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handoutMasterIdLst>
    <p:handoutMasterId r:id="rId15"/>
  </p:handoutMasterIdLst>
  <p:sldIdLst>
    <p:sldId id="256" r:id="rId2"/>
    <p:sldId id="257" r:id="rId3"/>
    <p:sldId id="258" r:id="rId4"/>
    <p:sldId id="265" r:id="rId5"/>
    <p:sldId id="267" r:id="rId6"/>
    <p:sldId id="270" r:id="rId7"/>
    <p:sldId id="263" r:id="rId8"/>
    <p:sldId id="266" r:id="rId9"/>
    <p:sldId id="268" r:id="rId10"/>
    <p:sldId id="269" r:id="rId11"/>
    <p:sldId id="276" r:id="rId12"/>
    <p:sldId id="262" r:id="rId13"/>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3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21" autoAdjust="0"/>
    <p:restoredTop sz="84515"/>
  </p:normalViewPr>
  <p:slideViewPr>
    <p:cSldViewPr snapToGrid="0" showGuides="1">
      <p:cViewPr varScale="1">
        <p:scale>
          <a:sx n="136" d="100"/>
          <a:sy n="136" d="100"/>
        </p:scale>
        <p:origin x="256" y="184"/>
      </p:cViewPr>
      <p:guideLst>
        <p:guide orient="horz" pos="2160"/>
        <p:guide pos="3837"/>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2023/4/22</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2023/4/22</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Ref -&gt; </a:t>
            </a:r>
            <a:r>
              <a:rPr lang="en-US" altLang="en-US" dirty="0">
                <a:sym typeface="+mn-ea"/>
              </a:rPr>
              <a:t>https://</a:t>
            </a:r>
            <a:r>
              <a:rPr lang="en-US" altLang="en-US" dirty="0" err="1">
                <a:sym typeface="+mn-ea"/>
              </a:rPr>
              <a:t>docs.aws.amazon.com</a:t>
            </a:r>
            <a:r>
              <a:rPr lang="en-US" altLang="en-US" dirty="0">
                <a:sym typeface="+mn-ea"/>
              </a:rPr>
              <a:t>/prescriptive-guidance/latest/patterns/migrate-an-on-premises-postgresql-database-to-amazon-ec2.html</a:t>
            </a:r>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Ref-&gt; </a:t>
            </a:r>
            <a:r>
              <a:rPr lang="en-US" altLang="en-US">
                <a:sym typeface="+mn-ea"/>
              </a:rPr>
              <a:t>https://aws.amazon.com/blogs/networking-and-content-delivery/authenticate-aws-client-vpn-users-with-saml/</a:t>
            </a:r>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Ref-&gt; </a:t>
            </a:r>
            <a:r>
              <a:rPr lang="en-US" altLang="en-US" dirty="0">
                <a:sym typeface="+mn-ea"/>
              </a:rPr>
              <a:t>https://</a:t>
            </a:r>
            <a:r>
              <a:rPr lang="en-US" altLang="en-US" dirty="0" err="1">
                <a:sym typeface="+mn-ea"/>
              </a:rPr>
              <a:t>aws.amazon.com</a:t>
            </a:r>
            <a:r>
              <a:rPr lang="en-US" altLang="en-US" dirty="0">
                <a:sym typeface="+mn-ea"/>
              </a:rPr>
              <a:t>/blogs/architecture/field-notes-setting-up-disaster-recovery-in-a-different-seismic-zone-using-aws-outposts</a:t>
            </a:r>
          </a:p>
          <a:p>
            <a:r>
              <a:rPr lang="en-US" altLang="en-US" dirty="0"/>
              <a:t>Walk through the blog while keeping the pic in display. Focus on the various networking components. No reasoning can be given for many choices; we can only guess.</a:t>
            </a:r>
          </a:p>
          <a:p>
            <a:endParaRPr lang="en-US" altLang="en-US" dirty="0"/>
          </a:p>
          <a:p>
            <a:r>
              <a:rPr lang="en-US" altLang="en-US" dirty="0"/>
              <a:t>Requirements:</a:t>
            </a:r>
          </a:p>
          <a:p>
            <a:pPr marL="171450" indent="-171450">
              <a:buFont typeface="Arial" panose="020B0604020202020204" pitchFamily="34" charset="0"/>
              <a:buChar char="•"/>
            </a:pPr>
            <a:r>
              <a:rPr lang="en-US" b="0" i="0" dirty="0">
                <a:solidFill>
                  <a:srgbClr val="333333"/>
                </a:solidFill>
                <a:effectLst/>
                <a:latin typeface="AmazonEmber"/>
              </a:rPr>
              <a:t>AWS Mumbai Region for their mission-critical workload.</a:t>
            </a:r>
          </a:p>
          <a:p>
            <a:pPr marL="171450" indent="-171450">
              <a:buFont typeface="Arial" panose="020B0604020202020204" pitchFamily="34" charset="0"/>
              <a:buChar char="•"/>
            </a:pPr>
            <a:r>
              <a:rPr lang="en-US" b="0" i="0" dirty="0">
                <a:solidFill>
                  <a:srgbClr val="333333"/>
                </a:solidFill>
                <a:effectLst/>
                <a:latin typeface="AmazonEmber"/>
              </a:rPr>
              <a:t>Workload needs a DR setup to comply with local regulation and the DR setup needs to be in a different seismic zone than the one for Mumbai</a:t>
            </a:r>
          </a:p>
          <a:p>
            <a:pPr marL="171450" indent="-171450">
              <a:buFont typeface="Arial" panose="020B0604020202020204" pitchFamily="34" charset="0"/>
              <a:buChar char="•"/>
            </a:pPr>
            <a:r>
              <a:rPr lang="en-US" b="0" i="0" dirty="0">
                <a:solidFill>
                  <a:srgbClr val="333333"/>
                </a:solidFill>
                <a:effectLst/>
                <a:latin typeface="AmazonEmber"/>
              </a:rPr>
              <a:t>Because of the nature of the regulated business, the user/sensitive data needs to be stored within India.</a:t>
            </a:r>
          </a:p>
          <a:p>
            <a:pPr marL="171450" indent="-171450">
              <a:buFont typeface="Arial" panose="020B0604020202020204" pitchFamily="34" charset="0"/>
              <a:buChar char="•"/>
            </a:pPr>
            <a:endParaRPr lang="en-US" altLang="en-US" b="0" i="0" dirty="0">
              <a:solidFill>
                <a:srgbClr val="333333"/>
              </a:solidFill>
              <a:effectLst/>
              <a:latin typeface="AmazonEmber"/>
            </a:endParaRPr>
          </a:p>
          <a:p>
            <a:pPr marL="0" indent="0">
              <a:buFont typeface="Arial" panose="020B0604020202020204" pitchFamily="34" charset="0"/>
              <a:buNone/>
            </a:pPr>
            <a:r>
              <a:rPr lang="en-US" altLang="en-US" b="0" i="0" dirty="0">
                <a:solidFill>
                  <a:srgbClr val="333333"/>
                </a:solidFill>
                <a:effectLst/>
                <a:latin typeface="AmazonEmber"/>
              </a:rPr>
              <a:t>Explanation:</a:t>
            </a:r>
          </a:p>
          <a:p>
            <a:pPr marL="171450" indent="-171450">
              <a:buFont typeface="Arial" panose="020B0604020202020204" pitchFamily="34" charset="0"/>
              <a:buChar char="•"/>
            </a:pPr>
            <a:r>
              <a:rPr lang="en-US" b="0" i="0" dirty="0">
                <a:solidFill>
                  <a:srgbClr val="333333"/>
                </a:solidFill>
                <a:effectLst/>
                <a:latin typeface="AmazonEmber"/>
              </a:rPr>
              <a:t>The Primary Region in this example is AWS Mumbai Region.</a:t>
            </a:r>
          </a:p>
          <a:p>
            <a:pPr marL="171450" indent="-171450">
              <a:buFont typeface="Arial" panose="020B0604020202020204" pitchFamily="34" charset="0"/>
              <a:buChar char="•"/>
            </a:pPr>
            <a:r>
              <a:rPr lang="en-US" b="0" i="0" dirty="0">
                <a:solidFill>
                  <a:srgbClr val="333333"/>
                </a:solidFill>
                <a:effectLst/>
                <a:latin typeface="AmazonEmber"/>
              </a:rPr>
              <a:t>VPN will be provisioned via Local Gateway and DX public VIF. This ensures that data plane traffic will not traverse any network out of the country (India) to comply with data localization mandated by the regulators.</a:t>
            </a:r>
          </a:p>
          <a:p>
            <a:pPr marL="171450" indent="-171450">
              <a:buFont typeface="Arial" panose="020B0604020202020204" pitchFamily="34" charset="0"/>
              <a:buChar char="•"/>
            </a:pPr>
            <a:r>
              <a:rPr lang="en-US" b="0" i="0" dirty="0">
                <a:solidFill>
                  <a:srgbClr val="333333"/>
                </a:solidFill>
                <a:effectLst/>
                <a:latin typeface="AmazonEmber"/>
              </a:rPr>
              <a:t>AWS Outpost parent Region will be the closest Region other than AWS Mumbai, in this case Singapore.</a:t>
            </a:r>
          </a:p>
          <a:p>
            <a:pPr marL="171450" indent="-171450">
              <a:buFont typeface="Arial" panose="020B0604020202020204" pitchFamily="34" charset="0"/>
              <a:buChar char="•"/>
            </a:pPr>
            <a:r>
              <a:rPr lang="en-US" b="0" i="0" dirty="0">
                <a:solidFill>
                  <a:srgbClr val="333333"/>
                </a:solidFill>
                <a:effectLst/>
                <a:latin typeface="AmazonEmber"/>
              </a:rPr>
              <a:t>Customers will provision an AWS Direct Connect public VIF locally for a Service Link to the Singapore Region. This ensures that the control plane stays available via the AWS Singapore Region even if there is an outage in AWS Mumbai Region affecting control plane availability.</a:t>
            </a:r>
          </a:p>
          <a:p>
            <a:pPr marL="171450" indent="-171450">
              <a:buFont typeface="Arial" panose="020B0604020202020204" pitchFamily="34" charset="0"/>
              <a:buChar char="•"/>
            </a:pPr>
            <a:r>
              <a:rPr lang="en-US" b="0" i="0" dirty="0">
                <a:solidFill>
                  <a:srgbClr val="333333"/>
                </a:solidFill>
                <a:effectLst/>
                <a:latin typeface="AmazonEmber"/>
              </a:rPr>
              <a:t>Can then launch and manage AWS Outposts supported resources in the AWS Outposts rack.</a:t>
            </a:r>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Ref-&gt; </a:t>
            </a:r>
            <a:r>
              <a:rPr lang="en-US" altLang="en-US">
                <a:sym typeface="+mn-ea"/>
              </a:rPr>
              <a:t>https://aws.amazon.com/blogs/architecture/new-whitepaper-selecting-designing-your-hybrid-connectivity-model</a:t>
            </a:r>
          </a:p>
          <a:p>
            <a:r>
              <a:rPr lang="en-US" altLang="en-US"/>
              <a:t>Walk through the blog while keeping the pic in display</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dirty="0"/>
              <a:t>Reference -&gt; https://</a:t>
            </a:r>
            <a:r>
              <a:rPr lang="en-US" altLang="en-US" dirty="0" err="1"/>
              <a:t>www.youtube.com</a:t>
            </a:r>
            <a:r>
              <a:rPr lang="en-US" altLang="en-US" dirty="0"/>
              <a:t>/</a:t>
            </a:r>
            <a:r>
              <a:rPr lang="en-US" altLang="en-US" dirty="0" err="1"/>
              <a:t>watch?v</a:t>
            </a:r>
            <a:r>
              <a:rPr lang="en-US" altLang="en-US" dirty="0"/>
              <a:t>=</a:t>
            </a:r>
            <a:r>
              <a:rPr lang="en-US" altLang="en-US" dirty="0" err="1"/>
              <a:t>QnmmTIYZxNI</a:t>
            </a:r>
            <a:endParaRPr lang="en-US" altLang="en-US" dirty="0"/>
          </a:p>
          <a:p>
            <a:r>
              <a:rPr lang="en-US" altLang="en-US" dirty="0">
                <a:sym typeface="+mn-ea"/>
              </a:rPr>
              <a:t>Overview of private link from here https://</a:t>
            </a:r>
            <a:r>
              <a:rPr lang="en-US" altLang="en-US" dirty="0" err="1">
                <a:sym typeface="+mn-ea"/>
              </a:rPr>
              <a:t>docs.aws.amazon.com</a:t>
            </a:r>
            <a:r>
              <a:rPr lang="en-US" altLang="en-US" dirty="0">
                <a:sym typeface="+mn-ea"/>
              </a:rPr>
              <a:t>/</a:t>
            </a:r>
            <a:r>
              <a:rPr lang="en-US" altLang="en-US" dirty="0" err="1">
                <a:sym typeface="+mn-ea"/>
              </a:rPr>
              <a:t>vpc</a:t>
            </a:r>
            <a:r>
              <a:rPr lang="en-US" altLang="en-US" dirty="0">
                <a:sym typeface="+mn-ea"/>
              </a:rPr>
              <a:t>/latest/</a:t>
            </a:r>
            <a:r>
              <a:rPr lang="en-US" altLang="en-US" dirty="0" err="1">
                <a:sym typeface="+mn-ea"/>
              </a:rPr>
              <a:t>userguide</a:t>
            </a:r>
            <a:r>
              <a:rPr lang="en-US" altLang="en-US" dirty="0">
                <a:sym typeface="+mn-ea"/>
              </a:rPr>
              <a:t>/endpoint-</a:t>
            </a:r>
            <a:r>
              <a:rPr lang="en-US" altLang="en-US" dirty="0" err="1">
                <a:sym typeface="+mn-ea"/>
              </a:rPr>
              <a:t>service.html</a:t>
            </a:r>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Ref-&gt; </a:t>
            </a:r>
            <a:r>
              <a:rPr lang="en-US" altLang="en-US">
                <a:sym typeface="+mn-ea"/>
              </a:rPr>
              <a:t>https://docs.aws.amazon.com/vpc/latest/reachability/how-reachability-analyzer-works.html</a:t>
            </a:r>
            <a:endParaRPr lang="en-US" altLang="en-US"/>
          </a:p>
          <a:p>
            <a:r>
              <a:rPr lang="en-US" altLang="en-US">
                <a:sym typeface="+mn-ea"/>
              </a:rPr>
              <a:t>https://aws.amazon.com/blogs/aws/new-vpc-insights-analyzes-reachability-and-visibility-in-vpcs/</a:t>
            </a:r>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t>Ref-&gt; https://aws.amazon.com/about-aws/global-infrastructure/localzones/</a:t>
            </a:r>
          </a:p>
          <a:p>
            <a:r>
              <a:rPr lang="en-US" altLang="en-US"/>
              <a:t>Note - Local zones are not available in all countries and also is available in very limited cities.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a:sym typeface="+mn-ea"/>
              </a:rPr>
              <a:t>Note - Wavelength zones are not available in all countries.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338455" y="258445"/>
            <a:ext cx="11506835" cy="611505"/>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338455" y="1048385"/>
            <a:ext cx="11506835" cy="5128895"/>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363220" y="258445"/>
            <a:ext cx="11442065" cy="514350"/>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363220" y="951230"/>
            <a:ext cx="5466080"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951230"/>
            <a:ext cx="5823585" cy="5226050"/>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2023/4/22</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2023/4/22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359410" y="551815"/>
            <a:ext cx="11513820" cy="5558790"/>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391795" y="365125"/>
            <a:ext cx="11409045" cy="643890"/>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391795" y="1188720"/>
            <a:ext cx="11409045" cy="4988560"/>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2023/4/22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pic>
        <p:nvPicPr>
          <p:cNvPr id="49" name="Google Shape;49;p6"/>
          <p:cNvPicPr preferRelativeResize="0"/>
          <p:nvPr userDrawn="1"/>
        </p:nvPicPr>
        <p:blipFill rotWithShape="1">
          <a:blip r:embed="rId10"/>
          <a:srcRect l="16790" t="40712" r="16922" b="40920"/>
          <a:stretch>
            <a:fillRect/>
          </a:stretch>
        </p:blipFill>
        <p:spPr>
          <a:xfrm>
            <a:off x="10476437" y="33164"/>
            <a:ext cx="1677800" cy="332324"/>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sym typeface="+mn-ea"/>
              </a:rPr>
              <a:t>PGPCC - Mentor session</a:t>
            </a:r>
            <a:endParaRPr lang="en-US"/>
          </a:p>
        </p:txBody>
      </p:sp>
      <p:sp>
        <p:nvSpPr>
          <p:cNvPr id="3" name="Subtitle 2"/>
          <p:cNvSpPr>
            <a:spLocks noGrp="1"/>
          </p:cNvSpPr>
          <p:nvPr>
            <p:ph type="subTitle" idx="1"/>
          </p:nvPr>
        </p:nvSpPr>
        <p:spPr/>
        <p:txBody>
          <a:bodyPr/>
          <a:lstStyle/>
          <a:p>
            <a:r>
              <a:rPr lang="en-US" altLang="en-US" dirty="0">
                <a:sym typeface="+mn-ea"/>
              </a:rPr>
              <a:t>Flow and Structure for MS5</a:t>
            </a:r>
            <a:endParaRPr lang="en-US" altLang="en-US" dirty="0"/>
          </a:p>
          <a:p>
            <a:r>
              <a:rPr lang="en-US" altLang="en-US" dirty="0">
                <a:sym typeface="+mn-ea"/>
              </a:rPr>
              <a:t>Course 2 Week 4</a:t>
            </a:r>
          </a:p>
          <a:p>
            <a:r>
              <a:rPr lang="en-US" altLang="en-US" dirty="0">
                <a:sym typeface="+mn-ea"/>
              </a:rPr>
              <a:t>“VPC, R53, WAF”</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Wavelength zones</a:t>
            </a:r>
          </a:p>
        </p:txBody>
      </p:sp>
      <p:sp>
        <p:nvSpPr>
          <p:cNvPr id="3" name="Content Placeholder 2"/>
          <p:cNvSpPr>
            <a:spLocks noGrp="1"/>
          </p:cNvSpPr>
          <p:nvPr>
            <p:ph idx="1"/>
          </p:nvPr>
        </p:nvSpPr>
        <p:spPr>
          <a:xfrm>
            <a:off x="338455" y="1048385"/>
            <a:ext cx="11506835" cy="2587625"/>
          </a:xfrm>
        </p:spPr>
        <p:txBody>
          <a:bodyPr>
            <a:normAutofit lnSpcReduction="10000"/>
          </a:bodyPr>
          <a:lstStyle/>
          <a:p>
            <a:r>
              <a:rPr lang="en-US" altLang="en-US"/>
              <a:t>AWS Wavelength is an AWS Infrastructure offering optimized for mobile edge computing applications.</a:t>
            </a:r>
          </a:p>
          <a:p>
            <a:r>
              <a:rPr lang="en-US" altLang="en-US"/>
              <a:t>Wavelength Zones are AWS infrastructure deployments that embed AWS compute and storage services within communications service providers’ (CSP) datacenters at the edge of the 5G network, so application traffic from 5G devices can reach application servers running in Wavelength Zones without leaving the telecommunications network.</a:t>
            </a:r>
          </a:p>
          <a:p>
            <a:r>
              <a:rPr lang="en-US" altLang="en-US"/>
              <a:t>This avoids the latency that would result from application traffic having to traverse multiple hops across the Internet to reach their destination, enabling customers to take full advantage of the latency and bandwidth benefits offered by modern 5G networks.</a:t>
            </a:r>
          </a:p>
        </p:txBody>
      </p:sp>
      <p:pic>
        <p:nvPicPr>
          <p:cNvPr id="5" name="Picture 4"/>
          <p:cNvPicPr>
            <a:picLocks noChangeAspect="1"/>
          </p:cNvPicPr>
          <p:nvPr/>
        </p:nvPicPr>
        <p:blipFill>
          <a:blip r:embed="rId3"/>
          <a:stretch>
            <a:fillRect/>
          </a:stretch>
        </p:blipFill>
        <p:spPr>
          <a:xfrm>
            <a:off x="3225800" y="3714115"/>
            <a:ext cx="7988935" cy="282892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 altLang="en-US"/>
              <a:t>Q&amp;A</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a:t>Thank you</a:t>
            </a:r>
          </a:p>
        </p:txBody>
      </p:sp>
      <p:sp>
        <p:nvSpPr>
          <p:cNvPr id="5" name="Text Placeholder 4"/>
          <p:cNvSpPr>
            <a:spLocks noGrp="1"/>
          </p:cNvSpPr>
          <p:nvPr>
            <p:ph type="body" idx="1"/>
          </p:nvPr>
        </p:nvSpPr>
        <p:spPr/>
        <p:txBody>
          <a:bodyPr/>
          <a:lstStyle/>
          <a:p>
            <a:r>
              <a:rPr lang="en-US" altLang="en-US"/>
              <a:t>Happy Learning!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en-US"/>
              <a:t>Agenda</a:t>
            </a:r>
          </a:p>
        </p:txBody>
      </p:sp>
      <p:sp>
        <p:nvSpPr>
          <p:cNvPr id="6" name="Text Placeholder 5"/>
          <p:cNvSpPr>
            <a:spLocks noGrp="1"/>
          </p:cNvSpPr>
          <p:nvPr>
            <p:ph type="body" sz="half" idx="2"/>
          </p:nvPr>
        </p:nvSpPr>
        <p:spPr>
          <a:xfrm>
            <a:off x="651510" y="2057400"/>
            <a:ext cx="5569585" cy="3811905"/>
          </a:xfrm>
        </p:spPr>
        <p:txBody>
          <a:bodyPr>
            <a:normAutofit lnSpcReduction="10000"/>
          </a:bodyPr>
          <a:lstStyle/>
          <a:p>
            <a:pPr marL="285750" indent="-285750">
              <a:buFont typeface="Arial" panose="020B0604020202020204" pitchFamily="34" charset="0"/>
              <a:buChar char="•"/>
            </a:pPr>
            <a:r>
              <a:rPr lang="en-US">
                <a:sym typeface="+mn-ea"/>
              </a:rPr>
              <a:t>Total duration 120 mins</a:t>
            </a:r>
          </a:p>
          <a:p>
            <a:pPr marL="285750" indent="-285750">
              <a:buFont typeface="Arial" panose="020B0604020202020204" pitchFamily="34" charset="0"/>
              <a:buChar char="•"/>
            </a:pPr>
            <a:r>
              <a:rPr lang="en-US" altLang="en-US">
                <a:sym typeface="+mn-ea"/>
              </a:rPr>
              <a:t>Case analysis (45)</a:t>
            </a:r>
          </a:p>
          <a:p>
            <a:pPr marL="285750" indent="-285750">
              <a:buFont typeface="Arial" panose="020B0604020202020204" pitchFamily="34" charset="0"/>
              <a:buChar char="•"/>
            </a:pPr>
            <a:r>
              <a:rPr lang="en-US" altLang="en-US">
                <a:sym typeface="+mn-ea"/>
              </a:rPr>
              <a:t>Component section process</a:t>
            </a:r>
            <a:r>
              <a:rPr lang="en-US">
                <a:sym typeface="+mn-ea"/>
              </a:rPr>
              <a:t> (</a:t>
            </a:r>
            <a:r>
              <a:rPr lang="en-US" altLang="en-US">
                <a:sym typeface="+mn-ea"/>
              </a:rPr>
              <a:t>5</a:t>
            </a:r>
            <a:r>
              <a:rPr lang="en-US">
                <a:sym typeface="+mn-ea"/>
              </a:rPr>
              <a:t> mins)</a:t>
            </a:r>
          </a:p>
          <a:p>
            <a:pPr marL="285750" indent="-285750">
              <a:buFont typeface="Arial" panose="020B0604020202020204" pitchFamily="34" charset="0"/>
              <a:buChar char="•"/>
            </a:pPr>
            <a:r>
              <a:rPr lang="en-US" altLang="en-US">
                <a:sym typeface="+mn-ea"/>
              </a:rPr>
              <a:t>VPC at scale (5 mins)</a:t>
            </a:r>
          </a:p>
          <a:p>
            <a:pPr marL="285750" indent="-285750">
              <a:buFont typeface="Arial" panose="020B0604020202020204" pitchFamily="34" charset="0"/>
              <a:buChar char="•"/>
            </a:pPr>
            <a:r>
              <a:rPr lang="en-US" altLang="en-US">
                <a:sym typeface="+mn-ea"/>
              </a:rPr>
              <a:t>Local and Wavelength zones (5 mins)</a:t>
            </a:r>
          </a:p>
          <a:p>
            <a:pPr marL="285750" indent="-285750">
              <a:buFont typeface="Arial" panose="020B0604020202020204" pitchFamily="34" charset="0"/>
              <a:buChar char="•"/>
            </a:pPr>
            <a:r>
              <a:rPr lang="en-US">
                <a:sym typeface="+mn-ea"/>
              </a:rPr>
              <a:t>Q&amp;A from participants (</a:t>
            </a:r>
            <a:r>
              <a:rPr lang="en-US" altLang="en-US">
                <a:sym typeface="+mn-ea"/>
              </a:rPr>
              <a:t>60</a:t>
            </a:r>
            <a:r>
              <a:rPr lang="en-US">
                <a:sym typeface="+mn-ea"/>
              </a:rPr>
              <a:t> mins)</a:t>
            </a:r>
          </a:p>
          <a:p>
            <a:endParaRPr lang="en-US"/>
          </a:p>
        </p:txBody>
      </p:sp>
      <p:pic>
        <p:nvPicPr>
          <p:cNvPr id="3" name="Picture Placeholder 2"/>
          <p:cNvPicPr>
            <a:picLocks noGrp="1" noChangeAspect="1"/>
          </p:cNvPicPr>
          <p:nvPr>
            <p:ph type="pic" idx="1"/>
          </p:nvPr>
        </p:nvPicPr>
        <p:blipFill>
          <a:blip r:embed="rId2"/>
          <a:stretch>
            <a:fillRect/>
          </a:stretch>
        </p:blipFill>
        <p:spPr>
          <a:xfrm>
            <a:off x="7352030" y="715010"/>
            <a:ext cx="3303270" cy="24745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Case: Application &amp; Database migration</a:t>
            </a:r>
          </a:p>
        </p:txBody>
      </p:sp>
      <p:sp>
        <p:nvSpPr>
          <p:cNvPr id="3" name="Content Placeholder 2"/>
          <p:cNvSpPr>
            <a:spLocks noGrp="1"/>
          </p:cNvSpPr>
          <p:nvPr>
            <p:ph idx="1"/>
          </p:nvPr>
        </p:nvSpPr>
        <p:spPr>
          <a:xfrm>
            <a:off x="338455" y="1048385"/>
            <a:ext cx="7569200" cy="5330825"/>
          </a:xfrm>
        </p:spPr>
        <p:txBody>
          <a:bodyPr>
            <a:normAutofit/>
          </a:bodyPr>
          <a:lstStyle/>
          <a:p>
            <a:r>
              <a:rPr lang="en-US" altLang="en-US"/>
              <a:t>https://docs.aws.amazon.com/prescriptive-guidance/latest/patterns/migrate-an-on-premises-postgresql-database-to-amazon-ec2.html</a:t>
            </a:r>
          </a:p>
          <a:p>
            <a:r>
              <a:rPr lang="en-US" altLang="en-US"/>
              <a:t>In the above link go to “Epics” subsection and walk through the whole DB migration process -</a:t>
            </a:r>
          </a:p>
          <a:p>
            <a:pPr lvl="1"/>
            <a:r>
              <a:rPr lang="en-US" altLang="en-US" sz="1800"/>
              <a:t>Analyze the migration - DBA</a:t>
            </a:r>
          </a:p>
          <a:p>
            <a:pPr lvl="1"/>
            <a:r>
              <a:rPr lang="en-US" altLang="en-US" sz="1800"/>
              <a:t>Infra configure - Cloud Ops (includes VPC)</a:t>
            </a:r>
          </a:p>
          <a:p>
            <a:pPr lvl="1"/>
            <a:r>
              <a:rPr lang="en-US" altLang="en-US" sz="1800"/>
              <a:t>Prepare EC2 for DB - DBA</a:t>
            </a:r>
          </a:p>
          <a:p>
            <a:pPr lvl="1"/>
            <a:r>
              <a:rPr lang="en-US" altLang="en-US"/>
              <a:t>Migration - DBA</a:t>
            </a:r>
          </a:p>
          <a:p>
            <a:pPr lvl="1"/>
            <a:r>
              <a:rPr lang="en-US" altLang="en-US"/>
              <a:t>Migrate app - Dev/Ops + DBA</a:t>
            </a:r>
          </a:p>
          <a:p>
            <a:pPr lvl="1"/>
            <a:r>
              <a:rPr lang="en-US" altLang="en-US"/>
              <a:t>Cut over - DBA + Dev/Ops</a:t>
            </a:r>
          </a:p>
          <a:p>
            <a:pPr lvl="1"/>
            <a:r>
              <a:rPr lang="en-US" altLang="en-US"/>
              <a:t>Project closure - All stakeholders</a:t>
            </a:r>
          </a:p>
          <a:p>
            <a:pPr lvl="0"/>
            <a:r>
              <a:rPr lang="en-US" altLang="en-US" sz="2000"/>
              <a:t>Debate - what if the VPC planning was inaccurate? 60% of the steps and possibly 80%+ of effort is done after VPC planning!</a:t>
            </a:r>
            <a:endParaRPr lang="en-US" altLang="en-US"/>
          </a:p>
          <a:p>
            <a:endParaRPr lang="en-US" altLang="en-US"/>
          </a:p>
        </p:txBody>
      </p:sp>
      <p:pic>
        <p:nvPicPr>
          <p:cNvPr id="4" name="Picture 3"/>
          <p:cNvPicPr>
            <a:picLocks noChangeAspect="1"/>
          </p:cNvPicPr>
          <p:nvPr/>
        </p:nvPicPr>
        <p:blipFill>
          <a:blip r:embed="rId3"/>
          <a:stretch>
            <a:fillRect/>
          </a:stretch>
        </p:blipFill>
        <p:spPr>
          <a:xfrm>
            <a:off x="8129905" y="1048385"/>
            <a:ext cx="3715385" cy="2257425"/>
          </a:xfrm>
          <a:prstGeom prst="rect">
            <a:avLst/>
          </a:prstGeom>
        </p:spPr>
      </p:pic>
      <p:pic>
        <p:nvPicPr>
          <p:cNvPr id="5" name="Picture 4"/>
          <p:cNvPicPr>
            <a:picLocks noChangeAspect="1"/>
          </p:cNvPicPr>
          <p:nvPr/>
        </p:nvPicPr>
        <p:blipFill>
          <a:blip r:embed="rId4"/>
          <a:stretch>
            <a:fillRect/>
          </a:stretch>
        </p:blipFill>
        <p:spPr>
          <a:xfrm>
            <a:off x="8129905" y="3437890"/>
            <a:ext cx="3715385" cy="25387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Case: how to integrate AWS Client VPN with Okta?</a:t>
            </a:r>
          </a:p>
        </p:txBody>
      </p:sp>
      <p:sp>
        <p:nvSpPr>
          <p:cNvPr id="3" name="Content Placeholder 2"/>
          <p:cNvSpPr>
            <a:spLocks noGrp="1"/>
          </p:cNvSpPr>
          <p:nvPr>
            <p:ph idx="1"/>
          </p:nvPr>
        </p:nvSpPr>
        <p:spPr>
          <a:xfrm>
            <a:off x="338455" y="1048385"/>
            <a:ext cx="7601585" cy="5330825"/>
          </a:xfrm>
        </p:spPr>
        <p:txBody>
          <a:bodyPr>
            <a:normAutofit lnSpcReduction="20000"/>
          </a:bodyPr>
          <a:lstStyle/>
          <a:p>
            <a:r>
              <a:rPr lang="en-US" altLang="en-US"/>
              <a:t>If you are setting up SAML integration for the first time, you must establish trust between the IdP and the service provider (AWS Client VPN, in this case).</a:t>
            </a:r>
          </a:p>
          <a:p>
            <a:r>
              <a:rPr lang="en-US" altLang="en-US"/>
              <a:t>User attempts to create a VPN connection to the Client VPN endpoint using AWS Client VPN software. If that user hasn’t authenticated before, they are redirected to the IdP in their default browser.</a:t>
            </a:r>
          </a:p>
          <a:p>
            <a:r>
              <a:rPr lang="en-US" altLang="en-US"/>
              <a:t>User authenticates to the IdP in their browser by providing their credentials and, if enabled, a second authentication factor.</a:t>
            </a:r>
          </a:p>
          <a:p>
            <a:r>
              <a:rPr lang="en-US" altLang="en-US"/>
              <a:t>On successful authentication the IdP generates a signed SAML response. This is also called a SAML assertion and includes details about the user like their email and group membership.</a:t>
            </a:r>
          </a:p>
          <a:p>
            <a:r>
              <a:rPr lang="en-US" altLang="en-US"/>
              <a:t>Client VPN software forwards the SAML assertion to the Client VPN endpoint. Because Client VPN trusts the IdP, this is accepted as proof that the user is authenticated and the session can be established. At that point, the group membership information can be used to authorize access to specific resources.</a:t>
            </a:r>
          </a:p>
        </p:txBody>
      </p:sp>
      <p:pic>
        <p:nvPicPr>
          <p:cNvPr id="4" name="Picture 3"/>
          <p:cNvPicPr>
            <a:picLocks noChangeAspect="1"/>
          </p:cNvPicPr>
          <p:nvPr/>
        </p:nvPicPr>
        <p:blipFill>
          <a:blip r:embed="rId3"/>
          <a:stretch>
            <a:fillRect/>
          </a:stretch>
        </p:blipFill>
        <p:spPr>
          <a:xfrm>
            <a:off x="8009255" y="869950"/>
            <a:ext cx="3996690" cy="258318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Case: Setting Up Disaster Recovery in a Different Seismic Zone Using AWS Outposts</a:t>
            </a:r>
          </a:p>
        </p:txBody>
      </p:sp>
      <p:sp>
        <p:nvSpPr>
          <p:cNvPr id="3" name="Content Placeholder 2"/>
          <p:cNvSpPr>
            <a:spLocks noGrp="1"/>
          </p:cNvSpPr>
          <p:nvPr>
            <p:ph idx="1"/>
          </p:nvPr>
        </p:nvSpPr>
        <p:spPr>
          <a:xfrm>
            <a:off x="338455" y="1048385"/>
            <a:ext cx="11506835" cy="5330825"/>
          </a:xfrm>
        </p:spPr>
        <p:txBody>
          <a:bodyPr>
            <a:normAutofit/>
          </a:bodyPr>
          <a:lstStyle/>
          <a:p>
            <a:endParaRPr lang="en-US" altLang="en-US"/>
          </a:p>
          <a:p>
            <a:endParaRPr lang="en-US" altLang="en-US"/>
          </a:p>
        </p:txBody>
      </p:sp>
      <p:pic>
        <p:nvPicPr>
          <p:cNvPr id="4" name="Picture 3"/>
          <p:cNvPicPr>
            <a:picLocks noChangeAspect="1"/>
          </p:cNvPicPr>
          <p:nvPr/>
        </p:nvPicPr>
        <p:blipFill>
          <a:blip r:embed="rId3"/>
          <a:stretch>
            <a:fillRect/>
          </a:stretch>
        </p:blipFill>
        <p:spPr>
          <a:xfrm>
            <a:off x="368300" y="1524635"/>
            <a:ext cx="11476355" cy="44272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a:t>Process: Selecting &amp; Designing Your Hybrid Connectivity Model</a:t>
            </a:r>
          </a:p>
        </p:txBody>
      </p:sp>
      <p:sp>
        <p:nvSpPr>
          <p:cNvPr id="3" name="Content Placeholder 2"/>
          <p:cNvSpPr>
            <a:spLocks noGrp="1"/>
          </p:cNvSpPr>
          <p:nvPr>
            <p:ph idx="1"/>
          </p:nvPr>
        </p:nvSpPr>
        <p:spPr>
          <a:xfrm>
            <a:off x="338455" y="1048385"/>
            <a:ext cx="11506835" cy="5330825"/>
          </a:xfrm>
        </p:spPr>
        <p:txBody>
          <a:bodyPr>
            <a:normAutofit/>
          </a:bodyPr>
          <a:lstStyle/>
          <a:p>
            <a:endParaRPr lang="en-US" altLang="en-US"/>
          </a:p>
          <a:p>
            <a:endParaRPr lang="en-US" altLang="en-US"/>
          </a:p>
        </p:txBody>
      </p:sp>
      <p:pic>
        <p:nvPicPr>
          <p:cNvPr id="4" name="Picture 3"/>
          <p:cNvPicPr>
            <a:picLocks noChangeAspect="1"/>
          </p:cNvPicPr>
          <p:nvPr/>
        </p:nvPicPr>
        <p:blipFill>
          <a:blip r:embed="rId3"/>
          <a:stretch>
            <a:fillRect/>
          </a:stretch>
        </p:blipFill>
        <p:spPr>
          <a:xfrm>
            <a:off x="1800225" y="1124585"/>
            <a:ext cx="8591550" cy="5029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1000’ of VPCs @Adobe</a:t>
            </a:r>
          </a:p>
        </p:txBody>
      </p:sp>
      <p:sp>
        <p:nvSpPr>
          <p:cNvPr id="3" name="Content Placeholder 2"/>
          <p:cNvSpPr>
            <a:spLocks noGrp="1"/>
          </p:cNvSpPr>
          <p:nvPr>
            <p:ph idx="1"/>
          </p:nvPr>
        </p:nvSpPr>
        <p:spPr>
          <a:xfrm>
            <a:off x="338455" y="1048385"/>
            <a:ext cx="5357495" cy="5128895"/>
          </a:xfrm>
        </p:spPr>
        <p:txBody>
          <a:bodyPr/>
          <a:lstStyle/>
          <a:p>
            <a:r>
              <a:rPr lang="en-US" altLang="en-US"/>
              <a:t>1000’ of AWS accounts and hence 1000’ of VPCs, manage that!</a:t>
            </a:r>
          </a:p>
          <a:p>
            <a:r>
              <a:rPr lang="en-US" altLang="en-US"/>
              <a:t>@58sec - issues of the above setup, lots of confusion, obviously</a:t>
            </a:r>
          </a:p>
          <a:p>
            <a:r>
              <a:rPr lang="en-US" altLang="en-US"/>
              <a:t>@1min 34sec - IP CIDR allocation strategy [</a:t>
            </a:r>
            <a:r>
              <a:rPr lang="en-US" altLang="en-US" i="1"/>
              <a:t>Reuse CIDR, Routed CIDR</a:t>
            </a:r>
            <a:r>
              <a:rPr lang="en-US" altLang="en-US"/>
              <a:t>]</a:t>
            </a:r>
          </a:p>
          <a:p>
            <a:r>
              <a:rPr lang="en-US" altLang="en-US"/>
              <a:t>@2min 25sec - all VPCs are connecting to the “Transit Gateway” for information exchange and apps connecting to each other</a:t>
            </a:r>
          </a:p>
          <a:p>
            <a:r>
              <a:rPr lang="en-US" altLang="en-US"/>
              <a:t>@3min 11sec - an example of 3rd party/ customers exposing services via “VPC Private link” for private data sharing with Adobe</a:t>
            </a:r>
          </a:p>
        </p:txBody>
      </p:sp>
      <p:pic>
        <p:nvPicPr>
          <p:cNvPr id="4" name="Picture 3"/>
          <p:cNvPicPr>
            <a:picLocks noChangeAspect="1"/>
          </p:cNvPicPr>
          <p:nvPr/>
        </p:nvPicPr>
        <p:blipFill>
          <a:blip r:embed="rId3"/>
          <a:stretch>
            <a:fillRect/>
          </a:stretch>
        </p:blipFill>
        <p:spPr>
          <a:xfrm>
            <a:off x="5925820" y="869950"/>
            <a:ext cx="6068695" cy="4121785"/>
          </a:xfrm>
          <a:prstGeom prst="rect">
            <a:avLst/>
          </a:prstGeom>
        </p:spPr>
      </p:pic>
      <p:sp>
        <p:nvSpPr>
          <p:cNvPr id="5" name="Text Box 4"/>
          <p:cNvSpPr txBox="1"/>
          <p:nvPr/>
        </p:nvSpPr>
        <p:spPr>
          <a:xfrm>
            <a:off x="3896360" y="2670810"/>
            <a:ext cx="387985" cy="368300"/>
          </a:xfrm>
          <a:prstGeom prst="rect">
            <a:avLst/>
          </a:prstGeom>
          <a:noFill/>
        </p:spPr>
        <p:txBody>
          <a:bodyPr wrap="none" rtlCol="0" anchor="t">
            <a:spAutoFit/>
          </a:bodyPr>
          <a:lstStyle/>
          <a:p>
            <a:r>
              <a:rPr lang="en-US">
                <a:ln>
                  <a:solidFill>
                    <a:schemeClr val="tx1"/>
                  </a:solidFill>
                </a:ln>
                <a:solidFill>
                  <a:schemeClr val="tx1">
                    <a:lumMod val="85000"/>
                    <a:lumOff val="15000"/>
                  </a:schemeClr>
                </a:solidFill>
                <a:latin typeface="东文宋体" charset="0"/>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What’s new?</a:t>
            </a:r>
          </a:p>
        </p:txBody>
      </p:sp>
      <p:sp>
        <p:nvSpPr>
          <p:cNvPr id="3" name="Content Placeholder 2"/>
          <p:cNvSpPr>
            <a:spLocks noGrp="1"/>
          </p:cNvSpPr>
          <p:nvPr>
            <p:ph idx="1"/>
          </p:nvPr>
        </p:nvSpPr>
        <p:spPr>
          <a:xfrm>
            <a:off x="338455" y="1048385"/>
            <a:ext cx="6990080" cy="5330825"/>
          </a:xfrm>
        </p:spPr>
        <p:txBody>
          <a:bodyPr>
            <a:normAutofit/>
          </a:bodyPr>
          <a:lstStyle/>
          <a:p>
            <a:r>
              <a:rPr lang="en-US" altLang="en-US"/>
              <a:t>VPC </a:t>
            </a:r>
            <a:r>
              <a:rPr lang="en-US" altLang="en-US" b="1"/>
              <a:t>Reachability Analyzer</a:t>
            </a:r>
            <a:endParaRPr lang="en-US" altLang="en-US"/>
          </a:p>
          <a:p>
            <a:r>
              <a:rPr lang="en-US" altLang="en-US"/>
              <a:t>Ensuring Your Network Configuration is as Intended</a:t>
            </a:r>
          </a:p>
          <a:p>
            <a:r>
              <a:rPr lang="en-US" altLang="en-US"/>
              <a:t>You have full control over your virtual network environment, including choosing your own IP address range, creating subnets, and configuring route tables and network gateways.</a:t>
            </a:r>
          </a:p>
          <a:p>
            <a:r>
              <a:rPr lang="en-US" altLang="en-US"/>
              <a:t>You can also easily customize the network configuration of your VPC.</a:t>
            </a:r>
          </a:p>
          <a:p>
            <a:r>
              <a:rPr lang="en-US" altLang="en-US"/>
              <a:t>Security-sensitive backend systems such as databases and application servers can be placed on private subnets that do not have internet access.</a:t>
            </a:r>
          </a:p>
          <a:p>
            <a:r>
              <a:rPr lang="en-US" altLang="en-US"/>
              <a:t>You can use multiple layers of security, such as security groups and network access control list (ACL), to control access to entities of each subnet by protocol, IP address, and port number.</a:t>
            </a:r>
          </a:p>
          <a:p>
            <a:endParaRPr lang="en-US" altLang="en-US"/>
          </a:p>
        </p:txBody>
      </p:sp>
      <p:pic>
        <p:nvPicPr>
          <p:cNvPr id="5" name="Picture 4"/>
          <p:cNvPicPr>
            <a:picLocks noChangeAspect="1"/>
          </p:cNvPicPr>
          <p:nvPr/>
        </p:nvPicPr>
        <p:blipFill>
          <a:blip r:embed="rId3"/>
          <a:stretch>
            <a:fillRect/>
          </a:stretch>
        </p:blipFill>
        <p:spPr>
          <a:xfrm>
            <a:off x="7451725" y="869950"/>
            <a:ext cx="4393565" cy="466915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Local zones</a:t>
            </a:r>
          </a:p>
        </p:txBody>
      </p:sp>
      <p:sp>
        <p:nvSpPr>
          <p:cNvPr id="3" name="Content Placeholder 2"/>
          <p:cNvSpPr>
            <a:spLocks noGrp="1"/>
          </p:cNvSpPr>
          <p:nvPr>
            <p:ph idx="1"/>
          </p:nvPr>
        </p:nvSpPr>
        <p:spPr>
          <a:xfrm>
            <a:off x="338455" y="1048385"/>
            <a:ext cx="11506835" cy="2713990"/>
          </a:xfrm>
        </p:spPr>
        <p:txBody>
          <a:bodyPr/>
          <a:lstStyle/>
          <a:p>
            <a:r>
              <a:rPr lang="en-US"/>
              <a:t>AWS Local Zones are a type of AWS infrastructure deployment that places AWS compute, storage, database, and other select services close to large population, industry, and IT centers.</a:t>
            </a:r>
          </a:p>
          <a:p>
            <a:r>
              <a:rPr lang="en-US" altLang="en-US"/>
              <a:t>Y</a:t>
            </a:r>
            <a:r>
              <a:rPr lang="en-US"/>
              <a:t>ou can easily run applications that need single-digit millisecond latency closer to end-users in a specific geography.</a:t>
            </a:r>
          </a:p>
          <a:p>
            <a:r>
              <a:rPr lang="en-US" altLang="en-US"/>
              <a:t>I</a:t>
            </a:r>
            <a:r>
              <a:rPr lang="en-US"/>
              <a:t>deal for use cases such as media &amp; entertainment content creation, real-time gaming, live video streaming, and machine learning inference.</a:t>
            </a:r>
          </a:p>
          <a:p>
            <a:r>
              <a:rPr lang="en-US" altLang="en-US"/>
              <a:t>They</a:t>
            </a:r>
            <a:r>
              <a:rPr lang="en-US"/>
              <a:t> are an extension of an AWS Region where you can run your latency-sensitive applications using AWS services</a:t>
            </a:r>
          </a:p>
        </p:txBody>
      </p:sp>
      <p:pic>
        <p:nvPicPr>
          <p:cNvPr id="4" name="Picture 3"/>
          <p:cNvPicPr>
            <a:picLocks noChangeAspect="1"/>
          </p:cNvPicPr>
          <p:nvPr/>
        </p:nvPicPr>
        <p:blipFill>
          <a:blip r:embed="rId3"/>
          <a:stretch>
            <a:fillRect/>
          </a:stretch>
        </p:blipFill>
        <p:spPr>
          <a:xfrm>
            <a:off x="5187950" y="3945890"/>
            <a:ext cx="5646420" cy="20504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TotalTime>
  <Words>1232</Words>
  <Application>Microsoft Macintosh PowerPoint</Application>
  <PresentationFormat>Widescreen</PresentationFormat>
  <Paragraphs>81</Paragraphs>
  <Slides>12</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宋体</vt:lpstr>
      <vt:lpstr>AmazonEmber</vt:lpstr>
      <vt:lpstr>Arial</vt:lpstr>
      <vt:lpstr>Arial Black</vt:lpstr>
      <vt:lpstr>Calibri</vt:lpstr>
      <vt:lpstr>东文宋体</vt:lpstr>
      <vt:lpstr>Office Theme</vt:lpstr>
      <vt:lpstr>PGPCC - Mentor session</vt:lpstr>
      <vt:lpstr>Agenda</vt:lpstr>
      <vt:lpstr>Case: Application &amp; Database migration</vt:lpstr>
      <vt:lpstr>Case: how to integrate AWS Client VPN with Okta?</vt:lpstr>
      <vt:lpstr>Case: Setting Up Disaster Recovery in a Different Seismic Zone Using AWS Outposts</vt:lpstr>
      <vt:lpstr>Process: Selecting &amp; Designing Your Hybrid Connectivity Model</vt:lpstr>
      <vt:lpstr>1000’ of VPCs @Adobe</vt:lpstr>
      <vt:lpstr>What’s new?</vt:lpstr>
      <vt:lpstr>Local zones</vt:lpstr>
      <vt:lpstr>Wavelength zones</vt:lpstr>
      <vt:lpstr>Q&amp;A</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Mentor session guideline</dc:title>
  <dc:creator>Nirmallya Mukherjee</dc:creator>
  <cp:lastModifiedBy>Stuart Wong</cp:lastModifiedBy>
  <cp:revision>73</cp:revision>
  <dcterms:created xsi:type="dcterms:W3CDTF">2020-12-16T17:44:45Z</dcterms:created>
  <dcterms:modified xsi:type="dcterms:W3CDTF">2023-04-22T16:46:29Z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1033-11.1.0.9719</vt:lpwstr>
  </property>
</Properties>
</file>