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98" r:id="rId2"/>
    <p:sldId id="258" r:id="rId3"/>
    <p:sldId id="259" r:id="rId4"/>
    <p:sldId id="260" r:id="rId5"/>
    <p:sldId id="262" r:id="rId6"/>
    <p:sldId id="266" r:id="rId7"/>
    <p:sldId id="277" r:id="rId8"/>
    <p:sldId id="288" r:id="rId9"/>
    <p:sldId id="303" r:id="rId10"/>
    <p:sldId id="287" r:id="rId11"/>
    <p:sldId id="290" r:id="rId12"/>
    <p:sldId id="291" r:id="rId13"/>
    <p:sldId id="294" r:id="rId14"/>
    <p:sldId id="292" r:id="rId15"/>
    <p:sldId id="293" r:id="rId16"/>
    <p:sldId id="295" r:id="rId17"/>
    <p:sldId id="296" r:id="rId18"/>
    <p:sldId id="297" r:id="rId19"/>
    <p:sldId id="305" r:id="rId20"/>
    <p:sldId id="304" r:id="rId21"/>
    <p:sldId id="299" r:id="rId22"/>
    <p:sldId id="264" r:id="rId23"/>
    <p:sldId id="267" r:id="rId24"/>
    <p:sldId id="300" r:id="rId25"/>
    <p:sldId id="301" r:id="rId26"/>
    <p:sldId id="269" r:id="rId27"/>
    <p:sldId id="270" r:id="rId28"/>
    <p:sldId id="268" r:id="rId29"/>
    <p:sldId id="30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77851"/>
  </p:normalViewPr>
  <p:slideViewPr>
    <p:cSldViewPr snapToGrid="0">
      <p:cViewPr varScale="1">
        <p:scale>
          <a:sx n="101" d="100"/>
          <a:sy n="101" d="100"/>
        </p:scale>
        <p:origin x="1136" y="184"/>
      </p:cViewPr>
      <p:guideLst/>
    </p:cSldViewPr>
  </p:slideViewPr>
  <p:notesTextViewPr>
    <p:cViewPr>
      <p:scale>
        <a:sx n="1" d="1"/>
        <a:sy n="1" d="1"/>
      </p:scale>
      <p:origin x="0" y="-88"/>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188E05-CAD2-491D-93D4-ECB3793357F0}" type="datetimeFigureOut">
              <a:rPr lang="en-IN" smtClean="0"/>
              <a:t>01/12/23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52BB5-5DBE-4ABE-AD80-5ED01C1C7C64}" type="slidenum">
              <a:rPr lang="en-IN" smtClean="0"/>
              <a:t>‹#›</a:t>
            </a:fld>
            <a:endParaRPr lang="en-IN"/>
          </a:p>
        </p:txBody>
      </p:sp>
    </p:spTree>
    <p:extLst>
      <p:ext uri="{BB962C8B-B14F-4D97-AF65-F5344CB8AC3E}">
        <p14:creationId xmlns:p14="http://schemas.microsoft.com/office/powerpoint/2010/main" val="1222608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weave.works/blog/a-practical-guide-to-choosing-between-docker-containers-and-vm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compliance/shared-responsibility-mode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552BB5-5DBE-4ABE-AD80-5ED01C1C7C64}" type="slidenum">
              <a:rPr lang="en-IN" smtClean="0"/>
              <a:t>1</a:t>
            </a:fld>
            <a:endParaRPr lang="en-IN"/>
          </a:p>
        </p:txBody>
      </p:sp>
    </p:spTree>
    <p:extLst>
      <p:ext uri="{BB962C8B-B14F-4D97-AF65-F5344CB8AC3E}">
        <p14:creationId xmlns:p14="http://schemas.microsoft.com/office/powerpoint/2010/main" val="33494040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lvl="0"/>
            <a:r>
              <a:rPr lang="en-US" altLang="en-US" dirty="0">
                <a:sym typeface="+mn-ea"/>
              </a:rPr>
              <a:t>Harvard Business Review - “How Cloud Computing Is Changing Management” https://</a:t>
            </a:r>
            <a:r>
              <a:rPr lang="en-US" altLang="en-US" dirty="0" err="1">
                <a:sym typeface="+mn-ea"/>
              </a:rPr>
              <a:t>hbr.org</a:t>
            </a:r>
            <a:r>
              <a:rPr lang="en-US" altLang="en-US" dirty="0">
                <a:sym typeface="+mn-ea"/>
              </a:rPr>
              <a:t>/2018/02/how-cloud-computing-is-changing-management</a:t>
            </a:r>
          </a:p>
          <a:p>
            <a:pPr lvl="0"/>
            <a:endParaRPr lang="en-US" altLang="en-US" dirty="0">
              <a:sym typeface="+mn-ea"/>
            </a:endParaRPr>
          </a:p>
          <a:p>
            <a:pPr lvl="0"/>
            <a:r>
              <a:rPr lang="en-US" altLang="en-US" dirty="0">
                <a:sym typeface="+mn-ea"/>
              </a:rPr>
              <a:t>The likely outcomes of the move to cloud include changing how products are designed; where we can experience closer collaboration between IT and other business units, including sales, finance and forecasting; and more customer interaction, even to a point of jointly developing products with their consumers. In particular, new ways of writing and deploying software will encourage new types of faster-acting organizational designs.</a:t>
            </a:r>
          </a:p>
          <a:p>
            <a:pPr lvl="0"/>
            <a:endParaRPr lang="en-US" altLang="en-US" dirty="0">
              <a:sym typeface="+mn-ea"/>
            </a:endParaRPr>
          </a:p>
          <a:p>
            <a:pPr lvl="0"/>
            <a:r>
              <a:rPr lang="en-US" altLang="en-US" dirty="0">
                <a:sym typeface="+mn-ea"/>
              </a:rPr>
              <a:t>And this is a big one - historically IT has been looked at as a cost center (INTERNAL: describe what a cost center is), now there is a distinct shift where IT is generating business again by providing the tools that is allowing the business to grow and innovate at an </a:t>
            </a:r>
            <a:r>
              <a:rPr lang="en-US" altLang="en-US" dirty="0" err="1">
                <a:sym typeface="+mn-ea"/>
              </a:rPr>
              <a:t>unprecidented</a:t>
            </a:r>
            <a:r>
              <a:rPr lang="en-US" altLang="en-US" dirty="0">
                <a:sym typeface="+mn-ea"/>
              </a:rPr>
              <a:t> velocity! Revenue transfer to cloud teams/business unit is a reality.</a:t>
            </a:r>
          </a:p>
          <a:p>
            <a:pPr lvl="0"/>
            <a:endParaRPr lang="en-US" altLang="en-US" dirty="0">
              <a:sym typeface="+mn-ea"/>
            </a:endParaRPr>
          </a:p>
          <a:p>
            <a:pPr lvl="0"/>
            <a:r>
              <a:rPr lang="en-US" altLang="en-US" dirty="0">
                <a:sym typeface="+mn-ea"/>
              </a:rPr>
              <a:t>The shift to “cloud native” organizations - “Cloud native” software approaches stresses ease of use and low-impact alteration of components of any given software application. Massive applications are subdivided into a series of “microservices” that can be tweaked with little effect on a running piece of software.</a:t>
            </a:r>
          </a:p>
          <a:p>
            <a:pPr lvl="0"/>
            <a:endParaRPr lang="en-US" altLang="en-US" dirty="0">
              <a:sym typeface="+mn-ea"/>
            </a:endParaRPr>
          </a:p>
          <a:p>
            <a:pPr lvl="0"/>
            <a:r>
              <a:rPr lang="en-US" altLang="en-US" dirty="0">
                <a:sym typeface="+mn-ea"/>
              </a:rPr>
              <a:t>I have to say this - “IT seems to be not just supporting the business but is helping defining it as well”! Well this is good for us!</a:t>
            </a:r>
          </a:p>
          <a:p>
            <a:endParaRPr lang="en-US" altLang="en-US" dirty="0"/>
          </a:p>
          <a:p>
            <a:r>
              <a:rPr lang="en-US" b="1" dirty="0"/>
              <a:t>Notes:</a:t>
            </a:r>
            <a:endParaRPr lang="en-US" dirty="0"/>
          </a:p>
          <a:p>
            <a:pPr>
              <a:buFont typeface="Arial" panose="020B0604020202020204" pitchFamily="34" charset="0"/>
              <a:buChar char="•"/>
            </a:pPr>
            <a:r>
              <a:rPr lang="en-US" dirty="0"/>
              <a:t>Shift to "product" centric thinking which combines business units (and customers!) to jointly develop customer services, and plan for the entire product lifecycle and ongoing financing</a:t>
            </a:r>
          </a:p>
          <a:p>
            <a:pPr>
              <a:buFont typeface="Arial" panose="020B0604020202020204" pitchFamily="34" charset="0"/>
              <a:buChar char="•"/>
            </a:pPr>
            <a:r>
              <a:rPr lang="en-US" dirty="0"/>
              <a:t>a "project" based thinking approach uses defined </a:t>
            </a:r>
            <a:r>
              <a:rPr lang="en-US" dirty="0" err="1"/>
              <a:t>timeperiod</a:t>
            </a:r>
            <a:r>
              <a:rPr lang="en-US" dirty="0"/>
              <a:t> for launches, and features, defined or separate teams (""throw-over the wall" to operations), and struggles with IT financing</a:t>
            </a:r>
          </a:p>
          <a:p>
            <a:pPr>
              <a:buFont typeface="Arial" panose="020B0604020202020204" pitchFamily="34" charset="0"/>
              <a:buChar char="•"/>
            </a:pPr>
            <a:r>
              <a:rPr lang="en-US" dirty="0"/>
              <a:t>Agile, or incremental approach to services and updates (low-impact and shortened feedback loop approach to testing)</a:t>
            </a:r>
          </a:p>
          <a:p>
            <a:pPr>
              <a:buFont typeface="Arial" panose="020B0604020202020204" pitchFamily="34" charset="0"/>
              <a:buChar char="•"/>
            </a:pPr>
            <a:r>
              <a:rPr lang="en-US" dirty="0"/>
              <a:t>Cloud first and cloud native thinking</a:t>
            </a:r>
          </a:p>
          <a:p>
            <a:pPr>
              <a:buFont typeface="Arial" panose="020B0604020202020204" pitchFamily="34" charset="0"/>
              <a:buChar char="•"/>
            </a:pPr>
            <a:r>
              <a:rPr lang="en-US" dirty="0"/>
              <a:t>Microservices (one example) for reduced blast radius, and incremental changes</a:t>
            </a:r>
          </a:p>
          <a:p>
            <a:pPr>
              <a:buFont typeface="Arial" panose="020B0604020202020204" pitchFamily="34" charset="0"/>
              <a:buChar char="•"/>
            </a:pPr>
            <a:r>
              <a:rPr lang="en-US" dirty="0"/>
              <a:t>Shorter feedback loop</a:t>
            </a:r>
          </a:p>
          <a:p>
            <a:r>
              <a:rPr lang="en-US" b="1" dirty="0"/>
              <a:t>Key Takeaways:</a:t>
            </a:r>
            <a:endParaRPr lang="en-US" dirty="0"/>
          </a:p>
          <a:p>
            <a:pPr>
              <a:buFont typeface="Arial" panose="020B0604020202020204" pitchFamily="34" charset="0"/>
              <a:buChar char="•"/>
            </a:pPr>
            <a:r>
              <a:rPr lang="en-US" dirty="0"/>
              <a:t>Focus on product and service, not just single aspect or business unit</a:t>
            </a:r>
          </a:p>
          <a:p>
            <a:pPr>
              <a:buFont typeface="Arial" panose="020B0604020202020204" pitchFamily="34" charset="0"/>
              <a:buChar char="•"/>
            </a:pPr>
            <a:r>
              <a:rPr lang="en-US" dirty="0"/>
              <a:t>IT as value enabler, not cost center</a:t>
            </a:r>
          </a:p>
          <a:p>
            <a:pPr>
              <a:buFont typeface="Arial" panose="020B0604020202020204" pitchFamily="34" charset="0"/>
              <a:buChar char="•"/>
            </a:pPr>
            <a:r>
              <a:rPr lang="en-US" dirty="0"/>
              <a:t>Data driven approach to features and changes</a:t>
            </a:r>
          </a:p>
          <a:p>
            <a:pPr>
              <a:buFont typeface="Arial" panose="020B0604020202020204" pitchFamily="34" charset="0"/>
              <a:buChar char="•"/>
            </a:pPr>
            <a:r>
              <a:rPr lang="en-US" dirty="0"/>
              <a:t>Smaller, more rapid incremental changes</a:t>
            </a:r>
          </a:p>
          <a:p>
            <a:pPr>
              <a:buFont typeface="Arial" panose="020B0604020202020204" pitchFamily="34" charset="0"/>
              <a:buChar char="•"/>
            </a:pPr>
            <a:r>
              <a:rPr lang="en-US" dirty="0"/>
              <a:t>Shifting to ""cloud native", which is using cloud services first (reduce and eliminate non-differentiated </a:t>
            </a:r>
            <a:r>
              <a:rPr lang="en-US" dirty="0" err="1"/>
              <a:t>activites</a:t>
            </a:r>
            <a:r>
              <a:rPr lang="en-US" dirty="0"/>
              <a:t> allowing focus on core business).</a:t>
            </a:r>
          </a:p>
          <a:p>
            <a:r>
              <a:rPr lang="en-US" b="1" dirty="0"/>
              <a:t>References:</a:t>
            </a:r>
            <a:endParaRPr lang="en-US" dirty="0"/>
          </a:p>
          <a:p>
            <a:pPr>
              <a:buFont typeface="Arial" panose="020B0604020202020204" pitchFamily="34" charset="0"/>
              <a:buChar char="•"/>
            </a:pPr>
            <a:r>
              <a:rPr lang="en-US" dirty="0"/>
              <a:t>3M Health and Information Systems (healthcare) went all in on AWS.</a:t>
            </a:r>
          </a:p>
          <a:p>
            <a:pPr>
              <a:buFont typeface="Arial" panose="020B0604020202020204" pitchFamily="34" charset="0"/>
              <a:buChar char="•"/>
            </a:pPr>
            <a:r>
              <a:rPr lang="en-US" dirty="0"/>
              <a:t>not an IT company, allowed focus of R&amp;D on healthcare analytics</a:t>
            </a:r>
          </a:p>
          <a:p>
            <a:pPr>
              <a:buFont typeface="Arial" panose="020B0604020202020204" pitchFamily="34" charset="0"/>
              <a:buChar char="•"/>
            </a:pPr>
            <a:r>
              <a:rPr lang="en-US" dirty="0"/>
              <a:t>apps are glue between patients, healthcare providers, and payers</a:t>
            </a:r>
          </a:p>
          <a:p>
            <a:pPr>
              <a:buFont typeface="Arial" panose="020B0604020202020204" pitchFamily="34" charset="0"/>
              <a:buChar char="•"/>
            </a:pPr>
            <a:r>
              <a:rPr lang="en-US" dirty="0"/>
              <a:t>benefits?</a:t>
            </a:r>
          </a:p>
          <a:p>
            <a:pPr>
              <a:buFont typeface="Arial" panose="020B0604020202020204" pitchFamily="34" charset="0"/>
              <a:buChar char="•"/>
            </a:pPr>
            <a:r>
              <a:rPr lang="en-US" dirty="0"/>
              <a:t>reduced provisioning time from 10+ weeks to minutes allowing focus on other areas</a:t>
            </a:r>
          </a:p>
          <a:p>
            <a:pPr>
              <a:buFont typeface="Arial" panose="020B0604020202020204" pitchFamily="34" charset="0"/>
              <a:buChar char="•"/>
            </a:pPr>
            <a:r>
              <a:rPr lang="en-US" dirty="0"/>
              <a:t>allow massive scale to support spike in customer demands for large data processing requests</a:t>
            </a:r>
          </a:p>
          <a:p>
            <a:pPr>
              <a:buFont typeface="Arial" panose="020B0604020202020204" pitchFamily="34" charset="0"/>
              <a:buChar char="•"/>
            </a:pPr>
            <a:r>
              <a:rPr lang="en-US" dirty="0"/>
              <a:t>faster innovation, with deployments down to weekly instead of 6 weeks</a:t>
            </a:r>
          </a:p>
          <a:p>
            <a:pPr marL="0" lvl="0" indent="0" algn="l" rtl="0">
              <a:spcBef>
                <a:spcPts val="0"/>
              </a:spcBef>
              <a:spcAft>
                <a:spcPts val="0"/>
              </a:spcAft>
              <a:buNone/>
            </a:pPr>
            <a:endParaRPr lang="en-US" dirty="0"/>
          </a:p>
          <a:p>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lvl="0"/>
            <a:r>
              <a:rPr lang="en-US" altLang="en-US" dirty="0">
                <a:sym typeface="+mn-ea"/>
              </a:rPr>
              <a:t>Gartner - “Setup your organization for cloud adoption success” https://</a:t>
            </a:r>
            <a:r>
              <a:rPr lang="en-US" altLang="en-US" dirty="0" err="1">
                <a:sym typeface="+mn-ea"/>
              </a:rPr>
              <a:t>www.gartner.com</a:t>
            </a:r>
            <a:r>
              <a:rPr lang="en-US" altLang="en-US" dirty="0">
                <a:sym typeface="+mn-ea"/>
              </a:rPr>
              <a:t>/</a:t>
            </a:r>
            <a:r>
              <a:rPr lang="en-US" altLang="en-US" dirty="0" err="1">
                <a:sym typeface="+mn-ea"/>
              </a:rPr>
              <a:t>en</a:t>
            </a:r>
            <a:r>
              <a:rPr lang="en-US" altLang="en-US" dirty="0">
                <a:sym typeface="+mn-ea"/>
              </a:rPr>
              <a:t>/conferences/hub/cloud-conferences/insights/how-to-build-a-cloud-center-of-excellence</a:t>
            </a:r>
          </a:p>
          <a:p>
            <a:pPr lvl="0"/>
            <a:endParaRPr lang="en-US" altLang="en-US" dirty="0">
              <a:sym typeface="+mn-ea"/>
            </a:endParaRPr>
          </a:p>
          <a:p>
            <a:pPr lvl="0"/>
            <a:r>
              <a:rPr lang="en-US" altLang="en-US" dirty="0">
                <a:sym typeface="+mn-ea"/>
              </a:rPr>
              <a:t>“Enterprise architecture” was and “is” all about business and less about tech. Do you think there is a stark similarity of the enterprise architecture charter with CCOE?</a:t>
            </a:r>
          </a:p>
          <a:p>
            <a:pPr lvl="0"/>
            <a:endParaRPr lang="en-US" altLang="en-US" dirty="0">
              <a:sym typeface="+mn-ea"/>
            </a:endParaRPr>
          </a:p>
          <a:p>
            <a:pPr lvl="0"/>
            <a:r>
              <a:rPr lang="en-US" altLang="en-US" dirty="0">
                <a:sym typeface="+mn-ea"/>
              </a:rPr>
              <a:t>It is also about “Citizen driven development”, give the power at the hands of the grass root foot soldiers, you know like you and me, the people who deliver stuff for our customers. We know what it takes, we know what the problems and how to tackle them. All this knowledge was bottled up, now with democratized tech, we can be product creators! Creators of reusable assets, define best practices, define automation, limitless possibilities! Isn’t it?</a:t>
            </a:r>
            <a:endParaRPr lang="en-US" altLang="en-US" dirty="0"/>
          </a:p>
          <a:p>
            <a:endParaRPr lang="en-US" altLang="en-US" dirty="0"/>
          </a:p>
          <a:p>
            <a:r>
              <a:rPr lang="en-US" b="1" dirty="0"/>
              <a:t>Notes:</a:t>
            </a:r>
            <a:endParaRPr lang="en-US" dirty="0"/>
          </a:p>
          <a:p>
            <a:pPr>
              <a:buFont typeface="Arial" panose="020B0604020202020204" pitchFamily="34" charset="0"/>
              <a:buChar char="•"/>
            </a:pPr>
            <a:r>
              <a:rPr lang="en-US" dirty="0"/>
              <a:t>need right skills and organizational structure</a:t>
            </a:r>
          </a:p>
          <a:p>
            <a:pPr>
              <a:buFont typeface="Arial" panose="020B0604020202020204" pitchFamily="34" charset="0"/>
              <a:buChar char="•"/>
            </a:pPr>
            <a:r>
              <a:rPr lang="en-US" dirty="0"/>
              <a:t>Will not be as successful (successful) if conforming to old norms, practices, and organization structures</a:t>
            </a:r>
          </a:p>
          <a:p>
            <a:r>
              <a:rPr lang="en-US" b="1" dirty="0"/>
              <a:t>Key </a:t>
            </a:r>
            <a:r>
              <a:rPr lang="en-US" b="1" dirty="0" err="1"/>
              <a:t>takeways</a:t>
            </a:r>
            <a:r>
              <a:rPr lang="en-US" b="1" dirty="0"/>
              <a:t>:</a:t>
            </a:r>
            <a:endParaRPr lang="en-US" dirty="0"/>
          </a:p>
          <a:p>
            <a:pPr>
              <a:buFont typeface="Arial" panose="020B0604020202020204" pitchFamily="34" charset="0"/>
              <a:buChar char="•"/>
            </a:pPr>
            <a:r>
              <a:rPr lang="en-US" dirty="0"/>
              <a:t>Adopt Cloud Center of Excellence (</a:t>
            </a:r>
            <a:r>
              <a:rPr lang="en-US" dirty="0" err="1"/>
              <a:t>CCoE</a:t>
            </a:r>
            <a:r>
              <a:rPr lang="en-US" dirty="0"/>
              <a:t>) to drive practices, provide guidance and oversight and drive innovation</a:t>
            </a:r>
          </a:p>
          <a:p>
            <a:pPr>
              <a:buFont typeface="Arial" panose="020B0604020202020204" pitchFamily="34" charset="0"/>
              <a:buChar char="•"/>
            </a:pPr>
            <a:r>
              <a:rPr lang="en-US" dirty="0"/>
              <a:t>build up knowledge communities and develop skills</a:t>
            </a:r>
          </a:p>
          <a:p>
            <a:pPr>
              <a:buFont typeface="Arial" panose="020B0604020202020204" pitchFamily="34" charset="0"/>
              <a:buChar char="•"/>
            </a:pPr>
            <a:r>
              <a:rPr lang="en-US" dirty="0"/>
              <a:t>lunch and learn, developer forums, etc.</a:t>
            </a:r>
          </a:p>
          <a:p>
            <a:pPr>
              <a:buFont typeface="Arial" panose="020B0604020202020204" pitchFamily="34" charset="0"/>
              <a:buChar char="•"/>
            </a:pPr>
            <a:r>
              <a:rPr lang="en-US" dirty="0"/>
              <a:t>Develop policies, patterns and blueprints, but let teams innovate for their particular use case</a:t>
            </a:r>
          </a:p>
          <a:p>
            <a:pPr marL="0" lvl="0" indent="0" algn="l" rtl="0">
              <a:spcBef>
                <a:spcPts val="0"/>
              </a:spcBef>
              <a:spcAft>
                <a:spcPts val="0"/>
              </a:spcAft>
              <a:buNone/>
            </a:pPr>
            <a:endParaRPr lang="en-US" dirty="0"/>
          </a:p>
          <a:p>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https://www.mckinsey.com/business-functions/mckinsey-digital/our-insights/capturing-value-in-the-cloud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https://www.mckinsey.com/business-functions/mckinsey-digital/our-insights/how-cios-and-ctos-can-accelerate-digital-transformations-through-cloud-platforms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https://www.mckinsey.com/business-functions/mckinsey-digital/our-insights/how-cios-and-ctos-can-accelerate-digital-transformations-through-cloud-platforms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Reference - https://www.mckinsey.com/business-functions/mckinsey-digital/our-insights/how-cios-and-ctos-can-accelerate-digital-transformations-through-cloud-platforms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4552BB5-5DBE-4ABE-AD80-5ED01C1C7C64}" type="slidenum">
              <a:rPr lang="en-IN" smtClean="0"/>
              <a:t>29</a:t>
            </a:fld>
            <a:endParaRPr lang="en-IN"/>
          </a:p>
        </p:txBody>
      </p:sp>
    </p:spTree>
    <p:extLst>
      <p:ext uri="{BB962C8B-B14F-4D97-AF65-F5344CB8AC3E}">
        <p14:creationId xmlns:p14="http://schemas.microsoft.com/office/powerpoint/2010/main" val="31616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Cloud providers may present the service in different ways via the web console, but concepts are similar. For example, both providers have the same attributes - </a:t>
            </a:r>
            <a:r>
              <a:rPr lang="en-US" dirty="0" err="1"/>
              <a:t>ip</a:t>
            </a:r>
            <a:r>
              <a:rPr lang="en-US" dirty="0"/>
              <a:t>, tag, location, status, network, subnet </a:t>
            </a:r>
            <a:r>
              <a:rPr lang="en-US" dirty="0" err="1"/>
              <a:t>etc</a:t>
            </a:r>
            <a:endParaRPr lang="en-IN" dirty="0"/>
          </a:p>
        </p:txBody>
      </p:sp>
      <p:sp>
        <p:nvSpPr>
          <p:cNvPr id="4" name="Slide Number Placeholder 3"/>
          <p:cNvSpPr>
            <a:spLocks noGrp="1"/>
          </p:cNvSpPr>
          <p:nvPr>
            <p:ph type="sldNum" sz="quarter" idx="5"/>
          </p:nvPr>
        </p:nvSpPr>
        <p:spPr/>
        <p:txBody>
          <a:bodyPr/>
          <a:lstStyle/>
          <a:p>
            <a:fld id="{74552BB5-5DBE-4ABE-AD80-5ED01C1C7C64}" type="slidenum">
              <a:rPr lang="en-IN" smtClean="0"/>
              <a:t>2</a:t>
            </a:fld>
            <a:endParaRPr lang="en-IN"/>
          </a:p>
        </p:txBody>
      </p:sp>
    </p:spTree>
    <p:extLst>
      <p:ext uri="{BB962C8B-B14F-4D97-AF65-F5344CB8AC3E}">
        <p14:creationId xmlns:p14="http://schemas.microsoft.com/office/powerpoint/2010/main" val="1496532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Cloud elasticity is the ability of a cloud computing system to automatically adjust the amount of resources allocated to it based on the current demand. This means that the system can scale up or down its resources as needed, without any manual intervention. Elasticity is important because it allows cloud systems to handle sudden spikes in traffic or usage without crashing or slowing down.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Scalability, on the other hand, refers to the ability of a system to handle increasing amounts of work by adding more resources. While scalability is also important, it differs from elasticity in that it requires manual intervention to add more resources. In other words, scalability is a proactive approach to handling increased demand, while elasticity is a reactive 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t>To summarize, cloud elasticity is the ability of a cloud system to automatically adjust its resources based on demand, while scalability is the ability of a system to handle increased demand by adding more resources manually.</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Think of scalability and elasticity as two tools for managing your cloud resources. </a:t>
            </a:r>
            <a:r>
              <a:rPr lang="en-US" b="1" dirty="0"/>
              <a:t>Scalability helps you handle predictable growth, while elasticity helps you deal with unexpected spikes in demand.</a:t>
            </a:r>
            <a:endParaRPr lang="en-US" dirty="0"/>
          </a:p>
          <a:p>
            <a:endParaRPr lang="en-US" dirty="0"/>
          </a:p>
        </p:txBody>
      </p:sp>
      <p:sp>
        <p:nvSpPr>
          <p:cNvPr id="4" name="Slide Number Placeholder 3"/>
          <p:cNvSpPr>
            <a:spLocks noGrp="1"/>
          </p:cNvSpPr>
          <p:nvPr>
            <p:ph type="sldNum" sz="quarter" idx="5"/>
          </p:nvPr>
        </p:nvSpPr>
        <p:spPr/>
        <p:txBody>
          <a:bodyPr/>
          <a:lstStyle/>
          <a:p>
            <a:fld id="{74552BB5-5DBE-4ABE-AD80-5ED01C1C7C64}" type="slidenum">
              <a:rPr lang="en-IN" smtClean="0"/>
              <a:t>3</a:t>
            </a:fld>
            <a:endParaRPr lang="en-IN"/>
          </a:p>
        </p:txBody>
      </p:sp>
    </p:spTree>
    <p:extLst>
      <p:ext uri="{BB962C8B-B14F-4D97-AF65-F5344CB8AC3E}">
        <p14:creationId xmlns:p14="http://schemas.microsoft.com/office/powerpoint/2010/main" val="2093021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load balancer is a device that distributes incoming network traffic across multiple servers to ensure that no single server is overwhelmed with requests. It helps to improve the performance, reliability, and availability of applications by ensuring that they are always available to users.</a:t>
            </a:r>
          </a:p>
          <a:p>
            <a:endParaRPr lang="en-US" dirty="0"/>
          </a:p>
          <a:p>
            <a:r>
              <a:rPr lang="en-US" dirty="0"/>
              <a:t>Load balancers have several advantages over DNS, including:</a:t>
            </a:r>
          </a:p>
          <a:p>
            <a:endParaRPr lang="en-US" dirty="0"/>
          </a:p>
          <a:p>
            <a:r>
              <a:rPr lang="en-US" dirty="0"/>
              <a:t>- </a:t>
            </a:r>
            <a:r>
              <a:rPr lang="en-US" b="1" dirty="0"/>
              <a:t>Reliability</a:t>
            </a:r>
            <a:r>
              <a:rPr lang="en-US" dirty="0"/>
              <a:t>: Load balancers can detect when a server is down and redirect traffic to other servers, ensuring that users can always access the application. DNS typically performs no health check.</a:t>
            </a:r>
          </a:p>
          <a:p>
            <a:r>
              <a:rPr lang="en-US" dirty="0"/>
              <a:t>- </a:t>
            </a:r>
            <a:r>
              <a:rPr lang="en-US" b="1" dirty="0"/>
              <a:t>Scalability</a:t>
            </a:r>
            <a:r>
              <a:rPr lang="en-US" dirty="0"/>
              <a:t>: Load balancers can distribute traffic evenly across multiple servers, allowing applications to scale horizontally as demand increases. DNS typically uses simple round-robin.</a:t>
            </a:r>
          </a:p>
          <a:p>
            <a:r>
              <a:rPr lang="en-US" dirty="0"/>
              <a:t>- </a:t>
            </a:r>
            <a:r>
              <a:rPr lang="en-US" b="1" dirty="0"/>
              <a:t>Security</a:t>
            </a:r>
            <a:r>
              <a:rPr lang="en-US" dirty="0"/>
              <a:t>: Load balancers can protect applications from common network attacks, such as DDoS attacks, by filtering traffic and blocking malicious requests.</a:t>
            </a:r>
          </a:p>
          <a:p>
            <a:r>
              <a:rPr lang="en-US" dirty="0"/>
              <a:t>- </a:t>
            </a:r>
            <a:r>
              <a:rPr lang="en-US" b="1" dirty="0"/>
              <a:t>Flexibility</a:t>
            </a:r>
            <a:r>
              <a:rPr lang="en-US" dirty="0"/>
              <a:t>: Load balancers can be configured to route traffic based on a variety of factors, such as server health, user session, path, or header information.</a:t>
            </a:r>
          </a:p>
          <a:p>
            <a:r>
              <a:rPr lang="en-US" dirty="0"/>
              <a:t>- </a:t>
            </a:r>
            <a:r>
              <a:rPr lang="en-US" b="1" dirty="0"/>
              <a:t>Performance</a:t>
            </a:r>
            <a:r>
              <a:rPr lang="en-US" dirty="0"/>
              <a:t>: Load balancers can improve application performance by directing users to the server that has the least amount of traffic.</a:t>
            </a:r>
          </a:p>
          <a:p>
            <a:endParaRPr lang="en-US" dirty="0"/>
          </a:p>
          <a:p>
            <a:r>
              <a:rPr lang="en-US" dirty="0"/>
              <a:t>DNS, on the other hand, is a naming system that translates domain names into IP addresses. While DNS can be used to distribute traffic across multiple servers, it lacks the advanced features and capabilities of a dedicated load balancer.</a:t>
            </a:r>
          </a:p>
          <a:p>
            <a:endParaRPr lang="en-US" dirty="0"/>
          </a:p>
        </p:txBody>
      </p:sp>
      <p:sp>
        <p:nvSpPr>
          <p:cNvPr id="4" name="Slide Number Placeholder 3"/>
          <p:cNvSpPr>
            <a:spLocks noGrp="1"/>
          </p:cNvSpPr>
          <p:nvPr>
            <p:ph type="sldNum" sz="quarter" idx="5"/>
          </p:nvPr>
        </p:nvSpPr>
        <p:spPr/>
        <p:txBody>
          <a:bodyPr/>
          <a:lstStyle/>
          <a:p>
            <a:fld id="{74552BB5-5DBE-4ABE-AD80-5ED01C1C7C64}" type="slidenum">
              <a:rPr lang="en-IN" smtClean="0"/>
              <a:t>4</a:t>
            </a:fld>
            <a:endParaRPr lang="en-IN"/>
          </a:p>
        </p:txBody>
      </p:sp>
    </p:spTree>
    <p:extLst>
      <p:ext uri="{BB962C8B-B14F-4D97-AF65-F5344CB8AC3E}">
        <p14:creationId xmlns:p14="http://schemas.microsoft.com/office/powerpoint/2010/main" val="359898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rPr>
              <a:t>Object storage is a computer data storage architecture designed to handle large amounts of unstructured data. Unlike other architectures, it designates data as distinct units, bundled with metadata and a unique identifier that can be used to locate and access each data unit. These units, or objects, can be stored on-premises, but are typically stored in the cloud, making them easily accessible from anywhere. Object storage is ideal for storing static content, data archives, and backups.</a:t>
            </a:r>
          </a:p>
          <a:p>
            <a:pPr algn="l"/>
            <a:endParaRPr lang="en-US" b="0" i="0" dirty="0">
              <a:solidFill>
                <a:srgbClr val="000000"/>
              </a:solidFill>
              <a:effectLst/>
            </a:endParaRPr>
          </a:p>
          <a:p>
            <a:pPr algn="l"/>
            <a:r>
              <a:rPr lang="en-US" b="0" i="0" dirty="0">
                <a:solidFill>
                  <a:srgbClr val="000000"/>
                </a:solidFill>
                <a:effectLst/>
              </a:rPr>
              <a:t>Some of the benefits of object storage over other storage types include:</a:t>
            </a:r>
          </a:p>
          <a:p>
            <a:pPr algn="l"/>
            <a:endParaRPr lang="en-US" b="0" i="0" dirty="0">
              <a:solidFill>
                <a:srgbClr val="000000"/>
              </a:solidFill>
              <a:effectLst/>
            </a:endParaRPr>
          </a:p>
          <a:p>
            <a:pPr marL="171450" indent="-171450" algn="l">
              <a:buFont typeface="Arial" panose="020B0604020202020204" pitchFamily="34" charset="0"/>
              <a:buChar char="•"/>
            </a:pPr>
            <a:r>
              <a:rPr lang="en-US" b="1" i="0" dirty="0">
                <a:solidFill>
                  <a:srgbClr val="000000"/>
                </a:solidFill>
                <a:effectLst/>
              </a:rPr>
              <a:t>Scalability</a:t>
            </a:r>
            <a:r>
              <a:rPr lang="en-US" b="0" i="0" dirty="0">
                <a:solidFill>
                  <a:srgbClr val="000000"/>
                </a:solidFill>
                <a:effectLst/>
              </a:rPr>
              <a:t> - Object storage is highly scalable and can handle massive amounts of data.</a:t>
            </a:r>
          </a:p>
          <a:p>
            <a:pPr marL="171450" indent="-171450" algn="l">
              <a:buFont typeface="Arial" panose="020B0604020202020204" pitchFamily="34" charset="0"/>
              <a:buChar char="•"/>
            </a:pPr>
            <a:r>
              <a:rPr lang="en-US" b="1" i="0" dirty="0">
                <a:solidFill>
                  <a:srgbClr val="000000"/>
                </a:solidFill>
                <a:effectLst/>
              </a:rPr>
              <a:t>Cost-effectiveness</a:t>
            </a:r>
            <a:r>
              <a:rPr lang="en-US" b="0" i="0" dirty="0">
                <a:solidFill>
                  <a:srgbClr val="000000"/>
                </a:solidFill>
                <a:effectLst/>
              </a:rPr>
              <a:t> – object storage can reduce costs by up to 80% compared to an enterprise filer</a:t>
            </a:r>
          </a:p>
          <a:p>
            <a:pPr marL="171450" indent="-171450" algn="l">
              <a:buFont typeface="Arial" panose="020B0604020202020204" pitchFamily="34" charset="0"/>
              <a:buChar char="•"/>
            </a:pPr>
            <a:r>
              <a:rPr lang="en-US" b="1" i="0" dirty="0">
                <a:solidFill>
                  <a:srgbClr val="000000"/>
                </a:solidFill>
                <a:effectLst/>
              </a:rPr>
              <a:t>Ease of use </a:t>
            </a:r>
            <a:r>
              <a:rPr lang="en-US" b="0" i="0" dirty="0">
                <a:solidFill>
                  <a:srgbClr val="000000"/>
                </a:solidFill>
                <a:effectLst/>
              </a:rPr>
              <a:t>– Object storage has a simple REST API and permission model</a:t>
            </a:r>
          </a:p>
          <a:p>
            <a:pPr marL="171450" indent="-171450" algn="l">
              <a:buFont typeface="Arial" panose="020B0604020202020204" pitchFamily="34" charset="0"/>
              <a:buChar char="•"/>
            </a:pPr>
            <a:r>
              <a:rPr lang="en-US" b="1" i="0" dirty="0">
                <a:solidFill>
                  <a:srgbClr val="000000"/>
                </a:solidFill>
                <a:effectLst/>
              </a:rPr>
              <a:t>Durability </a:t>
            </a:r>
            <a:r>
              <a:rPr lang="en-US" b="0" i="0" dirty="0">
                <a:solidFill>
                  <a:srgbClr val="000000"/>
                </a:solidFill>
                <a:effectLst/>
              </a:rPr>
              <a:t>– Object storage is designed to provide high durability and available for data</a:t>
            </a:r>
          </a:p>
          <a:p>
            <a:pPr marL="171450" indent="-171450" algn="l">
              <a:buFont typeface="Arial" panose="020B0604020202020204" pitchFamily="34" charset="0"/>
              <a:buChar char="•"/>
            </a:pPr>
            <a:r>
              <a:rPr lang="en-US" b="1" i="0" dirty="0">
                <a:solidFill>
                  <a:srgbClr val="000000"/>
                </a:solidFill>
                <a:effectLst/>
              </a:rPr>
              <a:t>Efficiency </a:t>
            </a:r>
            <a:r>
              <a:rPr lang="en-US" b="0" i="0" dirty="0">
                <a:solidFill>
                  <a:srgbClr val="000000"/>
                </a:solidFill>
                <a:effectLst/>
              </a:rPr>
              <a:t>– Object storage is efficient for storing large amounts of unstructured data</a:t>
            </a:r>
          </a:p>
          <a:p>
            <a:pPr marL="171450" indent="-171450" algn="l">
              <a:buFont typeface="Arial" panose="020B0604020202020204" pitchFamily="34" charset="0"/>
              <a:buChar char="•"/>
            </a:pPr>
            <a:endParaRPr lang="en-US" b="0" i="0" dirty="0">
              <a:solidFill>
                <a:srgbClr val="000000"/>
              </a:solidFill>
              <a:effectLst/>
            </a:endParaRPr>
          </a:p>
        </p:txBody>
      </p:sp>
      <p:sp>
        <p:nvSpPr>
          <p:cNvPr id="4" name="Slide Number Placeholder 3"/>
          <p:cNvSpPr>
            <a:spLocks noGrp="1"/>
          </p:cNvSpPr>
          <p:nvPr>
            <p:ph type="sldNum" sz="quarter" idx="5"/>
          </p:nvPr>
        </p:nvSpPr>
        <p:spPr/>
        <p:txBody>
          <a:bodyPr/>
          <a:lstStyle/>
          <a:p>
            <a:fld id="{74552BB5-5DBE-4ABE-AD80-5ED01C1C7C64}" type="slidenum">
              <a:rPr lang="en-IN" smtClean="0"/>
              <a:t>5</a:t>
            </a:fld>
            <a:endParaRPr lang="en-IN"/>
          </a:p>
        </p:txBody>
      </p:sp>
    </p:spTree>
    <p:extLst>
      <p:ext uri="{BB962C8B-B14F-4D97-AF65-F5344CB8AC3E}">
        <p14:creationId xmlns:p14="http://schemas.microsoft.com/office/powerpoint/2010/main" val="2159035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dirty="0">
                <a:sym typeface="+mn-ea"/>
              </a:rPr>
              <a:t>Harvard Business Review - “Research: Cloud Computing Is Helping Smaller, Newer Firms Compete” </a:t>
            </a:r>
            <a:r>
              <a:rPr lang="en-US" dirty="0">
                <a:sym typeface="+mn-ea"/>
              </a:rPr>
              <a:t>https://</a:t>
            </a:r>
            <a:r>
              <a:rPr lang="en-US" dirty="0" err="1">
                <a:sym typeface="+mn-ea"/>
              </a:rPr>
              <a:t>hbr.org</a:t>
            </a:r>
            <a:r>
              <a:rPr lang="en-US" dirty="0">
                <a:sym typeface="+mn-ea"/>
              </a:rPr>
              <a:t>/2018/08/research-cloud-computing-is-helping-smaller-newer-firms-compete</a:t>
            </a:r>
          </a:p>
          <a:p>
            <a:endParaRPr lang="en-US" altLang="en-US" dirty="0">
              <a:sym typeface="+mn-ea"/>
            </a:endParaRPr>
          </a:p>
          <a:p>
            <a:r>
              <a:rPr lang="en-US" altLang="en-US" dirty="0">
                <a:sym typeface="+mn-ea"/>
              </a:rPr>
              <a:t>You know cloud is not just a big boys game! The corporations with deep pockets! Not at all! What you and I have as individuals is the SAME as that of GE, Unilever, you name it!</a:t>
            </a:r>
          </a:p>
          <a:p>
            <a:endParaRPr lang="en-US" altLang="en-US" dirty="0">
              <a:sym typeface="+mn-ea"/>
            </a:endParaRPr>
          </a:p>
          <a:p>
            <a:r>
              <a:rPr lang="en-US" altLang="en-US" dirty="0">
                <a:sym typeface="+mn-ea"/>
              </a:rPr>
              <a:t>Remember on thing though - is cloud the differentiator? NO, it provides the tools which can be used to create that “differentiator” quickly, and to fail fast so that you can pivot quickly !</a:t>
            </a:r>
          </a:p>
          <a:p>
            <a:endParaRPr lang="en-US" altLang="en-US" dirty="0">
              <a:sym typeface="+mn-ea"/>
            </a:endParaRPr>
          </a:p>
          <a:p>
            <a:r>
              <a:rPr lang="en-US" b="1" dirty="0"/>
              <a:t>Notes:</a:t>
            </a:r>
            <a:endParaRPr lang="en-US" dirty="0"/>
          </a:p>
          <a:p>
            <a:pPr>
              <a:buFont typeface="Arial" panose="020B0604020202020204" pitchFamily="34" charset="0"/>
              <a:buChar char="•"/>
            </a:pPr>
            <a:r>
              <a:rPr lang="en-US" dirty="0"/>
              <a:t>Benefits across industries or organization types (startup or traditional)</a:t>
            </a:r>
          </a:p>
          <a:p>
            <a:r>
              <a:rPr lang="en-US" b="1" dirty="0"/>
              <a:t>Key Takeaways:</a:t>
            </a:r>
            <a:endParaRPr lang="en-US" dirty="0"/>
          </a:p>
          <a:p>
            <a:pPr>
              <a:buFont typeface="Arial" panose="020B0604020202020204" pitchFamily="34" charset="0"/>
              <a:buChar char="•"/>
            </a:pPr>
            <a:r>
              <a:rPr lang="en-US" dirty="0"/>
              <a:t>Low cost of entry due to usage based pricing</a:t>
            </a:r>
          </a:p>
          <a:p>
            <a:pPr>
              <a:buFont typeface="Arial" panose="020B0604020202020204" pitchFamily="34" charset="0"/>
              <a:buChar char="•"/>
            </a:pPr>
            <a:r>
              <a:rPr lang="en-US" dirty="0"/>
              <a:t>startups mostly leveraging to become profitable, but also legacy/traditional to reduce operating costs and become more nimble</a:t>
            </a:r>
          </a:p>
          <a:p>
            <a:pPr>
              <a:buFont typeface="Arial" panose="020B0604020202020204" pitchFamily="34" charset="0"/>
              <a:buChar char="•"/>
            </a:pPr>
            <a:r>
              <a:rPr lang="en-US" dirty="0"/>
              <a:t>Agility, being immediately able to create applications and become productive (day 1)</a:t>
            </a:r>
          </a:p>
          <a:p>
            <a:pPr>
              <a:buFont typeface="Arial" panose="020B0604020202020204" pitchFamily="34" charset="0"/>
              <a:buChar char="•"/>
            </a:pPr>
            <a:r>
              <a:rPr lang="en-US" dirty="0"/>
              <a:t>here again, startups can quickly launch services and compete, but also legacy/traditional enterprises must become more nimble to compete with startups!</a:t>
            </a:r>
          </a:p>
          <a:p>
            <a:pPr>
              <a:buFont typeface="Arial" panose="020B0604020202020204" pitchFamily="34" charset="0"/>
              <a:buChar char="•"/>
            </a:pPr>
            <a:r>
              <a:rPr lang="en-US" dirty="0"/>
              <a:t>being able to build an app in a few hours to days (depending) or launch a product in even 20 days (depending)</a:t>
            </a:r>
          </a:p>
          <a:p>
            <a:r>
              <a:rPr lang="en-US" b="1" dirty="0"/>
              <a:t>References:</a:t>
            </a:r>
            <a:endParaRPr lang="en-US" dirty="0"/>
          </a:p>
          <a:p>
            <a:pPr>
              <a:buFont typeface="Arial" panose="020B0604020202020204" pitchFamily="34" charset="0"/>
              <a:buChar char="•"/>
            </a:pPr>
            <a:r>
              <a:rPr lang="en-US" dirty="0" err="1"/>
              <a:t>Monzo</a:t>
            </a:r>
            <a:r>
              <a:rPr lang="en-US" dirty="0"/>
              <a:t> (UK bank), </a:t>
            </a:r>
            <a:r>
              <a:rPr lang="en-US" dirty="0" err="1"/>
              <a:t>finacial</a:t>
            </a:r>
            <a:r>
              <a:rPr lang="en-US" dirty="0"/>
              <a:t> services</a:t>
            </a:r>
          </a:p>
          <a:p>
            <a:pPr>
              <a:buFont typeface="Arial" panose="020B0604020202020204" pitchFamily="34" charset="0"/>
              <a:buChar char="•"/>
            </a:pPr>
            <a:r>
              <a:rPr lang="en-US" dirty="0"/>
              <a:t>8 engineers manage infrastructure for 4+ million customers</a:t>
            </a:r>
          </a:p>
          <a:p>
            <a:pPr>
              <a:buFont typeface="Arial" panose="020B0604020202020204" pitchFamily="34" charset="0"/>
              <a:buChar char="•"/>
            </a:pPr>
            <a:r>
              <a:rPr lang="en-US" dirty="0"/>
              <a:t>real-time statements instead of typical 48 hours or more</a:t>
            </a:r>
          </a:p>
          <a:p>
            <a:pPr>
              <a:buFont typeface="Arial" panose="020B0604020202020204" pitchFamily="34" charset="0"/>
              <a:buChar char="•"/>
            </a:pPr>
            <a:r>
              <a:rPr lang="en-US" dirty="0"/>
              <a:t>also migrated to multi-account setup in less than a day</a:t>
            </a:r>
          </a:p>
          <a:p>
            <a:pPr>
              <a:buFont typeface="Arial" panose="020B0604020202020204" pitchFamily="34" charset="0"/>
              <a:buChar char="•"/>
            </a:pPr>
            <a:r>
              <a:rPr lang="en-US" dirty="0"/>
              <a:t>Robinhood (US financial services)</a:t>
            </a:r>
          </a:p>
          <a:p>
            <a:pPr>
              <a:buFont typeface="Arial" panose="020B0604020202020204" pitchFamily="34" charset="0"/>
              <a:buChar char="•"/>
            </a:pPr>
            <a:r>
              <a:rPr lang="en-US" dirty="0"/>
              <a:t>2 DevOps engineers</a:t>
            </a:r>
          </a:p>
          <a:p>
            <a:pPr marL="0" lvl="0" indent="0" algn="l" rtl="0">
              <a:spcBef>
                <a:spcPts val="0"/>
              </a:spcBef>
              <a:spcAft>
                <a:spcPts val="0"/>
              </a:spcAft>
              <a:buNone/>
            </a:pPr>
            <a:endParaRPr lang="en-US" dirty="0"/>
          </a:p>
          <a:p>
            <a:endParaRPr lang="en-US" altLang="en-US" dirty="0">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pPr lvl="0"/>
            <a:r>
              <a:rPr lang="en-US" altLang="en-US" dirty="0">
                <a:sym typeface="+mn-ea"/>
              </a:rPr>
              <a:t>Gartner - “The everywhere enterprise” https://</a:t>
            </a:r>
            <a:r>
              <a:rPr lang="en-US" altLang="en-US" dirty="0" err="1">
                <a:sym typeface="+mn-ea"/>
              </a:rPr>
              <a:t>www.gartner.com</a:t>
            </a:r>
            <a:r>
              <a:rPr lang="en-US" altLang="en-US" dirty="0">
                <a:sym typeface="+mn-ea"/>
              </a:rPr>
              <a:t>/</a:t>
            </a:r>
            <a:r>
              <a:rPr lang="en-US" altLang="en-US" dirty="0" err="1">
                <a:sym typeface="+mn-ea"/>
              </a:rPr>
              <a:t>en</a:t>
            </a:r>
            <a:r>
              <a:rPr lang="en-US" altLang="en-US" dirty="0">
                <a:sym typeface="+mn-ea"/>
              </a:rPr>
              <a:t>/conferences/hub/cloud-conferences/insights/</a:t>
            </a:r>
            <a:r>
              <a:rPr lang="en-US" altLang="en-US" dirty="0" err="1">
                <a:sym typeface="+mn-ea"/>
              </a:rPr>
              <a:t>swg</a:t>
            </a:r>
            <a:r>
              <a:rPr lang="en-US" altLang="en-US" dirty="0">
                <a:sym typeface="+mn-ea"/>
              </a:rPr>
              <a:t>-the-everywhere-enterprise-a-</a:t>
            </a:r>
            <a:r>
              <a:rPr lang="en-US" altLang="en-US" dirty="0" err="1">
                <a:sym typeface="+mn-ea"/>
              </a:rPr>
              <a:t>gartner</a:t>
            </a:r>
            <a:r>
              <a:rPr lang="en-US" altLang="en-US" dirty="0">
                <a:sym typeface="+mn-ea"/>
              </a:rPr>
              <a:t>-</a:t>
            </a:r>
            <a:r>
              <a:rPr lang="en-US" altLang="en-US" dirty="0" err="1">
                <a:sym typeface="+mn-ea"/>
              </a:rPr>
              <a:t>qa</a:t>
            </a:r>
            <a:r>
              <a:rPr lang="en-US" altLang="en-US" dirty="0">
                <a:sym typeface="+mn-ea"/>
              </a:rPr>
              <a:t>-with-</a:t>
            </a:r>
            <a:r>
              <a:rPr lang="en-US" altLang="en-US" dirty="0" err="1">
                <a:sym typeface="+mn-ea"/>
              </a:rPr>
              <a:t>david</a:t>
            </a:r>
            <a:r>
              <a:rPr lang="en-US" altLang="en-US" dirty="0">
                <a:sym typeface="+mn-ea"/>
              </a:rPr>
              <a:t>-</a:t>
            </a:r>
            <a:r>
              <a:rPr lang="en-US" altLang="en-US" dirty="0" err="1">
                <a:sym typeface="+mn-ea"/>
              </a:rPr>
              <a:t>cappuccio</a:t>
            </a:r>
            <a:endParaRPr lang="en-US" altLang="en-US" dirty="0"/>
          </a:p>
          <a:p>
            <a:endParaRPr lang="en-US" altLang="en-US" dirty="0"/>
          </a:p>
          <a:p>
            <a:r>
              <a:rPr lang="en-US" altLang="en-US" dirty="0"/>
              <a:t>Q: Have you noticed a common theme in all these case studies - “Doing something FAST, be agile &amp; not fragile :)”</a:t>
            </a:r>
          </a:p>
          <a:p>
            <a:endParaRPr lang="en-US" altLang="en-US" dirty="0"/>
          </a:p>
          <a:p>
            <a:r>
              <a:rPr lang="en-US" altLang="en-US" dirty="0"/>
              <a:t>Another important point - Historically enterprises that were restricted by the complexity of data center ops worldwide have broken free! Indeed it is now a level playing field.</a:t>
            </a:r>
          </a:p>
          <a:p>
            <a:endParaRPr lang="en-US" altLang="en-US" dirty="0"/>
          </a:p>
          <a:p>
            <a:r>
              <a:rPr lang="en-US" b="1" dirty="0"/>
              <a:t>Notes:</a:t>
            </a:r>
            <a:endParaRPr lang="en-US" dirty="0"/>
          </a:p>
          <a:p>
            <a:pPr>
              <a:buFont typeface="Arial" panose="020B0604020202020204" pitchFamily="34" charset="0"/>
              <a:buChar char="•"/>
            </a:pPr>
            <a:r>
              <a:rPr lang="en-US" dirty="0"/>
              <a:t>cloud and DC difference is about delivery, the how (including financing going from </a:t>
            </a:r>
            <a:r>
              <a:rPr lang="en-US" dirty="0" err="1"/>
              <a:t>CapEx</a:t>
            </a:r>
            <a:r>
              <a:rPr lang="en-US" dirty="0"/>
              <a:t> to </a:t>
            </a:r>
            <a:r>
              <a:rPr lang="en-US" dirty="0" err="1"/>
              <a:t>OpEx</a:t>
            </a:r>
            <a:r>
              <a:rPr lang="en-US" dirty="0"/>
              <a:t>)</a:t>
            </a:r>
          </a:p>
          <a:p>
            <a:pPr>
              <a:buFont typeface="Arial" panose="020B0604020202020204" pitchFamily="34" charset="0"/>
              <a:buChar char="•"/>
            </a:pPr>
            <a:r>
              <a:rPr lang="en-US" dirty="0"/>
              <a:t>enterprises are moving to a hybrid approach, where it makes sense</a:t>
            </a:r>
          </a:p>
          <a:p>
            <a:pPr>
              <a:buFont typeface="Arial" panose="020B0604020202020204" pitchFamily="34" charset="0"/>
              <a:buChar char="•"/>
            </a:pPr>
            <a:r>
              <a:rPr lang="en-US" dirty="0"/>
              <a:t>having deployment options (cloud or DC, edge/pop, regions) is "everywhere enterprise"</a:t>
            </a:r>
          </a:p>
          <a:p>
            <a:r>
              <a:rPr lang="en-US" dirty="0"/>
              <a:t>** Key takeaways:**</a:t>
            </a:r>
          </a:p>
          <a:p>
            <a:pPr>
              <a:buFont typeface="Arial" panose="020B0604020202020204" pitchFamily="34" charset="0"/>
              <a:buChar char="•"/>
            </a:pPr>
            <a:r>
              <a:rPr lang="en-US" dirty="0"/>
              <a:t>multiple options for enterprises such as regional expansions, and growth, DC or cloud</a:t>
            </a:r>
          </a:p>
          <a:p>
            <a:pPr>
              <a:buFont typeface="Arial" panose="020B0604020202020204" pitchFamily="34" charset="0"/>
              <a:buChar char="•"/>
            </a:pPr>
            <a:r>
              <a:rPr lang="en-US" dirty="0"/>
              <a:t>cloud enabled scale and focus on value add activities</a:t>
            </a:r>
          </a:p>
          <a:p>
            <a:pPr>
              <a:buFont typeface="Arial" panose="020B0604020202020204" pitchFamily="34" charset="0"/>
              <a:buChar char="•"/>
            </a:pPr>
            <a:r>
              <a:rPr lang="en-US" dirty="0"/>
              <a:t>cloud also has its own challenges and cautions!</a:t>
            </a:r>
          </a:p>
          <a:p>
            <a:pPr>
              <a:buFont typeface="Arial" panose="020B0604020202020204" pitchFamily="34" charset="0"/>
              <a:buChar char="•"/>
            </a:pPr>
            <a:r>
              <a:rPr lang="en-US" dirty="0"/>
              <a:t>the usual: security, latency, networking, configurations</a:t>
            </a:r>
          </a:p>
          <a:p>
            <a:pPr>
              <a:buFont typeface="Arial" panose="020B0604020202020204" pitchFamily="34" charset="0"/>
              <a:buChar char="•"/>
            </a:pPr>
            <a:r>
              <a:rPr lang="en-US" dirty="0"/>
              <a:t>people, processes and procedures are the most common challenges. Need to think different and make some changes!</a:t>
            </a:r>
          </a:p>
          <a:p>
            <a:r>
              <a:rPr lang="en-US" b="1" dirty="0"/>
              <a:t>References:</a:t>
            </a:r>
            <a:endParaRPr lang="en-US" dirty="0"/>
          </a:p>
          <a:p>
            <a:pPr>
              <a:buFont typeface="Arial" panose="020B0604020202020204" pitchFamily="34" charset="0"/>
              <a:buChar char="•"/>
            </a:pPr>
            <a:r>
              <a:rPr lang="en-US" dirty="0"/>
              <a:t>HBO Max global rollout across 30 markets using event-driven architecture</a:t>
            </a:r>
          </a:p>
          <a:p>
            <a:pPr>
              <a:buFont typeface="Arial" panose="020B0604020202020204" pitchFamily="34" charset="0"/>
              <a:buChar char="•"/>
            </a:pPr>
            <a:r>
              <a:rPr lang="en-US" dirty="0"/>
              <a:t>services 70+ million global customers</a:t>
            </a:r>
          </a:p>
          <a:p>
            <a:pPr>
              <a:buFont typeface="Arial" panose="020B0604020202020204" pitchFamily="34" charset="0"/>
              <a:buChar char="•"/>
            </a:pPr>
            <a:r>
              <a:rPr lang="en-US" dirty="0"/>
              <a:t>Comcast uses hybrid environment to deploy Xfinity X1 features several times a week instead of once every 12-18 months (from previous architecture)</a:t>
            </a:r>
          </a:p>
          <a:p>
            <a:pPr marL="0" lvl="0" indent="0" algn="l" rtl="0">
              <a:spcBef>
                <a:spcPts val="0"/>
              </a:spcBef>
              <a:spcAft>
                <a:spcPts val="0"/>
              </a:spcAft>
              <a:buNone/>
            </a:pPr>
            <a:endParaRPr lang="en-US" dirty="0"/>
          </a:p>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4e040b739ec6329_13: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4e040b739ec6329_13:notes"/>
          <p:cNvSpPr txBox="1">
            <a:spLocks noGrp="1"/>
          </p:cNvSpPr>
          <p:nvPr>
            <p:ph type="body" idx="1"/>
          </p:nvPr>
        </p:nvSpPr>
        <p:spPr>
          <a:xfrm>
            <a:off x="711200" y="4926013"/>
            <a:ext cx="5683200" cy="40290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r>
              <a:rPr lang="en-US"/>
              <a:t>References:</a:t>
            </a:r>
            <a:endParaRPr/>
          </a:p>
          <a:p>
            <a:pPr marL="457200" lvl="0" indent="-317500" algn="l" rtl="0">
              <a:spcBef>
                <a:spcPts val="0"/>
              </a:spcBef>
              <a:spcAft>
                <a:spcPts val="0"/>
              </a:spcAft>
              <a:buSzPts val="1400"/>
              <a:buChar char="●"/>
            </a:pPr>
            <a:r>
              <a:rPr lang="en-US" u="sng">
                <a:solidFill>
                  <a:schemeClr val="hlink"/>
                </a:solidFill>
                <a:hlinkClick r:id="rId3"/>
              </a:rPr>
              <a:t>https://www.weave.works/blog/a-practical-guide-to-choosing-between-docker-containers-and-vms</a:t>
            </a:r>
            <a:endParaRPr/>
          </a:p>
          <a:p>
            <a:pPr marL="0" lvl="0" indent="0" algn="l" rtl="0">
              <a:spcBef>
                <a:spcPts val="0"/>
              </a:spcBef>
              <a:spcAft>
                <a:spcPts val="0"/>
              </a:spcAft>
              <a:buNone/>
            </a:pPr>
            <a:endParaRPr/>
          </a:p>
        </p:txBody>
      </p:sp>
      <p:sp>
        <p:nvSpPr>
          <p:cNvPr id="137" name="Google Shape;137;g4e040b739ec6329_13:notes"/>
          <p:cNvSpPr txBox="1">
            <a:spLocks noGrp="1"/>
          </p:cNvSpPr>
          <p:nvPr>
            <p:ph type="sldNum" idx="12"/>
          </p:nvPr>
        </p:nvSpPr>
        <p:spPr>
          <a:xfrm>
            <a:off x="4024313" y="9721850"/>
            <a:ext cx="3078300" cy="512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e040b739ec6329_6:notes"/>
          <p:cNvSpPr>
            <a:spLocks noGrp="1" noRot="1" noChangeAspect="1"/>
          </p:cNvSpPr>
          <p:nvPr>
            <p:ph type="sldImg" idx="2"/>
          </p:nvPr>
        </p:nvSpPr>
        <p:spPr>
          <a:xfrm>
            <a:off x="482600"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e040b739ec6329_6:notes"/>
          <p:cNvSpPr txBox="1">
            <a:spLocks noGrp="1"/>
          </p:cNvSpPr>
          <p:nvPr>
            <p:ph type="body" idx="1"/>
          </p:nvPr>
        </p:nvSpPr>
        <p:spPr>
          <a:xfrm>
            <a:off x="711200" y="4926013"/>
            <a:ext cx="5683200" cy="40290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r>
              <a:rPr lang="en-US" dirty="0"/>
              <a:t>References:</a:t>
            </a:r>
            <a:endParaRPr dirty="0"/>
          </a:p>
          <a:p>
            <a:pPr marL="457200" lvl="0" indent="-317500" algn="l" rtl="0">
              <a:spcBef>
                <a:spcPts val="0"/>
              </a:spcBef>
              <a:spcAft>
                <a:spcPts val="0"/>
              </a:spcAft>
              <a:buSzPts val="1400"/>
              <a:buChar char="●"/>
            </a:pPr>
            <a:r>
              <a:rPr lang="en-US" u="sng" dirty="0">
                <a:solidFill>
                  <a:schemeClr val="hlink"/>
                </a:solidFill>
                <a:hlinkClick r:id="rId3"/>
              </a:rPr>
              <a:t>https://aws.amazon.com/compliance/shared-responsibility-model/</a:t>
            </a:r>
            <a:endParaRPr dirty="0"/>
          </a:p>
          <a:p>
            <a:pPr marL="0" lvl="0" indent="0" algn="l" rtl="0">
              <a:spcBef>
                <a:spcPts val="0"/>
              </a:spcBef>
              <a:spcAft>
                <a:spcPts val="0"/>
              </a:spcAft>
              <a:buNone/>
            </a:pPr>
            <a:endParaRPr dirty="0"/>
          </a:p>
        </p:txBody>
      </p:sp>
      <p:sp>
        <p:nvSpPr>
          <p:cNvPr id="130" name="Google Shape;130;g4e040b739ec6329_6:notes"/>
          <p:cNvSpPr txBox="1">
            <a:spLocks noGrp="1"/>
          </p:cNvSpPr>
          <p:nvPr>
            <p:ph type="sldNum" idx="12"/>
          </p:nvPr>
        </p:nvSpPr>
        <p:spPr>
          <a:xfrm>
            <a:off x="4024313" y="9721850"/>
            <a:ext cx="3078300" cy="512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538A4-9B4E-41B9-B3B3-E1095300B9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9ABAC2-FBE7-47CE-BF98-A03EC72AE4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814EBC-7ABE-4B23-A5C6-6CE1DD5F8BEA}"/>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5" name="Footer Placeholder 4">
            <a:extLst>
              <a:ext uri="{FF2B5EF4-FFF2-40B4-BE49-F238E27FC236}">
                <a16:creationId xmlns:a16="http://schemas.microsoft.com/office/drawing/2014/main" id="{32B8E466-5519-4617-8263-21EEEF93D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3ED8B1-D082-4FA0-9800-64FA864FE5EA}"/>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39953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D413-DD99-43E1-B623-2FEA9C54BB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5FE8EE9-6CA9-48A6-BDE1-32F5475A5F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C5E01-E3AE-4CEC-9E61-859616EEDB0E}"/>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5" name="Footer Placeholder 4">
            <a:extLst>
              <a:ext uri="{FF2B5EF4-FFF2-40B4-BE49-F238E27FC236}">
                <a16:creationId xmlns:a16="http://schemas.microsoft.com/office/drawing/2014/main" id="{A495E89B-89DD-4594-A809-78234B0DF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C1C028-1AC2-4401-BEE4-43481D2CA546}"/>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788323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FA51EA-087C-4E7E-9258-C2D50F174A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0FAC36-CA1D-4937-B615-490F35490D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F8C9BE-B65C-4D08-AB8E-F0A17B5F06BE}"/>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5" name="Footer Placeholder 4">
            <a:extLst>
              <a:ext uri="{FF2B5EF4-FFF2-40B4-BE49-F238E27FC236}">
                <a16:creationId xmlns:a16="http://schemas.microsoft.com/office/drawing/2014/main" id="{9C5606E6-D4C7-464F-8BFB-00BAF5D8E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C1E0BA-11EC-42C5-BD15-8A7B8F590309}"/>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0653943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338455" y="258445"/>
            <a:ext cx="11506835" cy="61150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338455" y="1048385"/>
            <a:ext cx="11506835" cy="5128895"/>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705868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89305B-8C37-49E5-A54A-AF038C139C54}"/>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5" name="Footer Placeholder 4">
            <a:extLst>
              <a:ext uri="{FF2B5EF4-FFF2-40B4-BE49-F238E27FC236}">
                <a16:creationId xmlns:a16="http://schemas.microsoft.com/office/drawing/2014/main" id="{2FD8A2BB-F051-4A42-A996-03C027297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301D5F-CBC6-4E09-BBE2-4CFDAF120A6C}"/>
              </a:ext>
            </a:extLst>
          </p:cNvPr>
          <p:cNvSpPr>
            <a:spLocks noGrp="1"/>
          </p:cNvSpPr>
          <p:nvPr>
            <p:ph type="sldNum" sz="quarter" idx="12"/>
          </p:nvPr>
        </p:nvSpPr>
        <p:spPr/>
        <p:txBody>
          <a:bodyPr/>
          <a:lstStyle/>
          <a:p>
            <a:fld id="{0990AB17-7952-47FA-8BB9-F2A89EF27D8E}" type="slidenum">
              <a:rPr lang="en-IN" smtClean="0"/>
              <a:t>‹#›</a:t>
            </a:fld>
            <a:endParaRPr lang="en-IN"/>
          </a:p>
        </p:txBody>
      </p:sp>
      <p:sp>
        <p:nvSpPr>
          <p:cNvPr id="7" name="Title 1">
            <a:extLst>
              <a:ext uri="{FF2B5EF4-FFF2-40B4-BE49-F238E27FC236}">
                <a16:creationId xmlns:a16="http://schemas.microsoft.com/office/drawing/2014/main" id="{81548E56-E9F0-4E31-991E-3CA80267A201}"/>
              </a:ext>
            </a:extLst>
          </p:cNvPr>
          <p:cNvSpPr>
            <a:spLocks noGrp="1"/>
          </p:cNvSpPr>
          <p:nvPr>
            <p:ph type="title"/>
          </p:nvPr>
        </p:nvSpPr>
        <p:spPr>
          <a:xfrm>
            <a:off x="838200" y="365125"/>
            <a:ext cx="10515600" cy="1325563"/>
          </a:xfrm>
        </p:spPr>
        <p:txBody>
          <a:bodyPr/>
          <a:lstStyle/>
          <a:p>
            <a:r>
              <a:rPr lang="en-US" dirty="0"/>
              <a:t>Virtual Machines</a:t>
            </a:r>
            <a:endParaRPr lang="en-IN" dirty="0"/>
          </a:p>
        </p:txBody>
      </p:sp>
      <p:cxnSp>
        <p:nvCxnSpPr>
          <p:cNvPr id="8" name="Straight Arrow Connector 7">
            <a:extLst>
              <a:ext uri="{FF2B5EF4-FFF2-40B4-BE49-F238E27FC236}">
                <a16:creationId xmlns:a16="http://schemas.microsoft.com/office/drawing/2014/main" id="{FAD3913E-99EF-4463-B7BB-718E103242BB}"/>
              </a:ext>
            </a:extLst>
          </p:cNvPr>
          <p:cNvCxnSpPr>
            <a:cxnSpLocks/>
          </p:cNvCxnSpPr>
          <p:nvPr userDrawn="1"/>
        </p:nvCxnSpPr>
        <p:spPr>
          <a:xfrm>
            <a:off x="2955934" y="2353801"/>
            <a:ext cx="2357160" cy="0"/>
          </a:xfrm>
          <a:prstGeom prst="straightConnector1">
            <a:avLst/>
          </a:prstGeom>
          <a:ln w="38100">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6313721-2EC6-41B2-8DEB-33737585ECE0}"/>
              </a:ext>
            </a:extLst>
          </p:cNvPr>
          <p:cNvCxnSpPr>
            <a:cxnSpLocks/>
          </p:cNvCxnSpPr>
          <p:nvPr userDrawn="1"/>
        </p:nvCxnSpPr>
        <p:spPr>
          <a:xfrm flipV="1">
            <a:off x="2237344" y="2348886"/>
            <a:ext cx="727286" cy="164962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55899F9-F7AE-4043-8A32-AE6745B51B47}"/>
              </a:ext>
            </a:extLst>
          </p:cNvPr>
          <p:cNvCxnSpPr>
            <a:cxnSpLocks/>
          </p:cNvCxnSpPr>
          <p:nvPr userDrawn="1"/>
        </p:nvCxnSpPr>
        <p:spPr>
          <a:xfrm flipH="1" flipV="1">
            <a:off x="2237344" y="4003936"/>
            <a:ext cx="658235" cy="188195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A42E5A9-A5CE-457B-BC2E-A72200F91380}"/>
              </a:ext>
            </a:extLst>
          </p:cNvPr>
          <p:cNvCxnSpPr>
            <a:cxnSpLocks/>
          </p:cNvCxnSpPr>
          <p:nvPr userDrawn="1"/>
        </p:nvCxnSpPr>
        <p:spPr>
          <a:xfrm>
            <a:off x="2895579" y="5885895"/>
            <a:ext cx="2608064" cy="0"/>
          </a:xfrm>
          <a:prstGeom prst="straightConnector1">
            <a:avLst/>
          </a:prstGeom>
          <a:ln w="38100">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3" name="Text Box 9">
            <a:extLst>
              <a:ext uri="{FF2B5EF4-FFF2-40B4-BE49-F238E27FC236}">
                <a16:creationId xmlns:a16="http://schemas.microsoft.com/office/drawing/2014/main" id="{BAA44382-DD6B-45B0-AD47-7C7C0A827FC1}"/>
              </a:ext>
            </a:extLst>
          </p:cNvPr>
          <p:cNvSpPr txBox="1"/>
          <p:nvPr userDrawn="1"/>
        </p:nvSpPr>
        <p:spPr>
          <a:xfrm>
            <a:off x="3729314" y="2348886"/>
            <a:ext cx="1036320" cy="523220"/>
          </a:xfrm>
          <a:prstGeom prst="rect">
            <a:avLst/>
          </a:prstGeom>
          <a:noFill/>
        </p:spPr>
        <p:txBody>
          <a:bodyPr wrap="square" rtlCol="0">
            <a:spAutoFit/>
          </a:bodyPr>
          <a:lstStyle/>
          <a:p>
            <a:pPr algn="l"/>
            <a:r>
              <a:rPr lang="en-US" sz="2800" dirty="0"/>
              <a:t>AWS</a:t>
            </a:r>
          </a:p>
        </p:txBody>
      </p:sp>
      <p:sp>
        <p:nvSpPr>
          <p:cNvPr id="14" name="Text Box 10">
            <a:extLst>
              <a:ext uri="{FF2B5EF4-FFF2-40B4-BE49-F238E27FC236}">
                <a16:creationId xmlns:a16="http://schemas.microsoft.com/office/drawing/2014/main" id="{2CD31C85-4A74-4F44-B008-3EBA50F10B52}"/>
              </a:ext>
            </a:extLst>
          </p:cNvPr>
          <p:cNvSpPr txBox="1"/>
          <p:nvPr userDrawn="1"/>
        </p:nvSpPr>
        <p:spPr>
          <a:xfrm>
            <a:off x="3662661" y="5341725"/>
            <a:ext cx="1242060" cy="523220"/>
          </a:xfrm>
          <a:prstGeom prst="rect">
            <a:avLst/>
          </a:prstGeom>
          <a:noFill/>
        </p:spPr>
        <p:txBody>
          <a:bodyPr wrap="square" rtlCol="0">
            <a:spAutoFit/>
          </a:bodyPr>
          <a:lstStyle/>
          <a:p>
            <a:r>
              <a:rPr lang="en-US" sz="2800" dirty="0"/>
              <a:t>Azure</a:t>
            </a:r>
          </a:p>
        </p:txBody>
      </p:sp>
    </p:spTree>
    <p:extLst>
      <p:ext uri="{BB962C8B-B14F-4D97-AF65-F5344CB8AC3E}">
        <p14:creationId xmlns:p14="http://schemas.microsoft.com/office/powerpoint/2010/main" val="829428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B0976-58EF-4723-A30C-49DC49DDDA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F34E55-2A02-44B8-83C9-87E99F9365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AD7508-E75D-4B60-B9AE-6CC6D175796B}"/>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5" name="Footer Placeholder 4">
            <a:extLst>
              <a:ext uri="{FF2B5EF4-FFF2-40B4-BE49-F238E27FC236}">
                <a16:creationId xmlns:a16="http://schemas.microsoft.com/office/drawing/2014/main" id="{C3E73358-F467-4B91-8701-2BDC429D98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6F85A-790A-4BE8-AD17-78F3BF6E4022}"/>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1441801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1675E-334F-45D3-BFDD-3AD7064571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401FEB-3B04-490C-884A-9F5CB36DAD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A913D1-3242-4C7D-9F00-92893B137E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1F9A78-DECD-4113-81AC-B5C8F193314D}"/>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6" name="Footer Placeholder 5">
            <a:extLst>
              <a:ext uri="{FF2B5EF4-FFF2-40B4-BE49-F238E27FC236}">
                <a16:creationId xmlns:a16="http://schemas.microsoft.com/office/drawing/2014/main" id="{EF49B9C2-0BBA-4FF8-95BA-B24F78EE6E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A69F0D8-156C-4DBF-97C2-8430F1682538}"/>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23324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EEA09-2E02-4EF5-83DE-A9F188DE87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770D34-D921-4AF3-ABA8-4DD5CE63EE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2A14EE-B1FE-4CD8-9975-478DBEA7DB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6A87D19-F271-4093-A6A2-649D77DBC8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8B48A-29B5-4194-A010-D62F43B694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FFED70-82B8-4F87-952A-D05F8871D12E}"/>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8" name="Footer Placeholder 7">
            <a:extLst>
              <a:ext uri="{FF2B5EF4-FFF2-40B4-BE49-F238E27FC236}">
                <a16:creationId xmlns:a16="http://schemas.microsoft.com/office/drawing/2014/main" id="{30D7AB33-E267-4E6B-AB24-57763F62BE5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E178689-F8B8-4EFD-BBD2-09B62BE70731}"/>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346444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83968-00F2-4809-B630-977C2B3FD0C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796B72-9DDC-47AC-9292-613A2DD23707}"/>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4" name="Footer Placeholder 3">
            <a:extLst>
              <a:ext uri="{FF2B5EF4-FFF2-40B4-BE49-F238E27FC236}">
                <a16:creationId xmlns:a16="http://schemas.microsoft.com/office/drawing/2014/main" id="{0CA63FAD-AB63-4ED7-A04D-ABC8E52682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B25134-C46F-43CF-A4C8-340EEEC98CEA}"/>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675523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B4FB68-6219-4348-8263-2A1BAD41691E}"/>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3" name="Footer Placeholder 2">
            <a:extLst>
              <a:ext uri="{FF2B5EF4-FFF2-40B4-BE49-F238E27FC236}">
                <a16:creationId xmlns:a16="http://schemas.microsoft.com/office/drawing/2014/main" id="{851E5C78-D890-4FC4-8EBD-8A3845F0EE1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EAEDF6-4381-4D41-BC79-82A7F04DEA9E}"/>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194820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B1117-EA2F-4256-8CEC-CA68A9F86F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07DA39-6001-4DCC-B2CD-E86A15F4E2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49F1C06-21B7-4F7B-868C-D311AF825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8CF925-840F-4BDE-9586-A37168380FBD}"/>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6" name="Footer Placeholder 5">
            <a:extLst>
              <a:ext uri="{FF2B5EF4-FFF2-40B4-BE49-F238E27FC236}">
                <a16:creationId xmlns:a16="http://schemas.microsoft.com/office/drawing/2014/main" id="{B1690D8F-1740-47BD-8268-5FCFAEF8D5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B397DE-795C-478F-83D4-32A8BAED4B1E}"/>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87669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BBE5-860B-40B0-8109-2E476B9D1F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173A1A-E675-4A8E-B383-C9CC6A5DAF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AE72EFD-BF70-4183-ADD8-7D1DD62B1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7658CC-4DE9-4CF6-A808-CC659150CC16}"/>
              </a:ext>
            </a:extLst>
          </p:cNvPr>
          <p:cNvSpPr>
            <a:spLocks noGrp="1"/>
          </p:cNvSpPr>
          <p:nvPr>
            <p:ph type="dt" sz="half" idx="10"/>
          </p:nvPr>
        </p:nvSpPr>
        <p:spPr/>
        <p:txBody>
          <a:bodyPr/>
          <a:lstStyle/>
          <a:p>
            <a:fld id="{5EA5CFDF-1021-4021-9383-E917CC081235}" type="datetimeFigureOut">
              <a:rPr lang="en-IN" smtClean="0"/>
              <a:t>01/12/23</a:t>
            </a:fld>
            <a:endParaRPr lang="en-IN"/>
          </a:p>
        </p:txBody>
      </p:sp>
      <p:sp>
        <p:nvSpPr>
          <p:cNvPr id="6" name="Footer Placeholder 5">
            <a:extLst>
              <a:ext uri="{FF2B5EF4-FFF2-40B4-BE49-F238E27FC236}">
                <a16:creationId xmlns:a16="http://schemas.microsoft.com/office/drawing/2014/main" id="{3F828A3B-9D43-42D2-A867-89CC64D411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035E11-8BD8-464B-97DC-8D6DA0B5C0CD}"/>
              </a:ext>
            </a:extLst>
          </p:cNvPr>
          <p:cNvSpPr>
            <a:spLocks noGrp="1"/>
          </p:cNvSpPr>
          <p:nvPr>
            <p:ph type="sldNum" sz="quarter" idx="12"/>
          </p:nvPr>
        </p:nvSpPr>
        <p:spPr/>
        <p:txBody>
          <a:bodyPr/>
          <a:lstStyle/>
          <a:p>
            <a:fld id="{0990AB17-7952-47FA-8BB9-F2A89EF27D8E}" type="slidenum">
              <a:rPr lang="en-IN" smtClean="0"/>
              <a:t>‹#›</a:t>
            </a:fld>
            <a:endParaRPr lang="en-IN"/>
          </a:p>
        </p:txBody>
      </p:sp>
    </p:spTree>
    <p:extLst>
      <p:ext uri="{BB962C8B-B14F-4D97-AF65-F5344CB8AC3E}">
        <p14:creationId xmlns:p14="http://schemas.microsoft.com/office/powerpoint/2010/main" val="2815070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1EE697-40C7-47CD-BA37-9001AA534E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69C18B-3FCD-4A69-ACCF-FBCF7C0FA9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83281F-757D-4668-9A1D-611414244A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A5CFDF-1021-4021-9383-E917CC081235}" type="datetimeFigureOut">
              <a:rPr lang="en-IN" smtClean="0"/>
              <a:t>01/12/23</a:t>
            </a:fld>
            <a:endParaRPr lang="en-IN"/>
          </a:p>
        </p:txBody>
      </p:sp>
      <p:sp>
        <p:nvSpPr>
          <p:cNvPr id="5" name="Footer Placeholder 4">
            <a:extLst>
              <a:ext uri="{FF2B5EF4-FFF2-40B4-BE49-F238E27FC236}">
                <a16:creationId xmlns:a16="http://schemas.microsoft.com/office/drawing/2014/main" id="{61D98FFA-2555-43EF-95A9-95B562B1CC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EF30840-5C1F-4A3F-9C36-2E62EBB402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90AB17-7952-47FA-8BB9-F2A89EF27D8E}" type="slidenum">
              <a:rPr lang="en-IN" smtClean="0"/>
              <a:t>‹#›</a:t>
            </a:fld>
            <a:endParaRPr lang="en-IN"/>
          </a:p>
        </p:txBody>
      </p:sp>
    </p:spTree>
    <p:extLst>
      <p:ext uri="{BB962C8B-B14F-4D97-AF65-F5344CB8AC3E}">
        <p14:creationId xmlns:p14="http://schemas.microsoft.com/office/powerpoint/2010/main" val="1832901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docs.aws.amazon.com/pricing-calculator/latest/userguide/getting-started.html" TargetMode="External"/><Relationship Id="rId2" Type="http://schemas.openxmlformats.org/officeDocument/2006/relationships/hyperlink" Target="https://calculator.aws/#/" TargetMode="External"/><Relationship Id="rId1" Type="http://schemas.openxmlformats.org/officeDocument/2006/relationships/slideLayout" Target="../slideLayouts/slideLayout7.xml"/><Relationship Id="rId5" Type="http://schemas.openxmlformats.org/officeDocument/2006/relationships/hyperlink" Target="https://microsoftlearning.github.io/AZ-900T0x-MicrosoftAzureFundamentals/Instructions/Walkthroughs/19-Use%20the%20Azure%20Pricing%20Calculator.html" TargetMode="External"/><Relationship Id="rId4" Type="http://schemas.openxmlformats.org/officeDocument/2006/relationships/hyperlink" Target="https://azure.microsoft.com/en-in/pricing/calculato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2D2B266D-3625-4584-A5C3-7D3F672CFF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8" name="Rectangle 2057">
            <a:extLst>
              <a:ext uri="{FF2B5EF4-FFF2-40B4-BE49-F238E27FC236}">
                <a16:creationId xmlns:a16="http://schemas.microsoft.com/office/drawing/2014/main" id="{C463B99A-73EE-4FBB-B7C4-F9F9BCC25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0" name="Freeform: Shape 2059">
            <a:extLst>
              <a:ext uri="{FF2B5EF4-FFF2-40B4-BE49-F238E27FC236}">
                <a16:creationId xmlns:a16="http://schemas.microsoft.com/office/drawing/2014/main" id="{A5D2A5D1-BA0D-47D3-B051-DA7743C46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9825"/>
          </a:xfrm>
          <a:custGeom>
            <a:avLst/>
            <a:gdLst>
              <a:gd name="connsiteX0" fmla="*/ 6789701 w 12192000"/>
              <a:gd name="connsiteY0" fmla="*/ 6151588 h 6219825"/>
              <a:gd name="connsiteX1" fmla="*/ 6788702 w 12192000"/>
              <a:gd name="connsiteY1" fmla="*/ 6151666 h 6219825"/>
              <a:gd name="connsiteX2" fmla="*/ 6788476 w 12192000"/>
              <a:gd name="connsiteY2" fmla="*/ 6152200 h 6219825"/>
              <a:gd name="connsiteX3" fmla="*/ 9834 w 12192000"/>
              <a:gd name="connsiteY3" fmla="*/ 0 h 6219825"/>
              <a:gd name="connsiteX4" fmla="*/ 12357 w 12192000"/>
              <a:gd name="connsiteY4" fmla="*/ 1 h 6219825"/>
              <a:gd name="connsiteX5" fmla="*/ 12192000 w 12192000"/>
              <a:gd name="connsiteY5" fmla="*/ 1 h 6219825"/>
              <a:gd name="connsiteX6" fmla="*/ 12192000 w 12192000"/>
              <a:gd name="connsiteY6" fmla="*/ 5105401 h 6219825"/>
              <a:gd name="connsiteX7" fmla="*/ 12191716 w 12192000"/>
              <a:gd name="connsiteY7" fmla="*/ 5105401 h 6219825"/>
              <a:gd name="connsiteX8" fmla="*/ 12192000 w 12192000"/>
              <a:gd name="connsiteY8" fmla="*/ 5256977 h 6219825"/>
              <a:gd name="connsiteX9" fmla="*/ 12061096 w 12192000"/>
              <a:gd name="connsiteY9" fmla="*/ 5296034 h 6219825"/>
              <a:gd name="connsiteX10" fmla="*/ 11676800 w 12192000"/>
              <a:gd name="connsiteY10" fmla="*/ 5399652 h 6219825"/>
              <a:gd name="connsiteX11" fmla="*/ 10425355 w 12192000"/>
              <a:gd name="connsiteY11" fmla="*/ 5683310 h 6219825"/>
              <a:gd name="connsiteX12" fmla="*/ 9424022 w 12192000"/>
              <a:gd name="connsiteY12" fmla="*/ 5858546 h 6219825"/>
              <a:gd name="connsiteX13" fmla="*/ 8458419 w 12192000"/>
              <a:gd name="connsiteY13" fmla="*/ 5992303 h 6219825"/>
              <a:gd name="connsiteX14" fmla="*/ 7715970 w 12192000"/>
              <a:gd name="connsiteY14" fmla="*/ 6072283 h 6219825"/>
              <a:gd name="connsiteX15" fmla="*/ 6951716 w 12192000"/>
              <a:gd name="connsiteY15" fmla="*/ 6138091 h 6219825"/>
              <a:gd name="connsiteX16" fmla="*/ 6936303 w 12192000"/>
              <a:gd name="connsiteY16" fmla="*/ 6140163 h 6219825"/>
              <a:gd name="connsiteX17" fmla="*/ 6790448 w 12192000"/>
              <a:gd name="connsiteY17" fmla="*/ 6151529 h 6219825"/>
              <a:gd name="connsiteX18" fmla="*/ 6799941 w 12192000"/>
              <a:gd name="connsiteY18" fmla="*/ 6153349 h 6219825"/>
              <a:gd name="connsiteX19" fmla="*/ 6835432 w 12192000"/>
              <a:gd name="connsiteY19" fmla="*/ 6151642 h 6219825"/>
              <a:gd name="connsiteX20" fmla="*/ 6884003 w 12192000"/>
              <a:gd name="connsiteY20" fmla="*/ 6148662 h 6219825"/>
              <a:gd name="connsiteX21" fmla="*/ 7578771 w 12192000"/>
              <a:gd name="connsiteY21" fmla="*/ 6116122 h 6219825"/>
              <a:gd name="connsiteX22" fmla="*/ 8623845 w 12192000"/>
              <a:gd name="connsiteY22" fmla="*/ 6029188 h 6219825"/>
              <a:gd name="connsiteX23" fmla="*/ 9479970 w 12192000"/>
              <a:gd name="connsiteY23" fmla="*/ 5925239 h 6219825"/>
              <a:gd name="connsiteX24" fmla="*/ 10629308 w 12192000"/>
              <a:gd name="connsiteY24" fmla="*/ 5731000 h 6219825"/>
              <a:gd name="connsiteX25" fmla="*/ 11998498 w 12192000"/>
              <a:gd name="connsiteY25" fmla="*/ 5404869 h 6219825"/>
              <a:gd name="connsiteX26" fmla="*/ 12192000 w 12192000"/>
              <a:gd name="connsiteY26" fmla="*/ 5347846 h 6219825"/>
              <a:gd name="connsiteX27" fmla="*/ 12192000 w 12192000"/>
              <a:gd name="connsiteY27" fmla="*/ 5402606 h 6219825"/>
              <a:gd name="connsiteX28" fmla="*/ 11829257 w 12192000"/>
              <a:gd name="connsiteY28" fmla="*/ 5507950 h 6219825"/>
              <a:gd name="connsiteX29" fmla="*/ 10939183 w 12192000"/>
              <a:gd name="connsiteY29" fmla="*/ 5722555 h 6219825"/>
              <a:gd name="connsiteX30" fmla="*/ 9985530 w 12192000"/>
              <a:gd name="connsiteY30" fmla="*/ 5902635 h 6219825"/>
              <a:gd name="connsiteX31" fmla="*/ 9186882 w 12192000"/>
              <a:gd name="connsiteY31" fmla="*/ 6018631 h 6219825"/>
              <a:gd name="connsiteX32" fmla="*/ 8578198 w 12192000"/>
              <a:gd name="connsiteY32" fmla="*/ 6088179 h 6219825"/>
              <a:gd name="connsiteX33" fmla="*/ 7864358 w 12192000"/>
              <a:gd name="connsiteY33" fmla="*/ 6149656 h 6219825"/>
              <a:gd name="connsiteX34" fmla="*/ 6935502 w 12192000"/>
              <a:gd name="connsiteY34" fmla="*/ 6201071 h 6219825"/>
              <a:gd name="connsiteX35" fmla="*/ 6477750 w 12192000"/>
              <a:gd name="connsiteY35" fmla="*/ 6214980 h 6219825"/>
              <a:gd name="connsiteX36" fmla="*/ 6362294 w 12192000"/>
              <a:gd name="connsiteY36" fmla="*/ 6219825 h 6219825"/>
              <a:gd name="connsiteX37" fmla="*/ 6057129 w 12192000"/>
              <a:gd name="connsiteY37" fmla="*/ 6219825 h 6219825"/>
              <a:gd name="connsiteX38" fmla="*/ 5977784 w 12192000"/>
              <a:gd name="connsiteY38" fmla="*/ 6215229 h 6219825"/>
              <a:gd name="connsiteX39" fmla="*/ 5265087 w 12192000"/>
              <a:gd name="connsiteY39" fmla="*/ 6178965 h 6219825"/>
              <a:gd name="connsiteX40" fmla="*/ 4346277 w 12192000"/>
              <a:gd name="connsiteY40" fmla="*/ 6116869 h 6219825"/>
              <a:gd name="connsiteX41" fmla="*/ 3373045 w 12192000"/>
              <a:gd name="connsiteY41" fmla="*/ 6018259 h 6219825"/>
              <a:gd name="connsiteX42" fmla="*/ 2362173 w 12192000"/>
              <a:gd name="connsiteY42" fmla="*/ 5899282 h 6219825"/>
              <a:gd name="connsiteX43" fmla="*/ 1233178 w 12192000"/>
              <a:gd name="connsiteY43" fmla="*/ 5726033 h 6219825"/>
              <a:gd name="connsiteX44" fmla="*/ 68500 w 12192000"/>
              <a:gd name="connsiteY44" fmla="*/ 5486226 h 6219825"/>
              <a:gd name="connsiteX45" fmla="*/ 0 w 12192000"/>
              <a:gd name="connsiteY45" fmla="*/ 5468863 h 6219825"/>
              <a:gd name="connsiteX46" fmla="*/ 0 w 12192000"/>
              <a:gd name="connsiteY46" fmla="*/ 5412351 h 6219825"/>
              <a:gd name="connsiteX47" fmla="*/ 72441 w 12192000"/>
              <a:gd name="connsiteY47" fmla="*/ 5431135 h 6219825"/>
              <a:gd name="connsiteX48" fmla="*/ 600716 w 12192000"/>
              <a:gd name="connsiteY48" fmla="*/ 5549555 h 6219825"/>
              <a:gd name="connsiteX49" fmla="*/ 1769512 w 12192000"/>
              <a:gd name="connsiteY49" fmla="*/ 5759811 h 6219825"/>
              <a:gd name="connsiteX50" fmla="*/ 2613554 w 12192000"/>
              <a:gd name="connsiteY50" fmla="*/ 5876802 h 6219825"/>
              <a:gd name="connsiteX51" fmla="*/ 2581134 w 12192000"/>
              <a:gd name="connsiteY51" fmla="*/ 5866867 h 6219825"/>
              <a:gd name="connsiteX52" fmla="*/ 1112635 w 12192000"/>
              <a:gd name="connsiteY52" fmla="*/ 5534031 h 6219825"/>
              <a:gd name="connsiteX53" fmla="*/ 420412 w 12192000"/>
              <a:gd name="connsiteY53" fmla="*/ 5334514 h 6219825"/>
              <a:gd name="connsiteX54" fmla="*/ 0 w 12192000"/>
              <a:gd name="connsiteY54" fmla="*/ 5195539 h 6219825"/>
              <a:gd name="connsiteX55" fmla="*/ 60 w 12192000"/>
              <a:gd name="connsiteY55" fmla="*/ 5105401 h 6219825"/>
              <a:gd name="connsiteX56" fmla="*/ 0 w 12192000"/>
              <a:gd name="connsiteY56" fmla="*/ 5105401 h 6219825"/>
              <a:gd name="connsiteX57" fmla="*/ 0 w 12192000"/>
              <a:gd name="connsiteY57" fmla="*/ 1 h 6219825"/>
              <a:gd name="connsiteX58" fmla="*/ 9834 w 12192000"/>
              <a:gd name="connsiteY58" fmla="*/ 1 h 621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2192000" h="6219825">
                <a:moveTo>
                  <a:pt x="6789701" y="6151588"/>
                </a:moveTo>
                <a:lnTo>
                  <a:pt x="6788702" y="6151666"/>
                </a:lnTo>
                <a:cubicBezTo>
                  <a:pt x="6788627" y="6151844"/>
                  <a:pt x="6788551" y="6152022"/>
                  <a:pt x="6788476" y="6152200"/>
                </a:cubicBezTo>
                <a:close/>
                <a:moveTo>
                  <a:pt x="9834" y="0"/>
                </a:moveTo>
                <a:lnTo>
                  <a:pt x="12357" y="1"/>
                </a:lnTo>
                <a:lnTo>
                  <a:pt x="12192000" y="1"/>
                </a:lnTo>
                <a:lnTo>
                  <a:pt x="12192000" y="5105401"/>
                </a:lnTo>
                <a:lnTo>
                  <a:pt x="12191716" y="5105401"/>
                </a:lnTo>
                <a:lnTo>
                  <a:pt x="12192000" y="5256977"/>
                </a:lnTo>
                <a:lnTo>
                  <a:pt x="12061096" y="5296034"/>
                </a:lnTo>
                <a:cubicBezTo>
                  <a:pt x="11933500" y="5332263"/>
                  <a:pt x="11805390" y="5366806"/>
                  <a:pt x="11676800" y="5399652"/>
                </a:cubicBezTo>
                <a:cubicBezTo>
                  <a:pt x="11262789" y="5507204"/>
                  <a:pt x="10845343" y="5600846"/>
                  <a:pt x="10425355" y="5683310"/>
                </a:cubicBezTo>
                <a:cubicBezTo>
                  <a:pt x="10092810" y="5748549"/>
                  <a:pt x="9759033" y="5806970"/>
                  <a:pt x="9424022" y="5858546"/>
                </a:cubicBezTo>
                <a:cubicBezTo>
                  <a:pt x="9102997" y="5908224"/>
                  <a:pt x="8781133" y="5952809"/>
                  <a:pt x="8458419" y="5992303"/>
                </a:cubicBezTo>
                <a:cubicBezTo>
                  <a:pt x="8211360" y="6022481"/>
                  <a:pt x="7963792" y="6048065"/>
                  <a:pt x="7715970" y="6072283"/>
                </a:cubicBezTo>
                <a:lnTo>
                  <a:pt x="6951716" y="6138091"/>
                </a:lnTo>
                <a:lnTo>
                  <a:pt x="6936303" y="6140163"/>
                </a:lnTo>
                <a:lnTo>
                  <a:pt x="6790448" y="6151529"/>
                </a:lnTo>
                <a:lnTo>
                  <a:pt x="6799941" y="6153349"/>
                </a:lnTo>
                <a:cubicBezTo>
                  <a:pt x="6811623" y="6153816"/>
                  <a:pt x="6823734" y="6151642"/>
                  <a:pt x="6835432" y="6151642"/>
                </a:cubicBezTo>
                <a:cubicBezTo>
                  <a:pt x="6851580" y="6151642"/>
                  <a:pt x="6867729" y="6149034"/>
                  <a:pt x="6884003" y="6148662"/>
                </a:cubicBezTo>
                <a:cubicBezTo>
                  <a:pt x="7115805" y="6143198"/>
                  <a:pt x="7347351" y="6131026"/>
                  <a:pt x="7578771" y="6116122"/>
                </a:cubicBezTo>
                <a:cubicBezTo>
                  <a:pt x="7927552" y="6093644"/>
                  <a:pt x="8276080" y="6065453"/>
                  <a:pt x="8623845" y="6029188"/>
                </a:cubicBezTo>
                <a:cubicBezTo>
                  <a:pt x="8909939" y="5999878"/>
                  <a:pt x="9195310" y="5965228"/>
                  <a:pt x="9479970" y="5925239"/>
                </a:cubicBezTo>
                <a:cubicBezTo>
                  <a:pt x="9864901" y="5870842"/>
                  <a:pt x="10248014" y="5806101"/>
                  <a:pt x="10629308" y="5731000"/>
                </a:cubicBezTo>
                <a:cubicBezTo>
                  <a:pt x="11090114" y="5639842"/>
                  <a:pt x="11546975" y="5532291"/>
                  <a:pt x="11998498" y="5404869"/>
                </a:cubicBezTo>
                <a:lnTo>
                  <a:pt x="12192000" y="5347846"/>
                </a:lnTo>
                <a:lnTo>
                  <a:pt x="12192000" y="5402606"/>
                </a:lnTo>
                <a:lnTo>
                  <a:pt x="11829257" y="5507950"/>
                </a:lnTo>
                <a:cubicBezTo>
                  <a:pt x="11534769" y="5587680"/>
                  <a:pt x="11238120" y="5658596"/>
                  <a:pt x="10939183" y="5722555"/>
                </a:cubicBezTo>
                <a:cubicBezTo>
                  <a:pt x="10622824" y="5790365"/>
                  <a:pt x="10304941" y="5850387"/>
                  <a:pt x="9985530" y="5902635"/>
                </a:cubicBezTo>
                <a:cubicBezTo>
                  <a:pt x="9720036" y="5946102"/>
                  <a:pt x="9453814" y="5984764"/>
                  <a:pt x="9186882" y="6018631"/>
                </a:cubicBezTo>
                <a:cubicBezTo>
                  <a:pt x="8984197" y="6044216"/>
                  <a:pt x="8781514" y="6068309"/>
                  <a:pt x="8578198" y="6088179"/>
                </a:cubicBezTo>
                <a:lnTo>
                  <a:pt x="7864358" y="6149656"/>
                </a:lnTo>
                <a:cubicBezTo>
                  <a:pt x="7554994" y="6172009"/>
                  <a:pt x="7245502" y="6189895"/>
                  <a:pt x="6935502" y="6201071"/>
                </a:cubicBezTo>
                <a:lnTo>
                  <a:pt x="6477750" y="6214980"/>
                </a:lnTo>
                <a:cubicBezTo>
                  <a:pt x="6439195" y="6212895"/>
                  <a:pt x="6400529" y="6214521"/>
                  <a:pt x="6362294" y="6219825"/>
                </a:cubicBezTo>
                <a:lnTo>
                  <a:pt x="6057129" y="6219825"/>
                </a:lnTo>
                <a:lnTo>
                  <a:pt x="5977784" y="6215229"/>
                </a:lnTo>
                <a:lnTo>
                  <a:pt x="5265087" y="6178965"/>
                </a:lnTo>
                <a:cubicBezTo>
                  <a:pt x="4958267" y="6166544"/>
                  <a:pt x="4651826" y="6146055"/>
                  <a:pt x="4346277" y="6116869"/>
                </a:cubicBezTo>
                <a:lnTo>
                  <a:pt x="3373045" y="6018259"/>
                </a:lnTo>
                <a:cubicBezTo>
                  <a:pt x="3035412" y="5983982"/>
                  <a:pt x="2698456" y="5944327"/>
                  <a:pt x="2362173" y="5899282"/>
                </a:cubicBezTo>
                <a:cubicBezTo>
                  <a:pt x="1984692" y="5849108"/>
                  <a:pt x="1608364" y="5791358"/>
                  <a:pt x="1233178" y="5726033"/>
                </a:cubicBezTo>
                <a:cubicBezTo>
                  <a:pt x="842181" y="5657291"/>
                  <a:pt x="453758" y="5578770"/>
                  <a:pt x="68500" y="5486226"/>
                </a:cubicBezTo>
                <a:lnTo>
                  <a:pt x="0" y="5468863"/>
                </a:lnTo>
                <a:lnTo>
                  <a:pt x="0" y="5412351"/>
                </a:lnTo>
                <a:lnTo>
                  <a:pt x="72441" y="5431135"/>
                </a:lnTo>
                <a:cubicBezTo>
                  <a:pt x="247961" y="5473331"/>
                  <a:pt x="424164" y="5512608"/>
                  <a:pt x="600716" y="5549555"/>
                </a:cubicBezTo>
                <a:cubicBezTo>
                  <a:pt x="988279" y="5630403"/>
                  <a:pt x="1378133" y="5699330"/>
                  <a:pt x="1769512" y="5759811"/>
                </a:cubicBezTo>
                <a:cubicBezTo>
                  <a:pt x="2052426" y="5803406"/>
                  <a:pt x="2335725" y="5843519"/>
                  <a:pt x="2613554" y="5876802"/>
                </a:cubicBezTo>
                <a:cubicBezTo>
                  <a:pt x="2605544" y="5879410"/>
                  <a:pt x="2594611" y="5869350"/>
                  <a:pt x="2581134" y="5866867"/>
                </a:cubicBezTo>
                <a:cubicBezTo>
                  <a:pt x="2087178" y="5774877"/>
                  <a:pt x="1597684" y="5663937"/>
                  <a:pt x="1112635" y="5534031"/>
                </a:cubicBezTo>
                <a:cubicBezTo>
                  <a:pt x="880453" y="5471934"/>
                  <a:pt x="649713" y="5405428"/>
                  <a:pt x="420412" y="5334514"/>
                </a:cubicBezTo>
                <a:lnTo>
                  <a:pt x="0" y="5195539"/>
                </a:lnTo>
                <a:lnTo>
                  <a:pt x="60" y="5105401"/>
                </a:lnTo>
                <a:lnTo>
                  <a:pt x="0" y="5105401"/>
                </a:lnTo>
                <a:lnTo>
                  <a:pt x="0" y="1"/>
                </a:lnTo>
                <a:lnTo>
                  <a:pt x="9834" y="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a:extLst>
              <a:ext uri="{FF2B5EF4-FFF2-40B4-BE49-F238E27FC236}">
                <a16:creationId xmlns:a16="http://schemas.microsoft.com/office/drawing/2014/main" id="{06895E2A-B31D-4A60-9A63-02F096EDECD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8597" y="228600"/>
            <a:ext cx="11518606" cy="49530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0F03AF5D-238B-459C-82B5-16369A807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45702" y="-2382647"/>
            <a:ext cx="14287500"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6869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45255-7EF2-4770-899A-83ED56ED40A1}"/>
              </a:ext>
            </a:extLst>
          </p:cNvPr>
          <p:cNvSpPr>
            <a:spLocks noGrp="1"/>
          </p:cNvSpPr>
          <p:nvPr>
            <p:ph type="title"/>
          </p:nvPr>
        </p:nvSpPr>
        <p:spPr>
          <a:xfrm>
            <a:off x="838200" y="365125"/>
            <a:ext cx="10515600" cy="1828444"/>
          </a:xfrm>
        </p:spPr>
        <p:txBody>
          <a:bodyPr>
            <a:normAutofit/>
          </a:bodyPr>
          <a:lstStyle/>
          <a:p>
            <a:r>
              <a:rPr lang="en-US" sz="5200"/>
              <a:t>Cost Comparison : EC2 vs Azure Virtual Machines using Windows OS</a:t>
            </a:r>
            <a:endParaRPr lang="en-IN" sz="5200"/>
          </a:p>
        </p:txBody>
      </p:sp>
      <p:sp>
        <p:nvSpPr>
          <p:cNvPr id="3" name="Content Placeholder 2">
            <a:extLst>
              <a:ext uri="{FF2B5EF4-FFF2-40B4-BE49-F238E27FC236}">
                <a16:creationId xmlns:a16="http://schemas.microsoft.com/office/drawing/2014/main" id="{83E728C0-BA6B-48EA-905C-F564FCDB282E}"/>
              </a:ext>
            </a:extLst>
          </p:cNvPr>
          <p:cNvSpPr>
            <a:spLocks noGrp="1"/>
          </p:cNvSpPr>
          <p:nvPr>
            <p:ph sz="half" idx="1"/>
          </p:nvPr>
        </p:nvSpPr>
        <p:spPr>
          <a:xfrm>
            <a:off x="838200" y="2398626"/>
            <a:ext cx="5158427" cy="3730460"/>
          </a:xfrm>
        </p:spPr>
        <p:txBody>
          <a:bodyPr>
            <a:normAutofit/>
          </a:bodyPr>
          <a:lstStyle/>
          <a:p>
            <a:pPr marL="0" indent="0">
              <a:buNone/>
            </a:pPr>
            <a:r>
              <a:rPr lang="en-US" sz="2000"/>
              <a:t>AWS EC2</a:t>
            </a:r>
          </a:p>
          <a:p>
            <a:r>
              <a:rPr lang="en-US" sz="2000"/>
              <a:t>Region : N. Virginia</a:t>
            </a:r>
          </a:p>
          <a:p>
            <a:r>
              <a:rPr lang="en-US" sz="2000"/>
              <a:t>OS : Windows Server</a:t>
            </a:r>
          </a:p>
          <a:p>
            <a:r>
              <a:rPr lang="en-US" sz="2000"/>
              <a:t>Configuration : 4vCPUs, 16GB RAM</a:t>
            </a:r>
          </a:p>
          <a:p>
            <a:r>
              <a:rPr lang="en-US" sz="2000"/>
              <a:t>Duration of use : 730 hours</a:t>
            </a:r>
          </a:p>
          <a:p>
            <a:r>
              <a:rPr lang="en-US" sz="2000"/>
              <a:t>Total Cost : $166.52</a:t>
            </a:r>
            <a:endParaRPr lang="en-IN" sz="2000"/>
          </a:p>
        </p:txBody>
      </p:sp>
      <p:sp>
        <p:nvSpPr>
          <p:cNvPr id="4" name="Content Placeholder 3">
            <a:extLst>
              <a:ext uri="{FF2B5EF4-FFF2-40B4-BE49-F238E27FC236}">
                <a16:creationId xmlns:a16="http://schemas.microsoft.com/office/drawing/2014/main" id="{5533257E-8F2B-4ED7-A2B3-2EC6128568E8}"/>
              </a:ext>
            </a:extLst>
          </p:cNvPr>
          <p:cNvSpPr>
            <a:spLocks noGrp="1"/>
          </p:cNvSpPr>
          <p:nvPr>
            <p:ph sz="half" idx="2"/>
          </p:nvPr>
        </p:nvSpPr>
        <p:spPr>
          <a:xfrm>
            <a:off x="6189154" y="2398626"/>
            <a:ext cx="5164645" cy="3730460"/>
          </a:xfrm>
        </p:spPr>
        <p:txBody>
          <a:bodyPr>
            <a:normAutofit/>
          </a:bodyPr>
          <a:lstStyle/>
          <a:p>
            <a:pPr marL="0" indent="0">
              <a:buNone/>
            </a:pPr>
            <a:r>
              <a:rPr lang="en-US" sz="2000"/>
              <a:t>Azure Virtual Machines</a:t>
            </a:r>
          </a:p>
          <a:p>
            <a:r>
              <a:rPr lang="en-US" sz="2000"/>
              <a:t>Region : East US</a:t>
            </a:r>
          </a:p>
          <a:p>
            <a:r>
              <a:rPr lang="en-US" sz="2000"/>
              <a:t>OS : Windows Server</a:t>
            </a:r>
          </a:p>
          <a:p>
            <a:r>
              <a:rPr lang="en-US" sz="2000"/>
              <a:t>Configuration : 4vCPUs, 16GB RAM</a:t>
            </a:r>
          </a:p>
          <a:p>
            <a:r>
              <a:rPr lang="en-US" sz="2000"/>
              <a:t>Duration of use : 730 hours</a:t>
            </a:r>
          </a:p>
          <a:p>
            <a:r>
              <a:rPr lang="en-US" sz="2000"/>
              <a:t>Total Cost : 132.86</a:t>
            </a:r>
            <a:endParaRPr lang="en-IN" sz="2000"/>
          </a:p>
          <a:p>
            <a:endParaRPr lang="en-IN" sz="2000"/>
          </a:p>
        </p:txBody>
      </p:sp>
    </p:spTree>
    <p:extLst>
      <p:ext uri="{BB962C8B-B14F-4D97-AF65-F5344CB8AC3E}">
        <p14:creationId xmlns:p14="http://schemas.microsoft.com/office/powerpoint/2010/main" val="294193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45255-7EF2-4770-899A-83ED56ED40A1}"/>
              </a:ext>
            </a:extLst>
          </p:cNvPr>
          <p:cNvSpPr>
            <a:spLocks noGrp="1"/>
          </p:cNvSpPr>
          <p:nvPr>
            <p:ph type="title"/>
          </p:nvPr>
        </p:nvSpPr>
        <p:spPr>
          <a:xfrm>
            <a:off x="838200" y="365125"/>
            <a:ext cx="10515600" cy="1828444"/>
          </a:xfrm>
        </p:spPr>
        <p:txBody>
          <a:bodyPr>
            <a:normAutofit/>
          </a:bodyPr>
          <a:lstStyle/>
          <a:p>
            <a:r>
              <a:rPr lang="en-US" sz="5200"/>
              <a:t>Cost Comparison : EC2 vs Azure Virtual Machines using RedHat Linux</a:t>
            </a:r>
            <a:endParaRPr lang="en-IN" sz="5200"/>
          </a:p>
        </p:txBody>
      </p:sp>
      <p:sp>
        <p:nvSpPr>
          <p:cNvPr id="3" name="Content Placeholder 2">
            <a:extLst>
              <a:ext uri="{FF2B5EF4-FFF2-40B4-BE49-F238E27FC236}">
                <a16:creationId xmlns:a16="http://schemas.microsoft.com/office/drawing/2014/main" id="{83E728C0-BA6B-48EA-905C-F564FCDB282E}"/>
              </a:ext>
            </a:extLst>
          </p:cNvPr>
          <p:cNvSpPr>
            <a:spLocks noGrp="1"/>
          </p:cNvSpPr>
          <p:nvPr>
            <p:ph sz="half" idx="1"/>
          </p:nvPr>
        </p:nvSpPr>
        <p:spPr>
          <a:xfrm>
            <a:off x="838200" y="2398626"/>
            <a:ext cx="5158427" cy="3730460"/>
          </a:xfrm>
        </p:spPr>
        <p:txBody>
          <a:bodyPr>
            <a:normAutofit/>
          </a:bodyPr>
          <a:lstStyle/>
          <a:p>
            <a:pPr marL="0" indent="0">
              <a:buNone/>
            </a:pPr>
            <a:r>
              <a:rPr lang="en-US" sz="2000"/>
              <a:t>AWS EC2</a:t>
            </a:r>
          </a:p>
          <a:p>
            <a:r>
              <a:rPr lang="en-US" sz="2000"/>
              <a:t>Region : N. Virginia</a:t>
            </a:r>
          </a:p>
          <a:p>
            <a:r>
              <a:rPr lang="en-US" sz="2000"/>
              <a:t>OS : RedHat Linux</a:t>
            </a:r>
          </a:p>
          <a:p>
            <a:r>
              <a:rPr lang="en-US" sz="2000"/>
              <a:t>Configuration : 4vCPUs, 16GB RAM</a:t>
            </a:r>
          </a:p>
          <a:p>
            <a:r>
              <a:rPr lang="en-US" sz="2000"/>
              <a:t>Duration of use : 730 hours</a:t>
            </a:r>
          </a:p>
          <a:p>
            <a:r>
              <a:rPr lang="en-US" sz="2000"/>
              <a:t>Total Cost : $144.91</a:t>
            </a:r>
            <a:endParaRPr lang="en-IN" sz="2000"/>
          </a:p>
        </p:txBody>
      </p:sp>
      <p:sp>
        <p:nvSpPr>
          <p:cNvPr id="4" name="Content Placeholder 3">
            <a:extLst>
              <a:ext uri="{FF2B5EF4-FFF2-40B4-BE49-F238E27FC236}">
                <a16:creationId xmlns:a16="http://schemas.microsoft.com/office/drawing/2014/main" id="{5533257E-8F2B-4ED7-A2B3-2EC6128568E8}"/>
              </a:ext>
            </a:extLst>
          </p:cNvPr>
          <p:cNvSpPr>
            <a:spLocks noGrp="1"/>
          </p:cNvSpPr>
          <p:nvPr>
            <p:ph sz="half" idx="2"/>
          </p:nvPr>
        </p:nvSpPr>
        <p:spPr>
          <a:xfrm>
            <a:off x="6189154" y="2398626"/>
            <a:ext cx="5164645" cy="3730460"/>
          </a:xfrm>
        </p:spPr>
        <p:txBody>
          <a:bodyPr>
            <a:normAutofit/>
          </a:bodyPr>
          <a:lstStyle/>
          <a:p>
            <a:pPr marL="0" indent="0">
              <a:buNone/>
            </a:pPr>
            <a:r>
              <a:rPr lang="en-US" sz="2000"/>
              <a:t>Azure Virtual Machines</a:t>
            </a:r>
          </a:p>
          <a:p>
            <a:r>
              <a:rPr lang="en-US" sz="2000"/>
              <a:t>Region : East US</a:t>
            </a:r>
          </a:p>
          <a:p>
            <a:r>
              <a:rPr lang="en-US" sz="2000"/>
              <a:t>OS : RedHat Linux</a:t>
            </a:r>
          </a:p>
          <a:p>
            <a:r>
              <a:rPr lang="en-US" sz="2000"/>
              <a:t>Configuration : 4vCPUs, 16GB RAM</a:t>
            </a:r>
          </a:p>
          <a:p>
            <a:r>
              <a:rPr lang="en-US" sz="2000"/>
              <a:t>Duration of use : 730 hours</a:t>
            </a:r>
          </a:p>
          <a:p>
            <a:r>
              <a:rPr lang="en-US" sz="2000"/>
              <a:t>Total Cost : 164.98</a:t>
            </a:r>
            <a:endParaRPr lang="en-IN" sz="2000"/>
          </a:p>
          <a:p>
            <a:endParaRPr lang="en-IN" sz="2000"/>
          </a:p>
        </p:txBody>
      </p:sp>
    </p:spTree>
    <p:extLst>
      <p:ext uri="{BB962C8B-B14F-4D97-AF65-F5344CB8AC3E}">
        <p14:creationId xmlns:p14="http://schemas.microsoft.com/office/powerpoint/2010/main" val="196440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395D0-E6DF-454E-AAB6-43741E322EC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Pricing Calculators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C372B-E7F0-4A73-A75D-7BC1BF37C410}"/>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AWS Pricing Calculator : </a:t>
            </a:r>
            <a:br>
              <a:rPr lang="en-US" sz="2200"/>
            </a:br>
            <a:r>
              <a:rPr lang="en-US" sz="2200">
                <a:hlinkClick r:id="rId2"/>
              </a:rPr>
              <a:t>https://calculator.aws/#/</a:t>
            </a:r>
            <a:br>
              <a:rPr lang="en-US" sz="2200"/>
            </a:br>
            <a:br>
              <a:rPr lang="en-US" sz="2200"/>
            </a:br>
            <a:r>
              <a:rPr lang="en-US" sz="2200">
                <a:hlinkClick r:id="rId3"/>
              </a:rPr>
              <a:t>https://docs.aws.amazon.com/pricing-calculator/latest/userguide/getting-started.html</a:t>
            </a:r>
            <a:br>
              <a:rPr lang="en-US" sz="2200"/>
            </a:br>
            <a:endParaRPr lang="en-US" sz="2200"/>
          </a:p>
          <a:p>
            <a:r>
              <a:rPr lang="en-US" sz="2200"/>
              <a:t>Azure Pricing Calculator : </a:t>
            </a:r>
            <a:br>
              <a:rPr lang="en-US" sz="2200"/>
            </a:br>
            <a:r>
              <a:rPr lang="en-US" sz="2200">
                <a:hlinkClick r:id="rId4"/>
              </a:rPr>
              <a:t>https://azure.microsoft.com/en-in/pricing/calculator/</a:t>
            </a:r>
            <a:br>
              <a:rPr lang="en-US" sz="2200"/>
            </a:br>
            <a:br>
              <a:rPr lang="en-US" sz="2200"/>
            </a:br>
            <a:r>
              <a:rPr lang="en-US" sz="2200">
                <a:hlinkClick r:id="rId5"/>
              </a:rPr>
              <a:t>https://microsoftlearning.github.io/AZ-900T0x-MicrosoftAzureFundamentals/Instructions/Walkthroughs/19-Use%20the%20Azure%20Pricing%20Calculator.html</a:t>
            </a:r>
            <a:br>
              <a:rPr lang="en-US" sz="2200"/>
            </a:br>
            <a:endParaRPr lang="en-US" sz="2200"/>
          </a:p>
        </p:txBody>
      </p:sp>
    </p:spTree>
    <p:extLst>
      <p:ext uri="{BB962C8B-B14F-4D97-AF65-F5344CB8AC3E}">
        <p14:creationId xmlns:p14="http://schemas.microsoft.com/office/powerpoint/2010/main" val="335383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395D0-E6DF-454E-AAB6-43741E322EC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Cloud Deployment Models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C372B-E7F0-4A73-A75D-7BC1BF37C410}"/>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t>Infrastructure as a Service(IaaS)</a:t>
            </a:r>
            <a:r>
              <a:rPr lang="en-US" sz="2000"/>
              <a:t> :A</a:t>
            </a:r>
            <a:r>
              <a:rPr lang="en-US" sz="2000" b="0" i="0">
                <a:effectLst/>
              </a:rPr>
              <a:t> cloud computing service where enterprises rent or lease servers for compute and storage in the cloud.</a:t>
            </a:r>
            <a:r>
              <a:rPr lang="en-US" sz="2000"/>
              <a:t>  </a:t>
            </a:r>
          </a:p>
          <a:p>
            <a:r>
              <a:rPr lang="en-US" sz="2000" b="1"/>
              <a:t>Platform as a Service (PaaS)</a:t>
            </a:r>
            <a:r>
              <a:rPr lang="en-US" sz="2000"/>
              <a:t> : A</a:t>
            </a:r>
            <a:r>
              <a:rPr lang="en-US" sz="2000" b="0" i="0">
                <a:effectLst/>
              </a:rPr>
              <a:t> cloud computing model where a third-party provider delivers hardware and software tools to users over the internet.</a:t>
            </a:r>
            <a:endParaRPr lang="en-US" sz="2000"/>
          </a:p>
          <a:p>
            <a:r>
              <a:rPr lang="en-US" sz="2000" b="1"/>
              <a:t>Software as a Service (SaaS)</a:t>
            </a:r>
            <a:r>
              <a:rPr lang="en-US" sz="2000"/>
              <a:t> : A</a:t>
            </a:r>
            <a:r>
              <a:rPr lang="en-US" sz="2000" b="0" i="0">
                <a:effectLst/>
              </a:rPr>
              <a:t> method of software delivery and licensing in which software is accessed online via a subscription, rather than bought and installed on an individual computer</a:t>
            </a:r>
          </a:p>
          <a:p>
            <a:r>
              <a:rPr lang="en-US" sz="2000" b="1"/>
              <a:t>Container as a Service (CaaS)</a:t>
            </a:r>
            <a:r>
              <a:rPr lang="en-US" sz="2000"/>
              <a:t> : </a:t>
            </a:r>
            <a:r>
              <a:rPr lang="en-US" sz="2000" b="0" i="0">
                <a:effectLst/>
              </a:rPr>
              <a:t>Containers as a service ( CaaS ) is a cloud-based service that allows software developers and IT departments to upload, organize, run, scale, and manage containers by using container-based virtualization.</a:t>
            </a:r>
          </a:p>
          <a:p>
            <a:r>
              <a:rPr lang="en-US" sz="2000" b="1"/>
              <a:t>Serverless Deployment</a:t>
            </a:r>
            <a:r>
              <a:rPr lang="en-US" sz="2000"/>
              <a:t> : </a:t>
            </a:r>
            <a:r>
              <a:rPr lang="en-US" sz="2000" i="0">
                <a:effectLst/>
              </a:rPr>
              <a:t>Serverless is a </a:t>
            </a:r>
            <a:r>
              <a:rPr lang="en-US" sz="2000" i="0" u="none" strike="noStrike">
                <a:effectLst/>
              </a:rPr>
              <a:t>cloud-native</a:t>
            </a:r>
            <a:r>
              <a:rPr lang="en-US" sz="2000" i="0">
                <a:effectLst/>
              </a:rPr>
              <a:t> development model that allows developers to build and run applications without having to manage servers. There are still servers in serverless, but they are abstracted away from app development</a:t>
            </a:r>
          </a:p>
          <a:p>
            <a:endParaRPr lang="en-US" sz="2000"/>
          </a:p>
        </p:txBody>
      </p:sp>
    </p:spTree>
    <p:extLst>
      <p:ext uri="{BB962C8B-B14F-4D97-AF65-F5344CB8AC3E}">
        <p14:creationId xmlns:p14="http://schemas.microsoft.com/office/powerpoint/2010/main" val="363154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395D0-E6DF-454E-AAB6-43741E322EC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Cloud Service Models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C372B-E7F0-4A73-A75D-7BC1BF37C410}"/>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dirty="0"/>
              <a:t>Public Cloud </a:t>
            </a:r>
            <a:r>
              <a:rPr lang="en-US" sz="2200" dirty="0"/>
              <a:t>: A </a:t>
            </a:r>
            <a:r>
              <a:rPr lang="en-US" sz="2200" b="0" i="0" dirty="0">
                <a:effectLst/>
              </a:rPr>
              <a:t>model where a service provider makes resources, such as applications and storage, available to the general public over the internet</a:t>
            </a:r>
            <a:br>
              <a:rPr lang="en-US" sz="2200" b="0" i="0" dirty="0">
                <a:effectLst/>
              </a:rPr>
            </a:br>
            <a:endParaRPr lang="en-US" sz="2200" b="0" i="0" dirty="0">
              <a:effectLst/>
            </a:endParaRPr>
          </a:p>
          <a:p>
            <a:r>
              <a:rPr lang="en-US" sz="2200" b="1" dirty="0"/>
              <a:t>Private Cloud </a:t>
            </a:r>
            <a:r>
              <a:rPr lang="en-US" sz="2200" dirty="0"/>
              <a:t>: A set of c</a:t>
            </a:r>
            <a:r>
              <a:rPr lang="en-US" sz="2200" b="0" i="0" dirty="0">
                <a:effectLst/>
              </a:rPr>
              <a:t>loud computing services enabled in an internal data center of an organization</a:t>
            </a:r>
            <a:br>
              <a:rPr lang="en-US" sz="2200" b="0" i="0" dirty="0">
                <a:effectLst/>
              </a:rPr>
            </a:br>
            <a:endParaRPr lang="en-US" sz="2200" b="0" i="0" dirty="0">
              <a:effectLst/>
            </a:endParaRPr>
          </a:p>
          <a:p>
            <a:r>
              <a:rPr lang="en-US" sz="2200" b="1" dirty="0"/>
              <a:t>Hybrid Cloud </a:t>
            </a:r>
            <a:r>
              <a:rPr lang="en-US" sz="2200" dirty="0"/>
              <a:t>: Any combination of Public, Private &amp; Community. </a:t>
            </a:r>
            <a:br>
              <a:rPr lang="en-US" sz="2200" dirty="0"/>
            </a:br>
            <a:r>
              <a:rPr lang="en-US" sz="2200" dirty="0" err="1"/>
              <a:t>Eg.</a:t>
            </a:r>
            <a:r>
              <a:rPr lang="en-US" sz="2200" dirty="0"/>
              <a:t> -  any cloud (one or more) along with any static in-house data center (one or more) are integrated </a:t>
            </a:r>
          </a:p>
        </p:txBody>
      </p:sp>
    </p:spTree>
    <p:extLst>
      <p:ext uri="{BB962C8B-B14F-4D97-AF65-F5344CB8AC3E}">
        <p14:creationId xmlns:p14="http://schemas.microsoft.com/office/powerpoint/2010/main" val="2852567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F395D0-E6DF-454E-AAB6-43741E322EC0}"/>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400" kern="1200">
                <a:solidFill>
                  <a:schemeClr val="tx1"/>
                </a:solidFill>
                <a:latin typeface="+mj-lt"/>
                <a:ea typeface="+mj-ea"/>
                <a:cs typeface="+mj-cs"/>
              </a:rPr>
              <a:t>Managed Services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07C372B-E7F0-4A73-A75D-7BC1BF37C410}"/>
              </a:ext>
            </a:extLst>
          </p:cNvPr>
          <p:cNvSpPr txBox="1">
            <a:spLocks/>
          </p:cNvSpPr>
          <p:nvPr/>
        </p:nvSpPr>
        <p:spPr>
          <a:xfrm>
            <a:off x="838200" y="19293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0" i="0">
                <a:effectLst/>
              </a:rPr>
              <a:t>Managed cloud services are services that offer partial or complete management of a client’s cloud resources or infrastructure.</a:t>
            </a:r>
            <a:br>
              <a:rPr lang="en-US" sz="2200" b="0" i="0">
                <a:effectLst/>
              </a:rPr>
            </a:br>
            <a:endParaRPr lang="en-US" sz="2200" b="0" i="0">
              <a:effectLst/>
            </a:endParaRPr>
          </a:p>
          <a:p>
            <a:r>
              <a:rPr lang="en-US" sz="2200"/>
              <a:t>Provides out-of-the-box solutions for multiple use-cases. </a:t>
            </a:r>
            <a:br>
              <a:rPr lang="en-US" sz="2200" b="0" i="0">
                <a:effectLst/>
              </a:rPr>
            </a:br>
            <a:endParaRPr lang="en-US" sz="2200" b="0" i="0">
              <a:effectLst/>
            </a:endParaRPr>
          </a:p>
          <a:p>
            <a:r>
              <a:rPr lang="en-US" sz="2200"/>
              <a:t>Multiple configurations and pricing models are available so that you can select the one which is the best fit for your use-case. </a:t>
            </a:r>
          </a:p>
        </p:txBody>
      </p:sp>
    </p:spTree>
    <p:extLst>
      <p:ext uri="{BB962C8B-B14F-4D97-AF65-F5344CB8AC3E}">
        <p14:creationId xmlns:p14="http://schemas.microsoft.com/office/powerpoint/2010/main" val="3257621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EB215C-7839-4CEA-AA02-B8F7755F9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1011C6D-05BE-4D99-8C11-A0E478B129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37037" y="609600"/>
            <a:ext cx="5915197" cy="1330519"/>
          </a:xfrm>
        </p:spPr>
        <p:txBody>
          <a:bodyPr>
            <a:normAutofit/>
          </a:bodyPr>
          <a:lstStyle/>
          <a:p>
            <a:r>
              <a:rPr lang="en-US" altLang="en-US">
                <a:sym typeface="+mn-ea"/>
              </a:rPr>
              <a:t>Research: Cloud Computing Is Helping Smaller, Newer Firms Compete</a:t>
            </a:r>
            <a:endParaRPr lang="en-US" altLang="en-US"/>
          </a:p>
        </p:txBody>
      </p:sp>
      <p:sp>
        <p:nvSpPr>
          <p:cNvPr id="3" name="Content Placeholder 2"/>
          <p:cNvSpPr>
            <a:spLocks noGrp="1"/>
          </p:cNvSpPr>
          <p:nvPr>
            <p:ph idx="1"/>
          </p:nvPr>
        </p:nvSpPr>
        <p:spPr>
          <a:xfrm>
            <a:off x="1137037" y="2549718"/>
            <a:ext cx="5747857" cy="3552969"/>
          </a:xfrm>
        </p:spPr>
        <p:txBody>
          <a:bodyPr>
            <a:normAutofit/>
          </a:bodyPr>
          <a:lstStyle/>
          <a:p>
            <a:pPr lvl="0"/>
            <a:r>
              <a:rPr lang="en-US" altLang="en-US" sz="1100">
                <a:sym typeface="+mn-ea"/>
              </a:rPr>
              <a:t>KenSci is a small Seattle-based healthcare analytics company, which uses machine learning techniques to analyze hundreds of variables about patients’ conditions to provide real-time predictions</a:t>
            </a:r>
          </a:p>
          <a:p>
            <a:pPr lvl="0"/>
            <a:r>
              <a:rPr lang="en-US" altLang="en-US" sz="1100">
                <a:sym typeface="+mn-ea"/>
              </a:rPr>
              <a:t>Pivothead is a firm with 25 employees producing wearable technologies to help the blind and visually impaired</a:t>
            </a:r>
          </a:p>
          <a:p>
            <a:pPr lvl="0"/>
            <a:r>
              <a:rPr lang="en-US" altLang="en-US" sz="1100">
                <a:sym typeface="+mn-ea"/>
              </a:rPr>
              <a:t>These anecdotes suggest that cloud computing has “democratized computing” by bringing it to the masses of firms.</a:t>
            </a:r>
          </a:p>
          <a:p>
            <a:pPr lvl="0"/>
            <a:endParaRPr lang="en-US" altLang="en-US" sz="1100"/>
          </a:p>
          <a:p>
            <a:pPr lvl="0"/>
            <a:r>
              <a:rPr lang="en-US" altLang="en-US" sz="1100"/>
              <a:t>“In this paper we use the records from more than 150,000 U.S. firms with information on their adoption of cloud computing.” (as on 2016)</a:t>
            </a:r>
          </a:p>
          <a:p>
            <a:pPr lvl="1"/>
            <a:r>
              <a:rPr lang="en-US" altLang="en-US" sz="1100"/>
              <a:t>Less than 0.5% of firms had adopted it in 2010, whereas 7% had by 2016, which is an annualized growth rate of almost 50%. </a:t>
            </a:r>
          </a:p>
          <a:p>
            <a:pPr lvl="1"/>
            <a:r>
              <a:rPr lang="en-US" altLang="en-US" sz="1100"/>
              <a:t>Firms with fewer than 25 employees have adoption rates of 10% to 15% on average</a:t>
            </a:r>
          </a:p>
          <a:p>
            <a:pPr lvl="1"/>
            <a:r>
              <a:rPr lang="en-US" altLang="en-US" sz="1100"/>
              <a:t>Although we don’t have data on how cloud computing affects firm performance, it’s not hard to imagine that lowering computing costs would substantially improve younger and smaller companies’ chances</a:t>
            </a:r>
          </a:p>
          <a:p>
            <a:pPr lvl="0"/>
            <a:r>
              <a:rPr lang="en-US" altLang="en-US" sz="1100"/>
              <a:t>2020+ question has changed - “Why do we need cloud?” to “Why we don’t need cloud?”</a:t>
            </a:r>
          </a:p>
        </p:txBody>
      </p:sp>
      <p:sp>
        <p:nvSpPr>
          <p:cNvPr id="20" name="Freeform: Shape 19">
            <a:extLst>
              <a:ext uri="{FF2B5EF4-FFF2-40B4-BE49-F238E27FC236}">
                <a16:creationId xmlns:a16="http://schemas.microsoft.com/office/drawing/2014/main" id="{6BFFEA99-E831-4C3B-8D16-0EA4AB33F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p:cNvPicPr>
            <a:picLocks noChangeAspect="1"/>
          </p:cNvPicPr>
          <p:nvPr/>
        </p:nvPicPr>
        <p:blipFill rotWithShape="1">
          <a:blip r:embed="rId3"/>
          <a:srcRect l="413" r="7716" b="1"/>
          <a:stretch/>
        </p:blipFill>
        <p:spPr>
          <a:xfrm>
            <a:off x="7761092" y="771383"/>
            <a:ext cx="3684567" cy="5311922"/>
          </a:xfrm>
          <a:prstGeom prst="rect">
            <a:avLst/>
          </a:prstGeom>
        </p:spPr>
      </p:pic>
      <p:sp>
        <p:nvSpPr>
          <p:cNvPr id="22" name="Freeform: Shape 21">
            <a:extLst>
              <a:ext uri="{FF2B5EF4-FFF2-40B4-BE49-F238E27FC236}">
                <a16:creationId xmlns:a16="http://schemas.microsoft.com/office/drawing/2014/main" id="{3B9FD11D-7561-43C8-BE54-00D7DCF0E2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4114838 w 5741575"/>
              <a:gd name="connsiteY74" fmla="*/ 238165 h 955271"/>
              <a:gd name="connsiteX75" fmla="*/ 4271023 w 5741575"/>
              <a:gd name="connsiteY75" fmla="*/ 241959 h 955271"/>
              <a:gd name="connsiteX76" fmla="*/ 4367397 w 5741575"/>
              <a:gd name="connsiteY76" fmla="*/ 271442 h 955271"/>
              <a:gd name="connsiteX77" fmla="*/ 4495366 w 5741575"/>
              <a:gd name="connsiteY77" fmla="*/ 271618 h 955271"/>
              <a:gd name="connsiteX78" fmla="*/ 4517347 w 5741575"/>
              <a:gd name="connsiteY78" fmla="*/ 275639 h 955271"/>
              <a:gd name="connsiteX79" fmla="*/ 4546116 w 5741575"/>
              <a:gd name="connsiteY79" fmla="*/ 268568 h 955271"/>
              <a:gd name="connsiteX80" fmla="*/ 4661259 w 5741575"/>
              <a:gd name="connsiteY80" fmla="*/ 238966 h 955271"/>
              <a:gd name="connsiteX81" fmla="*/ 4750403 w 5741575"/>
              <a:gd name="connsiteY81" fmla="*/ 204364 h 955271"/>
              <a:gd name="connsiteX82" fmla="*/ 4867614 w 5741575"/>
              <a:gd name="connsiteY82" fmla="*/ 208668 h 955271"/>
              <a:gd name="connsiteX83" fmla="*/ 4937036 w 5741575"/>
              <a:gd name="connsiteY83" fmla="*/ 195446 h 955271"/>
              <a:gd name="connsiteX84" fmla="*/ 5047626 w 5741575"/>
              <a:gd name="connsiteY84" fmla="*/ 149604 h 955271"/>
              <a:gd name="connsiteX85" fmla="*/ 5200247 w 5741575"/>
              <a:gd name="connsiteY85" fmla="*/ 142695 h 955271"/>
              <a:gd name="connsiteX86" fmla="*/ 5235691 w 5741575"/>
              <a:gd name="connsiteY86" fmla="*/ 173330 h 955271"/>
              <a:gd name="connsiteX87" fmla="*/ 5280133 w 5741575"/>
              <a:gd name="connsiteY87" fmla="*/ 189342 h 955271"/>
              <a:gd name="connsiteX88" fmla="*/ 5291963 w 5741575"/>
              <a:gd name="connsiteY88" fmla="*/ 139446 h 955271"/>
              <a:gd name="connsiteX89" fmla="*/ 5418472 w 5741575"/>
              <a:gd name="connsiteY89" fmla="*/ 89163 h 955271"/>
              <a:gd name="connsiteX90" fmla="*/ 5482354 w 5741575"/>
              <a:gd name="connsiteY90" fmla="*/ 69470 h 955271"/>
              <a:gd name="connsiteX91" fmla="*/ 5583280 w 5741575"/>
              <a:gd name="connsiteY91" fmla="*/ 49787 h 955271"/>
              <a:gd name="connsiteX92" fmla="*/ 5613766 w 5741575"/>
              <a:gd name="connsiteY92" fmla="*/ 41855 h 955271"/>
              <a:gd name="connsiteX93" fmla="*/ 5684952 w 5741575"/>
              <a:gd name="connsiteY93" fmla="*/ 26088 h 955271"/>
              <a:gd name="connsiteX94" fmla="*/ 5741575 w 5741575"/>
              <a:gd name="connsiteY9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873778 w 5741575"/>
              <a:gd name="connsiteY38" fmla="*/ 530130 h 955271"/>
              <a:gd name="connsiteX39" fmla="*/ 1988411 w 5741575"/>
              <a:gd name="connsiteY39" fmla="*/ 491599 h 955271"/>
              <a:gd name="connsiteX40" fmla="*/ 2085507 w 5741575"/>
              <a:gd name="connsiteY40" fmla="*/ 498527 h 955271"/>
              <a:gd name="connsiteX41" fmla="*/ 2090767 w 5741575"/>
              <a:gd name="connsiteY41" fmla="*/ 490616 h 955271"/>
              <a:gd name="connsiteX42" fmla="*/ 2151143 w 5741575"/>
              <a:gd name="connsiteY42" fmla="*/ 478332 h 955271"/>
              <a:gd name="connsiteX43" fmla="*/ 2378710 w 5741575"/>
              <a:gd name="connsiteY43" fmla="*/ 477570 h 955271"/>
              <a:gd name="connsiteX44" fmla="*/ 2496256 w 5741575"/>
              <a:gd name="connsiteY44" fmla="*/ 452396 h 955271"/>
              <a:gd name="connsiteX45" fmla="*/ 2535387 w 5741575"/>
              <a:gd name="connsiteY45" fmla="*/ 436645 h 955271"/>
              <a:gd name="connsiteX46" fmla="*/ 2601109 w 5741575"/>
              <a:gd name="connsiteY46" fmla="*/ 410678 h 955271"/>
              <a:gd name="connsiteX47" fmla="*/ 2643855 w 5741575"/>
              <a:gd name="connsiteY47" fmla="*/ 374482 h 955271"/>
              <a:gd name="connsiteX48" fmla="*/ 2657726 w 5741575"/>
              <a:gd name="connsiteY48" fmla="*/ 365841 h 955271"/>
              <a:gd name="connsiteX49" fmla="*/ 2687125 w 5741575"/>
              <a:gd name="connsiteY49" fmla="*/ 366820 h 955271"/>
              <a:gd name="connsiteX50" fmla="*/ 2697479 w 5741575"/>
              <a:gd name="connsiteY50" fmla="*/ 361430 h 955271"/>
              <a:gd name="connsiteX51" fmla="*/ 2701547 w 5741575"/>
              <a:gd name="connsiteY51" fmla="*/ 361545 h 955271"/>
              <a:gd name="connsiteX52" fmla="*/ 2711054 w 5741575"/>
              <a:gd name="connsiteY52" fmla="*/ 360597 h 955271"/>
              <a:gd name="connsiteX53" fmla="*/ 2710438 w 5741575"/>
              <a:gd name="connsiteY53" fmla="*/ 366958 h 955271"/>
              <a:gd name="connsiteX54" fmla="*/ 2722936 w 5741575"/>
              <a:gd name="connsiteY54" fmla="*/ 377633 h 955271"/>
              <a:gd name="connsiteX55" fmla="*/ 2777227 w 5741575"/>
              <a:gd name="connsiteY55" fmla="*/ 368972 h 955271"/>
              <a:gd name="connsiteX56" fmla="*/ 2779510 w 5741575"/>
              <a:gd name="connsiteY56" fmla="*/ 361652 h 955271"/>
              <a:gd name="connsiteX57" fmla="*/ 2786278 w 5741575"/>
              <a:gd name="connsiteY57" fmla="*/ 359869 h 955271"/>
              <a:gd name="connsiteX58" fmla="*/ 2792101 w 5741575"/>
              <a:gd name="connsiteY58" fmla="*/ 365927 h 955271"/>
              <a:gd name="connsiteX59" fmla="*/ 2885545 w 5741575"/>
              <a:gd name="connsiteY59" fmla="*/ 372818 h 955271"/>
              <a:gd name="connsiteX60" fmla="*/ 3009558 w 5741575"/>
              <a:gd name="connsiteY60" fmla="*/ 370573 h 955271"/>
              <a:gd name="connsiteX61" fmla="*/ 3095010 w 5741575"/>
              <a:gd name="connsiteY61" fmla="*/ 332454 h 955271"/>
              <a:gd name="connsiteX62" fmla="*/ 3103742 w 5741575"/>
              <a:gd name="connsiteY62" fmla="*/ 337974 h 955271"/>
              <a:gd name="connsiteX63" fmla="*/ 3165093 w 5741575"/>
              <a:gd name="connsiteY63" fmla="*/ 329459 h 955271"/>
              <a:gd name="connsiteX64" fmla="*/ 3373785 w 5741575"/>
              <a:gd name="connsiteY64" fmla="*/ 255680 h 955271"/>
              <a:gd name="connsiteX65" fmla="*/ 3493851 w 5741575"/>
              <a:gd name="connsiteY65" fmla="*/ 240255 h 955271"/>
              <a:gd name="connsiteX66" fmla="*/ 3537470 w 5741575"/>
              <a:gd name="connsiteY66" fmla="*/ 241867 h 955271"/>
              <a:gd name="connsiteX67" fmla="*/ 3610489 w 5741575"/>
              <a:gd name="connsiteY67" fmla="*/ 244128 h 955271"/>
              <a:gd name="connsiteX68" fmla="*/ 3667539 w 5741575"/>
              <a:gd name="connsiteY68" fmla="*/ 263271 h 955271"/>
              <a:gd name="connsiteX69" fmla="*/ 3727614 w 5741575"/>
              <a:gd name="connsiteY69" fmla="*/ 258245 h 955271"/>
              <a:gd name="connsiteX70" fmla="*/ 3738369 w 5741575"/>
              <a:gd name="connsiteY70" fmla="*/ 234506 h 955271"/>
              <a:gd name="connsiteX71" fmla="*/ 3803670 w 5741575"/>
              <a:gd name="connsiteY71" fmla="*/ 236457 h 955271"/>
              <a:gd name="connsiteX72" fmla="*/ 3903080 w 5741575"/>
              <a:gd name="connsiteY72" fmla="*/ 241890 h 955271"/>
              <a:gd name="connsiteX73" fmla="*/ 4114838 w 5741575"/>
              <a:gd name="connsiteY73" fmla="*/ 238165 h 955271"/>
              <a:gd name="connsiteX74" fmla="*/ 4271023 w 5741575"/>
              <a:gd name="connsiteY74" fmla="*/ 241959 h 955271"/>
              <a:gd name="connsiteX75" fmla="*/ 4367397 w 5741575"/>
              <a:gd name="connsiteY75" fmla="*/ 271442 h 955271"/>
              <a:gd name="connsiteX76" fmla="*/ 4495366 w 5741575"/>
              <a:gd name="connsiteY76" fmla="*/ 271618 h 955271"/>
              <a:gd name="connsiteX77" fmla="*/ 4517347 w 5741575"/>
              <a:gd name="connsiteY77" fmla="*/ 275639 h 955271"/>
              <a:gd name="connsiteX78" fmla="*/ 4546116 w 5741575"/>
              <a:gd name="connsiteY78" fmla="*/ 268568 h 955271"/>
              <a:gd name="connsiteX79" fmla="*/ 4661259 w 5741575"/>
              <a:gd name="connsiteY79" fmla="*/ 238966 h 955271"/>
              <a:gd name="connsiteX80" fmla="*/ 4750403 w 5741575"/>
              <a:gd name="connsiteY80" fmla="*/ 204364 h 955271"/>
              <a:gd name="connsiteX81" fmla="*/ 4867614 w 5741575"/>
              <a:gd name="connsiteY81" fmla="*/ 208668 h 955271"/>
              <a:gd name="connsiteX82" fmla="*/ 4937036 w 5741575"/>
              <a:gd name="connsiteY82" fmla="*/ 195446 h 955271"/>
              <a:gd name="connsiteX83" fmla="*/ 5047626 w 5741575"/>
              <a:gd name="connsiteY83" fmla="*/ 149604 h 955271"/>
              <a:gd name="connsiteX84" fmla="*/ 5200247 w 5741575"/>
              <a:gd name="connsiteY84" fmla="*/ 142695 h 955271"/>
              <a:gd name="connsiteX85" fmla="*/ 5235691 w 5741575"/>
              <a:gd name="connsiteY85" fmla="*/ 173330 h 955271"/>
              <a:gd name="connsiteX86" fmla="*/ 5280133 w 5741575"/>
              <a:gd name="connsiteY86" fmla="*/ 189342 h 955271"/>
              <a:gd name="connsiteX87" fmla="*/ 5291963 w 5741575"/>
              <a:gd name="connsiteY87" fmla="*/ 139446 h 955271"/>
              <a:gd name="connsiteX88" fmla="*/ 5418472 w 5741575"/>
              <a:gd name="connsiteY88" fmla="*/ 89163 h 955271"/>
              <a:gd name="connsiteX89" fmla="*/ 5482354 w 5741575"/>
              <a:gd name="connsiteY89" fmla="*/ 69470 h 955271"/>
              <a:gd name="connsiteX90" fmla="*/ 5583280 w 5741575"/>
              <a:gd name="connsiteY90" fmla="*/ 49787 h 955271"/>
              <a:gd name="connsiteX91" fmla="*/ 5613766 w 5741575"/>
              <a:gd name="connsiteY91" fmla="*/ 41855 h 955271"/>
              <a:gd name="connsiteX92" fmla="*/ 5684952 w 5741575"/>
              <a:gd name="connsiteY92" fmla="*/ 26088 h 955271"/>
              <a:gd name="connsiteX93" fmla="*/ 5741575 w 5741575"/>
              <a:gd name="connsiteY9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924063 w 5741575"/>
              <a:gd name="connsiteY24" fmla="*/ 770210 h 955271"/>
              <a:gd name="connsiteX25" fmla="*/ 1212574 w 5741575"/>
              <a:gd name="connsiteY25" fmla="*/ 724238 h 955271"/>
              <a:gd name="connsiteX26" fmla="*/ 1280768 w 5741575"/>
              <a:gd name="connsiteY26" fmla="*/ 699122 h 955271"/>
              <a:gd name="connsiteX27" fmla="*/ 1352027 w 5741575"/>
              <a:gd name="connsiteY27" fmla="*/ 704323 h 955271"/>
              <a:gd name="connsiteX28" fmla="*/ 1374314 w 5741575"/>
              <a:gd name="connsiteY28" fmla="*/ 688815 h 955271"/>
              <a:gd name="connsiteX29" fmla="*/ 1378034 w 5741575"/>
              <a:gd name="connsiteY29" fmla="*/ 685842 h 955271"/>
              <a:gd name="connsiteX30" fmla="*/ 1395604 w 5741575"/>
              <a:gd name="connsiteY30" fmla="*/ 680460 h 955271"/>
              <a:gd name="connsiteX31" fmla="*/ 1397206 w 5741575"/>
              <a:gd name="connsiteY31" fmla="*/ 670793 h 955271"/>
              <a:gd name="connsiteX32" fmla="*/ 1421250 w 5741575"/>
              <a:gd name="connsiteY32" fmla="*/ 656855 h 955271"/>
              <a:gd name="connsiteX33" fmla="*/ 1454524 w 5741575"/>
              <a:gd name="connsiteY33" fmla="*/ 649224 h 955271"/>
              <a:gd name="connsiteX34" fmla="*/ 1616217 w 5741575"/>
              <a:gd name="connsiteY34" fmla="*/ 622107 h 955271"/>
              <a:gd name="connsiteX35" fmla="*/ 1710928 w 5741575"/>
              <a:gd name="connsiteY35" fmla="*/ 600666 h 955271"/>
              <a:gd name="connsiteX36" fmla="*/ 1743718 w 5741575"/>
              <a:gd name="connsiteY36" fmla="*/ 584327 h 955271"/>
              <a:gd name="connsiteX37" fmla="*/ 1873778 w 5741575"/>
              <a:gd name="connsiteY37" fmla="*/ 530130 h 955271"/>
              <a:gd name="connsiteX38" fmla="*/ 1988411 w 5741575"/>
              <a:gd name="connsiteY38" fmla="*/ 491599 h 955271"/>
              <a:gd name="connsiteX39" fmla="*/ 2085507 w 5741575"/>
              <a:gd name="connsiteY39" fmla="*/ 498527 h 955271"/>
              <a:gd name="connsiteX40" fmla="*/ 2090767 w 5741575"/>
              <a:gd name="connsiteY40" fmla="*/ 490616 h 955271"/>
              <a:gd name="connsiteX41" fmla="*/ 2151143 w 5741575"/>
              <a:gd name="connsiteY41" fmla="*/ 478332 h 955271"/>
              <a:gd name="connsiteX42" fmla="*/ 2378710 w 5741575"/>
              <a:gd name="connsiteY42" fmla="*/ 477570 h 955271"/>
              <a:gd name="connsiteX43" fmla="*/ 2496256 w 5741575"/>
              <a:gd name="connsiteY43" fmla="*/ 452396 h 955271"/>
              <a:gd name="connsiteX44" fmla="*/ 2535387 w 5741575"/>
              <a:gd name="connsiteY44" fmla="*/ 436645 h 955271"/>
              <a:gd name="connsiteX45" fmla="*/ 2601109 w 5741575"/>
              <a:gd name="connsiteY45" fmla="*/ 410678 h 955271"/>
              <a:gd name="connsiteX46" fmla="*/ 2643855 w 5741575"/>
              <a:gd name="connsiteY46" fmla="*/ 374482 h 955271"/>
              <a:gd name="connsiteX47" fmla="*/ 2657726 w 5741575"/>
              <a:gd name="connsiteY47" fmla="*/ 365841 h 955271"/>
              <a:gd name="connsiteX48" fmla="*/ 2687125 w 5741575"/>
              <a:gd name="connsiteY48" fmla="*/ 366820 h 955271"/>
              <a:gd name="connsiteX49" fmla="*/ 2697479 w 5741575"/>
              <a:gd name="connsiteY49" fmla="*/ 361430 h 955271"/>
              <a:gd name="connsiteX50" fmla="*/ 2701547 w 5741575"/>
              <a:gd name="connsiteY50" fmla="*/ 361545 h 955271"/>
              <a:gd name="connsiteX51" fmla="*/ 2711054 w 5741575"/>
              <a:gd name="connsiteY51" fmla="*/ 360597 h 955271"/>
              <a:gd name="connsiteX52" fmla="*/ 2710438 w 5741575"/>
              <a:gd name="connsiteY52" fmla="*/ 366958 h 955271"/>
              <a:gd name="connsiteX53" fmla="*/ 2722936 w 5741575"/>
              <a:gd name="connsiteY53" fmla="*/ 377633 h 955271"/>
              <a:gd name="connsiteX54" fmla="*/ 2777227 w 5741575"/>
              <a:gd name="connsiteY54" fmla="*/ 368972 h 955271"/>
              <a:gd name="connsiteX55" fmla="*/ 2779510 w 5741575"/>
              <a:gd name="connsiteY55" fmla="*/ 361652 h 955271"/>
              <a:gd name="connsiteX56" fmla="*/ 2786278 w 5741575"/>
              <a:gd name="connsiteY56" fmla="*/ 359869 h 955271"/>
              <a:gd name="connsiteX57" fmla="*/ 2792101 w 5741575"/>
              <a:gd name="connsiteY57" fmla="*/ 365927 h 955271"/>
              <a:gd name="connsiteX58" fmla="*/ 2885545 w 5741575"/>
              <a:gd name="connsiteY58" fmla="*/ 372818 h 955271"/>
              <a:gd name="connsiteX59" fmla="*/ 3009558 w 5741575"/>
              <a:gd name="connsiteY59" fmla="*/ 370573 h 955271"/>
              <a:gd name="connsiteX60" fmla="*/ 3095010 w 5741575"/>
              <a:gd name="connsiteY60" fmla="*/ 332454 h 955271"/>
              <a:gd name="connsiteX61" fmla="*/ 3103742 w 5741575"/>
              <a:gd name="connsiteY61" fmla="*/ 337974 h 955271"/>
              <a:gd name="connsiteX62" fmla="*/ 3165093 w 5741575"/>
              <a:gd name="connsiteY62" fmla="*/ 329459 h 955271"/>
              <a:gd name="connsiteX63" fmla="*/ 3373785 w 5741575"/>
              <a:gd name="connsiteY63" fmla="*/ 255680 h 955271"/>
              <a:gd name="connsiteX64" fmla="*/ 3493851 w 5741575"/>
              <a:gd name="connsiteY64" fmla="*/ 240255 h 955271"/>
              <a:gd name="connsiteX65" fmla="*/ 3537470 w 5741575"/>
              <a:gd name="connsiteY65" fmla="*/ 241867 h 955271"/>
              <a:gd name="connsiteX66" fmla="*/ 3610489 w 5741575"/>
              <a:gd name="connsiteY66" fmla="*/ 244128 h 955271"/>
              <a:gd name="connsiteX67" fmla="*/ 3667539 w 5741575"/>
              <a:gd name="connsiteY67" fmla="*/ 263271 h 955271"/>
              <a:gd name="connsiteX68" fmla="*/ 3727614 w 5741575"/>
              <a:gd name="connsiteY68" fmla="*/ 258245 h 955271"/>
              <a:gd name="connsiteX69" fmla="*/ 3738369 w 5741575"/>
              <a:gd name="connsiteY69" fmla="*/ 234506 h 955271"/>
              <a:gd name="connsiteX70" fmla="*/ 3803670 w 5741575"/>
              <a:gd name="connsiteY70" fmla="*/ 236457 h 955271"/>
              <a:gd name="connsiteX71" fmla="*/ 3903080 w 5741575"/>
              <a:gd name="connsiteY71" fmla="*/ 241890 h 955271"/>
              <a:gd name="connsiteX72" fmla="*/ 4114838 w 5741575"/>
              <a:gd name="connsiteY72" fmla="*/ 238165 h 955271"/>
              <a:gd name="connsiteX73" fmla="*/ 4271023 w 5741575"/>
              <a:gd name="connsiteY73" fmla="*/ 241959 h 955271"/>
              <a:gd name="connsiteX74" fmla="*/ 4367397 w 5741575"/>
              <a:gd name="connsiteY74" fmla="*/ 271442 h 955271"/>
              <a:gd name="connsiteX75" fmla="*/ 4495366 w 5741575"/>
              <a:gd name="connsiteY75" fmla="*/ 271618 h 955271"/>
              <a:gd name="connsiteX76" fmla="*/ 4517347 w 5741575"/>
              <a:gd name="connsiteY76" fmla="*/ 275639 h 955271"/>
              <a:gd name="connsiteX77" fmla="*/ 4546116 w 5741575"/>
              <a:gd name="connsiteY77" fmla="*/ 268568 h 955271"/>
              <a:gd name="connsiteX78" fmla="*/ 4661259 w 5741575"/>
              <a:gd name="connsiteY78" fmla="*/ 238966 h 955271"/>
              <a:gd name="connsiteX79" fmla="*/ 4750403 w 5741575"/>
              <a:gd name="connsiteY79" fmla="*/ 204364 h 955271"/>
              <a:gd name="connsiteX80" fmla="*/ 4867614 w 5741575"/>
              <a:gd name="connsiteY80" fmla="*/ 208668 h 955271"/>
              <a:gd name="connsiteX81" fmla="*/ 4937036 w 5741575"/>
              <a:gd name="connsiteY81" fmla="*/ 195446 h 955271"/>
              <a:gd name="connsiteX82" fmla="*/ 5047626 w 5741575"/>
              <a:gd name="connsiteY82" fmla="*/ 149604 h 955271"/>
              <a:gd name="connsiteX83" fmla="*/ 5200247 w 5741575"/>
              <a:gd name="connsiteY83" fmla="*/ 142695 h 955271"/>
              <a:gd name="connsiteX84" fmla="*/ 5235691 w 5741575"/>
              <a:gd name="connsiteY84" fmla="*/ 173330 h 955271"/>
              <a:gd name="connsiteX85" fmla="*/ 5280133 w 5741575"/>
              <a:gd name="connsiteY85" fmla="*/ 189342 h 955271"/>
              <a:gd name="connsiteX86" fmla="*/ 5291963 w 5741575"/>
              <a:gd name="connsiteY86" fmla="*/ 139446 h 955271"/>
              <a:gd name="connsiteX87" fmla="*/ 5418472 w 5741575"/>
              <a:gd name="connsiteY87" fmla="*/ 89163 h 955271"/>
              <a:gd name="connsiteX88" fmla="*/ 5482354 w 5741575"/>
              <a:gd name="connsiteY88" fmla="*/ 69470 h 955271"/>
              <a:gd name="connsiteX89" fmla="*/ 5583280 w 5741575"/>
              <a:gd name="connsiteY89" fmla="*/ 49787 h 955271"/>
              <a:gd name="connsiteX90" fmla="*/ 5613766 w 5741575"/>
              <a:gd name="connsiteY90" fmla="*/ 41855 h 955271"/>
              <a:gd name="connsiteX91" fmla="*/ 5684952 w 5741575"/>
              <a:gd name="connsiteY91" fmla="*/ 26088 h 955271"/>
              <a:gd name="connsiteX92" fmla="*/ 5741575 w 5741575"/>
              <a:gd name="connsiteY9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898586 w 5741575"/>
              <a:gd name="connsiteY23" fmla="*/ 808502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212574 w 5741575"/>
              <a:gd name="connsiteY24" fmla="*/ 724238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80768 w 5741575"/>
              <a:gd name="connsiteY25" fmla="*/ 699122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52027 w 5741575"/>
              <a:gd name="connsiteY26" fmla="*/ 704323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84157 w 5741575"/>
              <a:gd name="connsiteY19" fmla="*/ 867971 h 955271"/>
              <a:gd name="connsiteX20" fmla="*/ 477637 w 5741575"/>
              <a:gd name="connsiteY20" fmla="*/ 870334 h 955271"/>
              <a:gd name="connsiteX21" fmla="*/ 570239 w 5741575"/>
              <a:gd name="connsiteY21" fmla="*/ 829596 h 955271"/>
              <a:gd name="connsiteX22" fmla="*/ 787156 w 5741575"/>
              <a:gd name="connsiteY22" fmla="*/ 838447 h 955271"/>
              <a:gd name="connsiteX23" fmla="*/ 948872 w 5741575"/>
              <a:gd name="connsiteY23" fmla="*/ 772201 h 955271"/>
              <a:gd name="connsiteX24" fmla="*/ 1127089 w 5741575"/>
              <a:gd name="connsiteY24" fmla="*/ 746926 h 955271"/>
              <a:gd name="connsiteX25" fmla="*/ 1220426 w 5741575"/>
              <a:gd name="connsiteY25" fmla="*/ 721810 h 955271"/>
              <a:gd name="connsiteX26" fmla="*/ 1306771 w 5741575"/>
              <a:gd name="connsiteY26" fmla="*/ 717936 h 955271"/>
              <a:gd name="connsiteX27" fmla="*/ 1374314 w 5741575"/>
              <a:gd name="connsiteY27" fmla="*/ 688815 h 955271"/>
              <a:gd name="connsiteX28" fmla="*/ 1378034 w 5741575"/>
              <a:gd name="connsiteY28" fmla="*/ 685842 h 955271"/>
              <a:gd name="connsiteX29" fmla="*/ 1395604 w 5741575"/>
              <a:gd name="connsiteY29" fmla="*/ 680460 h 955271"/>
              <a:gd name="connsiteX30" fmla="*/ 1397206 w 5741575"/>
              <a:gd name="connsiteY30" fmla="*/ 670793 h 955271"/>
              <a:gd name="connsiteX31" fmla="*/ 1421250 w 5741575"/>
              <a:gd name="connsiteY31" fmla="*/ 656855 h 955271"/>
              <a:gd name="connsiteX32" fmla="*/ 1454524 w 5741575"/>
              <a:gd name="connsiteY32" fmla="*/ 649224 h 955271"/>
              <a:gd name="connsiteX33" fmla="*/ 1616217 w 5741575"/>
              <a:gd name="connsiteY33" fmla="*/ 622107 h 955271"/>
              <a:gd name="connsiteX34" fmla="*/ 1710928 w 5741575"/>
              <a:gd name="connsiteY34" fmla="*/ 600666 h 955271"/>
              <a:gd name="connsiteX35" fmla="*/ 1743718 w 5741575"/>
              <a:gd name="connsiteY35" fmla="*/ 584327 h 955271"/>
              <a:gd name="connsiteX36" fmla="*/ 1873778 w 5741575"/>
              <a:gd name="connsiteY36" fmla="*/ 530130 h 955271"/>
              <a:gd name="connsiteX37" fmla="*/ 1988411 w 5741575"/>
              <a:gd name="connsiteY37" fmla="*/ 491599 h 955271"/>
              <a:gd name="connsiteX38" fmla="*/ 2085507 w 5741575"/>
              <a:gd name="connsiteY38" fmla="*/ 498527 h 955271"/>
              <a:gd name="connsiteX39" fmla="*/ 2090767 w 5741575"/>
              <a:gd name="connsiteY39" fmla="*/ 490616 h 955271"/>
              <a:gd name="connsiteX40" fmla="*/ 2151143 w 5741575"/>
              <a:gd name="connsiteY40" fmla="*/ 478332 h 955271"/>
              <a:gd name="connsiteX41" fmla="*/ 2378710 w 5741575"/>
              <a:gd name="connsiteY41" fmla="*/ 477570 h 955271"/>
              <a:gd name="connsiteX42" fmla="*/ 2496256 w 5741575"/>
              <a:gd name="connsiteY42" fmla="*/ 452396 h 955271"/>
              <a:gd name="connsiteX43" fmla="*/ 2535387 w 5741575"/>
              <a:gd name="connsiteY43" fmla="*/ 436645 h 955271"/>
              <a:gd name="connsiteX44" fmla="*/ 2601109 w 5741575"/>
              <a:gd name="connsiteY44" fmla="*/ 410678 h 955271"/>
              <a:gd name="connsiteX45" fmla="*/ 2643855 w 5741575"/>
              <a:gd name="connsiteY45" fmla="*/ 374482 h 955271"/>
              <a:gd name="connsiteX46" fmla="*/ 2657726 w 5741575"/>
              <a:gd name="connsiteY46" fmla="*/ 365841 h 955271"/>
              <a:gd name="connsiteX47" fmla="*/ 2687125 w 5741575"/>
              <a:gd name="connsiteY47" fmla="*/ 366820 h 955271"/>
              <a:gd name="connsiteX48" fmla="*/ 2697479 w 5741575"/>
              <a:gd name="connsiteY48" fmla="*/ 361430 h 955271"/>
              <a:gd name="connsiteX49" fmla="*/ 2701547 w 5741575"/>
              <a:gd name="connsiteY49" fmla="*/ 361545 h 955271"/>
              <a:gd name="connsiteX50" fmla="*/ 2711054 w 5741575"/>
              <a:gd name="connsiteY50" fmla="*/ 360597 h 955271"/>
              <a:gd name="connsiteX51" fmla="*/ 2710438 w 5741575"/>
              <a:gd name="connsiteY51" fmla="*/ 366958 h 955271"/>
              <a:gd name="connsiteX52" fmla="*/ 2722936 w 5741575"/>
              <a:gd name="connsiteY52" fmla="*/ 377633 h 955271"/>
              <a:gd name="connsiteX53" fmla="*/ 2777227 w 5741575"/>
              <a:gd name="connsiteY53" fmla="*/ 368972 h 955271"/>
              <a:gd name="connsiteX54" fmla="*/ 2779510 w 5741575"/>
              <a:gd name="connsiteY54" fmla="*/ 361652 h 955271"/>
              <a:gd name="connsiteX55" fmla="*/ 2786278 w 5741575"/>
              <a:gd name="connsiteY55" fmla="*/ 359869 h 955271"/>
              <a:gd name="connsiteX56" fmla="*/ 2792101 w 5741575"/>
              <a:gd name="connsiteY56" fmla="*/ 365927 h 955271"/>
              <a:gd name="connsiteX57" fmla="*/ 2885545 w 5741575"/>
              <a:gd name="connsiteY57" fmla="*/ 372818 h 955271"/>
              <a:gd name="connsiteX58" fmla="*/ 3009558 w 5741575"/>
              <a:gd name="connsiteY58" fmla="*/ 370573 h 955271"/>
              <a:gd name="connsiteX59" fmla="*/ 3095010 w 5741575"/>
              <a:gd name="connsiteY59" fmla="*/ 332454 h 955271"/>
              <a:gd name="connsiteX60" fmla="*/ 3103742 w 5741575"/>
              <a:gd name="connsiteY60" fmla="*/ 337974 h 955271"/>
              <a:gd name="connsiteX61" fmla="*/ 3165093 w 5741575"/>
              <a:gd name="connsiteY61" fmla="*/ 329459 h 955271"/>
              <a:gd name="connsiteX62" fmla="*/ 3373785 w 5741575"/>
              <a:gd name="connsiteY62" fmla="*/ 255680 h 955271"/>
              <a:gd name="connsiteX63" fmla="*/ 3493851 w 5741575"/>
              <a:gd name="connsiteY63" fmla="*/ 240255 h 955271"/>
              <a:gd name="connsiteX64" fmla="*/ 3537470 w 5741575"/>
              <a:gd name="connsiteY64" fmla="*/ 241867 h 955271"/>
              <a:gd name="connsiteX65" fmla="*/ 3610489 w 5741575"/>
              <a:gd name="connsiteY65" fmla="*/ 244128 h 955271"/>
              <a:gd name="connsiteX66" fmla="*/ 3667539 w 5741575"/>
              <a:gd name="connsiteY66" fmla="*/ 263271 h 955271"/>
              <a:gd name="connsiteX67" fmla="*/ 3727614 w 5741575"/>
              <a:gd name="connsiteY67" fmla="*/ 258245 h 955271"/>
              <a:gd name="connsiteX68" fmla="*/ 3738369 w 5741575"/>
              <a:gd name="connsiteY68" fmla="*/ 234506 h 955271"/>
              <a:gd name="connsiteX69" fmla="*/ 3803670 w 5741575"/>
              <a:gd name="connsiteY69" fmla="*/ 236457 h 955271"/>
              <a:gd name="connsiteX70" fmla="*/ 3903080 w 5741575"/>
              <a:gd name="connsiteY70" fmla="*/ 241890 h 955271"/>
              <a:gd name="connsiteX71" fmla="*/ 4114838 w 5741575"/>
              <a:gd name="connsiteY71" fmla="*/ 238165 h 955271"/>
              <a:gd name="connsiteX72" fmla="*/ 4271023 w 5741575"/>
              <a:gd name="connsiteY72" fmla="*/ 241959 h 955271"/>
              <a:gd name="connsiteX73" fmla="*/ 4367397 w 5741575"/>
              <a:gd name="connsiteY73" fmla="*/ 271442 h 955271"/>
              <a:gd name="connsiteX74" fmla="*/ 4495366 w 5741575"/>
              <a:gd name="connsiteY74" fmla="*/ 271618 h 955271"/>
              <a:gd name="connsiteX75" fmla="*/ 4517347 w 5741575"/>
              <a:gd name="connsiteY75" fmla="*/ 275639 h 955271"/>
              <a:gd name="connsiteX76" fmla="*/ 4546116 w 5741575"/>
              <a:gd name="connsiteY76" fmla="*/ 268568 h 955271"/>
              <a:gd name="connsiteX77" fmla="*/ 4661259 w 5741575"/>
              <a:gd name="connsiteY77" fmla="*/ 238966 h 955271"/>
              <a:gd name="connsiteX78" fmla="*/ 4750403 w 5741575"/>
              <a:gd name="connsiteY78" fmla="*/ 204364 h 955271"/>
              <a:gd name="connsiteX79" fmla="*/ 4867614 w 5741575"/>
              <a:gd name="connsiteY79" fmla="*/ 208668 h 955271"/>
              <a:gd name="connsiteX80" fmla="*/ 4937036 w 5741575"/>
              <a:gd name="connsiteY80" fmla="*/ 195446 h 955271"/>
              <a:gd name="connsiteX81" fmla="*/ 5047626 w 5741575"/>
              <a:gd name="connsiteY81" fmla="*/ 149604 h 955271"/>
              <a:gd name="connsiteX82" fmla="*/ 5200247 w 5741575"/>
              <a:gd name="connsiteY82" fmla="*/ 142695 h 955271"/>
              <a:gd name="connsiteX83" fmla="*/ 5235691 w 5741575"/>
              <a:gd name="connsiteY83" fmla="*/ 173330 h 955271"/>
              <a:gd name="connsiteX84" fmla="*/ 5280133 w 5741575"/>
              <a:gd name="connsiteY84" fmla="*/ 189342 h 955271"/>
              <a:gd name="connsiteX85" fmla="*/ 5291963 w 5741575"/>
              <a:gd name="connsiteY85" fmla="*/ 139446 h 955271"/>
              <a:gd name="connsiteX86" fmla="*/ 5418472 w 5741575"/>
              <a:gd name="connsiteY86" fmla="*/ 89163 h 955271"/>
              <a:gd name="connsiteX87" fmla="*/ 5482354 w 5741575"/>
              <a:gd name="connsiteY87" fmla="*/ 69470 h 955271"/>
              <a:gd name="connsiteX88" fmla="*/ 5583280 w 5741575"/>
              <a:gd name="connsiteY88" fmla="*/ 49787 h 955271"/>
              <a:gd name="connsiteX89" fmla="*/ 5613766 w 5741575"/>
              <a:gd name="connsiteY89" fmla="*/ 41855 h 955271"/>
              <a:gd name="connsiteX90" fmla="*/ 5684952 w 5741575"/>
              <a:gd name="connsiteY90" fmla="*/ 26088 h 955271"/>
              <a:gd name="connsiteX91" fmla="*/ 5741575 w 5741575"/>
              <a:gd name="connsiteY9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306299 w 5741575"/>
              <a:gd name="connsiteY16" fmla="*/ 873609 h 955271"/>
              <a:gd name="connsiteX17" fmla="*/ 331571 w 5741575"/>
              <a:gd name="connsiteY17" fmla="*/ 869866 h 955271"/>
              <a:gd name="connsiteX18" fmla="*/ 384157 w 5741575"/>
              <a:gd name="connsiteY18" fmla="*/ 867971 h 955271"/>
              <a:gd name="connsiteX19" fmla="*/ 477637 w 5741575"/>
              <a:gd name="connsiteY19" fmla="*/ 870334 h 955271"/>
              <a:gd name="connsiteX20" fmla="*/ 570239 w 5741575"/>
              <a:gd name="connsiteY20" fmla="*/ 829596 h 955271"/>
              <a:gd name="connsiteX21" fmla="*/ 787156 w 5741575"/>
              <a:gd name="connsiteY21" fmla="*/ 838447 h 955271"/>
              <a:gd name="connsiteX22" fmla="*/ 948872 w 5741575"/>
              <a:gd name="connsiteY22" fmla="*/ 772201 h 955271"/>
              <a:gd name="connsiteX23" fmla="*/ 1127089 w 5741575"/>
              <a:gd name="connsiteY23" fmla="*/ 746926 h 955271"/>
              <a:gd name="connsiteX24" fmla="*/ 1220426 w 5741575"/>
              <a:gd name="connsiteY24" fmla="*/ 721810 h 955271"/>
              <a:gd name="connsiteX25" fmla="*/ 1306771 w 5741575"/>
              <a:gd name="connsiteY25" fmla="*/ 717936 h 955271"/>
              <a:gd name="connsiteX26" fmla="*/ 1374314 w 5741575"/>
              <a:gd name="connsiteY26" fmla="*/ 688815 h 955271"/>
              <a:gd name="connsiteX27" fmla="*/ 1378034 w 5741575"/>
              <a:gd name="connsiteY27" fmla="*/ 685842 h 955271"/>
              <a:gd name="connsiteX28" fmla="*/ 1395604 w 5741575"/>
              <a:gd name="connsiteY28" fmla="*/ 680460 h 955271"/>
              <a:gd name="connsiteX29" fmla="*/ 1397206 w 5741575"/>
              <a:gd name="connsiteY29" fmla="*/ 670793 h 955271"/>
              <a:gd name="connsiteX30" fmla="*/ 1421250 w 5741575"/>
              <a:gd name="connsiteY30" fmla="*/ 656855 h 955271"/>
              <a:gd name="connsiteX31" fmla="*/ 1454524 w 5741575"/>
              <a:gd name="connsiteY31" fmla="*/ 649224 h 955271"/>
              <a:gd name="connsiteX32" fmla="*/ 1616217 w 5741575"/>
              <a:gd name="connsiteY32" fmla="*/ 622107 h 955271"/>
              <a:gd name="connsiteX33" fmla="*/ 1710928 w 5741575"/>
              <a:gd name="connsiteY33" fmla="*/ 600666 h 955271"/>
              <a:gd name="connsiteX34" fmla="*/ 1743718 w 5741575"/>
              <a:gd name="connsiteY34" fmla="*/ 584327 h 955271"/>
              <a:gd name="connsiteX35" fmla="*/ 1873778 w 5741575"/>
              <a:gd name="connsiteY35" fmla="*/ 530130 h 955271"/>
              <a:gd name="connsiteX36" fmla="*/ 1988411 w 5741575"/>
              <a:gd name="connsiteY36" fmla="*/ 491599 h 955271"/>
              <a:gd name="connsiteX37" fmla="*/ 2085507 w 5741575"/>
              <a:gd name="connsiteY37" fmla="*/ 498527 h 955271"/>
              <a:gd name="connsiteX38" fmla="*/ 2090767 w 5741575"/>
              <a:gd name="connsiteY38" fmla="*/ 490616 h 955271"/>
              <a:gd name="connsiteX39" fmla="*/ 2151143 w 5741575"/>
              <a:gd name="connsiteY39" fmla="*/ 478332 h 955271"/>
              <a:gd name="connsiteX40" fmla="*/ 2378710 w 5741575"/>
              <a:gd name="connsiteY40" fmla="*/ 477570 h 955271"/>
              <a:gd name="connsiteX41" fmla="*/ 2496256 w 5741575"/>
              <a:gd name="connsiteY41" fmla="*/ 452396 h 955271"/>
              <a:gd name="connsiteX42" fmla="*/ 2535387 w 5741575"/>
              <a:gd name="connsiteY42" fmla="*/ 436645 h 955271"/>
              <a:gd name="connsiteX43" fmla="*/ 2601109 w 5741575"/>
              <a:gd name="connsiteY43" fmla="*/ 410678 h 955271"/>
              <a:gd name="connsiteX44" fmla="*/ 2643855 w 5741575"/>
              <a:gd name="connsiteY44" fmla="*/ 374482 h 955271"/>
              <a:gd name="connsiteX45" fmla="*/ 2657726 w 5741575"/>
              <a:gd name="connsiteY45" fmla="*/ 365841 h 955271"/>
              <a:gd name="connsiteX46" fmla="*/ 2687125 w 5741575"/>
              <a:gd name="connsiteY46" fmla="*/ 366820 h 955271"/>
              <a:gd name="connsiteX47" fmla="*/ 2697479 w 5741575"/>
              <a:gd name="connsiteY47" fmla="*/ 361430 h 955271"/>
              <a:gd name="connsiteX48" fmla="*/ 2701547 w 5741575"/>
              <a:gd name="connsiteY48" fmla="*/ 361545 h 955271"/>
              <a:gd name="connsiteX49" fmla="*/ 2711054 w 5741575"/>
              <a:gd name="connsiteY49" fmla="*/ 360597 h 955271"/>
              <a:gd name="connsiteX50" fmla="*/ 2710438 w 5741575"/>
              <a:gd name="connsiteY50" fmla="*/ 366958 h 955271"/>
              <a:gd name="connsiteX51" fmla="*/ 2722936 w 5741575"/>
              <a:gd name="connsiteY51" fmla="*/ 377633 h 955271"/>
              <a:gd name="connsiteX52" fmla="*/ 2777227 w 5741575"/>
              <a:gd name="connsiteY52" fmla="*/ 368972 h 955271"/>
              <a:gd name="connsiteX53" fmla="*/ 2779510 w 5741575"/>
              <a:gd name="connsiteY53" fmla="*/ 361652 h 955271"/>
              <a:gd name="connsiteX54" fmla="*/ 2786278 w 5741575"/>
              <a:gd name="connsiteY54" fmla="*/ 359869 h 955271"/>
              <a:gd name="connsiteX55" fmla="*/ 2792101 w 5741575"/>
              <a:gd name="connsiteY55" fmla="*/ 365927 h 955271"/>
              <a:gd name="connsiteX56" fmla="*/ 2885545 w 5741575"/>
              <a:gd name="connsiteY56" fmla="*/ 372818 h 955271"/>
              <a:gd name="connsiteX57" fmla="*/ 3009558 w 5741575"/>
              <a:gd name="connsiteY57" fmla="*/ 370573 h 955271"/>
              <a:gd name="connsiteX58" fmla="*/ 3095010 w 5741575"/>
              <a:gd name="connsiteY58" fmla="*/ 332454 h 955271"/>
              <a:gd name="connsiteX59" fmla="*/ 3103742 w 5741575"/>
              <a:gd name="connsiteY59" fmla="*/ 337974 h 955271"/>
              <a:gd name="connsiteX60" fmla="*/ 3165093 w 5741575"/>
              <a:gd name="connsiteY60" fmla="*/ 329459 h 955271"/>
              <a:gd name="connsiteX61" fmla="*/ 3373785 w 5741575"/>
              <a:gd name="connsiteY61" fmla="*/ 255680 h 955271"/>
              <a:gd name="connsiteX62" fmla="*/ 3493851 w 5741575"/>
              <a:gd name="connsiteY62" fmla="*/ 240255 h 955271"/>
              <a:gd name="connsiteX63" fmla="*/ 3537470 w 5741575"/>
              <a:gd name="connsiteY63" fmla="*/ 241867 h 955271"/>
              <a:gd name="connsiteX64" fmla="*/ 3610489 w 5741575"/>
              <a:gd name="connsiteY64" fmla="*/ 244128 h 955271"/>
              <a:gd name="connsiteX65" fmla="*/ 3667539 w 5741575"/>
              <a:gd name="connsiteY65" fmla="*/ 263271 h 955271"/>
              <a:gd name="connsiteX66" fmla="*/ 3727614 w 5741575"/>
              <a:gd name="connsiteY66" fmla="*/ 258245 h 955271"/>
              <a:gd name="connsiteX67" fmla="*/ 3738369 w 5741575"/>
              <a:gd name="connsiteY67" fmla="*/ 234506 h 955271"/>
              <a:gd name="connsiteX68" fmla="*/ 3803670 w 5741575"/>
              <a:gd name="connsiteY68" fmla="*/ 236457 h 955271"/>
              <a:gd name="connsiteX69" fmla="*/ 3903080 w 5741575"/>
              <a:gd name="connsiteY69" fmla="*/ 241890 h 955271"/>
              <a:gd name="connsiteX70" fmla="*/ 4114838 w 5741575"/>
              <a:gd name="connsiteY70" fmla="*/ 238165 h 955271"/>
              <a:gd name="connsiteX71" fmla="*/ 4271023 w 5741575"/>
              <a:gd name="connsiteY71" fmla="*/ 241959 h 955271"/>
              <a:gd name="connsiteX72" fmla="*/ 4367397 w 5741575"/>
              <a:gd name="connsiteY72" fmla="*/ 271442 h 955271"/>
              <a:gd name="connsiteX73" fmla="*/ 4495366 w 5741575"/>
              <a:gd name="connsiteY73" fmla="*/ 271618 h 955271"/>
              <a:gd name="connsiteX74" fmla="*/ 4517347 w 5741575"/>
              <a:gd name="connsiteY74" fmla="*/ 275639 h 955271"/>
              <a:gd name="connsiteX75" fmla="*/ 4546116 w 5741575"/>
              <a:gd name="connsiteY75" fmla="*/ 268568 h 955271"/>
              <a:gd name="connsiteX76" fmla="*/ 4661259 w 5741575"/>
              <a:gd name="connsiteY76" fmla="*/ 238966 h 955271"/>
              <a:gd name="connsiteX77" fmla="*/ 4750403 w 5741575"/>
              <a:gd name="connsiteY77" fmla="*/ 204364 h 955271"/>
              <a:gd name="connsiteX78" fmla="*/ 4867614 w 5741575"/>
              <a:gd name="connsiteY78" fmla="*/ 208668 h 955271"/>
              <a:gd name="connsiteX79" fmla="*/ 4937036 w 5741575"/>
              <a:gd name="connsiteY79" fmla="*/ 195446 h 955271"/>
              <a:gd name="connsiteX80" fmla="*/ 5047626 w 5741575"/>
              <a:gd name="connsiteY80" fmla="*/ 149604 h 955271"/>
              <a:gd name="connsiteX81" fmla="*/ 5200247 w 5741575"/>
              <a:gd name="connsiteY81" fmla="*/ 142695 h 955271"/>
              <a:gd name="connsiteX82" fmla="*/ 5235691 w 5741575"/>
              <a:gd name="connsiteY82" fmla="*/ 173330 h 955271"/>
              <a:gd name="connsiteX83" fmla="*/ 5280133 w 5741575"/>
              <a:gd name="connsiteY83" fmla="*/ 189342 h 955271"/>
              <a:gd name="connsiteX84" fmla="*/ 5291963 w 5741575"/>
              <a:gd name="connsiteY84" fmla="*/ 139446 h 955271"/>
              <a:gd name="connsiteX85" fmla="*/ 5418472 w 5741575"/>
              <a:gd name="connsiteY85" fmla="*/ 89163 h 955271"/>
              <a:gd name="connsiteX86" fmla="*/ 5482354 w 5741575"/>
              <a:gd name="connsiteY86" fmla="*/ 69470 h 955271"/>
              <a:gd name="connsiteX87" fmla="*/ 5583280 w 5741575"/>
              <a:gd name="connsiteY87" fmla="*/ 49787 h 955271"/>
              <a:gd name="connsiteX88" fmla="*/ 5613766 w 5741575"/>
              <a:gd name="connsiteY88" fmla="*/ 41855 h 955271"/>
              <a:gd name="connsiteX89" fmla="*/ 5684952 w 5741575"/>
              <a:gd name="connsiteY89" fmla="*/ 26088 h 955271"/>
              <a:gd name="connsiteX90" fmla="*/ 5741575 w 5741575"/>
              <a:gd name="connsiteY9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22923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306299 w 5741575"/>
              <a:gd name="connsiteY15" fmla="*/ 873609 h 955271"/>
              <a:gd name="connsiteX16" fmla="*/ 331571 w 5741575"/>
              <a:gd name="connsiteY16" fmla="*/ 869866 h 955271"/>
              <a:gd name="connsiteX17" fmla="*/ 384157 w 5741575"/>
              <a:gd name="connsiteY17" fmla="*/ 867971 h 955271"/>
              <a:gd name="connsiteX18" fmla="*/ 477637 w 5741575"/>
              <a:gd name="connsiteY18" fmla="*/ 870334 h 955271"/>
              <a:gd name="connsiteX19" fmla="*/ 570239 w 5741575"/>
              <a:gd name="connsiteY19" fmla="*/ 829596 h 955271"/>
              <a:gd name="connsiteX20" fmla="*/ 787156 w 5741575"/>
              <a:gd name="connsiteY20" fmla="*/ 838447 h 955271"/>
              <a:gd name="connsiteX21" fmla="*/ 948872 w 5741575"/>
              <a:gd name="connsiteY21" fmla="*/ 772201 h 955271"/>
              <a:gd name="connsiteX22" fmla="*/ 1127089 w 5741575"/>
              <a:gd name="connsiteY22" fmla="*/ 746926 h 955271"/>
              <a:gd name="connsiteX23" fmla="*/ 1220426 w 5741575"/>
              <a:gd name="connsiteY23" fmla="*/ 721810 h 955271"/>
              <a:gd name="connsiteX24" fmla="*/ 1306771 w 5741575"/>
              <a:gd name="connsiteY24" fmla="*/ 717936 h 955271"/>
              <a:gd name="connsiteX25" fmla="*/ 1374314 w 5741575"/>
              <a:gd name="connsiteY25" fmla="*/ 688815 h 955271"/>
              <a:gd name="connsiteX26" fmla="*/ 1378034 w 5741575"/>
              <a:gd name="connsiteY26" fmla="*/ 685842 h 955271"/>
              <a:gd name="connsiteX27" fmla="*/ 1395604 w 5741575"/>
              <a:gd name="connsiteY27" fmla="*/ 680460 h 955271"/>
              <a:gd name="connsiteX28" fmla="*/ 1397206 w 5741575"/>
              <a:gd name="connsiteY28" fmla="*/ 670793 h 955271"/>
              <a:gd name="connsiteX29" fmla="*/ 1421250 w 5741575"/>
              <a:gd name="connsiteY29" fmla="*/ 656855 h 955271"/>
              <a:gd name="connsiteX30" fmla="*/ 1454524 w 5741575"/>
              <a:gd name="connsiteY30" fmla="*/ 649224 h 955271"/>
              <a:gd name="connsiteX31" fmla="*/ 1616217 w 5741575"/>
              <a:gd name="connsiteY31" fmla="*/ 622107 h 955271"/>
              <a:gd name="connsiteX32" fmla="*/ 1710928 w 5741575"/>
              <a:gd name="connsiteY32" fmla="*/ 600666 h 955271"/>
              <a:gd name="connsiteX33" fmla="*/ 1743718 w 5741575"/>
              <a:gd name="connsiteY33" fmla="*/ 584327 h 955271"/>
              <a:gd name="connsiteX34" fmla="*/ 1873778 w 5741575"/>
              <a:gd name="connsiteY34" fmla="*/ 530130 h 955271"/>
              <a:gd name="connsiteX35" fmla="*/ 1988411 w 5741575"/>
              <a:gd name="connsiteY35" fmla="*/ 491599 h 955271"/>
              <a:gd name="connsiteX36" fmla="*/ 2085507 w 5741575"/>
              <a:gd name="connsiteY36" fmla="*/ 498527 h 955271"/>
              <a:gd name="connsiteX37" fmla="*/ 2090767 w 5741575"/>
              <a:gd name="connsiteY37" fmla="*/ 490616 h 955271"/>
              <a:gd name="connsiteX38" fmla="*/ 2151143 w 5741575"/>
              <a:gd name="connsiteY38" fmla="*/ 478332 h 955271"/>
              <a:gd name="connsiteX39" fmla="*/ 2378710 w 5741575"/>
              <a:gd name="connsiteY39" fmla="*/ 477570 h 955271"/>
              <a:gd name="connsiteX40" fmla="*/ 2496256 w 5741575"/>
              <a:gd name="connsiteY40" fmla="*/ 452396 h 955271"/>
              <a:gd name="connsiteX41" fmla="*/ 2535387 w 5741575"/>
              <a:gd name="connsiteY41" fmla="*/ 436645 h 955271"/>
              <a:gd name="connsiteX42" fmla="*/ 2601109 w 5741575"/>
              <a:gd name="connsiteY42" fmla="*/ 410678 h 955271"/>
              <a:gd name="connsiteX43" fmla="*/ 2643855 w 5741575"/>
              <a:gd name="connsiteY43" fmla="*/ 374482 h 955271"/>
              <a:gd name="connsiteX44" fmla="*/ 2657726 w 5741575"/>
              <a:gd name="connsiteY44" fmla="*/ 365841 h 955271"/>
              <a:gd name="connsiteX45" fmla="*/ 2687125 w 5741575"/>
              <a:gd name="connsiteY45" fmla="*/ 366820 h 955271"/>
              <a:gd name="connsiteX46" fmla="*/ 2697479 w 5741575"/>
              <a:gd name="connsiteY46" fmla="*/ 361430 h 955271"/>
              <a:gd name="connsiteX47" fmla="*/ 2701547 w 5741575"/>
              <a:gd name="connsiteY47" fmla="*/ 361545 h 955271"/>
              <a:gd name="connsiteX48" fmla="*/ 2711054 w 5741575"/>
              <a:gd name="connsiteY48" fmla="*/ 360597 h 955271"/>
              <a:gd name="connsiteX49" fmla="*/ 2710438 w 5741575"/>
              <a:gd name="connsiteY49" fmla="*/ 366958 h 955271"/>
              <a:gd name="connsiteX50" fmla="*/ 2722936 w 5741575"/>
              <a:gd name="connsiteY50" fmla="*/ 377633 h 955271"/>
              <a:gd name="connsiteX51" fmla="*/ 2777227 w 5741575"/>
              <a:gd name="connsiteY51" fmla="*/ 368972 h 955271"/>
              <a:gd name="connsiteX52" fmla="*/ 2779510 w 5741575"/>
              <a:gd name="connsiteY52" fmla="*/ 361652 h 955271"/>
              <a:gd name="connsiteX53" fmla="*/ 2786278 w 5741575"/>
              <a:gd name="connsiteY53" fmla="*/ 359869 h 955271"/>
              <a:gd name="connsiteX54" fmla="*/ 2792101 w 5741575"/>
              <a:gd name="connsiteY54" fmla="*/ 365927 h 955271"/>
              <a:gd name="connsiteX55" fmla="*/ 2885545 w 5741575"/>
              <a:gd name="connsiteY55" fmla="*/ 372818 h 955271"/>
              <a:gd name="connsiteX56" fmla="*/ 3009558 w 5741575"/>
              <a:gd name="connsiteY56" fmla="*/ 370573 h 955271"/>
              <a:gd name="connsiteX57" fmla="*/ 3095010 w 5741575"/>
              <a:gd name="connsiteY57" fmla="*/ 332454 h 955271"/>
              <a:gd name="connsiteX58" fmla="*/ 3103742 w 5741575"/>
              <a:gd name="connsiteY58" fmla="*/ 337974 h 955271"/>
              <a:gd name="connsiteX59" fmla="*/ 3165093 w 5741575"/>
              <a:gd name="connsiteY59" fmla="*/ 329459 h 955271"/>
              <a:gd name="connsiteX60" fmla="*/ 3373785 w 5741575"/>
              <a:gd name="connsiteY60" fmla="*/ 255680 h 955271"/>
              <a:gd name="connsiteX61" fmla="*/ 3493851 w 5741575"/>
              <a:gd name="connsiteY61" fmla="*/ 240255 h 955271"/>
              <a:gd name="connsiteX62" fmla="*/ 3537470 w 5741575"/>
              <a:gd name="connsiteY62" fmla="*/ 241867 h 955271"/>
              <a:gd name="connsiteX63" fmla="*/ 3610489 w 5741575"/>
              <a:gd name="connsiteY63" fmla="*/ 244128 h 955271"/>
              <a:gd name="connsiteX64" fmla="*/ 3667539 w 5741575"/>
              <a:gd name="connsiteY64" fmla="*/ 263271 h 955271"/>
              <a:gd name="connsiteX65" fmla="*/ 3727614 w 5741575"/>
              <a:gd name="connsiteY65" fmla="*/ 258245 h 955271"/>
              <a:gd name="connsiteX66" fmla="*/ 3738369 w 5741575"/>
              <a:gd name="connsiteY66" fmla="*/ 234506 h 955271"/>
              <a:gd name="connsiteX67" fmla="*/ 3803670 w 5741575"/>
              <a:gd name="connsiteY67" fmla="*/ 236457 h 955271"/>
              <a:gd name="connsiteX68" fmla="*/ 3903080 w 5741575"/>
              <a:gd name="connsiteY68" fmla="*/ 241890 h 955271"/>
              <a:gd name="connsiteX69" fmla="*/ 4114838 w 5741575"/>
              <a:gd name="connsiteY69" fmla="*/ 238165 h 955271"/>
              <a:gd name="connsiteX70" fmla="*/ 4271023 w 5741575"/>
              <a:gd name="connsiteY70" fmla="*/ 241959 h 955271"/>
              <a:gd name="connsiteX71" fmla="*/ 4367397 w 5741575"/>
              <a:gd name="connsiteY71" fmla="*/ 271442 h 955271"/>
              <a:gd name="connsiteX72" fmla="*/ 4495366 w 5741575"/>
              <a:gd name="connsiteY72" fmla="*/ 271618 h 955271"/>
              <a:gd name="connsiteX73" fmla="*/ 4517347 w 5741575"/>
              <a:gd name="connsiteY73" fmla="*/ 275639 h 955271"/>
              <a:gd name="connsiteX74" fmla="*/ 4546116 w 5741575"/>
              <a:gd name="connsiteY74" fmla="*/ 268568 h 955271"/>
              <a:gd name="connsiteX75" fmla="*/ 4661259 w 5741575"/>
              <a:gd name="connsiteY75" fmla="*/ 238966 h 955271"/>
              <a:gd name="connsiteX76" fmla="*/ 4750403 w 5741575"/>
              <a:gd name="connsiteY76" fmla="*/ 204364 h 955271"/>
              <a:gd name="connsiteX77" fmla="*/ 4867614 w 5741575"/>
              <a:gd name="connsiteY77" fmla="*/ 208668 h 955271"/>
              <a:gd name="connsiteX78" fmla="*/ 4937036 w 5741575"/>
              <a:gd name="connsiteY78" fmla="*/ 195446 h 955271"/>
              <a:gd name="connsiteX79" fmla="*/ 5047626 w 5741575"/>
              <a:gd name="connsiteY79" fmla="*/ 149604 h 955271"/>
              <a:gd name="connsiteX80" fmla="*/ 5200247 w 5741575"/>
              <a:gd name="connsiteY80" fmla="*/ 142695 h 955271"/>
              <a:gd name="connsiteX81" fmla="*/ 5235691 w 5741575"/>
              <a:gd name="connsiteY81" fmla="*/ 173330 h 955271"/>
              <a:gd name="connsiteX82" fmla="*/ 5280133 w 5741575"/>
              <a:gd name="connsiteY82" fmla="*/ 189342 h 955271"/>
              <a:gd name="connsiteX83" fmla="*/ 5291963 w 5741575"/>
              <a:gd name="connsiteY83" fmla="*/ 139446 h 955271"/>
              <a:gd name="connsiteX84" fmla="*/ 5418472 w 5741575"/>
              <a:gd name="connsiteY84" fmla="*/ 89163 h 955271"/>
              <a:gd name="connsiteX85" fmla="*/ 5482354 w 5741575"/>
              <a:gd name="connsiteY85" fmla="*/ 69470 h 955271"/>
              <a:gd name="connsiteX86" fmla="*/ 5583280 w 5741575"/>
              <a:gd name="connsiteY86" fmla="*/ 49787 h 955271"/>
              <a:gd name="connsiteX87" fmla="*/ 5613766 w 5741575"/>
              <a:gd name="connsiteY87" fmla="*/ 41855 h 955271"/>
              <a:gd name="connsiteX88" fmla="*/ 5684952 w 5741575"/>
              <a:gd name="connsiteY88" fmla="*/ 26088 h 955271"/>
              <a:gd name="connsiteX89" fmla="*/ 5741575 w 5741575"/>
              <a:gd name="connsiteY8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87156 w 5741575"/>
              <a:gd name="connsiteY19" fmla="*/ 838447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54524 w 5741575"/>
              <a:gd name="connsiteY29" fmla="*/ 649224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21250 w 5741575"/>
              <a:gd name="connsiteY28" fmla="*/ 656855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41364 w 5741575"/>
              <a:gd name="connsiteY28" fmla="*/ 661393 h 955271"/>
              <a:gd name="connsiteX29" fmla="*/ 1494753 w 5741575"/>
              <a:gd name="connsiteY29" fmla="*/ 644686 h 955271"/>
              <a:gd name="connsiteX30" fmla="*/ 1616217 w 5741575"/>
              <a:gd name="connsiteY30" fmla="*/ 622107 h 955271"/>
              <a:gd name="connsiteX31" fmla="*/ 1710928 w 5741575"/>
              <a:gd name="connsiteY31" fmla="*/ 600666 h 955271"/>
              <a:gd name="connsiteX32" fmla="*/ 1743718 w 5741575"/>
              <a:gd name="connsiteY32" fmla="*/ 584327 h 955271"/>
              <a:gd name="connsiteX33" fmla="*/ 1873778 w 5741575"/>
              <a:gd name="connsiteY33" fmla="*/ 530130 h 955271"/>
              <a:gd name="connsiteX34" fmla="*/ 1988411 w 5741575"/>
              <a:gd name="connsiteY34" fmla="*/ 491599 h 955271"/>
              <a:gd name="connsiteX35" fmla="*/ 2085507 w 5741575"/>
              <a:gd name="connsiteY35" fmla="*/ 498527 h 955271"/>
              <a:gd name="connsiteX36" fmla="*/ 2090767 w 5741575"/>
              <a:gd name="connsiteY36" fmla="*/ 490616 h 955271"/>
              <a:gd name="connsiteX37" fmla="*/ 2151143 w 5741575"/>
              <a:gd name="connsiteY37" fmla="*/ 478332 h 955271"/>
              <a:gd name="connsiteX38" fmla="*/ 2378710 w 5741575"/>
              <a:gd name="connsiteY38" fmla="*/ 477570 h 955271"/>
              <a:gd name="connsiteX39" fmla="*/ 2496256 w 5741575"/>
              <a:gd name="connsiteY39" fmla="*/ 452396 h 955271"/>
              <a:gd name="connsiteX40" fmla="*/ 2535387 w 5741575"/>
              <a:gd name="connsiteY40" fmla="*/ 436645 h 955271"/>
              <a:gd name="connsiteX41" fmla="*/ 2601109 w 5741575"/>
              <a:gd name="connsiteY41" fmla="*/ 410678 h 955271"/>
              <a:gd name="connsiteX42" fmla="*/ 2643855 w 5741575"/>
              <a:gd name="connsiteY42" fmla="*/ 374482 h 955271"/>
              <a:gd name="connsiteX43" fmla="*/ 2657726 w 5741575"/>
              <a:gd name="connsiteY43" fmla="*/ 365841 h 955271"/>
              <a:gd name="connsiteX44" fmla="*/ 2687125 w 5741575"/>
              <a:gd name="connsiteY44" fmla="*/ 366820 h 955271"/>
              <a:gd name="connsiteX45" fmla="*/ 2697479 w 5741575"/>
              <a:gd name="connsiteY45" fmla="*/ 361430 h 955271"/>
              <a:gd name="connsiteX46" fmla="*/ 2701547 w 5741575"/>
              <a:gd name="connsiteY46" fmla="*/ 361545 h 955271"/>
              <a:gd name="connsiteX47" fmla="*/ 2711054 w 5741575"/>
              <a:gd name="connsiteY47" fmla="*/ 360597 h 955271"/>
              <a:gd name="connsiteX48" fmla="*/ 2710438 w 5741575"/>
              <a:gd name="connsiteY48" fmla="*/ 366958 h 955271"/>
              <a:gd name="connsiteX49" fmla="*/ 2722936 w 5741575"/>
              <a:gd name="connsiteY49" fmla="*/ 377633 h 955271"/>
              <a:gd name="connsiteX50" fmla="*/ 2777227 w 5741575"/>
              <a:gd name="connsiteY50" fmla="*/ 368972 h 955271"/>
              <a:gd name="connsiteX51" fmla="*/ 2779510 w 5741575"/>
              <a:gd name="connsiteY51" fmla="*/ 361652 h 955271"/>
              <a:gd name="connsiteX52" fmla="*/ 2786278 w 5741575"/>
              <a:gd name="connsiteY52" fmla="*/ 359869 h 955271"/>
              <a:gd name="connsiteX53" fmla="*/ 2792101 w 5741575"/>
              <a:gd name="connsiteY53" fmla="*/ 365927 h 955271"/>
              <a:gd name="connsiteX54" fmla="*/ 2885545 w 5741575"/>
              <a:gd name="connsiteY54" fmla="*/ 372818 h 955271"/>
              <a:gd name="connsiteX55" fmla="*/ 3009558 w 5741575"/>
              <a:gd name="connsiteY55" fmla="*/ 370573 h 955271"/>
              <a:gd name="connsiteX56" fmla="*/ 3095010 w 5741575"/>
              <a:gd name="connsiteY56" fmla="*/ 332454 h 955271"/>
              <a:gd name="connsiteX57" fmla="*/ 3103742 w 5741575"/>
              <a:gd name="connsiteY57" fmla="*/ 337974 h 955271"/>
              <a:gd name="connsiteX58" fmla="*/ 3165093 w 5741575"/>
              <a:gd name="connsiteY58" fmla="*/ 329459 h 955271"/>
              <a:gd name="connsiteX59" fmla="*/ 3373785 w 5741575"/>
              <a:gd name="connsiteY59" fmla="*/ 255680 h 955271"/>
              <a:gd name="connsiteX60" fmla="*/ 3493851 w 5741575"/>
              <a:gd name="connsiteY60" fmla="*/ 240255 h 955271"/>
              <a:gd name="connsiteX61" fmla="*/ 3537470 w 5741575"/>
              <a:gd name="connsiteY61" fmla="*/ 241867 h 955271"/>
              <a:gd name="connsiteX62" fmla="*/ 3610489 w 5741575"/>
              <a:gd name="connsiteY62" fmla="*/ 244128 h 955271"/>
              <a:gd name="connsiteX63" fmla="*/ 3667539 w 5741575"/>
              <a:gd name="connsiteY63" fmla="*/ 263271 h 955271"/>
              <a:gd name="connsiteX64" fmla="*/ 3727614 w 5741575"/>
              <a:gd name="connsiteY64" fmla="*/ 258245 h 955271"/>
              <a:gd name="connsiteX65" fmla="*/ 3738369 w 5741575"/>
              <a:gd name="connsiteY65" fmla="*/ 234506 h 955271"/>
              <a:gd name="connsiteX66" fmla="*/ 3803670 w 5741575"/>
              <a:gd name="connsiteY66" fmla="*/ 236457 h 955271"/>
              <a:gd name="connsiteX67" fmla="*/ 3903080 w 5741575"/>
              <a:gd name="connsiteY67" fmla="*/ 241890 h 955271"/>
              <a:gd name="connsiteX68" fmla="*/ 4114838 w 5741575"/>
              <a:gd name="connsiteY68" fmla="*/ 238165 h 955271"/>
              <a:gd name="connsiteX69" fmla="*/ 4271023 w 5741575"/>
              <a:gd name="connsiteY69" fmla="*/ 241959 h 955271"/>
              <a:gd name="connsiteX70" fmla="*/ 4367397 w 5741575"/>
              <a:gd name="connsiteY70" fmla="*/ 271442 h 955271"/>
              <a:gd name="connsiteX71" fmla="*/ 4495366 w 5741575"/>
              <a:gd name="connsiteY71" fmla="*/ 271618 h 955271"/>
              <a:gd name="connsiteX72" fmla="*/ 4517347 w 5741575"/>
              <a:gd name="connsiteY72" fmla="*/ 275639 h 955271"/>
              <a:gd name="connsiteX73" fmla="*/ 4546116 w 5741575"/>
              <a:gd name="connsiteY73" fmla="*/ 268568 h 955271"/>
              <a:gd name="connsiteX74" fmla="*/ 4661259 w 5741575"/>
              <a:gd name="connsiteY74" fmla="*/ 238966 h 955271"/>
              <a:gd name="connsiteX75" fmla="*/ 4750403 w 5741575"/>
              <a:gd name="connsiteY75" fmla="*/ 204364 h 955271"/>
              <a:gd name="connsiteX76" fmla="*/ 4867614 w 5741575"/>
              <a:gd name="connsiteY76" fmla="*/ 208668 h 955271"/>
              <a:gd name="connsiteX77" fmla="*/ 4937036 w 5741575"/>
              <a:gd name="connsiteY77" fmla="*/ 195446 h 955271"/>
              <a:gd name="connsiteX78" fmla="*/ 5047626 w 5741575"/>
              <a:gd name="connsiteY78" fmla="*/ 149604 h 955271"/>
              <a:gd name="connsiteX79" fmla="*/ 5200247 w 5741575"/>
              <a:gd name="connsiteY79" fmla="*/ 142695 h 955271"/>
              <a:gd name="connsiteX80" fmla="*/ 5235691 w 5741575"/>
              <a:gd name="connsiteY80" fmla="*/ 173330 h 955271"/>
              <a:gd name="connsiteX81" fmla="*/ 5280133 w 5741575"/>
              <a:gd name="connsiteY81" fmla="*/ 189342 h 955271"/>
              <a:gd name="connsiteX82" fmla="*/ 5291963 w 5741575"/>
              <a:gd name="connsiteY82" fmla="*/ 139446 h 955271"/>
              <a:gd name="connsiteX83" fmla="*/ 5418472 w 5741575"/>
              <a:gd name="connsiteY83" fmla="*/ 89163 h 955271"/>
              <a:gd name="connsiteX84" fmla="*/ 5482354 w 5741575"/>
              <a:gd name="connsiteY84" fmla="*/ 69470 h 955271"/>
              <a:gd name="connsiteX85" fmla="*/ 5583280 w 5741575"/>
              <a:gd name="connsiteY85" fmla="*/ 49787 h 955271"/>
              <a:gd name="connsiteX86" fmla="*/ 5613766 w 5741575"/>
              <a:gd name="connsiteY86" fmla="*/ 41855 h 955271"/>
              <a:gd name="connsiteX87" fmla="*/ 5684952 w 5741575"/>
              <a:gd name="connsiteY87" fmla="*/ 26088 h 955271"/>
              <a:gd name="connsiteX88" fmla="*/ 5741575 w 5741575"/>
              <a:gd name="connsiteY8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0426 w 5741575"/>
              <a:gd name="connsiteY22" fmla="*/ 721810 h 955271"/>
              <a:gd name="connsiteX23" fmla="*/ 1306771 w 5741575"/>
              <a:gd name="connsiteY23" fmla="*/ 717936 h 955271"/>
              <a:gd name="connsiteX24" fmla="*/ 1374314 w 5741575"/>
              <a:gd name="connsiteY24" fmla="*/ 688815 h 955271"/>
              <a:gd name="connsiteX25" fmla="*/ 1378034 w 5741575"/>
              <a:gd name="connsiteY25" fmla="*/ 685842 h 955271"/>
              <a:gd name="connsiteX26" fmla="*/ 1395604 w 5741575"/>
              <a:gd name="connsiteY26" fmla="*/ 680460 h 955271"/>
              <a:gd name="connsiteX27" fmla="*/ 1397206 w 5741575"/>
              <a:gd name="connsiteY27" fmla="*/ 670793 h 955271"/>
              <a:gd name="connsiteX28" fmla="*/ 1494753 w 5741575"/>
              <a:gd name="connsiteY28" fmla="*/ 644686 h 955271"/>
              <a:gd name="connsiteX29" fmla="*/ 1616217 w 5741575"/>
              <a:gd name="connsiteY29" fmla="*/ 622107 h 955271"/>
              <a:gd name="connsiteX30" fmla="*/ 1710928 w 5741575"/>
              <a:gd name="connsiteY30" fmla="*/ 600666 h 955271"/>
              <a:gd name="connsiteX31" fmla="*/ 1743718 w 5741575"/>
              <a:gd name="connsiteY31" fmla="*/ 584327 h 955271"/>
              <a:gd name="connsiteX32" fmla="*/ 1873778 w 5741575"/>
              <a:gd name="connsiteY32" fmla="*/ 530130 h 955271"/>
              <a:gd name="connsiteX33" fmla="*/ 1988411 w 5741575"/>
              <a:gd name="connsiteY33" fmla="*/ 491599 h 955271"/>
              <a:gd name="connsiteX34" fmla="*/ 2085507 w 5741575"/>
              <a:gd name="connsiteY34" fmla="*/ 498527 h 955271"/>
              <a:gd name="connsiteX35" fmla="*/ 2090767 w 5741575"/>
              <a:gd name="connsiteY35" fmla="*/ 490616 h 955271"/>
              <a:gd name="connsiteX36" fmla="*/ 2151143 w 5741575"/>
              <a:gd name="connsiteY36" fmla="*/ 478332 h 955271"/>
              <a:gd name="connsiteX37" fmla="*/ 2378710 w 5741575"/>
              <a:gd name="connsiteY37" fmla="*/ 477570 h 955271"/>
              <a:gd name="connsiteX38" fmla="*/ 2496256 w 5741575"/>
              <a:gd name="connsiteY38" fmla="*/ 452396 h 955271"/>
              <a:gd name="connsiteX39" fmla="*/ 2535387 w 5741575"/>
              <a:gd name="connsiteY39" fmla="*/ 436645 h 955271"/>
              <a:gd name="connsiteX40" fmla="*/ 2601109 w 5741575"/>
              <a:gd name="connsiteY40" fmla="*/ 410678 h 955271"/>
              <a:gd name="connsiteX41" fmla="*/ 2643855 w 5741575"/>
              <a:gd name="connsiteY41" fmla="*/ 374482 h 955271"/>
              <a:gd name="connsiteX42" fmla="*/ 2657726 w 5741575"/>
              <a:gd name="connsiteY42" fmla="*/ 365841 h 955271"/>
              <a:gd name="connsiteX43" fmla="*/ 2687125 w 5741575"/>
              <a:gd name="connsiteY43" fmla="*/ 366820 h 955271"/>
              <a:gd name="connsiteX44" fmla="*/ 2697479 w 5741575"/>
              <a:gd name="connsiteY44" fmla="*/ 361430 h 955271"/>
              <a:gd name="connsiteX45" fmla="*/ 2701547 w 5741575"/>
              <a:gd name="connsiteY45" fmla="*/ 361545 h 955271"/>
              <a:gd name="connsiteX46" fmla="*/ 2711054 w 5741575"/>
              <a:gd name="connsiteY46" fmla="*/ 360597 h 955271"/>
              <a:gd name="connsiteX47" fmla="*/ 2710438 w 5741575"/>
              <a:gd name="connsiteY47" fmla="*/ 366958 h 955271"/>
              <a:gd name="connsiteX48" fmla="*/ 2722936 w 5741575"/>
              <a:gd name="connsiteY48" fmla="*/ 377633 h 955271"/>
              <a:gd name="connsiteX49" fmla="*/ 2777227 w 5741575"/>
              <a:gd name="connsiteY49" fmla="*/ 368972 h 955271"/>
              <a:gd name="connsiteX50" fmla="*/ 2779510 w 5741575"/>
              <a:gd name="connsiteY50" fmla="*/ 361652 h 955271"/>
              <a:gd name="connsiteX51" fmla="*/ 2786278 w 5741575"/>
              <a:gd name="connsiteY51" fmla="*/ 359869 h 955271"/>
              <a:gd name="connsiteX52" fmla="*/ 2792101 w 5741575"/>
              <a:gd name="connsiteY52" fmla="*/ 365927 h 955271"/>
              <a:gd name="connsiteX53" fmla="*/ 2885545 w 5741575"/>
              <a:gd name="connsiteY53" fmla="*/ 372818 h 955271"/>
              <a:gd name="connsiteX54" fmla="*/ 3009558 w 5741575"/>
              <a:gd name="connsiteY54" fmla="*/ 370573 h 955271"/>
              <a:gd name="connsiteX55" fmla="*/ 3095010 w 5741575"/>
              <a:gd name="connsiteY55" fmla="*/ 332454 h 955271"/>
              <a:gd name="connsiteX56" fmla="*/ 3103742 w 5741575"/>
              <a:gd name="connsiteY56" fmla="*/ 337974 h 955271"/>
              <a:gd name="connsiteX57" fmla="*/ 3165093 w 5741575"/>
              <a:gd name="connsiteY57" fmla="*/ 329459 h 955271"/>
              <a:gd name="connsiteX58" fmla="*/ 3373785 w 5741575"/>
              <a:gd name="connsiteY58" fmla="*/ 255680 h 955271"/>
              <a:gd name="connsiteX59" fmla="*/ 3493851 w 5741575"/>
              <a:gd name="connsiteY59" fmla="*/ 240255 h 955271"/>
              <a:gd name="connsiteX60" fmla="*/ 3537470 w 5741575"/>
              <a:gd name="connsiteY60" fmla="*/ 241867 h 955271"/>
              <a:gd name="connsiteX61" fmla="*/ 3610489 w 5741575"/>
              <a:gd name="connsiteY61" fmla="*/ 244128 h 955271"/>
              <a:gd name="connsiteX62" fmla="*/ 3667539 w 5741575"/>
              <a:gd name="connsiteY62" fmla="*/ 263271 h 955271"/>
              <a:gd name="connsiteX63" fmla="*/ 3727614 w 5741575"/>
              <a:gd name="connsiteY63" fmla="*/ 258245 h 955271"/>
              <a:gd name="connsiteX64" fmla="*/ 3738369 w 5741575"/>
              <a:gd name="connsiteY64" fmla="*/ 234506 h 955271"/>
              <a:gd name="connsiteX65" fmla="*/ 3803670 w 5741575"/>
              <a:gd name="connsiteY65" fmla="*/ 236457 h 955271"/>
              <a:gd name="connsiteX66" fmla="*/ 3903080 w 5741575"/>
              <a:gd name="connsiteY66" fmla="*/ 241890 h 955271"/>
              <a:gd name="connsiteX67" fmla="*/ 4114838 w 5741575"/>
              <a:gd name="connsiteY67" fmla="*/ 238165 h 955271"/>
              <a:gd name="connsiteX68" fmla="*/ 4271023 w 5741575"/>
              <a:gd name="connsiteY68" fmla="*/ 241959 h 955271"/>
              <a:gd name="connsiteX69" fmla="*/ 4367397 w 5741575"/>
              <a:gd name="connsiteY69" fmla="*/ 271442 h 955271"/>
              <a:gd name="connsiteX70" fmla="*/ 4495366 w 5741575"/>
              <a:gd name="connsiteY70" fmla="*/ 271618 h 955271"/>
              <a:gd name="connsiteX71" fmla="*/ 4517347 w 5741575"/>
              <a:gd name="connsiteY71" fmla="*/ 275639 h 955271"/>
              <a:gd name="connsiteX72" fmla="*/ 4546116 w 5741575"/>
              <a:gd name="connsiteY72" fmla="*/ 268568 h 955271"/>
              <a:gd name="connsiteX73" fmla="*/ 4661259 w 5741575"/>
              <a:gd name="connsiteY73" fmla="*/ 238966 h 955271"/>
              <a:gd name="connsiteX74" fmla="*/ 4750403 w 5741575"/>
              <a:gd name="connsiteY74" fmla="*/ 204364 h 955271"/>
              <a:gd name="connsiteX75" fmla="*/ 4867614 w 5741575"/>
              <a:gd name="connsiteY75" fmla="*/ 208668 h 955271"/>
              <a:gd name="connsiteX76" fmla="*/ 4937036 w 5741575"/>
              <a:gd name="connsiteY76" fmla="*/ 195446 h 955271"/>
              <a:gd name="connsiteX77" fmla="*/ 5047626 w 5741575"/>
              <a:gd name="connsiteY77" fmla="*/ 149604 h 955271"/>
              <a:gd name="connsiteX78" fmla="*/ 5200247 w 5741575"/>
              <a:gd name="connsiteY78" fmla="*/ 142695 h 955271"/>
              <a:gd name="connsiteX79" fmla="*/ 5235691 w 5741575"/>
              <a:gd name="connsiteY79" fmla="*/ 173330 h 955271"/>
              <a:gd name="connsiteX80" fmla="*/ 5280133 w 5741575"/>
              <a:gd name="connsiteY80" fmla="*/ 189342 h 955271"/>
              <a:gd name="connsiteX81" fmla="*/ 5291963 w 5741575"/>
              <a:gd name="connsiteY81" fmla="*/ 139446 h 955271"/>
              <a:gd name="connsiteX82" fmla="*/ 5418472 w 5741575"/>
              <a:gd name="connsiteY82" fmla="*/ 89163 h 955271"/>
              <a:gd name="connsiteX83" fmla="*/ 5482354 w 5741575"/>
              <a:gd name="connsiteY83" fmla="*/ 69470 h 955271"/>
              <a:gd name="connsiteX84" fmla="*/ 5583280 w 5741575"/>
              <a:gd name="connsiteY84" fmla="*/ 49787 h 955271"/>
              <a:gd name="connsiteX85" fmla="*/ 5613766 w 5741575"/>
              <a:gd name="connsiteY85" fmla="*/ 41855 h 955271"/>
              <a:gd name="connsiteX86" fmla="*/ 5684952 w 5741575"/>
              <a:gd name="connsiteY86" fmla="*/ 26088 h 955271"/>
              <a:gd name="connsiteX87" fmla="*/ 5741575 w 5741575"/>
              <a:gd name="connsiteY8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306771 w 5741575"/>
              <a:gd name="connsiteY22" fmla="*/ 717936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397206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395604 w 5741575"/>
              <a:gd name="connsiteY25" fmla="*/ 680460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78034 w 5741575"/>
              <a:gd name="connsiteY24" fmla="*/ 685842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374314 w 5741575"/>
              <a:gd name="connsiteY23" fmla="*/ 688815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42834 w 5741575"/>
              <a:gd name="connsiteY24" fmla="*/ 753906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435833 w 5741575"/>
              <a:gd name="connsiteY25" fmla="*/ 857427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22936 w 5741575"/>
              <a:gd name="connsiteY47" fmla="*/ 377633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11050 w 5741575"/>
              <a:gd name="connsiteY47" fmla="*/ 358572 h 955271"/>
              <a:gd name="connsiteX48" fmla="*/ 2777227 w 5741575"/>
              <a:gd name="connsiteY48" fmla="*/ 368972 h 955271"/>
              <a:gd name="connsiteX49" fmla="*/ 2779510 w 5741575"/>
              <a:gd name="connsiteY49" fmla="*/ 361652 h 955271"/>
              <a:gd name="connsiteX50" fmla="*/ 2786278 w 5741575"/>
              <a:gd name="connsiteY50" fmla="*/ 359869 h 955271"/>
              <a:gd name="connsiteX51" fmla="*/ 2792101 w 5741575"/>
              <a:gd name="connsiteY51" fmla="*/ 365927 h 955271"/>
              <a:gd name="connsiteX52" fmla="*/ 2885545 w 5741575"/>
              <a:gd name="connsiteY52" fmla="*/ 372818 h 955271"/>
              <a:gd name="connsiteX53" fmla="*/ 3009558 w 5741575"/>
              <a:gd name="connsiteY53" fmla="*/ 370573 h 955271"/>
              <a:gd name="connsiteX54" fmla="*/ 3095010 w 5741575"/>
              <a:gd name="connsiteY54" fmla="*/ 332454 h 955271"/>
              <a:gd name="connsiteX55" fmla="*/ 3103742 w 5741575"/>
              <a:gd name="connsiteY55" fmla="*/ 337974 h 955271"/>
              <a:gd name="connsiteX56" fmla="*/ 3165093 w 5741575"/>
              <a:gd name="connsiteY56" fmla="*/ 329459 h 955271"/>
              <a:gd name="connsiteX57" fmla="*/ 3373785 w 5741575"/>
              <a:gd name="connsiteY57" fmla="*/ 255680 h 955271"/>
              <a:gd name="connsiteX58" fmla="*/ 3493851 w 5741575"/>
              <a:gd name="connsiteY58" fmla="*/ 240255 h 955271"/>
              <a:gd name="connsiteX59" fmla="*/ 3537470 w 5741575"/>
              <a:gd name="connsiteY59" fmla="*/ 241867 h 955271"/>
              <a:gd name="connsiteX60" fmla="*/ 3610489 w 5741575"/>
              <a:gd name="connsiteY60" fmla="*/ 244128 h 955271"/>
              <a:gd name="connsiteX61" fmla="*/ 3667539 w 5741575"/>
              <a:gd name="connsiteY61" fmla="*/ 263271 h 955271"/>
              <a:gd name="connsiteX62" fmla="*/ 3727614 w 5741575"/>
              <a:gd name="connsiteY62" fmla="*/ 258245 h 955271"/>
              <a:gd name="connsiteX63" fmla="*/ 3738369 w 5741575"/>
              <a:gd name="connsiteY63" fmla="*/ 234506 h 955271"/>
              <a:gd name="connsiteX64" fmla="*/ 3803670 w 5741575"/>
              <a:gd name="connsiteY64" fmla="*/ 236457 h 955271"/>
              <a:gd name="connsiteX65" fmla="*/ 3903080 w 5741575"/>
              <a:gd name="connsiteY65" fmla="*/ 241890 h 955271"/>
              <a:gd name="connsiteX66" fmla="*/ 4114838 w 5741575"/>
              <a:gd name="connsiteY66" fmla="*/ 238165 h 955271"/>
              <a:gd name="connsiteX67" fmla="*/ 4271023 w 5741575"/>
              <a:gd name="connsiteY67" fmla="*/ 241959 h 955271"/>
              <a:gd name="connsiteX68" fmla="*/ 4367397 w 5741575"/>
              <a:gd name="connsiteY68" fmla="*/ 271442 h 955271"/>
              <a:gd name="connsiteX69" fmla="*/ 4495366 w 5741575"/>
              <a:gd name="connsiteY69" fmla="*/ 271618 h 955271"/>
              <a:gd name="connsiteX70" fmla="*/ 4517347 w 5741575"/>
              <a:gd name="connsiteY70" fmla="*/ 275639 h 955271"/>
              <a:gd name="connsiteX71" fmla="*/ 4546116 w 5741575"/>
              <a:gd name="connsiteY71" fmla="*/ 268568 h 955271"/>
              <a:gd name="connsiteX72" fmla="*/ 4661259 w 5741575"/>
              <a:gd name="connsiteY72" fmla="*/ 238966 h 955271"/>
              <a:gd name="connsiteX73" fmla="*/ 4750403 w 5741575"/>
              <a:gd name="connsiteY73" fmla="*/ 204364 h 955271"/>
              <a:gd name="connsiteX74" fmla="*/ 4867614 w 5741575"/>
              <a:gd name="connsiteY74" fmla="*/ 208668 h 955271"/>
              <a:gd name="connsiteX75" fmla="*/ 4937036 w 5741575"/>
              <a:gd name="connsiteY75" fmla="*/ 195446 h 955271"/>
              <a:gd name="connsiteX76" fmla="*/ 5047626 w 5741575"/>
              <a:gd name="connsiteY76" fmla="*/ 149604 h 955271"/>
              <a:gd name="connsiteX77" fmla="*/ 5200247 w 5741575"/>
              <a:gd name="connsiteY77" fmla="*/ 142695 h 955271"/>
              <a:gd name="connsiteX78" fmla="*/ 5235691 w 5741575"/>
              <a:gd name="connsiteY78" fmla="*/ 173330 h 955271"/>
              <a:gd name="connsiteX79" fmla="*/ 5280133 w 5741575"/>
              <a:gd name="connsiteY79" fmla="*/ 189342 h 955271"/>
              <a:gd name="connsiteX80" fmla="*/ 5291963 w 5741575"/>
              <a:gd name="connsiteY80" fmla="*/ 139446 h 955271"/>
              <a:gd name="connsiteX81" fmla="*/ 5418472 w 5741575"/>
              <a:gd name="connsiteY81" fmla="*/ 89163 h 955271"/>
              <a:gd name="connsiteX82" fmla="*/ 5482354 w 5741575"/>
              <a:gd name="connsiteY82" fmla="*/ 69470 h 955271"/>
              <a:gd name="connsiteX83" fmla="*/ 5583280 w 5741575"/>
              <a:gd name="connsiteY83" fmla="*/ 49787 h 955271"/>
              <a:gd name="connsiteX84" fmla="*/ 5613766 w 5741575"/>
              <a:gd name="connsiteY84" fmla="*/ 41855 h 955271"/>
              <a:gd name="connsiteX85" fmla="*/ 5684952 w 5741575"/>
              <a:gd name="connsiteY85" fmla="*/ 26088 h 955271"/>
              <a:gd name="connsiteX86" fmla="*/ 5741575 w 5741575"/>
              <a:gd name="connsiteY86"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10438 w 5741575"/>
              <a:gd name="connsiteY46" fmla="*/ 366958 h 955271"/>
              <a:gd name="connsiteX47" fmla="*/ 2777227 w 5741575"/>
              <a:gd name="connsiteY47" fmla="*/ 368972 h 955271"/>
              <a:gd name="connsiteX48" fmla="*/ 2779510 w 5741575"/>
              <a:gd name="connsiteY48" fmla="*/ 361652 h 955271"/>
              <a:gd name="connsiteX49" fmla="*/ 2786278 w 5741575"/>
              <a:gd name="connsiteY49" fmla="*/ 359869 h 955271"/>
              <a:gd name="connsiteX50" fmla="*/ 2792101 w 5741575"/>
              <a:gd name="connsiteY50" fmla="*/ 365927 h 955271"/>
              <a:gd name="connsiteX51" fmla="*/ 2885545 w 5741575"/>
              <a:gd name="connsiteY51" fmla="*/ 372818 h 955271"/>
              <a:gd name="connsiteX52" fmla="*/ 3009558 w 5741575"/>
              <a:gd name="connsiteY52" fmla="*/ 370573 h 955271"/>
              <a:gd name="connsiteX53" fmla="*/ 3095010 w 5741575"/>
              <a:gd name="connsiteY53" fmla="*/ 332454 h 955271"/>
              <a:gd name="connsiteX54" fmla="*/ 3103742 w 5741575"/>
              <a:gd name="connsiteY54" fmla="*/ 337974 h 955271"/>
              <a:gd name="connsiteX55" fmla="*/ 3165093 w 5741575"/>
              <a:gd name="connsiteY55" fmla="*/ 329459 h 955271"/>
              <a:gd name="connsiteX56" fmla="*/ 3373785 w 5741575"/>
              <a:gd name="connsiteY56" fmla="*/ 255680 h 955271"/>
              <a:gd name="connsiteX57" fmla="*/ 3493851 w 5741575"/>
              <a:gd name="connsiteY57" fmla="*/ 240255 h 955271"/>
              <a:gd name="connsiteX58" fmla="*/ 3537470 w 5741575"/>
              <a:gd name="connsiteY58" fmla="*/ 241867 h 955271"/>
              <a:gd name="connsiteX59" fmla="*/ 3610489 w 5741575"/>
              <a:gd name="connsiteY59" fmla="*/ 244128 h 955271"/>
              <a:gd name="connsiteX60" fmla="*/ 3667539 w 5741575"/>
              <a:gd name="connsiteY60" fmla="*/ 263271 h 955271"/>
              <a:gd name="connsiteX61" fmla="*/ 3727614 w 5741575"/>
              <a:gd name="connsiteY61" fmla="*/ 258245 h 955271"/>
              <a:gd name="connsiteX62" fmla="*/ 3738369 w 5741575"/>
              <a:gd name="connsiteY62" fmla="*/ 234506 h 955271"/>
              <a:gd name="connsiteX63" fmla="*/ 3803670 w 5741575"/>
              <a:gd name="connsiteY63" fmla="*/ 236457 h 955271"/>
              <a:gd name="connsiteX64" fmla="*/ 3903080 w 5741575"/>
              <a:gd name="connsiteY64" fmla="*/ 241890 h 955271"/>
              <a:gd name="connsiteX65" fmla="*/ 4114838 w 5741575"/>
              <a:gd name="connsiteY65" fmla="*/ 238165 h 955271"/>
              <a:gd name="connsiteX66" fmla="*/ 4271023 w 5741575"/>
              <a:gd name="connsiteY66" fmla="*/ 241959 h 955271"/>
              <a:gd name="connsiteX67" fmla="*/ 4367397 w 5741575"/>
              <a:gd name="connsiteY67" fmla="*/ 271442 h 955271"/>
              <a:gd name="connsiteX68" fmla="*/ 4495366 w 5741575"/>
              <a:gd name="connsiteY68" fmla="*/ 271618 h 955271"/>
              <a:gd name="connsiteX69" fmla="*/ 4517347 w 5741575"/>
              <a:gd name="connsiteY69" fmla="*/ 275639 h 955271"/>
              <a:gd name="connsiteX70" fmla="*/ 4546116 w 5741575"/>
              <a:gd name="connsiteY70" fmla="*/ 268568 h 955271"/>
              <a:gd name="connsiteX71" fmla="*/ 4661259 w 5741575"/>
              <a:gd name="connsiteY71" fmla="*/ 238966 h 955271"/>
              <a:gd name="connsiteX72" fmla="*/ 4750403 w 5741575"/>
              <a:gd name="connsiteY72" fmla="*/ 204364 h 955271"/>
              <a:gd name="connsiteX73" fmla="*/ 4867614 w 5741575"/>
              <a:gd name="connsiteY73" fmla="*/ 208668 h 955271"/>
              <a:gd name="connsiteX74" fmla="*/ 4937036 w 5741575"/>
              <a:gd name="connsiteY74" fmla="*/ 195446 h 955271"/>
              <a:gd name="connsiteX75" fmla="*/ 5047626 w 5741575"/>
              <a:gd name="connsiteY75" fmla="*/ 149604 h 955271"/>
              <a:gd name="connsiteX76" fmla="*/ 5200247 w 5741575"/>
              <a:gd name="connsiteY76" fmla="*/ 142695 h 955271"/>
              <a:gd name="connsiteX77" fmla="*/ 5235691 w 5741575"/>
              <a:gd name="connsiteY77" fmla="*/ 173330 h 955271"/>
              <a:gd name="connsiteX78" fmla="*/ 5280133 w 5741575"/>
              <a:gd name="connsiteY78" fmla="*/ 189342 h 955271"/>
              <a:gd name="connsiteX79" fmla="*/ 5291963 w 5741575"/>
              <a:gd name="connsiteY79" fmla="*/ 139446 h 955271"/>
              <a:gd name="connsiteX80" fmla="*/ 5418472 w 5741575"/>
              <a:gd name="connsiteY80" fmla="*/ 89163 h 955271"/>
              <a:gd name="connsiteX81" fmla="*/ 5482354 w 5741575"/>
              <a:gd name="connsiteY81" fmla="*/ 69470 h 955271"/>
              <a:gd name="connsiteX82" fmla="*/ 5583280 w 5741575"/>
              <a:gd name="connsiteY82" fmla="*/ 49787 h 955271"/>
              <a:gd name="connsiteX83" fmla="*/ 5613766 w 5741575"/>
              <a:gd name="connsiteY83" fmla="*/ 41855 h 955271"/>
              <a:gd name="connsiteX84" fmla="*/ 5684952 w 5741575"/>
              <a:gd name="connsiteY84" fmla="*/ 26088 h 955271"/>
              <a:gd name="connsiteX85" fmla="*/ 5741575 w 5741575"/>
              <a:gd name="connsiteY85"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792101 w 5741575"/>
              <a:gd name="connsiteY49" fmla="*/ 365927 h 955271"/>
              <a:gd name="connsiteX50" fmla="*/ 2885545 w 5741575"/>
              <a:gd name="connsiteY50" fmla="*/ 372818 h 955271"/>
              <a:gd name="connsiteX51" fmla="*/ 3009558 w 5741575"/>
              <a:gd name="connsiteY51" fmla="*/ 370573 h 955271"/>
              <a:gd name="connsiteX52" fmla="*/ 3095010 w 5741575"/>
              <a:gd name="connsiteY52" fmla="*/ 332454 h 955271"/>
              <a:gd name="connsiteX53" fmla="*/ 3103742 w 5741575"/>
              <a:gd name="connsiteY53" fmla="*/ 337974 h 955271"/>
              <a:gd name="connsiteX54" fmla="*/ 3165093 w 5741575"/>
              <a:gd name="connsiteY54" fmla="*/ 329459 h 955271"/>
              <a:gd name="connsiteX55" fmla="*/ 3373785 w 5741575"/>
              <a:gd name="connsiteY55" fmla="*/ 255680 h 955271"/>
              <a:gd name="connsiteX56" fmla="*/ 3493851 w 5741575"/>
              <a:gd name="connsiteY56" fmla="*/ 240255 h 955271"/>
              <a:gd name="connsiteX57" fmla="*/ 3537470 w 5741575"/>
              <a:gd name="connsiteY57" fmla="*/ 241867 h 955271"/>
              <a:gd name="connsiteX58" fmla="*/ 3610489 w 5741575"/>
              <a:gd name="connsiteY58" fmla="*/ 244128 h 955271"/>
              <a:gd name="connsiteX59" fmla="*/ 3667539 w 5741575"/>
              <a:gd name="connsiteY59" fmla="*/ 263271 h 955271"/>
              <a:gd name="connsiteX60" fmla="*/ 3727614 w 5741575"/>
              <a:gd name="connsiteY60" fmla="*/ 258245 h 955271"/>
              <a:gd name="connsiteX61" fmla="*/ 3738369 w 5741575"/>
              <a:gd name="connsiteY61" fmla="*/ 234506 h 955271"/>
              <a:gd name="connsiteX62" fmla="*/ 3803670 w 5741575"/>
              <a:gd name="connsiteY62" fmla="*/ 236457 h 955271"/>
              <a:gd name="connsiteX63" fmla="*/ 3903080 w 5741575"/>
              <a:gd name="connsiteY63" fmla="*/ 241890 h 955271"/>
              <a:gd name="connsiteX64" fmla="*/ 4114838 w 5741575"/>
              <a:gd name="connsiteY64" fmla="*/ 238165 h 955271"/>
              <a:gd name="connsiteX65" fmla="*/ 4271023 w 5741575"/>
              <a:gd name="connsiteY65" fmla="*/ 241959 h 955271"/>
              <a:gd name="connsiteX66" fmla="*/ 4367397 w 5741575"/>
              <a:gd name="connsiteY66" fmla="*/ 271442 h 955271"/>
              <a:gd name="connsiteX67" fmla="*/ 4495366 w 5741575"/>
              <a:gd name="connsiteY67" fmla="*/ 271618 h 955271"/>
              <a:gd name="connsiteX68" fmla="*/ 4517347 w 5741575"/>
              <a:gd name="connsiteY68" fmla="*/ 275639 h 955271"/>
              <a:gd name="connsiteX69" fmla="*/ 4546116 w 5741575"/>
              <a:gd name="connsiteY69" fmla="*/ 268568 h 955271"/>
              <a:gd name="connsiteX70" fmla="*/ 4661259 w 5741575"/>
              <a:gd name="connsiteY70" fmla="*/ 238966 h 955271"/>
              <a:gd name="connsiteX71" fmla="*/ 4750403 w 5741575"/>
              <a:gd name="connsiteY71" fmla="*/ 204364 h 955271"/>
              <a:gd name="connsiteX72" fmla="*/ 4867614 w 5741575"/>
              <a:gd name="connsiteY72" fmla="*/ 208668 h 955271"/>
              <a:gd name="connsiteX73" fmla="*/ 4937036 w 5741575"/>
              <a:gd name="connsiteY73" fmla="*/ 195446 h 955271"/>
              <a:gd name="connsiteX74" fmla="*/ 5047626 w 5741575"/>
              <a:gd name="connsiteY74" fmla="*/ 149604 h 955271"/>
              <a:gd name="connsiteX75" fmla="*/ 5200247 w 5741575"/>
              <a:gd name="connsiteY75" fmla="*/ 142695 h 955271"/>
              <a:gd name="connsiteX76" fmla="*/ 5235691 w 5741575"/>
              <a:gd name="connsiteY76" fmla="*/ 173330 h 955271"/>
              <a:gd name="connsiteX77" fmla="*/ 5280133 w 5741575"/>
              <a:gd name="connsiteY77" fmla="*/ 189342 h 955271"/>
              <a:gd name="connsiteX78" fmla="*/ 5291963 w 5741575"/>
              <a:gd name="connsiteY78" fmla="*/ 139446 h 955271"/>
              <a:gd name="connsiteX79" fmla="*/ 5418472 w 5741575"/>
              <a:gd name="connsiteY79" fmla="*/ 89163 h 955271"/>
              <a:gd name="connsiteX80" fmla="*/ 5482354 w 5741575"/>
              <a:gd name="connsiteY80" fmla="*/ 69470 h 955271"/>
              <a:gd name="connsiteX81" fmla="*/ 5583280 w 5741575"/>
              <a:gd name="connsiteY81" fmla="*/ 49787 h 955271"/>
              <a:gd name="connsiteX82" fmla="*/ 5613766 w 5741575"/>
              <a:gd name="connsiteY82" fmla="*/ 41855 h 955271"/>
              <a:gd name="connsiteX83" fmla="*/ 5684952 w 5741575"/>
              <a:gd name="connsiteY83" fmla="*/ 26088 h 955271"/>
              <a:gd name="connsiteX84" fmla="*/ 5741575 w 5741575"/>
              <a:gd name="connsiteY84"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786278 w 5741575"/>
              <a:gd name="connsiteY48" fmla="*/ 359869 h 955271"/>
              <a:gd name="connsiteX49" fmla="*/ 2885545 w 5741575"/>
              <a:gd name="connsiteY49" fmla="*/ 372818 h 955271"/>
              <a:gd name="connsiteX50" fmla="*/ 3009558 w 5741575"/>
              <a:gd name="connsiteY50" fmla="*/ 370573 h 955271"/>
              <a:gd name="connsiteX51" fmla="*/ 3095010 w 5741575"/>
              <a:gd name="connsiteY51" fmla="*/ 332454 h 955271"/>
              <a:gd name="connsiteX52" fmla="*/ 3103742 w 5741575"/>
              <a:gd name="connsiteY52" fmla="*/ 337974 h 955271"/>
              <a:gd name="connsiteX53" fmla="*/ 3165093 w 5741575"/>
              <a:gd name="connsiteY53" fmla="*/ 329459 h 955271"/>
              <a:gd name="connsiteX54" fmla="*/ 3373785 w 5741575"/>
              <a:gd name="connsiteY54" fmla="*/ 255680 h 955271"/>
              <a:gd name="connsiteX55" fmla="*/ 3493851 w 5741575"/>
              <a:gd name="connsiteY55" fmla="*/ 240255 h 955271"/>
              <a:gd name="connsiteX56" fmla="*/ 3537470 w 5741575"/>
              <a:gd name="connsiteY56" fmla="*/ 241867 h 955271"/>
              <a:gd name="connsiteX57" fmla="*/ 3610489 w 5741575"/>
              <a:gd name="connsiteY57" fmla="*/ 244128 h 955271"/>
              <a:gd name="connsiteX58" fmla="*/ 3667539 w 5741575"/>
              <a:gd name="connsiteY58" fmla="*/ 263271 h 955271"/>
              <a:gd name="connsiteX59" fmla="*/ 3727614 w 5741575"/>
              <a:gd name="connsiteY59" fmla="*/ 258245 h 955271"/>
              <a:gd name="connsiteX60" fmla="*/ 3738369 w 5741575"/>
              <a:gd name="connsiteY60" fmla="*/ 234506 h 955271"/>
              <a:gd name="connsiteX61" fmla="*/ 3803670 w 5741575"/>
              <a:gd name="connsiteY61" fmla="*/ 236457 h 955271"/>
              <a:gd name="connsiteX62" fmla="*/ 3903080 w 5741575"/>
              <a:gd name="connsiteY62" fmla="*/ 241890 h 955271"/>
              <a:gd name="connsiteX63" fmla="*/ 4114838 w 5741575"/>
              <a:gd name="connsiteY63" fmla="*/ 238165 h 955271"/>
              <a:gd name="connsiteX64" fmla="*/ 4271023 w 5741575"/>
              <a:gd name="connsiteY64" fmla="*/ 241959 h 955271"/>
              <a:gd name="connsiteX65" fmla="*/ 4367397 w 5741575"/>
              <a:gd name="connsiteY65" fmla="*/ 271442 h 955271"/>
              <a:gd name="connsiteX66" fmla="*/ 4495366 w 5741575"/>
              <a:gd name="connsiteY66" fmla="*/ 271618 h 955271"/>
              <a:gd name="connsiteX67" fmla="*/ 4517347 w 5741575"/>
              <a:gd name="connsiteY67" fmla="*/ 275639 h 955271"/>
              <a:gd name="connsiteX68" fmla="*/ 4546116 w 5741575"/>
              <a:gd name="connsiteY68" fmla="*/ 268568 h 955271"/>
              <a:gd name="connsiteX69" fmla="*/ 4661259 w 5741575"/>
              <a:gd name="connsiteY69" fmla="*/ 238966 h 955271"/>
              <a:gd name="connsiteX70" fmla="*/ 4750403 w 5741575"/>
              <a:gd name="connsiteY70" fmla="*/ 204364 h 955271"/>
              <a:gd name="connsiteX71" fmla="*/ 4867614 w 5741575"/>
              <a:gd name="connsiteY71" fmla="*/ 208668 h 955271"/>
              <a:gd name="connsiteX72" fmla="*/ 4937036 w 5741575"/>
              <a:gd name="connsiteY72" fmla="*/ 195446 h 955271"/>
              <a:gd name="connsiteX73" fmla="*/ 5047626 w 5741575"/>
              <a:gd name="connsiteY73" fmla="*/ 149604 h 955271"/>
              <a:gd name="connsiteX74" fmla="*/ 5200247 w 5741575"/>
              <a:gd name="connsiteY74" fmla="*/ 142695 h 955271"/>
              <a:gd name="connsiteX75" fmla="*/ 5235691 w 5741575"/>
              <a:gd name="connsiteY75" fmla="*/ 173330 h 955271"/>
              <a:gd name="connsiteX76" fmla="*/ 5280133 w 5741575"/>
              <a:gd name="connsiteY76" fmla="*/ 189342 h 955271"/>
              <a:gd name="connsiteX77" fmla="*/ 5291963 w 5741575"/>
              <a:gd name="connsiteY77" fmla="*/ 139446 h 955271"/>
              <a:gd name="connsiteX78" fmla="*/ 5418472 w 5741575"/>
              <a:gd name="connsiteY78" fmla="*/ 89163 h 955271"/>
              <a:gd name="connsiteX79" fmla="*/ 5482354 w 5741575"/>
              <a:gd name="connsiteY79" fmla="*/ 69470 h 955271"/>
              <a:gd name="connsiteX80" fmla="*/ 5583280 w 5741575"/>
              <a:gd name="connsiteY80" fmla="*/ 49787 h 955271"/>
              <a:gd name="connsiteX81" fmla="*/ 5613766 w 5741575"/>
              <a:gd name="connsiteY81" fmla="*/ 41855 h 955271"/>
              <a:gd name="connsiteX82" fmla="*/ 5684952 w 5741575"/>
              <a:gd name="connsiteY82" fmla="*/ 26088 h 955271"/>
              <a:gd name="connsiteX83" fmla="*/ 5741575 w 5741575"/>
              <a:gd name="connsiteY83"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779510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11054 w 5741575"/>
              <a:gd name="connsiteY45" fmla="*/ 360597 h 955271"/>
              <a:gd name="connsiteX46" fmla="*/ 2777227 w 5741575"/>
              <a:gd name="connsiteY46" fmla="*/ 368972 h 955271"/>
              <a:gd name="connsiteX47" fmla="*/ 2824768 w 5741575"/>
              <a:gd name="connsiteY47" fmla="*/ 361652 h 955271"/>
              <a:gd name="connsiteX48" fmla="*/ 2885545 w 5741575"/>
              <a:gd name="connsiteY48" fmla="*/ 372818 h 955271"/>
              <a:gd name="connsiteX49" fmla="*/ 3009558 w 5741575"/>
              <a:gd name="connsiteY49" fmla="*/ 370573 h 955271"/>
              <a:gd name="connsiteX50" fmla="*/ 3095010 w 5741575"/>
              <a:gd name="connsiteY50" fmla="*/ 332454 h 955271"/>
              <a:gd name="connsiteX51" fmla="*/ 3103742 w 5741575"/>
              <a:gd name="connsiteY51" fmla="*/ 337974 h 955271"/>
              <a:gd name="connsiteX52" fmla="*/ 3165093 w 5741575"/>
              <a:gd name="connsiteY52" fmla="*/ 329459 h 955271"/>
              <a:gd name="connsiteX53" fmla="*/ 3373785 w 5741575"/>
              <a:gd name="connsiteY53" fmla="*/ 255680 h 955271"/>
              <a:gd name="connsiteX54" fmla="*/ 3493851 w 5741575"/>
              <a:gd name="connsiteY54" fmla="*/ 240255 h 955271"/>
              <a:gd name="connsiteX55" fmla="*/ 3537470 w 5741575"/>
              <a:gd name="connsiteY55" fmla="*/ 241867 h 955271"/>
              <a:gd name="connsiteX56" fmla="*/ 3610489 w 5741575"/>
              <a:gd name="connsiteY56" fmla="*/ 244128 h 955271"/>
              <a:gd name="connsiteX57" fmla="*/ 3667539 w 5741575"/>
              <a:gd name="connsiteY57" fmla="*/ 263271 h 955271"/>
              <a:gd name="connsiteX58" fmla="*/ 3727614 w 5741575"/>
              <a:gd name="connsiteY58" fmla="*/ 258245 h 955271"/>
              <a:gd name="connsiteX59" fmla="*/ 3738369 w 5741575"/>
              <a:gd name="connsiteY59" fmla="*/ 234506 h 955271"/>
              <a:gd name="connsiteX60" fmla="*/ 3803670 w 5741575"/>
              <a:gd name="connsiteY60" fmla="*/ 236457 h 955271"/>
              <a:gd name="connsiteX61" fmla="*/ 3903080 w 5741575"/>
              <a:gd name="connsiteY61" fmla="*/ 241890 h 955271"/>
              <a:gd name="connsiteX62" fmla="*/ 4114838 w 5741575"/>
              <a:gd name="connsiteY62" fmla="*/ 238165 h 955271"/>
              <a:gd name="connsiteX63" fmla="*/ 4271023 w 5741575"/>
              <a:gd name="connsiteY63" fmla="*/ 241959 h 955271"/>
              <a:gd name="connsiteX64" fmla="*/ 4367397 w 5741575"/>
              <a:gd name="connsiteY64" fmla="*/ 271442 h 955271"/>
              <a:gd name="connsiteX65" fmla="*/ 4495366 w 5741575"/>
              <a:gd name="connsiteY65" fmla="*/ 271618 h 955271"/>
              <a:gd name="connsiteX66" fmla="*/ 4517347 w 5741575"/>
              <a:gd name="connsiteY66" fmla="*/ 275639 h 955271"/>
              <a:gd name="connsiteX67" fmla="*/ 4546116 w 5741575"/>
              <a:gd name="connsiteY67" fmla="*/ 268568 h 955271"/>
              <a:gd name="connsiteX68" fmla="*/ 4661259 w 5741575"/>
              <a:gd name="connsiteY68" fmla="*/ 238966 h 955271"/>
              <a:gd name="connsiteX69" fmla="*/ 4750403 w 5741575"/>
              <a:gd name="connsiteY69" fmla="*/ 204364 h 955271"/>
              <a:gd name="connsiteX70" fmla="*/ 4867614 w 5741575"/>
              <a:gd name="connsiteY70" fmla="*/ 208668 h 955271"/>
              <a:gd name="connsiteX71" fmla="*/ 4937036 w 5741575"/>
              <a:gd name="connsiteY71" fmla="*/ 195446 h 955271"/>
              <a:gd name="connsiteX72" fmla="*/ 5047626 w 5741575"/>
              <a:gd name="connsiteY72" fmla="*/ 149604 h 955271"/>
              <a:gd name="connsiteX73" fmla="*/ 5200247 w 5741575"/>
              <a:gd name="connsiteY73" fmla="*/ 142695 h 955271"/>
              <a:gd name="connsiteX74" fmla="*/ 5235691 w 5741575"/>
              <a:gd name="connsiteY74" fmla="*/ 173330 h 955271"/>
              <a:gd name="connsiteX75" fmla="*/ 5280133 w 5741575"/>
              <a:gd name="connsiteY75" fmla="*/ 189342 h 955271"/>
              <a:gd name="connsiteX76" fmla="*/ 5291963 w 5741575"/>
              <a:gd name="connsiteY76" fmla="*/ 139446 h 955271"/>
              <a:gd name="connsiteX77" fmla="*/ 5418472 w 5741575"/>
              <a:gd name="connsiteY77" fmla="*/ 89163 h 955271"/>
              <a:gd name="connsiteX78" fmla="*/ 5482354 w 5741575"/>
              <a:gd name="connsiteY78" fmla="*/ 69470 h 955271"/>
              <a:gd name="connsiteX79" fmla="*/ 5583280 w 5741575"/>
              <a:gd name="connsiteY79" fmla="*/ 49787 h 955271"/>
              <a:gd name="connsiteX80" fmla="*/ 5613766 w 5741575"/>
              <a:gd name="connsiteY80" fmla="*/ 41855 h 955271"/>
              <a:gd name="connsiteX81" fmla="*/ 5684952 w 5741575"/>
              <a:gd name="connsiteY81" fmla="*/ 26088 h 955271"/>
              <a:gd name="connsiteX82" fmla="*/ 5741575 w 5741575"/>
              <a:gd name="connsiteY82"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01547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80133 w 5741575"/>
              <a:gd name="connsiteY74" fmla="*/ 189342 h 955271"/>
              <a:gd name="connsiteX75" fmla="*/ 5291963 w 5741575"/>
              <a:gd name="connsiteY75" fmla="*/ 139446 h 955271"/>
              <a:gd name="connsiteX76" fmla="*/ 5418472 w 5741575"/>
              <a:gd name="connsiteY76" fmla="*/ 89163 h 955271"/>
              <a:gd name="connsiteX77" fmla="*/ 5482354 w 5741575"/>
              <a:gd name="connsiteY77" fmla="*/ 69470 h 955271"/>
              <a:gd name="connsiteX78" fmla="*/ 5583280 w 5741575"/>
              <a:gd name="connsiteY78" fmla="*/ 49787 h 955271"/>
              <a:gd name="connsiteX79" fmla="*/ 5613766 w 5741575"/>
              <a:gd name="connsiteY79" fmla="*/ 41855 h 955271"/>
              <a:gd name="connsiteX80" fmla="*/ 5684952 w 5741575"/>
              <a:gd name="connsiteY80" fmla="*/ 26088 h 955271"/>
              <a:gd name="connsiteX81" fmla="*/ 5741575 w 5741575"/>
              <a:gd name="connsiteY81"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35691 w 5741575"/>
              <a:gd name="connsiteY73" fmla="*/ 173330 h 955271"/>
              <a:gd name="connsiteX74" fmla="*/ 5291963 w 5741575"/>
              <a:gd name="connsiteY74" fmla="*/ 139446 h 955271"/>
              <a:gd name="connsiteX75" fmla="*/ 5418472 w 5741575"/>
              <a:gd name="connsiteY75" fmla="*/ 89163 h 955271"/>
              <a:gd name="connsiteX76" fmla="*/ 5482354 w 5741575"/>
              <a:gd name="connsiteY76" fmla="*/ 69470 h 955271"/>
              <a:gd name="connsiteX77" fmla="*/ 5583280 w 5741575"/>
              <a:gd name="connsiteY77" fmla="*/ 49787 h 955271"/>
              <a:gd name="connsiteX78" fmla="*/ 5613766 w 5741575"/>
              <a:gd name="connsiteY78" fmla="*/ 41855 h 955271"/>
              <a:gd name="connsiteX79" fmla="*/ 5684952 w 5741575"/>
              <a:gd name="connsiteY79" fmla="*/ 26088 h 955271"/>
              <a:gd name="connsiteX80" fmla="*/ 5741575 w 5741575"/>
              <a:gd name="connsiteY80"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47626 w 5741575"/>
              <a:gd name="connsiteY71" fmla="*/ 149604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65093 w 5741575"/>
              <a:gd name="connsiteY51" fmla="*/ 329459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03742 w 5741575"/>
              <a:gd name="connsiteY50" fmla="*/ 337974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31718 w 5741575"/>
              <a:gd name="connsiteY44" fmla="*/ 361545 h 955271"/>
              <a:gd name="connsiteX45" fmla="*/ 2777227 w 5741575"/>
              <a:gd name="connsiteY45" fmla="*/ 368972 h 955271"/>
              <a:gd name="connsiteX46" fmla="*/ 2824768 w 5741575"/>
              <a:gd name="connsiteY46" fmla="*/ 361652 h 955271"/>
              <a:gd name="connsiteX47" fmla="*/ 2885545 w 5741575"/>
              <a:gd name="connsiteY47" fmla="*/ 372818 h 955271"/>
              <a:gd name="connsiteX48" fmla="*/ 3009558 w 5741575"/>
              <a:gd name="connsiteY48" fmla="*/ 370573 h 955271"/>
              <a:gd name="connsiteX49" fmla="*/ 3095010 w 5741575"/>
              <a:gd name="connsiteY49" fmla="*/ 332454 h 955271"/>
              <a:gd name="connsiteX50" fmla="*/ 3148998 w 5741575"/>
              <a:gd name="connsiteY50" fmla="*/ 315286 h 955271"/>
              <a:gd name="connsiteX51" fmla="*/ 3195264 w 5741575"/>
              <a:gd name="connsiteY51" fmla="*/ 293158 h 955271"/>
              <a:gd name="connsiteX52" fmla="*/ 3373785 w 5741575"/>
              <a:gd name="connsiteY52" fmla="*/ 255680 h 955271"/>
              <a:gd name="connsiteX53" fmla="*/ 3493851 w 5741575"/>
              <a:gd name="connsiteY53" fmla="*/ 240255 h 955271"/>
              <a:gd name="connsiteX54" fmla="*/ 3537470 w 5741575"/>
              <a:gd name="connsiteY54" fmla="*/ 241867 h 955271"/>
              <a:gd name="connsiteX55" fmla="*/ 3610489 w 5741575"/>
              <a:gd name="connsiteY55" fmla="*/ 244128 h 955271"/>
              <a:gd name="connsiteX56" fmla="*/ 3667539 w 5741575"/>
              <a:gd name="connsiteY56" fmla="*/ 263271 h 955271"/>
              <a:gd name="connsiteX57" fmla="*/ 3727614 w 5741575"/>
              <a:gd name="connsiteY57" fmla="*/ 258245 h 955271"/>
              <a:gd name="connsiteX58" fmla="*/ 3738369 w 5741575"/>
              <a:gd name="connsiteY58" fmla="*/ 234506 h 955271"/>
              <a:gd name="connsiteX59" fmla="*/ 3803670 w 5741575"/>
              <a:gd name="connsiteY59" fmla="*/ 236457 h 955271"/>
              <a:gd name="connsiteX60" fmla="*/ 3903080 w 5741575"/>
              <a:gd name="connsiteY60" fmla="*/ 241890 h 955271"/>
              <a:gd name="connsiteX61" fmla="*/ 4114838 w 5741575"/>
              <a:gd name="connsiteY61" fmla="*/ 238165 h 955271"/>
              <a:gd name="connsiteX62" fmla="*/ 4271023 w 5741575"/>
              <a:gd name="connsiteY62" fmla="*/ 241959 h 955271"/>
              <a:gd name="connsiteX63" fmla="*/ 4367397 w 5741575"/>
              <a:gd name="connsiteY63" fmla="*/ 271442 h 955271"/>
              <a:gd name="connsiteX64" fmla="*/ 4495366 w 5741575"/>
              <a:gd name="connsiteY64" fmla="*/ 271618 h 955271"/>
              <a:gd name="connsiteX65" fmla="*/ 4517347 w 5741575"/>
              <a:gd name="connsiteY65" fmla="*/ 275639 h 955271"/>
              <a:gd name="connsiteX66" fmla="*/ 4546116 w 5741575"/>
              <a:gd name="connsiteY66" fmla="*/ 268568 h 955271"/>
              <a:gd name="connsiteX67" fmla="*/ 4661259 w 5741575"/>
              <a:gd name="connsiteY67" fmla="*/ 238966 h 955271"/>
              <a:gd name="connsiteX68" fmla="*/ 4750403 w 5741575"/>
              <a:gd name="connsiteY68" fmla="*/ 204364 h 955271"/>
              <a:gd name="connsiteX69" fmla="*/ 4867614 w 5741575"/>
              <a:gd name="connsiteY69" fmla="*/ 208668 h 955271"/>
              <a:gd name="connsiteX70" fmla="*/ 4937036 w 5741575"/>
              <a:gd name="connsiteY70" fmla="*/ 195446 h 955271"/>
              <a:gd name="connsiteX71" fmla="*/ 5067740 w 5741575"/>
              <a:gd name="connsiteY71" fmla="*/ 172293 h 955271"/>
              <a:gd name="connsiteX72" fmla="*/ 5200247 w 5741575"/>
              <a:gd name="connsiteY72" fmla="*/ 142695 h 955271"/>
              <a:gd name="connsiteX73" fmla="*/ 5291963 w 5741575"/>
              <a:gd name="connsiteY73" fmla="*/ 139446 h 955271"/>
              <a:gd name="connsiteX74" fmla="*/ 5418472 w 5741575"/>
              <a:gd name="connsiteY74" fmla="*/ 89163 h 955271"/>
              <a:gd name="connsiteX75" fmla="*/ 5482354 w 5741575"/>
              <a:gd name="connsiteY75" fmla="*/ 69470 h 955271"/>
              <a:gd name="connsiteX76" fmla="*/ 5583280 w 5741575"/>
              <a:gd name="connsiteY76" fmla="*/ 49787 h 955271"/>
              <a:gd name="connsiteX77" fmla="*/ 5613766 w 5741575"/>
              <a:gd name="connsiteY77" fmla="*/ 41855 h 955271"/>
              <a:gd name="connsiteX78" fmla="*/ 5684952 w 5741575"/>
              <a:gd name="connsiteY78" fmla="*/ 26088 h 955271"/>
              <a:gd name="connsiteX79" fmla="*/ 5741575 w 5741575"/>
              <a:gd name="connsiteY79"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697479 w 5741575"/>
              <a:gd name="connsiteY43" fmla="*/ 361430 h 955271"/>
              <a:gd name="connsiteX44" fmla="*/ 2777227 w 5741575"/>
              <a:gd name="connsiteY44" fmla="*/ 368972 h 955271"/>
              <a:gd name="connsiteX45" fmla="*/ 2824768 w 5741575"/>
              <a:gd name="connsiteY45" fmla="*/ 361652 h 955271"/>
              <a:gd name="connsiteX46" fmla="*/ 2885545 w 5741575"/>
              <a:gd name="connsiteY46" fmla="*/ 372818 h 955271"/>
              <a:gd name="connsiteX47" fmla="*/ 3009558 w 5741575"/>
              <a:gd name="connsiteY47" fmla="*/ 370573 h 955271"/>
              <a:gd name="connsiteX48" fmla="*/ 3095010 w 5741575"/>
              <a:gd name="connsiteY48" fmla="*/ 332454 h 955271"/>
              <a:gd name="connsiteX49" fmla="*/ 3148998 w 5741575"/>
              <a:gd name="connsiteY49" fmla="*/ 315286 h 955271"/>
              <a:gd name="connsiteX50" fmla="*/ 3195264 w 5741575"/>
              <a:gd name="connsiteY50" fmla="*/ 293158 h 955271"/>
              <a:gd name="connsiteX51" fmla="*/ 3373785 w 5741575"/>
              <a:gd name="connsiteY51" fmla="*/ 255680 h 955271"/>
              <a:gd name="connsiteX52" fmla="*/ 3493851 w 5741575"/>
              <a:gd name="connsiteY52" fmla="*/ 240255 h 955271"/>
              <a:gd name="connsiteX53" fmla="*/ 3537470 w 5741575"/>
              <a:gd name="connsiteY53" fmla="*/ 241867 h 955271"/>
              <a:gd name="connsiteX54" fmla="*/ 3610489 w 5741575"/>
              <a:gd name="connsiteY54" fmla="*/ 244128 h 955271"/>
              <a:gd name="connsiteX55" fmla="*/ 3667539 w 5741575"/>
              <a:gd name="connsiteY55" fmla="*/ 263271 h 955271"/>
              <a:gd name="connsiteX56" fmla="*/ 3727614 w 5741575"/>
              <a:gd name="connsiteY56" fmla="*/ 258245 h 955271"/>
              <a:gd name="connsiteX57" fmla="*/ 3738369 w 5741575"/>
              <a:gd name="connsiteY57" fmla="*/ 234506 h 955271"/>
              <a:gd name="connsiteX58" fmla="*/ 3803670 w 5741575"/>
              <a:gd name="connsiteY58" fmla="*/ 236457 h 955271"/>
              <a:gd name="connsiteX59" fmla="*/ 3903080 w 5741575"/>
              <a:gd name="connsiteY59" fmla="*/ 241890 h 955271"/>
              <a:gd name="connsiteX60" fmla="*/ 4114838 w 5741575"/>
              <a:gd name="connsiteY60" fmla="*/ 238165 h 955271"/>
              <a:gd name="connsiteX61" fmla="*/ 4271023 w 5741575"/>
              <a:gd name="connsiteY61" fmla="*/ 241959 h 955271"/>
              <a:gd name="connsiteX62" fmla="*/ 4367397 w 5741575"/>
              <a:gd name="connsiteY62" fmla="*/ 271442 h 955271"/>
              <a:gd name="connsiteX63" fmla="*/ 4495366 w 5741575"/>
              <a:gd name="connsiteY63" fmla="*/ 271618 h 955271"/>
              <a:gd name="connsiteX64" fmla="*/ 4517347 w 5741575"/>
              <a:gd name="connsiteY64" fmla="*/ 275639 h 955271"/>
              <a:gd name="connsiteX65" fmla="*/ 4546116 w 5741575"/>
              <a:gd name="connsiteY65" fmla="*/ 268568 h 955271"/>
              <a:gd name="connsiteX66" fmla="*/ 4661259 w 5741575"/>
              <a:gd name="connsiteY66" fmla="*/ 238966 h 955271"/>
              <a:gd name="connsiteX67" fmla="*/ 4750403 w 5741575"/>
              <a:gd name="connsiteY67" fmla="*/ 204364 h 955271"/>
              <a:gd name="connsiteX68" fmla="*/ 4867614 w 5741575"/>
              <a:gd name="connsiteY68" fmla="*/ 208668 h 955271"/>
              <a:gd name="connsiteX69" fmla="*/ 4937036 w 5741575"/>
              <a:gd name="connsiteY69" fmla="*/ 195446 h 955271"/>
              <a:gd name="connsiteX70" fmla="*/ 5067740 w 5741575"/>
              <a:gd name="connsiteY70" fmla="*/ 172293 h 955271"/>
              <a:gd name="connsiteX71" fmla="*/ 5200247 w 5741575"/>
              <a:gd name="connsiteY71" fmla="*/ 142695 h 955271"/>
              <a:gd name="connsiteX72" fmla="*/ 5291963 w 5741575"/>
              <a:gd name="connsiteY72" fmla="*/ 139446 h 955271"/>
              <a:gd name="connsiteX73" fmla="*/ 5418472 w 5741575"/>
              <a:gd name="connsiteY73" fmla="*/ 89163 h 955271"/>
              <a:gd name="connsiteX74" fmla="*/ 5482354 w 5741575"/>
              <a:gd name="connsiteY74" fmla="*/ 69470 h 955271"/>
              <a:gd name="connsiteX75" fmla="*/ 5583280 w 5741575"/>
              <a:gd name="connsiteY75" fmla="*/ 49787 h 955271"/>
              <a:gd name="connsiteX76" fmla="*/ 5613766 w 5741575"/>
              <a:gd name="connsiteY76" fmla="*/ 41855 h 955271"/>
              <a:gd name="connsiteX77" fmla="*/ 5684952 w 5741575"/>
              <a:gd name="connsiteY77" fmla="*/ 26088 h 955271"/>
              <a:gd name="connsiteX78" fmla="*/ 5741575 w 5741575"/>
              <a:gd name="connsiteY78"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687125 w 5741575"/>
              <a:gd name="connsiteY42" fmla="*/ 366820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91963 w 5741575"/>
              <a:gd name="connsiteY71" fmla="*/ 139446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418472 w 5741575"/>
              <a:gd name="connsiteY72" fmla="*/ 89163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02777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59229 w 5741575"/>
              <a:gd name="connsiteY7" fmla="*/ 903950 h 955271"/>
              <a:gd name="connsiteX8" fmla="*/ 148657 w 5741575"/>
              <a:gd name="connsiteY8" fmla="*/ 898134 h 955271"/>
              <a:gd name="connsiteX9" fmla="*/ 174554 w 5741575"/>
              <a:gd name="connsiteY9" fmla="*/ 886351 h 955271"/>
              <a:gd name="connsiteX10" fmla="*/ 187633 w 5741575"/>
              <a:gd name="connsiteY10" fmla="*/ 878226 h 955271"/>
              <a:gd name="connsiteX11" fmla="*/ 187961 w 5741575"/>
              <a:gd name="connsiteY11" fmla="*/ 876538 h 955271"/>
              <a:gd name="connsiteX12" fmla="*/ 240501 w 5741575"/>
              <a:gd name="connsiteY12" fmla="*/ 873150 h 955271"/>
              <a:gd name="connsiteX13" fmla="*/ 246345 w 5741575"/>
              <a:gd name="connsiteY13" fmla="*/ 869942 h 955271"/>
              <a:gd name="connsiteX14" fmla="*/ 306299 w 5741575"/>
              <a:gd name="connsiteY14" fmla="*/ 873609 h 955271"/>
              <a:gd name="connsiteX15" fmla="*/ 331571 w 5741575"/>
              <a:gd name="connsiteY15" fmla="*/ 869866 h 955271"/>
              <a:gd name="connsiteX16" fmla="*/ 384157 w 5741575"/>
              <a:gd name="connsiteY16" fmla="*/ 867971 h 955271"/>
              <a:gd name="connsiteX17" fmla="*/ 477637 w 5741575"/>
              <a:gd name="connsiteY17" fmla="*/ 870334 h 955271"/>
              <a:gd name="connsiteX18" fmla="*/ 570239 w 5741575"/>
              <a:gd name="connsiteY18" fmla="*/ 829596 h 955271"/>
              <a:gd name="connsiteX19" fmla="*/ 772070 w 5741575"/>
              <a:gd name="connsiteY19" fmla="*/ 820296 h 955271"/>
              <a:gd name="connsiteX20" fmla="*/ 948872 w 5741575"/>
              <a:gd name="connsiteY20" fmla="*/ 772201 h 955271"/>
              <a:gd name="connsiteX21" fmla="*/ 1127089 w 5741575"/>
              <a:gd name="connsiteY21" fmla="*/ 746926 h 955271"/>
              <a:gd name="connsiteX22" fmla="*/ 1226314 w 5741575"/>
              <a:gd name="connsiteY22" fmla="*/ 722473 h 955271"/>
              <a:gd name="connsiteX23" fmla="*/ 1278773 w 5741575"/>
              <a:gd name="connsiteY23" fmla="*/ 711503 h 955271"/>
              <a:gd name="connsiteX24" fmla="*/ 1317691 w 5741575"/>
              <a:gd name="connsiteY24" fmla="*/ 708529 h 955271"/>
              <a:gd name="connsiteX25" fmla="*/ 1360404 w 5741575"/>
              <a:gd name="connsiteY25" fmla="*/ 675922 h 955271"/>
              <a:gd name="connsiteX26" fmla="*/ 1412292 w 5741575"/>
              <a:gd name="connsiteY26" fmla="*/ 670793 h 955271"/>
              <a:gd name="connsiteX27" fmla="*/ 1494753 w 5741575"/>
              <a:gd name="connsiteY27" fmla="*/ 644686 h 955271"/>
              <a:gd name="connsiteX28" fmla="*/ 1616217 w 5741575"/>
              <a:gd name="connsiteY28" fmla="*/ 622107 h 955271"/>
              <a:gd name="connsiteX29" fmla="*/ 1710928 w 5741575"/>
              <a:gd name="connsiteY29" fmla="*/ 600666 h 955271"/>
              <a:gd name="connsiteX30" fmla="*/ 1743718 w 5741575"/>
              <a:gd name="connsiteY30" fmla="*/ 584327 h 955271"/>
              <a:gd name="connsiteX31" fmla="*/ 1873778 w 5741575"/>
              <a:gd name="connsiteY31" fmla="*/ 530130 h 955271"/>
              <a:gd name="connsiteX32" fmla="*/ 1988411 w 5741575"/>
              <a:gd name="connsiteY32" fmla="*/ 491599 h 955271"/>
              <a:gd name="connsiteX33" fmla="*/ 2085507 w 5741575"/>
              <a:gd name="connsiteY33" fmla="*/ 498527 h 955271"/>
              <a:gd name="connsiteX34" fmla="*/ 2090767 w 5741575"/>
              <a:gd name="connsiteY34" fmla="*/ 490616 h 955271"/>
              <a:gd name="connsiteX35" fmla="*/ 2151143 w 5741575"/>
              <a:gd name="connsiteY35" fmla="*/ 478332 h 955271"/>
              <a:gd name="connsiteX36" fmla="*/ 2378710 w 5741575"/>
              <a:gd name="connsiteY36" fmla="*/ 477570 h 955271"/>
              <a:gd name="connsiteX37" fmla="*/ 2496256 w 5741575"/>
              <a:gd name="connsiteY37" fmla="*/ 452396 h 955271"/>
              <a:gd name="connsiteX38" fmla="*/ 2535387 w 5741575"/>
              <a:gd name="connsiteY38" fmla="*/ 436645 h 955271"/>
              <a:gd name="connsiteX39" fmla="*/ 2601109 w 5741575"/>
              <a:gd name="connsiteY39" fmla="*/ 410678 h 955271"/>
              <a:gd name="connsiteX40" fmla="*/ 2643855 w 5741575"/>
              <a:gd name="connsiteY40" fmla="*/ 374482 h 955271"/>
              <a:gd name="connsiteX41" fmla="*/ 2657726 w 5741575"/>
              <a:gd name="connsiteY41" fmla="*/ 365841 h 955271"/>
              <a:gd name="connsiteX42" fmla="*/ 2717296 w 5741575"/>
              <a:gd name="connsiteY42" fmla="*/ 362282 h 955271"/>
              <a:gd name="connsiteX43" fmla="*/ 2777227 w 5741575"/>
              <a:gd name="connsiteY43" fmla="*/ 368972 h 955271"/>
              <a:gd name="connsiteX44" fmla="*/ 2824768 w 5741575"/>
              <a:gd name="connsiteY44" fmla="*/ 361652 h 955271"/>
              <a:gd name="connsiteX45" fmla="*/ 2885545 w 5741575"/>
              <a:gd name="connsiteY45" fmla="*/ 372818 h 955271"/>
              <a:gd name="connsiteX46" fmla="*/ 3009558 w 5741575"/>
              <a:gd name="connsiteY46" fmla="*/ 370573 h 955271"/>
              <a:gd name="connsiteX47" fmla="*/ 3095010 w 5741575"/>
              <a:gd name="connsiteY47" fmla="*/ 332454 h 955271"/>
              <a:gd name="connsiteX48" fmla="*/ 3148998 w 5741575"/>
              <a:gd name="connsiteY48" fmla="*/ 315286 h 955271"/>
              <a:gd name="connsiteX49" fmla="*/ 3195264 w 5741575"/>
              <a:gd name="connsiteY49" fmla="*/ 293158 h 955271"/>
              <a:gd name="connsiteX50" fmla="*/ 3373785 w 5741575"/>
              <a:gd name="connsiteY50" fmla="*/ 255680 h 955271"/>
              <a:gd name="connsiteX51" fmla="*/ 3493851 w 5741575"/>
              <a:gd name="connsiteY51" fmla="*/ 240255 h 955271"/>
              <a:gd name="connsiteX52" fmla="*/ 3537470 w 5741575"/>
              <a:gd name="connsiteY52" fmla="*/ 241867 h 955271"/>
              <a:gd name="connsiteX53" fmla="*/ 3610489 w 5741575"/>
              <a:gd name="connsiteY53" fmla="*/ 244128 h 955271"/>
              <a:gd name="connsiteX54" fmla="*/ 3667539 w 5741575"/>
              <a:gd name="connsiteY54" fmla="*/ 263271 h 955271"/>
              <a:gd name="connsiteX55" fmla="*/ 3727614 w 5741575"/>
              <a:gd name="connsiteY55" fmla="*/ 258245 h 955271"/>
              <a:gd name="connsiteX56" fmla="*/ 3738369 w 5741575"/>
              <a:gd name="connsiteY56" fmla="*/ 234506 h 955271"/>
              <a:gd name="connsiteX57" fmla="*/ 3803670 w 5741575"/>
              <a:gd name="connsiteY57" fmla="*/ 236457 h 955271"/>
              <a:gd name="connsiteX58" fmla="*/ 3903080 w 5741575"/>
              <a:gd name="connsiteY58" fmla="*/ 241890 h 955271"/>
              <a:gd name="connsiteX59" fmla="*/ 4114838 w 5741575"/>
              <a:gd name="connsiteY59" fmla="*/ 238165 h 955271"/>
              <a:gd name="connsiteX60" fmla="*/ 4271023 w 5741575"/>
              <a:gd name="connsiteY60" fmla="*/ 241959 h 955271"/>
              <a:gd name="connsiteX61" fmla="*/ 4367397 w 5741575"/>
              <a:gd name="connsiteY61" fmla="*/ 271442 h 955271"/>
              <a:gd name="connsiteX62" fmla="*/ 4495366 w 5741575"/>
              <a:gd name="connsiteY62" fmla="*/ 271618 h 955271"/>
              <a:gd name="connsiteX63" fmla="*/ 4517347 w 5741575"/>
              <a:gd name="connsiteY63" fmla="*/ 275639 h 955271"/>
              <a:gd name="connsiteX64" fmla="*/ 4546116 w 5741575"/>
              <a:gd name="connsiteY64" fmla="*/ 268568 h 955271"/>
              <a:gd name="connsiteX65" fmla="*/ 4661259 w 5741575"/>
              <a:gd name="connsiteY65" fmla="*/ 238966 h 955271"/>
              <a:gd name="connsiteX66" fmla="*/ 4750403 w 5741575"/>
              <a:gd name="connsiteY66" fmla="*/ 204364 h 955271"/>
              <a:gd name="connsiteX67" fmla="*/ 4867614 w 5741575"/>
              <a:gd name="connsiteY67" fmla="*/ 208668 h 955271"/>
              <a:gd name="connsiteX68" fmla="*/ 4937036 w 5741575"/>
              <a:gd name="connsiteY68" fmla="*/ 195446 h 955271"/>
              <a:gd name="connsiteX69" fmla="*/ 5067740 w 5741575"/>
              <a:gd name="connsiteY69" fmla="*/ 172293 h 955271"/>
              <a:gd name="connsiteX70" fmla="*/ 5200247 w 5741575"/>
              <a:gd name="connsiteY70" fmla="*/ 142695 h 955271"/>
              <a:gd name="connsiteX71" fmla="*/ 5276878 w 5741575"/>
              <a:gd name="connsiteY71" fmla="*/ 125833 h 955271"/>
              <a:gd name="connsiteX72" fmla="*/ 5373216 w 5741575"/>
              <a:gd name="connsiteY72" fmla="*/ 111851 h 955271"/>
              <a:gd name="connsiteX73" fmla="*/ 5482354 w 5741575"/>
              <a:gd name="connsiteY73" fmla="*/ 69470 h 955271"/>
              <a:gd name="connsiteX74" fmla="*/ 5583280 w 5741575"/>
              <a:gd name="connsiteY74" fmla="*/ 49787 h 955271"/>
              <a:gd name="connsiteX75" fmla="*/ 5613766 w 5741575"/>
              <a:gd name="connsiteY75" fmla="*/ 41855 h 955271"/>
              <a:gd name="connsiteX76" fmla="*/ 5684952 w 5741575"/>
              <a:gd name="connsiteY76" fmla="*/ 26088 h 955271"/>
              <a:gd name="connsiteX77" fmla="*/ 5741575 w 5741575"/>
              <a:gd name="connsiteY77" fmla="*/ 0 h 955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6">
            <a:extLst>
              <a:ext uri="{FF2B5EF4-FFF2-40B4-BE49-F238E27FC236}">
                <a16:creationId xmlns:a16="http://schemas.microsoft.com/office/drawing/2014/main" id="{8D91DE60-2C2D-4D7E-A6B4-C9499017D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82623" y="6128773"/>
            <a:ext cx="1201506" cy="36512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54296" y="329184"/>
            <a:ext cx="6894576" cy="1783080"/>
          </a:xfrm>
        </p:spPr>
        <p:txBody>
          <a:bodyPr anchor="b">
            <a:normAutofit/>
          </a:bodyPr>
          <a:lstStyle/>
          <a:p>
            <a:r>
              <a:rPr lang="en-US" altLang="en-US" sz="5400">
                <a:sym typeface="+mn-ea"/>
              </a:rPr>
              <a:t>The Everywhere Enterprise</a:t>
            </a:r>
          </a:p>
        </p:txBody>
      </p:sp>
      <p:pic>
        <p:nvPicPr>
          <p:cNvPr id="4" name="Picture 3"/>
          <p:cNvPicPr>
            <a:picLocks noChangeAspect="1"/>
          </p:cNvPicPr>
          <p:nvPr/>
        </p:nvPicPr>
        <p:blipFill rotWithShape="1">
          <a:blip r:embed="rId3"/>
          <a:srcRect l="38895" r="27865"/>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654296" y="2706624"/>
            <a:ext cx="6894576" cy="3483864"/>
          </a:xfrm>
        </p:spPr>
        <p:txBody>
          <a:bodyPr>
            <a:normAutofit/>
          </a:bodyPr>
          <a:lstStyle/>
          <a:p>
            <a:pPr lvl="0"/>
            <a:r>
              <a:rPr lang="en-US" altLang="en-US" sz="1400"/>
              <a:t>From an IT planner perspective, the primary difference between cloud and data center infrastructures revolves around how you deliver a given workload to your business. A simplified view is that data centers own the physical infrastructure and deliver business value via that infrastructure.</a:t>
            </a:r>
          </a:p>
          <a:p>
            <a:pPr lvl="0"/>
            <a:r>
              <a:rPr lang="en-US" altLang="en-US" sz="1400"/>
              <a:t>In some cases, cloud computing could be an ideal solution; In other cases, on-premises computing may be the best solution</a:t>
            </a:r>
          </a:p>
          <a:p>
            <a:pPr lvl="0"/>
            <a:r>
              <a:rPr lang="en-US" altLang="en-US" sz="1400"/>
              <a:t>Gartner clients consistently tell us that the real benefits of cloud computing are enterprise agility — or developing and deploying workloads quickly</a:t>
            </a:r>
          </a:p>
          <a:p>
            <a:pPr lvl="0"/>
            <a:r>
              <a:rPr lang="en-US" altLang="en-US" sz="1400"/>
              <a:t>Gartner predicts that by 2025, 85% of infrastructure strategies will integrate on-premises, colocation, cloud and edge delivery options, compared with 20% in 2020.</a:t>
            </a:r>
          </a:p>
          <a:p>
            <a:pPr lvl="0"/>
            <a:r>
              <a:rPr lang="en-US" altLang="en-US" sz="1400"/>
              <a:t>IT leaders today are dealing with competing objectives: to keep the lights on — running mission-critical applications while protecting the business from outages — and to enable the business to react to market changes quickly and adopt new technologies or services when they need them (not necessarily when IT is ready or has the cash to spend on them)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AE394F-AFF1-4485-AF1F-7387A2F04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Question mark against red wall">
            <a:extLst>
              <a:ext uri="{FF2B5EF4-FFF2-40B4-BE49-F238E27FC236}">
                <a16:creationId xmlns:a16="http://schemas.microsoft.com/office/drawing/2014/main" id="{B93572B4-F2C1-9C49-76B2-339E2BAD98A7}"/>
              </a:ext>
            </a:extLst>
          </p:cNvPr>
          <p:cNvPicPr>
            <a:picLocks noChangeAspect="1"/>
          </p:cNvPicPr>
          <p:nvPr/>
        </p:nvPicPr>
        <p:blipFill rotWithShape="1">
          <a:blip r:embed="rId2"/>
          <a:srcRect b="7025"/>
          <a:stretch/>
        </p:blipFill>
        <p:spPr>
          <a:xfrm>
            <a:off x="-3047" y="10"/>
            <a:ext cx="12191999" cy="6857990"/>
          </a:xfrm>
          <a:prstGeom prst="rect">
            <a:avLst/>
          </a:prstGeom>
        </p:spPr>
      </p:pic>
      <p:sp>
        <p:nvSpPr>
          <p:cNvPr id="12" name="Rectangle 11">
            <a:extLst>
              <a:ext uri="{FF2B5EF4-FFF2-40B4-BE49-F238E27FC236}">
                <a16:creationId xmlns:a16="http://schemas.microsoft.com/office/drawing/2014/main" id="{5683D043-25BB-4AC9-8130-641179672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3323345"/>
          </a:xfrm>
          <a:prstGeom prst="rect">
            <a:avLst/>
          </a:prstGeom>
          <a:gradFill flip="none" rotWithShape="1">
            <a:gsLst>
              <a:gs pos="57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321733" y="554845"/>
            <a:ext cx="10656891" cy="3902673"/>
          </a:xfrm>
        </p:spPr>
        <p:txBody>
          <a:bodyPr vert="horz" lIns="91440" tIns="45720" rIns="91440" bIns="45720" rtlCol="0" anchor="t">
            <a:normAutofit/>
          </a:bodyPr>
          <a:lstStyle/>
          <a:p>
            <a:r>
              <a:rPr kumimoji="0" lang="en-US" sz="5200" b="0" i="0" u="none" strike="noStrike" cap="none" spc="0" normalizeH="0" baseline="0" noProof="0">
                <a:ln>
                  <a:noFill/>
                </a:ln>
                <a:solidFill>
                  <a:srgbClr val="FFFFFF"/>
                </a:solidFill>
                <a:effectLst>
                  <a:outerShdw blurRad="38100" dist="38100" dir="2700000" algn="tl">
                    <a:srgbClr val="000000">
                      <a:alpha val="43137"/>
                    </a:srgbClr>
                  </a:outerShdw>
                </a:effectLst>
                <a:uLnTx/>
                <a:uFillTx/>
              </a:rPr>
              <a:t>Q&amp;A</a:t>
            </a:r>
            <a:endParaRPr lang="en-US" sz="5200">
              <a:solidFill>
                <a:srgbClr val="FFFFFF"/>
              </a:solidFill>
            </a:endParaRPr>
          </a:p>
        </p:txBody>
      </p:sp>
      <p:sp>
        <p:nvSpPr>
          <p:cNvPr id="14" name="Rectangle 13">
            <a:extLst>
              <a:ext uri="{FF2B5EF4-FFF2-40B4-BE49-F238E27FC236}">
                <a16:creationId xmlns:a16="http://schemas.microsoft.com/office/drawing/2014/main" id="{AA61CCAC-6875-474C-8E9E-F57ABF078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047" y="4704862"/>
            <a:ext cx="12191999" cy="2155484"/>
          </a:xfrm>
          <a:prstGeom prst="rect">
            <a:avLst/>
          </a:prstGeom>
          <a:gradFill flip="none" rotWithShape="1">
            <a:gsLst>
              <a:gs pos="59000">
                <a:srgbClr val="000000">
                  <a:alpha val="30000"/>
                </a:srgbClr>
              </a:gs>
              <a:gs pos="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4e040b739ec6329_13"/>
          <p:cNvSpPr txBox="1">
            <a:spLocks noGrp="1"/>
          </p:cNvSpPr>
          <p:nvPr>
            <p:ph type="title"/>
          </p:nvPr>
        </p:nvSpPr>
        <p:spPr>
          <a:xfrm>
            <a:off x="338455" y="258445"/>
            <a:ext cx="11506800" cy="611400"/>
          </a:xfrm>
          <a:prstGeom prst="rect">
            <a:avLst/>
          </a:prstGeom>
        </p:spPr>
        <p:txBody>
          <a:bodyPr spcFirstLastPara="1" wrap="square" lIns="91425" tIns="45700" rIns="91425" bIns="45700" numCol="1" anchor="ctr" anchorCtr="0">
            <a:normAutofit/>
          </a:bodyPr>
          <a:lstStyle/>
          <a:p>
            <a:pPr marL="0" lvl="0" indent="0" algn="l" rtl="0">
              <a:spcBef>
                <a:spcPts val="0"/>
              </a:spcBef>
              <a:spcAft>
                <a:spcPts val="0"/>
              </a:spcAft>
              <a:buNone/>
            </a:pPr>
            <a:r>
              <a:rPr lang="en-US"/>
              <a:t>VMs and Containers</a:t>
            </a:r>
            <a:endParaRPr/>
          </a:p>
        </p:txBody>
      </p:sp>
      <p:pic>
        <p:nvPicPr>
          <p:cNvPr id="140" name="Google Shape;140;g4e040b739ec6329_13"/>
          <p:cNvPicPr preferRelativeResize="0"/>
          <p:nvPr/>
        </p:nvPicPr>
        <p:blipFill>
          <a:blip r:embed="rId3">
            <a:alphaModFix/>
          </a:blip>
          <a:stretch>
            <a:fillRect/>
          </a:stretch>
        </p:blipFill>
        <p:spPr>
          <a:xfrm>
            <a:off x="152400" y="1022245"/>
            <a:ext cx="11226379" cy="56833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Virtual Machines</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26634" y="3728631"/>
            <a:ext cx="2388093" cy="461665"/>
          </a:xfrm>
          <a:prstGeom prst="rect">
            <a:avLst/>
          </a:prstGeom>
          <a:noFill/>
        </p:spPr>
        <p:txBody>
          <a:bodyPr wrap="square" rtlCol="0">
            <a:spAutoFit/>
          </a:bodyPr>
          <a:lstStyle/>
          <a:p>
            <a:r>
              <a:rPr lang="en-US" sz="2400" dirty="0"/>
              <a:t>Virtual Machines</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4023062" y="4399962"/>
            <a:ext cx="2388093" cy="461665"/>
          </a:xfrm>
          <a:prstGeom prst="rect">
            <a:avLst/>
          </a:prstGeom>
          <a:noFill/>
        </p:spPr>
        <p:txBody>
          <a:bodyPr wrap="square" rtlCol="0">
            <a:spAutoFit/>
          </a:bodyPr>
          <a:lstStyle/>
          <a:p>
            <a:r>
              <a:rPr lang="en-US" sz="2400" dirty="0"/>
              <a:t>Azure VMs</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4828712" y="1665694"/>
            <a:ext cx="2388093" cy="461665"/>
          </a:xfrm>
          <a:prstGeom prst="rect">
            <a:avLst/>
          </a:prstGeom>
          <a:noFill/>
        </p:spPr>
        <p:txBody>
          <a:bodyPr wrap="square" rtlCol="0">
            <a:spAutoFit/>
          </a:bodyPr>
          <a:lstStyle/>
          <a:p>
            <a:r>
              <a:rPr lang="en-US" sz="2400" dirty="0"/>
              <a:t>EC2</a:t>
            </a:r>
            <a:endParaRPr lang="en-IN" sz="2400" dirty="0"/>
          </a:p>
        </p:txBody>
      </p:sp>
      <p:pic>
        <p:nvPicPr>
          <p:cNvPr id="3074" name="Picture 2">
            <a:extLst>
              <a:ext uri="{FF2B5EF4-FFF2-40B4-BE49-F238E27FC236}">
                <a16:creationId xmlns:a16="http://schemas.microsoft.com/office/drawing/2014/main" id="{FE0419FA-4AE4-4BDC-B5C8-1168164419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7979" y="3748494"/>
            <a:ext cx="6462297" cy="31095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9BBD50F-C2C7-4A87-A27C-FC4D49A80E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07979" y="0"/>
            <a:ext cx="5943600"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245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4e040b739ec6329_6"/>
          <p:cNvSpPr txBox="1">
            <a:spLocks noGrp="1"/>
          </p:cNvSpPr>
          <p:nvPr>
            <p:ph type="title"/>
          </p:nvPr>
        </p:nvSpPr>
        <p:spPr>
          <a:xfrm>
            <a:off x="338455" y="258445"/>
            <a:ext cx="11506800" cy="611400"/>
          </a:xfrm>
          <a:prstGeom prst="rect">
            <a:avLst/>
          </a:prstGeom>
        </p:spPr>
        <p:txBody>
          <a:bodyPr spcFirstLastPara="1" wrap="square" lIns="91425" tIns="45700" rIns="91425" bIns="45700" numCol="1" anchor="ctr" anchorCtr="0">
            <a:normAutofit/>
          </a:bodyPr>
          <a:lstStyle/>
          <a:p>
            <a:pPr marL="0" lvl="0" indent="0" algn="l" rtl="0">
              <a:spcBef>
                <a:spcPts val="0"/>
              </a:spcBef>
              <a:spcAft>
                <a:spcPts val="0"/>
              </a:spcAft>
              <a:buNone/>
            </a:pPr>
            <a:r>
              <a:rPr lang="en-US"/>
              <a:t>Shared Responsibility Model</a:t>
            </a:r>
            <a:endParaRPr/>
          </a:p>
        </p:txBody>
      </p:sp>
      <p:pic>
        <p:nvPicPr>
          <p:cNvPr id="133" name="Google Shape;133;g4e040b739ec6329_6"/>
          <p:cNvPicPr preferRelativeResize="0"/>
          <p:nvPr/>
        </p:nvPicPr>
        <p:blipFill>
          <a:blip r:embed="rId3">
            <a:alphaModFix/>
          </a:blip>
          <a:stretch>
            <a:fillRect/>
          </a:stretch>
        </p:blipFill>
        <p:spPr>
          <a:xfrm>
            <a:off x="748307" y="1048375"/>
            <a:ext cx="9845276" cy="5393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A09CE7-7411-433A-B59F-A43148C22D3C}"/>
              </a:ext>
            </a:extLst>
          </p:cNvPr>
          <p:cNvSpPr>
            <a:spLocks noGrp="1"/>
          </p:cNvSpPr>
          <p:nvPr>
            <p:ph type="title"/>
          </p:nvPr>
        </p:nvSpPr>
        <p:spPr>
          <a:xfrm>
            <a:off x="838200" y="451381"/>
            <a:ext cx="10512552" cy="4066540"/>
          </a:xfrm>
        </p:spPr>
        <p:txBody>
          <a:bodyPr vert="horz" lIns="91440" tIns="45720" rIns="91440" bIns="45720" rtlCol="0" anchor="b">
            <a:normAutofit/>
          </a:bodyPr>
          <a:lstStyle/>
          <a:p>
            <a:r>
              <a:rPr lang="en-US" sz="6600" b="1" kern="1200">
                <a:solidFill>
                  <a:schemeClr val="tx1"/>
                </a:solidFill>
                <a:latin typeface="+mj-lt"/>
                <a:ea typeface="+mj-ea"/>
                <a:cs typeface="+mj-cs"/>
              </a:rPr>
              <a:t>Annexures</a:t>
            </a:r>
          </a:p>
        </p:txBody>
      </p:sp>
      <p:sp>
        <p:nvSpPr>
          <p:cNvPr id="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43361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ltLang="en-US" sz="4200">
                <a:sym typeface="+mn-ea"/>
              </a:rPr>
              <a:t>How Cloud Computing Is Changing Management</a:t>
            </a:r>
            <a:endParaRPr lang="en-US" alt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lvl="0"/>
            <a:r>
              <a:rPr lang="en-US" altLang="en-US" sz="1900">
                <a:sym typeface="+mn-ea"/>
              </a:rPr>
              <a:t>Theories and practices of management often spring from the opportunities created by new technologies. Interchangeable parts spurred ideas about structuring assembly lines and logistics. </a:t>
            </a:r>
          </a:p>
          <a:p>
            <a:pPr lvl="0"/>
            <a:r>
              <a:rPr lang="en-US" altLang="en-US" sz="1900">
                <a:sym typeface="+mn-ea"/>
              </a:rPr>
              <a:t>The complex calculations of the field known as Operations Research were enabled by mainframe computing.</a:t>
            </a:r>
          </a:p>
          <a:p>
            <a:pPr lvl="0"/>
            <a:r>
              <a:rPr lang="en-US" altLang="en-US" sz="1900">
                <a:sym typeface="+mn-ea"/>
              </a:rPr>
              <a:t>Client-server technology begat enterprise resource planning systems, and the consequent system-wide visibility that was required for what we call business process management (BPM).</a:t>
            </a:r>
          </a:p>
          <a:p>
            <a:pPr lvl="0"/>
            <a:r>
              <a:rPr lang="en-US" altLang="en-US" sz="1900" i="1"/>
              <a:t>That makes it imperative to start thinking about how management will be changed by the most impactful information technology of our time: cloud computing.</a:t>
            </a:r>
            <a:endParaRPr lang="en-US" altLang="en-US" sz="1900"/>
          </a:p>
          <a:p>
            <a:pPr lvl="0"/>
            <a:endParaRPr lang="en-US" altLang="en-US" sz="1900"/>
          </a:p>
          <a:p>
            <a:pPr lvl="0"/>
            <a:r>
              <a:rPr lang="en-US" altLang="en-US" sz="1900"/>
              <a:t>History suggests that the main way information technology changes management is through changes in how information is gathered</a:t>
            </a:r>
          </a:p>
          <a:p>
            <a:pPr lvl="1"/>
            <a:r>
              <a:rPr lang="en-US" altLang="en-US" sz="1900"/>
              <a:t>eg BPM reflected the interactions of different stakeholders, from product creation through supply chain to final assembly</a:t>
            </a:r>
          </a:p>
          <a:p>
            <a:pPr lvl="0"/>
            <a:endParaRPr lang="en-US" altLang="en-US"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ltLang="en-US" sz="5400">
                <a:sym typeface="+mn-ea"/>
              </a:rPr>
              <a:t>Set Up Your Organization for cloud</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838200" y="1929384"/>
            <a:ext cx="10515600" cy="4251960"/>
          </a:xfrm>
        </p:spPr>
        <p:txBody>
          <a:bodyPr>
            <a:normAutofit/>
          </a:bodyPr>
          <a:lstStyle/>
          <a:p>
            <a:pPr lvl="0"/>
            <a:r>
              <a:rPr lang="en-US" altLang="en-US" sz="1400"/>
              <a:t>A cloud center of excellence is the best-practice approach to drive cloud-enabled transformation.</a:t>
            </a:r>
          </a:p>
          <a:p>
            <a:pPr lvl="1"/>
            <a:r>
              <a:rPr lang="en-US" altLang="en-US" sz="1400"/>
              <a:t>How do we develop and enforce organization-wide cloud computing policies in a way that allows us to be flexible, without exposing us to unacceptable levels of organizational risk?</a:t>
            </a:r>
          </a:p>
          <a:p>
            <a:pPr lvl="1"/>
            <a:r>
              <a:rPr lang="en-US" altLang="en-US" sz="1400"/>
              <a:t>How do we guide our internal users in selecting the right cloud providers to find the best fit and manage vendor-related risk?</a:t>
            </a:r>
          </a:p>
          <a:p>
            <a:pPr lvl="1"/>
            <a:r>
              <a:rPr lang="en-US" altLang="en-US" sz="1400"/>
              <a:t>How do we manage and mitigate security and regulatory compliance risks while ensuring confidentiality, integrity and availability?</a:t>
            </a:r>
          </a:p>
          <a:p>
            <a:pPr lvl="1"/>
            <a:r>
              <a:rPr lang="en-US" altLang="en-US" sz="1400"/>
              <a:t>How do we govern our costs and forecast our future costs?</a:t>
            </a:r>
          </a:p>
          <a:p>
            <a:pPr lvl="1"/>
            <a:r>
              <a:rPr lang="en-US" altLang="en-US" sz="1400"/>
              <a:t>How do we get “smarter about cloud” and make our organization aware of best practices, and keep up with the rate of change introduced by cloud providers?</a:t>
            </a:r>
          </a:p>
          <a:p>
            <a:pPr lvl="1"/>
            <a:r>
              <a:rPr lang="en-US" altLang="en-US" sz="1400"/>
              <a:t>How can we drive cloud-enabled transformation across the business and help our stakeholders think through the business possibilities enabled by cloud?</a:t>
            </a:r>
          </a:p>
          <a:p>
            <a:pPr lvl="0"/>
            <a:r>
              <a:rPr lang="en-US" altLang="en-US" sz="1400"/>
              <a:t>CCOE has three core pillars</a:t>
            </a:r>
          </a:p>
          <a:p>
            <a:pPr lvl="1"/>
            <a:r>
              <a:rPr lang="en-US" altLang="en-US" sz="1400"/>
              <a:t>Governance: Create policies in collaboration with a cross-functional team and select governance tools to provide financial and risk management.</a:t>
            </a:r>
          </a:p>
          <a:p>
            <a:pPr lvl="1"/>
            <a:r>
              <a:rPr lang="en-US" altLang="en-US" sz="1400"/>
              <a:t>Brokerage: Assist users in selecting cloud providers, architect the cloud solution(s) and collaborate with the sourcing team for contract negotiation and vendor management.</a:t>
            </a:r>
          </a:p>
          <a:p>
            <a:pPr lvl="1"/>
            <a:r>
              <a:rPr lang="en-US" altLang="en-US" sz="1400"/>
              <a:t>Community: Raise the level of cloud knowledge in the organization and capture and disseminate best practices through a knowledge base, source code repository, training events, outreach throughout the organization, and more.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sym typeface="+mn-ea"/>
              </a:rPr>
              <a:t>Questions to ponder about</a:t>
            </a:r>
            <a:endParaRPr lang="en-US"/>
          </a:p>
        </p:txBody>
      </p:sp>
      <p:sp>
        <p:nvSpPr>
          <p:cNvPr id="3" name="Content Placeholder 2"/>
          <p:cNvSpPr>
            <a:spLocks noGrp="1"/>
          </p:cNvSpPr>
          <p:nvPr>
            <p:ph idx="1"/>
          </p:nvPr>
        </p:nvSpPr>
        <p:spPr>
          <a:xfrm>
            <a:off x="338455" y="1048385"/>
            <a:ext cx="7139940" cy="5128895"/>
          </a:xfrm>
        </p:spPr>
        <p:txBody>
          <a:bodyPr/>
          <a:lstStyle/>
          <a:p>
            <a:r>
              <a:rPr lang="en-US" altLang="en-US"/>
              <a:t>Problems with elasticity [https://en.wikipedia.org/wiki/Elasticity_(cloud_computing)]</a:t>
            </a:r>
          </a:p>
          <a:p>
            <a:endParaRPr lang="en-US" altLang="en-US"/>
          </a:p>
          <a:p>
            <a:endParaRPr lang="en-US" altLang="en-US"/>
          </a:p>
        </p:txBody>
      </p:sp>
      <p:pic>
        <p:nvPicPr>
          <p:cNvPr id="4" name="Picture 3"/>
          <p:cNvPicPr>
            <a:picLocks noChangeAspect="1"/>
          </p:cNvPicPr>
          <p:nvPr/>
        </p:nvPicPr>
        <p:blipFill>
          <a:blip r:embed="rId2"/>
          <a:stretch>
            <a:fillRect/>
          </a:stretch>
        </p:blipFill>
        <p:spPr>
          <a:xfrm>
            <a:off x="164465" y="2588895"/>
            <a:ext cx="11595735" cy="3469640"/>
          </a:xfrm>
          <a:prstGeom prst="rect">
            <a:avLst/>
          </a:prstGeom>
        </p:spPr>
      </p:pic>
      <p:pic>
        <p:nvPicPr>
          <p:cNvPr id="5" name="Picture 4"/>
          <p:cNvPicPr>
            <a:picLocks noChangeAspect="1"/>
          </p:cNvPicPr>
          <p:nvPr/>
        </p:nvPicPr>
        <p:blipFill>
          <a:blip r:embed="rId3"/>
          <a:stretch>
            <a:fillRect/>
          </a:stretch>
        </p:blipFill>
        <p:spPr>
          <a:xfrm>
            <a:off x="8364220" y="809625"/>
            <a:ext cx="3395980" cy="16637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9D47016-023F-44BD-981C-50E7A10A6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30936" y="457200"/>
            <a:ext cx="4343400" cy="1929384"/>
          </a:xfrm>
        </p:spPr>
        <p:txBody>
          <a:bodyPr anchor="ctr">
            <a:normAutofit/>
          </a:bodyPr>
          <a:lstStyle/>
          <a:p>
            <a:r>
              <a:rPr lang="en-US" altLang="en-US" sz="4400">
                <a:sym typeface="+mn-ea"/>
              </a:rPr>
              <a:t>Capturing the value of the cloud</a:t>
            </a:r>
            <a:endParaRPr lang="en-US" sz="4400"/>
          </a:p>
        </p:txBody>
      </p:sp>
      <p:sp>
        <p:nvSpPr>
          <p:cNvPr id="13" name="sketchy line">
            <a:extLst>
              <a:ext uri="{FF2B5EF4-FFF2-40B4-BE49-F238E27FC236}">
                <a16:creationId xmlns:a16="http://schemas.microsoft.com/office/drawing/2014/main" id="{6D8B37B0-0682-433E-BC8D-498C04ABD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471415" y="1412748"/>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541263" y="457200"/>
            <a:ext cx="6007608" cy="1929384"/>
          </a:xfrm>
        </p:spPr>
        <p:txBody>
          <a:bodyPr anchor="ctr">
            <a:normAutofit/>
          </a:bodyPr>
          <a:lstStyle/>
          <a:p>
            <a:r>
              <a:rPr lang="en-US" altLang="en-US"/>
              <a:t>McKinsey - “Capturing the value of the cloud” from the cloud consumer’s perspetive</a:t>
            </a:r>
          </a:p>
          <a:p>
            <a:pPr lvl="1"/>
            <a:r>
              <a:rPr lang="en-US" altLang="en-US" sz="2000"/>
              <a:t>https://www.mckinsey.com/business-functions/mckinsey-digital/our-insights/how-cios-and-ctos-can-accelerate-digital-transformations-through-cloud-platforms</a:t>
            </a:r>
          </a:p>
          <a:p>
            <a:pPr lvl="0"/>
            <a:endParaRPr lang="en-US" altLang="en-US"/>
          </a:p>
        </p:txBody>
      </p:sp>
      <p:pic>
        <p:nvPicPr>
          <p:cNvPr id="5" name="Picture 4"/>
          <p:cNvPicPr>
            <a:picLocks noChangeAspect="1"/>
          </p:cNvPicPr>
          <p:nvPr/>
        </p:nvPicPr>
        <p:blipFill>
          <a:blip r:embed="rId3"/>
          <a:stretch>
            <a:fillRect/>
          </a:stretch>
        </p:blipFill>
        <p:spPr>
          <a:xfrm>
            <a:off x="1494294" y="2569464"/>
            <a:ext cx="3412212" cy="3678936"/>
          </a:xfrm>
          <a:prstGeom prst="rect">
            <a:avLst/>
          </a:prstGeom>
        </p:spPr>
      </p:pic>
      <p:pic>
        <p:nvPicPr>
          <p:cNvPr id="6" name="Picture 5"/>
          <p:cNvPicPr>
            <a:picLocks noChangeAspect="1"/>
          </p:cNvPicPr>
          <p:nvPr/>
        </p:nvPicPr>
        <p:blipFill>
          <a:blip r:embed="rId4"/>
          <a:stretch>
            <a:fillRect/>
          </a:stretch>
        </p:blipFill>
        <p:spPr>
          <a:xfrm>
            <a:off x="6397752" y="2569464"/>
            <a:ext cx="5181600" cy="3678936"/>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Capturing the value of the cloud</a:t>
            </a:r>
            <a:endParaRPr lang="en-US"/>
          </a:p>
        </p:txBody>
      </p:sp>
      <p:sp>
        <p:nvSpPr>
          <p:cNvPr id="3" name="Content Placeholder 2"/>
          <p:cNvSpPr>
            <a:spLocks noGrp="1"/>
          </p:cNvSpPr>
          <p:nvPr>
            <p:ph idx="1"/>
          </p:nvPr>
        </p:nvSpPr>
        <p:spPr/>
        <p:txBody>
          <a:bodyPr/>
          <a:lstStyle/>
          <a:p>
            <a:r>
              <a:rPr lang="en-US" altLang="en-US"/>
              <a:t>It has been more than a decade since the first corporate experiments with external cloud platforms, and the verdict is long in on their business value. Companies that adopt the cloud well bring new capabilities to market more quickly, innovate more easily, and scale more efficiently—while also reducing technology risk.</a:t>
            </a:r>
          </a:p>
          <a:p>
            <a:r>
              <a:rPr lang="en-US" altLang="en-US"/>
              <a:t>Unfortunately, the verdict is still out on what constitutes a successful cloud implementation to actually capture that value.</a:t>
            </a:r>
          </a:p>
          <a:p>
            <a:r>
              <a:rPr lang="en-US" altLang="en-US"/>
              <a:t>Defining the cloud opportunity too narrowly with siloed business initiatives, such as next-generation application hosting or data platforms, almost guarantees failure</a:t>
            </a:r>
          </a:p>
          <a:p>
            <a:r>
              <a:rPr lang="en-US" altLang="en-US"/>
              <a:t>Companies that reap value from cloud platforms treat their adoption as a business-technology transformation</a:t>
            </a:r>
          </a:p>
          <a:p>
            <a:r>
              <a:rPr lang="en-US" altLang="en-US"/>
              <a:t>Twenty years ago a single small application might run on a $25,000 server. Today, a similar-size application might run on a $5,000 server shared with ten other applications.</a:t>
            </a:r>
          </a:p>
          <a:p>
            <a:r>
              <a:rPr lang="en-US" altLang="en-US"/>
              <a:t>Contd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Capturing the value of the cloud</a:t>
            </a:r>
            <a:endParaRPr lang="en-US"/>
          </a:p>
        </p:txBody>
      </p:sp>
      <p:sp>
        <p:nvSpPr>
          <p:cNvPr id="3" name="Content Placeholder 2"/>
          <p:cNvSpPr>
            <a:spLocks noGrp="1"/>
          </p:cNvSpPr>
          <p:nvPr>
            <p:ph idx="1"/>
          </p:nvPr>
        </p:nvSpPr>
        <p:spPr/>
        <p:txBody>
          <a:bodyPr>
            <a:normAutofit/>
          </a:bodyPr>
          <a:lstStyle/>
          <a:p>
            <a:r>
              <a:rPr lang="en-US" altLang="en-US"/>
              <a:t>These realities have led an overwhelming majority of large institutions to experience one or more of the following failure modes:</a:t>
            </a:r>
          </a:p>
          <a:p>
            <a:pPr lvl="1"/>
            <a:r>
              <a:rPr lang="en-US" altLang="en-US"/>
              <a:t>Pilot stall: Companies have succeeded in implementing a few greenfield applications on public-cloud platforms, but the value derived from these programs has been limited. This makes further progress impossible because tech leaders cannot make a convincing business case to extend the use of the cloud platform into the heart of IT’s technology environment.</a:t>
            </a:r>
          </a:p>
          <a:p>
            <a:pPr lvl="1"/>
            <a:r>
              <a:rPr lang="en-US" altLang="en-US"/>
              <a:t>Cloud gridlock: Cloud initiatives become jammed up in long queues because IT cannot build out the automation or reference architectures required to use public-cloud-platform services in a secure, resilient, and compliant fashion.</a:t>
            </a:r>
          </a:p>
          <a:p>
            <a:pPr lvl="1"/>
            <a:r>
              <a:rPr lang="en-US" altLang="en-US"/>
              <a:t>No value from “lift and shift”: The migration of significant portions of the technology environment—largely by replacing on-premises virtual machines with off-premises ones without taking advantage of cloud-optimization levers—has failed to significantly reduce costs or increase flexibility. Support for cloud initiatives subsequently collapses.</a:t>
            </a:r>
          </a:p>
          <a:p>
            <a:pPr lvl="1"/>
            <a:r>
              <a:rPr lang="en-US" altLang="en-US"/>
              <a:t>Cloud chaos: Tech leadership does not have an aligned vision and does not provide the required guidance or management oversight, leaving developers largely to their own devices in configuring cloud services. This leads to very divergent approaches and tooling with significant security, resiliency, and compliance risks.</a:t>
            </a:r>
          </a:p>
          <a:p>
            <a:pPr lvl="0"/>
            <a:r>
              <a:rPr lang="en-US" altLang="en-US"/>
              <a:t>Alright, what about technical challanges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sym typeface="+mn-ea"/>
              </a:rPr>
              <a:t>Capturing the value of the cloud</a:t>
            </a:r>
            <a:endParaRPr lang="en-US"/>
          </a:p>
        </p:txBody>
      </p:sp>
      <p:sp>
        <p:nvSpPr>
          <p:cNvPr id="3" name="Content Placeholder 2"/>
          <p:cNvSpPr>
            <a:spLocks noGrp="1"/>
          </p:cNvSpPr>
          <p:nvPr>
            <p:ph idx="1"/>
          </p:nvPr>
        </p:nvSpPr>
        <p:spPr/>
        <p:txBody>
          <a:bodyPr>
            <a:normAutofit/>
          </a:bodyPr>
          <a:lstStyle/>
          <a:p>
            <a:r>
              <a:rPr lang="en-US" altLang="en-US"/>
              <a:t>Outdated technology environments make change expensive. </a:t>
            </a:r>
          </a:p>
          <a:p>
            <a:r>
              <a:rPr lang="en-US" altLang="en-US"/>
              <a:t>Rigid and brittle infrastructures choke on the data required for sophisticated analytics.</a:t>
            </a:r>
          </a:p>
          <a:p>
            <a:r>
              <a:rPr lang="en-US" altLang="en-US"/>
              <a:t>Decisions about </a:t>
            </a:r>
            <a:r>
              <a:rPr lang="en-US" altLang="en-US">
                <a:solidFill>
                  <a:srgbClr val="FF0000"/>
                </a:solidFill>
              </a:rPr>
              <a:t>cloud architecture</a:t>
            </a:r>
            <a:r>
              <a:rPr lang="en-US" altLang="en-US"/>
              <a:t> and sourcing carry </a:t>
            </a:r>
            <a:r>
              <a:rPr lang="en-US" altLang="en-US">
                <a:solidFill>
                  <a:srgbClr val="FF0000"/>
                </a:solidFill>
              </a:rPr>
              <a:t>significant risk and cost implications</a:t>
            </a:r>
            <a:r>
              <a:rPr lang="en-US" altLang="en-US"/>
              <a:t>—to the tune of hundreds of millions of dollars for large companies.</a:t>
            </a:r>
          </a:p>
          <a:p>
            <a:endParaRPr lang="en-US" altLang="en-US"/>
          </a:p>
          <a:p>
            <a:r>
              <a:rPr lang="en-US" altLang="en-US"/>
              <a:t>Success requires CIOs and tech leaders to do three things.</a:t>
            </a:r>
          </a:p>
          <a:p>
            <a:pPr lvl="1"/>
            <a:r>
              <a:rPr lang="en-US" altLang="en-US"/>
              <a:t>Focus cloud investments in business domains where cloud platforms can enable increased revenues and improved margins</a:t>
            </a:r>
          </a:p>
          <a:p>
            <a:pPr lvl="1"/>
            <a:r>
              <a:rPr lang="en-US" altLang="en-US"/>
              <a:t>Select a technology, sourcing, and migration model that aligns with economic and risk constraints</a:t>
            </a:r>
          </a:p>
          <a:p>
            <a:pPr lvl="1"/>
            <a:r>
              <a:rPr lang="en-US" altLang="en-US"/>
              <a:t>Change operating models to capture cloud value</a:t>
            </a:r>
          </a:p>
          <a:p>
            <a:pPr lvl="1"/>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838200" y="1122362"/>
            <a:ext cx="6281928" cy="4135437"/>
          </a:xfrm>
        </p:spPr>
        <p:txBody>
          <a:bodyPr vert="horz" lIns="91440" tIns="45720" rIns="91440" bIns="45720" rtlCol="0" anchor="b">
            <a:normAutofit/>
          </a:bodyPr>
          <a:lstStyle/>
          <a:p>
            <a:r>
              <a:rPr lang="en-US" altLang="en-US" sz="6600" kern="1200">
                <a:solidFill>
                  <a:schemeClr val="tx1"/>
                </a:solidFill>
                <a:latin typeface="+mj-lt"/>
                <a:ea typeface="+mj-ea"/>
                <a:cs typeface="+mj-cs"/>
              </a:rPr>
              <a:t>Thank you</a:t>
            </a:r>
          </a:p>
        </p:txBody>
      </p:sp>
      <p:sp>
        <p:nvSpPr>
          <p:cNvPr id="12" name="Rectangle 1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idx="1"/>
          </p:nvPr>
        </p:nvSpPr>
        <p:spPr>
          <a:xfrm>
            <a:off x="7928114" y="1232452"/>
            <a:ext cx="3200400" cy="3850919"/>
          </a:xfrm>
        </p:spPr>
        <p:txBody>
          <a:bodyPr vert="horz" lIns="91440" tIns="45720" rIns="91440" bIns="45720" rtlCol="0" anchor="b">
            <a:normAutofit/>
          </a:bodyPr>
          <a:lstStyle/>
          <a:p>
            <a:r>
              <a:rPr lang="en-US" altLang="en-US" kern="1200">
                <a:solidFill>
                  <a:srgbClr val="FFFFFF"/>
                </a:solidFill>
                <a:latin typeface="+mn-lt"/>
                <a:ea typeface="+mn-ea"/>
                <a:cs typeface="+mn-cs"/>
              </a:rPr>
              <a:t>Happy Learning!</a:t>
            </a:r>
          </a:p>
        </p:txBody>
      </p:sp>
      <p:sp>
        <p:nvSpPr>
          <p:cNvPr id="14"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Elasticity</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914404" y="3844043"/>
            <a:ext cx="2388093" cy="461665"/>
          </a:xfrm>
          <a:prstGeom prst="rect">
            <a:avLst/>
          </a:prstGeom>
          <a:noFill/>
        </p:spPr>
        <p:txBody>
          <a:bodyPr wrap="square" rtlCol="0">
            <a:spAutoFit/>
          </a:bodyPr>
          <a:lstStyle/>
          <a:p>
            <a:r>
              <a:rPr lang="en-US" sz="2400" dirty="0"/>
              <a:t>Elasticity</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514511" y="4431438"/>
            <a:ext cx="5839289" cy="2308324"/>
          </a:xfrm>
          <a:prstGeom prst="rect">
            <a:avLst/>
          </a:prstGeom>
          <a:noFill/>
        </p:spPr>
        <p:txBody>
          <a:bodyPr wrap="square" rtlCol="0">
            <a:spAutoFit/>
          </a:bodyPr>
          <a:lstStyle/>
          <a:p>
            <a:r>
              <a:rPr lang="en-US" sz="2400" b="1" dirty="0"/>
              <a:t>VM Scale Sets</a:t>
            </a:r>
            <a:r>
              <a:rPr lang="en-US" sz="2400" dirty="0"/>
              <a:t> : </a:t>
            </a:r>
            <a:r>
              <a:rPr lang="en-US" sz="2400" b="0" i="0" dirty="0">
                <a:effectLst/>
              </a:rPr>
              <a:t>Azure virtual machine scale sets let you create and manage a group of load balanced VMs. The number of VM instances can automatically increase or decrease in response to demand or a defined schedule. </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270376" y="1415852"/>
            <a:ext cx="6921624" cy="1938992"/>
          </a:xfrm>
          <a:prstGeom prst="rect">
            <a:avLst/>
          </a:prstGeom>
          <a:noFill/>
        </p:spPr>
        <p:txBody>
          <a:bodyPr wrap="square" rtlCol="0">
            <a:spAutoFit/>
          </a:bodyPr>
          <a:lstStyle/>
          <a:p>
            <a:r>
              <a:rPr lang="en-US" sz="2400" b="1" dirty="0"/>
              <a:t>Autoscaling Groups</a:t>
            </a:r>
            <a:r>
              <a:rPr lang="en-US" sz="2400" dirty="0"/>
              <a:t> : </a:t>
            </a:r>
            <a:r>
              <a:rPr lang="en-US" sz="2400" b="0" i="0" dirty="0">
                <a:solidFill>
                  <a:srgbClr val="16191F"/>
                </a:solidFill>
                <a:effectLst/>
              </a:rPr>
              <a:t>Amazon EC2 Auto Scaling helps you ensure that you have the correct number of Amazon EC2 instances available to handle the load for your application. You create collections of EC2 instances, called </a:t>
            </a:r>
            <a:r>
              <a:rPr lang="en-US" sz="2400" b="0" i="1" dirty="0">
                <a:solidFill>
                  <a:srgbClr val="16191F"/>
                </a:solidFill>
                <a:effectLst/>
              </a:rPr>
              <a:t>Auto Scaling groups</a:t>
            </a:r>
            <a:r>
              <a:rPr lang="en-US" sz="2400" b="0" i="0" dirty="0">
                <a:solidFill>
                  <a:srgbClr val="16191F"/>
                </a:solidFill>
                <a:effectLst/>
              </a:rPr>
              <a:t>. </a:t>
            </a:r>
            <a:endParaRPr lang="en-IN" sz="2400" dirty="0"/>
          </a:p>
        </p:txBody>
      </p:sp>
    </p:spTree>
    <p:extLst>
      <p:ext uri="{BB962C8B-B14F-4D97-AF65-F5344CB8AC3E}">
        <p14:creationId xmlns:p14="http://schemas.microsoft.com/office/powerpoint/2010/main" val="2492565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Load Balancing</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257454" y="3746388"/>
            <a:ext cx="2388093" cy="461665"/>
          </a:xfrm>
          <a:prstGeom prst="rect">
            <a:avLst/>
          </a:prstGeom>
          <a:noFill/>
        </p:spPr>
        <p:txBody>
          <a:bodyPr wrap="square" rtlCol="0">
            <a:spAutoFit/>
          </a:bodyPr>
          <a:lstStyle/>
          <a:p>
            <a:r>
              <a:rPr lang="en-US" sz="2400" dirty="0"/>
              <a:t>Load Balancing</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243744" y="4316031"/>
            <a:ext cx="6482178" cy="2308324"/>
          </a:xfrm>
          <a:prstGeom prst="rect">
            <a:avLst/>
          </a:prstGeom>
          <a:noFill/>
        </p:spPr>
        <p:txBody>
          <a:bodyPr wrap="square" rtlCol="0">
            <a:spAutoFit/>
          </a:bodyPr>
          <a:lstStyle/>
          <a:p>
            <a:r>
              <a:rPr lang="en-US" sz="2400" b="1" dirty="0"/>
              <a:t>Azure Load Balancer</a:t>
            </a:r>
            <a:r>
              <a:rPr lang="en-US" sz="2400" dirty="0"/>
              <a:t> : </a:t>
            </a:r>
            <a:r>
              <a:rPr lang="en-US" sz="2400" b="0" i="0" dirty="0">
                <a:effectLst/>
              </a:rPr>
              <a:t>An Azure load balancer is a Layer-4 (TCP, UDP) load balancer that provides high availability by distributing incoming traffic among healthy VMs. A load balancer health probe monitors a given port on each VM and only distributes traffic to an operational VM.</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243744" y="1068732"/>
            <a:ext cx="6690802" cy="2677656"/>
          </a:xfrm>
          <a:prstGeom prst="rect">
            <a:avLst/>
          </a:prstGeom>
          <a:noFill/>
        </p:spPr>
        <p:txBody>
          <a:bodyPr wrap="square" rtlCol="0">
            <a:spAutoFit/>
          </a:bodyPr>
          <a:lstStyle/>
          <a:p>
            <a:r>
              <a:rPr lang="en-US" sz="2400" b="1" dirty="0"/>
              <a:t>Elastic Load Balancer</a:t>
            </a:r>
            <a:r>
              <a:rPr lang="en-US" sz="2400" dirty="0"/>
              <a:t> : </a:t>
            </a:r>
            <a:r>
              <a:rPr lang="en-US" sz="2400" b="0" i="0" dirty="0">
                <a:solidFill>
                  <a:srgbClr val="16191F"/>
                </a:solidFill>
                <a:effectLst/>
                <a:latin typeface="Amazon Ember"/>
              </a:rPr>
              <a:t>Elastic Load Balancing automatically distributes your incoming traffic across multiple targets, such as EC2 instances, containers, and IP addresses, in one or more Availability Zones. It monitors the health of its registered targets, and routes traffic only to the healthy targets.</a:t>
            </a:r>
            <a:endParaRPr lang="en-IN" sz="2400" dirty="0"/>
          </a:p>
        </p:txBody>
      </p:sp>
    </p:spTree>
    <p:extLst>
      <p:ext uri="{BB962C8B-B14F-4D97-AF65-F5344CB8AC3E}">
        <p14:creationId xmlns:p14="http://schemas.microsoft.com/office/powerpoint/2010/main" val="205350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Object Storage</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257454" y="3737511"/>
            <a:ext cx="2388093" cy="461665"/>
          </a:xfrm>
          <a:prstGeom prst="rect">
            <a:avLst/>
          </a:prstGeom>
          <a:noFill/>
        </p:spPr>
        <p:txBody>
          <a:bodyPr wrap="square" rtlCol="0">
            <a:spAutoFit/>
          </a:bodyPr>
          <a:lstStyle/>
          <a:p>
            <a:r>
              <a:rPr lang="en-US" sz="2400" dirty="0"/>
              <a:t>Object Storage</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541143" y="4573484"/>
            <a:ext cx="6390445" cy="2308324"/>
          </a:xfrm>
          <a:prstGeom prst="rect">
            <a:avLst/>
          </a:prstGeom>
          <a:noFill/>
        </p:spPr>
        <p:txBody>
          <a:bodyPr wrap="square" rtlCol="0">
            <a:spAutoFit/>
          </a:bodyPr>
          <a:lstStyle/>
          <a:p>
            <a:r>
              <a:rPr lang="en-US" sz="2400" b="1" dirty="0"/>
              <a:t>Blob Storage</a:t>
            </a:r>
            <a:r>
              <a:rPr lang="en-US" sz="2400" dirty="0"/>
              <a:t> : </a:t>
            </a:r>
            <a:r>
              <a:rPr lang="en-US" sz="2400" b="0" i="0" dirty="0">
                <a:effectLst/>
              </a:rPr>
              <a:t>Azure Blob storage is Microsoft's object storage solution for the cloud. Blob storage is optimized for storing massive amounts of unstructured data. Unstructured data is data that doesn't adhere to a particular data model or definition, such as text or binary data.</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323643" y="1027906"/>
            <a:ext cx="6510291" cy="3046988"/>
          </a:xfrm>
          <a:prstGeom prst="rect">
            <a:avLst/>
          </a:prstGeom>
          <a:noFill/>
        </p:spPr>
        <p:txBody>
          <a:bodyPr wrap="square" rtlCol="0">
            <a:spAutoFit/>
          </a:bodyPr>
          <a:lstStyle/>
          <a:p>
            <a:r>
              <a:rPr lang="en-US" sz="2400" b="1" dirty="0"/>
              <a:t>AWS S3</a:t>
            </a:r>
            <a:r>
              <a:rPr lang="en-US" sz="2400" dirty="0"/>
              <a:t> : </a:t>
            </a:r>
            <a:r>
              <a:rPr lang="en-US" sz="2400" b="0" i="0" dirty="0">
                <a:solidFill>
                  <a:srgbClr val="16191F"/>
                </a:solidFill>
                <a:effectLst/>
              </a:rPr>
              <a:t>Amazon Simple Storage Service (Amazon S3) is an object storage service that offers industry-leading scalability, data availability, security, and performance. Amazon S3 provides management features so that you can optimize, organize, and configure access to your data to meet your specific business, organizational, and compliance requirements.</a:t>
            </a:r>
            <a:endParaRPr lang="en-IN" sz="2400" dirty="0"/>
          </a:p>
        </p:txBody>
      </p:sp>
    </p:spTree>
    <p:extLst>
      <p:ext uri="{BB962C8B-B14F-4D97-AF65-F5344CB8AC3E}">
        <p14:creationId xmlns:p14="http://schemas.microsoft.com/office/powerpoint/2010/main" val="435856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RDBMS</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1056444" y="3781899"/>
            <a:ext cx="2388093" cy="461665"/>
          </a:xfrm>
          <a:prstGeom prst="rect">
            <a:avLst/>
          </a:prstGeom>
          <a:noFill/>
        </p:spPr>
        <p:txBody>
          <a:bodyPr wrap="square" rtlCol="0">
            <a:spAutoFit/>
          </a:bodyPr>
          <a:lstStyle/>
          <a:p>
            <a:r>
              <a:rPr lang="en-US" sz="2400" dirty="0"/>
              <a:t>RDBMS</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612164" y="5203797"/>
            <a:ext cx="6204015" cy="1200329"/>
          </a:xfrm>
          <a:prstGeom prst="rect">
            <a:avLst/>
          </a:prstGeom>
          <a:noFill/>
        </p:spPr>
        <p:txBody>
          <a:bodyPr wrap="square" rtlCol="0">
            <a:spAutoFit/>
          </a:bodyPr>
          <a:lstStyle/>
          <a:p>
            <a:r>
              <a:rPr lang="en-US" sz="2400" b="1" dirty="0"/>
              <a:t>Azure SQL</a:t>
            </a:r>
            <a:r>
              <a:rPr lang="en-US" sz="2400" dirty="0"/>
              <a:t> : </a:t>
            </a:r>
            <a:r>
              <a:rPr lang="en-US" sz="2400" b="0" i="0" dirty="0">
                <a:effectLst/>
              </a:rPr>
              <a:t>Azure SQL is a family of managed, secure, and intelligent products that use the SQL Server database engine in the Azure cloud.</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217109" y="1473575"/>
            <a:ext cx="6599070" cy="2308324"/>
          </a:xfrm>
          <a:prstGeom prst="rect">
            <a:avLst/>
          </a:prstGeom>
          <a:noFill/>
        </p:spPr>
        <p:txBody>
          <a:bodyPr wrap="square" rtlCol="0">
            <a:spAutoFit/>
          </a:bodyPr>
          <a:lstStyle/>
          <a:p>
            <a:r>
              <a:rPr lang="en-US" sz="2400" b="1" dirty="0"/>
              <a:t>RDS</a:t>
            </a:r>
            <a:r>
              <a:rPr lang="en-US" sz="2400" dirty="0"/>
              <a:t> : </a:t>
            </a:r>
            <a:r>
              <a:rPr lang="en-US" sz="2400" b="0" i="0" dirty="0">
                <a:solidFill>
                  <a:srgbClr val="16191F"/>
                </a:solidFill>
                <a:effectLst/>
              </a:rPr>
              <a:t>Amazon Relational Database Service (Amazon RDS) is a web service that makes it easier to set up, operate, and scale a relational database in the AWS Cloud. It provides cost-efficient, resizable capacity for an industry-standard relational database and manages common database administration tasks.</a:t>
            </a:r>
            <a:endParaRPr lang="en-IN" sz="2400" dirty="0"/>
          </a:p>
        </p:txBody>
      </p:sp>
    </p:spTree>
    <p:extLst>
      <p:ext uri="{BB962C8B-B14F-4D97-AF65-F5344CB8AC3E}">
        <p14:creationId xmlns:p14="http://schemas.microsoft.com/office/powerpoint/2010/main" val="3469308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9B37-4C84-435A-97AC-BF83A3D3A6D7}"/>
              </a:ext>
            </a:extLst>
          </p:cNvPr>
          <p:cNvSpPr>
            <a:spLocks noGrp="1"/>
          </p:cNvSpPr>
          <p:nvPr>
            <p:ph type="title"/>
          </p:nvPr>
        </p:nvSpPr>
        <p:spPr/>
        <p:txBody>
          <a:bodyPr/>
          <a:lstStyle/>
          <a:p>
            <a:r>
              <a:rPr lang="en-US" dirty="0"/>
              <a:t>Code Repository</a:t>
            </a:r>
            <a:endParaRPr lang="en-IN" dirty="0"/>
          </a:p>
        </p:txBody>
      </p:sp>
      <p:sp>
        <p:nvSpPr>
          <p:cNvPr id="3" name="TextBox 2">
            <a:extLst>
              <a:ext uri="{FF2B5EF4-FFF2-40B4-BE49-F238E27FC236}">
                <a16:creationId xmlns:a16="http://schemas.microsoft.com/office/drawing/2014/main" id="{66080240-FEB5-4F4B-8D8D-F23ABB84E672}"/>
              </a:ext>
            </a:extLst>
          </p:cNvPr>
          <p:cNvSpPr txBox="1"/>
          <p:nvPr/>
        </p:nvSpPr>
        <p:spPr>
          <a:xfrm>
            <a:off x="0" y="3781900"/>
            <a:ext cx="2388093" cy="461665"/>
          </a:xfrm>
          <a:prstGeom prst="rect">
            <a:avLst/>
          </a:prstGeom>
          <a:noFill/>
        </p:spPr>
        <p:txBody>
          <a:bodyPr wrap="square" rtlCol="0">
            <a:spAutoFit/>
          </a:bodyPr>
          <a:lstStyle/>
          <a:p>
            <a:r>
              <a:rPr lang="en-US" sz="2400" dirty="0"/>
              <a:t>Code Repository</a:t>
            </a:r>
            <a:endParaRPr lang="en-IN" sz="2400" dirty="0"/>
          </a:p>
        </p:txBody>
      </p:sp>
      <p:sp>
        <p:nvSpPr>
          <p:cNvPr id="4" name="TextBox 3">
            <a:extLst>
              <a:ext uri="{FF2B5EF4-FFF2-40B4-BE49-F238E27FC236}">
                <a16:creationId xmlns:a16="http://schemas.microsoft.com/office/drawing/2014/main" id="{F888E6E1-656A-4151-B614-A479410AE71E}"/>
              </a:ext>
            </a:extLst>
          </p:cNvPr>
          <p:cNvSpPr txBox="1"/>
          <p:nvPr/>
        </p:nvSpPr>
        <p:spPr>
          <a:xfrm>
            <a:off x="5478999" y="4750332"/>
            <a:ext cx="6354932" cy="1938992"/>
          </a:xfrm>
          <a:prstGeom prst="rect">
            <a:avLst/>
          </a:prstGeom>
          <a:noFill/>
        </p:spPr>
        <p:txBody>
          <a:bodyPr wrap="square" rtlCol="0">
            <a:spAutoFit/>
          </a:bodyPr>
          <a:lstStyle/>
          <a:p>
            <a:r>
              <a:rPr lang="en-US" sz="2400" b="1" dirty="0"/>
              <a:t>Azure Repos </a:t>
            </a:r>
            <a:r>
              <a:rPr lang="en-US" sz="2400" dirty="0"/>
              <a:t>: </a:t>
            </a:r>
            <a:r>
              <a:rPr lang="en-US" sz="2400" b="0" i="0" dirty="0">
                <a:effectLst/>
              </a:rPr>
              <a:t>Azure Repos is a set of version control tools that you can use to manage your code. Version control systems are software that help you track changes you make in your code over time</a:t>
            </a:r>
            <a:endParaRPr lang="en-IN" sz="2400" dirty="0"/>
          </a:p>
        </p:txBody>
      </p:sp>
      <p:sp>
        <p:nvSpPr>
          <p:cNvPr id="5" name="TextBox 4">
            <a:extLst>
              <a:ext uri="{FF2B5EF4-FFF2-40B4-BE49-F238E27FC236}">
                <a16:creationId xmlns:a16="http://schemas.microsoft.com/office/drawing/2014/main" id="{BB4076B0-C350-4969-BEA4-876029D8D863}"/>
              </a:ext>
            </a:extLst>
          </p:cNvPr>
          <p:cNvSpPr txBox="1"/>
          <p:nvPr/>
        </p:nvSpPr>
        <p:spPr>
          <a:xfrm>
            <a:off x="5288133" y="2108311"/>
            <a:ext cx="6634578" cy="1938992"/>
          </a:xfrm>
          <a:prstGeom prst="rect">
            <a:avLst/>
          </a:prstGeom>
          <a:noFill/>
        </p:spPr>
        <p:txBody>
          <a:bodyPr wrap="square" rtlCol="0">
            <a:spAutoFit/>
          </a:bodyPr>
          <a:lstStyle/>
          <a:p>
            <a:r>
              <a:rPr lang="en-US" sz="2400" b="1" dirty="0" err="1"/>
              <a:t>CodeCommit</a:t>
            </a:r>
            <a:r>
              <a:rPr lang="en-US" sz="2400" dirty="0"/>
              <a:t> : </a:t>
            </a:r>
            <a:r>
              <a:rPr lang="en-US" sz="2400" b="0" i="0" dirty="0">
                <a:effectLst/>
              </a:rPr>
              <a:t>AWS </a:t>
            </a:r>
            <a:r>
              <a:rPr lang="en-US" sz="2400" b="0" i="0" dirty="0" err="1">
                <a:effectLst/>
              </a:rPr>
              <a:t>CodeCommit</a:t>
            </a:r>
            <a:r>
              <a:rPr lang="en-US" sz="2400" b="0" i="0" dirty="0">
                <a:effectLst/>
              </a:rPr>
              <a:t> is a secure, highly scalable, managed </a:t>
            </a:r>
            <a:r>
              <a:rPr lang="en-US" sz="2400" b="0" i="0" u="none" strike="noStrike" dirty="0">
                <a:effectLst/>
              </a:rPr>
              <a:t>source control</a:t>
            </a:r>
            <a:r>
              <a:rPr lang="en-US" sz="2400" b="0" i="0" dirty="0">
                <a:effectLst/>
              </a:rPr>
              <a:t> service that hosts private Git repositories. It makes it easy for teams to securely collaborate on code with contributions encrypted in transit and at rest.</a:t>
            </a:r>
            <a:endParaRPr lang="en-IN" sz="2400" dirty="0"/>
          </a:p>
        </p:txBody>
      </p:sp>
    </p:spTree>
    <p:extLst>
      <p:ext uri="{BB962C8B-B14F-4D97-AF65-F5344CB8AC3E}">
        <p14:creationId xmlns:p14="http://schemas.microsoft.com/office/powerpoint/2010/main" val="136853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6EFCEE5-71D1-48BD-8B2B-0433CE63AE43}"/>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a:solidFill>
                  <a:schemeClr val="tx1"/>
                </a:solidFill>
                <a:latin typeface="+mj-lt"/>
                <a:ea typeface="+mj-ea"/>
                <a:cs typeface="+mj-cs"/>
              </a:rPr>
              <a:t>AWS vs Azure</a:t>
            </a:r>
          </a:p>
        </p:txBody>
      </p:sp>
      <p:graphicFrame>
        <p:nvGraphicFramePr>
          <p:cNvPr id="4" name="Table 3">
            <a:extLst>
              <a:ext uri="{FF2B5EF4-FFF2-40B4-BE49-F238E27FC236}">
                <a16:creationId xmlns:a16="http://schemas.microsoft.com/office/drawing/2014/main" id="{2361BBA3-D495-4B9D-AA74-CD775CA0F932}"/>
              </a:ext>
            </a:extLst>
          </p:cNvPr>
          <p:cNvGraphicFramePr>
            <a:graphicFrameLocks noGrp="1"/>
          </p:cNvGraphicFramePr>
          <p:nvPr>
            <p:extLst>
              <p:ext uri="{D42A27DB-BD31-4B8C-83A1-F6EECF244321}">
                <p14:modId xmlns:p14="http://schemas.microsoft.com/office/powerpoint/2010/main" val="235910075"/>
              </p:ext>
            </p:extLst>
          </p:nvPr>
        </p:nvGraphicFramePr>
        <p:xfrm>
          <a:off x="838200" y="1966764"/>
          <a:ext cx="10512549" cy="4207634"/>
        </p:xfrm>
        <a:graphic>
          <a:graphicData uri="http://schemas.openxmlformats.org/drawingml/2006/table">
            <a:tbl>
              <a:tblPr firstRow="1" bandRow="1">
                <a:solidFill>
                  <a:srgbClr val="F7F7F7"/>
                </a:solidFill>
              </a:tblPr>
              <a:tblGrid>
                <a:gridCol w="1203283">
                  <a:extLst>
                    <a:ext uri="{9D8B030D-6E8A-4147-A177-3AD203B41FA5}">
                      <a16:colId xmlns:a16="http://schemas.microsoft.com/office/drawing/2014/main" val="2641268882"/>
                    </a:ext>
                  </a:extLst>
                </a:gridCol>
                <a:gridCol w="3935632">
                  <a:extLst>
                    <a:ext uri="{9D8B030D-6E8A-4147-A177-3AD203B41FA5}">
                      <a16:colId xmlns:a16="http://schemas.microsoft.com/office/drawing/2014/main" val="1924379516"/>
                    </a:ext>
                  </a:extLst>
                </a:gridCol>
                <a:gridCol w="2203686">
                  <a:extLst>
                    <a:ext uri="{9D8B030D-6E8A-4147-A177-3AD203B41FA5}">
                      <a16:colId xmlns:a16="http://schemas.microsoft.com/office/drawing/2014/main" val="2791395161"/>
                    </a:ext>
                  </a:extLst>
                </a:gridCol>
                <a:gridCol w="3169948">
                  <a:extLst>
                    <a:ext uri="{9D8B030D-6E8A-4147-A177-3AD203B41FA5}">
                      <a16:colId xmlns:a16="http://schemas.microsoft.com/office/drawing/2014/main" val="3664147287"/>
                    </a:ext>
                  </a:extLst>
                </a:gridCol>
              </a:tblGrid>
              <a:tr h="440013">
                <a:tc>
                  <a:txBody>
                    <a:bodyPr/>
                    <a:lstStyle/>
                    <a:p>
                      <a:pPr algn="ctr" rtl="0" fontAlgn="b"/>
                      <a:r>
                        <a:rPr lang="en-IN" sz="1100" b="1" cap="all" spc="60">
                          <a:solidFill>
                            <a:schemeClr val="tx1"/>
                          </a:solidFill>
                          <a:effectLst/>
                        </a:rPr>
                        <a:t>Sr</a:t>
                      </a:r>
                    </a:p>
                  </a:txBody>
                  <a:tcPr marL="122226" marR="122226" marT="122226" marB="122226"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Domain</a:t>
                      </a:r>
                    </a:p>
                  </a:txBody>
                  <a:tcPr marL="122226" marR="122226" marT="122226" marB="122226"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AWS</a:t>
                      </a:r>
                    </a:p>
                  </a:txBody>
                  <a:tcPr marL="122226" marR="122226" marT="122226" marB="122226"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Azure </a:t>
                      </a:r>
                    </a:p>
                  </a:txBody>
                  <a:tcPr marL="122226" marR="122226" marT="122226" marB="122226" anchor="b">
                    <a:lnL w="12700" cmpd="sng">
                      <a:noFill/>
                    </a:lnL>
                    <a:lnR w="12700" cmpd="sng">
                      <a:noFill/>
                    </a:lnR>
                    <a:lnT w="12700" cmpd="sng">
                      <a:noFill/>
                    </a:lnT>
                    <a:lnB w="38100" cmpd="sng">
                      <a:noFill/>
                    </a:lnB>
                    <a:noFill/>
                  </a:tcPr>
                </a:tc>
                <a:extLst>
                  <a:ext uri="{0D108BD9-81ED-4DB2-BD59-A6C34878D82A}">
                    <a16:rowId xmlns:a16="http://schemas.microsoft.com/office/drawing/2014/main" val="3438485956"/>
                  </a:ext>
                </a:extLst>
              </a:tr>
              <a:tr h="342511">
                <a:tc>
                  <a:txBody>
                    <a:bodyPr/>
                    <a:lstStyle/>
                    <a:p>
                      <a:pPr algn="ctr" rtl="0" fontAlgn="b"/>
                      <a:r>
                        <a:rPr lang="en-IN" sz="1400" cap="none" spc="0">
                          <a:solidFill>
                            <a:schemeClr val="tx1"/>
                          </a:solidFill>
                          <a:effectLst/>
                        </a:rPr>
                        <a:t>1</a:t>
                      </a:r>
                    </a:p>
                  </a:txBody>
                  <a:tcPr marL="16714" marR="16714" marT="11143" marB="81484"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400" cap="none" spc="0">
                          <a:solidFill>
                            <a:schemeClr val="tx1"/>
                          </a:solidFill>
                          <a:effectLst/>
                        </a:rPr>
                        <a:t>Block Storage</a:t>
                      </a:r>
                    </a:p>
                  </a:txBody>
                  <a:tcPr marL="16714" marR="16714" marT="11143" marB="81484"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400" cap="none" spc="0">
                          <a:solidFill>
                            <a:schemeClr val="tx1"/>
                          </a:solidFill>
                          <a:effectLst/>
                        </a:rPr>
                        <a:t>EBS</a:t>
                      </a:r>
                    </a:p>
                  </a:txBody>
                  <a:tcPr marL="16714" marR="16714" marT="11143" marB="81484"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400" cap="none" spc="0">
                          <a:solidFill>
                            <a:schemeClr val="tx1"/>
                          </a:solidFill>
                          <a:effectLst/>
                        </a:rPr>
                        <a:t>Azure Disk Storage</a:t>
                      </a:r>
                    </a:p>
                  </a:txBody>
                  <a:tcPr marL="16714" marR="16714" marT="11143" marB="81484" anchor="b">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85409012"/>
                  </a:ext>
                </a:extLst>
              </a:tr>
              <a:tr h="342511">
                <a:tc>
                  <a:txBody>
                    <a:bodyPr/>
                    <a:lstStyle/>
                    <a:p>
                      <a:pPr algn="ctr" rtl="0" fontAlgn="b"/>
                      <a:r>
                        <a:rPr lang="en-IN" sz="1400" cap="none" spc="0">
                          <a:solidFill>
                            <a:schemeClr val="tx1"/>
                          </a:solidFill>
                          <a:effectLst/>
                        </a:rPr>
                        <a:t>2</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Traffic Routing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Route53</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Traffic Manager</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037485538"/>
                  </a:ext>
                </a:extLst>
              </a:tr>
              <a:tr h="342511">
                <a:tc>
                  <a:txBody>
                    <a:bodyPr/>
                    <a:lstStyle/>
                    <a:p>
                      <a:pPr algn="ctr" rtl="0" fontAlgn="b"/>
                      <a:r>
                        <a:rPr lang="en-IN" sz="1400" cap="none" spc="0">
                          <a:solidFill>
                            <a:schemeClr val="tx1"/>
                          </a:solidFill>
                          <a:effectLst/>
                        </a:rPr>
                        <a:t>3</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Networking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VPC</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Virtual Network</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16555277"/>
                  </a:ext>
                </a:extLst>
              </a:tr>
              <a:tr h="342511">
                <a:tc>
                  <a:txBody>
                    <a:bodyPr/>
                    <a:lstStyle/>
                    <a:p>
                      <a:pPr algn="ctr" rtl="0" fontAlgn="b"/>
                      <a:r>
                        <a:rPr lang="en-IN" sz="1400" cap="none" spc="0">
                          <a:solidFill>
                            <a:schemeClr val="tx1"/>
                          </a:solidFill>
                          <a:effectLst/>
                        </a:rPr>
                        <a:t>4</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Firewalls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WAF</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Azure Firewall</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91820860"/>
                  </a:ext>
                </a:extLst>
              </a:tr>
              <a:tr h="342511">
                <a:tc>
                  <a:txBody>
                    <a:bodyPr/>
                    <a:lstStyle/>
                    <a:p>
                      <a:pPr algn="ctr" rtl="0" fontAlgn="b"/>
                      <a:r>
                        <a:rPr lang="en-IN" sz="1400" cap="none" spc="0">
                          <a:solidFill>
                            <a:schemeClr val="tx1"/>
                          </a:solidFill>
                          <a:effectLst/>
                        </a:rPr>
                        <a:t>5</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NoSQL</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DynamoDB</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err="1">
                          <a:solidFill>
                            <a:schemeClr val="tx1"/>
                          </a:solidFill>
                          <a:effectLst/>
                        </a:rPr>
                        <a:t>CosmosDB</a:t>
                      </a:r>
                      <a:endParaRPr lang="en-IN" sz="1400" cap="none" spc="0">
                        <a:solidFill>
                          <a:schemeClr val="tx1"/>
                        </a:solidFill>
                        <a:effectLst/>
                      </a:endParaRP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371526117"/>
                  </a:ext>
                </a:extLst>
              </a:tr>
              <a:tr h="342511">
                <a:tc>
                  <a:txBody>
                    <a:bodyPr/>
                    <a:lstStyle/>
                    <a:p>
                      <a:pPr algn="ctr" rtl="0" fontAlgn="b"/>
                      <a:r>
                        <a:rPr lang="en-IN" sz="1400" cap="none" spc="0">
                          <a:solidFill>
                            <a:schemeClr val="tx1"/>
                          </a:solidFill>
                          <a:effectLst/>
                        </a:rPr>
                        <a:t>6</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Notifications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SNS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Notification Hub</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269100518"/>
                  </a:ext>
                </a:extLst>
              </a:tr>
              <a:tr h="342511">
                <a:tc>
                  <a:txBody>
                    <a:bodyPr/>
                    <a:lstStyle/>
                    <a:p>
                      <a:pPr algn="ctr" rtl="0" fontAlgn="b"/>
                      <a:r>
                        <a:rPr lang="en-IN" sz="1400" cap="none" spc="0">
                          <a:solidFill>
                            <a:schemeClr val="tx1"/>
                          </a:solidFill>
                          <a:effectLst/>
                        </a:rPr>
                        <a:t>7</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Messaging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SQS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Service Bus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411212307"/>
                  </a:ext>
                </a:extLst>
              </a:tr>
              <a:tr h="342511">
                <a:tc>
                  <a:txBody>
                    <a:bodyPr/>
                    <a:lstStyle/>
                    <a:p>
                      <a:pPr algn="ctr" rtl="0" fontAlgn="b"/>
                      <a:r>
                        <a:rPr lang="en-IN" sz="1400" cap="none" spc="0">
                          <a:solidFill>
                            <a:schemeClr val="tx1"/>
                          </a:solidFill>
                          <a:effectLst/>
                        </a:rPr>
                        <a:t>8</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Data Querying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Athena</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Datalake Analytics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268245779"/>
                  </a:ext>
                </a:extLst>
              </a:tr>
              <a:tr h="342511">
                <a:tc>
                  <a:txBody>
                    <a:bodyPr/>
                    <a:lstStyle/>
                    <a:p>
                      <a:pPr algn="ctr" rtl="0" fontAlgn="b"/>
                      <a:r>
                        <a:rPr lang="en-IN" sz="1400" cap="none" spc="0">
                          <a:solidFill>
                            <a:schemeClr val="tx1"/>
                          </a:solidFill>
                          <a:effectLst/>
                        </a:rPr>
                        <a:t>9</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Data Streaming</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Kinesis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400" cap="none" spc="0">
                          <a:solidFill>
                            <a:schemeClr val="tx1"/>
                          </a:solidFill>
                          <a:effectLst/>
                        </a:rPr>
                        <a:t>Event Hub</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38130835"/>
                  </a:ext>
                </a:extLst>
              </a:tr>
              <a:tr h="342511">
                <a:tc>
                  <a:txBody>
                    <a:bodyPr/>
                    <a:lstStyle/>
                    <a:p>
                      <a:pPr algn="ctr" rtl="0" fontAlgn="b"/>
                      <a:r>
                        <a:rPr lang="en-IN" sz="1400" cap="none" spc="0">
                          <a:solidFill>
                            <a:schemeClr val="tx1"/>
                          </a:solidFill>
                          <a:effectLst/>
                        </a:rPr>
                        <a:t>10</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Serverless Deployments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Lambda</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400" cap="none" spc="0">
                          <a:solidFill>
                            <a:schemeClr val="tx1"/>
                          </a:solidFill>
                          <a:effectLst/>
                        </a:rPr>
                        <a:t>Functions</a:t>
                      </a:r>
                    </a:p>
                  </a:txBody>
                  <a:tcPr marL="16714" marR="16714" marT="11143" marB="81484"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472859197"/>
                  </a:ext>
                </a:extLst>
              </a:tr>
              <a:tr h="342511">
                <a:tc>
                  <a:txBody>
                    <a:bodyPr/>
                    <a:lstStyle/>
                    <a:p>
                      <a:pPr algn="ctr" rtl="0" fontAlgn="b"/>
                      <a:r>
                        <a:rPr lang="en-IN" sz="1400" cap="none" spc="0">
                          <a:solidFill>
                            <a:schemeClr val="tx1"/>
                          </a:solidFill>
                          <a:effectLst/>
                        </a:rPr>
                        <a:t>11</a:t>
                      </a:r>
                    </a:p>
                  </a:txBody>
                  <a:tcPr marL="16714" marR="16714" marT="11143" marB="81484"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400" cap="none" spc="0">
                          <a:solidFill>
                            <a:schemeClr val="tx1"/>
                          </a:solidFill>
                          <a:effectLst/>
                        </a:rPr>
                        <a:t>Image Analysis</a:t>
                      </a:r>
                    </a:p>
                  </a:txBody>
                  <a:tcPr marL="16714" marR="16714" marT="11143" marB="81484"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400" cap="none" spc="0">
                          <a:solidFill>
                            <a:schemeClr val="tx1"/>
                          </a:solidFill>
                          <a:effectLst/>
                        </a:rPr>
                        <a:t>Rekognition</a:t>
                      </a:r>
                    </a:p>
                  </a:txBody>
                  <a:tcPr marL="16714" marR="16714" marT="11143" marB="81484"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400" cap="none" spc="0">
                          <a:solidFill>
                            <a:schemeClr val="tx1"/>
                          </a:solidFill>
                          <a:effectLst/>
                        </a:rPr>
                        <a:t>Azure Face</a:t>
                      </a:r>
                    </a:p>
                  </a:txBody>
                  <a:tcPr marL="16714" marR="16714" marT="11143" marB="81484"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2135825939"/>
                  </a:ext>
                </a:extLst>
              </a:tr>
            </a:tbl>
          </a:graphicData>
        </a:graphic>
      </p:graphicFrame>
    </p:spTree>
    <p:extLst>
      <p:ext uri="{BB962C8B-B14F-4D97-AF65-F5344CB8AC3E}">
        <p14:creationId xmlns:p14="http://schemas.microsoft.com/office/powerpoint/2010/main" val="3253458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E57407-2B1A-4100-BC27-353E945C1623}"/>
              </a:ext>
            </a:extLst>
          </p:cNvPr>
          <p:cNvSpPr txBox="1">
            <a:spLocks/>
          </p:cNvSpPr>
          <p:nvPr/>
        </p:nvSpPr>
        <p:spPr>
          <a:xfrm>
            <a:off x="838200" y="184805"/>
            <a:ext cx="10515600" cy="150588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5200" kern="1200">
                <a:solidFill>
                  <a:schemeClr val="tx1"/>
                </a:solidFill>
                <a:latin typeface="+mj-lt"/>
                <a:ea typeface="+mj-ea"/>
                <a:cs typeface="+mj-cs"/>
              </a:rPr>
              <a:t>AWS vs Azure</a:t>
            </a:r>
          </a:p>
        </p:txBody>
      </p:sp>
      <p:graphicFrame>
        <p:nvGraphicFramePr>
          <p:cNvPr id="4" name="Table 3">
            <a:extLst>
              <a:ext uri="{FF2B5EF4-FFF2-40B4-BE49-F238E27FC236}">
                <a16:creationId xmlns:a16="http://schemas.microsoft.com/office/drawing/2014/main" id="{A9D519B0-4B91-42E3-8EB3-0DD2E2F6EB42}"/>
              </a:ext>
            </a:extLst>
          </p:cNvPr>
          <p:cNvGraphicFramePr>
            <a:graphicFrameLocks noGrp="1"/>
          </p:cNvGraphicFramePr>
          <p:nvPr>
            <p:extLst>
              <p:ext uri="{D42A27DB-BD31-4B8C-83A1-F6EECF244321}">
                <p14:modId xmlns:p14="http://schemas.microsoft.com/office/powerpoint/2010/main" val="2853498591"/>
              </p:ext>
            </p:extLst>
          </p:nvPr>
        </p:nvGraphicFramePr>
        <p:xfrm>
          <a:off x="838200" y="1898054"/>
          <a:ext cx="10512548" cy="4345048"/>
        </p:xfrm>
        <a:graphic>
          <a:graphicData uri="http://schemas.openxmlformats.org/drawingml/2006/table">
            <a:tbl>
              <a:tblPr firstRow="1" bandRow="1">
                <a:solidFill>
                  <a:srgbClr val="F7F7F7"/>
                </a:solidFill>
              </a:tblPr>
              <a:tblGrid>
                <a:gridCol w="716870">
                  <a:extLst>
                    <a:ext uri="{9D8B030D-6E8A-4147-A177-3AD203B41FA5}">
                      <a16:colId xmlns:a16="http://schemas.microsoft.com/office/drawing/2014/main" val="2274628747"/>
                    </a:ext>
                  </a:extLst>
                </a:gridCol>
                <a:gridCol w="3553848">
                  <a:extLst>
                    <a:ext uri="{9D8B030D-6E8A-4147-A177-3AD203B41FA5}">
                      <a16:colId xmlns:a16="http://schemas.microsoft.com/office/drawing/2014/main" val="2613523835"/>
                    </a:ext>
                  </a:extLst>
                </a:gridCol>
                <a:gridCol w="2253134">
                  <a:extLst>
                    <a:ext uri="{9D8B030D-6E8A-4147-A177-3AD203B41FA5}">
                      <a16:colId xmlns:a16="http://schemas.microsoft.com/office/drawing/2014/main" val="2492579063"/>
                    </a:ext>
                  </a:extLst>
                </a:gridCol>
                <a:gridCol w="2989505">
                  <a:extLst>
                    <a:ext uri="{9D8B030D-6E8A-4147-A177-3AD203B41FA5}">
                      <a16:colId xmlns:a16="http://schemas.microsoft.com/office/drawing/2014/main" val="508292452"/>
                    </a:ext>
                  </a:extLst>
                </a:gridCol>
                <a:gridCol w="999191">
                  <a:extLst>
                    <a:ext uri="{9D8B030D-6E8A-4147-A177-3AD203B41FA5}">
                      <a16:colId xmlns:a16="http://schemas.microsoft.com/office/drawing/2014/main" val="3654808368"/>
                    </a:ext>
                  </a:extLst>
                </a:gridCol>
              </a:tblGrid>
              <a:tr h="457120">
                <a:tc>
                  <a:txBody>
                    <a:bodyPr/>
                    <a:lstStyle/>
                    <a:p>
                      <a:pPr algn="ctr" rtl="0" fontAlgn="b"/>
                      <a:r>
                        <a:rPr lang="en-IN" sz="1100" b="1" cap="all" spc="60">
                          <a:solidFill>
                            <a:schemeClr val="tx1"/>
                          </a:solidFill>
                          <a:effectLst/>
                        </a:rPr>
                        <a:t>Sr</a:t>
                      </a:r>
                    </a:p>
                  </a:txBody>
                  <a:tcPr marL="126978" marR="126978" marT="126978" marB="126978"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Domain</a:t>
                      </a:r>
                    </a:p>
                  </a:txBody>
                  <a:tcPr marL="126978" marR="126978" marT="126978" marB="126978"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AWS</a:t>
                      </a:r>
                    </a:p>
                  </a:txBody>
                  <a:tcPr marL="126978" marR="126978" marT="126978" marB="126978"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Azure </a:t>
                      </a:r>
                    </a:p>
                  </a:txBody>
                  <a:tcPr marL="126978" marR="126978" marT="126978" marB="126978" anchor="b">
                    <a:lnL w="12700" cmpd="sng">
                      <a:noFill/>
                    </a:lnL>
                    <a:lnR w="12700" cmpd="sng">
                      <a:noFill/>
                    </a:lnR>
                    <a:lnT w="12700" cmpd="sng">
                      <a:noFill/>
                    </a:lnT>
                    <a:lnB w="38100" cmpd="sng">
                      <a:noFill/>
                    </a:lnB>
                    <a:noFill/>
                  </a:tcPr>
                </a:tc>
                <a:tc>
                  <a:txBody>
                    <a:bodyPr/>
                    <a:lstStyle/>
                    <a:p>
                      <a:pPr rtl="0" fontAlgn="b"/>
                      <a:r>
                        <a:rPr lang="en-IN" sz="1100" b="1" cap="all" spc="60">
                          <a:solidFill>
                            <a:schemeClr val="tx1"/>
                          </a:solidFill>
                          <a:effectLst/>
                        </a:rPr>
                        <a:t>GCP</a:t>
                      </a:r>
                    </a:p>
                  </a:txBody>
                  <a:tcPr marL="126978" marR="126978" marT="126978" marB="126978" anchor="b">
                    <a:lnL w="12700" cmpd="sng">
                      <a:noFill/>
                    </a:lnL>
                    <a:lnR w="12700" cmpd="sng">
                      <a:noFill/>
                    </a:lnR>
                    <a:lnT w="12700" cmpd="sng">
                      <a:noFill/>
                    </a:lnT>
                    <a:lnB w="38100" cmpd="sng">
                      <a:noFill/>
                    </a:lnB>
                    <a:noFill/>
                  </a:tcPr>
                </a:tc>
                <a:extLst>
                  <a:ext uri="{0D108BD9-81ED-4DB2-BD59-A6C34878D82A}">
                    <a16:rowId xmlns:a16="http://schemas.microsoft.com/office/drawing/2014/main" val="215950247"/>
                  </a:ext>
                </a:extLst>
              </a:tr>
              <a:tr h="353448">
                <a:tc>
                  <a:txBody>
                    <a:bodyPr/>
                    <a:lstStyle/>
                    <a:p>
                      <a:pPr algn="ctr" rtl="0" fontAlgn="b"/>
                      <a:r>
                        <a:rPr lang="en-IN" sz="1500" cap="none" spc="0">
                          <a:solidFill>
                            <a:schemeClr val="tx1"/>
                          </a:solidFill>
                          <a:effectLst/>
                        </a:rPr>
                        <a:t>12</a:t>
                      </a: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500" cap="none" spc="0">
                          <a:solidFill>
                            <a:schemeClr val="tx1"/>
                          </a:solidFill>
                          <a:effectLst/>
                        </a:rPr>
                        <a:t>Text Analysis</a:t>
                      </a: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500" cap="none" spc="0">
                          <a:solidFill>
                            <a:schemeClr val="tx1"/>
                          </a:solidFill>
                          <a:effectLst/>
                        </a:rPr>
                        <a:t>Comprehend</a:t>
                      </a: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r>
                        <a:rPr lang="en-IN" sz="1500" cap="none" spc="0">
                          <a:solidFill>
                            <a:schemeClr val="tx1"/>
                          </a:solidFill>
                          <a:effectLst/>
                        </a:rPr>
                        <a:t>Azure Cognitive Service</a:t>
                      </a: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162074458"/>
                  </a:ext>
                </a:extLst>
              </a:tr>
              <a:tr h="353448">
                <a:tc>
                  <a:txBody>
                    <a:bodyPr/>
                    <a:lstStyle/>
                    <a:p>
                      <a:pPr algn="ctr" rtl="0" fontAlgn="b"/>
                      <a:r>
                        <a:rPr lang="en-IN" sz="1500" cap="none" spc="0">
                          <a:solidFill>
                            <a:schemeClr val="tx1"/>
                          </a:solidFill>
                          <a:effectLst/>
                        </a:rPr>
                        <a:t>13</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Text-to-Speech</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Polly</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Azure TTS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380936627"/>
                  </a:ext>
                </a:extLst>
              </a:tr>
              <a:tr h="353448">
                <a:tc>
                  <a:txBody>
                    <a:bodyPr/>
                    <a:lstStyle/>
                    <a:p>
                      <a:pPr algn="ctr" rtl="0" fontAlgn="b"/>
                      <a:r>
                        <a:rPr lang="en-IN" sz="1500" cap="none" spc="0">
                          <a:solidFill>
                            <a:schemeClr val="tx1"/>
                          </a:solidFill>
                          <a:effectLst/>
                        </a:rPr>
                        <a:t>14</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Containers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ECS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Container Instances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994042804"/>
                  </a:ext>
                </a:extLst>
              </a:tr>
              <a:tr h="353448">
                <a:tc>
                  <a:txBody>
                    <a:bodyPr/>
                    <a:lstStyle/>
                    <a:p>
                      <a:pPr algn="ctr" rtl="0" fontAlgn="b"/>
                      <a:r>
                        <a:rPr lang="en-IN" sz="1500" cap="none" spc="0">
                          <a:solidFill>
                            <a:schemeClr val="tx1"/>
                          </a:solidFill>
                          <a:effectLst/>
                        </a:rPr>
                        <a:t>15</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Code Deployment</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Code Deploy</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Azure Pipelines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629544580"/>
                  </a:ext>
                </a:extLst>
              </a:tr>
              <a:tr h="353448">
                <a:tc>
                  <a:txBody>
                    <a:bodyPr/>
                    <a:lstStyle/>
                    <a:p>
                      <a:pPr algn="ctr" rtl="0" fontAlgn="b"/>
                      <a:r>
                        <a:rPr lang="en-IN" sz="1500" cap="none" spc="0">
                          <a:solidFill>
                            <a:schemeClr val="tx1"/>
                          </a:solidFill>
                          <a:effectLst/>
                        </a:rPr>
                        <a:t>16</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PaaS Deployments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Elastic Beanstalk</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App Service</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88896225"/>
                  </a:ext>
                </a:extLst>
              </a:tr>
              <a:tr h="353448">
                <a:tc>
                  <a:txBody>
                    <a:bodyPr/>
                    <a:lstStyle/>
                    <a:p>
                      <a:pPr algn="ctr" rtl="0" fontAlgn="b"/>
                      <a:r>
                        <a:rPr lang="en-IN" sz="1500" cap="none" spc="0">
                          <a:solidFill>
                            <a:schemeClr val="tx1"/>
                          </a:solidFill>
                          <a:effectLst/>
                        </a:rPr>
                        <a:t>17</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Infrastructure-As-Code</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CloudFormation</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ARM Templates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078358200"/>
                  </a:ext>
                </a:extLst>
              </a:tr>
              <a:tr h="353448">
                <a:tc>
                  <a:txBody>
                    <a:bodyPr/>
                    <a:lstStyle/>
                    <a:p>
                      <a:pPr algn="ctr" rtl="0" fontAlgn="b"/>
                      <a:r>
                        <a:rPr lang="en-IN" sz="1500" cap="none" spc="0">
                          <a:solidFill>
                            <a:schemeClr val="tx1"/>
                          </a:solidFill>
                          <a:effectLst/>
                        </a:rPr>
                        <a:t>18</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User Authentication and Security</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IAM</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RBAC</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581791652"/>
                  </a:ext>
                </a:extLst>
              </a:tr>
              <a:tr h="353448">
                <a:tc>
                  <a:txBody>
                    <a:bodyPr/>
                    <a:lstStyle/>
                    <a:p>
                      <a:pPr algn="ctr" rtl="0" fontAlgn="b"/>
                      <a:r>
                        <a:rPr lang="en-IN" sz="1500" cap="none" spc="0">
                          <a:solidFill>
                            <a:schemeClr val="tx1"/>
                          </a:solidFill>
                          <a:effectLst/>
                        </a:rPr>
                        <a:t>19</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Resource Monitoring</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CloudWatch</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Azure Monitor</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08919746"/>
                  </a:ext>
                </a:extLst>
              </a:tr>
              <a:tr h="353448">
                <a:tc>
                  <a:txBody>
                    <a:bodyPr/>
                    <a:lstStyle/>
                    <a:p>
                      <a:pPr algn="ctr" rtl="0" fontAlgn="b"/>
                      <a:r>
                        <a:rPr lang="en-IN" sz="1500" cap="none" spc="0">
                          <a:solidFill>
                            <a:schemeClr val="tx1"/>
                          </a:solidFill>
                          <a:effectLst/>
                        </a:rPr>
                        <a:t>20</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Script-based access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AWS CLI</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r>
                        <a:rPr lang="en-IN" sz="1500" cap="none" spc="0">
                          <a:solidFill>
                            <a:schemeClr val="tx1"/>
                          </a:solidFill>
                          <a:effectLst/>
                        </a:rPr>
                        <a:t>Azure CLI</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732559996"/>
                  </a:ext>
                </a:extLst>
              </a:tr>
              <a:tr h="353448">
                <a:tc>
                  <a:txBody>
                    <a:bodyPr/>
                    <a:lstStyle/>
                    <a:p>
                      <a:pPr algn="ctr" rtl="0" fontAlgn="b"/>
                      <a:r>
                        <a:rPr lang="en-IN" sz="1500" cap="none" spc="0">
                          <a:solidFill>
                            <a:schemeClr val="tx1"/>
                          </a:solidFill>
                          <a:effectLst/>
                        </a:rPr>
                        <a:t>21</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State Machine</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Step Functions</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r>
                        <a:rPr lang="en-IN" sz="1500" cap="none" spc="0">
                          <a:solidFill>
                            <a:schemeClr val="tx1"/>
                          </a:solidFill>
                          <a:effectLst/>
                        </a:rPr>
                        <a:t>Azure State Machine</a:t>
                      </a: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819283449"/>
                  </a:ext>
                </a:extLst>
              </a:tr>
              <a:tr h="353448">
                <a:tc>
                  <a:txBody>
                    <a:bodyPr/>
                    <a:lstStyle/>
                    <a:p>
                      <a:pPr algn="ctr" rtl="0" fontAlgn="b"/>
                      <a:r>
                        <a:rPr lang="en-IN" sz="1500" cap="none" spc="0">
                          <a:solidFill>
                            <a:schemeClr val="tx1"/>
                          </a:solidFill>
                          <a:effectLst/>
                        </a:rPr>
                        <a:t>22</a:t>
                      </a: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500" cap="none" spc="0">
                          <a:solidFill>
                            <a:schemeClr val="tx1"/>
                          </a:solidFill>
                          <a:effectLst/>
                        </a:rPr>
                        <a:t>Cache</a:t>
                      </a: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500" cap="none" spc="0">
                          <a:solidFill>
                            <a:schemeClr val="tx1"/>
                          </a:solidFill>
                          <a:effectLst/>
                        </a:rPr>
                        <a:t>Elasticache</a:t>
                      </a: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r>
                        <a:rPr lang="en-IN" sz="1500" cap="none" spc="0">
                          <a:solidFill>
                            <a:schemeClr val="tx1"/>
                          </a:solidFill>
                          <a:effectLst/>
                        </a:rPr>
                        <a:t>Azure Redis Cache</a:t>
                      </a: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pPr rtl="0" fontAlgn="b"/>
                      <a:endParaRPr lang="en-IN" sz="1500" cap="none" spc="0">
                        <a:solidFill>
                          <a:schemeClr val="tx1"/>
                        </a:solidFill>
                        <a:effectLst/>
                      </a:endParaRPr>
                    </a:p>
                  </a:txBody>
                  <a:tcPr marL="13796" marR="13796" marT="9197" marB="84652" anchor="b">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2503185420"/>
                  </a:ext>
                </a:extLst>
              </a:tr>
            </a:tbl>
          </a:graphicData>
        </a:graphic>
      </p:graphicFrame>
    </p:spTree>
    <p:extLst>
      <p:ext uri="{BB962C8B-B14F-4D97-AF65-F5344CB8AC3E}">
        <p14:creationId xmlns:p14="http://schemas.microsoft.com/office/powerpoint/2010/main" val="21168116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TotalTime>
  <Words>4491</Words>
  <Application>Microsoft Macintosh PowerPoint</Application>
  <PresentationFormat>Widescreen</PresentationFormat>
  <Paragraphs>366</Paragraphs>
  <Slides>29</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Amazon Ember</vt:lpstr>
      <vt:lpstr>Arial</vt:lpstr>
      <vt:lpstr>Calibri</vt:lpstr>
      <vt:lpstr>Calibri Light</vt:lpstr>
      <vt:lpstr>Office Theme</vt:lpstr>
      <vt:lpstr>PowerPoint Presentation</vt:lpstr>
      <vt:lpstr>Virtual Machines</vt:lpstr>
      <vt:lpstr>Elasticity</vt:lpstr>
      <vt:lpstr>Load Balancing</vt:lpstr>
      <vt:lpstr>Object Storage</vt:lpstr>
      <vt:lpstr>RDBMS</vt:lpstr>
      <vt:lpstr>Code Repository</vt:lpstr>
      <vt:lpstr>PowerPoint Presentation</vt:lpstr>
      <vt:lpstr>PowerPoint Presentation</vt:lpstr>
      <vt:lpstr>Cost Comparison : EC2 vs Azure Virtual Machines using Windows OS</vt:lpstr>
      <vt:lpstr>Cost Comparison : EC2 vs Azure Virtual Machines using RedHat Linux</vt:lpstr>
      <vt:lpstr>PowerPoint Presentation</vt:lpstr>
      <vt:lpstr>PowerPoint Presentation</vt:lpstr>
      <vt:lpstr>PowerPoint Presentation</vt:lpstr>
      <vt:lpstr>PowerPoint Presentation</vt:lpstr>
      <vt:lpstr>Research: Cloud Computing Is Helping Smaller, Newer Firms Compete</vt:lpstr>
      <vt:lpstr>The Everywhere Enterprise</vt:lpstr>
      <vt:lpstr>Q&amp;A</vt:lpstr>
      <vt:lpstr>VMs and Containers</vt:lpstr>
      <vt:lpstr>Shared Responsibility Model</vt:lpstr>
      <vt:lpstr>Annexures</vt:lpstr>
      <vt:lpstr>How Cloud Computing Is Changing Management</vt:lpstr>
      <vt:lpstr>Set Up Your Organization for cloud</vt:lpstr>
      <vt:lpstr>Questions to ponder about</vt:lpstr>
      <vt:lpstr>Capturing the value of the cloud</vt:lpstr>
      <vt:lpstr>Capturing the value of the cloud</vt:lpstr>
      <vt:lpstr>Capturing the value of the cloud</vt:lpstr>
      <vt:lpstr>Capturing the value of the cloud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Machines</dc:title>
  <dc:creator>Prashant Bharadwaj</dc:creator>
  <cp:lastModifiedBy>Stuart Wong</cp:lastModifiedBy>
  <cp:revision>9</cp:revision>
  <dcterms:created xsi:type="dcterms:W3CDTF">2022-02-23T12:31:55Z</dcterms:created>
  <dcterms:modified xsi:type="dcterms:W3CDTF">2023-12-02T14:34:11Z</dcterms:modified>
</cp:coreProperties>
</file>