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74" r:id="rId4"/>
    <p:sldId id="275" r:id="rId5"/>
    <p:sldId id="276" r:id="rId6"/>
    <p:sldId id="261" r:id="rId7"/>
    <p:sldId id="273" r:id="rId8"/>
    <p:sldId id="262" r:id="rId9"/>
    <p:sldId id="271" r:id="rId10"/>
    <p:sldId id="272" r:id="rId11"/>
    <p:sldId id="266" r:id="rId12"/>
    <p:sldId id="268" r:id="rId13"/>
    <p:sldId id="269"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1905"/>
  </p:normalViewPr>
  <p:slideViewPr>
    <p:cSldViewPr snapToGrid="0">
      <p:cViewPr varScale="1">
        <p:scale>
          <a:sx n="93" d="100"/>
          <a:sy n="93" d="100"/>
        </p:scale>
        <p:origin x="21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0048DD8-4420-42B4-94D0-6A0FAF5AC7D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D6AB98-D118-4FED-BE21-C2ED06105777}">
      <dgm:prSet/>
      <dgm:spPr/>
      <dgm:t>
        <a:bodyPr/>
        <a:lstStyle/>
        <a:p>
          <a:r>
            <a:rPr lang="en-US"/>
            <a:t>Load Balancing principles</a:t>
          </a:r>
        </a:p>
      </dgm:t>
    </dgm:pt>
    <dgm:pt modelId="{FE674E9F-C546-489A-BF92-04FA0799679C}" type="parTrans" cxnId="{768D32AF-AA84-437A-B3B5-10085A718CCB}">
      <dgm:prSet/>
      <dgm:spPr/>
      <dgm:t>
        <a:bodyPr/>
        <a:lstStyle/>
        <a:p>
          <a:endParaRPr lang="en-US"/>
        </a:p>
      </dgm:t>
    </dgm:pt>
    <dgm:pt modelId="{A8459F53-8CF2-4AB3-8C76-7BA626D453A7}" type="sibTrans" cxnId="{768D32AF-AA84-437A-B3B5-10085A718CCB}">
      <dgm:prSet/>
      <dgm:spPr/>
      <dgm:t>
        <a:bodyPr/>
        <a:lstStyle/>
        <a:p>
          <a:endParaRPr lang="en-US"/>
        </a:p>
      </dgm:t>
    </dgm:pt>
    <dgm:pt modelId="{39E837C1-6BA4-481A-B658-8CE2AFBCCE8E}">
      <dgm:prSet/>
      <dgm:spPr/>
      <dgm:t>
        <a:bodyPr/>
        <a:lstStyle/>
        <a:p>
          <a:r>
            <a:rPr lang="en-US"/>
            <a:t>Types of load balancers</a:t>
          </a:r>
        </a:p>
      </dgm:t>
    </dgm:pt>
    <dgm:pt modelId="{EE3580EE-E978-4B49-9AE5-F30C87FED1A5}" type="parTrans" cxnId="{5CA8BD4C-7FA9-4CA2-9B61-8C7615D757F8}">
      <dgm:prSet/>
      <dgm:spPr/>
      <dgm:t>
        <a:bodyPr/>
        <a:lstStyle/>
        <a:p>
          <a:endParaRPr lang="en-US"/>
        </a:p>
      </dgm:t>
    </dgm:pt>
    <dgm:pt modelId="{64D02053-9336-477E-BBB2-F5B78EE55C64}" type="sibTrans" cxnId="{5CA8BD4C-7FA9-4CA2-9B61-8C7615D757F8}">
      <dgm:prSet/>
      <dgm:spPr/>
      <dgm:t>
        <a:bodyPr/>
        <a:lstStyle/>
        <a:p>
          <a:endParaRPr lang="en-US"/>
        </a:p>
      </dgm:t>
    </dgm:pt>
    <dgm:pt modelId="{E818F872-290F-4288-81A4-FEAC88FC4C88}">
      <dgm:prSet/>
      <dgm:spPr/>
      <dgm:t>
        <a:bodyPr/>
        <a:lstStyle/>
        <a:p>
          <a:r>
            <a:rPr lang="en-US"/>
            <a:t>AWS Pricing calculator</a:t>
          </a:r>
        </a:p>
      </dgm:t>
    </dgm:pt>
    <dgm:pt modelId="{004FB40B-36B1-47D6-A898-78C0E98968E0}" type="parTrans" cxnId="{B9A06972-7369-45C9-B9A8-4391EB6EE4ED}">
      <dgm:prSet/>
      <dgm:spPr/>
      <dgm:t>
        <a:bodyPr/>
        <a:lstStyle/>
        <a:p>
          <a:endParaRPr lang="en-US"/>
        </a:p>
      </dgm:t>
    </dgm:pt>
    <dgm:pt modelId="{543543D4-476E-45E5-BB11-2B1D0F9F8CEF}" type="sibTrans" cxnId="{B9A06972-7369-45C9-B9A8-4391EB6EE4ED}">
      <dgm:prSet/>
      <dgm:spPr/>
      <dgm:t>
        <a:bodyPr/>
        <a:lstStyle/>
        <a:p>
          <a:endParaRPr lang="en-US"/>
        </a:p>
      </dgm:t>
    </dgm:pt>
    <dgm:pt modelId="{E8848228-2E7F-4D20-BA94-3565053B8C51}">
      <dgm:prSet/>
      <dgm:spPr/>
      <dgm:t>
        <a:bodyPr/>
        <a:lstStyle/>
        <a:p>
          <a:r>
            <a:rPr lang="en-US"/>
            <a:t>Identity &amp; Access Management (IAM)</a:t>
          </a:r>
        </a:p>
      </dgm:t>
    </dgm:pt>
    <dgm:pt modelId="{A03C148C-A38C-48E1-B1A1-0DA0859038A2}" type="parTrans" cxnId="{4CF20042-1156-4334-AE5A-01DB063DE8B4}">
      <dgm:prSet/>
      <dgm:spPr/>
      <dgm:t>
        <a:bodyPr/>
        <a:lstStyle/>
        <a:p>
          <a:endParaRPr lang="en-US"/>
        </a:p>
      </dgm:t>
    </dgm:pt>
    <dgm:pt modelId="{651FBF96-0CF1-4B99-A861-8F9A54B4BDFF}" type="sibTrans" cxnId="{4CF20042-1156-4334-AE5A-01DB063DE8B4}">
      <dgm:prSet/>
      <dgm:spPr/>
      <dgm:t>
        <a:bodyPr/>
        <a:lstStyle/>
        <a:p>
          <a:endParaRPr lang="en-US"/>
        </a:p>
      </dgm:t>
    </dgm:pt>
    <dgm:pt modelId="{61BAC447-D47A-48ED-BF57-B3F684FA966E}" type="pres">
      <dgm:prSet presAssocID="{D0048DD8-4420-42B4-94D0-6A0FAF5AC7DF}" presName="root" presStyleCnt="0">
        <dgm:presLayoutVars>
          <dgm:dir/>
          <dgm:resizeHandles val="exact"/>
        </dgm:presLayoutVars>
      </dgm:prSet>
      <dgm:spPr/>
    </dgm:pt>
    <dgm:pt modelId="{14636A7A-1486-4F9C-A4B5-1F43F6B4B65F}" type="pres">
      <dgm:prSet presAssocID="{CCD6AB98-D118-4FED-BE21-C2ED06105777}" presName="compNode" presStyleCnt="0"/>
      <dgm:spPr/>
    </dgm:pt>
    <dgm:pt modelId="{7D36DEDA-FE8F-4293-848B-60282AF8A386}" type="pres">
      <dgm:prSet presAssocID="{CCD6AB98-D118-4FED-BE21-C2ED061057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2536393C-479E-4CD4-BF54-20751B27CEB3}" type="pres">
      <dgm:prSet presAssocID="{CCD6AB98-D118-4FED-BE21-C2ED06105777}" presName="spaceRect" presStyleCnt="0"/>
      <dgm:spPr/>
    </dgm:pt>
    <dgm:pt modelId="{D34134BE-6CC5-43A6-B1D0-7714FAB71B7C}" type="pres">
      <dgm:prSet presAssocID="{CCD6AB98-D118-4FED-BE21-C2ED06105777}" presName="textRect" presStyleLbl="revTx" presStyleIdx="0" presStyleCnt="4">
        <dgm:presLayoutVars>
          <dgm:chMax val="1"/>
          <dgm:chPref val="1"/>
        </dgm:presLayoutVars>
      </dgm:prSet>
      <dgm:spPr/>
    </dgm:pt>
    <dgm:pt modelId="{D8FD6866-2A33-42A3-BE98-E639E832D537}" type="pres">
      <dgm:prSet presAssocID="{A8459F53-8CF2-4AB3-8C76-7BA626D453A7}" presName="sibTrans" presStyleCnt="0"/>
      <dgm:spPr/>
    </dgm:pt>
    <dgm:pt modelId="{7A89B86E-9B4F-44D3-8ED7-516C32E071B4}" type="pres">
      <dgm:prSet presAssocID="{39E837C1-6BA4-481A-B658-8CE2AFBCCE8E}" presName="compNode" presStyleCnt="0"/>
      <dgm:spPr/>
    </dgm:pt>
    <dgm:pt modelId="{3F1A78E6-BA9C-49BD-BA38-25F23E04B8D9}" type="pres">
      <dgm:prSet presAssocID="{39E837C1-6BA4-481A-B658-8CE2AFBCCE8E}" presName="iconRect" presStyleLbl="node1" presStyleIdx="1" presStyleCnt="4"/>
      <dgm:spPr>
        <a:blipFill>
          <a:blip xmlns:r="http://schemas.openxmlformats.org/officeDocument/2006/relationships" r:embed="rId3"/>
          <a:srcRect/>
          <a:stretch>
            <a:fillRect/>
          </a:stretch>
        </a:blipFill>
        <a:ln>
          <a:noFill/>
        </a:ln>
      </dgm:spPr>
    </dgm:pt>
    <dgm:pt modelId="{71BCFA85-963C-4A24-B1F2-9410A1F0EA88}" type="pres">
      <dgm:prSet presAssocID="{39E837C1-6BA4-481A-B658-8CE2AFBCCE8E}" presName="spaceRect" presStyleCnt="0"/>
      <dgm:spPr/>
    </dgm:pt>
    <dgm:pt modelId="{C0E4443A-56F2-4D62-A522-DC2594C46D8F}" type="pres">
      <dgm:prSet presAssocID="{39E837C1-6BA4-481A-B658-8CE2AFBCCE8E}" presName="textRect" presStyleLbl="revTx" presStyleIdx="1" presStyleCnt="4">
        <dgm:presLayoutVars>
          <dgm:chMax val="1"/>
          <dgm:chPref val="1"/>
        </dgm:presLayoutVars>
      </dgm:prSet>
      <dgm:spPr/>
    </dgm:pt>
    <dgm:pt modelId="{26C2CFBD-7AF2-4870-9BD3-0C68D8597E20}" type="pres">
      <dgm:prSet presAssocID="{64D02053-9336-477E-BBB2-F5B78EE55C64}" presName="sibTrans" presStyleCnt="0"/>
      <dgm:spPr/>
    </dgm:pt>
    <dgm:pt modelId="{867F03D6-DD09-4385-922B-59DB5B09294E}" type="pres">
      <dgm:prSet presAssocID="{E818F872-290F-4288-81A4-FEAC88FC4C88}" presName="compNode" presStyleCnt="0"/>
      <dgm:spPr/>
    </dgm:pt>
    <dgm:pt modelId="{2586ABBE-8BEA-4B26-834C-5107DFB15F1C}" type="pres">
      <dgm:prSet presAssocID="{E818F872-290F-4288-81A4-FEAC88FC4C88}" presName="iconRect" presStyleLbl="node1" presStyleIdx="2"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lculator"/>
        </a:ext>
      </dgm:extLst>
    </dgm:pt>
    <dgm:pt modelId="{2EB599EE-B384-4FA2-9454-430C81E84E55}" type="pres">
      <dgm:prSet presAssocID="{E818F872-290F-4288-81A4-FEAC88FC4C88}" presName="spaceRect" presStyleCnt="0"/>
      <dgm:spPr/>
    </dgm:pt>
    <dgm:pt modelId="{13251FC2-C8DA-4D05-8A27-DA7658F64E7F}" type="pres">
      <dgm:prSet presAssocID="{E818F872-290F-4288-81A4-FEAC88FC4C88}" presName="textRect" presStyleLbl="revTx" presStyleIdx="2" presStyleCnt="4">
        <dgm:presLayoutVars>
          <dgm:chMax val="1"/>
          <dgm:chPref val="1"/>
        </dgm:presLayoutVars>
      </dgm:prSet>
      <dgm:spPr/>
    </dgm:pt>
    <dgm:pt modelId="{37F6CEA8-BDF9-4D0A-BF7E-F0C5CA9ABA2B}" type="pres">
      <dgm:prSet presAssocID="{543543D4-476E-45E5-BB11-2B1D0F9F8CEF}" presName="sibTrans" presStyleCnt="0"/>
      <dgm:spPr/>
    </dgm:pt>
    <dgm:pt modelId="{17561ADE-7C7F-4B45-8E62-06A8AB3FB369}" type="pres">
      <dgm:prSet presAssocID="{E8848228-2E7F-4D20-BA94-3565053B8C51}" presName="compNode" presStyleCnt="0"/>
      <dgm:spPr/>
    </dgm:pt>
    <dgm:pt modelId="{7D629381-6D34-47E9-AF8F-B275CDC10AFA}" type="pres">
      <dgm:prSet presAssocID="{E8848228-2E7F-4D20-BA94-3565053B8C51}" presName="iconRect" presStyleLbl="node1" presStyleIdx="3"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User"/>
        </a:ext>
      </dgm:extLst>
    </dgm:pt>
    <dgm:pt modelId="{D2DE024D-9256-4A45-AC45-2EFB3BB63B54}" type="pres">
      <dgm:prSet presAssocID="{E8848228-2E7F-4D20-BA94-3565053B8C51}" presName="spaceRect" presStyleCnt="0"/>
      <dgm:spPr/>
    </dgm:pt>
    <dgm:pt modelId="{A1081146-A7EA-45E7-B14B-8236FAE2D047}" type="pres">
      <dgm:prSet presAssocID="{E8848228-2E7F-4D20-BA94-3565053B8C51}" presName="textRect" presStyleLbl="revTx" presStyleIdx="3" presStyleCnt="4">
        <dgm:presLayoutVars>
          <dgm:chMax val="1"/>
          <dgm:chPref val="1"/>
        </dgm:presLayoutVars>
      </dgm:prSet>
      <dgm:spPr/>
    </dgm:pt>
  </dgm:ptLst>
  <dgm:cxnLst>
    <dgm:cxn modelId="{1EDE1328-621E-48B0-8AFD-DF13F64E3157}" type="presOf" srcId="{E8848228-2E7F-4D20-BA94-3565053B8C51}" destId="{A1081146-A7EA-45E7-B14B-8236FAE2D047}" srcOrd="0" destOrd="0" presId="urn:microsoft.com/office/officeart/2018/2/layout/IconLabelList"/>
    <dgm:cxn modelId="{2868E737-D0B0-4302-9678-6CAFA1AEFFA5}" type="presOf" srcId="{CCD6AB98-D118-4FED-BE21-C2ED06105777}" destId="{D34134BE-6CC5-43A6-B1D0-7714FAB71B7C}" srcOrd="0" destOrd="0" presId="urn:microsoft.com/office/officeart/2018/2/layout/IconLabelList"/>
    <dgm:cxn modelId="{38E08D38-52E3-402B-B2F3-C6F8CD51E713}" type="presOf" srcId="{39E837C1-6BA4-481A-B658-8CE2AFBCCE8E}" destId="{C0E4443A-56F2-4D62-A522-DC2594C46D8F}" srcOrd="0" destOrd="0" presId="urn:microsoft.com/office/officeart/2018/2/layout/IconLabelList"/>
    <dgm:cxn modelId="{4CF20042-1156-4334-AE5A-01DB063DE8B4}" srcId="{D0048DD8-4420-42B4-94D0-6A0FAF5AC7DF}" destId="{E8848228-2E7F-4D20-BA94-3565053B8C51}" srcOrd="3" destOrd="0" parTransId="{A03C148C-A38C-48E1-B1A1-0DA0859038A2}" sibTransId="{651FBF96-0CF1-4B99-A861-8F9A54B4BDFF}"/>
    <dgm:cxn modelId="{5CA8BD4C-7FA9-4CA2-9B61-8C7615D757F8}" srcId="{D0048DD8-4420-42B4-94D0-6A0FAF5AC7DF}" destId="{39E837C1-6BA4-481A-B658-8CE2AFBCCE8E}" srcOrd="1" destOrd="0" parTransId="{EE3580EE-E978-4B49-9AE5-F30C87FED1A5}" sibTransId="{64D02053-9336-477E-BBB2-F5B78EE55C64}"/>
    <dgm:cxn modelId="{B9A06972-7369-45C9-B9A8-4391EB6EE4ED}" srcId="{D0048DD8-4420-42B4-94D0-6A0FAF5AC7DF}" destId="{E818F872-290F-4288-81A4-FEAC88FC4C88}" srcOrd="2" destOrd="0" parTransId="{004FB40B-36B1-47D6-A898-78C0E98968E0}" sibTransId="{543543D4-476E-45E5-BB11-2B1D0F9F8CEF}"/>
    <dgm:cxn modelId="{DEC6879D-F8D0-48C1-8F59-42EAEE4FFFA0}" type="presOf" srcId="{E818F872-290F-4288-81A4-FEAC88FC4C88}" destId="{13251FC2-C8DA-4D05-8A27-DA7658F64E7F}" srcOrd="0" destOrd="0" presId="urn:microsoft.com/office/officeart/2018/2/layout/IconLabelList"/>
    <dgm:cxn modelId="{768D32AF-AA84-437A-B3B5-10085A718CCB}" srcId="{D0048DD8-4420-42B4-94D0-6A0FAF5AC7DF}" destId="{CCD6AB98-D118-4FED-BE21-C2ED06105777}" srcOrd="0" destOrd="0" parTransId="{FE674E9F-C546-489A-BF92-04FA0799679C}" sibTransId="{A8459F53-8CF2-4AB3-8C76-7BA626D453A7}"/>
    <dgm:cxn modelId="{6FF0D5E4-7FB4-44F6-B69B-B9E76F7AEC7C}" type="presOf" srcId="{D0048DD8-4420-42B4-94D0-6A0FAF5AC7DF}" destId="{61BAC447-D47A-48ED-BF57-B3F684FA966E}" srcOrd="0" destOrd="0" presId="urn:microsoft.com/office/officeart/2018/2/layout/IconLabelList"/>
    <dgm:cxn modelId="{B857F792-5644-41CA-BDCF-5659D8D54EF9}" type="presParOf" srcId="{61BAC447-D47A-48ED-BF57-B3F684FA966E}" destId="{14636A7A-1486-4F9C-A4B5-1F43F6B4B65F}" srcOrd="0" destOrd="0" presId="urn:microsoft.com/office/officeart/2018/2/layout/IconLabelList"/>
    <dgm:cxn modelId="{698019DE-9322-4B3C-946F-FE7827BD11F1}" type="presParOf" srcId="{14636A7A-1486-4F9C-A4B5-1F43F6B4B65F}" destId="{7D36DEDA-FE8F-4293-848B-60282AF8A386}" srcOrd="0" destOrd="0" presId="urn:microsoft.com/office/officeart/2018/2/layout/IconLabelList"/>
    <dgm:cxn modelId="{D000958C-C04A-4A70-AFB3-81D2A314659C}" type="presParOf" srcId="{14636A7A-1486-4F9C-A4B5-1F43F6B4B65F}" destId="{2536393C-479E-4CD4-BF54-20751B27CEB3}" srcOrd="1" destOrd="0" presId="urn:microsoft.com/office/officeart/2018/2/layout/IconLabelList"/>
    <dgm:cxn modelId="{074C3C2D-E390-4159-92AE-729F59667442}" type="presParOf" srcId="{14636A7A-1486-4F9C-A4B5-1F43F6B4B65F}" destId="{D34134BE-6CC5-43A6-B1D0-7714FAB71B7C}" srcOrd="2" destOrd="0" presId="urn:microsoft.com/office/officeart/2018/2/layout/IconLabelList"/>
    <dgm:cxn modelId="{ABB3FBDA-9C1B-4431-8236-780EA3653E0E}" type="presParOf" srcId="{61BAC447-D47A-48ED-BF57-B3F684FA966E}" destId="{D8FD6866-2A33-42A3-BE98-E639E832D537}" srcOrd="1" destOrd="0" presId="urn:microsoft.com/office/officeart/2018/2/layout/IconLabelList"/>
    <dgm:cxn modelId="{3F9325E5-28F5-470F-8F45-83CF56736EC2}" type="presParOf" srcId="{61BAC447-D47A-48ED-BF57-B3F684FA966E}" destId="{7A89B86E-9B4F-44D3-8ED7-516C32E071B4}" srcOrd="2" destOrd="0" presId="urn:microsoft.com/office/officeart/2018/2/layout/IconLabelList"/>
    <dgm:cxn modelId="{904CA9F6-173E-454A-BB01-222333290E2E}" type="presParOf" srcId="{7A89B86E-9B4F-44D3-8ED7-516C32E071B4}" destId="{3F1A78E6-BA9C-49BD-BA38-25F23E04B8D9}" srcOrd="0" destOrd="0" presId="urn:microsoft.com/office/officeart/2018/2/layout/IconLabelList"/>
    <dgm:cxn modelId="{F74EEED7-E287-4794-971C-18DB333AD6C6}" type="presParOf" srcId="{7A89B86E-9B4F-44D3-8ED7-516C32E071B4}" destId="{71BCFA85-963C-4A24-B1F2-9410A1F0EA88}" srcOrd="1" destOrd="0" presId="urn:microsoft.com/office/officeart/2018/2/layout/IconLabelList"/>
    <dgm:cxn modelId="{F1462E0C-8C04-4B9E-BF3F-587682D1BF7B}" type="presParOf" srcId="{7A89B86E-9B4F-44D3-8ED7-516C32E071B4}" destId="{C0E4443A-56F2-4D62-A522-DC2594C46D8F}" srcOrd="2" destOrd="0" presId="urn:microsoft.com/office/officeart/2018/2/layout/IconLabelList"/>
    <dgm:cxn modelId="{BCA0F738-ED36-4730-A76B-69F5EB36A6B3}" type="presParOf" srcId="{61BAC447-D47A-48ED-BF57-B3F684FA966E}" destId="{26C2CFBD-7AF2-4870-9BD3-0C68D8597E20}" srcOrd="3" destOrd="0" presId="urn:microsoft.com/office/officeart/2018/2/layout/IconLabelList"/>
    <dgm:cxn modelId="{6BF32E04-EFED-4C09-A1CE-035448F4A162}" type="presParOf" srcId="{61BAC447-D47A-48ED-BF57-B3F684FA966E}" destId="{867F03D6-DD09-4385-922B-59DB5B09294E}" srcOrd="4" destOrd="0" presId="urn:microsoft.com/office/officeart/2018/2/layout/IconLabelList"/>
    <dgm:cxn modelId="{252D3C7B-8C60-46E6-BDEC-4F352D8C6A11}" type="presParOf" srcId="{867F03D6-DD09-4385-922B-59DB5B09294E}" destId="{2586ABBE-8BEA-4B26-834C-5107DFB15F1C}" srcOrd="0" destOrd="0" presId="urn:microsoft.com/office/officeart/2018/2/layout/IconLabelList"/>
    <dgm:cxn modelId="{0E8B7CF9-BBB6-40B2-9DC1-41A67210655E}" type="presParOf" srcId="{867F03D6-DD09-4385-922B-59DB5B09294E}" destId="{2EB599EE-B384-4FA2-9454-430C81E84E55}" srcOrd="1" destOrd="0" presId="urn:microsoft.com/office/officeart/2018/2/layout/IconLabelList"/>
    <dgm:cxn modelId="{FB1FBBB6-A72F-4ABD-AD8F-002810F293AF}" type="presParOf" srcId="{867F03D6-DD09-4385-922B-59DB5B09294E}" destId="{13251FC2-C8DA-4D05-8A27-DA7658F64E7F}" srcOrd="2" destOrd="0" presId="urn:microsoft.com/office/officeart/2018/2/layout/IconLabelList"/>
    <dgm:cxn modelId="{0C559F11-4D3F-4AFD-9A68-8BDB7A98ECFF}" type="presParOf" srcId="{61BAC447-D47A-48ED-BF57-B3F684FA966E}" destId="{37F6CEA8-BDF9-4D0A-BF7E-F0C5CA9ABA2B}" srcOrd="5" destOrd="0" presId="urn:microsoft.com/office/officeart/2018/2/layout/IconLabelList"/>
    <dgm:cxn modelId="{746C1078-B343-47DD-BCF7-65CF225AA5AF}" type="presParOf" srcId="{61BAC447-D47A-48ED-BF57-B3F684FA966E}" destId="{17561ADE-7C7F-4B45-8E62-06A8AB3FB369}" srcOrd="6" destOrd="0" presId="urn:microsoft.com/office/officeart/2018/2/layout/IconLabelList"/>
    <dgm:cxn modelId="{F09D6447-F500-4E87-BD15-4E8598718074}" type="presParOf" srcId="{17561ADE-7C7F-4B45-8E62-06A8AB3FB369}" destId="{7D629381-6D34-47E9-AF8F-B275CDC10AFA}" srcOrd="0" destOrd="0" presId="urn:microsoft.com/office/officeart/2018/2/layout/IconLabelList"/>
    <dgm:cxn modelId="{540B3679-5347-426A-95AF-13BBB919C10C}" type="presParOf" srcId="{17561ADE-7C7F-4B45-8E62-06A8AB3FB369}" destId="{D2DE024D-9256-4A45-AC45-2EFB3BB63B54}" srcOrd="1" destOrd="0" presId="urn:microsoft.com/office/officeart/2018/2/layout/IconLabelList"/>
    <dgm:cxn modelId="{74B1DCE4-F86D-43F5-B8AC-77759F2D42DF}" type="presParOf" srcId="{17561ADE-7C7F-4B45-8E62-06A8AB3FB369}" destId="{A1081146-A7EA-45E7-B14B-8236FAE2D04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F3DEA-BCE1-46E7-BE61-4FDFD1AD075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21EBB5-549F-4D85-9BC7-45B9BD79EF09}">
      <dgm:prSet/>
      <dgm:spPr/>
      <dgm:t>
        <a:bodyPr/>
        <a:lstStyle/>
        <a:p>
          <a:pPr>
            <a:lnSpc>
              <a:spcPct val="100000"/>
            </a:lnSpc>
          </a:pPr>
          <a:r>
            <a:rPr lang="en-US" b="0" i="0" baseline="0"/>
            <a:t>The purpose of a canary deployment is to reduce the risk of deploying a new version that impacts the workload.</a:t>
          </a:r>
          <a:endParaRPr lang="en-US"/>
        </a:p>
      </dgm:t>
    </dgm:pt>
    <dgm:pt modelId="{7A30A00A-3517-49DE-8769-D8C9DB71123D}" type="parTrans" cxnId="{9DBF2078-F64B-49CE-9113-E7646CF12738}">
      <dgm:prSet/>
      <dgm:spPr/>
      <dgm:t>
        <a:bodyPr/>
        <a:lstStyle/>
        <a:p>
          <a:endParaRPr lang="en-US"/>
        </a:p>
      </dgm:t>
    </dgm:pt>
    <dgm:pt modelId="{36AD4DF5-EB29-4FE5-989B-97D983B24A9A}" type="sibTrans" cxnId="{9DBF2078-F64B-49CE-9113-E7646CF12738}">
      <dgm:prSet/>
      <dgm:spPr/>
      <dgm:t>
        <a:bodyPr/>
        <a:lstStyle/>
        <a:p>
          <a:endParaRPr lang="en-US"/>
        </a:p>
      </dgm:t>
    </dgm:pt>
    <dgm:pt modelId="{1248C292-DB9F-46E6-BEE8-2164990093E5}">
      <dgm:prSet/>
      <dgm:spPr/>
      <dgm:t>
        <a:bodyPr/>
        <a:lstStyle/>
        <a:p>
          <a:pPr>
            <a:lnSpc>
              <a:spcPct val="100000"/>
            </a:lnSpc>
          </a:pPr>
          <a:r>
            <a:rPr lang="en-US" b="0" i="0" baseline="0"/>
            <a:t>The method covered by this pattern incrementally deploys the new version, making it visible to new users in a slow fashion.</a:t>
          </a:r>
          <a:endParaRPr lang="en-US"/>
        </a:p>
      </dgm:t>
    </dgm:pt>
    <dgm:pt modelId="{F80C0A90-3652-4A58-A66D-0967DB127FCC}" type="parTrans" cxnId="{9F702422-FF07-4D7F-B3A9-99AC17C32D16}">
      <dgm:prSet/>
      <dgm:spPr/>
      <dgm:t>
        <a:bodyPr/>
        <a:lstStyle/>
        <a:p>
          <a:endParaRPr lang="en-US"/>
        </a:p>
      </dgm:t>
    </dgm:pt>
    <dgm:pt modelId="{F25D662F-9D10-4EC9-9FEA-94DC8C2C6C3C}" type="sibTrans" cxnId="{9F702422-FF07-4D7F-B3A9-99AC17C32D16}">
      <dgm:prSet/>
      <dgm:spPr/>
      <dgm:t>
        <a:bodyPr/>
        <a:lstStyle/>
        <a:p>
          <a:endParaRPr lang="en-US"/>
        </a:p>
      </dgm:t>
    </dgm:pt>
    <dgm:pt modelId="{F187F9C9-52C5-41C6-8F10-6FF59FE8D884}">
      <dgm:prSet/>
      <dgm:spPr/>
      <dgm:t>
        <a:bodyPr/>
        <a:lstStyle/>
        <a:p>
          <a:pPr>
            <a:lnSpc>
              <a:spcPct val="100000"/>
            </a:lnSpc>
          </a:pPr>
          <a:r>
            <a:rPr lang="en-US" b="0" i="0" baseline="0"/>
            <a:t>As you gain confidence in the deployment, you can deploy it to replace the current version in its entirety.</a:t>
          </a:r>
          <a:endParaRPr lang="en-US"/>
        </a:p>
      </dgm:t>
    </dgm:pt>
    <dgm:pt modelId="{2073FB22-F4C3-4A97-8136-312EAC881B95}" type="parTrans" cxnId="{71E811BA-2D67-4929-BC2A-D0838255E4C5}">
      <dgm:prSet/>
      <dgm:spPr/>
      <dgm:t>
        <a:bodyPr/>
        <a:lstStyle/>
        <a:p>
          <a:endParaRPr lang="en-US"/>
        </a:p>
      </dgm:t>
    </dgm:pt>
    <dgm:pt modelId="{2368443D-7C49-4188-9AB7-8B3398120FD7}" type="sibTrans" cxnId="{71E811BA-2D67-4929-BC2A-D0838255E4C5}">
      <dgm:prSet/>
      <dgm:spPr/>
      <dgm:t>
        <a:bodyPr/>
        <a:lstStyle/>
        <a:p>
          <a:endParaRPr lang="en-US"/>
        </a:p>
      </dgm:t>
    </dgm:pt>
    <dgm:pt modelId="{0497E885-E4D8-4605-8C3C-43D217B2B953}">
      <dgm:prSet/>
      <dgm:spPr/>
      <dgm:t>
        <a:bodyPr/>
        <a:lstStyle/>
        <a:p>
          <a:pPr>
            <a:lnSpc>
              <a:spcPct val="100000"/>
            </a:lnSpc>
          </a:pPr>
          <a:r>
            <a:rPr lang="en-US" b="0" i="0" baseline="0"/>
            <a:t>A launch template specifies instance configuration information. Included are the ID of the Amazon Machine Image (AMI), the instance type, a key pair, security groups, and the other parameters that you use to launch EC2 instances.</a:t>
          </a:r>
          <a:endParaRPr lang="en-US"/>
        </a:p>
      </dgm:t>
    </dgm:pt>
    <dgm:pt modelId="{FB8F7967-97A8-4012-84E9-54F8EF6CB7DF}" type="parTrans" cxnId="{F0B141D8-C161-4FD2-8944-13A2455142C6}">
      <dgm:prSet/>
      <dgm:spPr/>
      <dgm:t>
        <a:bodyPr/>
        <a:lstStyle/>
        <a:p>
          <a:endParaRPr lang="en-US"/>
        </a:p>
      </dgm:t>
    </dgm:pt>
    <dgm:pt modelId="{AE801A47-DAED-4B3E-B18D-E2174B2867DA}" type="sibTrans" cxnId="{F0B141D8-C161-4FD2-8944-13A2455142C6}">
      <dgm:prSet/>
      <dgm:spPr/>
      <dgm:t>
        <a:bodyPr/>
        <a:lstStyle/>
        <a:p>
          <a:endParaRPr lang="en-US"/>
        </a:p>
      </dgm:t>
    </dgm:pt>
    <dgm:pt modelId="{126C5827-5EC9-4BB0-8C26-58B8620D9362}" type="pres">
      <dgm:prSet presAssocID="{769F3DEA-BCE1-46E7-BE61-4FDFD1AD0750}" presName="root" presStyleCnt="0">
        <dgm:presLayoutVars>
          <dgm:dir/>
          <dgm:resizeHandles val="exact"/>
        </dgm:presLayoutVars>
      </dgm:prSet>
      <dgm:spPr/>
    </dgm:pt>
    <dgm:pt modelId="{71FF148E-5003-42C6-8423-07E915314F06}" type="pres">
      <dgm:prSet presAssocID="{F321EBB5-549F-4D85-9BC7-45B9BD79EF09}" presName="compNode" presStyleCnt="0"/>
      <dgm:spPr/>
    </dgm:pt>
    <dgm:pt modelId="{6BB86A5D-9FFF-4100-BF00-4C2B10894E1A}" type="pres">
      <dgm:prSet presAssocID="{F321EBB5-549F-4D85-9BC7-45B9BD79EF09}" presName="bgRect" presStyleLbl="bgShp" presStyleIdx="0" presStyleCnt="4"/>
      <dgm:spPr/>
    </dgm:pt>
    <dgm:pt modelId="{9DF9C4ED-821F-4CE5-A137-177C07A6A6B6}" type="pres">
      <dgm:prSet presAssocID="{F321EBB5-549F-4D85-9BC7-45B9BD79EF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a:ext>
      </dgm:extLst>
    </dgm:pt>
    <dgm:pt modelId="{0EA904D2-167C-4394-A469-1C2BFA30087C}" type="pres">
      <dgm:prSet presAssocID="{F321EBB5-549F-4D85-9BC7-45B9BD79EF09}" presName="spaceRect" presStyleCnt="0"/>
      <dgm:spPr/>
    </dgm:pt>
    <dgm:pt modelId="{1AFBBAEA-47A6-4630-95A1-3FC24EB5EC79}" type="pres">
      <dgm:prSet presAssocID="{F321EBB5-549F-4D85-9BC7-45B9BD79EF09}" presName="parTx" presStyleLbl="revTx" presStyleIdx="0" presStyleCnt="4">
        <dgm:presLayoutVars>
          <dgm:chMax val="0"/>
          <dgm:chPref val="0"/>
        </dgm:presLayoutVars>
      </dgm:prSet>
      <dgm:spPr/>
    </dgm:pt>
    <dgm:pt modelId="{DBB59E39-22D8-4429-AC86-6A8A14201BCA}" type="pres">
      <dgm:prSet presAssocID="{36AD4DF5-EB29-4FE5-989B-97D983B24A9A}" presName="sibTrans" presStyleCnt="0"/>
      <dgm:spPr/>
    </dgm:pt>
    <dgm:pt modelId="{18FC95AB-5706-4D21-BDE8-F62B80C1EB29}" type="pres">
      <dgm:prSet presAssocID="{1248C292-DB9F-46E6-BEE8-2164990093E5}" presName="compNode" presStyleCnt="0"/>
      <dgm:spPr/>
    </dgm:pt>
    <dgm:pt modelId="{CBA99FED-536B-43A1-90BF-42FFB93743B1}" type="pres">
      <dgm:prSet presAssocID="{1248C292-DB9F-46E6-BEE8-2164990093E5}" presName="bgRect" presStyleLbl="bgShp" presStyleIdx="1" presStyleCnt="4"/>
      <dgm:spPr/>
    </dgm:pt>
    <dgm:pt modelId="{CECFB7EE-9931-4827-8269-6E6FC9B10934}" type="pres">
      <dgm:prSet presAssocID="{1248C292-DB9F-46E6-BEE8-2164990093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56491E59-5C81-495E-B41E-DBDD3A2DF7ED}" type="pres">
      <dgm:prSet presAssocID="{1248C292-DB9F-46E6-BEE8-2164990093E5}" presName="spaceRect" presStyleCnt="0"/>
      <dgm:spPr/>
    </dgm:pt>
    <dgm:pt modelId="{D3A2EF6D-7DE7-4609-80B1-060BBC670DDC}" type="pres">
      <dgm:prSet presAssocID="{1248C292-DB9F-46E6-BEE8-2164990093E5}" presName="parTx" presStyleLbl="revTx" presStyleIdx="1" presStyleCnt="4">
        <dgm:presLayoutVars>
          <dgm:chMax val="0"/>
          <dgm:chPref val="0"/>
        </dgm:presLayoutVars>
      </dgm:prSet>
      <dgm:spPr/>
    </dgm:pt>
    <dgm:pt modelId="{7DB7C0C8-8C65-4DE9-B310-F8CFE0015A9F}" type="pres">
      <dgm:prSet presAssocID="{F25D662F-9D10-4EC9-9FEA-94DC8C2C6C3C}" presName="sibTrans" presStyleCnt="0"/>
      <dgm:spPr/>
    </dgm:pt>
    <dgm:pt modelId="{98E50340-2364-42F1-A9BB-3FDBC663BF5B}" type="pres">
      <dgm:prSet presAssocID="{F187F9C9-52C5-41C6-8F10-6FF59FE8D884}" presName="compNode" presStyleCnt="0"/>
      <dgm:spPr/>
    </dgm:pt>
    <dgm:pt modelId="{E310D6AA-6E74-4CBD-9E0C-41526F38FEB2}" type="pres">
      <dgm:prSet presAssocID="{F187F9C9-52C5-41C6-8F10-6FF59FE8D884}" presName="bgRect" presStyleLbl="bgShp" presStyleIdx="2" presStyleCnt="4"/>
      <dgm:spPr/>
    </dgm:pt>
    <dgm:pt modelId="{F3390C69-A9D7-4150-8D80-BBE43ABD1284}" type="pres">
      <dgm:prSet presAssocID="{F187F9C9-52C5-41C6-8F10-6FF59FE8D8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ECF56D0E-80C6-4727-A152-8F36D9DC21F8}" type="pres">
      <dgm:prSet presAssocID="{F187F9C9-52C5-41C6-8F10-6FF59FE8D884}" presName="spaceRect" presStyleCnt="0"/>
      <dgm:spPr/>
    </dgm:pt>
    <dgm:pt modelId="{1510555B-EA8E-4A47-BA31-F4602945D377}" type="pres">
      <dgm:prSet presAssocID="{F187F9C9-52C5-41C6-8F10-6FF59FE8D884}" presName="parTx" presStyleLbl="revTx" presStyleIdx="2" presStyleCnt="4">
        <dgm:presLayoutVars>
          <dgm:chMax val="0"/>
          <dgm:chPref val="0"/>
        </dgm:presLayoutVars>
      </dgm:prSet>
      <dgm:spPr/>
    </dgm:pt>
    <dgm:pt modelId="{1CB73DDA-3C94-4076-A413-F0AF0E883B3F}" type="pres">
      <dgm:prSet presAssocID="{2368443D-7C49-4188-9AB7-8B3398120FD7}" presName="sibTrans" presStyleCnt="0"/>
      <dgm:spPr/>
    </dgm:pt>
    <dgm:pt modelId="{DF26D174-C036-4194-A86E-13DDE30E27B5}" type="pres">
      <dgm:prSet presAssocID="{0497E885-E4D8-4605-8C3C-43D217B2B953}" presName="compNode" presStyleCnt="0"/>
      <dgm:spPr/>
    </dgm:pt>
    <dgm:pt modelId="{6A171A08-097B-4977-99C8-B6DE1448E1FA}" type="pres">
      <dgm:prSet presAssocID="{0497E885-E4D8-4605-8C3C-43D217B2B953}" presName="bgRect" presStyleLbl="bgShp" presStyleIdx="3" presStyleCnt="4"/>
      <dgm:spPr/>
    </dgm:pt>
    <dgm:pt modelId="{8F451CD8-9560-4FD8-81B3-7C5234F7F4AE}" type="pres">
      <dgm:prSet presAssocID="{0497E885-E4D8-4605-8C3C-43D217B2B9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redder"/>
        </a:ext>
      </dgm:extLst>
    </dgm:pt>
    <dgm:pt modelId="{64A74C12-DE94-468F-89E0-36573A33D43B}" type="pres">
      <dgm:prSet presAssocID="{0497E885-E4D8-4605-8C3C-43D217B2B953}" presName="spaceRect" presStyleCnt="0"/>
      <dgm:spPr/>
    </dgm:pt>
    <dgm:pt modelId="{91A6EB6B-2862-453B-BB99-BC11088A7A9A}" type="pres">
      <dgm:prSet presAssocID="{0497E885-E4D8-4605-8C3C-43D217B2B953}" presName="parTx" presStyleLbl="revTx" presStyleIdx="3" presStyleCnt="4">
        <dgm:presLayoutVars>
          <dgm:chMax val="0"/>
          <dgm:chPref val="0"/>
        </dgm:presLayoutVars>
      </dgm:prSet>
      <dgm:spPr/>
    </dgm:pt>
  </dgm:ptLst>
  <dgm:cxnLst>
    <dgm:cxn modelId="{EBA0C802-0ADC-42F1-AB0D-75E2ABF9A12B}" type="presOf" srcId="{F187F9C9-52C5-41C6-8F10-6FF59FE8D884}" destId="{1510555B-EA8E-4A47-BA31-F4602945D377}" srcOrd="0" destOrd="0" presId="urn:microsoft.com/office/officeart/2018/2/layout/IconVerticalSolidList"/>
    <dgm:cxn modelId="{9F702422-FF07-4D7F-B3A9-99AC17C32D16}" srcId="{769F3DEA-BCE1-46E7-BE61-4FDFD1AD0750}" destId="{1248C292-DB9F-46E6-BEE8-2164990093E5}" srcOrd="1" destOrd="0" parTransId="{F80C0A90-3652-4A58-A66D-0967DB127FCC}" sibTransId="{F25D662F-9D10-4EC9-9FEA-94DC8C2C6C3C}"/>
    <dgm:cxn modelId="{983EC446-C662-4FA2-9B86-9B31FB9FCCAD}" type="presOf" srcId="{F321EBB5-549F-4D85-9BC7-45B9BD79EF09}" destId="{1AFBBAEA-47A6-4630-95A1-3FC24EB5EC79}" srcOrd="0" destOrd="0" presId="urn:microsoft.com/office/officeart/2018/2/layout/IconVerticalSolidList"/>
    <dgm:cxn modelId="{765D1859-DEFD-4002-9EC2-89FA53326AD8}" type="presOf" srcId="{769F3DEA-BCE1-46E7-BE61-4FDFD1AD0750}" destId="{126C5827-5EC9-4BB0-8C26-58B8620D9362}" srcOrd="0" destOrd="0" presId="urn:microsoft.com/office/officeart/2018/2/layout/IconVerticalSolidList"/>
    <dgm:cxn modelId="{9DBF2078-F64B-49CE-9113-E7646CF12738}" srcId="{769F3DEA-BCE1-46E7-BE61-4FDFD1AD0750}" destId="{F321EBB5-549F-4D85-9BC7-45B9BD79EF09}" srcOrd="0" destOrd="0" parTransId="{7A30A00A-3517-49DE-8769-D8C9DB71123D}" sibTransId="{36AD4DF5-EB29-4FE5-989B-97D983B24A9A}"/>
    <dgm:cxn modelId="{71E811BA-2D67-4929-BC2A-D0838255E4C5}" srcId="{769F3DEA-BCE1-46E7-BE61-4FDFD1AD0750}" destId="{F187F9C9-52C5-41C6-8F10-6FF59FE8D884}" srcOrd="2" destOrd="0" parTransId="{2073FB22-F4C3-4A97-8136-312EAC881B95}" sibTransId="{2368443D-7C49-4188-9AB7-8B3398120FD7}"/>
    <dgm:cxn modelId="{7442BFC5-CA54-423B-810B-319B512E9E17}" type="presOf" srcId="{1248C292-DB9F-46E6-BEE8-2164990093E5}" destId="{D3A2EF6D-7DE7-4609-80B1-060BBC670DDC}" srcOrd="0" destOrd="0" presId="urn:microsoft.com/office/officeart/2018/2/layout/IconVerticalSolidList"/>
    <dgm:cxn modelId="{1EFB31D7-F2C3-4BD0-99F2-FD5129241D3A}" type="presOf" srcId="{0497E885-E4D8-4605-8C3C-43D217B2B953}" destId="{91A6EB6B-2862-453B-BB99-BC11088A7A9A}" srcOrd="0" destOrd="0" presId="urn:microsoft.com/office/officeart/2018/2/layout/IconVerticalSolidList"/>
    <dgm:cxn modelId="{F0B141D8-C161-4FD2-8944-13A2455142C6}" srcId="{769F3DEA-BCE1-46E7-BE61-4FDFD1AD0750}" destId="{0497E885-E4D8-4605-8C3C-43D217B2B953}" srcOrd="3" destOrd="0" parTransId="{FB8F7967-97A8-4012-84E9-54F8EF6CB7DF}" sibTransId="{AE801A47-DAED-4B3E-B18D-E2174B2867DA}"/>
    <dgm:cxn modelId="{46221606-5360-43C0-A40F-A3FBE120271F}" type="presParOf" srcId="{126C5827-5EC9-4BB0-8C26-58B8620D9362}" destId="{71FF148E-5003-42C6-8423-07E915314F06}" srcOrd="0" destOrd="0" presId="urn:microsoft.com/office/officeart/2018/2/layout/IconVerticalSolidList"/>
    <dgm:cxn modelId="{739618AB-9156-47DC-A0E5-034C15559ED0}" type="presParOf" srcId="{71FF148E-5003-42C6-8423-07E915314F06}" destId="{6BB86A5D-9FFF-4100-BF00-4C2B10894E1A}" srcOrd="0" destOrd="0" presId="urn:microsoft.com/office/officeart/2018/2/layout/IconVerticalSolidList"/>
    <dgm:cxn modelId="{97260752-EC9D-4BB6-B34A-0345F6F17163}" type="presParOf" srcId="{71FF148E-5003-42C6-8423-07E915314F06}" destId="{9DF9C4ED-821F-4CE5-A137-177C07A6A6B6}" srcOrd="1" destOrd="0" presId="urn:microsoft.com/office/officeart/2018/2/layout/IconVerticalSolidList"/>
    <dgm:cxn modelId="{C63331D1-54D4-4D29-AE27-EFF23A4FD7A2}" type="presParOf" srcId="{71FF148E-5003-42C6-8423-07E915314F06}" destId="{0EA904D2-167C-4394-A469-1C2BFA30087C}" srcOrd="2" destOrd="0" presId="urn:microsoft.com/office/officeart/2018/2/layout/IconVerticalSolidList"/>
    <dgm:cxn modelId="{D3050B6C-BBDE-4365-A2C2-96CC0EE78F24}" type="presParOf" srcId="{71FF148E-5003-42C6-8423-07E915314F06}" destId="{1AFBBAEA-47A6-4630-95A1-3FC24EB5EC79}" srcOrd="3" destOrd="0" presId="urn:microsoft.com/office/officeart/2018/2/layout/IconVerticalSolidList"/>
    <dgm:cxn modelId="{E344C25A-2F5A-4657-B5EB-C451BE3D3C8F}" type="presParOf" srcId="{126C5827-5EC9-4BB0-8C26-58B8620D9362}" destId="{DBB59E39-22D8-4429-AC86-6A8A14201BCA}" srcOrd="1" destOrd="0" presId="urn:microsoft.com/office/officeart/2018/2/layout/IconVerticalSolidList"/>
    <dgm:cxn modelId="{B3ED7A6B-DAC4-4726-928B-2C3A71E3DBB9}" type="presParOf" srcId="{126C5827-5EC9-4BB0-8C26-58B8620D9362}" destId="{18FC95AB-5706-4D21-BDE8-F62B80C1EB29}" srcOrd="2" destOrd="0" presId="urn:microsoft.com/office/officeart/2018/2/layout/IconVerticalSolidList"/>
    <dgm:cxn modelId="{F7D5994E-A381-4ED3-B289-A1549B498179}" type="presParOf" srcId="{18FC95AB-5706-4D21-BDE8-F62B80C1EB29}" destId="{CBA99FED-536B-43A1-90BF-42FFB93743B1}" srcOrd="0" destOrd="0" presId="urn:microsoft.com/office/officeart/2018/2/layout/IconVerticalSolidList"/>
    <dgm:cxn modelId="{32111FD3-D1FB-4E59-A092-6D825E222E88}" type="presParOf" srcId="{18FC95AB-5706-4D21-BDE8-F62B80C1EB29}" destId="{CECFB7EE-9931-4827-8269-6E6FC9B10934}" srcOrd="1" destOrd="0" presId="urn:microsoft.com/office/officeart/2018/2/layout/IconVerticalSolidList"/>
    <dgm:cxn modelId="{D6FDA595-5CD3-43A2-B09E-990A7FD64E5D}" type="presParOf" srcId="{18FC95AB-5706-4D21-BDE8-F62B80C1EB29}" destId="{56491E59-5C81-495E-B41E-DBDD3A2DF7ED}" srcOrd="2" destOrd="0" presId="urn:microsoft.com/office/officeart/2018/2/layout/IconVerticalSolidList"/>
    <dgm:cxn modelId="{DB937237-38BA-4BE6-88AB-DF3F44E1EFB3}" type="presParOf" srcId="{18FC95AB-5706-4D21-BDE8-F62B80C1EB29}" destId="{D3A2EF6D-7DE7-4609-80B1-060BBC670DDC}" srcOrd="3" destOrd="0" presId="urn:microsoft.com/office/officeart/2018/2/layout/IconVerticalSolidList"/>
    <dgm:cxn modelId="{07048B49-4A13-40FA-B2BA-DA9D5694D6D3}" type="presParOf" srcId="{126C5827-5EC9-4BB0-8C26-58B8620D9362}" destId="{7DB7C0C8-8C65-4DE9-B310-F8CFE0015A9F}" srcOrd="3" destOrd="0" presId="urn:microsoft.com/office/officeart/2018/2/layout/IconVerticalSolidList"/>
    <dgm:cxn modelId="{1990AE97-7066-4B72-A608-3275EA767B41}" type="presParOf" srcId="{126C5827-5EC9-4BB0-8C26-58B8620D9362}" destId="{98E50340-2364-42F1-A9BB-3FDBC663BF5B}" srcOrd="4" destOrd="0" presId="urn:microsoft.com/office/officeart/2018/2/layout/IconVerticalSolidList"/>
    <dgm:cxn modelId="{F11C8803-DD7F-4A44-A631-629C03C254A8}" type="presParOf" srcId="{98E50340-2364-42F1-A9BB-3FDBC663BF5B}" destId="{E310D6AA-6E74-4CBD-9E0C-41526F38FEB2}" srcOrd="0" destOrd="0" presId="urn:microsoft.com/office/officeart/2018/2/layout/IconVerticalSolidList"/>
    <dgm:cxn modelId="{9C9D470E-1473-430A-8398-17BD3E045AA2}" type="presParOf" srcId="{98E50340-2364-42F1-A9BB-3FDBC663BF5B}" destId="{F3390C69-A9D7-4150-8D80-BBE43ABD1284}" srcOrd="1" destOrd="0" presId="urn:microsoft.com/office/officeart/2018/2/layout/IconVerticalSolidList"/>
    <dgm:cxn modelId="{B56045E0-E903-4B1B-9EA7-93EABE940C9E}" type="presParOf" srcId="{98E50340-2364-42F1-A9BB-3FDBC663BF5B}" destId="{ECF56D0E-80C6-4727-A152-8F36D9DC21F8}" srcOrd="2" destOrd="0" presId="urn:microsoft.com/office/officeart/2018/2/layout/IconVerticalSolidList"/>
    <dgm:cxn modelId="{1FFFF0AE-664C-4C6A-B3B6-D74F50DA78E5}" type="presParOf" srcId="{98E50340-2364-42F1-A9BB-3FDBC663BF5B}" destId="{1510555B-EA8E-4A47-BA31-F4602945D377}" srcOrd="3" destOrd="0" presId="urn:microsoft.com/office/officeart/2018/2/layout/IconVerticalSolidList"/>
    <dgm:cxn modelId="{5E9D006A-AC72-4D90-8E2D-1F3450B05EE1}" type="presParOf" srcId="{126C5827-5EC9-4BB0-8C26-58B8620D9362}" destId="{1CB73DDA-3C94-4076-A413-F0AF0E883B3F}" srcOrd="5" destOrd="0" presId="urn:microsoft.com/office/officeart/2018/2/layout/IconVerticalSolidList"/>
    <dgm:cxn modelId="{B3DC1EF0-C542-41EC-8169-C063D7F72382}" type="presParOf" srcId="{126C5827-5EC9-4BB0-8C26-58B8620D9362}" destId="{DF26D174-C036-4194-A86E-13DDE30E27B5}" srcOrd="6" destOrd="0" presId="urn:microsoft.com/office/officeart/2018/2/layout/IconVerticalSolidList"/>
    <dgm:cxn modelId="{1818EA83-8B97-42A1-9B85-64B6AAEF1A82}" type="presParOf" srcId="{DF26D174-C036-4194-A86E-13DDE30E27B5}" destId="{6A171A08-097B-4977-99C8-B6DE1448E1FA}" srcOrd="0" destOrd="0" presId="urn:microsoft.com/office/officeart/2018/2/layout/IconVerticalSolidList"/>
    <dgm:cxn modelId="{F832A33E-BF42-4E21-828E-214EC217E956}" type="presParOf" srcId="{DF26D174-C036-4194-A86E-13DDE30E27B5}" destId="{8F451CD8-9560-4FD8-81B3-7C5234F7F4AE}" srcOrd="1" destOrd="0" presId="urn:microsoft.com/office/officeart/2018/2/layout/IconVerticalSolidList"/>
    <dgm:cxn modelId="{2C1F5633-A345-44B8-BF93-ECDA29D126EC}" type="presParOf" srcId="{DF26D174-C036-4194-A86E-13DDE30E27B5}" destId="{64A74C12-DE94-468F-89E0-36573A33D43B}" srcOrd="2" destOrd="0" presId="urn:microsoft.com/office/officeart/2018/2/layout/IconVerticalSolidList"/>
    <dgm:cxn modelId="{6CF8D30E-C6AB-4EE2-A5B5-5811CE701240}" type="presParOf" srcId="{DF26D174-C036-4194-A86E-13DDE30E27B5}" destId="{91A6EB6B-2862-453B-BB99-BC11088A7A9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4B555C-F594-4C7B-9BED-63402A7061FE}"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E16435E-0701-4B82-B6E3-754D574A9541}">
      <dgm:prSet/>
      <dgm:spPr/>
      <dgm:t>
        <a:bodyPr/>
        <a:lstStyle/>
        <a:p>
          <a:pPr>
            <a:defRPr cap="all"/>
          </a:pPr>
          <a:r>
            <a:rPr lang="en-US" b="0" i="0" baseline="0" dirty="0"/>
            <a:t>Anything else you need to ask</a:t>
          </a:r>
          <a:endParaRPr lang="en-US" dirty="0"/>
        </a:p>
      </dgm:t>
    </dgm:pt>
    <dgm:pt modelId="{0BE4E982-D505-4362-845F-1C84F1C3495F}" type="parTrans" cxnId="{E76E0E9F-4CD2-4D2F-AB19-728CBF536F7F}">
      <dgm:prSet/>
      <dgm:spPr/>
      <dgm:t>
        <a:bodyPr/>
        <a:lstStyle/>
        <a:p>
          <a:endParaRPr lang="en-US"/>
        </a:p>
      </dgm:t>
    </dgm:pt>
    <dgm:pt modelId="{A209BCDD-5066-4152-863E-B94FD914D0E4}" type="sibTrans" cxnId="{E76E0E9F-4CD2-4D2F-AB19-728CBF536F7F}">
      <dgm:prSet/>
      <dgm:spPr/>
      <dgm:t>
        <a:bodyPr/>
        <a:lstStyle/>
        <a:p>
          <a:endParaRPr lang="en-US"/>
        </a:p>
      </dgm:t>
    </dgm:pt>
    <dgm:pt modelId="{22AD662B-89EC-4A24-B5CC-7F40F44C1952}">
      <dgm:prSet/>
      <dgm:spPr/>
      <dgm:t>
        <a:bodyPr/>
        <a:lstStyle/>
        <a:p>
          <a:pPr>
            <a:defRPr cap="all"/>
          </a:pPr>
          <a:r>
            <a:rPr lang="en-US" b="0" i="0" baseline="0" dirty="0"/>
            <a:t>Any use cases that you would like to talk about</a:t>
          </a:r>
          <a:endParaRPr lang="en-US" dirty="0"/>
        </a:p>
      </dgm:t>
    </dgm:pt>
    <dgm:pt modelId="{9712BA4F-59D5-4F93-87B8-A801983856E2}" type="parTrans" cxnId="{527D1451-F3D6-459F-B043-7C60484690AB}">
      <dgm:prSet/>
      <dgm:spPr/>
      <dgm:t>
        <a:bodyPr/>
        <a:lstStyle/>
        <a:p>
          <a:endParaRPr lang="en-US"/>
        </a:p>
      </dgm:t>
    </dgm:pt>
    <dgm:pt modelId="{D54FF6D7-D3C2-4B0C-826B-3B84CD4C8EB3}" type="sibTrans" cxnId="{527D1451-F3D6-459F-B043-7C60484690AB}">
      <dgm:prSet/>
      <dgm:spPr/>
      <dgm:t>
        <a:bodyPr/>
        <a:lstStyle/>
        <a:p>
          <a:endParaRPr lang="en-US"/>
        </a:p>
      </dgm:t>
    </dgm:pt>
    <dgm:pt modelId="{F1428BED-74BD-49FB-B653-72E4C0FBF561}" type="pres">
      <dgm:prSet presAssocID="{894B555C-F594-4C7B-9BED-63402A7061FE}" presName="root" presStyleCnt="0">
        <dgm:presLayoutVars>
          <dgm:dir/>
          <dgm:resizeHandles val="exact"/>
        </dgm:presLayoutVars>
      </dgm:prSet>
      <dgm:spPr/>
    </dgm:pt>
    <dgm:pt modelId="{82DAE9FC-2F46-4995-9231-FBEA13F9A313}" type="pres">
      <dgm:prSet presAssocID="{9E16435E-0701-4B82-B6E3-754D574A9541}" presName="compNode" presStyleCnt="0"/>
      <dgm:spPr/>
    </dgm:pt>
    <dgm:pt modelId="{09144B24-7A26-409A-A146-155D07F36B3D}" type="pres">
      <dgm:prSet presAssocID="{9E16435E-0701-4B82-B6E3-754D574A9541}" presName="iconBgRect" presStyleLbl="bgShp" presStyleIdx="0" presStyleCnt="2"/>
      <dgm:spPr>
        <a:prstGeom prst="round2DiagRect">
          <a:avLst>
            <a:gd name="adj1" fmla="val 29727"/>
            <a:gd name="adj2" fmla="val 0"/>
          </a:avLst>
        </a:prstGeom>
      </dgm:spPr>
    </dgm:pt>
    <dgm:pt modelId="{9D8ECB80-2086-4543-8BD7-DB64520CC9A5}" type="pres">
      <dgm:prSet presAssocID="{9E16435E-0701-4B82-B6E3-754D574A95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1FBFC580-B2BA-40B1-8374-0CAD17904C00}" type="pres">
      <dgm:prSet presAssocID="{9E16435E-0701-4B82-B6E3-754D574A9541}" presName="spaceRect" presStyleCnt="0"/>
      <dgm:spPr/>
    </dgm:pt>
    <dgm:pt modelId="{9F16439B-22AA-4929-A3DB-1642A1F412C8}" type="pres">
      <dgm:prSet presAssocID="{9E16435E-0701-4B82-B6E3-754D574A9541}" presName="textRect" presStyleLbl="revTx" presStyleIdx="0" presStyleCnt="2">
        <dgm:presLayoutVars>
          <dgm:chMax val="1"/>
          <dgm:chPref val="1"/>
        </dgm:presLayoutVars>
      </dgm:prSet>
      <dgm:spPr/>
    </dgm:pt>
    <dgm:pt modelId="{92AD55F8-1D6D-4116-A8D3-E4062D70C5DB}" type="pres">
      <dgm:prSet presAssocID="{A209BCDD-5066-4152-863E-B94FD914D0E4}" presName="sibTrans" presStyleCnt="0"/>
      <dgm:spPr/>
    </dgm:pt>
    <dgm:pt modelId="{7808C7EE-7EC0-4855-BB91-4AD58B1D7911}" type="pres">
      <dgm:prSet presAssocID="{22AD662B-89EC-4A24-B5CC-7F40F44C1952}" presName="compNode" presStyleCnt="0"/>
      <dgm:spPr/>
    </dgm:pt>
    <dgm:pt modelId="{C74B0CA5-054B-4F39-AEEC-7F08C2E6E020}" type="pres">
      <dgm:prSet presAssocID="{22AD662B-89EC-4A24-B5CC-7F40F44C1952}" presName="iconBgRect" presStyleLbl="bgShp" presStyleIdx="1" presStyleCnt="2"/>
      <dgm:spPr>
        <a:prstGeom prst="round2DiagRect">
          <a:avLst>
            <a:gd name="adj1" fmla="val 29727"/>
            <a:gd name="adj2" fmla="val 0"/>
          </a:avLst>
        </a:prstGeom>
      </dgm:spPr>
    </dgm:pt>
    <dgm:pt modelId="{7DAF08E5-A9C0-4A1D-ACD4-E0586A83B98F}" type="pres">
      <dgm:prSet presAssocID="{22AD662B-89EC-4A24-B5CC-7F40F44C19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C0B5B5D-766F-4890-9ED4-D042924BBC48}" type="pres">
      <dgm:prSet presAssocID="{22AD662B-89EC-4A24-B5CC-7F40F44C1952}" presName="spaceRect" presStyleCnt="0"/>
      <dgm:spPr/>
    </dgm:pt>
    <dgm:pt modelId="{9BAE22AA-B333-450F-8C0B-EE98DCC13B1D}" type="pres">
      <dgm:prSet presAssocID="{22AD662B-89EC-4A24-B5CC-7F40F44C1952}" presName="textRect" presStyleLbl="revTx" presStyleIdx="1" presStyleCnt="2">
        <dgm:presLayoutVars>
          <dgm:chMax val="1"/>
          <dgm:chPref val="1"/>
        </dgm:presLayoutVars>
      </dgm:prSet>
      <dgm:spPr/>
    </dgm:pt>
  </dgm:ptLst>
  <dgm:cxnLst>
    <dgm:cxn modelId="{01957A1D-9286-4B27-9318-9D9D943FD1F6}" type="presOf" srcId="{9E16435E-0701-4B82-B6E3-754D574A9541}" destId="{9F16439B-22AA-4929-A3DB-1642A1F412C8}" srcOrd="0" destOrd="0" presId="urn:microsoft.com/office/officeart/2018/5/layout/IconLeafLabelList"/>
    <dgm:cxn modelId="{527D1451-F3D6-459F-B043-7C60484690AB}" srcId="{894B555C-F594-4C7B-9BED-63402A7061FE}" destId="{22AD662B-89EC-4A24-B5CC-7F40F44C1952}" srcOrd="1" destOrd="0" parTransId="{9712BA4F-59D5-4F93-87B8-A801983856E2}" sibTransId="{D54FF6D7-D3C2-4B0C-826B-3B84CD4C8EB3}"/>
    <dgm:cxn modelId="{E76E0E9F-4CD2-4D2F-AB19-728CBF536F7F}" srcId="{894B555C-F594-4C7B-9BED-63402A7061FE}" destId="{9E16435E-0701-4B82-B6E3-754D574A9541}" srcOrd="0" destOrd="0" parTransId="{0BE4E982-D505-4362-845F-1C84F1C3495F}" sibTransId="{A209BCDD-5066-4152-863E-B94FD914D0E4}"/>
    <dgm:cxn modelId="{3BB4C5A3-2FF1-4CC8-B58B-EC5868765055}" type="presOf" srcId="{22AD662B-89EC-4A24-B5CC-7F40F44C1952}" destId="{9BAE22AA-B333-450F-8C0B-EE98DCC13B1D}" srcOrd="0" destOrd="0" presId="urn:microsoft.com/office/officeart/2018/5/layout/IconLeafLabelList"/>
    <dgm:cxn modelId="{48B04CCF-6219-4EEA-B4F3-A7AEB2D4E415}" type="presOf" srcId="{894B555C-F594-4C7B-9BED-63402A7061FE}" destId="{F1428BED-74BD-49FB-B653-72E4C0FBF561}" srcOrd="0" destOrd="0" presId="urn:microsoft.com/office/officeart/2018/5/layout/IconLeafLabelList"/>
    <dgm:cxn modelId="{B48E6710-E98E-4A19-B4C9-F618E81B688C}" type="presParOf" srcId="{F1428BED-74BD-49FB-B653-72E4C0FBF561}" destId="{82DAE9FC-2F46-4995-9231-FBEA13F9A313}" srcOrd="0" destOrd="0" presId="urn:microsoft.com/office/officeart/2018/5/layout/IconLeafLabelList"/>
    <dgm:cxn modelId="{D5BD99EA-3B94-4B55-8D05-6CD6B1BABF96}" type="presParOf" srcId="{82DAE9FC-2F46-4995-9231-FBEA13F9A313}" destId="{09144B24-7A26-409A-A146-155D07F36B3D}" srcOrd="0" destOrd="0" presId="urn:microsoft.com/office/officeart/2018/5/layout/IconLeafLabelList"/>
    <dgm:cxn modelId="{E995F8DD-5337-4CE0-BD36-4AB0BE0B3E66}" type="presParOf" srcId="{82DAE9FC-2F46-4995-9231-FBEA13F9A313}" destId="{9D8ECB80-2086-4543-8BD7-DB64520CC9A5}" srcOrd="1" destOrd="0" presId="urn:microsoft.com/office/officeart/2018/5/layout/IconLeafLabelList"/>
    <dgm:cxn modelId="{8E53BE96-E0A1-4452-B53B-FEB6674DBE69}" type="presParOf" srcId="{82DAE9FC-2F46-4995-9231-FBEA13F9A313}" destId="{1FBFC580-B2BA-40B1-8374-0CAD17904C00}" srcOrd="2" destOrd="0" presId="urn:microsoft.com/office/officeart/2018/5/layout/IconLeafLabelList"/>
    <dgm:cxn modelId="{0F4DB4F9-DE90-4B36-9172-C09CF091892F}" type="presParOf" srcId="{82DAE9FC-2F46-4995-9231-FBEA13F9A313}" destId="{9F16439B-22AA-4929-A3DB-1642A1F412C8}" srcOrd="3" destOrd="0" presId="urn:microsoft.com/office/officeart/2018/5/layout/IconLeafLabelList"/>
    <dgm:cxn modelId="{37BB9188-2428-4614-A667-EE33987E81CC}" type="presParOf" srcId="{F1428BED-74BD-49FB-B653-72E4C0FBF561}" destId="{92AD55F8-1D6D-4116-A8D3-E4062D70C5DB}" srcOrd="1" destOrd="0" presId="urn:microsoft.com/office/officeart/2018/5/layout/IconLeafLabelList"/>
    <dgm:cxn modelId="{DCEDAEEF-24D6-4CD0-9682-A625FEBF56D8}" type="presParOf" srcId="{F1428BED-74BD-49FB-B653-72E4C0FBF561}" destId="{7808C7EE-7EC0-4855-BB91-4AD58B1D7911}" srcOrd="2" destOrd="0" presId="urn:microsoft.com/office/officeart/2018/5/layout/IconLeafLabelList"/>
    <dgm:cxn modelId="{E0A41111-3EEA-4B79-B8E7-0EDF661D89B0}" type="presParOf" srcId="{7808C7EE-7EC0-4855-BB91-4AD58B1D7911}" destId="{C74B0CA5-054B-4F39-AEEC-7F08C2E6E020}" srcOrd="0" destOrd="0" presId="urn:microsoft.com/office/officeart/2018/5/layout/IconLeafLabelList"/>
    <dgm:cxn modelId="{6DDCC4D4-A77B-4B56-BE5B-FCA86237BB80}" type="presParOf" srcId="{7808C7EE-7EC0-4855-BB91-4AD58B1D7911}" destId="{7DAF08E5-A9C0-4A1D-ACD4-E0586A83B98F}" srcOrd="1" destOrd="0" presId="urn:microsoft.com/office/officeart/2018/5/layout/IconLeafLabelList"/>
    <dgm:cxn modelId="{C63ED5DD-61FD-47B2-A51D-1E978E8F1A1A}" type="presParOf" srcId="{7808C7EE-7EC0-4855-BB91-4AD58B1D7911}" destId="{2C0B5B5D-766F-4890-9ED4-D042924BBC48}" srcOrd="2" destOrd="0" presId="urn:microsoft.com/office/officeart/2018/5/layout/IconLeafLabelList"/>
    <dgm:cxn modelId="{85784D03-A07F-4849-8975-7BC556EF0C4D}" type="presParOf" srcId="{7808C7EE-7EC0-4855-BB91-4AD58B1D7911}" destId="{9BAE22AA-B333-450F-8C0B-EE98DCC13B1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6DEDA-FE8F-4293-848B-60282AF8A386}">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4134BE-6CC5-43A6-B1D0-7714FAB71B7C}">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Load Balancing principles</a:t>
          </a:r>
        </a:p>
      </dsp:txBody>
      <dsp:txXfrm>
        <a:off x="100682" y="2427484"/>
        <a:ext cx="2370489" cy="720000"/>
      </dsp:txXfrm>
    </dsp:sp>
    <dsp:sp modelId="{3F1A78E6-BA9C-49BD-BA38-25F23E04B8D9}">
      <dsp:nvSpPr>
        <dsp:cNvPr id="0" name=""/>
        <dsp:cNvSpPr/>
      </dsp:nvSpPr>
      <dsp:spPr>
        <a:xfrm>
          <a:off x="3537891" y="1045320"/>
          <a:ext cx="1066720" cy="1066720"/>
        </a:xfrm>
        <a:prstGeom prst="rect">
          <a:avLst/>
        </a:prstGeom>
        <a:blipFill>
          <a:blip xmlns:r="http://schemas.openxmlformats.org/officeDocument/2006/relationships" r:embed="rId3"/>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E4443A-56F2-4D62-A522-DC2594C46D8F}">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Types of load balancers</a:t>
          </a:r>
        </a:p>
      </dsp:txBody>
      <dsp:txXfrm>
        <a:off x="2886007" y="2427484"/>
        <a:ext cx="2370489" cy="720000"/>
      </dsp:txXfrm>
    </dsp:sp>
    <dsp:sp modelId="{2586ABBE-8BEA-4B26-834C-5107DFB15F1C}">
      <dsp:nvSpPr>
        <dsp:cNvPr id="0" name=""/>
        <dsp:cNvSpPr/>
      </dsp:nvSpPr>
      <dsp:spPr>
        <a:xfrm>
          <a:off x="6323216" y="1045320"/>
          <a:ext cx="1066720" cy="106672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251FC2-C8DA-4D05-8A27-DA7658F64E7F}">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AWS Pricing calculator</a:t>
          </a:r>
        </a:p>
      </dsp:txBody>
      <dsp:txXfrm>
        <a:off x="5671332" y="2427484"/>
        <a:ext cx="2370489" cy="720000"/>
      </dsp:txXfrm>
    </dsp:sp>
    <dsp:sp modelId="{7D629381-6D34-47E9-AF8F-B275CDC10AFA}">
      <dsp:nvSpPr>
        <dsp:cNvPr id="0" name=""/>
        <dsp:cNvSpPr/>
      </dsp:nvSpPr>
      <dsp:spPr>
        <a:xfrm>
          <a:off x="9108541" y="1045320"/>
          <a:ext cx="1066720" cy="106672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081146-A7EA-45E7-B14B-8236FAE2D047}">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Identity &amp; Access Management (IAM)</a:t>
          </a:r>
        </a:p>
      </dsp:txBody>
      <dsp:txXfrm>
        <a:off x="8456657" y="2427484"/>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86A5D-9FFF-4100-BF00-4C2B10894E1A}">
      <dsp:nvSpPr>
        <dsp:cNvPr id="0" name=""/>
        <dsp:cNvSpPr/>
      </dsp:nvSpPr>
      <dsp:spPr>
        <a:xfrm>
          <a:off x="0" y="3129"/>
          <a:ext cx="5317490" cy="10825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9C4ED-821F-4CE5-A137-177C07A6A6B6}">
      <dsp:nvSpPr>
        <dsp:cNvPr id="0" name=""/>
        <dsp:cNvSpPr/>
      </dsp:nvSpPr>
      <dsp:spPr>
        <a:xfrm>
          <a:off x="327479" y="246709"/>
          <a:ext cx="595998" cy="595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FBBAEA-47A6-4630-95A1-3FC24EB5EC79}">
      <dsp:nvSpPr>
        <dsp:cNvPr id="0" name=""/>
        <dsp:cNvSpPr/>
      </dsp:nvSpPr>
      <dsp:spPr>
        <a:xfrm>
          <a:off x="1250957" y="3129"/>
          <a:ext cx="3788536" cy="108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85" tIns="114685" rIns="114685" bIns="114685" numCol="1" spcCol="1270" anchor="ctr" anchorCtr="0">
          <a:noAutofit/>
        </a:bodyPr>
        <a:lstStyle/>
        <a:p>
          <a:pPr marL="0" lvl="0" indent="0" algn="l" defTabSz="622300">
            <a:lnSpc>
              <a:spcPct val="100000"/>
            </a:lnSpc>
            <a:spcBef>
              <a:spcPct val="0"/>
            </a:spcBef>
            <a:spcAft>
              <a:spcPct val="35000"/>
            </a:spcAft>
            <a:buNone/>
          </a:pPr>
          <a:r>
            <a:rPr lang="en-US" sz="1400" b="0" i="0" kern="1200" baseline="0"/>
            <a:t>The purpose of a canary deployment is to reduce the risk of deploying a new version that impacts the workload.</a:t>
          </a:r>
          <a:endParaRPr lang="en-US" sz="1400" kern="1200"/>
        </a:p>
      </dsp:txBody>
      <dsp:txXfrm>
        <a:off x="1250957" y="3129"/>
        <a:ext cx="3788536" cy="1083634"/>
      </dsp:txXfrm>
    </dsp:sp>
    <dsp:sp modelId="{CBA99FED-536B-43A1-90BF-42FFB93743B1}">
      <dsp:nvSpPr>
        <dsp:cNvPr id="0" name=""/>
        <dsp:cNvSpPr/>
      </dsp:nvSpPr>
      <dsp:spPr>
        <a:xfrm>
          <a:off x="0" y="1349463"/>
          <a:ext cx="5317490" cy="10825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FB7EE-9931-4827-8269-6E6FC9B10934}">
      <dsp:nvSpPr>
        <dsp:cNvPr id="0" name=""/>
        <dsp:cNvSpPr/>
      </dsp:nvSpPr>
      <dsp:spPr>
        <a:xfrm>
          <a:off x="327479" y="1593043"/>
          <a:ext cx="595998" cy="595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2EF6D-7DE7-4609-80B1-060BBC670DDC}">
      <dsp:nvSpPr>
        <dsp:cNvPr id="0" name=""/>
        <dsp:cNvSpPr/>
      </dsp:nvSpPr>
      <dsp:spPr>
        <a:xfrm>
          <a:off x="1250957" y="1349463"/>
          <a:ext cx="3788536" cy="108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85" tIns="114685" rIns="114685" bIns="114685" numCol="1" spcCol="1270" anchor="ctr" anchorCtr="0">
          <a:noAutofit/>
        </a:bodyPr>
        <a:lstStyle/>
        <a:p>
          <a:pPr marL="0" lvl="0" indent="0" algn="l" defTabSz="622300">
            <a:lnSpc>
              <a:spcPct val="100000"/>
            </a:lnSpc>
            <a:spcBef>
              <a:spcPct val="0"/>
            </a:spcBef>
            <a:spcAft>
              <a:spcPct val="35000"/>
            </a:spcAft>
            <a:buNone/>
          </a:pPr>
          <a:r>
            <a:rPr lang="en-US" sz="1400" b="0" i="0" kern="1200" baseline="0"/>
            <a:t>The method covered by this pattern incrementally deploys the new version, making it visible to new users in a slow fashion.</a:t>
          </a:r>
          <a:endParaRPr lang="en-US" sz="1400" kern="1200"/>
        </a:p>
      </dsp:txBody>
      <dsp:txXfrm>
        <a:off x="1250957" y="1349463"/>
        <a:ext cx="3788536" cy="1083634"/>
      </dsp:txXfrm>
    </dsp:sp>
    <dsp:sp modelId="{E310D6AA-6E74-4CBD-9E0C-41526F38FEB2}">
      <dsp:nvSpPr>
        <dsp:cNvPr id="0" name=""/>
        <dsp:cNvSpPr/>
      </dsp:nvSpPr>
      <dsp:spPr>
        <a:xfrm>
          <a:off x="0" y="2695797"/>
          <a:ext cx="5317490" cy="10825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90C69-A9D7-4150-8D80-BBE43ABD1284}">
      <dsp:nvSpPr>
        <dsp:cNvPr id="0" name=""/>
        <dsp:cNvSpPr/>
      </dsp:nvSpPr>
      <dsp:spPr>
        <a:xfrm>
          <a:off x="327479" y="2939376"/>
          <a:ext cx="595998" cy="595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0555B-EA8E-4A47-BA31-F4602945D377}">
      <dsp:nvSpPr>
        <dsp:cNvPr id="0" name=""/>
        <dsp:cNvSpPr/>
      </dsp:nvSpPr>
      <dsp:spPr>
        <a:xfrm>
          <a:off x="1250957" y="2695797"/>
          <a:ext cx="3788536" cy="108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85" tIns="114685" rIns="114685" bIns="114685" numCol="1" spcCol="1270" anchor="ctr" anchorCtr="0">
          <a:noAutofit/>
        </a:bodyPr>
        <a:lstStyle/>
        <a:p>
          <a:pPr marL="0" lvl="0" indent="0" algn="l" defTabSz="622300">
            <a:lnSpc>
              <a:spcPct val="100000"/>
            </a:lnSpc>
            <a:spcBef>
              <a:spcPct val="0"/>
            </a:spcBef>
            <a:spcAft>
              <a:spcPct val="35000"/>
            </a:spcAft>
            <a:buNone/>
          </a:pPr>
          <a:r>
            <a:rPr lang="en-US" sz="1400" b="0" i="0" kern="1200" baseline="0"/>
            <a:t>As you gain confidence in the deployment, you can deploy it to replace the current version in its entirety.</a:t>
          </a:r>
          <a:endParaRPr lang="en-US" sz="1400" kern="1200"/>
        </a:p>
      </dsp:txBody>
      <dsp:txXfrm>
        <a:off x="1250957" y="2695797"/>
        <a:ext cx="3788536" cy="1083634"/>
      </dsp:txXfrm>
    </dsp:sp>
    <dsp:sp modelId="{6A171A08-097B-4977-99C8-B6DE1448E1FA}">
      <dsp:nvSpPr>
        <dsp:cNvPr id="0" name=""/>
        <dsp:cNvSpPr/>
      </dsp:nvSpPr>
      <dsp:spPr>
        <a:xfrm>
          <a:off x="0" y="4042130"/>
          <a:ext cx="5317490" cy="10825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51CD8-9560-4FD8-81B3-7C5234F7F4AE}">
      <dsp:nvSpPr>
        <dsp:cNvPr id="0" name=""/>
        <dsp:cNvSpPr/>
      </dsp:nvSpPr>
      <dsp:spPr>
        <a:xfrm>
          <a:off x="327799" y="4285710"/>
          <a:ext cx="595998" cy="5954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A6EB6B-2862-453B-BB99-BC11088A7A9A}">
      <dsp:nvSpPr>
        <dsp:cNvPr id="0" name=""/>
        <dsp:cNvSpPr/>
      </dsp:nvSpPr>
      <dsp:spPr>
        <a:xfrm>
          <a:off x="1251597" y="4042130"/>
          <a:ext cx="3788536" cy="108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85" tIns="114685" rIns="114685" bIns="114685" numCol="1" spcCol="1270" anchor="ctr" anchorCtr="0">
          <a:noAutofit/>
        </a:bodyPr>
        <a:lstStyle/>
        <a:p>
          <a:pPr marL="0" lvl="0" indent="0" algn="l" defTabSz="622300">
            <a:lnSpc>
              <a:spcPct val="100000"/>
            </a:lnSpc>
            <a:spcBef>
              <a:spcPct val="0"/>
            </a:spcBef>
            <a:spcAft>
              <a:spcPct val="35000"/>
            </a:spcAft>
            <a:buNone/>
          </a:pPr>
          <a:r>
            <a:rPr lang="en-US" sz="1400" b="0" i="0" kern="1200" baseline="0"/>
            <a:t>A launch template specifies instance configuration information. Included are the ID of the Amazon Machine Image (AMI), the instance type, a key pair, security groups, and the other parameters that you use to launch EC2 instances.</a:t>
          </a:r>
          <a:endParaRPr lang="en-US" sz="1400" kern="1200"/>
        </a:p>
      </dsp:txBody>
      <dsp:txXfrm>
        <a:off x="1251597" y="4042130"/>
        <a:ext cx="3788536" cy="1083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44B24-7A26-409A-A146-155D07F36B3D}">
      <dsp:nvSpPr>
        <dsp:cNvPr id="0" name=""/>
        <dsp:cNvSpPr/>
      </dsp:nvSpPr>
      <dsp:spPr>
        <a:xfrm>
          <a:off x="2250914" y="296402"/>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ECB80-2086-4543-8BD7-DB64520CC9A5}">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6439B-22AA-4929-A3DB-1642A1F412C8}">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0" i="0" kern="1200" baseline="0" dirty="0"/>
            <a:t>Anything else you need to ask</a:t>
          </a:r>
          <a:endParaRPr lang="en-US" sz="2000" kern="1200" dirty="0"/>
        </a:p>
      </dsp:txBody>
      <dsp:txXfrm>
        <a:off x="1548914" y="3176402"/>
        <a:ext cx="3600000" cy="720000"/>
      </dsp:txXfrm>
    </dsp:sp>
    <dsp:sp modelId="{C74B0CA5-054B-4F39-AEEC-7F08C2E6E020}">
      <dsp:nvSpPr>
        <dsp:cNvPr id="0" name=""/>
        <dsp:cNvSpPr/>
      </dsp:nvSpPr>
      <dsp:spPr>
        <a:xfrm>
          <a:off x="6480914" y="296402"/>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AF08E5-A9C0-4A1D-ACD4-E0586A83B98F}">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E22AA-B333-450F-8C0B-EE98DCC13B1D}">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0" i="0" kern="1200" baseline="0" dirty="0"/>
            <a:t>Any use cases that you would like to talk about</a:t>
          </a:r>
          <a:endParaRPr lang="en-US" sz="2000" kern="1200" dirty="0"/>
        </a:p>
      </dsp:txBody>
      <dsp:txXfrm>
        <a:off x="5778914"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xfrm>
            <a:off x="1143000" y="685800"/>
            <a:ext cx="4572000" cy="3429000"/>
          </a:xfrm>
          <a:prstGeom prst="rect">
            <a:avLst/>
          </a:prstGeom>
        </p:spPr>
        <p:txBody>
          <a:bodyPr/>
          <a:lstStyle/>
          <a:p>
            <a:endParaRPr/>
          </a:p>
        </p:txBody>
      </p:sp>
      <p:sp>
        <p:nvSpPr>
          <p:cNvPr id="88" name="Shape 8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SimSun"/>
      </a:defRPr>
    </a:lvl1pPr>
    <a:lvl2pPr indent="228600" latinLnBrk="0">
      <a:defRPr sz="1200">
        <a:latin typeface="+mj-lt"/>
        <a:ea typeface="+mj-ea"/>
        <a:cs typeface="+mj-cs"/>
        <a:sym typeface="SimSun"/>
      </a:defRPr>
    </a:lvl2pPr>
    <a:lvl3pPr indent="457200" latinLnBrk="0">
      <a:defRPr sz="1200">
        <a:latin typeface="+mj-lt"/>
        <a:ea typeface="+mj-ea"/>
        <a:cs typeface="+mj-cs"/>
        <a:sym typeface="SimSun"/>
      </a:defRPr>
    </a:lvl3pPr>
    <a:lvl4pPr indent="685800" latinLnBrk="0">
      <a:defRPr sz="1200">
        <a:latin typeface="+mj-lt"/>
        <a:ea typeface="+mj-ea"/>
        <a:cs typeface="+mj-cs"/>
        <a:sym typeface="SimSun"/>
      </a:defRPr>
    </a:lvl4pPr>
    <a:lvl5pPr indent="914400" latinLnBrk="0">
      <a:defRPr sz="1200">
        <a:latin typeface="+mj-lt"/>
        <a:ea typeface="+mj-ea"/>
        <a:cs typeface="+mj-cs"/>
        <a:sym typeface="SimSun"/>
      </a:defRPr>
    </a:lvl5pPr>
    <a:lvl6pPr indent="1143000" latinLnBrk="0">
      <a:defRPr sz="1200">
        <a:latin typeface="+mj-lt"/>
        <a:ea typeface="+mj-ea"/>
        <a:cs typeface="+mj-cs"/>
        <a:sym typeface="SimSun"/>
      </a:defRPr>
    </a:lvl6pPr>
    <a:lvl7pPr indent="1371600" latinLnBrk="0">
      <a:defRPr sz="1200">
        <a:latin typeface="+mj-lt"/>
        <a:ea typeface="+mj-ea"/>
        <a:cs typeface="+mj-cs"/>
        <a:sym typeface="SimSun"/>
      </a:defRPr>
    </a:lvl7pPr>
    <a:lvl8pPr indent="1600200" latinLnBrk="0">
      <a:defRPr sz="1200">
        <a:latin typeface="+mj-lt"/>
        <a:ea typeface="+mj-ea"/>
        <a:cs typeface="+mj-cs"/>
        <a:sym typeface="SimSun"/>
      </a:defRPr>
    </a:lvl8pPr>
    <a:lvl9pPr indent="1828800" latinLnBrk="0">
      <a:defRPr sz="1200">
        <a:latin typeface="+mj-lt"/>
        <a:ea typeface="+mj-ea"/>
        <a:cs typeface="+mj-cs"/>
        <a:sym typeface="SimSu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Text Placeholder 2"/>
          <p:cNvSpPr>
            <a:spLocks noGrp="1"/>
          </p:cNvSpPr>
          <p:nvPr>
            <p:ph type="body" idx="1"/>
          </p:nvPr>
        </p:nvSpPr>
        <p:spPr/>
        <p:txBody>
          <a:bodyPr/>
          <a:lstStyle/>
          <a:p>
            <a:r>
              <a:rPr lang="en-US" b="1" u="sng" dirty="0">
                <a:sym typeface="+mn-ea"/>
              </a:rPr>
              <a:t>Load Balancer Principles</a:t>
            </a:r>
          </a:p>
          <a:p>
            <a:pPr>
              <a:buFont typeface="+mj-lt"/>
              <a:buAutoNum type="arabicPeriod"/>
            </a:pPr>
            <a:r>
              <a:rPr lang="en-US" dirty="0"/>
              <a:t>Distribute incoming user traffic or client connections to a group of target servers </a:t>
            </a:r>
          </a:p>
          <a:p>
            <a:pPr>
              <a:buFont typeface="+mj-lt"/>
              <a:buAutoNum type="arabicPeriod"/>
            </a:pPr>
            <a:r>
              <a:rPr lang="en-US" dirty="0"/>
              <a:t>Support traffic distribution algorithms </a:t>
            </a:r>
          </a:p>
          <a:p>
            <a:pPr>
              <a:buFont typeface="+mj-lt"/>
              <a:buAutoNum type="arabicPeriod"/>
            </a:pPr>
            <a:r>
              <a:rPr lang="en-US" dirty="0"/>
              <a:t>Support registration of target servers </a:t>
            </a:r>
          </a:p>
          <a:p>
            <a:pPr>
              <a:buFont typeface="+mj-lt"/>
              <a:buAutoNum type="arabicPeriod"/>
            </a:pPr>
            <a:r>
              <a:rPr lang="en-US" dirty="0"/>
              <a:t>Be scalable</a:t>
            </a:r>
          </a:p>
          <a:p>
            <a:endParaRPr lang="en-US" b="0" dirty="0">
              <a:sym typeface="+mn-ea"/>
            </a:endParaRPr>
          </a:p>
          <a:p>
            <a:r>
              <a:rPr lang="en-US" b="0" dirty="0">
                <a:sym typeface="+mn-ea"/>
              </a:rPr>
              <a:t>Capabilities such as </a:t>
            </a:r>
            <a:r>
              <a:rPr lang="en-US" b="1" dirty="0">
                <a:sym typeface="+mn-ea"/>
              </a:rPr>
              <a:t>canary</a:t>
            </a:r>
            <a:r>
              <a:rPr lang="en-US" b="0" dirty="0">
                <a:sym typeface="+mn-ea"/>
              </a:rPr>
              <a:t> and </a:t>
            </a:r>
            <a:r>
              <a:rPr lang="en-US" b="1" dirty="0">
                <a:sym typeface="+mn-ea"/>
              </a:rPr>
              <a:t>blue-green</a:t>
            </a:r>
            <a:r>
              <a:rPr lang="en-US" b="0" dirty="0">
                <a:sym typeface="+mn-ea"/>
              </a:rPr>
              <a:t> deployments are facilitated by load balancers, by moving traffic incrementally from one target group to another.</a:t>
            </a:r>
          </a:p>
          <a:p>
            <a:endParaRPr lang="en-US" b="0" dirty="0">
              <a:sym typeface="+mn-ea"/>
            </a:endParaRPr>
          </a:p>
          <a:p>
            <a:r>
              <a:rPr lang="en-US" b="1" u="sng" dirty="0">
                <a:sym typeface="+mn-ea"/>
              </a:rPr>
              <a:t>Types of load balancers</a:t>
            </a:r>
          </a:p>
          <a:p>
            <a:pPr marL="228600" indent="-228600">
              <a:buAutoNum type="arabicPeriod"/>
            </a:pPr>
            <a:r>
              <a:rPr lang="en-US" b="1" dirty="0">
                <a:sym typeface="+mn-ea"/>
              </a:rPr>
              <a:t>Classic Load Balancer (CLB)</a:t>
            </a:r>
            <a:r>
              <a:rPr lang="en-US" b="0" dirty="0">
                <a:sym typeface="+mn-ea"/>
              </a:rPr>
              <a:t> – Not of interest as deprecated, but the original ELB supporting both TCP/TCPS, HTTP/HTTPS. Has some performance concerns with quickly scaling.</a:t>
            </a:r>
          </a:p>
          <a:p>
            <a:pPr marL="228600" indent="-228600">
              <a:buAutoNum type="arabicPeriod"/>
            </a:pPr>
            <a:r>
              <a:rPr lang="en-US" b="1" dirty="0">
                <a:sym typeface="+mn-ea"/>
              </a:rPr>
              <a:t>Network Load Balancer (NLB) </a:t>
            </a:r>
            <a:r>
              <a:rPr lang="en-US" b="0" dirty="0">
                <a:sym typeface="+mn-ea"/>
              </a:rPr>
              <a:t>– Provides highest throughput with basic functionality. Supports TCP/TCPS, UDP.</a:t>
            </a:r>
          </a:p>
          <a:p>
            <a:pPr marL="228600" indent="-228600">
              <a:buAutoNum type="arabicPeriod"/>
            </a:pPr>
            <a:r>
              <a:rPr lang="en-US" b="1" dirty="0">
                <a:sym typeface="+mn-ea"/>
              </a:rPr>
              <a:t>Application Load Balancer (ALB)</a:t>
            </a:r>
            <a:r>
              <a:rPr lang="en-US" b="0" dirty="0">
                <a:sym typeface="+mn-ea"/>
              </a:rPr>
              <a:t> – For application workloads (HTTP/HTTPS) providing advanced functionality such as path-based routing, headers, etc.</a:t>
            </a:r>
          </a:p>
          <a:p>
            <a:pPr marL="228600" indent="-228600">
              <a:buAutoNum type="arabicPeriod"/>
            </a:pPr>
            <a:r>
              <a:rPr lang="en-US" b="1" dirty="0">
                <a:sym typeface="+mn-ea"/>
              </a:rPr>
              <a:t>Gateway Load Balancer (GWLB / GLB) </a:t>
            </a:r>
            <a:r>
              <a:rPr lang="en-US" b="0" dirty="0">
                <a:sym typeface="+mn-ea"/>
              </a:rPr>
              <a:t>– For bump-in-the-wire appliances, such as firewalls. Communication or routing is via route table update.</a:t>
            </a:r>
          </a:p>
          <a:p>
            <a:endParaRPr lang="en-US" b="0" dirty="0">
              <a:sym typeface="+mn-ea"/>
            </a:endParaRPr>
          </a:p>
          <a:p>
            <a:r>
              <a:rPr lang="en-US" b="0" dirty="0">
                <a:sym typeface="+mn-ea"/>
              </a:rPr>
              <a:t>Load Balancer comparison: &lt;https://</a:t>
            </a:r>
            <a:r>
              <a:rPr lang="en-US" b="0" dirty="0" err="1">
                <a:sym typeface="+mn-ea"/>
              </a:rPr>
              <a:t>aws.amazon.com</a:t>
            </a:r>
            <a:r>
              <a:rPr lang="en-US" b="0" dirty="0">
                <a:sym typeface="+mn-ea"/>
              </a:rPr>
              <a:t>/</a:t>
            </a:r>
            <a:r>
              <a:rPr lang="en-US" b="0" dirty="0" err="1">
                <a:sym typeface="+mn-ea"/>
              </a:rPr>
              <a:t>elasticloadbalancing</a:t>
            </a:r>
            <a:r>
              <a:rPr lang="en-US" b="0" dirty="0">
                <a:sym typeface="+mn-ea"/>
              </a:rPr>
              <a:t>/features/&gt;</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IAM:</a:t>
            </a:r>
          </a:p>
          <a:p>
            <a:pPr marL="171450" indent="-171450">
              <a:buFont typeface="Arial" panose="020B0604020202020204" pitchFamily="34" charset="0"/>
              <a:buChar char="•"/>
            </a:pPr>
            <a:r>
              <a:rPr lang="en-US" dirty="0"/>
              <a:t>Facilitates secure management to AWS services</a:t>
            </a:r>
          </a:p>
          <a:p>
            <a:pPr marL="171450" indent="-171450">
              <a:buFont typeface="Arial" panose="020B0604020202020204" pitchFamily="34" charset="0"/>
              <a:buChar char="•"/>
            </a:pPr>
            <a:r>
              <a:rPr lang="en-US" dirty="0"/>
              <a:t>Administers permissions that dictate users access to specific AWS resources</a:t>
            </a:r>
          </a:p>
          <a:p>
            <a:pPr marL="171450" indent="-171450">
              <a:buFont typeface="Arial" panose="020B0604020202020204" pitchFamily="34" charset="0"/>
              <a:buChar char="•"/>
            </a:pPr>
            <a:r>
              <a:rPr lang="en-US" dirty="0"/>
              <a:t>Oversees both authentication (user sign-in) and authorization (permissions granted) to resource usage</a:t>
            </a:r>
          </a:p>
          <a:p>
            <a:endParaRPr lang="en-US" dirty="0"/>
          </a:p>
          <a:p>
            <a:r>
              <a:rPr lang="en-US" dirty="0"/>
              <a:t>Sample IAM Policy:</a:t>
            </a:r>
          </a:p>
          <a:p>
            <a:endParaRPr lang="en-US" dirty="0"/>
          </a:p>
          <a:p>
            <a:r>
              <a:rPr lang="en-US" dirty="0"/>
              <a:t>{</a:t>
            </a:r>
          </a:p>
          <a:p>
            <a:r>
              <a:rPr lang="en-US" dirty="0"/>
              <a:t>    "Version": "2012-10-17",</a:t>
            </a:r>
          </a:p>
          <a:p>
            <a:r>
              <a:rPr lang="en-US" dirty="0"/>
              <a:t>    "Statement": [ {</a:t>
            </a:r>
          </a:p>
          <a:p>
            <a:r>
              <a:rPr lang="en-US" dirty="0"/>
              <a:t>        "Effect": "Allow",</a:t>
            </a:r>
          </a:p>
          <a:p>
            <a:r>
              <a:rPr lang="en-US" dirty="0"/>
              <a:t>        "Action": [</a:t>
            </a:r>
          </a:p>
          <a:p>
            <a:r>
              <a:rPr lang="en-US" dirty="0"/>
              <a:t>            "</a:t>
            </a:r>
            <a:r>
              <a:rPr lang="en-US" dirty="0" err="1"/>
              <a:t>iam:GenerateCredentialReport</a:t>
            </a:r>
            <a:r>
              <a:rPr lang="en-US" dirty="0"/>
              <a:t>",</a:t>
            </a:r>
          </a:p>
          <a:p>
            <a:r>
              <a:rPr lang="en-US" dirty="0"/>
              <a:t>            "</a:t>
            </a:r>
            <a:r>
              <a:rPr lang="en-US" dirty="0" err="1"/>
              <a:t>iam:Get</a:t>
            </a:r>
            <a:r>
              <a:rPr lang="en-US" dirty="0"/>
              <a:t>*",</a:t>
            </a:r>
          </a:p>
          <a:p>
            <a:r>
              <a:rPr lang="en-US" dirty="0"/>
              <a:t>            "</a:t>
            </a:r>
            <a:r>
              <a:rPr lang="en-US" dirty="0" err="1"/>
              <a:t>iam:List</a:t>
            </a:r>
            <a:r>
              <a:rPr lang="en-US" dirty="0"/>
              <a:t>*"</a:t>
            </a:r>
          </a:p>
          <a:p>
            <a:r>
              <a:rPr lang="en-US" dirty="0"/>
              <a:t>        ],</a:t>
            </a:r>
          </a:p>
          <a:p>
            <a:r>
              <a:rPr lang="en-US" dirty="0"/>
              <a:t>        "Resource": "*"</a:t>
            </a:r>
          </a:p>
          <a:p>
            <a:r>
              <a:rPr lang="en-US" dirty="0"/>
              <a:t>    } ]</a:t>
            </a:r>
          </a:p>
          <a:p>
            <a:r>
              <a:rPr lang="en-US" dirty="0"/>
              <a:t>}</a:t>
            </a:r>
          </a:p>
        </p:txBody>
      </p:sp>
    </p:spTree>
    <p:extLst>
      <p:ext uri="{BB962C8B-B14F-4D97-AF65-F5344CB8AC3E}">
        <p14:creationId xmlns:p14="http://schemas.microsoft.com/office/powerpoint/2010/main" val="264046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381000" y="685800"/>
            <a:ext cx="6096000" cy="3429000"/>
          </a:xfrm>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r>
              <a:rPr lang="en-US" dirty="0"/>
              <a:t>Examine the architecture keeping in mind the topics of the current week and think about the questions.</a:t>
            </a:r>
          </a:p>
          <a:p>
            <a:endParaRPr lang="en-US" dirty="0"/>
          </a:p>
          <a:p>
            <a:r>
              <a:rPr lang="en-US" b="1" u="sng" dirty="0"/>
              <a:t>Drupal on EC2 vs PaaS</a:t>
            </a:r>
          </a:p>
          <a:p>
            <a:endParaRPr lang="en-US" dirty="0"/>
          </a:p>
          <a:p>
            <a:r>
              <a:rPr lang="en-US" dirty="0"/>
              <a:t>Drupal on EC2 providers greater flexibility and customization, at the cost of additional maintenance overhead, slower time to market, and less focus on undifferentiated tasks.</a:t>
            </a:r>
          </a:p>
          <a:p>
            <a:endParaRPr lang="en-US" dirty="0"/>
          </a:p>
          <a:p>
            <a:r>
              <a:rPr lang="en-US" b="1" u="sng" dirty="0"/>
              <a:t>Drupal as PaaS</a:t>
            </a:r>
          </a:p>
          <a:p>
            <a:endParaRPr lang="en-US" dirty="0"/>
          </a:p>
          <a:p>
            <a:pPr algn="l"/>
            <a:r>
              <a:rPr lang="en-US" b="0" i="0" dirty="0">
                <a:solidFill>
                  <a:srgbClr val="CECAC4"/>
                </a:solidFill>
                <a:effectLst/>
                <a:latin typeface="Nexa"/>
              </a:rPr>
              <a:t>For a PaaS, the hosting provider will not only take care of all the physical infrastructure (as for an IaaS) but also of all the management and availability of this infrastructure. So, you only must focus on the Drupal application and data; the platform manages everything else. Further Benefits.</a:t>
            </a:r>
          </a:p>
          <a:p>
            <a:pPr algn="l"/>
            <a:endParaRPr lang="en-US" b="0" i="0" dirty="0">
              <a:solidFill>
                <a:srgbClr val="CECAC4"/>
              </a:solidFill>
              <a:effectLst/>
              <a:latin typeface="Nexa"/>
            </a:endParaRPr>
          </a:p>
          <a:p>
            <a:pPr algn="l"/>
            <a:r>
              <a:rPr lang="en-US" b="0" i="0" u="sng" dirty="0">
                <a:solidFill>
                  <a:srgbClr val="CECAC4"/>
                </a:solidFill>
                <a:effectLst/>
                <a:latin typeface="Nexa"/>
              </a:rPr>
              <a:t>Lower infrastructure management costs</a:t>
            </a:r>
            <a:endParaRPr lang="en-US" b="0" i="0" dirty="0">
              <a:solidFill>
                <a:srgbClr val="CECAC4"/>
              </a:solidFill>
              <a:effectLst/>
              <a:latin typeface="Nexa"/>
            </a:endParaRPr>
          </a:p>
          <a:p>
            <a:pPr algn="l"/>
            <a:r>
              <a:rPr lang="en-US" b="0" i="0" dirty="0">
                <a:solidFill>
                  <a:srgbClr val="CECAC4"/>
                </a:solidFill>
                <a:effectLst/>
                <a:latin typeface="Nexa"/>
              </a:rPr>
              <a:t>Since PaaS providers have substantial economies of scale and the best experts in the market, it would be challenging for you to set up and manage an in-house team at a lower cost for the same quality. </a:t>
            </a:r>
          </a:p>
          <a:p>
            <a:pPr algn="l"/>
            <a:endParaRPr lang="en-US" b="0" i="0" dirty="0">
              <a:solidFill>
                <a:srgbClr val="CECAC4"/>
              </a:solidFill>
              <a:effectLst/>
              <a:latin typeface="Nexa"/>
            </a:endParaRPr>
          </a:p>
          <a:p>
            <a:pPr algn="l"/>
            <a:r>
              <a:rPr lang="en-US" b="0" i="0" u="sng" dirty="0">
                <a:solidFill>
                  <a:srgbClr val="CECAC4"/>
                </a:solidFill>
                <a:effectLst/>
                <a:latin typeface="Nexa"/>
              </a:rPr>
              <a:t>Faster time to market</a:t>
            </a:r>
            <a:endParaRPr lang="en-US" b="0" i="0" dirty="0">
              <a:solidFill>
                <a:srgbClr val="CECAC4"/>
              </a:solidFill>
              <a:effectLst/>
              <a:latin typeface="Nexa"/>
            </a:endParaRPr>
          </a:p>
          <a:p>
            <a:pPr algn="l"/>
            <a:r>
              <a:rPr lang="en-US" b="0" i="0" dirty="0">
                <a:solidFill>
                  <a:srgbClr val="CECAC4"/>
                </a:solidFill>
                <a:effectLst/>
                <a:latin typeface="Nexa"/>
              </a:rPr>
              <a:t>With a flexible and scalable infrastructure, you no longer must wait months for your in-house team to implement a new infrastructure-related element, such as a new search service (</a:t>
            </a:r>
            <a:r>
              <a:rPr lang="en-US" b="0" i="0" dirty="0" err="1">
                <a:solidFill>
                  <a:srgbClr val="CECAC4"/>
                </a:solidFill>
                <a:effectLst/>
                <a:latin typeface="Nexa"/>
              </a:rPr>
              <a:t>eg.</a:t>
            </a:r>
            <a:r>
              <a:rPr lang="en-US" b="0" i="0" dirty="0">
                <a:solidFill>
                  <a:srgbClr val="CECAC4"/>
                </a:solidFill>
                <a:effectLst/>
                <a:latin typeface="Nexa"/>
              </a:rPr>
              <a:t> </a:t>
            </a:r>
            <a:r>
              <a:rPr lang="en-US" b="0" i="0" dirty="0" err="1">
                <a:solidFill>
                  <a:srgbClr val="CECAC4"/>
                </a:solidFill>
                <a:effectLst/>
                <a:latin typeface="Nexa"/>
              </a:rPr>
              <a:t>Solr</a:t>
            </a:r>
            <a:r>
              <a:rPr lang="en-US" b="0" i="0" dirty="0">
                <a:solidFill>
                  <a:srgbClr val="CECAC4"/>
                </a:solidFill>
                <a:effectLst/>
                <a:latin typeface="Nexa"/>
              </a:rPr>
              <a:t>) or performance service (</a:t>
            </a:r>
            <a:r>
              <a:rPr lang="en-US" b="0" i="0" dirty="0" err="1">
                <a:solidFill>
                  <a:srgbClr val="CECAC4"/>
                </a:solidFill>
                <a:effectLst/>
                <a:latin typeface="Nexa"/>
              </a:rPr>
              <a:t>Memcache</a:t>
            </a:r>
            <a:r>
              <a:rPr lang="en-US" b="0" i="0" dirty="0">
                <a:solidFill>
                  <a:srgbClr val="CECAC4"/>
                </a:solidFill>
                <a:effectLst/>
                <a:latin typeface="Nexa"/>
              </a:rPr>
              <a:t> server or a new Load Balancer). Instead, it is a matter of a few hours to install and configure them appropriately for your PaaS provider. This will allow you to have a shorter time-to-market and, therefore, adapt as quickly as possible to the digital needs of your target segments.</a:t>
            </a:r>
          </a:p>
          <a:p>
            <a:pPr algn="l"/>
            <a:endParaRPr lang="en-US" b="0" i="0" dirty="0">
              <a:solidFill>
                <a:srgbClr val="CECAC4"/>
              </a:solidFill>
              <a:effectLst/>
              <a:latin typeface="Nexa"/>
            </a:endParaRPr>
          </a:p>
          <a:p>
            <a:pPr algn="l"/>
            <a:r>
              <a:rPr lang="en-US" b="0" i="0" u="sng" dirty="0">
                <a:solidFill>
                  <a:srgbClr val="CECAC4"/>
                </a:solidFill>
                <a:effectLst/>
                <a:latin typeface="Nexa"/>
              </a:rPr>
              <a:t>Focus on the Drupal application and data</a:t>
            </a:r>
            <a:endParaRPr lang="en-US" b="0" i="0" dirty="0">
              <a:solidFill>
                <a:srgbClr val="CECAC4"/>
              </a:solidFill>
              <a:effectLst/>
              <a:latin typeface="Nexa"/>
            </a:endParaRPr>
          </a:p>
          <a:p>
            <a:pPr algn="l"/>
            <a:r>
              <a:rPr lang="en-US" b="0" i="0" dirty="0">
                <a:solidFill>
                  <a:srgbClr val="CECAC4"/>
                </a:solidFill>
                <a:effectLst/>
                <a:latin typeface="Nexa"/>
              </a:rPr>
              <a:t>With a PaaS, the only technical responsibility you have left is to develop and maintain your Drupal application. These are development and evolution tasks that you can delegate quite easily to an internal team of Drupal developers or your digital agency. </a:t>
            </a:r>
          </a:p>
          <a:p>
            <a:pPr algn="l"/>
            <a:endParaRPr lang="en-US" b="0" i="0" dirty="0">
              <a:solidFill>
                <a:srgbClr val="CECAC4"/>
              </a:solidFill>
              <a:effectLst/>
              <a:latin typeface="Nexa"/>
            </a:endParaRPr>
          </a:p>
          <a:p>
            <a:endParaRPr lang="en-US" dirty="0"/>
          </a:p>
          <a:p>
            <a:r>
              <a:rPr dirty="0"/>
              <a:t>Reference</a:t>
            </a:r>
            <a:r>
              <a:rPr lang="en-US" dirty="0"/>
              <a:t>:</a:t>
            </a:r>
            <a:r>
              <a:rPr dirty="0"/>
              <a:t> </a:t>
            </a:r>
            <a:r>
              <a:rPr lang="en-US" dirty="0"/>
              <a:t>&lt;</a:t>
            </a:r>
            <a:r>
              <a:rPr dirty="0"/>
              <a:t>https://</a:t>
            </a:r>
            <a:r>
              <a:rPr dirty="0" err="1"/>
              <a:t>aws.amazon.com</a:t>
            </a:r>
            <a:r>
              <a:rPr dirty="0"/>
              <a:t>/</a:t>
            </a:r>
            <a:r>
              <a:rPr dirty="0" err="1"/>
              <a:t>efs</a:t>
            </a:r>
            <a:r>
              <a:rPr dirty="0"/>
              <a:t>/resources/</a:t>
            </a:r>
            <a:r>
              <a:rPr dirty="0" err="1"/>
              <a:t>aws-refarch-drupal</a:t>
            </a:r>
            <a:r>
              <a:rPr dirty="0"/>
              <a:t>/</a:t>
            </a:r>
            <a:r>
              <a:rPr lang="en-US" dirty="0"/>
              <a:t>&gt;</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381000" y="685800"/>
            <a:ext cx="6096000" cy="3429000"/>
          </a:xfrm>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el-GR" dirty="0"/>
              <a:t>Λ</a:t>
            </a:r>
            <a:r>
              <a:rPr lang="en-US" dirty="0"/>
              <a:t> * W = L</a:t>
            </a:r>
          </a:p>
          <a:p>
            <a:r>
              <a:rPr lang="en-US" dirty="0"/>
              <a:t>100 </a:t>
            </a:r>
            <a:r>
              <a:rPr lang="en-US" dirty="0" err="1"/>
              <a:t>rps</a:t>
            </a:r>
            <a:r>
              <a:rPr lang="en-US" dirty="0"/>
              <a:t> * 0.5 sec = 50 instances</a:t>
            </a:r>
          </a:p>
          <a:p>
            <a:endParaRPr lang="en-US" dirty="0"/>
          </a:p>
          <a:p>
            <a:r>
              <a:rPr dirty="0"/>
              <a:t>Reference</a:t>
            </a:r>
            <a:r>
              <a:rPr lang="en-US" dirty="0"/>
              <a:t>:</a:t>
            </a:r>
            <a:r>
              <a:rPr dirty="0"/>
              <a:t> </a:t>
            </a:r>
            <a:r>
              <a:rPr lang="en-US" dirty="0"/>
              <a:t>&lt;</a:t>
            </a:r>
            <a:r>
              <a:rPr dirty="0"/>
              <a:t>https://</a:t>
            </a:r>
            <a:r>
              <a:rPr dirty="0" err="1"/>
              <a:t>docs.aws.amazon.com</a:t>
            </a:r>
            <a:r>
              <a:rPr dirty="0"/>
              <a:t>/</a:t>
            </a:r>
            <a:r>
              <a:rPr dirty="0" err="1"/>
              <a:t>wellarchitected</a:t>
            </a:r>
            <a:r>
              <a:rPr dirty="0"/>
              <a:t>/latest/reliability-pillar/</a:t>
            </a:r>
            <a:r>
              <a:rPr dirty="0" err="1"/>
              <a:t>wellarchitected-reliability-pillar.pdf#reliability</a:t>
            </a:r>
            <a:r>
              <a:rPr lang="en-US" dirty="0"/>
              <a:t>&gt;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ltLang="en-US" dirty="0"/>
          </a:p>
          <a:p>
            <a:endParaRPr lang="en-US" altLang="en-US" dirty="0"/>
          </a:p>
          <a:p>
            <a:r>
              <a:rPr lang="en-US" altLang="en-US" dirty="0"/>
              <a:t>Focus on ASG and LT only.</a:t>
            </a:r>
          </a:p>
          <a:p>
            <a:endParaRPr lang="en-US" altLang="en-US" dirty="0"/>
          </a:p>
          <a:p>
            <a:pPr marL="0" marR="0" lvl="0" indent="0" defTabSz="914400" eaLnBrk="1" fontAlgn="auto" latinLnBrk="0" hangingPunct="1">
              <a:lnSpc>
                <a:spcPct val="100000"/>
              </a:lnSpc>
              <a:spcBef>
                <a:spcPts val="0"/>
              </a:spcBef>
              <a:spcAft>
                <a:spcPts val="0"/>
              </a:spcAft>
              <a:buClrTx/>
              <a:buSzTx/>
              <a:buFontTx/>
              <a:buNone/>
              <a:tabLst/>
              <a:defRPr/>
            </a:pPr>
            <a:r>
              <a:rPr lang="en-US" altLang="en-US" dirty="0"/>
              <a:t>Reference (dead link): &lt;</a:t>
            </a:r>
            <a:r>
              <a:rPr lang="en-US" altLang="en-US" dirty="0">
                <a:sym typeface="+mn-ea"/>
              </a:rPr>
              <a:t>https://</a:t>
            </a:r>
            <a:r>
              <a:rPr lang="en-US" altLang="en-US" dirty="0" err="1">
                <a:sym typeface="+mn-ea"/>
              </a:rPr>
              <a:t>docs.aws.amazon.com</a:t>
            </a:r>
            <a:r>
              <a:rPr lang="en-US" altLang="en-US" dirty="0">
                <a:sym typeface="+mn-ea"/>
              </a:rPr>
              <a:t>/prescriptive-guidance/latest/patterns/perform-a-canary-based-deployment-using-the-blue-green-strategy-and-aws-lambda.html&gt;</a:t>
            </a:r>
          </a:p>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r>
              <a:rPr lang="en-US" altLang="en-US" dirty="0"/>
              <a:t>Dr </a:t>
            </a:r>
            <a:r>
              <a:rPr lang="en-US" altLang="en-US" dirty="0" err="1"/>
              <a:t>Vogels</a:t>
            </a:r>
            <a:r>
              <a:rPr lang="en-US" altLang="en-US" dirty="0"/>
              <a:t> spoke about Ava in his keynote during </a:t>
            </a:r>
            <a:r>
              <a:rPr lang="en-US" altLang="en-US" dirty="0" err="1"/>
              <a:t>re:Invent</a:t>
            </a:r>
            <a:r>
              <a:rPr lang="en-US" altLang="en-US" dirty="0"/>
              <a:t> 2020 (see &lt;https://</a:t>
            </a:r>
            <a:r>
              <a:rPr lang="en-US" altLang="en-US" dirty="0" err="1"/>
              <a:t>aws.amazon.com</a:t>
            </a:r>
            <a:r>
              <a:rPr lang="en-US" altLang="en-US" dirty="0"/>
              <a:t>/solutions/case-studies/ava-women-reinvent/&gt;)</a:t>
            </a:r>
          </a:p>
          <a:p>
            <a:r>
              <a:rPr lang="en-US" altLang="en-US" dirty="0"/>
              <a:t>Millions of data points are collected and processed to provide personalized health information.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xfrm>
            <a:off x="381000" y="685800"/>
            <a:ext cx="6096000" cy="3429000"/>
          </a:xfrm>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r>
              <a:t>Reference https://www.nist.gov/cyberframework/online-learning/five-functions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13" name="Title Text"/>
          <p:cNvSpPr txBox="1">
            <a:spLocks noGrp="1"/>
          </p:cNvSpPr>
          <p:nvPr>
            <p:ph type="title" hasCustomPrompt="1"/>
          </p:nvPr>
        </p:nvSpPr>
        <p:spPr>
          <a:xfrm>
            <a:off x="1524000" y="1322961"/>
            <a:ext cx="9144000" cy="2187002"/>
          </a:xfrm>
          <a:prstGeom prst="rect">
            <a:avLst/>
          </a:prstGeom>
        </p:spPr>
        <p:txBody>
          <a:bodyPr anchor="b"/>
          <a:lstStyle>
            <a:lvl1pPr algn="ctr">
              <a:lnSpc>
                <a:spcPct val="130000"/>
              </a:lnSpc>
              <a:defRPr sz="6000"/>
            </a:lvl1pPr>
          </a:lstStyle>
          <a:p>
            <a:r>
              <a:t>Title Text</a:t>
            </a:r>
          </a:p>
        </p:txBody>
      </p:sp>
      <p:sp>
        <p:nvSpPr>
          <p:cNvPr id="14" name="Body Level One…"/>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1800">
                <a:latin typeface="Arial Black" panose="020B0A04020102020204"/>
                <a:ea typeface="Arial Black" panose="020B0A04020102020204"/>
                <a:cs typeface="Arial Black" panose="020B0A04020102020204"/>
                <a:sym typeface="Arial Black" panose="020B0A04020102020204"/>
              </a:defRPr>
            </a:lvl1pPr>
            <a:lvl2pPr marL="0" indent="457200" algn="ctr">
              <a:buSzTx/>
              <a:buFontTx/>
              <a:buNone/>
              <a:defRPr sz="1800">
                <a:latin typeface="Arial Black" panose="020B0A04020102020204"/>
                <a:ea typeface="Arial Black" panose="020B0A04020102020204"/>
                <a:cs typeface="Arial Black" panose="020B0A04020102020204"/>
                <a:sym typeface="Arial Black" panose="020B0A04020102020204"/>
              </a:defRPr>
            </a:lvl2pPr>
            <a:lvl3pPr marL="0" indent="914400" algn="ctr">
              <a:buSzTx/>
              <a:buFontTx/>
              <a:buNone/>
              <a:defRPr sz="1800">
                <a:latin typeface="Arial Black" panose="020B0A04020102020204"/>
                <a:ea typeface="Arial Black" panose="020B0A04020102020204"/>
                <a:cs typeface="Arial Black" panose="020B0A04020102020204"/>
                <a:sym typeface="Arial Black" panose="020B0A04020102020204"/>
              </a:defRPr>
            </a:lvl3pPr>
            <a:lvl4pPr marL="0" indent="1371600" algn="ctr">
              <a:buSzTx/>
              <a:buFontTx/>
              <a:buNone/>
              <a:defRPr sz="1800">
                <a:latin typeface="Arial Black" panose="020B0A04020102020204"/>
                <a:ea typeface="Arial Black" panose="020B0A04020102020204"/>
                <a:cs typeface="Arial Black" panose="020B0A04020102020204"/>
                <a:sym typeface="Arial Black" panose="020B0A04020102020204"/>
              </a:defRPr>
            </a:lvl4pPr>
            <a:lvl5pPr marL="0" indent="1828800" algn="ctr">
              <a:buSzTx/>
              <a:buFontTx/>
              <a:buNone/>
              <a:defRPr sz="1800">
                <a:latin typeface="Arial Black" panose="020B0A04020102020204"/>
                <a:ea typeface="Arial Black" panose="020B0A04020102020204"/>
                <a:cs typeface="Arial Black" panose="020B0A04020102020204"/>
                <a:sym typeface="Arial Black" panose="020B0A04020102020204"/>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hasCustomPrompt="1"/>
          </p:nvPr>
        </p:nvSpPr>
        <p:spPr>
          <a:prstGeom prst="rect">
            <a:avLst/>
          </a:prstGeom>
        </p:spPr>
        <p:txBody>
          <a:bodyPr/>
          <a:lstStyle/>
          <a:p>
            <a:r>
              <a:t>Title Text</a:t>
            </a:r>
          </a:p>
        </p:txBody>
      </p:sp>
      <p:sp>
        <p:nvSpPr>
          <p:cNvPr id="23"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1"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32" name="Title Text"/>
          <p:cNvSpPr txBox="1">
            <a:spLocks noGrp="1"/>
          </p:cNvSpPr>
          <p:nvPr>
            <p:ph type="title" hasCustomPrompt="1"/>
          </p:nvPr>
        </p:nvSpPr>
        <p:spPr>
          <a:xfrm>
            <a:off x="831850" y="3750945"/>
            <a:ext cx="9848089" cy="811531"/>
          </a:xfrm>
          <a:prstGeom prst="rect">
            <a:avLst/>
          </a:prstGeom>
        </p:spPr>
        <p:txBody>
          <a:bodyPr anchor="b"/>
          <a:lstStyle>
            <a:lvl1pPr>
              <a:defRPr sz="4000"/>
            </a:lvl1pPr>
          </a:lstStyle>
          <a:p>
            <a:r>
              <a:t>Title Text</a:t>
            </a:r>
          </a:p>
        </p:txBody>
      </p:sp>
      <p:sp>
        <p:nvSpPr>
          <p:cNvPr id="33" name="Body Level One…"/>
          <p:cNvSpPr txBox="1">
            <a:spLocks noGrp="1"/>
          </p:cNvSpPr>
          <p:nvPr>
            <p:ph type="body" sz="quarter" idx="1" hasCustomPrompt="1"/>
          </p:nvPr>
        </p:nvSpPr>
        <p:spPr>
          <a:xfrm>
            <a:off x="831850" y="4610027"/>
            <a:ext cx="7321550" cy="647556"/>
          </a:xfrm>
          <a:prstGeom prst="rect">
            <a:avLst/>
          </a:prstGeom>
        </p:spPr>
        <p:txBody>
          <a:bodyPr/>
          <a:lstStyle>
            <a:lvl1pPr marL="0" indent="0">
              <a:buSzTx/>
              <a:buFontTx/>
              <a:buNone/>
              <a:defRPr sz="1800">
                <a:solidFill>
                  <a:srgbClr val="000000"/>
                </a:solidFill>
              </a:defRPr>
            </a:lvl1pPr>
            <a:lvl2pPr marL="0" indent="457200">
              <a:buSzTx/>
              <a:buFontTx/>
              <a:buNone/>
              <a:defRPr sz="1800">
                <a:solidFill>
                  <a:srgbClr val="000000"/>
                </a:solidFill>
              </a:defRPr>
            </a:lvl2pPr>
            <a:lvl3pPr marL="0" indent="914400">
              <a:buSzTx/>
              <a:buFontTx/>
              <a:buNone/>
              <a:defRPr sz="1800">
                <a:solidFill>
                  <a:srgbClr val="000000"/>
                </a:solidFill>
              </a:defRPr>
            </a:lvl3pPr>
            <a:lvl4pPr marL="0" indent="1371600">
              <a:buSzTx/>
              <a:buFontTx/>
              <a:buNone/>
              <a:defRPr sz="1800">
                <a:solidFill>
                  <a:srgbClr val="000000"/>
                </a:solidFill>
              </a:defRPr>
            </a:lvl4pPr>
            <a:lvl5pPr marL="0" indent="1828800">
              <a:buSzTx/>
              <a:buFontTx/>
              <a:buNone/>
              <a:defRPr sz="1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1"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42" name="Title Text"/>
          <p:cNvSpPr txBox="1">
            <a:spLocks noGrp="1"/>
          </p:cNvSpPr>
          <p:nvPr>
            <p:ph type="title" hasCustomPrompt="1"/>
          </p:nvPr>
        </p:nvSpPr>
        <p:spPr>
          <a:xfrm>
            <a:off x="363220" y="258445"/>
            <a:ext cx="11442066" cy="514351"/>
          </a:xfrm>
          <a:prstGeom prst="rect">
            <a:avLst/>
          </a:prstGeom>
        </p:spPr>
        <p:txBody>
          <a:bodyPr/>
          <a:lstStyle/>
          <a:p>
            <a:r>
              <a:t>Title Text</a:t>
            </a:r>
          </a:p>
        </p:txBody>
      </p:sp>
      <p:sp>
        <p:nvSpPr>
          <p:cNvPr id="43" name="Body Level One…"/>
          <p:cNvSpPr txBox="1">
            <a:spLocks noGrp="1"/>
          </p:cNvSpPr>
          <p:nvPr>
            <p:ph type="body" sz="half" idx="1" hasCustomPrompt="1"/>
          </p:nvPr>
        </p:nvSpPr>
        <p:spPr>
          <a:xfrm>
            <a:off x="363220" y="951230"/>
            <a:ext cx="5466080" cy="5226051"/>
          </a:xfrm>
          <a:prstGeom prst="rect">
            <a:avLst/>
          </a:prstGeom>
        </p:spPr>
        <p:txBody>
          <a:bodyPr/>
          <a:lstStyle>
            <a:lvl1pPr>
              <a:lnSpc>
                <a:spcPct val="150000"/>
              </a:lnSpc>
            </a:lvl1pPr>
            <a:lvl2pPr>
              <a:lnSpc>
                <a:spcPct val="150000"/>
              </a:lnSpc>
            </a:lvl2pPr>
            <a:lvl3pPr>
              <a:lnSpc>
                <a:spcPct val="150000"/>
              </a:lnSpc>
            </a:lvl3pPr>
            <a:lvl4pPr>
              <a:lnSpc>
                <a:spcPct val="150000"/>
              </a:lnSpc>
            </a:lvl4pPr>
            <a:lvl5pPr>
              <a:lnSpc>
                <a:spcPct val="150000"/>
              </a:lnSpc>
            </a:lvl5p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51"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52" name="Title Text"/>
          <p:cNvSpPr txBox="1">
            <a:spLocks noGrp="1"/>
          </p:cNvSpPr>
          <p:nvPr>
            <p:ph type="title" hasCustomPrompt="1"/>
          </p:nvPr>
        </p:nvSpPr>
        <p:spPr>
          <a:xfrm>
            <a:off x="838200" y="2766218"/>
            <a:ext cx="10515600" cy="1325564"/>
          </a:xfrm>
          <a:prstGeom prst="rect">
            <a:avLst/>
          </a:prstGeom>
        </p:spPr>
        <p:txBody>
          <a:bodyPr/>
          <a:lstStyle>
            <a:lvl1pPr algn="ctr">
              <a:defRPr sz="4800"/>
            </a:lvl1p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60"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6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68"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69" name="Title Text"/>
          <p:cNvSpPr txBox="1">
            <a:spLocks noGrp="1"/>
          </p:cNvSpPr>
          <p:nvPr>
            <p:ph type="title" hasCustomPrompt="1"/>
          </p:nvPr>
        </p:nvSpPr>
        <p:spPr>
          <a:xfrm>
            <a:off x="646747" y="127000"/>
            <a:ext cx="4165201" cy="1600200"/>
          </a:xfrm>
          <a:prstGeom prst="rect">
            <a:avLst/>
          </a:prstGeom>
        </p:spPr>
        <p:txBody>
          <a:bodyPr/>
          <a:lstStyle/>
          <a:p>
            <a:r>
              <a:t>Title Text</a:t>
            </a:r>
          </a:p>
        </p:txBody>
      </p:sp>
      <p:sp>
        <p:nvSpPr>
          <p:cNvPr id="70" name="图片占位符 2"/>
          <p:cNvSpPr>
            <a:spLocks noGrp="1"/>
          </p:cNvSpPr>
          <p:nvPr>
            <p:ph type="pic" sz="half" idx="21"/>
          </p:nvPr>
        </p:nvSpPr>
        <p:spPr>
          <a:xfrm>
            <a:off x="5183999" y="766353"/>
            <a:ext cx="5817376" cy="5094448"/>
          </a:xfrm>
          <a:prstGeom prst="rect">
            <a:avLst/>
          </a:prstGeom>
        </p:spPr>
        <p:txBody>
          <a:bodyPr lIns="91439" rIns="91439">
            <a:noAutofit/>
          </a:bodyPr>
          <a:lstStyle/>
          <a:p>
            <a:endParaRPr/>
          </a:p>
        </p:txBody>
      </p:sp>
      <p:sp>
        <p:nvSpPr>
          <p:cNvPr id="71" name="Body Level One…"/>
          <p:cNvSpPr txBox="1">
            <a:spLocks noGrp="1"/>
          </p:cNvSpPr>
          <p:nvPr>
            <p:ph type="body" sz="quarter" idx="1" hasCustomPrompt="1"/>
          </p:nvPr>
        </p:nvSpPr>
        <p:spPr>
          <a:xfrm>
            <a:off x="651826" y="2057400"/>
            <a:ext cx="4165202" cy="3811588"/>
          </a:xfrm>
          <a:prstGeom prst="rect">
            <a:avLst/>
          </a:prstGeom>
        </p:spPr>
        <p:txBody>
          <a:bodyPr/>
          <a:lstStyle>
            <a:lvl1pPr marL="0" indent="0">
              <a:lnSpc>
                <a:spcPct val="150000"/>
              </a:lnSpc>
              <a:buSzTx/>
              <a:buFontTx/>
              <a:buNone/>
              <a:defRPr sz="1600">
                <a:solidFill>
                  <a:srgbClr val="000000"/>
                </a:solidFill>
              </a:defRPr>
            </a:lvl1pPr>
            <a:lvl2pPr marL="0" indent="457200">
              <a:lnSpc>
                <a:spcPct val="150000"/>
              </a:lnSpc>
              <a:buSzTx/>
              <a:buFontTx/>
              <a:buNone/>
              <a:defRPr sz="1600">
                <a:solidFill>
                  <a:srgbClr val="000000"/>
                </a:solidFill>
              </a:defRPr>
            </a:lvl2pPr>
            <a:lvl3pPr marL="0" indent="914400">
              <a:lnSpc>
                <a:spcPct val="150000"/>
              </a:lnSpc>
              <a:buSzTx/>
              <a:buFontTx/>
              <a:buNone/>
              <a:defRPr sz="1600">
                <a:solidFill>
                  <a:srgbClr val="000000"/>
                </a:solidFill>
              </a:defRPr>
            </a:lvl3pPr>
            <a:lvl4pPr marL="0" indent="1371600">
              <a:lnSpc>
                <a:spcPct val="150000"/>
              </a:lnSpc>
              <a:buSzTx/>
              <a:buFontTx/>
              <a:buNone/>
              <a:defRPr sz="1600">
                <a:solidFill>
                  <a:srgbClr val="000000"/>
                </a:solidFill>
              </a:defRPr>
            </a:lvl4pPr>
            <a:lvl5pPr marL="0" indent="1828800">
              <a:lnSpc>
                <a:spcPct val="150000"/>
              </a:lnSpc>
              <a:buSzTx/>
              <a:buFontTx/>
              <a:buNone/>
              <a:defRPr sz="16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pic>
        <p:nvPicPr>
          <p:cNvPr id="79" name="Google Shape;49;p6" descr="Google Shape;49;p6"/>
          <p:cNvPicPr>
            <a:picLocks noChangeAspect="1"/>
          </p:cNvPicPr>
          <p:nvPr/>
        </p:nvPicPr>
        <p:blipFill>
          <a:blip r:embed="rId2"/>
          <a:srcRect l="16790" t="40712" r="16922" b="40920"/>
          <a:stretch>
            <a:fillRect/>
          </a:stretch>
        </p:blipFill>
        <p:spPr>
          <a:xfrm>
            <a:off x="10476437" y="33163"/>
            <a:ext cx="1677801" cy="332326"/>
          </a:xfrm>
          <a:prstGeom prst="rect">
            <a:avLst/>
          </a:prstGeom>
          <a:ln w="12700">
            <a:miter lim="400000"/>
            <a:headEnd/>
            <a:tailEnd/>
          </a:ln>
        </p:spPr>
      </p:pic>
      <p:sp>
        <p:nvSpPr>
          <p:cNvPr id="80" name="Body Level One…"/>
          <p:cNvSpPr txBox="1">
            <a:spLocks noGrp="1"/>
          </p:cNvSpPr>
          <p:nvPr>
            <p:ph type="body" idx="1" hasCustomPrompt="1"/>
          </p:nvPr>
        </p:nvSpPr>
        <p:spPr>
          <a:xfrm>
            <a:off x="359409" y="551815"/>
            <a:ext cx="11513821" cy="5558791"/>
          </a:xfrm>
          <a:prstGeom prst="rect">
            <a:avLst/>
          </a:prstGeom>
        </p:spPr>
        <p:txBody>
          <a:bodyPr/>
          <a:lstStyle>
            <a:lvl1pPr>
              <a:defRPr sz="2400">
                <a:solidFill>
                  <a:srgbClr val="000000"/>
                </a:solidFill>
              </a:defRPr>
            </a:lvl1pPr>
            <a:lvl2pPr marL="731520" indent="-274320">
              <a:defRPr sz="2400">
                <a:solidFill>
                  <a:srgbClr val="000000"/>
                </a:solidFill>
              </a:defRPr>
            </a:lvl2pPr>
            <a:lvl3pPr marL="1219200" indent="-304800">
              <a:defRPr sz="2400">
                <a:solidFill>
                  <a:srgbClr val="000000"/>
                </a:solidFill>
              </a:defRPr>
            </a:lvl3pPr>
            <a:lvl4pPr marL="1676400" indent="-304800">
              <a:defRPr sz="2400">
                <a:solidFill>
                  <a:srgbClr val="000000"/>
                </a:solidFill>
              </a:defRPr>
            </a:lvl4pPr>
            <a:lvl5pPr marL="2133600" indent="-304800">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49;p6" descr="Google Shape;49;p6"/>
          <p:cNvPicPr>
            <a:picLocks noChangeAspect="1"/>
          </p:cNvPicPr>
          <p:nvPr/>
        </p:nvPicPr>
        <p:blipFill>
          <a:blip r:embed="rId10"/>
          <a:srcRect l="16790" t="40712" r="16922" b="40920"/>
          <a:stretch>
            <a:fillRect/>
          </a:stretch>
        </p:blipFill>
        <p:spPr>
          <a:xfrm>
            <a:off x="10476437" y="33163"/>
            <a:ext cx="1677801" cy="332326"/>
          </a:xfrm>
          <a:prstGeom prst="rect">
            <a:avLst/>
          </a:prstGeom>
          <a:ln w="12700">
            <a:miter lim="400000"/>
            <a:headEnd/>
            <a:tailEnd/>
          </a:ln>
        </p:spPr>
      </p:pic>
      <p:sp>
        <p:nvSpPr>
          <p:cNvPr id="3" name="Title Text"/>
          <p:cNvSpPr txBox="1">
            <a:spLocks noGrp="1"/>
          </p:cNvSpPr>
          <p:nvPr>
            <p:ph type="title"/>
          </p:nvPr>
        </p:nvSpPr>
        <p:spPr>
          <a:xfrm>
            <a:off x="338454" y="258445"/>
            <a:ext cx="11506836" cy="611506"/>
          </a:xfrm>
          <a:prstGeom prst="rect">
            <a:avLst/>
          </a:prstGeom>
          <a:ln w="12700">
            <a:miter lim="400000"/>
          </a:ln>
        </p:spPr>
        <p:txBody>
          <a:bodyPr lIns="45719" rIns="45719" anchor="ctr">
            <a:normAutofit/>
          </a:bodyPr>
          <a:lstStyle/>
          <a:p>
            <a:r>
              <a:t>Title Text</a:t>
            </a:r>
          </a:p>
        </p:txBody>
      </p:sp>
      <p:sp>
        <p:nvSpPr>
          <p:cNvPr id="4" name="Body Level One…"/>
          <p:cNvSpPr txBox="1">
            <a:spLocks noGrp="1"/>
          </p:cNvSpPr>
          <p:nvPr>
            <p:ph type="body" idx="1"/>
          </p:nvPr>
        </p:nvSpPr>
        <p:spPr>
          <a:xfrm>
            <a:off x="338454" y="1048385"/>
            <a:ext cx="11506836" cy="5128896"/>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80144" y="6406785"/>
            <a:ext cx="273657" cy="264255"/>
          </a:xfrm>
          <a:prstGeom prst="rect">
            <a:avLst/>
          </a:prstGeom>
          <a:ln w="12700">
            <a:miter lim="400000"/>
          </a:ln>
        </p:spPr>
        <p:txBody>
          <a:bodyPr wrap="none" lIns="45719" rIns="45719" anchor="ctr">
            <a:normAutofit/>
          </a:bodyPr>
          <a:lstStyle>
            <a:lvl1pPr algn="r">
              <a:defRPr sz="12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5pPr>
      <a:lvl6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6pPr>
      <a:lvl7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7pPr>
      <a:lvl8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8pPr>
      <a:lvl9pPr marL="0" marR="0" indent="0" algn="l" defTabSz="914400" rtl="0" latinLnBrk="0">
        <a:lnSpc>
          <a:spcPct val="90000"/>
        </a:lnSpc>
        <a:spcBef>
          <a:spcPts val="0"/>
        </a:spcBef>
        <a:spcAft>
          <a:spcPts val="0"/>
        </a:spcAft>
        <a:buClrTx/>
        <a:buSzTx/>
        <a:buFontTx/>
        <a:buNone/>
        <a:defRPr sz="2400" b="0" i="0" u="none" strike="noStrike" cap="none" spc="0" baseline="0">
          <a:solidFill>
            <a:srgbClr val="000000"/>
          </a:solidFill>
          <a:effectLst>
            <a:outerShdw blurRad="38100" dist="38100" dir="2700000" rotWithShape="0">
              <a:srgbClr val="000000">
                <a:alpha val="43137"/>
              </a:srgbClr>
            </a:outerShdw>
          </a:effectLst>
          <a:uFillTx/>
          <a:latin typeface="Arial Black" panose="020B0A04020102020204"/>
          <a:ea typeface="Arial Black" panose="020B0A04020102020204"/>
          <a:cs typeface="Arial Black" panose="020B0A04020102020204"/>
          <a:sym typeface="Arial Black" panose="020B0A0402010202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1pPr>
      <a:lvl2pPr marL="7112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2pPr>
      <a:lvl3pPr marL="1200150" marR="0" indent="-28575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3pPr>
      <a:lvl4pPr marL="1657350" marR="0" indent="-28575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4pPr>
      <a:lvl5pPr marL="2114550" marR="0" indent="-28575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5pPr>
      <a:lvl6pPr marL="25400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6pPr>
      <a:lvl7pPr marL="29972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7pPr>
      <a:lvl8pPr marL="34544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8pPr>
      <a:lvl9pPr marL="3911600" marR="0" indent="-254000" algn="l" defTabSz="914400" rtl="0" latinLnBrk="0">
        <a:lnSpc>
          <a:spcPct val="90000"/>
        </a:lnSpc>
        <a:spcBef>
          <a:spcPts val="1000"/>
        </a:spcBef>
        <a:spcAft>
          <a:spcPts val="0"/>
        </a:spcAft>
        <a:buClrTx/>
        <a:buSzPct val="100000"/>
        <a:buFont typeface="Arial" panose="020B0604020202020204"/>
        <a:buChar char="•"/>
        <a:defRPr sz="2000" b="0" i="0" u="none" strike="noStrike" cap="none" spc="0" baseline="0">
          <a:solidFill>
            <a:srgbClr val="40404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Freeform: Shape 9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0" name="Freeform: Shape 9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itle 1"/>
          <p:cNvSpPr txBox="1">
            <a:spLocks noGrp="1"/>
          </p:cNvSpPr>
          <p:nvPr>
            <p:ph type="ctrTitle"/>
          </p:nvPr>
        </p:nvSpPr>
        <p:spPr>
          <a:xfrm>
            <a:off x="1524003" y="1999615"/>
            <a:ext cx="9144000" cy="2764028"/>
          </a:xfrm>
          <a:prstGeom prst="rect">
            <a:avLst/>
          </a:prstGeom>
        </p:spPr>
        <p:txBody>
          <a:bodyPr anchor="ctr">
            <a:normAutofit/>
          </a:bodyPr>
          <a:lstStyle>
            <a:lvl1pPr defTabSz="822960">
              <a:defRPr sz="5400">
                <a:effectLst>
                  <a:outerShdw blurRad="34289" dist="34289" dir="2700000" rotWithShape="0">
                    <a:srgbClr val="000000">
                      <a:alpha val="43137"/>
                    </a:srgbClr>
                  </a:outerShdw>
                </a:effectLst>
              </a:defRPr>
            </a:lvl1pPr>
          </a:lstStyle>
          <a:p>
            <a:pPr>
              <a:lnSpc>
                <a:spcPct val="120000"/>
              </a:lnSpc>
            </a:pPr>
            <a:r>
              <a:rPr lang="en-US" sz="7200"/>
              <a:t>PGPCC - Mentor session</a:t>
            </a:r>
          </a:p>
        </p:txBody>
      </p:sp>
      <p:sp>
        <p:nvSpPr>
          <p:cNvPr id="91" name="Subtitle 2"/>
          <p:cNvSpPr txBox="1">
            <a:spLocks noGrp="1"/>
          </p:cNvSpPr>
          <p:nvPr>
            <p:ph type="subTitle" sz="quarter" idx="1"/>
          </p:nvPr>
        </p:nvSpPr>
        <p:spPr>
          <a:xfrm>
            <a:off x="1966912" y="5645150"/>
            <a:ext cx="8258176" cy="631825"/>
          </a:xfrm>
          <a:prstGeom prst="rect">
            <a:avLst/>
          </a:prstGeom>
        </p:spPr>
        <p:txBody>
          <a:bodyPr anchor="ctr">
            <a:normAutofit/>
          </a:bodyPr>
          <a:lstStyle/>
          <a:p>
            <a:r>
              <a:rPr lang="en-US" sz="2800"/>
              <a:t>AWS Load Balancing, IAM</a:t>
            </a:r>
          </a:p>
        </p:txBody>
      </p:sp>
      <p:sp>
        <p:nvSpPr>
          <p:cNvPr id="102" name="Rectangle 10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Case: IoT, ASG and other services</a:t>
            </a:r>
          </a:p>
        </p:txBody>
      </p:sp>
      <p:pic>
        <p:nvPicPr>
          <p:cNvPr id="4" name="Content Placeholder 3"/>
          <p:cNvPicPr>
            <a:picLocks noGrp="1" noChangeAspect="1"/>
          </p:cNvPicPr>
          <p:nvPr>
            <p:ph idx="1"/>
          </p:nvPr>
        </p:nvPicPr>
        <p:blipFill>
          <a:blip r:embed="rId3"/>
          <a:stretch>
            <a:fillRect/>
          </a:stretch>
        </p:blipFill>
        <p:spPr>
          <a:xfrm>
            <a:off x="1307465" y="869950"/>
            <a:ext cx="9568815" cy="5128895"/>
          </a:xfrm>
          <a:prstGeom prst="rect">
            <a:avLst/>
          </a:prstGeom>
        </p:spPr>
      </p:pic>
      <p:sp>
        <p:nvSpPr>
          <p:cNvPr id="5" name="Text Box 4"/>
          <p:cNvSpPr txBox="1"/>
          <p:nvPr/>
        </p:nvSpPr>
        <p:spPr>
          <a:xfrm>
            <a:off x="3634105" y="6155690"/>
            <a:ext cx="5207635" cy="368300"/>
          </a:xfrm>
          <a:prstGeom prst="rect">
            <a:avLst/>
          </a:prstGeom>
          <a:noFill/>
        </p:spPr>
        <p:txBody>
          <a:bodyPr wrap="none" rtlCol="0" anchor="t">
            <a:spAutoFit/>
          </a:bodyPr>
          <a:lstStyle/>
          <a:p>
            <a:r>
              <a:rPr lang="en-US" altLang="en-US">
                <a:sym typeface="+mn-ea"/>
              </a:rPr>
              <a:t>Ava Science Inc. - Healthcare provider for women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xfrm>
            <a:off x="338455" y="258444"/>
            <a:ext cx="11506835" cy="611507"/>
          </a:xfrm>
          <a:prstGeom prst="rect">
            <a:avLst/>
          </a:prstGeom>
        </p:spPr>
        <p:txBody>
          <a:bodyPr/>
          <a:lstStyle/>
          <a:p>
            <a:r>
              <a:rPr lang="en-US"/>
              <a:t>NIST Cybersecurity framework - “Protect!”</a:t>
            </a:r>
          </a:p>
        </p:txBody>
      </p:sp>
      <p:sp>
        <p:nvSpPr>
          <p:cNvPr id="138" name="Content Placeholder 2"/>
          <p:cNvSpPr txBox="1">
            <a:spLocks noGrp="1"/>
          </p:cNvSpPr>
          <p:nvPr>
            <p:ph type="body" idx="1"/>
          </p:nvPr>
        </p:nvSpPr>
        <p:spPr>
          <a:xfrm>
            <a:off x="351154" y="1048384"/>
            <a:ext cx="10605772" cy="5128897"/>
          </a:xfrm>
          <a:prstGeom prst="rect">
            <a:avLst/>
          </a:prstGeom>
        </p:spPr>
        <p:txBody>
          <a:bodyPr/>
          <a:lstStyle/>
          <a:p>
            <a:pPr>
              <a:lnSpc>
                <a:spcPct val="72000"/>
              </a:lnSpc>
            </a:pPr>
            <a:r>
              <a:rPr lang="en-US" dirty="0"/>
              <a:t>The Protect Function outlines appropriate safeguards to ensure delivery of critical infrastructure services. The Protect Function supports the ability to limit or contain the impact of a potential cybersecurity event.</a:t>
            </a:r>
          </a:p>
          <a:p>
            <a:pPr>
              <a:lnSpc>
                <a:spcPct val="72000"/>
              </a:lnSpc>
            </a:pPr>
            <a:endParaRPr lang="en-US" dirty="0"/>
          </a:p>
          <a:p>
            <a:pPr>
              <a:lnSpc>
                <a:spcPct val="72000"/>
              </a:lnSpc>
            </a:pPr>
            <a:r>
              <a:rPr lang="en-US" dirty="0"/>
              <a:t>Examples of outcome Categories within this Function include:</a:t>
            </a:r>
          </a:p>
          <a:p>
            <a:pPr marL="685800" lvl="1" indent="-228600">
              <a:lnSpc>
                <a:spcPct val="72000"/>
              </a:lnSpc>
              <a:spcBef>
                <a:spcPts val="500"/>
              </a:spcBef>
              <a:defRPr sz="1800"/>
            </a:pPr>
            <a:r>
              <a:rPr lang="en-US" dirty="0"/>
              <a:t>Protections for Identity Management and Access Control within the organization including physical and remote access</a:t>
            </a:r>
          </a:p>
          <a:p>
            <a:pPr marL="685800" lvl="1" indent="-228600">
              <a:lnSpc>
                <a:spcPct val="72000"/>
              </a:lnSpc>
              <a:spcBef>
                <a:spcPts val="500"/>
              </a:spcBef>
              <a:defRPr sz="1800"/>
            </a:pPr>
            <a:r>
              <a:rPr lang="en-US" dirty="0"/>
              <a:t>Empowering staff within the organization through Awareness and Training including role based and privileged user training</a:t>
            </a:r>
          </a:p>
          <a:p>
            <a:pPr marL="685800" lvl="1" indent="-228600">
              <a:lnSpc>
                <a:spcPct val="72000"/>
              </a:lnSpc>
              <a:spcBef>
                <a:spcPts val="500"/>
              </a:spcBef>
              <a:defRPr sz="1800"/>
            </a:pPr>
            <a:r>
              <a:rPr lang="en-US" dirty="0"/>
              <a:t>Establishing Data Security protection consistent with the organization’s risk strategy to protect the confidentiality, integrity, and availability of information</a:t>
            </a:r>
          </a:p>
          <a:p>
            <a:pPr marL="685800" lvl="1" indent="-228600">
              <a:lnSpc>
                <a:spcPct val="72000"/>
              </a:lnSpc>
              <a:spcBef>
                <a:spcPts val="500"/>
              </a:spcBef>
              <a:defRPr sz="1800"/>
            </a:pPr>
            <a:r>
              <a:rPr lang="en-US" dirty="0"/>
              <a:t>Implementing Information Protection Processes and Procedures to maintain and manage the protections of information systems and assets</a:t>
            </a:r>
          </a:p>
          <a:p>
            <a:pPr marL="685800" lvl="1" indent="-228600">
              <a:lnSpc>
                <a:spcPct val="72000"/>
              </a:lnSpc>
              <a:spcBef>
                <a:spcPts val="500"/>
              </a:spcBef>
              <a:defRPr sz="1800"/>
            </a:pPr>
            <a:r>
              <a:rPr lang="en-US" dirty="0"/>
              <a:t>Protecting organizational resources through Maintenance, including remote maintenance, activities</a:t>
            </a:r>
          </a:p>
          <a:p>
            <a:pPr marL="685800" lvl="1" indent="-228600">
              <a:lnSpc>
                <a:spcPct val="72000"/>
              </a:lnSpc>
              <a:spcBef>
                <a:spcPts val="500"/>
              </a:spcBef>
              <a:defRPr sz="1800"/>
            </a:pPr>
            <a:r>
              <a:rPr lang="en-US" dirty="0"/>
              <a:t>Managing Protective Technology to ensure the security and resilience of systems and assists are consistent with organizational policies, procedures, and agreements</a:t>
            </a:r>
          </a:p>
          <a:p>
            <a:pPr marL="685800" lvl="1" indent="-228600">
              <a:lnSpc>
                <a:spcPct val="72000"/>
              </a:lnSpc>
              <a:spcBef>
                <a:spcPts val="500"/>
              </a:spcBef>
              <a:defRPr sz="1800"/>
            </a:pPr>
            <a:endParaRPr lang="en-US" dirty="0"/>
          </a:p>
          <a:p>
            <a:pPr>
              <a:lnSpc>
                <a:spcPct val="72000"/>
              </a:lnSpc>
              <a:defRPr b="1"/>
            </a:pPr>
            <a:r>
              <a:rPr lang="en-US" dirty="0"/>
              <a:t>IAM service in AWS</a:t>
            </a:r>
            <a:r>
              <a:rPr lang="en-US" b="0" dirty="0"/>
              <a:t> helps in creating users, groups, roles &amp; policies</a:t>
            </a:r>
          </a:p>
        </p:txBody>
      </p:sp>
      <p:pic>
        <p:nvPicPr>
          <p:cNvPr id="139" name="Picture 3" descr="Picture 3"/>
          <p:cNvPicPr>
            <a:picLocks noChangeAspect="1"/>
          </p:cNvPicPr>
          <p:nvPr/>
        </p:nvPicPr>
        <p:blipFill>
          <a:blip r:embed="rId3"/>
          <a:stretch>
            <a:fillRect/>
          </a:stretch>
        </p:blipFill>
        <p:spPr>
          <a:xfrm>
            <a:off x="10295255" y="1200150"/>
            <a:ext cx="1550036" cy="1550036"/>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itle 1"/>
          <p:cNvSpPr txBox="1">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What else?</a:t>
            </a:r>
          </a:p>
        </p:txBody>
      </p:sp>
      <p:graphicFrame>
        <p:nvGraphicFramePr>
          <p:cNvPr id="148" name="Content Placeholder 2">
            <a:extLst>
              <a:ext uri="{FF2B5EF4-FFF2-40B4-BE49-F238E27FC236}">
                <a16:creationId xmlns:a16="http://schemas.microsoft.com/office/drawing/2014/main" id="{E0622D3C-4043-4408-D950-2439DD9E9188}"/>
              </a:ext>
            </a:extLst>
          </p:cNvPr>
          <p:cNvGraphicFramePr/>
          <p:nvPr>
            <p:extLst>
              <p:ext uri="{D42A27DB-BD31-4B8C-83A1-F6EECF244321}">
                <p14:modId xmlns:p14="http://schemas.microsoft.com/office/powerpoint/2010/main" val="36520707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6" name="Freeform: Shape 15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8" name="Freeform: Shape 15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Title 3"/>
          <p:cNvSpPr txBox="1">
            <a:spLocks noGrp="1"/>
          </p:cNvSpPr>
          <p:nvPr>
            <p:ph type="title"/>
          </p:nvPr>
        </p:nvSpPr>
        <p:spPr>
          <a:xfrm>
            <a:off x="1524003" y="1999615"/>
            <a:ext cx="9144000" cy="2764028"/>
          </a:xfrm>
          <a:prstGeom prst="rect">
            <a:avLst/>
          </a:prstGeom>
        </p:spPr>
        <p:txBody>
          <a:bodyPr vert="horz" lIns="91440" tIns="45720" rIns="91440" bIns="45720" rtlCol="0" anchor="ctr">
            <a:normAutofit/>
          </a:bodyPr>
          <a:lstStyle/>
          <a:p>
            <a:pPr algn="ctr">
              <a:spcBef>
                <a:spcPct val="0"/>
              </a:spcBef>
            </a:pPr>
            <a:r>
              <a:rPr lang="en-US" sz="7200" kern="1200">
                <a:solidFill>
                  <a:schemeClr val="tx1"/>
                </a:solidFill>
                <a:latin typeface="+mj-lt"/>
                <a:ea typeface="+mj-ea"/>
                <a:cs typeface="+mj-cs"/>
              </a:rPr>
              <a:t>Thank you</a:t>
            </a:r>
          </a:p>
        </p:txBody>
      </p:sp>
      <p:sp>
        <p:nvSpPr>
          <p:cNvPr id="149" name="Text Placeholder 4"/>
          <p:cNvSpPr txBox="1">
            <a:spLocks noGrp="1"/>
          </p:cNvSpPr>
          <p:nvPr>
            <p:ph type="body" sz="quarter" idx="1"/>
          </p:nvPr>
        </p:nvSpPr>
        <p:spPr>
          <a:xfrm>
            <a:off x="1966912" y="5645150"/>
            <a:ext cx="8258176" cy="631825"/>
          </a:xfrm>
          <a:prstGeom prst="rect">
            <a:avLst/>
          </a:prstGeom>
        </p:spPr>
        <p:txBody>
          <a:bodyPr vert="horz" lIns="91440" tIns="45720" rIns="91440" bIns="45720" rtlCol="0" anchor="ctr">
            <a:normAutofit/>
          </a:bodyPr>
          <a:lstStyle/>
          <a:p>
            <a:pPr algn="ctr"/>
            <a:r>
              <a:rPr lang="en-US" sz="2800" kern="1200">
                <a:solidFill>
                  <a:schemeClr val="tx1"/>
                </a:solidFill>
                <a:latin typeface="+mn-lt"/>
                <a:ea typeface="+mn-ea"/>
                <a:cs typeface="+mn-cs"/>
              </a:rPr>
              <a:t>Happy Learning!</a:t>
            </a:r>
          </a:p>
        </p:txBody>
      </p:sp>
      <p:sp>
        <p:nvSpPr>
          <p:cNvPr id="160" name="Rectangle 15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48"/>
                                        </p:tgtEl>
                                        <p:attrNameLst>
                                          <p:attrName>style.visibility</p:attrName>
                                        </p:attrNameLst>
                                      </p:cBhvr>
                                      <p:to>
                                        <p:strVal val="visible"/>
                                      </p:to>
                                    </p:set>
                                    <p:animEffect transition="in" filter="fade">
                                      <p:cBhvr>
                                        <p:cTn id="7" dur="4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ap of AWS Week 1 – Compute, Organization and IAM"/>
          <p:cNvSpPr txBox="1">
            <a:spLocks noGrp="1"/>
          </p:cNvSpPr>
          <p:nvPr>
            <p:ph type="title"/>
          </p:nvPr>
        </p:nvSpPr>
        <p:spPr>
          <a:xfrm>
            <a:off x="1371597" y="348865"/>
            <a:ext cx="10044023" cy="877729"/>
          </a:xfrm>
          <a:prstGeom prst="rect">
            <a:avLst/>
          </a:prstGeo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Recap – Load Balancing, IAM</a:t>
            </a:r>
          </a:p>
        </p:txBody>
      </p:sp>
      <p:graphicFrame>
        <p:nvGraphicFramePr>
          <p:cNvPr id="100" name="1. Compute - Elastic Compute Cloud or EC2…">
            <a:extLst>
              <a:ext uri="{FF2B5EF4-FFF2-40B4-BE49-F238E27FC236}">
                <a16:creationId xmlns:a16="http://schemas.microsoft.com/office/drawing/2014/main" id="{8CC70DE3-42B5-55BD-4124-DC994FFA7A34}"/>
              </a:ext>
            </a:extLst>
          </p:cNvPr>
          <p:cNvGraphicFramePr/>
          <p:nvPr>
            <p:extLst>
              <p:ext uri="{D42A27DB-BD31-4B8C-83A1-F6EECF244321}">
                <p14:modId xmlns:p14="http://schemas.microsoft.com/office/powerpoint/2010/main" val="26490810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C13D2-B419-C67E-9664-BD09F430468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Load Balancer Options</a:t>
            </a:r>
          </a:p>
        </p:txBody>
      </p:sp>
      <p:pic>
        <p:nvPicPr>
          <p:cNvPr id="4" name="Picture 3">
            <a:extLst>
              <a:ext uri="{FF2B5EF4-FFF2-40B4-BE49-F238E27FC236}">
                <a16:creationId xmlns:a16="http://schemas.microsoft.com/office/drawing/2014/main" id="{EA5CE9E8-7233-D9CD-B6A1-7B4FD5B174CC}"/>
              </a:ext>
            </a:extLst>
          </p:cNvPr>
          <p:cNvPicPr>
            <a:picLocks noChangeAspect="1"/>
          </p:cNvPicPr>
          <p:nvPr/>
        </p:nvPicPr>
        <p:blipFill>
          <a:blip r:embed="rId2"/>
          <a:stretch>
            <a:fillRect/>
          </a:stretch>
        </p:blipFill>
        <p:spPr>
          <a:xfrm>
            <a:off x="643467" y="1909415"/>
            <a:ext cx="10905066" cy="3925823"/>
          </a:xfrm>
          <a:prstGeom prst="rect">
            <a:avLst/>
          </a:prstGeom>
        </p:spPr>
      </p:pic>
    </p:spTree>
    <p:extLst>
      <p:ext uri="{BB962C8B-B14F-4D97-AF65-F5344CB8AC3E}">
        <p14:creationId xmlns:p14="http://schemas.microsoft.com/office/powerpoint/2010/main" val="16224064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9CFDB-90B3-BDA4-1EBD-6CAD96F822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IAM</a:t>
            </a:r>
          </a:p>
        </p:txBody>
      </p:sp>
      <p:pic>
        <p:nvPicPr>
          <p:cNvPr id="2050" name="Picture 2" descr="How IAM works">
            <a:extLst>
              <a:ext uri="{FF2B5EF4-FFF2-40B4-BE49-F238E27FC236}">
                <a16:creationId xmlns:a16="http://schemas.microsoft.com/office/drawing/2014/main" id="{92696272-82B8-016A-F7ED-98C8AD9F92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45197" y="1675227"/>
            <a:ext cx="101016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4443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4658BE5-5F39-E790-BAEA-A51F6BFF2C8B}"/>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Bef>
                <a:spcPct val="0"/>
              </a:spcBef>
            </a:pPr>
            <a:r>
              <a:rPr lang="en-US" sz="4000" kern="1200">
                <a:solidFill>
                  <a:srgbClr val="FFFFFF"/>
                </a:solidFill>
                <a:latin typeface="+mj-lt"/>
                <a:ea typeface="+mj-ea"/>
                <a:cs typeface="+mj-cs"/>
              </a:rPr>
              <a:t>IAM Policy</a:t>
            </a:r>
          </a:p>
        </p:txBody>
      </p:sp>
      <p:pic>
        <p:nvPicPr>
          <p:cNvPr id="4" name="Picture 3">
            <a:extLst>
              <a:ext uri="{FF2B5EF4-FFF2-40B4-BE49-F238E27FC236}">
                <a16:creationId xmlns:a16="http://schemas.microsoft.com/office/drawing/2014/main" id="{160D6BAE-CFE1-137B-4613-654612F6FA0D}"/>
              </a:ext>
            </a:extLst>
          </p:cNvPr>
          <p:cNvPicPr>
            <a:picLocks noChangeAspect="1"/>
          </p:cNvPicPr>
          <p:nvPr/>
        </p:nvPicPr>
        <p:blipFill>
          <a:blip r:embed="rId2"/>
          <a:stretch>
            <a:fillRect/>
          </a:stretch>
        </p:blipFill>
        <p:spPr>
          <a:xfrm>
            <a:off x="5574611" y="291583"/>
            <a:ext cx="5412044" cy="6274834"/>
          </a:xfrm>
          <a:prstGeom prst="rect">
            <a:avLst/>
          </a:prstGeom>
        </p:spPr>
      </p:pic>
    </p:spTree>
    <p:extLst>
      <p:ext uri="{BB962C8B-B14F-4D97-AF65-F5344CB8AC3E}">
        <p14:creationId xmlns:p14="http://schemas.microsoft.com/office/powerpoint/2010/main" val="21617165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xfrm>
            <a:off x="338455" y="258445"/>
            <a:ext cx="11506835" cy="611506"/>
          </a:xfrm>
          <a:prstGeom prst="rect">
            <a:avLst/>
          </a:prstGeom>
        </p:spPr>
        <p:txBody>
          <a:bodyPr/>
          <a:lstStyle/>
          <a:p>
            <a:r>
              <a:rPr lang="en-US"/>
              <a:t>Questions to ponder about</a:t>
            </a:r>
          </a:p>
        </p:txBody>
      </p:sp>
      <p:sp>
        <p:nvSpPr>
          <p:cNvPr id="111" name="Content Placeholder 2"/>
          <p:cNvSpPr txBox="1">
            <a:spLocks noGrp="1"/>
          </p:cNvSpPr>
          <p:nvPr>
            <p:ph type="body" sz="half" idx="1"/>
          </p:nvPr>
        </p:nvSpPr>
        <p:spPr>
          <a:xfrm>
            <a:off x="338454" y="1048385"/>
            <a:ext cx="4363722" cy="4335780"/>
          </a:xfrm>
          <a:prstGeom prst="rect">
            <a:avLst/>
          </a:prstGeom>
        </p:spPr>
        <p:txBody>
          <a:bodyPr/>
          <a:lstStyle/>
          <a:p>
            <a:r>
              <a:rPr dirty="0"/>
              <a:t>What could be the disadvantages if the load balancer was not part of the architecture?</a:t>
            </a:r>
          </a:p>
          <a:p>
            <a:r>
              <a:rPr dirty="0"/>
              <a:t>Do you think it makes sense to use the NLB instead of ALB?</a:t>
            </a:r>
          </a:p>
          <a:p>
            <a:r>
              <a:rPr dirty="0"/>
              <a:t>It is suggested that Drupal be installed on EC2, why not use PaaS?</a:t>
            </a:r>
          </a:p>
        </p:txBody>
      </p:sp>
      <p:pic>
        <p:nvPicPr>
          <p:cNvPr id="112" name="Picture 4" descr="Picture 4"/>
          <p:cNvPicPr>
            <a:picLocks noChangeAspect="1"/>
          </p:cNvPicPr>
          <p:nvPr/>
        </p:nvPicPr>
        <p:blipFill>
          <a:blip r:embed="rId3"/>
          <a:stretch>
            <a:fillRect/>
          </a:stretch>
        </p:blipFill>
        <p:spPr>
          <a:xfrm>
            <a:off x="4872990" y="869950"/>
            <a:ext cx="7068820" cy="4513580"/>
          </a:xfrm>
          <a:prstGeom prst="rect">
            <a:avLst/>
          </a:prstGeom>
          <a:ln w="12700">
            <a:miter lim="400000"/>
            <a:headEnd/>
            <a:tailEnd/>
          </a:ln>
        </p:spPr>
      </p:pic>
      <p:sp>
        <p:nvSpPr>
          <p:cNvPr id="113" name="Rounded Rectangle 5"/>
          <p:cNvSpPr/>
          <p:nvPr/>
        </p:nvSpPr>
        <p:spPr>
          <a:xfrm>
            <a:off x="6202045" y="2956560"/>
            <a:ext cx="1096011" cy="705486"/>
          </a:xfrm>
          <a:prstGeom prst="roundRect">
            <a:avLst>
              <a:gd name="adj" fmla="val 16667"/>
            </a:avLst>
          </a:prstGeom>
          <a:ln w="38100">
            <a:solidFill>
              <a:schemeClr val="accent6"/>
            </a:solidFill>
            <a:miter/>
          </a:ln>
        </p:spPr>
        <p:txBody>
          <a:bodyPr lIns="0" tIns="0" rIns="0" bIns="0" anchor="ctr"/>
          <a:lstStyle/>
          <a:p>
            <a:pPr algn="ctr">
              <a:defRPr>
                <a:solidFill>
                  <a:srgbClr val="FFFFFF"/>
                </a:solidFil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Self hosted vs IaaS vs PaaS">
            <a:extLst>
              <a:ext uri="{FF2B5EF4-FFF2-40B4-BE49-F238E27FC236}">
                <a16:creationId xmlns:a16="http://schemas.microsoft.com/office/drawing/2014/main" id="{86E12A17-4E1A-2A4D-4963-FF1E58F672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73" b="11513"/>
          <a:stretch/>
        </p:blipFill>
        <p:spPr bwMode="auto">
          <a:xfrm>
            <a:off x="0" y="374073"/>
            <a:ext cx="12192000" cy="569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56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338455" y="258444"/>
            <a:ext cx="11506835" cy="611507"/>
          </a:xfrm>
          <a:prstGeom prst="rect">
            <a:avLst/>
          </a:prstGeom>
        </p:spPr>
        <p:txBody>
          <a:bodyPr/>
          <a:lstStyle/>
          <a:p>
            <a:r>
              <a:rPr lang="en-US"/>
              <a:t>Well architected framework - Reliability Pillar</a:t>
            </a:r>
          </a:p>
        </p:txBody>
      </p:sp>
      <p:sp>
        <p:nvSpPr>
          <p:cNvPr id="119" name="Content Placeholder 2"/>
          <p:cNvSpPr txBox="1">
            <a:spLocks noGrp="1"/>
          </p:cNvSpPr>
          <p:nvPr>
            <p:ph type="body" idx="1"/>
          </p:nvPr>
        </p:nvSpPr>
        <p:spPr>
          <a:xfrm>
            <a:off x="338454" y="1048385"/>
            <a:ext cx="11507472" cy="5281931"/>
          </a:xfrm>
          <a:prstGeom prst="rect">
            <a:avLst/>
          </a:prstGeom>
        </p:spPr>
        <p:txBody>
          <a:bodyPr/>
          <a:lstStyle/>
          <a:p>
            <a:pPr>
              <a:lnSpc>
                <a:spcPct val="72000"/>
              </a:lnSpc>
            </a:pPr>
            <a:r>
              <a:rPr lang="en-US" dirty="0"/>
              <a:t>Implement loosely coupled dependencies: Dependencies such as queuing systems, streaming systems, workflows, and </a:t>
            </a:r>
            <a:r>
              <a:rPr lang="en-US" b="1" dirty="0"/>
              <a:t>load balancers</a:t>
            </a:r>
            <a:r>
              <a:rPr lang="en-US" dirty="0"/>
              <a:t> are loosely coupled. Loose coupling helps isolate behavior of a component from other components that depend on it, increasing resiliency and agility.</a:t>
            </a:r>
          </a:p>
          <a:p>
            <a:pPr>
              <a:lnSpc>
                <a:spcPct val="72000"/>
              </a:lnSpc>
            </a:pPr>
            <a:endParaRPr lang="en-US" dirty="0"/>
          </a:p>
          <a:p>
            <a:pPr>
              <a:lnSpc>
                <a:spcPct val="72000"/>
              </a:lnSpc>
            </a:pPr>
            <a:endParaRPr lang="en-US" dirty="0"/>
          </a:p>
          <a:p>
            <a:pPr>
              <a:lnSpc>
                <a:spcPct val="72000"/>
              </a:lnSpc>
            </a:pPr>
            <a:endParaRPr lang="en-US" dirty="0"/>
          </a:p>
          <a:p>
            <a:pPr>
              <a:lnSpc>
                <a:spcPct val="72000"/>
              </a:lnSpc>
            </a:pPr>
            <a:endParaRPr lang="en-US" dirty="0"/>
          </a:p>
          <a:p>
            <a:pPr>
              <a:lnSpc>
                <a:spcPct val="72000"/>
              </a:lnSpc>
            </a:pPr>
            <a:r>
              <a:rPr lang="en-US" dirty="0"/>
              <a:t>“Observe your infrastructure” – Access Logs can be enabled for Amazon Network Load Balancers, and Application Load Balancers.</a:t>
            </a:r>
          </a:p>
          <a:p>
            <a:pPr>
              <a:lnSpc>
                <a:spcPct val="72000"/>
              </a:lnSpc>
            </a:pPr>
            <a:endParaRPr lang="en-US" dirty="0"/>
          </a:p>
          <a:p>
            <a:pPr>
              <a:lnSpc>
                <a:spcPct val="72000"/>
              </a:lnSpc>
            </a:pPr>
            <a:r>
              <a:rPr lang="en-US" dirty="0"/>
              <a:t>Little’s Law helps calculate how many instances of compute (EC2 instances) that you need.</a:t>
            </a:r>
          </a:p>
          <a:p>
            <a:pPr marL="685800" lvl="1" indent="-228600">
              <a:lnSpc>
                <a:spcPct val="72000"/>
              </a:lnSpc>
              <a:spcBef>
                <a:spcPts val="500"/>
              </a:spcBef>
              <a:defRPr sz="1800" b="1"/>
            </a:pPr>
            <a:r>
              <a:rPr lang="en-US" dirty="0"/>
              <a:t>L = </a:t>
            </a:r>
            <a:r>
              <a:rPr lang="el-GR" dirty="0"/>
              <a:t>λ</a:t>
            </a:r>
            <a:r>
              <a:rPr lang="en-US" dirty="0"/>
              <a:t>W</a:t>
            </a:r>
          </a:p>
          <a:p>
            <a:pPr marL="685800" lvl="1" indent="-228600">
              <a:lnSpc>
                <a:spcPct val="72000"/>
              </a:lnSpc>
              <a:spcBef>
                <a:spcPts val="500"/>
              </a:spcBef>
              <a:defRPr sz="1800">
                <a:solidFill>
                  <a:srgbClr val="BFBFBF"/>
                </a:solidFill>
              </a:defRPr>
            </a:pPr>
            <a:r>
              <a:rPr lang="en-US" dirty="0"/>
              <a:t>L = number of instances (or mean concurrency in the system)</a:t>
            </a:r>
          </a:p>
          <a:p>
            <a:pPr marL="685800" lvl="1" indent="-228600">
              <a:lnSpc>
                <a:spcPct val="72000"/>
              </a:lnSpc>
              <a:spcBef>
                <a:spcPts val="500"/>
              </a:spcBef>
              <a:defRPr sz="1800">
                <a:solidFill>
                  <a:srgbClr val="BFBFBF"/>
                </a:solidFill>
              </a:defRPr>
            </a:pPr>
            <a:r>
              <a:rPr lang="el-GR" dirty="0"/>
              <a:t>λ = </a:t>
            </a:r>
            <a:r>
              <a:rPr lang="en-US" dirty="0"/>
              <a:t>mean rate at which requests arrive (req/sec)</a:t>
            </a:r>
          </a:p>
          <a:p>
            <a:pPr marL="685800" lvl="1" indent="-228600">
              <a:lnSpc>
                <a:spcPct val="72000"/>
              </a:lnSpc>
              <a:spcBef>
                <a:spcPts val="500"/>
              </a:spcBef>
              <a:defRPr sz="1800">
                <a:solidFill>
                  <a:srgbClr val="BFBFBF"/>
                </a:solidFill>
              </a:defRPr>
            </a:pPr>
            <a:r>
              <a:rPr lang="en-US" dirty="0"/>
              <a:t>W = mean time that each request spends in the system (sec)</a:t>
            </a:r>
          </a:p>
          <a:p>
            <a:pPr marL="685800" lvl="1" indent="-228600">
              <a:lnSpc>
                <a:spcPct val="72000"/>
              </a:lnSpc>
              <a:spcBef>
                <a:spcPts val="500"/>
              </a:spcBef>
              <a:defRPr sz="1800"/>
            </a:pPr>
            <a:r>
              <a:rPr lang="en-US" dirty="0"/>
              <a:t>For example, at 100 </a:t>
            </a:r>
            <a:r>
              <a:rPr lang="en-US" dirty="0" err="1"/>
              <a:t>rps</a:t>
            </a:r>
            <a:r>
              <a:rPr lang="en-US" dirty="0"/>
              <a:t>, if each request takes 0.5 seconds to process, you will need 50 instances to keep up with demand.</a:t>
            </a:r>
          </a:p>
        </p:txBody>
      </p:sp>
      <p:pic>
        <p:nvPicPr>
          <p:cNvPr id="120" name="Picture 3" descr="Picture 3"/>
          <p:cNvPicPr>
            <a:picLocks noChangeAspect="1"/>
          </p:cNvPicPr>
          <p:nvPr/>
        </p:nvPicPr>
        <p:blipFill>
          <a:blip r:embed="rId3"/>
          <a:stretch>
            <a:fillRect/>
          </a:stretch>
        </p:blipFill>
        <p:spPr>
          <a:xfrm>
            <a:off x="3664584" y="1763395"/>
            <a:ext cx="4532631" cy="1315721"/>
          </a:xfrm>
          <a:prstGeom prst="rect">
            <a:avLst/>
          </a:prstGeom>
          <a:ln w="12700">
            <a:miter lim="4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ym typeface="+mn-ea"/>
              </a:rPr>
              <a:t>Case: </a:t>
            </a:r>
            <a:r>
              <a:rPr lang="en-US" altLang="en-US" dirty="0"/>
              <a:t>Canary-based deployment using the blue/green strategy</a:t>
            </a:r>
          </a:p>
        </p:txBody>
      </p:sp>
      <p:graphicFrame>
        <p:nvGraphicFramePr>
          <p:cNvPr id="6" name="Content Placeholder 2">
            <a:extLst>
              <a:ext uri="{FF2B5EF4-FFF2-40B4-BE49-F238E27FC236}">
                <a16:creationId xmlns:a16="http://schemas.microsoft.com/office/drawing/2014/main" id="{47BAB845-7ECC-760F-6F51-0CC8EED52EDC}"/>
              </a:ext>
            </a:extLst>
          </p:cNvPr>
          <p:cNvGraphicFramePr>
            <a:graphicFrameLocks noGrp="1"/>
          </p:cNvGraphicFramePr>
          <p:nvPr>
            <p:ph idx="1"/>
          </p:nvPr>
        </p:nvGraphicFramePr>
        <p:xfrm>
          <a:off x="338455" y="1048385"/>
          <a:ext cx="5317490" cy="5128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5830570" y="869950"/>
            <a:ext cx="6014720" cy="353377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宋体"/>
        <a:ea typeface="宋体"/>
        <a:cs typeface="宋体"/>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宋体"/>
        <a:ea typeface="宋体"/>
        <a:cs typeface="宋体"/>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1297</Words>
  <Application>Microsoft Macintosh PowerPoint</Application>
  <PresentationFormat>Widescreen</PresentationFormat>
  <Paragraphs>119</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宋体</vt:lpstr>
      <vt:lpstr>Arial</vt:lpstr>
      <vt:lpstr>Arial Black</vt:lpstr>
      <vt:lpstr>Calibri</vt:lpstr>
      <vt:lpstr>Nexa</vt:lpstr>
      <vt:lpstr>Office Theme</vt:lpstr>
      <vt:lpstr>PGPCC - Mentor session</vt:lpstr>
      <vt:lpstr>Recap – Load Balancing, IAM</vt:lpstr>
      <vt:lpstr>Load Balancer Options</vt:lpstr>
      <vt:lpstr>IAM</vt:lpstr>
      <vt:lpstr>IAM Policy</vt:lpstr>
      <vt:lpstr>Questions to ponder about</vt:lpstr>
      <vt:lpstr>PowerPoint Presentation</vt:lpstr>
      <vt:lpstr>Well architected framework - Reliability Pillar</vt:lpstr>
      <vt:lpstr>Case: Canary-based deployment using the blue/green strategy</vt:lpstr>
      <vt:lpstr>Case: IoT, ASG and other services</vt:lpstr>
      <vt:lpstr>NIST Cybersecurity framework - “Protect!”</vt:lpstr>
      <vt:lpstr>What else?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PGPCC - Mentor session</dc:title>
  <dc:creator/>
  <cp:lastModifiedBy>Stuart Wong</cp:lastModifiedBy>
  <cp:revision>11</cp:revision>
  <dcterms:created xsi:type="dcterms:W3CDTF">2024-01-04T06:37:52Z</dcterms:created>
  <dcterms:modified xsi:type="dcterms:W3CDTF">2024-02-03T14:52:04Z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