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9"/>
  </p:handoutMasterIdLst>
  <p:sldIdLst>
    <p:sldId id="256" r:id="rId3"/>
    <p:sldId id="275" r:id="rId4"/>
    <p:sldId id="277" r:id="rId6"/>
    <p:sldId id="285" r:id="rId7"/>
    <p:sldId id="304" r:id="rId8"/>
    <p:sldId id="306" r:id="rId9"/>
    <p:sldId id="305" r:id="rId10"/>
    <p:sldId id="307" r:id="rId11"/>
    <p:sldId id="308" r:id="rId12"/>
    <p:sldId id="311" r:id="rId13"/>
    <p:sldId id="309" r:id="rId14"/>
    <p:sldId id="310" r:id="rId15"/>
    <p:sldId id="312" r:id="rId16"/>
    <p:sldId id="313" r:id="rId17"/>
    <p:sldId id="262"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37"/>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sym typeface="+mn-ea"/>
              </a:rPr>
              <a:t>https://aws.amazon.com/cloudshell/</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https://docs.aws.amazon.com/cloud9/latest/user-guide/sample-aws-cli.html#sample-aws-cli-install</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338455" y="258445"/>
            <a:ext cx="11506835" cy="61150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338455" y="1048385"/>
            <a:ext cx="11506835" cy="5128895"/>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363220" y="258445"/>
            <a:ext cx="11442065" cy="514350"/>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363220" y="951230"/>
            <a:ext cx="5466080" cy="5226050"/>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951230"/>
            <a:ext cx="5823585" cy="5226050"/>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359410" y="551815"/>
            <a:ext cx="11513820" cy="5558790"/>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1795" y="365125"/>
            <a:ext cx="11409045" cy="643890"/>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391795" y="1188720"/>
            <a:ext cx="11409045" cy="4988560"/>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pic>
        <p:nvPicPr>
          <p:cNvPr id="49" name="Google Shape;49;p6"/>
          <p:cNvPicPr preferRelativeResize="0"/>
          <p:nvPr userDrawn="1"/>
        </p:nvPicPr>
        <p:blipFill rotWithShape="1">
          <a:blip r:embed="rId9"/>
          <a:srcRect l="16790" t="40712" r="16922" b="40920"/>
          <a:stretch>
            <a:fillRect/>
          </a:stretch>
        </p:blipFill>
        <p:spPr>
          <a:xfrm>
            <a:off x="10476437" y="33164"/>
            <a:ext cx="1677800" cy="33232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sym typeface="+mn-ea"/>
              </a:rPr>
              <a:t>PGPCC - Mentor session</a:t>
            </a:r>
            <a:endParaRPr lang="en-US"/>
          </a:p>
        </p:txBody>
      </p:sp>
      <p:sp>
        <p:nvSpPr>
          <p:cNvPr id="3" name="Subtitle 2"/>
          <p:cNvSpPr>
            <a:spLocks noGrp="1"/>
          </p:cNvSpPr>
          <p:nvPr>
            <p:ph type="subTitle" idx="1"/>
          </p:nvPr>
        </p:nvSpPr>
        <p:spPr/>
        <p:txBody>
          <a:bodyPr/>
          <a:p>
            <a:r>
              <a:rPr lang="en-US" altLang="en-US">
                <a:sym typeface="+mn-ea"/>
              </a:rPr>
              <a:t>Flow and Structure for “Cloud with AWS”</a:t>
            </a:r>
            <a:endParaRPr lang="en-US" altLang="en-US"/>
          </a:p>
          <a:p>
            <a:r>
              <a:rPr lang="en-US" altLang="en-US">
                <a:sym typeface="+mn-ea"/>
              </a:rPr>
              <a:t>Course 2 Week 2</a:t>
            </a:r>
            <a:endParaRPr lang="en-US" altLang="en-US">
              <a:sym typeface="+mn-ea"/>
            </a:endParaRPr>
          </a:p>
          <a:p>
            <a:r>
              <a:rPr lang="en-US" altLang="en-US">
                <a:sym typeface="+mn-ea"/>
              </a:rPr>
              <a:t>Command Line Interface (CLI) demonstration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2b</a:t>
            </a:r>
            <a:endParaRPr lang="en-US"/>
          </a:p>
        </p:txBody>
      </p:sp>
      <p:sp>
        <p:nvSpPr>
          <p:cNvPr id="3" name="Content Placeholder 2"/>
          <p:cNvSpPr>
            <a:spLocks noGrp="1"/>
          </p:cNvSpPr>
          <p:nvPr>
            <p:ph idx="1"/>
          </p:nvPr>
        </p:nvSpPr>
        <p:spPr>
          <a:xfrm>
            <a:off x="338455" y="1048385"/>
            <a:ext cx="11506835" cy="5128895"/>
          </a:xfrm>
        </p:spPr>
        <p:txBody>
          <a:bodyPr>
            <a:normAutofit/>
          </a:bodyPr>
          <a:p>
            <a:r>
              <a:rPr lang="en-US"/>
              <a:t>Create the HTTP SG</a:t>
            </a:r>
            <a:endParaRPr lang="en-US"/>
          </a:p>
          <a:p>
            <a:pPr lvl="1"/>
            <a:r>
              <a:rPr lang="en-US"/>
              <a:t>aws ec2 create-security-group --group-name openhttp --description "Open port 80" --vpc-id $</a:t>
            </a:r>
            <a:r>
              <a:rPr lang="en-US">
                <a:sym typeface="+mn-ea"/>
              </a:rPr>
              <a:t>myvpcid</a:t>
            </a:r>
            <a:endParaRPr lang="en-US">
              <a:sym typeface="+mn-ea"/>
            </a:endParaRPr>
          </a:p>
          <a:p>
            <a:pPr lvl="1"/>
            <a:r>
              <a:rPr lang="en-US">
                <a:sym typeface="+mn-ea"/>
              </a:rPr>
              <a:t>openhttp</a:t>
            </a:r>
            <a:r>
              <a:rPr lang="en-US"/>
              <a:t>=$(</a:t>
            </a:r>
            <a:r>
              <a:rPr lang="en-US">
                <a:sym typeface="+mn-ea"/>
              </a:rPr>
              <a:t>aws --output text ec2 describe-security-groups --group-names </a:t>
            </a:r>
            <a:r>
              <a:rPr lang="en-US">
                <a:sym typeface="+mn-ea"/>
              </a:rPr>
              <a:t>openhttp </a:t>
            </a:r>
            <a:r>
              <a:rPr lang="en-US">
                <a:sym typeface="+mn-ea"/>
              </a:rPr>
              <a:t>--query </a:t>
            </a:r>
            <a:r>
              <a:rPr lang="en-US">
                <a:sym typeface="+mn-ea"/>
              </a:rPr>
              <a:t>'SecurityGroups[*].GroupId'</a:t>
            </a:r>
            <a:r>
              <a:rPr lang="en-US"/>
              <a:t>)</a:t>
            </a:r>
            <a:endParaRPr lang="en-US"/>
          </a:p>
          <a:p>
            <a:pPr lvl="1"/>
            <a:r>
              <a:rPr lang="en-US"/>
              <a:t>echo $</a:t>
            </a:r>
            <a:r>
              <a:rPr lang="en-US">
                <a:sym typeface="+mn-ea"/>
              </a:rPr>
              <a:t>openhttp</a:t>
            </a:r>
            <a:endParaRPr lang="en-US">
              <a:sym typeface="+mn-ea"/>
            </a:endParaRPr>
          </a:p>
          <a:p>
            <a:pPr lvl="1"/>
            <a:r>
              <a:rPr lang="en-US">
                <a:sym typeface="+mn-ea"/>
              </a:rPr>
              <a:t>#Open the management console and navigate to “EC2”-&gt;“Security Groups” and verify</a:t>
            </a:r>
            <a:endParaRPr lang="en-US">
              <a:sym typeface="+mn-ea"/>
            </a:endParaRPr>
          </a:p>
          <a:p>
            <a:pPr lvl="0"/>
            <a:r>
              <a:rPr lang="en-US" sz="2000">
                <a:sym typeface="+mn-ea"/>
              </a:rPr>
              <a:t>Assign an ingress rule</a:t>
            </a:r>
            <a:endParaRPr lang="en-US" sz="2000">
              <a:sym typeface="+mn-ea"/>
            </a:endParaRPr>
          </a:p>
          <a:p>
            <a:pPr lvl="1"/>
            <a:r>
              <a:rPr lang="en-US">
                <a:sym typeface="+mn-ea"/>
              </a:rPr>
              <a:t>aws ec2 authorize-security-group-ingress --group-id $</a:t>
            </a:r>
            <a:r>
              <a:rPr lang="en-US">
                <a:sym typeface="+mn-ea"/>
              </a:rPr>
              <a:t>openhttp </a:t>
            </a:r>
            <a:r>
              <a:rPr lang="en-US">
                <a:sym typeface="+mn-ea"/>
              </a:rPr>
              <a:t>--protocol tcp --port 80 --cidr 0.0.0.0/0</a:t>
            </a:r>
            <a:endParaRPr lang="en-US">
              <a:sym typeface="+mn-ea"/>
            </a:endParaRPr>
          </a:p>
          <a:p>
            <a:pPr lvl="1"/>
            <a:r>
              <a:rPr lang="en-US">
                <a:sym typeface="+mn-ea"/>
              </a:rPr>
              <a:t>#Go back to the management console and see the “Inbound rules” tab to verify</a:t>
            </a:r>
            <a:endParaRPr 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3</a:t>
            </a:r>
            <a:endParaRPr lang="en-US"/>
          </a:p>
        </p:txBody>
      </p:sp>
      <p:sp>
        <p:nvSpPr>
          <p:cNvPr id="3" name="Content Placeholder 2"/>
          <p:cNvSpPr>
            <a:spLocks noGrp="1"/>
          </p:cNvSpPr>
          <p:nvPr>
            <p:ph idx="1"/>
          </p:nvPr>
        </p:nvSpPr>
        <p:spPr/>
        <p:txBody>
          <a:bodyPr/>
          <a:p>
            <a:r>
              <a:rPr lang="en-US"/>
              <a:t>Create the PEM file</a:t>
            </a:r>
            <a:endParaRPr lang="en-US"/>
          </a:p>
          <a:p>
            <a:pPr lvl="1"/>
            <a:r>
              <a:rPr lang="en-US"/>
              <a:t>aws ec2 create-key-pair --key-name cloudkey --query 'KeyMaterial' --output text &gt; cloudkey.pem</a:t>
            </a:r>
            <a:endParaRPr lang="en-US"/>
          </a:p>
          <a:p>
            <a:pPr lvl="1"/>
            <a:r>
              <a:rPr lang="en-US"/>
              <a:t>#Open the EC2 management console, under Key Pairs (left navigation) verify the keypair</a:t>
            </a:r>
            <a:endParaRPr lang="en-US"/>
          </a:p>
          <a:p>
            <a:r>
              <a:rPr lang="en-US"/>
              <a:t>List the directory, view the contents of the PEM file &amp; change the permissions</a:t>
            </a:r>
            <a:endParaRPr lang="en-US"/>
          </a:p>
          <a:p>
            <a:pPr lvl="1"/>
            <a:r>
              <a:rPr lang="en-US"/>
              <a:t>ls -al</a:t>
            </a:r>
            <a:endParaRPr lang="en-US"/>
          </a:p>
          <a:p>
            <a:pPr lvl="1"/>
            <a:r>
              <a:rPr lang="en-US"/>
              <a:t>cat cloudkey.pem</a:t>
            </a:r>
            <a:endParaRPr lang="en-US"/>
          </a:p>
          <a:p>
            <a:pPr lvl="1"/>
            <a:r>
              <a:rPr lang="en-US"/>
              <a:t>chmod 400 cloudkey.pem</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4</a:t>
            </a:r>
            <a:endParaRPr lang="en-US"/>
          </a:p>
        </p:txBody>
      </p:sp>
      <p:sp>
        <p:nvSpPr>
          <p:cNvPr id="3" name="Content Placeholder 2"/>
          <p:cNvSpPr>
            <a:spLocks noGrp="1"/>
          </p:cNvSpPr>
          <p:nvPr>
            <p:ph idx="1"/>
          </p:nvPr>
        </p:nvSpPr>
        <p:spPr/>
        <p:txBody>
          <a:bodyPr/>
          <a:p>
            <a:r>
              <a:rPr lang="en-US"/>
              <a:t>Visit the EC2 management console and grab the AMI id</a:t>
            </a:r>
            <a:endParaRPr lang="en-US"/>
          </a:p>
          <a:p>
            <a:pPr lvl="1"/>
            <a:r>
              <a:rPr lang="en-US"/>
              <a:t>Amazon linux AMI in N Virginia should be ami-033b95fb8079dc481</a:t>
            </a:r>
            <a:endParaRPr lang="en-US"/>
          </a:p>
          <a:p>
            <a:pPr lvl="1"/>
            <a:r>
              <a:rPr lang="en-US"/>
              <a:t>Understand the selection of the instance type and the general process of using the management console to launch an instance</a:t>
            </a:r>
            <a:endParaRPr lang="en-US"/>
          </a:p>
          <a:p>
            <a:pPr lvl="0"/>
            <a:r>
              <a:rPr lang="en-US"/>
              <a:t>Use the following command to launch the EC2 instance</a:t>
            </a:r>
            <a:endParaRPr lang="en-US"/>
          </a:p>
          <a:p>
            <a:pPr lvl="1"/>
            <a:r>
              <a:rPr lang="en-US"/>
              <a:t>aws ec2 run-instances --image-id </a:t>
            </a:r>
            <a:r>
              <a:rPr lang="en-US">
                <a:sym typeface="+mn-ea"/>
              </a:rPr>
              <a:t>ami-033b95fb8079dc481</a:t>
            </a:r>
            <a:r>
              <a:rPr lang="en-US"/>
              <a:t> --count 1 --instance-type t2.micro --key-name </a:t>
            </a:r>
            <a:r>
              <a:rPr lang="en-US">
                <a:sym typeface="+mn-ea"/>
              </a:rPr>
              <a:t>cloudkey </a:t>
            </a:r>
            <a:r>
              <a:rPr lang="en-US"/>
              <a:t>--security-group-ids </a:t>
            </a:r>
            <a:r>
              <a:rPr lang="en-US">
                <a:sym typeface="+mn-ea"/>
              </a:rPr>
              <a:t>$</a:t>
            </a:r>
            <a:r>
              <a:rPr lang="en-US">
                <a:sym typeface="+mn-ea"/>
              </a:rPr>
              <a:t>openssh </a:t>
            </a:r>
            <a:r>
              <a:rPr lang="en-US">
                <a:sym typeface="+mn-ea"/>
              </a:rPr>
              <a:t>$</a:t>
            </a:r>
            <a:r>
              <a:rPr lang="en-US">
                <a:sym typeface="+mn-ea"/>
              </a:rPr>
              <a:t>openhttp</a:t>
            </a:r>
            <a:endParaRPr lang="en-US">
              <a:sym typeface="+mn-ea"/>
            </a:endParaRPr>
          </a:p>
          <a:p>
            <a:pPr lvl="1"/>
            <a:r>
              <a:rPr lang="en-US">
                <a:sym typeface="+mn-ea"/>
              </a:rPr>
              <a:t>#Type q to exit the large json output display</a:t>
            </a:r>
            <a:endParaRPr lang="en-US">
              <a:sym typeface="+mn-ea"/>
            </a:endParaRPr>
          </a:p>
          <a:p>
            <a:pPr lvl="1"/>
            <a:r>
              <a:rPr lang="en-US"/>
              <a:t>#Visit the management console and observe the instance is getting created</a:t>
            </a:r>
            <a:endParaRPr lang="en-US"/>
          </a:p>
          <a:p>
            <a:pPr lvl="1"/>
            <a:r>
              <a:rPr lang="en-US"/>
              <a:t>#Ensure the security groups are attached (Security tab)</a:t>
            </a:r>
            <a:endParaRPr lang="en-US"/>
          </a:p>
          <a:p>
            <a:pPr lvl="0"/>
            <a:r>
              <a:rPr lang="en-US"/>
              <a:t>This is nothing but “IaC” - Infrastructure as Code!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5</a:t>
            </a:r>
            <a:endParaRPr lang="en-US"/>
          </a:p>
        </p:txBody>
      </p:sp>
      <p:sp>
        <p:nvSpPr>
          <p:cNvPr id="3" name="Content Placeholder 2"/>
          <p:cNvSpPr>
            <a:spLocks noGrp="1"/>
          </p:cNvSpPr>
          <p:nvPr>
            <p:ph idx="1"/>
          </p:nvPr>
        </p:nvSpPr>
        <p:spPr/>
        <p:txBody>
          <a:bodyPr>
            <a:normAutofit fontScale="90000" lnSpcReduction="20000"/>
          </a:bodyPr>
          <a:p>
            <a:r>
              <a:rPr lang="en-US"/>
              <a:t>To SSH we need to get the public IP (or DNS) of the EC2 instance</a:t>
            </a:r>
            <a:endParaRPr lang="en-US"/>
          </a:p>
          <a:p>
            <a:pPr lvl="1"/>
            <a:r>
              <a:rPr lang="en-US"/>
              <a:t>aws --output text ec2 describe-instances --query 'Reservations[*].Instances[*].[PublicIpAddress]'</a:t>
            </a:r>
            <a:endParaRPr lang="en-US"/>
          </a:p>
          <a:p>
            <a:pPr lvl="1"/>
            <a:r>
              <a:rPr lang="en-US"/>
              <a:t>ec2ip=$(</a:t>
            </a:r>
            <a:r>
              <a:rPr lang="en-US">
                <a:sym typeface="+mn-ea"/>
              </a:rPr>
              <a:t>aws --output text ec2 describe-instances --query 'Reservations[*].Instances[*].[PublicIpAddress]'</a:t>
            </a:r>
            <a:r>
              <a:rPr lang="en-US"/>
              <a:t>)</a:t>
            </a:r>
            <a:endParaRPr lang="en-US"/>
          </a:p>
          <a:p>
            <a:pPr lvl="1"/>
            <a:r>
              <a:rPr lang="en-US"/>
              <a:t>echo $ec2ip</a:t>
            </a:r>
            <a:endParaRPr lang="en-US"/>
          </a:p>
          <a:p>
            <a:r>
              <a:rPr lang="en-US"/>
              <a:t>SSH to the instance from the cloud shell</a:t>
            </a:r>
            <a:endParaRPr lang="en-US"/>
          </a:p>
          <a:p>
            <a:pPr lvl="1"/>
            <a:r>
              <a:rPr lang="en-US"/>
              <a:t>ssh -i cloudkey.pem ec2-user@$ec2ip</a:t>
            </a:r>
            <a:endParaRPr lang="en-US"/>
          </a:p>
          <a:p>
            <a:pPr lvl="1"/>
            <a:r>
              <a:rPr lang="en-US"/>
              <a:t>#Type yes when prompted and observe the prompt in the terminal, it is now that of the ec2 instance</a:t>
            </a:r>
            <a:endParaRPr lang="en-US"/>
          </a:p>
          <a:p>
            <a:pPr lvl="0"/>
            <a:r>
              <a:rPr lang="en-US"/>
              <a:t>Setup the instance with the sample application</a:t>
            </a:r>
            <a:endParaRPr lang="en-US"/>
          </a:p>
          <a:p>
            <a:pPr lvl="1"/>
            <a:r>
              <a:rPr lang="en-US"/>
              <a:t>sudo su</a:t>
            </a:r>
            <a:endParaRPr lang="en-US"/>
          </a:p>
          <a:p>
            <a:pPr lvl="1"/>
            <a:r>
              <a:rPr lang="en-US"/>
              <a:t>APP_NAME=LiftShift-Application</a:t>
            </a:r>
            <a:endParaRPr lang="en-US"/>
          </a:p>
          <a:p>
            <a:pPr lvl="1"/>
            <a:r>
              <a:rPr lang="en-US"/>
              <a:t>yum update -y &amp;&amp; yum -y install python3-pip zip</a:t>
            </a:r>
            <a:endParaRPr lang="en-US"/>
          </a:p>
          <a:p>
            <a:pPr lvl="1"/>
            <a:r>
              <a:rPr lang="en-US"/>
              <a:t>wget https://d6opu47qoi4ee.cloudfront.net/loadbalancer/simuapp-v1.zip</a:t>
            </a:r>
            <a:endParaRPr lang="en-US"/>
          </a:p>
          <a:p>
            <a:pPr lvl="1"/>
            <a:r>
              <a:rPr lang="en-US"/>
              <a:t>unzip simuapp-v1.zip</a:t>
            </a:r>
            <a:endParaRPr lang="en-US"/>
          </a:p>
          <a:p>
            <a:pPr lvl="1"/>
            <a:r>
              <a:rPr lang="en-US"/>
              <a:t>sed -i "s=MOD_APPLICATION_NAME=$APP_NAME=g" templates/index.html</a:t>
            </a:r>
            <a:endParaRPr lang="en-US"/>
          </a:p>
          <a:p>
            <a:pPr lvl="1"/>
            <a:r>
              <a:rPr lang="en-US"/>
              <a:t>pip3 install -r requirements.txt</a:t>
            </a:r>
            <a:endParaRPr lang="en-US"/>
          </a:p>
          <a:p>
            <a:pPr lvl="1"/>
            <a:r>
              <a:rPr lang="en-US"/>
              <a:t>nohup python3 simu_app.py &gt;&gt; application.log 2&gt;&amp;1 &amp;</a:t>
            </a:r>
            <a:endParaRPr lang="en-US"/>
          </a:p>
          <a:p>
            <a:pPr lvl="0"/>
            <a:r>
              <a:rPr lang="en-US" sz="2000"/>
              <a:t>Get the public IP of the EC2 instance and hit it in a new browser tab</a:t>
            </a:r>
            <a:endParaRPr lang="en-US" sz="2000"/>
          </a:p>
          <a:p>
            <a:pPr lvl="1"/>
            <a:r>
              <a:rPr lang="en-US">
                <a:sym typeface="+mn-ea"/>
              </a:rPr>
              <a:t>curl https://checkip.amazonaws.com</a:t>
            </a:r>
            <a:endParaRPr lang="en-US">
              <a:sym typeface="+mn-ea"/>
            </a:endParaRPr>
          </a:p>
          <a:p>
            <a:pPr lvl="1"/>
            <a:r>
              <a:rPr lang="en-US">
                <a:sym typeface="+mn-ea"/>
              </a:rPr>
              <a:t>#Type exit twice in the EC2 instance shell to come back to the cloud shell environment</a:t>
            </a:r>
            <a:endParaRPr lang="en-US"/>
          </a:p>
          <a:p>
            <a:pPr lvl="0"/>
            <a:endParaRPr lang="en-US"/>
          </a:p>
          <a:p>
            <a:pPr lvl="1"/>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6</a:t>
            </a:r>
            <a:endParaRPr lang="en-US"/>
          </a:p>
        </p:txBody>
      </p:sp>
      <p:sp>
        <p:nvSpPr>
          <p:cNvPr id="3" name="Content Placeholder 2"/>
          <p:cNvSpPr>
            <a:spLocks noGrp="1"/>
          </p:cNvSpPr>
          <p:nvPr>
            <p:ph idx="1"/>
          </p:nvPr>
        </p:nvSpPr>
        <p:spPr/>
        <p:txBody>
          <a:bodyPr>
            <a:normAutofit lnSpcReduction="10000"/>
          </a:bodyPr>
          <a:p>
            <a:r>
              <a:rPr lang="en-US"/>
              <a:t>Terminate the EC2 instance</a:t>
            </a:r>
            <a:endParaRPr lang="en-US"/>
          </a:p>
          <a:p>
            <a:pPr lvl="1"/>
            <a:r>
              <a:rPr lang="en-US"/>
              <a:t>aws --output text ec2 describe-instances --query 'Reservations[*].Instances[*].[InstanceId]'</a:t>
            </a:r>
            <a:endParaRPr lang="en-US"/>
          </a:p>
          <a:p>
            <a:pPr lvl="1"/>
            <a:r>
              <a:rPr lang="en-US"/>
              <a:t>ec2id=$(</a:t>
            </a:r>
            <a:r>
              <a:rPr lang="en-US">
                <a:sym typeface="+mn-ea"/>
              </a:rPr>
              <a:t>aws --output text ec2 describe-instances --query 'Reservations[*].Instances[*].[InstanceId]'</a:t>
            </a:r>
            <a:r>
              <a:rPr lang="en-US"/>
              <a:t>)</a:t>
            </a:r>
            <a:endParaRPr lang="en-US"/>
          </a:p>
          <a:p>
            <a:pPr lvl="1"/>
            <a:r>
              <a:rPr lang="en-US"/>
              <a:t>echo $ec2id</a:t>
            </a:r>
            <a:endParaRPr lang="en-US"/>
          </a:p>
          <a:p>
            <a:pPr lvl="1"/>
            <a:r>
              <a:rPr lang="en-US"/>
              <a:t>aws ec2 terminate-instances --instance-ids $</a:t>
            </a:r>
            <a:r>
              <a:rPr lang="en-US">
                <a:sym typeface="+mn-ea"/>
              </a:rPr>
              <a:t>ec2id</a:t>
            </a:r>
            <a:endParaRPr lang="en-US">
              <a:sym typeface="+mn-ea"/>
            </a:endParaRPr>
          </a:p>
          <a:p>
            <a:pPr lvl="1"/>
            <a:r>
              <a:rPr lang="en-US">
                <a:sym typeface="+mn-ea"/>
              </a:rPr>
              <a:t>#Verify in the management console the instance is shutting down and then terminated</a:t>
            </a:r>
            <a:endParaRPr lang="en-US"/>
          </a:p>
          <a:p>
            <a:r>
              <a:rPr lang="en-US"/>
              <a:t>Delete the security groups</a:t>
            </a:r>
            <a:endParaRPr lang="en-US"/>
          </a:p>
          <a:p>
            <a:pPr lvl="1"/>
            <a:r>
              <a:rPr lang="en-US"/>
              <a:t>aws ec2 delete-security-group --group-id </a:t>
            </a:r>
            <a:r>
              <a:rPr lang="en-US">
                <a:sym typeface="+mn-ea"/>
              </a:rPr>
              <a:t>$openssh</a:t>
            </a:r>
            <a:endParaRPr lang="en-US">
              <a:sym typeface="+mn-ea"/>
            </a:endParaRPr>
          </a:p>
          <a:p>
            <a:pPr lvl="1"/>
            <a:r>
              <a:rPr lang="en-US">
                <a:sym typeface="+mn-ea"/>
              </a:rPr>
              <a:t>aws ec2 delete-security-group --group-id</a:t>
            </a:r>
            <a:r>
              <a:rPr lang="en-US">
                <a:sym typeface="+mn-ea"/>
              </a:rPr>
              <a:t> $openhttp</a:t>
            </a:r>
            <a:endParaRPr lang="en-US">
              <a:sym typeface="+mn-ea"/>
            </a:endParaRPr>
          </a:p>
          <a:p>
            <a:pPr lvl="1"/>
            <a:r>
              <a:rPr lang="en-US">
                <a:sym typeface="+mn-ea"/>
              </a:rPr>
              <a:t>#Verify in the management console the security groups are deleted</a:t>
            </a:r>
            <a:endParaRPr lang="en-US"/>
          </a:p>
          <a:p>
            <a:r>
              <a:rPr lang="en-US"/>
              <a:t>Delete the keypair (PEM file)</a:t>
            </a:r>
            <a:endParaRPr lang="en-US"/>
          </a:p>
          <a:p>
            <a:pPr lvl="1"/>
            <a:r>
              <a:rPr lang="en-US"/>
              <a:t>aws ec2 delete-key-pair --key-name </a:t>
            </a:r>
            <a:r>
              <a:rPr lang="en-US">
                <a:sym typeface="+mn-ea"/>
              </a:rPr>
              <a:t>cloudkey</a:t>
            </a:r>
            <a:endParaRPr lang="en-US">
              <a:sym typeface="+mn-ea"/>
            </a:endParaRPr>
          </a:p>
          <a:p>
            <a:pPr lvl="1"/>
            <a:r>
              <a:rPr lang="en-US">
                <a:sym typeface="+mn-ea"/>
              </a:rPr>
              <a:t>#Verify in the management console the keypair is deleted</a:t>
            </a:r>
            <a:endParaRPr lang="en-US">
              <a:sym typeface="+mn-ea"/>
            </a:endParaRPr>
          </a:p>
          <a:p>
            <a:pPr lvl="0"/>
            <a:r>
              <a:rPr lang="en-US"/>
              <a:t>Delete the keypair from the cloud shell environment as well</a:t>
            </a:r>
            <a:endParaRPr lang="en-US"/>
          </a:p>
          <a:p>
            <a:pPr lvl="1"/>
            <a:r>
              <a:rPr lang="en-US"/>
              <a:t>rm -rf *.pem</a:t>
            </a:r>
            <a:endParaRPr lang="en-US"/>
          </a:p>
          <a:p>
            <a:pPr lvl="0"/>
            <a:r>
              <a:rPr lang="en-US"/>
              <a:t>Type exit in the cloud shell and close the browser tab to conclude the demonstration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Thank you</a:t>
            </a:r>
            <a:endParaRPr lang="en-US" altLang="en-US"/>
          </a:p>
        </p:txBody>
      </p:sp>
      <p:sp>
        <p:nvSpPr>
          <p:cNvPr id="5" name="Text Placeholder 4"/>
          <p:cNvSpPr>
            <a:spLocks noGrp="1"/>
          </p:cNvSpPr>
          <p:nvPr>
            <p:ph type="body" idx="1"/>
          </p:nvPr>
        </p:nvSpPr>
        <p:spPr/>
        <p:txBody>
          <a:bodyPr/>
          <a:p>
            <a:r>
              <a:rPr lang="en-US" altLang="en-US"/>
              <a:t>Happy Learning!</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Discussion - AWS cloud shell</a:t>
            </a:r>
            <a:endParaRPr lang="en-US" altLang="en-US"/>
          </a:p>
        </p:txBody>
      </p:sp>
      <p:sp>
        <p:nvSpPr>
          <p:cNvPr id="3" name="Content Placeholder 2"/>
          <p:cNvSpPr>
            <a:spLocks noGrp="1"/>
          </p:cNvSpPr>
          <p:nvPr>
            <p:ph idx="1"/>
          </p:nvPr>
        </p:nvSpPr>
        <p:spPr>
          <a:xfrm>
            <a:off x="338455" y="1048385"/>
            <a:ext cx="11506835" cy="1781810"/>
          </a:xfrm>
        </p:spPr>
        <p:txBody>
          <a:bodyPr>
            <a:normAutofit fontScale="90000"/>
          </a:bodyPr>
          <a:p>
            <a:r>
              <a:rPr lang="en-US" altLang="en-US"/>
              <a:t>AWS CloudShell is a browser-based shell that makes it easy to securely manage, explore, and interact with your AWS resources. CloudShell is </a:t>
            </a:r>
            <a:r>
              <a:rPr lang="en-US" altLang="en-US">
                <a:solidFill>
                  <a:srgbClr val="0070C0"/>
                </a:solidFill>
              </a:rPr>
              <a:t>pre-authenticated</a:t>
            </a:r>
            <a:r>
              <a:rPr lang="en-US" altLang="en-US"/>
              <a:t> with your console credentials. Common </a:t>
            </a:r>
            <a:r>
              <a:rPr lang="en-US" altLang="en-US">
                <a:solidFill>
                  <a:srgbClr val="0070C0"/>
                </a:solidFill>
              </a:rPr>
              <a:t>development and operations tools are pre-installed</a:t>
            </a:r>
            <a:r>
              <a:rPr lang="en-US" altLang="en-US"/>
              <a:t>, so no local installation or configuration is required.</a:t>
            </a:r>
            <a:endParaRPr lang="en-US" altLang="en-US"/>
          </a:p>
          <a:p>
            <a:r>
              <a:rPr lang="en-US" altLang="en-US"/>
              <a:t>With CloudShell, you can </a:t>
            </a:r>
            <a:r>
              <a:rPr lang="en-US" altLang="en-US">
                <a:solidFill>
                  <a:srgbClr val="0070C0"/>
                </a:solidFill>
              </a:rPr>
              <a:t>quickly run scripts with the AWS Command Line Interface (AWS CLI)</a:t>
            </a:r>
            <a:r>
              <a:rPr lang="en-US" altLang="en-US"/>
              <a:t>, experiment with AWS service APIs using the AWS SDKs, or use a range of other tools to be productive. You can use CloudShell right from your browser and at no additional cost.</a:t>
            </a:r>
            <a:endParaRPr lang="en-US" altLang="en-US"/>
          </a:p>
          <a:p>
            <a:endParaRPr lang="en-US" altLang="en-US"/>
          </a:p>
          <a:p>
            <a:endParaRPr lang="en-US" altLang="en-US"/>
          </a:p>
        </p:txBody>
      </p:sp>
      <p:pic>
        <p:nvPicPr>
          <p:cNvPr id="5" name="Content Placeholder 3"/>
          <p:cNvPicPr>
            <a:picLocks noChangeAspect="1"/>
          </p:cNvPicPr>
          <p:nvPr/>
        </p:nvPicPr>
        <p:blipFill>
          <a:blip r:embed="rId1"/>
          <a:stretch>
            <a:fillRect/>
          </a:stretch>
        </p:blipFill>
        <p:spPr>
          <a:xfrm>
            <a:off x="4240530" y="2941320"/>
            <a:ext cx="6588125" cy="3152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Discussion - </a:t>
            </a:r>
            <a:r>
              <a:rPr lang="en-US" altLang="en-US"/>
              <a:t>Cloud shell from the top 3 cloud providers!</a:t>
            </a:r>
            <a:endParaRPr lang="en-US" altLang="en-US"/>
          </a:p>
        </p:txBody>
      </p:sp>
      <p:pic>
        <p:nvPicPr>
          <p:cNvPr id="7" name="Content Placeholder 6"/>
          <p:cNvPicPr>
            <a:picLocks noChangeAspect="1"/>
          </p:cNvPicPr>
          <p:nvPr>
            <p:ph idx="1"/>
          </p:nvPr>
        </p:nvPicPr>
        <p:blipFill>
          <a:blip r:embed="rId1"/>
          <a:stretch>
            <a:fillRect/>
          </a:stretch>
        </p:blipFill>
        <p:spPr>
          <a:xfrm>
            <a:off x="338455" y="2308225"/>
            <a:ext cx="11506835" cy="3235960"/>
          </a:xfrm>
          <a:prstGeom prst="rect">
            <a:avLst/>
          </a:prstGeom>
        </p:spPr>
      </p:pic>
      <p:sp>
        <p:nvSpPr>
          <p:cNvPr id="3" name="Rounded Rectangle 2"/>
          <p:cNvSpPr/>
          <p:nvPr/>
        </p:nvSpPr>
        <p:spPr>
          <a:xfrm>
            <a:off x="8042910" y="2924810"/>
            <a:ext cx="483870" cy="386715"/>
          </a:xfrm>
          <a:prstGeom prst="roundRect">
            <a:avLst/>
          </a:prstGeom>
          <a:noFill/>
          <a:ln w="38100">
            <a:solidFill>
              <a:srgbClr val="FF33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ounded Rectangle 3"/>
          <p:cNvSpPr/>
          <p:nvPr/>
        </p:nvSpPr>
        <p:spPr>
          <a:xfrm>
            <a:off x="9805035" y="4036695"/>
            <a:ext cx="483870" cy="386715"/>
          </a:xfrm>
          <a:prstGeom prst="roundRect">
            <a:avLst/>
          </a:prstGeom>
          <a:noFill/>
          <a:ln w="38100">
            <a:solidFill>
              <a:srgbClr val="FF33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7830820" y="5157470"/>
            <a:ext cx="483870" cy="386715"/>
          </a:xfrm>
          <a:prstGeom prst="roundRect">
            <a:avLst/>
          </a:prstGeom>
          <a:noFill/>
          <a:ln w="38100">
            <a:solidFill>
              <a:srgbClr val="FF33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750695" y="1258570"/>
            <a:ext cx="4030980" cy="368300"/>
          </a:xfrm>
          <a:prstGeom prst="rect">
            <a:avLst/>
          </a:prstGeom>
          <a:noFill/>
        </p:spPr>
        <p:txBody>
          <a:bodyPr wrap="none" rtlCol="0">
            <a:spAutoFit/>
          </a:bodyPr>
          <a:p>
            <a:r>
              <a:rPr lang="en-US"/>
              <a:t>The focus of our demonstration today!</a:t>
            </a:r>
            <a:endParaRPr lang="en-US"/>
          </a:p>
        </p:txBody>
      </p:sp>
      <p:sp>
        <p:nvSpPr>
          <p:cNvPr id="8" name="Freeform 7"/>
          <p:cNvSpPr/>
          <p:nvPr/>
        </p:nvSpPr>
        <p:spPr>
          <a:xfrm>
            <a:off x="5716905" y="1438910"/>
            <a:ext cx="2455545" cy="1433195"/>
          </a:xfrm>
          <a:custGeom>
            <a:avLst/>
            <a:gdLst>
              <a:gd name="connisteX0" fmla="*/ 0 w 2455545"/>
              <a:gd name="connsiteY0" fmla="*/ 28106 h 1433361"/>
              <a:gd name="connisteX1" fmla="*/ 1459230 w 2455545"/>
              <a:gd name="connsiteY1" fmla="*/ 179236 h 1433361"/>
              <a:gd name="connisteX2" fmla="*/ 2455545 w 2455545"/>
              <a:gd name="connsiteY2" fmla="*/ 1433361 h 1433361"/>
            </a:gdLst>
            <a:ahLst/>
            <a:cxnLst>
              <a:cxn ang="0">
                <a:pos x="connisteX0" y="connsiteY0"/>
              </a:cxn>
              <a:cxn ang="0">
                <a:pos x="connisteX1" y="connsiteY1"/>
              </a:cxn>
              <a:cxn ang="0">
                <a:pos x="connisteX2" y="connsiteY2"/>
              </a:cxn>
            </a:cxnLst>
            <a:rect l="l" t="t" r="r" b="b"/>
            <a:pathLst>
              <a:path w="2455545" h="1433362">
                <a:moveTo>
                  <a:pt x="0" y="28107"/>
                </a:moveTo>
                <a:cubicBezTo>
                  <a:pt x="271780" y="33187"/>
                  <a:pt x="968375" y="-102068"/>
                  <a:pt x="1459230" y="179237"/>
                </a:cubicBezTo>
                <a:cubicBezTo>
                  <a:pt x="1950085" y="460542"/>
                  <a:pt x="2285365" y="1185712"/>
                  <a:pt x="2455545" y="1433362"/>
                </a:cubicBezTo>
              </a:path>
            </a:pathLst>
          </a:custGeom>
          <a:noFill/>
          <a:ln>
            <a:solidFill>
              <a:schemeClr val="tx1"/>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1691005" y="5895340"/>
            <a:ext cx="8801100" cy="368300"/>
          </a:xfrm>
          <a:prstGeom prst="rect">
            <a:avLst/>
          </a:prstGeom>
          <a:noFill/>
        </p:spPr>
        <p:txBody>
          <a:bodyPr wrap="none" rtlCol="0">
            <a:spAutoFit/>
          </a:bodyPr>
          <a:p>
            <a:r>
              <a:rPr lang="en-US"/>
              <a:t>Cloud shell feature is available in AWS, Azure and GCP. Some capabilities may differ.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Discussion - </a:t>
            </a:r>
            <a:r>
              <a:rPr lang="en-US" altLang="en-US"/>
              <a:t>AWS shell</a:t>
            </a:r>
            <a:endParaRPr lang="en-US" altLang="en-US"/>
          </a:p>
        </p:txBody>
      </p:sp>
      <p:sp>
        <p:nvSpPr>
          <p:cNvPr id="3" name="Content Placeholder 2"/>
          <p:cNvSpPr>
            <a:spLocks noGrp="1"/>
          </p:cNvSpPr>
          <p:nvPr>
            <p:ph idx="1"/>
          </p:nvPr>
        </p:nvSpPr>
        <p:spPr/>
        <p:txBody>
          <a:bodyPr/>
          <a:p>
            <a:r>
              <a:rPr lang="en-US" altLang="en-US"/>
              <a:t>AWS Shell can be installed on your local laptop, below is the screenshot of a laptop running Ubuntu</a:t>
            </a:r>
            <a:endParaRPr lang="en-US" altLang="en-US"/>
          </a:p>
          <a:p>
            <a:r>
              <a:rPr lang="en-US" altLang="en-US"/>
              <a:t>Windows and Mac are supported too</a:t>
            </a:r>
            <a:endParaRPr lang="en-US" altLang="en-US"/>
          </a:p>
          <a:p>
            <a:r>
              <a:rPr lang="en-US" altLang="en-US"/>
              <a:t>$ </a:t>
            </a:r>
            <a:r>
              <a:rPr lang="en-US"/>
              <a:t>sudo pip install aws-shell</a:t>
            </a:r>
            <a:endParaRPr lang="en-US"/>
          </a:p>
          <a:p>
            <a:r>
              <a:rPr lang="en-US" altLang="en-US"/>
              <a:t>$ aws-shell</a:t>
            </a:r>
            <a:endParaRPr lang="en-US" altLang="en-US"/>
          </a:p>
          <a:p>
            <a:endParaRPr lang="en-US" altLang="en-US"/>
          </a:p>
        </p:txBody>
      </p:sp>
      <p:pic>
        <p:nvPicPr>
          <p:cNvPr id="4" name="Picture 3"/>
          <p:cNvPicPr>
            <a:picLocks noChangeAspect="1"/>
          </p:cNvPicPr>
          <p:nvPr/>
        </p:nvPicPr>
        <p:blipFill>
          <a:blip r:embed="rId1"/>
          <a:stretch>
            <a:fillRect/>
          </a:stretch>
        </p:blipFill>
        <p:spPr>
          <a:xfrm>
            <a:off x="1715135" y="2990215"/>
            <a:ext cx="8753475" cy="1943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 objective</a:t>
            </a:r>
            <a:endParaRPr lang="en-US"/>
          </a:p>
        </p:txBody>
      </p:sp>
      <p:sp>
        <p:nvSpPr>
          <p:cNvPr id="3" name="Content Placeholder 2"/>
          <p:cNvSpPr>
            <a:spLocks noGrp="1"/>
          </p:cNvSpPr>
          <p:nvPr>
            <p:ph idx="1"/>
          </p:nvPr>
        </p:nvSpPr>
        <p:spPr/>
        <p:txBody>
          <a:bodyPr/>
          <a:p>
            <a:r>
              <a:rPr lang="en-US"/>
              <a:t>In this demo we will explore a very powerful way in which cloud resources can be managed using the command line interface aka CLI</a:t>
            </a:r>
            <a:endParaRPr lang="en-US"/>
          </a:p>
          <a:p>
            <a:r>
              <a:rPr lang="en-US"/>
              <a:t>This is the building block for </a:t>
            </a:r>
            <a:endParaRPr lang="en-US"/>
          </a:p>
          <a:p>
            <a:pPr lvl="1"/>
            <a:r>
              <a:rPr lang="en-US"/>
              <a:t>Cloud operations</a:t>
            </a:r>
            <a:endParaRPr lang="en-US"/>
          </a:p>
          <a:p>
            <a:pPr lvl="1"/>
            <a:r>
              <a:rPr lang="en-US"/>
              <a:t>Infrastructure as Code (IaC)</a:t>
            </a:r>
            <a:endParaRPr lang="en-US"/>
          </a:p>
          <a:p>
            <a:r>
              <a:rPr lang="en-US"/>
              <a:t>CLI is needed for 3rd party operations tool like Terraform</a:t>
            </a:r>
            <a:endParaRPr lang="en-US"/>
          </a:p>
          <a:p>
            <a:r>
              <a:rPr lang="en-US"/>
              <a:t>This exercises focuses on the operations part of DevOps (Development &amp; Operations)</a:t>
            </a:r>
            <a:endParaRPr lang="en-US"/>
          </a:p>
          <a:p>
            <a:r>
              <a:rPr lang="en-US"/>
              <a:t>Operations is considered as the “long tail” of DevOps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CLI command and response structures</a:t>
            </a:r>
            <a:endParaRPr lang="en-US"/>
          </a:p>
        </p:txBody>
      </p:sp>
      <p:sp>
        <p:nvSpPr>
          <p:cNvPr id="3" name="Content Placeholder 2"/>
          <p:cNvSpPr>
            <a:spLocks noGrp="1"/>
          </p:cNvSpPr>
          <p:nvPr>
            <p:ph idx="1"/>
          </p:nvPr>
        </p:nvSpPr>
        <p:spPr/>
        <p:txBody>
          <a:bodyPr/>
          <a:p>
            <a:r>
              <a:rPr lang="en-US"/>
              <a:t>The AWS CLI uses a multipart structure on the command line that must be specified in this order:</a:t>
            </a:r>
            <a:endParaRPr lang="en-US"/>
          </a:p>
          <a:p>
            <a:pPr lvl="1"/>
            <a:r>
              <a:rPr lang="en-US"/>
              <a:t>The base call to the aws program.</a:t>
            </a:r>
            <a:endParaRPr lang="en-US"/>
          </a:p>
          <a:p>
            <a:pPr lvl="1"/>
            <a:r>
              <a:rPr lang="en-US"/>
              <a:t>The top-level command, which typically corresponds to an AWS service supported by the AWS CLI.</a:t>
            </a:r>
            <a:endParaRPr lang="en-US"/>
          </a:p>
          <a:p>
            <a:pPr lvl="1"/>
            <a:r>
              <a:rPr lang="en-US"/>
              <a:t>The subcommand that specifies which operation to perform.</a:t>
            </a:r>
            <a:endParaRPr lang="en-US"/>
          </a:p>
          <a:p>
            <a:pPr lvl="1"/>
            <a:r>
              <a:rPr lang="en-US"/>
              <a:t>General AWS CLI options or parameters required by the operation. You can specify these in any order as long as they follow the first three parts. If an exclusive parameter is specified multiple times, only the last value applies.</a:t>
            </a:r>
            <a:endParaRPr lang="en-US"/>
          </a:p>
          <a:p>
            <a:pPr lvl="1"/>
            <a:r>
              <a:rPr lang="en-US"/>
              <a:t>$ aws &lt;command&gt; &lt;subcommand&gt; [options and parameters]</a:t>
            </a:r>
            <a:endParaRPr lang="en-US"/>
          </a:p>
          <a:p>
            <a:r>
              <a:rPr lang="en-US"/>
              <a:t>Some AWS services have wait commands available. Any command that uses aws wait usually waits until a command is complete before it moves on to the next step.</a:t>
            </a:r>
            <a:endParaRPr lang="en-US"/>
          </a:p>
          <a:p>
            <a:pPr lvl="1"/>
            <a:r>
              <a:rPr lang="en-US"/>
              <a:t>$ aws &lt;command&gt; </a:t>
            </a:r>
            <a:r>
              <a:rPr lang="en-US">
                <a:solidFill>
                  <a:srgbClr val="0070C0"/>
                </a:solidFill>
              </a:rPr>
              <a:t>wait </a:t>
            </a:r>
            <a:r>
              <a:rPr lang="en-US"/>
              <a:t>&lt;subcommand&gt; [options and parameters]</a:t>
            </a:r>
            <a:endParaRPr lang="en-US"/>
          </a:p>
          <a:p>
            <a:pPr lvl="0"/>
            <a:r>
              <a:rPr lang="en-US"/>
              <a:t>Output from the command</a:t>
            </a:r>
            <a:endParaRPr lang="en-US"/>
          </a:p>
          <a:p>
            <a:pPr lvl="1"/>
            <a:r>
              <a:rPr lang="en-US"/>
              <a:t>json</a:t>
            </a:r>
            <a:endParaRPr lang="en-US"/>
          </a:p>
          <a:p>
            <a:pPr lvl="1"/>
            <a:r>
              <a:rPr lang="en-US"/>
              <a:t>yaml (with streaming which allows for faster handling of large data types)</a:t>
            </a:r>
            <a:endParaRPr lang="en-US"/>
          </a:p>
          <a:p>
            <a:pPr lvl="1"/>
            <a:r>
              <a:rPr lang="en-US"/>
              <a:t>text</a:t>
            </a:r>
            <a:endParaRPr lang="en-US"/>
          </a:p>
          <a:p>
            <a:pPr lvl="1"/>
            <a:r>
              <a:rPr lang="en-US"/>
              <a:t>table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goal is to launch an EC2 instance from the command line</a:t>
            </a:r>
            <a:endParaRPr lang="en-US"/>
          </a:p>
        </p:txBody>
      </p:sp>
      <p:sp>
        <p:nvSpPr>
          <p:cNvPr id="3" name="Content Placeholder 2"/>
          <p:cNvSpPr>
            <a:spLocks noGrp="1"/>
          </p:cNvSpPr>
          <p:nvPr>
            <p:ph idx="1"/>
          </p:nvPr>
        </p:nvSpPr>
        <p:spPr/>
        <p:txBody>
          <a:bodyPr>
            <a:normAutofit lnSpcReduction="10000"/>
          </a:bodyPr>
          <a:p>
            <a:r>
              <a:rPr lang="en-US"/>
              <a:t>Step 1 - Open/Initialize the cloud shell</a:t>
            </a:r>
            <a:endParaRPr lang="en-US"/>
          </a:p>
          <a:p>
            <a:pPr lvl="1"/>
            <a:r>
              <a:rPr lang="en-US"/>
              <a:t>Test a few commands to understand what comes preinstalled</a:t>
            </a:r>
            <a:endParaRPr lang="en-US"/>
          </a:p>
          <a:p>
            <a:r>
              <a:rPr lang="en-US"/>
              <a:t>Step 2 - Create security groups</a:t>
            </a:r>
            <a:endParaRPr lang="en-US"/>
          </a:p>
          <a:p>
            <a:pPr lvl="1"/>
            <a:r>
              <a:rPr lang="en-US" sz="1800"/>
              <a:t>a) Open the SSH port 22 from specific IP (that of the cloud shell)</a:t>
            </a:r>
            <a:endParaRPr lang="en-US" sz="1800"/>
          </a:p>
          <a:p>
            <a:pPr lvl="1"/>
            <a:r>
              <a:rPr lang="en-US" sz="1800"/>
              <a:t>b) HTTP port 80 from anywhere (because the instance will have a web application)</a:t>
            </a:r>
            <a:endParaRPr lang="en-US" sz="1800"/>
          </a:p>
          <a:p>
            <a:pPr lvl="0"/>
            <a:r>
              <a:rPr lang="en-US">
                <a:sym typeface="+mn-ea"/>
              </a:rPr>
              <a:t>Step 3 - </a:t>
            </a:r>
            <a:r>
              <a:rPr lang="en-US" sz="2000"/>
              <a:t>Create a key pair (PEM file)</a:t>
            </a:r>
            <a:endParaRPr lang="en-US" sz="2000"/>
          </a:p>
          <a:p>
            <a:pPr lvl="1"/>
            <a:r>
              <a:rPr lang="en-US" sz="1800"/>
              <a:t>Name - cloudkey.pem</a:t>
            </a:r>
            <a:endParaRPr lang="en-US"/>
          </a:p>
          <a:p>
            <a:r>
              <a:rPr lang="en-US">
                <a:sym typeface="+mn-ea"/>
              </a:rPr>
              <a:t>Step 4 - </a:t>
            </a:r>
            <a:r>
              <a:rPr lang="en-US"/>
              <a:t>Create an EC2 instance via CLI and verify in the web management console</a:t>
            </a:r>
            <a:endParaRPr lang="en-US"/>
          </a:p>
          <a:p>
            <a:pPr lvl="1"/>
            <a:r>
              <a:rPr lang="en-US">
                <a:sym typeface="+mn-ea"/>
              </a:rPr>
              <a:t>Region should be N Virginia</a:t>
            </a:r>
            <a:endParaRPr lang="en-US" sz="1800"/>
          </a:p>
          <a:p>
            <a:pPr lvl="1"/>
            <a:r>
              <a:rPr lang="en-US" sz="1800"/>
              <a:t>Amazon linux AMI</a:t>
            </a:r>
            <a:endParaRPr lang="en-US" sz="1800"/>
          </a:p>
          <a:p>
            <a:pPr lvl="1"/>
            <a:r>
              <a:rPr lang="en-US" sz="1800"/>
              <a:t>Use the already created SGs and PEM</a:t>
            </a:r>
            <a:endParaRPr lang="en-US" sz="1800"/>
          </a:p>
          <a:p>
            <a:pPr lvl="1"/>
            <a:r>
              <a:rPr lang="en-US" sz="1800"/>
              <a:t>Use all other defaults</a:t>
            </a:r>
            <a:endParaRPr lang="en-US"/>
          </a:p>
          <a:p>
            <a:r>
              <a:rPr lang="en-US">
                <a:sym typeface="+mn-ea"/>
              </a:rPr>
              <a:t>Step 5 - </a:t>
            </a:r>
            <a:r>
              <a:rPr lang="en-US"/>
              <a:t>Setup the instance</a:t>
            </a:r>
            <a:endParaRPr lang="en-US"/>
          </a:p>
          <a:p>
            <a:pPr lvl="1"/>
            <a:r>
              <a:rPr lang="en-US"/>
              <a:t>SSH to the instance &amp; install the sample application</a:t>
            </a:r>
            <a:endParaRPr lang="en-US"/>
          </a:p>
          <a:p>
            <a:pPr lvl="0"/>
            <a:r>
              <a:rPr lang="en-US"/>
              <a:t>Step 6 - “Always clean up” the resources (cloud is pay as you go!)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1</a:t>
            </a:r>
            <a:endParaRPr lang="en-US"/>
          </a:p>
        </p:txBody>
      </p:sp>
      <p:sp>
        <p:nvSpPr>
          <p:cNvPr id="3" name="Content Placeholder 2"/>
          <p:cNvSpPr>
            <a:spLocks noGrp="1"/>
          </p:cNvSpPr>
          <p:nvPr>
            <p:ph idx="1"/>
          </p:nvPr>
        </p:nvSpPr>
        <p:spPr/>
        <p:txBody>
          <a:bodyPr/>
          <a:p>
            <a:r>
              <a:rPr lang="en-US"/>
              <a:t>Ensure the region is N Virginia</a:t>
            </a:r>
            <a:endParaRPr lang="en-US"/>
          </a:p>
          <a:p>
            <a:r>
              <a:rPr lang="en-US"/>
              <a:t>Open the cloud shell (you can dismiss the message popup)</a:t>
            </a:r>
            <a:endParaRPr lang="en-US"/>
          </a:p>
          <a:p>
            <a:r>
              <a:rPr lang="en-US"/>
              <a:t>Try the following commands</a:t>
            </a:r>
            <a:endParaRPr lang="en-US"/>
          </a:p>
          <a:p>
            <a:endParaRPr lang="en-US"/>
          </a:p>
          <a:p>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r>
              <a:rPr lang="en-US"/>
              <a:t>A note for the devops engineers - The python library boto3 is also preinstalled! Boto3 will be discussed with specific examples later (out of scope as of now).</a:t>
            </a:r>
            <a:endParaRPr lang="en-US"/>
          </a:p>
        </p:txBody>
      </p:sp>
      <p:graphicFrame>
        <p:nvGraphicFramePr>
          <p:cNvPr id="4" name="Table 3"/>
          <p:cNvGraphicFramePr/>
          <p:nvPr/>
        </p:nvGraphicFramePr>
        <p:xfrm>
          <a:off x="401320" y="2369820"/>
          <a:ext cx="11381105" cy="2489200"/>
        </p:xfrm>
        <a:graphic>
          <a:graphicData uri="http://schemas.openxmlformats.org/drawingml/2006/table">
            <a:tbl>
              <a:tblPr firstRow="1">
                <a:tableStyleId>{5202B0CA-FC54-4496-8BCA-5EF66A818D29}</a:tableStyleId>
              </a:tblPr>
              <a:tblGrid>
                <a:gridCol w="2646680"/>
                <a:gridCol w="8734425"/>
              </a:tblGrid>
              <a:tr h="311150">
                <a:tc>
                  <a:txBody>
                    <a:bodyPr/>
                    <a:p>
                      <a:pPr>
                        <a:buNone/>
                      </a:pPr>
                      <a:r>
                        <a:rPr lang="en-US" sz="1200"/>
                        <a:t>Command</a:t>
                      </a:r>
                      <a:endParaRPr lang="en-US" sz="1200"/>
                    </a:p>
                  </a:txBody>
                  <a:tcPr/>
                </a:tc>
                <a:tc>
                  <a:txBody>
                    <a:bodyPr/>
                    <a:p>
                      <a:pPr>
                        <a:buNone/>
                      </a:pPr>
                      <a:r>
                        <a:rPr lang="en-US" sz="1200"/>
                        <a:t>Observation</a:t>
                      </a:r>
                      <a:endParaRPr lang="en-US" sz="1200"/>
                    </a:p>
                  </a:txBody>
                  <a:tcPr/>
                </a:tc>
              </a:tr>
              <a:tr h="311150">
                <a:tc>
                  <a:txBody>
                    <a:bodyPr/>
                    <a:p>
                      <a:pPr>
                        <a:buNone/>
                      </a:pPr>
                      <a:r>
                        <a:rPr lang="en-US" sz="1200"/>
                        <a:t>aws</a:t>
                      </a:r>
                      <a:endParaRPr lang="en-US" sz="1200"/>
                    </a:p>
                  </a:txBody>
                  <a:tcPr/>
                </a:tc>
                <a:tc>
                  <a:txBody>
                    <a:bodyPr/>
                    <a:p>
                      <a:pPr>
                        <a:buNone/>
                      </a:pPr>
                      <a:r>
                        <a:rPr lang="en-US" sz="1200"/>
                        <a:t>Gives usage information indicating the CLI is already installed</a:t>
                      </a:r>
                      <a:endParaRPr lang="en-US" sz="1200"/>
                    </a:p>
                  </a:txBody>
                  <a:tcPr/>
                </a:tc>
              </a:tr>
              <a:tr h="311150">
                <a:tc>
                  <a:txBody>
                    <a:bodyPr/>
                    <a:p>
                      <a:pPr>
                        <a:buNone/>
                      </a:pPr>
                      <a:r>
                        <a:rPr lang="en-US" sz="1200"/>
                        <a:t>python3 -V</a:t>
                      </a:r>
                      <a:endParaRPr lang="en-US" sz="1200"/>
                    </a:p>
                  </a:txBody>
                  <a:tcPr/>
                </a:tc>
                <a:tc>
                  <a:txBody>
                    <a:bodyPr/>
                    <a:p>
                      <a:pPr>
                        <a:buNone/>
                      </a:pPr>
                      <a:r>
                        <a:rPr lang="en-US" sz="1200"/>
                        <a:t>Python version 3 is installed as well</a:t>
                      </a:r>
                      <a:endParaRPr lang="en-US" sz="1200"/>
                    </a:p>
                  </a:txBody>
                  <a:tcPr/>
                </a:tc>
              </a:tr>
              <a:tr h="311150">
                <a:tc>
                  <a:txBody>
                    <a:bodyPr/>
                    <a:p>
                      <a:pPr>
                        <a:buNone/>
                      </a:pPr>
                      <a:r>
                        <a:rPr lang="en-US" sz="1200">
                          <a:sym typeface="+mn-ea"/>
                        </a:rPr>
                        <a:t>aws ec2 describe-instances</a:t>
                      </a:r>
                      <a:endParaRPr lang="en-US" sz="1200">
                        <a:sym typeface="+mn-ea"/>
                      </a:endParaRPr>
                    </a:p>
                  </a:txBody>
                  <a:tcPr/>
                </a:tc>
                <a:tc>
                  <a:txBody>
                    <a:bodyPr/>
                    <a:p>
                      <a:pPr>
                        <a:buNone/>
                      </a:pPr>
                      <a:r>
                        <a:rPr lang="en-US" sz="1200"/>
                        <a:t>aws cli command describing instances, empty response is fine, we do not have any instances as of now</a:t>
                      </a:r>
                      <a:endParaRPr lang="en-US" sz="1200"/>
                    </a:p>
                  </a:txBody>
                  <a:tcPr/>
                </a:tc>
              </a:tr>
              <a:tr h="311150">
                <a:tc>
                  <a:txBody>
                    <a:bodyPr/>
                    <a:p>
                      <a:pPr>
                        <a:buNone/>
                      </a:pPr>
                      <a:r>
                        <a:rPr lang="en-US" sz="1200">
                          <a:sym typeface="+mn-ea"/>
                        </a:rPr>
                        <a:t>sudo yum update</a:t>
                      </a:r>
                      <a:endParaRPr lang="en-US" sz="1200">
                        <a:sym typeface="+mn-ea"/>
                      </a:endParaRPr>
                    </a:p>
                  </a:txBody>
                  <a:tcPr/>
                </a:tc>
                <a:tc>
                  <a:txBody>
                    <a:bodyPr/>
                    <a:p>
                      <a:pPr>
                        <a:buNone/>
                      </a:pPr>
                      <a:r>
                        <a:rPr lang="en-US" sz="1200"/>
                        <a:t>This shell is based on Amazon linux (centos family)</a:t>
                      </a:r>
                      <a:endParaRPr lang="en-US" sz="1200"/>
                    </a:p>
                  </a:txBody>
                  <a:tcPr/>
                </a:tc>
              </a:tr>
              <a:tr h="311150">
                <a:tc>
                  <a:txBody>
                    <a:bodyPr/>
                    <a:p>
                      <a:pPr>
                        <a:buNone/>
                      </a:pPr>
                      <a:r>
                        <a:rPr lang="en-US" sz="1200">
                          <a:sym typeface="+mn-ea"/>
                        </a:rPr>
                        <a:t>pip3 install aws-shell</a:t>
                      </a:r>
                      <a:endParaRPr lang="en-US" sz="1200">
                        <a:sym typeface="+mn-ea"/>
                      </a:endParaRPr>
                    </a:p>
                  </a:txBody>
                  <a:tcPr/>
                </a:tc>
                <a:tc>
                  <a:txBody>
                    <a:bodyPr/>
                    <a:p>
                      <a:pPr>
                        <a:buNone/>
                      </a:pPr>
                      <a:r>
                        <a:rPr lang="en-US" sz="1200"/>
                        <a:t>Install the AWS shell for interactive command line assistance and execution environment</a:t>
                      </a:r>
                      <a:endParaRPr lang="en-US" sz="1200"/>
                    </a:p>
                  </a:txBody>
                  <a:tcPr/>
                </a:tc>
              </a:tr>
              <a:tr h="311150">
                <a:tc>
                  <a:txBody>
                    <a:bodyPr/>
                    <a:p>
                      <a:pPr>
                        <a:buNone/>
                      </a:pPr>
                      <a:r>
                        <a:rPr lang="en-US" sz="1200">
                          <a:sym typeface="+mn-ea"/>
                        </a:rPr>
                        <a:t>aws-shell</a:t>
                      </a:r>
                      <a:endParaRPr lang="en-US" sz="1200">
                        <a:sym typeface="+mn-ea"/>
                      </a:endParaRPr>
                    </a:p>
                  </a:txBody>
                  <a:tcPr/>
                </a:tc>
                <a:tc>
                  <a:txBody>
                    <a:bodyPr/>
                    <a:p>
                      <a:pPr>
                        <a:buNone/>
                      </a:pPr>
                      <a:r>
                        <a:rPr lang="en-US" sz="1200"/>
                        <a:t>Run the shell and observe it initialize during the first run</a:t>
                      </a:r>
                      <a:endParaRPr lang="en-US" sz="1200"/>
                    </a:p>
                    <a:p>
                      <a:pPr>
                        <a:buNone/>
                      </a:pPr>
                      <a:r>
                        <a:rPr lang="en-US" sz="1200"/>
                        <a:t>Type ec2 and observe</a:t>
                      </a:r>
                      <a:r>
                        <a:rPr lang="en-US" sz="1200">
                          <a:sym typeface="+mn-ea"/>
                        </a:rPr>
                        <a:t> the assistant kicks in and valid options are displayed</a:t>
                      </a:r>
                      <a:endParaRPr lang="en-US" sz="1200"/>
                    </a:p>
                    <a:p>
                      <a:pPr>
                        <a:buNone/>
                      </a:pPr>
                      <a:r>
                        <a:rPr lang="en-US" sz="1200"/>
                        <a:t>F10 to exit the shell</a:t>
                      </a:r>
                      <a:endParaRPr lang="en-US" sz="1200"/>
                    </a:p>
                  </a:txBody>
                  <a:tcPr/>
                </a:tc>
              </a:tr>
              <a:tr h="311150">
                <a:tc>
                  <a:txBody>
                    <a:bodyPr/>
                    <a:p>
                      <a:pPr>
                        <a:buNone/>
                      </a:pPr>
                      <a:endParaRPr lang="en-US" sz="1200">
                        <a:sym typeface="+mn-ea"/>
                      </a:endParaRPr>
                    </a:p>
                  </a:txBody>
                  <a:tcPr/>
                </a:tc>
                <a:tc>
                  <a:txBody>
                    <a:bodyPr/>
                    <a:p>
                      <a:pPr>
                        <a:buNone/>
                      </a:pPr>
                      <a:endParaRPr lang="en-US" sz="12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 2a</a:t>
            </a:r>
            <a:endParaRPr lang="en-US"/>
          </a:p>
        </p:txBody>
      </p:sp>
      <p:sp>
        <p:nvSpPr>
          <p:cNvPr id="3" name="Content Placeholder 2"/>
          <p:cNvSpPr>
            <a:spLocks noGrp="1"/>
          </p:cNvSpPr>
          <p:nvPr>
            <p:ph idx="1"/>
          </p:nvPr>
        </p:nvSpPr>
        <p:spPr>
          <a:xfrm>
            <a:off x="338455" y="1048385"/>
            <a:ext cx="11506835" cy="5128895"/>
          </a:xfrm>
        </p:spPr>
        <p:txBody>
          <a:bodyPr>
            <a:normAutofit fontScale="90000" lnSpcReduction="10000"/>
          </a:bodyPr>
          <a:p>
            <a:r>
              <a:rPr lang="en-US"/>
              <a:t>In order to create a security group we need to know the VPC</a:t>
            </a:r>
            <a:endParaRPr lang="en-US"/>
          </a:p>
          <a:p>
            <a:pPr lvl="1"/>
            <a:r>
              <a:rPr lang="en-US"/>
              <a:t>aws ec2 describe-vpcs</a:t>
            </a:r>
            <a:endParaRPr lang="en-US"/>
          </a:p>
          <a:p>
            <a:pPr lvl="1"/>
            <a:r>
              <a:rPr lang="en-US"/>
              <a:t>aws --output text ec2 describe-vpcs --query 'Vpcs[*].VpcId'</a:t>
            </a:r>
            <a:endParaRPr lang="en-US"/>
          </a:p>
          <a:p>
            <a:pPr lvl="1"/>
            <a:r>
              <a:rPr lang="en-US">
                <a:sym typeface="+mn-ea"/>
              </a:rPr>
              <a:t>myvpcid=$(aws --output text ec2 describe-vpcs --query 'Vpcs[*].VpcId')</a:t>
            </a:r>
            <a:endParaRPr lang="en-US">
              <a:sym typeface="+mn-ea"/>
            </a:endParaRPr>
          </a:p>
          <a:p>
            <a:pPr lvl="1"/>
            <a:r>
              <a:rPr lang="en-US">
                <a:sym typeface="+mn-ea"/>
              </a:rPr>
              <a:t>echo $myvpcid</a:t>
            </a:r>
            <a:endParaRPr lang="en-US"/>
          </a:p>
          <a:p>
            <a:r>
              <a:rPr lang="en-US"/>
              <a:t>Create the SSH SG</a:t>
            </a:r>
            <a:endParaRPr lang="en-US"/>
          </a:p>
          <a:p>
            <a:pPr lvl="1"/>
            <a:r>
              <a:rPr lang="en-US"/>
              <a:t>aws ec2 create-security-group --group-name openssh --description "Open port 22" --vpc-id $</a:t>
            </a:r>
            <a:r>
              <a:rPr lang="en-US">
                <a:sym typeface="+mn-ea"/>
              </a:rPr>
              <a:t>myvpcid</a:t>
            </a:r>
            <a:endParaRPr lang="en-US">
              <a:sym typeface="+mn-ea"/>
            </a:endParaRPr>
          </a:p>
          <a:p>
            <a:pPr lvl="1"/>
            <a:r>
              <a:rPr lang="en-US"/>
              <a:t>aws --output text ec2 describe-security-groups --group-names openssh --query </a:t>
            </a:r>
            <a:r>
              <a:rPr lang="en-US">
                <a:sym typeface="+mn-ea"/>
              </a:rPr>
              <a:t>'SecurityGroups[*].GroupId'</a:t>
            </a:r>
            <a:endParaRPr lang="en-US"/>
          </a:p>
          <a:p>
            <a:pPr lvl="1"/>
            <a:r>
              <a:rPr lang="en-US"/>
              <a:t>openssh=$(</a:t>
            </a:r>
            <a:r>
              <a:rPr lang="en-US">
                <a:sym typeface="+mn-ea"/>
              </a:rPr>
              <a:t>aws --output text ec2 describe-security-groups --group-names openssh --query </a:t>
            </a:r>
            <a:r>
              <a:rPr lang="en-US">
                <a:sym typeface="+mn-ea"/>
              </a:rPr>
              <a:t>'SecurityGroups[*].GroupId'</a:t>
            </a:r>
            <a:r>
              <a:rPr lang="en-US"/>
              <a:t>)</a:t>
            </a:r>
            <a:endParaRPr lang="en-US"/>
          </a:p>
          <a:p>
            <a:pPr lvl="1"/>
            <a:r>
              <a:rPr lang="en-US"/>
              <a:t>echo $</a:t>
            </a:r>
            <a:r>
              <a:rPr lang="en-US">
                <a:sym typeface="+mn-ea"/>
              </a:rPr>
              <a:t>openssh</a:t>
            </a:r>
            <a:endParaRPr lang="en-US">
              <a:sym typeface="+mn-ea"/>
            </a:endParaRPr>
          </a:p>
          <a:p>
            <a:pPr lvl="1"/>
            <a:r>
              <a:rPr lang="en-US">
                <a:sym typeface="+mn-ea"/>
              </a:rPr>
              <a:t>#Open the management console and navigate to “EC2”-&gt;“Security Groups” and verify</a:t>
            </a:r>
            <a:endParaRPr lang="en-US">
              <a:sym typeface="+mn-ea"/>
            </a:endParaRPr>
          </a:p>
          <a:p>
            <a:pPr lvl="0"/>
            <a:r>
              <a:rPr lang="en-US" sz="2000">
                <a:sym typeface="+mn-ea"/>
              </a:rPr>
              <a:t>Assign an ingress rule</a:t>
            </a:r>
            <a:endParaRPr lang="en-US" sz="2000">
              <a:sym typeface="+mn-ea"/>
            </a:endParaRPr>
          </a:p>
          <a:p>
            <a:pPr lvl="1"/>
            <a:r>
              <a:rPr lang="en-US">
                <a:sym typeface="+mn-ea"/>
              </a:rPr>
              <a:t>#Check the IP of the shell environment</a:t>
            </a:r>
            <a:endParaRPr lang="en-US">
              <a:sym typeface="+mn-ea"/>
            </a:endParaRPr>
          </a:p>
          <a:p>
            <a:pPr lvl="1"/>
            <a:r>
              <a:rPr lang="en-US">
                <a:sym typeface="+mn-ea"/>
              </a:rPr>
              <a:t>selfipaddr</a:t>
            </a:r>
            <a:r>
              <a:rPr lang="en-US">
                <a:sym typeface="+mn-ea"/>
              </a:rPr>
              <a:t>=$(curl https://checkip.amazonaws.com)</a:t>
            </a:r>
            <a:endParaRPr lang="en-US">
              <a:sym typeface="+mn-ea"/>
            </a:endParaRPr>
          </a:p>
          <a:p>
            <a:pPr lvl="1"/>
            <a:r>
              <a:rPr lang="en-US">
                <a:sym typeface="+mn-ea"/>
              </a:rPr>
              <a:t>echo $selfipaddr</a:t>
            </a:r>
            <a:endParaRPr lang="en-US">
              <a:sym typeface="+mn-ea"/>
            </a:endParaRPr>
          </a:p>
          <a:p>
            <a:pPr lvl="1"/>
            <a:r>
              <a:rPr lang="en-US">
                <a:sym typeface="+mn-ea"/>
              </a:rPr>
              <a:t>aws ec2 authorize-security-group-ingress --group-id $openssh --protocol tcp --port 22 --cidr </a:t>
            </a:r>
            <a:r>
              <a:rPr lang="en-US">
                <a:sym typeface="+mn-ea"/>
              </a:rPr>
              <a:t>$selfipaddr/32</a:t>
            </a:r>
            <a:endParaRPr lang="en-US">
              <a:sym typeface="+mn-ea"/>
            </a:endParaRPr>
          </a:p>
          <a:p>
            <a:pPr lvl="1"/>
            <a:r>
              <a:rPr lang="en-US">
                <a:sym typeface="+mn-ea"/>
              </a:rPr>
              <a:t>#Go back to the management console and see the “Inbound rules” tab to verify</a:t>
            </a:r>
            <a:endParaRPr lang="en-US">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8376</Words>
  <Application>WPS Presentation</Application>
  <PresentationFormat>宽屏</PresentationFormat>
  <Paragraphs>217</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Arial Black</vt:lpstr>
      <vt:lpstr>Microsoft YaHei</vt:lpstr>
      <vt:lpstr>Droid Sans Fallback</vt:lpstr>
      <vt:lpstr>Arial Unicode MS</vt:lpstr>
      <vt:lpstr>SimSun</vt:lpstr>
      <vt:lpstr>Office Theme</vt:lpstr>
      <vt:lpstr>PGPCC - Mentor session</vt:lpstr>
      <vt:lpstr>Discussion - AWS cloud shell</vt:lpstr>
      <vt:lpstr>Discussion - Cloud shell from the top 3 cloud providers!</vt:lpstr>
      <vt:lpstr>Discussion - AWS shell</vt:lpstr>
      <vt:lpstr>Demo objective</vt:lpstr>
      <vt:lpstr>CLI command and response structures</vt:lpstr>
      <vt:lpstr>The goal is to launch an EC2 instance from the command line</vt:lpstr>
      <vt:lpstr>Step 1</vt:lpstr>
      <vt:lpstr>Step 2a</vt:lpstr>
      <vt:lpstr>Step 2b</vt:lpstr>
      <vt:lpstr>Step 3</vt:lpstr>
      <vt:lpstr>Step 4</vt:lpstr>
      <vt:lpstr>Step 5</vt:lpstr>
      <vt:lpstr>Step 6</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 session guideline</dc:title>
  <dc:creator>Nirmallya Mukherjee</dc:creator>
  <cp:lastModifiedBy>nirmallya</cp:lastModifiedBy>
  <cp:revision>86</cp:revision>
  <dcterms:created xsi:type="dcterms:W3CDTF">2022-02-23T10:13:12Z</dcterms:created>
  <dcterms:modified xsi:type="dcterms:W3CDTF">2022-02-23T10:13:12Z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