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embeddedFontLst>
    <p:embeddedFont>
      <p:font typeface="Noto Sans Symbols" pitchFamily="2"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694"/>
  </p:normalViewPr>
  <p:slideViewPr>
    <p:cSldViewPr snapToGrid="0">
      <p:cViewPr varScale="1">
        <p:scale>
          <a:sx n="139" d="100"/>
          <a:sy n="139" d="100"/>
        </p:scale>
        <p:origin x="176" y="53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g231528d759a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7" name="Google Shape;107;g231528d759a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Scheduled scaling can be used in combination for certain use cases, such in combination with regular dynamic scaling, to cover marketing events</a:t>
            </a: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231528d759a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231528d759a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31528d759a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231528d759a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31528d759a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31528d759a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Application Autoscaling</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31528d759a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31528d759a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31528d759a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31528d759a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 “Well architected framework” document “Manage demand and supply resources” section • https://docs.aws.amazon.com/wellarchitected/latest/framework/wellarchitected-framework.pdf</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231528d759a_0_1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231528d759a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231528d759a_0_1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231528d759a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31528d759a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31528d759a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31528d759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31528d759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31528d759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31528d759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231528d759a_0_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231528d759a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231528d759a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231528d759a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231528d759a_0_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231528d759a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231528d759a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231528d759a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31528d759a_0_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31528d759a_0_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Clr>
                <a:schemeClr val="dk1"/>
              </a:buClr>
              <a:buSzPts val="1100"/>
              <a:buFont typeface="Arial"/>
              <a:buNone/>
            </a:pPr>
            <a:r>
              <a:rPr lang="en"/>
              <a:t>PGPCC - Mentor  </a:t>
            </a:r>
            <a:endParaRPr/>
          </a:p>
          <a:p>
            <a:pPr marL="0" lvl="0" indent="0" algn="ctr" rtl="0">
              <a:spcBef>
                <a:spcPts val="0"/>
              </a:spcBef>
              <a:spcAft>
                <a:spcPts val="0"/>
              </a:spcAft>
              <a:buNone/>
            </a:pPr>
            <a:r>
              <a:rPr lang="en"/>
              <a:t>session </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800"/>
              <a:t>Flow and Structure for MS3 </a:t>
            </a:r>
            <a:endParaRPr sz="1800"/>
          </a:p>
          <a:p>
            <a:pPr marL="0" lvl="0" indent="0" algn="ctr" rtl="0">
              <a:spcBef>
                <a:spcPts val="0"/>
              </a:spcBef>
              <a:spcAft>
                <a:spcPts val="0"/>
              </a:spcAft>
              <a:buClr>
                <a:schemeClr val="dk1"/>
              </a:buClr>
              <a:buSzPts val="1100"/>
              <a:buFont typeface="Arial"/>
              <a:buNone/>
            </a:pPr>
            <a:r>
              <a:rPr lang="en" sz="1800"/>
              <a:t>Course 2 Week 2 </a:t>
            </a:r>
            <a:endParaRPr sz="1800"/>
          </a:p>
          <a:p>
            <a:pPr marL="0" lvl="0" indent="0" algn="ctr" rtl="0">
              <a:spcBef>
                <a:spcPts val="0"/>
              </a:spcBef>
              <a:spcAft>
                <a:spcPts val="0"/>
              </a:spcAft>
              <a:buClr>
                <a:schemeClr val="dk1"/>
              </a:buClr>
              <a:buSzPts val="1100"/>
              <a:buFont typeface="Arial"/>
              <a:buNone/>
            </a:pPr>
            <a:r>
              <a:rPr lang="en" sz="1800"/>
              <a:t>“ASG, LT, AMI, CLI”</a:t>
            </a:r>
            <a:endParaRPr sz="1800"/>
          </a:p>
          <a:p>
            <a:pPr marL="0" lvl="0" indent="0" algn="ctr" rtl="0">
              <a:spcBef>
                <a:spcPts val="0"/>
              </a:spcBef>
              <a:spcAft>
                <a:spcPts val="0"/>
              </a:spcAft>
              <a:buClr>
                <a:schemeClr val="dk1"/>
              </a:buClr>
              <a:buSzPts val="1100"/>
              <a:buFont typeface="Arial"/>
              <a:buNone/>
            </a:pPr>
            <a:endParaRPr sz="1800"/>
          </a:p>
          <a:p>
            <a:pPr marL="0" lvl="0" indent="0" algn="ctr" rtl="0">
              <a:spcBef>
                <a:spcPts val="0"/>
              </a:spcBef>
              <a:spcAft>
                <a:spcPts val="0"/>
              </a:spcAft>
              <a:buNone/>
            </a:pP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Now let us talk about scaling options</a:t>
            </a:r>
            <a:endParaRPr dirty="0"/>
          </a:p>
        </p:txBody>
      </p:sp>
      <p:sp>
        <p:nvSpPr>
          <p:cNvPr id="110" name="Google Shape;110;p2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285750" indent="-285750">
              <a:buClr>
                <a:schemeClr val="dk1"/>
              </a:buClr>
              <a:buSzPct val="61111"/>
            </a:pPr>
            <a:r>
              <a:rPr lang="en" dirty="0"/>
              <a:t>If there are no other scaling conditions attached to the Auto Scaling group, the group maintains this number of running instances even if an instance becomes unhealthy</a:t>
            </a:r>
          </a:p>
          <a:p>
            <a:pPr marL="285750" indent="-285750">
              <a:buClr>
                <a:schemeClr val="dk1"/>
              </a:buClr>
              <a:buSzPct val="61111"/>
            </a:pPr>
            <a:r>
              <a:rPr lang="en" dirty="0"/>
              <a:t>Health checks terminate and launch new instances</a:t>
            </a:r>
          </a:p>
          <a:p>
            <a:pPr marL="285750" indent="-285750">
              <a:buClr>
                <a:schemeClr val="dk1"/>
              </a:buClr>
              <a:buSzPct val="61111"/>
            </a:pPr>
            <a:r>
              <a:rPr lang="en" dirty="0"/>
              <a:t>When you have a budgetary constraint or aware of fixed capacity need, can set maximum size</a:t>
            </a:r>
          </a:p>
          <a:p>
            <a:pPr marL="285750" indent="-285750">
              <a:buClr>
                <a:schemeClr val="dk1"/>
              </a:buClr>
              <a:buSzPct val="61111"/>
            </a:pPr>
            <a:r>
              <a:rPr lang="en" dirty="0"/>
              <a:t>Manual Scaling</a:t>
            </a:r>
          </a:p>
          <a:p>
            <a:pPr marL="742950" lvl="1" indent="-285750">
              <a:buClr>
                <a:schemeClr val="dk1"/>
              </a:buClr>
              <a:buSzPct val="61111"/>
            </a:pPr>
            <a:r>
              <a:rPr lang="en" dirty="0"/>
              <a:t>You specify ONLY the change in the maximum, minimum, or desired capacity of your Auto Scaling Group.</a:t>
            </a:r>
          </a:p>
          <a:p>
            <a:pPr marL="285750" indent="-285750">
              <a:buClr>
                <a:schemeClr val="dk1"/>
              </a:buClr>
              <a:buSzPct val="61111"/>
            </a:pPr>
            <a:r>
              <a:rPr lang="en" dirty="0"/>
              <a:t>Scheduled Scaling</a:t>
            </a:r>
          </a:p>
          <a:p>
            <a:pPr marL="742950" lvl="1" indent="-285750">
              <a:buClr>
                <a:schemeClr val="dk1"/>
              </a:buClr>
              <a:buSzPct val="61111"/>
            </a:pPr>
            <a:r>
              <a:rPr lang="en" dirty="0"/>
              <a:t>Scale based on a schedule (function of date, and time)</a:t>
            </a:r>
          </a:p>
          <a:p>
            <a:pPr marL="742950" lvl="1" indent="-285750">
              <a:buClr>
                <a:schemeClr val="dk1"/>
              </a:buClr>
              <a:buSzPct val="61111"/>
            </a:pPr>
            <a:r>
              <a:rPr lang="en" dirty="0"/>
              <a:t>U</a:t>
            </a:r>
            <a:r>
              <a:rPr lang="en-US" dirty="0"/>
              <a:t>s</a:t>
            </a:r>
            <a:r>
              <a:rPr lang="en" dirty="0"/>
              <a:t>e for known usage pattern</a:t>
            </a:r>
            <a:endParaRPr dirty="0"/>
          </a:p>
          <a:p>
            <a:pPr marL="0" lvl="0" indent="0" algn="l" rtl="0">
              <a:spcBef>
                <a:spcPts val="1200"/>
              </a:spcBef>
              <a:spcAft>
                <a:spcPts val="1200"/>
              </a:spcAft>
              <a:buNone/>
            </a:pP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Dynamic Scaling</a:t>
            </a:r>
            <a:endParaRPr dirty="0"/>
          </a:p>
        </p:txBody>
      </p:sp>
      <p:sp>
        <p:nvSpPr>
          <p:cNvPr id="116" name="Google Shape;116;p23"/>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285750" indent="-285750">
              <a:buClr>
                <a:schemeClr val="dk1"/>
              </a:buClr>
              <a:buSzPts val="1100"/>
            </a:pPr>
            <a:r>
              <a:rPr lang="en" dirty="0"/>
              <a:t>Define the parameters for scaling, such as CPU.</a:t>
            </a:r>
          </a:p>
          <a:p>
            <a:pPr marL="285750" indent="-285750">
              <a:buClr>
                <a:schemeClr val="dk1"/>
              </a:buClr>
              <a:buSzPts val="1100"/>
            </a:pPr>
            <a:r>
              <a:rPr lang="en" dirty="0"/>
              <a:t>Auto Scale Group is notified by CloudWatch Metrics</a:t>
            </a:r>
            <a:endParaRPr dirty="0"/>
          </a:p>
          <a:p>
            <a:pPr marL="0" lvl="0" indent="0" algn="l" rtl="0">
              <a:spcBef>
                <a:spcPts val="1200"/>
              </a:spcBef>
              <a:spcAft>
                <a:spcPts val="1200"/>
              </a:spcAft>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Predictive scaling – Only for EC2 Auto Scaling Group </a:t>
            </a:r>
            <a:endParaRPr dirty="0"/>
          </a:p>
        </p:txBody>
      </p:sp>
      <p:sp>
        <p:nvSpPr>
          <p:cNvPr id="122" name="Google Shape;122;p2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0" lvl="0" indent="0" algn="l" rtl="0">
              <a:spcBef>
                <a:spcPts val="0"/>
              </a:spcBef>
              <a:spcAft>
                <a:spcPts val="0"/>
              </a:spcAft>
              <a:buClr>
                <a:schemeClr val="dk1"/>
              </a:buClr>
              <a:buSzPct val="61111"/>
              <a:buFont typeface="Arial"/>
              <a:buNone/>
            </a:pPr>
            <a:r>
              <a:rPr lang="en" dirty="0"/>
              <a:t>Amazon EC2 Auto Scaling in combination with AWS Auto Scaling to scale resources across multiple services. AWS Auto Scaling can help you maintain optimal availability and performance by combining predictive scaling and dynamic scaling (proactive and reactive approaches, respectively) to scale your Amazon EC2 capacity faster. </a:t>
            </a:r>
            <a:endParaRPr dirty="0"/>
          </a:p>
          <a:p>
            <a:pPr marL="0" lvl="0" indent="0" algn="l" rtl="0">
              <a:spcBef>
                <a:spcPts val="1200"/>
              </a:spcBef>
              <a:spcAft>
                <a:spcPts val="0"/>
              </a:spcAft>
              <a:buClr>
                <a:schemeClr val="dk1"/>
              </a:buClr>
              <a:buSzPct val="61111"/>
              <a:buFont typeface="Arial"/>
              <a:buNone/>
            </a:pPr>
            <a:r>
              <a:rPr lang="en" dirty="0"/>
              <a:t>What does it all mean?</a:t>
            </a:r>
            <a:endParaRPr dirty="0"/>
          </a:p>
          <a:p>
            <a:pPr marL="285750" indent="-285750">
              <a:spcBef>
                <a:spcPts val="1200"/>
              </a:spcBef>
              <a:buClr>
                <a:schemeClr val="dk1"/>
              </a:buClr>
              <a:buSzPct val="61111"/>
            </a:pPr>
            <a:r>
              <a:rPr lang="en" dirty="0"/>
              <a:t>Load forecasting – Analyze 14 days of history and forecasts for next two days </a:t>
            </a:r>
          </a:p>
          <a:p>
            <a:pPr marL="285750" indent="-285750">
              <a:spcBef>
                <a:spcPts val="1200"/>
              </a:spcBef>
              <a:buClr>
                <a:schemeClr val="dk1"/>
              </a:buClr>
              <a:buSzPct val="61111"/>
            </a:pPr>
            <a:r>
              <a:rPr lang="en" dirty="0"/>
              <a:t>Scheduled scaling actions - proactively add and remove resource capacity to reflect the load forecast.  </a:t>
            </a:r>
            <a:endParaRPr dirty="0"/>
          </a:p>
          <a:p>
            <a:pPr marL="285750" indent="-285750">
              <a:spcBef>
                <a:spcPts val="1200"/>
              </a:spcBef>
              <a:buClr>
                <a:schemeClr val="dk1"/>
              </a:buClr>
              <a:buSzPct val="61111"/>
            </a:pPr>
            <a:r>
              <a:rPr lang="en" dirty="0"/>
              <a:t>It updates the resource's minimum capacity with the value specified by the scheduled scaling action </a:t>
            </a:r>
          </a:p>
          <a:p>
            <a:pPr marL="285750" indent="-285750">
              <a:spcBef>
                <a:spcPts val="1200"/>
              </a:spcBef>
              <a:buClr>
                <a:schemeClr val="dk1"/>
              </a:buClr>
              <a:buSzPct val="61111"/>
            </a:pPr>
            <a:r>
              <a:rPr lang="en" dirty="0"/>
              <a:t>Maximum capacity behavior - Beyond maximum capacity when forecast is higher than  maximum…Cool!  </a:t>
            </a:r>
            <a:endParaRPr dirty="0"/>
          </a:p>
          <a:p>
            <a:pPr marL="0" lvl="0" indent="0" algn="l" rtl="0">
              <a:spcBef>
                <a:spcPts val="1200"/>
              </a:spcBef>
              <a:spcAft>
                <a:spcPts val="0"/>
              </a:spcAft>
              <a:buClr>
                <a:schemeClr val="dk1"/>
              </a:buClr>
              <a:buSzPct val="61111"/>
              <a:buFont typeface="Arial"/>
              <a:buNone/>
            </a:pPr>
            <a:endParaRPr dirty="0"/>
          </a:p>
          <a:p>
            <a:pPr marL="0" lvl="0" indent="0" algn="l" rtl="0">
              <a:spcBef>
                <a:spcPts val="1200"/>
              </a:spcBef>
              <a:spcAft>
                <a:spcPts val="1200"/>
              </a:spcAft>
              <a:buNone/>
            </a:pPr>
            <a:endParaRPr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Autoscaling can be used for other services as well...</a:t>
            </a:r>
            <a:endParaRPr/>
          </a:p>
        </p:txBody>
      </p:sp>
      <p:sp>
        <p:nvSpPr>
          <p:cNvPr id="128" name="Google Shape;128;p2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lnSpcReduction="10000"/>
          </a:bodyPr>
          <a:lstStyle/>
          <a:p>
            <a:pPr marL="0" lvl="0" indent="0" algn="l" rtl="0">
              <a:spcBef>
                <a:spcPts val="0"/>
              </a:spcBef>
              <a:spcAft>
                <a:spcPts val="0"/>
              </a:spcAft>
              <a:buClr>
                <a:schemeClr val="dk1"/>
              </a:buClr>
              <a:buSzPct val="61111"/>
              <a:buFont typeface="Arial"/>
              <a:buNone/>
            </a:pPr>
            <a:r>
              <a:rPr lang="en" dirty="0"/>
              <a:t>• </a:t>
            </a:r>
            <a:r>
              <a:rPr lang="en" b="1" dirty="0"/>
              <a:t>Amazon EC2 Spot Fleet requests</a:t>
            </a:r>
            <a:r>
              <a:rPr lang="en" dirty="0"/>
              <a:t>: Launch or terminate instances from a Spot Fleet request, or  automatically replace instances that get interrupted for price or capacity reasons.  </a:t>
            </a:r>
            <a:endParaRPr dirty="0"/>
          </a:p>
          <a:p>
            <a:pPr marL="0" lvl="0" indent="0" algn="l" rtl="0">
              <a:spcBef>
                <a:spcPts val="1200"/>
              </a:spcBef>
              <a:spcAft>
                <a:spcPts val="0"/>
              </a:spcAft>
              <a:buClr>
                <a:schemeClr val="dk1"/>
              </a:buClr>
              <a:buSzPct val="61111"/>
              <a:buFont typeface="Arial"/>
              <a:buNone/>
            </a:pPr>
            <a:r>
              <a:rPr lang="en" dirty="0"/>
              <a:t>• </a:t>
            </a:r>
            <a:r>
              <a:rPr lang="en" b="1" dirty="0"/>
              <a:t>Amazon ECS</a:t>
            </a:r>
            <a:r>
              <a:rPr lang="en" dirty="0"/>
              <a:t>: Adjust the ECS service desired count up or down in response to load variations.  </a:t>
            </a:r>
            <a:endParaRPr dirty="0"/>
          </a:p>
          <a:p>
            <a:pPr marL="0" lvl="0" indent="0" algn="l" rtl="0">
              <a:spcBef>
                <a:spcPts val="1200"/>
              </a:spcBef>
              <a:spcAft>
                <a:spcPts val="0"/>
              </a:spcAft>
              <a:buClr>
                <a:schemeClr val="dk1"/>
              </a:buClr>
              <a:buSzPct val="61111"/>
              <a:buFont typeface="Arial"/>
              <a:buNone/>
            </a:pPr>
            <a:r>
              <a:rPr lang="en" dirty="0"/>
              <a:t>• </a:t>
            </a:r>
            <a:r>
              <a:rPr lang="en" b="1" dirty="0"/>
              <a:t>Amazon DynamoDB</a:t>
            </a:r>
            <a:r>
              <a:rPr lang="en" dirty="0"/>
              <a:t>: Enable a DynamoDB table or a global secondary index to increase or  decrease its provisioned read and write capacity to handle increases in traffic without throttling.  </a:t>
            </a:r>
            <a:endParaRPr dirty="0"/>
          </a:p>
          <a:p>
            <a:pPr marL="0" lvl="0" indent="0" algn="l" rtl="0">
              <a:spcBef>
                <a:spcPts val="1200"/>
              </a:spcBef>
              <a:spcAft>
                <a:spcPts val="0"/>
              </a:spcAft>
              <a:buClr>
                <a:schemeClr val="dk1"/>
              </a:buClr>
              <a:buSzPct val="61111"/>
              <a:buFont typeface="Arial"/>
              <a:buNone/>
            </a:pPr>
            <a:r>
              <a:rPr lang="en" dirty="0"/>
              <a:t>• </a:t>
            </a:r>
            <a:r>
              <a:rPr lang="en" b="1" dirty="0"/>
              <a:t>Amazon Aurora</a:t>
            </a:r>
            <a:r>
              <a:rPr lang="en" dirty="0"/>
              <a:t>: Dynamically adjust the number of Aurora read replicas provisioned for an Aurora  DB cluster to handle changes in active connections or workload.  </a:t>
            </a:r>
            <a:endParaRPr dirty="0"/>
          </a:p>
          <a:p>
            <a:pPr marL="0" lvl="0" indent="0" algn="l" rtl="0">
              <a:spcBef>
                <a:spcPts val="1200"/>
              </a:spcBef>
              <a:spcAft>
                <a:spcPts val="0"/>
              </a:spcAft>
              <a:buClr>
                <a:schemeClr val="dk1"/>
              </a:buClr>
              <a:buSzPct val="61111"/>
              <a:buFont typeface="Arial"/>
              <a:buNone/>
            </a:pPr>
            <a:endParaRPr dirty="0"/>
          </a:p>
          <a:p>
            <a:pPr marL="0" lvl="0" indent="0" algn="l" rtl="0">
              <a:spcBef>
                <a:spcPts val="1200"/>
              </a:spcBef>
              <a:spcAft>
                <a:spcPts val="1200"/>
              </a:spcAft>
              <a:buNone/>
            </a:pPr>
            <a:endParaRPr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AMI - Amazon Machine Image</a:t>
            </a:r>
            <a:endParaRPr dirty="0"/>
          </a:p>
        </p:txBody>
      </p:sp>
      <p:sp>
        <p:nvSpPr>
          <p:cNvPr id="134" name="Google Shape;134;p2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85000" lnSpcReduction="10000"/>
          </a:bodyPr>
          <a:lstStyle/>
          <a:p>
            <a:pPr marL="285750" indent="-285750">
              <a:buClr>
                <a:schemeClr val="dk1"/>
              </a:buClr>
              <a:buSzPct val="61111"/>
            </a:pPr>
            <a:r>
              <a:rPr lang="en" dirty="0"/>
              <a:t>Snapshots – They are stored in S3.</a:t>
            </a:r>
            <a:endParaRPr dirty="0"/>
          </a:p>
          <a:p>
            <a:pPr marL="285750" indent="-285750">
              <a:spcBef>
                <a:spcPts val="1200"/>
              </a:spcBef>
              <a:buClr>
                <a:schemeClr val="dk1"/>
              </a:buClr>
              <a:buSzPct val="61111"/>
            </a:pPr>
            <a:r>
              <a:rPr lang="en" dirty="0"/>
              <a:t>Create AMI – You can create an AMI with No reboot option</a:t>
            </a:r>
            <a:endParaRPr dirty="0"/>
          </a:p>
          <a:p>
            <a:pPr marL="285750" indent="-285750">
              <a:spcBef>
                <a:spcPts val="1200"/>
              </a:spcBef>
              <a:buClr>
                <a:schemeClr val="dk1"/>
              </a:buClr>
              <a:buSzPct val="61111"/>
            </a:pPr>
            <a:r>
              <a:rPr lang="en" dirty="0"/>
              <a:t>AMI is region centric</a:t>
            </a:r>
            <a:endParaRPr dirty="0"/>
          </a:p>
          <a:p>
            <a:pPr marL="285750" indent="-285750">
              <a:spcBef>
                <a:spcPts val="1200"/>
              </a:spcBef>
              <a:buClr>
                <a:schemeClr val="dk1"/>
              </a:buClr>
              <a:buSzPct val="61111"/>
            </a:pPr>
            <a:r>
              <a:rPr lang="en" dirty="0"/>
              <a:t>AMI can be copied to a different region</a:t>
            </a:r>
            <a:endParaRPr dirty="0"/>
          </a:p>
          <a:p>
            <a:pPr marL="285750" indent="-285750">
              <a:spcBef>
                <a:spcPts val="1200"/>
              </a:spcBef>
              <a:buClr>
                <a:schemeClr val="dk1"/>
              </a:buClr>
              <a:buSzPct val="61111"/>
            </a:pPr>
            <a:r>
              <a:rPr lang="en" dirty="0"/>
              <a:t>You cannot delete a snapshot related to AMI – try it. Snapshots can be public as well. </a:t>
            </a:r>
            <a:endParaRPr dirty="0"/>
          </a:p>
          <a:p>
            <a:pPr marL="285750" indent="-285750">
              <a:spcBef>
                <a:spcPts val="1200"/>
              </a:spcBef>
              <a:buClr>
                <a:schemeClr val="dk1"/>
              </a:buClr>
              <a:buSzPct val="61111"/>
            </a:pPr>
            <a:r>
              <a:rPr lang="en" dirty="0"/>
              <a:t>Volume is in same AZ as EC2 . Volume exist on EBS</a:t>
            </a:r>
            <a:endParaRPr dirty="0"/>
          </a:p>
          <a:p>
            <a:pPr marL="285750" indent="-285750">
              <a:spcBef>
                <a:spcPts val="1200"/>
              </a:spcBef>
              <a:buClr>
                <a:schemeClr val="dk1"/>
              </a:buClr>
              <a:buSzPct val="61111"/>
            </a:pPr>
            <a:r>
              <a:rPr lang="en" dirty="0"/>
              <a:t>Snapshots are incremental </a:t>
            </a:r>
            <a:endParaRPr dirty="0"/>
          </a:p>
          <a:p>
            <a:pPr marL="285750" indent="-285750">
              <a:spcBef>
                <a:spcPts val="1200"/>
              </a:spcBef>
              <a:buClr>
                <a:schemeClr val="dk1"/>
              </a:buClr>
              <a:buSzPct val="61111"/>
            </a:pPr>
            <a:r>
              <a:rPr lang="en" dirty="0"/>
              <a:t>Encryption – root volume can be encrypted</a:t>
            </a:r>
            <a:endParaRPr dirty="0"/>
          </a:p>
          <a:p>
            <a:pPr marL="0" lvl="0" indent="0" algn="l" rtl="0">
              <a:spcBef>
                <a:spcPts val="1200"/>
              </a:spcBef>
              <a:spcAft>
                <a:spcPts val="0"/>
              </a:spcAft>
              <a:buClr>
                <a:schemeClr val="dk1"/>
              </a:buClr>
              <a:buSzPct val="61111"/>
              <a:buFont typeface="Arial"/>
              <a:buNone/>
            </a:pPr>
            <a:endParaRPr dirty="0"/>
          </a:p>
          <a:p>
            <a:pPr marL="0" lvl="0" indent="0" algn="l" rtl="0">
              <a:spcBef>
                <a:spcPts val="1200"/>
              </a:spcBef>
              <a:spcAft>
                <a:spcPts val="1200"/>
              </a:spcAft>
              <a:buNone/>
            </a:pPr>
            <a:endParaRPr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Well architected framework - “Cost Optimization” Pillar</a:t>
            </a:r>
            <a:endParaRPr/>
          </a:p>
        </p:txBody>
      </p:sp>
      <p:sp>
        <p:nvSpPr>
          <p:cNvPr id="140" name="Google Shape;140;p27"/>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77500" lnSpcReduction="20000"/>
          </a:bodyPr>
          <a:lstStyle/>
          <a:p>
            <a:pPr marL="285750" indent="-285750">
              <a:buClr>
                <a:schemeClr val="dk1"/>
              </a:buClr>
              <a:buSzPct val="61111"/>
            </a:pPr>
            <a:r>
              <a:rPr lang="en" b="1" dirty="0"/>
              <a:t>Automation</a:t>
            </a:r>
            <a:r>
              <a:rPr lang="en" dirty="0"/>
              <a:t>: Auto Scaling, which ensures elasticity at minimal effort, and increases staff productivity by eliminating manual capacity planning work.</a:t>
            </a:r>
          </a:p>
          <a:p>
            <a:pPr marL="285750" indent="-285750">
              <a:buClr>
                <a:schemeClr val="dk1"/>
              </a:buClr>
              <a:buSzPct val="61111"/>
            </a:pPr>
            <a:endParaRPr lang="en" dirty="0"/>
          </a:p>
          <a:p>
            <a:pPr marL="285750" indent="-285750">
              <a:buClr>
                <a:schemeClr val="dk1"/>
              </a:buClr>
              <a:buSzPct val="61111"/>
            </a:pPr>
            <a:r>
              <a:rPr lang="en" b="1" dirty="0"/>
              <a:t>Decommission resources</a:t>
            </a:r>
            <a:r>
              <a:rPr lang="en" dirty="0"/>
              <a:t>: Use automation to reduce or remove the associated costs of the  decommissioning process. Designing your workload to perform automated decommissioning will reduce the  overall workload costs during its lifetime. You can use AWS Auto Scaling to perform the decommissioning  process.</a:t>
            </a:r>
          </a:p>
          <a:p>
            <a:pPr marL="285750" indent="-285750">
              <a:buClr>
                <a:schemeClr val="dk1"/>
              </a:buClr>
              <a:buSzPct val="61111"/>
            </a:pPr>
            <a:endParaRPr lang="en" dirty="0"/>
          </a:p>
          <a:p>
            <a:pPr marL="285750" indent="-285750">
              <a:buClr>
                <a:schemeClr val="dk1"/>
              </a:buClr>
              <a:buSzPct val="61111"/>
            </a:pPr>
            <a:r>
              <a:rPr lang="en" b="1" dirty="0"/>
              <a:t>Cost</a:t>
            </a:r>
            <a:r>
              <a:rPr lang="en" dirty="0"/>
              <a:t>: Spot is also integrated into multiple AWS services, such as EC2 Auto Scaling groups (ASGs)</a:t>
            </a:r>
          </a:p>
          <a:p>
            <a:pPr marL="742950" lvl="1" indent="-285750">
              <a:buClr>
                <a:schemeClr val="dk1"/>
              </a:buClr>
              <a:buSzPct val="61111"/>
            </a:pPr>
            <a:r>
              <a:rPr lang="en" dirty="0"/>
              <a:t>Dynamic Supply: Leverage the elasticity of the cloud to supply resources to meet changing demand. Take advantage of APIs or service features to programmatically vary the amount of cloud resources in your  architecture dynamically </a:t>
            </a:r>
          </a:p>
          <a:p>
            <a:pPr marL="285750" indent="-285750">
              <a:buClr>
                <a:schemeClr val="dk1"/>
              </a:buClr>
              <a:buSzPct val="61111"/>
            </a:pPr>
            <a:endParaRPr lang="en" b="1" dirty="0"/>
          </a:p>
          <a:p>
            <a:pPr marL="285750" indent="-285750">
              <a:buClr>
                <a:schemeClr val="dk1"/>
              </a:buClr>
              <a:buSzPct val="61111"/>
            </a:pPr>
            <a:r>
              <a:rPr lang="en" b="1" dirty="0"/>
              <a:t>Scheduling</a:t>
            </a:r>
            <a:r>
              <a:rPr lang="en" dirty="0"/>
              <a:t>: Auto Scaling can implement manual, scheduled or demand based scaling, you can also use metrics and alarms from Amazon CloudWatch to trigger scaling events for your workload. </a:t>
            </a:r>
            <a:endParaRPr dirty="0"/>
          </a:p>
          <a:p>
            <a:pPr marL="0" lvl="0" indent="0" algn="l" rtl="0">
              <a:spcBef>
                <a:spcPts val="1200"/>
              </a:spcBef>
              <a:spcAft>
                <a:spcPts val="0"/>
              </a:spcAft>
              <a:buClr>
                <a:schemeClr val="dk1"/>
              </a:buClr>
              <a:buSzPct val="61111"/>
              <a:buFont typeface="Arial"/>
              <a:buNone/>
            </a:pPr>
            <a:endParaRPr dirty="0"/>
          </a:p>
          <a:p>
            <a:pPr marL="0" lvl="0" indent="0" algn="l" rtl="0">
              <a:spcBef>
                <a:spcPts val="1200"/>
              </a:spcBef>
              <a:spcAft>
                <a:spcPts val="1200"/>
              </a:spcAft>
              <a:buNone/>
            </a:pP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Chaos Engineering</a:t>
            </a:r>
            <a:endParaRPr dirty="0"/>
          </a:p>
        </p:txBody>
      </p:sp>
      <p:sp>
        <p:nvSpPr>
          <p:cNvPr id="146" name="Google Shape;146;p2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523"/>
              <a:buFont typeface="Arial"/>
              <a:buNone/>
            </a:pPr>
            <a:r>
              <a:rPr lang="en" sz="1055" dirty="0"/>
              <a:t>• AWS Fault Injection Simulator is a fully managed chaos engineering service that makes it easier for teams  to discover an application’s weaknesses at scale in order to improve performance, observability, and  resiliency. </a:t>
            </a:r>
            <a:endParaRPr sz="1055" dirty="0"/>
          </a:p>
          <a:p>
            <a:pPr marL="0" lvl="0" indent="0" algn="l" rtl="0">
              <a:lnSpc>
                <a:spcPct val="95000"/>
              </a:lnSpc>
              <a:spcBef>
                <a:spcPts val="1200"/>
              </a:spcBef>
              <a:spcAft>
                <a:spcPts val="0"/>
              </a:spcAft>
              <a:buClr>
                <a:schemeClr val="dk1"/>
              </a:buClr>
              <a:buSzPts val="523"/>
              <a:buFont typeface="Arial"/>
              <a:buNone/>
            </a:pPr>
            <a:r>
              <a:rPr lang="en" sz="1055" dirty="0"/>
              <a:t>• Chaos engineering is the process of stressing an application in testing or production environments by creating disruptive events, such as server outages or API throttling, observing how the system responds, and implementing improvements. </a:t>
            </a:r>
            <a:endParaRPr sz="1055" dirty="0"/>
          </a:p>
          <a:p>
            <a:pPr marL="0" lvl="0" indent="0" algn="l" rtl="0">
              <a:lnSpc>
                <a:spcPct val="95000"/>
              </a:lnSpc>
              <a:spcBef>
                <a:spcPts val="1200"/>
              </a:spcBef>
              <a:spcAft>
                <a:spcPts val="0"/>
              </a:spcAft>
              <a:buClr>
                <a:schemeClr val="dk1"/>
              </a:buClr>
              <a:buSzPts val="523"/>
              <a:buFont typeface="Arial"/>
              <a:buNone/>
            </a:pPr>
            <a:r>
              <a:rPr lang="en" sz="1055" dirty="0"/>
              <a:t>• Chaos engineering helps teams create the real-world conditions needed to uncover the hidden issues,  monitoring blind spots, and performance bottlenecks that are difficult to find in distributed systems.  Teams need to stitch together a patchwork of tools and keep an experiment from impacting users. </a:t>
            </a:r>
            <a:endParaRPr sz="1055" dirty="0"/>
          </a:p>
          <a:p>
            <a:pPr marL="0" lvl="0" indent="0" algn="l" rtl="0">
              <a:lnSpc>
                <a:spcPct val="95000"/>
              </a:lnSpc>
              <a:spcBef>
                <a:spcPts val="1200"/>
              </a:spcBef>
              <a:spcAft>
                <a:spcPts val="0"/>
              </a:spcAft>
              <a:buClr>
                <a:schemeClr val="dk1"/>
              </a:buClr>
              <a:buSzPts val="523"/>
              <a:buFont typeface="Arial"/>
              <a:buNone/>
            </a:pPr>
            <a:r>
              <a:rPr lang="en" sz="1055" dirty="0"/>
              <a:t>• Fault Injection Simulator simplifies the process of setting up and running controlled chaos engineering experiments across a range of AWS services so teams can build confidence in their application behavior. </a:t>
            </a:r>
            <a:endParaRPr sz="1055" dirty="0"/>
          </a:p>
          <a:p>
            <a:pPr marL="0" lvl="0" indent="0" algn="l" rtl="0">
              <a:lnSpc>
                <a:spcPct val="95000"/>
              </a:lnSpc>
              <a:spcBef>
                <a:spcPts val="1200"/>
              </a:spcBef>
              <a:spcAft>
                <a:spcPts val="0"/>
              </a:spcAft>
              <a:buClr>
                <a:schemeClr val="dk1"/>
              </a:buClr>
              <a:buSzPts val="523"/>
              <a:buFont typeface="Arial"/>
              <a:buNone/>
            </a:pPr>
            <a:r>
              <a:rPr lang="en" sz="1055" dirty="0"/>
              <a:t>• With Fault Injection Simulator, teams can quickly set up experiments using pre-built templates that generate the desired disruptions, such as server latency or database error. </a:t>
            </a:r>
            <a:endParaRPr sz="1055" dirty="0"/>
          </a:p>
          <a:p>
            <a:pPr marL="0" lvl="0" indent="0" algn="l" rtl="0">
              <a:lnSpc>
                <a:spcPct val="95000"/>
              </a:lnSpc>
              <a:spcBef>
                <a:spcPts val="1200"/>
              </a:spcBef>
              <a:spcAft>
                <a:spcPts val="0"/>
              </a:spcAft>
              <a:buClr>
                <a:schemeClr val="dk1"/>
              </a:buClr>
              <a:buSzPts val="523"/>
              <a:buFont typeface="Arial"/>
              <a:buNone/>
            </a:pPr>
            <a:r>
              <a:rPr lang="en" sz="1055" dirty="0"/>
              <a:t>• Fault Injection Simulator provides the controls and guardrails that teams need to run experiments in production, such as automatically rolling back or stopping the experiment if specific conditions are met. </a:t>
            </a:r>
            <a:endParaRPr sz="1055" dirty="0"/>
          </a:p>
          <a:p>
            <a:pPr marL="0" lvl="0" indent="0" algn="l" rtl="0">
              <a:lnSpc>
                <a:spcPct val="95000"/>
              </a:lnSpc>
              <a:spcBef>
                <a:spcPts val="1200"/>
              </a:spcBef>
              <a:spcAft>
                <a:spcPts val="0"/>
              </a:spcAft>
              <a:buClr>
                <a:schemeClr val="dk1"/>
              </a:buClr>
              <a:buSzPts val="523"/>
              <a:buFont typeface="Arial"/>
              <a:buNone/>
            </a:pPr>
            <a:r>
              <a:rPr lang="en" sz="1055" dirty="0"/>
              <a:t>• With a few clicks in the console, teams can run complex scenarios with common distributed system  failures happening in parallel or building sequentially over time, enabling them to create the real world  conditions necessary to find hidden weaknesses. </a:t>
            </a:r>
            <a:endParaRPr sz="1055" dirty="0"/>
          </a:p>
          <a:p>
            <a:pPr marL="0" lvl="0" indent="0" algn="l" rtl="0">
              <a:lnSpc>
                <a:spcPct val="95000"/>
              </a:lnSpc>
              <a:spcBef>
                <a:spcPts val="1200"/>
              </a:spcBef>
              <a:spcAft>
                <a:spcPts val="0"/>
              </a:spcAft>
              <a:buClr>
                <a:schemeClr val="dk1"/>
              </a:buClr>
              <a:buSzPts val="523"/>
              <a:buFont typeface="Arial"/>
              <a:buNone/>
            </a:pPr>
            <a:endParaRPr sz="1055" dirty="0"/>
          </a:p>
          <a:p>
            <a:pPr marL="0" lvl="0" indent="0" algn="l" rtl="0">
              <a:lnSpc>
                <a:spcPct val="95000"/>
              </a:lnSpc>
              <a:spcBef>
                <a:spcPts val="1200"/>
              </a:spcBef>
              <a:spcAft>
                <a:spcPts val="1200"/>
              </a:spcAft>
              <a:buSzPts val="523"/>
              <a:buNone/>
            </a:pPr>
            <a:endParaRPr sz="855"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1812"/>
              </a:spcBef>
              <a:spcAft>
                <a:spcPts val="0"/>
              </a:spcAft>
              <a:buClr>
                <a:schemeClr val="dk1"/>
              </a:buClr>
              <a:buSzPct val="45787"/>
              <a:buFont typeface="Arial"/>
              <a:buNone/>
            </a:pPr>
            <a:r>
              <a:rPr lang="en" sz="2402" dirty="0"/>
              <a:t>How Chaos Engineering works</a:t>
            </a:r>
            <a:endParaRPr dirty="0"/>
          </a:p>
        </p:txBody>
      </p:sp>
      <p:sp>
        <p:nvSpPr>
          <p:cNvPr id="152" name="Google Shape;152;p29"/>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53" name="Google Shape;153;p29"/>
          <p:cNvPicPr preferRelativeResize="0"/>
          <p:nvPr/>
        </p:nvPicPr>
        <p:blipFill>
          <a:blip r:embed="rId3">
            <a:alphaModFix/>
          </a:blip>
          <a:stretch>
            <a:fillRect/>
          </a:stretch>
        </p:blipFill>
        <p:spPr>
          <a:xfrm>
            <a:off x="152400" y="1152474"/>
            <a:ext cx="8884126" cy="30659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a:t>Agenda </a:t>
            </a: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a:t>Total Duration - 120 mins</a:t>
            </a:r>
          </a:p>
          <a:p>
            <a:pPr marL="457200" lvl="0" indent="-342900" algn="l" rtl="0">
              <a:lnSpc>
                <a:spcPct val="100000"/>
              </a:lnSpc>
              <a:spcBef>
                <a:spcPts val="2013"/>
              </a:spcBef>
              <a:spcAft>
                <a:spcPts val="0"/>
              </a:spcAft>
              <a:buSzPts val="1800"/>
              <a:buChar char="●"/>
            </a:pPr>
            <a:r>
              <a:rPr lang="en-US" sz="1596">
                <a:solidFill>
                  <a:schemeClr val="dk1"/>
                </a:solidFill>
              </a:rPr>
              <a:t>Recap (50 mins) </a:t>
            </a:r>
          </a:p>
          <a:p>
            <a:pPr marL="457200" lvl="0" indent="-329946" algn="l" rtl="0">
              <a:lnSpc>
                <a:spcPct val="100000"/>
              </a:lnSpc>
              <a:spcBef>
                <a:spcPts val="0"/>
              </a:spcBef>
              <a:spcAft>
                <a:spcPts val="0"/>
              </a:spcAft>
              <a:buClr>
                <a:schemeClr val="dk1"/>
              </a:buClr>
              <a:buSzPts val="1596"/>
              <a:buChar char="●"/>
            </a:pPr>
            <a:r>
              <a:rPr lang="en-US" sz="1596">
                <a:solidFill>
                  <a:schemeClr val="dk1"/>
                </a:solidFill>
              </a:rPr>
              <a:t>Cost Optimization Pillar (5 mins)</a:t>
            </a:r>
          </a:p>
          <a:p>
            <a:pPr marL="457200" lvl="0" indent="-329946" algn="l" rtl="0">
              <a:lnSpc>
                <a:spcPct val="100000"/>
              </a:lnSpc>
              <a:spcBef>
                <a:spcPts val="0"/>
              </a:spcBef>
              <a:spcAft>
                <a:spcPts val="0"/>
              </a:spcAft>
              <a:buClr>
                <a:schemeClr val="dk1"/>
              </a:buClr>
              <a:buSzPts val="1596"/>
              <a:buChar char="●"/>
            </a:pPr>
            <a:r>
              <a:rPr lang="en-US" sz="1596">
                <a:solidFill>
                  <a:schemeClr val="dk1"/>
                </a:solidFill>
              </a:rPr>
              <a:t>Chaos Engineering (5 mins) </a:t>
            </a:r>
          </a:p>
          <a:p>
            <a:pPr marL="457200" lvl="0" indent="-329946" algn="l" rtl="0">
              <a:lnSpc>
                <a:spcPct val="100000"/>
              </a:lnSpc>
              <a:spcBef>
                <a:spcPts val="0"/>
              </a:spcBef>
              <a:spcAft>
                <a:spcPts val="0"/>
              </a:spcAft>
              <a:buClr>
                <a:schemeClr val="dk1"/>
              </a:buClr>
              <a:buSzPts val="1596"/>
              <a:buChar char="●"/>
            </a:pPr>
            <a:r>
              <a:rPr lang="en-US" sz="1596">
                <a:solidFill>
                  <a:schemeClr val="dk1"/>
                </a:solidFill>
              </a:rPr>
              <a:t>General Q &amp; A (45 mins)</a:t>
            </a:r>
          </a:p>
          <a:p>
            <a:pPr marL="0" lvl="0" indent="0" algn="l" rtl="0">
              <a:lnSpc>
                <a:spcPct val="100000"/>
              </a:lnSpc>
              <a:spcBef>
                <a:spcPts val="2013"/>
              </a:spcBef>
              <a:spcAft>
                <a:spcPts val="0"/>
              </a:spcAft>
              <a:buNone/>
            </a:pPr>
            <a:endParaRPr lang="en-US" sz="1596" dirty="0">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AWS Week 2 – Autoscaling, AMI, AWS CLI</a:t>
            </a:r>
            <a:endParaRPr/>
          </a:p>
        </p:txBody>
      </p:sp>
      <p:sp>
        <p:nvSpPr>
          <p:cNvPr id="67" name="Google Shape;67;p15"/>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Auto Scaling</a:t>
            </a:r>
            <a:endParaRPr dirty="0"/>
          </a:p>
          <a:p>
            <a:pPr marL="457200" lvl="0" indent="-342900" algn="l" rtl="0">
              <a:spcBef>
                <a:spcPts val="0"/>
              </a:spcBef>
              <a:spcAft>
                <a:spcPts val="0"/>
              </a:spcAft>
              <a:buSzPts val="1800"/>
              <a:buChar char="●"/>
            </a:pPr>
            <a:r>
              <a:rPr lang="en" dirty="0"/>
              <a:t>AMI</a:t>
            </a:r>
            <a:endParaRPr dirty="0"/>
          </a:p>
          <a:p>
            <a:pPr marL="457200" lvl="0" indent="-342900" algn="l" rtl="0">
              <a:spcBef>
                <a:spcPts val="0"/>
              </a:spcBef>
              <a:spcAft>
                <a:spcPts val="0"/>
              </a:spcAft>
              <a:buSzPts val="1800"/>
              <a:buChar char="●"/>
            </a:pPr>
            <a:r>
              <a:rPr lang="en" dirty="0"/>
              <a:t>AWS CLI</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Auto Scaling</a:t>
            </a:r>
            <a:endParaRPr dirty="0"/>
          </a:p>
        </p:txBody>
      </p:sp>
      <p:sp>
        <p:nvSpPr>
          <p:cNvPr id="73" name="Google Shape;73;p16"/>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dirty="0"/>
              <a:t>Automatic scaling and management using:</a:t>
            </a:r>
            <a:endParaRPr dirty="0"/>
          </a:p>
          <a:p>
            <a:pPr marL="0" lvl="0" indent="0" algn="l" rtl="0">
              <a:spcBef>
                <a:spcPts val="1200"/>
              </a:spcBef>
              <a:spcAft>
                <a:spcPts val="0"/>
              </a:spcAft>
              <a:buClr>
                <a:schemeClr val="dk1"/>
              </a:buClr>
              <a:buSzPts val="1100"/>
              <a:buFont typeface="Arial"/>
              <a:buNone/>
            </a:pPr>
            <a:r>
              <a:rPr lang="en" dirty="0"/>
              <a:t>• Groups – grouping of EC2 instances, or application services</a:t>
            </a:r>
            <a:endParaRPr dirty="0"/>
          </a:p>
          <a:p>
            <a:pPr marL="0" lvl="0" indent="0" algn="l" rtl="0">
              <a:spcBef>
                <a:spcPts val="1200"/>
              </a:spcBef>
              <a:spcAft>
                <a:spcPts val="0"/>
              </a:spcAft>
              <a:buClr>
                <a:schemeClr val="dk1"/>
              </a:buClr>
              <a:buSzPts val="1100"/>
              <a:buFont typeface="Arial"/>
              <a:buNone/>
            </a:pPr>
            <a:r>
              <a:rPr lang="en" dirty="0"/>
              <a:t>• Launch Templates (instances) – Instance details (what size, volumes, VPCs, etc.)</a:t>
            </a:r>
            <a:endParaRPr dirty="0"/>
          </a:p>
          <a:p>
            <a:pPr marL="0" lvl="0" indent="0" algn="l" rtl="0">
              <a:spcBef>
                <a:spcPts val="1200"/>
              </a:spcBef>
              <a:spcAft>
                <a:spcPts val="0"/>
              </a:spcAft>
              <a:buClr>
                <a:schemeClr val="dk1"/>
              </a:buClr>
              <a:buSzPts val="1100"/>
              <a:buFont typeface="Arial"/>
              <a:buNone/>
            </a:pPr>
            <a:r>
              <a:rPr lang="en" dirty="0"/>
              <a:t>• Scaling Options – rules to scale</a:t>
            </a: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0"/>
              </a:spcAft>
              <a:buClr>
                <a:schemeClr val="dk1"/>
              </a:buClr>
              <a:buSzPts val="1100"/>
              <a:buFont typeface="Arial"/>
              <a:buNone/>
            </a:pPr>
            <a:r>
              <a:rPr lang="en" dirty="0"/>
              <a:t>Free service!</a:t>
            </a:r>
            <a:endParaRPr dirty="0"/>
          </a:p>
          <a:p>
            <a:pPr marL="0" lvl="0" indent="0" algn="l" rtl="0">
              <a:spcBef>
                <a:spcPts val="1200"/>
              </a:spcBef>
              <a:spcAft>
                <a:spcPts val="1200"/>
              </a:spcAft>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lnSpc>
                <a:spcPct val="168328"/>
              </a:lnSpc>
              <a:spcBef>
                <a:spcPts val="5570"/>
              </a:spcBef>
              <a:spcAft>
                <a:spcPts val="0"/>
              </a:spcAft>
              <a:buClr>
                <a:schemeClr val="dk1"/>
              </a:buClr>
              <a:buSzPct val="39341"/>
              <a:buFont typeface="Arial"/>
              <a:buNone/>
            </a:pPr>
            <a:r>
              <a:rPr lang="en" sz="2796" b="1"/>
              <a:t>Auto Scaling Groups </a:t>
            </a:r>
            <a:endParaRPr/>
          </a:p>
        </p:txBody>
      </p:sp>
      <p:sp>
        <p:nvSpPr>
          <p:cNvPr id="79" name="Google Shape;79;p17"/>
          <p:cNvSpPr txBox="1">
            <a:spLocks noGrp="1"/>
          </p:cNvSpPr>
          <p:nvPr>
            <p:ph type="body" idx="1"/>
          </p:nvPr>
        </p:nvSpPr>
        <p:spPr>
          <a:xfrm>
            <a:off x="4882450" y="1152475"/>
            <a:ext cx="3949800" cy="3416400"/>
          </a:xfrm>
          <a:prstGeom prst="rect">
            <a:avLst/>
          </a:prstGeom>
        </p:spPr>
        <p:txBody>
          <a:bodyPr spcFirstLastPara="1" wrap="square" lIns="91425" tIns="91425" rIns="91425" bIns="91425" anchor="t" anchorCtr="0">
            <a:normAutofit fontScale="70000" lnSpcReduction="20000"/>
          </a:bodyPr>
          <a:lstStyle/>
          <a:p>
            <a:pPr marL="0" lvl="0" indent="0" algn="l" rtl="0">
              <a:lnSpc>
                <a:spcPct val="100210"/>
              </a:lnSpc>
              <a:spcBef>
                <a:spcPts val="192"/>
              </a:spcBef>
              <a:spcAft>
                <a:spcPts val="0"/>
              </a:spcAft>
              <a:buClr>
                <a:schemeClr val="dk1"/>
              </a:buClr>
              <a:buSzPct val="68922"/>
              <a:buFont typeface="Arial"/>
              <a:buNone/>
            </a:pPr>
            <a:r>
              <a:rPr lang="en" sz="1596" dirty="0">
                <a:solidFill>
                  <a:schemeClr val="dk1"/>
                </a:solidFill>
                <a:latin typeface="Noto Sans Symbols"/>
                <a:ea typeface="Noto Sans Symbols"/>
                <a:cs typeface="Noto Sans Symbols"/>
                <a:sym typeface="Noto Sans Symbols"/>
              </a:rPr>
              <a:t>➢ </a:t>
            </a:r>
            <a:r>
              <a:rPr lang="en" sz="1596" dirty="0">
                <a:solidFill>
                  <a:schemeClr val="dk1"/>
                </a:solidFill>
              </a:rPr>
              <a:t>An Auto Scaling group is a collection of  Amazon EC2 instances that are treated  </a:t>
            </a:r>
            <a:endParaRPr sz="1596" dirty="0">
              <a:solidFill>
                <a:schemeClr val="dk1"/>
              </a:solidFill>
            </a:endParaRPr>
          </a:p>
          <a:p>
            <a:pPr marL="0" lvl="0" indent="0" algn="l" rtl="0">
              <a:lnSpc>
                <a:spcPct val="100000"/>
              </a:lnSpc>
              <a:spcBef>
                <a:spcPts val="52"/>
              </a:spcBef>
              <a:spcAft>
                <a:spcPts val="0"/>
              </a:spcAft>
              <a:buClr>
                <a:schemeClr val="dk1"/>
              </a:buClr>
              <a:buSzPct val="68818"/>
              <a:buFont typeface="Arial"/>
              <a:buNone/>
            </a:pPr>
            <a:r>
              <a:rPr lang="en" sz="1598" dirty="0">
                <a:solidFill>
                  <a:schemeClr val="dk1"/>
                </a:solidFill>
              </a:rPr>
              <a:t>as a </a:t>
            </a:r>
            <a:r>
              <a:rPr lang="en" sz="1598" b="1" dirty="0">
                <a:solidFill>
                  <a:schemeClr val="dk1"/>
                </a:solidFill>
              </a:rPr>
              <a:t>logical unit </a:t>
            </a:r>
            <a:endParaRPr sz="1598" b="1" dirty="0">
              <a:solidFill>
                <a:schemeClr val="dk1"/>
              </a:solidFill>
            </a:endParaRPr>
          </a:p>
          <a:p>
            <a:pPr marL="0" lvl="0" indent="0" algn="l" rtl="0">
              <a:lnSpc>
                <a:spcPct val="100000"/>
              </a:lnSpc>
              <a:spcBef>
                <a:spcPts val="1979"/>
              </a:spcBef>
              <a:spcAft>
                <a:spcPts val="0"/>
              </a:spcAft>
              <a:buClr>
                <a:schemeClr val="dk1"/>
              </a:buClr>
              <a:buSzPct val="68922"/>
              <a:buFont typeface="Arial"/>
              <a:buNone/>
            </a:pPr>
            <a:r>
              <a:rPr lang="en" sz="1596" dirty="0">
                <a:solidFill>
                  <a:schemeClr val="dk1"/>
                </a:solidFill>
                <a:latin typeface="Noto Sans Symbols"/>
                <a:ea typeface="Noto Sans Symbols"/>
                <a:cs typeface="Noto Sans Symbols"/>
                <a:sym typeface="Noto Sans Symbols"/>
              </a:rPr>
              <a:t>➢ </a:t>
            </a:r>
            <a:r>
              <a:rPr lang="en" sz="1596" dirty="0">
                <a:solidFill>
                  <a:schemeClr val="dk1"/>
                </a:solidFill>
              </a:rPr>
              <a:t>To scale the Auto Scaling group, you  </a:t>
            </a:r>
            <a:endParaRPr sz="1596" dirty="0">
              <a:solidFill>
                <a:schemeClr val="dk1"/>
              </a:solidFill>
            </a:endParaRPr>
          </a:p>
          <a:p>
            <a:pPr marL="0" lvl="0" indent="0" algn="l" rtl="0">
              <a:lnSpc>
                <a:spcPct val="100000"/>
              </a:lnSpc>
              <a:spcBef>
                <a:spcPts val="57"/>
              </a:spcBef>
              <a:spcAft>
                <a:spcPts val="0"/>
              </a:spcAft>
              <a:buClr>
                <a:schemeClr val="dk1"/>
              </a:buClr>
              <a:buSzPct val="68922"/>
              <a:buFont typeface="Arial"/>
              <a:buNone/>
            </a:pPr>
            <a:r>
              <a:rPr lang="en" sz="1596" dirty="0">
                <a:solidFill>
                  <a:schemeClr val="dk1"/>
                </a:solidFill>
              </a:rPr>
              <a:t>can either make </a:t>
            </a:r>
            <a:r>
              <a:rPr lang="en" sz="1596" b="1" dirty="0">
                <a:solidFill>
                  <a:schemeClr val="dk1"/>
                </a:solidFill>
              </a:rPr>
              <a:t>manual adjustments  </a:t>
            </a:r>
            <a:endParaRPr sz="1596" b="1" dirty="0">
              <a:solidFill>
                <a:schemeClr val="dk1"/>
              </a:solidFill>
            </a:endParaRPr>
          </a:p>
          <a:p>
            <a:pPr marL="0" lvl="0" indent="0" algn="l" rtl="0">
              <a:lnSpc>
                <a:spcPct val="100000"/>
              </a:lnSpc>
              <a:spcBef>
                <a:spcPts val="57"/>
              </a:spcBef>
              <a:spcAft>
                <a:spcPts val="0"/>
              </a:spcAft>
              <a:buClr>
                <a:schemeClr val="dk1"/>
              </a:buClr>
              <a:buSzPct val="68922"/>
              <a:buFont typeface="Arial"/>
              <a:buNone/>
            </a:pPr>
            <a:r>
              <a:rPr lang="en" sz="1596" dirty="0">
                <a:solidFill>
                  <a:schemeClr val="dk1"/>
                </a:solidFill>
              </a:rPr>
              <a:t>to the desired capacity, or let Amazon  </a:t>
            </a:r>
            <a:endParaRPr sz="1596" dirty="0">
              <a:solidFill>
                <a:schemeClr val="dk1"/>
              </a:solidFill>
            </a:endParaRPr>
          </a:p>
          <a:p>
            <a:pPr marL="0" lvl="0" indent="0" algn="l" rtl="0">
              <a:lnSpc>
                <a:spcPct val="100000"/>
              </a:lnSpc>
              <a:spcBef>
                <a:spcPts val="57"/>
              </a:spcBef>
              <a:spcAft>
                <a:spcPts val="0"/>
              </a:spcAft>
              <a:buClr>
                <a:schemeClr val="dk1"/>
              </a:buClr>
              <a:buSzPct val="68922"/>
              <a:buFont typeface="Arial"/>
              <a:buNone/>
            </a:pPr>
            <a:r>
              <a:rPr lang="en" sz="1596" dirty="0">
                <a:solidFill>
                  <a:schemeClr val="dk1"/>
                </a:solidFill>
              </a:rPr>
              <a:t>EC2 Auto Scaling </a:t>
            </a:r>
            <a:r>
              <a:rPr lang="en" sz="1596" b="1" dirty="0">
                <a:solidFill>
                  <a:schemeClr val="dk1"/>
                </a:solidFill>
              </a:rPr>
              <a:t>automatically </a:t>
            </a:r>
            <a:r>
              <a:rPr lang="en" sz="1596" dirty="0">
                <a:solidFill>
                  <a:schemeClr val="dk1"/>
                </a:solidFill>
              </a:rPr>
              <a:t>add  </a:t>
            </a:r>
            <a:endParaRPr sz="1596" dirty="0">
              <a:solidFill>
                <a:schemeClr val="dk1"/>
              </a:solidFill>
            </a:endParaRPr>
          </a:p>
          <a:p>
            <a:pPr marL="0" lvl="0" indent="0" algn="l" rtl="0">
              <a:lnSpc>
                <a:spcPct val="100000"/>
              </a:lnSpc>
              <a:spcBef>
                <a:spcPts val="57"/>
              </a:spcBef>
              <a:spcAft>
                <a:spcPts val="0"/>
              </a:spcAft>
              <a:buClr>
                <a:schemeClr val="dk1"/>
              </a:buClr>
              <a:buSzPct val="68922"/>
              <a:buFont typeface="Arial"/>
              <a:buNone/>
            </a:pPr>
            <a:r>
              <a:rPr lang="en" sz="1596" dirty="0">
                <a:solidFill>
                  <a:schemeClr val="dk1"/>
                </a:solidFill>
              </a:rPr>
              <a:t>and remove capacity to meet changes  </a:t>
            </a:r>
            <a:endParaRPr sz="1596" dirty="0">
              <a:solidFill>
                <a:schemeClr val="dk1"/>
              </a:solidFill>
            </a:endParaRPr>
          </a:p>
          <a:p>
            <a:pPr marL="0" lvl="0" indent="0" algn="l" rtl="0">
              <a:lnSpc>
                <a:spcPct val="100000"/>
              </a:lnSpc>
              <a:spcBef>
                <a:spcPts val="55"/>
              </a:spcBef>
              <a:spcAft>
                <a:spcPts val="0"/>
              </a:spcAft>
              <a:buClr>
                <a:schemeClr val="dk1"/>
              </a:buClr>
              <a:buSzPct val="68818"/>
              <a:buFont typeface="Arial"/>
              <a:buNone/>
            </a:pPr>
            <a:r>
              <a:rPr lang="en" sz="1598" dirty="0">
                <a:solidFill>
                  <a:schemeClr val="dk1"/>
                </a:solidFill>
              </a:rPr>
              <a:t>in demand. </a:t>
            </a:r>
            <a:endParaRPr sz="1598" dirty="0">
              <a:solidFill>
                <a:schemeClr val="dk1"/>
              </a:solidFill>
            </a:endParaRPr>
          </a:p>
          <a:p>
            <a:pPr marL="0" lvl="0" indent="0" algn="l" rtl="0">
              <a:lnSpc>
                <a:spcPct val="100000"/>
              </a:lnSpc>
              <a:spcBef>
                <a:spcPts val="1980"/>
              </a:spcBef>
              <a:spcAft>
                <a:spcPts val="0"/>
              </a:spcAft>
              <a:buClr>
                <a:schemeClr val="dk1"/>
              </a:buClr>
              <a:buSzPct val="68922"/>
              <a:buFont typeface="Arial"/>
              <a:buNone/>
            </a:pPr>
            <a:r>
              <a:rPr lang="en" sz="1596" dirty="0">
                <a:solidFill>
                  <a:schemeClr val="dk1"/>
                </a:solidFill>
                <a:latin typeface="Noto Sans Symbols"/>
                <a:ea typeface="Noto Sans Symbols"/>
                <a:cs typeface="Noto Sans Symbols"/>
                <a:sym typeface="Noto Sans Symbols"/>
              </a:rPr>
              <a:t>➢ </a:t>
            </a:r>
            <a:r>
              <a:rPr lang="en" sz="1596" dirty="0">
                <a:solidFill>
                  <a:schemeClr val="dk1"/>
                </a:solidFill>
              </a:rPr>
              <a:t>Amazon EC2 Auto Scaling lets you  </a:t>
            </a:r>
            <a:endParaRPr sz="1596" dirty="0">
              <a:solidFill>
                <a:schemeClr val="dk1"/>
              </a:solidFill>
            </a:endParaRPr>
          </a:p>
          <a:p>
            <a:pPr marL="0" lvl="0" indent="0" algn="l" rtl="0">
              <a:lnSpc>
                <a:spcPct val="100000"/>
              </a:lnSpc>
              <a:spcBef>
                <a:spcPts val="57"/>
              </a:spcBef>
              <a:spcAft>
                <a:spcPts val="0"/>
              </a:spcAft>
              <a:buClr>
                <a:schemeClr val="dk1"/>
              </a:buClr>
              <a:buSzPct val="68922"/>
              <a:buFont typeface="Arial"/>
              <a:buNone/>
            </a:pPr>
            <a:r>
              <a:rPr lang="en" sz="1596" dirty="0">
                <a:solidFill>
                  <a:schemeClr val="dk1"/>
                </a:solidFill>
              </a:rPr>
              <a:t>provision and balance capacity </a:t>
            </a:r>
            <a:r>
              <a:rPr lang="en" sz="1596" b="1" dirty="0">
                <a:solidFill>
                  <a:schemeClr val="dk1"/>
                </a:solidFill>
              </a:rPr>
              <a:t>across  </a:t>
            </a:r>
            <a:endParaRPr sz="1596" b="1" dirty="0">
              <a:solidFill>
                <a:schemeClr val="dk1"/>
              </a:solidFill>
            </a:endParaRPr>
          </a:p>
          <a:p>
            <a:pPr marL="0" lvl="0" indent="0" algn="l" rtl="0">
              <a:lnSpc>
                <a:spcPct val="100000"/>
              </a:lnSpc>
              <a:spcBef>
                <a:spcPts val="57"/>
              </a:spcBef>
              <a:spcAft>
                <a:spcPts val="0"/>
              </a:spcAft>
              <a:buClr>
                <a:schemeClr val="dk1"/>
              </a:buClr>
              <a:buSzPct val="68922"/>
              <a:buFont typeface="Arial"/>
              <a:buNone/>
            </a:pPr>
            <a:r>
              <a:rPr lang="en" sz="1596" b="1" dirty="0">
                <a:solidFill>
                  <a:schemeClr val="dk1"/>
                </a:solidFill>
              </a:rPr>
              <a:t>Availability Zones </a:t>
            </a:r>
            <a:r>
              <a:rPr lang="en" sz="1596" dirty="0">
                <a:solidFill>
                  <a:schemeClr val="dk1"/>
                </a:solidFill>
              </a:rPr>
              <a:t>to optimize  </a:t>
            </a:r>
            <a:endParaRPr sz="1596" dirty="0">
              <a:solidFill>
                <a:schemeClr val="dk1"/>
              </a:solidFill>
            </a:endParaRPr>
          </a:p>
          <a:p>
            <a:pPr marL="0" lvl="0" indent="0" algn="l" rtl="0">
              <a:lnSpc>
                <a:spcPct val="100000"/>
              </a:lnSpc>
              <a:spcBef>
                <a:spcPts val="57"/>
              </a:spcBef>
              <a:spcAft>
                <a:spcPts val="0"/>
              </a:spcAft>
              <a:buClr>
                <a:schemeClr val="dk1"/>
              </a:buClr>
              <a:buSzPct val="68922"/>
              <a:buFont typeface="Arial"/>
              <a:buNone/>
            </a:pPr>
            <a:r>
              <a:rPr lang="en" sz="1596" dirty="0">
                <a:solidFill>
                  <a:schemeClr val="dk1"/>
                </a:solidFill>
              </a:rPr>
              <a:t>availability </a:t>
            </a:r>
            <a:endParaRPr sz="1596" dirty="0">
              <a:solidFill>
                <a:schemeClr val="dk1"/>
              </a:solidFill>
            </a:endParaRPr>
          </a:p>
          <a:p>
            <a:pPr marL="0" lvl="0" indent="0" algn="l" rtl="0">
              <a:lnSpc>
                <a:spcPct val="100000"/>
              </a:lnSpc>
              <a:spcBef>
                <a:spcPts val="1979"/>
              </a:spcBef>
              <a:spcAft>
                <a:spcPts val="0"/>
              </a:spcAft>
              <a:buClr>
                <a:schemeClr val="dk1"/>
              </a:buClr>
              <a:buSzPct val="68922"/>
              <a:buFont typeface="Arial"/>
              <a:buNone/>
            </a:pPr>
            <a:r>
              <a:rPr lang="en" sz="1596" dirty="0">
                <a:solidFill>
                  <a:schemeClr val="dk1"/>
                </a:solidFill>
                <a:latin typeface="Noto Sans Symbols"/>
                <a:ea typeface="Noto Sans Symbols"/>
                <a:cs typeface="Noto Sans Symbols"/>
                <a:sym typeface="Noto Sans Symbols"/>
              </a:rPr>
              <a:t>➢ </a:t>
            </a:r>
            <a:r>
              <a:rPr lang="en" sz="1596" dirty="0">
                <a:solidFill>
                  <a:schemeClr val="dk1"/>
                </a:solidFill>
              </a:rPr>
              <a:t>It also provides </a:t>
            </a:r>
            <a:r>
              <a:rPr lang="en" sz="1596" b="1" dirty="0">
                <a:solidFill>
                  <a:schemeClr val="dk1"/>
                </a:solidFill>
              </a:rPr>
              <a:t>lifecycle hooks</a:t>
            </a:r>
            <a:r>
              <a:rPr lang="en" sz="1596" dirty="0">
                <a:solidFill>
                  <a:schemeClr val="dk1"/>
                </a:solidFill>
              </a:rPr>
              <a:t>,  </a:t>
            </a:r>
            <a:endParaRPr sz="1596" dirty="0">
              <a:solidFill>
                <a:schemeClr val="dk1"/>
              </a:solidFill>
            </a:endParaRPr>
          </a:p>
          <a:p>
            <a:pPr marL="0" lvl="0" indent="0" algn="l" rtl="0">
              <a:lnSpc>
                <a:spcPct val="100000"/>
              </a:lnSpc>
              <a:spcBef>
                <a:spcPts val="57"/>
              </a:spcBef>
              <a:spcAft>
                <a:spcPts val="0"/>
              </a:spcAft>
              <a:buClr>
                <a:schemeClr val="dk1"/>
              </a:buClr>
              <a:buSzPct val="68922"/>
              <a:buFont typeface="Arial"/>
              <a:buNone/>
            </a:pPr>
            <a:r>
              <a:rPr lang="en" sz="1596" dirty="0">
                <a:solidFill>
                  <a:schemeClr val="dk1"/>
                </a:solidFill>
              </a:rPr>
              <a:t>instance </a:t>
            </a:r>
            <a:r>
              <a:rPr lang="en" sz="1596" b="1" dirty="0">
                <a:solidFill>
                  <a:schemeClr val="dk1"/>
                </a:solidFill>
              </a:rPr>
              <a:t>health checks</a:t>
            </a:r>
            <a:r>
              <a:rPr lang="en" sz="1596" dirty="0">
                <a:solidFill>
                  <a:schemeClr val="dk1"/>
                </a:solidFill>
              </a:rPr>
              <a:t>, and  </a:t>
            </a:r>
            <a:endParaRPr sz="1596" dirty="0">
              <a:solidFill>
                <a:schemeClr val="dk1"/>
              </a:solidFill>
            </a:endParaRPr>
          </a:p>
          <a:p>
            <a:pPr marL="0" lvl="0" indent="0" algn="l" rtl="0">
              <a:lnSpc>
                <a:spcPct val="100000"/>
              </a:lnSpc>
              <a:spcBef>
                <a:spcPts val="57"/>
              </a:spcBef>
              <a:spcAft>
                <a:spcPts val="0"/>
              </a:spcAft>
              <a:buClr>
                <a:schemeClr val="dk1"/>
              </a:buClr>
              <a:buSzPct val="68922"/>
              <a:buFont typeface="Arial"/>
              <a:buNone/>
            </a:pPr>
            <a:r>
              <a:rPr lang="en" sz="1596" b="1" dirty="0">
                <a:solidFill>
                  <a:schemeClr val="dk1"/>
                </a:solidFill>
              </a:rPr>
              <a:t>scheduled scaling </a:t>
            </a:r>
            <a:r>
              <a:rPr lang="en" sz="1596" dirty="0">
                <a:solidFill>
                  <a:schemeClr val="dk1"/>
                </a:solidFill>
              </a:rPr>
              <a:t>to automate  </a:t>
            </a:r>
            <a:endParaRPr sz="1596" dirty="0">
              <a:solidFill>
                <a:schemeClr val="dk1"/>
              </a:solidFill>
            </a:endParaRPr>
          </a:p>
          <a:p>
            <a:pPr marL="0" lvl="0" indent="0" algn="l" rtl="0">
              <a:lnSpc>
                <a:spcPct val="100000"/>
              </a:lnSpc>
              <a:spcBef>
                <a:spcPts val="57"/>
              </a:spcBef>
              <a:spcAft>
                <a:spcPts val="0"/>
              </a:spcAft>
              <a:buClr>
                <a:schemeClr val="dk1"/>
              </a:buClr>
              <a:buSzPct val="68922"/>
              <a:buFont typeface="Arial"/>
              <a:buNone/>
            </a:pPr>
            <a:r>
              <a:rPr lang="en" sz="1596" dirty="0">
                <a:solidFill>
                  <a:schemeClr val="dk1"/>
                </a:solidFill>
              </a:rPr>
              <a:t>capacity management</a:t>
            </a:r>
            <a:endParaRPr dirty="0"/>
          </a:p>
        </p:txBody>
      </p:sp>
      <p:pic>
        <p:nvPicPr>
          <p:cNvPr id="80" name="Google Shape;80;p17"/>
          <p:cNvPicPr preferRelativeResize="0"/>
          <p:nvPr/>
        </p:nvPicPr>
        <p:blipFill>
          <a:blip r:embed="rId3">
            <a:alphaModFix/>
          </a:blip>
          <a:stretch>
            <a:fillRect/>
          </a:stretch>
        </p:blipFill>
        <p:spPr>
          <a:xfrm>
            <a:off x="152400" y="1170125"/>
            <a:ext cx="4577650" cy="363276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Health checks in reference to EC2</a:t>
            </a:r>
            <a:endParaRPr/>
          </a:p>
        </p:txBody>
      </p:sp>
      <p:sp>
        <p:nvSpPr>
          <p:cNvPr id="86" name="Google Shape;86;p18"/>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ct val="61111"/>
              <a:buFont typeface="Arial"/>
              <a:buNone/>
            </a:pPr>
            <a:r>
              <a:rPr lang="en" dirty="0"/>
              <a:t>The following are checked to determine the EC2 status:</a:t>
            </a:r>
            <a:endParaRPr dirty="0"/>
          </a:p>
          <a:p>
            <a:pPr marL="285750" indent="-285750">
              <a:spcBef>
                <a:spcPts val="1200"/>
              </a:spcBef>
              <a:buClr>
                <a:schemeClr val="dk1"/>
              </a:buClr>
              <a:buSzPct val="61111"/>
            </a:pPr>
            <a:r>
              <a:rPr lang="en" dirty="0"/>
              <a:t>stopping</a:t>
            </a:r>
            <a:endParaRPr dirty="0"/>
          </a:p>
          <a:p>
            <a:pPr marL="285750" indent="-285750">
              <a:spcBef>
                <a:spcPts val="1200"/>
              </a:spcBef>
              <a:buClr>
                <a:schemeClr val="dk1"/>
              </a:buClr>
              <a:buSzPct val="61111"/>
            </a:pPr>
            <a:r>
              <a:rPr lang="en" dirty="0"/>
              <a:t>stopped</a:t>
            </a:r>
            <a:endParaRPr dirty="0"/>
          </a:p>
          <a:p>
            <a:pPr marL="285750" indent="-285750">
              <a:spcBef>
                <a:spcPts val="1200"/>
              </a:spcBef>
              <a:buClr>
                <a:schemeClr val="dk1"/>
              </a:buClr>
              <a:buSzPct val="61111"/>
            </a:pPr>
            <a:r>
              <a:rPr lang="en" dirty="0"/>
              <a:t>terminating</a:t>
            </a:r>
            <a:endParaRPr dirty="0"/>
          </a:p>
          <a:p>
            <a:pPr marL="285750" indent="-285750">
              <a:spcBef>
                <a:spcPts val="1200"/>
              </a:spcBef>
              <a:buClr>
                <a:schemeClr val="dk1"/>
              </a:buClr>
              <a:buSzPct val="61111"/>
            </a:pPr>
            <a:r>
              <a:rPr lang="en" dirty="0"/>
              <a:t>terminated</a:t>
            </a:r>
            <a:endParaRPr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dirty="0"/>
              <a:t>Using Launch Templates to launch ASG</a:t>
            </a:r>
            <a:endParaRPr dirty="0"/>
          </a:p>
        </p:txBody>
      </p:sp>
      <p:sp>
        <p:nvSpPr>
          <p:cNvPr id="92" name="Google Shape;92;p19"/>
          <p:cNvSpPr txBox="1">
            <a:spLocks noGrp="1"/>
          </p:cNvSpPr>
          <p:nvPr>
            <p:ph type="body" idx="1"/>
          </p:nvPr>
        </p:nvSpPr>
        <p:spPr>
          <a:xfrm>
            <a:off x="311700" y="1355500"/>
            <a:ext cx="8520600" cy="3416400"/>
          </a:xfrm>
          <a:prstGeom prst="rect">
            <a:avLst/>
          </a:prstGeom>
        </p:spPr>
        <p:txBody>
          <a:bodyPr spcFirstLastPara="1" wrap="square" lIns="91425" tIns="91425" rIns="91425" bIns="91425" anchor="t" anchorCtr="0">
            <a:normAutofit/>
          </a:bodyPr>
          <a:lstStyle/>
          <a:p>
            <a:pPr marL="285750" indent="-285750">
              <a:buClr>
                <a:schemeClr val="dk1"/>
              </a:buClr>
              <a:buSzPct val="61111"/>
            </a:pPr>
            <a:r>
              <a:rPr lang="en" dirty="0"/>
              <a:t>Launch EC2 instances from Launch Templates</a:t>
            </a:r>
          </a:p>
          <a:p>
            <a:pPr marL="285750" indent="-285750">
              <a:buClr>
                <a:schemeClr val="dk1"/>
              </a:buClr>
              <a:buSzPct val="61111"/>
            </a:pPr>
            <a:r>
              <a:rPr lang="en" dirty="0"/>
              <a:t>Create Auto Scaling Group (ASG) from Launch Templates</a:t>
            </a:r>
          </a:p>
          <a:p>
            <a:pPr marL="285750" indent="-285750">
              <a:buClr>
                <a:schemeClr val="dk1"/>
              </a:buClr>
              <a:buSzPct val="61111"/>
            </a:pPr>
            <a:r>
              <a:rPr lang="en" dirty="0"/>
              <a:t>Create Spot Fleet</a:t>
            </a:r>
          </a:p>
          <a:p>
            <a:pPr marL="742950" lvl="1" indent="-285750">
              <a:buClr>
                <a:schemeClr val="dk1"/>
              </a:buClr>
              <a:buSzPct val="61111"/>
            </a:pPr>
            <a:r>
              <a:rPr lang="en" dirty="0"/>
              <a:t>Check details and different options available</a:t>
            </a:r>
          </a:p>
          <a:p>
            <a:pPr marL="742950" lvl="1" indent="-285750">
              <a:buClr>
                <a:schemeClr val="dk1"/>
              </a:buClr>
              <a:buSzPct val="61111"/>
            </a:pPr>
            <a:r>
              <a:rPr lang="en" dirty="0"/>
              <a:t>Check Spot blocks  </a:t>
            </a:r>
            <a:endParaRPr dirty="0"/>
          </a:p>
          <a:p>
            <a:pPr marL="0" lvl="0" indent="0" algn="l" rtl="0">
              <a:spcBef>
                <a:spcPts val="1200"/>
              </a:spcBef>
              <a:spcAft>
                <a:spcPts val="0"/>
              </a:spcAft>
              <a:buClr>
                <a:schemeClr val="dk1"/>
              </a:buClr>
              <a:buSzPct val="61111"/>
              <a:buFont typeface="Arial"/>
              <a:buNone/>
            </a:pPr>
            <a:endParaRPr dirty="0"/>
          </a:p>
          <a:p>
            <a:pPr marL="0" indent="0">
              <a:spcBef>
                <a:spcPts val="1200"/>
              </a:spcBef>
              <a:spcAft>
                <a:spcPts val="1200"/>
              </a:spcAft>
              <a:buNone/>
            </a:pPr>
            <a:r>
              <a:rPr lang="en" dirty="0"/>
              <a:t>Launch Configuration (prior mechanism) is deprecated!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Some Launch Templates details</a:t>
            </a:r>
            <a:endParaRPr dirty="0"/>
          </a:p>
        </p:txBody>
      </p:sp>
      <p:sp>
        <p:nvSpPr>
          <p:cNvPr id="98" name="Google Shape;98;p20"/>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lnSpcReduction="10000"/>
          </a:bodyPr>
          <a:lstStyle/>
          <a:p>
            <a:pPr marL="285750" indent="-285750">
              <a:buClr>
                <a:schemeClr val="dk1"/>
              </a:buClr>
              <a:buSzPct val="61111"/>
            </a:pPr>
            <a:r>
              <a:rPr lang="en" dirty="0"/>
              <a:t>Name, AMI, Instance Type </a:t>
            </a:r>
            <a:endParaRPr dirty="0"/>
          </a:p>
          <a:p>
            <a:pPr marL="285750" indent="-285750">
              <a:spcBef>
                <a:spcPts val="1200"/>
              </a:spcBef>
              <a:buClr>
                <a:schemeClr val="dk1"/>
              </a:buClr>
              <a:buSzPct val="61111"/>
            </a:pPr>
            <a:r>
              <a:rPr lang="en" dirty="0"/>
              <a:t>Optional info – Spot instance, IAM Instance profile, Monitoring, EBS Optimized instance </a:t>
            </a:r>
            <a:endParaRPr dirty="0"/>
          </a:p>
          <a:p>
            <a:pPr marL="285750" indent="-285750">
              <a:spcBef>
                <a:spcPts val="1200"/>
              </a:spcBef>
              <a:buClr>
                <a:schemeClr val="dk1"/>
              </a:buClr>
              <a:buSzPct val="61111"/>
            </a:pPr>
            <a:r>
              <a:rPr lang="en" dirty="0"/>
              <a:t>Advanced details - Kernel ID, RAM Disk ID, Metadata accessible, Metadata Version,  Metadata response hop, </a:t>
            </a:r>
            <a:r>
              <a:rPr lang="en" dirty="0" err="1"/>
              <a:t>Userdata</a:t>
            </a:r>
            <a:r>
              <a:rPr lang="en" dirty="0"/>
              <a:t>, IP Address type (public or not)  </a:t>
            </a:r>
            <a:endParaRPr dirty="0"/>
          </a:p>
          <a:p>
            <a:pPr marL="285750" indent="-285750">
              <a:spcBef>
                <a:spcPts val="1200"/>
              </a:spcBef>
              <a:buClr>
                <a:schemeClr val="dk1"/>
              </a:buClr>
              <a:buSzPct val="61111"/>
            </a:pPr>
            <a:r>
              <a:rPr lang="en" dirty="0"/>
              <a:t>Storage Volumes  </a:t>
            </a:r>
            <a:endParaRPr dirty="0"/>
          </a:p>
          <a:p>
            <a:pPr marL="285750" indent="-285750">
              <a:spcBef>
                <a:spcPts val="1200"/>
              </a:spcBef>
              <a:buClr>
                <a:schemeClr val="dk1"/>
              </a:buClr>
              <a:buSzPct val="61111"/>
            </a:pPr>
            <a:r>
              <a:rPr lang="en" dirty="0"/>
              <a:t>SG – Rules  </a:t>
            </a:r>
            <a:endParaRPr dirty="0"/>
          </a:p>
          <a:p>
            <a:pPr marL="285750" indent="-285750">
              <a:spcBef>
                <a:spcPts val="1200"/>
              </a:spcBef>
              <a:buClr>
                <a:schemeClr val="dk1"/>
              </a:buClr>
              <a:buSzPct val="61111"/>
            </a:pPr>
            <a:r>
              <a:rPr lang="en" dirty="0"/>
              <a:t>Key pair login  </a:t>
            </a:r>
            <a:endParaRPr dirty="0"/>
          </a:p>
          <a:p>
            <a:pPr marL="0" lvl="0" indent="0" algn="l" rtl="0">
              <a:spcBef>
                <a:spcPts val="1200"/>
              </a:spcBef>
              <a:spcAft>
                <a:spcPts val="0"/>
              </a:spcAft>
              <a:buClr>
                <a:schemeClr val="dk1"/>
              </a:buClr>
              <a:buSzPct val="61111"/>
              <a:buFont typeface="Arial"/>
              <a:buNone/>
            </a:pPr>
            <a:endParaRPr dirty="0"/>
          </a:p>
          <a:p>
            <a:pPr marL="0" lvl="0" indent="0" algn="l" rtl="0">
              <a:spcBef>
                <a:spcPts val="1200"/>
              </a:spcBef>
              <a:spcAft>
                <a:spcPts val="1200"/>
              </a:spcAft>
              <a:buNone/>
            </a:pP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Extra Details on Launch Template</a:t>
            </a:r>
            <a:endParaRPr/>
          </a:p>
        </p:txBody>
      </p:sp>
      <p:sp>
        <p:nvSpPr>
          <p:cNvPr id="104" name="Google Shape;104;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100"/>
              <a:buFont typeface="Arial"/>
              <a:buNone/>
            </a:pPr>
            <a:r>
              <a:rPr lang="en" dirty="0"/>
              <a:t>▪ Multiple versions of a template</a:t>
            </a:r>
          </a:p>
          <a:p>
            <a:pPr marL="742950" lvl="1" indent="-285750">
              <a:buClr>
                <a:schemeClr val="dk1"/>
              </a:buClr>
              <a:buSzPts val="1100"/>
            </a:pPr>
            <a:r>
              <a:rPr lang="en" dirty="0"/>
              <a:t>Version controlled differences</a:t>
            </a:r>
          </a:p>
          <a:p>
            <a:pPr marL="742950" lvl="1" indent="-285750">
              <a:buClr>
                <a:schemeClr val="dk1"/>
              </a:buClr>
              <a:buSzPts val="1100"/>
            </a:pPr>
            <a:r>
              <a:rPr lang="en" dirty="0"/>
              <a:t>Create a base template, and consumers modify as needed</a:t>
            </a:r>
            <a:endParaRPr dirty="0"/>
          </a:p>
          <a:p>
            <a:pPr marL="0" lvl="0" indent="0" algn="l" rtl="0">
              <a:spcBef>
                <a:spcPts val="1200"/>
              </a:spcBef>
              <a:spcAft>
                <a:spcPts val="0"/>
              </a:spcAft>
              <a:buClr>
                <a:schemeClr val="dk1"/>
              </a:buClr>
              <a:buSzPts val="1100"/>
              <a:buFont typeface="Arial"/>
              <a:buNone/>
            </a:pPr>
            <a:r>
              <a:rPr lang="en" dirty="0"/>
              <a:t>▪ Advanced Amazon EC2 configuration – Tenancy,  Capacity Reservation, Elastic GPU, Credit specification, Placement Group, Nitro enclave (execution environment) </a:t>
            </a:r>
            <a:endParaRPr dirty="0"/>
          </a:p>
          <a:p>
            <a:pPr marL="0" lvl="0" indent="0" algn="l" rtl="0">
              <a:spcBef>
                <a:spcPts val="1200"/>
              </a:spcBef>
              <a:spcAft>
                <a:spcPts val="0"/>
              </a:spcAft>
              <a:buClr>
                <a:schemeClr val="dk1"/>
              </a:buClr>
              <a:buSzPts val="1100"/>
              <a:buFont typeface="Arial"/>
              <a:buNone/>
            </a:pPr>
            <a:endParaRPr dirty="0"/>
          </a:p>
          <a:p>
            <a:pPr marL="0" lvl="0" indent="0" algn="l" rtl="0">
              <a:spcBef>
                <a:spcPts val="1200"/>
              </a:spcBef>
              <a:spcAft>
                <a:spcPts val="1200"/>
              </a:spcAft>
              <a:buNone/>
            </a:pP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1323</Words>
  <Application>Microsoft Macintosh PowerPoint</Application>
  <PresentationFormat>On-screen Show (16:9)</PresentationFormat>
  <Paragraphs>119</Paragraphs>
  <Slides>17</Slides>
  <Notes>17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17</vt:i4>
      </vt:variant>
    </vt:vector>
  </HeadingPairs>
  <TitlesOfParts>
    <vt:vector size="20" baseType="lpstr">
      <vt:lpstr>Noto Sans Symbols</vt:lpstr>
      <vt:lpstr>Arial</vt:lpstr>
      <vt:lpstr>Simple Light</vt:lpstr>
      <vt:lpstr>PGPCC - Mentor   session </vt:lpstr>
      <vt:lpstr>Agenda </vt:lpstr>
      <vt:lpstr>AWS Week 2 – Autoscaling, AMI, AWS CLI</vt:lpstr>
      <vt:lpstr>Auto Scaling</vt:lpstr>
      <vt:lpstr>Auto Scaling Groups </vt:lpstr>
      <vt:lpstr>Health checks in reference to EC2</vt:lpstr>
      <vt:lpstr>Using Launch Templates to launch ASG</vt:lpstr>
      <vt:lpstr>Some Launch Templates details</vt:lpstr>
      <vt:lpstr>Extra Details on Launch Template</vt:lpstr>
      <vt:lpstr>Now let us talk about scaling options</vt:lpstr>
      <vt:lpstr>Dynamic Scaling</vt:lpstr>
      <vt:lpstr>Predictive scaling – Only for EC2 Auto Scaling Group </vt:lpstr>
      <vt:lpstr>Autoscaling can be used for other services as well...</vt:lpstr>
      <vt:lpstr>AMI - Amazon Machine Image</vt:lpstr>
      <vt:lpstr>Well architected framework - “Cost Optimization” Pillar</vt:lpstr>
      <vt:lpstr>Chaos Engineering</vt:lpstr>
      <vt:lpstr>How Chaos Engineering works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PGPCC - Mentor   session </dc:title>
  <cp:lastModifiedBy>Stuart Wong</cp:lastModifiedBy>
  <cp:revision>1</cp:revision>
  <dcterms:modified xsi:type="dcterms:W3CDTF">2023-07-15T20:14:46Z</dcterms:modified>
</cp:coreProperties>
</file>