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71" r:id="rId4"/>
    <p:sldId id="272" r:id="rId5"/>
    <p:sldId id="270" r:id="rId6"/>
    <p:sldId id="273" r:id="rId7"/>
    <p:sldId id="274" r:id="rId8"/>
    <p:sldId id="259" r:id="rId9"/>
    <p:sldId id="260" r:id="rId10"/>
    <p:sldId id="263" r:id="rId11"/>
    <p:sldId id="264" r:id="rId12"/>
    <p:sldId id="268" r:id="rId13"/>
    <p:sldId id="269"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79184"/>
  </p:normalViewPr>
  <p:slideViewPr>
    <p:cSldViewPr snapToGrid="0">
      <p:cViewPr varScale="1">
        <p:scale>
          <a:sx n="100" d="100"/>
          <a:sy n="100" d="100"/>
        </p:scale>
        <p:origin x="1104" y="168"/>
      </p:cViewPr>
      <p:guideLst/>
    </p:cSldViewPr>
  </p:slideViewPr>
  <p:notesTextViewPr>
    <p:cViewPr>
      <p:scale>
        <a:sx n="1" d="1"/>
        <a:sy n="1" d="1"/>
      </p:scale>
      <p:origin x="0" y="-8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5622C-A6C7-4CE0-8A65-B90BC0AA997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468A046-CD99-41D6-BFFB-5EF3D8AED22F}">
      <dgm:prSet/>
      <dgm:spPr/>
      <dgm:t>
        <a:bodyPr/>
        <a:lstStyle/>
        <a:p>
          <a:r>
            <a:rPr lang="en-US"/>
            <a:t>Degree of abstraction</a:t>
          </a:r>
        </a:p>
      </dgm:t>
    </dgm:pt>
    <dgm:pt modelId="{754B407B-C803-403F-B1EC-3009F8DFC139}" type="parTrans" cxnId="{C51E2EDD-3C69-4570-9DD3-3546FAAA2FFA}">
      <dgm:prSet/>
      <dgm:spPr/>
      <dgm:t>
        <a:bodyPr/>
        <a:lstStyle/>
        <a:p>
          <a:endParaRPr lang="en-US"/>
        </a:p>
      </dgm:t>
    </dgm:pt>
    <dgm:pt modelId="{991ADD27-049F-4903-B65B-4E094C200C54}" type="sibTrans" cxnId="{C51E2EDD-3C69-4570-9DD3-3546FAAA2FFA}">
      <dgm:prSet/>
      <dgm:spPr/>
      <dgm:t>
        <a:bodyPr/>
        <a:lstStyle/>
        <a:p>
          <a:endParaRPr lang="en-US"/>
        </a:p>
      </dgm:t>
    </dgm:pt>
    <dgm:pt modelId="{C4544B63-CDA1-4DE7-83EE-AA5F2D234311}">
      <dgm:prSet/>
      <dgm:spPr/>
      <dgm:t>
        <a:bodyPr/>
        <a:lstStyle/>
        <a:p>
          <a:r>
            <a:rPr lang="en-US"/>
            <a:t>Global infrastructure</a:t>
          </a:r>
        </a:p>
      </dgm:t>
    </dgm:pt>
    <dgm:pt modelId="{734D266F-39A4-4AD1-A821-BF6D8CB7AABC}" type="parTrans" cxnId="{1FC63487-0C70-4466-815D-7503965334C0}">
      <dgm:prSet/>
      <dgm:spPr/>
      <dgm:t>
        <a:bodyPr/>
        <a:lstStyle/>
        <a:p>
          <a:endParaRPr lang="en-US"/>
        </a:p>
      </dgm:t>
    </dgm:pt>
    <dgm:pt modelId="{0EFADB00-B414-4DDB-A070-61B064D65C63}" type="sibTrans" cxnId="{1FC63487-0C70-4466-815D-7503965334C0}">
      <dgm:prSet/>
      <dgm:spPr/>
      <dgm:t>
        <a:bodyPr/>
        <a:lstStyle/>
        <a:p>
          <a:endParaRPr lang="en-US"/>
        </a:p>
      </dgm:t>
    </dgm:pt>
    <dgm:pt modelId="{15D451AF-BE16-4F7E-8B1B-9928A861296B}">
      <dgm:prSet/>
      <dgm:spPr/>
      <dgm:t>
        <a:bodyPr/>
        <a:lstStyle/>
        <a:p>
          <a:r>
            <a:rPr lang="en-US"/>
            <a:t>AWS IaaS EC2 core features</a:t>
          </a:r>
        </a:p>
      </dgm:t>
    </dgm:pt>
    <dgm:pt modelId="{B4B198BF-AA54-4195-957C-74767F8DBC17}" type="parTrans" cxnId="{C02836D7-F4BD-424C-AB69-0704DD2FC872}">
      <dgm:prSet/>
      <dgm:spPr/>
      <dgm:t>
        <a:bodyPr/>
        <a:lstStyle/>
        <a:p>
          <a:endParaRPr lang="en-US"/>
        </a:p>
      </dgm:t>
    </dgm:pt>
    <dgm:pt modelId="{6254D88F-6570-475F-8E0A-CEC98819975B}" type="sibTrans" cxnId="{C02836D7-F4BD-424C-AB69-0704DD2FC872}">
      <dgm:prSet/>
      <dgm:spPr/>
      <dgm:t>
        <a:bodyPr/>
        <a:lstStyle/>
        <a:p>
          <a:endParaRPr lang="en-US"/>
        </a:p>
      </dgm:t>
    </dgm:pt>
    <dgm:pt modelId="{A5EBA056-18A0-4BC6-9226-464BA2D0FBF0}">
      <dgm:prSet/>
      <dgm:spPr/>
      <dgm:t>
        <a:bodyPr/>
        <a:lstStyle/>
        <a:p>
          <a:r>
            <a:rPr lang="en-US"/>
            <a:t>The 7 step workflow</a:t>
          </a:r>
        </a:p>
      </dgm:t>
    </dgm:pt>
    <dgm:pt modelId="{D710A791-DA66-4ECA-A35D-36E7D24B8745}" type="parTrans" cxnId="{953E135F-94B1-4632-8B8A-3F763BE3A601}">
      <dgm:prSet/>
      <dgm:spPr/>
      <dgm:t>
        <a:bodyPr/>
        <a:lstStyle/>
        <a:p>
          <a:endParaRPr lang="en-US"/>
        </a:p>
      </dgm:t>
    </dgm:pt>
    <dgm:pt modelId="{3C1E0927-F784-491B-9A3A-B87FFCC4E772}" type="sibTrans" cxnId="{953E135F-94B1-4632-8B8A-3F763BE3A601}">
      <dgm:prSet/>
      <dgm:spPr/>
      <dgm:t>
        <a:bodyPr/>
        <a:lstStyle/>
        <a:p>
          <a:endParaRPr lang="en-US"/>
        </a:p>
      </dgm:t>
    </dgm:pt>
    <dgm:pt modelId="{689CF14A-4D6D-4B80-8D64-0E77469C15E9}" type="pres">
      <dgm:prSet presAssocID="{1575622C-A6C7-4CE0-8A65-B90BC0AA9979}" presName="root" presStyleCnt="0">
        <dgm:presLayoutVars>
          <dgm:dir/>
          <dgm:resizeHandles val="exact"/>
        </dgm:presLayoutVars>
      </dgm:prSet>
      <dgm:spPr/>
    </dgm:pt>
    <dgm:pt modelId="{1B29B666-FE7B-416E-9696-8EB526DE372D}" type="pres">
      <dgm:prSet presAssocID="{0468A046-CD99-41D6-BFFB-5EF3D8AED22F}" presName="compNode" presStyleCnt="0"/>
      <dgm:spPr/>
    </dgm:pt>
    <dgm:pt modelId="{BA5E82E8-CBD6-4567-892D-B49A833E11E7}" type="pres">
      <dgm:prSet presAssocID="{0468A046-CD99-41D6-BFFB-5EF3D8AED2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C72CC15-432B-430F-8605-848F52190ECB}" type="pres">
      <dgm:prSet presAssocID="{0468A046-CD99-41D6-BFFB-5EF3D8AED22F}" presName="spaceRect" presStyleCnt="0"/>
      <dgm:spPr/>
    </dgm:pt>
    <dgm:pt modelId="{0EF67016-7D36-4A41-8EFD-85E4049805EE}" type="pres">
      <dgm:prSet presAssocID="{0468A046-CD99-41D6-BFFB-5EF3D8AED22F}" presName="textRect" presStyleLbl="revTx" presStyleIdx="0" presStyleCnt="4">
        <dgm:presLayoutVars>
          <dgm:chMax val="1"/>
          <dgm:chPref val="1"/>
        </dgm:presLayoutVars>
      </dgm:prSet>
      <dgm:spPr/>
    </dgm:pt>
    <dgm:pt modelId="{7EB36455-DC47-43F0-8F73-1C687F06C993}" type="pres">
      <dgm:prSet presAssocID="{991ADD27-049F-4903-B65B-4E094C200C54}" presName="sibTrans" presStyleCnt="0"/>
      <dgm:spPr/>
    </dgm:pt>
    <dgm:pt modelId="{392067F0-CCF0-44F5-B26A-6B3291286AF4}" type="pres">
      <dgm:prSet presAssocID="{C4544B63-CDA1-4DE7-83EE-AA5F2D234311}" presName="compNode" presStyleCnt="0"/>
      <dgm:spPr/>
    </dgm:pt>
    <dgm:pt modelId="{6BABC886-7CED-425F-B106-8C322FA7C323}" type="pres">
      <dgm:prSet presAssocID="{C4544B63-CDA1-4DE7-83EE-AA5F2D2343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6DACCF32-5241-42D9-BED1-ACF649F11B24}" type="pres">
      <dgm:prSet presAssocID="{C4544B63-CDA1-4DE7-83EE-AA5F2D234311}" presName="spaceRect" presStyleCnt="0"/>
      <dgm:spPr/>
    </dgm:pt>
    <dgm:pt modelId="{652ECE71-5118-41BD-A7B7-EE57A8921582}" type="pres">
      <dgm:prSet presAssocID="{C4544B63-CDA1-4DE7-83EE-AA5F2D234311}" presName="textRect" presStyleLbl="revTx" presStyleIdx="1" presStyleCnt="4">
        <dgm:presLayoutVars>
          <dgm:chMax val="1"/>
          <dgm:chPref val="1"/>
        </dgm:presLayoutVars>
      </dgm:prSet>
      <dgm:spPr/>
    </dgm:pt>
    <dgm:pt modelId="{C1200D0A-560E-44D5-9DF4-B44DE959A1AE}" type="pres">
      <dgm:prSet presAssocID="{0EFADB00-B414-4DDB-A070-61B064D65C63}" presName="sibTrans" presStyleCnt="0"/>
      <dgm:spPr/>
    </dgm:pt>
    <dgm:pt modelId="{007C5209-C6F6-43D5-A3CD-63B86AFC4210}" type="pres">
      <dgm:prSet presAssocID="{15D451AF-BE16-4F7E-8B1B-9928A861296B}" presName="compNode" presStyleCnt="0"/>
      <dgm:spPr/>
    </dgm:pt>
    <dgm:pt modelId="{54900B89-EE19-40C8-BB6C-7AC17B7781B2}" type="pres">
      <dgm:prSet presAssocID="{15D451AF-BE16-4F7E-8B1B-9928A86129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D5C417C6-8D04-42FA-876D-EAA0B7AC028C}" type="pres">
      <dgm:prSet presAssocID="{15D451AF-BE16-4F7E-8B1B-9928A861296B}" presName="spaceRect" presStyleCnt="0"/>
      <dgm:spPr/>
    </dgm:pt>
    <dgm:pt modelId="{B4CAECB5-E624-4E74-B656-BAE4B3DFF352}" type="pres">
      <dgm:prSet presAssocID="{15D451AF-BE16-4F7E-8B1B-9928A861296B}" presName="textRect" presStyleLbl="revTx" presStyleIdx="2" presStyleCnt="4">
        <dgm:presLayoutVars>
          <dgm:chMax val="1"/>
          <dgm:chPref val="1"/>
        </dgm:presLayoutVars>
      </dgm:prSet>
      <dgm:spPr/>
    </dgm:pt>
    <dgm:pt modelId="{746060E5-C42E-4454-B393-86B4C348C93D}" type="pres">
      <dgm:prSet presAssocID="{6254D88F-6570-475F-8E0A-CEC98819975B}" presName="sibTrans" presStyleCnt="0"/>
      <dgm:spPr/>
    </dgm:pt>
    <dgm:pt modelId="{271BCA19-E52B-468C-9D75-BBD429A2FA01}" type="pres">
      <dgm:prSet presAssocID="{A5EBA056-18A0-4BC6-9226-464BA2D0FBF0}" presName="compNode" presStyleCnt="0"/>
      <dgm:spPr/>
    </dgm:pt>
    <dgm:pt modelId="{11F87CC9-0A70-4155-9534-62D885A7B5C4}" type="pres">
      <dgm:prSet presAssocID="{A5EBA056-18A0-4BC6-9226-464BA2D0FB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7A71530E-F60C-4C39-B871-ED56937E7250}" type="pres">
      <dgm:prSet presAssocID="{A5EBA056-18A0-4BC6-9226-464BA2D0FBF0}" presName="spaceRect" presStyleCnt="0"/>
      <dgm:spPr/>
    </dgm:pt>
    <dgm:pt modelId="{874912B9-0CE9-4B67-90B2-505815AB7186}" type="pres">
      <dgm:prSet presAssocID="{A5EBA056-18A0-4BC6-9226-464BA2D0FBF0}" presName="textRect" presStyleLbl="revTx" presStyleIdx="3" presStyleCnt="4">
        <dgm:presLayoutVars>
          <dgm:chMax val="1"/>
          <dgm:chPref val="1"/>
        </dgm:presLayoutVars>
      </dgm:prSet>
      <dgm:spPr/>
    </dgm:pt>
  </dgm:ptLst>
  <dgm:cxnLst>
    <dgm:cxn modelId="{58E75446-5E26-473A-9E3B-C5E1E406412A}" type="presOf" srcId="{0468A046-CD99-41D6-BFFB-5EF3D8AED22F}" destId="{0EF67016-7D36-4A41-8EFD-85E4049805EE}" srcOrd="0" destOrd="0" presId="urn:microsoft.com/office/officeart/2018/2/layout/IconLabelList"/>
    <dgm:cxn modelId="{953E135F-94B1-4632-8B8A-3F763BE3A601}" srcId="{1575622C-A6C7-4CE0-8A65-B90BC0AA9979}" destId="{A5EBA056-18A0-4BC6-9226-464BA2D0FBF0}" srcOrd="3" destOrd="0" parTransId="{D710A791-DA66-4ECA-A35D-36E7D24B8745}" sibTransId="{3C1E0927-F784-491B-9A3A-B87FFCC4E772}"/>
    <dgm:cxn modelId="{0C95477D-1F68-477B-A203-A2A082E132C7}" type="presOf" srcId="{15D451AF-BE16-4F7E-8B1B-9928A861296B}" destId="{B4CAECB5-E624-4E74-B656-BAE4B3DFF352}" srcOrd="0" destOrd="0" presId="urn:microsoft.com/office/officeart/2018/2/layout/IconLabelList"/>
    <dgm:cxn modelId="{1FC63487-0C70-4466-815D-7503965334C0}" srcId="{1575622C-A6C7-4CE0-8A65-B90BC0AA9979}" destId="{C4544B63-CDA1-4DE7-83EE-AA5F2D234311}" srcOrd="1" destOrd="0" parTransId="{734D266F-39A4-4AD1-A821-BF6D8CB7AABC}" sibTransId="{0EFADB00-B414-4DDB-A070-61B064D65C63}"/>
    <dgm:cxn modelId="{315B5392-F94F-4CD9-A469-54015CE21F00}" type="presOf" srcId="{C4544B63-CDA1-4DE7-83EE-AA5F2D234311}" destId="{652ECE71-5118-41BD-A7B7-EE57A8921582}" srcOrd="0" destOrd="0" presId="urn:microsoft.com/office/officeart/2018/2/layout/IconLabelList"/>
    <dgm:cxn modelId="{5C16F2D0-B25C-4E44-A5FC-E9F49AA63933}" type="presOf" srcId="{A5EBA056-18A0-4BC6-9226-464BA2D0FBF0}" destId="{874912B9-0CE9-4B67-90B2-505815AB7186}" srcOrd="0" destOrd="0" presId="urn:microsoft.com/office/officeart/2018/2/layout/IconLabelList"/>
    <dgm:cxn modelId="{C02836D7-F4BD-424C-AB69-0704DD2FC872}" srcId="{1575622C-A6C7-4CE0-8A65-B90BC0AA9979}" destId="{15D451AF-BE16-4F7E-8B1B-9928A861296B}" srcOrd="2" destOrd="0" parTransId="{B4B198BF-AA54-4195-957C-74767F8DBC17}" sibTransId="{6254D88F-6570-475F-8E0A-CEC98819975B}"/>
    <dgm:cxn modelId="{C51E2EDD-3C69-4570-9DD3-3546FAAA2FFA}" srcId="{1575622C-A6C7-4CE0-8A65-B90BC0AA9979}" destId="{0468A046-CD99-41D6-BFFB-5EF3D8AED22F}" srcOrd="0" destOrd="0" parTransId="{754B407B-C803-403F-B1EC-3009F8DFC139}" sibTransId="{991ADD27-049F-4903-B65B-4E094C200C54}"/>
    <dgm:cxn modelId="{A8C444F0-4B4D-4174-9EB9-3BFD17D44CAC}" type="presOf" srcId="{1575622C-A6C7-4CE0-8A65-B90BC0AA9979}" destId="{689CF14A-4D6D-4B80-8D64-0E77469C15E9}" srcOrd="0" destOrd="0" presId="urn:microsoft.com/office/officeart/2018/2/layout/IconLabelList"/>
    <dgm:cxn modelId="{A336180B-8E05-4FF2-B65C-11CEF12C5295}" type="presParOf" srcId="{689CF14A-4D6D-4B80-8D64-0E77469C15E9}" destId="{1B29B666-FE7B-416E-9696-8EB526DE372D}" srcOrd="0" destOrd="0" presId="urn:microsoft.com/office/officeart/2018/2/layout/IconLabelList"/>
    <dgm:cxn modelId="{6B0440B9-28A6-40DD-B9DF-50ACF9369760}" type="presParOf" srcId="{1B29B666-FE7B-416E-9696-8EB526DE372D}" destId="{BA5E82E8-CBD6-4567-892D-B49A833E11E7}" srcOrd="0" destOrd="0" presId="urn:microsoft.com/office/officeart/2018/2/layout/IconLabelList"/>
    <dgm:cxn modelId="{1BD69B7D-6751-4E5D-907A-7B58724B6151}" type="presParOf" srcId="{1B29B666-FE7B-416E-9696-8EB526DE372D}" destId="{DC72CC15-432B-430F-8605-848F52190ECB}" srcOrd="1" destOrd="0" presId="urn:microsoft.com/office/officeart/2018/2/layout/IconLabelList"/>
    <dgm:cxn modelId="{E0CC6899-9E53-4BAE-A416-84CA942FBCE0}" type="presParOf" srcId="{1B29B666-FE7B-416E-9696-8EB526DE372D}" destId="{0EF67016-7D36-4A41-8EFD-85E4049805EE}" srcOrd="2" destOrd="0" presId="urn:microsoft.com/office/officeart/2018/2/layout/IconLabelList"/>
    <dgm:cxn modelId="{2877FE6F-6467-45C1-8C0B-726DE51AD389}" type="presParOf" srcId="{689CF14A-4D6D-4B80-8D64-0E77469C15E9}" destId="{7EB36455-DC47-43F0-8F73-1C687F06C993}" srcOrd="1" destOrd="0" presId="urn:microsoft.com/office/officeart/2018/2/layout/IconLabelList"/>
    <dgm:cxn modelId="{8EE2800B-C0B4-492B-9B53-AD7FD7646861}" type="presParOf" srcId="{689CF14A-4D6D-4B80-8D64-0E77469C15E9}" destId="{392067F0-CCF0-44F5-B26A-6B3291286AF4}" srcOrd="2" destOrd="0" presId="urn:microsoft.com/office/officeart/2018/2/layout/IconLabelList"/>
    <dgm:cxn modelId="{62CDD180-5773-41A1-AB0A-FAFD68A23282}" type="presParOf" srcId="{392067F0-CCF0-44F5-B26A-6B3291286AF4}" destId="{6BABC886-7CED-425F-B106-8C322FA7C323}" srcOrd="0" destOrd="0" presId="urn:microsoft.com/office/officeart/2018/2/layout/IconLabelList"/>
    <dgm:cxn modelId="{2FA4D4D6-8CF0-493A-B493-BCBAB661A170}" type="presParOf" srcId="{392067F0-CCF0-44F5-B26A-6B3291286AF4}" destId="{6DACCF32-5241-42D9-BED1-ACF649F11B24}" srcOrd="1" destOrd="0" presId="urn:microsoft.com/office/officeart/2018/2/layout/IconLabelList"/>
    <dgm:cxn modelId="{E35A03F5-3BA9-4350-9E5F-C743C2F5116F}" type="presParOf" srcId="{392067F0-CCF0-44F5-B26A-6B3291286AF4}" destId="{652ECE71-5118-41BD-A7B7-EE57A8921582}" srcOrd="2" destOrd="0" presId="urn:microsoft.com/office/officeart/2018/2/layout/IconLabelList"/>
    <dgm:cxn modelId="{9BF4E63F-F16E-4ADE-850D-9301408C89A8}" type="presParOf" srcId="{689CF14A-4D6D-4B80-8D64-0E77469C15E9}" destId="{C1200D0A-560E-44D5-9DF4-B44DE959A1AE}" srcOrd="3" destOrd="0" presId="urn:microsoft.com/office/officeart/2018/2/layout/IconLabelList"/>
    <dgm:cxn modelId="{828D69A8-88C3-472C-BA3A-663EF7C104F9}" type="presParOf" srcId="{689CF14A-4D6D-4B80-8D64-0E77469C15E9}" destId="{007C5209-C6F6-43D5-A3CD-63B86AFC4210}" srcOrd="4" destOrd="0" presId="urn:microsoft.com/office/officeart/2018/2/layout/IconLabelList"/>
    <dgm:cxn modelId="{3F73EFD1-F77E-457B-A5B1-962C98B41D20}" type="presParOf" srcId="{007C5209-C6F6-43D5-A3CD-63B86AFC4210}" destId="{54900B89-EE19-40C8-BB6C-7AC17B7781B2}" srcOrd="0" destOrd="0" presId="urn:microsoft.com/office/officeart/2018/2/layout/IconLabelList"/>
    <dgm:cxn modelId="{547022B8-3665-4729-8F50-AA2EA9EB5D98}" type="presParOf" srcId="{007C5209-C6F6-43D5-A3CD-63B86AFC4210}" destId="{D5C417C6-8D04-42FA-876D-EAA0B7AC028C}" srcOrd="1" destOrd="0" presId="urn:microsoft.com/office/officeart/2018/2/layout/IconLabelList"/>
    <dgm:cxn modelId="{59D8960E-B245-4DA1-BF28-309ACBC94EE7}" type="presParOf" srcId="{007C5209-C6F6-43D5-A3CD-63B86AFC4210}" destId="{B4CAECB5-E624-4E74-B656-BAE4B3DFF352}" srcOrd="2" destOrd="0" presId="urn:microsoft.com/office/officeart/2018/2/layout/IconLabelList"/>
    <dgm:cxn modelId="{5782F171-92A6-4586-B653-C92E35F3759E}" type="presParOf" srcId="{689CF14A-4D6D-4B80-8D64-0E77469C15E9}" destId="{746060E5-C42E-4454-B393-86B4C348C93D}" srcOrd="5" destOrd="0" presId="urn:microsoft.com/office/officeart/2018/2/layout/IconLabelList"/>
    <dgm:cxn modelId="{950A594F-4069-4FAD-B8DF-6CF137E353C5}" type="presParOf" srcId="{689CF14A-4D6D-4B80-8D64-0E77469C15E9}" destId="{271BCA19-E52B-468C-9D75-BBD429A2FA01}" srcOrd="6" destOrd="0" presId="urn:microsoft.com/office/officeart/2018/2/layout/IconLabelList"/>
    <dgm:cxn modelId="{F248498F-38C0-47C7-B272-4C9519F077EA}" type="presParOf" srcId="{271BCA19-E52B-468C-9D75-BBD429A2FA01}" destId="{11F87CC9-0A70-4155-9534-62D885A7B5C4}" srcOrd="0" destOrd="0" presId="urn:microsoft.com/office/officeart/2018/2/layout/IconLabelList"/>
    <dgm:cxn modelId="{7C739B5C-D370-4A2A-B5B4-069F4A1AEF8A}" type="presParOf" srcId="{271BCA19-E52B-468C-9D75-BBD429A2FA01}" destId="{7A71530E-F60C-4C39-B871-ED56937E7250}" srcOrd="1" destOrd="0" presId="urn:microsoft.com/office/officeart/2018/2/layout/IconLabelList"/>
    <dgm:cxn modelId="{CCAADD0D-AB7F-4970-A3E4-03DE321DA074}" type="presParOf" srcId="{271BCA19-E52B-468C-9D75-BBD429A2FA01}" destId="{874912B9-0CE9-4B67-90B2-505815AB718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AD12EE-6597-4A30-84DF-FA652AADC5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AE477C-4006-40DF-AB5D-A8AAE334257A}">
      <dgm:prSet/>
      <dgm:spPr/>
      <dgm:t>
        <a:bodyPr/>
        <a:lstStyle/>
        <a:p>
          <a:r>
            <a:rPr lang="en-US" b="0" i="0" baseline="0" dirty="0"/>
            <a:t>Security Group</a:t>
          </a:r>
          <a:endParaRPr lang="en-US" dirty="0"/>
        </a:p>
      </dgm:t>
    </dgm:pt>
    <dgm:pt modelId="{5B199586-DF4B-4E38-BB04-C689F9D9309C}" type="parTrans" cxnId="{89ACFFBA-46C0-4D55-B385-81645E3887ED}">
      <dgm:prSet/>
      <dgm:spPr/>
      <dgm:t>
        <a:bodyPr/>
        <a:lstStyle/>
        <a:p>
          <a:endParaRPr lang="en-US"/>
        </a:p>
      </dgm:t>
    </dgm:pt>
    <dgm:pt modelId="{BBDC6E6E-3212-4AB1-B395-8183F98A9F03}" type="sibTrans" cxnId="{89ACFFBA-46C0-4D55-B385-81645E3887ED}">
      <dgm:prSet/>
      <dgm:spPr/>
      <dgm:t>
        <a:bodyPr/>
        <a:lstStyle/>
        <a:p>
          <a:endParaRPr lang="en-US"/>
        </a:p>
      </dgm:t>
    </dgm:pt>
    <dgm:pt modelId="{72AAD14B-7E0D-4C82-8EE5-FE60F0D568E4}">
      <dgm:prSet/>
      <dgm:spPr/>
      <dgm:t>
        <a:bodyPr/>
        <a:lstStyle/>
        <a:p>
          <a:r>
            <a:rPr lang="en-US" b="0" i="0" baseline="0"/>
            <a:t>Instance access (SSH access)</a:t>
          </a:r>
          <a:endParaRPr lang="en-US"/>
        </a:p>
      </dgm:t>
    </dgm:pt>
    <dgm:pt modelId="{082D22F9-5C29-4BF4-A533-7E03BCCC3505}" type="parTrans" cxnId="{4433E7E5-8B49-4A5F-9F5A-FFAFB7162498}">
      <dgm:prSet/>
      <dgm:spPr/>
      <dgm:t>
        <a:bodyPr/>
        <a:lstStyle/>
        <a:p>
          <a:endParaRPr lang="en-US"/>
        </a:p>
      </dgm:t>
    </dgm:pt>
    <dgm:pt modelId="{E046D114-E1CB-45BD-9339-F953A53433FE}" type="sibTrans" cxnId="{4433E7E5-8B49-4A5F-9F5A-FFAFB7162498}">
      <dgm:prSet/>
      <dgm:spPr/>
      <dgm:t>
        <a:bodyPr/>
        <a:lstStyle/>
        <a:p>
          <a:endParaRPr lang="en-US"/>
        </a:p>
      </dgm:t>
    </dgm:pt>
    <dgm:pt modelId="{5C365974-09CB-4319-BCC5-847951650734}">
      <dgm:prSet/>
      <dgm:spPr/>
      <dgm:t>
        <a:bodyPr/>
        <a:lstStyle/>
        <a:p>
          <a:r>
            <a:rPr lang="en-US" b="0" i="0" baseline="0"/>
            <a:t>IAM</a:t>
          </a:r>
          <a:endParaRPr lang="en-US"/>
        </a:p>
      </dgm:t>
    </dgm:pt>
    <dgm:pt modelId="{BBEC7993-92F3-4E37-B467-276AA9C34032}" type="parTrans" cxnId="{BB864B10-993E-4952-8804-B69C465BEE51}">
      <dgm:prSet/>
      <dgm:spPr/>
      <dgm:t>
        <a:bodyPr/>
        <a:lstStyle/>
        <a:p>
          <a:endParaRPr lang="en-US"/>
        </a:p>
      </dgm:t>
    </dgm:pt>
    <dgm:pt modelId="{55907F1D-23D3-4F89-8BEB-57D0DDA7CAB3}" type="sibTrans" cxnId="{BB864B10-993E-4952-8804-B69C465BEE51}">
      <dgm:prSet/>
      <dgm:spPr/>
      <dgm:t>
        <a:bodyPr/>
        <a:lstStyle/>
        <a:p>
          <a:endParaRPr lang="en-US"/>
        </a:p>
      </dgm:t>
    </dgm:pt>
    <dgm:pt modelId="{F3F163FA-E201-49D8-B47A-0C6B40E79EAD}" type="pres">
      <dgm:prSet presAssocID="{CAAD12EE-6597-4A30-84DF-FA652AADC506}" presName="root" presStyleCnt="0">
        <dgm:presLayoutVars>
          <dgm:dir/>
          <dgm:resizeHandles val="exact"/>
        </dgm:presLayoutVars>
      </dgm:prSet>
      <dgm:spPr/>
    </dgm:pt>
    <dgm:pt modelId="{09A22C4B-C410-44C7-8AF0-36FC7ADB49C2}" type="pres">
      <dgm:prSet presAssocID="{B5AE477C-4006-40DF-AB5D-A8AAE334257A}" presName="compNode" presStyleCnt="0"/>
      <dgm:spPr/>
    </dgm:pt>
    <dgm:pt modelId="{2AE1C991-3553-4F66-A4F9-32377CD52117}" type="pres">
      <dgm:prSet presAssocID="{B5AE477C-4006-40DF-AB5D-A8AAE334257A}" presName="bgRect" presStyleLbl="bgShp" presStyleIdx="0" presStyleCnt="3"/>
      <dgm:spPr/>
    </dgm:pt>
    <dgm:pt modelId="{13F94755-81A5-445A-A90D-C370A735BA50}" type="pres">
      <dgm:prSet presAssocID="{B5AE477C-4006-40DF-AB5D-A8AAE33425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FBDBF92D-3C0F-45C5-9F58-F4E73BF0398E}" type="pres">
      <dgm:prSet presAssocID="{B5AE477C-4006-40DF-AB5D-A8AAE334257A}" presName="spaceRect" presStyleCnt="0"/>
      <dgm:spPr/>
    </dgm:pt>
    <dgm:pt modelId="{A3DF470E-6715-43B4-BF93-1ACFB420739F}" type="pres">
      <dgm:prSet presAssocID="{B5AE477C-4006-40DF-AB5D-A8AAE334257A}" presName="parTx" presStyleLbl="revTx" presStyleIdx="0" presStyleCnt="3">
        <dgm:presLayoutVars>
          <dgm:chMax val="0"/>
          <dgm:chPref val="0"/>
        </dgm:presLayoutVars>
      </dgm:prSet>
      <dgm:spPr/>
    </dgm:pt>
    <dgm:pt modelId="{C9770B72-17A8-41BE-A5E4-9E1D0C73DBA3}" type="pres">
      <dgm:prSet presAssocID="{BBDC6E6E-3212-4AB1-B395-8183F98A9F03}" presName="sibTrans" presStyleCnt="0"/>
      <dgm:spPr/>
    </dgm:pt>
    <dgm:pt modelId="{A95CADED-5E02-4D2F-BDC8-BCD5747A6DFD}" type="pres">
      <dgm:prSet presAssocID="{72AAD14B-7E0D-4C82-8EE5-FE60F0D568E4}" presName="compNode" presStyleCnt="0"/>
      <dgm:spPr/>
    </dgm:pt>
    <dgm:pt modelId="{17728A07-3467-4071-AE3B-672B4EDC013B}" type="pres">
      <dgm:prSet presAssocID="{72AAD14B-7E0D-4C82-8EE5-FE60F0D568E4}" presName="bgRect" presStyleLbl="bgShp" presStyleIdx="1" presStyleCnt="3"/>
      <dgm:spPr/>
    </dgm:pt>
    <dgm:pt modelId="{94C0BBC6-9586-4136-9C1E-A0802929A96B}" type="pres">
      <dgm:prSet presAssocID="{72AAD14B-7E0D-4C82-8EE5-FE60F0D568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D57EA2E-9065-4730-9519-CCAE68D13B67}" type="pres">
      <dgm:prSet presAssocID="{72AAD14B-7E0D-4C82-8EE5-FE60F0D568E4}" presName="spaceRect" presStyleCnt="0"/>
      <dgm:spPr/>
    </dgm:pt>
    <dgm:pt modelId="{02D34CB6-9E98-43B2-AA81-3B5E74799EDC}" type="pres">
      <dgm:prSet presAssocID="{72AAD14B-7E0D-4C82-8EE5-FE60F0D568E4}" presName="parTx" presStyleLbl="revTx" presStyleIdx="1" presStyleCnt="3">
        <dgm:presLayoutVars>
          <dgm:chMax val="0"/>
          <dgm:chPref val="0"/>
        </dgm:presLayoutVars>
      </dgm:prSet>
      <dgm:spPr/>
    </dgm:pt>
    <dgm:pt modelId="{014FB40E-5A53-46CF-B19A-9478C8B70495}" type="pres">
      <dgm:prSet presAssocID="{E046D114-E1CB-45BD-9339-F953A53433FE}" presName="sibTrans" presStyleCnt="0"/>
      <dgm:spPr/>
    </dgm:pt>
    <dgm:pt modelId="{A09102AF-A97C-45ED-A690-935F54C63333}" type="pres">
      <dgm:prSet presAssocID="{5C365974-09CB-4319-BCC5-847951650734}" presName="compNode" presStyleCnt="0"/>
      <dgm:spPr/>
    </dgm:pt>
    <dgm:pt modelId="{9BE6CF80-F832-44EB-B49D-F80CB398954F}" type="pres">
      <dgm:prSet presAssocID="{5C365974-09CB-4319-BCC5-847951650734}" presName="bgRect" presStyleLbl="bgShp" presStyleIdx="2" presStyleCnt="3"/>
      <dgm:spPr/>
    </dgm:pt>
    <dgm:pt modelId="{93B495B9-5616-45B8-B02F-01EC4815D150}" type="pres">
      <dgm:prSet presAssocID="{5C365974-09CB-4319-BCC5-8479516507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6A09A64-992D-430E-8DC4-536CB42D2B1A}" type="pres">
      <dgm:prSet presAssocID="{5C365974-09CB-4319-BCC5-847951650734}" presName="spaceRect" presStyleCnt="0"/>
      <dgm:spPr/>
    </dgm:pt>
    <dgm:pt modelId="{40C3C37F-19F4-4F66-BA15-90B7F554C111}" type="pres">
      <dgm:prSet presAssocID="{5C365974-09CB-4319-BCC5-847951650734}" presName="parTx" presStyleLbl="revTx" presStyleIdx="2" presStyleCnt="3">
        <dgm:presLayoutVars>
          <dgm:chMax val="0"/>
          <dgm:chPref val="0"/>
        </dgm:presLayoutVars>
      </dgm:prSet>
      <dgm:spPr/>
    </dgm:pt>
  </dgm:ptLst>
  <dgm:cxnLst>
    <dgm:cxn modelId="{BB864B10-993E-4952-8804-B69C465BEE51}" srcId="{CAAD12EE-6597-4A30-84DF-FA652AADC506}" destId="{5C365974-09CB-4319-BCC5-847951650734}" srcOrd="2" destOrd="0" parTransId="{BBEC7993-92F3-4E37-B467-276AA9C34032}" sibTransId="{55907F1D-23D3-4F89-8BEB-57D0DDA7CAB3}"/>
    <dgm:cxn modelId="{520D7826-6751-4CA9-9121-B305AD152E36}" type="presOf" srcId="{CAAD12EE-6597-4A30-84DF-FA652AADC506}" destId="{F3F163FA-E201-49D8-B47A-0C6B40E79EAD}" srcOrd="0" destOrd="0" presId="urn:microsoft.com/office/officeart/2018/2/layout/IconVerticalSolidList"/>
    <dgm:cxn modelId="{A3A4F126-F330-44B2-9D82-5AEFB81BB3E7}" type="presOf" srcId="{72AAD14B-7E0D-4C82-8EE5-FE60F0D568E4}" destId="{02D34CB6-9E98-43B2-AA81-3B5E74799EDC}" srcOrd="0" destOrd="0" presId="urn:microsoft.com/office/officeart/2018/2/layout/IconVerticalSolidList"/>
    <dgm:cxn modelId="{5C0F3957-5230-48FF-863E-CA8372BC7497}" type="presOf" srcId="{B5AE477C-4006-40DF-AB5D-A8AAE334257A}" destId="{A3DF470E-6715-43B4-BF93-1ACFB420739F}" srcOrd="0" destOrd="0" presId="urn:microsoft.com/office/officeart/2018/2/layout/IconVerticalSolidList"/>
    <dgm:cxn modelId="{5544BDAD-442B-4AC9-BE1C-349D7906C47E}" type="presOf" srcId="{5C365974-09CB-4319-BCC5-847951650734}" destId="{40C3C37F-19F4-4F66-BA15-90B7F554C111}" srcOrd="0" destOrd="0" presId="urn:microsoft.com/office/officeart/2018/2/layout/IconVerticalSolidList"/>
    <dgm:cxn modelId="{89ACFFBA-46C0-4D55-B385-81645E3887ED}" srcId="{CAAD12EE-6597-4A30-84DF-FA652AADC506}" destId="{B5AE477C-4006-40DF-AB5D-A8AAE334257A}" srcOrd="0" destOrd="0" parTransId="{5B199586-DF4B-4E38-BB04-C689F9D9309C}" sibTransId="{BBDC6E6E-3212-4AB1-B395-8183F98A9F03}"/>
    <dgm:cxn modelId="{4433E7E5-8B49-4A5F-9F5A-FFAFB7162498}" srcId="{CAAD12EE-6597-4A30-84DF-FA652AADC506}" destId="{72AAD14B-7E0D-4C82-8EE5-FE60F0D568E4}" srcOrd="1" destOrd="0" parTransId="{082D22F9-5C29-4BF4-A533-7E03BCCC3505}" sibTransId="{E046D114-E1CB-45BD-9339-F953A53433FE}"/>
    <dgm:cxn modelId="{E3659C11-F786-4E91-BEA8-DA7D1603FB3A}" type="presParOf" srcId="{F3F163FA-E201-49D8-B47A-0C6B40E79EAD}" destId="{09A22C4B-C410-44C7-8AF0-36FC7ADB49C2}" srcOrd="0" destOrd="0" presId="urn:microsoft.com/office/officeart/2018/2/layout/IconVerticalSolidList"/>
    <dgm:cxn modelId="{EED343F3-C1ED-4BE6-8549-093954BBB1F1}" type="presParOf" srcId="{09A22C4B-C410-44C7-8AF0-36FC7ADB49C2}" destId="{2AE1C991-3553-4F66-A4F9-32377CD52117}" srcOrd="0" destOrd="0" presId="urn:microsoft.com/office/officeart/2018/2/layout/IconVerticalSolidList"/>
    <dgm:cxn modelId="{A7C0253B-6C18-4752-A4C0-3B8381CAF28C}" type="presParOf" srcId="{09A22C4B-C410-44C7-8AF0-36FC7ADB49C2}" destId="{13F94755-81A5-445A-A90D-C370A735BA50}" srcOrd="1" destOrd="0" presId="urn:microsoft.com/office/officeart/2018/2/layout/IconVerticalSolidList"/>
    <dgm:cxn modelId="{7668B6F8-3263-4A89-B4BC-1769A608EBAA}" type="presParOf" srcId="{09A22C4B-C410-44C7-8AF0-36FC7ADB49C2}" destId="{FBDBF92D-3C0F-45C5-9F58-F4E73BF0398E}" srcOrd="2" destOrd="0" presId="urn:microsoft.com/office/officeart/2018/2/layout/IconVerticalSolidList"/>
    <dgm:cxn modelId="{21EF199B-FECB-45CA-9F20-4571DFA10437}" type="presParOf" srcId="{09A22C4B-C410-44C7-8AF0-36FC7ADB49C2}" destId="{A3DF470E-6715-43B4-BF93-1ACFB420739F}" srcOrd="3" destOrd="0" presId="urn:microsoft.com/office/officeart/2018/2/layout/IconVerticalSolidList"/>
    <dgm:cxn modelId="{A67D3951-244F-4330-AE2E-AFFDF4F53E86}" type="presParOf" srcId="{F3F163FA-E201-49D8-B47A-0C6B40E79EAD}" destId="{C9770B72-17A8-41BE-A5E4-9E1D0C73DBA3}" srcOrd="1" destOrd="0" presId="urn:microsoft.com/office/officeart/2018/2/layout/IconVerticalSolidList"/>
    <dgm:cxn modelId="{4AED26CA-D09F-471A-951E-16EBEC668E66}" type="presParOf" srcId="{F3F163FA-E201-49D8-B47A-0C6B40E79EAD}" destId="{A95CADED-5E02-4D2F-BDC8-BCD5747A6DFD}" srcOrd="2" destOrd="0" presId="urn:microsoft.com/office/officeart/2018/2/layout/IconVerticalSolidList"/>
    <dgm:cxn modelId="{17E5D511-BA45-4DA6-98DA-5B804099D18A}" type="presParOf" srcId="{A95CADED-5E02-4D2F-BDC8-BCD5747A6DFD}" destId="{17728A07-3467-4071-AE3B-672B4EDC013B}" srcOrd="0" destOrd="0" presId="urn:microsoft.com/office/officeart/2018/2/layout/IconVerticalSolidList"/>
    <dgm:cxn modelId="{D3F3E2E4-8BE2-4A84-BD59-4CF916BD92F2}" type="presParOf" srcId="{A95CADED-5E02-4D2F-BDC8-BCD5747A6DFD}" destId="{94C0BBC6-9586-4136-9C1E-A0802929A96B}" srcOrd="1" destOrd="0" presId="urn:microsoft.com/office/officeart/2018/2/layout/IconVerticalSolidList"/>
    <dgm:cxn modelId="{6C5A82B2-7979-4760-97C3-3C9CAE10503A}" type="presParOf" srcId="{A95CADED-5E02-4D2F-BDC8-BCD5747A6DFD}" destId="{FD57EA2E-9065-4730-9519-CCAE68D13B67}" srcOrd="2" destOrd="0" presId="urn:microsoft.com/office/officeart/2018/2/layout/IconVerticalSolidList"/>
    <dgm:cxn modelId="{3A01E887-A9D8-4293-919F-E71B6E56F8F7}" type="presParOf" srcId="{A95CADED-5E02-4D2F-BDC8-BCD5747A6DFD}" destId="{02D34CB6-9E98-43B2-AA81-3B5E74799EDC}" srcOrd="3" destOrd="0" presId="urn:microsoft.com/office/officeart/2018/2/layout/IconVerticalSolidList"/>
    <dgm:cxn modelId="{4FA1127C-19F5-4209-87F5-9A2378436B19}" type="presParOf" srcId="{F3F163FA-E201-49D8-B47A-0C6B40E79EAD}" destId="{014FB40E-5A53-46CF-B19A-9478C8B70495}" srcOrd="3" destOrd="0" presId="urn:microsoft.com/office/officeart/2018/2/layout/IconVerticalSolidList"/>
    <dgm:cxn modelId="{B1AADFD3-9616-44E6-AF22-948F0453018D}" type="presParOf" srcId="{F3F163FA-E201-49D8-B47A-0C6B40E79EAD}" destId="{A09102AF-A97C-45ED-A690-935F54C63333}" srcOrd="4" destOrd="0" presId="urn:microsoft.com/office/officeart/2018/2/layout/IconVerticalSolidList"/>
    <dgm:cxn modelId="{A682E069-00B1-4F44-AABA-979F89472660}" type="presParOf" srcId="{A09102AF-A97C-45ED-A690-935F54C63333}" destId="{9BE6CF80-F832-44EB-B49D-F80CB398954F}" srcOrd="0" destOrd="0" presId="urn:microsoft.com/office/officeart/2018/2/layout/IconVerticalSolidList"/>
    <dgm:cxn modelId="{A9B7738F-3638-40B5-B5E1-54C19B0F44DE}" type="presParOf" srcId="{A09102AF-A97C-45ED-A690-935F54C63333}" destId="{93B495B9-5616-45B8-B02F-01EC4815D150}" srcOrd="1" destOrd="0" presId="urn:microsoft.com/office/officeart/2018/2/layout/IconVerticalSolidList"/>
    <dgm:cxn modelId="{18284966-19D0-4AA6-95F3-87BFFFBF17F3}" type="presParOf" srcId="{A09102AF-A97C-45ED-A690-935F54C63333}" destId="{A6A09A64-992D-430E-8DC4-536CB42D2B1A}" srcOrd="2" destOrd="0" presId="urn:microsoft.com/office/officeart/2018/2/layout/IconVerticalSolidList"/>
    <dgm:cxn modelId="{9943F59E-DB03-48E0-8011-8273EDF83C00}" type="presParOf" srcId="{A09102AF-A97C-45ED-A690-935F54C63333}" destId="{40C3C37F-19F4-4F66-BA15-90B7F554C1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6513C-3DD8-432F-88F2-3098FD1DF98C}"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59DD24C-DB45-4CE5-B553-8EA689A59CCB}">
      <dgm:prSet/>
      <dgm:spPr/>
      <dgm:t>
        <a:bodyPr/>
        <a:lstStyle/>
        <a:p>
          <a:pPr>
            <a:defRPr cap="all"/>
          </a:pPr>
          <a:r>
            <a:rPr lang="en-US" cap="none" dirty="0"/>
            <a:t>Identify amazon EC2 instances with low-utilization and reduce cost by stopping or rightsizing</a:t>
          </a:r>
        </a:p>
      </dgm:t>
    </dgm:pt>
    <dgm:pt modelId="{DA282D9F-59A4-4C9A-8376-B3E8E68B1D12}" type="parTrans" cxnId="{049428B0-A5B0-4EF8-A543-B2E22AF76423}">
      <dgm:prSet/>
      <dgm:spPr/>
      <dgm:t>
        <a:bodyPr/>
        <a:lstStyle/>
        <a:p>
          <a:endParaRPr lang="en-US"/>
        </a:p>
      </dgm:t>
    </dgm:pt>
    <dgm:pt modelId="{5AF150AD-C86F-4205-BEA6-8161F2929CFC}" type="sibTrans" cxnId="{049428B0-A5B0-4EF8-A543-B2E22AF76423}">
      <dgm:prSet/>
      <dgm:spPr/>
      <dgm:t>
        <a:bodyPr/>
        <a:lstStyle/>
        <a:p>
          <a:endParaRPr lang="en-US"/>
        </a:p>
      </dgm:t>
    </dgm:pt>
    <dgm:pt modelId="{D6B3E16C-E0D7-45CE-8862-3D54EBAAA414}">
      <dgm:prSet/>
      <dgm:spPr/>
      <dgm:t>
        <a:bodyPr/>
        <a:lstStyle/>
        <a:p>
          <a:pPr>
            <a:defRPr cap="all"/>
          </a:pPr>
          <a:r>
            <a:rPr lang="en-US" cap="none" dirty="0"/>
            <a:t>Review networking and reduce costs by deleting idle load balancers</a:t>
          </a:r>
        </a:p>
      </dgm:t>
    </dgm:pt>
    <dgm:pt modelId="{5670CC10-2FCD-4C0E-AA17-4AA8656F58D3}" type="parTrans" cxnId="{DFBFEC59-CD8C-443F-87B7-DFD3E7BDB0B2}">
      <dgm:prSet/>
      <dgm:spPr/>
      <dgm:t>
        <a:bodyPr/>
        <a:lstStyle/>
        <a:p>
          <a:endParaRPr lang="en-US"/>
        </a:p>
      </dgm:t>
    </dgm:pt>
    <dgm:pt modelId="{493DF8DC-272E-4321-92A0-49E958BBAF4D}" type="sibTrans" cxnId="{DFBFEC59-CD8C-443F-87B7-DFD3E7BDB0B2}">
      <dgm:prSet/>
      <dgm:spPr/>
      <dgm:t>
        <a:bodyPr/>
        <a:lstStyle/>
        <a:p>
          <a:endParaRPr lang="en-US"/>
        </a:p>
      </dgm:t>
    </dgm:pt>
    <dgm:pt modelId="{E23DFBEF-E743-472F-89AC-8B2F302A5BED}">
      <dgm:prSet/>
      <dgm:spPr/>
      <dgm:t>
        <a:bodyPr/>
        <a:lstStyle/>
        <a:p>
          <a:pPr>
            <a:defRPr cap="all"/>
          </a:pPr>
          <a:r>
            <a:rPr lang="en-US" cap="none" dirty="0"/>
            <a:t>Use amazon EC2 spot instances to reduce EC2 costs</a:t>
          </a:r>
        </a:p>
      </dgm:t>
    </dgm:pt>
    <dgm:pt modelId="{457025AD-7769-4506-AD9B-36A8F264CF2B}" type="parTrans" cxnId="{AB699232-3244-4BE7-8270-1C42E4169F9D}">
      <dgm:prSet/>
      <dgm:spPr/>
      <dgm:t>
        <a:bodyPr/>
        <a:lstStyle/>
        <a:p>
          <a:endParaRPr lang="en-US"/>
        </a:p>
      </dgm:t>
    </dgm:pt>
    <dgm:pt modelId="{C03F065A-DCEF-451A-81A0-22446E363D55}" type="sibTrans" cxnId="{AB699232-3244-4BE7-8270-1C42E4169F9D}">
      <dgm:prSet/>
      <dgm:spPr/>
      <dgm:t>
        <a:bodyPr/>
        <a:lstStyle/>
        <a:p>
          <a:endParaRPr lang="en-US"/>
        </a:p>
      </dgm:t>
    </dgm:pt>
    <dgm:pt modelId="{B5D6C6EA-3EAC-474F-803D-B3B05C051881}">
      <dgm:prSet/>
      <dgm:spPr/>
      <dgm:t>
        <a:bodyPr/>
        <a:lstStyle/>
        <a:p>
          <a:pPr>
            <a:defRPr cap="all"/>
          </a:pPr>
          <a:r>
            <a:rPr lang="en-US" cap="none" dirty="0"/>
            <a:t>Use reserved instances (RI) to reduce costs</a:t>
          </a:r>
        </a:p>
      </dgm:t>
    </dgm:pt>
    <dgm:pt modelId="{10245B46-F44A-466C-9626-AD93BF6255F9}" type="parTrans" cxnId="{66BA84E7-7A68-417D-AB04-C8D271E1B842}">
      <dgm:prSet/>
      <dgm:spPr/>
      <dgm:t>
        <a:bodyPr/>
        <a:lstStyle/>
        <a:p>
          <a:endParaRPr lang="en-US"/>
        </a:p>
      </dgm:t>
    </dgm:pt>
    <dgm:pt modelId="{3B7BB04C-0880-41C9-AA97-83B1ED721B27}" type="sibTrans" cxnId="{66BA84E7-7A68-417D-AB04-C8D271E1B842}">
      <dgm:prSet/>
      <dgm:spPr/>
      <dgm:t>
        <a:bodyPr/>
        <a:lstStyle/>
        <a:p>
          <a:endParaRPr lang="en-US"/>
        </a:p>
      </dgm:t>
    </dgm:pt>
    <dgm:pt modelId="{8CBA0DBC-A842-424C-BB04-EBC9F6070988}">
      <dgm:prSet/>
      <dgm:spPr/>
      <dgm:t>
        <a:bodyPr/>
        <a:lstStyle/>
        <a:p>
          <a:pPr>
            <a:defRPr cap="all"/>
          </a:pPr>
          <a:r>
            <a:rPr lang="en-US" cap="none" dirty="0"/>
            <a:t>Use compute savings plans to reduce EC2 costs</a:t>
          </a:r>
        </a:p>
      </dgm:t>
    </dgm:pt>
    <dgm:pt modelId="{AEEB6404-F3FF-4BB1-89E0-E17941269A34}" type="parTrans" cxnId="{C63AEE38-210A-452A-A9B7-1E723CC70FA2}">
      <dgm:prSet/>
      <dgm:spPr/>
      <dgm:t>
        <a:bodyPr/>
        <a:lstStyle/>
        <a:p>
          <a:endParaRPr lang="en-US"/>
        </a:p>
      </dgm:t>
    </dgm:pt>
    <dgm:pt modelId="{5845F226-62C3-421F-AD57-F4E9D8496E17}" type="sibTrans" cxnId="{C63AEE38-210A-452A-A9B7-1E723CC70FA2}">
      <dgm:prSet/>
      <dgm:spPr/>
      <dgm:t>
        <a:bodyPr/>
        <a:lstStyle/>
        <a:p>
          <a:endParaRPr lang="en-US"/>
        </a:p>
      </dgm:t>
    </dgm:pt>
    <dgm:pt modelId="{1615DDE1-2971-4916-8256-F3558BB915C0}">
      <dgm:prSet/>
      <dgm:spPr/>
      <dgm:t>
        <a:bodyPr/>
        <a:lstStyle/>
        <a:p>
          <a:pPr>
            <a:defRPr cap="all"/>
          </a:pPr>
          <a:r>
            <a:rPr lang="en-US" cap="none" dirty="0"/>
            <a:t>Using budgets, you can set up an alert on forecasted costs too (apart from actual). This gives you the ability to get ahead of the problem and reduce costs proactively.</a:t>
          </a:r>
        </a:p>
      </dgm:t>
    </dgm:pt>
    <dgm:pt modelId="{DE955D52-4720-4707-B6A6-7A544F07D34C}" type="parTrans" cxnId="{44910302-C9D4-4B4D-A562-E1963C8FE7B6}">
      <dgm:prSet/>
      <dgm:spPr/>
      <dgm:t>
        <a:bodyPr/>
        <a:lstStyle/>
        <a:p>
          <a:endParaRPr lang="en-US"/>
        </a:p>
      </dgm:t>
    </dgm:pt>
    <dgm:pt modelId="{73A88D97-A2EF-4AAB-9450-B1319BDEC7B8}" type="sibTrans" cxnId="{44910302-C9D4-4B4D-A562-E1963C8FE7B6}">
      <dgm:prSet/>
      <dgm:spPr/>
      <dgm:t>
        <a:bodyPr/>
        <a:lstStyle/>
        <a:p>
          <a:endParaRPr lang="en-US"/>
        </a:p>
      </dgm:t>
    </dgm:pt>
    <dgm:pt modelId="{6D24F5DB-070B-449E-B034-97C89296A0B0}" type="pres">
      <dgm:prSet presAssocID="{4BB6513C-3DD8-432F-88F2-3098FD1DF98C}" presName="root" presStyleCnt="0">
        <dgm:presLayoutVars>
          <dgm:dir/>
          <dgm:resizeHandles val="exact"/>
        </dgm:presLayoutVars>
      </dgm:prSet>
      <dgm:spPr/>
    </dgm:pt>
    <dgm:pt modelId="{D9B97761-1057-428E-9C27-7E9AB0EAC003}" type="pres">
      <dgm:prSet presAssocID="{A59DD24C-DB45-4CE5-B553-8EA689A59CCB}" presName="compNode" presStyleCnt="0"/>
      <dgm:spPr/>
    </dgm:pt>
    <dgm:pt modelId="{53CCDCD3-9062-45E9-B42C-C206F21B4E0A}" type="pres">
      <dgm:prSet presAssocID="{A59DD24C-DB45-4CE5-B553-8EA689A59CCB}" presName="iconBgRect" presStyleLbl="bgShp" presStyleIdx="0" presStyleCnt="6"/>
      <dgm:spPr/>
    </dgm:pt>
    <dgm:pt modelId="{CFF0F1A9-F17A-4D05-BB4D-F7DA02F771D0}" type="pres">
      <dgm:prSet presAssocID="{A59DD24C-DB45-4CE5-B553-8EA689A59C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1223AF6-4269-4DF6-912C-E6CBCC6600E7}" type="pres">
      <dgm:prSet presAssocID="{A59DD24C-DB45-4CE5-B553-8EA689A59CCB}" presName="spaceRect" presStyleCnt="0"/>
      <dgm:spPr/>
    </dgm:pt>
    <dgm:pt modelId="{D9C8E1F8-7A7B-4E25-9034-255EBC14B043}" type="pres">
      <dgm:prSet presAssocID="{A59DD24C-DB45-4CE5-B553-8EA689A59CCB}" presName="textRect" presStyleLbl="revTx" presStyleIdx="0" presStyleCnt="6">
        <dgm:presLayoutVars>
          <dgm:chMax val="1"/>
          <dgm:chPref val="1"/>
        </dgm:presLayoutVars>
      </dgm:prSet>
      <dgm:spPr/>
    </dgm:pt>
    <dgm:pt modelId="{34076D34-9AAE-4150-8F03-088C4C6C805C}" type="pres">
      <dgm:prSet presAssocID="{5AF150AD-C86F-4205-BEA6-8161F2929CFC}" presName="sibTrans" presStyleCnt="0"/>
      <dgm:spPr/>
    </dgm:pt>
    <dgm:pt modelId="{D643B6BD-FE25-4840-BBE2-031D063ECDFC}" type="pres">
      <dgm:prSet presAssocID="{D6B3E16C-E0D7-45CE-8862-3D54EBAAA414}" presName="compNode" presStyleCnt="0"/>
      <dgm:spPr/>
    </dgm:pt>
    <dgm:pt modelId="{B4090378-A295-453E-B851-D4BD466806F8}" type="pres">
      <dgm:prSet presAssocID="{D6B3E16C-E0D7-45CE-8862-3D54EBAAA414}" presName="iconBgRect" presStyleLbl="bgShp" presStyleIdx="1" presStyleCnt="6"/>
      <dgm:spPr/>
    </dgm:pt>
    <dgm:pt modelId="{B3AE3851-5FDD-4F95-B7B8-CD927E30063A}" type="pres">
      <dgm:prSet presAssocID="{D6B3E16C-E0D7-45CE-8862-3D54EBAAA41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F7D1BCE-3B73-4BDD-B322-53AAE3D063B5}" type="pres">
      <dgm:prSet presAssocID="{D6B3E16C-E0D7-45CE-8862-3D54EBAAA414}" presName="spaceRect" presStyleCnt="0"/>
      <dgm:spPr/>
    </dgm:pt>
    <dgm:pt modelId="{0984D090-AA14-4BC3-AD78-8C1CD6377D24}" type="pres">
      <dgm:prSet presAssocID="{D6B3E16C-E0D7-45CE-8862-3D54EBAAA414}" presName="textRect" presStyleLbl="revTx" presStyleIdx="1" presStyleCnt="6">
        <dgm:presLayoutVars>
          <dgm:chMax val="1"/>
          <dgm:chPref val="1"/>
        </dgm:presLayoutVars>
      </dgm:prSet>
      <dgm:spPr/>
    </dgm:pt>
    <dgm:pt modelId="{A281DA60-45DE-4A40-B9DA-368EFD6FD829}" type="pres">
      <dgm:prSet presAssocID="{493DF8DC-272E-4321-92A0-49E958BBAF4D}" presName="sibTrans" presStyleCnt="0"/>
      <dgm:spPr/>
    </dgm:pt>
    <dgm:pt modelId="{2310FB85-4713-47E9-8AF1-7F4A81588F57}" type="pres">
      <dgm:prSet presAssocID="{E23DFBEF-E743-472F-89AC-8B2F302A5BED}" presName="compNode" presStyleCnt="0"/>
      <dgm:spPr/>
    </dgm:pt>
    <dgm:pt modelId="{51B8DBB3-62C5-46D5-B6EB-DF170F637C23}" type="pres">
      <dgm:prSet presAssocID="{E23DFBEF-E743-472F-89AC-8B2F302A5BED}" presName="iconBgRect" presStyleLbl="bgShp" presStyleIdx="2" presStyleCnt="6"/>
      <dgm:spPr/>
    </dgm:pt>
    <dgm:pt modelId="{7A1225CC-BC79-433E-A7F6-55F1D44FE8DC}" type="pres">
      <dgm:prSet presAssocID="{E23DFBEF-E743-472F-89AC-8B2F302A5B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B95EC18D-9D76-436D-9585-94FA053AA8F1}" type="pres">
      <dgm:prSet presAssocID="{E23DFBEF-E743-472F-89AC-8B2F302A5BED}" presName="spaceRect" presStyleCnt="0"/>
      <dgm:spPr/>
    </dgm:pt>
    <dgm:pt modelId="{32869262-3746-4BA7-A2DF-43BB091EEB84}" type="pres">
      <dgm:prSet presAssocID="{E23DFBEF-E743-472F-89AC-8B2F302A5BED}" presName="textRect" presStyleLbl="revTx" presStyleIdx="2" presStyleCnt="6">
        <dgm:presLayoutVars>
          <dgm:chMax val="1"/>
          <dgm:chPref val="1"/>
        </dgm:presLayoutVars>
      </dgm:prSet>
      <dgm:spPr/>
    </dgm:pt>
    <dgm:pt modelId="{436ED79C-650B-44CF-8B8E-12B5BCE39ECE}" type="pres">
      <dgm:prSet presAssocID="{C03F065A-DCEF-451A-81A0-22446E363D55}" presName="sibTrans" presStyleCnt="0"/>
      <dgm:spPr/>
    </dgm:pt>
    <dgm:pt modelId="{4BD24945-FFCB-44B3-A395-C0A65C94552A}" type="pres">
      <dgm:prSet presAssocID="{B5D6C6EA-3EAC-474F-803D-B3B05C051881}" presName="compNode" presStyleCnt="0"/>
      <dgm:spPr/>
    </dgm:pt>
    <dgm:pt modelId="{AC785347-4943-4BE4-B505-35CED4B7E18C}" type="pres">
      <dgm:prSet presAssocID="{B5D6C6EA-3EAC-474F-803D-B3B05C051881}" presName="iconBgRect" presStyleLbl="bgShp" presStyleIdx="3" presStyleCnt="6"/>
      <dgm:spPr/>
    </dgm:pt>
    <dgm:pt modelId="{11A8F774-79E4-4C18-822D-425AB0E91150}" type="pres">
      <dgm:prSet presAssocID="{B5D6C6EA-3EAC-474F-803D-B3B05C0518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A3C71C76-70A6-4C04-A0FA-8715FAC441A2}" type="pres">
      <dgm:prSet presAssocID="{B5D6C6EA-3EAC-474F-803D-B3B05C051881}" presName="spaceRect" presStyleCnt="0"/>
      <dgm:spPr/>
    </dgm:pt>
    <dgm:pt modelId="{7C7E6D4A-80BA-4DB4-8CE9-6CF33A47B024}" type="pres">
      <dgm:prSet presAssocID="{B5D6C6EA-3EAC-474F-803D-B3B05C051881}" presName="textRect" presStyleLbl="revTx" presStyleIdx="3" presStyleCnt="6">
        <dgm:presLayoutVars>
          <dgm:chMax val="1"/>
          <dgm:chPref val="1"/>
        </dgm:presLayoutVars>
      </dgm:prSet>
      <dgm:spPr/>
    </dgm:pt>
    <dgm:pt modelId="{152DEBE2-EBE8-40B1-9137-AC03428C3873}" type="pres">
      <dgm:prSet presAssocID="{3B7BB04C-0880-41C9-AA97-83B1ED721B27}" presName="sibTrans" presStyleCnt="0"/>
      <dgm:spPr/>
    </dgm:pt>
    <dgm:pt modelId="{8071042C-4F60-4A30-BC55-4A1C11436AC2}" type="pres">
      <dgm:prSet presAssocID="{8CBA0DBC-A842-424C-BB04-EBC9F6070988}" presName="compNode" presStyleCnt="0"/>
      <dgm:spPr/>
    </dgm:pt>
    <dgm:pt modelId="{CD025BD1-CE34-4916-B349-89BA2DC48379}" type="pres">
      <dgm:prSet presAssocID="{8CBA0DBC-A842-424C-BB04-EBC9F6070988}" presName="iconBgRect" presStyleLbl="bgShp" presStyleIdx="4" presStyleCnt="6"/>
      <dgm:spPr/>
    </dgm:pt>
    <dgm:pt modelId="{52E1F1FA-720B-40ED-93C7-5A631AEE9DB8}" type="pres">
      <dgm:prSet presAssocID="{8CBA0DBC-A842-424C-BB04-EBC9F607098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54DC5BB-DC9B-4979-A5BA-7BDE863AEA6C}" type="pres">
      <dgm:prSet presAssocID="{8CBA0DBC-A842-424C-BB04-EBC9F6070988}" presName="spaceRect" presStyleCnt="0"/>
      <dgm:spPr/>
    </dgm:pt>
    <dgm:pt modelId="{D05913E2-8076-47AC-B362-AD80AAAE5156}" type="pres">
      <dgm:prSet presAssocID="{8CBA0DBC-A842-424C-BB04-EBC9F6070988}" presName="textRect" presStyleLbl="revTx" presStyleIdx="4" presStyleCnt="6">
        <dgm:presLayoutVars>
          <dgm:chMax val="1"/>
          <dgm:chPref val="1"/>
        </dgm:presLayoutVars>
      </dgm:prSet>
      <dgm:spPr/>
    </dgm:pt>
    <dgm:pt modelId="{822C5FC0-ADD8-402A-BC33-C0A16663DD48}" type="pres">
      <dgm:prSet presAssocID="{5845F226-62C3-421F-AD57-F4E9D8496E17}" presName="sibTrans" presStyleCnt="0"/>
      <dgm:spPr/>
    </dgm:pt>
    <dgm:pt modelId="{49CA21C0-9E4D-4A7C-9666-507B77869D2F}" type="pres">
      <dgm:prSet presAssocID="{1615DDE1-2971-4916-8256-F3558BB915C0}" presName="compNode" presStyleCnt="0"/>
      <dgm:spPr/>
    </dgm:pt>
    <dgm:pt modelId="{CBFBFCA6-AE85-4254-A985-780378ADB1F7}" type="pres">
      <dgm:prSet presAssocID="{1615DDE1-2971-4916-8256-F3558BB915C0}" presName="iconBgRect" presStyleLbl="bgShp" presStyleIdx="5" presStyleCnt="6"/>
      <dgm:spPr/>
    </dgm:pt>
    <dgm:pt modelId="{BDEAD9E1-8213-44EE-A81E-A8C7B81AFCB1}" type="pres">
      <dgm:prSet presAssocID="{1615DDE1-2971-4916-8256-F3558BB915C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nk"/>
        </a:ext>
      </dgm:extLst>
    </dgm:pt>
    <dgm:pt modelId="{496ED0B4-49B6-414D-9080-CBE1D756F603}" type="pres">
      <dgm:prSet presAssocID="{1615DDE1-2971-4916-8256-F3558BB915C0}" presName="spaceRect" presStyleCnt="0"/>
      <dgm:spPr/>
    </dgm:pt>
    <dgm:pt modelId="{219EBE4C-3F55-4AB2-A018-90C32EDD5E96}" type="pres">
      <dgm:prSet presAssocID="{1615DDE1-2971-4916-8256-F3558BB915C0}" presName="textRect" presStyleLbl="revTx" presStyleIdx="5" presStyleCnt="6">
        <dgm:presLayoutVars>
          <dgm:chMax val="1"/>
          <dgm:chPref val="1"/>
        </dgm:presLayoutVars>
      </dgm:prSet>
      <dgm:spPr/>
    </dgm:pt>
  </dgm:ptLst>
  <dgm:cxnLst>
    <dgm:cxn modelId="{44910302-C9D4-4B4D-A562-E1963C8FE7B6}" srcId="{4BB6513C-3DD8-432F-88F2-3098FD1DF98C}" destId="{1615DDE1-2971-4916-8256-F3558BB915C0}" srcOrd="5" destOrd="0" parTransId="{DE955D52-4720-4707-B6A6-7A544F07D34C}" sibTransId="{73A88D97-A2EF-4AAB-9450-B1319BDEC7B8}"/>
    <dgm:cxn modelId="{42966408-FFF0-44F1-AAC7-52B683873B9D}" type="presOf" srcId="{8CBA0DBC-A842-424C-BB04-EBC9F6070988}" destId="{D05913E2-8076-47AC-B362-AD80AAAE5156}" srcOrd="0" destOrd="0" presId="urn:microsoft.com/office/officeart/2018/5/layout/IconCircleLabelList"/>
    <dgm:cxn modelId="{AB699232-3244-4BE7-8270-1C42E4169F9D}" srcId="{4BB6513C-3DD8-432F-88F2-3098FD1DF98C}" destId="{E23DFBEF-E743-472F-89AC-8B2F302A5BED}" srcOrd="2" destOrd="0" parTransId="{457025AD-7769-4506-AD9B-36A8F264CF2B}" sibTransId="{C03F065A-DCEF-451A-81A0-22446E363D55}"/>
    <dgm:cxn modelId="{C63AEE38-210A-452A-A9B7-1E723CC70FA2}" srcId="{4BB6513C-3DD8-432F-88F2-3098FD1DF98C}" destId="{8CBA0DBC-A842-424C-BB04-EBC9F6070988}" srcOrd="4" destOrd="0" parTransId="{AEEB6404-F3FF-4BB1-89E0-E17941269A34}" sibTransId="{5845F226-62C3-421F-AD57-F4E9D8496E17}"/>
    <dgm:cxn modelId="{F6C76B43-2763-47A2-A923-153A5BA03A4A}" type="presOf" srcId="{1615DDE1-2971-4916-8256-F3558BB915C0}" destId="{219EBE4C-3F55-4AB2-A018-90C32EDD5E96}" srcOrd="0" destOrd="0" presId="urn:microsoft.com/office/officeart/2018/5/layout/IconCircleLabelList"/>
    <dgm:cxn modelId="{3D3DB654-13F5-4CCA-A8E6-E82782843898}" type="presOf" srcId="{4BB6513C-3DD8-432F-88F2-3098FD1DF98C}" destId="{6D24F5DB-070B-449E-B034-97C89296A0B0}" srcOrd="0" destOrd="0" presId="urn:microsoft.com/office/officeart/2018/5/layout/IconCircleLabelList"/>
    <dgm:cxn modelId="{4D2CA157-E862-4EC5-8D20-C4ABC0112F26}" type="presOf" srcId="{E23DFBEF-E743-472F-89AC-8B2F302A5BED}" destId="{32869262-3746-4BA7-A2DF-43BB091EEB84}" srcOrd="0" destOrd="0" presId="urn:microsoft.com/office/officeart/2018/5/layout/IconCircleLabelList"/>
    <dgm:cxn modelId="{DFBFEC59-CD8C-443F-87B7-DFD3E7BDB0B2}" srcId="{4BB6513C-3DD8-432F-88F2-3098FD1DF98C}" destId="{D6B3E16C-E0D7-45CE-8862-3D54EBAAA414}" srcOrd="1" destOrd="0" parTransId="{5670CC10-2FCD-4C0E-AA17-4AA8656F58D3}" sibTransId="{493DF8DC-272E-4321-92A0-49E958BBAF4D}"/>
    <dgm:cxn modelId="{A229955E-4909-4A7E-996A-003E8F1D9C73}" type="presOf" srcId="{A59DD24C-DB45-4CE5-B553-8EA689A59CCB}" destId="{D9C8E1F8-7A7B-4E25-9034-255EBC14B043}" srcOrd="0" destOrd="0" presId="urn:microsoft.com/office/officeart/2018/5/layout/IconCircleLabelList"/>
    <dgm:cxn modelId="{FEABC29C-CCD8-470A-9233-8E184FD61C8C}" type="presOf" srcId="{B5D6C6EA-3EAC-474F-803D-B3B05C051881}" destId="{7C7E6D4A-80BA-4DB4-8CE9-6CF33A47B024}" srcOrd="0" destOrd="0" presId="urn:microsoft.com/office/officeart/2018/5/layout/IconCircleLabelList"/>
    <dgm:cxn modelId="{049428B0-A5B0-4EF8-A543-B2E22AF76423}" srcId="{4BB6513C-3DD8-432F-88F2-3098FD1DF98C}" destId="{A59DD24C-DB45-4CE5-B553-8EA689A59CCB}" srcOrd="0" destOrd="0" parTransId="{DA282D9F-59A4-4C9A-8376-B3E8E68B1D12}" sibTransId="{5AF150AD-C86F-4205-BEA6-8161F2929CFC}"/>
    <dgm:cxn modelId="{20836BC0-007F-46C8-8FF4-6E661B72D7D4}" type="presOf" srcId="{D6B3E16C-E0D7-45CE-8862-3D54EBAAA414}" destId="{0984D090-AA14-4BC3-AD78-8C1CD6377D24}" srcOrd="0" destOrd="0" presId="urn:microsoft.com/office/officeart/2018/5/layout/IconCircleLabelList"/>
    <dgm:cxn modelId="{66BA84E7-7A68-417D-AB04-C8D271E1B842}" srcId="{4BB6513C-3DD8-432F-88F2-3098FD1DF98C}" destId="{B5D6C6EA-3EAC-474F-803D-B3B05C051881}" srcOrd="3" destOrd="0" parTransId="{10245B46-F44A-466C-9626-AD93BF6255F9}" sibTransId="{3B7BB04C-0880-41C9-AA97-83B1ED721B27}"/>
    <dgm:cxn modelId="{59A4B56E-2873-498D-AF54-EF8AD3D278EA}" type="presParOf" srcId="{6D24F5DB-070B-449E-B034-97C89296A0B0}" destId="{D9B97761-1057-428E-9C27-7E9AB0EAC003}" srcOrd="0" destOrd="0" presId="urn:microsoft.com/office/officeart/2018/5/layout/IconCircleLabelList"/>
    <dgm:cxn modelId="{3FD48948-D97C-44C6-B075-D3A8DDEFFF41}" type="presParOf" srcId="{D9B97761-1057-428E-9C27-7E9AB0EAC003}" destId="{53CCDCD3-9062-45E9-B42C-C206F21B4E0A}" srcOrd="0" destOrd="0" presId="urn:microsoft.com/office/officeart/2018/5/layout/IconCircleLabelList"/>
    <dgm:cxn modelId="{B1F943E3-B725-4A9B-96DC-5F194B414367}" type="presParOf" srcId="{D9B97761-1057-428E-9C27-7E9AB0EAC003}" destId="{CFF0F1A9-F17A-4D05-BB4D-F7DA02F771D0}" srcOrd="1" destOrd="0" presId="urn:microsoft.com/office/officeart/2018/5/layout/IconCircleLabelList"/>
    <dgm:cxn modelId="{FA9F7EB8-D095-4F80-9971-2BA03102DC91}" type="presParOf" srcId="{D9B97761-1057-428E-9C27-7E9AB0EAC003}" destId="{21223AF6-4269-4DF6-912C-E6CBCC6600E7}" srcOrd="2" destOrd="0" presId="urn:microsoft.com/office/officeart/2018/5/layout/IconCircleLabelList"/>
    <dgm:cxn modelId="{C56F8406-14F7-40B5-B8AF-C60BDEA3B97D}" type="presParOf" srcId="{D9B97761-1057-428E-9C27-7E9AB0EAC003}" destId="{D9C8E1F8-7A7B-4E25-9034-255EBC14B043}" srcOrd="3" destOrd="0" presId="urn:microsoft.com/office/officeart/2018/5/layout/IconCircleLabelList"/>
    <dgm:cxn modelId="{35C26962-FA63-4882-A047-349A47A5424F}" type="presParOf" srcId="{6D24F5DB-070B-449E-B034-97C89296A0B0}" destId="{34076D34-9AAE-4150-8F03-088C4C6C805C}" srcOrd="1" destOrd="0" presId="urn:microsoft.com/office/officeart/2018/5/layout/IconCircleLabelList"/>
    <dgm:cxn modelId="{98850850-E4F9-47B8-88C7-1E7889899496}" type="presParOf" srcId="{6D24F5DB-070B-449E-B034-97C89296A0B0}" destId="{D643B6BD-FE25-4840-BBE2-031D063ECDFC}" srcOrd="2" destOrd="0" presId="urn:microsoft.com/office/officeart/2018/5/layout/IconCircleLabelList"/>
    <dgm:cxn modelId="{30FBC82E-F8D3-470D-8518-748933A93221}" type="presParOf" srcId="{D643B6BD-FE25-4840-BBE2-031D063ECDFC}" destId="{B4090378-A295-453E-B851-D4BD466806F8}" srcOrd="0" destOrd="0" presId="urn:microsoft.com/office/officeart/2018/5/layout/IconCircleLabelList"/>
    <dgm:cxn modelId="{65B13E58-77A7-466F-A3DA-5AED6D1F277D}" type="presParOf" srcId="{D643B6BD-FE25-4840-BBE2-031D063ECDFC}" destId="{B3AE3851-5FDD-4F95-B7B8-CD927E30063A}" srcOrd="1" destOrd="0" presId="urn:microsoft.com/office/officeart/2018/5/layout/IconCircleLabelList"/>
    <dgm:cxn modelId="{1947C525-B211-45FA-A83E-32F6D51E4BA9}" type="presParOf" srcId="{D643B6BD-FE25-4840-BBE2-031D063ECDFC}" destId="{8F7D1BCE-3B73-4BDD-B322-53AAE3D063B5}" srcOrd="2" destOrd="0" presId="urn:microsoft.com/office/officeart/2018/5/layout/IconCircleLabelList"/>
    <dgm:cxn modelId="{E940A01C-044E-4E82-9E57-B8F4C2CBFD8D}" type="presParOf" srcId="{D643B6BD-FE25-4840-BBE2-031D063ECDFC}" destId="{0984D090-AA14-4BC3-AD78-8C1CD6377D24}" srcOrd="3" destOrd="0" presId="urn:microsoft.com/office/officeart/2018/5/layout/IconCircleLabelList"/>
    <dgm:cxn modelId="{E5BC2EC4-8291-4F00-94EF-C56AD4CB8319}" type="presParOf" srcId="{6D24F5DB-070B-449E-B034-97C89296A0B0}" destId="{A281DA60-45DE-4A40-B9DA-368EFD6FD829}" srcOrd="3" destOrd="0" presId="urn:microsoft.com/office/officeart/2018/5/layout/IconCircleLabelList"/>
    <dgm:cxn modelId="{293408F8-1F04-4629-9A54-DF40FA61DE15}" type="presParOf" srcId="{6D24F5DB-070B-449E-B034-97C89296A0B0}" destId="{2310FB85-4713-47E9-8AF1-7F4A81588F57}" srcOrd="4" destOrd="0" presId="urn:microsoft.com/office/officeart/2018/5/layout/IconCircleLabelList"/>
    <dgm:cxn modelId="{9191D32A-ADE6-4180-BBE5-3C687E11608F}" type="presParOf" srcId="{2310FB85-4713-47E9-8AF1-7F4A81588F57}" destId="{51B8DBB3-62C5-46D5-B6EB-DF170F637C23}" srcOrd="0" destOrd="0" presId="urn:microsoft.com/office/officeart/2018/5/layout/IconCircleLabelList"/>
    <dgm:cxn modelId="{4572FF4D-E092-41B2-9155-FF4255F55745}" type="presParOf" srcId="{2310FB85-4713-47E9-8AF1-7F4A81588F57}" destId="{7A1225CC-BC79-433E-A7F6-55F1D44FE8DC}" srcOrd="1" destOrd="0" presId="urn:microsoft.com/office/officeart/2018/5/layout/IconCircleLabelList"/>
    <dgm:cxn modelId="{DAAFFD2E-15BA-4CC4-AA58-884CF67317B9}" type="presParOf" srcId="{2310FB85-4713-47E9-8AF1-7F4A81588F57}" destId="{B95EC18D-9D76-436D-9585-94FA053AA8F1}" srcOrd="2" destOrd="0" presId="urn:microsoft.com/office/officeart/2018/5/layout/IconCircleLabelList"/>
    <dgm:cxn modelId="{5C120F2C-3192-4338-836A-1D70906B477C}" type="presParOf" srcId="{2310FB85-4713-47E9-8AF1-7F4A81588F57}" destId="{32869262-3746-4BA7-A2DF-43BB091EEB84}" srcOrd="3" destOrd="0" presId="urn:microsoft.com/office/officeart/2018/5/layout/IconCircleLabelList"/>
    <dgm:cxn modelId="{47358209-74D5-4B16-AEE1-9211B8FAD951}" type="presParOf" srcId="{6D24F5DB-070B-449E-B034-97C89296A0B0}" destId="{436ED79C-650B-44CF-8B8E-12B5BCE39ECE}" srcOrd="5" destOrd="0" presId="urn:microsoft.com/office/officeart/2018/5/layout/IconCircleLabelList"/>
    <dgm:cxn modelId="{A8CBC5BA-423B-4733-8704-909E96116E9A}" type="presParOf" srcId="{6D24F5DB-070B-449E-B034-97C89296A0B0}" destId="{4BD24945-FFCB-44B3-A395-C0A65C94552A}" srcOrd="6" destOrd="0" presId="urn:microsoft.com/office/officeart/2018/5/layout/IconCircleLabelList"/>
    <dgm:cxn modelId="{CDF6E434-09E6-4276-8C77-609A08A8EACE}" type="presParOf" srcId="{4BD24945-FFCB-44B3-A395-C0A65C94552A}" destId="{AC785347-4943-4BE4-B505-35CED4B7E18C}" srcOrd="0" destOrd="0" presId="urn:microsoft.com/office/officeart/2018/5/layout/IconCircleLabelList"/>
    <dgm:cxn modelId="{74322F38-BAFF-4CD1-A8BD-DBF9A785F414}" type="presParOf" srcId="{4BD24945-FFCB-44B3-A395-C0A65C94552A}" destId="{11A8F774-79E4-4C18-822D-425AB0E91150}" srcOrd="1" destOrd="0" presId="urn:microsoft.com/office/officeart/2018/5/layout/IconCircleLabelList"/>
    <dgm:cxn modelId="{7C45FA54-C26A-4C5C-B9CB-FFDCDB845D4E}" type="presParOf" srcId="{4BD24945-FFCB-44B3-A395-C0A65C94552A}" destId="{A3C71C76-70A6-4C04-A0FA-8715FAC441A2}" srcOrd="2" destOrd="0" presId="urn:microsoft.com/office/officeart/2018/5/layout/IconCircleLabelList"/>
    <dgm:cxn modelId="{C90627DE-F6B6-400C-B8C5-4C0F1195ABE4}" type="presParOf" srcId="{4BD24945-FFCB-44B3-A395-C0A65C94552A}" destId="{7C7E6D4A-80BA-4DB4-8CE9-6CF33A47B024}" srcOrd="3" destOrd="0" presId="urn:microsoft.com/office/officeart/2018/5/layout/IconCircleLabelList"/>
    <dgm:cxn modelId="{20DDF8BA-DA79-4C54-9AD2-9F3DA076126F}" type="presParOf" srcId="{6D24F5DB-070B-449E-B034-97C89296A0B0}" destId="{152DEBE2-EBE8-40B1-9137-AC03428C3873}" srcOrd="7" destOrd="0" presId="urn:microsoft.com/office/officeart/2018/5/layout/IconCircleLabelList"/>
    <dgm:cxn modelId="{9B68AA80-1413-4141-8FD3-B1443BFE2C0D}" type="presParOf" srcId="{6D24F5DB-070B-449E-B034-97C89296A0B0}" destId="{8071042C-4F60-4A30-BC55-4A1C11436AC2}" srcOrd="8" destOrd="0" presId="urn:microsoft.com/office/officeart/2018/5/layout/IconCircleLabelList"/>
    <dgm:cxn modelId="{66ED63A1-2B47-4283-A72F-29A4C84642BA}" type="presParOf" srcId="{8071042C-4F60-4A30-BC55-4A1C11436AC2}" destId="{CD025BD1-CE34-4916-B349-89BA2DC48379}" srcOrd="0" destOrd="0" presId="urn:microsoft.com/office/officeart/2018/5/layout/IconCircleLabelList"/>
    <dgm:cxn modelId="{D6C5B882-46B1-44DF-8688-FE96CD74BADF}" type="presParOf" srcId="{8071042C-4F60-4A30-BC55-4A1C11436AC2}" destId="{52E1F1FA-720B-40ED-93C7-5A631AEE9DB8}" srcOrd="1" destOrd="0" presId="urn:microsoft.com/office/officeart/2018/5/layout/IconCircleLabelList"/>
    <dgm:cxn modelId="{91BF1D18-4A54-48ED-AF81-985074361B0F}" type="presParOf" srcId="{8071042C-4F60-4A30-BC55-4A1C11436AC2}" destId="{D54DC5BB-DC9B-4979-A5BA-7BDE863AEA6C}" srcOrd="2" destOrd="0" presId="urn:microsoft.com/office/officeart/2018/5/layout/IconCircleLabelList"/>
    <dgm:cxn modelId="{D8F6F9C2-12A2-44F6-AABB-D7C43674CCC7}" type="presParOf" srcId="{8071042C-4F60-4A30-BC55-4A1C11436AC2}" destId="{D05913E2-8076-47AC-B362-AD80AAAE5156}" srcOrd="3" destOrd="0" presId="urn:microsoft.com/office/officeart/2018/5/layout/IconCircleLabelList"/>
    <dgm:cxn modelId="{6DB7624C-006A-4A17-834F-0EE04D10C990}" type="presParOf" srcId="{6D24F5DB-070B-449E-B034-97C89296A0B0}" destId="{822C5FC0-ADD8-402A-BC33-C0A16663DD48}" srcOrd="9" destOrd="0" presId="urn:microsoft.com/office/officeart/2018/5/layout/IconCircleLabelList"/>
    <dgm:cxn modelId="{6DB4C8AB-41AA-4242-9B6A-90AFAF25484F}" type="presParOf" srcId="{6D24F5DB-070B-449E-B034-97C89296A0B0}" destId="{49CA21C0-9E4D-4A7C-9666-507B77869D2F}" srcOrd="10" destOrd="0" presId="urn:microsoft.com/office/officeart/2018/5/layout/IconCircleLabelList"/>
    <dgm:cxn modelId="{718C30F3-934C-42D5-AA72-DFF91BA9F471}" type="presParOf" srcId="{49CA21C0-9E4D-4A7C-9666-507B77869D2F}" destId="{CBFBFCA6-AE85-4254-A985-780378ADB1F7}" srcOrd="0" destOrd="0" presId="urn:microsoft.com/office/officeart/2018/5/layout/IconCircleLabelList"/>
    <dgm:cxn modelId="{7BB421B2-46C3-4F6F-A993-02AFF8AF80B4}" type="presParOf" srcId="{49CA21C0-9E4D-4A7C-9666-507B77869D2F}" destId="{BDEAD9E1-8213-44EE-A81E-A8C7B81AFCB1}" srcOrd="1" destOrd="0" presId="urn:microsoft.com/office/officeart/2018/5/layout/IconCircleLabelList"/>
    <dgm:cxn modelId="{23C0AEA3-7B13-46C4-AD19-2392F6183BA9}" type="presParOf" srcId="{49CA21C0-9E4D-4A7C-9666-507B77869D2F}" destId="{496ED0B4-49B6-414D-9080-CBE1D756F603}" srcOrd="2" destOrd="0" presId="urn:microsoft.com/office/officeart/2018/5/layout/IconCircleLabelList"/>
    <dgm:cxn modelId="{DBBC88FB-7ABC-4F30-AE67-3268BFE79D7A}" type="presParOf" srcId="{49CA21C0-9E4D-4A7C-9666-507B77869D2F}" destId="{219EBE4C-3F55-4AB2-A018-90C32EDD5E9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620512-D62B-4E77-B3FC-1FAC3ADDFE1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09281B-737E-462E-A320-04DE29BB8CAA}">
      <dgm:prSet/>
      <dgm:spPr/>
      <dgm:t>
        <a:bodyPr/>
        <a:lstStyle/>
        <a:p>
          <a:r>
            <a:rPr lang="en-US" b="0" i="0" baseline="0" dirty="0"/>
            <a:t>Anything else you would like to ask</a:t>
          </a:r>
          <a:endParaRPr lang="en-US" dirty="0"/>
        </a:p>
      </dgm:t>
    </dgm:pt>
    <dgm:pt modelId="{F28E95EB-3EFA-4C4F-B291-7E087C672A1E}" type="parTrans" cxnId="{95772E14-BA50-4B31-85F7-4481B330EAA7}">
      <dgm:prSet/>
      <dgm:spPr/>
      <dgm:t>
        <a:bodyPr/>
        <a:lstStyle/>
        <a:p>
          <a:endParaRPr lang="en-US"/>
        </a:p>
      </dgm:t>
    </dgm:pt>
    <dgm:pt modelId="{165CB328-A669-4913-B1D0-E13C9EEEE713}" type="sibTrans" cxnId="{95772E14-BA50-4B31-85F7-4481B330EAA7}">
      <dgm:prSet/>
      <dgm:spPr/>
      <dgm:t>
        <a:bodyPr/>
        <a:lstStyle/>
        <a:p>
          <a:endParaRPr lang="en-US"/>
        </a:p>
      </dgm:t>
    </dgm:pt>
    <dgm:pt modelId="{C84AE143-B641-4B7E-9A8F-B63BC845390C}">
      <dgm:prSet/>
      <dgm:spPr/>
      <dgm:t>
        <a:bodyPr/>
        <a:lstStyle/>
        <a:p>
          <a:r>
            <a:rPr lang="en-US" b="0" i="0" baseline="0" dirty="0"/>
            <a:t>Any use cases that you would like to talk about</a:t>
          </a:r>
          <a:endParaRPr lang="en-US" dirty="0"/>
        </a:p>
      </dgm:t>
    </dgm:pt>
    <dgm:pt modelId="{0FBBCE51-B8BA-4297-9BDA-DD8B545AFC6F}" type="parTrans" cxnId="{3C7EAADC-0693-432D-8D82-DB7E9BDAC6C5}">
      <dgm:prSet/>
      <dgm:spPr/>
      <dgm:t>
        <a:bodyPr/>
        <a:lstStyle/>
        <a:p>
          <a:endParaRPr lang="en-US"/>
        </a:p>
      </dgm:t>
    </dgm:pt>
    <dgm:pt modelId="{EF4012A4-B704-47E6-8F4F-25229EBF842A}" type="sibTrans" cxnId="{3C7EAADC-0693-432D-8D82-DB7E9BDAC6C5}">
      <dgm:prSet/>
      <dgm:spPr/>
      <dgm:t>
        <a:bodyPr/>
        <a:lstStyle/>
        <a:p>
          <a:endParaRPr lang="en-US"/>
        </a:p>
      </dgm:t>
    </dgm:pt>
    <dgm:pt modelId="{D3F135C2-298E-487B-9D7F-18FE080453FC}" type="pres">
      <dgm:prSet presAssocID="{2F620512-D62B-4E77-B3FC-1FAC3ADDFE19}" presName="root" presStyleCnt="0">
        <dgm:presLayoutVars>
          <dgm:dir/>
          <dgm:resizeHandles val="exact"/>
        </dgm:presLayoutVars>
      </dgm:prSet>
      <dgm:spPr/>
    </dgm:pt>
    <dgm:pt modelId="{AFF40CDA-3CB9-4430-A299-C70418594673}" type="pres">
      <dgm:prSet presAssocID="{5109281B-737E-462E-A320-04DE29BB8CAA}" presName="compNode" presStyleCnt="0"/>
      <dgm:spPr/>
    </dgm:pt>
    <dgm:pt modelId="{812B7535-05FF-4F8E-BC4E-9E30B3179847}" type="pres">
      <dgm:prSet presAssocID="{5109281B-737E-462E-A320-04DE29BB8C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55ECD84-8EA6-4B28-A9CE-92A269BAD040}" type="pres">
      <dgm:prSet presAssocID="{5109281B-737E-462E-A320-04DE29BB8CAA}" presName="spaceRect" presStyleCnt="0"/>
      <dgm:spPr/>
    </dgm:pt>
    <dgm:pt modelId="{711F1E33-7425-4780-9191-DD058673889D}" type="pres">
      <dgm:prSet presAssocID="{5109281B-737E-462E-A320-04DE29BB8CAA}" presName="textRect" presStyleLbl="revTx" presStyleIdx="0" presStyleCnt="2">
        <dgm:presLayoutVars>
          <dgm:chMax val="1"/>
          <dgm:chPref val="1"/>
        </dgm:presLayoutVars>
      </dgm:prSet>
      <dgm:spPr/>
    </dgm:pt>
    <dgm:pt modelId="{B41B9223-094F-4DD9-BE35-28C346C657CB}" type="pres">
      <dgm:prSet presAssocID="{165CB328-A669-4913-B1D0-E13C9EEEE713}" presName="sibTrans" presStyleCnt="0"/>
      <dgm:spPr/>
    </dgm:pt>
    <dgm:pt modelId="{6586A3D6-23C7-43D8-A244-BE121404A998}" type="pres">
      <dgm:prSet presAssocID="{C84AE143-B641-4B7E-9A8F-B63BC845390C}" presName="compNode" presStyleCnt="0"/>
      <dgm:spPr/>
    </dgm:pt>
    <dgm:pt modelId="{2AF5A224-974C-400F-8411-A5AE146B3E03}" type="pres">
      <dgm:prSet presAssocID="{C84AE143-B641-4B7E-9A8F-B63BC84539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A11DC56-49D5-4E53-B449-2A6C28A944CF}" type="pres">
      <dgm:prSet presAssocID="{C84AE143-B641-4B7E-9A8F-B63BC845390C}" presName="spaceRect" presStyleCnt="0"/>
      <dgm:spPr/>
    </dgm:pt>
    <dgm:pt modelId="{E92880A9-2846-4E8B-9AC6-52D16D7AB7B9}" type="pres">
      <dgm:prSet presAssocID="{C84AE143-B641-4B7E-9A8F-B63BC845390C}" presName="textRect" presStyleLbl="revTx" presStyleIdx="1" presStyleCnt="2">
        <dgm:presLayoutVars>
          <dgm:chMax val="1"/>
          <dgm:chPref val="1"/>
        </dgm:presLayoutVars>
      </dgm:prSet>
      <dgm:spPr/>
    </dgm:pt>
  </dgm:ptLst>
  <dgm:cxnLst>
    <dgm:cxn modelId="{850DDE0F-E0F9-4109-9B0E-123AF45F6267}" type="presOf" srcId="{C84AE143-B641-4B7E-9A8F-B63BC845390C}" destId="{E92880A9-2846-4E8B-9AC6-52D16D7AB7B9}" srcOrd="0" destOrd="0" presId="urn:microsoft.com/office/officeart/2018/2/layout/IconLabelList"/>
    <dgm:cxn modelId="{95772E14-BA50-4B31-85F7-4481B330EAA7}" srcId="{2F620512-D62B-4E77-B3FC-1FAC3ADDFE19}" destId="{5109281B-737E-462E-A320-04DE29BB8CAA}" srcOrd="0" destOrd="0" parTransId="{F28E95EB-3EFA-4C4F-B291-7E087C672A1E}" sibTransId="{165CB328-A669-4913-B1D0-E13C9EEEE713}"/>
    <dgm:cxn modelId="{41E89286-A779-49BC-B5A2-7F9795166A10}" type="presOf" srcId="{2F620512-D62B-4E77-B3FC-1FAC3ADDFE19}" destId="{D3F135C2-298E-487B-9D7F-18FE080453FC}" srcOrd="0" destOrd="0" presId="urn:microsoft.com/office/officeart/2018/2/layout/IconLabelList"/>
    <dgm:cxn modelId="{3C7EAADC-0693-432D-8D82-DB7E9BDAC6C5}" srcId="{2F620512-D62B-4E77-B3FC-1FAC3ADDFE19}" destId="{C84AE143-B641-4B7E-9A8F-B63BC845390C}" srcOrd="1" destOrd="0" parTransId="{0FBBCE51-B8BA-4297-9BDA-DD8B545AFC6F}" sibTransId="{EF4012A4-B704-47E6-8F4F-25229EBF842A}"/>
    <dgm:cxn modelId="{DF821FF8-0F6A-4970-8311-ACD0ED9AD31B}" type="presOf" srcId="{5109281B-737E-462E-A320-04DE29BB8CAA}" destId="{711F1E33-7425-4780-9191-DD058673889D}" srcOrd="0" destOrd="0" presId="urn:microsoft.com/office/officeart/2018/2/layout/IconLabelList"/>
    <dgm:cxn modelId="{C3A56316-D6CA-49FE-86E7-7A6F8FAC04BD}" type="presParOf" srcId="{D3F135C2-298E-487B-9D7F-18FE080453FC}" destId="{AFF40CDA-3CB9-4430-A299-C70418594673}" srcOrd="0" destOrd="0" presId="urn:microsoft.com/office/officeart/2018/2/layout/IconLabelList"/>
    <dgm:cxn modelId="{F39BD62E-AEBD-44B6-8A53-57B33B7AE070}" type="presParOf" srcId="{AFF40CDA-3CB9-4430-A299-C70418594673}" destId="{812B7535-05FF-4F8E-BC4E-9E30B3179847}" srcOrd="0" destOrd="0" presId="urn:microsoft.com/office/officeart/2018/2/layout/IconLabelList"/>
    <dgm:cxn modelId="{7A93D17B-8B1C-460B-8811-5CB61B1C927A}" type="presParOf" srcId="{AFF40CDA-3CB9-4430-A299-C70418594673}" destId="{155ECD84-8EA6-4B28-A9CE-92A269BAD040}" srcOrd="1" destOrd="0" presId="urn:microsoft.com/office/officeart/2018/2/layout/IconLabelList"/>
    <dgm:cxn modelId="{75F7AB21-70CA-420D-AC90-E0BE01CFFC5E}" type="presParOf" srcId="{AFF40CDA-3CB9-4430-A299-C70418594673}" destId="{711F1E33-7425-4780-9191-DD058673889D}" srcOrd="2" destOrd="0" presId="urn:microsoft.com/office/officeart/2018/2/layout/IconLabelList"/>
    <dgm:cxn modelId="{41245713-818A-4B6F-860F-C79920450E76}" type="presParOf" srcId="{D3F135C2-298E-487B-9D7F-18FE080453FC}" destId="{B41B9223-094F-4DD9-BE35-28C346C657CB}" srcOrd="1" destOrd="0" presId="urn:microsoft.com/office/officeart/2018/2/layout/IconLabelList"/>
    <dgm:cxn modelId="{253B30AC-1A05-4959-A6A3-FDBC33AD32BF}" type="presParOf" srcId="{D3F135C2-298E-487B-9D7F-18FE080453FC}" destId="{6586A3D6-23C7-43D8-A244-BE121404A998}" srcOrd="2" destOrd="0" presId="urn:microsoft.com/office/officeart/2018/2/layout/IconLabelList"/>
    <dgm:cxn modelId="{E184F112-6C25-478B-9AF5-1A2FD21CF2A6}" type="presParOf" srcId="{6586A3D6-23C7-43D8-A244-BE121404A998}" destId="{2AF5A224-974C-400F-8411-A5AE146B3E03}" srcOrd="0" destOrd="0" presId="urn:microsoft.com/office/officeart/2018/2/layout/IconLabelList"/>
    <dgm:cxn modelId="{7653B612-2815-418D-B32E-4BF253E8B107}" type="presParOf" srcId="{6586A3D6-23C7-43D8-A244-BE121404A998}" destId="{4A11DC56-49D5-4E53-B449-2A6C28A944CF}" srcOrd="1" destOrd="0" presId="urn:microsoft.com/office/officeart/2018/2/layout/IconLabelList"/>
    <dgm:cxn modelId="{1655FBEF-65FD-4238-B795-8DB2CEDC9BCF}" type="presParOf" srcId="{6586A3D6-23C7-43D8-A244-BE121404A998}" destId="{E92880A9-2846-4E8B-9AC6-52D16D7AB7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E82E8-CBD6-4567-892D-B49A833E11E7}">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F67016-7D36-4A41-8EFD-85E4049805EE}">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Degree of abstraction</a:t>
          </a:r>
        </a:p>
      </dsp:txBody>
      <dsp:txXfrm>
        <a:off x="100682" y="2427484"/>
        <a:ext cx="2370489" cy="720000"/>
      </dsp:txXfrm>
    </dsp:sp>
    <dsp:sp modelId="{6BABC886-7CED-425F-B106-8C322FA7C32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2ECE71-5118-41BD-A7B7-EE57A8921582}">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Global infrastructure</a:t>
          </a:r>
        </a:p>
      </dsp:txBody>
      <dsp:txXfrm>
        <a:off x="2886007" y="2427484"/>
        <a:ext cx="2370489" cy="720000"/>
      </dsp:txXfrm>
    </dsp:sp>
    <dsp:sp modelId="{54900B89-EE19-40C8-BB6C-7AC17B7781B2}">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AECB5-E624-4E74-B656-BAE4B3DFF352}">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AWS IaaS EC2 core features</a:t>
          </a:r>
        </a:p>
      </dsp:txBody>
      <dsp:txXfrm>
        <a:off x="5671332" y="2427484"/>
        <a:ext cx="2370489" cy="720000"/>
      </dsp:txXfrm>
    </dsp:sp>
    <dsp:sp modelId="{11F87CC9-0A70-4155-9534-62D885A7B5C4}">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4912B9-0CE9-4B67-90B2-505815AB7186}">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The 7 step workflow</a:t>
          </a:r>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1C991-3553-4F66-A4F9-32377CD52117}">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4755-81A5-445A-A90D-C370A735BA50}">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DF470E-6715-43B4-BF93-1ACFB420739F}">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b="0" i="0" kern="1200" baseline="0" dirty="0"/>
            <a:t>Security Group</a:t>
          </a:r>
          <a:endParaRPr lang="en-US" sz="2500" kern="1200" dirty="0"/>
        </a:p>
      </dsp:txBody>
      <dsp:txXfrm>
        <a:off x="1794986" y="664"/>
        <a:ext cx="5035581" cy="1554100"/>
      </dsp:txXfrm>
    </dsp:sp>
    <dsp:sp modelId="{17728A07-3467-4071-AE3B-672B4EDC013B}">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0BBC6-9586-4136-9C1E-A0802929A96B}">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D34CB6-9E98-43B2-AA81-3B5E74799EDC}">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b="0" i="0" kern="1200" baseline="0"/>
            <a:t>Instance access (SSH access)</a:t>
          </a:r>
          <a:endParaRPr lang="en-US" sz="2500" kern="1200"/>
        </a:p>
      </dsp:txBody>
      <dsp:txXfrm>
        <a:off x="1794986" y="1943289"/>
        <a:ext cx="5035581" cy="1554100"/>
      </dsp:txXfrm>
    </dsp:sp>
    <dsp:sp modelId="{9BE6CF80-F832-44EB-B49D-F80CB398954F}">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495B9-5616-45B8-B02F-01EC4815D150}">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C3C37F-19F4-4F66-BA15-90B7F554C111}">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b="0" i="0" kern="1200" baseline="0"/>
            <a:t>IAM</a:t>
          </a:r>
          <a:endParaRPr lang="en-US" sz="2500" kern="1200"/>
        </a:p>
      </dsp:txBody>
      <dsp:txXfrm>
        <a:off x="1794986" y="3885915"/>
        <a:ext cx="5035581" cy="155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CDCD3-9062-45E9-B42C-C206F21B4E0A}">
      <dsp:nvSpPr>
        <dsp:cNvPr id="0" name=""/>
        <dsp:cNvSpPr/>
      </dsp:nvSpPr>
      <dsp:spPr>
        <a:xfrm>
          <a:off x="311379" y="1063511"/>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0F1A9-F17A-4D05-BB4D-F7DA02F771D0}">
      <dsp:nvSpPr>
        <dsp:cNvPr id="0" name=""/>
        <dsp:cNvSpPr/>
      </dsp:nvSpPr>
      <dsp:spPr>
        <a:xfrm>
          <a:off x="517957" y="1270089"/>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C8E1F8-7A7B-4E25-9034-255EBC14B043}">
      <dsp:nvSpPr>
        <dsp:cNvPr id="0" name=""/>
        <dsp:cNvSpPr/>
      </dsp:nvSpPr>
      <dsp:spPr>
        <a:xfrm>
          <a:off x="1512" y="2334761"/>
          <a:ext cx="1589062" cy="79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Identify amazon EC2 instances with low-utilization and reduce cost by stopping or rightsizing</a:t>
          </a:r>
        </a:p>
      </dsp:txBody>
      <dsp:txXfrm>
        <a:off x="1512" y="2334761"/>
        <a:ext cx="1589062" cy="794531"/>
      </dsp:txXfrm>
    </dsp:sp>
    <dsp:sp modelId="{B4090378-A295-453E-B851-D4BD466806F8}">
      <dsp:nvSpPr>
        <dsp:cNvPr id="0" name=""/>
        <dsp:cNvSpPr/>
      </dsp:nvSpPr>
      <dsp:spPr>
        <a:xfrm>
          <a:off x="2178527" y="1063511"/>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E3851-5FDD-4F95-B7B8-CD927E30063A}">
      <dsp:nvSpPr>
        <dsp:cNvPr id="0" name=""/>
        <dsp:cNvSpPr/>
      </dsp:nvSpPr>
      <dsp:spPr>
        <a:xfrm>
          <a:off x="2385105" y="1270089"/>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4D090-AA14-4BC3-AD78-8C1CD6377D24}">
      <dsp:nvSpPr>
        <dsp:cNvPr id="0" name=""/>
        <dsp:cNvSpPr/>
      </dsp:nvSpPr>
      <dsp:spPr>
        <a:xfrm>
          <a:off x="1868660" y="2334761"/>
          <a:ext cx="1589062" cy="79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Review networking and reduce costs by deleting idle load balancers</a:t>
          </a:r>
        </a:p>
      </dsp:txBody>
      <dsp:txXfrm>
        <a:off x="1868660" y="2334761"/>
        <a:ext cx="1589062" cy="794531"/>
      </dsp:txXfrm>
    </dsp:sp>
    <dsp:sp modelId="{51B8DBB3-62C5-46D5-B6EB-DF170F637C23}">
      <dsp:nvSpPr>
        <dsp:cNvPr id="0" name=""/>
        <dsp:cNvSpPr/>
      </dsp:nvSpPr>
      <dsp:spPr>
        <a:xfrm>
          <a:off x="4045676" y="1063511"/>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225CC-BC79-433E-A7F6-55F1D44FE8DC}">
      <dsp:nvSpPr>
        <dsp:cNvPr id="0" name=""/>
        <dsp:cNvSpPr/>
      </dsp:nvSpPr>
      <dsp:spPr>
        <a:xfrm>
          <a:off x="4252254" y="1270089"/>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869262-3746-4BA7-A2DF-43BB091EEB84}">
      <dsp:nvSpPr>
        <dsp:cNvPr id="0" name=""/>
        <dsp:cNvSpPr/>
      </dsp:nvSpPr>
      <dsp:spPr>
        <a:xfrm>
          <a:off x="3735809" y="2334761"/>
          <a:ext cx="1589062" cy="79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Use amazon EC2 spot instances to reduce EC2 costs</a:t>
          </a:r>
        </a:p>
      </dsp:txBody>
      <dsp:txXfrm>
        <a:off x="3735809" y="2334761"/>
        <a:ext cx="1589062" cy="794531"/>
      </dsp:txXfrm>
    </dsp:sp>
    <dsp:sp modelId="{AC785347-4943-4BE4-B505-35CED4B7E18C}">
      <dsp:nvSpPr>
        <dsp:cNvPr id="0" name=""/>
        <dsp:cNvSpPr/>
      </dsp:nvSpPr>
      <dsp:spPr>
        <a:xfrm>
          <a:off x="5912824" y="1063511"/>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8F774-79E4-4C18-822D-425AB0E91150}">
      <dsp:nvSpPr>
        <dsp:cNvPr id="0" name=""/>
        <dsp:cNvSpPr/>
      </dsp:nvSpPr>
      <dsp:spPr>
        <a:xfrm>
          <a:off x="6119402" y="1270089"/>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7E6D4A-80BA-4DB4-8CE9-6CF33A47B024}">
      <dsp:nvSpPr>
        <dsp:cNvPr id="0" name=""/>
        <dsp:cNvSpPr/>
      </dsp:nvSpPr>
      <dsp:spPr>
        <a:xfrm>
          <a:off x="5602957" y="2334761"/>
          <a:ext cx="1589062" cy="79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Use reserved instances (RI) to reduce costs</a:t>
          </a:r>
        </a:p>
      </dsp:txBody>
      <dsp:txXfrm>
        <a:off x="5602957" y="2334761"/>
        <a:ext cx="1589062" cy="794531"/>
      </dsp:txXfrm>
    </dsp:sp>
    <dsp:sp modelId="{CD025BD1-CE34-4916-B349-89BA2DC48379}">
      <dsp:nvSpPr>
        <dsp:cNvPr id="0" name=""/>
        <dsp:cNvSpPr/>
      </dsp:nvSpPr>
      <dsp:spPr>
        <a:xfrm>
          <a:off x="7779973" y="1063511"/>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1F1FA-720B-40ED-93C7-5A631AEE9DB8}">
      <dsp:nvSpPr>
        <dsp:cNvPr id="0" name=""/>
        <dsp:cNvSpPr/>
      </dsp:nvSpPr>
      <dsp:spPr>
        <a:xfrm>
          <a:off x="7986551" y="1270089"/>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5913E2-8076-47AC-B362-AD80AAAE5156}">
      <dsp:nvSpPr>
        <dsp:cNvPr id="0" name=""/>
        <dsp:cNvSpPr/>
      </dsp:nvSpPr>
      <dsp:spPr>
        <a:xfrm>
          <a:off x="7470105" y="2334761"/>
          <a:ext cx="1589062" cy="79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Use compute savings plans to reduce EC2 costs</a:t>
          </a:r>
        </a:p>
      </dsp:txBody>
      <dsp:txXfrm>
        <a:off x="7470105" y="2334761"/>
        <a:ext cx="1589062" cy="794531"/>
      </dsp:txXfrm>
    </dsp:sp>
    <dsp:sp modelId="{CBFBFCA6-AE85-4254-A985-780378ADB1F7}">
      <dsp:nvSpPr>
        <dsp:cNvPr id="0" name=""/>
        <dsp:cNvSpPr/>
      </dsp:nvSpPr>
      <dsp:spPr>
        <a:xfrm>
          <a:off x="9647121" y="1063511"/>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AD9E1-8213-44EE-A81E-A8C7B81AFCB1}">
      <dsp:nvSpPr>
        <dsp:cNvPr id="0" name=""/>
        <dsp:cNvSpPr/>
      </dsp:nvSpPr>
      <dsp:spPr>
        <a:xfrm>
          <a:off x="9853699" y="1270089"/>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9EBE4C-3F55-4AB2-A018-90C32EDD5E96}">
      <dsp:nvSpPr>
        <dsp:cNvPr id="0" name=""/>
        <dsp:cNvSpPr/>
      </dsp:nvSpPr>
      <dsp:spPr>
        <a:xfrm>
          <a:off x="9337254" y="2334761"/>
          <a:ext cx="1589062" cy="794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t>Using budgets, you can set up an alert on forecasted costs too (apart from actual). This gives you the ability to get ahead of the problem and reduce costs proactively.</a:t>
          </a:r>
        </a:p>
      </dsp:txBody>
      <dsp:txXfrm>
        <a:off x="9337254" y="2334761"/>
        <a:ext cx="1589062" cy="794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B7535-05FF-4F8E-BC4E-9E30B3179847}">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1F1E33-7425-4780-9191-DD058673889D}">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b="0" i="0" kern="1200" baseline="0" dirty="0"/>
            <a:t>Anything else you would like to ask</a:t>
          </a:r>
          <a:endParaRPr lang="en-US" sz="3100" kern="1200" dirty="0"/>
        </a:p>
      </dsp:txBody>
      <dsp:txXfrm>
        <a:off x="765914" y="2943510"/>
        <a:ext cx="4320000" cy="720000"/>
      </dsp:txXfrm>
    </dsp:sp>
    <dsp:sp modelId="{2AF5A224-974C-400F-8411-A5AE146B3E03}">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880A9-2846-4E8B-9AC6-52D16D7AB7B9}">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b="0" i="0" kern="1200" baseline="0" dirty="0"/>
            <a:t>Any use cases that you would like to talk about</a:t>
          </a:r>
          <a:endParaRPr lang="en-US" sz="3100" kern="1200" dirty="0"/>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xfrm>
            <a:off x="1143000" y="685800"/>
            <a:ext cx="4572000" cy="3429000"/>
          </a:xfrm>
          <a:prstGeom prst="rect">
            <a:avLst/>
          </a:prstGeom>
        </p:spPr>
        <p:txBody>
          <a:bodyPr/>
          <a:lstStyle/>
          <a:p>
            <a:endParaRPr/>
          </a:p>
        </p:txBody>
      </p:sp>
      <p:sp>
        <p:nvSpPr>
          <p:cNvPr id="88" name="Shape 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SimSun"/>
      </a:defRPr>
    </a:lvl1pPr>
    <a:lvl2pPr indent="228600" latinLnBrk="0">
      <a:defRPr sz="1200">
        <a:latin typeface="+mj-lt"/>
        <a:ea typeface="+mj-ea"/>
        <a:cs typeface="+mj-cs"/>
        <a:sym typeface="SimSun"/>
      </a:defRPr>
    </a:lvl2pPr>
    <a:lvl3pPr indent="457200" latinLnBrk="0">
      <a:defRPr sz="1200">
        <a:latin typeface="+mj-lt"/>
        <a:ea typeface="+mj-ea"/>
        <a:cs typeface="+mj-cs"/>
        <a:sym typeface="SimSun"/>
      </a:defRPr>
    </a:lvl3pPr>
    <a:lvl4pPr indent="685800" latinLnBrk="0">
      <a:defRPr sz="1200">
        <a:latin typeface="+mj-lt"/>
        <a:ea typeface="+mj-ea"/>
        <a:cs typeface="+mj-cs"/>
        <a:sym typeface="SimSun"/>
      </a:defRPr>
    </a:lvl4pPr>
    <a:lvl5pPr indent="914400" latinLnBrk="0">
      <a:defRPr sz="1200">
        <a:latin typeface="+mj-lt"/>
        <a:ea typeface="+mj-ea"/>
        <a:cs typeface="+mj-cs"/>
        <a:sym typeface="SimSun"/>
      </a:defRPr>
    </a:lvl5pPr>
    <a:lvl6pPr indent="1143000" latinLnBrk="0">
      <a:defRPr sz="1200">
        <a:latin typeface="+mj-lt"/>
        <a:ea typeface="+mj-ea"/>
        <a:cs typeface="+mj-cs"/>
        <a:sym typeface="SimSun"/>
      </a:defRPr>
    </a:lvl6pPr>
    <a:lvl7pPr indent="1371600" latinLnBrk="0">
      <a:defRPr sz="1200">
        <a:latin typeface="+mj-lt"/>
        <a:ea typeface="+mj-ea"/>
        <a:cs typeface="+mj-cs"/>
        <a:sym typeface="SimSun"/>
      </a:defRPr>
    </a:lvl7pPr>
    <a:lvl8pPr indent="1600200" latinLnBrk="0">
      <a:defRPr sz="1200">
        <a:latin typeface="+mj-lt"/>
        <a:ea typeface="+mj-ea"/>
        <a:cs typeface="+mj-cs"/>
        <a:sym typeface="SimSun"/>
      </a:defRPr>
    </a:lvl8pPr>
    <a:lvl9pPr indent="1828800" latinLnBrk="0">
      <a:defRPr sz="1200">
        <a:latin typeface="+mj-lt"/>
        <a:ea typeface="+mj-ea"/>
        <a:cs typeface="+mj-cs"/>
        <a:sym typeface="SimSu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r>
              <a:rPr lang="en-US" b="1" dirty="0"/>
              <a:t>Note to the mentor</a:t>
            </a:r>
            <a:r>
              <a:rPr lang="en-US" dirty="0"/>
              <a:t> - you can use screenshots from the recorded videos and add more slides.</a:t>
            </a:r>
          </a:p>
          <a:p>
            <a:endParaRPr lang="en-US" dirty="0"/>
          </a:p>
          <a:p>
            <a:r>
              <a:rPr lang="en-US" b="1" dirty="0"/>
              <a:t>Degree of abstraction</a:t>
            </a:r>
            <a:r>
              <a:rPr lang="en-US" dirty="0"/>
              <a:t> is how cloud abstracts the very detailed configuration and underlying hardware. There are 3 core components, compute (EC2), storage (EBS, etc.), networking (VPC), and scaling (ASG).</a:t>
            </a:r>
          </a:p>
          <a:p>
            <a:endParaRPr lang="en-US" dirty="0"/>
          </a:p>
          <a:p>
            <a:r>
              <a:rPr lang="en-US" b="1" dirty="0"/>
              <a:t>Global infrastructure </a:t>
            </a:r>
            <a:r>
              <a:rPr lang="en-US" dirty="0"/>
              <a:t>is the AWS global network of regions and </a:t>
            </a:r>
            <a:r>
              <a:rPr lang="en-US" dirty="0" err="1"/>
              <a:t>Azs</a:t>
            </a:r>
            <a:r>
              <a:rPr lang="en-US" dirty="0"/>
              <a:t>.</a:t>
            </a:r>
          </a:p>
          <a:p>
            <a:endParaRPr lang="en-US" dirty="0"/>
          </a:p>
          <a:p>
            <a:r>
              <a:rPr lang="en-US" b="1" dirty="0"/>
              <a:t>AWS </a:t>
            </a:r>
            <a:r>
              <a:rPr lang="en-US" b="1" dirty="0" err="1"/>
              <a:t>IasS</a:t>
            </a:r>
            <a:r>
              <a:rPr lang="en-US" b="1" dirty="0"/>
              <a:t> EC2 core features</a:t>
            </a:r>
            <a:r>
              <a:rPr lang="en-US" dirty="0"/>
              <a:t> are launching in specific AZ within a region, it is a VM running an OS with your app, connects to a virtual network via virtual interface, has storage for holding app and data. It is the foundation of many AWS services.</a:t>
            </a:r>
          </a:p>
          <a:p>
            <a:pPr marL="228600" indent="-228600">
              <a:buAutoNum type="arabicPeriod"/>
            </a:pPr>
            <a:r>
              <a:rPr lang="en-US" dirty="0"/>
              <a:t>Tags – What are tags (meta-data)? Usages (billing, automation, identification)</a:t>
            </a:r>
          </a:p>
          <a:p>
            <a:pPr marL="228600" indent="-228600">
              <a:buAutoNum type="arabicPeriod"/>
            </a:pPr>
            <a:r>
              <a:rPr lang="en-US" dirty="0"/>
              <a:t>Instance type – multiple types for different use cases</a:t>
            </a:r>
          </a:p>
          <a:p>
            <a:pPr marL="228600" indent="-228600">
              <a:buAutoNum type="arabicPeriod"/>
            </a:pPr>
            <a:r>
              <a:rPr lang="en-US" dirty="0"/>
              <a:t>AMI</a:t>
            </a:r>
          </a:p>
          <a:p>
            <a:pPr marL="228600" indent="-228600">
              <a:buAutoNum type="arabicPeriod"/>
            </a:pPr>
            <a:r>
              <a:rPr lang="en-US" dirty="0"/>
              <a:t>Storage</a:t>
            </a:r>
          </a:p>
          <a:p>
            <a:pPr marL="228600" indent="-228600">
              <a:buAutoNum type="arabicPeriod"/>
            </a:pPr>
            <a:r>
              <a:rPr lang="en-US"/>
              <a:t>Network</a:t>
            </a:r>
            <a:endParaRPr lang="en-US" dirty="0"/>
          </a:p>
          <a:p>
            <a:pPr marL="228600" indent="-228600">
              <a:buAutoNum type="arabicPeriod"/>
            </a:pPr>
            <a:r>
              <a:rPr lang="en-US" dirty="0"/>
              <a:t>Security</a:t>
            </a:r>
          </a:p>
          <a:p>
            <a:endParaRPr lang="en-US" dirty="0"/>
          </a:p>
          <a:p>
            <a:r>
              <a:rPr lang="en-US" b="1" dirty="0"/>
              <a:t>7-step workflow</a:t>
            </a:r>
            <a:r>
              <a:rPr lang="en-US" dirty="0"/>
              <a:t> is how to launch an EC2 instance. Not industry standard per say, but taken from typical EC2 wizard.</a:t>
            </a:r>
          </a:p>
          <a:p>
            <a:pPr marL="228600" indent="-228600">
              <a:buAutoNum type="arabicPeriod"/>
            </a:pPr>
            <a:r>
              <a:rPr lang="en-US" dirty="0"/>
              <a:t>Name and tag</a:t>
            </a:r>
          </a:p>
          <a:p>
            <a:pPr marL="228600" indent="-228600">
              <a:buAutoNum type="arabicPeriod"/>
            </a:pPr>
            <a:r>
              <a:rPr lang="en-US" dirty="0"/>
              <a:t>AMI selection</a:t>
            </a:r>
          </a:p>
          <a:p>
            <a:pPr marL="228600" indent="-228600">
              <a:buAutoNum type="arabicPeriod"/>
            </a:pPr>
            <a:r>
              <a:rPr lang="en-US" dirty="0"/>
              <a:t>Instance type</a:t>
            </a:r>
          </a:p>
          <a:p>
            <a:pPr marL="228600" indent="-228600">
              <a:buAutoNum type="arabicPeriod"/>
            </a:pPr>
            <a:r>
              <a:rPr lang="en-US" dirty="0"/>
              <a:t>Key pair</a:t>
            </a:r>
          </a:p>
          <a:p>
            <a:pPr marL="228600" indent="-228600">
              <a:buAutoNum type="arabicPeriod"/>
            </a:pPr>
            <a:r>
              <a:rPr lang="en-US" dirty="0"/>
              <a:t>Network settings</a:t>
            </a:r>
          </a:p>
          <a:p>
            <a:pPr marL="228600" indent="-228600">
              <a:buAutoNum type="arabicPeriod"/>
            </a:pPr>
            <a:r>
              <a:rPr lang="en-US" dirty="0"/>
              <a:t>Storage configuration</a:t>
            </a:r>
          </a:p>
          <a:p>
            <a:pPr marL="228600" indent="-228600">
              <a:buAutoNum type="arabicPeriod"/>
            </a:pPr>
            <a:r>
              <a:rPr lang="en-US" dirty="0"/>
              <a:t>Advanced Details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Reference https://aws.amazon.com/blogs/compute/10-things-you-can-do-today-to-reduce-aws-costs/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374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Tools are provided to seamlessly create image </a:t>
            </a:r>
          </a:p>
        </p:txBody>
      </p:sp>
    </p:spTree>
    <p:extLst>
      <p:ext uri="{BB962C8B-B14F-4D97-AF65-F5344CB8AC3E}">
        <p14:creationId xmlns:p14="http://schemas.microsoft.com/office/powerpoint/2010/main" val="428311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Multiple types of instances for different use cases. Shown are the general categories, but there other, more special purpose types not shown, such as GPU types which fall within the compute optimized category.</a:t>
            </a:r>
          </a:p>
        </p:txBody>
      </p:sp>
    </p:spTree>
    <p:extLst>
      <p:ext uri="{BB962C8B-B14F-4D97-AF65-F5344CB8AC3E}">
        <p14:creationId xmlns:p14="http://schemas.microsoft.com/office/powerpoint/2010/main" val="142630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EBS is storage primarily used, but there are others</a:t>
            </a:r>
          </a:p>
          <a:p>
            <a:r>
              <a:rPr lang="en-US" dirty="0"/>
              <a:t>- Networking is a virtual private cloud (VPC)</a:t>
            </a:r>
          </a:p>
          <a:p>
            <a:r>
              <a:rPr lang="en-US" dirty="0"/>
              <a:t>- Subnet is AZ location</a:t>
            </a:r>
          </a:p>
          <a:p>
            <a:r>
              <a:rPr lang="en-US" dirty="0"/>
              <a:t>- Can have multiple (elastic) networking interfaces or ENI, for different use cases (isolated networks)</a:t>
            </a:r>
          </a:p>
          <a:p>
            <a:r>
              <a:rPr lang="en-US" dirty="0"/>
              <a:t>- Each ENI will be associated with a security group or “firewall”</a:t>
            </a:r>
          </a:p>
        </p:txBody>
      </p:sp>
    </p:spTree>
    <p:extLst>
      <p:ext uri="{BB962C8B-B14F-4D97-AF65-F5344CB8AC3E}">
        <p14:creationId xmlns:p14="http://schemas.microsoft.com/office/powerpoint/2010/main" val="390853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Private Enhanced Mail (PEM)</a:t>
            </a:r>
          </a:p>
        </p:txBody>
      </p:sp>
    </p:spTree>
    <p:extLst>
      <p:ext uri="{BB962C8B-B14F-4D97-AF65-F5344CB8AC3E}">
        <p14:creationId xmlns:p14="http://schemas.microsoft.com/office/powerpoint/2010/main" val="157990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r>
              <a:rPr lang="en-US" b="1" dirty="0"/>
              <a:t>Note to the mentor</a:t>
            </a:r>
            <a:r>
              <a:rPr lang="en-US" dirty="0"/>
              <a:t> - Please analyze these case studies and create your own talking points/slides as you deem fit. Alternatively, please do talk about your own experiences using EC2 in your projects masking specific confidential details.</a:t>
            </a:r>
          </a:p>
          <a:p>
            <a:endParaRPr lang="en-US" dirty="0"/>
          </a:p>
          <a:p>
            <a:r>
              <a:rPr lang="en-US" b="1" dirty="0"/>
              <a:t>Edmunds</a:t>
            </a:r>
          </a:p>
          <a:p>
            <a:pPr marL="171450" indent="-171450">
              <a:buFont typeface="Arial" panose="020B0604020202020204" pitchFamily="34" charset="0"/>
              <a:buChar char="•"/>
            </a:pPr>
            <a:r>
              <a:rPr lang="en-US" dirty="0"/>
              <a:t>Already in AWS, but took advantage of additional features to simplify and </a:t>
            </a:r>
            <a:r>
              <a:rPr lang="en-US" dirty="0" err="1"/>
              <a:t>evole</a:t>
            </a:r>
            <a:endParaRPr lang="en-US" dirty="0"/>
          </a:p>
          <a:p>
            <a:pPr marL="171450" indent="-171450">
              <a:buFont typeface="Arial" panose="020B0604020202020204" pitchFamily="34" charset="0"/>
              <a:buChar char="•"/>
            </a:pPr>
            <a:r>
              <a:rPr lang="en-US" dirty="0"/>
              <a:t>Such as Spot Instances (access unused capacity with cost savings up to 90%) and </a:t>
            </a:r>
            <a:r>
              <a:rPr lang="en-US" dirty="0" err="1"/>
              <a:t>Fargate</a:t>
            </a:r>
            <a:r>
              <a:rPr lang="en-US" dirty="0"/>
              <a:t> (serverless compute engine for containers)</a:t>
            </a:r>
          </a:p>
          <a:p>
            <a:pPr marL="171450" indent="-171450">
              <a:buFont typeface="Arial" panose="020B0604020202020204" pitchFamily="34" charset="0"/>
              <a:buChar char="•"/>
            </a:pPr>
            <a:r>
              <a:rPr lang="en-US" dirty="0"/>
              <a:t>Spot and </a:t>
            </a:r>
            <a:r>
              <a:rPr lang="en-US" dirty="0" err="1"/>
              <a:t>Fargate</a:t>
            </a:r>
            <a:r>
              <a:rPr lang="en-US" dirty="0"/>
              <a:t> reduces operations overhead, and can improve the developer experience</a:t>
            </a:r>
          </a:p>
          <a:p>
            <a:pPr marL="171450" indent="-171450">
              <a:buFont typeface="Arial" panose="020B0604020202020204" pitchFamily="34" charset="0"/>
              <a:buChar char="•"/>
            </a:pPr>
            <a:r>
              <a:rPr lang="en-US" dirty="0"/>
              <a:t>They saw: 1\ Reduced costs 25-30% vs On-Demand costs 2\ Cut billing by $100K over 8-month period (Spot and Savings Plan) 3\ Run 80% of customer-facing apps on </a:t>
            </a:r>
            <a:r>
              <a:rPr lang="en-US" dirty="0" err="1"/>
              <a:t>Fargate</a:t>
            </a:r>
            <a:r>
              <a:rPr lang="en-US" dirty="0"/>
              <a:t> Spot 4\ Increased availability to 99.999% 5\ Releases 20-30 times daily vs 10-20 6\ </a:t>
            </a:r>
            <a:r>
              <a:rPr lang="en-US" dirty="0" err="1"/>
              <a:t>Autoscale</a:t>
            </a:r>
            <a:r>
              <a:rPr lang="en-US" dirty="0"/>
              <a:t> in seconds vs minutes</a:t>
            </a:r>
          </a:p>
          <a:p>
            <a:pPr marL="171450" indent="-171450">
              <a:buFont typeface="Arial" panose="020B0604020202020204" pitchFamily="34" charset="0"/>
              <a:buChar char="•"/>
            </a:pPr>
            <a:r>
              <a:rPr lang="en-US" dirty="0"/>
              <a:t>Journey is about findings the right tool for the job vs. on-size-fits-all. Started with EC2 of single instance type, then diversified, and went from there.</a:t>
            </a:r>
          </a:p>
          <a:p>
            <a:endParaRPr lang="en-US" dirty="0"/>
          </a:p>
          <a:p>
            <a:r>
              <a:rPr lang="en-US" b="1" dirty="0"/>
              <a:t>S&amp;P</a:t>
            </a:r>
          </a:p>
          <a:p>
            <a:pPr marL="171450" indent="-171450">
              <a:buFont typeface="Arial" panose="020B0604020202020204" pitchFamily="34" charset="0"/>
              <a:buChar char="•"/>
            </a:pPr>
            <a:r>
              <a:rPr lang="en-US" dirty="0"/>
              <a:t>On-premise was slow and inflexible. Typically took 1 month for hardware acquisition, and 2 weeks for configurations</a:t>
            </a:r>
          </a:p>
          <a:p>
            <a:pPr marL="171450" indent="-171450">
              <a:buFont typeface="Arial" panose="020B0604020202020204" pitchFamily="34" charset="0"/>
              <a:buChar char="•"/>
            </a:pPr>
            <a:r>
              <a:rPr lang="en-US" dirty="0"/>
              <a:t>Stability was another concern with again data center, and more frequent system outages. Outages can result in SEC fines.</a:t>
            </a:r>
          </a:p>
          <a:p>
            <a:pPr marL="171450" indent="-171450">
              <a:buFont typeface="Arial" panose="020B0604020202020204" pitchFamily="34" charset="0"/>
              <a:buChar char="•"/>
            </a:pPr>
            <a:r>
              <a:rPr lang="en-US" dirty="0"/>
              <a:t>Migration to AWS resulted in: 1\ Avoidance of fines due to outages, uptime was 100% 2\ Improved DR time by 50% 3\ Provisioning in hours vs weeks 4\ Global expansion capabilities in minutes vs. 6-12 months for DC building</a:t>
            </a:r>
          </a:p>
          <a:p>
            <a:pPr marL="171450" indent="-171450">
              <a:buFont typeface="Arial" panose="020B0604020202020204" pitchFamily="34" charset="0"/>
              <a:buChar char="•"/>
            </a:pPr>
            <a:r>
              <a:rPr lang="en-US" dirty="0"/>
              <a:t>Some of the critical systems included Oracle databases (including RAC), which are now run in multiple regions and AZs</a:t>
            </a:r>
          </a:p>
          <a:p>
            <a:endParaRPr lang="en-US" dirty="0"/>
          </a:p>
          <a:p>
            <a:r>
              <a:rPr lang="en-US" b="1" dirty="0" err="1"/>
              <a:t>TymeBank</a:t>
            </a:r>
            <a:endParaRPr lang="en-US" b="1" dirty="0"/>
          </a:p>
          <a:p>
            <a:pPr marL="171450" indent="-171450">
              <a:buFont typeface="Arial" panose="020B0604020202020204" pitchFamily="34" charset="0"/>
              <a:buChar char="•"/>
            </a:pPr>
            <a:r>
              <a:rPr lang="en-US" dirty="0"/>
              <a:t>South African bank, a digital bank, and first to receive license in over 20 years</a:t>
            </a:r>
          </a:p>
          <a:p>
            <a:pPr marL="171450" indent="-171450">
              <a:buFont typeface="Arial" panose="020B0604020202020204" pitchFamily="34" charset="0"/>
              <a:buChar char="•"/>
            </a:pPr>
            <a:r>
              <a:rPr lang="en-US" dirty="0"/>
              <a:t>100K customers a month since launch!</a:t>
            </a:r>
          </a:p>
          <a:p>
            <a:pPr marL="171450" indent="-171450">
              <a:buFont typeface="Arial" panose="020B0604020202020204" pitchFamily="34" charset="0"/>
              <a:buChar char="•"/>
            </a:pPr>
            <a:r>
              <a:rPr lang="en-US" dirty="0"/>
              <a:t>Migrated 85% of infrastructure to AWS, running mission-critical systems on ECS and EKS (containers platforms).</a:t>
            </a:r>
          </a:p>
          <a:p>
            <a:pPr marL="171450" indent="-171450">
              <a:buFont typeface="Arial" panose="020B0604020202020204" pitchFamily="34" charset="0"/>
              <a:buChar char="•"/>
            </a:pPr>
            <a:r>
              <a:rPr lang="en-US" dirty="0"/>
              <a:t>Was originally on-premise, not ”born in the cloud”. Scaled by moving to AWS (life-and-shift) to support 500K+ customers (reached figure in 5 months), while cutting infrastructure costs in half!</a:t>
            </a:r>
          </a:p>
          <a:p>
            <a:pPr marL="171450" indent="-171450">
              <a:buFont typeface="Arial" panose="020B0604020202020204" pitchFamily="34" charset="0"/>
              <a:buChar char="•"/>
            </a:pPr>
            <a:r>
              <a:rPr lang="en-US" dirty="0"/>
              <a:t>Moved in 6 months about 450 EC2 instances</a:t>
            </a:r>
          </a:p>
          <a:p>
            <a:pPr marL="171450" indent="-171450">
              <a:buFont typeface="Arial" panose="020B0604020202020204" pitchFamily="34" charset="0"/>
              <a:buChar char="•"/>
            </a:pPr>
            <a:r>
              <a:rPr lang="en-US" dirty="0"/>
              <a:t>Shows capability of AWS compute options (EC2, which also runs ECS and EKS) supporting mission-critical, regulated environments</a:t>
            </a:r>
          </a:p>
          <a:p>
            <a:pPr marL="171450" indent="-171450">
              <a:buFont typeface="Arial" panose="020B0604020202020204" pitchFamily="34" charset="0"/>
              <a:buChar char="•"/>
            </a:pPr>
            <a:r>
              <a:rPr lang="en-US" dirty="0"/>
              <a:t>Full savings were not immediate due to life-and-shift, but were achieved over a little more time through optimizations</a:t>
            </a:r>
          </a:p>
          <a:p>
            <a:endParaRPr lang="en-US" dirty="0"/>
          </a:p>
          <a:p>
            <a:r>
              <a:rPr lang="en-US" b="1" dirty="0"/>
              <a:t>Mortgage Closings</a:t>
            </a:r>
          </a:p>
          <a:p>
            <a:pPr marL="171450" indent="-171450">
              <a:buFont typeface="Arial" panose="020B0604020202020204" pitchFamily="34" charset="0"/>
              <a:buChar char="•"/>
            </a:pPr>
            <a:r>
              <a:rPr lang="en-US" dirty="0"/>
              <a:t>Uses ML and AI to speed document processing</a:t>
            </a:r>
          </a:p>
          <a:p>
            <a:pPr marL="171450" indent="-171450">
              <a:buFont typeface="Arial" panose="020B0604020202020204" pitchFamily="34" charset="0"/>
              <a:buChar char="•"/>
            </a:pPr>
            <a:r>
              <a:rPr lang="en-US" dirty="0"/>
              <a:t>Can process over 1 million transactions annually. The typical mortgage process takes 60 days and costs some $6,000</a:t>
            </a:r>
          </a:p>
          <a:p>
            <a:pPr marL="171450" indent="-171450">
              <a:buFont typeface="Arial" panose="020B0604020202020204" pitchFamily="34" charset="0"/>
              <a:buChar char="•"/>
            </a:pPr>
            <a:r>
              <a:rPr lang="en-US" dirty="0"/>
              <a:t>ML models are trained on EC2 instances, and deployed using Lambda functions.</a:t>
            </a:r>
          </a:p>
          <a:p>
            <a:pPr marL="171450" indent="-171450">
              <a:buFont typeface="Arial" panose="020B0604020202020204" pitchFamily="34" charset="0"/>
              <a:buChar char="•"/>
            </a:pPr>
            <a:r>
              <a:rPr lang="en-US" dirty="0"/>
              <a:t>Essentially they; 1\ Reduced real estate closings from 1 hour to 15 minutes 2\ Eliminated 75% of errors</a:t>
            </a:r>
          </a:p>
          <a:p>
            <a:pPr marL="171450" indent="-171450">
              <a:buFont typeface="Arial" panose="020B0604020202020204" pitchFamily="34" charset="0"/>
              <a:buChar char="•"/>
            </a:pPr>
            <a:r>
              <a:rPr lang="en-US" dirty="0"/>
              <a:t>Enhanced customer experience and efficiency</a:t>
            </a:r>
          </a:p>
          <a:p>
            <a:pPr marL="171450" indent="-171450">
              <a:buFont typeface="Arial" panose="020B0604020202020204" pitchFamily="34" charset="0"/>
              <a:buChar char="•"/>
            </a:pPr>
            <a:r>
              <a:rPr lang="en-US" dirty="0"/>
              <a:t>Supports compliance requirements in thousands of local jurisdictions</a:t>
            </a:r>
          </a:p>
          <a:p>
            <a:pPr marL="171450" indent="-171450">
              <a:buFont typeface="Arial" panose="020B0604020202020204" pitchFamily="34" charset="0"/>
              <a:buChar char="•"/>
            </a:pPr>
            <a:r>
              <a:rPr lang="en-US" dirty="0"/>
              <a:t>Still preserves contextual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endParaRPr/>
          </a:p>
        </p:txBody>
      </p:sp>
      <p:sp>
        <p:nvSpPr>
          <p:cNvPr id="108" name="Shape 108"/>
          <p:cNvSpPr>
            <a:spLocks noGrp="1"/>
          </p:cNvSpPr>
          <p:nvPr>
            <p:ph type="body" sz="quarter" idx="1"/>
          </p:nvPr>
        </p:nvSpPr>
        <p:spPr>
          <a:prstGeom prst="rect">
            <a:avLst/>
          </a:prstGeom>
        </p:spPr>
        <p:txBody>
          <a:bodyPr/>
          <a:lstStyle/>
          <a:p>
            <a:r>
              <a:rPr lang="en-US" b="1">
                <a:sym typeface="+mn-ea"/>
              </a:rPr>
              <a:t>Note to the mentor</a:t>
            </a:r>
            <a:r>
              <a:rPr lang="en-US">
                <a:sym typeface="+mn-ea"/>
              </a:rPr>
              <a:t> - show the bigger picture and explain how EC2 is helping in the hosting. Do not get into ALB, the same picture will come back in week 2 where you can explain ALB.</a:t>
            </a:r>
            <a:endParaRPr lang="en-US"/>
          </a:p>
          <a:p>
            <a:endParaRPr lang="en-US"/>
          </a:p>
          <a:p>
            <a:r>
              <a:t>Reference https://aws.amazon.com/efs/resources/aws-refarch-drupal/</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r>
              <a:rPr lang="en-US" b="1"/>
              <a:t>Note to the mentor</a:t>
            </a:r>
            <a:r>
              <a:rPr lang="en-US"/>
              <a:t> - cloud UI can and will change. Core principles will remain the same.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13" name="Title Text"/>
          <p:cNvSpPr txBox="1">
            <a:spLocks noGrp="1"/>
          </p:cNvSpPr>
          <p:nvPr>
            <p:ph type="title" hasCustomPrompt="1"/>
          </p:nvPr>
        </p:nvSpPr>
        <p:spPr>
          <a:xfrm>
            <a:off x="1524000" y="1322961"/>
            <a:ext cx="9144000" cy="2187002"/>
          </a:xfrm>
          <a:prstGeom prst="rect">
            <a:avLst/>
          </a:prstGeom>
        </p:spPr>
        <p:txBody>
          <a:bodyPr anchor="b"/>
          <a:lstStyle>
            <a:lvl1pPr algn="ctr">
              <a:lnSpc>
                <a:spcPct val="130000"/>
              </a:lnSpc>
              <a:defRPr sz="6000"/>
            </a:lvl1pPr>
          </a:lstStyle>
          <a:p>
            <a:r>
              <a:t>Title Text</a:t>
            </a:r>
          </a:p>
        </p:txBody>
      </p:sp>
      <p:sp>
        <p:nvSpPr>
          <p:cNvPr id="14" name="Body Level One…"/>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1800">
                <a:latin typeface="Arial Black" panose="020B0A04020102020204"/>
                <a:ea typeface="Arial Black" panose="020B0A04020102020204"/>
                <a:cs typeface="Arial Black" panose="020B0A04020102020204"/>
                <a:sym typeface="Arial Black" panose="020B0A04020102020204"/>
              </a:defRPr>
            </a:lvl1pPr>
            <a:lvl2pPr marL="0" indent="457200" algn="ctr">
              <a:buSzTx/>
              <a:buFontTx/>
              <a:buNone/>
              <a:defRPr sz="1800">
                <a:latin typeface="Arial Black" panose="020B0A04020102020204"/>
                <a:ea typeface="Arial Black" panose="020B0A04020102020204"/>
                <a:cs typeface="Arial Black" panose="020B0A04020102020204"/>
                <a:sym typeface="Arial Black" panose="020B0A04020102020204"/>
              </a:defRPr>
            </a:lvl2pPr>
            <a:lvl3pPr marL="0" indent="914400" algn="ctr">
              <a:buSzTx/>
              <a:buFontTx/>
              <a:buNone/>
              <a:defRPr sz="1800">
                <a:latin typeface="Arial Black" panose="020B0A04020102020204"/>
                <a:ea typeface="Arial Black" panose="020B0A04020102020204"/>
                <a:cs typeface="Arial Black" panose="020B0A04020102020204"/>
                <a:sym typeface="Arial Black" panose="020B0A04020102020204"/>
              </a:defRPr>
            </a:lvl3pPr>
            <a:lvl4pPr marL="0" indent="1371600" algn="ctr">
              <a:buSzTx/>
              <a:buFontTx/>
              <a:buNone/>
              <a:defRPr sz="1800">
                <a:latin typeface="Arial Black" panose="020B0A04020102020204"/>
                <a:ea typeface="Arial Black" panose="020B0A04020102020204"/>
                <a:cs typeface="Arial Black" panose="020B0A04020102020204"/>
                <a:sym typeface="Arial Black" panose="020B0A04020102020204"/>
              </a:defRPr>
            </a:lvl4pPr>
            <a:lvl5pPr marL="0" indent="1828800" algn="ctr">
              <a:buSzTx/>
              <a:buFontTx/>
              <a:buNone/>
              <a:defRPr sz="1800">
                <a:latin typeface="Arial Black" panose="020B0A04020102020204"/>
                <a:ea typeface="Arial Black" panose="020B0A04020102020204"/>
                <a:cs typeface="Arial Black" panose="020B0A04020102020204"/>
                <a:sym typeface="Arial Black" panose="020B0A04020102020204"/>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hasCustomPrompt="1"/>
          </p:nvPr>
        </p:nvSpPr>
        <p:spPr>
          <a:prstGeom prst="rect">
            <a:avLst/>
          </a:prstGeom>
        </p:spPr>
        <p:txBody>
          <a:bodyPr/>
          <a:lstStyle/>
          <a:p>
            <a:r>
              <a:t>Title Text</a:t>
            </a:r>
          </a:p>
        </p:txBody>
      </p:sp>
      <p:sp>
        <p:nvSpPr>
          <p:cNvPr id="23"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1"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32" name="Title Text"/>
          <p:cNvSpPr txBox="1">
            <a:spLocks noGrp="1"/>
          </p:cNvSpPr>
          <p:nvPr>
            <p:ph type="title" hasCustomPrompt="1"/>
          </p:nvPr>
        </p:nvSpPr>
        <p:spPr>
          <a:xfrm>
            <a:off x="831850" y="3750945"/>
            <a:ext cx="9848089" cy="811531"/>
          </a:xfrm>
          <a:prstGeom prst="rect">
            <a:avLst/>
          </a:prstGeom>
        </p:spPr>
        <p:txBody>
          <a:bodyPr anchor="b"/>
          <a:lstStyle>
            <a:lvl1pPr>
              <a:defRPr sz="4000"/>
            </a:lvl1pPr>
          </a:lstStyle>
          <a:p>
            <a:r>
              <a:t>Title Text</a:t>
            </a:r>
          </a:p>
        </p:txBody>
      </p:sp>
      <p:sp>
        <p:nvSpPr>
          <p:cNvPr id="33" name="Body Level One…"/>
          <p:cNvSpPr txBox="1">
            <a:spLocks noGrp="1"/>
          </p:cNvSpPr>
          <p:nvPr>
            <p:ph type="body" sz="quarter" idx="1" hasCustomPrompt="1"/>
          </p:nvPr>
        </p:nvSpPr>
        <p:spPr>
          <a:xfrm>
            <a:off x="831850" y="4610027"/>
            <a:ext cx="7321550" cy="647556"/>
          </a:xfrm>
          <a:prstGeom prst="rect">
            <a:avLst/>
          </a:prstGeom>
        </p:spPr>
        <p:txBody>
          <a:bodyPr/>
          <a:lstStyle>
            <a:lvl1pPr marL="0" indent="0">
              <a:buSzTx/>
              <a:buFontTx/>
              <a:buNone/>
              <a:defRPr sz="1800">
                <a:solidFill>
                  <a:srgbClr val="000000"/>
                </a:solidFill>
              </a:defRPr>
            </a:lvl1pPr>
            <a:lvl2pPr marL="0" indent="457200">
              <a:buSzTx/>
              <a:buFontTx/>
              <a:buNone/>
              <a:defRPr sz="1800">
                <a:solidFill>
                  <a:srgbClr val="000000"/>
                </a:solidFill>
              </a:defRPr>
            </a:lvl2pPr>
            <a:lvl3pPr marL="0" indent="914400">
              <a:buSzTx/>
              <a:buFontTx/>
              <a:buNone/>
              <a:defRPr sz="1800">
                <a:solidFill>
                  <a:srgbClr val="000000"/>
                </a:solidFill>
              </a:defRPr>
            </a:lvl3pPr>
            <a:lvl4pPr marL="0" indent="1371600">
              <a:buSzTx/>
              <a:buFontTx/>
              <a:buNone/>
              <a:defRPr sz="1800">
                <a:solidFill>
                  <a:srgbClr val="000000"/>
                </a:solidFill>
              </a:defRPr>
            </a:lvl4pPr>
            <a:lvl5pPr marL="0" indent="1828800">
              <a:buSzTx/>
              <a:buFontTx/>
              <a:buNone/>
              <a:defRPr sz="1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1"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42" name="Title Text"/>
          <p:cNvSpPr txBox="1">
            <a:spLocks noGrp="1"/>
          </p:cNvSpPr>
          <p:nvPr>
            <p:ph type="title" hasCustomPrompt="1"/>
          </p:nvPr>
        </p:nvSpPr>
        <p:spPr>
          <a:xfrm>
            <a:off x="363220" y="258445"/>
            <a:ext cx="11442066" cy="514351"/>
          </a:xfrm>
          <a:prstGeom prst="rect">
            <a:avLst/>
          </a:prstGeom>
        </p:spPr>
        <p:txBody>
          <a:bodyPr/>
          <a:lstStyle/>
          <a:p>
            <a:r>
              <a:t>Title Text</a:t>
            </a:r>
          </a:p>
        </p:txBody>
      </p:sp>
      <p:sp>
        <p:nvSpPr>
          <p:cNvPr id="43" name="Body Level One…"/>
          <p:cNvSpPr txBox="1">
            <a:spLocks noGrp="1"/>
          </p:cNvSpPr>
          <p:nvPr>
            <p:ph type="body" sz="half" idx="1" hasCustomPrompt="1"/>
          </p:nvPr>
        </p:nvSpPr>
        <p:spPr>
          <a:xfrm>
            <a:off x="363220" y="951230"/>
            <a:ext cx="5466080" cy="5226051"/>
          </a:xfrm>
          <a:prstGeom prst="rect">
            <a:avLst/>
          </a:prstGeom>
        </p:spPr>
        <p:txBody>
          <a:bodyPr/>
          <a:lstStyle>
            <a:lvl1pPr>
              <a:lnSpc>
                <a:spcPct val="150000"/>
              </a:lnSpc>
            </a:lvl1pPr>
            <a:lvl2pPr>
              <a:lnSpc>
                <a:spcPct val="150000"/>
              </a:lnSpc>
            </a:lvl2pPr>
            <a:lvl3pPr>
              <a:lnSpc>
                <a:spcPct val="150000"/>
              </a:lnSpc>
            </a:lvl3pPr>
            <a:lvl4pPr>
              <a:lnSpc>
                <a:spcPct val="150000"/>
              </a:lnSpc>
            </a:lvl4pPr>
            <a:lvl5pPr>
              <a:lnSpc>
                <a:spcPct val="150000"/>
              </a:lnSpc>
            </a:lvl5p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51"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52" name="Title Text"/>
          <p:cNvSpPr txBox="1">
            <a:spLocks noGrp="1"/>
          </p:cNvSpPr>
          <p:nvPr>
            <p:ph type="title" hasCustomPrompt="1"/>
          </p:nvPr>
        </p:nvSpPr>
        <p:spPr>
          <a:xfrm>
            <a:off x="838200" y="2766218"/>
            <a:ext cx="10515600" cy="1325564"/>
          </a:xfrm>
          <a:prstGeom prst="rect">
            <a:avLst/>
          </a:prstGeom>
        </p:spPr>
        <p:txBody>
          <a:bodyPr/>
          <a:lstStyle>
            <a:lvl1pPr algn="ctr">
              <a:defRPr sz="4800"/>
            </a:lvl1p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0"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6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68"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69" name="Title Text"/>
          <p:cNvSpPr txBox="1">
            <a:spLocks noGrp="1"/>
          </p:cNvSpPr>
          <p:nvPr>
            <p:ph type="title" hasCustomPrompt="1"/>
          </p:nvPr>
        </p:nvSpPr>
        <p:spPr>
          <a:xfrm>
            <a:off x="646747" y="127000"/>
            <a:ext cx="4165201" cy="1600200"/>
          </a:xfrm>
          <a:prstGeom prst="rect">
            <a:avLst/>
          </a:prstGeom>
        </p:spPr>
        <p:txBody>
          <a:bodyPr/>
          <a:lstStyle/>
          <a:p>
            <a:r>
              <a:t>Title Text</a:t>
            </a:r>
          </a:p>
        </p:txBody>
      </p:sp>
      <p:sp>
        <p:nvSpPr>
          <p:cNvPr id="70" name="图片占位符 2"/>
          <p:cNvSpPr>
            <a:spLocks noGrp="1"/>
          </p:cNvSpPr>
          <p:nvPr>
            <p:ph type="pic" sz="half" idx="21"/>
          </p:nvPr>
        </p:nvSpPr>
        <p:spPr>
          <a:xfrm>
            <a:off x="5183999" y="766353"/>
            <a:ext cx="5817376" cy="5094448"/>
          </a:xfrm>
          <a:prstGeom prst="rect">
            <a:avLst/>
          </a:prstGeom>
        </p:spPr>
        <p:txBody>
          <a:bodyPr lIns="91439" rIns="91439">
            <a:noAutofit/>
          </a:bodyPr>
          <a:lstStyle/>
          <a:p>
            <a:endParaRPr/>
          </a:p>
        </p:txBody>
      </p:sp>
      <p:sp>
        <p:nvSpPr>
          <p:cNvPr id="71" name="Body Level One…"/>
          <p:cNvSpPr txBox="1">
            <a:spLocks noGrp="1"/>
          </p:cNvSpPr>
          <p:nvPr>
            <p:ph type="body" sz="quarter" idx="1" hasCustomPrompt="1"/>
          </p:nvPr>
        </p:nvSpPr>
        <p:spPr>
          <a:xfrm>
            <a:off x="651826" y="2057400"/>
            <a:ext cx="4165202" cy="3811588"/>
          </a:xfrm>
          <a:prstGeom prst="rect">
            <a:avLst/>
          </a:prstGeom>
        </p:spPr>
        <p:txBody>
          <a:bodyPr/>
          <a:lstStyle>
            <a:lvl1pPr marL="0" indent="0">
              <a:lnSpc>
                <a:spcPct val="150000"/>
              </a:lnSpc>
              <a:buSzTx/>
              <a:buFontTx/>
              <a:buNone/>
              <a:defRPr sz="1600">
                <a:solidFill>
                  <a:srgbClr val="000000"/>
                </a:solidFill>
              </a:defRPr>
            </a:lvl1pPr>
            <a:lvl2pPr marL="0" indent="457200">
              <a:lnSpc>
                <a:spcPct val="150000"/>
              </a:lnSpc>
              <a:buSzTx/>
              <a:buFontTx/>
              <a:buNone/>
              <a:defRPr sz="1600">
                <a:solidFill>
                  <a:srgbClr val="000000"/>
                </a:solidFill>
              </a:defRPr>
            </a:lvl2pPr>
            <a:lvl3pPr marL="0" indent="914400">
              <a:lnSpc>
                <a:spcPct val="150000"/>
              </a:lnSpc>
              <a:buSzTx/>
              <a:buFontTx/>
              <a:buNone/>
              <a:defRPr sz="1600">
                <a:solidFill>
                  <a:srgbClr val="000000"/>
                </a:solidFill>
              </a:defRPr>
            </a:lvl3pPr>
            <a:lvl4pPr marL="0" indent="1371600">
              <a:lnSpc>
                <a:spcPct val="150000"/>
              </a:lnSpc>
              <a:buSzTx/>
              <a:buFontTx/>
              <a:buNone/>
              <a:defRPr sz="1600">
                <a:solidFill>
                  <a:srgbClr val="000000"/>
                </a:solidFill>
              </a:defRPr>
            </a:lvl4pPr>
            <a:lvl5pPr marL="0" indent="1828800">
              <a:lnSpc>
                <a:spcPct val="150000"/>
              </a:lnSpc>
              <a:buSzTx/>
              <a:buFontTx/>
              <a:buNone/>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pic>
        <p:nvPicPr>
          <p:cNvPr id="79"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80" name="Body Level One…"/>
          <p:cNvSpPr txBox="1">
            <a:spLocks noGrp="1"/>
          </p:cNvSpPr>
          <p:nvPr>
            <p:ph type="body" idx="1" hasCustomPrompt="1"/>
          </p:nvPr>
        </p:nvSpPr>
        <p:spPr>
          <a:xfrm>
            <a:off x="359409" y="551815"/>
            <a:ext cx="11513821" cy="5558791"/>
          </a:xfrm>
          <a:prstGeom prst="rect">
            <a:avLst/>
          </a:prstGeom>
        </p:spPr>
        <p:txBody>
          <a:bodyPr/>
          <a:lstStyle>
            <a:lvl1pPr>
              <a:defRPr sz="2400">
                <a:solidFill>
                  <a:srgbClr val="000000"/>
                </a:solidFill>
              </a:defRPr>
            </a:lvl1pPr>
            <a:lvl2pPr marL="731520" indent="-274320">
              <a:defRPr sz="2400">
                <a:solidFill>
                  <a:srgbClr val="000000"/>
                </a:solidFill>
              </a:defRPr>
            </a:lvl2pPr>
            <a:lvl3pPr marL="1219200" indent="-304800">
              <a:defRPr sz="2400">
                <a:solidFill>
                  <a:srgbClr val="000000"/>
                </a:solidFill>
              </a:defRPr>
            </a:lvl3pPr>
            <a:lvl4pPr marL="1676400" indent="-304800">
              <a:defRPr sz="2400">
                <a:solidFill>
                  <a:srgbClr val="000000"/>
                </a:solidFill>
              </a:defRPr>
            </a:lvl4pPr>
            <a:lvl5pPr marL="2133600" indent="-304800">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49;p6" descr="Google Shape;49;p6"/>
          <p:cNvPicPr>
            <a:picLocks noChangeAspect="1"/>
          </p:cNvPicPr>
          <p:nvPr/>
        </p:nvPicPr>
        <p:blipFill>
          <a:blip r:embed="rId10"/>
          <a:srcRect l="16790" t="40712" r="16922" b="40920"/>
          <a:stretch>
            <a:fillRect/>
          </a:stretch>
        </p:blipFill>
        <p:spPr>
          <a:xfrm>
            <a:off x="10476437" y="33163"/>
            <a:ext cx="1677801" cy="332326"/>
          </a:xfrm>
          <a:prstGeom prst="rect">
            <a:avLst/>
          </a:prstGeom>
          <a:ln w="12700">
            <a:miter lim="400000"/>
            <a:headEnd/>
            <a:tailEnd/>
          </a:ln>
        </p:spPr>
      </p:pic>
      <p:sp>
        <p:nvSpPr>
          <p:cNvPr id="3" name="Title Text"/>
          <p:cNvSpPr txBox="1">
            <a:spLocks noGrp="1"/>
          </p:cNvSpPr>
          <p:nvPr>
            <p:ph type="title"/>
          </p:nvPr>
        </p:nvSpPr>
        <p:spPr>
          <a:xfrm>
            <a:off x="338454" y="258445"/>
            <a:ext cx="11506836" cy="611506"/>
          </a:xfrm>
          <a:prstGeom prst="rect">
            <a:avLst/>
          </a:prstGeom>
          <a:ln w="12700">
            <a:miter lim="400000"/>
          </a:ln>
        </p:spPr>
        <p:txBody>
          <a:bodyPr lIns="45719" rIns="45719" anchor="ctr">
            <a:normAutofit/>
          </a:bodyPr>
          <a:lstStyle/>
          <a:p>
            <a:r>
              <a:t>Title Text</a:t>
            </a:r>
          </a:p>
        </p:txBody>
      </p:sp>
      <p:sp>
        <p:nvSpPr>
          <p:cNvPr id="4" name="Body Level One…"/>
          <p:cNvSpPr txBox="1">
            <a:spLocks noGrp="1"/>
          </p:cNvSpPr>
          <p:nvPr>
            <p:ph type="body" idx="1"/>
          </p:nvPr>
        </p:nvSpPr>
        <p:spPr>
          <a:xfrm>
            <a:off x="338454" y="1048385"/>
            <a:ext cx="11506836" cy="512889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6785"/>
            <a:ext cx="273657" cy="264255"/>
          </a:xfrm>
          <a:prstGeom prst="rect">
            <a:avLst/>
          </a:prstGeom>
          <a:ln w="12700">
            <a:miter lim="400000"/>
          </a:ln>
        </p:spPr>
        <p:txBody>
          <a:bodyPr wrap="none" lIns="45719" rIns="45719" anchor="ctr">
            <a:normAutofit/>
          </a:bodyPr>
          <a:lstStyle>
            <a:lvl1pPr algn="r">
              <a:defRPr sz="1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5pPr>
      <a:lvl6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6pPr>
      <a:lvl7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7pPr>
      <a:lvl8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8pPr>
      <a:lvl9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1pPr>
      <a:lvl2pPr marL="7112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2pPr>
      <a:lvl3pPr marL="1200150" marR="0" indent="-28575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3pPr>
      <a:lvl4pPr marL="1657350" marR="0" indent="-28575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4pPr>
      <a:lvl5pPr marL="2114550" marR="0" indent="-28575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5pPr>
      <a:lvl6pPr marL="25400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6pPr>
      <a:lvl7pPr marL="29972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7pPr>
      <a:lvl8pPr marL="34544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8pPr>
      <a:lvl9pPr marL="39116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solutions/case-studies/edmunds-fargate-spo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ws.amazon.com/solutions/case-studies/snapdocs-case-study" TargetMode="External"/><Relationship Id="rId5" Type="http://schemas.openxmlformats.org/officeDocument/2006/relationships/hyperlink" Target="https://aws.amazon.com/solutions/case-studies/TymeBank-Case-Study" TargetMode="External"/><Relationship Id="rId4" Type="http://schemas.openxmlformats.org/officeDocument/2006/relationships/hyperlink" Target="https://aws.amazon.com/solutions/case-studies/s-and-p-global-case-stud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itle 1"/>
          <p:cNvSpPr txBox="1">
            <a:spLocks noGrp="1"/>
          </p:cNvSpPr>
          <p:nvPr>
            <p:ph type="ctrTitle"/>
          </p:nvPr>
        </p:nvSpPr>
        <p:spPr>
          <a:xfrm>
            <a:off x="1386865" y="818984"/>
            <a:ext cx="6596245" cy="3268520"/>
          </a:xfrm>
          <a:prstGeom prst="rect">
            <a:avLst/>
          </a:prstGeom>
        </p:spPr>
        <p:txBody>
          <a:bodyPr>
            <a:normAutofit/>
          </a:bodyPr>
          <a:lstStyle>
            <a:lvl1pPr defTabSz="822960">
              <a:defRPr sz="5400">
                <a:effectLst>
                  <a:outerShdw blurRad="34289" dist="34289" dir="2700000" rotWithShape="0">
                    <a:srgbClr val="000000">
                      <a:alpha val="43137"/>
                    </a:srgbClr>
                  </a:outerShdw>
                </a:effectLst>
              </a:defRPr>
            </a:lvl1pPr>
          </a:lstStyle>
          <a:p>
            <a:pPr algn="r"/>
            <a:r>
              <a:rPr lang="en-US" sz="4800">
                <a:solidFill>
                  <a:srgbClr val="FFFFFF"/>
                </a:solidFill>
              </a:rPr>
              <a:t>PGPCC - Mentor session</a:t>
            </a:r>
          </a:p>
        </p:txBody>
      </p:sp>
      <p:sp>
        <p:nvSpPr>
          <p:cNvPr id="106" name="Rectangle 10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ubtitle 2"/>
          <p:cNvSpPr txBox="1">
            <a:spLocks noGrp="1"/>
          </p:cNvSpPr>
          <p:nvPr>
            <p:ph type="subTitle" sz="quarter" idx="1"/>
          </p:nvPr>
        </p:nvSpPr>
        <p:spPr>
          <a:xfrm>
            <a:off x="1931874" y="4797188"/>
            <a:ext cx="6051236" cy="1241828"/>
          </a:xfrm>
          <a:prstGeom prst="rect">
            <a:avLst/>
          </a:prstGeom>
        </p:spPr>
        <p:txBody>
          <a:bodyPr>
            <a:normAutofit/>
          </a:bodyPr>
          <a:lstStyle/>
          <a:p>
            <a:pPr algn="r"/>
            <a:r>
              <a:rPr lang="en-US" sz="2400" dirty="0">
                <a:solidFill>
                  <a:srgbClr val="FFFFFF"/>
                </a:solidFill>
              </a:rPr>
              <a:t>AWS Compute</a:t>
            </a:r>
          </a:p>
        </p:txBody>
      </p:sp>
      <p:sp>
        <p:nvSpPr>
          <p:cNvPr id="108" name="Rectangle 107">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itle 1"/>
          <p:cNvSpPr txBox="1">
            <a:spLocks noGrp="1"/>
          </p:cNvSpPr>
          <p:nvPr>
            <p:ph type="title"/>
          </p:nvPr>
        </p:nvSpPr>
        <p:spPr>
          <a:xfrm>
            <a:off x="454467" y="2023110"/>
            <a:ext cx="2469624" cy="2846070"/>
          </a:xfrm>
          <a:prstGeom prst="rect">
            <a:avLst/>
          </a:prstGeom>
        </p:spPr>
        <p:txBody>
          <a:bodyPr vert="horz" lIns="91440" tIns="45720" rIns="91440" bIns="45720" rtlCol="0" anchor="ctr">
            <a:normAutofit/>
          </a:bodyPr>
          <a:lstStyle/>
          <a:p>
            <a:pPr>
              <a:spcBef>
                <a:spcPct val="0"/>
              </a:spcBef>
            </a:pPr>
            <a:r>
              <a:rPr lang="en-US" sz="2900" kern="1200">
                <a:solidFill>
                  <a:schemeClr val="tx1"/>
                </a:solidFill>
                <a:latin typeface="+mj-lt"/>
                <a:ea typeface="+mj-ea"/>
                <a:cs typeface="+mj-cs"/>
              </a:rPr>
              <a:t>Cloud has different colors but its function remains the same!</a:t>
            </a:r>
          </a:p>
        </p:txBody>
      </p:sp>
      <p:sp>
        <p:nvSpPr>
          <p:cNvPr id="135" name="Rectangle 13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 descr="Picture 1"/>
          <p:cNvPicPr>
            <a:picLocks noChangeAspect="1"/>
          </p:cNvPicPr>
          <p:nvPr/>
        </p:nvPicPr>
        <p:blipFill>
          <a:blip r:embed="rId3"/>
          <a:stretch>
            <a:fillRect/>
          </a:stretch>
        </p:blipFill>
        <p:spPr>
          <a:xfrm>
            <a:off x="4054251" y="951014"/>
            <a:ext cx="3703320" cy="2388641"/>
          </a:xfrm>
          <a:prstGeom prst="rect">
            <a:avLst/>
          </a:prstGeom>
        </p:spPr>
      </p:pic>
      <p:pic>
        <p:nvPicPr>
          <p:cNvPr id="126" name="Picture 2" descr="Picture 2"/>
          <p:cNvPicPr>
            <a:picLocks noChangeAspect="1"/>
          </p:cNvPicPr>
          <p:nvPr/>
        </p:nvPicPr>
        <p:blipFill>
          <a:blip r:embed="rId4"/>
          <a:stretch>
            <a:fillRect/>
          </a:stretch>
        </p:blipFill>
        <p:spPr>
          <a:xfrm>
            <a:off x="7927572" y="1020451"/>
            <a:ext cx="3703320" cy="2249767"/>
          </a:xfrm>
          <a:prstGeom prst="rect">
            <a:avLst/>
          </a:prstGeom>
        </p:spPr>
      </p:pic>
      <p:pic>
        <p:nvPicPr>
          <p:cNvPr id="127" name="Picture 7" descr="Picture 7"/>
          <p:cNvPicPr>
            <a:picLocks noChangeAspect="1"/>
          </p:cNvPicPr>
          <p:nvPr/>
        </p:nvPicPr>
        <p:blipFill>
          <a:blip r:embed="rId5"/>
          <a:stretch>
            <a:fillRect/>
          </a:stretch>
        </p:blipFill>
        <p:spPr>
          <a:xfrm>
            <a:off x="4054251" y="3744896"/>
            <a:ext cx="3703320" cy="2163900"/>
          </a:xfrm>
          <a:prstGeom prst="rect">
            <a:avLst/>
          </a:prstGeom>
        </p:spPr>
      </p:pic>
      <p:pic>
        <p:nvPicPr>
          <p:cNvPr id="128" name="Picture 8" descr="Picture 8"/>
          <p:cNvPicPr>
            <a:picLocks noChangeAspect="1"/>
          </p:cNvPicPr>
          <p:nvPr/>
        </p:nvPicPr>
        <p:blipFill>
          <a:blip r:embed="rId6"/>
          <a:stretch>
            <a:fillRect/>
          </a:stretch>
        </p:blipFill>
        <p:spPr>
          <a:xfrm>
            <a:off x="7932998" y="3837049"/>
            <a:ext cx="3703320" cy="1979592"/>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itle 1"/>
          <p:cNvSpPr txBox="1">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Infrastructure cost reduction</a:t>
            </a:r>
          </a:p>
        </p:txBody>
      </p:sp>
      <p:graphicFrame>
        <p:nvGraphicFramePr>
          <p:cNvPr id="133" name="Content Placeholder 2">
            <a:extLst>
              <a:ext uri="{FF2B5EF4-FFF2-40B4-BE49-F238E27FC236}">
                <a16:creationId xmlns:a16="http://schemas.microsoft.com/office/drawing/2014/main" id="{167535A4-8298-3661-7198-42E14CB2DC45}"/>
              </a:ext>
            </a:extLst>
          </p:cNvPr>
          <p:cNvGraphicFramePr/>
          <p:nvPr>
            <p:extLst>
              <p:ext uri="{D42A27DB-BD31-4B8C-83A1-F6EECF244321}">
                <p14:modId xmlns:p14="http://schemas.microsoft.com/office/powerpoint/2010/main" val="14021289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itle 1"/>
          <p:cNvSpPr txBox="1">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What else?</a:t>
            </a:r>
          </a:p>
        </p:txBody>
      </p:sp>
      <p:graphicFrame>
        <p:nvGraphicFramePr>
          <p:cNvPr id="164" name="Content Placeholder 2">
            <a:extLst>
              <a:ext uri="{FF2B5EF4-FFF2-40B4-BE49-F238E27FC236}">
                <a16:creationId xmlns:a16="http://schemas.microsoft.com/office/drawing/2014/main" id="{F10276D0-5EAD-32FC-748A-8E75E725305D}"/>
              </a:ext>
            </a:extLst>
          </p:cNvPr>
          <p:cNvGraphicFramePr/>
          <p:nvPr>
            <p:extLst>
              <p:ext uri="{D42A27DB-BD31-4B8C-83A1-F6EECF244321}">
                <p14:modId xmlns:p14="http://schemas.microsoft.com/office/powerpoint/2010/main" val="12349003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6" name="Rectangle 15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Freeform: Shape 16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6" name="Rectangle 16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itle 3"/>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algn="r">
              <a:spcBef>
                <a:spcPct val="0"/>
              </a:spcBef>
            </a:pPr>
            <a:r>
              <a:rPr lang="en-US" kern="1200">
                <a:solidFill>
                  <a:srgbClr val="FFFFFF"/>
                </a:solidFill>
                <a:latin typeface="+mj-lt"/>
                <a:ea typeface="+mj-ea"/>
                <a:cs typeface="+mj-cs"/>
              </a:rPr>
              <a:t>Thank you</a:t>
            </a:r>
          </a:p>
        </p:txBody>
      </p:sp>
      <p:sp>
        <p:nvSpPr>
          <p:cNvPr id="149" name="Text Placeholder 4"/>
          <p:cNvSpPr txBox="1">
            <a:spLocks noGrp="1"/>
          </p:cNvSpPr>
          <p:nvPr>
            <p:ph type="body" sz="quarter" idx="1"/>
          </p:nvPr>
        </p:nvSpPr>
        <p:spPr>
          <a:xfrm>
            <a:off x="4810259" y="649480"/>
            <a:ext cx="6555347" cy="5546047"/>
          </a:xfrm>
          <a:prstGeom prst="rect">
            <a:avLst/>
          </a:prstGeom>
        </p:spPr>
        <p:txBody>
          <a:bodyPr vert="horz" lIns="91440" tIns="45720" rIns="91440" bIns="45720" rtlCol="0" anchor="ctr">
            <a:normAutofit/>
          </a:bodyPr>
          <a:lstStyle/>
          <a:p>
            <a:pPr indent="-228600">
              <a:buFont typeface="Arial" panose="020B0604020202020204" pitchFamily="34" charset="0"/>
              <a:buChar char="•"/>
            </a:pPr>
            <a:r>
              <a:rPr lang="en-US" sz="2000" kern="1200">
                <a:solidFill>
                  <a:schemeClr val="tx1"/>
                </a:solidFill>
                <a:latin typeface="+mn-lt"/>
                <a:ea typeface="+mn-ea"/>
                <a:cs typeface="+mn-cs"/>
              </a:rPr>
              <a:t>Happy Learning!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ap of AWS Week 1 – Compute, Organization and IAM"/>
          <p:cNvSpPr txBox="1">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Recap – Compute</a:t>
            </a:r>
          </a:p>
        </p:txBody>
      </p:sp>
      <p:graphicFrame>
        <p:nvGraphicFramePr>
          <p:cNvPr id="100" name="1. Compute - Elastic Compute Cloud or EC2…">
            <a:extLst>
              <a:ext uri="{FF2B5EF4-FFF2-40B4-BE49-F238E27FC236}">
                <a16:creationId xmlns:a16="http://schemas.microsoft.com/office/drawing/2014/main" id="{10AEB4E9-0823-070C-D0C4-D78780D12EEF}"/>
              </a:ext>
            </a:extLst>
          </p:cNvPr>
          <p:cNvGraphicFramePr/>
          <p:nvPr>
            <p:extLst>
              <p:ext uri="{D42A27DB-BD31-4B8C-83A1-F6EECF244321}">
                <p14:modId xmlns:p14="http://schemas.microsoft.com/office/powerpoint/2010/main" val="85360115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72823-A92E-DD2D-6958-258AAF69573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Core Features - Tags</a:t>
            </a:r>
          </a:p>
        </p:txBody>
      </p:sp>
      <p:sp>
        <p:nvSpPr>
          <p:cNvPr id="3" name="Text Placeholder 2">
            <a:extLst>
              <a:ext uri="{FF2B5EF4-FFF2-40B4-BE49-F238E27FC236}">
                <a16:creationId xmlns:a16="http://schemas.microsoft.com/office/drawing/2014/main" id="{65B38BB0-DCAF-3F34-AC13-3DC6038544D5}"/>
              </a:ext>
            </a:extLst>
          </p:cNvPr>
          <p:cNvSpPr>
            <a:spLocks noGrp="1"/>
          </p:cNvSpPr>
          <p:nvPr>
            <p:ph type="body" idx="1"/>
          </p:nvPr>
        </p:nvSpPr>
        <p:spPr>
          <a:xfrm>
            <a:off x="4581727" y="649480"/>
            <a:ext cx="3025303" cy="5546047"/>
          </a:xfrm>
        </p:spPr>
        <p:txBody>
          <a:bodyPr vert="horz" lIns="91440" tIns="45720" rIns="91440" bIns="45720" rtlCol="0" anchor="ctr">
            <a:normAutofit/>
          </a:bodyPr>
          <a:lstStyle/>
          <a:p>
            <a:pPr>
              <a:buFont typeface="Arial" panose="020B0604020202020204" pitchFamily="34" charset="0"/>
              <a:buChar char="•"/>
            </a:pPr>
            <a:r>
              <a:rPr lang="en-US" kern="1200">
                <a:solidFill>
                  <a:schemeClr val="tx1"/>
                </a:solidFill>
                <a:latin typeface="+mn-lt"/>
                <a:ea typeface="+mn-ea"/>
                <a:cs typeface="+mn-cs"/>
              </a:rPr>
              <a:t>Metadata or label associated with resources, EC2 here</a:t>
            </a:r>
          </a:p>
          <a:p>
            <a:pPr>
              <a:buFont typeface="Arial" panose="020B0604020202020204" pitchFamily="34" charset="0"/>
              <a:buChar char="•"/>
            </a:pPr>
            <a:r>
              <a:rPr lang="en-US" kern="1200">
                <a:solidFill>
                  <a:schemeClr val="tx1"/>
                </a:solidFill>
                <a:latin typeface="+mn-lt"/>
                <a:ea typeface="+mn-ea"/>
                <a:cs typeface="+mn-cs"/>
              </a:rPr>
              <a:t>Helps in identification or grouping</a:t>
            </a:r>
          </a:p>
          <a:p>
            <a:pPr>
              <a:buFont typeface="Arial" panose="020B0604020202020204" pitchFamily="34" charset="0"/>
              <a:buChar char="•"/>
            </a:pPr>
            <a:r>
              <a:rPr lang="en-US" kern="1200">
                <a:solidFill>
                  <a:schemeClr val="tx1"/>
                </a:solidFill>
                <a:latin typeface="+mn-lt"/>
                <a:ea typeface="+mn-ea"/>
                <a:cs typeface="+mn-cs"/>
              </a:rPr>
              <a:t>The “Name” tag is a special label</a:t>
            </a:r>
          </a:p>
        </p:txBody>
      </p:sp>
      <p:pic>
        <p:nvPicPr>
          <p:cNvPr id="4" name="Picture 3">
            <a:extLst>
              <a:ext uri="{FF2B5EF4-FFF2-40B4-BE49-F238E27FC236}">
                <a16:creationId xmlns:a16="http://schemas.microsoft.com/office/drawing/2014/main" id="{98003B67-FAEB-217B-E2E2-553DC020346D}"/>
              </a:ext>
            </a:extLst>
          </p:cNvPr>
          <p:cNvPicPr>
            <a:picLocks noChangeAspect="1"/>
          </p:cNvPicPr>
          <p:nvPr/>
        </p:nvPicPr>
        <p:blipFill>
          <a:blip r:embed="rId3"/>
          <a:stretch>
            <a:fillRect/>
          </a:stretch>
        </p:blipFill>
        <p:spPr>
          <a:xfrm>
            <a:off x="8109502" y="1580695"/>
            <a:ext cx="3615776" cy="3708489"/>
          </a:xfrm>
          <a:prstGeom prst="rect">
            <a:avLst/>
          </a:prstGeom>
        </p:spPr>
      </p:pic>
    </p:spTree>
    <p:extLst>
      <p:ext uri="{BB962C8B-B14F-4D97-AF65-F5344CB8AC3E}">
        <p14:creationId xmlns:p14="http://schemas.microsoft.com/office/powerpoint/2010/main" val="94577635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2"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yellow rectangle with white text&#10;&#10;Description automatically generated">
            <a:extLst>
              <a:ext uri="{FF2B5EF4-FFF2-40B4-BE49-F238E27FC236}">
                <a16:creationId xmlns:a16="http://schemas.microsoft.com/office/drawing/2014/main" id="{F832CE17-2095-C66C-6E90-1A5DA22F61AE}"/>
              </a:ext>
            </a:extLst>
          </p:cNvPr>
          <p:cNvPicPr>
            <a:picLocks noChangeAspect="1"/>
          </p:cNvPicPr>
          <p:nvPr/>
        </p:nvPicPr>
        <p:blipFill>
          <a:blip r:embed="rId3"/>
          <a:stretch>
            <a:fillRect/>
          </a:stretch>
        </p:blipFill>
        <p:spPr>
          <a:xfrm>
            <a:off x="651279" y="4648777"/>
            <a:ext cx="10893346" cy="2205900"/>
          </a:xfrm>
          <a:prstGeom prst="rect">
            <a:avLst/>
          </a:prstGeom>
        </p:spPr>
      </p:pic>
      <p:grpSp>
        <p:nvGrpSpPr>
          <p:cNvPr id="15" name="Group 1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53DDA29-9708-C6E2-2E13-09CCBED11943}"/>
              </a:ext>
            </a:extLst>
          </p:cNvPr>
          <p:cNvSpPr>
            <a:spLocks noGrp="1"/>
          </p:cNvSpPr>
          <p:nvPr>
            <p:ph type="title"/>
          </p:nvPr>
        </p:nvSpPr>
        <p:spPr>
          <a:xfrm>
            <a:off x="786384" y="576072"/>
            <a:ext cx="5430250" cy="2751749"/>
          </a:xfrm>
        </p:spPr>
        <p:txBody>
          <a:bodyPr vert="horz" lIns="91440" tIns="45720" rIns="91440" bIns="45720" rtlCol="0" anchor="ctr">
            <a:normAutofit/>
          </a:bodyPr>
          <a:lstStyle/>
          <a:p>
            <a:pPr>
              <a:spcBef>
                <a:spcPct val="0"/>
              </a:spcBef>
            </a:pPr>
            <a:r>
              <a:rPr lang="en-US" sz="4800" kern="1200">
                <a:solidFill>
                  <a:schemeClr val="bg1"/>
                </a:solidFill>
                <a:latin typeface="+mj-lt"/>
                <a:ea typeface="+mj-ea"/>
                <a:cs typeface="+mj-cs"/>
              </a:rPr>
              <a:t>Core Features - AMI</a:t>
            </a:r>
          </a:p>
        </p:txBody>
      </p:sp>
      <p:sp>
        <p:nvSpPr>
          <p:cNvPr id="3" name="Text Placeholder 2">
            <a:extLst>
              <a:ext uri="{FF2B5EF4-FFF2-40B4-BE49-F238E27FC236}">
                <a16:creationId xmlns:a16="http://schemas.microsoft.com/office/drawing/2014/main" id="{E287DADD-7029-F4BC-E364-05EED4980484}"/>
              </a:ext>
            </a:extLst>
          </p:cNvPr>
          <p:cNvSpPr>
            <a:spLocks noGrp="1"/>
          </p:cNvSpPr>
          <p:nvPr>
            <p:ph type="body" idx="1"/>
          </p:nvPr>
        </p:nvSpPr>
        <p:spPr>
          <a:xfrm>
            <a:off x="6464409" y="576072"/>
            <a:ext cx="4699459" cy="2778231"/>
          </a:xfrm>
        </p:spPr>
        <p:txBody>
          <a:bodyPr vert="horz" lIns="91440" tIns="45720" rIns="91440" bIns="45720" rtlCol="0" anchor="ctr">
            <a:normAutofit/>
          </a:bodyPr>
          <a:lstStyle/>
          <a:p>
            <a:pPr>
              <a:buFont typeface="Arial" panose="020B0604020202020204" pitchFamily="34" charset="0"/>
              <a:buChar char="•"/>
            </a:pPr>
            <a:r>
              <a:rPr lang="en-US" sz="1800" kern="1200">
                <a:solidFill>
                  <a:schemeClr val="bg1"/>
                </a:solidFill>
                <a:latin typeface="+mn-lt"/>
                <a:ea typeface="+mn-ea"/>
                <a:cs typeface="+mn-cs"/>
              </a:rPr>
              <a:t>Out-of-the-box operating system (OS)</a:t>
            </a:r>
          </a:p>
          <a:p>
            <a:pPr>
              <a:buFont typeface="Arial" panose="020B0604020202020204" pitchFamily="34" charset="0"/>
              <a:buChar char="•"/>
            </a:pPr>
            <a:r>
              <a:rPr lang="en-US" sz="1800" kern="1200">
                <a:solidFill>
                  <a:schemeClr val="bg1"/>
                </a:solidFill>
                <a:latin typeface="+mn-lt"/>
                <a:ea typeface="+mn-ea"/>
                <a:cs typeface="+mn-cs"/>
              </a:rPr>
              <a:t>Can include OS + application, AWS, 3</a:t>
            </a:r>
            <a:r>
              <a:rPr lang="en-US" sz="1800" kern="1200" baseline="30000">
                <a:solidFill>
                  <a:schemeClr val="bg1"/>
                </a:solidFill>
                <a:latin typeface="+mn-lt"/>
                <a:ea typeface="+mn-ea"/>
                <a:cs typeface="+mn-cs"/>
              </a:rPr>
              <a:t>rd</a:t>
            </a:r>
            <a:r>
              <a:rPr lang="en-US" sz="1800" kern="1200">
                <a:solidFill>
                  <a:schemeClr val="bg1"/>
                </a:solidFill>
                <a:latin typeface="+mn-lt"/>
                <a:ea typeface="+mn-ea"/>
                <a:cs typeface="+mn-cs"/>
              </a:rPr>
              <a:t> party, or customers</a:t>
            </a:r>
          </a:p>
          <a:p>
            <a:pPr>
              <a:buFont typeface="Arial" panose="020B0604020202020204" pitchFamily="34" charset="0"/>
              <a:buChar char="•"/>
            </a:pPr>
            <a:r>
              <a:rPr lang="en-US" sz="1800" kern="1200">
                <a:solidFill>
                  <a:schemeClr val="bg1"/>
                </a:solidFill>
                <a:latin typeface="+mn-lt"/>
                <a:ea typeface="+mn-ea"/>
                <a:cs typeface="+mn-cs"/>
              </a:rPr>
              <a:t>Eliminate operation overhead, easier data center migrations</a:t>
            </a:r>
          </a:p>
        </p:txBody>
      </p:sp>
    </p:spTree>
    <p:extLst>
      <p:ext uri="{BB962C8B-B14F-4D97-AF65-F5344CB8AC3E}">
        <p14:creationId xmlns:p14="http://schemas.microsoft.com/office/powerpoint/2010/main" val="37773622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42844-FA37-3F20-822D-1BE0F2853373}"/>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Core Features – Instance Type</a:t>
            </a:r>
          </a:p>
        </p:txBody>
      </p:sp>
      <p:pic>
        <p:nvPicPr>
          <p:cNvPr id="4" name="Picture 3">
            <a:extLst>
              <a:ext uri="{FF2B5EF4-FFF2-40B4-BE49-F238E27FC236}">
                <a16:creationId xmlns:a16="http://schemas.microsoft.com/office/drawing/2014/main" id="{D7678809-F02B-8635-0A62-9E116FA74146}"/>
              </a:ext>
            </a:extLst>
          </p:cNvPr>
          <p:cNvPicPr>
            <a:picLocks noChangeAspect="1"/>
          </p:cNvPicPr>
          <p:nvPr/>
        </p:nvPicPr>
        <p:blipFill>
          <a:blip r:embed="rId3"/>
          <a:stretch>
            <a:fillRect/>
          </a:stretch>
        </p:blipFill>
        <p:spPr>
          <a:xfrm>
            <a:off x="1576038" y="1966293"/>
            <a:ext cx="9039922" cy="4452160"/>
          </a:xfrm>
          <a:prstGeom prst="rect">
            <a:avLst/>
          </a:prstGeom>
        </p:spPr>
      </p:pic>
      <p:sp>
        <p:nvSpPr>
          <p:cNvPr id="3" name="Text Placeholder 2">
            <a:extLst>
              <a:ext uri="{FF2B5EF4-FFF2-40B4-BE49-F238E27FC236}">
                <a16:creationId xmlns:a16="http://schemas.microsoft.com/office/drawing/2014/main" id="{56B3D584-130E-5DE8-16F1-9F3A818BB2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91794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83A17-90DD-FACA-285D-E4C55A07E9B6}"/>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Core Features – Storage (EBS)&amp; Networking</a:t>
            </a:r>
          </a:p>
        </p:txBody>
      </p:sp>
      <p:pic>
        <p:nvPicPr>
          <p:cNvPr id="4" name="Picture 3">
            <a:extLst>
              <a:ext uri="{FF2B5EF4-FFF2-40B4-BE49-F238E27FC236}">
                <a16:creationId xmlns:a16="http://schemas.microsoft.com/office/drawing/2014/main" id="{0AA4BF47-E450-2BC0-07B3-7B78C9CBE707}"/>
              </a:ext>
            </a:extLst>
          </p:cNvPr>
          <p:cNvPicPr>
            <a:picLocks noChangeAspect="1"/>
          </p:cNvPicPr>
          <p:nvPr/>
        </p:nvPicPr>
        <p:blipFill>
          <a:blip r:embed="rId3"/>
          <a:stretch>
            <a:fillRect/>
          </a:stretch>
        </p:blipFill>
        <p:spPr>
          <a:xfrm>
            <a:off x="1794396" y="1966293"/>
            <a:ext cx="8603206" cy="4452160"/>
          </a:xfrm>
          <a:prstGeom prst="rect">
            <a:avLst/>
          </a:prstGeom>
        </p:spPr>
      </p:pic>
    </p:spTree>
    <p:extLst>
      <p:ext uri="{BB962C8B-B14F-4D97-AF65-F5344CB8AC3E}">
        <p14:creationId xmlns:p14="http://schemas.microsoft.com/office/powerpoint/2010/main" val="35042874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602493-C9BF-A22C-1852-3A9284D1ADB4}"/>
              </a:ext>
            </a:extLst>
          </p:cNvPr>
          <p:cNvSpPr>
            <a:spLocks noGrp="1"/>
          </p:cNvSpPr>
          <p:nvPr>
            <p:ph type="title"/>
          </p:nvPr>
        </p:nvSpPr>
        <p:spPr>
          <a:xfrm>
            <a:off x="1045029" y="507160"/>
            <a:ext cx="2993571" cy="543873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Core Features - Security</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407C4885-275C-054D-97FC-0334168F9ADC}"/>
              </a:ext>
            </a:extLst>
          </p:cNvPr>
          <p:cNvGraphicFramePr/>
          <p:nvPr>
            <p:extLst>
              <p:ext uri="{D42A27DB-BD31-4B8C-83A1-F6EECF244321}">
                <p14:modId xmlns:p14="http://schemas.microsoft.com/office/powerpoint/2010/main" val="2112046706"/>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51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10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Freeform: Shape 11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8" name="Rectangle 11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itle 1"/>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Case Studies</a:t>
            </a:r>
          </a:p>
        </p:txBody>
      </p:sp>
      <p:sp>
        <p:nvSpPr>
          <p:cNvPr id="101" name="Content Placeholder 2"/>
          <p:cNvSpPr txBox="1">
            <a:spLocks noGrp="1"/>
          </p:cNvSpPr>
          <p:nvPr>
            <p:ph type="body" idx="1"/>
          </p:nvPr>
        </p:nvSpPr>
        <p:spPr>
          <a:xfrm>
            <a:off x="4810259" y="649480"/>
            <a:ext cx="6555347" cy="5546047"/>
          </a:xfrm>
          <a:prstGeom prst="rect">
            <a:avLst/>
          </a:prstGeom>
        </p:spPr>
        <p:txBody>
          <a:bodyPr vert="horz" lIns="91440" tIns="45720" rIns="91440" bIns="45720" rtlCol="0" anchor="ctr">
            <a:normAutofit/>
          </a:bodyPr>
          <a:lstStyle/>
          <a:p>
            <a:pPr>
              <a:buFont typeface="Arial" panose="020B0604020202020204" pitchFamily="34" charset="0"/>
              <a:buChar char="•"/>
            </a:pPr>
            <a:r>
              <a:rPr lang="en-US" sz="1500" kern="1200" dirty="0" err="1">
                <a:solidFill>
                  <a:schemeClr val="tx1"/>
                </a:solidFill>
                <a:latin typeface="+mn-lt"/>
                <a:ea typeface="+mn-ea"/>
                <a:cs typeface="+mn-cs"/>
              </a:rPr>
              <a:t>Edmunds.com</a:t>
            </a:r>
            <a:r>
              <a:rPr lang="en-US" sz="1500" kern="1200" dirty="0">
                <a:solidFill>
                  <a:schemeClr val="tx1"/>
                </a:solidFill>
                <a:latin typeface="+mn-lt"/>
                <a:ea typeface="+mn-ea"/>
                <a:cs typeface="+mn-cs"/>
              </a:rPr>
              <a:t> Cuts Costs and Boosts Availability by Using AWS </a:t>
            </a:r>
            <a:r>
              <a:rPr lang="en-US" sz="1500" kern="1200" dirty="0" err="1">
                <a:solidFill>
                  <a:schemeClr val="tx1"/>
                </a:solidFill>
                <a:latin typeface="+mn-lt"/>
                <a:ea typeface="+mn-ea"/>
                <a:cs typeface="+mn-cs"/>
              </a:rPr>
              <a:t>Fargate</a:t>
            </a:r>
            <a:r>
              <a:rPr lang="en-US" sz="1500" kern="1200" dirty="0">
                <a:solidFill>
                  <a:schemeClr val="tx1"/>
                </a:solidFill>
                <a:latin typeface="+mn-lt"/>
                <a:ea typeface="+mn-ea"/>
                <a:cs typeface="+mn-cs"/>
              </a:rPr>
              <a:t> Spot</a:t>
            </a:r>
          </a:p>
          <a:p>
            <a:pPr marL="685800" lvl="1" indent="-228600">
              <a:spcBef>
                <a:spcPts val="500"/>
              </a:spcBef>
              <a:buFont typeface="Arial" panose="020B0604020202020204" pitchFamily="34" charset="0"/>
              <a:buChar char="•"/>
              <a:defRPr sz="1800"/>
            </a:pPr>
            <a:r>
              <a:rPr lang="en-US" sz="1500" kern="1200" dirty="0">
                <a:solidFill>
                  <a:schemeClr val="tx1"/>
                </a:solidFill>
                <a:latin typeface="+mn-lt"/>
                <a:ea typeface="+mn-ea"/>
                <a:cs typeface="+mn-cs"/>
                <a:hlinkClick r:id="rId3"/>
              </a:rPr>
              <a:t>https://</a:t>
            </a:r>
            <a:r>
              <a:rPr lang="en-US" sz="1500" kern="1200" dirty="0" err="1">
                <a:solidFill>
                  <a:schemeClr val="tx1"/>
                </a:solidFill>
                <a:latin typeface="+mn-lt"/>
                <a:ea typeface="+mn-ea"/>
                <a:cs typeface="+mn-cs"/>
                <a:hlinkClick r:id="rId3"/>
              </a:rPr>
              <a:t>aws.amazon.com</a:t>
            </a:r>
            <a:r>
              <a:rPr lang="en-US" sz="1500" kern="1200" dirty="0">
                <a:solidFill>
                  <a:schemeClr val="tx1"/>
                </a:solidFill>
                <a:latin typeface="+mn-lt"/>
                <a:ea typeface="+mn-ea"/>
                <a:cs typeface="+mn-cs"/>
                <a:hlinkClick r:id="rId3"/>
              </a:rPr>
              <a:t>/solutions/case-studies/</a:t>
            </a:r>
            <a:r>
              <a:rPr lang="en-US" sz="1500" kern="1200" dirty="0" err="1">
                <a:solidFill>
                  <a:schemeClr val="tx1"/>
                </a:solidFill>
                <a:latin typeface="+mn-lt"/>
                <a:ea typeface="+mn-ea"/>
                <a:cs typeface="+mn-cs"/>
                <a:hlinkClick r:id="rId3"/>
              </a:rPr>
              <a:t>edmunds</a:t>
            </a:r>
            <a:r>
              <a:rPr lang="en-US" sz="1500" kern="1200" dirty="0">
                <a:solidFill>
                  <a:schemeClr val="tx1"/>
                </a:solidFill>
                <a:latin typeface="+mn-lt"/>
                <a:ea typeface="+mn-ea"/>
                <a:cs typeface="+mn-cs"/>
                <a:hlinkClick r:id="rId3"/>
              </a:rPr>
              <a:t>-</a:t>
            </a:r>
            <a:r>
              <a:rPr lang="en-US" sz="1500" kern="1200" dirty="0" err="1">
                <a:solidFill>
                  <a:schemeClr val="tx1"/>
                </a:solidFill>
                <a:latin typeface="+mn-lt"/>
                <a:ea typeface="+mn-ea"/>
                <a:cs typeface="+mn-cs"/>
                <a:hlinkClick r:id="rId3"/>
              </a:rPr>
              <a:t>fargate</a:t>
            </a:r>
            <a:r>
              <a:rPr lang="en-US" sz="1500" kern="1200" dirty="0">
                <a:solidFill>
                  <a:schemeClr val="tx1"/>
                </a:solidFill>
                <a:latin typeface="+mn-lt"/>
                <a:ea typeface="+mn-ea"/>
                <a:cs typeface="+mn-cs"/>
                <a:hlinkClick r:id="rId3"/>
              </a:rPr>
              <a:t>-spot</a:t>
            </a:r>
            <a:endParaRPr lang="en-US" sz="1500" kern="1200" dirty="0">
              <a:solidFill>
                <a:schemeClr val="tx1"/>
              </a:solidFill>
              <a:latin typeface="+mn-lt"/>
              <a:ea typeface="+mn-ea"/>
              <a:cs typeface="+mn-cs"/>
            </a:endParaRPr>
          </a:p>
          <a:p>
            <a:pPr>
              <a:buFont typeface="Arial" panose="020B0604020202020204" pitchFamily="34" charset="0"/>
              <a:buChar char="•"/>
            </a:pPr>
            <a:endParaRPr lang="en-US" sz="1500" kern="1200" dirty="0">
              <a:solidFill>
                <a:schemeClr val="tx1"/>
              </a:solidFill>
              <a:latin typeface="+mn-lt"/>
              <a:ea typeface="+mn-ea"/>
              <a:cs typeface="+mn-cs"/>
            </a:endParaRPr>
          </a:p>
          <a:p>
            <a:pPr>
              <a:buFont typeface="Arial" panose="020B0604020202020204" pitchFamily="34" charset="0"/>
              <a:buChar char="•"/>
            </a:pPr>
            <a:r>
              <a:rPr lang="en-US" sz="1500" kern="1200" dirty="0">
                <a:solidFill>
                  <a:schemeClr val="tx1"/>
                </a:solidFill>
                <a:latin typeface="+mn-lt"/>
                <a:ea typeface="+mn-ea"/>
                <a:cs typeface="+mn-cs"/>
              </a:rPr>
              <a:t>S&amp;P Global Ratings Uses AWS to Speed Application Migration, Drive Innovation</a:t>
            </a:r>
          </a:p>
          <a:p>
            <a:pPr marL="685800" lvl="1" indent="-228600">
              <a:spcBef>
                <a:spcPts val="500"/>
              </a:spcBef>
              <a:buFont typeface="Arial" panose="020B0604020202020204" pitchFamily="34" charset="0"/>
              <a:buChar char="•"/>
              <a:defRPr sz="1800"/>
            </a:pPr>
            <a:r>
              <a:rPr lang="en-US" sz="1500" kern="1200" dirty="0">
                <a:solidFill>
                  <a:schemeClr val="tx1"/>
                </a:solidFill>
                <a:latin typeface="+mn-lt"/>
                <a:ea typeface="+mn-ea"/>
                <a:cs typeface="+mn-cs"/>
                <a:hlinkClick r:id="rId4"/>
              </a:rPr>
              <a:t>https://</a:t>
            </a:r>
            <a:r>
              <a:rPr lang="en-US" sz="1500" kern="1200" dirty="0" err="1">
                <a:solidFill>
                  <a:schemeClr val="tx1"/>
                </a:solidFill>
                <a:latin typeface="+mn-lt"/>
                <a:ea typeface="+mn-ea"/>
                <a:cs typeface="+mn-cs"/>
                <a:hlinkClick r:id="rId4"/>
              </a:rPr>
              <a:t>aws.amazon.com</a:t>
            </a:r>
            <a:r>
              <a:rPr lang="en-US" sz="1500" kern="1200" dirty="0">
                <a:solidFill>
                  <a:schemeClr val="tx1"/>
                </a:solidFill>
                <a:latin typeface="+mn-lt"/>
                <a:ea typeface="+mn-ea"/>
                <a:cs typeface="+mn-cs"/>
                <a:hlinkClick r:id="rId4"/>
              </a:rPr>
              <a:t>/solutions/case-studies/s-and-p-global-case-study</a:t>
            </a:r>
            <a:endParaRPr lang="en-US" sz="1500" kern="1200" dirty="0">
              <a:solidFill>
                <a:schemeClr val="tx1"/>
              </a:solidFill>
              <a:latin typeface="+mn-lt"/>
              <a:ea typeface="+mn-ea"/>
              <a:cs typeface="+mn-cs"/>
            </a:endParaRPr>
          </a:p>
          <a:p>
            <a:pPr>
              <a:buFont typeface="Arial" panose="020B0604020202020204" pitchFamily="34" charset="0"/>
              <a:buChar char="•"/>
            </a:pPr>
            <a:endParaRPr lang="en-US" sz="1500" kern="1200" dirty="0">
              <a:solidFill>
                <a:schemeClr val="tx1"/>
              </a:solidFill>
              <a:latin typeface="+mn-lt"/>
              <a:ea typeface="+mn-ea"/>
              <a:cs typeface="+mn-cs"/>
            </a:endParaRPr>
          </a:p>
          <a:p>
            <a:pPr>
              <a:buFont typeface="Arial" panose="020B0604020202020204" pitchFamily="34" charset="0"/>
              <a:buChar char="•"/>
            </a:pPr>
            <a:r>
              <a:rPr lang="en-US" sz="1500" kern="1200" dirty="0" err="1">
                <a:solidFill>
                  <a:schemeClr val="tx1"/>
                </a:solidFill>
                <a:latin typeface="+mn-lt"/>
                <a:ea typeface="+mn-ea"/>
                <a:cs typeface="+mn-cs"/>
              </a:rPr>
              <a:t>TymeBank</a:t>
            </a:r>
            <a:r>
              <a:rPr lang="en-US" sz="1500" kern="1200" dirty="0">
                <a:solidFill>
                  <a:schemeClr val="tx1"/>
                </a:solidFill>
                <a:latin typeface="+mn-lt"/>
                <a:ea typeface="+mn-ea"/>
                <a:cs typeface="+mn-cs"/>
              </a:rPr>
              <a:t>, South Africa’s first digital bank, migrates its core systems to AWS</a:t>
            </a:r>
          </a:p>
          <a:p>
            <a:pPr marL="685800" lvl="1" indent="-228600">
              <a:spcBef>
                <a:spcPts val="500"/>
              </a:spcBef>
              <a:buFont typeface="Arial" panose="020B0604020202020204" pitchFamily="34" charset="0"/>
              <a:buChar char="•"/>
              <a:defRPr sz="1800"/>
            </a:pPr>
            <a:r>
              <a:rPr lang="en-US" sz="1500" kern="1200" dirty="0">
                <a:solidFill>
                  <a:schemeClr val="tx1"/>
                </a:solidFill>
                <a:latin typeface="+mn-lt"/>
                <a:ea typeface="+mn-ea"/>
                <a:cs typeface="+mn-cs"/>
                <a:hlinkClick r:id="rId5"/>
              </a:rPr>
              <a:t>https://</a:t>
            </a:r>
            <a:r>
              <a:rPr lang="en-US" sz="1500" kern="1200" dirty="0" err="1">
                <a:solidFill>
                  <a:schemeClr val="tx1"/>
                </a:solidFill>
                <a:latin typeface="+mn-lt"/>
                <a:ea typeface="+mn-ea"/>
                <a:cs typeface="+mn-cs"/>
                <a:hlinkClick r:id="rId5"/>
              </a:rPr>
              <a:t>aws.amazon.com</a:t>
            </a:r>
            <a:r>
              <a:rPr lang="en-US" sz="1500" kern="1200" dirty="0">
                <a:solidFill>
                  <a:schemeClr val="tx1"/>
                </a:solidFill>
                <a:latin typeface="+mn-lt"/>
                <a:ea typeface="+mn-ea"/>
                <a:cs typeface="+mn-cs"/>
                <a:hlinkClick r:id="rId5"/>
              </a:rPr>
              <a:t>/solutions/case-studies/</a:t>
            </a:r>
            <a:r>
              <a:rPr lang="en-US" sz="1500" kern="1200" dirty="0" err="1">
                <a:solidFill>
                  <a:schemeClr val="tx1"/>
                </a:solidFill>
                <a:latin typeface="+mn-lt"/>
                <a:ea typeface="+mn-ea"/>
                <a:cs typeface="+mn-cs"/>
                <a:hlinkClick r:id="rId5"/>
              </a:rPr>
              <a:t>TymeBank</a:t>
            </a:r>
            <a:r>
              <a:rPr lang="en-US" sz="1500" kern="1200" dirty="0">
                <a:solidFill>
                  <a:schemeClr val="tx1"/>
                </a:solidFill>
                <a:latin typeface="+mn-lt"/>
                <a:ea typeface="+mn-ea"/>
                <a:cs typeface="+mn-cs"/>
                <a:hlinkClick r:id="rId5"/>
              </a:rPr>
              <a:t>-Case-Study</a:t>
            </a:r>
            <a:endParaRPr lang="en-US" sz="1500" kern="1200" dirty="0">
              <a:solidFill>
                <a:schemeClr val="tx1"/>
              </a:solidFill>
              <a:latin typeface="+mn-lt"/>
              <a:ea typeface="+mn-ea"/>
              <a:cs typeface="+mn-cs"/>
            </a:endParaRPr>
          </a:p>
          <a:p>
            <a:pPr>
              <a:buFont typeface="Arial" panose="020B0604020202020204" pitchFamily="34" charset="0"/>
              <a:buChar char="•"/>
            </a:pPr>
            <a:endParaRPr lang="en-US" sz="1500" kern="1200" dirty="0">
              <a:solidFill>
                <a:schemeClr val="tx1"/>
              </a:solidFill>
              <a:latin typeface="+mn-lt"/>
              <a:ea typeface="+mn-ea"/>
              <a:cs typeface="+mn-cs"/>
            </a:endParaRPr>
          </a:p>
          <a:p>
            <a:pPr>
              <a:buFont typeface="Arial" panose="020B0604020202020204" pitchFamily="34" charset="0"/>
              <a:buChar char="•"/>
            </a:pPr>
            <a:r>
              <a:rPr lang="en-US" sz="1500" kern="1200" dirty="0">
                <a:solidFill>
                  <a:schemeClr val="tx1"/>
                </a:solidFill>
                <a:latin typeface="+mn-lt"/>
                <a:ea typeface="+mn-ea"/>
                <a:cs typeface="+mn-cs"/>
              </a:rPr>
              <a:t>Mortgage Closings in 15 Minutes with </a:t>
            </a:r>
            <a:r>
              <a:rPr lang="en-US" sz="1500" kern="1200" dirty="0" err="1">
                <a:solidFill>
                  <a:schemeClr val="tx1"/>
                </a:solidFill>
                <a:latin typeface="+mn-lt"/>
                <a:ea typeface="+mn-ea"/>
                <a:cs typeface="+mn-cs"/>
              </a:rPr>
              <a:t>Snapdocs</a:t>
            </a:r>
            <a:r>
              <a:rPr lang="en-US" sz="1500" kern="1200" dirty="0">
                <a:solidFill>
                  <a:schemeClr val="tx1"/>
                </a:solidFill>
                <a:latin typeface="+mn-lt"/>
                <a:ea typeface="+mn-ea"/>
                <a:cs typeface="+mn-cs"/>
              </a:rPr>
              <a:t> on AWS</a:t>
            </a:r>
          </a:p>
          <a:p>
            <a:pPr marL="685800" lvl="1" indent="-228600">
              <a:spcBef>
                <a:spcPts val="500"/>
              </a:spcBef>
              <a:buFont typeface="Arial" panose="020B0604020202020204" pitchFamily="34" charset="0"/>
              <a:buChar char="•"/>
              <a:defRPr sz="1800"/>
            </a:pPr>
            <a:r>
              <a:rPr lang="en-US" sz="1500" kern="1200" dirty="0">
                <a:solidFill>
                  <a:schemeClr val="tx1"/>
                </a:solidFill>
                <a:latin typeface="+mn-lt"/>
                <a:ea typeface="+mn-ea"/>
                <a:cs typeface="+mn-cs"/>
                <a:hlinkClick r:id="rId6"/>
              </a:rPr>
              <a:t>https://</a:t>
            </a:r>
            <a:r>
              <a:rPr lang="en-US" sz="1500" kern="1200" dirty="0" err="1">
                <a:solidFill>
                  <a:schemeClr val="tx1"/>
                </a:solidFill>
                <a:latin typeface="+mn-lt"/>
                <a:ea typeface="+mn-ea"/>
                <a:cs typeface="+mn-cs"/>
                <a:hlinkClick r:id="rId6"/>
              </a:rPr>
              <a:t>aws.amazon.com</a:t>
            </a:r>
            <a:r>
              <a:rPr lang="en-US" sz="1500" kern="1200" dirty="0">
                <a:solidFill>
                  <a:schemeClr val="tx1"/>
                </a:solidFill>
                <a:latin typeface="+mn-lt"/>
                <a:ea typeface="+mn-ea"/>
                <a:cs typeface="+mn-cs"/>
                <a:hlinkClick r:id="rId6"/>
              </a:rPr>
              <a:t>/solutions/case-studies/</a:t>
            </a:r>
            <a:r>
              <a:rPr lang="en-US" sz="1500" kern="1200" dirty="0" err="1">
                <a:solidFill>
                  <a:schemeClr val="tx1"/>
                </a:solidFill>
                <a:latin typeface="+mn-lt"/>
                <a:ea typeface="+mn-ea"/>
                <a:cs typeface="+mn-cs"/>
                <a:hlinkClick r:id="rId6"/>
              </a:rPr>
              <a:t>snapdocs</a:t>
            </a:r>
            <a:r>
              <a:rPr lang="en-US" sz="1500" kern="1200" dirty="0">
                <a:solidFill>
                  <a:schemeClr val="tx1"/>
                </a:solidFill>
                <a:latin typeface="+mn-lt"/>
                <a:ea typeface="+mn-ea"/>
                <a:cs typeface="+mn-cs"/>
                <a:hlinkClick r:id="rId6"/>
              </a:rPr>
              <a:t>-case-study</a:t>
            </a:r>
            <a:endParaRPr lang="en-US" sz="1500" kern="1200" dirty="0">
              <a:solidFill>
                <a:schemeClr val="tx1"/>
              </a:solidFill>
              <a:latin typeface="+mn-lt"/>
              <a:ea typeface="+mn-ea"/>
              <a:cs typeface="+mn-cs"/>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xfrm>
            <a:off x="338455" y="258444"/>
            <a:ext cx="11506835" cy="611507"/>
          </a:xfrm>
          <a:prstGeom prst="rect">
            <a:avLst/>
          </a:prstGeom>
        </p:spPr>
        <p:txBody>
          <a:bodyPr/>
          <a:lstStyle/>
          <a:p>
            <a:r>
              <a:t>Questions to ponder about</a:t>
            </a:r>
          </a:p>
        </p:txBody>
      </p:sp>
      <p:pic>
        <p:nvPicPr>
          <p:cNvPr id="104" name="Picture 4" descr="Picture 4"/>
          <p:cNvPicPr>
            <a:picLocks noChangeAspect="1"/>
          </p:cNvPicPr>
          <p:nvPr/>
        </p:nvPicPr>
        <p:blipFill>
          <a:blip r:embed="rId3"/>
          <a:stretch>
            <a:fillRect/>
          </a:stretch>
        </p:blipFill>
        <p:spPr>
          <a:xfrm>
            <a:off x="1506855" y="836930"/>
            <a:ext cx="9170035" cy="5855335"/>
          </a:xfrm>
          <a:prstGeom prst="rect">
            <a:avLst/>
          </a:prstGeom>
          <a:ln w="12700">
            <a:miter lim="400000"/>
            <a:headEnd/>
            <a:tailEnd/>
          </a:ln>
        </p:spPr>
      </p:pic>
      <p:sp>
        <p:nvSpPr>
          <p:cNvPr id="106" name="Rounded Rectangle 6"/>
          <p:cNvSpPr/>
          <p:nvPr/>
        </p:nvSpPr>
        <p:spPr>
          <a:xfrm>
            <a:off x="4583430" y="1630045"/>
            <a:ext cx="1054735" cy="4961890"/>
          </a:xfrm>
          <a:prstGeom prst="roundRect">
            <a:avLst>
              <a:gd name="adj" fmla="val 7826"/>
            </a:avLst>
          </a:prstGeom>
          <a:ln w="38100">
            <a:solidFill>
              <a:schemeClr val="accent6"/>
            </a:solidFill>
            <a:miter/>
          </a:ln>
        </p:spPr>
        <p:txBody>
          <a:bodyPr lIns="0" tIns="0" rIns="0" bIns="0" anchor="ctr"/>
          <a:lstStyle/>
          <a:p>
            <a:pPr algn="ctr">
              <a:defRPr>
                <a:solidFill>
                  <a:srgbClr val="FFFFFF"/>
                </a:solidFill>
              </a:defRPr>
            </a:pPr>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宋体"/>
        <a:ea typeface="宋体"/>
        <a:cs typeface="宋体"/>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宋体"/>
        <a:ea typeface="宋体"/>
        <a:cs typeface="宋体"/>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1237</Words>
  <Application>Microsoft Macintosh PowerPoint</Application>
  <PresentationFormat>Widescreen</PresentationFormat>
  <Paragraphs>114</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宋体</vt:lpstr>
      <vt:lpstr>Arial</vt:lpstr>
      <vt:lpstr>Arial Black</vt:lpstr>
      <vt:lpstr>Calibri</vt:lpstr>
      <vt:lpstr>Office Theme</vt:lpstr>
      <vt:lpstr>PGPCC - Mentor session</vt:lpstr>
      <vt:lpstr>Recap – Compute</vt:lpstr>
      <vt:lpstr>Core Features - Tags</vt:lpstr>
      <vt:lpstr>Core Features - AMI</vt:lpstr>
      <vt:lpstr>Core Features – Instance Type</vt:lpstr>
      <vt:lpstr>Core Features – Storage (EBS)&amp; Networking</vt:lpstr>
      <vt:lpstr>Core Features - Security</vt:lpstr>
      <vt:lpstr>Case Studies</vt:lpstr>
      <vt:lpstr>Questions to ponder about</vt:lpstr>
      <vt:lpstr>Cloud has different colors but its function remains the same!</vt:lpstr>
      <vt:lpstr>Infrastructure cost reduction</vt:lpstr>
      <vt:lpstr>What else?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PGPCC - Mentor session</dc:title>
  <dc:creator/>
  <cp:lastModifiedBy>Stuart Wong</cp:lastModifiedBy>
  <cp:revision>13</cp:revision>
  <dcterms:created xsi:type="dcterms:W3CDTF">2024-01-04T06:35:33Z</dcterms:created>
  <dcterms:modified xsi:type="dcterms:W3CDTF">2024-01-27T14:55:31Z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