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10"/>
  </p:notesMasterIdLst>
  <p:handoutMasterIdLst>
    <p:handoutMasterId r:id="rId11"/>
  </p:handoutMasterIdLst>
  <p:sldIdLst>
    <p:sldId id="257" r:id="rId3"/>
    <p:sldId id="258" r:id="rId4"/>
    <p:sldId id="259" r:id="rId5"/>
    <p:sldId id="264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5" autoAdjust="0"/>
    <p:restoredTop sz="89911" autoAdjust="0"/>
  </p:normalViewPr>
  <p:slideViewPr>
    <p:cSldViewPr snapToGrid="0">
      <p:cViewPr>
        <p:scale>
          <a:sx n="75" d="100"/>
          <a:sy n="75" d="100"/>
        </p:scale>
        <p:origin x="516" y="660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11/16/2015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11/16/2015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Example objectives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At the end of this lesson, you will be able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Save files to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Move files to different locations on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Share files on the team Web server.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4E708F12-96AD-4ED4-8132-A78F5E42C1F5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Christian </a:t>
            </a:r>
            <a:r>
              <a:rPr lang="en-US" dirty="0" err="1" smtClean="0"/>
              <a:t>Güdel</a:t>
            </a:r>
            <a:r>
              <a:rPr lang="en-US" dirty="0" smtClean="0"/>
              <a:t>, Peter Rudolf von Rohr</a:t>
            </a:r>
          </a:p>
          <a:p>
            <a:r>
              <a:rPr lang="en-US" dirty="0" smtClean="0"/>
              <a:t>Team GR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Rationale </a:t>
            </a:r>
            <a:r>
              <a:rPr lang="en-US" dirty="0" err="1" smtClean="0"/>
              <a:t>Zahlen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IML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Einführung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neuen</a:t>
            </a:r>
            <a:r>
              <a:rPr lang="en-US" dirty="0" smtClean="0"/>
              <a:t> </a:t>
            </a:r>
            <a:r>
              <a:rPr lang="en-US" dirty="0" err="1" smtClean="0"/>
              <a:t>Datentyps</a:t>
            </a:r>
            <a:r>
              <a:rPr lang="en-US" dirty="0" smtClean="0"/>
              <a:t> </a:t>
            </a:r>
            <a:r>
              <a:rPr lang="en-US" i="1" dirty="0" smtClean="0"/>
              <a:t>RATIO</a:t>
            </a:r>
            <a:endParaRPr lang="en-US" dirty="0" smtClean="0"/>
          </a:p>
          <a:p>
            <a:r>
              <a:rPr lang="en-US" dirty="0" err="1" smtClean="0"/>
              <a:t>Darstellung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Brüche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Zähler</a:t>
            </a:r>
            <a:r>
              <a:rPr lang="en-US" dirty="0" smtClean="0"/>
              <a:t> und </a:t>
            </a:r>
            <a:r>
              <a:rPr lang="en-US" dirty="0" err="1" smtClean="0"/>
              <a:t>Nenner</a:t>
            </a:r>
            <a:endParaRPr lang="en-US" dirty="0" smtClean="0"/>
          </a:p>
          <a:p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Laufzeit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gekürzt</a:t>
            </a:r>
            <a:r>
              <a:rPr lang="en-US" dirty="0" smtClean="0"/>
              <a:t>, so </a:t>
            </a:r>
            <a:r>
              <a:rPr lang="en-US" dirty="0" err="1" smtClean="0"/>
              <a:t>dass</a:t>
            </a:r>
            <a:r>
              <a:rPr lang="en-US" dirty="0" smtClean="0"/>
              <a:t> </a:t>
            </a:r>
            <a:r>
              <a:rPr lang="en-US" dirty="0" err="1" smtClean="0"/>
              <a:t>Zähler</a:t>
            </a:r>
            <a:r>
              <a:rPr lang="en-US" dirty="0" smtClean="0"/>
              <a:t> und </a:t>
            </a:r>
            <a:r>
              <a:rPr lang="en-US" dirty="0" err="1" smtClean="0"/>
              <a:t>Nenner</a:t>
            </a:r>
            <a:r>
              <a:rPr lang="en-US" dirty="0" smtClean="0"/>
              <a:t> </a:t>
            </a:r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gemeinsamen</a:t>
            </a:r>
            <a:r>
              <a:rPr lang="en-US" dirty="0" smtClean="0"/>
              <a:t> </a:t>
            </a:r>
            <a:r>
              <a:rPr lang="en-US" dirty="0" err="1" smtClean="0"/>
              <a:t>Teiler</a:t>
            </a:r>
            <a:r>
              <a:rPr lang="en-US" dirty="0" smtClean="0"/>
              <a:t> </a:t>
            </a:r>
            <a:r>
              <a:rPr lang="en-US" dirty="0" err="1" smtClean="0"/>
              <a:t>ausser</a:t>
            </a:r>
            <a:r>
              <a:rPr lang="en-US" dirty="0" smtClean="0"/>
              <a:t> 1 </a:t>
            </a:r>
            <a:r>
              <a:rPr lang="en-US" dirty="0" err="1" smtClean="0"/>
              <a:t>besitzen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Idee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Pattern</a:t>
            </a:r>
          </a:p>
          <a:p>
            <a:pPr marL="411480" lvl="1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[0-9]+(‘*[0-9]+)*/[1-9]+(‘*[0-9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]+)*</a:t>
            </a:r>
          </a:p>
          <a:p>
            <a:pPr marL="411480" lvl="1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/>
              <a:t>Lexeme</a:t>
            </a:r>
          </a:p>
          <a:p>
            <a:pPr marL="411480" lvl="1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1’337/42</a:t>
            </a:r>
          </a:p>
          <a:p>
            <a:pPr marL="411480" lvl="1" indent="0">
              <a:buNone/>
            </a:pPr>
            <a:endParaRPr lang="en-GB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 err="1"/>
              <a:t>Neues</a:t>
            </a:r>
            <a:r>
              <a:rPr lang="en-GB" dirty="0"/>
              <a:t> </a:t>
            </a:r>
            <a:r>
              <a:rPr lang="en-GB" dirty="0" err="1"/>
              <a:t>Attribut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smtClean="0"/>
              <a:t>LITERAL-Token: </a:t>
            </a:r>
            <a:r>
              <a:rPr lang="en-GB" dirty="0" err="1"/>
              <a:t>RatioVal</a:t>
            </a:r>
            <a:r>
              <a:rPr lang="en-GB" dirty="0"/>
              <a:t> </a:t>
            </a: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err="1" smtClean="0"/>
              <a:t>Int</a:t>
            </a:r>
            <a:r>
              <a:rPr lang="en-GB" dirty="0"/>
              <a:t/>
            </a:r>
            <a:br>
              <a:rPr lang="en-GB" dirty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Lexikalische</a:t>
            </a:r>
            <a:r>
              <a:rPr lang="en-US" dirty="0" smtClean="0"/>
              <a:t>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Neue</a:t>
            </a:r>
            <a:r>
              <a:rPr lang="en-GB" dirty="0" smtClean="0"/>
              <a:t> </a:t>
            </a:r>
            <a:r>
              <a:rPr lang="en-GB" dirty="0" err="1" smtClean="0"/>
              <a:t>Schlüsselwörter</a:t>
            </a:r>
            <a:endParaRPr lang="en-GB" dirty="0" smtClean="0"/>
          </a:p>
          <a:p>
            <a:endParaRPr lang="en-GB" dirty="0"/>
          </a:p>
          <a:p>
            <a:r>
              <a:rPr lang="en-GB" dirty="0"/>
              <a:t>r</a:t>
            </a:r>
            <a:r>
              <a:rPr lang="en-GB" dirty="0" smtClean="0"/>
              <a:t>atio: </a:t>
            </a:r>
            <a:r>
              <a:rPr lang="en-GB" dirty="0" err="1" smtClean="0"/>
              <a:t>Deklaration</a:t>
            </a:r>
            <a:endParaRPr lang="en-GB" dirty="0" smtClean="0"/>
          </a:p>
          <a:p>
            <a:r>
              <a:rPr lang="en-GB" dirty="0" err="1"/>
              <a:t>n</a:t>
            </a:r>
            <a:r>
              <a:rPr lang="en-GB" dirty="0" err="1" smtClean="0"/>
              <a:t>um</a:t>
            </a:r>
            <a:r>
              <a:rPr lang="en-GB" dirty="0" smtClean="0"/>
              <a:t>: </a:t>
            </a:r>
            <a:r>
              <a:rPr lang="en-GB" dirty="0" err="1" smtClean="0"/>
              <a:t>Zähler</a:t>
            </a:r>
            <a:r>
              <a:rPr lang="en-GB" dirty="0" smtClean="0"/>
              <a:t> </a:t>
            </a:r>
            <a:r>
              <a:rPr lang="en-GB" dirty="0" err="1" smtClean="0"/>
              <a:t>auslesen</a:t>
            </a:r>
            <a:endParaRPr lang="en-GB" dirty="0" smtClean="0"/>
          </a:p>
          <a:p>
            <a:r>
              <a:rPr lang="en-GB" dirty="0" err="1"/>
              <a:t>d</a:t>
            </a:r>
            <a:r>
              <a:rPr lang="en-GB" dirty="0" err="1" smtClean="0"/>
              <a:t>enom</a:t>
            </a:r>
            <a:r>
              <a:rPr lang="en-GB" dirty="0" smtClean="0"/>
              <a:t>: </a:t>
            </a:r>
            <a:r>
              <a:rPr lang="en-GB" dirty="0" err="1" smtClean="0"/>
              <a:t>Nenner</a:t>
            </a:r>
            <a:r>
              <a:rPr lang="en-GB" dirty="0" smtClean="0"/>
              <a:t> </a:t>
            </a:r>
            <a:r>
              <a:rPr lang="en-GB" dirty="0" err="1" smtClean="0"/>
              <a:t>auslesen</a:t>
            </a:r>
            <a:endParaRPr lang="en-GB" dirty="0" smtClean="0"/>
          </a:p>
          <a:p>
            <a:r>
              <a:rPr lang="en-GB" dirty="0"/>
              <a:t>f</a:t>
            </a:r>
            <a:r>
              <a:rPr lang="en-GB" dirty="0" smtClean="0"/>
              <a:t>loor: </a:t>
            </a:r>
            <a:r>
              <a:rPr lang="en-GB" dirty="0" err="1" smtClean="0"/>
              <a:t>Abrunden</a:t>
            </a:r>
            <a:endParaRPr lang="en-GB" dirty="0" smtClean="0"/>
          </a:p>
          <a:p>
            <a:r>
              <a:rPr lang="en-GB" dirty="0"/>
              <a:t>c</a:t>
            </a:r>
            <a:r>
              <a:rPr lang="en-GB" dirty="0" smtClean="0"/>
              <a:t>eil: </a:t>
            </a:r>
            <a:r>
              <a:rPr lang="en-GB" dirty="0" err="1" smtClean="0"/>
              <a:t>Aufrunden</a:t>
            </a:r>
            <a:endParaRPr lang="en-GB" dirty="0" smtClean="0"/>
          </a:p>
          <a:p>
            <a:r>
              <a:rPr lang="en-GB" dirty="0"/>
              <a:t>r</a:t>
            </a:r>
            <a:r>
              <a:rPr lang="en-GB" dirty="0" smtClean="0"/>
              <a:t>ound: </a:t>
            </a:r>
            <a:r>
              <a:rPr lang="en-GB" dirty="0" err="1" smtClean="0"/>
              <a:t>Runden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Lexikalische</a:t>
            </a:r>
            <a:r>
              <a:rPr lang="en-US" dirty="0"/>
              <a:t> Syntax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564685" y="4045915"/>
            <a:ext cx="7117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dirty="0" smtClean="0">
                <a:solidFill>
                  <a:schemeClr val="tx2"/>
                </a:solidFill>
                <a:latin typeface="Javanese Text" panose="02000000000000000000" pitchFamily="2" charset="0"/>
              </a:rPr>
              <a:t>}</a:t>
            </a:r>
            <a:endParaRPr lang="en-GB" sz="3200" dirty="0">
              <a:solidFill>
                <a:schemeClr val="tx2"/>
              </a:solidFill>
              <a:latin typeface="Javanese Text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0152" y="4636549"/>
            <a:ext cx="3394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2"/>
                </a:solidFill>
              </a:rPr>
              <a:t>RATIOOPR</a:t>
            </a:r>
          </a:p>
        </p:txBody>
      </p:sp>
    </p:spTree>
    <p:extLst>
      <p:ext uri="{BB962C8B-B14F-4D97-AF65-F5344CB8AC3E}">
        <p14:creationId xmlns:p14="http://schemas.microsoft.com/office/powerpoint/2010/main" val="4274827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Erweiterung</a:t>
            </a:r>
            <a:r>
              <a:rPr lang="en-US" dirty="0" smtClean="0"/>
              <a:t> der Grammatik um die </a:t>
            </a:r>
            <a:r>
              <a:rPr lang="en-US" dirty="0" err="1" smtClean="0"/>
              <a:t>folgende</a:t>
            </a:r>
            <a:r>
              <a:rPr lang="en-US" dirty="0" smtClean="0"/>
              <a:t> Regel</a:t>
            </a:r>
            <a:r>
              <a:rPr lang="en-US" dirty="0" smtClean="0"/>
              <a:t>:</a:t>
            </a:r>
          </a:p>
          <a:p>
            <a:pPr lvl="1"/>
            <a:endParaRPr lang="en-US" dirty="0"/>
          </a:p>
          <a:p>
            <a:pPr marL="411480" lvl="1" indent="0">
              <a:buNone/>
            </a:pPr>
            <a:r>
              <a:rPr lang="en-US" dirty="0" err="1" smtClean="0"/>
              <a:t>monadicOpr</a:t>
            </a:r>
            <a:r>
              <a:rPr lang="en-US" dirty="0" smtClean="0"/>
              <a:t> ::= RATIOOPR</a:t>
            </a:r>
          </a:p>
          <a:p>
            <a:pPr marL="411480" lvl="1" indent="0">
              <a:buNone/>
            </a:pPr>
            <a:endParaRPr lang="en-US" dirty="0"/>
          </a:p>
          <a:p>
            <a:r>
              <a:rPr lang="en-US" dirty="0" err="1" smtClean="0"/>
              <a:t>Präzedenz</a:t>
            </a:r>
            <a:r>
              <a:rPr lang="en-US" dirty="0" smtClean="0"/>
              <a:t>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andere</a:t>
            </a:r>
            <a:r>
              <a:rPr lang="en-US" dirty="0" smtClean="0"/>
              <a:t> </a:t>
            </a:r>
            <a:r>
              <a:rPr lang="en-US" dirty="0" err="1" smtClean="0"/>
              <a:t>monadische</a:t>
            </a:r>
            <a:r>
              <a:rPr lang="en-US" dirty="0" smtClean="0"/>
              <a:t> </a:t>
            </a:r>
            <a:r>
              <a:rPr lang="en-US" dirty="0" err="1" smtClean="0"/>
              <a:t>Operatoren</a:t>
            </a:r>
            <a:r>
              <a:rPr lang="en-US" dirty="0" smtClean="0"/>
              <a:t> (NOT, +, -)</a:t>
            </a:r>
          </a:p>
          <a:p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GB" dirty="0"/>
              <a:t>Assoziativität</a:t>
            </a:r>
            <a:br>
              <a:rPr lang="en-GB" dirty="0"/>
            </a:b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Grammatikalische</a:t>
            </a:r>
            <a:r>
              <a:rPr lang="en-US" dirty="0" smtClean="0"/>
              <a:t>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RATIOOPR </a:t>
            </a:r>
            <a:r>
              <a:rPr lang="en-US" dirty="0" err="1" smtClean="0"/>
              <a:t>unterstützen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Argumente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RatioVal</a:t>
            </a:r>
            <a:endParaRPr lang="en-US" dirty="0"/>
          </a:p>
          <a:p>
            <a:r>
              <a:rPr lang="en-US" dirty="0" err="1" smtClean="0"/>
              <a:t>Für</a:t>
            </a:r>
            <a:r>
              <a:rPr lang="en-US" dirty="0" smtClean="0"/>
              <a:t> MULTOPR, ADDOPR und RELOPR</a:t>
            </a:r>
          </a:p>
          <a:p>
            <a:pPr lvl="1"/>
            <a:r>
              <a:rPr lang="en-US" dirty="0" err="1" smtClean="0"/>
              <a:t>Gemischte</a:t>
            </a:r>
            <a:r>
              <a:rPr lang="en-US" dirty="0" smtClean="0"/>
              <a:t> </a:t>
            </a:r>
            <a:r>
              <a:rPr lang="en-US" dirty="0" err="1" smtClean="0"/>
              <a:t>Argumente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in </a:t>
            </a:r>
            <a:r>
              <a:rPr lang="en-US" dirty="0" err="1" smtClean="0"/>
              <a:t>RatioVal</a:t>
            </a:r>
            <a:r>
              <a:rPr lang="en-US" dirty="0" smtClean="0"/>
              <a:t> </a:t>
            </a:r>
            <a:r>
              <a:rPr lang="en-US" dirty="0" err="1" smtClean="0"/>
              <a:t>konvertiert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Einschränkungen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34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Beispiel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209800"/>
            <a:ext cx="7382858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21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239</Words>
  <Application>Microsoft Office PowerPoint</Application>
  <PresentationFormat>Widescreen</PresentationFormat>
  <Paragraphs>50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Consolas</vt:lpstr>
      <vt:lpstr>Georgia</vt:lpstr>
      <vt:lpstr>Javanese Text</vt:lpstr>
      <vt:lpstr>Wingdings 2</vt:lpstr>
      <vt:lpstr>Training presentation</vt:lpstr>
      <vt:lpstr>Rationale Zahlen für IML</vt:lpstr>
      <vt:lpstr>Idee</vt:lpstr>
      <vt:lpstr>Lexikalische Syntax</vt:lpstr>
      <vt:lpstr>Lexikalische Syntax</vt:lpstr>
      <vt:lpstr>Grammatikalische Syntax</vt:lpstr>
      <vt:lpstr>Einschränkungen</vt:lpstr>
      <vt:lpstr>Beispiel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2015-11-16T09:48:40Z</dcterms:created>
  <dcterms:modified xsi:type="dcterms:W3CDTF">2015-11-16T10:08:18Z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