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4" r:id="rId6"/>
    <p:sldId id="260" r:id="rId7"/>
    <p:sldId id="262" r:id="rId8"/>
    <p:sldId id="270" r:id="rId9"/>
    <p:sldId id="271" r:id="rId10"/>
    <p:sldId id="272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9911" autoAdjust="0"/>
  </p:normalViewPr>
  <p:slideViewPr>
    <p:cSldViewPr snapToGrid="0">
      <p:cViewPr>
        <p:scale>
          <a:sx n="87" d="100"/>
          <a:sy n="87" d="100"/>
        </p:scale>
        <p:origin x="64" y="40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Güdel</a:t>
            </a:r>
            <a:r>
              <a:rPr lang="en-US" dirty="0" smtClean="0"/>
              <a:t>, Peter Rudolf von Rohr</a:t>
            </a:r>
          </a:p>
          <a:p>
            <a:r>
              <a:rPr lang="en-US" dirty="0" smtClean="0"/>
              <a:t>Team GR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Neuer</a:t>
            </a:r>
            <a:r>
              <a:rPr lang="en-GB" dirty="0" smtClean="0"/>
              <a:t> </a:t>
            </a:r>
            <a:r>
              <a:rPr lang="en-GB" dirty="0" err="1" smtClean="0"/>
              <a:t>Datentyp</a:t>
            </a:r>
            <a:r>
              <a:rPr lang="en-GB" dirty="0" smtClean="0"/>
              <a:t> </a:t>
            </a:r>
            <a:r>
              <a:rPr lang="en-GB" dirty="0" err="1" smtClean="0"/>
              <a:t>RatioData</a:t>
            </a:r>
            <a:r>
              <a:rPr lang="en-GB" dirty="0" smtClean="0"/>
              <a:t> (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IntData</a:t>
            </a:r>
            <a:r>
              <a:rPr lang="en-GB" dirty="0" smtClean="0"/>
              <a:t>, </a:t>
            </a:r>
            <a:r>
              <a:rPr lang="en-GB" dirty="0" err="1" smtClean="0"/>
              <a:t>BoolData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immer</a:t>
            </a:r>
            <a:r>
              <a:rPr lang="en-GB" dirty="0" smtClean="0"/>
              <a:t> </a:t>
            </a:r>
            <a:r>
              <a:rPr lang="en-GB" dirty="0" err="1" smtClean="0"/>
              <a:t>gekürzten</a:t>
            </a:r>
            <a:r>
              <a:rPr lang="en-GB" dirty="0" smtClean="0"/>
              <a:t> Bruch </a:t>
            </a:r>
            <a:r>
              <a:rPr lang="en-GB" dirty="0" err="1" smtClean="0"/>
              <a:t>zurück</a:t>
            </a:r>
            <a:endParaRPr lang="en-GB" dirty="0" smtClean="0"/>
          </a:p>
          <a:p>
            <a:r>
              <a:rPr lang="en-GB" dirty="0" err="1" smtClean="0"/>
              <a:t>Kann</a:t>
            </a:r>
            <a:r>
              <a:rPr lang="en-GB" dirty="0" smtClean="0"/>
              <a:t> von </a:t>
            </a:r>
            <a:r>
              <a:rPr lang="en-GB" dirty="0" err="1" smtClean="0"/>
              <a:t>IntData</a:t>
            </a:r>
            <a:r>
              <a:rPr lang="en-GB" dirty="0" smtClean="0"/>
              <a:t> </a:t>
            </a:r>
            <a:r>
              <a:rPr lang="en-GB" dirty="0" err="1" smtClean="0"/>
              <a:t>konstruiert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(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Nenner</a:t>
            </a:r>
            <a:r>
              <a:rPr lang="en-GB" dirty="0" smtClean="0"/>
              <a:t> = 1)</a:t>
            </a:r>
          </a:p>
          <a:p>
            <a:endParaRPr lang="en-GB" dirty="0"/>
          </a:p>
          <a:p>
            <a:r>
              <a:rPr lang="en-GB" dirty="0" smtClean="0"/>
              <a:t>Interface </a:t>
            </a:r>
            <a:r>
              <a:rPr lang="en-GB" dirty="0" err="1" smtClean="0"/>
              <a:t>zum</a:t>
            </a:r>
            <a:r>
              <a:rPr lang="en-GB" dirty="0" smtClean="0"/>
              <a:t> Compiler via </a:t>
            </a:r>
            <a:r>
              <a:rPr lang="en-GB" dirty="0" err="1" smtClean="0"/>
              <a:t>Textfile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3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Instruktionen</a:t>
            </a:r>
            <a:endParaRPr lang="en-GB" dirty="0" smtClean="0"/>
          </a:p>
          <a:p>
            <a:pPr lvl="1"/>
            <a:r>
              <a:rPr lang="en-GB" dirty="0" err="1" smtClean="0"/>
              <a:t>AddRatio</a:t>
            </a:r>
            <a:r>
              <a:rPr lang="en-GB" dirty="0" smtClean="0"/>
              <a:t>, </a:t>
            </a:r>
            <a:r>
              <a:rPr lang="en-GB" dirty="0" err="1" smtClean="0"/>
              <a:t>SubRatio</a:t>
            </a:r>
            <a:r>
              <a:rPr lang="en-GB" dirty="0" smtClean="0"/>
              <a:t>, </a:t>
            </a:r>
            <a:r>
              <a:rPr lang="en-GB" dirty="0" err="1" smtClean="0"/>
              <a:t>MultRatio</a:t>
            </a:r>
            <a:r>
              <a:rPr lang="en-GB" dirty="0" smtClean="0"/>
              <a:t>, </a:t>
            </a:r>
            <a:r>
              <a:rPr lang="en-GB" dirty="0" err="1" smtClean="0"/>
              <a:t>DivRatio</a:t>
            </a:r>
            <a:endParaRPr lang="en-GB" dirty="0" smtClean="0"/>
          </a:p>
          <a:p>
            <a:pPr lvl="1"/>
            <a:r>
              <a:rPr lang="en-GB" dirty="0" err="1" smtClean="0"/>
              <a:t>CeilRatio</a:t>
            </a:r>
            <a:r>
              <a:rPr lang="en-GB" dirty="0" smtClean="0"/>
              <a:t>, </a:t>
            </a:r>
            <a:r>
              <a:rPr lang="en-GB" dirty="0" err="1" smtClean="0"/>
              <a:t>NumRatio</a:t>
            </a:r>
            <a:r>
              <a:rPr lang="en-GB" dirty="0" smtClean="0"/>
              <a:t>, </a:t>
            </a:r>
            <a:r>
              <a:rPr lang="en-GB" dirty="0" err="1" smtClean="0"/>
              <a:t>DenomRatio</a:t>
            </a:r>
            <a:r>
              <a:rPr lang="en-GB" dirty="0" smtClean="0"/>
              <a:t>, </a:t>
            </a:r>
            <a:r>
              <a:rPr lang="en-GB" dirty="0" err="1" smtClean="0"/>
              <a:t>FloorRatio</a:t>
            </a:r>
            <a:r>
              <a:rPr lang="en-GB" dirty="0" smtClean="0"/>
              <a:t>, </a:t>
            </a:r>
            <a:r>
              <a:rPr lang="en-GB" dirty="0" err="1" smtClean="0"/>
              <a:t>RoundRatio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EqRatio</a:t>
            </a:r>
            <a:r>
              <a:rPr lang="en-GB" dirty="0" smtClean="0"/>
              <a:t>, </a:t>
            </a:r>
            <a:r>
              <a:rPr lang="en-GB" dirty="0" err="1" smtClean="0"/>
              <a:t>NeRatio</a:t>
            </a:r>
            <a:r>
              <a:rPr lang="en-GB" dirty="0" smtClean="0"/>
              <a:t>, </a:t>
            </a:r>
            <a:r>
              <a:rPr lang="en-GB" dirty="0" err="1" smtClean="0"/>
              <a:t>GeRatio</a:t>
            </a:r>
            <a:r>
              <a:rPr lang="en-GB" dirty="0" smtClean="0"/>
              <a:t>, </a:t>
            </a:r>
            <a:r>
              <a:rPr lang="en-GB" dirty="0" err="1" smtClean="0"/>
              <a:t>GtRatio</a:t>
            </a:r>
            <a:r>
              <a:rPr lang="en-GB" dirty="0" smtClean="0"/>
              <a:t>, </a:t>
            </a:r>
            <a:r>
              <a:rPr lang="en-GB" dirty="0" err="1" smtClean="0"/>
              <a:t>LeRatio</a:t>
            </a:r>
            <a:r>
              <a:rPr lang="en-GB" dirty="0" smtClean="0"/>
              <a:t>, </a:t>
            </a:r>
            <a:r>
              <a:rPr lang="en-GB" dirty="0" err="1" smtClean="0"/>
              <a:t>LtRatio</a:t>
            </a:r>
            <a:endParaRPr lang="en-GB" dirty="0" smtClean="0"/>
          </a:p>
          <a:p>
            <a:pPr lvl="1"/>
            <a:r>
              <a:rPr lang="en-GB" dirty="0" err="1" smtClean="0"/>
              <a:t>NegRatio</a:t>
            </a:r>
            <a:endParaRPr lang="en-GB" dirty="0" smtClean="0"/>
          </a:p>
          <a:p>
            <a:pPr lvl="1"/>
            <a:r>
              <a:rPr lang="en-GB" dirty="0" err="1" smtClean="0"/>
              <a:t>InputRatio</a:t>
            </a:r>
            <a:r>
              <a:rPr lang="en-GB" dirty="0" smtClean="0"/>
              <a:t>, </a:t>
            </a:r>
            <a:r>
              <a:rPr lang="en-GB" dirty="0" err="1" smtClean="0"/>
              <a:t>OutputRatio</a:t>
            </a:r>
            <a:endParaRPr lang="en-GB" dirty="0" smtClean="0"/>
          </a:p>
          <a:p>
            <a:pPr lvl="1"/>
            <a:r>
              <a:rPr lang="en-GB" dirty="0" err="1" smtClean="0"/>
              <a:t>LoadImRatio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Beispiel rationale Zahl –281/280</a:t>
            </a:r>
          </a:p>
          <a:p>
            <a:r>
              <a:rPr lang="de-CH" dirty="0"/>
              <a:t>debugout -281/280 // Ausgabe: -1.003(571428</a:t>
            </a:r>
            <a:r>
              <a:rPr lang="de-CH" dirty="0" smtClean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VM: Ausgabe von rationalen Zahlen	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942763"/>
              </p:ext>
            </p:extLst>
          </p:nvPr>
        </p:nvGraphicFramePr>
        <p:xfrm>
          <a:off x="609599" y="3401060"/>
          <a:ext cx="109728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="" xmlns:a16="http://schemas.microsoft.com/office/drawing/2014/main" val="3432858941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685891753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410249664"/>
                    </a:ext>
                  </a:extLst>
                </a:gridCol>
                <a:gridCol w="2020224">
                  <a:extLst>
                    <a:ext uri="{9D8B030D-6E8A-4147-A177-3AD203B41FA5}">
                      <a16:colId xmlns="" xmlns:a16="http://schemas.microsoft.com/office/drawing/2014/main" val="2254893949"/>
                    </a:ext>
                  </a:extLst>
                </a:gridCol>
                <a:gridCol w="862641">
                  <a:extLst>
                    <a:ext uri="{9D8B030D-6E8A-4147-A177-3AD203B41FA5}">
                      <a16:colId xmlns="" xmlns:a16="http://schemas.microsoft.com/office/drawing/2014/main" val="2351044014"/>
                    </a:ext>
                  </a:extLst>
                </a:gridCol>
                <a:gridCol w="2478657">
                  <a:extLst>
                    <a:ext uri="{9D8B030D-6E8A-4147-A177-3AD203B41FA5}">
                      <a16:colId xmlns="" xmlns:a16="http://schemas.microsoft.com/office/drawing/2014/main" val="1806089394"/>
                    </a:ext>
                  </a:extLst>
                </a:gridCol>
                <a:gridCol w="908650">
                  <a:extLst>
                    <a:ext uri="{9D8B030D-6E8A-4147-A177-3AD203B41FA5}">
                      <a16:colId xmlns="" xmlns:a16="http://schemas.microsoft.com/office/drawing/2014/main" val="2597290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Vorzeichen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Ganzzahlteil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Trennzeichen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Nichtperiodische</a:t>
                      </a:r>
                      <a:r>
                        <a:rPr lang="de-CH" baseline="0" dirty="0" smtClean="0"/>
                        <a:t> Nachkommastellen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Periodische Nachkommastellen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12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571428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475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Einlesen</a:t>
            </a:r>
            <a:r>
              <a:rPr lang="en-GB" dirty="0" smtClean="0"/>
              <a:t> der </a:t>
            </a:r>
            <a:r>
              <a:rPr lang="en-GB" dirty="0" err="1" smtClean="0"/>
              <a:t>erreichten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r>
              <a:rPr lang="en-GB" dirty="0" smtClean="0"/>
              <a:t> und der </a:t>
            </a:r>
            <a:r>
              <a:rPr lang="en-GB" dirty="0" err="1" smtClean="0"/>
              <a:t>maximalen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endParaRPr lang="en-GB" dirty="0" smtClean="0"/>
          </a:p>
          <a:p>
            <a:r>
              <a:rPr lang="en-GB" dirty="0" err="1" smtClean="0"/>
              <a:t>Notenberechnung</a:t>
            </a:r>
            <a:r>
              <a:rPr lang="en-GB" dirty="0" smtClean="0"/>
              <a:t> via </a:t>
            </a:r>
            <a:r>
              <a:rPr lang="en-GB" dirty="0" err="1" smtClean="0"/>
              <a:t>Standardformel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(</a:t>
            </a:r>
            <a:r>
              <a:rPr lang="en-GB" dirty="0" err="1" smtClean="0"/>
              <a:t>asRatio</a:t>
            </a:r>
            <a:r>
              <a:rPr lang="en-GB" dirty="0" smtClean="0"/>
              <a:t> </a:t>
            </a:r>
            <a:r>
              <a:rPr lang="en-GB" dirty="0" err="1" smtClean="0"/>
              <a:t>Punkte</a:t>
            </a:r>
            <a:r>
              <a:rPr lang="en-GB" dirty="0" smtClean="0"/>
              <a:t>) * 5 / </a:t>
            </a:r>
            <a:r>
              <a:rPr lang="en-GB" dirty="0" err="1" smtClean="0"/>
              <a:t>MaximalPunkte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err="1" smtClean="0"/>
              <a:t>Rundung</a:t>
            </a:r>
            <a:r>
              <a:rPr lang="en-GB" dirty="0" smtClean="0"/>
              <a:t> auf </a:t>
            </a:r>
            <a:r>
              <a:rPr lang="en-GB" dirty="0" err="1" smtClean="0"/>
              <a:t>Zehntel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(round (Note * 10)) / (</a:t>
            </a:r>
            <a:r>
              <a:rPr lang="en-GB" dirty="0" err="1" smtClean="0"/>
              <a:t>asRatio</a:t>
            </a:r>
            <a:r>
              <a:rPr lang="en-GB" dirty="0" smtClean="0"/>
              <a:t> 10)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Datentyps</a:t>
            </a:r>
            <a:r>
              <a:rPr lang="en-US" dirty="0" smtClean="0"/>
              <a:t> </a:t>
            </a:r>
            <a:r>
              <a:rPr lang="en-US" i="1" dirty="0" smtClean="0"/>
              <a:t>RATIO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Brüche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gekürzt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positiven</a:t>
            </a:r>
            <a:r>
              <a:rPr lang="en-US" dirty="0" smtClean="0"/>
              <a:t> </a:t>
            </a:r>
            <a:r>
              <a:rPr lang="en-US" dirty="0" err="1" smtClean="0"/>
              <a:t>Teiler</a:t>
            </a:r>
            <a:r>
              <a:rPr lang="en-US" dirty="0" smtClean="0"/>
              <a:t> </a:t>
            </a:r>
            <a:r>
              <a:rPr lang="en-US" dirty="0" err="1" smtClean="0"/>
              <a:t>ausser</a:t>
            </a:r>
            <a:r>
              <a:rPr lang="en-US" dirty="0" smtClean="0"/>
              <a:t> 1 </a:t>
            </a:r>
            <a:r>
              <a:rPr lang="en-US" dirty="0" err="1" smtClean="0"/>
              <a:t>besitzen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</a:p>
          <a:p>
            <a:pPr marL="41148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[0-9]+(‘*[0-9]+)*/[1-9]+(‘*[0-9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]+)*</a:t>
            </a:r>
          </a:p>
          <a:p>
            <a:pPr marL="41148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Lexeme</a:t>
            </a:r>
          </a:p>
          <a:p>
            <a:pPr marL="41148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1’337/42  -&gt; 191 / 6</a:t>
            </a:r>
          </a:p>
          <a:p>
            <a:pPr marL="411480" lvl="1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Neues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smtClean="0"/>
              <a:t>LITERAL-Token: </a:t>
            </a:r>
            <a:r>
              <a:rPr lang="en-GB" dirty="0" err="1"/>
              <a:t>RatioVal</a:t>
            </a:r>
            <a:r>
              <a:rPr lang="en-GB" dirty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Schlüsselwörter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atio: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: </a:t>
            </a:r>
            <a:r>
              <a:rPr lang="en-GB" dirty="0" err="1" smtClean="0"/>
              <a:t>Zähler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enom</a:t>
            </a:r>
            <a:r>
              <a:rPr lang="en-GB" dirty="0" smtClean="0"/>
              <a:t>: </a:t>
            </a:r>
            <a:r>
              <a:rPr lang="en-GB" dirty="0" err="1" smtClean="0"/>
              <a:t>Nenner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loor: </a:t>
            </a:r>
            <a:r>
              <a:rPr lang="en-GB" dirty="0" err="1" smtClean="0"/>
              <a:t>Abrunden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eil: </a:t>
            </a:r>
            <a:r>
              <a:rPr lang="en-GB" dirty="0" err="1" smtClean="0"/>
              <a:t>Aufrunden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ound: </a:t>
            </a:r>
            <a:r>
              <a:rPr lang="en-GB" dirty="0" err="1" smtClean="0"/>
              <a:t>Runden</a:t>
            </a:r>
            <a:endParaRPr lang="en-GB" dirty="0" smtClean="0"/>
          </a:p>
          <a:p>
            <a:r>
              <a:rPr lang="en-GB" dirty="0" err="1" smtClean="0"/>
              <a:t>asRatio</a:t>
            </a:r>
            <a:r>
              <a:rPr lang="en-GB" dirty="0" smtClean="0"/>
              <a:t>: Integer </a:t>
            </a:r>
            <a:r>
              <a:rPr lang="en-GB" dirty="0" err="1" smtClean="0"/>
              <a:t>als</a:t>
            </a:r>
            <a:r>
              <a:rPr lang="en-GB" dirty="0" smtClean="0"/>
              <a:t> rationale </a:t>
            </a:r>
            <a:r>
              <a:rPr lang="en-GB" dirty="0" err="1" smtClean="0"/>
              <a:t>Zahl</a:t>
            </a:r>
            <a:r>
              <a:rPr lang="en-GB" dirty="0" smtClean="0"/>
              <a:t> </a:t>
            </a:r>
            <a:r>
              <a:rPr lang="en-GB" dirty="0" err="1" smtClean="0"/>
              <a:t>behandeln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Lexikalische</a:t>
            </a:r>
            <a:r>
              <a:rPr lang="en-US" dirty="0"/>
              <a:t> Syntax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65320" y="4016120"/>
            <a:ext cx="7117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}</a:t>
            </a:r>
            <a:endParaRPr lang="en-GB" sz="2800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8882" y="4539100"/>
            <a:ext cx="33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RATIOOPR</a:t>
            </a:r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Erweiterung</a:t>
            </a:r>
            <a:r>
              <a:rPr lang="en-US" dirty="0" smtClean="0"/>
              <a:t> der Grammatik um die </a:t>
            </a:r>
            <a:r>
              <a:rPr lang="en-US" dirty="0" err="1" smtClean="0"/>
              <a:t>folgende</a:t>
            </a:r>
            <a:r>
              <a:rPr lang="en-US" dirty="0" smtClean="0"/>
              <a:t> Regel: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monadicOpr</a:t>
            </a:r>
            <a:r>
              <a:rPr lang="en-US" dirty="0" smtClean="0"/>
              <a:t> ::= RATIOOPR | </a:t>
            </a:r>
            <a:r>
              <a:rPr lang="en-US" dirty="0" err="1" smtClean="0"/>
              <a:t>asRatio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Präzedenz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monadische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(NOT, +, -)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GB" dirty="0"/>
              <a:t>Assoziativität</a:t>
            </a:r>
            <a:br>
              <a:rPr lang="en-GB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RATIOOPR </a:t>
            </a:r>
            <a:r>
              <a:rPr lang="en-US" dirty="0" err="1" smtClean="0"/>
              <a:t>unterstützen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Argument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RatioVal</a:t>
            </a:r>
            <a:endParaRPr lang="en-US" dirty="0"/>
          </a:p>
          <a:p>
            <a:r>
              <a:rPr lang="en-US" dirty="0" err="1" smtClean="0"/>
              <a:t>Für</a:t>
            </a:r>
            <a:r>
              <a:rPr lang="en-US" dirty="0" smtClean="0"/>
              <a:t> MULTOPR, ADDOPR und RELOPR</a:t>
            </a:r>
          </a:p>
          <a:p>
            <a:pPr lvl="1"/>
            <a:r>
              <a:rPr lang="en-US" dirty="0" smtClean="0"/>
              <a:t>Integer-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RatioVal</a:t>
            </a:r>
            <a:r>
              <a:rPr lang="en-US" dirty="0" smtClean="0"/>
              <a:t> </a:t>
            </a:r>
            <a:r>
              <a:rPr lang="en-US" dirty="0" err="1" smtClean="0"/>
              <a:t>konvertiert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Einschränkungen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Integer </a:t>
            </a:r>
            <a:r>
              <a:rPr lang="en-GB" dirty="0" err="1" smtClean="0"/>
              <a:t>zu</a:t>
            </a:r>
            <a:r>
              <a:rPr lang="en-GB" dirty="0" smtClean="0"/>
              <a:t> Ratio</a:t>
            </a:r>
          </a:p>
          <a:p>
            <a:r>
              <a:rPr lang="en-GB" dirty="0" err="1" smtClean="0"/>
              <a:t>Dyadische</a:t>
            </a:r>
            <a:r>
              <a:rPr lang="en-GB" dirty="0" smtClean="0"/>
              <a:t> Expressions</a:t>
            </a:r>
          </a:p>
          <a:p>
            <a:pPr lvl="1"/>
            <a:r>
              <a:rPr lang="en-GB" dirty="0" smtClean="0"/>
              <a:t>Z.B. Addition von 5 + ½</a:t>
            </a:r>
          </a:p>
          <a:p>
            <a:pPr lvl="1"/>
            <a:r>
              <a:rPr lang="en-GB" dirty="0" err="1" smtClean="0"/>
              <a:t>DyadicExpression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	(Add, </a:t>
            </a:r>
            <a:br>
              <a:rPr lang="en-GB" dirty="0" smtClean="0"/>
            </a:br>
            <a:r>
              <a:rPr lang="en-GB" dirty="0" smtClean="0"/>
              <a:t>		</a:t>
            </a:r>
            <a:r>
              <a:rPr lang="en-GB" dirty="0" err="1" smtClean="0"/>
              <a:t>LiteralRExpr</a:t>
            </a:r>
            <a:r>
              <a:rPr lang="en-GB" dirty="0" smtClean="0"/>
              <a:t> (</a:t>
            </a:r>
            <a:r>
              <a:rPr lang="en-GB" dirty="0" err="1" smtClean="0"/>
              <a:t>IntVal</a:t>
            </a:r>
            <a:r>
              <a:rPr lang="en-GB" dirty="0" smtClean="0"/>
              <a:t> 5, </a:t>
            </a:r>
            <a:r>
              <a:rPr lang="en-GB" dirty="0" err="1" smtClean="0"/>
              <a:t>IntType</a:t>
            </a:r>
            <a:r>
              <a:rPr lang="en-GB" dirty="0" smtClean="0"/>
              <a:t>), </a:t>
            </a:r>
            <a:br>
              <a:rPr lang="en-GB" dirty="0" smtClean="0"/>
            </a:br>
            <a:r>
              <a:rPr lang="en-GB" dirty="0" smtClean="0"/>
              <a:t>		</a:t>
            </a:r>
            <a:r>
              <a:rPr lang="en-GB" dirty="0" err="1" smtClean="0"/>
              <a:t>LiteralRExpr</a:t>
            </a:r>
            <a:r>
              <a:rPr lang="en-GB" dirty="0" smtClean="0"/>
              <a:t> (</a:t>
            </a:r>
            <a:r>
              <a:rPr lang="en-GB" dirty="0" err="1" smtClean="0"/>
              <a:t>RatioVal</a:t>
            </a:r>
            <a:r>
              <a:rPr lang="en-GB" dirty="0" smtClean="0"/>
              <a:t> 1 2, </a:t>
            </a:r>
            <a:r>
              <a:rPr lang="en-GB" dirty="0" err="1" smtClean="0"/>
              <a:t>RatioType</a:t>
            </a:r>
            <a:r>
              <a:rPr lang="en-GB" dirty="0"/>
              <a:t>)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	 </a:t>
            </a:r>
            <a:r>
              <a:rPr lang="en-GB" b="1" dirty="0" err="1" smtClean="0"/>
              <a:t>RatioType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Implizite</a:t>
            </a:r>
            <a:r>
              <a:rPr lang="en-GB" dirty="0" smtClean="0"/>
              <a:t> </a:t>
            </a:r>
            <a:r>
              <a:rPr lang="en-GB" dirty="0" err="1" smtClean="0"/>
              <a:t>Typenkonvertierung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VM-intern: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Implizite</a:t>
            </a:r>
            <a:r>
              <a:rPr lang="en-GB" dirty="0" smtClean="0"/>
              <a:t> </a:t>
            </a:r>
            <a:r>
              <a:rPr lang="en-GB" dirty="0" err="1" smtClean="0"/>
              <a:t>Typenkonvertierung</a:t>
            </a:r>
            <a:endParaRPr lang="en-GB" dirty="0"/>
          </a:p>
        </p:txBody>
      </p:sp>
      <p:pic>
        <p:nvPicPr>
          <p:cNvPr id="4" name="Picture 3" descr="Java - IMLVM/src/ch/fhnw/cpib/vm/Data.java - Eclips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4" t="21014" r="38371" b="61386"/>
          <a:stretch/>
        </p:blipFill>
        <p:spPr>
          <a:xfrm>
            <a:off x="965606" y="2801720"/>
            <a:ext cx="7939213" cy="27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Divison</a:t>
            </a:r>
            <a:r>
              <a:rPr lang="en-GB" dirty="0" smtClean="0"/>
              <a:t> von 5 / 10: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DyadicExpression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		(</a:t>
            </a:r>
            <a:r>
              <a:rPr lang="en-GB" dirty="0" err="1" smtClean="0"/>
              <a:t>DivE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		 </a:t>
            </a:r>
            <a:r>
              <a:rPr lang="en-GB" dirty="0" err="1" smtClean="0"/>
              <a:t>LiteralRExpr</a:t>
            </a:r>
            <a:r>
              <a:rPr lang="en-GB" dirty="0" smtClean="0"/>
              <a:t> (</a:t>
            </a:r>
            <a:r>
              <a:rPr lang="en-GB" dirty="0" err="1" smtClean="0"/>
              <a:t>IntVal</a:t>
            </a:r>
            <a:r>
              <a:rPr lang="en-GB" dirty="0" smtClean="0"/>
              <a:t> 5, </a:t>
            </a:r>
            <a:r>
              <a:rPr lang="en-GB" dirty="0" err="1" smtClean="0"/>
              <a:t>IntType</a:t>
            </a:r>
            <a:r>
              <a:rPr lang="en-GB" dirty="0" smtClean="0"/>
              <a:t>),</a:t>
            </a:r>
            <a:br>
              <a:rPr lang="en-GB" dirty="0" smtClean="0"/>
            </a:br>
            <a:r>
              <a:rPr lang="en-GB" dirty="0" smtClean="0"/>
              <a:t>		 </a:t>
            </a:r>
            <a:r>
              <a:rPr lang="en-GB" dirty="0" err="1" smtClean="0"/>
              <a:t>LiteralRExpr</a:t>
            </a:r>
            <a:r>
              <a:rPr lang="en-GB" dirty="0" smtClean="0"/>
              <a:t> (</a:t>
            </a:r>
            <a:r>
              <a:rPr lang="en-GB" dirty="0" err="1" smtClean="0"/>
              <a:t>IntVal</a:t>
            </a:r>
            <a:r>
              <a:rPr lang="en-GB" dirty="0" smtClean="0"/>
              <a:t> 10, </a:t>
            </a:r>
            <a:r>
              <a:rPr lang="en-GB" dirty="0" err="1" smtClean="0"/>
              <a:t>IntType</a:t>
            </a:r>
            <a:r>
              <a:rPr lang="en-GB" dirty="0" smtClean="0"/>
              <a:t>),</a:t>
            </a:r>
            <a:br>
              <a:rPr lang="en-GB" dirty="0" smtClean="0"/>
            </a:br>
            <a:r>
              <a:rPr lang="en-GB" dirty="0" smtClean="0"/>
              <a:t>		 </a:t>
            </a:r>
            <a:r>
              <a:rPr lang="en-GB" b="1" dirty="0" err="1" smtClean="0"/>
              <a:t>IntType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/>
              <a:t>m</a:t>
            </a:r>
            <a:r>
              <a:rPr lang="en-GB" dirty="0" err="1" smtClean="0"/>
              <a:t>it</a:t>
            </a:r>
            <a:r>
              <a:rPr lang="en-GB" dirty="0" smtClean="0"/>
              <a:t> </a:t>
            </a:r>
            <a:r>
              <a:rPr lang="en-GB" dirty="0" err="1" smtClean="0"/>
              <a:t>Typenkonvertierung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asRatio</a:t>
            </a:r>
            <a:r>
              <a:rPr lang="en-GB" dirty="0" smtClean="0"/>
              <a:t> 5) / 10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err="1"/>
              <a:t>DyadicExpression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		(</a:t>
            </a:r>
            <a:r>
              <a:rPr lang="en-GB" dirty="0" err="1"/>
              <a:t>DivE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		 </a:t>
            </a:r>
            <a:r>
              <a:rPr lang="en-GB" dirty="0" err="1"/>
              <a:t>LiteralRExpr</a:t>
            </a:r>
            <a:r>
              <a:rPr lang="en-GB" dirty="0"/>
              <a:t> (</a:t>
            </a:r>
            <a:r>
              <a:rPr lang="en-GB" dirty="0" err="1"/>
              <a:t>IntVal</a:t>
            </a:r>
            <a:r>
              <a:rPr lang="en-GB" dirty="0"/>
              <a:t> 5, </a:t>
            </a:r>
            <a:r>
              <a:rPr lang="en-GB" dirty="0" err="1" smtClean="0"/>
              <a:t>RatioType</a:t>
            </a:r>
            <a:r>
              <a:rPr lang="en-GB" dirty="0" smtClean="0"/>
              <a:t>),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</a:t>
            </a:r>
            <a:r>
              <a:rPr lang="en-GB" dirty="0" err="1"/>
              <a:t>LiteralRExpr</a:t>
            </a:r>
            <a:r>
              <a:rPr lang="en-GB" dirty="0"/>
              <a:t> (</a:t>
            </a:r>
            <a:r>
              <a:rPr lang="en-GB" dirty="0" err="1"/>
              <a:t>IntVal</a:t>
            </a:r>
            <a:r>
              <a:rPr lang="en-GB" dirty="0"/>
              <a:t> 10, </a:t>
            </a:r>
            <a:r>
              <a:rPr lang="en-GB" dirty="0" err="1"/>
              <a:t>IntType</a:t>
            </a:r>
            <a:r>
              <a:rPr lang="en-GB" dirty="0"/>
              <a:t>),</a:t>
            </a:r>
            <a:br>
              <a:rPr lang="en-GB" dirty="0"/>
            </a:br>
            <a:r>
              <a:rPr lang="en-GB" dirty="0"/>
              <a:t>		 </a:t>
            </a:r>
            <a:r>
              <a:rPr lang="en-GB" b="1" dirty="0" err="1" smtClean="0"/>
              <a:t>RatioType</a:t>
            </a:r>
            <a:r>
              <a:rPr lang="en-GB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Explizite</a:t>
            </a:r>
            <a:r>
              <a:rPr lang="en-GB" dirty="0" smtClean="0"/>
              <a:t> </a:t>
            </a:r>
            <a:r>
              <a:rPr lang="en-GB" dirty="0" err="1" smtClean="0"/>
              <a:t>Typenkonvertierung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9754" y="2969971"/>
            <a:ext cx="3189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chemeClr val="tx2"/>
                </a:solidFill>
              </a:rPr>
              <a:t>Instruktion</a:t>
            </a:r>
            <a:r>
              <a:rPr lang="en-GB" sz="2400" i="1" dirty="0">
                <a:solidFill>
                  <a:schemeClr val="tx2"/>
                </a:solidFill>
              </a:rPr>
              <a:t>: </a:t>
            </a:r>
            <a:r>
              <a:rPr lang="en-GB" sz="2400" i="1" dirty="0" err="1" smtClean="0">
                <a:solidFill>
                  <a:schemeClr val="tx2"/>
                </a:solidFill>
              </a:rPr>
              <a:t>DivTruncInt</a:t>
            </a:r>
            <a:endParaRPr lang="en-GB" sz="2400" i="1" dirty="0" smtClean="0">
              <a:solidFill>
                <a:schemeClr val="tx2"/>
              </a:solidFill>
            </a:endParaRPr>
          </a:p>
          <a:p>
            <a:r>
              <a:rPr lang="en-GB" sz="2400" i="1" dirty="0" err="1" smtClean="0">
                <a:solidFill>
                  <a:schemeClr val="tx2"/>
                </a:solidFill>
              </a:rPr>
              <a:t>Resultat</a:t>
            </a:r>
            <a:r>
              <a:rPr lang="en-GB" sz="2400" i="1" dirty="0" smtClean="0">
                <a:solidFill>
                  <a:schemeClr val="tx2"/>
                </a:solidFill>
              </a:rPr>
              <a:t>: </a:t>
            </a:r>
            <a:r>
              <a:rPr lang="en-GB" sz="2400" i="1" dirty="0" err="1" smtClean="0">
                <a:solidFill>
                  <a:schemeClr val="tx2"/>
                </a:solidFill>
              </a:rPr>
              <a:t>Int</a:t>
            </a:r>
            <a:r>
              <a:rPr lang="en-GB" sz="2400" i="1" dirty="0" smtClean="0">
                <a:solidFill>
                  <a:schemeClr val="tx2"/>
                </a:solidFill>
              </a:rPr>
              <a:t> 0</a:t>
            </a:r>
            <a:endParaRPr lang="en-GB" sz="2400" i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9753" y="4958486"/>
            <a:ext cx="3189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chemeClr val="tx2"/>
                </a:solidFill>
              </a:rPr>
              <a:t>Instruktion</a:t>
            </a:r>
            <a:r>
              <a:rPr lang="en-GB" sz="2400" i="1" dirty="0">
                <a:solidFill>
                  <a:schemeClr val="tx2"/>
                </a:solidFill>
              </a:rPr>
              <a:t>: </a:t>
            </a:r>
            <a:r>
              <a:rPr lang="en-GB" sz="2400" i="1" dirty="0" err="1" smtClean="0">
                <a:solidFill>
                  <a:schemeClr val="tx2"/>
                </a:solidFill>
              </a:rPr>
              <a:t>DivRatio</a:t>
            </a:r>
            <a:r>
              <a:rPr lang="en-GB" sz="2400" i="1" dirty="0" smtClean="0">
                <a:solidFill>
                  <a:schemeClr val="tx2"/>
                </a:solidFill>
              </a:rPr>
              <a:t/>
            </a:r>
            <a:br>
              <a:rPr lang="en-GB" sz="2400" i="1" dirty="0" smtClean="0">
                <a:solidFill>
                  <a:schemeClr val="tx2"/>
                </a:solidFill>
              </a:rPr>
            </a:br>
            <a:r>
              <a:rPr lang="en-GB" sz="2400" i="1" dirty="0" err="1" smtClean="0">
                <a:solidFill>
                  <a:schemeClr val="tx2"/>
                </a:solidFill>
              </a:rPr>
              <a:t>Resultat</a:t>
            </a:r>
            <a:r>
              <a:rPr lang="en-GB" sz="2400" i="1" dirty="0" smtClean="0">
                <a:solidFill>
                  <a:schemeClr val="tx2"/>
                </a:solidFill>
              </a:rPr>
              <a:t>: Ratio 1 2 -&gt; ½ </a:t>
            </a:r>
            <a:endParaRPr lang="en-GB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403</Words>
  <Application>Microsoft Office PowerPoint</Application>
  <PresentationFormat>Widescreen</PresentationFormat>
  <Paragraphs>101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Georgia</vt:lpstr>
      <vt:lpstr>Javanese Text</vt:lpstr>
      <vt:lpstr>Wingdings 2</vt:lpstr>
      <vt:lpstr>Training presentation</vt:lpstr>
      <vt:lpstr>Rationale Zahlen für IML</vt:lpstr>
      <vt:lpstr>Idee</vt:lpstr>
      <vt:lpstr>Lexikalische Syntax</vt:lpstr>
      <vt:lpstr>Lexikalische Syntax</vt:lpstr>
      <vt:lpstr>Grammatikalische Syntax</vt:lpstr>
      <vt:lpstr>Einschränkungen</vt:lpstr>
      <vt:lpstr>Implizite Typenkonvertierung</vt:lpstr>
      <vt:lpstr>Implizite Typenkonvertierung</vt:lpstr>
      <vt:lpstr>Explizite Typenkonvertierung</vt:lpstr>
      <vt:lpstr>VM</vt:lpstr>
      <vt:lpstr>VM</vt:lpstr>
      <vt:lpstr>VM: Ausgabe von rationalen Zahlen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2015-11-16T09:48:40Z</dcterms:created>
  <dcterms:modified xsi:type="dcterms:W3CDTF">2016-01-12T12:21:55Z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