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65" r:id="rId3"/>
    <p:sldId id="466" r:id="rId4"/>
    <p:sldId id="467" r:id="rId5"/>
    <p:sldId id="468" r:id="rId6"/>
    <p:sldId id="257" r:id="rId7"/>
    <p:sldId id="258" r:id="rId8"/>
    <p:sldId id="448" r:id="rId9"/>
    <p:sldId id="449" r:id="rId10"/>
    <p:sldId id="450" r:id="rId11"/>
    <p:sldId id="451" r:id="rId12"/>
    <p:sldId id="452" r:id="rId13"/>
    <p:sldId id="331" r:id="rId14"/>
    <p:sldId id="428" r:id="rId15"/>
    <p:sldId id="430" r:id="rId16"/>
    <p:sldId id="453" r:id="rId17"/>
    <p:sldId id="455" r:id="rId18"/>
    <p:sldId id="464" r:id="rId19"/>
    <p:sldId id="429" r:id="rId20"/>
    <p:sldId id="470" r:id="rId21"/>
    <p:sldId id="471" r:id="rId22"/>
    <p:sldId id="447" r:id="rId23"/>
    <p:sldId id="472" r:id="rId24"/>
    <p:sldId id="458" r:id="rId25"/>
    <p:sldId id="456" r:id="rId26"/>
    <p:sldId id="457" r:id="rId27"/>
    <p:sldId id="442" r:id="rId28"/>
    <p:sldId id="462" r:id="rId29"/>
    <p:sldId id="443" r:id="rId30"/>
    <p:sldId id="444" r:id="rId31"/>
    <p:sldId id="469" r:id="rId32"/>
    <p:sldId id="459" r:id="rId33"/>
    <p:sldId id="460" r:id="rId34"/>
    <p:sldId id="4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FF"/>
    <a:srgbClr val="5B0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846"/>
  </p:normalViewPr>
  <p:slideViewPr>
    <p:cSldViewPr snapToGrid="0" snapToObjects="1">
      <p:cViewPr varScale="1">
        <p:scale>
          <a:sx n="106" d="100"/>
          <a:sy n="106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A5D3F-C64E-4133-96B6-0B801B90235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0A912F-74C6-41EC-8699-68239BC1555A}">
      <dgm:prSet/>
      <dgm:spPr/>
      <dgm:t>
        <a:bodyPr/>
        <a:lstStyle/>
        <a:p>
          <a:r>
            <a:rPr lang="en-US" b="0" u="none" dirty="0"/>
            <a:t>Introduction</a:t>
          </a:r>
        </a:p>
      </dgm:t>
    </dgm:pt>
    <dgm:pt modelId="{A5C8B5E4-9A29-4A39-B73F-2D1DD25CD6D5}" type="parTrans" cxnId="{00DAE324-0081-4919-9057-BC1ED01A9A9C}">
      <dgm:prSet/>
      <dgm:spPr/>
      <dgm:t>
        <a:bodyPr/>
        <a:lstStyle/>
        <a:p>
          <a:endParaRPr lang="en-US"/>
        </a:p>
      </dgm:t>
    </dgm:pt>
    <dgm:pt modelId="{C53823CF-CB9D-4AB0-B23D-C320A718F715}" type="sibTrans" cxnId="{00DAE324-0081-4919-9057-BC1ED01A9A9C}">
      <dgm:prSet/>
      <dgm:spPr/>
      <dgm:t>
        <a:bodyPr/>
        <a:lstStyle/>
        <a:p>
          <a:endParaRPr lang="en-US"/>
        </a:p>
      </dgm:t>
    </dgm:pt>
    <dgm:pt modelId="{46F238D5-E4DE-488A-AD3C-20F929815958}">
      <dgm:prSet/>
      <dgm:spPr/>
      <dgm:t>
        <a:bodyPr/>
        <a:lstStyle/>
        <a:p>
          <a:r>
            <a:rPr lang="en-US"/>
            <a:t>Hypotheses</a:t>
          </a:r>
        </a:p>
      </dgm:t>
    </dgm:pt>
    <dgm:pt modelId="{C9878D94-F917-4152-9A6C-DFA9799929ED}" type="parTrans" cxnId="{DF4D4195-42A9-4890-8781-8C4A140EFBAC}">
      <dgm:prSet/>
      <dgm:spPr/>
      <dgm:t>
        <a:bodyPr/>
        <a:lstStyle/>
        <a:p>
          <a:endParaRPr lang="en-US"/>
        </a:p>
      </dgm:t>
    </dgm:pt>
    <dgm:pt modelId="{DDB1F971-F878-491E-A1F4-3672A8C60868}" type="sibTrans" cxnId="{DF4D4195-42A9-4890-8781-8C4A140EFBAC}">
      <dgm:prSet/>
      <dgm:spPr/>
      <dgm:t>
        <a:bodyPr/>
        <a:lstStyle/>
        <a:p>
          <a:endParaRPr lang="en-US"/>
        </a:p>
      </dgm:t>
    </dgm:pt>
    <dgm:pt modelId="{79A95146-C610-4F69-BF08-59B1DC95D8BF}">
      <dgm:prSet/>
      <dgm:spPr/>
      <dgm:t>
        <a:bodyPr/>
        <a:lstStyle/>
        <a:p>
          <a:r>
            <a:rPr lang="en-US"/>
            <a:t>Methods</a:t>
          </a:r>
        </a:p>
      </dgm:t>
    </dgm:pt>
    <dgm:pt modelId="{55FE17FE-44EA-4777-A410-4550D0252F0B}" type="parTrans" cxnId="{7309CE48-A0DD-46FE-B19C-3F521F07A61E}">
      <dgm:prSet/>
      <dgm:spPr/>
      <dgm:t>
        <a:bodyPr/>
        <a:lstStyle/>
        <a:p>
          <a:endParaRPr lang="en-US"/>
        </a:p>
      </dgm:t>
    </dgm:pt>
    <dgm:pt modelId="{A8D11724-AFD2-4417-8D4C-79B538F4A52C}" type="sibTrans" cxnId="{7309CE48-A0DD-46FE-B19C-3F521F07A61E}">
      <dgm:prSet/>
      <dgm:spPr/>
      <dgm:t>
        <a:bodyPr/>
        <a:lstStyle/>
        <a:p>
          <a:endParaRPr lang="en-US"/>
        </a:p>
      </dgm:t>
    </dgm:pt>
    <dgm:pt modelId="{BFF6875D-49C2-4850-9CB9-8070174633C5}">
      <dgm:prSet/>
      <dgm:spPr/>
      <dgm:t>
        <a:bodyPr/>
        <a:lstStyle/>
        <a:p>
          <a:r>
            <a:rPr lang="en-US"/>
            <a:t>Results</a:t>
          </a:r>
        </a:p>
      </dgm:t>
    </dgm:pt>
    <dgm:pt modelId="{9164D207-9D31-4BBC-B387-C82F19CF6EDC}" type="parTrans" cxnId="{D126CC5B-FFCE-4A1C-B828-88B37E5160E0}">
      <dgm:prSet/>
      <dgm:spPr/>
      <dgm:t>
        <a:bodyPr/>
        <a:lstStyle/>
        <a:p>
          <a:endParaRPr lang="en-US"/>
        </a:p>
      </dgm:t>
    </dgm:pt>
    <dgm:pt modelId="{0EC9D2E7-E70C-42F8-B2B5-E446A0797F7A}" type="sibTrans" cxnId="{D126CC5B-FFCE-4A1C-B828-88B37E5160E0}">
      <dgm:prSet/>
      <dgm:spPr/>
      <dgm:t>
        <a:bodyPr/>
        <a:lstStyle/>
        <a:p>
          <a:endParaRPr lang="en-US"/>
        </a:p>
      </dgm:t>
    </dgm:pt>
    <dgm:pt modelId="{41E8FB43-126E-43AE-B115-870DB01B26C7}">
      <dgm:prSet/>
      <dgm:spPr/>
      <dgm:t>
        <a:bodyPr/>
        <a:lstStyle/>
        <a:p>
          <a:r>
            <a:rPr lang="en-US"/>
            <a:t>Discussion</a:t>
          </a:r>
        </a:p>
      </dgm:t>
    </dgm:pt>
    <dgm:pt modelId="{BAEC350A-2F89-435D-A7CE-3A9D62CE5DB4}" type="parTrans" cxnId="{05069C9E-597E-432B-95D1-36EAAF36D198}">
      <dgm:prSet/>
      <dgm:spPr/>
      <dgm:t>
        <a:bodyPr/>
        <a:lstStyle/>
        <a:p>
          <a:endParaRPr lang="en-US"/>
        </a:p>
      </dgm:t>
    </dgm:pt>
    <dgm:pt modelId="{1A3095CF-7F10-455E-9C6E-A21167790B1A}" type="sibTrans" cxnId="{05069C9E-597E-432B-95D1-36EAAF36D198}">
      <dgm:prSet/>
      <dgm:spPr/>
      <dgm:t>
        <a:bodyPr/>
        <a:lstStyle/>
        <a:p>
          <a:endParaRPr lang="en-US"/>
        </a:p>
      </dgm:t>
    </dgm:pt>
    <dgm:pt modelId="{D3ED526F-F332-0349-9E72-6D3E181747CF}" type="pres">
      <dgm:prSet presAssocID="{7D3A5D3F-C64E-4133-96B6-0B801B90235B}" presName="outerComposite" presStyleCnt="0">
        <dgm:presLayoutVars>
          <dgm:chMax val="5"/>
          <dgm:dir/>
          <dgm:resizeHandles val="exact"/>
        </dgm:presLayoutVars>
      </dgm:prSet>
      <dgm:spPr/>
    </dgm:pt>
    <dgm:pt modelId="{69C0F45C-CE43-BE4E-AFDC-F198BAE0E50C}" type="pres">
      <dgm:prSet presAssocID="{7D3A5D3F-C64E-4133-96B6-0B801B90235B}" presName="dummyMaxCanvas" presStyleCnt="0">
        <dgm:presLayoutVars/>
      </dgm:prSet>
      <dgm:spPr/>
    </dgm:pt>
    <dgm:pt modelId="{22A52FFF-9092-4644-8BAD-366B225AD0A2}" type="pres">
      <dgm:prSet presAssocID="{7D3A5D3F-C64E-4133-96B6-0B801B90235B}" presName="FiveNodes_1" presStyleLbl="node1" presStyleIdx="0" presStyleCnt="5">
        <dgm:presLayoutVars>
          <dgm:bulletEnabled val="1"/>
        </dgm:presLayoutVars>
      </dgm:prSet>
      <dgm:spPr/>
    </dgm:pt>
    <dgm:pt modelId="{6396FADE-C58A-274C-BECE-1B897A464D0D}" type="pres">
      <dgm:prSet presAssocID="{7D3A5D3F-C64E-4133-96B6-0B801B90235B}" presName="FiveNodes_2" presStyleLbl="node1" presStyleIdx="1" presStyleCnt="5">
        <dgm:presLayoutVars>
          <dgm:bulletEnabled val="1"/>
        </dgm:presLayoutVars>
      </dgm:prSet>
      <dgm:spPr/>
    </dgm:pt>
    <dgm:pt modelId="{D6E57ED3-6E10-8141-BE26-4BE9F00D3865}" type="pres">
      <dgm:prSet presAssocID="{7D3A5D3F-C64E-4133-96B6-0B801B90235B}" presName="FiveNodes_3" presStyleLbl="node1" presStyleIdx="2" presStyleCnt="5">
        <dgm:presLayoutVars>
          <dgm:bulletEnabled val="1"/>
        </dgm:presLayoutVars>
      </dgm:prSet>
      <dgm:spPr/>
    </dgm:pt>
    <dgm:pt modelId="{14B88002-B20B-2A46-847B-6EBD39142BD2}" type="pres">
      <dgm:prSet presAssocID="{7D3A5D3F-C64E-4133-96B6-0B801B90235B}" presName="FiveNodes_4" presStyleLbl="node1" presStyleIdx="3" presStyleCnt="5">
        <dgm:presLayoutVars>
          <dgm:bulletEnabled val="1"/>
        </dgm:presLayoutVars>
      </dgm:prSet>
      <dgm:spPr/>
    </dgm:pt>
    <dgm:pt modelId="{5F626D0A-0CB0-8745-8919-2C805AA55225}" type="pres">
      <dgm:prSet presAssocID="{7D3A5D3F-C64E-4133-96B6-0B801B90235B}" presName="FiveNodes_5" presStyleLbl="node1" presStyleIdx="4" presStyleCnt="5">
        <dgm:presLayoutVars>
          <dgm:bulletEnabled val="1"/>
        </dgm:presLayoutVars>
      </dgm:prSet>
      <dgm:spPr/>
    </dgm:pt>
    <dgm:pt modelId="{D0E85C44-5642-AA4A-8DA8-87EC7786DC99}" type="pres">
      <dgm:prSet presAssocID="{7D3A5D3F-C64E-4133-96B6-0B801B90235B}" presName="FiveConn_1-2" presStyleLbl="fgAccFollowNode1" presStyleIdx="0" presStyleCnt="4">
        <dgm:presLayoutVars>
          <dgm:bulletEnabled val="1"/>
        </dgm:presLayoutVars>
      </dgm:prSet>
      <dgm:spPr/>
    </dgm:pt>
    <dgm:pt modelId="{ABCF80B9-83AD-8B4E-A591-AE271A92B65A}" type="pres">
      <dgm:prSet presAssocID="{7D3A5D3F-C64E-4133-96B6-0B801B90235B}" presName="FiveConn_2-3" presStyleLbl="fgAccFollowNode1" presStyleIdx="1" presStyleCnt="4">
        <dgm:presLayoutVars>
          <dgm:bulletEnabled val="1"/>
        </dgm:presLayoutVars>
      </dgm:prSet>
      <dgm:spPr/>
    </dgm:pt>
    <dgm:pt modelId="{CD07A997-9B21-974E-9DBC-EDF9915E07D2}" type="pres">
      <dgm:prSet presAssocID="{7D3A5D3F-C64E-4133-96B6-0B801B90235B}" presName="FiveConn_3-4" presStyleLbl="fgAccFollowNode1" presStyleIdx="2" presStyleCnt="4">
        <dgm:presLayoutVars>
          <dgm:bulletEnabled val="1"/>
        </dgm:presLayoutVars>
      </dgm:prSet>
      <dgm:spPr/>
    </dgm:pt>
    <dgm:pt modelId="{333F7F4F-9E15-D044-963D-F19EB201806D}" type="pres">
      <dgm:prSet presAssocID="{7D3A5D3F-C64E-4133-96B6-0B801B90235B}" presName="FiveConn_4-5" presStyleLbl="fgAccFollowNode1" presStyleIdx="3" presStyleCnt="4">
        <dgm:presLayoutVars>
          <dgm:bulletEnabled val="1"/>
        </dgm:presLayoutVars>
      </dgm:prSet>
      <dgm:spPr/>
    </dgm:pt>
    <dgm:pt modelId="{01D3A14F-F618-4848-A43E-D837FE4459D2}" type="pres">
      <dgm:prSet presAssocID="{7D3A5D3F-C64E-4133-96B6-0B801B90235B}" presName="FiveNodes_1_text" presStyleLbl="node1" presStyleIdx="4" presStyleCnt="5">
        <dgm:presLayoutVars>
          <dgm:bulletEnabled val="1"/>
        </dgm:presLayoutVars>
      </dgm:prSet>
      <dgm:spPr/>
    </dgm:pt>
    <dgm:pt modelId="{1F893AC2-3895-E843-9F3A-ED289BE57191}" type="pres">
      <dgm:prSet presAssocID="{7D3A5D3F-C64E-4133-96B6-0B801B90235B}" presName="FiveNodes_2_text" presStyleLbl="node1" presStyleIdx="4" presStyleCnt="5">
        <dgm:presLayoutVars>
          <dgm:bulletEnabled val="1"/>
        </dgm:presLayoutVars>
      </dgm:prSet>
      <dgm:spPr/>
    </dgm:pt>
    <dgm:pt modelId="{EA33736A-6256-F44C-AE28-989DB186DBCD}" type="pres">
      <dgm:prSet presAssocID="{7D3A5D3F-C64E-4133-96B6-0B801B90235B}" presName="FiveNodes_3_text" presStyleLbl="node1" presStyleIdx="4" presStyleCnt="5">
        <dgm:presLayoutVars>
          <dgm:bulletEnabled val="1"/>
        </dgm:presLayoutVars>
      </dgm:prSet>
      <dgm:spPr/>
    </dgm:pt>
    <dgm:pt modelId="{B21810AA-EBF0-C249-8D4A-B036A5E5D6C3}" type="pres">
      <dgm:prSet presAssocID="{7D3A5D3F-C64E-4133-96B6-0B801B90235B}" presName="FiveNodes_4_text" presStyleLbl="node1" presStyleIdx="4" presStyleCnt="5">
        <dgm:presLayoutVars>
          <dgm:bulletEnabled val="1"/>
        </dgm:presLayoutVars>
      </dgm:prSet>
      <dgm:spPr/>
    </dgm:pt>
    <dgm:pt modelId="{A17DECEF-CCD0-0648-A704-D1E5336EC8D7}" type="pres">
      <dgm:prSet presAssocID="{7D3A5D3F-C64E-4133-96B6-0B801B90235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08B715-A535-174E-8B13-DD751DF75CB6}" type="presOf" srcId="{300A912F-74C6-41EC-8699-68239BC1555A}" destId="{01D3A14F-F618-4848-A43E-D837FE4459D2}" srcOrd="1" destOrd="0" presId="urn:microsoft.com/office/officeart/2005/8/layout/vProcess5"/>
    <dgm:cxn modelId="{00DAE324-0081-4919-9057-BC1ED01A9A9C}" srcId="{7D3A5D3F-C64E-4133-96B6-0B801B90235B}" destId="{300A912F-74C6-41EC-8699-68239BC1555A}" srcOrd="0" destOrd="0" parTransId="{A5C8B5E4-9A29-4A39-B73F-2D1DD25CD6D5}" sibTransId="{C53823CF-CB9D-4AB0-B23D-C320A718F715}"/>
    <dgm:cxn modelId="{4199DB34-1832-3640-A41A-D4E66246D90B}" type="presOf" srcId="{0EC9D2E7-E70C-42F8-B2B5-E446A0797F7A}" destId="{333F7F4F-9E15-D044-963D-F19EB201806D}" srcOrd="0" destOrd="0" presId="urn:microsoft.com/office/officeart/2005/8/layout/vProcess5"/>
    <dgm:cxn modelId="{4B47D535-AE7E-7840-BCB8-FF01708297CC}" type="presOf" srcId="{41E8FB43-126E-43AE-B115-870DB01B26C7}" destId="{5F626D0A-0CB0-8745-8919-2C805AA55225}" srcOrd="0" destOrd="0" presId="urn:microsoft.com/office/officeart/2005/8/layout/vProcess5"/>
    <dgm:cxn modelId="{4A55143F-B0EC-6848-9B4C-CF85D58955CA}" type="presOf" srcId="{A8D11724-AFD2-4417-8D4C-79B538F4A52C}" destId="{CD07A997-9B21-974E-9DBC-EDF9915E07D2}" srcOrd="0" destOrd="0" presId="urn:microsoft.com/office/officeart/2005/8/layout/vProcess5"/>
    <dgm:cxn modelId="{7309CE48-A0DD-46FE-B19C-3F521F07A61E}" srcId="{7D3A5D3F-C64E-4133-96B6-0B801B90235B}" destId="{79A95146-C610-4F69-BF08-59B1DC95D8BF}" srcOrd="2" destOrd="0" parTransId="{55FE17FE-44EA-4777-A410-4550D0252F0B}" sibTransId="{A8D11724-AFD2-4417-8D4C-79B538F4A52C}"/>
    <dgm:cxn modelId="{D126CC5B-FFCE-4A1C-B828-88B37E5160E0}" srcId="{7D3A5D3F-C64E-4133-96B6-0B801B90235B}" destId="{BFF6875D-49C2-4850-9CB9-8070174633C5}" srcOrd="3" destOrd="0" parTransId="{9164D207-9D31-4BBC-B387-C82F19CF6EDC}" sibTransId="{0EC9D2E7-E70C-42F8-B2B5-E446A0797F7A}"/>
    <dgm:cxn modelId="{86BD625F-FF45-0F4B-B141-0560F3A0FE1B}" type="presOf" srcId="{300A912F-74C6-41EC-8699-68239BC1555A}" destId="{22A52FFF-9092-4644-8BAD-366B225AD0A2}" srcOrd="0" destOrd="0" presId="urn:microsoft.com/office/officeart/2005/8/layout/vProcess5"/>
    <dgm:cxn modelId="{00285569-59A4-7D40-9C28-7932808CD2E8}" type="presOf" srcId="{BFF6875D-49C2-4850-9CB9-8070174633C5}" destId="{14B88002-B20B-2A46-847B-6EBD39142BD2}" srcOrd="0" destOrd="0" presId="urn:microsoft.com/office/officeart/2005/8/layout/vProcess5"/>
    <dgm:cxn modelId="{00B6028F-6567-C74C-B898-F6F29D83ADA0}" type="presOf" srcId="{46F238D5-E4DE-488A-AD3C-20F929815958}" destId="{6396FADE-C58A-274C-BECE-1B897A464D0D}" srcOrd="0" destOrd="0" presId="urn:microsoft.com/office/officeart/2005/8/layout/vProcess5"/>
    <dgm:cxn modelId="{DF4D4195-42A9-4890-8781-8C4A140EFBAC}" srcId="{7D3A5D3F-C64E-4133-96B6-0B801B90235B}" destId="{46F238D5-E4DE-488A-AD3C-20F929815958}" srcOrd="1" destOrd="0" parTransId="{C9878D94-F917-4152-9A6C-DFA9799929ED}" sibTransId="{DDB1F971-F878-491E-A1F4-3672A8C60868}"/>
    <dgm:cxn modelId="{9F700397-DA0A-BB43-9AD0-4797CEE84D95}" type="presOf" srcId="{46F238D5-E4DE-488A-AD3C-20F929815958}" destId="{1F893AC2-3895-E843-9F3A-ED289BE57191}" srcOrd="1" destOrd="0" presId="urn:microsoft.com/office/officeart/2005/8/layout/vProcess5"/>
    <dgm:cxn modelId="{05069C9E-597E-432B-95D1-36EAAF36D198}" srcId="{7D3A5D3F-C64E-4133-96B6-0B801B90235B}" destId="{41E8FB43-126E-43AE-B115-870DB01B26C7}" srcOrd="4" destOrd="0" parTransId="{BAEC350A-2F89-435D-A7CE-3A9D62CE5DB4}" sibTransId="{1A3095CF-7F10-455E-9C6E-A21167790B1A}"/>
    <dgm:cxn modelId="{753FE99E-B75B-F44A-B89C-BCD3EAF2A2B4}" type="presOf" srcId="{BFF6875D-49C2-4850-9CB9-8070174633C5}" destId="{B21810AA-EBF0-C249-8D4A-B036A5E5D6C3}" srcOrd="1" destOrd="0" presId="urn:microsoft.com/office/officeart/2005/8/layout/vProcess5"/>
    <dgm:cxn modelId="{8E0356A0-FD10-244B-9291-7247EF83D3F2}" type="presOf" srcId="{C53823CF-CB9D-4AB0-B23D-C320A718F715}" destId="{D0E85C44-5642-AA4A-8DA8-87EC7786DC99}" srcOrd="0" destOrd="0" presId="urn:microsoft.com/office/officeart/2005/8/layout/vProcess5"/>
    <dgm:cxn modelId="{AA9DADAF-66A9-E843-AA8F-33E1458402C4}" type="presOf" srcId="{DDB1F971-F878-491E-A1F4-3672A8C60868}" destId="{ABCF80B9-83AD-8B4E-A591-AE271A92B65A}" srcOrd="0" destOrd="0" presId="urn:microsoft.com/office/officeart/2005/8/layout/vProcess5"/>
    <dgm:cxn modelId="{DCA9B9D8-278D-ED4B-8053-3273AF2805FC}" type="presOf" srcId="{41E8FB43-126E-43AE-B115-870DB01B26C7}" destId="{A17DECEF-CCD0-0648-A704-D1E5336EC8D7}" srcOrd="1" destOrd="0" presId="urn:microsoft.com/office/officeart/2005/8/layout/vProcess5"/>
    <dgm:cxn modelId="{CB819BE0-D360-5D43-BB21-4A5AE37E252B}" type="presOf" srcId="{7D3A5D3F-C64E-4133-96B6-0B801B90235B}" destId="{D3ED526F-F332-0349-9E72-6D3E181747CF}" srcOrd="0" destOrd="0" presId="urn:microsoft.com/office/officeart/2005/8/layout/vProcess5"/>
    <dgm:cxn modelId="{919244FA-4725-0543-AE3D-5020F3B7B8FD}" type="presOf" srcId="{79A95146-C610-4F69-BF08-59B1DC95D8BF}" destId="{EA33736A-6256-F44C-AE28-989DB186DBCD}" srcOrd="1" destOrd="0" presId="urn:microsoft.com/office/officeart/2005/8/layout/vProcess5"/>
    <dgm:cxn modelId="{551969FC-FE3F-DE43-8F75-62B00F2E037F}" type="presOf" srcId="{79A95146-C610-4F69-BF08-59B1DC95D8BF}" destId="{D6E57ED3-6E10-8141-BE26-4BE9F00D3865}" srcOrd="0" destOrd="0" presId="urn:microsoft.com/office/officeart/2005/8/layout/vProcess5"/>
    <dgm:cxn modelId="{7308D3F8-C25A-5E45-956B-391495306219}" type="presParOf" srcId="{D3ED526F-F332-0349-9E72-6D3E181747CF}" destId="{69C0F45C-CE43-BE4E-AFDC-F198BAE0E50C}" srcOrd="0" destOrd="0" presId="urn:microsoft.com/office/officeart/2005/8/layout/vProcess5"/>
    <dgm:cxn modelId="{C21EB5BF-3529-EF4E-ADB4-C71850997EA6}" type="presParOf" srcId="{D3ED526F-F332-0349-9E72-6D3E181747CF}" destId="{22A52FFF-9092-4644-8BAD-366B225AD0A2}" srcOrd="1" destOrd="0" presId="urn:microsoft.com/office/officeart/2005/8/layout/vProcess5"/>
    <dgm:cxn modelId="{75A55CF9-1F6A-1B4B-95B2-0D0C3A5AC721}" type="presParOf" srcId="{D3ED526F-F332-0349-9E72-6D3E181747CF}" destId="{6396FADE-C58A-274C-BECE-1B897A464D0D}" srcOrd="2" destOrd="0" presId="urn:microsoft.com/office/officeart/2005/8/layout/vProcess5"/>
    <dgm:cxn modelId="{E456266A-09F7-6D43-A7AE-E61091825CCA}" type="presParOf" srcId="{D3ED526F-F332-0349-9E72-6D3E181747CF}" destId="{D6E57ED3-6E10-8141-BE26-4BE9F00D3865}" srcOrd="3" destOrd="0" presId="urn:microsoft.com/office/officeart/2005/8/layout/vProcess5"/>
    <dgm:cxn modelId="{B6AD4F27-BCBB-4C40-BD4B-31370988DC02}" type="presParOf" srcId="{D3ED526F-F332-0349-9E72-6D3E181747CF}" destId="{14B88002-B20B-2A46-847B-6EBD39142BD2}" srcOrd="4" destOrd="0" presId="urn:microsoft.com/office/officeart/2005/8/layout/vProcess5"/>
    <dgm:cxn modelId="{19CBBBFC-E668-2847-8C46-A43EBC5D81EF}" type="presParOf" srcId="{D3ED526F-F332-0349-9E72-6D3E181747CF}" destId="{5F626D0A-0CB0-8745-8919-2C805AA55225}" srcOrd="5" destOrd="0" presId="urn:microsoft.com/office/officeart/2005/8/layout/vProcess5"/>
    <dgm:cxn modelId="{B3669C41-947C-1342-A61D-E4454D4E801D}" type="presParOf" srcId="{D3ED526F-F332-0349-9E72-6D3E181747CF}" destId="{D0E85C44-5642-AA4A-8DA8-87EC7786DC99}" srcOrd="6" destOrd="0" presId="urn:microsoft.com/office/officeart/2005/8/layout/vProcess5"/>
    <dgm:cxn modelId="{E4FBB2BC-ACC2-4C41-A5CF-160FCAE6A0D0}" type="presParOf" srcId="{D3ED526F-F332-0349-9E72-6D3E181747CF}" destId="{ABCF80B9-83AD-8B4E-A591-AE271A92B65A}" srcOrd="7" destOrd="0" presId="urn:microsoft.com/office/officeart/2005/8/layout/vProcess5"/>
    <dgm:cxn modelId="{D76BF8CC-76D2-8543-8EB1-9B4C8579C83E}" type="presParOf" srcId="{D3ED526F-F332-0349-9E72-6D3E181747CF}" destId="{CD07A997-9B21-974E-9DBC-EDF9915E07D2}" srcOrd="8" destOrd="0" presId="urn:microsoft.com/office/officeart/2005/8/layout/vProcess5"/>
    <dgm:cxn modelId="{0AE260E1-C05F-0749-B988-E765839BDBFE}" type="presParOf" srcId="{D3ED526F-F332-0349-9E72-6D3E181747CF}" destId="{333F7F4F-9E15-D044-963D-F19EB201806D}" srcOrd="9" destOrd="0" presId="urn:microsoft.com/office/officeart/2005/8/layout/vProcess5"/>
    <dgm:cxn modelId="{1BF38292-7DBC-4346-A401-87633AA3C517}" type="presParOf" srcId="{D3ED526F-F332-0349-9E72-6D3E181747CF}" destId="{01D3A14F-F618-4848-A43E-D837FE4459D2}" srcOrd="10" destOrd="0" presId="urn:microsoft.com/office/officeart/2005/8/layout/vProcess5"/>
    <dgm:cxn modelId="{25495109-3CF6-7A40-9FC9-A6CE0E1B25D8}" type="presParOf" srcId="{D3ED526F-F332-0349-9E72-6D3E181747CF}" destId="{1F893AC2-3895-E843-9F3A-ED289BE57191}" srcOrd="11" destOrd="0" presId="urn:microsoft.com/office/officeart/2005/8/layout/vProcess5"/>
    <dgm:cxn modelId="{A7621682-8021-AA4C-8BE5-4B0F5C8A08CB}" type="presParOf" srcId="{D3ED526F-F332-0349-9E72-6D3E181747CF}" destId="{EA33736A-6256-F44C-AE28-989DB186DBCD}" srcOrd="12" destOrd="0" presId="urn:microsoft.com/office/officeart/2005/8/layout/vProcess5"/>
    <dgm:cxn modelId="{0E6AA0C1-6D0B-C947-82D2-F4424F520F16}" type="presParOf" srcId="{D3ED526F-F332-0349-9E72-6D3E181747CF}" destId="{B21810AA-EBF0-C249-8D4A-B036A5E5D6C3}" srcOrd="13" destOrd="0" presId="urn:microsoft.com/office/officeart/2005/8/layout/vProcess5"/>
    <dgm:cxn modelId="{6D2DA503-6BA1-9842-B9DE-116563835EE7}" type="presParOf" srcId="{D3ED526F-F332-0349-9E72-6D3E181747CF}" destId="{A17DECEF-CCD0-0648-A704-D1E5336EC8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52FFF-9092-4644-8BAD-366B225AD0A2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u="none" kern="1200" dirty="0"/>
            <a:t>Introduction</a:t>
          </a:r>
        </a:p>
      </dsp:txBody>
      <dsp:txXfrm>
        <a:off x="22947" y="22947"/>
        <a:ext cx="7159934" cy="737563"/>
      </dsp:txXfrm>
    </dsp:sp>
    <dsp:sp modelId="{6396FADE-C58A-274C-BECE-1B897A464D0D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Hypotheses</a:t>
          </a:r>
        </a:p>
      </dsp:txBody>
      <dsp:txXfrm>
        <a:off x="627594" y="915218"/>
        <a:ext cx="6937223" cy="737563"/>
      </dsp:txXfrm>
    </dsp:sp>
    <dsp:sp modelId="{D6E57ED3-6E10-8141-BE26-4BE9F00D3865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Methods</a:t>
          </a:r>
        </a:p>
      </dsp:txBody>
      <dsp:txXfrm>
        <a:off x="1232240" y="1807490"/>
        <a:ext cx="6937223" cy="737563"/>
      </dsp:txXfrm>
    </dsp:sp>
    <dsp:sp modelId="{14B88002-B20B-2A46-847B-6EBD39142BD2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Results</a:t>
          </a:r>
        </a:p>
      </dsp:txBody>
      <dsp:txXfrm>
        <a:off x="1836887" y="2699761"/>
        <a:ext cx="6937223" cy="737563"/>
      </dsp:txXfrm>
    </dsp:sp>
    <dsp:sp modelId="{5F626D0A-0CB0-8745-8919-2C805AA55225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Discussion</a:t>
          </a:r>
        </a:p>
      </dsp:txBody>
      <dsp:txXfrm>
        <a:off x="2441534" y="3592033"/>
        <a:ext cx="6937223" cy="737563"/>
      </dsp:txXfrm>
    </dsp:sp>
    <dsp:sp modelId="{D0E85C44-5642-AA4A-8DA8-87EC7786DC99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ABCF80B9-83AD-8B4E-A591-AE271A92B65A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CD07A997-9B21-974E-9DBC-EDF9915E07D2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333F7F4F-9E15-D044-963D-F19EB201806D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CD83-2A7F-8C48-94A0-5967954838F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DB66-92C0-9E43-B7E6-DF23CDC8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selves</a:t>
            </a:r>
          </a:p>
          <a:p>
            <a:r>
              <a:rPr lang="en-US" dirty="0"/>
              <a:t>Claire talks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3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This study was approved by the Institutional Review Board at the University of Oregon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Data were collected between January-February of 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Participants were recruited via </a:t>
            </a:r>
            <a:r>
              <a:rPr lang="en-US" sz="1800" dirty="0" err="1"/>
              <a:t>qualtrics</a:t>
            </a:r>
            <a:r>
              <a:rPr lang="en-US" sz="1800" dirty="0"/>
              <a:t> panels, which partners with various social media outlets to recruit a diverse and nationally representative pool of survey respondents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Participants completed an online survey consisting of demographic questions and validated measures aimed to assess our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4084D-71D5-4E49-91B5-C3FF7E2B58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 order to be eligible for the current study, participants had to be between the ages of 18-30, self-identify as male, identify as Asian or Asian American, understand English, and currently reside in the United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4084D-71D5-4E49-91B5-C3FF7E2B5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empirically validated measures to assess our study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9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lvl="1" indent="-171450">
              <a:buFont typeface="Arial" panose="020B0604020202020204" pitchFamily="34" charset="0"/>
              <a:buChar char="•"/>
            </a:pPr>
            <a:r>
              <a:rPr lang="en-US" dirty="0"/>
              <a:t>The current study consisted of 266 Asian/Asian American men </a:t>
            </a:r>
          </a:p>
          <a:p>
            <a:pPr marL="91440" lvl="1" indent="-171450">
              <a:buFont typeface="Arial" panose="020B0604020202020204" pitchFamily="34" charset="0"/>
              <a:buChar char="•"/>
            </a:pPr>
            <a:r>
              <a:rPr lang="en-US" dirty="0"/>
              <a:t>The mean age was 24.4</a:t>
            </a:r>
          </a:p>
          <a:p>
            <a:pPr marL="91440" lvl="1" indent="-171450">
              <a:buFont typeface="Arial" panose="020B0604020202020204" pitchFamily="34" charset="0"/>
              <a:buChar char="•"/>
            </a:pPr>
            <a:r>
              <a:rPr lang="en-US" dirty="0"/>
              <a:t>The mean BMI was 24.2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4084D-71D5-4E49-91B5-C3FF7E2B5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lvl="1" indent="-171450">
              <a:buFont typeface="Arial" panose="020B0604020202020204" pitchFamily="34" charset="0"/>
              <a:buChar char="•"/>
            </a:pPr>
            <a:r>
              <a:rPr lang="en-US" dirty="0"/>
              <a:t>As you can see, we had a very ethnically diverse sample, with the largest ethnic subgroups being Chinese, Indian, and Filipino men</a:t>
            </a:r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4084D-71D5-4E49-91B5-C3FF7E2B5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8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0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Follow-up analyses showed that Filial piety was significantly and inversely associated with LOC eating frequency</a:t>
            </a:r>
          </a:p>
          <a:p>
            <a:r>
              <a:rPr lang="en-US" dirty="0"/>
              <a:t>Conformity to collectivist norms was significantly and positively associated with LOC eating frequency</a:t>
            </a:r>
          </a:p>
          <a:p>
            <a:r>
              <a:rPr lang="en-US" dirty="0"/>
              <a:t>Humility was not associated with LOC eating frequency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9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57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0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5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9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 prospective and mechanistic studies are needed, these findings indicate that experiences with race-related discrimination negatively impact Asian/Asian American men’s body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1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4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DB66-92C0-9E43-B7E6-DF23CDC8F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A07D-35F8-0D44-916B-07C9A3363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04A6-BA56-AB44-8BD4-E8B2DEDA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B54D-6196-1140-BEED-57B37594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7C83-A2DB-D845-9974-E7F158DB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89F2-A14C-244D-8707-A39ACE36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1BE-AC7A-E04E-A270-ADCD61DB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CC133-7732-FC43-A17B-D43E254B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CE98-1CD2-9A4B-B131-DD87158E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89AF-E0FD-C741-8B6B-D2D8949A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F90E-E3B7-2744-8DC8-ACF75BD6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1DF8-0DA7-B24B-91DE-9CB92160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8A7E-CE73-1948-AD8C-8CAB4CDD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B09F-A026-DA47-AD28-3D4DC44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43B7-6DE1-5F4D-963D-F24821DB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DBB7-6D9D-0048-977A-FC9D7F05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10BE-880F-5644-8FB7-2FB91D0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710D-F86E-7445-B40B-EF449C60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D6E2-FD4C-4140-A344-98208B5C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221A-AEDF-8A4D-9CE5-0250E15B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F8A6-0048-7042-ADFF-328626B8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63F-D4C9-2E42-8333-4EE9454E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6C62-1335-B04B-BA77-7C215FEC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8193-731B-1449-B485-63641EB5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E1C3-21EC-984E-BD60-D486078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BFA0-6B41-CD40-98CA-C4992E7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8A7-BCD3-B04B-A8A1-F61143B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A9A4-8020-6044-95C9-50DEDEF4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47F5D-CF2E-6F4E-B764-B9F15D84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0C81-79A9-BD4D-A8BD-D89DC32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0613E-7379-C243-BF90-CB1CDE3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3DDD-7A08-404B-873C-E891BEA9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EBEE-C66A-4C47-8CA7-6BB24576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E4916-2C3A-CA48-8B95-28E91D0F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CF78C-40FA-CA4A-AFAF-816F26C6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95CBF-19BE-034F-9810-A5BFD5A81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3F9B2-60CB-9A40-B7B1-AF97EB496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A7DC6-6739-6643-9C6F-7E8838A7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248DE-B61F-0A4E-A526-07F03279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4FBF3-B9F4-294C-9C8F-D0E74AF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CBCF-BD1B-484E-909E-9EC3A7BE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9E069-20BA-A045-9E19-2AD4BDF0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F33D2-8C6D-9843-AFBC-14A84DA3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308F5-53A2-2444-98E5-30A5BDF7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97A32-0FAF-C643-8753-47B949EE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F3B35-D16C-934A-83D6-4E99FE1C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F030-88A1-7347-A62A-637744A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16-5B14-FE4F-96F2-0FA9689A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0B33-3863-A343-BCF0-2CDDBD71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D1943-C20B-8543-9B0A-FB8D2D57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C3D7-D9F3-5F43-8F7C-3699AFC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5F0AE-F11A-0249-8863-C7C7FC2B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AA9-EC19-5543-BC66-0EF721BB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BD5-1981-E446-A354-1CAABBDD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5C238-EC45-F244-AA68-008918620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3B33-3235-3E49-A44A-69C54B4B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18D8-7D71-7F45-8A8D-20922E5E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982E-9CEE-CA40-970C-93E11172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6B84A-4691-2948-943E-3D2A026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FE47-D229-BA4C-A5FE-66A2C53A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ED43F-5CE8-EC44-BB7F-0CBA4B7B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BF7A-F5AE-864C-A6F8-487235779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3656-B80E-B146-9626-4779A6D0BA8C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5EE1-91D0-6446-B21C-95A24229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187A-9C5E-5447-869B-CEC2ADF78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21D4-390C-5C40-AA56-F30EE63D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745C-CBBC-894A-93BB-67DA0BB4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39" y="1024726"/>
            <a:ext cx="7118858" cy="2424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Race-Related Discrimination and the Behavioral Drive for Muscularity in Asian/Asian American Men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69340-65CE-40F2-B3C8-B9D474178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455365"/>
            <a:ext cx="4371502" cy="2776721"/>
          </a:xfrm>
          <a:prstGeom prst="rect">
            <a:avLst/>
          </a:prstGeom>
          <a:solidFill>
            <a:srgbClr val="FDF91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8326455-EE2A-7C41-A82E-C08C7FCB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852" y="637457"/>
            <a:ext cx="1895974" cy="24121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FDF917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2"/>
            <a:ext cx="1338257" cy="1417320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8BBE-A8B4-D442-B461-039139EB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711" y="3784655"/>
            <a:ext cx="5202680" cy="278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Claire Guidinger, M.A., M.S. &amp; </a:t>
            </a:r>
            <a:r>
              <a:rPr lang="en-US" sz="2000" dirty="0" err="1"/>
              <a:t>Yijun</a:t>
            </a:r>
            <a:r>
              <a:rPr lang="en-US" sz="2000" dirty="0"/>
              <a:t> Cheng, M.A.</a:t>
            </a:r>
          </a:p>
          <a:p>
            <a:r>
              <a:rPr lang="en-US" sz="2000" dirty="0"/>
              <a:t>Department of Counseling Psychology </a:t>
            </a:r>
          </a:p>
          <a:p>
            <a:r>
              <a:rPr lang="en-US" sz="2000" dirty="0"/>
              <a:t>Prevention Science Institute</a:t>
            </a:r>
          </a:p>
          <a:p>
            <a:r>
              <a:rPr lang="en-US" sz="2000" dirty="0"/>
              <a:t>University of Oregon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56D4A3-B550-45B7-A4A3-7E1E5289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3390832"/>
            <a:ext cx="4371502" cy="2991680"/>
          </a:xfrm>
          <a:prstGeom prst="rect">
            <a:avLst/>
          </a:prstGeom>
          <a:solidFill>
            <a:srgbClr val="FDF917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holding a rainbow umbrella&#10;&#10;Description automatically generated with low confidence">
            <a:extLst>
              <a:ext uri="{FF2B5EF4-FFF2-40B4-BE49-F238E27FC236}">
                <a16:creationId xmlns:a16="http://schemas.microsoft.com/office/drawing/2014/main" id="{4F370B58-4199-2545-BC44-FCEFB68BC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46" y="3557527"/>
            <a:ext cx="1654786" cy="26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0" y="2609331"/>
            <a:ext cx="8711751" cy="3665158"/>
          </a:xfrm>
        </p:spPr>
        <p:txBody>
          <a:bodyPr anchor="t">
            <a:normAutofit/>
          </a:bodyPr>
          <a:lstStyle/>
          <a:p>
            <a:r>
              <a:rPr lang="en-US" sz="2400" dirty="0"/>
              <a:t>Race-related discrimination, both in the forms of overt racism and microaggressions, may be particularly relevant to the behavioral drive for muscularity in Asian/Asian American men</a:t>
            </a:r>
          </a:p>
          <a:p>
            <a:endParaRPr lang="en-US" sz="2400" dirty="0"/>
          </a:p>
          <a:p>
            <a:r>
              <a:rPr lang="en-US" sz="2400" dirty="0"/>
              <a:t>It is theorized that when Asian/Asian American men experience race-related discrimination, their Asian identity becomes particularly salient, therefore perpetuating internalized feelings of perceived inadequacy with regards to embodying the mesomorphic, Western male body ideal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47F4-707F-BF48-81EA-A5F1E89819D5}"/>
              </a:ext>
            </a:extLst>
          </p:cNvPr>
          <p:cNvSpPr txBox="1"/>
          <p:nvPr/>
        </p:nvSpPr>
        <p:spPr>
          <a:xfrm>
            <a:off x="1608909" y="6443403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et al., 20118; Nadal et al., 2014</a:t>
            </a:r>
          </a:p>
        </p:txBody>
      </p:sp>
    </p:spTree>
    <p:extLst>
      <p:ext uri="{BB962C8B-B14F-4D97-AF65-F5344CB8AC3E}">
        <p14:creationId xmlns:p14="http://schemas.microsoft.com/office/powerpoint/2010/main" val="126303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Study Aims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2733920"/>
            <a:ext cx="8711751" cy="3665158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is a robust body of literature linking experiences with race-related discrimination to negative mental health outcomes, including anxiety, depression, and binge eating in Asian/Asian American men</a:t>
            </a:r>
          </a:p>
          <a:p>
            <a:endParaRPr lang="en-US" sz="2400" dirty="0"/>
          </a:p>
          <a:p>
            <a:r>
              <a:rPr lang="en-US" sz="2400" dirty="0"/>
              <a:t>No known studies to date have examined the link between race-related discrimination and the behavioral drive for muscularity (e.g., body building, excessive exercise, and metabolic steroid use) in Asian/Asian American men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9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Hypotheses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70" y="2630121"/>
            <a:ext cx="8276232" cy="39181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i="1" dirty="0"/>
              <a:t>Hypothesis 1:</a:t>
            </a:r>
            <a:r>
              <a:rPr lang="en-US" sz="2600" dirty="0"/>
              <a:t> Experiences with overt racism will be significantly and positively associated with the behavioral drive for muscularity in young, Asian/Asian American men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Hypothesis 2:</a:t>
            </a:r>
            <a:r>
              <a:rPr lang="en-US" sz="2600" dirty="0"/>
              <a:t> Experiences with microaggressions will be significantly and positively associated with the behavioral drive for muscularity in young, Asian/Asian American men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3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7C2B-660D-7447-9EED-CCC97728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Methods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C242F72A-E710-9D43-ABF1-A9477A68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897" y="306116"/>
            <a:ext cx="6301931" cy="65518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Study approved by the University of Oregon IRB</a:t>
            </a:r>
          </a:p>
          <a:p>
            <a:pPr lvl="1"/>
            <a:r>
              <a:rPr lang="en-US" sz="2200" dirty="0"/>
              <a:t>Data collected January-February 2017</a:t>
            </a:r>
          </a:p>
          <a:p>
            <a:r>
              <a:rPr lang="en-US" sz="2200" dirty="0"/>
              <a:t>Participants recruited via Qualtrics Panels</a:t>
            </a:r>
          </a:p>
          <a:p>
            <a:r>
              <a:rPr lang="en-US" sz="2200" dirty="0"/>
              <a:t>Completed an online Qualtrics survey</a:t>
            </a:r>
          </a:p>
          <a:p>
            <a:endParaRPr lang="en-US" sz="2200" dirty="0"/>
          </a:p>
          <a:p>
            <a:r>
              <a:rPr lang="en-US" sz="2200" dirty="0"/>
              <a:t>All study responses were anonymous and considered invalid if less than 80% of questions were answered (Dong &amp; Peng, 2013), the survey was completed in &lt; 2 minutes (</a:t>
            </a:r>
            <a:r>
              <a:rPr lang="en-US" sz="2200" i="1" dirty="0"/>
              <a:t>n </a:t>
            </a:r>
            <a:r>
              <a:rPr lang="en-US" sz="2200" dirty="0"/>
              <a:t>= 9), or if participants failed to answer “yes” to an embedded validity item (</a:t>
            </a:r>
            <a:r>
              <a:rPr lang="en-US" sz="2200" i="1" dirty="0"/>
              <a:t>n </a:t>
            </a:r>
            <a:r>
              <a:rPr lang="en-US" sz="2200" dirty="0"/>
              <a:t>= 52)</a:t>
            </a:r>
          </a:p>
          <a:p>
            <a:endParaRPr lang="en-US" sz="2200" dirty="0"/>
          </a:p>
          <a:p>
            <a:r>
              <a:rPr lang="en-US" sz="2200" dirty="0"/>
              <a:t>Participants compensated through point-based incentive procedures (e.g., cash, airline miles, gift cards, redeemable points, and vouchers)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53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B3BFF-784B-0346-857D-2F9B6B9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/>
              <a:t>Participant Criteria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CBD7-B63D-0A4E-ACB7-04C0A74C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468" y="1105440"/>
            <a:ext cx="5369326" cy="5357387"/>
          </a:xfrm>
        </p:spPr>
        <p:txBody>
          <a:bodyPr numCol="1"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Inclusion Criteria:</a:t>
            </a:r>
          </a:p>
          <a:p>
            <a:pPr>
              <a:spcBef>
                <a:spcPts val="600"/>
              </a:spcBef>
            </a:pPr>
            <a:r>
              <a:rPr lang="en-US" dirty="0"/>
              <a:t>Between 18-30 years of age</a:t>
            </a:r>
          </a:p>
          <a:p>
            <a:pPr>
              <a:spcBef>
                <a:spcPts val="600"/>
              </a:spcBef>
            </a:pPr>
            <a:r>
              <a:rPr lang="en-US" dirty="0"/>
              <a:t>Identify as male</a:t>
            </a:r>
          </a:p>
          <a:p>
            <a:pPr>
              <a:spcBef>
                <a:spcPts val="600"/>
              </a:spcBef>
            </a:pPr>
            <a:r>
              <a:rPr lang="en-US" dirty="0"/>
              <a:t>Identify as Asian or Asian American</a:t>
            </a:r>
          </a:p>
          <a:p>
            <a:pPr>
              <a:spcBef>
                <a:spcPts val="600"/>
              </a:spcBef>
            </a:pPr>
            <a:r>
              <a:rPr lang="en-US" dirty="0"/>
              <a:t>Understand English</a:t>
            </a:r>
          </a:p>
          <a:p>
            <a:pPr>
              <a:spcBef>
                <a:spcPts val="600"/>
              </a:spcBef>
            </a:pPr>
            <a:r>
              <a:rPr lang="en-US" dirty="0"/>
              <a:t>Live in the U.S.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b="1" dirty="0"/>
          </a:p>
          <a:p>
            <a:pPr marL="0" indent="0">
              <a:spcBef>
                <a:spcPts val="600"/>
              </a:spcBef>
              <a:buNone/>
            </a:pPr>
            <a:endParaRPr lang="en-US" sz="2200" b="1" dirty="0"/>
          </a:p>
          <a:p>
            <a:pPr marL="0" indent="0">
              <a:spcBef>
                <a:spcPts val="600"/>
              </a:spcBef>
              <a:buNone/>
            </a:pPr>
            <a:endParaRPr lang="en-US" sz="2200" b="1" dirty="0"/>
          </a:p>
          <a:p>
            <a:pPr marL="0" indent="0">
              <a:spcBef>
                <a:spcPts val="600"/>
              </a:spcBef>
              <a:buNone/>
            </a:pPr>
            <a:endParaRPr lang="en-US" sz="2200" b="1" dirty="0"/>
          </a:p>
          <a:p>
            <a:pPr marL="0" indent="0">
              <a:spcBef>
                <a:spcPts val="600"/>
              </a:spcBef>
              <a:buNone/>
            </a:pP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510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953C3-7452-1045-8B3F-8C752243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Measures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12C342-BEBA-8148-A20D-26EB639DF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073653"/>
              </p:ext>
            </p:extLst>
          </p:nvPr>
        </p:nvGraphicFramePr>
        <p:xfrm>
          <a:off x="-2" y="1575688"/>
          <a:ext cx="12191998" cy="528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06">
                  <a:extLst>
                    <a:ext uri="{9D8B030D-6E8A-4147-A177-3AD203B41FA5}">
                      <a16:colId xmlns:a16="http://schemas.microsoft.com/office/drawing/2014/main" val="1001152646"/>
                    </a:ext>
                  </a:extLst>
                </a:gridCol>
                <a:gridCol w="8839992">
                  <a:extLst>
                    <a:ext uri="{9D8B030D-6E8A-4147-A177-3AD203B41FA5}">
                      <a16:colId xmlns:a16="http://schemas.microsoft.com/office/drawing/2014/main" val="426925307"/>
                    </a:ext>
                  </a:extLst>
                </a:gridCol>
              </a:tblGrid>
              <a:tr h="767155">
                <a:tc>
                  <a:txBody>
                    <a:bodyPr/>
                    <a:lstStyle/>
                    <a:p>
                      <a:r>
                        <a:rPr lang="en-US" sz="2800" dirty="0"/>
                        <a:t>Construct</a:t>
                      </a:r>
                    </a:p>
                  </a:txBody>
                  <a:tcPr marL="89209" marR="89209" marT="44604" marB="4460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Measure</a:t>
                      </a:r>
                    </a:p>
                  </a:txBody>
                  <a:tcPr marL="89209" marR="89209" marT="44604" marB="44604"/>
                </a:tc>
                <a:extLst>
                  <a:ext uri="{0D108BD9-81ED-4DB2-BD59-A6C34878D82A}">
                    <a16:rowId xmlns:a16="http://schemas.microsoft.com/office/drawing/2014/main" val="940549971"/>
                  </a:ext>
                </a:extLst>
              </a:tr>
              <a:tr h="1285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Demographic Information</a:t>
                      </a:r>
                    </a:p>
                  </a:txBody>
                  <a:tcPr marL="89209" marR="89209" marT="44604" marB="446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Participants self-reported their height (ft and in) and weight (lbs.), from which BMI was calculated; age; race/ethnicity; annual income; highest level of education; presence of a psychiatric diagnosis</a:t>
                      </a:r>
                    </a:p>
                  </a:txBody>
                  <a:tcPr marL="89209" marR="89209" marT="44604" marB="44604"/>
                </a:tc>
                <a:extLst>
                  <a:ext uri="{0D108BD9-81ED-4DB2-BD59-A6C34878D82A}">
                    <a16:rowId xmlns:a16="http://schemas.microsoft.com/office/drawing/2014/main" val="2640836713"/>
                  </a:ext>
                </a:extLst>
              </a:tr>
              <a:tr h="1921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Experiences with Racism</a:t>
                      </a:r>
                    </a:p>
                  </a:txBody>
                  <a:tcPr marL="89209" marR="89209" marT="44604" marB="446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13-item Asian American Racism-Related Stress Inventory (Miller et al., 2012): Overt racism (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“</a:t>
                      </a:r>
                      <a:r>
                        <a:rPr lang="en-US" sz="2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see a TV commercial in which an Asian character speaks bad English and acts subservient to non-Asian characters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2200" dirty="0"/>
                        <a:t>) and Microaggressions (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“</a:t>
                      </a:r>
                      <a:r>
                        <a:rPr lang="en-US" sz="2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Someone asks you if you can teach him or her karate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US" sz="2200" dirty="0"/>
                    </a:p>
                  </a:txBody>
                  <a:tcPr marL="89209" marR="89209" marT="44604" marB="44604"/>
                </a:tc>
                <a:extLst>
                  <a:ext uri="{0D108BD9-81ED-4DB2-BD59-A6C34878D82A}">
                    <a16:rowId xmlns:a16="http://schemas.microsoft.com/office/drawing/2014/main" val="933378152"/>
                  </a:ext>
                </a:extLst>
              </a:tr>
              <a:tr h="1307403">
                <a:tc>
                  <a:txBody>
                    <a:bodyPr/>
                    <a:lstStyle/>
                    <a:p>
                      <a:r>
                        <a:rPr lang="en-US" sz="2200" dirty="0"/>
                        <a:t>Behavioral Drive for Muscularity</a:t>
                      </a:r>
                    </a:p>
                  </a:txBody>
                  <a:tcPr marL="89209" marR="89209" marT="44604" marB="4460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15-Item Behavioral Drive for Muscularity Scale (DMS; McCreary &amp; </a:t>
                      </a:r>
                      <a:r>
                        <a:rPr lang="en-US" sz="2200" dirty="0" err="1"/>
                        <a:t>Sasse</a:t>
                      </a:r>
                      <a:r>
                        <a:rPr lang="en-US" sz="2200" dirty="0"/>
                        <a:t>, 2000) used to assess the behavioral drive for muscularity (e.g., “</a:t>
                      </a:r>
                      <a:r>
                        <a:rPr lang="en-US" sz="2200" i="1" dirty="0"/>
                        <a:t>I think that my weight training schedule interferes with other aspects of my life</a:t>
                      </a:r>
                      <a:r>
                        <a:rPr lang="en-US" sz="2200" dirty="0"/>
                        <a:t>”)</a:t>
                      </a:r>
                    </a:p>
                  </a:txBody>
                  <a:tcPr marL="89209" marR="89209" marT="44604" marB="44604"/>
                </a:tc>
                <a:extLst>
                  <a:ext uri="{0D108BD9-81ED-4DB2-BD59-A6C34878D82A}">
                    <a16:rowId xmlns:a16="http://schemas.microsoft.com/office/drawing/2014/main" val="284158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BE34-563F-C44D-8F4D-B37CE545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DE9C-9F7B-FE4B-9D57-225174C2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978" y="178630"/>
            <a:ext cx="6255928" cy="685799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RStudio Statistical Software was used for all analyses. </a:t>
            </a:r>
          </a:p>
          <a:p>
            <a:r>
              <a:rPr lang="en-US" sz="2200" dirty="0"/>
              <a:t>Data were first screened for normality, goodness of fit, and missingness using the “Performance” and ”</a:t>
            </a:r>
            <a:r>
              <a:rPr lang="en-US" sz="2200" dirty="0" err="1"/>
              <a:t>ggResidual</a:t>
            </a:r>
            <a:r>
              <a:rPr lang="en-US" sz="2200" dirty="0"/>
              <a:t>” packages</a:t>
            </a:r>
          </a:p>
          <a:p>
            <a:r>
              <a:rPr lang="en-US" sz="2200" dirty="0"/>
              <a:t>Data fulfilled all model assumptions and missing data were minimal (&lt;2%) so listwise deletion was employed</a:t>
            </a:r>
          </a:p>
          <a:p>
            <a:r>
              <a:rPr lang="en-US" sz="2200" dirty="0"/>
              <a:t>All analyses adjusted for BMI, annual income, highest level of education, and presence of a psychiatric diagnosis given their associations with disordered eating symptoms, including the behavioral drive for muscularity (McLean et al., 2014; </a:t>
            </a:r>
            <a:r>
              <a:rPr lang="en-US" sz="2200" dirty="0" err="1"/>
              <a:t>Striegel</a:t>
            </a:r>
            <a:r>
              <a:rPr lang="en-US" sz="2200" dirty="0"/>
              <a:t>, </a:t>
            </a:r>
            <a:r>
              <a:rPr lang="en-US" sz="2200" dirty="0" err="1"/>
              <a:t>Bedrosian</a:t>
            </a:r>
            <a:r>
              <a:rPr lang="en-US" sz="2200" dirty="0"/>
              <a:t>, Wang, &amp; Schwartz, 2011)</a:t>
            </a:r>
          </a:p>
        </p:txBody>
      </p:sp>
    </p:spTree>
    <p:extLst>
      <p:ext uri="{BB962C8B-B14F-4D97-AF65-F5344CB8AC3E}">
        <p14:creationId xmlns:p14="http://schemas.microsoft.com/office/powerpoint/2010/main" val="382628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B3BFF-784B-0346-857D-2F9B6B9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Participants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CBD7-B63D-0A4E-ACB7-04C0A74C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031" y="3794230"/>
            <a:ext cx="6026615" cy="1927549"/>
          </a:xfrm>
        </p:spPr>
        <p:txBody>
          <a:bodyPr numCol="1" anchor="ctr"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Sample: </a:t>
            </a:r>
            <a:r>
              <a:rPr lang="en-US" dirty="0">
                <a:solidFill>
                  <a:schemeClr val="bg1"/>
                </a:solidFill>
              </a:rPr>
              <a:t>266 Asian/Asian American men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Age range: 18-30 years</a:t>
            </a:r>
          </a:p>
          <a:p>
            <a:pPr lvl="1"/>
            <a:r>
              <a:rPr lang="en-US" sz="2800" i="1" dirty="0">
                <a:solidFill>
                  <a:schemeClr val="bg1"/>
                </a:solidFill>
              </a:rPr>
              <a:t>M </a:t>
            </a:r>
            <a:r>
              <a:rPr lang="en-US" sz="2800" dirty="0">
                <a:solidFill>
                  <a:schemeClr val="bg1"/>
                </a:solidFill>
              </a:rPr>
              <a:t>age = 24.4 ± 3.6 years</a:t>
            </a:r>
          </a:p>
          <a:p>
            <a:pPr lvl="1"/>
            <a:r>
              <a:rPr lang="en-US" sz="2800" i="1" dirty="0">
                <a:solidFill>
                  <a:schemeClr val="bg1"/>
                </a:solidFill>
              </a:rPr>
              <a:t>M </a:t>
            </a:r>
            <a:r>
              <a:rPr lang="en-US" sz="2800" dirty="0">
                <a:solidFill>
                  <a:schemeClr val="bg1"/>
                </a:solidFill>
              </a:rPr>
              <a:t>BMI = 24.2 ± 5.6 kg/m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L="457200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0C8703-5888-AF4C-B64A-21828E95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1209086"/>
            <a:ext cx="3876848" cy="4064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indent="217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7488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Demographics</a:t>
            </a:r>
            <a:r>
              <a:rPr kumimoji="0" lang="en-US" altLang="en-US" sz="4400" b="0" i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kumimoji="0" lang="en-US" altLang="en-US" sz="4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217488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endParaRPr kumimoji="0" lang="en-US" altLang="en-US" sz="5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34270C-F7B4-2E45-ACC1-3B37A313B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66305"/>
              </p:ext>
            </p:extLst>
          </p:nvPr>
        </p:nvGraphicFramePr>
        <p:xfrm>
          <a:off x="5499852" y="372288"/>
          <a:ext cx="5549502" cy="5815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068">
                  <a:extLst>
                    <a:ext uri="{9D8B030D-6E8A-4147-A177-3AD203B41FA5}">
                      <a16:colId xmlns:a16="http://schemas.microsoft.com/office/drawing/2014/main" val="3667632952"/>
                    </a:ext>
                  </a:extLst>
                </a:gridCol>
                <a:gridCol w="1920434">
                  <a:extLst>
                    <a:ext uri="{9D8B030D-6E8A-4147-A177-3AD203B41FA5}">
                      <a16:colId xmlns:a16="http://schemas.microsoft.com/office/drawing/2014/main" val="2288793899"/>
                    </a:ext>
                  </a:extLst>
                </a:gridCol>
              </a:tblGrid>
              <a:tr h="7102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 Sample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 = 266)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1518178169"/>
                  </a:ext>
                </a:extLst>
              </a:tr>
              <a:tr h="1154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Geographic Region</a:t>
                      </a:r>
                    </a:p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Urban</a:t>
                      </a:r>
                    </a:p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Suburban</a:t>
                      </a:r>
                    </a:p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Rural</a:t>
                      </a:r>
                    </a:p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Other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44.0%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42.9%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1972834948"/>
                  </a:ext>
                </a:extLst>
              </a:tr>
              <a:tr h="932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Education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sym typeface="Symbol" pitchFamily="2" charset="2"/>
                        </a:rPr>
                        <a:t> </a:t>
                      </a:r>
                      <a:r>
                        <a:rPr lang="en-US" sz="1400" dirty="0">
                          <a:effectLst/>
                        </a:rPr>
                        <a:t>High school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Some college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sym typeface="Symbol" pitchFamily="2" charset="2"/>
                        </a:rPr>
                        <a:t> </a:t>
                      </a:r>
                      <a:r>
                        <a:rPr lang="en-US" sz="1400" dirty="0">
                          <a:effectLst/>
                        </a:rPr>
                        <a:t>4-year college degree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21.4%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26.3%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52.3%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2254421704"/>
                  </a:ext>
                </a:extLst>
              </a:tr>
              <a:tr h="1154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Employment Status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Disability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Unemployed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Employed part-time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Employed full-time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27.5%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24.9%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43.8%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3893106566"/>
                  </a:ext>
                </a:extLst>
              </a:tr>
              <a:tr h="1154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Annual income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 $19,000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$20,000-29,000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$30,000-39,999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$40,000+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25.5%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13.9%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6.4%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54.2%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787992185"/>
                  </a:ext>
                </a:extLst>
              </a:tr>
              <a:tr h="7102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Presence of a Psychiatric Diagnosis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</a:p>
                    <a:p>
                      <a:pPr marL="0" marR="0" indent="2171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80.5%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19.5%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537" marR="81537" marT="0" marB="0"/>
                </a:tc>
                <a:extLst>
                  <a:ext uri="{0D108BD9-81ED-4DB2-BD59-A6C34878D82A}">
                    <a16:rowId xmlns:a16="http://schemas.microsoft.com/office/drawing/2014/main" val="388719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295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BFF-784B-0346-857D-2F9B6B9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78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CBD7-B63D-0A4E-ACB7-04C0A74C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5" y="1044348"/>
            <a:ext cx="11108267" cy="642768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b="1" dirty="0"/>
          </a:p>
          <a:p>
            <a:pPr marL="457200">
              <a:spcBef>
                <a:spcPts val="0"/>
              </a:spcBef>
            </a:pPr>
            <a:endParaRPr lang="en-US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22.2% Chinese (</a:t>
            </a:r>
            <a:r>
              <a:rPr lang="en-US" sz="3800" i="1" dirty="0">
                <a:solidFill>
                  <a:srgbClr val="000000"/>
                </a:solidFill>
              </a:rPr>
              <a:t>n </a:t>
            </a:r>
            <a:r>
              <a:rPr lang="en-US" sz="3800" dirty="0">
                <a:solidFill>
                  <a:srgbClr val="000000"/>
                </a:solidFill>
              </a:rPr>
              <a:t>= 59)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15.4% Indian (</a:t>
            </a:r>
            <a:r>
              <a:rPr lang="en-US" sz="3800" i="1" dirty="0">
                <a:solidFill>
                  <a:srgbClr val="000000"/>
                </a:solidFill>
              </a:rPr>
              <a:t>n = </a:t>
            </a:r>
            <a:r>
              <a:rPr lang="en-US" sz="3800" dirty="0">
                <a:solidFill>
                  <a:srgbClr val="000000"/>
                </a:solidFill>
              </a:rPr>
              <a:t>41)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12.4% Filipino (</a:t>
            </a:r>
            <a:r>
              <a:rPr lang="en-US" sz="3800" i="1" dirty="0">
                <a:solidFill>
                  <a:srgbClr val="000000"/>
                </a:solidFill>
              </a:rPr>
              <a:t>n = </a:t>
            </a:r>
            <a:r>
              <a:rPr lang="en-US" sz="3800" dirty="0">
                <a:solidFill>
                  <a:srgbClr val="000000"/>
                </a:solidFill>
              </a:rPr>
              <a:t>33</a:t>
            </a:r>
            <a:r>
              <a:rPr lang="en-US" sz="3800" i="1" dirty="0">
                <a:solidFill>
                  <a:srgbClr val="000000"/>
                </a:solidFill>
              </a:rPr>
              <a:t>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9.4% Vietnamese (</a:t>
            </a:r>
            <a:r>
              <a:rPr lang="en-US" sz="3800" i="1" dirty="0">
                <a:solidFill>
                  <a:srgbClr val="000000"/>
                </a:solidFill>
              </a:rPr>
              <a:t>n = </a:t>
            </a:r>
            <a:r>
              <a:rPr lang="en-US" sz="3800" dirty="0">
                <a:solidFill>
                  <a:srgbClr val="000000"/>
                </a:solidFill>
              </a:rPr>
              <a:t>25</a:t>
            </a:r>
            <a:r>
              <a:rPr lang="en-US" sz="3800" i="1" dirty="0">
                <a:solidFill>
                  <a:srgbClr val="000000"/>
                </a:solidFill>
              </a:rPr>
              <a:t>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9.0% American Indian (</a:t>
            </a:r>
            <a:r>
              <a:rPr lang="en-US" sz="3800" i="1" dirty="0">
                <a:solidFill>
                  <a:srgbClr val="000000"/>
                </a:solidFill>
              </a:rPr>
              <a:t>n</a:t>
            </a:r>
            <a:r>
              <a:rPr lang="en-US" sz="3800" dirty="0">
                <a:solidFill>
                  <a:srgbClr val="000000"/>
                </a:solidFill>
              </a:rPr>
              <a:t> = 24)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7.9% Korean (</a:t>
            </a:r>
            <a:r>
              <a:rPr lang="en-US" sz="3800" i="1" dirty="0">
                <a:solidFill>
                  <a:srgbClr val="000000"/>
                </a:solidFill>
              </a:rPr>
              <a:t>n </a:t>
            </a:r>
            <a:r>
              <a:rPr lang="en-US" sz="3800" dirty="0">
                <a:solidFill>
                  <a:srgbClr val="000000"/>
                </a:solidFill>
              </a:rPr>
              <a:t>= 21)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6.0% Japanese (</a:t>
            </a:r>
            <a:r>
              <a:rPr lang="en-US" sz="3800" i="1" dirty="0">
                <a:solidFill>
                  <a:srgbClr val="000000"/>
                </a:solidFill>
              </a:rPr>
              <a:t>n </a:t>
            </a:r>
            <a:r>
              <a:rPr lang="en-US" sz="3800" dirty="0">
                <a:solidFill>
                  <a:srgbClr val="000000"/>
                </a:solidFill>
              </a:rPr>
              <a:t>= 16)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</a:rPr>
              <a:t>2.6% Middle Eastern (</a:t>
            </a:r>
            <a:r>
              <a:rPr lang="en-US" sz="3800" i="1" dirty="0">
                <a:solidFill>
                  <a:srgbClr val="000000"/>
                </a:solidFill>
              </a:rPr>
              <a:t>n </a:t>
            </a:r>
            <a:r>
              <a:rPr lang="en-US" sz="3800" dirty="0">
                <a:solidFill>
                  <a:srgbClr val="000000"/>
                </a:solidFill>
              </a:rPr>
              <a:t>= 7)</a:t>
            </a:r>
            <a:endParaRPr lang="en-US" sz="3800" dirty="0"/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2.3% Hmong (</a:t>
            </a:r>
            <a:r>
              <a:rPr lang="en-US" sz="3800" i="1" dirty="0">
                <a:solidFill>
                  <a:srgbClr val="000000"/>
                </a:solidFill>
                <a:latin typeface="Calibri" panose="020F0502020204030204" pitchFamily="34" charset="0"/>
              </a:rPr>
              <a:t>n = 6)</a:t>
            </a:r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1.9% Pacific Islander (</a:t>
            </a:r>
            <a:r>
              <a:rPr lang="en-US" sz="3800" i="1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 = 5)</a:t>
            </a:r>
          </a:p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1.5% Native Hawaiian (</a:t>
            </a:r>
            <a:r>
              <a:rPr lang="en-US" sz="3800" i="1" dirty="0">
                <a:solidFill>
                  <a:srgbClr val="000000"/>
                </a:solidFill>
                <a:latin typeface="Calibri" panose="020F0502020204030204" pitchFamily="34" charset="0"/>
              </a:rPr>
              <a:t>n =</a:t>
            </a: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 4)</a:t>
            </a:r>
            <a:endParaRPr lang="en-US" sz="3800" dirty="0"/>
          </a:p>
          <a:p>
            <a:pPr marL="457200">
              <a:spcBef>
                <a:spcPts val="600"/>
              </a:spcBef>
            </a:pP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9.4% other Asian ethnic group (</a:t>
            </a:r>
            <a:r>
              <a:rPr lang="en-US" sz="3800" i="1" dirty="0">
                <a:solidFill>
                  <a:srgbClr val="000000"/>
                </a:solidFill>
                <a:latin typeface="Calibri" panose="020F0502020204030204" pitchFamily="34" charset="0"/>
              </a:rPr>
              <a:t>n = </a:t>
            </a: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</a:rPr>
              <a:t>25)</a:t>
            </a:r>
            <a:endParaRPr lang="en-US" sz="38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marL="914400" lvl="2" indent="0"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1402-F23D-C04C-ACF0-06A54C3F7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74" y="3657252"/>
            <a:ext cx="3638321" cy="28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ature, dark&#10;&#10;Description automatically generated">
            <a:extLst>
              <a:ext uri="{FF2B5EF4-FFF2-40B4-BE49-F238E27FC236}">
                <a16:creationId xmlns:a16="http://schemas.microsoft.com/office/drawing/2014/main" id="{C1D2C238-9B37-B444-B4B7-AAAFC761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73D87-6428-8248-BD0B-F2C28DD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 Journey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0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BAA04-2E0C-AA46-AFC2-411DFD02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Assumptions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FD21EF-B4DB-2048-AFBA-5DDAB706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478AB-1A2A-9840-8A40-F3C70291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Means and Standard Deviations for Study Variables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D0DEB6A-21DB-8940-9A26-7A7F0804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14" y="102435"/>
            <a:ext cx="5921283" cy="66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8140-2352-1D41-9069-A9BAF8F9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81" y="481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Regression Results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14C9B-CE25-2B4C-B418-09C6AF71E275}"/>
              </a:ext>
            </a:extLst>
          </p:cNvPr>
          <p:cNvSpPr/>
          <p:nvPr/>
        </p:nvSpPr>
        <p:spPr>
          <a:xfrm>
            <a:off x="2442661" y="1633060"/>
            <a:ext cx="2257842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Overt Racism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FF656-2C1F-1D4C-B057-B33F8DE429EF}"/>
              </a:ext>
            </a:extLst>
          </p:cNvPr>
          <p:cNvSpPr/>
          <p:nvPr/>
        </p:nvSpPr>
        <p:spPr>
          <a:xfrm>
            <a:off x="7102680" y="1618240"/>
            <a:ext cx="2118897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Behavioral Drive for Muscularity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6D47B27-07A1-D74B-A603-A2DCEBFA6979}"/>
              </a:ext>
            </a:extLst>
          </p:cNvPr>
          <p:cNvSpPr/>
          <p:nvPr/>
        </p:nvSpPr>
        <p:spPr>
          <a:xfrm>
            <a:off x="4407987" y="2093004"/>
            <a:ext cx="2694694" cy="37721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F68FA-3C26-9147-A73B-D1B8CCD5A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16" y="1924966"/>
            <a:ext cx="563416" cy="709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EB35ED-2441-934E-8D6A-80175B85687B}"/>
              </a:ext>
            </a:extLst>
          </p:cNvPr>
          <p:cNvSpPr/>
          <p:nvPr/>
        </p:nvSpPr>
        <p:spPr>
          <a:xfrm>
            <a:off x="2456443" y="4090675"/>
            <a:ext cx="2257842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Microaggressions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A9078A-F4A1-FD46-B082-84208F7CA7AC}"/>
              </a:ext>
            </a:extLst>
          </p:cNvPr>
          <p:cNvSpPr/>
          <p:nvPr/>
        </p:nvSpPr>
        <p:spPr>
          <a:xfrm>
            <a:off x="7102679" y="4034479"/>
            <a:ext cx="2118897" cy="1325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Behavioral Drive for Muscularity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1BA6C0C-84E3-7E4E-A347-9F98A49265E5}"/>
              </a:ext>
            </a:extLst>
          </p:cNvPr>
          <p:cNvSpPr/>
          <p:nvPr/>
        </p:nvSpPr>
        <p:spPr>
          <a:xfrm>
            <a:off x="4714284" y="4491523"/>
            <a:ext cx="2388395" cy="36933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3219B-B65A-D34F-A91C-8245B6879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54" y="4342419"/>
            <a:ext cx="563416" cy="7096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411B91-3514-DE4F-B8FD-9177BF11EA69}"/>
              </a:ext>
            </a:extLst>
          </p:cNvPr>
          <p:cNvSpPr/>
          <p:nvPr/>
        </p:nvSpPr>
        <p:spPr>
          <a:xfrm>
            <a:off x="3629652" y="3172197"/>
            <a:ext cx="455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F(5, 250) = 4.06, </a:t>
            </a:r>
            <a:r>
              <a:rPr lang="en-US" sz="2400" i="1" dirty="0"/>
              <a:t>p </a:t>
            </a:r>
            <a:r>
              <a:rPr lang="en-US" sz="2400" dirty="0"/>
              <a:t>&lt; .01,  R</a:t>
            </a:r>
            <a:r>
              <a:rPr lang="en-US" sz="2400" baseline="30000" dirty="0"/>
              <a:t>2</a:t>
            </a:r>
            <a:r>
              <a:rPr lang="en-US" sz="2400" dirty="0"/>
              <a:t> =  0.08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C16D8-E40F-BA44-9125-095393444284}"/>
              </a:ext>
            </a:extLst>
          </p:cNvPr>
          <p:cNvSpPr/>
          <p:nvPr/>
        </p:nvSpPr>
        <p:spPr>
          <a:xfrm>
            <a:off x="3739425" y="5934905"/>
            <a:ext cx="47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F(5, 250) = 6.48, </a:t>
            </a:r>
            <a:r>
              <a:rPr lang="en-US" sz="2400" i="1" dirty="0"/>
              <a:t>p </a:t>
            </a:r>
            <a:r>
              <a:rPr lang="en-US" sz="2400" dirty="0"/>
              <a:t>&lt; .001,  R</a:t>
            </a:r>
            <a:r>
              <a:rPr lang="en-US" sz="2400" baseline="30000" dirty="0"/>
              <a:t>2</a:t>
            </a:r>
            <a:r>
              <a:rPr lang="en-US" sz="2400" dirty="0"/>
              <a:t> =  0.12 </a:t>
            </a:r>
          </a:p>
        </p:txBody>
      </p:sp>
    </p:spTree>
    <p:extLst>
      <p:ext uri="{BB962C8B-B14F-4D97-AF65-F5344CB8AC3E}">
        <p14:creationId xmlns:p14="http://schemas.microsoft.com/office/powerpoint/2010/main" val="426537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F1AA-54BC-A245-AA93-D15232A1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3096817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Table: Racism and the Behavioral Drive for Muscularity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74F0B13-44A8-694E-BBB4-F6A3F114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8374" y="322567"/>
            <a:ext cx="8133549" cy="64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F1AA-54BC-A245-AA93-D15232A1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2940672"/>
            <a:ext cx="3109857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Regression Table: Microaggressions and the Behavioral Drive for Muscularity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394D387-B486-BB4D-8DA6-5649B031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4" y="392122"/>
            <a:ext cx="8153395" cy="64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2FD43B8-A145-AD4B-B9CF-87C0A68E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37" y="150607"/>
            <a:ext cx="10866725" cy="6707393"/>
          </a:xfrm>
        </p:spPr>
      </p:pic>
    </p:spTree>
    <p:extLst>
      <p:ext uri="{BB962C8B-B14F-4D97-AF65-F5344CB8AC3E}">
        <p14:creationId xmlns:p14="http://schemas.microsoft.com/office/powerpoint/2010/main" val="839424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74AC174-4F5B-9342-B240-B9785205A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612" y="245631"/>
            <a:ext cx="10712775" cy="6612369"/>
          </a:xfrm>
        </p:spPr>
      </p:pic>
    </p:spTree>
    <p:extLst>
      <p:ext uri="{BB962C8B-B14F-4D97-AF65-F5344CB8AC3E}">
        <p14:creationId xmlns:p14="http://schemas.microsoft.com/office/powerpoint/2010/main" val="328394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82CFF-7131-1A41-870E-1DD505FE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Discussion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DE94-4D99-C34D-9988-5C06D63B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350" y="524170"/>
            <a:ext cx="5726444" cy="633383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First known study to examine the link between Asian/Asian American men’s experiences with race-related discrimination and the behavioral drive for muscularity</a:t>
            </a:r>
          </a:p>
          <a:p>
            <a:endParaRPr lang="en-US" sz="2200" dirty="0"/>
          </a:p>
          <a:p>
            <a:r>
              <a:rPr lang="en-US" sz="2200" dirty="0"/>
              <a:t>As hypothesized, both experiences with overt racism (e.g., “</a:t>
            </a:r>
            <a:r>
              <a:rPr lang="en-US" sz="2200" i="1" dirty="0"/>
              <a:t>You see a TV commercial in which an Asian character speaks bad English and acts subservient to non-Asian characters</a:t>
            </a:r>
            <a:r>
              <a:rPr lang="en-US" sz="2200" dirty="0"/>
              <a:t>”) and microaggressions (e.g., “</a:t>
            </a:r>
            <a:r>
              <a:rPr lang="en-US" sz="2200" i="1" dirty="0"/>
              <a:t>Someone asks you if you can teach him or her karate”</a:t>
            </a:r>
            <a:r>
              <a:rPr lang="en-US" sz="2200" dirty="0"/>
              <a:t>)</a:t>
            </a:r>
            <a:r>
              <a:rPr lang="en-US" sz="2200" i="1" dirty="0"/>
              <a:t> </a:t>
            </a:r>
            <a:r>
              <a:rPr lang="en-US" sz="2200" dirty="0"/>
              <a:t>were significantly and positively associated with the behavioral drive for muscularity (e.g., engaging in behaviors aimed at increasing muscle mass)</a:t>
            </a:r>
          </a:p>
        </p:txBody>
      </p:sp>
    </p:spTree>
    <p:extLst>
      <p:ext uri="{BB962C8B-B14F-4D97-AF65-F5344CB8AC3E}">
        <p14:creationId xmlns:p14="http://schemas.microsoft.com/office/powerpoint/2010/main" val="313543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82CFF-7131-1A41-870E-1DD505FE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Discussion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DE94-4D99-C34D-9988-5C06D63B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632" y="702944"/>
            <a:ext cx="5924276" cy="59317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current study sheds further light on the harmful effects of racism on Asian/Asian American men’s mental health, including body image and muscularity-enhancing behaviors</a:t>
            </a:r>
          </a:p>
          <a:p>
            <a:endParaRPr lang="en-US" sz="2400" dirty="0"/>
          </a:p>
          <a:p>
            <a:r>
              <a:rPr lang="en-US" sz="2400" dirty="0"/>
              <a:t>Data support the notion that experiences with racism may prompt Asian/Asian American men to engage in behaviors aimed at achieving the mesomorphic male body ideal</a:t>
            </a:r>
          </a:p>
          <a:p>
            <a:pPr lvl="1"/>
            <a:r>
              <a:rPr lang="en-US" dirty="0"/>
              <a:t>Asian/Asian American men may be going to extreme lengths to achieve the ideal Western male body physique (e.g., excessive and compulsive muscularity-enhancing behaviors)</a:t>
            </a:r>
          </a:p>
        </p:txBody>
      </p:sp>
    </p:spTree>
    <p:extLst>
      <p:ext uri="{BB962C8B-B14F-4D97-AF65-F5344CB8AC3E}">
        <p14:creationId xmlns:p14="http://schemas.microsoft.com/office/powerpoint/2010/main" val="70592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E9AB5-442D-6F46-BE21-94711B21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b="1"/>
              <a:t>Study Strengths and Limitations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3F7C-154D-664B-9675-4DA8B058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55" y="652853"/>
            <a:ext cx="5369326" cy="558698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Large, ethnically diverse, nationally representative sample of Asian/Asian American men</a:t>
            </a:r>
          </a:p>
          <a:p>
            <a:pPr lvl="1"/>
            <a:endParaRPr lang="en-US" sz="1800" dirty="0"/>
          </a:p>
          <a:p>
            <a:r>
              <a:rPr lang="en-US" sz="2200" dirty="0"/>
              <a:t>Cross-sectional data: findings are correlational</a:t>
            </a:r>
          </a:p>
          <a:p>
            <a:endParaRPr lang="en-US" sz="2200" dirty="0"/>
          </a:p>
          <a:p>
            <a:r>
              <a:rPr lang="en-US" sz="2200" dirty="0"/>
              <a:t>Experimental and prospective studies are needed to further validate the current findings</a:t>
            </a:r>
          </a:p>
        </p:txBody>
      </p:sp>
    </p:spTree>
    <p:extLst>
      <p:ext uri="{BB962C8B-B14F-4D97-AF65-F5344CB8AC3E}">
        <p14:creationId xmlns:p14="http://schemas.microsoft.com/office/powerpoint/2010/main" val="12505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C63AA-5B05-AF4C-B5FE-47D88DFC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88" y="550351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 Journey</a:t>
            </a:r>
          </a:p>
        </p:txBody>
      </p:sp>
      <p:pic>
        <p:nvPicPr>
          <p:cNvPr id="7" name="Picture 6" descr="A picture containing nature, indoor, fireplace, light&#10;&#10;Description automatically generated">
            <a:extLst>
              <a:ext uri="{FF2B5EF4-FFF2-40B4-BE49-F238E27FC236}">
                <a16:creationId xmlns:a16="http://schemas.microsoft.com/office/drawing/2014/main" id="{E7741C86-DB71-934D-A15A-4AC96F0EA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8BC-7362-B44B-9DB5-8EB50DDA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200" y="2463983"/>
            <a:ext cx="5971625" cy="3843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Challenges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challenges each week!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Nitpicky details of 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Time-consuming de-bugging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think you got it...but you don’t got it</a:t>
            </a:r>
          </a:p>
        </p:txBody>
      </p:sp>
    </p:spTree>
    <p:extLst>
      <p:ext uri="{BB962C8B-B14F-4D97-AF65-F5344CB8AC3E}">
        <p14:creationId xmlns:p14="http://schemas.microsoft.com/office/powerpoint/2010/main" val="333493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516EB-E605-CE4D-8617-7CB16689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/>
              <a:t>Implications and Future Directions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25B5-01A7-BD49-97E8-96F7A931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99" y="513140"/>
            <a:ext cx="6363072" cy="624820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current study adds to a small, but growing body of research implicating experiences with race-related discrimination as a significant contributor to health disparities among racial/ethnic minority men living in the United States </a:t>
            </a:r>
          </a:p>
          <a:p>
            <a:endParaRPr lang="en-US" sz="2200" dirty="0"/>
          </a:p>
          <a:p>
            <a:r>
              <a:rPr lang="en-US" sz="2200" dirty="0"/>
              <a:t>These data may help to inform clinical programming and preventative interventions aimed at addressing the harmful effects of race-related discrimination on men’s body image and disordered eating behaviors </a:t>
            </a:r>
          </a:p>
          <a:p>
            <a:endParaRPr lang="en-US" sz="2200" dirty="0"/>
          </a:p>
          <a:p>
            <a:r>
              <a:rPr lang="en-US" sz="2200" dirty="0"/>
              <a:t>Current study may also help to inform the development and implementation of interventions that promote the adoption of healthy coping strategies in response to discriminatory experiences </a:t>
            </a:r>
          </a:p>
        </p:txBody>
      </p:sp>
    </p:spTree>
    <p:extLst>
      <p:ext uri="{BB962C8B-B14F-4D97-AF65-F5344CB8AC3E}">
        <p14:creationId xmlns:p14="http://schemas.microsoft.com/office/powerpoint/2010/main" val="53755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BF618-D1F5-D94B-A68A-7FCB1093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Next R Hurdle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5E75E3A-45B7-3044-861E-A009EAB0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786" y="14287"/>
            <a:ext cx="7397049" cy="577386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Higher-level stats with R</a:t>
            </a:r>
          </a:p>
          <a:p>
            <a:pPr lvl="1"/>
            <a:r>
              <a:rPr lang="en-US" sz="2200" dirty="0"/>
              <a:t>Structural equation modeling, multi-level modeling, mediation and moderation</a:t>
            </a:r>
          </a:p>
          <a:p>
            <a:pPr lvl="1"/>
            <a:endParaRPr lang="en-US" sz="2200" dirty="0"/>
          </a:p>
          <a:p>
            <a:r>
              <a:rPr lang="en-US" sz="2200" dirty="0"/>
              <a:t>Writing everything in R as efficiently as working in word, excel, SPSS, manually, etc.</a:t>
            </a:r>
          </a:p>
          <a:p>
            <a:endParaRPr lang="en-US" sz="2200" dirty="0"/>
          </a:p>
          <a:p>
            <a:r>
              <a:rPr lang="en-US" sz="2200" dirty="0"/>
              <a:t>Data visualization:</a:t>
            </a:r>
          </a:p>
          <a:p>
            <a:pPr lvl="1"/>
            <a:r>
              <a:rPr lang="en-US" sz="2200" dirty="0"/>
              <a:t>Moderation findings</a:t>
            </a:r>
          </a:p>
          <a:p>
            <a:pPr lvl="1"/>
            <a:r>
              <a:rPr lang="en-US" sz="2200" dirty="0"/>
              <a:t>Mediation findings</a:t>
            </a:r>
          </a:p>
          <a:p>
            <a:pPr lvl="1"/>
            <a:r>
              <a:rPr lang="en-US" sz="2200" dirty="0"/>
              <a:t>Aesthetically pleasing, APA-format graphs and figures</a:t>
            </a:r>
          </a:p>
        </p:txBody>
      </p:sp>
    </p:spTree>
    <p:extLst>
      <p:ext uri="{BB962C8B-B14F-4D97-AF65-F5344CB8AC3E}">
        <p14:creationId xmlns:p14="http://schemas.microsoft.com/office/powerpoint/2010/main" val="89451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27CF-604F-B846-BA64-5F551E17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D0B4-BD62-5F41-B0F9-27517254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Barnett, H. L., Keel, P. K., &amp; Conoscenti, L. M. (2002). Body Type Preferences in Asian and Caucasian College Students. </a:t>
            </a:r>
            <a:r>
              <a:rPr lang="en-US" i="1" dirty="0"/>
              <a:t>Sex Roles</a:t>
            </a:r>
            <a:r>
              <a:rPr lang="en-US" dirty="0"/>
              <a:t>, 12.</a:t>
            </a:r>
          </a:p>
          <a:p>
            <a:r>
              <a:rPr lang="en-US" dirty="0"/>
              <a:t>Braun, D. L., Sunday, S. R., Huang, A., &amp; </a:t>
            </a:r>
            <a:r>
              <a:rPr lang="en-US" dirty="0" err="1"/>
              <a:t>Halmi</a:t>
            </a:r>
            <a:r>
              <a:rPr lang="en-US" dirty="0"/>
              <a:t>, K. A. (1999). More males seek treatment for eating disorders. </a:t>
            </a:r>
            <a:r>
              <a:rPr lang="en-US" i="1" dirty="0"/>
              <a:t>The International Journal of Eating Disorders</a:t>
            </a:r>
            <a:r>
              <a:rPr lang="en-US" dirty="0"/>
              <a:t>, </a:t>
            </a:r>
            <a:r>
              <a:rPr lang="en-US" i="1" dirty="0"/>
              <a:t>25</a:t>
            </a:r>
            <a:r>
              <a:rPr lang="en-US" dirty="0"/>
              <a:t>(4), 415–424.</a:t>
            </a:r>
          </a:p>
          <a:p>
            <a:r>
              <a:rPr lang="en-US" dirty="0" err="1"/>
              <a:t>Buhi</a:t>
            </a:r>
            <a:r>
              <a:rPr lang="en-US" dirty="0"/>
              <a:t>, E. R., Goodson, P., &amp; </a:t>
            </a:r>
            <a:r>
              <a:rPr lang="en-US" dirty="0" err="1"/>
              <a:t>Neilands</a:t>
            </a:r>
            <a:r>
              <a:rPr lang="en-US" dirty="0"/>
              <a:t>, T. B. (2008). Out of sight, not out of mind: Strategies for handling missing data. </a:t>
            </a:r>
            <a:r>
              <a:rPr lang="en-US" i="1" dirty="0"/>
              <a:t>American Journal of Health Behavior; Star City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(1), 83–92. https://</a:t>
            </a:r>
            <a:r>
              <a:rPr lang="en-US" dirty="0" err="1"/>
              <a:t>search.proquest.com</a:t>
            </a:r>
            <a:r>
              <a:rPr lang="en-US" dirty="0"/>
              <a:t>/</a:t>
            </a:r>
            <a:r>
              <a:rPr lang="en-US" dirty="0" err="1"/>
              <a:t>docview</a:t>
            </a:r>
            <a:r>
              <a:rPr lang="en-US" dirty="0"/>
              <a:t>/211806047/abstract/F7977D68F2D04E4APQ/1</a:t>
            </a:r>
          </a:p>
          <a:p>
            <a:r>
              <a:rPr lang="en-US" dirty="0"/>
              <a:t>Dong, Y., &amp; Peng, C.-Y. J. (2013). Principled missing data methods for researchers. </a:t>
            </a:r>
            <a:r>
              <a:rPr lang="en-US" i="1" dirty="0" err="1"/>
              <a:t>SpringerPlus</a:t>
            </a:r>
            <a:r>
              <a:rPr lang="en-US" dirty="0"/>
              <a:t>, </a:t>
            </a:r>
            <a:r>
              <a:rPr lang="en-US" i="1" dirty="0"/>
              <a:t>2</a:t>
            </a:r>
            <a:r>
              <a:rPr lang="en-US" dirty="0"/>
              <a:t>(1). https://</a:t>
            </a:r>
            <a:r>
              <a:rPr lang="en-US" dirty="0" err="1"/>
              <a:t>doi.org</a:t>
            </a:r>
            <a:r>
              <a:rPr lang="en-US" dirty="0"/>
              <a:t>/10.1186/2193-1801-2-222</a:t>
            </a:r>
          </a:p>
          <a:p>
            <a:r>
              <a:rPr lang="en-US" dirty="0"/>
              <a:t>Edwards, C., Tod, D., Molnar, G., &amp; Markland, D. (2016). Perceived social pressures and the internalization of the mesomorphic ideal: The role of drive for muscularity and autonomy in physically active men. </a:t>
            </a:r>
            <a:r>
              <a:rPr lang="en-US" i="1" dirty="0"/>
              <a:t>Body Image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, 63–69. https://</a:t>
            </a:r>
            <a:r>
              <a:rPr lang="en-US" dirty="0" err="1"/>
              <a:t>doi.org</a:t>
            </a:r>
            <a:r>
              <a:rPr lang="en-US" dirty="0"/>
              <a:t>/10.1016/j.bodyim.2015.11.003</a:t>
            </a:r>
          </a:p>
          <a:p>
            <a:r>
              <a:rPr lang="en-US" dirty="0"/>
              <a:t>Kelly, N. R., Cotter, E. W., </a:t>
            </a:r>
            <a:r>
              <a:rPr lang="en-US" dirty="0" err="1"/>
              <a:t>Tanofsky-Kraff</a:t>
            </a:r>
            <a:r>
              <a:rPr lang="en-US" dirty="0"/>
              <a:t>, M., &amp; </a:t>
            </a:r>
            <a:r>
              <a:rPr lang="en-US" dirty="0" err="1"/>
              <a:t>Mazzeo</a:t>
            </a:r>
            <a:r>
              <a:rPr lang="en-US" dirty="0"/>
              <a:t>, S. E. (2015). Racial variations in binge eating, body image concerns, and compulsive exercise among men. </a:t>
            </a:r>
            <a:r>
              <a:rPr lang="en-US" i="1" dirty="0"/>
              <a:t>Psychology of Men &amp; Masculinity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(3), 326–336. https://</a:t>
            </a:r>
            <a:r>
              <a:rPr lang="en-US" dirty="0" err="1"/>
              <a:t>doi.org</a:t>
            </a:r>
            <a:r>
              <a:rPr lang="en-US" dirty="0"/>
              <a:t>/10.1037/a0037585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B426-7DAC-1649-949B-EC815174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318976"/>
            <a:ext cx="11589488" cy="653902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Barnett, H. L., Keel, P. K., &amp; Conoscenti, L. M. (2002). Body Type Preferences in Asian and Caucasian College Students. </a:t>
            </a:r>
            <a:r>
              <a:rPr lang="en-US" sz="2900" i="1" dirty="0"/>
              <a:t>Sex Roles</a:t>
            </a:r>
            <a:r>
              <a:rPr lang="en-US" sz="2900" dirty="0"/>
              <a:t>, 12.</a:t>
            </a:r>
          </a:p>
          <a:p>
            <a:r>
              <a:rPr lang="en-US" sz="2900" dirty="0"/>
              <a:t>Braun, D. L., Sunday, S. R., Huang, A., &amp; </a:t>
            </a:r>
            <a:r>
              <a:rPr lang="en-US" sz="2900" dirty="0" err="1"/>
              <a:t>Halmi</a:t>
            </a:r>
            <a:r>
              <a:rPr lang="en-US" sz="2900" dirty="0"/>
              <a:t>, K. A. (1999). More males seek treatment for eating disorders. </a:t>
            </a:r>
            <a:r>
              <a:rPr lang="en-US" sz="2900" i="1" dirty="0"/>
              <a:t>The International Journal of Eating Disorders</a:t>
            </a:r>
            <a:r>
              <a:rPr lang="en-US" sz="2900" dirty="0"/>
              <a:t>, </a:t>
            </a:r>
            <a:r>
              <a:rPr lang="en-US" sz="2900" i="1" dirty="0"/>
              <a:t>25</a:t>
            </a:r>
            <a:r>
              <a:rPr lang="en-US" sz="2900" dirty="0"/>
              <a:t>(4), 415–424.</a:t>
            </a:r>
          </a:p>
          <a:p>
            <a:r>
              <a:rPr lang="en-US" sz="2900" dirty="0" err="1"/>
              <a:t>Buhi</a:t>
            </a:r>
            <a:r>
              <a:rPr lang="en-US" sz="2900" dirty="0"/>
              <a:t>, E. R., Goodson, P., &amp; </a:t>
            </a:r>
            <a:r>
              <a:rPr lang="en-US" sz="2900" dirty="0" err="1"/>
              <a:t>Neilands</a:t>
            </a:r>
            <a:r>
              <a:rPr lang="en-US" sz="2900" dirty="0"/>
              <a:t>, T. B. (2008). Out of sight, not out of mind: Strategies for handling missing data. </a:t>
            </a:r>
            <a:r>
              <a:rPr lang="en-US" sz="2900" i="1" dirty="0"/>
              <a:t>American Journal of Health Behavior; Star City</a:t>
            </a:r>
            <a:r>
              <a:rPr lang="en-US" sz="2900" dirty="0"/>
              <a:t>, </a:t>
            </a:r>
            <a:r>
              <a:rPr lang="en-US" sz="2900" i="1" dirty="0"/>
              <a:t>32</a:t>
            </a:r>
            <a:r>
              <a:rPr lang="en-US" sz="2900" dirty="0"/>
              <a:t>(1), 83–92. https://</a:t>
            </a:r>
            <a:r>
              <a:rPr lang="en-US" sz="2900" dirty="0" err="1"/>
              <a:t>search.proquest.com</a:t>
            </a:r>
            <a:r>
              <a:rPr lang="en-US" sz="2900" dirty="0"/>
              <a:t>/</a:t>
            </a:r>
            <a:r>
              <a:rPr lang="en-US" sz="2900" dirty="0" err="1"/>
              <a:t>docview</a:t>
            </a:r>
            <a:r>
              <a:rPr lang="en-US" sz="2900" dirty="0"/>
              <a:t>/211806047/abstract/F7977D68F2D04E4APQ/1</a:t>
            </a:r>
          </a:p>
          <a:p>
            <a:r>
              <a:rPr lang="en-US" sz="2900" dirty="0"/>
              <a:t>Dong, Y., &amp; Peng, C.-Y. J. (2013). Principled missing data methods for researchers. </a:t>
            </a:r>
            <a:r>
              <a:rPr lang="en-US" sz="2900" i="1" dirty="0" err="1"/>
              <a:t>SpringerPlus</a:t>
            </a:r>
            <a:r>
              <a:rPr lang="en-US" sz="2900" dirty="0"/>
              <a:t>, </a:t>
            </a:r>
            <a:r>
              <a:rPr lang="en-US" sz="2900" i="1" dirty="0"/>
              <a:t>2</a:t>
            </a:r>
            <a:r>
              <a:rPr lang="en-US" sz="2900" dirty="0"/>
              <a:t>(1). https://</a:t>
            </a:r>
            <a:r>
              <a:rPr lang="en-US" sz="2900" dirty="0" err="1"/>
              <a:t>doi.org</a:t>
            </a:r>
            <a:r>
              <a:rPr lang="en-US" sz="2900" dirty="0"/>
              <a:t>/10.1186/2193-1801-2-222</a:t>
            </a:r>
          </a:p>
          <a:p>
            <a:r>
              <a:rPr lang="en-US" sz="2900" dirty="0"/>
              <a:t>Edwards, C., Tod, D., Molnar, G., &amp; Markland, D. (2016). Perceived social pressures and the internalization of the mesomorphic ideal: The role of drive for muscularity and autonomy in physically active men. </a:t>
            </a:r>
            <a:r>
              <a:rPr lang="en-US" sz="2900" i="1" dirty="0"/>
              <a:t>Body Image</a:t>
            </a:r>
            <a:r>
              <a:rPr lang="en-US" sz="2900" dirty="0"/>
              <a:t>, </a:t>
            </a:r>
            <a:r>
              <a:rPr lang="en-US" sz="2900" i="1" dirty="0"/>
              <a:t>16</a:t>
            </a:r>
            <a:r>
              <a:rPr lang="en-US" sz="2900" dirty="0"/>
              <a:t>, 63–69. https://</a:t>
            </a:r>
            <a:r>
              <a:rPr lang="en-US" sz="2900" dirty="0" err="1"/>
              <a:t>doi.org</a:t>
            </a:r>
            <a:r>
              <a:rPr lang="en-US" sz="2900" dirty="0"/>
              <a:t>/10.1016/j.bodyim.2015.11.003</a:t>
            </a:r>
          </a:p>
          <a:p>
            <a:r>
              <a:rPr lang="en-US" sz="2900" dirty="0"/>
              <a:t>Kelly, N. R., Cotter, E. W., </a:t>
            </a:r>
            <a:r>
              <a:rPr lang="en-US" sz="2900" dirty="0" err="1"/>
              <a:t>Tanofsky-Kraff</a:t>
            </a:r>
            <a:r>
              <a:rPr lang="en-US" sz="2900" dirty="0"/>
              <a:t>, M., &amp; </a:t>
            </a:r>
            <a:r>
              <a:rPr lang="en-US" sz="2900" dirty="0" err="1"/>
              <a:t>Mazzeo</a:t>
            </a:r>
            <a:r>
              <a:rPr lang="en-US" sz="2900" dirty="0"/>
              <a:t>, S. E. (2015). Racial variations in binge eating, body image concerns, and compulsive exercise among men. </a:t>
            </a:r>
            <a:r>
              <a:rPr lang="en-US" sz="2900" i="1" dirty="0"/>
              <a:t>Psychology of Men &amp; Masculinity</a:t>
            </a:r>
            <a:r>
              <a:rPr lang="en-US" sz="2900" dirty="0"/>
              <a:t>, </a:t>
            </a:r>
            <a:r>
              <a:rPr lang="en-US" sz="2900" i="1" dirty="0"/>
              <a:t>16</a:t>
            </a:r>
            <a:r>
              <a:rPr lang="en-US" sz="2900" dirty="0"/>
              <a:t>(3), 326–336. https://</a:t>
            </a:r>
            <a:r>
              <a:rPr lang="en-US" sz="2900" dirty="0" err="1"/>
              <a:t>doi.org</a:t>
            </a:r>
            <a:r>
              <a:rPr lang="en-US" sz="2900" dirty="0"/>
              <a:t>/10.1037/a0037585</a:t>
            </a:r>
          </a:p>
          <a:p>
            <a:r>
              <a:rPr lang="en-US" sz="2900" dirty="0"/>
              <a:t>Kelly, N. R., Smith, T. M., Hall, G. C. N., Guidinger, C., Williamson, G., Budd, E. L., &amp; Giuliani, N. R. (2018). Perceptions of general and </a:t>
            </a:r>
            <a:r>
              <a:rPr lang="en-US" sz="2900" dirty="0" err="1"/>
              <a:t>postpresidential</a:t>
            </a:r>
            <a:r>
              <a:rPr lang="en-US" sz="2900" dirty="0"/>
              <a:t> election discrimination are associated with loss of control eating among racially/ethnically diverse young men. </a:t>
            </a:r>
            <a:r>
              <a:rPr lang="en-US" sz="2900" i="1" dirty="0"/>
              <a:t>International Journal of Eating Disorders</a:t>
            </a:r>
            <a:r>
              <a:rPr lang="en-US" sz="2900" dirty="0"/>
              <a:t>, </a:t>
            </a:r>
            <a:r>
              <a:rPr lang="en-US" sz="2900" i="1" dirty="0"/>
              <a:t>51</a:t>
            </a:r>
            <a:r>
              <a:rPr lang="en-US" sz="2900" dirty="0"/>
              <a:t>(1), 28–38. https://</a:t>
            </a:r>
            <a:r>
              <a:rPr lang="en-US" sz="2900" dirty="0" err="1"/>
              <a:t>doi.org</a:t>
            </a:r>
            <a:r>
              <a:rPr lang="en-US" sz="2900" dirty="0"/>
              <a:t>/10.1002/eat.22803</a:t>
            </a:r>
          </a:p>
          <a:p>
            <a:r>
              <a:rPr lang="en-US" sz="2900" dirty="0"/>
              <a:t>Lavender, J. M., Brown, T. A., &amp; Murray, S. B. (2017). Men, Muscles, and Eating Disorders: An Overview of Traditional and Muscularity-Oriented Disordered Eating. </a:t>
            </a:r>
            <a:r>
              <a:rPr lang="en-US" sz="2900" i="1" dirty="0"/>
              <a:t>Current Psychiatry Reports</a:t>
            </a:r>
            <a:r>
              <a:rPr lang="en-US" sz="2900" dirty="0"/>
              <a:t>, </a:t>
            </a:r>
            <a:r>
              <a:rPr lang="en-US" sz="2900" i="1" dirty="0"/>
              <a:t>19</a:t>
            </a:r>
            <a:r>
              <a:rPr lang="en-US" sz="2900" dirty="0"/>
              <a:t>(6). https://</a:t>
            </a:r>
            <a:r>
              <a:rPr lang="en-US" sz="2900" dirty="0" err="1"/>
              <a:t>doi.org</a:t>
            </a:r>
            <a:r>
              <a:rPr lang="en-US" sz="2900" dirty="0"/>
              <a:t>/10.1007/s11920-017-0787-5</a:t>
            </a:r>
          </a:p>
          <a:p>
            <a:r>
              <a:rPr lang="en-US" sz="2900" dirty="0" err="1"/>
              <a:t>Lewinsohn</a:t>
            </a:r>
            <a:r>
              <a:rPr lang="en-US" sz="2900" dirty="0"/>
              <a:t>, P. M., Seeley, J. R., </a:t>
            </a:r>
            <a:r>
              <a:rPr lang="en-US" sz="2900" dirty="0" err="1"/>
              <a:t>Moerk</a:t>
            </a:r>
            <a:r>
              <a:rPr lang="en-US" sz="2900" dirty="0"/>
              <a:t>, K. C., &amp; </a:t>
            </a:r>
            <a:r>
              <a:rPr lang="en-US" sz="2900" dirty="0" err="1"/>
              <a:t>Striegel</a:t>
            </a:r>
            <a:r>
              <a:rPr lang="en-US" sz="2900" dirty="0"/>
              <a:t>-Moore, R. H. (2002). Gender differences in eating disorder symptoms in young adults. </a:t>
            </a:r>
            <a:r>
              <a:rPr lang="en-US" sz="2900" i="1" dirty="0"/>
              <a:t>The International Journal of Eating Disorders</a:t>
            </a:r>
            <a:r>
              <a:rPr lang="en-US" sz="2900" dirty="0"/>
              <a:t>, </a:t>
            </a:r>
            <a:r>
              <a:rPr lang="en-US" sz="2900" i="1" dirty="0"/>
              <a:t>32</a:t>
            </a:r>
            <a:r>
              <a:rPr lang="en-US" sz="2900" dirty="0"/>
              <a:t>(4), 426–440. https://</a:t>
            </a:r>
            <a:r>
              <a:rPr lang="en-US" sz="2900" dirty="0" err="1"/>
              <a:t>doi.org</a:t>
            </a:r>
            <a:r>
              <a:rPr lang="en-US" sz="2900" dirty="0"/>
              <a:t>/10.1002/eat.10103</a:t>
            </a:r>
          </a:p>
          <a:p>
            <a:r>
              <a:rPr lang="en-US" sz="2900" dirty="0"/>
              <a:t>Miller, M. J., Kim, J., Chen, G. A., &amp; Alvarez, A. N. (2012). Exploratory and confirmatory factor analyses of the Asian American Racism-Related Stress Inventory. </a:t>
            </a:r>
            <a:r>
              <a:rPr lang="en-US" sz="2900" i="1" dirty="0"/>
              <a:t>Assessment</a:t>
            </a:r>
            <a:r>
              <a:rPr lang="en-US" sz="2900" dirty="0"/>
              <a:t>, </a:t>
            </a:r>
            <a:r>
              <a:rPr lang="en-US" sz="2900" i="1" dirty="0"/>
              <a:t>19</a:t>
            </a:r>
            <a:r>
              <a:rPr lang="en-US" sz="2900" dirty="0"/>
              <a:t>(1), 53–64. https://</a:t>
            </a:r>
            <a:r>
              <a:rPr lang="en-US" sz="2900" dirty="0" err="1"/>
              <a:t>doi.org</a:t>
            </a:r>
            <a:r>
              <a:rPr lang="en-US" sz="2900" dirty="0"/>
              <a:t>/10.1177/1073191110392497</a:t>
            </a:r>
          </a:p>
          <a:p>
            <a:r>
              <a:rPr lang="en-US" sz="2900" dirty="0"/>
              <a:t>Nadal, K. L., Griffin, K. E., Wong, Y., </a:t>
            </a:r>
            <a:r>
              <a:rPr lang="en-US" sz="2900" dirty="0" err="1"/>
              <a:t>Hamit</a:t>
            </a:r>
            <a:r>
              <a:rPr lang="en-US" sz="2900" dirty="0"/>
              <a:t>, S., &amp; Rasmus, M. (2014). The impact of racial microaggressions on mental health: Counseling implications for clients of color. </a:t>
            </a:r>
            <a:r>
              <a:rPr lang="en-US" sz="2900" i="1" dirty="0"/>
              <a:t>Journal of Counseling &amp; Development</a:t>
            </a:r>
            <a:r>
              <a:rPr lang="en-US" sz="2900" dirty="0"/>
              <a:t>, </a:t>
            </a:r>
            <a:r>
              <a:rPr lang="en-US" sz="2900" i="1" dirty="0"/>
              <a:t>92</a:t>
            </a:r>
            <a:r>
              <a:rPr lang="en-US" sz="2900" dirty="0"/>
              <a:t>(1), 57–66. https://</a:t>
            </a:r>
            <a:r>
              <a:rPr lang="en-US" sz="2900" dirty="0" err="1"/>
              <a:t>doi.org</a:t>
            </a:r>
            <a:r>
              <a:rPr lang="en-US" sz="2900" dirty="0"/>
              <a:t>/10.1002/j.1556-6676.2014.00130.x</a:t>
            </a:r>
          </a:p>
          <a:p>
            <a:r>
              <a:rPr lang="en-US" sz="2900" dirty="0"/>
              <a:t>Spann, N., &amp; Pritchard, M. (2008). Disordered eating in men: A look at perceived stress and excessive exercise. </a:t>
            </a:r>
            <a:r>
              <a:rPr lang="en-US" sz="2900" i="1" dirty="0"/>
              <a:t>Eating and Weight Disorders</a:t>
            </a:r>
            <a:r>
              <a:rPr lang="en-US" sz="2900" dirty="0"/>
              <a:t>, </a:t>
            </a:r>
            <a:r>
              <a:rPr lang="en-US" sz="2900" i="1" dirty="0"/>
              <a:t>13</a:t>
            </a:r>
            <a:r>
              <a:rPr lang="en-US" sz="2900" dirty="0"/>
              <a:t>(2), e25-27.</a:t>
            </a:r>
          </a:p>
          <a:p>
            <a:r>
              <a:rPr lang="en-US" sz="2900" dirty="0"/>
              <a:t>Strother, E., Lemberg, R., Stanford, S. C., &amp; </a:t>
            </a:r>
            <a:r>
              <a:rPr lang="en-US" sz="2900" dirty="0" err="1"/>
              <a:t>Turberville</a:t>
            </a:r>
            <a:r>
              <a:rPr lang="en-US" sz="2900" dirty="0"/>
              <a:t>, D. (2012). Eating Disorders in Men: Underdiagnosed, Undertreated, and Misunderstood. </a:t>
            </a:r>
            <a:r>
              <a:rPr lang="en-US" sz="2900" i="1" dirty="0"/>
              <a:t>Eating Disorders</a:t>
            </a:r>
            <a:r>
              <a:rPr lang="en-US" sz="2900" dirty="0"/>
              <a:t>, </a:t>
            </a:r>
            <a:r>
              <a:rPr lang="en-US" sz="2900" i="1" dirty="0"/>
              <a:t>20</a:t>
            </a:r>
            <a:r>
              <a:rPr lang="en-US" sz="2900" dirty="0"/>
              <a:t>(5), 346–355. https://</a:t>
            </a:r>
            <a:r>
              <a:rPr lang="en-US" sz="2900" dirty="0" err="1"/>
              <a:t>doi.org</a:t>
            </a:r>
            <a:r>
              <a:rPr lang="en-US" sz="2900" dirty="0"/>
              <a:t>/10.1080/10640266.2012.715512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5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B042F641-B785-4820-B8D4-88B18149B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2" r="12834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A2B48-B521-AD4A-A1A2-84B097B3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560" y="785978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/>
              <a:t>Thank you! </a:t>
            </a:r>
            <a:br>
              <a:rPr lang="en-US" sz="5200" b="1" dirty="0"/>
            </a:br>
            <a:r>
              <a:rPr lang="en-US" sz="5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56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A578-7F89-6649-8A2B-FD480B02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79" y="5151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FD28-C320-BC4A-9305-F8C5100F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" y="1671274"/>
            <a:ext cx="4341226" cy="5213131"/>
          </a:xfrm>
        </p:spPr>
        <p:txBody>
          <a:bodyPr>
            <a:normAutofit/>
          </a:bodyPr>
          <a:lstStyle/>
          <a:p>
            <a:r>
              <a:rPr lang="en-US" sz="2000" dirty="0"/>
              <a:t>Successes</a:t>
            </a:r>
          </a:p>
          <a:p>
            <a:pPr lvl="1"/>
            <a:r>
              <a:rPr lang="en-US" sz="2000" dirty="0" err="1"/>
              <a:t>setwd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Setting up workflow</a:t>
            </a:r>
          </a:p>
          <a:p>
            <a:pPr lvl="2"/>
            <a:r>
              <a:rPr lang="en-US" dirty="0"/>
              <a:t>Basics of R, making plots and tables, how to collaborate with others</a:t>
            </a:r>
          </a:p>
          <a:p>
            <a:pPr lvl="1"/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Learning fundamentals of R (e.g., how to create an R Project and Markdown)</a:t>
            </a:r>
          </a:p>
          <a:p>
            <a:pPr lvl="1"/>
            <a:r>
              <a:rPr lang="en-US" sz="2000" dirty="0"/>
              <a:t>The importance of open science framework</a:t>
            </a:r>
          </a:p>
          <a:p>
            <a:pPr lvl="2"/>
            <a:r>
              <a:rPr lang="en-US" dirty="0"/>
              <a:t>How to access open resources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robe holding a sword&#10;&#10;Description automatically generated with low confidence">
            <a:extLst>
              <a:ext uri="{FF2B5EF4-FFF2-40B4-BE49-F238E27FC236}">
                <a16:creationId xmlns:a16="http://schemas.microsoft.com/office/drawing/2014/main" id="{92812BE6-6C46-0348-B7C1-2F5D4962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6" y="807593"/>
            <a:ext cx="458462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689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D138-B86D-6D40-A3EE-4A1844F3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Challenges we are Still Facing</a:t>
            </a:r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7FFBB83-78DB-5F43-9747-118F2D30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3" y="484632"/>
            <a:ext cx="4830294" cy="5733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45DB-E008-4349-854D-A085727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98" y="2321910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Knitting the document to pdf (under APA format)</a:t>
            </a:r>
          </a:p>
          <a:p>
            <a:endParaRPr lang="en-US" sz="2000" dirty="0"/>
          </a:p>
          <a:p>
            <a:r>
              <a:rPr lang="en-US" sz="2000" dirty="0"/>
              <a:t>APA-Formatting of references and regression tables</a:t>
            </a:r>
          </a:p>
          <a:p>
            <a:endParaRPr lang="en-US" sz="2000" dirty="0"/>
          </a:p>
          <a:p>
            <a:r>
              <a:rPr lang="en-US" sz="2000" dirty="0"/>
              <a:t>Ensuring formatting is consistent (tables, figures, text)</a:t>
            </a:r>
          </a:p>
        </p:txBody>
      </p:sp>
    </p:spTree>
    <p:extLst>
      <p:ext uri="{BB962C8B-B14F-4D97-AF65-F5344CB8AC3E}">
        <p14:creationId xmlns:p14="http://schemas.microsoft.com/office/powerpoint/2010/main" val="15287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EC6A-60D4-BC43-9331-452B764E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7" y="347651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665E9B-D7AC-4F43-82F0-C01CF7918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982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696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89" y="2640754"/>
            <a:ext cx="8468844" cy="36091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Historically, men have been understudied and underrepresented in disordered eating research </a:t>
            </a:r>
          </a:p>
          <a:p>
            <a:endParaRPr lang="en-US" sz="2400" dirty="0"/>
          </a:p>
          <a:p>
            <a:r>
              <a:rPr lang="en-US" sz="2400" dirty="0"/>
              <a:t>Data suggest that Asian and Asian American men report among the highest rates of disordered eating across genders and racial/ethnic groups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47F4-707F-BF48-81EA-A5F1E89819D5}"/>
              </a:ext>
            </a:extLst>
          </p:cNvPr>
          <p:cNvSpPr txBox="1"/>
          <p:nvPr/>
        </p:nvSpPr>
        <p:spPr>
          <a:xfrm>
            <a:off x="1904071" y="6399078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Braun et al., 1999; Lavender et al., 2017; Braun et al., 1999; Strother et al., 2012</a:t>
            </a:r>
          </a:p>
        </p:txBody>
      </p:sp>
    </p:spTree>
    <p:extLst>
      <p:ext uri="{BB962C8B-B14F-4D97-AF65-F5344CB8AC3E}">
        <p14:creationId xmlns:p14="http://schemas.microsoft.com/office/powerpoint/2010/main" val="32610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0" y="2609331"/>
            <a:ext cx="8711751" cy="36651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Asian/Asian American men may be particularly susceptible to reporting disordered eating behaviors aimed at increasing their muscularity (e.g., steroid use &amp; excessive/compulsive exercise)</a:t>
            </a:r>
          </a:p>
          <a:p>
            <a:endParaRPr lang="en-US" sz="2400" dirty="0"/>
          </a:p>
          <a:p>
            <a:r>
              <a:rPr lang="en-US" sz="2400" dirty="0"/>
              <a:t>Asian/Asian American men often rate their bodies as smaller and less attractive than the ideal physique</a:t>
            </a:r>
          </a:p>
          <a:p>
            <a:pPr lvl="1"/>
            <a:r>
              <a:rPr lang="en-US" dirty="0"/>
              <a:t>Also rated by potential romantic partners as smaller, less masculine, and more feminine than their non-Asian peers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47F4-707F-BF48-81EA-A5F1E89819D5}"/>
              </a:ext>
            </a:extLst>
          </p:cNvPr>
          <p:cNvSpPr txBox="1"/>
          <p:nvPr/>
        </p:nvSpPr>
        <p:spPr>
          <a:xfrm>
            <a:off x="1935480" y="6448297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Barnett et al., 2002; Kelly et al., 2015; Strother et al., 2012; Wilkins et al., 2011</a:t>
            </a:r>
          </a:p>
        </p:txBody>
      </p:sp>
    </p:spTree>
    <p:extLst>
      <p:ext uri="{BB962C8B-B14F-4D97-AF65-F5344CB8AC3E}">
        <p14:creationId xmlns:p14="http://schemas.microsoft.com/office/powerpoint/2010/main" val="3513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75E4-82F9-2B43-A98C-964098B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F45877-5822-3A41-803A-C7CEF527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0" y="2609331"/>
            <a:ext cx="8711751" cy="36651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Evidently, these harmful stereotypes have a profound effect on Asian/Asian American’s body image and associated disordered eating behaviors</a:t>
            </a:r>
          </a:p>
          <a:p>
            <a:endParaRPr lang="en-US" sz="2400" dirty="0"/>
          </a:p>
          <a:p>
            <a:r>
              <a:rPr lang="en-US" sz="2400" dirty="0"/>
              <a:t>May render Asian/Asian American men especially susceptible to engaging in muscularity-enhancing behaviors aimed at achieving the lean and muscular, Western male body ideal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47F4-707F-BF48-81EA-A5F1E89819D5}"/>
              </a:ext>
            </a:extLst>
          </p:cNvPr>
          <p:cNvSpPr txBox="1"/>
          <p:nvPr/>
        </p:nvSpPr>
        <p:spPr>
          <a:xfrm>
            <a:off x="1587137" y="6423653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et al., 20118; Nadal et al., 2014; Wilkins et al., 2011</a:t>
            </a:r>
          </a:p>
        </p:txBody>
      </p:sp>
    </p:spTree>
    <p:extLst>
      <p:ext uri="{BB962C8B-B14F-4D97-AF65-F5344CB8AC3E}">
        <p14:creationId xmlns:p14="http://schemas.microsoft.com/office/powerpoint/2010/main" val="26198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2930</Words>
  <Application>Microsoft Macintosh PowerPoint</Application>
  <PresentationFormat>Widescreen</PresentationFormat>
  <Paragraphs>305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Office Theme</vt:lpstr>
      <vt:lpstr>Race-Related Discrimination and the Behavioral Drive for Muscularity in Asian/Asian American Men </vt:lpstr>
      <vt:lpstr>R Journey</vt:lpstr>
      <vt:lpstr>R Journey</vt:lpstr>
      <vt:lpstr>R Journey</vt:lpstr>
      <vt:lpstr>Challenges we are Still Facing</vt:lpstr>
      <vt:lpstr>Outline</vt:lpstr>
      <vt:lpstr>Introduction</vt:lpstr>
      <vt:lpstr>Introduction</vt:lpstr>
      <vt:lpstr>Introduction</vt:lpstr>
      <vt:lpstr>Introduction</vt:lpstr>
      <vt:lpstr>Study Aims</vt:lpstr>
      <vt:lpstr>Hypotheses</vt:lpstr>
      <vt:lpstr>Methods</vt:lpstr>
      <vt:lpstr>Participant Criteria</vt:lpstr>
      <vt:lpstr>Measures</vt:lpstr>
      <vt:lpstr>Results</vt:lpstr>
      <vt:lpstr>Participants</vt:lpstr>
      <vt:lpstr>PowerPoint Presentation</vt:lpstr>
      <vt:lpstr>Participants</vt:lpstr>
      <vt:lpstr>Model Assumptions</vt:lpstr>
      <vt:lpstr>Means and Standard Deviations for Study Variables</vt:lpstr>
      <vt:lpstr>Regression Results</vt:lpstr>
      <vt:lpstr>Regression Table: Racism and the Behavioral Drive for Muscularity</vt:lpstr>
      <vt:lpstr>Regression Table: Microaggressions and the Behavioral Drive for Muscularity</vt:lpstr>
      <vt:lpstr>PowerPoint Presentation</vt:lpstr>
      <vt:lpstr>PowerPoint Presentation</vt:lpstr>
      <vt:lpstr>Discussion</vt:lpstr>
      <vt:lpstr>Discussion</vt:lpstr>
      <vt:lpstr>Study Strengths and Limitations</vt:lpstr>
      <vt:lpstr>Implications and Future Directions</vt:lpstr>
      <vt:lpstr>Next R Hurdle</vt:lpstr>
      <vt:lpstr>References</vt:lpstr>
      <vt:lpstr>PowerPoint Presentation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 of the Asian Values Scale-Revised and Associations with Disordered Eating </dc:title>
  <dc:creator>Claire Guidinger</dc:creator>
  <cp:lastModifiedBy>Claire Guidinger</cp:lastModifiedBy>
  <cp:revision>90</cp:revision>
  <dcterms:created xsi:type="dcterms:W3CDTF">2021-04-29T02:16:04Z</dcterms:created>
  <dcterms:modified xsi:type="dcterms:W3CDTF">2021-12-01T21:49:17Z</dcterms:modified>
</cp:coreProperties>
</file>