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7" r:id="rId3"/>
    <p:sldId id="258" r:id="rId4"/>
    <p:sldId id="448" r:id="rId5"/>
    <p:sldId id="449" r:id="rId6"/>
    <p:sldId id="450" r:id="rId7"/>
    <p:sldId id="451" r:id="rId8"/>
    <p:sldId id="452" r:id="rId9"/>
    <p:sldId id="331" r:id="rId10"/>
    <p:sldId id="428" r:id="rId11"/>
    <p:sldId id="430" r:id="rId12"/>
    <p:sldId id="453" r:id="rId13"/>
    <p:sldId id="455" r:id="rId14"/>
    <p:sldId id="464" r:id="rId15"/>
    <p:sldId id="429" r:id="rId16"/>
    <p:sldId id="447" r:id="rId17"/>
    <p:sldId id="458" r:id="rId18"/>
    <p:sldId id="440" r:id="rId19"/>
    <p:sldId id="456" r:id="rId20"/>
    <p:sldId id="457" r:id="rId21"/>
    <p:sldId id="442" r:id="rId22"/>
    <p:sldId id="462" r:id="rId23"/>
    <p:sldId id="443" r:id="rId24"/>
    <p:sldId id="444" r:id="rId25"/>
    <p:sldId id="463" r:id="rId26"/>
    <p:sldId id="459" r:id="rId27"/>
    <p:sldId id="460" r:id="rId28"/>
    <p:sldId id="46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01FF"/>
    <a:srgbClr val="5B01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07"/>
    <p:restoredTop sz="79453"/>
  </p:normalViewPr>
  <p:slideViewPr>
    <p:cSldViewPr snapToGrid="0" snapToObjects="1">
      <p:cViewPr varScale="1">
        <p:scale>
          <a:sx n="60" d="100"/>
          <a:sy n="60" d="100"/>
        </p:scale>
        <p:origin x="184" y="74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3A5D3F-C64E-4133-96B6-0B801B90235B}"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300A912F-74C6-41EC-8699-68239BC1555A}">
      <dgm:prSet/>
      <dgm:spPr/>
      <dgm:t>
        <a:bodyPr/>
        <a:lstStyle/>
        <a:p>
          <a:r>
            <a:rPr lang="en-US" b="0" u="none" dirty="0"/>
            <a:t>Introduction</a:t>
          </a:r>
        </a:p>
      </dgm:t>
    </dgm:pt>
    <dgm:pt modelId="{A5C8B5E4-9A29-4A39-B73F-2D1DD25CD6D5}" type="parTrans" cxnId="{00DAE324-0081-4919-9057-BC1ED01A9A9C}">
      <dgm:prSet/>
      <dgm:spPr/>
      <dgm:t>
        <a:bodyPr/>
        <a:lstStyle/>
        <a:p>
          <a:endParaRPr lang="en-US"/>
        </a:p>
      </dgm:t>
    </dgm:pt>
    <dgm:pt modelId="{C53823CF-CB9D-4AB0-B23D-C320A718F715}" type="sibTrans" cxnId="{00DAE324-0081-4919-9057-BC1ED01A9A9C}">
      <dgm:prSet/>
      <dgm:spPr/>
      <dgm:t>
        <a:bodyPr/>
        <a:lstStyle/>
        <a:p>
          <a:endParaRPr lang="en-US"/>
        </a:p>
      </dgm:t>
    </dgm:pt>
    <dgm:pt modelId="{46F238D5-E4DE-488A-AD3C-20F929815958}">
      <dgm:prSet/>
      <dgm:spPr/>
      <dgm:t>
        <a:bodyPr/>
        <a:lstStyle/>
        <a:p>
          <a:r>
            <a:rPr lang="en-US"/>
            <a:t>Hypotheses</a:t>
          </a:r>
        </a:p>
      </dgm:t>
    </dgm:pt>
    <dgm:pt modelId="{C9878D94-F917-4152-9A6C-DFA9799929ED}" type="parTrans" cxnId="{DF4D4195-42A9-4890-8781-8C4A140EFBAC}">
      <dgm:prSet/>
      <dgm:spPr/>
      <dgm:t>
        <a:bodyPr/>
        <a:lstStyle/>
        <a:p>
          <a:endParaRPr lang="en-US"/>
        </a:p>
      </dgm:t>
    </dgm:pt>
    <dgm:pt modelId="{DDB1F971-F878-491E-A1F4-3672A8C60868}" type="sibTrans" cxnId="{DF4D4195-42A9-4890-8781-8C4A140EFBAC}">
      <dgm:prSet/>
      <dgm:spPr/>
      <dgm:t>
        <a:bodyPr/>
        <a:lstStyle/>
        <a:p>
          <a:endParaRPr lang="en-US"/>
        </a:p>
      </dgm:t>
    </dgm:pt>
    <dgm:pt modelId="{79A95146-C610-4F69-BF08-59B1DC95D8BF}">
      <dgm:prSet/>
      <dgm:spPr/>
      <dgm:t>
        <a:bodyPr/>
        <a:lstStyle/>
        <a:p>
          <a:r>
            <a:rPr lang="en-US"/>
            <a:t>Methods</a:t>
          </a:r>
        </a:p>
      </dgm:t>
    </dgm:pt>
    <dgm:pt modelId="{55FE17FE-44EA-4777-A410-4550D0252F0B}" type="parTrans" cxnId="{7309CE48-A0DD-46FE-B19C-3F521F07A61E}">
      <dgm:prSet/>
      <dgm:spPr/>
      <dgm:t>
        <a:bodyPr/>
        <a:lstStyle/>
        <a:p>
          <a:endParaRPr lang="en-US"/>
        </a:p>
      </dgm:t>
    </dgm:pt>
    <dgm:pt modelId="{A8D11724-AFD2-4417-8D4C-79B538F4A52C}" type="sibTrans" cxnId="{7309CE48-A0DD-46FE-B19C-3F521F07A61E}">
      <dgm:prSet/>
      <dgm:spPr/>
      <dgm:t>
        <a:bodyPr/>
        <a:lstStyle/>
        <a:p>
          <a:endParaRPr lang="en-US"/>
        </a:p>
      </dgm:t>
    </dgm:pt>
    <dgm:pt modelId="{BFF6875D-49C2-4850-9CB9-8070174633C5}">
      <dgm:prSet/>
      <dgm:spPr/>
      <dgm:t>
        <a:bodyPr/>
        <a:lstStyle/>
        <a:p>
          <a:r>
            <a:rPr lang="en-US"/>
            <a:t>Results</a:t>
          </a:r>
        </a:p>
      </dgm:t>
    </dgm:pt>
    <dgm:pt modelId="{9164D207-9D31-4BBC-B387-C82F19CF6EDC}" type="parTrans" cxnId="{D126CC5B-FFCE-4A1C-B828-88B37E5160E0}">
      <dgm:prSet/>
      <dgm:spPr/>
      <dgm:t>
        <a:bodyPr/>
        <a:lstStyle/>
        <a:p>
          <a:endParaRPr lang="en-US"/>
        </a:p>
      </dgm:t>
    </dgm:pt>
    <dgm:pt modelId="{0EC9D2E7-E70C-42F8-B2B5-E446A0797F7A}" type="sibTrans" cxnId="{D126CC5B-FFCE-4A1C-B828-88B37E5160E0}">
      <dgm:prSet/>
      <dgm:spPr/>
      <dgm:t>
        <a:bodyPr/>
        <a:lstStyle/>
        <a:p>
          <a:endParaRPr lang="en-US"/>
        </a:p>
      </dgm:t>
    </dgm:pt>
    <dgm:pt modelId="{41E8FB43-126E-43AE-B115-870DB01B26C7}">
      <dgm:prSet/>
      <dgm:spPr/>
      <dgm:t>
        <a:bodyPr/>
        <a:lstStyle/>
        <a:p>
          <a:r>
            <a:rPr lang="en-US"/>
            <a:t>Discussion</a:t>
          </a:r>
        </a:p>
      </dgm:t>
    </dgm:pt>
    <dgm:pt modelId="{BAEC350A-2F89-435D-A7CE-3A9D62CE5DB4}" type="parTrans" cxnId="{05069C9E-597E-432B-95D1-36EAAF36D198}">
      <dgm:prSet/>
      <dgm:spPr/>
      <dgm:t>
        <a:bodyPr/>
        <a:lstStyle/>
        <a:p>
          <a:endParaRPr lang="en-US"/>
        </a:p>
      </dgm:t>
    </dgm:pt>
    <dgm:pt modelId="{1A3095CF-7F10-455E-9C6E-A21167790B1A}" type="sibTrans" cxnId="{05069C9E-597E-432B-95D1-36EAAF36D198}">
      <dgm:prSet/>
      <dgm:spPr/>
      <dgm:t>
        <a:bodyPr/>
        <a:lstStyle/>
        <a:p>
          <a:endParaRPr lang="en-US"/>
        </a:p>
      </dgm:t>
    </dgm:pt>
    <dgm:pt modelId="{D3ED526F-F332-0349-9E72-6D3E181747CF}" type="pres">
      <dgm:prSet presAssocID="{7D3A5D3F-C64E-4133-96B6-0B801B90235B}" presName="outerComposite" presStyleCnt="0">
        <dgm:presLayoutVars>
          <dgm:chMax val="5"/>
          <dgm:dir/>
          <dgm:resizeHandles val="exact"/>
        </dgm:presLayoutVars>
      </dgm:prSet>
      <dgm:spPr/>
    </dgm:pt>
    <dgm:pt modelId="{69C0F45C-CE43-BE4E-AFDC-F198BAE0E50C}" type="pres">
      <dgm:prSet presAssocID="{7D3A5D3F-C64E-4133-96B6-0B801B90235B}" presName="dummyMaxCanvas" presStyleCnt="0">
        <dgm:presLayoutVars/>
      </dgm:prSet>
      <dgm:spPr/>
    </dgm:pt>
    <dgm:pt modelId="{22A52FFF-9092-4644-8BAD-366B225AD0A2}" type="pres">
      <dgm:prSet presAssocID="{7D3A5D3F-C64E-4133-96B6-0B801B90235B}" presName="FiveNodes_1" presStyleLbl="node1" presStyleIdx="0" presStyleCnt="5">
        <dgm:presLayoutVars>
          <dgm:bulletEnabled val="1"/>
        </dgm:presLayoutVars>
      </dgm:prSet>
      <dgm:spPr/>
    </dgm:pt>
    <dgm:pt modelId="{6396FADE-C58A-274C-BECE-1B897A464D0D}" type="pres">
      <dgm:prSet presAssocID="{7D3A5D3F-C64E-4133-96B6-0B801B90235B}" presName="FiveNodes_2" presStyleLbl="node1" presStyleIdx="1" presStyleCnt="5">
        <dgm:presLayoutVars>
          <dgm:bulletEnabled val="1"/>
        </dgm:presLayoutVars>
      </dgm:prSet>
      <dgm:spPr/>
    </dgm:pt>
    <dgm:pt modelId="{D6E57ED3-6E10-8141-BE26-4BE9F00D3865}" type="pres">
      <dgm:prSet presAssocID="{7D3A5D3F-C64E-4133-96B6-0B801B90235B}" presName="FiveNodes_3" presStyleLbl="node1" presStyleIdx="2" presStyleCnt="5">
        <dgm:presLayoutVars>
          <dgm:bulletEnabled val="1"/>
        </dgm:presLayoutVars>
      </dgm:prSet>
      <dgm:spPr/>
    </dgm:pt>
    <dgm:pt modelId="{14B88002-B20B-2A46-847B-6EBD39142BD2}" type="pres">
      <dgm:prSet presAssocID="{7D3A5D3F-C64E-4133-96B6-0B801B90235B}" presName="FiveNodes_4" presStyleLbl="node1" presStyleIdx="3" presStyleCnt="5">
        <dgm:presLayoutVars>
          <dgm:bulletEnabled val="1"/>
        </dgm:presLayoutVars>
      </dgm:prSet>
      <dgm:spPr/>
    </dgm:pt>
    <dgm:pt modelId="{5F626D0A-0CB0-8745-8919-2C805AA55225}" type="pres">
      <dgm:prSet presAssocID="{7D3A5D3F-C64E-4133-96B6-0B801B90235B}" presName="FiveNodes_5" presStyleLbl="node1" presStyleIdx="4" presStyleCnt="5">
        <dgm:presLayoutVars>
          <dgm:bulletEnabled val="1"/>
        </dgm:presLayoutVars>
      </dgm:prSet>
      <dgm:spPr/>
    </dgm:pt>
    <dgm:pt modelId="{D0E85C44-5642-AA4A-8DA8-87EC7786DC99}" type="pres">
      <dgm:prSet presAssocID="{7D3A5D3F-C64E-4133-96B6-0B801B90235B}" presName="FiveConn_1-2" presStyleLbl="fgAccFollowNode1" presStyleIdx="0" presStyleCnt="4">
        <dgm:presLayoutVars>
          <dgm:bulletEnabled val="1"/>
        </dgm:presLayoutVars>
      </dgm:prSet>
      <dgm:spPr/>
    </dgm:pt>
    <dgm:pt modelId="{ABCF80B9-83AD-8B4E-A591-AE271A92B65A}" type="pres">
      <dgm:prSet presAssocID="{7D3A5D3F-C64E-4133-96B6-0B801B90235B}" presName="FiveConn_2-3" presStyleLbl="fgAccFollowNode1" presStyleIdx="1" presStyleCnt="4">
        <dgm:presLayoutVars>
          <dgm:bulletEnabled val="1"/>
        </dgm:presLayoutVars>
      </dgm:prSet>
      <dgm:spPr/>
    </dgm:pt>
    <dgm:pt modelId="{CD07A997-9B21-974E-9DBC-EDF9915E07D2}" type="pres">
      <dgm:prSet presAssocID="{7D3A5D3F-C64E-4133-96B6-0B801B90235B}" presName="FiveConn_3-4" presStyleLbl="fgAccFollowNode1" presStyleIdx="2" presStyleCnt="4">
        <dgm:presLayoutVars>
          <dgm:bulletEnabled val="1"/>
        </dgm:presLayoutVars>
      </dgm:prSet>
      <dgm:spPr/>
    </dgm:pt>
    <dgm:pt modelId="{333F7F4F-9E15-D044-963D-F19EB201806D}" type="pres">
      <dgm:prSet presAssocID="{7D3A5D3F-C64E-4133-96B6-0B801B90235B}" presName="FiveConn_4-5" presStyleLbl="fgAccFollowNode1" presStyleIdx="3" presStyleCnt="4">
        <dgm:presLayoutVars>
          <dgm:bulletEnabled val="1"/>
        </dgm:presLayoutVars>
      </dgm:prSet>
      <dgm:spPr/>
    </dgm:pt>
    <dgm:pt modelId="{01D3A14F-F618-4848-A43E-D837FE4459D2}" type="pres">
      <dgm:prSet presAssocID="{7D3A5D3F-C64E-4133-96B6-0B801B90235B}" presName="FiveNodes_1_text" presStyleLbl="node1" presStyleIdx="4" presStyleCnt="5">
        <dgm:presLayoutVars>
          <dgm:bulletEnabled val="1"/>
        </dgm:presLayoutVars>
      </dgm:prSet>
      <dgm:spPr/>
    </dgm:pt>
    <dgm:pt modelId="{1F893AC2-3895-E843-9F3A-ED289BE57191}" type="pres">
      <dgm:prSet presAssocID="{7D3A5D3F-C64E-4133-96B6-0B801B90235B}" presName="FiveNodes_2_text" presStyleLbl="node1" presStyleIdx="4" presStyleCnt="5">
        <dgm:presLayoutVars>
          <dgm:bulletEnabled val="1"/>
        </dgm:presLayoutVars>
      </dgm:prSet>
      <dgm:spPr/>
    </dgm:pt>
    <dgm:pt modelId="{EA33736A-6256-F44C-AE28-989DB186DBCD}" type="pres">
      <dgm:prSet presAssocID="{7D3A5D3F-C64E-4133-96B6-0B801B90235B}" presName="FiveNodes_3_text" presStyleLbl="node1" presStyleIdx="4" presStyleCnt="5">
        <dgm:presLayoutVars>
          <dgm:bulletEnabled val="1"/>
        </dgm:presLayoutVars>
      </dgm:prSet>
      <dgm:spPr/>
    </dgm:pt>
    <dgm:pt modelId="{B21810AA-EBF0-C249-8D4A-B036A5E5D6C3}" type="pres">
      <dgm:prSet presAssocID="{7D3A5D3F-C64E-4133-96B6-0B801B90235B}" presName="FiveNodes_4_text" presStyleLbl="node1" presStyleIdx="4" presStyleCnt="5">
        <dgm:presLayoutVars>
          <dgm:bulletEnabled val="1"/>
        </dgm:presLayoutVars>
      </dgm:prSet>
      <dgm:spPr/>
    </dgm:pt>
    <dgm:pt modelId="{A17DECEF-CCD0-0648-A704-D1E5336EC8D7}" type="pres">
      <dgm:prSet presAssocID="{7D3A5D3F-C64E-4133-96B6-0B801B90235B}" presName="FiveNodes_5_text" presStyleLbl="node1" presStyleIdx="4" presStyleCnt="5">
        <dgm:presLayoutVars>
          <dgm:bulletEnabled val="1"/>
        </dgm:presLayoutVars>
      </dgm:prSet>
      <dgm:spPr/>
    </dgm:pt>
  </dgm:ptLst>
  <dgm:cxnLst>
    <dgm:cxn modelId="{A908B715-A535-174E-8B13-DD751DF75CB6}" type="presOf" srcId="{300A912F-74C6-41EC-8699-68239BC1555A}" destId="{01D3A14F-F618-4848-A43E-D837FE4459D2}" srcOrd="1" destOrd="0" presId="urn:microsoft.com/office/officeart/2005/8/layout/vProcess5"/>
    <dgm:cxn modelId="{00DAE324-0081-4919-9057-BC1ED01A9A9C}" srcId="{7D3A5D3F-C64E-4133-96B6-0B801B90235B}" destId="{300A912F-74C6-41EC-8699-68239BC1555A}" srcOrd="0" destOrd="0" parTransId="{A5C8B5E4-9A29-4A39-B73F-2D1DD25CD6D5}" sibTransId="{C53823CF-CB9D-4AB0-B23D-C320A718F715}"/>
    <dgm:cxn modelId="{4199DB34-1832-3640-A41A-D4E66246D90B}" type="presOf" srcId="{0EC9D2E7-E70C-42F8-B2B5-E446A0797F7A}" destId="{333F7F4F-9E15-D044-963D-F19EB201806D}" srcOrd="0" destOrd="0" presId="urn:microsoft.com/office/officeart/2005/8/layout/vProcess5"/>
    <dgm:cxn modelId="{4B47D535-AE7E-7840-BCB8-FF01708297CC}" type="presOf" srcId="{41E8FB43-126E-43AE-B115-870DB01B26C7}" destId="{5F626D0A-0CB0-8745-8919-2C805AA55225}" srcOrd="0" destOrd="0" presId="urn:microsoft.com/office/officeart/2005/8/layout/vProcess5"/>
    <dgm:cxn modelId="{4A55143F-B0EC-6848-9B4C-CF85D58955CA}" type="presOf" srcId="{A8D11724-AFD2-4417-8D4C-79B538F4A52C}" destId="{CD07A997-9B21-974E-9DBC-EDF9915E07D2}" srcOrd="0" destOrd="0" presId="urn:microsoft.com/office/officeart/2005/8/layout/vProcess5"/>
    <dgm:cxn modelId="{7309CE48-A0DD-46FE-B19C-3F521F07A61E}" srcId="{7D3A5D3F-C64E-4133-96B6-0B801B90235B}" destId="{79A95146-C610-4F69-BF08-59B1DC95D8BF}" srcOrd="2" destOrd="0" parTransId="{55FE17FE-44EA-4777-A410-4550D0252F0B}" sibTransId="{A8D11724-AFD2-4417-8D4C-79B538F4A52C}"/>
    <dgm:cxn modelId="{D126CC5B-FFCE-4A1C-B828-88B37E5160E0}" srcId="{7D3A5D3F-C64E-4133-96B6-0B801B90235B}" destId="{BFF6875D-49C2-4850-9CB9-8070174633C5}" srcOrd="3" destOrd="0" parTransId="{9164D207-9D31-4BBC-B387-C82F19CF6EDC}" sibTransId="{0EC9D2E7-E70C-42F8-B2B5-E446A0797F7A}"/>
    <dgm:cxn modelId="{86BD625F-FF45-0F4B-B141-0560F3A0FE1B}" type="presOf" srcId="{300A912F-74C6-41EC-8699-68239BC1555A}" destId="{22A52FFF-9092-4644-8BAD-366B225AD0A2}" srcOrd="0" destOrd="0" presId="urn:microsoft.com/office/officeart/2005/8/layout/vProcess5"/>
    <dgm:cxn modelId="{00285569-59A4-7D40-9C28-7932808CD2E8}" type="presOf" srcId="{BFF6875D-49C2-4850-9CB9-8070174633C5}" destId="{14B88002-B20B-2A46-847B-6EBD39142BD2}" srcOrd="0" destOrd="0" presId="urn:microsoft.com/office/officeart/2005/8/layout/vProcess5"/>
    <dgm:cxn modelId="{00B6028F-6567-C74C-B898-F6F29D83ADA0}" type="presOf" srcId="{46F238D5-E4DE-488A-AD3C-20F929815958}" destId="{6396FADE-C58A-274C-BECE-1B897A464D0D}" srcOrd="0" destOrd="0" presId="urn:microsoft.com/office/officeart/2005/8/layout/vProcess5"/>
    <dgm:cxn modelId="{DF4D4195-42A9-4890-8781-8C4A140EFBAC}" srcId="{7D3A5D3F-C64E-4133-96B6-0B801B90235B}" destId="{46F238D5-E4DE-488A-AD3C-20F929815958}" srcOrd="1" destOrd="0" parTransId="{C9878D94-F917-4152-9A6C-DFA9799929ED}" sibTransId="{DDB1F971-F878-491E-A1F4-3672A8C60868}"/>
    <dgm:cxn modelId="{9F700397-DA0A-BB43-9AD0-4797CEE84D95}" type="presOf" srcId="{46F238D5-E4DE-488A-AD3C-20F929815958}" destId="{1F893AC2-3895-E843-9F3A-ED289BE57191}" srcOrd="1" destOrd="0" presId="urn:microsoft.com/office/officeart/2005/8/layout/vProcess5"/>
    <dgm:cxn modelId="{05069C9E-597E-432B-95D1-36EAAF36D198}" srcId="{7D3A5D3F-C64E-4133-96B6-0B801B90235B}" destId="{41E8FB43-126E-43AE-B115-870DB01B26C7}" srcOrd="4" destOrd="0" parTransId="{BAEC350A-2F89-435D-A7CE-3A9D62CE5DB4}" sibTransId="{1A3095CF-7F10-455E-9C6E-A21167790B1A}"/>
    <dgm:cxn modelId="{753FE99E-B75B-F44A-B89C-BCD3EAF2A2B4}" type="presOf" srcId="{BFF6875D-49C2-4850-9CB9-8070174633C5}" destId="{B21810AA-EBF0-C249-8D4A-B036A5E5D6C3}" srcOrd="1" destOrd="0" presId="urn:microsoft.com/office/officeart/2005/8/layout/vProcess5"/>
    <dgm:cxn modelId="{8E0356A0-FD10-244B-9291-7247EF83D3F2}" type="presOf" srcId="{C53823CF-CB9D-4AB0-B23D-C320A718F715}" destId="{D0E85C44-5642-AA4A-8DA8-87EC7786DC99}" srcOrd="0" destOrd="0" presId="urn:microsoft.com/office/officeart/2005/8/layout/vProcess5"/>
    <dgm:cxn modelId="{AA9DADAF-66A9-E843-AA8F-33E1458402C4}" type="presOf" srcId="{DDB1F971-F878-491E-A1F4-3672A8C60868}" destId="{ABCF80B9-83AD-8B4E-A591-AE271A92B65A}" srcOrd="0" destOrd="0" presId="urn:microsoft.com/office/officeart/2005/8/layout/vProcess5"/>
    <dgm:cxn modelId="{DCA9B9D8-278D-ED4B-8053-3273AF2805FC}" type="presOf" srcId="{41E8FB43-126E-43AE-B115-870DB01B26C7}" destId="{A17DECEF-CCD0-0648-A704-D1E5336EC8D7}" srcOrd="1" destOrd="0" presId="urn:microsoft.com/office/officeart/2005/8/layout/vProcess5"/>
    <dgm:cxn modelId="{CB819BE0-D360-5D43-BB21-4A5AE37E252B}" type="presOf" srcId="{7D3A5D3F-C64E-4133-96B6-0B801B90235B}" destId="{D3ED526F-F332-0349-9E72-6D3E181747CF}" srcOrd="0" destOrd="0" presId="urn:microsoft.com/office/officeart/2005/8/layout/vProcess5"/>
    <dgm:cxn modelId="{919244FA-4725-0543-AE3D-5020F3B7B8FD}" type="presOf" srcId="{79A95146-C610-4F69-BF08-59B1DC95D8BF}" destId="{EA33736A-6256-F44C-AE28-989DB186DBCD}" srcOrd="1" destOrd="0" presId="urn:microsoft.com/office/officeart/2005/8/layout/vProcess5"/>
    <dgm:cxn modelId="{551969FC-FE3F-DE43-8F75-62B00F2E037F}" type="presOf" srcId="{79A95146-C610-4F69-BF08-59B1DC95D8BF}" destId="{D6E57ED3-6E10-8141-BE26-4BE9F00D3865}" srcOrd="0" destOrd="0" presId="urn:microsoft.com/office/officeart/2005/8/layout/vProcess5"/>
    <dgm:cxn modelId="{7308D3F8-C25A-5E45-956B-391495306219}" type="presParOf" srcId="{D3ED526F-F332-0349-9E72-6D3E181747CF}" destId="{69C0F45C-CE43-BE4E-AFDC-F198BAE0E50C}" srcOrd="0" destOrd="0" presId="urn:microsoft.com/office/officeart/2005/8/layout/vProcess5"/>
    <dgm:cxn modelId="{C21EB5BF-3529-EF4E-ADB4-C71850997EA6}" type="presParOf" srcId="{D3ED526F-F332-0349-9E72-6D3E181747CF}" destId="{22A52FFF-9092-4644-8BAD-366B225AD0A2}" srcOrd="1" destOrd="0" presId="urn:microsoft.com/office/officeart/2005/8/layout/vProcess5"/>
    <dgm:cxn modelId="{75A55CF9-1F6A-1B4B-95B2-0D0C3A5AC721}" type="presParOf" srcId="{D3ED526F-F332-0349-9E72-6D3E181747CF}" destId="{6396FADE-C58A-274C-BECE-1B897A464D0D}" srcOrd="2" destOrd="0" presId="urn:microsoft.com/office/officeart/2005/8/layout/vProcess5"/>
    <dgm:cxn modelId="{E456266A-09F7-6D43-A7AE-E61091825CCA}" type="presParOf" srcId="{D3ED526F-F332-0349-9E72-6D3E181747CF}" destId="{D6E57ED3-6E10-8141-BE26-4BE9F00D3865}" srcOrd="3" destOrd="0" presId="urn:microsoft.com/office/officeart/2005/8/layout/vProcess5"/>
    <dgm:cxn modelId="{B6AD4F27-BCBB-4C40-BD4B-31370988DC02}" type="presParOf" srcId="{D3ED526F-F332-0349-9E72-6D3E181747CF}" destId="{14B88002-B20B-2A46-847B-6EBD39142BD2}" srcOrd="4" destOrd="0" presId="urn:microsoft.com/office/officeart/2005/8/layout/vProcess5"/>
    <dgm:cxn modelId="{19CBBBFC-E668-2847-8C46-A43EBC5D81EF}" type="presParOf" srcId="{D3ED526F-F332-0349-9E72-6D3E181747CF}" destId="{5F626D0A-0CB0-8745-8919-2C805AA55225}" srcOrd="5" destOrd="0" presId="urn:microsoft.com/office/officeart/2005/8/layout/vProcess5"/>
    <dgm:cxn modelId="{B3669C41-947C-1342-A61D-E4454D4E801D}" type="presParOf" srcId="{D3ED526F-F332-0349-9E72-6D3E181747CF}" destId="{D0E85C44-5642-AA4A-8DA8-87EC7786DC99}" srcOrd="6" destOrd="0" presId="urn:microsoft.com/office/officeart/2005/8/layout/vProcess5"/>
    <dgm:cxn modelId="{E4FBB2BC-ACC2-4C41-A5CF-160FCAE6A0D0}" type="presParOf" srcId="{D3ED526F-F332-0349-9E72-6D3E181747CF}" destId="{ABCF80B9-83AD-8B4E-A591-AE271A92B65A}" srcOrd="7" destOrd="0" presId="urn:microsoft.com/office/officeart/2005/8/layout/vProcess5"/>
    <dgm:cxn modelId="{D76BF8CC-76D2-8543-8EB1-9B4C8579C83E}" type="presParOf" srcId="{D3ED526F-F332-0349-9E72-6D3E181747CF}" destId="{CD07A997-9B21-974E-9DBC-EDF9915E07D2}" srcOrd="8" destOrd="0" presId="urn:microsoft.com/office/officeart/2005/8/layout/vProcess5"/>
    <dgm:cxn modelId="{0AE260E1-C05F-0749-B988-E765839BDBFE}" type="presParOf" srcId="{D3ED526F-F332-0349-9E72-6D3E181747CF}" destId="{333F7F4F-9E15-D044-963D-F19EB201806D}" srcOrd="9" destOrd="0" presId="urn:microsoft.com/office/officeart/2005/8/layout/vProcess5"/>
    <dgm:cxn modelId="{1BF38292-7DBC-4346-A401-87633AA3C517}" type="presParOf" srcId="{D3ED526F-F332-0349-9E72-6D3E181747CF}" destId="{01D3A14F-F618-4848-A43E-D837FE4459D2}" srcOrd="10" destOrd="0" presId="urn:microsoft.com/office/officeart/2005/8/layout/vProcess5"/>
    <dgm:cxn modelId="{25495109-3CF6-7A40-9FC9-A6CE0E1B25D8}" type="presParOf" srcId="{D3ED526F-F332-0349-9E72-6D3E181747CF}" destId="{1F893AC2-3895-E843-9F3A-ED289BE57191}" srcOrd="11" destOrd="0" presId="urn:microsoft.com/office/officeart/2005/8/layout/vProcess5"/>
    <dgm:cxn modelId="{A7621682-8021-AA4C-8BE5-4B0F5C8A08CB}" type="presParOf" srcId="{D3ED526F-F332-0349-9E72-6D3E181747CF}" destId="{EA33736A-6256-F44C-AE28-989DB186DBCD}" srcOrd="12" destOrd="0" presId="urn:microsoft.com/office/officeart/2005/8/layout/vProcess5"/>
    <dgm:cxn modelId="{0E6AA0C1-6D0B-C947-82D2-F4424F520F16}" type="presParOf" srcId="{D3ED526F-F332-0349-9E72-6D3E181747CF}" destId="{B21810AA-EBF0-C249-8D4A-B036A5E5D6C3}" srcOrd="13" destOrd="0" presId="urn:microsoft.com/office/officeart/2005/8/layout/vProcess5"/>
    <dgm:cxn modelId="{6D2DA503-6BA1-9842-B9DE-116563835EE7}" type="presParOf" srcId="{D3ED526F-F332-0349-9E72-6D3E181747CF}" destId="{A17DECEF-CCD0-0648-A704-D1E5336EC8D7}"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52FFF-9092-4644-8BAD-366B225AD0A2}">
      <dsp:nvSpPr>
        <dsp:cNvPr id="0" name=""/>
        <dsp:cNvSpPr/>
      </dsp:nvSpPr>
      <dsp:spPr>
        <a:xfrm>
          <a:off x="0" y="0"/>
          <a:ext cx="8097012" cy="78345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0" u="none" kern="1200" dirty="0"/>
            <a:t>Introduction</a:t>
          </a:r>
        </a:p>
      </dsp:txBody>
      <dsp:txXfrm>
        <a:off x="22947" y="22947"/>
        <a:ext cx="7159934" cy="737563"/>
      </dsp:txXfrm>
    </dsp:sp>
    <dsp:sp modelId="{6396FADE-C58A-274C-BECE-1B897A464D0D}">
      <dsp:nvSpPr>
        <dsp:cNvPr id="0" name=""/>
        <dsp:cNvSpPr/>
      </dsp:nvSpPr>
      <dsp:spPr>
        <a:xfrm>
          <a:off x="604647" y="892271"/>
          <a:ext cx="8097012" cy="78345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Hypotheses</a:t>
          </a:r>
        </a:p>
      </dsp:txBody>
      <dsp:txXfrm>
        <a:off x="627594" y="915218"/>
        <a:ext cx="6937223" cy="737563"/>
      </dsp:txXfrm>
    </dsp:sp>
    <dsp:sp modelId="{D6E57ED3-6E10-8141-BE26-4BE9F00D3865}">
      <dsp:nvSpPr>
        <dsp:cNvPr id="0" name=""/>
        <dsp:cNvSpPr/>
      </dsp:nvSpPr>
      <dsp:spPr>
        <a:xfrm>
          <a:off x="1209293" y="1784543"/>
          <a:ext cx="8097012" cy="78345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Methods</a:t>
          </a:r>
        </a:p>
      </dsp:txBody>
      <dsp:txXfrm>
        <a:off x="1232240" y="1807490"/>
        <a:ext cx="6937223" cy="737563"/>
      </dsp:txXfrm>
    </dsp:sp>
    <dsp:sp modelId="{14B88002-B20B-2A46-847B-6EBD39142BD2}">
      <dsp:nvSpPr>
        <dsp:cNvPr id="0" name=""/>
        <dsp:cNvSpPr/>
      </dsp:nvSpPr>
      <dsp:spPr>
        <a:xfrm>
          <a:off x="1813940" y="2676814"/>
          <a:ext cx="8097012" cy="78345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Results</a:t>
          </a:r>
        </a:p>
      </dsp:txBody>
      <dsp:txXfrm>
        <a:off x="1836887" y="2699761"/>
        <a:ext cx="6937223" cy="737563"/>
      </dsp:txXfrm>
    </dsp:sp>
    <dsp:sp modelId="{5F626D0A-0CB0-8745-8919-2C805AA55225}">
      <dsp:nvSpPr>
        <dsp:cNvPr id="0" name=""/>
        <dsp:cNvSpPr/>
      </dsp:nvSpPr>
      <dsp:spPr>
        <a:xfrm>
          <a:off x="2418587" y="3569086"/>
          <a:ext cx="8097012" cy="78345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Discussion</a:t>
          </a:r>
        </a:p>
      </dsp:txBody>
      <dsp:txXfrm>
        <a:off x="2441534" y="3592033"/>
        <a:ext cx="6937223" cy="737563"/>
      </dsp:txXfrm>
    </dsp:sp>
    <dsp:sp modelId="{D0E85C44-5642-AA4A-8DA8-87EC7786DC99}">
      <dsp:nvSpPr>
        <dsp:cNvPr id="0" name=""/>
        <dsp:cNvSpPr/>
      </dsp:nvSpPr>
      <dsp:spPr>
        <a:xfrm>
          <a:off x="7587764" y="572359"/>
          <a:ext cx="509247" cy="50924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702345" y="572359"/>
        <a:ext cx="280085" cy="383208"/>
      </dsp:txXfrm>
    </dsp:sp>
    <dsp:sp modelId="{ABCF80B9-83AD-8B4E-A591-AE271A92B65A}">
      <dsp:nvSpPr>
        <dsp:cNvPr id="0" name=""/>
        <dsp:cNvSpPr/>
      </dsp:nvSpPr>
      <dsp:spPr>
        <a:xfrm>
          <a:off x="8192411" y="1464631"/>
          <a:ext cx="509247" cy="509247"/>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306992" y="1464631"/>
        <a:ext cx="280085" cy="383208"/>
      </dsp:txXfrm>
    </dsp:sp>
    <dsp:sp modelId="{CD07A997-9B21-974E-9DBC-EDF9915E07D2}">
      <dsp:nvSpPr>
        <dsp:cNvPr id="0" name=""/>
        <dsp:cNvSpPr/>
      </dsp:nvSpPr>
      <dsp:spPr>
        <a:xfrm>
          <a:off x="8797058" y="2343844"/>
          <a:ext cx="509247" cy="509247"/>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911639" y="2343844"/>
        <a:ext cx="280085" cy="383208"/>
      </dsp:txXfrm>
    </dsp:sp>
    <dsp:sp modelId="{333F7F4F-9E15-D044-963D-F19EB201806D}">
      <dsp:nvSpPr>
        <dsp:cNvPr id="0" name=""/>
        <dsp:cNvSpPr/>
      </dsp:nvSpPr>
      <dsp:spPr>
        <a:xfrm>
          <a:off x="9401705" y="3244821"/>
          <a:ext cx="509247" cy="509247"/>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516286" y="3244821"/>
        <a:ext cx="280085" cy="38320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13CD83-2A7F-8C48-94A0-5967954838F8}" type="datetimeFigureOut">
              <a:rPr lang="en-US" smtClean="0"/>
              <a:t>11/28/21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DFDB66-92C0-9E43-B7E6-DF23CDC8FF23}" type="slidenum">
              <a:rPr lang="en-US" smtClean="0"/>
              <a:t>‹#›</a:t>
            </a:fld>
            <a:endParaRPr lang="en-US"/>
          </a:p>
        </p:txBody>
      </p:sp>
    </p:spTree>
    <p:extLst>
      <p:ext uri="{BB962C8B-B14F-4D97-AF65-F5344CB8AC3E}">
        <p14:creationId xmlns:p14="http://schemas.microsoft.com/office/powerpoint/2010/main" val="2246471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1</a:t>
            </a:fld>
            <a:endParaRPr lang="en-US"/>
          </a:p>
        </p:txBody>
      </p:sp>
    </p:spTree>
    <p:extLst>
      <p:ext uri="{BB962C8B-B14F-4D97-AF65-F5344CB8AC3E}">
        <p14:creationId xmlns:p14="http://schemas.microsoft.com/office/powerpoint/2010/main" val="3942078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order to be eligible for the current study, participants had to be between the ages of 18-30, self-identify as male, identify as Asian or Asian American, understand English, and currently reside in the United States</a:t>
            </a:r>
          </a:p>
        </p:txBody>
      </p:sp>
      <p:sp>
        <p:nvSpPr>
          <p:cNvPr id="4" name="Slide Number Placeholder 3"/>
          <p:cNvSpPr>
            <a:spLocks noGrp="1"/>
          </p:cNvSpPr>
          <p:nvPr>
            <p:ph type="sldNum" sz="quarter" idx="10"/>
          </p:nvPr>
        </p:nvSpPr>
        <p:spPr/>
        <p:txBody>
          <a:bodyPr/>
          <a:lstStyle/>
          <a:p>
            <a:fld id="{8B34084D-71D5-4E49-91B5-C3FF7E2B587A}" type="slidenum">
              <a:rPr lang="en-US" smtClean="0"/>
              <a:t>10</a:t>
            </a:fld>
            <a:endParaRPr lang="en-US"/>
          </a:p>
        </p:txBody>
      </p:sp>
    </p:spTree>
    <p:extLst>
      <p:ext uri="{BB962C8B-B14F-4D97-AF65-F5344CB8AC3E}">
        <p14:creationId xmlns:p14="http://schemas.microsoft.com/office/powerpoint/2010/main" val="1571565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empirically validated measures to assess our study variables</a:t>
            </a:r>
          </a:p>
        </p:txBody>
      </p:sp>
      <p:sp>
        <p:nvSpPr>
          <p:cNvPr id="4" name="Slide Number Placeholder 3"/>
          <p:cNvSpPr>
            <a:spLocks noGrp="1"/>
          </p:cNvSpPr>
          <p:nvPr>
            <p:ph type="sldNum" sz="quarter" idx="5"/>
          </p:nvPr>
        </p:nvSpPr>
        <p:spPr/>
        <p:txBody>
          <a:bodyPr/>
          <a:lstStyle/>
          <a:p>
            <a:fld id="{99DFDB66-92C0-9E43-B7E6-DF23CDC8FF23}" type="slidenum">
              <a:rPr lang="en-US" smtClean="0"/>
              <a:t>11</a:t>
            </a:fld>
            <a:endParaRPr lang="en-US"/>
          </a:p>
        </p:txBody>
      </p:sp>
    </p:spTree>
    <p:extLst>
      <p:ext uri="{BB962C8B-B14F-4D97-AF65-F5344CB8AC3E}">
        <p14:creationId xmlns:p14="http://schemas.microsoft.com/office/powerpoint/2010/main" val="3293129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 lvl="1" indent="-171450">
              <a:buFont typeface="Arial" panose="020B0604020202020204" pitchFamily="34" charset="0"/>
              <a:buChar char="•"/>
            </a:pPr>
            <a:r>
              <a:rPr lang="en-US" dirty="0"/>
              <a:t>The current study consisted of 266 Asian/Asian American men </a:t>
            </a:r>
          </a:p>
          <a:p>
            <a:pPr marL="91440" lvl="1" indent="-171450">
              <a:buFont typeface="Arial" panose="020B0604020202020204" pitchFamily="34" charset="0"/>
              <a:buChar char="•"/>
            </a:pPr>
            <a:r>
              <a:rPr lang="en-US" dirty="0"/>
              <a:t>The mean age was 24.4</a:t>
            </a:r>
          </a:p>
          <a:p>
            <a:pPr marL="91440" lvl="1" indent="-171450">
              <a:buFont typeface="Arial" panose="020B0604020202020204" pitchFamily="34" charset="0"/>
              <a:buChar char="•"/>
            </a:pPr>
            <a:r>
              <a:rPr lang="en-US" dirty="0"/>
              <a:t>The mean BMI was 24.2</a:t>
            </a:r>
          </a:p>
          <a:p>
            <a:pPr marL="0" lvl="1" indent="0">
              <a:buFont typeface="Arial" panose="020B0604020202020204" pitchFamily="34" charset="0"/>
              <a:buNone/>
            </a:pPr>
            <a:endParaRPr lang="en-US" dirty="0"/>
          </a:p>
          <a:p>
            <a:pPr lvl="1"/>
            <a:endParaRPr lang="en-US" dirty="0"/>
          </a:p>
        </p:txBody>
      </p:sp>
      <p:sp>
        <p:nvSpPr>
          <p:cNvPr id="4" name="Slide Number Placeholder 3"/>
          <p:cNvSpPr>
            <a:spLocks noGrp="1"/>
          </p:cNvSpPr>
          <p:nvPr>
            <p:ph type="sldNum" sz="quarter" idx="10"/>
          </p:nvPr>
        </p:nvSpPr>
        <p:spPr/>
        <p:txBody>
          <a:bodyPr/>
          <a:lstStyle/>
          <a:p>
            <a:fld id="{8B34084D-71D5-4E49-91B5-C3FF7E2B587A}" type="slidenum">
              <a:rPr lang="en-US" smtClean="0"/>
              <a:t>13</a:t>
            </a:fld>
            <a:endParaRPr lang="en-US"/>
          </a:p>
        </p:txBody>
      </p:sp>
    </p:spTree>
    <p:extLst>
      <p:ext uri="{BB962C8B-B14F-4D97-AF65-F5344CB8AC3E}">
        <p14:creationId xmlns:p14="http://schemas.microsoft.com/office/powerpoint/2010/main" val="3881421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DFDB66-92C0-9E43-B7E6-DF23CDC8FF23}" type="slidenum">
              <a:rPr lang="en-US" smtClean="0"/>
              <a:t>14</a:t>
            </a:fld>
            <a:endParaRPr lang="en-US"/>
          </a:p>
        </p:txBody>
      </p:sp>
    </p:spTree>
    <p:extLst>
      <p:ext uri="{BB962C8B-B14F-4D97-AF65-F5344CB8AC3E}">
        <p14:creationId xmlns:p14="http://schemas.microsoft.com/office/powerpoint/2010/main" val="936916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 lvl="1" indent="-171450">
              <a:buFont typeface="Arial" panose="020B0604020202020204" pitchFamily="34" charset="0"/>
              <a:buChar char="•"/>
            </a:pPr>
            <a:r>
              <a:rPr lang="en-US" dirty="0"/>
              <a:t>As you can see, we had a very ethnically diverse sample, with the largest ethnic subgroups being Chinese, Indian, and Filipino men</a:t>
            </a:r>
            <a:endParaRPr lang="en-US" sz="1200" dirty="0"/>
          </a:p>
          <a:p>
            <a:pPr lvl="1"/>
            <a:endParaRPr lang="en-US" dirty="0"/>
          </a:p>
        </p:txBody>
      </p:sp>
      <p:sp>
        <p:nvSpPr>
          <p:cNvPr id="4" name="Slide Number Placeholder 3"/>
          <p:cNvSpPr>
            <a:spLocks noGrp="1"/>
          </p:cNvSpPr>
          <p:nvPr>
            <p:ph type="sldNum" sz="quarter" idx="10"/>
          </p:nvPr>
        </p:nvSpPr>
        <p:spPr/>
        <p:txBody>
          <a:bodyPr/>
          <a:lstStyle/>
          <a:p>
            <a:fld id="{8B34084D-71D5-4E49-91B5-C3FF7E2B587A}" type="slidenum">
              <a:rPr lang="en-US" smtClean="0"/>
              <a:t>15</a:t>
            </a:fld>
            <a:endParaRPr lang="en-US"/>
          </a:p>
        </p:txBody>
      </p:sp>
    </p:spTree>
    <p:extLst>
      <p:ext uri="{BB962C8B-B14F-4D97-AF65-F5344CB8AC3E}">
        <p14:creationId xmlns:p14="http://schemas.microsoft.com/office/powerpoint/2010/main" val="2085464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Follow-up analyses showed that Filial piety was significantly and inversely associated with LOC eating frequency</a:t>
            </a:r>
          </a:p>
          <a:p>
            <a:r>
              <a:rPr lang="en-US" dirty="0"/>
              <a:t>Conformity to collectivist norms was significantly and positively associated with LOC eating frequency</a:t>
            </a:r>
          </a:p>
          <a:p>
            <a:r>
              <a:rPr lang="en-US" dirty="0"/>
              <a:t>Humility was not associated with LOC eating frequency</a:t>
            </a:r>
          </a:p>
          <a:p>
            <a:endParaRPr lang="en-US" dirty="0"/>
          </a:p>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16</a:t>
            </a:fld>
            <a:endParaRPr lang="en-US"/>
          </a:p>
        </p:txBody>
      </p:sp>
    </p:spTree>
    <p:extLst>
      <p:ext uri="{BB962C8B-B14F-4D97-AF65-F5344CB8AC3E}">
        <p14:creationId xmlns:p14="http://schemas.microsoft.com/office/powerpoint/2010/main" val="1813979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was the first known study to explore the factor structure of the AVS-R scale, and if these distinct dimensions were differentially associated with emotion dysregulation and eating disorder symptoms. As hypothesized, the AVS-R loaded onto three separate factors representing (a) filial piety, (b) conformity to collectivist norms, and (c) humility.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was important to examine this scale for separate factors because several studies have identified both positive and negative outcomes with regard to adherence to these values and because prior research has identified Asian/Asian American men as a high risk population for developing avoidant coping mechanisms, such as loss of control eating, and high body dissatisfaction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Because of these inconsistencies in the literature, it was unclear which mechanisms of Asian values were serving as risk versus protective factors. </a:t>
            </a:r>
          </a:p>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18</a:t>
            </a:fld>
            <a:endParaRPr lang="en-US"/>
          </a:p>
        </p:txBody>
      </p:sp>
    </p:spTree>
    <p:extLst>
      <p:ext uri="{BB962C8B-B14F-4D97-AF65-F5344CB8AC3E}">
        <p14:creationId xmlns:p14="http://schemas.microsoft.com/office/powerpoint/2010/main" val="71186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21</a:t>
            </a:fld>
            <a:endParaRPr lang="en-US"/>
          </a:p>
        </p:txBody>
      </p:sp>
    </p:spTree>
    <p:extLst>
      <p:ext uri="{BB962C8B-B14F-4D97-AF65-F5344CB8AC3E}">
        <p14:creationId xmlns:p14="http://schemas.microsoft.com/office/powerpoint/2010/main" val="2772934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22</a:t>
            </a:fld>
            <a:endParaRPr lang="en-US"/>
          </a:p>
        </p:txBody>
      </p:sp>
    </p:spTree>
    <p:extLst>
      <p:ext uri="{BB962C8B-B14F-4D97-AF65-F5344CB8AC3E}">
        <p14:creationId xmlns:p14="http://schemas.microsoft.com/office/powerpoint/2010/main" val="1807125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23</a:t>
            </a:fld>
            <a:endParaRPr lang="en-US"/>
          </a:p>
        </p:txBody>
      </p:sp>
    </p:spTree>
    <p:extLst>
      <p:ext uri="{BB962C8B-B14F-4D97-AF65-F5344CB8AC3E}">
        <p14:creationId xmlns:p14="http://schemas.microsoft.com/office/powerpoint/2010/main" val="2840749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2</a:t>
            </a:fld>
            <a:endParaRPr lang="en-US"/>
          </a:p>
        </p:txBody>
      </p:sp>
    </p:spTree>
    <p:extLst>
      <p:ext uri="{BB962C8B-B14F-4D97-AF65-F5344CB8AC3E}">
        <p14:creationId xmlns:p14="http://schemas.microsoft.com/office/powerpoint/2010/main" val="2728456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Although prospective and mechanistic studies are needed, these findings indicate that experiences with race-related discrimination negatively impact Asian/Asian American men’s body image</a:t>
            </a:r>
          </a:p>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24</a:t>
            </a:fld>
            <a:endParaRPr lang="en-US"/>
          </a:p>
        </p:txBody>
      </p:sp>
    </p:spTree>
    <p:extLst>
      <p:ext uri="{BB962C8B-B14F-4D97-AF65-F5344CB8AC3E}">
        <p14:creationId xmlns:p14="http://schemas.microsoft.com/office/powerpoint/2010/main" val="1188985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28</a:t>
            </a:fld>
            <a:endParaRPr lang="en-US"/>
          </a:p>
        </p:txBody>
      </p:sp>
    </p:spTree>
    <p:extLst>
      <p:ext uri="{BB962C8B-B14F-4D97-AF65-F5344CB8AC3E}">
        <p14:creationId xmlns:p14="http://schemas.microsoft.com/office/powerpoint/2010/main" val="1464506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3</a:t>
            </a:fld>
            <a:endParaRPr lang="en-US"/>
          </a:p>
        </p:txBody>
      </p:sp>
    </p:spTree>
    <p:extLst>
      <p:ext uri="{BB962C8B-B14F-4D97-AF65-F5344CB8AC3E}">
        <p14:creationId xmlns:p14="http://schemas.microsoft.com/office/powerpoint/2010/main" val="3684690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4</a:t>
            </a:fld>
            <a:endParaRPr lang="en-US"/>
          </a:p>
        </p:txBody>
      </p:sp>
    </p:spTree>
    <p:extLst>
      <p:ext uri="{BB962C8B-B14F-4D97-AF65-F5344CB8AC3E}">
        <p14:creationId xmlns:p14="http://schemas.microsoft.com/office/powerpoint/2010/main" val="592994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5</a:t>
            </a:fld>
            <a:endParaRPr lang="en-US"/>
          </a:p>
        </p:txBody>
      </p:sp>
    </p:spTree>
    <p:extLst>
      <p:ext uri="{BB962C8B-B14F-4D97-AF65-F5344CB8AC3E}">
        <p14:creationId xmlns:p14="http://schemas.microsoft.com/office/powerpoint/2010/main" val="460877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6</a:t>
            </a:fld>
            <a:endParaRPr lang="en-US"/>
          </a:p>
        </p:txBody>
      </p:sp>
    </p:spTree>
    <p:extLst>
      <p:ext uri="{BB962C8B-B14F-4D97-AF65-F5344CB8AC3E}">
        <p14:creationId xmlns:p14="http://schemas.microsoft.com/office/powerpoint/2010/main" val="3845241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7</a:t>
            </a:fld>
            <a:endParaRPr lang="en-US"/>
          </a:p>
        </p:txBody>
      </p:sp>
    </p:spTree>
    <p:extLst>
      <p:ext uri="{BB962C8B-B14F-4D97-AF65-F5344CB8AC3E}">
        <p14:creationId xmlns:p14="http://schemas.microsoft.com/office/powerpoint/2010/main" val="2034173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8</a:t>
            </a:fld>
            <a:endParaRPr lang="en-US"/>
          </a:p>
        </p:txBody>
      </p:sp>
    </p:spTree>
    <p:extLst>
      <p:ext uri="{BB962C8B-B14F-4D97-AF65-F5344CB8AC3E}">
        <p14:creationId xmlns:p14="http://schemas.microsoft.com/office/powerpoint/2010/main" val="1768180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800" dirty="0"/>
              <a:t>This study was approved by the Institutional Review Board at the University of Oregon</a:t>
            </a:r>
          </a:p>
          <a:p>
            <a:pPr marL="171450" indent="-171450">
              <a:buFont typeface="Arial" panose="020B0604020202020204" pitchFamily="34" charset="0"/>
              <a:buChar char="•"/>
            </a:pPr>
            <a:endParaRPr lang="en-US" sz="1800" dirty="0"/>
          </a:p>
          <a:p>
            <a:pPr marL="171450" indent="-171450">
              <a:buFont typeface="Arial" panose="020B0604020202020204" pitchFamily="34" charset="0"/>
              <a:buChar char="•"/>
            </a:pPr>
            <a:r>
              <a:rPr lang="en-US" sz="1800" dirty="0"/>
              <a:t>Data were collected between January-February of 2017</a:t>
            </a:r>
          </a:p>
          <a:p>
            <a:pPr marL="171450" indent="-171450">
              <a:buFont typeface="Arial" panose="020B0604020202020204" pitchFamily="34" charset="0"/>
              <a:buChar char="•"/>
            </a:pPr>
            <a:endParaRPr lang="en-US" sz="1800" dirty="0"/>
          </a:p>
          <a:p>
            <a:pPr marL="171450" indent="-171450">
              <a:buFont typeface="Arial" panose="020B0604020202020204" pitchFamily="34" charset="0"/>
              <a:buChar char="•"/>
            </a:pPr>
            <a:r>
              <a:rPr lang="en-US" sz="1800" dirty="0"/>
              <a:t>Participants were recruited via </a:t>
            </a:r>
            <a:r>
              <a:rPr lang="en-US" sz="1800" dirty="0" err="1"/>
              <a:t>qualtrics</a:t>
            </a:r>
            <a:r>
              <a:rPr lang="en-US" sz="1800" dirty="0"/>
              <a:t> panels, which partners with various social media outlets to recruit a diverse and nationally representative pool of survey respondents</a:t>
            </a:r>
          </a:p>
          <a:p>
            <a:pPr marL="171450" indent="-171450">
              <a:buFont typeface="Arial" panose="020B0604020202020204" pitchFamily="34" charset="0"/>
              <a:buChar char="•"/>
            </a:pPr>
            <a:endParaRPr lang="en-US" sz="18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Participants completed an online survey consisting of demographic questions and validated measures aimed to assess our hypotheses</a:t>
            </a:r>
          </a:p>
        </p:txBody>
      </p:sp>
      <p:sp>
        <p:nvSpPr>
          <p:cNvPr id="4" name="Slide Number Placeholder 3"/>
          <p:cNvSpPr>
            <a:spLocks noGrp="1"/>
          </p:cNvSpPr>
          <p:nvPr>
            <p:ph type="sldNum" sz="quarter" idx="10"/>
          </p:nvPr>
        </p:nvSpPr>
        <p:spPr/>
        <p:txBody>
          <a:bodyPr/>
          <a:lstStyle/>
          <a:p>
            <a:fld id="{8B34084D-71D5-4E49-91B5-C3FF7E2B587A}" type="slidenum">
              <a:rPr lang="en-US" smtClean="0"/>
              <a:t>9</a:t>
            </a:fld>
            <a:endParaRPr lang="en-US"/>
          </a:p>
        </p:txBody>
      </p:sp>
    </p:spTree>
    <p:extLst>
      <p:ext uri="{BB962C8B-B14F-4D97-AF65-F5344CB8AC3E}">
        <p14:creationId xmlns:p14="http://schemas.microsoft.com/office/powerpoint/2010/main" val="20196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3A07D-35F8-0D44-916B-07C9A3363C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6004A6-BA56-AB44-8BD4-E8B2DEDA7D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9FB54D-6196-1140-BEED-57B375946117}"/>
              </a:ext>
            </a:extLst>
          </p:cNvPr>
          <p:cNvSpPr>
            <a:spLocks noGrp="1"/>
          </p:cNvSpPr>
          <p:nvPr>
            <p:ph type="dt" sz="half" idx="10"/>
          </p:nvPr>
        </p:nvSpPr>
        <p:spPr/>
        <p:txBody>
          <a:bodyPr/>
          <a:lstStyle/>
          <a:p>
            <a:fld id="{8C113656-B80E-B146-9626-4779A6D0BA8C}" type="datetimeFigureOut">
              <a:rPr lang="en-US" smtClean="0"/>
              <a:t>11/28/21</a:t>
            </a:fld>
            <a:endParaRPr lang="en-US"/>
          </a:p>
        </p:txBody>
      </p:sp>
      <p:sp>
        <p:nvSpPr>
          <p:cNvPr id="5" name="Footer Placeholder 4">
            <a:extLst>
              <a:ext uri="{FF2B5EF4-FFF2-40B4-BE49-F238E27FC236}">
                <a16:creationId xmlns:a16="http://schemas.microsoft.com/office/drawing/2014/main" id="{8BC87C83-A2DB-D845-9974-E7F158DB89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9189F2-A14C-244D-8707-A39ACE36AAB9}"/>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1283026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E81BE-AC7A-E04E-A270-ADCD61DBA8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2CC133-7732-FC43-A17B-D43E254B17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11CE98-1CD2-9A4B-B131-DD87158EDDB7}"/>
              </a:ext>
            </a:extLst>
          </p:cNvPr>
          <p:cNvSpPr>
            <a:spLocks noGrp="1"/>
          </p:cNvSpPr>
          <p:nvPr>
            <p:ph type="dt" sz="half" idx="10"/>
          </p:nvPr>
        </p:nvSpPr>
        <p:spPr/>
        <p:txBody>
          <a:bodyPr/>
          <a:lstStyle/>
          <a:p>
            <a:fld id="{8C113656-B80E-B146-9626-4779A6D0BA8C}" type="datetimeFigureOut">
              <a:rPr lang="en-US" smtClean="0"/>
              <a:t>11/28/21</a:t>
            </a:fld>
            <a:endParaRPr lang="en-US"/>
          </a:p>
        </p:txBody>
      </p:sp>
      <p:sp>
        <p:nvSpPr>
          <p:cNvPr id="5" name="Footer Placeholder 4">
            <a:extLst>
              <a:ext uri="{FF2B5EF4-FFF2-40B4-BE49-F238E27FC236}">
                <a16:creationId xmlns:a16="http://schemas.microsoft.com/office/drawing/2014/main" id="{4AF889AF-E0FD-C741-8B6B-D2D8949ADF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96F90E-E3B7-2744-8DC8-ACF75BD6BF98}"/>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2412131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141DF8-0DA7-B24B-91DE-9CB921601A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458A7E-CE73-1948-AD8C-8CAB4CDD4B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2FB09F-A026-DA47-AD28-3D4DC448F84F}"/>
              </a:ext>
            </a:extLst>
          </p:cNvPr>
          <p:cNvSpPr>
            <a:spLocks noGrp="1"/>
          </p:cNvSpPr>
          <p:nvPr>
            <p:ph type="dt" sz="half" idx="10"/>
          </p:nvPr>
        </p:nvSpPr>
        <p:spPr/>
        <p:txBody>
          <a:bodyPr/>
          <a:lstStyle/>
          <a:p>
            <a:fld id="{8C113656-B80E-B146-9626-4779A6D0BA8C}" type="datetimeFigureOut">
              <a:rPr lang="en-US" smtClean="0"/>
              <a:t>11/28/21</a:t>
            </a:fld>
            <a:endParaRPr lang="en-US"/>
          </a:p>
        </p:txBody>
      </p:sp>
      <p:sp>
        <p:nvSpPr>
          <p:cNvPr id="5" name="Footer Placeholder 4">
            <a:extLst>
              <a:ext uri="{FF2B5EF4-FFF2-40B4-BE49-F238E27FC236}">
                <a16:creationId xmlns:a16="http://schemas.microsoft.com/office/drawing/2014/main" id="{B85A43B7-6DE1-5F4D-963D-F24821DBB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A8DBB7-6D9D-0048-977A-FC9D7F055B3A}"/>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1703803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410BE-880F-5644-8FB7-2FB91D01F0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47710D-F86E-7445-B40B-EF449C60E2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2D6E2-FD4C-4140-A344-98208B5CF0D5}"/>
              </a:ext>
            </a:extLst>
          </p:cNvPr>
          <p:cNvSpPr>
            <a:spLocks noGrp="1"/>
          </p:cNvSpPr>
          <p:nvPr>
            <p:ph type="dt" sz="half" idx="10"/>
          </p:nvPr>
        </p:nvSpPr>
        <p:spPr/>
        <p:txBody>
          <a:bodyPr/>
          <a:lstStyle/>
          <a:p>
            <a:fld id="{8C113656-B80E-B146-9626-4779A6D0BA8C}" type="datetimeFigureOut">
              <a:rPr lang="en-US" smtClean="0"/>
              <a:t>11/28/21</a:t>
            </a:fld>
            <a:endParaRPr lang="en-US"/>
          </a:p>
        </p:txBody>
      </p:sp>
      <p:sp>
        <p:nvSpPr>
          <p:cNvPr id="5" name="Footer Placeholder 4">
            <a:extLst>
              <a:ext uri="{FF2B5EF4-FFF2-40B4-BE49-F238E27FC236}">
                <a16:creationId xmlns:a16="http://schemas.microsoft.com/office/drawing/2014/main" id="{4010221A-AEDF-8A4D-9CE5-0250E15B5B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2AF8A6-0048-7042-ADFF-328626B8D5CB}"/>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906102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2863F-D4C9-2E42-8333-4EE9454EFF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E46C62-1335-B04B-BA77-7C215FEC2D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8A8193-731B-1449-B485-63641EB50088}"/>
              </a:ext>
            </a:extLst>
          </p:cNvPr>
          <p:cNvSpPr>
            <a:spLocks noGrp="1"/>
          </p:cNvSpPr>
          <p:nvPr>
            <p:ph type="dt" sz="half" idx="10"/>
          </p:nvPr>
        </p:nvSpPr>
        <p:spPr/>
        <p:txBody>
          <a:bodyPr/>
          <a:lstStyle/>
          <a:p>
            <a:fld id="{8C113656-B80E-B146-9626-4779A6D0BA8C}" type="datetimeFigureOut">
              <a:rPr lang="en-US" smtClean="0"/>
              <a:t>11/28/21</a:t>
            </a:fld>
            <a:endParaRPr lang="en-US"/>
          </a:p>
        </p:txBody>
      </p:sp>
      <p:sp>
        <p:nvSpPr>
          <p:cNvPr id="5" name="Footer Placeholder 4">
            <a:extLst>
              <a:ext uri="{FF2B5EF4-FFF2-40B4-BE49-F238E27FC236}">
                <a16:creationId xmlns:a16="http://schemas.microsoft.com/office/drawing/2014/main" id="{B59DE1C3-21EC-984E-BD60-D486078BB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45BFA0-6B41-CD40-98CA-C4992E77C570}"/>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488601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5E8A7-BCD3-B04B-A8A1-F61143BD49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E8A9A4-8020-6044-95C9-50DEDEF419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447F5D-CF2E-6F4E-B764-B9F15D84B6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2B0C81-79A9-BD4D-A8BD-D89DC32CBFF9}"/>
              </a:ext>
            </a:extLst>
          </p:cNvPr>
          <p:cNvSpPr>
            <a:spLocks noGrp="1"/>
          </p:cNvSpPr>
          <p:nvPr>
            <p:ph type="dt" sz="half" idx="10"/>
          </p:nvPr>
        </p:nvSpPr>
        <p:spPr/>
        <p:txBody>
          <a:bodyPr/>
          <a:lstStyle/>
          <a:p>
            <a:fld id="{8C113656-B80E-B146-9626-4779A6D0BA8C}" type="datetimeFigureOut">
              <a:rPr lang="en-US" smtClean="0"/>
              <a:t>11/28/21</a:t>
            </a:fld>
            <a:endParaRPr lang="en-US"/>
          </a:p>
        </p:txBody>
      </p:sp>
      <p:sp>
        <p:nvSpPr>
          <p:cNvPr id="6" name="Footer Placeholder 5">
            <a:extLst>
              <a:ext uri="{FF2B5EF4-FFF2-40B4-BE49-F238E27FC236}">
                <a16:creationId xmlns:a16="http://schemas.microsoft.com/office/drawing/2014/main" id="{5090613E-7379-C243-BF90-CB1CDE3DA1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D53DDD-7A08-404B-873C-E891BEA9277E}"/>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428301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6EBEE-C66A-4C47-8CA7-6BB24576C9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5E4916-2C3A-CA48-8B95-28E91D0FAE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8CF78C-40FA-CA4A-AFAF-816F26C60E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995CBF-19BE-034F-9810-A5BFD5A816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23F9B2-60CB-9A40-B7B1-AF97EB496D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CA7DC6-6739-6643-9C6F-7E8838A7B296}"/>
              </a:ext>
            </a:extLst>
          </p:cNvPr>
          <p:cNvSpPr>
            <a:spLocks noGrp="1"/>
          </p:cNvSpPr>
          <p:nvPr>
            <p:ph type="dt" sz="half" idx="10"/>
          </p:nvPr>
        </p:nvSpPr>
        <p:spPr/>
        <p:txBody>
          <a:bodyPr/>
          <a:lstStyle/>
          <a:p>
            <a:fld id="{8C113656-B80E-B146-9626-4779A6D0BA8C}" type="datetimeFigureOut">
              <a:rPr lang="en-US" smtClean="0"/>
              <a:t>11/28/21</a:t>
            </a:fld>
            <a:endParaRPr lang="en-US"/>
          </a:p>
        </p:txBody>
      </p:sp>
      <p:sp>
        <p:nvSpPr>
          <p:cNvPr id="8" name="Footer Placeholder 7">
            <a:extLst>
              <a:ext uri="{FF2B5EF4-FFF2-40B4-BE49-F238E27FC236}">
                <a16:creationId xmlns:a16="http://schemas.microsoft.com/office/drawing/2014/main" id="{589248DE-B61F-0A4E-A526-07F0327963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74FBF3-B9F4-294C-9C8F-D0E74AF6799C}"/>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4204842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FCBCF-BD1B-484E-909E-9EC3A7BEBB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59E069-20BA-A045-9E19-2AD4BDF0C6E3}"/>
              </a:ext>
            </a:extLst>
          </p:cNvPr>
          <p:cNvSpPr>
            <a:spLocks noGrp="1"/>
          </p:cNvSpPr>
          <p:nvPr>
            <p:ph type="dt" sz="half" idx="10"/>
          </p:nvPr>
        </p:nvSpPr>
        <p:spPr/>
        <p:txBody>
          <a:bodyPr/>
          <a:lstStyle/>
          <a:p>
            <a:fld id="{8C113656-B80E-B146-9626-4779A6D0BA8C}" type="datetimeFigureOut">
              <a:rPr lang="en-US" smtClean="0"/>
              <a:t>11/28/21</a:t>
            </a:fld>
            <a:endParaRPr lang="en-US"/>
          </a:p>
        </p:txBody>
      </p:sp>
      <p:sp>
        <p:nvSpPr>
          <p:cNvPr id="4" name="Footer Placeholder 3">
            <a:extLst>
              <a:ext uri="{FF2B5EF4-FFF2-40B4-BE49-F238E27FC236}">
                <a16:creationId xmlns:a16="http://schemas.microsoft.com/office/drawing/2014/main" id="{3C7F33D2-8C6D-9843-AFBC-14A84DA3C0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7308F5-53A2-2444-98E5-30A5BDF79A2E}"/>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19773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297A32-0FAF-C643-8753-47B949EE0386}"/>
              </a:ext>
            </a:extLst>
          </p:cNvPr>
          <p:cNvSpPr>
            <a:spLocks noGrp="1"/>
          </p:cNvSpPr>
          <p:nvPr>
            <p:ph type="dt" sz="half" idx="10"/>
          </p:nvPr>
        </p:nvSpPr>
        <p:spPr/>
        <p:txBody>
          <a:bodyPr/>
          <a:lstStyle/>
          <a:p>
            <a:fld id="{8C113656-B80E-B146-9626-4779A6D0BA8C}" type="datetimeFigureOut">
              <a:rPr lang="en-US" smtClean="0"/>
              <a:t>11/28/21</a:t>
            </a:fld>
            <a:endParaRPr lang="en-US"/>
          </a:p>
        </p:txBody>
      </p:sp>
      <p:sp>
        <p:nvSpPr>
          <p:cNvPr id="3" name="Footer Placeholder 2">
            <a:extLst>
              <a:ext uri="{FF2B5EF4-FFF2-40B4-BE49-F238E27FC236}">
                <a16:creationId xmlns:a16="http://schemas.microsoft.com/office/drawing/2014/main" id="{91EF3B35-D16C-934A-83D6-4E99FE1C84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20F030-88A1-7347-A62A-637744ACB60B}"/>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767239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77516-5B14-FE4F-96F2-0FA9689A0C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E60B33-3863-A343-BCF0-2CDDBD716D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CD1943-C20B-8543-9B0A-FB8D2D571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6EC3D7-D9F3-5F43-8F7C-3699AFCF2ED0}"/>
              </a:ext>
            </a:extLst>
          </p:cNvPr>
          <p:cNvSpPr>
            <a:spLocks noGrp="1"/>
          </p:cNvSpPr>
          <p:nvPr>
            <p:ph type="dt" sz="half" idx="10"/>
          </p:nvPr>
        </p:nvSpPr>
        <p:spPr/>
        <p:txBody>
          <a:bodyPr/>
          <a:lstStyle/>
          <a:p>
            <a:fld id="{8C113656-B80E-B146-9626-4779A6D0BA8C}" type="datetimeFigureOut">
              <a:rPr lang="en-US" smtClean="0"/>
              <a:t>11/28/21</a:t>
            </a:fld>
            <a:endParaRPr lang="en-US"/>
          </a:p>
        </p:txBody>
      </p:sp>
      <p:sp>
        <p:nvSpPr>
          <p:cNvPr id="6" name="Footer Placeholder 5">
            <a:extLst>
              <a:ext uri="{FF2B5EF4-FFF2-40B4-BE49-F238E27FC236}">
                <a16:creationId xmlns:a16="http://schemas.microsoft.com/office/drawing/2014/main" id="{0245F0AE-F11A-0249-8863-C7C7FC2B59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2A8AA9-EC19-5543-BC66-0EF721BB8A4D}"/>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972144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C8BD5-1981-E446-A354-1CAABBDD38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45C238-EC45-F244-AA68-008918620F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863B33-3235-3E49-A44A-69C54B4B3D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3E18D8-7D71-7F45-8A8D-20922E5E9D05}"/>
              </a:ext>
            </a:extLst>
          </p:cNvPr>
          <p:cNvSpPr>
            <a:spLocks noGrp="1"/>
          </p:cNvSpPr>
          <p:nvPr>
            <p:ph type="dt" sz="half" idx="10"/>
          </p:nvPr>
        </p:nvSpPr>
        <p:spPr/>
        <p:txBody>
          <a:bodyPr/>
          <a:lstStyle/>
          <a:p>
            <a:fld id="{8C113656-B80E-B146-9626-4779A6D0BA8C}" type="datetimeFigureOut">
              <a:rPr lang="en-US" smtClean="0"/>
              <a:t>11/28/21</a:t>
            </a:fld>
            <a:endParaRPr lang="en-US"/>
          </a:p>
        </p:txBody>
      </p:sp>
      <p:sp>
        <p:nvSpPr>
          <p:cNvPr id="6" name="Footer Placeholder 5">
            <a:extLst>
              <a:ext uri="{FF2B5EF4-FFF2-40B4-BE49-F238E27FC236}">
                <a16:creationId xmlns:a16="http://schemas.microsoft.com/office/drawing/2014/main" id="{352F982E-9CEE-CA40-970C-93E111725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96B84A-4691-2948-943E-3D2A0264C3C9}"/>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791847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61FE47-D229-BA4C-A5FE-66A2C53A7D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DED43F-5CE8-EC44-BB7F-0CBA4B7B0E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D3BF7A-F5AE-864C-A6F8-4872357795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113656-B80E-B146-9626-4779A6D0BA8C}" type="datetimeFigureOut">
              <a:rPr lang="en-US" smtClean="0"/>
              <a:t>11/28/21</a:t>
            </a:fld>
            <a:endParaRPr lang="en-US"/>
          </a:p>
        </p:txBody>
      </p:sp>
      <p:sp>
        <p:nvSpPr>
          <p:cNvPr id="5" name="Footer Placeholder 4">
            <a:extLst>
              <a:ext uri="{FF2B5EF4-FFF2-40B4-BE49-F238E27FC236}">
                <a16:creationId xmlns:a16="http://schemas.microsoft.com/office/drawing/2014/main" id="{B33D5EE1-91D0-6446-B21C-95A2422973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A4187A-9C5E-5447-869B-CEC2ADF786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5021D4-390C-5C40-AA56-F30EE63DD66D}" type="slidenum">
              <a:rPr lang="en-US" smtClean="0"/>
              <a:t>‹#›</a:t>
            </a:fld>
            <a:endParaRPr lang="en-US"/>
          </a:p>
        </p:txBody>
      </p:sp>
    </p:spTree>
    <p:extLst>
      <p:ext uri="{BB962C8B-B14F-4D97-AF65-F5344CB8AC3E}">
        <p14:creationId xmlns:p14="http://schemas.microsoft.com/office/powerpoint/2010/main" val="1579548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2"/>
            <a:ext cx="6711020" cy="2781866"/>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FAC745C-CBBC-894A-93BB-67DA0BB46F4E}"/>
              </a:ext>
            </a:extLst>
          </p:cNvPr>
          <p:cNvSpPr>
            <a:spLocks noGrp="1"/>
          </p:cNvSpPr>
          <p:nvPr>
            <p:ph type="ctrTitle"/>
          </p:nvPr>
        </p:nvSpPr>
        <p:spPr>
          <a:xfrm>
            <a:off x="258139" y="1024726"/>
            <a:ext cx="7118858" cy="2424020"/>
          </a:xfrm>
        </p:spPr>
        <p:txBody>
          <a:bodyPr vert="horz" lIns="91440" tIns="45720" rIns="91440" bIns="45720" rtlCol="0" anchor="ctr">
            <a:noAutofit/>
          </a:bodyPr>
          <a:lstStyle/>
          <a:p>
            <a:r>
              <a:rPr lang="en-US" sz="3400" b="1" dirty="0">
                <a:solidFill>
                  <a:srgbClr val="FFFFFF"/>
                </a:solidFill>
              </a:rPr>
              <a:t>Race-Related Discrimination and the Behavioral Drive for Muscularity in Asian/Asian American Men</a:t>
            </a:r>
            <a:br>
              <a:rPr lang="en-US" sz="3800" dirty="0">
                <a:solidFill>
                  <a:srgbClr val="FFFFFF"/>
                </a:solidFill>
              </a:rPr>
            </a:br>
            <a:endParaRPr lang="en-US" sz="3800" dirty="0">
              <a:solidFill>
                <a:srgbClr val="FFFFFF"/>
              </a:solidFill>
            </a:endParaRPr>
          </a:p>
        </p:txBody>
      </p:sp>
      <p:sp>
        <p:nvSpPr>
          <p:cNvPr id="27" name="Rectangle 26">
            <a:extLst>
              <a:ext uri="{FF2B5EF4-FFF2-40B4-BE49-F238E27FC236}">
                <a16:creationId xmlns:a16="http://schemas.microsoft.com/office/drawing/2014/main" id="{75169340-65CE-40F2-B3C8-B9D474178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9089" y="455365"/>
            <a:ext cx="4371502" cy="2776721"/>
          </a:xfrm>
          <a:prstGeom prst="rect">
            <a:avLst/>
          </a:prstGeom>
          <a:solidFill>
            <a:srgbClr val="FDF917">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Logo, company name&#10;&#10;Description automatically generated">
            <a:extLst>
              <a:ext uri="{FF2B5EF4-FFF2-40B4-BE49-F238E27FC236}">
                <a16:creationId xmlns:a16="http://schemas.microsoft.com/office/drawing/2014/main" id="{08326455-EE2A-7C41-A82E-C08C7FCBF5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76852" y="637457"/>
            <a:ext cx="1895974" cy="2412101"/>
          </a:xfrm>
          <a:prstGeom prst="rect">
            <a:avLst/>
          </a:prstGeom>
        </p:spPr>
      </p:pic>
      <p:sp>
        <p:nvSpPr>
          <p:cNvPr id="29" name="Rectangle 28">
            <a:extLst>
              <a:ext uri="{FF2B5EF4-FFF2-40B4-BE49-F238E27FC236}">
                <a16:creationId xmlns:a16="http://schemas.microsoft.com/office/drawing/2014/main" id="{2A8B9026-04DF-499B-A388-67FCB7435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505" y="3395972"/>
            <a:ext cx="1332806" cy="1417320"/>
          </a:xfrm>
          <a:prstGeom prst="rect">
            <a:avLst/>
          </a:prstGeom>
          <a:solidFill>
            <a:srgbClr val="FDF917">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1" name="Rectangle 30">
            <a:extLst>
              <a:ext uri="{FF2B5EF4-FFF2-40B4-BE49-F238E27FC236}">
                <a16:creationId xmlns:a16="http://schemas.microsoft.com/office/drawing/2014/main" id="{05CC4153-3F0D-4F4C-8F12-E8FC3FA40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4" y="4965192"/>
            <a:ext cx="1338257" cy="1417320"/>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3" name="Rectangle 32">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75100" y="3395974"/>
            <a:ext cx="5193903" cy="300666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EED8BBE-A8B4-D442-B461-039139EB97A8}"/>
              </a:ext>
            </a:extLst>
          </p:cNvPr>
          <p:cNvSpPr>
            <a:spLocks noGrp="1"/>
          </p:cNvSpPr>
          <p:nvPr>
            <p:ph type="subTitle" idx="1"/>
          </p:nvPr>
        </p:nvSpPr>
        <p:spPr>
          <a:xfrm>
            <a:off x="2009677" y="3801449"/>
            <a:ext cx="5202680" cy="2781866"/>
          </a:xfrm>
        </p:spPr>
        <p:txBody>
          <a:bodyPr vert="horz" lIns="91440" tIns="45720" rIns="91440" bIns="45720" rtlCol="0" anchor="ctr">
            <a:normAutofit/>
          </a:bodyPr>
          <a:lstStyle/>
          <a:p>
            <a:r>
              <a:rPr lang="en-US" sz="2000" dirty="0"/>
              <a:t>Claire Guidinger, M.A., M.S. &amp; </a:t>
            </a:r>
            <a:r>
              <a:rPr lang="en-US" sz="2000" dirty="0" err="1"/>
              <a:t>Yijun</a:t>
            </a:r>
            <a:r>
              <a:rPr lang="en-US" sz="2000" dirty="0"/>
              <a:t> Cheng, M.A.</a:t>
            </a:r>
          </a:p>
          <a:p>
            <a:r>
              <a:rPr lang="en-US" sz="2000" dirty="0"/>
              <a:t>Department of Counseling Psychology </a:t>
            </a:r>
          </a:p>
          <a:p>
            <a:r>
              <a:rPr lang="en-US" sz="2000" dirty="0"/>
              <a:t>Prevention Science Institute</a:t>
            </a:r>
          </a:p>
          <a:p>
            <a:r>
              <a:rPr lang="en-US" sz="2000" dirty="0"/>
              <a:t>University of Oregon</a:t>
            </a:r>
          </a:p>
          <a:p>
            <a:pPr indent="-228600" algn="l">
              <a:buFont typeface="Arial" panose="020B0604020202020204" pitchFamily="34" charset="0"/>
              <a:buChar char="•"/>
            </a:pPr>
            <a:endParaRPr lang="en-US" sz="1900" dirty="0"/>
          </a:p>
        </p:txBody>
      </p:sp>
      <p:sp>
        <p:nvSpPr>
          <p:cNvPr id="35" name="Rectangle 34">
            <a:extLst>
              <a:ext uri="{FF2B5EF4-FFF2-40B4-BE49-F238E27FC236}">
                <a16:creationId xmlns:a16="http://schemas.microsoft.com/office/drawing/2014/main" id="{2656D4A3-B550-45B7-A4A3-7E1E528901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9089" y="3390832"/>
            <a:ext cx="4371502" cy="2991680"/>
          </a:xfrm>
          <a:prstGeom prst="rect">
            <a:avLst/>
          </a:prstGeom>
          <a:solidFill>
            <a:srgbClr val="FDF917">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A person holding a rainbow umbrella&#10;&#10;Description automatically generated with low confidence">
            <a:extLst>
              <a:ext uri="{FF2B5EF4-FFF2-40B4-BE49-F238E27FC236}">
                <a16:creationId xmlns:a16="http://schemas.microsoft.com/office/drawing/2014/main" id="{4F370B58-4199-2545-BC44-FCEFB68BCC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97446" y="3557527"/>
            <a:ext cx="1654786" cy="2658289"/>
          </a:xfrm>
          <a:prstGeom prst="rect">
            <a:avLst/>
          </a:prstGeom>
        </p:spPr>
      </p:pic>
    </p:spTree>
    <p:extLst>
      <p:ext uri="{BB962C8B-B14F-4D97-AF65-F5344CB8AC3E}">
        <p14:creationId xmlns:p14="http://schemas.microsoft.com/office/powerpoint/2010/main" val="3498418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5B3BFF-784B-0346-857D-2F9B6B97833B}"/>
              </a:ext>
            </a:extLst>
          </p:cNvPr>
          <p:cNvSpPr>
            <a:spLocks noGrp="1"/>
          </p:cNvSpPr>
          <p:nvPr>
            <p:ph type="title"/>
          </p:nvPr>
        </p:nvSpPr>
        <p:spPr>
          <a:xfrm>
            <a:off x="1016805" y="1345958"/>
            <a:ext cx="4193196" cy="4166085"/>
          </a:xfrm>
        </p:spPr>
        <p:txBody>
          <a:bodyPr>
            <a:normAutofit/>
          </a:bodyPr>
          <a:lstStyle/>
          <a:p>
            <a:pPr algn="ctr"/>
            <a:r>
              <a:rPr lang="en-US" sz="4600" b="1" dirty="0"/>
              <a:t>Participant Criteria</a:t>
            </a:r>
          </a:p>
        </p:txBody>
      </p:sp>
      <p:grpSp>
        <p:nvGrpSpPr>
          <p:cNvPr id="14" name="Group 13">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5"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03ECBD7-B63D-0A4E-ACB7-04C0A74C0443}"/>
              </a:ext>
            </a:extLst>
          </p:cNvPr>
          <p:cNvSpPr>
            <a:spLocks noGrp="1"/>
          </p:cNvSpPr>
          <p:nvPr>
            <p:ph idx="1"/>
          </p:nvPr>
        </p:nvSpPr>
        <p:spPr>
          <a:xfrm>
            <a:off x="6341468" y="1105440"/>
            <a:ext cx="5369326" cy="5357387"/>
          </a:xfrm>
        </p:spPr>
        <p:txBody>
          <a:bodyPr numCol="1" anchor="ctr">
            <a:normAutofit/>
          </a:bodyPr>
          <a:lstStyle/>
          <a:p>
            <a:pPr marL="0" indent="0">
              <a:spcBef>
                <a:spcPts val="600"/>
              </a:spcBef>
              <a:buNone/>
            </a:pPr>
            <a:endParaRPr lang="en-US" b="1" dirty="0"/>
          </a:p>
          <a:p>
            <a:pPr marL="0" indent="0">
              <a:spcBef>
                <a:spcPts val="600"/>
              </a:spcBef>
              <a:buNone/>
            </a:pPr>
            <a:endParaRPr lang="en-US" b="1" dirty="0"/>
          </a:p>
          <a:p>
            <a:pPr marL="0" indent="0">
              <a:spcBef>
                <a:spcPts val="600"/>
              </a:spcBef>
              <a:buNone/>
            </a:pPr>
            <a:r>
              <a:rPr lang="en-US" b="1" dirty="0"/>
              <a:t>Inclusion Criteria:</a:t>
            </a:r>
          </a:p>
          <a:p>
            <a:pPr>
              <a:spcBef>
                <a:spcPts val="600"/>
              </a:spcBef>
            </a:pPr>
            <a:r>
              <a:rPr lang="en-US" dirty="0"/>
              <a:t>Between 18-30 years of age</a:t>
            </a:r>
          </a:p>
          <a:p>
            <a:pPr>
              <a:spcBef>
                <a:spcPts val="600"/>
              </a:spcBef>
            </a:pPr>
            <a:r>
              <a:rPr lang="en-US" dirty="0"/>
              <a:t>Identify as male</a:t>
            </a:r>
          </a:p>
          <a:p>
            <a:pPr>
              <a:spcBef>
                <a:spcPts val="600"/>
              </a:spcBef>
            </a:pPr>
            <a:r>
              <a:rPr lang="en-US" dirty="0"/>
              <a:t>Identify as Asian or Asian American</a:t>
            </a:r>
          </a:p>
          <a:p>
            <a:pPr>
              <a:spcBef>
                <a:spcPts val="600"/>
              </a:spcBef>
            </a:pPr>
            <a:r>
              <a:rPr lang="en-US" dirty="0"/>
              <a:t>Understand English</a:t>
            </a:r>
          </a:p>
          <a:p>
            <a:pPr>
              <a:spcBef>
                <a:spcPts val="600"/>
              </a:spcBef>
            </a:pPr>
            <a:r>
              <a:rPr lang="en-US" dirty="0"/>
              <a:t>Live in the U.S.</a:t>
            </a:r>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endParaRPr lang="en-US" sz="2200" dirty="0"/>
          </a:p>
        </p:txBody>
      </p:sp>
    </p:spTree>
    <p:extLst>
      <p:ext uri="{BB962C8B-B14F-4D97-AF65-F5344CB8AC3E}">
        <p14:creationId xmlns:p14="http://schemas.microsoft.com/office/powerpoint/2010/main" val="4145102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9953C3-7452-1045-8B3F-8C7522437064}"/>
              </a:ext>
            </a:extLst>
          </p:cNvPr>
          <p:cNvSpPr>
            <a:spLocks noGrp="1"/>
          </p:cNvSpPr>
          <p:nvPr>
            <p:ph type="title"/>
          </p:nvPr>
        </p:nvSpPr>
        <p:spPr>
          <a:xfrm>
            <a:off x="1371597" y="348865"/>
            <a:ext cx="10044023" cy="877729"/>
          </a:xfrm>
        </p:spPr>
        <p:txBody>
          <a:bodyPr anchor="ctr">
            <a:normAutofit/>
          </a:bodyPr>
          <a:lstStyle/>
          <a:p>
            <a:pPr algn="ctr"/>
            <a:r>
              <a:rPr lang="en-US" sz="4800" b="1" dirty="0">
                <a:solidFill>
                  <a:srgbClr val="FFFFFF"/>
                </a:solidFill>
              </a:rPr>
              <a:t>Measures</a:t>
            </a:r>
          </a:p>
        </p:txBody>
      </p:sp>
      <p:graphicFrame>
        <p:nvGraphicFramePr>
          <p:cNvPr id="5" name="Table 5">
            <a:extLst>
              <a:ext uri="{FF2B5EF4-FFF2-40B4-BE49-F238E27FC236}">
                <a16:creationId xmlns:a16="http://schemas.microsoft.com/office/drawing/2014/main" id="{DE12C342-BEBA-8148-A20D-26EB639DF819}"/>
              </a:ext>
            </a:extLst>
          </p:cNvPr>
          <p:cNvGraphicFramePr>
            <a:graphicFrameLocks noGrp="1"/>
          </p:cNvGraphicFramePr>
          <p:nvPr>
            <p:ph idx="1"/>
            <p:extLst>
              <p:ext uri="{D42A27DB-BD31-4B8C-83A1-F6EECF244321}">
                <p14:modId xmlns:p14="http://schemas.microsoft.com/office/powerpoint/2010/main" val="1332073653"/>
              </p:ext>
            </p:extLst>
          </p:nvPr>
        </p:nvGraphicFramePr>
        <p:xfrm>
          <a:off x="-2" y="1575688"/>
          <a:ext cx="12191998" cy="5282312"/>
        </p:xfrm>
        <a:graphic>
          <a:graphicData uri="http://schemas.openxmlformats.org/drawingml/2006/table">
            <a:tbl>
              <a:tblPr firstRow="1" bandRow="1">
                <a:tableStyleId>{5C22544A-7EE6-4342-B048-85BDC9FD1C3A}</a:tableStyleId>
              </a:tblPr>
              <a:tblGrid>
                <a:gridCol w="3352006">
                  <a:extLst>
                    <a:ext uri="{9D8B030D-6E8A-4147-A177-3AD203B41FA5}">
                      <a16:colId xmlns:a16="http://schemas.microsoft.com/office/drawing/2014/main" val="1001152646"/>
                    </a:ext>
                  </a:extLst>
                </a:gridCol>
                <a:gridCol w="8839992">
                  <a:extLst>
                    <a:ext uri="{9D8B030D-6E8A-4147-A177-3AD203B41FA5}">
                      <a16:colId xmlns:a16="http://schemas.microsoft.com/office/drawing/2014/main" val="426925307"/>
                    </a:ext>
                  </a:extLst>
                </a:gridCol>
              </a:tblGrid>
              <a:tr h="767155">
                <a:tc>
                  <a:txBody>
                    <a:bodyPr/>
                    <a:lstStyle/>
                    <a:p>
                      <a:r>
                        <a:rPr lang="en-US" sz="2800" dirty="0"/>
                        <a:t>Construct</a:t>
                      </a:r>
                    </a:p>
                  </a:txBody>
                  <a:tcPr marL="89209" marR="89209" marT="44604" marB="44604"/>
                </a:tc>
                <a:tc>
                  <a:txBody>
                    <a:bodyPr/>
                    <a:lstStyle/>
                    <a:p>
                      <a:r>
                        <a:rPr lang="en-US" sz="2800" dirty="0"/>
                        <a:t>Measure</a:t>
                      </a:r>
                    </a:p>
                  </a:txBody>
                  <a:tcPr marL="89209" marR="89209" marT="44604" marB="44604"/>
                </a:tc>
                <a:extLst>
                  <a:ext uri="{0D108BD9-81ED-4DB2-BD59-A6C34878D82A}">
                    <a16:rowId xmlns:a16="http://schemas.microsoft.com/office/drawing/2014/main" val="940549971"/>
                  </a:ext>
                </a:extLst>
              </a:tr>
              <a:tr h="1285808">
                <a:tc>
                  <a:txBody>
                    <a:bodyPr/>
                    <a:lstStyle/>
                    <a:p>
                      <a:pPr>
                        <a:lnSpc>
                          <a:spcPct val="100000"/>
                        </a:lnSpc>
                      </a:pPr>
                      <a:r>
                        <a:rPr lang="en-US" sz="2200" dirty="0"/>
                        <a:t>Demographic Information</a:t>
                      </a:r>
                    </a:p>
                  </a:txBody>
                  <a:tcPr marL="89209" marR="89209" marT="44604" marB="44604"/>
                </a:tc>
                <a:tc>
                  <a:txBody>
                    <a:bodyPr/>
                    <a:lstStyle/>
                    <a:p>
                      <a:pPr>
                        <a:lnSpc>
                          <a:spcPct val="100000"/>
                        </a:lnSpc>
                      </a:pPr>
                      <a:r>
                        <a:rPr lang="en-US" sz="2200" dirty="0"/>
                        <a:t>Participants self-reported their height (ft and in) and weight (lbs.), from which BMI was calculated; age; race/ethnicity; annual income; highest level of education; presence of a psychiatric diagnosis</a:t>
                      </a:r>
                    </a:p>
                  </a:txBody>
                  <a:tcPr marL="89209" marR="89209" marT="44604" marB="44604"/>
                </a:tc>
                <a:extLst>
                  <a:ext uri="{0D108BD9-81ED-4DB2-BD59-A6C34878D82A}">
                    <a16:rowId xmlns:a16="http://schemas.microsoft.com/office/drawing/2014/main" val="2640836713"/>
                  </a:ext>
                </a:extLst>
              </a:tr>
              <a:tr h="1921946">
                <a:tc>
                  <a:txBody>
                    <a:bodyPr/>
                    <a:lstStyle/>
                    <a:p>
                      <a:pPr>
                        <a:lnSpc>
                          <a:spcPct val="100000"/>
                        </a:lnSpc>
                      </a:pPr>
                      <a:r>
                        <a:rPr lang="en-US" sz="2200" dirty="0"/>
                        <a:t>Experiences with Racism</a:t>
                      </a:r>
                    </a:p>
                  </a:txBody>
                  <a:tcPr marL="89209" marR="89209" marT="44604" marB="44604"/>
                </a:tc>
                <a:tc>
                  <a:txBody>
                    <a:bodyPr/>
                    <a:lstStyle/>
                    <a:p>
                      <a:pPr>
                        <a:lnSpc>
                          <a:spcPct val="100000"/>
                        </a:lnSpc>
                      </a:pPr>
                      <a:r>
                        <a:rPr lang="en-US" sz="2200" dirty="0"/>
                        <a:t>13-item Asian American Racism-Related Stress Inventory (Miller et al., 2012): Overt racism (</a:t>
                      </a:r>
                      <a:r>
                        <a:rPr lang="en-US" sz="2200" kern="1200" dirty="0">
                          <a:solidFill>
                            <a:schemeClr val="dk1"/>
                          </a:solidFill>
                          <a:effectLst/>
                          <a:latin typeface="+mn-lt"/>
                          <a:ea typeface="+mn-ea"/>
                          <a:cs typeface="+mn-cs"/>
                        </a:rPr>
                        <a:t>e.g., “</a:t>
                      </a:r>
                      <a:r>
                        <a:rPr lang="en-US" sz="2200" i="1" kern="1200" dirty="0">
                          <a:solidFill>
                            <a:schemeClr val="dk1"/>
                          </a:solidFill>
                          <a:effectLst/>
                          <a:latin typeface="+mn-lt"/>
                          <a:ea typeface="+mn-ea"/>
                          <a:cs typeface="+mn-cs"/>
                        </a:rPr>
                        <a:t>You see a TV commercial in which an Asian character speaks bad English and acts subservient to non-Asian characters</a:t>
                      </a:r>
                      <a:r>
                        <a:rPr lang="en-US" sz="2200" kern="1200" dirty="0">
                          <a:solidFill>
                            <a:schemeClr val="dk1"/>
                          </a:solidFill>
                          <a:effectLst/>
                          <a:latin typeface="+mn-lt"/>
                          <a:ea typeface="+mn-ea"/>
                          <a:cs typeface="+mn-cs"/>
                        </a:rPr>
                        <a:t>”</a:t>
                      </a:r>
                      <a:r>
                        <a:rPr lang="en-US" sz="2200" dirty="0"/>
                        <a:t>) and Microaggressions (</a:t>
                      </a:r>
                      <a:r>
                        <a:rPr lang="en-US" sz="2200" kern="1200" dirty="0">
                          <a:solidFill>
                            <a:schemeClr val="dk1"/>
                          </a:solidFill>
                          <a:effectLst/>
                          <a:latin typeface="+mn-lt"/>
                          <a:ea typeface="+mn-ea"/>
                          <a:cs typeface="+mn-cs"/>
                        </a:rPr>
                        <a:t>e.g., “</a:t>
                      </a:r>
                      <a:r>
                        <a:rPr lang="en-US" sz="2200" i="1" kern="1200" dirty="0">
                          <a:solidFill>
                            <a:schemeClr val="dk1"/>
                          </a:solidFill>
                          <a:effectLst/>
                          <a:latin typeface="+mn-lt"/>
                          <a:ea typeface="+mn-ea"/>
                          <a:cs typeface="+mn-cs"/>
                        </a:rPr>
                        <a:t>Someone asks you if you can teach him or her karate</a:t>
                      </a:r>
                      <a:r>
                        <a:rPr lang="en-US" sz="2200" kern="1200" dirty="0">
                          <a:solidFill>
                            <a:schemeClr val="dk1"/>
                          </a:solidFill>
                          <a:effectLst/>
                          <a:latin typeface="+mn-lt"/>
                          <a:ea typeface="+mn-ea"/>
                          <a:cs typeface="+mn-cs"/>
                        </a:rPr>
                        <a:t>”)</a:t>
                      </a:r>
                      <a:endParaRPr lang="en-US" sz="2200" dirty="0"/>
                    </a:p>
                  </a:txBody>
                  <a:tcPr marL="89209" marR="89209" marT="44604" marB="44604"/>
                </a:tc>
                <a:extLst>
                  <a:ext uri="{0D108BD9-81ED-4DB2-BD59-A6C34878D82A}">
                    <a16:rowId xmlns:a16="http://schemas.microsoft.com/office/drawing/2014/main" val="933378152"/>
                  </a:ext>
                </a:extLst>
              </a:tr>
              <a:tr h="1307403">
                <a:tc>
                  <a:txBody>
                    <a:bodyPr/>
                    <a:lstStyle/>
                    <a:p>
                      <a:r>
                        <a:rPr lang="en-US" sz="2200" dirty="0"/>
                        <a:t>Behavioral Drive for Muscularity</a:t>
                      </a:r>
                    </a:p>
                  </a:txBody>
                  <a:tcPr marL="89209" marR="89209" marT="44604" marB="44604"/>
                </a:tc>
                <a:tc>
                  <a:txBody>
                    <a:bodyPr/>
                    <a:lstStyle/>
                    <a:p>
                      <a:r>
                        <a:rPr lang="en-US" sz="2200" dirty="0"/>
                        <a:t>15-Item Behavioral Drive for Muscularity Scale (DMS; McCreary &amp; </a:t>
                      </a:r>
                      <a:r>
                        <a:rPr lang="en-US" sz="2200" dirty="0" err="1"/>
                        <a:t>Sasse</a:t>
                      </a:r>
                      <a:r>
                        <a:rPr lang="en-US" sz="2200" dirty="0"/>
                        <a:t>, 2000) used to assess the behavioral drive for muscularity (e.g., “</a:t>
                      </a:r>
                      <a:r>
                        <a:rPr lang="en-US" sz="2200" i="1" dirty="0"/>
                        <a:t>I think that my weight training schedule interferes with other aspects of my life</a:t>
                      </a:r>
                      <a:r>
                        <a:rPr lang="en-US" sz="2200" dirty="0"/>
                        <a:t>”)</a:t>
                      </a:r>
                    </a:p>
                  </a:txBody>
                  <a:tcPr marL="89209" marR="89209" marT="44604" marB="44604"/>
                </a:tc>
                <a:extLst>
                  <a:ext uri="{0D108BD9-81ED-4DB2-BD59-A6C34878D82A}">
                    <a16:rowId xmlns:a16="http://schemas.microsoft.com/office/drawing/2014/main" val="2841584611"/>
                  </a:ext>
                </a:extLst>
              </a:tr>
            </a:tbl>
          </a:graphicData>
        </a:graphic>
      </p:graphicFrame>
    </p:spTree>
    <p:extLst>
      <p:ext uri="{BB962C8B-B14F-4D97-AF65-F5344CB8AC3E}">
        <p14:creationId xmlns:p14="http://schemas.microsoft.com/office/powerpoint/2010/main" val="2645345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42BE34-563F-C44D-8F4D-B37CE5456A8A}"/>
              </a:ext>
            </a:extLst>
          </p:cNvPr>
          <p:cNvSpPr>
            <a:spLocks noGrp="1"/>
          </p:cNvSpPr>
          <p:nvPr>
            <p:ph type="title"/>
          </p:nvPr>
        </p:nvSpPr>
        <p:spPr>
          <a:xfrm>
            <a:off x="1016805" y="1345958"/>
            <a:ext cx="4193196" cy="4166085"/>
          </a:xfrm>
        </p:spPr>
        <p:txBody>
          <a:bodyPr>
            <a:normAutofit/>
          </a:bodyPr>
          <a:lstStyle/>
          <a:p>
            <a:pPr algn="ctr"/>
            <a:r>
              <a:rPr lang="en-US" sz="5400" b="1" dirty="0"/>
              <a:t>Results</a:t>
            </a:r>
          </a:p>
        </p:txBody>
      </p:sp>
      <p:grpSp>
        <p:nvGrpSpPr>
          <p:cNvPr id="14" name="Group 13">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5"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482CDE9C-9F7B-FE4B-9D57-225174C2E0E5}"/>
              </a:ext>
            </a:extLst>
          </p:cNvPr>
          <p:cNvSpPr>
            <a:spLocks noGrp="1"/>
          </p:cNvSpPr>
          <p:nvPr>
            <p:ph idx="1"/>
          </p:nvPr>
        </p:nvSpPr>
        <p:spPr>
          <a:xfrm>
            <a:off x="5738217" y="208244"/>
            <a:ext cx="6311256" cy="6857999"/>
          </a:xfrm>
        </p:spPr>
        <p:txBody>
          <a:bodyPr anchor="ctr">
            <a:normAutofit/>
          </a:bodyPr>
          <a:lstStyle/>
          <a:p>
            <a:r>
              <a:rPr lang="en-US" sz="2300" dirty="0"/>
              <a:t>RStudio Statistical Software was used for all analyses. </a:t>
            </a:r>
          </a:p>
          <a:p>
            <a:r>
              <a:rPr lang="en-US" sz="2300" dirty="0"/>
              <a:t>Data were first screened for normality, goodness of fit, and missingness using the “</a:t>
            </a:r>
            <a:r>
              <a:rPr lang="en-US" sz="2300" dirty="0" err="1"/>
              <a:t>Performace</a:t>
            </a:r>
            <a:r>
              <a:rPr lang="en-US" sz="2300" dirty="0"/>
              <a:t>” and ”</a:t>
            </a:r>
            <a:r>
              <a:rPr lang="en-US" sz="2300" dirty="0" err="1"/>
              <a:t>ggResidual</a:t>
            </a:r>
            <a:r>
              <a:rPr lang="en-US" sz="2300" dirty="0"/>
              <a:t>” packages</a:t>
            </a:r>
          </a:p>
          <a:p>
            <a:r>
              <a:rPr lang="en-US" sz="2300" dirty="0"/>
              <a:t>Data fulfilled all model assumptions and missing data were minimal (&lt;2%) so listwise deletion was employed</a:t>
            </a:r>
          </a:p>
          <a:p>
            <a:r>
              <a:rPr lang="en-US" sz="2300" dirty="0"/>
              <a:t>All analyses adjusted for BMI, annual income, highest level of education, and presence of a psychiatric diagnosis given their associations with disordered eating symptoms, including the behavioral drive for muscularity (McLean et al., 2014; </a:t>
            </a:r>
            <a:r>
              <a:rPr lang="en-US" sz="2300" dirty="0" err="1"/>
              <a:t>Striegel</a:t>
            </a:r>
            <a:r>
              <a:rPr lang="en-US" sz="2300" dirty="0"/>
              <a:t>, </a:t>
            </a:r>
            <a:r>
              <a:rPr lang="en-US" sz="2300" dirty="0" err="1"/>
              <a:t>Bedrosian</a:t>
            </a:r>
            <a:r>
              <a:rPr lang="en-US" sz="2300" dirty="0"/>
              <a:t>, Wang, &amp; Schwartz, 2011)</a:t>
            </a:r>
          </a:p>
        </p:txBody>
      </p:sp>
    </p:spTree>
    <p:extLst>
      <p:ext uri="{BB962C8B-B14F-4D97-AF65-F5344CB8AC3E}">
        <p14:creationId xmlns:p14="http://schemas.microsoft.com/office/powerpoint/2010/main" val="3826285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DD926EC-6F88-4D89-9AED-1C4C1AC00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125" y="0"/>
            <a:ext cx="4624175" cy="6857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3939" y="1294357"/>
            <a:ext cx="4354591" cy="42998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5B3BFF-784B-0346-857D-2F9B6B97833B}"/>
              </a:ext>
            </a:extLst>
          </p:cNvPr>
          <p:cNvSpPr>
            <a:spLocks noGrp="1"/>
          </p:cNvSpPr>
          <p:nvPr>
            <p:ph type="title"/>
          </p:nvPr>
        </p:nvSpPr>
        <p:spPr>
          <a:xfrm>
            <a:off x="1329991" y="1590420"/>
            <a:ext cx="3750009" cy="3706176"/>
          </a:xfrm>
        </p:spPr>
        <p:txBody>
          <a:bodyPr>
            <a:normAutofit/>
          </a:bodyPr>
          <a:lstStyle/>
          <a:p>
            <a:pPr algn="ctr"/>
            <a:r>
              <a:rPr lang="en-US" sz="4800" b="1" dirty="0">
                <a:solidFill>
                  <a:srgbClr val="FFFFFF"/>
                </a:solidFill>
              </a:rPr>
              <a:t>Participants</a:t>
            </a:r>
          </a:p>
        </p:txBody>
      </p:sp>
      <p:grpSp>
        <p:nvGrpSpPr>
          <p:cNvPr id="14" name="Group 13">
            <a:extLst>
              <a:ext uri="{FF2B5EF4-FFF2-40B4-BE49-F238E27FC236}">
                <a16:creationId xmlns:a16="http://schemas.microsoft.com/office/drawing/2014/main" id="{C4218787-E6A4-4B80-9264-401AC864C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73418" y="44817"/>
            <a:ext cx="233303" cy="772404"/>
            <a:chOff x="11873418" y="44817"/>
            <a:chExt cx="233303" cy="772404"/>
          </a:xfrm>
        </p:grpSpPr>
        <p:sp>
          <p:nvSpPr>
            <p:cNvPr id="15" name="Rectangle 64">
              <a:extLst>
                <a:ext uri="{FF2B5EF4-FFF2-40B4-BE49-F238E27FC236}">
                  <a16:creationId xmlns:a16="http://schemas.microsoft.com/office/drawing/2014/main" id="{E8D92D4B-FC8B-42FF-B330-0F8187AC3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3605" y="461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6">
              <a:extLst>
                <a:ext uri="{FF2B5EF4-FFF2-40B4-BE49-F238E27FC236}">
                  <a16:creationId xmlns:a16="http://schemas.microsoft.com/office/drawing/2014/main" id="{869243D1-5ECC-4158-BE71-994C8E28B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115" y="46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4">
              <a:extLst>
                <a:ext uri="{FF2B5EF4-FFF2-40B4-BE49-F238E27FC236}">
                  <a16:creationId xmlns:a16="http://schemas.microsoft.com/office/drawing/2014/main" id="{583EC76E-F083-4CE1-90B9-47FC1D1E9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861FCA8D-7CF4-4590-B46C-8F2B370864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DEEF5F38-8CFF-417E-B899-740E109DA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1837D591-5DC3-4A27-9E9B-3A93872A0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B98A7C6D-12D7-49AB-8E8B-7BC954B57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1AAD20C8-6762-4AB5-BD26-06463554A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0485315-0687-4ACA-B1DF-9CE5AB60F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B2F9618A-491F-4482-B3D4-6CAF4AD231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10591CF4-DE73-4D41-BD78-673B25A1F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93131C7D-7D49-4E72-B658-E7EA18C7D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0CAE4406-0262-4B0E-8BEC-062D5079F2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925" y="3500294"/>
            <a:ext cx="2177162" cy="2376595"/>
            <a:chOff x="687925" y="3500294"/>
            <a:chExt cx="2177162" cy="2376595"/>
          </a:xfrm>
        </p:grpSpPr>
        <p:sp>
          <p:nvSpPr>
            <p:cNvPr id="29" name="Rectangle 66">
              <a:extLst>
                <a:ext uri="{FF2B5EF4-FFF2-40B4-BE49-F238E27FC236}">
                  <a16:creationId xmlns:a16="http://schemas.microsoft.com/office/drawing/2014/main" id="{0BE25EBE-2473-4625-9D81-5EDE8A32F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352155"/>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4C85784B-25A9-4F3C-B8CE-EA0C5779F6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21004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55ED6F17-088A-41BA-9F01-84968C5EF9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067927"/>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A40E996A-42E5-41A5-9731-A46B526A85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93192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C23FD45B-66A6-4474-81CD-7A809E085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773168"/>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F6EC6478-1D4B-4340-8815-5C18CAF806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63638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230A3B7D-0A66-4C78-89FA-72B6EE2AB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4942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E8512C95-82DE-4518-81DF-4444A8A0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35215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84EB4443-5599-4A23-A9B9-E671EF25B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21004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9847B105-F8EE-4AD6-8D3E-A13574ED4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06792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9E161F6D-8FCB-4AA1-BF41-7B5E2EFA1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63638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ECB8CF2A-176B-457D-B031-3DAF2199D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494268"/>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C0C6D01D-0808-4CBC-940B-C461568D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93192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1CA7902B-E443-4797-A93B-A93A949F1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79476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59">
              <a:extLst>
                <a:ext uri="{FF2B5EF4-FFF2-40B4-BE49-F238E27FC236}">
                  <a16:creationId xmlns:a16="http://schemas.microsoft.com/office/drawing/2014/main" id="{08F0FEF6-7627-483C-BA94-92001F20A8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921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2">
              <a:extLst>
                <a:ext uri="{FF2B5EF4-FFF2-40B4-BE49-F238E27FC236}">
                  <a16:creationId xmlns:a16="http://schemas.microsoft.com/office/drawing/2014/main" id="{7CF4CD8E-FB24-42DF-B2D7-4F857B566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921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59">
              <a:extLst>
                <a:ext uri="{FF2B5EF4-FFF2-40B4-BE49-F238E27FC236}">
                  <a16:creationId xmlns:a16="http://schemas.microsoft.com/office/drawing/2014/main" id="{5CE034BB-E736-4D74-84F1-783DD31B17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7753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2">
              <a:extLst>
                <a:ext uri="{FF2B5EF4-FFF2-40B4-BE49-F238E27FC236}">
                  <a16:creationId xmlns:a16="http://schemas.microsoft.com/office/drawing/2014/main" id="{429B2E63-7610-4DFC-B121-C5642CC071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50082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85BCDD98-AEF8-48C7-AD36-1A0172DBD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50082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59">
              <a:extLst>
                <a:ext uri="{FF2B5EF4-FFF2-40B4-BE49-F238E27FC236}">
                  <a16:creationId xmlns:a16="http://schemas.microsoft.com/office/drawing/2014/main" id="{22BBA9F2-4CD7-4D04-80F2-7E6C97D24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64845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2">
              <a:extLst>
                <a:ext uri="{FF2B5EF4-FFF2-40B4-BE49-F238E27FC236}">
                  <a16:creationId xmlns:a16="http://schemas.microsoft.com/office/drawing/2014/main" id="{B4DFFE8A-CECA-411B-A74F-CDC69B42D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64845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59">
              <a:extLst>
                <a:ext uri="{FF2B5EF4-FFF2-40B4-BE49-F238E27FC236}">
                  <a16:creationId xmlns:a16="http://schemas.microsoft.com/office/drawing/2014/main" id="{683A399D-CB9B-4BF4-A5B1-11F1AEC61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79476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9">
              <a:extLst>
                <a:ext uri="{FF2B5EF4-FFF2-40B4-BE49-F238E27FC236}">
                  <a16:creationId xmlns:a16="http://schemas.microsoft.com/office/drawing/2014/main" id="{4E95862A-9101-42E7-A4DC-54904272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0738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2">
              <a:extLst>
                <a:ext uri="{FF2B5EF4-FFF2-40B4-BE49-F238E27FC236}">
                  <a16:creationId xmlns:a16="http://schemas.microsoft.com/office/drawing/2014/main" id="{758879BB-61F7-4656-A949-942918E8D8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0738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9">
              <a:extLst>
                <a:ext uri="{FF2B5EF4-FFF2-40B4-BE49-F238E27FC236}">
                  <a16:creationId xmlns:a16="http://schemas.microsoft.com/office/drawing/2014/main" id="{B239065E-174C-4E55-8F08-753D01637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22129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2">
              <a:extLst>
                <a:ext uri="{FF2B5EF4-FFF2-40B4-BE49-F238E27FC236}">
                  <a16:creationId xmlns:a16="http://schemas.microsoft.com/office/drawing/2014/main" id="{EFC1C157-65C2-4364-A98C-4990B2F2E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22129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6">
              <a:extLst>
                <a:ext uri="{FF2B5EF4-FFF2-40B4-BE49-F238E27FC236}">
                  <a16:creationId xmlns:a16="http://schemas.microsoft.com/office/drawing/2014/main" id="{5B789995-3066-4FA5-845A-2F5D04CCF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368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9">
              <a:extLst>
                <a:ext uri="{FF2B5EF4-FFF2-40B4-BE49-F238E27FC236}">
                  <a16:creationId xmlns:a16="http://schemas.microsoft.com/office/drawing/2014/main" id="{48D0AFE9-5F16-4241-AC7C-7815B2E077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5123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2">
              <a:extLst>
                <a:ext uri="{FF2B5EF4-FFF2-40B4-BE49-F238E27FC236}">
                  <a16:creationId xmlns:a16="http://schemas.microsoft.com/office/drawing/2014/main" id="{E7D8F4CC-AEDD-40CE-AF57-C53FBB7A19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5123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9">
              <a:extLst>
                <a:ext uri="{FF2B5EF4-FFF2-40B4-BE49-F238E27FC236}">
                  <a16:creationId xmlns:a16="http://schemas.microsoft.com/office/drawing/2014/main" id="{18F6C01C-7A92-4BE3-818D-3F02C454A2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36582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2">
              <a:extLst>
                <a:ext uri="{FF2B5EF4-FFF2-40B4-BE49-F238E27FC236}">
                  <a16:creationId xmlns:a16="http://schemas.microsoft.com/office/drawing/2014/main" id="{71381134-C199-45DE-9024-0D1AC8B89B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766051"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09F386DF-8974-452C-BFA1-69DF9C703F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58493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2">
              <a:extLst>
                <a:ext uri="{FF2B5EF4-FFF2-40B4-BE49-F238E27FC236}">
                  <a16:creationId xmlns:a16="http://schemas.microsoft.com/office/drawing/2014/main" id="{D7FD2F1B-CA10-4903-A67B-CD12CBD94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40381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4">
              <a:extLst>
                <a:ext uri="{FF2B5EF4-FFF2-40B4-BE49-F238E27FC236}">
                  <a16:creationId xmlns:a16="http://schemas.microsoft.com/office/drawing/2014/main" id="{F02D9C27-503C-4DAD-B837-941FCF103A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22694"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6">
              <a:extLst>
                <a:ext uri="{FF2B5EF4-FFF2-40B4-BE49-F238E27FC236}">
                  <a16:creationId xmlns:a16="http://schemas.microsoft.com/office/drawing/2014/main" id="{3CCA7722-F576-4945-8C4A-BACD724493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41575"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4">
              <a:extLst>
                <a:ext uri="{FF2B5EF4-FFF2-40B4-BE49-F238E27FC236}">
                  <a16:creationId xmlns:a16="http://schemas.microsoft.com/office/drawing/2014/main" id="{1EF4D814-1A34-4454-86B3-72E5857D2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113298"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6">
              <a:extLst>
                <a:ext uri="{FF2B5EF4-FFF2-40B4-BE49-F238E27FC236}">
                  <a16:creationId xmlns:a16="http://schemas.microsoft.com/office/drawing/2014/main" id="{2A65427A-F6F4-4FCC-AD60-F2789FA15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932179"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59">
              <a:extLst>
                <a:ext uri="{FF2B5EF4-FFF2-40B4-BE49-F238E27FC236}">
                  <a16:creationId xmlns:a16="http://schemas.microsoft.com/office/drawing/2014/main" id="{893BAA80-E8EA-4FC0-BB91-7CD2E10F28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2">
              <a:extLst>
                <a:ext uri="{FF2B5EF4-FFF2-40B4-BE49-F238E27FC236}">
                  <a16:creationId xmlns:a16="http://schemas.microsoft.com/office/drawing/2014/main" id="{9E269127-5C6B-4DD7-9A77-F55B7D933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2">
              <a:extLst>
                <a:ext uri="{FF2B5EF4-FFF2-40B4-BE49-F238E27FC236}">
                  <a16:creationId xmlns:a16="http://schemas.microsoft.com/office/drawing/2014/main" id="{B9F0C615-B92F-4B29-8030-9F0C233BCD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456536"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9">
              <a:extLst>
                <a:ext uri="{FF2B5EF4-FFF2-40B4-BE49-F238E27FC236}">
                  <a16:creationId xmlns:a16="http://schemas.microsoft.com/office/drawing/2014/main" id="{2D38AC94-BAD6-4D06-AF56-796E4AE19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75417"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4">
              <a:extLst>
                <a:ext uri="{FF2B5EF4-FFF2-40B4-BE49-F238E27FC236}">
                  <a16:creationId xmlns:a16="http://schemas.microsoft.com/office/drawing/2014/main" id="{5D6F1198-459C-4B24-9582-07EF3DE36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0378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6">
              <a:extLst>
                <a:ext uri="{FF2B5EF4-FFF2-40B4-BE49-F238E27FC236}">
                  <a16:creationId xmlns:a16="http://schemas.microsoft.com/office/drawing/2014/main" id="{F9E7312F-1213-4731-981F-910D89C42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62266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2">
              <a:extLst>
                <a:ext uri="{FF2B5EF4-FFF2-40B4-BE49-F238E27FC236}">
                  <a16:creationId xmlns:a16="http://schemas.microsoft.com/office/drawing/2014/main" id="{85393A61-B875-4502-B39A-FF198FDBC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762372"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59">
              <a:extLst>
                <a:ext uri="{FF2B5EF4-FFF2-40B4-BE49-F238E27FC236}">
                  <a16:creationId xmlns:a16="http://schemas.microsoft.com/office/drawing/2014/main" id="{5ECD7F79-6A5F-4C71-AF0C-EFD525A0F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581254"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2">
              <a:extLst>
                <a:ext uri="{FF2B5EF4-FFF2-40B4-BE49-F238E27FC236}">
                  <a16:creationId xmlns:a16="http://schemas.microsoft.com/office/drawing/2014/main" id="{D42B9D4E-A32F-4275-8EB9-94BC9F953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400134"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64">
              <a:extLst>
                <a:ext uri="{FF2B5EF4-FFF2-40B4-BE49-F238E27FC236}">
                  <a16:creationId xmlns:a16="http://schemas.microsoft.com/office/drawing/2014/main" id="{29A2EA8A-64FC-403B-91E3-CFA956B15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19016"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66">
              <a:extLst>
                <a:ext uri="{FF2B5EF4-FFF2-40B4-BE49-F238E27FC236}">
                  <a16:creationId xmlns:a16="http://schemas.microsoft.com/office/drawing/2014/main" id="{3563E01D-1F33-4568-9B64-199F5EEE5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7896"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64">
              <a:extLst>
                <a:ext uri="{FF2B5EF4-FFF2-40B4-BE49-F238E27FC236}">
                  <a16:creationId xmlns:a16="http://schemas.microsoft.com/office/drawing/2014/main" id="{55C06EC6-E524-4AB4-8F99-7BD4E265D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109620"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6">
              <a:extLst>
                <a:ext uri="{FF2B5EF4-FFF2-40B4-BE49-F238E27FC236}">
                  <a16:creationId xmlns:a16="http://schemas.microsoft.com/office/drawing/2014/main" id="{43981652-0492-4F9B-AB42-5EF3F9DB9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928500"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59">
              <a:extLst>
                <a:ext uri="{FF2B5EF4-FFF2-40B4-BE49-F238E27FC236}">
                  <a16:creationId xmlns:a16="http://schemas.microsoft.com/office/drawing/2014/main" id="{1CB61193-4C8B-4BF7-9E45-1D2376B44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2">
              <a:extLst>
                <a:ext uri="{FF2B5EF4-FFF2-40B4-BE49-F238E27FC236}">
                  <a16:creationId xmlns:a16="http://schemas.microsoft.com/office/drawing/2014/main" id="{24935050-11C3-47FD-A1D2-949061524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2">
              <a:extLst>
                <a:ext uri="{FF2B5EF4-FFF2-40B4-BE49-F238E27FC236}">
                  <a16:creationId xmlns:a16="http://schemas.microsoft.com/office/drawing/2014/main" id="{1C67AECA-86A6-41C9-842D-4DF8F11C7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452857"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59">
              <a:extLst>
                <a:ext uri="{FF2B5EF4-FFF2-40B4-BE49-F238E27FC236}">
                  <a16:creationId xmlns:a16="http://schemas.microsoft.com/office/drawing/2014/main" id="{8917EBA8-92D8-4CED-8AD7-C27D66E2D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71738"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4">
              <a:extLst>
                <a:ext uri="{FF2B5EF4-FFF2-40B4-BE49-F238E27FC236}">
                  <a16:creationId xmlns:a16="http://schemas.microsoft.com/office/drawing/2014/main" id="{045BF9E8-281A-480D-AE50-5C850990D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00104"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6">
              <a:extLst>
                <a:ext uri="{FF2B5EF4-FFF2-40B4-BE49-F238E27FC236}">
                  <a16:creationId xmlns:a16="http://schemas.microsoft.com/office/drawing/2014/main" id="{3311767B-5796-44F1-86DB-C08467F41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618985"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03ECBD7-B63D-0A4E-ACB7-04C0A74C0443}"/>
              </a:ext>
            </a:extLst>
          </p:cNvPr>
          <p:cNvSpPr>
            <a:spLocks noGrp="1"/>
          </p:cNvSpPr>
          <p:nvPr>
            <p:ph idx="1"/>
          </p:nvPr>
        </p:nvSpPr>
        <p:spPr>
          <a:xfrm>
            <a:off x="5906031" y="3794230"/>
            <a:ext cx="6026615" cy="1927549"/>
          </a:xfrm>
        </p:spPr>
        <p:txBody>
          <a:bodyPr numCol="1" anchor="ctr">
            <a:normAutofit lnSpcReduction="10000"/>
          </a:bodyPr>
          <a:lstStyle/>
          <a:p>
            <a:pPr marL="0" indent="0">
              <a:spcBef>
                <a:spcPts val="1200"/>
              </a:spcBef>
              <a:spcAft>
                <a:spcPts val="1200"/>
              </a:spcAft>
              <a:buNone/>
            </a:pPr>
            <a:r>
              <a:rPr lang="en-US" b="1" dirty="0">
                <a:solidFill>
                  <a:schemeClr val="bg1"/>
                </a:solidFill>
              </a:rPr>
              <a:t>Sample: </a:t>
            </a:r>
            <a:r>
              <a:rPr lang="en-US" dirty="0">
                <a:solidFill>
                  <a:schemeClr val="bg1"/>
                </a:solidFill>
              </a:rPr>
              <a:t>266 Asian/Asian American men</a:t>
            </a:r>
          </a:p>
          <a:p>
            <a:pPr lvl="1"/>
            <a:r>
              <a:rPr lang="en-US" sz="2800" dirty="0">
                <a:solidFill>
                  <a:schemeClr val="bg1"/>
                </a:solidFill>
              </a:rPr>
              <a:t>Age range: 18-30 years</a:t>
            </a:r>
          </a:p>
          <a:p>
            <a:pPr lvl="1"/>
            <a:r>
              <a:rPr lang="en-US" sz="2800" i="1" dirty="0">
                <a:solidFill>
                  <a:schemeClr val="bg1"/>
                </a:solidFill>
              </a:rPr>
              <a:t>M </a:t>
            </a:r>
            <a:r>
              <a:rPr lang="en-US" sz="2800" dirty="0">
                <a:solidFill>
                  <a:schemeClr val="bg1"/>
                </a:solidFill>
              </a:rPr>
              <a:t>age = 24.4 ± 3.6 years</a:t>
            </a:r>
          </a:p>
          <a:p>
            <a:pPr lvl="1"/>
            <a:r>
              <a:rPr lang="en-US" sz="2800" i="1" dirty="0">
                <a:solidFill>
                  <a:schemeClr val="bg1"/>
                </a:solidFill>
              </a:rPr>
              <a:t>M </a:t>
            </a:r>
            <a:r>
              <a:rPr lang="en-US" sz="2800" dirty="0">
                <a:solidFill>
                  <a:schemeClr val="bg1"/>
                </a:solidFill>
              </a:rPr>
              <a:t>BMI = 24.2 ± 5.6 kg/m</a:t>
            </a:r>
            <a:r>
              <a:rPr lang="en-US" sz="2800" baseline="30000" dirty="0">
                <a:solidFill>
                  <a:schemeClr val="bg1"/>
                </a:solidFill>
              </a:rPr>
              <a:t>2</a:t>
            </a:r>
            <a:r>
              <a:rPr lang="en-US" sz="2800" dirty="0">
                <a:solidFill>
                  <a:schemeClr val="bg1"/>
                </a:solidFill>
              </a:rPr>
              <a:t> </a:t>
            </a:r>
          </a:p>
          <a:p>
            <a:pPr>
              <a:spcBef>
                <a:spcPts val="1200"/>
              </a:spcBef>
              <a:spcAft>
                <a:spcPts val="1200"/>
              </a:spcAft>
            </a:pPr>
            <a:endParaRPr lang="en-US" sz="1800" dirty="0">
              <a:solidFill>
                <a:schemeClr val="bg1"/>
              </a:solidFill>
            </a:endParaRPr>
          </a:p>
          <a:p>
            <a:pPr marL="457200">
              <a:spcBef>
                <a:spcPts val="0"/>
              </a:spcBef>
            </a:pPr>
            <a:endParaRPr lang="en-US" sz="1800" dirty="0">
              <a:solidFill>
                <a:schemeClr val="bg1"/>
              </a:solidFill>
            </a:endParaRPr>
          </a:p>
          <a:p>
            <a:pPr indent="0">
              <a:spcBef>
                <a:spcPts val="1200"/>
              </a:spcBef>
              <a:spcAft>
                <a:spcPts val="1200"/>
              </a:spcAft>
              <a:buNone/>
            </a:pPr>
            <a:endParaRPr lang="en-US" sz="1800" dirty="0">
              <a:solidFill>
                <a:schemeClr val="bg1"/>
              </a:solidFill>
              <a:latin typeface="Calibri" panose="020F0502020204030204" pitchFamily="34" charset="0"/>
            </a:endParaRPr>
          </a:p>
          <a:p>
            <a:pPr marL="457200">
              <a:spcBef>
                <a:spcPts val="1200"/>
              </a:spcBef>
              <a:spcAft>
                <a:spcPts val="1200"/>
              </a:spcAft>
            </a:pPr>
            <a:endParaRPr lang="en-US" sz="1800" dirty="0">
              <a:solidFill>
                <a:schemeClr val="bg1"/>
              </a:solidFill>
              <a:latin typeface="Calibri" panose="020F0502020204030204" pitchFamily="34" charset="0"/>
            </a:endParaRPr>
          </a:p>
          <a:p>
            <a:pPr marL="457200">
              <a:spcBef>
                <a:spcPts val="1200"/>
              </a:spcBef>
              <a:spcAft>
                <a:spcPts val="1200"/>
              </a:spcAft>
            </a:pPr>
            <a:endParaRPr lang="en-US" sz="1800" dirty="0">
              <a:solidFill>
                <a:schemeClr val="bg1"/>
              </a:solidFill>
              <a:latin typeface="Calibri" panose="020F0502020204030204" pitchFamily="34" charset="0"/>
            </a:endParaRPr>
          </a:p>
          <a:p>
            <a:endParaRPr lang="en-US" sz="1800" dirty="0">
              <a:solidFill>
                <a:schemeClr val="bg1"/>
              </a:solidFill>
            </a:endParaRPr>
          </a:p>
        </p:txBody>
      </p:sp>
    </p:spTree>
    <p:extLst>
      <p:ext uri="{BB962C8B-B14F-4D97-AF65-F5344CB8AC3E}">
        <p14:creationId xmlns:p14="http://schemas.microsoft.com/office/powerpoint/2010/main" val="126132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D40C8703-5888-AF4C-B64A-21828E95ED0B}"/>
              </a:ext>
            </a:extLst>
          </p:cNvPr>
          <p:cNvSpPr>
            <a:spLocks noChangeArrowheads="1"/>
          </p:cNvSpPr>
          <p:nvPr/>
        </p:nvSpPr>
        <p:spPr bwMode="auto">
          <a:xfrm>
            <a:off x="594360" y="1209086"/>
            <a:ext cx="3876848" cy="406492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indent="217488"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17488" eaLnBrk="1" fontAlgn="base" hangingPunct="1">
              <a:lnSpc>
                <a:spcPct val="90000"/>
              </a:lnSpc>
              <a:spcAft>
                <a:spcPts val="600"/>
              </a:spcAft>
              <a:buClrTx/>
              <a:buSzTx/>
              <a:tabLst/>
            </a:pPr>
            <a:r>
              <a:rPr kumimoji="0" lang="en-US" altLang="en-US" sz="4400" b="0" i="1" u="none" strike="noStrike" kern="1200" cap="none" normalizeH="0" baseline="0" dirty="0">
                <a:ln>
                  <a:noFill/>
                </a:ln>
                <a:solidFill>
                  <a:schemeClr val="tx1"/>
                </a:solidFill>
                <a:effectLst/>
                <a:latin typeface="+mj-lt"/>
                <a:ea typeface="+mj-ea"/>
                <a:cs typeface="+mj-cs"/>
              </a:rPr>
              <a:t>Demographics </a:t>
            </a:r>
            <a:endParaRPr kumimoji="0" lang="en-US" altLang="en-US" sz="4400" b="0" i="0" u="none" strike="noStrike" kern="1200" cap="none" normalizeH="0" baseline="0" dirty="0">
              <a:ln>
                <a:noFill/>
              </a:ln>
              <a:solidFill>
                <a:schemeClr val="tx1"/>
              </a:solidFill>
              <a:effectLst/>
              <a:latin typeface="+mj-lt"/>
              <a:ea typeface="+mj-ea"/>
              <a:cs typeface="+mj-cs"/>
            </a:endParaRPr>
          </a:p>
          <a:p>
            <a:pPr marL="0" marR="0" lvl="0" indent="217488" eaLnBrk="1" fontAlgn="base" hangingPunct="1">
              <a:lnSpc>
                <a:spcPct val="90000"/>
              </a:lnSpc>
              <a:spcAft>
                <a:spcPts val="600"/>
              </a:spcAft>
              <a:buClrTx/>
              <a:buSzTx/>
              <a:tabLst/>
            </a:pPr>
            <a:endParaRPr kumimoji="0" lang="en-US" altLang="en-US" sz="5000" b="0" i="0" u="none" strike="noStrike" kern="1200" cap="none" normalizeH="0" baseline="0" dirty="0">
              <a:ln>
                <a:noFill/>
              </a:ln>
              <a:solidFill>
                <a:schemeClr val="tx1"/>
              </a:solidFill>
              <a:effectLst/>
              <a:latin typeface="+mj-lt"/>
              <a:ea typeface="+mj-ea"/>
              <a:cs typeface="+mj-cs"/>
            </a:endParaRPr>
          </a:p>
        </p:txBody>
      </p:sp>
      <p:grpSp>
        <p:nvGrpSpPr>
          <p:cNvPr id="14" name="Group 13">
            <a:extLst>
              <a:ext uri="{FF2B5EF4-FFF2-40B4-BE49-F238E27FC236}">
                <a16:creationId xmlns:a16="http://schemas.microsoft.com/office/drawing/2014/main" id="{11999B20-6058-4C55-882E-A1FB050B6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569464"/>
            <a:ext cx="242107" cy="1340860"/>
            <a:chOff x="56167" y="2761488"/>
            <a:chExt cx="242107" cy="1340860"/>
          </a:xfrm>
        </p:grpSpPr>
        <p:sp>
          <p:nvSpPr>
            <p:cNvPr id="15" name="Rectangle 2">
              <a:extLst>
                <a:ext uri="{FF2B5EF4-FFF2-40B4-BE49-F238E27FC236}">
                  <a16:creationId xmlns:a16="http://schemas.microsoft.com/office/drawing/2014/main" id="{168AC90C-344A-4A64-BC4B-AEE98034B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47AEB9AE-7E63-42CA-A3E5-F8EF7D8CA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
              <a:extLst>
                <a:ext uri="{FF2B5EF4-FFF2-40B4-BE49-F238E27FC236}">
                  <a16:creationId xmlns:a16="http://schemas.microsoft.com/office/drawing/2014/main" id="{076031FA-B93F-4A7D-AE66-85ADC613E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9">
              <a:extLst>
                <a:ext uri="{FF2B5EF4-FFF2-40B4-BE49-F238E27FC236}">
                  <a16:creationId xmlns:a16="http://schemas.microsoft.com/office/drawing/2014/main" id="{0C1FC8D1-E08A-4B12-A48F-BF225E5B0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a:extLst>
                <a:ext uri="{FF2B5EF4-FFF2-40B4-BE49-F238E27FC236}">
                  <a16:creationId xmlns:a16="http://schemas.microsoft.com/office/drawing/2014/main" id="{F62D5F69-2C82-4007-8EF0-EBC9C2350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677FAED6-5057-4B80-B1CF-196DC022B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CE77C39F-572F-4435-85B4-9E9A35CF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B3283BD4-0BC4-41D1-B09B-CBDC4292C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BA3E687B-951E-45B2-BEFE-4CBEB32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A49870CA-6E02-4787-82A6-28C0CB6B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5639C028-DD6E-4E69-AE6E-1CC158ED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B1CD1FE8-3027-45AA-AD53-5B131FB03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1FD2B706-0BB9-4A30-9206-252E09AE0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D5783E13-BA0A-4F1E-A4F0-BFC9FF103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D0847D6C-8036-43A9-BA3E-D1E892888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1D610CBF-7C35-498A-9BDD-A2954A7CA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BCB60915-0422-4144-87E9-2289DBC04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9D64F486-DA93-45CE-9075-4110C67F1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
              <a:extLst>
                <a:ext uri="{FF2B5EF4-FFF2-40B4-BE49-F238E27FC236}">
                  <a16:creationId xmlns:a16="http://schemas.microsoft.com/office/drawing/2014/main" id="{DA8356F6-E822-44E0-8A11-33E5A5432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59">
              <a:extLst>
                <a:ext uri="{FF2B5EF4-FFF2-40B4-BE49-F238E27FC236}">
                  <a16:creationId xmlns:a16="http://schemas.microsoft.com/office/drawing/2014/main" id="{C825C106-0BD3-41C1-8520-50F54BD67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F734270C-F7B4-2E45-ACC1-3B37A313BF4D}"/>
              </a:ext>
            </a:extLst>
          </p:cNvPr>
          <p:cNvGraphicFramePr>
            <a:graphicFrameLocks noGrp="1"/>
          </p:cNvGraphicFramePr>
          <p:nvPr>
            <p:ph idx="1"/>
            <p:extLst>
              <p:ext uri="{D42A27DB-BD31-4B8C-83A1-F6EECF244321}">
                <p14:modId xmlns:p14="http://schemas.microsoft.com/office/powerpoint/2010/main" val="43096002"/>
              </p:ext>
            </p:extLst>
          </p:nvPr>
        </p:nvGraphicFramePr>
        <p:xfrm>
          <a:off x="5499852" y="372288"/>
          <a:ext cx="5549502" cy="5815489"/>
        </p:xfrm>
        <a:graphic>
          <a:graphicData uri="http://schemas.openxmlformats.org/drawingml/2006/table">
            <a:tbl>
              <a:tblPr firstRow="1" firstCol="1" bandRow="1">
                <a:tableStyleId>{5C22544A-7EE6-4342-B048-85BDC9FD1C3A}</a:tableStyleId>
              </a:tblPr>
              <a:tblGrid>
                <a:gridCol w="3629068">
                  <a:extLst>
                    <a:ext uri="{9D8B030D-6E8A-4147-A177-3AD203B41FA5}">
                      <a16:colId xmlns:a16="http://schemas.microsoft.com/office/drawing/2014/main" val="3667632952"/>
                    </a:ext>
                  </a:extLst>
                </a:gridCol>
                <a:gridCol w="1920434">
                  <a:extLst>
                    <a:ext uri="{9D8B030D-6E8A-4147-A177-3AD203B41FA5}">
                      <a16:colId xmlns:a16="http://schemas.microsoft.com/office/drawing/2014/main" val="2288793899"/>
                    </a:ext>
                  </a:extLst>
                </a:gridCol>
              </a:tblGrid>
              <a:tr h="710289">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tc>
                  <a:txBody>
                    <a:bodyPr/>
                    <a:lstStyle/>
                    <a:p>
                      <a:pPr marL="0" marR="0" algn="ctr">
                        <a:spcBef>
                          <a:spcPts val="0"/>
                        </a:spcBef>
                        <a:spcAft>
                          <a:spcPts val="0"/>
                        </a:spcAft>
                      </a:pPr>
                      <a:r>
                        <a:rPr lang="en-US" sz="1400">
                          <a:effectLst/>
                        </a:rPr>
                        <a:t> </a:t>
                      </a:r>
                    </a:p>
                    <a:p>
                      <a:pPr marL="0" marR="0" algn="ctr">
                        <a:spcBef>
                          <a:spcPts val="0"/>
                        </a:spcBef>
                        <a:spcAft>
                          <a:spcPts val="0"/>
                        </a:spcAft>
                      </a:pPr>
                      <a:r>
                        <a:rPr lang="en-US" sz="1400">
                          <a:effectLst/>
                        </a:rPr>
                        <a:t>Full Sample</a:t>
                      </a:r>
                    </a:p>
                    <a:p>
                      <a:pPr marL="0" marR="0" algn="ctr">
                        <a:spcBef>
                          <a:spcPts val="0"/>
                        </a:spcBef>
                        <a:spcAft>
                          <a:spcPts val="0"/>
                        </a:spcAft>
                      </a:pPr>
                      <a:r>
                        <a:rPr lang="en-US" sz="1400">
                          <a:effectLst/>
                        </a:rPr>
                        <a:t>(N = 266)</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extLst>
                  <a:ext uri="{0D108BD9-81ED-4DB2-BD59-A6C34878D82A}">
                    <a16:rowId xmlns:a16="http://schemas.microsoft.com/office/drawing/2014/main" val="1518178169"/>
                  </a:ext>
                </a:extLst>
              </a:tr>
              <a:tr h="1154219">
                <a:tc>
                  <a:txBody>
                    <a:bodyPr/>
                    <a:lstStyle/>
                    <a:p>
                      <a:pPr marL="0" marR="0">
                        <a:spcBef>
                          <a:spcPts val="0"/>
                        </a:spcBef>
                        <a:spcAft>
                          <a:spcPts val="0"/>
                        </a:spcAft>
                      </a:pPr>
                      <a:r>
                        <a:rPr lang="en-US" sz="1400">
                          <a:effectLst/>
                        </a:rPr>
                        <a:t>Geographic Region</a:t>
                      </a:r>
                    </a:p>
                    <a:p>
                      <a:pPr marL="0" marR="0" indent="228600">
                        <a:spcBef>
                          <a:spcPts val="0"/>
                        </a:spcBef>
                        <a:spcAft>
                          <a:spcPts val="0"/>
                        </a:spcAft>
                      </a:pPr>
                      <a:r>
                        <a:rPr lang="en-US" sz="1400">
                          <a:effectLst/>
                        </a:rPr>
                        <a:t>Urban</a:t>
                      </a:r>
                    </a:p>
                    <a:p>
                      <a:pPr marL="0" marR="0" indent="228600">
                        <a:spcBef>
                          <a:spcPts val="0"/>
                        </a:spcBef>
                        <a:spcAft>
                          <a:spcPts val="0"/>
                        </a:spcAft>
                      </a:pPr>
                      <a:r>
                        <a:rPr lang="en-US" sz="1400">
                          <a:effectLst/>
                        </a:rPr>
                        <a:t>Suburban</a:t>
                      </a:r>
                    </a:p>
                    <a:p>
                      <a:pPr marL="0" marR="0" indent="228600">
                        <a:spcBef>
                          <a:spcPts val="0"/>
                        </a:spcBef>
                        <a:spcAft>
                          <a:spcPts val="0"/>
                        </a:spcAft>
                      </a:pPr>
                      <a:r>
                        <a:rPr lang="en-US" sz="1400">
                          <a:effectLst/>
                        </a:rPr>
                        <a:t>Rural</a:t>
                      </a:r>
                    </a:p>
                    <a:p>
                      <a:pPr marL="0" marR="0" indent="228600">
                        <a:spcBef>
                          <a:spcPts val="0"/>
                        </a:spcBef>
                        <a:spcAft>
                          <a:spcPts val="0"/>
                        </a:spcAft>
                      </a:pPr>
                      <a:r>
                        <a:rPr lang="en-US" sz="1400">
                          <a:effectLst/>
                        </a:rPr>
                        <a:t>Other</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tc>
                  <a:txBody>
                    <a:bodyPr/>
                    <a:lstStyle/>
                    <a:p>
                      <a:pPr marL="0" marR="0" algn="ctr">
                        <a:spcBef>
                          <a:spcPts val="0"/>
                        </a:spcBef>
                        <a:spcAft>
                          <a:spcPts val="0"/>
                        </a:spcAft>
                      </a:pPr>
                      <a:r>
                        <a:rPr lang="en-US" sz="1400">
                          <a:effectLst/>
                        </a:rPr>
                        <a:t> </a:t>
                      </a:r>
                    </a:p>
                    <a:p>
                      <a:pPr marL="0" marR="0" algn="ctr">
                        <a:spcBef>
                          <a:spcPts val="0"/>
                        </a:spcBef>
                        <a:spcAft>
                          <a:spcPts val="0"/>
                        </a:spcAft>
                      </a:pPr>
                      <a:r>
                        <a:rPr lang="en-US" sz="1400">
                          <a:effectLst/>
                        </a:rPr>
                        <a:t>44.0%</a:t>
                      </a:r>
                    </a:p>
                    <a:p>
                      <a:pPr marL="0" marR="0" algn="ctr">
                        <a:spcBef>
                          <a:spcPts val="0"/>
                        </a:spcBef>
                        <a:spcAft>
                          <a:spcPts val="0"/>
                        </a:spcAft>
                      </a:pPr>
                      <a:r>
                        <a:rPr lang="en-US" sz="1400">
                          <a:effectLst/>
                        </a:rPr>
                        <a:t>42.9%</a:t>
                      </a:r>
                    </a:p>
                    <a:p>
                      <a:pPr marL="0" marR="0" algn="ctr">
                        <a:spcBef>
                          <a:spcPts val="0"/>
                        </a:spcBef>
                        <a:spcAft>
                          <a:spcPts val="0"/>
                        </a:spcAft>
                      </a:pPr>
                      <a:r>
                        <a:rPr lang="en-US" sz="1400">
                          <a:effectLst/>
                        </a:rPr>
                        <a:t>7.1%</a:t>
                      </a:r>
                    </a:p>
                    <a:p>
                      <a:pPr marL="0" marR="0" algn="ctr">
                        <a:spcBef>
                          <a:spcPts val="0"/>
                        </a:spcBef>
                        <a:spcAft>
                          <a:spcPts val="0"/>
                        </a:spcAft>
                      </a:pPr>
                      <a:r>
                        <a:rPr lang="en-US" sz="1400">
                          <a:effectLst/>
                        </a:rPr>
                        <a:t>6.0%</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extLst>
                  <a:ext uri="{0D108BD9-81ED-4DB2-BD59-A6C34878D82A}">
                    <a16:rowId xmlns:a16="http://schemas.microsoft.com/office/drawing/2014/main" val="1972834948"/>
                  </a:ext>
                </a:extLst>
              </a:tr>
              <a:tr h="932254">
                <a:tc>
                  <a:txBody>
                    <a:bodyPr/>
                    <a:lstStyle/>
                    <a:p>
                      <a:pPr marL="0" marR="0">
                        <a:spcBef>
                          <a:spcPts val="0"/>
                        </a:spcBef>
                        <a:spcAft>
                          <a:spcPts val="0"/>
                        </a:spcAft>
                      </a:pPr>
                      <a:r>
                        <a:rPr lang="en-US" sz="1400">
                          <a:effectLst/>
                        </a:rPr>
                        <a:t>Education</a:t>
                      </a:r>
                    </a:p>
                    <a:p>
                      <a:pPr marL="0" marR="0" indent="217170">
                        <a:spcBef>
                          <a:spcPts val="0"/>
                        </a:spcBef>
                        <a:spcAft>
                          <a:spcPts val="0"/>
                        </a:spcAft>
                      </a:pPr>
                      <a:r>
                        <a:rPr lang="en-US" sz="1400">
                          <a:effectLst/>
                          <a:sym typeface="Symbol" pitchFamily="2" charset="2"/>
                        </a:rPr>
                        <a:t></a:t>
                      </a:r>
                      <a:r>
                        <a:rPr lang="en-US" sz="1400">
                          <a:effectLst/>
                        </a:rPr>
                        <a:t>High school</a:t>
                      </a:r>
                    </a:p>
                    <a:p>
                      <a:pPr marL="0" marR="0" indent="217170">
                        <a:spcBef>
                          <a:spcPts val="0"/>
                        </a:spcBef>
                        <a:spcAft>
                          <a:spcPts val="0"/>
                        </a:spcAft>
                      </a:pPr>
                      <a:r>
                        <a:rPr lang="en-US" sz="1400">
                          <a:effectLst/>
                        </a:rPr>
                        <a:t>Some college</a:t>
                      </a:r>
                    </a:p>
                    <a:p>
                      <a:pPr marL="0" marR="0" indent="217170">
                        <a:spcBef>
                          <a:spcPts val="0"/>
                        </a:spcBef>
                        <a:spcAft>
                          <a:spcPts val="0"/>
                        </a:spcAft>
                      </a:pPr>
                      <a:r>
                        <a:rPr lang="en-US" sz="1400">
                          <a:effectLst/>
                          <a:sym typeface="Symbol" pitchFamily="2" charset="2"/>
                        </a:rPr>
                        <a:t></a:t>
                      </a:r>
                      <a:r>
                        <a:rPr lang="en-US" sz="1400">
                          <a:effectLst/>
                        </a:rPr>
                        <a:t>4-year college degree</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tc>
                  <a:txBody>
                    <a:bodyPr/>
                    <a:lstStyle/>
                    <a:p>
                      <a:pPr marL="0" marR="0" algn="ctr">
                        <a:spcBef>
                          <a:spcPts val="0"/>
                        </a:spcBef>
                        <a:spcAft>
                          <a:spcPts val="0"/>
                        </a:spcAft>
                      </a:pPr>
                      <a:r>
                        <a:rPr lang="en-US" sz="1400">
                          <a:effectLst/>
                        </a:rPr>
                        <a:t> </a:t>
                      </a:r>
                    </a:p>
                    <a:p>
                      <a:pPr marL="0" marR="0" algn="ctr">
                        <a:spcBef>
                          <a:spcPts val="0"/>
                        </a:spcBef>
                        <a:spcAft>
                          <a:spcPts val="0"/>
                        </a:spcAft>
                      </a:pPr>
                      <a:r>
                        <a:rPr lang="en-US" sz="1400">
                          <a:effectLst/>
                        </a:rPr>
                        <a:t>21.4%</a:t>
                      </a:r>
                    </a:p>
                    <a:p>
                      <a:pPr marL="0" marR="0" algn="ctr">
                        <a:spcBef>
                          <a:spcPts val="0"/>
                        </a:spcBef>
                        <a:spcAft>
                          <a:spcPts val="0"/>
                        </a:spcAft>
                      </a:pPr>
                      <a:r>
                        <a:rPr lang="en-US" sz="1400">
                          <a:effectLst/>
                        </a:rPr>
                        <a:t>26.3%</a:t>
                      </a:r>
                    </a:p>
                    <a:p>
                      <a:pPr marL="0" marR="0" algn="ctr">
                        <a:spcBef>
                          <a:spcPts val="0"/>
                        </a:spcBef>
                        <a:spcAft>
                          <a:spcPts val="0"/>
                        </a:spcAft>
                      </a:pPr>
                      <a:r>
                        <a:rPr lang="en-US" sz="1400">
                          <a:effectLst/>
                        </a:rPr>
                        <a:t>52.3%</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extLst>
                  <a:ext uri="{0D108BD9-81ED-4DB2-BD59-A6C34878D82A}">
                    <a16:rowId xmlns:a16="http://schemas.microsoft.com/office/drawing/2014/main" val="2254421704"/>
                  </a:ext>
                </a:extLst>
              </a:tr>
              <a:tr h="1154219">
                <a:tc>
                  <a:txBody>
                    <a:bodyPr/>
                    <a:lstStyle/>
                    <a:p>
                      <a:pPr marL="0" marR="0">
                        <a:spcBef>
                          <a:spcPts val="0"/>
                        </a:spcBef>
                        <a:spcAft>
                          <a:spcPts val="0"/>
                        </a:spcAft>
                      </a:pPr>
                      <a:r>
                        <a:rPr lang="en-US" sz="1400">
                          <a:effectLst/>
                        </a:rPr>
                        <a:t>Employment Status</a:t>
                      </a:r>
                    </a:p>
                    <a:p>
                      <a:pPr marL="0" marR="0" indent="217170">
                        <a:spcBef>
                          <a:spcPts val="0"/>
                        </a:spcBef>
                        <a:spcAft>
                          <a:spcPts val="0"/>
                        </a:spcAft>
                      </a:pPr>
                      <a:r>
                        <a:rPr lang="en-US" sz="1400">
                          <a:effectLst/>
                        </a:rPr>
                        <a:t>Disability</a:t>
                      </a:r>
                    </a:p>
                    <a:p>
                      <a:pPr marL="0" marR="0" indent="217170">
                        <a:spcBef>
                          <a:spcPts val="0"/>
                        </a:spcBef>
                        <a:spcAft>
                          <a:spcPts val="0"/>
                        </a:spcAft>
                      </a:pPr>
                      <a:r>
                        <a:rPr lang="en-US" sz="1400">
                          <a:effectLst/>
                        </a:rPr>
                        <a:t>Unemployed</a:t>
                      </a:r>
                    </a:p>
                    <a:p>
                      <a:pPr marL="0" marR="0" indent="217170">
                        <a:spcBef>
                          <a:spcPts val="0"/>
                        </a:spcBef>
                        <a:spcAft>
                          <a:spcPts val="0"/>
                        </a:spcAft>
                      </a:pPr>
                      <a:r>
                        <a:rPr lang="en-US" sz="1400">
                          <a:effectLst/>
                        </a:rPr>
                        <a:t>Employed part-time</a:t>
                      </a:r>
                    </a:p>
                    <a:p>
                      <a:pPr marL="0" marR="0" indent="217170">
                        <a:spcBef>
                          <a:spcPts val="0"/>
                        </a:spcBef>
                        <a:spcAft>
                          <a:spcPts val="0"/>
                        </a:spcAft>
                      </a:pPr>
                      <a:r>
                        <a:rPr lang="en-US" sz="1400">
                          <a:effectLst/>
                        </a:rPr>
                        <a:t>Employed full-time</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tc>
                  <a:txBody>
                    <a:bodyPr/>
                    <a:lstStyle/>
                    <a:p>
                      <a:pPr marL="0" marR="0">
                        <a:spcBef>
                          <a:spcPts val="0"/>
                        </a:spcBef>
                        <a:spcAft>
                          <a:spcPts val="0"/>
                        </a:spcAft>
                      </a:pPr>
                      <a:r>
                        <a:rPr lang="en-US" sz="1400">
                          <a:effectLst/>
                        </a:rPr>
                        <a:t> </a:t>
                      </a:r>
                    </a:p>
                    <a:p>
                      <a:pPr marL="0" marR="0" algn="ctr">
                        <a:spcBef>
                          <a:spcPts val="0"/>
                        </a:spcBef>
                        <a:spcAft>
                          <a:spcPts val="0"/>
                        </a:spcAft>
                      </a:pPr>
                      <a:r>
                        <a:rPr lang="en-US" sz="1400">
                          <a:effectLst/>
                        </a:rPr>
                        <a:t>3.8%</a:t>
                      </a:r>
                    </a:p>
                    <a:p>
                      <a:pPr marL="0" marR="0" algn="ctr">
                        <a:spcBef>
                          <a:spcPts val="0"/>
                        </a:spcBef>
                        <a:spcAft>
                          <a:spcPts val="0"/>
                        </a:spcAft>
                      </a:pPr>
                      <a:r>
                        <a:rPr lang="en-US" sz="1400">
                          <a:effectLst/>
                        </a:rPr>
                        <a:t>27.5%</a:t>
                      </a:r>
                    </a:p>
                    <a:p>
                      <a:pPr marL="0" marR="0" algn="ctr">
                        <a:spcBef>
                          <a:spcPts val="0"/>
                        </a:spcBef>
                        <a:spcAft>
                          <a:spcPts val="0"/>
                        </a:spcAft>
                      </a:pPr>
                      <a:r>
                        <a:rPr lang="en-US" sz="1400">
                          <a:effectLst/>
                        </a:rPr>
                        <a:t>24.9%</a:t>
                      </a:r>
                    </a:p>
                    <a:p>
                      <a:pPr marL="0" marR="0" algn="ctr">
                        <a:spcBef>
                          <a:spcPts val="0"/>
                        </a:spcBef>
                        <a:spcAft>
                          <a:spcPts val="0"/>
                        </a:spcAft>
                      </a:pPr>
                      <a:r>
                        <a:rPr lang="en-US" sz="1400">
                          <a:effectLst/>
                        </a:rPr>
                        <a:t>43.8%</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extLst>
                  <a:ext uri="{0D108BD9-81ED-4DB2-BD59-A6C34878D82A}">
                    <a16:rowId xmlns:a16="http://schemas.microsoft.com/office/drawing/2014/main" val="3893106566"/>
                  </a:ext>
                </a:extLst>
              </a:tr>
              <a:tr h="1154219">
                <a:tc>
                  <a:txBody>
                    <a:bodyPr/>
                    <a:lstStyle/>
                    <a:p>
                      <a:pPr marL="0" marR="0">
                        <a:spcBef>
                          <a:spcPts val="0"/>
                        </a:spcBef>
                        <a:spcAft>
                          <a:spcPts val="0"/>
                        </a:spcAft>
                      </a:pPr>
                      <a:r>
                        <a:rPr lang="en-US" sz="1400">
                          <a:effectLst/>
                        </a:rPr>
                        <a:t>Annual income</a:t>
                      </a:r>
                    </a:p>
                    <a:p>
                      <a:pPr marL="0" marR="0" indent="217170">
                        <a:spcBef>
                          <a:spcPts val="0"/>
                        </a:spcBef>
                        <a:spcAft>
                          <a:spcPts val="0"/>
                        </a:spcAft>
                      </a:pPr>
                      <a:r>
                        <a:rPr lang="en-US" sz="1400">
                          <a:effectLst/>
                        </a:rPr>
                        <a:t>&lt;$19,000</a:t>
                      </a:r>
                    </a:p>
                    <a:p>
                      <a:pPr marL="0" marR="0" indent="217170">
                        <a:spcBef>
                          <a:spcPts val="0"/>
                        </a:spcBef>
                        <a:spcAft>
                          <a:spcPts val="0"/>
                        </a:spcAft>
                      </a:pPr>
                      <a:r>
                        <a:rPr lang="en-US" sz="1400">
                          <a:effectLst/>
                        </a:rPr>
                        <a:t>$20,000-29,000</a:t>
                      </a:r>
                    </a:p>
                    <a:p>
                      <a:pPr marL="0" marR="0" indent="217170">
                        <a:spcBef>
                          <a:spcPts val="0"/>
                        </a:spcBef>
                        <a:spcAft>
                          <a:spcPts val="0"/>
                        </a:spcAft>
                      </a:pPr>
                      <a:r>
                        <a:rPr lang="en-US" sz="1400">
                          <a:effectLst/>
                        </a:rPr>
                        <a:t>$30,000-39,999</a:t>
                      </a:r>
                    </a:p>
                    <a:p>
                      <a:pPr marL="0" marR="0" indent="217170">
                        <a:spcBef>
                          <a:spcPts val="0"/>
                        </a:spcBef>
                        <a:spcAft>
                          <a:spcPts val="0"/>
                        </a:spcAft>
                      </a:pPr>
                      <a:r>
                        <a:rPr lang="en-US" sz="1400">
                          <a:effectLst/>
                        </a:rPr>
                        <a:t>$40,000+</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tc>
                  <a:txBody>
                    <a:bodyPr/>
                    <a:lstStyle/>
                    <a:p>
                      <a:pPr marL="0" marR="0" algn="ctr">
                        <a:spcBef>
                          <a:spcPts val="0"/>
                        </a:spcBef>
                        <a:spcAft>
                          <a:spcPts val="0"/>
                        </a:spcAft>
                      </a:pPr>
                      <a:r>
                        <a:rPr lang="en-US" sz="1400">
                          <a:effectLst/>
                        </a:rPr>
                        <a:t> </a:t>
                      </a:r>
                    </a:p>
                    <a:p>
                      <a:pPr marL="0" marR="0" algn="ctr">
                        <a:spcBef>
                          <a:spcPts val="0"/>
                        </a:spcBef>
                        <a:spcAft>
                          <a:spcPts val="0"/>
                        </a:spcAft>
                      </a:pPr>
                      <a:r>
                        <a:rPr lang="en-US" sz="1400">
                          <a:effectLst/>
                        </a:rPr>
                        <a:t>25.5%</a:t>
                      </a:r>
                    </a:p>
                    <a:p>
                      <a:pPr marL="0" marR="0" algn="ctr">
                        <a:spcBef>
                          <a:spcPts val="0"/>
                        </a:spcBef>
                        <a:spcAft>
                          <a:spcPts val="0"/>
                        </a:spcAft>
                      </a:pPr>
                      <a:r>
                        <a:rPr lang="en-US" sz="1400">
                          <a:effectLst/>
                        </a:rPr>
                        <a:t>13.9%</a:t>
                      </a:r>
                    </a:p>
                    <a:p>
                      <a:pPr marL="0" marR="0" algn="ctr">
                        <a:spcBef>
                          <a:spcPts val="0"/>
                        </a:spcBef>
                        <a:spcAft>
                          <a:spcPts val="0"/>
                        </a:spcAft>
                      </a:pPr>
                      <a:r>
                        <a:rPr lang="en-US" sz="1400">
                          <a:effectLst/>
                        </a:rPr>
                        <a:t>  6.4%</a:t>
                      </a:r>
                    </a:p>
                    <a:p>
                      <a:pPr marL="0" marR="0" algn="ctr">
                        <a:spcBef>
                          <a:spcPts val="0"/>
                        </a:spcBef>
                        <a:spcAft>
                          <a:spcPts val="0"/>
                        </a:spcAft>
                      </a:pPr>
                      <a:r>
                        <a:rPr lang="en-US" sz="1400">
                          <a:effectLst/>
                        </a:rPr>
                        <a:t>54.2%</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extLst>
                  <a:ext uri="{0D108BD9-81ED-4DB2-BD59-A6C34878D82A}">
                    <a16:rowId xmlns:a16="http://schemas.microsoft.com/office/drawing/2014/main" val="787992185"/>
                  </a:ext>
                </a:extLst>
              </a:tr>
              <a:tr h="710289">
                <a:tc>
                  <a:txBody>
                    <a:bodyPr/>
                    <a:lstStyle/>
                    <a:p>
                      <a:pPr marL="0" marR="0">
                        <a:spcBef>
                          <a:spcPts val="0"/>
                        </a:spcBef>
                        <a:spcAft>
                          <a:spcPts val="0"/>
                        </a:spcAft>
                      </a:pPr>
                      <a:r>
                        <a:rPr lang="en-US" sz="1400">
                          <a:effectLst/>
                        </a:rPr>
                        <a:t>Presence of a Psychiatric Diagnosis</a:t>
                      </a:r>
                    </a:p>
                    <a:p>
                      <a:pPr marL="0" marR="0" indent="217170">
                        <a:spcBef>
                          <a:spcPts val="0"/>
                        </a:spcBef>
                        <a:spcAft>
                          <a:spcPts val="0"/>
                        </a:spcAft>
                      </a:pPr>
                      <a:r>
                        <a:rPr lang="en-US" sz="1400">
                          <a:effectLst/>
                        </a:rPr>
                        <a:t>No</a:t>
                      </a:r>
                    </a:p>
                    <a:p>
                      <a:pPr marL="0" marR="0" indent="217170">
                        <a:spcBef>
                          <a:spcPts val="0"/>
                        </a:spcBef>
                        <a:spcAft>
                          <a:spcPts val="0"/>
                        </a:spcAft>
                      </a:pPr>
                      <a:r>
                        <a:rPr lang="en-US" sz="1400">
                          <a:effectLst/>
                        </a:rPr>
                        <a:t>Yes</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tc>
                  <a:txBody>
                    <a:bodyPr/>
                    <a:lstStyle/>
                    <a:p>
                      <a:pPr marL="0" marR="0" algn="ctr">
                        <a:spcBef>
                          <a:spcPts val="0"/>
                        </a:spcBef>
                        <a:spcAft>
                          <a:spcPts val="0"/>
                        </a:spcAft>
                      </a:pPr>
                      <a:r>
                        <a:rPr lang="en-US" sz="1400" dirty="0">
                          <a:effectLst/>
                        </a:rPr>
                        <a:t> </a:t>
                      </a:r>
                    </a:p>
                    <a:p>
                      <a:pPr marL="0" marR="0" algn="ctr">
                        <a:spcBef>
                          <a:spcPts val="0"/>
                        </a:spcBef>
                        <a:spcAft>
                          <a:spcPts val="0"/>
                        </a:spcAft>
                      </a:pPr>
                      <a:r>
                        <a:rPr lang="en-US" sz="1400" dirty="0">
                          <a:effectLst/>
                        </a:rPr>
                        <a:t>80.5%</a:t>
                      </a:r>
                    </a:p>
                    <a:p>
                      <a:pPr marL="0" marR="0" algn="ctr">
                        <a:spcBef>
                          <a:spcPts val="0"/>
                        </a:spcBef>
                        <a:spcAft>
                          <a:spcPts val="0"/>
                        </a:spcAft>
                      </a:pPr>
                      <a:r>
                        <a:rPr lang="en-US" sz="1400" dirty="0">
                          <a:effectLst/>
                        </a:rPr>
                        <a:t>19.5%</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extLst>
                  <a:ext uri="{0D108BD9-81ED-4DB2-BD59-A6C34878D82A}">
                    <a16:rowId xmlns:a16="http://schemas.microsoft.com/office/drawing/2014/main" val="3887194701"/>
                  </a:ext>
                </a:extLst>
              </a:tr>
            </a:tbl>
          </a:graphicData>
        </a:graphic>
      </p:graphicFrame>
    </p:spTree>
    <p:extLst>
      <p:ext uri="{BB962C8B-B14F-4D97-AF65-F5344CB8AC3E}">
        <p14:creationId xmlns:p14="http://schemas.microsoft.com/office/powerpoint/2010/main" val="521295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3BFF-784B-0346-857D-2F9B6B97833B}"/>
              </a:ext>
            </a:extLst>
          </p:cNvPr>
          <p:cNvSpPr>
            <a:spLocks noGrp="1"/>
          </p:cNvSpPr>
          <p:nvPr>
            <p:ph type="title"/>
          </p:nvPr>
        </p:nvSpPr>
        <p:spPr>
          <a:xfrm>
            <a:off x="838198" y="178463"/>
            <a:ext cx="10515600" cy="1325563"/>
          </a:xfrm>
        </p:spPr>
        <p:txBody>
          <a:bodyPr>
            <a:normAutofit/>
          </a:bodyPr>
          <a:lstStyle/>
          <a:p>
            <a:pPr algn="ctr"/>
            <a:r>
              <a:rPr lang="en-US" sz="4800" b="1" dirty="0"/>
              <a:t>Participants</a:t>
            </a:r>
          </a:p>
        </p:txBody>
      </p:sp>
      <p:sp>
        <p:nvSpPr>
          <p:cNvPr id="3" name="Content Placeholder 2">
            <a:extLst>
              <a:ext uri="{FF2B5EF4-FFF2-40B4-BE49-F238E27FC236}">
                <a16:creationId xmlns:a16="http://schemas.microsoft.com/office/drawing/2014/main" id="{803ECBD7-B63D-0A4E-ACB7-04C0A74C0443}"/>
              </a:ext>
            </a:extLst>
          </p:cNvPr>
          <p:cNvSpPr>
            <a:spLocks noGrp="1"/>
          </p:cNvSpPr>
          <p:nvPr>
            <p:ph idx="1"/>
          </p:nvPr>
        </p:nvSpPr>
        <p:spPr>
          <a:xfrm>
            <a:off x="541865" y="1044348"/>
            <a:ext cx="11108267" cy="6427681"/>
          </a:xfrm>
        </p:spPr>
        <p:txBody>
          <a:bodyPr numCol="2">
            <a:normAutofit fontScale="62500" lnSpcReduction="20000"/>
          </a:bodyPr>
          <a:lstStyle/>
          <a:p>
            <a:pPr marL="0" indent="0">
              <a:spcBef>
                <a:spcPts val="600"/>
              </a:spcBef>
              <a:buNone/>
            </a:pPr>
            <a:endParaRPr lang="en-US" b="1" dirty="0"/>
          </a:p>
          <a:p>
            <a:pPr marL="457200">
              <a:spcBef>
                <a:spcPts val="0"/>
              </a:spcBef>
            </a:pPr>
            <a:endParaRPr lang="en-US" dirty="0"/>
          </a:p>
          <a:p>
            <a:pPr marL="457200">
              <a:spcBef>
                <a:spcPts val="1200"/>
              </a:spcBef>
              <a:spcAft>
                <a:spcPts val="1200"/>
              </a:spcAft>
            </a:pPr>
            <a:r>
              <a:rPr lang="en-US" sz="3800" dirty="0">
                <a:solidFill>
                  <a:srgbClr val="000000"/>
                </a:solidFill>
              </a:rPr>
              <a:t>22.2% Chinese (</a:t>
            </a:r>
            <a:r>
              <a:rPr lang="en-US" sz="3800" i="1" dirty="0">
                <a:solidFill>
                  <a:srgbClr val="000000"/>
                </a:solidFill>
              </a:rPr>
              <a:t>n </a:t>
            </a:r>
            <a:r>
              <a:rPr lang="en-US" sz="3800" dirty="0">
                <a:solidFill>
                  <a:srgbClr val="000000"/>
                </a:solidFill>
              </a:rPr>
              <a:t>= 59)</a:t>
            </a:r>
            <a:endParaRPr lang="en-US" sz="3800" dirty="0"/>
          </a:p>
          <a:p>
            <a:pPr marL="457200">
              <a:spcBef>
                <a:spcPts val="1200"/>
              </a:spcBef>
              <a:spcAft>
                <a:spcPts val="1200"/>
              </a:spcAft>
            </a:pPr>
            <a:r>
              <a:rPr lang="en-US" sz="3800" dirty="0">
                <a:solidFill>
                  <a:srgbClr val="000000"/>
                </a:solidFill>
              </a:rPr>
              <a:t>15.4% Indian (</a:t>
            </a:r>
            <a:r>
              <a:rPr lang="en-US" sz="3800" i="1" dirty="0">
                <a:solidFill>
                  <a:srgbClr val="000000"/>
                </a:solidFill>
              </a:rPr>
              <a:t>n = </a:t>
            </a:r>
            <a:r>
              <a:rPr lang="en-US" sz="3800" dirty="0">
                <a:solidFill>
                  <a:srgbClr val="000000"/>
                </a:solidFill>
              </a:rPr>
              <a:t>41)</a:t>
            </a:r>
            <a:endParaRPr lang="en-US" sz="3800" dirty="0"/>
          </a:p>
          <a:p>
            <a:pPr marL="457200">
              <a:spcBef>
                <a:spcPts val="1200"/>
              </a:spcBef>
              <a:spcAft>
                <a:spcPts val="1200"/>
              </a:spcAft>
            </a:pPr>
            <a:r>
              <a:rPr lang="en-US" sz="3800" dirty="0">
                <a:solidFill>
                  <a:srgbClr val="000000"/>
                </a:solidFill>
              </a:rPr>
              <a:t>12.4% Filipino (</a:t>
            </a:r>
            <a:r>
              <a:rPr lang="en-US" sz="3800" i="1" dirty="0">
                <a:solidFill>
                  <a:srgbClr val="000000"/>
                </a:solidFill>
              </a:rPr>
              <a:t>n = </a:t>
            </a:r>
            <a:r>
              <a:rPr lang="en-US" sz="3800" dirty="0">
                <a:solidFill>
                  <a:srgbClr val="000000"/>
                </a:solidFill>
              </a:rPr>
              <a:t>33</a:t>
            </a:r>
            <a:r>
              <a:rPr lang="en-US" sz="3800" i="1" dirty="0">
                <a:solidFill>
                  <a:srgbClr val="000000"/>
                </a:solidFill>
              </a:rPr>
              <a:t>)</a:t>
            </a:r>
            <a:endParaRPr lang="en-US" sz="3800" dirty="0"/>
          </a:p>
          <a:p>
            <a:pPr marL="457200">
              <a:spcBef>
                <a:spcPts val="1200"/>
              </a:spcBef>
              <a:spcAft>
                <a:spcPts val="1200"/>
              </a:spcAft>
            </a:pPr>
            <a:r>
              <a:rPr lang="en-US" sz="3800" dirty="0">
                <a:solidFill>
                  <a:srgbClr val="000000"/>
                </a:solidFill>
              </a:rPr>
              <a:t>9.4% Vietnamese (</a:t>
            </a:r>
            <a:r>
              <a:rPr lang="en-US" sz="3800" i="1" dirty="0">
                <a:solidFill>
                  <a:srgbClr val="000000"/>
                </a:solidFill>
              </a:rPr>
              <a:t>n = </a:t>
            </a:r>
            <a:r>
              <a:rPr lang="en-US" sz="3800" dirty="0">
                <a:solidFill>
                  <a:srgbClr val="000000"/>
                </a:solidFill>
              </a:rPr>
              <a:t>25</a:t>
            </a:r>
            <a:r>
              <a:rPr lang="en-US" sz="3800" i="1" dirty="0">
                <a:solidFill>
                  <a:srgbClr val="000000"/>
                </a:solidFill>
              </a:rPr>
              <a:t>)</a:t>
            </a:r>
            <a:endParaRPr lang="en-US" sz="3800" dirty="0"/>
          </a:p>
          <a:p>
            <a:pPr marL="457200">
              <a:spcBef>
                <a:spcPts val="1200"/>
              </a:spcBef>
              <a:spcAft>
                <a:spcPts val="1200"/>
              </a:spcAft>
            </a:pPr>
            <a:r>
              <a:rPr lang="en-US" sz="3800" dirty="0">
                <a:solidFill>
                  <a:srgbClr val="000000"/>
                </a:solidFill>
              </a:rPr>
              <a:t>9.0% American Indian (</a:t>
            </a:r>
            <a:r>
              <a:rPr lang="en-US" sz="3800" i="1" dirty="0">
                <a:solidFill>
                  <a:srgbClr val="000000"/>
                </a:solidFill>
              </a:rPr>
              <a:t>n</a:t>
            </a:r>
            <a:r>
              <a:rPr lang="en-US" sz="3800" dirty="0">
                <a:solidFill>
                  <a:srgbClr val="000000"/>
                </a:solidFill>
              </a:rPr>
              <a:t> = 24)</a:t>
            </a:r>
            <a:endParaRPr lang="en-US" sz="3800" dirty="0"/>
          </a:p>
          <a:p>
            <a:pPr marL="457200">
              <a:spcBef>
                <a:spcPts val="1200"/>
              </a:spcBef>
              <a:spcAft>
                <a:spcPts val="1200"/>
              </a:spcAft>
            </a:pPr>
            <a:r>
              <a:rPr lang="en-US" sz="3800" dirty="0">
                <a:solidFill>
                  <a:srgbClr val="000000"/>
                </a:solidFill>
              </a:rPr>
              <a:t>7.9% Korean (</a:t>
            </a:r>
            <a:r>
              <a:rPr lang="en-US" sz="3800" i="1" dirty="0">
                <a:solidFill>
                  <a:srgbClr val="000000"/>
                </a:solidFill>
              </a:rPr>
              <a:t>n </a:t>
            </a:r>
            <a:r>
              <a:rPr lang="en-US" sz="3800" dirty="0">
                <a:solidFill>
                  <a:srgbClr val="000000"/>
                </a:solidFill>
              </a:rPr>
              <a:t>= 21)</a:t>
            </a:r>
            <a:endParaRPr lang="en-US" sz="3800" dirty="0"/>
          </a:p>
          <a:p>
            <a:pPr marL="457200">
              <a:spcBef>
                <a:spcPts val="1200"/>
              </a:spcBef>
              <a:spcAft>
                <a:spcPts val="1200"/>
              </a:spcAft>
            </a:pPr>
            <a:r>
              <a:rPr lang="en-US" sz="3800" dirty="0">
                <a:solidFill>
                  <a:srgbClr val="000000"/>
                </a:solidFill>
              </a:rPr>
              <a:t>6.0% Japanese (</a:t>
            </a:r>
            <a:r>
              <a:rPr lang="en-US" sz="3800" i="1" dirty="0">
                <a:solidFill>
                  <a:srgbClr val="000000"/>
                </a:solidFill>
              </a:rPr>
              <a:t>n </a:t>
            </a:r>
            <a:r>
              <a:rPr lang="en-US" sz="3800" dirty="0">
                <a:solidFill>
                  <a:srgbClr val="000000"/>
                </a:solidFill>
              </a:rPr>
              <a:t>= 16)</a:t>
            </a:r>
            <a:endParaRPr lang="en-US" sz="3800" dirty="0"/>
          </a:p>
          <a:p>
            <a:pPr marL="457200">
              <a:spcBef>
                <a:spcPts val="1200"/>
              </a:spcBef>
              <a:spcAft>
                <a:spcPts val="1200"/>
              </a:spcAft>
            </a:pPr>
            <a:r>
              <a:rPr lang="en-US" sz="3800" dirty="0">
                <a:solidFill>
                  <a:srgbClr val="000000"/>
                </a:solidFill>
              </a:rPr>
              <a:t>2.6% Middle Eastern (</a:t>
            </a:r>
            <a:r>
              <a:rPr lang="en-US" sz="3800" i="1" dirty="0">
                <a:solidFill>
                  <a:srgbClr val="000000"/>
                </a:solidFill>
              </a:rPr>
              <a:t>n </a:t>
            </a:r>
            <a:r>
              <a:rPr lang="en-US" sz="3800" dirty="0">
                <a:solidFill>
                  <a:srgbClr val="000000"/>
                </a:solidFill>
              </a:rPr>
              <a:t>= 7)</a:t>
            </a:r>
            <a:endParaRPr lang="en-US" sz="3800" dirty="0"/>
          </a:p>
          <a:p>
            <a:pPr marL="457200">
              <a:spcBef>
                <a:spcPts val="1200"/>
              </a:spcBef>
              <a:spcAft>
                <a:spcPts val="1200"/>
              </a:spcAft>
            </a:pPr>
            <a:endParaRPr lang="en-US" sz="3800" dirty="0">
              <a:solidFill>
                <a:srgbClr val="000000"/>
              </a:solidFill>
              <a:latin typeface="Calibri" panose="020F0502020204030204" pitchFamily="34" charset="0"/>
            </a:endParaRPr>
          </a:p>
          <a:p>
            <a:pPr marL="457200">
              <a:spcBef>
                <a:spcPts val="1200"/>
              </a:spcBef>
              <a:spcAft>
                <a:spcPts val="1200"/>
              </a:spcAft>
            </a:pPr>
            <a:endParaRPr lang="en-US" dirty="0">
              <a:solidFill>
                <a:srgbClr val="000000"/>
              </a:solidFill>
              <a:latin typeface="Calibri" panose="020F0502020204030204" pitchFamily="34" charset="0"/>
            </a:endParaRPr>
          </a:p>
          <a:p>
            <a:pPr marL="457200">
              <a:spcBef>
                <a:spcPts val="1200"/>
              </a:spcBef>
              <a:spcAft>
                <a:spcPts val="1200"/>
              </a:spcAft>
            </a:pPr>
            <a:endParaRPr lang="en-US" dirty="0">
              <a:solidFill>
                <a:srgbClr val="000000"/>
              </a:solidFill>
              <a:latin typeface="Calibri" panose="020F0502020204030204" pitchFamily="34" charset="0"/>
            </a:endParaRPr>
          </a:p>
          <a:p>
            <a:pPr marL="457200">
              <a:spcBef>
                <a:spcPts val="1200"/>
              </a:spcBef>
              <a:spcAft>
                <a:spcPts val="1200"/>
              </a:spcAft>
            </a:pPr>
            <a:endParaRPr lang="en-US" dirty="0">
              <a:solidFill>
                <a:srgbClr val="000000"/>
              </a:solidFill>
              <a:latin typeface="Calibri" panose="020F0502020204030204" pitchFamily="34" charset="0"/>
            </a:endParaRPr>
          </a:p>
          <a:p>
            <a:pPr marL="457200">
              <a:spcBef>
                <a:spcPts val="1200"/>
              </a:spcBef>
              <a:spcAft>
                <a:spcPts val="1200"/>
              </a:spcAft>
            </a:pPr>
            <a:r>
              <a:rPr lang="en-US" sz="3800" dirty="0">
                <a:solidFill>
                  <a:srgbClr val="000000"/>
                </a:solidFill>
                <a:latin typeface="Calibri" panose="020F0502020204030204" pitchFamily="34" charset="0"/>
              </a:rPr>
              <a:t>2.3% Hmong (</a:t>
            </a:r>
            <a:r>
              <a:rPr lang="en-US" sz="3800" i="1" dirty="0">
                <a:solidFill>
                  <a:srgbClr val="000000"/>
                </a:solidFill>
                <a:latin typeface="Calibri" panose="020F0502020204030204" pitchFamily="34" charset="0"/>
              </a:rPr>
              <a:t>n = 6)</a:t>
            </a:r>
            <a:endParaRPr lang="en-US" sz="3800" dirty="0">
              <a:solidFill>
                <a:srgbClr val="000000"/>
              </a:solidFill>
              <a:latin typeface="Calibri" panose="020F0502020204030204" pitchFamily="34" charset="0"/>
            </a:endParaRPr>
          </a:p>
          <a:p>
            <a:pPr marL="457200">
              <a:spcBef>
                <a:spcPts val="1200"/>
              </a:spcBef>
              <a:spcAft>
                <a:spcPts val="1200"/>
              </a:spcAft>
            </a:pPr>
            <a:r>
              <a:rPr lang="en-US" sz="3800" dirty="0">
                <a:solidFill>
                  <a:srgbClr val="000000"/>
                </a:solidFill>
                <a:latin typeface="Calibri" panose="020F0502020204030204" pitchFamily="34" charset="0"/>
              </a:rPr>
              <a:t>1.9% Pacific Islander (</a:t>
            </a:r>
            <a:r>
              <a:rPr lang="en-US" sz="3800" i="1" dirty="0">
                <a:solidFill>
                  <a:srgbClr val="000000"/>
                </a:solidFill>
                <a:latin typeface="Calibri" panose="020F0502020204030204" pitchFamily="34" charset="0"/>
              </a:rPr>
              <a:t>n</a:t>
            </a:r>
            <a:r>
              <a:rPr lang="en-US" sz="3800" dirty="0">
                <a:solidFill>
                  <a:srgbClr val="000000"/>
                </a:solidFill>
                <a:latin typeface="Calibri" panose="020F0502020204030204" pitchFamily="34" charset="0"/>
              </a:rPr>
              <a:t> = 5)</a:t>
            </a:r>
          </a:p>
          <a:p>
            <a:pPr marL="457200">
              <a:spcBef>
                <a:spcPts val="1200"/>
              </a:spcBef>
              <a:spcAft>
                <a:spcPts val="1200"/>
              </a:spcAft>
            </a:pPr>
            <a:r>
              <a:rPr lang="en-US" sz="3800" dirty="0">
                <a:solidFill>
                  <a:srgbClr val="000000"/>
                </a:solidFill>
                <a:latin typeface="Calibri" panose="020F0502020204030204" pitchFamily="34" charset="0"/>
              </a:rPr>
              <a:t>1.5% Native Hawaiian (</a:t>
            </a:r>
            <a:r>
              <a:rPr lang="en-US" sz="3800" i="1" dirty="0">
                <a:solidFill>
                  <a:srgbClr val="000000"/>
                </a:solidFill>
                <a:latin typeface="Calibri" panose="020F0502020204030204" pitchFamily="34" charset="0"/>
              </a:rPr>
              <a:t>n =</a:t>
            </a:r>
            <a:r>
              <a:rPr lang="en-US" sz="3800" dirty="0">
                <a:solidFill>
                  <a:srgbClr val="000000"/>
                </a:solidFill>
                <a:latin typeface="Calibri" panose="020F0502020204030204" pitchFamily="34" charset="0"/>
              </a:rPr>
              <a:t> 4)</a:t>
            </a:r>
            <a:endParaRPr lang="en-US" sz="3800" dirty="0"/>
          </a:p>
          <a:p>
            <a:pPr marL="457200">
              <a:spcBef>
                <a:spcPts val="600"/>
              </a:spcBef>
            </a:pPr>
            <a:r>
              <a:rPr lang="en-US" sz="3800" dirty="0">
                <a:solidFill>
                  <a:srgbClr val="000000"/>
                </a:solidFill>
                <a:latin typeface="Calibri" panose="020F0502020204030204" pitchFamily="34" charset="0"/>
              </a:rPr>
              <a:t>9.4% other Asian ethnic group (</a:t>
            </a:r>
            <a:r>
              <a:rPr lang="en-US" sz="3800" i="1" dirty="0">
                <a:solidFill>
                  <a:srgbClr val="000000"/>
                </a:solidFill>
                <a:latin typeface="Calibri" panose="020F0502020204030204" pitchFamily="34" charset="0"/>
              </a:rPr>
              <a:t>n = </a:t>
            </a:r>
            <a:r>
              <a:rPr lang="en-US" sz="3800" dirty="0">
                <a:solidFill>
                  <a:srgbClr val="000000"/>
                </a:solidFill>
                <a:latin typeface="Calibri" panose="020F0502020204030204" pitchFamily="34" charset="0"/>
              </a:rPr>
              <a:t>25)</a:t>
            </a:r>
            <a:endParaRPr lang="en-US" sz="3800" dirty="0"/>
          </a:p>
          <a:p>
            <a:pPr marL="0" indent="0">
              <a:spcBef>
                <a:spcPts val="1200"/>
              </a:spcBef>
              <a:spcAft>
                <a:spcPts val="1200"/>
              </a:spcAft>
              <a:buNone/>
            </a:pPr>
            <a:endParaRPr lang="en-US" dirty="0"/>
          </a:p>
          <a:p>
            <a:pPr lvl="1">
              <a:spcBef>
                <a:spcPts val="600"/>
              </a:spcBef>
              <a:spcAft>
                <a:spcPts val="600"/>
              </a:spcAft>
            </a:pPr>
            <a:endParaRPr lang="en-US" dirty="0"/>
          </a:p>
          <a:p>
            <a:pPr lvl="1">
              <a:spcBef>
                <a:spcPts val="600"/>
              </a:spcBef>
              <a:spcAft>
                <a:spcPts val="600"/>
              </a:spcAft>
            </a:pPr>
            <a:endParaRPr lang="en-US" dirty="0"/>
          </a:p>
          <a:p>
            <a:pPr lvl="1">
              <a:spcBef>
                <a:spcPts val="600"/>
              </a:spcBef>
            </a:pPr>
            <a:endParaRPr lang="en-US" dirty="0"/>
          </a:p>
          <a:p>
            <a:pPr lvl="1">
              <a:spcBef>
                <a:spcPts val="600"/>
              </a:spcBef>
            </a:pPr>
            <a:endParaRPr lang="en-US" dirty="0"/>
          </a:p>
          <a:p>
            <a:pPr marL="914400" lvl="2" indent="0">
              <a:spcBef>
                <a:spcPts val="600"/>
              </a:spcBef>
              <a:buNone/>
            </a:pPr>
            <a:endParaRPr lang="en-US" sz="1600" dirty="0"/>
          </a:p>
          <a:p>
            <a:pPr marL="0" indent="0">
              <a:spcBef>
                <a:spcPts val="600"/>
              </a:spcBef>
              <a:buNone/>
            </a:pPr>
            <a:r>
              <a:rPr lang="en-US" sz="2400" dirty="0"/>
              <a:t> </a:t>
            </a:r>
          </a:p>
          <a:p>
            <a:pPr marL="0" indent="0">
              <a:spcBef>
                <a:spcPts val="600"/>
              </a:spcBef>
              <a:buNone/>
            </a:pPr>
            <a:endParaRPr lang="en-US" sz="2400" dirty="0"/>
          </a:p>
          <a:p>
            <a:pPr marL="0" indent="0">
              <a:spcBef>
                <a:spcPts val="600"/>
              </a:spcBef>
              <a:buNone/>
            </a:pPr>
            <a:endParaRPr lang="en-US" sz="2400" b="1" dirty="0"/>
          </a:p>
          <a:p>
            <a:pPr marL="0" indent="0">
              <a:spcBef>
                <a:spcPts val="600"/>
              </a:spcBef>
              <a:buNone/>
            </a:pPr>
            <a:endParaRPr lang="en-US" sz="2400" b="1" dirty="0"/>
          </a:p>
          <a:p>
            <a:pPr marL="0" indent="0">
              <a:spcBef>
                <a:spcPts val="600"/>
              </a:spcBef>
              <a:buNone/>
            </a:pPr>
            <a:endParaRPr lang="en-US" sz="2400" b="1" dirty="0"/>
          </a:p>
          <a:p>
            <a:pPr marL="0" indent="0">
              <a:spcBef>
                <a:spcPts val="600"/>
              </a:spcBef>
              <a:buNone/>
            </a:pPr>
            <a:endParaRPr lang="en-US" sz="2400" b="1" dirty="0"/>
          </a:p>
          <a:p>
            <a:pPr marL="0" indent="0">
              <a:spcBef>
                <a:spcPts val="600"/>
              </a:spcBef>
              <a:buNone/>
            </a:pPr>
            <a:endParaRPr lang="en-US" sz="2400" b="1" dirty="0"/>
          </a:p>
          <a:p>
            <a:endParaRPr lang="en-US" dirty="0"/>
          </a:p>
        </p:txBody>
      </p:sp>
      <p:pic>
        <p:nvPicPr>
          <p:cNvPr id="5" name="Picture 4">
            <a:extLst>
              <a:ext uri="{FF2B5EF4-FFF2-40B4-BE49-F238E27FC236}">
                <a16:creationId xmlns:a16="http://schemas.microsoft.com/office/drawing/2014/main" id="{6E891402-F23D-C04C-ACF0-06A54C3F77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0474" y="3657252"/>
            <a:ext cx="3638321" cy="2825994"/>
          </a:xfrm>
          <a:prstGeom prst="rect">
            <a:avLst/>
          </a:prstGeom>
        </p:spPr>
      </p:pic>
    </p:spTree>
    <p:extLst>
      <p:ext uri="{BB962C8B-B14F-4D97-AF65-F5344CB8AC3E}">
        <p14:creationId xmlns:p14="http://schemas.microsoft.com/office/powerpoint/2010/main" val="330623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18140-2352-1D41-9069-A9BAF8F978DC}"/>
              </a:ext>
            </a:extLst>
          </p:cNvPr>
          <p:cNvSpPr>
            <a:spLocks noGrp="1"/>
          </p:cNvSpPr>
          <p:nvPr>
            <p:ph type="title"/>
          </p:nvPr>
        </p:nvSpPr>
        <p:spPr>
          <a:xfrm>
            <a:off x="650681" y="48163"/>
            <a:ext cx="10515600" cy="1325563"/>
          </a:xfrm>
        </p:spPr>
        <p:txBody>
          <a:bodyPr>
            <a:normAutofit/>
          </a:bodyPr>
          <a:lstStyle/>
          <a:p>
            <a:pPr algn="ctr"/>
            <a:r>
              <a:rPr lang="en-US" sz="4800" b="1" dirty="0"/>
              <a:t>Regression Results</a:t>
            </a:r>
            <a:endParaRPr lang="en-US" sz="4800" dirty="0"/>
          </a:p>
        </p:txBody>
      </p:sp>
      <p:sp>
        <p:nvSpPr>
          <p:cNvPr id="4" name="Rectangle 3">
            <a:extLst>
              <a:ext uri="{FF2B5EF4-FFF2-40B4-BE49-F238E27FC236}">
                <a16:creationId xmlns:a16="http://schemas.microsoft.com/office/drawing/2014/main" id="{23A14C9B-CE25-2B4C-B418-09C6AF71E275}"/>
              </a:ext>
            </a:extLst>
          </p:cNvPr>
          <p:cNvSpPr/>
          <p:nvPr/>
        </p:nvSpPr>
        <p:spPr>
          <a:xfrm>
            <a:off x="2442661" y="1633060"/>
            <a:ext cx="2257842" cy="132556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Overt Racism</a:t>
            </a:r>
          </a:p>
        </p:txBody>
      </p:sp>
      <p:sp>
        <p:nvSpPr>
          <p:cNvPr id="5" name="Rectangle 4">
            <a:extLst>
              <a:ext uri="{FF2B5EF4-FFF2-40B4-BE49-F238E27FC236}">
                <a16:creationId xmlns:a16="http://schemas.microsoft.com/office/drawing/2014/main" id="{692FF656-2C1F-1D4C-B057-B33F8DE429EF}"/>
              </a:ext>
            </a:extLst>
          </p:cNvPr>
          <p:cNvSpPr/>
          <p:nvPr/>
        </p:nvSpPr>
        <p:spPr>
          <a:xfrm>
            <a:off x="7102680" y="1618240"/>
            <a:ext cx="2118897" cy="132556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Behavioral Drive for Muscularity</a:t>
            </a:r>
          </a:p>
        </p:txBody>
      </p:sp>
      <p:sp>
        <p:nvSpPr>
          <p:cNvPr id="6" name="Right Arrow 5">
            <a:extLst>
              <a:ext uri="{FF2B5EF4-FFF2-40B4-BE49-F238E27FC236}">
                <a16:creationId xmlns:a16="http://schemas.microsoft.com/office/drawing/2014/main" id="{46D47B27-07A1-D74B-A603-A2DCEBFA6979}"/>
              </a:ext>
            </a:extLst>
          </p:cNvPr>
          <p:cNvSpPr/>
          <p:nvPr/>
        </p:nvSpPr>
        <p:spPr>
          <a:xfrm>
            <a:off x="4407987" y="2093004"/>
            <a:ext cx="2694694" cy="377218"/>
          </a:xfrm>
          <a:prstGeom prst="rightArrow">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C6DF68FA-3C26-9147-A73B-D1B8CCD5AF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5316" y="1924966"/>
            <a:ext cx="563416" cy="709683"/>
          </a:xfrm>
          <a:prstGeom prst="rect">
            <a:avLst/>
          </a:prstGeom>
        </p:spPr>
      </p:pic>
      <p:sp>
        <p:nvSpPr>
          <p:cNvPr id="8" name="Rectangle 7">
            <a:extLst>
              <a:ext uri="{FF2B5EF4-FFF2-40B4-BE49-F238E27FC236}">
                <a16:creationId xmlns:a16="http://schemas.microsoft.com/office/drawing/2014/main" id="{2AEB35ED-2441-934E-8D6A-80175B85687B}"/>
              </a:ext>
            </a:extLst>
          </p:cNvPr>
          <p:cNvSpPr/>
          <p:nvPr/>
        </p:nvSpPr>
        <p:spPr>
          <a:xfrm>
            <a:off x="2456443" y="4090675"/>
            <a:ext cx="2257842" cy="132556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Microaggressions</a:t>
            </a:r>
          </a:p>
        </p:txBody>
      </p:sp>
      <p:sp>
        <p:nvSpPr>
          <p:cNvPr id="9" name="Rectangle 8">
            <a:extLst>
              <a:ext uri="{FF2B5EF4-FFF2-40B4-BE49-F238E27FC236}">
                <a16:creationId xmlns:a16="http://schemas.microsoft.com/office/drawing/2014/main" id="{C0A9078A-F4A1-FD46-B082-84208F7CA7AC}"/>
              </a:ext>
            </a:extLst>
          </p:cNvPr>
          <p:cNvSpPr/>
          <p:nvPr/>
        </p:nvSpPr>
        <p:spPr>
          <a:xfrm>
            <a:off x="7102679" y="4034479"/>
            <a:ext cx="2118897" cy="132556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Behavioral Drive for Muscularity</a:t>
            </a:r>
          </a:p>
        </p:txBody>
      </p:sp>
      <p:sp>
        <p:nvSpPr>
          <p:cNvPr id="10" name="Right Arrow 9">
            <a:extLst>
              <a:ext uri="{FF2B5EF4-FFF2-40B4-BE49-F238E27FC236}">
                <a16:creationId xmlns:a16="http://schemas.microsoft.com/office/drawing/2014/main" id="{51BA6C0C-84E3-7E4E-A347-9F98A49265E5}"/>
              </a:ext>
            </a:extLst>
          </p:cNvPr>
          <p:cNvSpPr/>
          <p:nvPr/>
        </p:nvSpPr>
        <p:spPr>
          <a:xfrm>
            <a:off x="4714284" y="4491523"/>
            <a:ext cx="2388395" cy="369332"/>
          </a:xfrm>
          <a:prstGeom prst="rightArrow">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823219B-B65A-D34F-A91C-8245B6879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654" y="4342419"/>
            <a:ext cx="563416" cy="709681"/>
          </a:xfrm>
          <a:prstGeom prst="rect">
            <a:avLst/>
          </a:prstGeom>
        </p:spPr>
      </p:pic>
      <p:sp>
        <p:nvSpPr>
          <p:cNvPr id="17" name="Rectangle 16">
            <a:extLst>
              <a:ext uri="{FF2B5EF4-FFF2-40B4-BE49-F238E27FC236}">
                <a16:creationId xmlns:a16="http://schemas.microsoft.com/office/drawing/2014/main" id="{12411B91-3514-DE4F-B8FD-9177BF11EA69}"/>
              </a:ext>
            </a:extLst>
          </p:cNvPr>
          <p:cNvSpPr/>
          <p:nvPr/>
        </p:nvSpPr>
        <p:spPr>
          <a:xfrm>
            <a:off x="3629652" y="3172197"/>
            <a:ext cx="4557658" cy="461665"/>
          </a:xfrm>
          <a:prstGeom prst="rect">
            <a:avLst/>
          </a:prstGeom>
        </p:spPr>
        <p:txBody>
          <a:bodyPr wrap="none">
            <a:spAutoFit/>
          </a:bodyPr>
          <a:lstStyle/>
          <a:p>
            <a:r>
              <a:rPr lang="en-US" sz="2400" dirty="0"/>
              <a:t>F(5, 250) = 4.06, </a:t>
            </a:r>
            <a:r>
              <a:rPr lang="en-US" sz="2400" i="1" dirty="0"/>
              <a:t>p </a:t>
            </a:r>
            <a:r>
              <a:rPr lang="en-US" sz="2400" dirty="0"/>
              <a:t>&lt; .01,  R</a:t>
            </a:r>
            <a:r>
              <a:rPr lang="en-US" sz="2400" baseline="30000" dirty="0"/>
              <a:t>2</a:t>
            </a:r>
            <a:r>
              <a:rPr lang="en-US" sz="2400" dirty="0"/>
              <a:t> =  0.08 </a:t>
            </a:r>
          </a:p>
        </p:txBody>
      </p:sp>
      <p:sp>
        <p:nvSpPr>
          <p:cNvPr id="18" name="Rectangle 17">
            <a:extLst>
              <a:ext uri="{FF2B5EF4-FFF2-40B4-BE49-F238E27FC236}">
                <a16:creationId xmlns:a16="http://schemas.microsoft.com/office/drawing/2014/main" id="{BA6C16D8-E40F-BA44-9125-095393444284}"/>
              </a:ext>
            </a:extLst>
          </p:cNvPr>
          <p:cNvSpPr/>
          <p:nvPr/>
        </p:nvSpPr>
        <p:spPr>
          <a:xfrm>
            <a:off x="3739425" y="5934905"/>
            <a:ext cx="4713150" cy="461665"/>
          </a:xfrm>
          <a:prstGeom prst="rect">
            <a:avLst/>
          </a:prstGeom>
        </p:spPr>
        <p:txBody>
          <a:bodyPr wrap="none">
            <a:spAutoFit/>
          </a:bodyPr>
          <a:lstStyle/>
          <a:p>
            <a:r>
              <a:rPr lang="en-US" sz="2400" dirty="0"/>
              <a:t>F(5, 250) = 6.48, </a:t>
            </a:r>
            <a:r>
              <a:rPr lang="en-US" sz="2400" i="1" dirty="0"/>
              <a:t>p </a:t>
            </a:r>
            <a:r>
              <a:rPr lang="en-US" sz="2400" dirty="0"/>
              <a:t>&lt; .001,  R</a:t>
            </a:r>
            <a:r>
              <a:rPr lang="en-US" sz="2400" baseline="30000" dirty="0"/>
              <a:t>2</a:t>
            </a:r>
            <a:r>
              <a:rPr lang="en-US" sz="2400" dirty="0"/>
              <a:t> =  0.12 </a:t>
            </a:r>
          </a:p>
        </p:txBody>
      </p:sp>
    </p:spTree>
    <p:extLst>
      <p:ext uri="{BB962C8B-B14F-4D97-AF65-F5344CB8AC3E}">
        <p14:creationId xmlns:p14="http://schemas.microsoft.com/office/powerpoint/2010/main" val="4265374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FF1AA-54BC-A245-AA93-D15232A1440E}"/>
              </a:ext>
            </a:extLst>
          </p:cNvPr>
          <p:cNvSpPr>
            <a:spLocks noGrp="1"/>
          </p:cNvSpPr>
          <p:nvPr>
            <p:ph type="title"/>
          </p:nvPr>
        </p:nvSpPr>
        <p:spPr/>
        <p:txBody>
          <a:bodyPr/>
          <a:lstStyle/>
          <a:p>
            <a:r>
              <a:rPr lang="en-US" dirty="0"/>
              <a:t>Regression Table</a:t>
            </a:r>
          </a:p>
        </p:txBody>
      </p:sp>
      <p:sp>
        <p:nvSpPr>
          <p:cNvPr id="3" name="Content Placeholder 2">
            <a:extLst>
              <a:ext uri="{FF2B5EF4-FFF2-40B4-BE49-F238E27FC236}">
                <a16:creationId xmlns:a16="http://schemas.microsoft.com/office/drawing/2014/main" id="{AB20D070-738D-5746-B6F9-DB03E0C1CB96}"/>
              </a:ext>
            </a:extLst>
          </p:cNvPr>
          <p:cNvSpPr>
            <a:spLocks noGrp="1"/>
          </p:cNvSpPr>
          <p:nvPr>
            <p:ph idx="1"/>
          </p:nvPr>
        </p:nvSpPr>
        <p:spPr/>
        <p:txBody>
          <a:bodyPr/>
          <a:lstStyle/>
          <a:p>
            <a:r>
              <a:rPr lang="en-US" dirty="0" err="1"/>
              <a:t>Yijun</a:t>
            </a:r>
            <a:r>
              <a:rPr lang="en-US" dirty="0"/>
              <a:t>, please insert table here :)</a:t>
            </a:r>
          </a:p>
        </p:txBody>
      </p:sp>
    </p:spTree>
    <p:extLst>
      <p:ext uri="{BB962C8B-B14F-4D97-AF65-F5344CB8AC3E}">
        <p14:creationId xmlns:p14="http://schemas.microsoft.com/office/powerpoint/2010/main" val="4056280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BFAC91-87FD-E848-BAE5-87164717684E}"/>
              </a:ext>
            </a:extLst>
          </p:cNvPr>
          <p:cNvSpPr>
            <a:spLocks noGrp="1"/>
          </p:cNvSpPr>
          <p:nvPr>
            <p:ph type="title"/>
          </p:nvPr>
        </p:nvSpPr>
        <p:spPr>
          <a:xfrm>
            <a:off x="930215" y="1345957"/>
            <a:ext cx="4193196" cy="4166085"/>
          </a:xfrm>
        </p:spPr>
        <p:txBody>
          <a:bodyPr>
            <a:normAutofit/>
          </a:bodyPr>
          <a:lstStyle/>
          <a:p>
            <a:pPr algn="ctr"/>
            <a:r>
              <a:rPr lang="en-US" sz="5400" b="1" dirty="0"/>
              <a:t>Discussion</a:t>
            </a:r>
          </a:p>
        </p:txBody>
      </p:sp>
      <p:grpSp>
        <p:nvGrpSpPr>
          <p:cNvPr id="14" name="Group 13">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5"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184760F-8A14-F74A-9505-3F4311B3A5A0}"/>
              </a:ext>
            </a:extLst>
          </p:cNvPr>
          <p:cNvSpPr>
            <a:spLocks noGrp="1"/>
          </p:cNvSpPr>
          <p:nvPr>
            <p:ph idx="1"/>
          </p:nvPr>
        </p:nvSpPr>
        <p:spPr>
          <a:xfrm>
            <a:off x="6039874" y="784524"/>
            <a:ext cx="5813034" cy="5872308"/>
          </a:xfrm>
        </p:spPr>
        <p:txBody>
          <a:bodyPr anchor="ctr">
            <a:normAutofit/>
          </a:bodyPr>
          <a:lstStyle/>
          <a:p>
            <a:r>
              <a:rPr lang="en-US" sz="2400" dirty="0"/>
              <a:t>First known study to explore the factor structure of the Asian Values Scale-Revised and if distinct dimensions of Asian values were differentially associated with disordered eating and body image concerns</a:t>
            </a:r>
          </a:p>
          <a:p>
            <a:endParaRPr lang="en-US" sz="2400" dirty="0"/>
          </a:p>
          <a:p>
            <a:r>
              <a:rPr lang="en-US" sz="2400" dirty="0"/>
              <a:t>Asian Values Scale-Revised loaded onto three separate factors:</a:t>
            </a:r>
          </a:p>
          <a:p>
            <a:pPr lvl="1"/>
            <a:r>
              <a:rPr lang="en-US" dirty="0"/>
              <a:t>Filial piety</a:t>
            </a:r>
          </a:p>
          <a:p>
            <a:pPr lvl="1"/>
            <a:r>
              <a:rPr lang="en-US" dirty="0"/>
              <a:t>Conformity to collectivist norms</a:t>
            </a:r>
          </a:p>
          <a:p>
            <a:pPr lvl="1"/>
            <a:r>
              <a:rPr lang="en-US" dirty="0"/>
              <a:t>Humility</a:t>
            </a:r>
          </a:p>
        </p:txBody>
      </p:sp>
      <p:sp>
        <p:nvSpPr>
          <p:cNvPr id="4" name="Rectangle 3">
            <a:extLst>
              <a:ext uri="{FF2B5EF4-FFF2-40B4-BE49-F238E27FC236}">
                <a16:creationId xmlns:a16="http://schemas.microsoft.com/office/drawing/2014/main" id="{3AD8F03B-8354-0747-82E2-FCCA0C479D15}"/>
              </a:ext>
            </a:extLst>
          </p:cNvPr>
          <p:cNvSpPr/>
          <p:nvPr/>
        </p:nvSpPr>
        <p:spPr>
          <a:xfrm>
            <a:off x="6039874" y="6404586"/>
            <a:ext cx="5363456" cy="369332"/>
          </a:xfrm>
          <a:prstGeom prst="rect">
            <a:avLst/>
          </a:prstGeom>
        </p:spPr>
        <p:txBody>
          <a:bodyPr wrap="none">
            <a:spAutoFit/>
          </a:bodyPr>
          <a:lstStyle/>
          <a:p>
            <a:r>
              <a:rPr lang="en-US" dirty="0"/>
              <a:t>Diener et al., 2003; Kim et al., 2002; Wong et al., 2012 </a:t>
            </a:r>
          </a:p>
        </p:txBody>
      </p:sp>
    </p:spTree>
    <p:extLst>
      <p:ext uri="{BB962C8B-B14F-4D97-AF65-F5344CB8AC3E}">
        <p14:creationId xmlns:p14="http://schemas.microsoft.com/office/powerpoint/2010/main" val="4046341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8AC77-FC24-4444-9827-754D95699C64}"/>
              </a:ext>
            </a:extLst>
          </p:cNvPr>
          <p:cNvSpPr>
            <a:spLocks noGrp="1"/>
          </p:cNvSpPr>
          <p:nvPr>
            <p:ph type="title"/>
          </p:nvPr>
        </p:nvSpPr>
        <p:spPr/>
        <p:txBody>
          <a:bodyPr/>
          <a:lstStyle/>
          <a:p>
            <a:r>
              <a:rPr lang="en-US" dirty="0"/>
              <a:t>Regression results</a:t>
            </a:r>
          </a:p>
        </p:txBody>
      </p:sp>
      <p:sp>
        <p:nvSpPr>
          <p:cNvPr id="3" name="Content Placeholder 2">
            <a:extLst>
              <a:ext uri="{FF2B5EF4-FFF2-40B4-BE49-F238E27FC236}">
                <a16:creationId xmlns:a16="http://schemas.microsoft.com/office/drawing/2014/main" id="{29192A67-5F82-7948-AAE0-C5BDE9BD2965}"/>
              </a:ext>
            </a:extLst>
          </p:cNvPr>
          <p:cNvSpPr>
            <a:spLocks noGrp="1"/>
          </p:cNvSpPr>
          <p:nvPr>
            <p:ph idx="1"/>
          </p:nvPr>
        </p:nvSpPr>
        <p:spPr/>
        <p:txBody>
          <a:bodyPr/>
          <a:lstStyle/>
          <a:p>
            <a:r>
              <a:rPr lang="en-US" dirty="0"/>
              <a:t>Please insert the figure 1 here</a:t>
            </a:r>
          </a:p>
        </p:txBody>
      </p:sp>
    </p:spTree>
    <p:extLst>
      <p:ext uri="{BB962C8B-B14F-4D97-AF65-F5344CB8AC3E}">
        <p14:creationId xmlns:p14="http://schemas.microsoft.com/office/powerpoint/2010/main" val="839424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1DEC6A-60D4-BC43-9331-452B764EB802}"/>
              </a:ext>
            </a:extLst>
          </p:cNvPr>
          <p:cNvSpPr>
            <a:spLocks noGrp="1"/>
          </p:cNvSpPr>
          <p:nvPr>
            <p:ph type="title"/>
          </p:nvPr>
        </p:nvSpPr>
        <p:spPr>
          <a:xfrm>
            <a:off x="523407" y="347651"/>
            <a:ext cx="10515600" cy="1133499"/>
          </a:xfrm>
        </p:spPr>
        <p:txBody>
          <a:bodyPr>
            <a:normAutofit/>
          </a:bodyPr>
          <a:lstStyle/>
          <a:p>
            <a:pPr algn="ctr"/>
            <a:r>
              <a:rPr lang="en-US" sz="6600" b="1" dirty="0"/>
              <a:t>Outline</a:t>
            </a:r>
          </a:p>
        </p:txBody>
      </p:sp>
      <p:graphicFrame>
        <p:nvGraphicFramePr>
          <p:cNvPr id="5" name="Content Placeholder 2">
            <a:extLst>
              <a:ext uri="{FF2B5EF4-FFF2-40B4-BE49-F238E27FC236}">
                <a16:creationId xmlns:a16="http://schemas.microsoft.com/office/drawing/2014/main" id="{87665E9B-D7AC-4F43-82F0-C01CF7918374}"/>
              </a:ext>
            </a:extLst>
          </p:cNvPr>
          <p:cNvGraphicFramePr>
            <a:graphicFrameLocks noGrp="1"/>
          </p:cNvGraphicFramePr>
          <p:nvPr>
            <p:ph idx="1"/>
            <p:extLst>
              <p:ext uri="{D42A27DB-BD31-4B8C-83A1-F6EECF244321}">
                <p14:modId xmlns:p14="http://schemas.microsoft.com/office/powerpoint/2010/main" val="140789826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6969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3D0A9-80B6-6E4E-8010-344AE6911C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FEBAF6-C348-854E-A8F7-CBF4F3496F13}"/>
              </a:ext>
            </a:extLst>
          </p:cNvPr>
          <p:cNvSpPr>
            <a:spLocks noGrp="1"/>
          </p:cNvSpPr>
          <p:nvPr>
            <p:ph idx="1"/>
          </p:nvPr>
        </p:nvSpPr>
        <p:spPr/>
        <p:txBody>
          <a:bodyPr/>
          <a:lstStyle/>
          <a:p>
            <a:r>
              <a:rPr lang="en-US" dirty="0"/>
              <a:t>Please insert the figure 2 here</a:t>
            </a:r>
          </a:p>
        </p:txBody>
      </p:sp>
    </p:spTree>
    <p:extLst>
      <p:ext uri="{BB962C8B-B14F-4D97-AF65-F5344CB8AC3E}">
        <p14:creationId xmlns:p14="http://schemas.microsoft.com/office/powerpoint/2010/main" val="3283942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82CFF-7131-1A41-870E-1DD505FE93C6}"/>
              </a:ext>
            </a:extLst>
          </p:cNvPr>
          <p:cNvSpPr>
            <a:spLocks noGrp="1"/>
          </p:cNvSpPr>
          <p:nvPr>
            <p:ph type="title"/>
          </p:nvPr>
        </p:nvSpPr>
        <p:spPr>
          <a:xfrm>
            <a:off x="1016805" y="1345958"/>
            <a:ext cx="4193196" cy="4166085"/>
          </a:xfrm>
        </p:spPr>
        <p:txBody>
          <a:bodyPr>
            <a:normAutofit/>
          </a:bodyPr>
          <a:lstStyle/>
          <a:p>
            <a:pPr algn="ctr"/>
            <a:r>
              <a:rPr lang="en-US" sz="5400" b="1" dirty="0"/>
              <a:t>Discussion</a:t>
            </a:r>
          </a:p>
        </p:txBody>
      </p:sp>
      <p:grpSp>
        <p:nvGrpSpPr>
          <p:cNvPr id="14" name="Group 13">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5"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AEADE94-4D99-C34D-9988-5C06D63B834F}"/>
              </a:ext>
            </a:extLst>
          </p:cNvPr>
          <p:cNvSpPr>
            <a:spLocks noGrp="1"/>
          </p:cNvSpPr>
          <p:nvPr>
            <p:ph idx="1"/>
          </p:nvPr>
        </p:nvSpPr>
        <p:spPr>
          <a:xfrm>
            <a:off x="5984350" y="524170"/>
            <a:ext cx="5726444" cy="6333830"/>
          </a:xfrm>
        </p:spPr>
        <p:txBody>
          <a:bodyPr anchor="ctr">
            <a:normAutofit/>
          </a:bodyPr>
          <a:lstStyle/>
          <a:p>
            <a:r>
              <a:rPr lang="en-US" sz="2200" dirty="0"/>
              <a:t>First known study to examine the link between Asian/Asian American men’s experiences with race-related discrimination and the behavioral drive for muscularity</a:t>
            </a:r>
          </a:p>
          <a:p>
            <a:endParaRPr lang="en-US" sz="2200" dirty="0"/>
          </a:p>
          <a:p>
            <a:r>
              <a:rPr lang="en-US" sz="2200" dirty="0"/>
              <a:t> As hypothesized, both experiences with overt racism (e.g., “</a:t>
            </a:r>
            <a:r>
              <a:rPr lang="en-US" sz="2200" i="1" dirty="0"/>
              <a:t>You see a TV commercial in which an Asian character speaks bad English and acts subservient to non-Asian characters</a:t>
            </a:r>
            <a:r>
              <a:rPr lang="en-US" sz="2200" dirty="0"/>
              <a:t>”) and microaggressions (e.g., “</a:t>
            </a:r>
            <a:r>
              <a:rPr lang="en-US" sz="2200" i="1" dirty="0"/>
              <a:t>Someone asks you if you can teach him or her karate”</a:t>
            </a:r>
            <a:r>
              <a:rPr lang="en-US" sz="2200" dirty="0"/>
              <a:t>)</a:t>
            </a:r>
            <a:r>
              <a:rPr lang="en-US" sz="2200" i="1" dirty="0"/>
              <a:t> </a:t>
            </a:r>
            <a:r>
              <a:rPr lang="en-US" sz="2200" dirty="0"/>
              <a:t>were significantly and positively associated with the behavioral drive for muscularity (e.g., engaging in behaviors aimed at increasing muscle mass)</a:t>
            </a:r>
          </a:p>
        </p:txBody>
      </p:sp>
    </p:spTree>
    <p:extLst>
      <p:ext uri="{BB962C8B-B14F-4D97-AF65-F5344CB8AC3E}">
        <p14:creationId xmlns:p14="http://schemas.microsoft.com/office/powerpoint/2010/main" val="3135434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82CFF-7131-1A41-870E-1DD505FE93C6}"/>
              </a:ext>
            </a:extLst>
          </p:cNvPr>
          <p:cNvSpPr>
            <a:spLocks noGrp="1"/>
          </p:cNvSpPr>
          <p:nvPr>
            <p:ph type="title"/>
          </p:nvPr>
        </p:nvSpPr>
        <p:spPr>
          <a:xfrm>
            <a:off x="1016805" y="1345958"/>
            <a:ext cx="4193196" cy="4166085"/>
          </a:xfrm>
        </p:spPr>
        <p:txBody>
          <a:bodyPr>
            <a:normAutofit/>
          </a:bodyPr>
          <a:lstStyle/>
          <a:p>
            <a:pPr algn="ctr"/>
            <a:r>
              <a:rPr lang="en-US" sz="5400" b="1" dirty="0"/>
              <a:t>Discussion</a:t>
            </a:r>
          </a:p>
        </p:txBody>
      </p:sp>
      <p:grpSp>
        <p:nvGrpSpPr>
          <p:cNvPr id="14" name="Group 13">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5"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AEADE94-4D99-C34D-9988-5C06D63B834F}"/>
              </a:ext>
            </a:extLst>
          </p:cNvPr>
          <p:cNvSpPr>
            <a:spLocks noGrp="1"/>
          </p:cNvSpPr>
          <p:nvPr>
            <p:ph idx="1"/>
          </p:nvPr>
        </p:nvSpPr>
        <p:spPr>
          <a:xfrm>
            <a:off x="5984350" y="702944"/>
            <a:ext cx="5924276" cy="5931772"/>
          </a:xfrm>
        </p:spPr>
        <p:txBody>
          <a:bodyPr anchor="ctr">
            <a:normAutofit/>
          </a:bodyPr>
          <a:lstStyle/>
          <a:p>
            <a:r>
              <a:rPr lang="en-US" sz="2400" dirty="0"/>
              <a:t>The current study sheds further light on the harmful effects of racism on Asian/Asian American men’s mental health, including body image and muscularity-enhancing behaviors</a:t>
            </a:r>
          </a:p>
          <a:p>
            <a:endParaRPr lang="en-US" sz="2400" dirty="0"/>
          </a:p>
          <a:p>
            <a:r>
              <a:rPr lang="en-US" sz="2400" dirty="0"/>
              <a:t>Data support the notion that experiences with racism may prompt Asian/Asian American men to engage in behaviors aimed at achieving the mesomorphic male body ideal</a:t>
            </a:r>
          </a:p>
          <a:p>
            <a:pPr lvl="1"/>
            <a:r>
              <a:rPr lang="en-US" dirty="0"/>
              <a:t>Asian/Asian American men may be going to extreme lengths to achieve the ideal Western male body physique (e.g., excessive and compulsive muscularity-enhancing behaviors)</a:t>
            </a:r>
          </a:p>
        </p:txBody>
      </p:sp>
    </p:spTree>
    <p:extLst>
      <p:ext uri="{BB962C8B-B14F-4D97-AF65-F5344CB8AC3E}">
        <p14:creationId xmlns:p14="http://schemas.microsoft.com/office/powerpoint/2010/main" val="705929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5E9AB5-442D-6F46-BE21-94711B21FCFF}"/>
              </a:ext>
            </a:extLst>
          </p:cNvPr>
          <p:cNvSpPr>
            <a:spLocks noGrp="1"/>
          </p:cNvSpPr>
          <p:nvPr>
            <p:ph type="title"/>
          </p:nvPr>
        </p:nvSpPr>
        <p:spPr>
          <a:xfrm>
            <a:off x="1016805" y="1345958"/>
            <a:ext cx="4193196" cy="4166085"/>
          </a:xfrm>
        </p:spPr>
        <p:txBody>
          <a:bodyPr>
            <a:normAutofit/>
          </a:bodyPr>
          <a:lstStyle/>
          <a:p>
            <a:r>
              <a:rPr lang="en-US" sz="4600" b="1"/>
              <a:t>Study Strengths and Limitations</a:t>
            </a:r>
          </a:p>
        </p:txBody>
      </p:sp>
      <p:grpSp>
        <p:nvGrpSpPr>
          <p:cNvPr id="14" name="Group 13">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5"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ADC13F7C-154D-664B-9675-4DA8B058D406}"/>
              </a:ext>
            </a:extLst>
          </p:cNvPr>
          <p:cNvSpPr>
            <a:spLocks noGrp="1"/>
          </p:cNvSpPr>
          <p:nvPr>
            <p:ph idx="1"/>
          </p:nvPr>
        </p:nvSpPr>
        <p:spPr>
          <a:xfrm>
            <a:off x="5984351" y="702944"/>
            <a:ext cx="5369326" cy="5586984"/>
          </a:xfrm>
        </p:spPr>
        <p:txBody>
          <a:bodyPr anchor="ctr">
            <a:normAutofit/>
          </a:bodyPr>
          <a:lstStyle/>
          <a:p>
            <a:pPr marL="457200" lvl="1" indent="0">
              <a:buNone/>
            </a:pPr>
            <a:endParaRPr lang="en-US" sz="2200" dirty="0"/>
          </a:p>
          <a:p>
            <a:r>
              <a:rPr lang="en-US" sz="2200" dirty="0"/>
              <a:t>Large, ethnically diverse, nationally representative sample of Asian/Asian American men</a:t>
            </a:r>
          </a:p>
          <a:p>
            <a:pPr lvl="1"/>
            <a:r>
              <a:rPr lang="en-US" sz="1800" dirty="0"/>
              <a:t>Underpowered to examine intra-ethnic differences</a:t>
            </a:r>
          </a:p>
          <a:p>
            <a:pPr lvl="1"/>
            <a:endParaRPr lang="en-US" sz="1800" dirty="0"/>
          </a:p>
          <a:p>
            <a:r>
              <a:rPr lang="en-US" sz="2200" dirty="0"/>
              <a:t>Cross-sectional data: findings are correlational</a:t>
            </a:r>
          </a:p>
          <a:p>
            <a:endParaRPr lang="en-US" sz="2200" dirty="0"/>
          </a:p>
          <a:p>
            <a:r>
              <a:rPr lang="en-US" sz="2200" dirty="0"/>
              <a:t>Experimental and prospective studies are needed to further validate the current findings</a:t>
            </a:r>
          </a:p>
        </p:txBody>
      </p:sp>
    </p:spTree>
    <p:extLst>
      <p:ext uri="{BB962C8B-B14F-4D97-AF65-F5344CB8AC3E}">
        <p14:creationId xmlns:p14="http://schemas.microsoft.com/office/powerpoint/2010/main" val="1250509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5516EB-E605-CE4D-8617-7CB1668910F1}"/>
              </a:ext>
            </a:extLst>
          </p:cNvPr>
          <p:cNvSpPr>
            <a:spLocks noGrp="1"/>
          </p:cNvSpPr>
          <p:nvPr>
            <p:ph type="title"/>
          </p:nvPr>
        </p:nvSpPr>
        <p:spPr>
          <a:xfrm>
            <a:off x="1016805" y="1345958"/>
            <a:ext cx="4193196" cy="4166085"/>
          </a:xfrm>
        </p:spPr>
        <p:txBody>
          <a:bodyPr>
            <a:normAutofit/>
          </a:bodyPr>
          <a:lstStyle/>
          <a:p>
            <a:pPr algn="ctr"/>
            <a:r>
              <a:rPr lang="en-US" sz="4600" b="1" dirty="0"/>
              <a:t>Implications and Future Directions</a:t>
            </a:r>
          </a:p>
        </p:txBody>
      </p:sp>
      <p:grpSp>
        <p:nvGrpSpPr>
          <p:cNvPr id="14" name="Group 13">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5"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9E825B5-01A7-BD49-97E8-96F7A931C702}"/>
              </a:ext>
            </a:extLst>
          </p:cNvPr>
          <p:cNvSpPr>
            <a:spLocks noGrp="1"/>
          </p:cNvSpPr>
          <p:nvPr>
            <p:ph idx="1"/>
          </p:nvPr>
        </p:nvSpPr>
        <p:spPr>
          <a:xfrm>
            <a:off x="5652699" y="513140"/>
            <a:ext cx="6363072" cy="6248208"/>
          </a:xfrm>
        </p:spPr>
        <p:txBody>
          <a:bodyPr anchor="ctr">
            <a:normAutofit/>
          </a:bodyPr>
          <a:lstStyle/>
          <a:p>
            <a:r>
              <a:rPr lang="en-US" sz="2200" dirty="0"/>
              <a:t>The current study adds to a small, but growing body of research implicating experiences with race-related discrimination as a significant contributor to health disparities among racial/ethnic minority men living in the United States </a:t>
            </a:r>
          </a:p>
          <a:p>
            <a:endParaRPr lang="en-US" sz="2200" dirty="0"/>
          </a:p>
          <a:p>
            <a:r>
              <a:rPr lang="en-US" sz="2200" dirty="0"/>
              <a:t>These data may help to inform clinical programming and preventative interventions aimed at addressing the harmful effects of race-related discrimination on men’s body image and disordered eating behaviors </a:t>
            </a:r>
          </a:p>
          <a:p>
            <a:endParaRPr lang="en-US" sz="2200" dirty="0"/>
          </a:p>
          <a:p>
            <a:r>
              <a:rPr lang="en-US" sz="2200" dirty="0"/>
              <a:t>Current study may also help to inform the development and implementation of interventions aimed at helping Asian/Asian American men adopt healthy coping strategies in response to discriminatory experiences </a:t>
            </a:r>
          </a:p>
        </p:txBody>
      </p:sp>
    </p:spTree>
    <p:extLst>
      <p:ext uri="{BB962C8B-B14F-4D97-AF65-F5344CB8AC3E}">
        <p14:creationId xmlns:p14="http://schemas.microsoft.com/office/powerpoint/2010/main" val="537559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85ED7-0E30-7047-8A4A-93FEDCE5A2AC}"/>
              </a:ext>
            </a:extLst>
          </p:cNvPr>
          <p:cNvSpPr>
            <a:spLocks noGrp="1"/>
          </p:cNvSpPr>
          <p:nvPr>
            <p:ph type="title"/>
          </p:nvPr>
        </p:nvSpPr>
        <p:spPr/>
        <p:txBody>
          <a:bodyPr/>
          <a:lstStyle/>
          <a:p>
            <a:pPr algn="ctr"/>
            <a:r>
              <a:rPr lang="en-US" b="1" dirty="0"/>
              <a:t>Successes and Challenges of Final Project</a:t>
            </a:r>
          </a:p>
        </p:txBody>
      </p:sp>
      <p:sp>
        <p:nvSpPr>
          <p:cNvPr id="3" name="Content Placeholder 2">
            <a:extLst>
              <a:ext uri="{FF2B5EF4-FFF2-40B4-BE49-F238E27FC236}">
                <a16:creationId xmlns:a16="http://schemas.microsoft.com/office/drawing/2014/main" id="{6F85B00B-ECC6-C943-96BF-5868FC1AD902}"/>
              </a:ext>
            </a:extLst>
          </p:cNvPr>
          <p:cNvSpPr>
            <a:spLocks noGrp="1"/>
          </p:cNvSpPr>
          <p:nvPr>
            <p:ph idx="1"/>
          </p:nvPr>
        </p:nvSpPr>
        <p:spPr/>
        <p:txBody>
          <a:bodyPr/>
          <a:lstStyle/>
          <a:p>
            <a:r>
              <a:rPr lang="en-US" dirty="0"/>
              <a:t>I have no idea what to put here lol, maybe that the data were already pretty clean, so how to incorporate the functions? Also maybe the data knitting and creating tables and figures ??</a:t>
            </a:r>
          </a:p>
        </p:txBody>
      </p:sp>
    </p:spTree>
    <p:extLst>
      <p:ext uri="{BB962C8B-B14F-4D97-AF65-F5344CB8AC3E}">
        <p14:creationId xmlns:p14="http://schemas.microsoft.com/office/powerpoint/2010/main" val="2984579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D27CF-604F-B846-BA64-5F551E173CE5}"/>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3B1DD0B4-BD62-5F41-B0F9-275172545EB1}"/>
              </a:ext>
            </a:extLst>
          </p:cNvPr>
          <p:cNvSpPr>
            <a:spLocks noGrp="1"/>
          </p:cNvSpPr>
          <p:nvPr>
            <p:ph idx="1"/>
          </p:nvPr>
        </p:nvSpPr>
        <p:spPr>
          <a:xfrm>
            <a:off x="838200" y="1825625"/>
            <a:ext cx="10515600" cy="4667250"/>
          </a:xfrm>
        </p:spPr>
        <p:txBody>
          <a:bodyPr>
            <a:normAutofit fontScale="77500" lnSpcReduction="20000"/>
          </a:bodyPr>
          <a:lstStyle/>
          <a:p>
            <a:r>
              <a:rPr lang="en-US" dirty="0"/>
              <a:t>Barnett, H. L., Keel, P. K., &amp; Conoscenti, L. M. (2002). Body Type Preferences in Asian and Caucasian College Students. </a:t>
            </a:r>
            <a:r>
              <a:rPr lang="en-US" i="1" dirty="0"/>
              <a:t>Sex Roles</a:t>
            </a:r>
            <a:r>
              <a:rPr lang="en-US" dirty="0"/>
              <a:t>, 12.</a:t>
            </a:r>
          </a:p>
          <a:p>
            <a:r>
              <a:rPr lang="en-US" dirty="0"/>
              <a:t>Braun, D. L., Sunday, S. R., Huang, A., &amp; </a:t>
            </a:r>
            <a:r>
              <a:rPr lang="en-US" dirty="0" err="1"/>
              <a:t>Halmi</a:t>
            </a:r>
            <a:r>
              <a:rPr lang="en-US" dirty="0"/>
              <a:t>, K. A. (1999). More males seek treatment for eating disorders. </a:t>
            </a:r>
            <a:r>
              <a:rPr lang="en-US" i="1" dirty="0"/>
              <a:t>The International Journal of Eating Disorders</a:t>
            </a:r>
            <a:r>
              <a:rPr lang="en-US" dirty="0"/>
              <a:t>, </a:t>
            </a:r>
            <a:r>
              <a:rPr lang="en-US" i="1" dirty="0"/>
              <a:t>25</a:t>
            </a:r>
            <a:r>
              <a:rPr lang="en-US" dirty="0"/>
              <a:t>(4), 415–424.</a:t>
            </a:r>
          </a:p>
          <a:p>
            <a:r>
              <a:rPr lang="en-US" dirty="0" err="1"/>
              <a:t>Buhi</a:t>
            </a:r>
            <a:r>
              <a:rPr lang="en-US" dirty="0"/>
              <a:t>, E. R., Goodson, P., &amp; </a:t>
            </a:r>
            <a:r>
              <a:rPr lang="en-US" dirty="0" err="1"/>
              <a:t>Neilands</a:t>
            </a:r>
            <a:r>
              <a:rPr lang="en-US" dirty="0"/>
              <a:t>, T. B. (2008). Out of sight, not out of mind: Strategies for handling missing data. </a:t>
            </a:r>
            <a:r>
              <a:rPr lang="en-US" i="1" dirty="0"/>
              <a:t>American Journal of Health Behavior; Star City</a:t>
            </a:r>
            <a:r>
              <a:rPr lang="en-US" dirty="0"/>
              <a:t>, </a:t>
            </a:r>
            <a:r>
              <a:rPr lang="en-US" i="1" dirty="0"/>
              <a:t>32</a:t>
            </a:r>
            <a:r>
              <a:rPr lang="en-US" dirty="0"/>
              <a:t>(1), 83–92. https://</a:t>
            </a:r>
            <a:r>
              <a:rPr lang="en-US" dirty="0" err="1"/>
              <a:t>search.proquest.com</a:t>
            </a:r>
            <a:r>
              <a:rPr lang="en-US" dirty="0"/>
              <a:t>/</a:t>
            </a:r>
            <a:r>
              <a:rPr lang="en-US" dirty="0" err="1"/>
              <a:t>docview</a:t>
            </a:r>
            <a:r>
              <a:rPr lang="en-US" dirty="0"/>
              <a:t>/211806047/abstract/F7977D68F2D04E4APQ/1</a:t>
            </a:r>
          </a:p>
          <a:p>
            <a:r>
              <a:rPr lang="en-US" dirty="0"/>
              <a:t>Dong, Y., &amp; Peng, C.-Y. J. (2013). Principled missing data methods for researchers. </a:t>
            </a:r>
            <a:r>
              <a:rPr lang="en-US" i="1" dirty="0" err="1"/>
              <a:t>SpringerPlus</a:t>
            </a:r>
            <a:r>
              <a:rPr lang="en-US" dirty="0"/>
              <a:t>, </a:t>
            </a:r>
            <a:r>
              <a:rPr lang="en-US" i="1" dirty="0"/>
              <a:t>2</a:t>
            </a:r>
            <a:r>
              <a:rPr lang="en-US" dirty="0"/>
              <a:t>(1). https://</a:t>
            </a:r>
            <a:r>
              <a:rPr lang="en-US" dirty="0" err="1"/>
              <a:t>doi.org</a:t>
            </a:r>
            <a:r>
              <a:rPr lang="en-US" dirty="0"/>
              <a:t>/10.1186/2193-1801-2-222</a:t>
            </a:r>
          </a:p>
          <a:p>
            <a:r>
              <a:rPr lang="en-US" dirty="0"/>
              <a:t>Edwards, C., Tod, D., Molnar, G., &amp; Markland, D. (2016). Perceived social pressures and the internalization of the mesomorphic ideal: The role of drive for muscularity and autonomy in physically active men. </a:t>
            </a:r>
            <a:r>
              <a:rPr lang="en-US" i="1" dirty="0"/>
              <a:t>Body Image</a:t>
            </a:r>
            <a:r>
              <a:rPr lang="en-US" dirty="0"/>
              <a:t>, </a:t>
            </a:r>
            <a:r>
              <a:rPr lang="en-US" i="1" dirty="0"/>
              <a:t>16</a:t>
            </a:r>
            <a:r>
              <a:rPr lang="en-US" dirty="0"/>
              <a:t>, 63–69. https://</a:t>
            </a:r>
            <a:r>
              <a:rPr lang="en-US" dirty="0" err="1"/>
              <a:t>doi.org</a:t>
            </a:r>
            <a:r>
              <a:rPr lang="en-US" dirty="0"/>
              <a:t>/10.1016/j.bodyim.2015.11.003</a:t>
            </a:r>
          </a:p>
          <a:p>
            <a:r>
              <a:rPr lang="en-US" dirty="0"/>
              <a:t>Kelly, N. R., Cotter, E. W., </a:t>
            </a:r>
            <a:r>
              <a:rPr lang="en-US" dirty="0" err="1"/>
              <a:t>Tanofsky-Kraff</a:t>
            </a:r>
            <a:r>
              <a:rPr lang="en-US" dirty="0"/>
              <a:t>, M., &amp; </a:t>
            </a:r>
            <a:r>
              <a:rPr lang="en-US" dirty="0" err="1"/>
              <a:t>Mazzeo</a:t>
            </a:r>
            <a:r>
              <a:rPr lang="en-US" dirty="0"/>
              <a:t>, S. E. (2015). Racial variations in binge eating, body image concerns, and compulsive exercise among men. </a:t>
            </a:r>
            <a:r>
              <a:rPr lang="en-US" i="1" dirty="0"/>
              <a:t>Psychology of Men &amp; Masculinity</a:t>
            </a:r>
            <a:r>
              <a:rPr lang="en-US" dirty="0"/>
              <a:t>, </a:t>
            </a:r>
            <a:r>
              <a:rPr lang="en-US" i="1" dirty="0"/>
              <a:t>16</a:t>
            </a:r>
            <a:r>
              <a:rPr lang="en-US" dirty="0"/>
              <a:t>(3), 326–336. https://</a:t>
            </a:r>
            <a:r>
              <a:rPr lang="en-US" dirty="0" err="1"/>
              <a:t>doi.org</a:t>
            </a:r>
            <a:r>
              <a:rPr lang="en-US" dirty="0"/>
              <a:t>/10.1037/a0037585</a:t>
            </a:r>
          </a:p>
          <a:p>
            <a:endParaRPr lang="en-US" dirty="0"/>
          </a:p>
        </p:txBody>
      </p:sp>
    </p:spTree>
    <p:extLst>
      <p:ext uri="{BB962C8B-B14F-4D97-AF65-F5344CB8AC3E}">
        <p14:creationId xmlns:p14="http://schemas.microsoft.com/office/powerpoint/2010/main" val="2246281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18B426-7DAC-1649-949B-EC8151745E01}"/>
              </a:ext>
            </a:extLst>
          </p:cNvPr>
          <p:cNvSpPr>
            <a:spLocks noGrp="1"/>
          </p:cNvSpPr>
          <p:nvPr>
            <p:ph idx="1"/>
          </p:nvPr>
        </p:nvSpPr>
        <p:spPr>
          <a:xfrm>
            <a:off x="340242" y="318976"/>
            <a:ext cx="11589488" cy="6539023"/>
          </a:xfrm>
        </p:spPr>
        <p:txBody>
          <a:bodyPr>
            <a:normAutofit fontScale="55000" lnSpcReduction="20000"/>
          </a:bodyPr>
          <a:lstStyle/>
          <a:p>
            <a:r>
              <a:rPr lang="en-US" sz="2900" dirty="0"/>
              <a:t>Barnett, H. L., Keel, P. K., &amp; Conoscenti, L. M. (2002). Body Type Preferences in Asian and Caucasian College Students. </a:t>
            </a:r>
            <a:r>
              <a:rPr lang="en-US" sz="2900" i="1" dirty="0"/>
              <a:t>Sex Roles</a:t>
            </a:r>
            <a:r>
              <a:rPr lang="en-US" sz="2900" dirty="0"/>
              <a:t>, 12.</a:t>
            </a:r>
          </a:p>
          <a:p>
            <a:r>
              <a:rPr lang="en-US" sz="2900" dirty="0"/>
              <a:t>Braun, D. L., Sunday, S. R., Huang, A., &amp; </a:t>
            </a:r>
            <a:r>
              <a:rPr lang="en-US" sz="2900" dirty="0" err="1"/>
              <a:t>Halmi</a:t>
            </a:r>
            <a:r>
              <a:rPr lang="en-US" sz="2900" dirty="0"/>
              <a:t>, K. A. (1999). More males seek treatment for eating disorders. </a:t>
            </a:r>
            <a:r>
              <a:rPr lang="en-US" sz="2900" i="1" dirty="0"/>
              <a:t>The International Journal of Eating Disorders</a:t>
            </a:r>
            <a:r>
              <a:rPr lang="en-US" sz="2900" dirty="0"/>
              <a:t>, </a:t>
            </a:r>
            <a:r>
              <a:rPr lang="en-US" sz="2900" i="1" dirty="0"/>
              <a:t>25</a:t>
            </a:r>
            <a:r>
              <a:rPr lang="en-US" sz="2900" dirty="0"/>
              <a:t>(4), 415–424.</a:t>
            </a:r>
          </a:p>
          <a:p>
            <a:r>
              <a:rPr lang="en-US" sz="2900" dirty="0" err="1"/>
              <a:t>Buhi</a:t>
            </a:r>
            <a:r>
              <a:rPr lang="en-US" sz="2900" dirty="0"/>
              <a:t>, E. R., Goodson, P., &amp; </a:t>
            </a:r>
            <a:r>
              <a:rPr lang="en-US" sz="2900" dirty="0" err="1"/>
              <a:t>Neilands</a:t>
            </a:r>
            <a:r>
              <a:rPr lang="en-US" sz="2900" dirty="0"/>
              <a:t>, T. B. (2008). Out of sight, not out of mind: Strategies for handling missing data. </a:t>
            </a:r>
            <a:r>
              <a:rPr lang="en-US" sz="2900" i="1" dirty="0"/>
              <a:t>American Journal of Health Behavior; Star City</a:t>
            </a:r>
            <a:r>
              <a:rPr lang="en-US" sz="2900" dirty="0"/>
              <a:t>, </a:t>
            </a:r>
            <a:r>
              <a:rPr lang="en-US" sz="2900" i="1" dirty="0"/>
              <a:t>32</a:t>
            </a:r>
            <a:r>
              <a:rPr lang="en-US" sz="2900" dirty="0"/>
              <a:t>(1), 83–92. https://</a:t>
            </a:r>
            <a:r>
              <a:rPr lang="en-US" sz="2900" dirty="0" err="1"/>
              <a:t>search.proquest.com</a:t>
            </a:r>
            <a:r>
              <a:rPr lang="en-US" sz="2900" dirty="0"/>
              <a:t>/</a:t>
            </a:r>
            <a:r>
              <a:rPr lang="en-US" sz="2900" dirty="0" err="1"/>
              <a:t>docview</a:t>
            </a:r>
            <a:r>
              <a:rPr lang="en-US" sz="2900" dirty="0"/>
              <a:t>/211806047/abstract/F7977D68F2D04E4APQ/1</a:t>
            </a:r>
          </a:p>
          <a:p>
            <a:r>
              <a:rPr lang="en-US" sz="2900" dirty="0"/>
              <a:t>Dong, Y., &amp; Peng, C.-Y. J. (2013). Principled missing data methods for researchers. </a:t>
            </a:r>
            <a:r>
              <a:rPr lang="en-US" sz="2900" i="1" dirty="0" err="1"/>
              <a:t>SpringerPlus</a:t>
            </a:r>
            <a:r>
              <a:rPr lang="en-US" sz="2900" dirty="0"/>
              <a:t>, </a:t>
            </a:r>
            <a:r>
              <a:rPr lang="en-US" sz="2900" i="1" dirty="0"/>
              <a:t>2</a:t>
            </a:r>
            <a:r>
              <a:rPr lang="en-US" sz="2900" dirty="0"/>
              <a:t>(1). https://</a:t>
            </a:r>
            <a:r>
              <a:rPr lang="en-US" sz="2900" dirty="0" err="1"/>
              <a:t>doi.org</a:t>
            </a:r>
            <a:r>
              <a:rPr lang="en-US" sz="2900" dirty="0"/>
              <a:t>/10.1186/2193-1801-2-222</a:t>
            </a:r>
          </a:p>
          <a:p>
            <a:r>
              <a:rPr lang="en-US" sz="2900" dirty="0"/>
              <a:t>Edwards, C., Tod, D., Molnar, G., &amp; Markland, D. (2016). Perceived social pressures and the internalization of the mesomorphic ideal: The role of drive for muscularity and autonomy in physically active men. </a:t>
            </a:r>
            <a:r>
              <a:rPr lang="en-US" sz="2900" i="1" dirty="0"/>
              <a:t>Body Image</a:t>
            </a:r>
            <a:r>
              <a:rPr lang="en-US" sz="2900" dirty="0"/>
              <a:t>, </a:t>
            </a:r>
            <a:r>
              <a:rPr lang="en-US" sz="2900" i="1" dirty="0"/>
              <a:t>16</a:t>
            </a:r>
            <a:r>
              <a:rPr lang="en-US" sz="2900" dirty="0"/>
              <a:t>, 63–69. https://</a:t>
            </a:r>
            <a:r>
              <a:rPr lang="en-US" sz="2900" dirty="0" err="1"/>
              <a:t>doi.org</a:t>
            </a:r>
            <a:r>
              <a:rPr lang="en-US" sz="2900" dirty="0"/>
              <a:t>/10.1016/j.bodyim.2015.11.003</a:t>
            </a:r>
          </a:p>
          <a:p>
            <a:r>
              <a:rPr lang="en-US" sz="2900" dirty="0"/>
              <a:t>Kelly, N. R., Cotter, E. W., </a:t>
            </a:r>
            <a:r>
              <a:rPr lang="en-US" sz="2900" dirty="0" err="1"/>
              <a:t>Tanofsky-Kraff</a:t>
            </a:r>
            <a:r>
              <a:rPr lang="en-US" sz="2900" dirty="0"/>
              <a:t>, M., &amp; </a:t>
            </a:r>
            <a:r>
              <a:rPr lang="en-US" sz="2900" dirty="0" err="1"/>
              <a:t>Mazzeo</a:t>
            </a:r>
            <a:r>
              <a:rPr lang="en-US" sz="2900" dirty="0"/>
              <a:t>, S. E. (2015). Racial variations in binge eating, body image concerns, and compulsive exercise among men. </a:t>
            </a:r>
            <a:r>
              <a:rPr lang="en-US" sz="2900" i="1" dirty="0"/>
              <a:t>Psychology of Men &amp; Masculinity</a:t>
            </a:r>
            <a:r>
              <a:rPr lang="en-US" sz="2900" dirty="0"/>
              <a:t>, </a:t>
            </a:r>
            <a:r>
              <a:rPr lang="en-US" sz="2900" i="1" dirty="0"/>
              <a:t>16</a:t>
            </a:r>
            <a:r>
              <a:rPr lang="en-US" sz="2900" dirty="0"/>
              <a:t>(3), 326–336. https://</a:t>
            </a:r>
            <a:r>
              <a:rPr lang="en-US" sz="2900" dirty="0" err="1"/>
              <a:t>doi.org</a:t>
            </a:r>
            <a:r>
              <a:rPr lang="en-US" sz="2900" dirty="0"/>
              <a:t>/10.1037/a0037585</a:t>
            </a:r>
          </a:p>
          <a:p>
            <a:r>
              <a:rPr lang="en-US" sz="2900" dirty="0"/>
              <a:t>Kelly, N. R., Smith, T. M., Hall, G. C. N., Guidinger, C., Williamson, G., Budd, E. L., &amp; Giuliani, N. R. (2018). Perceptions of general and </a:t>
            </a:r>
            <a:r>
              <a:rPr lang="en-US" sz="2900" dirty="0" err="1"/>
              <a:t>postpresidential</a:t>
            </a:r>
            <a:r>
              <a:rPr lang="en-US" sz="2900" dirty="0"/>
              <a:t> election discrimination are associated with loss of control eating among racially/ethnically diverse young men. </a:t>
            </a:r>
            <a:r>
              <a:rPr lang="en-US" sz="2900" i="1" dirty="0"/>
              <a:t>International Journal of Eating Disorders</a:t>
            </a:r>
            <a:r>
              <a:rPr lang="en-US" sz="2900" dirty="0"/>
              <a:t>, </a:t>
            </a:r>
            <a:r>
              <a:rPr lang="en-US" sz="2900" i="1" dirty="0"/>
              <a:t>51</a:t>
            </a:r>
            <a:r>
              <a:rPr lang="en-US" sz="2900" dirty="0"/>
              <a:t>(1), 28–38. https://</a:t>
            </a:r>
            <a:r>
              <a:rPr lang="en-US" sz="2900" dirty="0" err="1"/>
              <a:t>doi.org</a:t>
            </a:r>
            <a:r>
              <a:rPr lang="en-US" sz="2900" dirty="0"/>
              <a:t>/10.1002/eat.22803</a:t>
            </a:r>
          </a:p>
          <a:p>
            <a:r>
              <a:rPr lang="en-US" sz="2900" dirty="0"/>
              <a:t>Lavender, J. M., Brown, T. A., &amp; Murray, S. B. (2017). Men, Muscles, and Eating Disorders: An Overview of Traditional and Muscularity-Oriented Disordered Eating. </a:t>
            </a:r>
            <a:r>
              <a:rPr lang="en-US" sz="2900" i="1" dirty="0"/>
              <a:t>Current Psychiatry Reports</a:t>
            </a:r>
            <a:r>
              <a:rPr lang="en-US" sz="2900" dirty="0"/>
              <a:t>, </a:t>
            </a:r>
            <a:r>
              <a:rPr lang="en-US" sz="2900" i="1" dirty="0"/>
              <a:t>19</a:t>
            </a:r>
            <a:r>
              <a:rPr lang="en-US" sz="2900" dirty="0"/>
              <a:t>(6). https://</a:t>
            </a:r>
            <a:r>
              <a:rPr lang="en-US" sz="2900" dirty="0" err="1"/>
              <a:t>doi.org</a:t>
            </a:r>
            <a:r>
              <a:rPr lang="en-US" sz="2900" dirty="0"/>
              <a:t>/10.1007/s11920-017-0787-5</a:t>
            </a:r>
          </a:p>
          <a:p>
            <a:r>
              <a:rPr lang="en-US" sz="2900" dirty="0" err="1"/>
              <a:t>Lewinsohn</a:t>
            </a:r>
            <a:r>
              <a:rPr lang="en-US" sz="2900" dirty="0"/>
              <a:t>, P. M., Seeley, J. R., </a:t>
            </a:r>
            <a:r>
              <a:rPr lang="en-US" sz="2900" dirty="0" err="1"/>
              <a:t>Moerk</a:t>
            </a:r>
            <a:r>
              <a:rPr lang="en-US" sz="2900" dirty="0"/>
              <a:t>, K. C., &amp; </a:t>
            </a:r>
            <a:r>
              <a:rPr lang="en-US" sz="2900" dirty="0" err="1"/>
              <a:t>Striegel</a:t>
            </a:r>
            <a:r>
              <a:rPr lang="en-US" sz="2900" dirty="0"/>
              <a:t>-Moore, R. H. (2002). Gender differences in eating disorder symptoms in young adults. </a:t>
            </a:r>
            <a:r>
              <a:rPr lang="en-US" sz="2900" i="1" dirty="0"/>
              <a:t>The International Journal of Eating Disorders</a:t>
            </a:r>
            <a:r>
              <a:rPr lang="en-US" sz="2900" dirty="0"/>
              <a:t>, </a:t>
            </a:r>
            <a:r>
              <a:rPr lang="en-US" sz="2900" i="1" dirty="0"/>
              <a:t>32</a:t>
            </a:r>
            <a:r>
              <a:rPr lang="en-US" sz="2900" dirty="0"/>
              <a:t>(4), 426–440. https://</a:t>
            </a:r>
            <a:r>
              <a:rPr lang="en-US" sz="2900" dirty="0" err="1"/>
              <a:t>doi.org</a:t>
            </a:r>
            <a:r>
              <a:rPr lang="en-US" sz="2900" dirty="0"/>
              <a:t>/10.1002/eat.10103</a:t>
            </a:r>
          </a:p>
          <a:p>
            <a:r>
              <a:rPr lang="en-US" sz="2900" dirty="0"/>
              <a:t>Miller, M. J., Kim, J., Chen, G. A., &amp; Alvarez, A. N. (2012). Exploratory and confirmatory factor analyses of the Asian American Racism-Related Stress Inventory. </a:t>
            </a:r>
            <a:r>
              <a:rPr lang="en-US" sz="2900" i="1" dirty="0"/>
              <a:t>Assessment</a:t>
            </a:r>
            <a:r>
              <a:rPr lang="en-US" sz="2900" dirty="0"/>
              <a:t>, </a:t>
            </a:r>
            <a:r>
              <a:rPr lang="en-US" sz="2900" i="1" dirty="0"/>
              <a:t>19</a:t>
            </a:r>
            <a:r>
              <a:rPr lang="en-US" sz="2900" dirty="0"/>
              <a:t>(1), 53–64. https://</a:t>
            </a:r>
            <a:r>
              <a:rPr lang="en-US" sz="2900" dirty="0" err="1"/>
              <a:t>doi.org</a:t>
            </a:r>
            <a:r>
              <a:rPr lang="en-US" sz="2900" dirty="0"/>
              <a:t>/10.1177/1073191110392497</a:t>
            </a:r>
          </a:p>
          <a:p>
            <a:r>
              <a:rPr lang="en-US" sz="2900" dirty="0"/>
              <a:t>Nadal, K. L., Griffin, K. E., Wong, Y., </a:t>
            </a:r>
            <a:r>
              <a:rPr lang="en-US" sz="2900" dirty="0" err="1"/>
              <a:t>Hamit</a:t>
            </a:r>
            <a:r>
              <a:rPr lang="en-US" sz="2900" dirty="0"/>
              <a:t>, S., &amp; Rasmus, M. (2014). The impact of racial microaggressions on mental health: Counseling implications for clients of color. </a:t>
            </a:r>
            <a:r>
              <a:rPr lang="en-US" sz="2900" i="1" dirty="0"/>
              <a:t>Journal of Counseling &amp; Development</a:t>
            </a:r>
            <a:r>
              <a:rPr lang="en-US" sz="2900" dirty="0"/>
              <a:t>, </a:t>
            </a:r>
            <a:r>
              <a:rPr lang="en-US" sz="2900" i="1" dirty="0"/>
              <a:t>92</a:t>
            </a:r>
            <a:r>
              <a:rPr lang="en-US" sz="2900" dirty="0"/>
              <a:t>(1), 57–66. https://</a:t>
            </a:r>
            <a:r>
              <a:rPr lang="en-US" sz="2900" dirty="0" err="1"/>
              <a:t>doi.org</a:t>
            </a:r>
            <a:r>
              <a:rPr lang="en-US" sz="2900" dirty="0"/>
              <a:t>/10.1002/j.1556-6676.2014.00130.x</a:t>
            </a:r>
          </a:p>
          <a:p>
            <a:r>
              <a:rPr lang="en-US" sz="2900" dirty="0"/>
              <a:t>Spann, N., &amp; Pritchard, M. (2008). Disordered eating in men: A look at perceived stress and excessive exercise. </a:t>
            </a:r>
            <a:r>
              <a:rPr lang="en-US" sz="2900" i="1" dirty="0"/>
              <a:t>Eating and Weight Disorders</a:t>
            </a:r>
            <a:r>
              <a:rPr lang="en-US" sz="2900" dirty="0"/>
              <a:t>, </a:t>
            </a:r>
            <a:r>
              <a:rPr lang="en-US" sz="2900" i="1" dirty="0"/>
              <a:t>13</a:t>
            </a:r>
            <a:r>
              <a:rPr lang="en-US" sz="2900" dirty="0"/>
              <a:t>(2), e25-27.</a:t>
            </a:r>
          </a:p>
          <a:p>
            <a:r>
              <a:rPr lang="en-US" sz="2900" dirty="0"/>
              <a:t>Strother, E., Lemberg, R., Stanford, S. C., &amp; </a:t>
            </a:r>
            <a:r>
              <a:rPr lang="en-US" sz="2900" dirty="0" err="1"/>
              <a:t>Turberville</a:t>
            </a:r>
            <a:r>
              <a:rPr lang="en-US" sz="2900" dirty="0"/>
              <a:t>, D. (2012). Eating Disorders in Men: Underdiagnosed, Undertreated, and Misunderstood. </a:t>
            </a:r>
            <a:r>
              <a:rPr lang="en-US" sz="2900" i="1" dirty="0"/>
              <a:t>Eating Disorders</a:t>
            </a:r>
            <a:r>
              <a:rPr lang="en-US" sz="2900" dirty="0"/>
              <a:t>, </a:t>
            </a:r>
            <a:r>
              <a:rPr lang="en-US" sz="2900" i="1" dirty="0"/>
              <a:t>20</a:t>
            </a:r>
            <a:r>
              <a:rPr lang="en-US" sz="2900" dirty="0"/>
              <a:t>(5), 346–355. https://</a:t>
            </a:r>
            <a:r>
              <a:rPr lang="en-US" sz="2900" dirty="0" err="1"/>
              <a:t>doi.org</a:t>
            </a:r>
            <a:r>
              <a:rPr lang="en-US" sz="2900" dirty="0"/>
              <a:t>/10.1080/10640266.2012.715512</a:t>
            </a:r>
          </a:p>
          <a:p>
            <a:endParaRPr lang="en-US" dirty="0"/>
          </a:p>
        </p:txBody>
      </p:sp>
    </p:spTree>
    <p:extLst>
      <p:ext uri="{BB962C8B-B14F-4D97-AF65-F5344CB8AC3E}">
        <p14:creationId xmlns:p14="http://schemas.microsoft.com/office/powerpoint/2010/main" val="3395959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3D black question marks with one yellow question mark">
            <a:extLst>
              <a:ext uri="{FF2B5EF4-FFF2-40B4-BE49-F238E27FC236}">
                <a16:creationId xmlns:a16="http://schemas.microsoft.com/office/drawing/2014/main" id="{B042F641-B785-4820-B8D4-88B18149BB9A}"/>
              </a:ext>
            </a:extLst>
          </p:cNvPr>
          <p:cNvPicPr>
            <a:picLocks noChangeAspect="1"/>
          </p:cNvPicPr>
          <p:nvPr/>
        </p:nvPicPr>
        <p:blipFill rotWithShape="1">
          <a:blip r:embed="rId3"/>
          <a:srcRect l="35702" r="12834" b="1"/>
          <a:stretch/>
        </p:blipFill>
        <p:spPr>
          <a:xfrm>
            <a:off x="1" y="10"/>
            <a:ext cx="9669642" cy="6857990"/>
          </a:xfrm>
          <a:prstGeom prst="rect">
            <a:avLst/>
          </a:prstGeom>
        </p:spPr>
      </p:pic>
      <p:sp>
        <p:nvSpPr>
          <p:cNvPr id="18" name="Rectangle 9">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21A2B48-B521-AD4A-A1A2-84B097B32126}"/>
              </a:ext>
            </a:extLst>
          </p:cNvPr>
          <p:cNvSpPr>
            <a:spLocks noGrp="1"/>
          </p:cNvSpPr>
          <p:nvPr>
            <p:ph type="title"/>
          </p:nvPr>
        </p:nvSpPr>
        <p:spPr>
          <a:xfrm>
            <a:off x="8509560" y="785978"/>
            <a:ext cx="3445765" cy="3692028"/>
          </a:xfrm>
          <a:noFill/>
        </p:spPr>
        <p:txBody>
          <a:bodyPr vert="horz" lIns="91440" tIns="45720" rIns="91440" bIns="45720" rtlCol="0" anchor="b">
            <a:normAutofit/>
          </a:bodyPr>
          <a:lstStyle/>
          <a:p>
            <a:r>
              <a:rPr lang="en-US" sz="5200" b="1" dirty="0"/>
              <a:t>Thank you! </a:t>
            </a:r>
            <a:br>
              <a:rPr lang="en-US" sz="5200" b="1" dirty="0"/>
            </a:br>
            <a:r>
              <a:rPr lang="en-US" sz="5200" b="1" dirty="0"/>
              <a:t>Questions?</a:t>
            </a:r>
          </a:p>
        </p:txBody>
      </p:sp>
    </p:spTree>
    <p:extLst>
      <p:ext uri="{BB962C8B-B14F-4D97-AF65-F5344CB8AC3E}">
        <p14:creationId xmlns:p14="http://schemas.microsoft.com/office/powerpoint/2010/main" val="2623560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3981"/>
            <a:ext cx="11274158"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96D75E4-82F9-2B43-A98C-964098BF974D}"/>
              </a:ext>
            </a:extLst>
          </p:cNvPr>
          <p:cNvSpPr>
            <a:spLocks noGrp="1"/>
          </p:cNvSpPr>
          <p:nvPr>
            <p:ph type="title"/>
          </p:nvPr>
        </p:nvSpPr>
        <p:spPr>
          <a:xfrm>
            <a:off x="731519" y="731520"/>
            <a:ext cx="10666145" cy="1426464"/>
          </a:xfrm>
        </p:spPr>
        <p:txBody>
          <a:bodyPr>
            <a:normAutofit/>
          </a:bodyPr>
          <a:lstStyle/>
          <a:p>
            <a:pPr algn="ctr"/>
            <a:r>
              <a:rPr lang="en-US" sz="4800" b="1" dirty="0">
                <a:solidFill>
                  <a:srgbClr val="FFFFFF"/>
                </a:solidFill>
              </a:rPr>
              <a:t>Introduction</a:t>
            </a:r>
          </a:p>
        </p:txBody>
      </p:sp>
      <p:sp>
        <p:nvSpPr>
          <p:cNvPr id="13" name="Rectangle 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9006933"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03F45877-5822-3A41-803A-C7CEF5271D00}"/>
              </a:ext>
            </a:extLst>
          </p:cNvPr>
          <p:cNvSpPr>
            <a:spLocks noGrp="1"/>
          </p:cNvSpPr>
          <p:nvPr>
            <p:ph idx="1"/>
          </p:nvPr>
        </p:nvSpPr>
        <p:spPr>
          <a:xfrm>
            <a:off x="875089" y="2640754"/>
            <a:ext cx="8468844" cy="3609160"/>
          </a:xfrm>
        </p:spPr>
        <p:txBody>
          <a:bodyPr anchor="t">
            <a:normAutofit/>
          </a:bodyPr>
          <a:lstStyle/>
          <a:p>
            <a:pPr marL="0" indent="0">
              <a:buNone/>
            </a:pPr>
            <a:endParaRPr lang="en-US" sz="2400" dirty="0"/>
          </a:p>
          <a:p>
            <a:r>
              <a:rPr lang="en-US" sz="2400" dirty="0"/>
              <a:t>Historically, men have been understudied and underrepresented in disordered eating research </a:t>
            </a:r>
          </a:p>
          <a:p>
            <a:endParaRPr lang="en-US" sz="2400" dirty="0"/>
          </a:p>
          <a:p>
            <a:r>
              <a:rPr lang="en-US" sz="2400" dirty="0"/>
              <a:t>Data suggest that Asian and Asian American men report among the highest rates of disordered eating across genders and racial/ethnic groups</a:t>
            </a:r>
          </a:p>
          <a:p>
            <a:endParaRPr lang="en-US" dirty="0"/>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2480956"/>
            <a:ext cx="2112264"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4529023"/>
            <a:ext cx="2107363"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TextBox 3">
            <a:extLst>
              <a:ext uri="{FF2B5EF4-FFF2-40B4-BE49-F238E27FC236}">
                <a16:creationId xmlns:a16="http://schemas.microsoft.com/office/drawing/2014/main" id="{947247F4-707F-BF48-81EA-A5F1E89819D5}"/>
              </a:ext>
            </a:extLst>
          </p:cNvPr>
          <p:cNvSpPr txBox="1"/>
          <p:nvPr/>
        </p:nvSpPr>
        <p:spPr>
          <a:xfrm>
            <a:off x="1904071" y="6399078"/>
            <a:ext cx="8321040" cy="369332"/>
          </a:xfrm>
          <a:prstGeom prst="rect">
            <a:avLst/>
          </a:prstGeom>
          <a:noFill/>
        </p:spPr>
        <p:txBody>
          <a:bodyPr wrap="square" rtlCol="0">
            <a:spAutoFit/>
          </a:bodyPr>
          <a:lstStyle/>
          <a:p>
            <a:pPr algn="ctr"/>
            <a:r>
              <a:rPr lang="en-US" dirty="0"/>
              <a:t>Braun et al., 1999; Lavender et al., 2017; Braun et al., 1999; Strother et al., 2012</a:t>
            </a:r>
          </a:p>
        </p:txBody>
      </p:sp>
    </p:spTree>
    <p:extLst>
      <p:ext uri="{BB962C8B-B14F-4D97-AF65-F5344CB8AC3E}">
        <p14:creationId xmlns:p14="http://schemas.microsoft.com/office/powerpoint/2010/main" val="3261014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3981"/>
            <a:ext cx="11274158"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96D75E4-82F9-2B43-A98C-964098BF974D}"/>
              </a:ext>
            </a:extLst>
          </p:cNvPr>
          <p:cNvSpPr>
            <a:spLocks noGrp="1"/>
          </p:cNvSpPr>
          <p:nvPr>
            <p:ph type="title"/>
          </p:nvPr>
        </p:nvSpPr>
        <p:spPr>
          <a:xfrm>
            <a:off x="731519" y="731520"/>
            <a:ext cx="10666145" cy="1426464"/>
          </a:xfrm>
        </p:spPr>
        <p:txBody>
          <a:bodyPr>
            <a:normAutofit/>
          </a:bodyPr>
          <a:lstStyle/>
          <a:p>
            <a:pPr algn="ctr"/>
            <a:r>
              <a:rPr lang="en-US" sz="4800" b="1" dirty="0">
                <a:solidFill>
                  <a:srgbClr val="FFFFFF"/>
                </a:solidFill>
              </a:rPr>
              <a:t>Introduction</a:t>
            </a:r>
          </a:p>
        </p:txBody>
      </p:sp>
      <p:sp>
        <p:nvSpPr>
          <p:cNvPr id="13" name="Rectangle 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9006933"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03F45877-5822-3A41-803A-C7CEF5271D00}"/>
              </a:ext>
            </a:extLst>
          </p:cNvPr>
          <p:cNvSpPr>
            <a:spLocks noGrp="1"/>
          </p:cNvSpPr>
          <p:nvPr>
            <p:ph idx="1"/>
          </p:nvPr>
        </p:nvSpPr>
        <p:spPr>
          <a:xfrm>
            <a:off x="606510" y="2609331"/>
            <a:ext cx="8711751" cy="3665158"/>
          </a:xfrm>
        </p:spPr>
        <p:txBody>
          <a:bodyPr anchor="t">
            <a:normAutofit lnSpcReduction="10000"/>
          </a:bodyPr>
          <a:lstStyle/>
          <a:p>
            <a:pPr marL="0" indent="0">
              <a:buNone/>
            </a:pPr>
            <a:endParaRPr lang="en-US" sz="2400" dirty="0"/>
          </a:p>
          <a:p>
            <a:r>
              <a:rPr lang="en-US" sz="2400" dirty="0"/>
              <a:t>Asian/Asian American men may be particularly susceptible to reporting disordered eating behaviors aimed at increasing their muscularity (e.g., steroid use &amp; excessive/compulsive exercise)</a:t>
            </a:r>
          </a:p>
          <a:p>
            <a:endParaRPr lang="en-US" sz="2400" dirty="0"/>
          </a:p>
          <a:p>
            <a:r>
              <a:rPr lang="en-US" sz="2400" dirty="0"/>
              <a:t>Asian/Asian American men often rate their bodies as smaller and less attractive than the ideal physique</a:t>
            </a:r>
          </a:p>
          <a:p>
            <a:pPr lvl="1"/>
            <a:r>
              <a:rPr lang="en-US" dirty="0"/>
              <a:t>Also rated by potential romantic partners as smaller, less masculine, and more feminine than their non-Asian peers</a:t>
            </a:r>
            <a:br>
              <a:rPr lang="en-US" sz="2000" dirty="0"/>
            </a:br>
            <a:endParaRPr lang="en-US" sz="2000" dirty="0"/>
          </a:p>
          <a:p>
            <a:endParaRPr lang="en-US" dirty="0"/>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2480956"/>
            <a:ext cx="2112264"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4529023"/>
            <a:ext cx="2107363"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TextBox 3">
            <a:extLst>
              <a:ext uri="{FF2B5EF4-FFF2-40B4-BE49-F238E27FC236}">
                <a16:creationId xmlns:a16="http://schemas.microsoft.com/office/drawing/2014/main" id="{947247F4-707F-BF48-81EA-A5F1E89819D5}"/>
              </a:ext>
            </a:extLst>
          </p:cNvPr>
          <p:cNvSpPr txBox="1"/>
          <p:nvPr/>
        </p:nvSpPr>
        <p:spPr>
          <a:xfrm>
            <a:off x="1935480" y="6448297"/>
            <a:ext cx="8321040" cy="369332"/>
          </a:xfrm>
          <a:prstGeom prst="rect">
            <a:avLst/>
          </a:prstGeom>
          <a:noFill/>
        </p:spPr>
        <p:txBody>
          <a:bodyPr wrap="square" rtlCol="0">
            <a:spAutoFit/>
          </a:bodyPr>
          <a:lstStyle/>
          <a:p>
            <a:pPr algn="ctr"/>
            <a:r>
              <a:rPr lang="en-US" dirty="0"/>
              <a:t>Barnett et al., 2002; Kelly et al., 2015; Strother et al., 2012; Wilkins et al., 2011</a:t>
            </a:r>
          </a:p>
        </p:txBody>
      </p:sp>
    </p:spTree>
    <p:extLst>
      <p:ext uri="{BB962C8B-B14F-4D97-AF65-F5344CB8AC3E}">
        <p14:creationId xmlns:p14="http://schemas.microsoft.com/office/powerpoint/2010/main" val="3513377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3981"/>
            <a:ext cx="11274158"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96D75E4-82F9-2B43-A98C-964098BF974D}"/>
              </a:ext>
            </a:extLst>
          </p:cNvPr>
          <p:cNvSpPr>
            <a:spLocks noGrp="1"/>
          </p:cNvSpPr>
          <p:nvPr>
            <p:ph type="title"/>
          </p:nvPr>
        </p:nvSpPr>
        <p:spPr>
          <a:xfrm>
            <a:off x="731519" y="731520"/>
            <a:ext cx="10666145" cy="1426464"/>
          </a:xfrm>
        </p:spPr>
        <p:txBody>
          <a:bodyPr>
            <a:normAutofit/>
          </a:bodyPr>
          <a:lstStyle/>
          <a:p>
            <a:pPr algn="ctr"/>
            <a:r>
              <a:rPr lang="en-US" sz="4800" b="1" dirty="0">
                <a:solidFill>
                  <a:srgbClr val="FFFFFF"/>
                </a:solidFill>
              </a:rPr>
              <a:t>Introduction</a:t>
            </a:r>
          </a:p>
        </p:txBody>
      </p:sp>
      <p:sp>
        <p:nvSpPr>
          <p:cNvPr id="13" name="Rectangle 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9006933"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03F45877-5822-3A41-803A-C7CEF5271D00}"/>
              </a:ext>
            </a:extLst>
          </p:cNvPr>
          <p:cNvSpPr>
            <a:spLocks noGrp="1"/>
          </p:cNvSpPr>
          <p:nvPr>
            <p:ph idx="1"/>
          </p:nvPr>
        </p:nvSpPr>
        <p:spPr>
          <a:xfrm>
            <a:off x="606510" y="2609331"/>
            <a:ext cx="8711751" cy="3665158"/>
          </a:xfrm>
        </p:spPr>
        <p:txBody>
          <a:bodyPr anchor="t">
            <a:normAutofit/>
          </a:bodyPr>
          <a:lstStyle/>
          <a:p>
            <a:pPr marL="0" indent="0">
              <a:buNone/>
            </a:pPr>
            <a:endParaRPr lang="en-US" sz="2400" dirty="0"/>
          </a:p>
          <a:p>
            <a:r>
              <a:rPr lang="en-US" sz="2400" dirty="0"/>
              <a:t>Evidently, these harmful stereotypes have a profound effect on Asian/Asian American’s body image and associated disordered eating behaviors</a:t>
            </a:r>
          </a:p>
          <a:p>
            <a:endParaRPr lang="en-US" sz="2400" dirty="0"/>
          </a:p>
          <a:p>
            <a:r>
              <a:rPr lang="en-US" sz="2400" dirty="0"/>
              <a:t>May render Asian/Asian American men especially susceptible to engaging in muscularity-enhancing behaviors aimed at achieving the lean and muscular, Western male body ideal</a:t>
            </a:r>
          </a:p>
          <a:p>
            <a:pPr marL="457200" lvl="1" indent="0">
              <a:buNone/>
            </a:pPr>
            <a:endParaRPr lang="en-US" sz="2000" dirty="0"/>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2480956"/>
            <a:ext cx="2112264"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4529023"/>
            <a:ext cx="2107363"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TextBox 3">
            <a:extLst>
              <a:ext uri="{FF2B5EF4-FFF2-40B4-BE49-F238E27FC236}">
                <a16:creationId xmlns:a16="http://schemas.microsoft.com/office/drawing/2014/main" id="{947247F4-707F-BF48-81EA-A5F1E89819D5}"/>
              </a:ext>
            </a:extLst>
          </p:cNvPr>
          <p:cNvSpPr txBox="1"/>
          <p:nvPr/>
        </p:nvSpPr>
        <p:spPr>
          <a:xfrm>
            <a:off x="1587137" y="6423653"/>
            <a:ext cx="8321040" cy="369332"/>
          </a:xfrm>
          <a:prstGeom prst="rect">
            <a:avLst/>
          </a:prstGeom>
          <a:noFill/>
        </p:spPr>
        <p:txBody>
          <a:bodyPr wrap="square" rtlCol="0">
            <a:spAutoFit/>
          </a:bodyPr>
          <a:lstStyle/>
          <a:p>
            <a:pPr algn="ctr"/>
            <a:r>
              <a:rPr lang="en-US" dirty="0"/>
              <a:t>Kelly et al., 20118; Nadal et al., 2014; Wilkins et al., 2011</a:t>
            </a:r>
          </a:p>
        </p:txBody>
      </p:sp>
    </p:spTree>
    <p:extLst>
      <p:ext uri="{BB962C8B-B14F-4D97-AF65-F5344CB8AC3E}">
        <p14:creationId xmlns:p14="http://schemas.microsoft.com/office/powerpoint/2010/main" val="2619864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3981"/>
            <a:ext cx="11274158"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96D75E4-82F9-2B43-A98C-964098BF974D}"/>
              </a:ext>
            </a:extLst>
          </p:cNvPr>
          <p:cNvSpPr>
            <a:spLocks noGrp="1"/>
          </p:cNvSpPr>
          <p:nvPr>
            <p:ph type="title"/>
          </p:nvPr>
        </p:nvSpPr>
        <p:spPr>
          <a:xfrm>
            <a:off x="731519" y="731520"/>
            <a:ext cx="10666145" cy="1426464"/>
          </a:xfrm>
        </p:spPr>
        <p:txBody>
          <a:bodyPr>
            <a:normAutofit/>
          </a:bodyPr>
          <a:lstStyle/>
          <a:p>
            <a:pPr algn="ctr"/>
            <a:r>
              <a:rPr lang="en-US" sz="4800" b="1" dirty="0">
                <a:solidFill>
                  <a:srgbClr val="FFFFFF"/>
                </a:solidFill>
              </a:rPr>
              <a:t>Introduction</a:t>
            </a:r>
          </a:p>
        </p:txBody>
      </p:sp>
      <p:sp>
        <p:nvSpPr>
          <p:cNvPr id="13" name="Rectangle 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9006933"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03F45877-5822-3A41-803A-C7CEF5271D00}"/>
              </a:ext>
            </a:extLst>
          </p:cNvPr>
          <p:cNvSpPr>
            <a:spLocks noGrp="1"/>
          </p:cNvSpPr>
          <p:nvPr>
            <p:ph idx="1"/>
          </p:nvPr>
        </p:nvSpPr>
        <p:spPr>
          <a:xfrm>
            <a:off x="606510" y="2609331"/>
            <a:ext cx="8711751" cy="3665158"/>
          </a:xfrm>
        </p:spPr>
        <p:txBody>
          <a:bodyPr anchor="t">
            <a:normAutofit/>
          </a:bodyPr>
          <a:lstStyle/>
          <a:p>
            <a:r>
              <a:rPr lang="en-US" sz="2400" dirty="0"/>
              <a:t>Race-related discrimination, both in the forms of overt racism and microaggressions, may be particularly relevant to the behavioral drive for muscularity in Asian/Asian American men</a:t>
            </a:r>
          </a:p>
          <a:p>
            <a:endParaRPr lang="en-US" sz="2400" dirty="0"/>
          </a:p>
          <a:p>
            <a:r>
              <a:rPr lang="en-US" sz="2400" dirty="0"/>
              <a:t>It is theorized that when Asian/Asian American men experience race-related discrimination, their Asian identity becomes particularly salient, therefore perpetuating internalized feelings of perceived inadequacy with regards to embodying the mesomorphic, Western male body ideal</a:t>
            </a:r>
          </a:p>
          <a:p>
            <a:pPr marL="457200" lvl="1" indent="0">
              <a:buNone/>
            </a:pPr>
            <a:endParaRPr lang="en-US" sz="2000" dirty="0"/>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2480956"/>
            <a:ext cx="2112264"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4529023"/>
            <a:ext cx="2107363"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TextBox 3">
            <a:extLst>
              <a:ext uri="{FF2B5EF4-FFF2-40B4-BE49-F238E27FC236}">
                <a16:creationId xmlns:a16="http://schemas.microsoft.com/office/drawing/2014/main" id="{947247F4-707F-BF48-81EA-A5F1E89819D5}"/>
              </a:ext>
            </a:extLst>
          </p:cNvPr>
          <p:cNvSpPr txBox="1"/>
          <p:nvPr/>
        </p:nvSpPr>
        <p:spPr>
          <a:xfrm>
            <a:off x="1608909" y="6443403"/>
            <a:ext cx="8321040" cy="369332"/>
          </a:xfrm>
          <a:prstGeom prst="rect">
            <a:avLst/>
          </a:prstGeom>
          <a:noFill/>
        </p:spPr>
        <p:txBody>
          <a:bodyPr wrap="square" rtlCol="0">
            <a:spAutoFit/>
          </a:bodyPr>
          <a:lstStyle/>
          <a:p>
            <a:pPr algn="ctr"/>
            <a:r>
              <a:rPr lang="en-US" dirty="0"/>
              <a:t>Kelly et al., 20118; Nadal et al., 2014</a:t>
            </a:r>
          </a:p>
        </p:txBody>
      </p:sp>
    </p:spTree>
    <p:extLst>
      <p:ext uri="{BB962C8B-B14F-4D97-AF65-F5344CB8AC3E}">
        <p14:creationId xmlns:p14="http://schemas.microsoft.com/office/powerpoint/2010/main" val="1263036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3981"/>
            <a:ext cx="11274158"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96D75E4-82F9-2B43-A98C-964098BF974D}"/>
              </a:ext>
            </a:extLst>
          </p:cNvPr>
          <p:cNvSpPr>
            <a:spLocks noGrp="1"/>
          </p:cNvSpPr>
          <p:nvPr>
            <p:ph type="title"/>
          </p:nvPr>
        </p:nvSpPr>
        <p:spPr>
          <a:xfrm>
            <a:off x="731519" y="731520"/>
            <a:ext cx="10666145" cy="1426464"/>
          </a:xfrm>
        </p:spPr>
        <p:txBody>
          <a:bodyPr>
            <a:normAutofit/>
          </a:bodyPr>
          <a:lstStyle/>
          <a:p>
            <a:pPr algn="ctr"/>
            <a:r>
              <a:rPr lang="en-US" sz="4800" b="1" dirty="0">
                <a:solidFill>
                  <a:srgbClr val="FFFFFF"/>
                </a:solidFill>
              </a:rPr>
              <a:t>Study Aims</a:t>
            </a:r>
          </a:p>
        </p:txBody>
      </p:sp>
      <p:sp>
        <p:nvSpPr>
          <p:cNvPr id="13" name="Rectangle 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9006933"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03F45877-5822-3A41-803A-C7CEF5271D00}"/>
              </a:ext>
            </a:extLst>
          </p:cNvPr>
          <p:cNvSpPr>
            <a:spLocks noGrp="1"/>
          </p:cNvSpPr>
          <p:nvPr>
            <p:ph idx="1"/>
          </p:nvPr>
        </p:nvSpPr>
        <p:spPr>
          <a:xfrm>
            <a:off x="606510" y="2733920"/>
            <a:ext cx="8711751" cy="3665158"/>
          </a:xfrm>
        </p:spPr>
        <p:txBody>
          <a:bodyPr anchor="t">
            <a:normAutofit/>
          </a:bodyPr>
          <a:lstStyle/>
          <a:p>
            <a:r>
              <a:rPr lang="en-US" sz="2400" dirty="0"/>
              <a:t>There is a robust body of literature linking experiences with race-related discrimination to negative mental health outcomes, including anxiety, depression, and binge eating in Asian/Asian American men</a:t>
            </a:r>
          </a:p>
          <a:p>
            <a:endParaRPr lang="en-US" sz="2400" dirty="0"/>
          </a:p>
          <a:p>
            <a:r>
              <a:rPr lang="en-US" sz="2400" dirty="0"/>
              <a:t>No known studies to date have examined the link between race-related discrimination and the behavioral drive for muscularity (e.g., body building, excessive exercise, and metabolic steroid use) in Asian/Asian American men</a:t>
            </a:r>
            <a:endParaRPr lang="en-US" sz="2000" dirty="0"/>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2480956"/>
            <a:ext cx="2112264"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4529023"/>
            <a:ext cx="2107363"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613298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3981"/>
            <a:ext cx="11274158"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96D75E4-82F9-2B43-A98C-964098BF974D}"/>
              </a:ext>
            </a:extLst>
          </p:cNvPr>
          <p:cNvSpPr>
            <a:spLocks noGrp="1"/>
          </p:cNvSpPr>
          <p:nvPr>
            <p:ph type="title"/>
          </p:nvPr>
        </p:nvSpPr>
        <p:spPr>
          <a:xfrm>
            <a:off x="731519" y="731520"/>
            <a:ext cx="10666145" cy="1426464"/>
          </a:xfrm>
        </p:spPr>
        <p:txBody>
          <a:bodyPr>
            <a:normAutofit/>
          </a:bodyPr>
          <a:lstStyle/>
          <a:p>
            <a:pPr algn="ctr"/>
            <a:r>
              <a:rPr lang="en-US" sz="4800" b="1" dirty="0">
                <a:solidFill>
                  <a:srgbClr val="FFFFFF"/>
                </a:solidFill>
              </a:rPr>
              <a:t>Hypotheses</a:t>
            </a:r>
          </a:p>
        </p:txBody>
      </p:sp>
      <p:sp>
        <p:nvSpPr>
          <p:cNvPr id="13" name="Rectangle 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9006933"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03F45877-5822-3A41-803A-C7CEF5271D00}"/>
              </a:ext>
            </a:extLst>
          </p:cNvPr>
          <p:cNvSpPr>
            <a:spLocks noGrp="1"/>
          </p:cNvSpPr>
          <p:nvPr>
            <p:ph idx="1"/>
          </p:nvPr>
        </p:nvSpPr>
        <p:spPr>
          <a:xfrm>
            <a:off x="824270" y="2630121"/>
            <a:ext cx="8276232" cy="3918121"/>
          </a:xfrm>
        </p:spPr>
        <p:txBody>
          <a:bodyPr anchor="t">
            <a:normAutofit/>
          </a:bodyPr>
          <a:lstStyle/>
          <a:p>
            <a:pPr marL="457200" indent="-457200">
              <a:buFont typeface="+mj-lt"/>
              <a:buAutoNum type="arabicPeriod"/>
            </a:pPr>
            <a:r>
              <a:rPr lang="en-US" sz="2600" i="1" dirty="0"/>
              <a:t>Hypothesis 1:</a:t>
            </a:r>
            <a:r>
              <a:rPr lang="en-US" sz="2600" dirty="0"/>
              <a:t> Experiences with overt racism will be significantly and positively associated with the behavioral drive for muscularity in young, Asian/Asian American men. </a:t>
            </a:r>
          </a:p>
          <a:p>
            <a:pPr marL="457200" indent="-457200">
              <a:buFont typeface="+mj-lt"/>
              <a:buAutoNum type="arabicPeriod"/>
            </a:pPr>
            <a:endParaRPr lang="en-US" sz="2600" dirty="0"/>
          </a:p>
          <a:p>
            <a:pPr marL="457200" indent="-457200">
              <a:buFont typeface="+mj-lt"/>
              <a:buAutoNum type="arabicPeriod"/>
            </a:pPr>
            <a:r>
              <a:rPr lang="en-US" sz="2600" i="1" dirty="0"/>
              <a:t>Hypothesis 2:</a:t>
            </a:r>
            <a:r>
              <a:rPr lang="en-US" sz="2600" dirty="0"/>
              <a:t> Experiences with microaggressions will be significantly and positively associated with the behavioral drive for muscularity in young, Asian/Asian American men. </a:t>
            </a:r>
          </a:p>
          <a:p>
            <a:pPr marL="457200" indent="-457200">
              <a:buFont typeface="+mj-lt"/>
              <a:buAutoNum type="arabicPeriod"/>
            </a:pPr>
            <a:endParaRPr lang="en-US" sz="2400" dirty="0"/>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2480956"/>
            <a:ext cx="2112264"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4529023"/>
            <a:ext cx="2107363"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855839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E17C2B-660D-7447-9EED-CCC97728A237}"/>
              </a:ext>
            </a:extLst>
          </p:cNvPr>
          <p:cNvSpPr>
            <a:spLocks noGrp="1"/>
          </p:cNvSpPr>
          <p:nvPr>
            <p:ph type="title"/>
          </p:nvPr>
        </p:nvSpPr>
        <p:spPr>
          <a:xfrm>
            <a:off x="1166650" y="1332952"/>
            <a:ext cx="3926898" cy="3921176"/>
          </a:xfrm>
        </p:spPr>
        <p:txBody>
          <a:bodyPr anchor="ctr">
            <a:normAutofit/>
          </a:bodyPr>
          <a:lstStyle/>
          <a:p>
            <a:pPr algn="ctr"/>
            <a:r>
              <a:rPr lang="en-US" sz="5400" b="1" dirty="0"/>
              <a:t>Methods</a:t>
            </a:r>
          </a:p>
        </p:txBody>
      </p:sp>
      <p:grpSp>
        <p:nvGrpSpPr>
          <p:cNvPr id="47" name="Group 46">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48"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0" name="Content Placeholder 2">
            <a:extLst>
              <a:ext uri="{FF2B5EF4-FFF2-40B4-BE49-F238E27FC236}">
                <a16:creationId xmlns:a16="http://schemas.microsoft.com/office/drawing/2014/main" id="{C242F72A-E710-9D43-ABF1-A9477A6874F9}"/>
              </a:ext>
            </a:extLst>
          </p:cNvPr>
          <p:cNvSpPr>
            <a:spLocks noGrp="1"/>
          </p:cNvSpPr>
          <p:nvPr>
            <p:ph idx="1"/>
          </p:nvPr>
        </p:nvSpPr>
        <p:spPr>
          <a:xfrm>
            <a:off x="5715897" y="306116"/>
            <a:ext cx="6301931" cy="6551882"/>
          </a:xfrm>
        </p:spPr>
        <p:txBody>
          <a:bodyPr anchor="ctr">
            <a:normAutofit/>
          </a:bodyPr>
          <a:lstStyle/>
          <a:p>
            <a:pPr marL="0" indent="0">
              <a:buNone/>
            </a:pPr>
            <a:endParaRPr lang="en-US" sz="2600" dirty="0"/>
          </a:p>
          <a:p>
            <a:r>
              <a:rPr lang="en-US" sz="2400" dirty="0"/>
              <a:t>Study approved by the University of Oregon IRB</a:t>
            </a:r>
          </a:p>
          <a:p>
            <a:pPr lvl="1"/>
            <a:r>
              <a:rPr lang="en-US" dirty="0"/>
              <a:t>Data collected January-February 2017</a:t>
            </a:r>
          </a:p>
          <a:p>
            <a:r>
              <a:rPr lang="en-US" sz="2400" dirty="0"/>
              <a:t>Participants recruited via Qualtrics Panels</a:t>
            </a:r>
          </a:p>
          <a:p>
            <a:r>
              <a:rPr lang="en-US" sz="2400" dirty="0"/>
              <a:t>Completed an online  Qualtrics survey</a:t>
            </a:r>
          </a:p>
          <a:p>
            <a:endParaRPr lang="en-US" sz="2400" dirty="0"/>
          </a:p>
          <a:p>
            <a:r>
              <a:rPr lang="en-US" sz="2400" dirty="0"/>
              <a:t>All study responses were anonymous and considered invalid if less than 80% of questions were answered (Dong &amp; Peng, 2013), the survey was completed in &lt; 2 minutes (</a:t>
            </a:r>
            <a:r>
              <a:rPr lang="en-US" sz="2400" i="1" dirty="0"/>
              <a:t>n </a:t>
            </a:r>
            <a:r>
              <a:rPr lang="en-US" sz="2400" dirty="0"/>
              <a:t>= 9), or if participants failed to answer “yes” to an embedded validity item (</a:t>
            </a:r>
            <a:r>
              <a:rPr lang="en-US" sz="2400" i="1" dirty="0"/>
              <a:t>n </a:t>
            </a:r>
            <a:r>
              <a:rPr lang="en-US" sz="2400" dirty="0"/>
              <a:t>= 52)</a:t>
            </a:r>
          </a:p>
          <a:p>
            <a:endParaRPr lang="en-US" sz="2200" dirty="0"/>
          </a:p>
        </p:txBody>
      </p:sp>
    </p:spTree>
    <p:extLst>
      <p:ext uri="{BB962C8B-B14F-4D97-AF65-F5344CB8AC3E}">
        <p14:creationId xmlns:p14="http://schemas.microsoft.com/office/powerpoint/2010/main" val="310530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3863</TotalTime>
  <Words>2989</Words>
  <Application>Microsoft Macintosh PowerPoint</Application>
  <PresentationFormat>Widescreen</PresentationFormat>
  <Paragraphs>276</Paragraphs>
  <Slides>28</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Race-Related Discrimination and the Behavioral Drive for Muscularity in Asian/Asian American Men </vt:lpstr>
      <vt:lpstr>Outline</vt:lpstr>
      <vt:lpstr>Introduction</vt:lpstr>
      <vt:lpstr>Introduction</vt:lpstr>
      <vt:lpstr>Introduction</vt:lpstr>
      <vt:lpstr>Introduction</vt:lpstr>
      <vt:lpstr>Study Aims</vt:lpstr>
      <vt:lpstr>Hypotheses</vt:lpstr>
      <vt:lpstr>Methods</vt:lpstr>
      <vt:lpstr>Participant Criteria</vt:lpstr>
      <vt:lpstr>Measures</vt:lpstr>
      <vt:lpstr>Results</vt:lpstr>
      <vt:lpstr>Participants</vt:lpstr>
      <vt:lpstr>PowerPoint Presentation</vt:lpstr>
      <vt:lpstr>Participants</vt:lpstr>
      <vt:lpstr>Regression Results</vt:lpstr>
      <vt:lpstr>Regression Table</vt:lpstr>
      <vt:lpstr>Discussion</vt:lpstr>
      <vt:lpstr>Regression results</vt:lpstr>
      <vt:lpstr>PowerPoint Presentation</vt:lpstr>
      <vt:lpstr>Discussion</vt:lpstr>
      <vt:lpstr>Discussion</vt:lpstr>
      <vt:lpstr>Study Strengths and Limitations</vt:lpstr>
      <vt:lpstr>Implications and Future Directions</vt:lpstr>
      <vt:lpstr>Successes and Challenges of Final Project</vt:lpstr>
      <vt:lpstr>References</vt:lpstr>
      <vt:lpstr>PowerPoint Presentation</vt:lpstr>
      <vt:lpstr>Thank you!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 Analysis of the Asian Values Scale-Revised and Associations with Disordered Eating </dc:title>
  <dc:creator>Claire Guidinger</dc:creator>
  <cp:lastModifiedBy>Claire Guidinger</cp:lastModifiedBy>
  <cp:revision>75</cp:revision>
  <dcterms:created xsi:type="dcterms:W3CDTF">2021-04-29T02:16:04Z</dcterms:created>
  <dcterms:modified xsi:type="dcterms:W3CDTF">2021-11-29T05:39:35Z</dcterms:modified>
</cp:coreProperties>
</file>