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a6465f4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a6465f4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a6465f4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a6465f4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a6465f4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a6465f4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a6465f46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a6465f46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a6465f46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a6465f46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a6465f46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a6465f46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a6465f46d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a6465f46d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nvSpPr>
        <p:spPr>
          <a:xfrm>
            <a:off x="2243975" y="264925"/>
            <a:ext cx="47055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
        <p:nvSpPr>
          <p:cNvPr id="55" name="Google Shape;55;p13"/>
          <p:cNvSpPr txBox="1"/>
          <p:nvPr/>
        </p:nvSpPr>
        <p:spPr>
          <a:xfrm>
            <a:off x="939100" y="1708225"/>
            <a:ext cx="7137300" cy="17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What is Truly Important for NBA Players?</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0" lvl="0" marL="0" rtl="0" algn="ctr">
              <a:spcBef>
                <a:spcPts val="0"/>
              </a:spcBef>
              <a:spcAft>
                <a:spcPts val="0"/>
              </a:spcAft>
              <a:buNone/>
            </a:pPr>
            <a:r>
              <a:rPr lang="en" sz="3000">
                <a:solidFill>
                  <a:srgbClr val="FFFFFF"/>
                </a:solidFill>
              </a:rPr>
              <a:t>Cole Woods</a:t>
            </a:r>
            <a:endParaRPr sz="3000">
              <a:solidFill>
                <a:srgbClr val="FFFFFF"/>
              </a:solidFill>
            </a:endParaRPr>
          </a:p>
          <a:p>
            <a:pPr indent="0" lvl="0" marL="0" rtl="0" algn="l">
              <a:spcBef>
                <a:spcPts val="0"/>
              </a:spcBef>
              <a:spcAft>
                <a:spcPts val="0"/>
              </a:spcAft>
              <a:buNone/>
            </a:pPr>
            <a:r>
              <a:t/>
            </a:r>
            <a:endParaRPr sz="3000">
              <a:solidFill>
                <a:srgbClr val="FFFFFF"/>
              </a:solidFill>
            </a:endParaRPr>
          </a:p>
        </p:txBody>
      </p:sp>
      <p:sp>
        <p:nvSpPr>
          <p:cNvPr id="56" name="Google Shape;56;p13"/>
          <p:cNvSpPr txBox="1"/>
          <p:nvPr/>
        </p:nvSpPr>
        <p:spPr>
          <a:xfrm>
            <a:off x="1324650" y="1243575"/>
            <a:ext cx="6277200" cy="29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The Problem Statement</a:t>
            </a:r>
            <a:endParaRPr>
              <a:solidFill>
                <a:srgbClr val="FFFFFF"/>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Why do only wholistic statistics and not the individualistic lead to trends of higher salaries?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The wholistic statistics show trends of increased rates of winning where as the individualistic statistics show no trends with rates of winning. </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What Data am I Working With?</a:t>
            </a:r>
            <a:endParaRPr>
              <a:solidFill>
                <a:srgbClr val="FFFFFF"/>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Win Shares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Player Efficiency Rating</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Value Over Replacement Player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Box Plus/Minus Score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Assist Percentage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Usage Percentage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Turnover Percentage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Block Percentage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Total Rebounding Percentage</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Visualizing the Wholistic Statistics</a:t>
            </a:r>
            <a:endParaRPr/>
          </a:p>
        </p:txBody>
      </p:sp>
      <p:pic>
        <p:nvPicPr>
          <p:cNvPr id="74" name="Google Shape;74;p16"/>
          <p:cNvPicPr preferRelativeResize="0"/>
          <p:nvPr/>
        </p:nvPicPr>
        <p:blipFill>
          <a:blip r:embed="rId3">
            <a:alphaModFix/>
          </a:blip>
          <a:stretch>
            <a:fillRect/>
          </a:stretch>
        </p:blipFill>
        <p:spPr>
          <a:xfrm>
            <a:off x="597225" y="990688"/>
            <a:ext cx="3485450" cy="2341225"/>
          </a:xfrm>
          <a:prstGeom prst="rect">
            <a:avLst/>
          </a:prstGeom>
          <a:noFill/>
          <a:ln>
            <a:noFill/>
          </a:ln>
        </p:spPr>
      </p:pic>
      <p:pic>
        <p:nvPicPr>
          <p:cNvPr id="75" name="Google Shape;75;p16"/>
          <p:cNvPicPr preferRelativeResize="0"/>
          <p:nvPr/>
        </p:nvPicPr>
        <p:blipFill>
          <a:blip r:embed="rId4">
            <a:alphaModFix/>
          </a:blip>
          <a:stretch>
            <a:fillRect/>
          </a:stretch>
        </p:blipFill>
        <p:spPr>
          <a:xfrm>
            <a:off x="4768675" y="1063650"/>
            <a:ext cx="3268175" cy="2195300"/>
          </a:xfrm>
          <a:prstGeom prst="rect">
            <a:avLst/>
          </a:prstGeom>
          <a:noFill/>
          <a:ln>
            <a:noFill/>
          </a:ln>
        </p:spPr>
      </p:pic>
      <p:pic>
        <p:nvPicPr>
          <p:cNvPr id="76" name="Google Shape;76;p16"/>
          <p:cNvPicPr preferRelativeResize="0"/>
          <p:nvPr/>
        </p:nvPicPr>
        <p:blipFill>
          <a:blip r:embed="rId5">
            <a:alphaModFix/>
          </a:blip>
          <a:stretch>
            <a:fillRect/>
          </a:stretch>
        </p:blipFill>
        <p:spPr>
          <a:xfrm>
            <a:off x="2773225" y="3083050"/>
            <a:ext cx="3485450" cy="206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Visualized Comparison of the Wholistic Statistics</a:t>
            </a:r>
            <a:endParaRPr/>
          </a:p>
        </p:txBody>
      </p:sp>
      <p:pic>
        <p:nvPicPr>
          <p:cNvPr id="82" name="Google Shape;82;p17"/>
          <p:cNvPicPr preferRelativeResize="0"/>
          <p:nvPr/>
        </p:nvPicPr>
        <p:blipFill>
          <a:blip r:embed="rId3">
            <a:alphaModFix/>
          </a:blip>
          <a:stretch>
            <a:fillRect/>
          </a:stretch>
        </p:blipFill>
        <p:spPr>
          <a:xfrm>
            <a:off x="1805650" y="1247450"/>
            <a:ext cx="4760900" cy="319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Visualizing the Individualistic Statistics Part 1</a:t>
            </a:r>
            <a:endParaRPr/>
          </a:p>
        </p:txBody>
      </p:sp>
      <p:pic>
        <p:nvPicPr>
          <p:cNvPr id="88" name="Google Shape;88;p18"/>
          <p:cNvPicPr preferRelativeResize="0"/>
          <p:nvPr/>
        </p:nvPicPr>
        <p:blipFill>
          <a:blip r:embed="rId3">
            <a:alphaModFix/>
          </a:blip>
          <a:stretch>
            <a:fillRect/>
          </a:stretch>
        </p:blipFill>
        <p:spPr>
          <a:xfrm>
            <a:off x="92800" y="1310600"/>
            <a:ext cx="2923700" cy="2806125"/>
          </a:xfrm>
          <a:prstGeom prst="rect">
            <a:avLst/>
          </a:prstGeom>
          <a:noFill/>
          <a:ln>
            <a:noFill/>
          </a:ln>
        </p:spPr>
      </p:pic>
      <p:pic>
        <p:nvPicPr>
          <p:cNvPr id="89" name="Google Shape;89;p18"/>
          <p:cNvPicPr preferRelativeResize="0"/>
          <p:nvPr/>
        </p:nvPicPr>
        <p:blipFill>
          <a:blip r:embed="rId4">
            <a:alphaModFix/>
          </a:blip>
          <a:stretch>
            <a:fillRect/>
          </a:stretch>
        </p:blipFill>
        <p:spPr>
          <a:xfrm>
            <a:off x="3173800" y="1202575"/>
            <a:ext cx="2796400" cy="2738350"/>
          </a:xfrm>
          <a:prstGeom prst="rect">
            <a:avLst/>
          </a:prstGeom>
          <a:noFill/>
          <a:ln>
            <a:noFill/>
          </a:ln>
        </p:spPr>
      </p:pic>
      <p:pic>
        <p:nvPicPr>
          <p:cNvPr id="90" name="Google Shape;90;p18"/>
          <p:cNvPicPr preferRelativeResize="0"/>
          <p:nvPr/>
        </p:nvPicPr>
        <p:blipFill>
          <a:blip r:embed="rId5">
            <a:alphaModFix/>
          </a:blip>
          <a:stretch>
            <a:fillRect/>
          </a:stretch>
        </p:blipFill>
        <p:spPr>
          <a:xfrm>
            <a:off x="6245025" y="1310600"/>
            <a:ext cx="2657275" cy="242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Visualizing the Individualistic Statistics Part 2</a:t>
            </a:r>
            <a:endParaRPr/>
          </a:p>
          <a:p>
            <a:pPr indent="0" lvl="0" marL="0" rtl="0" algn="l">
              <a:spcBef>
                <a:spcPts val="0"/>
              </a:spcBef>
              <a:spcAft>
                <a:spcPts val="0"/>
              </a:spcAft>
              <a:buNone/>
            </a:pPr>
            <a:r>
              <a:t/>
            </a:r>
            <a:endParaRPr/>
          </a:p>
        </p:txBody>
      </p:sp>
      <p:pic>
        <p:nvPicPr>
          <p:cNvPr id="96" name="Google Shape;96;p19"/>
          <p:cNvPicPr preferRelativeResize="0"/>
          <p:nvPr/>
        </p:nvPicPr>
        <p:blipFill>
          <a:blip r:embed="rId3">
            <a:alphaModFix/>
          </a:blip>
          <a:stretch>
            <a:fillRect/>
          </a:stretch>
        </p:blipFill>
        <p:spPr>
          <a:xfrm>
            <a:off x="152400" y="1170125"/>
            <a:ext cx="4105275" cy="3352800"/>
          </a:xfrm>
          <a:prstGeom prst="rect">
            <a:avLst/>
          </a:prstGeom>
          <a:noFill/>
          <a:ln>
            <a:noFill/>
          </a:ln>
        </p:spPr>
      </p:pic>
      <p:pic>
        <p:nvPicPr>
          <p:cNvPr id="97" name="Google Shape;97;p19"/>
          <p:cNvPicPr preferRelativeResize="0"/>
          <p:nvPr/>
        </p:nvPicPr>
        <p:blipFill>
          <a:blip r:embed="rId4">
            <a:alphaModFix/>
          </a:blip>
          <a:stretch>
            <a:fillRect/>
          </a:stretch>
        </p:blipFill>
        <p:spPr>
          <a:xfrm>
            <a:off x="4410075" y="1170125"/>
            <a:ext cx="4105275" cy="335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Conclusions from the Data</a:t>
            </a:r>
            <a:endParaRPr>
              <a:solidFill>
                <a:srgbClr val="FFFFFF"/>
              </a:solidFill>
            </a:endParaRPr>
          </a:p>
        </p:txBody>
      </p:sp>
      <p:sp>
        <p:nvSpPr>
          <p:cNvPr id="103" name="Google Shape;103;p20"/>
          <p:cNvSpPr txBox="1"/>
          <p:nvPr>
            <p:ph idx="1" type="body"/>
          </p:nvPr>
        </p:nvSpPr>
        <p:spPr>
          <a:xfrm>
            <a:off x="311700" y="1152475"/>
            <a:ext cx="8520600" cy="390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wholistic statistics have a positive correlation in relation to win shares.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Value over replacement player is the best statistic to determine how impactful a player is to a team’s wins.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individualistic statistics don’t show much of a correlation in relation to win shares.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Even in the statistics that don’t show much of a correlation in relation to win shares you can still see clusters of points in the bottom left corner meaning that being bad at anything in basketball can greatly affect your chance of effectively contributing to your team’s wins until a certain point.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Based on the four points above my new theory is that the well roundedness of a player is among the most important factors.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