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1" r:id="rId7"/>
    <p:sldId id="274" r:id="rId8"/>
    <p:sldId id="275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2" r:id="rId19"/>
    <p:sldId id="279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DAB45-B67B-954B-B69A-BB8BEC899D10}" v="87" dt="2022-01-30T21:38:28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01229-CFD0-2647-A470-F5486D2BE24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F118-7193-3145-A1DB-A19E5236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QMC is a class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F118-7193-3145-A1DB-A19E5236A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energy on the energy spectrum corresponds to some \psi. As t-&gt;inf, only the ground state \psi has nonzero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F118-7193-3145-A1DB-A19E5236AF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Phi_i</a:t>
            </a:r>
            <a:r>
              <a:rPr lang="en-US"/>
              <a:t> (t) is the </a:t>
            </a:r>
            <a:r>
              <a:rPr lang="en-US" err="1"/>
              <a:t>ith</a:t>
            </a:r>
            <a:r>
              <a:rPr lang="en-US"/>
              <a:t> walker at time tau</a:t>
            </a:r>
          </a:p>
          <a:p>
            <a:r>
              <a:rPr lang="en-US" err="1"/>
              <a:t>Psi_T</a:t>
            </a:r>
            <a:r>
              <a:rPr lang="en-US"/>
              <a:t> is the trial wavefunction that “guides” the walkers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F118-7193-3145-A1DB-A19E5236AF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F118-7193-3145-A1DB-A19E5236AF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QC-AFQMC works to remove bias</a:t>
            </a:r>
          </a:p>
          <a:p>
            <a:r>
              <a:rPr lang="en-US"/>
              <a:t>Phi(tau) is built up of 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F118-7193-3145-A1DB-A19E5236AF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1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Phi(tau) is built up of 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F118-7193-3145-A1DB-A19E5236AF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7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Energy calculation done on classical processor while </a:t>
            </a:r>
            <a:r>
              <a:rPr lang="en-US" err="1"/>
              <a:t>w_i’s</a:t>
            </a:r>
            <a:r>
              <a:rPr lang="en-US"/>
              <a:t> are updated on quantum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F118-7193-3145-A1DB-A19E5236AF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7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CFB8-8C93-0748-B7A2-D28ACB4CB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021A1-58BB-F844-B09B-DB222D72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8FFD-EA90-BE47-B7BE-87EC1DEC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33C2-85EF-E444-BEC4-1F63EC3F3F2C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322F-A42B-1F4C-B7F5-D4293542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6B71-F921-4C40-BF82-27B61921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FDD1-5407-B542-A742-8DD3541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6B216-8F4E-AA4D-BC95-FF834844A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D561-1C88-9043-8A2C-AE2702D8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08C7-3690-2C48-BE93-93A5BCBE3E68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37C7-D6D5-B142-822C-9A484E2B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FC6B-7488-BF4B-9B78-58FDC203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5DE6-0137-384E-9FF5-DC33D08C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EE341-E879-A840-A13A-0B0A7F4E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9334-C5BA-6E49-A385-5AF070FA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FD77-AF4F-254B-BBA7-DB30A267A9E0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1835-2859-D344-B288-A0C9C651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32A13-3790-2F47-829F-83A41327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B4A-19C0-1C44-BDD4-CBBDB23C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A114-8E3F-3540-944C-026E7941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5382-EC86-7644-A547-A8B0F1F5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ED7C-A079-134F-8853-AFE82127420B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56BA-44F5-5C4F-BB96-E9C0507A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4099-C0DE-E545-A68B-8FC5E49E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82E2-789F-E844-B9D1-24BDC485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E88F1-D28C-4C4B-AE00-63EF086B1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7CA5-23FE-1A4B-A4D4-8A396F8D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4354-06D8-9E43-A049-38ADDF791AC5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E7A6A-14E1-A649-90F3-13464F54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753E-9CB4-1543-B2D3-6BF3619E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40E7-A89B-2E45-8B47-62654C77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1BAE-6C61-C44A-9F06-A42FCB19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B3CF1-64BC-0B4B-94E3-30ABD5AB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EA13D-5D07-DD42-91EF-E7FCFB3C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6EF-F5D8-274C-847B-6B2F8585C205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2CA9-8A94-2444-9301-8E5ADC52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FC9E-863F-8545-9F27-AFD09A0E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0629-4E8F-8B44-9E6F-C526F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D70A-F5E8-A249-A919-AC0BAC6E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7D222-E0AB-484F-8AEF-165C1E81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B9CD-E7BF-664F-B195-9EADEEE1E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45986-4B63-DD45-ADE9-6D699866A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3494C-756A-F94F-AF7B-EE25046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EEB-CD1D-BA4B-9BA6-6194E41F4E0E}" type="datetime1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E1029-5EC5-E14B-8A90-409A9ADE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FDF5B-3E97-BF47-B983-4EC9369B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0026-69EB-CA46-AA30-B3F5D287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72C3-18D6-FA4B-A27B-33381034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24C7-CC92-F348-B878-F7508AC7E327}" type="datetime1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02E7-8981-6B40-B320-21550A48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B3FB-2053-1246-A64E-9D45718E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D1257-33B7-CB41-BC7B-4A780B42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450-BA13-5D40-BD01-42959018FA53}" type="datetime1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4CC06-7EBF-484D-904E-0F4ED46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4605C-D64B-944E-8665-B87E245D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20D9-4A9C-074F-83DD-23083C1E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4BA9-C72D-3644-B28B-D44F6CEE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81243-6EA6-F94B-ACB4-B52F78AE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EE860-F0C2-A045-851B-54D0F701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96F2-5A1F-844C-BBDA-FCA038555C65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656E7-56F9-2D41-9E93-13E9D81B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3F83-D4E8-094D-81BC-5C15A5F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3901-9869-2148-8DA7-2410C3BB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988-62FE-134D-B82A-0AFB448FB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0E905-8B40-BC4A-8DBB-38FCC5012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F29F-A122-F245-A1B7-AE334BA5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2AF1-177D-F644-A6BC-BC04D3689551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8C27-FF13-7843-B1EC-839CD166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3F068-402B-D74C-AD79-BB1931C4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0D26F-11C6-1C42-8647-4C0A0649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9B95C-0CCA-A742-84C8-68814E87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7E5-E81D-2741-A003-4AF0CB12F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24C0-80E5-6C48-9D98-BDAB9C4ED6D1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FCA6-64D7-4A4D-8D86-BA1EADD1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55C24-A715-5F41-BD6C-F88A6E76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4EDA-1A4F-294F-8F6A-9BD9109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6.1623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20A6-B53B-1A4C-A166-6A3984F39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Times New Roman" panose="02020603050405020304" pitchFamily="18" charset="0"/>
              </a:rPr>
              <a:t>Unbiasing Fermionic Quantum Monte Carlo with a Quantum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07FDF-0DBF-6E4A-9D3D-E06D9F353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Carter M. Gustin</a:t>
            </a:r>
          </a:p>
          <a:p>
            <a:r>
              <a:rPr lang="en-US">
                <a:latin typeface="+mj-lt"/>
              </a:rPr>
              <a:t>Tufts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449C2-9DA4-764D-8955-6EF4035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97E9-C1C3-5747-B0B2-1FEE0D32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Fermionic 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FAE5-3CC2-754C-A966-8F34F6A3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In the Metropolis Algorithm (which QMC is based on), the probability that the system goes from one state to another is given by the Boltzmann distribution and partition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7A849-A21F-2242-AEA2-13586B62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97E9-C1C3-5747-B0B2-1FEE0D32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Fermionic 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FAE5-3CC2-754C-A966-8F34F6A3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In the Metropolis Algorithm (which QMC is based on), the probability that the system goes from one state to another is given by the Boltzmann distribution and partition function</a:t>
            </a:r>
          </a:p>
          <a:p>
            <a:r>
              <a:rPr lang="en-US">
                <a:latin typeface="+mj-lt"/>
              </a:rPr>
              <a:t>We must map the quantum partition function to the classic analogue: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C75C8-59BB-0241-87F9-F3E68AB7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97E9-C1C3-5747-B0B2-1FEE0D32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Fermionic Sign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FFAE5-3CC2-754C-A966-8F34F6A3E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In the Metropolis Algorithm (which QMC is based on), the probability that the system goes from one state to another is given by the Boltzmann distribution and partition function</a:t>
                </a:r>
              </a:p>
              <a:p>
                <a:r>
                  <a:rPr lang="en-US">
                    <a:latin typeface="+mj-lt"/>
                  </a:rPr>
                  <a:t>We must map the quantum partition function to the classic analogue: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FFAE5-3CC2-754C-A966-8F34F6A3E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6F39-2973-C84B-B965-8279D089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97E9-C1C3-5747-B0B2-1FEE0D32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Fermionic Sign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FFAE5-3CC2-754C-A966-8F34F6A3E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In the Metropolis Algorithm (which QMC is based on), the probability that the system goes from one state to another is given by the Boltzmann distribution and partition function</a:t>
                </a:r>
              </a:p>
              <a:p>
                <a:r>
                  <a:rPr lang="en-US">
                    <a:latin typeface="+mj-lt"/>
                  </a:rPr>
                  <a:t>We must map the quantum partition function to the classic analogue: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>
                  <a:latin typeface="+mj-lt"/>
                </a:endParaRPr>
              </a:p>
              <a:p>
                <a:r>
                  <a:rPr lang="en-US">
                    <a:latin typeface="+mj-lt"/>
                  </a:rPr>
                  <a:t>Inside the summation, these are the Boltzmann weights,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>
                    <a:latin typeface="+mj-lt"/>
                  </a:rPr>
                  <a:t>, (which classically are positive or zero)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FFAE5-3CC2-754C-A966-8F34F6A3E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127ABF-9ABF-DD4D-A0B8-6561F73344F3}"/>
              </a:ext>
            </a:extLst>
          </p:cNvPr>
          <p:cNvSpPr txBox="1"/>
          <p:nvPr/>
        </p:nvSpPr>
        <p:spPr>
          <a:xfrm>
            <a:off x="564085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055B-E9FC-844E-ACFE-60AD64EC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FA27-B8C7-C445-9C93-A93F839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Fermionic 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8C6E-92F1-FF4D-934E-E2EDC3F2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Due to the antisymmetry of Fermionic wavefunctions, these Boltzmann weights can be negative (due to Pauli exclusion principle)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6A1A9-F938-EE43-822D-3F5E8089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FA27-B8C7-C445-9C93-A93F839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Fermionic 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8C6E-92F1-FF4D-934E-E2EDC3F2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Due to the antisymmetry of Fermionic wavefunctions, these Boltzmann weights can be negative (due to Pauli exclusion principle)</a:t>
            </a:r>
          </a:p>
          <a:p>
            <a:r>
              <a:rPr lang="en-US">
                <a:latin typeface="+mj-lt"/>
              </a:rPr>
              <a:t>Combinations of positive and negative Boltzmann weights yield exponential growth in the statistical errors (proof is omitted for brevity)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AB0C-48B2-364C-9863-98A2E62B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9822-A642-3047-9C99-DEDCC8D6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Fermionic Sign Problem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F10DF9-7446-E846-A8C8-1FF2E6DA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079" y="1775112"/>
            <a:ext cx="4329842" cy="330777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81939-BC24-1746-AF4E-FE61C9CC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54CD-7520-3442-ABC0-F9CCA216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Handle the 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940B-B5CB-E946-B78C-BF5E9FE9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In order to obtain the ground state energy with polynomially bounded variance, constraints must be imposed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2143-F2D0-8644-A869-45A1E98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54CD-7520-3442-ABC0-F9CCA216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Handle the Sign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1940B-B5CB-E946-B78C-BF5E9FE99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In order to obtain the ground state energy with polynomially bounded variance, constraints must be imposed</a:t>
                </a:r>
              </a:p>
              <a:p>
                <a:r>
                  <a:rPr lang="en-US">
                    <a:latin typeface="+mj-lt"/>
                  </a:rPr>
                  <a:t>Sign problem </a:t>
                </a:r>
                <a:r>
                  <a:rPr lang="en-US"/>
                  <a:t>→</a:t>
                </a:r>
                <a:r>
                  <a:rPr lang="en-US">
                    <a:latin typeface="+mj-lt"/>
                  </a:rPr>
                  <a:t> Constraints → Biases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1940B-B5CB-E946-B78C-BF5E9FE99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FC35C-024A-5745-9EAB-CEBA1BDF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54CD-7520-3442-ABC0-F9CCA216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Handle the Sign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1940B-B5CB-E946-B78C-BF5E9FE99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In order to obtain the ground state energy with polynomially bounded variance, constraints must be imposed</a:t>
                </a:r>
              </a:p>
              <a:p>
                <a:r>
                  <a:rPr lang="en-US">
                    <a:latin typeface="+mj-lt"/>
                  </a:rPr>
                  <a:t>Sign problem →</a:t>
                </a:r>
                <a:r>
                  <a:rPr lang="en-US"/>
                  <a:t> </a:t>
                </a:r>
                <a:r>
                  <a:rPr lang="en-US">
                    <a:latin typeface="+mj-lt"/>
                  </a:rPr>
                  <a:t>Constraints → Biases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>
                  <a:latin typeface="+mj-lt"/>
                </a:endParaRPr>
              </a:p>
              <a:p>
                <a:r>
                  <a:rPr lang="en-US">
                    <a:latin typeface="+mj-lt"/>
                  </a:rPr>
                  <a:t>In this paper, the “fixed node” approximation is one constraint used (delete any negative weights)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1940B-B5CB-E946-B78C-BF5E9FE99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04C1F-397E-C749-9051-DAFBF238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DA12-83C7-3246-A819-E22D0EEF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B018D-1A83-4846-B8C5-F790F9D87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QMC algorithms target the ground state of a system, 	     via imaginary time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>
                    <a:latin typeface="+mj-lt"/>
                  </a:rPr>
                  <a:t>) evolution of an initial state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B018D-1A83-4846-B8C5-F790F9D87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6D81E5-E2B1-A64C-B35E-AECC302CD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569" y="1825625"/>
            <a:ext cx="744495" cy="51405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9D32D0-B35E-BA49-82FC-3AF081FD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52" y="2226453"/>
            <a:ext cx="744494" cy="4963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9103D-6CD1-234B-8966-657D984F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3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6CB-B82B-344F-A2B9-49A31B7C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Quantum-Classical Hybrid AFQMC Algorithm</a:t>
            </a:r>
            <a:br>
              <a:rPr lang="en-US"/>
            </a:br>
            <a:r>
              <a:rPr lang="en-US"/>
              <a:t>(QC-AFQMC)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B1FF-9FFB-0B43-B13F-3BD4811C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The energy in AFQMC is given by: </a:t>
            </a:r>
          </a:p>
          <a:p>
            <a:r>
              <a:rPr lang="en-US">
                <a:latin typeface="+mj-lt"/>
              </a:rPr>
              <a:t>We need to calculate 		  for each walker and every timestep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5B06705-5842-E847-A832-741E1B88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7589"/>
            <a:ext cx="2443103" cy="879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0DBF0-DFD2-9D47-8004-6212438FB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614" y="2337106"/>
            <a:ext cx="1305354" cy="4661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4FD22C-9E44-3E47-A829-5E38F85F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6CB-B82B-344F-A2B9-49A31B7C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Quantum-Classical Hybrid AFQMC Algorithm</a:t>
            </a:r>
            <a:br>
              <a:rPr lang="en-US"/>
            </a:br>
            <a:r>
              <a:rPr lang="en-US"/>
              <a:t>(QC-AFQMC)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B1FF-9FFB-0B43-B13F-3BD4811C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The energy in AFQMC is given by: </a:t>
            </a:r>
          </a:p>
          <a:p>
            <a:r>
              <a:rPr lang="en-US">
                <a:latin typeface="+mj-lt"/>
              </a:rPr>
              <a:t>We need to calculate 		  for each walker and every timestep</a:t>
            </a:r>
          </a:p>
          <a:p>
            <a:r>
              <a:rPr lang="en-US">
                <a:latin typeface="+mj-lt"/>
              </a:rPr>
              <a:t>This is inefficient on a classical computer, but efficient on a quantum computer</a:t>
            </a:r>
          </a:p>
          <a:p>
            <a:r>
              <a:rPr lang="en-US">
                <a:latin typeface="+mj-lt"/>
              </a:rPr>
              <a:t>How can we utilize both the classical and quantum processors to maximize the efficiency?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5B06705-5842-E847-A832-741E1B88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7589"/>
            <a:ext cx="2443103" cy="879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0DBF0-DFD2-9D47-8004-6212438FB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614" y="2337106"/>
            <a:ext cx="1305354" cy="46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57AF-DA57-C541-9EAF-D6D56658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C7F-F64E-E343-9682-6745A625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QC-AFQMC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47B68B-9A75-1041-8C7C-9DD9F807C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352" y="2157378"/>
            <a:ext cx="10585295" cy="306780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F812-7C04-2542-89E4-881E682C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4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7959-5458-9F40-9EA6-7033F43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6E298-DF0D-CC47-B7F2-BE5262F25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Experiments were performed using Google’s 54 qubit processor </a:t>
                </a:r>
                <a:r>
                  <a:rPr lang="en-US" i="1">
                    <a:latin typeface="+mj-lt"/>
                  </a:rPr>
                  <a:t>Sycamore</a:t>
                </a:r>
                <a:endParaRPr lang="en-US">
                  <a:latin typeface="+mj-lt"/>
                </a:endParaRPr>
              </a:p>
              <a:p>
                <a:r>
                  <a:rPr lang="en-US">
                    <a:latin typeface="+mj-lt"/>
                  </a:rPr>
                  <a:t>We are interested in the atomization energy of the following molecules: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>
                  <a:latin typeface="+mj-lt"/>
                </a:endParaRPr>
              </a:p>
              <a:p>
                <a:pPr lvl="1"/>
                <a:r>
                  <a:rPr lang="en-US" sz="2800">
                    <a:latin typeface="+mj-lt"/>
                  </a:rPr>
                  <a:t>Diamond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6E298-DF0D-CC47-B7F2-BE5262F25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C285D-D5E9-9D48-8F27-B9D94237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7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A385DA-E814-6443-9DC2-D2A9686951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A385DA-E814-6443-9DC2-D2A968695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07B5-7AE3-7547-96B4-810B37C0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We start with a square geometry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93DE-80A1-0948-BE20-1F021D63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B45A67-4AF8-9145-8169-755F2DAB0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48" y="1682575"/>
            <a:ext cx="2514600" cy="132465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12FD1F-85C5-F14F-82E0-53A7CA858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40040"/>
              </p:ext>
            </p:extLst>
          </p:nvPr>
        </p:nvGraphicFramePr>
        <p:xfrm>
          <a:off x="2032000" y="377096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0351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47417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6918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111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AFQMC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QC-AFQMC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0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 Orbital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9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120 Orbital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033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A443A-6162-B34B-8C9D-E7E71699050F}"/>
                  </a:ext>
                </a:extLst>
              </p:cNvPr>
              <p:cNvSpPr txBox="1"/>
              <p:nvPr/>
            </p:nvSpPr>
            <p:spPr>
              <a:xfrm>
                <a:off x="2032000" y="5177481"/>
                <a:ext cx="7717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+mj-lt"/>
                  </a:rPr>
                  <a:t>Atomization 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>
                    <a:latin typeface="+mj-lt"/>
                  </a:rPr>
                  <a:t> (kcal/mol)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A443A-6162-B34B-8C9D-E7E71699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5177481"/>
                <a:ext cx="7717481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58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25AA5E-DB4B-564F-A1BD-1111D11EEE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25AA5E-DB4B-564F-A1BD-1111D11EE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62C4C46-9ABA-C84F-B67D-70E4A03600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4566" y="1690688"/>
            <a:ext cx="5320127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D3A7FEE-D8EC-9849-B1A4-4305BC502CE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>
                    <a:latin typeface="+mj-lt"/>
                  </a:rPr>
                  <a:t>Each style of dot represents a different run</a:t>
                </a:r>
              </a:p>
              <a:p>
                <a:r>
                  <a:rPr lang="en-US">
                    <a:latin typeface="+mj-lt"/>
                  </a:rPr>
                  <a:t>For both basis sets, QC-AFQMC converges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>
                    <a:latin typeface="+mj-lt"/>
                  </a:rPr>
                  <a:t> measurements</a:t>
                </a:r>
              </a:p>
              <a:p>
                <a:r>
                  <a:rPr lang="en-US">
                    <a:latin typeface="+mj-lt"/>
                  </a:rPr>
                  <a:t>For the 120-orbital basis set, QC-AFQMC converges even quicker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D3A7FEE-D8EC-9849-B1A4-4305BC502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00" t="-2326" r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AB3F5-790B-EB49-B160-29FE899F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32864-A043-7B47-9F32-EC67CC52EB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32864-A043-7B47-9F32-EC67CC52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BBF6-98AC-2346-8657-CFE28C16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F0B666-028B-2745-97AD-1684D16A7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+mj-lt"/>
              </a:rPr>
              <a:t>In this experience, 12 qubits are used</a:t>
            </a:r>
          </a:p>
          <a:p>
            <a:r>
              <a:rPr lang="en-US" sz="2400">
                <a:latin typeface="+mj-lt"/>
              </a:rPr>
              <a:t>We use a linear geometry:</a:t>
            </a:r>
          </a:p>
          <a:p>
            <a:endParaRPr lang="en-US" sz="2400">
              <a:latin typeface="+mj-lt"/>
            </a:endParaRPr>
          </a:p>
          <a:p>
            <a:r>
              <a:rPr lang="en-US" sz="2400">
                <a:latin typeface="+mj-lt"/>
              </a:rPr>
              <a:t>Again, QC-AFQMC gives closest results (however, not within chem. Accuracy 1kcal/mol)</a:t>
            </a:r>
          </a:p>
          <a:p>
            <a:r>
              <a:rPr lang="en-US" sz="2400">
                <a:latin typeface="+mj-lt"/>
              </a:rPr>
              <a:t>Takeaway: Even with a simple trial wavefunction, our energies are close to those from state-of-the-art tech.</a:t>
            </a:r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170C38DC-9234-E249-97AE-A8A59EB3B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5328" y="1396646"/>
            <a:ext cx="3650543" cy="4959704"/>
          </a:xfrm>
        </p:spPr>
      </p:pic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FC5FF2E6-DF89-794B-AAE1-D42E5D6E4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093" y="2642974"/>
            <a:ext cx="995578" cy="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DF1F-C3D3-9A4D-A48F-675D9C51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C8A2-80D7-8B43-AA3D-0DCE63EE6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>
                <a:latin typeface="+mj-lt"/>
              </a:rPr>
              <a:t>In this experiment, the lattice constant of diamond is being discovered with 16 qubits</a:t>
            </a:r>
          </a:p>
          <a:p>
            <a:r>
              <a:rPr lang="en-US" sz="2400">
                <a:latin typeface="+mj-lt"/>
              </a:rPr>
              <a:t>At this size, the model exhibits significant finite-size effects</a:t>
            </a:r>
          </a:p>
          <a:p>
            <a:r>
              <a:rPr lang="en-US" sz="2400">
                <a:latin typeface="+mj-lt"/>
              </a:rPr>
              <a:t>Correct experimental lattice constant not predicted</a:t>
            </a:r>
          </a:p>
          <a:p>
            <a:r>
              <a:rPr lang="en-US" sz="2400">
                <a:latin typeface="+mj-lt"/>
              </a:rPr>
              <a:t>This is the largest-to-date simulation quantum computer (as of July 2021)</a:t>
            </a:r>
          </a:p>
          <a:p>
            <a:r>
              <a:rPr lang="en-US" sz="2400">
                <a:latin typeface="+mj-lt"/>
              </a:rPr>
              <a:t>QC-AFQMC is as accurate as state-of-the-art method for a range of lattice constants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3908B19-7C65-B045-B71A-B876CC722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8907" y="1327993"/>
            <a:ext cx="3683386" cy="502835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69753-5C2A-CE4B-A8EF-FB9F7942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678-97A9-E54C-A77F-4AAA9A60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856B9-6725-4542-BF0B-1CC8518A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“Unbiasing Fermionic Monte Carlo with a Quantum Computer”</a:t>
            </a:r>
          </a:p>
          <a:p>
            <a:pPr lvl="1"/>
            <a:r>
              <a:rPr lang="en-US">
                <a:latin typeface="+mj-lt"/>
                <a:hlinkClick r:id="rId2"/>
              </a:rPr>
              <a:t>https://arxiv.org/pdf/2106.16235.pdf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18D5C-DBCF-6B4E-8148-BABA3D90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DA12-83C7-3246-A819-E22D0EEF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B018D-1A83-4846-B8C5-F790F9D87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QMC algorithms target the ground state of a system, 	     via imaginary time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>
                    <a:latin typeface="+mj-lt"/>
                  </a:rPr>
                  <a:t>) evolution of an initial state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B018D-1A83-4846-B8C5-F790F9D87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6D81E5-E2B1-A64C-B35E-AECC302C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69" y="1825625"/>
            <a:ext cx="744495" cy="51405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9D32D0-B35E-BA49-82FC-3AF081FD7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52" y="2226453"/>
            <a:ext cx="744494" cy="496329"/>
          </a:xfrm>
          <a:prstGeom prst="rect">
            <a:avLst/>
          </a:prstGeo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F55B56A8-16A8-A54A-AC07-4BA541D62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29" y="2991364"/>
            <a:ext cx="4577542" cy="6400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FE4F-7BD9-D14F-AE41-BB372173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DA12-83C7-3246-A819-E22D0EEF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B018D-1A83-4846-B8C5-F790F9D87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QMC algorithms target the ground state of a system, 	     via imaginary time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>
                    <a:latin typeface="+mj-lt"/>
                  </a:rPr>
                  <a:t>) evolution of an initial state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B018D-1A83-4846-B8C5-F790F9D87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6D81E5-E2B1-A64C-B35E-AECC302C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69" y="1825625"/>
            <a:ext cx="744495" cy="51405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9D32D0-B35E-BA49-82FC-3AF081FD7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52" y="2226453"/>
            <a:ext cx="744494" cy="496329"/>
          </a:xfrm>
          <a:prstGeom prst="rect">
            <a:avLst/>
          </a:prstGeo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F55B56A8-16A8-A54A-AC07-4BA541D62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29" y="2991364"/>
            <a:ext cx="4577542" cy="640080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B16D154-FE7E-9241-B0D4-AB1B53ECF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369" y="3631444"/>
            <a:ext cx="2851261" cy="640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B3CB-F98B-9845-A160-F5E3FB82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DA12-83C7-3246-A819-E22D0EEF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B018D-1A83-4846-B8C5-F790F9D87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latin typeface="+mj-lt"/>
                  </a:rPr>
                  <a:t>QMC algorithms target the ground state of a system, 	     via imaginary time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</m:oMath>
                </a14:m>
                <a:r>
                  <a:rPr lang="en-US">
                    <a:latin typeface="+mj-lt"/>
                  </a:rPr>
                  <a:t>) evolution of an initial state</a:t>
                </a:r>
              </a:p>
              <a:p>
                <a:endParaRPr lang="en-US">
                  <a:latin typeface="+mj-lt"/>
                </a:endParaRPr>
              </a:p>
              <a:p>
                <a:endParaRPr lang="en-US">
                  <a:latin typeface="+mj-lt"/>
                </a:endParaRPr>
              </a:p>
              <a:p>
                <a:endParaRPr lang="en-US">
                  <a:latin typeface="+mj-lt"/>
                </a:endParaRPr>
              </a:p>
              <a:p>
                <a:endParaRPr lang="en-US">
                  <a:latin typeface="+mj-lt"/>
                </a:endParaRPr>
              </a:p>
              <a:p>
                <a:r>
                  <a:rPr lang="en-US">
                    <a:latin typeface="+mj-lt"/>
                  </a:rPr>
                  <a:t>As imaginary time progresses, the energy of the current wavefunction should tend towards the ground state energy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B018D-1A83-4846-B8C5-F790F9D87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6D81E5-E2B1-A64C-B35E-AECC302C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69" y="1825625"/>
            <a:ext cx="744495" cy="51405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9D32D0-B35E-BA49-82FC-3AF081FD7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52" y="2226453"/>
            <a:ext cx="744494" cy="496329"/>
          </a:xfrm>
          <a:prstGeom prst="rect">
            <a:avLst/>
          </a:prstGeo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F55B56A8-16A8-A54A-AC07-4BA541D62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29" y="2991364"/>
            <a:ext cx="4577542" cy="640080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B16D154-FE7E-9241-B0D4-AB1B53ECF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369" y="3631444"/>
            <a:ext cx="2851261" cy="640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7C17A-7C15-2744-B102-DF0D0AF9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70D4-4EFE-7F48-AA3D-A27ADC8E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Imaginary Time Evolution</a:t>
            </a:r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4526A084-51F9-FB4F-9DAF-A235ABC06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300" y="2331244"/>
            <a:ext cx="9931400" cy="33401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7C148-C7D7-6740-9618-91A1269F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6EB5-AFFE-094C-B323-F26FFE0E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Auxiliary Field QMC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C6CE-C860-BE4B-A152-136E81FF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AFQMC is a projector QMC algorithm used to find the ground state of a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F3860-F6E9-A343-91DB-D152089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6EB5-AFFE-094C-B323-F26FFE0E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Auxiliary Field QMC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C6CE-C860-BE4B-A152-136E81FF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AFQMC is a projector QMC algorithm used to find the ground state of a system.</a:t>
            </a:r>
          </a:p>
          <a:p>
            <a:r>
              <a:rPr lang="en-US">
                <a:latin typeface="+mj-lt"/>
              </a:rPr>
              <a:t>The wavefunction is given by: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A2D52D-90DD-0D43-9834-CB17629A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07" y="3149942"/>
            <a:ext cx="3850848" cy="9861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C718-EF84-2143-B8E5-77150D9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6EB5-AFFE-094C-B323-F26FFE0E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Auxiliary Field QMC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C6CE-C860-BE4B-A152-136E81FF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AFQMC is a projector QMC algorithm used to find the ground state of a system.</a:t>
            </a:r>
          </a:p>
          <a:p>
            <a:r>
              <a:rPr lang="en-US">
                <a:latin typeface="+mj-lt"/>
              </a:rPr>
              <a:t>The wavefunction is given by: </a:t>
            </a:r>
          </a:p>
        </p:txBody>
      </p:sp>
      <p:pic>
        <p:nvPicPr>
          <p:cNvPr id="1026" name="Picture 2" descr="Illustration of the walker evolution in the diffusion Monte Carlo (DMC) method. The example shows a onedimensional problem in which a single particle is confined by a potential well V(x). The initial walker distribution samples a uniform init . As the imaginary-time propagation proceeds, the distribution converges towards the ground state 0 . Note the occasional disappearance of walkers in the region of high potential energy and the proliferation around the potential minimum.  ">
            <a:extLst>
              <a:ext uri="{FF2B5EF4-FFF2-40B4-BE49-F238E27FC236}">
                <a16:creationId xmlns:a16="http://schemas.microsoft.com/office/drawing/2014/main" id="{4BA1B692-EBD4-3841-842E-2E155853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2760230"/>
            <a:ext cx="2830513" cy="37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9A806-E89E-D84A-82B4-A33D1CB55EA6}"/>
              </a:ext>
            </a:extLst>
          </p:cNvPr>
          <p:cNvSpPr txBox="1"/>
          <p:nvPr/>
        </p:nvSpPr>
        <p:spPr>
          <a:xfrm>
            <a:off x="222422" y="6176963"/>
            <a:ext cx="572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https://</a:t>
            </a:r>
            <a:r>
              <a:rPr lang="en-US" sz="1400" err="1"/>
              <a:t>www.researchgate.net</a:t>
            </a:r>
            <a:r>
              <a:rPr lang="en-US" sz="1400"/>
              <a:t>/figure/Illustration-of-the-walker-evolution-in-the-diffusion-Monte-Carlo-DMC-method-The_fig1_2464596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BAA533-B7C8-7A40-B64F-F3B83F6C8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607" y="3149942"/>
            <a:ext cx="3850848" cy="9861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CCB4-D201-9B46-8E56-B49A8998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EDA-1A4F-294F-8F6A-9BD9109EDB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1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Macintosh PowerPoint</Application>
  <PresentationFormat>Widescreen</PresentationFormat>
  <Paragraphs>146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Office Theme</vt:lpstr>
      <vt:lpstr>Unbiasing Fermionic Quantum Monte Carlo with a Quantum Computer</vt:lpstr>
      <vt:lpstr>Quantum Monte Carlo</vt:lpstr>
      <vt:lpstr>Quantum Monte Carlo</vt:lpstr>
      <vt:lpstr>Quantum Monte Carlo</vt:lpstr>
      <vt:lpstr>Quantum Monte Carlo</vt:lpstr>
      <vt:lpstr>Imaginary Time Evolution</vt:lpstr>
      <vt:lpstr>Auxiliary Field QMC</vt:lpstr>
      <vt:lpstr>Auxiliary Field QMC</vt:lpstr>
      <vt:lpstr>Auxiliary Field QMC</vt:lpstr>
      <vt:lpstr>Fermionic Sign Problem</vt:lpstr>
      <vt:lpstr>Fermionic Sign Problem</vt:lpstr>
      <vt:lpstr>Fermionic Sign Problem</vt:lpstr>
      <vt:lpstr>Fermionic Sign Problem</vt:lpstr>
      <vt:lpstr>Fermionic Sign Problem</vt:lpstr>
      <vt:lpstr>Fermionic Sign Problem</vt:lpstr>
      <vt:lpstr>Fermionic Sign Problem</vt:lpstr>
      <vt:lpstr>How to Handle the Sign Problem</vt:lpstr>
      <vt:lpstr>How to Handle the Sign Problem</vt:lpstr>
      <vt:lpstr>How to Handle the Sign Problem</vt:lpstr>
      <vt:lpstr>Quantum-Classical Hybrid AFQMC Algorithm (QC-AFQMC)</vt:lpstr>
      <vt:lpstr>Quantum-Classical Hybrid AFQMC Algorithm (QC-AFQMC)</vt:lpstr>
      <vt:lpstr>QC-AFQMC Overview</vt:lpstr>
      <vt:lpstr>Results</vt:lpstr>
      <vt:lpstr>H_4</vt:lpstr>
      <vt:lpstr>H_4</vt:lpstr>
      <vt:lpstr>N_2</vt:lpstr>
      <vt:lpstr>Diamond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Unbiasing Fermionic Quantum Monte Carlo with a Quantum Computer</dc:title>
  <dc:creator>Gustin, Carter M</dc:creator>
  <cp:lastModifiedBy>Gustin, Carter M</cp:lastModifiedBy>
  <cp:revision>1</cp:revision>
  <dcterms:created xsi:type="dcterms:W3CDTF">2021-11-18T17:17:27Z</dcterms:created>
  <dcterms:modified xsi:type="dcterms:W3CDTF">2022-01-31T22:32:22Z</dcterms:modified>
</cp:coreProperties>
</file>