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6393"/>
    <p:restoredTop sz="84279"/>
  </p:normalViewPr>
  <p:slideViewPr>
    <p:cSldViewPr snapToGrid="0">
      <p:cViewPr>
        <p:scale>
          <a:sx n="90" d="100"/>
          <a:sy n="90" d="100"/>
        </p:scale>
        <p:origin x="432" y="6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BAC1BCD-7516-4E0F-BCD5-12A21E7C0F06}" type="datetime1">
              <a:rPr lang="ko-KR" altLang="en-US"/>
              <a:pPr lvl="0">
                <a:defRPr lang="ko-KR" altLang="en-US"/>
              </a:pPr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</a:t>
            </a:r>
            <a:r>
              <a:rPr lang="ko-KR" altLang="en-US"/>
              <a:t>차 시장과 </a:t>
            </a:r>
            <a:r>
              <a:rPr lang="en-US" altLang="ko-KR"/>
              <a:t>2</a:t>
            </a:r>
            <a:r>
              <a:rPr lang="ko-KR" altLang="en-US"/>
              <a:t>차시장의 차이가 있는걸 확인할 수 있습니다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이는 대부분의 </a:t>
            </a:r>
            <a:r>
              <a:rPr lang="en-US" altLang="ko-KR"/>
              <a:t>Collector</a:t>
            </a:r>
            <a:r>
              <a:rPr lang="ko-KR" altLang="en-US"/>
              <a:t>가 </a:t>
            </a:r>
            <a:r>
              <a:rPr lang="en-US" altLang="ko-KR"/>
              <a:t>NFT</a:t>
            </a:r>
            <a:r>
              <a:rPr lang="ko-KR" altLang="en-US"/>
              <a:t>를 산 후 바로 매각하는 것이 아닌</a:t>
            </a:r>
            <a:r>
              <a:rPr lang="en-US" altLang="ko-KR"/>
              <a:t>, </a:t>
            </a:r>
            <a:r>
              <a:rPr lang="ko-KR" altLang="en-US"/>
              <a:t> 소지하고 있다는 것을 의미할 수 있습니다ㅣ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B113216-76A2-447F-8814-1F61AD8BA06A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1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8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20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hyperlink" Target="https://www.kaggle.com/mathurinache/nft-history-sales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hyperlink" Target="https://www.kaggle.com/mathurinache/nft-history-sales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www.kaggle.com/mathurinache/nft-history-sales" TargetMode="External"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361044" y="6044851"/>
            <a:ext cx="3055696" cy="644184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chemeClr val="tx1"/>
                </a:solidFill>
              </a:rPr>
              <a:t>201911911 </a:t>
            </a:r>
            <a:r>
              <a:rPr lang="ko-KR" altLang="en-US" sz="2800">
                <a:solidFill>
                  <a:schemeClr val="tx1"/>
                </a:solidFill>
              </a:rPr>
              <a:t>최건우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-99774" y="2607467"/>
            <a:ext cx="11643488" cy="97609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 lang="ko-KR" altLang="en-US"/>
            </a:pPr>
            <a:r>
              <a:rPr lang="en-US" altLang="ko-KR" sz="6000"/>
              <a:t>NFT </a:t>
            </a:r>
            <a:r>
              <a:rPr lang="ko-KR" altLang="en-US" sz="6000"/>
              <a:t>데이터 분석</a:t>
            </a:r>
            <a:endParaRPr lang="ko-KR" altLang="en-US" sz="6000"/>
          </a:p>
          <a:p>
            <a:pPr algn="ctr">
              <a:defRPr lang="ko-KR" altLang="en-US"/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4400">
              <a:solidFill>
                <a:schemeClr val="tx1"/>
              </a:solidFill>
              <a:latin typeface="Arial Black"/>
            </a:endParaRPr>
          </a:p>
          <a:p>
            <a:pPr algn="ctr">
              <a:defRPr lang="ko-KR" altLang="en-US"/>
            </a:pPr>
            <a:endParaRPr lang="en-US" altLang="ko-KR" sz="20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2200" y="3583561"/>
            <a:ext cx="6096000" cy="11865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-NFT </a:t>
            </a:r>
            <a:r>
              <a:rPr lang="ko-KR" altLang="en-US"/>
              <a:t>시계열 데이터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-NFT </a:t>
            </a:r>
            <a:r>
              <a:rPr lang="ko-KR" altLang="en-US"/>
              <a:t>컬렉션 분석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-NFT </a:t>
            </a:r>
            <a:r>
              <a:rPr lang="ko-KR" altLang="en-US"/>
              <a:t>관련 트윗 데이터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                                                                     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컬렉션 분석 </a:t>
            </a:r>
            <a:r>
              <a:rPr lang="en-US" altLang="ko-KR"/>
              <a:t> : </a:t>
            </a:r>
            <a:r>
              <a:rPr lang="en-US" altLang="ko-KR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259" y="767106"/>
            <a:ext cx="4747055" cy="907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Owners</a:t>
            </a:r>
            <a:r>
              <a:rPr lang="ko-KR" altLang="en-US"/>
              <a:t>의 </a:t>
            </a:r>
            <a:r>
              <a:rPr lang="en-US" altLang="ko-KR"/>
              <a:t>IQR </a:t>
            </a:r>
            <a:r>
              <a:rPr lang="ko-KR" altLang="en-US"/>
              <a:t>기준으로 이상치가 있는 데이터들 목록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각 항목에 대하여 조사해본 결과 이상점의 원인 발견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8440" y="1518682"/>
            <a:ext cx="6592220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8205" y="4489542"/>
            <a:ext cx="5905283" cy="179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3288" y="4403746"/>
            <a:ext cx="39016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NFT</a:t>
            </a:r>
            <a:r>
              <a:rPr lang="ko-KR" altLang="en-US"/>
              <a:t>는 한 명의 작가가 컬렉션을 판매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984" y="747232"/>
            <a:ext cx="673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F0000"/>
                </a:solidFill>
              </a:rPr>
              <a:t>트랜잭션</a:t>
            </a:r>
            <a:r>
              <a:rPr lang="ko-KR" altLang="en-US" sz="2000" smtClean="0"/>
              <a:t>과 </a:t>
            </a:r>
            <a:r>
              <a:rPr lang="ko-KR" altLang="en-US" sz="2000" smtClean="0">
                <a:solidFill>
                  <a:srgbClr val="00B050"/>
                </a:solidFill>
              </a:rPr>
              <a:t>판매총액</a:t>
            </a:r>
            <a:r>
              <a:rPr lang="ko-KR" altLang="en-US" sz="2000" smtClean="0"/>
              <a:t> 사이에 관계가 있는지 확인 </a:t>
            </a:r>
            <a:endParaRPr lang="en-US" altLang="ko-KR" sz="2000" smtClean="0"/>
          </a:p>
          <a:p>
            <a:endParaRPr lang="en-US" altLang="ko-KR" sz="2000" smtClean="0"/>
          </a:p>
          <a:p>
            <a:pPr algn="ctr"/>
            <a:r>
              <a:rPr lang="ko-KR" altLang="en-US" sz="2000" smtClean="0"/>
              <a:t>데이터 선정 기준</a:t>
            </a:r>
            <a:endParaRPr lang="en-US" altLang="ko-KR" sz="2000"/>
          </a:p>
          <a:p>
            <a:pPr algn="ctr"/>
            <a:r>
              <a:rPr lang="en-US" altLang="ko-KR" sz="1600" smtClean="0"/>
              <a:t>1.</a:t>
            </a:r>
            <a:r>
              <a:rPr lang="ko-KR" altLang="en-US" sz="1600" smtClean="0"/>
              <a:t>트랜잭션이 가장 많은 것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2.</a:t>
            </a:r>
            <a:r>
              <a:rPr lang="ko-KR" altLang="en-US" sz="1600" smtClean="0"/>
              <a:t>트랜잭션이 가장 적은 것</a:t>
            </a:r>
            <a:r>
              <a:rPr lang="en-US" altLang="ko-KR" sz="1600" smtClean="0"/>
              <a:t>, </a:t>
            </a:r>
            <a:endParaRPr lang="en-US" altLang="ko-KR" sz="1600"/>
          </a:p>
          <a:p>
            <a:pPr algn="ctr"/>
            <a:r>
              <a:rPr lang="en-US" altLang="ko-KR" sz="1600" smtClean="0"/>
              <a:t>3.</a:t>
            </a:r>
            <a:r>
              <a:rPr lang="ko-KR" altLang="en-US" sz="1600" smtClean="0"/>
              <a:t>트랜잭션은 적은데 판매총액이 높은 것 </a:t>
            </a:r>
            <a:endParaRPr lang="en-US" altLang="ko-KR" sz="16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18" y="2554523"/>
            <a:ext cx="5729149" cy="705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61" y="3286231"/>
            <a:ext cx="4792052" cy="33357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3365" y="2753197"/>
            <a:ext cx="242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higher_Sales_but_lower_trx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33933" y="4817534"/>
            <a:ext cx="15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관계가 없다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Case by Case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트윗 데이터 </a:t>
            </a:r>
            <a:r>
              <a:rPr lang="en-US" altLang="ko-KR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4734" y="1696772"/>
            <a:ext cx="9804401" cy="901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설명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트위터에 </a:t>
            </a:r>
            <a:r>
              <a:rPr lang="en-US" altLang="ko-KR"/>
              <a:t>NFT </a:t>
            </a:r>
            <a:r>
              <a:rPr lang="ko-KR" altLang="en-US"/>
              <a:t>태그가 달려있는 </a:t>
            </a:r>
            <a:r>
              <a:rPr lang="en-US" altLang="ko-KR"/>
              <a:t>tweet</a:t>
            </a:r>
            <a:r>
              <a:rPr lang="ko-KR" altLang="en-US"/>
              <a:t>들에 관한 데이터이다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약 </a:t>
            </a:r>
            <a:r>
              <a:rPr lang="en-US" altLang="ko-KR"/>
              <a:t>12450</a:t>
            </a:r>
            <a:r>
              <a:rPr lang="ko-KR" altLang="en-US"/>
              <a:t>개 정도 존재함</a:t>
            </a:r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 rot="0">
            <a:off x="1957111" y="3836095"/>
            <a:ext cx="8779643" cy="2446171"/>
            <a:chOff x="282756" y="3810696"/>
            <a:chExt cx="10046577" cy="30319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82756" y="3896971"/>
              <a:ext cx="7329024" cy="285943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11780" y="3810696"/>
              <a:ext cx="2717553" cy="303198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444731" y="2719034"/>
            <a:ext cx="98044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전처리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필요없는 열을 </a:t>
            </a:r>
            <a:r>
              <a:rPr lang="en-US" altLang="ko-KR"/>
              <a:t>drop</a:t>
            </a:r>
            <a:r>
              <a:rPr lang="ko-KR" altLang="en-US"/>
              <a:t>함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71099" y="795308"/>
            <a:ext cx="2751667" cy="64106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목표</a:t>
            </a:r>
            <a:br>
              <a:rPr lang="en-US" altLang="ko-KR"/>
            </a:br>
            <a:r>
              <a:rPr lang="ko-KR" altLang="en-US"/>
              <a:t>트윗 내용 분석</a:t>
            </a:r>
            <a:r>
              <a:rPr lang="en-US" altLang="ko-KR"/>
              <a:t>..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트윗 데이터 </a:t>
            </a:r>
            <a:r>
              <a:rPr lang="en-US" altLang="ko-KR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76399"/>
            <a:ext cx="12097536" cy="489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001" y="953069"/>
            <a:ext cx="8632189" cy="9024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각 사용자들의 </a:t>
            </a:r>
            <a:r>
              <a:rPr lang="en-US" altLang="ko-KR"/>
              <a:t>Location </a:t>
            </a:r>
            <a:r>
              <a:rPr lang="ko-KR" altLang="en-US"/>
              <a:t>분석 결과</a:t>
            </a:r>
            <a:r>
              <a:rPr lang="en-US" altLang="ko-KR"/>
              <a:t>..  </a:t>
            </a:r>
            <a:r>
              <a:rPr lang="ko-KR" altLang="en-US"/>
              <a:t>메타버스 등</a:t>
            </a:r>
            <a:r>
              <a:rPr lang="en-US" altLang="ko-KR"/>
              <a:t>.. </a:t>
            </a:r>
            <a:r>
              <a:rPr lang="ko-KR" altLang="en-US"/>
              <a:t>가상의 </a:t>
            </a:r>
            <a:r>
              <a:rPr lang="en-US" altLang="ko-KR"/>
              <a:t>Location</a:t>
            </a:r>
            <a:r>
              <a:rPr lang="ko-KR" altLang="en-US"/>
              <a:t>을 제외하면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[</a:t>
            </a:r>
            <a:r>
              <a:rPr lang="ko-KR" altLang="en-US"/>
              <a:t>프랑스</a:t>
            </a:r>
            <a:r>
              <a:rPr lang="en-US" altLang="ko-KR"/>
              <a:t>, </a:t>
            </a:r>
            <a:r>
              <a:rPr lang="ko-KR" altLang="en-US"/>
              <a:t>인도네시아</a:t>
            </a:r>
            <a:r>
              <a:rPr lang="en-US" altLang="ko-KR"/>
              <a:t>, </a:t>
            </a:r>
            <a:r>
              <a:rPr lang="ko-KR" altLang="en-US"/>
              <a:t>방글라데쉬</a:t>
            </a:r>
            <a:r>
              <a:rPr lang="en-US" altLang="ko-KR"/>
              <a:t>, US, </a:t>
            </a:r>
            <a:r>
              <a:rPr lang="ko-KR" altLang="en-US"/>
              <a:t>이란</a:t>
            </a:r>
            <a:r>
              <a:rPr lang="en-US" altLang="ko-KR"/>
              <a:t>,</a:t>
            </a:r>
            <a:r>
              <a:rPr lang="ko-KR" altLang="en-US"/>
              <a:t>캘리포니아</a:t>
            </a:r>
            <a:r>
              <a:rPr lang="en-US" altLang="ko-KR"/>
              <a:t>, </a:t>
            </a:r>
            <a:r>
              <a:rPr lang="ko-KR" altLang="en-US"/>
              <a:t>인도</a:t>
            </a:r>
            <a:r>
              <a:rPr lang="en-US" altLang="ko-KR"/>
              <a:t>, </a:t>
            </a:r>
            <a:r>
              <a:rPr lang="ko-KR" altLang="en-US"/>
              <a:t>베트남</a:t>
            </a:r>
            <a:r>
              <a:rPr lang="en-US" altLang="ko-KR"/>
              <a:t>, </a:t>
            </a:r>
            <a:r>
              <a:rPr lang="ko-KR" altLang="en-US"/>
              <a:t>몽골</a:t>
            </a:r>
            <a:r>
              <a:rPr lang="en-US" altLang="ko-KR"/>
              <a:t>,</a:t>
            </a:r>
            <a:r>
              <a:rPr lang="ko-KR" altLang="en-US"/>
              <a:t> 타이완</a:t>
            </a:r>
            <a:r>
              <a:rPr lang="en-US" altLang="ko-KR"/>
              <a:t>] </a:t>
            </a:r>
            <a:r>
              <a:rPr lang="ko-KR" altLang="en-US"/>
              <a:t>이 표에 존재함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트윗 데이터 </a:t>
            </a:r>
            <a:r>
              <a:rPr lang="en-US" altLang="ko-KR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88045"/>
            <a:ext cx="4275200" cy="3968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116" y="1241714"/>
            <a:ext cx="355855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데이터의 모든 </a:t>
            </a:r>
            <a:r>
              <a:rPr lang="en-US" altLang="ko-KR"/>
              <a:t>Tweet</a:t>
            </a:r>
            <a:r>
              <a:rPr lang="ko-KR" altLang="en-US"/>
              <a:t> 내용을 분석하여 </a:t>
            </a:r>
            <a:r>
              <a:rPr lang="en-US" altLang="ko-KR"/>
              <a:t>Word Cloud</a:t>
            </a:r>
            <a:r>
              <a:rPr lang="ko-KR" altLang="en-US"/>
              <a:t>로 만든 결과 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8421" y="2279016"/>
            <a:ext cx="3675775" cy="3412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93836" y="2060420"/>
            <a:ext cx="3036789" cy="36375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55646" y="1518713"/>
            <a:ext cx="35585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프랑스 지역의 </a:t>
            </a:r>
            <a:r>
              <a:rPr lang="en-US" altLang="ko-KR"/>
              <a:t>Tweet Word Cloud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26903" y="1518713"/>
            <a:ext cx="35469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인도네시아 지역의 </a:t>
            </a:r>
            <a:r>
              <a:rPr lang="en-US" altLang="ko-KR"/>
              <a:t>Tweet Word Cloud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결론 및 논의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3199" y="1773534"/>
            <a:ext cx="6375400" cy="44729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   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r>
              <a:rPr lang="en-US" altLang="ko-KR"/>
              <a:t> 1. NFT </a:t>
            </a:r>
            <a:r>
              <a:rPr lang="ko-KR" altLang="en-US"/>
              <a:t>시계열 데이터 분석 결과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endParaRPr lang="ko-KR" altLang="en-US">
              <a:solidFill>
                <a:srgbClr val="ffc000"/>
              </a:solidFill>
            </a:endParaRPr>
          </a:p>
          <a:p>
            <a:pPr lvl="0">
              <a:defRPr lang="ko-KR" altLang="en-US"/>
            </a:pPr>
            <a:r>
              <a:rPr lang="en-US" altLang="ko-KR"/>
              <a:t>-2017</a:t>
            </a:r>
            <a:r>
              <a:rPr lang="ko-KR" altLang="en-US"/>
              <a:t>년 부터는 </a:t>
            </a:r>
            <a:r>
              <a:rPr lang="en-US" altLang="ko-KR"/>
              <a:t>NFT</a:t>
            </a:r>
            <a:r>
              <a:rPr lang="ko-KR" altLang="en-US"/>
              <a:t>에 대한 거래</a:t>
            </a:r>
            <a:r>
              <a:rPr lang="en-US" altLang="ko-KR"/>
              <a:t>, </a:t>
            </a:r>
            <a:r>
              <a:rPr lang="ko-KR" altLang="en-US"/>
              <a:t>판매량 등 변동이 크지 않음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-2021</a:t>
            </a:r>
            <a:r>
              <a:rPr lang="ko-KR" altLang="en-US"/>
              <a:t>년 부터 </a:t>
            </a:r>
            <a:r>
              <a:rPr lang="en-US" altLang="ko-KR"/>
              <a:t>NFT</a:t>
            </a:r>
            <a:r>
              <a:rPr lang="ko-KR" altLang="en-US"/>
              <a:t>에 대한 거래 등이 급격히 상승함 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  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r>
              <a:rPr lang="en-US" altLang="ko-KR"/>
              <a:t> 2. NFT </a:t>
            </a:r>
            <a:r>
              <a:rPr lang="ko-KR" altLang="en-US"/>
              <a:t>컬렉션 데이터 분석 결과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endParaRPr lang="ko-KR" altLang="en-US">
              <a:solidFill>
                <a:srgbClr val="ffc000"/>
              </a:solidFill>
            </a:endParaRPr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컬렉션</a:t>
            </a:r>
            <a:r>
              <a:rPr lang="en-US" altLang="ko-KR"/>
              <a:t> </a:t>
            </a:r>
            <a:r>
              <a:rPr lang="ko-KR" altLang="en-US"/>
              <a:t>중 </a:t>
            </a:r>
            <a:r>
              <a:rPr lang="en-US" altLang="ko-KR"/>
              <a:t>NFT </a:t>
            </a:r>
            <a:r>
              <a:rPr lang="ko-KR" altLang="en-US"/>
              <a:t>판매액이 </a:t>
            </a:r>
            <a:r>
              <a:rPr lang="en-US" altLang="ko-KR"/>
              <a:t>1000</a:t>
            </a:r>
            <a:r>
              <a:rPr lang="ko-KR" altLang="en-US"/>
              <a:t>억이 넘는 컬렉션들이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Cryptoslam.io(11</a:t>
            </a:r>
            <a:r>
              <a:rPr lang="ko-KR" altLang="en-US"/>
              <a:t>월</a:t>
            </a:r>
            <a:r>
              <a:rPr lang="en-US" altLang="ko-KR"/>
              <a:t> 25</a:t>
            </a:r>
            <a:r>
              <a:rPr lang="ko-KR" altLang="en-US"/>
              <a:t>일 기준</a:t>
            </a:r>
            <a:r>
              <a:rPr lang="en-US" altLang="ko-KR"/>
              <a:t>) 23</a:t>
            </a:r>
            <a:r>
              <a:rPr lang="ko-KR" altLang="en-US"/>
              <a:t>개가 넘는다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거래액이 </a:t>
            </a:r>
            <a:r>
              <a:rPr lang="en-US" altLang="ko-KR"/>
              <a:t>1000</a:t>
            </a:r>
            <a:r>
              <a:rPr lang="ko-KR" altLang="en-US"/>
              <a:t>억이 넘는 컬렉션들 중 소유자수가 비정상적인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데이터들을</a:t>
            </a:r>
            <a:r>
              <a:rPr lang="en-US" altLang="ko-KR"/>
              <a:t> </a:t>
            </a:r>
            <a:r>
              <a:rPr lang="ko-KR" altLang="en-US"/>
              <a:t>분석해본 결과 창작자가 </a:t>
            </a:r>
            <a:r>
              <a:rPr lang="en-US" altLang="ko-KR"/>
              <a:t>“</a:t>
            </a:r>
            <a:r>
              <a:rPr lang="ko-KR" altLang="en-US"/>
              <a:t>작가</a:t>
            </a:r>
            <a:r>
              <a:rPr lang="en-US" altLang="ko-KR"/>
              <a:t>”</a:t>
            </a:r>
            <a:r>
              <a:rPr lang="ko-KR" altLang="en-US"/>
              <a:t>가 아닌 </a:t>
            </a:r>
            <a:r>
              <a:rPr lang="en-US" altLang="ko-KR"/>
              <a:t>“</a:t>
            </a:r>
            <a:r>
              <a:rPr lang="ko-KR" altLang="en-US"/>
              <a:t>플랫폼</a:t>
            </a:r>
            <a:r>
              <a:rPr lang="en-US" altLang="ko-KR"/>
              <a:t>, </a:t>
            </a:r>
            <a:r>
              <a:rPr lang="ko-KR" altLang="en-US"/>
              <a:t>게임</a:t>
            </a:r>
            <a:r>
              <a:rPr lang="en-US" altLang="ko-KR"/>
              <a:t>”</a:t>
            </a:r>
            <a:r>
              <a:rPr lang="ko-KR" altLang="en-US"/>
              <a:t>이었음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트랜잭션과 거래액에는 별 상관관계가 없음 </a:t>
            </a:r>
            <a:r>
              <a:rPr lang="en-US" altLang="ko-KR"/>
              <a:t>Case by Case(</a:t>
            </a:r>
            <a:r>
              <a:rPr lang="ko-KR" altLang="en-US"/>
              <a:t>케바케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endParaRPr lang="en-US" altLang="ko-KR">
              <a:solidFill>
                <a:srgbClr val="ffc000"/>
              </a:solidFill>
            </a:endParaRPr>
          </a:p>
          <a:p>
            <a:pPr lvl="0">
              <a:defRPr lang="ko-KR" altLang="en-US"/>
            </a:pPr>
            <a:r>
              <a:rPr lang="ko-KR" altLang="en-US"/>
              <a:t>   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r>
              <a:rPr lang="en-US" altLang="ko-KR"/>
              <a:t> 3. NFT tweet</a:t>
            </a:r>
            <a:r>
              <a:rPr lang="ko-KR" altLang="en-US"/>
              <a:t> 데이터 분석 결과 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endParaRPr lang="ko-KR" altLang="en-US">
              <a:solidFill>
                <a:srgbClr val="ffc000"/>
              </a:solidFill>
            </a:endParaRPr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트윗 데이터 사용자들의 지역을 분석해본 결과 대부분 </a:t>
            </a:r>
            <a:r>
              <a:rPr lang="en-US" altLang="ko-KR"/>
              <a:t>Metaverse </a:t>
            </a:r>
            <a:r>
              <a:rPr lang="ko-KR" altLang="en-US"/>
              <a:t>같은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가상의 공간을</a:t>
            </a:r>
            <a:r>
              <a:rPr lang="en-US" altLang="ko-KR"/>
              <a:t> </a:t>
            </a:r>
            <a:r>
              <a:rPr lang="ko-KR" altLang="en-US"/>
              <a:t>표기하였으며</a:t>
            </a:r>
            <a:r>
              <a:rPr lang="en-US" altLang="ko-KR"/>
              <a:t>, </a:t>
            </a:r>
            <a:r>
              <a:rPr lang="ko-KR" altLang="en-US"/>
              <a:t>그 외에는 </a:t>
            </a:r>
            <a:r>
              <a:rPr lang="en-US" altLang="ko-KR"/>
              <a:t>[</a:t>
            </a:r>
            <a:r>
              <a:rPr lang="ko-KR" altLang="en-US"/>
              <a:t>프랑스</a:t>
            </a:r>
            <a:r>
              <a:rPr lang="en-US" altLang="ko-KR"/>
              <a:t>, </a:t>
            </a:r>
            <a:r>
              <a:rPr lang="ko-KR" altLang="en-US"/>
              <a:t>인도네시아</a:t>
            </a:r>
            <a:r>
              <a:rPr lang="en-US" altLang="ko-KR"/>
              <a:t>]</a:t>
            </a:r>
            <a:r>
              <a:rPr lang="ko-KR" altLang="en-US"/>
              <a:t> 등이 지분을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많이 차지하였음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사람들의 트윗에 사용된 단어를 집계하여 워드 클라우드로 만들어 확인함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557432" y="1432063"/>
            <a:ext cx="6383866" cy="249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어려웠던 점 </a:t>
            </a:r>
            <a:endParaRPr lang="ko-KR" altLang="en-US" sz="2400"/>
          </a:p>
          <a:p>
            <a:pPr lvl="0">
              <a:defRPr lang="ko-KR" altLang="en-US"/>
            </a:pPr>
            <a:r>
              <a:rPr lang="en-US" altLang="ko-KR" sz="2400"/>
              <a:t>   </a:t>
            </a:r>
            <a:r>
              <a:rPr lang="en-US" altLang="ko-KR"/>
              <a:t>-</a:t>
            </a:r>
            <a:r>
              <a:rPr lang="ko-KR" altLang="en-US"/>
              <a:t>분석에 대한 목적을 정하기 어렵고, 실제로 생각의 흐름대로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  목적을 정하게 되버렸습니다.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 sz="2000"/>
              <a:t>   </a:t>
            </a:r>
            <a:r>
              <a:rPr lang="ko-KR" altLang="en-US" sz="2000"/>
              <a:t> </a:t>
            </a:r>
            <a:r>
              <a:rPr lang="en-US" altLang="ko-KR"/>
              <a:t>-NFT</a:t>
            </a:r>
            <a:r>
              <a:rPr lang="ko-KR" altLang="en-US"/>
              <a:t>는 일종의 주식관련 데이터와 비슷한 양상이며 이런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     </a:t>
            </a:r>
            <a:r>
              <a:rPr lang="ko-KR" altLang="en-US"/>
              <a:t>데이터 분석 방법이 많을텐데 활용해보지 못 한점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-데이터가 별로 존재하지 않았으며 유효한 분석결과가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 별로 없어 보임.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617100" y="3574026"/>
            <a:ext cx="2132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/>
              <a:t>보완하고 싶은 점 </a:t>
            </a:r>
            <a:endParaRPr lang="ko-KR" altLang="en-US" sz="2400"/>
          </a:p>
        </p:txBody>
      </p:sp>
      <p:sp>
        <p:nvSpPr>
          <p:cNvPr id="13" name="직사각형 12"/>
          <p:cNvSpPr/>
          <p:nvPr/>
        </p:nvSpPr>
        <p:spPr>
          <a:xfrm>
            <a:off x="6670013" y="4035691"/>
            <a:ext cx="5261002" cy="1458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-tweet </a:t>
            </a:r>
            <a:r>
              <a:rPr lang="ko-KR" altLang="en-US"/>
              <a:t>데이터를 자연어 처리 모델을 통해 감정 평가 분석을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토대로 컬렉션을 분석해보고 싶음.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스토리 플롯을 만들고 그 순서대로 데이터를 분석해보고 싶음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데이터 셋을 직접 수집해서 만들어보고 싶음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15433" y="3079496"/>
            <a:ext cx="10972800" cy="96012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 - NFT </a:t>
            </a:r>
            <a:r>
              <a:rPr lang="ko-KR" altLang="en-US"/>
              <a:t>데이터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데이터 분석 방법 및 결과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결론 및 논의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12" y="1177913"/>
            <a:ext cx="10690088" cy="2251087"/>
          </a:xfrm>
        </p:spPr>
        <p:txBody>
          <a:bodyPr>
            <a:normAutofit lnSpcReduction="0"/>
          </a:bodyPr>
          <a:lstStyle/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올해 좀 </a:t>
            </a:r>
            <a:r>
              <a:rPr lang="en-US" altLang="ko-KR"/>
              <a:t>Hot</a:t>
            </a:r>
            <a:r>
              <a:rPr lang="ko-KR" altLang="en-US"/>
              <a:t>한 주제여서 </a:t>
            </a:r>
            <a:endParaRPr lang="ko-KR" altLang="en-US"/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데이터를 알아보는 과정에서 얻는 통찰</a:t>
            </a:r>
            <a:endParaRPr lang="ko-KR" altLang="en-US"/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주식 데이터 같은거 한번 다뤄보고 싶었음</a:t>
            </a:r>
            <a:endParaRPr lang="ko-KR" altLang="en-US"/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캐글에 데이터가 존재함 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2050" name="Picture 2" descr="쁘걸NFT업빗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9717" y="3594062"/>
            <a:ext cx="4568687" cy="2436634"/>
          </a:xfrm>
          <a:prstGeom prst="rect">
            <a:avLst/>
          </a:prstGeom>
          <a:noFill/>
        </p:spPr>
      </p:pic>
      <p:pic>
        <p:nvPicPr>
          <p:cNvPr id="2052" name="Picture 4" descr="인터뷰] 마미손 &amp;quot;NFT의 핵심은 돈이 아니라 재미야&amp;quot; : 네이트 뉴스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40957" y="3632162"/>
            <a:ext cx="2309565" cy="230956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7826" y="6128893"/>
            <a:ext cx="22850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브레이브 걸스 </a:t>
            </a:r>
            <a:r>
              <a:rPr lang="en-US" altLang="ko-KR"/>
              <a:t>NFT </a:t>
            </a:r>
            <a:r>
              <a:rPr lang="ko-KR" altLang="en-US"/>
              <a:t>민팅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90445" y="6128893"/>
            <a:ext cx="11973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마미손 </a:t>
            </a:r>
            <a:r>
              <a:rPr lang="en-US" altLang="ko-KR"/>
              <a:t>NFT</a:t>
            </a:r>
            <a:endParaRPr lang="ko-KR" altLang="en-US"/>
          </a:p>
        </p:txBody>
      </p:sp>
      <p:sp>
        <p:nvSpPr>
          <p:cNvPr id="8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데이터 선택한 이유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514350" y="4009730"/>
            <a:ext cx="11438466" cy="2433403"/>
            <a:chOff x="841513" y="1543057"/>
            <a:chExt cx="9329530" cy="16807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1513" y="1550966"/>
              <a:ext cx="6464854" cy="16648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t="2550"/>
            <a:stretch>
              <a:fillRect/>
            </a:stretch>
          </p:blipFill>
          <p:spPr>
            <a:xfrm>
              <a:off x="7306367" y="1543057"/>
              <a:ext cx="2864676" cy="168071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387227" y="2591896"/>
            <a:ext cx="9804401" cy="901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전처리</a:t>
            </a:r>
            <a:endParaRPr lang="ko-KR" altLang="en-US" b="1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데이터의 </a:t>
            </a:r>
            <a:r>
              <a:rPr lang="en-US" altLang="ko-KR"/>
              <a:t>Missing Value</a:t>
            </a:r>
            <a:r>
              <a:rPr lang="ko-KR" altLang="en-US"/>
              <a:t>는  </a:t>
            </a:r>
            <a:r>
              <a:rPr lang="en-US" altLang="ko-KR"/>
              <a:t>Wallet</a:t>
            </a:r>
            <a:r>
              <a:rPr lang="ko-KR" altLang="en-US"/>
              <a:t>관련  데이터만 </a:t>
            </a:r>
            <a:r>
              <a:rPr lang="en-US" altLang="ko-KR"/>
              <a:t>Mean</a:t>
            </a:r>
            <a:r>
              <a:rPr lang="ko-KR" altLang="en-US"/>
              <a:t>으로 취급하고 </a:t>
            </a:r>
            <a:r>
              <a:rPr lang="en-US" altLang="ko-KR"/>
              <a:t> </a:t>
            </a:r>
            <a:r>
              <a:rPr lang="ko-KR" altLang="en-US"/>
              <a:t>다른 </a:t>
            </a:r>
            <a:r>
              <a:rPr lang="en-US" altLang="ko-KR"/>
              <a:t>Missing Value</a:t>
            </a:r>
            <a:r>
              <a:rPr lang="ko-KR" altLang="en-US"/>
              <a:t>들은 </a:t>
            </a:r>
            <a:r>
              <a:rPr lang="en-US" altLang="ko-KR"/>
              <a:t>0</a:t>
            </a:r>
            <a:r>
              <a:rPr lang="ko-KR" altLang="en-US"/>
              <a:t>으로 채움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-Wallet</a:t>
            </a:r>
            <a:r>
              <a:rPr lang="ko-KR" altLang="en-US"/>
              <a:t>은 활성화된 후 사라지지 않기 때문에</a:t>
            </a:r>
            <a:r>
              <a:rPr lang="en-US" altLang="ko-KR"/>
              <a:t>(</a:t>
            </a:r>
            <a:r>
              <a:rPr lang="ko-KR" altLang="en-US"/>
              <a:t>누적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Mean</a:t>
            </a:r>
            <a:r>
              <a:rPr lang="ko-KR" altLang="en-US"/>
              <a:t>으로 취급</a:t>
            </a:r>
            <a:endParaRPr lang="en-US" altLang="ko-KR"/>
          </a:p>
        </p:txBody>
      </p:sp>
      <p:sp>
        <p:nvSpPr>
          <p:cNvPr id="13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시계열 데이터 </a:t>
            </a:r>
            <a:r>
              <a:rPr lang="en-US" altLang="ko-KR"/>
              <a:t>: </a:t>
            </a:r>
            <a:r>
              <a:rPr lang="en-US" altLang="ko-KR" u="sng">
                <a:hlinkClick r:id="rId5"/>
              </a:rPr>
              <a:t>NFT HistorySales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36793" y="726701"/>
            <a:ext cx="49403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목표</a:t>
            </a:r>
            <a:br>
              <a:rPr lang="en-US" altLang="ko-KR"/>
            </a:br>
            <a:r>
              <a:rPr lang="en-US" altLang="ko-KR"/>
              <a:t>4</a:t>
            </a:r>
            <a:r>
              <a:rPr lang="ko-KR" altLang="en-US"/>
              <a:t>년간 </a:t>
            </a:r>
            <a:r>
              <a:rPr lang="en-US" altLang="ko-KR"/>
              <a:t>NFT</a:t>
            </a:r>
            <a:r>
              <a:rPr lang="ko-KR" altLang="en-US"/>
              <a:t> 성장해온 추세 확인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87228" y="1421194"/>
            <a:ext cx="9804401" cy="910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설명</a:t>
            </a:r>
            <a:endParaRPr lang="ko-KR" altLang="en-US" b="1"/>
          </a:p>
          <a:p>
            <a:pPr lvl="0">
              <a:defRPr lang="ko-KR" altLang="en-US"/>
            </a:pPr>
            <a:r>
              <a:rPr lang="en-US" altLang="ko-KR"/>
              <a:t>- 2017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12</a:t>
            </a:r>
            <a:r>
              <a:rPr lang="ko-KR" altLang="en-US"/>
              <a:t>일까지의 시계열 데이터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 [ NFT</a:t>
            </a:r>
            <a:r>
              <a:rPr lang="ko-KR" altLang="en-US"/>
              <a:t>의 판매액</a:t>
            </a:r>
            <a:r>
              <a:rPr lang="en-US" altLang="ko-KR"/>
              <a:t>, NFT </a:t>
            </a:r>
            <a:r>
              <a:rPr lang="ko-KR" altLang="en-US"/>
              <a:t>판매개수</a:t>
            </a:r>
            <a:r>
              <a:rPr lang="en-US" altLang="ko-KR"/>
              <a:t>, </a:t>
            </a:r>
            <a:r>
              <a:rPr lang="ko-KR" altLang="en-US"/>
              <a:t>누적 마켓 지갑수</a:t>
            </a:r>
            <a:r>
              <a:rPr lang="en-US" altLang="ko-KR"/>
              <a:t>, 1</a:t>
            </a:r>
            <a:r>
              <a:rPr lang="ko-KR" altLang="en-US"/>
              <a:t>차 시장 판매량</a:t>
            </a:r>
            <a:r>
              <a:rPr lang="en-US" altLang="ko-KR"/>
              <a:t>, 2</a:t>
            </a:r>
            <a:r>
              <a:rPr lang="ko-KR" altLang="en-US"/>
              <a:t>차 시장 판매량</a:t>
            </a:r>
            <a:r>
              <a:rPr lang="en-US" altLang="ko-KR"/>
              <a:t>, …] 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등 정보 포함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17404" y="787400"/>
            <a:ext cx="7426130" cy="595873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6942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 lnSpcReduction="0"/>
          </a:bodyPr>
          <a:lstStyle/>
          <a:p>
            <a:pPr lvl="0"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시계열 데이터 </a:t>
            </a:r>
            <a:r>
              <a:rPr lang="en-US" altLang="ko-KR"/>
              <a:t>: </a:t>
            </a:r>
            <a:r>
              <a:rPr lang="en-US" altLang="ko-KR" u="sng">
                <a:hlinkClick r:id="rId3"/>
              </a:rPr>
              <a:t>NFT HistorySales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7288" y="1343970"/>
            <a:ext cx="1660102" cy="35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하루 판매량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246" y="2732337"/>
            <a:ext cx="20272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NFT</a:t>
            </a:r>
            <a:r>
              <a:rPr lang="ko-KR" altLang="en-US"/>
              <a:t>마켓 활성화 지갑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이용자 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0192" y="4127968"/>
            <a:ext cx="18481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NFT</a:t>
            </a:r>
            <a:r>
              <a:rPr lang="ko-KR" altLang="en-US"/>
              <a:t>마켓 거래 가격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단위당 약 천억원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448734" y="5626568"/>
            <a:ext cx="1528656" cy="9056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개당 평균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판매가격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시계열 데이터 </a:t>
            </a:r>
            <a:r>
              <a:rPr lang="en-US" altLang="ko-KR"/>
              <a:t>: </a:t>
            </a:r>
            <a:r>
              <a:rPr lang="en-US" altLang="ko-KR" u="sng">
                <a:hlinkClick r:id="rId3"/>
              </a:rPr>
              <a:t>NFT HistorySales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667" y="1457265"/>
            <a:ext cx="10684932" cy="4776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1037133"/>
            <a:ext cx="30251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r>
              <a:rPr lang="ko-KR" altLang="en-US"/>
              <a:t>차 시장 </a:t>
            </a:r>
            <a:r>
              <a:rPr lang="en-US" altLang="ko-KR"/>
              <a:t>Trend</a:t>
            </a:r>
            <a:r>
              <a:rPr lang="ko-KR" altLang="en-US"/>
              <a:t>와 </a:t>
            </a:r>
            <a:r>
              <a:rPr lang="en-US" altLang="ko-KR"/>
              <a:t>Seasonality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8067" y="6183258"/>
            <a:ext cx="3064298" cy="358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r>
              <a:rPr lang="ko-KR" altLang="en-US"/>
              <a:t>차 시장 </a:t>
            </a:r>
            <a:r>
              <a:rPr lang="en-US" altLang="ko-KR"/>
              <a:t>Trend</a:t>
            </a:r>
            <a:r>
              <a:rPr lang="ko-KR" altLang="en-US"/>
              <a:t>와 </a:t>
            </a:r>
            <a:r>
              <a:rPr lang="en-US" altLang="ko-KR"/>
              <a:t>Seasonality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컬렉션 분석 </a:t>
            </a:r>
            <a:r>
              <a:rPr lang="en-US" altLang="ko-KR"/>
              <a:t> : </a:t>
            </a:r>
            <a:r>
              <a:rPr lang="en-US" altLang="ko-KR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947" y="4778807"/>
            <a:ext cx="4200920" cy="1534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6167" y="776626"/>
            <a:ext cx="2751667" cy="64069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목표</a:t>
            </a:r>
            <a:br>
              <a:rPr lang="en-US" altLang="ko-KR"/>
            </a:br>
            <a:r>
              <a:rPr lang="ko-KR" altLang="en-US"/>
              <a:t>컬렉션 간 차이 확인 </a:t>
            </a:r>
            <a:r>
              <a:rPr lang="en-US" altLang="ko-KR"/>
              <a:t> </a:t>
            </a:r>
            <a:r>
              <a:rPr lang="ko-KR" altLang="en-US"/>
              <a:t>및 구분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201" y="4778807"/>
            <a:ext cx="4295667" cy="153467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274734" y="5291666"/>
            <a:ext cx="567267" cy="745067"/>
          </a:xfrm>
          <a:prstGeom prst="rightArrow">
            <a:avLst>
              <a:gd name="adj1" fmla="val 50000"/>
              <a:gd name="adj2" fmla="val 589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2541" y="4541753"/>
            <a:ext cx="13516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데이터 전처리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22999" y="3001981"/>
            <a:ext cx="9804401" cy="634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전처리</a:t>
            </a:r>
            <a:endParaRPr lang="ko-KR" altLang="en-US" b="1"/>
          </a:p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데이터를 다루기 쉽도록 </a:t>
            </a:r>
            <a:r>
              <a:rPr lang="en-US" altLang="ko-KR"/>
              <a:t>String </a:t>
            </a:r>
            <a:r>
              <a:rPr lang="ko-KR" altLang="en-US"/>
              <a:t>형태를 </a:t>
            </a:r>
            <a:r>
              <a:rPr lang="en-US" altLang="ko-KR"/>
              <a:t>Int</a:t>
            </a:r>
            <a:r>
              <a:rPr lang="ko-KR" altLang="en-US"/>
              <a:t>형태로 바꾸어줌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123000" y="1485105"/>
            <a:ext cx="9804401" cy="1179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데이터 설명</a:t>
            </a:r>
            <a:endParaRPr lang="ko-KR" altLang="en-US" b="1"/>
          </a:p>
          <a:p>
            <a:pPr lvl="0">
              <a:defRPr lang="ko-KR" altLang="en-US"/>
            </a:pPr>
            <a:r>
              <a:rPr lang="en-US" altLang="ko-KR"/>
              <a:t>- 11</a:t>
            </a:r>
            <a:r>
              <a:rPr lang="ko-KR" altLang="en-US"/>
              <a:t>월 </a:t>
            </a:r>
            <a:r>
              <a:rPr lang="en-US" altLang="ko-KR"/>
              <a:t>25</a:t>
            </a:r>
            <a:r>
              <a:rPr lang="ko-KR" altLang="en-US"/>
              <a:t>일 기준  </a:t>
            </a:r>
            <a:r>
              <a:rPr lang="en-US" altLang="ko-KR"/>
              <a:t>cryptoslam.io </a:t>
            </a:r>
            <a:r>
              <a:rPr lang="ko-KR" altLang="en-US"/>
              <a:t>사이트에서 제공하는 </a:t>
            </a:r>
            <a:r>
              <a:rPr lang="en-US" altLang="ko-KR"/>
              <a:t>NFT Collection </a:t>
            </a:r>
            <a:r>
              <a:rPr lang="ko-KR" altLang="en-US"/>
              <a:t>데이터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- 250</a:t>
            </a:r>
            <a:r>
              <a:rPr lang="ko-KR" altLang="en-US"/>
              <a:t>개의 </a:t>
            </a:r>
            <a:r>
              <a:rPr lang="en-US" altLang="ko-KR"/>
              <a:t>NFT Collections</a:t>
            </a:r>
            <a:r>
              <a:rPr lang="ko-KR" altLang="en-US"/>
              <a:t>이 </a:t>
            </a:r>
            <a:r>
              <a:rPr lang="en-US" altLang="ko-KR"/>
              <a:t>entity</a:t>
            </a:r>
            <a:r>
              <a:rPr lang="ko-KR" altLang="en-US"/>
              <a:t>로 존재하는 데이터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 [ Collections, </a:t>
            </a:r>
            <a:r>
              <a:rPr lang="ko-KR" altLang="en-US"/>
              <a:t>판매액</a:t>
            </a:r>
            <a:r>
              <a:rPr lang="en-US" altLang="ko-KR"/>
              <a:t>, </a:t>
            </a:r>
            <a:r>
              <a:rPr lang="ko-KR" altLang="en-US"/>
              <a:t>구매자 수</a:t>
            </a:r>
            <a:r>
              <a:rPr lang="en-US" altLang="ko-KR"/>
              <a:t>, </a:t>
            </a:r>
            <a:r>
              <a:rPr lang="ko-KR" altLang="en-US"/>
              <a:t>트랜잭션 횟수</a:t>
            </a:r>
            <a:r>
              <a:rPr lang="en-US" altLang="ko-KR"/>
              <a:t>, </a:t>
            </a:r>
            <a:r>
              <a:rPr lang="ko-KR" altLang="en-US"/>
              <a:t>소유자 수 </a:t>
            </a:r>
            <a:r>
              <a:rPr lang="en-US" altLang="ko-KR"/>
              <a:t>] </a:t>
            </a:r>
            <a:r>
              <a:rPr lang="ko-KR" altLang="en-US"/>
              <a:t>로 열이 구성되어 있다</a:t>
            </a:r>
            <a:r>
              <a:rPr lang="en-US" altLang="ko-KR"/>
              <a:t>.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컬렉션 분석 </a:t>
            </a:r>
            <a:r>
              <a:rPr lang="en-US" altLang="ko-KR"/>
              <a:t> : </a:t>
            </a:r>
            <a:r>
              <a:rPr lang="en-US" altLang="ko-KR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9239" y="850104"/>
            <a:ext cx="3127606" cy="224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42851" y="1769301"/>
            <a:ext cx="3734939" cy="905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WCSS(k-mean clustering) </a:t>
            </a:r>
            <a:r>
              <a:rPr lang="ko-KR" altLang="en-US"/>
              <a:t>방법을 통해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데이터를 분할 할 </a:t>
            </a:r>
            <a:r>
              <a:rPr lang="en-US" altLang="ko-KR"/>
              <a:t>k </a:t>
            </a:r>
            <a:r>
              <a:rPr lang="ko-KR" altLang="en-US"/>
              <a:t>확인</a:t>
            </a:r>
            <a:r>
              <a:rPr lang="en-US" altLang="ko-KR"/>
              <a:t>, </a:t>
            </a:r>
            <a:r>
              <a:rPr lang="ko-KR" altLang="en-US"/>
              <a:t>결과 </a:t>
            </a:r>
            <a:r>
              <a:rPr lang="en-US" altLang="ko-KR"/>
              <a:t>2</a:t>
            </a:r>
            <a:r>
              <a:rPr lang="ko-KR" altLang="en-US"/>
              <a:t>개로 분할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49239" y="3767666"/>
            <a:ext cx="3212331" cy="287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1984" y="4425829"/>
            <a:ext cx="4114881" cy="1734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판매액 </a:t>
            </a:r>
            <a:r>
              <a:rPr lang="en-US" altLang="ko-KR"/>
              <a:t>100million(</a:t>
            </a:r>
            <a:r>
              <a:rPr lang="ko-KR" altLang="en-US"/>
              <a:t>약 </a:t>
            </a:r>
            <a:r>
              <a:rPr lang="en-US" altLang="ko-KR"/>
              <a:t>1000</a:t>
            </a:r>
            <a:r>
              <a:rPr lang="ko-KR" altLang="en-US"/>
              <a:t>억원</a:t>
            </a:r>
            <a:r>
              <a:rPr lang="en-US" altLang="ko-KR"/>
              <a:t>) </a:t>
            </a:r>
            <a:r>
              <a:rPr lang="ko-KR" altLang="en-US"/>
              <a:t>기준으로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컬렉션 데이터를 나눈 결과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100million group</a:t>
            </a:r>
            <a:r>
              <a:rPr lang="ko-KR" altLang="en-US"/>
              <a:t>이 약 </a:t>
            </a:r>
            <a:r>
              <a:rPr lang="en-US" altLang="ko-KR"/>
              <a:t>9.43%</a:t>
            </a:r>
            <a:r>
              <a:rPr lang="ko-KR" altLang="en-US"/>
              <a:t> 존재함</a:t>
            </a:r>
            <a:r>
              <a:rPr lang="en-US" altLang="ko-KR"/>
              <a:t>(23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우린 이 데이터를 이용</a:t>
            </a:r>
            <a:r>
              <a:rPr lang="en-US" altLang="ko-KR"/>
              <a:t>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상위 데이터일수록 유명한 데이터이므로 신뢰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3876" y="889000"/>
            <a:ext cx="5220557" cy="555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anchor="ctr">
            <a:normAutofit fontScale="90000"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90000"/>
              </a:lnSpc>
              <a:defRPr lang="ko-KR" altLang="en-US"/>
            </a:pPr>
            <a:r>
              <a:rPr lang="en-US" altLang="ko-KR"/>
              <a:t>NFT </a:t>
            </a:r>
            <a:r>
              <a:rPr lang="ko-KR" altLang="en-US"/>
              <a:t>컬렉션 분석 </a:t>
            </a:r>
            <a:r>
              <a:rPr lang="en-US" altLang="ko-KR"/>
              <a:t> : </a:t>
            </a:r>
            <a:r>
              <a:rPr lang="en-US" altLang="ko-KR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1822" y="3200522"/>
            <a:ext cx="7206993" cy="2895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4467" y="1667934"/>
            <a:ext cx="7264823" cy="11781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판매액과 소유주를 기준으로 데이터 관계를 확인 </a:t>
            </a:r>
            <a:r>
              <a:rPr lang="en-US" altLang="ko-KR"/>
              <a:t>-&gt; </a:t>
            </a:r>
            <a:r>
              <a:rPr lang="ko-KR" altLang="en-US"/>
              <a:t>이상점 발생</a:t>
            </a:r>
            <a:r>
              <a:rPr lang="en-US" altLang="ko-KR"/>
              <a:t> ( </a:t>
            </a:r>
            <a:r>
              <a:rPr lang="ko-KR" altLang="en-US"/>
              <a:t>왼쪽 표 </a:t>
            </a:r>
            <a:r>
              <a:rPr lang="en-US" altLang="ko-KR"/>
              <a:t>)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 Owners</a:t>
            </a:r>
            <a:r>
              <a:rPr lang="ko-KR" altLang="en-US"/>
              <a:t>의 </a:t>
            </a:r>
            <a:r>
              <a:rPr lang="en-US" altLang="ko-KR"/>
              <a:t>IQR(</a:t>
            </a:r>
            <a:r>
              <a:rPr lang="ko-KR" altLang="en-US"/>
              <a:t>사분위</a:t>
            </a:r>
            <a:r>
              <a:rPr lang="en-US" altLang="ko-KR"/>
              <a:t>)</a:t>
            </a:r>
            <a:r>
              <a:rPr lang="ko-KR" altLang="en-US"/>
              <a:t>를 기준으로 이상점을 제거 한 후 데이터 관계 </a:t>
            </a:r>
            <a:r>
              <a:rPr lang="en-US" altLang="ko-KR"/>
              <a:t>( </a:t>
            </a:r>
            <a:r>
              <a:rPr lang="ko-KR" altLang="en-US"/>
              <a:t>오른쪽 표 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분석 </a:t>
            </a:r>
            <a:r>
              <a:rPr lang="en-US" altLang="ko-KR"/>
              <a:t>: Owners</a:t>
            </a:r>
            <a:r>
              <a:rPr lang="ko-KR" altLang="en-US"/>
              <a:t>을 기준으로 데이터에 대한 특이점이 보임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   -&gt; </a:t>
            </a:r>
            <a:r>
              <a:rPr lang="en-US" altLang="ko-KR"/>
              <a:t>Owners</a:t>
            </a:r>
            <a:r>
              <a:rPr lang="ko-KR" altLang="en-US"/>
              <a:t>가 기준치를 벗어난 데이터는 뭔가 분석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배달의민족 주아 글씰체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1000</ep:Words>
  <ep:PresentationFormat>와이드스크린</ep:PresentationFormat>
  <ep:Paragraphs>138</ep:Paragraphs>
  <ep:Slides>16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New_Simple01</vt:lpstr>
      <vt:lpstr>201911911 최건우</vt:lpstr>
      <vt:lpstr>목차</vt:lpstr>
      <vt:lpstr>슬라이드 3</vt:lpstr>
      <vt:lpstr>슬라이드 4</vt:lpstr>
      <vt:lpstr>NFT 시계열 데이터 : NFT HistorySales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결론 및 논의</vt:lpstr>
      <vt:lpstr>끝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2021-10-07T06:07:07.000</dcterms:created>
  <dc:creator>user</dc:creator>
  <cp:lastModifiedBy>GueNue</cp:lastModifiedBy>
  <dcterms:modified xsi:type="dcterms:W3CDTF">2021-12-17T04:54:42.031</dcterms:modified>
  <cp:revision>358</cp:revision>
  <dc:title>Deep Learning Model to Generate Chemical Compounds with Drug Target Binding Affinity</dc:title>
</cp:coreProperties>
</file>