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Wingdings 3" panose="05040102010807070707" pitchFamily="18" charset="2"/>
      <p:regular r:id="rId22"/>
    </p:embeddedFont>
    <p:embeddedFont>
      <p:font typeface="Arial Black" panose="020B0A04020102020204" pitchFamily="34" charset="0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0" autoAdjust="0"/>
    <p:restoredTop sz="68115" autoAdjust="0"/>
  </p:normalViewPr>
  <p:slideViewPr>
    <p:cSldViewPr snapToGrid="0">
      <p:cViewPr>
        <p:scale>
          <a:sx n="75" d="100"/>
          <a:sy n="75" d="100"/>
        </p:scale>
        <p:origin x="432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C1BCD-7516-4E0F-BCD5-12A21E7C0F0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13216-76A2-447F-8814-1F61AD8BA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2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안녕하세요</a:t>
            </a:r>
            <a:r>
              <a:rPr lang="en-US" altLang="ko-KR" smtClean="0"/>
              <a:t>.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강원대학교 </a:t>
            </a:r>
            <a:r>
              <a:rPr lang="en-US" altLang="ko-KR" baseline="0" smtClean="0"/>
              <a:t>IT </a:t>
            </a:r>
            <a:r>
              <a:rPr lang="ko-KR" altLang="en-US" baseline="0" smtClean="0"/>
              <a:t>대학 컴퓨터공학과에서 의생명 데이터 과학 연구실에 학부연구생으로 재학중인 최건우 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오늘 발표 제가 발표드릴 내용은 </a:t>
            </a:r>
            <a:r>
              <a:rPr lang="en-US" altLang="ko-KR" baseline="0" smtClean="0"/>
              <a:t>＂</a:t>
            </a:r>
            <a:r>
              <a:rPr lang="ko-KR" altLang="en-US" baseline="0" smtClean="0"/>
              <a:t>약물 표적 결합 친화력을 갖는 화합물을 생성하기 위한 딥러닝 모델</a:t>
            </a:r>
            <a:r>
              <a:rPr lang="en-US" altLang="ko-KR" baseline="0" smtClean="0"/>
              <a:t>“ </a:t>
            </a:r>
            <a:r>
              <a:rPr lang="ko-KR" altLang="en-US" baseline="0" smtClean="0"/>
              <a:t>입니다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13216-76A2-447F-8814-1F61AD8BA0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3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13216-76A2-447F-8814-1F61AD8BA0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29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13216-76A2-447F-8814-1F61AD8BA0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4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차 시장과 </a:t>
            </a:r>
            <a:r>
              <a:rPr lang="en-US" altLang="ko-KR" smtClean="0"/>
              <a:t>2</a:t>
            </a:r>
            <a:r>
              <a:rPr lang="ko-KR" altLang="en-US" smtClean="0"/>
              <a:t>차시장의 차이가 있는걸 확인할 수 있습니다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이는 대부분의 </a:t>
            </a:r>
            <a:r>
              <a:rPr lang="en-US" altLang="ko-KR" smtClean="0"/>
              <a:t>Collector</a:t>
            </a:r>
            <a:r>
              <a:rPr lang="ko-KR" altLang="en-US" smtClean="0"/>
              <a:t>가 </a:t>
            </a:r>
            <a:r>
              <a:rPr lang="en-US" altLang="ko-KR" smtClean="0"/>
              <a:t>NFT</a:t>
            </a:r>
            <a:r>
              <a:rPr lang="ko-KR" altLang="en-US" smtClean="0"/>
              <a:t>를 산 후</a:t>
            </a:r>
            <a:r>
              <a:rPr lang="ko-KR" altLang="en-US" baseline="0" smtClean="0"/>
              <a:t> 바로 매각하는 것이 아닌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 소지하고 있다는 것을 의미할 수 있습니다ㅣ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13216-76A2-447F-8814-1F61AD8BA0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9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13216-76A2-447F-8814-1F61AD8BA0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13216-76A2-447F-8814-1F61AD8BA0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6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13216-76A2-447F-8814-1F61AD8BA0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92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13216-76A2-447F-8814-1F61AD8BA0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5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8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99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1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7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0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8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7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8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B3BE-0919-43B1-9224-81AE18D5AADC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3EABB-1685-413D-8FE6-2C4D8C7A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0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mathurinache/nft-history-sales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thurinache/nft-history-sal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thurinache/nft-history-sa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61044" y="6044851"/>
            <a:ext cx="3055696" cy="644184"/>
          </a:xfrm>
        </p:spPr>
        <p:txBody>
          <a:bodyPr>
            <a:normAutofit/>
          </a:bodyPr>
          <a:lstStyle/>
          <a:p>
            <a:r>
              <a:rPr lang="en-US" altLang="ko-KR" sz="2800" smtClean="0">
                <a:solidFill>
                  <a:schemeClr val="tx1"/>
                </a:solidFill>
              </a:rPr>
              <a:t>201911911 </a:t>
            </a:r>
            <a:r>
              <a:rPr lang="ko-KR" altLang="en-US" sz="2800" smtClean="0">
                <a:solidFill>
                  <a:schemeClr val="tx1"/>
                </a:solidFill>
              </a:rPr>
              <a:t>최건우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-99774" y="2607467"/>
            <a:ext cx="11643488" cy="9760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6000" smtClean="0"/>
              <a:t>NFT </a:t>
            </a:r>
            <a:r>
              <a:rPr lang="ko-KR" altLang="en-US" sz="6000" smtClean="0"/>
              <a:t>데이터 분석</a:t>
            </a:r>
            <a:endParaRPr lang="en-US" altLang="ko-KR" sz="6000" smtClean="0"/>
          </a:p>
          <a:p>
            <a:pPr algn="ctr"/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endParaRPr lang="en-US" altLang="ko-KR" sz="440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32200" y="35835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/>
              <a:t>-NFT </a:t>
            </a:r>
            <a:r>
              <a:rPr lang="ko-KR" altLang="en-US"/>
              <a:t>시계열 데이터</a:t>
            </a:r>
            <a:r>
              <a:rPr lang="en-US" altLang="ko-KR"/>
              <a:t>(2017~2021)</a:t>
            </a:r>
          </a:p>
          <a:p>
            <a:r>
              <a:rPr lang="en-US" altLang="ko-KR"/>
              <a:t>-NFT </a:t>
            </a:r>
            <a:r>
              <a:rPr lang="ko-KR" altLang="en-US"/>
              <a:t>컬렉션 분석</a:t>
            </a:r>
            <a:r>
              <a:rPr lang="en-US" altLang="ko-KR"/>
              <a:t>(cryptoslam.io)[21.11.25 </a:t>
            </a:r>
            <a:r>
              <a:rPr lang="ko-KR" altLang="en-US"/>
              <a:t>기준</a:t>
            </a:r>
            <a:r>
              <a:rPr lang="en-US" altLang="ko-KR"/>
              <a:t>]</a:t>
            </a:r>
          </a:p>
          <a:p>
            <a:r>
              <a:rPr lang="en-US" altLang="ko-KR" smtClean="0"/>
              <a:t>-NFT </a:t>
            </a:r>
            <a:r>
              <a:rPr lang="ko-KR" altLang="en-US" smtClean="0"/>
              <a:t>관련 트윗 데이터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                                                                    </a:t>
            </a:r>
            <a:r>
              <a:rPr lang="ko-KR" altLang="en-US" smtClean="0"/>
              <a:t>데이터 출처 </a:t>
            </a:r>
            <a:r>
              <a:rPr lang="en-US" altLang="ko-KR" smtClean="0"/>
              <a:t>: </a:t>
            </a:r>
            <a:r>
              <a:rPr lang="ko-KR" altLang="en-US" smtClean="0"/>
              <a:t>캐글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09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/>
              <a:t>NFT </a:t>
            </a:r>
            <a:r>
              <a:rPr lang="ko-KR" altLang="en-US" smtClean="0"/>
              <a:t>컬렉션 분석 </a:t>
            </a:r>
            <a:r>
              <a:rPr lang="en-US" altLang="ko-KR"/>
              <a:t> </a:t>
            </a:r>
            <a:r>
              <a:rPr lang="en-US" altLang="ko-KR" smtClean="0"/>
              <a:t>: </a:t>
            </a:r>
            <a:r>
              <a:rPr lang="en-US" altLang="ko-KR" smtClean="0">
                <a:solidFill>
                  <a:srgbClr val="FF0000"/>
                </a:solidFill>
              </a:rPr>
              <a:t>cryptoslam Data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23" y="2997323"/>
            <a:ext cx="7206993" cy="2895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94467" y="1667934"/>
            <a:ext cx="727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 </a:t>
            </a:r>
            <a:r>
              <a:rPr lang="ko-KR" altLang="en-US" smtClean="0"/>
              <a:t>판매액과 소유주를 기준으로 데이터 관계를 확인 </a:t>
            </a:r>
            <a:r>
              <a:rPr lang="en-US" altLang="ko-KR" smtClean="0"/>
              <a:t>-&gt; </a:t>
            </a:r>
            <a:r>
              <a:rPr lang="ko-KR" altLang="en-US" smtClean="0"/>
              <a:t>이상점 발생</a:t>
            </a:r>
            <a:r>
              <a:rPr lang="en-US" altLang="ko-KR"/>
              <a:t> </a:t>
            </a:r>
            <a:r>
              <a:rPr lang="en-US" altLang="ko-KR" smtClean="0"/>
              <a:t>( </a:t>
            </a:r>
            <a:r>
              <a:rPr lang="ko-KR" altLang="en-US" smtClean="0"/>
              <a:t>왼쪽 표 </a:t>
            </a:r>
            <a:r>
              <a:rPr lang="en-US" altLang="ko-KR" smtClean="0"/>
              <a:t>) </a:t>
            </a:r>
          </a:p>
          <a:p>
            <a:r>
              <a:rPr lang="en-US" altLang="ko-KR" smtClean="0"/>
              <a:t>- Owners</a:t>
            </a:r>
            <a:r>
              <a:rPr lang="ko-KR" altLang="en-US" smtClean="0"/>
              <a:t>의 </a:t>
            </a:r>
            <a:r>
              <a:rPr lang="en-US" altLang="ko-KR" smtClean="0"/>
              <a:t>IQR(</a:t>
            </a:r>
            <a:r>
              <a:rPr lang="ko-KR" altLang="en-US" smtClean="0"/>
              <a:t>사분위</a:t>
            </a:r>
            <a:r>
              <a:rPr lang="en-US" altLang="ko-KR" smtClean="0"/>
              <a:t>)</a:t>
            </a:r>
            <a:r>
              <a:rPr lang="ko-KR" altLang="en-US" smtClean="0"/>
              <a:t>를 기준으로 이상점을 제거 한 후 데이터 관계 </a:t>
            </a:r>
            <a:r>
              <a:rPr lang="en-US" altLang="ko-KR" smtClean="0"/>
              <a:t>( </a:t>
            </a:r>
            <a:r>
              <a:rPr lang="ko-KR" altLang="en-US" smtClean="0"/>
              <a:t>오른쪽 표 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 </a:t>
            </a:r>
            <a:r>
              <a:rPr lang="ko-KR" altLang="en-US" smtClean="0"/>
              <a:t>분석 </a:t>
            </a:r>
            <a:r>
              <a:rPr lang="en-US" altLang="ko-KR" smtClean="0"/>
              <a:t>: Owners</a:t>
            </a:r>
            <a:r>
              <a:rPr lang="ko-KR" altLang="en-US" smtClean="0"/>
              <a:t>을 기준으로 데이터에 대한 특이점이 보임</a:t>
            </a:r>
            <a:endParaRPr lang="en-US" altLang="ko-KR" smtClean="0"/>
          </a:p>
        </p:txBody>
      </p:sp>
      <p:sp>
        <p:nvSpPr>
          <p:cNvPr id="11" name="TextBox 10"/>
          <p:cNvSpPr txBox="1"/>
          <p:nvPr/>
        </p:nvSpPr>
        <p:spPr>
          <a:xfrm>
            <a:off x="2870201" y="1507067"/>
            <a:ext cx="664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각 사용자들의 </a:t>
            </a:r>
            <a:r>
              <a:rPr lang="en-US" altLang="ko-KR" smtClean="0"/>
              <a:t>Location </a:t>
            </a:r>
            <a:r>
              <a:rPr lang="ko-KR" altLang="en-US" smtClean="0"/>
              <a:t>분석 결과</a:t>
            </a:r>
            <a:r>
              <a:rPr lang="en-US" altLang="ko-KR" smtClean="0"/>
              <a:t>..  </a:t>
            </a:r>
            <a:r>
              <a:rPr lang="ko-KR" altLang="en-US" smtClean="0"/>
              <a:t>메타버스 등</a:t>
            </a:r>
            <a:r>
              <a:rPr lang="en-US" altLang="ko-KR" smtClean="0"/>
              <a:t>.. </a:t>
            </a:r>
            <a:r>
              <a:rPr lang="ko-KR" altLang="en-US" smtClean="0"/>
              <a:t>가상의 </a:t>
            </a:r>
            <a:r>
              <a:rPr lang="en-US" altLang="ko-KR" smtClean="0"/>
              <a:t>Location</a:t>
            </a:r>
            <a:r>
              <a:rPr lang="ko-KR" altLang="en-US" smtClean="0"/>
              <a:t>이 많음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/>
              <a:t>NFT </a:t>
            </a:r>
            <a:r>
              <a:rPr lang="ko-KR" altLang="en-US" smtClean="0"/>
              <a:t>컬렉션 분석 </a:t>
            </a:r>
            <a:r>
              <a:rPr lang="en-US" altLang="ko-KR"/>
              <a:t> </a:t>
            </a:r>
            <a:r>
              <a:rPr lang="en-US" altLang="ko-KR" smtClean="0"/>
              <a:t>: </a:t>
            </a:r>
            <a:r>
              <a:rPr lang="en-US" altLang="ko-KR" smtClean="0">
                <a:solidFill>
                  <a:srgbClr val="FF0000"/>
                </a:solidFill>
              </a:rPr>
              <a:t>cryptoslam Data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7259" y="767106"/>
            <a:ext cx="4794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Owners</a:t>
            </a:r>
            <a:r>
              <a:rPr lang="ko-KR" altLang="en-US" smtClean="0"/>
              <a:t>의 </a:t>
            </a:r>
            <a:r>
              <a:rPr lang="en-US" altLang="ko-KR" smtClean="0"/>
              <a:t>IQR </a:t>
            </a:r>
            <a:r>
              <a:rPr lang="ko-KR" altLang="en-US" smtClean="0"/>
              <a:t>기준으로 이상치가 있는 데이터들 목록</a:t>
            </a:r>
            <a:endParaRPr lang="en-US" altLang="ko-KR" smtClean="0"/>
          </a:p>
          <a:p>
            <a:r>
              <a:rPr lang="ko-KR" altLang="en-US" smtClean="0"/>
              <a:t>각 항목에 대하여 조사해본 결과 이상점의 원인 발견</a:t>
            </a:r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40" y="1518682"/>
            <a:ext cx="6592220" cy="2753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5" y="4489542"/>
            <a:ext cx="5905283" cy="1792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3288" y="4403746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(</a:t>
            </a:r>
            <a:r>
              <a:rPr lang="ko-KR" altLang="en-US" smtClean="0"/>
              <a:t>보통 </a:t>
            </a:r>
            <a:r>
              <a:rPr lang="en-US" altLang="ko-KR" smtClean="0"/>
              <a:t>NFT</a:t>
            </a:r>
            <a:r>
              <a:rPr lang="ko-KR" altLang="en-US" smtClean="0"/>
              <a:t>는 한 명의 작가가 컬렉션을 판매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/>
              <a:t>NFT </a:t>
            </a:r>
            <a:r>
              <a:rPr lang="ko-KR" altLang="en-US" smtClean="0"/>
              <a:t>컬렉션 분석 </a:t>
            </a:r>
            <a:r>
              <a:rPr lang="en-US" altLang="ko-KR"/>
              <a:t> </a:t>
            </a:r>
            <a:r>
              <a:rPr lang="en-US" altLang="ko-KR" smtClean="0"/>
              <a:t>: </a:t>
            </a:r>
            <a:r>
              <a:rPr lang="en-US" altLang="ko-KR" smtClean="0">
                <a:solidFill>
                  <a:srgbClr val="FF0000"/>
                </a:solidFill>
              </a:rPr>
              <a:t>cryptoslam Data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9984" y="747232"/>
            <a:ext cx="6731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rgbClr val="FF0000"/>
                </a:solidFill>
              </a:rPr>
              <a:t>트랜잭션</a:t>
            </a:r>
            <a:r>
              <a:rPr lang="ko-KR" altLang="en-US" sz="2000" smtClean="0"/>
              <a:t>과 </a:t>
            </a:r>
            <a:r>
              <a:rPr lang="ko-KR" altLang="en-US" sz="2000" smtClean="0">
                <a:solidFill>
                  <a:srgbClr val="00B050"/>
                </a:solidFill>
              </a:rPr>
              <a:t>판매총액</a:t>
            </a:r>
            <a:r>
              <a:rPr lang="ko-KR" altLang="en-US" sz="2000" smtClean="0"/>
              <a:t> 사이에 관계가 있는지 확인 </a:t>
            </a:r>
            <a:endParaRPr lang="en-US" altLang="ko-KR" sz="2000" smtClean="0"/>
          </a:p>
          <a:p>
            <a:endParaRPr lang="en-US" altLang="ko-KR" sz="2000" smtClean="0"/>
          </a:p>
          <a:p>
            <a:pPr algn="ctr"/>
            <a:r>
              <a:rPr lang="ko-KR" altLang="en-US" sz="2000" smtClean="0"/>
              <a:t>데이터 선정 기준</a:t>
            </a:r>
            <a:endParaRPr lang="en-US" altLang="ko-KR" sz="2000"/>
          </a:p>
          <a:p>
            <a:pPr algn="ctr"/>
            <a:r>
              <a:rPr lang="en-US" altLang="ko-KR" sz="1600" smtClean="0"/>
              <a:t>1.</a:t>
            </a:r>
            <a:r>
              <a:rPr lang="ko-KR" altLang="en-US" sz="1600" smtClean="0"/>
              <a:t>트랜잭션이 가장 많은 것</a:t>
            </a:r>
            <a:endParaRPr lang="en-US" altLang="ko-KR" sz="1600" smtClean="0"/>
          </a:p>
          <a:p>
            <a:pPr algn="ctr"/>
            <a:r>
              <a:rPr lang="en-US" altLang="ko-KR" sz="1600" smtClean="0"/>
              <a:t>2.</a:t>
            </a:r>
            <a:r>
              <a:rPr lang="ko-KR" altLang="en-US" sz="1600" smtClean="0"/>
              <a:t>트랜잭션이 가장 적은 것</a:t>
            </a:r>
            <a:r>
              <a:rPr lang="en-US" altLang="ko-KR" sz="1600" smtClean="0"/>
              <a:t>, </a:t>
            </a:r>
            <a:endParaRPr lang="en-US" altLang="ko-KR" sz="1600"/>
          </a:p>
          <a:p>
            <a:pPr algn="ctr"/>
            <a:r>
              <a:rPr lang="en-US" altLang="ko-KR" sz="1600" smtClean="0"/>
              <a:t>3.</a:t>
            </a:r>
            <a:r>
              <a:rPr lang="ko-KR" altLang="en-US" sz="1600" smtClean="0"/>
              <a:t>트랜잭션은 적은데 판매총액이 높은 것 </a:t>
            </a:r>
            <a:endParaRPr lang="en-US" altLang="ko-KR" sz="160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118" y="2554523"/>
            <a:ext cx="5729149" cy="7051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61" y="3286231"/>
            <a:ext cx="4792052" cy="33357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33365" y="2753197"/>
            <a:ext cx="2421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higher_Sales_but_lower_trx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33933" y="4817534"/>
            <a:ext cx="15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관계가 없다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Case by Case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/>
              <a:t>NFT </a:t>
            </a:r>
            <a:r>
              <a:rPr lang="ko-KR" altLang="en-US" smtClean="0"/>
              <a:t>트윗 데이터 </a:t>
            </a:r>
            <a:r>
              <a:rPr lang="en-US" altLang="ko-KR" smtClean="0"/>
              <a:t>(tweeter)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44734" y="1696772"/>
            <a:ext cx="980440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---</a:t>
            </a:r>
            <a:r>
              <a:rPr lang="ko-KR" altLang="en-US" smtClean="0"/>
              <a:t>데이터 설명</a:t>
            </a:r>
            <a:r>
              <a:rPr lang="en-US" altLang="ko-KR" smtClean="0">
                <a:solidFill>
                  <a:srgbClr val="FF0000"/>
                </a:solidFill>
              </a:rPr>
              <a:t>---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트위터에 </a:t>
            </a:r>
            <a:r>
              <a:rPr lang="en-US" altLang="ko-KR" smtClean="0"/>
              <a:t>NFT </a:t>
            </a:r>
            <a:r>
              <a:rPr lang="ko-KR" altLang="en-US" smtClean="0"/>
              <a:t>태그가 달려있는 </a:t>
            </a:r>
            <a:r>
              <a:rPr lang="en-US" altLang="ko-KR" smtClean="0"/>
              <a:t>tweet</a:t>
            </a:r>
            <a:r>
              <a:rPr lang="ko-KR" altLang="en-US" smtClean="0"/>
              <a:t>들에 관한 데이터이다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-</a:t>
            </a:r>
            <a:r>
              <a:rPr lang="ko-KR" altLang="en-US" smtClean="0"/>
              <a:t>약 </a:t>
            </a:r>
            <a:r>
              <a:rPr lang="en-US" altLang="ko-KR" smtClean="0"/>
              <a:t>12450</a:t>
            </a:r>
            <a:r>
              <a:rPr lang="ko-KR" altLang="en-US" smtClean="0"/>
              <a:t>개 정도 존재함</a:t>
            </a:r>
            <a:endParaRPr lang="en-US" altLang="ko-KR"/>
          </a:p>
        </p:txBody>
      </p:sp>
      <p:grpSp>
        <p:nvGrpSpPr>
          <p:cNvPr id="13" name="그룹 12"/>
          <p:cNvGrpSpPr/>
          <p:nvPr/>
        </p:nvGrpSpPr>
        <p:grpSpPr>
          <a:xfrm>
            <a:off x="1957111" y="3836095"/>
            <a:ext cx="8779643" cy="2446171"/>
            <a:chOff x="282756" y="3810696"/>
            <a:chExt cx="10046577" cy="303198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756" y="3896971"/>
              <a:ext cx="7329024" cy="285943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1780" y="3810696"/>
              <a:ext cx="2717553" cy="303198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444731" y="2719034"/>
            <a:ext cx="980440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---</a:t>
            </a:r>
            <a:r>
              <a:rPr lang="ko-KR" altLang="en-US" smtClean="0"/>
              <a:t>데이터 전처리</a:t>
            </a:r>
            <a:r>
              <a:rPr lang="en-US" altLang="ko-KR" smtClean="0">
                <a:solidFill>
                  <a:srgbClr val="FF0000"/>
                </a:solidFill>
              </a:rPr>
              <a:t>---</a:t>
            </a:r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en-US" smtClean="0"/>
              <a:t>필요없는 열을 </a:t>
            </a:r>
            <a:r>
              <a:rPr lang="en-US" altLang="ko-KR" smtClean="0"/>
              <a:t>drop</a:t>
            </a:r>
            <a:r>
              <a:rPr lang="ko-KR" altLang="en-US" smtClean="0"/>
              <a:t>하여 차원을 낮춤</a:t>
            </a:r>
            <a:endParaRPr lang="en-US" altLang="ko-KR" smtClean="0"/>
          </a:p>
        </p:txBody>
      </p:sp>
      <p:sp>
        <p:nvSpPr>
          <p:cNvPr id="15" name="TextBox 14"/>
          <p:cNvSpPr txBox="1"/>
          <p:nvPr/>
        </p:nvSpPr>
        <p:spPr>
          <a:xfrm>
            <a:off x="4971099" y="795308"/>
            <a:ext cx="2751667" cy="65579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---</a:t>
            </a:r>
            <a:r>
              <a:rPr lang="ko-KR" altLang="en-US" smtClean="0"/>
              <a:t>목표</a:t>
            </a:r>
            <a:r>
              <a:rPr lang="en-US" altLang="ko-KR" smtClean="0">
                <a:solidFill>
                  <a:srgbClr val="FF0000"/>
                </a:solidFill>
              </a:rPr>
              <a:t>---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트윗 내용 분석</a:t>
            </a:r>
            <a:r>
              <a:rPr lang="en-US" altLang="ko-KR" smtClean="0"/>
              <a:t>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/>
              <a:t>NFT </a:t>
            </a:r>
            <a:r>
              <a:rPr lang="ko-KR" altLang="en-US" smtClean="0"/>
              <a:t>트윗 데이터 </a:t>
            </a:r>
            <a:r>
              <a:rPr lang="en-US" altLang="ko-KR" smtClean="0"/>
              <a:t>(tweeter)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399"/>
            <a:ext cx="12097536" cy="4892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3001" y="953069"/>
            <a:ext cx="8653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각 사용자들의 </a:t>
            </a:r>
            <a:r>
              <a:rPr lang="en-US" altLang="ko-KR" smtClean="0"/>
              <a:t>Location </a:t>
            </a:r>
            <a:r>
              <a:rPr lang="ko-KR" altLang="en-US" smtClean="0"/>
              <a:t>분석 결과</a:t>
            </a:r>
            <a:r>
              <a:rPr lang="en-US" altLang="ko-KR" smtClean="0"/>
              <a:t>..  </a:t>
            </a:r>
            <a:r>
              <a:rPr lang="ko-KR" altLang="en-US" smtClean="0"/>
              <a:t>메타버스 등</a:t>
            </a:r>
            <a:r>
              <a:rPr lang="en-US" altLang="ko-KR" smtClean="0"/>
              <a:t>.. </a:t>
            </a:r>
            <a:r>
              <a:rPr lang="ko-KR" altLang="en-US" smtClean="0"/>
              <a:t>가상의 </a:t>
            </a:r>
            <a:r>
              <a:rPr lang="en-US" altLang="ko-KR" smtClean="0"/>
              <a:t>Location</a:t>
            </a:r>
            <a:r>
              <a:rPr lang="ko-KR" altLang="en-US" smtClean="0"/>
              <a:t>을 제외하면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/>
              <a:t>[</a:t>
            </a:r>
            <a:r>
              <a:rPr lang="ko-KR" altLang="en-US" smtClean="0"/>
              <a:t>프랑스</a:t>
            </a:r>
            <a:r>
              <a:rPr lang="en-US" altLang="ko-KR" smtClean="0"/>
              <a:t>, </a:t>
            </a:r>
            <a:r>
              <a:rPr lang="ko-KR" altLang="en-US" smtClean="0"/>
              <a:t>인도네시아</a:t>
            </a:r>
            <a:r>
              <a:rPr lang="en-US" altLang="ko-KR" smtClean="0"/>
              <a:t>, </a:t>
            </a:r>
            <a:r>
              <a:rPr lang="ko-KR" altLang="en-US" smtClean="0"/>
              <a:t>방글라데쉬</a:t>
            </a:r>
            <a:r>
              <a:rPr lang="en-US" altLang="ko-KR" smtClean="0"/>
              <a:t>, US, </a:t>
            </a:r>
            <a:r>
              <a:rPr lang="ko-KR" altLang="en-US" smtClean="0"/>
              <a:t>이란</a:t>
            </a:r>
            <a:r>
              <a:rPr lang="en-US" altLang="ko-KR" smtClean="0"/>
              <a:t>,</a:t>
            </a:r>
            <a:r>
              <a:rPr lang="ko-KR" altLang="en-US" smtClean="0"/>
              <a:t>캘리포니아</a:t>
            </a:r>
            <a:r>
              <a:rPr lang="en-US" altLang="ko-KR" smtClean="0"/>
              <a:t>, </a:t>
            </a:r>
            <a:r>
              <a:rPr lang="ko-KR" altLang="en-US" smtClean="0"/>
              <a:t>인도</a:t>
            </a:r>
            <a:r>
              <a:rPr lang="en-US" altLang="ko-KR" smtClean="0"/>
              <a:t>, </a:t>
            </a:r>
            <a:r>
              <a:rPr lang="ko-KR" altLang="en-US" smtClean="0"/>
              <a:t>베트남</a:t>
            </a:r>
            <a:r>
              <a:rPr lang="en-US" altLang="ko-KR" smtClean="0"/>
              <a:t>, </a:t>
            </a:r>
            <a:r>
              <a:rPr lang="ko-KR" altLang="en-US" smtClean="0"/>
              <a:t>몽골</a:t>
            </a:r>
            <a:r>
              <a:rPr lang="en-US" altLang="ko-KR" smtClean="0"/>
              <a:t>,</a:t>
            </a:r>
            <a:r>
              <a:rPr lang="ko-KR" altLang="en-US" smtClean="0"/>
              <a:t> 타이완</a:t>
            </a:r>
            <a:r>
              <a:rPr lang="en-US" altLang="ko-KR" smtClean="0"/>
              <a:t>] </a:t>
            </a:r>
            <a:r>
              <a:rPr lang="ko-KR" altLang="en-US" smtClean="0"/>
              <a:t>이 표에 존재함 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401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/>
              <a:t>NFT </a:t>
            </a:r>
            <a:r>
              <a:rPr lang="ko-KR" altLang="en-US" smtClean="0"/>
              <a:t>트윗 데이터 </a:t>
            </a:r>
            <a:r>
              <a:rPr lang="en-US" altLang="ko-KR" smtClean="0"/>
              <a:t>(tweeter)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045"/>
            <a:ext cx="4275200" cy="39684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7116" y="1241714"/>
            <a:ext cx="355855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데이터의 모든 </a:t>
            </a:r>
            <a:r>
              <a:rPr lang="en-US" altLang="ko-KR" smtClean="0"/>
              <a:t>Tweet</a:t>
            </a:r>
            <a:r>
              <a:rPr lang="ko-KR" altLang="en-US"/>
              <a:t> </a:t>
            </a:r>
            <a:r>
              <a:rPr lang="ko-KR" altLang="en-US" smtClean="0"/>
              <a:t>내용을 분석하여 </a:t>
            </a:r>
            <a:r>
              <a:rPr lang="en-US" altLang="ko-KR" smtClean="0"/>
              <a:t>Word Cloud</a:t>
            </a:r>
            <a:r>
              <a:rPr lang="ko-KR" altLang="en-US" smtClean="0"/>
              <a:t>로 만든 결과 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21" y="2279016"/>
            <a:ext cx="3675775" cy="34120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18" y="2166254"/>
            <a:ext cx="3036789" cy="36375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55646" y="1518713"/>
            <a:ext cx="355855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프랑스 지역의 </a:t>
            </a:r>
            <a:r>
              <a:rPr lang="en-US" altLang="ko-KR" smtClean="0"/>
              <a:t>Tweet Word Cloud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26903" y="1518713"/>
            <a:ext cx="358066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mtClean="0"/>
              <a:t>인도네시아 </a:t>
            </a:r>
            <a:r>
              <a:rPr lang="ko-KR" altLang="en-US"/>
              <a:t>지역의 </a:t>
            </a:r>
            <a:r>
              <a:rPr lang="en-US" altLang="ko-KR"/>
              <a:t>Tweet Word Cloud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결론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3199" y="1773534"/>
            <a:ext cx="6375400" cy="45243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    </a:t>
            </a:r>
            <a:r>
              <a:rPr lang="ko-KR" altLang="en-US" smtClean="0">
                <a:solidFill>
                  <a:srgbClr val="FFC000"/>
                </a:solidFill>
              </a:rPr>
              <a:t>★</a:t>
            </a:r>
            <a:r>
              <a:rPr lang="en-US" altLang="ko-KR"/>
              <a:t> </a:t>
            </a:r>
            <a:r>
              <a:rPr lang="en-US" altLang="ko-KR" smtClean="0"/>
              <a:t>1. NFT </a:t>
            </a:r>
            <a:r>
              <a:rPr lang="ko-KR" altLang="en-US" smtClean="0"/>
              <a:t>시계열 데이터 분석 결과 </a:t>
            </a:r>
            <a:r>
              <a:rPr lang="ko-KR" altLang="en-US">
                <a:solidFill>
                  <a:srgbClr val="FFC000"/>
                </a:solidFill>
              </a:rPr>
              <a:t>★</a:t>
            </a:r>
            <a:endParaRPr lang="en-US" altLang="ko-KR">
              <a:solidFill>
                <a:srgbClr val="FFC000"/>
              </a:solidFill>
            </a:endParaRPr>
          </a:p>
          <a:p>
            <a:r>
              <a:rPr lang="en-US" altLang="ko-KR" smtClean="0"/>
              <a:t>-2017</a:t>
            </a:r>
            <a:r>
              <a:rPr lang="ko-KR" altLang="en-US" smtClean="0"/>
              <a:t>년 부터는 </a:t>
            </a:r>
            <a:r>
              <a:rPr lang="en-US" altLang="ko-KR" smtClean="0"/>
              <a:t>NFT</a:t>
            </a:r>
            <a:r>
              <a:rPr lang="ko-KR" altLang="en-US" smtClean="0"/>
              <a:t>에 대한 거래</a:t>
            </a:r>
            <a:r>
              <a:rPr lang="en-US" altLang="ko-KR" smtClean="0"/>
              <a:t>, </a:t>
            </a:r>
            <a:r>
              <a:rPr lang="ko-KR" altLang="en-US" smtClean="0"/>
              <a:t>판매량 등 변동이 크지 않음</a:t>
            </a:r>
            <a:endParaRPr lang="en-US" altLang="ko-KR" smtClean="0"/>
          </a:p>
          <a:p>
            <a:r>
              <a:rPr lang="en-US" altLang="ko-KR"/>
              <a:t>-</a:t>
            </a:r>
            <a:r>
              <a:rPr lang="en-US" altLang="ko-KR" smtClean="0"/>
              <a:t>2021</a:t>
            </a:r>
            <a:r>
              <a:rPr lang="ko-KR" altLang="en-US" smtClean="0"/>
              <a:t>년 부터 </a:t>
            </a:r>
            <a:r>
              <a:rPr lang="en-US" altLang="ko-KR" smtClean="0"/>
              <a:t>NFT</a:t>
            </a:r>
            <a:r>
              <a:rPr lang="ko-KR" altLang="en-US" smtClean="0"/>
              <a:t>에 대한 거래 등이 급격히 상승함 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>
                <a:solidFill>
                  <a:srgbClr val="FFC000"/>
                </a:solidFill>
              </a:rPr>
              <a:t>★</a:t>
            </a:r>
            <a:r>
              <a:rPr lang="en-US" altLang="ko-KR" smtClean="0"/>
              <a:t> 2. </a:t>
            </a:r>
            <a:r>
              <a:rPr lang="en-US" altLang="ko-KR"/>
              <a:t>NFT </a:t>
            </a:r>
            <a:r>
              <a:rPr lang="ko-KR" altLang="en-US" smtClean="0"/>
              <a:t>컬렉션 </a:t>
            </a:r>
            <a:r>
              <a:rPr lang="ko-KR" altLang="en-US"/>
              <a:t>데이터 분석 </a:t>
            </a:r>
            <a:r>
              <a:rPr lang="ko-KR" altLang="en-US"/>
              <a:t>결과 </a:t>
            </a:r>
            <a:r>
              <a:rPr lang="ko-KR" altLang="en-US" smtClean="0">
                <a:solidFill>
                  <a:srgbClr val="FFC000"/>
                </a:solidFill>
              </a:rPr>
              <a:t>★</a:t>
            </a:r>
            <a:endParaRPr lang="en-US" altLang="ko-KR" smtClean="0">
              <a:solidFill>
                <a:srgbClr val="FFC000"/>
              </a:solidFill>
            </a:endParaRPr>
          </a:p>
          <a:p>
            <a:r>
              <a:rPr lang="en-US" altLang="ko-KR" smtClean="0"/>
              <a:t>-</a:t>
            </a:r>
            <a:r>
              <a:rPr lang="ko-KR" altLang="en-US" smtClean="0"/>
              <a:t>컬렉션</a:t>
            </a:r>
            <a:r>
              <a:rPr lang="en-US" altLang="ko-KR" smtClean="0"/>
              <a:t> </a:t>
            </a:r>
            <a:r>
              <a:rPr lang="ko-KR" altLang="en-US" smtClean="0"/>
              <a:t>중 </a:t>
            </a:r>
            <a:r>
              <a:rPr lang="en-US" altLang="ko-KR" smtClean="0"/>
              <a:t>NFT </a:t>
            </a:r>
            <a:r>
              <a:rPr lang="ko-KR" altLang="en-US" smtClean="0"/>
              <a:t>판매액이 </a:t>
            </a:r>
            <a:r>
              <a:rPr lang="en-US" altLang="ko-KR" smtClean="0"/>
              <a:t>1000</a:t>
            </a:r>
            <a:r>
              <a:rPr lang="ko-KR" altLang="en-US" smtClean="0"/>
              <a:t>억이 넘는 컬렉션들이</a:t>
            </a:r>
            <a:endParaRPr lang="en-US" altLang="ko-KR" smtClean="0"/>
          </a:p>
          <a:p>
            <a:r>
              <a:rPr lang="en-US" altLang="ko-KR" smtClean="0"/>
              <a:t>Cryptoslam.io(11</a:t>
            </a:r>
            <a:r>
              <a:rPr lang="ko-KR" altLang="en-US" smtClean="0"/>
              <a:t>월</a:t>
            </a:r>
            <a:r>
              <a:rPr lang="en-US" altLang="ko-KR"/>
              <a:t> </a:t>
            </a:r>
            <a:r>
              <a:rPr lang="en-US" altLang="ko-KR" smtClean="0"/>
              <a:t>25</a:t>
            </a:r>
            <a:r>
              <a:rPr lang="ko-KR" altLang="en-US" smtClean="0"/>
              <a:t>일 기준</a:t>
            </a:r>
            <a:r>
              <a:rPr lang="en-US" altLang="ko-KR" smtClean="0"/>
              <a:t>) 23</a:t>
            </a:r>
            <a:r>
              <a:rPr lang="ko-KR" altLang="en-US" smtClean="0"/>
              <a:t>개가 넘는다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-</a:t>
            </a:r>
            <a:r>
              <a:rPr lang="ko-KR" altLang="en-US" smtClean="0"/>
              <a:t>거래액이 </a:t>
            </a:r>
            <a:r>
              <a:rPr lang="en-US" altLang="ko-KR" smtClean="0"/>
              <a:t>1000</a:t>
            </a:r>
            <a:r>
              <a:rPr lang="ko-KR" altLang="en-US" smtClean="0"/>
              <a:t>억이 넘는 컬렉션들 중 소유자수가 비정상적인 </a:t>
            </a:r>
            <a:endParaRPr lang="en-US" altLang="ko-KR" smtClean="0"/>
          </a:p>
          <a:p>
            <a:r>
              <a:rPr lang="ko-KR" altLang="en-US" smtClean="0"/>
              <a:t>데이터들을</a:t>
            </a:r>
            <a:r>
              <a:rPr lang="en-US" altLang="ko-KR"/>
              <a:t> </a:t>
            </a:r>
            <a:r>
              <a:rPr lang="ko-KR" altLang="en-US" smtClean="0"/>
              <a:t>분석해본 결과 창작자가 </a:t>
            </a:r>
            <a:r>
              <a:rPr lang="en-US" altLang="ko-KR" smtClean="0"/>
              <a:t>“</a:t>
            </a:r>
            <a:r>
              <a:rPr lang="ko-KR" altLang="en-US" smtClean="0"/>
              <a:t>작가</a:t>
            </a:r>
            <a:r>
              <a:rPr lang="en-US" altLang="ko-KR" smtClean="0"/>
              <a:t>”</a:t>
            </a:r>
            <a:r>
              <a:rPr lang="ko-KR" altLang="en-US" smtClean="0"/>
              <a:t>가 아닌 </a:t>
            </a:r>
            <a:r>
              <a:rPr lang="en-US" altLang="ko-KR" smtClean="0"/>
              <a:t>“</a:t>
            </a:r>
            <a:r>
              <a:rPr lang="ko-KR" altLang="en-US" smtClean="0"/>
              <a:t>플랫폼</a:t>
            </a:r>
            <a:r>
              <a:rPr lang="en-US" altLang="ko-KR" smtClean="0"/>
              <a:t>, </a:t>
            </a:r>
            <a:r>
              <a:rPr lang="ko-KR" altLang="en-US" smtClean="0"/>
              <a:t>게임</a:t>
            </a:r>
            <a:r>
              <a:rPr lang="en-US" altLang="ko-KR" smtClean="0"/>
              <a:t>”</a:t>
            </a:r>
            <a:r>
              <a:rPr lang="ko-KR" altLang="en-US" smtClean="0"/>
              <a:t>이었음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트랜잭션과 거래액에는 별 상관관계가 없음 </a:t>
            </a:r>
            <a:r>
              <a:rPr lang="en-US" altLang="ko-KR" smtClean="0"/>
              <a:t>Case by Case(</a:t>
            </a:r>
            <a:r>
              <a:rPr lang="ko-KR" altLang="en-US" smtClean="0"/>
              <a:t>케바케</a:t>
            </a:r>
            <a:r>
              <a:rPr lang="en-US" altLang="ko-KR" smtClean="0"/>
              <a:t>)</a:t>
            </a:r>
          </a:p>
          <a:p>
            <a:endParaRPr lang="en-US" altLang="ko-KR">
              <a:solidFill>
                <a:srgbClr val="FFC000"/>
              </a:solidFill>
            </a:endParaRPr>
          </a:p>
          <a:p>
            <a:r>
              <a:rPr lang="ko-KR" altLang="en-US" smtClean="0"/>
              <a:t>    </a:t>
            </a:r>
            <a:r>
              <a:rPr lang="ko-KR" altLang="en-US" smtClean="0">
                <a:solidFill>
                  <a:srgbClr val="FFC000"/>
                </a:solidFill>
              </a:rPr>
              <a:t>★</a:t>
            </a:r>
            <a:r>
              <a:rPr lang="en-US" altLang="ko-KR" smtClean="0"/>
              <a:t> 3. </a:t>
            </a:r>
            <a:r>
              <a:rPr lang="en-US" altLang="ko-KR"/>
              <a:t>NFT </a:t>
            </a:r>
            <a:r>
              <a:rPr lang="en-US" altLang="ko-KR" smtClean="0"/>
              <a:t>tweet</a:t>
            </a:r>
            <a:r>
              <a:rPr lang="ko-KR" altLang="en-US" smtClean="0"/>
              <a:t> </a:t>
            </a:r>
            <a:r>
              <a:rPr lang="ko-KR" altLang="en-US"/>
              <a:t>데이터 분석 </a:t>
            </a:r>
            <a:r>
              <a:rPr lang="ko-KR" altLang="en-US"/>
              <a:t>결과 </a:t>
            </a:r>
            <a:r>
              <a:rPr lang="ko-KR" altLang="en-US" smtClean="0"/>
              <a:t> </a:t>
            </a:r>
            <a:r>
              <a:rPr lang="ko-KR" altLang="en-US" smtClean="0">
                <a:solidFill>
                  <a:srgbClr val="FFC000"/>
                </a:solidFill>
              </a:rPr>
              <a:t>★</a:t>
            </a:r>
            <a:endParaRPr lang="en-US" altLang="ko-KR"/>
          </a:p>
          <a:p>
            <a:r>
              <a:rPr lang="en-US" altLang="ko-KR" smtClean="0"/>
              <a:t>-</a:t>
            </a:r>
            <a:r>
              <a:rPr lang="ko-KR" altLang="en-US" smtClean="0"/>
              <a:t>트윗 데이터 사용자들의 지역을 분석해본 결과 대부분 </a:t>
            </a:r>
            <a:r>
              <a:rPr lang="en-US" altLang="ko-KR" smtClean="0"/>
              <a:t>Metaverse </a:t>
            </a:r>
            <a:r>
              <a:rPr lang="ko-KR" altLang="en-US" smtClean="0"/>
              <a:t>같은 </a:t>
            </a:r>
            <a:endParaRPr lang="en-US" altLang="ko-KR" smtClean="0"/>
          </a:p>
          <a:p>
            <a:r>
              <a:rPr lang="ko-KR" altLang="en-US" smtClean="0"/>
              <a:t>가상의 공간을</a:t>
            </a:r>
            <a:r>
              <a:rPr lang="en-US" altLang="ko-KR"/>
              <a:t> </a:t>
            </a:r>
            <a:r>
              <a:rPr lang="ko-KR" altLang="en-US" smtClean="0"/>
              <a:t>표기하였으며</a:t>
            </a:r>
            <a:r>
              <a:rPr lang="en-US" altLang="ko-KR" smtClean="0"/>
              <a:t>, </a:t>
            </a:r>
            <a:r>
              <a:rPr lang="ko-KR" altLang="en-US" smtClean="0"/>
              <a:t>그 외에는 </a:t>
            </a:r>
            <a:r>
              <a:rPr lang="en-US" altLang="ko-KR" smtClean="0"/>
              <a:t>[</a:t>
            </a:r>
            <a:r>
              <a:rPr lang="ko-KR" altLang="en-US"/>
              <a:t>프랑스</a:t>
            </a:r>
            <a:r>
              <a:rPr lang="en-US" altLang="ko-KR"/>
              <a:t>, </a:t>
            </a:r>
            <a:r>
              <a:rPr lang="ko-KR" altLang="en-US" smtClean="0"/>
              <a:t>인도네시아</a:t>
            </a:r>
            <a:r>
              <a:rPr lang="en-US" altLang="ko-KR" smtClean="0"/>
              <a:t>]</a:t>
            </a:r>
            <a:r>
              <a:rPr lang="ko-KR" altLang="en-US"/>
              <a:t> </a:t>
            </a:r>
            <a:r>
              <a:rPr lang="ko-KR" altLang="en-US" smtClean="0"/>
              <a:t>등이 지분을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ko-KR" altLang="en-US" smtClean="0"/>
              <a:t>많이 차지하였음</a:t>
            </a:r>
            <a:endParaRPr lang="en-US" altLang="ko-KR"/>
          </a:p>
          <a:p>
            <a:r>
              <a:rPr lang="en-US" altLang="ko-KR" smtClean="0"/>
              <a:t>-</a:t>
            </a:r>
            <a:r>
              <a:rPr lang="ko-KR" altLang="en-US" smtClean="0"/>
              <a:t>사람들의 트윗에 사용된 단어를 집계하여 워드 클라우드로 만들어 확인함</a:t>
            </a: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6578599" y="1527314"/>
            <a:ext cx="63838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어려웠던 점 </a:t>
            </a:r>
            <a:endParaRPr lang="en-US" altLang="ko-KR" sz="2400"/>
          </a:p>
          <a:p>
            <a:r>
              <a:rPr lang="en-US" altLang="ko-KR" sz="2400" smtClean="0"/>
              <a:t>   </a:t>
            </a:r>
            <a:r>
              <a:rPr lang="en-US" altLang="ko-KR" smtClean="0"/>
              <a:t>-</a:t>
            </a:r>
            <a:r>
              <a:rPr lang="ko-KR" altLang="en-US" smtClean="0"/>
              <a:t>분석에 대한 목적을 정하기가 어려운 데이터였음</a:t>
            </a:r>
            <a:endParaRPr lang="en-US" altLang="ko-KR" smtClean="0"/>
          </a:p>
          <a:p>
            <a:r>
              <a:rPr lang="en-US" altLang="ko-KR" sz="2000" smtClean="0"/>
              <a:t>   </a:t>
            </a:r>
            <a:r>
              <a:rPr lang="ko-KR" altLang="en-US" sz="2000" smtClean="0"/>
              <a:t> </a:t>
            </a:r>
            <a:r>
              <a:rPr lang="en-US" altLang="ko-KR" smtClean="0"/>
              <a:t>-NFT</a:t>
            </a:r>
            <a:r>
              <a:rPr lang="ko-KR" altLang="en-US" smtClean="0"/>
              <a:t>는 일종의 주식관련 데이터와 비슷한 양상이며 이런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데이터 분석 방법이 많을텐데 활용해보지 못 한점</a:t>
            </a:r>
            <a:endParaRPr lang="en-US" altLang="ko-KR"/>
          </a:p>
          <a:p>
            <a:r>
              <a:rPr lang="en-US" altLang="ko-KR" smtClean="0"/>
              <a:t>     -</a:t>
            </a:r>
            <a:r>
              <a:rPr lang="ko-KR" altLang="en-US" smtClean="0"/>
              <a:t>데분프 과목에서 공부한 것 중에서만 아이디어가 떠오른 점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 -</a:t>
            </a:r>
            <a:r>
              <a:rPr lang="ko-KR" altLang="en-US" smtClean="0"/>
              <a:t>정제된 데이터가 별로 없음</a:t>
            </a:r>
            <a:endParaRPr lang="en-US" altLang="ko-KR"/>
          </a:p>
          <a:p>
            <a:endParaRPr lang="en-US" altLang="ko-KR" smtClean="0"/>
          </a:p>
        </p:txBody>
      </p:sp>
      <p:sp>
        <p:nvSpPr>
          <p:cNvPr id="12" name="직사각형 11"/>
          <p:cNvSpPr/>
          <p:nvPr/>
        </p:nvSpPr>
        <p:spPr>
          <a:xfrm>
            <a:off x="6670016" y="3574026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/>
              <a:t>차후 보완하고 싶은 점 </a:t>
            </a:r>
            <a:endParaRPr lang="ko-KR" altLang="en-US" sz="2400"/>
          </a:p>
        </p:txBody>
      </p:sp>
      <p:sp>
        <p:nvSpPr>
          <p:cNvPr id="13" name="직사각형 12"/>
          <p:cNvSpPr/>
          <p:nvPr/>
        </p:nvSpPr>
        <p:spPr>
          <a:xfrm>
            <a:off x="6670016" y="4035691"/>
            <a:ext cx="55739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-tweet </a:t>
            </a:r>
            <a:r>
              <a:rPr lang="ko-KR" altLang="en-US" smtClean="0"/>
              <a:t>데이터는 </a:t>
            </a:r>
            <a:r>
              <a:rPr lang="en-US" altLang="ko-KR" smtClean="0"/>
              <a:t>String </a:t>
            </a:r>
            <a:r>
              <a:rPr lang="ko-KR" altLang="en-US" smtClean="0"/>
              <a:t>데이터가 포함되어있어서</a:t>
            </a:r>
            <a:endParaRPr lang="en-US" altLang="ko-KR" smtClean="0"/>
          </a:p>
          <a:p>
            <a:r>
              <a:rPr lang="ko-KR" altLang="en-US" smtClean="0"/>
              <a:t>한 번 자연어 처리 모델을 통해서 감정 평가 분석을 해보고</a:t>
            </a:r>
            <a:endParaRPr lang="en-US" altLang="ko-KR" smtClean="0"/>
          </a:p>
          <a:p>
            <a:r>
              <a:rPr lang="ko-KR" altLang="en-US" smtClean="0"/>
              <a:t>감정에 따라 분류한 후</a:t>
            </a:r>
            <a:r>
              <a:rPr lang="en-US" altLang="ko-KR"/>
              <a:t> </a:t>
            </a:r>
            <a:r>
              <a:rPr lang="ko-KR" altLang="en-US" smtClean="0"/>
              <a:t>각 데이터를 분석해보고 싶음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플롯을 만들고 그 순서대로 데이터를 분석해보고 싶음</a:t>
            </a:r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en-US" smtClean="0"/>
              <a:t>이번 데이터 분석은 한정된 데이터를 가지고 할 수 있는 것이</a:t>
            </a:r>
            <a:endParaRPr lang="en-US" altLang="ko-KR" smtClean="0"/>
          </a:p>
          <a:p>
            <a:r>
              <a:rPr lang="ko-KR" altLang="en-US" smtClean="0"/>
              <a:t>많이 없었기에 이를 보완하기 위한 데이터셋을 직접 만들고 싶음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4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 - NFT </a:t>
            </a:r>
            <a:r>
              <a:rPr lang="ko-KR" altLang="en-US" smtClean="0"/>
              <a:t>데이터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-</a:t>
            </a:r>
            <a:r>
              <a:rPr lang="ko-KR" altLang="en-US"/>
              <a:t> </a:t>
            </a:r>
            <a:r>
              <a:rPr lang="ko-KR" altLang="en-US" smtClean="0"/>
              <a:t>데이터 소개 및 분석 결과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-</a:t>
            </a:r>
            <a:r>
              <a:rPr lang="ko-KR" altLang="en-US"/>
              <a:t> </a:t>
            </a:r>
            <a:r>
              <a:rPr lang="ko-KR" altLang="en-US" smtClean="0"/>
              <a:t>아쉬운 점 및 추후 하고 싶은 것 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0231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302027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smtClean="0"/>
              <a:t>Non-fungible token(</a:t>
            </a:r>
            <a:r>
              <a:rPr lang="ko-KR" altLang="en-US" sz="2400" smtClean="0"/>
              <a:t>대체불가토큰</a:t>
            </a:r>
            <a:r>
              <a:rPr lang="en-US" altLang="ko-KR" sz="2400" smtClean="0"/>
              <a:t>)</a:t>
            </a:r>
            <a:r>
              <a:rPr lang="ko-KR" altLang="en-US" sz="2400" smtClean="0"/>
              <a:t>으로 </a:t>
            </a:r>
            <a:r>
              <a:rPr lang="en-US" altLang="ko-KR" sz="2400"/>
              <a:t> </a:t>
            </a:r>
            <a:r>
              <a:rPr lang="ko-KR" altLang="en-US" sz="2400" smtClean="0"/>
              <a:t>비트코인 같은 대체가능한</a:t>
            </a:r>
            <a:r>
              <a:rPr lang="en-US" altLang="ko-KR" sz="2400" smtClean="0"/>
              <a:t>(fungible) </a:t>
            </a:r>
            <a:r>
              <a:rPr lang="ko-KR" altLang="en-US" sz="2400" smtClean="0"/>
              <a:t>토큰이 아닌</a:t>
            </a:r>
            <a:r>
              <a:rPr lang="en-US" altLang="ko-KR" sz="2400" smtClean="0"/>
              <a:t>, </a:t>
            </a:r>
            <a:r>
              <a:rPr lang="ko-KR" altLang="en-US" sz="2400" smtClean="0"/>
              <a:t>대체가 불가능한</a:t>
            </a:r>
            <a:r>
              <a:rPr lang="en-US" altLang="ko-KR" sz="2400" smtClean="0"/>
              <a:t>, </a:t>
            </a:r>
            <a:r>
              <a:rPr lang="ko-KR" altLang="en-US" sz="2400" smtClean="0"/>
              <a:t>즉 유일무의한</a:t>
            </a:r>
            <a:r>
              <a:rPr lang="en-US" altLang="ko-KR" sz="2400" smtClean="0"/>
              <a:t>(Uniqe) </a:t>
            </a:r>
            <a:r>
              <a:rPr lang="ko-KR" altLang="en-US" sz="2400" smtClean="0"/>
              <a:t>아이템을 말한다</a:t>
            </a:r>
            <a:r>
              <a:rPr lang="en-US" altLang="ko-KR" sz="2400" smtClean="0"/>
              <a:t>. </a:t>
            </a:r>
          </a:p>
          <a:p>
            <a:pPr marL="0" indent="0">
              <a:buNone/>
            </a:pPr>
            <a:r>
              <a:rPr lang="en-US" altLang="ko-KR" sz="2400" smtClean="0"/>
              <a:t>Ex) </a:t>
            </a:r>
            <a:r>
              <a:rPr lang="ko-KR" altLang="en-US" sz="2400" smtClean="0"/>
              <a:t>리그오브레전드의 미니언 같은 경우</a:t>
            </a:r>
            <a:r>
              <a:rPr lang="en-US" altLang="ko-KR" sz="2400" smtClean="0"/>
              <a:t>, </a:t>
            </a:r>
            <a:r>
              <a:rPr lang="ko-KR" altLang="en-US" sz="2400" smtClean="0"/>
              <a:t>죽으면 대체할 수 있는 미니언이 나옴</a:t>
            </a:r>
            <a:r>
              <a:rPr lang="en-US" altLang="ko-KR" sz="2400" smtClean="0"/>
              <a:t>(</a:t>
            </a:r>
            <a:r>
              <a:rPr lang="ko-KR" altLang="en-US" sz="2400" smtClean="0"/>
              <a:t>똑같은 기능</a:t>
            </a:r>
            <a:r>
              <a:rPr lang="en-US" altLang="ko-KR" sz="2400" smtClean="0"/>
              <a:t>)</a:t>
            </a:r>
          </a:p>
          <a:p>
            <a:pPr marL="0" indent="0">
              <a:buNone/>
            </a:pPr>
            <a:r>
              <a:rPr lang="en-US" altLang="ko-KR" sz="2400"/>
              <a:t> </a:t>
            </a:r>
            <a:r>
              <a:rPr lang="en-US" altLang="ko-KR" sz="2400" smtClean="0"/>
              <a:t>      </a:t>
            </a:r>
            <a:r>
              <a:rPr lang="ko-KR" altLang="en-US" sz="2400" smtClean="0"/>
              <a:t>챔피언의 경우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나가면 대체할 수 있는 챔피언이 없음 </a:t>
            </a:r>
            <a:endParaRPr lang="en-US" altLang="ko-KR" sz="2400"/>
          </a:p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NFT </a:t>
            </a:r>
            <a:r>
              <a:rPr lang="ko-KR" altLang="en-US" sz="2400" smtClean="0"/>
              <a:t>또한 비트코인 처럼 탈중앙화된 아이템임</a:t>
            </a:r>
            <a:r>
              <a:rPr lang="en-US" altLang="ko-KR" sz="2400" smtClean="0"/>
              <a:t>, </a:t>
            </a:r>
            <a:r>
              <a:rPr lang="ko-KR" altLang="en-US" sz="2400" smtClean="0"/>
              <a:t>거래 내용이 다 블록체인에 기록이 되기 때문에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NFT</a:t>
            </a:r>
            <a:r>
              <a:rPr lang="ko-KR" altLang="en-US" sz="2400" smtClean="0"/>
              <a:t>를 누군가 가짜로 복제하여도 소유자가 누구인지 확인하므로써 자신만의 고유한 아이템임을 </a:t>
            </a:r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입증 가능함</a:t>
            </a:r>
            <a:r>
              <a:rPr lang="en-US" altLang="ko-KR" sz="2400" smtClean="0"/>
              <a:t>.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endParaRPr lang="en-US" altLang="ko-KR" smtClean="0"/>
          </a:p>
        </p:txBody>
      </p:sp>
      <p:pic>
        <p:nvPicPr>
          <p:cNvPr id="1026" name="Picture 2" descr="https://www.technologyreview.kr/wp-content/uploads/2021/03/beeple_everydays_the_first_5000_days-1024x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818" y="4606442"/>
            <a:ext cx="2675323" cy="178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크립토펑크는 어떻게 NFT 히트상품이 됐나 - 지디넷코리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679" y="4704263"/>
            <a:ext cx="2213921" cy="166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/>
              <a:t>NFT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3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1912" y="1575846"/>
            <a:ext cx="10690088" cy="22510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요즘 유행</a:t>
            </a:r>
            <a:r>
              <a:rPr lang="en-US" altLang="ko-KR" smtClean="0"/>
              <a:t>, IT</a:t>
            </a:r>
            <a:r>
              <a:rPr lang="ko-KR" altLang="en-US" smtClean="0"/>
              <a:t>대학인데 요즘 트랜드는 알아야 한다고 생각해서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데이터를 알아보는 과정에서 얻는 통찰을 중요시해서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3. </a:t>
            </a:r>
            <a:r>
              <a:rPr lang="ko-KR" altLang="en-US"/>
              <a:t>주식 데이터 같은거 한번 다뤄보고 싶었음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캐글에 데이터가 존재함 </a:t>
            </a:r>
            <a:r>
              <a:rPr lang="en-US" altLang="ko-KR" smtClean="0"/>
              <a:t> </a:t>
            </a:r>
          </a:p>
        </p:txBody>
      </p:sp>
      <p:pic>
        <p:nvPicPr>
          <p:cNvPr id="2050" name="Picture 2" descr="쁘걸NFT업빗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18" y="3632162"/>
            <a:ext cx="4568687" cy="243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인터뷰] 마미손 &amp;quot;NFT의 핵심은 돈이 아니라 재미야&amp;quot; : 네이트 뉴스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957" y="3632162"/>
            <a:ext cx="2309565" cy="230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7826" y="6128893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브레이브 걸스 </a:t>
            </a:r>
            <a:r>
              <a:rPr lang="en-US" altLang="ko-KR" smtClean="0"/>
              <a:t>NFT </a:t>
            </a:r>
            <a:r>
              <a:rPr lang="ko-KR" altLang="en-US" smtClean="0"/>
              <a:t>민팅 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90445" y="612889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마미손 </a:t>
            </a:r>
            <a:r>
              <a:rPr lang="en-US" altLang="ko-KR" smtClean="0"/>
              <a:t>NFT</a:t>
            </a:r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/>
              <a:t>NFT </a:t>
            </a:r>
            <a:r>
              <a:rPr lang="ko-KR" altLang="en-US"/>
              <a:t>데이터 선택한 이유</a:t>
            </a:r>
          </a:p>
        </p:txBody>
      </p:sp>
    </p:spTree>
    <p:extLst>
      <p:ext uri="{BB962C8B-B14F-4D97-AF65-F5344CB8AC3E}">
        <p14:creationId xmlns:p14="http://schemas.microsoft.com/office/powerpoint/2010/main" val="112178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67267" y="4009730"/>
            <a:ext cx="11438466" cy="2433403"/>
            <a:chOff x="841513" y="1543057"/>
            <a:chExt cx="9329530" cy="168071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513" y="1550966"/>
              <a:ext cx="6464854" cy="166489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rcRect t="2553"/>
            <a:stretch/>
          </p:blipFill>
          <p:spPr>
            <a:xfrm>
              <a:off x="7306367" y="1543057"/>
              <a:ext cx="2864676" cy="168071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387227" y="2591896"/>
            <a:ext cx="980440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---</a:t>
            </a:r>
            <a:r>
              <a:rPr lang="ko-KR" altLang="en-US" smtClean="0"/>
              <a:t>데이터 전처리</a:t>
            </a:r>
            <a:r>
              <a:rPr lang="en-US" altLang="ko-KR" smtClean="0">
                <a:solidFill>
                  <a:srgbClr val="FF0000"/>
                </a:solidFill>
              </a:rPr>
              <a:t>---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데이터의 </a:t>
            </a:r>
            <a:r>
              <a:rPr lang="en-US" altLang="ko-KR" smtClean="0"/>
              <a:t>Missing Value</a:t>
            </a:r>
            <a:r>
              <a:rPr lang="ko-KR" altLang="en-US" smtClean="0"/>
              <a:t>는  </a:t>
            </a:r>
            <a:r>
              <a:rPr lang="en-US" altLang="ko-KR" smtClean="0"/>
              <a:t>Wallet</a:t>
            </a:r>
            <a:r>
              <a:rPr lang="ko-KR" altLang="en-US" smtClean="0"/>
              <a:t>관련  데이터만 </a:t>
            </a:r>
            <a:r>
              <a:rPr lang="en-US" altLang="ko-KR" smtClean="0"/>
              <a:t>Mean</a:t>
            </a:r>
            <a:r>
              <a:rPr lang="ko-KR" altLang="en-US" smtClean="0"/>
              <a:t>으로 취급하고 </a:t>
            </a:r>
            <a:r>
              <a:rPr lang="en-US" altLang="ko-KR"/>
              <a:t> </a:t>
            </a:r>
            <a:r>
              <a:rPr lang="ko-KR" altLang="en-US" smtClean="0"/>
              <a:t>다른 </a:t>
            </a:r>
            <a:r>
              <a:rPr lang="en-US" altLang="ko-KR" smtClean="0"/>
              <a:t>Missing Value</a:t>
            </a:r>
            <a:r>
              <a:rPr lang="ko-KR" altLang="en-US" smtClean="0"/>
              <a:t>들은 </a:t>
            </a:r>
            <a:r>
              <a:rPr lang="en-US" altLang="ko-KR" smtClean="0"/>
              <a:t>0</a:t>
            </a:r>
            <a:r>
              <a:rPr lang="ko-KR" altLang="en-US" smtClean="0"/>
              <a:t>으로 채움</a:t>
            </a:r>
            <a:endParaRPr lang="en-US" altLang="ko-KR" smtClean="0"/>
          </a:p>
          <a:p>
            <a:r>
              <a:rPr lang="en-US" altLang="ko-KR" smtClean="0"/>
              <a:t>-Wallet</a:t>
            </a:r>
            <a:r>
              <a:rPr lang="ko-KR" altLang="en-US" smtClean="0"/>
              <a:t>은 활성화된 후 사라지지 않기 때문에</a:t>
            </a:r>
            <a:r>
              <a:rPr lang="en-US" altLang="ko-KR" smtClean="0"/>
              <a:t>(</a:t>
            </a:r>
            <a:r>
              <a:rPr lang="ko-KR" altLang="en-US" smtClean="0"/>
              <a:t>누적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 smtClean="0"/>
              <a:t>Mean</a:t>
            </a:r>
            <a:r>
              <a:rPr lang="ko-KR" altLang="en-US" smtClean="0"/>
              <a:t>으로 취급</a:t>
            </a:r>
            <a:endParaRPr lang="en-US" altLang="ko-KR" smtClean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/>
              <a:t>NFT </a:t>
            </a:r>
            <a:r>
              <a:rPr lang="ko-KR" altLang="en-US" smtClean="0"/>
              <a:t>시계열 데이터 </a:t>
            </a:r>
            <a:r>
              <a:rPr lang="en-US" altLang="ko-KR" smtClean="0"/>
              <a:t>: </a:t>
            </a:r>
            <a:r>
              <a:rPr lang="en-US" altLang="ko-KR" u="sng" smtClean="0">
                <a:hlinkClick r:id="rId5"/>
              </a:rPr>
              <a:t>NFT HistorySales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36793" y="726701"/>
            <a:ext cx="494033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---</a:t>
            </a:r>
            <a:r>
              <a:rPr lang="ko-KR" altLang="en-US" smtClean="0"/>
              <a:t>목표</a:t>
            </a:r>
            <a:r>
              <a:rPr lang="en-US" altLang="ko-KR" smtClean="0">
                <a:solidFill>
                  <a:srgbClr val="FF0000"/>
                </a:solidFill>
              </a:rPr>
              <a:t>---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4</a:t>
            </a:r>
            <a:r>
              <a:rPr lang="ko-KR" altLang="en-US" smtClean="0"/>
              <a:t>년간 </a:t>
            </a:r>
            <a:r>
              <a:rPr lang="en-US" altLang="ko-KR" smtClean="0"/>
              <a:t>NFT</a:t>
            </a:r>
            <a:r>
              <a:rPr lang="ko-KR" altLang="en-US" smtClean="0"/>
              <a:t> </a:t>
            </a:r>
            <a:r>
              <a:rPr lang="ko-KR" altLang="en-US"/>
              <a:t>성장해온 </a:t>
            </a:r>
            <a:r>
              <a:rPr lang="ko-KR" altLang="en-US" smtClean="0"/>
              <a:t>추세 확인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87228" y="1421194"/>
            <a:ext cx="980440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---</a:t>
            </a:r>
            <a:r>
              <a:rPr lang="ko-KR" altLang="en-US" smtClean="0"/>
              <a:t>데이터 설명</a:t>
            </a:r>
            <a:r>
              <a:rPr lang="en-US" altLang="ko-KR" smtClean="0">
                <a:solidFill>
                  <a:srgbClr val="FF0000"/>
                </a:solidFill>
              </a:rPr>
              <a:t>---</a:t>
            </a:r>
            <a:endParaRPr lang="en-US" altLang="ko-KR" smtClean="0"/>
          </a:p>
          <a:p>
            <a:r>
              <a:rPr lang="en-US" altLang="ko-KR" smtClean="0"/>
              <a:t>- 2017</a:t>
            </a:r>
            <a:r>
              <a:rPr lang="ko-KR" altLang="en-US"/>
              <a:t>년 </a:t>
            </a:r>
            <a:r>
              <a:rPr lang="en-US" altLang="ko-KR"/>
              <a:t>6</a:t>
            </a:r>
            <a:r>
              <a:rPr lang="ko-KR" altLang="en-US"/>
              <a:t>월 </a:t>
            </a:r>
            <a:r>
              <a:rPr lang="en-US" altLang="ko-KR"/>
              <a:t>22</a:t>
            </a:r>
            <a:r>
              <a:rPr lang="ko-KR" altLang="en-US"/>
              <a:t>일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2021</a:t>
            </a:r>
            <a:r>
              <a:rPr lang="ko-KR" altLang="en-US"/>
              <a:t>년 </a:t>
            </a:r>
            <a:r>
              <a:rPr lang="en-US" altLang="ko-KR"/>
              <a:t>11</a:t>
            </a:r>
            <a:r>
              <a:rPr lang="ko-KR" altLang="en-US"/>
              <a:t>월 </a:t>
            </a:r>
            <a:r>
              <a:rPr lang="en-US" altLang="ko-KR"/>
              <a:t>12</a:t>
            </a:r>
            <a:r>
              <a:rPr lang="ko-KR" altLang="en-US"/>
              <a:t>일까지의 </a:t>
            </a:r>
            <a:r>
              <a:rPr lang="ko-KR" altLang="en-US"/>
              <a:t>시계열 </a:t>
            </a:r>
            <a:r>
              <a:rPr lang="ko-KR" altLang="en-US" smtClean="0"/>
              <a:t>데이터</a:t>
            </a:r>
            <a:endParaRPr lang="en-US" altLang="ko-KR"/>
          </a:p>
          <a:p>
            <a:r>
              <a:rPr lang="en-US" altLang="ko-KR" smtClean="0"/>
              <a:t>- [ </a:t>
            </a:r>
            <a:r>
              <a:rPr lang="en-US" altLang="ko-KR"/>
              <a:t>NFT</a:t>
            </a:r>
            <a:r>
              <a:rPr lang="ko-KR" altLang="en-US"/>
              <a:t>의 판매액</a:t>
            </a:r>
            <a:r>
              <a:rPr lang="en-US" altLang="ko-KR"/>
              <a:t>, NFT </a:t>
            </a:r>
            <a:r>
              <a:rPr lang="ko-KR" altLang="en-US"/>
              <a:t>판매개수</a:t>
            </a:r>
            <a:r>
              <a:rPr lang="en-US" altLang="ko-KR"/>
              <a:t>, </a:t>
            </a:r>
            <a:r>
              <a:rPr lang="ko-KR" altLang="en-US"/>
              <a:t>누적 마켓 지갑수</a:t>
            </a:r>
            <a:r>
              <a:rPr lang="en-US" altLang="ko-KR"/>
              <a:t>, 1</a:t>
            </a:r>
            <a:r>
              <a:rPr lang="ko-KR" altLang="en-US"/>
              <a:t>차 시장 판매량</a:t>
            </a:r>
            <a:r>
              <a:rPr lang="en-US" altLang="ko-KR"/>
              <a:t>, 2</a:t>
            </a:r>
            <a:r>
              <a:rPr lang="ko-KR" altLang="en-US"/>
              <a:t>차 시장 판매량</a:t>
            </a:r>
            <a:r>
              <a:rPr lang="en-US" altLang="ko-KR"/>
              <a:t>, </a:t>
            </a:r>
            <a:r>
              <a:rPr lang="en-US" altLang="ko-KR"/>
              <a:t>…] </a:t>
            </a:r>
            <a:r>
              <a:rPr lang="ko-KR" altLang="en-US"/>
              <a:t> </a:t>
            </a:r>
            <a:r>
              <a:rPr lang="en-US" altLang="ko-KR"/>
              <a:t> </a:t>
            </a:r>
            <a:r>
              <a:rPr lang="ko-KR" altLang="en-US" smtClean="0"/>
              <a:t>등 정보 포함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909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04" y="787400"/>
            <a:ext cx="7426130" cy="595873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4267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r>
              <a:rPr lang="en-US" altLang="ko-KR" smtClean="0"/>
              <a:t>NFT </a:t>
            </a:r>
            <a:r>
              <a:rPr lang="ko-KR" altLang="en-US" smtClean="0"/>
              <a:t>시계열 데이터 </a:t>
            </a:r>
            <a:r>
              <a:rPr lang="en-US" altLang="ko-KR" smtClean="0"/>
              <a:t>: </a:t>
            </a:r>
            <a:r>
              <a:rPr lang="en-US" altLang="ko-KR" u="sng">
                <a:hlinkClick r:id="rId3"/>
              </a:rPr>
              <a:t>NFT HistorySales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7288" y="134397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NFT </a:t>
            </a:r>
            <a:r>
              <a:rPr lang="ko-KR" altLang="en-US" smtClean="0"/>
              <a:t>하루 판매량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246" y="2732337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NFT</a:t>
            </a:r>
            <a:r>
              <a:rPr lang="ko-KR" altLang="en-US" smtClean="0"/>
              <a:t>마켓 활성화 지갑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이용자 수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0192" y="4127968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NFT</a:t>
            </a:r>
            <a:r>
              <a:rPr lang="ko-KR" altLang="en-US" smtClean="0"/>
              <a:t>마켓 거래 가격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단위당 약 천억원</a:t>
            </a:r>
            <a:r>
              <a:rPr lang="en-US" altLang="ko-KR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734" y="5626568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NFT </a:t>
            </a:r>
            <a:r>
              <a:rPr lang="ko-KR" altLang="en-US" smtClean="0"/>
              <a:t>개당 평균 </a:t>
            </a:r>
            <a:endParaRPr lang="en-US" altLang="ko-KR" smtClean="0"/>
          </a:p>
          <a:p>
            <a:r>
              <a:rPr lang="ko-KR" altLang="en-US" smtClean="0"/>
              <a:t>판매가격</a:t>
            </a:r>
            <a:endParaRPr lang="en-US" altLang="ko-KR" smtClean="0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138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/>
              <a:t>NFT </a:t>
            </a:r>
            <a:r>
              <a:rPr lang="ko-KR" altLang="en-US" smtClean="0"/>
              <a:t>시계열 데이터 </a:t>
            </a:r>
            <a:r>
              <a:rPr lang="en-US" altLang="ko-KR" smtClean="0"/>
              <a:t>: </a:t>
            </a:r>
            <a:r>
              <a:rPr lang="en-US" altLang="ko-KR" u="sng" smtClean="0">
                <a:hlinkClick r:id="rId3"/>
              </a:rPr>
              <a:t>NFT HistorySales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9" y="1406465"/>
            <a:ext cx="10684932" cy="47767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4400" y="1037133"/>
            <a:ext cx="305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smtClean="0"/>
              <a:t>차 시장 </a:t>
            </a:r>
            <a:r>
              <a:rPr lang="en-US" altLang="ko-KR" smtClean="0"/>
              <a:t>Trend</a:t>
            </a:r>
            <a:r>
              <a:rPr lang="ko-KR" altLang="en-US" smtClean="0"/>
              <a:t>와 </a:t>
            </a:r>
            <a:r>
              <a:rPr lang="en-US" altLang="ko-KR" smtClean="0"/>
              <a:t>Seasonality 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28067" y="6183258"/>
            <a:ext cx="30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smtClean="0"/>
              <a:t>차 시장 </a:t>
            </a:r>
            <a:r>
              <a:rPr lang="en-US" altLang="ko-KR" smtClean="0"/>
              <a:t>Trend</a:t>
            </a:r>
            <a:r>
              <a:rPr lang="ko-KR" altLang="en-US" smtClean="0"/>
              <a:t>와 </a:t>
            </a:r>
            <a:r>
              <a:rPr lang="en-US" altLang="ko-KR" smtClean="0"/>
              <a:t>Seasonality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/>
              <a:t>NFT </a:t>
            </a:r>
            <a:r>
              <a:rPr lang="ko-KR" altLang="en-US" smtClean="0"/>
              <a:t>컬렉션 분석 </a:t>
            </a:r>
            <a:r>
              <a:rPr lang="en-US" altLang="ko-KR"/>
              <a:t> </a:t>
            </a:r>
            <a:r>
              <a:rPr lang="en-US" altLang="ko-KR" smtClean="0"/>
              <a:t>: </a:t>
            </a:r>
            <a:r>
              <a:rPr lang="en-US" altLang="ko-KR" smtClean="0">
                <a:solidFill>
                  <a:srgbClr val="FF0000"/>
                </a:solidFill>
              </a:rPr>
              <a:t>cryptoslam Data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47" y="4778807"/>
            <a:ext cx="4200920" cy="15346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6167" y="776626"/>
            <a:ext cx="2751667" cy="65579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---</a:t>
            </a:r>
            <a:r>
              <a:rPr lang="ko-KR" altLang="en-US" smtClean="0"/>
              <a:t>목표</a:t>
            </a:r>
            <a:r>
              <a:rPr lang="en-US" altLang="ko-KR" smtClean="0">
                <a:solidFill>
                  <a:srgbClr val="FF0000"/>
                </a:solidFill>
              </a:rPr>
              <a:t>---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데이터 간 차이 확인 </a:t>
            </a:r>
            <a:r>
              <a:rPr lang="en-US" altLang="ko-KR"/>
              <a:t> </a:t>
            </a:r>
            <a:r>
              <a:rPr lang="ko-KR" altLang="en-US" smtClean="0"/>
              <a:t>및 구분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201" y="4778807"/>
            <a:ext cx="4295667" cy="1534679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274734" y="5291666"/>
            <a:ext cx="567267" cy="745067"/>
          </a:xfrm>
          <a:prstGeom prst="rightArrow">
            <a:avLst>
              <a:gd name="adj1" fmla="val 50000"/>
              <a:gd name="adj2" fmla="val 589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82541" y="454175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데이터 전처리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22999" y="3001981"/>
            <a:ext cx="980440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---</a:t>
            </a:r>
            <a:r>
              <a:rPr lang="ko-KR" altLang="en-US" smtClean="0"/>
              <a:t>데이터 전처리</a:t>
            </a:r>
            <a:r>
              <a:rPr lang="en-US" altLang="ko-KR" smtClean="0">
                <a:solidFill>
                  <a:srgbClr val="FF0000"/>
                </a:solidFill>
              </a:rPr>
              <a:t>---</a:t>
            </a:r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en-US" smtClean="0"/>
              <a:t>데이터를 다루기 쉽도록 </a:t>
            </a:r>
            <a:r>
              <a:rPr lang="en-US" altLang="ko-KR" smtClean="0"/>
              <a:t>String </a:t>
            </a:r>
            <a:r>
              <a:rPr lang="ko-KR" altLang="en-US" smtClean="0"/>
              <a:t>형태를 </a:t>
            </a:r>
            <a:r>
              <a:rPr lang="en-US" altLang="ko-KR" smtClean="0"/>
              <a:t>Int</a:t>
            </a:r>
            <a:r>
              <a:rPr lang="ko-KR" altLang="en-US" smtClean="0"/>
              <a:t>형태로 바꾸어줌</a:t>
            </a:r>
            <a:endParaRPr lang="en-US" altLang="ko-KR" smtClean="0"/>
          </a:p>
        </p:txBody>
      </p:sp>
      <p:sp>
        <p:nvSpPr>
          <p:cNvPr id="12" name="직사각형 11"/>
          <p:cNvSpPr/>
          <p:nvPr/>
        </p:nvSpPr>
        <p:spPr>
          <a:xfrm>
            <a:off x="1123000" y="1485105"/>
            <a:ext cx="980440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---</a:t>
            </a:r>
            <a:r>
              <a:rPr lang="ko-KR" altLang="en-US" smtClean="0"/>
              <a:t>데이터 설명</a:t>
            </a:r>
            <a:r>
              <a:rPr lang="en-US" altLang="ko-KR" smtClean="0">
                <a:solidFill>
                  <a:srgbClr val="FF0000"/>
                </a:solidFill>
              </a:rPr>
              <a:t>---</a:t>
            </a:r>
            <a:endParaRPr lang="en-US" altLang="ko-KR" smtClean="0"/>
          </a:p>
          <a:p>
            <a:r>
              <a:rPr lang="en-US" altLang="ko-KR" smtClean="0"/>
              <a:t>- 11</a:t>
            </a:r>
            <a:r>
              <a:rPr lang="ko-KR" altLang="en-US" smtClean="0"/>
              <a:t>월 </a:t>
            </a:r>
            <a:r>
              <a:rPr lang="en-US" altLang="ko-KR" smtClean="0"/>
              <a:t>25</a:t>
            </a:r>
            <a:r>
              <a:rPr lang="ko-KR" altLang="en-US" smtClean="0"/>
              <a:t>일 기준  </a:t>
            </a:r>
            <a:r>
              <a:rPr lang="en-US" altLang="ko-KR" smtClean="0"/>
              <a:t>cryptoslam.io </a:t>
            </a:r>
            <a:r>
              <a:rPr lang="ko-KR" altLang="en-US" smtClean="0"/>
              <a:t>사이트에서 제공하는 </a:t>
            </a:r>
            <a:r>
              <a:rPr lang="en-US" altLang="ko-KR" smtClean="0"/>
              <a:t>NFT Collection </a:t>
            </a:r>
            <a:r>
              <a:rPr lang="ko-KR" altLang="en-US" smtClean="0"/>
              <a:t>데이터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- 250</a:t>
            </a:r>
            <a:r>
              <a:rPr lang="ko-KR" altLang="en-US" smtClean="0"/>
              <a:t>개의 </a:t>
            </a:r>
            <a:r>
              <a:rPr lang="en-US" altLang="ko-KR" smtClean="0"/>
              <a:t>NFT Collections</a:t>
            </a:r>
            <a:r>
              <a:rPr lang="ko-KR" altLang="en-US" smtClean="0"/>
              <a:t>이 </a:t>
            </a:r>
            <a:r>
              <a:rPr lang="en-US" altLang="ko-KR" smtClean="0"/>
              <a:t>entity</a:t>
            </a:r>
            <a:r>
              <a:rPr lang="ko-KR" altLang="en-US" smtClean="0"/>
              <a:t>로 존재하는 데이터 </a:t>
            </a:r>
            <a:endParaRPr lang="en-US" altLang="ko-KR" smtClean="0"/>
          </a:p>
          <a:p>
            <a:r>
              <a:rPr lang="en-US" altLang="ko-KR" smtClean="0"/>
              <a:t>- [ Collections, </a:t>
            </a:r>
            <a:r>
              <a:rPr lang="ko-KR" altLang="en-US" smtClean="0"/>
              <a:t>판매액</a:t>
            </a:r>
            <a:r>
              <a:rPr lang="en-US" altLang="ko-KR" smtClean="0"/>
              <a:t>, </a:t>
            </a:r>
            <a:r>
              <a:rPr lang="ko-KR" altLang="en-US" smtClean="0"/>
              <a:t>구매자 수</a:t>
            </a:r>
            <a:r>
              <a:rPr lang="en-US" altLang="ko-KR" smtClean="0"/>
              <a:t>, </a:t>
            </a:r>
            <a:r>
              <a:rPr lang="ko-KR" altLang="en-US" smtClean="0"/>
              <a:t>트랜잭션 횟수</a:t>
            </a:r>
            <a:r>
              <a:rPr lang="en-US" altLang="ko-KR" smtClean="0"/>
              <a:t>, </a:t>
            </a:r>
            <a:r>
              <a:rPr lang="ko-KR" altLang="en-US" smtClean="0"/>
              <a:t>소유자 수 </a:t>
            </a:r>
            <a:r>
              <a:rPr lang="en-US" altLang="ko-KR" smtClean="0"/>
              <a:t>] </a:t>
            </a:r>
            <a:r>
              <a:rPr lang="ko-KR" altLang="en-US" smtClean="0"/>
              <a:t>로 열이 구성되어 있다</a:t>
            </a:r>
            <a:r>
              <a:rPr lang="en-US" altLang="ko-KR" smtClean="0"/>
              <a:t>.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91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12192000" cy="69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/>
              <a:t>NFT </a:t>
            </a:r>
            <a:r>
              <a:rPr lang="ko-KR" altLang="en-US" smtClean="0"/>
              <a:t>컬렉션 분석 </a:t>
            </a:r>
            <a:r>
              <a:rPr lang="en-US" altLang="ko-KR"/>
              <a:t> </a:t>
            </a:r>
            <a:r>
              <a:rPr lang="en-US" altLang="ko-KR" smtClean="0"/>
              <a:t>: </a:t>
            </a:r>
            <a:r>
              <a:rPr lang="en-US" altLang="ko-KR" smtClean="0">
                <a:solidFill>
                  <a:srgbClr val="FF0000"/>
                </a:solidFill>
              </a:rPr>
              <a:t>cryptoslam Data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239" y="850104"/>
            <a:ext cx="3127606" cy="2245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442851" y="1769301"/>
            <a:ext cx="3758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WCSS(k-mean clustering) </a:t>
            </a:r>
            <a:r>
              <a:rPr lang="ko-KR" altLang="en-US" smtClean="0"/>
              <a:t>방법을 통해</a:t>
            </a:r>
            <a:endParaRPr lang="en-US" altLang="ko-KR" smtClean="0"/>
          </a:p>
          <a:p>
            <a:r>
              <a:rPr lang="ko-KR" altLang="en-US" smtClean="0"/>
              <a:t>데이터를 분할 할 </a:t>
            </a:r>
            <a:r>
              <a:rPr lang="en-US" altLang="ko-KR" smtClean="0"/>
              <a:t>k </a:t>
            </a:r>
            <a:r>
              <a:rPr lang="ko-KR" altLang="en-US" smtClean="0"/>
              <a:t>확인</a:t>
            </a:r>
            <a:r>
              <a:rPr lang="en-US" altLang="ko-KR" smtClean="0"/>
              <a:t>, </a:t>
            </a:r>
            <a:r>
              <a:rPr lang="ko-KR" altLang="en-US" smtClean="0"/>
              <a:t>결과 </a:t>
            </a:r>
            <a:r>
              <a:rPr lang="en-US" altLang="ko-KR" smtClean="0"/>
              <a:t>2</a:t>
            </a:r>
            <a:r>
              <a:rPr lang="ko-KR" altLang="en-US" smtClean="0"/>
              <a:t>개로 분할</a:t>
            </a:r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239" y="3767666"/>
            <a:ext cx="3212331" cy="2878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281984" y="4425829"/>
            <a:ext cx="43011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판매액 </a:t>
            </a:r>
            <a:r>
              <a:rPr lang="en-US" altLang="ko-KR" smtClean="0"/>
              <a:t>100million(</a:t>
            </a:r>
            <a:r>
              <a:rPr lang="ko-KR" altLang="en-US" smtClean="0"/>
              <a:t>약 </a:t>
            </a:r>
            <a:r>
              <a:rPr lang="en-US" altLang="ko-KR" smtClean="0"/>
              <a:t>1000</a:t>
            </a:r>
            <a:r>
              <a:rPr lang="ko-KR" altLang="en-US" smtClean="0"/>
              <a:t>억원</a:t>
            </a:r>
            <a:r>
              <a:rPr lang="en-US" altLang="ko-KR" smtClean="0"/>
              <a:t>) </a:t>
            </a:r>
            <a:r>
              <a:rPr lang="ko-KR" altLang="en-US" smtClean="0"/>
              <a:t>기준으로</a:t>
            </a:r>
            <a:endParaRPr lang="en-US" altLang="ko-KR" smtClean="0"/>
          </a:p>
          <a:p>
            <a:r>
              <a:rPr lang="ko-KR" altLang="en-US" smtClean="0"/>
              <a:t>컬렉션 데이터를 나눈 결과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100million group</a:t>
            </a:r>
            <a:r>
              <a:rPr lang="ko-KR" altLang="en-US" smtClean="0"/>
              <a:t>이 약 </a:t>
            </a:r>
            <a:r>
              <a:rPr lang="en-US" altLang="ko-KR" smtClean="0"/>
              <a:t>9.43</a:t>
            </a:r>
            <a:r>
              <a:rPr lang="en-US" altLang="ko-KR"/>
              <a:t>%</a:t>
            </a:r>
            <a:r>
              <a:rPr lang="ko-KR" altLang="en-US" smtClean="0"/>
              <a:t> 존재함</a:t>
            </a:r>
            <a:r>
              <a:rPr lang="en-US" altLang="ko-KR" smtClean="0"/>
              <a:t>(23</a:t>
            </a:r>
            <a:r>
              <a:rPr lang="ko-KR" altLang="en-US" smtClean="0"/>
              <a:t>개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우린 이 데이터를 이용</a:t>
            </a:r>
            <a:r>
              <a:rPr lang="en-US" altLang="ko-KR"/>
              <a:t> </a:t>
            </a:r>
            <a:endParaRPr lang="en-US" altLang="ko-KR"/>
          </a:p>
          <a:p>
            <a:r>
              <a:rPr lang="en-US" altLang="ko-KR" smtClean="0"/>
              <a:t>(</a:t>
            </a:r>
            <a:r>
              <a:rPr lang="ko-KR" altLang="en-US" smtClean="0"/>
              <a:t>상위 데이터일수록 유명한 데이터이므로 신뢰</a:t>
            </a:r>
            <a:r>
              <a:rPr lang="en-US" altLang="ko-KR" smtClean="0"/>
              <a:t>)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63" y="3767666"/>
            <a:ext cx="2704746" cy="2878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39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배달의민족 주아 글씰체">
      <a:majorFont>
        <a:latin typeface="배달의민족 주아"/>
        <a:ea typeface="배달의민족 주아"/>
        <a:cs typeface=""/>
      </a:majorFont>
      <a:minorFont>
        <a:latin typeface="배달의민족 주아"/>
        <a:ea typeface="배달의민족 주아"/>
        <a:cs typeface="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9623</TotalTime>
  <Words>1011</Words>
  <Application>Microsoft Office PowerPoint</Application>
  <PresentationFormat>와이드스크린</PresentationFormat>
  <Paragraphs>140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배달의민족 주아</vt:lpstr>
      <vt:lpstr>맑은 고딕</vt:lpstr>
      <vt:lpstr>Wingdings 3</vt:lpstr>
      <vt:lpstr>Arial Black</vt:lpstr>
      <vt:lpstr>Arial</vt:lpstr>
      <vt:lpstr>New_Simple01</vt:lpstr>
      <vt:lpstr>201911911 최건우</vt:lpstr>
      <vt:lpstr>목차</vt:lpstr>
      <vt:lpstr>PowerPoint 프레젠테이션</vt:lpstr>
      <vt:lpstr>PowerPoint 프레젠테이션</vt:lpstr>
      <vt:lpstr>PowerPoint 프레젠테이션</vt:lpstr>
      <vt:lpstr>NFT 시계열 데이터 : NFT HistorySales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Model to Generate Chemical Compounds with Drug Target Binding Affinity</dc:title>
  <dc:creator>user</dc:creator>
  <cp:lastModifiedBy>user</cp:lastModifiedBy>
  <cp:revision>327</cp:revision>
  <dcterms:created xsi:type="dcterms:W3CDTF">2021-10-07T06:07:07Z</dcterms:created>
  <dcterms:modified xsi:type="dcterms:W3CDTF">2021-12-16T12:51:03Z</dcterms:modified>
</cp:coreProperties>
</file>