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2" y="1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2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5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9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6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8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66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1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5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E8A9-4182-4A38-8ED7-27C0528CB305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45DE-71EA-451A-A7BA-C537B1C2F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1933" y="648229"/>
            <a:ext cx="10380134" cy="4160837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Automatic Chemical Design Using a Data-Driven Continuous Representation of Molecules</a:t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894667" y="4162735"/>
            <a:ext cx="574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분자에 대한 연속 표현 데이터 기반</a:t>
            </a:r>
            <a:endParaRPr lang="en-US" altLang="ko-KR" smtClean="0"/>
          </a:p>
          <a:p>
            <a:r>
              <a:rPr lang="ko-KR" altLang="en-US" smtClean="0"/>
              <a:t>자동 </a:t>
            </a:r>
            <a:r>
              <a:rPr lang="en-US" altLang="ko-KR" smtClean="0"/>
              <a:t>Chemical Design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7674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Representation and Autoencoder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694" y="1690687"/>
            <a:ext cx="10732699" cy="47359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SMILES</a:t>
            </a:r>
            <a:r>
              <a:rPr lang="ko-KR" altLang="en-US" smtClean="0"/>
              <a:t>도 제대로 </a:t>
            </a:r>
            <a:r>
              <a:rPr lang="en-US" altLang="ko-KR" smtClean="0"/>
              <a:t>Decode</a:t>
            </a:r>
            <a:r>
              <a:rPr lang="ko-KR" altLang="en-US" smtClean="0"/>
              <a:t>가</a:t>
            </a:r>
            <a:r>
              <a:rPr lang="en-US" altLang="ko-KR"/>
              <a:t> </a:t>
            </a:r>
            <a:r>
              <a:rPr lang="ko-KR" altLang="en-US" smtClean="0"/>
              <a:t>되어야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훈련데이터의 </a:t>
            </a:r>
            <a:r>
              <a:rPr lang="en-US" altLang="ko-KR" smtClean="0"/>
              <a:t>chemical property</a:t>
            </a:r>
            <a:r>
              <a:rPr lang="ko-KR" altLang="en-US" smtClean="0"/>
              <a:t>를</a:t>
            </a: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잡을 수 있음  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Latent space</a:t>
            </a:r>
            <a:r>
              <a:rPr lang="ko-KR" altLang="en-US" smtClean="0"/>
              <a:t>에 포인트들이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실제 유효한 분자가 되도록 보장하기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위해 </a:t>
            </a:r>
            <a:r>
              <a:rPr lang="en-US" altLang="ko-KR" smtClean="0"/>
              <a:t>VAE </a:t>
            </a:r>
            <a:r>
              <a:rPr lang="ko-KR" altLang="en-US" smtClean="0"/>
              <a:t>프레임 워크를 사용함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[Variational autoencoder]</a:t>
            </a:r>
          </a:p>
          <a:p>
            <a:pPr marL="0" indent="0">
              <a:buNone/>
            </a:pPr>
            <a:endParaRPr lang="en-US" altLang="ko-KR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837" y="1410777"/>
            <a:ext cx="5248062" cy="512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VAE</a:t>
            </a:r>
            <a:r>
              <a:rPr lang="ko-KR" altLang="en-US" smtClean="0"/>
              <a:t>란</a:t>
            </a:r>
            <a:r>
              <a:rPr lang="en-US" altLang="ko-KR" smtClean="0"/>
              <a:t>?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448"/>
            <a:ext cx="10515600" cy="51013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Encoder </a:t>
            </a:r>
            <a:r>
              <a:rPr lang="ko-KR" altLang="en-US" smtClean="0"/>
              <a:t>뉴럴넷에서 관측된 데이터 </a:t>
            </a:r>
            <a:r>
              <a:rPr lang="en-US" altLang="ko-KR" smtClean="0"/>
              <a:t>x</a:t>
            </a:r>
            <a:r>
              <a:rPr lang="ko-KR" altLang="en-US" smtClean="0"/>
              <a:t>를 받아서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잠재변수</a:t>
            </a:r>
            <a:r>
              <a:rPr lang="en-US" altLang="ko-KR" smtClean="0"/>
              <a:t>(latent variable) z</a:t>
            </a:r>
            <a:r>
              <a:rPr lang="ko-KR" altLang="en-US" smtClean="0"/>
              <a:t>를 만들어 내고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Decoder</a:t>
            </a:r>
            <a:r>
              <a:rPr lang="ko-KR" altLang="en-US"/>
              <a:t> </a:t>
            </a:r>
            <a:r>
              <a:rPr lang="ko-KR" altLang="en-US" smtClean="0"/>
              <a:t>뉴럴넷에서 </a:t>
            </a:r>
            <a:r>
              <a:rPr lang="en-US" altLang="ko-KR" smtClean="0"/>
              <a:t>encod</a:t>
            </a:r>
            <a:r>
              <a:rPr lang="ko-KR" altLang="en-US" smtClean="0"/>
              <a:t>가 만든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z</a:t>
            </a:r>
            <a:r>
              <a:rPr lang="ko-KR" altLang="en-US" smtClean="0"/>
              <a:t>를 활용해 </a:t>
            </a:r>
            <a:r>
              <a:rPr lang="en-US" altLang="ko-KR" smtClean="0"/>
              <a:t>x</a:t>
            </a:r>
            <a:r>
              <a:rPr lang="ko-KR" altLang="en-US" smtClean="0"/>
              <a:t>를 복원해내는 역할을한다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이때 잠재변수 </a:t>
            </a:r>
            <a:r>
              <a:rPr lang="en-US" altLang="ko-KR" smtClean="0"/>
              <a:t>z</a:t>
            </a:r>
            <a:r>
              <a:rPr lang="ko-KR" altLang="en-US" smtClean="0"/>
              <a:t>는 분포적 특징을 가지는데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mtClean="0"/>
              <a:t>AutoEncoder</a:t>
            </a:r>
            <a:r>
              <a:rPr lang="ko-KR" altLang="en-US" smtClean="0"/>
              <a:t>랑은 다르게 </a:t>
            </a:r>
            <a:r>
              <a:rPr lang="en-US" altLang="ko-KR" smtClean="0"/>
              <a:t>Encoder</a:t>
            </a:r>
            <a:r>
              <a:rPr lang="ko-KR" altLang="en-US" smtClean="0"/>
              <a:t>를 통해 한 </a:t>
            </a:r>
            <a:r>
              <a:rPr lang="en-US" altLang="ko-KR" smtClean="0"/>
              <a:t>point</a:t>
            </a:r>
            <a:r>
              <a:rPr lang="ko-KR" altLang="en-US" smtClean="0"/>
              <a:t>만 만드는 것이 아니라 분포적 특징을 만들기 때문에 </a:t>
            </a:r>
            <a:r>
              <a:rPr lang="en-US" altLang="ko-KR" smtClean="0"/>
              <a:t>Decoder</a:t>
            </a:r>
            <a:r>
              <a:rPr lang="ko-KR" altLang="en-US" smtClean="0"/>
              <a:t>로 복원 할 때 좀더 다양한 데이터를</a:t>
            </a:r>
            <a:endParaRPr lang="en-US" altLang="ko-KR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mtClean="0"/>
              <a:t>Generate </a:t>
            </a:r>
            <a:r>
              <a:rPr lang="ko-KR" altLang="en-US" smtClean="0"/>
              <a:t>할 수 있음</a:t>
            </a:r>
            <a:r>
              <a:rPr lang="en-US" altLang="ko-KR" smtClean="0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 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91" y="5556589"/>
            <a:ext cx="9754961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79" y="549034"/>
            <a:ext cx="4064151" cy="39712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73917"/>
            <a:ext cx="10540042" cy="1245186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Representation and Autoencoder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528" y="1053229"/>
            <a:ext cx="11517702" cy="5571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/>
              <a:t>VAE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autoencoder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generalize </a:t>
            </a:r>
            <a:r>
              <a:rPr lang="ko-KR" altLang="en-US" sz="2000" smtClean="0"/>
              <a:t>함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smtClean="0"/>
              <a:t>Generalize</a:t>
            </a:r>
            <a:r>
              <a:rPr lang="ko-KR" altLang="en-US" sz="2000" smtClean="0"/>
              <a:t>는 새로운 데이터가 모델에 </a:t>
            </a:r>
            <a:endParaRPr lang="en-US" altLang="ko-KR" sz="2000" smtClean="0"/>
          </a:p>
          <a:p>
            <a:pPr marL="0" indent="0">
              <a:buNone/>
            </a:pPr>
            <a:r>
              <a:rPr lang="ko-KR" altLang="en-US" sz="2000" smtClean="0"/>
              <a:t>제대로 적합할 수 있게 만드는 것</a:t>
            </a:r>
            <a:r>
              <a:rPr lang="en-US" altLang="ko-KR" sz="2000" smtClean="0"/>
              <a:t>,</a:t>
            </a:r>
          </a:p>
          <a:p>
            <a:pPr marL="0" indent="0">
              <a:buNone/>
            </a:pPr>
            <a:r>
              <a:rPr lang="ko-KR" altLang="en-US" sz="2000" smtClean="0"/>
              <a:t>즉 </a:t>
            </a:r>
            <a:r>
              <a:rPr lang="en-US" altLang="ko-KR" sz="2000" smtClean="0"/>
              <a:t>autoencoder</a:t>
            </a:r>
            <a:r>
              <a:rPr lang="ko-KR" altLang="en-US" sz="2000"/>
              <a:t> </a:t>
            </a:r>
            <a:r>
              <a:rPr lang="ko-KR" altLang="en-US" sz="2000" smtClean="0"/>
              <a:t>에서 처리 못 하는 데이터를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smtClean="0"/>
              <a:t>VAE</a:t>
            </a:r>
            <a:r>
              <a:rPr lang="ko-KR" altLang="en-US" sz="2000" smtClean="0"/>
              <a:t>는 처리 가능하다</a:t>
            </a:r>
            <a:r>
              <a:rPr lang="en-US" altLang="ko-KR" sz="2000"/>
              <a:t> </a:t>
            </a:r>
            <a:r>
              <a:rPr lang="ko-KR" altLang="en-US" sz="2000" smtClean="0"/>
              <a:t>비스무리하게 이해하면 될 것 같음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r>
              <a:rPr lang="ko-KR" altLang="en-US" sz="2000" smtClean="0"/>
              <a:t>이는 </a:t>
            </a:r>
            <a:r>
              <a:rPr lang="en-US" altLang="ko-KR" sz="2000" smtClean="0"/>
              <a:t>encoder</a:t>
            </a:r>
            <a:r>
              <a:rPr lang="ko-KR" altLang="en-US" sz="2000" smtClean="0"/>
              <a:t>에 </a:t>
            </a:r>
            <a:r>
              <a:rPr lang="en-US" altLang="ko-KR" sz="2000" smtClean="0"/>
              <a:t>stochasticity</a:t>
            </a:r>
            <a:r>
              <a:rPr lang="ko-KR" altLang="en-US" sz="2000" smtClean="0"/>
              <a:t>를 추가하므로 가능함</a:t>
            </a:r>
            <a:endParaRPr lang="en-US" altLang="ko-KR" sz="2000" smtClean="0"/>
          </a:p>
          <a:p>
            <a:pPr marL="0" indent="0">
              <a:buNone/>
            </a:pPr>
            <a:r>
              <a:rPr lang="ko-KR" altLang="en-US" sz="2000" smtClean="0"/>
              <a:t>즉 확률성을 추가해서 </a:t>
            </a:r>
            <a:r>
              <a:rPr lang="en-US" altLang="ko-KR" sz="2000" smtClean="0"/>
              <a:t>encoder</a:t>
            </a:r>
            <a:r>
              <a:rPr lang="ko-KR" altLang="en-US" sz="2000" smtClean="0"/>
              <a:t>가 분포적 특성을 갖게 됨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r>
              <a:rPr lang="ko-KR" altLang="en-US" sz="2000" smtClean="0"/>
              <a:t>대충 </a:t>
            </a:r>
            <a:r>
              <a:rPr lang="en-US" altLang="ko-KR" sz="2000" smtClean="0"/>
              <a:t>stochasticity</a:t>
            </a:r>
            <a:r>
              <a:rPr lang="ko-KR" altLang="en-US" sz="2000" smtClean="0"/>
              <a:t>를 추가하면 </a:t>
            </a:r>
            <a:r>
              <a:rPr lang="en-US" altLang="ko-KR" sz="2000" smtClean="0"/>
              <a:t>decoder</a:t>
            </a:r>
            <a:r>
              <a:rPr lang="ko-KR" altLang="en-US" sz="2000" smtClean="0"/>
              <a:t>가 </a:t>
            </a:r>
            <a:r>
              <a:rPr lang="en-US" altLang="ko-KR" sz="2000" smtClean="0"/>
              <a:t>valid</a:t>
            </a:r>
            <a:r>
              <a:rPr lang="ko-KR" altLang="en-US" sz="2000" smtClean="0"/>
              <a:t>한 데이터를 만들 수 있게 됨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r>
              <a:rPr lang="ko-KR" altLang="en-US" sz="2000" smtClean="0"/>
              <a:t>여기에 인코딩된 분자에 </a:t>
            </a:r>
            <a:r>
              <a:rPr lang="en-US" altLang="ko-KR" sz="2000" smtClean="0"/>
              <a:t>noise</a:t>
            </a:r>
            <a:r>
              <a:rPr lang="ko-KR" altLang="en-US" sz="2000" smtClean="0"/>
              <a:t>를 추가해 학습 시키면 더욱 다양한 </a:t>
            </a:r>
            <a:r>
              <a:rPr lang="en-US" altLang="ko-KR" sz="2000" smtClean="0"/>
              <a:t>latent points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decod</a:t>
            </a:r>
            <a:r>
              <a:rPr lang="ko-KR" altLang="en-US" sz="2000" smtClean="0"/>
              <a:t>하는 방법을 배우기 때문에 더욱 강력한 </a:t>
            </a:r>
            <a:r>
              <a:rPr lang="en-US" altLang="ko-KR" sz="2000" smtClean="0"/>
              <a:t>representatio</a:t>
            </a:r>
            <a:r>
              <a:rPr lang="ko-KR" altLang="en-US" sz="2000" smtClean="0"/>
              <a:t>을 만들 수 있다고 함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smtClean="0"/>
              <a:t>[ </a:t>
            </a:r>
            <a:r>
              <a:rPr lang="ko-KR" altLang="en-US" sz="2000" smtClean="0"/>
              <a:t>노이즈를 추가하여 특성에 대한 분포를 만드는 걸 뜻하는 듯 </a:t>
            </a:r>
            <a:r>
              <a:rPr lang="en-US" altLang="ko-KR" sz="2000" smtClean="0"/>
              <a:t>] //</a:t>
            </a:r>
            <a:r>
              <a:rPr lang="ko-KR" altLang="en-US" sz="2000" smtClean="0"/>
              <a:t>여기까지 </a:t>
            </a:r>
            <a:r>
              <a:rPr lang="en-US" altLang="ko-KR" sz="2000" smtClean="0"/>
              <a:t>VAE </a:t>
            </a:r>
            <a:r>
              <a:rPr lang="ko-KR" altLang="en-US" sz="2000" smtClean="0"/>
              <a:t>설명 </a:t>
            </a:r>
            <a:r>
              <a:rPr lang="en-US" altLang="ko-KR" sz="2000" smtClean="0"/>
              <a:t> </a:t>
            </a:r>
            <a:r>
              <a:rPr lang="ko-KR" altLang="en-US" sz="2000" smtClean="0"/>
              <a:t> 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56158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여기선 </a:t>
            </a:r>
            <a:r>
              <a:rPr lang="en-US" altLang="ko-KR" smtClean="0"/>
              <a:t>RNN </a:t>
            </a:r>
            <a:r>
              <a:rPr lang="ko-KR" altLang="en-US" smtClean="0"/>
              <a:t>이용한 </a:t>
            </a:r>
            <a:r>
              <a:rPr lang="en-US" altLang="ko-KR" smtClean="0"/>
              <a:t>VAE </a:t>
            </a:r>
            <a:r>
              <a:rPr lang="ko-KR" altLang="en-US" smtClean="0"/>
              <a:t>를 사용함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encoding, decoding layer</a:t>
            </a:r>
            <a:r>
              <a:rPr lang="ko-KR" altLang="en-US" smtClean="0"/>
              <a:t>가 </a:t>
            </a:r>
            <a:r>
              <a:rPr lang="en-US" altLang="ko-KR" smtClean="0"/>
              <a:t>RNN</a:t>
            </a:r>
            <a:r>
              <a:rPr lang="ko-KR" altLang="en-US" smtClean="0"/>
              <a:t>을 쓴다는 것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여기서 </a:t>
            </a:r>
            <a:r>
              <a:rPr lang="en-US" altLang="ko-KR" smtClean="0"/>
              <a:t>SMILES</a:t>
            </a:r>
            <a:r>
              <a:rPr lang="ko-KR" altLang="en-US" smtClean="0"/>
              <a:t>를 이용하면 </a:t>
            </a:r>
            <a:r>
              <a:rPr lang="en-US" altLang="ko-KR" smtClean="0"/>
              <a:t>Seq2Seq </a:t>
            </a:r>
            <a:r>
              <a:rPr lang="ko-KR" altLang="en-US" smtClean="0"/>
              <a:t>오토인코더의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최신 성능을 이끌어낼 수 있다고 함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Seq2Seq</a:t>
            </a:r>
            <a:r>
              <a:rPr lang="ko-KR" altLang="en-US"/>
              <a:t> </a:t>
            </a:r>
            <a:r>
              <a:rPr lang="ko-KR" altLang="en-US" smtClean="0"/>
              <a:t>오토인코더가 문자열을 다루는데 강력하며 </a:t>
            </a:r>
            <a:r>
              <a:rPr lang="en-US" altLang="ko-KR" smtClean="0"/>
              <a:t>SMILES</a:t>
            </a:r>
            <a:r>
              <a:rPr lang="ko-KR" altLang="en-US" smtClean="0"/>
              <a:t>는 문자열 데이터 여서 가능한 것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25296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SMILES </a:t>
            </a:r>
            <a:r>
              <a:rPr lang="ko-KR" altLang="en-US" smtClean="0"/>
              <a:t>주의점</a:t>
            </a:r>
            <a:r>
              <a:rPr lang="en-US" altLang="ko-KR" smtClean="0"/>
              <a:t>(</a:t>
            </a:r>
            <a:r>
              <a:rPr lang="ko-KR" altLang="en-US" smtClean="0"/>
              <a:t>한계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Opening and closing cycles and branches, allowed valences</a:t>
            </a:r>
          </a:p>
          <a:p>
            <a:pPr marL="0" indent="0">
              <a:buNone/>
            </a:pPr>
            <a:r>
              <a:rPr lang="ko-KR" altLang="en-US" smtClean="0"/>
              <a:t>등등 </a:t>
            </a:r>
            <a:r>
              <a:rPr lang="en-US" altLang="ko-KR" smtClean="0"/>
              <a:t>character-by-character </a:t>
            </a:r>
            <a:r>
              <a:rPr lang="ko-KR" altLang="en-US" smtClean="0"/>
              <a:t>특성과 내부 문법의 허술함 때문에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Invalid</a:t>
            </a:r>
            <a:r>
              <a:rPr lang="ko-KR" altLang="en-US" smtClean="0"/>
              <a:t>한 분자를 만들 수도 있음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VAE</a:t>
            </a:r>
            <a:r>
              <a:rPr lang="ko-KR" altLang="en-US" smtClean="0"/>
              <a:t>의 분포적 특징 때문에 </a:t>
            </a:r>
            <a:r>
              <a:rPr lang="en-US" altLang="ko-KR" smtClean="0"/>
              <a:t>decoder </a:t>
            </a:r>
            <a:r>
              <a:rPr lang="ko-KR" altLang="en-US" smtClean="0"/>
              <a:t>할 때 한 </a:t>
            </a:r>
            <a:r>
              <a:rPr lang="en-US" altLang="ko-KR" smtClean="0"/>
              <a:t>latent space </a:t>
            </a:r>
            <a:r>
              <a:rPr lang="ko-KR" altLang="en-US" smtClean="0"/>
              <a:t>에서 여러 개의 </a:t>
            </a:r>
            <a:r>
              <a:rPr lang="en-US" altLang="ko-KR"/>
              <a:t> </a:t>
            </a:r>
            <a:r>
              <a:rPr lang="en-US" altLang="ko-KR" smtClean="0"/>
              <a:t>SMILEs</a:t>
            </a:r>
            <a:r>
              <a:rPr lang="ko-KR" altLang="en-US" smtClean="0"/>
              <a:t> </a:t>
            </a:r>
            <a:r>
              <a:rPr lang="en-US" altLang="ko-KR" smtClean="0"/>
              <a:t>strings</a:t>
            </a:r>
            <a:r>
              <a:rPr lang="ko-KR" altLang="en-US" smtClean="0"/>
              <a:t>가 나오게 됨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이때문에 </a:t>
            </a:r>
            <a:r>
              <a:rPr lang="en-US" altLang="ko-KR" smtClean="0"/>
              <a:t>chem-informatics suite Rdkit</a:t>
            </a:r>
            <a:r>
              <a:rPr lang="ko-KR" altLang="en-US" smtClean="0"/>
              <a:t>을 이용해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Invalid </a:t>
            </a:r>
            <a:r>
              <a:rPr lang="ko-KR" altLang="en-US" smtClean="0"/>
              <a:t>한 분자들을 걸러내는 </a:t>
            </a:r>
            <a:r>
              <a:rPr lang="en-US" altLang="ko-KR" smtClean="0"/>
              <a:t>open source</a:t>
            </a:r>
            <a:r>
              <a:rPr lang="ko-KR" altLang="en-US" smtClean="0"/>
              <a:t>를 사용함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9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Valid string </a:t>
            </a:r>
            <a:r>
              <a:rPr lang="ko-KR" altLang="en-US" sz="2400" smtClean="0"/>
              <a:t>들만 생성하도록 제한하면 효율적이지만</a:t>
            </a:r>
            <a:r>
              <a:rPr lang="en-US" altLang="ko-KR" sz="2400"/>
              <a:t> </a:t>
            </a:r>
            <a:r>
              <a:rPr lang="ko-KR" altLang="en-US" sz="2400" smtClean="0"/>
              <a:t>그렇게 하면 </a:t>
            </a:r>
            <a:r>
              <a:rPr lang="en-US" altLang="ko-KR" sz="2400" smtClean="0"/>
              <a:t>SMILES</a:t>
            </a:r>
            <a:r>
              <a:rPr lang="ko-KR" altLang="en-US" sz="2400" smtClean="0"/>
              <a:t>의 아키텍쳐를 학습하는데 유연하지 않다고 함 </a:t>
            </a:r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그리고 </a:t>
            </a:r>
            <a:r>
              <a:rPr lang="en-US" altLang="ko-KR" sz="2400" smtClean="0"/>
              <a:t>Invalid String</a:t>
            </a:r>
            <a:r>
              <a:rPr lang="ko-KR" altLang="en-US" sz="2400" smtClean="0"/>
              <a:t>이 생성되더라도 후처리 과정</a:t>
            </a:r>
            <a:r>
              <a:rPr lang="en-US" altLang="ko-KR" sz="2400" smtClean="0"/>
              <a:t>(Valid String</a:t>
            </a:r>
            <a:r>
              <a:rPr lang="ko-KR" altLang="en-US" sz="2400" smtClean="0"/>
              <a:t>만 고른다든가</a:t>
            </a:r>
            <a:r>
              <a:rPr lang="en-US" altLang="ko-KR" sz="2400" smtClean="0"/>
              <a:t>..)</a:t>
            </a:r>
            <a:r>
              <a:rPr lang="ko-KR" altLang="en-US" sz="2400" smtClean="0"/>
              <a:t>은 비교적 가볍게 처리 가능하기 때문에 유연성을 챙긴다고 함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5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551" y="36776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mtClean="0"/>
              <a:t>분자를 </a:t>
            </a:r>
            <a:r>
              <a:rPr lang="en-US" altLang="ko-KR" smtClean="0"/>
              <a:t>design </a:t>
            </a:r>
            <a:r>
              <a:rPr lang="ko-KR" altLang="en-US" smtClean="0"/>
              <a:t>하기 위해서는 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/>
              <a:t>연</a:t>
            </a:r>
            <a:r>
              <a:rPr lang="ko-KR" altLang="en-US" smtClean="0"/>
              <a:t>속식</a:t>
            </a:r>
            <a:r>
              <a:rPr lang="en-US" altLang="ko-KR" smtClean="0"/>
              <a:t>(Continous representation)</a:t>
            </a:r>
            <a:r>
              <a:rPr lang="ko-KR" altLang="en-US"/>
              <a:t> </a:t>
            </a:r>
            <a:r>
              <a:rPr lang="ko-KR" altLang="en-US" smtClean="0"/>
              <a:t>구조가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Target properties</a:t>
            </a:r>
            <a:r>
              <a:rPr lang="ko-KR" altLang="en-US" smtClean="0"/>
              <a:t>와 상관관계가 있어야함 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그래서 오토인코더에 </a:t>
            </a:r>
            <a:r>
              <a:rPr lang="en-US" altLang="ko-KR" smtClean="0"/>
              <a:t>latent space</a:t>
            </a:r>
            <a:r>
              <a:rPr lang="ko-KR" altLang="en-US" smtClean="0"/>
              <a:t> 식에서 </a:t>
            </a:r>
            <a:r>
              <a:rPr lang="en-US" altLang="ko-KR" smtClean="0"/>
              <a:t>properties</a:t>
            </a:r>
            <a:r>
              <a:rPr lang="ko-KR" altLang="en-US" smtClean="0"/>
              <a:t>를 예측하는 모델을 넣음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오토인코더는 </a:t>
            </a:r>
            <a:r>
              <a:rPr lang="en-US" altLang="ko-KR" smtClean="0"/>
              <a:t>reconstruction task </a:t>
            </a:r>
            <a:r>
              <a:rPr lang="ko-KR" altLang="en-US" smtClean="0"/>
              <a:t>와 </a:t>
            </a:r>
            <a:r>
              <a:rPr lang="en-US" altLang="ko-KR" smtClean="0"/>
              <a:t>property prediction task</a:t>
            </a:r>
            <a:r>
              <a:rPr lang="ko-KR" altLang="en-US" smtClean="0"/>
              <a:t>가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동시에 훈련되어야함 </a:t>
            </a:r>
            <a:r>
              <a:rPr lang="en-US" altLang="ko-KR" smtClean="0"/>
              <a:t>(</a:t>
            </a:r>
            <a:r>
              <a:rPr lang="ko-KR" altLang="en-US" smtClean="0"/>
              <a:t> 연속식을 </a:t>
            </a:r>
            <a:r>
              <a:rPr lang="en-US" altLang="ko-KR" smtClean="0"/>
              <a:t>decode</a:t>
            </a:r>
            <a:r>
              <a:rPr lang="ko-KR" altLang="en-US" smtClean="0"/>
              <a:t>해서 재생성하는 것과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속성을 예측하는걸 동시에 하여 상관관계를 준다</a:t>
            </a:r>
            <a:r>
              <a:rPr lang="en-US" altLang="ko-KR" smtClean="0"/>
              <a:t>.)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이때 </a:t>
            </a:r>
            <a:r>
              <a:rPr lang="en-US" altLang="ko-KR" smtClean="0"/>
              <a:t>property prediction </a:t>
            </a:r>
            <a:r>
              <a:rPr lang="ko-KR" altLang="en-US" smtClean="0"/>
              <a:t>은 </a:t>
            </a:r>
            <a:r>
              <a:rPr lang="en-US" altLang="ko-KR" smtClean="0"/>
              <a:t>MLP </a:t>
            </a:r>
            <a:r>
              <a:rPr lang="ko-KR" altLang="en-US" smtClean="0"/>
              <a:t>사용</a:t>
            </a:r>
            <a:r>
              <a:rPr lang="en-US" altLang="ko-KR" smtClean="0"/>
              <a:t>(</a:t>
            </a:r>
            <a:r>
              <a:rPr lang="ko-KR" altLang="en-US" smtClean="0"/>
              <a:t>멀티레이어 퍼셉트론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0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두개의 오토인코더 시스템이 훈련됨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- QM9 </a:t>
            </a:r>
            <a:r>
              <a:rPr lang="ko-KR" altLang="en-US" smtClean="0"/>
              <a:t>데이터 셋을 이용한 것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- ZINC </a:t>
            </a:r>
            <a:r>
              <a:rPr lang="ko-KR" altLang="en-US" smtClean="0"/>
              <a:t>데이터 셋을 이용한 것 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하이퍼 파라미터에 대해서는 </a:t>
            </a:r>
            <a:r>
              <a:rPr lang="en-US" altLang="ko-KR" smtClean="0"/>
              <a:t>random optimization</a:t>
            </a:r>
            <a:r>
              <a:rPr lang="ko-KR" altLang="en-US" smtClean="0"/>
              <a:t>을 수행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( rnn,cnn, hiden layer, layer size, regularization, learning rate </a:t>
            </a:r>
            <a:r>
              <a:rPr lang="ko-KR" altLang="en-US" smtClean="0"/>
              <a:t>등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QM9</a:t>
            </a:r>
            <a:r>
              <a:rPr lang="ko-KR" altLang="en-US" smtClean="0"/>
              <a:t>는 </a:t>
            </a:r>
            <a:r>
              <a:rPr lang="en-US" altLang="ko-KR" smtClean="0"/>
              <a:t>156</a:t>
            </a:r>
            <a:r>
              <a:rPr lang="ko-KR" altLang="en-US" smtClean="0"/>
              <a:t>차원 </a:t>
            </a:r>
            <a:r>
              <a:rPr lang="en-US" altLang="ko-KR" smtClean="0"/>
              <a:t>ZINC</a:t>
            </a:r>
            <a:r>
              <a:rPr lang="ko-KR" altLang="en-US" smtClean="0"/>
              <a:t>는 </a:t>
            </a:r>
            <a:r>
              <a:rPr lang="en-US" altLang="ko-KR" smtClean="0"/>
              <a:t>196</a:t>
            </a:r>
            <a:r>
              <a:rPr lang="ko-KR" altLang="en-US" smtClean="0"/>
              <a:t>차원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0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90483"/>
            <a:ext cx="10515600" cy="1325563"/>
          </a:xfrm>
        </p:spPr>
        <p:txBody>
          <a:bodyPr/>
          <a:lstStyle/>
          <a:p>
            <a:r>
              <a:rPr lang="en-US" altLang="ko-KR" smtClean="0"/>
              <a:t>Results and discussion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5340" y="12649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오토인코더의 정확도와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Latent space</a:t>
            </a:r>
            <a:r>
              <a:rPr lang="ko-KR" altLang="en-US" smtClean="0"/>
              <a:t>에서 분자 구조 특징을 잡는 능력을 파악하기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ZINC </a:t>
            </a:r>
            <a:r>
              <a:rPr lang="ko-KR" altLang="en-US" smtClean="0"/>
              <a:t>데이터 셋 </a:t>
            </a:r>
            <a:r>
              <a:rPr lang="en-US" altLang="ko-KR" smtClean="0"/>
              <a:t>training set</a:t>
            </a:r>
            <a:r>
              <a:rPr lang="ko-KR" altLang="en-US" smtClean="0"/>
              <a:t>으로 쓰이지 않은 데이터 중에 무작위로 선택된 </a:t>
            </a:r>
            <a:r>
              <a:rPr lang="en-US" altLang="ko-KR" smtClean="0"/>
              <a:t>5</a:t>
            </a:r>
            <a:r>
              <a:rPr lang="ko-KR" altLang="en-US" smtClean="0"/>
              <a:t>천개의 분자를 </a:t>
            </a:r>
            <a:r>
              <a:rPr lang="en-US" altLang="ko-KR" smtClean="0"/>
              <a:t>encoding </a:t>
            </a:r>
            <a:r>
              <a:rPr lang="ko-KR" altLang="en-US" smtClean="0"/>
              <a:t>했을 때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각 차원의 커널 밀도 추정치는 오른쪽 그림이다 </a:t>
            </a:r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01924" y="5408762"/>
            <a:ext cx="45813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우측 </a:t>
            </a:r>
            <a:r>
              <a:rPr lang="en-US" altLang="ko-KR" smtClean="0"/>
              <a:t>KDE</a:t>
            </a:r>
            <a:r>
              <a:rPr lang="ko-KR" altLang="en-US" smtClean="0"/>
              <a:t>는 </a:t>
            </a:r>
            <a:r>
              <a:rPr lang="en-US" altLang="ko-KR" smtClean="0"/>
              <a:t>latent space</a:t>
            </a:r>
            <a:r>
              <a:rPr lang="ko-KR" altLang="en-US" smtClean="0"/>
              <a:t>의 각 차원에 따른</a:t>
            </a:r>
            <a:endParaRPr lang="en-US" altLang="ko-KR" smtClean="0"/>
          </a:p>
          <a:p>
            <a:r>
              <a:rPr lang="en-US" altLang="ko-KR" smtClean="0"/>
              <a:t>Data points </a:t>
            </a:r>
            <a:r>
              <a:rPr lang="ko-KR" altLang="en-US" smtClean="0"/>
              <a:t>분포를 보여줌 </a:t>
            </a:r>
            <a:endParaRPr lang="en-US" altLang="ko-KR" smtClean="0"/>
          </a:p>
          <a:p>
            <a:r>
              <a:rPr lang="en-US" altLang="ko-KR" smtClean="0"/>
              <a:t>[</a:t>
            </a:r>
            <a:r>
              <a:rPr lang="ko-KR" altLang="en-US" smtClean="0"/>
              <a:t>색깔하나가 한 차원</a:t>
            </a:r>
            <a:r>
              <a:rPr lang="en-US" altLang="ko-K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2400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KDE 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Kernal density estimation (</a:t>
            </a:r>
            <a:r>
              <a:rPr lang="ko-KR" altLang="en-US" smtClean="0"/>
              <a:t>커널 밀도 추정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커널 함수들을 모두 더하여 전체 데이터 개수로 나누어 만든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확률 밀도 함수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커널 함수는 원점을 중심으로 대칭이면서 적분값이 </a:t>
            </a:r>
            <a:r>
              <a:rPr lang="en-US" altLang="ko-KR" smtClean="0"/>
              <a:t>1</a:t>
            </a:r>
            <a:r>
              <a:rPr lang="ko-KR" altLang="en-US" smtClean="0"/>
              <a:t>인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Non-negative </a:t>
            </a:r>
            <a:r>
              <a:rPr lang="ko-KR" altLang="en-US" smtClean="0"/>
              <a:t>함수를 말하며</a:t>
            </a:r>
            <a:r>
              <a:rPr lang="en-US" altLang="ko-KR" smtClean="0"/>
              <a:t>, </a:t>
            </a:r>
          </a:p>
          <a:p>
            <a:pPr marL="0" indent="0">
              <a:buNone/>
            </a:pPr>
            <a:r>
              <a:rPr lang="ko-KR" altLang="en-US" smtClean="0"/>
              <a:t>각 데이터마다 해당 데이터 값을 중심으로 하는 커널 함수를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생성해서 모두 더하여 나눈 것이 </a:t>
            </a:r>
            <a:r>
              <a:rPr lang="en-US" altLang="ko-KR" smtClean="0"/>
              <a:t>KDE</a:t>
            </a:r>
            <a:r>
              <a:rPr lang="ko-KR" altLang="en-US" smtClean="0"/>
              <a:t>라는 것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대충 데이터 분포를 이산적인 표현이 아니라 연속적인 표현으로 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볼 수 있게 함 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16" y="-2059147"/>
            <a:ext cx="6750984" cy="36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(1) </a:t>
            </a:r>
            <a:r>
              <a:rPr lang="ko-KR" altLang="en-US" smtClean="0"/>
              <a:t>연구주제</a:t>
            </a:r>
            <a:endParaRPr lang="en-US" altLang="ko-KR" smtClean="0"/>
          </a:p>
          <a:p>
            <a:r>
              <a:rPr lang="en-US" altLang="ko-KR" smtClean="0"/>
              <a:t>(2) </a:t>
            </a:r>
            <a:r>
              <a:rPr lang="ko-KR" altLang="en-US" smtClean="0"/>
              <a:t>연구 관련 배경지식 </a:t>
            </a:r>
            <a:endParaRPr lang="en-US" altLang="ko-KR" smtClean="0"/>
          </a:p>
          <a:p>
            <a:r>
              <a:rPr lang="en-US" altLang="ko-KR" smtClean="0"/>
              <a:t>(3) </a:t>
            </a:r>
            <a:r>
              <a:rPr lang="ko-KR" altLang="en-US" smtClean="0"/>
              <a:t>논문 내용</a:t>
            </a:r>
            <a:endParaRPr lang="en-US" altLang="ko-KR" smtClean="0"/>
          </a:p>
          <a:p>
            <a:r>
              <a:rPr lang="en-US" altLang="ko-KR" smtClean="0"/>
              <a:t>(4) </a:t>
            </a:r>
            <a:r>
              <a:rPr lang="ko-KR" altLang="en-US" smtClean="0"/>
              <a:t>결과</a:t>
            </a:r>
            <a:endParaRPr lang="en-US" altLang="ko-KR" smtClean="0"/>
          </a:p>
          <a:p>
            <a:r>
              <a:rPr lang="en-US" altLang="ko-KR" smtClean="0"/>
              <a:t>(5) </a:t>
            </a:r>
            <a:r>
              <a:rPr lang="ko-KR" altLang="en-US" smtClean="0"/>
              <a:t>결과가 나온 이유</a:t>
            </a:r>
            <a:r>
              <a:rPr lang="en-US" altLang="ko-KR" smtClean="0"/>
              <a:t>(</a:t>
            </a:r>
            <a:r>
              <a:rPr lang="ko-KR" altLang="en-US" smtClean="0"/>
              <a:t>해석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59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5872" y="3091931"/>
            <a:ext cx="4191000" cy="25831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디코딩 할때 매번 다른 분자가 나옴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177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smtClean="0"/>
              <a:t>Nondeterministic </a:t>
            </a:r>
            <a:r>
              <a:rPr lang="ko-KR" altLang="en-US" sz="1800" smtClean="0"/>
              <a:t>하다고 하는 데</a:t>
            </a:r>
            <a:r>
              <a:rPr lang="en-US" altLang="ko-KR" sz="1800" smtClean="0"/>
              <a:t>,</a:t>
            </a:r>
          </a:p>
          <a:p>
            <a:pPr marL="0" indent="0">
              <a:buNone/>
            </a:pPr>
            <a:r>
              <a:rPr lang="ko-KR" altLang="en-US" sz="1800" smtClean="0"/>
              <a:t>디코딩 하는 것이 </a:t>
            </a:r>
            <a:r>
              <a:rPr lang="en-US" altLang="ko-KR" sz="1800" smtClean="0"/>
              <a:t>stochastic </a:t>
            </a:r>
            <a:r>
              <a:rPr lang="ko-KR" altLang="en-US" sz="1800" smtClean="0"/>
              <a:t>하기 때문에 매번 다름</a:t>
            </a: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800" smtClean="0"/>
              <a:t>예를들어 오른쪽 사진은</a:t>
            </a:r>
            <a:endParaRPr lang="en-US" altLang="ko-KR" sz="1800" smtClean="0"/>
          </a:p>
          <a:p>
            <a:pPr marL="0" indent="0">
              <a:buNone/>
            </a:pPr>
            <a:r>
              <a:rPr lang="en-US" altLang="ko-KR" sz="1800" smtClean="0"/>
              <a:t>FDA-approved drug molecul</a:t>
            </a:r>
            <a:r>
              <a:rPr lang="ko-KR" altLang="en-US" sz="1800" smtClean="0"/>
              <a:t>을 </a:t>
            </a:r>
            <a:endParaRPr lang="en-US" altLang="ko-KR" sz="1800" smtClean="0"/>
          </a:p>
          <a:p>
            <a:pPr marL="0" indent="0">
              <a:buNone/>
            </a:pPr>
            <a:r>
              <a:rPr lang="en-US" altLang="ko-KR" sz="1800" smtClean="0"/>
              <a:t>Latent representation</a:t>
            </a:r>
            <a:r>
              <a:rPr lang="ko-KR" altLang="en-US" sz="1800" smtClean="0"/>
              <a:t>에서 </a:t>
            </a:r>
            <a:r>
              <a:rPr lang="en-US" altLang="ko-KR" sz="1800" smtClean="0"/>
              <a:t>decode </a:t>
            </a:r>
            <a:r>
              <a:rPr lang="ko-KR" altLang="en-US" sz="1800" smtClean="0"/>
              <a:t>할 때</a:t>
            </a:r>
            <a:endParaRPr lang="en-US" altLang="ko-KR" sz="1800" smtClean="0"/>
          </a:p>
          <a:p>
            <a:pPr marL="0" indent="0">
              <a:buNone/>
            </a:pPr>
            <a:r>
              <a:rPr lang="ko-KR" altLang="en-US" sz="1800" smtClean="0"/>
              <a:t>나오는 분자들의 확률임 </a:t>
            </a:r>
            <a:endParaRPr lang="en-US" altLang="ko-KR" sz="1800" smtClean="0"/>
          </a:p>
          <a:p>
            <a:pPr marL="0" indent="0">
              <a:buNone/>
            </a:pPr>
            <a:r>
              <a:rPr lang="ko-KR" altLang="en-US" sz="1800" smtClean="0"/>
              <a:t> </a:t>
            </a:r>
            <a:endParaRPr lang="en-US" altLang="ko-KR" sz="1800" smtClean="0"/>
          </a:p>
          <a:p>
            <a:pPr marL="0" indent="0">
              <a:buNone/>
            </a:pPr>
            <a:r>
              <a:rPr lang="ko-KR" altLang="en-US" sz="1800" smtClean="0"/>
              <a:t>실제로 디코딩된 </a:t>
            </a:r>
            <a:r>
              <a:rPr lang="en-US" altLang="ko-KR" sz="1800" smtClean="0"/>
              <a:t>SMILES</a:t>
            </a:r>
            <a:r>
              <a:rPr lang="ko-KR" altLang="en-US" sz="1800" smtClean="0"/>
              <a:t>를 다시 인코딩 해도</a:t>
            </a:r>
            <a:endParaRPr lang="en-US" altLang="ko-KR" sz="1800" smtClean="0"/>
          </a:p>
          <a:p>
            <a:pPr marL="0" indent="0">
              <a:buNone/>
            </a:pPr>
            <a:r>
              <a:rPr lang="en-US" altLang="ko-KR" sz="1800" smtClean="0"/>
              <a:t>latent space</a:t>
            </a:r>
            <a:r>
              <a:rPr lang="ko-KR" altLang="en-US" sz="1800" smtClean="0"/>
              <a:t>에서 최적화 될때 똑같은 거리로</a:t>
            </a:r>
            <a:endParaRPr lang="en-US" altLang="ko-KR" sz="1800" smtClean="0"/>
          </a:p>
          <a:p>
            <a:pPr marL="0" indent="0">
              <a:buNone/>
            </a:pPr>
            <a:r>
              <a:rPr lang="ko-KR" altLang="en-US" sz="1800" smtClean="0"/>
              <a:t>디코딩이 되는 경향을 가짐</a:t>
            </a:r>
            <a:r>
              <a:rPr lang="en-US" altLang="ko-KR" sz="1800" smtClean="0"/>
              <a:t>, </a:t>
            </a:r>
            <a:r>
              <a:rPr lang="ko-KR" altLang="en-US" sz="1800" smtClean="0"/>
              <a:t>이건</a:t>
            </a:r>
            <a:endParaRPr lang="en-US" altLang="ko-KR" sz="1800" smtClean="0"/>
          </a:p>
          <a:p>
            <a:pPr marL="0" indent="0">
              <a:buNone/>
            </a:pPr>
            <a:r>
              <a:rPr lang="en-US" altLang="ko-KR" sz="1800" smtClean="0"/>
              <a:t>Latent space</a:t>
            </a:r>
            <a:r>
              <a:rPr lang="ko-KR" altLang="en-US" sz="1800" smtClean="0"/>
              <a:t>가 분자와 관련된 특징을 가지고 있다는 의미임</a:t>
            </a:r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283683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965" y="2403095"/>
            <a:ext cx="11877137" cy="4316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smtClean="0"/>
              <a:t>예를들어 위는 </a:t>
            </a:r>
            <a:r>
              <a:rPr lang="en-US" altLang="ko-KR" sz="2000" smtClean="0"/>
              <a:t>latent space </a:t>
            </a:r>
            <a:r>
              <a:rPr lang="ko-KR" altLang="en-US" sz="2000" smtClean="0"/>
              <a:t>상에서 이부프로펜과 거리가</a:t>
            </a:r>
            <a:endParaRPr lang="en-US" altLang="ko-KR" sz="2000" smtClean="0"/>
          </a:p>
          <a:p>
            <a:pPr marL="0" indent="0">
              <a:buNone/>
            </a:pPr>
            <a:r>
              <a:rPr lang="ko-KR" altLang="en-US" sz="2000" smtClean="0"/>
              <a:t>가까우면 이부프로펜과 유사하고 멀면 다른형태를 띄는걸</a:t>
            </a:r>
            <a:endParaRPr lang="en-US" altLang="ko-KR" sz="2000" smtClean="0"/>
          </a:p>
          <a:p>
            <a:pPr marL="0" indent="0">
              <a:buNone/>
            </a:pPr>
            <a:r>
              <a:rPr lang="ko-KR" altLang="en-US" sz="2000" smtClean="0"/>
              <a:t>보여줌 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 smtClean="0"/>
              <a:t>만약 거리가 </a:t>
            </a:r>
            <a:r>
              <a:rPr lang="en-US" altLang="ko-KR" sz="2000" smtClean="0"/>
              <a:t>training set</a:t>
            </a:r>
            <a:r>
              <a:rPr lang="ko-KR" altLang="en-US" sz="2000" smtClean="0"/>
              <a:t>에서 쓰인 분자들의 평균 거리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smtClean="0"/>
              <a:t>(</a:t>
            </a:r>
            <a:r>
              <a:rPr lang="ko-KR" altLang="en-US" sz="2000" smtClean="0"/>
              <a:t>오른쪽에 </a:t>
            </a:r>
            <a:r>
              <a:rPr lang="en-US" altLang="ko-KR" sz="2000" smtClean="0"/>
              <a:t>mol1 ~ mol2 </a:t>
            </a:r>
            <a:r>
              <a:rPr lang="ko-KR" altLang="en-US" sz="2000" smtClean="0"/>
              <a:t>과의 거리</a:t>
            </a:r>
            <a:r>
              <a:rPr lang="en-US" altLang="ko-KR" sz="2000" smtClean="0"/>
              <a:t>, mol2 ~mol3 </a:t>
            </a:r>
            <a:r>
              <a:rPr lang="ko-KR" altLang="en-US" sz="2000" smtClean="0"/>
              <a:t>과의 거리 같은 걸 평균 낸 거리</a:t>
            </a:r>
            <a:r>
              <a:rPr lang="en-US" altLang="ko-KR" sz="2000" smtClean="0"/>
              <a:t>) </a:t>
            </a:r>
          </a:p>
          <a:p>
            <a:pPr marL="0" indent="0">
              <a:buNone/>
            </a:pPr>
            <a:r>
              <a:rPr lang="ko-KR" altLang="en-US" sz="2000" smtClean="0"/>
              <a:t>와 가까워지면 확실히 다른 분자 구조가 나타나고 그 분자구조는 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smtClean="0"/>
              <a:t>Training set</a:t>
            </a:r>
            <a:r>
              <a:rPr lang="ko-KR" altLang="en-US" sz="2000" smtClean="0"/>
              <a:t>에서 쓰이는  분자구조와 유사함</a:t>
            </a:r>
            <a:r>
              <a:rPr lang="en-US" altLang="ko-KR" sz="2000" smtClean="0"/>
              <a:t>, </a:t>
            </a: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r>
              <a:rPr lang="ko-KR" altLang="en-US" sz="2000" smtClean="0"/>
              <a:t>다시말해 </a:t>
            </a:r>
            <a:r>
              <a:rPr lang="en-US" altLang="ko-KR" sz="2000" smtClean="0"/>
              <a:t>latent space</a:t>
            </a:r>
            <a:r>
              <a:rPr lang="ko-KR" altLang="en-US" sz="2000" smtClean="0"/>
              <a:t>에 </a:t>
            </a:r>
            <a:r>
              <a:rPr lang="en-US" altLang="ko-KR" sz="2000" smtClean="0"/>
              <a:t>distance</a:t>
            </a:r>
            <a:r>
              <a:rPr lang="ko-KR" altLang="en-US" sz="2000" smtClean="0"/>
              <a:t>를 이동시켜 디코딩한 분자들은</a:t>
            </a: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 smtClean="0"/>
              <a:t>training set</a:t>
            </a:r>
            <a:r>
              <a:rPr lang="ko-KR" altLang="en-US" sz="2000" smtClean="0"/>
              <a:t>에 있는 분자의 구조와 유사한 걸 만들 수 있다는 것</a:t>
            </a:r>
            <a:r>
              <a:rPr lang="en-US" altLang="ko-KR" sz="2000" smtClean="0"/>
              <a:t>! </a:t>
            </a:r>
          </a:p>
          <a:p>
            <a:pPr marL="0" indent="0">
              <a:buNone/>
            </a:pPr>
            <a:endParaRPr lang="en-US" altLang="ko-KR" sz="20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23" y="17252"/>
            <a:ext cx="4448796" cy="447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4514" y="8626"/>
            <a:ext cx="5987322" cy="24030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90253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59" y="2337488"/>
            <a:ext cx="5829300" cy="2200275"/>
          </a:xfrm>
          <a:prstGeom prst="rect">
            <a:avLst/>
          </a:prstGeom>
        </p:spPr>
      </p:pic>
      <p:sp>
        <p:nvSpPr>
          <p:cNvPr id="5" name="도넛 4"/>
          <p:cNvSpPr/>
          <p:nvPr/>
        </p:nvSpPr>
        <p:spPr>
          <a:xfrm>
            <a:off x="6098874" y="2820837"/>
            <a:ext cx="2035835" cy="1078303"/>
          </a:xfrm>
          <a:prstGeom prst="donut">
            <a:avLst>
              <a:gd name="adj" fmla="val 187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5714" y="2513060"/>
            <a:ext cx="252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Locality of a molecule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659" y="1135511"/>
            <a:ext cx="11601091" cy="53084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Locality of a molecule </a:t>
            </a:r>
            <a:r>
              <a:rPr lang="ko-KR" altLang="en-US" smtClean="0"/>
              <a:t>에서 </a:t>
            </a:r>
            <a:r>
              <a:rPr lang="en-US" altLang="ko-KR" smtClean="0"/>
              <a:t>30</a:t>
            </a:r>
            <a:r>
              <a:rPr lang="ko-KR" altLang="en-US" smtClean="0"/>
              <a:t>개의 분자를 찾을 수 있다고</a:t>
            </a:r>
            <a:r>
              <a:rPr lang="en-US" altLang="ko-KR"/>
              <a:t> </a:t>
            </a:r>
            <a:r>
              <a:rPr lang="ko-KR" altLang="en-US" smtClean="0"/>
              <a:t>추정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그러면 </a:t>
            </a:r>
            <a:r>
              <a:rPr lang="en-US" altLang="ko-KR" smtClean="0"/>
              <a:t>ZINC </a:t>
            </a:r>
            <a:r>
              <a:rPr lang="ko-KR" altLang="en-US" smtClean="0"/>
              <a:t>데이터 셋은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25</a:t>
            </a:r>
            <a:r>
              <a:rPr lang="ko-KR" altLang="en-US" smtClean="0"/>
              <a:t>만개의 분자가 존재하니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750</a:t>
            </a:r>
            <a:r>
              <a:rPr lang="ko-KR" altLang="en-US" smtClean="0"/>
              <a:t>만개의 분자를 얻을 수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있는걸로 추정 가능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한 지점을 디코딩 할때 성공률은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우리가 알고있는 분자의 </a:t>
            </a:r>
            <a:r>
              <a:rPr lang="en-US" altLang="ko-KR" smtClean="0"/>
              <a:t>latent space</a:t>
            </a:r>
            <a:r>
              <a:rPr lang="ko-KR" altLang="en-US" smtClean="0"/>
              <a:t>에 가까울 경우 </a:t>
            </a:r>
            <a:r>
              <a:rPr lang="en-US" altLang="ko-KR" smtClean="0"/>
              <a:t>73~79%</a:t>
            </a:r>
            <a:r>
              <a:rPr lang="ko-KR" altLang="en-US" smtClean="0"/>
              <a:t>지만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그냥 랜덤하게 포인트를 선택할 경우 </a:t>
            </a:r>
            <a:r>
              <a:rPr lang="en-US" altLang="ko-KR" smtClean="0"/>
              <a:t>4%</a:t>
            </a:r>
            <a:r>
              <a:rPr lang="ko-KR" altLang="en-US" smtClean="0"/>
              <a:t>밖에 안됌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그러니까 알고있는 분자와 가까운 </a:t>
            </a:r>
            <a:r>
              <a:rPr lang="en-US" altLang="ko-KR" smtClean="0"/>
              <a:t>latent space</a:t>
            </a:r>
            <a:r>
              <a:rPr lang="ko-KR" altLang="en-US" smtClean="0"/>
              <a:t>에서 선택하는 게 가능성이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있다고 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ko-KR" altLang="en-US" smtClean="0"/>
              <a:t>  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92123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6090473" y="5349522"/>
            <a:ext cx="1045430" cy="9829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328" y="7842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한 분자의 </a:t>
            </a:r>
            <a:r>
              <a:rPr lang="en-US" altLang="ko-KR" smtClean="0"/>
              <a:t>latent space</a:t>
            </a:r>
            <a:r>
              <a:rPr lang="ko-KR" altLang="en-US" smtClean="0"/>
              <a:t>에서 분자와의 거리가 가깝다고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그 분자의 특성을 가졌다고 확신할 수 없음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ko-KR" altLang="en-US" smtClean="0"/>
              <a:t>이유는 높은 차원으로 갈 수록 공간에서 데이터 분포이 평균을 둘러싼 고리 근처에 집중되어 있기 때문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46957"/>
            <a:ext cx="10515600" cy="1325563"/>
          </a:xfrm>
        </p:spPr>
        <p:txBody>
          <a:bodyPr/>
          <a:lstStyle/>
          <a:p>
            <a:r>
              <a:rPr lang="ko-KR" altLang="en-US" smtClean="0"/>
              <a:t>고차원 공간에서 최적화 할 경우</a:t>
            </a:r>
            <a:endParaRPr lang="ko-KR" alt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343" y="5252988"/>
            <a:ext cx="5313313" cy="116089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80" y="2959897"/>
            <a:ext cx="2243917" cy="784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07567" y="2959897"/>
                <a:ext cx="8412192" cy="1874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삼차원 공간에 구체를 이용해 </a:t>
                </a:r>
                <a:r>
                  <a:rPr lang="en-US" altLang="ko-KR" smtClean="0"/>
                  <a:t>D</a:t>
                </a:r>
                <a:r>
                  <a:rPr lang="ko-KR" altLang="en-US" smtClean="0"/>
                  <a:t>차원의 부피 비율을 계산해본다고 가정</a:t>
                </a:r>
                <a:endParaRPr lang="en-US" altLang="ko-KR"/>
              </a:p>
              <a:p>
                <a:r>
                  <a:rPr lang="ko-KR" altLang="en-US" smtClean="0"/>
                  <a:t> </a:t>
                </a:r>
                <a:endParaRPr lang="en-US" altLang="ko-KR" smtClean="0"/>
              </a:p>
              <a:p>
                <a:r>
                  <a:rPr lang="en-US" altLang="ko-KR" smtClean="0"/>
                  <a:t>K</a:t>
                </a:r>
                <a:r>
                  <a:rPr lang="ko-KR" altLang="en-US" smtClean="0"/>
                  <a:t>는 상수</a:t>
                </a:r>
                <a:r>
                  <a:rPr lang="en-US" altLang="ko-KR" smtClean="0"/>
                  <a:t>, D</a:t>
                </a:r>
                <a:r>
                  <a:rPr lang="ko-KR" altLang="en-US" smtClean="0"/>
                  <a:t>는 차원의 수</a:t>
                </a:r>
                <a:r>
                  <a:rPr lang="en-US" altLang="ko-KR" smtClean="0"/>
                  <a:t>, r</a:t>
                </a:r>
                <a:r>
                  <a:rPr lang="ko-KR" altLang="en-US" smtClean="0"/>
                  <a:t>는 구의 반지름이라 </a:t>
                </a:r>
                <a:endParaRPr lang="en-US" altLang="ko-KR" smtClean="0"/>
              </a:p>
              <a:p>
                <a:r>
                  <a:rPr lang="en-US" altLang="ko-KR" smtClean="0"/>
                  <a:t>2</a:t>
                </a:r>
                <a:r>
                  <a:rPr lang="ko-KR" altLang="en-US" smtClean="0"/>
                  <a:t>차원에서 </a:t>
                </a:r>
                <a:r>
                  <a:rPr lang="en-US" altLang="ko-KR" smtClean="0"/>
                  <a:t>K</a:t>
                </a:r>
                <a:r>
                  <a:rPr lang="ko-KR" altLang="en-US" smtClean="0"/>
                  <a:t>는 </a:t>
                </a:r>
                <a14:m>
                  <m:oMath xmlns:m="http://schemas.openxmlformats.org/officeDocument/2006/math">
                    <m:r>
                      <a:rPr lang="el-GR" altLang="ko-K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mtClean="0"/>
                  <a:t>일 것이고</a:t>
                </a:r>
                <a:r>
                  <a:rPr lang="en-US" altLang="ko-KR" smtClean="0"/>
                  <a:t>[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ko-K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원</m:t>
                    </m:r>
                  </m:oMath>
                </a14:m>
                <a:r>
                  <a:rPr lang="ko-KR" altLang="en-US" smtClean="0"/>
                  <a:t>의 넓이</a:t>
                </a:r>
                <a:r>
                  <a:rPr lang="en-US" altLang="ko-KR" smtClean="0"/>
                  <a:t>]</a:t>
                </a:r>
              </a:p>
              <a:p>
                <a:r>
                  <a:rPr lang="en-US" altLang="ko-KR" smtClean="0"/>
                  <a:t>3</a:t>
                </a:r>
                <a:r>
                  <a:rPr lang="ko-KR" altLang="en-US" smtClean="0"/>
                  <a:t>차원에서 </a:t>
                </a:r>
                <a:r>
                  <a:rPr lang="en-US" altLang="ko-KR" smtClean="0"/>
                  <a:t>K</a:t>
                </a:r>
                <a:r>
                  <a:rPr lang="ko-KR" altLang="en-US" smtClean="0"/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l-GR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mtClean="0"/>
                  <a:t>일 것이고</a:t>
                </a:r>
                <a:r>
                  <a:rPr lang="en-US" altLang="ko-KR" smtClean="0"/>
                  <a:t>[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l-GR" altLang="ko-KR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mtClean="0"/>
                  <a:t> 구의 부피</a:t>
                </a:r>
                <a:r>
                  <a:rPr lang="en-US" altLang="ko-KR" smtClean="0"/>
                  <a:t>] </a:t>
                </a:r>
              </a:p>
              <a:p>
                <a:r>
                  <a:rPr lang="en-US" altLang="ko-KR" smtClean="0"/>
                  <a:t>K</a:t>
                </a:r>
                <a:r>
                  <a:rPr lang="ko-KR" altLang="en-US" smtClean="0"/>
                  <a:t>는 그렇게 큰 영향을 끼치지 않으니 상수 </a:t>
                </a:r>
                <a:r>
                  <a:rPr lang="en-US" altLang="ko-KR" smtClean="0"/>
                  <a:t>K</a:t>
                </a:r>
                <a:r>
                  <a:rPr lang="ko-KR" altLang="en-US" smtClean="0"/>
                  <a:t>로 둠</a:t>
                </a:r>
                <a:r>
                  <a:rPr lang="en-US" altLang="ko-KR" smtClean="0"/>
                  <a:t>. </a:t>
                </a:r>
                <a:r>
                  <a:rPr lang="ko-KR" altLang="en-US" smtClean="0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567" y="2959897"/>
                <a:ext cx="8412192" cy="1874488"/>
              </a:xfrm>
              <a:prstGeom prst="rect">
                <a:avLst/>
              </a:prstGeom>
              <a:blipFill>
                <a:blip r:embed="rId4"/>
                <a:stretch>
                  <a:fillRect l="-653" t="-1954" b="-4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도넛 6"/>
          <p:cNvSpPr/>
          <p:nvPr/>
        </p:nvSpPr>
        <p:spPr>
          <a:xfrm>
            <a:off x="5628656" y="4916786"/>
            <a:ext cx="1925927" cy="1863575"/>
          </a:xfrm>
          <a:prstGeom prst="donut">
            <a:avLst>
              <a:gd name="adj" fmla="val 246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7" idx="6"/>
          </p:cNvCxnSpPr>
          <p:nvPr/>
        </p:nvCxnSpPr>
        <p:spPr>
          <a:xfrm>
            <a:off x="7056408" y="5833434"/>
            <a:ext cx="498175" cy="15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endCxn id="15" idx="1"/>
          </p:cNvCxnSpPr>
          <p:nvPr/>
        </p:nvCxnSpPr>
        <p:spPr>
          <a:xfrm rot="16200000" flipH="1">
            <a:off x="7256870" y="5903629"/>
            <a:ext cx="697868" cy="557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84544" y="634663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엡실론 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6596" y="6318353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고리 쪽 부피가 전체에서 차지하는 비율 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755614" y="4875622"/>
            <a:ext cx="909829" cy="37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저차원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17724" y="4762707"/>
            <a:ext cx="895297" cy="377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/>
              <a:t>고</a:t>
            </a:r>
            <a:r>
              <a:rPr lang="ko-KR" altLang="en-US" smtClean="0"/>
              <a:t>차원</a:t>
            </a:r>
            <a:endParaRPr lang="ko-KR" altLang="en-US"/>
          </a:p>
        </p:txBody>
      </p:sp>
      <p:sp>
        <p:nvSpPr>
          <p:cNvPr id="31" name="AutoShape 2" descr="만약 &amp;quot;도넛 모양&amp;quot;의 지구가 존재한다면, 어떤 세계일까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3696" y="5290083"/>
            <a:ext cx="2227463" cy="133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3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19" y="2914650"/>
            <a:ext cx="3055754" cy="2801108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9023" y="600674"/>
            <a:ext cx="10841966" cy="27550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그러므로 고차원 공간에서는 두 </a:t>
            </a:r>
            <a:r>
              <a:rPr lang="en-US" altLang="ko-KR" smtClean="0"/>
              <a:t>point </a:t>
            </a:r>
            <a:r>
              <a:rPr lang="ko-KR" altLang="en-US" smtClean="0"/>
              <a:t>간의 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선형 보간</a:t>
            </a:r>
            <a:r>
              <a:rPr lang="en-US" altLang="ko-KR" smtClean="0"/>
              <a:t>(linear interpolation)</a:t>
            </a:r>
            <a:r>
              <a:rPr lang="ko-KR" altLang="en-US" smtClean="0"/>
              <a:t>을 사용하기보단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구면 보간</a:t>
            </a:r>
            <a:r>
              <a:rPr lang="en-US" altLang="ko-KR" smtClean="0"/>
              <a:t>(Spherical interpolation </a:t>
            </a:r>
            <a:r>
              <a:rPr lang="ko-KR" altLang="en-US" smtClean="0"/>
              <a:t>이를 </a:t>
            </a:r>
            <a:r>
              <a:rPr lang="en-US" altLang="ko-KR" smtClean="0"/>
              <a:t>‘slerp’ </a:t>
            </a:r>
            <a:r>
              <a:rPr lang="ko-KR" altLang="en-US" smtClean="0"/>
              <a:t>이라고 함</a:t>
            </a:r>
            <a:r>
              <a:rPr lang="en-US" altLang="ko-KR" smtClean="0"/>
              <a:t>)</a:t>
            </a:r>
            <a:r>
              <a:rPr lang="ko-KR" altLang="en-US" smtClean="0"/>
              <a:t>을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사용하면 높은 확률영역에 대한 샘플링을 할 수 </a:t>
            </a:r>
            <a:r>
              <a:rPr lang="ko-KR" altLang="en-US" smtClean="0"/>
              <a:t>있음</a:t>
            </a:r>
            <a:endParaRPr lang="en-US" altLang="ko-KR" smtClean="0"/>
          </a:p>
        </p:txBody>
      </p:sp>
      <p:sp>
        <p:nvSpPr>
          <p:cNvPr id="9" name="TextBox 8"/>
          <p:cNvSpPr txBox="1"/>
          <p:nvPr/>
        </p:nvSpPr>
        <p:spPr>
          <a:xfrm>
            <a:off x="3984573" y="2918980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빨간 선이 선형보간</a:t>
            </a:r>
            <a:endParaRPr lang="en-US" altLang="ko-KR" smtClean="0"/>
          </a:p>
          <a:p>
            <a:r>
              <a:rPr lang="en-US" altLang="ko-KR" smtClean="0"/>
              <a:t>A B </a:t>
            </a:r>
            <a:r>
              <a:rPr lang="ko-KR" altLang="en-US" smtClean="0"/>
              <a:t>를 이은 호가 구면 보간 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3" y="5292782"/>
            <a:ext cx="11002417" cy="15159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0442" y="515851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두 분자 사이 보간 비교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126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5655" r="200"/>
          <a:stretch/>
        </p:blipFill>
        <p:spPr>
          <a:xfrm>
            <a:off x="8304082" y="386806"/>
            <a:ext cx="3285623" cy="3111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035" y="120770"/>
            <a:ext cx="655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/>
              <a:t>VAE with property prediction </a:t>
            </a:r>
            <a:r>
              <a:rPr lang="ko-KR" altLang="en-US" sz="2800" smtClean="0"/>
              <a:t>장점 </a:t>
            </a:r>
            <a:endParaRPr lang="en-US" altLang="ko-KR" sz="2800" smtClean="0"/>
          </a:p>
        </p:txBody>
      </p:sp>
      <p:sp>
        <p:nvSpPr>
          <p:cNvPr id="7" name="TextBox 6"/>
          <p:cNvSpPr txBox="1"/>
          <p:nvPr/>
        </p:nvSpPr>
        <p:spPr>
          <a:xfrm>
            <a:off x="63118" y="839406"/>
            <a:ext cx="10860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일반적인 </a:t>
            </a:r>
            <a:r>
              <a:rPr lang="en-US" altLang="ko-KR" smtClean="0"/>
              <a:t>Genetic algorithm </a:t>
            </a:r>
            <a:r>
              <a:rPr lang="ko-KR" altLang="en-US" smtClean="0"/>
              <a:t>이랑 비교했을 때 성능이 좋음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VAE</a:t>
            </a:r>
            <a:r>
              <a:rPr lang="ko-KR" altLang="en-US" smtClean="0"/>
              <a:t>를 사용해 생성된 분자는 </a:t>
            </a:r>
            <a:r>
              <a:rPr lang="en-US" altLang="ko-KR" smtClean="0"/>
              <a:t>Genetic Algorithm</a:t>
            </a:r>
            <a:r>
              <a:rPr lang="ko-KR" altLang="en-US" smtClean="0"/>
              <a:t>에 의해 생성된</a:t>
            </a:r>
            <a:r>
              <a:rPr lang="en-US" altLang="ko-KR"/>
              <a:t> </a:t>
            </a:r>
            <a:r>
              <a:rPr lang="ko-KR" altLang="en-US" smtClean="0"/>
              <a:t>분자의 집합보다</a:t>
            </a:r>
            <a:endParaRPr lang="en-US" altLang="ko-KR" smtClean="0"/>
          </a:p>
          <a:p>
            <a:r>
              <a:rPr lang="ko-KR" altLang="en-US" smtClean="0"/>
              <a:t>원래 데이터 집합과 더 유사한 화학적 특성을 보임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sp>
        <p:nvSpPr>
          <p:cNvPr id="9" name="TextBox 8"/>
          <p:cNvSpPr txBox="1"/>
          <p:nvPr/>
        </p:nvSpPr>
        <p:spPr>
          <a:xfrm>
            <a:off x="207035" y="2154132"/>
            <a:ext cx="942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/>
              <a:t>Property Prediction of Molecules [ </a:t>
            </a:r>
            <a:r>
              <a:rPr lang="ko-KR" altLang="en-US" sz="2800" smtClean="0"/>
              <a:t>분자 속성 예측 </a:t>
            </a:r>
            <a:r>
              <a:rPr lang="en-US" altLang="ko-KR" sz="2800" smtClean="0"/>
              <a:t>]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296" y="3033332"/>
            <a:ext cx="10860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원하는 속성을 극대화 하기 위해 오토인코더와</a:t>
            </a:r>
            <a:r>
              <a:rPr lang="en-US" altLang="ko-KR"/>
              <a:t> </a:t>
            </a:r>
            <a:r>
              <a:rPr lang="ko-KR" altLang="en-US" smtClean="0"/>
              <a:t>함께</a:t>
            </a:r>
            <a:endParaRPr lang="en-US" altLang="ko-KR" smtClean="0"/>
          </a:p>
          <a:p>
            <a:r>
              <a:rPr lang="ko-KR" altLang="en-US" smtClean="0"/>
              <a:t>다층 퍼셉트론을 훈련시켜 </a:t>
            </a:r>
            <a:r>
              <a:rPr lang="en-US" altLang="ko-KR" smtClean="0"/>
              <a:t>latent representation</a:t>
            </a:r>
            <a:r>
              <a:rPr lang="ko-KR" altLang="en-US" smtClean="0"/>
              <a:t>에서 특성을 예측함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데이터를 이용해 오토인코더와 다층 퍼셉트론을 동시에</a:t>
            </a:r>
            <a:r>
              <a:rPr lang="en-US" altLang="ko-KR"/>
              <a:t> </a:t>
            </a:r>
            <a:r>
              <a:rPr lang="en-US" altLang="ko-KR" smtClean="0"/>
              <a:t>Training</a:t>
            </a:r>
            <a:r>
              <a:rPr lang="ko-KR" altLang="en-US" smtClean="0"/>
              <a:t>하면 </a:t>
            </a:r>
            <a:endParaRPr lang="en-US" altLang="ko-KR" smtClean="0"/>
          </a:p>
          <a:p>
            <a:r>
              <a:rPr lang="ko-KR" altLang="en-US" smtClean="0"/>
              <a:t>아래 처럼 같은 속성을 띄는 값끼리 분포가 뭉쳐짐</a:t>
            </a:r>
            <a:r>
              <a:rPr lang="en-US" altLang="ko-KR" smtClean="0"/>
              <a:t>,</a:t>
            </a:r>
            <a:r>
              <a:rPr lang="ko-KR" altLang="en-US" smtClean="0"/>
              <a:t> 왼쪽은 그냥 </a:t>
            </a:r>
            <a:r>
              <a:rPr lang="en-US" altLang="ko-KR" smtClean="0"/>
              <a:t>VAE</a:t>
            </a:r>
            <a:r>
              <a:rPr lang="ko-KR" altLang="en-US" smtClean="0"/>
              <a:t>만으로 학습시켰을 때</a:t>
            </a:r>
            <a:endParaRPr lang="en-US" altLang="ko-KR"/>
          </a:p>
          <a:p>
            <a:endParaRPr lang="en-US" altLang="ko-KR" smtClean="0"/>
          </a:p>
        </p:txBody>
      </p:sp>
      <p:sp>
        <p:nvSpPr>
          <p:cNvPr id="12" name="도넛 11"/>
          <p:cNvSpPr/>
          <p:nvPr/>
        </p:nvSpPr>
        <p:spPr>
          <a:xfrm>
            <a:off x="10153019" y="1079785"/>
            <a:ext cx="1541512" cy="1725854"/>
          </a:xfrm>
          <a:prstGeom prst="donut">
            <a:avLst>
              <a:gd name="adj" fmla="val 36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6" y="4454396"/>
            <a:ext cx="8501052" cy="19996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63638" y="6445389"/>
            <a:ext cx="3950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VAE</a:t>
            </a:r>
            <a:r>
              <a:rPr lang="ko-KR" altLang="en-US" sz="1400"/>
              <a:t>만 사용했을 </a:t>
            </a:r>
            <a:r>
              <a:rPr lang="ko-KR" altLang="en-US" sz="1400" smtClean="0"/>
              <a:t>때</a:t>
            </a:r>
            <a:endParaRPr lang="en-US" altLang="ko-KR" sz="1400"/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4021077" y="6445389"/>
            <a:ext cx="3746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 다층퍼셉트론과 </a:t>
            </a:r>
            <a:r>
              <a:rPr lang="en-US" altLang="ko-KR" sz="1400">
                <a:solidFill>
                  <a:schemeClr val="bg2">
                    <a:lumMod val="50000"/>
                  </a:schemeClr>
                </a:solidFill>
              </a:rPr>
              <a:t>VAE </a:t>
            </a:r>
            <a:r>
              <a:rPr lang="ko-KR" altLang="en-US" sz="1400">
                <a:solidFill>
                  <a:schemeClr val="bg2">
                    <a:lumMod val="50000"/>
                  </a:schemeClr>
                </a:solidFill>
              </a:rPr>
              <a:t>동시에 훈련시켰을 때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11418" y="5385067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Ex) </a:t>
            </a:r>
            <a:r>
              <a:rPr lang="ko-KR" altLang="en-US" smtClean="0"/>
              <a:t>주성분 분석 </a:t>
            </a:r>
            <a:r>
              <a:rPr lang="en-US" altLang="ko-KR" smtClean="0"/>
              <a:t>(PCA) </a:t>
            </a:r>
            <a:r>
              <a:rPr lang="ko-KR" altLang="en-US" smtClean="0"/>
              <a:t>중</a:t>
            </a:r>
            <a:endParaRPr lang="en-US" altLang="ko-KR" smtClean="0"/>
          </a:p>
          <a:p>
            <a:r>
              <a:rPr lang="en-US" altLang="ko-KR" smtClean="0"/>
              <a:t>logP</a:t>
            </a:r>
            <a:r>
              <a:rPr lang="ko-KR" altLang="en-US" smtClean="0"/>
              <a:t>에 관한 속성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035" y="316186"/>
            <a:ext cx="6556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VAE with property prediction </a:t>
            </a:r>
            <a:r>
              <a:rPr lang="ko-KR" altLang="en-US" sz="2800"/>
              <a:t>장점 </a:t>
            </a:r>
            <a:endParaRPr lang="en-US" altLang="ko-KR" sz="2800"/>
          </a:p>
        </p:txBody>
      </p:sp>
      <p:sp>
        <p:nvSpPr>
          <p:cNvPr id="5" name="TextBox 4"/>
          <p:cNvSpPr txBox="1"/>
          <p:nvPr/>
        </p:nvSpPr>
        <p:spPr>
          <a:xfrm>
            <a:off x="207035" y="839406"/>
            <a:ext cx="10291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오토인코더와 다층퍼셉트론이 동시에 훈련된 </a:t>
            </a:r>
            <a:r>
              <a:rPr lang="en-US" altLang="ko-KR" smtClean="0"/>
              <a:t>latent space</a:t>
            </a:r>
            <a:r>
              <a:rPr lang="ko-KR" altLang="en-US" smtClean="0"/>
              <a:t>는 </a:t>
            </a:r>
            <a:endParaRPr lang="en-US" altLang="ko-KR" smtClean="0"/>
          </a:p>
          <a:p>
            <a:r>
              <a:rPr lang="en-US" altLang="ko-KR" smtClean="0"/>
              <a:t>Property </a:t>
            </a:r>
            <a:r>
              <a:rPr lang="ko-KR" altLang="en-US" smtClean="0"/>
              <a:t>값에 의한 </a:t>
            </a:r>
            <a:r>
              <a:rPr lang="en-US" altLang="ko-KR" smtClean="0"/>
              <a:t>gradient</a:t>
            </a:r>
            <a:r>
              <a:rPr lang="ko-KR" altLang="en-US" smtClean="0"/>
              <a:t>가 생김 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추가로  </a:t>
            </a:r>
            <a:r>
              <a:rPr lang="en-US" altLang="ko-KR" smtClean="0"/>
              <a:t>VAE</a:t>
            </a:r>
            <a:r>
              <a:rPr lang="ko-KR" altLang="en-US" smtClean="0"/>
              <a:t>는 </a:t>
            </a:r>
            <a:r>
              <a:rPr lang="en-US" altLang="ko-KR" smtClean="0"/>
              <a:t>SMILES</a:t>
            </a:r>
            <a:r>
              <a:rPr lang="ko-KR" altLang="en-US" smtClean="0"/>
              <a:t>를 </a:t>
            </a:r>
            <a:r>
              <a:rPr lang="en-US" altLang="ko-KR" smtClean="0"/>
              <a:t>latent </a:t>
            </a:r>
            <a:r>
              <a:rPr lang="ko-KR" altLang="en-US" smtClean="0"/>
              <a:t>식으로 변형하면서 </a:t>
            </a:r>
            <a:r>
              <a:rPr lang="en-US" altLang="ko-KR" smtClean="0"/>
              <a:t>loss</a:t>
            </a:r>
            <a:r>
              <a:rPr lang="ko-KR" altLang="en-US" smtClean="0"/>
              <a:t>가 </a:t>
            </a:r>
            <a:endParaRPr lang="en-US" altLang="ko-KR" smtClean="0"/>
          </a:p>
          <a:p>
            <a:r>
              <a:rPr lang="ko-KR" altLang="en-US" smtClean="0"/>
              <a:t>생기는데도</a:t>
            </a:r>
            <a:r>
              <a:rPr lang="en-US" altLang="ko-KR" smtClean="0"/>
              <a:t> </a:t>
            </a:r>
            <a:r>
              <a:rPr lang="ko-KR" altLang="en-US" smtClean="0"/>
              <a:t>다른 </a:t>
            </a:r>
            <a:r>
              <a:rPr lang="en-US" altLang="ko-KR" smtClean="0"/>
              <a:t>generative </a:t>
            </a:r>
            <a:r>
              <a:rPr lang="ko-KR" altLang="en-US" smtClean="0"/>
              <a:t>모델들과 비교했을 때 </a:t>
            </a:r>
            <a:endParaRPr lang="en-US" altLang="ko-KR" smtClean="0"/>
          </a:p>
          <a:p>
            <a:r>
              <a:rPr lang="ko-KR" altLang="en-US" smtClean="0"/>
              <a:t>성능이 밀리지 않음</a:t>
            </a:r>
            <a:r>
              <a:rPr lang="en-US" altLang="ko-KR" smtClean="0"/>
              <a:t>, </a:t>
            </a:r>
            <a:r>
              <a:rPr lang="ko-KR" altLang="en-US" smtClean="0"/>
              <a:t>손실이 있어도 더 효율적이거나 비슷함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그 이유 중 하나는 </a:t>
            </a:r>
            <a:r>
              <a:rPr lang="en-US" altLang="ko-KR" smtClean="0"/>
              <a:t>latent </a:t>
            </a:r>
            <a:r>
              <a:rPr lang="ko-KR" altLang="en-US" smtClean="0"/>
              <a:t>식으로 변형하면서 문자열에 단점인 문맥상 순서 이런 연관성을 없애고</a:t>
            </a:r>
            <a:endParaRPr lang="en-US" altLang="ko-KR" smtClean="0"/>
          </a:p>
          <a:p>
            <a:r>
              <a:rPr lang="ko-KR" altLang="en-US" smtClean="0"/>
              <a:t>독립적인 데이터로 만들기 때문임 </a:t>
            </a:r>
            <a:r>
              <a:rPr lang="en-US" altLang="ko-KR" smtClean="0"/>
              <a:t>(</a:t>
            </a:r>
            <a:r>
              <a:rPr lang="ko-KR" altLang="en-US" smtClean="0"/>
              <a:t>오른쪽 위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6" y="4114521"/>
            <a:ext cx="11179389" cy="19291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110" y="452491"/>
            <a:ext cx="2557249" cy="24166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175" y="1151672"/>
            <a:ext cx="1785026" cy="476481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9169879" y="1233577"/>
            <a:ext cx="672861" cy="3730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13102" y="75260"/>
            <a:ext cx="431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예시 </a:t>
            </a:r>
            <a:r>
              <a:rPr lang="en-US" altLang="ko-KR" smtClean="0"/>
              <a:t>) SMILES -&gt; latent representation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91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49" y="80453"/>
            <a:ext cx="10515600" cy="1325563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100000"/>
              </a:lnSpc>
            </a:pPr>
            <a:r>
              <a:rPr lang="ko-KR" altLang="en-US" smtClean="0"/>
              <a:t>속성에 대한 분자 최적화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800" b="1"/>
              <a:t>Optimizatin of Molecules via Properties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8792" y="1082850"/>
            <a:ext cx="11757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VAE with property prediction task </a:t>
            </a:r>
            <a:r>
              <a:rPr lang="ko-KR" altLang="en-US" smtClean="0"/>
              <a:t>를 통한</a:t>
            </a:r>
            <a:r>
              <a:rPr lang="en-US" altLang="ko-KR"/>
              <a:t> </a:t>
            </a:r>
            <a:r>
              <a:rPr lang="en-US" altLang="ko-KR" smtClean="0"/>
              <a:t> Latent space</a:t>
            </a:r>
            <a:r>
              <a:rPr lang="ko-KR" altLang="en-US" smtClean="0"/>
              <a:t>에서 분자를 최적화 하는 방법을 살펴봄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 최적화 할 때 가우스 프로세스 모델을 사용하여 </a:t>
            </a:r>
            <a:r>
              <a:rPr lang="en-US" altLang="ko-KR" smtClean="0"/>
              <a:t>property prediction </a:t>
            </a:r>
            <a:r>
              <a:rPr lang="ko-KR" altLang="en-US" smtClean="0"/>
              <a:t>모델을 모델링하면</a:t>
            </a:r>
            <a:endParaRPr lang="en-US" altLang="ko-KR" smtClean="0"/>
          </a:p>
          <a:p>
            <a:r>
              <a:rPr lang="ko-KR" altLang="en-US" smtClean="0"/>
              <a:t> 더욱 부드럽게 최적화 가능 </a:t>
            </a:r>
            <a:r>
              <a:rPr lang="en-US" altLang="ko-KR" smtClean="0"/>
              <a:t>[ </a:t>
            </a:r>
            <a:r>
              <a:rPr lang="ko-KR" altLang="en-US" smtClean="0"/>
              <a:t>가우스 프로세스 모델은 </a:t>
            </a:r>
            <a:r>
              <a:rPr lang="en-US" altLang="ko-KR" smtClean="0"/>
              <a:t>Continous domain</a:t>
            </a:r>
            <a:r>
              <a:rPr lang="ko-KR" altLang="en-US" smtClean="0"/>
              <a:t>에 적용하여 이용하기 좋음</a:t>
            </a:r>
            <a:r>
              <a:rPr lang="en-US" altLang="ko-KR" smtClean="0"/>
              <a:t>]</a:t>
            </a:r>
          </a:p>
          <a:p>
            <a:endParaRPr lang="en-US" altLang="ko-KR"/>
          </a:p>
          <a:p>
            <a:r>
              <a:rPr lang="ko-KR" altLang="en-US" smtClean="0"/>
              <a:t>이를 이용하여 </a:t>
            </a:r>
            <a:r>
              <a:rPr lang="en-US" altLang="ko-KR" smtClean="0"/>
              <a:t>random Gaussian search(</a:t>
            </a:r>
            <a:r>
              <a:rPr lang="ko-KR" altLang="en-US" smtClean="0"/>
              <a:t>가우시안 프로세스 방법이라 생각하면 됨</a:t>
            </a:r>
            <a:r>
              <a:rPr lang="en-US" altLang="ko-KR" smtClean="0"/>
              <a:t>)</a:t>
            </a:r>
            <a:r>
              <a:rPr lang="ko-KR" altLang="en-US" smtClean="0"/>
              <a:t>를 이용한 최적화 방법과</a:t>
            </a:r>
            <a:endParaRPr lang="en-US" altLang="ko-KR" smtClean="0"/>
          </a:p>
          <a:p>
            <a:r>
              <a:rPr lang="en-US" altLang="ko-KR" smtClean="0"/>
              <a:t>Genetic Algorithm</a:t>
            </a:r>
            <a:r>
              <a:rPr lang="ko-KR" altLang="en-US" smtClean="0"/>
              <a:t>에 의해 최적화된 분자의 결과를 비교했을 때 </a:t>
            </a:r>
            <a:endParaRPr lang="en-US" altLang="ko-KR" smtClean="0"/>
          </a:p>
          <a:p>
            <a:r>
              <a:rPr lang="en-US" altLang="ko-KR" smtClean="0"/>
              <a:t> </a:t>
            </a:r>
          </a:p>
          <a:p>
            <a:r>
              <a:rPr lang="ko-KR" altLang="en-US" smtClean="0"/>
              <a:t>가우시안 프로세스 방법이 더욱 좋다는 결과가 나옴 </a:t>
            </a:r>
            <a:r>
              <a:rPr lang="en-US" altLang="ko-KR" smtClean="0"/>
              <a:t>(percentline</a:t>
            </a:r>
            <a:r>
              <a:rPr lang="ko-KR" altLang="en-US" smtClean="0"/>
              <a:t>이 무엇에 대한 </a:t>
            </a:r>
            <a:r>
              <a:rPr lang="en-US" altLang="ko-KR" smtClean="0"/>
              <a:t>percentline</a:t>
            </a:r>
            <a:r>
              <a:rPr lang="ko-KR" altLang="en-US" smtClean="0"/>
              <a:t>인지 잘 모르겠음</a:t>
            </a:r>
            <a:r>
              <a:rPr lang="en-US" altLang="ko-KR" smtClean="0"/>
              <a:t>)</a:t>
            </a:r>
            <a:endParaRPr lang="en-US" altLang="ko-KR"/>
          </a:p>
          <a:p>
            <a:endParaRPr lang="en-US" altLang="ko-KR" smtClean="0"/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859" y="3782043"/>
            <a:ext cx="4636219" cy="255456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도넛 5"/>
          <p:cNvSpPr/>
          <p:nvPr/>
        </p:nvSpPr>
        <p:spPr>
          <a:xfrm>
            <a:off x="2389518" y="4037163"/>
            <a:ext cx="3096883" cy="2682815"/>
          </a:xfrm>
          <a:prstGeom prst="donut">
            <a:avLst>
              <a:gd name="adj" fmla="val 11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74744" y="3782043"/>
            <a:ext cx="4239405" cy="296556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38999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70449" y="80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00000"/>
              </a:lnSpc>
            </a:pPr>
            <a:r>
              <a:rPr lang="ko-KR" altLang="en-US" smtClean="0"/>
              <a:t>속성에 대한 분자 최적화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800" b="1" smtClean="0"/>
              <a:t>Optimizatin of Molecules via Properties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574" y="2052997"/>
            <a:ext cx="10886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최적화 할 때 우리가 가지고 있는 </a:t>
            </a:r>
            <a:r>
              <a:rPr lang="en-US" altLang="ko-KR" smtClean="0"/>
              <a:t>training set</a:t>
            </a:r>
            <a:r>
              <a:rPr lang="ko-KR" altLang="en-US"/>
              <a:t> </a:t>
            </a:r>
            <a:r>
              <a:rPr lang="ko-KR" altLang="en-US" smtClean="0"/>
              <a:t>개수가 적기 때문에</a:t>
            </a:r>
            <a:endParaRPr lang="en-US" altLang="ko-KR" smtClean="0"/>
          </a:p>
          <a:p>
            <a:r>
              <a:rPr lang="ko-KR" altLang="en-US" smtClean="0"/>
              <a:t>가우시안 프로세스 모델</a:t>
            </a:r>
            <a:r>
              <a:rPr lang="en-US" altLang="ko-KR" smtClean="0"/>
              <a:t>(GP)</a:t>
            </a:r>
            <a:r>
              <a:rPr lang="ko-KR" altLang="en-US" smtClean="0"/>
              <a:t>의 예측력이 낮음 </a:t>
            </a:r>
            <a:r>
              <a:rPr lang="en-US" altLang="ko-KR" smtClean="0"/>
              <a:t>(</a:t>
            </a:r>
            <a:r>
              <a:rPr lang="ko-KR" altLang="en-US" smtClean="0"/>
              <a:t>충분한 훈련을 시키지 못 함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그래서 </a:t>
            </a:r>
            <a:r>
              <a:rPr lang="en-US" altLang="ko-KR" smtClean="0"/>
              <a:t>latent space</a:t>
            </a:r>
            <a:r>
              <a:rPr lang="ko-KR" altLang="en-US" smtClean="0"/>
              <a:t>에서 최적화 할 때 </a:t>
            </a:r>
            <a:r>
              <a:rPr lang="en-US" altLang="ko-KR" smtClean="0"/>
              <a:t>Global </a:t>
            </a:r>
            <a:r>
              <a:rPr lang="ko-KR" altLang="en-US" smtClean="0"/>
              <a:t>최적화 지점 대신</a:t>
            </a:r>
            <a:endParaRPr lang="en-US" altLang="ko-KR" smtClean="0"/>
          </a:p>
          <a:p>
            <a:r>
              <a:rPr lang="en-US" altLang="ko-KR" smtClean="0"/>
              <a:t>Local </a:t>
            </a:r>
            <a:r>
              <a:rPr lang="ko-KR" altLang="en-US" smtClean="0"/>
              <a:t>최적화 지점으로 최적화 시켜서 목표에 조금이라도 도달하는 걸 선택해도 좋음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46" y="3493610"/>
            <a:ext cx="3707436" cy="2509374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449902" y="4319356"/>
            <a:ext cx="163902" cy="1349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94808" y="4202164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Local optimization point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4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0823"/>
            <a:ext cx="10515600" cy="1325563"/>
          </a:xfrm>
        </p:spPr>
        <p:txBody>
          <a:bodyPr/>
          <a:lstStyle/>
          <a:p>
            <a:r>
              <a:rPr lang="ko-KR" altLang="en-US" smtClean="0"/>
              <a:t>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614" y="652431"/>
            <a:ext cx="11402683" cy="5860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smtClean="0"/>
              <a:t>-</a:t>
            </a:r>
            <a:r>
              <a:rPr lang="ko-KR" altLang="en-US" sz="2400" smtClean="0"/>
              <a:t>데이터는 스마일즈 형태를 이용하는데 스마일즈 이용했을 때 </a:t>
            </a:r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원하는 </a:t>
            </a:r>
            <a:r>
              <a:rPr lang="en-US" altLang="ko-KR" sz="2400" smtClean="0"/>
              <a:t>features</a:t>
            </a:r>
            <a:r>
              <a:rPr lang="ko-KR" altLang="en-US" sz="2400" smtClean="0"/>
              <a:t>들을 포착할 수 있고 분자를 재구성 할 때 높은 정확도를 </a:t>
            </a:r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갖는 장점이 있음</a:t>
            </a:r>
            <a:r>
              <a:rPr lang="en-US" altLang="ko-KR" sz="2400" smtClean="0"/>
              <a:t>.</a:t>
            </a:r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-VAE</a:t>
            </a:r>
            <a:r>
              <a:rPr lang="ko-KR" altLang="en-US" sz="2400" smtClean="0"/>
              <a:t>를 사용함 이는 인코딩 될 때 분포적 특징을 이용해</a:t>
            </a:r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여러가지 결과를 얻기 위함</a:t>
            </a:r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-</a:t>
            </a:r>
            <a:r>
              <a:rPr lang="ko-KR" altLang="en-US" sz="2400" smtClean="0"/>
              <a:t>인코딩 될때 </a:t>
            </a:r>
            <a:r>
              <a:rPr lang="en-US" altLang="ko-KR" sz="2400" smtClean="0"/>
              <a:t>continouse representation(</a:t>
            </a:r>
            <a:r>
              <a:rPr lang="ko-KR" altLang="en-US" sz="2400" smtClean="0"/>
              <a:t>연속식</a:t>
            </a:r>
            <a:r>
              <a:rPr lang="en-US" altLang="ko-KR" sz="2400" smtClean="0"/>
              <a:t>)</a:t>
            </a:r>
            <a:r>
              <a:rPr lang="ko-KR" altLang="en-US" sz="2400" smtClean="0"/>
              <a:t>이기 때문에 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2400" smtClean="0"/>
              <a:t>GP</a:t>
            </a:r>
            <a:r>
              <a:rPr lang="ko-KR" altLang="en-US" sz="2400" smtClean="0"/>
              <a:t>로 모델링하여 </a:t>
            </a:r>
            <a:r>
              <a:rPr lang="en-US" altLang="ko-KR" sz="2400" smtClean="0"/>
              <a:t>gradient </a:t>
            </a:r>
            <a:r>
              <a:rPr lang="ko-KR" altLang="en-US" sz="2400" smtClean="0"/>
              <a:t>방법을 통해 최적화 가능함 이 때문에 </a:t>
            </a:r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기존 </a:t>
            </a:r>
            <a:r>
              <a:rPr lang="en-US" altLang="ko-KR" sz="2400" smtClean="0"/>
              <a:t>genetic algorithm </a:t>
            </a:r>
            <a:r>
              <a:rPr lang="ko-KR" altLang="en-US" sz="2400" smtClean="0"/>
              <a:t>과 달리 최적화가 편해짐 </a:t>
            </a:r>
            <a:endParaRPr lang="en-US" altLang="ko-KR" sz="2400" smtClean="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 smtClean="0"/>
              <a:t>-VAE</a:t>
            </a:r>
            <a:r>
              <a:rPr lang="ko-KR" altLang="en-US" sz="2400" smtClean="0"/>
              <a:t>를 이용할때 </a:t>
            </a:r>
            <a:r>
              <a:rPr lang="en-US" altLang="ko-KR" sz="2400" smtClean="0"/>
              <a:t>property prediction task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jointly training </a:t>
            </a:r>
            <a:r>
              <a:rPr lang="ko-KR" altLang="en-US" sz="2400" smtClean="0"/>
              <a:t>을 시키면 </a:t>
            </a:r>
            <a:endParaRPr lang="en-US" altLang="ko-KR" sz="2400" smtClean="0"/>
          </a:p>
          <a:p>
            <a:pPr marL="0" indent="0">
              <a:buNone/>
            </a:pPr>
            <a:r>
              <a:rPr lang="ko-KR" altLang="en-US" sz="2400" smtClean="0"/>
              <a:t>더 좋은 예측 능력을 보이며 더욱 부드럽게 </a:t>
            </a:r>
            <a:r>
              <a:rPr lang="en-US" altLang="ko-KR" sz="2400" smtClean="0"/>
              <a:t>gradient-based </a:t>
            </a:r>
            <a:r>
              <a:rPr lang="ko-KR" altLang="en-US" sz="2400" smtClean="0"/>
              <a:t>최적화를 수행 할 수 있는 능력을 보임 </a:t>
            </a:r>
            <a:endParaRPr lang="en-US" altLang="ko-KR" sz="2400" smtClean="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  <a:p>
            <a:pPr marL="0" indent="0">
              <a:buNone/>
            </a:pP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263910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959" y="9525"/>
            <a:ext cx="10515600" cy="1325563"/>
          </a:xfrm>
        </p:spPr>
        <p:txBody>
          <a:bodyPr/>
          <a:lstStyle/>
          <a:p>
            <a:r>
              <a:rPr lang="ko-KR" altLang="en-US" smtClean="0"/>
              <a:t>연구주제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0" y="102659"/>
            <a:ext cx="6487693" cy="3350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0002" y="3674533"/>
            <a:ext cx="116104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분자에 대한 이산식을 다차원 연속식으로 변환시키는 방법</a:t>
            </a:r>
            <a:r>
              <a:rPr lang="en-US" altLang="ko-KR" smtClean="0"/>
              <a:t>(discrete -&gt; multidimensional continuous)</a:t>
            </a:r>
            <a:r>
              <a:rPr lang="ko-KR" altLang="en-US" smtClean="0"/>
              <a:t>을 제시함</a:t>
            </a:r>
            <a:endParaRPr lang="en-US" altLang="ko-KR" smtClean="0"/>
          </a:p>
          <a:p>
            <a:r>
              <a:rPr lang="ko-KR" altLang="en-US" smtClean="0"/>
              <a:t>연속식으로 변환시키면 </a:t>
            </a:r>
            <a:r>
              <a:rPr lang="en-US" altLang="ko-KR" smtClean="0"/>
              <a:t>latent space</a:t>
            </a:r>
            <a:r>
              <a:rPr lang="ko-KR" altLang="en-US" smtClean="0"/>
              <a:t>에서 원하는 특성을 가진 분자를 찾기 쉬워짐 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이 논문은 </a:t>
            </a:r>
            <a:r>
              <a:rPr lang="en-US" altLang="ko-KR" smtClean="0"/>
              <a:t>quantitative(</a:t>
            </a:r>
            <a:r>
              <a:rPr lang="ko-KR" altLang="en-US" smtClean="0"/>
              <a:t>성분과 성질의 양적 관계를 밝히기 위한</a:t>
            </a:r>
            <a:r>
              <a:rPr lang="en-US" altLang="ko-KR" smtClean="0"/>
              <a:t>[</a:t>
            </a:r>
            <a:r>
              <a:rPr lang="ko-KR" altLang="en-US" smtClean="0"/>
              <a:t>정량적</a:t>
            </a:r>
            <a:r>
              <a:rPr lang="en-US" altLang="ko-KR" smtClean="0"/>
              <a:t>]) desiderata(</a:t>
            </a:r>
            <a:r>
              <a:rPr lang="ko-KR" altLang="en-US" smtClean="0"/>
              <a:t>필요한 것</a:t>
            </a:r>
            <a:r>
              <a:rPr lang="en-US" altLang="ko-KR" smtClean="0"/>
              <a:t>[</a:t>
            </a:r>
            <a:r>
              <a:rPr lang="ko-KR" altLang="en-US" smtClean="0"/>
              <a:t>데시데레타</a:t>
            </a:r>
            <a:r>
              <a:rPr lang="en-US" altLang="ko-KR" smtClean="0"/>
              <a:t>])</a:t>
            </a:r>
          </a:p>
          <a:p>
            <a:r>
              <a:rPr lang="ko-KR" altLang="en-US" smtClean="0"/>
              <a:t>을 최대화 할 수 있는 분자들에 대해 찾기위해 </a:t>
            </a:r>
            <a:r>
              <a:rPr lang="en-US" altLang="ko-KR" smtClean="0"/>
              <a:t>Optimization </a:t>
            </a:r>
            <a:r>
              <a:rPr lang="ko-KR" altLang="en-US" smtClean="0"/>
              <a:t>관점에서 보는 것 </a:t>
            </a:r>
            <a:r>
              <a:rPr lang="en-US" altLang="ko-KR" smtClean="0"/>
              <a:t> </a:t>
            </a:r>
          </a:p>
          <a:p>
            <a:endParaRPr lang="en-US" altLang="ko-KR" b="1"/>
          </a:p>
          <a:p>
            <a:r>
              <a:rPr lang="ko-KR" altLang="en-US" b="1" smtClean="0"/>
              <a:t>즉</a:t>
            </a:r>
            <a:r>
              <a:rPr lang="en-US" altLang="ko-KR" b="1" smtClean="0"/>
              <a:t>, </a:t>
            </a:r>
            <a:r>
              <a:rPr lang="ko-KR" altLang="en-US" b="1" smtClean="0"/>
              <a:t>분자를 연속식으로 변환시켜 </a:t>
            </a:r>
            <a:r>
              <a:rPr lang="en-US" altLang="ko-KR" b="1" smtClean="0"/>
              <a:t>latent space</a:t>
            </a:r>
            <a:r>
              <a:rPr lang="ko-KR" altLang="en-US" b="1" smtClean="0"/>
              <a:t>에서</a:t>
            </a:r>
            <a:endParaRPr lang="en-US" altLang="ko-KR" b="1" smtClean="0"/>
          </a:p>
          <a:p>
            <a:r>
              <a:rPr lang="ko-KR" altLang="en-US" b="1" smtClean="0"/>
              <a:t>원하는 특성을 찾기 위한 최적화 방법을 알아내는 게 연구의 주제라고 할 수 있음</a:t>
            </a:r>
            <a:endParaRPr lang="en-US" altLang="ko-KR" b="1" smtClean="0"/>
          </a:p>
          <a:p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43719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95592"/>
            <a:ext cx="10515600" cy="1325563"/>
          </a:xfrm>
        </p:spPr>
        <p:txBody>
          <a:bodyPr/>
          <a:lstStyle/>
          <a:p>
            <a:r>
              <a:rPr lang="ko-KR" altLang="en-US" smtClean="0"/>
              <a:t>개선 할 수 있는 방법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604" y="9974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mtClean="0"/>
              <a:t>SMILEs </a:t>
            </a:r>
            <a:r>
              <a:rPr lang="ko-KR" altLang="en-US" smtClean="0"/>
              <a:t>기반 인코딩을 했지만 </a:t>
            </a:r>
            <a:r>
              <a:rPr lang="en-US" altLang="ko-KR" smtClean="0"/>
              <a:t>Graph </a:t>
            </a:r>
            <a:r>
              <a:rPr lang="ko-KR" altLang="en-US" smtClean="0"/>
              <a:t>기반 인코딩을 사용하면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더욱 성능이 좋음</a:t>
            </a:r>
            <a:r>
              <a:rPr lang="en-US" altLang="ko-KR" smtClean="0"/>
              <a:t>, </a:t>
            </a:r>
            <a:r>
              <a:rPr lang="ko-KR" altLang="en-US" smtClean="0"/>
              <a:t>이는 </a:t>
            </a:r>
            <a:r>
              <a:rPr lang="en-US" altLang="ko-KR" smtClean="0"/>
              <a:t>Graph</a:t>
            </a:r>
            <a:r>
              <a:rPr lang="ko-KR" altLang="en-US" smtClean="0"/>
              <a:t>를 이용하면 동형사상에 대한 조건을 명시적으로 확인 할 수 있기 때문에 좀 더 다루기 쉽고 문자열에 비해 유효한지 아닌지 판단하기가 쉬움 문자열은 실제 분자 모양으로 변환시킬 때 위치나 각도에 대한 변환에 한계가 있기 때문</a:t>
            </a:r>
            <a:r>
              <a:rPr lang="en-US" altLang="ko-KR" smtClean="0"/>
              <a:t>, 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다만 </a:t>
            </a:r>
            <a:r>
              <a:rPr lang="en-US" altLang="ko-KR" smtClean="0"/>
              <a:t>Graph</a:t>
            </a:r>
            <a:r>
              <a:rPr lang="ko-KR" altLang="en-US" smtClean="0"/>
              <a:t>를 사용하면 </a:t>
            </a:r>
            <a:r>
              <a:rPr lang="en-US" altLang="ko-KR" smtClean="0"/>
              <a:t>Grpah</a:t>
            </a:r>
            <a:r>
              <a:rPr lang="ko-KR" altLang="en-US" smtClean="0"/>
              <a:t>를 출력할 수 있는 신경망을 구축해야 하는데 이는 미해결 문제임 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83800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49" y="-198408"/>
            <a:ext cx="10515600" cy="1325563"/>
          </a:xfrm>
        </p:spPr>
        <p:txBody>
          <a:bodyPr/>
          <a:lstStyle/>
          <a:p>
            <a:r>
              <a:rPr lang="ko-KR" altLang="en-US" smtClean="0"/>
              <a:t>사용된 </a:t>
            </a:r>
            <a:r>
              <a:rPr lang="en-US" altLang="ko-KR" smtClean="0"/>
              <a:t>methods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7099" y="997488"/>
            <a:ext cx="11799498" cy="5860511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AutoEncoder</a:t>
            </a:r>
            <a:r>
              <a:rPr lang="ko-KR" altLang="en-US" smtClean="0"/>
              <a:t>의 구성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encoder </a:t>
            </a:r>
            <a:r>
              <a:rPr lang="ko-KR" altLang="en-US" smtClean="0"/>
              <a:t>는 </a:t>
            </a:r>
            <a:r>
              <a:rPr lang="en-US" altLang="ko-KR" smtClean="0"/>
              <a:t>Recurrent Neural Network</a:t>
            </a:r>
            <a:r>
              <a:rPr lang="ko-KR" altLang="en-US" smtClean="0"/>
              <a:t>과 페어링하여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Seq2Seq </a:t>
            </a:r>
            <a:r>
              <a:rPr lang="ko-KR" altLang="en-US" smtClean="0"/>
              <a:t>학습을 수행</a:t>
            </a:r>
            <a:r>
              <a:rPr lang="en-US" altLang="ko-KR" smtClean="0"/>
              <a:t> 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어떤 레이어를 사용했는지 대표적인 예를 들자면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Encoder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::1D CNN layer 3</a:t>
            </a:r>
            <a:r>
              <a:rPr lang="ko-KR" altLang="en-US" smtClean="0"/>
              <a:t>개 </a:t>
            </a:r>
            <a:r>
              <a:rPr lang="en-US" altLang="ko-KR" smtClean="0"/>
              <a:t>(</a:t>
            </a:r>
            <a:r>
              <a:rPr lang="ko-KR" altLang="en-US" smtClean="0"/>
              <a:t>자연어 처리를 위한 신경망</a:t>
            </a:r>
            <a:r>
              <a:rPr lang="en-US" altLang="ko-KR" smtClean="0"/>
              <a:t>)</a:t>
            </a:r>
            <a:r>
              <a:rPr lang="ko-KR" altLang="en-US" smtClean="0"/>
              <a:t>와 </a:t>
            </a:r>
            <a:r>
              <a:rPr lang="en-US" altLang="ko-KR" smtClean="0"/>
              <a:t>fully connected layer 1</a:t>
            </a:r>
            <a:r>
              <a:rPr lang="ko-KR" altLang="en-US" smtClean="0"/>
              <a:t>개를 사용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decoder </a:t>
            </a:r>
          </a:p>
          <a:p>
            <a:pPr marL="0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:: GRU(gated recurrent unit) network layer 3</a:t>
            </a:r>
            <a:r>
              <a:rPr lang="ko-KR" altLang="en-US" smtClean="0"/>
              <a:t>개 사용 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property prediction</a:t>
            </a:r>
            <a:r>
              <a:rPr lang="ko-KR" altLang="en-US" smtClean="0"/>
              <a:t>은 </a:t>
            </a:r>
            <a:r>
              <a:rPr lang="en-US" altLang="ko-KR" smtClean="0"/>
              <a:t>fully connected network </a:t>
            </a:r>
            <a:r>
              <a:rPr lang="ko-KR" altLang="en-US" smtClean="0"/>
              <a:t>사용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0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6667" y="821266"/>
            <a:ext cx="2099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초록</a:t>
            </a:r>
            <a:r>
              <a:rPr lang="en-US" altLang="ko-KR" sz="2400" smtClean="0"/>
              <a:t>(Abstract)</a:t>
            </a:r>
          </a:p>
          <a:p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177800" y="1346200"/>
            <a:ext cx="1161048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분자에 대한 이산식을 다차원 연속식으로 변환시키는 방법</a:t>
            </a:r>
            <a:r>
              <a:rPr lang="en-US" altLang="ko-KR" smtClean="0"/>
              <a:t>(discrete -&gt; multidimensional continuous)</a:t>
            </a:r>
            <a:r>
              <a:rPr lang="ko-KR" altLang="en-US" smtClean="0"/>
              <a:t>을 제시함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이는 새로운 분자를 생성해내는데 사용하며</a:t>
            </a:r>
            <a:endParaRPr lang="en-US" altLang="ko-KR" smtClean="0"/>
          </a:p>
          <a:p>
            <a:r>
              <a:rPr lang="ko-KR" altLang="en-US" smtClean="0"/>
              <a:t>화학 결합물의 </a:t>
            </a:r>
            <a:r>
              <a:rPr lang="en-US" altLang="ko-KR" smtClean="0"/>
              <a:t>space</a:t>
            </a:r>
            <a:r>
              <a:rPr lang="ko-KR" altLang="en-US" smtClean="0"/>
              <a:t>에서 </a:t>
            </a:r>
            <a:r>
              <a:rPr lang="en-US" altLang="ko-KR" smtClean="0"/>
              <a:t>optmization</a:t>
            </a:r>
            <a:r>
              <a:rPr lang="ko-KR" altLang="en-US" smtClean="0"/>
              <a:t> 및 </a:t>
            </a:r>
            <a:r>
              <a:rPr lang="en-US" altLang="ko-KR" smtClean="0"/>
              <a:t>exploration</a:t>
            </a:r>
            <a:r>
              <a:rPr lang="ko-KR" altLang="en-US" smtClean="0"/>
              <a:t> 를 효율적이게 만듦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메인 </a:t>
            </a:r>
            <a:r>
              <a:rPr lang="en-US" altLang="ko-KR" smtClean="0"/>
              <a:t>Key Points</a:t>
            </a:r>
            <a:r>
              <a:rPr lang="ko-KR" altLang="en-US" smtClean="0"/>
              <a:t>는 </a:t>
            </a:r>
            <a:r>
              <a:rPr lang="en-US" altLang="ko-KR" smtClean="0"/>
              <a:t>Encoder, Decoder, Predictor</a:t>
            </a:r>
            <a:r>
              <a:rPr lang="ko-KR" altLang="en-US" smtClean="0"/>
              <a:t>이며 이는 위 사진과 같은 기능을 함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Encoder</a:t>
            </a:r>
            <a:r>
              <a:rPr lang="ko-KR" altLang="en-US" smtClean="0"/>
              <a:t>는 분자의 이산식을 </a:t>
            </a:r>
            <a:r>
              <a:rPr lang="en-US" altLang="ko-KR" smtClean="0"/>
              <a:t>real-valued </a:t>
            </a:r>
            <a:r>
              <a:rPr lang="ko-KR" altLang="en-US" smtClean="0"/>
              <a:t>연속 벡터로 바꿈</a:t>
            </a:r>
            <a:endParaRPr lang="en-US" altLang="ko-KR" smtClean="0"/>
          </a:p>
          <a:p>
            <a:r>
              <a:rPr lang="en-US" altLang="ko-KR" smtClean="0"/>
              <a:t>Decoder</a:t>
            </a:r>
            <a:r>
              <a:rPr lang="ko-KR" altLang="en-US" smtClean="0"/>
              <a:t>는 연속 벡터를 다시 이산 분자식으로 바꿈</a:t>
            </a:r>
            <a:endParaRPr lang="en-US" altLang="ko-KR" smtClean="0"/>
          </a:p>
          <a:p>
            <a:r>
              <a:rPr lang="en-US" altLang="ko-KR" smtClean="0"/>
              <a:t>Predictor</a:t>
            </a:r>
            <a:r>
              <a:rPr lang="ko-KR" altLang="en-US" smtClean="0"/>
              <a:t>는 분자의 잠재된 연속 벡터식에서 화학 특성을 추정함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분자의 연속식은 </a:t>
            </a:r>
            <a:r>
              <a:rPr lang="en-US" altLang="ko-KR" smtClean="0"/>
              <a:t>latent space</a:t>
            </a:r>
            <a:r>
              <a:rPr lang="ko-KR" altLang="en-US" smtClean="0"/>
              <a:t>에서 간단한 </a:t>
            </a:r>
            <a:r>
              <a:rPr lang="en-US" altLang="ko-KR" smtClean="0"/>
              <a:t>operation</a:t>
            </a:r>
            <a:r>
              <a:rPr lang="ko-KR" altLang="en-US" smtClean="0"/>
              <a:t>을 수행함으로써 </a:t>
            </a:r>
            <a:endParaRPr lang="en-US" altLang="ko-KR" smtClean="0"/>
          </a:p>
          <a:p>
            <a:r>
              <a:rPr lang="ko-KR" altLang="en-US" smtClean="0"/>
              <a:t>새로운 화학 구조를 자동적으로 생성하게 만드는걸 가능하게 함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인코더를 통해 연속식을 만들면 </a:t>
            </a:r>
            <a:r>
              <a:rPr lang="en-US" altLang="ko-KR" smtClean="0"/>
              <a:t>latent space</a:t>
            </a:r>
            <a:r>
              <a:rPr lang="ko-KR" altLang="en-US" smtClean="0"/>
              <a:t>를 통해 새 화학 화합물을 생성 할 수 있다는 것 </a:t>
            </a:r>
            <a:endParaRPr lang="en-US" altLang="ko-KR" smtClean="0"/>
          </a:p>
          <a:p>
            <a:r>
              <a:rPr lang="ko-KR" altLang="en-US" smtClean="0"/>
              <a:t>그리고 그걸 디코더를 통해 다시 </a:t>
            </a:r>
            <a:r>
              <a:rPr lang="en-US" altLang="ko-KR" smtClean="0"/>
              <a:t>SMILES </a:t>
            </a:r>
            <a:r>
              <a:rPr lang="ko-KR" altLang="en-US" smtClean="0"/>
              <a:t>식으로 만들어 분자를 생성하는 것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그리고 이때 </a:t>
            </a:r>
            <a:r>
              <a:rPr lang="en-US" altLang="ko-KR" smtClean="0"/>
              <a:t>Gradient-based optimization</a:t>
            </a:r>
            <a:r>
              <a:rPr lang="ko-KR" altLang="en-US" smtClean="0"/>
              <a:t>을 이용할 수 있으며 이를 통해 최적화도 쉽게 가능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5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연구 관련 배경지식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" y="1690688"/>
            <a:ext cx="12005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smtClean="0"/>
              <a:t>Virtual Screening( </a:t>
            </a:r>
            <a:r>
              <a:rPr lang="ko-KR" altLang="en-US" sz="1800" smtClean="0"/>
              <a:t>분자들을 최적화하 하여 분자를 찾는 속도를 높이는 방법 </a:t>
            </a:r>
            <a:r>
              <a:rPr lang="en-US" altLang="ko-KR" sz="1800" smtClean="0"/>
              <a:t>)</a:t>
            </a:r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r>
              <a:rPr lang="ko-KR" altLang="en-US" sz="1800" smtClean="0"/>
              <a:t>새로운 </a:t>
            </a:r>
            <a:r>
              <a:rPr lang="en-US" altLang="ko-KR" sz="1800" smtClean="0"/>
              <a:t>drug-like molecules </a:t>
            </a:r>
            <a:r>
              <a:rPr lang="ko-KR" altLang="en-US" sz="1800" smtClean="0"/>
              <a:t>를 찾는 방법 </a:t>
            </a:r>
            <a:endParaRPr lang="en-US" altLang="ko-KR" sz="1800" smtClean="0"/>
          </a:p>
          <a:p>
            <a:pPr marL="0" indent="0">
              <a:buNone/>
            </a:pPr>
            <a:r>
              <a:rPr lang="en-US" altLang="ko-KR" sz="1800" smtClean="0"/>
              <a:t> - Exhaustively search (Fixed Libraries) </a:t>
            </a:r>
          </a:p>
          <a:p>
            <a:pPr marL="0" indent="0">
              <a:buNone/>
            </a:pPr>
            <a:r>
              <a:rPr lang="en-US" altLang="ko-KR" sz="1800" smtClean="0"/>
              <a:t>    :: </a:t>
            </a:r>
            <a:r>
              <a:rPr lang="ko-KR" altLang="en-US" sz="1800" smtClean="0"/>
              <a:t>한계 </a:t>
            </a:r>
            <a:r>
              <a:rPr lang="en-US" altLang="ko-KR" sz="1800" smtClean="0"/>
              <a:t>: monolithic, cost, hand-crafted </a:t>
            </a:r>
          </a:p>
          <a:p>
            <a:pPr marL="0" indent="0">
              <a:buNone/>
            </a:pPr>
            <a:r>
              <a:rPr lang="en-US" altLang="ko-KR" sz="1800" smtClean="0"/>
              <a:t> - Discrete local search( </a:t>
            </a:r>
            <a:r>
              <a:rPr lang="ko-KR" altLang="en-US" sz="1800" smtClean="0"/>
              <a:t>유전적 알고리즘 </a:t>
            </a:r>
            <a:r>
              <a:rPr lang="en-US" altLang="ko-KR" sz="1800" smtClean="0"/>
              <a:t>) </a:t>
            </a:r>
          </a:p>
          <a:p>
            <a:pPr marL="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   :: </a:t>
            </a:r>
            <a:r>
              <a:rPr lang="ko-KR" altLang="en-US" sz="1800" smtClean="0"/>
              <a:t>한계 </a:t>
            </a:r>
            <a:r>
              <a:rPr lang="en-US" altLang="ko-KR" sz="1800" smtClean="0"/>
              <a:t>: manual specification heuristic for mutation and crossover rules (</a:t>
            </a:r>
            <a:r>
              <a:rPr lang="ko-KR" altLang="en-US" sz="1800" smtClean="0"/>
              <a:t>교차 규칙</a:t>
            </a:r>
            <a:r>
              <a:rPr lang="en-US" altLang="ko-KR" sz="1800" smtClean="0"/>
              <a:t>) </a:t>
            </a:r>
          </a:p>
          <a:p>
            <a:pPr marL="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   [</a:t>
            </a:r>
            <a:r>
              <a:rPr lang="ko-KR" altLang="en-US" sz="1800" smtClean="0"/>
              <a:t>돌연변이와 교차규칙에 대한 </a:t>
            </a:r>
            <a:r>
              <a:rPr lang="en-US" altLang="ko-KR" sz="1800" smtClean="0"/>
              <a:t>(manual specification </a:t>
            </a:r>
            <a:r>
              <a:rPr lang="ko-KR" altLang="en-US" sz="1800" smtClean="0"/>
              <a:t>직관적 판단</a:t>
            </a:r>
            <a:r>
              <a:rPr lang="en-US" altLang="ko-KR" sz="1800" smtClean="0"/>
              <a:t>)</a:t>
            </a:r>
            <a:r>
              <a:rPr lang="ko-KR" altLang="en-US" sz="1800" smtClean="0"/>
              <a:t>이 필요하다는 것</a:t>
            </a:r>
            <a:r>
              <a:rPr lang="en-US" altLang="ko-KR" sz="1800" smtClean="0"/>
              <a:t>..</a:t>
            </a:r>
            <a:r>
              <a:rPr lang="ko-KR" altLang="en-US" sz="1800" smtClean="0"/>
              <a:t> </a:t>
            </a:r>
            <a:r>
              <a:rPr lang="en-US" altLang="ko-KR" sz="1800" smtClean="0"/>
              <a:t>]</a:t>
            </a:r>
          </a:p>
          <a:p>
            <a:pPr marL="0" indent="0">
              <a:buNone/>
            </a:pPr>
            <a:r>
              <a:rPr lang="en-US" altLang="ko-KR" sz="1800" smtClean="0"/>
              <a:t> - Similar discrete interpolation techniques (</a:t>
            </a:r>
            <a:r>
              <a:rPr lang="ko-KR" altLang="en-US" sz="1800" smtClean="0"/>
              <a:t>유사 이산 보간 기술</a:t>
            </a:r>
            <a:r>
              <a:rPr lang="en-US" altLang="ko-KR" sz="1800" smtClean="0"/>
              <a:t>)</a:t>
            </a:r>
          </a:p>
          <a:p>
            <a:pPr marL="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   :: </a:t>
            </a:r>
            <a:r>
              <a:rPr lang="ko-KR" altLang="en-US" sz="1800" smtClean="0"/>
              <a:t>한계 </a:t>
            </a:r>
            <a:r>
              <a:rPr lang="en-US" altLang="ko-KR" sz="1800" smtClean="0"/>
              <a:t>: </a:t>
            </a:r>
            <a:r>
              <a:rPr lang="ko-KR" altLang="en-US" sz="1800" smtClean="0"/>
              <a:t>거대한 화학 </a:t>
            </a:r>
            <a:r>
              <a:rPr lang="en-US" altLang="ko-KR" sz="1800" smtClean="0"/>
              <a:t>space</a:t>
            </a:r>
            <a:r>
              <a:rPr lang="ko-KR" altLang="en-US" sz="1800" smtClean="0"/>
              <a:t>에서 효율적인 </a:t>
            </a:r>
            <a:r>
              <a:rPr lang="en-US" altLang="ko-KR" sz="1800" smtClean="0"/>
              <a:t>Searching</a:t>
            </a:r>
            <a:r>
              <a:rPr lang="ko-KR" altLang="en-US" sz="1800" smtClean="0"/>
              <a:t> 방법이 없음</a:t>
            </a:r>
            <a:r>
              <a:rPr lang="en-US" altLang="ko-KR" sz="1800" smtClean="0"/>
              <a:t>, gradient </a:t>
            </a:r>
            <a:r>
              <a:rPr lang="ko-KR" altLang="en-US" sz="1800" smtClean="0"/>
              <a:t>방식을 사용 할 수 없기 때문</a:t>
            </a: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 smtClean="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41670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연속 분자식의 장점</a:t>
            </a:r>
            <a:r>
              <a:rPr lang="en-US" altLang="ko-KR" sz="2800" smtClean="0"/>
              <a:t>(continuous representation)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ko-KR" smtClean="0"/>
              <a:t>None hand-specified Mutation rules</a:t>
            </a:r>
          </a:p>
          <a:p>
            <a:pPr marL="0" indent="0">
              <a:buNone/>
            </a:pPr>
            <a:r>
              <a:rPr lang="en-US" altLang="ko-KR" smtClean="0"/>
              <a:t>( </a:t>
            </a:r>
            <a:r>
              <a:rPr lang="ko-KR" altLang="en-US" smtClean="0"/>
              <a:t>돌연변이에 규칙들에 대해서 수작업을 할필요 없음</a:t>
            </a:r>
            <a:r>
              <a:rPr lang="en-US" altLang="ko-KR"/>
              <a:t> 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r>
              <a:rPr lang="en-US" altLang="ko-KR" smtClean="0"/>
              <a:t>2. Gradient-based Optimization </a:t>
            </a:r>
            <a:r>
              <a:rPr lang="ko-KR" altLang="en-US" smtClean="0"/>
              <a:t>가능 </a:t>
            </a:r>
            <a:r>
              <a:rPr lang="en-US" altLang="ko-KR" smtClean="0"/>
              <a:t>(</a:t>
            </a:r>
            <a:r>
              <a:rPr lang="ko-KR" altLang="en-US" smtClean="0"/>
              <a:t>미분 가능 모델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r>
              <a:rPr lang="en-US" altLang="ko-KR" smtClean="0"/>
              <a:t>+ </a:t>
            </a:r>
            <a:r>
              <a:rPr lang="ko-KR" altLang="en-US" smtClean="0"/>
              <a:t>베이지안 추론 방식들과 결합 가능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3. data-driven representation</a:t>
            </a:r>
            <a:r>
              <a:rPr lang="ko-KR" altLang="en-US" smtClean="0"/>
              <a:t>은 </a:t>
            </a:r>
            <a:r>
              <a:rPr lang="en-US" altLang="ko-KR" smtClean="0"/>
              <a:t>Large implicit library</a:t>
            </a:r>
            <a:r>
              <a:rPr lang="ko-KR" altLang="en-US" smtClean="0"/>
              <a:t>에서도 활용가능</a:t>
            </a:r>
            <a:r>
              <a:rPr lang="en-US" altLang="ko-KR" smtClean="0"/>
              <a:t>,  </a:t>
            </a:r>
          </a:p>
          <a:p>
            <a:pPr marL="0" indent="0">
              <a:buNone/>
            </a:pPr>
            <a:r>
              <a:rPr lang="en-US" altLang="ko-KR" smtClean="0"/>
              <a:t>Smaller set of labled examples</a:t>
            </a:r>
            <a:r>
              <a:rPr lang="ko-KR" altLang="en-US" smtClean="0"/>
              <a:t>를 이용해 연속식을 회귀 모델로 만들 수 있음 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위 와 같은 장점들이 수백만개의 분자들에서 쉽게 장점을 취할 수 있도록 하는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7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2533" y="0"/>
            <a:ext cx="8466667" cy="1294342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Chemical Design </a:t>
            </a:r>
            <a:r>
              <a:rPr lang="ko-KR" altLang="en-US" sz="2800" smtClean="0"/>
              <a:t>으로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smtClean="0"/>
              <a:t>Generative Model </a:t>
            </a:r>
            <a:r>
              <a:rPr lang="ko-KR" altLang="en-US" sz="2800" smtClean="0"/>
              <a:t>선택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2533" y="1294342"/>
            <a:ext cx="11150600" cy="2653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smtClean="0"/>
              <a:t>AutoEncoder</a:t>
            </a:r>
            <a:r>
              <a:rPr lang="ko-KR" altLang="en-US" sz="1800" smtClean="0"/>
              <a:t>를 </a:t>
            </a:r>
            <a:r>
              <a:rPr lang="en-US" altLang="ko-KR" sz="1800" smtClean="0"/>
              <a:t>Generative Model</a:t>
            </a:r>
            <a:r>
              <a:rPr lang="ko-KR" altLang="en-US" sz="1800" smtClean="0"/>
              <a:t>로 선택함 </a:t>
            </a:r>
            <a:endParaRPr lang="en-US" altLang="ko-KR" sz="1800" smtClean="0"/>
          </a:p>
          <a:p>
            <a:pPr marL="0" indent="0">
              <a:buNone/>
            </a:pPr>
            <a:r>
              <a:rPr lang="ko-KR" altLang="en-US" sz="1800" smtClean="0"/>
              <a:t>이유 </a:t>
            </a:r>
            <a:r>
              <a:rPr lang="en-US" altLang="ko-KR" sz="1800" smtClean="0"/>
              <a:t>: AutoEncoder</a:t>
            </a:r>
            <a:r>
              <a:rPr lang="ko-KR" altLang="en-US" sz="1800" smtClean="0"/>
              <a:t>는 </a:t>
            </a:r>
            <a:r>
              <a:rPr lang="en-US" altLang="ko-KR" sz="1800" smtClean="0"/>
              <a:t>SMILES</a:t>
            </a:r>
            <a:r>
              <a:rPr lang="ko-KR" altLang="en-US" sz="1800" smtClean="0"/>
              <a:t>를 </a:t>
            </a:r>
            <a:r>
              <a:rPr lang="en-US" altLang="ko-KR" sz="1800" smtClean="0"/>
              <a:t>Continious Vector</a:t>
            </a:r>
            <a:r>
              <a:rPr lang="ko-KR" altLang="en-US" sz="1800" smtClean="0"/>
              <a:t>로 변환시킬 수 있음</a:t>
            </a:r>
            <a:r>
              <a:rPr lang="en-US" altLang="ko-KR" sz="1800" smtClean="0"/>
              <a:t>(</a:t>
            </a:r>
            <a:r>
              <a:rPr lang="ko-KR" altLang="en-US" sz="1800" smtClean="0"/>
              <a:t>연속식으로 변환</a:t>
            </a:r>
            <a:r>
              <a:rPr lang="en-US" altLang="ko-KR" sz="1800" smtClean="0"/>
              <a:t>)</a:t>
            </a:r>
          </a:p>
          <a:p>
            <a:pPr marL="0" indent="0">
              <a:buNone/>
            </a:pPr>
            <a:endParaRPr lang="en-US" altLang="ko-KR" sz="1800"/>
          </a:p>
        </p:txBody>
      </p:sp>
      <p:sp>
        <p:nvSpPr>
          <p:cNvPr id="4" name="직사각형 3"/>
          <p:cNvSpPr/>
          <p:nvPr/>
        </p:nvSpPr>
        <p:spPr>
          <a:xfrm>
            <a:off x="372532" y="4098409"/>
            <a:ext cx="104394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SMILES</a:t>
            </a:r>
            <a:r>
              <a:rPr lang="ko-KR" altLang="en-US" smtClean="0"/>
              <a:t>를 분자식으로 선택함</a:t>
            </a:r>
            <a:endParaRPr lang="en-US" altLang="ko-KR" smtClean="0"/>
          </a:p>
          <a:p>
            <a:r>
              <a:rPr lang="ko-KR" altLang="en-US" smtClean="0"/>
              <a:t>이유 </a:t>
            </a:r>
            <a:r>
              <a:rPr lang="en-US" altLang="ko-KR" smtClean="0"/>
              <a:t>: SMILES</a:t>
            </a:r>
            <a:r>
              <a:rPr lang="ko-KR" altLang="en-US" smtClean="0"/>
              <a:t>의 </a:t>
            </a:r>
            <a:r>
              <a:rPr lang="en-US" altLang="ko-KR" smtClean="0"/>
              <a:t>representatio</a:t>
            </a:r>
            <a:r>
              <a:rPr lang="ko-KR" altLang="en-US" smtClean="0"/>
              <a:t>이 순주롭게 </a:t>
            </a:r>
            <a:r>
              <a:rPr lang="en-US" altLang="ko-KR" smtClean="0"/>
              <a:t>Molecular representatio</a:t>
            </a:r>
            <a:r>
              <a:rPr lang="ko-KR" altLang="en-US" smtClean="0"/>
              <a:t>으로 변환 할 수 있음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그 외에 방법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chemical fingerprints, cnn on graphs, </a:t>
            </a:r>
          </a:p>
          <a:p>
            <a:r>
              <a:rPr lang="en-US" altLang="ko-KR"/>
              <a:t> </a:t>
            </a:r>
            <a:r>
              <a:rPr lang="en-US" altLang="ko-KR" smtClean="0"/>
              <a:t> 	       similar graph-convolutions, Coulomb atrices </a:t>
            </a:r>
            <a:r>
              <a:rPr lang="ko-KR" altLang="en-US" smtClean="0"/>
              <a:t>등이 있음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 </a:t>
            </a:r>
            <a:r>
              <a:rPr lang="en-US" altLang="ko-KR" smtClean="0"/>
              <a:t> </a:t>
            </a:r>
            <a:endParaRPr lang="en-US" altLang="ko-KR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72533" y="2988733"/>
            <a:ext cx="8466667" cy="1294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Molecular representation </a:t>
            </a:r>
            <a:r>
              <a:rPr lang="ko-KR" altLang="en-US" sz="2800" smtClean="0"/>
              <a:t>선택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8637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011" y="548915"/>
            <a:ext cx="10847365" cy="55844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smtClean="0"/>
              <a:t>Continuous vector-valued representation </a:t>
            </a:r>
            <a:r>
              <a:rPr lang="ko-KR" altLang="en-US" sz="1600" smtClean="0"/>
              <a:t>을 사용해</a:t>
            </a:r>
            <a:endParaRPr lang="en-US" altLang="ko-KR" sz="1600" smtClean="0"/>
          </a:p>
          <a:p>
            <a:pPr marL="0" indent="0">
              <a:buNone/>
            </a:pPr>
            <a:r>
              <a:rPr lang="ko-KR" altLang="en-US" sz="1600"/>
              <a:t>새</a:t>
            </a:r>
            <a:r>
              <a:rPr lang="ko-KR" altLang="en-US" sz="1600" smtClean="0"/>
              <a:t>로운 </a:t>
            </a:r>
            <a:r>
              <a:rPr lang="en-US" altLang="ko-KR" sz="1600" smtClean="0"/>
              <a:t>Compound</a:t>
            </a:r>
            <a:r>
              <a:rPr lang="ko-KR" altLang="en-US" sz="1600" smtClean="0"/>
              <a:t>를 만들기 위해 </a:t>
            </a:r>
            <a:r>
              <a:rPr lang="en-US" altLang="ko-KR" sz="1600" smtClean="0"/>
              <a:t>continuous optimization </a:t>
            </a:r>
          </a:p>
          <a:p>
            <a:pPr marL="0" indent="0">
              <a:buNone/>
            </a:pPr>
            <a:r>
              <a:rPr lang="ko-KR" altLang="en-US" sz="1600" smtClean="0"/>
              <a:t>방식으로 실험을 함 </a:t>
            </a:r>
            <a:endParaRPr lang="en-US" altLang="ko-KR" sz="1600" smtClean="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 smtClean="0"/>
              <a:t>AutoEncoder</a:t>
            </a:r>
            <a:r>
              <a:rPr lang="ko-KR" altLang="en-US" sz="1600" smtClean="0"/>
              <a:t>를 사용하여 </a:t>
            </a:r>
            <a:r>
              <a:rPr lang="en-US" altLang="ko-KR" sz="1600" smtClean="0"/>
              <a:t>property prediction task </a:t>
            </a:r>
            <a:r>
              <a:rPr lang="ko-KR" altLang="en-US" sz="1600" smtClean="0"/>
              <a:t>를 </a:t>
            </a:r>
            <a:r>
              <a:rPr lang="en-US" altLang="ko-KR" sz="1600" smtClean="0"/>
              <a:t>train </a:t>
            </a:r>
            <a:r>
              <a:rPr lang="ko-KR" altLang="en-US" sz="1600" smtClean="0"/>
              <a:t>함</a:t>
            </a:r>
            <a:endParaRPr lang="en-US" altLang="ko-KR" sz="1600" smtClean="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 smtClean="0"/>
              <a:t>Property value</a:t>
            </a:r>
            <a:r>
              <a:rPr lang="ko-KR" altLang="en-US" sz="1600" smtClean="0"/>
              <a:t>를 예측하기 위해 인코더를 통해 만든 </a:t>
            </a:r>
            <a:endParaRPr lang="en-US" altLang="ko-KR" sz="1600" smtClean="0"/>
          </a:p>
          <a:p>
            <a:pPr marL="0" indent="0">
              <a:buNone/>
            </a:pPr>
            <a:r>
              <a:rPr lang="ko-KR" altLang="en-US" sz="1600" smtClean="0"/>
              <a:t>연속적인 분자식을 다중 퍼셉트론에 넣어 최적화 하였으며</a:t>
            </a:r>
            <a:endParaRPr lang="en-US" altLang="ko-KR" sz="1600" smtClean="0"/>
          </a:p>
          <a:p>
            <a:pPr marL="0" indent="0">
              <a:buNone/>
            </a:pPr>
            <a:r>
              <a:rPr lang="en-US" altLang="ko-KR" sz="1600" smtClean="0"/>
              <a:t>Loss function </a:t>
            </a:r>
            <a:r>
              <a:rPr lang="ko-KR" altLang="en-US" sz="1600" smtClean="0"/>
              <a:t>안에 </a:t>
            </a:r>
            <a:r>
              <a:rPr lang="en-US" altLang="ko-KR" sz="1600" smtClean="0"/>
              <a:t>Regression error</a:t>
            </a:r>
            <a:r>
              <a:rPr lang="ko-KR" altLang="en-US" sz="1600" smtClean="0"/>
              <a:t>도 포함시킴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 smtClean="0"/>
              <a:t>[</a:t>
            </a:r>
            <a:r>
              <a:rPr lang="en-US" altLang="ko-KR" sz="1600"/>
              <a:t>e</a:t>
            </a:r>
            <a:r>
              <a:rPr lang="en-US" altLang="ko-KR" sz="1600" smtClean="0"/>
              <a:t>rror term</a:t>
            </a:r>
            <a:r>
              <a:rPr lang="ko-KR" altLang="en-US" sz="1600" smtClean="0"/>
              <a:t>도 포함한 </a:t>
            </a:r>
            <a:r>
              <a:rPr lang="en-US" altLang="ko-KR" sz="1600" smtClean="0"/>
              <a:t>loss func.]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 smtClean="0"/>
              <a:t>joint trainining</a:t>
            </a:r>
            <a:r>
              <a:rPr lang="ko-KR" altLang="en-US" sz="1600" smtClean="0"/>
              <a:t>이 </a:t>
            </a:r>
            <a:r>
              <a:rPr lang="en-US" altLang="ko-KR" sz="1600" smtClean="0"/>
              <a:t>latent space</a:t>
            </a:r>
            <a:r>
              <a:rPr lang="ko-KR" altLang="en-US" sz="1600" smtClean="0"/>
              <a:t>에 끼치는 영향을 검토함</a:t>
            </a:r>
            <a:endParaRPr lang="en-US" altLang="ko-KR" sz="1600" smtClean="0"/>
          </a:p>
          <a:p>
            <a:pPr marL="0" indent="0">
              <a:buNone/>
            </a:pPr>
            <a:r>
              <a:rPr lang="ko-KR" altLang="en-US" sz="1600" smtClean="0"/>
              <a:t>그리고 새로운 분자를 찾기위해 </a:t>
            </a:r>
            <a:r>
              <a:rPr lang="en-US" altLang="ko-KR" sz="1600" smtClean="0"/>
              <a:t>latent space </a:t>
            </a:r>
            <a:r>
              <a:rPr lang="ko-KR" altLang="en-US" sz="1600" smtClean="0"/>
              <a:t>최적화를 </a:t>
            </a:r>
            <a:r>
              <a:rPr lang="en-US" altLang="ko-KR" sz="1600" smtClean="0"/>
              <a:t>test </a:t>
            </a:r>
            <a:r>
              <a:rPr lang="ko-KR" altLang="en-US" sz="1600" smtClean="0"/>
              <a:t>했음  </a:t>
            </a:r>
            <a:endParaRPr lang="en-US" altLang="ko-KR" sz="1600" smtClean="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 smtClean="0"/>
              <a:t>* joint training </a:t>
            </a:r>
            <a:r>
              <a:rPr lang="ko-KR" altLang="en-US" sz="1600" smtClean="0"/>
              <a:t>은 여러 개의 </a:t>
            </a:r>
            <a:r>
              <a:rPr lang="en-US" altLang="ko-KR" sz="1600" smtClean="0"/>
              <a:t>loss</a:t>
            </a:r>
            <a:r>
              <a:rPr lang="ko-KR" altLang="en-US" sz="1600" smtClean="0"/>
              <a:t>들을 하나의 값으로 더해서 최종 </a:t>
            </a:r>
            <a:r>
              <a:rPr lang="en-US" altLang="ko-KR" sz="1600" smtClean="0"/>
              <a:t>loss</a:t>
            </a:r>
            <a:r>
              <a:rPr lang="ko-KR" altLang="en-US" sz="1600" smtClean="0"/>
              <a:t>로 사용하는 훈련방식 </a:t>
            </a:r>
            <a:r>
              <a:rPr lang="en-US" altLang="ko-KR" sz="1600" smtClean="0"/>
              <a:t>ex) YOLO</a:t>
            </a:r>
          </a:p>
          <a:p>
            <a:pPr marL="0" indent="0">
              <a:buNone/>
            </a:pPr>
            <a:endParaRPr lang="en-US" altLang="ko-KR" sz="1600" smtClean="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endParaRPr lang="en-US" altLang="ko-KR" sz="16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875" y="298750"/>
            <a:ext cx="3667637" cy="3648584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9137516" y="1621766"/>
            <a:ext cx="1500996" cy="1354347"/>
          </a:xfrm>
          <a:prstGeom prst="frame">
            <a:avLst>
              <a:gd name="adj1" fmla="val 199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0991" y="1148917"/>
            <a:ext cx="245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Multilayer perceptron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4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Representation and Autoencoder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2694" y="1690687"/>
            <a:ext cx="10732699" cy="47359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mtClean="0"/>
              <a:t>AutoEncoder</a:t>
            </a:r>
            <a:r>
              <a:rPr lang="ko-KR" altLang="en-US" smtClean="0"/>
              <a:t>는 </a:t>
            </a:r>
            <a:r>
              <a:rPr lang="en-US" altLang="ko-KR" smtClean="0"/>
              <a:t>2</a:t>
            </a:r>
            <a:r>
              <a:rPr lang="ko-KR" altLang="en-US" smtClean="0"/>
              <a:t>개의 </a:t>
            </a:r>
            <a:r>
              <a:rPr lang="en-US" altLang="ko-KR" smtClean="0"/>
              <a:t>deep network</a:t>
            </a:r>
            <a:r>
              <a:rPr lang="ko-KR" altLang="en-US" smtClean="0"/>
              <a:t>로 구성</a:t>
            </a:r>
            <a:r>
              <a:rPr lang="en-US" altLang="ko-KR" smtClean="0"/>
              <a:t>(</a:t>
            </a:r>
            <a:r>
              <a:rPr lang="ko-KR" altLang="en-US" smtClean="0"/>
              <a:t>인코더</a:t>
            </a:r>
            <a:r>
              <a:rPr lang="en-US" altLang="ko-KR" smtClean="0"/>
              <a:t>, </a:t>
            </a:r>
            <a:r>
              <a:rPr lang="ko-KR" altLang="en-US" smtClean="0"/>
              <a:t>디코더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Continous Vector</a:t>
            </a:r>
            <a:r>
              <a:rPr lang="ko-KR" altLang="en-US" smtClean="0"/>
              <a:t>로 만든 후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다시 원상태로 복구하는데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이때 </a:t>
            </a:r>
            <a:r>
              <a:rPr lang="en-US" altLang="ko-KR" smtClean="0"/>
              <a:t>error</a:t>
            </a:r>
            <a:r>
              <a:rPr lang="ko-KR" altLang="en-US" smtClean="0"/>
              <a:t>를 최소화 하도록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훈련시켜 </a:t>
            </a:r>
            <a:r>
              <a:rPr lang="en-US" altLang="ko-KR" smtClean="0"/>
              <a:t>Input</a:t>
            </a:r>
            <a:r>
              <a:rPr lang="ko-KR" altLang="en-US" smtClean="0"/>
              <a:t>과 </a:t>
            </a:r>
            <a:r>
              <a:rPr lang="en-US" altLang="ko-KR" smtClean="0"/>
              <a:t>output</a:t>
            </a:r>
            <a:r>
              <a:rPr lang="ko-KR" altLang="en-US" smtClean="0"/>
              <a:t>을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일치시키도록 훈련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 smtClean="0"/>
              <a:t>이때 그림 가운데 </a:t>
            </a:r>
            <a:r>
              <a:rPr lang="en-US" altLang="ko-KR" smtClean="0"/>
              <a:t>Vector</a:t>
            </a:r>
            <a:r>
              <a:rPr lang="ko-KR" altLang="en-US" smtClean="0"/>
              <a:t>는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Latent representation </a:t>
            </a:r>
            <a:r>
              <a:rPr lang="ko-KR" altLang="en-US" smtClean="0"/>
              <a:t>이라 부름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잠재적인 무언가가 있기 때문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616" y="2435703"/>
            <a:ext cx="51339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0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11495</TotalTime>
  <Words>2114</Words>
  <Application>Microsoft Office PowerPoint</Application>
  <PresentationFormat>와이드스크린</PresentationFormat>
  <Paragraphs>337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Automatic Chemical Design Using a Data-Driven Continuous Representation of Molecules </vt:lpstr>
      <vt:lpstr>PowerPoint 프레젠테이션</vt:lpstr>
      <vt:lpstr>연구주제</vt:lpstr>
      <vt:lpstr>PowerPoint 프레젠테이션</vt:lpstr>
      <vt:lpstr>연구 관련 배경지식 </vt:lpstr>
      <vt:lpstr>연속 분자식의 장점(continuous representation)</vt:lpstr>
      <vt:lpstr>Chemical Design 으로 Generative Model 선택</vt:lpstr>
      <vt:lpstr>PowerPoint 프레젠테이션</vt:lpstr>
      <vt:lpstr>Representation and Autoencoder</vt:lpstr>
      <vt:lpstr>Representation and Autoencoder</vt:lpstr>
      <vt:lpstr>VAE란? </vt:lpstr>
      <vt:lpstr>Representation and Autoencoder</vt:lpstr>
      <vt:lpstr>PowerPoint 프레젠테이션</vt:lpstr>
      <vt:lpstr>SMILES 주의점(한계)</vt:lpstr>
      <vt:lpstr>PowerPoint 프레젠테이션</vt:lpstr>
      <vt:lpstr>PowerPoint 프레젠테이션</vt:lpstr>
      <vt:lpstr>PowerPoint 프레젠테이션</vt:lpstr>
      <vt:lpstr>Results and discussion </vt:lpstr>
      <vt:lpstr>KDE 란?</vt:lpstr>
      <vt:lpstr>디코딩 할때 매번 다른 분자가 나옴</vt:lpstr>
      <vt:lpstr>PowerPoint 프레젠테이션</vt:lpstr>
      <vt:lpstr>PowerPoint 프레젠테이션</vt:lpstr>
      <vt:lpstr>고차원 공간에서 최적화 할 경우</vt:lpstr>
      <vt:lpstr>PowerPoint 프레젠테이션</vt:lpstr>
      <vt:lpstr>PowerPoint 프레젠테이션</vt:lpstr>
      <vt:lpstr>PowerPoint 프레젠테이션</vt:lpstr>
      <vt:lpstr>속성에 대한 분자 최적화 Optimizatin of Molecules via Properties </vt:lpstr>
      <vt:lpstr>PowerPoint 프레젠테이션</vt:lpstr>
      <vt:lpstr>결론</vt:lpstr>
      <vt:lpstr>개선 할 수 있는 방법 </vt:lpstr>
      <vt:lpstr>사용된 methods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Chemical Design Using a Data-Driven Continuous Representation of Molecules </dc:title>
  <dc:creator>user</dc:creator>
  <cp:lastModifiedBy>user</cp:lastModifiedBy>
  <cp:revision>139</cp:revision>
  <dcterms:created xsi:type="dcterms:W3CDTF">2021-06-28T04:37:10Z</dcterms:created>
  <dcterms:modified xsi:type="dcterms:W3CDTF">2021-07-06T05:43:53Z</dcterms:modified>
</cp:coreProperties>
</file>