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2" r:id="rId22"/>
    <p:sldId id="281" r:id="rId23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Cambria Math" panose="02040503050406030204" pitchFamily="18" charset="0"/>
      <p:regular r:id="rId26"/>
    </p:embeddedFont>
    <p:embeddedFont>
      <p:font typeface="배달의민족 주아" panose="02020603020101020101" pitchFamily="18" charset="-127"/>
      <p:regular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Bahnschrift SemiBold SemiConden" panose="020B0502040204020203" pitchFamily="34" charset="0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E40"/>
    <a:srgbClr val="902568"/>
    <a:srgbClr val="EBB78F"/>
    <a:srgbClr val="0A7BB9"/>
    <a:srgbClr val="9E6941"/>
    <a:srgbClr val="87C54A"/>
    <a:srgbClr val="5358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>
        <p:scale>
          <a:sx n="75" d="100"/>
          <a:sy n="75" d="100"/>
        </p:scale>
        <p:origin x="296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7816-D301-4EB2-BC89-B8E7BC61EFAF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84B-9E4B-4497-AC10-F0EC3D03C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64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7816-D301-4EB2-BC89-B8E7BC61EFAF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84B-9E4B-4497-AC10-F0EC3D03C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4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7816-D301-4EB2-BC89-B8E7BC61EFAF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84B-9E4B-4497-AC10-F0EC3D03C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6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7816-D301-4EB2-BC89-B8E7BC61EFAF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84B-9E4B-4497-AC10-F0EC3D03C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53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7816-D301-4EB2-BC89-B8E7BC61EFAF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84B-9E4B-4497-AC10-F0EC3D03C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1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7816-D301-4EB2-BC89-B8E7BC61EFAF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84B-9E4B-4497-AC10-F0EC3D03C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3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7816-D301-4EB2-BC89-B8E7BC61EFAF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84B-9E4B-4497-AC10-F0EC3D03C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96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7816-D301-4EB2-BC89-B8E7BC61EFAF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84B-9E4B-4497-AC10-F0EC3D03C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4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7816-D301-4EB2-BC89-B8E7BC61EFAF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84B-9E4B-4497-AC10-F0EC3D03C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11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7816-D301-4EB2-BC89-B8E7BC61EFAF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84B-9E4B-4497-AC10-F0EC3D03C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5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27816-D301-4EB2-BC89-B8E7BC61EFAF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584B-9E4B-4497-AC10-F0EC3D03C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8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27816-D301-4EB2-BC89-B8E7BC61EFAF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584B-9E4B-4497-AC10-F0EC3D03CF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2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31" y="1621852"/>
            <a:ext cx="8173591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86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86040" y="-33866"/>
            <a:ext cx="31244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6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Introduct</a:t>
            </a:r>
            <a:r>
              <a:rPr lang="en-US" altLang="ko-KR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</a:t>
            </a:r>
            <a:r>
              <a:rPr lang="ko-KR" altLang="en-US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2965" y="592667"/>
            <a:ext cx="12617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2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디테일</a:t>
            </a:r>
            <a:endParaRPr lang="en-US" altLang="ko-KR" sz="3200">
              <a:solidFill>
                <a:srgbClr val="9025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933" y="592667"/>
            <a:ext cx="5507712" cy="54791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9503" y="1924741"/>
            <a:ext cx="63078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VAE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는 보통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RNN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을 이용함 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Encoder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에 쓰이는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NN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과 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Decoder</a:t>
            </a:r>
            <a:r>
              <a:rPr lang="ko-KR" altLang="en-US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에 쓰이는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NN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이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RNN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을 쓴다는 뜻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여기에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SMILES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가 문자열 기반이 데이터기에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Sequence to Sequence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오토인코더의 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성능을 이끌어 낼 수 있음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(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*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Seq2Seq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은 문자열 데이터를 학습시키는</a:t>
            </a:r>
            <a:r>
              <a:rPr lang="en-US" altLang="ko-KR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모델로 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LSTM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기반임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35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86040" y="-33866"/>
            <a:ext cx="31244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6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Introduct</a:t>
            </a:r>
            <a:r>
              <a:rPr lang="en-US" altLang="ko-KR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</a:t>
            </a:r>
            <a:r>
              <a:rPr lang="ko-KR" altLang="en-US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2965" y="592667"/>
            <a:ext cx="12617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2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디테일</a:t>
            </a:r>
            <a:endParaRPr lang="en-US" altLang="ko-KR" sz="3200">
              <a:solidFill>
                <a:srgbClr val="9025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9036" y="2034808"/>
            <a:ext cx="103315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SMILEs </a:t>
            </a:r>
            <a:r>
              <a:rPr lang="ko-KR" altLang="en-US" sz="2400" smtClean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주의점</a:t>
            </a:r>
            <a:endParaRPr lang="en-US" altLang="ko-KR" sz="2400" smtClean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-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문자열 데이터기 때문에 문법의 허술함으로 인해 유효하지 않은 값을  만들어 낼 수 있음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그래서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Invalid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한 분자들을 걸러내는 수행이 필요함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이는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chem-informatics suite Rdkit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을 이용해 걸러낼 수 있음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-Valid String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만 생성하도록 할 수 있지만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,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제한을 하지 않는 이유는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SMILES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의 아키텍쳐를 학습하는데 유연성을 주기 위함이라고 함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,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그리고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Invalid String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이 생겨도 비교적 가볍게 처리하여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Valid String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만 추릴 수 있기 때문에 유연성을 챙김 </a:t>
            </a:r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9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86040" y="-33866"/>
            <a:ext cx="31244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6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Introduct</a:t>
            </a:r>
            <a:r>
              <a:rPr lang="en-US" altLang="ko-KR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</a:t>
            </a:r>
            <a:r>
              <a:rPr lang="ko-KR" altLang="en-US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2965" y="592667"/>
            <a:ext cx="12617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2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디테일</a:t>
            </a:r>
            <a:endParaRPr lang="en-US" altLang="ko-KR" sz="3200">
              <a:solidFill>
                <a:srgbClr val="9025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5969" y="2280341"/>
            <a:ext cx="103315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오토인코더 </a:t>
            </a:r>
            <a:r>
              <a:rPr lang="en-US" altLang="ko-KR" sz="2400" smtClean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Training </a:t>
            </a:r>
            <a:r>
              <a:rPr lang="ko-KR" altLang="en-US" sz="2400" smtClean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할 때 중요점</a:t>
            </a:r>
            <a:endParaRPr lang="en-US" altLang="ko-KR" sz="2400" smtClean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reconstruction task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와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property prediction task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가</a:t>
            </a:r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jointly training(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동시 훈련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)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되어야함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, </a:t>
            </a: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그래야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Target properties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와 연속식 구조가 상관관계를 가지게 된다고 함 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7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86040" y="-33866"/>
            <a:ext cx="5520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mtClean="0">
                <a:solidFill>
                  <a:srgbClr val="EBB78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Results and Discussion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2965" y="592667"/>
            <a:ext cx="12617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32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Optimization</a:t>
            </a:r>
            <a:endParaRPr lang="en-US" altLang="ko-KR" sz="3200">
              <a:solidFill>
                <a:srgbClr val="9025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191569" y="1408274"/>
            <a:ext cx="103315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rgbClr val="0A7BB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최적화 하기 앞서 알아야 하는 조건</a:t>
            </a:r>
            <a:endParaRPr lang="en-US" altLang="ko-KR" sz="2400" smtClean="0">
              <a:solidFill>
                <a:srgbClr val="0A7BB9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en-US" altLang="ko-KR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::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오토인코더가 정확한지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? [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근사가 잘 되냐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]</a:t>
            </a:r>
          </a:p>
          <a:p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( analyze the fidelity of the autoencoder )</a:t>
            </a:r>
          </a:p>
          <a:p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:: latent space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에서 분자의 특징을 포착 할 수 있는 가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?</a:t>
            </a:r>
          </a:p>
          <a:p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0"/>
          <p:cNvPicPr>
            <a:picLocks noChangeAspect="1"/>
          </p:cNvPicPr>
          <p:nvPr/>
        </p:nvPicPr>
        <p:blipFill rotWithShape="1">
          <a:blip r:embed="rId2">
            <a:extLst/>
          </a:blip>
          <a:srcRect l="9479" b="9305"/>
          <a:stretch/>
        </p:blipFill>
        <p:spPr>
          <a:xfrm>
            <a:off x="1156782" y="3979558"/>
            <a:ext cx="3579008" cy="277485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1"/>
          <p:cNvPicPr>
            <a:picLocks noChangeAspect="1"/>
          </p:cNvPicPr>
          <p:nvPr/>
        </p:nvPicPr>
        <p:blipFill rotWithShape="1">
          <a:blip r:embed="rId3">
            <a:extLst/>
          </a:blip>
          <a:srcRect l="7119" b="9412"/>
          <a:stretch/>
        </p:blipFill>
        <p:spPr>
          <a:xfrm>
            <a:off x="6213418" y="3939309"/>
            <a:ext cx="4749799" cy="28553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452965" y="592667"/>
            <a:ext cx="12617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32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Optimization</a:t>
            </a:r>
            <a:endParaRPr lang="en-US" altLang="ko-KR" sz="3200">
              <a:solidFill>
                <a:srgbClr val="9025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47636" y="1867820"/>
            <a:ext cx="103315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ZINC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데이터 셋을 이용했을 때 커널 밀도 추정치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(KDE)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가 왼쪽 아래 사진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</a:t>
            </a: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오른쪽 아래는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Latent space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에서 한 지점에 대한 디코딩을 할 경우 나오는 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분자들의 확률에 대한 예시임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,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확률에 따라 분자가 선택됨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,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그렇기에 매번 같지는 않음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즉 근사시킬 수는 있지만 매번 같은 값이 나오는 건 아니다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.</a:t>
            </a:r>
          </a:p>
          <a:p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6040" y="-33866"/>
            <a:ext cx="5520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mtClean="0">
                <a:solidFill>
                  <a:srgbClr val="EBB78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Results and Discussion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965" y="1107133"/>
            <a:ext cx="893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:: </a:t>
            </a:r>
            <a:r>
              <a:rPr lang="ko-KR" altLang="en-US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오토인코더가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정확한지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? </a:t>
            </a:r>
            <a:r>
              <a:rPr lang="en-US" altLang="ko-KR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( analyze the fidelity of the autoencoder )</a:t>
            </a:r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3142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52965" y="592667"/>
            <a:ext cx="12617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32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Optimization</a:t>
            </a:r>
            <a:endParaRPr lang="en-US" altLang="ko-KR" sz="3200">
              <a:solidFill>
                <a:srgbClr val="9025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2965" y="1175974"/>
            <a:ext cx="8705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:: latent space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에서 분자의 특징을 포착 할 수 있는 가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?</a:t>
            </a:r>
          </a:p>
          <a:p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431" y="0"/>
            <a:ext cx="4448796" cy="44773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86040" y="-33866"/>
            <a:ext cx="5520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mtClean="0">
                <a:solidFill>
                  <a:srgbClr val="EBB78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Results and Discussion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6040" y="200697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디코딩된 </a:t>
            </a:r>
            <a:r>
              <a:rPr lang="en-US" altLang="ko-KR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SMILES </a:t>
            </a:r>
            <a:r>
              <a:rPr lang="ko-KR" altLang="en-US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를 다시 인코딩하여도 </a:t>
            </a:r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최적화 될 때 똑같은 거리로 디코딩이 됨 </a:t>
            </a:r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이는 </a:t>
            </a:r>
            <a:r>
              <a:rPr lang="en-US" altLang="ko-KR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Latent space</a:t>
            </a:r>
            <a:r>
              <a:rPr lang="ko-KR" altLang="en-US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가 분자와 관련된 특징을 가지고</a:t>
            </a:r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있다는 증거라고 </a:t>
            </a:r>
            <a:r>
              <a:rPr lang="ko-KR" altLang="en-US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함 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오른쪽 아래는 한 분자에 대한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latent space</a:t>
            </a: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거리에 따른 분자들의 형태임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,</a:t>
            </a: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거리가 가까운 것 끼리 분사 구조가 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유사함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pic>
        <p:nvPicPr>
          <p:cNvPr id="14" name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8382" y="4258733"/>
            <a:ext cx="5987322" cy="24030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0087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52965" y="592667"/>
            <a:ext cx="12617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32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Optimization</a:t>
            </a:r>
            <a:endParaRPr lang="en-US" altLang="ko-KR" sz="3200">
              <a:solidFill>
                <a:srgbClr val="9025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2965" y="1175974"/>
            <a:ext cx="8705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:: latent space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에서 분자의 특징을 포착 할 수 있는 가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?</a:t>
            </a:r>
          </a:p>
          <a:p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6040" y="-33866"/>
            <a:ext cx="5520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mtClean="0">
                <a:solidFill>
                  <a:srgbClr val="EBB78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Results and Discussion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6533" y="1863226"/>
            <a:ext cx="110151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하지만 거리가 가깝다고 무조건 유사한건 아님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데이터의 차원이 높을 수록 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데이터 분포의 평균을 둘러싼 고리 근처에 데이터들이 집중되어 있기 때문에</a:t>
            </a:r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가까운 분자들은 오히려 전혀 다른 분자일 수 있음 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9" y="3703477"/>
            <a:ext cx="2243917" cy="784378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629" y="5190538"/>
            <a:ext cx="5313313" cy="11608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" name="타원 15"/>
          <p:cNvSpPr/>
          <p:nvPr/>
        </p:nvSpPr>
        <p:spPr>
          <a:xfrm>
            <a:off x="6282040" y="4920591"/>
            <a:ext cx="1045430" cy="98296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도넛 16"/>
          <p:cNvSpPr/>
          <p:nvPr/>
        </p:nvSpPr>
        <p:spPr>
          <a:xfrm>
            <a:off x="5820223" y="4487855"/>
            <a:ext cx="1925927" cy="1863575"/>
          </a:xfrm>
          <a:prstGeom prst="donut">
            <a:avLst>
              <a:gd name="adj" fmla="val 2464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endCxn id="17" idx="6"/>
          </p:cNvCxnSpPr>
          <p:nvPr/>
        </p:nvCxnSpPr>
        <p:spPr>
          <a:xfrm>
            <a:off x="7247975" y="5404503"/>
            <a:ext cx="498175" cy="15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endCxn id="20" idx="1"/>
          </p:cNvCxnSpPr>
          <p:nvPr/>
        </p:nvCxnSpPr>
        <p:spPr>
          <a:xfrm rot="16200000" flipH="1">
            <a:off x="7448437" y="5474698"/>
            <a:ext cx="697868" cy="5574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76111" y="591770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엡실론 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7181" y="4446691"/>
            <a:ext cx="909829" cy="377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저차원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70158" y="4487855"/>
            <a:ext cx="895297" cy="377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</a:t>
            </a:r>
            <a:r>
              <a:rPr lang="ko-KR" altLang="en-US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차원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263" y="4861152"/>
            <a:ext cx="2227463" cy="13336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287702" y="4364673"/>
                <a:ext cx="6096000" cy="7664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ko-KR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r>
                  <a:rPr lang="ko-KR" altLang="en-US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차원에서 </a:t>
                </a:r>
                <a:r>
                  <a:rPr lang="en-US" altLang="ko-KR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K</a:t>
                </a:r>
                <a:r>
                  <a:rPr lang="ko-KR" altLang="en-US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l-GR" altLang="ko-KR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2(</m:t>
                    </m:r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altLang="ko-KR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원</m:t>
                    </m:r>
                  </m:oMath>
                </a14:m>
                <a:r>
                  <a:rPr lang="ko-KR" altLang="en-US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의 넓이</a:t>
                </a:r>
                <a:r>
                  <a:rPr lang="en-US" altLang="ko-KR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</a:t>
                </a:r>
              </a:p>
              <a:p>
                <a:r>
                  <a:rPr lang="en-US" altLang="ko-KR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</a:t>
                </a:r>
                <a:r>
                  <a:rPr lang="ko-KR" altLang="en-US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차원에서 </a:t>
                </a:r>
                <a:r>
                  <a:rPr lang="en-US" altLang="ko-KR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K</a:t>
                </a:r>
                <a:r>
                  <a:rPr lang="ko-KR" altLang="en-US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l-GR" altLang="ko-K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3(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l-G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l-GR" altLang="ko-KR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구의 부피</a:t>
                </a:r>
                <a:r>
                  <a:rPr lang="en-US" altLang="ko-KR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 </a:t>
                </a:r>
                <a:endParaRPr lang="ko-KR" altLang="en-US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02" y="4364673"/>
                <a:ext cx="6096000" cy="766492"/>
              </a:xfrm>
              <a:prstGeom prst="rect">
                <a:avLst/>
              </a:prstGeom>
              <a:blipFill>
                <a:blip r:embed="rId5"/>
                <a:stretch>
                  <a:fillRect l="-800" t="-3175"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5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52965" y="592667"/>
            <a:ext cx="12617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32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Optimization</a:t>
            </a:r>
            <a:endParaRPr lang="en-US" altLang="ko-KR" sz="3200">
              <a:solidFill>
                <a:srgbClr val="9025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2965" y="1175974"/>
            <a:ext cx="8705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:: latent space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에서 분자의 특징을 포착 할 수 있는 가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?</a:t>
            </a:r>
          </a:p>
          <a:p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6040" y="-33866"/>
            <a:ext cx="5520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mtClean="0">
                <a:solidFill>
                  <a:srgbClr val="EBB78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Results and Discussion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9600" y="2175252"/>
            <a:ext cx="110151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그러므로 고차원 공간에서는 두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point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간의 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선형 보간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(linear interpolation)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사용하기보단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구면 보간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(Spherical interpolation, slerp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이라고 함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사용하면 높은 확률영역에 대한 샘플링을 할 수 있음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42" y="4994886"/>
            <a:ext cx="11002417" cy="151598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919" y="1559528"/>
            <a:ext cx="3055754" cy="28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52965" y="592667"/>
            <a:ext cx="12617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32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Optimization</a:t>
            </a:r>
            <a:r>
              <a:rPr lang="en-US" altLang="ko-KR" sz="24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(Property Prediction of Molecules)</a:t>
            </a:r>
            <a:endParaRPr lang="en-US" altLang="ko-KR" sz="2400">
              <a:solidFill>
                <a:srgbClr val="9025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3400" y="1177442"/>
            <a:ext cx="8705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최적화 들어가기 앞서 </a:t>
            </a:r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6040" y="-33866"/>
            <a:ext cx="5520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mtClean="0">
                <a:solidFill>
                  <a:srgbClr val="EBB78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Results and Discussion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2965" y="1676711"/>
            <a:ext cx="110151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:: VAE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Predictor(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다층 퍼셉트론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동시에 훈련시 장점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학습이 더욱 잘됨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 그림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latent space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property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값에 의한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gradient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생겨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최적화를 더욱 쉽게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할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 있음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 [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경사 상승법 이용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5655" r="200"/>
          <a:stretch/>
        </p:blipFill>
        <p:spPr>
          <a:xfrm>
            <a:off x="8092415" y="633100"/>
            <a:ext cx="3285623" cy="31118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99" y="4328219"/>
            <a:ext cx="8501052" cy="199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93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52965" y="592667"/>
            <a:ext cx="12617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32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Optimization</a:t>
            </a:r>
            <a:r>
              <a:rPr lang="en-US" altLang="ko-KR" sz="24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(Property Prediction of Molecules)</a:t>
            </a:r>
            <a:endParaRPr lang="en-US" altLang="ko-KR" sz="2400">
              <a:solidFill>
                <a:srgbClr val="9025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3400" y="1177442"/>
            <a:ext cx="8705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최적화 들어가기 앞서 </a:t>
            </a:r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6040" y="-33866"/>
            <a:ext cx="5520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mtClean="0">
                <a:solidFill>
                  <a:srgbClr val="EBB78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Results and Discussion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2965" y="1676711"/>
            <a:ext cx="110151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:: SMILEs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분자식을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latent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식으로 변형시켜서 처리하는 것에 관하여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</a:p>
          <a:p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SMILEs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식을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latent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식으로 변형하면 차원을 축소하여 데이터 손실이 발생할 수 밖에 없는데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그럼에도 다른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generative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모델과 비교했을 때 성능이 비슷하거나 더 좋게 나옴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많은 이유가 있겠지만 그 중 하나는 문맥상 순서에 연관성을 없애 독립적인 데이터로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만들기 때문임  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10" y="4368043"/>
            <a:ext cx="11179389" cy="192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6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47559" y="0"/>
            <a:ext cx="3871822" cy="1179004"/>
          </a:xfrm>
        </p:spPr>
        <p:txBody>
          <a:bodyPr/>
          <a:lstStyle/>
          <a:p>
            <a:r>
              <a:rPr lang="ko-KR" altLang="en-US" smtClean="0">
                <a:solidFill>
                  <a:srgbClr val="EBB78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  <a:endParaRPr lang="ko-KR" altLang="en-US">
              <a:solidFill>
                <a:srgbClr val="EBB78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87238" y="1076489"/>
            <a:ext cx="715189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32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32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Introduct</a:t>
            </a:r>
            <a:r>
              <a:rPr lang="en-US" altLang="ko-KR" sz="32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ko-KR" altLang="en-US" sz="32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</a:t>
            </a:r>
            <a:endParaRPr lang="ko-KR" altLang="en-US" sz="32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 Representation and Autoencoder Framework</a:t>
            </a:r>
          </a:p>
          <a:p>
            <a:pPr algn="l"/>
            <a:endParaRPr lang="ko-KR" altLang="en-US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2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2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Results </a:t>
            </a:r>
            <a:r>
              <a:rPr lang="ko-KR" altLang="en-US" sz="32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Discussion </a:t>
            </a:r>
          </a:p>
          <a:p>
            <a:pPr algn="l"/>
            <a:r>
              <a:rPr lang="ko-KR" altLang="en-US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-Representation of Molecules in Latent Space</a:t>
            </a:r>
          </a:p>
          <a:p>
            <a:pPr algn="l"/>
            <a:r>
              <a:rPr lang="ko-KR" altLang="en-US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-Property Prediction of Molecules</a:t>
            </a:r>
          </a:p>
          <a:p>
            <a:pPr algn="l"/>
            <a:r>
              <a:rPr lang="ko-KR" altLang="en-US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-Optimization of Molecules via Properties</a:t>
            </a:r>
          </a:p>
          <a:p>
            <a:pPr algn="l"/>
            <a:endParaRPr lang="ko-KR" altLang="en-US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2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32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Conclusion </a:t>
            </a:r>
          </a:p>
          <a:p>
            <a:pPr algn="l"/>
            <a:endParaRPr lang="ko-KR" altLang="en-US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32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32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METHODS</a:t>
            </a:r>
            <a:endParaRPr lang="ko-KR" altLang="en-US" sz="32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-Autoencoder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Archiecture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7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452965" y="592667"/>
            <a:ext cx="12617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Optimizatin of Molecules via Properties</a:t>
            </a:r>
            <a:endParaRPr lang="en-US" altLang="ko-KR" sz="2400">
              <a:solidFill>
                <a:srgbClr val="9025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040" y="-33866"/>
            <a:ext cx="5520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smtClean="0">
                <a:solidFill>
                  <a:srgbClr val="EBB78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Results and Discussion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3400" y="1803975"/>
            <a:ext cx="110151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가우스 프로세스 모델을 사용해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property prediction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모델링 함 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가우스 프로세스 모델이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Continous domain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적용하기 좋으며 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genetic algorithm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보다 좋은 성능을 보임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-Optimize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Gradient-based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최적화를 사용함 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데이터셋이 많지 않으므로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Global optimization point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에는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도달하기 어려움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그래서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local optimization point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최적화시켜 목표에 조금이라도 도달하는 것도 방법 중 하나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3400" y="1177442"/>
            <a:ext cx="87059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최적화 </a:t>
            </a:r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16" y="706514"/>
            <a:ext cx="3604943" cy="36281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946" y="4196343"/>
            <a:ext cx="3707436" cy="2509374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9409502" y="5022089"/>
            <a:ext cx="163902" cy="1349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478368" y="4811003"/>
            <a:ext cx="25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Local optimization point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48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6040" y="-25399"/>
            <a:ext cx="55204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Conclusion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354480" y="682487"/>
            <a:ext cx="11402683" cy="5860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데이터는 스마일즈 형태를 이용하는데 스마일즈 이용했을 때 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원하는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features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들을 포착할 수 있고 분자를 재구성 할 때 높은 정확도를 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갖는 장점이 있음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-VAE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사용함 이는 인코딩 될 때 분포적 특징을 이용해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여러가지 결과를 얻기 위함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인코딩 될때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continouse representation(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연속식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이기 때문에 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GP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모델링하여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gradient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방법을 통해 최적화 가능함 이 때문에 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genetic algorithm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 달리 최적화가 편해짐 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-VAE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이용할때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property prediction task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jointly training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시키면 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 좋은 예측 능력을 보이며 더욱 부드럽게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gradient-based </a:t>
            </a:r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최적화를 수행 할 수 있는 능력을 보임 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indent="0">
              <a:buNone/>
            </a:pP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3364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6040" y="-25399"/>
            <a:ext cx="55204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Conclusion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2080" y="558801"/>
            <a:ext cx="12617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사용된 </a:t>
            </a:r>
            <a:r>
              <a:rPr lang="en-US" altLang="ko-KR" sz="3200" b="1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Methods</a:t>
            </a:r>
            <a:endParaRPr lang="en-US" altLang="ko-KR" sz="2400">
              <a:solidFill>
                <a:srgbClr val="9025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9" name="AutoShape 2" descr="Detecting Web Attacks with a Seq2Seq Autoencoder / Positive Technologies  corporate blog / Hab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07975" y="2999264"/>
            <a:ext cx="902105" cy="86625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283089" y="2301058"/>
            <a:ext cx="1449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1D </a:t>
            </a:r>
          </a:p>
          <a:p>
            <a:r>
              <a:rPr lang="en-US" altLang="ko-KR" sz="1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Convolutional</a:t>
            </a:r>
          </a:p>
          <a:p>
            <a:r>
              <a:rPr lang="en-US" altLang="ko-KR" sz="1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Layer 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582792" y="2999264"/>
            <a:ext cx="902105" cy="86625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1507991" y="2260600"/>
            <a:ext cx="1449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1D </a:t>
            </a:r>
          </a:p>
          <a:p>
            <a:r>
              <a:rPr lang="en-US" altLang="ko-KR" sz="1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Convolutional</a:t>
            </a:r>
          </a:p>
          <a:p>
            <a:r>
              <a:rPr lang="en-US" altLang="ko-KR" sz="1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Layer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857609" y="3024664"/>
            <a:ext cx="902105" cy="86625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2750341" y="2286000"/>
            <a:ext cx="1449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1D </a:t>
            </a:r>
          </a:p>
          <a:p>
            <a:r>
              <a:rPr lang="en-US" altLang="ko-KR" sz="1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Convolutional</a:t>
            </a:r>
          </a:p>
          <a:p>
            <a:r>
              <a:rPr lang="en-US" altLang="ko-KR" sz="1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Layer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050044" y="2999264"/>
            <a:ext cx="902105" cy="866253"/>
          </a:xfrm>
          <a:prstGeom prst="rect">
            <a:avLst/>
          </a:prstGeom>
          <a:solidFill>
            <a:srgbClr val="F06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050044" y="3063058"/>
            <a:ext cx="996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Fully </a:t>
            </a:r>
          </a:p>
          <a:p>
            <a:r>
              <a:rPr lang="en-US" altLang="ko-KR" sz="1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connected </a:t>
            </a:r>
          </a:p>
          <a:p>
            <a:r>
              <a:rPr lang="en-US" altLang="ko-KR" sz="1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layer </a:t>
            </a:r>
          </a:p>
        </p:txBody>
      </p:sp>
      <p:cxnSp>
        <p:nvCxnSpPr>
          <p:cNvPr id="22" name="직선 화살표 연결선 21"/>
          <p:cNvCxnSpPr>
            <a:stCxn id="10" idx="3"/>
            <a:endCxn id="13" idx="1"/>
          </p:cNvCxnSpPr>
          <p:nvPr/>
        </p:nvCxnSpPr>
        <p:spPr>
          <a:xfrm>
            <a:off x="1210080" y="3432391"/>
            <a:ext cx="372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3" idx="3"/>
          </p:cNvCxnSpPr>
          <p:nvPr/>
        </p:nvCxnSpPr>
        <p:spPr>
          <a:xfrm flipV="1">
            <a:off x="2484897" y="3432390"/>
            <a:ext cx="37271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7" idx="3"/>
          </p:cNvCxnSpPr>
          <p:nvPr/>
        </p:nvCxnSpPr>
        <p:spPr>
          <a:xfrm flipV="1">
            <a:off x="3759714" y="3457790"/>
            <a:ext cx="2903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731" y="2756725"/>
            <a:ext cx="1340690" cy="1351330"/>
          </a:xfrm>
          <a:prstGeom prst="rect">
            <a:avLst/>
          </a:prstGeom>
        </p:spPr>
      </p:pic>
      <p:cxnSp>
        <p:nvCxnSpPr>
          <p:cNvPr id="29" name="직선 화살표 연결선 28"/>
          <p:cNvCxnSpPr>
            <a:stCxn id="20" idx="3"/>
            <a:endCxn id="27" idx="1"/>
          </p:cNvCxnSpPr>
          <p:nvPr/>
        </p:nvCxnSpPr>
        <p:spPr>
          <a:xfrm>
            <a:off x="5046133" y="3432390"/>
            <a:ext cx="3285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920183" y="2999263"/>
            <a:ext cx="902105" cy="86625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GRU</a:t>
            </a:r>
            <a:endParaRPr lang="ko-KR" altLang="en-US" sz="140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011411" y="2999262"/>
            <a:ext cx="902105" cy="86625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GRU</a:t>
            </a:r>
            <a:endParaRPr lang="ko-KR" altLang="en-US" sz="140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102639" y="2999262"/>
            <a:ext cx="902105" cy="86625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GRU</a:t>
            </a:r>
            <a:endParaRPr lang="ko-KR" altLang="en-US" sz="140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9989105" y="3368591"/>
            <a:ext cx="2047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0193867" y="2819400"/>
            <a:ext cx="235626" cy="1159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27" idx="3"/>
            <a:endCxn id="30" idx="1"/>
          </p:cNvCxnSpPr>
          <p:nvPr/>
        </p:nvCxnSpPr>
        <p:spPr>
          <a:xfrm>
            <a:off x="6715421" y="3432390"/>
            <a:ext cx="2047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0" idx="3"/>
            <a:endCxn id="32" idx="1"/>
          </p:cNvCxnSpPr>
          <p:nvPr/>
        </p:nvCxnSpPr>
        <p:spPr>
          <a:xfrm flipV="1">
            <a:off x="7822288" y="3432389"/>
            <a:ext cx="18912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2" idx="3"/>
            <a:endCxn id="33" idx="1"/>
          </p:cNvCxnSpPr>
          <p:nvPr/>
        </p:nvCxnSpPr>
        <p:spPr>
          <a:xfrm>
            <a:off x="8913516" y="3432389"/>
            <a:ext cx="18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0193867" y="2706868"/>
            <a:ext cx="4940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0.02</a:t>
            </a:r>
          </a:p>
          <a:p>
            <a:endParaRPr lang="en-US" altLang="ko-KR" sz="12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2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0.2</a:t>
            </a:r>
          </a:p>
          <a:p>
            <a:endParaRPr lang="en-US" altLang="ko-KR" sz="12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2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0.4</a:t>
            </a:r>
          </a:p>
          <a:p>
            <a:endParaRPr lang="en-US" altLang="ko-KR" sz="12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12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0.58</a:t>
            </a:r>
            <a:endParaRPr lang="ko-KR" altLang="en-US" sz="12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rcRect l="18277" t="4509"/>
          <a:stretch/>
        </p:blipFill>
        <p:spPr>
          <a:xfrm>
            <a:off x="6578702" y="4778982"/>
            <a:ext cx="1793923" cy="1577440"/>
          </a:xfrm>
          <a:prstGeom prst="rect">
            <a:avLst/>
          </a:prstGeom>
        </p:spPr>
      </p:pic>
      <p:cxnSp>
        <p:nvCxnSpPr>
          <p:cNvPr id="57" name="꺾인 연결선 56"/>
          <p:cNvCxnSpPr>
            <a:stCxn id="27" idx="2"/>
            <a:endCxn id="55" idx="1"/>
          </p:cNvCxnSpPr>
          <p:nvPr/>
        </p:nvCxnSpPr>
        <p:spPr>
          <a:xfrm rot="16200000" flipH="1">
            <a:off x="5582066" y="4571065"/>
            <a:ext cx="1459647" cy="53362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306178" y="465321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Jointly training </a:t>
            </a:r>
            <a:endParaRPr lang="ko-KR" altLang="en-US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0666096" y="2819400"/>
            <a:ext cx="2116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855219" y="2670390"/>
            <a:ext cx="597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invalid</a:t>
            </a:r>
            <a:endParaRPr lang="ko-KR" altLang="en-US" sz="12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0688072" y="3218134"/>
            <a:ext cx="2116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877195" y="3069124"/>
            <a:ext cx="48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valid</a:t>
            </a:r>
            <a:endParaRPr lang="ko-KR" altLang="en-US" sz="12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10688072" y="3575321"/>
            <a:ext cx="2116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877195" y="3426311"/>
            <a:ext cx="48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valid</a:t>
            </a:r>
            <a:endParaRPr lang="ko-KR" altLang="en-US" sz="12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10687913" y="3901427"/>
            <a:ext cx="2116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877036" y="3752417"/>
            <a:ext cx="489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valid</a:t>
            </a:r>
            <a:endParaRPr lang="ko-KR" altLang="en-US" sz="12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749693" y="232939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RDkit</a:t>
            </a:r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256259" y="410854"/>
            <a:ext cx="429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사용한 데이터 셋</a:t>
            </a:r>
            <a:endParaRPr lang="en-US" altLang="ko-KR" sz="240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[ZINC] [QM9]</a:t>
            </a:r>
            <a:endParaRPr lang="ko-KR" altLang="en-US" sz="2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43407" y="13423702"/>
            <a:ext cx="850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Encoder</a:t>
            </a:r>
            <a:endParaRPr lang="ko-KR" altLang="en-US"/>
          </a:p>
        </p:txBody>
      </p:sp>
      <p:pic>
        <p:nvPicPr>
          <p:cNvPr id="1028" name="Picture 4" descr="1D Convolution bl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47" y="5502485"/>
            <a:ext cx="2917704" cy="74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직선 연결선 73"/>
          <p:cNvCxnSpPr/>
          <p:nvPr/>
        </p:nvCxnSpPr>
        <p:spPr>
          <a:xfrm flipH="1">
            <a:off x="137791" y="3861267"/>
            <a:ext cx="234289" cy="15046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1166873" y="3825060"/>
            <a:ext cx="2249415" cy="1540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액자 78"/>
          <p:cNvSpPr/>
          <p:nvPr/>
        </p:nvSpPr>
        <p:spPr>
          <a:xfrm>
            <a:off x="93020" y="5365948"/>
            <a:ext cx="3332963" cy="1119519"/>
          </a:xfrm>
          <a:prstGeom prst="frame">
            <a:avLst>
              <a:gd name="adj1" fmla="val 19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5"/>
          <a:srcRect t="1924" b="-1924"/>
          <a:stretch/>
        </p:blipFill>
        <p:spPr>
          <a:xfrm>
            <a:off x="6941114" y="699740"/>
            <a:ext cx="1942040" cy="1281747"/>
          </a:xfrm>
          <a:prstGeom prst="rect">
            <a:avLst/>
          </a:prstGeom>
        </p:spPr>
      </p:pic>
      <p:cxnSp>
        <p:nvCxnSpPr>
          <p:cNvPr id="84" name="직선 연결선 83"/>
          <p:cNvCxnSpPr/>
          <p:nvPr/>
        </p:nvCxnSpPr>
        <p:spPr>
          <a:xfrm flipH="1" flipV="1">
            <a:off x="6952024" y="1901656"/>
            <a:ext cx="49909" cy="1106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V="1">
            <a:off x="7752991" y="1901657"/>
            <a:ext cx="959209" cy="11230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액자 88"/>
          <p:cNvSpPr/>
          <p:nvPr/>
        </p:nvSpPr>
        <p:spPr>
          <a:xfrm>
            <a:off x="6938165" y="646688"/>
            <a:ext cx="1838587" cy="1254968"/>
          </a:xfrm>
          <a:prstGeom prst="frame">
            <a:avLst>
              <a:gd name="adj1" fmla="val 191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8653"/>
            <a:ext cx="5275147" cy="27240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86040" y="-33866"/>
            <a:ext cx="31244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6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Introduct</a:t>
            </a:r>
            <a:r>
              <a:rPr lang="en-US" altLang="ko-KR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</a:t>
            </a:r>
            <a:r>
              <a:rPr lang="ko-KR" altLang="en-US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9899" y="3309342"/>
            <a:ext cx="1261745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2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다루는 문제</a:t>
            </a:r>
            <a:endParaRPr lang="en-US" altLang="ko-KR" sz="3200" smtClean="0">
              <a:solidFill>
                <a:srgbClr val="9E694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pPr algn="l"/>
            <a:endParaRPr lang="en-US" altLang="ko-KR" smtClean="0">
              <a:solidFill>
                <a:schemeClr val="accent1">
                  <a:lumMod val="60000"/>
                  <a:lumOff val="4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pPr algn="l"/>
            <a:r>
              <a:rPr lang="en-US" altLang="ko-KR" sz="28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 </a:t>
            </a:r>
            <a:r>
              <a:rPr lang="en-US" altLang="ko-KR" sz="28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1) 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분자에 대한 </a:t>
            </a:r>
            <a:r>
              <a:rPr lang="ko-KR" altLang="en-US" sz="2800" smtClean="0">
                <a:solidFill>
                  <a:srgbClr val="EBB78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이산식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을 </a:t>
            </a:r>
            <a:r>
              <a:rPr lang="ko-KR" altLang="en-US" sz="2800" smtClean="0">
                <a:solidFill>
                  <a:srgbClr val="9E694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다차원 연속식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으로 변환시켜 문제를 다룸</a:t>
            </a:r>
            <a:endParaRPr lang="en-US" altLang="ko-KR" sz="28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pPr algn="l"/>
            <a:r>
              <a:rPr lang="en-US" altLang="ko-KR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  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즉</a:t>
            </a:r>
            <a:r>
              <a:rPr lang="en-US" altLang="ko-KR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,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</a:t>
            </a:r>
            <a:r>
              <a:rPr lang="en-US" altLang="ko-KR" sz="2800" smtClean="0">
                <a:solidFill>
                  <a:srgbClr val="EBB78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SMILEs</a:t>
            </a:r>
            <a:r>
              <a:rPr lang="en-US" altLang="ko-KR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같은 </a:t>
            </a:r>
            <a:r>
              <a:rPr lang="ko-KR" altLang="en-US" sz="2800" smtClean="0">
                <a:solidFill>
                  <a:srgbClr val="EBB78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이산식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을 </a:t>
            </a:r>
            <a:r>
              <a:rPr lang="en-US" altLang="ko-KR" sz="2800" smtClean="0">
                <a:solidFill>
                  <a:srgbClr val="9E694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Latent Space Representation</a:t>
            </a:r>
            <a:r>
              <a:rPr lang="en-US" altLang="ko-KR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같은</a:t>
            </a:r>
            <a:endParaRPr lang="en-US" altLang="ko-KR" sz="28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pPr algn="l"/>
            <a:r>
              <a:rPr lang="en-US" altLang="ko-KR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 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</a:t>
            </a:r>
            <a:r>
              <a:rPr lang="ko-KR" altLang="en-US" sz="2800" smtClean="0">
                <a:solidFill>
                  <a:srgbClr val="9E694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다차원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</a:t>
            </a:r>
            <a:r>
              <a:rPr lang="ko-KR" altLang="en-US" sz="2800" smtClean="0">
                <a:solidFill>
                  <a:srgbClr val="9E694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연속식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으로 바꾸어 문제에 접근함  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</a:t>
            </a:r>
            <a:endParaRPr lang="en-US" altLang="ko-KR" sz="28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pPr algn="l"/>
            <a:endParaRPr lang="en-US" altLang="ko-KR" sz="28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pPr algn="l"/>
            <a:r>
              <a:rPr lang="en-US" altLang="ko-KR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  </a:t>
            </a:r>
            <a:r>
              <a:rPr lang="en-US" altLang="ko-KR" sz="28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2) </a:t>
            </a:r>
            <a:r>
              <a:rPr lang="ko-KR" altLang="en-US" sz="2800" smtClean="0">
                <a:solidFill>
                  <a:srgbClr val="EBB78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원하는 성질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을 </a:t>
            </a:r>
            <a:r>
              <a:rPr lang="ko-KR" altLang="en-US" sz="2800" smtClean="0">
                <a:solidFill>
                  <a:srgbClr val="EBB78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최대화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시킬 수 있는 분자를 찾기 위한 </a:t>
            </a:r>
            <a:r>
              <a:rPr lang="en-US" altLang="ko-KR" sz="2800" smtClean="0">
                <a:solidFill>
                  <a:srgbClr val="9E694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Optimization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를 다룸</a:t>
            </a:r>
            <a:endParaRPr lang="en-US" altLang="ko-KR" sz="2800"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18215" y="3793350"/>
            <a:ext cx="9378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2000" smtClean="0">
                <a:solidFill>
                  <a:srgbClr val="51959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discrete representation -&gt; MultiDimenstional Continous represntation </a:t>
            </a:r>
            <a:endParaRPr lang="en-US" altLang="ko-KR" sz="2000">
              <a:solidFill>
                <a:srgbClr val="51959E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2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8653"/>
            <a:ext cx="5275147" cy="27240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86040" y="-33866"/>
            <a:ext cx="31244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6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Introduct</a:t>
            </a:r>
            <a:r>
              <a:rPr lang="en-US" altLang="ko-KR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</a:t>
            </a:r>
            <a:r>
              <a:rPr lang="ko-KR" altLang="en-US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5698" y="4105209"/>
            <a:ext cx="126174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20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분자를 </a:t>
            </a:r>
            <a:r>
              <a:rPr lang="ko-KR" altLang="en-US" sz="32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연속식으로 변환</a:t>
            </a:r>
            <a:r>
              <a:rPr lang="ko-KR" altLang="en-US" sz="320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시켜 만들어진 </a:t>
            </a:r>
            <a:r>
              <a:rPr lang="en-US" altLang="ko-KR" sz="32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latent space</a:t>
            </a:r>
            <a:r>
              <a:rPr lang="ko-KR" altLang="en-US" sz="320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에서</a:t>
            </a:r>
            <a:endParaRPr lang="en-US" altLang="ko-KR" sz="3200" smtClean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pPr algn="l"/>
            <a:r>
              <a:rPr lang="ko-KR" altLang="en-US" sz="320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원하는 </a:t>
            </a:r>
            <a:r>
              <a:rPr lang="ko-KR" altLang="en-US" sz="3200" smtClean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특성</a:t>
            </a:r>
            <a:r>
              <a:rPr lang="ko-KR" altLang="en-US" sz="320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을 찾기 위한 </a:t>
            </a:r>
            <a:r>
              <a:rPr lang="ko-KR" altLang="en-US" sz="3200" smtClean="0">
                <a:solidFill>
                  <a:srgbClr val="00B0F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최적화를</a:t>
            </a:r>
            <a:r>
              <a:rPr lang="ko-KR" altLang="en-US" sz="320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다루는 것이 </a:t>
            </a:r>
            <a:endParaRPr lang="en-US" altLang="ko-KR" sz="3200" smtClean="0">
              <a:solidFill>
                <a:schemeClr val="bg2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pPr algn="l"/>
            <a:r>
              <a:rPr lang="ko-KR" altLang="en-US" sz="3200" smtClean="0">
                <a:solidFill>
                  <a:schemeClr val="bg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논문의 </a:t>
            </a:r>
            <a:r>
              <a:rPr lang="en-US" altLang="ko-KR" sz="3200" smtClean="0">
                <a:solidFill>
                  <a:srgbClr val="F06E4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KeyPoint</a:t>
            </a:r>
            <a:endParaRPr lang="en-US" altLang="ko-KR" sz="3200">
              <a:solidFill>
                <a:srgbClr val="F06E4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2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86040" y="-33866"/>
            <a:ext cx="31244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6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Introduct</a:t>
            </a:r>
            <a:r>
              <a:rPr lang="en-US" altLang="ko-KR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</a:t>
            </a:r>
            <a:r>
              <a:rPr lang="ko-KR" altLang="en-US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2965" y="592667"/>
            <a:ext cx="12617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2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모델 구성 </a:t>
            </a:r>
            <a:endParaRPr lang="en-US" altLang="ko-KR" sz="3200">
              <a:solidFill>
                <a:srgbClr val="9025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667" y="592667"/>
            <a:ext cx="5507712" cy="54791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2965" y="1448321"/>
            <a:ext cx="516890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논문에서 사용되는 모델은</a:t>
            </a:r>
            <a:endParaRPr lang="en-US" altLang="ko-KR" sz="28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pPr algn="l"/>
            <a:r>
              <a:rPr lang="en-US" altLang="ko-KR" sz="280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Enoder</a:t>
            </a:r>
            <a:r>
              <a:rPr lang="en-US" altLang="ko-KR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, </a:t>
            </a:r>
            <a:r>
              <a:rPr lang="en-US" altLang="ko-KR" sz="2800" smtClean="0">
                <a:solidFill>
                  <a:srgbClr val="0A7BB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Decoder</a:t>
            </a:r>
            <a:r>
              <a:rPr lang="en-US" altLang="ko-KR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, </a:t>
            </a:r>
            <a:r>
              <a:rPr lang="en-US" altLang="ko-KR" sz="2800" smtClean="0">
                <a:solidFill>
                  <a:srgbClr val="87C5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Predictor</a:t>
            </a:r>
            <a:r>
              <a:rPr lang="en-US" altLang="ko-KR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</a:t>
            </a:r>
          </a:p>
          <a:p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로 구성되어 있음</a:t>
            </a:r>
            <a:endParaRPr lang="en-US" altLang="ko-KR" sz="28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endParaRPr lang="en-US" altLang="ko-KR" sz="28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800" smtClean="0">
                <a:solidFill>
                  <a:srgbClr val="9E694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분자식</a:t>
            </a:r>
            <a:r>
              <a:rPr lang="en-US" altLang="ko-KR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(Molecular representation)</a:t>
            </a:r>
          </a:p>
          <a:p>
            <a:r>
              <a:rPr lang="en-US" altLang="ko-KR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'SMILES'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를 선택</a:t>
            </a:r>
            <a:endParaRPr lang="en-US" altLang="ko-KR" sz="28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이는 분자식 변환이 순조롭기 때문</a:t>
            </a:r>
            <a:endParaRPr lang="en-US" altLang="ko-KR" sz="28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endParaRPr lang="en-US" altLang="ko-KR" sz="28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en-US" altLang="ko-KR" sz="2800" smtClean="0">
                <a:solidFill>
                  <a:srgbClr val="9E694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Generative Model </a:t>
            </a:r>
          </a:p>
          <a:p>
            <a:r>
              <a:rPr lang="en-US" altLang="ko-KR" sz="28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오토인코더를 생성 모델로 선택</a:t>
            </a:r>
            <a:endParaRPr lang="en-US" altLang="ko-KR" sz="28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en-US" altLang="ko-KR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(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정확히는 </a:t>
            </a:r>
            <a:r>
              <a:rPr lang="en-US" altLang="ko-KR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VAE</a:t>
            </a:r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를 선택</a:t>
            </a:r>
            <a:r>
              <a:rPr lang="en-US" altLang="ko-KR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)</a:t>
            </a:r>
          </a:p>
          <a:p>
            <a:r>
              <a:rPr lang="ko-KR" altLang="en-US" sz="28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이는 연속식을  이용하기 위함</a:t>
            </a:r>
            <a:endParaRPr lang="en-US" altLang="ko-KR" sz="28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endParaRPr lang="en-US" altLang="ko-KR" sz="28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endParaRPr lang="en-US" altLang="ko-KR" sz="28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2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86040" y="-33866"/>
            <a:ext cx="31244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6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Introduct</a:t>
            </a:r>
            <a:r>
              <a:rPr lang="en-US" altLang="ko-KR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</a:t>
            </a:r>
            <a:r>
              <a:rPr lang="ko-KR" altLang="en-US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2965" y="592667"/>
            <a:ext cx="12617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2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모델 구성 </a:t>
            </a:r>
            <a:endParaRPr lang="en-US" altLang="ko-KR" sz="3200">
              <a:solidFill>
                <a:srgbClr val="9025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288" y="674020"/>
            <a:ext cx="5507712" cy="54791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6040" y="1864788"/>
            <a:ext cx="6498248" cy="4561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Encoder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는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SMILEs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데이터를 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연속분자식으로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만듦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(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연속 벡터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)</a:t>
            </a: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이때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VAE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프레임워크를 채용하여 확률성을 넣음으로써인코딩한 결과가 분포적 형태를 갖게 함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이렇게 분포적 형태를 갖게 만들면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Decoding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할 때 더 다양한 데이터를 생성 할 수 있음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(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한 포인트에서 확률에 따라 여러가지 결과가 나올 수 있기 때문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)</a:t>
            </a:r>
          </a:p>
          <a:p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Encoding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할 때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noise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를 추가해 학습 시키면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더욱 다양한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latent points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를 디코딩 하는 법을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학습시킬 수 있어 더욱 강력한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latent represntation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을 만들 수 있음 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6565675" y="567675"/>
            <a:ext cx="3810000" cy="1820333"/>
          </a:xfrm>
          <a:prstGeom prst="frame">
            <a:avLst>
              <a:gd name="adj1" fmla="val 36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3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86040" y="-33866"/>
            <a:ext cx="31244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6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Introduct</a:t>
            </a:r>
            <a:r>
              <a:rPr lang="en-US" altLang="ko-KR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</a:t>
            </a:r>
            <a:r>
              <a:rPr lang="ko-KR" altLang="en-US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2965" y="592667"/>
            <a:ext cx="12617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2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모델 구성 </a:t>
            </a:r>
            <a:endParaRPr lang="en-US" altLang="ko-KR" sz="3200">
              <a:solidFill>
                <a:srgbClr val="9025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288" y="674020"/>
            <a:ext cx="5507712" cy="54791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6040" y="1864788"/>
            <a:ext cx="63078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0A7BB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Decoder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는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Latent Space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에서 선택한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point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에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있는 연속식을 다시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SMILEs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형태에 분자식으로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바꾸는 역할을 함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연속식을 분자식 형태로 바꾸는 과정에서 데이터는 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확률적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(Stochastic)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인 형태기 때문에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똑같은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point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에서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decoding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하여도 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다른 분자식이 생성될 수 있음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6493933" y="4332787"/>
            <a:ext cx="3810000" cy="1820333"/>
          </a:xfrm>
          <a:prstGeom prst="frame">
            <a:avLst>
              <a:gd name="adj1" fmla="val 36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27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86040" y="-33866"/>
            <a:ext cx="31244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6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Introduct</a:t>
            </a:r>
            <a:r>
              <a:rPr lang="en-US" altLang="ko-KR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</a:t>
            </a:r>
            <a:r>
              <a:rPr lang="ko-KR" altLang="en-US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2965" y="592667"/>
            <a:ext cx="12617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2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모델 구성 </a:t>
            </a:r>
            <a:endParaRPr lang="en-US" altLang="ko-KR" sz="3200">
              <a:solidFill>
                <a:srgbClr val="9025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933" y="592667"/>
            <a:ext cx="5507712" cy="54791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4000" y="2381255"/>
            <a:ext cx="66168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>
                <a:solidFill>
                  <a:srgbClr val="87C5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Predictor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는 분자의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latent continuous vector</a:t>
            </a:r>
            <a:r>
              <a:rPr lang="en-US" altLang="ko-KR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식에서 다층 퍼셉트론을 이용해 우리가 원하는 특성을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가진 분자를 추정하는 역할을 함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이걸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Optimize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하여 원하는 특성을 가진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분자를 찾는 게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이 분야의 </a:t>
            </a:r>
            <a:r>
              <a:rPr lang="ko-KR" altLang="en-US" sz="2400" smtClean="0">
                <a:solidFill>
                  <a:srgbClr val="EBB78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최종 목표</a:t>
            </a:r>
            <a:endParaRPr lang="en-US" altLang="ko-KR" sz="2400" smtClean="0">
              <a:solidFill>
                <a:srgbClr val="EBB78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</a:t>
            </a:r>
            <a:endParaRPr lang="en-US" altLang="ko-KR" sz="240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6341532" y="2381255"/>
            <a:ext cx="5575445" cy="2083818"/>
          </a:xfrm>
          <a:prstGeom prst="frame">
            <a:avLst>
              <a:gd name="adj1" fmla="val 36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86040" y="-33866"/>
            <a:ext cx="31244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6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Introduct</a:t>
            </a:r>
            <a:r>
              <a:rPr lang="en-US" altLang="ko-KR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i</a:t>
            </a:r>
            <a:r>
              <a:rPr lang="ko-KR" altLang="en-US" sz="4000" smtClean="0">
                <a:solidFill>
                  <a:srgbClr val="EBB78F"/>
                </a:solidFill>
                <a:latin typeface="Bahnschrift SemiBold SemiConden" panose="020B0502040204020203" pitchFamily="34" charset="0"/>
              </a:rPr>
              <a:t>on</a:t>
            </a:r>
            <a:endParaRPr lang="ko-KR" altLang="en-US" sz="4000">
              <a:solidFill>
                <a:srgbClr val="EBB78F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2965" y="592667"/>
            <a:ext cx="126174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sz="3200" smtClean="0">
                <a:solidFill>
                  <a:srgbClr val="902568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모델 구성 </a:t>
            </a:r>
            <a:endParaRPr lang="en-US" altLang="ko-KR" sz="3200">
              <a:solidFill>
                <a:srgbClr val="902568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118533"/>
            <a:ext cx="186040" cy="4741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933" y="592667"/>
            <a:ext cx="5507712" cy="54791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9503" y="2424275"/>
            <a:ext cx="63078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solidFill>
                  <a:srgbClr val="9E694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연속식을 사용하는 이유</a:t>
            </a:r>
            <a:endParaRPr lang="en-US" altLang="ko-KR" sz="2400" smtClean="0">
              <a:solidFill>
                <a:srgbClr val="9E694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en-US" altLang="ko-KR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연속된 표현이기 때문에 미분이 가능하므로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en-US" altLang="ko-KR" sz="240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</a:t>
            </a:r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Gradient-based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 최적화가 가능함 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en-US" altLang="ko-KR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Gradient-based </a:t>
            </a:r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최적화가 가능하면 수백만개의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  <a:p>
            <a:r>
              <a:rPr lang="ko-KR" altLang="en-US" sz="2400" smtClean="0">
                <a:solidFill>
                  <a:srgbClr val="53585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Calibri Light" panose="020F0302020204030204" pitchFamily="34" charset="0"/>
              </a:rPr>
              <a:t>분자들에 대한 처리를 쉽게 할 수 있음  </a:t>
            </a:r>
            <a:endParaRPr lang="en-US" altLang="ko-KR" sz="2400" smtClean="0">
              <a:solidFill>
                <a:srgbClr val="53585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11" name="액자 10"/>
          <p:cNvSpPr/>
          <p:nvPr/>
        </p:nvSpPr>
        <p:spPr>
          <a:xfrm>
            <a:off x="6346823" y="2293449"/>
            <a:ext cx="5654822" cy="2151551"/>
          </a:xfrm>
          <a:prstGeom prst="frame">
            <a:avLst>
              <a:gd name="adj1" fmla="val 36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1106</Words>
  <Application>Microsoft Office PowerPoint</Application>
  <PresentationFormat>와이드스크린</PresentationFormat>
  <Paragraphs>234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Cambria Math</vt:lpstr>
      <vt:lpstr>Arial</vt:lpstr>
      <vt:lpstr>배달의민족 주아</vt:lpstr>
      <vt:lpstr>Calibri Light</vt:lpstr>
      <vt:lpstr>Bahnschrift SemiBold SemiConden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55</cp:revision>
  <dcterms:created xsi:type="dcterms:W3CDTF">2021-07-01T13:19:23Z</dcterms:created>
  <dcterms:modified xsi:type="dcterms:W3CDTF">2021-07-02T05:40:36Z</dcterms:modified>
</cp:coreProperties>
</file>