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6" r:id="rId5"/>
    <p:sldId id="260" r:id="rId6"/>
    <p:sldId id="261" r:id="rId7"/>
    <p:sldId id="259" r:id="rId8"/>
    <p:sldId id="290" r:id="rId9"/>
    <p:sldId id="289" r:id="rId10"/>
    <p:sldId id="295" r:id="rId11"/>
    <p:sldId id="297" r:id="rId12"/>
    <p:sldId id="286" r:id="rId13"/>
    <p:sldId id="274" r:id="rId14"/>
    <p:sldId id="294" r:id="rId15"/>
    <p:sldId id="296" r:id="rId16"/>
    <p:sldId id="277" r:id="rId17"/>
    <p:sldId id="281" r:id="rId18"/>
    <p:sldId id="278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7" r:id="rId27"/>
    <p:sldId id="305" r:id="rId28"/>
    <p:sldId id="306" r:id="rId29"/>
    <p:sldId id="308" r:id="rId30"/>
    <p:sldId id="309" r:id="rId31"/>
    <p:sldId id="310" r:id="rId32"/>
    <p:sldId id="311" r:id="rId33"/>
    <p:sldId id="312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배달의민족 주아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77273" autoAdjust="0"/>
  </p:normalViewPr>
  <p:slideViewPr>
    <p:cSldViewPr snapToGrid="0">
      <p:cViewPr varScale="1">
        <p:scale>
          <a:sx n="83" d="100"/>
          <a:sy n="83" d="100"/>
        </p:scale>
        <p:origin x="1740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0DE-D035-49C2-8FA3-88B9161343C4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1FD12-7CE5-42D2-AE81-A0CB364F7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그렇다면 </a:t>
            </a:r>
            <a:r>
              <a:rPr lang="en-US" altLang="ko-KR" dirty="0"/>
              <a:t>Agent</a:t>
            </a:r>
            <a:r>
              <a:rPr lang="ko-KR" altLang="en-US" dirty="0"/>
              <a:t>를 어떻게 학습 시킬 수 있을까요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51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그래서 오늘</a:t>
            </a:r>
            <a:r>
              <a:rPr lang="en-US" altLang="ko-KR" baseline="0"/>
              <a:t> </a:t>
            </a:r>
            <a:r>
              <a:rPr lang="ko-KR" altLang="en-US"/>
              <a:t>제가 발표할건 </a:t>
            </a:r>
            <a:r>
              <a:rPr lang="en-US" altLang="ko-KR"/>
              <a:t>Policy</a:t>
            </a:r>
            <a:r>
              <a:rPr lang="ko-KR" altLang="en-US"/>
              <a:t>를</a:t>
            </a:r>
            <a:r>
              <a:rPr lang="ko-KR" altLang="en-US" baseline="0"/>
              <a:t> 최적화 시키는 강화학습 방법론인 </a:t>
            </a:r>
            <a:r>
              <a:rPr lang="en-US" altLang="ko-KR" baseline="0"/>
              <a:t>Policy Gradient</a:t>
            </a:r>
            <a:r>
              <a:rPr lang="ko-KR" altLang="en-US" baseline="0"/>
              <a:t> 입니다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en-US" altLang="ko-KR" baseline="0"/>
              <a:t>Policy Gradient </a:t>
            </a:r>
            <a:r>
              <a:rPr lang="ko-KR" altLang="en-US" baseline="0"/>
              <a:t>는 </a:t>
            </a:r>
            <a:r>
              <a:rPr lang="en-US" altLang="ko-KR" baseline="0"/>
              <a:t>Model-Free </a:t>
            </a:r>
            <a:r>
              <a:rPr lang="ko-KR" altLang="en-US" baseline="0"/>
              <a:t>이며 </a:t>
            </a:r>
            <a:r>
              <a:rPr lang="en-US" altLang="ko-KR" baseline="0"/>
              <a:t>Policy</a:t>
            </a:r>
            <a:r>
              <a:rPr lang="ko-KR" altLang="en-US" baseline="0"/>
              <a:t>를 중점적으로 다룹니다</a:t>
            </a:r>
            <a:r>
              <a:rPr lang="en-US" altLang="ko-KR" baseline="0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앞에서 </a:t>
            </a:r>
            <a:r>
              <a:rPr lang="en-US" altLang="ko-KR"/>
              <a:t>Policy Gradient</a:t>
            </a:r>
            <a:r>
              <a:rPr lang="ko-KR" altLang="en-US"/>
              <a:t>는 </a:t>
            </a:r>
            <a:r>
              <a:rPr lang="en-US" altLang="ko-KR"/>
              <a:t>Mopdel-Free</a:t>
            </a:r>
            <a:r>
              <a:rPr lang="ko-KR" altLang="en-US"/>
              <a:t>로 분류되었는데 </a:t>
            </a:r>
            <a:r>
              <a:rPr lang="en-US" altLang="ko-KR"/>
              <a:t>Model-Free</a:t>
            </a:r>
            <a:r>
              <a:rPr lang="ko-KR" altLang="en-US"/>
              <a:t>가 무엇일까요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[ </a:t>
            </a:r>
            <a:r>
              <a:rPr lang="ko-KR" altLang="en-US"/>
              <a:t>위 사진 설명 보기 </a:t>
            </a:r>
            <a:r>
              <a:rPr lang="en-US" altLang="ko-KR"/>
              <a:t>]</a:t>
            </a:r>
          </a:p>
          <a:p>
            <a:r>
              <a:rPr lang="ko-KR" altLang="en-US"/>
              <a:t>우리가 말하는 강화학습은 보통 </a:t>
            </a:r>
            <a:r>
              <a:rPr lang="en-US" altLang="ko-KR"/>
              <a:t>Model-Free </a:t>
            </a:r>
            <a:r>
              <a:rPr lang="ko-KR" altLang="en-US"/>
              <a:t>강화학습 입니다</a:t>
            </a:r>
            <a:r>
              <a:rPr lang="en-US" altLang="ko-KR"/>
              <a:t>. </a:t>
            </a:r>
          </a:p>
          <a:p>
            <a:r>
              <a:rPr lang="ko-KR" altLang="en-US"/>
              <a:t>앞에</a:t>
            </a:r>
            <a:r>
              <a:rPr lang="ko-KR" altLang="en-US" baseline="0"/>
              <a:t> 개요에서 말했던 것도 다 </a:t>
            </a:r>
            <a:r>
              <a:rPr lang="en-US" altLang="ko-KR" baseline="0"/>
              <a:t>Model-Free </a:t>
            </a:r>
            <a:r>
              <a:rPr lang="ko-KR" altLang="en-US" baseline="0"/>
              <a:t>강화학습입니다</a:t>
            </a:r>
            <a:r>
              <a:rPr lang="en-US" altLang="ko-KR" baseline="0"/>
              <a:t>~</a:t>
            </a:r>
          </a:p>
          <a:p>
            <a:endParaRPr lang="en-US" altLang="ko-KR" baseline="0"/>
          </a:p>
          <a:p>
            <a:r>
              <a:rPr lang="en-US" altLang="ko-KR"/>
              <a:t>Model-Based</a:t>
            </a:r>
            <a:r>
              <a:rPr lang="ko-KR" altLang="en-US"/>
              <a:t>는 저도 배운적이 없어서 설명을 잘 못 하겠는데 위 그림과 같다고 볼 수 있는 것 같습니다</a:t>
            </a:r>
            <a:r>
              <a:rPr lang="en-US" altLang="ko-KR"/>
              <a:t>. </a:t>
            </a:r>
            <a:r>
              <a:rPr lang="ko-KR" altLang="en-US"/>
              <a:t>탐험을 할 필요가 없는거죠 이미  다 알고있으니까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하여튼 </a:t>
            </a:r>
            <a:r>
              <a:rPr lang="en-US" altLang="ko-KR"/>
              <a:t>Policy Gradient </a:t>
            </a:r>
            <a:r>
              <a:rPr lang="ko-KR" altLang="en-US"/>
              <a:t>는 </a:t>
            </a:r>
            <a:r>
              <a:rPr lang="en-US" altLang="ko-KR"/>
              <a:t>Model-Free</a:t>
            </a:r>
            <a:r>
              <a:rPr lang="ko-KR" altLang="en-US"/>
              <a:t>이다 라고 알아두시면 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7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그러면 이제 </a:t>
            </a:r>
            <a:r>
              <a:rPr lang="en-US" altLang="ko-KR"/>
              <a:t>Policy Gradient</a:t>
            </a:r>
            <a:r>
              <a:rPr lang="ko-KR" altLang="en-US"/>
              <a:t>의 정의를 살펴봅시다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…</a:t>
            </a:r>
          </a:p>
          <a:p>
            <a:r>
              <a:rPr lang="ko-KR" altLang="en-US"/>
              <a:t>정책을 파라미터하는 건 무엇이고</a:t>
            </a:r>
            <a:endParaRPr lang="en-US" altLang="ko-KR"/>
          </a:p>
          <a:p>
            <a:r>
              <a:rPr lang="ko-KR" altLang="en-US"/>
              <a:t>목적함수는 무엇이고</a:t>
            </a:r>
            <a:endParaRPr lang="en-US" altLang="ko-KR"/>
          </a:p>
          <a:p>
            <a:r>
              <a:rPr lang="ko-KR" altLang="en-US"/>
              <a:t>그래디언트는 무엇이고</a:t>
            </a:r>
            <a:endParaRPr lang="en-US" altLang="ko-KR"/>
          </a:p>
          <a:p>
            <a:r>
              <a:rPr lang="ko-KR" altLang="en-US"/>
              <a:t>정책 업데이트는 어떻게 하는 걸까요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하나하나 살펴봅시다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2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정책을 파라미터 한다는 게 무슨 말일까요</a:t>
            </a:r>
            <a:r>
              <a:rPr lang="en-US" altLang="ko-KR"/>
              <a:t>? </a:t>
            </a:r>
          </a:p>
          <a:p>
            <a:r>
              <a:rPr lang="ko-KR" altLang="en-US"/>
              <a:t>파라미터의 정의는 특정한 성질을 나타내는 변수죠</a:t>
            </a:r>
            <a:r>
              <a:rPr lang="en-US" altLang="ko-KR"/>
              <a:t>?</a:t>
            </a:r>
          </a:p>
          <a:p>
            <a:r>
              <a:rPr lang="ko-KR" altLang="en-US"/>
              <a:t>우리가 원하는 모델을 나타낼 수 있게 만드는 매개변수를 정책으로 설정한다는 겁니다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Policy Gradient</a:t>
            </a:r>
            <a:r>
              <a:rPr lang="ko-KR" altLang="en-US"/>
              <a:t>에서는 </a:t>
            </a:r>
            <a:r>
              <a:rPr lang="en-US" altLang="ko-KR"/>
              <a:t>Policy</a:t>
            </a:r>
            <a:r>
              <a:rPr lang="ko-KR" altLang="en-US"/>
              <a:t>을 </a:t>
            </a:r>
            <a:r>
              <a:rPr lang="en-US" altLang="ko-KR"/>
              <a:t>Neural Net</a:t>
            </a:r>
            <a:r>
              <a:rPr lang="ko-KR" altLang="en-US"/>
              <a:t>으로 파라미터화 시킵니다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아래 그림이 이제 </a:t>
            </a:r>
            <a:r>
              <a:rPr lang="en-US" altLang="ko-KR"/>
              <a:t>Policy Gradient</a:t>
            </a:r>
            <a:r>
              <a:rPr lang="ko-KR" altLang="en-US"/>
              <a:t>의 핵심</a:t>
            </a:r>
            <a:r>
              <a:rPr lang="ko-KR" altLang="en-US" baseline="0"/>
              <a:t> 그림인데요 </a:t>
            </a:r>
            <a:endParaRPr lang="en-US" altLang="ko-KR" baseline="0"/>
          </a:p>
          <a:p>
            <a:r>
              <a:rPr lang="ko-KR" altLang="en-US" baseline="0"/>
              <a:t>이 빨간 테두리 안쪽 부분이 정책을 파라미터화 시킨 거라 보시면 되겠습니다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앞에 개요에서 봤던 가치함수 부분에서는 가치함수를 파라미터화 해서 나오는 출력값을 통해 </a:t>
            </a:r>
            <a:r>
              <a:rPr lang="en-US" altLang="ko-KR" baseline="0"/>
              <a:t> </a:t>
            </a:r>
            <a:r>
              <a:rPr lang="ko-KR" altLang="en-US" baseline="0"/>
              <a:t>최고의 </a:t>
            </a:r>
            <a:r>
              <a:rPr lang="en-US" altLang="ko-KR" baseline="0"/>
              <a:t>actio</a:t>
            </a:r>
            <a:r>
              <a:rPr lang="ko-KR" altLang="en-US" baseline="0"/>
              <a:t>을 선택하는 것이였다면</a:t>
            </a:r>
            <a:endParaRPr lang="en-US" altLang="ko-KR" baseline="0"/>
          </a:p>
          <a:p>
            <a:r>
              <a:rPr lang="ko-KR" altLang="en-US" baseline="0"/>
              <a:t>여기서는 가치함수를 이용하지 않고 </a:t>
            </a:r>
            <a:r>
              <a:rPr lang="en-US" altLang="ko-KR" baseline="0"/>
              <a:t>Policy </a:t>
            </a:r>
            <a:r>
              <a:rPr lang="ko-KR" altLang="en-US" baseline="0"/>
              <a:t>자체를 학습시켜 바로 써먹자는 겁니다</a:t>
            </a:r>
            <a:r>
              <a:rPr lang="en-US" altLang="ko-KR" baseline="0"/>
              <a:t>. </a:t>
            </a:r>
          </a:p>
          <a:p>
            <a:endParaRPr lang="en-US" altLang="ko-KR" baseline="0"/>
          </a:p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2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Policy</a:t>
            </a:r>
            <a:r>
              <a:rPr lang="ko-KR" altLang="en-US" baseline="0"/>
              <a:t> 뉴럴 넷을</a:t>
            </a:r>
            <a:r>
              <a:rPr lang="ko-KR" altLang="en-US"/>
              <a:t> 학습시키기 위해선 </a:t>
            </a:r>
            <a:endParaRPr lang="en-US" altLang="ko-KR"/>
          </a:p>
          <a:p>
            <a:r>
              <a:rPr lang="ko-KR" altLang="en-US"/>
              <a:t>목적함수라는 것을 설정해야 합니다</a:t>
            </a:r>
            <a:r>
              <a:rPr lang="en-US" altLang="ko-KR"/>
              <a:t>.</a:t>
            </a:r>
          </a:p>
          <a:p>
            <a:r>
              <a:rPr lang="ko-KR" altLang="en-US"/>
              <a:t>일단 범용적인 뜻으로 목적함수</a:t>
            </a:r>
            <a:r>
              <a:rPr lang="en-US" altLang="ko-KR"/>
              <a:t>(Objective Function)</a:t>
            </a:r>
            <a:r>
              <a:rPr lang="ko-KR" altLang="en-US"/>
              <a:t>은 학습을 통해 최적화시키려는 함수를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딥러닝에서는 </a:t>
            </a:r>
            <a:r>
              <a:rPr lang="en-US" altLang="ko-KR"/>
              <a:t>cost function</a:t>
            </a:r>
            <a:r>
              <a:rPr lang="ko-KR" altLang="en-US"/>
              <a:t>이 목적함수라고 할 수 있고</a:t>
            </a:r>
            <a:endParaRPr lang="en-US" altLang="ko-KR"/>
          </a:p>
          <a:p>
            <a:endParaRPr lang="en-US" altLang="ko-KR"/>
          </a:p>
          <a:p>
            <a:r>
              <a:rPr lang="ko-KR" altLang="en-US" baseline="0"/>
              <a:t>아까 </a:t>
            </a:r>
            <a:r>
              <a:rPr lang="ko-KR" altLang="en-US"/>
              <a:t>앞에서 봤던 </a:t>
            </a:r>
            <a:r>
              <a:rPr lang="en-US" altLang="ko-KR"/>
              <a:t>Value function </a:t>
            </a:r>
            <a:r>
              <a:rPr lang="ko-KR" altLang="en-US"/>
              <a:t>기반 </a:t>
            </a:r>
            <a:r>
              <a:rPr lang="en-US" altLang="ko-KR"/>
              <a:t>Q-learning </a:t>
            </a:r>
            <a:r>
              <a:rPr lang="ko-KR" altLang="en-US"/>
              <a:t>을 보면</a:t>
            </a:r>
            <a:endParaRPr lang="en-US" altLang="ko-KR"/>
          </a:p>
          <a:p>
            <a:r>
              <a:rPr lang="en-US" altLang="ko-KR" baseline="0"/>
              <a:t>   True Value</a:t>
            </a:r>
            <a:r>
              <a:rPr lang="ko-KR" altLang="en-US" baseline="0"/>
              <a:t>값과 </a:t>
            </a:r>
            <a:r>
              <a:rPr lang="en-US" altLang="ko-KR"/>
              <a:t> Q-value</a:t>
            </a:r>
            <a:r>
              <a:rPr lang="ko-KR" altLang="en-US"/>
              <a:t>의 차이의 기대값이 목적함수라고 할 수 있습니다</a:t>
            </a:r>
            <a:r>
              <a:rPr lang="en-US" altLang="ko-KR"/>
              <a:t>.</a:t>
            </a:r>
          </a:p>
          <a:p>
            <a:r>
              <a:rPr lang="en-US" altLang="ko-KR" baseline="0"/>
              <a:t> (</a:t>
            </a:r>
            <a:r>
              <a:rPr lang="ko-KR" altLang="en-US" baseline="0"/>
              <a:t>여기서 </a:t>
            </a:r>
            <a:r>
              <a:rPr lang="en-US" altLang="ko-KR" baseline="0"/>
              <a:t>True Value</a:t>
            </a:r>
            <a:r>
              <a:rPr lang="ko-KR" altLang="en-US" baseline="0"/>
              <a:t>라는거는 최고로 좋은 </a:t>
            </a:r>
            <a:r>
              <a:rPr lang="en-US" altLang="ko-KR" baseline="0"/>
              <a:t>Value </a:t>
            </a:r>
            <a:r>
              <a:rPr lang="ko-KR" altLang="en-US" baseline="0"/>
              <a:t>값입니다</a:t>
            </a:r>
            <a:r>
              <a:rPr lang="en-US" altLang="ko-KR" baseline="0"/>
              <a:t>. </a:t>
            </a:r>
            <a:r>
              <a:rPr lang="ko-KR" altLang="en-US" baseline="0"/>
              <a:t>실제로 존재하진 않늗데 있다고 가정하는 값이죠 </a:t>
            </a:r>
            <a:endParaRPr lang="en-US" altLang="ko-KR" baseline="0"/>
          </a:p>
          <a:p>
            <a:r>
              <a:rPr lang="en-US" altLang="ko-KR" baseline="0"/>
              <a:t> </a:t>
            </a:r>
            <a:r>
              <a:rPr lang="ko-KR" altLang="en-US" baseline="0"/>
              <a:t>다시말해 존재하지 않는 최적의 해 정답이라는 겁니다</a:t>
            </a:r>
            <a:r>
              <a:rPr lang="en-US" altLang="ko-KR" baseline="0"/>
              <a:t>.</a:t>
            </a:r>
            <a:endParaRPr lang="en-US" altLang="ko-KR"/>
          </a:p>
          <a:p>
            <a:r>
              <a:rPr lang="ko-KR" altLang="en-US"/>
              <a:t>근데 계산할 때 이렇게 계산할 순 없으니까 보통 </a:t>
            </a:r>
            <a:r>
              <a:rPr lang="en-US" altLang="ko-KR"/>
              <a:t>True Value</a:t>
            </a:r>
            <a:r>
              <a:rPr lang="ko-KR" altLang="en-US"/>
              <a:t>를 </a:t>
            </a:r>
            <a:r>
              <a:rPr lang="en-US" altLang="ko-KR"/>
              <a:t>Gt</a:t>
            </a:r>
            <a:r>
              <a:rPr lang="ko-KR" altLang="en-US"/>
              <a:t>라는 누적보상 값으로 설정하여 </a:t>
            </a:r>
            <a:endParaRPr lang="en-US" altLang="ko-KR"/>
          </a:p>
          <a:p>
            <a:r>
              <a:rPr lang="en-US" altLang="ko-KR"/>
              <a:t>Gt</a:t>
            </a:r>
            <a:r>
              <a:rPr lang="ko-KR" altLang="en-US"/>
              <a:t>와 </a:t>
            </a:r>
            <a:r>
              <a:rPr lang="en-US" altLang="ko-KR"/>
              <a:t>Q-value</a:t>
            </a:r>
            <a:r>
              <a:rPr lang="ko-KR" altLang="en-US"/>
              <a:t>의 오차값을 목적함수로 사용하는 것이죠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 baseline="0"/>
              <a:t>Policy Gradient</a:t>
            </a:r>
            <a:r>
              <a:rPr lang="ko-KR" altLang="en-US" baseline="0"/>
              <a:t>에서의 목적함수는</a:t>
            </a:r>
            <a:endParaRPr lang="en-US" altLang="ko-KR" baseline="0"/>
          </a:p>
          <a:p>
            <a:r>
              <a:rPr lang="en-US" altLang="ko-KR" baseline="0"/>
              <a:t>State</a:t>
            </a:r>
            <a:r>
              <a:rPr lang="ko-KR" altLang="en-US" baseline="0"/>
              <a:t>가 주어졌을 때 정책에 따라 나온 </a:t>
            </a:r>
            <a:r>
              <a:rPr lang="en-US" altLang="ko-KR" baseline="0"/>
              <a:t>Action</a:t>
            </a:r>
            <a:r>
              <a:rPr lang="ko-KR" altLang="en-US" baseline="0"/>
              <a:t>이 생기는데 그 </a:t>
            </a:r>
            <a:r>
              <a:rPr lang="en-US" altLang="ko-KR" baseline="0"/>
              <a:t>Action</a:t>
            </a:r>
            <a:r>
              <a:rPr lang="ko-KR" altLang="en-US" baseline="0"/>
              <a:t>으로 나온 </a:t>
            </a:r>
            <a:r>
              <a:rPr lang="en-US" altLang="ko-KR" baseline="0"/>
              <a:t>Reward</a:t>
            </a:r>
            <a:r>
              <a:rPr lang="ko-KR" altLang="en-US" baseline="0"/>
              <a:t>의 기대값이 목적함수입니다</a:t>
            </a:r>
            <a:r>
              <a:rPr lang="en-US" altLang="ko-KR" baseline="0"/>
              <a:t>. 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3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이쯤되면 왜 이름이 정책 그래디언트 인지 아시겠죠</a:t>
            </a:r>
            <a:r>
              <a:rPr lang="en-US" altLang="ko-KR"/>
              <a:t>? </a:t>
            </a:r>
          </a:p>
          <a:p>
            <a:r>
              <a:rPr lang="ko-KR" altLang="en-US"/>
              <a:t>내 그렇습니다 이 목적함수를 최적화 방법론인 </a:t>
            </a:r>
            <a:r>
              <a:rPr lang="en-US" altLang="ko-KR"/>
              <a:t>Gradient Descent </a:t>
            </a:r>
            <a:r>
              <a:rPr lang="ko-KR" altLang="en-US"/>
              <a:t>방법을 이용해 최적화 시키기 때문에</a:t>
            </a:r>
            <a:endParaRPr lang="en-US" altLang="ko-KR"/>
          </a:p>
          <a:p>
            <a:r>
              <a:rPr lang="ko-KR" altLang="en-US"/>
              <a:t>정책 그래디언트라고 불리는 겁니다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52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앞에서 봤던 목적함수를</a:t>
            </a:r>
            <a:r>
              <a:rPr lang="ko-KR" altLang="en-US" baseline="0" dirty="0"/>
              <a:t> 수학식으로 자세히 표현해보겠습니다</a:t>
            </a:r>
            <a:endParaRPr lang="en-US" altLang="ko-KR" baseline="0" dirty="0"/>
          </a:p>
          <a:p>
            <a:r>
              <a:rPr lang="en-US" altLang="ko-KR" baseline="0" dirty="0"/>
              <a:t>R(</a:t>
            </a:r>
            <a:r>
              <a:rPr lang="en-US" altLang="ko-KR" baseline="0" dirty="0" err="1"/>
              <a:t>a,s</a:t>
            </a:r>
            <a:r>
              <a:rPr lang="en-US" altLang="ko-KR" baseline="0" dirty="0"/>
              <a:t>) </a:t>
            </a:r>
            <a:r>
              <a:rPr lang="ko-KR" altLang="en-US" baseline="0" dirty="0"/>
              <a:t>리워드에 관한 식은 </a:t>
            </a:r>
            <a:r>
              <a:rPr lang="en-US" altLang="ko-KR" baseline="0" dirty="0"/>
              <a:t>G0</a:t>
            </a:r>
            <a:r>
              <a:rPr lang="ko-KR" altLang="en-US" baseline="0" dirty="0"/>
              <a:t>으로 표현할 건데 </a:t>
            </a:r>
            <a:r>
              <a:rPr lang="en-US" altLang="ko-KR" baseline="0" dirty="0"/>
              <a:t>G0</a:t>
            </a:r>
            <a:r>
              <a:rPr lang="ko-KR" altLang="en-US" baseline="0" dirty="0"/>
              <a:t>은 초기 상태 딱 게임 시작할 때 상태에서 받는 총 보상 값인데</a:t>
            </a:r>
            <a:endParaRPr lang="en-US" altLang="ko-KR" baseline="0" dirty="0"/>
          </a:p>
          <a:p>
            <a:r>
              <a:rPr lang="ko-KR" altLang="en-US" baseline="0" dirty="0"/>
              <a:t>이때 미래에 대한 감가보상이 적용된 </a:t>
            </a:r>
            <a:r>
              <a:rPr lang="ko-KR" altLang="en-US" baseline="0" dirty="0" err="1"/>
              <a:t>보상값들입니다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이 감마가 미래 시점에 대한 보상을 조금 덜 적게 만들어서 시간에 대한 관련성을 넣어준 겁니다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그니까 미래보다 현재가 중요한 </a:t>
            </a:r>
            <a:endParaRPr lang="en-US" altLang="ko-KR" baseline="0" dirty="0"/>
          </a:p>
          <a:p>
            <a:r>
              <a:rPr lang="ko-KR" altLang="en-US" baseline="0" dirty="0" err="1"/>
              <a:t>그런느낌</a:t>
            </a:r>
            <a:r>
              <a:rPr lang="en-US" altLang="ko-KR" baseline="0" dirty="0"/>
              <a:t>?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굳이 </a:t>
            </a:r>
            <a:r>
              <a:rPr lang="en-US" altLang="ko-KR" baseline="0" dirty="0"/>
              <a:t>G0</a:t>
            </a:r>
            <a:r>
              <a:rPr lang="ko-KR" altLang="en-US" baseline="0" dirty="0"/>
              <a:t>으로 표현안하고 </a:t>
            </a:r>
            <a:r>
              <a:rPr lang="en-US" altLang="ko-KR" baseline="0" dirty="0"/>
              <a:t>Gt</a:t>
            </a:r>
            <a:r>
              <a:rPr lang="ko-KR" altLang="en-US" baseline="0" dirty="0"/>
              <a:t>로 표현해도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시점에서 감가보상을 뜻하니까요 근데 우리는 초기 상태를 기준으로 목적함수를 </a:t>
            </a:r>
            <a:r>
              <a:rPr lang="ko-KR" altLang="en-US" baseline="0" dirty="0" err="1"/>
              <a:t>설정한겁니다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/>
              <a:t>Policy</a:t>
            </a:r>
            <a:r>
              <a:rPr lang="ko-KR" altLang="en-US" baseline="0" dirty="0"/>
              <a:t>에 대한 식은 확률 밀도 함수로 표현 할 수 있는데요 </a:t>
            </a:r>
            <a:r>
              <a:rPr lang="en-US" altLang="ko-KR" baseline="0" dirty="0"/>
              <a:t>P</a:t>
            </a:r>
            <a:r>
              <a:rPr lang="ko-KR" altLang="en-US" baseline="0" dirty="0" err="1"/>
              <a:t>세타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트레젝토리</a:t>
            </a:r>
            <a:r>
              <a:rPr lang="ko-KR" altLang="en-US" baseline="0" dirty="0"/>
              <a:t> 로 표현하겠습니다</a:t>
            </a:r>
            <a:r>
              <a:rPr lang="en-US" altLang="ko-KR" baseline="0" dirty="0"/>
              <a:t> P</a:t>
            </a:r>
            <a:r>
              <a:rPr lang="ko-KR" altLang="en-US" baseline="0" dirty="0"/>
              <a:t>는 확률밀도함수라는 표현이고 </a:t>
            </a:r>
            <a:r>
              <a:rPr lang="ko-KR" altLang="en-US" baseline="0" dirty="0" err="1"/>
              <a:t>세타는</a:t>
            </a:r>
            <a:r>
              <a:rPr lang="ko-KR" altLang="en-US" baseline="0" dirty="0"/>
              <a:t> 파라미터화 되어 있다는 뜻입니다</a:t>
            </a:r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ko-KR" altLang="en-US" baseline="0" dirty="0" err="1"/>
              <a:t>트레젝토리는</a:t>
            </a:r>
            <a:r>
              <a:rPr lang="ko-KR" altLang="en-US" baseline="0" dirty="0"/>
              <a:t> 강화학습에서 한 에피소드가 끝날 때 까지 거쳐오는 경로를 말합니다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처음 </a:t>
            </a:r>
            <a:r>
              <a:rPr lang="ko-KR" altLang="en-US" baseline="0" dirty="0" err="1"/>
              <a:t>스테이트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했던 행동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다음 </a:t>
            </a:r>
            <a:r>
              <a:rPr lang="ko-KR" altLang="en-US" baseline="0" dirty="0" err="1"/>
              <a:t>스테이트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이런식으로</a:t>
            </a:r>
            <a:r>
              <a:rPr lang="ko-KR" altLang="en-US" baseline="0" dirty="0"/>
              <a:t> 게임이 끝날 때 까지</a:t>
            </a:r>
            <a:endParaRPr lang="en-US" altLang="ko-KR" baseline="0" dirty="0"/>
          </a:p>
          <a:p>
            <a:r>
              <a:rPr lang="ko-KR" altLang="en-US" baseline="0" dirty="0"/>
              <a:t>경로를 뜻합니다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하여튼 목적함수는 이렇게 표현 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결국 </a:t>
            </a:r>
            <a:r>
              <a:rPr lang="en-US" altLang="ko-KR" baseline="0" dirty="0"/>
              <a:t>G0</a:t>
            </a:r>
            <a:r>
              <a:rPr lang="ko-KR" altLang="en-US" baseline="0" dirty="0"/>
              <a:t>에 대한 </a:t>
            </a:r>
            <a:r>
              <a:rPr lang="ko-KR" altLang="en-US" baseline="0" dirty="0" err="1"/>
              <a:t>기대값을</a:t>
            </a:r>
            <a:r>
              <a:rPr lang="ko-KR" altLang="en-US" baseline="0" dirty="0"/>
              <a:t> </a:t>
            </a:r>
            <a:r>
              <a:rPr lang="en-US" altLang="ko-KR" baseline="0" dirty="0"/>
              <a:t>Optimization </a:t>
            </a:r>
            <a:r>
              <a:rPr lang="ko-KR" altLang="en-US" baseline="0" dirty="0"/>
              <a:t>하는 게 목적함수의 목표라는 거죠 </a:t>
            </a:r>
            <a:endParaRPr lang="en-US" altLang="ko-KR" baseline="0" dirty="0"/>
          </a:p>
          <a:p>
            <a:r>
              <a:rPr lang="ko-KR" altLang="en-US" baseline="0" dirty="0"/>
              <a:t>근데 여기서 우리는 </a:t>
            </a:r>
            <a:r>
              <a:rPr lang="en-US" altLang="ko-KR" baseline="0" dirty="0"/>
              <a:t>Gradient </a:t>
            </a:r>
            <a:r>
              <a:rPr lang="ko-KR" altLang="en-US" baseline="0" dirty="0"/>
              <a:t>방법을 </a:t>
            </a:r>
            <a:r>
              <a:rPr lang="ko-KR" altLang="en-US" baseline="0" dirty="0" err="1"/>
              <a:t>쓸겁니다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그러려면 미분을 </a:t>
            </a:r>
            <a:r>
              <a:rPr lang="ko-KR" altLang="en-US" baseline="0" dirty="0" err="1"/>
              <a:t>해야하는데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미분 </a:t>
            </a:r>
            <a:r>
              <a:rPr lang="ko-KR" altLang="en-US" baseline="0" dirty="0" err="1"/>
              <a:t>해야하는데</a:t>
            </a:r>
            <a:r>
              <a:rPr lang="ko-KR" altLang="en-US" baseline="0" dirty="0"/>
              <a:t> 이 목적함수를 미분하면 </a:t>
            </a:r>
            <a:endParaRPr lang="en-US" altLang="ko-KR" baseline="0" dirty="0"/>
          </a:p>
          <a:p>
            <a:r>
              <a:rPr lang="ko-KR" altLang="en-US" baseline="0" dirty="0" err="1"/>
              <a:t>세타에</a:t>
            </a:r>
            <a:r>
              <a:rPr lang="ko-KR" altLang="en-US" baseline="0" dirty="0"/>
              <a:t> 대한 </a:t>
            </a:r>
            <a:r>
              <a:rPr lang="ko-KR" altLang="en-US" baseline="0" dirty="0" err="1"/>
              <a:t>미분이여서</a:t>
            </a:r>
            <a:r>
              <a:rPr lang="ko-KR" altLang="en-US" baseline="0" dirty="0"/>
              <a:t> 확률밀도함수가 미분이 되어버려서 </a:t>
            </a:r>
            <a:r>
              <a:rPr lang="ko-KR" altLang="en-US" baseline="0" dirty="0" err="1"/>
              <a:t>기대값을</a:t>
            </a:r>
            <a:r>
              <a:rPr lang="ko-KR" altLang="en-US" baseline="0" dirty="0"/>
              <a:t> 이용하지 못 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원래는 </a:t>
            </a:r>
            <a:r>
              <a:rPr lang="ko-KR" altLang="en-US" baseline="0" dirty="0" err="1"/>
              <a:t>적분이여도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기대값으로</a:t>
            </a:r>
            <a:r>
              <a:rPr lang="ko-KR" altLang="en-US" baseline="0" dirty="0"/>
              <a:t> 나타낼 수 있어 표본평균</a:t>
            </a:r>
            <a:r>
              <a:rPr lang="en-US" altLang="ko-KR" baseline="0" dirty="0"/>
              <a:t>(Sample mean)</a:t>
            </a:r>
            <a:r>
              <a:rPr lang="ko-KR" altLang="en-US" baseline="0" dirty="0"/>
              <a:t>을 이용해 계산이 용이했는데</a:t>
            </a:r>
            <a:endParaRPr lang="en-US" altLang="ko-KR" baseline="0" dirty="0"/>
          </a:p>
          <a:p>
            <a:r>
              <a:rPr lang="ko-KR" altLang="en-US" dirty="0" err="1"/>
              <a:t>기대값이</a:t>
            </a:r>
            <a:r>
              <a:rPr lang="ko-KR" altLang="en-US" dirty="0"/>
              <a:t> 아니게 되어버린 것이죠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기대값으로</a:t>
            </a:r>
            <a:r>
              <a:rPr lang="ko-KR" altLang="en-US" dirty="0"/>
              <a:t> 만들기 위한 트릭을 목적함수에 적용합니다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3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Ln p</a:t>
            </a:r>
            <a:r>
              <a:rPr lang="ko-KR" altLang="en-US"/>
              <a:t>세타를 미분을 하면 그 속에 있는 상수값들은 다 없어지고 어찌저찌해서 많은 것들이 더 사라지고 간단하게</a:t>
            </a:r>
            <a:endParaRPr lang="en-US" altLang="ko-KR"/>
          </a:p>
          <a:p>
            <a:r>
              <a:rPr lang="ko-KR" altLang="en-US"/>
              <a:t>정리할 수 있음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1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9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Agent</a:t>
            </a:r>
            <a:r>
              <a:rPr lang="ko-KR" altLang="en-US"/>
              <a:t>를 학습하려면 </a:t>
            </a:r>
            <a:r>
              <a:rPr lang="en-US" altLang="ko-KR"/>
              <a:t>Agent</a:t>
            </a:r>
            <a:r>
              <a:rPr lang="ko-KR" altLang="en-US"/>
              <a:t>의 구성요소를 알아야겠죠</a:t>
            </a:r>
            <a:r>
              <a:rPr lang="en-US" altLang="ko-KR"/>
              <a:t>,  </a:t>
            </a:r>
          </a:p>
          <a:p>
            <a:r>
              <a:rPr lang="en-US" altLang="ko-KR"/>
              <a:t>Agent</a:t>
            </a:r>
            <a:r>
              <a:rPr lang="ko-KR" altLang="en-US"/>
              <a:t>를 이루는 중요한 구성요소</a:t>
            </a:r>
            <a:r>
              <a:rPr lang="ko-KR" altLang="en-US" baseline="0"/>
              <a:t> 중 </a:t>
            </a:r>
            <a:r>
              <a:rPr lang="en-US" altLang="ko-KR" baseline="0"/>
              <a:t>3</a:t>
            </a:r>
            <a:r>
              <a:rPr lang="ko-KR" altLang="en-US" baseline="0"/>
              <a:t>가지 요소가 있습니다 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/>
              <a:t>바로 </a:t>
            </a:r>
            <a:r>
              <a:rPr lang="en-US" altLang="ko-KR"/>
              <a:t>Policy </a:t>
            </a:r>
            <a:r>
              <a:rPr lang="ko-KR" altLang="en-US"/>
              <a:t>와 </a:t>
            </a:r>
            <a:r>
              <a:rPr lang="en-US" altLang="ko-KR"/>
              <a:t>Value function </a:t>
            </a:r>
            <a:r>
              <a:rPr lang="ko-KR" altLang="en-US"/>
              <a:t>그리고 </a:t>
            </a:r>
            <a:r>
              <a:rPr lang="en-US" altLang="ko-KR"/>
              <a:t>Model</a:t>
            </a:r>
            <a:r>
              <a:rPr lang="ko-KR" altLang="en-US"/>
              <a:t>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Policy </a:t>
            </a:r>
            <a:r>
              <a:rPr lang="ko-KR" altLang="en-US"/>
              <a:t>는 </a:t>
            </a:r>
            <a:r>
              <a:rPr lang="en-US" altLang="ko-KR"/>
              <a:t>action </a:t>
            </a:r>
            <a:r>
              <a:rPr lang="ko-KR" altLang="en-US"/>
              <a:t>선택에 관련된거고</a:t>
            </a:r>
            <a:endParaRPr lang="en-US" altLang="ko-KR"/>
          </a:p>
          <a:p>
            <a:r>
              <a:rPr lang="en-US" altLang="ko-KR"/>
              <a:t>Value function</a:t>
            </a:r>
            <a:r>
              <a:rPr lang="ko-KR" altLang="en-US"/>
              <a:t>은 </a:t>
            </a:r>
            <a:r>
              <a:rPr lang="en-US" altLang="ko-KR"/>
              <a:t>reward </a:t>
            </a:r>
            <a:r>
              <a:rPr lang="ko-KR" altLang="en-US"/>
              <a:t>계산에 관련된것이고</a:t>
            </a:r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은 환경에 관련된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우리는 </a:t>
            </a:r>
            <a:r>
              <a:rPr lang="en-US" altLang="ko-KR"/>
              <a:t>Policy Gradient</a:t>
            </a:r>
            <a:r>
              <a:rPr lang="ko-KR" altLang="en-US"/>
              <a:t>에 대해서 배울거기 때문에 </a:t>
            </a:r>
            <a:r>
              <a:rPr lang="en-US" altLang="ko-KR"/>
              <a:t>Policy</a:t>
            </a:r>
            <a:r>
              <a:rPr lang="ko-KR" altLang="en-US"/>
              <a:t>를 중점을 두고 설명하겠습니다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99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3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48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en-US" altLang="ko-KR"/>
              <a:t>Policy Gradient</a:t>
            </a:r>
            <a:r>
              <a:rPr lang="ko-KR" altLang="en-US"/>
              <a:t>에 방법을 응용한 알고리즘인 </a:t>
            </a:r>
            <a:r>
              <a:rPr lang="en-US" altLang="ko-KR"/>
              <a:t>Reinforce </a:t>
            </a:r>
            <a:r>
              <a:rPr lang="ko-KR" altLang="en-US"/>
              <a:t>알고리즘을 알려드리고</a:t>
            </a:r>
            <a:endParaRPr lang="en-US" altLang="ko-KR"/>
          </a:p>
          <a:p>
            <a:r>
              <a:rPr lang="ko-KR" altLang="en-US"/>
              <a:t>직접 실행한 코드도 보여주며 마무리 하겠습니다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사실 이제 </a:t>
            </a:r>
            <a:r>
              <a:rPr lang="en-US" altLang="ko-KR"/>
              <a:t>Policy Gradient</a:t>
            </a:r>
            <a:r>
              <a:rPr lang="ko-KR" altLang="en-US"/>
              <a:t>는 실제 모델에 적용하는데 있어서 수학적으로 직접 계산할 수</a:t>
            </a:r>
            <a:r>
              <a:rPr lang="ko-KR" altLang="en-US" baseline="0"/>
              <a:t> 없습니다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그래서 샘플을 이용해 추정합니다</a:t>
            </a:r>
            <a:r>
              <a:rPr lang="en-US" altLang="ko-KR" baseline="0"/>
              <a:t>. </a:t>
            </a:r>
            <a:r>
              <a:rPr lang="ko-KR" altLang="en-US" baseline="0"/>
              <a:t>샘플은 어떤 정책을 실제로 실행해서 나온 에피소드를 의미하며 </a:t>
            </a:r>
            <a:endParaRPr lang="en-US" altLang="ko-KR" baseline="0"/>
          </a:p>
          <a:p>
            <a:r>
              <a:rPr lang="ko-KR" altLang="en-US" baseline="0"/>
              <a:t>샘플을 모아 평균으로 근사시킨 값을 기대값으로 하는 것이죠 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 baseline="0"/>
              <a:t>그래서 </a:t>
            </a:r>
            <a:r>
              <a:rPr lang="en-US" altLang="ko-KR" baseline="0"/>
              <a:t>Policy Gradient</a:t>
            </a:r>
            <a:r>
              <a:rPr lang="ko-KR" altLang="en-US" baseline="0"/>
              <a:t>에서 썻던 기대값 수식을 우리는 직접 이용하기 위해 </a:t>
            </a:r>
            <a:r>
              <a:rPr lang="en-US" altLang="ko-KR" baseline="0"/>
              <a:t>M</a:t>
            </a:r>
            <a:r>
              <a:rPr lang="ko-KR" altLang="en-US" baseline="0"/>
              <a:t>개의 샘플을 통해 기대값을 근사시킵니다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여기서는 </a:t>
            </a:r>
            <a:r>
              <a:rPr lang="en-US" altLang="ko-KR" baseline="0"/>
              <a:t>M</a:t>
            </a:r>
            <a:r>
              <a:rPr lang="ko-KR" altLang="en-US" baseline="0"/>
              <a:t>개의 샘플의 평균을 이용했는데</a:t>
            </a:r>
            <a:r>
              <a:rPr lang="en-US" altLang="ko-KR" baseline="0"/>
              <a:t>, </a:t>
            </a:r>
            <a:r>
              <a:rPr lang="ko-KR" altLang="en-US" baseline="0"/>
              <a:t>한 개의 에피소드만 이용해도 상관없습니다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근데 여기 식을 보면 안에있는 미분식을 밖으로 꺼낼 수 있습니다 왜냐하면 미분이 델타에 관한 식이기 때문에 </a:t>
            </a:r>
            <a:endParaRPr lang="en-US" altLang="ko-KR" baseline="0"/>
          </a:p>
          <a:p>
            <a:r>
              <a:rPr lang="ko-KR" altLang="en-US" baseline="0"/>
              <a:t>그리고 </a:t>
            </a:r>
            <a:r>
              <a:rPr lang="en-US" altLang="ko-KR" baseline="0"/>
              <a:t>M</a:t>
            </a:r>
            <a:r>
              <a:rPr lang="ko-KR" altLang="en-US" baseline="0"/>
              <a:t>개에 관한 에피소드 식은 쓰기 귀찮으니 한 개의 에피소드에 관한 식으로 간단히 만들고</a:t>
            </a:r>
            <a:endParaRPr lang="en-US" altLang="ko-KR" baseline="0"/>
          </a:p>
          <a:p>
            <a:r>
              <a:rPr lang="ko-KR" altLang="en-US" baseline="0"/>
              <a:t>식 나타날때 감가보상에 관한식도 간단히 </a:t>
            </a:r>
            <a:r>
              <a:rPr lang="en-US" altLang="ko-KR" baseline="0"/>
              <a:t>Gt</a:t>
            </a:r>
            <a:r>
              <a:rPr lang="ko-KR" altLang="en-US" baseline="0"/>
              <a:t>로 나타내겠습니다</a:t>
            </a:r>
            <a:r>
              <a:rPr lang="en-US" altLang="ko-KR" baseline="0"/>
              <a:t>. </a:t>
            </a:r>
            <a:r>
              <a:rPr lang="ko-KR" altLang="en-US" baseline="0"/>
              <a:t>그리고 </a:t>
            </a:r>
            <a:r>
              <a:rPr lang="en-US" altLang="ko-KR" baseline="0"/>
              <a:t>lnP</a:t>
            </a:r>
            <a:r>
              <a:rPr lang="ko-KR" altLang="en-US" baseline="0"/>
              <a:t>델타도 사실 </a:t>
            </a:r>
            <a:r>
              <a:rPr lang="en-US" altLang="ko-KR" baseline="0"/>
              <a:t>policy</a:t>
            </a:r>
            <a:r>
              <a:rPr lang="ko-KR" altLang="en-US" baseline="0"/>
              <a:t>에 대한 확률 밀도기 때문에</a:t>
            </a:r>
            <a:endParaRPr lang="en-US" altLang="ko-KR" baseline="0"/>
          </a:p>
          <a:p>
            <a:r>
              <a:rPr lang="en-US" altLang="ko-KR" baseline="0"/>
              <a:t>Log</a:t>
            </a:r>
            <a:r>
              <a:rPr lang="ko-KR" altLang="en-US" baseline="0"/>
              <a:t>파이 델타로 나타내겠습니다</a:t>
            </a:r>
            <a:r>
              <a:rPr lang="en-US" altLang="ko-KR" baseline="0"/>
              <a:t>. Ln </a:t>
            </a:r>
            <a:r>
              <a:rPr lang="ko-KR" altLang="en-US" baseline="0"/>
              <a:t>에서 </a:t>
            </a:r>
            <a:r>
              <a:rPr lang="en-US" altLang="ko-KR" baseline="0"/>
              <a:t>log</a:t>
            </a:r>
            <a:r>
              <a:rPr lang="ko-KR" altLang="en-US" baseline="0"/>
              <a:t>로 바뀌긴 했는데 이거는 그냥 </a:t>
            </a:r>
            <a:r>
              <a:rPr lang="en-US" altLang="ko-KR" baseline="0"/>
              <a:t>log</a:t>
            </a:r>
            <a:r>
              <a:rPr lang="ko-KR" altLang="en-US" baseline="0"/>
              <a:t>에 밑이 </a:t>
            </a:r>
            <a:r>
              <a:rPr lang="en-US" altLang="ko-KR" baseline="0"/>
              <a:t>e</a:t>
            </a:r>
            <a:r>
              <a:rPr lang="ko-KR" altLang="en-US" baseline="0"/>
              <a:t>가 있다고 가정합시다 </a:t>
            </a:r>
            <a:endParaRPr lang="en-US" altLang="ko-KR" baseline="0"/>
          </a:p>
          <a:p>
            <a:r>
              <a:rPr lang="ko-KR" altLang="en-US" baseline="0"/>
              <a:t>표기하다가 실수 했네요</a:t>
            </a:r>
            <a:r>
              <a:rPr lang="en-US" altLang="ko-KR" baseline="0"/>
              <a:t>. </a:t>
            </a:r>
            <a:r>
              <a:rPr lang="ko-KR" altLang="en-US" baseline="0"/>
              <a:t>그래도 </a:t>
            </a:r>
            <a:r>
              <a:rPr lang="en-US" altLang="ko-KR" baseline="0"/>
              <a:t>log</a:t>
            </a:r>
            <a:r>
              <a:rPr lang="ko-KR" altLang="en-US" baseline="0"/>
              <a:t>라 쓰니까 좀더 간지난다 그죠</a:t>
            </a:r>
            <a:r>
              <a:rPr lang="en-US" altLang="ko-KR" baseline="0"/>
              <a:t>? </a:t>
            </a:r>
          </a:p>
          <a:p>
            <a:endParaRPr lang="en-US" altLang="ko-KR" baseline="0"/>
          </a:p>
          <a:p>
            <a:r>
              <a:rPr lang="ko-KR" altLang="en-US" baseline="0"/>
              <a:t>그래서 결국 </a:t>
            </a:r>
            <a:r>
              <a:rPr lang="en-US" altLang="ko-KR" baseline="0"/>
              <a:t>Reinforce </a:t>
            </a:r>
            <a:r>
              <a:rPr lang="ko-KR" altLang="en-US" baseline="0"/>
              <a:t>알고리즘에서 목적함수의 그래디언트는 이런식으로 됩니다</a:t>
            </a:r>
            <a:r>
              <a:rPr lang="en-US" altLang="ko-KR" baseline="0"/>
              <a:t>. </a:t>
            </a:r>
          </a:p>
          <a:p>
            <a:r>
              <a:rPr lang="ko-KR" altLang="en-US" baseline="0"/>
              <a:t>그래서 그라디언트 업데이트 할 떄 이용하는 </a:t>
            </a:r>
            <a:r>
              <a:rPr lang="en-US" altLang="ko-KR" baseline="0"/>
              <a:t>loss </a:t>
            </a:r>
            <a:r>
              <a:rPr lang="ko-KR" altLang="en-US" baseline="0"/>
              <a:t>함수도 이런식으로 표현 할 수 있습니다</a:t>
            </a:r>
            <a:endParaRPr lang="en-US" altLang="ko-KR" baseline="0"/>
          </a:p>
          <a:p>
            <a:r>
              <a:rPr lang="ko-KR" altLang="en-US" baseline="0"/>
              <a:t>앞에 </a:t>
            </a:r>
            <a:r>
              <a:rPr lang="en-US" altLang="ko-KR" baseline="0"/>
              <a:t>–</a:t>
            </a:r>
            <a:r>
              <a:rPr lang="ko-KR" altLang="en-US" baseline="0"/>
              <a:t>가 붙은 이유는 경사하강방식에서는 최소값을 찾는 거기 때문에 경사상승방식으로 바꿔준다는 뜻입니다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결국 </a:t>
            </a:r>
            <a:r>
              <a:rPr lang="en-US" altLang="ko-KR"/>
              <a:t>Reinfocre</a:t>
            </a:r>
            <a:r>
              <a:rPr lang="en-US" altLang="ko-KR" baseline="0"/>
              <a:t> </a:t>
            </a:r>
            <a:r>
              <a:rPr lang="ko-KR" altLang="en-US" baseline="0"/>
              <a:t>알고리즘에 전체 흐름을 보면 </a:t>
            </a:r>
            <a:endParaRPr lang="en-US" altLang="ko-KR" baseline="0"/>
          </a:p>
          <a:p>
            <a:r>
              <a:rPr lang="ko-KR" altLang="en-US"/>
              <a:t>한 에피소드가 끝나면 </a:t>
            </a:r>
            <a:r>
              <a:rPr lang="en-US" altLang="ko-KR"/>
              <a:t>policy</a:t>
            </a:r>
            <a:r>
              <a:rPr lang="ko-KR" altLang="en-US"/>
              <a:t>를 업데이트하고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다음 에피소드를 한 후</a:t>
            </a:r>
            <a:r>
              <a:rPr lang="en-US" altLang="ko-KR" baseline="0"/>
              <a:t>, </a:t>
            </a:r>
            <a:r>
              <a:rPr lang="ko-KR" altLang="en-US" baseline="0"/>
              <a:t>다시 업데이트 무한 반복 이렇게 되는겁니다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endParaRPr lang="en-US" altLang="ko-KR" baseline="0"/>
          </a:p>
          <a:p>
            <a:r>
              <a:rPr lang="en-US" altLang="ko-KR" baseline="0"/>
              <a:t>Reinforce</a:t>
            </a:r>
            <a:r>
              <a:rPr lang="ko-KR" altLang="en-US" baseline="0"/>
              <a:t>는 여러가지 문제가 있는데 첫째는 한 에피소드가 끝나야 정책을 업데이트 할 수 있는겁니다</a:t>
            </a:r>
            <a:r>
              <a:rPr lang="en-US" altLang="ko-KR" baseline="0"/>
              <a:t>. </a:t>
            </a:r>
            <a:r>
              <a:rPr lang="ko-KR" altLang="en-US" baseline="0"/>
              <a:t>중간중간에 업데이트를 못 하는거죠</a:t>
            </a:r>
            <a:endParaRPr lang="en-US" altLang="ko-KR" baseline="0"/>
          </a:p>
          <a:p>
            <a:r>
              <a:rPr lang="ko-KR" altLang="en-US"/>
              <a:t>그래서 에피소드가 길면 에피소드 끝날때까지 그냥 멍하니 업데이트 안하고 있는겁니다</a:t>
            </a:r>
            <a:r>
              <a:rPr lang="en-US" altLang="ko-KR"/>
              <a:t>. </a:t>
            </a:r>
          </a:p>
          <a:p>
            <a:r>
              <a:rPr lang="ko-KR" altLang="en-US"/>
              <a:t>둘째는 분산이 매우 큽니다</a:t>
            </a:r>
            <a:r>
              <a:rPr lang="en-US" altLang="ko-KR"/>
              <a:t>. </a:t>
            </a:r>
            <a:r>
              <a:rPr lang="ko-KR" altLang="en-US"/>
              <a:t>그래디언트 계산식이 반환값에 비례하기 때문인데요 그니까 </a:t>
            </a:r>
            <a:r>
              <a:rPr lang="en-US" altLang="ko-KR"/>
              <a:t>Reward</a:t>
            </a:r>
            <a:r>
              <a:rPr lang="ko-KR" altLang="en-US"/>
              <a:t>는 우리가 설정해주는데 이거를 어떻게 설정해주</a:t>
            </a:r>
            <a:endParaRPr lang="en-US" altLang="ko-KR"/>
          </a:p>
          <a:p>
            <a:r>
              <a:rPr lang="ko-KR" altLang="en-US"/>
              <a:t>느냐에 따라 분산이 매우 달라지고 에피소드 길이가 또 길면 계산값이 많아져서 금방 끝나는 에피소드는 값이 작고</a:t>
            </a:r>
            <a:r>
              <a:rPr lang="en-US" altLang="ko-KR"/>
              <a:t>, </a:t>
            </a:r>
            <a:r>
              <a:rPr lang="ko-KR" altLang="en-US"/>
              <a:t>오래간 에피소드는 값이</a:t>
            </a:r>
            <a:endParaRPr lang="en-US" altLang="ko-KR"/>
          </a:p>
          <a:p>
            <a:r>
              <a:rPr lang="ko-KR" altLang="en-US"/>
              <a:t>큰거죠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즉 각 에피소드마다 분산이 크니 그에 비례하는 그래디언트 식도 분산이 큰겁니다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그래서 </a:t>
            </a:r>
            <a:r>
              <a:rPr lang="en-US" altLang="ko-KR" baseline="0"/>
              <a:t>Reinforce </a:t>
            </a:r>
            <a:r>
              <a:rPr lang="ko-KR" altLang="en-US" baseline="0"/>
              <a:t>알고리즘은 사용하지 않습니다</a:t>
            </a:r>
            <a:r>
              <a:rPr lang="en-US" altLang="ko-KR" baseline="0"/>
              <a:t>. </a:t>
            </a:r>
            <a:r>
              <a:rPr lang="ko-KR" altLang="en-US" baseline="0"/>
              <a:t>좀더 개선된 좋은 걸 사용하는거죠 </a:t>
            </a:r>
            <a:endParaRPr lang="en-US" altLang="ko-KR" baseline="0"/>
          </a:p>
          <a:p>
            <a:r>
              <a:rPr lang="en-US" altLang="ko-KR" baseline="0"/>
              <a:t>Policy Gradient</a:t>
            </a:r>
            <a:r>
              <a:rPr lang="ko-KR" altLang="en-US" baseline="0"/>
              <a:t>를 이용한 알고리즘은 많지만 대충 여기까지만 하고 </a:t>
            </a:r>
            <a:r>
              <a:rPr lang="en-US" altLang="ko-KR" baseline="0"/>
              <a:t>Reinforce</a:t>
            </a:r>
            <a:r>
              <a:rPr lang="ko-KR" altLang="en-US" baseline="0"/>
              <a:t>를 직접 돌려본 예시를 보면서 </a:t>
            </a:r>
            <a:endParaRPr lang="en-US" altLang="ko-KR" baseline="0"/>
          </a:p>
          <a:p>
            <a:r>
              <a:rPr lang="ko-KR" altLang="en-US" baseline="0"/>
              <a:t>복습 해보겠습니다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64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26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Categorical(prob)</a:t>
            </a:r>
            <a:r>
              <a:rPr lang="ko-KR" altLang="en-US" baseline="0"/>
              <a:t>은 </a:t>
            </a:r>
            <a:r>
              <a:rPr lang="en-US" altLang="ko-KR" baseline="0"/>
              <a:t> </a:t>
            </a:r>
            <a:r>
              <a:rPr lang="ko-KR" altLang="en-US" baseline="0"/>
              <a:t>뉴럴넷에 </a:t>
            </a:r>
            <a:r>
              <a:rPr lang="en-US" altLang="ko-KR" baseline="0"/>
              <a:t>output</a:t>
            </a:r>
            <a:r>
              <a:rPr lang="ko-KR" altLang="en-US" baseline="0"/>
              <a:t>으로 나온 각 행동에 대한 확률을 확률 밀도 함수로 만들어줌</a:t>
            </a:r>
            <a:endParaRPr lang="en-US" altLang="ko-KR" baseline="0"/>
          </a:p>
          <a:p>
            <a:r>
              <a:rPr lang="ko-KR" altLang="en-US" baseline="0"/>
              <a:t>그리고 이를 쉽게 처리할 수 있게 만듦 </a:t>
            </a: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7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23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48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63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Policy</a:t>
            </a:r>
            <a:r>
              <a:rPr lang="ko-KR" altLang="en-US"/>
              <a:t>란 무엇일까요</a:t>
            </a:r>
            <a:r>
              <a:rPr lang="en-US" altLang="ko-KR"/>
              <a:t>? Policy</a:t>
            </a:r>
            <a:r>
              <a:rPr lang="ko-KR" altLang="en-US"/>
              <a:t>는 쉽게 말해 주어진 </a:t>
            </a:r>
            <a:r>
              <a:rPr lang="en-US" altLang="ko-KR"/>
              <a:t>State</a:t>
            </a:r>
            <a:r>
              <a:rPr lang="ko-KR" altLang="en-US"/>
              <a:t>를 </a:t>
            </a:r>
            <a:r>
              <a:rPr lang="en-US" altLang="ko-KR"/>
              <a:t>Action</a:t>
            </a:r>
            <a:r>
              <a:rPr lang="ko-KR" altLang="en-US"/>
              <a:t>으로 </a:t>
            </a:r>
            <a:r>
              <a:rPr lang="en-US" altLang="ko-KR"/>
              <a:t>mapping </a:t>
            </a:r>
            <a:r>
              <a:rPr lang="ko-KR" altLang="en-US"/>
              <a:t>해주는 것을 </a:t>
            </a:r>
            <a:r>
              <a:rPr lang="en-US" altLang="ko-KR"/>
              <a:t>Policy</a:t>
            </a:r>
            <a:r>
              <a:rPr lang="ko-KR" altLang="en-US"/>
              <a:t>라고 할 수 있습니다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 들어보겠습니다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왼쪽에 미로에서 빨간점이 현재 선택의 기로에 놓여있는 상황입니다</a:t>
            </a:r>
            <a:r>
              <a:rPr lang="en-US" altLang="ko-KR"/>
              <a:t>. </a:t>
            </a:r>
            <a:r>
              <a:rPr lang="ko-KR" altLang="en-US"/>
              <a:t>할 수 있는 </a:t>
            </a:r>
            <a:r>
              <a:rPr lang="en-US" altLang="ko-KR"/>
              <a:t>action</a:t>
            </a:r>
            <a:r>
              <a:rPr lang="ko-KR" altLang="en-US"/>
              <a:t>은 위 왼쪽 아래 이렇게 </a:t>
            </a:r>
            <a:r>
              <a:rPr lang="en-US" altLang="ko-KR"/>
              <a:t>3</a:t>
            </a:r>
            <a:r>
              <a:rPr lang="ko-KR" altLang="en-US"/>
              <a:t>가지가 있죠</a:t>
            </a:r>
            <a:endParaRPr lang="en-US" altLang="ko-KR"/>
          </a:p>
          <a:p>
            <a:r>
              <a:rPr lang="ko-KR" altLang="en-US"/>
              <a:t>이런 </a:t>
            </a:r>
            <a:r>
              <a:rPr lang="en-US" altLang="ko-KR"/>
              <a:t>State </a:t>
            </a:r>
            <a:r>
              <a:rPr lang="ko-KR" altLang="en-US"/>
              <a:t>상황이</a:t>
            </a:r>
            <a:r>
              <a:rPr lang="ko-KR" altLang="en-US" baseline="0"/>
              <a:t> 주어진다면 </a:t>
            </a:r>
            <a:r>
              <a:rPr lang="en-US" altLang="ko-KR" baseline="0"/>
              <a:t>Policy</a:t>
            </a:r>
            <a:r>
              <a:rPr lang="ko-KR" altLang="en-US" baseline="0"/>
              <a:t>에 의해 </a:t>
            </a:r>
            <a:r>
              <a:rPr lang="en-US" altLang="ko-KR" baseline="0"/>
              <a:t>action</a:t>
            </a:r>
            <a:r>
              <a:rPr lang="ko-KR" altLang="en-US" baseline="0"/>
              <a:t>이 선택됩니다</a:t>
            </a:r>
            <a:r>
              <a:rPr lang="en-US" altLang="ko-KR" baseline="0"/>
              <a:t>. </a:t>
            </a:r>
            <a:r>
              <a:rPr lang="ko-KR" altLang="en-US" baseline="0"/>
              <a:t>만약 문제 해결에 최적화된 </a:t>
            </a:r>
            <a:r>
              <a:rPr lang="en-US" altLang="ko-KR" baseline="0"/>
              <a:t>Policy</a:t>
            </a:r>
            <a:r>
              <a:rPr lang="ko-KR" altLang="en-US" baseline="0"/>
              <a:t>라면 위를 선택하겠죠</a:t>
            </a:r>
            <a:r>
              <a:rPr lang="en-US" altLang="ko-KR" baseline="0"/>
              <a:t>??</a:t>
            </a:r>
          </a:p>
          <a:p>
            <a:r>
              <a:rPr lang="ko-KR" altLang="en-US"/>
              <a:t>이렇게 </a:t>
            </a:r>
            <a:r>
              <a:rPr lang="en-US" altLang="ko-KR" baseline="0"/>
              <a:t> </a:t>
            </a:r>
            <a:r>
              <a:rPr lang="ko-KR" altLang="en-US"/>
              <a:t>현재 상황에 맞는 행동을 내주는 이런 시스템을 </a:t>
            </a:r>
            <a:r>
              <a:rPr lang="en-US" altLang="ko-KR"/>
              <a:t>Policy</a:t>
            </a:r>
            <a:r>
              <a:rPr lang="ko-KR" altLang="en-US"/>
              <a:t>라고 하는 겁니다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그리고 강화학습에 최종 목표는 </a:t>
            </a:r>
            <a:r>
              <a:rPr lang="en-US" altLang="ko-KR"/>
              <a:t>Policy</a:t>
            </a:r>
            <a:r>
              <a:rPr lang="ko-KR" altLang="en-US"/>
              <a:t>를 </a:t>
            </a:r>
            <a:r>
              <a:rPr lang="en-US" altLang="ko-KR"/>
              <a:t>Optimization </a:t>
            </a:r>
            <a:r>
              <a:rPr lang="ko-KR" altLang="en-US"/>
              <a:t>시키는 것입니다</a:t>
            </a:r>
            <a:r>
              <a:rPr lang="en-US" altLang="ko-KR"/>
              <a:t>. Agent</a:t>
            </a:r>
            <a:r>
              <a:rPr lang="ko-KR" altLang="en-US"/>
              <a:t>를 잘 훈련시킨다는건 </a:t>
            </a:r>
            <a:r>
              <a:rPr lang="en-US" altLang="ko-KR"/>
              <a:t>Policy</a:t>
            </a:r>
            <a:r>
              <a:rPr lang="ko-KR" altLang="en-US"/>
              <a:t>를 최적화 한다는 말이죠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Policy</a:t>
            </a:r>
            <a:r>
              <a:rPr lang="ko-KR" altLang="en-US"/>
              <a:t>에 대하여 말이 나온김에 더 말해보겠습니다</a:t>
            </a:r>
            <a:r>
              <a:rPr lang="en-US" altLang="ko-KR"/>
              <a:t>. Policy</a:t>
            </a:r>
            <a:r>
              <a:rPr lang="ko-KR" altLang="en-US"/>
              <a:t>에는 종류가 있습니다</a:t>
            </a:r>
            <a:endParaRPr lang="en-US" altLang="ko-KR"/>
          </a:p>
          <a:p>
            <a:r>
              <a:rPr lang="en-US" altLang="ko-KR"/>
              <a:t>Deterministic Policy</a:t>
            </a:r>
            <a:r>
              <a:rPr lang="ko-KR" altLang="en-US"/>
              <a:t>와 </a:t>
            </a:r>
            <a:r>
              <a:rPr lang="en-US" altLang="ko-KR"/>
              <a:t>Stochastic Policy</a:t>
            </a:r>
            <a:r>
              <a:rPr lang="ko-KR" altLang="en-US"/>
              <a:t>인데요</a:t>
            </a:r>
            <a:r>
              <a:rPr lang="en-US" altLang="ko-KR"/>
              <a:t>, </a:t>
            </a:r>
          </a:p>
          <a:p>
            <a:r>
              <a:rPr lang="ko-KR" altLang="en-US"/>
              <a:t>말그대로 확정적</a:t>
            </a:r>
            <a:r>
              <a:rPr lang="en-US" altLang="ko-KR"/>
              <a:t>, </a:t>
            </a:r>
            <a:r>
              <a:rPr lang="ko-KR" altLang="en-US"/>
              <a:t>확률적 정책입니다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Deterministic Policy</a:t>
            </a:r>
            <a:r>
              <a:rPr lang="ko-KR" altLang="en-US"/>
              <a:t>는 말그대로 어떤 상태가 있다면 그에 따른 확정적인 행동이 있다는 것입니다</a:t>
            </a:r>
            <a:r>
              <a:rPr lang="en-US" altLang="ko-KR"/>
              <a:t>. 1</a:t>
            </a:r>
            <a:r>
              <a:rPr lang="ko-KR" altLang="en-US"/>
              <a:t>대</a:t>
            </a:r>
            <a:r>
              <a:rPr lang="en-US" altLang="ko-KR"/>
              <a:t>1 </a:t>
            </a:r>
            <a:r>
              <a:rPr lang="ko-KR" altLang="en-US"/>
              <a:t>맵핑 같은거죠 </a:t>
            </a:r>
            <a:endParaRPr lang="en-US" altLang="ko-KR"/>
          </a:p>
          <a:p>
            <a:r>
              <a:rPr lang="ko-KR" altLang="en-US"/>
              <a:t>뭐 배가고프면 음식을 먹는다는 정해진 </a:t>
            </a:r>
            <a:r>
              <a:rPr lang="en-US" altLang="ko-KR"/>
              <a:t>Action</a:t>
            </a:r>
            <a:r>
              <a:rPr lang="ko-KR" altLang="en-US"/>
              <a:t>을 하는 </a:t>
            </a:r>
            <a:r>
              <a:rPr lang="en-US" altLang="ko-KR"/>
              <a:t>Policy</a:t>
            </a:r>
            <a:r>
              <a:rPr lang="ko-KR" altLang="en-US"/>
              <a:t>를 말합니다</a:t>
            </a:r>
            <a:r>
              <a:rPr lang="en-US" altLang="ko-KR"/>
              <a:t>. </a:t>
            </a:r>
            <a:r>
              <a:rPr lang="ko-KR" altLang="en-US"/>
              <a:t>옆에 수학식처럼 </a:t>
            </a:r>
            <a:r>
              <a:rPr lang="en-US" altLang="ko-KR"/>
              <a:t>state</a:t>
            </a:r>
            <a:r>
              <a:rPr lang="ko-KR" altLang="en-US"/>
              <a:t>가 주어지면 확정적인 </a:t>
            </a:r>
            <a:r>
              <a:rPr lang="en-US" altLang="ko-KR"/>
              <a:t>action</a:t>
            </a:r>
            <a:r>
              <a:rPr lang="ko-KR" altLang="en-US"/>
              <a:t>이 나오는거죠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Stochastic Policy</a:t>
            </a:r>
            <a:r>
              <a:rPr lang="ko-KR" altLang="en-US"/>
              <a:t>는 말그대로 어떤 상태가 주어졌을 떄 여러가지 행동을 할 수 있는</a:t>
            </a:r>
            <a:r>
              <a:rPr lang="en-US" altLang="ko-KR"/>
              <a:t>, </a:t>
            </a:r>
            <a:r>
              <a:rPr lang="ko-KR" altLang="en-US"/>
              <a:t>열린 사고를 가진 </a:t>
            </a:r>
            <a:r>
              <a:rPr lang="en-US" altLang="ko-KR"/>
              <a:t>Policy</a:t>
            </a:r>
            <a:r>
              <a:rPr lang="ko-KR" altLang="en-US"/>
              <a:t>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예를들어 배가 고프면 학식을 먹을</a:t>
            </a:r>
            <a:r>
              <a:rPr lang="ko-KR" altLang="en-US" baseline="0"/>
              <a:t> 수도 있고</a:t>
            </a:r>
            <a:r>
              <a:rPr lang="en-US" altLang="ko-KR" baseline="0"/>
              <a:t>, </a:t>
            </a:r>
            <a:r>
              <a:rPr lang="ko-KR" altLang="en-US" baseline="0"/>
              <a:t>배달음식을 먹을 수도 있고</a:t>
            </a:r>
            <a:r>
              <a:rPr lang="en-US" altLang="ko-KR" baseline="0"/>
              <a:t>, </a:t>
            </a:r>
            <a:r>
              <a:rPr lang="ko-KR" altLang="en-US" baseline="0"/>
              <a:t>굶을 수도 있는 이런 여러가지 행동에 대한 확률이 정해져있는</a:t>
            </a:r>
            <a:endParaRPr lang="en-US" altLang="ko-KR" baseline="0"/>
          </a:p>
          <a:p>
            <a:r>
              <a:rPr lang="en-US" altLang="ko-KR"/>
              <a:t>Policy</a:t>
            </a:r>
            <a:r>
              <a:rPr lang="ko-KR" altLang="en-US"/>
              <a:t>인거죠</a:t>
            </a:r>
            <a:r>
              <a:rPr lang="en-US" altLang="ko-KR"/>
              <a:t>, </a:t>
            </a:r>
            <a:r>
              <a:rPr lang="ko-KR" altLang="en-US"/>
              <a:t>그래서 상태가 주어졌을때 여러가지 </a:t>
            </a:r>
            <a:r>
              <a:rPr lang="en-US" altLang="ko-KR"/>
              <a:t>action</a:t>
            </a:r>
            <a:r>
              <a:rPr lang="ko-KR" altLang="en-US"/>
              <a:t>을 할 수 잇다는 걸 확률적으로 표현하기위해 오른쪽 함수처럼 조건부 확률로 표현되어잇습니다</a:t>
            </a:r>
            <a:r>
              <a:rPr lang="en-US" altLang="ko-KR"/>
              <a:t>.</a:t>
            </a:r>
          </a:p>
          <a:p>
            <a:r>
              <a:rPr lang="ko-KR" altLang="en-US"/>
              <a:t>각 </a:t>
            </a:r>
            <a:r>
              <a:rPr lang="en-US" altLang="ko-KR"/>
              <a:t>Policy</a:t>
            </a:r>
            <a:r>
              <a:rPr lang="ko-KR" altLang="en-US"/>
              <a:t>에 따라 학습하는</a:t>
            </a:r>
            <a:r>
              <a:rPr lang="ko-KR" altLang="en-US" baseline="0"/>
              <a:t> 방법도 다르고  장단점도 다르기 때문에</a:t>
            </a:r>
            <a:endParaRPr lang="en-US" altLang="ko-KR" baseline="0"/>
          </a:p>
          <a:p>
            <a:r>
              <a:rPr lang="ko-KR" altLang="en-US" baseline="0"/>
              <a:t>강화학습 할 때 어떤 </a:t>
            </a:r>
            <a:r>
              <a:rPr lang="en-US" altLang="ko-KR" baseline="0"/>
              <a:t>Policy</a:t>
            </a:r>
            <a:r>
              <a:rPr lang="ko-KR" altLang="en-US" baseline="0"/>
              <a:t>를 선택할지 주의해야 합니다</a:t>
            </a:r>
            <a:r>
              <a:rPr lang="en-US" altLang="ko-KR" baseline="0"/>
              <a:t>.</a:t>
            </a:r>
          </a:p>
          <a:p>
            <a:endParaRPr lang="en-US" altLang="ko-KR"/>
          </a:p>
          <a:p>
            <a:r>
              <a:rPr lang="ko-KR" altLang="en-US" baseline="0"/>
              <a:t>한가지 더 말하자면 </a:t>
            </a:r>
            <a:r>
              <a:rPr lang="en-US" altLang="ko-KR" baseline="0"/>
              <a:t>Stochastic Policy</a:t>
            </a:r>
            <a:r>
              <a:rPr lang="ko-KR" altLang="en-US" baseline="0"/>
              <a:t>가 분산이 </a:t>
            </a:r>
            <a:r>
              <a:rPr lang="en-US" altLang="ko-KR" baseline="0"/>
              <a:t>0</a:t>
            </a:r>
            <a:r>
              <a:rPr lang="ko-KR" altLang="en-US" baseline="0"/>
              <a:t>인 확률모델이 되면 </a:t>
            </a:r>
            <a:r>
              <a:rPr lang="en-US" altLang="ko-KR" baseline="0"/>
              <a:t>Deterministic Policy</a:t>
            </a:r>
            <a:r>
              <a:rPr lang="ko-KR" altLang="en-US" baseline="0"/>
              <a:t>가 됩니다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0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2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8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쉽게 말해 가치함수는 특정 시점에서 아직 받지 않은 보상들을 고려하는 방법에 대한 개념이며</a:t>
            </a:r>
            <a:endParaRPr lang="en-US" altLang="ko-KR"/>
          </a:p>
          <a:p>
            <a:r>
              <a:rPr lang="ko-KR" altLang="en-US"/>
              <a:t>특정 상태에 대한 </a:t>
            </a:r>
            <a:r>
              <a:rPr lang="en-US" altLang="ko-KR"/>
              <a:t>‘</a:t>
            </a:r>
            <a:r>
              <a:rPr lang="ko-KR" altLang="en-US"/>
              <a:t>가치</a:t>
            </a:r>
            <a:r>
              <a:rPr lang="en-US" altLang="ko-KR"/>
              <a:t>’</a:t>
            </a:r>
            <a:r>
              <a:rPr lang="ko-KR" altLang="en-US"/>
              <a:t>를 계산해주어 에이전트가 </a:t>
            </a:r>
            <a:r>
              <a:rPr lang="en-US" altLang="ko-KR"/>
              <a:t>'</a:t>
            </a:r>
            <a:r>
              <a:rPr lang="ko-KR" altLang="en-US"/>
              <a:t>어떤 </a:t>
            </a:r>
            <a:r>
              <a:rPr lang="en-US" altLang="ko-KR"/>
              <a:t>action'</a:t>
            </a:r>
            <a:r>
              <a:rPr lang="ko-KR" altLang="en-US"/>
              <a:t>을 선택해야하는지 도와주는 것이죠</a:t>
            </a:r>
            <a:r>
              <a:rPr lang="en-US" altLang="ko-KR"/>
              <a:t>.</a:t>
            </a:r>
          </a:p>
          <a:p>
            <a:r>
              <a:rPr lang="ko-KR" altLang="en-US"/>
              <a:t>이때 </a:t>
            </a:r>
            <a:r>
              <a:rPr lang="en-US" altLang="ko-KR"/>
              <a:t>＇</a:t>
            </a:r>
            <a:r>
              <a:rPr lang="ko-KR" altLang="en-US"/>
              <a:t>가치</a:t>
            </a:r>
            <a:r>
              <a:rPr lang="en-US" altLang="ko-KR"/>
              <a:t>＇</a:t>
            </a:r>
            <a:r>
              <a:rPr lang="ko-KR" altLang="en-US"/>
              <a:t>는 </a:t>
            </a:r>
            <a:r>
              <a:rPr lang="en-US" altLang="ko-KR"/>
              <a:t>Reward</a:t>
            </a:r>
            <a:r>
              <a:rPr lang="ko-KR" altLang="en-US"/>
              <a:t>를 통해 매겨지는 것이고</a:t>
            </a:r>
            <a:r>
              <a:rPr lang="en-US" altLang="ko-KR"/>
              <a:t>, </a:t>
            </a:r>
            <a:r>
              <a:rPr lang="ko-KR" altLang="en-US"/>
              <a:t>그래서 가치함수는 </a:t>
            </a:r>
            <a:r>
              <a:rPr lang="en-US" altLang="ko-KR"/>
              <a:t>Reward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관한 식을 다룹니다</a:t>
            </a:r>
            <a:r>
              <a:rPr lang="en-US" altLang="ko-KR"/>
              <a:t>.</a:t>
            </a:r>
          </a:p>
          <a:p>
            <a:r>
              <a:rPr lang="ko-KR" altLang="en-US"/>
              <a:t>또한 </a:t>
            </a:r>
            <a:r>
              <a:rPr lang="en-US" altLang="ko-KR"/>
              <a:t>'</a:t>
            </a:r>
            <a:r>
              <a:rPr lang="ko-KR" altLang="en-US"/>
              <a:t>어떤 </a:t>
            </a:r>
            <a:r>
              <a:rPr lang="en-US" altLang="ko-KR"/>
              <a:t>action</a:t>
            </a:r>
            <a:r>
              <a:rPr lang="ko-KR" altLang="en-US"/>
              <a:t>을 선택해야하는지</a:t>
            </a:r>
            <a:r>
              <a:rPr lang="en-US" altLang="ko-KR"/>
              <a:t>＇</a:t>
            </a:r>
            <a:r>
              <a:rPr lang="ko-KR" altLang="en-US"/>
              <a:t>라는 개념 자체가 </a:t>
            </a:r>
            <a:r>
              <a:rPr lang="en-US" altLang="ko-KR"/>
              <a:t>Policy</a:t>
            </a:r>
            <a:r>
              <a:rPr lang="ko-KR" altLang="en-US"/>
              <a:t>를 뜻하는 말이니 </a:t>
            </a:r>
            <a:r>
              <a:rPr lang="en-US" altLang="ko-KR"/>
              <a:t>V</a:t>
            </a:r>
            <a:r>
              <a:rPr lang="ko-KR" altLang="en-US"/>
              <a:t>ㅠ</a:t>
            </a:r>
            <a:r>
              <a:rPr lang="en-US" altLang="ko-KR"/>
              <a:t>(s)</a:t>
            </a:r>
            <a:r>
              <a:rPr lang="ko-KR" altLang="en-US" baseline="0"/>
              <a:t> 에 </a:t>
            </a:r>
            <a:r>
              <a:rPr lang="en-US" altLang="ko-KR" baseline="0"/>
              <a:t>b</a:t>
            </a:r>
            <a:r>
              <a:rPr lang="ko-KR" altLang="en-US" baseline="0"/>
              <a:t>에 표현이 </a:t>
            </a:r>
            <a:r>
              <a:rPr lang="en-US" altLang="ko-KR" baseline="0"/>
              <a:t>policy</a:t>
            </a:r>
            <a:r>
              <a:rPr lang="ko-KR" altLang="en-US" baseline="0"/>
              <a:t>가 </a:t>
            </a:r>
            <a:r>
              <a:rPr lang="en-US" altLang="ko-KR" baseline="0"/>
              <a:t>Value_Function</a:t>
            </a:r>
            <a:r>
              <a:rPr lang="ko-KR" altLang="en-US" baseline="0"/>
              <a:t>내부에 </a:t>
            </a:r>
            <a:endParaRPr lang="en-US" altLang="ko-KR" baseline="0"/>
          </a:p>
          <a:p>
            <a:r>
              <a:rPr lang="ko-KR" altLang="en-US" baseline="0"/>
              <a:t>내포되어 있다는 걸 뜻합니다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가치함수를 만약 이용하지 않는다면</a:t>
            </a:r>
            <a:r>
              <a:rPr lang="en-US" altLang="ko-KR" baseline="0"/>
              <a:t>?? </a:t>
            </a:r>
          </a:p>
          <a:p>
            <a:r>
              <a:rPr lang="en-US" altLang="ko-KR" baseline="0"/>
              <a:t>..~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6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가치함수도 크게 두 종류로 나눌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바로 상태가치함수와 행동가치함수(또는 상태-행동 가치함수) 입니다.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상태 가치 함수는 현재 상태에서 기대되는 </a:t>
            </a:r>
            <a:r>
              <a:rPr lang="ko-KR" altLang="en-US" dirty="0" err="1"/>
              <a:t>Expected</a:t>
            </a:r>
            <a:r>
              <a:rPr lang="ko-KR" altLang="en-US" dirty="0"/>
              <a:t> </a:t>
            </a:r>
            <a:r>
              <a:rPr lang="ko-KR" altLang="en-US" dirty="0" err="1"/>
              <a:t>Return</a:t>
            </a:r>
            <a:r>
              <a:rPr lang="ko-KR" altLang="en-US" dirty="0"/>
              <a:t> 입니다</a:t>
            </a:r>
          </a:p>
          <a:p>
            <a:pPr>
              <a:defRPr lang="ko-KR" altLang="en-US"/>
            </a:pPr>
            <a:r>
              <a:rPr lang="ko-KR" altLang="en-US" dirty="0" err="1"/>
              <a:t>풀어설명하면</a:t>
            </a:r>
            <a:r>
              <a:rPr lang="ko-KR" altLang="en-US" dirty="0"/>
              <a:t> 현재 상태에서 </a:t>
            </a:r>
            <a:r>
              <a:rPr lang="ko-KR" altLang="en-US" dirty="0" err="1"/>
              <a:t>policy를</a:t>
            </a:r>
            <a:r>
              <a:rPr lang="ko-KR" altLang="en-US" dirty="0"/>
              <a:t> 따라 진행을 했을 때 나오는 </a:t>
            </a:r>
            <a:r>
              <a:rPr lang="en-US" altLang="ko-KR" dirty="0"/>
              <a:t>reward</a:t>
            </a:r>
            <a:r>
              <a:rPr lang="ko-KR" altLang="en-US" dirty="0"/>
              <a:t>들이 </a:t>
            </a:r>
            <a:r>
              <a:rPr lang="ko-KR" altLang="en-US" dirty="0" err="1"/>
              <a:t>있을텐데</a:t>
            </a:r>
            <a:r>
              <a:rPr lang="ko-KR" altLang="en-US" dirty="0"/>
              <a:t> 그것들을 다 합친 총 </a:t>
            </a:r>
            <a:r>
              <a:rPr lang="en-US" altLang="ko-KR" dirty="0"/>
              <a:t>Reward</a:t>
            </a:r>
            <a:r>
              <a:rPr lang="ko-KR" altLang="en-US" dirty="0"/>
              <a:t>가 </a:t>
            </a:r>
            <a:r>
              <a:rPr lang="en-US" altLang="ko-KR" dirty="0" err="1"/>
              <a:t>Retrun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결국에 </a:t>
            </a:r>
            <a:r>
              <a:rPr lang="en-US" altLang="ko-KR" dirty="0" err="1"/>
              <a:t>policyf</a:t>
            </a:r>
            <a:r>
              <a:rPr lang="ko-KR" altLang="en-US" dirty="0"/>
              <a:t>르 따라 진행했을 때 나올 수 있는 총 </a:t>
            </a:r>
            <a:r>
              <a:rPr lang="en-US" altLang="ko-KR" dirty="0"/>
              <a:t>Reward</a:t>
            </a:r>
            <a:r>
              <a:rPr lang="ko-KR" altLang="en-US" dirty="0" err="1"/>
              <a:t>에대한</a:t>
            </a:r>
            <a:r>
              <a:rPr lang="ko-KR" altLang="en-US" dirty="0"/>
              <a:t> </a:t>
            </a:r>
            <a:r>
              <a:rPr lang="ko-KR" altLang="en-US" dirty="0" err="1"/>
              <a:t>기대값이라는</a:t>
            </a:r>
            <a:r>
              <a:rPr lang="ko-KR" altLang="en-US" dirty="0"/>
              <a:t> 것이죠. </a:t>
            </a:r>
          </a:p>
          <a:p>
            <a:pPr>
              <a:defRPr lang="ko-KR" altLang="en-US"/>
            </a:pPr>
            <a:r>
              <a:rPr lang="ko-KR" altLang="en-US" dirty="0"/>
              <a:t>결국에 현재 상태에 대한 가치를 매기는 함수입니다.</a:t>
            </a:r>
          </a:p>
          <a:p>
            <a:pPr>
              <a:defRPr lang="ko-KR" altLang="en-US"/>
            </a:pPr>
            <a:r>
              <a:rPr lang="ko-KR" altLang="en-US" dirty="0"/>
              <a:t>가치가 높아지는 쪽으로 학습시키면 좋은 결과가 </a:t>
            </a:r>
            <a:r>
              <a:rPr lang="ko-KR" altLang="en-US" dirty="0" err="1"/>
              <a:t>나오는거죠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여기서 </a:t>
            </a:r>
            <a:r>
              <a:rPr lang="ko-KR" altLang="en-US" dirty="0" err="1"/>
              <a:t>기대값인</a:t>
            </a:r>
            <a:r>
              <a:rPr lang="ko-KR" altLang="en-US" dirty="0"/>
              <a:t> 이유는 나오는 </a:t>
            </a:r>
            <a:r>
              <a:rPr lang="en-US" altLang="ko-KR" dirty="0"/>
              <a:t>Reward</a:t>
            </a:r>
            <a:r>
              <a:rPr lang="ko-KR" altLang="en-US" dirty="0"/>
              <a:t>가 확률에 따라 나오는 변수이기 때문에 </a:t>
            </a:r>
            <a:r>
              <a:rPr lang="ko-KR" altLang="en-US" dirty="0" err="1"/>
              <a:t>반환값도</a:t>
            </a:r>
            <a:r>
              <a:rPr lang="ko-KR" altLang="en-US" dirty="0"/>
              <a:t> 확률변수입니다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그래서 평균에 의미인 </a:t>
            </a:r>
            <a:r>
              <a:rPr lang="ko-KR" altLang="en-US" dirty="0" err="1"/>
              <a:t>기댓값을</a:t>
            </a:r>
            <a:r>
              <a:rPr lang="ko-KR" altLang="en-US" dirty="0"/>
              <a:t> </a:t>
            </a:r>
            <a:r>
              <a:rPr lang="ko-KR" altLang="en-US" dirty="0" err="1"/>
              <a:t>반환값에</a:t>
            </a:r>
            <a:r>
              <a:rPr lang="ko-KR" altLang="en-US" dirty="0"/>
              <a:t> 적용하는 것 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행동 가치 함수는 상태-행동 가치함수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Q-</a:t>
            </a:r>
            <a:r>
              <a:rPr lang="ko-KR" altLang="en-US" dirty="0"/>
              <a:t>함수 라고도 불리는 </a:t>
            </a:r>
            <a:r>
              <a:rPr lang="ko-KR" altLang="en-US" dirty="0" err="1"/>
              <a:t>가치함수입니다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행동 가치함수는 지금 행동으로부터 기대되는 </a:t>
            </a:r>
            <a:r>
              <a:rPr lang="ko-KR" altLang="en-US" dirty="0" err="1"/>
              <a:t>Return</a:t>
            </a:r>
            <a:r>
              <a:rPr lang="ko-KR" altLang="en-US" dirty="0"/>
              <a:t> 값인데요.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[</a:t>
            </a:r>
            <a:r>
              <a:rPr lang="ko-KR" altLang="en-US" dirty="0"/>
              <a:t>보기전에 왜 </a:t>
            </a:r>
            <a:r>
              <a:rPr lang="ko-KR" altLang="en-US" dirty="0" err="1"/>
              <a:t>사용해야하는지</a:t>
            </a:r>
            <a:r>
              <a:rPr lang="ko-KR" altLang="en-US" dirty="0"/>
              <a:t> 다음 슬라이드</a:t>
            </a:r>
            <a:r>
              <a:rPr lang="en-US" altLang="ko-KR" dirty="0"/>
              <a:t>]</a:t>
            </a:r>
          </a:p>
          <a:p>
            <a:pPr>
              <a:defRPr lang="ko-KR" altLang="en-US"/>
            </a:pPr>
            <a:endParaRPr lang="en-US" altLang="ko-KR" baseline="0" dirty="0"/>
          </a:p>
          <a:p>
            <a:pPr>
              <a:defRPr lang="ko-KR" altLang="en-US"/>
            </a:pPr>
            <a:r>
              <a:rPr lang="ko-KR" altLang="en-US" baseline="0" dirty="0"/>
              <a:t>결국 요약해서 행동 가치함수 </a:t>
            </a:r>
            <a:endParaRPr lang="en-US" altLang="ko-KR" baseline="0" dirty="0"/>
          </a:p>
          <a:p>
            <a:pPr>
              <a:defRPr lang="ko-KR" altLang="en-US"/>
            </a:pPr>
            <a:r>
              <a:rPr lang="ko-KR" altLang="en-US" dirty="0"/>
              <a:t>현재 </a:t>
            </a:r>
            <a:r>
              <a:rPr lang="ko-KR" altLang="en-US" dirty="0" err="1"/>
              <a:t>State가</a:t>
            </a:r>
            <a:r>
              <a:rPr lang="ko-KR" altLang="en-US" dirty="0"/>
              <a:t> </a:t>
            </a:r>
            <a:r>
              <a:rPr lang="ko-KR" altLang="en-US" dirty="0" err="1"/>
              <a:t>주어졌을때</a:t>
            </a:r>
            <a:r>
              <a:rPr lang="ko-KR" altLang="en-US" dirty="0"/>
              <a:t> 한 </a:t>
            </a:r>
            <a:r>
              <a:rPr lang="ko-KR" altLang="en-US" dirty="0" err="1"/>
              <a:t>action을</a:t>
            </a:r>
            <a:r>
              <a:rPr lang="ko-KR" altLang="en-US" dirty="0"/>
              <a:t> </a:t>
            </a:r>
            <a:r>
              <a:rPr lang="ko-KR" altLang="en-US" dirty="0" err="1"/>
              <a:t>할건데</a:t>
            </a:r>
            <a:r>
              <a:rPr lang="ko-KR" altLang="en-US" dirty="0"/>
              <a:t> 그 </a:t>
            </a:r>
            <a:r>
              <a:rPr lang="ko-KR" altLang="en-US" dirty="0" err="1"/>
              <a:t>action이</a:t>
            </a:r>
            <a:r>
              <a:rPr lang="ko-KR" altLang="en-US" dirty="0"/>
              <a:t> 가져오는 </a:t>
            </a:r>
            <a:r>
              <a:rPr lang="ko-KR" altLang="en-US" dirty="0" err="1"/>
              <a:t>Return들</a:t>
            </a:r>
            <a:r>
              <a:rPr lang="ko-KR" altLang="en-US" dirty="0"/>
              <a:t> 즉, </a:t>
            </a:r>
            <a:r>
              <a:rPr lang="ko-KR" altLang="en-US" dirty="0" err="1"/>
              <a:t>action을</a:t>
            </a:r>
            <a:r>
              <a:rPr lang="ko-KR" altLang="en-US" dirty="0"/>
              <a:t> 함으로써 앞으로 얻을 </a:t>
            </a:r>
            <a:r>
              <a:rPr lang="ko-KR" altLang="en-US" dirty="0" err="1"/>
              <a:t>Reward들에</a:t>
            </a:r>
            <a:r>
              <a:rPr lang="ko-KR" altLang="en-US" dirty="0"/>
              <a:t> </a:t>
            </a:r>
            <a:r>
              <a:rPr lang="ko-KR" altLang="en-US" dirty="0" err="1"/>
              <a:t>기대값이라는거죠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다시말해</a:t>
            </a:r>
            <a:r>
              <a:rPr lang="ko-KR" altLang="en-US" dirty="0"/>
              <a:t> 현재 </a:t>
            </a:r>
            <a:r>
              <a:rPr lang="ko-KR" altLang="en-US" dirty="0" err="1"/>
              <a:t>state에서</a:t>
            </a:r>
            <a:r>
              <a:rPr lang="ko-KR" altLang="en-US" dirty="0"/>
              <a:t> 우리가 할 이 </a:t>
            </a:r>
            <a:r>
              <a:rPr lang="ko-KR" altLang="en-US" dirty="0" err="1"/>
              <a:t>action이</a:t>
            </a:r>
            <a:r>
              <a:rPr lang="ko-KR" altLang="en-US" dirty="0"/>
              <a:t> 얼마나 가치가 </a:t>
            </a:r>
            <a:r>
              <a:rPr lang="ko-KR" altLang="en-US" dirty="0" err="1"/>
              <a:t>있느냐를</a:t>
            </a:r>
            <a:r>
              <a:rPr lang="ko-KR" altLang="en-US" dirty="0"/>
              <a:t> 평가하는 함수입니다.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441FD12-7CE5-42D2-AE81-A0CB364F7B66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27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dirty="0"/>
              <a:t>행동 가치 함수를 사용하는 이유가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ko-KR" altLang="en-US" sz="1200" dirty="0"/>
              <a:t>상태가치 함수</a:t>
            </a:r>
            <a:r>
              <a:rPr lang="en-US" altLang="ko-KR" sz="1200" dirty="0"/>
              <a:t>(state value function)</a:t>
            </a:r>
            <a:r>
              <a:rPr lang="ko-KR" altLang="en-US" sz="1200" dirty="0"/>
              <a:t>의 경우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다음 상태가 될 수 있는 모든 상태를 알아야함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상태변화확률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상태천이확률</a:t>
            </a:r>
            <a:r>
              <a:rPr lang="en-US" altLang="ko-KR" sz="1200" dirty="0"/>
              <a:t>, state transition provability)</a:t>
            </a:r>
            <a:r>
              <a:rPr lang="ko-KR" altLang="en-US" sz="1200" dirty="0"/>
              <a:t>를 고려해야함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-&gt; 1</a:t>
            </a:r>
            <a:r>
              <a:rPr lang="ko-KR" altLang="en-US" sz="1200" dirty="0"/>
              <a:t>번은 그래야 어떤 상태로 이동해야 할지 선택할 수 있으니까 </a:t>
            </a:r>
            <a:endParaRPr lang="en-US" altLang="ko-KR" sz="1200" dirty="0"/>
          </a:p>
          <a:p>
            <a:r>
              <a:rPr lang="en-US" altLang="ko-KR" sz="1200" dirty="0"/>
              <a:t>-&gt; 2</a:t>
            </a:r>
            <a:r>
              <a:rPr lang="ko-KR" altLang="en-US" sz="1200" dirty="0"/>
              <a:t>번은 상태변화확률을 고려하지 않으면 </a:t>
            </a:r>
            <a:r>
              <a:rPr lang="en-US" altLang="ko-KR" sz="1200" dirty="0" err="1"/>
              <a:t>actio</a:t>
            </a:r>
            <a:r>
              <a:rPr lang="ko-KR" altLang="en-US" sz="1200" dirty="0"/>
              <a:t>을 해도</a:t>
            </a:r>
            <a:r>
              <a:rPr lang="en-US" altLang="ko-KR" sz="1200" dirty="0"/>
              <a:t> </a:t>
            </a:r>
            <a:r>
              <a:rPr lang="ko-KR" altLang="en-US" sz="1200" dirty="0"/>
              <a:t>원하는 상태변화가</a:t>
            </a:r>
            <a:endParaRPr lang="en-US" altLang="ko-KR" sz="1200" dirty="0"/>
          </a:p>
          <a:p>
            <a:r>
              <a:rPr lang="ko-KR" altLang="en-US" sz="1200" dirty="0"/>
              <a:t>생기지 않을 수 있음 </a:t>
            </a:r>
            <a:r>
              <a:rPr lang="en-US" altLang="ko-KR" sz="1200" dirty="0"/>
              <a:t>[</a:t>
            </a:r>
            <a:r>
              <a:rPr lang="ko-KR" altLang="en-US" sz="1200" dirty="0"/>
              <a:t>자세한 설명 다음 슬라이드</a:t>
            </a:r>
            <a:r>
              <a:rPr lang="en-US" altLang="ko-KR" sz="1200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/>
              <a:t>행동 가치함수</a:t>
            </a:r>
            <a:r>
              <a:rPr lang="en-US" altLang="ko-KR" sz="1200" dirty="0"/>
              <a:t>(action value function)</a:t>
            </a:r>
            <a:r>
              <a:rPr lang="ko-KR" altLang="en-US" sz="1200" dirty="0"/>
              <a:t>는 </a:t>
            </a:r>
            <a:endParaRPr lang="en-US" altLang="ko-KR" sz="1200" dirty="0"/>
          </a:p>
          <a:p>
            <a:r>
              <a:rPr lang="ko-KR" altLang="en-US" sz="1200" dirty="0"/>
              <a:t>위 두 가지를 고려할 필요가 없음</a:t>
            </a:r>
            <a:endParaRPr lang="en-US" altLang="ko-KR" sz="1200" dirty="0"/>
          </a:p>
          <a:p>
            <a:r>
              <a:rPr lang="ko-KR" altLang="en-US" sz="1200" dirty="0"/>
              <a:t>왜냐하면 행동에 대한 </a:t>
            </a:r>
            <a:r>
              <a:rPr lang="en-US" altLang="ko-KR" sz="1200" dirty="0"/>
              <a:t>Expected Return</a:t>
            </a:r>
            <a:r>
              <a:rPr lang="ko-KR" altLang="en-US" sz="1200" dirty="0"/>
              <a:t>을 계산하기 때문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 err="1"/>
              <a:t>이또한</a:t>
            </a:r>
            <a:r>
              <a:rPr lang="ko-KR" altLang="en-US" sz="1200" dirty="0"/>
              <a:t> 다음 슬라이드 설명</a:t>
            </a:r>
            <a:r>
              <a:rPr lang="en-US" altLang="ko-KR" sz="1200" dirty="0"/>
              <a:t>]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요약하면 행동 가치</a:t>
            </a:r>
            <a:r>
              <a:rPr lang="ko-KR" altLang="en-US" baseline="0" dirty="0"/>
              <a:t> 함수는 행동에 대한 가치함수 값을 보고 어떤 행동을 할지 판단하면 되기 때문에</a:t>
            </a:r>
            <a:endParaRPr lang="en-US" altLang="ko-KR" baseline="0" dirty="0"/>
          </a:p>
          <a:p>
            <a:pPr>
              <a:defRPr lang="ko-KR" altLang="en-US"/>
            </a:pPr>
            <a:r>
              <a:rPr lang="ko-KR" altLang="en-US" baseline="0" dirty="0" err="1"/>
              <a:t>상태변확률을</a:t>
            </a:r>
            <a:r>
              <a:rPr lang="ko-KR" altLang="en-US" baseline="0" dirty="0"/>
              <a:t> 고려할 필요가 없어짐 그래서 사용함</a:t>
            </a:r>
            <a:endParaRPr lang="en-US" altLang="ko-KR" baseline="0" dirty="0"/>
          </a:p>
          <a:p>
            <a:pPr>
              <a:defRPr lang="ko-KR" altLang="en-US"/>
            </a:pPr>
            <a:r>
              <a:rPr lang="ko-KR" altLang="en-US" baseline="0" dirty="0"/>
              <a:t>그래서 결국 행동 가치함수는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FD12-7CE5-42D2-AE81-A0CB364F7B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7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3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1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9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4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0906-0647-4902-BDAE-7F44DD9C639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2754-1DAF-48B5-A7D5-313C782DD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19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53.png"/><Relationship Id="rId5" Type="http://schemas.openxmlformats.org/officeDocument/2006/relationships/image" Target="../media/image65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00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7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YFBordM1fA&amp;t=358s&amp;ab_channel=%ED%8C%A1%EC%9A%94%EB%9E%A9Pang-YoLab" TargetMode="External"/><Relationship Id="rId2" Type="http://schemas.openxmlformats.org/officeDocument/2006/relationships/hyperlink" Target="https://www.youtube.com/watch?v=t9wuRUFWkRQ&amp;t=1255s&amp;ab_channel=%ED%98%81%ED%8E%9C%ED%95%98%EC%9E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ungeunrho/minimalRL/blob/master/REINFORCE.py" TargetMode="External"/><Relationship Id="rId4" Type="http://schemas.openxmlformats.org/officeDocument/2006/relationships/hyperlink" Target="https://www.youtube.com/watch?v=12pXaP8KPbE&amp;t=44s&amp;ab_channel=%ED%8C%A1%EC%9A%94%EB%9E%A9Pang-YoLa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강화학습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정책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그래디언트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(Policy Gradient)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최건우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201911911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컴퓨터정보통신학과</a:t>
            </a:r>
          </a:p>
        </p:txBody>
      </p:sp>
    </p:spTree>
    <p:extLst>
      <p:ext uri="{BB962C8B-B14F-4D97-AF65-F5344CB8AC3E}">
        <p14:creationId xmlns:p14="http://schemas.microsoft.com/office/powerpoint/2010/main" val="311903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-21488" y="-320294"/>
            <a:ext cx="1575391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0070C0"/>
                </a:solidFill>
              </a:rPr>
              <a:t>: Value Function</a:t>
            </a:r>
            <a:r>
              <a:rPr lang="ko-KR" altLang="en-US" sz="2000">
                <a:solidFill>
                  <a:srgbClr val="0070C0"/>
                </a:solidFill>
              </a:rPr>
              <a:t>란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무엇인가</a:t>
            </a:r>
            <a:r>
              <a:rPr lang="en-US" altLang="ko-KR" sz="2000">
                <a:solidFill>
                  <a:srgbClr val="0070C0"/>
                </a:solidFill>
              </a:rPr>
              <a:t>?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5763" y="1162711"/>
            <a:ext cx="2703338" cy="38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가치함수의 종류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87060" y="1693218"/>
            <a:ext cx="8463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상태가치함수(</a:t>
            </a:r>
            <a:r>
              <a:rPr lang="en-US" altLang="ko-KR"/>
              <a:t>state value function)</a:t>
            </a:r>
            <a:r>
              <a:rPr lang="ko-KR" altLang="en-US"/>
              <a:t> : 현재 상태에서 기대되는 </a:t>
            </a:r>
            <a:r>
              <a:rPr lang="en-US" altLang="ko-KR"/>
              <a:t>Expected Return(</a:t>
            </a:r>
            <a:r>
              <a:rPr lang="ko-KR" altLang="en-US"/>
              <a:t>기대값</a:t>
            </a:r>
            <a:r>
              <a:rPr lang="en-US" altLang="ko-KR"/>
              <a:t>)</a:t>
            </a:r>
          </a:p>
        </p:txBody>
      </p:sp>
      <p:sp>
        <p:nvSpPr>
          <p:cNvPr id="35" name="순서도: 병합 48"/>
          <p:cNvSpPr/>
          <p:nvPr/>
        </p:nvSpPr>
        <p:spPr>
          <a:xfrm>
            <a:off x="1902705" y="1776162"/>
            <a:ext cx="146079" cy="286676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99298" y="4146125"/>
            <a:ext cx="8463988" cy="366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행동가치함수(</a:t>
            </a:r>
            <a:r>
              <a:rPr lang="en-US" altLang="ko-KR" dirty="0"/>
              <a:t>action value function)</a:t>
            </a:r>
            <a:r>
              <a:rPr lang="ko-KR" altLang="en-US" dirty="0"/>
              <a:t> : 지금 행동으로부터 기대되는 </a:t>
            </a:r>
            <a:r>
              <a:rPr lang="en-US" altLang="ko-KR" dirty="0"/>
              <a:t>Expected Return(</a:t>
            </a:r>
            <a:r>
              <a:rPr lang="ko-KR" altLang="en-US" dirty="0" err="1"/>
              <a:t>기대값</a:t>
            </a:r>
            <a:r>
              <a:rPr lang="en-US" altLang="ko-KR" dirty="0"/>
              <a:t>)</a:t>
            </a:r>
          </a:p>
        </p:txBody>
      </p:sp>
      <p:sp>
        <p:nvSpPr>
          <p:cNvPr id="37" name="순서도: 병합 48"/>
          <p:cNvSpPr/>
          <p:nvPr/>
        </p:nvSpPr>
        <p:spPr>
          <a:xfrm>
            <a:off x="1814943" y="4229070"/>
            <a:ext cx="146079" cy="286676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20478" y="3927646"/>
            <a:ext cx="6539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</a:rPr>
              <a:t>상태-행동 가치함수(</a:t>
            </a:r>
            <a:r>
              <a:rPr lang="en-US" altLang="ko-KR" sz="1400" dirty="0">
                <a:solidFill>
                  <a:srgbClr val="FF0000"/>
                </a:solidFill>
              </a:rPr>
              <a:t>state-action value function)</a:t>
            </a:r>
            <a:r>
              <a:rPr lang="ko-KR" altLang="en-US" sz="1400" dirty="0">
                <a:solidFill>
                  <a:srgbClr val="FF0000"/>
                </a:solidFill>
              </a:rPr>
              <a:t> 또는 </a:t>
            </a:r>
            <a:r>
              <a:rPr lang="en-US" altLang="ko-KR" sz="1400" dirty="0">
                <a:solidFill>
                  <a:srgbClr val="FF0000"/>
                </a:solidFill>
              </a:rPr>
              <a:t>Q-value</a:t>
            </a:r>
            <a:r>
              <a:rPr lang="ko-KR" altLang="en-US" sz="1400" dirty="0">
                <a:solidFill>
                  <a:srgbClr val="FF0000"/>
                </a:solidFill>
              </a:rPr>
              <a:t>함수 라고도 함</a:t>
            </a:r>
          </a:p>
        </p:txBody>
      </p:sp>
      <p:pic>
        <p:nvPicPr>
          <p:cNvPr id="1028" name="Picture 4" descr="https://blog.kakaocdn.net/dn/cU6njF/btq4Cq9M0Vl/XMl24T1z5oLVck2pKmoqT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66" y="4798365"/>
            <a:ext cx="5514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124" y="2205098"/>
            <a:ext cx="3343372" cy="66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66" y="2181397"/>
            <a:ext cx="3308361" cy="738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943" y="5653340"/>
            <a:ext cx="8241515" cy="9590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802" y="2993563"/>
            <a:ext cx="5435796" cy="887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3903" y="4520873"/>
            <a:ext cx="254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상태 변화 확률 고려 </a:t>
            </a:r>
            <a:r>
              <a:rPr lang="en-US" altLang="ko-KR"/>
              <a:t>X</a:t>
            </a:r>
            <a:endParaRPr lang="ko-KR" altLang="en-US"/>
          </a:p>
        </p:txBody>
      </p:sp>
      <p:pic>
        <p:nvPicPr>
          <p:cNvPr id="3" name="그림 2" descr="텍스트, 손목시계, 시계이(가) 표시된 사진&#10;&#10;자동 생성된 설명">
            <a:extLst>
              <a:ext uri="{FF2B5EF4-FFF2-40B4-BE49-F238E27FC236}">
                <a16:creationId xmlns:a16="http://schemas.microsoft.com/office/drawing/2014/main" id="{497DFD6C-4797-4890-85A2-6A3798A22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124" y="3202975"/>
            <a:ext cx="816936" cy="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61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rcRect l="1" t="4800" r="942" b="4950"/>
          <a:stretch/>
        </p:blipFill>
        <p:spPr>
          <a:xfrm>
            <a:off x="4167890" y="5288276"/>
            <a:ext cx="3128059" cy="1256904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rcRect r="-735" b="14248"/>
          <a:stretch/>
        </p:blipFill>
        <p:spPr>
          <a:xfrm>
            <a:off x="4145381" y="3585608"/>
            <a:ext cx="5191124" cy="1756413"/>
          </a:xfrm>
          <a:prstGeom prst="rect">
            <a:avLst/>
          </a:prstGeom>
        </p:spPr>
      </p:pic>
      <p:sp>
        <p:nvSpPr>
          <p:cNvPr id="4" name="제목 1"/>
          <p:cNvSpPr txBox="1"/>
          <p:nvPr/>
        </p:nvSpPr>
        <p:spPr>
          <a:xfrm>
            <a:off x="-21488" y="-320294"/>
            <a:ext cx="1575391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ko-KR" altLang="en-US" sz="2000">
                <a:solidFill>
                  <a:srgbClr val="0070C0"/>
                </a:solidFill>
              </a:rPr>
              <a:t>행동가치함수를 사용하는 이유</a:t>
            </a:r>
            <a:r>
              <a:rPr lang="en-US" altLang="ko-KR" sz="2000">
                <a:solidFill>
                  <a:srgbClr val="0070C0"/>
                </a:solidFill>
              </a:rPr>
              <a:t>?? 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118" y="524574"/>
            <a:ext cx="9245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상태가치 함수</a:t>
            </a:r>
            <a:r>
              <a:rPr lang="en-US" altLang="ko-KR" sz="2400"/>
              <a:t>(state value function)</a:t>
            </a:r>
            <a:r>
              <a:rPr lang="ko-KR" altLang="en-US" sz="2400"/>
              <a:t>의 경우</a:t>
            </a:r>
            <a:endParaRPr lang="en-US" altLang="ko-KR" sz="2400"/>
          </a:p>
          <a:p>
            <a:pPr marL="342900" indent="-342900">
              <a:buAutoNum type="arabicPeriod"/>
            </a:pPr>
            <a:r>
              <a:rPr lang="ko-KR" altLang="en-US" sz="2400"/>
              <a:t>다음 상태가 될 수 있는 모든 상태를 알아야함</a:t>
            </a:r>
            <a:endParaRPr lang="en-US" altLang="ko-KR" sz="2400"/>
          </a:p>
          <a:p>
            <a:pPr marL="342900" indent="-342900">
              <a:buAutoNum type="arabicPeriod"/>
            </a:pPr>
            <a:r>
              <a:rPr lang="ko-KR" altLang="en-US" sz="2400"/>
              <a:t>상태변화확률</a:t>
            </a:r>
            <a:r>
              <a:rPr lang="en-US" altLang="ko-KR" sz="2400"/>
              <a:t>(</a:t>
            </a:r>
            <a:r>
              <a:rPr lang="ko-KR" altLang="en-US" sz="2400"/>
              <a:t>상태천이확률</a:t>
            </a:r>
            <a:r>
              <a:rPr lang="en-US" altLang="ko-KR" sz="2400"/>
              <a:t>, state transition provability)</a:t>
            </a:r>
            <a:r>
              <a:rPr lang="ko-KR" altLang="en-US" sz="2400"/>
              <a:t>를 고려해야함</a:t>
            </a:r>
            <a:endParaRPr lang="en-US" altLang="ko-KR" sz="24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9" y="2424985"/>
            <a:ext cx="1634497" cy="10211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8524" y="201521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처음 상태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6709" y="208103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Action </a:t>
            </a:r>
            <a:r>
              <a:rPr lang="ko-KR" altLang="en-US"/>
              <a:t>선택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3151667" y="2792519"/>
            <a:ext cx="588396" cy="3546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296" y="2489134"/>
            <a:ext cx="1786313" cy="10867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701" y="1620763"/>
            <a:ext cx="3549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상태천이확률</a:t>
            </a:r>
            <a:r>
              <a:rPr lang="en-US" altLang="ko-KR"/>
              <a:t>(Deterministic </a:t>
            </a:r>
            <a:r>
              <a:rPr lang="ko-KR" altLang="en-US"/>
              <a:t>한 경우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86134" y="2555612"/>
            <a:ext cx="331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P(s` | s, a) = 1  </a:t>
            </a:r>
          </a:p>
          <a:p>
            <a:r>
              <a:rPr lang="ko-KR" altLang="en-US" sz="1400" b="1">
                <a:solidFill>
                  <a:srgbClr val="FF0000"/>
                </a:solidFill>
              </a:rPr>
              <a:t>성공적으로 좌표 이동</a:t>
            </a:r>
            <a:r>
              <a:rPr lang="en-US" altLang="ko-KR" sz="1400" b="1"/>
              <a:t>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05267" y="2253739"/>
            <a:ext cx="5020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(0, 1)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24931" y="2253739"/>
            <a:ext cx="527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(0, 2)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9432" y="2253739"/>
            <a:ext cx="5309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(0, 0)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41996" y="2223787"/>
            <a:ext cx="56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좌표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11787" y="20916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 상태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9" y="4654976"/>
            <a:ext cx="1634497" cy="102118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74974" y="424520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처음 상태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84417" y="4283882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Action </a:t>
            </a:r>
            <a:r>
              <a:rPr lang="ko-KR" altLang="en-US"/>
              <a:t>선택</a:t>
            </a:r>
          </a:p>
        </p:txBody>
      </p:sp>
      <p:sp>
        <p:nvSpPr>
          <p:cNvPr id="56" name="오른쪽 화살표 55"/>
          <p:cNvSpPr/>
          <p:nvPr/>
        </p:nvSpPr>
        <p:spPr>
          <a:xfrm>
            <a:off x="2950609" y="4877381"/>
            <a:ext cx="588396" cy="3546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489" y="3935827"/>
            <a:ext cx="3314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상태천이확률</a:t>
            </a:r>
            <a:r>
              <a:rPr lang="en-US" altLang="ko-KR"/>
              <a:t>(Stochastic </a:t>
            </a:r>
            <a:r>
              <a:rPr lang="ko-KR" altLang="en-US"/>
              <a:t>한 경우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981717" y="4483730"/>
            <a:ext cx="5020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(0, 1)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1381" y="4483730"/>
            <a:ext cx="527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(0, 2)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35882" y="4483730"/>
            <a:ext cx="5309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(0, 0)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-21488" y="4468548"/>
            <a:ext cx="56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좌표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/>
          <a:srcRect l="3813" t="3794"/>
          <a:stretch/>
        </p:blipFill>
        <p:spPr>
          <a:xfrm>
            <a:off x="7688912" y="195817"/>
            <a:ext cx="3088937" cy="115857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864616" y="317891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이동</a:t>
            </a:r>
          </a:p>
        </p:txBody>
      </p:sp>
      <p:sp>
        <p:nvSpPr>
          <p:cNvPr id="70" name="줄무늬가 있는 오른쪽 화살표 69"/>
          <p:cNvSpPr/>
          <p:nvPr/>
        </p:nvSpPr>
        <p:spPr>
          <a:xfrm>
            <a:off x="2265497" y="2214106"/>
            <a:ext cx="540688" cy="151304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줄무늬가 있는 오른쪽 화살표 70"/>
          <p:cNvSpPr/>
          <p:nvPr/>
        </p:nvSpPr>
        <p:spPr>
          <a:xfrm>
            <a:off x="4009971" y="2189980"/>
            <a:ext cx="540688" cy="151304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줄무늬가 있는 오른쪽 화살표 71"/>
          <p:cNvSpPr/>
          <p:nvPr/>
        </p:nvSpPr>
        <p:spPr>
          <a:xfrm>
            <a:off x="2197069" y="4298182"/>
            <a:ext cx="540688" cy="151304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62813" y="52891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이동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rcRect l="12101" t="9642" r="16800" b="9925"/>
          <a:stretch/>
        </p:blipFill>
        <p:spPr>
          <a:xfrm>
            <a:off x="4595759" y="2662885"/>
            <a:ext cx="795132" cy="675862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4789322" y="2514081"/>
            <a:ext cx="588396" cy="35464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782080" y="33028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</a:t>
            </a:r>
          </a:p>
        </p:txBody>
      </p:sp>
      <p:sp>
        <p:nvSpPr>
          <p:cNvPr id="81" name="줄무늬가 있는 오른쪽 화살표 80"/>
          <p:cNvSpPr/>
          <p:nvPr/>
        </p:nvSpPr>
        <p:spPr>
          <a:xfrm>
            <a:off x="5577212" y="2199878"/>
            <a:ext cx="540688" cy="151304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213356" y="51802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 상태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65087" y="4985741"/>
            <a:ext cx="412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벽이 생길확률이 </a:t>
            </a:r>
            <a:r>
              <a:rPr lang="en-US" altLang="ko-KR" b="1"/>
              <a:t>30%</a:t>
            </a:r>
            <a:r>
              <a:rPr lang="ko-KR" altLang="en-US" b="1"/>
              <a:t>면</a:t>
            </a:r>
            <a:endParaRPr lang="en-US" altLang="ko-KR" b="1"/>
          </a:p>
          <a:p>
            <a:r>
              <a:rPr lang="en-US" altLang="ko-KR" b="1"/>
              <a:t>P(s` | s, a) = 0.7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30%</a:t>
            </a:r>
            <a:r>
              <a:rPr lang="ko-KR" altLang="en-US" b="1">
                <a:solidFill>
                  <a:srgbClr val="FF0000"/>
                </a:solidFill>
              </a:rPr>
              <a:t>확률로 이동을 못 함</a:t>
            </a:r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70%</a:t>
            </a:r>
            <a:r>
              <a:rPr lang="ko-KR" altLang="en-US" b="1">
                <a:solidFill>
                  <a:srgbClr val="FF0000"/>
                </a:solidFill>
              </a:rPr>
              <a:t>확률로 성공함 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982043" y="2330854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s` = </a:t>
            </a:r>
            <a:r>
              <a:rPr lang="ko-KR" altLang="en-US"/>
              <a:t>좌표</a:t>
            </a:r>
            <a:r>
              <a:rPr lang="en-US" altLang="ko-KR"/>
              <a:t>(0, 2)</a:t>
            </a:r>
          </a:p>
          <a:p>
            <a:r>
              <a:rPr lang="en-US" altLang="ko-KR"/>
              <a:t>s = </a:t>
            </a:r>
            <a:r>
              <a:rPr lang="ko-KR" altLang="en-US"/>
              <a:t>좌표 </a:t>
            </a:r>
            <a:r>
              <a:rPr lang="en-US" altLang="ko-KR"/>
              <a:t>(0, 1)</a:t>
            </a:r>
          </a:p>
          <a:p>
            <a:r>
              <a:rPr lang="en-US" altLang="ko-KR"/>
              <a:t>a = </a:t>
            </a:r>
            <a:r>
              <a:rPr lang="ko-KR" altLang="en-US"/>
              <a:t>오른쪽 이동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47591" y="467322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30%</a:t>
            </a:r>
            <a:endParaRPr lang="ko-KR" altLang="en-US" sz="1400"/>
          </a:p>
        </p:txBody>
      </p:sp>
      <p:sp>
        <p:nvSpPr>
          <p:cNvPr id="102" name="TextBox 101"/>
          <p:cNvSpPr txBox="1"/>
          <p:nvPr/>
        </p:nvSpPr>
        <p:spPr>
          <a:xfrm>
            <a:off x="4146549" y="62813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70%</a:t>
            </a:r>
            <a:endParaRPr lang="ko-KR" altLang="en-US" sz="1400"/>
          </a:p>
        </p:txBody>
      </p:sp>
      <p:cxnSp>
        <p:nvCxnSpPr>
          <p:cNvPr id="104" name="직선 연결선 103"/>
          <p:cNvCxnSpPr>
            <a:endCxn id="98" idx="1"/>
          </p:cNvCxnSpPr>
          <p:nvPr/>
        </p:nvCxnSpPr>
        <p:spPr>
          <a:xfrm flipV="1">
            <a:off x="3740063" y="4463815"/>
            <a:ext cx="405318" cy="696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endCxn id="101" idx="1"/>
          </p:cNvCxnSpPr>
          <p:nvPr/>
        </p:nvCxnSpPr>
        <p:spPr>
          <a:xfrm>
            <a:off x="3740063" y="5180229"/>
            <a:ext cx="427827" cy="7364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6701" y="3672217"/>
            <a:ext cx="121652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869530"/>
            <a:ext cx="9410700" cy="5219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8" y="764945"/>
            <a:ext cx="4455193" cy="1228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11644" y="242004"/>
            <a:ext cx="473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ko-KR" altLang="en-US" sz="2000">
                <a:solidFill>
                  <a:srgbClr val="0070C0"/>
                </a:solidFill>
              </a:rPr>
              <a:t>우리가 배울 </a:t>
            </a:r>
            <a:r>
              <a:rPr lang="en-US" altLang="ko-KR" sz="2000">
                <a:solidFill>
                  <a:srgbClr val="0070C0"/>
                </a:solidFill>
              </a:rPr>
              <a:t>Policy Gradient</a:t>
            </a:r>
            <a:r>
              <a:rPr lang="ko-KR" altLang="en-US" sz="2000">
                <a:solidFill>
                  <a:srgbClr val="0070C0"/>
                </a:solidFill>
              </a:rPr>
              <a:t>의 분류는</a:t>
            </a:r>
            <a:r>
              <a:rPr lang="en-US" altLang="ko-KR" sz="2000">
                <a:solidFill>
                  <a:srgbClr val="0070C0"/>
                </a:solidFill>
              </a:rPr>
              <a:t>? 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3" name="액자 2"/>
          <p:cNvSpPr/>
          <p:nvPr/>
        </p:nvSpPr>
        <p:spPr>
          <a:xfrm>
            <a:off x="1066166" y="3801979"/>
            <a:ext cx="1690784" cy="67376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7945" y="3108066"/>
            <a:ext cx="21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Value Function </a:t>
            </a:r>
            <a:r>
              <a:rPr lang="ko-KR" altLang="en-US"/>
              <a:t>중심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0628" y="3108066"/>
            <a:ext cx="132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Policy </a:t>
            </a:r>
            <a:r>
              <a:rPr lang="ko-KR" altLang="en-US"/>
              <a:t>중심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57269" y="1931477"/>
            <a:ext cx="2118931" cy="1040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17058" y="1931477"/>
            <a:ext cx="1509510" cy="1062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7349" y="198520"/>
            <a:ext cx="473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Model-Free</a:t>
            </a:r>
            <a:r>
              <a:rPr lang="ko-KR" altLang="en-US" sz="2000">
                <a:solidFill>
                  <a:srgbClr val="00B0F0"/>
                </a:solidFill>
              </a:rPr>
              <a:t>와 </a:t>
            </a:r>
            <a:r>
              <a:rPr lang="en-US" altLang="ko-KR" sz="2000">
                <a:solidFill>
                  <a:srgbClr val="00B0F0"/>
                </a:solidFill>
              </a:rPr>
              <a:t>Model-Based??</a:t>
            </a:r>
            <a:endParaRPr lang="ko-KR" altLang="en-US" sz="200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85" y="846891"/>
            <a:ext cx="11479227" cy="30770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68" y="3903119"/>
            <a:ext cx="11218467" cy="25258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10" y="1055518"/>
            <a:ext cx="2505425" cy="4096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10" y="3604377"/>
            <a:ext cx="2781688" cy="39058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3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336" y="263256"/>
            <a:ext cx="473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Policy Gradient </a:t>
            </a:r>
            <a:r>
              <a:rPr lang="ko-KR" altLang="en-US" sz="2000">
                <a:solidFill>
                  <a:srgbClr val="00B0F0"/>
                </a:solidFill>
              </a:rPr>
              <a:t>정의 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522" y="1820708"/>
            <a:ext cx="1066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정책을 파라미터화 하여</a:t>
            </a:r>
            <a:r>
              <a:rPr lang="en-US" altLang="ko-KR" sz="2400"/>
              <a:t> </a:t>
            </a:r>
            <a:r>
              <a:rPr lang="ko-KR" altLang="en-US" sz="2400"/>
              <a:t>목적함수</a:t>
            </a:r>
            <a:r>
              <a:rPr lang="en-US" altLang="ko-KR" sz="2400"/>
              <a:t>(Objective function)</a:t>
            </a:r>
            <a:r>
              <a:rPr lang="ko-KR" altLang="en-US" sz="2400"/>
              <a:t>의 그래디언트</a:t>
            </a:r>
            <a:r>
              <a:rPr lang="en-US" altLang="ko-KR" sz="2400"/>
              <a:t>(Gradient)</a:t>
            </a:r>
            <a:r>
              <a:rPr lang="ko-KR" altLang="en-US" sz="2400"/>
              <a:t>를 이용해 </a:t>
            </a:r>
            <a:endParaRPr lang="en-US" altLang="ko-KR" sz="2400"/>
          </a:p>
          <a:p>
            <a:r>
              <a:rPr lang="ko-KR" altLang="en-US" sz="2400"/>
              <a:t>정책</a:t>
            </a:r>
            <a:r>
              <a:rPr lang="en-US" altLang="ko-KR" sz="2400"/>
              <a:t>(Policy)</a:t>
            </a:r>
            <a:r>
              <a:rPr lang="ko-KR" altLang="en-US" sz="2400"/>
              <a:t>을 업데이트 하는 방법을</a:t>
            </a:r>
            <a:r>
              <a:rPr lang="en-US" altLang="ko-KR" sz="2400"/>
              <a:t> </a:t>
            </a:r>
            <a:r>
              <a:rPr lang="ko-KR" altLang="en-US" sz="2400"/>
              <a:t>정책 그래디언트</a:t>
            </a:r>
            <a:r>
              <a:rPr lang="en-US" altLang="ko-KR" sz="2400"/>
              <a:t>(Policy Gradient)</a:t>
            </a:r>
            <a:r>
              <a:rPr lang="ko-KR" altLang="en-US" sz="2400"/>
              <a:t>라고 합니다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5054818" y="3337672"/>
            <a:ext cx="47999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</a:rPr>
              <a:t>정책을 파라미터</a:t>
            </a:r>
            <a:r>
              <a:rPr lang="en-US" altLang="ko-KR" sz="2800">
                <a:solidFill>
                  <a:srgbClr val="FF0000"/>
                </a:solidFill>
              </a:rPr>
              <a:t>?</a:t>
            </a:r>
          </a:p>
          <a:p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목적함수</a:t>
            </a:r>
            <a:r>
              <a:rPr lang="en-US" altLang="ko-KR" sz="2800">
                <a:solidFill>
                  <a:srgbClr val="FF0000"/>
                </a:solidFill>
              </a:rPr>
              <a:t>(Objective Function)? </a:t>
            </a:r>
          </a:p>
          <a:p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그래디언트</a:t>
            </a:r>
            <a:r>
              <a:rPr lang="en-US" altLang="ko-KR" sz="2800">
                <a:solidFill>
                  <a:srgbClr val="FF0000"/>
                </a:solidFill>
              </a:rPr>
              <a:t>(Gradient)?</a:t>
            </a:r>
          </a:p>
          <a:p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정책 업데이트</a:t>
            </a:r>
            <a:r>
              <a:rPr lang="en-US" altLang="ko-KR" sz="2800">
                <a:solidFill>
                  <a:srgbClr val="FF0000"/>
                </a:solidFill>
              </a:rPr>
              <a:t>(Policy Update)?</a:t>
            </a:r>
            <a:endParaRPr lang="ko-KR" altLang="en-US" sz="2800">
              <a:solidFill>
                <a:srgbClr val="FF0000"/>
              </a:solidFill>
            </a:endParaRPr>
          </a:p>
        </p:txBody>
      </p:sp>
      <p:pic>
        <p:nvPicPr>
          <p:cNvPr id="8194" name="Picture 2" descr="물음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09" y="2934878"/>
            <a:ext cx="3052355" cy="305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0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336" y="263256"/>
            <a:ext cx="473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정책 파라미터화 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2499" y="1847666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정책을 파라미터화는 뉴럴넷을 이용함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0010" y="1588819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parameter(</a:t>
            </a:r>
            <a:r>
              <a:rPr lang="ko-KR" altLang="en-US"/>
              <a:t>매개변수</a:t>
            </a:r>
            <a:r>
              <a:rPr lang="en-US" altLang="ko-KR"/>
              <a:t>)</a:t>
            </a:r>
            <a:r>
              <a:rPr lang="ko-KR" altLang="en-US"/>
              <a:t>정의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어떠한 시스템이나 함수의 특정한 성질을 나타내는 변수</a:t>
            </a:r>
          </a:p>
        </p:txBody>
      </p:sp>
      <p:pic>
        <p:nvPicPr>
          <p:cNvPr id="3074" name="Picture 2" descr="https://blog.kakaocdn.net/dn/AARxh/btq2u2aURHv/ZbPLfhAzokA0ty0Y4z0dp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30" y="2493997"/>
            <a:ext cx="6864916" cy="37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/>
          <p:cNvSpPr/>
          <p:nvPr/>
        </p:nvSpPr>
        <p:spPr>
          <a:xfrm>
            <a:off x="2565330" y="2493997"/>
            <a:ext cx="3422002" cy="3456683"/>
          </a:xfrm>
          <a:prstGeom prst="frame">
            <a:avLst>
              <a:gd name="adj1" fmla="val 23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83" y="746583"/>
            <a:ext cx="5755449" cy="42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액자 7"/>
          <p:cNvSpPr/>
          <p:nvPr/>
        </p:nvSpPr>
        <p:spPr>
          <a:xfrm>
            <a:off x="231883" y="707233"/>
            <a:ext cx="1207303" cy="29803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564" y="2604112"/>
            <a:ext cx="1748845" cy="3236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-1" t="9453" r="3785"/>
          <a:stretch/>
        </p:blipFill>
        <p:spPr>
          <a:xfrm>
            <a:off x="10018904" y="2358783"/>
            <a:ext cx="1439036" cy="5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62" y="2681415"/>
            <a:ext cx="8540095" cy="1616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6060" y="246383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</a:t>
            </a:r>
            <a:r>
              <a:rPr lang="en-US" altLang="ko-KR" sz="2000">
                <a:solidFill>
                  <a:srgbClr val="00B0F0"/>
                </a:solidFill>
              </a:rPr>
              <a:t>(Objective Function)</a:t>
            </a:r>
            <a:r>
              <a:rPr lang="ko-KR" altLang="en-US" sz="2000">
                <a:solidFill>
                  <a:srgbClr val="00B0F0"/>
                </a:solidFill>
              </a:rPr>
              <a:t>란</a:t>
            </a:r>
            <a:r>
              <a:rPr lang="en-US" altLang="ko-KR" sz="2000">
                <a:solidFill>
                  <a:srgbClr val="00B0F0"/>
                </a:solidFill>
              </a:rPr>
              <a:t>??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9334" y="988343"/>
            <a:ext cx="4669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Objective Function</a:t>
            </a:r>
            <a:r>
              <a:rPr lang="ko-KR" altLang="en-US" sz="3200" b="1">
                <a:solidFill>
                  <a:srgbClr val="FF0000"/>
                </a:solidFill>
              </a:rPr>
              <a:t>이란</a:t>
            </a:r>
            <a:r>
              <a:rPr lang="en-US" altLang="ko-KR" sz="3200" b="1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2380" y="1191817"/>
            <a:ext cx="328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학습을 통해 최적화시키려는 함수</a:t>
            </a:r>
            <a:endParaRPr lang="en-US" altLang="ko-KR" sz="2000"/>
          </a:p>
          <a:p>
            <a:endParaRPr lang="en-US" altLang="ko-KR" sz="2000"/>
          </a:p>
        </p:txBody>
      </p:sp>
      <p:sp>
        <p:nvSpPr>
          <p:cNvPr id="8" name="직사각형 7"/>
          <p:cNvSpPr/>
          <p:nvPr/>
        </p:nvSpPr>
        <p:spPr>
          <a:xfrm>
            <a:off x="1619659" y="1665601"/>
            <a:ext cx="8026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딥러닝에서 </a:t>
            </a:r>
            <a:r>
              <a:rPr lang="en-US" altLang="ko-KR"/>
              <a:t>Objective Function</a:t>
            </a:r>
            <a:r>
              <a:rPr lang="ko-KR" altLang="en-US"/>
              <a:t>은 </a:t>
            </a:r>
            <a:r>
              <a:rPr lang="en-US" altLang="ko-KR"/>
              <a:t>Cost Function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강화학습에서 </a:t>
            </a:r>
            <a:r>
              <a:rPr lang="en-US" altLang="ko-KR"/>
              <a:t>Objective Function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2177" t="10506" r="4695" b="24577"/>
          <a:stretch/>
        </p:blipFill>
        <p:spPr>
          <a:xfrm>
            <a:off x="6394762" y="1545760"/>
            <a:ext cx="3203891" cy="73136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270948" y="1992186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NN</a:t>
            </a:r>
            <a:r>
              <a:rPr lang="ko-KR" altLang="en-US" sz="1200"/>
              <a:t>을 통해 나온 예상값 ㅡ 실제 정답값의 차이 </a:t>
            </a:r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4433914"/>
            <a:ext cx="6342548" cy="221968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73762" y="4190643"/>
            <a:ext cx="348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Policy Gradient[policy </a:t>
            </a:r>
            <a:r>
              <a:rPr lang="ko-KR" altLang="en-US"/>
              <a:t>기반</a:t>
            </a:r>
            <a:r>
              <a:rPr lang="en-US" altLang="ko-KR"/>
              <a:t>]</a:t>
            </a:r>
            <a:r>
              <a:rPr lang="ko-KR" altLang="en-US"/>
              <a:t>에서는</a:t>
            </a:r>
          </a:p>
        </p:txBody>
      </p:sp>
      <p:sp>
        <p:nvSpPr>
          <p:cNvPr id="44" name="줄무늬가 있는 오른쪽 화살표 43"/>
          <p:cNvSpPr/>
          <p:nvPr/>
        </p:nvSpPr>
        <p:spPr>
          <a:xfrm>
            <a:off x="976999" y="1703771"/>
            <a:ext cx="594742" cy="32319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976999" y="2265765"/>
            <a:ext cx="594742" cy="32319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병합 47"/>
          <p:cNvSpPr/>
          <p:nvPr/>
        </p:nvSpPr>
        <p:spPr>
          <a:xfrm>
            <a:off x="1818307" y="2681414"/>
            <a:ext cx="146079" cy="286676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병합 48"/>
          <p:cNvSpPr/>
          <p:nvPr/>
        </p:nvSpPr>
        <p:spPr>
          <a:xfrm>
            <a:off x="1827683" y="4298196"/>
            <a:ext cx="146079" cy="286676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5" y="609486"/>
            <a:ext cx="5755449" cy="42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액자 16"/>
          <p:cNvSpPr/>
          <p:nvPr/>
        </p:nvSpPr>
        <p:spPr>
          <a:xfrm>
            <a:off x="1571741" y="570664"/>
            <a:ext cx="1942736" cy="28702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33930" y="258137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69" y="1166290"/>
            <a:ext cx="6678557" cy="834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TextBox 49"/>
          <p:cNvSpPr txBox="1"/>
          <p:nvPr/>
        </p:nvSpPr>
        <p:spPr>
          <a:xfrm>
            <a:off x="6360622" y="902912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확률 밀도 함수가 들어간 적분으로 표현가능</a:t>
            </a:r>
          </a:p>
        </p:txBody>
      </p:sp>
      <p:sp>
        <p:nvSpPr>
          <p:cNvPr id="51" name="액자 50"/>
          <p:cNvSpPr/>
          <p:nvPr/>
        </p:nvSpPr>
        <p:spPr>
          <a:xfrm>
            <a:off x="7340026" y="1404373"/>
            <a:ext cx="1063745" cy="488492"/>
          </a:xfrm>
          <a:prstGeom prst="frame">
            <a:avLst>
              <a:gd name="adj1" fmla="val 59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642" y="2297293"/>
            <a:ext cx="1267002" cy="66684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66418" y="252580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는  감가보상 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844" y="3100566"/>
            <a:ext cx="1267002" cy="68589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907" y="3125069"/>
            <a:ext cx="4143953" cy="59063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66418" y="33463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는 확률 밀도 함수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40446" y="4126868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 구성된 목적함수를 최적화시킨다는 건 </a:t>
            </a:r>
            <a:endParaRPr lang="en-US" altLang="ko-KR"/>
          </a:p>
          <a:p>
            <a:r>
              <a:rPr lang="ko-KR" altLang="en-US"/>
              <a:t>파라미터 </a:t>
            </a:r>
            <a:r>
              <a:rPr lang="el-GR" altLang="ko-KR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ko-KR" altLang="en-US"/>
              <a:t> 가 최적화 되는 것이므로</a:t>
            </a:r>
            <a:endParaRPr lang="en-US" altLang="ko-KR"/>
          </a:p>
          <a:p>
            <a:r>
              <a:rPr lang="ko-KR" altLang="en-US"/>
              <a:t>목표함수를 최적화 시켜야함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027" y="5280181"/>
            <a:ext cx="4029637" cy="100026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9364" y="3125069"/>
            <a:ext cx="914528" cy="57158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6744" y="3217354"/>
            <a:ext cx="447737" cy="39058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516" y="5284323"/>
            <a:ext cx="2867425" cy="101931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1814" y="5598691"/>
            <a:ext cx="447737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5682" y="3188632"/>
            <a:ext cx="3374147" cy="4806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B1610E-4965-418D-AAD8-22266506E8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3728" y="2460789"/>
            <a:ext cx="3683581" cy="4301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6EA245-6393-4622-8EEB-89B0B41D52E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5938" t="2751" r="737" b="-2239"/>
          <a:stretch/>
        </p:blipFill>
        <p:spPr>
          <a:xfrm>
            <a:off x="8844247" y="2235234"/>
            <a:ext cx="1752234" cy="7568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E93AA3-2BEC-492E-9D54-A3E926CE15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0401" y="2474494"/>
            <a:ext cx="405540" cy="3693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89C93CF-9958-4FA0-AE7F-F06ABD34DD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3249" y="4352855"/>
            <a:ext cx="2374906" cy="471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A56E1-0754-4710-978D-034B673F5CFD}"/>
              </a:ext>
            </a:extLst>
          </p:cNvPr>
          <p:cNvSpPr txBox="1"/>
          <p:nvPr/>
        </p:nvSpPr>
        <p:spPr>
          <a:xfrm>
            <a:off x="9069526" y="412686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상태가치함수와 같음</a:t>
            </a:r>
          </a:p>
        </p:txBody>
      </p:sp>
    </p:spTree>
    <p:extLst>
      <p:ext uri="{BB962C8B-B14F-4D97-AF65-F5344CB8AC3E}">
        <p14:creationId xmlns:p14="http://schemas.microsoft.com/office/powerpoint/2010/main" val="238798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704092" y="4163612"/>
            <a:ext cx="4524038" cy="265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4091" y="25401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82" y="4965060"/>
            <a:ext cx="3677163" cy="990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92" y="884482"/>
            <a:ext cx="4524038" cy="2655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11" y="1536609"/>
            <a:ext cx="5482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Optimization </a:t>
            </a:r>
            <a:r>
              <a:rPr lang="ko-KR" altLang="en-US"/>
              <a:t>방법론 중 하나인 </a:t>
            </a:r>
            <a:endParaRPr lang="en-US" altLang="ko-KR"/>
          </a:p>
          <a:p>
            <a:r>
              <a:rPr lang="en-US" altLang="ko-KR"/>
              <a:t>Gradient Descent </a:t>
            </a:r>
            <a:r>
              <a:rPr lang="ko-KR" altLang="en-US"/>
              <a:t>방법을 이용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뉴럴 넷에서는 </a:t>
            </a:r>
            <a:r>
              <a:rPr lang="en-US" altLang="ko-KR"/>
              <a:t>loss(</a:t>
            </a:r>
            <a:r>
              <a:rPr lang="ko-KR" altLang="en-US"/>
              <a:t>정답가 예상값의 차이</a:t>
            </a:r>
            <a:r>
              <a:rPr lang="en-US" altLang="ko-KR"/>
              <a:t>)</a:t>
            </a:r>
          </a:p>
          <a:p>
            <a:r>
              <a:rPr lang="ko-KR" altLang="en-US"/>
              <a:t>를 최소화 하기 위해 </a:t>
            </a:r>
            <a:r>
              <a:rPr lang="en-US" altLang="ko-KR"/>
              <a:t>Descent(</a:t>
            </a:r>
            <a:r>
              <a:rPr lang="ko-KR" altLang="en-US"/>
              <a:t>하강법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강화학습에서는 </a:t>
            </a:r>
            <a:r>
              <a:rPr lang="en-US" altLang="ko-KR"/>
              <a:t>Reward</a:t>
            </a:r>
            <a:r>
              <a:rPr lang="ko-KR" altLang="en-US"/>
              <a:t>를 </a:t>
            </a:r>
            <a:endParaRPr lang="en-US" altLang="ko-KR"/>
          </a:p>
          <a:p>
            <a:r>
              <a:rPr lang="ko-KR" altLang="en-US"/>
              <a:t>최대화 하기 위해</a:t>
            </a:r>
            <a:endParaRPr lang="en-US" altLang="ko-KR"/>
          </a:p>
          <a:p>
            <a:r>
              <a:rPr lang="en-US" altLang="ko-KR"/>
              <a:t>Ascent(</a:t>
            </a:r>
            <a:r>
              <a:rPr lang="ko-KR" altLang="en-US"/>
              <a:t>상승법</a:t>
            </a:r>
            <a:r>
              <a:rPr lang="en-US" altLang="ko-KR"/>
              <a:t>)</a:t>
            </a:r>
            <a:r>
              <a:rPr lang="ko-KR" altLang="en-US"/>
              <a:t>을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Descent </a:t>
            </a:r>
            <a:r>
              <a:rPr lang="ko-KR" altLang="en-US"/>
              <a:t>식에서 해당 함수에 </a:t>
            </a:r>
            <a:endParaRPr lang="en-US" altLang="ko-KR"/>
          </a:p>
          <a:p>
            <a:r>
              <a:rPr lang="ko-KR" altLang="en-US"/>
              <a:t>그냥 음수를 곱하면 </a:t>
            </a:r>
            <a:r>
              <a:rPr lang="en-US" altLang="ko-KR"/>
              <a:t>Ascent</a:t>
            </a:r>
            <a:r>
              <a:rPr lang="ko-KR" altLang="en-US"/>
              <a:t>임</a:t>
            </a: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566" y="1764315"/>
            <a:ext cx="3388459" cy="1003619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3704091" y="884482"/>
            <a:ext cx="8222438" cy="2763286"/>
          </a:xfrm>
          <a:prstGeom prst="frame">
            <a:avLst>
              <a:gd name="adj1" fmla="val 391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3704091" y="4018565"/>
            <a:ext cx="8222438" cy="2763286"/>
          </a:xfrm>
          <a:prstGeom prst="frame">
            <a:avLst>
              <a:gd name="adj1" fmla="val 391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7377374" y="3593817"/>
            <a:ext cx="502540" cy="51584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7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04091" y="25401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1" y="1018229"/>
            <a:ext cx="3677163" cy="990738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25257" y="1253563"/>
            <a:ext cx="5943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결국에 </a:t>
            </a:r>
            <a:r>
              <a:rPr lang="en-US" altLang="ko-KR"/>
              <a:t>Gradient </a:t>
            </a:r>
            <a:r>
              <a:rPr lang="ko-KR" altLang="en-US"/>
              <a:t>최적화 방법을 이용하려면 목적함수를 </a:t>
            </a:r>
            <a:r>
              <a:rPr lang="ko-KR" altLang="en-US" sz="2000">
                <a:solidFill>
                  <a:srgbClr val="FF0000"/>
                </a:solidFill>
              </a:rPr>
              <a:t>미분</a:t>
            </a:r>
            <a:r>
              <a:rPr lang="ko-KR" altLang="en-US"/>
              <a:t>해야함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52" y="2060280"/>
            <a:ext cx="5898040" cy="9848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87" y="3547619"/>
            <a:ext cx="7125694" cy="990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086" y="3272971"/>
            <a:ext cx="952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에</a:t>
            </a:r>
            <a:r>
              <a:rPr lang="ko-KR" altLang="en-US"/>
              <a:t> 대해서 미분을 했는데 미분을 하면 목적함수 안에 확률 밀도 함수가 미분이 되버려서 기대값을 이용 못 함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487" y="2125988"/>
            <a:ext cx="2438740" cy="866896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3855922" y="2361402"/>
            <a:ext cx="513735" cy="5370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1429" y="484051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기대값을 이용 못하면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827" y="4740855"/>
            <a:ext cx="276264" cy="4286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8207" y="4624890"/>
            <a:ext cx="2619741" cy="5715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79797" y="479956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즉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50458" y="4546742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trajectory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6667948" y="4801652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업데이트 한번에 모든 궤적  값들 적분 해야함 그러기 어려움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/>
          <a:srcRect t="19121" r="1813"/>
          <a:stretch/>
        </p:blipFill>
        <p:spPr>
          <a:xfrm>
            <a:off x="670521" y="5631544"/>
            <a:ext cx="3654736" cy="3836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29034" y="5631544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 트릭을 이용해</a:t>
            </a:r>
            <a:endParaRPr lang="en-US" altLang="ko-KR"/>
          </a:p>
          <a:p>
            <a:r>
              <a:rPr lang="ko-KR" altLang="en-US"/>
              <a:t> 대입시켜 기대값으로 만듦 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983" y="5331833"/>
            <a:ext cx="4043702" cy="94604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1" y="6077009"/>
            <a:ext cx="2074969" cy="729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48207" y="1676099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우리가 구할 </a:t>
            </a:r>
            <a:r>
              <a:rPr lang="en-US" altLang="ko-KR"/>
              <a:t>Reward</a:t>
            </a:r>
            <a:r>
              <a:rPr lang="ko-KR" altLang="en-US"/>
              <a:t>의 기대값을 </a:t>
            </a:r>
            <a:endParaRPr lang="en-US" altLang="ko-KR"/>
          </a:p>
          <a:p>
            <a:r>
              <a:rPr lang="ko-KR" altLang="en-US"/>
              <a:t>초기 상태에서의 미래 감가 보상 </a:t>
            </a:r>
            <a:r>
              <a:rPr lang="en-US" altLang="ko-KR"/>
              <a:t>G0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설정함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2822" y="1731288"/>
            <a:ext cx="3683581" cy="4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24" y="184371"/>
            <a:ext cx="10515600" cy="1325563"/>
          </a:xfrm>
        </p:spPr>
        <p:txBody>
          <a:bodyPr/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r>
              <a:rPr lang="en-US" altLang="ko-KR" dirty="0"/>
              <a:t> - </a:t>
            </a:r>
            <a:r>
              <a:rPr lang="ko-KR" altLang="en-US" dirty="0"/>
              <a:t>사전배경 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Policy Gradient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Reinforce </a:t>
            </a:r>
            <a:r>
              <a:rPr lang="ko-KR" altLang="en-US" dirty="0"/>
              <a:t>알고리즘 및 예시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70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04091" y="25401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40" y="761100"/>
            <a:ext cx="3877655" cy="1044757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39" y="859815"/>
            <a:ext cx="4043702" cy="946042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7982857" y="761100"/>
            <a:ext cx="1233714" cy="1154786"/>
          </a:xfrm>
          <a:prstGeom prst="frame">
            <a:avLst>
              <a:gd name="adj1" fmla="val 433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3895" y="338281"/>
            <a:ext cx="292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이걸</a:t>
            </a:r>
            <a:r>
              <a:rPr lang="en-US" altLang="ko-KR"/>
              <a:t> Policy Gradient</a:t>
            </a:r>
            <a:r>
              <a:rPr lang="ko-KR" altLang="en-US"/>
              <a:t>라고 부름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576" y="1969373"/>
            <a:ext cx="772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 기대값으로 만들면 하나하나 적분할 필요 없이 표본평균</a:t>
            </a:r>
            <a:r>
              <a:rPr lang="en-US" altLang="ko-KR"/>
              <a:t>(sample mean)</a:t>
            </a:r>
            <a:r>
              <a:rPr lang="ko-KR" altLang="en-US"/>
              <a:t>을 구해서 </a:t>
            </a:r>
            <a:endParaRPr lang="en-US" altLang="ko-KR"/>
          </a:p>
          <a:p>
            <a:r>
              <a:rPr lang="ko-KR" altLang="en-US"/>
              <a:t>계산하면 되기 때문에 계산이 쉬워짐 근데 여기서 더 간단하게 식으로 나타낼 수 있음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68" y="2637950"/>
            <a:ext cx="1354104" cy="483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8172" y="2879527"/>
            <a:ext cx="833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식이 </a:t>
            </a:r>
            <a:r>
              <a:rPr lang="el-GR" altLang="ko-KR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에 대하여 미분을 해서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속에있는 상수값들도 사라지고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베이지안 룰에 의해 간편화 됨 </a:t>
            </a:r>
            <a:r>
              <a:rPr lang="ko-KR" altLang="en-US"/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76" y="3248859"/>
            <a:ext cx="11869806" cy="28864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20296" y="3549105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베이지안 룰을 통해 식을 계속 전개해 나갈 수 있음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139" y="3952611"/>
            <a:ext cx="2237510" cy="725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7242313" y="5758070"/>
            <a:ext cx="4770783" cy="7288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94678" y="578309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더 전개 가능한 식</a:t>
            </a:r>
          </a:p>
        </p:txBody>
      </p:sp>
    </p:spTree>
    <p:extLst>
      <p:ext uri="{BB962C8B-B14F-4D97-AF65-F5344CB8AC3E}">
        <p14:creationId xmlns:p14="http://schemas.microsoft.com/office/powerpoint/2010/main" val="36816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8" y="2137249"/>
            <a:ext cx="9687461" cy="19844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6" y="5062750"/>
            <a:ext cx="1466917" cy="3495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23489" y="5033823"/>
            <a:ext cx="628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에서 </a:t>
            </a:r>
            <a:r>
              <a:rPr lang="en-US" altLang="ko-KR"/>
              <a:t>s1 </a:t>
            </a:r>
            <a:r>
              <a:rPr lang="ko-KR" altLang="en-US"/>
              <a:t>있으면 </a:t>
            </a:r>
            <a:r>
              <a:rPr lang="en-US" altLang="ko-KR"/>
              <a:t>s0, a0</a:t>
            </a:r>
            <a:r>
              <a:rPr lang="ko-KR" altLang="en-US"/>
              <a:t>은 사라짐</a:t>
            </a:r>
            <a:r>
              <a:rPr lang="en-US" altLang="ko-KR"/>
              <a:t>, MDP</a:t>
            </a:r>
            <a:r>
              <a:rPr lang="ko-KR" altLang="en-US"/>
              <a:t>에서 </a:t>
            </a:r>
            <a:r>
              <a:rPr lang="en-US" altLang="ko-KR"/>
              <a:t>s1</a:t>
            </a:r>
            <a:r>
              <a:rPr lang="ko-KR" altLang="en-US"/>
              <a:t>은 </a:t>
            </a:r>
            <a:r>
              <a:rPr lang="en-US" altLang="ko-KR"/>
              <a:t>s0,</a:t>
            </a:r>
            <a:r>
              <a:rPr lang="ko-KR" altLang="en-US"/>
              <a:t>과 </a:t>
            </a:r>
            <a:r>
              <a:rPr lang="en-US" altLang="ko-KR"/>
              <a:t>a0</a:t>
            </a:r>
            <a:r>
              <a:rPr lang="ko-KR" altLang="en-US"/>
              <a:t>의 결과니까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4091" y="25401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62" y="703893"/>
            <a:ext cx="5089067" cy="1237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718" y="184154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자연로그를 씌우면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l="10445" t="1788" r="113"/>
          <a:stretch/>
        </p:blipFill>
        <p:spPr>
          <a:xfrm>
            <a:off x="713187" y="4217173"/>
            <a:ext cx="5240904" cy="40054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4183" y="5441894"/>
            <a:ext cx="1672979" cy="108407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13187" y="3828605"/>
            <a:ext cx="596348" cy="5963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14428" y="3843130"/>
            <a:ext cx="1180494" cy="5963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174" y="4378971"/>
            <a:ext cx="346896" cy="15787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366201" y="3848873"/>
            <a:ext cx="1587890" cy="5389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5923" y="5156658"/>
            <a:ext cx="324042" cy="20384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0457" y="5534067"/>
            <a:ext cx="1107941" cy="4041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72" y="5588659"/>
            <a:ext cx="1466917" cy="349563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>
            <a:off x="1990535" y="5441894"/>
            <a:ext cx="302876" cy="588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" y="1810329"/>
            <a:ext cx="10208876" cy="217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4091" y="25401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963"/>
            <a:ext cx="5739674" cy="10677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5947" y="3445565"/>
            <a:ext cx="523461" cy="53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05947" y="3107635"/>
            <a:ext cx="523461" cy="53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05947" y="2713673"/>
            <a:ext cx="523461" cy="53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05947" y="2375743"/>
            <a:ext cx="523461" cy="53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42360" y="3461840"/>
            <a:ext cx="115614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42360" y="3114926"/>
            <a:ext cx="115614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0695" y="3982279"/>
            <a:ext cx="96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에 대한 미분이여서 </a:t>
            </a:r>
            <a:r>
              <a:rPr lang="ko-KR" altLang="en-US"/>
              <a:t>환경의 동역학 모델을 의미하는 확률 밀도 함수가 상수취급되어 사라짐</a:t>
            </a:r>
            <a:r>
              <a:rPr lang="en-US" altLang="ko-KR"/>
              <a:t>(Model-Free</a:t>
            </a:r>
            <a:r>
              <a:rPr lang="ko-KR" altLang="en-US"/>
              <a:t>가 됨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41" y="4660895"/>
            <a:ext cx="3454733" cy="808250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6200000">
            <a:off x="3963451" y="4801725"/>
            <a:ext cx="298174" cy="816894"/>
          </a:xfrm>
          <a:prstGeom prst="downArrow">
            <a:avLst>
              <a:gd name="adj1" fmla="val 25203"/>
              <a:gd name="adj2" fmla="val 6453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95" y="4297306"/>
            <a:ext cx="2829427" cy="5222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t="10354" r="52322" b="1907"/>
          <a:stretch/>
        </p:blipFill>
        <p:spPr>
          <a:xfrm>
            <a:off x="4758931" y="4771804"/>
            <a:ext cx="5249058" cy="85214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rcRect l="49885" t="1" b="-3551"/>
          <a:stretch/>
        </p:blipFill>
        <p:spPr>
          <a:xfrm>
            <a:off x="287878" y="5721158"/>
            <a:ext cx="5057899" cy="921956"/>
          </a:xfrm>
          <a:prstGeom prst="rect">
            <a:avLst/>
          </a:prstGeom>
        </p:spPr>
      </p:pic>
      <p:sp>
        <p:nvSpPr>
          <p:cNvPr id="31" name="아래쪽 화살표 30"/>
          <p:cNvSpPr/>
          <p:nvPr/>
        </p:nvSpPr>
        <p:spPr>
          <a:xfrm rot="16200000">
            <a:off x="5434813" y="5916104"/>
            <a:ext cx="298174" cy="476246"/>
          </a:xfrm>
          <a:prstGeom prst="downArrow">
            <a:avLst>
              <a:gd name="adj1" fmla="val 25203"/>
              <a:gd name="adj2" fmla="val 6453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164" y="820019"/>
            <a:ext cx="4044386" cy="76076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049" y="5756606"/>
            <a:ext cx="4975550" cy="7952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0"/>
          <a:srcRect l="13057" t="15210" r="1"/>
          <a:stretch/>
        </p:blipFill>
        <p:spPr>
          <a:xfrm>
            <a:off x="8369299" y="5146290"/>
            <a:ext cx="123909" cy="15264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0"/>
          <a:srcRect l="13057" t="15210" r="1"/>
          <a:stretch/>
        </p:blipFill>
        <p:spPr>
          <a:xfrm>
            <a:off x="3680274" y="6182136"/>
            <a:ext cx="123909" cy="15264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/>
          <a:srcRect l="13057" t="15210" r="1"/>
          <a:stretch/>
        </p:blipFill>
        <p:spPr>
          <a:xfrm>
            <a:off x="9184216" y="6150671"/>
            <a:ext cx="123909" cy="15264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0566" y="1595251"/>
            <a:ext cx="3683581" cy="4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04091" y="25401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3825671" cy="1325563"/>
          </a:xfrm>
        </p:spPr>
        <p:txBody>
          <a:bodyPr>
            <a:normAutofit/>
          </a:bodyPr>
          <a:lstStyle/>
          <a:p>
            <a:r>
              <a:rPr lang="en-US" altLang="ko-KR"/>
              <a:t>Policy Gradient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99" y="1974095"/>
            <a:ext cx="4044386" cy="76076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394" y="4191344"/>
            <a:ext cx="4975550" cy="7952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34" y="2087739"/>
            <a:ext cx="1362265" cy="533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8868" y="115227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결론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234" y="1720165"/>
            <a:ext cx="926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목적함수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995" y="2860242"/>
            <a:ext cx="8646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목적함수 최적화 하기위해 </a:t>
            </a:r>
            <a:r>
              <a:rPr lang="en-US" altLang="ko-KR"/>
              <a:t>Gradient Optimization(</a:t>
            </a:r>
            <a:r>
              <a:rPr lang="ko-KR" altLang="en-US"/>
              <a:t>경사 최적화</a:t>
            </a:r>
            <a:r>
              <a:rPr lang="en-US" altLang="ko-KR"/>
              <a:t>)</a:t>
            </a:r>
            <a:r>
              <a:rPr lang="ko-KR" altLang="en-US"/>
              <a:t>방법을 사용</a:t>
            </a:r>
            <a:endParaRPr lang="en-US" altLang="ko-KR"/>
          </a:p>
          <a:p>
            <a:r>
              <a:rPr lang="ko-KR" altLang="en-US"/>
              <a:t>그래서 목적함수를 미분해야함</a:t>
            </a:r>
            <a:r>
              <a:rPr lang="en-US" altLang="ko-KR"/>
              <a:t>, </a:t>
            </a:r>
            <a:r>
              <a:rPr lang="ko-KR" altLang="en-US"/>
              <a:t>미분하면 기대값</a:t>
            </a:r>
            <a:r>
              <a:rPr lang="en-US" altLang="ko-KR"/>
              <a:t>(</a:t>
            </a:r>
            <a:r>
              <a:rPr lang="ko-KR" altLang="en-US"/>
              <a:t>평균값</a:t>
            </a:r>
            <a:r>
              <a:rPr lang="en-US" altLang="ko-KR"/>
              <a:t>)</a:t>
            </a:r>
            <a:r>
              <a:rPr lang="ko-KR" altLang="en-US"/>
              <a:t>을 사용하지 못 함 그렇기에 수식유도를 통해</a:t>
            </a:r>
            <a:endParaRPr lang="en-US" altLang="ko-KR"/>
          </a:p>
          <a:p>
            <a:r>
              <a:rPr lang="ko-KR" altLang="en-US"/>
              <a:t>사용 가능하게 만듦 그 결과가 이제 아래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234" y="3897443"/>
            <a:ext cx="2116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목적함수의 그래디언트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34" y="4322229"/>
            <a:ext cx="1686160" cy="533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98322" y="4404299"/>
            <a:ext cx="30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이걸 </a:t>
            </a:r>
            <a:r>
              <a:rPr lang="en-US" altLang="ko-KR"/>
              <a:t>Policy Gradient </a:t>
            </a:r>
            <a:r>
              <a:rPr lang="ko-KR" altLang="en-US"/>
              <a:t>라고 부름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868" y="5437646"/>
            <a:ext cx="3677163" cy="9907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9234" y="5199198"/>
            <a:ext cx="2797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경사 상승법으로 정책 업데이트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/>
          <a:srcRect l="13057" t="15210" r="1"/>
          <a:stretch/>
        </p:blipFill>
        <p:spPr>
          <a:xfrm>
            <a:off x="5482166" y="4590965"/>
            <a:ext cx="123909" cy="1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en-US" altLang="ko-KR"/>
              <a:t>Reinforce </a:t>
            </a:r>
            <a:r>
              <a:rPr lang="ko-KR" altLang="en-US"/>
              <a:t>알고리즘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995"/>
          <a:stretch/>
        </p:blipFill>
        <p:spPr>
          <a:xfrm>
            <a:off x="297896" y="785262"/>
            <a:ext cx="6034153" cy="762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638" y="1663795"/>
            <a:ext cx="10746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 식은 사실 실제 적용할 때</a:t>
            </a:r>
            <a:r>
              <a:rPr lang="en-US" altLang="ko-KR"/>
              <a:t>, </a:t>
            </a:r>
            <a:r>
              <a:rPr lang="ko-KR" altLang="en-US"/>
              <a:t>기대값을 수학식으로 직접 계산할 수 없음</a:t>
            </a:r>
            <a:endParaRPr lang="en-US" altLang="ko-KR"/>
          </a:p>
          <a:p>
            <a:r>
              <a:rPr lang="ko-KR" altLang="en-US"/>
              <a:t>그래서 샘플을 이용해 추정</a:t>
            </a:r>
            <a:r>
              <a:rPr lang="en-US" altLang="ko-KR"/>
              <a:t>(</a:t>
            </a:r>
            <a:r>
              <a:rPr lang="ko-KR" altLang="en-US"/>
              <a:t>샘플링</a:t>
            </a:r>
            <a:r>
              <a:rPr lang="en-US" altLang="ko-KR"/>
              <a:t>) </a:t>
            </a:r>
          </a:p>
          <a:p>
            <a:r>
              <a:rPr lang="ko-KR" altLang="en-US">
                <a:solidFill>
                  <a:srgbClr val="FF0000"/>
                </a:solidFill>
              </a:rPr>
              <a:t>샘플이란</a:t>
            </a:r>
            <a:r>
              <a:rPr lang="en-US" altLang="ko-KR"/>
              <a:t> </a:t>
            </a:r>
            <a:r>
              <a:rPr lang="ko-KR" altLang="en-US"/>
              <a:t>어떤 정책을 실제로 실행해서 나온 에피소드를 의미한다</a:t>
            </a:r>
            <a:r>
              <a:rPr lang="en-US" altLang="ko-KR"/>
              <a:t>.</a:t>
            </a:r>
          </a:p>
          <a:p>
            <a:r>
              <a:rPr lang="ko-KR" altLang="en-US"/>
              <a:t>에피소드를 </a:t>
            </a:r>
            <a:r>
              <a:rPr lang="en-US" altLang="ko-KR"/>
              <a:t>M</a:t>
            </a:r>
            <a:r>
              <a:rPr lang="ko-KR" altLang="en-US"/>
              <a:t>개만큼 생성</a:t>
            </a:r>
            <a:r>
              <a:rPr lang="en-US" altLang="ko-KR"/>
              <a:t>(</a:t>
            </a:r>
            <a:r>
              <a:rPr lang="ko-KR" altLang="en-US"/>
              <a:t>샘플링</a:t>
            </a:r>
            <a:r>
              <a:rPr lang="en-US" altLang="ko-KR"/>
              <a:t>)</a:t>
            </a:r>
            <a:r>
              <a:rPr lang="ko-KR" altLang="en-US"/>
              <a:t>해서 에피소드 평균을 이용해 근사적으로 계산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근사값이 우리가 말하는 기대값이라는 것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8" y="3297555"/>
            <a:ext cx="3827844" cy="20989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151" y="3350752"/>
            <a:ext cx="3012966" cy="7610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640" y="4084478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샘플</a:t>
            </a:r>
            <a:r>
              <a:rPr lang="en-US" altLang="ko-KR" sz="1100"/>
              <a:t>1</a:t>
            </a:r>
          </a:p>
          <a:p>
            <a:r>
              <a:rPr lang="ko-KR" altLang="en-US" sz="1100"/>
              <a:t>샘플</a:t>
            </a:r>
            <a:r>
              <a:rPr lang="en-US" altLang="ko-KR" sz="1100"/>
              <a:t>2</a:t>
            </a:r>
          </a:p>
          <a:p>
            <a:r>
              <a:rPr lang="ko-KR" altLang="en-US" sz="1100"/>
              <a:t>샘플</a:t>
            </a:r>
            <a:r>
              <a:rPr lang="en-US" altLang="ko-KR" sz="1100"/>
              <a:t>3</a:t>
            </a:r>
          </a:p>
          <a:p>
            <a:r>
              <a:rPr lang="ko-KR" altLang="en-US" sz="1100"/>
              <a:t>샘플</a:t>
            </a:r>
            <a:r>
              <a:rPr lang="en-US" altLang="ko-KR" sz="1100"/>
              <a:t>4</a:t>
            </a:r>
            <a:endParaRPr lang="ko-KR" altLang="en-US" sz="11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348" y="3365119"/>
            <a:ext cx="5055652" cy="80109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6543987" y="3452019"/>
            <a:ext cx="316259" cy="5886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1146" y="5571730"/>
            <a:ext cx="3677163" cy="99073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114" y="4543363"/>
            <a:ext cx="2662300" cy="73420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085843" y="4107105"/>
            <a:ext cx="419158" cy="49536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308275" y="264786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Reinforce</a:t>
            </a:r>
            <a:r>
              <a:rPr lang="ko-KR" altLang="en-US" sz="2000">
                <a:solidFill>
                  <a:srgbClr val="00B0F0"/>
                </a:solidFill>
              </a:rPr>
              <a:t>의 목적함수와 업데이트 방법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82543" y="4162374"/>
            <a:ext cx="1624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한 개의 </a:t>
            </a:r>
            <a:r>
              <a:rPr lang="en-US" altLang="ko-KR"/>
              <a:t>episode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882543" y="2968636"/>
            <a:ext cx="1524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M</a:t>
            </a:r>
            <a:r>
              <a:rPr lang="ko-KR" altLang="en-US"/>
              <a:t>개의 </a:t>
            </a:r>
            <a:r>
              <a:rPr lang="en-US" altLang="ko-KR"/>
              <a:t>episode</a:t>
            </a:r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0"/>
          <a:srcRect l="13057" t="15210" r="1"/>
          <a:stretch/>
        </p:blipFill>
        <p:spPr>
          <a:xfrm>
            <a:off x="4593166" y="1173654"/>
            <a:ext cx="123909" cy="15264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/>
          <a:srcRect l="13057" t="15210" r="1"/>
          <a:stretch/>
        </p:blipFill>
        <p:spPr>
          <a:xfrm>
            <a:off x="10491459" y="3782929"/>
            <a:ext cx="123909" cy="1526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23F59B-4772-462C-8E18-C2DA00FF5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8182" y="5803396"/>
            <a:ext cx="2662300" cy="734208"/>
          </a:xfrm>
          <a:prstGeom prst="rect">
            <a:avLst/>
          </a:prstGeom>
        </p:spPr>
      </p:pic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B17E66A-6183-4360-90EB-8C15CB31F3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0946" y="5791739"/>
            <a:ext cx="2057236" cy="73420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28F0E33-6ACC-43F4-8EC7-FC0F7D7D2D21}"/>
              </a:ext>
            </a:extLst>
          </p:cNvPr>
          <p:cNvSpPr/>
          <p:nvPr/>
        </p:nvSpPr>
        <p:spPr>
          <a:xfrm>
            <a:off x="5544449" y="5972153"/>
            <a:ext cx="403860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4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en-US" altLang="ko-KR"/>
              <a:t>Reinforce </a:t>
            </a:r>
            <a:r>
              <a:rPr lang="ko-KR" altLang="en-US"/>
              <a:t>알고리즘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43" y="3942407"/>
            <a:ext cx="4112890" cy="87105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65" y="1651838"/>
            <a:ext cx="2372401" cy="183388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164" y="1569336"/>
            <a:ext cx="2486487" cy="18269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19" y="4307991"/>
            <a:ext cx="3684387" cy="19659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22143" y="350403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첫번째 에피소드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958" y="2667482"/>
            <a:ext cx="1443413" cy="407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52614" y="229815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Policy </a:t>
            </a:r>
            <a:r>
              <a:rPr lang="ko-KR" altLang="en-US"/>
              <a:t>업데이트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4695753" y="2482816"/>
            <a:ext cx="268133" cy="72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727443" y="2482816"/>
            <a:ext cx="268133" cy="72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5" idx="2"/>
            <a:endCxn id="18" idx="1"/>
          </p:cNvCxnSpPr>
          <p:nvPr/>
        </p:nvCxnSpPr>
        <p:spPr>
          <a:xfrm rot="16200000" flipH="1">
            <a:off x="5634886" y="3285377"/>
            <a:ext cx="1303336" cy="8817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857" y="1597050"/>
            <a:ext cx="2259252" cy="6087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67225" y="4806835"/>
            <a:ext cx="5602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결국 </a:t>
            </a:r>
            <a:r>
              <a:rPr lang="en-US" altLang="ko-KR"/>
              <a:t>Reinforce </a:t>
            </a:r>
            <a:r>
              <a:rPr lang="ko-KR" altLang="en-US"/>
              <a:t>알고리즘은 </a:t>
            </a:r>
            <a:r>
              <a:rPr lang="en-US" altLang="ko-KR"/>
              <a:t>Policy Gradient </a:t>
            </a:r>
            <a:r>
              <a:rPr lang="ko-KR" altLang="en-US"/>
              <a:t>방법을 사용하며</a:t>
            </a:r>
            <a:r>
              <a:rPr lang="en-US" altLang="ko-KR"/>
              <a:t>,</a:t>
            </a:r>
          </a:p>
          <a:p>
            <a:r>
              <a:rPr lang="ko-KR" altLang="en-US"/>
              <a:t>기대값을 샘플링을 통해 근사하여 구하고 업데이트 시키는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7540" y="2347092"/>
            <a:ext cx="562053" cy="523948"/>
          </a:xfrm>
          <a:prstGeom prst="rect">
            <a:avLst/>
          </a:prstGeom>
        </p:spPr>
      </p:pic>
      <p:sp>
        <p:nvSpPr>
          <p:cNvPr id="37" name="오른쪽 화살표 36"/>
          <p:cNvSpPr/>
          <p:nvPr/>
        </p:nvSpPr>
        <p:spPr>
          <a:xfrm>
            <a:off x="9859372" y="2325696"/>
            <a:ext cx="268133" cy="72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873593" y="56276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 에피소드가 끝나야 정책 업데이트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분산이 너무 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 불가</a:t>
            </a:r>
            <a:endParaRPr lang="en-US" altLang="ko-KR" dirty="0"/>
          </a:p>
        </p:txBody>
      </p:sp>
      <p:sp>
        <p:nvSpPr>
          <p:cNvPr id="40" name="TextBox 39"/>
          <p:cNvSpPr txBox="1"/>
          <p:nvPr/>
        </p:nvSpPr>
        <p:spPr>
          <a:xfrm>
            <a:off x="4346306" y="25811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</a:t>
            </a:r>
            <a:r>
              <a:rPr lang="ko-KR" altLang="en-US" sz="2000">
                <a:solidFill>
                  <a:srgbClr val="00B0F0"/>
                </a:solidFill>
              </a:rPr>
              <a:t>목적함수 최적화</a:t>
            </a:r>
          </a:p>
        </p:txBody>
      </p:sp>
    </p:spTree>
    <p:extLst>
      <p:ext uri="{BB962C8B-B14F-4D97-AF65-F5344CB8AC3E}">
        <p14:creationId xmlns:p14="http://schemas.microsoft.com/office/powerpoint/2010/main" val="252390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en-US" altLang="ko-KR"/>
              <a:t>Reinforce </a:t>
            </a:r>
            <a:r>
              <a:rPr lang="ko-KR" altLang="en-US"/>
              <a:t>알고리즘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6306" y="25811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</a:rPr>
              <a:t>: </a:t>
            </a:r>
            <a:r>
              <a:rPr lang="en-US" altLang="ko-KR" sz="2000" dirty="0" err="1">
                <a:solidFill>
                  <a:srgbClr val="00B0F0"/>
                </a:solidFill>
              </a:rPr>
              <a:t>CartPole</a:t>
            </a:r>
            <a:r>
              <a:rPr lang="ko-KR" altLang="en-US" sz="2000" dirty="0">
                <a:solidFill>
                  <a:srgbClr val="00B0F0"/>
                </a:solidFill>
              </a:rPr>
              <a:t> 코드 예시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6950" y="1670672"/>
            <a:ext cx="637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Cartpole</a:t>
            </a:r>
            <a:r>
              <a:rPr lang="ko-KR" altLang="en-US" sz="2400" dirty="0"/>
              <a:t>이란</a:t>
            </a:r>
            <a:r>
              <a:rPr lang="en-US" altLang="ko-KR" sz="2400" dirty="0"/>
              <a:t>? </a:t>
            </a:r>
            <a:r>
              <a:rPr lang="ko-KR" altLang="en-US" sz="2400" dirty="0"/>
              <a:t>막대기가 </a:t>
            </a:r>
            <a:r>
              <a:rPr lang="ko-KR" altLang="en-US" sz="2400" dirty="0" err="1"/>
              <a:t>안떨어지도록</a:t>
            </a:r>
            <a:r>
              <a:rPr lang="ko-KR" altLang="en-US" sz="2400" dirty="0"/>
              <a:t> 조절하는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99" y="2290930"/>
            <a:ext cx="4576727" cy="2987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8854" y="5362646"/>
            <a:ext cx="3587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 </a:t>
            </a:r>
            <a:r>
              <a:rPr lang="en-US" altLang="ko-KR" dirty="0"/>
              <a:t>: </a:t>
            </a:r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의 </a:t>
            </a:r>
            <a:r>
              <a:rPr lang="en-US" altLang="ko-KR" dirty="0" err="1"/>
              <a:t>CartPole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방법 </a:t>
            </a:r>
            <a:r>
              <a:rPr lang="en-US" altLang="ko-KR" dirty="0"/>
              <a:t>: Reinforce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행동 </a:t>
            </a:r>
            <a:r>
              <a:rPr lang="en-US" altLang="ko-KR" dirty="0"/>
              <a:t>: 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막대의 각도에 관련된 변수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017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21" y="2804865"/>
            <a:ext cx="5505450" cy="40290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10" y="844724"/>
            <a:ext cx="5505450" cy="4029075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en-US" altLang="ko-KR"/>
              <a:t>Reinforce </a:t>
            </a:r>
            <a:r>
              <a:rPr lang="ko-KR" altLang="en-US"/>
              <a:t>알고리즘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6306" y="25811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CartPole</a:t>
            </a:r>
            <a:r>
              <a:rPr lang="ko-KR" altLang="en-US" sz="2000">
                <a:solidFill>
                  <a:srgbClr val="00B0F0"/>
                </a:solidFill>
              </a:rPr>
              <a:t> 코드 예시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9" y="840675"/>
            <a:ext cx="7746163" cy="5941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2025" y="1009726"/>
            <a:ext cx="311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Envirnoment </a:t>
            </a:r>
            <a:r>
              <a:rPr lang="ko-KR" altLang="en-US" sz="1400">
                <a:solidFill>
                  <a:schemeClr val="bg1"/>
                </a:solidFill>
              </a:rPr>
              <a:t>를 설정합니다</a:t>
            </a:r>
            <a:r>
              <a:rPr lang="en-US" altLang="ko-KR" sz="1400">
                <a:solidFill>
                  <a:schemeClr val="bg1"/>
                </a:solidFill>
              </a:rPr>
              <a:t>.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0178" y="1236628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Policy</a:t>
            </a:r>
            <a:r>
              <a:rPr lang="ko-KR" altLang="en-US" sz="1400">
                <a:solidFill>
                  <a:schemeClr val="bg1"/>
                </a:solidFill>
              </a:rPr>
              <a:t>를 뉴럴넷으로 파라미터화 시킨다고 보면 됩니다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67892" y="1796924"/>
            <a:ext cx="1828800" cy="13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53033" y="1623720"/>
            <a:ext cx="92925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4591" y="5943808"/>
            <a:ext cx="3857412" cy="1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128246" y="6143241"/>
            <a:ext cx="6496337" cy="14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128246" y="6363090"/>
            <a:ext cx="996187" cy="10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147857" y="4640752"/>
            <a:ext cx="976576" cy="4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147857" y="4851173"/>
            <a:ext cx="976576" cy="4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1326" y="2328312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에피소드가 시작하는 단계로 초기 상태를 환경으로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부터 받습니다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1841" y="2551485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에피소드가 끝났는지 여부를 판단하는 </a:t>
            </a:r>
            <a:r>
              <a:rPr lang="en-US" altLang="ko-KR" sz="1400">
                <a:solidFill>
                  <a:schemeClr val="bg1"/>
                </a:solidFill>
              </a:rPr>
              <a:t>boolean</a:t>
            </a:r>
            <a:r>
              <a:rPr lang="ko-KR" altLang="en-US" sz="1400">
                <a:solidFill>
                  <a:schemeClr val="bg1"/>
                </a:solidFill>
              </a:rPr>
              <a:t>값입니다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33" y="2984748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에피소드가 끝날때까지 계속 반복합니다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78850" y="3201161"/>
            <a:ext cx="735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현태 상태를 전처리 후 뉴럴넷에 넣으면 왼쪽과  오른쪽에 대한 확률이 나옴 </a:t>
            </a:r>
            <a:r>
              <a:rPr lang="en-US" altLang="ko-KR" sz="1400">
                <a:solidFill>
                  <a:schemeClr val="bg1"/>
                </a:solidFill>
              </a:rPr>
              <a:t>stochastic</a:t>
            </a:r>
            <a:r>
              <a:rPr lang="ko-KR" altLang="en-US" sz="1400">
                <a:solidFill>
                  <a:schemeClr val="bg1"/>
                </a:solidFill>
              </a:rPr>
              <a:t>한 것 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35" y="1011454"/>
            <a:ext cx="5396940" cy="20865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851729" y="3415576"/>
            <a:ext cx="844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Categorical</a:t>
            </a:r>
            <a:r>
              <a:rPr lang="ko-KR" altLang="en-US" sz="1400">
                <a:solidFill>
                  <a:schemeClr val="bg1"/>
                </a:solidFill>
              </a:rPr>
              <a:t>은 뉴럴넷을 통해 나온 확률을 확률 밀도 함수로 만들어줌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13567" y="3639329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7383" y="3639328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확률 밀도 함수로 만든걸 샘플링하여</a:t>
            </a:r>
            <a:r>
              <a:rPr lang="en-US" altLang="ko-KR" sz="1400">
                <a:solidFill>
                  <a:schemeClr val="bg1"/>
                </a:solidFill>
              </a:rPr>
              <a:t> action</a:t>
            </a:r>
            <a:r>
              <a:rPr lang="ko-KR" altLang="en-US" sz="1400">
                <a:solidFill>
                  <a:schemeClr val="bg1"/>
                </a:solidFill>
              </a:rPr>
              <a:t>을 선택함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86815" y="3853744"/>
            <a:ext cx="664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만들어낸 </a:t>
            </a:r>
            <a:r>
              <a:rPr lang="en-US" altLang="ko-KR" sz="1400">
                <a:solidFill>
                  <a:schemeClr val="bg1"/>
                </a:solidFill>
              </a:rPr>
              <a:t>action</a:t>
            </a:r>
            <a:r>
              <a:rPr lang="ko-KR" altLang="en-US" sz="1400">
                <a:solidFill>
                  <a:schemeClr val="bg1"/>
                </a:solidFill>
              </a:rPr>
              <a:t>으로 환경과 상호작용하여 다음 상태에대한 정보와 </a:t>
            </a:r>
            <a:r>
              <a:rPr lang="en-US" altLang="ko-KR" sz="1400">
                <a:solidFill>
                  <a:schemeClr val="bg1"/>
                </a:solidFill>
              </a:rPr>
              <a:t>reward</a:t>
            </a:r>
            <a:r>
              <a:rPr lang="ko-KR" altLang="en-US" sz="1400">
                <a:solidFill>
                  <a:schemeClr val="bg1"/>
                </a:solidFill>
              </a:rPr>
              <a:t>를 받음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18961" y="4058806"/>
            <a:ext cx="869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에피소드가 끝난 후에 다 계산해서 업데이트 해야하므로 뉴럴넷으로 나온 </a:t>
            </a:r>
            <a:r>
              <a:rPr lang="en-US" altLang="ko-KR" sz="1400">
                <a:solidFill>
                  <a:schemeClr val="bg1"/>
                </a:solidFill>
              </a:rPr>
              <a:t>action</a:t>
            </a:r>
            <a:r>
              <a:rPr lang="ko-KR" altLang="en-US" sz="1400">
                <a:solidFill>
                  <a:schemeClr val="bg1"/>
                </a:solidFill>
              </a:rPr>
              <a:t>에 확률 밀도 함수와 </a:t>
            </a:r>
            <a:r>
              <a:rPr lang="en-US" altLang="ko-KR" sz="1400">
                <a:solidFill>
                  <a:schemeClr val="bg1"/>
                </a:solidFill>
              </a:rPr>
              <a:t>reward </a:t>
            </a:r>
            <a:r>
              <a:rPr lang="ko-KR" altLang="en-US" sz="1400">
                <a:solidFill>
                  <a:schemeClr val="bg1"/>
                </a:solidFill>
              </a:rPr>
              <a:t>값을 저장해둠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2536" y="4288574"/>
            <a:ext cx="473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현재 상태 업데이트 후 끝날 때 까지 반복</a:t>
            </a:r>
          </a:p>
        </p:txBody>
      </p:sp>
    </p:spTree>
    <p:extLst>
      <p:ext uri="{BB962C8B-B14F-4D97-AF65-F5344CB8AC3E}">
        <p14:creationId xmlns:p14="http://schemas.microsoft.com/office/powerpoint/2010/main" val="198396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en-US" altLang="ko-KR"/>
              <a:t>Reinforce </a:t>
            </a:r>
            <a:r>
              <a:rPr lang="ko-KR" altLang="en-US"/>
              <a:t>알고리즘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6306" y="25811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CartPole</a:t>
            </a:r>
            <a:r>
              <a:rPr lang="ko-KR" altLang="en-US" sz="2000">
                <a:solidFill>
                  <a:srgbClr val="00B0F0"/>
                </a:solidFill>
              </a:rPr>
              <a:t> 코드 예시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006"/>
            <a:ext cx="6921410" cy="6330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410" y="579006"/>
            <a:ext cx="5505450" cy="4029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21" y="3201383"/>
            <a:ext cx="5505450" cy="402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24" y="2912472"/>
            <a:ext cx="5505450" cy="4029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5139" y="521682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뉴럴넷 구조와 수학식의 적용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2532" y="1258893"/>
            <a:ext cx="4663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에피소드가 끝나고 업데이트 하므로 데이터를 저장해둬야됨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8712" y="1859564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뉴럴넷 구조 </a:t>
            </a:r>
            <a:r>
              <a:rPr lang="en-US" altLang="ko-KR" sz="1600">
                <a:solidFill>
                  <a:schemeClr val="bg1"/>
                </a:solidFill>
              </a:rPr>
              <a:t>4  - 128  - 2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4252" y="1930515"/>
            <a:ext cx="4689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Adam optimizer </a:t>
            </a:r>
            <a:r>
              <a:rPr lang="ko-KR" altLang="en-US" sz="1600">
                <a:solidFill>
                  <a:schemeClr val="bg1"/>
                </a:solidFill>
              </a:rPr>
              <a:t>사용 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(Gradient </a:t>
            </a:r>
            <a:r>
              <a:rPr lang="ko-KR" altLang="en-US" sz="1600">
                <a:solidFill>
                  <a:schemeClr val="bg1"/>
                </a:solidFill>
              </a:rPr>
              <a:t>상위 호완이여서 사용 </a:t>
            </a:r>
            <a:r>
              <a:rPr lang="en-US" altLang="ko-KR" sz="1600">
                <a:solidFill>
                  <a:schemeClr val="bg1"/>
                </a:solidFill>
              </a:rPr>
              <a:t>Gradient</a:t>
            </a:r>
            <a:r>
              <a:rPr lang="ko-KR" altLang="en-US" sz="1600">
                <a:solidFill>
                  <a:schemeClr val="bg1"/>
                </a:solidFill>
              </a:rPr>
              <a:t>여도 상관 없음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425" y="2560073"/>
            <a:ext cx="3856290" cy="18206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605457" y="4383511"/>
            <a:ext cx="319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데이터 넣는 함수 전 슬라이드에서 봤던 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830" y="4388831"/>
            <a:ext cx="2659571" cy="3184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284517" y="4911307"/>
            <a:ext cx="142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Reward </a:t>
            </a:r>
            <a:r>
              <a:rPr lang="ko-KR" altLang="en-US" sz="1400">
                <a:solidFill>
                  <a:schemeClr val="bg1"/>
                </a:solidFill>
              </a:rPr>
              <a:t>변수 설정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60976" y="5146011"/>
            <a:ext cx="255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Optimizer</a:t>
            </a:r>
            <a:r>
              <a:rPr lang="ko-KR" altLang="en-US" sz="1400">
                <a:solidFill>
                  <a:schemeClr val="bg1"/>
                </a:solidFill>
              </a:rPr>
              <a:t>에 변수들을 초기화 시킴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0683" y="5377527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에피소드 전체를 계산함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107" y="5020394"/>
            <a:ext cx="2662300" cy="73420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726949" y="5621365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감가 보상 </a:t>
            </a:r>
            <a:r>
              <a:rPr lang="en-US" altLang="ko-KR" sz="1400">
                <a:solidFill>
                  <a:schemeClr val="bg1"/>
                </a:solidFill>
              </a:rPr>
              <a:t>R 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308" y="5657370"/>
            <a:ext cx="2713642" cy="316889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>
            <a:off x="3680400" y="5687306"/>
            <a:ext cx="428919" cy="19042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809" y="5853812"/>
            <a:ext cx="4112890" cy="87105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50683" y="593505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목적함수에서 가져온 </a:t>
            </a:r>
            <a:r>
              <a:rPr lang="en-US" altLang="ko-KR" sz="1200">
                <a:solidFill>
                  <a:schemeClr val="bg1"/>
                </a:solidFill>
              </a:rPr>
              <a:t>loss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32393" y="6154389"/>
            <a:ext cx="269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Backpropagation</a:t>
            </a:r>
            <a:r>
              <a:rPr lang="ko-KR" altLang="en-US" sz="1200">
                <a:solidFill>
                  <a:schemeClr val="bg1"/>
                </a:solidFill>
              </a:rPr>
              <a:t>을 통해 뉴럴넷 업데이트</a:t>
            </a:r>
          </a:p>
        </p:txBody>
      </p:sp>
    </p:spTree>
    <p:extLst>
      <p:ext uri="{BB962C8B-B14F-4D97-AF65-F5344CB8AC3E}">
        <p14:creationId xmlns:p14="http://schemas.microsoft.com/office/powerpoint/2010/main" val="419468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en-US" altLang="ko-KR"/>
              <a:t>Reinforce </a:t>
            </a:r>
            <a:r>
              <a:rPr lang="ko-KR" altLang="en-US"/>
              <a:t>알고리즘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6306" y="25811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CartPole</a:t>
            </a:r>
            <a:r>
              <a:rPr lang="ko-KR" altLang="en-US" sz="2000">
                <a:solidFill>
                  <a:srgbClr val="00B0F0"/>
                </a:solidFill>
              </a:rPr>
              <a:t> 코드 예시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97" y="825416"/>
            <a:ext cx="4913611" cy="3207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9810" y="448949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 </a:t>
            </a:r>
          </a:p>
        </p:txBody>
      </p:sp>
    </p:spTree>
    <p:extLst>
      <p:ext uri="{BB962C8B-B14F-4D97-AF65-F5344CB8AC3E}">
        <p14:creationId xmlns:p14="http://schemas.microsoft.com/office/powerpoint/2010/main" val="56993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400/0*L2rL_mxm5P00wXR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" y="551508"/>
            <a:ext cx="666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6020" y="4538033"/>
            <a:ext cx="10932042" cy="326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50000"/>
                  </a:schemeClr>
                </a:solidFill>
              </a:rPr>
              <a:t>state</a:t>
            </a:r>
            <a:r>
              <a:rPr lang="ko-KR" altLang="en-US"/>
              <a:t>와</a:t>
            </a:r>
            <a:r>
              <a:rPr lang="ko-KR" altLang="en-US">
                <a:solidFill>
                  <a:srgbClr val="00B0F0"/>
                </a:solidFill>
              </a:rPr>
              <a:t>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Reward</a:t>
            </a:r>
            <a:r>
              <a:rPr lang="ko-KR" altLang="en-US"/>
              <a:t>를 가지고 </a:t>
            </a:r>
            <a:r>
              <a:rPr lang="en-US" altLang="ko-KR">
                <a:solidFill>
                  <a:srgbClr val="FF0000"/>
                </a:solidFill>
              </a:rPr>
              <a:t>Agent</a:t>
            </a:r>
            <a:r>
              <a:rPr lang="ko-KR" altLang="en-US"/>
              <a:t>를 학습시켜 </a:t>
            </a:r>
            <a:r>
              <a:rPr lang="en-US" altLang="ko-KR">
                <a:solidFill>
                  <a:schemeClr val="accent1"/>
                </a:solidFill>
              </a:rPr>
              <a:t>Action</a:t>
            </a:r>
            <a:r>
              <a:rPr lang="ko-KR" altLang="en-US"/>
              <a:t>을  </a:t>
            </a:r>
            <a:r>
              <a:rPr lang="en-US" altLang="ko-KR"/>
              <a:t>Approximate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unsupervised learning </a:t>
            </a:r>
            <a:r>
              <a:rPr lang="ko-KR" altLang="en-US"/>
              <a:t>이기 때문에 정답 없이 학습을 시켜야함 그래서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Reward</a:t>
            </a:r>
            <a:r>
              <a:rPr lang="ko-KR" altLang="en-US"/>
              <a:t>라는 보상 시스템을 가지고</a:t>
            </a:r>
            <a:r>
              <a:rPr lang="en-US" altLang="ko-KR"/>
              <a:t> Agent</a:t>
            </a:r>
            <a:r>
              <a:rPr lang="ko-KR" altLang="en-US"/>
              <a:t>를 학습 하는 것이 특징이다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21488" y="-320294"/>
            <a:ext cx="1575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166" y="73572"/>
            <a:ext cx="370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:</a:t>
            </a:r>
            <a:r>
              <a:rPr lang="ko-KR" altLang="en-US" sz="2400">
                <a:solidFill>
                  <a:srgbClr val="00B0F0"/>
                </a:solidFill>
              </a:rPr>
              <a:t> 강화학습이란</a:t>
            </a:r>
            <a:r>
              <a:rPr lang="en-US" altLang="ko-KR" sz="2400">
                <a:solidFill>
                  <a:srgbClr val="00B0F0"/>
                </a:solidFill>
              </a:rPr>
              <a:t>?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54362" y="435336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근사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4798" y="5350262"/>
            <a:ext cx="181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비지도 학습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66166" y="3172023"/>
            <a:ext cx="6920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/>
              <a:t>Agent : </a:t>
            </a:r>
            <a:r>
              <a:rPr lang="ko-KR" altLang="en-US" sz="2400"/>
              <a:t>행동을 결정</a:t>
            </a:r>
            <a:r>
              <a:rPr lang="en-US" altLang="ko-KR" sz="2400"/>
              <a:t>    </a:t>
            </a:r>
          </a:p>
          <a:p>
            <a:r>
              <a:rPr lang="en-US" altLang="ko-KR" sz="2400"/>
              <a:t>Environment : </a:t>
            </a:r>
            <a:r>
              <a:rPr lang="ko-KR" altLang="en-US" sz="2400"/>
              <a:t>상태</a:t>
            </a:r>
            <a:r>
              <a:rPr lang="en-US" altLang="ko-KR" sz="2400"/>
              <a:t>(state)</a:t>
            </a:r>
            <a:r>
              <a:rPr lang="ko-KR" altLang="en-US" sz="2400"/>
              <a:t> 전환과 보상액</a:t>
            </a:r>
            <a:r>
              <a:rPr lang="en-US" altLang="ko-KR" sz="2400"/>
              <a:t>(reward)</a:t>
            </a:r>
            <a:r>
              <a:rPr lang="ko-KR" altLang="en-US" sz="2400"/>
              <a:t> 결정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766207" y="416870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✔강화학습의 목표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212" y="1005269"/>
            <a:ext cx="4457034" cy="20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01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85" y="2884246"/>
            <a:ext cx="4044386" cy="760761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ko-KR" altLang="en-US"/>
              <a:t>요약 및 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150" y="1450665"/>
            <a:ext cx="109279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- </a:t>
            </a:r>
            <a:r>
              <a:rPr lang="ko-KR" altLang="en-US" sz="3200"/>
              <a:t>정의 </a:t>
            </a:r>
            <a:r>
              <a:rPr lang="en-US" altLang="ko-KR" sz="3200"/>
              <a:t>: Policy</a:t>
            </a:r>
            <a:r>
              <a:rPr lang="ko-KR" altLang="en-US" sz="3200"/>
              <a:t>를 파라미터화 한 것에 대한 목적함수를 미분한 식</a:t>
            </a:r>
            <a:endParaRPr lang="en-US" altLang="ko-KR" sz="3200"/>
          </a:p>
          <a:p>
            <a:r>
              <a:rPr lang="en-US" altLang="ko-KR" sz="3200"/>
              <a:t> </a:t>
            </a:r>
          </a:p>
          <a:p>
            <a:r>
              <a:rPr lang="en-US" altLang="ko-KR" sz="3200"/>
              <a:t>- </a:t>
            </a:r>
            <a:r>
              <a:rPr lang="ko-KR" altLang="en-US" sz="3200"/>
              <a:t>이때 목적함수는  파라미터화 된 </a:t>
            </a:r>
            <a:r>
              <a:rPr lang="en-US" altLang="ko-KR" sz="3200"/>
              <a:t>Policy</a:t>
            </a:r>
            <a:r>
              <a:rPr lang="ko-KR" altLang="en-US" sz="3200"/>
              <a:t>의 </a:t>
            </a:r>
            <a:r>
              <a:rPr lang="en-US" altLang="ko-KR" sz="3200"/>
              <a:t>Reward</a:t>
            </a:r>
            <a:r>
              <a:rPr lang="ko-KR" altLang="en-US" sz="3200"/>
              <a:t>의 기대값</a:t>
            </a:r>
            <a:endParaRPr lang="en-US" altLang="ko-KR" sz="3200"/>
          </a:p>
          <a:p>
            <a:endParaRPr lang="en-US" altLang="ko-KR" sz="3200"/>
          </a:p>
          <a:p>
            <a:endParaRPr lang="en-US" altLang="ko-KR" sz="3200"/>
          </a:p>
          <a:p>
            <a:r>
              <a:rPr lang="en-US" altLang="ko-KR" sz="3200"/>
              <a:t>-</a:t>
            </a:r>
            <a:r>
              <a:rPr lang="ko-KR" altLang="en-US" sz="3200"/>
              <a:t>근데 목적함수를 최적화 하기 위해서 경사하강법을 사용함</a:t>
            </a:r>
            <a:endParaRPr lang="en-US" altLang="ko-KR" sz="3200"/>
          </a:p>
          <a:p>
            <a:r>
              <a:rPr lang="ko-KR" altLang="en-US" sz="3200"/>
              <a:t>근데 경사하강법에서 목적함수를 미분해버리면 기대값이었던 식이</a:t>
            </a:r>
            <a:endParaRPr lang="en-US" altLang="ko-KR" sz="3200"/>
          </a:p>
          <a:p>
            <a:r>
              <a:rPr lang="ko-KR" altLang="en-US" sz="3200"/>
              <a:t>이상해져서 표본평균</a:t>
            </a:r>
            <a:r>
              <a:rPr lang="en-US" altLang="ko-KR" sz="3200"/>
              <a:t>(sample mean)</a:t>
            </a:r>
            <a:r>
              <a:rPr lang="ko-KR" altLang="en-US" sz="3200"/>
              <a:t>을 이용하지 못 하게 됨 </a:t>
            </a:r>
            <a:endParaRPr lang="en-US" altLang="ko-KR" sz="3200"/>
          </a:p>
          <a:p>
            <a:r>
              <a:rPr lang="ko-KR" altLang="en-US" sz="3200"/>
              <a:t>그래서 기대값으로 만들기 위해 수식을 여차저차해서 정리했더니 나온 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3579" y="892827"/>
            <a:ext cx="3958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rgbClr val="00B0F0"/>
                </a:solidFill>
              </a:rPr>
              <a:t>Policy Gradient</a:t>
            </a:r>
            <a:r>
              <a:rPr lang="ko-KR" altLang="en-US" sz="3600">
                <a:solidFill>
                  <a:srgbClr val="00B0F0"/>
                </a:solidFill>
              </a:rPr>
              <a:t>란</a:t>
            </a:r>
            <a:r>
              <a:rPr lang="en-US" altLang="ko-KR" sz="3600">
                <a:solidFill>
                  <a:srgbClr val="00B0F0"/>
                </a:solidFill>
              </a:rPr>
              <a:t>?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8995"/>
          <a:stretch/>
        </p:blipFill>
        <p:spPr>
          <a:xfrm>
            <a:off x="1219170" y="5906228"/>
            <a:ext cx="6034153" cy="76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3323" y="6102999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이것이 바로 </a:t>
            </a:r>
            <a:r>
              <a:rPr lang="en-US" altLang="ko-KR"/>
              <a:t>Policy Gradient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5349759" cy="1325563"/>
          </a:xfrm>
        </p:spPr>
        <p:txBody>
          <a:bodyPr>
            <a:normAutofit/>
          </a:bodyPr>
          <a:lstStyle/>
          <a:p>
            <a:r>
              <a:rPr lang="ko-KR" altLang="en-US"/>
              <a:t>요약 및 정리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3579" y="892827"/>
            <a:ext cx="7424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rgbClr val="00B0F0"/>
                </a:solidFill>
              </a:rPr>
              <a:t>Policy Gradient</a:t>
            </a:r>
            <a:r>
              <a:rPr lang="ko-KR" altLang="en-US" sz="3600">
                <a:solidFill>
                  <a:srgbClr val="00B0F0"/>
                </a:solidFill>
              </a:rPr>
              <a:t> ㅡ</a:t>
            </a:r>
            <a:r>
              <a:rPr lang="en-US" altLang="ko-KR" sz="3600">
                <a:solidFill>
                  <a:srgbClr val="00B0F0"/>
                </a:solidFill>
              </a:rPr>
              <a:t> Reinforce </a:t>
            </a:r>
            <a:r>
              <a:rPr lang="ko-KR" altLang="en-US" sz="3600">
                <a:solidFill>
                  <a:srgbClr val="00B0F0"/>
                </a:solidFill>
              </a:rPr>
              <a:t>알고리즘</a:t>
            </a:r>
            <a:r>
              <a:rPr lang="en-US" altLang="ko-KR" sz="36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0987" y="1702878"/>
            <a:ext cx="5557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- Policy Gradient</a:t>
            </a:r>
            <a:r>
              <a:rPr lang="ko-KR" altLang="en-US" sz="2000"/>
              <a:t>를 이용함</a:t>
            </a:r>
            <a:r>
              <a:rPr lang="en-US" altLang="ko-KR" sz="2000"/>
              <a:t>, </a:t>
            </a:r>
            <a:r>
              <a:rPr lang="ko-KR" altLang="en-US" sz="2000"/>
              <a:t>기대값을 샘플을 통해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14" y="1444099"/>
            <a:ext cx="2277335" cy="9533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3"/>
          <a:stretch/>
        </p:blipFill>
        <p:spPr>
          <a:xfrm>
            <a:off x="1705047" y="2102988"/>
            <a:ext cx="3961886" cy="18331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5638"/>
          <a:stretch/>
        </p:blipFill>
        <p:spPr>
          <a:xfrm>
            <a:off x="4804109" y="3336991"/>
            <a:ext cx="862824" cy="6032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790" y="3502747"/>
            <a:ext cx="230965" cy="2717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993" y="3201074"/>
            <a:ext cx="2728303" cy="7350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0987" y="3851153"/>
            <a:ext cx="8671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- </a:t>
            </a:r>
            <a:r>
              <a:rPr lang="ko-KR" altLang="en-US" sz="2000"/>
              <a:t>이를 통해 파라미터화된 </a:t>
            </a:r>
            <a:r>
              <a:rPr lang="en-US" altLang="ko-KR" sz="2000"/>
              <a:t>Policy</a:t>
            </a:r>
            <a:r>
              <a:rPr lang="ko-KR" altLang="en-US" sz="2000"/>
              <a:t>를 업데이트 </a:t>
            </a:r>
            <a:r>
              <a:rPr lang="en-US" altLang="ko-KR" sz="2000"/>
              <a:t>Reinforce </a:t>
            </a:r>
            <a:r>
              <a:rPr lang="ko-KR" altLang="en-US" sz="2000"/>
              <a:t>알고리즘 실행예시를 앞에서 보임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008" y="4251263"/>
            <a:ext cx="7713961" cy="25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1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3698" y="3429000"/>
            <a:ext cx="1425731" cy="1325563"/>
          </a:xfr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082073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0E76E-A7FD-4A5F-BD71-3E5CBFF0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>
                <a:hlinkClick r:id="rId2"/>
              </a:rPr>
              <a:t>https://www.youtube.com/watch?v=t9wuRUFWkRQ&amp;t=1255s&amp;ab_channel=%ED%98%81%ED%8E%9C%ED%95%98%EC%9E%84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혁펜하임</a:t>
            </a:r>
            <a:r>
              <a:rPr lang="ko-KR" altLang="en-US" dirty="0"/>
              <a:t>  </a:t>
            </a:r>
            <a:r>
              <a:rPr lang="en-US" altLang="ko-KR" dirty="0"/>
              <a:t>: Policy-Gradient </a:t>
            </a:r>
            <a:r>
              <a:rPr lang="ko-KR" altLang="en-US" dirty="0"/>
              <a:t>수학식 전개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https://www.youtube.com/watch?v=2YFBordM1fA&amp;t=358s&amp;ab_channel=%ED%8C%A1%EC%9A%94%EB%9E%A9Pang-YoLab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팡요랩</a:t>
            </a:r>
            <a:r>
              <a:rPr lang="ko-KR" altLang="en-US" dirty="0"/>
              <a:t>  </a:t>
            </a:r>
            <a:r>
              <a:rPr lang="en-US" altLang="ko-KR" dirty="0"/>
              <a:t>: Policy Gradient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https://www.youtube.com/watch?v=12pXaP8KPbE&amp;t=44s&amp;ab_channel=%ED%8C%A1%EC%9A%94%EB%9E%A9Pang-YoLab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팡요랩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쉽게구현하는</a:t>
            </a:r>
            <a:r>
              <a:rPr lang="ko-KR" altLang="en-US" dirty="0"/>
              <a:t> </a:t>
            </a:r>
            <a:r>
              <a:rPr lang="en-US" altLang="ko-KR" dirty="0"/>
              <a:t>Policy Gradient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https://github.com/seungeunrho/minimalRL/blob/master/REINFORCE.py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ana-study-log.tistory.com/entry/%EA%B0%95%ED%99%94%ED%95%99%EC%8A%B5-%EC%9D%B4%EB%A1%A0-%EA%B0%80%EC%B9%98%ED%95%A8%EC%88%98%EC%99%80-Q%ED%95%A8%EC%88%98%EC%83%81%ED%83%9C-%EA%B0%80%EC%B9%98%ED%95%A8%EC%88%98%EC%99%80-%ED%96%89%EB%8F%99-%EA%B0%80%EC%B9%98%ED%95%A8%EC%88%98</a:t>
            </a:r>
          </a:p>
          <a:p>
            <a:pPr marL="0" indent="0">
              <a:buNone/>
            </a:pPr>
            <a:r>
              <a:rPr lang="ko-KR" altLang="en-US" dirty="0"/>
              <a:t>상태가치함수</a:t>
            </a:r>
            <a:r>
              <a:rPr lang="en-US" altLang="ko-KR" dirty="0"/>
              <a:t>, </a:t>
            </a:r>
            <a:r>
              <a:rPr lang="ko-KR" altLang="en-US" dirty="0"/>
              <a:t>행동가치함수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45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1575391" cy="1325563"/>
          </a:xfrm>
        </p:spPr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166" y="73572"/>
            <a:ext cx="37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Agent</a:t>
            </a:r>
            <a:r>
              <a:rPr lang="ko-KR" altLang="en-US" sz="2000">
                <a:solidFill>
                  <a:srgbClr val="00B0F0"/>
                </a:solidFill>
              </a:rPr>
              <a:t>의 구성요소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5875" y="2217468"/>
            <a:ext cx="51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Agent</a:t>
            </a:r>
            <a:r>
              <a:rPr lang="ko-KR" altLang="en-US" sz="2800" b="1"/>
              <a:t>의 중요한 </a:t>
            </a:r>
            <a:r>
              <a:rPr lang="en-US" altLang="ko-KR" sz="2800" b="1"/>
              <a:t>3</a:t>
            </a:r>
            <a:r>
              <a:rPr lang="ko-KR" altLang="en-US" sz="2800" b="1"/>
              <a:t>가지 </a:t>
            </a:r>
            <a:r>
              <a:rPr lang="en-US" altLang="ko-KR" sz="2800" b="1"/>
              <a:t>Component</a:t>
            </a:r>
          </a:p>
        </p:txBody>
      </p:sp>
      <p:pic>
        <p:nvPicPr>
          <p:cNvPr id="26" name="Picture 2" descr="https://miro.medium.com/max/1400/0*L2rL_mxm5P00wXR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977" y="143120"/>
            <a:ext cx="3264083" cy="12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도넛 5"/>
          <p:cNvSpPr/>
          <p:nvPr/>
        </p:nvSpPr>
        <p:spPr>
          <a:xfrm>
            <a:off x="9636826" y="17710"/>
            <a:ext cx="1084747" cy="754912"/>
          </a:xfrm>
          <a:prstGeom prst="donut">
            <a:avLst>
              <a:gd name="adj" fmla="val 33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줄무늬가 있는 오른쪽 화살표 6"/>
          <p:cNvSpPr/>
          <p:nvPr/>
        </p:nvSpPr>
        <p:spPr>
          <a:xfrm rot="8320079">
            <a:off x="8157489" y="765947"/>
            <a:ext cx="1844010" cy="828694"/>
          </a:xfrm>
          <a:prstGeom prst="stripedRightArrow">
            <a:avLst>
              <a:gd name="adj1" fmla="val 32854"/>
              <a:gd name="adj2" fmla="val 678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87338" y="3352523"/>
            <a:ext cx="3997795" cy="967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/>
              <a:t>Value Funcntion</a:t>
            </a:r>
            <a:endParaRPr lang="ko-KR" altLang="en-US" sz="2800" b="1"/>
          </a:p>
        </p:txBody>
      </p:sp>
      <p:sp>
        <p:nvSpPr>
          <p:cNvPr id="15" name="직사각형 14"/>
          <p:cNvSpPr/>
          <p:nvPr/>
        </p:nvSpPr>
        <p:spPr>
          <a:xfrm>
            <a:off x="964929" y="3352523"/>
            <a:ext cx="2190306" cy="9675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Policy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89735" y="3352523"/>
            <a:ext cx="3180169" cy="967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Model</a:t>
            </a:r>
            <a:endParaRPr lang="ko-KR" alt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3911765" y="4435164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or Policy</a:t>
            </a:r>
            <a:r>
              <a:rPr lang="ko-KR" altLang="en-US" dirty="0"/>
              <a:t>의 좋은 정도 측정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0580" y="4442527"/>
            <a:ext cx="127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Action </a:t>
            </a:r>
            <a:r>
              <a:rPr lang="ko-KR" altLang="en-US"/>
              <a:t>선택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7288" y="4442527"/>
            <a:ext cx="11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243869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1575391" cy="1325563"/>
          </a:xfrm>
        </p:spPr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Policy</a:t>
            </a:r>
            <a:r>
              <a:rPr lang="ko-KR" altLang="en-US" sz="2000">
                <a:solidFill>
                  <a:srgbClr val="00B0F0"/>
                </a:solidFill>
              </a:rPr>
              <a:t>란 무엇인가</a:t>
            </a:r>
            <a:r>
              <a:rPr lang="en-US" altLang="ko-KR" sz="2000">
                <a:solidFill>
                  <a:srgbClr val="00B0F0"/>
                </a:solidFill>
              </a:rPr>
              <a:t>?  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85" y="4314865"/>
            <a:ext cx="10005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Policy</a:t>
            </a:r>
            <a:r>
              <a:rPr lang="ko-KR" altLang="en-US" sz="2800"/>
              <a:t>란 </a:t>
            </a:r>
            <a:r>
              <a:rPr lang="en-US" altLang="ko-KR" sz="2800"/>
              <a:t>State </a:t>
            </a:r>
            <a:r>
              <a:rPr lang="ko-KR" altLang="en-US" sz="2800"/>
              <a:t>를 </a:t>
            </a:r>
            <a:r>
              <a:rPr lang="en-US" altLang="ko-KR" sz="2800"/>
              <a:t>Action</a:t>
            </a:r>
            <a:r>
              <a:rPr lang="ko-KR" altLang="en-US" sz="2800"/>
              <a:t>으로 </a:t>
            </a:r>
            <a:r>
              <a:rPr lang="en-US" altLang="ko-KR" sz="2800"/>
              <a:t>mapping </a:t>
            </a:r>
            <a:r>
              <a:rPr lang="ko-KR" altLang="en-US" sz="2800"/>
              <a:t>해주는 것</a:t>
            </a:r>
            <a:endParaRPr lang="en-US" altLang="ko-KR" sz="2800"/>
          </a:p>
          <a:p>
            <a:r>
              <a:rPr lang="ko-KR" altLang="en-US" sz="2800">
                <a:solidFill>
                  <a:srgbClr val="C00000"/>
                </a:solidFill>
              </a:rPr>
              <a:t>어떤 상황에서 어떤 행동을 하는 게 좋은지를 배우는 것</a:t>
            </a:r>
            <a:endParaRPr lang="en-US" altLang="ko-KR" sz="2800">
              <a:solidFill>
                <a:srgbClr val="C00000"/>
              </a:solidFill>
            </a:endParaRPr>
          </a:p>
          <a:p>
            <a:endParaRPr lang="en-US" altLang="ko-KR" sz="2800">
              <a:solidFill>
                <a:srgbClr val="C00000"/>
              </a:solidFill>
            </a:endParaRPr>
          </a:p>
          <a:p>
            <a:r>
              <a:rPr lang="ko-KR" altLang="en-US" sz="2800">
                <a:solidFill>
                  <a:srgbClr val="C00000"/>
                </a:solidFill>
              </a:rPr>
              <a:t>강화학습에 최종목표는 </a:t>
            </a:r>
            <a:endParaRPr lang="en-US" altLang="ko-KR" sz="2800">
              <a:solidFill>
                <a:srgbClr val="C00000"/>
              </a:solidFill>
            </a:endParaRPr>
          </a:p>
          <a:p>
            <a:r>
              <a:rPr lang="en-US" altLang="ko-KR" sz="2800">
                <a:solidFill>
                  <a:srgbClr val="C00000"/>
                </a:solidFill>
              </a:rPr>
              <a:t>Policy</a:t>
            </a:r>
            <a:r>
              <a:rPr lang="ko-KR" altLang="en-US" sz="2800">
                <a:solidFill>
                  <a:srgbClr val="C00000"/>
                </a:solidFill>
              </a:rPr>
              <a:t>를 </a:t>
            </a:r>
            <a:r>
              <a:rPr lang="en-US" altLang="ko-KR" sz="2800">
                <a:solidFill>
                  <a:srgbClr val="C00000"/>
                </a:solidFill>
              </a:rPr>
              <a:t>Optimization </a:t>
            </a:r>
            <a:r>
              <a:rPr lang="ko-KR" altLang="en-US" sz="2800">
                <a:solidFill>
                  <a:srgbClr val="C00000"/>
                </a:solidFill>
              </a:rPr>
              <a:t>하는</a:t>
            </a:r>
            <a:r>
              <a:rPr lang="en-US" altLang="ko-KR" sz="2800">
                <a:solidFill>
                  <a:srgbClr val="C00000"/>
                </a:solidFill>
              </a:rPr>
              <a:t> </a:t>
            </a:r>
            <a:r>
              <a:rPr lang="ko-KR" altLang="en-US" sz="2800">
                <a:solidFill>
                  <a:srgbClr val="C00000"/>
                </a:solidFill>
              </a:rPr>
              <a:t>것</a:t>
            </a:r>
            <a:endParaRPr lang="en-US" altLang="ko-KR" sz="280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5192" y="2041614"/>
            <a:ext cx="2190306" cy="9675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Policy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3153" y="809029"/>
            <a:ext cx="200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현재 </a:t>
            </a:r>
            <a:r>
              <a:rPr lang="en-US" altLang="ko-KR" sz="2800"/>
              <a:t>State</a:t>
            </a:r>
            <a:endParaRPr lang="ko-KR" altLang="en-US" sz="2800"/>
          </a:p>
        </p:txBody>
      </p:sp>
      <p:pic>
        <p:nvPicPr>
          <p:cNvPr id="2050" name="Picture 2" descr="https://upload.wikimedia.org/wikipedia/commons/thumb/8/88/Maze_simple.svg/220px-Maze_si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" y="1112028"/>
            <a:ext cx="4048037" cy="25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2278897" y="2653979"/>
            <a:ext cx="162841" cy="203553"/>
          </a:xfrm>
          <a:custGeom>
            <a:avLst/>
            <a:gdLst>
              <a:gd name="connsiteX0" fmla="*/ 0 w 244550"/>
              <a:gd name="connsiteY0" fmla="*/ 131939 h 263877"/>
              <a:gd name="connsiteX1" fmla="*/ 122275 w 244550"/>
              <a:gd name="connsiteY1" fmla="*/ 0 h 263877"/>
              <a:gd name="connsiteX2" fmla="*/ 244550 w 244550"/>
              <a:gd name="connsiteY2" fmla="*/ 131939 h 263877"/>
              <a:gd name="connsiteX3" fmla="*/ 122275 w 244550"/>
              <a:gd name="connsiteY3" fmla="*/ 263878 h 263877"/>
              <a:gd name="connsiteX4" fmla="*/ 0 w 244550"/>
              <a:gd name="connsiteY4" fmla="*/ 131939 h 263877"/>
              <a:gd name="connsiteX0" fmla="*/ 0 w 191388"/>
              <a:gd name="connsiteY0" fmla="*/ 131939 h 263878"/>
              <a:gd name="connsiteX1" fmla="*/ 122275 w 191388"/>
              <a:gd name="connsiteY1" fmla="*/ 0 h 263878"/>
              <a:gd name="connsiteX2" fmla="*/ 191388 w 191388"/>
              <a:gd name="connsiteY2" fmla="*/ 131939 h 263878"/>
              <a:gd name="connsiteX3" fmla="*/ 122275 w 191388"/>
              <a:gd name="connsiteY3" fmla="*/ 263878 h 263878"/>
              <a:gd name="connsiteX4" fmla="*/ 0 w 191388"/>
              <a:gd name="connsiteY4" fmla="*/ 131939 h 263878"/>
              <a:gd name="connsiteX0" fmla="*/ 20 w 191408"/>
              <a:gd name="connsiteY0" fmla="*/ 131939 h 228953"/>
              <a:gd name="connsiteX1" fmla="*/ 122295 w 191408"/>
              <a:gd name="connsiteY1" fmla="*/ 0 h 228953"/>
              <a:gd name="connsiteX2" fmla="*/ 191408 w 191408"/>
              <a:gd name="connsiteY2" fmla="*/ 131939 h 228953"/>
              <a:gd name="connsiteX3" fmla="*/ 131820 w 191408"/>
              <a:gd name="connsiteY3" fmla="*/ 228953 h 228953"/>
              <a:gd name="connsiteX4" fmla="*/ 20 w 191408"/>
              <a:gd name="connsiteY4" fmla="*/ 131939 h 228953"/>
              <a:gd name="connsiteX0" fmla="*/ 28 w 162841"/>
              <a:gd name="connsiteY0" fmla="*/ 131939 h 228953"/>
              <a:gd name="connsiteX1" fmla="*/ 93728 w 162841"/>
              <a:gd name="connsiteY1" fmla="*/ 0 h 228953"/>
              <a:gd name="connsiteX2" fmla="*/ 162841 w 162841"/>
              <a:gd name="connsiteY2" fmla="*/ 131939 h 228953"/>
              <a:gd name="connsiteX3" fmla="*/ 103253 w 162841"/>
              <a:gd name="connsiteY3" fmla="*/ 228953 h 228953"/>
              <a:gd name="connsiteX4" fmla="*/ 28 w 162841"/>
              <a:gd name="connsiteY4" fmla="*/ 131939 h 228953"/>
              <a:gd name="connsiteX0" fmla="*/ 28 w 162841"/>
              <a:gd name="connsiteY0" fmla="*/ 106539 h 203553"/>
              <a:gd name="connsiteX1" fmla="*/ 93728 w 162841"/>
              <a:gd name="connsiteY1" fmla="*/ 0 h 203553"/>
              <a:gd name="connsiteX2" fmla="*/ 162841 w 162841"/>
              <a:gd name="connsiteY2" fmla="*/ 106539 h 203553"/>
              <a:gd name="connsiteX3" fmla="*/ 103253 w 162841"/>
              <a:gd name="connsiteY3" fmla="*/ 203553 h 203553"/>
              <a:gd name="connsiteX4" fmla="*/ 28 w 162841"/>
              <a:gd name="connsiteY4" fmla="*/ 106539 h 20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41" h="203553">
                <a:moveTo>
                  <a:pt x="28" y="106539"/>
                </a:moveTo>
                <a:cubicBezTo>
                  <a:pt x="-1559" y="72614"/>
                  <a:pt x="66593" y="0"/>
                  <a:pt x="93728" y="0"/>
                </a:cubicBezTo>
                <a:cubicBezTo>
                  <a:pt x="120863" y="0"/>
                  <a:pt x="162841" y="33671"/>
                  <a:pt x="162841" y="106539"/>
                </a:cubicBezTo>
                <a:cubicBezTo>
                  <a:pt x="162841" y="179407"/>
                  <a:pt x="130388" y="203553"/>
                  <a:pt x="103253" y="203553"/>
                </a:cubicBezTo>
                <a:cubicBezTo>
                  <a:pt x="76118" y="203553"/>
                  <a:pt x="1615" y="140464"/>
                  <a:pt x="28" y="106539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4519401" y="2300176"/>
            <a:ext cx="437610" cy="450439"/>
          </a:xfrm>
          <a:prstGeom prst="stripedRightArrow">
            <a:avLst>
              <a:gd name="adj1" fmla="val 4527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https://upload.wikimedia.org/wikipedia/commons/thumb/8/88/Maze_simple.svg/220px-Maze_si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3" y="4054971"/>
            <a:ext cx="4048037" cy="25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순서도: 연결자 13"/>
          <p:cNvSpPr/>
          <p:nvPr/>
        </p:nvSpPr>
        <p:spPr>
          <a:xfrm>
            <a:off x="2214543" y="5222806"/>
            <a:ext cx="162841" cy="203553"/>
          </a:xfrm>
          <a:custGeom>
            <a:avLst/>
            <a:gdLst>
              <a:gd name="connsiteX0" fmla="*/ 0 w 244550"/>
              <a:gd name="connsiteY0" fmla="*/ 131939 h 263877"/>
              <a:gd name="connsiteX1" fmla="*/ 122275 w 244550"/>
              <a:gd name="connsiteY1" fmla="*/ 0 h 263877"/>
              <a:gd name="connsiteX2" fmla="*/ 244550 w 244550"/>
              <a:gd name="connsiteY2" fmla="*/ 131939 h 263877"/>
              <a:gd name="connsiteX3" fmla="*/ 122275 w 244550"/>
              <a:gd name="connsiteY3" fmla="*/ 263878 h 263877"/>
              <a:gd name="connsiteX4" fmla="*/ 0 w 244550"/>
              <a:gd name="connsiteY4" fmla="*/ 131939 h 263877"/>
              <a:gd name="connsiteX0" fmla="*/ 0 w 191388"/>
              <a:gd name="connsiteY0" fmla="*/ 131939 h 263878"/>
              <a:gd name="connsiteX1" fmla="*/ 122275 w 191388"/>
              <a:gd name="connsiteY1" fmla="*/ 0 h 263878"/>
              <a:gd name="connsiteX2" fmla="*/ 191388 w 191388"/>
              <a:gd name="connsiteY2" fmla="*/ 131939 h 263878"/>
              <a:gd name="connsiteX3" fmla="*/ 122275 w 191388"/>
              <a:gd name="connsiteY3" fmla="*/ 263878 h 263878"/>
              <a:gd name="connsiteX4" fmla="*/ 0 w 191388"/>
              <a:gd name="connsiteY4" fmla="*/ 131939 h 263878"/>
              <a:gd name="connsiteX0" fmla="*/ 20 w 191408"/>
              <a:gd name="connsiteY0" fmla="*/ 131939 h 228953"/>
              <a:gd name="connsiteX1" fmla="*/ 122295 w 191408"/>
              <a:gd name="connsiteY1" fmla="*/ 0 h 228953"/>
              <a:gd name="connsiteX2" fmla="*/ 191408 w 191408"/>
              <a:gd name="connsiteY2" fmla="*/ 131939 h 228953"/>
              <a:gd name="connsiteX3" fmla="*/ 131820 w 191408"/>
              <a:gd name="connsiteY3" fmla="*/ 228953 h 228953"/>
              <a:gd name="connsiteX4" fmla="*/ 20 w 191408"/>
              <a:gd name="connsiteY4" fmla="*/ 131939 h 228953"/>
              <a:gd name="connsiteX0" fmla="*/ 28 w 162841"/>
              <a:gd name="connsiteY0" fmla="*/ 131939 h 228953"/>
              <a:gd name="connsiteX1" fmla="*/ 93728 w 162841"/>
              <a:gd name="connsiteY1" fmla="*/ 0 h 228953"/>
              <a:gd name="connsiteX2" fmla="*/ 162841 w 162841"/>
              <a:gd name="connsiteY2" fmla="*/ 131939 h 228953"/>
              <a:gd name="connsiteX3" fmla="*/ 103253 w 162841"/>
              <a:gd name="connsiteY3" fmla="*/ 228953 h 228953"/>
              <a:gd name="connsiteX4" fmla="*/ 28 w 162841"/>
              <a:gd name="connsiteY4" fmla="*/ 131939 h 228953"/>
              <a:gd name="connsiteX0" fmla="*/ 28 w 162841"/>
              <a:gd name="connsiteY0" fmla="*/ 106539 h 203553"/>
              <a:gd name="connsiteX1" fmla="*/ 93728 w 162841"/>
              <a:gd name="connsiteY1" fmla="*/ 0 h 203553"/>
              <a:gd name="connsiteX2" fmla="*/ 162841 w 162841"/>
              <a:gd name="connsiteY2" fmla="*/ 106539 h 203553"/>
              <a:gd name="connsiteX3" fmla="*/ 103253 w 162841"/>
              <a:gd name="connsiteY3" fmla="*/ 203553 h 203553"/>
              <a:gd name="connsiteX4" fmla="*/ 28 w 162841"/>
              <a:gd name="connsiteY4" fmla="*/ 106539 h 20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41" h="203553">
                <a:moveTo>
                  <a:pt x="28" y="106539"/>
                </a:moveTo>
                <a:cubicBezTo>
                  <a:pt x="-1559" y="72614"/>
                  <a:pt x="66593" y="0"/>
                  <a:pt x="93728" y="0"/>
                </a:cubicBezTo>
                <a:cubicBezTo>
                  <a:pt x="120863" y="0"/>
                  <a:pt x="162841" y="33671"/>
                  <a:pt x="162841" y="106539"/>
                </a:cubicBezTo>
                <a:cubicBezTo>
                  <a:pt x="162841" y="179407"/>
                  <a:pt x="130388" y="203553"/>
                  <a:pt x="103253" y="203553"/>
                </a:cubicBezTo>
                <a:cubicBezTo>
                  <a:pt x="76118" y="203553"/>
                  <a:pt x="1615" y="140464"/>
                  <a:pt x="28" y="106539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4" name="순서도: 연결자 13"/>
          <p:cNvSpPr/>
          <p:nvPr/>
        </p:nvSpPr>
        <p:spPr>
          <a:xfrm>
            <a:off x="8189411" y="2202276"/>
            <a:ext cx="607197" cy="548339"/>
          </a:xfrm>
          <a:custGeom>
            <a:avLst/>
            <a:gdLst>
              <a:gd name="connsiteX0" fmla="*/ 0 w 244550"/>
              <a:gd name="connsiteY0" fmla="*/ 131939 h 263877"/>
              <a:gd name="connsiteX1" fmla="*/ 122275 w 244550"/>
              <a:gd name="connsiteY1" fmla="*/ 0 h 263877"/>
              <a:gd name="connsiteX2" fmla="*/ 244550 w 244550"/>
              <a:gd name="connsiteY2" fmla="*/ 131939 h 263877"/>
              <a:gd name="connsiteX3" fmla="*/ 122275 w 244550"/>
              <a:gd name="connsiteY3" fmla="*/ 263878 h 263877"/>
              <a:gd name="connsiteX4" fmla="*/ 0 w 244550"/>
              <a:gd name="connsiteY4" fmla="*/ 131939 h 263877"/>
              <a:gd name="connsiteX0" fmla="*/ 0 w 191388"/>
              <a:gd name="connsiteY0" fmla="*/ 131939 h 263878"/>
              <a:gd name="connsiteX1" fmla="*/ 122275 w 191388"/>
              <a:gd name="connsiteY1" fmla="*/ 0 h 263878"/>
              <a:gd name="connsiteX2" fmla="*/ 191388 w 191388"/>
              <a:gd name="connsiteY2" fmla="*/ 131939 h 263878"/>
              <a:gd name="connsiteX3" fmla="*/ 122275 w 191388"/>
              <a:gd name="connsiteY3" fmla="*/ 263878 h 263878"/>
              <a:gd name="connsiteX4" fmla="*/ 0 w 191388"/>
              <a:gd name="connsiteY4" fmla="*/ 131939 h 263878"/>
              <a:gd name="connsiteX0" fmla="*/ 20 w 191408"/>
              <a:gd name="connsiteY0" fmla="*/ 131939 h 228953"/>
              <a:gd name="connsiteX1" fmla="*/ 122295 w 191408"/>
              <a:gd name="connsiteY1" fmla="*/ 0 h 228953"/>
              <a:gd name="connsiteX2" fmla="*/ 191408 w 191408"/>
              <a:gd name="connsiteY2" fmla="*/ 131939 h 228953"/>
              <a:gd name="connsiteX3" fmla="*/ 131820 w 191408"/>
              <a:gd name="connsiteY3" fmla="*/ 228953 h 228953"/>
              <a:gd name="connsiteX4" fmla="*/ 20 w 191408"/>
              <a:gd name="connsiteY4" fmla="*/ 131939 h 228953"/>
              <a:gd name="connsiteX0" fmla="*/ 28 w 162841"/>
              <a:gd name="connsiteY0" fmla="*/ 131939 h 228953"/>
              <a:gd name="connsiteX1" fmla="*/ 93728 w 162841"/>
              <a:gd name="connsiteY1" fmla="*/ 0 h 228953"/>
              <a:gd name="connsiteX2" fmla="*/ 162841 w 162841"/>
              <a:gd name="connsiteY2" fmla="*/ 131939 h 228953"/>
              <a:gd name="connsiteX3" fmla="*/ 103253 w 162841"/>
              <a:gd name="connsiteY3" fmla="*/ 228953 h 228953"/>
              <a:gd name="connsiteX4" fmla="*/ 28 w 162841"/>
              <a:gd name="connsiteY4" fmla="*/ 131939 h 228953"/>
              <a:gd name="connsiteX0" fmla="*/ 28 w 162841"/>
              <a:gd name="connsiteY0" fmla="*/ 106539 h 203553"/>
              <a:gd name="connsiteX1" fmla="*/ 93728 w 162841"/>
              <a:gd name="connsiteY1" fmla="*/ 0 h 203553"/>
              <a:gd name="connsiteX2" fmla="*/ 162841 w 162841"/>
              <a:gd name="connsiteY2" fmla="*/ 106539 h 203553"/>
              <a:gd name="connsiteX3" fmla="*/ 103253 w 162841"/>
              <a:gd name="connsiteY3" fmla="*/ 203553 h 203553"/>
              <a:gd name="connsiteX4" fmla="*/ 28 w 162841"/>
              <a:gd name="connsiteY4" fmla="*/ 106539 h 20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41" h="203553">
                <a:moveTo>
                  <a:pt x="28" y="106539"/>
                </a:moveTo>
                <a:cubicBezTo>
                  <a:pt x="-1559" y="72614"/>
                  <a:pt x="66593" y="0"/>
                  <a:pt x="93728" y="0"/>
                </a:cubicBezTo>
                <a:cubicBezTo>
                  <a:pt x="120863" y="0"/>
                  <a:pt x="162841" y="33671"/>
                  <a:pt x="162841" y="106539"/>
                </a:cubicBezTo>
                <a:cubicBezTo>
                  <a:pt x="162841" y="179407"/>
                  <a:pt x="130388" y="203553"/>
                  <a:pt x="103253" y="203553"/>
                </a:cubicBezTo>
                <a:cubicBezTo>
                  <a:pt x="76118" y="203553"/>
                  <a:pt x="1615" y="140464"/>
                  <a:pt x="28" y="106539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1036" y="232589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을 위로 움직이기</a:t>
            </a:r>
          </a:p>
        </p:txBody>
      </p:sp>
      <p:sp>
        <p:nvSpPr>
          <p:cNvPr id="21" name="액자 20"/>
          <p:cNvSpPr/>
          <p:nvPr/>
        </p:nvSpPr>
        <p:spPr>
          <a:xfrm>
            <a:off x="7802825" y="1885768"/>
            <a:ext cx="2902688" cy="1123408"/>
          </a:xfrm>
          <a:prstGeom prst="frame">
            <a:avLst>
              <a:gd name="adj1" fmla="val 68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28885" y="1212885"/>
            <a:ext cx="3743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Policy</a:t>
            </a:r>
            <a:r>
              <a:rPr lang="ko-KR" altLang="en-US" sz="3200"/>
              <a:t>에 의한 </a:t>
            </a:r>
            <a:r>
              <a:rPr lang="en-US" altLang="ko-KR" sz="3200"/>
              <a:t>Action </a:t>
            </a:r>
            <a:endParaRPr lang="ko-KR" altLang="en-US" sz="3200"/>
          </a:p>
        </p:txBody>
      </p:sp>
      <p:sp>
        <p:nvSpPr>
          <p:cNvPr id="28" name="줄무늬가 있는 오른쪽 화살표 27"/>
          <p:cNvSpPr/>
          <p:nvPr/>
        </p:nvSpPr>
        <p:spPr>
          <a:xfrm>
            <a:off x="7328885" y="2357868"/>
            <a:ext cx="437610" cy="450439"/>
          </a:xfrm>
          <a:prstGeom prst="stripedRightArrow">
            <a:avLst>
              <a:gd name="adj1" fmla="val 4527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13"/>
          <p:cNvSpPr/>
          <p:nvPr/>
        </p:nvSpPr>
        <p:spPr>
          <a:xfrm>
            <a:off x="2214542" y="5647052"/>
            <a:ext cx="162841" cy="203553"/>
          </a:xfrm>
          <a:custGeom>
            <a:avLst/>
            <a:gdLst>
              <a:gd name="connsiteX0" fmla="*/ 0 w 244550"/>
              <a:gd name="connsiteY0" fmla="*/ 131939 h 263877"/>
              <a:gd name="connsiteX1" fmla="*/ 122275 w 244550"/>
              <a:gd name="connsiteY1" fmla="*/ 0 h 263877"/>
              <a:gd name="connsiteX2" fmla="*/ 244550 w 244550"/>
              <a:gd name="connsiteY2" fmla="*/ 131939 h 263877"/>
              <a:gd name="connsiteX3" fmla="*/ 122275 w 244550"/>
              <a:gd name="connsiteY3" fmla="*/ 263878 h 263877"/>
              <a:gd name="connsiteX4" fmla="*/ 0 w 244550"/>
              <a:gd name="connsiteY4" fmla="*/ 131939 h 263877"/>
              <a:gd name="connsiteX0" fmla="*/ 0 w 191388"/>
              <a:gd name="connsiteY0" fmla="*/ 131939 h 263878"/>
              <a:gd name="connsiteX1" fmla="*/ 122275 w 191388"/>
              <a:gd name="connsiteY1" fmla="*/ 0 h 263878"/>
              <a:gd name="connsiteX2" fmla="*/ 191388 w 191388"/>
              <a:gd name="connsiteY2" fmla="*/ 131939 h 263878"/>
              <a:gd name="connsiteX3" fmla="*/ 122275 w 191388"/>
              <a:gd name="connsiteY3" fmla="*/ 263878 h 263878"/>
              <a:gd name="connsiteX4" fmla="*/ 0 w 191388"/>
              <a:gd name="connsiteY4" fmla="*/ 131939 h 263878"/>
              <a:gd name="connsiteX0" fmla="*/ 20 w 191408"/>
              <a:gd name="connsiteY0" fmla="*/ 131939 h 228953"/>
              <a:gd name="connsiteX1" fmla="*/ 122295 w 191408"/>
              <a:gd name="connsiteY1" fmla="*/ 0 h 228953"/>
              <a:gd name="connsiteX2" fmla="*/ 191408 w 191408"/>
              <a:gd name="connsiteY2" fmla="*/ 131939 h 228953"/>
              <a:gd name="connsiteX3" fmla="*/ 131820 w 191408"/>
              <a:gd name="connsiteY3" fmla="*/ 228953 h 228953"/>
              <a:gd name="connsiteX4" fmla="*/ 20 w 191408"/>
              <a:gd name="connsiteY4" fmla="*/ 131939 h 228953"/>
              <a:gd name="connsiteX0" fmla="*/ 28 w 162841"/>
              <a:gd name="connsiteY0" fmla="*/ 131939 h 228953"/>
              <a:gd name="connsiteX1" fmla="*/ 93728 w 162841"/>
              <a:gd name="connsiteY1" fmla="*/ 0 h 228953"/>
              <a:gd name="connsiteX2" fmla="*/ 162841 w 162841"/>
              <a:gd name="connsiteY2" fmla="*/ 131939 h 228953"/>
              <a:gd name="connsiteX3" fmla="*/ 103253 w 162841"/>
              <a:gd name="connsiteY3" fmla="*/ 228953 h 228953"/>
              <a:gd name="connsiteX4" fmla="*/ 28 w 162841"/>
              <a:gd name="connsiteY4" fmla="*/ 131939 h 228953"/>
              <a:gd name="connsiteX0" fmla="*/ 28 w 162841"/>
              <a:gd name="connsiteY0" fmla="*/ 106539 h 203553"/>
              <a:gd name="connsiteX1" fmla="*/ 93728 w 162841"/>
              <a:gd name="connsiteY1" fmla="*/ 0 h 203553"/>
              <a:gd name="connsiteX2" fmla="*/ 162841 w 162841"/>
              <a:gd name="connsiteY2" fmla="*/ 106539 h 203553"/>
              <a:gd name="connsiteX3" fmla="*/ 103253 w 162841"/>
              <a:gd name="connsiteY3" fmla="*/ 203553 h 203553"/>
              <a:gd name="connsiteX4" fmla="*/ 28 w 162841"/>
              <a:gd name="connsiteY4" fmla="*/ 106539 h 20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41" h="203553">
                <a:moveTo>
                  <a:pt x="28" y="106539"/>
                </a:moveTo>
                <a:cubicBezTo>
                  <a:pt x="-1559" y="72614"/>
                  <a:pt x="66593" y="0"/>
                  <a:pt x="93728" y="0"/>
                </a:cubicBezTo>
                <a:cubicBezTo>
                  <a:pt x="120863" y="0"/>
                  <a:pt x="162841" y="33671"/>
                  <a:pt x="162841" y="106539"/>
                </a:cubicBezTo>
                <a:cubicBezTo>
                  <a:pt x="162841" y="179407"/>
                  <a:pt x="130388" y="203553"/>
                  <a:pt x="103253" y="203553"/>
                </a:cubicBezTo>
                <a:cubicBezTo>
                  <a:pt x="76118" y="203553"/>
                  <a:pt x="1615" y="140464"/>
                  <a:pt x="28" y="106539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7" name="직선 화살표 연결선 26"/>
          <p:cNvCxnSpPr>
            <a:stCxn id="29" idx="1"/>
            <a:endCxn id="23" idx="3"/>
          </p:cNvCxnSpPr>
          <p:nvPr/>
        </p:nvCxnSpPr>
        <p:spPr>
          <a:xfrm flipV="1">
            <a:off x="2308270" y="5426359"/>
            <a:ext cx="9526" cy="220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8829" y="3862086"/>
            <a:ext cx="29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Action</a:t>
            </a:r>
            <a:r>
              <a:rPr lang="ko-KR" altLang="en-US" sz="2400"/>
              <a:t>이 적용된 </a:t>
            </a:r>
            <a:r>
              <a:rPr lang="en-US" altLang="ko-KR" sz="2400"/>
              <a:t>State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8597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44789" r="857"/>
          <a:stretch/>
        </p:blipFill>
        <p:spPr>
          <a:xfrm>
            <a:off x="4640533" y="4527650"/>
            <a:ext cx="6768202" cy="535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488" y="-320294"/>
            <a:ext cx="1575391" cy="1325563"/>
          </a:xfrm>
        </p:spPr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207" y="1567762"/>
            <a:ext cx="1064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✨</a:t>
            </a:r>
            <a:r>
              <a:rPr lang="en-US" altLang="ko-KR" sz="2800" b="1"/>
              <a:t>Deterministic Policy (</a:t>
            </a:r>
            <a:r>
              <a:rPr lang="ko-KR" altLang="en-US" sz="2800" b="1"/>
              <a:t>확정적 정책</a:t>
            </a:r>
            <a:r>
              <a:rPr lang="en-US" altLang="ko-KR" sz="2800" b="1"/>
              <a:t>)</a:t>
            </a:r>
          </a:p>
          <a:p>
            <a:r>
              <a:rPr lang="en-US" altLang="ko-KR" sz="2800"/>
              <a:t> </a:t>
            </a:r>
            <a:r>
              <a:rPr lang="ko-KR" altLang="en-US" sz="2800"/>
              <a:t>어떠한 </a:t>
            </a:r>
            <a:r>
              <a:rPr lang="en-US" altLang="ko-KR" sz="2800">
                <a:solidFill>
                  <a:srgbClr val="0070C0"/>
                </a:solidFill>
              </a:rPr>
              <a:t>State</a:t>
            </a:r>
            <a:r>
              <a:rPr lang="en-US" altLang="ko-KR" sz="2800"/>
              <a:t>(</a:t>
            </a:r>
            <a:r>
              <a:rPr lang="ko-KR" altLang="en-US" sz="2800"/>
              <a:t>상태</a:t>
            </a:r>
            <a:r>
              <a:rPr lang="en-US" altLang="ko-KR" sz="2800"/>
              <a:t>)</a:t>
            </a:r>
            <a:r>
              <a:rPr lang="ko-KR" altLang="en-US" sz="2800"/>
              <a:t>에서의 </a:t>
            </a:r>
            <a:r>
              <a:rPr lang="en-US" altLang="ko-KR" sz="2800">
                <a:solidFill>
                  <a:schemeClr val="accent2"/>
                </a:solidFill>
              </a:rPr>
              <a:t>Action</a:t>
            </a:r>
            <a:r>
              <a:rPr lang="en-US" altLang="ko-KR" sz="2800"/>
              <a:t>(</a:t>
            </a:r>
            <a:r>
              <a:rPr lang="ko-KR" altLang="en-US" sz="2800"/>
              <a:t>행동</a:t>
            </a:r>
            <a:r>
              <a:rPr lang="en-US" altLang="ko-KR" sz="2800"/>
              <a:t>)</a:t>
            </a:r>
            <a:r>
              <a:rPr lang="ko-KR" altLang="en-US" sz="2800"/>
              <a:t>이</a:t>
            </a:r>
            <a:r>
              <a:rPr lang="en-US" altLang="ko-KR" sz="2800"/>
              <a:t> </a:t>
            </a:r>
            <a:r>
              <a:rPr lang="ko-KR" altLang="en-US" sz="2800"/>
              <a:t>결정되어 있음</a:t>
            </a:r>
            <a:endParaRPr lang="en-US" altLang="ko-KR" sz="2800"/>
          </a:p>
          <a:p>
            <a:r>
              <a:rPr lang="ko-KR" altLang="en-US" sz="2800"/>
              <a:t>예를들어 </a:t>
            </a:r>
            <a:r>
              <a:rPr lang="ko-KR" altLang="en-US" sz="2800">
                <a:solidFill>
                  <a:srgbClr val="0070C0"/>
                </a:solidFill>
              </a:rPr>
              <a:t>배가 고프면</a:t>
            </a:r>
            <a:r>
              <a:rPr lang="en-US" altLang="ko-KR" sz="2800"/>
              <a:t>(state)</a:t>
            </a:r>
            <a:r>
              <a:rPr lang="ko-KR" altLang="en-US" sz="2800"/>
              <a:t> </a:t>
            </a:r>
            <a:r>
              <a:rPr lang="ko-KR" altLang="en-US" sz="2800">
                <a:solidFill>
                  <a:schemeClr val="accent2"/>
                </a:solidFill>
              </a:rPr>
              <a:t>음식을 먹는다</a:t>
            </a:r>
            <a:r>
              <a:rPr lang="en-US" altLang="ko-KR" sz="2800"/>
              <a:t>(action)</a:t>
            </a:r>
            <a:r>
              <a:rPr lang="ko-KR" altLang="en-US" sz="2800"/>
              <a:t>라는 </a:t>
            </a:r>
            <a:endParaRPr lang="en-US" altLang="ko-KR" sz="2800"/>
          </a:p>
          <a:p>
            <a:r>
              <a:rPr lang="ko-KR" altLang="en-US" sz="2800"/>
              <a:t>정해진 </a:t>
            </a:r>
            <a:r>
              <a:rPr lang="en-US" altLang="ko-KR" sz="2800"/>
              <a:t>action</a:t>
            </a:r>
            <a:r>
              <a:rPr lang="ko-KR" altLang="en-US" sz="2800"/>
              <a:t>이 있다는 것</a:t>
            </a:r>
            <a:r>
              <a:rPr lang="en-US" altLang="ko-KR" sz="280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1779" y="3246918"/>
            <a:ext cx="101534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>
              <a:solidFill>
                <a:srgbClr val="00B050"/>
              </a:solidFill>
            </a:endParaRPr>
          </a:p>
          <a:p>
            <a:r>
              <a:rPr lang="ko-KR" altLang="en-US" sz="2800" b="1" dirty="0"/>
              <a:t>✨</a:t>
            </a:r>
            <a:r>
              <a:rPr lang="en-US" altLang="ko-KR" sz="2800" b="1" dirty="0"/>
              <a:t>Stochastic Policy (</a:t>
            </a:r>
            <a:r>
              <a:rPr lang="ko-KR" altLang="en-US" sz="2800" b="1" dirty="0"/>
              <a:t>확률적 정책</a:t>
            </a:r>
            <a:r>
              <a:rPr lang="en-US" altLang="ko-KR" sz="2800" b="1" dirty="0"/>
              <a:t>) </a:t>
            </a:r>
          </a:p>
          <a:p>
            <a:r>
              <a:rPr lang="ko-KR" altLang="en-US" sz="2800" dirty="0"/>
              <a:t> 어떠한 </a:t>
            </a:r>
            <a:r>
              <a:rPr lang="en-US" altLang="ko-KR" sz="2800" dirty="0">
                <a:solidFill>
                  <a:srgbClr val="0070C0"/>
                </a:solidFill>
              </a:rPr>
              <a:t>State</a:t>
            </a:r>
            <a:r>
              <a:rPr lang="en-US" altLang="ko-KR" sz="2800" dirty="0"/>
              <a:t>(</a:t>
            </a:r>
            <a:r>
              <a:rPr lang="ko-KR" altLang="en-US" sz="2800" dirty="0"/>
              <a:t>상태</a:t>
            </a:r>
            <a:r>
              <a:rPr lang="en-US" altLang="ko-KR" sz="2800" dirty="0"/>
              <a:t>)</a:t>
            </a:r>
            <a:r>
              <a:rPr lang="ko-KR" altLang="en-US" sz="2800" dirty="0"/>
              <a:t>에서 어떤 </a:t>
            </a:r>
            <a:r>
              <a:rPr lang="en-US" altLang="ko-KR" sz="2800" dirty="0">
                <a:solidFill>
                  <a:schemeClr val="accent2"/>
                </a:solidFill>
              </a:rPr>
              <a:t>Action</a:t>
            </a:r>
            <a:r>
              <a:rPr lang="en-US" altLang="ko-KR" sz="2800" dirty="0"/>
              <a:t>(</a:t>
            </a:r>
            <a:r>
              <a:rPr lang="ko-KR" altLang="en-US" sz="2800" dirty="0"/>
              <a:t>행동</a:t>
            </a:r>
            <a:r>
              <a:rPr lang="en-US" altLang="ko-KR" sz="2800" dirty="0"/>
              <a:t>)</a:t>
            </a:r>
            <a:r>
              <a:rPr lang="ko-KR" altLang="en-US" sz="2800" dirty="0"/>
              <a:t>을 하는 것이 확률에</a:t>
            </a:r>
            <a:r>
              <a:rPr lang="en-US" altLang="ko-KR" sz="2800" dirty="0"/>
              <a:t> </a:t>
            </a:r>
          </a:p>
          <a:p>
            <a:r>
              <a:rPr lang="ko-KR" altLang="en-US" sz="2800" dirty="0"/>
              <a:t>따라 행동 이 결정됨</a:t>
            </a:r>
            <a:endParaRPr lang="en-US" altLang="ko-KR" sz="2800" dirty="0"/>
          </a:p>
          <a:p>
            <a:r>
              <a:rPr lang="ko-KR" altLang="en-US" sz="2800" dirty="0" err="1"/>
              <a:t>예를들어</a:t>
            </a:r>
            <a:r>
              <a:rPr lang="ko-KR" altLang="en-US" sz="2800" dirty="0"/>
              <a:t> </a:t>
            </a:r>
            <a:r>
              <a:rPr lang="en-US" altLang="ko-KR" sz="2800" dirty="0"/>
              <a:t>  			- </a:t>
            </a:r>
            <a:r>
              <a:rPr lang="ko-KR" altLang="en-US" sz="2800" dirty="0">
                <a:solidFill>
                  <a:schemeClr val="accent2"/>
                </a:solidFill>
              </a:rPr>
              <a:t>학식을 먹는다</a:t>
            </a:r>
            <a:r>
              <a:rPr lang="en-US" altLang="ko-KR" sz="2800" dirty="0"/>
              <a:t>(60%)</a:t>
            </a:r>
          </a:p>
          <a:p>
            <a:r>
              <a:rPr lang="en-US" altLang="ko-KR" sz="2800" dirty="0"/>
              <a:t>    </a:t>
            </a:r>
            <a:r>
              <a:rPr lang="ko-KR" altLang="en-US" sz="2800" dirty="0">
                <a:solidFill>
                  <a:schemeClr val="accent5"/>
                </a:solidFill>
              </a:rPr>
              <a:t>배가 고프면</a:t>
            </a:r>
            <a:r>
              <a:rPr lang="en-US" altLang="ko-KR" sz="2800" dirty="0"/>
              <a:t>(state)        - </a:t>
            </a:r>
            <a:r>
              <a:rPr lang="ko-KR" altLang="en-US" sz="2800" dirty="0">
                <a:solidFill>
                  <a:schemeClr val="accent2"/>
                </a:solidFill>
              </a:rPr>
              <a:t>배달음식을 먹는다</a:t>
            </a:r>
            <a:r>
              <a:rPr lang="en-US" altLang="ko-KR" sz="2800" dirty="0"/>
              <a:t>(30%)</a:t>
            </a:r>
          </a:p>
          <a:p>
            <a:r>
              <a:rPr lang="en-US" altLang="ko-KR" sz="2800" dirty="0"/>
              <a:t> 				- </a:t>
            </a:r>
            <a:r>
              <a:rPr lang="ko-KR" altLang="en-US" sz="2800" dirty="0">
                <a:solidFill>
                  <a:schemeClr val="accent2"/>
                </a:solidFill>
              </a:rPr>
              <a:t>굶는다</a:t>
            </a:r>
            <a:r>
              <a:rPr lang="en-US" altLang="ko-KR" sz="2800" dirty="0"/>
              <a:t>(10%)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7259" y="759785"/>
            <a:ext cx="3046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Policy</a:t>
            </a:r>
            <a:r>
              <a:rPr lang="ko-KR" altLang="en-US" sz="3200"/>
              <a:t>의 종류</a:t>
            </a:r>
            <a:endParaRPr lang="en-US" altLang="ko-KR" sz="3200"/>
          </a:p>
        </p:txBody>
      </p:sp>
      <p:sp>
        <p:nvSpPr>
          <p:cNvPr id="31" name="TextBox 30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B0F0"/>
                </a:solidFill>
              </a:rPr>
              <a:t>: Policy</a:t>
            </a:r>
            <a:r>
              <a:rPr lang="ko-KR" altLang="en-US" sz="2000">
                <a:solidFill>
                  <a:srgbClr val="00B0F0"/>
                </a:solidFill>
              </a:rPr>
              <a:t>란 무엇인가</a:t>
            </a:r>
            <a:r>
              <a:rPr lang="en-US" altLang="ko-KR" sz="2000">
                <a:solidFill>
                  <a:srgbClr val="00B0F0"/>
                </a:solidFill>
              </a:rPr>
              <a:t>?  </a:t>
            </a:r>
            <a:endParaRPr lang="ko-KR" altLang="en-US" sz="200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523" t="-2211" r="1764" b="56351"/>
          <a:stretch/>
        </p:blipFill>
        <p:spPr>
          <a:xfrm>
            <a:off x="4916591" y="2898153"/>
            <a:ext cx="6742009" cy="4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1488" y="-320294"/>
            <a:ext cx="1575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: Policy</a:t>
            </a:r>
            <a:r>
              <a:rPr lang="ko-KR" altLang="en-US" sz="2000">
                <a:solidFill>
                  <a:srgbClr val="0070C0"/>
                </a:solidFill>
              </a:rPr>
              <a:t>란 무엇인가</a:t>
            </a:r>
            <a:r>
              <a:rPr lang="en-US" altLang="ko-KR" sz="2000">
                <a:solidFill>
                  <a:srgbClr val="0070C0"/>
                </a:solidFill>
              </a:rPr>
              <a:t>?  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681037"/>
            <a:ext cx="7905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1488" y="-320294"/>
            <a:ext cx="1575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00" y="1373829"/>
            <a:ext cx="4324692" cy="950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903" y="121446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최적 정책을 찾으려면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85" y="2220221"/>
            <a:ext cx="1465189" cy="392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6876" y="2259958"/>
            <a:ext cx="463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가 정책의 품질을 측정해주는 함수라고 하면</a:t>
            </a:r>
            <a:endParaRPr lang="en-US" altLang="ko-KR" sz="2000"/>
          </a:p>
          <a:p>
            <a:r>
              <a:rPr lang="ko-KR" altLang="en-US" sz="200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3286" y="2588525"/>
            <a:ext cx="7213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이 함수에 결과가 최대가 되는 값이 최적 정책</a:t>
            </a:r>
            <a:r>
              <a:rPr lang="en-US" altLang="ko-KR" sz="2000"/>
              <a:t>      </a:t>
            </a:r>
            <a:r>
              <a:rPr lang="ko-KR" altLang="en-US" sz="2000"/>
              <a:t>라고 할 수 있음</a:t>
            </a:r>
            <a:endParaRPr lang="en-US" altLang="ko-KR" sz="2000"/>
          </a:p>
          <a:p>
            <a:r>
              <a:rPr lang="ko-KR" altLang="en-US" sz="2000"/>
              <a:t>정책의 품질을 측정해주는 함수를 </a:t>
            </a:r>
            <a:r>
              <a:rPr lang="en-US" altLang="ko-KR" sz="2000"/>
              <a:t>'</a:t>
            </a:r>
            <a:r>
              <a:rPr lang="ko-KR" altLang="en-US" sz="2000"/>
              <a:t>가치 함수</a:t>
            </a:r>
            <a:r>
              <a:rPr lang="en-US" altLang="ko-KR" sz="2000"/>
              <a:t>(Value Function)”</a:t>
            </a:r>
            <a:r>
              <a:rPr lang="ko-KR" altLang="en-US" sz="2000"/>
              <a:t>이라고 함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400" y="2563367"/>
            <a:ext cx="303926" cy="37990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660" y="5325822"/>
            <a:ext cx="1029331" cy="102324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985" y="5452871"/>
            <a:ext cx="755349" cy="759955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862886" y="5316636"/>
            <a:ext cx="0" cy="1032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62886" y="5316636"/>
            <a:ext cx="2281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62886" y="6349063"/>
            <a:ext cx="2281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892638" y="5316636"/>
            <a:ext cx="0" cy="1032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664440" y="5316636"/>
            <a:ext cx="2281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64440" y="6349063"/>
            <a:ext cx="2281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1693" y="3393165"/>
            <a:ext cx="6531708" cy="173558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7036" y="5501162"/>
            <a:ext cx="447737" cy="49536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6654" y="5548794"/>
            <a:ext cx="476316" cy="44773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694192" y="4969439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action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: Policy</a:t>
            </a:r>
            <a:r>
              <a:rPr lang="ko-KR" altLang="en-US" sz="2000">
                <a:solidFill>
                  <a:srgbClr val="0070C0"/>
                </a:solidFill>
              </a:rPr>
              <a:t>란 무엇인가</a:t>
            </a:r>
            <a:r>
              <a:rPr lang="en-US" altLang="ko-KR" sz="2000">
                <a:solidFill>
                  <a:srgbClr val="0070C0"/>
                </a:solidFill>
              </a:rPr>
              <a:t>?  </a:t>
            </a:r>
            <a:endParaRPr lang="ko-KR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73F23-EE7B-48BB-AE02-1B696FAEB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6" y="295000"/>
            <a:ext cx="5619262" cy="1660331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-21488" y="-320294"/>
            <a:ext cx="1575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165" y="73572"/>
            <a:ext cx="535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: Value Function</a:t>
            </a:r>
            <a:r>
              <a:rPr lang="ko-KR" altLang="en-US" sz="2000">
                <a:solidFill>
                  <a:srgbClr val="0070C0"/>
                </a:solidFill>
              </a:rPr>
              <a:t>란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무엇인가</a:t>
            </a:r>
            <a:r>
              <a:rPr lang="en-US" altLang="ko-KR" sz="2000">
                <a:solidFill>
                  <a:srgbClr val="0070C0"/>
                </a:solidFill>
              </a:rPr>
              <a:t>?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1700213" y="814388"/>
            <a:ext cx="2350293" cy="1078183"/>
          </a:xfrm>
          <a:prstGeom prst="donut">
            <a:avLst>
              <a:gd name="adj" fmla="val 21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951" y="1892571"/>
            <a:ext cx="1114581" cy="6954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3106" y="2614358"/>
            <a:ext cx="5246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바둑으로 예를 들어 보겠습니다</a:t>
            </a:r>
            <a:r>
              <a:rPr lang="en-US" altLang="ko-KR"/>
              <a:t>.</a:t>
            </a:r>
          </a:p>
          <a:p>
            <a:r>
              <a:rPr lang="ko-KR" altLang="en-US"/>
              <a:t>바둑판 </a:t>
            </a:r>
            <a:r>
              <a:rPr lang="en-US" altLang="ko-KR"/>
              <a:t>19 </a:t>
            </a:r>
            <a:r>
              <a:rPr lang="ko-KR" altLang="en-US"/>
              <a:t>* </a:t>
            </a:r>
            <a:r>
              <a:rPr lang="en-US" altLang="ko-KR"/>
              <a:t>19</a:t>
            </a:r>
            <a:r>
              <a:rPr lang="ko-KR" altLang="en-US"/>
              <a:t>의 크기임</a:t>
            </a:r>
            <a:r>
              <a:rPr lang="en-US" altLang="ko-KR"/>
              <a:t>, </a:t>
            </a:r>
            <a:r>
              <a:rPr lang="ko-KR" altLang="en-US"/>
              <a:t>기본적으로 </a:t>
            </a:r>
            <a:r>
              <a:rPr lang="en-US" altLang="ko-KR"/>
              <a:t>361</a:t>
            </a:r>
            <a:r>
              <a:rPr lang="ko-KR" altLang="en-US"/>
              <a:t>개의 공간이 있고</a:t>
            </a:r>
            <a:endParaRPr lang="en-US" altLang="ko-KR"/>
          </a:p>
          <a:p>
            <a:r>
              <a:rPr lang="ko-KR" altLang="en-US"/>
              <a:t>흰돌</a:t>
            </a:r>
            <a:r>
              <a:rPr lang="en-US" altLang="ko-KR"/>
              <a:t>, </a:t>
            </a:r>
            <a:r>
              <a:rPr lang="ko-KR" altLang="en-US"/>
              <a:t>검은돌</a:t>
            </a:r>
            <a:r>
              <a:rPr lang="en-US" altLang="ko-KR"/>
              <a:t>, </a:t>
            </a:r>
            <a:r>
              <a:rPr lang="ko-KR" altLang="en-US"/>
              <a:t>빈공간이란 </a:t>
            </a:r>
            <a:r>
              <a:rPr lang="en-US" altLang="ko-KR"/>
              <a:t>3</a:t>
            </a:r>
            <a:r>
              <a:rPr lang="ko-KR" altLang="en-US"/>
              <a:t>가지 상태로 구성되기 때문에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10" y="3465454"/>
            <a:ext cx="2013057" cy="5421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95907" y="3551873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의 상태 공간을 가짐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6721" y="2296037"/>
            <a:ext cx="3297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가치 함수를 이용하지 않는다면</a:t>
            </a:r>
            <a:r>
              <a:rPr lang="en-US" altLang="ko-KR" sz="2000" dirty="0">
                <a:solidFill>
                  <a:schemeClr val="accent1"/>
                </a:solidFill>
              </a:rPr>
              <a:t>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9956" y="4094043"/>
            <a:ext cx="670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여기서 바둑을 두는 순서</a:t>
            </a:r>
            <a:r>
              <a:rPr lang="en-US" altLang="ko-KR"/>
              <a:t>, policy </a:t>
            </a:r>
            <a:r>
              <a:rPr lang="ko-KR" altLang="en-US"/>
              <a:t>공간까지 대충 계산하면</a:t>
            </a:r>
            <a:endParaRPr lang="en-US" altLang="ko-KR"/>
          </a:p>
          <a:p>
            <a:r>
              <a:rPr lang="en-US" altLang="ko-KR"/>
              <a:t>Branching factor</a:t>
            </a:r>
            <a:r>
              <a:rPr lang="ko-KR" altLang="en-US"/>
              <a:t>가 평균 </a:t>
            </a:r>
            <a:r>
              <a:rPr lang="en-US" altLang="ko-KR"/>
              <a:t>200, </a:t>
            </a:r>
            <a:r>
              <a:rPr lang="ko-KR" altLang="en-US"/>
              <a:t>게임 깊이가 평균 </a:t>
            </a:r>
            <a:r>
              <a:rPr lang="en-US" altLang="ko-KR"/>
              <a:t>250~300</a:t>
            </a:r>
            <a:r>
              <a:rPr lang="ko-KR" altLang="en-US"/>
              <a:t>이므로 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39" y="4667325"/>
            <a:ext cx="2510301" cy="5113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83947" y="4728546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의 </a:t>
            </a:r>
            <a:r>
              <a:rPr lang="en-US" altLang="ko-KR"/>
              <a:t>policy space</a:t>
            </a:r>
            <a:r>
              <a:rPr lang="ko-KR" altLang="en-US"/>
              <a:t>를 가짐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9956" y="5217775"/>
            <a:ext cx="74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이렇게 수많은 공간을 직접 탐색해서 가장 큰 </a:t>
            </a:r>
            <a:r>
              <a:rPr lang="en-US" altLang="ko-KR">
                <a:solidFill>
                  <a:srgbClr val="FF0000"/>
                </a:solidFill>
              </a:rPr>
              <a:t>Reward</a:t>
            </a:r>
            <a:r>
              <a:rPr lang="ko-KR" altLang="en-US">
                <a:solidFill>
                  <a:srgbClr val="FF0000"/>
                </a:solidFill>
              </a:rPr>
              <a:t>를 주는 정책을 구할 순 없으니까 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ko-KR" altLang="en-US">
                <a:solidFill>
                  <a:srgbClr val="FF0000"/>
                </a:solidFill>
              </a:rPr>
              <a:t>가치함수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ko-KR" altLang="en-US">
                <a:solidFill>
                  <a:srgbClr val="FF0000"/>
                </a:solidFill>
              </a:rPr>
              <a:t>를 이용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최적 가치함수를 찾으면 최적 정책을 찾을 수 있음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944" y="564989"/>
            <a:ext cx="4324692" cy="950759"/>
          </a:xfrm>
          <a:prstGeom prst="rect">
            <a:avLst/>
          </a:prstGeom>
        </p:spPr>
      </p:pic>
      <p:sp>
        <p:nvSpPr>
          <p:cNvPr id="28" name="도넛 27"/>
          <p:cNvSpPr/>
          <p:nvPr/>
        </p:nvSpPr>
        <p:spPr>
          <a:xfrm>
            <a:off x="8690290" y="649554"/>
            <a:ext cx="2010284" cy="72442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 rot="2660708">
            <a:off x="8355104" y="1070325"/>
            <a:ext cx="209404" cy="10065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2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배달의민족 주아 글씰체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3496</Words>
  <Application>Microsoft Office PowerPoint</Application>
  <PresentationFormat>와이드스크린</PresentationFormat>
  <Paragraphs>510</Paragraphs>
  <Slides>33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배달의민족 주아</vt:lpstr>
      <vt:lpstr>맑은 고딕</vt:lpstr>
      <vt:lpstr>Arial</vt:lpstr>
      <vt:lpstr>Office 테마</vt:lpstr>
      <vt:lpstr>강화학습 정책 그래디언트 (Policy Gradient)</vt:lpstr>
      <vt:lpstr>목차</vt:lpstr>
      <vt:lpstr>PowerPoint 프레젠테이션</vt:lpstr>
      <vt:lpstr>개요</vt:lpstr>
      <vt:lpstr>개요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Reinforce 알고리즘</vt:lpstr>
      <vt:lpstr>Reinforce 알고리즘</vt:lpstr>
      <vt:lpstr>Reinforce 알고리즘</vt:lpstr>
      <vt:lpstr>Reinforce 알고리즘</vt:lpstr>
      <vt:lpstr>Reinforce 알고리즘</vt:lpstr>
      <vt:lpstr>Reinforce 알고리즘</vt:lpstr>
      <vt:lpstr>요약 및 정리</vt:lpstr>
      <vt:lpstr>요약 및 정리</vt:lpstr>
      <vt:lpstr>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정책 그래디언트</dc:title>
  <dc:creator>user</dc:creator>
  <cp:lastModifiedBy>GueNue</cp:lastModifiedBy>
  <cp:revision>304</cp:revision>
  <dcterms:created xsi:type="dcterms:W3CDTF">2021-08-11T05:12:08Z</dcterms:created>
  <dcterms:modified xsi:type="dcterms:W3CDTF">2021-08-25T06:32:51Z</dcterms:modified>
</cp:coreProperties>
</file>