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E8B0E-8827-470A-9A6B-162960AAE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36AE24-29E6-4BC5-B524-F93FC35CE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3DDCF2-A048-4D04-BB8C-140E8114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A568-572D-4857-B57C-FFF3C529B831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719BC8-A789-4B3A-9E8C-B72387F68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8795A-FC50-40C3-A266-419E35CB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87E1-29E3-4029-BE14-5BC0967DA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56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F2C3D-732A-4177-A695-BCC26A94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C39FBD-CFC6-4B2F-88CC-443FE172C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FB352B-57E9-4A0B-9421-13AA7980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A568-572D-4857-B57C-FFF3C529B831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E7A9FD-6559-48EE-B479-C4033365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75CD08-2B2B-4AA8-83ED-DA45134A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87E1-29E3-4029-BE14-5BC0967DA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40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B5611B-9E13-4549-A857-8C46C3516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7595A0-BE44-4E21-A9E5-2B89684C2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DA85F8-9650-46CC-B4A1-C70F805C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A568-572D-4857-B57C-FFF3C529B831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DD58A3-6D3A-4F5D-9B01-9FA50431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72BC65-0445-4B0F-B0CE-16356734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87E1-29E3-4029-BE14-5BC0967DA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00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2E8AE-F322-4A06-9B0C-BDF45984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1F0974-777A-4590-8467-9BB4732E3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09A10E-7B35-4049-83D3-4E960DC8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A568-572D-4857-B57C-FFF3C529B831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AB245-0613-48A4-8C48-CF0271EC4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241F09-439E-44D1-BDFF-BFDA03AE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87E1-29E3-4029-BE14-5BC0967DA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11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CED80-5F74-4D30-A5A5-D96FE7C5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DBE8B-B27C-41B0-8CDB-BB7B92B8E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88AC3D-ACD2-4539-872F-068BDF24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A568-572D-4857-B57C-FFF3C529B831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6C571C-0241-4546-B501-0808BD62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A7BF52-4638-493D-8E1C-903521946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87E1-29E3-4029-BE14-5BC0967DA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95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72465-5538-47D4-B57A-0FE7A3B9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2B228-AE11-498B-B5C5-E625415F7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EC1E88-C561-4241-A5B4-B0B634E55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9D4A62-2BD4-4201-8868-70C3483B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A568-572D-4857-B57C-FFF3C529B831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9BB5AF-7902-4BC5-A288-3A33F4543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BCC957-CF75-4655-A44B-5A37209B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87E1-29E3-4029-BE14-5BC0967DA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94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3648A-564B-453D-8565-03A805F26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889916-42CD-40A3-9A00-3BEE5CDD3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7F5639-41C7-434A-B23C-68A4A6EF1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5B1032-32AD-4267-A3A4-232FDBD00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6134C0-ECFF-4957-BBC2-B1F68F233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552C68-DBE7-4096-AB0A-D077018B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A568-572D-4857-B57C-FFF3C529B831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D87F7B-A668-49B0-AF13-7E4FBE9C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7989EB-6D06-441F-BD8F-0FF2AB486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87E1-29E3-4029-BE14-5BC0967DA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76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1FB53-FD17-4114-BCCD-60683CC2C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137879-088D-40A5-B8B1-79574AFA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A568-572D-4857-B57C-FFF3C529B831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C325EB-79C4-4775-B7B5-BE4458608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F7E063-81DC-40B4-A385-D130E290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87E1-29E3-4029-BE14-5BC0967DA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80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2DBAD4-FA3A-49E5-B3E7-A5256488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A568-572D-4857-B57C-FFF3C529B831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7F0840-6F94-491F-A980-6AEC7B2BD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4399F8-E812-493C-87D3-AAB00013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87E1-29E3-4029-BE14-5BC0967DA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27193-39D5-43E6-98CD-21414821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02C431-A6F5-4F29-B5DC-3BEC93AEB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5BE827-3C19-4E7D-B77E-34A37C5F9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308693-EB84-4124-BD83-DFFF4FC1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A568-572D-4857-B57C-FFF3C529B831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F2C8B5-5914-49A5-A303-B1981B5A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A7D026-512F-4400-B9B2-7C295DDB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87E1-29E3-4029-BE14-5BC0967DA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39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ECD03-35CA-41D0-898C-2BFC5C4A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E7CD2D-0928-4229-B9A3-DB6BD58DE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D82274-1EA0-4168-B920-19BF75EB9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E3DD07-8023-4D23-AAC1-CC6C4837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A568-572D-4857-B57C-FFF3C529B831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F70E72-8FE1-4D49-9967-EF17683B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6093AE-F687-4E48-BF3F-03DF62C6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87E1-29E3-4029-BE14-5BC0967DA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784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D03EE-CA0A-4FCF-8192-2383A6D39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BFF6A6-4B30-489B-B3E5-0B137683C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8DD079-5FAF-4D78-81D4-2BCF239C3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BA568-572D-4857-B57C-FFF3C529B831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9D608A-0A7A-49E0-9C31-8AC14D27E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CCFFA5-3593-493A-9535-702FF0706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F87E1-29E3-4029-BE14-5BC0967DA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13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gwolver@Hot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A90FF-A8A2-4397-A6EE-A80D69AA66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相机</a:t>
            </a:r>
            <a:r>
              <a:rPr lang="en-US" altLang="zh-CN" dirty="0" err="1"/>
              <a:t>Nearplane</a:t>
            </a:r>
            <a:r>
              <a:rPr lang="zh-CN" altLang="en-US" dirty="0"/>
              <a:t>处水空交接水下体绘制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061503-5290-49D4-B0C3-A9C6B049F7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Author</a:t>
            </a:r>
            <a:r>
              <a:rPr lang="zh-CN" altLang="en-US" dirty="0"/>
              <a:t>：</a:t>
            </a:r>
            <a:r>
              <a:rPr lang="en-US" altLang="zh-CN" dirty="0" err="1"/>
              <a:t>Skywings</a:t>
            </a:r>
            <a:r>
              <a:rPr lang="zh-CN" altLang="en-US" dirty="0"/>
              <a:t>  </a:t>
            </a:r>
            <a:r>
              <a:rPr lang="en-US" altLang="zh-CN" dirty="0"/>
              <a:t>2019-3-20</a:t>
            </a:r>
          </a:p>
          <a:p>
            <a:r>
              <a:rPr lang="en-US" altLang="zh-CN" dirty="0"/>
              <a:t>Email</a:t>
            </a:r>
            <a:r>
              <a:rPr lang="zh-CN" altLang="en-US" dirty="0"/>
              <a:t>：</a:t>
            </a:r>
            <a:r>
              <a:rPr lang="en-US" altLang="zh-CN" dirty="0">
                <a:hlinkClick r:id="rId2"/>
              </a:rPr>
              <a:t>cgwolver@Hotmail.com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413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E88A0-D739-4279-937C-21400A181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D16814-3189-4CA9-8E99-E855DAD77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第一人称视角海上游泳时，会有相机近平面被水平面分割情景。上下分别以不同的雾化变化速度来表达水下可视距离和水上的差异。</a:t>
            </a:r>
            <a:endParaRPr lang="en-US" altLang="zh-CN" dirty="0"/>
          </a:p>
          <a:p>
            <a:r>
              <a:rPr lang="zh-CN" altLang="en-US" dirty="0"/>
              <a:t>水下通常没有多边形，无法进行着色。对“空区域”需要用体绘制方法。</a:t>
            </a:r>
            <a:endParaRPr lang="en-US" altLang="zh-CN" dirty="0"/>
          </a:p>
          <a:p>
            <a:r>
              <a:rPr lang="zh-CN" altLang="en-US" dirty="0"/>
              <a:t>比较</a:t>
            </a:r>
            <a:r>
              <a:rPr lang="en-US" altLang="zh-CN" dirty="0" err="1"/>
              <a:t>ScreenSpace</a:t>
            </a:r>
            <a:r>
              <a:rPr lang="en-US" altLang="zh-CN" dirty="0"/>
              <a:t> ray-marching</a:t>
            </a:r>
            <a:r>
              <a:rPr lang="zh-CN" altLang="en-US" dirty="0"/>
              <a:t>方法</a:t>
            </a:r>
            <a:r>
              <a:rPr lang="en-US" altLang="zh-CN" dirty="0"/>
              <a:t>[1]</a:t>
            </a:r>
            <a:r>
              <a:rPr lang="zh-CN" altLang="en-US" dirty="0"/>
              <a:t>，</a:t>
            </a:r>
            <a:r>
              <a:rPr lang="en-US" altLang="zh-CN" dirty="0"/>
              <a:t>cs</a:t>
            </a:r>
            <a:r>
              <a:rPr lang="zh-CN" altLang="en-US" dirty="0"/>
              <a:t>纵向扫描整列像素</a:t>
            </a:r>
            <a:r>
              <a:rPr lang="en-US" altLang="zh-CN" dirty="0"/>
              <a:t>[2]</a:t>
            </a:r>
            <a:r>
              <a:rPr lang="zh-CN" altLang="en-US" dirty="0"/>
              <a:t>，和以及上方深度图方法</a:t>
            </a:r>
            <a:r>
              <a:rPr lang="en-US" altLang="zh-CN" dirty="0"/>
              <a:t>[3]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本文提出一种新的后处理方法，在</a:t>
            </a:r>
            <a:r>
              <a:rPr lang="en-US" altLang="zh-CN" dirty="0"/>
              <a:t>GPU Shader</a:t>
            </a:r>
            <a:r>
              <a:rPr lang="zh-CN" altLang="en-US" dirty="0"/>
              <a:t>中高效获取水上水下位置信息的方法。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0725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28019-7715-4E1A-8D40-014B8569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图示：相机被水面上下动态分割。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2A18FDD-A7BF-4622-8975-1C18810EB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635" y="1366838"/>
            <a:ext cx="6121088" cy="355762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897932F-A603-494F-8970-8446507F683A}"/>
              </a:ext>
            </a:extLst>
          </p:cNvPr>
          <p:cNvSpPr txBox="1"/>
          <p:nvPr/>
        </p:nvSpPr>
        <p:spPr>
          <a:xfrm>
            <a:off x="838200" y="4900246"/>
            <a:ext cx="76396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我们希望能在片元着色器区分当前片元位于水上还是水下，以便进行不同方式的雾化，来实现不同的可视距离。假定我们已经使用模板</a:t>
            </a:r>
            <a:r>
              <a:rPr lang="en-US" altLang="zh-CN" sz="2000" dirty="0"/>
              <a:t>Texture</a:t>
            </a:r>
            <a:r>
              <a:rPr lang="zh-CN" altLang="en-US" sz="2000" dirty="0"/>
              <a:t>或者独立的</a:t>
            </a:r>
            <a:r>
              <a:rPr lang="en-US" altLang="zh-CN" sz="2000" dirty="0" err="1"/>
              <a:t>RenderTexture</a:t>
            </a:r>
            <a:r>
              <a:rPr lang="zh-CN" altLang="en-US" sz="2000" dirty="0"/>
              <a:t>已经获得了片元是否是水面部分。</a:t>
            </a:r>
          </a:p>
        </p:txBody>
      </p:sp>
    </p:spTree>
    <p:extLst>
      <p:ext uri="{BB962C8B-B14F-4D97-AF65-F5344CB8AC3E}">
        <p14:creationId xmlns:p14="http://schemas.microsoft.com/office/powerpoint/2010/main" val="322752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7E257-A9F9-4A4E-8839-AC8A13F0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Screen ray-marching </a:t>
            </a:r>
            <a:r>
              <a:rPr lang="zh-CN" altLang="en-US" dirty="0"/>
              <a:t>方法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7A8E4A0-4447-41F4-A777-8E431A785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67" y="1278547"/>
            <a:ext cx="6045269" cy="372329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79E84D8-1985-42F6-A183-F6A62FFDFC9F}"/>
              </a:ext>
            </a:extLst>
          </p:cNvPr>
          <p:cNvSpPr txBox="1"/>
          <p:nvPr/>
        </p:nvSpPr>
        <p:spPr>
          <a:xfrm>
            <a:off x="922216" y="5158154"/>
            <a:ext cx="6377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片元</a:t>
            </a:r>
            <a:r>
              <a:rPr lang="en-US" altLang="zh-CN" dirty="0"/>
              <a:t>Shader</a:t>
            </a:r>
            <a:r>
              <a:rPr lang="zh-CN" altLang="en-US" dirty="0"/>
              <a:t>沿着当前位置对分类信息纹理向上步进采样，遇到</a:t>
            </a:r>
            <a:endParaRPr lang="en-US" altLang="zh-CN" dirty="0"/>
          </a:p>
          <a:p>
            <a:r>
              <a:rPr lang="zh-CN" altLang="en-US" dirty="0"/>
              <a:t>水面则决定渲染水下。此方法需要较多此纹理采样。且有可能会跨过较窄水面。</a:t>
            </a:r>
          </a:p>
        </p:txBody>
      </p:sp>
    </p:spTree>
    <p:extLst>
      <p:ext uri="{BB962C8B-B14F-4D97-AF65-F5344CB8AC3E}">
        <p14:creationId xmlns:p14="http://schemas.microsoft.com/office/powerpoint/2010/main" val="2166053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42DA0-5CF8-48F6-9285-ED310BBE4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Computer Shader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D0037-3808-402C-BF4E-5E1538C9D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Computer Shader</a:t>
            </a:r>
            <a:r>
              <a:rPr lang="zh-CN" altLang="en-US" dirty="0"/>
              <a:t>中将分类信息纹理直接扫描计算并输出高度信息</a:t>
            </a:r>
            <a:endParaRPr lang="en-US" altLang="zh-CN" dirty="0"/>
          </a:p>
          <a:p>
            <a:r>
              <a:rPr lang="zh-CN" altLang="en-US" dirty="0"/>
              <a:t>优势：算法灵活，可以</a:t>
            </a:r>
            <a:r>
              <a:rPr lang="en-US" altLang="zh-CN" dirty="0"/>
              <a:t>GPU</a:t>
            </a:r>
            <a:r>
              <a:rPr lang="zh-CN" altLang="en-US" dirty="0"/>
              <a:t>并发多线程计算</a:t>
            </a:r>
            <a:endParaRPr lang="en-US" altLang="zh-CN" dirty="0"/>
          </a:p>
          <a:p>
            <a:r>
              <a:rPr lang="zh-CN" altLang="en-US" dirty="0"/>
              <a:t>劣势：依赖硬件，</a:t>
            </a:r>
            <a:r>
              <a:rPr lang="en-US" altLang="zh-CN" dirty="0"/>
              <a:t>SM3.0</a:t>
            </a:r>
            <a:r>
              <a:rPr lang="zh-CN" altLang="en-US" dirty="0"/>
              <a:t>以上才有</a:t>
            </a:r>
            <a:r>
              <a:rPr lang="en-US" altLang="zh-CN" dirty="0"/>
              <a:t>Computer Shader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90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DB6E679-35AB-4AC8-8105-AF6AD47F9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99" y="2290456"/>
            <a:ext cx="4355230" cy="288187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A15F1AD-2208-45C2-8389-A479892E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深度遮挡方法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DA9328-B7BF-42FA-A138-4EF025C0F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725"/>
            <a:ext cx="6624484" cy="4351338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类似于</a:t>
            </a:r>
            <a:r>
              <a:rPr lang="en-US" altLang="zh-CN" dirty="0"/>
              <a:t>Shadow Mapping</a:t>
            </a:r>
          </a:p>
          <a:p>
            <a:r>
              <a:rPr lang="zh-CN" altLang="en-US" dirty="0"/>
              <a:t>深度</a:t>
            </a:r>
            <a:r>
              <a:rPr lang="en-US" altLang="zh-CN" dirty="0"/>
              <a:t>Pass</a:t>
            </a:r>
            <a:r>
              <a:rPr lang="zh-CN" altLang="en-US" dirty="0"/>
              <a:t>从正上方向下渲染包含近平面部分的深度图</a:t>
            </a:r>
            <a:endParaRPr lang="en-US" altLang="zh-CN" dirty="0"/>
          </a:p>
          <a:p>
            <a:r>
              <a:rPr lang="zh-CN" altLang="en-US" dirty="0"/>
              <a:t>后处理</a:t>
            </a:r>
            <a:r>
              <a:rPr lang="en-US" altLang="zh-CN" dirty="0"/>
              <a:t>Pass</a:t>
            </a:r>
            <a:r>
              <a:rPr lang="zh-CN" altLang="en-US" dirty="0"/>
              <a:t>渲染一个</a:t>
            </a:r>
            <a:r>
              <a:rPr lang="en-US" altLang="zh-CN" dirty="0"/>
              <a:t>near-plane</a:t>
            </a:r>
            <a:r>
              <a:rPr lang="zh-CN" altLang="en-US" dirty="0"/>
              <a:t>出的全屏</a:t>
            </a:r>
            <a:r>
              <a:rPr lang="en-US" altLang="zh-CN" dirty="0"/>
              <a:t>3d Quad</a:t>
            </a:r>
            <a:r>
              <a:rPr lang="zh-CN" altLang="en-US" dirty="0"/>
              <a:t>，关掉深度测试和写深度，渲染时测试当前片元位置是否在水面下方</a:t>
            </a:r>
            <a:endParaRPr lang="en-US" altLang="zh-CN" dirty="0"/>
          </a:p>
          <a:p>
            <a:r>
              <a:rPr lang="zh-CN" altLang="en-US" dirty="0"/>
              <a:t>优势：经典方法易于实现</a:t>
            </a:r>
            <a:endParaRPr lang="en-US" altLang="zh-CN" dirty="0"/>
          </a:p>
          <a:p>
            <a:r>
              <a:rPr lang="zh-CN" altLang="en-US" dirty="0"/>
              <a:t>劣势：需要一个正上方的深度</a:t>
            </a:r>
            <a:r>
              <a:rPr lang="en-US" altLang="zh-CN" dirty="0"/>
              <a:t>pass</a:t>
            </a:r>
            <a:r>
              <a:rPr lang="zh-CN" altLang="en-US" dirty="0"/>
              <a:t>，需要额外</a:t>
            </a:r>
            <a:r>
              <a:rPr lang="en-US" altLang="zh-CN" dirty="0"/>
              <a:t>rt</a:t>
            </a:r>
            <a:r>
              <a:rPr lang="zh-CN" altLang="en-US" dirty="0"/>
              <a:t>，增加</a:t>
            </a:r>
            <a:r>
              <a:rPr lang="en-US" altLang="zh-CN" dirty="0" err="1"/>
              <a:t>drawcall</a:t>
            </a:r>
            <a:r>
              <a:rPr lang="zh-CN" altLang="en-US" dirty="0"/>
              <a:t>，并且在水陆交接处可能会有走样问题。</a:t>
            </a:r>
          </a:p>
        </p:txBody>
      </p:sp>
    </p:spTree>
    <p:extLst>
      <p:ext uri="{BB962C8B-B14F-4D97-AF65-F5344CB8AC3E}">
        <p14:creationId xmlns:p14="http://schemas.microsoft.com/office/powerpoint/2010/main" val="1027525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922C6-14D3-4F31-B59F-A855F816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我们的方法：基于快速形态识别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10FD42F-5233-4487-8489-07438926A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8496"/>
            <a:ext cx="6141531" cy="36747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0A15069-5BD8-4FC2-A767-192747A93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885" y="2182147"/>
            <a:ext cx="2981325" cy="13335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2CC3FB0-6509-4484-958D-C7AA93FC8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669141"/>
            <a:ext cx="6141531" cy="45750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7B4D711-50E7-4EBB-B143-18A7575321D0}"/>
              </a:ext>
            </a:extLst>
          </p:cNvPr>
          <p:cNvSpPr txBox="1"/>
          <p:nvPr/>
        </p:nvSpPr>
        <p:spPr>
          <a:xfrm>
            <a:off x="924232" y="5299809"/>
            <a:ext cx="526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等宽的纹理记录像素高度，</a:t>
            </a:r>
            <a:r>
              <a:rPr lang="en-US" altLang="zh-CN" dirty="0"/>
              <a:t>R16</a:t>
            </a:r>
            <a:r>
              <a:rPr lang="zh-CN" altLang="en-US" dirty="0"/>
              <a:t>格式</a:t>
            </a:r>
            <a:r>
              <a:rPr lang="en-US" altLang="zh-CN" dirty="0"/>
              <a:t>,</a:t>
            </a:r>
            <a:r>
              <a:rPr lang="zh-CN" altLang="en-US" dirty="0"/>
              <a:t> 记录高度信息</a:t>
            </a:r>
          </a:p>
        </p:txBody>
      </p:sp>
    </p:spTree>
    <p:extLst>
      <p:ext uri="{BB962C8B-B14F-4D97-AF65-F5344CB8AC3E}">
        <p14:creationId xmlns:p14="http://schemas.microsoft.com/office/powerpoint/2010/main" val="3432668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E23E6-8276-4853-B0C0-B738B449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渲染步骤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D9DA4F-C18B-4F35-9AB0-33E6E8A4C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高度</a:t>
            </a:r>
            <a:r>
              <a:rPr lang="en-US" altLang="zh-CN" dirty="0"/>
              <a:t>pass</a:t>
            </a:r>
            <a:r>
              <a:rPr lang="zh-CN" altLang="en-US" dirty="0"/>
              <a:t>渲染</a:t>
            </a:r>
            <a:r>
              <a:rPr lang="en-US" altLang="zh-CN" dirty="0"/>
              <a:t>w</a:t>
            </a:r>
            <a:r>
              <a:rPr lang="zh-CN" altLang="en-US" dirty="0"/>
              <a:t>*</a:t>
            </a:r>
            <a:r>
              <a:rPr lang="en-US" altLang="zh-CN" dirty="0"/>
              <a:t>1</a:t>
            </a:r>
            <a:r>
              <a:rPr lang="zh-CN" altLang="en-US" dirty="0"/>
              <a:t>高度信息采用</a:t>
            </a:r>
            <a:r>
              <a:rPr lang="en-US" altLang="zh-CN" dirty="0" err="1"/>
              <a:t>alphablend</a:t>
            </a:r>
            <a:r>
              <a:rPr lang="en-US" altLang="zh-CN" dirty="0"/>
              <a:t> </a:t>
            </a:r>
            <a:r>
              <a:rPr lang="en-US" altLang="zh-CN" dirty="0" err="1"/>
              <a:t>src+dst</a:t>
            </a:r>
            <a:r>
              <a:rPr lang="zh-CN" altLang="en-US" dirty="0"/>
              <a:t>方式，除‘上水下空’输出片元屏幕高度外，其余都输出</a:t>
            </a:r>
            <a:r>
              <a:rPr lang="en-US" altLang="zh-CN" dirty="0"/>
              <a:t>0</a:t>
            </a:r>
            <a:r>
              <a:rPr lang="zh-CN" altLang="en-US" dirty="0"/>
              <a:t>，输出</a:t>
            </a:r>
            <a:r>
              <a:rPr lang="en-US" altLang="zh-CN" dirty="0"/>
              <a:t>rt</a:t>
            </a:r>
            <a:r>
              <a:rPr lang="zh-CN" altLang="en-US" dirty="0"/>
              <a:t>中将获得</a:t>
            </a:r>
            <a:r>
              <a:rPr lang="en-US" altLang="zh-CN" dirty="0"/>
              <a:t>x</a:t>
            </a:r>
            <a:r>
              <a:rPr lang="zh-CN" altLang="en-US" dirty="0"/>
              <a:t>值出的像素水面高度；</a:t>
            </a:r>
            <a:endParaRPr lang="en-US" altLang="zh-CN" dirty="0"/>
          </a:p>
          <a:p>
            <a:r>
              <a:rPr lang="en-US" altLang="zh-CN" dirty="0"/>
              <a:t>Fullscreen quad pass</a:t>
            </a:r>
            <a:r>
              <a:rPr lang="zh-CN" altLang="en-US" dirty="0"/>
              <a:t>，或者</a:t>
            </a:r>
            <a:r>
              <a:rPr lang="en-US" altLang="zh-CN" dirty="0"/>
              <a:t>camera render pass</a:t>
            </a:r>
            <a:r>
              <a:rPr lang="zh-CN" altLang="en-US" dirty="0"/>
              <a:t>，片元</a:t>
            </a:r>
            <a:r>
              <a:rPr lang="en-US" altLang="zh-CN" dirty="0"/>
              <a:t>shader</a:t>
            </a:r>
            <a:r>
              <a:rPr lang="zh-CN" altLang="en-US" dirty="0"/>
              <a:t>采样</a:t>
            </a:r>
            <a:r>
              <a:rPr lang="en-US" altLang="zh-CN" dirty="0"/>
              <a:t>w </a:t>
            </a:r>
            <a:r>
              <a:rPr lang="zh-CN" altLang="en-US" dirty="0"/>
              <a:t>* </a:t>
            </a:r>
            <a:r>
              <a:rPr lang="en-US" altLang="zh-CN" dirty="0"/>
              <a:t>1</a:t>
            </a:r>
            <a:r>
              <a:rPr lang="zh-CN" altLang="en-US" dirty="0"/>
              <a:t>纹理的</a:t>
            </a:r>
            <a:r>
              <a:rPr lang="en-US" altLang="zh-CN" dirty="0"/>
              <a:t>y</a:t>
            </a:r>
            <a:r>
              <a:rPr lang="zh-CN" altLang="en-US" dirty="0"/>
              <a:t>值和当前像素</a:t>
            </a:r>
            <a:r>
              <a:rPr lang="en-US" altLang="zh-CN" dirty="0"/>
              <a:t>y</a:t>
            </a:r>
            <a:r>
              <a:rPr lang="zh-CN" altLang="en-US" dirty="0"/>
              <a:t>值比较，若片元</a:t>
            </a:r>
            <a:r>
              <a:rPr lang="en-US" altLang="zh-CN" dirty="0"/>
              <a:t>y</a:t>
            </a:r>
            <a:r>
              <a:rPr lang="zh-CN" altLang="en-US" dirty="0"/>
              <a:t>值大于水面高度</a:t>
            </a:r>
            <a:r>
              <a:rPr lang="en-US" altLang="zh-CN" dirty="0"/>
              <a:t>y</a:t>
            </a:r>
            <a:r>
              <a:rPr lang="zh-CN" altLang="en-US" dirty="0"/>
              <a:t>值，则在水下，进行水下雾化方式渲染。否则进行水上雾化渲染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9518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00FD2-5130-454B-A827-62D2876B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算法评估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A82DE2-C695-4295-AE25-0E85274AE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3962"/>
          </a:xfrm>
        </p:spPr>
        <p:txBody>
          <a:bodyPr/>
          <a:lstStyle/>
          <a:p>
            <a:r>
              <a:rPr lang="zh-CN" altLang="en-US" dirty="0"/>
              <a:t>时间消耗较低：只需要</a:t>
            </a:r>
            <a:r>
              <a:rPr lang="en-US" altLang="zh-CN" dirty="0"/>
              <a:t>1x2</a:t>
            </a:r>
            <a:r>
              <a:rPr lang="zh-CN" altLang="en-US" dirty="0"/>
              <a:t>滤波核，开销较</a:t>
            </a:r>
            <a:r>
              <a:rPr lang="en-US" altLang="zh-CN" dirty="0"/>
              <a:t>ray marching</a:t>
            </a:r>
            <a:r>
              <a:rPr lang="zh-CN" altLang="en-US" dirty="0"/>
              <a:t>小得多，而且高度信息准确</a:t>
            </a:r>
            <a:endParaRPr lang="en-US" altLang="zh-CN" dirty="0"/>
          </a:p>
          <a:p>
            <a:r>
              <a:rPr lang="zh-CN" altLang="en-US" dirty="0"/>
              <a:t>空间消耗较低：只需</a:t>
            </a:r>
            <a:r>
              <a:rPr lang="en-US" altLang="zh-CN" dirty="0"/>
              <a:t>w</a:t>
            </a:r>
            <a:r>
              <a:rPr lang="zh-CN" altLang="en-US" dirty="0"/>
              <a:t>*</a:t>
            </a:r>
            <a:r>
              <a:rPr lang="en-US" altLang="zh-CN" dirty="0"/>
              <a:t>1 R16 </a:t>
            </a:r>
            <a:r>
              <a:rPr lang="en-US" altLang="zh-CN" dirty="0" err="1"/>
              <a:t>RenderTexture</a:t>
            </a:r>
            <a:endParaRPr lang="en-US" altLang="zh-CN" dirty="0"/>
          </a:p>
          <a:p>
            <a:r>
              <a:rPr lang="zh-CN" altLang="en-US" dirty="0"/>
              <a:t>硬件要求：不需要</a:t>
            </a:r>
            <a:r>
              <a:rPr lang="en-US" altLang="zh-CN" dirty="0"/>
              <a:t>vs</a:t>
            </a:r>
            <a:r>
              <a:rPr lang="zh-CN" altLang="en-US" dirty="0"/>
              <a:t>，</a:t>
            </a:r>
            <a:r>
              <a:rPr lang="en-US" altLang="zh-CN" dirty="0" err="1"/>
              <a:t>ps</a:t>
            </a:r>
            <a:r>
              <a:rPr lang="zh-CN" altLang="en-US" dirty="0"/>
              <a:t>以外的非常规</a:t>
            </a:r>
            <a:r>
              <a:rPr lang="en-US" altLang="zh-CN" dirty="0"/>
              <a:t>shader</a:t>
            </a:r>
            <a:r>
              <a:rPr lang="zh-CN" altLang="en-US" dirty="0"/>
              <a:t>，例如</a:t>
            </a:r>
            <a:r>
              <a:rPr lang="en-US" altLang="zh-CN" dirty="0" err="1"/>
              <a:t>gs</a:t>
            </a:r>
            <a:r>
              <a:rPr lang="zh-CN" altLang="en-US" dirty="0"/>
              <a:t>，</a:t>
            </a:r>
            <a:r>
              <a:rPr lang="en-US" altLang="zh-CN" dirty="0"/>
              <a:t>cs</a:t>
            </a:r>
          </a:p>
          <a:p>
            <a:r>
              <a:rPr lang="zh-CN" altLang="en-US" dirty="0"/>
              <a:t>复杂性：不需要额外的场景</a:t>
            </a:r>
            <a:r>
              <a:rPr lang="en-US" altLang="zh-CN" dirty="0"/>
              <a:t>pass</a:t>
            </a:r>
          </a:p>
          <a:p>
            <a:r>
              <a:rPr lang="zh-CN" altLang="en-US" dirty="0"/>
              <a:t>效果：高度信息准确，无走样，鲁棒性强，即使有卷起的波浪也能正常处理。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670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551</Words>
  <Application>Microsoft Office PowerPoint</Application>
  <PresentationFormat>宽屏</PresentationFormat>
  <Paragraphs>34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相机Nearplane处水空交接水下体绘制</vt:lpstr>
      <vt:lpstr>概述</vt:lpstr>
      <vt:lpstr>图示：相机被水面上下动态分割。</vt:lpstr>
      <vt:lpstr>Screen ray-marching 方法</vt:lpstr>
      <vt:lpstr>Computer Shader方法</vt:lpstr>
      <vt:lpstr>深度遮挡方法</vt:lpstr>
      <vt:lpstr>我们的方法：基于快速形态识别</vt:lpstr>
      <vt:lpstr>渲染步骤</vt:lpstr>
      <vt:lpstr>算法评估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相机Nearplane处水空交接水下体绘制</dc:title>
  <dc:creator>永强 翟</dc:creator>
  <cp:lastModifiedBy>永强 翟</cp:lastModifiedBy>
  <cp:revision>21</cp:revision>
  <dcterms:created xsi:type="dcterms:W3CDTF">2019-12-30T09:39:54Z</dcterms:created>
  <dcterms:modified xsi:type="dcterms:W3CDTF">2019-12-30T10:56:10Z</dcterms:modified>
</cp:coreProperties>
</file>