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8" r:id="rId2"/>
    <p:sldId id="341" r:id="rId3"/>
    <p:sldId id="342" r:id="rId4"/>
    <p:sldId id="298" r:id="rId5"/>
    <p:sldId id="355" r:id="rId6"/>
    <p:sldId id="356" r:id="rId7"/>
    <p:sldId id="347" r:id="rId8"/>
    <p:sldId id="263" r:id="rId9"/>
    <p:sldId id="346" r:id="rId10"/>
    <p:sldId id="353" r:id="rId11"/>
    <p:sldId id="348" r:id="rId12"/>
    <p:sldId id="320" r:id="rId13"/>
    <p:sldId id="321" r:id="rId14"/>
    <p:sldId id="349" r:id="rId15"/>
    <p:sldId id="350" r:id="rId16"/>
    <p:sldId id="275" r:id="rId17"/>
    <p:sldId id="337" r:id="rId18"/>
    <p:sldId id="351" r:id="rId19"/>
    <p:sldId id="352" r:id="rId20"/>
    <p:sldId id="289" r:id="rId21"/>
    <p:sldId id="357" r:id="rId22"/>
    <p:sldId id="340" r:id="rId23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A"/>
    <a:srgbClr val="5014FA"/>
    <a:srgbClr val="4602C0"/>
    <a:srgbClr val="4F1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70295" autoAdjust="0"/>
  </p:normalViewPr>
  <p:slideViewPr>
    <p:cSldViewPr>
      <p:cViewPr varScale="1">
        <p:scale>
          <a:sx n="51" d="100"/>
          <a:sy n="51" d="100"/>
        </p:scale>
        <p:origin x="1752" y="5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53393-660D-4E6A-A85B-C4B281242F98}" type="datetimeFigureOut">
              <a:rPr lang="en-GB" smtClean="0"/>
              <a:pPr/>
              <a:t>18/09/2017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0A8A-F5AF-4859-A665-E1A4A7256C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4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4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8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9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0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21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2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0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data, </a:t>
                </a:r>
                <a:r>
                  <a:rPr lang="en-GB" sz="1200" dirty="0" smtClean="0"/>
                  <a:t>we can estimate the parameters </a:t>
                </a:r>
                <a:r>
                  <a:rPr lang="en-GB" sz="1200" i="0" smtClean="0">
                    <a:latin typeface="Cambria Math"/>
                    <a:ea typeface="Cambria Math"/>
                  </a:rPr>
                  <a:t>𝜃</a:t>
                </a:r>
                <a:r>
                  <a:rPr lang="en-GB" sz="1200" dirty="0" smtClean="0"/>
                  <a:t> with the help of the Bayes’ </a:t>
                </a:r>
                <a:r>
                  <a:rPr lang="en-GB" sz="1200" dirty="0" smtClean="0"/>
                  <a:t>Rule.</a:t>
                </a:r>
                <a:endParaRPr lang="en-GB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4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data, </a:t>
                </a:r>
                <a:r>
                  <a:rPr lang="en-GB" sz="1200" dirty="0" smtClean="0"/>
                  <a:t>we can estimate the parameters </a:t>
                </a:r>
                <a:r>
                  <a:rPr lang="en-GB" sz="1200" i="0" smtClean="0">
                    <a:latin typeface="Cambria Math"/>
                    <a:ea typeface="Cambria Math"/>
                  </a:rPr>
                  <a:t>𝜃</a:t>
                </a:r>
                <a:r>
                  <a:rPr lang="en-GB" sz="1200" dirty="0" smtClean="0"/>
                  <a:t> with the help of the Bayes’ </a:t>
                </a:r>
                <a:r>
                  <a:rPr lang="en-GB" sz="1200" dirty="0" smtClean="0"/>
                  <a:t>Rule.</a:t>
                </a:r>
                <a:endParaRPr lang="en-GB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37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data, </a:t>
                </a:r>
                <a:r>
                  <a:rPr lang="en-GB" sz="1200" dirty="0" smtClean="0"/>
                  <a:t>we can estimate the parameters </a:t>
                </a:r>
                <a:r>
                  <a:rPr lang="en-GB" sz="1200" i="0" smtClean="0">
                    <a:latin typeface="Cambria Math"/>
                    <a:ea typeface="Cambria Math"/>
                  </a:rPr>
                  <a:t>𝜃</a:t>
                </a:r>
                <a:r>
                  <a:rPr lang="en-GB" sz="1200" dirty="0" smtClean="0"/>
                  <a:t> with the help of the Bayes’ </a:t>
                </a:r>
                <a:r>
                  <a:rPr lang="en-GB" sz="1200" dirty="0" smtClean="0"/>
                  <a:t>Rule.</a:t>
                </a:r>
                <a:endParaRPr lang="en-GB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37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data, </a:t>
                </a:r>
                <a:r>
                  <a:rPr lang="en-GB" sz="1200" dirty="0" smtClean="0"/>
                  <a:t>we can estimate the parameters </a:t>
                </a:r>
                <a:r>
                  <a:rPr lang="en-GB" sz="1200" i="0" smtClean="0">
                    <a:latin typeface="Cambria Math"/>
                    <a:ea typeface="Cambria Math"/>
                  </a:rPr>
                  <a:t>𝜃</a:t>
                </a:r>
                <a:r>
                  <a:rPr lang="en-GB" sz="1200" dirty="0" smtClean="0"/>
                  <a:t> with the help of the Bayes’ </a:t>
                </a:r>
                <a:r>
                  <a:rPr lang="en-GB" sz="1200" dirty="0" smtClean="0"/>
                  <a:t>Rule.</a:t>
                </a:r>
                <a:endParaRPr lang="en-GB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54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89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Humans never learn in isolation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0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04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3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6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3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D0A8A-F5AF-4859-A665-E1A4A7256C7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7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6.xml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21.xml"/><Relationship Id="rId10" Type="http://schemas.openxmlformats.org/officeDocument/2006/relationships/image" Target="../media/image23.png"/><Relationship Id="rId4" Type="http://schemas.openxmlformats.org/officeDocument/2006/relationships/tags" Target="../tags/tag20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4.xml"/><Relationship Id="rId7" Type="http://schemas.openxmlformats.org/officeDocument/2006/relationships/image" Target="../media/image2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609600"/>
            <a:ext cx="8458200" cy="1219200"/>
          </a:xfrm>
          <a:prstGeom prst="roundRect">
            <a:avLst/>
          </a:prstGeom>
          <a:solidFill>
            <a:srgbClr val="0000F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Multiple DAGs Learning with Non-negative Matrix Factorization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b="1" dirty="0"/>
              <a:t>Yun Zhou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2000" y="518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GB" sz="2400" dirty="0"/>
              <a:t>AMBN-2017, Kyoto, Japan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00088" y="5638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GB" sz="2400" noProof="0" dirty="0"/>
              <a:t>20/09/2017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6834" y="4170402"/>
            <a:ext cx="5456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zh-CN" sz="2400" dirty="0"/>
              <a:t>National University of Defense Technology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9"/>
    </mc:Choice>
    <mc:Fallback xmlns="">
      <p:transition spd="slow" advTm="66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altLang="zh-CN" sz="3200" dirty="0">
                <a:solidFill>
                  <a:schemeClr val="bg1"/>
                </a:solidFill>
              </a:rPr>
              <a:t>Learning a set of DAGs with a single hidden factor (MSL-SHF)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2511062"/>
            <a:ext cx="2743200" cy="4525963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pPr marL="0" indent="0">
              <a:buNone/>
            </a:pPr>
            <a:r>
              <a:rPr lang="en-GB" sz="2600" dirty="0"/>
              <a:t>The black DAG      is the shared hidden structure over the entire tasks.</a:t>
            </a:r>
            <a:endParaRPr lang="en-US" sz="2600" dirty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066799"/>
            <a:ext cx="3352800" cy="55499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09/20</a:t>
            </a:r>
          </a:p>
        </p:txBody>
      </p:sp>
    </p:spTree>
    <p:extLst>
      <p:ext uri="{BB962C8B-B14F-4D97-AF65-F5344CB8AC3E}">
        <p14:creationId xmlns:p14="http://schemas.microsoft.com/office/powerpoint/2010/main" val="13864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altLang="zh-CN" sz="3200" dirty="0">
                <a:solidFill>
                  <a:schemeClr val="bg1"/>
                </a:solidFill>
              </a:rPr>
              <a:t>Learning a set of DAGs with multiple hidden factor (MSL-MHF) [Oates et al., 2016]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dirty="0"/>
              <a:t>M step</a:t>
            </a:r>
            <a:r>
              <a:rPr lang="en-US" sz="2600" dirty="0"/>
              <a:t>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E step: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GB" sz="2600" dirty="0"/>
              <a:t>The         is the closest hidden structure to       selected in         task. 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2418237"/>
            <a:ext cx="7139940" cy="453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17795"/>
            <a:ext cx="440055" cy="344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85" y="4242752"/>
            <a:ext cx="4888230" cy="4076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5257800"/>
            <a:ext cx="320040" cy="2609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95899"/>
            <a:ext cx="506730" cy="2228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10/20</a:t>
            </a:r>
          </a:p>
        </p:txBody>
      </p:sp>
      <p:sp>
        <p:nvSpPr>
          <p:cNvPr id="12" name="Rectangle: Rounded Corners 11"/>
          <p:cNvSpPr/>
          <p:nvPr/>
        </p:nvSpPr>
        <p:spPr>
          <a:xfrm rot="5400000">
            <a:off x="4285490" y="3577944"/>
            <a:ext cx="45719" cy="25206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276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Learning a set of DAGs with parts-based factors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28800"/>
            <a:ext cx="4876800" cy="3352799"/>
          </a:xfrm>
        </p:spPr>
        <p:txBody>
          <a:bodyPr>
            <a:normAutofit/>
          </a:bodyPr>
          <a:lstStyle/>
          <a:p>
            <a:r>
              <a:rPr lang="en-GB" sz="2600" dirty="0"/>
              <a:t>In real world BNs construction, people usually combine some expert knowledge to handcraft the DAG</a:t>
            </a:r>
            <a:r>
              <a:rPr lang="en-US" sz="2600" dirty="0"/>
              <a:t>:</a:t>
            </a:r>
          </a:p>
          <a:p>
            <a:endParaRPr lang="en-US" sz="2600" dirty="0"/>
          </a:p>
          <a:p>
            <a:pPr lvl="1"/>
            <a:r>
              <a:rPr lang="en-GB" sz="2200" dirty="0"/>
              <a:t>BN idioms [Neil et al., 2000]</a:t>
            </a:r>
          </a:p>
          <a:p>
            <a:pPr lvl="1"/>
            <a:r>
              <a:rPr lang="en-GB" sz="2200" dirty="0"/>
              <a:t>BN fragments [</a:t>
            </a:r>
            <a:r>
              <a:rPr lang="en-GB" sz="2200" dirty="0" err="1"/>
              <a:t>Laskey</a:t>
            </a:r>
            <a:r>
              <a:rPr lang="en-GB" sz="2200" dirty="0"/>
              <a:t> et al., 2008]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61" y="1066801"/>
            <a:ext cx="3325169" cy="556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11/20</a:t>
            </a:r>
          </a:p>
        </p:txBody>
      </p:sp>
    </p:spTree>
    <p:extLst>
      <p:ext uri="{BB962C8B-B14F-4D97-AF65-F5344CB8AC3E}">
        <p14:creationId xmlns:p14="http://schemas.microsoft.com/office/powerpoint/2010/main" val="36550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Learning a set of DAGs with parts-based factors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GB" sz="2600" dirty="0"/>
              <a:t>A set of estimated 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2600" dirty="0"/>
              <a:t>A matrix 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2600" dirty="0"/>
              <a:t>NMF aims to 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600" dirty="0"/>
              <a:t>                                                             ;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600" dirty="0"/>
              <a:t>                                                         . </a:t>
            </a:r>
          </a:p>
          <a:p>
            <a:endParaRPr lang="en-GB" sz="28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69096"/>
            <a:ext cx="41529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96465"/>
            <a:ext cx="3922395" cy="394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0" y="2798286"/>
            <a:ext cx="1668780" cy="2247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97" y="3188175"/>
            <a:ext cx="4282440" cy="3943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97" y="3749989"/>
            <a:ext cx="4008120" cy="342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12/20</a:t>
            </a:r>
          </a:p>
        </p:txBody>
      </p:sp>
    </p:spTree>
    <p:extLst>
      <p:ext uri="{BB962C8B-B14F-4D97-AF65-F5344CB8AC3E}">
        <p14:creationId xmlns:p14="http://schemas.microsoft.com/office/powerpoint/2010/main" val="39064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Learning a set of DAGs with parts-based factors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Thus</a:t>
            </a:r>
            <a:r>
              <a:rPr lang="en-GB" sz="2800" dirty="0"/>
              <a:t>, the entire multi-task estimation problem (MSL-NMF) is defined as: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US" altLang="zh-CN" sz="2800" dirty="0"/>
              <a:t>T</a:t>
            </a:r>
            <a:r>
              <a:rPr lang="en-GB" sz="2800" dirty="0"/>
              <a:t>he         is the transpose of the matrix      .</a:t>
            </a:r>
          </a:p>
          <a:p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50399"/>
            <a:ext cx="9063990" cy="807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96443"/>
            <a:ext cx="535305" cy="2609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5265420"/>
            <a:ext cx="314325" cy="2209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74086" y="3108181"/>
            <a:ext cx="2291501" cy="1539640"/>
            <a:chOff x="5407342" y="2514600"/>
            <a:chExt cx="2291501" cy="1539640"/>
          </a:xfrm>
        </p:grpSpPr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6737032" y="3684908"/>
              <a:ext cx="961811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encoder</a:t>
              </a:r>
              <a:endPara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endParaRPr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5407342" y="2514600"/>
              <a:ext cx="1605701" cy="459944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 flipV="1">
              <a:off x="6737032" y="3109445"/>
              <a:ext cx="228600" cy="565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24637" y="3093361"/>
            <a:ext cx="1040758" cy="1564114"/>
            <a:chOff x="5972285" y="2514600"/>
            <a:chExt cx="1040758" cy="1564114"/>
          </a:xfrm>
        </p:grpSpPr>
        <p:sp>
          <p:nvSpPr>
            <p:cNvPr id="24" name="Text Box 58"/>
            <p:cNvSpPr txBox="1">
              <a:spLocks noChangeArrowheads="1"/>
            </p:cNvSpPr>
            <p:nvPr/>
          </p:nvSpPr>
          <p:spPr bwMode="auto">
            <a:xfrm>
              <a:off x="5972285" y="3709382"/>
              <a:ext cx="961811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decoder</a:t>
              </a:r>
              <a:endPara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6438793" y="2514600"/>
              <a:ext cx="574250" cy="548042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6369153" y="3109444"/>
              <a:ext cx="367879" cy="5754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13/20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49833" y="3154258"/>
            <a:ext cx="1919063" cy="2118113"/>
            <a:chOff x="5972285" y="2514599"/>
            <a:chExt cx="1498166" cy="2118113"/>
          </a:xfrm>
        </p:grpSpPr>
        <p:sp>
          <p:nvSpPr>
            <p:cNvPr id="27" name="Text Box 58"/>
            <p:cNvSpPr txBox="1">
              <a:spLocks noChangeArrowheads="1"/>
            </p:cNvSpPr>
            <p:nvPr/>
          </p:nvSpPr>
          <p:spPr bwMode="auto">
            <a:xfrm>
              <a:off x="5972285" y="3709382"/>
              <a:ext cx="1498166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Reconstructed hidden </a:t>
              </a:r>
              <a:r>
                <a:rPr lang="en-US" altLang="zh-CN" dirty="0" err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strucure</a:t>
              </a:r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 </a:t>
              </a:r>
              <a:endPara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229184" y="2514599"/>
              <a:ext cx="1031658" cy="548767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V="1">
              <a:off x="6369153" y="3109444"/>
              <a:ext cx="367879" cy="5754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5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2800" dirty="0"/>
              <a:t>Synthetic data from Asia network</a:t>
            </a:r>
            <a:r>
              <a:rPr lang="en-GB" sz="2800" dirty="0"/>
              <a:t>:</a:t>
            </a:r>
          </a:p>
          <a:p>
            <a:pPr lvl="1"/>
            <a:r>
              <a:rPr lang="en-GB" sz="2400" dirty="0"/>
              <a:t>Randomly insert or delete one edge of the ground truth to make </a:t>
            </a:r>
            <a:r>
              <a:rPr lang="en-GB" sz="2400" i="1" dirty="0"/>
              <a:t>T</a:t>
            </a:r>
            <a:r>
              <a:rPr lang="en-GB" sz="2400" dirty="0"/>
              <a:t> new BNs;</a:t>
            </a:r>
          </a:p>
          <a:p>
            <a:pPr lvl="1"/>
            <a:r>
              <a:rPr lang="en-GB" sz="2400" dirty="0"/>
              <a:t>Forward sampling 200, 350 and 500 samples for 20 and 50 tasks.</a:t>
            </a:r>
            <a:endParaRPr lang="en-GB" sz="2800" dirty="0"/>
          </a:p>
          <a:p>
            <a:r>
              <a:rPr lang="en-GB" sz="2800" dirty="0"/>
              <a:t>Real-world landmine problem:</a:t>
            </a:r>
          </a:p>
          <a:p>
            <a:pPr lvl="1"/>
            <a:r>
              <a:rPr lang="en-US" altLang="zh-CN" sz="2400" dirty="0"/>
              <a:t>Classifying the existence of landmines with synthetic-aperture radar data</a:t>
            </a:r>
            <a:r>
              <a:rPr lang="en-GB" altLang="zh-CN" sz="2400" dirty="0"/>
              <a:t>;</a:t>
            </a:r>
          </a:p>
          <a:p>
            <a:pPr lvl="1"/>
            <a:r>
              <a:rPr lang="en-GB" sz="2400" dirty="0"/>
              <a:t>29 landmine fields correspond to 29 tasks, each has 400-600 data samples. 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14/20</a:t>
            </a:r>
          </a:p>
        </p:txBody>
      </p:sp>
    </p:spTree>
    <p:extLst>
      <p:ext uri="{BB962C8B-B14F-4D97-AF65-F5344CB8AC3E}">
        <p14:creationId xmlns:p14="http://schemas.microsoft.com/office/powerpoint/2010/main" val="631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altLang="zh-CN" sz="3200" dirty="0">
                <a:solidFill>
                  <a:schemeClr val="bg1"/>
                </a:solidFill>
              </a:rPr>
              <a:t>Asia network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252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6300" y="5157247"/>
            <a:ext cx="7391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number of hidden factor is set as 2 (K=2);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relatedness parameter in MSL-TRAM is set as 0.5.</a:t>
            </a:r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15/20</a:t>
            </a:r>
          </a:p>
        </p:txBody>
      </p:sp>
      <p:sp>
        <p:nvSpPr>
          <p:cNvPr id="10" name="Rectangle: Rounded Corners 9"/>
          <p:cNvSpPr/>
          <p:nvPr/>
        </p:nvSpPr>
        <p:spPr>
          <a:xfrm rot="5400000">
            <a:off x="5511747" y="391850"/>
            <a:ext cx="1127353" cy="5527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sp>
        <p:nvSpPr>
          <p:cNvPr id="12" name="Rectangle: Rounded Corners 11"/>
          <p:cNvSpPr/>
          <p:nvPr/>
        </p:nvSpPr>
        <p:spPr>
          <a:xfrm rot="5400000" flipV="1">
            <a:off x="3661668" y="3737871"/>
            <a:ext cx="906264" cy="914400"/>
          </a:xfrm>
          <a:prstGeom prst="roundRect">
            <a:avLst/>
          </a:prstGeom>
          <a:noFill/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FA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 rot="5400000" flipV="1">
            <a:off x="7700268" y="3729732"/>
            <a:ext cx="906264" cy="914400"/>
          </a:xfrm>
          <a:prstGeom prst="roundRect">
            <a:avLst/>
          </a:prstGeom>
          <a:noFill/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"/>
    </mc:Choice>
    <mc:Fallback xmlns="">
      <p:transition spd="slow" advTm="2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Landmine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9 features are discretized into two values by a standard K-means algorithm.</a:t>
            </a:r>
          </a:p>
          <a:p>
            <a:r>
              <a:rPr lang="en-GB" dirty="0"/>
              <a:t>Learned DAG contains 10 nodes, where the node 10 is the landmine class node.</a:t>
            </a:r>
          </a:p>
          <a:p>
            <a:pPr lvl="1"/>
            <a:r>
              <a:rPr lang="en-GB" dirty="0"/>
              <a:t>Binary node that 1 for landmine and 0 for clutter.</a:t>
            </a:r>
          </a:p>
          <a:p>
            <a:pPr lvl="1"/>
            <a:r>
              <a:rPr lang="en-GB" dirty="0"/>
              <a:t>Half of each dataset for training and half for testing (calculating AUC values).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16/20</a:t>
            </a:r>
          </a:p>
        </p:txBody>
      </p:sp>
    </p:spTree>
    <p:extLst>
      <p:ext uri="{BB962C8B-B14F-4D97-AF65-F5344CB8AC3E}">
        <p14:creationId xmlns:p14="http://schemas.microsoft.com/office/powerpoint/2010/main" val="27185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"/>
    </mc:Choice>
    <mc:Fallback xmlns="">
      <p:transition spd="slow" advTm="2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7" y="1060449"/>
            <a:ext cx="8039163" cy="5416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Landmine problem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7474" y="2642467"/>
            <a:ext cx="2161127" cy="661267"/>
            <a:chOff x="1047474" y="2642467"/>
            <a:chExt cx="2161127" cy="661267"/>
          </a:xfrm>
        </p:grpSpPr>
        <p:sp>
          <p:nvSpPr>
            <p:cNvPr id="7" name="Rectangle: Rounded Corners 6"/>
            <p:cNvSpPr/>
            <p:nvPr/>
          </p:nvSpPr>
          <p:spPr>
            <a:xfrm rot="17772676">
              <a:off x="1737619" y="1952322"/>
              <a:ext cx="304800" cy="168509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 rot="16200000">
              <a:off x="2709090" y="2804223"/>
              <a:ext cx="331934" cy="667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endParaRPr>
            </a:p>
          </p:txBody>
        </p:sp>
      </p:grpSp>
      <p:sp>
        <p:nvSpPr>
          <p:cNvPr id="11" name="Rectangle: Rounded Corners 10"/>
          <p:cNvSpPr/>
          <p:nvPr/>
        </p:nvSpPr>
        <p:spPr>
          <a:xfrm rot="17772676">
            <a:off x="4275801" y="1867770"/>
            <a:ext cx="493286" cy="1685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7474" y="5358533"/>
            <a:ext cx="2161127" cy="661267"/>
            <a:chOff x="1047474" y="2642467"/>
            <a:chExt cx="2161127" cy="661267"/>
          </a:xfrm>
        </p:grpSpPr>
        <p:sp>
          <p:nvSpPr>
            <p:cNvPr id="15" name="Rectangle: Rounded Corners 14"/>
            <p:cNvSpPr/>
            <p:nvPr/>
          </p:nvSpPr>
          <p:spPr>
            <a:xfrm rot="17772676">
              <a:off x="1737619" y="1952322"/>
              <a:ext cx="304800" cy="168509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2709090" y="2804223"/>
              <a:ext cx="331934" cy="667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2751" y="5357231"/>
            <a:ext cx="2161127" cy="661267"/>
            <a:chOff x="1047474" y="2642467"/>
            <a:chExt cx="2161127" cy="661267"/>
          </a:xfrm>
        </p:grpSpPr>
        <p:sp>
          <p:nvSpPr>
            <p:cNvPr id="18" name="Rectangle: Rounded Corners 17"/>
            <p:cNvSpPr/>
            <p:nvPr/>
          </p:nvSpPr>
          <p:spPr>
            <a:xfrm rot="17772676">
              <a:off x="1737619" y="1952322"/>
              <a:ext cx="304800" cy="168509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2709090" y="2804223"/>
              <a:ext cx="331934" cy="667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endParaRPr>
            </a:p>
          </p:txBody>
        </p:sp>
      </p:grpSp>
      <p:sp>
        <p:nvSpPr>
          <p:cNvPr id="20" name="Rectangle: Rounded Corners 19"/>
          <p:cNvSpPr/>
          <p:nvPr/>
        </p:nvSpPr>
        <p:spPr>
          <a:xfrm rot="17772676">
            <a:off x="6823623" y="4595009"/>
            <a:ext cx="465479" cy="1685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1066799" y="1828800"/>
            <a:ext cx="609601" cy="313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/>
          <p:cNvSpPr/>
          <p:nvPr/>
        </p:nvSpPr>
        <p:spPr>
          <a:xfrm>
            <a:off x="5226138" y="2908103"/>
            <a:ext cx="609601" cy="313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/>
          <p:cNvSpPr/>
          <p:nvPr/>
        </p:nvSpPr>
        <p:spPr>
          <a:xfrm>
            <a:off x="7724503" y="2908103"/>
            <a:ext cx="609601" cy="313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/>
          <p:cNvSpPr/>
          <p:nvPr/>
        </p:nvSpPr>
        <p:spPr>
          <a:xfrm>
            <a:off x="1066799" y="4546976"/>
            <a:ext cx="609601" cy="313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/>
          <p:cNvSpPr/>
          <p:nvPr/>
        </p:nvSpPr>
        <p:spPr>
          <a:xfrm>
            <a:off x="4150648" y="5638799"/>
            <a:ext cx="609601" cy="313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/>
          <p:cNvSpPr/>
          <p:nvPr/>
        </p:nvSpPr>
        <p:spPr>
          <a:xfrm>
            <a:off x="7734299" y="5638800"/>
            <a:ext cx="609601" cy="313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17/20</a:t>
            </a:r>
          </a:p>
        </p:txBody>
      </p:sp>
    </p:spTree>
    <p:extLst>
      <p:ext uri="{BB962C8B-B14F-4D97-AF65-F5344CB8AC3E}">
        <p14:creationId xmlns:p14="http://schemas.microsoft.com/office/powerpoint/2010/main" val="403735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"/>
    </mc:Choice>
    <mc:Fallback xmlns="">
      <p:transition spd="slow" advTm="2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Landmine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152900"/>
            <a:ext cx="8229600" cy="1630363"/>
          </a:xfrm>
        </p:spPr>
        <p:txBody>
          <a:bodyPr/>
          <a:lstStyle/>
          <a:p>
            <a:r>
              <a:rPr lang="en-GB" dirty="0"/>
              <a:t>Small improvements observed.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57" y="2209120"/>
            <a:ext cx="8124825" cy="1181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18/20</a:t>
            </a:r>
          </a:p>
        </p:txBody>
      </p:sp>
    </p:spTree>
    <p:extLst>
      <p:ext uri="{BB962C8B-B14F-4D97-AF65-F5344CB8AC3E}">
        <p14:creationId xmlns:p14="http://schemas.microsoft.com/office/powerpoint/2010/main" val="219553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"/>
    </mc:Choice>
    <mc:Fallback xmlns="">
      <p:transition spd="slow" advTm="2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sz="2800" dirty="0">
                <a:solidFill>
                  <a:srgbClr val="000000"/>
                </a:solidFill>
              </a:rPr>
              <a:t>Classic Machine Learning (ML) paradigm: </a:t>
            </a:r>
            <a:r>
              <a:rPr lang="en-US" sz="2800" dirty="0">
                <a:solidFill>
                  <a:srgbClr val="FF0000"/>
                </a:solidFill>
              </a:rPr>
              <a:t>isolated single-task learning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Given a dataset, run an ML </a:t>
            </a:r>
            <a:r>
              <a:rPr lang="en-US" sz="2400" dirty="0" err="1"/>
              <a:t>algo</a:t>
            </a:r>
            <a:r>
              <a:rPr lang="en-US" sz="2400" dirty="0"/>
              <a:t>. to build a model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e.g., SVM, CRF, Neural Nets, Bayesian networks, ….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>
                <a:solidFill>
                  <a:srgbClr val="0000FF"/>
                </a:solidFill>
              </a:rPr>
              <a:t>Without considering previously learned knowledge</a:t>
            </a:r>
            <a:endParaRPr lang="en-GB" sz="2200" dirty="0"/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sz="2800" dirty="0">
                <a:solidFill>
                  <a:srgbClr val="FF0000"/>
                </a:solidFill>
              </a:rPr>
              <a:t>Weaknesses of “isolated learning”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Knowledge learned is not retained or accumulated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Needs a large number of training examples 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/>
              <a:t>Suitable for well-defined &amp; narrow tasks.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01/20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736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"/>
    </mc:Choice>
    <mc:Fallback xmlns="">
      <p:transition spd="slow" advTm="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Findings</a:t>
            </a:r>
          </a:p>
          <a:p>
            <a:pPr lvl="1" algn="just"/>
            <a:r>
              <a:rPr lang="en-GB" sz="2400" dirty="0"/>
              <a:t>There exists commodities between different Bayesian networks. </a:t>
            </a:r>
          </a:p>
          <a:p>
            <a:pPr lvl="1" algn="just"/>
            <a:r>
              <a:rPr lang="en-GB" sz="2400" dirty="0"/>
              <a:t>Multi-task learning achieves the better result than learning individually when multiple similar tasks are provided.</a:t>
            </a:r>
          </a:p>
          <a:p>
            <a:pPr lvl="1" algn="just"/>
            <a:r>
              <a:rPr lang="en-GB" sz="2400" dirty="0"/>
              <a:t>This is the first try to learn multiple DAGs with parts-based factors. </a:t>
            </a:r>
          </a:p>
          <a:p>
            <a:pPr algn="just"/>
            <a:r>
              <a:rPr lang="en-GB" sz="2800" dirty="0"/>
              <a:t>Limitations</a:t>
            </a:r>
          </a:p>
          <a:p>
            <a:pPr lvl="1" algn="just"/>
            <a:r>
              <a:rPr lang="en-GB" sz="2400" dirty="0"/>
              <a:t>Improvements are not huge. </a:t>
            </a:r>
          </a:p>
          <a:p>
            <a:pPr lvl="1" algn="just"/>
            <a:r>
              <a:rPr lang="en-GB" sz="2400" dirty="0"/>
              <a:t>More experiments are needed to verify the proposed method.</a:t>
            </a:r>
          </a:p>
          <a:p>
            <a:pPr lvl="1" algn="just"/>
            <a:endParaRPr lang="en-GB" sz="2400" dirty="0"/>
          </a:p>
          <a:p>
            <a:pPr lvl="1" algn="just"/>
            <a:endParaRPr lang="en-GB" sz="2400" dirty="0"/>
          </a:p>
          <a:p>
            <a:pPr algn="just"/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19/20</a:t>
            </a:r>
          </a:p>
        </p:txBody>
      </p:sp>
    </p:spTree>
    <p:extLst>
      <p:ext uri="{BB962C8B-B14F-4D97-AF65-F5344CB8AC3E}">
        <p14:creationId xmlns:p14="http://schemas.microsoft.com/office/powerpoint/2010/main" val="92883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6184075" y="3200400"/>
            <a:ext cx="2121725" cy="2590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Future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Consider the shared parameters in the learning;</a:t>
            </a:r>
          </a:p>
          <a:p>
            <a:pPr algn="just"/>
            <a:r>
              <a:rPr lang="en-GB" sz="2800" dirty="0"/>
              <a:t>Extend this method to solve BN transfer learning problem.</a:t>
            </a:r>
          </a:p>
          <a:p>
            <a:pPr marL="0" indent="0" algn="just">
              <a:buNone/>
            </a:pPr>
            <a:endParaRPr lang="en-GB" dirty="0"/>
          </a:p>
          <a:p>
            <a:pPr lvl="1" algn="just"/>
            <a:endParaRPr lang="en-GB" sz="2400" dirty="0"/>
          </a:p>
          <a:p>
            <a:pPr lvl="1" algn="just"/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20/20</a:t>
            </a:r>
          </a:p>
        </p:txBody>
      </p:sp>
      <p:sp>
        <p:nvSpPr>
          <p:cNvPr id="8" name="流程圖: 磁碟 3"/>
          <p:cNvSpPr/>
          <p:nvPr/>
        </p:nvSpPr>
        <p:spPr>
          <a:xfrm>
            <a:off x="1066800" y="3657599"/>
            <a:ext cx="2466000" cy="1799835"/>
          </a:xfrm>
          <a:prstGeom prst="flowChartMagneticDisk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BN repository</a:t>
            </a:r>
          </a:p>
          <a:p>
            <a:pPr algn="ctr"/>
            <a:r>
              <a:rPr lang="en-US" altLang="zh-TW" sz="2400" dirty="0"/>
              <a:t>(well learnt BNs)</a:t>
            </a:r>
            <a:endParaRPr lang="zh-TW" altLang="en-US" sz="2400" dirty="0"/>
          </a:p>
        </p:txBody>
      </p:sp>
      <p:sp>
        <p:nvSpPr>
          <p:cNvPr id="9" name="向右箭號 14"/>
          <p:cNvSpPr/>
          <p:nvPr/>
        </p:nvSpPr>
        <p:spPr>
          <a:xfrm>
            <a:off x="4142400" y="4269286"/>
            <a:ext cx="1432077" cy="4191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399722" y="3861854"/>
            <a:ext cx="91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transfer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393146"/>
            <a:ext cx="929932" cy="2064288"/>
          </a:xfrm>
          <a:prstGeom prst="rect">
            <a:avLst/>
          </a:prstGeom>
        </p:spPr>
      </p:pic>
      <p:sp>
        <p:nvSpPr>
          <p:cNvPr id="13" name="向右箭號 14"/>
          <p:cNvSpPr/>
          <p:nvPr/>
        </p:nvSpPr>
        <p:spPr>
          <a:xfrm rot="10800000">
            <a:off x="4130525" y="4876800"/>
            <a:ext cx="1432077" cy="4191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01925" y="5372101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update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3100" y="5368072"/>
            <a:ext cx="186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dirty="0"/>
              <a:t>New learning task</a:t>
            </a:r>
          </a:p>
        </p:txBody>
      </p:sp>
    </p:spTree>
    <p:extLst>
      <p:ext uri="{BB962C8B-B14F-4D97-AF65-F5344CB8AC3E}">
        <p14:creationId xmlns:p14="http://schemas.microsoft.com/office/powerpoint/2010/main" val="4977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Thank you!</a:t>
            </a:r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/>
              <a:t>zhouyun@nudt.edu.cn</a:t>
            </a:r>
          </a:p>
        </p:txBody>
      </p:sp>
    </p:spTree>
    <p:extLst>
      <p:ext uri="{BB962C8B-B14F-4D97-AF65-F5344CB8AC3E}">
        <p14:creationId xmlns:p14="http://schemas.microsoft.com/office/powerpoint/2010/main" val="162218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Human </a:t>
            </a:r>
            <a:r>
              <a:rPr lang="en-US" sz="2800" dirty="0">
                <a:solidFill>
                  <a:srgbClr val="FF0000"/>
                </a:solidFill>
              </a:rPr>
              <a:t>retain knowledge </a:t>
            </a:r>
            <a:r>
              <a:rPr lang="en-US" sz="2800" dirty="0"/>
              <a:t>learned in one task and </a:t>
            </a:r>
            <a:r>
              <a:rPr lang="en-US" sz="2800" dirty="0">
                <a:solidFill>
                  <a:srgbClr val="FF0000"/>
                </a:solidFill>
              </a:rPr>
              <a:t>use it </a:t>
            </a:r>
            <a:r>
              <a:rPr lang="en-US" sz="2800" dirty="0"/>
              <a:t>in another task to learn more knowledge</a:t>
            </a:r>
            <a:endParaRPr lang="en-US" sz="2800" dirty="0">
              <a:solidFill>
                <a:srgbClr val="0000FF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Learn simultaneously from different similar tasks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sz="2400" dirty="0">
                <a:solidFill>
                  <a:srgbClr val="000000"/>
                </a:solidFill>
              </a:rPr>
              <a:t>Shared knowledge among different tasks enables us to learn these tasks with little data or effort.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altLang="zh-CN" sz="2800" dirty="0"/>
              <a:t>Multi-Task Learning: </a:t>
            </a:r>
            <a:endParaRPr lang="en-US" sz="2800" dirty="0"/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Related tasks can be learned jointly</a:t>
            </a:r>
            <a:endParaRPr lang="en-US" sz="2400" dirty="0"/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Some kinds of commonality can be used across tasks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02/20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67400" y="1905000"/>
            <a:ext cx="2971800" cy="2819400"/>
            <a:chOff x="6197082" y="3642049"/>
            <a:chExt cx="2971800" cy="2819400"/>
          </a:xfrm>
        </p:grpSpPr>
        <p:sp>
          <p:nvSpPr>
            <p:cNvPr id="8" name="Rounded Rectangle 5"/>
            <p:cNvSpPr>
              <a:spLocks noChangeArrowheads="1"/>
            </p:cNvSpPr>
            <p:nvPr/>
          </p:nvSpPr>
          <p:spPr bwMode="auto">
            <a:xfrm>
              <a:off x="6197082" y="3642049"/>
              <a:ext cx="2971800" cy="4572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Inductive Transfer Learning</a:t>
              </a:r>
            </a:p>
          </p:txBody>
        </p:sp>
        <p:sp>
          <p:nvSpPr>
            <p:cNvPr id="11" name="Rounded Rectangle 5"/>
            <p:cNvSpPr>
              <a:spLocks noChangeArrowheads="1"/>
            </p:cNvSpPr>
            <p:nvPr/>
          </p:nvSpPr>
          <p:spPr bwMode="auto">
            <a:xfrm>
              <a:off x="6501882" y="5851849"/>
              <a:ext cx="2362200" cy="6096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54000" tIns="36000" rIns="54000" bIns="3600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Multi-Task Learning</a:t>
              </a:r>
            </a:p>
          </p:txBody>
        </p:sp>
        <p:cxnSp>
          <p:nvCxnSpPr>
            <p:cNvPr id="12" name="AutoShape 74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5400000" flipH="1" flipV="1">
              <a:off x="6806682" y="4975549"/>
              <a:ext cx="1752600" cy="1588"/>
            </a:xfrm>
            <a:prstGeom prst="bentConnector3">
              <a:avLst>
                <a:gd name="adj1" fmla="val 50000"/>
              </a:avLst>
            </a:prstGeom>
            <a:noFill/>
            <a:ln w="63500">
              <a:solidFill>
                <a:srgbClr val="00B050"/>
              </a:solidFill>
              <a:miter lim="800000"/>
              <a:headEnd type="stealth"/>
              <a:tailEnd type="stealth"/>
            </a:ln>
          </p:spPr>
        </p:cxn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654282" y="5166049"/>
              <a:ext cx="213360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  <a:prstDash val="dashDot"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r>
                <a:rPr lang="en-US" altLang="zh-CN" sz="1200" dirty="0">
                  <a:latin typeface="Times New Roman" pitchFamily="18" charset="0"/>
                </a:rPr>
                <a:t>Tasks are learned simultaneously</a:t>
              </a:r>
              <a:endParaRPr lang="en-US" altLang="zh-CN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6654282" y="4480249"/>
              <a:ext cx="213360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  <a:prstDash val="dashDot"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eaLnBrk="0" hangingPunct="0"/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Focus on optimizing a target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6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"/>
    </mc:Choice>
    <mc:Fallback xmlns="">
      <p:transition spd="slow" advTm="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GB" sz="2600" dirty="0"/>
              <a:t>Bayesian network have been well studied in the past two decades.</a:t>
            </a:r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GB" sz="2600" dirty="0"/>
              <a:t>Structure learning still is challenging: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GB" sz="2200" dirty="0"/>
              <a:t>Score-based algorithm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GB" sz="2200" dirty="0"/>
              <a:t>Constraint-based algorithm</a:t>
            </a:r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GB" sz="2600" dirty="0"/>
              <a:t>There are shared parts between different BNs.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03/20</a:t>
            </a:r>
          </a:p>
        </p:txBody>
      </p:sp>
    </p:spTree>
    <p:extLst>
      <p:ext uri="{BB962C8B-B14F-4D97-AF65-F5344CB8AC3E}">
        <p14:creationId xmlns:p14="http://schemas.microsoft.com/office/powerpoint/2010/main" val="11148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"/>
    </mc:Choice>
    <mc:Fallback xmlns="">
      <p:transition spd="slow" advTm="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5468257"/>
            <a:ext cx="8229600" cy="715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altLang="zh-CN" sz="2600" dirty="0"/>
              <a:t>Asia and Cancer networks adopted from the </a:t>
            </a:r>
            <a:r>
              <a:rPr lang="en-US" altLang="zh-CN" sz="2600" dirty="0" err="1"/>
              <a:t>bnlearn</a:t>
            </a:r>
            <a:r>
              <a:rPr lang="en-US" altLang="zh-CN" sz="2600" dirty="0"/>
              <a:t> repository. </a:t>
            </a:r>
            <a:endParaRPr lang="en-GB" sz="26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4191000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28" y="1418204"/>
            <a:ext cx="4031343" cy="40313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04/20</a:t>
            </a:r>
          </a:p>
        </p:txBody>
      </p:sp>
      <p:sp>
        <p:nvSpPr>
          <p:cNvPr id="11" name="Rectangle: Rounded Corners 10"/>
          <p:cNvSpPr/>
          <p:nvPr/>
        </p:nvSpPr>
        <p:spPr>
          <a:xfrm rot="1584711">
            <a:off x="2900269" y="1331849"/>
            <a:ext cx="600262" cy="1743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sp>
        <p:nvSpPr>
          <p:cNvPr id="12" name="Rectangle: Rounded Corners 11"/>
          <p:cNvSpPr/>
          <p:nvPr/>
        </p:nvSpPr>
        <p:spPr>
          <a:xfrm rot="2087660">
            <a:off x="6880976" y="1447187"/>
            <a:ext cx="669445" cy="2426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sp>
        <p:nvSpPr>
          <p:cNvPr id="13" name="Rectangle: Rounded Corners 12"/>
          <p:cNvSpPr/>
          <p:nvPr/>
        </p:nvSpPr>
        <p:spPr>
          <a:xfrm rot="18245201">
            <a:off x="3048464" y="3084636"/>
            <a:ext cx="600262" cy="2664881"/>
          </a:xfrm>
          <a:prstGeom prst="roundRect">
            <a:avLst/>
          </a:prstGeom>
          <a:noFill/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sp>
        <p:nvSpPr>
          <p:cNvPr id="14" name="Rectangle: Rounded Corners 13"/>
          <p:cNvSpPr/>
          <p:nvPr/>
        </p:nvSpPr>
        <p:spPr>
          <a:xfrm rot="19448634">
            <a:off x="6916045" y="2790864"/>
            <a:ext cx="600262" cy="2664881"/>
          </a:xfrm>
          <a:prstGeom prst="roundRect">
            <a:avLst/>
          </a:prstGeom>
          <a:noFill/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31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"/>
    </mc:Choice>
    <mc:Fallback xmlns="">
      <p:transition spd="slow" advTm="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707026"/>
            <a:ext cx="7772400" cy="715963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GB" sz="11200" dirty="0"/>
              <a:t>We focus on the </a:t>
            </a:r>
            <a:r>
              <a:rPr lang="en-GB" sz="11200" dirty="0">
                <a:solidFill>
                  <a:srgbClr val="FF0000"/>
                </a:solidFill>
              </a:rPr>
              <a:t>multi-task setting </a:t>
            </a:r>
            <a:r>
              <a:rPr lang="en-GB" sz="11200" dirty="0"/>
              <a:t>of </a:t>
            </a:r>
            <a:r>
              <a:rPr lang="en-GB" sz="11200" dirty="0">
                <a:solidFill>
                  <a:srgbClr val="FF0000"/>
                </a:solidFill>
              </a:rPr>
              <a:t>score-based algorithms </a:t>
            </a:r>
            <a:r>
              <a:rPr lang="en-GB" sz="11200" dirty="0"/>
              <a:t>for BN structure learning.</a:t>
            </a:r>
            <a:endParaRPr lang="en-US" sz="11200" dirty="0"/>
          </a:p>
          <a:p>
            <a:pPr>
              <a:spcBef>
                <a:spcPct val="0"/>
              </a:spcBef>
              <a:spcAft>
                <a:spcPct val="40000"/>
              </a:spcAft>
            </a:pPr>
            <a:endParaRPr lang="en-GB" sz="26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05/20</a:t>
            </a:r>
          </a:p>
        </p:txBody>
      </p:sp>
    </p:spTree>
    <p:extLst>
      <p:ext uri="{BB962C8B-B14F-4D97-AF65-F5344CB8AC3E}">
        <p14:creationId xmlns:p14="http://schemas.microsoft.com/office/powerpoint/2010/main" val="2261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"/>
    </mc:Choice>
    <mc:Fallback xmlns="">
      <p:transition spd="slow" advTm="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59119"/>
            <a:ext cx="8713470" cy="9163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>
                <a:solidFill>
                  <a:schemeClr val="bg1"/>
                </a:solidFill>
              </a:rPr>
              <a:t>Related Works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Task-Relatedness Aware Multi-task (TRAM) learning [Oyen and Lane, 2012]</a:t>
            </a:r>
            <a:r>
              <a:rPr lang="en-US" sz="2600" dirty="0"/>
              <a:t>:</a:t>
            </a:r>
          </a:p>
          <a:p>
            <a:endParaRPr lang="en-GB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0" y="2705228"/>
            <a:ext cx="2929890" cy="1157952"/>
            <a:chOff x="5503545" y="1890048"/>
            <a:chExt cx="2929890" cy="1157952"/>
          </a:xfrm>
        </p:grpSpPr>
        <p:sp>
          <p:nvSpPr>
            <p:cNvPr id="11" name="Text Box 58"/>
            <p:cNvSpPr txBox="1">
              <a:spLocks noChangeArrowheads="1"/>
            </p:cNvSpPr>
            <p:nvPr/>
          </p:nvSpPr>
          <p:spPr bwMode="auto">
            <a:xfrm>
              <a:off x="6299835" y="1890048"/>
              <a:ext cx="2133600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Regularization on model complexity</a:t>
              </a: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5503545" y="2578418"/>
              <a:ext cx="457200" cy="469582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818105" y="2426732"/>
              <a:ext cx="481730" cy="15168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8510" y="2706548"/>
            <a:ext cx="3341837" cy="1156632"/>
            <a:chOff x="5334000" y="1891368"/>
            <a:chExt cx="3341837" cy="1156632"/>
          </a:xfrm>
        </p:grpSpPr>
        <p:sp>
          <p:nvSpPr>
            <p:cNvPr id="15" name="Text Box 58"/>
            <p:cNvSpPr txBox="1">
              <a:spLocks noChangeArrowheads="1"/>
            </p:cNvSpPr>
            <p:nvPr/>
          </p:nvSpPr>
          <p:spPr bwMode="auto">
            <a:xfrm>
              <a:off x="6542237" y="1891368"/>
              <a:ext cx="21336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Data fitness</a:t>
              </a:r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5334000" y="2514600"/>
              <a:ext cx="1676400" cy="533400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6269123" y="2151381"/>
              <a:ext cx="339090" cy="3301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09310" y="3332152"/>
            <a:ext cx="3211402" cy="1816640"/>
            <a:chOff x="5254942" y="2514599"/>
            <a:chExt cx="3211402" cy="1816640"/>
          </a:xfrm>
        </p:grpSpPr>
        <p:sp>
          <p:nvSpPr>
            <p:cNvPr id="19" name="Text Box 58"/>
            <p:cNvSpPr txBox="1">
              <a:spLocks noChangeArrowheads="1"/>
            </p:cNvSpPr>
            <p:nvPr/>
          </p:nvSpPr>
          <p:spPr bwMode="auto">
            <a:xfrm>
              <a:off x="6332744" y="3684908"/>
              <a:ext cx="2133600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Arial" charset="0"/>
                </a:rPr>
                <a:t>Structure differences among tasks</a:t>
              </a:r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5254942" y="2514599"/>
              <a:ext cx="1946910" cy="594845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 flipV="1">
              <a:off x="6737032" y="3109445"/>
              <a:ext cx="228600" cy="565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16" y="5513062"/>
            <a:ext cx="6235065" cy="49149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06/20</a:t>
            </a:r>
          </a:p>
        </p:txBody>
      </p:sp>
    </p:spTree>
    <p:extLst>
      <p:ext uri="{BB962C8B-B14F-4D97-AF65-F5344CB8AC3E}">
        <p14:creationId xmlns:p14="http://schemas.microsoft.com/office/powerpoint/2010/main" val="28765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altLang="zh-CN" sz="3200" dirty="0">
                <a:solidFill>
                  <a:schemeClr val="bg1"/>
                </a:solidFill>
              </a:rPr>
              <a:t>L</a:t>
            </a:r>
            <a:r>
              <a:rPr lang="en-GB" sz="3200" dirty="0">
                <a:solidFill>
                  <a:schemeClr val="bg1"/>
                </a:solidFill>
              </a:rPr>
              <a:t>imitations of TRAM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</a:t>
            </a:r>
            <a:r>
              <a:rPr lang="en-GB" sz="2800" dirty="0"/>
              <a:t>ifferent task learning orders will produce different learning results</a:t>
            </a:r>
            <a:r>
              <a:rPr lang="en-US" sz="2600" dirty="0"/>
              <a:t>:</a:t>
            </a:r>
          </a:p>
          <a:p>
            <a:pPr lvl="1"/>
            <a:r>
              <a:rPr lang="en-US" sz="2200" dirty="0"/>
              <a:t>Task order 1, 2, 3, 4: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Task order 4, 3, 2, 1: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GB" sz="2800" dirty="0"/>
              <a:t>Task relatedness needs to be tuned with specific domain knowledge.</a:t>
            </a:r>
            <a:endParaRPr lang="en-US" sz="2600" dirty="0"/>
          </a:p>
          <a:p>
            <a:pPr lvl="1"/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3048000"/>
            <a:ext cx="2297430" cy="325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47026"/>
            <a:ext cx="2284095" cy="3257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7999"/>
            <a:ext cx="2009775" cy="3238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45756"/>
            <a:ext cx="2009775" cy="3257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15" y="3047999"/>
            <a:ext cx="1851660" cy="3238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77" y="4145756"/>
            <a:ext cx="1851660" cy="3257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07/20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altLang="zh-CN" sz="3200" dirty="0">
                <a:solidFill>
                  <a:schemeClr val="bg1"/>
                </a:solidFill>
              </a:rPr>
              <a:t>Learning a set of DAGs with a single hidden factor (MSL-SHF)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M step</a:t>
            </a:r>
            <a:r>
              <a:rPr lang="en-US" sz="2600" dirty="0"/>
              <a:t>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E step: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GB" sz="2600" dirty="0"/>
              <a:t>The       is the shared hidden structure over the entire tasks.</a:t>
            </a:r>
            <a:endParaRPr lang="en-US" sz="2600" dirty="0"/>
          </a:p>
          <a:p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7063740" cy="453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340701"/>
            <a:ext cx="1844040" cy="4991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86400"/>
            <a:ext cx="371475" cy="3448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00FA"/>
          </a:solidFill>
          <a:ln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Zhou et al.                             Multiple DAGs Learning with NMF</a:t>
            </a:r>
            <a:r>
              <a:rPr lang="en-GB" sz="1600" dirty="0">
                <a:solidFill>
                  <a:schemeClr val="bg1"/>
                </a:solidFill>
              </a:rPr>
              <a:t>                       </a:t>
            </a:r>
            <a:r>
              <a:rPr lang="en-GB" sz="1600" dirty="0"/>
              <a:t>20/09/2017             08/20</a:t>
            </a:r>
          </a:p>
        </p:txBody>
      </p:sp>
      <p:sp>
        <p:nvSpPr>
          <p:cNvPr id="9" name="Rectangle: Rounded Corners 8"/>
          <p:cNvSpPr/>
          <p:nvPr/>
        </p:nvSpPr>
        <p:spPr>
          <a:xfrm rot="5400000">
            <a:off x="3762486" y="3671046"/>
            <a:ext cx="789651" cy="19266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6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"/>
    </mc:Choice>
    <mc:Fallback xmlns="">
      <p:transition spd="slow" advTm="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0.75"/>
  <p:tag name="ORIGINALWIDTH" val="3430.5"/>
  <p:tag name="LATEXADDIN" val="\documentclass{article}&#10;\usepackage{amsmath}&#10;\pagestyle{empty}&#10;\begin{document}&#10;&#10;&#10;\begin{equation}&#10;\max_{\{G^t\in A^t\}^T_{t=1}} \sum_{t=1}^{T}(\ell(G^t, \theta^t, D^t)- \eta -penalty(G^{1:t})) &#10;\end{equation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5"/>
  <p:tag name="ORIGINALWIDTH" val="726"/>
  <p:tag name="LATEXADDIN" val="\documentclass{article}&#10;\usepackage{amsmath}&#10;\pagestyle{empty}&#10;\begin{document}&#10;&#10;$G^t_h=\frac{\sum_{t=1}^{T}\hat{G^t}}{T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46.25"/>
  <p:tag name="LATEXADDIN" val="\documentclass{article}&#10;\usepackage{amsmath}&#10;\pagestyle{empty}&#10;\begin{document}&#10;&#10;&#10;$G^t_h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5"/>
  <p:tag name="ORIGINALWIDTH" val="2811"/>
  <p:tag name="LATEXADDIN" val="\documentclass{article}&#10;\usepackage{amsmath}&#10;\pagestyle{empty}&#10;\begin{document}&#10;&#10;$\max_{\{G^t\in A^t\}^T_{t=1}} \sum_{t=1}^{T}(\ell(G^t, \theta^t, D^t)- \eta -\Delta(G^t,G^{t*}_{h})) 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73.25"/>
  <p:tag name="LATEXADDIN" val="\documentclass{article}&#10;\usepackage{amsmath}&#10;\pagestyle{empty}&#10;\begin{document}&#10;&#10;&#10;$G^{t*}_{h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5"/>
  <p:tag name="ORIGINALWIDTH" val="1924.5"/>
  <p:tag name="LATEXADDIN" val="\documentclass{article}&#10;\usepackage{amsmath}&#10;\pagestyle{empty}&#10;\begin{document}&#10;&#10;&#10;$G^{t*}_{h}=\arg\min_{G^t_h\in\{G^t_k\}^K_{k=1}} \Delta(G^t,G^t_k)$ 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2.75"/>
  <p:tag name="ORIGINALWIDTH" val="126"/>
  <p:tag name="LATEXADDIN" val="\documentclass{article}&#10;\usepackage{amsmath}&#10;\pagestyle{empty}&#10;\begin{document}&#10;&#10;&#10;$G^t$ 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199.5"/>
  <p:tag name="LATEXADDIN" val="\documentclass{article}&#10;\usepackage{amsmath}&#10;\pagestyle{empty}&#10;\begin{document}&#10;&#10;&#10;$t$-th 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35"/>
  <p:tag name="LATEXADDIN" val="\documentclass{article}&#10;\usepackage{amsmath}&#10;\pagestyle{empty}&#10;\begin{document}&#10;&#10;&#10;$\{G^t\}_{t=1}^T \space \rightarrow \space \{A^t\}_{t=1}^T \space \rightarrow \{v^t\}_{t=1}^T 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25"/>
  <p:tag name="ORIGINALWIDTH" val="1544.25"/>
  <p:tag name="LATEXADDIN" val="\documentclass{article}&#10;\usepackage{amsmath}&#10;\pagestyle{empty}&#10;\begin{document}&#10;&#10;&#10;$V=[v^1,v^2,\dots,v^T]\in \Re^{n^2\times T}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657"/>
  <p:tag name="LATEXADDIN" val="\documentclass{article}&#10;\usepackage{amsmath}&#10;\pagestyle{empty}&#10;\begin{document}&#10;&#10;$V \approx W \times H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3.5"/>
  <p:tag name="ORIGINALWIDTH" val="2454.75"/>
  <p:tag name="LATEXADDIN" val="\documentclass{article}&#10;\usepackage{amsmath}&#10;\pagestyle{empty}&#10;\begin{document}&#10;&#10;$penalty(G^{1:t}) = I_{t\geq 2} \prod_{j=1}^{t-1}\frac{1}{Z_{tj}}(1-\alpha)^{\Delta(G^t,G^j)}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25"/>
  <p:tag name="ORIGINALWIDTH" val="1686"/>
  <p:tag name="LATEXADDIN" val="\documentclass{article}&#10;\usepackage{amsmath}&#10;\pagestyle{empty}&#10;\begin{document}&#10;&#10;&#10;$W=[w_1,w_2,\dots,w_K]\in \Re^{n^2\times K}$ 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578"/>
  <p:tag name="LATEXADDIN" val="\documentclass{article}&#10;\usepackage{amsmath}&#10;\pagestyle{empty}&#10;\begin{document}&#10;&#10;$H=[h_1;h_2;\dots;h_K]\in \Re^{K\times T}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8"/>
  <p:tag name="ORIGINALWIDTH" val="3568.5"/>
  <p:tag name="LATEXADDIN" val="\documentclass{article}&#10;\usepackage{amsmath}&#10;\pagestyle{empty}&#10;\begin{document}&#10;&#10;\begin{equation}&#10;\begin{matrix}&#10;\max_{\{G^t\in \Omega\}^T_{t=1}} \sum_{t=1}^{T}(\ell(G^t, \theta^t, D^t)- \eta -\Delta(G^t,f(G^t_h)) \\&#10;f(G^t_h)=reshape(W \times W^{tr} \times v^t, n\times n)&#10;\end{matrix}&#10;\label{eq:MSL-NMF}&#10;\end{equation}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2.75"/>
  <p:tag name="ORIGINALWIDTH" val="210.75"/>
  <p:tag name="LATEXADDIN" val="\documentclass{article}&#10;\usepackage{amsmath}&#10;\pagestyle{empty}&#10;\begin{document}&#10;&#10;&#10;$W^{tr}$ 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"/>
  <p:tag name="ORIGINALWIDTH" val="123.75"/>
  <p:tag name="LATEXADDIN" val="\documentclass{article}&#10;\usepackage{amsmath}&#10;\pagestyle{empty}&#10;\begin{document}&#10;&#10;$W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904.5"/>
  <p:tag name="LATEXADDIN" val="\documentclass{article}&#10;\usepackage{amsmath}&#10;\pagestyle{empty}&#10;\begin{document}&#10;&#10;$G^1,G^2,G^3 \rightarrow G^4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899.25"/>
  <p:tag name="LATEXADDIN" val="\documentclass{article}&#10;\usepackage{amsmath}&#10;\pagestyle{empty}&#10;\begin{document}&#10;&#10;$G^4,G^3,G^2 \rightarrow G^1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791.25"/>
  <p:tag name="LATEXADDIN" val="\documentclass{article}&#10;\usepackage{amsmath}&#10;\pagestyle{empty}&#10;\begin{document}&#10;&#10;$G^1$; \space $G^1 \rightarrow G^2$; \space  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791.25"/>
  <p:tag name="LATEXADDIN" val="\documentclass{article}&#10;\usepackage{amsmath}&#10;\pagestyle{empty}&#10;\begin{document}&#10;&#10;$G^4$; \space $G^4 \rightarrow G^3$; \space  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729"/>
  <p:tag name="LATEXADDIN" val="\documentclass{article}&#10;\usepackage{amsmath}&#10;\pagestyle{empty}&#10;\begin{document}&#10;&#10;$G^1,G^2 \rightarrow G^3$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729"/>
  <p:tag name="LATEXADDIN" val="\documentclass{article}&#10;\usepackage{amsmath}&#10;\pagestyle{empty}&#10;\begin{document}&#10;&#10;&#10;$G^4,G^3 \rightarrow G^2$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5"/>
  <p:tag name="ORIGINALWIDTH" val="2781"/>
  <p:tag name="LATEXADDIN" val="\documentclass{article}&#10;\usepackage{amsmath}&#10;\pagestyle{empty}&#10;\begin{document}&#10;&#10;$\max_{\{G^t\in A^t\}^T_{t=1}} \sum_{t=1}^{T}(\ell(G^t, \theta^t, D^t)- \eta -\Delta(G^{t},G^t_h)) 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985</Words>
  <Application>Microsoft Office PowerPoint</Application>
  <PresentationFormat>On-screen Show (4:3)</PresentationFormat>
  <Paragraphs>179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新細明體</vt:lpstr>
      <vt:lpstr>宋体</vt:lpstr>
      <vt:lpstr>Arial</vt:lpstr>
      <vt:lpstr>Calibri</vt:lpstr>
      <vt:lpstr>Times New Roman</vt:lpstr>
      <vt:lpstr>Office Theme</vt:lpstr>
      <vt:lpstr>Multiple DAGs Learning with Non-negative Matrix Factorization </vt:lpstr>
      <vt:lpstr>Overview</vt:lpstr>
      <vt:lpstr>Overview</vt:lpstr>
      <vt:lpstr>Overview</vt:lpstr>
      <vt:lpstr>Overview</vt:lpstr>
      <vt:lpstr>Overview</vt:lpstr>
      <vt:lpstr>Related Works</vt:lpstr>
      <vt:lpstr>Limitations of TRAM</vt:lpstr>
      <vt:lpstr>Learning a set of DAGs with a single hidden factor (MSL-SHF)</vt:lpstr>
      <vt:lpstr>Learning a set of DAGs with a single hidden factor (MSL-SHF)</vt:lpstr>
      <vt:lpstr>Learning a set of DAGs with multiple hidden factor (MSL-MHF) [Oates et al., 2016]</vt:lpstr>
      <vt:lpstr>Learning a set of DAGs with parts-based factors</vt:lpstr>
      <vt:lpstr>Learning a set of DAGs with parts-based factors</vt:lpstr>
      <vt:lpstr>Learning a set of DAGs with parts-based factors</vt:lpstr>
      <vt:lpstr>Experiments</vt:lpstr>
      <vt:lpstr>Asia network</vt:lpstr>
      <vt:lpstr>Landmine problem</vt:lpstr>
      <vt:lpstr>Landmine problem</vt:lpstr>
      <vt:lpstr>Landmine problem</vt:lpstr>
      <vt:lpstr>Conclusions </vt:lpstr>
      <vt:lpstr>Future works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Zhou</dc:creator>
  <cp:lastModifiedBy>YunJing</cp:lastModifiedBy>
  <cp:revision>533</cp:revision>
  <dcterms:created xsi:type="dcterms:W3CDTF">2006-08-16T00:00:00Z</dcterms:created>
  <dcterms:modified xsi:type="dcterms:W3CDTF">2017-09-18T16:16:48Z</dcterms:modified>
</cp:coreProperties>
</file>