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各类数据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1960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男性结婚年龄</c:v>
                </c:pt>
                <c:pt idx="1">
                  <c:v>女性结婚年龄</c:v>
                </c:pt>
                <c:pt idx="2">
                  <c:v>未婚同居(%)</c:v>
                </c:pt>
                <c:pt idx="3">
                  <c:v>未婚先孕(%)</c:v>
                </c:pt>
                <c:pt idx="4">
                  <c:v>全职主妇(%)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</c:v>
                </c:pt>
                <c:pt idx="1">
                  <c:v>21</c:v>
                </c:pt>
                <c:pt idx="2" formatCode="0_ ">
                  <c:v>5</c:v>
                </c:pt>
                <c:pt idx="3">
                  <c:v>5</c:v>
                </c:pt>
                <c:pt idx="4">
                  <c:v>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男性结婚年龄</c:v>
                </c:pt>
                <c:pt idx="1">
                  <c:v>女性结婚年龄</c:v>
                </c:pt>
                <c:pt idx="2">
                  <c:v>未婚同居(%)</c:v>
                </c:pt>
                <c:pt idx="3">
                  <c:v>未婚先孕(%)</c:v>
                </c:pt>
                <c:pt idx="4">
                  <c:v>全职主妇(%)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28</c:v>
                </c:pt>
                <c:pt idx="1">
                  <c:v>26</c:v>
                </c:pt>
                <c:pt idx="2" formatCode="0_);\(0\)">
                  <c:v>60</c:v>
                </c:pt>
                <c:pt idx="3">
                  <c:v>41</c:v>
                </c:pt>
                <c:pt idx="4">
                  <c:v>40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67711184"/>
        <c:axId val="467710792"/>
      </c:barChart>
      <c:catAx>
        <c:axId val="46771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7710792"/>
        <c:crosses val="autoZero"/>
        <c:auto val="1"/>
        <c:lblAlgn val="ctr"/>
        <c:lblOffset val="100"/>
        <c:noMultiLvlLbl val="0"/>
      </c:catAx>
      <c:valAx>
        <c:axId val="46771079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67711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A47151-8B0E-4525-8916-8FE2DFEBA886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4043FA5-7CB0-4850-9E0C-E2ECAAEA2483}">
      <dgm:prSet phldrT="[文本]" custT="1"/>
      <dgm:spPr/>
      <dgm:t>
        <a:bodyPr/>
        <a:lstStyle/>
        <a:p>
          <a:r>
            <a: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安全型</a:t>
          </a:r>
          <a:endParaRPr lang="en-US" altLang="zh-CN" sz="24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对亲密的相互依赖感到安心</a:t>
          </a:r>
          <a:endParaRPr lang="en-US" altLang="zh-CN" sz="1800" b="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乐观、善于交际</a:t>
          </a:r>
          <a:endParaRPr lang="zh-CN" altLang="en-US" sz="18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591575-A9C4-419A-8E68-608A41438ADE}" type="parTrans" cxnId="{61387854-06AE-4F6F-9678-16E73E2263F0}">
      <dgm:prSet/>
      <dgm:spPr/>
      <dgm:t>
        <a:bodyPr/>
        <a:lstStyle/>
        <a:p>
          <a:endParaRPr lang="zh-CN" altLang="en-US"/>
        </a:p>
      </dgm:t>
    </dgm:pt>
    <dgm:pt modelId="{1CCBAE30-7853-4AD2-853B-D253BA004873}" type="sibTrans" cxnId="{61387854-06AE-4F6F-9678-16E73E2263F0}">
      <dgm:prSet/>
      <dgm:spPr/>
      <dgm:t>
        <a:bodyPr/>
        <a:lstStyle/>
        <a:p>
          <a:endParaRPr lang="zh-CN" altLang="en-US"/>
        </a:p>
      </dgm:t>
    </dgm:pt>
    <dgm:pt modelId="{F831DDFE-7A3F-4B68-A882-E06DE01FA688}">
      <dgm:prSet phldrT="[文本]" custT="1"/>
      <dgm:spPr/>
      <dgm:t>
        <a:bodyPr/>
        <a:lstStyle/>
        <a:p>
          <a:r>
            <a:rPr lang="zh-CN" altLang="en-US" sz="2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痴迷型</a:t>
          </a:r>
          <a:endParaRPr lang="en-US" altLang="zh-CN" sz="22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对任何威胁到亲密关系的事物感到不安与警惕</a:t>
          </a:r>
          <a:endParaRPr lang="en-US" altLang="zh-CN" sz="1800" b="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贪婪、嫉妒</a:t>
          </a:r>
          <a:endParaRPr lang="zh-CN" altLang="en-US" sz="18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B7A709-880F-47B7-AD8E-F980E62C3EA1}" type="parTrans" cxnId="{6DEA42C0-E11A-4A60-8ADF-257BE1A432FA}">
      <dgm:prSet/>
      <dgm:spPr/>
      <dgm:t>
        <a:bodyPr/>
        <a:lstStyle/>
        <a:p>
          <a:endParaRPr lang="zh-CN" altLang="en-US"/>
        </a:p>
      </dgm:t>
    </dgm:pt>
    <dgm:pt modelId="{BEE56B5D-4608-47F6-B8B1-0EA7DAC3CE7E}" type="sibTrans" cxnId="{6DEA42C0-E11A-4A60-8ADF-257BE1A432FA}">
      <dgm:prSet/>
      <dgm:spPr/>
      <dgm:t>
        <a:bodyPr/>
        <a:lstStyle/>
        <a:p>
          <a:endParaRPr lang="zh-CN" altLang="en-US"/>
        </a:p>
      </dgm:t>
    </dgm:pt>
    <dgm:pt modelId="{EFECCF2B-6C6B-4A73-88CA-4AB6BFC280FD}">
      <dgm:prSet phldrT="[文本]" custT="1"/>
      <dgm:spPr/>
      <dgm:t>
        <a:bodyPr/>
        <a:lstStyle/>
        <a:p>
          <a:r>
            <a:rPr lang="zh-CN" altLang="en-US" sz="2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疏离型</a:t>
          </a:r>
          <a:endParaRPr lang="en-US" altLang="zh-CN" sz="2200" b="1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自立、漠视、冷淡、独立</a:t>
          </a:r>
          <a:endParaRPr lang="zh-CN" altLang="en-US" sz="1800" dirty="0"/>
        </a:p>
      </dgm:t>
    </dgm:pt>
    <dgm:pt modelId="{EE1AE771-C237-4694-AB00-7AC7F10E77BB}" type="parTrans" cxnId="{8068384F-0BDD-4432-B657-4C5B284A9B7A}">
      <dgm:prSet/>
      <dgm:spPr/>
      <dgm:t>
        <a:bodyPr/>
        <a:lstStyle/>
        <a:p>
          <a:endParaRPr lang="zh-CN" altLang="en-US"/>
        </a:p>
      </dgm:t>
    </dgm:pt>
    <dgm:pt modelId="{F37ACEF8-553E-4969-86BC-52EED7CEC339}" type="sibTrans" cxnId="{8068384F-0BDD-4432-B657-4C5B284A9B7A}">
      <dgm:prSet/>
      <dgm:spPr/>
      <dgm:t>
        <a:bodyPr/>
        <a:lstStyle/>
        <a:p>
          <a:endParaRPr lang="zh-CN" altLang="en-US"/>
        </a:p>
      </dgm:t>
    </dgm:pt>
    <dgm:pt modelId="{952559C0-681B-47A2-81D9-EF983B57D417}">
      <dgm:prSet phldrT="[文本]" custT="1"/>
      <dgm:spPr/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恐惧型</a:t>
          </a:r>
          <a:endParaRPr lang="en-US" altLang="zh-CN" sz="2000" b="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20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害怕被遗弃、不信任他人</a:t>
          </a:r>
          <a:endParaRPr lang="en-US" altLang="zh-CN" sz="2000" b="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20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猜忌、多疑、害羞</a:t>
          </a:r>
          <a:endParaRPr lang="zh-CN" altLang="en-US" sz="20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D21614-109A-46AF-9DC4-0C0E044BC1A4}" type="parTrans" cxnId="{19C9323E-6579-4ED5-BCB1-EA74E506EA06}">
      <dgm:prSet/>
      <dgm:spPr/>
      <dgm:t>
        <a:bodyPr/>
        <a:lstStyle/>
        <a:p>
          <a:endParaRPr lang="zh-CN" altLang="en-US"/>
        </a:p>
      </dgm:t>
    </dgm:pt>
    <dgm:pt modelId="{63C6A61D-0D71-4937-9EC6-BAB10A114F3A}" type="sibTrans" cxnId="{19C9323E-6579-4ED5-BCB1-EA74E506EA06}">
      <dgm:prSet/>
      <dgm:spPr/>
      <dgm:t>
        <a:bodyPr/>
        <a:lstStyle/>
        <a:p>
          <a:endParaRPr lang="zh-CN" altLang="en-US"/>
        </a:p>
      </dgm:t>
    </dgm:pt>
    <dgm:pt modelId="{05227278-20CD-4CF0-AC93-F0F92C9E2F41}">
      <dgm:prSet/>
      <dgm:spPr/>
      <dgm:t>
        <a:bodyPr/>
        <a:lstStyle/>
        <a:p>
          <a:endParaRPr lang="zh-CN" altLang="en-US"/>
        </a:p>
      </dgm:t>
    </dgm:pt>
    <dgm:pt modelId="{E4AF96EF-B401-4B76-97D8-7C8CF214D70D}" type="parTrans" cxnId="{C30AD45E-C20C-44F0-942D-DE310868344D}">
      <dgm:prSet/>
      <dgm:spPr/>
      <dgm:t>
        <a:bodyPr/>
        <a:lstStyle/>
        <a:p>
          <a:endParaRPr lang="zh-CN" altLang="en-US"/>
        </a:p>
      </dgm:t>
    </dgm:pt>
    <dgm:pt modelId="{F2C97CC8-C8EB-4147-9A50-AA8C041689B9}" type="sibTrans" cxnId="{C30AD45E-C20C-44F0-942D-DE310868344D}">
      <dgm:prSet/>
      <dgm:spPr/>
      <dgm:t>
        <a:bodyPr/>
        <a:lstStyle/>
        <a:p>
          <a:endParaRPr lang="zh-CN" altLang="en-US"/>
        </a:p>
      </dgm:t>
    </dgm:pt>
    <dgm:pt modelId="{265870F6-7F41-4033-AF54-CC4B12489939}">
      <dgm:prSet/>
      <dgm:spPr/>
      <dgm:t>
        <a:bodyPr/>
        <a:lstStyle/>
        <a:p>
          <a:endParaRPr lang="zh-CN" altLang="en-US"/>
        </a:p>
      </dgm:t>
    </dgm:pt>
    <dgm:pt modelId="{6FF4F96E-77B6-4752-8216-509B7835F181}" type="parTrans" cxnId="{89DFA73C-9AF2-499F-95F9-60A514FEAB5E}">
      <dgm:prSet/>
      <dgm:spPr/>
      <dgm:t>
        <a:bodyPr/>
        <a:lstStyle/>
        <a:p>
          <a:endParaRPr lang="zh-CN" altLang="en-US"/>
        </a:p>
      </dgm:t>
    </dgm:pt>
    <dgm:pt modelId="{4B4DE22F-1AC5-49C3-8513-F8915A21956E}" type="sibTrans" cxnId="{89DFA73C-9AF2-499F-95F9-60A514FEAB5E}">
      <dgm:prSet/>
      <dgm:spPr/>
      <dgm:t>
        <a:bodyPr/>
        <a:lstStyle/>
        <a:p>
          <a:endParaRPr lang="zh-CN" altLang="en-US"/>
        </a:p>
      </dgm:t>
    </dgm:pt>
    <dgm:pt modelId="{3222C897-4EBB-497A-B2DC-B92510F66EB0}">
      <dgm:prSet phldrT="[文本]" custScaleX="145437" custLinFactNeighborX="30085" custLinFactNeighborY="-1433"/>
      <dgm:spPr/>
      <dgm:t>
        <a:bodyPr/>
        <a:lstStyle/>
        <a:p>
          <a:endParaRPr lang="zh-CN" altLang="en-US"/>
        </a:p>
      </dgm:t>
    </dgm:pt>
    <dgm:pt modelId="{D4B61CC6-4E62-4600-9F8B-B2F3E2CFA734}" type="parTrans" cxnId="{2257FC0E-3D70-4F74-8C35-F7D3B29CFF01}">
      <dgm:prSet/>
      <dgm:spPr/>
      <dgm:t>
        <a:bodyPr/>
        <a:lstStyle/>
        <a:p>
          <a:endParaRPr lang="zh-CN" altLang="en-US"/>
        </a:p>
      </dgm:t>
    </dgm:pt>
    <dgm:pt modelId="{31A6C9BC-F0E2-43B9-8E91-AA6AF228A44A}" type="sibTrans" cxnId="{2257FC0E-3D70-4F74-8C35-F7D3B29CFF01}">
      <dgm:prSet/>
      <dgm:spPr/>
      <dgm:t>
        <a:bodyPr/>
        <a:lstStyle/>
        <a:p>
          <a:endParaRPr lang="zh-CN" altLang="en-US"/>
        </a:p>
      </dgm:t>
    </dgm:pt>
    <dgm:pt modelId="{A2FC15B1-D680-4FD0-ADC3-F2075C388142}" type="pres">
      <dgm:prSet presAssocID="{94A47151-8B0E-4525-8916-8FE2DFEBA886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C88DADE-6E3F-4231-A352-9EDBAD91436E}" type="pres">
      <dgm:prSet presAssocID="{94A47151-8B0E-4525-8916-8FE2DFEBA886}" presName="axisShape" presStyleLbl="bgShp" presStyleIdx="0" presStyleCnt="1" custScaleX="163268"/>
      <dgm:spPr/>
    </dgm:pt>
    <dgm:pt modelId="{21939C43-7382-4FC8-BFAC-E3BA07835C76}" type="pres">
      <dgm:prSet presAssocID="{94A47151-8B0E-4525-8916-8FE2DFEBA886}" presName="rect1" presStyleLbl="node1" presStyleIdx="0" presStyleCnt="4" custScaleX="150254" custLinFactNeighborX="-33839" custLinFactNeighborY="7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5FE3FC-16E4-4414-A3D5-539339F7F912}" type="pres">
      <dgm:prSet presAssocID="{94A47151-8B0E-4525-8916-8FE2DFEBA886}" presName="rect2" presStyleLbl="node1" presStyleIdx="1" presStyleCnt="4" custScaleX="145437" custLinFactNeighborX="30085" custLinFactNeighborY="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3AD410-58A0-46B1-BC58-86BB8B10B340}" type="pres">
      <dgm:prSet presAssocID="{94A47151-8B0E-4525-8916-8FE2DFEBA886}" presName="rect3" presStyleLbl="node1" presStyleIdx="2" presStyleCnt="4" custScaleX="145437" custLinFactNeighborX="-31975" custLinFactNeighborY="14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AC2FB0-C63B-40F5-AFD1-7DB8CAB33E1F}" type="pres">
      <dgm:prSet presAssocID="{94A47151-8B0E-4525-8916-8FE2DFEBA886}" presName="rect4" presStyleLbl="node1" presStyleIdx="3" presStyleCnt="4" custScaleX="145437" custLinFactNeighborX="30085" custLinFactNeighborY="11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68384F-0BDD-4432-B657-4C5B284A9B7A}" srcId="{94A47151-8B0E-4525-8916-8FE2DFEBA886}" destId="{EFECCF2B-6C6B-4A73-88CA-4AB6BFC280FD}" srcOrd="2" destOrd="0" parTransId="{EE1AE771-C237-4694-AB00-7AC7F10E77BB}" sibTransId="{F37ACEF8-553E-4969-86BC-52EED7CEC339}"/>
    <dgm:cxn modelId="{89DFA73C-9AF2-499F-95F9-60A514FEAB5E}" srcId="{94A47151-8B0E-4525-8916-8FE2DFEBA886}" destId="{265870F6-7F41-4033-AF54-CC4B12489939}" srcOrd="6" destOrd="0" parTransId="{6FF4F96E-77B6-4752-8216-509B7835F181}" sibTransId="{4B4DE22F-1AC5-49C3-8513-F8915A21956E}"/>
    <dgm:cxn modelId="{19C9323E-6579-4ED5-BCB1-EA74E506EA06}" srcId="{94A47151-8B0E-4525-8916-8FE2DFEBA886}" destId="{952559C0-681B-47A2-81D9-EF983B57D417}" srcOrd="3" destOrd="0" parTransId="{E4D21614-109A-46AF-9DC4-0C0E044BC1A4}" sibTransId="{63C6A61D-0D71-4937-9EC6-BAB10A114F3A}"/>
    <dgm:cxn modelId="{6DEA42C0-E11A-4A60-8ADF-257BE1A432FA}" srcId="{94A47151-8B0E-4525-8916-8FE2DFEBA886}" destId="{F831DDFE-7A3F-4B68-A882-E06DE01FA688}" srcOrd="1" destOrd="0" parTransId="{8AB7A709-880F-47B7-AD8E-F980E62C3EA1}" sibTransId="{BEE56B5D-4608-47F6-B8B1-0EA7DAC3CE7E}"/>
    <dgm:cxn modelId="{32095826-85D2-4A76-8071-F03B42BE3A91}" type="presOf" srcId="{F831DDFE-7A3F-4B68-A882-E06DE01FA688}" destId="{B55FE3FC-16E4-4414-A3D5-539339F7F912}" srcOrd="0" destOrd="0" presId="urn:microsoft.com/office/officeart/2005/8/layout/matrix2"/>
    <dgm:cxn modelId="{61387854-06AE-4F6F-9678-16E73E2263F0}" srcId="{94A47151-8B0E-4525-8916-8FE2DFEBA886}" destId="{34043FA5-7CB0-4850-9E0C-E2ECAAEA2483}" srcOrd="0" destOrd="0" parTransId="{02591575-A9C4-419A-8E68-608A41438ADE}" sibTransId="{1CCBAE30-7853-4AD2-853B-D253BA004873}"/>
    <dgm:cxn modelId="{6D5CF937-6866-42C3-9182-906D1DE0B470}" type="presOf" srcId="{94A47151-8B0E-4525-8916-8FE2DFEBA886}" destId="{A2FC15B1-D680-4FD0-ADC3-F2075C388142}" srcOrd="0" destOrd="0" presId="urn:microsoft.com/office/officeart/2005/8/layout/matrix2"/>
    <dgm:cxn modelId="{B5E797A1-D124-448F-B492-98188D2B8C74}" type="presOf" srcId="{EFECCF2B-6C6B-4A73-88CA-4AB6BFC280FD}" destId="{F13AD410-58A0-46B1-BC58-86BB8B10B340}" srcOrd="0" destOrd="0" presId="urn:microsoft.com/office/officeart/2005/8/layout/matrix2"/>
    <dgm:cxn modelId="{2257FC0E-3D70-4F74-8C35-F7D3B29CFF01}" srcId="{94A47151-8B0E-4525-8916-8FE2DFEBA886}" destId="{3222C897-4EBB-497A-B2DC-B92510F66EB0}" srcOrd="4" destOrd="0" parTransId="{D4B61CC6-4E62-4600-9F8B-B2F3E2CFA734}" sibTransId="{31A6C9BC-F0E2-43B9-8E91-AA6AF228A44A}"/>
    <dgm:cxn modelId="{66260582-6C3B-4261-9158-3CFC6FBCF1A2}" type="presOf" srcId="{34043FA5-7CB0-4850-9E0C-E2ECAAEA2483}" destId="{21939C43-7382-4FC8-BFAC-E3BA07835C76}" srcOrd="0" destOrd="0" presId="urn:microsoft.com/office/officeart/2005/8/layout/matrix2"/>
    <dgm:cxn modelId="{C30AD45E-C20C-44F0-942D-DE310868344D}" srcId="{94A47151-8B0E-4525-8916-8FE2DFEBA886}" destId="{05227278-20CD-4CF0-AC93-F0F92C9E2F41}" srcOrd="5" destOrd="0" parTransId="{E4AF96EF-B401-4B76-97D8-7C8CF214D70D}" sibTransId="{F2C97CC8-C8EB-4147-9A50-AA8C041689B9}"/>
    <dgm:cxn modelId="{1FE0E92F-21A2-49FF-A822-F47EDF5E8CC2}" type="presOf" srcId="{952559C0-681B-47A2-81D9-EF983B57D417}" destId="{C7AC2FB0-C63B-40F5-AFD1-7DB8CAB33E1F}" srcOrd="0" destOrd="0" presId="urn:microsoft.com/office/officeart/2005/8/layout/matrix2"/>
    <dgm:cxn modelId="{0FEA685A-DC35-418E-9A46-583A39770AB3}" type="presParOf" srcId="{A2FC15B1-D680-4FD0-ADC3-F2075C388142}" destId="{2C88DADE-6E3F-4231-A352-9EDBAD91436E}" srcOrd="0" destOrd="0" presId="urn:microsoft.com/office/officeart/2005/8/layout/matrix2"/>
    <dgm:cxn modelId="{24824F26-CB51-47DB-A1EA-782302F19ABF}" type="presParOf" srcId="{A2FC15B1-D680-4FD0-ADC3-F2075C388142}" destId="{21939C43-7382-4FC8-BFAC-E3BA07835C76}" srcOrd="1" destOrd="0" presId="urn:microsoft.com/office/officeart/2005/8/layout/matrix2"/>
    <dgm:cxn modelId="{D3D04910-026E-462E-A648-8DED02798659}" type="presParOf" srcId="{A2FC15B1-D680-4FD0-ADC3-F2075C388142}" destId="{B55FE3FC-16E4-4414-A3D5-539339F7F912}" srcOrd="2" destOrd="0" presId="urn:microsoft.com/office/officeart/2005/8/layout/matrix2"/>
    <dgm:cxn modelId="{D7CF396B-1ACC-4AC6-B735-1843AB6E8128}" type="presParOf" srcId="{A2FC15B1-D680-4FD0-ADC3-F2075C388142}" destId="{F13AD410-58A0-46B1-BC58-86BB8B10B340}" srcOrd="3" destOrd="0" presId="urn:microsoft.com/office/officeart/2005/8/layout/matrix2"/>
    <dgm:cxn modelId="{6861BBBB-4049-4A9F-AA98-85FF632056F2}" type="presParOf" srcId="{A2FC15B1-D680-4FD0-ADC3-F2075C388142}" destId="{C7AC2FB0-C63B-40F5-AFD1-7DB8CAB33E1F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A5B46-9044-4234-B4B6-1F347DC6818E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D2A2F-9863-488E-B710-D99C8252E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66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书中内容，绝没有让你如何做这样的答案。通过实验、数据、总结出的一些理论。一些观点。可以交流，甚至反驳，并不是作为行为的指导。具体需要怎么做，是每个人根据自身情况去思考、选择的。这些内容，只是为了让你在思考的时候，多一种观看问题的角度。</a:t>
            </a:r>
            <a:r>
              <a:rPr lang="zh-CN" altLang="en-US" baseline="0" dirty="0" smtClean="0"/>
              <a:t>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D2A2F-9863-488E-B710-D99C8252EB8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5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04CF-9983-49F5-945A-6A78631F5255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05BE-EDBD-4E6A-9706-C3528CBEC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1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04CF-9983-49F5-945A-6A78631F5255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05BE-EDBD-4E6A-9706-C3528CBEC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78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04CF-9983-49F5-945A-6A78631F5255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05BE-EDBD-4E6A-9706-C3528CBEC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2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04CF-9983-49F5-945A-6A78631F5255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05BE-EDBD-4E6A-9706-C3528CBEC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26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04CF-9983-49F5-945A-6A78631F5255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05BE-EDBD-4E6A-9706-C3528CBEC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6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04CF-9983-49F5-945A-6A78631F5255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05BE-EDBD-4E6A-9706-C3528CBEC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5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04CF-9983-49F5-945A-6A78631F5255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05BE-EDBD-4E6A-9706-C3528CBEC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95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04CF-9983-49F5-945A-6A78631F5255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05BE-EDBD-4E6A-9706-C3528CBEC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49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04CF-9983-49F5-945A-6A78631F5255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05BE-EDBD-4E6A-9706-C3528CBEC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4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04CF-9983-49F5-945A-6A78631F5255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05BE-EDBD-4E6A-9706-C3528CBEC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06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04CF-9983-49F5-945A-6A78631F5255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05BE-EDBD-4E6A-9706-C3528CBEC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93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E04CF-9983-49F5-945A-6A78631F5255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505BE-EDBD-4E6A-9706-C3528CBEC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41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亲密关系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人最基本的需求之一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01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亲密关系变化的因素</a:t>
            </a:r>
            <a:r>
              <a:rPr lang="en-US" altLang="zh-CN" dirty="0" smtClean="0"/>
              <a:t>——</a:t>
            </a:r>
            <a:r>
              <a:rPr lang="zh-CN" altLang="en-US" dirty="0"/>
              <a:t>个体</a:t>
            </a:r>
            <a:r>
              <a:rPr lang="zh-CN" altLang="en-US" dirty="0" smtClean="0"/>
              <a:t>差异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性别差异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确实存在，但差异小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性别内的差异大于两性的平均差异</a:t>
            </a:r>
            <a:endParaRPr lang="en-US" altLang="zh-CN" dirty="0" smtClean="0"/>
          </a:p>
          <a:p>
            <a:r>
              <a:rPr lang="zh-CN" altLang="en-US" dirty="0"/>
              <a:t>性</a:t>
            </a:r>
            <a:r>
              <a:rPr lang="zh-CN" altLang="en-US" dirty="0" smtClean="0"/>
              <a:t>认同差异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与生理性别关系不大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来源于文化发展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工具性特质、表达性特质</a:t>
            </a:r>
            <a:endParaRPr lang="en-US" altLang="zh-CN" dirty="0" smtClean="0"/>
          </a:p>
          <a:p>
            <a:r>
              <a:rPr lang="zh-CN" altLang="en-US" dirty="0" smtClean="0"/>
              <a:t>人格差异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稳定，基因遗传。影响大，不易改变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3215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亲密关系变化的因素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个体差异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自尊差异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社会测量理论，我们人际关系的测量仪</a:t>
            </a:r>
            <a:endParaRPr lang="en-US" altLang="zh-CN" dirty="0" smtClean="0"/>
          </a:p>
          <a:p>
            <a:pPr lvl="1"/>
            <a:r>
              <a:rPr lang="zh-CN" altLang="en-US" dirty="0"/>
              <a:t>演化</a:t>
            </a:r>
            <a:r>
              <a:rPr lang="zh-CN" altLang="en-US" dirty="0" smtClean="0"/>
              <a:t>心理学视角</a:t>
            </a:r>
            <a:endParaRPr lang="en-US" altLang="zh-CN" dirty="0" smtClean="0"/>
          </a:p>
          <a:p>
            <a:pPr lvl="1"/>
            <a:r>
              <a:rPr lang="zh-CN" altLang="en-US" dirty="0"/>
              <a:t>高度社会</a:t>
            </a:r>
            <a:r>
              <a:rPr lang="zh-CN" altLang="en-US" dirty="0" smtClean="0"/>
              <a:t>化生物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稳定，难以改变</a:t>
            </a:r>
            <a:endParaRPr lang="en-US" altLang="zh-CN" dirty="0" smtClean="0"/>
          </a:p>
          <a:p>
            <a:r>
              <a:rPr lang="zh-CN" altLang="en-US" dirty="0" smtClean="0"/>
              <a:t>人类本性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演化心理学三大假设：性选择、繁殖困境、文化的限制</a:t>
            </a:r>
            <a:r>
              <a:rPr lang="zh-CN" altLang="en-US" dirty="0"/>
              <a:t>与</a:t>
            </a:r>
            <a:r>
              <a:rPr lang="zh-CN" altLang="en-US" dirty="0" smtClean="0"/>
              <a:t>约束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6554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亲密关系是什么？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endParaRPr lang="en-US" altLang="zh-CN" dirty="0" smtClean="0"/>
          </a:p>
          <a:p>
            <a:r>
              <a:rPr lang="zh-CN" altLang="en-US" dirty="0" smtClean="0"/>
              <a:t>关心</a:t>
            </a:r>
            <a:endParaRPr lang="en-US" altLang="zh-CN" dirty="0" smtClean="0"/>
          </a:p>
          <a:p>
            <a:r>
              <a:rPr lang="zh-CN" altLang="en-US" dirty="0" smtClean="0"/>
              <a:t>相互</a:t>
            </a:r>
            <a:r>
              <a:rPr lang="zh-CN" altLang="en-US" dirty="0" smtClean="0"/>
              <a:t>依赖</a:t>
            </a:r>
            <a:endParaRPr lang="en-US" altLang="zh-CN" dirty="0" smtClean="0"/>
          </a:p>
          <a:p>
            <a:r>
              <a:rPr lang="zh-CN" altLang="en-US" dirty="0" smtClean="0"/>
              <a:t>相互</a:t>
            </a:r>
            <a:r>
              <a:rPr lang="zh-CN" altLang="en-US" dirty="0" smtClean="0"/>
              <a:t>一致性</a:t>
            </a:r>
            <a:endParaRPr lang="en-US" altLang="zh-CN" dirty="0" smtClean="0"/>
          </a:p>
          <a:p>
            <a:r>
              <a:rPr lang="zh-CN" altLang="en-US" dirty="0" smtClean="0"/>
              <a:t>信任</a:t>
            </a:r>
            <a:endParaRPr lang="en-US" altLang="zh-CN" dirty="0" smtClean="0"/>
          </a:p>
          <a:p>
            <a:r>
              <a:rPr lang="zh-CN" altLang="en-US" dirty="0" smtClean="0"/>
              <a:t>承诺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96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对亲密关系的渴望来自归属感的需要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握住爱人的手，面对威胁时脑反应弱化</a:t>
            </a:r>
            <a:endParaRPr lang="en-US" altLang="zh-CN" dirty="0" smtClean="0"/>
          </a:p>
          <a:p>
            <a:r>
              <a:rPr lang="zh-CN" altLang="en-US" dirty="0"/>
              <a:t>看</a:t>
            </a:r>
            <a:r>
              <a:rPr lang="zh-CN" altLang="en-US" dirty="0" smtClean="0"/>
              <a:t>着伴侣的照片，可减轻疼痛</a:t>
            </a:r>
            <a:endParaRPr lang="en-US" altLang="zh-CN" dirty="0" smtClean="0"/>
          </a:p>
          <a:p>
            <a:r>
              <a:rPr lang="zh-CN" altLang="en-US" dirty="0" smtClean="0"/>
              <a:t>缺乏亲密关系，免疫系统更加脆弱</a:t>
            </a:r>
            <a:endParaRPr lang="en-US" altLang="zh-CN" dirty="0" smtClean="0"/>
          </a:p>
          <a:p>
            <a:r>
              <a:rPr lang="zh-CN" altLang="en-US" dirty="0" smtClean="0"/>
              <a:t>缺乏亲密关系，死亡率上升</a:t>
            </a:r>
            <a:r>
              <a:rPr lang="en-US" altLang="zh-CN" dirty="0" smtClean="0"/>
              <a:t>2 ~ 3</a:t>
            </a:r>
            <a:r>
              <a:rPr lang="zh-CN" altLang="en-US" dirty="0" smtClean="0"/>
              <a:t>倍（数据规模大，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年纵向调研）</a:t>
            </a:r>
            <a:endParaRPr lang="en-US" altLang="zh-CN" dirty="0" smtClean="0"/>
          </a:p>
          <a:p>
            <a:r>
              <a:rPr lang="zh-CN" altLang="en-US" dirty="0" smtClean="0"/>
              <a:t>老年人丧偶，最初的几个月死亡率激增</a:t>
            </a:r>
            <a:endParaRPr lang="en-US" altLang="zh-CN" dirty="0" smtClean="0"/>
          </a:p>
          <a:p>
            <a:r>
              <a:rPr lang="zh-CN" altLang="en-US" dirty="0" smtClean="0"/>
              <a:t>充血性心力衰竭患者，跟踪</a:t>
            </a:r>
            <a:r>
              <a:rPr lang="en-US" altLang="zh-CN" dirty="0" smtClean="0"/>
              <a:t>48</a:t>
            </a:r>
            <a:r>
              <a:rPr lang="zh-CN" altLang="en-US" dirty="0" smtClean="0"/>
              <a:t>个月，婚姻不如意的死亡率远高于婚姻满意者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1711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为何如此依赖亲密关系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演化学的适应意义（</a:t>
            </a:r>
            <a:r>
              <a:rPr lang="zh-CN" altLang="en-US" dirty="0"/>
              <a:t>猜测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寻找亲密关系是本能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在意他人的看法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寻求他人的认同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7623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文化、社会规范</a:t>
            </a:r>
            <a:endParaRPr lang="zh-CN" altLang="en-US" dirty="0"/>
          </a:p>
        </p:txBody>
      </p:sp>
      <p:graphicFrame>
        <p:nvGraphicFramePr>
          <p:cNvPr id="18" name="内容占位符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600774"/>
              </p:ext>
            </p:extLst>
          </p:nvPr>
        </p:nvGraphicFramePr>
        <p:xfrm>
          <a:off x="838200" y="1690688"/>
          <a:ext cx="10515600" cy="3935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838200" y="5880847"/>
            <a:ext cx="929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同时</a:t>
            </a:r>
            <a:r>
              <a:rPr lang="en-US" altLang="zh-CN" dirty="0" smtClean="0"/>
              <a:t>50%</a:t>
            </a:r>
            <a:r>
              <a:rPr lang="zh-CN" altLang="en-US" dirty="0" smtClean="0"/>
              <a:t>的婚姻以离婚告终，比我们祖父辈时代高两倍还多。</a:t>
            </a:r>
            <a:r>
              <a:rPr lang="en-US" altLang="zh-CN" dirty="0" smtClean="0"/>
              <a:t>40%</a:t>
            </a:r>
            <a:r>
              <a:rPr lang="zh-CN" altLang="en-US" dirty="0" smtClean="0"/>
              <a:t>的孩子生活在单亲家庭中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3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未婚同居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观念的变化，婚姻到底是一种毕生的神圣承诺？还是自由选择的一种生活方式？</a:t>
            </a:r>
            <a:endParaRPr lang="en-US" altLang="zh-CN" dirty="0" smtClean="0"/>
          </a:p>
          <a:p>
            <a:r>
              <a:rPr lang="zh-CN" altLang="en-US" dirty="0"/>
              <a:t>未婚</a:t>
            </a:r>
            <a:r>
              <a:rPr lang="zh-CN" altLang="en-US" dirty="0" smtClean="0"/>
              <a:t>同居会降低情侣步入婚姻殿堂的几率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同居的伴侣还有选择的机会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同居的伴侣会面临更多的问题与不确定性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遭遇更多的出轨、暴力、冲突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缺少毕生承诺的约束</a:t>
            </a:r>
            <a:endParaRPr lang="en-US" altLang="zh-CN" dirty="0" smtClean="0"/>
          </a:p>
          <a:p>
            <a:r>
              <a:rPr lang="zh-CN" altLang="en-US" dirty="0" smtClean="0"/>
              <a:t>试婚会损坏对婚姻的积极态度，与维系关系的决心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2675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亲密关系变化的因素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文化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经济发展、经济独立</a:t>
            </a:r>
            <a:endParaRPr lang="en-US" altLang="zh-CN" dirty="0" smtClean="0"/>
          </a:p>
          <a:p>
            <a:r>
              <a:rPr lang="zh-CN" altLang="en-US" dirty="0" smtClean="0"/>
              <a:t>个人主义</a:t>
            </a:r>
            <a:endParaRPr lang="en-US" altLang="zh-CN" dirty="0" smtClean="0"/>
          </a:p>
          <a:p>
            <a:r>
              <a:rPr lang="zh-CN" altLang="en-US" dirty="0" smtClean="0"/>
              <a:t>科技的发展</a:t>
            </a:r>
            <a:endParaRPr lang="en-US" altLang="zh-CN" dirty="0" smtClean="0"/>
          </a:p>
          <a:p>
            <a:r>
              <a:rPr lang="zh-CN" altLang="en-US" dirty="0" smtClean="0"/>
              <a:t>特定文化、时期下青年男女的比例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维多利亚时期英国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古罗马时代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美国提倡女性独立、性开放的年代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43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亲密关系变化的因素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个人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个人经历、依恋类型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焦虑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矛盾型</a:t>
            </a:r>
            <a:endParaRPr lang="en-US" altLang="zh-CN" dirty="0" smtClean="0"/>
          </a:p>
          <a:p>
            <a:pPr lvl="1"/>
            <a:r>
              <a:rPr lang="zh-CN" altLang="en-US" dirty="0"/>
              <a:t>回避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r>
              <a:rPr lang="zh-CN" altLang="en-US" dirty="0" smtClean="0"/>
              <a:t>经过研究、发展进而产生了如下理论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安全型</a:t>
            </a:r>
            <a:endParaRPr lang="en-US" altLang="zh-CN" dirty="0"/>
          </a:p>
          <a:p>
            <a:pPr lvl="1"/>
            <a:r>
              <a:rPr lang="zh-CN" altLang="en-US" dirty="0" smtClean="0"/>
              <a:t>痴迷型</a:t>
            </a:r>
            <a:endParaRPr lang="en-US" altLang="zh-CN" dirty="0" smtClean="0"/>
          </a:p>
          <a:p>
            <a:pPr lvl="1"/>
            <a:r>
              <a:rPr lang="zh-CN" altLang="en-US" dirty="0"/>
              <a:t>恐惧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lvl="1"/>
            <a:r>
              <a:rPr lang="zh-CN" altLang="en-US" dirty="0"/>
              <a:t>疏离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相对稳定、但可改变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5017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53550"/>
              </p:ext>
            </p:extLst>
          </p:nvPr>
        </p:nvGraphicFramePr>
        <p:xfrm>
          <a:off x="1039906" y="609599"/>
          <a:ext cx="10013576" cy="5862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307105" y="2510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回避亲密（低）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07104" y="64886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回避亲密（高）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9246" y="2911750"/>
            <a:ext cx="475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忧虑被弃低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008659" y="2911750"/>
            <a:ext cx="475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忧虑被弃</a:t>
            </a:r>
            <a:r>
              <a:rPr lang="zh-CN" altLang="en-US" dirty="0"/>
              <a:t>高</a:t>
            </a:r>
          </a:p>
        </p:txBody>
      </p:sp>
    </p:spTree>
    <p:extLst>
      <p:ext uri="{BB962C8B-B14F-4D97-AF65-F5344CB8AC3E}">
        <p14:creationId xmlns:p14="http://schemas.microsoft.com/office/powerpoint/2010/main" val="25006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569</Words>
  <Application>Microsoft Office PowerPoint</Application>
  <PresentationFormat>宽屏</PresentationFormat>
  <Paragraphs>86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Office 主题</vt:lpstr>
      <vt:lpstr>亲密关系</vt:lpstr>
      <vt:lpstr>亲密关系是什么？</vt:lpstr>
      <vt:lpstr>对亲密关系的渴望来自归属感的需要</vt:lpstr>
      <vt:lpstr>为何如此依赖亲密关系</vt:lpstr>
      <vt:lpstr>文化、社会规范</vt:lpstr>
      <vt:lpstr>未婚同居</vt:lpstr>
      <vt:lpstr>亲密关系变化的因素——文化</vt:lpstr>
      <vt:lpstr>亲密关系变化的因素——个人</vt:lpstr>
      <vt:lpstr>PowerPoint 演示文稿</vt:lpstr>
      <vt:lpstr>亲密关系变化的因素——个体差异</vt:lpstr>
      <vt:lpstr>亲密关系变化的因素——个体差异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guangxi chen</dc:creator>
  <cp:lastModifiedBy>guangxi chen</cp:lastModifiedBy>
  <cp:revision>79</cp:revision>
  <dcterms:created xsi:type="dcterms:W3CDTF">2017-11-28T07:59:51Z</dcterms:created>
  <dcterms:modified xsi:type="dcterms:W3CDTF">2017-12-18T10:28:58Z</dcterms:modified>
</cp:coreProperties>
</file>