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477234-FC5C-4BA1-AA89-DAD892BB46FD}">
  <a:tblStyle styleId="{12477234-FC5C-4BA1-AA89-DAD892BB46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55ce029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55ce029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55ce0299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55ce0299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56e360c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56e360c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56e360c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56e360c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56e360c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56e360c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55ce029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55ce029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55ce0299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55ce0299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a:t>
            </a:r>
            <a:r>
              <a:rPr lang="en"/>
              <a:t>Operation</a:t>
            </a:r>
            <a:r>
              <a:rPr lang="en"/>
              <a:t> Report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Author: Gexin Chen</a:t>
            </a:r>
            <a:endParaRPr/>
          </a:p>
          <a:p>
            <a:pPr indent="0" lvl="0" marL="0" rtl="0" algn="l">
              <a:spcBef>
                <a:spcPts val="0"/>
              </a:spcBef>
              <a:spcAft>
                <a:spcPts val="0"/>
              </a:spcAft>
              <a:buNone/>
            </a:pPr>
            <a:r>
              <a:rPr lang="en"/>
              <a:t>Date: 02/04/2023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Problem Identification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Big Mountain Resort has installed an additional chair lift, causing $1540000 extra operating cost.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Data Insight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What are important factors deciding ski resorts’ </a:t>
            </a:r>
            <a:r>
              <a:rPr b="1" lang="en" sz="1600"/>
              <a:t>ticket</a:t>
            </a:r>
            <a:r>
              <a:rPr b="1" lang="en" sz="1600"/>
              <a:t> value?</a:t>
            </a:r>
            <a:endParaRPr b="1" sz="1600"/>
          </a:p>
          <a:p>
            <a:pPr indent="0" lvl="0" marL="0" rtl="0" algn="l">
              <a:spcBef>
                <a:spcPts val="1200"/>
              </a:spcBef>
              <a:spcAft>
                <a:spcPts val="0"/>
              </a:spcAft>
              <a:buNone/>
            </a:pPr>
            <a:r>
              <a:rPr lang="en"/>
              <a:t>Ticket price is highly correlated to these features: summit elevation, vertical drop distance, total number of chair lifts, total number of runs and total number of fast Quad chair lifts. </a:t>
            </a:r>
            <a:endParaRPr/>
          </a:p>
          <a:p>
            <a:pPr indent="0" lvl="0" marL="0" rtl="0" algn="l">
              <a:spcBef>
                <a:spcPts val="1200"/>
              </a:spcBef>
              <a:spcAft>
                <a:spcPts val="1200"/>
              </a:spcAft>
              <a:buNone/>
            </a:pPr>
            <a:r>
              <a:rPr lang="en"/>
              <a:t>Our random forest model suggests vertical drop distance, total </a:t>
            </a:r>
            <a:r>
              <a:rPr lang="en"/>
              <a:t>number</a:t>
            </a:r>
            <a:r>
              <a:rPr lang="en"/>
              <a:t> of fast Quad chair lifts, total number of runs and snow making coverage are importantly influential on ticket price.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Data Insight</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3741375"/>
            <a:ext cx="7688700" cy="59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Big Mountain Resort is one of the best resorts all over the United States in terms of resort facilities and skiable area coverage. It is also the most expensive resort in Montana.  </a:t>
            </a:r>
            <a:endParaRPr/>
          </a:p>
        </p:txBody>
      </p:sp>
      <p:pic>
        <p:nvPicPr>
          <p:cNvPr id="106" name="Google Shape;106;p16"/>
          <p:cNvPicPr preferRelativeResize="0"/>
          <p:nvPr/>
        </p:nvPicPr>
        <p:blipFill>
          <a:blip r:embed="rId3">
            <a:alphaModFix/>
          </a:blip>
          <a:stretch>
            <a:fillRect/>
          </a:stretch>
        </p:blipFill>
        <p:spPr>
          <a:xfrm>
            <a:off x="729450" y="1789475"/>
            <a:ext cx="5837625" cy="175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Price Modeling</a:t>
            </a:r>
            <a:endParaRPr/>
          </a:p>
        </p:txBody>
      </p:sp>
      <p:sp>
        <p:nvSpPr>
          <p:cNvPr id="112" name="Google Shape;112;p17"/>
          <p:cNvSpPr txBox="1"/>
          <p:nvPr>
            <p:ph idx="1" type="body"/>
          </p:nvPr>
        </p:nvSpPr>
        <p:spPr>
          <a:xfrm>
            <a:off x="729450" y="2000975"/>
            <a:ext cx="7688700" cy="27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4 </a:t>
            </a:r>
            <a:r>
              <a:rPr lang="en" sz="1800"/>
              <a:t>business options are provided:</a:t>
            </a:r>
            <a:endParaRPr sz="1800"/>
          </a:p>
          <a:p>
            <a:pPr indent="-342900" lvl="0" marL="457200" rtl="0" algn="l">
              <a:spcBef>
                <a:spcPts val="1200"/>
              </a:spcBef>
              <a:spcAft>
                <a:spcPts val="0"/>
              </a:spcAft>
              <a:buSzPts val="1800"/>
              <a:buAutoNum type="arabicPeriod"/>
            </a:pPr>
            <a:r>
              <a:rPr lang="en" sz="1800"/>
              <a:t>Permanently closing down up to 10 of the least used runs;</a:t>
            </a:r>
            <a:endParaRPr sz="1800"/>
          </a:p>
          <a:p>
            <a:pPr indent="-342900" lvl="0" marL="457200" rtl="0" algn="l">
              <a:spcBef>
                <a:spcPts val="0"/>
              </a:spcBef>
              <a:spcAft>
                <a:spcPts val="0"/>
              </a:spcAft>
              <a:buSzPts val="1800"/>
              <a:buAutoNum type="arabicPeriod"/>
            </a:pPr>
            <a:r>
              <a:rPr lang="en" sz="1800"/>
              <a:t>Increase the vertical drop by adding a run to a point 150 feet lower down and an additional chair lift;</a:t>
            </a:r>
            <a:endParaRPr sz="1800"/>
          </a:p>
          <a:p>
            <a:pPr indent="-342900" lvl="0" marL="457200" rtl="0" algn="l">
              <a:spcBef>
                <a:spcPts val="0"/>
              </a:spcBef>
              <a:spcAft>
                <a:spcPts val="0"/>
              </a:spcAft>
              <a:buSzPts val="1800"/>
              <a:buAutoNum type="arabicPeriod"/>
            </a:pPr>
            <a:r>
              <a:rPr lang="en" sz="1800"/>
              <a:t>Based on option 2, add 2 acres of snow making coverage;</a:t>
            </a:r>
            <a:endParaRPr sz="1800"/>
          </a:p>
          <a:p>
            <a:pPr indent="-342900" lvl="0" marL="457200" rtl="0" algn="l">
              <a:spcBef>
                <a:spcPts val="0"/>
              </a:spcBef>
              <a:spcAft>
                <a:spcPts val="0"/>
              </a:spcAft>
              <a:buSzPts val="1800"/>
              <a:buAutoNum type="arabicPeriod"/>
            </a:pPr>
            <a:r>
              <a:rPr lang="en" sz="1800"/>
              <a:t>Increase the longest run by 0.2 mile and additional 4 acres of snow making coverage.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Price Modeling</a:t>
            </a:r>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20901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X-axis represents the number of runs closed, while Y-axis represents the change of ticket price and total revenue respectively. </a:t>
            </a:r>
            <a:endParaRPr/>
          </a:p>
          <a:p>
            <a:pPr indent="0" lvl="0" marL="0" rtl="0" algn="l">
              <a:spcBef>
                <a:spcPts val="1200"/>
              </a:spcBef>
              <a:spcAft>
                <a:spcPts val="1200"/>
              </a:spcAft>
              <a:buNone/>
            </a:pPr>
            <a:r>
              <a:rPr lang="en"/>
              <a:t>Under business option 1, closing 5 runs is the best choice.</a:t>
            </a:r>
            <a:endParaRPr/>
          </a:p>
        </p:txBody>
      </p:sp>
      <p:pic>
        <p:nvPicPr>
          <p:cNvPr id="119" name="Google Shape;119;p18"/>
          <p:cNvPicPr preferRelativeResize="0"/>
          <p:nvPr/>
        </p:nvPicPr>
        <p:blipFill>
          <a:blip r:embed="rId3">
            <a:alphaModFix/>
          </a:blip>
          <a:stretch>
            <a:fillRect/>
          </a:stretch>
        </p:blipFill>
        <p:spPr>
          <a:xfrm>
            <a:off x="3037373" y="2001000"/>
            <a:ext cx="5380775" cy="2802300"/>
          </a:xfrm>
          <a:prstGeom prst="rect">
            <a:avLst/>
          </a:prstGeom>
          <a:noFill/>
          <a:ln>
            <a:noFill/>
          </a:ln>
        </p:spPr>
      </p:pic>
      <p:sp>
        <p:nvSpPr>
          <p:cNvPr id="120" name="Google Shape;120;p18"/>
          <p:cNvSpPr txBox="1"/>
          <p:nvPr/>
        </p:nvSpPr>
        <p:spPr>
          <a:xfrm>
            <a:off x="3037375" y="4709825"/>
            <a:ext cx="655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We assume the total number of day tickets sold is fixed at 1.75 million.</a:t>
            </a:r>
            <a:endParaRPr b="1"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Price Modeling</a:t>
            </a:r>
            <a:endParaRPr/>
          </a:p>
          <a:p>
            <a:pPr indent="0" lvl="0" marL="0" rtl="0" algn="l">
              <a:spcBef>
                <a:spcPts val="0"/>
              </a:spcBef>
              <a:spcAft>
                <a:spcPts val="0"/>
              </a:spcAft>
              <a:buNone/>
            </a:pPr>
            <a:r>
              <a:t/>
            </a:r>
            <a:endParaRPr/>
          </a:p>
        </p:txBody>
      </p:sp>
      <p:graphicFrame>
        <p:nvGraphicFramePr>
          <p:cNvPr id="126" name="Google Shape;126;p19"/>
          <p:cNvGraphicFramePr/>
          <p:nvPr/>
        </p:nvGraphicFramePr>
        <p:xfrm>
          <a:off x="729450" y="1853850"/>
          <a:ext cx="3000000" cy="3000000"/>
        </p:xfrm>
        <a:graphic>
          <a:graphicData uri="http://schemas.openxmlformats.org/drawingml/2006/table">
            <a:tbl>
              <a:tblPr>
                <a:noFill/>
                <a:tableStyleId>{12477234-FC5C-4BA1-AA89-DAD892BB46FD}</a:tableStyleId>
              </a:tblPr>
              <a:tblGrid>
                <a:gridCol w="1480525"/>
                <a:gridCol w="1480525"/>
                <a:gridCol w="1480525"/>
                <a:gridCol w="1480525"/>
                <a:gridCol w="1480525"/>
              </a:tblGrid>
              <a:tr h="473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Modeled Price</a:t>
                      </a:r>
                      <a:endParaRPr/>
                    </a:p>
                  </a:txBody>
                  <a:tcPr marT="91425" marB="91425" marR="91425" marL="91425"/>
                </a:tc>
                <a:tc>
                  <a:txBody>
                    <a:bodyPr/>
                    <a:lstStyle/>
                    <a:p>
                      <a:pPr indent="0" lvl="0" marL="0" rtl="0" algn="l">
                        <a:spcBef>
                          <a:spcPts val="0"/>
                        </a:spcBef>
                        <a:spcAft>
                          <a:spcPts val="0"/>
                        </a:spcAft>
                        <a:buNone/>
                      </a:pPr>
                      <a:r>
                        <a:rPr lang="en"/>
                        <a:t>Price Change</a:t>
                      </a:r>
                      <a:endParaRPr/>
                    </a:p>
                  </a:txBody>
                  <a:tcPr marT="91425" marB="91425" marR="91425" marL="91425"/>
                </a:tc>
                <a:tc>
                  <a:txBody>
                    <a:bodyPr/>
                    <a:lstStyle/>
                    <a:p>
                      <a:pPr indent="0" lvl="0" marL="0" rtl="0" algn="l">
                        <a:spcBef>
                          <a:spcPts val="0"/>
                        </a:spcBef>
                        <a:spcAft>
                          <a:spcPts val="0"/>
                        </a:spcAft>
                        <a:buNone/>
                      </a:pPr>
                      <a:r>
                        <a:rPr lang="en"/>
                        <a:t>Revenue Change</a:t>
                      </a:r>
                      <a:endParaRPr/>
                    </a:p>
                  </a:txBody>
                  <a:tcPr marT="91425" marB="91425" marR="91425" marL="91425"/>
                </a:tc>
                <a:tc>
                  <a:txBody>
                    <a:bodyPr/>
                    <a:lstStyle/>
                    <a:p>
                      <a:pPr indent="0" lvl="0" marL="0" rtl="0" algn="l">
                        <a:spcBef>
                          <a:spcPts val="0"/>
                        </a:spcBef>
                        <a:spcAft>
                          <a:spcPts val="0"/>
                        </a:spcAft>
                        <a:buNone/>
                      </a:pPr>
                      <a:r>
                        <a:rPr lang="en"/>
                        <a:t>Operating Cost Change</a:t>
                      </a:r>
                      <a:endParaRPr/>
                    </a:p>
                  </a:txBody>
                  <a:tcPr marT="91425" marB="91425" marR="91425" marL="91425"/>
                </a:tc>
              </a:tr>
              <a:tr h="399175">
                <a:tc>
                  <a:txBody>
                    <a:bodyPr/>
                    <a:lstStyle/>
                    <a:p>
                      <a:pPr indent="0" lvl="0" marL="0" rtl="0" algn="l">
                        <a:spcBef>
                          <a:spcPts val="0"/>
                        </a:spcBef>
                        <a:spcAft>
                          <a:spcPts val="0"/>
                        </a:spcAft>
                        <a:buNone/>
                      </a:pPr>
                      <a:r>
                        <a:rPr lang="en"/>
                        <a:t>No Action</a:t>
                      </a:r>
                      <a:endParaRPr/>
                    </a:p>
                  </a:txBody>
                  <a:tcPr marT="91425" marB="91425" marR="91425" marL="91425"/>
                </a:tc>
                <a:tc>
                  <a:txBody>
                    <a:bodyPr/>
                    <a:lstStyle/>
                    <a:p>
                      <a:pPr indent="0" lvl="0" marL="0" rtl="0" algn="l">
                        <a:spcBef>
                          <a:spcPts val="0"/>
                        </a:spcBef>
                        <a:spcAft>
                          <a:spcPts val="0"/>
                        </a:spcAft>
                        <a:buNone/>
                      </a:pPr>
                      <a:r>
                        <a:rPr lang="en"/>
                        <a:t>$95.87</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r h="399175">
                <a:tc>
                  <a:txBody>
                    <a:bodyPr/>
                    <a:lstStyle/>
                    <a:p>
                      <a:pPr indent="0" lvl="0" marL="0" rtl="0" algn="l">
                        <a:spcBef>
                          <a:spcPts val="0"/>
                        </a:spcBef>
                        <a:spcAft>
                          <a:spcPts val="0"/>
                        </a:spcAft>
                        <a:buNone/>
                      </a:pPr>
                      <a:r>
                        <a:rPr lang="en"/>
                        <a:t>Option 1 </a:t>
                      </a:r>
                      <a:endParaRPr/>
                    </a:p>
                    <a:p>
                      <a:pPr indent="0" lvl="0" marL="0" rtl="0" algn="l">
                        <a:spcBef>
                          <a:spcPts val="0"/>
                        </a:spcBef>
                        <a:spcAft>
                          <a:spcPts val="0"/>
                        </a:spcAft>
                        <a:buNone/>
                      </a:pPr>
                      <a:r>
                        <a:rPr lang="en"/>
                        <a:t>(5 runs closed)</a:t>
                      </a:r>
                      <a:endParaRPr/>
                    </a:p>
                  </a:txBody>
                  <a:tcPr marT="91425" marB="91425" marR="91425" marL="91425"/>
                </a:tc>
                <a:tc>
                  <a:txBody>
                    <a:bodyPr/>
                    <a:lstStyle/>
                    <a:p>
                      <a:pPr indent="0" lvl="0" marL="0" rtl="0" algn="l">
                        <a:spcBef>
                          <a:spcPts val="0"/>
                        </a:spcBef>
                        <a:spcAft>
                          <a:spcPts val="0"/>
                        </a:spcAft>
                        <a:buNone/>
                      </a:pPr>
                      <a:r>
                        <a:rPr lang="en"/>
                        <a:t>$94.61</a:t>
                      </a:r>
                      <a:endParaRPr/>
                    </a:p>
                  </a:txBody>
                  <a:tcPr marT="91425" marB="91425" marR="91425" marL="91425"/>
                </a:tc>
                <a:tc>
                  <a:txBody>
                    <a:bodyPr/>
                    <a:lstStyle/>
                    <a:p>
                      <a:pPr indent="0" lvl="0" marL="0" rtl="0" algn="l">
                        <a:spcBef>
                          <a:spcPts val="0"/>
                        </a:spcBef>
                        <a:spcAft>
                          <a:spcPts val="0"/>
                        </a:spcAft>
                        <a:buNone/>
                      </a:pPr>
                      <a:r>
                        <a:rPr lang="en"/>
                        <a:t>-$1.26</a:t>
                      </a:r>
                      <a:endParaRPr/>
                    </a:p>
                  </a:txBody>
                  <a:tcPr marT="91425" marB="91425" marR="91425" marL="91425"/>
                </a:tc>
                <a:tc>
                  <a:txBody>
                    <a:bodyPr/>
                    <a:lstStyle/>
                    <a:p>
                      <a:pPr indent="0" lvl="0" marL="0" rtl="0" algn="l">
                        <a:spcBef>
                          <a:spcPts val="0"/>
                        </a:spcBef>
                        <a:spcAft>
                          <a:spcPts val="0"/>
                        </a:spcAft>
                        <a:buNone/>
                      </a:pPr>
                      <a:r>
                        <a:rPr lang="en"/>
                        <a:t>-$1.2M</a:t>
                      </a:r>
                      <a:endParaRPr/>
                    </a:p>
                  </a:txBody>
                  <a:tcPr marT="91425" marB="91425" marR="91425" marL="91425"/>
                </a:tc>
                <a:tc>
                  <a:txBody>
                    <a:bodyPr/>
                    <a:lstStyle/>
                    <a:p>
                      <a:pPr indent="0" lvl="0" marL="0" rtl="0" algn="l">
                        <a:spcBef>
                          <a:spcPts val="0"/>
                        </a:spcBef>
                        <a:spcAft>
                          <a:spcPts val="0"/>
                        </a:spcAft>
                        <a:buNone/>
                      </a:pPr>
                      <a:r>
                        <a:rPr lang="en"/>
                        <a:t>-$7.7M</a:t>
                      </a:r>
                      <a:endParaRPr/>
                    </a:p>
                  </a:txBody>
                  <a:tcPr marT="91425" marB="91425" marR="91425" marL="91425"/>
                </a:tc>
              </a:tr>
              <a:tr h="399175">
                <a:tc>
                  <a:txBody>
                    <a:bodyPr/>
                    <a:lstStyle/>
                    <a:p>
                      <a:pPr indent="0" lvl="0" marL="0" rtl="0" algn="l">
                        <a:spcBef>
                          <a:spcPts val="0"/>
                        </a:spcBef>
                        <a:spcAft>
                          <a:spcPts val="0"/>
                        </a:spcAft>
                        <a:buNone/>
                      </a:pPr>
                      <a:r>
                        <a:rPr lang="en"/>
                        <a:t>Option 2</a:t>
                      </a:r>
                      <a:endParaRPr/>
                    </a:p>
                  </a:txBody>
                  <a:tcPr marT="91425" marB="91425" marR="91425" marL="91425"/>
                </a:tc>
                <a:tc>
                  <a:txBody>
                    <a:bodyPr/>
                    <a:lstStyle/>
                    <a:p>
                      <a:pPr indent="0" lvl="0" marL="0" rtl="0" algn="l">
                        <a:spcBef>
                          <a:spcPts val="0"/>
                        </a:spcBef>
                        <a:spcAft>
                          <a:spcPts val="0"/>
                        </a:spcAft>
                        <a:buNone/>
                      </a:pPr>
                      <a:r>
                        <a:rPr lang="en"/>
                        <a:t>$97.86</a:t>
                      </a:r>
                      <a:endParaRPr/>
                    </a:p>
                  </a:txBody>
                  <a:tcPr marT="91425" marB="91425" marR="91425" marL="91425"/>
                </a:tc>
                <a:tc>
                  <a:txBody>
                    <a:bodyPr/>
                    <a:lstStyle/>
                    <a:p>
                      <a:pPr indent="0" lvl="0" marL="0" rtl="0" algn="l">
                        <a:spcBef>
                          <a:spcPts val="0"/>
                        </a:spcBef>
                        <a:spcAft>
                          <a:spcPts val="0"/>
                        </a:spcAft>
                        <a:buNone/>
                      </a:pPr>
                      <a:r>
                        <a:rPr lang="en"/>
                        <a:t>$1.99</a:t>
                      </a:r>
                      <a:endParaRPr/>
                    </a:p>
                  </a:txBody>
                  <a:tcPr marT="91425" marB="91425" marR="91425" marL="91425"/>
                </a:tc>
                <a:tc>
                  <a:txBody>
                    <a:bodyPr/>
                    <a:lstStyle/>
                    <a:p>
                      <a:pPr indent="0" lvl="0" marL="0" rtl="0" algn="l">
                        <a:spcBef>
                          <a:spcPts val="0"/>
                        </a:spcBef>
                        <a:spcAft>
                          <a:spcPts val="0"/>
                        </a:spcAft>
                        <a:buNone/>
                      </a:pPr>
                      <a:r>
                        <a:rPr lang="en"/>
                        <a:t>$3.47M</a:t>
                      </a:r>
                      <a:endParaRPr/>
                    </a:p>
                  </a:txBody>
                  <a:tcPr marT="91425" marB="91425" marR="91425" marL="91425"/>
                </a:tc>
                <a:tc>
                  <a:txBody>
                    <a:bodyPr/>
                    <a:lstStyle/>
                    <a:p>
                      <a:pPr indent="0" lvl="0" marL="0" rtl="0" algn="l">
                        <a:spcBef>
                          <a:spcPts val="0"/>
                        </a:spcBef>
                        <a:spcAft>
                          <a:spcPts val="0"/>
                        </a:spcAft>
                        <a:buNone/>
                      </a:pPr>
                      <a:r>
                        <a:rPr lang="en"/>
                        <a:t>$1.54M</a:t>
                      </a:r>
                      <a:endParaRPr/>
                    </a:p>
                  </a:txBody>
                  <a:tcPr marT="91425" marB="91425" marR="91425" marL="91425"/>
                </a:tc>
              </a:tr>
              <a:tr h="399175">
                <a:tc>
                  <a:txBody>
                    <a:bodyPr/>
                    <a:lstStyle/>
                    <a:p>
                      <a:pPr indent="0" lvl="0" marL="0" rtl="0" algn="l">
                        <a:spcBef>
                          <a:spcPts val="0"/>
                        </a:spcBef>
                        <a:spcAft>
                          <a:spcPts val="0"/>
                        </a:spcAft>
                        <a:buNone/>
                      </a:pPr>
                      <a:r>
                        <a:rPr lang="en"/>
                        <a:t>Option 3</a:t>
                      </a:r>
                      <a:endParaRPr/>
                    </a:p>
                  </a:txBody>
                  <a:tcPr marT="91425" marB="91425" marR="91425" marL="91425"/>
                </a:tc>
                <a:tc>
                  <a:txBody>
                    <a:bodyPr/>
                    <a:lstStyle/>
                    <a:p>
                      <a:pPr indent="0" lvl="0" marL="0" rtl="0" algn="l">
                        <a:spcBef>
                          <a:spcPts val="0"/>
                        </a:spcBef>
                        <a:spcAft>
                          <a:spcPts val="0"/>
                        </a:spcAft>
                        <a:buNone/>
                      </a:pPr>
                      <a:r>
                        <a:rPr lang="en"/>
                        <a:t>$97.86</a:t>
                      </a:r>
                      <a:endParaRPr/>
                    </a:p>
                  </a:txBody>
                  <a:tcPr marT="91425" marB="91425" marR="91425" marL="91425"/>
                </a:tc>
                <a:tc>
                  <a:txBody>
                    <a:bodyPr/>
                    <a:lstStyle/>
                    <a:p>
                      <a:pPr indent="0" lvl="0" marL="0" rtl="0" algn="l">
                        <a:spcBef>
                          <a:spcPts val="0"/>
                        </a:spcBef>
                        <a:spcAft>
                          <a:spcPts val="0"/>
                        </a:spcAft>
                        <a:buNone/>
                      </a:pPr>
                      <a:r>
                        <a:rPr lang="en"/>
                        <a:t>$1.99</a:t>
                      </a:r>
                      <a:endParaRPr/>
                    </a:p>
                  </a:txBody>
                  <a:tcPr marT="91425" marB="91425" marR="91425" marL="91425"/>
                </a:tc>
                <a:tc>
                  <a:txBody>
                    <a:bodyPr/>
                    <a:lstStyle/>
                    <a:p>
                      <a:pPr indent="0" lvl="0" marL="0" rtl="0" algn="l">
                        <a:spcBef>
                          <a:spcPts val="0"/>
                        </a:spcBef>
                        <a:spcAft>
                          <a:spcPts val="0"/>
                        </a:spcAft>
                        <a:buNone/>
                      </a:pPr>
                      <a:r>
                        <a:rPr lang="en"/>
                        <a:t>$3.47M</a:t>
                      </a:r>
                      <a:endParaRPr/>
                    </a:p>
                  </a:txBody>
                  <a:tcPr marT="91425" marB="91425" marR="91425" marL="91425"/>
                </a:tc>
                <a:tc>
                  <a:txBody>
                    <a:bodyPr/>
                    <a:lstStyle/>
                    <a:p>
                      <a:pPr indent="0" lvl="0" marL="0" rtl="0" algn="l">
                        <a:spcBef>
                          <a:spcPts val="0"/>
                        </a:spcBef>
                        <a:spcAft>
                          <a:spcPts val="0"/>
                        </a:spcAft>
                        <a:buNone/>
                      </a:pPr>
                      <a:r>
                        <a:rPr lang="en"/>
                        <a:t>Over $1.6M</a:t>
                      </a:r>
                      <a:endParaRPr/>
                    </a:p>
                  </a:txBody>
                  <a:tcPr marT="91425" marB="91425" marR="91425" marL="91425"/>
                </a:tc>
              </a:tr>
              <a:tr h="399175">
                <a:tc>
                  <a:txBody>
                    <a:bodyPr/>
                    <a:lstStyle/>
                    <a:p>
                      <a:pPr indent="0" lvl="0" marL="0" rtl="0" algn="l">
                        <a:spcBef>
                          <a:spcPts val="0"/>
                        </a:spcBef>
                        <a:spcAft>
                          <a:spcPts val="0"/>
                        </a:spcAft>
                        <a:buNone/>
                      </a:pPr>
                      <a:r>
                        <a:rPr lang="en"/>
                        <a:t>Option 4</a:t>
                      </a:r>
                      <a:endParaRPr/>
                    </a:p>
                  </a:txBody>
                  <a:tcPr marT="91425" marB="91425" marR="91425" marL="91425"/>
                </a:tc>
                <a:tc>
                  <a:txBody>
                    <a:bodyPr/>
                    <a:lstStyle/>
                    <a:p>
                      <a:pPr indent="0" lvl="0" marL="0" rtl="0" algn="l">
                        <a:spcBef>
                          <a:spcPts val="0"/>
                        </a:spcBef>
                        <a:spcAft>
                          <a:spcPts val="0"/>
                        </a:spcAft>
                        <a:buNone/>
                      </a:pPr>
                      <a:r>
                        <a:rPr lang="en"/>
                        <a:t>$97.86</a:t>
                      </a:r>
                      <a:endParaRPr/>
                    </a:p>
                  </a:txBody>
                  <a:tcPr marT="91425" marB="91425" marR="91425" marL="91425"/>
                </a:tc>
                <a:tc>
                  <a:txBody>
                    <a:bodyPr/>
                    <a:lstStyle/>
                    <a:p>
                      <a:pPr indent="0" lvl="0" marL="0" rtl="0" algn="l">
                        <a:spcBef>
                          <a:spcPts val="0"/>
                        </a:spcBef>
                        <a:spcAft>
                          <a:spcPts val="0"/>
                        </a:spcAft>
                        <a:buNone/>
                      </a:pPr>
                      <a:r>
                        <a:rPr lang="en"/>
                        <a:t>$1.99</a:t>
                      </a:r>
                      <a:endParaRPr/>
                    </a:p>
                  </a:txBody>
                  <a:tcPr marT="91425" marB="91425" marR="91425" marL="91425"/>
                </a:tc>
                <a:tc>
                  <a:txBody>
                    <a:bodyPr/>
                    <a:lstStyle/>
                    <a:p>
                      <a:pPr indent="0" lvl="0" marL="0" rtl="0" algn="l">
                        <a:spcBef>
                          <a:spcPts val="0"/>
                        </a:spcBef>
                        <a:spcAft>
                          <a:spcPts val="0"/>
                        </a:spcAft>
                        <a:buNone/>
                      </a:pPr>
                      <a:r>
                        <a:rPr lang="en"/>
                        <a:t>$3.47M</a:t>
                      </a:r>
                      <a:endParaRPr/>
                    </a:p>
                  </a:txBody>
                  <a:tcPr marT="91425" marB="91425" marR="91425" marL="91425"/>
                </a:tc>
                <a:tc>
                  <a:txBody>
                    <a:bodyPr/>
                    <a:lstStyle/>
                    <a:p>
                      <a:pPr indent="0" lvl="0" marL="0" rtl="0" algn="l">
                        <a:spcBef>
                          <a:spcPts val="0"/>
                        </a:spcBef>
                        <a:spcAft>
                          <a:spcPts val="0"/>
                        </a:spcAft>
                        <a:buNone/>
                      </a:pPr>
                      <a:r>
                        <a:rPr lang="en"/>
                        <a:t>Over $2M</a:t>
                      </a:r>
                      <a:endParaRPr/>
                    </a:p>
                  </a:txBody>
                  <a:tcPr marT="91425" marB="91425" marR="91425" marL="91425"/>
                </a:tc>
              </a:tr>
            </a:tbl>
          </a:graphicData>
        </a:graphic>
      </p:graphicFrame>
      <p:sp>
        <p:nvSpPr>
          <p:cNvPr id="127" name="Google Shape;127;p19"/>
          <p:cNvSpPr txBox="1"/>
          <p:nvPr/>
        </p:nvSpPr>
        <p:spPr>
          <a:xfrm>
            <a:off x="653250" y="4641200"/>
            <a:ext cx="747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We assume the total number of day tickets sold is fixed at 1.75 million and operating cost of a single chair lift is 1.54M on average.</a:t>
            </a:r>
            <a:endParaRPr b="1" sz="1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Conclusion</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Big Mountain Resort is already the best and most expensive resort in Montana, further investment on facilities forces us to further increase ticket price which would probably cause demand decrease;</a:t>
            </a:r>
            <a:endParaRPr/>
          </a:p>
          <a:p>
            <a:pPr indent="-311150" lvl="0" marL="457200" rtl="0" algn="l">
              <a:spcBef>
                <a:spcPts val="0"/>
              </a:spcBef>
              <a:spcAft>
                <a:spcPts val="0"/>
              </a:spcAft>
              <a:buSzPts val="1300"/>
              <a:buAutoNum type="arabicPeriod"/>
            </a:pPr>
            <a:r>
              <a:rPr lang="en"/>
              <a:t>Prediction model suggests that our current ticket price is </a:t>
            </a:r>
            <a:r>
              <a:rPr lang="en"/>
              <a:t>undervalued</a:t>
            </a:r>
            <a:r>
              <a:rPr lang="en"/>
              <a:t> in current market;</a:t>
            </a:r>
            <a:endParaRPr/>
          </a:p>
          <a:p>
            <a:pPr indent="-311150" lvl="0" marL="457200" rtl="0" algn="l">
              <a:spcBef>
                <a:spcPts val="0"/>
              </a:spcBef>
              <a:spcAft>
                <a:spcPts val="0"/>
              </a:spcAft>
              <a:buSzPts val="1300"/>
              <a:buAutoNum type="arabicPeriod"/>
            </a:pPr>
            <a:r>
              <a:rPr lang="en"/>
              <a:t>Prediction model suggests that closing several runs will not decrease our ticket value a lot, and closing runs can help us save a decent </a:t>
            </a:r>
            <a:r>
              <a:rPr lang="en"/>
              <a:t>amount</a:t>
            </a:r>
            <a:r>
              <a:rPr lang="en"/>
              <a:t> of money.</a:t>
            </a:r>
            <a:endParaRPr/>
          </a:p>
          <a:p>
            <a:pPr indent="0" lvl="0" marL="0" rtl="0" algn="l">
              <a:spcBef>
                <a:spcPts val="1200"/>
              </a:spcBef>
              <a:spcAft>
                <a:spcPts val="1200"/>
              </a:spcAft>
              <a:buNone/>
            </a:pPr>
            <a:r>
              <a:rPr lang="en"/>
              <a:t>Therefore, from my own perspective, we recommend Big Mountain Resort to </a:t>
            </a:r>
            <a:r>
              <a:rPr lang="en"/>
              <a:t>permanently</a:t>
            </a:r>
            <a:r>
              <a:rPr lang="en"/>
              <a:t> close 5 runs and keep the ticket price as what it is.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