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SL\ICCV2021\local_test\features\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 to class prototype</a:t>
            </a:r>
            <a:endParaRPr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31569356729443737"/>
          <c:y val="0.155678668703714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354994604971023"/>
          <c:y val="0.25516203836385726"/>
          <c:w val="0.75235852078788268"/>
          <c:h val="0.5204660166729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Sheet2!$K$71</c:f>
              <c:strCache>
                <c:ptCount val="1"/>
                <c:pt idx="0">
                  <c:v>ImageNet</c:v>
                </c:pt>
              </c:strCache>
            </c:strRef>
          </c:tx>
          <c:spPr>
            <a:solidFill>
              <a:srgbClr val="FFD96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Sheet2!$J$72:$J$83</c:f>
              <c:strCache>
                <c:ptCount val="12"/>
                <c:pt idx="0">
                  <c:v>ashcan</c:v>
                </c:pt>
                <c:pt idx="1">
                  <c:v>bathtub</c:v>
                </c:pt>
                <c:pt idx="2">
                  <c:v>birdhouse</c:v>
                </c:pt>
                <c:pt idx="3">
                  <c:v>keypad</c:v>
                </c:pt>
                <c:pt idx="4">
                  <c:v>file cabinet</c:v>
                </c:pt>
                <c:pt idx="5">
                  <c:v>speaker</c:v>
                </c:pt>
                <c:pt idx="6">
                  <c:v>mailbox</c:v>
                </c:pt>
                <c:pt idx="7">
                  <c:v>microwave</c:v>
                </c:pt>
                <c:pt idx="8">
                  <c:v>pot</c:v>
                </c:pt>
                <c:pt idx="9">
                  <c:v>remote</c:v>
                </c:pt>
                <c:pt idx="10">
                  <c:v>rifle</c:v>
                </c:pt>
                <c:pt idx="11">
                  <c:v>stove</c:v>
                </c:pt>
              </c:strCache>
            </c:strRef>
          </c:cat>
          <c:val>
            <c:numRef>
              <c:f>Sheet2!$K$72:$K$83</c:f>
              <c:numCache>
                <c:formatCode>General</c:formatCode>
                <c:ptCount val="12"/>
                <c:pt idx="0">
                  <c:v>6.1759479999999999E-2</c:v>
                </c:pt>
                <c:pt idx="1">
                  <c:v>4.2577240000000002E-2</c:v>
                </c:pt>
                <c:pt idx="2">
                  <c:v>5.1428170000000002E-2</c:v>
                </c:pt>
                <c:pt idx="3">
                  <c:v>6.4636260000000001E-2</c:v>
                </c:pt>
                <c:pt idx="4">
                  <c:v>4.5249909999999997E-2</c:v>
                </c:pt>
                <c:pt idx="5">
                  <c:v>5.0044499999999999E-2</c:v>
                </c:pt>
                <c:pt idx="6">
                  <c:v>4.9856350000000001E-2</c:v>
                </c:pt>
                <c:pt idx="7">
                  <c:v>3.0471379999999999E-2</c:v>
                </c:pt>
                <c:pt idx="8">
                  <c:v>5.9352630000000003E-2</c:v>
                </c:pt>
                <c:pt idx="9">
                  <c:v>5.7437130000000003E-2</c:v>
                </c:pt>
                <c:pt idx="10">
                  <c:v>5.6422409999999999E-2</c:v>
                </c:pt>
                <c:pt idx="11">
                  <c:v>5.464372E-2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60-462F-840C-D8EEC6E859C0}"/>
            </c:ext>
          </c:extLst>
        </c:ser>
        <c:ser>
          <c:idx val="1"/>
          <c:order val="1"/>
          <c:tx>
            <c:strRef>
              <c:f>Sheet2!$L$71</c:f>
              <c:strCache>
                <c:ptCount val="1"/>
                <c:pt idx="0">
                  <c:v>ShapeNet</c:v>
                </c:pt>
              </c:strCache>
            </c:strRef>
          </c:tx>
          <c:spPr>
            <a:solidFill>
              <a:srgbClr val="7279A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Sheet2!$J$72:$J$83</c:f>
              <c:strCache>
                <c:ptCount val="12"/>
                <c:pt idx="0">
                  <c:v>ashcan</c:v>
                </c:pt>
                <c:pt idx="1">
                  <c:v>bathtub</c:v>
                </c:pt>
                <c:pt idx="2">
                  <c:v>birdhouse</c:v>
                </c:pt>
                <c:pt idx="3">
                  <c:v>keypad</c:v>
                </c:pt>
                <c:pt idx="4">
                  <c:v>file cabinet</c:v>
                </c:pt>
                <c:pt idx="5">
                  <c:v>speaker</c:v>
                </c:pt>
                <c:pt idx="6">
                  <c:v>mailbox</c:v>
                </c:pt>
                <c:pt idx="7">
                  <c:v>microwave</c:v>
                </c:pt>
                <c:pt idx="8">
                  <c:v>pot</c:v>
                </c:pt>
                <c:pt idx="9">
                  <c:v>remote</c:v>
                </c:pt>
                <c:pt idx="10">
                  <c:v>rifle</c:v>
                </c:pt>
                <c:pt idx="11">
                  <c:v>stove</c:v>
                </c:pt>
              </c:strCache>
            </c:strRef>
          </c:cat>
          <c:val>
            <c:numRef>
              <c:f>Sheet2!$L$72:$L$83</c:f>
              <c:numCache>
                <c:formatCode>General</c:formatCode>
                <c:ptCount val="12"/>
                <c:pt idx="0">
                  <c:v>7.0582699999999998E-2</c:v>
                </c:pt>
                <c:pt idx="1">
                  <c:v>0.1011127</c:v>
                </c:pt>
                <c:pt idx="2">
                  <c:v>0.1759964</c:v>
                </c:pt>
                <c:pt idx="3">
                  <c:v>3.1666300000000001E-2</c:v>
                </c:pt>
                <c:pt idx="4">
                  <c:v>0.11343930000000001</c:v>
                </c:pt>
                <c:pt idx="5">
                  <c:v>0.126357</c:v>
                </c:pt>
                <c:pt idx="6">
                  <c:v>0.20139789999999999</c:v>
                </c:pt>
                <c:pt idx="7">
                  <c:v>5.3011999999999997E-2</c:v>
                </c:pt>
                <c:pt idx="8">
                  <c:v>0.1702265</c:v>
                </c:pt>
                <c:pt idx="9">
                  <c:v>5.1151599999999998E-2</c:v>
                </c:pt>
                <c:pt idx="10">
                  <c:v>9.3424900000000005E-2</c:v>
                </c:pt>
                <c:pt idx="11">
                  <c:v>0.16225490000000001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60-462F-840C-D8EEC6E859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462393871"/>
        <c:axId val="656633199"/>
      </c:barChart>
      <c:catAx>
        <c:axId val="462393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  <c:crossAx val="656633199"/>
        <c:crosses val="autoZero"/>
        <c:auto val="1"/>
        <c:lblAlgn val="ctr"/>
        <c:lblOffset val="100"/>
        <c:noMultiLvlLbl val="0"/>
      </c:catAx>
      <c:valAx>
        <c:axId val="65663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Normalized Euclidean Distance</a:t>
                </a:r>
                <a:endParaRPr lang="zh-CN" altLang="en-US" sz="13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1.2112685319515554E-2"/>
              <c:y val="0.221149504827095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  <c:crossAx val="462393871"/>
        <c:crosses val="autoZero"/>
        <c:crossBetween val="between"/>
      </c:valAx>
      <c:spPr>
        <a:noFill/>
        <a:ln w="1270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</c:plotArea>
    <c:legend>
      <c:legendPos val="r"/>
      <c:layout>
        <c:manualLayout>
          <c:xMode val="edge"/>
          <c:yMode val="edge"/>
          <c:x val="0.73812163447532364"/>
          <c:y val="0.27180024576121697"/>
          <c:w val="0.12071769192249912"/>
          <c:h val="0.13535560834827051"/>
        </c:manualLayout>
      </c:layout>
      <c:overlay val="0"/>
      <c:spPr>
        <a:solidFill>
          <a:schemeClr val="bg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34382-39B3-47FF-B78C-F645B3F4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552F3B-8C27-4B09-857A-3642BC999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39C85-05BE-4B90-B151-DB50ECF0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56C38-5484-48B7-8DA7-A23AC7BF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BCF9B-3644-4EFB-A360-D75AE925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0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D3E37-4F39-4A82-95D8-413C9C71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52FFB-4824-4586-8699-CA593A73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9F106-6B07-48EF-8FBE-1ECCD074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96499-E469-4836-BF58-A936D763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3ACFD-0696-411A-91C6-6935696C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6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447D36-555D-4D54-8E18-D205612A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41F5F9-EE8A-43B7-9649-F6FF960B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A587-5DFE-4E8D-AE8B-BD4E2A83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AA08F-4456-4FFC-8FA2-C4E4EE67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E982F-9C18-475C-BE42-06F6AD9E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3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E8DA1-7DCD-4A97-A69C-2F7E5E8B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A8B18-1341-4719-9DED-FFE864E2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EA9A3-5997-4954-A673-E0ABA8D0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D1342-15CF-4BF9-A9B6-3E18A733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DDDE-BB6D-462C-9EAB-F7D6146C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5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6D194-7D6A-48CB-B9F8-A57AA10D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AE721-26AF-4E74-BBAD-39AE92081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F7ECE-10D0-4948-8F08-C6C10F60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1C9FC-F856-4046-8A3A-34D8889A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0EE4-58BC-49B7-B9A7-C26C4744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29E57-FCE6-4F82-91CD-7E7D3067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367F0-B069-4C93-B9DD-511EC2B92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F07CC-5442-4034-B62F-2E6E0419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17877-B404-4B1D-8118-7290AFF1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21BA4-1CA3-4AF7-96D5-C7753F4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7DC48-D1D7-49AE-8CCD-D31A46E2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0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D7EE-2C47-4044-A3E6-F159B775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7BDD6-7A5E-41B3-B5B8-19179CF9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E84B3-63FF-4B48-9C81-51A50586D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53E25D-C35C-4737-B861-DE4804768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14AF61-61BE-4CC5-9430-E4269D76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DB3834-58B6-4E0D-8C2D-E96A8D01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19CBFC-1F50-44F2-961E-B98C2AF3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1C10CF-CBCF-40AE-B52C-5F388080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225F-12F7-4AEE-BF88-3442AEAE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5190C8-60B8-4CC4-B963-3F8DCD11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C05C6-8806-4F25-B48C-B24CF8DB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96F7C-E263-4B91-85EE-0B935CD1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2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077DB7-A472-44BE-8B5D-CBD4E871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5EE2AF-74BE-4A4E-97AA-4AF3726E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74499-9C07-40A9-9E33-C8FDE07B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1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963F8-73F6-4CE5-AF0E-62254F49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DB0A5-87A0-4CC6-BCD8-1CBFDD3D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C8B283-935F-41E0-82FD-FFBA90F1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75472-5A6F-4360-8900-6052E4D2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670C2-FA3F-4780-A14D-0CBE8818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928DC-266F-4670-838C-195A73C8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3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D588F-8058-492F-A1A9-2162D007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711F8C-D19A-4C46-ACB1-DE6A4D468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0A2EA-7C18-4728-9B94-E0235624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205590-B7E5-4602-83D5-1B03C2AB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130E6-C255-4329-9DF2-4B82C569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BF5C7-4237-491E-A756-1F4E5E74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5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BCF65-4E5C-4D50-8DB3-A05712B9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D2682-D159-4E75-A402-BD6A36A0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EA773-3035-4BCC-B948-27CFE2044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8472-F3D8-4B06-A00A-1C39A149DF1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37D01-9578-4D67-B597-50404ECA2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FAEAF-FA0E-436C-A5DB-8FF5B0BB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B608-BEC3-4143-9EF1-1C5FE24292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9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9086226-7E6F-4065-80C2-A0C14D2CA16E}"/>
              </a:ext>
            </a:extLst>
          </p:cNvPr>
          <p:cNvGrpSpPr/>
          <p:nvPr/>
        </p:nvGrpSpPr>
        <p:grpSpPr>
          <a:xfrm>
            <a:off x="127019" y="991960"/>
            <a:ext cx="12672499" cy="3661690"/>
            <a:chOff x="127019" y="991960"/>
            <a:chExt cx="12672499" cy="366169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7B73D40-89B1-43AA-AA0A-B7DD22A89839}"/>
                </a:ext>
              </a:extLst>
            </p:cNvPr>
            <p:cNvGrpSpPr/>
            <p:nvPr/>
          </p:nvGrpSpPr>
          <p:grpSpPr>
            <a:xfrm>
              <a:off x="127019" y="1724325"/>
              <a:ext cx="5563662" cy="2926977"/>
              <a:chOff x="3411627" y="821336"/>
              <a:chExt cx="5563662" cy="292697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0CE046B7-465C-431E-9619-BB0F39A1EDD6}"/>
                  </a:ext>
                </a:extLst>
              </p:cNvPr>
              <p:cNvGrpSpPr/>
              <p:nvPr/>
            </p:nvGrpSpPr>
            <p:grpSpPr>
              <a:xfrm>
                <a:off x="3411627" y="821336"/>
                <a:ext cx="5563662" cy="2430461"/>
                <a:chOff x="2536111" y="3542828"/>
                <a:chExt cx="7424500" cy="3045360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44860594-7B1D-4A09-9970-FF6FDCA7C2A2}"/>
                    </a:ext>
                  </a:extLst>
                </p:cNvPr>
                <p:cNvGrpSpPr/>
                <p:nvPr/>
              </p:nvGrpSpPr>
              <p:grpSpPr>
                <a:xfrm>
                  <a:off x="3505969" y="3980050"/>
                  <a:ext cx="5193183" cy="2608138"/>
                  <a:chOff x="2277762" y="1521366"/>
                  <a:chExt cx="7097921" cy="3380433"/>
                </a:xfrm>
              </p:grpSpPr>
              <p:pic>
                <p:nvPicPr>
                  <p:cNvPr id="8" name="图片 7">
                    <a:extLst>
                      <a:ext uri="{FF2B5EF4-FFF2-40B4-BE49-F238E27FC236}">
                        <a16:creationId xmlns:a16="http://schemas.microsoft.com/office/drawing/2014/main" id="{A25ADC7A-2572-4099-A0A9-19B237A5D1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981" t="14161" r="15250" b="9756"/>
                  <a:stretch/>
                </p:blipFill>
                <p:spPr>
                  <a:xfrm>
                    <a:off x="6183234" y="1594263"/>
                    <a:ext cx="3192449" cy="2614882"/>
                  </a:xfrm>
                  <a:prstGeom prst="rect">
                    <a:avLst/>
                  </a:prstGeom>
                </p:spPr>
              </p:pic>
              <p:pic>
                <p:nvPicPr>
                  <p:cNvPr id="9" name="图片 8">
                    <a:extLst>
                      <a:ext uri="{FF2B5EF4-FFF2-40B4-BE49-F238E27FC236}">
                        <a16:creationId xmlns:a16="http://schemas.microsoft.com/office/drawing/2014/main" id="{155E707D-9BA0-4A50-822A-61A6FD3FDA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1446" t="14022" r="8805" b="9697"/>
                  <a:stretch/>
                </p:blipFill>
                <p:spPr>
                  <a:xfrm>
                    <a:off x="2277762" y="1521366"/>
                    <a:ext cx="3821082" cy="2687781"/>
                  </a:xfrm>
                  <a:prstGeom prst="rect">
                    <a:avLst/>
                  </a:prstGeom>
                </p:spPr>
              </p:pic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F42B1554-E7FB-43D6-9D2F-61339C6227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47240" y="4301994"/>
                    <a:ext cx="1503955" cy="4786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ShapeNet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F40D1C4-A350-4419-94EF-51ABF6CAFE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1374" y="4301996"/>
                    <a:ext cx="2174218" cy="5998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ImageNet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CF5C745D-08EB-40D2-B02B-BAF5ADF1AE96}"/>
                    </a:ext>
                  </a:extLst>
                </p:cNvPr>
                <p:cNvGrpSpPr/>
                <p:nvPr/>
              </p:nvGrpSpPr>
              <p:grpSpPr>
                <a:xfrm>
                  <a:off x="2536111" y="3542828"/>
                  <a:ext cx="854924" cy="3014802"/>
                  <a:chOff x="3049701" y="1451899"/>
                  <a:chExt cx="854924" cy="3014802"/>
                </a:xfrm>
              </p:grpSpPr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23E1CADF-9BFE-440B-8D3E-40BD493ECF85}"/>
                      </a:ext>
                    </a:extLst>
                  </p:cNvPr>
                  <p:cNvGrpSpPr/>
                  <p:nvPr/>
                </p:nvGrpSpPr>
                <p:grpSpPr>
                  <a:xfrm>
                    <a:off x="3245811" y="1557197"/>
                    <a:ext cx="456797" cy="2756031"/>
                    <a:chOff x="2703691" y="1483906"/>
                    <a:chExt cx="491918" cy="2967933"/>
                  </a:xfrm>
                </p:grpSpPr>
                <p:pic>
                  <p:nvPicPr>
                    <p:cNvPr id="16" name="图片 15">
                      <a:extLst>
                        <a:ext uri="{FF2B5EF4-FFF2-40B4-BE49-F238E27FC236}">
                          <a16:creationId xmlns:a16="http://schemas.microsoft.com/office/drawing/2014/main" id="{5E4EBFBD-BE72-437B-A8BB-D9850A87DE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03691" y="1483906"/>
                      <a:ext cx="473670" cy="629883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noFill/>
                    </a:ln>
                    <a:effectLst>
                      <a:outerShdw blurRad="76200" dist="38100" dir="78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4200000"/>
                      </a:lightRig>
                    </a:scene3d>
                    <a:sp3d prstMaterial="plastic">
                      <a:bevelT w="381000" h="114300" prst="relaxedInset"/>
                      <a:contourClr>
                        <a:srgbClr val="969696"/>
                      </a:contourClr>
                    </a:sp3d>
                  </p:spPr>
                </p:pic>
                <p:pic>
                  <p:nvPicPr>
                    <p:cNvPr id="17" name="图片 16">
                      <a:extLst>
                        <a:ext uri="{FF2B5EF4-FFF2-40B4-BE49-F238E27FC236}">
                          <a16:creationId xmlns:a16="http://schemas.microsoft.com/office/drawing/2014/main" id="{F2EA4C93-8284-4CED-ADD4-17D60A9007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31335" y="3156519"/>
                      <a:ext cx="448844" cy="600058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noFill/>
                    </a:ln>
                    <a:effectLst>
                      <a:outerShdw blurRad="76200" dist="38100" dir="78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4200000"/>
                      </a:lightRig>
                    </a:scene3d>
                    <a:sp3d prstMaterial="plastic">
                      <a:bevelT w="381000" h="114300" prst="relaxedInset"/>
                      <a:contourClr>
                        <a:srgbClr val="969696"/>
                      </a:contourClr>
                    </a:sp3d>
                  </p:spPr>
                </p:pic>
                <p:pic>
                  <p:nvPicPr>
                    <p:cNvPr id="18" name="图片 17">
                      <a:extLst>
                        <a:ext uri="{FF2B5EF4-FFF2-40B4-BE49-F238E27FC236}">
                          <a16:creationId xmlns:a16="http://schemas.microsoft.com/office/drawing/2014/main" id="{6D80F5E8-590B-4798-B6CF-91FEE76C80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18922" y="2212699"/>
                      <a:ext cx="473669" cy="631557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noFill/>
                    </a:ln>
                    <a:effectLst>
                      <a:outerShdw blurRad="76200" dist="38100" dir="78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4200000"/>
                      </a:lightRig>
                    </a:scene3d>
                    <a:sp3d prstMaterial="plastic">
                      <a:bevelT w="381000" h="114300" prst="relaxedInset"/>
                      <a:contourClr>
                        <a:srgbClr val="969696"/>
                      </a:contourClr>
                    </a:sp3d>
                  </p:spPr>
                </p:pic>
                <p:pic>
                  <p:nvPicPr>
                    <p:cNvPr id="19" name="图片 18">
                      <a:extLst>
                        <a:ext uri="{FF2B5EF4-FFF2-40B4-BE49-F238E27FC236}">
                          <a16:creationId xmlns:a16="http://schemas.microsoft.com/office/drawing/2014/main" id="{D6AB7868-0CED-4B28-8E8D-00BBB8A952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749016" y="3857966"/>
                      <a:ext cx="446593" cy="593873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noFill/>
                    </a:ln>
                    <a:effectLst>
                      <a:outerShdw blurRad="76200" dist="38100" dir="78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4200000"/>
                      </a:lightRig>
                    </a:scene3d>
                    <a:sp3d prstMaterial="plastic">
                      <a:bevelT w="381000" h="114300" prst="relaxedInset"/>
                      <a:contourClr>
                        <a:srgbClr val="969696"/>
                      </a:contourClr>
                    </a:sp3d>
                  </p:spPr>
                </p:pic>
              </p:grpSp>
              <p:sp>
                <p:nvSpPr>
                  <p:cNvPr id="14" name="对话气泡: 圆角矩形 13">
                    <a:extLst>
                      <a:ext uri="{FF2B5EF4-FFF2-40B4-BE49-F238E27FC236}">
                        <a16:creationId xmlns:a16="http://schemas.microsoft.com/office/drawing/2014/main" id="{5D5CF203-4BAB-4F96-94F7-569B6DBB6DC1}"/>
                      </a:ext>
                    </a:extLst>
                  </p:cNvPr>
                  <p:cNvSpPr/>
                  <p:nvPr/>
                </p:nvSpPr>
                <p:spPr>
                  <a:xfrm>
                    <a:off x="3049701" y="1451899"/>
                    <a:ext cx="854924" cy="3014802"/>
                  </a:xfrm>
                  <a:prstGeom prst="wedgeRoundRectCallout">
                    <a:avLst>
                      <a:gd name="adj1" fmla="val 44211"/>
                      <a:gd name="adj2" fmla="val -22785"/>
                      <a:gd name="adj3" fmla="val 16667"/>
                    </a:avLst>
                  </a:prstGeom>
                  <a:noFill/>
                  <a:ln w="22225">
                    <a:prstDash val="sys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noFill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FF12978F-97CB-4D0B-BCB2-499B30F26E6F}"/>
                      </a:ext>
                    </a:extLst>
                  </p:cNvPr>
                  <p:cNvSpPr txBox="1"/>
                  <p:nvPr/>
                </p:nvSpPr>
                <p:spPr>
                  <a:xfrm>
                    <a:off x="3260115" y="2761781"/>
                    <a:ext cx="3465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0" name="箭头: 右 19">
                  <a:extLst>
                    <a:ext uri="{FF2B5EF4-FFF2-40B4-BE49-F238E27FC236}">
                      <a16:creationId xmlns:a16="http://schemas.microsoft.com/office/drawing/2014/main" id="{4B9AC0E6-2476-4504-B573-90835996A96C}"/>
                    </a:ext>
                  </a:extLst>
                </p:cNvPr>
                <p:cNvSpPr/>
                <p:nvPr/>
              </p:nvSpPr>
              <p:spPr>
                <a:xfrm>
                  <a:off x="3509790" y="4485981"/>
                  <a:ext cx="227459" cy="115944"/>
                </a:xfrm>
                <a:prstGeom prst="rightArrow">
                  <a:avLst/>
                </a:prstGeo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D6F92619-F81C-4DB5-88B0-8BABCBCE7472}"/>
                    </a:ext>
                  </a:extLst>
                </p:cNvPr>
                <p:cNvGrpSpPr/>
                <p:nvPr/>
              </p:nvGrpSpPr>
              <p:grpSpPr>
                <a:xfrm>
                  <a:off x="8922245" y="3546463"/>
                  <a:ext cx="1038366" cy="3014800"/>
                  <a:chOff x="7846936" y="1445083"/>
                  <a:chExt cx="1038366" cy="3014800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2F819D14-A10E-4604-9E4A-9EE38BC2360B}"/>
                      </a:ext>
                    </a:extLst>
                  </p:cNvPr>
                  <p:cNvGrpSpPr/>
                  <p:nvPr/>
                </p:nvGrpSpPr>
                <p:grpSpPr>
                  <a:xfrm>
                    <a:off x="7846936" y="1521978"/>
                    <a:ext cx="1038366" cy="2820493"/>
                    <a:chOff x="1454963" y="1131509"/>
                    <a:chExt cx="1305978" cy="3547393"/>
                  </a:xfrm>
                </p:grpSpPr>
                <p:pic>
                  <p:nvPicPr>
                    <p:cNvPr id="25" name="图片 24">
                      <a:extLst>
                        <a:ext uri="{FF2B5EF4-FFF2-40B4-BE49-F238E27FC236}">
                          <a16:creationId xmlns:a16="http://schemas.microsoft.com/office/drawing/2014/main" id="{4D17744C-4E5F-42D4-857E-153296E976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49574" y="3571655"/>
                      <a:ext cx="1107248" cy="1107247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noFill/>
                    </a:ln>
                    <a:effectLst>
                      <a:outerShdw blurRad="76200" dist="38100" dir="78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4200000"/>
                      </a:lightRig>
                    </a:scene3d>
                    <a:sp3d prstMaterial="plastic">
                      <a:bevelT w="381000" h="114300" prst="relaxedInset"/>
                      <a:contourClr>
                        <a:srgbClr val="969696"/>
                      </a:contourClr>
                    </a:sp3d>
                  </p:spPr>
                </p:pic>
                <p:pic>
                  <p:nvPicPr>
                    <p:cNvPr id="26" name="图片 25">
                      <a:extLst>
                        <a:ext uri="{FF2B5EF4-FFF2-40B4-BE49-F238E27FC236}">
                          <a16:creationId xmlns:a16="http://schemas.microsoft.com/office/drawing/2014/main" id="{33C3714A-FDBB-4F4B-B36F-FB68078497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54963" y="1708143"/>
                      <a:ext cx="1240428" cy="1240428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noFill/>
                    </a:ln>
                    <a:effectLst>
                      <a:outerShdw blurRad="76200" dist="38100" dir="78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4200000"/>
                      </a:lightRig>
                    </a:scene3d>
                    <a:sp3d prstMaterial="plastic">
                      <a:bevelT w="381000" h="114300" prst="relaxedInset"/>
                      <a:contourClr>
                        <a:srgbClr val="969696"/>
                      </a:contourClr>
                    </a:sp3d>
                  </p:spPr>
                </p:pic>
                <p:pic>
                  <p:nvPicPr>
                    <p:cNvPr id="27" name="图片 26">
                      <a:extLst>
                        <a:ext uri="{FF2B5EF4-FFF2-40B4-BE49-F238E27FC236}">
                          <a16:creationId xmlns:a16="http://schemas.microsoft.com/office/drawing/2014/main" id="{30368DA1-304C-4BBB-AAF3-F89A8E3773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7728" y="2855728"/>
                      <a:ext cx="1183213" cy="1183213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noFill/>
                    </a:ln>
                    <a:effectLst>
                      <a:outerShdw blurRad="76200" dist="38100" dir="78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4200000"/>
                      </a:lightRig>
                    </a:scene3d>
                    <a:sp3d prstMaterial="plastic">
                      <a:bevelT w="381000" h="114300" prst="relaxedInset"/>
                      <a:contourClr>
                        <a:srgbClr val="969696"/>
                      </a:contourClr>
                    </a:sp3d>
                  </p:spPr>
                </p:pic>
                <p:pic>
                  <p:nvPicPr>
                    <p:cNvPr id="28" name="图片 27">
                      <a:extLst>
                        <a:ext uri="{FF2B5EF4-FFF2-40B4-BE49-F238E27FC236}">
                          <a16:creationId xmlns:a16="http://schemas.microsoft.com/office/drawing/2014/main" id="{1FE4B7EF-02C8-4751-AFA3-955851DDF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93520" y="1131509"/>
                      <a:ext cx="1113258" cy="1113257"/>
                    </a:xfrm>
                    <a:prstGeom prst="roundRect">
                      <a:avLst>
                        <a:gd name="adj" fmla="val 16667"/>
                      </a:avLst>
                    </a:prstGeom>
                    <a:ln>
                      <a:noFill/>
                    </a:ln>
                    <a:effectLst>
                      <a:outerShdw blurRad="76200" dist="38100" dir="7800000" algn="tl" rotWithShape="0">
                        <a:srgbClr val="000000">
                          <a:alpha val="40000"/>
                        </a:srgbClr>
                      </a:outerShdw>
                    </a:effectLst>
                    <a:scene3d>
                      <a:camera prst="orthographicFront"/>
                      <a:lightRig rig="contrasting" dir="t">
                        <a:rot lat="0" lon="0" rev="4200000"/>
                      </a:lightRig>
                    </a:scene3d>
                    <a:sp3d prstMaterial="plastic">
                      <a:bevelT w="381000" h="114300" prst="relaxedInset"/>
                      <a:contourClr>
                        <a:srgbClr val="969696"/>
                      </a:contourClr>
                    </a:sp3d>
                  </p:spPr>
                </p:pic>
              </p:grpSp>
              <p:sp>
                <p:nvSpPr>
                  <p:cNvPr id="23" name="对话气泡: 圆角矩形 22">
                    <a:extLst>
                      <a:ext uri="{FF2B5EF4-FFF2-40B4-BE49-F238E27FC236}">
                        <a16:creationId xmlns:a16="http://schemas.microsoft.com/office/drawing/2014/main" id="{0D3AEFD9-E45A-4850-B2AD-7A09DA5ECD22}"/>
                      </a:ext>
                    </a:extLst>
                  </p:cNvPr>
                  <p:cNvSpPr/>
                  <p:nvPr/>
                </p:nvSpPr>
                <p:spPr>
                  <a:xfrm>
                    <a:off x="7956834" y="1445083"/>
                    <a:ext cx="854924" cy="3014800"/>
                  </a:xfrm>
                  <a:prstGeom prst="wedgeRoundRectCallout">
                    <a:avLst>
                      <a:gd name="adj1" fmla="val 44211"/>
                      <a:gd name="adj2" fmla="val -22785"/>
                      <a:gd name="adj3" fmla="val 16667"/>
                    </a:avLst>
                  </a:prstGeom>
                  <a:noFill/>
                  <a:ln w="22225">
                    <a:prstDash val="sysDash"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noFill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971D399-CB8C-481E-8D1D-E4F8EFA5CF02}"/>
                      </a:ext>
                    </a:extLst>
                  </p:cNvPr>
                  <p:cNvSpPr txBox="1"/>
                  <p:nvPr/>
                </p:nvSpPr>
                <p:spPr>
                  <a:xfrm>
                    <a:off x="8216047" y="2660194"/>
                    <a:ext cx="3465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…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9" name="箭头: 右 28">
                  <a:extLst>
                    <a:ext uri="{FF2B5EF4-FFF2-40B4-BE49-F238E27FC236}">
                      <a16:creationId xmlns:a16="http://schemas.microsoft.com/office/drawing/2014/main" id="{FDC7BB10-34EC-477C-AC7C-0324B3C1FF48}"/>
                    </a:ext>
                  </a:extLst>
                </p:cNvPr>
                <p:cNvSpPr/>
                <p:nvPr/>
              </p:nvSpPr>
              <p:spPr>
                <a:xfrm rot="10800000">
                  <a:off x="8729820" y="4743992"/>
                  <a:ext cx="227459" cy="115944"/>
                </a:xfrm>
                <a:prstGeom prst="rightArrow">
                  <a:avLst/>
                </a:prstGeom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836934B0-AF26-4012-8DE0-839377A61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482" y="3872715"/>
                  <a:ext cx="0" cy="2436184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prstDash val="dash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F7E776F5-7D3B-4B13-81D9-2F865F92F2F7}"/>
                    </a:ext>
                  </a:extLst>
                </p:cNvPr>
                <p:cNvSpPr/>
                <p:nvPr/>
              </p:nvSpPr>
              <p:spPr>
                <a:xfrm>
                  <a:off x="3834641" y="4233037"/>
                  <a:ext cx="562223" cy="592842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  <a:prstDash val="dash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0644DF8-F312-4CFE-B605-692A0A60A9A5}"/>
                    </a:ext>
                  </a:extLst>
                </p:cNvPr>
                <p:cNvSpPr/>
                <p:nvPr/>
              </p:nvSpPr>
              <p:spPr>
                <a:xfrm>
                  <a:off x="7694343" y="4501926"/>
                  <a:ext cx="941318" cy="547686"/>
                </a:xfrm>
                <a:prstGeom prst="ellipse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  <a:prstDash val="dash"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74F48D7-1B49-4C47-AA94-BE6130CF743C}"/>
                  </a:ext>
                </a:extLst>
              </p:cNvPr>
              <p:cNvSpPr txBox="1"/>
              <p:nvPr/>
            </p:nvSpPr>
            <p:spPr>
              <a:xfrm>
                <a:off x="5962817" y="3378981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EABA6F0-2AC7-45BF-BA41-E753F675ED5A}"/>
                </a:ext>
              </a:extLst>
            </p:cNvPr>
            <p:cNvGrpSpPr/>
            <p:nvPr/>
          </p:nvGrpSpPr>
          <p:grpSpPr>
            <a:xfrm>
              <a:off x="6322259" y="991960"/>
              <a:ext cx="6477259" cy="3661690"/>
              <a:chOff x="3188520" y="2965295"/>
              <a:chExt cx="6477259" cy="3661690"/>
            </a:xfrm>
          </p:grpSpPr>
          <p:graphicFrame>
            <p:nvGraphicFramePr>
              <p:cNvPr id="35" name="图表 34">
                <a:extLst>
                  <a:ext uri="{FF2B5EF4-FFF2-40B4-BE49-F238E27FC236}">
                    <a16:creationId xmlns:a16="http://schemas.microsoft.com/office/drawing/2014/main" id="{7D954505-8B5A-4748-8718-14A963C7B04A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3188520" y="2965295"/>
              <a:ext cx="6477259" cy="334471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DCE831B-080D-4BF0-BFAF-007EA56C9275}"/>
                  </a:ext>
                </a:extLst>
              </p:cNvPr>
              <p:cNvSpPr txBox="1"/>
              <p:nvPr/>
            </p:nvSpPr>
            <p:spPr>
              <a:xfrm>
                <a:off x="6032661" y="6257653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87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Yip Chongkoon</dc:creator>
  <cp:lastModifiedBy>YG Neal</cp:lastModifiedBy>
  <cp:revision>15</cp:revision>
  <dcterms:created xsi:type="dcterms:W3CDTF">2021-03-17T02:46:15Z</dcterms:created>
  <dcterms:modified xsi:type="dcterms:W3CDTF">2022-05-27T09:25:03Z</dcterms:modified>
</cp:coreProperties>
</file>