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92" r:id="rId4"/>
    <p:sldId id="282" r:id="rId5"/>
    <p:sldId id="393" r:id="rId6"/>
    <p:sldId id="399" r:id="rId7"/>
    <p:sldId id="400" r:id="rId8"/>
    <p:sldId id="401" r:id="rId9"/>
    <p:sldId id="402" r:id="rId10"/>
    <p:sldId id="403" r:id="rId11"/>
    <p:sldId id="604" r:id="rId12"/>
    <p:sldId id="404" r:id="rId13"/>
    <p:sldId id="605" r:id="rId14"/>
    <p:sldId id="405" r:id="rId15"/>
    <p:sldId id="606" r:id="rId16"/>
    <p:sldId id="406" r:id="rId17"/>
    <p:sldId id="407" r:id="rId18"/>
    <p:sldId id="408" r:id="rId19"/>
    <p:sldId id="607" r:id="rId20"/>
    <p:sldId id="409" r:id="rId21"/>
    <p:sldId id="608" r:id="rId22"/>
    <p:sldId id="410" r:id="rId23"/>
    <p:sldId id="411" r:id="rId24"/>
    <p:sldId id="413" r:id="rId25"/>
    <p:sldId id="412" r:id="rId26"/>
    <p:sldId id="414" r:id="rId27"/>
    <p:sldId id="609"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313" r:id="rId46"/>
    <p:sldId id="611" r:id="rId47"/>
    <p:sldId id="314" r:id="rId48"/>
    <p:sldId id="315" r:id="rId49"/>
    <p:sldId id="432" r:id="rId50"/>
    <p:sldId id="612" r:id="rId51"/>
    <p:sldId id="433" r:id="rId52"/>
    <p:sldId id="521" r:id="rId53"/>
    <p:sldId id="435" r:id="rId54"/>
    <p:sldId id="437" r:id="rId55"/>
    <p:sldId id="438" r:id="rId56"/>
    <p:sldId id="439" r:id="rId57"/>
    <p:sldId id="441" r:id="rId58"/>
    <p:sldId id="442" r:id="rId59"/>
    <p:sldId id="443" r:id="rId60"/>
    <p:sldId id="444" r:id="rId61"/>
    <p:sldId id="446" r:id="rId62"/>
    <p:sldId id="447" r:id="rId63"/>
    <p:sldId id="448" r:id="rId64"/>
    <p:sldId id="449" r:id="rId65"/>
    <p:sldId id="450" r:id="rId66"/>
    <p:sldId id="451" r:id="rId67"/>
    <p:sldId id="452" r:id="rId68"/>
    <p:sldId id="453" r:id="rId69"/>
    <p:sldId id="454" r:id="rId70"/>
    <p:sldId id="456" r:id="rId71"/>
    <p:sldId id="455" r:id="rId72"/>
    <p:sldId id="457" r:id="rId73"/>
    <p:sldId id="458" r:id="rId74"/>
    <p:sldId id="459" r:id="rId75"/>
    <p:sldId id="460" r:id="rId76"/>
    <p:sldId id="461" r:id="rId77"/>
    <p:sldId id="462" r:id="rId78"/>
    <p:sldId id="463" r:id="rId79"/>
    <p:sldId id="464" r:id="rId80"/>
    <p:sldId id="465" r:id="rId81"/>
    <p:sldId id="467" r:id="rId82"/>
    <p:sldId id="475" r:id="rId83"/>
    <p:sldId id="466" r:id="rId84"/>
    <p:sldId id="468" r:id="rId85"/>
    <p:sldId id="469" r:id="rId86"/>
    <p:sldId id="470" r:id="rId87"/>
    <p:sldId id="471" r:id="rId88"/>
    <p:sldId id="472" r:id="rId89"/>
    <p:sldId id="473" r:id="rId90"/>
    <p:sldId id="474" r:id="rId91"/>
    <p:sldId id="476"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 id="492" r:id="rId108"/>
    <p:sldId id="493" r:id="rId109"/>
    <p:sldId id="494" r:id="rId110"/>
    <p:sldId id="495" r:id="rId111"/>
    <p:sldId id="496" r:id="rId112"/>
    <p:sldId id="497" r:id="rId113"/>
    <p:sldId id="498" r:id="rId114"/>
    <p:sldId id="500" r:id="rId115"/>
    <p:sldId id="505" r:id="rId116"/>
    <p:sldId id="506" r:id="rId117"/>
    <p:sldId id="501" r:id="rId118"/>
    <p:sldId id="502" r:id="rId119"/>
    <p:sldId id="504" r:id="rId120"/>
    <p:sldId id="503" r:id="rId121"/>
    <p:sldId id="507" r:id="rId122"/>
    <p:sldId id="508" r:id="rId123"/>
    <p:sldId id="509" r:id="rId124"/>
    <p:sldId id="510" r:id="rId125"/>
    <p:sldId id="511" r:id="rId126"/>
    <p:sldId id="512" r:id="rId127"/>
    <p:sldId id="513" r:id="rId128"/>
    <p:sldId id="514" r:id="rId129"/>
    <p:sldId id="515" r:id="rId130"/>
    <p:sldId id="516" r:id="rId131"/>
    <p:sldId id="517" r:id="rId132"/>
    <p:sldId id="518" r:id="rId133"/>
    <p:sldId id="519" r:id="rId134"/>
    <p:sldId id="283" r:id="rId1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1ACBE"/>
    <a:srgbClr val="2F5597"/>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BBDF0-110B-4654-B604-0AF5489416C0}" type="doc">
      <dgm:prSet loTypeId="urn:microsoft.com/office/officeart/2005/8/layout/hProcess9" loCatId="process" qsTypeId="urn:microsoft.com/office/officeart/2005/8/quickstyle/simple1" qsCatId="simple" csTypeId="urn:microsoft.com/office/officeart/2005/8/colors/accent1_2" csCatId="accent1" phldr="1"/>
      <dgm:spPr/>
    </dgm:pt>
    <dgm:pt modelId="{D0BD8E68-B3C3-4774-9E07-6CFB191EF791}">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的运行环境和运行模式</a:t>
          </a:r>
        </a:p>
      </dgm:t>
    </dgm:pt>
    <dgm:pt modelId="{DDA94D6C-9773-4F98-BBD3-1825D341F199}" cxnId="{5DD7DBA4-694A-4A1C-9FEA-413B4D42A3FA}"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35ADDD9-3449-424C-B474-945BA114BCCE}" cxnId="{5DD7DBA4-694A-4A1C-9FEA-413B4D42A3FA}"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12088D42-9DB4-4F79-A268-393615FB724E}">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集群</a:t>
          </a:r>
        </a:p>
      </dgm:t>
    </dgm:pt>
    <dgm:pt modelId="{334D5E57-5D7A-4652-ADF3-AF91519043C9}" cxnId="{B21D6810-556C-4D61-8EEC-8C54B4F37B4B}"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6E93E95C-B5E0-42CE-B998-08C05740DBDB}" cxnId="{B21D6810-556C-4D61-8EEC-8C54B4F37B4B}"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94CADAC-39C2-441E-B27F-B409DF5B8EA2}">
      <dgm:prSet phldrT="[文本]"/>
      <dgm:spPr/>
      <dgm:t>
        <a:bodyPr/>
        <a:lstStyle/>
        <a:p>
          <a:r>
            <a:rPr lang="zh-CN" altLang="en-US" dirty="0">
              <a:latin typeface="微软雅黑" panose="020B0503020204020204" pitchFamily="34" charset="-122"/>
              <a:ea typeface="微软雅黑" panose="020B0503020204020204" pitchFamily="34" charset="-122"/>
            </a:rPr>
            <a:t>准备机器及软件环境</a:t>
          </a:r>
        </a:p>
      </dgm:t>
    </dgm:pt>
    <dgm:pt modelId="{254CF267-E962-49B9-BD18-E166849F76E6}" cxnId="{0CB54A07-9BB3-44C5-94A0-DEFCC5499AFE}"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FA2C0D26-6E4E-44B2-9A51-3F3AD911FAD2}" cxnId="{0CB54A07-9BB3-44C5-94A0-DEFCC5499AFE}"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48E979C-4A87-47F7-B1A7-CA1A294365B4}">
      <dgm:prSet/>
      <dgm:spPr/>
      <dgm:t>
        <a:bodyPr/>
        <a:lstStyle/>
        <a:p>
          <a:r>
            <a:rPr lang="zh-CN" altLang="en-US" dirty="0">
              <a:latin typeface="微软雅黑" panose="020B0503020204020204" pitchFamily="34" charset="-122"/>
              <a:ea typeface="微软雅黑" panose="020B0503020204020204" pitchFamily="34" charset="-122"/>
            </a:rPr>
            <a:t>安装和配置</a:t>
          </a:r>
          <a:r>
            <a:rPr lang="en-US" altLang="zh-CN" dirty="0">
              <a:latin typeface="微软雅黑" panose="020B0503020204020204" pitchFamily="34" charset="-122"/>
              <a:ea typeface="微软雅黑" panose="020B0503020204020204" pitchFamily="34" charset="-122"/>
            </a:rPr>
            <a:t>Hadoop</a:t>
          </a:r>
          <a:endParaRPr lang="zh-CN" altLang="en-US" dirty="0">
            <a:latin typeface="微软雅黑" panose="020B0503020204020204" pitchFamily="34" charset="-122"/>
            <a:ea typeface="微软雅黑" panose="020B0503020204020204" pitchFamily="34" charset="-122"/>
          </a:endParaRPr>
        </a:p>
      </dgm:t>
    </dgm:pt>
    <dgm:pt modelId="{68814E89-EEA3-4D37-8277-C7B91C3531C5}" cxnId="{0B796AC4-CB73-4DF8-984D-29313DDDACF7}"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A1073A0-C210-4C67-802B-353EA132A416}" cxnId="{0B796AC4-CB73-4DF8-984D-29313DDDACF7}"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B0BAAD-6D57-4CC3-BE85-B1102CD9906B}">
      <dgm:prSet/>
      <dgm:spPr/>
      <dgm:t>
        <a:bodyPr/>
        <a:lstStyle/>
        <a:p>
          <a:r>
            <a:rPr lang="zh-CN" altLang="en-US">
              <a:latin typeface="微软雅黑" panose="020B0503020204020204" pitchFamily="34" charset="-122"/>
              <a:ea typeface="微软雅黑" panose="020B0503020204020204" pitchFamily="34" charset="-122"/>
            </a:rPr>
            <a:t>关闭防火墙</a:t>
          </a:r>
        </a:p>
      </dgm:t>
    </dgm:pt>
    <dgm:pt modelId="{2A7F26FF-8F14-4993-A3E1-CC49392CE562}" cxnId="{B8A370D5-3215-4FE1-81DB-CE967B289BCD}"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2BF0FD6-EF90-4969-9FD4-B2BA42543C73}" cxnId="{B8A370D5-3215-4FE1-81DB-CE967B289BCD}"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030A78A-5940-4DAB-A8DC-03ECAE288191}">
      <dgm:prSet/>
      <dgm:spPr/>
      <dgm:t>
        <a:bodyPr/>
        <a:lstStyle/>
        <a:p>
          <a:r>
            <a:rPr lang="zh-CN" altLang="en-US">
              <a:latin typeface="微软雅黑" panose="020B0503020204020204" pitchFamily="34" charset="-122"/>
              <a:ea typeface="微软雅黑" panose="020B0503020204020204" pitchFamily="34" charset="-122"/>
            </a:rPr>
            <a:t>格式化文件系统</a:t>
          </a:r>
        </a:p>
      </dgm:t>
    </dgm:pt>
    <dgm:pt modelId="{2AAD2234-DFB8-4460-BA4C-A4EC5C06BBDA}" cxnId="{19CFCB49-3043-42AA-9AC1-BF1359BAC11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EAB3E639-544A-4C6C-8810-4DB510FA8CB4}" cxnId="{19CFCB49-3043-42AA-9AC1-BF1359BAC11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81EFC057-52B5-42BB-A6A0-CC9D606038DF}">
      <dgm:prSet/>
      <dgm:spPr/>
      <dgm:t>
        <a:bodyPr/>
        <a:lstStyle/>
        <a:p>
          <a:r>
            <a:rPr lang="zh-CN" altLang="en-US">
              <a:latin typeface="微软雅黑" panose="020B0503020204020204" pitchFamily="34" charset="-122"/>
              <a:ea typeface="微软雅黑" panose="020B0503020204020204" pitchFamily="34" charset="-122"/>
            </a:rPr>
            <a:t>启动和验证</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8B414B1A-A403-4C5A-8456-A9DE8C3578A8}" cxnId="{F911EE27-9638-46A5-A362-BB364C1831F4}"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96F57AE0-967B-47D8-B8C3-D2CD3689D0D7}" cxnId="{F911EE27-9638-46A5-A362-BB364C1831F4}"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AAD1E830-EE1C-4D50-934E-01F0CFFE46DE}">
      <dgm:prSet/>
      <dgm:spPr/>
      <dgm:t>
        <a:bodyPr/>
        <a:lstStyle/>
        <a:p>
          <a:r>
            <a:rPr lang="zh-CN" altLang="en-US">
              <a:latin typeface="微软雅黑" panose="020B0503020204020204" pitchFamily="34" charset="-122"/>
              <a:ea typeface="微软雅黑" panose="020B0503020204020204" pitchFamily="34" charset="-122"/>
            </a:rPr>
            <a:t>关闭</a:t>
          </a:r>
          <a:r>
            <a:rPr lang="en-US" altLang="zh-CN">
              <a:latin typeface="微软雅黑" panose="020B0503020204020204" pitchFamily="34" charset="-122"/>
              <a:ea typeface="微软雅黑" panose="020B0503020204020204" pitchFamily="34" charset="-122"/>
            </a:rPr>
            <a:t>Hadoop</a:t>
          </a:r>
          <a:endParaRPr lang="zh-CN" altLang="en-US">
            <a:latin typeface="微软雅黑" panose="020B0503020204020204" pitchFamily="34" charset="-122"/>
            <a:ea typeface="微软雅黑" panose="020B0503020204020204" pitchFamily="34" charset="-122"/>
          </a:endParaRPr>
        </a:p>
      </dgm:t>
    </dgm:pt>
    <dgm:pt modelId="{A34FB41F-7038-4C9B-A1BC-F52486CB770C}" cxnId="{85432F39-D695-4860-9E42-D9D1C803B2F0}"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FF50512-807F-476F-B625-F6B0ED6EA788}" cxnId="{85432F39-D695-4860-9E42-D9D1C803B2F0}"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F78719CA-AE11-4828-B6AB-0ECCEA87339C}" type="pres">
      <dgm:prSet presAssocID="{6CDBBDF0-110B-4654-B604-0AF5489416C0}" presName="CompostProcess" presStyleCnt="0">
        <dgm:presLayoutVars>
          <dgm:dir/>
          <dgm:resizeHandles val="exact"/>
        </dgm:presLayoutVars>
      </dgm:prSet>
      <dgm:spPr/>
    </dgm:pt>
    <dgm:pt modelId="{5F4C41D5-66AB-41BC-B90A-F7CA50676F6C}" type="pres">
      <dgm:prSet presAssocID="{6CDBBDF0-110B-4654-B604-0AF5489416C0}" presName="arrow" presStyleLbl="bgShp" presStyleIdx="0" presStyleCnt="1"/>
      <dgm:spPr/>
    </dgm:pt>
    <dgm:pt modelId="{F96FF352-4A02-4A77-B698-171C4F270B4B}" type="pres">
      <dgm:prSet presAssocID="{6CDBBDF0-110B-4654-B604-0AF5489416C0}" presName="linearProcess" presStyleCnt="0"/>
      <dgm:spPr/>
    </dgm:pt>
    <dgm:pt modelId="{C3BAD9EE-1BDE-4B1C-AEBC-F3B4BB8D41EE}" type="pres">
      <dgm:prSet presAssocID="{D0BD8E68-B3C3-4774-9E07-6CFB191EF791}" presName="textNode" presStyleLbl="node1" presStyleIdx="0" presStyleCnt="8">
        <dgm:presLayoutVars>
          <dgm:bulletEnabled val="1"/>
        </dgm:presLayoutVars>
      </dgm:prSet>
      <dgm:spPr/>
    </dgm:pt>
    <dgm:pt modelId="{753D123D-99AA-4BB6-8F89-2B8D0F3A8D57}" type="pres">
      <dgm:prSet presAssocID="{535ADDD9-3449-424C-B474-945BA114BCCE}" presName="sibTrans" presStyleCnt="0"/>
      <dgm:spPr/>
    </dgm:pt>
    <dgm:pt modelId="{A363D941-2891-4D96-957B-DD3EBF40942C}" type="pres">
      <dgm:prSet presAssocID="{12088D42-9DB4-4F79-A268-393615FB724E}" presName="textNode" presStyleLbl="node1" presStyleIdx="1" presStyleCnt="8">
        <dgm:presLayoutVars>
          <dgm:bulletEnabled val="1"/>
        </dgm:presLayoutVars>
      </dgm:prSet>
      <dgm:spPr/>
    </dgm:pt>
    <dgm:pt modelId="{D577C482-EFE8-4CF9-BFD7-46BD6A566364}" type="pres">
      <dgm:prSet presAssocID="{6E93E95C-B5E0-42CE-B998-08C05740DBDB}" presName="sibTrans" presStyleCnt="0"/>
      <dgm:spPr/>
    </dgm:pt>
    <dgm:pt modelId="{A625C999-3C04-45DE-B30E-82892FF92441}" type="pres">
      <dgm:prSet presAssocID="{994CADAC-39C2-441E-B27F-B409DF5B8EA2}" presName="textNode" presStyleLbl="node1" presStyleIdx="2" presStyleCnt="8">
        <dgm:presLayoutVars>
          <dgm:bulletEnabled val="1"/>
        </dgm:presLayoutVars>
      </dgm:prSet>
      <dgm:spPr/>
    </dgm:pt>
    <dgm:pt modelId="{8AD0C6FC-6A91-469F-BCA4-E19B3F583DE3}" type="pres">
      <dgm:prSet presAssocID="{FA2C0D26-6E4E-44B2-9A51-3F3AD911FAD2}" presName="sibTrans" presStyleCnt="0"/>
      <dgm:spPr/>
    </dgm:pt>
    <dgm:pt modelId="{9FB0D33F-2B36-4139-9311-D25421207DE4}" type="pres">
      <dgm:prSet presAssocID="{D48E979C-4A87-47F7-B1A7-CA1A294365B4}" presName="textNode" presStyleLbl="node1" presStyleIdx="3" presStyleCnt="8">
        <dgm:presLayoutVars>
          <dgm:bulletEnabled val="1"/>
        </dgm:presLayoutVars>
      </dgm:prSet>
      <dgm:spPr/>
    </dgm:pt>
    <dgm:pt modelId="{8EC88F5E-7C26-4713-95AC-809C5127328A}" type="pres">
      <dgm:prSet presAssocID="{0A1073A0-C210-4C67-802B-353EA132A416}" presName="sibTrans" presStyleCnt="0"/>
      <dgm:spPr/>
    </dgm:pt>
    <dgm:pt modelId="{776861D0-82BF-4661-954A-863504F0AFA9}" type="pres">
      <dgm:prSet presAssocID="{8FB0BAAD-6D57-4CC3-BE85-B1102CD9906B}" presName="textNode" presStyleLbl="node1" presStyleIdx="4" presStyleCnt="8">
        <dgm:presLayoutVars>
          <dgm:bulletEnabled val="1"/>
        </dgm:presLayoutVars>
      </dgm:prSet>
      <dgm:spPr/>
    </dgm:pt>
    <dgm:pt modelId="{8E89758B-2ACB-4001-BAF0-BD0ECC83B071}" type="pres">
      <dgm:prSet presAssocID="{52BF0FD6-EF90-4969-9FD4-B2BA42543C73}" presName="sibTrans" presStyleCnt="0"/>
      <dgm:spPr/>
    </dgm:pt>
    <dgm:pt modelId="{38D4DE00-5962-4DFC-A784-2FB73CA9AEF2}" type="pres">
      <dgm:prSet presAssocID="{C030A78A-5940-4DAB-A8DC-03ECAE288191}" presName="textNode" presStyleLbl="node1" presStyleIdx="5" presStyleCnt="8">
        <dgm:presLayoutVars>
          <dgm:bulletEnabled val="1"/>
        </dgm:presLayoutVars>
      </dgm:prSet>
      <dgm:spPr/>
    </dgm:pt>
    <dgm:pt modelId="{98F50515-0FB8-4D0D-95D8-8259A7507EF6}" type="pres">
      <dgm:prSet presAssocID="{EAB3E639-544A-4C6C-8810-4DB510FA8CB4}" presName="sibTrans" presStyleCnt="0"/>
      <dgm:spPr/>
    </dgm:pt>
    <dgm:pt modelId="{4FE7BB85-801A-4FB6-9092-C1E7A51FDBB7}" type="pres">
      <dgm:prSet presAssocID="{81EFC057-52B5-42BB-A6A0-CC9D606038DF}" presName="textNode" presStyleLbl="node1" presStyleIdx="6" presStyleCnt="8">
        <dgm:presLayoutVars>
          <dgm:bulletEnabled val="1"/>
        </dgm:presLayoutVars>
      </dgm:prSet>
      <dgm:spPr/>
    </dgm:pt>
    <dgm:pt modelId="{5B1A6F9F-43BE-4CC7-BF99-E94FCA0A99BA}" type="pres">
      <dgm:prSet presAssocID="{96F57AE0-967B-47D8-B8C3-D2CD3689D0D7}" presName="sibTrans" presStyleCnt="0"/>
      <dgm:spPr/>
    </dgm:pt>
    <dgm:pt modelId="{6CEA8147-B371-4E86-876A-C34DACCF013C}" type="pres">
      <dgm:prSet presAssocID="{AAD1E830-EE1C-4D50-934E-01F0CFFE46DE}" presName="textNode" presStyleLbl="node1" presStyleIdx="7" presStyleCnt="8">
        <dgm:presLayoutVars>
          <dgm:bulletEnabled val="1"/>
        </dgm:presLayoutVars>
      </dgm:prSet>
      <dgm:spPr/>
    </dgm:pt>
  </dgm:ptLst>
  <dgm:cxnLst>
    <dgm:cxn modelId="{0CB54A07-9BB3-44C5-94A0-DEFCC5499AFE}" srcId="{6CDBBDF0-110B-4654-B604-0AF5489416C0}" destId="{994CADAC-39C2-441E-B27F-B409DF5B8EA2}" srcOrd="2" destOrd="0" parTransId="{254CF267-E962-49B9-BD18-E166849F76E6}" sibTransId="{FA2C0D26-6E4E-44B2-9A51-3F3AD911FAD2}"/>
    <dgm:cxn modelId="{B21D6810-556C-4D61-8EEC-8C54B4F37B4B}" srcId="{6CDBBDF0-110B-4654-B604-0AF5489416C0}" destId="{12088D42-9DB4-4F79-A268-393615FB724E}" srcOrd="1" destOrd="0" parTransId="{334D5E57-5D7A-4652-ADF3-AF91519043C9}" sibTransId="{6E93E95C-B5E0-42CE-B998-08C05740DBDB}"/>
    <dgm:cxn modelId="{E811F111-A3F3-439C-9647-44800ADFE9EF}" type="presOf" srcId="{12088D42-9DB4-4F79-A268-393615FB724E}" destId="{A363D941-2891-4D96-957B-DD3EBF40942C}" srcOrd="0" destOrd="0" presId="urn:microsoft.com/office/officeart/2005/8/layout/hProcess9"/>
    <dgm:cxn modelId="{F911EE27-9638-46A5-A362-BB364C1831F4}" srcId="{6CDBBDF0-110B-4654-B604-0AF5489416C0}" destId="{81EFC057-52B5-42BB-A6A0-CC9D606038DF}" srcOrd="6" destOrd="0" parTransId="{8B414B1A-A403-4C5A-8456-A9DE8C3578A8}" sibTransId="{96F57AE0-967B-47D8-B8C3-D2CD3689D0D7}"/>
    <dgm:cxn modelId="{4AA47329-A845-42DE-9317-36B493385BE7}" type="presOf" srcId="{AAD1E830-EE1C-4D50-934E-01F0CFFE46DE}" destId="{6CEA8147-B371-4E86-876A-C34DACCF013C}" srcOrd="0" destOrd="0" presId="urn:microsoft.com/office/officeart/2005/8/layout/hProcess9"/>
    <dgm:cxn modelId="{85432F39-D695-4860-9E42-D9D1C803B2F0}" srcId="{6CDBBDF0-110B-4654-B604-0AF5489416C0}" destId="{AAD1E830-EE1C-4D50-934E-01F0CFFE46DE}" srcOrd="7" destOrd="0" parTransId="{A34FB41F-7038-4C9B-A1BC-F52486CB770C}" sibTransId="{8FF50512-807F-476F-B625-F6B0ED6EA788}"/>
    <dgm:cxn modelId="{6435675B-ED72-4201-A289-7A3039E52368}" type="presOf" srcId="{D0BD8E68-B3C3-4774-9E07-6CFB191EF791}" destId="{C3BAD9EE-1BDE-4B1C-AEBC-F3B4BB8D41EE}" srcOrd="0" destOrd="0" presId="urn:microsoft.com/office/officeart/2005/8/layout/hProcess9"/>
    <dgm:cxn modelId="{259C2F5D-4D1F-4F1B-A381-5A3082177FD3}" type="presOf" srcId="{81EFC057-52B5-42BB-A6A0-CC9D606038DF}" destId="{4FE7BB85-801A-4FB6-9092-C1E7A51FDBB7}" srcOrd="0" destOrd="0" presId="urn:microsoft.com/office/officeart/2005/8/layout/hProcess9"/>
    <dgm:cxn modelId="{6DC92144-1242-4B37-AD71-E5E1C392E067}" type="presOf" srcId="{D48E979C-4A87-47F7-B1A7-CA1A294365B4}" destId="{9FB0D33F-2B36-4139-9311-D25421207DE4}" srcOrd="0" destOrd="0" presId="urn:microsoft.com/office/officeart/2005/8/layout/hProcess9"/>
    <dgm:cxn modelId="{19CFCB49-3043-42AA-9AC1-BF1359BAC113}" srcId="{6CDBBDF0-110B-4654-B604-0AF5489416C0}" destId="{C030A78A-5940-4DAB-A8DC-03ECAE288191}" srcOrd="5" destOrd="0" parTransId="{2AAD2234-DFB8-4460-BA4C-A4EC5C06BBDA}" sibTransId="{EAB3E639-544A-4C6C-8810-4DB510FA8CB4}"/>
    <dgm:cxn modelId="{8B39E66E-5FC4-42EC-BFC7-307A0A13552E}" type="presOf" srcId="{8FB0BAAD-6D57-4CC3-BE85-B1102CD9906B}" destId="{776861D0-82BF-4661-954A-863504F0AFA9}" srcOrd="0" destOrd="0" presId="urn:microsoft.com/office/officeart/2005/8/layout/hProcess9"/>
    <dgm:cxn modelId="{A74C038C-B2E3-436D-9808-D7E4687DA4D4}" type="presOf" srcId="{6CDBBDF0-110B-4654-B604-0AF5489416C0}" destId="{F78719CA-AE11-4828-B6AB-0ECCEA87339C}" srcOrd="0" destOrd="0" presId="urn:microsoft.com/office/officeart/2005/8/layout/hProcess9"/>
    <dgm:cxn modelId="{5DD7DBA4-694A-4A1C-9FEA-413B4D42A3FA}" srcId="{6CDBBDF0-110B-4654-B604-0AF5489416C0}" destId="{D0BD8E68-B3C3-4774-9E07-6CFB191EF791}" srcOrd="0" destOrd="0" parTransId="{DDA94D6C-9773-4F98-BBD3-1825D341F199}" sibTransId="{535ADDD9-3449-424C-B474-945BA114BCCE}"/>
    <dgm:cxn modelId="{0B796AC4-CB73-4DF8-984D-29313DDDACF7}" srcId="{6CDBBDF0-110B-4654-B604-0AF5489416C0}" destId="{D48E979C-4A87-47F7-B1A7-CA1A294365B4}" srcOrd="3" destOrd="0" parTransId="{68814E89-EEA3-4D37-8277-C7B91C3531C5}" sibTransId="{0A1073A0-C210-4C67-802B-353EA132A416}"/>
    <dgm:cxn modelId="{DC5A90CE-F0E6-40B5-87A8-9EF953F120D2}" type="presOf" srcId="{C030A78A-5940-4DAB-A8DC-03ECAE288191}" destId="{38D4DE00-5962-4DFC-A784-2FB73CA9AEF2}" srcOrd="0" destOrd="0" presId="urn:microsoft.com/office/officeart/2005/8/layout/hProcess9"/>
    <dgm:cxn modelId="{B8A370D5-3215-4FE1-81DB-CE967B289BCD}" srcId="{6CDBBDF0-110B-4654-B604-0AF5489416C0}" destId="{8FB0BAAD-6D57-4CC3-BE85-B1102CD9906B}" srcOrd="4" destOrd="0" parTransId="{2A7F26FF-8F14-4993-A3E1-CC49392CE562}" sibTransId="{52BF0FD6-EF90-4969-9FD4-B2BA42543C73}"/>
    <dgm:cxn modelId="{45C041E9-D265-421B-80ED-0705688A8CB5}" type="presOf" srcId="{994CADAC-39C2-441E-B27F-B409DF5B8EA2}" destId="{A625C999-3C04-45DE-B30E-82892FF92441}" srcOrd="0" destOrd="0" presId="urn:microsoft.com/office/officeart/2005/8/layout/hProcess9"/>
    <dgm:cxn modelId="{BC14E6C1-F56B-468C-8EA3-83C3984DDFCF}" type="presParOf" srcId="{F78719CA-AE11-4828-B6AB-0ECCEA87339C}" destId="{5F4C41D5-66AB-41BC-B90A-F7CA50676F6C}" srcOrd="0" destOrd="0" presId="urn:microsoft.com/office/officeart/2005/8/layout/hProcess9"/>
    <dgm:cxn modelId="{62797610-E328-4308-83DE-65A49C8CA71A}" type="presParOf" srcId="{F78719CA-AE11-4828-B6AB-0ECCEA87339C}" destId="{F96FF352-4A02-4A77-B698-171C4F270B4B}" srcOrd="1" destOrd="0" presId="urn:microsoft.com/office/officeart/2005/8/layout/hProcess9"/>
    <dgm:cxn modelId="{85382849-1310-449A-809B-0D64E4C6ED29}" type="presParOf" srcId="{F96FF352-4A02-4A77-B698-171C4F270B4B}" destId="{C3BAD9EE-1BDE-4B1C-AEBC-F3B4BB8D41EE}" srcOrd="0" destOrd="0" presId="urn:microsoft.com/office/officeart/2005/8/layout/hProcess9"/>
    <dgm:cxn modelId="{67338ECE-9135-430B-809D-978F7643E795}" type="presParOf" srcId="{F96FF352-4A02-4A77-B698-171C4F270B4B}" destId="{753D123D-99AA-4BB6-8F89-2B8D0F3A8D57}" srcOrd="1" destOrd="0" presId="urn:microsoft.com/office/officeart/2005/8/layout/hProcess9"/>
    <dgm:cxn modelId="{E9AD14C6-F27D-4F63-AD1C-BD087C3D6203}" type="presParOf" srcId="{F96FF352-4A02-4A77-B698-171C4F270B4B}" destId="{A363D941-2891-4D96-957B-DD3EBF40942C}" srcOrd="2" destOrd="0" presId="urn:microsoft.com/office/officeart/2005/8/layout/hProcess9"/>
    <dgm:cxn modelId="{ADB19A76-1764-4C08-89B1-8825DE99A2B6}" type="presParOf" srcId="{F96FF352-4A02-4A77-B698-171C4F270B4B}" destId="{D577C482-EFE8-4CF9-BFD7-46BD6A566364}" srcOrd="3" destOrd="0" presId="urn:microsoft.com/office/officeart/2005/8/layout/hProcess9"/>
    <dgm:cxn modelId="{78756A18-833B-47E0-AAC0-76D56E15D059}" type="presParOf" srcId="{F96FF352-4A02-4A77-B698-171C4F270B4B}" destId="{A625C999-3C04-45DE-B30E-82892FF92441}" srcOrd="4" destOrd="0" presId="urn:microsoft.com/office/officeart/2005/8/layout/hProcess9"/>
    <dgm:cxn modelId="{FBFDE739-331C-4950-B806-0160B2EAFABC}" type="presParOf" srcId="{F96FF352-4A02-4A77-B698-171C4F270B4B}" destId="{8AD0C6FC-6A91-469F-BCA4-E19B3F583DE3}" srcOrd="5" destOrd="0" presId="urn:microsoft.com/office/officeart/2005/8/layout/hProcess9"/>
    <dgm:cxn modelId="{DF0368A8-D01A-4C04-B137-A99E60549093}" type="presParOf" srcId="{F96FF352-4A02-4A77-B698-171C4F270B4B}" destId="{9FB0D33F-2B36-4139-9311-D25421207DE4}" srcOrd="6" destOrd="0" presId="urn:microsoft.com/office/officeart/2005/8/layout/hProcess9"/>
    <dgm:cxn modelId="{336709C9-E556-4AB4-963E-8EB7DBA82D34}" type="presParOf" srcId="{F96FF352-4A02-4A77-B698-171C4F270B4B}" destId="{8EC88F5E-7C26-4713-95AC-809C5127328A}" srcOrd="7" destOrd="0" presId="urn:microsoft.com/office/officeart/2005/8/layout/hProcess9"/>
    <dgm:cxn modelId="{453BFD95-34BC-4901-8208-02C85C480743}" type="presParOf" srcId="{F96FF352-4A02-4A77-B698-171C4F270B4B}" destId="{776861D0-82BF-4661-954A-863504F0AFA9}" srcOrd="8" destOrd="0" presId="urn:microsoft.com/office/officeart/2005/8/layout/hProcess9"/>
    <dgm:cxn modelId="{858D19F4-BED5-4F74-B491-26ABC333A322}" type="presParOf" srcId="{F96FF352-4A02-4A77-B698-171C4F270B4B}" destId="{8E89758B-2ACB-4001-BAF0-BD0ECC83B071}" srcOrd="9" destOrd="0" presId="urn:microsoft.com/office/officeart/2005/8/layout/hProcess9"/>
    <dgm:cxn modelId="{86F90D88-B652-4912-8D94-DD0A82390B69}" type="presParOf" srcId="{F96FF352-4A02-4A77-B698-171C4F270B4B}" destId="{38D4DE00-5962-4DFC-A784-2FB73CA9AEF2}" srcOrd="10" destOrd="0" presId="urn:microsoft.com/office/officeart/2005/8/layout/hProcess9"/>
    <dgm:cxn modelId="{ED74CFF3-6E05-4BAC-8607-6B6D7A9711B8}" type="presParOf" srcId="{F96FF352-4A02-4A77-B698-171C4F270B4B}" destId="{98F50515-0FB8-4D0D-95D8-8259A7507EF6}" srcOrd="11" destOrd="0" presId="urn:microsoft.com/office/officeart/2005/8/layout/hProcess9"/>
    <dgm:cxn modelId="{6DB3995C-B0A7-491F-842F-1EDF519BDA22}" type="presParOf" srcId="{F96FF352-4A02-4A77-B698-171C4F270B4B}" destId="{4FE7BB85-801A-4FB6-9092-C1E7A51FDBB7}" srcOrd="12" destOrd="0" presId="urn:microsoft.com/office/officeart/2005/8/layout/hProcess9"/>
    <dgm:cxn modelId="{927B61C7-6345-46F3-BB25-F6D4F69BA307}" type="presParOf" srcId="{F96FF352-4A02-4A77-B698-171C4F270B4B}" destId="{5B1A6F9F-43BE-4CC7-BF99-E94FCA0A99BA}" srcOrd="13" destOrd="0" presId="urn:microsoft.com/office/officeart/2005/8/layout/hProcess9"/>
    <dgm:cxn modelId="{C3BD3FB6-05D1-4B66-861C-6F9955BECE65}" type="presParOf" srcId="{F96FF352-4A02-4A77-B698-171C4F270B4B}" destId="{6CEA8147-B371-4E86-876A-C34DACCF013C}" srcOrd="14"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41D5-66AB-41BC-B90A-F7CA50676F6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AD9EE-1BDE-4B1C-AEBC-F3B4BB8D41EE}">
      <dsp:nvSpPr>
        <dsp:cNvPr id="0" name=""/>
        <dsp:cNvSpPr/>
      </dsp:nvSpPr>
      <dsp:spPr>
        <a:xfrm>
          <a:off x="312"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了解</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的运行环境和运行模式</a:t>
          </a:r>
        </a:p>
      </dsp:txBody>
      <dsp:txXfrm>
        <a:off x="46416" y="1024797"/>
        <a:ext cx="852232" cy="1212716"/>
      </dsp:txXfrm>
    </dsp:sp>
    <dsp:sp modelId="{A363D941-2891-4D96-957B-DD3EBF40942C}">
      <dsp:nvSpPr>
        <dsp:cNvPr id="0" name=""/>
        <dsp:cNvSpPr/>
      </dsp:nvSpPr>
      <dsp:spPr>
        <a:xfrm>
          <a:off x="991974"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规划</a:t>
          </a:r>
          <a:r>
            <a:rPr lang="en-US" altLang="zh-CN" sz="1100" kern="1200" dirty="0">
              <a:latin typeface="微软雅黑" panose="020B0503020204020204" pitchFamily="34" charset="-122"/>
              <a:ea typeface="微软雅黑" panose="020B0503020204020204" pitchFamily="34" charset="-122"/>
            </a:rPr>
            <a:t>Hadoop</a:t>
          </a:r>
          <a:r>
            <a:rPr lang="zh-CN" altLang="en-US" sz="1100" kern="1200" dirty="0">
              <a:latin typeface="微软雅黑" panose="020B0503020204020204" pitchFamily="34" charset="-122"/>
              <a:ea typeface="微软雅黑" panose="020B0503020204020204" pitchFamily="34" charset="-122"/>
            </a:rPr>
            <a:t>集群</a:t>
          </a:r>
        </a:p>
      </dsp:txBody>
      <dsp:txXfrm>
        <a:off x="1038078" y="1024797"/>
        <a:ext cx="852232" cy="1212716"/>
      </dsp:txXfrm>
    </dsp:sp>
    <dsp:sp modelId="{A625C999-3C04-45DE-B30E-82892FF92441}">
      <dsp:nvSpPr>
        <dsp:cNvPr id="0" name=""/>
        <dsp:cNvSpPr/>
      </dsp:nvSpPr>
      <dsp:spPr>
        <a:xfrm>
          <a:off x="1983636"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准备机器及软件环境</a:t>
          </a:r>
        </a:p>
      </dsp:txBody>
      <dsp:txXfrm>
        <a:off x="2029740" y="1024797"/>
        <a:ext cx="852232" cy="1212716"/>
      </dsp:txXfrm>
    </dsp:sp>
    <dsp:sp modelId="{9FB0D33F-2B36-4139-9311-D25421207DE4}">
      <dsp:nvSpPr>
        <dsp:cNvPr id="0" name=""/>
        <dsp:cNvSpPr/>
      </dsp:nvSpPr>
      <dsp:spPr>
        <a:xfrm>
          <a:off x="2975298"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安装和配置</a:t>
          </a:r>
          <a:r>
            <a:rPr lang="en-US" altLang="zh-CN" sz="1100" kern="1200" dirty="0">
              <a:latin typeface="微软雅黑" panose="020B0503020204020204" pitchFamily="34" charset="-122"/>
              <a:ea typeface="微软雅黑" panose="020B0503020204020204" pitchFamily="34" charset="-122"/>
            </a:rPr>
            <a:t>Hadoop</a:t>
          </a:r>
          <a:endParaRPr lang="zh-CN" altLang="en-US" sz="1100" kern="1200" dirty="0">
            <a:latin typeface="微软雅黑" panose="020B0503020204020204" pitchFamily="34" charset="-122"/>
            <a:ea typeface="微软雅黑" panose="020B0503020204020204" pitchFamily="34" charset="-122"/>
          </a:endParaRPr>
        </a:p>
      </dsp:txBody>
      <dsp:txXfrm>
        <a:off x="3021402" y="1024797"/>
        <a:ext cx="852232" cy="1212716"/>
      </dsp:txXfrm>
    </dsp:sp>
    <dsp:sp modelId="{776861D0-82BF-4661-954A-863504F0AFA9}">
      <dsp:nvSpPr>
        <dsp:cNvPr id="0" name=""/>
        <dsp:cNvSpPr/>
      </dsp:nvSpPr>
      <dsp:spPr>
        <a:xfrm>
          <a:off x="3966961"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关闭防火墙</a:t>
          </a:r>
        </a:p>
      </dsp:txBody>
      <dsp:txXfrm>
        <a:off x="4013065" y="1024797"/>
        <a:ext cx="852232" cy="1212716"/>
      </dsp:txXfrm>
    </dsp:sp>
    <dsp:sp modelId="{38D4DE00-5962-4DFC-A784-2FB73CA9AEF2}">
      <dsp:nvSpPr>
        <dsp:cNvPr id="0" name=""/>
        <dsp:cNvSpPr/>
      </dsp:nvSpPr>
      <dsp:spPr>
        <a:xfrm>
          <a:off x="4958623"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格式化文件系统</a:t>
          </a:r>
        </a:p>
      </dsp:txBody>
      <dsp:txXfrm>
        <a:off x="5004727" y="1024797"/>
        <a:ext cx="852232" cy="1212716"/>
      </dsp:txXfrm>
    </dsp:sp>
    <dsp:sp modelId="{4FE7BB85-801A-4FB6-9092-C1E7A51FDBB7}">
      <dsp:nvSpPr>
        <dsp:cNvPr id="0" name=""/>
        <dsp:cNvSpPr/>
      </dsp:nvSpPr>
      <dsp:spPr>
        <a:xfrm>
          <a:off x="5950285"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启动和验证</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5996389" y="1024797"/>
        <a:ext cx="852232" cy="1212716"/>
      </dsp:txXfrm>
    </dsp:sp>
    <dsp:sp modelId="{6CEA8147-B371-4E86-876A-C34DACCF013C}">
      <dsp:nvSpPr>
        <dsp:cNvPr id="0" name=""/>
        <dsp:cNvSpPr/>
      </dsp:nvSpPr>
      <dsp:spPr>
        <a:xfrm>
          <a:off x="6941947" y="978693"/>
          <a:ext cx="944440"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关闭</a:t>
          </a:r>
          <a:r>
            <a:rPr lang="en-US" altLang="zh-CN" sz="1100" kern="1200">
              <a:latin typeface="微软雅黑" panose="020B0503020204020204" pitchFamily="34" charset="-122"/>
              <a:ea typeface="微软雅黑" panose="020B0503020204020204" pitchFamily="34" charset="-122"/>
            </a:rPr>
            <a:t>Hadoop</a:t>
          </a:r>
          <a:endParaRPr lang="zh-CN" altLang="en-US" sz="1100" kern="1200">
            <a:latin typeface="微软雅黑" panose="020B0503020204020204" pitchFamily="34" charset="-122"/>
            <a:ea typeface="微软雅黑" panose="020B0503020204020204" pitchFamily="34" charset="-122"/>
          </a:endParaRPr>
        </a:p>
      </dsp:txBody>
      <dsp:txXfrm>
        <a:off x="6988051" y="1024797"/>
        <a:ext cx="852232" cy="12127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7"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lvl1pPr>
              <a:defRPr sz="20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10"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6"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5"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
        <p:nvSpPr>
          <p:cNvPr id="8" name="圆角矩形 28"/>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hyperlink" Target="http://www.oracle.com/technetwork/java/javase/downloads/index.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hadoop.apache.org/releases.html"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800" b="1" dirty="0">
                <a:solidFill>
                  <a:srgbClr val="01ACBE"/>
                </a:solidFill>
                <a:latin typeface="微软雅黑" panose="020B0503020204020204" pitchFamily="34" charset="-122"/>
                <a:ea typeface="微软雅黑" panose="020B0503020204020204" pitchFamily="34" charset="-122"/>
              </a:rPr>
              <a:t>第</a:t>
            </a:r>
            <a:r>
              <a:rPr lang="en-US" altLang="zh-CN" sz="4800" b="1" dirty="0">
                <a:solidFill>
                  <a:srgbClr val="01ACBE"/>
                </a:solidFill>
                <a:latin typeface="微软雅黑" panose="020B0503020204020204" pitchFamily="34" charset="-122"/>
                <a:ea typeface="微软雅黑" panose="020B0503020204020204" pitchFamily="34" charset="-122"/>
              </a:rPr>
              <a:t>2</a:t>
            </a:r>
            <a:r>
              <a:rPr lang="zh-CN" altLang="en-US" sz="4800" b="1" dirty="0">
                <a:solidFill>
                  <a:srgbClr val="01ACBE"/>
                </a:solidFill>
                <a:latin typeface="微软雅黑" panose="020B0503020204020204" pitchFamily="34" charset="-122"/>
                <a:ea typeface="微软雅黑" panose="020B0503020204020204" pitchFamily="34" charset="-122"/>
              </a:rPr>
              <a:t>章</a:t>
            </a:r>
            <a:endParaRPr lang="en-US" altLang="zh-CN" sz="4800" b="1" dirty="0">
              <a:solidFill>
                <a:srgbClr val="01ACBE"/>
              </a:solidFill>
              <a:latin typeface="微软雅黑" panose="020B0503020204020204" pitchFamily="34" charset="-122"/>
              <a:ea typeface="微软雅黑" panose="020B0503020204020204" pitchFamily="34" charset="-122"/>
            </a:endParaRPr>
          </a:p>
          <a:p>
            <a:r>
              <a:rPr lang="zh-CN" altLang="en-US" sz="4800" b="1" dirty="0">
                <a:solidFill>
                  <a:srgbClr val="01ACBE"/>
                </a:solidFill>
                <a:latin typeface="微软雅黑" panose="020B0503020204020204" pitchFamily="34" charset="-122"/>
                <a:ea typeface="微软雅黑" panose="020B0503020204020204" pitchFamily="34" charset="-122"/>
              </a:rPr>
              <a:t>初识Hadoop</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Hadoop</a:t>
            </a:r>
            <a:r>
              <a:rPr lang="zh-CN" altLang="en-US" dirty="0"/>
              <a:t>发展简史</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t>2003年，Google发表了论文“The Google File System”，可以解决大规模数据存储的问题。于是在2004年，Nutch项目借鉴谷歌GFS使用Java语言开发了自己的分布式文件系统，即Nutch分布式文件系统NDFS，也就是HDFS的前身。</a:t>
            </a:r>
            <a:endParaRPr lang="en-US" altLang="zh-CN" dirty="0"/>
          </a:p>
        </p:txBody>
      </p:sp>
    </p:spTree>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2.5.7  格式化文件系统</a:t>
            </a:r>
            <a:endParaRPr lang="zh-CN" altLang="en-US" dirty="0"/>
          </a:p>
        </p:txBody>
      </p:sp>
      <p:sp>
        <p:nvSpPr>
          <p:cNvPr id="3" name="内容占位符 2"/>
          <p:cNvSpPr>
            <a:spLocks noGrp="1"/>
          </p:cNvSpPr>
          <p:nvPr>
            <p:ph idx="1"/>
          </p:nvPr>
        </p:nvSpPr>
        <p:spPr/>
        <p:txBody>
          <a:bodyPr>
            <a:normAutofit/>
          </a:bodyPr>
          <a:lstStyle/>
          <a:p>
            <a:r>
              <a:rPr lang="zh-CN" altLang="en-US" sz="1600" dirty="0"/>
              <a:t>在主节点master上以普通用户xuluhui身份输入命令</a:t>
            </a:r>
            <a:r>
              <a:rPr lang="zh-CN" altLang="en-US" sz="1600" i="1" dirty="0"/>
              <a:t>“hdfs namenode -format”</a:t>
            </a:r>
            <a:r>
              <a:rPr lang="zh-CN" altLang="en-US" sz="1600" dirty="0"/>
              <a:t>，进行HDFS文件系统的格式化。</a:t>
            </a:r>
            <a:endParaRPr lang="en-US" altLang="zh-CN" sz="1600" dirty="0"/>
          </a:p>
          <a:p>
            <a:r>
              <a:rPr lang="zh-CN" altLang="en-US" sz="1600" dirty="0"/>
              <a:t>注意，此命令必须在主节点master上执行，切勿在从节点上执行。</a:t>
            </a:r>
            <a:endParaRPr lang="zh-CN" altLang="en-US" sz="1600" dirty="0"/>
          </a:p>
          <a:p>
            <a:endParaRPr lang="zh-CN" altLang="en-US" sz="1600" dirty="0"/>
          </a:p>
        </p:txBody>
      </p:sp>
      <p:pic>
        <p:nvPicPr>
          <p:cNvPr id="4" name="图片 3165"/>
          <p:cNvPicPr>
            <a:picLocks noChangeAspect="1"/>
          </p:cNvPicPr>
          <p:nvPr/>
        </p:nvPicPr>
        <p:blipFill>
          <a:blip r:embed="rId1"/>
          <a:stretch>
            <a:fillRect/>
          </a:stretch>
        </p:blipFill>
        <p:spPr>
          <a:xfrm>
            <a:off x="2471555" y="2287694"/>
            <a:ext cx="4200889" cy="2446232"/>
          </a:xfrm>
          <a:prstGeom prst="rect">
            <a:avLst/>
          </a:prstGeom>
        </p:spPr>
      </p:pic>
    </p:spTree>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2.5.7  格式化文件系统</a:t>
            </a:r>
            <a:endParaRPr lang="zh-CN" altLang="en-US" dirty="0"/>
          </a:p>
        </p:txBody>
      </p:sp>
      <p:sp>
        <p:nvSpPr>
          <p:cNvPr id="3" name="内容占位符 2"/>
          <p:cNvSpPr>
            <a:spLocks noGrp="1"/>
          </p:cNvSpPr>
          <p:nvPr>
            <p:ph idx="1"/>
          </p:nvPr>
        </p:nvSpPr>
        <p:spPr/>
        <p:txBody>
          <a:bodyPr>
            <a:normAutofit/>
          </a:bodyPr>
          <a:lstStyle/>
          <a:p>
            <a:pPr>
              <a:spcBef>
                <a:spcPts val="0"/>
              </a:spcBef>
            </a:pPr>
            <a:r>
              <a:rPr lang="zh-CN" altLang="en-US" sz="1600" dirty="0"/>
              <a:t>值得注意的是，HDFS格式化命令执行成功后，按照本书以上Hadoop配置，会在主节点master的Hadoop安装目录下自动生成hdfsdata/dfs/name这个HDFS元数据目录。此时，2个从节点上Hadoop安装目录下的文件不发生变化。</a:t>
            </a:r>
            <a:endParaRPr lang="zh-CN" altLang="en-US" sz="1600" dirty="0"/>
          </a:p>
        </p:txBody>
      </p:sp>
      <p:pic>
        <p:nvPicPr>
          <p:cNvPr id="5" name="图片 3167"/>
          <p:cNvPicPr>
            <a:picLocks noChangeAspect="1"/>
          </p:cNvPicPr>
          <p:nvPr/>
        </p:nvPicPr>
        <p:blipFill>
          <a:blip r:embed="rId1"/>
          <a:stretch>
            <a:fillRect/>
          </a:stretch>
        </p:blipFill>
        <p:spPr>
          <a:xfrm>
            <a:off x="1744735" y="2483036"/>
            <a:ext cx="5654530" cy="1478408"/>
          </a:xfrm>
          <a:prstGeom prst="rect">
            <a:avLst/>
          </a:prstGeom>
        </p:spPr>
      </p:pic>
    </p:spTree>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endParaRPr lang="zh-CN" altLang="en-US" dirty="0"/>
          </a:p>
          <a:p>
            <a:pPr marL="0" indent="0">
              <a:buNone/>
            </a:pPr>
            <a:r>
              <a:rPr lang="en-US" altLang="zh-CN" i="1" dirty="0"/>
              <a:t>start-dfs.sh</a:t>
            </a:r>
            <a:endParaRPr lang="en-US" altLang="zh-CN" i="1" dirty="0"/>
          </a:p>
          <a:p>
            <a:pPr marL="0" indent="0">
              <a:buNone/>
            </a:pPr>
            <a:r>
              <a:rPr lang="en-US" altLang="zh-CN" i="1" dirty="0"/>
              <a:t>start-yarn.sh</a:t>
            </a:r>
            <a:endParaRPr lang="en-US" altLang="zh-CN" i="1" dirty="0"/>
          </a:p>
          <a:p>
            <a:pPr marL="0" indent="0">
              <a:buNone/>
            </a:pPr>
            <a:r>
              <a:rPr lang="en-US" altLang="zh-CN" i="1" dirty="0"/>
              <a:t>mr-jobhistory-daemon.sh start </a:t>
            </a:r>
            <a:r>
              <a:rPr lang="en-US" altLang="zh-CN" i="1" dirty="0" err="1"/>
              <a:t>historyserver</a:t>
            </a:r>
            <a:endParaRPr lang="en-US" altLang="zh-CN" i="1" dirty="0"/>
          </a:p>
          <a:p>
            <a:endParaRPr lang="en-US" altLang="zh-CN" dirty="0"/>
          </a:p>
          <a:p>
            <a:r>
              <a:rPr lang="en-US" altLang="zh-CN" dirty="0"/>
              <a:t>start-dfs.sh</a:t>
            </a:r>
            <a:r>
              <a:rPr lang="zh-CN" altLang="en-US" dirty="0"/>
              <a:t>命令会在节点上启动</a:t>
            </a:r>
            <a:r>
              <a:rPr lang="en-US" altLang="zh-CN" dirty="0" err="1"/>
              <a:t>NameNode</a:t>
            </a:r>
            <a:r>
              <a:rPr lang="zh-CN" altLang="en-US" dirty="0"/>
              <a:t>、</a:t>
            </a:r>
            <a:r>
              <a:rPr lang="en-US" altLang="zh-CN" dirty="0" err="1"/>
              <a:t>DataNode</a:t>
            </a:r>
            <a:r>
              <a:rPr lang="zh-CN" altLang="en-US" dirty="0"/>
              <a:t>和</a:t>
            </a:r>
            <a:r>
              <a:rPr lang="en-US" altLang="zh-CN" dirty="0" err="1"/>
              <a:t>SecondaryNameNode</a:t>
            </a:r>
            <a:r>
              <a:rPr lang="zh-CN" altLang="en-US" dirty="0"/>
              <a:t>服务。</a:t>
            </a:r>
            <a:r>
              <a:rPr lang="en-US" altLang="zh-CN" dirty="0"/>
              <a:t>start-yarn.sh</a:t>
            </a:r>
            <a:r>
              <a:rPr lang="zh-CN" altLang="en-US" dirty="0"/>
              <a:t>命令会在节点上启动</a:t>
            </a:r>
            <a:r>
              <a:rPr lang="en-US" altLang="zh-CN" dirty="0" err="1"/>
              <a:t>ResourceManager</a:t>
            </a:r>
            <a:r>
              <a:rPr lang="zh-CN" altLang="en-US" dirty="0"/>
              <a:t>、</a:t>
            </a:r>
            <a:r>
              <a:rPr lang="en-US" altLang="zh-CN" dirty="0" err="1"/>
              <a:t>NodeManager</a:t>
            </a:r>
            <a:r>
              <a:rPr lang="zh-CN" altLang="en-US" dirty="0"/>
              <a:t>服务。</a:t>
            </a:r>
            <a:r>
              <a:rPr lang="en-US" altLang="zh-CN" dirty="0"/>
              <a:t>mr-jobhistory-daemon.sh</a:t>
            </a:r>
            <a:r>
              <a:rPr lang="zh-CN" altLang="en-US" dirty="0"/>
              <a:t>命令会在节点上启动</a:t>
            </a:r>
            <a:r>
              <a:rPr lang="en-US" altLang="zh-CN" dirty="0" err="1"/>
              <a:t>JobHistoryServer</a:t>
            </a:r>
            <a:r>
              <a:rPr lang="zh-CN" altLang="en-US" dirty="0"/>
              <a:t>服务。请注意，即使对应的守护进程没有启动成功，</a:t>
            </a:r>
            <a:r>
              <a:rPr lang="en-US" altLang="zh-CN" dirty="0" err="1"/>
              <a:t>hadoop</a:t>
            </a:r>
            <a:r>
              <a:rPr lang="zh-CN" altLang="en-US" dirty="0"/>
              <a:t>也不会在控制台显示错误消息，读者可以利用</a:t>
            </a:r>
            <a:r>
              <a:rPr lang="en-US" altLang="zh-CN" dirty="0" err="1"/>
              <a:t>jps</a:t>
            </a:r>
            <a:r>
              <a:rPr lang="zh-CN" altLang="en-US" dirty="0"/>
              <a:t>命令一步一步查询，逐步核实对应的进程是否启动成功。</a:t>
            </a:r>
            <a:endParaRPr lang="zh-CN" altLang="en-US" dirty="0"/>
          </a:p>
        </p:txBody>
      </p:sp>
    </p:spTree>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endParaRPr lang="en-US" altLang="zh-CN" dirty="0"/>
          </a:p>
          <a:p>
            <a:pPr lvl="2"/>
            <a:r>
              <a:rPr lang="zh-CN" altLang="en-US" dirty="0"/>
              <a:t>若全分布模式</a:t>
            </a:r>
            <a:r>
              <a:rPr lang="en-US" altLang="zh-CN" dirty="0"/>
              <a:t>Hadoop</a:t>
            </a:r>
            <a:r>
              <a:rPr lang="zh-CN" altLang="en-US" dirty="0"/>
              <a:t>集群部署成功，执行命令</a:t>
            </a:r>
            <a:r>
              <a:rPr lang="en-US" altLang="zh-CN" dirty="0"/>
              <a:t>start-dfs.sh</a:t>
            </a:r>
            <a:r>
              <a:rPr lang="zh-CN" altLang="en-US" dirty="0"/>
              <a:t>后，</a:t>
            </a:r>
            <a:r>
              <a:rPr lang="en-US" altLang="zh-CN" dirty="0" err="1"/>
              <a:t>NameNode</a:t>
            </a:r>
            <a:r>
              <a:rPr lang="zh-CN" altLang="en-US" dirty="0"/>
              <a:t>和</a:t>
            </a:r>
            <a:r>
              <a:rPr lang="en-US" altLang="zh-CN" dirty="0" err="1"/>
              <a:t>SecondaryNameNode</a:t>
            </a:r>
            <a:r>
              <a:rPr lang="zh-CN" altLang="en-US" dirty="0"/>
              <a:t>会出现在主节点</a:t>
            </a:r>
            <a:r>
              <a:rPr lang="en-US" altLang="zh-CN" dirty="0"/>
              <a:t>master</a:t>
            </a:r>
            <a:r>
              <a:rPr lang="zh-CN" altLang="en-US" dirty="0"/>
              <a:t>上，</a:t>
            </a:r>
            <a:r>
              <a:rPr lang="en-US" altLang="zh-CN" dirty="0" err="1"/>
              <a:t>DataNode</a:t>
            </a:r>
            <a:r>
              <a:rPr lang="zh-CN" altLang="en-US" dirty="0"/>
              <a:t>会出现在所有从节点</a:t>
            </a:r>
            <a:r>
              <a:rPr lang="en-US" altLang="zh-CN" dirty="0"/>
              <a:t>slave1</a:t>
            </a:r>
            <a:r>
              <a:rPr lang="zh-CN" altLang="en-US" dirty="0"/>
              <a:t>、</a:t>
            </a:r>
            <a:r>
              <a:rPr lang="en-US" altLang="zh-CN" dirty="0"/>
              <a:t>slave2</a:t>
            </a:r>
            <a:r>
              <a:rPr lang="zh-CN" altLang="en-US" dirty="0"/>
              <a:t>上。</a:t>
            </a:r>
            <a:endParaRPr lang="en-US" altLang="zh-CN" dirty="0"/>
          </a:p>
          <a:p>
            <a:pPr lvl="2"/>
            <a:r>
              <a:rPr lang="zh-CN" altLang="en-US" dirty="0"/>
              <a:t>这里需要注意的是，第一次启动</a:t>
            </a:r>
            <a:r>
              <a:rPr lang="en-US" altLang="zh-CN" dirty="0"/>
              <a:t>HDFS</a:t>
            </a:r>
            <a:r>
              <a:rPr lang="zh-CN" altLang="en-US" dirty="0"/>
              <a:t>集群时，由于之前步骤中在配置文件</a:t>
            </a:r>
            <a:r>
              <a:rPr lang="en-US" altLang="zh-CN" dirty="0"/>
              <a:t>hadoop-env.sh</a:t>
            </a:r>
            <a:r>
              <a:rPr lang="zh-CN" altLang="en-US" dirty="0"/>
              <a:t>中添加了一行“</a:t>
            </a:r>
            <a:r>
              <a:rPr lang="en-US" altLang="zh-CN" dirty="0"/>
              <a:t>HADOOP_SSH_OPTS='-o </a:t>
            </a:r>
            <a:r>
              <a:rPr lang="en-US" altLang="zh-CN" dirty="0" err="1"/>
              <a:t>StrictHostKeyChecking</a:t>
            </a:r>
            <a:r>
              <a:rPr lang="en-US" altLang="zh-CN" dirty="0"/>
              <a:t>=no'”</a:t>
            </a:r>
            <a:r>
              <a:rPr lang="zh-CN" altLang="en-US" dirty="0"/>
              <a:t>，所以在连接</a:t>
            </a:r>
            <a:r>
              <a:rPr lang="en-US" altLang="zh-CN" dirty="0"/>
              <a:t>0.0.0.0</a:t>
            </a:r>
            <a:r>
              <a:rPr lang="zh-CN" altLang="en-US" dirty="0"/>
              <a:t>主机时并未出现提示信息“</a:t>
            </a:r>
            <a:r>
              <a:rPr lang="en-US" altLang="zh-CN" dirty="0"/>
              <a:t>Are you sure you want to continue connecting (yes/no)?”</a:t>
            </a:r>
            <a:r>
              <a:rPr lang="zh-CN" altLang="en-US" dirty="0"/>
              <a:t>，而且还会将目标主机</a:t>
            </a:r>
            <a:r>
              <a:rPr lang="en-US" altLang="zh-CN" dirty="0"/>
              <a:t>key</a:t>
            </a:r>
            <a:r>
              <a:rPr lang="zh-CN" altLang="en-US" dirty="0"/>
              <a:t>加到</a:t>
            </a:r>
            <a:r>
              <a:rPr lang="en-US" altLang="zh-CN" dirty="0"/>
              <a:t>/home/</a:t>
            </a:r>
            <a:r>
              <a:rPr lang="en-US" altLang="zh-CN" dirty="0" err="1"/>
              <a:t>xuluhui</a:t>
            </a:r>
            <a:r>
              <a:rPr lang="en-US" altLang="zh-CN" dirty="0"/>
              <a:t>/.</a:t>
            </a:r>
            <a:r>
              <a:rPr lang="en-US" altLang="zh-CN" dirty="0" err="1"/>
              <a:t>ssh</a:t>
            </a:r>
            <a:r>
              <a:rPr lang="en-US" altLang="zh-CN" dirty="0"/>
              <a:t>/</a:t>
            </a:r>
            <a:r>
              <a:rPr lang="en-US" altLang="zh-CN" dirty="0" err="1"/>
              <a:t>known_hosts</a:t>
            </a:r>
            <a:r>
              <a:rPr lang="zh-CN" altLang="en-US" dirty="0"/>
              <a:t>文件里。</a:t>
            </a:r>
            <a:endParaRPr lang="zh-CN" altLang="en-US" dirty="0"/>
          </a:p>
        </p:txBody>
      </p:sp>
    </p:spTree>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4"/>
          <p:cNvPicPr>
            <a:picLocks noChangeAspect="1"/>
          </p:cNvPicPr>
          <p:nvPr/>
        </p:nvPicPr>
        <p:blipFill>
          <a:blip r:embed="rId1"/>
          <a:stretch>
            <a:fillRect/>
          </a:stretch>
        </p:blipFill>
        <p:spPr>
          <a:xfrm>
            <a:off x="1934845" y="822969"/>
            <a:ext cx="5274310" cy="3902075"/>
          </a:xfrm>
          <a:prstGeom prst="rect">
            <a:avLst/>
          </a:prstGeom>
        </p:spPr>
      </p:pic>
    </p:spTree>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1. </a:t>
            </a:r>
            <a:r>
              <a:rPr lang="zh-CN" altLang="en-US" dirty="0"/>
              <a:t>执行命令</a:t>
            </a:r>
            <a:r>
              <a:rPr lang="en-US" altLang="zh-CN" dirty="0"/>
              <a:t>start-dfs.sh</a:t>
            </a:r>
            <a:endParaRPr lang="en-US" altLang="zh-CN" dirty="0"/>
          </a:p>
          <a:p>
            <a:pPr lvl="2"/>
            <a:r>
              <a:rPr lang="zh-CN" altLang="en-US" dirty="0"/>
              <a:t> 执行命令</a:t>
            </a:r>
            <a:r>
              <a:rPr lang="en-US" altLang="zh-CN" dirty="0"/>
              <a:t>start-dfs.sh</a:t>
            </a:r>
            <a:r>
              <a:rPr lang="zh-CN" altLang="en-US" dirty="0"/>
              <a:t>后，按照本书以上关于全分布模式</a:t>
            </a:r>
            <a:r>
              <a:rPr lang="en-US" altLang="zh-CN" dirty="0"/>
              <a:t>Hadoop</a:t>
            </a:r>
            <a:r>
              <a:rPr lang="zh-CN" altLang="en-US" dirty="0"/>
              <a:t>的配置，会在主节点的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err="1"/>
              <a:t>namesecondary</a:t>
            </a:r>
            <a:r>
              <a:rPr lang="zh-CN" altLang="en-US" dirty="0"/>
              <a:t>这个检查点目录及文件，同时会在所有从节点的</a:t>
            </a:r>
            <a:r>
              <a:rPr lang="en-US" altLang="zh-CN" dirty="0"/>
              <a:t>Hadoop</a:t>
            </a:r>
            <a:r>
              <a:rPr lang="zh-CN" altLang="en-US" dirty="0"/>
              <a:t>安装目录</a:t>
            </a:r>
            <a:r>
              <a:rPr lang="en-US" altLang="zh-CN" dirty="0"/>
              <a:t>/</a:t>
            </a:r>
            <a:r>
              <a:rPr lang="en-US" altLang="zh-CN" dirty="0" err="1"/>
              <a:t>hdfsdata</a:t>
            </a:r>
            <a:r>
              <a:rPr lang="en-US" altLang="zh-CN" dirty="0"/>
              <a:t>/</a:t>
            </a:r>
            <a:r>
              <a:rPr lang="en-US" altLang="zh-CN" dirty="0" err="1"/>
              <a:t>dfs</a:t>
            </a:r>
            <a:r>
              <a:rPr lang="zh-CN" altLang="en-US" dirty="0"/>
              <a:t>下自动生成</a:t>
            </a:r>
            <a:r>
              <a:rPr lang="en-US" altLang="zh-CN" dirty="0"/>
              <a:t>data</a:t>
            </a:r>
            <a:r>
              <a:rPr lang="zh-CN" altLang="en-US" dirty="0"/>
              <a:t>这个</a:t>
            </a:r>
            <a:r>
              <a:rPr lang="en-US" altLang="zh-CN" dirty="0"/>
              <a:t>HDFS</a:t>
            </a:r>
            <a:r>
              <a:rPr lang="zh-CN" altLang="en-US" dirty="0"/>
              <a:t>数据块目录及文件。</a:t>
            </a:r>
            <a:endParaRPr lang="zh-CN" altLang="en-US" dirty="0"/>
          </a:p>
          <a:p>
            <a:pPr lvl="2"/>
            <a:r>
              <a:rPr lang="zh-CN" altLang="en-US" dirty="0"/>
              <a:t>执行命令</a:t>
            </a:r>
            <a:r>
              <a:rPr lang="en-US" altLang="zh-CN" dirty="0"/>
              <a:t>start-dfs.sh</a:t>
            </a:r>
            <a:r>
              <a:rPr lang="zh-CN" altLang="en-US" dirty="0"/>
              <a:t>后，还会在所有主、从节点的</a:t>
            </a:r>
            <a:r>
              <a:rPr lang="en-US" altLang="zh-CN" dirty="0"/>
              <a:t>Hadoop</a:t>
            </a:r>
            <a:r>
              <a:rPr lang="zh-CN" altLang="en-US" dirty="0"/>
              <a:t>安装目录下自动生成</a:t>
            </a:r>
            <a:r>
              <a:rPr lang="en-US" altLang="zh-CN" dirty="0"/>
              <a:t>logs</a:t>
            </a:r>
            <a:r>
              <a:rPr lang="zh-CN" altLang="en-US" dirty="0"/>
              <a:t>日志文件目录及各日志文件*</a:t>
            </a:r>
            <a:r>
              <a:rPr lang="en-US" altLang="zh-CN" dirty="0"/>
              <a:t>.log</a:t>
            </a:r>
            <a:r>
              <a:rPr lang="zh-CN" altLang="en-US" dirty="0"/>
              <a:t>、*</a:t>
            </a:r>
            <a:r>
              <a:rPr lang="en-US" altLang="zh-CN" dirty="0"/>
              <a:t>.out</a:t>
            </a:r>
            <a:r>
              <a:rPr lang="zh-CN" altLang="en-US" dirty="0"/>
              <a:t>，以及</a:t>
            </a:r>
            <a:r>
              <a:rPr lang="en-US" altLang="zh-CN" dirty="0" err="1"/>
              <a:t>pids</a:t>
            </a:r>
            <a:r>
              <a:rPr lang="zh-CN" altLang="en-US" dirty="0"/>
              <a:t>守护进程号文件目录及各进程号文件*</a:t>
            </a:r>
            <a:r>
              <a:rPr lang="en-US" altLang="zh-CN" dirty="0"/>
              <a:t>.</a:t>
            </a:r>
            <a:r>
              <a:rPr lang="en-US" altLang="zh-CN" dirty="0" err="1"/>
              <a:t>pid</a:t>
            </a:r>
            <a:r>
              <a:rPr lang="zh-CN" altLang="en-US" dirty="0"/>
              <a:t>。</a:t>
            </a:r>
            <a:endParaRPr lang="zh-CN" altLang="en-US" dirty="0"/>
          </a:p>
        </p:txBody>
      </p:sp>
    </p:spTree>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1"/>
          <a:stretch>
            <a:fillRect/>
          </a:stretch>
        </p:blipFill>
        <p:spPr>
          <a:xfrm>
            <a:off x="1934845" y="260312"/>
            <a:ext cx="5274310" cy="1621790"/>
          </a:xfrm>
          <a:prstGeom prst="rect">
            <a:avLst/>
          </a:prstGeom>
        </p:spPr>
      </p:pic>
      <p:pic>
        <p:nvPicPr>
          <p:cNvPr id="5" name="图片 4"/>
          <p:cNvPicPr/>
          <p:nvPr/>
        </p:nvPicPr>
        <p:blipFill>
          <a:blip r:embed="rId2"/>
          <a:stretch>
            <a:fillRect/>
          </a:stretch>
        </p:blipFill>
        <p:spPr>
          <a:xfrm>
            <a:off x="1994318" y="1895634"/>
            <a:ext cx="5274310" cy="1407160"/>
          </a:xfrm>
          <a:prstGeom prst="rect">
            <a:avLst/>
          </a:prstGeom>
        </p:spPr>
      </p:pic>
      <p:pic>
        <p:nvPicPr>
          <p:cNvPr id="6" name="内容占位符 5"/>
          <p:cNvPicPr>
            <a:picLocks noGrp="1" noChangeAspect="1"/>
          </p:cNvPicPr>
          <p:nvPr>
            <p:ph idx="1"/>
          </p:nvPr>
        </p:nvPicPr>
        <p:blipFill>
          <a:blip r:embed="rId3"/>
          <a:stretch>
            <a:fillRect/>
          </a:stretch>
        </p:blipFill>
        <p:spPr>
          <a:xfrm>
            <a:off x="1995741" y="3316326"/>
            <a:ext cx="5272887" cy="1367832"/>
          </a:xfrm>
          <a:prstGeom prst="rect">
            <a:avLst/>
          </a:prstGeom>
        </p:spPr>
      </p:pic>
    </p:spTree>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1"/>
          <a:stretch>
            <a:fillRect/>
          </a:stretch>
        </p:blipFill>
        <p:spPr>
          <a:xfrm>
            <a:off x="1934845" y="273844"/>
            <a:ext cx="5274310" cy="2119630"/>
          </a:xfrm>
          <a:prstGeom prst="rect">
            <a:avLst/>
          </a:prstGeom>
        </p:spPr>
      </p:pic>
      <p:pic>
        <p:nvPicPr>
          <p:cNvPr id="5" name="图片 4"/>
          <p:cNvPicPr/>
          <p:nvPr/>
        </p:nvPicPr>
        <p:blipFill>
          <a:blip r:embed="rId2"/>
          <a:stretch>
            <a:fillRect/>
          </a:stretch>
        </p:blipFill>
        <p:spPr>
          <a:xfrm>
            <a:off x="297366" y="2793181"/>
            <a:ext cx="3995512" cy="1952413"/>
          </a:xfrm>
          <a:prstGeom prst="rect">
            <a:avLst/>
          </a:prstGeom>
        </p:spPr>
      </p:pic>
      <p:pic>
        <p:nvPicPr>
          <p:cNvPr id="6" name="内容占位符 5"/>
          <p:cNvPicPr>
            <a:picLocks noGrp="1" noChangeAspect="1"/>
          </p:cNvPicPr>
          <p:nvPr>
            <p:ph idx="1"/>
          </p:nvPr>
        </p:nvPicPr>
        <p:blipFill>
          <a:blip r:embed="rId3"/>
          <a:stretch>
            <a:fillRect/>
          </a:stretch>
        </p:blipFill>
        <p:spPr>
          <a:xfrm>
            <a:off x="4572000" y="2793181"/>
            <a:ext cx="3990178" cy="1264268"/>
          </a:xfrm>
          <a:prstGeom prst="rect">
            <a:avLst/>
          </a:prstGeom>
        </p:spPr>
      </p:pic>
    </p:spTree>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1"/>
          <a:stretch>
            <a:fillRect/>
          </a:stretch>
        </p:blipFill>
        <p:spPr>
          <a:xfrm>
            <a:off x="1934845" y="246103"/>
            <a:ext cx="5274310" cy="2145030"/>
          </a:xfrm>
          <a:prstGeom prst="rect">
            <a:avLst/>
          </a:prstGeom>
        </p:spPr>
      </p:pic>
      <p:pic>
        <p:nvPicPr>
          <p:cNvPr id="5" name="图片 4"/>
          <p:cNvPicPr>
            <a:picLocks noChangeAspect="1"/>
          </p:cNvPicPr>
          <p:nvPr/>
        </p:nvPicPr>
        <p:blipFill>
          <a:blip r:embed="rId2"/>
          <a:stretch>
            <a:fillRect/>
          </a:stretch>
        </p:blipFill>
        <p:spPr>
          <a:xfrm>
            <a:off x="306767" y="2770437"/>
            <a:ext cx="3968840" cy="1482981"/>
          </a:xfrm>
          <a:prstGeom prst="rect">
            <a:avLst/>
          </a:prstGeom>
        </p:spPr>
      </p:pic>
      <p:pic>
        <p:nvPicPr>
          <p:cNvPr id="6" name="图片 5"/>
          <p:cNvPicPr>
            <a:picLocks noChangeAspect="1"/>
          </p:cNvPicPr>
          <p:nvPr/>
        </p:nvPicPr>
        <p:blipFill>
          <a:blip r:embed="rId3"/>
          <a:stretch>
            <a:fillRect/>
          </a:stretch>
        </p:blipFill>
        <p:spPr>
          <a:xfrm>
            <a:off x="4551844" y="2771925"/>
            <a:ext cx="3963506" cy="976207"/>
          </a:xfrm>
          <a:prstGeom prst="rect">
            <a:avLst/>
          </a:prstGeom>
        </p:spPr>
      </p:pic>
    </p:spTree>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p:nvPr/>
        </p:nvPicPr>
        <p:blipFill>
          <a:blip r:embed="rId1"/>
          <a:stretch>
            <a:fillRect/>
          </a:stretch>
        </p:blipFill>
        <p:spPr>
          <a:xfrm>
            <a:off x="1934845" y="286861"/>
            <a:ext cx="5274310" cy="2164715"/>
          </a:xfrm>
          <a:prstGeom prst="rect">
            <a:avLst/>
          </a:prstGeom>
        </p:spPr>
      </p:pic>
      <p:pic>
        <p:nvPicPr>
          <p:cNvPr id="5" name="内容占位符 4"/>
          <p:cNvPicPr>
            <a:picLocks noGrp="1" noChangeAspect="1"/>
          </p:cNvPicPr>
          <p:nvPr>
            <p:ph idx="1"/>
          </p:nvPr>
        </p:nvPicPr>
        <p:blipFill>
          <a:blip r:embed="rId2"/>
          <a:stretch>
            <a:fillRect/>
          </a:stretch>
        </p:blipFill>
        <p:spPr>
          <a:xfrm>
            <a:off x="628650" y="2785953"/>
            <a:ext cx="3979509" cy="1466977"/>
          </a:xfrm>
          <a:prstGeom prst="rect">
            <a:avLst/>
          </a:prstGeom>
        </p:spPr>
      </p:pic>
      <p:pic>
        <p:nvPicPr>
          <p:cNvPr id="6" name="图片 5"/>
          <p:cNvPicPr>
            <a:picLocks noChangeAspect="1"/>
          </p:cNvPicPr>
          <p:nvPr/>
        </p:nvPicPr>
        <p:blipFill>
          <a:blip r:embed="rId3"/>
          <a:stretch>
            <a:fillRect/>
          </a:stretch>
        </p:blipFill>
        <p:spPr>
          <a:xfrm>
            <a:off x="4737519" y="2785953"/>
            <a:ext cx="3979509" cy="1002879"/>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normAutofit lnSpcReduction="10000"/>
          </a:bodyPr>
          <a:lstStyle/>
          <a:p>
            <a:pPr marL="457200" indent="-457200" algn="just">
              <a:lnSpc>
                <a:spcPct val="150000"/>
              </a:lnSpc>
              <a:spcBef>
                <a:spcPts val="600"/>
              </a:spcBef>
              <a:buClrTx/>
              <a:buSzTx/>
              <a:buFont typeface="Wingdings" panose="05000000000000000000" charset="0"/>
              <a:buChar char="u"/>
            </a:pPr>
            <a:r>
              <a:rPr lang="en-US" altLang="zh-CN" dirty="0"/>
              <a:t>2004年，Google又发表了一篇具有深远影响的论文“MapReduce: Simplifed Data Processing on Large Clusters”，阐述了MapReduce分布式编程思想。Nutch开发者们发现Google MapReduce所解决的大规模搜索引擎数据处理问题，正是他们当时面临并亟待解决的难题。于是，Nutch开发者们模仿Google MapReduce框架设计思路，使用Java语言设计并2005年初开源实现了MapReduce。</a:t>
            </a:r>
            <a:endParaRPr lang="en-US" altLang="zh-CN" dirty="0"/>
          </a:p>
        </p:txBody>
      </p:sp>
    </p:spTree>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endParaRPr lang="en-US" altLang="zh-CN" dirty="0"/>
          </a:p>
          <a:p>
            <a:pPr lvl="2"/>
            <a:r>
              <a:rPr lang="zh-CN" altLang="en-US" dirty="0"/>
              <a:t>若全分布模式</a:t>
            </a:r>
            <a:r>
              <a:rPr lang="en-US" altLang="zh-CN" dirty="0"/>
              <a:t>Hadoop</a:t>
            </a:r>
            <a:r>
              <a:rPr lang="zh-CN" altLang="en-US" dirty="0"/>
              <a:t>集群部署成功，执行命令</a:t>
            </a:r>
            <a:r>
              <a:rPr lang="en-US" altLang="zh-CN" dirty="0"/>
              <a:t>start-yarn.sh</a:t>
            </a:r>
            <a:r>
              <a:rPr lang="zh-CN" altLang="en-US" dirty="0"/>
              <a:t>后，在主节点的守护进程列表中多了</a:t>
            </a:r>
            <a:r>
              <a:rPr lang="en-US" altLang="zh-CN" dirty="0" err="1"/>
              <a:t>ResourceManager</a:t>
            </a:r>
            <a:r>
              <a:rPr lang="zh-CN" altLang="en-US" dirty="0"/>
              <a:t>，从节点中则多了</a:t>
            </a:r>
            <a:r>
              <a:rPr lang="en-US" altLang="zh-CN" dirty="0" err="1"/>
              <a:t>NodeManager</a:t>
            </a:r>
            <a:r>
              <a:rPr lang="zh-CN" altLang="en-US" dirty="0"/>
              <a:t>。</a:t>
            </a:r>
            <a:endParaRPr lang="zh-CN" altLang="en-US" dirty="0"/>
          </a:p>
        </p:txBody>
      </p:sp>
      <p:pic>
        <p:nvPicPr>
          <p:cNvPr id="4" name="图片 95"/>
          <p:cNvPicPr>
            <a:picLocks noChangeAspect="1"/>
          </p:cNvPicPr>
          <p:nvPr/>
        </p:nvPicPr>
        <p:blipFill>
          <a:blip r:embed="rId1"/>
          <a:stretch>
            <a:fillRect/>
          </a:stretch>
        </p:blipFill>
        <p:spPr>
          <a:xfrm>
            <a:off x="3817651" y="1269008"/>
            <a:ext cx="5274310" cy="3463925"/>
          </a:xfrm>
          <a:prstGeom prst="rect">
            <a:avLst/>
          </a:prstGeom>
        </p:spPr>
      </p:pic>
    </p:spTree>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2. </a:t>
            </a:r>
            <a:r>
              <a:rPr lang="zh-CN" altLang="en-US" dirty="0"/>
              <a:t>执行命令</a:t>
            </a:r>
            <a:r>
              <a:rPr lang="en-US" altLang="zh-CN" dirty="0"/>
              <a:t>start-yarn.sh</a:t>
            </a:r>
            <a:endParaRPr lang="en-US" altLang="zh-CN" dirty="0"/>
          </a:p>
          <a:p>
            <a:pPr lvl="2"/>
            <a:r>
              <a:rPr lang="zh-CN" altLang="en-US" dirty="0"/>
              <a:t>执行命令</a:t>
            </a:r>
            <a:r>
              <a:rPr lang="en-US" altLang="zh-CN" dirty="0"/>
              <a:t>start-yarn.sh</a:t>
            </a:r>
            <a:r>
              <a:rPr lang="zh-CN" altLang="en-US" dirty="0"/>
              <a:t>后，按照本书以上关于全分布模式</a:t>
            </a:r>
            <a:r>
              <a:rPr lang="en-US" altLang="zh-CN" dirty="0"/>
              <a:t>Hadoop</a:t>
            </a:r>
            <a:r>
              <a:rPr lang="zh-CN" altLang="en-US" dirty="0"/>
              <a:t>的配置，会在所有从节点的</a:t>
            </a:r>
            <a:r>
              <a:rPr lang="en-US" altLang="zh-CN" dirty="0"/>
              <a:t>Hadoop</a:t>
            </a:r>
            <a:r>
              <a:rPr lang="zh-CN" altLang="en-US" dirty="0"/>
              <a:t>安装目录</a:t>
            </a:r>
            <a:r>
              <a:rPr lang="en-US" altLang="zh-CN" dirty="0"/>
              <a:t>/</a:t>
            </a:r>
            <a:r>
              <a:rPr lang="en-US" altLang="zh-CN" dirty="0" err="1"/>
              <a:t>hdfsdata</a:t>
            </a:r>
            <a:r>
              <a:rPr lang="zh-CN" altLang="en-US" dirty="0"/>
              <a:t>下自动生成</a:t>
            </a:r>
            <a:r>
              <a:rPr lang="en-US" altLang="zh-CN" dirty="0"/>
              <a:t>nm-local-</a:t>
            </a:r>
            <a:r>
              <a:rPr lang="en-US" altLang="zh-CN" dirty="0" err="1"/>
              <a:t>dir</a:t>
            </a:r>
            <a:r>
              <a:rPr lang="zh-CN" altLang="en-US" dirty="0"/>
              <a:t>这个目录及各文件。</a:t>
            </a:r>
            <a:endParaRPr lang="zh-CN" altLang="en-US" dirty="0"/>
          </a:p>
          <a:p>
            <a:pPr lvl="2"/>
            <a:r>
              <a:rPr lang="zh-CN" altLang="en-US" dirty="0"/>
              <a:t>执行命令</a:t>
            </a:r>
            <a:r>
              <a:rPr lang="en-US" altLang="zh-CN" dirty="0"/>
              <a:t>start-yarn.sh</a:t>
            </a:r>
            <a:r>
              <a:rPr lang="zh-CN" altLang="en-US" dirty="0"/>
              <a:t>后，还会在所有主、从节点的</a:t>
            </a:r>
            <a:r>
              <a:rPr lang="en-US" altLang="zh-CN" dirty="0"/>
              <a:t>Hadoop</a:t>
            </a:r>
            <a:r>
              <a:rPr lang="zh-CN" altLang="en-US" dirty="0"/>
              <a:t>安装目录</a:t>
            </a:r>
            <a:r>
              <a:rPr lang="en-US" altLang="zh-CN" dirty="0"/>
              <a:t>/logs</a:t>
            </a:r>
            <a:r>
              <a:rPr lang="zh-CN" altLang="en-US" dirty="0"/>
              <a:t>下自动生成与</a:t>
            </a:r>
            <a:r>
              <a:rPr lang="en-US" altLang="zh-CN" dirty="0"/>
              <a:t>YARN</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YARN</a:t>
            </a:r>
            <a:r>
              <a:rPr lang="zh-CN" altLang="en-US" dirty="0"/>
              <a:t>有关的守护进程号文件*</a:t>
            </a:r>
            <a:r>
              <a:rPr lang="en-US" altLang="zh-CN" dirty="0"/>
              <a:t>.</a:t>
            </a:r>
            <a:r>
              <a:rPr lang="en-US" altLang="zh-CN" dirty="0" err="1"/>
              <a:t>pid</a:t>
            </a:r>
            <a:r>
              <a:rPr lang="zh-CN" altLang="en-US" dirty="0"/>
              <a:t>。</a:t>
            </a:r>
            <a:endParaRPr lang="zh-CN" altLang="en-US" dirty="0"/>
          </a:p>
        </p:txBody>
      </p:sp>
    </p:spTree>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1"/>
          <a:stretch>
            <a:fillRect/>
          </a:stretch>
        </p:blipFill>
        <p:spPr>
          <a:xfrm>
            <a:off x="1934845" y="1395691"/>
            <a:ext cx="5274310" cy="1605280"/>
          </a:xfrm>
          <a:prstGeom prst="rect">
            <a:avLst/>
          </a:prstGeom>
        </p:spPr>
      </p:pic>
      <p:pic>
        <p:nvPicPr>
          <p:cNvPr id="5" name="图片 4"/>
          <p:cNvPicPr/>
          <p:nvPr/>
        </p:nvPicPr>
        <p:blipFill>
          <a:blip r:embed="rId2"/>
          <a:stretch>
            <a:fillRect/>
          </a:stretch>
        </p:blipFill>
        <p:spPr>
          <a:xfrm>
            <a:off x="1934845" y="3026622"/>
            <a:ext cx="5274310" cy="1613535"/>
          </a:xfrm>
          <a:prstGeom prst="rect">
            <a:avLst/>
          </a:prstGeom>
        </p:spPr>
      </p:pic>
    </p:spTree>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17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9392" y="40725"/>
            <a:ext cx="4845216" cy="296024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3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70" y="3000971"/>
            <a:ext cx="4838738" cy="1794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1"/>
          <a:stretch>
            <a:fillRect/>
          </a:stretch>
        </p:blipFill>
        <p:spPr>
          <a:xfrm>
            <a:off x="1934845" y="64258"/>
            <a:ext cx="5274310" cy="2887345"/>
          </a:xfrm>
          <a:prstGeom prst="rect">
            <a:avLst/>
          </a:prstGeom>
        </p:spPr>
      </p:pic>
      <p:pic>
        <p:nvPicPr>
          <p:cNvPr id="5" name="图片 4"/>
          <p:cNvPicPr/>
          <p:nvPr/>
        </p:nvPicPr>
        <p:blipFill>
          <a:blip r:embed="rId2"/>
          <a:stretch>
            <a:fillRect/>
          </a:stretch>
        </p:blipFill>
        <p:spPr>
          <a:xfrm>
            <a:off x="1934845" y="3074314"/>
            <a:ext cx="5274310" cy="1645285"/>
          </a:xfrm>
          <a:prstGeom prst="rect">
            <a:avLst/>
          </a:prstGeom>
        </p:spPr>
      </p:pic>
    </p:spTree>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1"/>
          <a:stretch>
            <a:fillRect/>
          </a:stretch>
        </p:blipFill>
        <p:spPr>
          <a:xfrm>
            <a:off x="1934845" y="75526"/>
            <a:ext cx="5274310" cy="2925445"/>
          </a:xfrm>
          <a:prstGeom prst="rect">
            <a:avLst/>
          </a:prstGeom>
        </p:spPr>
      </p:pic>
      <p:pic>
        <p:nvPicPr>
          <p:cNvPr id="5" name="图片 4"/>
          <p:cNvPicPr/>
          <p:nvPr/>
        </p:nvPicPr>
        <p:blipFill>
          <a:blip r:embed="rId2"/>
          <a:stretch>
            <a:fillRect/>
          </a:stretch>
        </p:blipFill>
        <p:spPr>
          <a:xfrm>
            <a:off x="1934845" y="3069632"/>
            <a:ext cx="5274310" cy="1677670"/>
          </a:xfrm>
          <a:prstGeom prst="rect">
            <a:avLst/>
          </a:prstGeom>
        </p:spPr>
      </p:pic>
    </p:spTree>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a:xfrm>
            <a:off x="628650" y="1369219"/>
            <a:ext cx="3331365" cy="3263504"/>
          </a:xfrm>
        </p:spPr>
        <p:txBody>
          <a:bodyPr>
            <a:normAutofit lnSpcReduction="10000"/>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若全分布模式</a:t>
            </a:r>
            <a:r>
              <a:rPr lang="en-US" altLang="zh-CN" dirty="0"/>
              <a:t>Hadoop</a:t>
            </a:r>
            <a:r>
              <a:rPr lang="zh-CN" altLang="en-US" dirty="0"/>
              <a:t>集群部署成功，执行命令</a:t>
            </a:r>
            <a:r>
              <a:rPr lang="en-US" altLang="zh-CN" dirty="0"/>
              <a:t>mr-jobhistory-daemon.sh start </a:t>
            </a:r>
            <a:r>
              <a:rPr lang="en-US" altLang="zh-CN" dirty="0" err="1"/>
              <a:t>historyserver</a:t>
            </a:r>
            <a:r>
              <a:rPr lang="zh-CN" altLang="en-US" dirty="0"/>
              <a:t>后，会在主节点的守护进程列表中多出</a:t>
            </a:r>
            <a:r>
              <a:rPr lang="en-US" altLang="zh-CN" dirty="0" err="1"/>
              <a:t>JobHistoryServer</a:t>
            </a:r>
            <a:r>
              <a:rPr lang="zh-CN" altLang="en-US" dirty="0"/>
              <a:t>，而从节点的守护进程列表不发生变化。</a:t>
            </a:r>
            <a:endParaRPr lang="zh-CN" altLang="en-US" dirty="0"/>
          </a:p>
        </p:txBody>
      </p:sp>
      <p:pic>
        <p:nvPicPr>
          <p:cNvPr id="4" name="图片 3176"/>
          <p:cNvPicPr>
            <a:picLocks noChangeAspect="1"/>
          </p:cNvPicPr>
          <p:nvPr/>
        </p:nvPicPr>
        <p:blipFill>
          <a:blip r:embed="rId1"/>
          <a:stretch>
            <a:fillRect/>
          </a:stretch>
        </p:blipFill>
        <p:spPr>
          <a:xfrm>
            <a:off x="3960015" y="1676586"/>
            <a:ext cx="5122545" cy="2849880"/>
          </a:xfrm>
          <a:prstGeom prst="rect">
            <a:avLst/>
          </a:prstGeom>
          <a:ln w="6350">
            <a:noFill/>
          </a:ln>
        </p:spPr>
      </p:pic>
    </p:spTree>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集群方法一：</a:t>
            </a:r>
            <a:r>
              <a:rPr lang="en-US" altLang="zh-CN" dirty="0" err="1"/>
              <a:t>jps</a:t>
            </a:r>
            <a:r>
              <a:rPr lang="zh-CN" altLang="en-US" dirty="0"/>
              <a:t>查看进程</a:t>
            </a:r>
            <a:endParaRPr lang="en-US" altLang="zh-CN" dirty="0"/>
          </a:p>
          <a:p>
            <a:pPr lvl="1"/>
            <a:r>
              <a:rPr lang="en-US" altLang="zh-CN" dirty="0"/>
              <a:t>3. </a:t>
            </a:r>
            <a:r>
              <a:rPr lang="zh-CN" altLang="en-US" dirty="0"/>
              <a:t>执行命令</a:t>
            </a:r>
            <a:r>
              <a:rPr lang="en-US" altLang="zh-CN" dirty="0"/>
              <a:t>mr-jobhistory-daemon.sh start </a:t>
            </a:r>
            <a:r>
              <a:rPr lang="en-US" altLang="zh-CN" dirty="0" err="1"/>
              <a:t>historyserver</a:t>
            </a:r>
            <a:endParaRPr lang="en-US" altLang="zh-CN" dirty="0"/>
          </a:p>
          <a:p>
            <a:pPr lvl="2"/>
            <a:r>
              <a:rPr lang="zh-CN" altLang="en-US" dirty="0"/>
              <a:t>执行命令</a:t>
            </a:r>
            <a:r>
              <a:rPr lang="en-US" altLang="zh-CN" dirty="0"/>
              <a:t>mr-jobhistory-daemon.sh start </a:t>
            </a:r>
            <a:r>
              <a:rPr lang="en-US" altLang="zh-CN" dirty="0" err="1"/>
              <a:t>historyserver</a:t>
            </a:r>
            <a:r>
              <a:rPr lang="zh-CN" altLang="en-US" dirty="0"/>
              <a:t>后，还会在主节点的</a:t>
            </a:r>
            <a:r>
              <a:rPr lang="en-US" altLang="zh-CN" dirty="0"/>
              <a:t>Hadoop</a:t>
            </a:r>
            <a:r>
              <a:rPr lang="zh-CN" altLang="en-US" dirty="0"/>
              <a:t>安装目录</a:t>
            </a:r>
            <a:r>
              <a:rPr lang="en-US" altLang="zh-CN" dirty="0"/>
              <a:t>/logs</a:t>
            </a:r>
            <a:r>
              <a:rPr lang="zh-CN" altLang="en-US" dirty="0"/>
              <a:t>下自动生成与</a:t>
            </a:r>
            <a:r>
              <a:rPr lang="en-US" altLang="zh-CN" dirty="0"/>
              <a:t>MapReduce</a:t>
            </a:r>
            <a:r>
              <a:rPr lang="zh-CN" altLang="en-US" dirty="0"/>
              <a:t>有关的日志文件*</a:t>
            </a:r>
            <a:r>
              <a:rPr lang="en-US" altLang="zh-CN" dirty="0"/>
              <a:t>.log</a:t>
            </a:r>
            <a:r>
              <a:rPr lang="zh-CN" altLang="en-US" dirty="0"/>
              <a:t>、*</a:t>
            </a:r>
            <a:r>
              <a:rPr lang="en-US" altLang="zh-CN" dirty="0"/>
              <a:t>.out</a:t>
            </a:r>
            <a:r>
              <a:rPr lang="zh-CN" altLang="en-US" dirty="0"/>
              <a:t>，在</a:t>
            </a:r>
            <a:r>
              <a:rPr lang="en-US" altLang="zh-CN" dirty="0"/>
              <a:t>Hadoop</a:t>
            </a:r>
            <a:r>
              <a:rPr lang="zh-CN" altLang="en-US" dirty="0"/>
              <a:t>安装目录</a:t>
            </a:r>
            <a:r>
              <a:rPr lang="en-US" altLang="zh-CN" dirty="0"/>
              <a:t>/</a:t>
            </a:r>
            <a:r>
              <a:rPr lang="en-US" altLang="zh-CN" dirty="0" err="1"/>
              <a:t>pids</a:t>
            </a:r>
            <a:r>
              <a:rPr lang="zh-CN" altLang="en-US" dirty="0"/>
              <a:t>下自动生成与</a:t>
            </a:r>
            <a:r>
              <a:rPr lang="en-US" altLang="zh-CN" dirty="0"/>
              <a:t>MapReduce</a:t>
            </a:r>
            <a:r>
              <a:rPr lang="zh-CN" altLang="en-US" dirty="0"/>
              <a:t>有关的守护进程号文件*</a:t>
            </a:r>
            <a:r>
              <a:rPr lang="en-US" altLang="zh-CN" dirty="0"/>
              <a:t>.</a:t>
            </a:r>
            <a:r>
              <a:rPr lang="en-US" altLang="zh-CN" dirty="0" err="1"/>
              <a:t>pid</a:t>
            </a:r>
            <a:r>
              <a:rPr lang="zh-CN" altLang="en-US" dirty="0"/>
              <a:t>。</a:t>
            </a:r>
            <a:endParaRPr lang="zh-CN" altLang="en-US" dirty="0"/>
          </a:p>
        </p:txBody>
      </p:sp>
    </p:spTree>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1"/>
          <a:stretch>
            <a:fillRect/>
          </a:stretch>
        </p:blipFill>
        <p:spPr>
          <a:xfrm>
            <a:off x="0" y="0"/>
            <a:ext cx="5274310" cy="3863340"/>
          </a:xfrm>
          <a:prstGeom prst="rect">
            <a:avLst/>
          </a:prstGeom>
        </p:spPr>
      </p:pic>
      <p:pic>
        <p:nvPicPr>
          <p:cNvPr id="5" name="图片 4"/>
          <p:cNvPicPr/>
          <p:nvPr/>
        </p:nvPicPr>
        <p:blipFill>
          <a:blip r:embed="rId2"/>
          <a:stretch>
            <a:fillRect/>
          </a:stretch>
        </p:blipFill>
        <p:spPr>
          <a:xfrm>
            <a:off x="3869690" y="2443481"/>
            <a:ext cx="5274310" cy="2290445"/>
          </a:xfrm>
          <a:prstGeom prst="rect">
            <a:avLst/>
          </a:prstGeom>
        </p:spPr>
      </p:pic>
    </p:spTree>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集群方法二：查看</a:t>
            </a:r>
            <a:r>
              <a:rPr lang="en-US" altLang="zh-CN" dirty="0"/>
              <a:t>Web UI</a:t>
            </a:r>
            <a:endParaRPr lang="en-US" altLang="zh-CN" dirty="0"/>
          </a:p>
          <a:p>
            <a:pPr lvl="1"/>
            <a:r>
              <a:rPr lang="en-US" altLang="zh-CN" dirty="0"/>
              <a:t>Hadoop</a:t>
            </a:r>
            <a:r>
              <a:rPr lang="zh-CN" altLang="en-US" dirty="0"/>
              <a:t>也提供了基于</a:t>
            </a:r>
            <a:r>
              <a:rPr lang="en-US" altLang="zh-CN" dirty="0"/>
              <a:t>Web</a:t>
            </a:r>
            <a:r>
              <a:rPr lang="zh-CN" altLang="en-US" dirty="0"/>
              <a:t>的管理工具，因此，</a:t>
            </a:r>
            <a:r>
              <a:rPr lang="en-US" altLang="zh-CN" dirty="0"/>
              <a:t>Web</a:t>
            </a:r>
            <a:r>
              <a:rPr lang="zh-CN" altLang="en-US" dirty="0"/>
              <a:t>也可以用来验证全分布模式</a:t>
            </a:r>
            <a:r>
              <a:rPr lang="en-US" altLang="zh-CN" dirty="0"/>
              <a:t>Hadoop</a:t>
            </a:r>
            <a:r>
              <a:rPr lang="zh-CN" altLang="en-US" dirty="0"/>
              <a:t>集群是否部署成功且正确启动。其中</a:t>
            </a:r>
            <a:r>
              <a:rPr lang="en-US" altLang="zh-CN" dirty="0"/>
              <a:t>HDFS Web UI</a:t>
            </a:r>
            <a:r>
              <a:rPr lang="zh-CN" altLang="en-US" dirty="0"/>
              <a:t>的默认地址为</a:t>
            </a:r>
            <a:r>
              <a:rPr lang="en-US" altLang="zh-CN" dirty="0"/>
              <a:t>http://NameNodeIP:50070</a:t>
            </a:r>
            <a:r>
              <a:rPr lang="zh-CN" altLang="en-US" dirty="0"/>
              <a:t>，</a:t>
            </a:r>
            <a:r>
              <a:rPr lang="en-US" altLang="zh-CN" dirty="0"/>
              <a:t>YARN Web UI</a:t>
            </a:r>
            <a:r>
              <a:rPr lang="zh-CN" altLang="en-US" dirty="0"/>
              <a:t>的默认地址为</a:t>
            </a:r>
            <a:r>
              <a:rPr lang="en-US" altLang="zh-CN" dirty="0"/>
              <a:t>http://ResourceManagerIP:8088</a:t>
            </a:r>
            <a:r>
              <a:rPr lang="zh-CN" altLang="en-US" dirty="0"/>
              <a:t>，</a:t>
            </a:r>
            <a:r>
              <a:rPr lang="en-US" altLang="zh-CN" dirty="0"/>
              <a:t>MapReduce Web UI</a:t>
            </a:r>
            <a:r>
              <a:rPr lang="zh-CN" altLang="en-US" dirty="0"/>
              <a:t>的默认地址为</a:t>
            </a:r>
            <a:r>
              <a:rPr lang="en-US" altLang="zh-CN" dirty="0"/>
              <a:t>http://JobHistoryServerIP:19888</a:t>
            </a:r>
            <a:r>
              <a:rPr lang="zh-CN" altLang="en-US" dirty="0"/>
              <a:t>。</a:t>
            </a:r>
            <a:endParaRPr lang="zh-CN" altLang="en-US" dirty="0"/>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normAutofit/>
          </a:bodyPr>
          <a:lstStyle/>
          <a:p>
            <a:pPr marL="457200" indent="-457200" algn="just">
              <a:lnSpc>
                <a:spcPct val="150000"/>
              </a:lnSpc>
              <a:spcBef>
                <a:spcPts val="600"/>
              </a:spcBef>
              <a:buClrTx/>
              <a:buSzTx/>
              <a:buFont typeface="Wingdings" panose="05000000000000000000" charset="0"/>
              <a:buChar char="u"/>
            </a:pPr>
            <a:r>
              <a:rPr lang="en-US" altLang="zh-CN" dirty="0"/>
              <a:t>2006年2月，Nutch中的NDFS和MapReduce独立出来，形成Lucence的子项目，并命名为Hadoop，同时Doug Cutting进入雅虎，雅虎为此组织了专门的团队和资源，致力于将Hadoop发展成为能够处理海量Web数据的分布式系统。</a:t>
            </a:r>
            <a:endParaRPr lang="en-US" altLang="zh-CN" dirty="0"/>
          </a:p>
        </p:txBody>
      </p:sp>
    </p:spTree>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en-US" altLang="zh-CN" dirty="0"/>
              <a:t>HDFS Web UI</a:t>
            </a:r>
            <a:endParaRPr lang="zh-CN" altLang="en-US" dirty="0"/>
          </a:p>
        </p:txBody>
      </p:sp>
      <p:pic>
        <p:nvPicPr>
          <p:cNvPr id="4" name="图片 3180"/>
          <p:cNvPicPr>
            <a:picLocks noChangeAspect="1"/>
          </p:cNvPicPr>
          <p:nvPr/>
        </p:nvPicPr>
        <p:blipFill>
          <a:blip r:embed="rId1"/>
          <a:stretch>
            <a:fillRect/>
          </a:stretch>
        </p:blipFill>
        <p:spPr>
          <a:xfrm>
            <a:off x="1693545" y="1711961"/>
            <a:ext cx="5756910" cy="3021965"/>
          </a:xfrm>
          <a:prstGeom prst="rect">
            <a:avLst/>
          </a:prstGeom>
        </p:spPr>
      </p:pic>
    </p:spTree>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en-US" altLang="zh-CN" dirty="0"/>
              <a:t>YARN Web UI</a:t>
            </a:r>
            <a:endParaRPr lang="zh-CN" altLang="en-US" dirty="0"/>
          </a:p>
        </p:txBody>
      </p:sp>
      <p:pic>
        <p:nvPicPr>
          <p:cNvPr id="5" name="图片 3239"/>
          <p:cNvPicPr>
            <a:picLocks noChangeAspect="1"/>
          </p:cNvPicPr>
          <p:nvPr/>
        </p:nvPicPr>
        <p:blipFill>
          <a:blip r:embed="rId1"/>
          <a:stretch>
            <a:fillRect/>
          </a:stretch>
        </p:blipFill>
        <p:spPr>
          <a:xfrm>
            <a:off x="1459865" y="1743711"/>
            <a:ext cx="6224270" cy="2990215"/>
          </a:xfrm>
          <a:prstGeom prst="rect">
            <a:avLst/>
          </a:prstGeom>
        </p:spPr>
      </p:pic>
    </p:spTree>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en-US" altLang="zh-CN" dirty="0"/>
              <a:t>MapReduce Web UI</a:t>
            </a:r>
            <a:endParaRPr lang="zh-CN" altLang="en-US" dirty="0"/>
          </a:p>
        </p:txBody>
      </p:sp>
      <p:pic>
        <p:nvPicPr>
          <p:cNvPr id="6" name="图片 3182"/>
          <p:cNvPicPr>
            <a:picLocks noChangeAspect="1"/>
          </p:cNvPicPr>
          <p:nvPr/>
        </p:nvPicPr>
        <p:blipFill>
          <a:blip r:embed="rId1"/>
          <a:stretch>
            <a:fillRect/>
          </a:stretch>
        </p:blipFill>
        <p:spPr>
          <a:xfrm>
            <a:off x="1351915" y="1999378"/>
            <a:ext cx="6440170" cy="2633345"/>
          </a:xfrm>
          <a:prstGeom prst="rect">
            <a:avLst/>
          </a:prstGeom>
        </p:spPr>
      </p:pic>
    </p:spTree>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向全分布模式</a:t>
            </a:r>
            <a:r>
              <a:rPr lang="en-US" altLang="zh-CN" dirty="0"/>
              <a:t>Hadoop</a:t>
            </a:r>
            <a:r>
              <a:rPr lang="zh-CN" altLang="en-US" dirty="0"/>
              <a:t>集群提交自带的</a:t>
            </a:r>
            <a:r>
              <a:rPr lang="en-US" altLang="zh-CN" dirty="0"/>
              <a:t>MapReduce</a:t>
            </a:r>
            <a:r>
              <a:rPr lang="zh-CN" altLang="en-US" dirty="0"/>
              <a:t>应用程序</a:t>
            </a:r>
            <a:r>
              <a:rPr lang="en-US" altLang="zh-CN" dirty="0" err="1"/>
              <a:t>WordCount</a:t>
            </a:r>
            <a:r>
              <a:rPr lang="zh-CN" altLang="en-US" dirty="0"/>
              <a:t>也可以验证</a:t>
            </a:r>
            <a:r>
              <a:rPr lang="en-US" altLang="zh-CN" dirty="0"/>
              <a:t>Hadoop</a:t>
            </a:r>
            <a:r>
              <a:rPr lang="zh-CN" altLang="en-US" dirty="0"/>
              <a:t>集群是否部署成功。</a:t>
            </a:r>
            <a:r>
              <a:rPr lang="en-US" altLang="zh-CN" dirty="0" err="1"/>
              <a:t>WordCount</a:t>
            </a:r>
            <a:r>
              <a:rPr lang="zh-CN" altLang="en-US" dirty="0"/>
              <a:t>的功能是统计输入目录下所有文件中单词出现的次数，并将统计结果输出到指定输出目录下。</a:t>
            </a:r>
            <a:endParaRPr lang="zh-CN" altLang="en-US" dirty="0"/>
          </a:p>
          <a:p>
            <a:pPr lvl="1"/>
            <a:r>
              <a:rPr lang="zh-CN" altLang="en-US" dirty="0"/>
              <a:t>（</a:t>
            </a:r>
            <a:r>
              <a:rPr lang="en-US" altLang="zh-CN" dirty="0"/>
              <a:t>1</a:t>
            </a:r>
            <a:r>
              <a:rPr lang="zh-CN" altLang="en-US" dirty="0"/>
              <a:t>）在</a:t>
            </a:r>
            <a:r>
              <a:rPr lang="en-US" altLang="zh-CN" dirty="0"/>
              <a:t>HDFS</a:t>
            </a:r>
            <a:r>
              <a:rPr lang="zh-CN" altLang="en-US" dirty="0"/>
              <a:t>根目录下创建目录</a:t>
            </a:r>
            <a:r>
              <a:rPr lang="en-US" altLang="zh-CN" dirty="0" err="1"/>
              <a:t>InputDataTest</a:t>
            </a:r>
            <a:r>
              <a:rPr lang="zh-CN" altLang="en-US" dirty="0"/>
              <a:t>。</a:t>
            </a:r>
            <a:endParaRPr lang="zh-CN" altLang="en-US" dirty="0"/>
          </a:p>
          <a:p>
            <a:endParaRPr lang="en-US" altLang="zh-CN" dirty="0"/>
          </a:p>
        </p:txBody>
      </p:sp>
      <p:pic>
        <p:nvPicPr>
          <p:cNvPr id="5" name="图片 4"/>
          <p:cNvPicPr/>
          <p:nvPr/>
        </p:nvPicPr>
        <p:blipFill>
          <a:blip r:embed="rId1"/>
          <a:stretch>
            <a:fillRect/>
          </a:stretch>
        </p:blipFill>
        <p:spPr>
          <a:xfrm>
            <a:off x="1934845" y="3448971"/>
            <a:ext cx="5274310" cy="788035"/>
          </a:xfrm>
          <a:prstGeom prst="rect">
            <a:avLst/>
          </a:prstGeom>
        </p:spPr>
      </p:pic>
    </p:spTree>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2</a:t>
            </a:r>
            <a:r>
              <a:rPr lang="zh-CN" altLang="en-US" dirty="0"/>
              <a:t>）上传待统计单词频次的文件到</a:t>
            </a:r>
            <a:r>
              <a:rPr lang="en-US" altLang="zh-CN" dirty="0"/>
              <a:t>HDFS</a:t>
            </a:r>
            <a:r>
              <a:rPr lang="zh-CN" altLang="en-US" dirty="0"/>
              <a:t>文件系统“</a:t>
            </a:r>
            <a:r>
              <a:rPr lang="en-US" altLang="zh-CN" dirty="0"/>
              <a:t>/</a:t>
            </a:r>
            <a:r>
              <a:rPr lang="en-US" altLang="zh-CN" dirty="0" err="1"/>
              <a:t>InputDataTest</a:t>
            </a:r>
            <a:r>
              <a:rPr lang="en-US" altLang="zh-CN" dirty="0"/>
              <a:t>”</a:t>
            </a:r>
            <a:r>
              <a:rPr lang="zh-CN" altLang="en-US" dirty="0"/>
              <a:t>下，文件数量</a:t>
            </a:r>
            <a:r>
              <a:rPr lang="en-US" altLang="zh-CN" dirty="0"/>
              <a:t>&gt;=1</a:t>
            </a:r>
            <a:r>
              <a:rPr lang="zh-CN" altLang="en-US" dirty="0"/>
              <a:t>。此处编者将</a:t>
            </a:r>
            <a:r>
              <a:rPr lang="en-US" altLang="zh-CN" dirty="0"/>
              <a:t>Hadoop</a:t>
            </a:r>
            <a:r>
              <a:rPr lang="zh-CN" altLang="en-US" dirty="0"/>
              <a:t>的</a:t>
            </a:r>
            <a:r>
              <a:rPr lang="en-US" altLang="zh-CN" dirty="0"/>
              <a:t>3</a:t>
            </a:r>
            <a:r>
              <a:rPr lang="zh-CN" altLang="en-US" dirty="0"/>
              <a:t>个配置文件</a:t>
            </a:r>
            <a:r>
              <a:rPr lang="en-US" altLang="zh-CN" dirty="0"/>
              <a:t>hadoop-env.sh</a:t>
            </a:r>
            <a:r>
              <a:rPr lang="zh-CN" altLang="en-US" dirty="0"/>
              <a:t>、</a:t>
            </a:r>
            <a:r>
              <a:rPr lang="en-US" altLang="zh-CN" dirty="0"/>
              <a:t>mapred-env.sh</a:t>
            </a:r>
            <a:r>
              <a:rPr lang="zh-CN" altLang="en-US" dirty="0"/>
              <a:t>、</a:t>
            </a:r>
            <a:r>
              <a:rPr lang="en-US" altLang="zh-CN" dirty="0"/>
              <a:t>yarn-env.sh</a:t>
            </a:r>
            <a:r>
              <a:rPr lang="zh-CN" altLang="en-US" dirty="0"/>
              <a:t>上传到指定位置。</a:t>
            </a:r>
            <a:endParaRPr lang="en-US" altLang="zh-CN" dirty="0"/>
          </a:p>
        </p:txBody>
      </p:sp>
      <p:pic>
        <p:nvPicPr>
          <p:cNvPr id="7" name="图片 6"/>
          <p:cNvPicPr/>
          <p:nvPr/>
        </p:nvPicPr>
        <p:blipFill>
          <a:blip r:embed="rId1"/>
          <a:stretch>
            <a:fillRect/>
          </a:stretch>
        </p:blipFill>
        <p:spPr>
          <a:xfrm>
            <a:off x="1934845" y="2686448"/>
            <a:ext cx="5274310" cy="1946275"/>
          </a:xfrm>
          <a:prstGeom prst="rect">
            <a:avLst/>
          </a:prstGeom>
        </p:spPr>
      </p:pic>
    </p:spTree>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a:xfrm>
            <a:off x="628650" y="1369219"/>
            <a:ext cx="3149863"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3</a:t>
            </a:r>
            <a:r>
              <a:rPr lang="zh-CN" altLang="en-US" dirty="0"/>
              <a:t>）运行</a:t>
            </a:r>
            <a:r>
              <a:rPr lang="en-US" altLang="zh-CN" dirty="0" err="1"/>
              <a:t>WordCount</a:t>
            </a:r>
            <a:r>
              <a:rPr lang="zh-CN" altLang="en-US" dirty="0"/>
              <a:t>。使用</a:t>
            </a:r>
            <a:r>
              <a:rPr lang="en-US" altLang="zh-CN" dirty="0" err="1"/>
              <a:t>hadoop</a:t>
            </a:r>
            <a:r>
              <a:rPr lang="en-US" altLang="zh-CN" dirty="0"/>
              <a:t> jar</a:t>
            </a:r>
            <a:r>
              <a:rPr lang="zh-CN" altLang="en-US" dirty="0"/>
              <a:t>命令执行</a:t>
            </a:r>
            <a:r>
              <a:rPr lang="en-US" altLang="zh-CN" dirty="0"/>
              <a:t>Hadoop</a:t>
            </a:r>
            <a:r>
              <a:rPr lang="zh-CN" altLang="en-US" dirty="0"/>
              <a:t>自带示例程序</a:t>
            </a:r>
            <a:r>
              <a:rPr lang="en-US" altLang="zh-CN" dirty="0" err="1"/>
              <a:t>WordCount</a:t>
            </a:r>
            <a:r>
              <a:rPr lang="zh-CN" altLang="en-US" dirty="0"/>
              <a:t>。</a:t>
            </a:r>
            <a:endParaRPr lang="en-US" altLang="zh-CN" dirty="0"/>
          </a:p>
        </p:txBody>
      </p:sp>
      <p:pic>
        <p:nvPicPr>
          <p:cNvPr id="5" name="图片 4"/>
          <p:cNvPicPr/>
          <p:nvPr/>
        </p:nvPicPr>
        <p:blipFill>
          <a:blip r:embed="rId1"/>
          <a:stretch>
            <a:fillRect/>
          </a:stretch>
        </p:blipFill>
        <p:spPr>
          <a:xfrm>
            <a:off x="3778513" y="1369219"/>
            <a:ext cx="5274310" cy="3112770"/>
          </a:xfrm>
          <a:prstGeom prst="rect">
            <a:avLst/>
          </a:prstGeom>
        </p:spPr>
      </p:pic>
    </p:spTree>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a:t>
            </a:r>
            <a:r>
              <a:rPr lang="en-US" altLang="zh-CN" dirty="0"/>
              <a:t>4</a:t>
            </a:r>
            <a:r>
              <a:rPr lang="zh-CN" altLang="en-US" dirty="0"/>
              <a:t>）查看结果。上述程序执行完毕后，会将结果输出到</a:t>
            </a:r>
            <a:r>
              <a:rPr lang="en-US" altLang="zh-CN" dirty="0"/>
              <a:t>/</a:t>
            </a:r>
            <a:r>
              <a:rPr lang="en-US" altLang="zh-CN" dirty="0" err="1"/>
              <a:t>OutputDataTest</a:t>
            </a:r>
            <a:r>
              <a:rPr lang="zh-CN" altLang="en-US" dirty="0"/>
              <a:t>目录中，如前所示原因，不能直接在</a:t>
            </a:r>
            <a:r>
              <a:rPr lang="en-US" altLang="zh-CN" dirty="0"/>
              <a:t>CentOS</a:t>
            </a:r>
            <a:r>
              <a:rPr lang="zh-CN" altLang="en-US" dirty="0"/>
              <a:t>文件系统中查看运行结果，可使用</a:t>
            </a:r>
            <a:r>
              <a:rPr lang="en-US" altLang="zh-CN" dirty="0" err="1"/>
              <a:t>hdfs</a:t>
            </a:r>
            <a:r>
              <a:rPr lang="zh-CN" altLang="en-US" dirty="0"/>
              <a:t>命令中的“</a:t>
            </a:r>
            <a:r>
              <a:rPr lang="en-US" altLang="zh-CN" dirty="0"/>
              <a:t>-ls”</a:t>
            </a:r>
            <a:r>
              <a:rPr lang="zh-CN" altLang="en-US" dirty="0"/>
              <a:t>选项来查看。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其中/OutputDataTest/_SUCCESS表示Hadoop程序已执行成功，这个文件大小为0，文件名就告知了Hadoop程序的执行状态；第二个文件/OutputDataTest/part-r-00000才是Hadoop程序的运行结果。</a:t>
            </a:r>
            <a:endParaRPr lang="en-US" altLang="zh-CN" dirty="0"/>
          </a:p>
        </p:txBody>
      </p:sp>
      <p:pic>
        <p:nvPicPr>
          <p:cNvPr id="5" name="图片 4"/>
          <p:cNvPicPr/>
          <p:nvPr/>
        </p:nvPicPr>
        <p:blipFill>
          <a:blip r:embed="rId1"/>
          <a:stretch>
            <a:fillRect/>
          </a:stretch>
        </p:blipFill>
        <p:spPr>
          <a:xfrm>
            <a:off x="1934845" y="2571750"/>
            <a:ext cx="5274310" cy="900430"/>
          </a:xfrm>
          <a:prstGeom prst="rect">
            <a:avLst/>
          </a:prstGeom>
        </p:spPr>
      </p:pic>
    </p:spTree>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a:xfrm>
            <a:off x="628650" y="1369219"/>
            <a:ext cx="3241040" cy="3263504"/>
          </a:xfrm>
        </p:spPr>
        <p:txBody>
          <a:bodyPr>
            <a:normAutofit/>
          </a:bodyPr>
          <a:lstStyle/>
          <a:p>
            <a:r>
              <a:rPr lang="zh-CN" altLang="en-US" dirty="0"/>
              <a:t>验证</a:t>
            </a:r>
            <a:r>
              <a:rPr lang="en-US" altLang="zh-CN" dirty="0"/>
              <a:t>Hadoop</a:t>
            </a:r>
            <a:r>
              <a:rPr lang="zh-CN" altLang="en-US" dirty="0"/>
              <a:t>集群方法三：运行</a:t>
            </a:r>
            <a:r>
              <a:rPr lang="en-US" altLang="zh-CN" dirty="0"/>
              <a:t>MapReduce</a:t>
            </a:r>
            <a:r>
              <a:rPr lang="zh-CN" altLang="en-US" dirty="0"/>
              <a:t>程序</a:t>
            </a:r>
            <a:r>
              <a:rPr lang="en-US" altLang="zh-CN" dirty="0"/>
              <a:t>——</a:t>
            </a:r>
            <a:r>
              <a:rPr lang="en-US" altLang="zh-CN" dirty="0" err="1"/>
              <a:t>WordCount</a:t>
            </a:r>
            <a:endParaRPr lang="en-US" altLang="zh-CN" dirty="0"/>
          </a:p>
          <a:p>
            <a:pPr lvl="1"/>
            <a:r>
              <a:rPr lang="zh-CN" altLang="en-US" dirty="0"/>
              <a:t>命令终端利用“</a:t>
            </a:r>
            <a:r>
              <a:rPr lang="en-US" altLang="zh-CN" dirty="0"/>
              <a:t>-cat”</a:t>
            </a:r>
            <a:r>
              <a:rPr lang="zh-CN" altLang="en-US" dirty="0"/>
              <a:t>选项查看</a:t>
            </a:r>
            <a:r>
              <a:rPr lang="en-US" altLang="zh-CN" dirty="0"/>
              <a:t>Hadoop</a:t>
            </a:r>
            <a:r>
              <a:rPr lang="zh-CN" altLang="en-US" dirty="0"/>
              <a:t>程序的运行结果。</a:t>
            </a:r>
            <a:endParaRPr lang="en-US" altLang="zh-CN" dirty="0"/>
          </a:p>
        </p:txBody>
      </p:sp>
      <p:pic>
        <p:nvPicPr>
          <p:cNvPr id="6" name="图片 3193"/>
          <p:cNvPicPr>
            <a:picLocks noChangeAspect="1"/>
          </p:cNvPicPr>
          <p:nvPr/>
        </p:nvPicPr>
        <p:blipFill>
          <a:blip r:embed="rId1"/>
          <a:stretch>
            <a:fillRect/>
          </a:stretch>
        </p:blipFill>
        <p:spPr>
          <a:xfrm>
            <a:off x="3869690" y="1533526"/>
            <a:ext cx="5274310" cy="3200400"/>
          </a:xfrm>
          <a:prstGeom prst="rect">
            <a:avLst/>
          </a:prstGeom>
        </p:spPr>
      </p:pic>
    </p:spTree>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2.5.8  启动和验证Hadoop</a:t>
            </a:r>
            <a:endParaRPr lang="zh-CN" altLang="en-US" dirty="0"/>
          </a:p>
        </p:txBody>
      </p:sp>
      <p:sp>
        <p:nvSpPr>
          <p:cNvPr id="3" name="内容占位符 2"/>
          <p:cNvSpPr>
            <a:spLocks noGrp="1"/>
          </p:cNvSpPr>
          <p:nvPr>
            <p:ph idx="1"/>
          </p:nvPr>
        </p:nvSpPr>
        <p:spPr/>
        <p:txBody>
          <a:bodyPr>
            <a:normAutofit/>
          </a:bodyPr>
          <a:lstStyle/>
          <a:p>
            <a:r>
              <a:rPr lang="zh-CN" altLang="en-US" dirty="0"/>
              <a:t> 注意，在启动</a:t>
            </a:r>
            <a:r>
              <a:rPr lang="en-US" altLang="zh-CN" dirty="0"/>
              <a:t>Hadoop</a:t>
            </a:r>
            <a:r>
              <a:rPr lang="zh-CN" altLang="en-US" dirty="0"/>
              <a:t>时，是通过</a:t>
            </a:r>
            <a:r>
              <a:rPr lang="en-US" altLang="zh-CN" dirty="0"/>
              <a:t>start-dfs.sh</a:t>
            </a:r>
            <a:r>
              <a:rPr lang="zh-CN" altLang="en-US" dirty="0"/>
              <a:t>、</a:t>
            </a:r>
            <a:r>
              <a:rPr lang="en-US" altLang="zh-CN" dirty="0"/>
              <a:t>start-yarn.sh</a:t>
            </a:r>
            <a:r>
              <a:rPr lang="zh-CN" altLang="en-US" dirty="0"/>
              <a:t>命令启动的</a:t>
            </a:r>
            <a:r>
              <a:rPr lang="en-US" altLang="zh-CN" dirty="0"/>
              <a:t>HDFS</a:t>
            </a:r>
            <a:r>
              <a:rPr lang="zh-CN" altLang="en-US" dirty="0"/>
              <a:t>和</a:t>
            </a:r>
            <a:r>
              <a:rPr lang="en-US" altLang="zh-CN" dirty="0"/>
              <a:t>YARN</a:t>
            </a:r>
            <a:r>
              <a:rPr lang="zh-CN" altLang="en-US" dirty="0"/>
              <a:t>，除此以外，还可以使用命令</a:t>
            </a:r>
            <a:r>
              <a:rPr lang="en-US" altLang="zh-CN" dirty="0"/>
              <a:t>start-all.sh</a:t>
            </a:r>
            <a:r>
              <a:rPr lang="zh-CN" altLang="en-US" dirty="0"/>
              <a:t>来代替这两个命令。但是，</a:t>
            </a:r>
            <a:r>
              <a:rPr lang="en-US" altLang="zh-CN" dirty="0"/>
              <a:t>start-all.sh</a:t>
            </a:r>
            <a:r>
              <a:rPr lang="zh-CN" altLang="en-US" dirty="0"/>
              <a:t>由于线程等问题的处理不恰当，存在很多内部启动问题，因此，一般并不建议使用</a:t>
            </a:r>
            <a:r>
              <a:rPr lang="en-US" altLang="zh-CN" dirty="0"/>
              <a:t>start-all.sh</a:t>
            </a:r>
            <a:r>
              <a:rPr lang="zh-CN" altLang="en-US" dirty="0"/>
              <a:t>，而是建议使用</a:t>
            </a:r>
            <a:r>
              <a:rPr lang="en-US" altLang="zh-CN" dirty="0"/>
              <a:t>start-dfs.sh</a:t>
            </a:r>
            <a:r>
              <a:rPr lang="zh-CN" altLang="en-US" dirty="0"/>
              <a:t>和</a:t>
            </a:r>
            <a:r>
              <a:rPr lang="en-US" altLang="zh-CN" dirty="0"/>
              <a:t>start-yarn.sh</a:t>
            </a:r>
            <a:r>
              <a:rPr lang="zh-CN" altLang="en-US" dirty="0"/>
              <a:t>命令来分别启动</a:t>
            </a:r>
            <a:r>
              <a:rPr lang="en-US" altLang="zh-CN" dirty="0"/>
              <a:t>HDFS</a:t>
            </a:r>
            <a:r>
              <a:rPr lang="zh-CN" altLang="en-US" dirty="0"/>
              <a:t>和</a:t>
            </a:r>
            <a:r>
              <a:rPr lang="en-US" altLang="zh-CN" dirty="0"/>
              <a:t>YARN</a:t>
            </a:r>
            <a:r>
              <a:rPr lang="zh-CN" altLang="en-US" dirty="0"/>
              <a:t>。另外，对于一般的计算机而言，在执行</a:t>
            </a:r>
            <a:r>
              <a:rPr lang="en-US" altLang="zh-CN" dirty="0"/>
              <a:t>start-dfs.sh</a:t>
            </a:r>
            <a:r>
              <a:rPr lang="zh-CN" altLang="en-US" dirty="0"/>
              <a:t>和</a:t>
            </a:r>
            <a:r>
              <a:rPr lang="en-US" altLang="zh-CN" dirty="0"/>
              <a:t>start-yarn.sh</a:t>
            </a:r>
            <a:r>
              <a:rPr lang="zh-CN" altLang="en-US" dirty="0"/>
              <a:t>命令之后最好等待一会再操作各种</a:t>
            </a:r>
            <a:r>
              <a:rPr lang="en-US" altLang="zh-CN" dirty="0"/>
              <a:t>MapReduce</a:t>
            </a:r>
            <a:r>
              <a:rPr lang="zh-CN" altLang="en-US" dirty="0"/>
              <a:t>命令，防止因为线程未加载完毕而导致的各种初始化问题。</a:t>
            </a:r>
            <a:endParaRPr lang="en-US" altLang="zh-CN" dirty="0"/>
          </a:p>
        </p:txBody>
      </p:sp>
    </p:spTree>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2.5.9 关闭Hadoop</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 关闭全分布模式</a:t>
            </a:r>
            <a:r>
              <a:rPr lang="en-US" altLang="zh-CN" dirty="0"/>
              <a:t>Hadoop</a:t>
            </a:r>
            <a:r>
              <a:rPr lang="zh-CN" altLang="en-US" dirty="0"/>
              <a:t>集群的命令与启动命令次序相反，只需在主节点</a:t>
            </a:r>
            <a:r>
              <a:rPr lang="en-US" altLang="zh-CN" dirty="0"/>
              <a:t>master</a:t>
            </a:r>
            <a:r>
              <a:rPr lang="zh-CN" altLang="en-US" dirty="0"/>
              <a:t>上依次执行以下</a:t>
            </a:r>
            <a:r>
              <a:rPr lang="en-US" altLang="zh-CN" dirty="0"/>
              <a:t>3</a:t>
            </a:r>
            <a:r>
              <a:rPr lang="zh-CN" altLang="en-US" dirty="0"/>
              <a:t>条命令即可关闭</a:t>
            </a:r>
            <a:r>
              <a:rPr lang="en-US" altLang="zh-CN" dirty="0"/>
              <a:t>Hadoop</a:t>
            </a:r>
            <a:r>
              <a:rPr lang="zh-CN" altLang="en-US" dirty="0"/>
              <a:t>。</a:t>
            </a:r>
            <a:endParaRPr lang="zh-CN" altLang="en-US" dirty="0"/>
          </a:p>
          <a:p>
            <a:pPr marL="0" indent="0">
              <a:lnSpc>
                <a:spcPct val="120000"/>
              </a:lnSpc>
              <a:buNone/>
            </a:pPr>
            <a:r>
              <a:rPr lang="en-US" altLang="zh-CN" i="1" dirty="0"/>
              <a:t>mr-jobhistory-daemon.sh stop </a:t>
            </a:r>
            <a:r>
              <a:rPr lang="en-US" altLang="zh-CN" i="1" dirty="0" err="1"/>
              <a:t>historyserver</a:t>
            </a:r>
            <a:endParaRPr lang="en-US" altLang="zh-CN" i="1" dirty="0"/>
          </a:p>
          <a:p>
            <a:pPr marL="0" indent="0">
              <a:lnSpc>
                <a:spcPct val="120000"/>
              </a:lnSpc>
              <a:buNone/>
            </a:pPr>
            <a:r>
              <a:rPr lang="en-US" altLang="zh-CN" i="1" dirty="0"/>
              <a:t>stop-yarn.sh</a:t>
            </a:r>
            <a:endParaRPr lang="en-US" altLang="zh-CN" i="1" dirty="0"/>
          </a:p>
          <a:p>
            <a:pPr marL="0" indent="0">
              <a:lnSpc>
                <a:spcPct val="120000"/>
              </a:lnSpc>
              <a:buNone/>
            </a:pPr>
            <a:r>
              <a:rPr lang="en-US" altLang="zh-CN" i="1" dirty="0"/>
              <a:t>stop-dfs.sh</a:t>
            </a:r>
            <a:endParaRPr lang="en-US" altLang="zh-CN" i="1" dirty="0"/>
          </a:p>
          <a:p>
            <a:pPr>
              <a:lnSpc>
                <a:spcPct val="120000"/>
              </a:lnSpc>
            </a:pPr>
            <a:endParaRPr lang="en-US" altLang="zh-CN" dirty="0"/>
          </a:p>
          <a:p>
            <a:pPr>
              <a:lnSpc>
                <a:spcPct val="120000"/>
              </a:lnSpc>
            </a:pPr>
            <a:r>
              <a:rPr lang="zh-CN" altLang="en-US" dirty="0"/>
              <a:t>执行</a:t>
            </a:r>
            <a:r>
              <a:rPr lang="en-US" altLang="zh-CN" dirty="0"/>
              <a:t>mr-jobhistory-daemon.sh stop </a:t>
            </a:r>
            <a:r>
              <a:rPr lang="en-US" altLang="zh-CN" dirty="0" err="1"/>
              <a:t>historyserver</a:t>
            </a:r>
            <a:r>
              <a:rPr lang="zh-CN" altLang="en-US" dirty="0"/>
              <a:t>时，其*</a:t>
            </a:r>
            <a:r>
              <a:rPr lang="en-US" altLang="zh-CN" dirty="0" err="1"/>
              <a:t>historyserver.pid</a:t>
            </a:r>
            <a:r>
              <a:rPr lang="zh-CN" altLang="en-US" dirty="0"/>
              <a:t>文件消失；执行</a:t>
            </a:r>
            <a:r>
              <a:rPr lang="en-US" altLang="zh-CN" dirty="0"/>
              <a:t>stop-yarn.sh</a:t>
            </a:r>
            <a:r>
              <a:rPr lang="zh-CN" altLang="en-US" dirty="0"/>
              <a:t>时，*</a:t>
            </a:r>
            <a:r>
              <a:rPr lang="en-US" altLang="zh-CN" dirty="0" err="1"/>
              <a:t>resourcemanager.pid</a:t>
            </a:r>
            <a:r>
              <a:rPr lang="zh-CN" altLang="en-US" dirty="0"/>
              <a:t>和*</a:t>
            </a:r>
            <a:r>
              <a:rPr lang="en-US" altLang="zh-CN" dirty="0" err="1"/>
              <a:t>nodemanager.pid</a:t>
            </a:r>
            <a:r>
              <a:rPr lang="zh-CN" altLang="en-US" dirty="0"/>
              <a:t>文件依次消失；</a:t>
            </a:r>
            <a:r>
              <a:rPr lang="en-US" altLang="zh-CN" dirty="0"/>
              <a:t>stop-dfs.sh</a:t>
            </a:r>
            <a:r>
              <a:rPr lang="zh-CN" altLang="en-US" dirty="0"/>
              <a:t>，*</a:t>
            </a:r>
            <a:r>
              <a:rPr lang="en-US" altLang="zh-CN" dirty="0" err="1"/>
              <a:t>namenode.pid</a:t>
            </a:r>
            <a:r>
              <a:rPr lang="zh-CN" altLang="en-US" dirty="0"/>
              <a:t>、*</a:t>
            </a:r>
            <a:r>
              <a:rPr lang="en-US" altLang="zh-CN" dirty="0" err="1"/>
              <a:t>datanode.pid</a:t>
            </a:r>
            <a:r>
              <a:rPr lang="zh-CN" altLang="en-US" dirty="0"/>
              <a:t>、*</a:t>
            </a:r>
            <a:r>
              <a:rPr lang="en-US" altLang="zh-CN" dirty="0" err="1"/>
              <a:t>secondarynamenode.pid</a:t>
            </a:r>
            <a:r>
              <a:rPr lang="zh-CN" altLang="en-US" dirty="0"/>
              <a:t>文件依次消失</a:t>
            </a:r>
            <a:endParaRPr lang="zh-CN" altLang="en-US" dirty="0"/>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t>2007年，纽约时报把存档报纸扫描版的4TB文件在100台亚马逊虚拟机服务器上使用Hadoop转换为PDF格式，整个过程所花时间不到24小时，这一事件更加深了人们对Hadoop的印象。</a:t>
            </a:r>
            <a:endParaRPr lang="en-US" altLang="zh-CN" dirty="0"/>
          </a:p>
        </p:txBody>
      </p:sp>
    </p:spTree>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195"/>
          <p:cNvPicPr>
            <a:picLocks noChangeAspect="1"/>
          </p:cNvPicPr>
          <p:nvPr/>
        </p:nvPicPr>
        <p:blipFill>
          <a:blip r:embed="rId1"/>
          <a:stretch>
            <a:fillRect/>
          </a:stretch>
        </p:blipFill>
        <p:spPr>
          <a:xfrm>
            <a:off x="1362075" y="1369219"/>
            <a:ext cx="6419850" cy="3127375"/>
          </a:xfrm>
          <a:prstGeom prst="rect">
            <a:avLst/>
          </a:prstGeom>
        </p:spPr>
      </p:pic>
    </p:spTree>
  </p:cSld>
  <p:clrMapOvr>
    <a:masterClrMapping/>
  </p:clrMapOvr>
  <p:transition spd="med">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en-US" altLang="zh-CN" dirty="0"/>
              <a:t>1. </a:t>
            </a:r>
            <a:r>
              <a:rPr lang="zh-CN" altLang="en-US" dirty="0"/>
              <a:t>理解</a:t>
            </a:r>
            <a:r>
              <a:rPr lang="en-US" altLang="zh-CN" dirty="0"/>
              <a:t>Hadoop</a:t>
            </a:r>
            <a:r>
              <a:rPr lang="zh-CN" altLang="en-US" dirty="0"/>
              <a:t>是什么，了解</a:t>
            </a:r>
            <a:r>
              <a:rPr lang="en-US" altLang="zh-CN" dirty="0"/>
              <a:t>Hadoop</a:t>
            </a:r>
            <a:r>
              <a:rPr lang="zh-CN" altLang="en-US" dirty="0"/>
              <a:t>的发展简史、特点、版本。</a:t>
            </a:r>
            <a:endParaRPr lang="en-US" altLang="zh-CN" dirty="0"/>
          </a:p>
          <a:p>
            <a:pPr>
              <a:lnSpc>
                <a:spcPct val="120000"/>
              </a:lnSpc>
            </a:pPr>
            <a:r>
              <a:rPr lang="en-US" altLang="zh-CN" dirty="0"/>
              <a:t>2. </a:t>
            </a:r>
            <a:r>
              <a:rPr lang="zh-CN" altLang="en-US" dirty="0"/>
              <a:t>理解</a:t>
            </a:r>
            <a:r>
              <a:rPr lang="en-US" altLang="zh-CN" dirty="0"/>
              <a:t>Hadoop</a:t>
            </a:r>
            <a:r>
              <a:rPr lang="zh-CN" altLang="en-US" dirty="0"/>
              <a:t>生态系统组成及各组件基本功能。</a:t>
            </a:r>
            <a:endParaRPr lang="en-US" altLang="zh-CN" dirty="0"/>
          </a:p>
          <a:p>
            <a:pPr>
              <a:lnSpc>
                <a:spcPct val="120000"/>
              </a:lnSpc>
            </a:pPr>
            <a:r>
              <a:rPr lang="en-US" altLang="zh-CN" dirty="0"/>
              <a:t>3. </a:t>
            </a:r>
            <a:r>
              <a:rPr lang="zh-CN" altLang="en-US" dirty="0"/>
              <a:t>理解</a:t>
            </a:r>
            <a:r>
              <a:rPr lang="en-US" altLang="zh-CN" dirty="0"/>
              <a:t>Hadoop</a:t>
            </a:r>
            <a:r>
              <a:rPr lang="zh-CN" altLang="en-US" dirty="0"/>
              <a:t>体系架构。</a:t>
            </a:r>
            <a:endParaRPr lang="en-US" altLang="zh-CN" dirty="0"/>
          </a:p>
          <a:p>
            <a:pPr>
              <a:lnSpc>
                <a:spcPct val="120000"/>
              </a:lnSpc>
            </a:pPr>
            <a:r>
              <a:rPr lang="en-US" altLang="zh-CN" dirty="0"/>
              <a:t>4. </a:t>
            </a:r>
            <a:r>
              <a:rPr lang="zh-CN" altLang="en-US" dirty="0"/>
              <a:t>了解</a:t>
            </a:r>
            <a:r>
              <a:rPr lang="en-US" altLang="zh-CN" dirty="0"/>
              <a:t>Hadoop</a:t>
            </a:r>
            <a:r>
              <a:rPr lang="zh-CN" altLang="en-US" dirty="0"/>
              <a:t>在国内外应用现状。</a:t>
            </a:r>
            <a:endParaRPr lang="en-US" altLang="zh-CN" dirty="0"/>
          </a:p>
          <a:p>
            <a:pPr>
              <a:lnSpc>
                <a:spcPct val="120000"/>
              </a:lnSpc>
            </a:pPr>
            <a:r>
              <a:rPr lang="en-US" altLang="zh-CN" dirty="0"/>
              <a:t>5. </a:t>
            </a:r>
            <a:r>
              <a:rPr lang="zh-CN" altLang="en-US" dirty="0"/>
              <a:t>理解部署</a:t>
            </a:r>
            <a:r>
              <a:rPr lang="en-US" altLang="zh-CN" dirty="0"/>
              <a:t>Hadoop</a:t>
            </a:r>
            <a:r>
              <a:rPr lang="zh-CN" altLang="en-US" dirty="0"/>
              <a:t>集群所需系统环境、</a:t>
            </a:r>
            <a:r>
              <a:rPr lang="en-US" altLang="zh-CN" dirty="0"/>
              <a:t>Hadoop</a:t>
            </a:r>
            <a:r>
              <a:rPr lang="zh-CN" altLang="en-US" dirty="0"/>
              <a:t>运行模式，熟练掌握在</a:t>
            </a:r>
            <a:r>
              <a:rPr lang="en-US" altLang="zh-CN" dirty="0"/>
              <a:t>Linux</a:t>
            </a:r>
            <a:r>
              <a:rPr lang="zh-CN" altLang="en-US" dirty="0"/>
              <a:t>下部署全分布模式</a:t>
            </a:r>
            <a:r>
              <a:rPr lang="en-US" altLang="zh-CN" dirty="0"/>
              <a:t>Hadoop</a:t>
            </a:r>
            <a:r>
              <a:rPr lang="zh-CN" altLang="en-US" dirty="0"/>
              <a:t>过程：规划集群、准备机器及软件环境（配置静态</a:t>
            </a:r>
            <a:r>
              <a:rPr lang="en-US" altLang="zh-CN" dirty="0"/>
              <a:t>IP</a:t>
            </a:r>
            <a:r>
              <a:rPr lang="zh-CN" altLang="en-US" dirty="0"/>
              <a:t>、修改主机名、编辑域名映射、安装和配置</a:t>
            </a:r>
            <a:r>
              <a:rPr lang="en-US" altLang="zh-CN" dirty="0"/>
              <a:t>Java</a:t>
            </a:r>
            <a:r>
              <a:rPr lang="zh-CN" altLang="en-US" dirty="0"/>
              <a:t>、安装和配置</a:t>
            </a:r>
            <a:r>
              <a:rPr lang="en-US" altLang="zh-CN" dirty="0"/>
              <a:t>SSH</a:t>
            </a:r>
            <a:r>
              <a:rPr lang="zh-CN" altLang="en-US" dirty="0"/>
              <a:t>免密登录）、安装和配置</a:t>
            </a:r>
            <a:r>
              <a:rPr lang="en-US" altLang="zh-CN" dirty="0"/>
              <a:t>Hadoop</a:t>
            </a:r>
            <a:r>
              <a:rPr lang="zh-CN" altLang="en-US" dirty="0"/>
              <a:t>集群（</a:t>
            </a:r>
            <a:r>
              <a:rPr lang="en-US" altLang="zh-CN" dirty="0"/>
              <a:t> hadoop-env.sh </a:t>
            </a:r>
            <a:r>
              <a:rPr lang="zh-CN" altLang="en-US" dirty="0"/>
              <a:t>、</a:t>
            </a:r>
            <a:r>
              <a:rPr lang="en-US" altLang="zh-CN" dirty="0"/>
              <a:t> yarn-env.sh</a:t>
            </a:r>
            <a:r>
              <a:rPr lang="zh-CN" altLang="en-US" dirty="0"/>
              <a:t>、</a:t>
            </a:r>
            <a:r>
              <a:rPr lang="en-US" altLang="zh-CN" dirty="0"/>
              <a:t> mapred-env.sh</a:t>
            </a:r>
            <a:r>
              <a:rPr lang="zh-CN" altLang="en-US" dirty="0"/>
              <a:t>、</a:t>
            </a:r>
            <a:r>
              <a:rPr lang="en-US" altLang="zh-CN" dirty="0"/>
              <a:t> core-site.xml</a:t>
            </a:r>
            <a:r>
              <a:rPr lang="zh-CN" altLang="en-US" dirty="0"/>
              <a:t>、</a:t>
            </a:r>
            <a:r>
              <a:rPr lang="en-US" altLang="zh-CN" dirty="0"/>
              <a:t> hdfs-site.xml</a:t>
            </a:r>
            <a:r>
              <a:rPr lang="zh-CN" altLang="en-US" dirty="0"/>
              <a:t>、</a:t>
            </a:r>
            <a:r>
              <a:rPr lang="en-US" altLang="zh-CN" dirty="0"/>
              <a:t> yarn-site.xml</a:t>
            </a:r>
            <a:r>
              <a:rPr lang="zh-CN" altLang="en-US" dirty="0"/>
              <a:t>、</a:t>
            </a:r>
            <a:r>
              <a:rPr lang="en-US" altLang="zh-CN" dirty="0"/>
              <a:t> mapred-site.xml</a:t>
            </a:r>
            <a:r>
              <a:rPr lang="zh-CN" altLang="en-US" dirty="0"/>
              <a:t>、</a:t>
            </a:r>
            <a:r>
              <a:rPr lang="en-US" altLang="zh-CN" dirty="0"/>
              <a:t>slaves</a:t>
            </a:r>
            <a:r>
              <a:rPr lang="zh-CN" altLang="en-US" dirty="0"/>
              <a:t> ）、关闭防火墙、格式化文件系统、启动和验证</a:t>
            </a:r>
            <a:r>
              <a:rPr lang="en-US" altLang="zh-CN" dirty="0"/>
              <a:t>Hadoop</a:t>
            </a:r>
            <a:r>
              <a:rPr lang="zh-CN" altLang="en-US" dirty="0"/>
              <a:t>、关闭</a:t>
            </a:r>
            <a:r>
              <a:rPr lang="en-US" altLang="zh-CN" dirty="0"/>
              <a:t>Hadoop</a:t>
            </a:r>
            <a:r>
              <a:rPr lang="zh-CN" altLang="en-US" dirty="0"/>
              <a:t>。</a:t>
            </a:r>
            <a:endParaRPr lang="zh-CN" altLang="en-US" dirty="0"/>
          </a:p>
        </p:txBody>
      </p:sp>
    </p:spTree>
  </p:cSld>
  <p:clrMapOvr>
    <a:masterClrMapping/>
  </p:clrMapOvr>
  <p:transition spd="med">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在线测试</a:t>
            </a:r>
            <a:endParaRPr lang="zh-CN" altLang="en-US" dirty="0"/>
          </a:p>
          <a:p>
            <a:pPr lvl="1"/>
            <a:r>
              <a:rPr lang="zh-CN" altLang="en-US" dirty="0"/>
              <a:t>完成云班课活动“在线测试</a:t>
            </a:r>
            <a:r>
              <a:rPr lang="en-US" altLang="zh-CN" dirty="0"/>
              <a:t>2-</a:t>
            </a:r>
            <a:r>
              <a:rPr lang="zh-CN" altLang="en-US" dirty="0"/>
              <a:t>初识</a:t>
            </a:r>
            <a:r>
              <a:rPr lang="en-US" altLang="zh-CN" dirty="0"/>
              <a:t>Hadoop”</a:t>
            </a:r>
            <a:r>
              <a:rPr lang="zh-CN" altLang="en-US" dirty="0"/>
              <a:t>。</a:t>
            </a:r>
            <a:endParaRPr lang="zh-CN" altLang="en-US" dirty="0"/>
          </a:p>
          <a:p>
            <a:r>
              <a:rPr lang="zh-CN" altLang="en-US" dirty="0"/>
              <a:t>思考题</a:t>
            </a:r>
            <a:endParaRPr lang="zh-CN" altLang="en-US" dirty="0"/>
          </a:p>
          <a:p>
            <a:pPr lvl="1"/>
            <a:r>
              <a:rPr lang="en-US" altLang="zh-CN" dirty="0"/>
              <a:t>1. </a:t>
            </a:r>
            <a:r>
              <a:rPr lang="zh-CN" altLang="en-US" dirty="0"/>
              <a:t>准备</a:t>
            </a:r>
            <a:r>
              <a:rPr lang="en-US" altLang="zh-CN" dirty="0"/>
              <a:t>Hadoop</a:t>
            </a:r>
            <a:r>
              <a:rPr lang="zh-CN" altLang="en-US" dirty="0"/>
              <a:t>系统环境时，安装</a:t>
            </a:r>
            <a:r>
              <a:rPr lang="en-US" altLang="zh-CN" dirty="0"/>
              <a:t>SSH</a:t>
            </a:r>
            <a:r>
              <a:rPr lang="zh-CN" altLang="en-US" dirty="0"/>
              <a:t>是必须的，但是配置</a:t>
            </a:r>
            <a:r>
              <a:rPr lang="en-US" altLang="zh-CN" dirty="0"/>
              <a:t>SSH</a:t>
            </a:r>
            <a:r>
              <a:rPr lang="zh-CN" altLang="en-US" dirty="0"/>
              <a:t>免密登录并不是必须的，试述为何还要配置</a:t>
            </a:r>
            <a:r>
              <a:rPr lang="en-US" altLang="zh-CN" dirty="0"/>
              <a:t>SSH</a:t>
            </a:r>
            <a:r>
              <a:rPr lang="zh-CN" altLang="en-US" dirty="0"/>
              <a:t>免密登录。</a:t>
            </a:r>
            <a:endParaRPr lang="zh-CN" altLang="en-US" dirty="0"/>
          </a:p>
          <a:p>
            <a:pPr lvl="1"/>
            <a:r>
              <a:rPr lang="en-US" altLang="zh-CN" dirty="0"/>
              <a:t>2. </a:t>
            </a:r>
            <a:r>
              <a:rPr lang="zh-CN" altLang="en-US" dirty="0"/>
              <a:t>配置</a:t>
            </a:r>
            <a:r>
              <a:rPr lang="en-US" altLang="zh-CN" dirty="0"/>
              <a:t>Hadoop</a:t>
            </a:r>
            <a:r>
              <a:rPr lang="zh-CN" altLang="en-US" dirty="0"/>
              <a:t>是部署</a:t>
            </a:r>
            <a:r>
              <a:rPr lang="en-US" altLang="zh-CN" dirty="0"/>
              <a:t>Hadoop</a:t>
            </a:r>
            <a:r>
              <a:rPr lang="zh-CN" altLang="en-US" dirty="0"/>
              <a:t>过程中较为繁琐的步骤，试述配置</a:t>
            </a:r>
            <a:r>
              <a:rPr lang="en-US" altLang="zh-CN" dirty="0"/>
              <a:t>Hadoop</a:t>
            </a:r>
            <a:r>
              <a:rPr lang="zh-CN" altLang="en-US" dirty="0"/>
              <a:t>伪分布模式和全分布式模式的异同。</a:t>
            </a:r>
            <a:endParaRPr lang="en-US" altLang="zh-CN" dirty="0"/>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1</a:t>
            </a:r>
            <a:r>
              <a:rPr lang="zh-CN" altLang="en-US" sz="1700" dirty="0"/>
              <a:t>部署全分布模式</a:t>
            </a:r>
            <a:r>
              <a:rPr lang="en-US" altLang="zh-CN" sz="1700" dirty="0"/>
              <a:t>Hadoop</a:t>
            </a:r>
            <a:r>
              <a:rPr lang="zh-CN" altLang="en-US" sz="1700" dirty="0"/>
              <a:t>集群</a:t>
            </a:r>
            <a:r>
              <a:rPr lang="zh-CN" altLang="en-US" sz="1700"/>
              <a:t>” 实验指导书，了解实验目的和实验内容，准备实验环境。</a:t>
            </a:r>
            <a:endParaRPr lang="zh-CN" altLang="en-US" sz="1700" dirty="0"/>
          </a:p>
        </p:txBody>
      </p:sp>
    </p:spTree>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0"/>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800" b="1" dirty="0">
                <a:solidFill>
                  <a:srgbClr val="01ACBE"/>
                </a:solidFill>
                <a:latin typeface="微软雅黑" panose="020B0503020204020204" pitchFamily="34" charset="-122"/>
                <a:ea typeface="微软雅黑" panose="020B0503020204020204" pitchFamily="34" charset="-122"/>
              </a:rPr>
              <a:t>THANKS</a:t>
            </a:r>
            <a:endParaRPr lang="zh-CN" altLang="en-US" sz="4800"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sz="1800" dirty="0"/>
              <a:t>2008年，Google工程师Christophe Bisciglia发现把当时的Hadoop放到任意一个集群中去运行是一件很困难的事，所以与好友Facebook的Jeff Hammerbacher、雅虎的Amr Awadallah、Oracle的Mike Olson成立了专门商业化Hadoop的公司Cloudera。</a:t>
            </a:r>
            <a:endParaRPr lang="en-US" altLang="zh-CN" sz="1800" dirty="0"/>
          </a:p>
          <a:p>
            <a:pPr marL="457200" indent="-457200" algn="just">
              <a:lnSpc>
                <a:spcPct val="150000"/>
              </a:lnSpc>
              <a:spcBef>
                <a:spcPts val="600"/>
              </a:spcBef>
              <a:buClrTx/>
              <a:buSzTx/>
              <a:buFont typeface="Wingdings" panose="05000000000000000000" charset="0"/>
              <a:buChar char="u"/>
            </a:pPr>
            <a:r>
              <a:rPr lang="en-US" altLang="zh-CN" sz="1800" dirty="0"/>
              <a:t>2008年1月，Hadoop成为Apache顶级项目。</a:t>
            </a:r>
            <a:endParaRPr lang="en-US" altLang="zh-CN" sz="1800" dirty="0"/>
          </a:p>
          <a:p>
            <a:pPr marL="457200" indent="-457200" algn="just">
              <a:lnSpc>
                <a:spcPct val="150000"/>
              </a:lnSpc>
              <a:spcBef>
                <a:spcPts val="600"/>
              </a:spcBef>
              <a:buClrTx/>
              <a:buSzTx/>
              <a:buFont typeface="Wingdings" panose="05000000000000000000" charset="0"/>
              <a:buChar char="u"/>
            </a:pPr>
            <a:r>
              <a:rPr lang="en-US" altLang="zh-CN" sz="1800" dirty="0">
                <a:sym typeface="+mn-ea"/>
              </a:rPr>
              <a:t>2008年4月，Hadoop打破世界纪录，成为最快的TB级数据排序系统。在一个910节点的集群上，Hadoop在209秒内完成了对1TB数据的排序，击败前一年的297秒冠军。</a:t>
            </a:r>
            <a:endParaRPr lang="en-US" altLang="zh-CN" sz="1800" dirty="0">
              <a:sym typeface="+mn-ea"/>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normAutofit/>
          </a:bodyPr>
          <a:lstStyle/>
          <a:p>
            <a:pPr marL="457200" indent="-457200" algn="just">
              <a:lnSpc>
                <a:spcPct val="150000"/>
              </a:lnSpc>
              <a:spcBef>
                <a:spcPts val="600"/>
              </a:spcBef>
              <a:buClrTx/>
              <a:buSzTx/>
              <a:buFont typeface="Wingdings" panose="05000000000000000000" charset="0"/>
              <a:buChar char="u"/>
            </a:pPr>
            <a:r>
              <a:rPr lang="en-US" altLang="zh-CN" dirty="0"/>
              <a:t>2009年4月，Hadoop对1TB数据进行排序只花了62秒。</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t>2011年，雅虎将Hadoop团队独立出来，由雅虎主导Hadoop开发的副总裁Eric Bladeschweiler带领二十几个核心成员成立子公司Hortonworks，专门提供Hadoop相关服务。成立3年就上市。同年12月，发布1.0.0版本，标志着Hadoop已经初具生产规模。</a:t>
            </a:r>
            <a:endParaRPr lang="en-US" altLang="zh-CN" dirty="0"/>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2.1.2  Hadoop发展简史</a:t>
            </a:r>
            <a:endParaRPr lang="zh-CN" altLang="en-US" dirty="0"/>
          </a:p>
        </p:txBody>
      </p:sp>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dirty="0"/>
              <a:t>2012年，Hortonworks推出YARN框架第一版本，从此Hadoop的研究进入一个新层面。</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t>2013年10月，发布2.2.0版本，Hadoop正式进入2.x时代。</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t>2014年，Hadoop 2.X更新速度非常快，先后发布2.3.0、2.4.0、2.5.0和2.6.0，极大完善了YARN框架和整个集群的功能，很多Hadoop研发公司如Cloudera、Hortonworks都与其他企业合作共同开发Hadoop新功能。</a:t>
            </a:r>
            <a:endParaRPr lang="en-US" altLang="zh-CN" dirty="0"/>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Hadoop</a:t>
            </a:r>
            <a:r>
              <a:rPr lang="zh-CN" altLang="en-US" dirty="0"/>
              <a:t>发展简史</a:t>
            </a:r>
            <a:endParaRPr lang="zh-CN" altLang="en-US" dirty="0"/>
          </a:p>
        </p:txBody>
      </p:sp>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dirty="0">
                <a:sym typeface="+mn-ea"/>
              </a:rPr>
              <a:t>2015年4月，发布2.7.0版本。</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t>2016年，Hadoop及其生态圈组件Spark等在各行各业落地并得到广泛应用，YARN持续发展以支持更多计算框架。同年9月，发布Hadoop 3.0.0-alpha1版本，预示着Hadoop 3.x时代的到来。</a:t>
            </a:r>
            <a:endParaRPr lang="en-US" altLang="zh-CN" dirty="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Hadoop</a:t>
            </a:r>
            <a:r>
              <a:rPr lang="zh-CN" altLang="en-US" dirty="0"/>
              <a:t>发展简史</a:t>
            </a:r>
            <a:endParaRPr lang="zh-CN" altLang="en-US" dirty="0"/>
          </a:p>
        </p:txBody>
      </p:sp>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dirty="0"/>
              <a:t>2018年11月，发布Hadoop 2.9.2，同年10月发布Ozone第一版0.2.1-alpha，Ozone是Hadoop的子项目，该项目提供了分布式对象存储，建立在Hadoop分布式数据存储HDDS上。</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t>2019年1月，发布Hadoop 3.2.0，发布Submarine第一版0.1.0，Submarine是Hadoop的子项目，该项目旨在资源管理平台如YARN上运行深度学习应用程序如TensorFlow、PyTorch等。</a:t>
            </a:r>
            <a:endParaRPr lang="en-US" altLang="zh-CN" dirty="0"/>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Hadoop</a:t>
            </a:r>
            <a:r>
              <a:rPr lang="zh-CN" altLang="en-US" dirty="0"/>
              <a:t>特点</a:t>
            </a:r>
            <a:endParaRPr lang="zh-CN" altLang="en-US" dirty="0"/>
          </a:p>
        </p:txBody>
      </p:sp>
      <p:sp>
        <p:nvSpPr>
          <p:cNvPr id="3" name="内容占位符 2"/>
          <p:cNvSpPr>
            <a:spLocks noGrp="1"/>
          </p:cNvSpPr>
          <p:nvPr>
            <p:ph idx="1"/>
          </p:nvPr>
        </p:nvSpPr>
        <p:spPr/>
        <p:txBody>
          <a:bodyPr>
            <a:normAutofit/>
          </a:bodyPr>
          <a:lstStyle/>
          <a:p>
            <a:pPr marL="342900" indent="-342900" fontAlgn="auto">
              <a:lnSpc>
                <a:spcPct val="150000"/>
              </a:lnSpc>
              <a:spcBef>
                <a:spcPts val="700"/>
              </a:spcBef>
              <a:buFont typeface="+mj-lt"/>
              <a:buAutoNum type="arabicPeriod"/>
            </a:pPr>
            <a:r>
              <a:rPr lang="zh-CN" altLang="en-US" sz="1800" dirty="0"/>
              <a:t>高可靠性</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采用冗余数据存储方式，即使一个副本发生故障，其它副本也可以保证正常对外提供服务。</a:t>
            </a:r>
            <a:endParaRPr lang="zh-CN" altLang="en-US" sz="1600" dirty="0"/>
          </a:p>
          <a:p>
            <a:pPr marL="342900" indent="-342900" algn="l" fontAlgn="auto">
              <a:lnSpc>
                <a:spcPct val="150000"/>
              </a:lnSpc>
              <a:spcBef>
                <a:spcPts val="700"/>
              </a:spcBef>
              <a:buClrTx/>
              <a:buSzTx/>
              <a:buFont typeface="+mj-lt"/>
              <a:buAutoNum type="arabicPeriod" startAt="2"/>
            </a:pPr>
            <a:r>
              <a:rPr lang="zh-CN" altLang="en-US" sz="1800" dirty="0"/>
              <a:t>高扩展性</a:t>
            </a:r>
            <a:endParaRPr lang="zh-CN" altLang="en-US" sz="1800" dirty="0"/>
          </a:p>
          <a:p>
            <a:pPr marL="628650" lvl="2" indent="-285750" algn="l" fontAlgn="auto">
              <a:lnSpc>
                <a:spcPct val="150000"/>
              </a:lnSpc>
              <a:spcBef>
                <a:spcPts val="700"/>
              </a:spcBef>
              <a:buClrTx/>
              <a:buSzTx/>
              <a:buFont typeface="Wingdings" panose="05000000000000000000" charset="0"/>
              <a:buChar char="ü"/>
            </a:pPr>
            <a:r>
              <a:rPr lang="zh-CN" altLang="en-US" sz="1600" dirty="0"/>
              <a:t>Hadoop设计目标是可以高效稳定地运行在廉价的计算机集群上，可以方便添加机器节点，扩展到数以千计的计算机节点上。</a:t>
            </a:r>
            <a:endParaRPr lang="zh-CN" altLang="en-US" sz="1600" dirty="0"/>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第</a:t>
            </a:r>
            <a:r>
              <a:rPr lang="en-US" altLang="zh-CN" sz="3200" dirty="0"/>
              <a:t>2</a:t>
            </a:r>
            <a:r>
              <a:rPr lang="zh-CN" altLang="en-US" sz="3200" dirty="0"/>
              <a:t>章  初识</a:t>
            </a:r>
            <a:r>
              <a:rPr lang="en-US" altLang="zh-CN" sz="3200" dirty="0"/>
              <a:t>Hadoop</a:t>
            </a:r>
            <a:endParaRPr lang="zh-CN" altLang="en-US" sz="3200" dirty="0"/>
          </a:p>
        </p:txBody>
      </p:sp>
      <p:sp>
        <p:nvSpPr>
          <p:cNvPr id="3" name="内容占位符 2"/>
          <p:cNvSpPr>
            <a:spLocks noGrp="1"/>
          </p:cNvSpPr>
          <p:nvPr>
            <p:ph idx="1"/>
          </p:nvPr>
        </p:nvSpPr>
        <p:spPr/>
        <p:txBody>
          <a:bodyPr>
            <a:normAutofit/>
          </a:bodyPr>
          <a:lstStyle/>
          <a:p>
            <a:pPr marL="457200" indent="-457200" fontAlgn="auto">
              <a:lnSpc>
                <a:spcPct val="150000"/>
              </a:lnSpc>
              <a:spcBef>
                <a:spcPts val="700"/>
              </a:spcBef>
              <a:buFont typeface="Wingdings" panose="05000000000000000000" charset="0"/>
              <a:buChar char="u"/>
            </a:pPr>
            <a:r>
              <a:rPr lang="en-US" altLang="zh-CN" sz="2000" dirty="0"/>
              <a:t>2.1  Hadoop</a:t>
            </a:r>
            <a:r>
              <a:rPr lang="zh-CN" altLang="en-US" sz="2000" dirty="0"/>
              <a:t>概述</a:t>
            </a:r>
            <a:endParaRPr lang="en-US" altLang="zh-CN" sz="2000" dirty="0"/>
          </a:p>
          <a:p>
            <a:pPr marL="457200" indent="-457200" fontAlgn="auto">
              <a:lnSpc>
                <a:spcPct val="150000"/>
              </a:lnSpc>
              <a:spcBef>
                <a:spcPts val="700"/>
              </a:spcBef>
              <a:buFont typeface="Wingdings" panose="05000000000000000000" charset="0"/>
              <a:buChar char="u"/>
            </a:pPr>
            <a:r>
              <a:rPr lang="en-US" altLang="zh-CN" sz="2000" dirty="0"/>
              <a:t>2.2  Hadoop</a:t>
            </a:r>
            <a:r>
              <a:rPr lang="zh-CN" altLang="en-US" sz="2000" dirty="0"/>
              <a:t>生态系统</a:t>
            </a:r>
            <a:endParaRPr lang="en-US" altLang="zh-CN" sz="2000" dirty="0"/>
          </a:p>
          <a:p>
            <a:pPr marL="457200" indent="-457200" fontAlgn="auto">
              <a:lnSpc>
                <a:spcPct val="150000"/>
              </a:lnSpc>
              <a:spcBef>
                <a:spcPts val="700"/>
              </a:spcBef>
              <a:buFont typeface="Wingdings" panose="05000000000000000000" charset="0"/>
              <a:buChar char="u"/>
            </a:pPr>
            <a:r>
              <a:rPr lang="en-US" altLang="zh-CN" sz="2000" dirty="0"/>
              <a:t>2.3  Hadoop</a:t>
            </a:r>
            <a:r>
              <a:rPr lang="zh-CN" altLang="en-US" sz="2000" dirty="0"/>
              <a:t>体系架构</a:t>
            </a:r>
            <a:endParaRPr lang="en-US" altLang="zh-CN" sz="2000" dirty="0"/>
          </a:p>
          <a:p>
            <a:pPr marL="457200" indent="-457200" fontAlgn="auto">
              <a:lnSpc>
                <a:spcPct val="150000"/>
              </a:lnSpc>
              <a:spcBef>
                <a:spcPts val="700"/>
              </a:spcBef>
              <a:buFont typeface="Wingdings" panose="05000000000000000000" charset="0"/>
              <a:buChar char="u"/>
            </a:pPr>
            <a:r>
              <a:rPr lang="en-US" altLang="zh-CN" sz="2000" dirty="0"/>
              <a:t>2.4  Hadoop</a:t>
            </a:r>
            <a:r>
              <a:rPr lang="zh-CN" altLang="en-US" sz="2000" dirty="0"/>
              <a:t>应用现状</a:t>
            </a:r>
            <a:endParaRPr lang="en-US" altLang="zh-CN" sz="2000" dirty="0"/>
          </a:p>
          <a:p>
            <a:pPr marL="457200" indent="-457200" fontAlgn="auto">
              <a:lnSpc>
                <a:spcPct val="150000"/>
              </a:lnSpc>
              <a:spcBef>
                <a:spcPts val="700"/>
              </a:spcBef>
              <a:buFont typeface="Wingdings" panose="05000000000000000000" charset="0"/>
              <a:buChar char="u"/>
            </a:pPr>
            <a:r>
              <a:rPr lang="en-US" altLang="zh-CN" sz="2000" dirty="0"/>
              <a:t>2.5  </a:t>
            </a:r>
            <a:r>
              <a:rPr lang="zh-CN" altLang="en-US" sz="2000" dirty="0"/>
              <a:t>部署和运行</a:t>
            </a:r>
            <a:r>
              <a:rPr lang="en-US" altLang="zh-CN" sz="2000" dirty="0"/>
              <a:t>Hadoop</a:t>
            </a:r>
            <a:endParaRPr lang="zh-CN" altLang="en-US" sz="2000"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Hadoop</a:t>
            </a:r>
            <a:r>
              <a:rPr lang="zh-CN" altLang="en-US" dirty="0"/>
              <a:t>特点</a:t>
            </a:r>
            <a:endParaRPr lang="zh-CN" altLang="en-US" dirty="0"/>
          </a:p>
        </p:txBody>
      </p:sp>
      <p:sp>
        <p:nvSpPr>
          <p:cNvPr id="3" name="内容占位符 2"/>
          <p:cNvSpPr>
            <a:spLocks noGrp="1"/>
          </p:cNvSpPr>
          <p:nvPr>
            <p:ph idx="1"/>
          </p:nvPr>
        </p:nvSpPr>
        <p:spPr/>
        <p:txBody>
          <a:bodyPr>
            <a:normAutofit/>
          </a:bodyPr>
          <a:lstStyle/>
          <a:p>
            <a:pPr marL="342900" indent="-342900" algn="l">
              <a:lnSpc>
                <a:spcPct val="150000"/>
              </a:lnSpc>
              <a:spcBef>
                <a:spcPts val="700"/>
              </a:spcBef>
              <a:buClrTx/>
              <a:buSzTx/>
              <a:buFont typeface="+mj-lt"/>
              <a:buAutoNum type="arabicPeriod" startAt="3"/>
            </a:pPr>
            <a:r>
              <a:rPr lang="zh-CN" altLang="en-US" sz="1800" dirty="0"/>
              <a:t>高效性</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作为分布式计算平台，能够高效地处理PB级数据。</a:t>
            </a:r>
            <a:endParaRPr lang="zh-CN" altLang="en-US" sz="1600" dirty="0"/>
          </a:p>
          <a:p>
            <a:pPr marL="342900" indent="-342900" algn="l">
              <a:lnSpc>
                <a:spcPct val="150000"/>
              </a:lnSpc>
              <a:spcBef>
                <a:spcPts val="700"/>
              </a:spcBef>
              <a:buClrTx/>
              <a:buSzTx/>
              <a:buFont typeface="+mj-lt"/>
              <a:buAutoNum type="arabicPeriod" startAt="3"/>
            </a:pPr>
            <a:r>
              <a:rPr lang="zh-CN" altLang="en-US" sz="1800" dirty="0"/>
              <a:t>高容错性</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采用冗余数据存储方式，自动保存数据的多个副本，当读取该文档出错或者某一台机器宕机，系统会调用其它节点上的备份文件，保证程序顺利运行。</a:t>
            </a:r>
            <a:endParaRPr lang="zh-CN" altLang="en-US" sz="1600" dirty="0"/>
          </a:p>
          <a:p>
            <a:pPr marL="514350" lvl="2">
              <a:lnSpc>
                <a:spcPct val="120000"/>
              </a:lnSpc>
              <a:spcBef>
                <a:spcPts val="750"/>
              </a:spcBef>
            </a:pPr>
            <a:endParaRPr lang="zh-CN" altLang="en-US" sz="1600" dirty="0"/>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Hadoop</a:t>
            </a:r>
            <a:r>
              <a:rPr lang="zh-CN" altLang="en-US" dirty="0"/>
              <a:t>特点</a:t>
            </a:r>
            <a:endParaRPr lang="zh-CN" altLang="en-US" dirty="0"/>
          </a:p>
        </p:txBody>
      </p:sp>
      <p:sp>
        <p:nvSpPr>
          <p:cNvPr id="3" name="内容占位符 2"/>
          <p:cNvSpPr>
            <a:spLocks noGrp="1"/>
          </p:cNvSpPr>
          <p:nvPr>
            <p:ph idx="1"/>
          </p:nvPr>
        </p:nvSpPr>
        <p:spPr/>
        <p:txBody>
          <a:bodyPr>
            <a:normAutofit fontScale="90000" lnSpcReduction="20000"/>
          </a:bodyPr>
          <a:lstStyle/>
          <a:p>
            <a:pPr marL="342900" indent="-342900" algn="l">
              <a:lnSpc>
                <a:spcPct val="150000"/>
              </a:lnSpc>
              <a:spcBef>
                <a:spcPts val="700"/>
              </a:spcBef>
              <a:buClrTx/>
              <a:buSzTx/>
              <a:buFont typeface="+mj-lt"/>
              <a:buAutoNum type="arabicPeriod" startAt="5"/>
            </a:pPr>
            <a:r>
              <a:rPr lang="zh-CN" altLang="en-US" sz="1800" dirty="0"/>
              <a:t>低成本</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Hadoop是开源的，即不需要支付任何费用即可下载安装使用。另外，Hadoop集群可以部署在普通机器上，而不需要部署在价格昂贵的小型机上，能够大大减少公司的运营成本。</a:t>
            </a:r>
            <a:endParaRPr lang="zh-CN" altLang="en-US" sz="1600" dirty="0"/>
          </a:p>
          <a:p>
            <a:pPr marL="342900" indent="-342900" algn="l">
              <a:lnSpc>
                <a:spcPct val="150000"/>
              </a:lnSpc>
              <a:spcBef>
                <a:spcPts val="700"/>
              </a:spcBef>
              <a:buClrTx/>
              <a:buSzTx/>
              <a:buFont typeface="+mj-lt"/>
              <a:buAutoNum type="arabicPeriod" startAt="5"/>
            </a:pPr>
            <a:r>
              <a:rPr lang="zh-CN" altLang="en-US" sz="1800" dirty="0"/>
              <a:t>支持多种平台</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Hadoop支持Windows和GNU/Linux两类运行平台，Hadoop是基于Java语言开发的，因此其最佳运行环境无疑是Linux，Linux的发行版本众多，常见的有CentOS、Ubuntu、Red Hat、Debian、Fedora、SUSE、openSUSE等。</a:t>
            </a:r>
            <a:endParaRPr lang="zh-CN" altLang="en-US" sz="1600" dirty="0"/>
          </a:p>
          <a:p>
            <a:pPr marL="342900" indent="-342900" algn="l">
              <a:lnSpc>
                <a:spcPct val="150000"/>
              </a:lnSpc>
              <a:spcBef>
                <a:spcPts val="700"/>
              </a:spcBef>
              <a:buClrTx/>
              <a:buSzTx/>
              <a:buFont typeface="+mj-lt"/>
              <a:buAutoNum type="arabicPeriod" startAt="5"/>
            </a:pPr>
            <a:r>
              <a:rPr lang="zh-CN" altLang="en-US" sz="1800" dirty="0"/>
              <a:t>支持多种编程语言</a:t>
            </a:r>
            <a:endParaRPr lang="zh-CN" altLang="en-US" sz="1800" dirty="0"/>
          </a:p>
          <a:p>
            <a:pPr marL="628650" lvl="2" indent="-285750" algn="l">
              <a:lnSpc>
                <a:spcPct val="150000"/>
              </a:lnSpc>
              <a:spcBef>
                <a:spcPts val="700"/>
              </a:spcBef>
              <a:buClrTx/>
              <a:buSzTx/>
              <a:buFont typeface="Wingdings" panose="05000000000000000000" charset="0"/>
              <a:buChar char="ü"/>
            </a:pPr>
            <a:r>
              <a:rPr lang="zh-CN" altLang="en-US" sz="1600" dirty="0"/>
              <a:t>Hadoop上的应用程序可以使用Java、C++编写。</a:t>
            </a:r>
            <a:endParaRPr lang="zh-CN" altLang="en-US" sz="1600" dirty="0"/>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2.1.4  Hadoop版本</a:t>
            </a:r>
            <a:endParaRPr lang="zh-CN" altLang="en-US" dirty="0"/>
          </a:p>
        </p:txBody>
      </p:sp>
      <p:sp>
        <p:nvSpPr>
          <p:cNvPr id="3" name="内容占位符 2"/>
          <p:cNvSpPr>
            <a:spLocks noGrp="1"/>
          </p:cNvSpPr>
          <p:nvPr>
            <p:ph idx="1"/>
          </p:nvPr>
        </p:nvSpPr>
        <p:spPr/>
        <p:txBody>
          <a:bodyPr>
            <a:normAutofit/>
          </a:bodyPr>
          <a:lstStyle/>
          <a:p>
            <a:pPr marL="457200" indent="-457200" algn="just">
              <a:lnSpc>
                <a:spcPct val="150000"/>
              </a:lnSpc>
              <a:spcBef>
                <a:spcPts val="600"/>
              </a:spcBef>
              <a:buClrTx/>
              <a:buSzTx/>
              <a:buFont typeface="Wingdings" panose="05000000000000000000" charset="0"/>
              <a:buChar char="u"/>
            </a:pPr>
            <a:r>
              <a:rPr lang="en-US" altLang="zh-CN" dirty="0"/>
              <a:t>Hadoop的发行版本有两类，一类是由社区维护的免费开源的Apache Hadoop，另一类是一些商业公司如Cloudera、Hortonworks、MapR等推出的Hadoop商业版。</a:t>
            </a:r>
            <a:endParaRPr lang="en-US" altLang="zh-CN" dirty="0"/>
          </a:p>
          <a:p>
            <a:pPr marL="457200" indent="-457200" algn="just">
              <a:lnSpc>
                <a:spcPct val="150000"/>
              </a:lnSpc>
              <a:spcBef>
                <a:spcPts val="600"/>
              </a:spcBef>
              <a:buClrTx/>
              <a:buSzTx/>
              <a:buFont typeface="Wingdings" panose="05000000000000000000" charset="0"/>
              <a:buChar char="u"/>
            </a:pPr>
            <a:r>
              <a:rPr lang="en-US" altLang="zh-CN" dirty="0">
                <a:sym typeface="+mn-ea"/>
              </a:rPr>
              <a:t>Apache Hadoop版本分为三代，分别称为Hadoop 1.0、Hadoop 2.0、Hadoop 3.0。</a:t>
            </a:r>
            <a:endParaRPr lang="en-US" altLang="zh-CN" dirty="0"/>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2.1.4  Hadoop版本</a:t>
            </a:r>
            <a:endParaRPr lang="zh-CN" altLang="en-US" dirty="0"/>
          </a:p>
        </p:txBody>
      </p:sp>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sz="1400" dirty="0"/>
              <a:t>第一代Hadoop包含0.20.x、0.21.x和0.22.x三大版本，其中，0.20.x最后演化成1.0.x，变成了稳定版，而0.21.x和0.22.x则增加了HDFS NameNode HA等重要新特性。第二代Hadoop包含0.23.x和2.x两大版本，它们完全不同于Hadoop 1.0，是一套全新的架构，均包含HDFS Federation和YARN两个系统，相比于0.23.x，2.x增加了NameNode HA和Wire-compatibility两个重大特，需要注意的是，Hadoop 2.0主要由Yahoo独立出来的Hortonworks公司主持开发。与Hadoop 2.0相比，Hadoop 3.0具有许多重要的增强功能，包括HDFS可擦除编码，YARN时间轴服务v.2，支持2个以上的NameNode，支持Microsoft Azure Data Lake和Aliyun Object Storage System文件系统连接器，并服务于深度学习用例和长期运行的应用等重要功能，新增的组件Hadoop Submarine使数据工程师能够在同一个Hadoop YARN集群上轻松开发、训练和部署深度学习模型。</a:t>
            </a:r>
            <a:endParaRPr lang="en-US" altLang="zh-CN" sz="1400" dirty="0"/>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Hadoop</a:t>
            </a:r>
            <a:r>
              <a:rPr lang="zh-CN" altLang="en-US" dirty="0"/>
              <a:t>版本</a:t>
            </a:r>
            <a:endParaRPr lang="zh-CN" altLang="en-US" dirty="0"/>
          </a:p>
        </p:txBody>
      </p:sp>
      <p:sp>
        <p:nvSpPr>
          <p:cNvPr id="3" name="内容占位符 2"/>
          <p:cNvSpPr>
            <a:spLocks noGrp="1"/>
          </p:cNvSpPr>
          <p:nvPr>
            <p:ph idx="1"/>
          </p:nvPr>
        </p:nvSpPr>
        <p:spPr/>
        <p:txBody>
          <a:bodyPr>
            <a:normAutofit/>
          </a:bodyPr>
          <a:lstStyle/>
          <a:p>
            <a:pPr marL="457200" indent="-457200" algn="just">
              <a:lnSpc>
                <a:spcPct val="150000"/>
              </a:lnSpc>
              <a:spcBef>
                <a:spcPts val="600"/>
              </a:spcBef>
              <a:buClrTx/>
              <a:buSzTx/>
              <a:buFont typeface="Wingdings" panose="05000000000000000000" charset="0"/>
              <a:buChar char="u"/>
            </a:pPr>
            <a:r>
              <a:rPr lang="en-US" altLang="zh-CN" sz="2000" dirty="0">
                <a:latin typeface="Times New Roman" panose="02020603050405020304" pitchFamily="18" charset="0"/>
                <a:cs typeface="Times New Roman" panose="02020603050405020304" pitchFamily="18" charset="0"/>
              </a:rPr>
              <a:t>Hadoop商业版主要是提供对各项服务的支持，高级功能要收取一定费用，这对一些研发能力不太强的企业来说是非常有利的，公司只要出一定的费用就能使用到一些高级功能，每个发行版都有自己的特点，较多使用的是CDH和HDP两个版本。</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Hadoop</a:t>
            </a:r>
            <a:r>
              <a:rPr lang="zh-CN" altLang="en-US" dirty="0"/>
              <a:t>生态系统</a:t>
            </a:r>
            <a:endParaRPr lang="zh-CN" altLang="en-US" dirty="0"/>
          </a:p>
        </p:txBody>
      </p:sp>
      <p:sp>
        <p:nvSpPr>
          <p:cNvPr id="3" name="内容占位符 2"/>
          <p:cNvSpPr>
            <a:spLocks noGrp="1"/>
          </p:cNvSpPr>
          <p:nvPr>
            <p:ph idx="1"/>
          </p:nvPr>
        </p:nvSpPr>
        <p:spPr/>
        <p:txBody>
          <a:bodyPr>
            <a:normAutofit/>
          </a:bodyPr>
          <a:lstStyle/>
          <a:p>
            <a:pPr marL="457200" indent="-457200" algn="just">
              <a:lnSpc>
                <a:spcPct val="150000"/>
              </a:lnSpc>
              <a:spcBef>
                <a:spcPts val="600"/>
              </a:spcBef>
              <a:buClrTx/>
              <a:buSzTx/>
              <a:buFont typeface="Wingdings" panose="05000000000000000000" charset="0"/>
              <a:buChar char="u"/>
            </a:pPr>
            <a:r>
              <a:rPr lang="en-US" altLang="zh-CN" sz="2000" dirty="0">
                <a:latin typeface="Times New Roman" panose="02020603050405020304" pitchFamily="18" charset="0"/>
                <a:cs typeface="Times New Roman" panose="02020603050405020304" pitchFamily="18" charset="0"/>
              </a:rPr>
              <a:t>Hadoop 2.0主要由三部分构成：分布式文件系统HDFS、统一资源管理和调度框架YARN、分布式计算框架MapReduce；但广义上来讲，Hadoop是指以Hadoop为基础的生态系统，是一个庞大体系，Hadoop仅是其中最基础、最重要的部分，生态系统中每个组件只负责解决某一特定问题。</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Hadoop</a:t>
            </a:r>
            <a:r>
              <a:rPr lang="zh-CN" altLang="en-US" dirty="0"/>
              <a:t>生态系统</a:t>
            </a:r>
            <a:endParaRPr lang="zh-CN" altLang="en-US" dirty="0"/>
          </a:p>
        </p:txBody>
      </p:sp>
      <p:grpSp>
        <p:nvGrpSpPr>
          <p:cNvPr id="4" name="画布 20654"/>
          <p:cNvGrpSpPr/>
          <p:nvPr/>
        </p:nvGrpSpPr>
        <p:grpSpPr>
          <a:xfrm>
            <a:off x="1606550" y="1590040"/>
            <a:ext cx="5525770" cy="3018155"/>
            <a:chOff x="0" y="0"/>
            <a:chExt cx="5274310" cy="2443480"/>
          </a:xfrm>
        </p:grpSpPr>
        <p:sp>
          <p:nvSpPr>
            <p:cNvPr id="5" name="画布 20654"/>
            <p:cNvSpPr>
              <a:spLocks noChangeAspect="1"/>
            </p:cNvSpPr>
            <p:nvPr/>
          </p:nvSpPr>
          <p:spPr>
            <a:xfrm>
              <a:off x="0" y="0"/>
              <a:ext cx="5274310" cy="2443480"/>
            </a:xfrm>
          </p:spPr>
        </p:sp>
        <p:grpSp>
          <p:nvGrpSpPr>
            <p:cNvPr id="6" name="组合 20636"/>
            <p:cNvGrpSpPr/>
            <p:nvPr/>
          </p:nvGrpSpPr>
          <p:grpSpPr>
            <a:xfrm>
              <a:off x="217713" y="98357"/>
              <a:ext cx="4855416" cy="2292874"/>
              <a:chOff x="217713" y="98357"/>
              <a:chExt cx="4855416" cy="2292874"/>
            </a:xfrm>
          </p:grpSpPr>
          <p:sp>
            <p:nvSpPr>
              <p:cNvPr id="7" name="圆角矩形 12"/>
              <p:cNvSpPr/>
              <p:nvPr/>
            </p:nvSpPr>
            <p:spPr>
              <a:xfrm>
                <a:off x="700580" y="491558"/>
                <a:ext cx="537115"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Hive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8" name="圆角矩形 13"/>
              <p:cNvSpPr/>
              <p:nvPr/>
            </p:nvSpPr>
            <p:spPr>
              <a:xfrm>
                <a:off x="700580" y="876059"/>
                <a:ext cx="1936482"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MapReduce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9" name="圆角矩形 14"/>
              <p:cNvSpPr/>
              <p:nvPr/>
            </p:nvSpPr>
            <p:spPr>
              <a:xfrm>
                <a:off x="2672173" y="876059"/>
                <a:ext cx="746367" cy="343422"/>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0" name="圆角矩形 15"/>
              <p:cNvSpPr/>
              <p:nvPr/>
            </p:nvSpPr>
            <p:spPr>
              <a:xfrm>
                <a:off x="3444822" y="488771"/>
                <a:ext cx="620658" cy="730709"/>
              </a:xfrm>
              <a:prstGeom prst="round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Impala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1" name="圆角矩形 16"/>
              <p:cNvSpPr/>
              <p:nvPr/>
            </p:nvSpPr>
            <p:spPr>
              <a:xfrm>
                <a:off x="222498" y="1267398"/>
                <a:ext cx="447322" cy="743496"/>
              </a:xfrm>
              <a:prstGeom prst="roundRect">
                <a:avLst/>
              </a:prstGeom>
              <a:solidFill>
                <a:schemeClr val="accent5">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ZooKeeper</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2" name="圆角矩形 17"/>
              <p:cNvSpPr/>
              <p:nvPr/>
            </p:nvSpPr>
            <p:spPr>
              <a:xfrm>
                <a:off x="222498" y="488771"/>
                <a:ext cx="447322" cy="740779"/>
              </a:xfrm>
              <a:prstGeom prst="roundRect">
                <a:avLst/>
              </a:prstGeom>
              <a:solidFill>
                <a:schemeClr val="accent5">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Kafka</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3" name="圆角矩形 18"/>
              <p:cNvSpPr/>
              <p:nvPr/>
            </p:nvSpPr>
            <p:spPr>
              <a:xfrm>
                <a:off x="4609092" y="1267399"/>
                <a:ext cx="447321" cy="743495"/>
              </a:xfrm>
              <a:prstGeom prst="roundRect">
                <a:avLst/>
              </a:prstGeom>
              <a:solidFill>
                <a:schemeClr val="accent6">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Flume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4" name="圆角矩形 19"/>
              <p:cNvSpPr/>
              <p:nvPr/>
            </p:nvSpPr>
            <p:spPr>
              <a:xfrm>
                <a:off x="711745" y="1267399"/>
                <a:ext cx="3368817" cy="343422"/>
              </a:xfrm>
              <a:prstGeom prst="roundRect">
                <a:avLst/>
              </a:prstGeom>
              <a:solidFill>
                <a:schemeClr val="accent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YARN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5" name="圆角矩形 20"/>
              <p:cNvSpPr/>
              <p:nvPr/>
            </p:nvSpPr>
            <p:spPr>
              <a:xfrm>
                <a:off x="700580" y="1667472"/>
                <a:ext cx="3872966" cy="343422"/>
              </a:xfrm>
              <a:prstGeom prst="round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HDFS</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6" name="圆角矩形 21"/>
              <p:cNvSpPr/>
              <p:nvPr/>
            </p:nvSpPr>
            <p:spPr>
              <a:xfrm>
                <a:off x="217713" y="2047809"/>
                <a:ext cx="4838700" cy="343422"/>
              </a:xfrm>
              <a:prstGeom prst="roundRect">
                <a:avLst/>
              </a:prstGeom>
              <a:solidFill>
                <a:schemeClr val="accent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Common</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7" name="圆角矩形 22"/>
              <p:cNvSpPr/>
              <p:nvPr/>
            </p:nvSpPr>
            <p:spPr>
              <a:xfrm>
                <a:off x="1265478" y="488771"/>
                <a:ext cx="570602" cy="343421"/>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Pig</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8" name="圆角矩形 23"/>
              <p:cNvSpPr/>
              <p:nvPr/>
            </p:nvSpPr>
            <p:spPr>
              <a:xfrm>
                <a:off x="1857105" y="491558"/>
                <a:ext cx="779958" cy="343422"/>
              </a:xfrm>
              <a:prstGeom prst="round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Mahout</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19" name="圆角矩形 24"/>
              <p:cNvSpPr/>
              <p:nvPr/>
            </p:nvSpPr>
            <p:spPr>
              <a:xfrm>
                <a:off x="2672173" y="488771"/>
                <a:ext cx="746367" cy="343421"/>
              </a:xfrm>
              <a:prstGeom prst="round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Spark SQL</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0" name="圆角矩形 25"/>
              <p:cNvSpPr/>
              <p:nvPr/>
            </p:nvSpPr>
            <p:spPr>
              <a:xfrm>
                <a:off x="4609092" y="491558"/>
                <a:ext cx="447321" cy="727922"/>
              </a:xfrm>
              <a:prstGeom prst="roundRect">
                <a:avLst/>
              </a:prstGeom>
              <a:solidFill>
                <a:schemeClr val="accent6">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Sqoop</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1" name="圆角矩形 26"/>
              <p:cNvSpPr/>
              <p:nvPr/>
            </p:nvSpPr>
            <p:spPr>
              <a:xfrm>
                <a:off x="4112526" y="488771"/>
                <a:ext cx="447322" cy="1122048"/>
              </a:xfrm>
              <a:prstGeom prst="round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vert="eaVert" rtlCol="0" anchor="ctr"/>
              <a:lstStyle/>
              <a:p>
                <a:pPr algn="ct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HBase</a:t>
                </a:r>
                <a:endParaRPr lang="en-US" altLang="zh-CN" sz="8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sp>
            <p:nvSpPr>
              <p:cNvPr id="22" name="圆角矩形 129"/>
              <p:cNvSpPr/>
              <p:nvPr/>
            </p:nvSpPr>
            <p:spPr>
              <a:xfrm>
                <a:off x="234429" y="98357"/>
                <a:ext cx="4838700" cy="342900"/>
              </a:xfrm>
              <a:prstGeom prst="round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spcBef>
                    <a:spcPts val="0"/>
                  </a:spcBef>
                  <a:spcAft>
                    <a:spcPts val="0"/>
                  </a:spcAft>
                </a:pPr>
                <a:r>
                  <a:rPr lang="en-US" altLang="zh-CN" sz="800" b="1" kern="1200">
                    <a:solidFill>
                      <a:srgbClr val="FFFFFF"/>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Ambari</a:t>
                </a:r>
                <a:endParaRPr lang="en-US" altLang="zh-CN" sz="1100" kern="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p:txBody>
          </p:sp>
        </p:grpSp>
      </p:gr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Hadoop Common</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 Hadoop Common是Hadoop体系中最底层的一个模块，为Hadoop各子项目提供各种工具，如系统配置工具Configuration、远程过程调用RPC、序列化机制和日志操作，是其他模块的基础。</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HDFS</a:t>
            </a:r>
            <a:endParaRPr lang="zh-CN" altLang="en-US" dirty="0"/>
          </a:p>
        </p:txBody>
      </p:sp>
      <p:sp>
        <p:nvSpPr>
          <p:cNvPr id="3" name="内容占位符 2"/>
          <p:cNvSpPr>
            <a:spLocks noGrp="1"/>
          </p:cNvSpPr>
          <p:nvPr>
            <p:ph idx="1"/>
          </p:nvPr>
        </p:nvSpPr>
        <p:spPr/>
        <p:txBody>
          <a:bodyPr>
            <a:normAutofit lnSpcReduction="20000"/>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 HDFS（Hadoop Distributed File System）是Hadoop分布式文件系统，是Hadoop三大核心之一，是针对谷歌文件系统GFS（Google File System）的开源实现（The Google File System, 2003）。HDFS是一个具有高容错性的文件系统，适合部署在廉价的机器上，HDFS能提供高吞吐量的数据访问，非常适合大规模数据集上的应用。大数据处理框架如MapReduce、Spark等要处理的数据源大部分都存储在HDFS上，Hive、HBase等框架的数据通常也存储在HDFS上。简而言之，HDFS为大数据的存储提供了保障。</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YARN</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YARN（Yet Another Resource Negotiator）是统一资源管理和调度框架，它解决了Hadoop 1.0资源利用率低和不能兼容异构计算框架等多种问题，它提供了资源隔离方案和双调度器的实现，可在YARN上运行各种不同类型计算框架包括MapReduce、Spark、Storm、Tez等。</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latin typeface="+mj-ea"/>
              </a:rPr>
              <a:t>【</a:t>
            </a:r>
            <a:r>
              <a:rPr lang="zh-CN" altLang="en-US" sz="3200" dirty="0">
                <a:latin typeface="+mj-ea"/>
              </a:rPr>
              <a:t>知识结构图</a:t>
            </a:r>
            <a:r>
              <a:rPr lang="en-US" altLang="zh-CN" sz="3200" dirty="0">
                <a:latin typeface="+mj-ea"/>
              </a:rPr>
              <a:t>】</a:t>
            </a:r>
            <a:endParaRPr lang="zh-CN" altLang="en-US" sz="3200" dirty="0">
              <a:latin typeface="+mj-ea"/>
            </a:endParaRPr>
          </a:p>
        </p:txBody>
      </p:sp>
      <p:pic>
        <p:nvPicPr>
          <p:cNvPr id="22618" name="图片 22618"/>
          <p:cNvPicPr>
            <a:picLocks noGrp="1" noChangeAspect="1"/>
          </p:cNvPicPr>
          <p:nvPr>
            <p:ph idx="1"/>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2284095" y="990200"/>
            <a:ext cx="4575810" cy="3623310"/>
          </a:xfrm>
          <a:prstGeom prst="rect">
            <a:avLst/>
          </a:prstGeom>
        </p:spPr>
      </p:pic>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457200" indent="-457200" algn="just">
              <a:lnSpc>
                <a:spcPct val="150000"/>
              </a:lnSpc>
              <a:spcBef>
                <a:spcPts val="600"/>
              </a:spcBef>
              <a:buClrTx/>
              <a:buSzTx/>
              <a:buFont typeface="Wingdings" panose="05000000000000000000" charset="0"/>
              <a:buChar char="u"/>
            </a:pPr>
            <a:r>
              <a:rPr lang="en-US" altLang="zh-CN" sz="1600" dirty="0">
                <a:latin typeface="Times New Roman" panose="02020603050405020304" pitchFamily="18" charset="0"/>
                <a:cs typeface="Times New Roman" panose="02020603050405020304" pitchFamily="18" charset="0"/>
              </a:rPr>
              <a:t>Hadoop MapReduce是一个分布式的、并行处理的编程模型，是针对Google MapReduce的开源实现（MapReduce: Simplified Data Processing on Large Clusters, 2004）。开发人员可以在不了解分布式系统底层设计原理和缺少并行应用开发经验的情况下，就能使用MapReduce计算框架 快速轻松地编写出分布式并行程序，完成对大规模数据集（大于1TB）的并行计算。MapReduce利用函数式编程思想，将复杂的、运行于大规模集群上的并行计算过程高度抽象为两个函数：Map和Reduce，其中Map是对可以并行处理的小数据集进行本地计算并输出中间结果，Reduce是对各个Map的输出结果进行汇总计算得到最终结果。</a:t>
            </a:r>
            <a:endParaRPr lang="en-US" altLang="zh-CN" sz="1600" dirty="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p:txBody>
          <a:bodyPr/>
          <a:lstStyle/>
          <a:p>
            <a:r>
              <a:rPr lang="en-US" altLang="zh-CN" dirty="0"/>
              <a:t>4.  MapReduce</a:t>
            </a:r>
            <a:endParaRPr lang="zh-CN" altLang="en-US" dirty="0"/>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Spark</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Spark是加州伯克利大学AMP实验室开发的新一代计算框架，对迭代计算很有优势，和MapReduce计算框架相比性能提升明显，并且都可以与YARN进行集成。</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73848" y="3168650"/>
            <a:ext cx="1671111" cy="888889"/>
          </a:xfrm>
          <a:prstGeom prst="rect">
            <a:avLst/>
          </a:prstGeom>
          <a:noFill/>
          <a:ln>
            <a:noFill/>
          </a:ln>
        </p:spPr>
      </p:pic>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HBase</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HBase是一个分布式的、面向列族的开源数据库，一般采用HDFS作为底层存储。HBase是针对Google Bigtable的开源实现（Bigtable: A Distributed Storage System for Structured Data, 2006），二者采用相同数据模型，具有强大的非结构化数据存储能力。HBase使用ZooKeeper进行管理，它保障查询速度的一个关键因素就是RowKey的设计是否合理。</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40512" y="454562"/>
            <a:ext cx="2485625" cy="632213"/>
          </a:xfrm>
          <a:prstGeom prst="rect">
            <a:avLst/>
          </a:prstGeom>
          <a:noFill/>
          <a:ln>
            <a:noFill/>
          </a:ln>
        </p:spPr>
      </p:pic>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dirty="0"/>
              <a:t>7.  </a:t>
            </a:r>
            <a:r>
              <a:rPr lang="en-US" altLang="zh-CN" dirty="0" err="1"/>
              <a:t>ZooKeeper</a:t>
            </a:r>
            <a:endParaRPr lang="zh-CN" altLang="en-US" dirty="0"/>
          </a:p>
        </p:txBody>
      </p:sp>
      <p:sp>
        <p:nvSpPr>
          <p:cNvPr id="3" name="内容占位符 2"/>
          <p:cNvSpPr>
            <a:spLocks noGrp="1"/>
          </p:cNvSpPr>
          <p:nvPr>
            <p:ph idx="1"/>
          </p:nvPr>
        </p:nvSpPr>
        <p:spPr>
          <a:xfrm>
            <a:off x="628650" y="1369219"/>
            <a:ext cx="7886700" cy="3263504"/>
          </a:xfrm>
        </p:spPr>
        <p:txBody>
          <a:bodyPr>
            <a:normAutofit lnSpcReduction="10000"/>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ZooKeeper是Google Chubby的开源实现，是一个分布式的、开放源码的分布式应用程序协调框架，为大型分布式系统提供了高效且可靠的分布式协调服务，提供了诸如统一命名服务、配置管理、分布式锁等分布式基础服务，并广泛应用于大型分布式系统如Hadoop、HBase、Kafka等开源系统，例如HDFS NameNode HA自动切换、HBase高可用、Spark Standalone模式下Master HA机制都是通过ZooKeeper来实现的。</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9192" y="303382"/>
            <a:ext cx="3112435" cy="934812"/>
          </a:xfrm>
          <a:prstGeom prst="rect">
            <a:avLst/>
          </a:prstGeom>
        </p:spPr>
      </p:pic>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Hive</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Hive是一个基于Hadoop的数据仓库工具，最早由Facebook开发并使用。Hive让不熟悉MapReduce的开发人员直接编写SQL语句来实现对大规模数据的统计分析操作，Hive可以将SQL语句转换为MapReduce作业，并提交到Hadoop集群上运行。Hive大大降低了学习门槛，同时也提升了开发效率。</a:t>
            </a:r>
            <a:endParaRPr lang="en-US" altLang="zh-CN" dirty="0">
              <a:latin typeface="Times New Roman" panose="02020603050405020304" pitchFamily="18" charset="0"/>
              <a:cs typeface="Times New Roman" panose="02020603050405020304" pitchFamily="18" charset="0"/>
            </a:endParaRPr>
          </a:p>
        </p:txBody>
      </p:sp>
      <p:pic>
        <p:nvPicPr>
          <p:cNvPr id="5" name="图片 4" descr="图片包含 游戏机, 画&#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0920" y="3539790"/>
            <a:ext cx="1303020" cy="1200150"/>
          </a:xfrm>
          <a:prstGeom prst="rect">
            <a:avLst/>
          </a:prstGeom>
        </p:spPr>
      </p:pic>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Pig</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Pig与Hive类似，也是对大型数据集进行分析和评估的工具，不过与Hive提供SQL接口不同的是，它提供了一种高层的、面向领域的抽象语言Pig Latin，和SQL相比，Pig Latin更加灵活，但学习成本稍高。</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24195" y="3122050"/>
            <a:ext cx="857250" cy="1211580"/>
          </a:xfrm>
          <a:prstGeom prst="rect">
            <a:avLst/>
          </a:prstGeom>
        </p:spPr>
      </p:pic>
    </p:spTree>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  Impala</a:t>
            </a:r>
            <a:endParaRPr lang="zh-CN" altLang="en-US" dirty="0"/>
          </a:p>
        </p:txBody>
      </p:sp>
      <p:sp>
        <p:nvSpPr>
          <p:cNvPr id="3" name="内容占位符 2"/>
          <p:cNvSpPr>
            <a:spLocks noGrp="1"/>
          </p:cNvSpPr>
          <p:nvPr>
            <p:ph idx="1"/>
          </p:nvPr>
        </p:nvSpPr>
        <p:spPr>
          <a:xfrm>
            <a:off x="628650" y="1369060"/>
            <a:ext cx="6154420" cy="3263265"/>
          </a:xfrm>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Impala由Cloudera公司开发，提供了与存储在HDFS、HBase上的海量数据进行交互式查询的SQL接口，其优点是查询非常迅速，其性能大幅领先于Hive，Impala并没有基于MapReduce计算框架，这也是Impala可以大幅领先Hive的原因。</a:t>
            </a:r>
            <a:endParaRPr lang="en-US" altLang="zh-CN" dirty="0">
              <a:latin typeface="Times New Roman" panose="02020603050405020304" pitchFamily="18" charset="0"/>
              <a:cs typeface="Times New Roman" panose="02020603050405020304" pitchFamily="18" charset="0"/>
            </a:endParaRPr>
          </a:p>
        </p:txBody>
      </p:sp>
      <p:pic>
        <p:nvPicPr>
          <p:cNvPr id="5" name="图片 4" descr="卡通人物&#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9862" y="1574574"/>
            <a:ext cx="1155556" cy="2165080"/>
          </a:xfrm>
          <a:prstGeom prst="rect">
            <a:avLst/>
          </a:prstGeom>
        </p:spPr>
      </p:pic>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Mahout</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Mahout是一个机器学习和数据挖掘库，它包含许多实现，包括聚类、分类、推荐过滤等。</a:t>
            </a:r>
            <a:endParaRPr lang="en-US" altLang="zh-CN" dirty="0">
              <a:latin typeface="Times New Roman" panose="02020603050405020304" pitchFamily="18" charset="0"/>
              <a:cs typeface="Times New Roman" panose="02020603050405020304" pitchFamily="18" charset="0"/>
            </a:endParaRPr>
          </a:p>
        </p:txBody>
      </p:sp>
      <p:pic>
        <p:nvPicPr>
          <p:cNvPr id="5" name="图形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790825" y="3164158"/>
            <a:ext cx="3562350" cy="857250"/>
          </a:xfrm>
          <a:prstGeom prst="rect">
            <a:avLst/>
          </a:prstGeom>
        </p:spPr>
      </p:pic>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Flume</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Flume是由Cloudera提供的一个高可用、高可靠、分布式的海量日志采集、聚合和传输的框架。Flume支持在日志系统中定制各类数据发送方，用于收集数据，同时，Flume提供对数据进行简单处理并写到各种数据接收方。</a:t>
            </a:r>
            <a:endParaRPr lang="en-US" altLang="zh-CN" dirty="0">
              <a:latin typeface="Times New Roman" panose="02020603050405020304" pitchFamily="18" charset="0"/>
              <a:cs typeface="Times New Roman" panose="02020603050405020304" pitchFamily="18" charset="0"/>
            </a:endParaRPr>
          </a:p>
        </p:txBody>
      </p:sp>
      <p:pic>
        <p:nvPicPr>
          <p:cNvPr id="5" name="图片 4" descr="图片包含 桌子, 蛋糕, 食物, 照片&#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89295" y="3092511"/>
            <a:ext cx="1619250" cy="1619250"/>
          </a:xfrm>
          <a:prstGeom prst="rect">
            <a:avLst/>
          </a:prstGeom>
        </p:spPr>
      </p:pic>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Sqoop</a:t>
            </a:r>
            <a:endParaRPr lang="zh-CN" altLang="en-US" dirty="0"/>
          </a:p>
        </p:txBody>
      </p:sp>
      <p:sp>
        <p:nvSpPr>
          <p:cNvPr id="3" name="内容占位符 2"/>
          <p:cNvSpPr>
            <a:spLocks noGrp="1"/>
          </p:cNvSpPr>
          <p:nvPr>
            <p:ph idx="1"/>
          </p:nvPr>
        </p:nvSpPr>
        <p:spPr/>
        <p:txBody>
          <a:bodyPr>
            <a:normAutofit lnSpcReduction="20000"/>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Sqoop是SQL to Hadoop的缩写，主要用于关系数据库和Hadoop之间的数据双向交换。可以借助Sqoop完成关系型数据库如MySQL、Oracle、PostgreSQL等到Hadoop生态系统中HDFS、HBase、Hive等的数据导入导出操作，整个导入导出过程都是由MapReduce计算框架实现，非常高效。Sqoop项目开始于2009年，最早是作为Hadoop的一个第三方模块存在，后来为了让使用者能够快速部署，也为了让开发人员能够更快速地迭代开发，Sqoop就独立成为一个Apache项目。</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10150" y="508233"/>
            <a:ext cx="1725930" cy="525780"/>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2.1  Hadoop</a:t>
            </a:r>
            <a:r>
              <a:rPr lang="zh-CN" altLang="en-US" sz="3200" dirty="0"/>
              <a:t>概述</a:t>
            </a:r>
            <a:endParaRPr lang="zh-CN" altLang="en-US" sz="3200" dirty="0"/>
          </a:p>
        </p:txBody>
      </p:sp>
      <p:sp>
        <p:nvSpPr>
          <p:cNvPr id="3" name="内容占位符 2"/>
          <p:cNvSpPr>
            <a:spLocks noGrp="1"/>
          </p:cNvSpPr>
          <p:nvPr>
            <p:ph idx="1"/>
          </p:nvPr>
        </p:nvSpPr>
        <p:spPr/>
        <p:txBody>
          <a:bodyPr>
            <a:normAutofit/>
          </a:bodyPr>
          <a:lstStyle/>
          <a:p>
            <a:pPr marL="457200" indent="-457200" algn="just" fontAlgn="auto">
              <a:lnSpc>
                <a:spcPct val="150000"/>
              </a:lnSpc>
              <a:spcBef>
                <a:spcPts val="600"/>
              </a:spcBef>
              <a:buFont typeface="Wingdings" panose="05000000000000000000" charset="0"/>
              <a:buChar char="u"/>
            </a:pPr>
            <a:r>
              <a:rPr lang="en-US" altLang="zh-CN" sz="2000" dirty="0"/>
              <a:t>Apache Hadoop</a:t>
            </a:r>
            <a:r>
              <a:rPr lang="zh-CN" altLang="zh-CN" sz="2000" dirty="0"/>
              <a:t>于</a:t>
            </a:r>
            <a:r>
              <a:rPr lang="en-US" altLang="zh-CN" sz="2000" dirty="0"/>
              <a:t>2008</a:t>
            </a:r>
            <a:r>
              <a:rPr lang="zh-CN" altLang="zh-CN" sz="2000" dirty="0"/>
              <a:t>年</a:t>
            </a:r>
            <a:r>
              <a:rPr lang="en-US" altLang="zh-CN" sz="2000" dirty="0"/>
              <a:t>1</a:t>
            </a:r>
            <a:r>
              <a:rPr lang="zh-CN" altLang="zh-CN" sz="2000" dirty="0"/>
              <a:t>月成为</a:t>
            </a:r>
            <a:r>
              <a:rPr lang="en-US" altLang="zh-CN" sz="2000" dirty="0"/>
              <a:t>Apache</a:t>
            </a:r>
            <a:r>
              <a:rPr lang="zh-CN" altLang="zh-CN" sz="2000" dirty="0"/>
              <a:t>顶级项目。</a:t>
            </a:r>
            <a:r>
              <a:rPr lang="en-US" altLang="zh-CN" sz="2000" dirty="0"/>
              <a:t>Hadoop</a:t>
            </a:r>
            <a:r>
              <a:rPr lang="zh-CN" altLang="zh-CN" sz="2000" dirty="0"/>
              <a:t>是一个开源的、可运行于大规模集群上的分布式存储和计算的软件框架，它具有高可靠、弹性可扩展等特点，非常适合处理海量数据。</a:t>
            </a:r>
            <a:r>
              <a:rPr lang="en-US" altLang="zh-CN" sz="2000" dirty="0"/>
              <a:t>Hadoop</a:t>
            </a:r>
            <a:r>
              <a:rPr lang="zh-CN" altLang="zh-CN" sz="2000" dirty="0"/>
              <a:t>实现了分布式文件系统</a:t>
            </a:r>
            <a:r>
              <a:rPr lang="en-US" altLang="zh-CN" sz="2000" dirty="0"/>
              <a:t>HDFS</a:t>
            </a:r>
            <a:r>
              <a:rPr lang="zh-CN" altLang="zh-CN" sz="2000" dirty="0"/>
              <a:t>和分布式计算框架</a:t>
            </a:r>
            <a:r>
              <a:rPr lang="en-US" altLang="zh-CN" sz="2000" dirty="0"/>
              <a:t>MapReduce</a:t>
            </a:r>
            <a:r>
              <a:rPr lang="zh-CN" altLang="zh-CN" sz="2000" dirty="0"/>
              <a:t>等功能，被公认为行业大数据标准软件，在业内得到了广泛应用。</a:t>
            </a:r>
            <a:endParaRPr lang="zh-CN" altLang="en-US" sz="2000" dirty="0"/>
          </a:p>
        </p:txBody>
      </p:sp>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Kafka</a:t>
            </a:r>
            <a:endParaRPr lang="zh-CN" altLang="en-US" dirty="0"/>
          </a:p>
        </p:txBody>
      </p:sp>
      <p:sp>
        <p:nvSpPr>
          <p:cNvPr id="3" name="内容占位符 2"/>
          <p:cNvSpPr>
            <a:spLocks noGrp="1"/>
          </p:cNvSpPr>
          <p:nvPr>
            <p:ph idx="1"/>
          </p:nvPr>
        </p:nvSpPr>
        <p:spPr/>
        <p:txBody>
          <a:bodyPr>
            <a:normAutofit lnSpcReduction="20000"/>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Kafka是一种高吞吐量的、分布式的发布订阅消息系统，可以处理消费者在网站中的所有动作流数据。Kafka最初由LinkedIn公司开发，于2010年贡献给Apache基金会，并于2012年成为Apache顶级开源项目，它采用Scala和Java语言编写，是一个分布式、支持分区的、多副本的、基于ZooKeeper协调的分布式消息系统，它适合应用于以下两大类别场景：构造实时流数据管道，在系统或应用之间可靠地获取数据；构建实时流式应用程序，对这些流数据进行转换。</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17266" y="438859"/>
            <a:ext cx="2214617" cy="663388"/>
          </a:xfrm>
          <a:prstGeom prst="rect">
            <a:avLst/>
          </a:prstGeom>
          <a:noFill/>
          <a:ln>
            <a:noFill/>
          </a:ln>
        </p:spPr>
      </p:pic>
    </p:spTree>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Ambari</a:t>
            </a:r>
            <a:endParaRPr lang="zh-CN" altLang="en-US" dirty="0"/>
          </a:p>
        </p:txBody>
      </p:sp>
      <p:sp>
        <p:nvSpPr>
          <p:cNvPr id="3" name="内容占位符 2"/>
          <p:cNvSpPr>
            <a:spLocks noGrp="1"/>
          </p:cNvSpPr>
          <p:nvPr>
            <p:ph idx="1"/>
          </p:nvPr>
        </p:nvSpPr>
        <p:spPr/>
        <p:txBody>
          <a:bodyPr>
            <a:normAutofit lnSpcReduction="10000"/>
          </a:bodyPr>
          <a:lstStyle/>
          <a:p>
            <a:pPr marL="457200" indent="-457200" algn="just">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Apache Ambari是一个基于Web的工具，支持Apache Hadoop集群的安装、部署、配置和管理，目前已支持大多数Hadoop组件，包括HDFS、MapReduce、Hive、Pig、HBase、ZooKeeper、Oozie、Sqoop等。Ambari由Hortonworks主导开发，具有Hadoop集群自动化安装、中心化管理、集群监控、报警等功能，使得安装集群从几天缩短在几小时以内，运维人员也从数十人降低到几人以内，极大的提高集群管理的效率。</a:t>
            </a:r>
            <a:endParaRPr lang="en-US" altLang="zh-CN" dirty="0">
              <a:latin typeface="Times New Roman" panose="02020603050405020304" pitchFamily="18" charset="0"/>
              <a:cs typeface="Times New Roman" panose="02020603050405020304" pitchFamily="18" charset="0"/>
            </a:endParaRPr>
          </a:p>
        </p:txBody>
      </p:sp>
      <p:pic>
        <p:nvPicPr>
          <p:cNvPr id="5" name="图片 4" descr="手机屏幕截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6973" y="199621"/>
            <a:ext cx="3809524" cy="1142857"/>
          </a:xfrm>
          <a:prstGeom prst="rect">
            <a:avLst/>
          </a:prstGeom>
        </p:spPr>
      </p:pic>
    </p:spTree>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Hadoop</a:t>
            </a:r>
            <a:r>
              <a:rPr lang="zh-CN" altLang="en-US" dirty="0"/>
              <a:t>体系架构</a:t>
            </a:r>
            <a:endParaRPr lang="zh-CN" altLang="en-US" dirty="0"/>
          </a:p>
        </p:txBody>
      </p:sp>
      <p:sp>
        <p:nvSpPr>
          <p:cNvPr id="3" name="内容占位符 2"/>
          <p:cNvSpPr>
            <a:spLocks noGrp="1"/>
          </p:cNvSpPr>
          <p:nvPr>
            <p:ph idx="1"/>
          </p:nvPr>
        </p:nvSpPr>
        <p:spPr>
          <a:xfrm>
            <a:off x="628650" y="1369060"/>
            <a:ext cx="4914265" cy="3263265"/>
          </a:xfrm>
        </p:spPr>
        <p:txBody>
          <a:bodyPr>
            <a:normAutofit fontScale="90000"/>
          </a:bodyPr>
          <a:lstStyle/>
          <a:p>
            <a:pPr marL="457200" indent="-457200" algn="l">
              <a:lnSpc>
                <a:spcPct val="150000"/>
              </a:lnSpc>
              <a:spcBef>
                <a:spcPts val="600"/>
              </a:spcBef>
              <a:buClrTx/>
              <a:buSzTx/>
              <a:buFont typeface="Wingdings" panose="05000000000000000000" charset="0"/>
              <a:buChar char="u"/>
            </a:pPr>
            <a:r>
              <a:rPr lang="en-US" altLang="zh-CN" dirty="0">
                <a:latin typeface="Times New Roman" panose="02020603050405020304" pitchFamily="18" charset="0"/>
                <a:cs typeface="Times New Roman" panose="02020603050405020304" pitchFamily="18" charset="0"/>
              </a:rPr>
              <a:t>Hadoop集群采用</a:t>
            </a:r>
            <a:r>
              <a:rPr lang="en-US" altLang="zh-CN" dirty="0">
                <a:solidFill>
                  <a:srgbClr val="FF0000"/>
                </a:solidFill>
                <a:latin typeface="Times New Roman" panose="02020603050405020304" pitchFamily="18" charset="0"/>
                <a:cs typeface="Times New Roman" panose="02020603050405020304" pitchFamily="18" charset="0"/>
              </a:rPr>
              <a:t>主从架构</a:t>
            </a:r>
            <a:r>
              <a:rPr lang="en-US" altLang="zh-CN" dirty="0">
                <a:latin typeface="Times New Roman" panose="02020603050405020304" pitchFamily="18" charset="0"/>
                <a:cs typeface="Times New Roman" panose="02020603050405020304" pitchFamily="18" charset="0"/>
              </a:rPr>
              <a:t>（Master/Slave），NameNode与ResourceManager为Master，DataNode与NodeManager为Slaves，守护进程NameNode和DataNode负责完成HDFS的工作，守护进程ResourceManager和NodeManager则负责完成YARN的工作。</a:t>
            </a:r>
            <a:endParaRPr lang="en-US" altLang="zh-CN" dirty="0">
              <a:latin typeface="Times New Roman" panose="02020603050405020304" pitchFamily="18" charset="0"/>
              <a:cs typeface="Times New Roman" panose="02020603050405020304" pitchFamily="18" charset="0"/>
            </a:endParaRPr>
          </a:p>
        </p:txBody>
      </p:sp>
      <p:grpSp>
        <p:nvGrpSpPr>
          <p:cNvPr id="18" name="画布 22620"/>
          <p:cNvGrpSpPr/>
          <p:nvPr/>
        </p:nvGrpSpPr>
        <p:grpSpPr>
          <a:xfrm>
            <a:off x="5542280" y="1521460"/>
            <a:ext cx="3644900" cy="2361309"/>
            <a:chOff x="0" y="0"/>
            <a:chExt cx="5274310" cy="2997773"/>
          </a:xfrm>
        </p:grpSpPr>
        <p:sp>
          <p:nvSpPr>
            <p:cNvPr id="19" name="矩形 18"/>
            <p:cNvSpPr/>
            <p:nvPr/>
          </p:nvSpPr>
          <p:spPr>
            <a:xfrm>
              <a:off x="0" y="0"/>
              <a:ext cx="5274310" cy="2919095"/>
            </a:xfrm>
            <a:prstGeom prst="rect">
              <a:avLst/>
            </a:prstGeom>
          </p:spPr>
        </p:sp>
        <p:pic>
          <p:nvPicPr>
            <p:cNvPr id="20" name="图片 19"/>
            <p:cNvPicPr>
              <a:picLocks noChangeAspect="1"/>
            </p:cNvPicPr>
            <p:nvPr/>
          </p:nvPicPr>
          <p:blipFill>
            <a:blip r:embed="rId1"/>
            <a:stretch>
              <a:fillRect/>
            </a:stretch>
          </p:blipFill>
          <p:spPr>
            <a:xfrm>
              <a:off x="2339000" y="332400"/>
              <a:ext cx="607400" cy="840471"/>
            </a:xfrm>
            <a:prstGeom prst="rect">
              <a:avLst/>
            </a:prstGeom>
          </p:spPr>
        </p:pic>
        <p:pic>
          <p:nvPicPr>
            <p:cNvPr id="21" name="图片 20"/>
            <p:cNvPicPr/>
            <p:nvPr/>
          </p:nvPicPr>
          <p:blipFill>
            <a:blip r:embed="rId1"/>
            <a:stretch>
              <a:fillRect/>
            </a:stretch>
          </p:blipFill>
          <p:spPr>
            <a:xfrm>
              <a:off x="643550" y="1723050"/>
              <a:ext cx="607060" cy="840105"/>
            </a:xfrm>
            <a:prstGeom prst="rect">
              <a:avLst/>
            </a:prstGeom>
          </p:spPr>
        </p:pic>
        <p:pic>
          <p:nvPicPr>
            <p:cNvPr id="22" name="图片 21"/>
            <p:cNvPicPr/>
            <p:nvPr/>
          </p:nvPicPr>
          <p:blipFill>
            <a:blip r:embed="rId1"/>
            <a:stretch>
              <a:fillRect/>
            </a:stretch>
          </p:blipFill>
          <p:spPr>
            <a:xfrm>
              <a:off x="2339000" y="1716700"/>
              <a:ext cx="607060" cy="840105"/>
            </a:xfrm>
            <a:prstGeom prst="rect">
              <a:avLst/>
            </a:prstGeom>
          </p:spPr>
        </p:pic>
        <p:pic>
          <p:nvPicPr>
            <p:cNvPr id="23" name="图片 22"/>
            <p:cNvPicPr/>
            <p:nvPr/>
          </p:nvPicPr>
          <p:blipFill>
            <a:blip r:embed="rId1"/>
            <a:stretch>
              <a:fillRect/>
            </a:stretch>
          </p:blipFill>
          <p:spPr>
            <a:xfrm>
              <a:off x="4059850" y="1691300"/>
              <a:ext cx="607060" cy="840105"/>
            </a:xfrm>
            <a:prstGeom prst="rect">
              <a:avLst/>
            </a:prstGeom>
          </p:spPr>
        </p:pic>
        <p:cxnSp>
          <p:nvCxnSpPr>
            <p:cNvPr id="24" name="直接连接符 23"/>
            <p:cNvCxnSpPr>
              <a:endCxn id="21" idx="3"/>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2" idx="0"/>
            </p:cNvCxnSpPr>
            <p:nvPr/>
          </p:nvCxnSpPr>
          <p:spPr>
            <a:xfrm>
              <a:off x="2642530" y="863600"/>
              <a:ext cx="0" cy="85304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endCxn id="23" idx="1"/>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27" name="文本框 22625"/>
            <p:cNvSpPr txBox="1"/>
            <p:nvPr/>
          </p:nvSpPr>
          <p:spPr>
            <a:xfrm>
              <a:off x="2216150" y="25400"/>
              <a:ext cx="1021080" cy="440968"/>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22625"/>
            <p:cNvSpPr txBox="1"/>
            <p:nvPr/>
          </p:nvSpPr>
          <p:spPr>
            <a:xfrm>
              <a:off x="453050" y="2556805"/>
              <a:ext cx="843280" cy="440968"/>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2625"/>
            <p:cNvSpPr txBox="1"/>
            <p:nvPr/>
          </p:nvSpPr>
          <p:spPr>
            <a:xfrm>
              <a:off x="2148500" y="2556805"/>
              <a:ext cx="843280" cy="440968"/>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文本框 22625"/>
            <p:cNvSpPr txBox="1"/>
            <p:nvPr/>
          </p:nvSpPr>
          <p:spPr>
            <a:xfrm>
              <a:off x="3875700" y="2556805"/>
              <a:ext cx="843280" cy="440968"/>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 name="文本框 22625"/>
            <p:cNvSpPr txBox="1"/>
            <p:nvPr/>
          </p:nvSpPr>
          <p:spPr>
            <a:xfrm>
              <a:off x="3348650" y="1989750"/>
              <a:ext cx="304165" cy="27812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spAutoFit/>
            </a:bodyPr>
            <a:lstStyle/>
            <a:p>
              <a:pPr algn="ctr">
                <a:lnSpc>
                  <a:spcPts val="1000"/>
                </a:lnSpc>
                <a:spcAft>
                  <a:spcPts val="0"/>
                </a:spcAft>
              </a:pPr>
              <a:r>
                <a:rPr lang="en-US" sz="900" b="1"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Hadoop</a:t>
            </a:r>
            <a:r>
              <a:rPr lang="zh-CN" altLang="en-US" dirty="0"/>
              <a:t>应用现状</a:t>
            </a:r>
            <a:endParaRPr lang="zh-CN" altLang="en-US" dirty="0"/>
          </a:p>
        </p:txBody>
      </p:sp>
      <p:sp>
        <p:nvSpPr>
          <p:cNvPr id="3" name="内容占位符 2"/>
          <p:cNvSpPr>
            <a:spLocks noGrp="1"/>
          </p:cNvSpPr>
          <p:nvPr>
            <p:ph idx="1"/>
          </p:nvPr>
        </p:nvSpPr>
        <p:spPr/>
        <p:txBody>
          <a:bodyPr/>
          <a:lstStyle/>
          <a:p>
            <a:pPr marL="342900" indent="-342900" algn="l">
              <a:lnSpc>
                <a:spcPct val="150000"/>
              </a:lnSpc>
              <a:spcBef>
                <a:spcPts val="700"/>
              </a:spcBef>
              <a:buClrTx/>
              <a:buSzTx/>
              <a:buFont typeface="+mj-lt"/>
              <a:buAutoNum type="arabicPeriod"/>
            </a:pPr>
            <a:r>
              <a:rPr lang="zh-CN" altLang="en-US" sz="1800" dirty="0">
                <a:latin typeface="Times New Roman" panose="02020603050405020304" pitchFamily="18" charset="0"/>
                <a:cs typeface="Times New Roman" panose="02020603050405020304" pitchFamily="18" charset="0"/>
              </a:rPr>
              <a:t>Hadoop在雅虎</a:t>
            </a:r>
            <a:endParaRPr lang="zh-CN" altLang="en-US" sz="18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2007年，雅虎在Sunnyvale总部建立M45——一个包含4000个处理器和1.5PB容量的Hadoop集群。此后，包括卡耐基梅隆大学、加州大学伯克利分校、康奈尔大学、马萨诸塞大学阿默斯特分校、斯坦福大学、华盛顿大学、密歇根大学、普渡大学等12所大学加入该集群系统的研究，推动了开放平台下开放源码的发布。目前，雅虎拥有全球最大的Hadoop集群，大约25000个节点，主要用于支持广告系统和网页搜索。</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endParaRPr dirty="0"/>
          </a:p>
        </p:txBody>
      </p:sp>
      <p:sp>
        <p:nvSpPr>
          <p:cNvPr id="3" name="内容占位符 2"/>
          <p:cNvSpPr>
            <a:spLocks noGrp="1"/>
          </p:cNvSpPr>
          <p:nvPr>
            <p:ph idx="1"/>
          </p:nvPr>
        </p:nvSpPr>
        <p:spPr/>
        <p:txBody>
          <a:bodyPr>
            <a:normAutofit/>
          </a:bodyPr>
          <a:lstStyle/>
          <a:p>
            <a:pPr marL="342900" indent="-342900" algn="l">
              <a:lnSpc>
                <a:spcPct val="150000"/>
              </a:lnSpc>
              <a:spcBef>
                <a:spcPts val="700"/>
              </a:spcBef>
              <a:buClrTx/>
              <a:buSzTx/>
              <a:buFont typeface="+mj-lt"/>
              <a:buAutoNum type="arabicPeriod" startAt="2"/>
            </a:pPr>
            <a:r>
              <a:rPr lang="zh-CN" altLang="en-US" sz="2100" dirty="0">
                <a:latin typeface="Times New Roman" panose="02020603050405020304" pitchFamily="18" charset="0"/>
                <a:cs typeface="Times New Roman" panose="02020603050405020304" pitchFamily="18" charset="0"/>
              </a:rPr>
              <a:t>Hadoop在Facebook</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Facebook作为全球知名的社交网站，拥有超过3亿的活跃用户，其中约有3千万用户至少每天更新一次自己的状态；用户每月总共上传10亿余张照片、1千万个视频；以及每周共享10亿条内容，包括日志、链接、新闻、微博等。因此Facebook需要存储和处理的数据量是非常巨大的，每天新增加4TB压缩后的数据，扫描135TB大小的数据，在集群上执行Hive任务超过7500次，每小时需要进行8万次计算，所以高性能的云平台对Facebook来说是非常重要的，而Facebook主要将Hadoop平台用于日志处理、推荐系统和数据仓库等方面。</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endParaRPr dirty="0"/>
          </a:p>
        </p:txBody>
      </p:sp>
      <p:sp>
        <p:nvSpPr>
          <p:cNvPr id="3" name="内容占位符 2"/>
          <p:cNvSpPr>
            <a:spLocks noGrp="1"/>
          </p:cNvSpPr>
          <p:nvPr>
            <p:ph idx="1"/>
          </p:nvPr>
        </p:nvSpPr>
        <p:spPr/>
        <p:txBody>
          <a:bodyPr>
            <a:normAutofit/>
          </a:bodyPr>
          <a:lstStyle/>
          <a:p>
            <a:pPr marL="342900" indent="-342900" algn="l">
              <a:lnSpc>
                <a:spcPct val="150000"/>
              </a:lnSpc>
              <a:spcBef>
                <a:spcPts val="700"/>
              </a:spcBef>
              <a:buClrTx/>
              <a:buSzTx/>
              <a:buFont typeface="+mj-lt"/>
              <a:buAutoNum type="arabicPeriod" startAt="2"/>
            </a:pPr>
            <a:r>
              <a:rPr lang="zh-CN" altLang="en-US" sz="2100" dirty="0">
                <a:latin typeface="Times New Roman" panose="02020603050405020304" pitchFamily="18" charset="0"/>
                <a:cs typeface="Times New Roman" panose="02020603050405020304" pitchFamily="18" charset="0"/>
              </a:rPr>
              <a:t>Hadoop在Facebook</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Facebook将数据存储在利用Hadoop/Hive搭建的数据仓库上，这个数据仓库拥有4800个内核，具有5.5PB的存储量，每个节点可存储12TB大小的数据，同时，它还具有两层网络拓扑。Facebook中的MapReduce集群是动态变化的，它基于负载情况和集群节点之间的配置信息可动态调整。</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endParaRPr dirty="0"/>
          </a:p>
        </p:txBody>
      </p:sp>
      <p:sp>
        <p:nvSpPr>
          <p:cNvPr id="3" name="内容占位符 2"/>
          <p:cNvSpPr>
            <a:spLocks noGrp="1"/>
          </p:cNvSpPr>
          <p:nvPr>
            <p:ph idx="1"/>
          </p:nvPr>
        </p:nvSpPr>
        <p:spPr/>
        <p:txBody>
          <a:bodyPr>
            <a:normAutofit/>
          </a:bodyPr>
          <a:lstStyle/>
          <a:p>
            <a:pPr marL="457200" indent="-457200" algn="l">
              <a:lnSpc>
                <a:spcPct val="150000"/>
              </a:lnSpc>
              <a:spcBef>
                <a:spcPts val="700"/>
              </a:spcBef>
              <a:buClrTx/>
              <a:buSzTx/>
              <a:buFont typeface="+mj-lt"/>
              <a:buAutoNum type="arabicPeriod" startAt="3"/>
            </a:pPr>
            <a:r>
              <a:rPr lang="zh-CN" altLang="en-US" sz="2100" dirty="0">
                <a:latin typeface="Times New Roman" panose="02020603050405020304" pitchFamily="18" charset="0"/>
                <a:cs typeface="Times New Roman" panose="02020603050405020304" pitchFamily="18" charset="0"/>
              </a:rPr>
              <a:t>Hadoop在沃尔玛</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全球最大连锁超市沃尔玛虽然十年前就投入了在线电子商务，但在线销售的营业收入远远落后于亚马逊。后来，沃尔玛采用Hadoop来分析顾客搜索商品的行为，以及用户通过搜索引擎找到沃尔玛网站的关键词，再利用这些关键词的分析结果挖掘顾客需求，以规划下一季商品的促销策略。沃尔玛还分析顾客在Facebook、Twitter等社交网站上对商品的讨论，期望能比竞争对手提前一步发现顾客需求。</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2.4  Hadoop应用现状</a:t>
            </a:r>
            <a:endParaRPr dirty="0"/>
          </a:p>
        </p:txBody>
      </p:sp>
      <p:sp>
        <p:nvSpPr>
          <p:cNvPr id="3" name="内容占位符 2"/>
          <p:cNvSpPr>
            <a:spLocks noGrp="1"/>
          </p:cNvSpPr>
          <p:nvPr>
            <p:ph idx="1"/>
          </p:nvPr>
        </p:nvSpPr>
        <p:spPr/>
        <p:txBody>
          <a:bodyPr>
            <a:normAutofit/>
          </a:bodyPr>
          <a:lstStyle/>
          <a:p>
            <a:pPr marL="457200" indent="-457200" algn="l">
              <a:lnSpc>
                <a:spcPct val="150000"/>
              </a:lnSpc>
              <a:spcBef>
                <a:spcPts val="700"/>
              </a:spcBef>
              <a:buClrTx/>
              <a:buSzTx/>
              <a:buFont typeface="+mj-lt"/>
              <a:buAutoNum type="arabicPeriod" startAt="4"/>
            </a:pPr>
            <a:r>
              <a:rPr lang="zh-CN" altLang="en-US" sz="2100" dirty="0">
                <a:latin typeface="Times New Roman" panose="02020603050405020304" pitchFamily="18" charset="0"/>
                <a:cs typeface="Times New Roman" panose="02020603050405020304" pitchFamily="18" charset="0"/>
              </a:rPr>
              <a:t>Hadoop在eBay</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eBay是全球最大的拍卖网站，8000万用户每天产生50TB数据量，仅存储这些数据就是一大挑战，何况还要分析这些数据。eBay强调，大数据分析面临的最大挑战就是要同时处理结构化及非结构化的数据，eBay正是利用Hadoop解决了这一难题。eBay使用Hadoop拆解非结构性巨量数据，降低数据仓库的负载，分析买卖双方在网站上的行为。</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Hadoop</a:t>
            </a:r>
            <a:r>
              <a:rPr lang="zh-CN" altLang="en-US" dirty="0"/>
              <a:t>应用现状</a:t>
            </a:r>
            <a:endParaRPr lang="zh-CN" altLang="en-US" dirty="0"/>
          </a:p>
        </p:txBody>
      </p:sp>
      <p:sp>
        <p:nvSpPr>
          <p:cNvPr id="3" name="内容占位符 2"/>
          <p:cNvSpPr>
            <a:spLocks noGrp="1"/>
          </p:cNvSpPr>
          <p:nvPr>
            <p:ph idx="1"/>
          </p:nvPr>
        </p:nvSpPr>
        <p:spPr/>
        <p:txBody>
          <a:bodyPr>
            <a:normAutofit fontScale="87500"/>
          </a:bodyPr>
          <a:lstStyle/>
          <a:p>
            <a:pPr marL="342900" indent="-342900" algn="l">
              <a:lnSpc>
                <a:spcPct val="150000"/>
              </a:lnSpc>
              <a:spcBef>
                <a:spcPts val="700"/>
              </a:spcBef>
              <a:buClrTx/>
              <a:buSzTx/>
              <a:buFont typeface="+mj-lt"/>
              <a:buAutoNum type="arabicPeriod" startAt="5"/>
            </a:pPr>
            <a:r>
              <a:rPr lang="zh-CN" altLang="en-US" sz="2100" dirty="0">
                <a:latin typeface="Times New Roman" panose="02020603050405020304" pitchFamily="18" charset="0"/>
                <a:cs typeface="Times New Roman" panose="02020603050405020304" pitchFamily="18" charset="0"/>
              </a:rPr>
              <a:t>Hadoop在中国</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Hadoop在国内的使用者主要以互联网公司为主，国内采用Hadoop的公司主要有百度、阿里巴巴、腾讯、华为、中国移动等。</a:t>
            </a:r>
            <a:endParaRPr lang="zh-CN" altLang="en-US" sz="16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作为全球最大的中文搜索引擎公司，百度对海量数据的存储和处理要求是比较高的，要在线下对数据进行分析，还要在规定的时间内处理完并反馈到平台上。因此，百度于2006年开始调研和使用Hadoop，主要用于日志的存储和统计，网页数据的分析和挖掘，商业分析，在线数据反馈，用户网页聚类等。目前，百度拥有超过7个集群，单集群超过2800个机器节点，Hadoop机器总数超过15000台机器，总的存储容量超过100PB，已经使用的超过74PB，每天提交的作业数目超过6600个，每天的输入数据量已经超过7500TB，输出超过1700TB。</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Hadoop</a:t>
            </a:r>
            <a:r>
              <a:rPr lang="zh-CN" altLang="en-US" dirty="0"/>
              <a:t>应用现状</a:t>
            </a:r>
            <a:endParaRPr lang="zh-CN" altLang="en-US" dirty="0"/>
          </a:p>
        </p:txBody>
      </p:sp>
      <p:sp>
        <p:nvSpPr>
          <p:cNvPr id="3" name="内容占位符 2"/>
          <p:cNvSpPr>
            <a:spLocks noGrp="1"/>
          </p:cNvSpPr>
          <p:nvPr>
            <p:ph idx="1"/>
          </p:nvPr>
        </p:nvSpPr>
        <p:spPr/>
        <p:txBody>
          <a:bodyPr>
            <a:normAutofit fontScale="90000" lnSpcReduction="20000"/>
          </a:bodyPr>
          <a:lstStyle/>
          <a:p>
            <a:pPr marL="342900" indent="-342900" algn="l">
              <a:lnSpc>
                <a:spcPct val="150000"/>
              </a:lnSpc>
              <a:spcBef>
                <a:spcPts val="700"/>
              </a:spcBef>
              <a:buClrTx/>
              <a:buSzTx/>
              <a:buFont typeface="+mj-lt"/>
              <a:buAutoNum type="arabicPeriod" startAt="5"/>
            </a:pPr>
            <a:r>
              <a:rPr lang="zh-CN" altLang="en-US" sz="2100" dirty="0">
                <a:latin typeface="Times New Roman" panose="02020603050405020304" pitchFamily="18" charset="0"/>
                <a:cs typeface="Times New Roman" panose="02020603050405020304" pitchFamily="18" charset="0"/>
              </a:rPr>
              <a:t>Hadoop在中国</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阿里巴巴的Hadoop集群大约有3200台服务器，物理CPU大约30000核心，总内存100TB，总存储容量超过60PB，每天的作业数目超过150000个，每天Hive查询大于6000个，每天扫描数据量约为7.5PB，每天扫描文件数约为4亿，存储利用率大概为80%，CPU利用率平均65%，峰值可以达到80%。阿里的Hadoop集群拥有150个用户组，4500个集群用户，为淘宝、天猫、一淘、聚划算、CBU、支付宝提供底层的基础计算和存储服务。 </a:t>
            </a:r>
            <a:endParaRPr lang="zh-CN" altLang="en-US" sz="16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sym typeface="+mn-ea"/>
              </a:rPr>
              <a:t>腾讯也是使用Hadoop最早的中国互联网公司之一，腾讯的Hadoop集群机器总量超过5000台，最大单集群约为2000个节点，并利用Apache Hive构建了自己的数据仓库系统TDW，同时还开发了自己的TDW-IDE基础开发环境，腾讯的Hadoop为腾讯各个产品线提供基础云计算和云存储服务。</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Hadoop</a:t>
            </a:r>
            <a:r>
              <a:rPr lang="zh-CN" altLang="en-US" dirty="0"/>
              <a:t>简介</a:t>
            </a:r>
            <a:endParaRPr lang="zh-CN" altLang="en-US" dirty="0"/>
          </a:p>
        </p:txBody>
      </p:sp>
      <p:sp>
        <p:nvSpPr>
          <p:cNvPr id="3" name="内容占位符 2"/>
          <p:cNvSpPr>
            <a:spLocks noGrp="1"/>
          </p:cNvSpPr>
          <p:nvPr>
            <p:ph idx="1"/>
          </p:nvPr>
        </p:nvSpPr>
        <p:spPr/>
        <p:txBody>
          <a:bodyPr>
            <a:noAutofit/>
          </a:bodyPr>
          <a:lstStyle/>
          <a:p>
            <a:pPr marL="457200" indent="-457200" algn="just" fontAlgn="auto">
              <a:lnSpc>
                <a:spcPct val="150000"/>
              </a:lnSpc>
              <a:spcBef>
                <a:spcPts val="700"/>
              </a:spcBef>
              <a:buFont typeface="Wingdings" panose="05000000000000000000" charset="0"/>
              <a:buChar char="u"/>
            </a:pPr>
            <a:r>
              <a:rPr lang="zh-CN" altLang="en-US" sz="1800" dirty="0"/>
              <a:t>Hadoop是Apache基金会旗下的一个可靠的、可扩展的分布式计算开源软件框架，为用户提供了系统底层透明的分布式基础架构。Hadoop基于Java语言开发，具有很好的跨平台特性，它允许用户使用简单的编程模型在廉价的计算机集群上对大规模数据集进行分布式处理。</a:t>
            </a:r>
            <a:endParaRPr lang="en-US" altLang="zh-CN" sz="1800" dirty="0"/>
          </a:p>
          <a:p>
            <a:pPr marL="457200" indent="-457200" algn="just" fontAlgn="auto">
              <a:lnSpc>
                <a:spcPct val="150000"/>
              </a:lnSpc>
              <a:spcBef>
                <a:spcPts val="700"/>
              </a:spcBef>
              <a:buFont typeface="Wingdings" panose="05000000000000000000" charset="0"/>
              <a:buChar char="u"/>
            </a:pPr>
            <a:r>
              <a:rPr lang="zh-CN" altLang="en-US" sz="1800" dirty="0"/>
              <a:t>Hadoop旨在从单一服务器扩展到成千上万台机器，每台机器都提供本地计算和存储，且将数据备份在多个节点上，由此来提升集群的高可用性，而不是通过硬件提升，当一台机器宕机时，其它节点依然可以提供数据和计算服务。</a:t>
            </a:r>
            <a:endParaRPr lang="zh-CN" altLang="en-US" sz="1800" dirty="0"/>
          </a:p>
        </p:txBody>
      </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Hadoop</a:t>
            </a:r>
            <a:r>
              <a:rPr lang="zh-CN" altLang="en-US" dirty="0"/>
              <a:t>应用现状</a:t>
            </a:r>
            <a:endParaRPr lang="zh-CN" altLang="en-US" dirty="0"/>
          </a:p>
        </p:txBody>
      </p:sp>
      <p:sp>
        <p:nvSpPr>
          <p:cNvPr id="3" name="内容占位符 2"/>
          <p:cNvSpPr>
            <a:spLocks noGrp="1"/>
          </p:cNvSpPr>
          <p:nvPr>
            <p:ph idx="1"/>
          </p:nvPr>
        </p:nvSpPr>
        <p:spPr/>
        <p:txBody>
          <a:bodyPr>
            <a:normAutofit fontScale="87500" lnSpcReduction="20000"/>
          </a:bodyPr>
          <a:lstStyle/>
          <a:p>
            <a:pPr marL="342900" indent="-342900" algn="l">
              <a:lnSpc>
                <a:spcPct val="150000"/>
              </a:lnSpc>
              <a:spcBef>
                <a:spcPts val="700"/>
              </a:spcBef>
              <a:buClrTx/>
              <a:buSzTx/>
              <a:buFont typeface="+mj-lt"/>
              <a:buAutoNum type="arabicPeriod" startAt="5"/>
            </a:pPr>
            <a:r>
              <a:rPr lang="zh-CN" altLang="en-US" sz="2100" dirty="0">
                <a:latin typeface="Times New Roman" panose="02020603050405020304" pitchFamily="18" charset="0"/>
                <a:cs typeface="Times New Roman" panose="02020603050405020304" pitchFamily="18" charset="0"/>
              </a:rPr>
              <a:t>Hadoop在中国</a:t>
            </a:r>
            <a:endParaRPr lang="zh-CN" altLang="en-US" sz="21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华为是Hadoop的使用者，也是Hadoop技术的重要贡献者。Hortonworks公司曾发布一份报告，用于说明各公司对Hadoop发展的贡献，其中，华为也在其内，并排在Google和Cisco前面，华为在Hadoop的HA方案以及HBase领域有深入研究，并已经向业界推出了自己的基于Hadoop的大数据解决方案。</a:t>
            </a:r>
            <a:endParaRPr lang="zh-CN" altLang="en-US" sz="1600" dirty="0">
              <a:latin typeface="Times New Roman" panose="02020603050405020304" pitchFamily="18" charset="0"/>
              <a:cs typeface="Times New Roman" panose="02020603050405020304" pitchFamily="18" charset="0"/>
            </a:endParaRPr>
          </a:p>
          <a:p>
            <a:pPr marL="628650" lvl="2" indent="-285750" algn="l">
              <a:lnSpc>
                <a:spcPct val="150000"/>
              </a:lnSpc>
              <a:spcBef>
                <a:spcPts val="700"/>
              </a:spcBef>
              <a:buClrTx/>
              <a:buSzTx/>
              <a:buFont typeface="Wingdings" panose="05000000000000000000" charset="0"/>
              <a:buChar char="ü"/>
            </a:pPr>
            <a:r>
              <a:rPr lang="zh-CN" altLang="en-US" sz="1600" dirty="0">
                <a:latin typeface="Times New Roman" panose="02020603050405020304" pitchFamily="18" charset="0"/>
                <a:cs typeface="Times New Roman" panose="02020603050405020304" pitchFamily="18" charset="0"/>
              </a:rPr>
              <a:t>中国移动于2010年5月正式推出大云BigCloud1.0，集群节点达到了1024个。中国移动的大云基于Hadoop MapReduce实现了分布式计算，基于HDFS实现了分布式存储，并开发了基于Hadoop的数据仓库系统HugeTable、并行数据挖掘工具集BC-PDM、并行数据抽取转化BC-ETL以及对象存储系统BC-ONestd等系统，并开源了自己的BC-Hadoop版本。中国移动主要在电信领域应用Hadoop。</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部署和运行</a:t>
            </a:r>
            <a:r>
              <a:rPr lang="en-US" altLang="zh-CN" dirty="0"/>
              <a:t>Hadoop</a:t>
            </a:r>
            <a:endParaRPr lang="zh-CN" altLang="en-US" dirty="0"/>
          </a:p>
        </p:txBody>
      </p:sp>
      <p:graphicFrame>
        <p:nvGraphicFramePr>
          <p:cNvPr id="4" name="内容占位符 3"/>
          <p:cNvGraphicFramePr>
            <a:graphicFrameLocks noGrp="1"/>
          </p:cNvGraphicFramePr>
          <p:nvPr>
            <p:ph idx="1"/>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运行环境</a:t>
            </a:r>
            <a:endParaRPr lang="zh-CN" altLang="en-US" dirty="0"/>
          </a:p>
        </p:txBody>
      </p:sp>
      <p:sp>
        <p:nvSpPr>
          <p:cNvPr id="3" name="内容占位符 2"/>
          <p:cNvSpPr>
            <a:spLocks noGrp="1"/>
          </p:cNvSpPr>
          <p:nvPr>
            <p:ph idx="1"/>
          </p:nvPr>
        </p:nvSpPr>
        <p:spPr>
          <a:xfrm>
            <a:off x="628650" y="1369219"/>
            <a:ext cx="7886700" cy="3263504"/>
          </a:xfrm>
        </p:spPr>
        <p:txBody>
          <a:bodyPr>
            <a:normAutofit fontScale="62500" lnSpcReduction="20000"/>
          </a:bodyPr>
          <a:lstStyle/>
          <a:p>
            <a:pPr>
              <a:lnSpc>
                <a:spcPct val="120000"/>
              </a:lnSpc>
            </a:pPr>
            <a:r>
              <a:rPr lang="en-US" altLang="zh-CN" dirty="0"/>
              <a:t>1</a:t>
            </a:r>
            <a:r>
              <a:rPr lang="zh-CN" altLang="en-US" dirty="0"/>
              <a:t>）操作系统</a:t>
            </a:r>
            <a:endParaRPr lang="zh-CN" altLang="en-US" dirty="0"/>
          </a:p>
          <a:p>
            <a:pPr lvl="1">
              <a:lnSpc>
                <a:spcPct val="120000"/>
              </a:lnSpc>
            </a:pPr>
            <a:r>
              <a:rPr lang="en-US" altLang="zh-CN" dirty="0"/>
              <a:t>Hadoop</a:t>
            </a:r>
            <a:r>
              <a:rPr lang="zh-CN" altLang="en-US" dirty="0"/>
              <a:t>运行平台支持以下两种：</a:t>
            </a:r>
            <a:endParaRPr lang="zh-CN" altLang="en-US" dirty="0"/>
          </a:p>
          <a:p>
            <a:pPr lvl="1">
              <a:lnSpc>
                <a:spcPct val="120000"/>
              </a:lnSpc>
            </a:pPr>
            <a:r>
              <a:rPr lang="zh-CN" altLang="en-US" dirty="0"/>
              <a:t>（</a:t>
            </a:r>
            <a:r>
              <a:rPr lang="en-US" altLang="zh-CN" dirty="0"/>
              <a:t>1</a:t>
            </a:r>
            <a:r>
              <a:rPr lang="zh-CN" altLang="en-US" dirty="0"/>
              <a:t>）</a:t>
            </a:r>
            <a:r>
              <a:rPr lang="en-US" altLang="zh-CN" dirty="0"/>
              <a:t>Windows</a:t>
            </a:r>
            <a:r>
              <a:rPr lang="zh-CN" altLang="en-US" dirty="0"/>
              <a:t>：</a:t>
            </a:r>
            <a:r>
              <a:rPr lang="en-US" altLang="zh-CN" dirty="0"/>
              <a:t>Hadoop</a:t>
            </a:r>
            <a:r>
              <a:rPr lang="zh-CN" altLang="en-US" dirty="0"/>
              <a:t>支持</a:t>
            </a:r>
            <a:r>
              <a:rPr lang="en-US" altLang="zh-CN" dirty="0"/>
              <a:t>Windows</a:t>
            </a:r>
            <a:r>
              <a:rPr lang="zh-CN" altLang="en-US" dirty="0"/>
              <a:t>，但由于</a:t>
            </a:r>
            <a:r>
              <a:rPr lang="en-US" altLang="zh-CN" dirty="0"/>
              <a:t>Windows</a:t>
            </a:r>
            <a:r>
              <a:rPr lang="zh-CN" altLang="en-US" dirty="0"/>
              <a:t>操作系统本身不太适合作为服务器操作系统，所以编者不介绍</a:t>
            </a:r>
            <a:r>
              <a:rPr lang="en-US" altLang="zh-CN" dirty="0"/>
              <a:t>Windows</a:t>
            </a:r>
            <a:r>
              <a:rPr lang="zh-CN" altLang="en-US" dirty="0"/>
              <a:t>下安装和配置</a:t>
            </a:r>
            <a:r>
              <a:rPr lang="en-US" altLang="zh-CN" dirty="0"/>
              <a:t>Hadoop</a:t>
            </a:r>
            <a:r>
              <a:rPr lang="zh-CN" altLang="en-US" dirty="0"/>
              <a:t>，读者可自行参考网址</a:t>
            </a:r>
            <a:r>
              <a:rPr lang="en-US" altLang="zh-CN" dirty="0"/>
              <a:t>https://wiki.apache.org/hadoop/Hadoop2OnWindows</a:t>
            </a:r>
            <a:r>
              <a:rPr lang="zh-CN" altLang="en-US" dirty="0"/>
              <a:t>。</a:t>
            </a:r>
            <a:endParaRPr lang="zh-CN" altLang="en-US" dirty="0"/>
          </a:p>
          <a:p>
            <a:pPr lvl="1">
              <a:lnSpc>
                <a:spcPct val="120000"/>
              </a:lnSpc>
            </a:pPr>
            <a:r>
              <a:rPr lang="zh-CN" altLang="en-US" dirty="0"/>
              <a:t>（</a:t>
            </a:r>
            <a:r>
              <a:rPr lang="en-US" altLang="zh-CN" dirty="0"/>
              <a:t>2</a:t>
            </a:r>
            <a:r>
              <a:rPr lang="zh-CN" altLang="en-US" dirty="0"/>
              <a:t>）</a:t>
            </a:r>
            <a:r>
              <a:rPr lang="en-US" altLang="zh-CN" dirty="0"/>
              <a:t>GNU/Linux</a:t>
            </a:r>
            <a:r>
              <a:rPr lang="zh-CN" altLang="en-US" dirty="0"/>
              <a:t>：</a:t>
            </a:r>
            <a:r>
              <a:rPr lang="en-US" altLang="zh-CN" dirty="0"/>
              <a:t>Hadoop</a:t>
            </a:r>
            <a:r>
              <a:rPr lang="zh-CN" altLang="en-US" dirty="0"/>
              <a:t>的最佳运行环境无疑是开源操作系统</a:t>
            </a:r>
            <a:r>
              <a:rPr lang="en-US" altLang="zh-CN" dirty="0"/>
              <a:t>Linux</a:t>
            </a:r>
            <a:r>
              <a:rPr lang="zh-CN" altLang="en-US" dirty="0"/>
              <a:t>，</a:t>
            </a:r>
            <a:r>
              <a:rPr lang="en-US" altLang="zh-CN" dirty="0"/>
              <a:t>Linux</a:t>
            </a:r>
            <a:r>
              <a:rPr lang="zh-CN" altLang="en-US" dirty="0"/>
              <a:t>的发行版本众多，常见的有</a:t>
            </a:r>
            <a:r>
              <a:rPr lang="en-US" altLang="zh-CN" dirty="0"/>
              <a:t>CentOS</a:t>
            </a:r>
            <a:r>
              <a:rPr lang="zh-CN" altLang="en-US" dirty="0"/>
              <a:t>、</a:t>
            </a:r>
            <a:r>
              <a:rPr lang="en-US" altLang="zh-CN" dirty="0"/>
              <a:t>Ubuntu</a:t>
            </a:r>
            <a:r>
              <a:rPr lang="zh-CN" altLang="en-US" dirty="0"/>
              <a:t>、</a:t>
            </a:r>
            <a:r>
              <a:rPr lang="en-US" altLang="zh-CN" dirty="0"/>
              <a:t>Red Hat</a:t>
            </a:r>
            <a:r>
              <a:rPr lang="zh-CN" altLang="en-US" dirty="0"/>
              <a:t>、</a:t>
            </a:r>
            <a:r>
              <a:rPr lang="en-US" altLang="zh-CN" dirty="0"/>
              <a:t>Debian</a:t>
            </a:r>
            <a:r>
              <a:rPr lang="zh-CN" altLang="en-US" dirty="0"/>
              <a:t>、</a:t>
            </a:r>
            <a:r>
              <a:rPr lang="en-US" altLang="zh-CN" dirty="0"/>
              <a:t>Fedora</a:t>
            </a:r>
            <a:r>
              <a:rPr lang="zh-CN" altLang="en-US" dirty="0"/>
              <a:t>、</a:t>
            </a:r>
            <a:r>
              <a:rPr lang="en-US" altLang="zh-CN" dirty="0"/>
              <a:t>SUSE</a:t>
            </a:r>
            <a:r>
              <a:rPr lang="zh-CN" altLang="en-US" dirty="0"/>
              <a:t>、</a:t>
            </a:r>
            <a:r>
              <a:rPr lang="en-US" altLang="zh-CN" dirty="0"/>
              <a:t>openSUSE</a:t>
            </a:r>
            <a:r>
              <a:rPr lang="zh-CN" altLang="en-US" dirty="0"/>
              <a:t>等。</a:t>
            </a:r>
            <a:endParaRPr lang="en-US" altLang="zh-CN" dirty="0"/>
          </a:p>
          <a:p>
            <a:pPr>
              <a:lnSpc>
                <a:spcPct val="120000"/>
              </a:lnSpc>
            </a:pPr>
            <a:r>
              <a:rPr lang="en-US" altLang="zh-CN" dirty="0"/>
              <a:t>2</a:t>
            </a:r>
            <a:r>
              <a:rPr lang="zh-CN" altLang="en-US" dirty="0"/>
              <a:t>）</a:t>
            </a:r>
            <a:r>
              <a:rPr lang="en-US" altLang="zh-CN" dirty="0"/>
              <a:t>Java</a:t>
            </a:r>
            <a:r>
              <a:rPr lang="zh-CN" altLang="en-US" dirty="0"/>
              <a:t>环境</a:t>
            </a:r>
            <a:endParaRPr lang="zh-CN" altLang="en-US" dirty="0"/>
          </a:p>
          <a:p>
            <a:pPr lvl="1">
              <a:lnSpc>
                <a:spcPct val="120000"/>
              </a:lnSpc>
            </a:pPr>
            <a:r>
              <a:rPr lang="en-US" altLang="zh-CN" dirty="0"/>
              <a:t>Hadoop</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r>
              <a:rPr lang="en-US" altLang="zh-CN" dirty="0"/>
              <a:t>Hadoop 3.x</a:t>
            </a:r>
            <a:r>
              <a:rPr lang="zh-CN" altLang="en-US" dirty="0"/>
              <a:t>需要</a:t>
            </a:r>
            <a:r>
              <a:rPr lang="en-US" altLang="zh-CN" dirty="0"/>
              <a:t>Java 8</a:t>
            </a:r>
            <a:r>
              <a:rPr lang="zh-CN" altLang="en-US" dirty="0"/>
              <a:t>，</a:t>
            </a:r>
            <a:r>
              <a:rPr lang="en-US" altLang="zh-CN" dirty="0"/>
              <a:t>Hadoop 2.7</a:t>
            </a:r>
            <a:r>
              <a:rPr lang="zh-CN" altLang="en-US" dirty="0"/>
              <a:t>及以后版本需要</a:t>
            </a:r>
            <a:r>
              <a:rPr lang="en-US" altLang="zh-CN" dirty="0"/>
              <a:t>Java 7</a:t>
            </a:r>
            <a:r>
              <a:rPr lang="zh-CN" altLang="en-US" dirty="0"/>
              <a:t>或</a:t>
            </a:r>
            <a:r>
              <a:rPr lang="en-US" altLang="zh-CN" dirty="0"/>
              <a:t>Java 8</a:t>
            </a:r>
            <a:r>
              <a:rPr lang="zh-CN" altLang="en-US" dirty="0"/>
              <a:t>，</a:t>
            </a:r>
            <a:r>
              <a:rPr lang="en-US" altLang="zh-CN" dirty="0"/>
              <a:t>Hadoop 2.6</a:t>
            </a:r>
            <a:r>
              <a:rPr lang="zh-CN" altLang="en-US" dirty="0"/>
              <a:t>及早期版本需要</a:t>
            </a:r>
            <a:r>
              <a:rPr lang="en-US" altLang="zh-CN" dirty="0"/>
              <a:t>Java 6</a:t>
            </a:r>
            <a:r>
              <a:rPr lang="zh-CN" altLang="en-US" dirty="0"/>
              <a:t>。本书采用的</a:t>
            </a:r>
            <a:r>
              <a:rPr lang="en-US" altLang="zh-CN" dirty="0"/>
              <a:t>Java</a:t>
            </a:r>
            <a:r>
              <a:rPr lang="zh-CN" altLang="en-US" dirty="0"/>
              <a:t>为</a:t>
            </a:r>
            <a:r>
              <a:rPr lang="en-US" altLang="zh-CN" dirty="0"/>
              <a:t>Oracle JDK 1.8</a:t>
            </a:r>
            <a:r>
              <a:rPr lang="zh-CN" altLang="en-US" dirty="0"/>
              <a:t>。</a:t>
            </a:r>
            <a:endParaRPr lang="zh-CN" altLang="en-US" dirty="0"/>
          </a:p>
          <a:p>
            <a:pPr>
              <a:lnSpc>
                <a:spcPct val="120000"/>
              </a:lnSpc>
            </a:pPr>
            <a:r>
              <a:rPr lang="en-US" altLang="zh-CN" dirty="0"/>
              <a:t>3</a:t>
            </a:r>
            <a:r>
              <a:rPr lang="zh-CN" altLang="en-US" dirty="0"/>
              <a:t>）</a:t>
            </a:r>
            <a:r>
              <a:rPr lang="en-US" altLang="zh-CN" dirty="0"/>
              <a:t>SSH</a:t>
            </a:r>
            <a:endParaRPr lang="en-US" altLang="zh-CN" dirty="0"/>
          </a:p>
          <a:p>
            <a:pPr lvl="1">
              <a:lnSpc>
                <a:spcPct val="120000"/>
              </a:lnSpc>
            </a:pPr>
            <a:r>
              <a:rPr lang="en-US" altLang="zh-CN" dirty="0"/>
              <a:t>Hadoop</a:t>
            </a:r>
            <a:r>
              <a:rPr lang="zh-CN" altLang="en-US" dirty="0"/>
              <a:t>集群若想运行，其运行平台</a:t>
            </a:r>
            <a:r>
              <a:rPr lang="en-US" altLang="zh-CN" dirty="0"/>
              <a:t>Linux</a:t>
            </a:r>
            <a:r>
              <a:rPr lang="zh-CN" altLang="en-US" dirty="0"/>
              <a:t>必须安装</a:t>
            </a:r>
            <a:r>
              <a:rPr lang="en-US" altLang="zh-CN" dirty="0"/>
              <a:t>SSH</a:t>
            </a:r>
            <a:r>
              <a:rPr lang="zh-CN" altLang="en-US" dirty="0"/>
              <a:t>，且</a:t>
            </a:r>
            <a:r>
              <a:rPr lang="en-US" altLang="zh-CN" dirty="0" err="1"/>
              <a:t>sshd</a:t>
            </a:r>
            <a:r>
              <a:rPr lang="zh-CN" altLang="en-US" dirty="0"/>
              <a:t>服务必须运行，只有这样，才能使用</a:t>
            </a:r>
            <a:r>
              <a:rPr lang="en-US" altLang="zh-CN" dirty="0"/>
              <a:t>Hadoop</a:t>
            </a:r>
            <a:r>
              <a:rPr lang="zh-CN" altLang="en-US" dirty="0"/>
              <a:t>脚本管理远程</a:t>
            </a:r>
            <a:r>
              <a:rPr lang="en-US" altLang="zh-CN" dirty="0"/>
              <a:t>Hadoop</a:t>
            </a:r>
            <a:r>
              <a:rPr lang="zh-CN" altLang="en-US" dirty="0"/>
              <a:t>守护进程。</a:t>
            </a:r>
            <a:endParaRPr lang="zh-CN" altLang="en-US" dirty="0"/>
          </a:p>
        </p:txBody>
      </p:sp>
    </p:spTree>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2.5.2  </a:t>
            </a:r>
            <a:r>
              <a:rPr lang="zh-CN" altLang="en-US" dirty="0"/>
              <a:t>运行模式</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a:t>（</a:t>
            </a:r>
            <a:r>
              <a:rPr lang="en-US" altLang="zh-CN" dirty="0"/>
              <a:t>1</a:t>
            </a:r>
            <a:r>
              <a:rPr lang="zh-CN" altLang="en-US" dirty="0"/>
              <a:t>）单机模式（</a:t>
            </a:r>
            <a:r>
              <a:rPr lang="en-US" altLang="zh-CN" dirty="0"/>
              <a:t>Local/Standalone Mode</a:t>
            </a:r>
            <a:r>
              <a:rPr lang="zh-CN" altLang="en-US" dirty="0"/>
              <a:t>）</a:t>
            </a:r>
            <a:endParaRPr lang="en-US" altLang="zh-CN" dirty="0"/>
          </a:p>
          <a:p>
            <a:pPr lvl="1">
              <a:lnSpc>
                <a:spcPct val="120000"/>
              </a:lnSpc>
            </a:pPr>
            <a:r>
              <a:rPr lang="zh-CN" altLang="en-US" dirty="0"/>
              <a:t>只在一台计算机上运行，不需任何配置，在这种模式下，</a:t>
            </a:r>
            <a:r>
              <a:rPr lang="en-US" altLang="zh-CN" dirty="0"/>
              <a:t>Hadoop</a:t>
            </a:r>
            <a:r>
              <a:rPr lang="zh-CN" altLang="en-US" dirty="0"/>
              <a:t>所有的守护进程都变成了一个</a:t>
            </a:r>
            <a:r>
              <a:rPr lang="en-US" altLang="zh-CN" dirty="0"/>
              <a:t>Java</a:t>
            </a:r>
            <a:r>
              <a:rPr lang="zh-CN" altLang="en-US" dirty="0"/>
              <a:t>进程，存储采用本地文件系统，没有采用分布式文件系统</a:t>
            </a:r>
            <a:r>
              <a:rPr lang="en-US" altLang="zh-CN" dirty="0"/>
              <a:t>HDFS</a:t>
            </a:r>
            <a:r>
              <a:rPr lang="zh-CN" altLang="en-US" dirty="0"/>
              <a:t>。</a:t>
            </a:r>
            <a:endParaRPr lang="zh-CN" altLang="en-US" dirty="0"/>
          </a:p>
          <a:p>
            <a:pPr>
              <a:lnSpc>
                <a:spcPct val="120000"/>
              </a:lnSpc>
            </a:pPr>
            <a:r>
              <a:rPr lang="zh-CN" altLang="en-US" dirty="0"/>
              <a:t>（</a:t>
            </a:r>
            <a:r>
              <a:rPr lang="en-US" altLang="zh-CN" dirty="0"/>
              <a:t>2</a:t>
            </a:r>
            <a:r>
              <a:rPr lang="zh-CN" altLang="en-US" dirty="0"/>
              <a:t>）伪分布模式（</a:t>
            </a:r>
            <a:r>
              <a:rPr lang="en-US" altLang="zh-CN" dirty="0"/>
              <a:t>Pseudo-Distributed Mode</a:t>
            </a:r>
            <a:r>
              <a:rPr lang="zh-CN" altLang="en-US" dirty="0"/>
              <a:t>）</a:t>
            </a:r>
            <a:endParaRPr lang="en-US" altLang="zh-CN" dirty="0"/>
          </a:p>
          <a:p>
            <a:pPr lvl="1">
              <a:lnSpc>
                <a:spcPct val="120000"/>
              </a:lnSpc>
            </a:pPr>
            <a:r>
              <a:rPr lang="zh-CN" altLang="en-US" dirty="0"/>
              <a:t>只在一台计算机上运行，在这种模式下，</a:t>
            </a:r>
            <a:r>
              <a:rPr lang="en-US" altLang="zh-CN" dirty="0"/>
              <a:t>Hadoop</a:t>
            </a:r>
            <a:r>
              <a:rPr lang="zh-CN" altLang="en-US" dirty="0"/>
              <a:t>所有守护进程都运行在一个节点上，在一个节点上模拟了一个具有</a:t>
            </a:r>
            <a:r>
              <a:rPr lang="en-US" altLang="zh-CN" dirty="0"/>
              <a:t>Hadoop</a:t>
            </a:r>
            <a:r>
              <a:rPr lang="zh-CN" altLang="en-US" dirty="0"/>
              <a:t>完整功能的微型集群，存储采用分布式文件系统</a:t>
            </a:r>
            <a:r>
              <a:rPr lang="en-US" altLang="zh-CN" dirty="0"/>
              <a:t>HDFS</a:t>
            </a:r>
            <a:r>
              <a:rPr lang="zh-CN" altLang="en-US" dirty="0"/>
              <a:t>，但是</a:t>
            </a:r>
            <a:r>
              <a:rPr lang="en-US" altLang="zh-CN" dirty="0"/>
              <a:t>HDFS</a:t>
            </a:r>
            <a:r>
              <a:rPr lang="zh-CN" altLang="en-US" dirty="0"/>
              <a:t>的名称节点和数据节点都位于同一台计算机上。</a:t>
            </a:r>
            <a:endParaRPr lang="zh-CN" altLang="en-US" dirty="0"/>
          </a:p>
          <a:p>
            <a:pPr>
              <a:lnSpc>
                <a:spcPct val="120000"/>
              </a:lnSpc>
            </a:pPr>
            <a:r>
              <a:rPr lang="zh-CN" altLang="en-US" dirty="0"/>
              <a:t>（</a:t>
            </a:r>
            <a:r>
              <a:rPr lang="en-US" altLang="zh-CN" dirty="0"/>
              <a:t>3</a:t>
            </a:r>
            <a:r>
              <a:rPr lang="zh-CN" altLang="en-US" dirty="0"/>
              <a:t>）全分布模式（</a:t>
            </a:r>
            <a:r>
              <a:rPr lang="en-US" altLang="zh-CN" dirty="0"/>
              <a:t>Fully-Distributed Mode</a:t>
            </a:r>
            <a:r>
              <a:rPr lang="zh-CN" altLang="en-US" dirty="0"/>
              <a:t>）</a:t>
            </a:r>
            <a:endParaRPr lang="en-US" altLang="zh-CN" dirty="0"/>
          </a:p>
          <a:p>
            <a:pPr lvl="1">
              <a:lnSpc>
                <a:spcPct val="120000"/>
              </a:lnSpc>
            </a:pPr>
            <a:r>
              <a:rPr lang="zh-CN" altLang="en-US" dirty="0"/>
              <a:t>在多台计算机上运行，在这种模式下，</a:t>
            </a:r>
            <a:r>
              <a:rPr lang="en-US" altLang="zh-CN" dirty="0"/>
              <a:t>Hadoop</a:t>
            </a:r>
            <a:r>
              <a:rPr lang="zh-CN" altLang="en-US" dirty="0"/>
              <a:t>的守护进程运行在多个节点上，形成一个真正意义上的集群，存储采用分布式文件系统</a:t>
            </a:r>
            <a:r>
              <a:rPr lang="en-US" altLang="zh-CN" dirty="0"/>
              <a:t>HDFS</a:t>
            </a:r>
            <a:r>
              <a:rPr lang="zh-CN" altLang="en-US" dirty="0"/>
              <a:t>，且</a:t>
            </a:r>
            <a:r>
              <a:rPr lang="en-US" altLang="zh-CN" dirty="0"/>
              <a:t>HDFS</a:t>
            </a:r>
            <a:r>
              <a:rPr lang="zh-CN" altLang="en-US" dirty="0"/>
              <a:t>的名称节点和数据节点位于不同计算机上。</a:t>
            </a:r>
            <a:endParaRPr lang="zh-CN" altLang="en-US" dirty="0"/>
          </a:p>
        </p:txBody>
      </p:sp>
    </p:spTree>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endParaRPr lang="zh-CN" altLang="en-US" dirty="0"/>
          </a:p>
        </p:txBody>
      </p:sp>
      <p:sp>
        <p:nvSpPr>
          <p:cNvPr id="3" name="内容占位符 2"/>
          <p:cNvSpPr>
            <a:spLocks noGrp="1"/>
          </p:cNvSpPr>
          <p:nvPr>
            <p:ph idx="1"/>
          </p:nvPr>
        </p:nvSpPr>
        <p:spPr/>
        <p:txBody>
          <a:bodyPr/>
          <a:lstStyle/>
          <a:p>
            <a:r>
              <a:rPr lang="en-US" altLang="zh-CN" dirty="0"/>
              <a:t>1. Hadoop</a:t>
            </a:r>
            <a:r>
              <a:rPr lang="zh-CN" altLang="en-US" dirty="0"/>
              <a:t>集群架构规划</a:t>
            </a:r>
            <a:endParaRPr lang="zh-CN" altLang="en-US" dirty="0"/>
          </a:p>
        </p:txBody>
      </p:sp>
      <p:graphicFrame>
        <p:nvGraphicFramePr>
          <p:cNvPr id="4" name="表格 3"/>
          <p:cNvGraphicFramePr>
            <a:graphicFrameLocks noGrp="1"/>
          </p:cNvGraphicFramePr>
          <p:nvPr/>
        </p:nvGraphicFramePr>
        <p:xfrm>
          <a:off x="628650" y="1707614"/>
          <a:ext cx="7886700" cy="3040380"/>
        </p:xfrm>
        <a:graphic>
          <a:graphicData uri="http://schemas.openxmlformats.org/drawingml/2006/table">
            <a:tbl>
              <a:tblPr firstRow="1" firstCol="1" bandRow="1">
                <a:tableStyleId>{5C22544A-7EE6-4342-B048-85BDC9FD1C3A}</a:tableStyleId>
              </a:tblPr>
              <a:tblGrid>
                <a:gridCol w="1885165"/>
                <a:gridCol w="1885165"/>
                <a:gridCol w="1750169"/>
                <a:gridCol w="2366201"/>
              </a:tblGrid>
              <a:tr h="141908">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主机名</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en-US" sz="1050" kern="0">
                          <a:effectLst/>
                          <a:latin typeface="微软雅黑" panose="020B0503020204020204" pitchFamily="34" charset="-122"/>
                          <a:ea typeface="微软雅黑" panose="020B0503020204020204" pitchFamily="34" charset="-122"/>
                        </a:rPr>
                        <a:t>IP</a:t>
                      </a:r>
                      <a:r>
                        <a:rPr lang="zh-CN" sz="1050" kern="0">
                          <a:effectLst/>
                          <a:latin typeface="微软雅黑" panose="020B0503020204020204" pitchFamily="34" charset="-122"/>
                          <a:ea typeface="微软雅黑" panose="020B0503020204020204" pitchFamily="34" charset="-122"/>
                        </a:rPr>
                        <a:t>地址</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a:effectLst/>
                          <a:latin typeface="微软雅黑" panose="020B0503020204020204" pitchFamily="34" charset="-122"/>
                          <a:ea typeface="微软雅黑" panose="020B0503020204020204" pitchFamily="34" charset="-122"/>
                        </a:rPr>
                        <a:t>运行服务</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tc>
                <a:tc>
                  <a:txBody>
                    <a:bodyPr/>
                    <a:lstStyle/>
                    <a:p>
                      <a:pPr algn="ctr">
                        <a:spcAft>
                          <a:spcPts val="0"/>
                        </a:spcAft>
                      </a:pPr>
                      <a:r>
                        <a:rPr lang="zh-CN" sz="1050" kern="0" dirty="0">
                          <a:effectLst/>
                          <a:latin typeface="微软雅黑" panose="020B0503020204020204" pitchFamily="34" charset="-122"/>
                          <a:ea typeface="微软雅黑" panose="020B0503020204020204" pitchFamily="34" charset="-122"/>
                        </a:rPr>
                        <a:t>软硬件配置</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r>
              <a:tr h="851446">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master</a:t>
                      </a:r>
                      <a:r>
                        <a:rPr lang="zh-CN" sz="1050" kern="0" dirty="0">
                          <a:effectLst/>
                          <a:latin typeface="微软雅黑" panose="020B0503020204020204" pitchFamily="34" charset="-122"/>
                          <a:ea typeface="微软雅黑" panose="020B0503020204020204" pitchFamily="34" charset="-122"/>
                        </a:rPr>
                        <a:t>（主节点）</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dirty="0">
                          <a:effectLst/>
                          <a:latin typeface="微软雅黑" panose="020B0503020204020204" pitchFamily="34" charset="-122"/>
                          <a:ea typeface="微软雅黑" panose="020B0503020204020204" pitchFamily="34" charset="-122"/>
                        </a:rPr>
                        <a:t>192.168.18.130</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SecondaryNameNode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ResourceManager</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JobHistoryServer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4G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40G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slave1</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192.168.18.131</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a:effectLst/>
                          <a:latin typeface="微软雅黑" panose="020B0503020204020204" pitchFamily="34" charset="-122"/>
                          <a:ea typeface="微软雅黑" panose="020B0503020204020204" pitchFamily="34" charset="-122"/>
                        </a:rPr>
                        <a:t>操作系统：</a:t>
                      </a:r>
                      <a:r>
                        <a:rPr lang="en-US" sz="1050" kern="0">
                          <a:effectLst/>
                          <a:latin typeface="微软雅黑" panose="020B0503020204020204" pitchFamily="34" charset="-122"/>
                          <a:ea typeface="微软雅黑" panose="020B0503020204020204" pitchFamily="34" charset="-122"/>
                        </a:rPr>
                        <a:t>CentOS 7.6.1810</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Java</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Oracle JDK 8u191</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Hadoop</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Hadoop 2.9.2</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内存：</a:t>
                      </a:r>
                      <a:r>
                        <a:rPr lang="en-US" sz="1050" kern="0">
                          <a:effectLst/>
                          <a:latin typeface="微软雅黑" panose="020B0503020204020204" pitchFamily="34" charset="-122"/>
                          <a:ea typeface="微软雅黑" panose="020B0503020204020204" pitchFamily="34" charset="-122"/>
                        </a:rPr>
                        <a:t>1G</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CPU</a:t>
                      </a:r>
                      <a:r>
                        <a:rPr lang="zh-CN" sz="1050" kern="0">
                          <a:effectLst/>
                          <a:latin typeface="微软雅黑" panose="020B0503020204020204" pitchFamily="34" charset="-122"/>
                          <a:ea typeface="微软雅黑" panose="020B0503020204020204" pitchFamily="34" charset="-122"/>
                        </a:rPr>
                        <a:t>：</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个</a:t>
                      </a:r>
                      <a:r>
                        <a:rPr lang="en-US" sz="1050" kern="0">
                          <a:effectLst/>
                          <a:latin typeface="微软雅黑" panose="020B0503020204020204" pitchFamily="34" charset="-122"/>
                          <a:ea typeface="微软雅黑" panose="020B0503020204020204" pitchFamily="34" charset="-122"/>
                        </a:rPr>
                        <a:t>1</a:t>
                      </a:r>
                      <a:r>
                        <a:rPr lang="zh-CN" sz="1050" kern="0">
                          <a:effectLst/>
                          <a:latin typeface="微软雅黑" panose="020B0503020204020204" pitchFamily="34" charset="-122"/>
                          <a:ea typeface="微软雅黑" panose="020B0503020204020204" pitchFamily="34" charset="-122"/>
                        </a:rPr>
                        <a:t>核</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zh-CN" sz="1050" kern="0">
                          <a:effectLst/>
                          <a:latin typeface="微软雅黑" panose="020B0503020204020204" pitchFamily="34" charset="-122"/>
                          <a:ea typeface="微软雅黑" panose="020B0503020204020204" pitchFamily="34" charset="-122"/>
                        </a:rPr>
                        <a:t>硬盘：</a:t>
                      </a:r>
                      <a:r>
                        <a:rPr lang="en-US" sz="1050" kern="0">
                          <a:effectLst/>
                          <a:latin typeface="微软雅黑" panose="020B0503020204020204" pitchFamily="34" charset="-122"/>
                          <a:ea typeface="微软雅黑" panose="020B0503020204020204" pitchFamily="34" charset="-122"/>
                        </a:rPr>
                        <a:t>20G</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r>
              <a:tr h="851446">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slave2</a:t>
                      </a:r>
                      <a:r>
                        <a:rPr lang="zh-CN" sz="1050" kern="0">
                          <a:effectLst/>
                          <a:latin typeface="微软雅黑" panose="020B0503020204020204" pitchFamily="34" charset="-122"/>
                          <a:ea typeface="微软雅黑" panose="020B0503020204020204" pitchFamily="34" charset="-122"/>
                        </a:rPr>
                        <a:t>（从节点</a:t>
                      </a:r>
                      <a:r>
                        <a:rPr lang="en-US" sz="1050" kern="0">
                          <a:effectLst/>
                          <a:latin typeface="微软雅黑" panose="020B0503020204020204" pitchFamily="34" charset="-122"/>
                          <a:ea typeface="微软雅黑" panose="020B0503020204020204" pitchFamily="34" charset="-122"/>
                        </a:rPr>
                        <a:t>2</a:t>
                      </a:r>
                      <a:r>
                        <a:rPr lang="zh-CN" sz="1050" kern="0">
                          <a:effectLst/>
                          <a:latin typeface="微软雅黑" panose="020B0503020204020204" pitchFamily="34" charset="-122"/>
                          <a:ea typeface="微软雅黑" panose="020B0503020204020204" pitchFamily="34" charset="-122"/>
                        </a:rPr>
                        <a:t>）</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192.168.18.132</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en-US" sz="1050" kern="0">
                          <a:effectLst/>
                          <a:latin typeface="微软雅黑" panose="020B0503020204020204" pitchFamily="34" charset="-122"/>
                          <a:ea typeface="微软雅黑" panose="020B0503020204020204" pitchFamily="34" charset="-122"/>
                        </a:rPr>
                        <a:t>DataNode</a:t>
                      </a:r>
                      <a:endParaRPr lang="zh-CN" sz="1050" kern="100">
                        <a:effectLst/>
                        <a:latin typeface="微软雅黑" panose="020B0503020204020204" pitchFamily="34" charset="-122"/>
                        <a:ea typeface="微软雅黑" panose="020B0503020204020204" pitchFamily="34" charset="-122"/>
                      </a:endParaRPr>
                    </a:p>
                    <a:p>
                      <a:pPr algn="l">
                        <a:spcAft>
                          <a:spcPts val="0"/>
                        </a:spcAft>
                      </a:pPr>
                      <a:r>
                        <a:rPr lang="en-US" sz="1050" kern="0">
                          <a:effectLst/>
                          <a:latin typeface="微软雅黑" panose="020B0503020204020204" pitchFamily="34" charset="-122"/>
                          <a:ea typeface="微软雅黑" panose="020B0503020204020204" pitchFamily="34" charset="-122"/>
                        </a:rPr>
                        <a:t>NodeManager</a:t>
                      </a:r>
                      <a:endParaRPr lang="zh-CN" sz="105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c>
                  <a:txBody>
                    <a:bodyPr/>
                    <a:lstStyle/>
                    <a:p>
                      <a:pPr algn="l">
                        <a:spcAft>
                          <a:spcPts val="0"/>
                        </a:spcAft>
                      </a:pPr>
                      <a:r>
                        <a:rPr lang="zh-CN" sz="1050" kern="0" dirty="0">
                          <a:effectLst/>
                          <a:latin typeface="微软雅黑" panose="020B0503020204020204" pitchFamily="34" charset="-122"/>
                          <a:ea typeface="微软雅黑" panose="020B0503020204020204" pitchFamily="34" charset="-122"/>
                        </a:rPr>
                        <a:t>操作系统：</a:t>
                      </a:r>
                      <a:r>
                        <a:rPr lang="en-US" sz="1050" kern="0" dirty="0">
                          <a:effectLst/>
                          <a:latin typeface="微软雅黑" panose="020B0503020204020204" pitchFamily="34" charset="-122"/>
                          <a:ea typeface="微软雅黑" panose="020B0503020204020204" pitchFamily="34" charset="-122"/>
                        </a:rPr>
                        <a:t>CentOS 7.6.1810</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Java</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Oracle JDK 8u191</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Hadoop</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Hadoop 2.9.2</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内存：</a:t>
                      </a:r>
                      <a:r>
                        <a:rPr lang="en-US" sz="1050" kern="0" dirty="0">
                          <a:effectLst/>
                          <a:latin typeface="微软雅黑" panose="020B0503020204020204" pitchFamily="34" charset="-122"/>
                          <a:ea typeface="微软雅黑" panose="020B0503020204020204" pitchFamily="34" charset="-122"/>
                        </a:rPr>
                        <a:t>1G</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en-US" sz="1050" kern="0" dirty="0">
                          <a:effectLst/>
                          <a:latin typeface="微软雅黑" panose="020B0503020204020204" pitchFamily="34" charset="-122"/>
                          <a:ea typeface="微软雅黑" panose="020B0503020204020204" pitchFamily="34" charset="-122"/>
                        </a:rPr>
                        <a:t>CPU</a:t>
                      </a:r>
                      <a:r>
                        <a:rPr lang="zh-CN" sz="1050" kern="0" dirty="0">
                          <a:effectLst/>
                          <a:latin typeface="微软雅黑" panose="020B0503020204020204" pitchFamily="34" charset="-122"/>
                          <a:ea typeface="微软雅黑" panose="020B0503020204020204" pitchFamily="34" charset="-122"/>
                        </a:rPr>
                        <a:t>：</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个</a:t>
                      </a:r>
                      <a:r>
                        <a:rPr lang="en-US" sz="1050" kern="0" dirty="0">
                          <a:effectLst/>
                          <a:latin typeface="微软雅黑" panose="020B0503020204020204" pitchFamily="34" charset="-122"/>
                          <a:ea typeface="微软雅黑" panose="020B0503020204020204" pitchFamily="34" charset="-122"/>
                        </a:rPr>
                        <a:t>1</a:t>
                      </a:r>
                      <a:r>
                        <a:rPr lang="zh-CN" sz="1050" kern="0" dirty="0">
                          <a:effectLst/>
                          <a:latin typeface="微软雅黑" panose="020B0503020204020204" pitchFamily="34" charset="-122"/>
                          <a:ea typeface="微软雅黑" panose="020B0503020204020204" pitchFamily="34" charset="-122"/>
                        </a:rPr>
                        <a:t>核</a:t>
                      </a:r>
                      <a:endParaRPr lang="zh-CN" sz="1050" kern="100" dirty="0">
                        <a:effectLst/>
                        <a:latin typeface="微软雅黑" panose="020B0503020204020204" pitchFamily="34" charset="-122"/>
                        <a:ea typeface="微软雅黑" panose="020B0503020204020204" pitchFamily="34" charset="-122"/>
                      </a:endParaRPr>
                    </a:p>
                    <a:p>
                      <a:pPr algn="l">
                        <a:spcAft>
                          <a:spcPts val="0"/>
                        </a:spcAft>
                      </a:pPr>
                      <a:r>
                        <a:rPr lang="zh-CN" sz="1050" kern="0" dirty="0">
                          <a:effectLst/>
                          <a:latin typeface="微软雅黑" panose="020B0503020204020204" pitchFamily="34" charset="-122"/>
                          <a:ea typeface="微软雅黑" panose="020B0503020204020204" pitchFamily="34" charset="-122"/>
                        </a:rPr>
                        <a:t>硬盘：</a:t>
                      </a:r>
                      <a:r>
                        <a:rPr lang="en-US" sz="1050" kern="0" dirty="0">
                          <a:effectLst/>
                          <a:latin typeface="微软雅黑" panose="020B0503020204020204" pitchFamily="34" charset="-122"/>
                          <a:ea typeface="微软雅黑" panose="020B0503020204020204" pitchFamily="34" charset="-122"/>
                        </a:rPr>
                        <a:t>20G</a:t>
                      </a:r>
                      <a:endParaRPr lang="zh-CN" sz="105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5246" marR="65246" marT="0" marB="0" anchor="ctr"/>
                </a:tc>
              </a:tr>
            </a:tbl>
          </a:graphicData>
        </a:graphic>
      </p:graphicFrame>
    </p:spTree>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endParaRPr lang="zh-CN" altLang="en-US" dirty="0"/>
          </a:p>
        </p:txBody>
      </p:sp>
      <p:sp>
        <p:nvSpPr>
          <p:cNvPr id="3" name="内容占位符 2"/>
          <p:cNvSpPr>
            <a:spLocks noGrp="1"/>
          </p:cNvSpPr>
          <p:nvPr>
            <p:ph idx="1"/>
          </p:nvPr>
        </p:nvSpPr>
        <p:spPr/>
        <p:txBody>
          <a:bodyPr/>
          <a:lstStyle/>
          <a:p>
            <a:r>
              <a:rPr lang="zh-CN" altLang="en-US" dirty="0"/>
              <a:t>全分布模式</a:t>
            </a:r>
            <a:r>
              <a:rPr lang="en-US" altLang="zh-CN" dirty="0"/>
              <a:t>Hadoop</a:t>
            </a:r>
            <a:r>
              <a:rPr lang="zh-CN" altLang="en-US" dirty="0"/>
              <a:t>集群架构规划图</a:t>
            </a:r>
            <a:endParaRPr lang="zh-CN" altLang="en-US" dirty="0"/>
          </a:p>
        </p:txBody>
      </p:sp>
      <p:grpSp>
        <p:nvGrpSpPr>
          <p:cNvPr id="4" name="画布 22640"/>
          <p:cNvGrpSpPr/>
          <p:nvPr/>
        </p:nvGrpSpPr>
        <p:grpSpPr>
          <a:xfrm>
            <a:off x="2040352" y="1714263"/>
            <a:ext cx="5274310" cy="2918460"/>
            <a:chOff x="0" y="0"/>
            <a:chExt cx="5274310" cy="2918460"/>
          </a:xfrm>
        </p:grpSpPr>
        <p:sp>
          <p:nvSpPr>
            <p:cNvPr id="5" name="矩形 4"/>
            <p:cNvSpPr/>
            <p:nvPr/>
          </p:nvSpPr>
          <p:spPr>
            <a:xfrm>
              <a:off x="0" y="0"/>
              <a:ext cx="5274310" cy="2918460"/>
            </a:xfrm>
            <a:prstGeom prst="rect">
              <a:avLst/>
            </a:prstGeom>
          </p:spPr>
        </p:sp>
        <p:pic>
          <p:nvPicPr>
            <p:cNvPr id="6" name="图片 5"/>
            <p:cNvPicPr>
              <a:picLocks noChangeAspect="1"/>
            </p:cNvPicPr>
            <p:nvPr/>
          </p:nvPicPr>
          <p:blipFill>
            <a:blip r:embed="rId1"/>
            <a:stretch>
              <a:fillRect/>
            </a:stretch>
          </p:blipFill>
          <p:spPr>
            <a:xfrm>
              <a:off x="2339000" y="332400"/>
              <a:ext cx="607400" cy="840471"/>
            </a:xfrm>
            <a:prstGeom prst="rect">
              <a:avLst/>
            </a:prstGeom>
          </p:spPr>
        </p:pic>
        <p:pic>
          <p:nvPicPr>
            <p:cNvPr id="7" name="图片 6"/>
            <p:cNvPicPr/>
            <p:nvPr/>
          </p:nvPicPr>
          <p:blipFill>
            <a:blip r:embed="rId1"/>
            <a:stretch>
              <a:fillRect/>
            </a:stretch>
          </p:blipFill>
          <p:spPr>
            <a:xfrm>
              <a:off x="643550" y="1723050"/>
              <a:ext cx="607060" cy="840105"/>
            </a:xfrm>
            <a:prstGeom prst="rect">
              <a:avLst/>
            </a:prstGeom>
          </p:spPr>
        </p:pic>
        <p:pic>
          <p:nvPicPr>
            <p:cNvPr id="8" name="图片 7"/>
            <p:cNvPicPr/>
            <p:nvPr/>
          </p:nvPicPr>
          <p:blipFill>
            <a:blip r:embed="rId1"/>
            <a:stretch>
              <a:fillRect/>
            </a:stretch>
          </p:blipFill>
          <p:spPr>
            <a:xfrm>
              <a:off x="4059850" y="1691300"/>
              <a:ext cx="607060" cy="840105"/>
            </a:xfrm>
            <a:prstGeom prst="rect">
              <a:avLst/>
            </a:prstGeom>
          </p:spPr>
        </p:pic>
        <p:cxnSp>
          <p:nvCxnSpPr>
            <p:cNvPr id="9" name="直接连接符 8"/>
            <p:cNvCxnSpPr/>
            <p:nvPr/>
          </p:nvCxnSpPr>
          <p:spPr>
            <a:xfrm flipH="1">
              <a:off x="1250610" y="863570"/>
              <a:ext cx="1391920" cy="127945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635250" y="863540"/>
              <a:ext cx="1424600" cy="1247740"/>
            </a:xfrm>
            <a:prstGeom prst="line">
              <a:avLst/>
            </a:prstGeom>
          </p:spPr>
          <p:style>
            <a:lnRef idx="1">
              <a:schemeClr val="dk1"/>
            </a:lnRef>
            <a:fillRef idx="0">
              <a:schemeClr val="dk1"/>
            </a:fillRef>
            <a:effectRef idx="0">
              <a:schemeClr val="dk1"/>
            </a:effectRef>
            <a:fontRef idx="minor">
              <a:schemeClr val="tx1"/>
            </a:fontRef>
          </p:style>
        </p:cxnSp>
        <p:sp>
          <p:nvSpPr>
            <p:cNvPr id="11" name="文本框 22635"/>
            <p:cNvSpPr txBox="1"/>
            <p:nvPr/>
          </p:nvSpPr>
          <p:spPr>
            <a:xfrm>
              <a:off x="2216150" y="25400"/>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2625"/>
            <p:cNvSpPr txBox="1"/>
            <p:nvPr/>
          </p:nvSpPr>
          <p:spPr>
            <a:xfrm>
              <a:off x="453050" y="2556805"/>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2625"/>
            <p:cNvSpPr txBox="1"/>
            <p:nvPr/>
          </p:nvSpPr>
          <p:spPr>
            <a:xfrm>
              <a:off x="3875700" y="2556061"/>
              <a:ext cx="90424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slave2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192.168.18.132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2635"/>
            <p:cNvSpPr txBox="1"/>
            <p:nvPr/>
          </p:nvSpPr>
          <p:spPr>
            <a:xfrm>
              <a:off x="2867320" y="414950"/>
              <a:ext cx="1192530" cy="605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SecondaryNameNode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err="1">
                  <a:effectLst/>
                  <a:latin typeface="Times New Roman" panose="02020603050405020304" pitchFamily="18" charset="0"/>
                  <a:ea typeface="等线" panose="02010600030101010101" pitchFamily="2" charset="-122"/>
                  <a:cs typeface="Times New Roman" panose="02020603050405020304" pitchFamily="18" charset="0"/>
                </a:rPr>
                <a:t>JobHistoryServer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2625"/>
            <p:cNvSpPr txBox="1"/>
            <p:nvPr/>
          </p:nvSpPr>
          <p:spPr>
            <a:xfrm>
              <a:off x="1196000" y="19834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2625"/>
            <p:cNvSpPr txBox="1"/>
            <p:nvPr/>
          </p:nvSpPr>
          <p:spPr>
            <a:xfrm>
              <a:off x="3234350" y="1996100"/>
              <a:ext cx="843280" cy="351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lang="en-US" altLang="zh-CN" dirty="0"/>
              <a:t>2. </a:t>
            </a:r>
            <a:r>
              <a:rPr lang="zh-CN" altLang="en-US" dirty="0"/>
              <a:t>软件选择</a:t>
            </a:r>
            <a:endParaRPr lang="zh-CN" altLang="en-US" dirty="0"/>
          </a:p>
          <a:p>
            <a:pPr marL="514350" lvl="2">
              <a:lnSpc>
                <a:spcPct val="120000"/>
              </a:lnSpc>
              <a:spcBef>
                <a:spcPts val="750"/>
              </a:spcBef>
            </a:pPr>
            <a:r>
              <a:rPr lang="en-US" altLang="zh-CN" sz="1700" dirty="0"/>
              <a:t>1</a:t>
            </a:r>
            <a:r>
              <a:rPr lang="zh-CN" altLang="en-US" sz="1700" dirty="0"/>
              <a:t>）虚拟机工具</a:t>
            </a:r>
            <a:endParaRPr lang="zh-CN" altLang="en-US" sz="1700" dirty="0"/>
          </a:p>
          <a:p>
            <a:pPr marL="857250" lvl="4">
              <a:lnSpc>
                <a:spcPct val="120000"/>
              </a:lnSpc>
              <a:spcBef>
                <a:spcPts val="750"/>
              </a:spcBef>
            </a:pPr>
            <a:r>
              <a:rPr lang="zh-CN" altLang="en-US" sz="1850" dirty="0"/>
              <a:t>鉴于多数用户使用的是</a:t>
            </a:r>
            <a:r>
              <a:rPr lang="en-US" altLang="zh-CN" sz="1850" dirty="0"/>
              <a:t>Windows</a:t>
            </a:r>
            <a:r>
              <a:rPr lang="zh-CN" altLang="en-US" sz="1850" dirty="0"/>
              <a:t>操作系统，作为</a:t>
            </a:r>
            <a:r>
              <a:rPr lang="en-US" altLang="zh-CN" sz="1850" dirty="0"/>
              <a:t>Hadoop</a:t>
            </a:r>
            <a:r>
              <a:rPr lang="zh-CN" altLang="en-US" sz="1850" dirty="0"/>
              <a:t>初学者，建议在</a:t>
            </a:r>
            <a:r>
              <a:rPr lang="en-US" altLang="zh-CN" sz="1850" dirty="0"/>
              <a:t>Windows</a:t>
            </a:r>
            <a:r>
              <a:rPr lang="zh-CN" altLang="en-US" sz="1850" dirty="0"/>
              <a:t>操作系统上安装虚拟机工具，并在其上创建</a:t>
            </a:r>
            <a:r>
              <a:rPr lang="en-US" altLang="zh-CN" sz="1850" dirty="0"/>
              <a:t>Linux</a:t>
            </a:r>
            <a:r>
              <a:rPr lang="zh-CN" altLang="en-US" sz="1850" dirty="0"/>
              <a:t>虚拟机。编者采用的虚拟机工具为</a:t>
            </a:r>
            <a:r>
              <a:rPr lang="en-US" altLang="zh-CN" sz="1850" dirty="0"/>
              <a:t>VMware Workstation Pro</a:t>
            </a:r>
            <a:r>
              <a:rPr lang="zh-CN" altLang="en-US" sz="1850" dirty="0"/>
              <a:t>，读者也可采用其他虚拟机工具例如</a:t>
            </a:r>
            <a:r>
              <a:rPr lang="en-US" altLang="zh-CN" sz="1850" dirty="0"/>
              <a:t>Oracle VirtualBox</a:t>
            </a:r>
            <a:r>
              <a:rPr lang="zh-CN" altLang="en-US" sz="1850" dirty="0"/>
              <a:t>等。</a:t>
            </a:r>
            <a:endParaRPr lang="zh-CN" altLang="en-US" sz="1850" dirty="0"/>
          </a:p>
          <a:p>
            <a:pPr marL="514350" lvl="2">
              <a:lnSpc>
                <a:spcPct val="120000"/>
              </a:lnSpc>
              <a:spcBef>
                <a:spcPts val="750"/>
              </a:spcBef>
            </a:pPr>
            <a:r>
              <a:rPr lang="en-US" altLang="zh-CN" sz="1700" dirty="0"/>
              <a:t>2</a:t>
            </a:r>
            <a:r>
              <a:rPr lang="zh-CN" altLang="en-US" sz="1700" dirty="0"/>
              <a:t>）</a:t>
            </a:r>
            <a:r>
              <a:rPr lang="en-US" altLang="zh-CN" sz="1700" dirty="0"/>
              <a:t>Linux</a:t>
            </a:r>
            <a:r>
              <a:rPr lang="zh-CN" altLang="en-US" sz="1700" dirty="0"/>
              <a:t>操作系统</a:t>
            </a:r>
            <a:endParaRPr lang="zh-CN" altLang="en-US" sz="1700" dirty="0"/>
          </a:p>
          <a:p>
            <a:pPr marL="857250" lvl="4">
              <a:lnSpc>
                <a:spcPct val="120000"/>
              </a:lnSpc>
              <a:spcBef>
                <a:spcPts val="750"/>
              </a:spcBef>
            </a:pPr>
            <a:r>
              <a:rPr lang="zh-CN" altLang="en-US" sz="1850" dirty="0"/>
              <a:t>编者采用的</a:t>
            </a:r>
            <a:r>
              <a:rPr lang="en-US" altLang="zh-CN" sz="1850" dirty="0"/>
              <a:t>Linux</a:t>
            </a:r>
            <a:r>
              <a:rPr lang="zh-CN" altLang="en-US" sz="1850" dirty="0"/>
              <a:t>操作系统为免费的</a:t>
            </a:r>
            <a:r>
              <a:rPr lang="en-US" altLang="zh-CN" sz="1850" dirty="0"/>
              <a:t>CentOS</a:t>
            </a:r>
            <a:r>
              <a:rPr lang="zh-CN" altLang="en-US" sz="1850" dirty="0"/>
              <a:t>（</a:t>
            </a:r>
            <a:r>
              <a:rPr lang="en-US" altLang="zh-CN" sz="1850" dirty="0"/>
              <a:t>Community Enterprise Operating System</a:t>
            </a:r>
            <a:r>
              <a:rPr lang="zh-CN" altLang="en-US" sz="1850" dirty="0"/>
              <a:t>，社区企业操作系统），</a:t>
            </a:r>
            <a:r>
              <a:rPr lang="en-US" altLang="zh-CN" sz="1850" dirty="0"/>
              <a:t>CentOS</a:t>
            </a:r>
            <a:r>
              <a:rPr lang="zh-CN" altLang="en-US" sz="1850" dirty="0"/>
              <a:t>是</a:t>
            </a:r>
            <a:r>
              <a:rPr lang="en-US" altLang="zh-CN" sz="1850" dirty="0"/>
              <a:t>Red Hat Enterprise Linux</a:t>
            </a:r>
            <a:r>
              <a:rPr lang="zh-CN" altLang="en-US" sz="1850" dirty="0"/>
              <a:t>依照开放源代码规定释出的源代码所编译而成，读者也可以使用其他</a:t>
            </a:r>
            <a:r>
              <a:rPr lang="en-US" altLang="zh-CN" sz="1850" dirty="0"/>
              <a:t>Linux</a:t>
            </a:r>
            <a:r>
              <a:rPr lang="zh-CN" altLang="en-US" sz="1850" dirty="0"/>
              <a:t>操作系统例如</a:t>
            </a:r>
            <a:r>
              <a:rPr lang="en-US" altLang="zh-CN" sz="1850" dirty="0"/>
              <a:t>Ubuntu</a:t>
            </a:r>
            <a:r>
              <a:rPr lang="zh-CN" altLang="en-US" sz="1850" dirty="0"/>
              <a:t>、</a:t>
            </a:r>
            <a:r>
              <a:rPr lang="en-US" altLang="zh-CN" sz="1850" dirty="0"/>
              <a:t>Red Hat</a:t>
            </a:r>
            <a:r>
              <a:rPr lang="zh-CN" altLang="en-US" sz="1850" dirty="0"/>
              <a:t>、</a:t>
            </a:r>
            <a:r>
              <a:rPr lang="en-US" altLang="zh-CN" sz="1850" dirty="0"/>
              <a:t>Debian</a:t>
            </a:r>
            <a:r>
              <a:rPr lang="zh-CN" altLang="en-US" sz="1850" dirty="0"/>
              <a:t>、</a:t>
            </a:r>
            <a:r>
              <a:rPr lang="en-US" altLang="zh-CN" sz="1850" dirty="0"/>
              <a:t>Fedora</a:t>
            </a:r>
            <a:r>
              <a:rPr lang="zh-CN" altLang="en-US" sz="1850" dirty="0"/>
              <a:t>、</a:t>
            </a:r>
            <a:r>
              <a:rPr lang="en-US" altLang="zh-CN" sz="1850" dirty="0"/>
              <a:t>SUSE</a:t>
            </a:r>
            <a:r>
              <a:rPr lang="zh-CN" altLang="en-US" sz="1850" dirty="0"/>
              <a:t>、</a:t>
            </a:r>
            <a:r>
              <a:rPr lang="en-US" altLang="zh-CN" sz="1850" dirty="0"/>
              <a:t>openSUSE</a:t>
            </a:r>
            <a:r>
              <a:rPr lang="zh-CN" altLang="en-US" sz="1850" dirty="0"/>
              <a:t>等。</a:t>
            </a:r>
            <a:endParaRPr lang="zh-CN" altLang="en-US" sz="1850" dirty="0"/>
          </a:p>
        </p:txBody>
      </p:sp>
    </p:spTree>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规划</a:t>
            </a:r>
            <a:r>
              <a:rPr lang="en-US" altLang="zh-CN" dirty="0"/>
              <a:t>Hadoop</a:t>
            </a:r>
            <a:r>
              <a:rPr lang="zh-CN" altLang="en-US" dirty="0"/>
              <a:t>集群</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20000"/>
              </a:lnSpc>
            </a:pPr>
            <a:r>
              <a:rPr lang="en-US" altLang="zh-CN" dirty="0"/>
              <a:t>2. </a:t>
            </a:r>
            <a:r>
              <a:rPr lang="zh-CN" altLang="en-US" dirty="0"/>
              <a:t>软件选择</a:t>
            </a:r>
            <a:endParaRPr lang="en-US" altLang="zh-CN" dirty="0"/>
          </a:p>
          <a:p>
            <a:pPr lvl="1">
              <a:lnSpc>
                <a:spcPct val="120000"/>
              </a:lnSpc>
            </a:pPr>
            <a:r>
              <a:rPr lang="en-US" altLang="zh-CN" dirty="0"/>
              <a:t>3</a:t>
            </a:r>
            <a:r>
              <a:rPr lang="zh-CN" altLang="en-US" dirty="0"/>
              <a:t>）</a:t>
            </a:r>
            <a:r>
              <a:rPr lang="en-US" altLang="zh-CN" dirty="0"/>
              <a:t>Java</a:t>
            </a:r>
            <a:endParaRPr lang="en-US" altLang="zh-CN" dirty="0"/>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a:t>
            </a:r>
            <a:r>
              <a:rPr lang="en-US" altLang="zh-CN" sz="1600" dirty="0"/>
              <a:t>Java</a:t>
            </a:r>
            <a:r>
              <a:rPr lang="zh-CN" altLang="en-US" sz="1600" dirty="0"/>
              <a:t>。</a:t>
            </a:r>
            <a:r>
              <a:rPr lang="en-US" altLang="zh-CN" sz="1600" dirty="0"/>
              <a:t>CentOS 7</a:t>
            </a:r>
            <a:r>
              <a:rPr lang="zh-CN" altLang="en-US" sz="1600" dirty="0"/>
              <a:t>自带有</a:t>
            </a:r>
            <a:r>
              <a:rPr lang="en-US" altLang="zh-CN" sz="1600" dirty="0"/>
              <a:t>OpenJDK 8</a:t>
            </a:r>
            <a:r>
              <a:rPr lang="zh-CN" altLang="en-US" sz="1600" dirty="0"/>
              <a:t>，编者采用的</a:t>
            </a:r>
            <a:r>
              <a:rPr lang="en-US" altLang="zh-CN" sz="1600" dirty="0"/>
              <a:t>Java</a:t>
            </a:r>
            <a:r>
              <a:rPr lang="zh-CN" altLang="en-US" sz="1600" dirty="0"/>
              <a:t>是</a:t>
            </a:r>
            <a:r>
              <a:rPr lang="en-US" altLang="zh-CN" sz="1600" dirty="0"/>
              <a:t>Oracle JDK 1.8</a:t>
            </a:r>
            <a:r>
              <a:rPr lang="zh-CN" altLang="en-US" sz="1600" dirty="0"/>
              <a:t>。</a:t>
            </a:r>
            <a:endParaRPr lang="en-US" altLang="zh-CN" sz="1600" dirty="0"/>
          </a:p>
          <a:p>
            <a:pPr lvl="1">
              <a:lnSpc>
                <a:spcPct val="120000"/>
              </a:lnSpc>
            </a:pPr>
            <a:r>
              <a:rPr lang="en-US" altLang="zh-CN" dirty="0"/>
              <a:t>4</a:t>
            </a:r>
            <a:r>
              <a:rPr lang="zh-CN" altLang="en-US" dirty="0"/>
              <a:t>）</a:t>
            </a:r>
            <a:r>
              <a:rPr lang="en-US" altLang="zh-CN" dirty="0"/>
              <a:t>SSH</a:t>
            </a:r>
            <a:endParaRPr lang="en-US" altLang="zh-CN" dirty="0"/>
          </a:p>
          <a:p>
            <a:pPr lvl="2">
              <a:lnSpc>
                <a:spcPct val="120000"/>
              </a:lnSpc>
            </a:pPr>
            <a:r>
              <a:rPr lang="en-US" altLang="zh-CN" sz="1600" dirty="0"/>
              <a:t>Hadoop</a:t>
            </a:r>
            <a:r>
              <a:rPr lang="zh-CN" altLang="en-US" sz="1600" dirty="0"/>
              <a:t>集群若想运行，其运行平台</a:t>
            </a:r>
            <a:r>
              <a:rPr lang="en-US" altLang="zh-CN" sz="1600" dirty="0"/>
              <a:t>Linux</a:t>
            </a:r>
            <a:r>
              <a:rPr lang="zh-CN" altLang="en-US" sz="1600" dirty="0"/>
              <a:t>必须安装的第</a:t>
            </a:r>
            <a:r>
              <a:rPr lang="en-US" altLang="zh-CN" sz="1600" dirty="0"/>
              <a:t>2</a:t>
            </a:r>
            <a:r>
              <a:rPr lang="zh-CN" altLang="en-US" sz="1600" dirty="0"/>
              <a:t>个软件是</a:t>
            </a:r>
            <a:r>
              <a:rPr lang="en-US" altLang="zh-CN" sz="1600" dirty="0"/>
              <a:t>SSH</a:t>
            </a:r>
            <a:r>
              <a:rPr lang="zh-CN" altLang="en-US" sz="1600" dirty="0"/>
              <a:t>，且</a:t>
            </a:r>
            <a:r>
              <a:rPr lang="en-US" altLang="zh-CN" sz="1600" dirty="0" err="1"/>
              <a:t>sshd</a:t>
            </a:r>
            <a:r>
              <a:rPr lang="zh-CN" altLang="en-US" sz="1600" dirty="0"/>
              <a:t>服务必须运行，只有这样，才能使用</a:t>
            </a:r>
            <a:r>
              <a:rPr lang="en-US" altLang="zh-CN" sz="1600" dirty="0"/>
              <a:t>Hadoop</a:t>
            </a:r>
            <a:r>
              <a:rPr lang="zh-CN" altLang="en-US" sz="1600" dirty="0"/>
              <a:t>脚本管理远程</a:t>
            </a:r>
            <a:r>
              <a:rPr lang="en-US" altLang="zh-CN" sz="1600" dirty="0"/>
              <a:t>Hadoop</a:t>
            </a:r>
            <a:r>
              <a:rPr lang="zh-CN" altLang="en-US" sz="1600" dirty="0"/>
              <a:t>守护进程。本书选用的</a:t>
            </a:r>
            <a:r>
              <a:rPr lang="en-US" altLang="zh-CN" sz="1600" dirty="0"/>
              <a:t>CentOS 7</a:t>
            </a:r>
            <a:r>
              <a:rPr lang="zh-CN" altLang="en-US" sz="1600" dirty="0"/>
              <a:t>自带有</a:t>
            </a:r>
            <a:r>
              <a:rPr lang="en-US" altLang="zh-CN" sz="1600" dirty="0"/>
              <a:t>SSH</a:t>
            </a:r>
            <a:r>
              <a:rPr lang="zh-CN" altLang="en-US" sz="1600" dirty="0"/>
              <a:t>。</a:t>
            </a:r>
            <a:endParaRPr lang="en-US" altLang="zh-CN" sz="1600" dirty="0"/>
          </a:p>
          <a:p>
            <a:pPr lvl="1">
              <a:lnSpc>
                <a:spcPct val="120000"/>
              </a:lnSpc>
            </a:pPr>
            <a:r>
              <a:rPr lang="en-US" altLang="zh-CN" dirty="0"/>
              <a:t>5</a:t>
            </a:r>
            <a:r>
              <a:rPr lang="zh-CN" altLang="en-US" dirty="0"/>
              <a:t>）</a:t>
            </a:r>
            <a:r>
              <a:rPr lang="en-US" altLang="zh-CN" dirty="0"/>
              <a:t>Hadoop</a:t>
            </a:r>
            <a:endParaRPr lang="en-US" altLang="zh-CN" dirty="0"/>
          </a:p>
          <a:p>
            <a:pPr lvl="2">
              <a:lnSpc>
                <a:spcPct val="120000"/>
              </a:lnSpc>
            </a:pPr>
            <a:r>
              <a:rPr lang="en-US" altLang="zh-CN" sz="1600" dirty="0"/>
              <a:t>Hadoop</a:t>
            </a:r>
            <a:r>
              <a:rPr lang="zh-CN" altLang="en-US" sz="1600" dirty="0"/>
              <a:t>的版本经历了</a:t>
            </a:r>
            <a:r>
              <a:rPr lang="en-US" altLang="zh-CN" sz="1600" dirty="0"/>
              <a:t>1.0</a:t>
            </a:r>
            <a:r>
              <a:rPr lang="zh-CN" altLang="en-US" sz="1600" dirty="0"/>
              <a:t>、</a:t>
            </a:r>
            <a:r>
              <a:rPr lang="en-US" altLang="zh-CN" sz="1600" dirty="0"/>
              <a:t>2.0</a:t>
            </a:r>
            <a:r>
              <a:rPr lang="zh-CN" altLang="en-US" sz="1600" dirty="0"/>
              <a:t>、</a:t>
            </a:r>
            <a:r>
              <a:rPr lang="en-US" altLang="zh-CN" sz="1600" dirty="0"/>
              <a:t>3.0</a:t>
            </a:r>
            <a:r>
              <a:rPr lang="zh-CN" altLang="en-US" sz="1600" dirty="0"/>
              <a:t>，目前最新稳定版本是</a:t>
            </a:r>
            <a:r>
              <a:rPr lang="en-US" altLang="zh-CN" sz="1600" dirty="0"/>
              <a:t>2019</a:t>
            </a:r>
            <a:r>
              <a:rPr lang="zh-CN" altLang="en-US" sz="1600" dirty="0"/>
              <a:t>年</a:t>
            </a:r>
            <a:r>
              <a:rPr lang="en-US" altLang="zh-CN" sz="1600" dirty="0"/>
              <a:t>1</a:t>
            </a:r>
            <a:r>
              <a:rPr lang="zh-CN" altLang="en-US" sz="1600" dirty="0"/>
              <a:t>月</a:t>
            </a:r>
            <a:r>
              <a:rPr lang="en-US" altLang="zh-CN" sz="1600" dirty="0"/>
              <a:t>16</a:t>
            </a:r>
            <a:r>
              <a:rPr lang="zh-CN" altLang="en-US" sz="1600" dirty="0"/>
              <a:t>日发布的</a:t>
            </a:r>
            <a:r>
              <a:rPr lang="en-US" altLang="zh-CN" sz="1600" dirty="0"/>
              <a:t>Hadoop 3.2.0</a:t>
            </a:r>
            <a:r>
              <a:rPr lang="zh-CN" altLang="en-US" sz="1600" dirty="0"/>
              <a:t>，编者采用的是</a:t>
            </a:r>
            <a:r>
              <a:rPr lang="en-US" altLang="zh-CN" sz="1600" dirty="0"/>
              <a:t>2018</a:t>
            </a:r>
            <a:r>
              <a:rPr lang="zh-CN" altLang="en-US" sz="1600" dirty="0"/>
              <a:t>年</a:t>
            </a:r>
            <a:r>
              <a:rPr lang="en-US" altLang="zh-CN" sz="1600" dirty="0"/>
              <a:t>11</a:t>
            </a:r>
            <a:r>
              <a:rPr lang="zh-CN" altLang="en-US" sz="1600" dirty="0"/>
              <a:t>月</a:t>
            </a:r>
            <a:r>
              <a:rPr lang="en-US" altLang="zh-CN" sz="1600" dirty="0"/>
              <a:t>19</a:t>
            </a:r>
            <a:r>
              <a:rPr lang="zh-CN" altLang="en-US" sz="1600" dirty="0"/>
              <a:t>日发布的稳定版</a:t>
            </a:r>
            <a:r>
              <a:rPr lang="en-US" altLang="zh-CN" sz="1600" dirty="0"/>
              <a:t>Hadoop 2.9.2</a:t>
            </a:r>
            <a:r>
              <a:rPr lang="zh-CN" altLang="en-US" sz="1600" dirty="0"/>
              <a:t>。</a:t>
            </a:r>
            <a:endParaRPr lang="zh-CN" altLang="en-US" sz="1600" dirty="0"/>
          </a:p>
        </p:txBody>
      </p:sp>
    </p:spTree>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lstStyle/>
          <a:p>
            <a:r>
              <a:rPr lang="en-US" altLang="zh-CN" dirty="0"/>
              <a:t>1. </a:t>
            </a:r>
            <a:r>
              <a:rPr lang="zh-CN" altLang="en-US" dirty="0"/>
              <a:t>准备机器</a:t>
            </a:r>
            <a:endParaRPr lang="en-US" altLang="zh-CN" dirty="0"/>
          </a:p>
          <a:p>
            <a:pPr lvl="1"/>
            <a:r>
              <a:rPr lang="zh-CN" altLang="en-US" dirty="0"/>
              <a:t>安装3台CentOS虚拟机</a:t>
            </a:r>
            <a:endParaRPr lang="en-US" altLang="zh-CN" dirty="0"/>
          </a:p>
          <a:p>
            <a:pPr lvl="2"/>
            <a:r>
              <a:rPr lang="zh-CN" altLang="en-US" dirty="0"/>
              <a:t>hadoop2.9.2-master：内存为4096MB，CPU为1个2核，硬盘</a:t>
            </a:r>
            <a:r>
              <a:rPr lang="en-US" altLang="zh-CN" dirty="0"/>
              <a:t>40G</a:t>
            </a:r>
            <a:r>
              <a:rPr lang="zh-CN" altLang="en-US" dirty="0"/>
              <a:t>。</a:t>
            </a:r>
            <a:endParaRPr lang="en-US" altLang="zh-CN" dirty="0"/>
          </a:p>
          <a:p>
            <a:pPr lvl="2"/>
            <a:r>
              <a:rPr lang="zh-CN" altLang="en-US" dirty="0"/>
              <a:t>hadoop2.9.2-slave1、hadoop2.9.2-slave2：内存均为1024MB，CPU为1个1核，硬盘</a:t>
            </a:r>
            <a:r>
              <a:rPr lang="en-US" altLang="zh-CN" dirty="0"/>
              <a:t>20G </a:t>
            </a:r>
            <a:r>
              <a:rPr lang="zh-CN" altLang="en-US" dirty="0"/>
              <a:t>。</a:t>
            </a:r>
            <a:endParaRPr lang="zh-CN" altLang="en-US" dirty="0"/>
          </a:p>
        </p:txBody>
      </p:sp>
      <p:pic>
        <p:nvPicPr>
          <p:cNvPr id="4" name="图片 3"/>
          <p:cNvPicPr>
            <a:picLocks noChangeAspect="1"/>
          </p:cNvPicPr>
          <p:nvPr/>
        </p:nvPicPr>
        <p:blipFill>
          <a:blip r:embed="rId1"/>
          <a:stretch>
            <a:fillRect/>
          </a:stretch>
        </p:blipFill>
        <p:spPr>
          <a:xfrm>
            <a:off x="2693507" y="2699209"/>
            <a:ext cx="3756986" cy="2034717"/>
          </a:xfrm>
          <a:prstGeom prst="rect">
            <a:avLst/>
          </a:prstGeom>
          <a:ln w="6350">
            <a:solidFill>
              <a:schemeClr val="tx1"/>
            </a:solidFill>
          </a:ln>
        </p:spPr>
      </p:pic>
    </p:spTree>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endParaRPr lang="en-US" altLang="zh-CN" dirty="0"/>
          </a:p>
          <a:p>
            <a:pPr lvl="1"/>
            <a:r>
              <a:rPr lang="zh-CN" altLang="en-US" dirty="0"/>
              <a:t>（</a:t>
            </a:r>
            <a:r>
              <a:rPr lang="en-US" altLang="zh-CN" dirty="0"/>
              <a:t>1</a:t>
            </a:r>
            <a:r>
              <a:rPr lang="zh-CN" altLang="en-US" dirty="0"/>
              <a:t>）切换到</a:t>
            </a:r>
            <a:r>
              <a:rPr lang="en-US" altLang="zh-CN" dirty="0"/>
              <a:t>root</a:t>
            </a:r>
            <a:r>
              <a:rPr lang="zh-CN" altLang="en-US" dirty="0"/>
              <a:t>用户，使用命令</a:t>
            </a:r>
            <a:r>
              <a:rPr lang="zh-CN" altLang="en-US" i="1" dirty="0"/>
              <a:t>“</a:t>
            </a:r>
            <a:r>
              <a:rPr lang="en-US" altLang="zh-CN" i="1" dirty="0"/>
              <a:t>vim /</a:t>
            </a:r>
            <a:r>
              <a:rPr lang="en-US" altLang="zh-CN" i="1" dirty="0" err="1"/>
              <a:t>etc</a:t>
            </a:r>
            <a:r>
              <a:rPr lang="en-US" altLang="zh-CN" i="1" dirty="0"/>
              <a:t>/</a:t>
            </a:r>
            <a:r>
              <a:rPr lang="en-US" altLang="zh-CN" i="1" dirty="0" err="1"/>
              <a:t>sysconfig</a:t>
            </a:r>
            <a:r>
              <a:rPr lang="en-US" altLang="zh-CN" i="1" dirty="0"/>
              <a:t>/network-scripts/ifcfg-ens33”</a:t>
            </a:r>
            <a:r>
              <a:rPr lang="zh-CN" altLang="en-US" dirty="0"/>
              <a:t>修改网卡配置文件，设置静态</a:t>
            </a:r>
            <a:r>
              <a:rPr lang="en-US" altLang="zh-CN" dirty="0"/>
              <a:t>IP</a:t>
            </a:r>
            <a:r>
              <a:rPr lang="zh-CN" altLang="en-US" dirty="0"/>
              <a:t>地址。</a:t>
            </a:r>
            <a:endParaRPr lang="zh-CN" altLang="en-US" dirty="0"/>
          </a:p>
        </p:txBody>
      </p:sp>
      <p:pic>
        <p:nvPicPr>
          <p:cNvPr id="5" name="图片 22641"/>
          <p:cNvPicPr>
            <a:picLocks noChangeAspect="1"/>
          </p:cNvPicPr>
          <p:nvPr/>
        </p:nvPicPr>
        <p:blipFill>
          <a:blip r:embed="rId1"/>
          <a:stretch>
            <a:fillRect/>
          </a:stretch>
        </p:blipFill>
        <p:spPr>
          <a:xfrm>
            <a:off x="2026788" y="2298895"/>
            <a:ext cx="5090423" cy="2479635"/>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Hadoop</a:t>
            </a:r>
            <a:r>
              <a:rPr lang="zh-CN" altLang="en-US" dirty="0"/>
              <a:t>简介</a:t>
            </a:r>
            <a:endParaRPr lang="zh-CN" altLang="en-US" dirty="0"/>
          </a:p>
        </p:txBody>
      </p:sp>
      <p:sp>
        <p:nvSpPr>
          <p:cNvPr id="3" name="内容占位符 2"/>
          <p:cNvSpPr>
            <a:spLocks noGrp="1"/>
          </p:cNvSpPr>
          <p:nvPr>
            <p:ph idx="1"/>
          </p:nvPr>
        </p:nvSpPr>
        <p:spPr/>
        <p:txBody>
          <a:bodyPr/>
          <a:lstStyle/>
          <a:p>
            <a:pPr marL="457200" indent="-457200" algn="l">
              <a:lnSpc>
                <a:spcPct val="150000"/>
              </a:lnSpc>
              <a:spcBef>
                <a:spcPts val="600"/>
              </a:spcBef>
              <a:buClrTx/>
              <a:buSzTx/>
              <a:buFont typeface="Wingdings" panose="05000000000000000000" charset="0"/>
              <a:buChar char="u"/>
            </a:pPr>
            <a:r>
              <a:rPr lang="en-US" altLang="zh-CN" dirty="0"/>
              <a:t>第一代Hadoop（即Hadoop 1.0）的核心由分布式文件系统HDFS和分布式计算框架MapReduce组成，为了克服Hadoop1.0中HDFS和MapReduce的架构设计和应用性能方面的各种问题，提出了第二代Hadoop（即Hadoop 2.0），Hadoop 2.0的核心包括分布式文件系统HDFS、统一资源管理和调度框架YARN和分布式计算框架MapReduce。</a:t>
            </a:r>
            <a:endParaRPr lang="en-US" altLang="zh-CN" dirty="0"/>
          </a:p>
        </p:txBody>
      </p:sp>
    </p:spTree>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lstStyle/>
          <a:p>
            <a:r>
              <a:rPr lang="en-US" altLang="zh-CN" dirty="0"/>
              <a:t>2. </a:t>
            </a:r>
            <a:r>
              <a:rPr lang="zh-CN" altLang="en-US" dirty="0"/>
              <a:t>配置静态</a:t>
            </a:r>
            <a:r>
              <a:rPr lang="en-US" altLang="zh-CN" dirty="0"/>
              <a:t>IP</a:t>
            </a:r>
            <a:endParaRPr lang="en-US" altLang="zh-CN" dirty="0"/>
          </a:p>
          <a:p>
            <a:pPr lvl="1"/>
            <a:r>
              <a:rPr lang="zh-CN" altLang="en-US" dirty="0"/>
              <a:t>（</a:t>
            </a:r>
            <a:r>
              <a:rPr lang="en-US" altLang="zh-CN" dirty="0"/>
              <a:t>2</a:t>
            </a:r>
            <a:r>
              <a:rPr lang="zh-CN" altLang="en-US" dirty="0"/>
              <a:t>）使用</a:t>
            </a:r>
            <a:r>
              <a:rPr lang="zh-CN" altLang="en-US" i="1" dirty="0"/>
              <a:t>“</a:t>
            </a:r>
            <a:r>
              <a:rPr lang="en-US" altLang="zh-CN" i="1" dirty="0"/>
              <a:t>reboot”</a:t>
            </a:r>
            <a:r>
              <a:rPr lang="zh-CN" altLang="en-US" dirty="0"/>
              <a:t>命令重启机器或者</a:t>
            </a:r>
            <a:r>
              <a:rPr lang="zh-CN" altLang="en-US" i="1" dirty="0"/>
              <a:t>“</a:t>
            </a:r>
            <a:r>
              <a:rPr lang="en-US" altLang="zh-CN" i="1" dirty="0" err="1"/>
              <a:t>systemctl</a:t>
            </a:r>
            <a:r>
              <a:rPr lang="en-US" altLang="zh-CN" i="1" dirty="0"/>
              <a:t> restart </a:t>
            </a:r>
            <a:r>
              <a:rPr lang="en-US" altLang="zh-CN" i="1" dirty="0" err="1"/>
              <a:t>network.service</a:t>
            </a:r>
            <a:r>
              <a:rPr lang="en-US" altLang="zh-CN" i="1" dirty="0"/>
              <a:t>”</a:t>
            </a:r>
            <a:r>
              <a:rPr lang="zh-CN" altLang="en-US" dirty="0"/>
              <a:t>命令重启网络方可使得配置生效。</a:t>
            </a:r>
            <a:endParaRPr lang="en-US" altLang="zh-CN" dirty="0"/>
          </a:p>
          <a:p>
            <a:pPr lvl="1"/>
            <a:endParaRPr lang="en-US" altLang="zh-CN" dirty="0"/>
          </a:p>
          <a:p>
            <a:pPr lvl="1"/>
            <a:r>
              <a:rPr lang="zh-CN" altLang="en-US" dirty="0"/>
              <a:t>同理，将虚拟机</a:t>
            </a:r>
            <a:r>
              <a:rPr lang="en-US" altLang="zh-CN" dirty="0"/>
              <a:t>hadoop2.9.2-slave1</a:t>
            </a:r>
            <a:r>
              <a:rPr lang="zh-CN" altLang="en-US" dirty="0"/>
              <a:t>和</a:t>
            </a:r>
            <a:r>
              <a:rPr lang="en-US" altLang="zh-CN" dirty="0"/>
              <a:t>hadoop2.9.2-slave2</a:t>
            </a:r>
            <a:r>
              <a:rPr lang="zh-CN" altLang="en-US" dirty="0"/>
              <a:t>的</a:t>
            </a:r>
            <a:r>
              <a:rPr lang="en-US" altLang="zh-CN" dirty="0"/>
              <a:t>IP</a:t>
            </a:r>
            <a:r>
              <a:rPr lang="zh-CN" altLang="en-US" dirty="0"/>
              <a:t>地址依次设置为静态</a:t>
            </a:r>
            <a:r>
              <a:rPr lang="en-US" altLang="zh-CN" dirty="0"/>
              <a:t>IP“192.168.18.131”</a:t>
            </a:r>
            <a:r>
              <a:rPr lang="zh-CN" altLang="en-US" dirty="0"/>
              <a:t>、“</a:t>
            </a:r>
            <a:r>
              <a:rPr lang="en-US" altLang="zh-CN" dirty="0"/>
              <a:t>192.168.18.132”</a:t>
            </a:r>
            <a:r>
              <a:rPr lang="zh-CN" altLang="en-US" dirty="0"/>
              <a:t>。</a:t>
            </a:r>
            <a:endParaRPr lang="zh-CN" altLang="en-US" dirty="0"/>
          </a:p>
        </p:txBody>
      </p:sp>
    </p:spTree>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3. </a:t>
            </a:r>
            <a:r>
              <a:rPr lang="zh-CN" altLang="en-US" dirty="0"/>
              <a:t>修改主机名</a:t>
            </a:r>
            <a:endParaRPr lang="zh-CN" altLang="en-US" dirty="0"/>
          </a:p>
          <a:p>
            <a:pPr lvl="1">
              <a:lnSpc>
                <a:spcPct val="110000"/>
              </a:lnSpc>
            </a:pPr>
            <a:r>
              <a:rPr lang="zh-CN" altLang="en-US" dirty="0"/>
              <a:t>切换到</a:t>
            </a:r>
            <a:r>
              <a:rPr lang="en-US" altLang="zh-CN" dirty="0"/>
              <a:t>root</a:t>
            </a:r>
            <a:r>
              <a:rPr lang="zh-CN" altLang="en-US" dirty="0"/>
              <a:t>用户，通过修改配置文件</a:t>
            </a:r>
            <a:r>
              <a:rPr lang="en-US" altLang="zh-CN" dirty="0"/>
              <a:t>/</a:t>
            </a:r>
            <a:r>
              <a:rPr lang="en-US" altLang="zh-CN" dirty="0" err="1"/>
              <a:t>etc</a:t>
            </a:r>
            <a:r>
              <a:rPr lang="en-US" altLang="zh-CN" dirty="0"/>
              <a:t>/hostname</a:t>
            </a:r>
            <a:r>
              <a:rPr lang="zh-CN" altLang="en-US" dirty="0"/>
              <a:t>，可以修改</a:t>
            </a:r>
            <a:r>
              <a:rPr lang="en-US" altLang="zh-CN" dirty="0"/>
              <a:t>Linux</a:t>
            </a:r>
            <a:r>
              <a:rPr lang="zh-CN" altLang="en-US" dirty="0"/>
              <a:t>主机名，该配置文件中原始内容为：</a:t>
            </a:r>
            <a:endParaRPr lang="zh-CN" altLang="en-US" dirty="0"/>
          </a:p>
          <a:p>
            <a:pPr lvl="2">
              <a:lnSpc>
                <a:spcPct val="110000"/>
              </a:lnSpc>
            </a:pPr>
            <a:r>
              <a:rPr lang="en-US" altLang="zh-CN" i="1" dirty="0" err="1"/>
              <a:t>localhost.localdomain</a:t>
            </a:r>
            <a:endParaRPr lang="en-US" altLang="zh-CN" i="1" dirty="0"/>
          </a:p>
          <a:p>
            <a:pPr lvl="1">
              <a:lnSpc>
                <a:spcPct val="110000"/>
              </a:lnSpc>
            </a:pPr>
            <a:r>
              <a:rPr lang="zh-CN" altLang="en-US" dirty="0"/>
              <a:t>将配置文件</a:t>
            </a:r>
            <a:r>
              <a:rPr lang="en-US" altLang="zh-CN" dirty="0"/>
              <a:t>/</a:t>
            </a:r>
            <a:r>
              <a:rPr lang="en-US" altLang="zh-CN" dirty="0" err="1"/>
              <a:t>etc</a:t>
            </a:r>
            <a:r>
              <a:rPr lang="en-US" altLang="zh-CN" dirty="0"/>
              <a:t>/hostname</a:t>
            </a:r>
            <a:r>
              <a:rPr lang="zh-CN" altLang="en-US" dirty="0"/>
              <a:t>中原始内容替换为：</a:t>
            </a:r>
            <a:endParaRPr lang="zh-CN" altLang="en-US" dirty="0"/>
          </a:p>
          <a:p>
            <a:pPr lvl="2">
              <a:lnSpc>
                <a:spcPct val="110000"/>
              </a:lnSpc>
            </a:pPr>
            <a:r>
              <a:rPr lang="en-US" altLang="zh-CN" i="1" dirty="0"/>
              <a:t>master</a:t>
            </a:r>
            <a:endParaRPr lang="en-US" altLang="zh-CN" i="1" dirty="0"/>
          </a:p>
          <a:p>
            <a:pPr lvl="1">
              <a:lnSpc>
                <a:spcPct val="110000"/>
              </a:lnSpc>
            </a:pPr>
            <a:r>
              <a:rPr lang="zh-CN" altLang="en-US" dirty="0"/>
              <a:t>使用</a:t>
            </a:r>
            <a:r>
              <a:rPr lang="zh-CN" altLang="en-US" i="1" dirty="0"/>
              <a:t>“</a:t>
            </a:r>
            <a:r>
              <a:rPr lang="en-US" altLang="zh-CN" i="1" dirty="0"/>
              <a:t>reboot”</a:t>
            </a:r>
            <a:r>
              <a:rPr lang="zh-CN" altLang="en-US" dirty="0"/>
              <a:t>命令重启机器方可使得配置生效，使用命令</a:t>
            </a:r>
            <a:r>
              <a:rPr lang="zh-CN" altLang="en-US" i="1" dirty="0"/>
              <a:t>“</a:t>
            </a:r>
            <a:r>
              <a:rPr lang="en-US" altLang="zh-CN" i="1" dirty="0"/>
              <a:t>hostname”</a:t>
            </a:r>
            <a:r>
              <a:rPr lang="zh-CN" altLang="en-US" dirty="0"/>
              <a:t>可以验证当前主机名。</a:t>
            </a:r>
            <a:endParaRPr lang="en-US" altLang="zh-CN" dirty="0"/>
          </a:p>
          <a:p>
            <a:pPr lvl="1">
              <a:lnSpc>
                <a:spcPct val="110000"/>
              </a:lnSpc>
            </a:pPr>
            <a:endParaRPr lang="zh-CN" altLang="en-US" dirty="0"/>
          </a:p>
          <a:p>
            <a:pPr lvl="1">
              <a:lnSpc>
                <a:spcPct val="110000"/>
              </a:lnSpc>
            </a:pPr>
            <a:r>
              <a:rPr lang="zh-CN" altLang="en-US" dirty="0"/>
              <a:t>同理，将虚拟机</a:t>
            </a:r>
            <a:r>
              <a:rPr lang="en-US" altLang="zh-CN" dirty="0"/>
              <a:t>hadoop2.9.2-slave1</a:t>
            </a:r>
            <a:r>
              <a:rPr lang="zh-CN" altLang="en-US" dirty="0"/>
              <a:t>和</a:t>
            </a:r>
            <a:r>
              <a:rPr lang="en-US" altLang="zh-CN" dirty="0"/>
              <a:t>hadoop2.9.2-slave2</a:t>
            </a:r>
            <a:r>
              <a:rPr lang="zh-CN" altLang="en-US" dirty="0"/>
              <a:t>的主机名依次设置为“</a:t>
            </a:r>
            <a:r>
              <a:rPr lang="en-US" altLang="zh-CN" dirty="0"/>
              <a:t>slave1”</a:t>
            </a:r>
            <a:r>
              <a:rPr lang="zh-CN" altLang="en-US" dirty="0"/>
              <a:t>、“</a:t>
            </a:r>
            <a:r>
              <a:rPr lang="en-US" altLang="zh-CN" dirty="0"/>
              <a:t>slave2”</a:t>
            </a:r>
            <a:r>
              <a:rPr lang="zh-CN" altLang="en-US" dirty="0"/>
              <a:t>。</a:t>
            </a:r>
            <a:endParaRPr lang="zh-CN" altLang="en-US" dirty="0"/>
          </a:p>
        </p:txBody>
      </p:sp>
    </p:spTree>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4. </a:t>
            </a:r>
            <a:r>
              <a:rPr lang="zh-CN" altLang="en-US" dirty="0"/>
              <a:t>编辑域名映射</a:t>
            </a:r>
            <a:endParaRPr lang="zh-CN" altLang="en-US" dirty="0"/>
          </a:p>
          <a:p>
            <a:pPr lvl="1"/>
            <a:r>
              <a:rPr lang="zh-CN" altLang="en-US" dirty="0"/>
              <a:t>为协助用户便捷访问该机器而无需记住</a:t>
            </a:r>
            <a:r>
              <a:rPr lang="en-US" altLang="zh-CN" dirty="0"/>
              <a:t>IP</a:t>
            </a:r>
            <a:r>
              <a:rPr lang="zh-CN" altLang="en-US" dirty="0"/>
              <a:t>地址串，需要编辑域名映射文件</a:t>
            </a:r>
            <a:r>
              <a:rPr lang="en-US" altLang="zh-CN" dirty="0"/>
              <a:t>/</a:t>
            </a:r>
            <a:r>
              <a:rPr lang="en-US" altLang="zh-CN" dirty="0" err="1"/>
              <a:t>etc</a:t>
            </a:r>
            <a:r>
              <a:rPr lang="en-US" altLang="zh-CN" dirty="0"/>
              <a:t>/hosts</a:t>
            </a:r>
            <a:r>
              <a:rPr lang="zh-CN" altLang="en-US" dirty="0"/>
              <a:t>，在原始内容最后追加如下</a:t>
            </a:r>
            <a:r>
              <a:rPr lang="en-US" altLang="zh-CN" dirty="0"/>
              <a:t>3</a:t>
            </a:r>
            <a:r>
              <a:rPr lang="zh-CN" altLang="en-US" dirty="0"/>
              <a:t>行内容：</a:t>
            </a:r>
            <a:endParaRPr lang="zh-CN" altLang="en-US" dirty="0"/>
          </a:p>
          <a:p>
            <a:pPr marL="342900" lvl="1" indent="0">
              <a:buNone/>
            </a:pPr>
            <a:r>
              <a:rPr lang="zh-CN" altLang="en-US" i="1" dirty="0"/>
              <a:t>   </a:t>
            </a:r>
            <a:r>
              <a:rPr lang="en-US" altLang="zh-CN" i="1" dirty="0"/>
              <a:t>192.168.18.130 master</a:t>
            </a:r>
            <a:endParaRPr lang="en-US" altLang="zh-CN" i="1" dirty="0"/>
          </a:p>
          <a:p>
            <a:pPr marL="342900" lvl="1" indent="0">
              <a:buNone/>
            </a:pPr>
            <a:r>
              <a:rPr lang="en-US" altLang="zh-CN" i="1" dirty="0"/>
              <a:t>   192.168.18.131 slave1</a:t>
            </a:r>
            <a:endParaRPr lang="en-US" altLang="zh-CN" i="1" dirty="0"/>
          </a:p>
          <a:p>
            <a:pPr marL="342900" lvl="1" indent="0">
              <a:buNone/>
            </a:pPr>
            <a:r>
              <a:rPr lang="en-US" altLang="zh-CN" i="1" dirty="0"/>
              <a:t>   192.168.18.132 slave2</a:t>
            </a:r>
            <a:endParaRPr lang="en-US" altLang="zh-CN" i="1" dirty="0"/>
          </a:p>
          <a:p>
            <a:pPr lvl="1"/>
            <a:r>
              <a:rPr lang="zh-CN" altLang="en-US" dirty="0"/>
              <a:t>使用</a:t>
            </a:r>
            <a:r>
              <a:rPr lang="zh-CN" altLang="en-US" i="1" dirty="0"/>
              <a:t>“</a:t>
            </a:r>
            <a:r>
              <a:rPr lang="en-US" altLang="zh-CN" i="1" dirty="0"/>
              <a:t>reboot”</a:t>
            </a:r>
            <a:r>
              <a:rPr lang="zh-CN" altLang="en-US" dirty="0"/>
              <a:t>命令重启机器方可使得配置生效。</a:t>
            </a:r>
            <a:endParaRPr lang="en-US" altLang="zh-CN" dirty="0"/>
          </a:p>
          <a:p>
            <a:pPr lvl="1"/>
            <a:endParaRPr lang="zh-CN" altLang="en-US" dirty="0"/>
          </a:p>
          <a:p>
            <a:pPr lvl="1"/>
            <a:r>
              <a:rPr lang="zh-CN" altLang="en-US" dirty="0"/>
              <a:t>同理，编辑虚拟机</a:t>
            </a:r>
            <a:r>
              <a:rPr lang="en-US" altLang="zh-CN" dirty="0"/>
              <a:t>hadoop2.9.2-slave1</a:t>
            </a:r>
            <a:r>
              <a:rPr lang="zh-CN" altLang="en-US" dirty="0"/>
              <a:t>和</a:t>
            </a:r>
            <a:r>
              <a:rPr lang="en-US" altLang="zh-CN" dirty="0"/>
              <a:t>hadoop2.9.2-slave2</a:t>
            </a:r>
            <a:r>
              <a:rPr lang="zh-CN" altLang="en-US" dirty="0"/>
              <a:t>的域名映射文件，内容同虚拟机</a:t>
            </a:r>
            <a:r>
              <a:rPr lang="en-US" altLang="zh-CN" dirty="0"/>
              <a:t>hadoop2.9.2-master</a:t>
            </a:r>
            <a:r>
              <a:rPr lang="zh-CN" altLang="en-US" dirty="0"/>
              <a:t>。</a:t>
            </a:r>
            <a:endParaRPr lang="zh-CN" altLang="en-US" dirty="0"/>
          </a:p>
        </p:txBody>
      </p:sp>
    </p:spTree>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3192501" cy="3263504"/>
          </a:xfrm>
        </p:spPr>
        <p:txBody>
          <a:bodyPr>
            <a:normAutofit/>
          </a:bodyPr>
          <a:lstStyle/>
          <a:p>
            <a:r>
              <a:rPr lang="zh-CN" altLang="en-US" dirty="0"/>
              <a:t>至此，</a:t>
            </a:r>
            <a:r>
              <a:rPr lang="en-US" altLang="zh-CN" dirty="0"/>
              <a:t>3</a:t>
            </a:r>
            <a:r>
              <a:rPr lang="zh-CN" altLang="en-US" dirty="0"/>
              <a:t>台</a:t>
            </a:r>
            <a:r>
              <a:rPr lang="en-US" altLang="zh-CN" dirty="0"/>
              <a:t>CentOS</a:t>
            </a:r>
            <a:r>
              <a:rPr lang="zh-CN" altLang="en-US" dirty="0"/>
              <a:t>虚拟机的静态</a:t>
            </a:r>
            <a:r>
              <a:rPr lang="en-US" altLang="zh-CN" dirty="0"/>
              <a:t>IP</a:t>
            </a:r>
            <a:r>
              <a:rPr lang="zh-CN" altLang="en-US" dirty="0"/>
              <a:t>、主机名、域名映射均已修改完毕，用</a:t>
            </a:r>
            <a:r>
              <a:rPr lang="en-US" altLang="zh-CN" dirty="0"/>
              <a:t>ping</a:t>
            </a:r>
            <a:r>
              <a:rPr lang="zh-CN" altLang="en-US" dirty="0"/>
              <a:t>命令来检测各节点间是否通讯正常。</a:t>
            </a:r>
            <a:endParaRPr lang="zh-CN" altLang="en-US" dirty="0"/>
          </a:p>
        </p:txBody>
      </p:sp>
      <p:pic>
        <p:nvPicPr>
          <p:cNvPr id="4" name="图片 10"/>
          <p:cNvPicPr>
            <a:picLocks noChangeAspect="1"/>
          </p:cNvPicPr>
          <p:nvPr/>
        </p:nvPicPr>
        <p:blipFill>
          <a:blip r:embed="rId1"/>
          <a:stretch>
            <a:fillRect/>
          </a:stretch>
        </p:blipFill>
        <p:spPr>
          <a:xfrm>
            <a:off x="4141858" y="1087926"/>
            <a:ext cx="4767485" cy="3627435"/>
          </a:xfrm>
          <a:prstGeom prst="rect">
            <a:avLst/>
          </a:prstGeom>
        </p:spPr>
      </p:pic>
    </p:spTree>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1</a:t>
            </a:r>
            <a:r>
              <a:rPr lang="zh-CN" altLang="en-US" dirty="0"/>
              <a:t>）卸载</a:t>
            </a:r>
            <a:r>
              <a:rPr lang="en-US" altLang="zh-CN" dirty="0"/>
              <a:t>Oracle OpenJDK</a:t>
            </a:r>
            <a:r>
              <a:rPr lang="zh-CN" altLang="en-US" dirty="0"/>
              <a:t>。</a:t>
            </a:r>
            <a:endParaRPr lang="zh-CN" altLang="en-US" dirty="0"/>
          </a:p>
          <a:p>
            <a:pPr lvl="2"/>
            <a:r>
              <a:rPr lang="zh-CN" altLang="en-US" dirty="0"/>
              <a:t>首先，通过命令</a:t>
            </a:r>
            <a:r>
              <a:rPr lang="zh-CN" altLang="en-US" i="1" dirty="0"/>
              <a:t>“</a:t>
            </a:r>
            <a:r>
              <a:rPr lang="en-US" altLang="zh-CN" i="1" dirty="0"/>
              <a:t>java -version”</a:t>
            </a:r>
            <a:r>
              <a:rPr lang="zh-CN" altLang="en-US" dirty="0"/>
              <a:t>查看是否已安装</a:t>
            </a:r>
            <a:r>
              <a:rPr lang="en-US" altLang="zh-CN" dirty="0"/>
              <a:t>Java</a:t>
            </a:r>
            <a:r>
              <a:rPr lang="zh-CN" altLang="en-US" dirty="0"/>
              <a:t>，由于</a:t>
            </a:r>
            <a:r>
              <a:rPr lang="en-US" altLang="zh-CN" dirty="0"/>
              <a:t>CentOS 7</a:t>
            </a:r>
            <a:r>
              <a:rPr lang="zh-CN" altLang="en-US" dirty="0"/>
              <a:t>自带的</a:t>
            </a:r>
            <a:r>
              <a:rPr lang="en-US" altLang="zh-CN" dirty="0"/>
              <a:t>Java</a:t>
            </a:r>
            <a:r>
              <a:rPr lang="zh-CN" altLang="en-US" dirty="0"/>
              <a:t>是</a:t>
            </a:r>
            <a:r>
              <a:rPr lang="en-US" altLang="zh-CN" dirty="0"/>
              <a:t>Oracle OpenJDK</a:t>
            </a:r>
            <a:r>
              <a:rPr lang="zh-CN" altLang="en-US" dirty="0"/>
              <a:t>，而更建议使用</a:t>
            </a:r>
            <a:r>
              <a:rPr lang="en-US" altLang="zh-CN" dirty="0"/>
              <a:t>Oracle JDK</a:t>
            </a:r>
            <a:r>
              <a:rPr lang="zh-CN" altLang="en-US" dirty="0"/>
              <a:t>，因此将</a:t>
            </a:r>
            <a:r>
              <a:rPr lang="en-US" altLang="zh-CN" dirty="0"/>
              <a:t>Oracle OpenJDK</a:t>
            </a:r>
            <a:r>
              <a:rPr lang="zh-CN" altLang="en-US" dirty="0"/>
              <a:t>卸载。</a:t>
            </a:r>
            <a:endParaRPr lang="en-US" altLang="zh-CN" dirty="0"/>
          </a:p>
          <a:p>
            <a:pPr lvl="2"/>
            <a:endParaRPr lang="en-US" altLang="zh-CN" dirty="0"/>
          </a:p>
          <a:p>
            <a:pPr lvl="2"/>
            <a:endParaRPr lang="en-US" altLang="zh-CN" dirty="0"/>
          </a:p>
          <a:p>
            <a:pPr lvl="2"/>
            <a:endParaRPr lang="en-US" altLang="zh-CN" dirty="0"/>
          </a:p>
          <a:p>
            <a:pPr lvl="2"/>
            <a:r>
              <a:rPr lang="zh-CN" altLang="en-US" sz="1600" dirty="0"/>
              <a:t>其次，使用</a:t>
            </a:r>
            <a:r>
              <a:rPr lang="zh-CN" altLang="en-US" sz="1600" i="1" dirty="0"/>
              <a:t>“rpm -qa|grep jdk”</a:t>
            </a:r>
            <a:r>
              <a:rPr lang="zh-CN" altLang="en-US" sz="1600" dirty="0"/>
              <a:t>命令查询jdk软件。</a:t>
            </a:r>
            <a:endParaRPr lang="en-US" altLang="zh-CN" sz="1600" dirty="0"/>
          </a:p>
        </p:txBody>
      </p:sp>
      <p:pic>
        <p:nvPicPr>
          <p:cNvPr id="6" name="图片 11"/>
          <p:cNvPicPr>
            <a:picLocks noChangeAspect="1"/>
          </p:cNvPicPr>
          <p:nvPr/>
        </p:nvPicPr>
        <p:blipFill>
          <a:blip r:embed="rId1"/>
          <a:stretch>
            <a:fillRect/>
          </a:stretch>
        </p:blipFill>
        <p:spPr>
          <a:xfrm>
            <a:off x="1412983" y="2679026"/>
            <a:ext cx="5274310" cy="643890"/>
          </a:xfrm>
          <a:prstGeom prst="rect">
            <a:avLst/>
          </a:prstGeom>
        </p:spPr>
      </p:pic>
      <p:pic>
        <p:nvPicPr>
          <p:cNvPr id="7" name="图片 20656"/>
          <p:cNvPicPr>
            <a:picLocks noChangeAspect="1"/>
          </p:cNvPicPr>
          <p:nvPr/>
        </p:nvPicPr>
        <p:blipFill>
          <a:blip r:embed="rId2"/>
          <a:stretch>
            <a:fillRect/>
          </a:stretch>
        </p:blipFill>
        <p:spPr>
          <a:xfrm>
            <a:off x="1412983" y="3713243"/>
            <a:ext cx="5274310" cy="919480"/>
          </a:xfrm>
          <a:prstGeom prst="rect">
            <a:avLst/>
          </a:prstGeom>
        </p:spPr>
      </p:pic>
    </p:spTree>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1</a:t>
            </a:r>
            <a:r>
              <a:rPr lang="zh-CN" altLang="en-US" dirty="0"/>
              <a:t>）卸载</a:t>
            </a:r>
            <a:r>
              <a:rPr lang="en-US" altLang="zh-CN" dirty="0"/>
              <a:t>Oracle OpenJDK</a:t>
            </a:r>
            <a:r>
              <a:rPr lang="zh-CN" altLang="en-US" dirty="0"/>
              <a:t>。</a:t>
            </a:r>
            <a:endParaRPr lang="zh-CN" altLang="en-US" dirty="0"/>
          </a:p>
          <a:p>
            <a:pPr lvl="2"/>
            <a:r>
              <a:rPr lang="zh-CN" altLang="en-US" sz="1600" dirty="0"/>
              <a:t>最后，切换到</a:t>
            </a:r>
            <a:r>
              <a:rPr lang="en-US" altLang="zh-CN" sz="1600" dirty="0"/>
              <a:t>root</a:t>
            </a:r>
            <a:r>
              <a:rPr lang="zh-CN" altLang="en-US" sz="1600" dirty="0"/>
              <a:t>用户下，分别使用命令</a:t>
            </a:r>
            <a:r>
              <a:rPr lang="zh-CN" altLang="en-US" sz="1600" i="1" dirty="0"/>
              <a:t>“</a:t>
            </a:r>
            <a:r>
              <a:rPr lang="en-US" altLang="zh-CN" sz="1600" i="1" dirty="0"/>
              <a:t>yum -y remove java-1.8.0*”</a:t>
            </a:r>
            <a:r>
              <a:rPr lang="zh-CN" altLang="en-US" sz="1600" dirty="0"/>
              <a:t>和</a:t>
            </a:r>
            <a:r>
              <a:rPr lang="zh-CN" altLang="en-US" sz="1600" i="1" dirty="0"/>
              <a:t>“</a:t>
            </a:r>
            <a:r>
              <a:rPr lang="en-US" altLang="zh-CN" sz="1600" i="1" dirty="0"/>
              <a:t>yum -y remove java-1.7.0*”</a:t>
            </a:r>
            <a:r>
              <a:rPr lang="zh-CN" altLang="en-US" sz="1600" dirty="0"/>
              <a:t>卸载</a:t>
            </a:r>
            <a:r>
              <a:rPr lang="en-US" altLang="zh-CN" sz="1600" dirty="0" err="1"/>
              <a:t>openjdk</a:t>
            </a:r>
            <a:r>
              <a:rPr lang="en-US" altLang="zh-CN" sz="1600" dirty="0"/>
              <a:t> 1.8</a:t>
            </a:r>
            <a:r>
              <a:rPr lang="zh-CN" altLang="en-US" sz="1600" dirty="0"/>
              <a:t>和</a:t>
            </a:r>
            <a:r>
              <a:rPr lang="en-US" altLang="zh-CN" sz="1600" dirty="0" err="1"/>
              <a:t>openjdk</a:t>
            </a:r>
            <a:r>
              <a:rPr lang="en-US" altLang="zh-CN" sz="1600" dirty="0"/>
              <a:t> 1.7</a:t>
            </a:r>
            <a:r>
              <a:rPr lang="zh-CN" altLang="en-US" sz="1600" dirty="0"/>
              <a:t>。</a:t>
            </a:r>
            <a:endParaRPr lang="zh-CN" altLang="en-US" sz="1600" dirty="0"/>
          </a:p>
          <a:p>
            <a:pPr lvl="2"/>
            <a:endParaRPr lang="en-US" altLang="zh-CN" sz="1600" dirty="0"/>
          </a:p>
          <a:p>
            <a:pPr lvl="2"/>
            <a:r>
              <a:rPr lang="zh-CN" altLang="en-US" sz="1600" dirty="0"/>
              <a:t>同理，卸载节点</a:t>
            </a:r>
            <a:r>
              <a:rPr lang="en-US" altLang="zh-CN" sz="1600" dirty="0"/>
              <a:t>slave1</a:t>
            </a:r>
            <a:r>
              <a:rPr lang="zh-CN" altLang="en-US" sz="1600" dirty="0"/>
              <a:t>和</a:t>
            </a:r>
            <a:r>
              <a:rPr lang="en-US" altLang="zh-CN" sz="1600" dirty="0"/>
              <a:t>slave2</a:t>
            </a:r>
            <a:r>
              <a:rPr lang="zh-CN" altLang="en-US" sz="1600" dirty="0"/>
              <a:t>上的</a:t>
            </a:r>
            <a:r>
              <a:rPr lang="en-US" altLang="zh-CN" sz="1600" dirty="0"/>
              <a:t>Oracle OpenJDK</a:t>
            </a:r>
            <a:r>
              <a:rPr lang="zh-CN" altLang="en-US" sz="1600" dirty="0"/>
              <a:t>。</a:t>
            </a:r>
            <a:endParaRPr lang="zh-CN" altLang="en-US" sz="1600" dirty="0"/>
          </a:p>
        </p:txBody>
      </p:sp>
    </p:spTree>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20000"/>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2</a:t>
            </a:r>
            <a:r>
              <a:rPr lang="zh-CN" altLang="en-US" dirty="0"/>
              <a:t>）下载</a:t>
            </a:r>
            <a:r>
              <a:rPr lang="en-US" altLang="zh-CN" dirty="0"/>
              <a:t>Oracle JDK</a:t>
            </a:r>
            <a:r>
              <a:rPr lang="zh-CN" altLang="en-US" dirty="0"/>
              <a:t>。</a:t>
            </a:r>
            <a:endParaRPr lang="zh-CN" altLang="en-US" dirty="0"/>
          </a:p>
          <a:p>
            <a:pPr lvl="2"/>
            <a:r>
              <a:rPr lang="zh-CN" altLang="en-US" dirty="0"/>
              <a:t>需要根据机器所安装的操作系统和位数选择相应</a:t>
            </a:r>
            <a:r>
              <a:rPr lang="en-US" altLang="zh-CN" dirty="0"/>
              <a:t>JDK</a:t>
            </a:r>
            <a:r>
              <a:rPr lang="zh-CN" altLang="en-US" dirty="0"/>
              <a:t>安装包下载，可以使用命令“</a:t>
            </a:r>
            <a:r>
              <a:rPr lang="en-US" altLang="zh-CN" i="1" dirty="0" err="1"/>
              <a:t>getconf</a:t>
            </a:r>
            <a:r>
              <a:rPr lang="en-US" altLang="zh-CN" i="1" dirty="0"/>
              <a:t> LONG_BIT”</a:t>
            </a:r>
            <a:r>
              <a:rPr lang="zh-CN" altLang="en-US" dirty="0"/>
              <a:t>来查询</a:t>
            </a:r>
            <a:r>
              <a:rPr lang="en-US" altLang="zh-CN" dirty="0"/>
              <a:t>Linux</a:t>
            </a:r>
            <a:r>
              <a:rPr lang="zh-CN" altLang="en-US" dirty="0"/>
              <a:t>操作系统是</a:t>
            </a:r>
            <a:r>
              <a:rPr lang="en-US" altLang="zh-CN" dirty="0"/>
              <a:t>32</a:t>
            </a:r>
            <a:r>
              <a:rPr lang="zh-CN" altLang="en-US" dirty="0"/>
              <a:t>还是</a:t>
            </a:r>
            <a:r>
              <a:rPr lang="en-US" altLang="zh-CN" dirty="0"/>
              <a:t>64</a:t>
            </a:r>
            <a:r>
              <a:rPr lang="zh-CN" altLang="en-US" dirty="0"/>
              <a:t>位；也可以使用命令</a:t>
            </a:r>
            <a:r>
              <a:rPr lang="zh-CN" altLang="en-US" i="1" dirty="0"/>
              <a:t>“</a:t>
            </a:r>
            <a:r>
              <a:rPr lang="en-US" altLang="zh-CN" i="1" dirty="0"/>
              <a:t>file /bin/ls”</a:t>
            </a:r>
            <a:r>
              <a:rPr lang="zh-CN" altLang="en-US" dirty="0"/>
              <a:t>来显示</a:t>
            </a:r>
            <a:r>
              <a:rPr lang="en-US" altLang="zh-CN" dirty="0"/>
              <a:t>Linux</a:t>
            </a:r>
            <a:r>
              <a:rPr lang="zh-CN" altLang="en-US" dirty="0"/>
              <a:t>版本号。</a:t>
            </a:r>
            <a:endParaRPr lang="zh-CN" altLang="en-US" dirty="0"/>
          </a:p>
          <a:p>
            <a:pPr lvl="2"/>
            <a:endParaRPr lang="zh-CN" altLang="en-US" dirty="0"/>
          </a:p>
          <a:p>
            <a:pPr lvl="2"/>
            <a:endParaRPr lang="zh-CN" altLang="en-US" dirty="0"/>
          </a:p>
          <a:p>
            <a:pPr lvl="2"/>
            <a:endParaRPr lang="zh-CN" altLang="en-US" dirty="0"/>
          </a:p>
          <a:p>
            <a:pPr lvl="2"/>
            <a:r>
              <a:rPr lang="en-US" altLang="zh-CN" dirty="0"/>
              <a:t>Oracle JDK</a:t>
            </a:r>
            <a:r>
              <a:rPr lang="zh-CN" altLang="en-US" dirty="0"/>
              <a:t>的下载地址为</a:t>
            </a:r>
            <a:r>
              <a:rPr lang="en-US" altLang="zh-CN" dirty="0">
                <a:hlinkClick r:id="rId1"/>
              </a:rPr>
              <a:t>http://www.oracle.com/technetwork/java/javase/downloads/index.html</a:t>
            </a:r>
            <a:r>
              <a:rPr lang="zh-CN" altLang="en-US" dirty="0"/>
              <a:t>，本书下载的</a:t>
            </a:r>
            <a:r>
              <a:rPr lang="en-US" altLang="zh-CN" dirty="0"/>
              <a:t>JDK</a:t>
            </a:r>
            <a:r>
              <a:rPr lang="zh-CN" altLang="en-US" dirty="0"/>
              <a:t>安装包文件名为</a:t>
            </a:r>
            <a:r>
              <a:rPr lang="en-US" altLang="zh-CN" dirty="0"/>
              <a:t>2018</a:t>
            </a:r>
            <a:r>
              <a:rPr lang="zh-CN" altLang="en-US" dirty="0"/>
              <a:t>年</a:t>
            </a:r>
            <a:r>
              <a:rPr lang="en-US" altLang="zh-CN" dirty="0"/>
              <a:t>10</a:t>
            </a:r>
            <a:r>
              <a:rPr lang="zh-CN" altLang="en-US" dirty="0"/>
              <a:t>月</a:t>
            </a:r>
            <a:r>
              <a:rPr lang="en-US" altLang="zh-CN" dirty="0"/>
              <a:t>16</a:t>
            </a:r>
            <a:r>
              <a:rPr lang="zh-CN" altLang="en-US" dirty="0"/>
              <a:t>日发布的</a:t>
            </a:r>
            <a:r>
              <a:rPr lang="en-US" altLang="zh-CN" dirty="0"/>
              <a:t>jdk-8u191-linux-x64.tar.gz</a:t>
            </a:r>
            <a:r>
              <a:rPr lang="zh-CN" altLang="en-US" dirty="0"/>
              <a:t>，并存放在目录</a:t>
            </a:r>
            <a:r>
              <a:rPr lang="en-US" altLang="zh-CN" dirty="0"/>
              <a:t>/home/</a:t>
            </a:r>
            <a:r>
              <a:rPr lang="en-US" altLang="zh-CN" dirty="0" err="1"/>
              <a:t>xuluhui</a:t>
            </a:r>
            <a:r>
              <a:rPr lang="en-US" altLang="zh-CN" dirty="0"/>
              <a:t>/Downloads</a:t>
            </a:r>
            <a:r>
              <a:rPr lang="zh-CN" altLang="en-US" dirty="0"/>
              <a:t>下。</a:t>
            </a:r>
            <a:endParaRPr lang="zh-CN" altLang="en-US" dirty="0"/>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上也下载相同版本的</a:t>
            </a:r>
            <a:r>
              <a:rPr lang="en-US" altLang="zh-CN" dirty="0"/>
              <a:t>Oracle JDK</a:t>
            </a:r>
            <a:r>
              <a:rPr lang="zh-CN" altLang="en-US" dirty="0"/>
              <a:t>，并存放在目录</a:t>
            </a:r>
            <a:r>
              <a:rPr lang="en-US" altLang="zh-CN" dirty="0"/>
              <a:t>/home/</a:t>
            </a:r>
            <a:r>
              <a:rPr lang="en-US" altLang="zh-CN" dirty="0" err="1"/>
              <a:t>xuluhui</a:t>
            </a:r>
            <a:r>
              <a:rPr lang="en-US" altLang="zh-CN" dirty="0"/>
              <a:t>/Downloads</a:t>
            </a:r>
            <a:r>
              <a:rPr lang="zh-CN" altLang="en-US" dirty="0"/>
              <a:t>下。</a:t>
            </a:r>
            <a:endParaRPr lang="zh-CN" altLang="en-US" dirty="0"/>
          </a:p>
        </p:txBody>
      </p:sp>
      <p:pic>
        <p:nvPicPr>
          <p:cNvPr id="4" name="图片 19"/>
          <p:cNvPicPr>
            <a:picLocks noChangeAspect="1"/>
          </p:cNvPicPr>
          <p:nvPr/>
        </p:nvPicPr>
        <p:blipFill>
          <a:blip r:embed="rId2"/>
          <a:stretch>
            <a:fillRect/>
          </a:stretch>
        </p:blipFill>
        <p:spPr>
          <a:xfrm>
            <a:off x="1390309" y="2497060"/>
            <a:ext cx="5274310" cy="645160"/>
          </a:xfrm>
          <a:prstGeom prst="rect">
            <a:avLst/>
          </a:prstGeom>
        </p:spPr>
      </p:pic>
    </p:spTree>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3</a:t>
            </a:r>
            <a:r>
              <a:rPr lang="zh-CN" altLang="en-US" dirty="0"/>
              <a:t>）安装</a:t>
            </a:r>
            <a:r>
              <a:rPr lang="en-US" altLang="zh-CN" dirty="0"/>
              <a:t>Oracle JDK</a:t>
            </a:r>
            <a:r>
              <a:rPr lang="zh-CN" altLang="en-US" dirty="0"/>
              <a:t>。</a:t>
            </a:r>
            <a:endParaRPr lang="zh-CN" altLang="en-US" dirty="0"/>
          </a:p>
          <a:p>
            <a:pPr lvl="2"/>
            <a:r>
              <a:rPr lang="zh-CN" altLang="en-US" dirty="0"/>
              <a:t>使用</a:t>
            </a:r>
            <a:r>
              <a:rPr lang="en-US" altLang="zh-CN" dirty="0"/>
              <a:t>tar</a:t>
            </a:r>
            <a:r>
              <a:rPr lang="zh-CN" altLang="en-US" dirty="0"/>
              <a:t>命令解压进行安装，例如安装到目录</a:t>
            </a:r>
            <a:r>
              <a:rPr lang="en-US" altLang="zh-CN" dirty="0"/>
              <a:t>/</a:t>
            </a:r>
            <a:r>
              <a:rPr lang="en-US" altLang="zh-CN" dirty="0" err="1"/>
              <a:t>usr</a:t>
            </a:r>
            <a:r>
              <a:rPr lang="en-US" altLang="zh-CN" dirty="0"/>
              <a:t>/java</a:t>
            </a:r>
            <a:r>
              <a:rPr lang="zh-CN" altLang="en-US" dirty="0"/>
              <a:t>下，首先在</a:t>
            </a:r>
            <a:r>
              <a:rPr lang="en-US" altLang="zh-CN" dirty="0"/>
              <a:t>/</a:t>
            </a:r>
            <a:r>
              <a:rPr lang="en-US" altLang="zh-CN" dirty="0" err="1"/>
              <a:t>usr</a:t>
            </a:r>
            <a:r>
              <a:rPr lang="zh-CN" altLang="en-US" dirty="0"/>
              <a:t>下创建目录</a:t>
            </a:r>
            <a:r>
              <a:rPr lang="en-US" altLang="zh-CN" dirty="0"/>
              <a:t>java</a:t>
            </a:r>
            <a:r>
              <a:rPr lang="zh-CN" altLang="en-US" dirty="0"/>
              <a:t>，然后解压，依次使用的命令如下所示：</a:t>
            </a:r>
            <a:endParaRPr lang="zh-CN" altLang="en-US" dirty="0"/>
          </a:p>
          <a:p>
            <a:pPr marL="685800" lvl="2" indent="0">
              <a:buNone/>
            </a:pPr>
            <a:r>
              <a:rPr lang="zh-CN" altLang="en-US" i="1" dirty="0"/>
              <a:t>	</a:t>
            </a:r>
            <a:r>
              <a:rPr lang="en-US" altLang="zh-CN" i="1" dirty="0"/>
              <a:t>cd /</a:t>
            </a:r>
            <a:r>
              <a:rPr lang="en-US" altLang="zh-CN" i="1" dirty="0" err="1"/>
              <a:t>usr</a:t>
            </a:r>
            <a:endParaRPr lang="en-US" altLang="zh-CN" i="1" dirty="0"/>
          </a:p>
          <a:p>
            <a:pPr marL="685800" lvl="2" indent="0">
              <a:buNone/>
            </a:pPr>
            <a:r>
              <a:rPr lang="en-US" altLang="zh-CN" i="1" dirty="0"/>
              <a:t>	</a:t>
            </a:r>
            <a:r>
              <a:rPr lang="en-US" altLang="zh-CN" i="1" dirty="0" err="1"/>
              <a:t>mkdir</a:t>
            </a:r>
            <a:r>
              <a:rPr lang="en-US" altLang="zh-CN" i="1" dirty="0"/>
              <a:t> java</a:t>
            </a:r>
            <a:endParaRPr lang="en-US" altLang="zh-CN" i="1" dirty="0"/>
          </a:p>
          <a:p>
            <a:pPr marL="685800" lvl="2" indent="0">
              <a:buNone/>
            </a:pPr>
            <a:r>
              <a:rPr lang="en-US" altLang="zh-CN" i="1" dirty="0"/>
              <a:t>	cd java</a:t>
            </a:r>
            <a:endParaRPr lang="en-US" altLang="zh-CN" i="1" dirty="0"/>
          </a:p>
          <a:p>
            <a:pPr marL="685800" lvl="2" indent="0">
              <a:buNone/>
            </a:pPr>
            <a:r>
              <a:rPr lang="en-US" altLang="zh-CN" i="1" dirty="0"/>
              <a:t>	tar -</a:t>
            </a:r>
            <a:r>
              <a:rPr lang="en-US" altLang="zh-CN" i="1" dirty="0" err="1"/>
              <a:t>zxvf</a:t>
            </a:r>
            <a:r>
              <a:rPr lang="en-US" altLang="zh-CN" i="1" dirty="0"/>
              <a:t> /home/</a:t>
            </a:r>
            <a:r>
              <a:rPr lang="en-US" altLang="zh-CN" i="1" dirty="0" err="1"/>
              <a:t>xuluhui</a:t>
            </a:r>
            <a:r>
              <a:rPr lang="en-US" altLang="zh-CN" i="1" dirty="0"/>
              <a:t>/Downloads/jdk-8u191-linux-x64.tar.gz</a:t>
            </a:r>
            <a:endParaRPr lang="en-US" altLang="zh-CN" i="1" dirty="0"/>
          </a:p>
          <a:p>
            <a:pPr lvl="2"/>
            <a:endParaRPr lang="en-US" altLang="zh-CN" dirty="0"/>
          </a:p>
          <a:p>
            <a:pPr lvl="2"/>
            <a:r>
              <a:rPr lang="zh-CN" altLang="en-US" dirty="0"/>
              <a:t>同理，在节点</a:t>
            </a:r>
            <a:r>
              <a:rPr lang="en-US" altLang="zh-CN" dirty="0"/>
              <a:t>slave1</a:t>
            </a:r>
            <a:r>
              <a:rPr lang="zh-CN" altLang="en-US" dirty="0"/>
              <a:t>和</a:t>
            </a:r>
            <a:r>
              <a:rPr lang="en-US" altLang="zh-CN" dirty="0"/>
              <a:t>slave2</a:t>
            </a:r>
            <a:r>
              <a:rPr lang="zh-CN" altLang="en-US" dirty="0"/>
              <a:t>上也安装</a:t>
            </a:r>
            <a:r>
              <a:rPr lang="en-US" altLang="zh-CN" dirty="0"/>
              <a:t>Oracle JDK</a:t>
            </a:r>
            <a:r>
              <a:rPr lang="zh-CN" altLang="en-US" dirty="0"/>
              <a:t>。</a:t>
            </a:r>
            <a:endParaRPr lang="zh-CN" altLang="en-US" dirty="0"/>
          </a:p>
        </p:txBody>
      </p:sp>
    </p:spTree>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4</a:t>
            </a:r>
            <a:r>
              <a:rPr lang="zh-CN" altLang="en-US" dirty="0"/>
              <a:t>）配置</a:t>
            </a:r>
            <a:r>
              <a:rPr lang="en-US" altLang="zh-CN" dirty="0"/>
              <a:t>Java</a:t>
            </a:r>
            <a:r>
              <a:rPr lang="zh-CN" altLang="en-US" dirty="0"/>
              <a:t>环境。</a:t>
            </a:r>
            <a:endParaRPr lang="zh-CN" altLang="en-US" dirty="0"/>
          </a:p>
          <a:p>
            <a:pPr lvl="2"/>
            <a:r>
              <a:rPr lang="zh-CN" altLang="en-US" dirty="0"/>
              <a:t>通过修改</a:t>
            </a:r>
            <a:r>
              <a:rPr lang="en-US" altLang="zh-CN" dirty="0"/>
              <a:t>/</a:t>
            </a:r>
            <a:r>
              <a:rPr lang="en-US" altLang="zh-CN" dirty="0" err="1"/>
              <a:t>etc</a:t>
            </a:r>
            <a:r>
              <a:rPr lang="en-US" altLang="zh-CN" dirty="0"/>
              <a:t>/profile</a:t>
            </a:r>
            <a:r>
              <a:rPr lang="zh-CN" altLang="en-US" dirty="0"/>
              <a:t>文件完成环境变量</a:t>
            </a:r>
            <a:r>
              <a:rPr lang="en-US" altLang="zh-CN" dirty="0"/>
              <a:t>JAVA_HOME</a:t>
            </a:r>
            <a:r>
              <a:rPr lang="zh-CN" altLang="en-US" dirty="0"/>
              <a:t>、</a:t>
            </a:r>
            <a:r>
              <a:rPr lang="en-US" altLang="zh-CN" dirty="0"/>
              <a:t>PATH</a:t>
            </a:r>
            <a:r>
              <a:rPr lang="zh-CN" altLang="en-US" dirty="0"/>
              <a:t>和</a:t>
            </a:r>
            <a:r>
              <a:rPr lang="en-US" altLang="zh-CN" dirty="0"/>
              <a:t>CLASSPATH</a:t>
            </a:r>
            <a:r>
              <a:rPr lang="zh-CN" altLang="en-US" dirty="0"/>
              <a:t>的设置，在配置文件</a:t>
            </a:r>
            <a:r>
              <a:rPr lang="en-US" altLang="zh-CN" dirty="0"/>
              <a:t>/</a:t>
            </a:r>
            <a:r>
              <a:rPr lang="en-US" altLang="zh-CN" dirty="0" err="1"/>
              <a:t>etc</a:t>
            </a:r>
            <a:r>
              <a:rPr lang="en-US" altLang="zh-CN" dirty="0"/>
              <a:t>/profile</a:t>
            </a:r>
            <a:r>
              <a:rPr lang="zh-CN" altLang="en-US" dirty="0"/>
              <a:t>的最后添加如下内容：</a:t>
            </a:r>
            <a:endParaRPr lang="zh-CN" altLang="en-US" dirty="0"/>
          </a:p>
          <a:p>
            <a:pPr marL="685800" lvl="2" indent="0">
              <a:buNone/>
            </a:pPr>
            <a:r>
              <a:rPr lang="en-US" altLang="zh-CN" i="1" dirty="0"/>
              <a:t># set java environment</a:t>
            </a:r>
            <a:endParaRPr lang="en-US" altLang="zh-CN" i="1" dirty="0"/>
          </a:p>
          <a:p>
            <a:pPr marL="685800" lvl="2" indent="0">
              <a:buNone/>
            </a:pPr>
            <a:r>
              <a:rPr lang="en-US" altLang="zh-CN" i="1" dirty="0"/>
              <a:t>export JAVA_HOME=/</a:t>
            </a:r>
            <a:r>
              <a:rPr lang="en-US" altLang="zh-CN" i="1" dirty="0" err="1"/>
              <a:t>usr</a:t>
            </a:r>
            <a:r>
              <a:rPr lang="en-US" altLang="zh-CN" i="1" dirty="0"/>
              <a:t>/java/jdk1.8.0_191</a:t>
            </a:r>
            <a:endParaRPr lang="en-US" altLang="zh-CN" i="1" dirty="0"/>
          </a:p>
          <a:p>
            <a:pPr marL="685800" lvl="2" indent="0">
              <a:buNone/>
            </a:pPr>
            <a:r>
              <a:rPr lang="en-US" altLang="zh-CN" i="1" dirty="0"/>
              <a:t>export PATH=$JAVA_HOME/bin:$PATH</a:t>
            </a:r>
            <a:endParaRPr lang="en-US" altLang="zh-CN" i="1" dirty="0"/>
          </a:p>
          <a:p>
            <a:pPr marL="685800" lvl="2" indent="0">
              <a:buNone/>
            </a:pPr>
            <a:r>
              <a:rPr lang="en-US" altLang="zh-CN" i="1" dirty="0"/>
              <a:t>export CLASSPATH=.:$JAVA_HOME/lib/dt.jar:$JAVA_HOME/lib/tools.jar</a:t>
            </a:r>
            <a:endParaRPr lang="en-US" altLang="zh-CN" i="1" dirty="0"/>
          </a:p>
          <a:p>
            <a:pPr lvl="2"/>
            <a:r>
              <a:rPr lang="zh-CN" altLang="en-US" dirty="0"/>
              <a:t>使用命令“</a:t>
            </a:r>
            <a:r>
              <a:rPr lang="en-US" altLang="zh-CN" i="1" dirty="0"/>
              <a:t>source /</a:t>
            </a:r>
            <a:r>
              <a:rPr lang="en-US" altLang="zh-CN" i="1" dirty="0" err="1"/>
              <a:t>etc</a:t>
            </a:r>
            <a:r>
              <a:rPr lang="en-US" altLang="zh-CN" i="1" dirty="0"/>
              <a:t>/profile”</a:t>
            </a:r>
            <a:r>
              <a:rPr lang="zh-CN" altLang="en-US" dirty="0"/>
              <a:t>重新加载配置文件或者重启机器，使配置生效。</a:t>
            </a:r>
            <a:endParaRPr lang="zh-CN" altLang="en-US" dirty="0"/>
          </a:p>
          <a:p>
            <a:pPr marL="685800" lvl="2" indent="0">
              <a:buNone/>
            </a:pPr>
            <a:endParaRPr lang="zh-CN" altLang="en-US" dirty="0"/>
          </a:p>
          <a:p>
            <a:pPr lvl="2"/>
            <a:r>
              <a:rPr lang="zh-CN" altLang="en-US" dirty="0"/>
              <a:t>同理，在节点</a:t>
            </a:r>
            <a:r>
              <a:rPr lang="en-US" altLang="zh-CN" dirty="0"/>
              <a:t>slave1</a:t>
            </a:r>
            <a:r>
              <a:rPr lang="zh-CN" altLang="en-US" dirty="0"/>
              <a:t>和</a:t>
            </a:r>
            <a:r>
              <a:rPr lang="en-US" altLang="zh-CN" dirty="0"/>
              <a:t>slave2</a:t>
            </a:r>
            <a:r>
              <a:rPr lang="zh-CN" altLang="en-US" dirty="0"/>
              <a:t>上也配置</a:t>
            </a:r>
            <a:r>
              <a:rPr lang="en-US" altLang="zh-CN" dirty="0"/>
              <a:t>Java</a:t>
            </a:r>
            <a:r>
              <a:rPr lang="zh-CN" altLang="en-US" dirty="0"/>
              <a:t>环境。</a:t>
            </a:r>
            <a:endParaRPr lang="zh-CN" altLang="en-US" dirty="0"/>
          </a:p>
        </p:txBody>
      </p:sp>
    </p:spTree>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5. </a:t>
            </a:r>
            <a:r>
              <a:rPr lang="zh-CN" altLang="en-US" dirty="0"/>
              <a:t>安装和配置</a:t>
            </a:r>
            <a:r>
              <a:rPr lang="en-US" altLang="zh-CN" dirty="0"/>
              <a:t>Java</a:t>
            </a:r>
            <a:endParaRPr lang="en-US" altLang="zh-CN" dirty="0"/>
          </a:p>
          <a:p>
            <a:pPr lvl="1"/>
            <a:r>
              <a:rPr lang="zh-CN" altLang="en-US" dirty="0"/>
              <a:t>（</a:t>
            </a:r>
            <a:r>
              <a:rPr lang="en-US" altLang="zh-CN" dirty="0"/>
              <a:t>5</a:t>
            </a:r>
            <a:r>
              <a:rPr lang="zh-CN" altLang="en-US" dirty="0"/>
              <a:t>）验证</a:t>
            </a:r>
            <a:r>
              <a:rPr lang="en-US" altLang="zh-CN" dirty="0"/>
              <a:t>Java</a:t>
            </a:r>
            <a:r>
              <a:rPr lang="zh-CN" altLang="en-US" dirty="0"/>
              <a:t>。</a:t>
            </a:r>
            <a:endParaRPr lang="zh-CN" altLang="en-US" dirty="0"/>
          </a:p>
          <a:p>
            <a:pPr lvl="2"/>
            <a:r>
              <a:rPr lang="zh-CN" altLang="en-US" dirty="0"/>
              <a:t>再次使用命令</a:t>
            </a:r>
            <a:r>
              <a:rPr lang="zh-CN" altLang="en-US" i="1" dirty="0"/>
              <a:t>“</a:t>
            </a:r>
            <a:r>
              <a:rPr lang="en-US" altLang="zh-CN" i="1" dirty="0"/>
              <a:t>java -version”</a:t>
            </a:r>
            <a:r>
              <a:rPr lang="zh-CN" altLang="en-US" dirty="0"/>
              <a:t>，查看</a:t>
            </a:r>
            <a:r>
              <a:rPr lang="en-US" altLang="zh-CN" dirty="0"/>
              <a:t>Java</a:t>
            </a:r>
            <a:r>
              <a:rPr lang="zh-CN" altLang="en-US" dirty="0"/>
              <a:t>是否安装配置成功及其版本。</a:t>
            </a:r>
            <a:endParaRPr lang="zh-CN" altLang="en-US" dirty="0"/>
          </a:p>
        </p:txBody>
      </p:sp>
      <p:pic>
        <p:nvPicPr>
          <p:cNvPr id="4" name="图片 3"/>
          <p:cNvPicPr/>
          <p:nvPr/>
        </p:nvPicPr>
        <p:blipFill>
          <a:blip r:embed="rId1"/>
          <a:stretch>
            <a:fillRect/>
          </a:stretch>
        </p:blipFill>
        <p:spPr>
          <a:xfrm>
            <a:off x="1392153" y="2348826"/>
            <a:ext cx="5274310" cy="65214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Hadoop</a:t>
            </a:r>
            <a:r>
              <a:rPr lang="zh-CN" altLang="en-US" dirty="0"/>
              <a:t>简介</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b="1" dirty="0"/>
              <a:t>HDFS</a:t>
            </a:r>
            <a:r>
              <a:rPr lang="zh-CN" altLang="en-US" dirty="0"/>
              <a:t>是谷歌文件系统GFS的开源实现，是面向普通硬件环境的分布式文件系统，适用于大数据场景的数据存储，提供了高可靠、高扩展、高吞吐率的数据存储服务。</a:t>
            </a:r>
            <a:endParaRPr lang="en-US" altLang="zh-CN" dirty="0"/>
          </a:p>
          <a:p>
            <a:pPr>
              <a:lnSpc>
                <a:spcPct val="120000"/>
              </a:lnSpc>
            </a:pPr>
            <a:r>
              <a:rPr lang="zh-CN" altLang="en-US" b="1" dirty="0"/>
              <a:t>MapReduce</a:t>
            </a:r>
            <a:r>
              <a:rPr lang="zh-CN" altLang="en-US" dirty="0"/>
              <a:t>是谷歌MapReduce的开源实现，是一种简化的分布式应用程序开发的编程模型，允许开发人员在不了解分布式系统底层细节和缺少并行应用开发经验的情况下，能快速轻松地编写出分布式并行程序，将其运行于计算机集群上，完成对大规模数据集的存储和计算。</a:t>
            </a:r>
            <a:endParaRPr lang="en-US" altLang="zh-CN" dirty="0"/>
          </a:p>
          <a:p>
            <a:pPr>
              <a:lnSpc>
                <a:spcPct val="120000"/>
              </a:lnSpc>
            </a:pPr>
            <a:r>
              <a:rPr lang="zh-CN" altLang="en-US" b="1" dirty="0"/>
              <a:t>YARN</a:t>
            </a:r>
            <a:r>
              <a:rPr lang="zh-CN" altLang="en-US" dirty="0"/>
              <a:t>是将MapReduce 1.0中JobTracker的资源管理功能单独剥离出来而形成，它是一个纯粹的资源管理和调度框架，并解决了Hadoop 1.0中只能运行MapReduce框架的限制，可在YARN上运行各种不同类型计算框架包括MapReduce、Spark、Storm等。</a:t>
            </a:r>
            <a:endParaRPr lang="zh-CN" altLang="en-US" dirty="0"/>
          </a:p>
        </p:txBody>
      </p:sp>
    </p:spTree>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zh-CN" altLang="en-US" dirty="0"/>
          </a:p>
          <a:p>
            <a:pPr lvl="1"/>
            <a:r>
              <a:rPr lang="zh-CN" altLang="en-US" dirty="0"/>
              <a:t>（</a:t>
            </a:r>
            <a:r>
              <a:rPr lang="en-US" altLang="zh-CN" dirty="0"/>
              <a:t>1</a:t>
            </a:r>
            <a:r>
              <a:rPr lang="zh-CN" altLang="en-US" dirty="0"/>
              <a:t>）安装</a:t>
            </a:r>
            <a:r>
              <a:rPr lang="en-US" altLang="zh-CN" dirty="0"/>
              <a:t>SSH</a:t>
            </a:r>
            <a:r>
              <a:rPr lang="zh-CN" altLang="en-US" dirty="0"/>
              <a:t>。</a:t>
            </a:r>
            <a:endParaRPr lang="zh-CN" altLang="en-US" dirty="0"/>
          </a:p>
          <a:p>
            <a:pPr lvl="2"/>
            <a:r>
              <a:rPr lang="zh-CN" altLang="en-US" dirty="0"/>
              <a:t>使用命令</a:t>
            </a:r>
            <a:r>
              <a:rPr lang="zh-CN" altLang="en-US" i="1" dirty="0"/>
              <a:t>“</a:t>
            </a:r>
            <a:r>
              <a:rPr lang="en-US" altLang="zh-CN" i="1" dirty="0"/>
              <a:t>rpm -</a:t>
            </a:r>
            <a:r>
              <a:rPr lang="en-US" altLang="zh-CN" i="1" dirty="0" err="1"/>
              <a:t>qa|grep</a:t>
            </a:r>
            <a:r>
              <a:rPr lang="en-US" altLang="zh-CN" i="1" dirty="0"/>
              <a:t> </a:t>
            </a:r>
            <a:r>
              <a:rPr lang="en-US" altLang="zh-CN" i="1" dirty="0" err="1"/>
              <a:t>ssh</a:t>
            </a:r>
            <a:r>
              <a:rPr lang="en-US" altLang="zh-CN" i="1" dirty="0"/>
              <a:t>”</a:t>
            </a:r>
            <a:r>
              <a:rPr lang="zh-CN" altLang="en-US" dirty="0"/>
              <a:t>查询</a:t>
            </a:r>
            <a:r>
              <a:rPr lang="en-US" altLang="zh-CN" dirty="0"/>
              <a:t>SSH</a:t>
            </a:r>
            <a:r>
              <a:rPr lang="zh-CN" altLang="en-US" dirty="0"/>
              <a:t>是否已经安装。</a:t>
            </a:r>
            <a:endParaRPr lang="zh-CN" altLang="en-US" dirty="0"/>
          </a:p>
          <a:p>
            <a:pPr lvl="2"/>
            <a:endParaRPr lang="zh-CN" altLang="en-US" dirty="0"/>
          </a:p>
          <a:p>
            <a:pPr lvl="2"/>
            <a:endParaRPr lang="zh-CN" altLang="en-US" dirty="0"/>
          </a:p>
          <a:p>
            <a:pPr lvl="2"/>
            <a:endParaRPr lang="zh-CN" altLang="en-US" dirty="0"/>
          </a:p>
          <a:p>
            <a:pPr lvl="2"/>
            <a:r>
              <a:rPr lang="zh-CN" altLang="en-US" dirty="0"/>
              <a:t>若没有安装好，用</a:t>
            </a:r>
            <a:r>
              <a:rPr lang="en-US" altLang="zh-CN" dirty="0"/>
              <a:t>yum</a:t>
            </a:r>
            <a:r>
              <a:rPr lang="zh-CN" altLang="en-US" dirty="0"/>
              <a:t>安装，命令如下所示。</a:t>
            </a:r>
            <a:endParaRPr lang="zh-CN" altLang="en-US" dirty="0"/>
          </a:p>
          <a:p>
            <a:pPr marL="685800" lvl="2" indent="0">
              <a:buNone/>
            </a:pPr>
            <a:r>
              <a:rPr lang="en-US" altLang="zh-CN" i="1" dirty="0"/>
              <a:t>yum -y install </a:t>
            </a:r>
            <a:r>
              <a:rPr lang="en-US" altLang="zh-CN" i="1" dirty="0" err="1"/>
              <a:t>openssh</a:t>
            </a:r>
            <a:endParaRPr lang="en-US" altLang="zh-CN" i="1" dirty="0"/>
          </a:p>
          <a:p>
            <a:pPr marL="685800" lvl="2" indent="0">
              <a:buNone/>
            </a:pPr>
            <a:r>
              <a:rPr lang="en-US" altLang="zh-CN" i="1" dirty="0"/>
              <a:t>yum -y install </a:t>
            </a:r>
            <a:r>
              <a:rPr lang="en-US" altLang="zh-CN" i="1" dirty="0" err="1"/>
              <a:t>openssh</a:t>
            </a:r>
            <a:r>
              <a:rPr lang="en-US" altLang="zh-CN" i="1" dirty="0"/>
              <a:t>-server</a:t>
            </a:r>
            <a:endParaRPr lang="en-US" altLang="zh-CN" i="1" dirty="0"/>
          </a:p>
          <a:p>
            <a:pPr marL="685800" lvl="2" indent="0">
              <a:buNone/>
            </a:pPr>
            <a:r>
              <a:rPr lang="en-US" altLang="zh-CN" i="1" dirty="0"/>
              <a:t>yum -y install </a:t>
            </a:r>
            <a:r>
              <a:rPr lang="en-US" altLang="zh-CN" i="1" dirty="0" err="1"/>
              <a:t>openssh</a:t>
            </a:r>
            <a:r>
              <a:rPr lang="en-US" altLang="zh-CN" i="1" dirty="0"/>
              <a:t>-clients</a:t>
            </a:r>
            <a:endParaRPr lang="en-US" altLang="zh-CN" i="1" dirty="0"/>
          </a:p>
        </p:txBody>
      </p:sp>
      <p:pic>
        <p:nvPicPr>
          <p:cNvPr id="5" name="图片 58"/>
          <p:cNvPicPr>
            <a:picLocks noChangeAspect="1"/>
          </p:cNvPicPr>
          <p:nvPr/>
        </p:nvPicPr>
        <p:blipFill>
          <a:blip r:embed="rId1"/>
          <a:stretch>
            <a:fillRect/>
          </a:stretch>
        </p:blipFill>
        <p:spPr>
          <a:xfrm>
            <a:off x="1416670" y="2393811"/>
            <a:ext cx="5274310" cy="801370"/>
          </a:xfrm>
          <a:prstGeom prst="rect">
            <a:avLst/>
          </a:prstGeom>
        </p:spPr>
      </p:pic>
    </p:spTree>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10000"/>
          </a:bodyPr>
          <a:lstStyle/>
          <a:p>
            <a:pPr>
              <a:lnSpc>
                <a:spcPct val="110000"/>
              </a:lnSpc>
            </a:pPr>
            <a:r>
              <a:rPr lang="en-US" altLang="zh-CN" dirty="0"/>
              <a:t>6. </a:t>
            </a:r>
            <a:r>
              <a:rPr lang="zh-CN" altLang="en-US" dirty="0"/>
              <a:t>安装和配置</a:t>
            </a:r>
            <a:r>
              <a:rPr lang="en-US" altLang="zh-CN" dirty="0"/>
              <a:t>SSH</a:t>
            </a:r>
            <a:r>
              <a:rPr lang="zh-CN" altLang="en-US" dirty="0"/>
              <a:t>免密登录</a:t>
            </a:r>
            <a:endParaRPr lang="zh-CN" altLang="en-US" dirty="0"/>
          </a:p>
          <a:p>
            <a:pPr lvl="1">
              <a:lnSpc>
                <a:spcPct val="110000"/>
              </a:lnSpc>
            </a:pPr>
            <a:r>
              <a:rPr lang="zh-CN" altLang="en-US" dirty="0"/>
              <a:t>（</a:t>
            </a:r>
            <a:r>
              <a:rPr lang="en-US" altLang="zh-CN" dirty="0"/>
              <a:t>2</a:t>
            </a:r>
            <a:r>
              <a:rPr lang="zh-CN" altLang="en-US" dirty="0"/>
              <a:t>）修改</a:t>
            </a:r>
            <a:r>
              <a:rPr lang="en-US" altLang="zh-CN" dirty="0" err="1"/>
              <a:t>sshd</a:t>
            </a:r>
            <a:r>
              <a:rPr lang="zh-CN" altLang="en-US" dirty="0"/>
              <a:t>配置文件。</a:t>
            </a:r>
            <a:endParaRPr lang="zh-CN" altLang="en-US" dirty="0"/>
          </a:p>
          <a:p>
            <a:pPr lvl="2">
              <a:lnSpc>
                <a:spcPct val="110000"/>
              </a:lnSpc>
            </a:pPr>
            <a:r>
              <a:rPr lang="zh-CN" altLang="en-US" dirty="0"/>
              <a:t>使用命令</a:t>
            </a:r>
            <a:r>
              <a:rPr lang="zh-CN" altLang="en-US" i="1" dirty="0"/>
              <a:t>“</a:t>
            </a:r>
            <a:r>
              <a:rPr lang="en-US" altLang="zh-CN" i="1" dirty="0"/>
              <a:t>vim /</a:t>
            </a:r>
            <a:r>
              <a:rPr lang="en-US" altLang="zh-CN" i="1" dirty="0" err="1"/>
              <a:t>etc</a:t>
            </a:r>
            <a:r>
              <a:rPr lang="en-US" altLang="zh-CN" i="1" dirty="0"/>
              <a:t>/</a:t>
            </a:r>
            <a:r>
              <a:rPr lang="en-US" altLang="zh-CN" i="1" dirty="0" err="1"/>
              <a:t>ssh</a:t>
            </a:r>
            <a:r>
              <a:rPr lang="en-US" altLang="zh-CN" i="1" dirty="0"/>
              <a:t>/</a:t>
            </a:r>
            <a:r>
              <a:rPr lang="en-US" altLang="zh-CN" i="1" dirty="0" err="1"/>
              <a:t>sshd_config</a:t>
            </a:r>
            <a:r>
              <a:rPr lang="en-US" altLang="zh-CN" i="1" dirty="0"/>
              <a:t>”</a:t>
            </a:r>
            <a:r>
              <a:rPr lang="zh-CN" altLang="en-US" dirty="0"/>
              <a:t>修改</a:t>
            </a:r>
            <a:r>
              <a:rPr lang="en-US" altLang="zh-CN" dirty="0" err="1"/>
              <a:t>sshd</a:t>
            </a:r>
            <a:r>
              <a:rPr lang="zh-CN" altLang="en-US" dirty="0"/>
              <a:t>配置文件，原始第</a:t>
            </a:r>
            <a:r>
              <a:rPr lang="en-US" altLang="zh-CN" dirty="0"/>
              <a:t>43</a:t>
            </a:r>
            <a:r>
              <a:rPr lang="zh-CN" altLang="en-US" dirty="0"/>
              <a:t>行内容为：</a:t>
            </a:r>
            <a:endParaRPr lang="zh-CN" altLang="en-US" dirty="0"/>
          </a:p>
          <a:p>
            <a:pPr marL="685800" lvl="2" indent="0">
              <a:lnSpc>
                <a:spcPct val="110000"/>
              </a:lnSpc>
              <a:buNone/>
            </a:pPr>
            <a:r>
              <a:rPr lang="en-US" altLang="zh-CN" i="1" dirty="0"/>
              <a:t>#</a:t>
            </a:r>
            <a:r>
              <a:rPr lang="en-US" altLang="zh-CN" i="1" dirty="0" err="1"/>
              <a:t>PubkeyAuthentication</a:t>
            </a:r>
            <a:r>
              <a:rPr lang="en-US" altLang="zh-CN" i="1" dirty="0"/>
              <a:t> yes</a:t>
            </a:r>
            <a:endParaRPr lang="en-US" altLang="zh-CN" i="1" dirty="0"/>
          </a:p>
          <a:p>
            <a:pPr lvl="2">
              <a:lnSpc>
                <a:spcPct val="110000"/>
              </a:lnSpc>
            </a:pPr>
            <a:r>
              <a:rPr lang="zh-CN" altLang="en-US" dirty="0"/>
              <a:t>将其注释符号“</a:t>
            </a:r>
            <a:r>
              <a:rPr lang="en-US" altLang="zh-CN" dirty="0"/>
              <a:t>#”</a:t>
            </a:r>
            <a:r>
              <a:rPr lang="zh-CN" altLang="en-US" dirty="0"/>
              <a:t>删掉并添加一行内容，修改后的内容为：</a:t>
            </a:r>
            <a:endParaRPr lang="zh-CN" altLang="en-US" dirty="0"/>
          </a:p>
          <a:p>
            <a:pPr marL="685800" lvl="2" indent="0">
              <a:lnSpc>
                <a:spcPct val="110000"/>
              </a:lnSpc>
              <a:buNone/>
            </a:pPr>
            <a:r>
              <a:rPr lang="en-US" altLang="zh-CN" i="1" dirty="0" err="1"/>
              <a:t>RSAAuthentication</a:t>
            </a:r>
            <a:r>
              <a:rPr lang="en-US" altLang="zh-CN" i="1" dirty="0"/>
              <a:t> yes</a:t>
            </a:r>
            <a:endParaRPr lang="en-US" altLang="zh-CN" i="1" dirty="0"/>
          </a:p>
          <a:p>
            <a:pPr marL="685800" lvl="2" indent="0">
              <a:lnSpc>
                <a:spcPct val="110000"/>
              </a:lnSpc>
              <a:buNone/>
            </a:pPr>
            <a:r>
              <a:rPr lang="en-US" altLang="zh-CN" i="1" dirty="0" err="1"/>
              <a:t>PubkeyAuthentication</a:t>
            </a:r>
            <a:r>
              <a:rPr lang="en-US" altLang="zh-CN" i="1" dirty="0"/>
              <a:t> yes</a:t>
            </a:r>
            <a:endParaRPr lang="en-US" altLang="zh-CN" i="1" dirty="0"/>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上也修改</a:t>
            </a:r>
            <a:r>
              <a:rPr lang="en-US" altLang="zh-CN" dirty="0" err="1"/>
              <a:t>sshd</a:t>
            </a:r>
            <a:r>
              <a:rPr lang="zh-CN" altLang="en-US" dirty="0"/>
              <a:t>配置文件。</a:t>
            </a:r>
            <a:endParaRPr lang="zh-CN" altLang="en-US" dirty="0"/>
          </a:p>
          <a:p>
            <a:pPr lvl="1">
              <a:lnSpc>
                <a:spcPct val="110000"/>
              </a:lnSpc>
            </a:pPr>
            <a:r>
              <a:rPr lang="zh-CN" altLang="en-US" dirty="0"/>
              <a:t>（</a:t>
            </a:r>
            <a:r>
              <a:rPr lang="en-US" altLang="zh-CN" dirty="0"/>
              <a:t>3</a:t>
            </a:r>
            <a:r>
              <a:rPr lang="zh-CN" altLang="en-US" dirty="0"/>
              <a:t>）重启</a:t>
            </a:r>
            <a:r>
              <a:rPr lang="en-US" altLang="zh-CN" dirty="0" err="1"/>
              <a:t>sshd</a:t>
            </a:r>
            <a:r>
              <a:rPr lang="zh-CN" altLang="en-US" dirty="0"/>
              <a:t>服务。</a:t>
            </a:r>
            <a:endParaRPr lang="zh-CN" altLang="en-US" dirty="0"/>
          </a:p>
          <a:p>
            <a:pPr lvl="2">
              <a:lnSpc>
                <a:spcPct val="110000"/>
              </a:lnSpc>
            </a:pPr>
            <a:r>
              <a:rPr lang="zh-CN" altLang="en-US" dirty="0"/>
              <a:t>使用命令</a:t>
            </a:r>
            <a:r>
              <a:rPr lang="zh-CN" altLang="en-US" i="1" dirty="0"/>
              <a:t>“</a:t>
            </a:r>
            <a:r>
              <a:rPr lang="en-US" altLang="zh-CN" i="1" dirty="0" err="1"/>
              <a:t>systemctl</a:t>
            </a:r>
            <a:r>
              <a:rPr lang="en-US" altLang="zh-CN" i="1" dirty="0"/>
              <a:t> restart </a:t>
            </a:r>
            <a:r>
              <a:rPr lang="en-US" altLang="zh-CN" i="1" dirty="0" err="1"/>
              <a:t>sshd.service</a:t>
            </a:r>
            <a:r>
              <a:rPr lang="zh-CN" altLang="en-US" i="1" dirty="0"/>
              <a:t>”</a:t>
            </a:r>
            <a:r>
              <a:rPr lang="zh-CN" altLang="en-US" dirty="0"/>
              <a:t>重启</a:t>
            </a:r>
            <a:r>
              <a:rPr lang="en-US" altLang="zh-CN" dirty="0" err="1"/>
              <a:t>sshd</a:t>
            </a:r>
            <a:r>
              <a:rPr lang="zh-CN" altLang="en-US" dirty="0"/>
              <a:t>服务。</a:t>
            </a:r>
            <a:endParaRPr lang="en-US" altLang="zh-CN" dirty="0"/>
          </a:p>
          <a:p>
            <a:pPr lvl="2">
              <a:lnSpc>
                <a:spcPct val="110000"/>
              </a:lnSpc>
            </a:pPr>
            <a:r>
              <a:rPr lang="zh-CN" altLang="en-US" dirty="0"/>
              <a:t>同理，在节点</a:t>
            </a:r>
            <a:r>
              <a:rPr lang="en-US" altLang="zh-CN" dirty="0"/>
              <a:t>slave1</a:t>
            </a:r>
            <a:r>
              <a:rPr lang="zh-CN" altLang="en-US" dirty="0"/>
              <a:t>和</a:t>
            </a:r>
            <a:r>
              <a:rPr lang="en-US" altLang="zh-CN" dirty="0"/>
              <a:t>slave2</a:t>
            </a:r>
            <a:r>
              <a:rPr lang="zh-CN" altLang="en-US" dirty="0"/>
              <a:t>上也需要重启</a:t>
            </a:r>
            <a:r>
              <a:rPr lang="en-US" altLang="zh-CN" dirty="0" err="1"/>
              <a:t>sshd</a:t>
            </a:r>
            <a:r>
              <a:rPr lang="zh-CN" altLang="en-US" dirty="0"/>
              <a:t>服务。</a:t>
            </a:r>
            <a:endParaRPr lang="zh-CN" altLang="en-US" dirty="0"/>
          </a:p>
        </p:txBody>
      </p:sp>
    </p:spTree>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3185067"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en-US" altLang="zh-CN" dirty="0"/>
          </a:p>
          <a:p>
            <a:pPr lvl="1"/>
            <a:r>
              <a:rPr lang="zh-CN" altLang="en-US" dirty="0"/>
              <a:t>（</a:t>
            </a:r>
            <a:r>
              <a:rPr lang="en-US" altLang="zh-CN" dirty="0"/>
              <a:t>4</a:t>
            </a:r>
            <a:r>
              <a:rPr lang="zh-CN" altLang="en-US" dirty="0"/>
              <a:t>）生成公钥和私钥。</a:t>
            </a:r>
            <a:endParaRPr lang="en-US" altLang="zh-CN" dirty="0"/>
          </a:p>
          <a:p>
            <a:pPr lvl="2"/>
            <a:r>
              <a:rPr lang="zh-CN" altLang="en-US" dirty="0"/>
              <a:t>切换到普通用户</a:t>
            </a:r>
            <a:r>
              <a:rPr lang="en-US" altLang="zh-CN" dirty="0" err="1"/>
              <a:t>xuluhui</a:t>
            </a:r>
            <a:r>
              <a:rPr lang="zh-CN" altLang="en-US" dirty="0"/>
              <a:t>下，利用“</a:t>
            </a:r>
            <a:r>
              <a:rPr lang="en-US" altLang="zh-CN" dirty="0"/>
              <a:t>cd ~”</a:t>
            </a:r>
            <a:r>
              <a:rPr lang="zh-CN" altLang="en-US" dirty="0"/>
              <a:t>命令切换回到用户</a:t>
            </a:r>
            <a:r>
              <a:rPr lang="en-US" altLang="zh-CN" dirty="0" err="1"/>
              <a:t>xuluhui</a:t>
            </a:r>
            <a:r>
              <a:rPr lang="zh-CN" altLang="en-US" dirty="0"/>
              <a:t>的家目录下，首先使用命令“</a:t>
            </a:r>
            <a:r>
              <a:rPr lang="en-US" altLang="zh-CN" dirty="0" err="1"/>
              <a:t>ssh</a:t>
            </a:r>
            <a:r>
              <a:rPr lang="en-US" altLang="zh-CN" dirty="0"/>
              <a:t>-keygen”</a:t>
            </a:r>
            <a:r>
              <a:rPr lang="zh-CN" altLang="en-US" dirty="0"/>
              <a:t>在家目录中生成公钥和私钥。</a:t>
            </a:r>
            <a:endParaRPr lang="en-US" altLang="zh-CN" dirty="0"/>
          </a:p>
          <a:p>
            <a:pPr lvl="2"/>
            <a:r>
              <a:rPr lang="zh-CN" altLang="en-US" dirty="0"/>
              <a:t>其中，</a:t>
            </a:r>
            <a:r>
              <a:rPr lang="en-US" altLang="zh-CN" dirty="0" err="1"/>
              <a:t>id_rsa</a:t>
            </a:r>
            <a:r>
              <a:rPr lang="zh-CN" altLang="en-US" dirty="0"/>
              <a:t>是私钥，</a:t>
            </a:r>
            <a:r>
              <a:rPr lang="en-US" altLang="zh-CN" dirty="0"/>
              <a:t>id_rsa.pub</a:t>
            </a:r>
            <a:r>
              <a:rPr lang="zh-CN" altLang="en-US" dirty="0"/>
              <a:t>是公钥。</a:t>
            </a:r>
            <a:endParaRPr lang="zh-CN" altLang="en-US" dirty="0"/>
          </a:p>
        </p:txBody>
      </p:sp>
      <p:pic>
        <p:nvPicPr>
          <p:cNvPr id="4" name="图片 59"/>
          <p:cNvPicPr>
            <a:picLocks noChangeAspect="1"/>
          </p:cNvPicPr>
          <p:nvPr/>
        </p:nvPicPr>
        <p:blipFill>
          <a:blip r:embed="rId1"/>
          <a:stretch>
            <a:fillRect/>
          </a:stretch>
        </p:blipFill>
        <p:spPr>
          <a:xfrm>
            <a:off x="3813717" y="1852439"/>
            <a:ext cx="5143500" cy="2656205"/>
          </a:xfrm>
          <a:prstGeom prst="rect">
            <a:avLst/>
          </a:prstGeom>
        </p:spPr>
      </p:pic>
    </p:spTree>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zh-CN" altLang="en-US" dirty="0"/>
          </a:p>
          <a:p>
            <a:pPr lvl="1"/>
            <a:r>
              <a:rPr lang="zh-CN" altLang="en-US" dirty="0"/>
              <a:t>（</a:t>
            </a:r>
            <a:r>
              <a:rPr lang="en-US" altLang="zh-CN" dirty="0"/>
              <a:t>4</a:t>
            </a:r>
            <a:r>
              <a:rPr lang="zh-CN" altLang="en-US" dirty="0"/>
              <a:t>）生成公钥和私钥。</a:t>
            </a:r>
            <a:endParaRPr lang="en-US" altLang="zh-CN" dirty="0"/>
          </a:p>
          <a:p>
            <a:pPr lvl="2"/>
            <a:r>
              <a:rPr lang="zh-CN" altLang="en-US" dirty="0"/>
              <a:t>其次使用如下命令把公钥</a:t>
            </a:r>
            <a:r>
              <a:rPr lang="en-US" altLang="zh-CN" dirty="0"/>
              <a:t>id_rsa.pub</a:t>
            </a:r>
            <a:r>
              <a:rPr lang="zh-CN" altLang="en-US" dirty="0"/>
              <a:t>的内容追加到</a:t>
            </a:r>
            <a:r>
              <a:rPr lang="en-US" altLang="zh-CN" dirty="0" err="1"/>
              <a:t>authorized_keys</a:t>
            </a:r>
            <a:r>
              <a:rPr lang="zh-CN" altLang="en-US" dirty="0"/>
              <a:t>授权密钥文件中。</a:t>
            </a:r>
            <a:endParaRPr lang="zh-CN" altLang="en-US" dirty="0"/>
          </a:p>
          <a:p>
            <a:pPr marL="685800" lvl="2" indent="0">
              <a:buNone/>
            </a:pPr>
            <a:r>
              <a:rPr lang="en-US" altLang="zh-CN" i="1" dirty="0"/>
              <a:t>cat ~/.</a:t>
            </a:r>
            <a:r>
              <a:rPr lang="en-US" altLang="zh-CN" i="1" dirty="0" err="1"/>
              <a:t>ssh</a:t>
            </a:r>
            <a:r>
              <a:rPr lang="en-US" altLang="zh-CN" i="1" dirty="0"/>
              <a:t>/id_rsa.pub &gt;&gt; ~/.</a:t>
            </a:r>
            <a:r>
              <a:rPr lang="en-US" altLang="zh-CN" i="1" dirty="0" err="1"/>
              <a:t>ssh</a:t>
            </a:r>
            <a:r>
              <a:rPr lang="en-US" altLang="zh-CN" i="1" dirty="0"/>
              <a:t>/</a:t>
            </a:r>
            <a:r>
              <a:rPr lang="en-US" altLang="zh-CN" i="1" dirty="0" err="1"/>
              <a:t>authorized_keys</a:t>
            </a:r>
            <a:endParaRPr lang="en-US" altLang="zh-CN" i="1" dirty="0"/>
          </a:p>
          <a:p>
            <a:pPr lvl="2"/>
            <a:r>
              <a:rPr lang="zh-CN" altLang="en-US" dirty="0"/>
              <a:t>最后使用如下命令修改密钥文件的相应权限。</a:t>
            </a:r>
            <a:endParaRPr lang="zh-CN" altLang="en-US" dirty="0"/>
          </a:p>
          <a:p>
            <a:pPr marL="685800" lvl="2" indent="0">
              <a:buNone/>
            </a:pPr>
            <a:r>
              <a:rPr lang="en-US" altLang="zh-CN" i="1" dirty="0" err="1"/>
              <a:t>chmod</a:t>
            </a:r>
            <a:r>
              <a:rPr lang="en-US" altLang="zh-CN" i="1" dirty="0"/>
              <a:t> 0600 ~/.</a:t>
            </a:r>
            <a:r>
              <a:rPr lang="en-US" altLang="zh-CN" i="1" dirty="0" err="1"/>
              <a:t>ssh</a:t>
            </a:r>
            <a:r>
              <a:rPr lang="en-US" altLang="zh-CN" i="1" dirty="0"/>
              <a:t>/</a:t>
            </a:r>
            <a:r>
              <a:rPr lang="en-US" altLang="zh-CN" i="1" dirty="0" err="1"/>
              <a:t>authorized_keys</a:t>
            </a:r>
            <a:endParaRPr lang="zh-CN" altLang="en-US" i="1" dirty="0"/>
          </a:p>
        </p:txBody>
      </p:sp>
    </p:spTree>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3099110" cy="3263504"/>
          </a:xfrm>
        </p:spPr>
        <p:txBody>
          <a:bodyPr>
            <a:normAutofit fontScale="77500" lnSpcReduction="20000"/>
          </a:bodyPr>
          <a:lstStyle/>
          <a:p>
            <a:pPr>
              <a:lnSpc>
                <a:spcPct val="120000"/>
              </a:lnSpc>
            </a:pPr>
            <a:r>
              <a:rPr lang="en-US" altLang="zh-CN" dirty="0"/>
              <a:t>6. </a:t>
            </a:r>
            <a:r>
              <a:rPr lang="zh-CN" altLang="en-US" dirty="0"/>
              <a:t>安装和配置</a:t>
            </a:r>
            <a:r>
              <a:rPr lang="en-US" altLang="zh-CN" dirty="0"/>
              <a:t>SSH</a:t>
            </a:r>
            <a:r>
              <a:rPr lang="zh-CN" altLang="en-US" dirty="0"/>
              <a:t>免密登录</a:t>
            </a:r>
            <a:endParaRPr lang="zh-CN" altLang="en-US" dirty="0"/>
          </a:p>
          <a:p>
            <a:pPr lvl="1">
              <a:lnSpc>
                <a:spcPct val="120000"/>
              </a:lnSpc>
            </a:pPr>
            <a:r>
              <a:rPr lang="zh-CN" altLang="en-US" dirty="0"/>
              <a:t>（</a:t>
            </a:r>
            <a:r>
              <a:rPr lang="en-US" altLang="zh-CN" dirty="0"/>
              <a:t>5</a:t>
            </a:r>
            <a:r>
              <a:rPr lang="zh-CN" altLang="en-US" dirty="0"/>
              <a:t>）共享公钥。</a:t>
            </a:r>
            <a:endParaRPr lang="zh-CN" altLang="en-US" dirty="0"/>
          </a:p>
          <a:p>
            <a:pPr lvl="2">
              <a:lnSpc>
                <a:spcPct val="120000"/>
              </a:lnSpc>
            </a:pPr>
            <a:r>
              <a:rPr lang="zh-CN" altLang="en-US" dirty="0"/>
              <a:t>经过共享公钥后，就不再需要输入密码。因为只有</a:t>
            </a:r>
            <a:r>
              <a:rPr lang="en-US" altLang="zh-CN" dirty="0"/>
              <a:t>1</a:t>
            </a:r>
            <a:r>
              <a:rPr lang="zh-CN" altLang="en-US" dirty="0"/>
              <a:t>主</a:t>
            </a:r>
            <a:r>
              <a:rPr lang="en-US" altLang="zh-CN" dirty="0"/>
              <a:t>2</a:t>
            </a:r>
            <a:r>
              <a:rPr lang="zh-CN" altLang="en-US" dirty="0"/>
              <a:t>从节点，所以直接复制公钥比较方便，将</a:t>
            </a:r>
            <a:r>
              <a:rPr lang="en-US" altLang="zh-CN" dirty="0"/>
              <a:t>master</a:t>
            </a:r>
            <a:r>
              <a:rPr lang="zh-CN" altLang="en-US" dirty="0"/>
              <a:t>的公钥直接复制给</a:t>
            </a:r>
            <a:r>
              <a:rPr lang="en-US" altLang="zh-CN" dirty="0"/>
              <a:t>slave1</a:t>
            </a:r>
            <a:r>
              <a:rPr lang="zh-CN" altLang="en-US" dirty="0"/>
              <a:t>、</a:t>
            </a:r>
            <a:r>
              <a:rPr lang="en-US" altLang="zh-CN" dirty="0"/>
              <a:t>slave2</a:t>
            </a:r>
            <a:r>
              <a:rPr lang="zh-CN" altLang="en-US" dirty="0"/>
              <a:t>就可以解决连接从节点时需要密码的问题。</a:t>
            </a:r>
            <a:endParaRPr lang="en-US" altLang="zh-CN" dirty="0"/>
          </a:p>
          <a:p>
            <a:pPr lvl="2">
              <a:lnSpc>
                <a:spcPct val="120000"/>
              </a:lnSpc>
            </a:pPr>
            <a:r>
              <a:rPr lang="zh-CN" altLang="en-US" sz="1600" dirty="0"/>
              <a:t>将master的公钥通过命令</a:t>
            </a:r>
            <a:r>
              <a:rPr lang="zh-CN" altLang="en-US" sz="1600" i="1" dirty="0"/>
              <a:t>“ssh-copy-id -i ~/,ssh/id_rsa.pub xuluhui@slave</a:t>
            </a:r>
            <a:r>
              <a:rPr lang="en-US" altLang="zh-CN" sz="1600" i="1" dirty="0"/>
              <a:t>1</a:t>
            </a:r>
            <a:r>
              <a:rPr lang="zh-CN" altLang="en-US" sz="1600" i="1" dirty="0"/>
              <a:t>”</a:t>
            </a:r>
            <a:r>
              <a:rPr lang="zh-CN" altLang="en-US" sz="1600" dirty="0"/>
              <a:t>复制给slave</a:t>
            </a:r>
            <a:r>
              <a:rPr lang="en-US" altLang="zh-CN" sz="1600" dirty="0"/>
              <a:t>1</a:t>
            </a:r>
            <a:r>
              <a:rPr lang="zh-CN" altLang="en-US" sz="1600" dirty="0"/>
              <a:t>，同理复制给</a:t>
            </a:r>
            <a:r>
              <a:rPr lang="en-US" altLang="zh-CN" sz="1600" dirty="0"/>
              <a:t>slave2</a:t>
            </a:r>
            <a:r>
              <a:rPr lang="zh-CN" altLang="en-US" sz="1600" dirty="0"/>
              <a:t>。</a:t>
            </a:r>
            <a:endParaRPr lang="zh-CN" altLang="en-US" dirty="0"/>
          </a:p>
        </p:txBody>
      </p:sp>
      <p:pic>
        <p:nvPicPr>
          <p:cNvPr id="6" name="图片 74"/>
          <p:cNvPicPr>
            <a:picLocks noChangeAspect="1"/>
          </p:cNvPicPr>
          <p:nvPr/>
        </p:nvPicPr>
        <p:blipFill>
          <a:blip r:embed="rId1"/>
          <a:stretch>
            <a:fillRect/>
          </a:stretch>
        </p:blipFill>
        <p:spPr>
          <a:xfrm>
            <a:off x="3727760" y="1021963"/>
            <a:ext cx="5274310" cy="3747770"/>
          </a:xfrm>
          <a:prstGeom prst="rect">
            <a:avLst/>
          </a:prstGeom>
        </p:spPr>
      </p:pic>
    </p:spTree>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sz="1600" dirty="0"/>
              <a:t>6. </a:t>
            </a:r>
            <a:r>
              <a:rPr lang="zh-CN" altLang="en-US" sz="1600" dirty="0"/>
              <a:t>安装和配置</a:t>
            </a:r>
            <a:r>
              <a:rPr lang="en-US" altLang="zh-CN" sz="1600" dirty="0"/>
              <a:t>SSH</a:t>
            </a:r>
            <a:r>
              <a:rPr lang="zh-CN" altLang="en-US" sz="1600" dirty="0"/>
              <a:t>免密登录</a:t>
            </a:r>
            <a:endParaRPr lang="zh-CN" altLang="en-US" sz="1600" dirty="0"/>
          </a:p>
          <a:p>
            <a:pPr lvl="1"/>
            <a:r>
              <a:rPr lang="en-US" altLang="zh-CN" sz="1400" dirty="0"/>
              <a:t>5</a:t>
            </a:r>
            <a:r>
              <a:rPr lang="zh-CN" altLang="en-US" sz="1400" dirty="0"/>
              <a:t>）共享公钥。</a:t>
            </a:r>
            <a:endParaRPr lang="zh-CN" altLang="en-US" sz="1400" dirty="0"/>
          </a:p>
          <a:p>
            <a:pPr lvl="2"/>
            <a:r>
              <a:rPr lang="zh-CN" altLang="en-US" sz="1200" dirty="0"/>
              <a:t>为了使主节点</a:t>
            </a:r>
            <a:r>
              <a:rPr lang="en-US" altLang="zh-CN" sz="1200" dirty="0"/>
              <a:t>master</a:t>
            </a:r>
            <a:r>
              <a:rPr lang="zh-CN" altLang="en-US" sz="1200" dirty="0"/>
              <a:t>能</a:t>
            </a:r>
            <a:r>
              <a:rPr lang="en-US" altLang="zh-CN" sz="1200" dirty="0" err="1"/>
              <a:t>ssh</a:t>
            </a:r>
            <a:r>
              <a:rPr lang="zh-CN" altLang="en-US" sz="1200" dirty="0"/>
              <a:t>免密登录自身，使用</a:t>
            </a:r>
            <a:r>
              <a:rPr lang="zh-CN" altLang="en-US" sz="1200" i="1" dirty="0"/>
              <a:t>“</a:t>
            </a:r>
            <a:r>
              <a:rPr lang="en-US" altLang="zh-CN" sz="1200" i="1" dirty="0" err="1"/>
              <a:t>ssh</a:t>
            </a:r>
            <a:r>
              <a:rPr lang="en-US" altLang="zh-CN" sz="1200" i="1" dirty="0"/>
              <a:t> master”</a:t>
            </a:r>
            <a:r>
              <a:rPr lang="zh-CN" altLang="en-US" sz="1200" dirty="0"/>
              <a:t>命令尝试登录自身，第</a:t>
            </a:r>
            <a:r>
              <a:rPr lang="en-US" altLang="zh-CN" sz="1200" dirty="0"/>
              <a:t>1</a:t>
            </a:r>
            <a:r>
              <a:rPr lang="zh-CN" altLang="en-US" sz="1200" dirty="0"/>
              <a:t>次连接时需要人工干预输入“</a:t>
            </a:r>
            <a:r>
              <a:rPr lang="en-US" altLang="zh-CN" sz="1200" dirty="0"/>
              <a:t>yes”</a:t>
            </a:r>
            <a:r>
              <a:rPr lang="zh-CN" altLang="en-US" sz="1200" dirty="0"/>
              <a:t>，然后会自动将</a:t>
            </a:r>
            <a:r>
              <a:rPr lang="en-US" altLang="zh-CN" sz="1200" dirty="0"/>
              <a:t>master</a:t>
            </a:r>
            <a:r>
              <a:rPr lang="zh-CN" altLang="en-US" sz="1200" dirty="0"/>
              <a:t>的</a:t>
            </a:r>
            <a:r>
              <a:rPr lang="en-US" altLang="zh-CN" sz="1200" dirty="0"/>
              <a:t>key</a:t>
            </a:r>
            <a:r>
              <a:rPr lang="zh-CN" altLang="en-US" sz="1200" dirty="0"/>
              <a:t>加入</a:t>
            </a:r>
            <a:r>
              <a:rPr lang="en-US" altLang="zh-CN" sz="1200" dirty="0"/>
              <a:t>/home/</a:t>
            </a:r>
            <a:r>
              <a:rPr lang="en-US" altLang="zh-CN" sz="1200" dirty="0" err="1"/>
              <a:t>xuluhui</a:t>
            </a:r>
            <a:r>
              <a:rPr lang="en-US" altLang="zh-CN" sz="1200" dirty="0"/>
              <a:t>/.</a:t>
            </a:r>
            <a:r>
              <a:rPr lang="en-US" altLang="zh-CN" sz="1200" dirty="0" err="1"/>
              <a:t>ssh</a:t>
            </a:r>
            <a:r>
              <a:rPr lang="en-US" altLang="zh-CN" sz="1200" dirty="0"/>
              <a:t>/</a:t>
            </a:r>
            <a:r>
              <a:rPr lang="en-US" altLang="zh-CN" sz="1200" dirty="0" err="1"/>
              <a:t>know_hosts</a:t>
            </a:r>
            <a:r>
              <a:rPr lang="zh-CN" altLang="en-US" sz="1200" dirty="0"/>
              <a:t>文件中，此时即可登录到自身。第</a:t>
            </a:r>
            <a:r>
              <a:rPr lang="en-US" altLang="zh-CN" sz="1200" dirty="0"/>
              <a:t>2</a:t>
            </a:r>
            <a:r>
              <a:rPr lang="zh-CN" altLang="en-US" sz="1200" dirty="0"/>
              <a:t>次</a:t>
            </a:r>
            <a:r>
              <a:rPr lang="zh-CN" altLang="en-US" sz="1200" i="1" dirty="0"/>
              <a:t>“</a:t>
            </a:r>
            <a:r>
              <a:rPr lang="en-US" altLang="zh-CN" sz="1200" i="1" dirty="0" err="1"/>
              <a:t>ssh</a:t>
            </a:r>
            <a:r>
              <a:rPr lang="en-US" altLang="zh-CN" sz="1200" i="1" dirty="0"/>
              <a:t> master”</a:t>
            </a:r>
            <a:r>
              <a:rPr lang="zh-CN" altLang="en-US" sz="1200" dirty="0"/>
              <a:t>时就可以免密登录到自身。</a:t>
            </a:r>
            <a:endParaRPr lang="zh-CN" altLang="en-US" sz="1200" i="1" dirty="0"/>
          </a:p>
        </p:txBody>
      </p:sp>
      <p:pic>
        <p:nvPicPr>
          <p:cNvPr id="4" name="图片 3164"/>
          <p:cNvPicPr>
            <a:picLocks noChangeAspect="1"/>
          </p:cNvPicPr>
          <p:nvPr/>
        </p:nvPicPr>
        <p:blipFill>
          <a:blip r:embed="rId1"/>
          <a:stretch>
            <a:fillRect/>
          </a:stretch>
        </p:blipFill>
        <p:spPr>
          <a:xfrm>
            <a:off x="2118577" y="2571750"/>
            <a:ext cx="5041067" cy="2112447"/>
          </a:xfrm>
          <a:prstGeom prst="rect">
            <a:avLst/>
          </a:prstGeom>
        </p:spPr>
      </p:pic>
    </p:spTree>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准备机器及软件环境</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6. </a:t>
            </a:r>
            <a:r>
              <a:rPr lang="zh-CN" altLang="en-US" dirty="0"/>
              <a:t>安装和配置</a:t>
            </a:r>
            <a:r>
              <a:rPr lang="en-US" altLang="zh-CN" dirty="0"/>
              <a:t>SSH</a:t>
            </a:r>
            <a:r>
              <a:rPr lang="zh-CN" altLang="en-US" dirty="0"/>
              <a:t>免密登录</a:t>
            </a:r>
            <a:endParaRPr lang="zh-CN" altLang="en-US" dirty="0"/>
          </a:p>
          <a:p>
            <a:pPr lvl="1"/>
            <a:r>
              <a:rPr lang="en-US" altLang="zh-CN" dirty="0"/>
              <a:t>5</a:t>
            </a:r>
            <a:r>
              <a:rPr lang="zh-CN" altLang="en-US" dirty="0"/>
              <a:t>）共享公钥。</a:t>
            </a:r>
            <a:endParaRPr lang="zh-CN" altLang="en-US" dirty="0"/>
          </a:p>
          <a:p>
            <a:pPr lvl="2"/>
            <a:r>
              <a:rPr lang="zh-CN" altLang="en-US" sz="1600" dirty="0"/>
              <a:t>至此，可以从master节点ssh免密登录到自身、slave1和slave2了，这对Hadoop已经足够，但是若想达到所有节点之间都能免密登录的话，还需要在slave1、slave2上各执行3次，也就是说两两共享密钥，这样累计共执行9次。</a:t>
            </a:r>
            <a:endParaRPr lang="zh-CN" altLang="en-US" sz="1600" i="1" dirty="0"/>
          </a:p>
        </p:txBody>
      </p:sp>
    </p:spTree>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 </a:t>
            </a:r>
            <a:r>
              <a:rPr lang="zh-CN" altLang="en-US" dirty="0"/>
              <a:t>下载</a:t>
            </a:r>
            <a:r>
              <a:rPr lang="en-US" altLang="zh-CN" dirty="0"/>
              <a:t>Hadoop</a:t>
            </a:r>
            <a:endParaRPr lang="en-US" altLang="zh-CN" dirty="0"/>
          </a:p>
          <a:p>
            <a:pPr lvl="1"/>
            <a:r>
              <a:rPr lang="en-US" altLang="zh-CN" dirty="0"/>
              <a:t>Hadoop</a:t>
            </a:r>
            <a:r>
              <a:rPr lang="zh-CN" altLang="en-US" dirty="0"/>
              <a:t>官方下载地址为</a:t>
            </a:r>
            <a:r>
              <a:rPr lang="en-US" altLang="zh-CN" dirty="0">
                <a:hlinkClick r:id="rId1"/>
              </a:rPr>
              <a:t>http://hadoop.apache.org/releases.html</a:t>
            </a:r>
            <a:r>
              <a:rPr lang="zh-CN" altLang="en-US" dirty="0"/>
              <a:t>，本书选用的</a:t>
            </a:r>
            <a:r>
              <a:rPr lang="en-US" altLang="zh-CN" dirty="0"/>
              <a:t>Hadoop</a:t>
            </a:r>
            <a:r>
              <a:rPr lang="zh-CN" altLang="en-US" dirty="0"/>
              <a:t>版本是</a:t>
            </a:r>
            <a:r>
              <a:rPr lang="en-US" altLang="zh-CN" dirty="0"/>
              <a:t>2018</a:t>
            </a:r>
            <a:r>
              <a:rPr lang="zh-CN" altLang="en-US" dirty="0"/>
              <a:t>年</a:t>
            </a:r>
            <a:r>
              <a:rPr lang="en-US" altLang="zh-CN" dirty="0"/>
              <a:t>11</a:t>
            </a:r>
            <a:r>
              <a:rPr lang="zh-CN" altLang="en-US" dirty="0"/>
              <a:t>月</a:t>
            </a:r>
            <a:r>
              <a:rPr lang="en-US" altLang="zh-CN" dirty="0"/>
              <a:t>19</a:t>
            </a:r>
            <a:r>
              <a:rPr lang="zh-CN" altLang="en-US" dirty="0"/>
              <a:t>日发布的稳定版</a:t>
            </a:r>
            <a:r>
              <a:rPr lang="en-US" altLang="zh-CN" dirty="0"/>
              <a:t>Hadoop 2.9.2</a:t>
            </a:r>
            <a:r>
              <a:rPr lang="zh-CN" altLang="en-US" dirty="0"/>
              <a:t>，其安装包文件</a:t>
            </a:r>
            <a:r>
              <a:rPr lang="en-US" altLang="zh-CN" dirty="0"/>
              <a:t>hadoop-2.9.2.tar.gz</a:t>
            </a:r>
            <a:r>
              <a:rPr lang="zh-CN" altLang="en-US" dirty="0"/>
              <a:t>例如存放在</a:t>
            </a:r>
            <a:r>
              <a:rPr lang="en-US" altLang="zh-CN" dirty="0"/>
              <a:t>/home/</a:t>
            </a:r>
            <a:r>
              <a:rPr lang="en-US" altLang="zh-CN" dirty="0" err="1"/>
              <a:t>xuluhui</a:t>
            </a:r>
            <a:r>
              <a:rPr lang="en-US" altLang="zh-CN" dirty="0"/>
              <a:t>/Downloads</a:t>
            </a:r>
            <a:r>
              <a:rPr lang="zh-CN" altLang="en-US" dirty="0"/>
              <a:t>中。</a:t>
            </a:r>
            <a:endParaRPr lang="en-US" altLang="zh-CN" dirty="0"/>
          </a:p>
          <a:p>
            <a:r>
              <a:rPr lang="zh-CN" altLang="en-US" sz="2100" dirty="0"/>
              <a:t>2. 安装Hadoop</a:t>
            </a:r>
            <a:endParaRPr lang="zh-CN" altLang="en-US" sz="2100" dirty="0"/>
          </a:p>
          <a:p>
            <a:pPr lvl="1"/>
            <a:r>
              <a:rPr lang="zh-CN" altLang="en-US" sz="1900" dirty="0"/>
              <a:t>（1）切换到root用户，将hadoop-2.9.2.tar.gz解压到目录/usr/local下，具体命令如下所示。</a:t>
            </a:r>
            <a:endParaRPr lang="zh-CN" altLang="en-US" sz="1900" dirty="0"/>
          </a:p>
          <a:p>
            <a:pPr marL="342900" lvl="1" indent="0">
              <a:buNone/>
            </a:pPr>
            <a:r>
              <a:rPr lang="zh-CN" altLang="en-US" sz="1900" i="1" dirty="0"/>
              <a:t>su root</a:t>
            </a:r>
            <a:endParaRPr lang="zh-CN" altLang="en-US" sz="1900" i="1" dirty="0"/>
          </a:p>
          <a:p>
            <a:pPr marL="342900" lvl="1" indent="0">
              <a:buNone/>
            </a:pPr>
            <a:r>
              <a:rPr lang="zh-CN" altLang="en-US" sz="1900" i="1" dirty="0"/>
              <a:t>cd /usr/local</a:t>
            </a:r>
            <a:endParaRPr lang="zh-CN" altLang="en-US" sz="1900" i="1" dirty="0"/>
          </a:p>
          <a:p>
            <a:pPr marL="342900" lvl="1" indent="0">
              <a:buNone/>
            </a:pPr>
            <a:r>
              <a:rPr lang="zh-CN" altLang="en-US" sz="1900" i="1" dirty="0"/>
              <a:t>tar -zxvf /home/xuluhui/Downloads/hadoop-2.9.2.tar.gz</a:t>
            </a:r>
            <a:endParaRPr lang="zh-CN" altLang="en-US" sz="1900" i="1" dirty="0"/>
          </a:p>
          <a:p>
            <a:pPr lvl="1"/>
            <a:r>
              <a:rPr lang="zh-CN" altLang="en-US" sz="1900" dirty="0"/>
              <a:t>（2）将Hadoop安装目录的权限赋给xuluhui用户，输入以下命令。</a:t>
            </a:r>
            <a:endParaRPr lang="zh-CN" altLang="en-US" sz="1900" dirty="0"/>
          </a:p>
          <a:p>
            <a:pPr marL="342900" lvl="1" indent="0">
              <a:buNone/>
            </a:pPr>
            <a:r>
              <a:rPr lang="zh-CN" altLang="en-US" sz="1900" i="1" dirty="0"/>
              <a:t>chown -R xuluhui /usr/local/hadoop-2.9.2</a:t>
            </a:r>
            <a:endParaRPr lang="zh-CN" altLang="en-US" sz="1900" i="1" dirty="0"/>
          </a:p>
        </p:txBody>
      </p:sp>
    </p:spTree>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p:cNvSpPr>
            <a:spLocks noGrp="1"/>
          </p:cNvSpPr>
          <p:nvPr>
            <p:ph idx="1"/>
          </p:nvPr>
        </p:nvSpPr>
        <p:spPr/>
        <p:txBody>
          <a:bodyPr>
            <a:normAutofit/>
          </a:bodyPr>
          <a:lstStyle/>
          <a:p>
            <a:r>
              <a:rPr lang="en-US" altLang="zh-CN" dirty="0"/>
              <a:t>3. </a:t>
            </a:r>
            <a:r>
              <a:rPr lang="zh-CN" altLang="en-US" dirty="0"/>
              <a:t>配置</a:t>
            </a:r>
            <a:r>
              <a:rPr lang="en-US" altLang="zh-CN" dirty="0"/>
              <a:t>Hadoop</a:t>
            </a:r>
            <a:endParaRPr lang="en-US" altLang="zh-CN" dirty="0"/>
          </a:p>
          <a:p>
            <a:pPr lvl="1"/>
            <a:r>
              <a:rPr lang="en-US" altLang="zh-CN" dirty="0"/>
              <a:t>Hadoop</a:t>
            </a:r>
            <a:r>
              <a:rPr lang="zh-CN" altLang="en-US" dirty="0"/>
              <a:t>配置文件很多，配置文件位于</a:t>
            </a:r>
            <a:r>
              <a:rPr lang="en-US" altLang="zh-CN" dirty="0"/>
              <a:t>$HADOOP_HOME/</a:t>
            </a:r>
            <a:r>
              <a:rPr lang="en-US" altLang="zh-CN" dirty="0" err="1"/>
              <a:t>etc</a:t>
            </a:r>
            <a:r>
              <a:rPr lang="en-US" altLang="zh-CN" dirty="0"/>
              <a:t>/</a:t>
            </a:r>
            <a:r>
              <a:rPr lang="en-US" altLang="zh-CN" dirty="0" err="1"/>
              <a:t>hadoop</a:t>
            </a:r>
            <a:r>
              <a:rPr lang="zh-CN" altLang="en-US" dirty="0"/>
              <a:t>。</a:t>
            </a:r>
            <a:endParaRPr lang="zh-CN" altLang="en-US" sz="1700" i="1" dirty="0"/>
          </a:p>
        </p:txBody>
      </p:sp>
      <p:pic>
        <p:nvPicPr>
          <p:cNvPr id="4" name="图片 3"/>
          <p:cNvPicPr/>
          <p:nvPr/>
        </p:nvPicPr>
        <p:blipFill>
          <a:blip r:embed="rId1"/>
          <a:stretch>
            <a:fillRect/>
          </a:stretch>
        </p:blipFill>
        <p:spPr>
          <a:xfrm>
            <a:off x="1934845" y="2438986"/>
            <a:ext cx="5274310" cy="1531620"/>
          </a:xfrm>
          <a:prstGeom prst="rect">
            <a:avLst/>
          </a:prstGeom>
        </p:spPr>
      </p:pic>
    </p:spTree>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a:t>3. </a:t>
            </a:r>
            <a:r>
              <a:rPr lang="zh-CN" altLang="en-US"/>
              <a:t>配置</a:t>
            </a:r>
            <a:r>
              <a:rPr lang="en-US" altLang="zh-CN"/>
              <a:t>Hadoop</a:t>
            </a:r>
            <a:endParaRPr lang="en-US" altLang="zh-CN"/>
          </a:p>
          <a:p>
            <a:pPr lvl="1"/>
            <a:r>
              <a:rPr lang="en-US" altLang="zh-CN"/>
              <a:t>Hadoop</a:t>
            </a:r>
            <a:r>
              <a:rPr lang="zh-CN" altLang="en-US"/>
              <a:t>主要配置文件</a:t>
            </a:r>
            <a:endParaRPr lang="en-US" altLang="zh-CN" dirty="0"/>
          </a:p>
        </p:txBody>
      </p:sp>
      <p:graphicFrame>
        <p:nvGraphicFramePr>
          <p:cNvPr id="5" name="表格 4"/>
          <p:cNvGraphicFramePr>
            <a:graphicFrameLocks noGrp="1"/>
          </p:cNvGraphicFramePr>
          <p:nvPr/>
        </p:nvGraphicFramePr>
        <p:xfrm>
          <a:off x="628650" y="2178011"/>
          <a:ext cx="7886700" cy="2133600"/>
        </p:xfrm>
        <a:graphic>
          <a:graphicData uri="http://schemas.openxmlformats.org/drawingml/2006/table">
            <a:tbl>
              <a:tblPr firstRow="1" firstCol="1" bandRow="1">
                <a:tableStyleId>{5C22544A-7EE6-4342-B048-85BDC9FD1C3A}</a:tableStyleId>
              </a:tblPr>
              <a:tblGrid>
                <a:gridCol w="2182926"/>
                <a:gridCol w="1308020"/>
                <a:gridCol w="4395754"/>
              </a:tblGrid>
              <a:tr h="0">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文件名称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格式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000" kern="0">
                          <a:effectLst/>
                          <a:latin typeface="微软雅黑" panose="020B0503020204020204" pitchFamily="34" charset="-122"/>
                          <a:ea typeface="微软雅黑" panose="020B0503020204020204" pitchFamily="34" charset="-122"/>
                        </a:rPr>
                        <a:t>描述</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要用的环境变量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Bash</a:t>
                      </a:r>
                      <a:r>
                        <a:rPr lang="zh-CN" sz="1000" kern="0" dirty="0">
                          <a:effectLst/>
                          <a:latin typeface="微软雅黑" panose="020B0503020204020204" pitchFamily="34" charset="-122"/>
                          <a:ea typeface="微软雅黑" panose="020B0503020204020204" pitchFamily="34" charset="-122"/>
                        </a:rPr>
                        <a:t>脚本</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mapred-env.sh</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Bash</a:t>
                      </a:r>
                      <a:r>
                        <a:rPr lang="zh-CN" sz="1000" kern="0">
                          <a:effectLst/>
                          <a:latin typeface="微软雅黑" panose="020B0503020204020204" pitchFamily="34" charset="-122"/>
                          <a:ea typeface="微软雅黑" panose="020B0503020204020204" pitchFamily="34" charset="-122"/>
                        </a:rPr>
                        <a:t>脚本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记录运行</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要用的环境变量覆盖</a:t>
                      </a:r>
                      <a:r>
                        <a:rPr lang="en-US" sz="1000" kern="0">
                          <a:effectLst/>
                          <a:latin typeface="微软雅黑" panose="020B0503020204020204" pitchFamily="34" charset="-122"/>
                          <a:ea typeface="微软雅黑" panose="020B0503020204020204" pitchFamily="34" charset="-122"/>
                        </a:rPr>
                        <a:t>hadoop-env.sh</a:t>
                      </a:r>
                      <a:r>
                        <a:rPr lang="zh-CN" sz="1000" kern="0">
                          <a:effectLst/>
                          <a:latin typeface="微软雅黑" panose="020B0503020204020204" pitchFamily="34" charset="-122"/>
                          <a:ea typeface="微软雅黑" panose="020B0503020204020204" pitchFamily="34" charset="-122"/>
                        </a:rPr>
                        <a:t>中设置的变量）</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core-site.xml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配置</a:t>
                      </a:r>
                      <a:r>
                        <a:rPr lang="en-US" sz="1000" kern="0" dirty="0">
                          <a:effectLst/>
                          <a:latin typeface="微软雅黑" panose="020B0503020204020204" pitchFamily="34" charset="-122"/>
                          <a:ea typeface="微软雅黑" panose="020B0503020204020204" pitchFamily="34" charset="-122"/>
                        </a:rPr>
                        <a:t>XML</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 Core</a:t>
                      </a:r>
                      <a:r>
                        <a:rPr lang="zh-CN" sz="1000" kern="0">
                          <a:effectLst/>
                          <a:latin typeface="微软雅黑" panose="020B0503020204020204" pitchFamily="34" charset="-122"/>
                          <a:ea typeface="微软雅黑" panose="020B0503020204020204" pitchFamily="34" charset="-122"/>
                        </a:rPr>
                        <a:t>的配置项，包括</a:t>
                      </a: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常用的</a:t>
                      </a:r>
                      <a:r>
                        <a:rPr lang="en-US" sz="1000" kern="0">
                          <a:effectLst/>
                          <a:latin typeface="微软雅黑" panose="020B0503020204020204" pitchFamily="34" charset="-122"/>
                          <a:ea typeface="微软雅黑" panose="020B0503020204020204" pitchFamily="34" charset="-122"/>
                        </a:rPr>
                        <a:t>I/O</a:t>
                      </a:r>
                      <a:r>
                        <a:rPr lang="zh-CN" sz="1000" kern="0">
                          <a:effectLst/>
                          <a:latin typeface="微软雅黑" panose="020B0503020204020204" pitchFamily="34" charset="-122"/>
                          <a:ea typeface="微软雅黑" panose="020B0503020204020204" pitchFamily="34" charset="-122"/>
                        </a:rPr>
                        <a:t>设置等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HDFS</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SecondaryNameNode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YARN</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ResourceManager</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等</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mapred-site.xml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MapReduce</a:t>
                      </a:r>
                      <a:r>
                        <a:rPr lang="zh-CN" sz="1000" kern="0">
                          <a:effectLst/>
                          <a:latin typeface="微软雅黑" panose="020B0503020204020204" pitchFamily="34" charset="-122"/>
                          <a:ea typeface="微软雅黑" panose="020B0503020204020204" pitchFamily="34" charset="-122"/>
                        </a:rPr>
                        <a:t>守护进程的配置项，包括</a:t>
                      </a:r>
                      <a:r>
                        <a:rPr lang="en-US" sz="1000" kern="0">
                          <a:effectLst/>
                          <a:latin typeface="微软雅黑" panose="020B0503020204020204" pitchFamily="34" charset="-122"/>
                          <a:ea typeface="微软雅黑" panose="020B0503020204020204" pitchFamily="34" charset="-122"/>
                        </a:rPr>
                        <a:t>JobHistoryServer</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slaves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纯文本</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运行</a:t>
                      </a:r>
                      <a:r>
                        <a:rPr lang="en-US" sz="1000" kern="0">
                          <a:effectLst/>
                          <a:latin typeface="微软雅黑" panose="020B0503020204020204" pitchFamily="34" charset="-122"/>
                          <a:ea typeface="微软雅黑" panose="020B0503020204020204" pitchFamily="34" charset="-122"/>
                        </a:rPr>
                        <a:t>DataNode</a:t>
                      </a:r>
                      <a:r>
                        <a:rPr lang="zh-CN" sz="1000" kern="0">
                          <a:effectLst/>
                          <a:latin typeface="微软雅黑" panose="020B0503020204020204" pitchFamily="34" charset="-122"/>
                          <a:ea typeface="微软雅黑" panose="020B0503020204020204" pitchFamily="34" charset="-122"/>
                        </a:rPr>
                        <a:t>和</a:t>
                      </a:r>
                      <a:r>
                        <a:rPr lang="en-US" sz="1000" kern="0">
                          <a:effectLst/>
                          <a:latin typeface="微软雅黑" panose="020B0503020204020204" pitchFamily="34" charset="-122"/>
                          <a:ea typeface="微软雅黑" panose="020B0503020204020204" pitchFamily="34" charset="-122"/>
                        </a:rPr>
                        <a:t>NodeManager</a:t>
                      </a:r>
                      <a:r>
                        <a:rPr lang="zh-CN" sz="1000" kern="0">
                          <a:effectLst/>
                          <a:latin typeface="微软雅黑" panose="020B0503020204020204" pitchFamily="34" charset="-122"/>
                          <a:ea typeface="微软雅黑" panose="020B0503020204020204" pitchFamily="34" charset="-122"/>
                        </a:rPr>
                        <a:t>的从节点机器列表，每行</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个主机名</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hadoop-metrics2.properties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控制如何在</a:t>
                      </a: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上发布度量的属性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log4j.properties</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a:effectLst/>
                          <a:latin typeface="微软雅黑" panose="020B0503020204020204" pitchFamily="34" charset="-122"/>
                          <a:ea typeface="微软雅黑" panose="020B0503020204020204" pitchFamily="34" charset="-122"/>
                        </a:rPr>
                        <a:t>系统日志文件、</a:t>
                      </a:r>
                      <a:r>
                        <a:rPr lang="en-US" sz="1000" kern="0">
                          <a:effectLst/>
                          <a:latin typeface="微软雅黑" panose="020B0503020204020204" pitchFamily="34" charset="-122"/>
                          <a:ea typeface="微软雅黑" panose="020B0503020204020204" pitchFamily="34" charset="-122"/>
                        </a:rPr>
                        <a:t>NameNode</a:t>
                      </a:r>
                      <a:r>
                        <a:rPr lang="zh-CN" sz="1000" kern="0">
                          <a:effectLst/>
                          <a:latin typeface="微软雅黑" panose="020B0503020204020204" pitchFamily="34" charset="-122"/>
                          <a:ea typeface="微软雅黑" panose="020B0503020204020204" pitchFamily="34" charset="-122"/>
                        </a:rPr>
                        <a:t>审计日志、任务</a:t>
                      </a:r>
                      <a:r>
                        <a:rPr lang="en-US" sz="1000" kern="0">
                          <a:effectLst/>
                          <a:latin typeface="微软雅黑" panose="020B0503020204020204" pitchFamily="34" charset="-122"/>
                          <a:ea typeface="微软雅黑" panose="020B0503020204020204" pitchFamily="34" charset="-122"/>
                        </a:rPr>
                        <a:t>JVM</a:t>
                      </a:r>
                      <a:r>
                        <a:rPr lang="zh-CN" sz="1000" kern="0">
                          <a:effectLst/>
                          <a:latin typeface="微软雅黑" panose="020B0503020204020204" pitchFamily="34" charset="-122"/>
                          <a:ea typeface="微软雅黑" panose="020B0503020204020204" pitchFamily="34" charset="-122"/>
                        </a:rPr>
                        <a:t>进程的任务日志的属性</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hadoop-policy.xml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配置</a:t>
                      </a:r>
                      <a:r>
                        <a:rPr lang="en-US" sz="1000" kern="0">
                          <a:effectLst/>
                          <a:latin typeface="微软雅黑" panose="020B0503020204020204" pitchFamily="34" charset="-122"/>
                          <a:ea typeface="微软雅黑" panose="020B0503020204020204" pitchFamily="34" charset="-122"/>
                        </a:rPr>
                        <a:t>XML</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000" kern="0" dirty="0">
                          <a:effectLst/>
                          <a:latin typeface="微软雅黑" panose="020B0503020204020204" pitchFamily="34" charset="-122"/>
                          <a:ea typeface="微软雅黑" panose="020B0503020204020204" pitchFamily="34" charset="-122"/>
                        </a:rPr>
                        <a:t>安全模式下运行</a:t>
                      </a: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时的访问控制列表的配置项</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Hadoop</a:t>
            </a:r>
            <a:r>
              <a:rPr lang="zh-CN" altLang="en-US" dirty="0"/>
              <a:t>发展简史</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t>Hadoop这个名字不是单词缩写，Hadoop之父道格•卡丁（Doug Cutting）曾这样解释Hadoop名字的由来：“这个名字是我的孩子给一个棕黄色的大象玩具的取的名字。我的命名标准就是简短，容易发音和拼写，并且不会被用于别处。小孩子恰恰是这方面的高手。”</a:t>
            </a:r>
            <a:endParaRPr lang="en-US" altLang="zh-CN" dirty="0"/>
          </a:p>
        </p:txBody>
      </p:sp>
      <p:pic>
        <p:nvPicPr>
          <p:cNvPr id="4" name="图片 1"/>
          <p:cNvPicPr>
            <a:picLocks noChangeAspect="1"/>
          </p:cNvPicPr>
          <p:nvPr/>
        </p:nvPicPr>
        <p:blipFill>
          <a:blip r:embed="rId1"/>
          <a:stretch>
            <a:fillRect/>
          </a:stretch>
        </p:blipFill>
        <p:spPr>
          <a:xfrm>
            <a:off x="3862705" y="3547071"/>
            <a:ext cx="3633470" cy="976630"/>
          </a:xfrm>
          <a:prstGeom prst="rect">
            <a:avLst/>
          </a:prstGeom>
        </p:spPr>
      </p:pic>
    </p:spTree>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en-US" altLang="zh-CN" dirty="0"/>
              <a:t>Hadoop</a:t>
            </a:r>
            <a:r>
              <a:rPr lang="zh-CN" altLang="en-US" dirty="0"/>
              <a:t>默认配置文件</a:t>
            </a:r>
            <a:endParaRPr lang="en-US" altLang="zh-CN" dirty="0"/>
          </a:p>
        </p:txBody>
      </p:sp>
      <p:graphicFrame>
        <p:nvGraphicFramePr>
          <p:cNvPr id="4" name="表格 3"/>
          <p:cNvGraphicFramePr>
            <a:graphicFrameLocks noGrp="1"/>
          </p:cNvGraphicFramePr>
          <p:nvPr/>
        </p:nvGraphicFramePr>
        <p:xfrm>
          <a:off x="628650" y="2315369"/>
          <a:ext cx="7886700" cy="1920240"/>
        </p:xfrm>
        <a:graphic>
          <a:graphicData uri="http://schemas.openxmlformats.org/drawingml/2006/table">
            <a:tbl>
              <a:tblPr firstRow="1" firstCol="1" bandRow="1">
                <a:tableStyleId>{5C22544A-7EE6-4342-B048-85BDC9FD1C3A}</a:tableStyleId>
              </a:tblPr>
              <a:tblGrid>
                <a:gridCol w="1713385"/>
                <a:gridCol w="6173315"/>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配置文件名称</a:t>
                      </a:r>
                      <a:endParaRPr lang="zh-CN" sz="14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默认配置文件所在位置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core-site.xml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share/doc/hadoop/hadoop-project-dist/hadoop-common/core-default.xml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r>
              <a:tr h="0">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hdfs-site.xml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share/doc/hadoop/hadoop-project-dist/hadoop-hdfs/hdfs-default.xml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yarn-site.xml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-yarn-common/yarn-default.xml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mapred-site.xml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share/doc/</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mapreduce</a:t>
                      </a:r>
                      <a:r>
                        <a:rPr lang="en-US" sz="1400" kern="0" dirty="0">
                          <a:effectLst/>
                          <a:latin typeface="微软雅黑" panose="020B0503020204020204" pitchFamily="34" charset="-122"/>
                          <a:ea typeface="微软雅黑" panose="020B0503020204020204" pitchFamily="34" charset="-122"/>
                        </a:rPr>
                        <a:t>-client-core/mapreduce-default.xml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安装和配置</a:t>
            </a:r>
            <a:r>
              <a:rPr lang="en-US" altLang="zh-CN" dirty="0"/>
              <a:t>Hadoop</a:t>
            </a:r>
            <a:endParaRPr lang="zh-CN" altLang="en-US" dirty="0"/>
          </a:p>
        </p:txBody>
      </p:sp>
      <p:sp>
        <p:nvSpPr>
          <p:cNvPr id="3" name="内容占位符 2"/>
          <p:cNvSpPr>
            <a:spLocks noGrp="1"/>
          </p:cNvSpPr>
          <p:nvPr>
            <p:ph idx="1"/>
          </p:nvPr>
        </p:nvSpPr>
        <p:spPr/>
        <p:txBody>
          <a:bodyPr/>
          <a:lstStyle/>
          <a:p>
            <a:r>
              <a:rPr lang="en-US" altLang="zh-CN" dirty="0"/>
              <a:t>3. </a:t>
            </a:r>
            <a:r>
              <a:rPr lang="zh-CN" altLang="en-US" dirty="0"/>
              <a:t>配置</a:t>
            </a:r>
            <a:r>
              <a:rPr lang="en-US" altLang="zh-CN" dirty="0"/>
              <a:t>Hadoop</a:t>
            </a:r>
            <a:endParaRPr lang="en-US" altLang="zh-CN" dirty="0"/>
          </a:p>
          <a:p>
            <a:pPr lvl="1"/>
            <a:r>
              <a:rPr lang="zh-CN" altLang="en-US" dirty="0"/>
              <a:t>读者可以在</a:t>
            </a:r>
            <a:r>
              <a:rPr lang="en-US" altLang="zh-CN" dirty="0"/>
              <a:t>Hadoop</a:t>
            </a:r>
            <a:r>
              <a:rPr lang="zh-CN" altLang="en-US" dirty="0"/>
              <a:t>共享文档的路径下，找到一个导航文件</a:t>
            </a:r>
            <a:r>
              <a:rPr lang="en-US" altLang="zh-CN" dirty="0"/>
              <a:t>share/doc/</a:t>
            </a:r>
            <a:r>
              <a:rPr lang="en-US" altLang="zh-CN" dirty="0" err="1"/>
              <a:t>hadoop</a:t>
            </a:r>
            <a:r>
              <a:rPr lang="en-US" altLang="zh-CN" dirty="0"/>
              <a:t>/index.html</a:t>
            </a:r>
            <a:r>
              <a:rPr lang="zh-CN" altLang="en-US" dirty="0"/>
              <a:t>，这个导航文件是一个宝库，除了左下角有上述</a:t>
            </a:r>
            <a:r>
              <a:rPr lang="en-US" altLang="zh-CN" dirty="0"/>
              <a:t>4</a:t>
            </a:r>
            <a:r>
              <a:rPr lang="zh-CN" altLang="en-US" dirty="0"/>
              <a:t>个默认配置文件的超级链接，还有</a:t>
            </a:r>
            <a:r>
              <a:rPr lang="en-US" altLang="zh-CN" dirty="0"/>
              <a:t>Hadoop</a:t>
            </a:r>
            <a:r>
              <a:rPr lang="zh-CN" altLang="en-US" dirty="0"/>
              <a:t>的学习教程，值得读者细读。</a:t>
            </a:r>
            <a:endParaRPr lang="zh-CN" altLang="en-US" dirty="0"/>
          </a:p>
        </p:txBody>
      </p:sp>
      <p:pic>
        <p:nvPicPr>
          <p:cNvPr id="4" name="图片 3"/>
          <p:cNvPicPr/>
          <p:nvPr/>
        </p:nvPicPr>
        <p:blipFill>
          <a:blip r:embed="rId1"/>
          <a:stretch>
            <a:fillRect/>
          </a:stretch>
        </p:blipFill>
        <p:spPr>
          <a:xfrm>
            <a:off x="2531110" y="2595881"/>
            <a:ext cx="4081780" cy="2138045"/>
          </a:xfrm>
          <a:prstGeom prst="rect">
            <a:avLst/>
          </a:prstGeom>
        </p:spPr>
      </p:pic>
    </p:spTree>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本节讲述的是全分布模式</a:t>
            </a:r>
            <a:r>
              <a:rPr lang="en-US" altLang="zh-CN" dirty="0"/>
              <a:t>Hadoop</a:t>
            </a:r>
            <a:r>
              <a:rPr lang="zh-CN" altLang="en-US" dirty="0"/>
              <a:t>集群的配置，伪分布模式</a:t>
            </a:r>
            <a:r>
              <a:rPr lang="en-US" altLang="zh-CN" dirty="0"/>
              <a:t>Hadoop</a:t>
            </a:r>
            <a:r>
              <a:rPr lang="zh-CN" altLang="en-US" dirty="0"/>
              <a:t>集群在配置的时候配置文件</a:t>
            </a:r>
            <a:r>
              <a:rPr lang="en-US" altLang="zh-CN" dirty="0"/>
              <a:t>core-site.xml</a:t>
            </a:r>
            <a:r>
              <a:rPr lang="zh-CN" altLang="en-US" dirty="0"/>
              <a:t>、</a:t>
            </a:r>
            <a:r>
              <a:rPr lang="en-US" altLang="zh-CN" dirty="0"/>
              <a:t>hdfs-site.xml</a:t>
            </a:r>
            <a:r>
              <a:rPr lang="zh-CN" altLang="en-US" dirty="0"/>
              <a:t>、</a:t>
            </a:r>
            <a:r>
              <a:rPr lang="en-US" altLang="zh-CN" dirty="0"/>
              <a:t>yarn-site.xml</a:t>
            </a:r>
            <a:r>
              <a:rPr lang="zh-CN" altLang="en-US" dirty="0"/>
              <a:t>、</a:t>
            </a:r>
            <a:r>
              <a:rPr lang="en-US" altLang="zh-CN" dirty="0"/>
              <a:t>slaves</a:t>
            </a:r>
            <a:r>
              <a:rPr lang="zh-CN" altLang="en-US" dirty="0"/>
              <a:t>配置内容有所不同，其余基本相同。另外为了方便，下文中（</a:t>
            </a:r>
            <a:r>
              <a:rPr lang="en-US" altLang="zh-CN" dirty="0"/>
              <a:t>1</a:t>
            </a:r>
            <a:r>
              <a:rPr lang="zh-CN" altLang="en-US" dirty="0"/>
              <a:t>）</a:t>
            </a:r>
            <a:r>
              <a:rPr lang="en-US" altLang="zh-CN" dirty="0"/>
              <a:t>-</a:t>
            </a:r>
            <a:r>
              <a:rPr lang="zh-CN" altLang="en-US" dirty="0"/>
              <a:t>（</a:t>
            </a:r>
            <a:r>
              <a:rPr lang="en-US" altLang="zh-CN" dirty="0"/>
              <a:t>9</a:t>
            </a:r>
            <a:r>
              <a:rPr lang="zh-CN" altLang="en-US" dirty="0"/>
              <a:t>）步骤均仅在主节点</a:t>
            </a:r>
            <a:r>
              <a:rPr lang="en-US" altLang="zh-CN" dirty="0"/>
              <a:t>master</a:t>
            </a:r>
            <a:r>
              <a:rPr lang="zh-CN" altLang="en-US" dirty="0"/>
              <a:t>上进行，从节点</a:t>
            </a:r>
            <a:r>
              <a:rPr lang="en-US" altLang="zh-CN" dirty="0"/>
              <a:t>slave1</a:t>
            </a:r>
            <a:r>
              <a:rPr lang="zh-CN" altLang="en-US" dirty="0"/>
              <a:t>、</a:t>
            </a:r>
            <a:r>
              <a:rPr lang="en-US" altLang="zh-CN" dirty="0"/>
              <a:t>slave2</a:t>
            </a:r>
            <a:r>
              <a:rPr lang="zh-CN" altLang="en-US" dirty="0"/>
              <a:t>上的配置文件可以通过</a:t>
            </a:r>
            <a:r>
              <a:rPr lang="en-US" altLang="zh-CN" dirty="0" err="1"/>
              <a:t>scp</a:t>
            </a:r>
            <a:r>
              <a:rPr lang="zh-CN" altLang="en-US" dirty="0"/>
              <a:t>命令同步复制。</a:t>
            </a:r>
            <a:endParaRPr lang="en-US" altLang="zh-CN" dirty="0"/>
          </a:p>
        </p:txBody>
      </p:sp>
    </p:spTree>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1</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hadoop.sh</a:t>
            </a:r>
            <a:endParaRPr lang="en-US" altLang="zh-CN" dirty="0"/>
          </a:p>
          <a:p>
            <a:pPr lvl="2"/>
            <a:r>
              <a:rPr lang="zh-CN" altLang="en-US" dirty="0"/>
              <a:t>切换到</a:t>
            </a:r>
            <a:r>
              <a:rPr lang="en-US" altLang="zh-CN" dirty="0"/>
              <a:t>root</a:t>
            </a:r>
            <a:r>
              <a:rPr lang="zh-CN" altLang="en-US" dirty="0"/>
              <a:t>用户，使用</a:t>
            </a:r>
            <a:r>
              <a:rPr lang="zh-CN" altLang="en-US" i="1" dirty="0"/>
              <a:t>“</a:t>
            </a:r>
            <a:r>
              <a:rPr lang="en-US" altLang="zh-CN" i="1" dirty="0"/>
              <a:t>vim /</a:t>
            </a:r>
            <a:r>
              <a:rPr lang="en-US" altLang="zh-CN" i="1" dirty="0" err="1"/>
              <a:t>etc</a:t>
            </a:r>
            <a:r>
              <a:rPr lang="en-US" altLang="zh-CN" i="1" dirty="0"/>
              <a:t>/</a:t>
            </a:r>
            <a:r>
              <a:rPr lang="en-US" altLang="zh-CN" i="1" dirty="0" err="1"/>
              <a:t>profile.d</a:t>
            </a:r>
            <a:r>
              <a:rPr lang="en-US" altLang="zh-CN" i="1" dirty="0"/>
              <a:t>/hadoop.sh”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hadoop.sh</a:t>
            </a:r>
            <a:r>
              <a:rPr lang="zh-CN" altLang="en-US" dirty="0"/>
              <a:t>，添加如下内容。</a:t>
            </a:r>
            <a:endParaRPr lang="zh-CN" altLang="en-US" dirty="0"/>
          </a:p>
          <a:p>
            <a:pPr marL="685800" lvl="2" indent="0">
              <a:buNone/>
            </a:pPr>
            <a:r>
              <a:rPr lang="en-US" altLang="zh-CN" i="1" dirty="0"/>
              <a:t>export HADOOP_HOME=/</a:t>
            </a:r>
            <a:r>
              <a:rPr lang="en-US" altLang="zh-CN" i="1" dirty="0" err="1"/>
              <a:t>usr</a:t>
            </a:r>
            <a:r>
              <a:rPr lang="en-US" altLang="zh-CN" i="1" dirty="0"/>
              <a:t>/local/hadoop-2.9.2</a:t>
            </a:r>
            <a:endParaRPr lang="en-US" altLang="zh-CN" i="1" dirty="0"/>
          </a:p>
          <a:p>
            <a:pPr marL="685800" lvl="2" indent="0">
              <a:buNone/>
            </a:pPr>
            <a:r>
              <a:rPr lang="en-US" altLang="zh-CN" i="1" dirty="0"/>
              <a:t>export PATH=$HADOOP_HOME/bin:$HADOOP_HOME/</a:t>
            </a:r>
            <a:r>
              <a:rPr lang="en-US" altLang="zh-CN" i="1" dirty="0" err="1"/>
              <a:t>sbin</a:t>
            </a:r>
            <a:r>
              <a:rPr lang="en-US" altLang="zh-CN" i="1" dirty="0"/>
              <a:t>:$PATH</a:t>
            </a:r>
            <a:endParaRPr lang="en-US" altLang="zh-CN" i="1" dirty="0"/>
          </a:p>
          <a:p>
            <a:pPr lvl="2"/>
            <a:r>
              <a:rPr lang="zh-CN" altLang="en-US" dirty="0"/>
              <a:t>使用命令</a:t>
            </a:r>
            <a:r>
              <a:rPr lang="zh-CN" altLang="en-US" i="1" dirty="0"/>
              <a:t>“</a:t>
            </a:r>
            <a:r>
              <a:rPr lang="en-US" altLang="zh-CN" i="1" dirty="0"/>
              <a:t>source /</a:t>
            </a:r>
            <a:r>
              <a:rPr lang="en-US" altLang="zh-CN" i="1" dirty="0" err="1"/>
              <a:t>etc</a:t>
            </a:r>
            <a:r>
              <a:rPr lang="en-US" altLang="zh-CN" i="1" dirty="0"/>
              <a:t>/</a:t>
            </a:r>
            <a:r>
              <a:rPr lang="en-US" altLang="zh-CN" i="1" dirty="0" err="1"/>
              <a:t>profile.d</a:t>
            </a:r>
            <a:r>
              <a:rPr lang="en-US" altLang="zh-CN" i="1" dirty="0"/>
              <a:t>/hadoop.sh”</a:t>
            </a:r>
            <a:r>
              <a:rPr lang="zh-CN" altLang="en-US" dirty="0"/>
              <a:t>重新加载配置文件或者重启机器，使之生效。</a:t>
            </a:r>
            <a:endParaRPr lang="zh-CN" altLang="en-US" dirty="0"/>
          </a:p>
          <a:p>
            <a:pPr lvl="2"/>
            <a:endParaRPr lang="en-US" altLang="zh-CN" dirty="0"/>
          </a:p>
          <a:p>
            <a:pPr lvl="2"/>
            <a:r>
              <a:rPr lang="zh-CN" altLang="en-US" dirty="0"/>
              <a:t>需要说明的是，此步骤可以省略，之所以将</a:t>
            </a:r>
            <a:r>
              <a:rPr lang="en-US" altLang="zh-CN" dirty="0"/>
              <a:t>Hadoop</a:t>
            </a:r>
            <a:r>
              <a:rPr lang="zh-CN" altLang="en-US" dirty="0"/>
              <a:t>安装目录下</a:t>
            </a:r>
            <a:r>
              <a:rPr lang="en-US" altLang="zh-CN" dirty="0"/>
              <a:t>bin</a:t>
            </a:r>
            <a:r>
              <a:rPr lang="zh-CN" altLang="en-US" dirty="0"/>
              <a:t>和</a:t>
            </a:r>
            <a:r>
              <a:rPr lang="en-US" altLang="zh-CN" dirty="0" err="1"/>
              <a:t>sbin</a:t>
            </a:r>
            <a:r>
              <a:rPr lang="zh-CN" altLang="en-US" dirty="0"/>
              <a:t>加入到系统环境变量</a:t>
            </a:r>
            <a:r>
              <a:rPr lang="en-US" altLang="zh-CN" dirty="0"/>
              <a:t>PATH</a:t>
            </a:r>
            <a:r>
              <a:rPr lang="zh-CN" altLang="en-US" dirty="0"/>
              <a:t>中，是因为当输入启动和管理</a:t>
            </a:r>
            <a:r>
              <a:rPr lang="en-US" altLang="zh-CN" dirty="0"/>
              <a:t>Hadoop</a:t>
            </a:r>
            <a:r>
              <a:rPr lang="zh-CN" altLang="en-US" dirty="0"/>
              <a:t>集群命令时，无需再切换到</a:t>
            </a:r>
            <a:r>
              <a:rPr lang="en-US" altLang="zh-CN" dirty="0"/>
              <a:t>Hadoop</a:t>
            </a:r>
            <a:r>
              <a:rPr lang="zh-CN" altLang="en-US" dirty="0"/>
              <a:t>安装目录下的</a:t>
            </a:r>
            <a:r>
              <a:rPr lang="en-US" altLang="zh-CN" dirty="0"/>
              <a:t>bin</a:t>
            </a:r>
            <a:r>
              <a:rPr lang="zh-CN" altLang="en-US" dirty="0"/>
              <a:t>目录或者</a:t>
            </a:r>
            <a:r>
              <a:rPr lang="en-US" altLang="zh-CN" dirty="0" err="1"/>
              <a:t>sbin</a:t>
            </a:r>
            <a:r>
              <a:rPr lang="zh-CN" altLang="en-US" dirty="0"/>
              <a:t>目录，否则会出现错误信息“</a:t>
            </a:r>
            <a:r>
              <a:rPr lang="en-US" altLang="zh-CN" dirty="0"/>
              <a:t>bash: ****: command not found...”</a:t>
            </a:r>
            <a:r>
              <a:rPr lang="zh-CN" altLang="en-US" dirty="0"/>
              <a:t>。</a:t>
            </a:r>
            <a:endParaRPr lang="zh-CN" altLang="en-US" dirty="0"/>
          </a:p>
        </p:txBody>
      </p:sp>
    </p:spTree>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接下来的（</a:t>
            </a:r>
            <a:r>
              <a:rPr lang="en-US" altLang="zh-CN" dirty="0"/>
              <a:t>2</a:t>
            </a:r>
            <a:r>
              <a:rPr lang="zh-CN" altLang="en-US" dirty="0"/>
              <a:t>）</a:t>
            </a:r>
            <a:r>
              <a:rPr lang="en-US" altLang="zh-CN" dirty="0"/>
              <a:t>-</a:t>
            </a:r>
            <a:r>
              <a:rPr lang="zh-CN" altLang="en-US" dirty="0"/>
              <a:t>（</a:t>
            </a:r>
            <a:r>
              <a:rPr lang="en-US" altLang="zh-CN" dirty="0"/>
              <a:t>9</a:t>
            </a:r>
            <a:r>
              <a:rPr lang="zh-CN" altLang="en-US" dirty="0"/>
              <a:t>）步骤均在普通用户</a:t>
            </a:r>
            <a:r>
              <a:rPr lang="en-US" altLang="zh-CN" dirty="0" err="1"/>
              <a:t>xuluhui</a:t>
            </a:r>
            <a:r>
              <a:rPr lang="zh-CN" altLang="en-US" dirty="0"/>
              <a:t>下完成。</a:t>
            </a:r>
            <a:endParaRPr lang="zh-CN" altLang="en-US" dirty="0"/>
          </a:p>
          <a:p>
            <a:pPr lvl="1"/>
            <a:r>
              <a:rPr lang="zh-CN" altLang="en-US" dirty="0"/>
              <a:t>（</a:t>
            </a:r>
            <a:r>
              <a:rPr lang="en-US" altLang="zh-CN" dirty="0"/>
              <a:t>2</a:t>
            </a:r>
            <a:r>
              <a:rPr lang="zh-CN" altLang="en-US" dirty="0"/>
              <a:t>）配置</a:t>
            </a:r>
            <a:r>
              <a:rPr lang="en-US" altLang="zh-CN" dirty="0"/>
              <a:t>hadoop-env.sh</a:t>
            </a:r>
            <a:endParaRPr lang="en-US" altLang="zh-CN" dirty="0"/>
          </a:p>
          <a:p>
            <a:pPr lvl="2"/>
            <a:r>
              <a:rPr lang="zh-CN" altLang="en-US" dirty="0"/>
              <a:t>环境变量配置文件</a:t>
            </a:r>
            <a:r>
              <a:rPr lang="en-US" altLang="zh-CN" dirty="0"/>
              <a:t>hadoop-env.sh</a:t>
            </a:r>
            <a:r>
              <a:rPr lang="zh-CN" altLang="en-US" dirty="0"/>
              <a:t>主要配置</a:t>
            </a:r>
            <a:r>
              <a:rPr lang="en-US" altLang="zh-CN" dirty="0"/>
              <a:t>Java</a:t>
            </a:r>
            <a:r>
              <a:rPr lang="zh-CN" altLang="en-US" dirty="0"/>
              <a:t>的安装路径</a:t>
            </a:r>
            <a:r>
              <a:rPr lang="en-US" altLang="zh-CN" dirty="0"/>
              <a:t>JAVA_HOME</a:t>
            </a:r>
            <a:r>
              <a:rPr lang="zh-CN" altLang="en-US" dirty="0"/>
              <a:t>、</a:t>
            </a:r>
            <a:r>
              <a:rPr lang="en-US" altLang="zh-CN" dirty="0"/>
              <a:t>Hadoop</a:t>
            </a:r>
            <a:r>
              <a:rPr lang="zh-CN" altLang="en-US" dirty="0"/>
              <a:t>日志存储路径</a:t>
            </a:r>
            <a:r>
              <a:rPr lang="en-US" altLang="zh-CN" dirty="0"/>
              <a:t>HADOOP_LOG_DIR</a:t>
            </a:r>
            <a:r>
              <a:rPr lang="zh-CN" altLang="en-US" dirty="0"/>
              <a:t>及添加</a:t>
            </a:r>
            <a:r>
              <a:rPr lang="en-US" altLang="zh-CN" dirty="0"/>
              <a:t>SSH</a:t>
            </a:r>
            <a:r>
              <a:rPr lang="zh-CN" altLang="en-US" dirty="0"/>
              <a:t>的配置选项</a:t>
            </a:r>
            <a:r>
              <a:rPr lang="en-US" altLang="zh-CN" dirty="0"/>
              <a:t>HADOOP_SSH_OPTS</a:t>
            </a:r>
            <a:r>
              <a:rPr lang="zh-CN" altLang="en-US" dirty="0"/>
              <a:t>等。本书中关于</a:t>
            </a:r>
            <a:r>
              <a:rPr lang="en-US" altLang="zh-CN" dirty="0"/>
              <a:t>hadoop-env.sh</a:t>
            </a:r>
            <a:r>
              <a:rPr lang="zh-CN" altLang="en-US" dirty="0"/>
              <a:t>配置文件的修改具体如下。</a:t>
            </a:r>
            <a:endParaRPr lang="zh-CN" altLang="en-US" dirty="0"/>
          </a:p>
          <a:p>
            <a:pPr lvl="2"/>
            <a:r>
              <a:rPr lang="zh-CN" altLang="en-US" dirty="0"/>
              <a:t>① 第</a:t>
            </a:r>
            <a:r>
              <a:rPr lang="en-US" altLang="zh-CN" dirty="0"/>
              <a:t>25</a:t>
            </a:r>
            <a:r>
              <a:rPr lang="zh-CN" altLang="en-US" dirty="0"/>
              <a:t>行“</a:t>
            </a:r>
            <a:r>
              <a:rPr lang="en-US" altLang="zh-CN" dirty="0"/>
              <a:t>export JAVA_HOME=${JAVA_HOME}”</a:t>
            </a:r>
            <a:r>
              <a:rPr lang="zh-CN" altLang="en-US" dirty="0"/>
              <a:t>修改为：</a:t>
            </a:r>
            <a:endParaRPr lang="zh-CN" altLang="en-US" dirty="0"/>
          </a:p>
          <a:p>
            <a:pPr marL="685800" lvl="2" indent="0">
              <a:buNone/>
            </a:pPr>
            <a:r>
              <a:rPr lang="en-US" altLang="zh-CN" i="1" dirty="0"/>
              <a:t>export JAVA_HOME=/</a:t>
            </a:r>
            <a:r>
              <a:rPr lang="en-US" altLang="zh-CN" i="1" dirty="0" err="1"/>
              <a:t>usr</a:t>
            </a:r>
            <a:r>
              <a:rPr lang="en-US" altLang="zh-CN" i="1" dirty="0"/>
              <a:t>/java/jdk1.8.0_191</a:t>
            </a:r>
            <a:endParaRPr lang="en-US" altLang="zh-CN" i="1" dirty="0"/>
          </a:p>
        </p:txBody>
      </p:sp>
    </p:spTree>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2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2</a:t>
            </a:r>
            <a:r>
              <a:rPr lang="zh-CN" altLang="en-US" dirty="0"/>
              <a:t>）配置</a:t>
            </a:r>
            <a:r>
              <a:rPr lang="en-US" altLang="zh-CN" dirty="0"/>
              <a:t>hadoop-env.sh</a:t>
            </a:r>
            <a:endParaRPr lang="en-US" altLang="zh-CN" dirty="0"/>
          </a:p>
          <a:p>
            <a:pPr lvl="2"/>
            <a:r>
              <a:rPr lang="zh-CN" altLang="en-US" dirty="0"/>
              <a:t>② 第</a:t>
            </a:r>
            <a:r>
              <a:rPr lang="en-US" altLang="zh-CN" dirty="0"/>
              <a:t>26</a:t>
            </a:r>
            <a:r>
              <a:rPr lang="zh-CN" altLang="en-US" dirty="0"/>
              <a:t>行空行处加入：</a:t>
            </a:r>
            <a:endParaRPr lang="zh-CN" altLang="en-US" dirty="0"/>
          </a:p>
          <a:p>
            <a:pPr marL="685800" lvl="2" indent="0">
              <a:buNone/>
            </a:pPr>
            <a:r>
              <a:rPr lang="en-US" altLang="zh-CN" i="1" dirty="0"/>
              <a:t>export HADOOP_SSH_OPTS='-o </a:t>
            </a:r>
            <a:r>
              <a:rPr lang="en-US" altLang="zh-CN" i="1" dirty="0" err="1"/>
              <a:t>StrictHostKeyChecking</a:t>
            </a:r>
            <a:r>
              <a:rPr lang="en-US" altLang="zh-CN" i="1" dirty="0"/>
              <a:t>=no'</a:t>
            </a:r>
            <a:endParaRPr lang="en-US" altLang="zh-CN" i="1" dirty="0"/>
          </a:p>
          <a:p>
            <a:pPr lvl="2"/>
            <a:r>
              <a:rPr lang="en-US" altLang="zh-CN" dirty="0"/>
              <a:t>  </a:t>
            </a:r>
            <a:r>
              <a:rPr lang="zh-CN" altLang="en-US" dirty="0"/>
              <a:t>这里要说明的是，</a:t>
            </a:r>
            <a:r>
              <a:rPr lang="en-US" altLang="zh-CN" dirty="0" err="1"/>
              <a:t>ssh</a:t>
            </a:r>
            <a:r>
              <a:rPr lang="zh-CN" altLang="en-US" dirty="0"/>
              <a:t>的选项“</a:t>
            </a:r>
            <a:r>
              <a:rPr lang="en-US" altLang="zh-CN" dirty="0" err="1"/>
              <a:t>StrictHostKeyChecking</a:t>
            </a:r>
            <a:r>
              <a:rPr lang="en-US" altLang="zh-CN" dirty="0"/>
              <a:t>”</a:t>
            </a:r>
            <a:r>
              <a:rPr lang="zh-CN" altLang="en-US" dirty="0"/>
              <a:t>用于控制当目标主机尚未进行过认证时，是否显示信息“</a:t>
            </a:r>
            <a:r>
              <a:rPr lang="en-US" altLang="zh-CN" dirty="0"/>
              <a:t>Are you sure you want to continue connecting (yes/no)?”</a:t>
            </a:r>
            <a:r>
              <a:rPr lang="zh-CN" altLang="en-US" dirty="0"/>
              <a:t>。所以当登录其它机器时，只需要</a:t>
            </a:r>
            <a:r>
              <a:rPr lang="en-US" altLang="zh-CN" dirty="0" err="1"/>
              <a:t>ssh</a:t>
            </a:r>
            <a:r>
              <a:rPr lang="en-US" altLang="zh-CN" dirty="0"/>
              <a:t> -o </a:t>
            </a:r>
            <a:r>
              <a:rPr lang="en-US" altLang="zh-CN" dirty="0" err="1"/>
              <a:t>StrictHostKeyChecking</a:t>
            </a:r>
            <a:r>
              <a:rPr lang="en-US" altLang="zh-CN" dirty="0"/>
              <a:t>=no</a:t>
            </a:r>
            <a:r>
              <a:rPr lang="zh-CN" altLang="en-US" dirty="0"/>
              <a:t>就可以直接登录，不会有上面的提示信息，不需要人工干预输入“</a:t>
            </a:r>
            <a:r>
              <a:rPr lang="en-US" altLang="zh-CN" dirty="0"/>
              <a:t>yes”</a:t>
            </a:r>
            <a:r>
              <a:rPr lang="zh-CN" altLang="en-US" dirty="0"/>
              <a:t>，而且还会将目标主机</a:t>
            </a:r>
            <a:r>
              <a:rPr lang="en-US" altLang="zh-CN" dirty="0"/>
              <a:t>key</a:t>
            </a:r>
            <a:r>
              <a:rPr lang="zh-CN" altLang="en-US" dirty="0"/>
              <a:t>加到</a:t>
            </a:r>
            <a:r>
              <a:rPr lang="en-US" altLang="zh-CN" dirty="0"/>
              <a:t>~/.</a:t>
            </a:r>
            <a:r>
              <a:rPr lang="en-US" altLang="zh-CN" dirty="0" err="1"/>
              <a:t>ssh</a:t>
            </a:r>
            <a:r>
              <a:rPr lang="en-US" altLang="zh-CN" dirty="0"/>
              <a:t>/</a:t>
            </a:r>
            <a:r>
              <a:rPr lang="en-US" altLang="zh-CN" dirty="0" err="1"/>
              <a:t>known_hosts</a:t>
            </a:r>
            <a:r>
              <a:rPr lang="zh-CN" altLang="en-US" dirty="0"/>
              <a:t>文件里。</a:t>
            </a:r>
            <a:endParaRPr lang="zh-CN" altLang="en-US" dirty="0"/>
          </a:p>
          <a:p>
            <a:pPr lvl="2"/>
            <a:r>
              <a:rPr lang="zh-CN" altLang="en-US" dirty="0"/>
              <a:t>③ 第</a:t>
            </a:r>
            <a:r>
              <a:rPr lang="en-US" altLang="zh-CN" dirty="0"/>
              <a:t>113</a:t>
            </a:r>
            <a:r>
              <a:rPr lang="zh-CN" altLang="en-US" dirty="0"/>
              <a:t>行“</a:t>
            </a:r>
            <a:r>
              <a:rPr lang="en-US" altLang="zh-CN" dirty="0"/>
              <a:t>export HADOOP_PID_DIR=${HADOOP_PID_DIR}”</a:t>
            </a:r>
            <a:r>
              <a:rPr lang="zh-CN" altLang="en-US" dirty="0"/>
              <a:t>指定</a:t>
            </a:r>
            <a:r>
              <a:rPr lang="en-US" altLang="zh-CN" dirty="0"/>
              <a:t>HDFS</a:t>
            </a:r>
            <a:r>
              <a:rPr lang="zh-CN" altLang="en-US" dirty="0"/>
              <a:t>守护进程号的保存位置，默认为“</a:t>
            </a:r>
            <a:r>
              <a:rPr lang="en-US" altLang="zh-CN" dirty="0"/>
              <a:t>/</a:t>
            </a:r>
            <a:r>
              <a:rPr lang="en-US" altLang="zh-CN" dirty="0" err="1"/>
              <a:t>tmp</a:t>
            </a:r>
            <a:r>
              <a:rPr lang="en-US" altLang="zh-CN" dirty="0"/>
              <a:t>”</a:t>
            </a:r>
            <a:r>
              <a:rPr lang="zh-CN" altLang="en-US" dirty="0"/>
              <a:t>，由于该文件夹用以存放临时文件，系统定时会自动清理，因此本书将“</a:t>
            </a:r>
            <a:r>
              <a:rPr lang="en-US" altLang="zh-CN" dirty="0"/>
              <a:t>HADOOP_PID_DIR”</a:t>
            </a:r>
            <a:r>
              <a:rPr lang="zh-CN" altLang="en-US" dirty="0"/>
              <a:t>设置为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HDFS</a:t>
            </a:r>
            <a:r>
              <a:rPr lang="zh-CN" altLang="en-US" dirty="0"/>
              <a:t>守护进程的启动而由系统自动创建，无需用户手工创建。</a:t>
            </a:r>
            <a:endParaRPr lang="zh-CN" altLang="en-US" dirty="0"/>
          </a:p>
          <a:p>
            <a:pPr marL="685800" lvl="2" indent="0">
              <a:buNone/>
            </a:pPr>
            <a:r>
              <a:rPr lang="en-US" altLang="zh-CN" i="1" dirty="0"/>
              <a:t>export HADOOP_PID_DIR=${HADOOP_HOME}/</a:t>
            </a:r>
            <a:r>
              <a:rPr lang="en-US" altLang="zh-CN" i="1" dirty="0" err="1"/>
              <a:t>pids</a:t>
            </a:r>
            <a:endParaRPr lang="en-US" altLang="zh-CN" i="1" dirty="0"/>
          </a:p>
        </p:txBody>
      </p:sp>
    </p:spTree>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3</a:t>
            </a:r>
            <a:r>
              <a:rPr lang="zh-CN" altLang="en-US" dirty="0"/>
              <a:t>）配置</a:t>
            </a:r>
            <a:r>
              <a:rPr lang="en-US" altLang="zh-CN" dirty="0"/>
              <a:t>mapred-env.sh</a:t>
            </a:r>
            <a:endParaRPr lang="en-US" altLang="zh-CN" dirty="0"/>
          </a:p>
          <a:p>
            <a:pPr lvl="2"/>
            <a:r>
              <a:rPr lang="zh-CN" altLang="en-US" dirty="0"/>
              <a:t>环境变量配置文件</a:t>
            </a:r>
            <a:r>
              <a:rPr lang="en-US" altLang="zh-CN" dirty="0"/>
              <a:t>mapred-env.sh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MapReduce</a:t>
            </a:r>
            <a:r>
              <a:rPr lang="zh-CN" altLang="en-US" dirty="0"/>
              <a:t>日志存储路径</a:t>
            </a:r>
            <a:r>
              <a:rPr lang="en-US" altLang="zh-CN" dirty="0"/>
              <a:t>HADOOP_MAPRED_LOG_DIR</a:t>
            </a:r>
            <a:r>
              <a:rPr lang="zh-CN" altLang="en-US" dirty="0"/>
              <a:t>等，之所以再次设置</a:t>
            </a:r>
            <a:r>
              <a:rPr lang="en-US" altLang="zh-CN" dirty="0"/>
              <a:t>JAVA_HOME</a:t>
            </a:r>
            <a:r>
              <a:rPr lang="zh-CN" altLang="en-US" dirty="0"/>
              <a:t>，是为了保证所有进程使用的是同一个版本的</a:t>
            </a:r>
            <a:r>
              <a:rPr lang="en-US" altLang="zh-CN" dirty="0"/>
              <a:t>JDK</a:t>
            </a:r>
            <a:r>
              <a:rPr lang="zh-CN" altLang="en-US" dirty="0"/>
              <a:t>。本书中关于</a:t>
            </a:r>
            <a:r>
              <a:rPr lang="en-US" altLang="zh-CN" dirty="0"/>
              <a:t>mapred-env.sh</a:t>
            </a:r>
            <a:r>
              <a:rPr lang="zh-CN" altLang="en-US" dirty="0"/>
              <a:t>配置文件的修改具体如下。</a:t>
            </a:r>
            <a:endParaRPr lang="zh-CN" altLang="en-US" dirty="0"/>
          </a:p>
          <a:p>
            <a:pPr lvl="2"/>
            <a:r>
              <a:rPr lang="zh-CN" altLang="en-US" dirty="0"/>
              <a:t>① 第</a:t>
            </a:r>
            <a:r>
              <a:rPr lang="en-US" altLang="zh-CN" dirty="0"/>
              <a:t>16</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endParaRPr lang="zh-CN" altLang="en-US" dirty="0"/>
          </a:p>
          <a:p>
            <a:pPr marL="685800" lvl="2" indent="0">
              <a:buNone/>
            </a:pPr>
            <a:r>
              <a:rPr lang="en-US" altLang="zh-CN" i="1" dirty="0"/>
              <a:t>export JAVA_HOME=/</a:t>
            </a:r>
            <a:r>
              <a:rPr lang="en-US" altLang="zh-CN" i="1" dirty="0" err="1"/>
              <a:t>usr</a:t>
            </a:r>
            <a:r>
              <a:rPr lang="en-US" altLang="zh-CN" i="1" dirty="0"/>
              <a:t>/java/jdk1.8.0_191</a:t>
            </a:r>
            <a:endParaRPr lang="en-US" altLang="zh-CN" i="1" dirty="0"/>
          </a:p>
          <a:p>
            <a:pPr lvl="2"/>
            <a:r>
              <a:rPr lang="en-US" altLang="zh-CN" dirty="0"/>
              <a:t>② </a:t>
            </a:r>
            <a:r>
              <a:rPr lang="zh-CN" altLang="en-US" dirty="0"/>
              <a:t>第</a:t>
            </a:r>
            <a:r>
              <a:rPr lang="en-US" altLang="zh-CN" dirty="0"/>
              <a:t>28</a:t>
            </a:r>
            <a:r>
              <a:rPr lang="zh-CN" altLang="en-US" dirty="0"/>
              <a:t>行指定</a:t>
            </a:r>
            <a:r>
              <a:rPr lang="en-US" altLang="zh-CN" dirty="0"/>
              <a:t>MapReduce</a:t>
            </a:r>
            <a:r>
              <a:rPr lang="zh-CN" altLang="en-US" dirty="0"/>
              <a:t>守护进程号的保存位置，默认为“</a:t>
            </a:r>
            <a:r>
              <a:rPr lang="en-US" altLang="zh-CN" dirty="0"/>
              <a:t>/</a:t>
            </a:r>
            <a:r>
              <a:rPr lang="en-US" altLang="zh-CN" dirty="0" err="1"/>
              <a:t>tmp</a:t>
            </a:r>
            <a:r>
              <a:rPr lang="en-US" altLang="zh-CN" dirty="0"/>
              <a:t>”</a:t>
            </a:r>
            <a:r>
              <a:rPr lang="zh-CN" altLang="en-US" dirty="0"/>
              <a:t>，同以上“</a:t>
            </a:r>
            <a:r>
              <a:rPr lang="en-US" altLang="zh-CN" dirty="0"/>
              <a:t>HADOOP_PID_DIR”</a:t>
            </a:r>
            <a:r>
              <a:rPr lang="zh-CN" altLang="en-US" dirty="0"/>
              <a:t>，此处注释“</a:t>
            </a:r>
            <a:r>
              <a:rPr lang="en-US" altLang="zh-CN" dirty="0"/>
              <a:t>#export HADOOP_MAPRED_PID_DIR=”</a:t>
            </a:r>
            <a:r>
              <a:rPr lang="zh-CN" altLang="en-US" dirty="0"/>
              <a:t>修改为</a:t>
            </a:r>
            <a:r>
              <a:rPr lang="en-US" altLang="zh-CN" dirty="0"/>
              <a:t>Hadoop</a:t>
            </a:r>
            <a:r>
              <a:rPr lang="zh-CN" altLang="en-US" dirty="0"/>
              <a:t>安装目录下的目录</a:t>
            </a:r>
            <a:r>
              <a:rPr lang="en-US" altLang="zh-CN" dirty="0" err="1"/>
              <a:t>pids</a:t>
            </a:r>
            <a:r>
              <a:rPr lang="zh-CN" altLang="en-US" dirty="0"/>
              <a:t>，如下所示，其中目录</a:t>
            </a:r>
            <a:r>
              <a:rPr lang="en-US" altLang="zh-CN" dirty="0" err="1"/>
              <a:t>pids</a:t>
            </a:r>
            <a:r>
              <a:rPr lang="zh-CN" altLang="en-US" dirty="0"/>
              <a:t>会随着</a:t>
            </a:r>
            <a:r>
              <a:rPr lang="en-US" altLang="zh-CN" dirty="0"/>
              <a:t>MapReduce</a:t>
            </a:r>
            <a:r>
              <a:rPr lang="zh-CN" altLang="en-US" dirty="0"/>
              <a:t>守护进程的启动而由系统自动创建，无需用户手工创建。</a:t>
            </a:r>
            <a:endParaRPr lang="zh-CN" altLang="en-US" dirty="0"/>
          </a:p>
          <a:p>
            <a:pPr marL="685800" lvl="2" indent="0">
              <a:buNone/>
            </a:pPr>
            <a:r>
              <a:rPr lang="en-US" altLang="zh-CN" i="1" dirty="0"/>
              <a:t>export HADOOP_MAPRED_PID_DIR=${HADOOP_HOME}/</a:t>
            </a:r>
            <a:r>
              <a:rPr lang="en-US" altLang="zh-CN" i="1" dirty="0" err="1"/>
              <a:t>pids</a:t>
            </a:r>
            <a:endParaRPr lang="en-US" altLang="zh-CN" i="1" dirty="0"/>
          </a:p>
          <a:p>
            <a:pPr marL="685800" lvl="2" indent="0">
              <a:buNone/>
            </a:pPr>
            <a:endParaRPr lang="en-US" altLang="zh-CN" i="1" dirty="0"/>
          </a:p>
        </p:txBody>
      </p:sp>
    </p:spTree>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4</a:t>
            </a:r>
            <a:r>
              <a:rPr lang="zh-CN" altLang="en-US" dirty="0"/>
              <a:t>）配置</a:t>
            </a:r>
            <a:r>
              <a:rPr lang="en-US" altLang="zh-CN" dirty="0"/>
              <a:t>yarn-env.sh</a:t>
            </a:r>
            <a:endParaRPr lang="en-US" altLang="zh-CN" dirty="0"/>
          </a:p>
          <a:p>
            <a:pPr lvl="2"/>
            <a:r>
              <a:rPr lang="en-US" altLang="zh-CN" dirty="0"/>
              <a:t>YARN</a:t>
            </a:r>
            <a:r>
              <a:rPr lang="zh-CN" altLang="en-US" dirty="0"/>
              <a:t>是</a:t>
            </a:r>
            <a:r>
              <a:rPr lang="en-US" altLang="zh-CN" dirty="0"/>
              <a:t>Hadoop</a:t>
            </a:r>
            <a:r>
              <a:rPr lang="zh-CN" altLang="en-US" dirty="0"/>
              <a:t>的资源管理器，环境变量配置文件</a:t>
            </a:r>
            <a:r>
              <a:rPr lang="en-US" altLang="zh-CN" dirty="0"/>
              <a:t>yarn-env.sh</a:t>
            </a:r>
            <a:r>
              <a:rPr lang="zh-CN" altLang="en-US" dirty="0"/>
              <a:t>主要配置</a:t>
            </a:r>
            <a:r>
              <a:rPr lang="en-US" altLang="zh-CN" dirty="0"/>
              <a:t>Java</a:t>
            </a:r>
            <a:r>
              <a:rPr lang="zh-CN" altLang="en-US" dirty="0"/>
              <a:t>安装路径</a:t>
            </a:r>
            <a:r>
              <a:rPr lang="en-US" altLang="zh-CN" dirty="0"/>
              <a:t>JAVA_HOME</a:t>
            </a:r>
            <a:r>
              <a:rPr lang="zh-CN" altLang="en-US" dirty="0"/>
              <a:t>、</a:t>
            </a:r>
            <a:r>
              <a:rPr lang="en-US" altLang="zh-CN" dirty="0"/>
              <a:t>YARN</a:t>
            </a:r>
            <a:r>
              <a:rPr lang="zh-CN" altLang="en-US" dirty="0"/>
              <a:t>日志存放路径</a:t>
            </a:r>
            <a:r>
              <a:rPr lang="en-US" altLang="zh-CN" dirty="0"/>
              <a:t>YARN_LOG_DIR</a:t>
            </a:r>
            <a:r>
              <a:rPr lang="zh-CN" altLang="en-US" dirty="0"/>
              <a:t>等。本书中关于</a:t>
            </a:r>
            <a:r>
              <a:rPr lang="en-US" altLang="zh-CN" dirty="0"/>
              <a:t>yarn-env.sh</a:t>
            </a:r>
            <a:r>
              <a:rPr lang="zh-CN" altLang="en-US" dirty="0"/>
              <a:t>配置文件的修改具体如下。</a:t>
            </a:r>
            <a:endParaRPr lang="zh-CN" altLang="en-US" dirty="0"/>
          </a:p>
          <a:p>
            <a:pPr lvl="2"/>
            <a:r>
              <a:rPr lang="zh-CN" altLang="en-US" dirty="0"/>
              <a:t>① 第</a:t>
            </a:r>
            <a:r>
              <a:rPr lang="en-US" altLang="zh-CN" dirty="0"/>
              <a:t>23</a:t>
            </a:r>
            <a:r>
              <a:rPr lang="zh-CN" altLang="en-US" dirty="0"/>
              <a:t>行注释“</a:t>
            </a:r>
            <a:r>
              <a:rPr lang="en-US" altLang="zh-CN" dirty="0"/>
              <a:t># export JAVA_HOME=/home/y/</a:t>
            </a:r>
            <a:r>
              <a:rPr lang="en-US" altLang="zh-CN" dirty="0" err="1"/>
              <a:t>libexec</a:t>
            </a:r>
            <a:r>
              <a:rPr lang="en-US" altLang="zh-CN" dirty="0"/>
              <a:t>/jdk1.6.0/”</a:t>
            </a:r>
            <a:r>
              <a:rPr lang="zh-CN" altLang="en-US" dirty="0"/>
              <a:t>修改为：</a:t>
            </a:r>
            <a:endParaRPr lang="zh-CN" altLang="en-US" dirty="0"/>
          </a:p>
          <a:p>
            <a:pPr marL="685800" lvl="2" indent="0">
              <a:buNone/>
            </a:pPr>
            <a:r>
              <a:rPr lang="en-US" altLang="zh-CN" i="1" dirty="0"/>
              <a:t>export JAVA_HOME=/</a:t>
            </a:r>
            <a:r>
              <a:rPr lang="en-US" altLang="zh-CN" i="1" dirty="0" err="1"/>
              <a:t>usr</a:t>
            </a:r>
            <a:r>
              <a:rPr lang="en-US" altLang="zh-CN" i="1" dirty="0"/>
              <a:t>/java/jdk1.8.0_191</a:t>
            </a:r>
            <a:endParaRPr lang="en-US" altLang="zh-CN" i="1" dirty="0"/>
          </a:p>
          <a:p>
            <a:pPr lvl="2"/>
            <a:r>
              <a:rPr lang="en-US" altLang="zh-CN" dirty="0"/>
              <a:t>② yarn-env.sh</a:t>
            </a:r>
            <a:r>
              <a:rPr lang="zh-CN" altLang="en-US" dirty="0"/>
              <a:t>文件中并未提供</a:t>
            </a:r>
            <a:r>
              <a:rPr lang="en-US" altLang="zh-CN" dirty="0"/>
              <a:t>YARN_PID_DIR</a:t>
            </a:r>
            <a:r>
              <a:rPr lang="zh-CN" altLang="en-US" dirty="0"/>
              <a:t>配置项，用于指定</a:t>
            </a:r>
            <a:r>
              <a:rPr lang="en-US" altLang="zh-CN" dirty="0"/>
              <a:t>YARN</a:t>
            </a:r>
            <a:r>
              <a:rPr lang="zh-CN" altLang="en-US" dirty="0"/>
              <a:t>守护进程号的保存位置，   在该文件最后添加一行，内容如下所示，其中目录</a:t>
            </a:r>
            <a:r>
              <a:rPr lang="en-US" altLang="zh-CN" dirty="0" err="1"/>
              <a:t>pids</a:t>
            </a:r>
            <a:r>
              <a:rPr lang="zh-CN" altLang="en-US" dirty="0"/>
              <a:t>会随着</a:t>
            </a:r>
            <a:r>
              <a:rPr lang="en-US" altLang="zh-CN" dirty="0"/>
              <a:t>YARN</a:t>
            </a:r>
            <a:r>
              <a:rPr lang="zh-CN" altLang="en-US" dirty="0"/>
              <a:t>守护进程的启动而由系统自动创建，无需用户手工创建。</a:t>
            </a:r>
            <a:endParaRPr lang="zh-CN" altLang="en-US" dirty="0"/>
          </a:p>
          <a:p>
            <a:pPr marL="685800" lvl="2" indent="0">
              <a:buNone/>
            </a:pPr>
            <a:r>
              <a:rPr lang="en-US" altLang="zh-CN" i="1" dirty="0"/>
              <a:t>export YARN_PID_DIR=${HADOOP_HOME}/</a:t>
            </a:r>
            <a:r>
              <a:rPr lang="en-US" altLang="zh-CN" i="1" dirty="0" err="1"/>
              <a:t>pids</a:t>
            </a:r>
            <a:endParaRPr lang="en-US" altLang="zh-CN" i="1" dirty="0"/>
          </a:p>
          <a:p>
            <a:pPr marL="685800" lvl="2" indent="0">
              <a:buNone/>
            </a:pPr>
            <a:endParaRPr lang="en-US" altLang="zh-CN" i="1" dirty="0"/>
          </a:p>
        </p:txBody>
      </p:sp>
    </p:spTree>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62500" lnSpcReduction="2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5</a:t>
            </a:r>
            <a:r>
              <a:rPr lang="zh-CN" altLang="en-US" dirty="0"/>
              <a:t>）配置</a:t>
            </a:r>
            <a:r>
              <a:rPr lang="en-US" altLang="zh-CN" dirty="0"/>
              <a:t>core-site.xml</a:t>
            </a:r>
            <a:endParaRPr lang="en-US" altLang="zh-CN" dirty="0"/>
          </a:p>
          <a:p>
            <a:pPr lvl="2"/>
            <a:r>
              <a:rPr lang="en-US" altLang="zh-CN" dirty="0"/>
              <a:t>core-site.xml</a:t>
            </a:r>
            <a:r>
              <a:rPr lang="zh-CN" altLang="en-US" dirty="0"/>
              <a:t>是</a:t>
            </a:r>
            <a:r>
              <a:rPr lang="en-US" altLang="zh-CN" dirty="0" err="1"/>
              <a:t>hadoop</a:t>
            </a:r>
            <a:r>
              <a:rPr lang="en-US" altLang="zh-CN" dirty="0"/>
              <a:t> core</a:t>
            </a:r>
            <a:r>
              <a:rPr lang="zh-CN" altLang="en-US" dirty="0"/>
              <a:t>配置文件，如</a:t>
            </a:r>
            <a:r>
              <a:rPr lang="en-US" altLang="zh-CN" dirty="0"/>
              <a:t>HDFS</a:t>
            </a:r>
            <a:r>
              <a:rPr lang="zh-CN" altLang="en-US" dirty="0"/>
              <a:t>和</a:t>
            </a:r>
            <a:r>
              <a:rPr lang="en-US" altLang="zh-CN" dirty="0"/>
              <a:t>MapReduce</a:t>
            </a:r>
            <a:r>
              <a:rPr lang="zh-CN" altLang="en-US" dirty="0"/>
              <a:t>常用的</a:t>
            </a:r>
            <a:r>
              <a:rPr lang="en-US" altLang="zh-CN" dirty="0"/>
              <a:t>I/O</a:t>
            </a:r>
            <a:r>
              <a:rPr lang="zh-CN" altLang="en-US" dirty="0"/>
              <a:t>设置等，其中包括很多配置项，但实际上，大多数配置项都有默认项，也就是说，很多配置项即使不配置，也无关紧要，只是在特定场合下，有些默认值无法工作，这时再找出来配置特定值。</a:t>
            </a:r>
            <a:endParaRPr lang="zh-CN" altLang="en-US" dirty="0"/>
          </a:p>
          <a:p>
            <a:pPr marL="685800" lvl="2" indent="0">
              <a:buNone/>
            </a:pPr>
            <a:r>
              <a:rPr lang="en-US" altLang="zh-CN" i="1" dirty="0"/>
              <a:t>&lt;configuration&gt;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a:t>
            </a:r>
            <a:r>
              <a:rPr lang="en-US" altLang="zh-CN" i="1" dirty="0" err="1"/>
              <a:t>fs.defaultFS</a:t>
            </a:r>
            <a:r>
              <a:rPr lang="en-US" altLang="zh-CN" i="1" dirty="0"/>
              <a:t>&lt;/name&gt;</a:t>
            </a:r>
            <a:endParaRPr lang="en-US" altLang="zh-CN" i="1" dirty="0"/>
          </a:p>
          <a:p>
            <a:pPr marL="685800" lvl="2" indent="0">
              <a:buNone/>
            </a:pPr>
            <a:r>
              <a:rPr lang="en-US" altLang="zh-CN" i="1" dirty="0"/>
              <a:t>                &lt;value&gt;hdfs://192.168.18.130:9000&lt;/value&gt;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a:t>
            </a:r>
            <a:r>
              <a:rPr lang="en-US" altLang="zh-CN" i="1" dirty="0" err="1"/>
              <a:t>hadoop.tmp.dir</a:t>
            </a:r>
            <a:r>
              <a:rPr lang="en-US" altLang="zh-CN" i="1" dirty="0"/>
              <a:t>&lt;/name&gt;</a:t>
            </a:r>
            <a:endParaRPr lang="en-US" altLang="zh-CN" i="1" dirty="0"/>
          </a:p>
          <a:p>
            <a:pPr marL="685800" lvl="2" indent="0">
              <a:buNone/>
            </a:pPr>
            <a:r>
              <a:rPr lang="en-US" altLang="zh-CN" i="1" dirty="0"/>
              <a:t>                &lt;value&gt;/</a:t>
            </a:r>
            <a:r>
              <a:rPr lang="en-US" altLang="zh-CN" i="1" dirty="0" err="1"/>
              <a:t>usr</a:t>
            </a:r>
            <a:r>
              <a:rPr lang="en-US" altLang="zh-CN" i="1" dirty="0"/>
              <a:t>/local/hadoop-2.9.2/</a:t>
            </a:r>
            <a:r>
              <a:rPr lang="en-US" altLang="zh-CN" i="1" dirty="0" err="1"/>
              <a:t>hdfsdata</a:t>
            </a:r>
            <a:r>
              <a:rPr lang="en-US" altLang="zh-CN" i="1" dirty="0"/>
              <a:t>&lt;/value&gt;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a:t>
            </a:r>
            <a:r>
              <a:rPr lang="en-US" altLang="zh-CN" i="1" dirty="0" err="1"/>
              <a:t>io.file.buffer.size</a:t>
            </a:r>
            <a:r>
              <a:rPr lang="en-US" altLang="zh-CN" i="1" dirty="0"/>
              <a:t>&lt;/name&gt;</a:t>
            </a:r>
            <a:endParaRPr lang="en-US" altLang="zh-CN" i="1" dirty="0"/>
          </a:p>
          <a:p>
            <a:pPr marL="685800" lvl="2" indent="0">
              <a:buNone/>
            </a:pPr>
            <a:r>
              <a:rPr lang="en-US" altLang="zh-CN" i="1" dirty="0"/>
              <a:t>                &lt;value&gt;131072&lt;/value&gt;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&lt;configuration&gt;</a:t>
            </a:r>
            <a:endParaRPr lang="en-US" altLang="zh-CN" i="1" dirty="0"/>
          </a:p>
        </p:txBody>
      </p:sp>
    </p:spTree>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5</a:t>
            </a:r>
            <a:r>
              <a:rPr lang="zh-CN" altLang="en-US" dirty="0"/>
              <a:t>）配置</a:t>
            </a:r>
            <a:r>
              <a:rPr lang="en-US" altLang="zh-CN" dirty="0"/>
              <a:t>core-site.xml</a:t>
            </a:r>
            <a:endParaRPr lang="en-US" altLang="zh-CN" dirty="0"/>
          </a:p>
          <a:p>
            <a:pPr lvl="2"/>
            <a:r>
              <a:rPr lang="en-US" altLang="zh-CN" dirty="0"/>
              <a:t>core-site.xml</a:t>
            </a:r>
            <a:r>
              <a:rPr lang="zh-CN" altLang="en-US" dirty="0"/>
              <a:t>中几个重要配置项的参数名、功能、默认值。</a:t>
            </a:r>
            <a:endParaRPr lang="en-US" altLang="zh-CN" i="1" dirty="0"/>
          </a:p>
        </p:txBody>
      </p:sp>
      <p:graphicFrame>
        <p:nvGraphicFramePr>
          <p:cNvPr id="4" name="表格 3"/>
          <p:cNvGraphicFramePr>
            <a:graphicFrameLocks noGrp="1"/>
          </p:cNvGraphicFramePr>
          <p:nvPr/>
        </p:nvGraphicFramePr>
        <p:xfrm>
          <a:off x="628650" y="2452529"/>
          <a:ext cx="7886701" cy="1493520"/>
        </p:xfrm>
        <a:graphic>
          <a:graphicData uri="http://schemas.openxmlformats.org/drawingml/2006/table">
            <a:tbl>
              <a:tblPr firstRow="1" firstCol="1" bandRow="1">
                <a:tableStyleId>{5C22544A-7EE6-4342-B048-85BDC9FD1C3A}</a:tableStyleId>
              </a:tblPr>
              <a:tblGrid>
                <a:gridCol w="1564263"/>
                <a:gridCol w="1995818"/>
                <a:gridCol w="1822794"/>
                <a:gridCol w="2503826"/>
              </a:tblGrid>
              <a:tr h="0">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配置项参数名</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功能</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默认值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0">
                          <a:effectLst/>
                          <a:latin typeface="微软雅黑" panose="020B0503020204020204" pitchFamily="34" charset="-122"/>
                          <a:ea typeface="微软雅黑" panose="020B0503020204020204" pitchFamily="34" charset="-122"/>
                        </a:rPr>
                        <a:t>本书设置值</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400" kern="0" dirty="0" err="1">
                          <a:effectLst/>
                          <a:latin typeface="微软雅黑" panose="020B0503020204020204" pitchFamily="34" charset="-122"/>
                          <a:ea typeface="微软雅黑" panose="020B0503020204020204" pitchFamily="34" charset="-122"/>
                        </a:rPr>
                        <a:t>fs.defaultFS</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a:t>
                      </a:r>
                      <a:r>
                        <a:rPr lang="zh-CN" sz="1400" kern="0">
                          <a:effectLst/>
                          <a:latin typeface="微软雅黑" panose="020B0503020204020204" pitchFamily="34" charset="-122"/>
                          <a:ea typeface="微软雅黑" panose="020B0503020204020204" pitchFamily="34" charset="-122"/>
                        </a:rPr>
                        <a:t>的文件</a:t>
                      </a:r>
                      <a:r>
                        <a:rPr lang="en-US" sz="1400" kern="0">
                          <a:effectLst/>
                          <a:latin typeface="微软雅黑" panose="020B0503020204020204" pitchFamily="34" charset="-122"/>
                          <a:ea typeface="微软雅黑" panose="020B0503020204020204" pitchFamily="34" charset="-122"/>
                        </a:rPr>
                        <a:t>URI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file:///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hdfs://192.168.18.130:9000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io.file.buffer.size</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IO</a:t>
                      </a:r>
                      <a:r>
                        <a:rPr lang="zh-CN" sz="1400" kern="0">
                          <a:effectLst/>
                          <a:latin typeface="微软雅黑" panose="020B0503020204020204" pitchFamily="34" charset="-122"/>
                          <a:ea typeface="微软雅黑" panose="020B0503020204020204" pitchFamily="34" charset="-122"/>
                        </a:rPr>
                        <a:t>文件的缓冲区大小</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4096</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131072</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hadoop.tmp.dir</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a:effectLst/>
                          <a:latin typeface="微软雅黑" panose="020B0503020204020204" pitchFamily="34" charset="-122"/>
                          <a:ea typeface="微软雅黑" panose="020B0503020204020204" pitchFamily="34" charset="-122"/>
                        </a:rPr>
                        <a:t>Hadoop</a:t>
                      </a:r>
                      <a:r>
                        <a:rPr lang="zh-CN" sz="1400" kern="0">
                          <a:effectLst/>
                          <a:latin typeface="微软雅黑" panose="020B0503020204020204" pitchFamily="34" charset="-122"/>
                          <a:ea typeface="微软雅黑" panose="020B0503020204020204" pitchFamily="34" charset="-122"/>
                        </a:rPr>
                        <a:t>的临时目录</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tmp</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hadoop</a:t>
                      </a:r>
                      <a:r>
                        <a:rPr lang="en-US" sz="1400" kern="0" dirty="0">
                          <a:effectLst/>
                          <a:latin typeface="微软雅黑" panose="020B0503020204020204" pitchFamily="34" charset="-122"/>
                          <a:ea typeface="微软雅黑" panose="020B0503020204020204" pitchFamily="34" charset="-122"/>
                        </a:rPr>
                        <a:t>-${user.name}</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usr</a:t>
                      </a:r>
                      <a:r>
                        <a:rPr lang="en-US" sz="1400" kern="0" dirty="0">
                          <a:effectLst/>
                          <a:latin typeface="微软雅黑" panose="020B0503020204020204" pitchFamily="34" charset="-122"/>
                          <a:ea typeface="微软雅黑" panose="020B0503020204020204" pitchFamily="34" charset="-122"/>
                        </a:rPr>
                        <a:t>/local/hadoop-2.9.2/</a:t>
                      </a:r>
                      <a:r>
                        <a:rPr lang="en-US" sz="1400" kern="0" dirty="0" err="1">
                          <a:effectLst/>
                          <a:latin typeface="微软雅黑" panose="020B0503020204020204" pitchFamily="34" charset="-122"/>
                          <a:ea typeface="微软雅黑" panose="020B0503020204020204" pitchFamily="34" charset="-122"/>
                        </a:rPr>
                        <a:t>hdfsdata</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Hadoop</a:t>
            </a:r>
            <a:r>
              <a:rPr lang="zh-CN" altLang="en-US" dirty="0"/>
              <a:t>发展简史</a:t>
            </a:r>
            <a:endParaRPr lang="zh-CN" altLang="en-US" dirty="0"/>
          </a:p>
        </p:txBody>
      </p:sp>
      <p:sp>
        <p:nvSpPr>
          <p:cNvPr id="3" name="内容占位符 2"/>
          <p:cNvSpPr>
            <a:spLocks noGrp="1"/>
          </p:cNvSpPr>
          <p:nvPr>
            <p:ph idx="1"/>
          </p:nvPr>
        </p:nvSpPr>
        <p:spPr/>
        <p:txBody>
          <a:bodyPr/>
          <a:lstStyle/>
          <a:p>
            <a:pPr marL="457200" indent="-457200" algn="just">
              <a:lnSpc>
                <a:spcPct val="150000"/>
              </a:lnSpc>
              <a:spcBef>
                <a:spcPts val="600"/>
              </a:spcBef>
              <a:buClrTx/>
              <a:buSzTx/>
              <a:buFont typeface="Wingdings" panose="05000000000000000000" charset="0"/>
              <a:buChar char="u"/>
            </a:pPr>
            <a:r>
              <a:rPr lang="en-US" altLang="zh-CN" dirty="0"/>
              <a:t>Hadoop起源于开源的网络搜索引擎Apache Nutch，它本身是Lucence项目的一部分。Nutch项目开始于2002年，一个可以代替当时主流搜索产品的开源搜索引擎。但后来，它的创造者Doug Cutting和Mike Cafarella遇到了棘手难题，该搜索引擎框架只能支持几亿数据的抓取、索引和搜索，无法扩展到拥有数十亿网页的网络。</a:t>
            </a:r>
            <a:endParaRPr lang="en-US" altLang="zh-CN" dirty="0"/>
          </a:p>
        </p:txBody>
      </p:sp>
    </p:spTree>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6</a:t>
            </a:r>
            <a:r>
              <a:rPr lang="zh-CN" altLang="en-US" dirty="0"/>
              <a:t>）配置</a:t>
            </a:r>
            <a:r>
              <a:rPr lang="en-US" altLang="zh-CN" dirty="0"/>
              <a:t>hdfs-site.xml</a:t>
            </a:r>
            <a:endParaRPr lang="en-US" altLang="zh-CN" dirty="0"/>
          </a:p>
          <a:p>
            <a:pPr lvl="2"/>
            <a:r>
              <a:rPr lang="en-US" altLang="zh-CN" dirty="0"/>
              <a:t>hdfs-site.xml</a:t>
            </a:r>
            <a:r>
              <a:rPr lang="zh-CN" altLang="en-US" dirty="0"/>
              <a:t>配置文件主要配置</a:t>
            </a:r>
            <a:r>
              <a:rPr lang="en-US" altLang="zh-CN" dirty="0"/>
              <a:t>HDFS</a:t>
            </a:r>
            <a:r>
              <a:rPr lang="zh-CN" altLang="en-US" dirty="0"/>
              <a:t>分项数据，如字空间元数据、数据块、辅助节点的检查点的存放路径等，不修改配置项的采用默认值即可，本书中关于</a:t>
            </a:r>
            <a:r>
              <a:rPr lang="en-US" altLang="zh-CN" dirty="0"/>
              <a:t>hdfs-site.xml</a:t>
            </a:r>
            <a:r>
              <a:rPr lang="zh-CN" altLang="en-US" dirty="0"/>
              <a:t>配置文件未做任何修改。</a:t>
            </a:r>
            <a:r>
              <a:rPr lang="en-US" altLang="zh-CN" dirty="0"/>
              <a:t>hdfs-site.xml</a:t>
            </a:r>
            <a:r>
              <a:rPr lang="zh-CN" altLang="en-US" dirty="0"/>
              <a:t>中几个重要配置项的参数名、功能、默认值。</a:t>
            </a:r>
            <a:endParaRPr lang="zh-CN" altLang="en-US" dirty="0"/>
          </a:p>
        </p:txBody>
      </p:sp>
      <p:graphicFrame>
        <p:nvGraphicFramePr>
          <p:cNvPr id="5" name="表格 4"/>
          <p:cNvGraphicFramePr>
            <a:graphicFrameLocks noGrp="1"/>
          </p:cNvGraphicFramePr>
          <p:nvPr/>
        </p:nvGraphicFramePr>
        <p:xfrm>
          <a:off x="628649" y="3045215"/>
          <a:ext cx="7886699" cy="1676400"/>
        </p:xfrm>
        <a:graphic>
          <a:graphicData uri="http://schemas.openxmlformats.org/drawingml/2006/table">
            <a:tbl>
              <a:tblPr firstRow="1" firstCol="1" bandRow="1">
                <a:tableStyleId>{5C22544A-7EE6-4342-B048-85BDC9FD1C3A}</a:tableStyleId>
              </a:tblPr>
              <a:tblGrid>
                <a:gridCol w="2187476"/>
                <a:gridCol w="1577149"/>
                <a:gridCol w="3240810"/>
                <a:gridCol w="881264"/>
              </a:tblGrid>
              <a:tr h="0">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配置项参数名</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功能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dirty="0">
                          <a:effectLst/>
                          <a:latin typeface="微软雅黑" panose="020B0503020204020204" pitchFamily="34" charset="-122"/>
                          <a:ea typeface="微软雅黑" panose="020B0503020204020204" pitchFamily="34" charset="-122"/>
                        </a:rPr>
                        <a:t>默认值</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100" kern="0">
                          <a:effectLst/>
                          <a:latin typeface="微软雅黑" panose="020B0503020204020204" pitchFamily="34" charset="-122"/>
                          <a:ea typeface="微软雅黑" panose="020B0503020204020204" pitchFamily="34" charset="-122"/>
                        </a:rPr>
                        <a:t>本书设置值</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dfs.namenode.name.dir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元数据存放位置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dfs.datanode.data.dir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数据块存放位置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file://${hadoop.tmp.dir}/dfs/data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dfs.namenode.checkpoint.dir</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辅助节点的检查点存放位置</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file://${hadoop.tmp.dir}/dfs/namesecondary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dfs.blocksize</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文件块大小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134217728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dfs.replication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HDFS</a:t>
                      </a:r>
                      <a:r>
                        <a:rPr lang="zh-CN" sz="1100" kern="0">
                          <a:effectLst/>
                          <a:latin typeface="微软雅黑" panose="020B0503020204020204" pitchFamily="34" charset="-122"/>
                          <a:ea typeface="微软雅黑" panose="020B0503020204020204" pitchFamily="34" charset="-122"/>
                        </a:rPr>
                        <a:t>文件块副本数</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a:effectLst/>
                          <a:latin typeface="微软雅黑" panose="020B0503020204020204" pitchFamily="34" charset="-122"/>
                          <a:ea typeface="微软雅黑" panose="020B0503020204020204" pitchFamily="34" charset="-122"/>
                        </a:rPr>
                        <a:t>未修改</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dfs.namenode.http-address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NameNode Web UI</a:t>
                      </a:r>
                      <a:r>
                        <a:rPr lang="zh-CN" sz="1100" kern="0">
                          <a:effectLst/>
                          <a:latin typeface="微软雅黑" panose="020B0503020204020204" pitchFamily="34" charset="-122"/>
                          <a:ea typeface="微软雅黑" panose="020B0503020204020204" pitchFamily="34" charset="-122"/>
                        </a:rPr>
                        <a:t>地址和端口</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100" kern="0">
                          <a:effectLst/>
                          <a:latin typeface="微软雅黑" panose="020B0503020204020204" pitchFamily="34" charset="-122"/>
                          <a:ea typeface="微软雅黑" panose="020B0503020204020204" pitchFamily="34" charset="-122"/>
                        </a:rPr>
                        <a:t>0.0.0.0:50070</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100" kern="0" dirty="0">
                          <a:effectLst/>
                          <a:latin typeface="微软雅黑" panose="020B0503020204020204" pitchFamily="34" charset="-122"/>
                          <a:ea typeface="微软雅黑" panose="020B0503020204020204" pitchFamily="34" charset="-122"/>
                        </a:rPr>
                        <a:t>未修改</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92500" lnSpcReduction="1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7</a:t>
            </a:r>
            <a:r>
              <a:rPr lang="zh-CN" altLang="en-US" dirty="0"/>
              <a:t>）配置</a:t>
            </a:r>
            <a:r>
              <a:rPr lang="en-US" altLang="zh-CN" dirty="0"/>
              <a:t>mapred-site.xml</a:t>
            </a:r>
            <a:endParaRPr lang="en-US" altLang="zh-CN" dirty="0"/>
          </a:p>
          <a:p>
            <a:pPr lvl="2"/>
            <a:r>
              <a:rPr lang="en-US" altLang="zh-CN" dirty="0"/>
              <a:t>mapred-site.xml</a:t>
            </a:r>
            <a:r>
              <a:rPr lang="zh-CN" altLang="en-US" dirty="0"/>
              <a:t>配置文件是有关</a:t>
            </a:r>
            <a:r>
              <a:rPr lang="en-US" altLang="zh-CN" dirty="0"/>
              <a:t>MapReduce</a:t>
            </a:r>
            <a:r>
              <a:rPr lang="zh-CN" altLang="en-US" dirty="0"/>
              <a:t>计算框架的配置信息，</a:t>
            </a:r>
            <a:r>
              <a:rPr lang="en-US" altLang="zh-CN" dirty="0"/>
              <a:t>Hadoop</a:t>
            </a:r>
            <a:r>
              <a:rPr lang="zh-CN" altLang="en-US" dirty="0"/>
              <a:t>配置文件中没有</a:t>
            </a:r>
            <a:r>
              <a:rPr lang="en-US" altLang="zh-CN" dirty="0"/>
              <a:t>mapred-site.xml</a:t>
            </a:r>
            <a:r>
              <a:rPr lang="zh-CN" altLang="en-US" dirty="0"/>
              <a:t>，但有</a:t>
            </a:r>
            <a:r>
              <a:rPr lang="en-US" altLang="zh-CN" dirty="0" err="1"/>
              <a:t>mapred-site.xml.template</a:t>
            </a:r>
            <a:r>
              <a:rPr lang="zh-CN" altLang="en-US" dirty="0"/>
              <a:t>，读者使用命令例如</a:t>
            </a:r>
            <a:r>
              <a:rPr lang="zh-CN" altLang="en-US" i="1" dirty="0"/>
              <a:t>“</a:t>
            </a:r>
            <a:r>
              <a:rPr lang="en-US" altLang="zh-CN" i="1" dirty="0"/>
              <a:t>cp </a:t>
            </a:r>
            <a:r>
              <a:rPr lang="en-US" altLang="zh-CN" i="1" dirty="0" err="1"/>
              <a:t>mapred-site.xml.template</a:t>
            </a:r>
            <a:r>
              <a:rPr lang="en-US" altLang="zh-CN" i="1" dirty="0"/>
              <a:t>  mapred-site.xml”</a:t>
            </a:r>
            <a:r>
              <a:rPr lang="zh-CN" altLang="en-US" dirty="0"/>
              <a:t>将其复制并重命名为“</a:t>
            </a:r>
            <a:r>
              <a:rPr lang="en-US" altLang="zh-CN" dirty="0"/>
              <a:t>mapred-site.xml”</a:t>
            </a:r>
            <a:r>
              <a:rPr lang="zh-CN" altLang="en-US" dirty="0"/>
              <a:t>即可，然后用</a:t>
            </a:r>
            <a:r>
              <a:rPr lang="en-US" altLang="zh-CN" dirty="0"/>
              <a:t>vim</a:t>
            </a:r>
            <a:r>
              <a:rPr lang="zh-CN" altLang="en-US" dirty="0"/>
              <a:t>编辑相应的配置信息，本书中对于</a:t>
            </a:r>
            <a:r>
              <a:rPr lang="en-US" altLang="zh-CN" dirty="0"/>
              <a:t>mapred-site.xml</a:t>
            </a:r>
            <a:r>
              <a:rPr lang="zh-CN" altLang="en-US" dirty="0"/>
              <a:t>的添加内容如下所示。</a:t>
            </a:r>
            <a:endParaRPr lang="zh-CN" altLang="en-US" dirty="0"/>
          </a:p>
          <a:p>
            <a:pPr marL="685800" lvl="2" indent="0">
              <a:buNone/>
            </a:pPr>
            <a:r>
              <a:rPr lang="en-US" altLang="zh-CN" i="1" dirty="0"/>
              <a:t>&lt;configuration&gt;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&lt;name&gt;mapreduce.framework.name&lt;/name&gt;</a:t>
            </a:r>
            <a:endParaRPr lang="en-US" altLang="zh-CN" i="1" dirty="0"/>
          </a:p>
          <a:p>
            <a:pPr marL="685800" lvl="2" indent="0">
              <a:buNone/>
            </a:pPr>
            <a:r>
              <a:rPr lang="en-US" altLang="zh-CN" i="1" dirty="0"/>
              <a:t>                &lt;value&gt;yarn&lt;/value&gt;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&lt;/configuration&gt;</a:t>
            </a:r>
            <a:endParaRPr lang="zh-CN" altLang="en-US" i="1" dirty="0"/>
          </a:p>
        </p:txBody>
      </p:sp>
    </p:spTree>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7</a:t>
            </a:r>
            <a:r>
              <a:rPr lang="zh-CN" altLang="en-US" dirty="0"/>
              <a:t>）配置</a:t>
            </a:r>
            <a:r>
              <a:rPr lang="en-US" altLang="zh-CN" dirty="0"/>
              <a:t>mapred-site.xml</a:t>
            </a:r>
            <a:endParaRPr lang="en-US" altLang="zh-CN" dirty="0"/>
          </a:p>
          <a:p>
            <a:pPr lvl="2"/>
            <a:r>
              <a:rPr lang="zh-CN" altLang="en-US" dirty="0"/>
              <a:t>mapred-site.xml中几个重要配置项的参数名、功能、默认值。</a:t>
            </a:r>
            <a:endParaRPr lang="en-US" altLang="zh-CN" dirty="0"/>
          </a:p>
        </p:txBody>
      </p:sp>
      <p:graphicFrame>
        <p:nvGraphicFramePr>
          <p:cNvPr id="4" name="表格 3"/>
          <p:cNvGraphicFramePr>
            <a:graphicFrameLocks noGrp="1"/>
          </p:cNvGraphicFramePr>
          <p:nvPr/>
        </p:nvGraphicFramePr>
        <p:xfrm>
          <a:off x="628650" y="2438163"/>
          <a:ext cx="7886700" cy="2194560"/>
        </p:xfrm>
        <a:graphic>
          <a:graphicData uri="http://schemas.openxmlformats.org/drawingml/2006/table">
            <a:tbl>
              <a:tblPr firstRow="1" firstCol="1" bandRow="1">
                <a:tableStyleId>{5C22544A-7EE6-4342-B048-85BDC9FD1C3A}</a:tableStyleId>
              </a:tblPr>
              <a:tblGrid>
                <a:gridCol w="2824421"/>
                <a:gridCol w="1482084"/>
                <a:gridCol w="2763577"/>
                <a:gridCol w="816618"/>
              </a:tblGrid>
              <a:tr h="0">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配置项参数名</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dirty="0">
                          <a:effectLst/>
                          <a:latin typeface="微软雅黑" panose="020B0503020204020204" pitchFamily="34" charset="-122"/>
                          <a:ea typeface="微软雅黑" panose="020B0503020204020204" pitchFamily="34" charset="-122"/>
                        </a:rPr>
                        <a:t>默认值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mapreduce.framework.name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MapReduce</a:t>
                      </a:r>
                      <a:r>
                        <a:rPr lang="zh-CN" sz="1200" kern="0" dirty="0">
                          <a:effectLst/>
                          <a:latin typeface="微软雅黑" panose="020B0503020204020204" pitchFamily="34" charset="-122"/>
                          <a:ea typeface="微软雅黑" panose="020B0503020204020204" pitchFamily="34" charset="-122"/>
                        </a:rPr>
                        <a:t>应用程序的执行框架</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a:effectLst/>
                          <a:latin typeface="微软雅黑" panose="020B0503020204020204" pitchFamily="34" charset="-122"/>
                          <a:ea typeface="微软雅黑" panose="020B0503020204020204" pitchFamily="34" charset="-122"/>
                        </a:rPr>
                        <a:t>local</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mapreduce.jobhistory.webapp.address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 Web UI</a:t>
                      </a:r>
                      <a:r>
                        <a:rPr lang="zh-CN" sz="1200" kern="0">
                          <a:effectLst/>
                          <a:latin typeface="微软雅黑" panose="020B0503020204020204" pitchFamily="34" charset="-122"/>
                          <a:ea typeface="微软雅黑" panose="020B0503020204020204" pitchFamily="34" charset="-122"/>
                        </a:rPr>
                        <a:t>端口号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19888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mapreduce.job.maps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mapreduce.job.reduces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每个</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作业的</a:t>
                      </a:r>
                      <a:r>
                        <a:rPr lang="en-US" sz="1200" kern="0">
                          <a:effectLst/>
                          <a:latin typeface="微软雅黑" panose="020B0503020204020204" pitchFamily="34" charset="-122"/>
                          <a:ea typeface="微软雅黑" panose="020B0503020204020204" pitchFamily="34" charset="-122"/>
                        </a:rPr>
                        <a:t>reduce</a:t>
                      </a:r>
                      <a:r>
                        <a:rPr lang="zh-CN" sz="1200" kern="0">
                          <a:effectLst/>
                          <a:latin typeface="微软雅黑" panose="020B0503020204020204" pitchFamily="34" charset="-122"/>
                          <a:ea typeface="微软雅黑" panose="020B0503020204020204" pitchFamily="34" charset="-122"/>
                        </a:rPr>
                        <a:t>任务数目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85000" lnSpcReduction="20000"/>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8</a:t>
            </a:r>
            <a:r>
              <a:rPr lang="zh-CN" altLang="en-US" dirty="0"/>
              <a:t>）配置</a:t>
            </a:r>
            <a:r>
              <a:rPr lang="en-US" altLang="zh-CN" dirty="0"/>
              <a:t>yarn-site.xml</a:t>
            </a:r>
            <a:endParaRPr lang="en-US" altLang="zh-CN" dirty="0"/>
          </a:p>
          <a:p>
            <a:pPr lvl="2"/>
            <a:r>
              <a:rPr lang="en-US" altLang="zh-CN" dirty="0"/>
              <a:t>yarn-site.xml</a:t>
            </a:r>
            <a:r>
              <a:rPr lang="zh-CN" altLang="en-US" dirty="0"/>
              <a:t>是有关资源管理器的</a:t>
            </a:r>
            <a:r>
              <a:rPr lang="en-US" altLang="zh-CN" dirty="0"/>
              <a:t>YARN</a:t>
            </a:r>
            <a:r>
              <a:rPr lang="zh-CN" altLang="en-US" dirty="0"/>
              <a:t>配置信息，本书中对于</a:t>
            </a:r>
            <a:r>
              <a:rPr lang="en-US" altLang="zh-CN" dirty="0"/>
              <a:t>yarn-site.xml</a:t>
            </a:r>
            <a:r>
              <a:rPr lang="zh-CN" altLang="en-US" dirty="0"/>
              <a:t>的添加内容如下所示。</a:t>
            </a:r>
            <a:endParaRPr lang="zh-CN" altLang="en-US" dirty="0"/>
          </a:p>
          <a:p>
            <a:pPr marL="685800" lvl="2" indent="0">
              <a:buNone/>
            </a:pPr>
            <a:r>
              <a:rPr lang="en-US" altLang="zh-CN" i="1" dirty="0"/>
              <a:t>&lt;configuration&gt;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a:t>
            </a:r>
            <a:r>
              <a:rPr lang="en-US" altLang="zh-CN" i="1" dirty="0" err="1"/>
              <a:t>yarn.resourcemanager.hostname</a:t>
            </a:r>
            <a:r>
              <a:rPr lang="en-US" altLang="zh-CN" i="1" dirty="0"/>
              <a:t>&lt;/name&gt;</a:t>
            </a:r>
            <a:endParaRPr lang="en-US" altLang="zh-CN" i="1" dirty="0"/>
          </a:p>
          <a:p>
            <a:pPr marL="685800" lvl="2" indent="0">
              <a:buNone/>
            </a:pPr>
            <a:r>
              <a:rPr lang="en-US" altLang="zh-CN" i="1" dirty="0"/>
              <a:t>                &lt;value&gt;master&lt;/value&gt;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                &lt;name&gt;</a:t>
            </a:r>
            <a:r>
              <a:rPr lang="en-US" altLang="zh-CN" i="1" dirty="0" err="1"/>
              <a:t>yarn.nodemanager.aux</a:t>
            </a:r>
            <a:r>
              <a:rPr lang="en-US" altLang="zh-CN" i="1" dirty="0"/>
              <a:t>-services&lt;/name&gt;</a:t>
            </a:r>
            <a:endParaRPr lang="en-US" altLang="zh-CN" i="1" dirty="0"/>
          </a:p>
          <a:p>
            <a:pPr marL="685800" lvl="2" indent="0">
              <a:buNone/>
            </a:pPr>
            <a:r>
              <a:rPr lang="en-US" altLang="zh-CN" i="1" dirty="0"/>
              <a:t>                &lt;value&gt;</a:t>
            </a:r>
            <a:r>
              <a:rPr lang="en-US" altLang="zh-CN" i="1" dirty="0" err="1"/>
              <a:t>mapreduce_shuffle</a:t>
            </a:r>
            <a:r>
              <a:rPr lang="en-US" altLang="zh-CN" i="1" dirty="0"/>
              <a:t>&lt;/value&gt;</a:t>
            </a:r>
            <a:endParaRPr lang="en-US" altLang="zh-CN" i="1" dirty="0"/>
          </a:p>
          <a:p>
            <a:pPr marL="685800" lvl="2" indent="0">
              <a:buNone/>
            </a:pPr>
            <a:r>
              <a:rPr lang="en-US" altLang="zh-CN" i="1" dirty="0"/>
              <a:t>        &lt;/property&gt;</a:t>
            </a:r>
            <a:endParaRPr lang="en-US" altLang="zh-CN" i="1" dirty="0"/>
          </a:p>
          <a:p>
            <a:pPr marL="685800" lvl="2" indent="0">
              <a:buNone/>
            </a:pPr>
            <a:r>
              <a:rPr lang="en-US" altLang="zh-CN" i="1" dirty="0"/>
              <a:t>&lt;/configuration&gt;</a:t>
            </a:r>
            <a:endParaRPr lang="en-US" altLang="zh-CN" i="1" dirty="0"/>
          </a:p>
        </p:txBody>
      </p:sp>
    </p:spTree>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8</a:t>
            </a:r>
            <a:r>
              <a:rPr lang="zh-CN" altLang="en-US" dirty="0"/>
              <a:t>）配置</a:t>
            </a:r>
            <a:r>
              <a:rPr lang="en-US" altLang="zh-CN" dirty="0"/>
              <a:t>yarn-site.xml</a:t>
            </a:r>
            <a:endParaRPr lang="en-US" altLang="zh-CN" dirty="0"/>
          </a:p>
          <a:p>
            <a:pPr lvl="2"/>
            <a:r>
              <a:rPr lang="zh-CN" altLang="en-US" sz="1400" dirty="0"/>
              <a:t>yarn-site.xml中几个重要配置项的参数名、功能、默认值</a:t>
            </a:r>
            <a:r>
              <a:rPr lang="zh-CN" altLang="en-US" dirty="0"/>
              <a:t>。</a:t>
            </a:r>
            <a:endParaRPr lang="zh-CN" altLang="en-US" dirty="0"/>
          </a:p>
        </p:txBody>
      </p:sp>
      <p:graphicFrame>
        <p:nvGraphicFramePr>
          <p:cNvPr id="4" name="表格 3"/>
          <p:cNvGraphicFramePr>
            <a:graphicFrameLocks noGrp="1"/>
          </p:cNvGraphicFramePr>
          <p:nvPr/>
        </p:nvGraphicFramePr>
        <p:xfrm>
          <a:off x="628650" y="2356486"/>
          <a:ext cx="7886701" cy="2377440"/>
        </p:xfrm>
        <a:graphic>
          <a:graphicData uri="http://schemas.openxmlformats.org/drawingml/2006/table">
            <a:tbl>
              <a:tblPr firstRow="1" firstCol="1" bandRow="1">
                <a:tableStyleId>{5C22544A-7EE6-4342-B048-85BDC9FD1C3A}</a:tableStyleId>
              </a:tblPr>
              <a:tblGrid>
                <a:gridCol w="1747318"/>
                <a:gridCol w="1752072"/>
                <a:gridCol w="3271232"/>
                <a:gridCol w="1116079"/>
              </a:tblGrid>
              <a:tr h="0">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配置项参数名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默认值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spcAft>
                          <a:spcPts val="0"/>
                        </a:spcAft>
                      </a:pPr>
                      <a:r>
                        <a:rPr lang="zh-CN" sz="1200" kern="0">
                          <a:effectLst/>
                          <a:latin typeface="微软雅黑" panose="020B0503020204020204" pitchFamily="34" charset="-122"/>
                          <a:ea typeface="微软雅黑" panose="020B0503020204020204" pitchFamily="34" charset="-122"/>
                        </a:rPr>
                        <a:t>本书设置值</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yarn.resourcemanager.hostname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提供</a:t>
                      </a:r>
                      <a:r>
                        <a:rPr lang="en-US" sz="1200" kern="0">
                          <a:effectLst/>
                          <a:latin typeface="微软雅黑" panose="020B0503020204020204" pitchFamily="34" charset="-122"/>
                          <a:ea typeface="微软雅黑" panose="020B0503020204020204" pitchFamily="34" charset="-122"/>
                        </a:rPr>
                        <a:t>ResourceManager</a:t>
                      </a:r>
                      <a:r>
                        <a:rPr lang="zh-CN" sz="1200" kern="0">
                          <a:effectLst/>
                          <a:latin typeface="微软雅黑" panose="020B0503020204020204" pitchFamily="34" charset="-122"/>
                          <a:ea typeface="微软雅黑" panose="020B0503020204020204" pitchFamily="34" charset="-122"/>
                        </a:rPr>
                        <a:t>服务的主机名</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0.0.0.0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master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yarn.resourcemanager.scheduler.class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启用的资源调度器主类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org.apache.hadoop.yarn.server.resourcemanager.scheduler.capacity.CapacityScheduler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yarn.resourcemanager.webapp.address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ResourceManager Web UI http</a:t>
                      </a:r>
                      <a:r>
                        <a:rPr lang="zh-CN" sz="1200" kern="0">
                          <a:effectLst/>
                          <a:latin typeface="微软雅黑" panose="020B0503020204020204" pitchFamily="34" charset="-122"/>
                          <a:ea typeface="微软雅黑" panose="020B0503020204020204" pitchFamily="34" charset="-122"/>
                        </a:rPr>
                        <a:t>地址</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${yarn.resourcemanager.hostname}:8088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dirty="0">
                          <a:effectLst/>
                          <a:latin typeface="微软雅黑" panose="020B0503020204020204" pitchFamily="34" charset="-122"/>
                          <a:ea typeface="微软雅黑" panose="020B0503020204020204" pitchFamily="34" charset="-122"/>
                        </a:rPr>
                        <a:t>未修改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yarn.nodemanager.local-dirs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中间结果存放位置</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${hadoop.tmp.dir}/nm-local-dir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zh-CN" sz="1200" kern="0">
                          <a:effectLst/>
                          <a:latin typeface="微软雅黑" panose="020B0503020204020204" pitchFamily="34" charset="-122"/>
                          <a:ea typeface="微软雅黑" panose="020B0503020204020204" pitchFamily="34" charset="-122"/>
                        </a:rPr>
                        <a:t>未修改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0">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yarn.nodemanager.aux-services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NodeManager</a:t>
                      </a:r>
                      <a:r>
                        <a:rPr lang="zh-CN" sz="1200" kern="0">
                          <a:effectLst/>
                          <a:latin typeface="微软雅黑" panose="020B0503020204020204" pitchFamily="34" charset="-122"/>
                          <a:ea typeface="微软雅黑" panose="020B0503020204020204" pitchFamily="34" charset="-122"/>
                        </a:rPr>
                        <a:t>上运行的附属服务</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just">
                        <a:spcAft>
                          <a:spcPts val="0"/>
                        </a:spcAft>
                      </a:pPr>
                      <a:r>
                        <a:rPr lang="en-US" sz="1200" kern="0" dirty="0" err="1">
                          <a:effectLst/>
                          <a:latin typeface="微软雅黑" panose="020B0503020204020204" pitchFamily="34" charset="-122"/>
                          <a:ea typeface="微软雅黑" panose="020B0503020204020204" pitchFamily="34" charset="-122"/>
                        </a:rPr>
                        <a:t>mapreduce_shuffle</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en-US" altLang="zh-CN" dirty="0"/>
              <a:t>3. </a:t>
            </a:r>
            <a:r>
              <a:rPr lang="zh-CN" altLang="en-US" dirty="0"/>
              <a:t>配置</a:t>
            </a:r>
            <a:r>
              <a:rPr lang="en-US" altLang="zh-CN" dirty="0"/>
              <a:t>Hadoop</a:t>
            </a:r>
            <a:endParaRPr lang="en-US" altLang="zh-CN" dirty="0"/>
          </a:p>
          <a:p>
            <a:pPr lvl="1"/>
            <a:r>
              <a:rPr lang="zh-CN" altLang="en-US" dirty="0"/>
              <a:t>（</a:t>
            </a:r>
            <a:r>
              <a:rPr lang="en-US" altLang="zh-CN" dirty="0"/>
              <a:t>9</a:t>
            </a:r>
            <a:r>
              <a:rPr lang="zh-CN" altLang="en-US" dirty="0"/>
              <a:t>）配置</a:t>
            </a:r>
            <a:r>
              <a:rPr lang="en-US" altLang="zh-CN" dirty="0"/>
              <a:t>slaves</a:t>
            </a:r>
            <a:endParaRPr lang="en-US" altLang="zh-CN" dirty="0"/>
          </a:p>
          <a:p>
            <a:pPr lvl="2"/>
            <a:r>
              <a:rPr lang="zh-CN" altLang="en-US" dirty="0"/>
              <a:t>配置文件</a:t>
            </a:r>
            <a:r>
              <a:rPr lang="en-US" altLang="zh-CN" dirty="0"/>
              <a:t>slaves</a:t>
            </a:r>
            <a:r>
              <a:rPr lang="zh-CN" altLang="en-US" dirty="0"/>
              <a:t>用于指定从节点主机名列表，在这个文件中，需要添加所有的从节点主机名，每一个主机名占一行，本书中</a:t>
            </a:r>
            <a:r>
              <a:rPr lang="en-US" altLang="zh-CN" dirty="0"/>
              <a:t>slaves</a:t>
            </a:r>
            <a:r>
              <a:rPr lang="zh-CN" altLang="en-US" dirty="0"/>
              <a:t>文件的内容如下所示。</a:t>
            </a:r>
            <a:endParaRPr lang="zh-CN" altLang="en-US" dirty="0"/>
          </a:p>
          <a:p>
            <a:pPr marL="685800" lvl="2" indent="0">
              <a:buNone/>
            </a:pPr>
            <a:r>
              <a:rPr lang="en-US" altLang="zh-CN" i="1" dirty="0"/>
              <a:t>slave1</a:t>
            </a:r>
            <a:endParaRPr lang="en-US" altLang="zh-CN" i="1" dirty="0"/>
          </a:p>
          <a:p>
            <a:pPr marL="685800" lvl="2" indent="0">
              <a:buNone/>
            </a:pPr>
            <a:r>
              <a:rPr lang="en-US" altLang="zh-CN" i="1" dirty="0"/>
              <a:t>slave2</a:t>
            </a:r>
            <a:endParaRPr lang="en-US" altLang="zh-CN" i="1" dirty="0"/>
          </a:p>
          <a:p>
            <a:pPr lvl="2"/>
            <a:endParaRPr lang="en-US" altLang="zh-CN" dirty="0"/>
          </a:p>
          <a:p>
            <a:pPr lvl="2"/>
            <a:r>
              <a:rPr lang="zh-CN" altLang="en-US" dirty="0"/>
              <a:t>需要注意的是，在</a:t>
            </a:r>
            <a:r>
              <a:rPr lang="en-US" altLang="zh-CN" dirty="0"/>
              <a:t>slaves</a:t>
            </a:r>
            <a:r>
              <a:rPr lang="zh-CN" altLang="en-US" dirty="0"/>
              <a:t>文件里，有一个默认值</a:t>
            </a:r>
            <a:r>
              <a:rPr lang="en-US" altLang="zh-CN" dirty="0"/>
              <a:t>localhost</a:t>
            </a:r>
            <a:r>
              <a:rPr lang="zh-CN" altLang="en-US" dirty="0"/>
              <a:t>，一定要删除，若不删除，虽然后面添加了所有的从节点主机名，</a:t>
            </a:r>
            <a:r>
              <a:rPr lang="en-US" altLang="zh-CN" dirty="0"/>
              <a:t>Hadoop</a:t>
            </a:r>
            <a:r>
              <a:rPr lang="zh-CN" altLang="en-US" dirty="0"/>
              <a:t>还是无法逃脱“伪分布模式”的命运。</a:t>
            </a:r>
            <a:endParaRPr lang="zh-CN" altLang="en-US" dirty="0"/>
          </a:p>
        </p:txBody>
      </p:sp>
    </p:spTree>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a:t>2.5.5  </a:t>
            </a:r>
            <a:r>
              <a:rPr lang="zh-CN" altLang="en-US"/>
              <a:t>安装和配置</a:t>
            </a:r>
            <a:r>
              <a:rPr lang="en-US" altLang="zh-CN"/>
              <a:t>Hadoop</a:t>
            </a:r>
            <a:endParaRPr lang="zh-CN" altLang="en-US" dirty="0"/>
          </a:p>
        </p:txBody>
      </p:sp>
      <p:sp>
        <p:nvSpPr>
          <p:cNvPr id="3" name="内容占位符 2"/>
          <p:cNvSpPr>
            <a:spLocks noGrp="1"/>
          </p:cNvSpPr>
          <p:nvPr>
            <p:ph idx="1"/>
          </p:nvPr>
        </p:nvSpPr>
        <p:spPr>
          <a:xfrm>
            <a:off x="628650" y="1369219"/>
            <a:ext cx="7886700" cy="3263504"/>
          </a:xfrm>
        </p:spPr>
        <p:txBody>
          <a:bodyPr>
            <a:normAutofit fontScale="70000" lnSpcReduction="20000"/>
          </a:bodyPr>
          <a:lstStyle/>
          <a:p>
            <a:pPr>
              <a:lnSpc>
                <a:spcPct val="120000"/>
              </a:lnSpc>
            </a:pPr>
            <a:r>
              <a:rPr lang="en-US" altLang="zh-CN" dirty="0"/>
              <a:t>4. </a:t>
            </a:r>
            <a:r>
              <a:rPr lang="zh-CN" altLang="en-US" dirty="0"/>
              <a:t>同步配置文件</a:t>
            </a:r>
            <a:endParaRPr lang="zh-CN" altLang="en-US" dirty="0"/>
          </a:p>
          <a:p>
            <a:pPr lvl="1">
              <a:lnSpc>
                <a:spcPct val="120000"/>
              </a:lnSpc>
            </a:pPr>
            <a:r>
              <a:rPr lang="zh-CN" altLang="en-US" dirty="0"/>
              <a:t>（</a:t>
            </a:r>
            <a:r>
              <a:rPr lang="en-US" altLang="zh-CN" dirty="0"/>
              <a:t>1</a:t>
            </a:r>
            <a:r>
              <a:rPr lang="zh-CN" altLang="en-US" dirty="0"/>
              <a:t>）同步</a:t>
            </a:r>
            <a:r>
              <a:rPr lang="en-US" altLang="zh-CN" dirty="0"/>
              <a:t>hadoop.sh</a:t>
            </a:r>
            <a:endParaRPr lang="en-US" altLang="zh-CN" dirty="0"/>
          </a:p>
          <a:p>
            <a:pPr lvl="2">
              <a:lnSpc>
                <a:spcPct val="120000"/>
              </a:lnSpc>
            </a:pPr>
            <a:r>
              <a:rPr lang="zh-CN" altLang="en-US" dirty="0"/>
              <a:t>切换到</a:t>
            </a:r>
            <a:r>
              <a:rPr lang="en-US" altLang="zh-CN" dirty="0"/>
              <a:t>root</a:t>
            </a:r>
            <a:r>
              <a:rPr lang="zh-CN" altLang="en-US" dirty="0"/>
              <a:t>用户下，将</a:t>
            </a:r>
            <a:r>
              <a:rPr lang="en-US" altLang="zh-CN" dirty="0"/>
              <a:t>master</a:t>
            </a:r>
            <a:r>
              <a:rPr lang="zh-CN" altLang="en-US" dirty="0"/>
              <a:t>节点上的文件</a:t>
            </a:r>
            <a:r>
              <a:rPr lang="en-US" altLang="zh-CN" dirty="0"/>
              <a:t>hadoop.sh</a:t>
            </a:r>
            <a:r>
              <a:rPr lang="zh-CN" altLang="en-US" dirty="0"/>
              <a:t>同步到其他</a:t>
            </a:r>
            <a:r>
              <a:rPr lang="en-US" altLang="zh-CN" dirty="0"/>
              <a:t>2</a:t>
            </a:r>
            <a:r>
              <a:rPr lang="zh-CN" altLang="en-US" dirty="0"/>
              <a:t>台从节点上，命令如下所示。</a:t>
            </a:r>
            <a:endParaRPr lang="zh-CN" altLang="en-US" dirty="0"/>
          </a:p>
          <a:p>
            <a:pPr marL="685800" lvl="2" indent="0">
              <a:lnSpc>
                <a:spcPct val="120000"/>
              </a:lnSpc>
              <a:buNone/>
            </a:pPr>
            <a:r>
              <a:rPr lang="en-US" altLang="zh-CN" i="1" dirty="0" err="1"/>
              <a:t>scp</a:t>
            </a:r>
            <a:r>
              <a:rPr lang="en-US" altLang="zh-CN" i="1" dirty="0"/>
              <a:t> /etc/profile.d/hadoop.sh root@slave1:/</a:t>
            </a:r>
            <a:r>
              <a:rPr lang="en-US" altLang="zh-CN" i="1" dirty="0" err="1"/>
              <a:t>etc</a:t>
            </a:r>
            <a:r>
              <a:rPr lang="en-US" altLang="zh-CN" i="1" dirty="0"/>
              <a:t>/</a:t>
            </a:r>
            <a:r>
              <a:rPr lang="en-US" altLang="zh-CN" i="1" dirty="0" err="1"/>
              <a:t>profile.d</a:t>
            </a:r>
            <a:r>
              <a:rPr lang="en-US" altLang="zh-CN" i="1" dirty="0"/>
              <a:t>/</a:t>
            </a:r>
            <a:endParaRPr lang="en-US" altLang="zh-CN" i="1" dirty="0"/>
          </a:p>
          <a:p>
            <a:pPr marL="685800" lvl="2" indent="0">
              <a:lnSpc>
                <a:spcPct val="120000"/>
              </a:lnSpc>
              <a:buNone/>
            </a:pPr>
            <a:r>
              <a:rPr lang="en-US" altLang="zh-CN" i="1" dirty="0" err="1"/>
              <a:t>scp</a:t>
            </a:r>
            <a:r>
              <a:rPr lang="en-US" altLang="zh-CN" i="1" dirty="0"/>
              <a:t> /etc/profile.d/hadoop.sh root@slave2:/</a:t>
            </a:r>
            <a:r>
              <a:rPr lang="en-US" altLang="zh-CN" i="1" dirty="0" err="1"/>
              <a:t>etc</a:t>
            </a:r>
            <a:r>
              <a:rPr lang="en-US" altLang="zh-CN" i="1" dirty="0"/>
              <a:t>/</a:t>
            </a:r>
            <a:r>
              <a:rPr lang="en-US" altLang="zh-CN" i="1" dirty="0" err="1"/>
              <a:t>profile.d</a:t>
            </a:r>
            <a:r>
              <a:rPr lang="en-US" altLang="zh-CN" i="1" dirty="0"/>
              <a:t>/</a:t>
            </a:r>
            <a:endParaRPr lang="en-US" altLang="zh-CN" i="1" dirty="0"/>
          </a:p>
          <a:p>
            <a:pPr lvl="1">
              <a:lnSpc>
                <a:spcPct val="120000"/>
              </a:lnSpc>
            </a:pPr>
            <a:r>
              <a:rPr lang="zh-CN" altLang="en-US" dirty="0"/>
              <a:t>（</a:t>
            </a:r>
            <a:r>
              <a:rPr lang="en-US" altLang="zh-CN" dirty="0"/>
              <a:t>2</a:t>
            </a:r>
            <a:r>
              <a:rPr lang="zh-CN" altLang="en-US" dirty="0"/>
              <a:t>）同步</a:t>
            </a:r>
            <a:r>
              <a:rPr lang="en-US" altLang="zh-CN" dirty="0"/>
              <a:t>Hadoop</a:t>
            </a:r>
            <a:r>
              <a:rPr lang="zh-CN" altLang="en-US" dirty="0"/>
              <a:t>配置文件</a:t>
            </a:r>
            <a:endParaRPr lang="zh-CN" altLang="en-US" dirty="0"/>
          </a:p>
          <a:p>
            <a:pPr lvl="2">
              <a:lnSpc>
                <a:spcPct val="120000"/>
              </a:lnSpc>
            </a:pPr>
            <a:r>
              <a:rPr lang="zh-CN" altLang="en-US" dirty="0"/>
              <a:t>切换到普通用户</a:t>
            </a:r>
            <a:r>
              <a:rPr lang="en-US" altLang="zh-CN" dirty="0" err="1"/>
              <a:t>xuluhui</a:t>
            </a:r>
            <a:r>
              <a:rPr lang="zh-CN" altLang="en-US" dirty="0"/>
              <a:t>下，将</a:t>
            </a:r>
            <a:r>
              <a:rPr lang="en-US" altLang="zh-CN" dirty="0"/>
              <a:t>master</a:t>
            </a:r>
            <a:r>
              <a:rPr lang="zh-CN" altLang="en-US" dirty="0"/>
              <a:t>上</a:t>
            </a:r>
            <a:r>
              <a:rPr lang="en-US" altLang="zh-CN" dirty="0"/>
              <a:t>/</a:t>
            </a:r>
            <a:r>
              <a:rPr lang="en-US" altLang="zh-CN" dirty="0" err="1"/>
              <a:t>usr</a:t>
            </a:r>
            <a:r>
              <a:rPr lang="en-US" altLang="zh-CN" dirty="0"/>
              <a:t>/local/hadoop-2.9.2/</a:t>
            </a:r>
            <a:r>
              <a:rPr lang="en-US" altLang="zh-CN" dirty="0" err="1"/>
              <a:t>etc</a:t>
            </a:r>
            <a:r>
              <a:rPr lang="en-US" altLang="zh-CN" dirty="0"/>
              <a:t>/</a:t>
            </a:r>
            <a:r>
              <a:rPr lang="en-US" altLang="zh-CN" dirty="0" err="1"/>
              <a:t>hadoop</a:t>
            </a:r>
            <a:r>
              <a:rPr lang="zh-CN" altLang="en-US" dirty="0"/>
              <a:t>下的配置文件同步到其他</a:t>
            </a:r>
            <a:r>
              <a:rPr lang="en-US" altLang="zh-CN" dirty="0"/>
              <a:t>2</a:t>
            </a:r>
            <a:r>
              <a:rPr lang="zh-CN" altLang="en-US" dirty="0"/>
              <a:t>个从节点上。</a:t>
            </a:r>
            <a:endParaRPr lang="zh-CN" altLang="en-US" dirty="0"/>
          </a:p>
          <a:p>
            <a:pPr lvl="2">
              <a:lnSpc>
                <a:spcPct val="120000"/>
              </a:lnSpc>
            </a:pPr>
            <a:r>
              <a:rPr lang="zh-CN" altLang="en-US" dirty="0"/>
              <a:t>依次通过如下命令将主节点</a:t>
            </a:r>
            <a:r>
              <a:rPr lang="en-US" altLang="zh-CN" dirty="0"/>
              <a:t>master</a:t>
            </a:r>
            <a:r>
              <a:rPr lang="zh-CN" altLang="en-US" dirty="0"/>
              <a:t>上的</a:t>
            </a:r>
            <a:r>
              <a:rPr lang="en-US" altLang="zh-CN" dirty="0"/>
              <a:t>Hadoop</a:t>
            </a:r>
            <a:r>
              <a:rPr lang="zh-CN" altLang="en-US" dirty="0"/>
              <a:t>配置文件同步到从节点</a:t>
            </a:r>
            <a:r>
              <a:rPr lang="en-US" altLang="zh-CN" dirty="0"/>
              <a:t>slave1</a:t>
            </a:r>
            <a:r>
              <a:rPr lang="zh-CN" altLang="en-US" dirty="0"/>
              <a:t>和</a:t>
            </a:r>
            <a:r>
              <a:rPr lang="en-US" altLang="zh-CN" dirty="0"/>
              <a:t>slave2</a:t>
            </a:r>
            <a:r>
              <a:rPr lang="zh-CN" altLang="en-US" dirty="0"/>
              <a:t>上。</a:t>
            </a:r>
            <a:endParaRPr lang="zh-CN" altLang="en-US" dirty="0"/>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xuluhui@slave1:/</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endParaRPr lang="en-US" altLang="zh-CN" i="1" dirty="0"/>
          </a:p>
          <a:p>
            <a:pPr marL="685800" lvl="2" indent="0">
              <a:lnSpc>
                <a:spcPct val="120000"/>
              </a:lnSpc>
              <a:buNone/>
            </a:pPr>
            <a:r>
              <a:rPr lang="en-US" altLang="zh-CN" i="1" dirty="0" err="1"/>
              <a:t>scp</a:t>
            </a:r>
            <a:r>
              <a:rPr lang="en-US" altLang="zh-CN" i="1" dirty="0"/>
              <a:t> -r /</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 xuluhui@slave2:/</a:t>
            </a:r>
            <a:r>
              <a:rPr lang="en-US" altLang="zh-CN" i="1" dirty="0" err="1"/>
              <a:t>usr</a:t>
            </a:r>
            <a:r>
              <a:rPr lang="en-US" altLang="zh-CN" i="1" dirty="0"/>
              <a:t>/local/hadoop-2.9.2/</a:t>
            </a:r>
            <a:r>
              <a:rPr lang="en-US" altLang="zh-CN" i="1" dirty="0" err="1"/>
              <a:t>etc</a:t>
            </a:r>
            <a:r>
              <a:rPr lang="en-US" altLang="zh-CN" i="1" dirty="0"/>
              <a:t>/</a:t>
            </a:r>
            <a:r>
              <a:rPr lang="en-US" altLang="zh-CN" i="1" dirty="0" err="1"/>
              <a:t>hadoop</a:t>
            </a:r>
            <a:r>
              <a:rPr lang="en-US" altLang="zh-CN" i="1" dirty="0"/>
              <a:t>/</a:t>
            </a:r>
            <a:endParaRPr lang="en-US" altLang="zh-CN" i="1" dirty="0"/>
          </a:p>
          <a:p>
            <a:pPr marL="171450" lvl="1">
              <a:lnSpc>
                <a:spcPct val="120000"/>
              </a:lnSpc>
              <a:spcBef>
                <a:spcPts val="750"/>
              </a:spcBef>
            </a:pPr>
            <a:r>
              <a:rPr lang="zh-CN" altLang="en-US" sz="2000" dirty="0"/>
              <a:t>至此，</a:t>
            </a:r>
            <a:r>
              <a:rPr lang="en-US" altLang="zh-CN" sz="2000" dirty="0"/>
              <a:t>1</a:t>
            </a:r>
            <a:r>
              <a:rPr lang="zh-CN" altLang="en-US" sz="2000" dirty="0"/>
              <a:t>主节点</a:t>
            </a:r>
            <a:r>
              <a:rPr lang="en-US" altLang="zh-CN" sz="2000" dirty="0"/>
              <a:t>2</a:t>
            </a:r>
            <a:r>
              <a:rPr lang="zh-CN" altLang="en-US" sz="2000" dirty="0"/>
              <a:t>从节点的</a:t>
            </a:r>
            <a:r>
              <a:rPr lang="en-US" altLang="zh-CN" sz="2000" dirty="0"/>
              <a:t>Hadoop</a:t>
            </a:r>
            <a:r>
              <a:rPr lang="zh-CN" altLang="en-US" sz="2000" dirty="0"/>
              <a:t>全分布模式集群全部配置结束，重启</a:t>
            </a:r>
            <a:r>
              <a:rPr lang="en-US" altLang="zh-CN" sz="2000" dirty="0"/>
              <a:t>3</a:t>
            </a:r>
            <a:r>
              <a:rPr lang="zh-CN" altLang="en-US" sz="2000" dirty="0"/>
              <a:t>台机器，使得上述配置生效。</a:t>
            </a:r>
            <a:endParaRPr lang="zh-CN" altLang="en-US" sz="2000" dirty="0"/>
          </a:p>
        </p:txBody>
      </p:sp>
    </p:spTree>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pPr>
              <a:lnSpc>
                <a:spcPct val="120000"/>
              </a:lnSpc>
            </a:pPr>
            <a:r>
              <a:rPr lang="zh-CN" altLang="en-US" sz="1600" dirty="0"/>
              <a:t>为了避免不必要的麻烦，建议关闭防火墙，若防火墙没有关闭，可能会导致</a:t>
            </a:r>
            <a:r>
              <a:rPr lang="en-US" altLang="zh-CN" sz="1600" dirty="0"/>
              <a:t>Hadoop</a:t>
            </a:r>
            <a:r>
              <a:rPr lang="zh-CN" altLang="en-US" sz="1600" dirty="0"/>
              <a:t>虽然可以启动，但是数据节点</a:t>
            </a:r>
            <a:r>
              <a:rPr lang="en-US" altLang="zh-CN" sz="1600" dirty="0" err="1"/>
              <a:t>DataNode</a:t>
            </a:r>
            <a:r>
              <a:rPr lang="zh-CN" altLang="en-US" sz="1600" dirty="0"/>
              <a:t>无法连接名称节点</a:t>
            </a:r>
            <a:r>
              <a:rPr lang="en-US" altLang="zh-CN" sz="1600" dirty="0" err="1"/>
              <a:t>NameNode</a:t>
            </a:r>
            <a:r>
              <a:rPr lang="zh-CN" altLang="en-US" sz="1600" dirty="0"/>
              <a:t>，如图</a:t>
            </a:r>
            <a:r>
              <a:rPr lang="en-US" altLang="zh-CN" sz="1600" dirty="0"/>
              <a:t>2-23</a:t>
            </a:r>
            <a:r>
              <a:rPr lang="zh-CN" altLang="en-US" sz="1600" dirty="0"/>
              <a:t>所示，</a:t>
            </a:r>
            <a:r>
              <a:rPr lang="en-US" altLang="zh-CN" sz="1600" dirty="0"/>
              <a:t>Hadoop</a:t>
            </a:r>
            <a:r>
              <a:rPr lang="zh-CN" altLang="en-US" sz="1600" dirty="0"/>
              <a:t>集群启动正常，但数据容量为</a:t>
            </a:r>
            <a:r>
              <a:rPr lang="en-US" altLang="zh-CN" sz="1600" dirty="0"/>
              <a:t>0B</a:t>
            </a:r>
            <a:r>
              <a:rPr lang="zh-CN" altLang="en-US" sz="1600" dirty="0"/>
              <a:t>，数据节点数量也是</a:t>
            </a:r>
            <a:r>
              <a:rPr lang="en-US" altLang="zh-CN" sz="1600" dirty="0"/>
              <a:t>0</a:t>
            </a:r>
            <a:r>
              <a:rPr lang="zh-CN" altLang="en-US" sz="1600" dirty="0"/>
              <a:t>。</a:t>
            </a:r>
            <a:endParaRPr lang="zh-CN" altLang="en-US" sz="1600" dirty="0"/>
          </a:p>
        </p:txBody>
      </p:sp>
      <p:pic>
        <p:nvPicPr>
          <p:cNvPr id="4" name="图片 3155"/>
          <p:cNvPicPr>
            <a:picLocks noChangeAspect="1"/>
          </p:cNvPicPr>
          <p:nvPr/>
        </p:nvPicPr>
        <p:blipFill>
          <a:blip r:embed="rId1"/>
          <a:stretch>
            <a:fillRect/>
          </a:stretch>
        </p:blipFill>
        <p:spPr>
          <a:xfrm>
            <a:off x="2251508" y="2461597"/>
            <a:ext cx="4640983" cy="2171126"/>
          </a:xfrm>
          <a:prstGeom prst="rect">
            <a:avLst/>
          </a:prstGeom>
        </p:spPr>
      </p:pic>
    </p:spTree>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zh-CN" altLang="en-US" sz="1600" dirty="0"/>
              <a:t>CentOS 7下关闭防火墙的方式有两种：</a:t>
            </a:r>
            <a:endParaRPr lang="en-US" altLang="zh-CN" sz="1600" dirty="0"/>
          </a:p>
          <a:p>
            <a:pPr lvl="1"/>
            <a:r>
              <a:rPr lang="zh-CN" altLang="en-US" sz="1400" dirty="0"/>
              <a:t>命令</a:t>
            </a:r>
            <a:r>
              <a:rPr lang="zh-CN" altLang="en-US" sz="1400" i="1" dirty="0"/>
              <a:t>“systemctl stop firewalld.service”</a:t>
            </a:r>
            <a:r>
              <a:rPr lang="zh-CN" altLang="en-US" sz="1400" dirty="0"/>
              <a:t>用于临时关闭防火墙，重启机器后又会恢复到默认状态；</a:t>
            </a:r>
            <a:endParaRPr lang="en-US" altLang="zh-CN" sz="1400" dirty="0"/>
          </a:p>
          <a:p>
            <a:pPr lvl="1"/>
            <a:r>
              <a:rPr lang="zh-CN" altLang="en-US" sz="1400" dirty="0"/>
              <a:t>命令“</a:t>
            </a:r>
            <a:r>
              <a:rPr lang="zh-CN" altLang="en-US" sz="1400" i="1" dirty="0"/>
              <a:t>systemctl disable firewalld.service”</a:t>
            </a:r>
            <a:r>
              <a:rPr lang="zh-CN" altLang="en-US" sz="1400" dirty="0"/>
              <a:t>用于永久关闭防火墙。</a:t>
            </a:r>
            <a:endParaRPr lang="zh-CN" altLang="en-US" sz="1400" dirty="0"/>
          </a:p>
        </p:txBody>
      </p:sp>
      <p:pic>
        <p:nvPicPr>
          <p:cNvPr id="5" name="图片 3162" descr="C:\Users\15329\AppData\Local\Temp\SNAGHTML11c687c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054895" y="2511741"/>
            <a:ext cx="5034209" cy="2222185"/>
          </a:xfrm>
          <a:prstGeom prst="rect">
            <a:avLst/>
          </a:prstGeom>
          <a:noFill/>
          <a:ln>
            <a:noFill/>
          </a:ln>
        </p:spPr>
      </p:pic>
    </p:spTree>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spect="1"/>
          </p:cNvSpPr>
          <p:nvPr>
            <p:ph type="title"/>
          </p:nvPr>
        </p:nvSpPr>
        <p:spPr>
          <a:xfrm>
            <a:off x="628650" y="273844"/>
            <a:ext cx="7886700" cy="994172"/>
          </a:xfrm>
        </p:spPr>
        <p:txBody>
          <a:bodyPr/>
          <a:lstStyle/>
          <a:p>
            <a:pPr>
              <a:lnSpc>
                <a:spcPct val="100000"/>
              </a:lnSpc>
              <a:spcBef>
                <a:spcPts val="0"/>
              </a:spcBef>
            </a:pPr>
            <a:r>
              <a:rPr lang="zh-CN" altLang="en-US" dirty="0"/>
              <a:t>2.5.6  关闭防火墙</a:t>
            </a:r>
            <a:endParaRPr lang="zh-CN" altLang="en-US" dirty="0"/>
          </a:p>
        </p:txBody>
      </p:sp>
      <p:sp>
        <p:nvSpPr>
          <p:cNvPr id="3" name="内容占位符 2"/>
          <p:cNvSpPr>
            <a:spLocks noGrp="1"/>
          </p:cNvSpPr>
          <p:nvPr>
            <p:ph idx="1"/>
          </p:nvPr>
        </p:nvSpPr>
        <p:spPr>
          <a:xfrm>
            <a:off x="628650" y="1369219"/>
            <a:ext cx="7886700" cy="3263504"/>
          </a:xfrm>
        </p:spPr>
        <p:txBody>
          <a:bodyPr>
            <a:normAutofit/>
          </a:bodyPr>
          <a:lstStyle/>
          <a:p>
            <a:r>
              <a:rPr lang="zh-CN" altLang="en-US" dirty="0"/>
              <a:t>重启机器，使用命令“</a:t>
            </a:r>
            <a:r>
              <a:rPr lang="en-US" altLang="zh-CN" dirty="0" err="1"/>
              <a:t>systemctl</a:t>
            </a:r>
            <a:r>
              <a:rPr lang="en-US" altLang="zh-CN" dirty="0"/>
              <a:t> status </a:t>
            </a:r>
            <a:r>
              <a:rPr lang="en-US" altLang="zh-CN" dirty="0" err="1"/>
              <a:t>firewalld.service</a:t>
            </a:r>
            <a:r>
              <a:rPr lang="en-US" altLang="zh-CN" dirty="0"/>
              <a:t>”</a:t>
            </a:r>
            <a:r>
              <a:rPr lang="zh-CN" altLang="en-US" dirty="0"/>
              <a:t>查看防火墙状态，确定防火墙状态为“inactive (dead)” 。</a:t>
            </a:r>
            <a:endParaRPr lang="en-US" altLang="zh-CN" dirty="0"/>
          </a:p>
          <a:p>
            <a:endParaRPr lang="en-US" altLang="zh-CN" dirty="0"/>
          </a:p>
          <a:p>
            <a:endParaRPr lang="en-US" altLang="zh-CN" dirty="0"/>
          </a:p>
          <a:p>
            <a:endParaRPr lang="en-US" altLang="zh-CN" dirty="0"/>
          </a:p>
          <a:p>
            <a:r>
              <a:rPr lang="zh-CN" altLang="en-US" dirty="0"/>
              <a:t>同理，关闭所有从节点slave1、slave2的防火墙。</a:t>
            </a:r>
            <a:endParaRPr lang="zh-CN" altLang="en-US" dirty="0"/>
          </a:p>
        </p:txBody>
      </p:sp>
      <p:pic>
        <p:nvPicPr>
          <p:cNvPr id="6" name="图片 5"/>
          <p:cNvPicPr/>
          <p:nvPr/>
        </p:nvPicPr>
        <p:blipFill>
          <a:blip r:embed="rId1"/>
          <a:stretch>
            <a:fillRect/>
          </a:stretch>
        </p:blipFill>
        <p:spPr>
          <a:xfrm>
            <a:off x="1934845" y="2304477"/>
            <a:ext cx="5274310" cy="935990"/>
          </a:xfrm>
          <a:prstGeom prst="rect">
            <a:avLst/>
          </a:prstGeom>
        </p:spPr>
      </p:pic>
    </p:spTree>
  </p:cSld>
  <p:clrMapOvr>
    <a:masterClrMapping/>
  </p:clrMapOvr>
  <p:transition spd="med">
    <p:pull/>
  </p:transition>
</p:sld>
</file>

<file path=ppt/tags/tag1.xml><?xml version="1.0" encoding="utf-8"?>
<p:tagLst xmlns:p="http://schemas.openxmlformats.org/presentationml/2006/main">
  <p:tag name="REFSHAPE" val="471981388"/>
  <p:tag name="KSO_WM_UNIT_PLACING_PICTURE_USER_VIEWPORT" val="{&quot;height&quot;:5139,&quot;width&quot;:6489}"/>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29191</Words>
  <Application>WPS 演示</Application>
  <PresentationFormat>全屏显示(16:9)</PresentationFormat>
  <Paragraphs>1179</Paragraphs>
  <Slides>133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133</vt:i4>
      </vt:variant>
    </vt:vector>
  </HeadingPairs>
  <TitlesOfParts>
    <vt:vector size="144" baseType="lpstr">
      <vt:lpstr>Arial</vt:lpstr>
      <vt:lpstr>宋体</vt:lpstr>
      <vt:lpstr>Wingdings</vt:lpstr>
      <vt:lpstr>微软雅黑</vt:lpstr>
      <vt:lpstr>Wingdings</vt:lpstr>
      <vt:lpstr>Calibri</vt:lpstr>
      <vt:lpstr>Arial Unicode MS</vt:lpstr>
      <vt:lpstr>Times New Roman</vt:lpstr>
      <vt:lpstr>Times New Roman</vt:lpstr>
      <vt:lpstr>等线</vt:lpstr>
      <vt:lpstr>Office Theme</vt:lpstr>
      <vt:lpstr>PowerPoint 演示文稿</vt:lpstr>
      <vt:lpstr>第2章  初识Hadoop</vt:lpstr>
      <vt:lpstr>【知识结构图】</vt:lpstr>
      <vt:lpstr>2.1  Hadoop概述</vt:lpstr>
      <vt:lpstr>2.1.1  Hadoop简介</vt:lpstr>
      <vt:lpstr>2.1.1  Hadoop简介</vt:lpstr>
      <vt:lpstr>2.1.1  Hadoop简介</vt:lpstr>
      <vt:lpstr>2.1.2  Hadoop发展简史</vt:lpstr>
      <vt:lpstr>2.1.2  Hadoop发展简史</vt:lpstr>
      <vt:lpstr>2.1.2  Hadoop发展简史</vt:lpstr>
      <vt:lpstr>2.1.2  Hadoop发展简史</vt:lpstr>
      <vt:lpstr>2.1.2  Hadoop发展简史</vt:lpstr>
      <vt:lpstr>2.1.2  Hadoop发展简史</vt:lpstr>
      <vt:lpstr>2.1.2  Hadoop发展简史</vt:lpstr>
      <vt:lpstr>2.1.2  Hadoop发展简史</vt:lpstr>
      <vt:lpstr>2.1.2  Hadoop发展简史</vt:lpstr>
      <vt:lpstr>2.1.2  Hadoop发展简史</vt:lpstr>
      <vt:lpstr>2.1.2  Hadoop发展简史</vt:lpstr>
      <vt:lpstr>2.1.3  Hadoop特点</vt:lpstr>
      <vt:lpstr>2.1.3  Hadoop特点</vt:lpstr>
      <vt:lpstr>2.1.3  Hadoop特点</vt:lpstr>
      <vt:lpstr>2.1.4  Hadoop版本</vt:lpstr>
      <vt:lpstr>2.1.4  Hadoop版本</vt:lpstr>
      <vt:lpstr>2.1.4  Hadoop版本</vt:lpstr>
      <vt:lpstr>2.2  Hadoop生态系统</vt:lpstr>
      <vt:lpstr>2.2  Hadoop生态系统</vt:lpstr>
      <vt:lpstr>1.  Hadoop Common</vt:lpstr>
      <vt:lpstr>2.  HDFS</vt:lpstr>
      <vt:lpstr>3.  YARN</vt:lpstr>
      <vt:lpstr>4.  MapReduce</vt:lpstr>
      <vt:lpstr>5.  Spark</vt:lpstr>
      <vt:lpstr>6. HBase</vt:lpstr>
      <vt:lpstr>7.  ZooKeeper</vt:lpstr>
      <vt:lpstr>8.  Hive</vt:lpstr>
      <vt:lpstr>9.  Pig</vt:lpstr>
      <vt:lpstr>10.  Impala</vt:lpstr>
      <vt:lpstr>11.  Mahout</vt:lpstr>
      <vt:lpstr>12.  Flume</vt:lpstr>
      <vt:lpstr>13.  Sqoop</vt:lpstr>
      <vt:lpstr>14.  Kafka</vt:lpstr>
      <vt:lpstr>15.  Ambari</vt:lpstr>
      <vt:lpstr>2.3  Hadoop体系架构</vt:lpstr>
      <vt:lpstr>2.4  Hadoop应用现状</vt:lpstr>
      <vt:lpstr>2.4  Hadoop应用现状</vt:lpstr>
      <vt:lpstr>2.4  Hadoop应用现状</vt:lpstr>
      <vt:lpstr>2.4  Hadoop应用现状</vt:lpstr>
      <vt:lpstr>2.4  Hadoop应用现状</vt:lpstr>
      <vt:lpstr>2.4  Hadoop应用现状</vt:lpstr>
      <vt:lpstr>2.4  Hadoop应用现状</vt:lpstr>
      <vt:lpstr>2.4  Hadoop应用现状</vt:lpstr>
      <vt:lpstr>2.5  部署和运行Hadoop</vt:lpstr>
      <vt:lpstr>2.5.1  运行环境</vt:lpstr>
      <vt:lpstr>2.5.2  运行模式</vt:lpstr>
      <vt:lpstr>2.5.3  规划Hadoop集群</vt:lpstr>
      <vt:lpstr>2.5.3  规划Hadoop集群</vt:lpstr>
      <vt:lpstr>2.5.3  规划Hadoop集群</vt:lpstr>
      <vt:lpstr>2.5.3  规划Hadoop集群</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2.5.4  准备机器及软件环境</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2.5.5  安装和配置Hadoop</vt:lpstr>
      <vt:lpstr>2.5.6  关闭防火墙</vt:lpstr>
      <vt:lpstr>2.5.6  关闭防火墙</vt:lpstr>
      <vt:lpstr>2.5.6  关闭防火墙</vt:lpstr>
      <vt:lpstr>2.5.7  格式化文件系统</vt:lpstr>
      <vt:lpstr>2.5.7  格式化文件系统</vt:lpstr>
      <vt:lpstr>2.5.8  启动和验证Hadoop</vt:lpstr>
      <vt:lpstr>2.5.8  启动和验证Hadoop</vt:lpstr>
      <vt:lpstr>PowerPoint 演示文稿</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PowerPoint 演示文稿</vt:lpstr>
      <vt:lpstr>PowerPoint 演示文稿</vt:lpstr>
      <vt:lpstr>PowerPoint 演示文稿</vt:lpstr>
      <vt:lpstr>2.5.8  启动和验证Hadoop</vt:lpstr>
      <vt:lpstr>2.5.8  启动和验证Hadoop</vt:lpstr>
      <vt:lpstr>PowerPoint 演示文稿</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2.5.8  启动和验证Hadoop</vt:lpstr>
      <vt:lpstr>2.5.9 关闭Hadoop</vt:lpstr>
      <vt:lpstr>PowerPoint 演示文稿</vt:lpstr>
      <vt:lpstr>【本章小结】</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第2章初识Hadoop(2020春)</dc:title>
  <dc:creator>安徽信息工程学院-李月军</dc:creator>
  <cp:lastModifiedBy>Administrator</cp:lastModifiedBy>
  <cp:revision>247</cp:revision>
  <dcterms:created xsi:type="dcterms:W3CDTF">2016-11-28T05:24:00Z</dcterms:created>
  <dcterms:modified xsi:type="dcterms:W3CDTF">2020-09-06T15:03:18Z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