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2" r:id="rId3"/>
    <p:sldId id="293" r:id="rId4"/>
    <p:sldId id="294" r:id="rId5"/>
    <p:sldId id="300" r:id="rId6"/>
    <p:sldId id="301" r:id="rId7"/>
    <p:sldId id="303" r:id="rId8"/>
    <p:sldId id="302" r:id="rId9"/>
    <p:sldId id="304" r:id="rId10"/>
    <p:sldId id="305" r:id="rId11"/>
    <p:sldId id="295" r:id="rId12"/>
    <p:sldId id="306" r:id="rId13"/>
    <p:sldId id="307" r:id="rId14"/>
    <p:sldId id="308" r:id="rId15"/>
    <p:sldId id="309" r:id="rId16"/>
    <p:sldId id="296" r:id="rId17"/>
    <p:sldId id="310" r:id="rId18"/>
    <p:sldId id="332" r:id="rId19"/>
    <p:sldId id="311" r:id="rId20"/>
    <p:sldId id="314" r:id="rId21"/>
    <p:sldId id="315" r:id="rId22"/>
    <p:sldId id="316" r:id="rId23"/>
    <p:sldId id="312" r:id="rId24"/>
    <p:sldId id="317" r:id="rId25"/>
    <p:sldId id="318" r:id="rId26"/>
    <p:sldId id="319" r:id="rId27"/>
    <p:sldId id="320" r:id="rId28"/>
    <p:sldId id="321" r:id="rId29"/>
    <p:sldId id="322" r:id="rId30"/>
    <p:sldId id="323" r:id="rId31"/>
    <p:sldId id="324" r:id="rId32"/>
    <p:sldId id="325" r:id="rId33"/>
    <p:sldId id="326" r:id="rId34"/>
    <p:sldId id="313" r:id="rId35"/>
    <p:sldId id="327" r:id="rId36"/>
    <p:sldId id="328" r:id="rId37"/>
    <p:sldId id="333" r:id="rId38"/>
    <p:sldId id="329" r:id="rId39"/>
    <p:sldId id="334" r:id="rId40"/>
    <p:sldId id="335" r:id="rId41"/>
    <p:sldId id="336" r:id="rId42"/>
    <p:sldId id="337" r:id="rId43"/>
    <p:sldId id="338" r:id="rId44"/>
    <p:sldId id="339" r:id="rId45"/>
    <p:sldId id="340" r:id="rId46"/>
    <p:sldId id="330" r:id="rId47"/>
    <p:sldId id="341" r:id="rId48"/>
    <p:sldId id="342" r:id="rId49"/>
    <p:sldId id="343" r:id="rId50"/>
    <p:sldId id="344" r:id="rId51"/>
    <p:sldId id="345" r:id="rId52"/>
    <p:sldId id="346" r:id="rId53"/>
    <p:sldId id="331" r:id="rId54"/>
    <p:sldId id="347" r:id="rId55"/>
    <p:sldId id="348" r:id="rId56"/>
    <p:sldId id="349" r:id="rId57"/>
    <p:sldId id="299" r:id="rId58"/>
    <p:sldId id="350" r:id="rId59"/>
    <p:sldId id="353" r:id="rId60"/>
    <p:sldId id="351" r:id="rId61"/>
    <p:sldId id="354" r:id="rId62"/>
    <p:sldId id="355" r:id="rId63"/>
    <p:sldId id="356" r:id="rId64"/>
    <p:sldId id="357" r:id="rId65"/>
    <p:sldId id="358" r:id="rId66"/>
    <p:sldId id="359" r:id="rId67"/>
    <p:sldId id="360" r:id="rId68"/>
    <p:sldId id="361" r:id="rId69"/>
    <p:sldId id="362" r:id="rId70"/>
    <p:sldId id="363" r:id="rId71"/>
    <p:sldId id="364" r:id="rId72"/>
    <p:sldId id="365" r:id="rId73"/>
    <p:sldId id="366" r:id="rId74"/>
    <p:sldId id="367" r:id="rId75"/>
    <p:sldId id="368" r:id="rId76"/>
    <p:sldId id="369" r:id="rId77"/>
    <p:sldId id="291" r:id="rId78"/>
    <p:sldId id="292" r:id="rId79"/>
    <p:sldId id="283" r:id="rId8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CBE"/>
    <a:srgbClr val="2F5597"/>
    <a:srgbClr val="7030A0"/>
    <a:srgbClr val="F8353D"/>
    <a:srgbClr val="FFB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6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D53196-273B-44C1-95C7-B0114A2E2C88}"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60936125-4F3D-4B0C-9767-8DB35B7F9BF6}">
      <dgm:prSet phldrT="[文本]" custT="1"/>
      <dgm:spPr/>
      <dgm:t>
        <a:bodyPr/>
        <a:lstStyle/>
        <a:p>
          <a:r>
            <a:rPr lang="en-US" altLang="zh-CN" sz="2000" dirty="0"/>
            <a:t>YARN Web UI</a:t>
          </a:r>
          <a:endParaRPr lang="zh-CN" altLang="en-US" sz="2000" dirty="0">
            <a:latin typeface="微软雅黑" panose="020B0503020204020204" pitchFamily="34" charset="-122"/>
            <a:ea typeface="微软雅黑" panose="020B0503020204020204" pitchFamily="34" charset="-122"/>
          </a:endParaRPr>
        </a:p>
      </dgm:t>
    </dgm:pt>
    <dgm:pt modelId="{494AA77F-0567-4484-ACF8-A0EF6F0482F4}" type="parTrans" cxnId="{3F8AFBB2-ACD8-427C-9609-5FC2D1DC89DC}">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4FE1810-947D-435E-BD29-3408DFAED448}" type="sibTrans" cxnId="{3F8AFBB2-ACD8-427C-9609-5FC2D1DC89DC}">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78F80A3-6345-45FD-AD55-A1EC61D30981}">
      <dgm:prSet phldrT="[文本]" custT="1"/>
      <dgm:spPr/>
      <dgm:t>
        <a:bodyPr/>
        <a:lstStyle/>
        <a:p>
          <a:r>
            <a:rPr lang="en-US" altLang="zh-CN" sz="2000" dirty="0"/>
            <a:t>YARN Shell</a:t>
          </a:r>
          <a:endParaRPr lang="zh-CN" altLang="en-US" sz="2000" dirty="0">
            <a:latin typeface="微软雅黑" panose="020B0503020204020204" pitchFamily="34" charset="-122"/>
            <a:ea typeface="微软雅黑" panose="020B0503020204020204" pitchFamily="34" charset="-122"/>
          </a:endParaRPr>
        </a:p>
      </dgm:t>
    </dgm:pt>
    <dgm:pt modelId="{5F77B490-B740-4745-8641-0D14B05FACA5}" type="parTrans" cxnId="{B0275DF9-262D-4E2B-8312-17F63B69712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12A58AE-0D70-4BA9-A142-A6F4DC39272C}" type="sibTrans" cxnId="{B0275DF9-262D-4E2B-8312-17F63B69712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7599CFC-14EE-4C51-84F4-1441F16A9FFE}">
      <dgm:prSet phldrT="[文本]" custT="1"/>
      <dgm:spPr/>
      <dgm:t>
        <a:bodyPr/>
        <a:lstStyle/>
        <a:p>
          <a:r>
            <a:rPr lang="en-US" altLang="zh-CN" sz="2000" dirty="0"/>
            <a:t>YARN Java API</a:t>
          </a:r>
          <a:r>
            <a:rPr lang="zh-CN" altLang="en-US" sz="2000" dirty="0"/>
            <a:t>编程</a:t>
          </a:r>
          <a:endParaRPr lang="zh-CN" altLang="en-US" sz="2000" dirty="0">
            <a:latin typeface="微软雅黑" panose="020B0503020204020204" pitchFamily="34" charset="-122"/>
            <a:ea typeface="微软雅黑" panose="020B0503020204020204" pitchFamily="34" charset="-122"/>
          </a:endParaRPr>
        </a:p>
      </dgm:t>
    </dgm:pt>
    <dgm:pt modelId="{B8E71A45-341D-48D0-B7E3-330DEA658662}" type="parTrans" cxnId="{50E576D3-61A2-4002-939F-02EAAF76EB5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D25EB6A-F518-4420-8C08-8310BEA164B2}" type="sibTrans" cxnId="{50E576D3-61A2-4002-939F-02EAAF76EB5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8353305-106C-450C-861F-4FC0971D2948}" type="pres">
      <dgm:prSet presAssocID="{79D53196-273B-44C1-95C7-B0114A2E2C88}" presName="linear" presStyleCnt="0">
        <dgm:presLayoutVars>
          <dgm:dir/>
          <dgm:animLvl val="lvl"/>
          <dgm:resizeHandles val="exact"/>
        </dgm:presLayoutVars>
      </dgm:prSet>
      <dgm:spPr/>
    </dgm:pt>
    <dgm:pt modelId="{8521DF99-4F6B-455E-83E7-EF2FD6D3CEF3}" type="pres">
      <dgm:prSet presAssocID="{60936125-4F3D-4B0C-9767-8DB35B7F9BF6}" presName="parentLin" presStyleCnt="0"/>
      <dgm:spPr/>
    </dgm:pt>
    <dgm:pt modelId="{16DA16C8-7F46-447B-B5EF-E3DD7ABF267B}" type="pres">
      <dgm:prSet presAssocID="{60936125-4F3D-4B0C-9767-8DB35B7F9BF6}" presName="parentLeftMargin" presStyleLbl="node1" presStyleIdx="0" presStyleCnt="3"/>
      <dgm:spPr/>
    </dgm:pt>
    <dgm:pt modelId="{AA7C2A57-8FA2-4B90-AB66-C4D2C02A7DAF}" type="pres">
      <dgm:prSet presAssocID="{60936125-4F3D-4B0C-9767-8DB35B7F9BF6}" presName="parentText" presStyleLbl="node1" presStyleIdx="0" presStyleCnt="3">
        <dgm:presLayoutVars>
          <dgm:chMax val="0"/>
          <dgm:bulletEnabled val="1"/>
        </dgm:presLayoutVars>
      </dgm:prSet>
      <dgm:spPr/>
    </dgm:pt>
    <dgm:pt modelId="{86A92F90-352B-4112-8E4C-D0AE4815708D}" type="pres">
      <dgm:prSet presAssocID="{60936125-4F3D-4B0C-9767-8DB35B7F9BF6}" presName="negativeSpace" presStyleCnt="0"/>
      <dgm:spPr/>
    </dgm:pt>
    <dgm:pt modelId="{C88DDA4F-1E5A-4C7E-941D-06A87B0723C7}" type="pres">
      <dgm:prSet presAssocID="{60936125-4F3D-4B0C-9767-8DB35B7F9BF6}" presName="childText" presStyleLbl="conFgAcc1" presStyleIdx="0" presStyleCnt="3">
        <dgm:presLayoutVars>
          <dgm:bulletEnabled val="1"/>
        </dgm:presLayoutVars>
      </dgm:prSet>
      <dgm:spPr/>
    </dgm:pt>
    <dgm:pt modelId="{8609FD5B-CC99-4B60-BC5B-4BD146E82566}" type="pres">
      <dgm:prSet presAssocID="{04FE1810-947D-435E-BD29-3408DFAED448}" presName="spaceBetweenRectangles" presStyleCnt="0"/>
      <dgm:spPr/>
    </dgm:pt>
    <dgm:pt modelId="{AEA6D2F2-E585-489A-A90B-F9BA6AF13901}" type="pres">
      <dgm:prSet presAssocID="{678F80A3-6345-45FD-AD55-A1EC61D30981}" presName="parentLin" presStyleCnt="0"/>
      <dgm:spPr/>
    </dgm:pt>
    <dgm:pt modelId="{6C0C1769-AB40-4ECA-983C-2FBE8809C61A}" type="pres">
      <dgm:prSet presAssocID="{678F80A3-6345-45FD-AD55-A1EC61D30981}" presName="parentLeftMargin" presStyleLbl="node1" presStyleIdx="0" presStyleCnt="3"/>
      <dgm:spPr/>
    </dgm:pt>
    <dgm:pt modelId="{FE4A8A40-ADF5-4CC2-B71E-5F2F691DD0E2}" type="pres">
      <dgm:prSet presAssocID="{678F80A3-6345-45FD-AD55-A1EC61D30981}" presName="parentText" presStyleLbl="node1" presStyleIdx="1" presStyleCnt="3">
        <dgm:presLayoutVars>
          <dgm:chMax val="0"/>
          <dgm:bulletEnabled val="1"/>
        </dgm:presLayoutVars>
      </dgm:prSet>
      <dgm:spPr/>
    </dgm:pt>
    <dgm:pt modelId="{74DD650C-AC85-428A-AE51-44EBF8EB0508}" type="pres">
      <dgm:prSet presAssocID="{678F80A3-6345-45FD-AD55-A1EC61D30981}" presName="negativeSpace" presStyleCnt="0"/>
      <dgm:spPr/>
    </dgm:pt>
    <dgm:pt modelId="{51CB7C53-ED76-45CB-9A5F-8DE294D957C8}" type="pres">
      <dgm:prSet presAssocID="{678F80A3-6345-45FD-AD55-A1EC61D30981}" presName="childText" presStyleLbl="conFgAcc1" presStyleIdx="1" presStyleCnt="3">
        <dgm:presLayoutVars>
          <dgm:bulletEnabled val="1"/>
        </dgm:presLayoutVars>
      </dgm:prSet>
      <dgm:spPr/>
    </dgm:pt>
    <dgm:pt modelId="{07A3AE5C-DF2A-4DC5-B4DC-35BDE18FDAD6}" type="pres">
      <dgm:prSet presAssocID="{D12A58AE-0D70-4BA9-A142-A6F4DC39272C}" presName="spaceBetweenRectangles" presStyleCnt="0"/>
      <dgm:spPr/>
    </dgm:pt>
    <dgm:pt modelId="{0E6BE27A-A797-4953-AD47-F2C1C3348F68}" type="pres">
      <dgm:prSet presAssocID="{07599CFC-14EE-4C51-84F4-1441F16A9FFE}" presName="parentLin" presStyleCnt="0"/>
      <dgm:spPr/>
    </dgm:pt>
    <dgm:pt modelId="{7539A689-1EF8-45F9-98C7-1C1F39272442}" type="pres">
      <dgm:prSet presAssocID="{07599CFC-14EE-4C51-84F4-1441F16A9FFE}" presName="parentLeftMargin" presStyleLbl="node1" presStyleIdx="1" presStyleCnt="3"/>
      <dgm:spPr/>
    </dgm:pt>
    <dgm:pt modelId="{8D77AE35-C6CF-44FC-B162-F1B55990CD6D}" type="pres">
      <dgm:prSet presAssocID="{07599CFC-14EE-4C51-84F4-1441F16A9FFE}" presName="parentText" presStyleLbl="node1" presStyleIdx="2" presStyleCnt="3">
        <dgm:presLayoutVars>
          <dgm:chMax val="0"/>
          <dgm:bulletEnabled val="1"/>
        </dgm:presLayoutVars>
      </dgm:prSet>
      <dgm:spPr/>
    </dgm:pt>
    <dgm:pt modelId="{E9F870BF-4C3B-4714-9DE9-458D21D3F050}" type="pres">
      <dgm:prSet presAssocID="{07599CFC-14EE-4C51-84F4-1441F16A9FFE}" presName="negativeSpace" presStyleCnt="0"/>
      <dgm:spPr/>
    </dgm:pt>
    <dgm:pt modelId="{D9DE496B-DC74-4D2E-8B86-D0FD2ABFEE01}" type="pres">
      <dgm:prSet presAssocID="{07599CFC-14EE-4C51-84F4-1441F16A9FFE}" presName="childText" presStyleLbl="conFgAcc1" presStyleIdx="2" presStyleCnt="3">
        <dgm:presLayoutVars>
          <dgm:bulletEnabled val="1"/>
        </dgm:presLayoutVars>
      </dgm:prSet>
      <dgm:spPr/>
    </dgm:pt>
  </dgm:ptLst>
  <dgm:cxnLst>
    <dgm:cxn modelId="{79DDFF1E-3A35-4812-8646-6CDDABB11EE0}" type="presOf" srcId="{07599CFC-14EE-4C51-84F4-1441F16A9FFE}" destId="{8D77AE35-C6CF-44FC-B162-F1B55990CD6D}" srcOrd="1" destOrd="0" presId="urn:microsoft.com/office/officeart/2005/8/layout/list1"/>
    <dgm:cxn modelId="{8802EE24-E7E0-445D-B689-A398AD1BCBA5}" type="presOf" srcId="{60936125-4F3D-4B0C-9767-8DB35B7F9BF6}" destId="{16DA16C8-7F46-447B-B5EF-E3DD7ABF267B}" srcOrd="0" destOrd="0" presId="urn:microsoft.com/office/officeart/2005/8/layout/list1"/>
    <dgm:cxn modelId="{51D1D681-75A9-476F-AAEF-7E919DF62623}" type="presOf" srcId="{60936125-4F3D-4B0C-9767-8DB35B7F9BF6}" destId="{AA7C2A57-8FA2-4B90-AB66-C4D2C02A7DAF}" srcOrd="1" destOrd="0" presId="urn:microsoft.com/office/officeart/2005/8/layout/list1"/>
    <dgm:cxn modelId="{00D9738D-9B75-4612-9ECE-68DA07CA0107}" type="presOf" srcId="{678F80A3-6345-45FD-AD55-A1EC61D30981}" destId="{6C0C1769-AB40-4ECA-983C-2FBE8809C61A}" srcOrd="0" destOrd="0" presId="urn:microsoft.com/office/officeart/2005/8/layout/list1"/>
    <dgm:cxn modelId="{3F8AFBB2-ACD8-427C-9609-5FC2D1DC89DC}" srcId="{79D53196-273B-44C1-95C7-B0114A2E2C88}" destId="{60936125-4F3D-4B0C-9767-8DB35B7F9BF6}" srcOrd="0" destOrd="0" parTransId="{494AA77F-0567-4484-ACF8-A0EF6F0482F4}" sibTransId="{04FE1810-947D-435E-BD29-3408DFAED448}"/>
    <dgm:cxn modelId="{AE9BE3CB-1765-4040-A6DB-69D97A016EED}" type="presOf" srcId="{07599CFC-14EE-4C51-84F4-1441F16A9FFE}" destId="{7539A689-1EF8-45F9-98C7-1C1F39272442}" srcOrd="0" destOrd="0" presId="urn:microsoft.com/office/officeart/2005/8/layout/list1"/>
    <dgm:cxn modelId="{C760ECCB-0C1E-48E6-A232-68DEDC11EEBF}" type="presOf" srcId="{79D53196-273B-44C1-95C7-B0114A2E2C88}" destId="{38353305-106C-450C-861F-4FC0971D2948}" srcOrd="0" destOrd="0" presId="urn:microsoft.com/office/officeart/2005/8/layout/list1"/>
    <dgm:cxn modelId="{50E576D3-61A2-4002-939F-02EAAF76EB5E}" srcId="{79D53196-273B-44C1-95C7-B0114A2E2C88}" destId="{07599CFC-14EE-4C51-84F4-1441F16A9FFE}" srcOrd="2" destOrd="0" parTransId="{B8E71A45-341D-48D0-B7E3-330DEA658662}" sibTransId="{DD25EB6A-F518-4420-8C08-8310BEA164B2}"/>
    <dgm:cxn modelId="{B0275DF9-262D-4E2B-8312-17F63B697129}" srcId="{79D53196-273B-44C1-95C7-B0114A2E2C88}" destId="{678F80A3-6345-45FD-AD55-A1EC61D30981}" srcOrd="1" destOrd="0" parTransId="{5F77B490-B740-4745-8641-0D14B05FACA5}" sibTransId="{D12A58AE-0D70-4BA9-A142-A6F4DC39272C}"/>
    <dgm:cxn modelId="{D07A88F9-7D3F-497B-BF32-44530DA78E6D}" type="presOf" srcId="{678F80A3-6345-45FD-AD55-A1EC61D30981}" destId="{FE4A8A40-ADF5-4CC2-B71E-5F2F691DD0E2}" srcOrd="1" destOrd="0" presId="urn:microsoft.com/office/officeart/2005/8/layout/list1"/>
    <dgm:cxn modelId="{0529D0CD-A375-4BDE-98CF-DF5EE1E0E441}" type="presParOf" srcId="{38353305-106C-450C-861F-4FC0971D2948}" destId="{8521DF99-4F6B-455E-83E7-EF2FD6D3CEF3}" srcOrd="0" destOrd="0" presId="urn:microsoft.com/office/officeart/2005/8/layout/list1"/>
    <dgm:cxn modelId="{157C9B70-1DA5-4CB2-98D9-3B7610992533}" type="presParOf" srcId="{8521DF99-4F6B-455E-83E7-EF2FD6D3CEF3}" destId="{16DA16C8-7F46-447B-B5EF-E3DD7ABF267B}" srcOrd="0" destOrd="0" presId="urn:microsoft.com/office/officeart/2005/8/layout/list1"/>
    <dgm:cxn modelId="{05F49042-85EC-4E89-B47D-E8495F1FC041}" type="presParOf" srcId="{8521DF99-4F6B-455E-83E7-EF2FD6D3CEF3}" destId="{AA7C2A57-8FA2-4B90-AB66-C4D2C02A7DAF}" srcOrd="1" destOrd="0" presId="urn:microsoft.com/office/officeart/2005/8/layout/list1"/>
    <dgm:cxn modelId="{C8D4053A-15E6-4852-A4A6-846FB9BC4145}" type="presParOf" srcId="{38353305-106C-450C-861F-4FC0971D2948}" destId="{86A92F90-352B-4112-8E4C-D0AE4815708D}" srcOrd="1" destOrd="0" presId="urn:microsoft.com/office/officeart/2005/8/layout/list1"/>
    <dgm:cxn modelId="{17992B48-F9B9-4499-B3E0-1535B53B5A5F}" type="presParOf" srcId="{38353305-106C-450C-861F-4FC0971D2948}" destId="{C88DDA4F-1E5A-4C7E-941D-06A87B0723C7}" srcOrd="2" destOrd="0" presId="urn:microsoft.com/office/officeart/2005/8/layout/list1"/>
    <dgm:cxn modelId="{55F888F6-FEE2-42EB-AE1A-AF54680C9A0C}" type="presParOf" srcId="{38353305-106C-450C-861F-4FC0971D2948}" destId="{8609FD5B-CC99-4B60-BC5B-4BD146E82566}" srcOrd="3" destOrd="0" presId="urn:microsoft.com/office/officeart/2005/8/layout/list1"/>
    <dgm:cxn modelId="{3FFA633B-6BB0-4D76-9249-26881ADCAE2E}" type="presParOf" srcId="{38353305-106C-450C-861F-4FC0971D2948}" destId="{AEA6D2F2-E585-489A-A90B-F9BA6AF13901}" srcOrd="4" destOrd="0" presId="urn:microsoft.com/office/officeart/2005/8/layout/list1"/>
    <dgm:cxn modelId="{9A8DE9DD-3EAA-4C4B-8C65-8C1A4BF5D19F}" type="presParOf" srcId="{AEA6D2F2-E585-489A-A90B-F9BA6AF13901}" destId="{6C0C1769-AB40-4ECA-983C-2FBE8809C61A}" srcOrd="0" destOrd="0" presId="urn:microsoft.com/office/officeart/2005/8/layout/list1"/>
    <dgm:cxn modelId="{12B2071D-5B99-40D5-94EE-767CF3F4497D}" type="presParOf" srcId="{AEA6D2F2-E585-489A-A90B-F9BA6AF13901}" destId="{FE4A8A40-ADF5-4CC2-B71E-5F2F691DD0E2}" srcOrd="1" destOrd="0" presId="urn:microsoft.com/office/officeart/2005/8/layout/list1"/>
    <dgm:cxn modelId="{68ECE64B-EC6F-46BA-B656-5D84EF4FC5AF}" type="presParOf" srcId="{38353305-106C-450C-861F-4FC0971D2948}" destId="{74DD650C-AC85-428A-AE51-44EBF8EB0508}" srcOrd="5" destOrd="0" presId="urn:microsoft.com/office/officeart/2005/8/layout/list1"/>
    <dgm:cxn modelId="{2B5DB93F-DF55-4DAF-8728-ECB2A59EBAA3}" type="presParOf" srcId="{38353305-106C-450C-861F-4FC0971D2948}" destId="{51CB7C53-ED76-45CB-9A5F-8DE294D957C8}" srcOrd="6" destOrd="0" presId="urn:microsoft.com/office/officeart/2005/8/layout/list1"/>
    <dgm:cxn modelId="{AA16B659-16CF-46DD-80FA-A65744AF2C9A}" type="presParOf" srcId="{38353305-106C-450C-861F-4FC0971D2948}" destId="{07A3AE5C-DF2A-4DC5-B4DC-35BDE18FDAD6}" srcOrd="7" destOrd="0" presId="urn:microsoft.com/office/officeart/2005/8/layout/list1"/>
    <dgm:cxn modelId="{1E0C0E93-4CF6-487A-9558-72D5F2BCC1C5}" type="presParOf" srcId="{38353305-106C-450C-861F-4FC0971D2948}" destId="{0E6BE27A-A797-4953-AD47-F2C1C3348F68}" srcOrd="8" destOrd="0" presId="urn:microsoft.com/office/officeart/2005/8/layout/list1"/>
    <dgm:cxn modelId="{BC592F73-A177-43E2-8C12-C4554138A2BC}" type="presParOf" srcId="{0E6BE27A-A797-4953-AD47-F2C1C3348F68}" destId="{7539A689-1EF8-45F9-98C7-1C1F39272442}" srcOrd="0" destOrd="0" presId="urn:microsoft.com/office/officeart/2005/8/layout/list1"/>
    <dgm:cxn modelId="{A57A54CF-E7E3-4E41-8F17-4AA94171A3C9}" type="presParOf" srcId="{0E6BE27A-A797-4953-AD47-F2C1C3348F68}" destId="{8D77AE35-C6CF-44FC-B162-F1B55990CD6D}" srcOrd="1" destOrd="0" presId="urn:microsoft.com/office/officeart/2005/8/layout/list1"/>
    <dgm:cxn modelId="{AC6D5B7C-7E73-42CE-B038-DBD0D7361DB1}" type="presParOf" srcId="{38353305-106C-450C-861F-4FC0971D2948}" destId="{E9F870BF-4C3B-4714-9DE9-458D21D3F050}" srcOrd="9" destOrd="0" presId="urn:microsoft.com/office/officeart/2005/8/layout/list1"/>
    <dgm:cxn modelId="{4DD93826-93CE-4C88-97B0-9804E16A51A8}" type="presParOf" srcId="{38353305-106C-450C-861F-4FC0971D2948}" destId="{D9DE496B-DC74-4D2E-8B86-D0FD2ABFEE0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D53196-273B-44C1-95C7-B0114A2E2C88}"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60936125-4F3D-4B0C-9767-8DB35B7F9BF6}">
      <dgm:prSet phldrT="[文本]" custT="1"/>
      <dgm:spPr/>
      <dgm:t>
        <a:bodyPr/>
        <a:lstStyle/>
        <a:p>
          <a:r>
            <a:rPr lang="en-US" sz="2000" dirty="0" err="1">
              <a:latin typeface="微软雅黑" panose="020B0503020204020204" pitchFamily="34" charset="-122"/>
              <a:ea typeface="微软雅黑" panose="020B0503020204020204" pitchFamily="34" charset="-122"/>
            </a:rPr>
            <a:t>ResourceManager</a:t>
          </a:r>
          <a:r>
            <a:rPr lang="en-US" sz="2000" dirty="0">
              <a:latin typeface="微软雅黑" panose="020B0503020204020204" pitchFamily="34" charset="-122"/>
              <a:ea typeface="微软雅黑" panose="020B0503020204020204" pitchFamily="34" charset="-122"/>
            </a:rPr>
            <a:t> Restart</a:t>
          </a:r>
          <a:r>
            <a:rPr lang="zh-CN" sz="2000" dirty="0">
              <a:latin typeface="微软雅黑" panose="020B0503020204020204" pitchFamily="34" charset="-122"/>
              <a:ea typeface="微软雅黑" panose="020B0503020204020204" pitchFamily="34" charset="-122"/>
            </a:rPr>
            <a:t>自动重启机制</a:t>
          </a:r>
          <a:endParaRPr lang="zh-CN" altLang="en-US" sz="2000" dirty="0">
            <a:latin typeface="微软雅黑" panose="020B0503020204020204" pitchFamily="34" charset="-122"/>
            <a:ea typeface="微软雅黑" panose="020B0503020204020204" pitchFamily="34" charset="-122"/>
          </a:endParaRPr>
        </a:p>
      </dgm:t>
    </dgm:pt>
    <dgm:pt modelId="{494AA77F-0567-4484-ACF8-A0EF6F0482F4}" type="parTrans" cxnId="{3F8AFBB2-ACD8-427C-9609-5FC2D1DC89DC}">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4FE1810-947D-435E-BD29-3408DFAED448}" type="sibTrans" cxnId="{3F8AFBB2-ACD8-427C-9609-5FC2D1DC89DC}">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78F80A3-6345-45FD-AD55-A1EC61D30981}">
      <dgm:prSet phldrT="[文本]" custT="1"/>
      <dgm:spPr/>
      <dgm:t>
        <a:bodyPr/>
        <a:lstStyle/>
        <a:p>
          <a:r>
            <a:rPr lang="en-US" sz="2000" dirty="0" err="1">
              <a:latin typeface="微软雅黑" panose="020B0503020204020204" pitchFamily="34" charset="-122"/>
              <a:ea typeface="微软雅黑" panose="020B0503020204020204" pitchFamily="34" charset="-122"/>
            </a:rPr>
            <a:t>ResourceManager</a:t>
          </a:r>
          <a:r>
            <a:rPr lang="en-US" sz="2000" dirty="0">
              <a:latin typeface="微软雅黑" panose="020B0503020204020204" pitchFamily="34" charset="-122"/>
              <a:ea typeface="微软雅黑" panose="020B0503020204020204" pitchFamily="34" charset="-122"/>
            </a:rPr>
            <a:t> HA</a:t>
          </a:r>
          <a:r>
            <a:rPr lang="zh-CN" sz="2000" dirty="0">
              <a:latin typeface="微软雅黑" panose="020B0503020204020204" pitchFamily="34" charset="-122"/>
              <a:ea typeface="微软雅黑" panose="020B0503020204020204" pitchFamily="34" charset="-122"/>
            </a:rPr>
            <a:t>高可用机制</a:t>
          </a:r>
          <a:endParaRPr lang="zh-CN" altLang="en-US" sz="2000" dirty="0">
            <a:latin typeface="微软雅黑" panose="020B0503020204020204" pitchFamily="34" charset="-122"/>
            <a:ea typeface="微软雅黑" panose="020B0503020204020204" pitchFamily="34" charset="-122"/>
          </a:endParaRPr>
        </a:p>
      </dgm:t>
    </dgm:pt>
    <dgm:pt modelId="{5F77B490-B740-4745-8641-0D14B05FACA5}" type="parTrans" cxnId="{B0275DF9-262D-4E2B-8312-17F63B69712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12A58AE-0D70-4BA9-A142-A6F4DC39272C}" type="sibTrans" cxnId="{B0275DF9-262D-4E2B-8312-17F63B69712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7599CFC-14EE-4C51-84F4-1441F16A9FFE}">
      <dgm:prSet phldrT="[文本]" custT="1"/>
      <dgm:spPr/>
      <dgm:t>
        <a:bodyPr/>
        <a:lstStyle/>
        <a:p>
          <a:r>
            <a:rPr lang="en-US" sz="2000" dirty="0">
              <a:latin typeface="微软雅黑" panose="020B0503020204020204" pitchFamily="34" charset="-122"/>
              <a:ea typeface="微软雅黑" panose="020B0503020204020204" pitchFamily="34" charset="-122"/>
            </a:rPr>
            <a:t>YARN Federation</a:t>
          </a:r>
          <a:r>
            <a:rPr lang="zh-CN" sz="2000" dirty="0">
              <a:latin typeface="微软雅黑" panose="020B0503020204020204" pitchFamily="34" charset="-122"/>
              <a:ea typeface="微软雅黑" panose="020B0503020204020204" pitchFamily="34" charset="-122"/>
            </a:rPr>
            <a:t>联邦机制</a:t>
          </a:r>
          <a:endParaRPr lang="zh-CN" altLang="en-US" sz="2000" dirty="0">
            <a:latin typeface="微软雅黑" panose="020B0503020204020204" pitchFamily="34" charset="-122"/>
            <a:ea typeface="微软雅黑" panose="020B0503020204020204" pitchFamily="34" charset="-122"/>
          </a:endParaRPr>
        </a:p>
      </dgm:t>
    </dgm:pt>
    <dgm:pt modelId="{B8E71A45-341D-48D0-B7E3-330DEA658662}" type="parTrans" cxnId="{50E576D3-61A2-4002-939F-02EAAF76EB5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D25EB6A-F518-4420-8C08-8310BEA164B2}" type="sibTrans" cxnId="{50E576D3-61A2-4002-939F-02EAAF76EB5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8353305-106C-450C-861F-4FC0971D2948}" type="pres">
      <dgm:prSet presAssocID="{79D53196-273B-44C1-95C7-B0114A2E2C88}" presName="linear" presStyleCnt="0">
        <dgm:presLayoutVars>
          <dgm:dir/>
          <dgm:animLvl val="lvl"/>
          <dgm:resizeHandles val="exact"/>
        </dgm:presLayoutVars>
      </dgm:prSet>
      <dgm:spPr/>
    </dgm:pt>
    <dgm:pt modelId="{8521DF99-4F6B-455E-83E7-EF2FD6D3CEF3}" type="pres">
      <dgm:prSet presAssocID="{60936125-4F3D-4B0C-9767-8DB35B7F9BF6}" presName="parentLin" presStyleCnt="0"/>
      <dgm:spPr/>
    </dgm:pt>
    <dgm:pt modelId="{16DA16C8-7F46-447B-B5EF-E3DD7ABF267B}" type="pres">
      <dgm:prSet presAssocID="{60936125-4F3D-4B0C-9767-8DB35B7F9BF6}" presName="parentLeftMargin" presStyleLbl="node1" presStyleIdx="0" presStyleCnt="3"/>
      <dgm:spPr/>
    </dgm:pt>
    <dgm:pt modelId="{AA7C2A57-8FA2-4B90-AB66-C4D2C02A7DAF}" type="pres">
      <dgm:prSet presAssocID="{60936125-4F3D-4B0C-9767-8DB35B7F9BF6}" presName="parentText" presStyleLbl="node1" presStyleIdx="0" presStyleCnt="3" custLinFactNeighborX="6923">
        <dgm:presLayoutVars>
          <dgm:chMax val="0"/>
          <dgm:bulletEnabled val="1"/>
        </dgm:presLayoutVars>
      </dgm:prSet>
      <dgm:spPr/>
    </dgm:pt>
    <dgm:pt modelId="{86A92F90-352B-4112-8E4C-D0AE4815708D}" type="pres">
      <dgm:prSet presAssocID="{60936125-4F3D-4B0C-9767-8DB35B7F9BF6}" presName="negativeSpace" presStyleCnt="0"/>
      <dgm:spPr/>
    </dgm:pt>
    <dgm:pt modelId="{C88DDA4F-1E5A-4C7E-941D-06A87B0723C7}" type="pres">
      <dgm:prSet presAssocID="{60936125-4F3D-4B0C-9767-8DB35B7F9BF6}" presName="childText" presStyleLbl="conFgAcc1" presStyleIdx="0" presStyleCnt="3">
        <dgm:presLayoutVars>
          <dgm:bulletEnabled val="1"/>
        </dgm:presLayoutVars>
      </dgm:prSet>
      <dgm:spPr/>
    </dgm:pt>
    <dgm:pt modelId="{8609FD5B-CC99-4B60-BC5B-4BD146E82566}" type="pres">
      <dgm:prSet presAssocID="{04FE1810-947D-435E-BD29-3408DFAED448}" presName="spaceBetweenRectangles" presStyleCnt="0"/>
      <dgm:spPr/>
    </dgm:pt>
    <dgm:pt modelId="{AEA6D2F2-E585-489A-A90B-F9BA6AF13901}" type="pres">
      <dgm:prSet presAssocID="{678F80A3-6345-45FD-AD55-A1EC61D30981}" presName="parentLin" presStyleCnt="0"/>
      <dgm:spPr/>
    </dgm:pt>
    <dgm:pt modelId="{6C0C1769-AB40-4ECA-983C-2FBE8809C61A}" type="pres">
      <dgm:prSet presAssocID="{678F80A3-6345-45FD-AD55-A1EC61D30981}" presName="parentLeftMargin" presStyleLbl="node1" presStyleIdx="0" presStyleCnt="3"/>
      <dgm:spPr/>
    </dgm:pt>
    <dgm:pt modelId="{FE4A8A40-ADF5-4CC2-B71E-5F2F691DD0E2}" type="pres">
      <dgm:prSet presAssocID="{678F80A3-6345-45FD-AD55-A1EC61D30981}" presName="parentText" presStyleLbl="node1" presStyleIdx="1" presStyleCnt="3">
        <dgm:presLayoutVars>
          <dgm:chMax val="0"/>
          <dgm:bulletEnabled val="1"/>
        </dgm:presLayoutVars>
      </dgm:prSet>
      <dgm:spPr/>
    </dgm:pt>
    <dgm:pt modelId="{74DD650C-AC85-428A-AE51-44EBF8EB0508}" type="pres">
      <dgm:prSet presAssocID="{678F80A3-6345-45FD-AD55-A1EC61D30981}" presName="negativeSpace" presStyleCnt="0"/>
      <dgm:spPr/>
    </dgm:pt>
    <dgm:pt modelId="{51CB7C53-ED76-45CB-9A5F-8DE294D957C8}" type="pres">
      <dgm:prSet presAssocID="{678F80A3-6345-45FD-AD55-A1EC61D30981}" presName="childText" presStyleLbl="conFgAcc1" presStyleIdx="1" presStyleCnt="3">
        <dgm:presLayoutVars>
          <dgm:bulletEnabled val="1"/>
        </dgm:presLayoutVars>
      </dgm:prSet>
      <dgm:spPr/>
    </dgm:pt>
    <dgm:pt modelId="{07A3AE5C-DF2A-4DC5-B4DC-35BDE18FDAD6}" type="pres">
      <dgm:prSet presAssocID="{D12A58AE-0D70-4BA9-A142-A6F4DC39272C}" presName="spaceBetweenRectangles" presStyleCnt="0"/>
      <dgm:spPr/>
    </dgm:pt>
    <dgm:pt modelId="{0E6BE27A-A797-4953-AD47-F2C1C3348F68}" type="pres">
      <dgm:prSet presAssocID="{07599CFC-14EE-4C51-84F4-1441F16A9FFE}" presName="parentLin" presStyleCnt="0"/>
      <dgm:spPr/>
    </dgm:pt>
    <dgm:pt modelId="{7539A689-1EF8-45F9-98C7-1C1F39272442}" type="pres">
      <dgm:prSet presAssocID="{07599CFC-14EE-4C51-84F4-1441F16A9FFE}" presName="parentLeftMargin" presStyleLbl="node1" presStyleIdx="1" presStyleCnt="3"/>
      <dgm:spPr/>
    </dgm:pt>
    <dgm:pt modelId="{8D77AE35-C6CF-44FC-B162-F1B55990CD6D}" type="pres">
      <dgm:prSet presAssocID="{07599CFC-14EE-4C51-84F4-1441F16A9FFE}" presName="parentText" presStyleLbl="node1" presStyleIdx="2" presStyleCnt="3">
        <dgm:presLayoutVars>
          <dgm:chMax val="0"/>
          <dgm:bulletEnabled val="1"/>
        </dgm:presLayoutVars>
      </dgm:prSet>
      <dgm:spPr/>
    </dgm:pt>
    <dgm:pt modelId="{E9F870BF-4C3B-4714-9DE9-458D21D3F050}" type="pres">
      <dgm:prSet presAssocID="{07599CFC-14EE-4C51-84F4-1441F16A9FFE}" presName="negativeSpace" presStyleCnt="0"/>
      <dgm:spPr/>
    </dgm:pt>
    <dgm:pt modelId="{D9DE496B-DC74-4D2E-8B86-D0FD2ABFEE01}" type="pres">
      <dgm:prSet presAssocID="{07599CFC-14EE-4C51-84F4-1441F16A9FFE}" presName="childText" presStyleLbl="conFgAcc1" presStyleIdx="2" presStyleCnt="3">
        <dgm:presLayoutVars>
          <dgm:bulletEnabled val="1"/>
        </dgm:presLayoutVars>
      </dgm:prSet>
      <dgm:spPr/>
    </dgm:pt>
  </dgm:ptLst>
  <dgm:cxnLst>
    <dgm:cxn modelId="{79DDFF1E-3A35-4812-8646-6CDDABB11EE0}" type="presOf" srcId="{07599CFC-14EE-4C51-84F4-1441F16A9FFE}" destId="{8D77AE35-C6CF-44FC-B162-F1B55990CD6D}" srcOrd="1" destOrd="0" presId="urn:microsoft.com/office/officeart/2005/8/layout/list1"/>
    <dgm:cxn modelId="{8802EE24-E7E0-445D-B689-A398AD1BCBA5}" type="presOf" srcId="{60936125-4F3D-4B0C-9767-8DB35B7F9BF6}" destId="{16DA16C8-7F46-447B-B5EF-E3DD7ABF267B}" srcOrd="0" destOrd="0" presId="urn:microsoft.com/office/officeart/2005/8/layout/list1"/>
    <dgm:cxn modelId="{51D1D681-75A9-476F-AAEF-7E919DF62623}" type="presOf" srcId="{60936125-4F3D-4B0C-9767-8DB35B7F9BF6}" destId="{AA7C2A57-8FA2-4B90-AB66-C4D2C02A7DAF}" srcOrd="1" destOrd="0" presId="urn:microsoft.com/office/officeart/2005/8/layout/list1"/>
    <dgm:cxn modelId="{00D9738D-9B75-4612-9ECE-68DA07CA0107}" type="presOf" srcId="{678F80A3-6345-45FD-AD55-A1EC61D30981}" destId="{6C0C1769-AB40-4ECA-983C-2FBE8809C61A}" srcOrd="0" destOrd="0" presId="urn:microsoft.com/office/officeart/2005/8/layout/list1"/>
    <dgm:cxn modelId="{3F8AFBB2-ACD8-427C-9609-5FC2D1DC89DC}" srcId="{79D53196-273B-44C1-95C7-B0114A2E2C88}" destId="{60936125-4F3D-4B0C-9767-8DB35B7F9BF6}" srcOrd="0" destOrd="0" parTransId="{494AA77F-0567-4484-ACF8-A0EF6F0482F4}" sibTransId="{04FE1810-947D-435E-BD29-3408DFAED448}"/>
    <dgm:cxn modelId="{AE9BE3CB-1765-4040-A6DB-69D97A016EED}" type="presOf" srcId="{07599CFC-14EE-4C51-84F4-1441F16A9FFE}" destId="{7539A689-1EF8-45F9-98C7-1C1F39272442}" srcOrd="0" destOrd="0" presId="urn:microsoft.com/office/officeart/2005/8/layout/list1"/>
    <dgm:cxn modelId="{C760ECCB-0C1E-48E6-A232-68DEDC11EEBF}" type="presOf" srcId="{79D53196-273B-44C1-95C7-B0114A2E2C88}" destId="{38353305-106C-450C-861F-4FC0971D2948}" srcOrd="0" destOrd="0" presId="urn:microsoft.com/office/officeart/2005/8/layout/list1"/>
    <dgm:cxn modelId="{50E576D3-61A2-4002-939F-02EAAF76EB5E}" srcId="{79D53196-273B-44C1-95C7-B0114A2E2C88}" destId="{07599CFC-14EE-4C51-84F4-1441F16A9FFE}" srcOrd="2" destOrd="0" parTransId="{B8E71A45-341D-48D0-B7E3-330DEA658662}" sibTransId="{DD25EB6A-F518-4420-8C08-8310BEA164B2}"/>
    <dgm:cxn modelId="{B0275DF9-262D-4E2B-8312-17F63B697129}" srcId="{79D53196-273B-44C1-95C7-B0114A2E2C88}" destId="{678F80A3-6345-45FD-AD55-A1EC61D30981}" srcOrd="1" destOrd="0" parTransId="{5F77B490-B740-4745-8641-0D14B05FACA5}" sibTransId="{D12A58AE-0D70-4BA9-A142-A6F4DC39272C}"/>
    <dgm:cxn modelId="{D07A88F9-7D3F-497B-BF32-44530DA78E6D}" type="presOf" srcId="{678F80A3-6345-45FD-AD55-A1EC61D30981}" destId="{FE4A8A40-ADF5-4CC2-B71E-5F2F691DD0E2}" srcOrd="1" destOrd="0" presId="urn:microsoft.com/office/officeart/2005/8/layout/list1"/>
    <dgm:cxn modelId="{0529D0CD-A375-4BDE-98CF-DF5EE1E0E441}" type="presParOf" srcId="{38353305-106C-450C-861F-4FC0971D2948}" destId="{8521DF99-4F6B-455E-83E7-EF2FD6D3CEF3}" srcOrd="0" destOrd="0" presId="urn:microsoft.com/office/officeart/2005/8/layout/list1"/>
    <dgm:cxn modelId="{157C9B70-1DA5-4CB2-98D9-3B7610992533}" type="presParOf" srcId="{8521DF99-4F6B-455E-83E7-EF2FD6D3CEF3}" destId="{16DA16C8-7F46-447B-B5EF-E3DD7ABF267B}" srcOrd="0" destOrd="0" presId="urn:microsoft.com/office/officeart/2005/8/layout/list1"/>
    <dgm:cxn modelId="{05F49042-85EC-4E89-B47D-E8495F1FC041}" type="presParOf" srcId="{8521DF99-4F6B-455E-83E7-EF2FD6D3CEF3}" destId="{AA7C2A57-8FA2-4B90-AB66-C4D2C02A7DAF}" srcOrd="1" destOrd="0" presId="urn:microsoft.com/office/officeart/2005/8/layout/list1"/>
    <dgm:cxn modelId="{C8D4053A-15E6-4852-A4A6-846FB9BC4145}" type="presParOf" srcId="{38353305-106C-450C-861F-4FC0971D2948}" destId="{86A92F90-352B-4112-8E4C-D0AE4815708D}" srcOrd="1" destOrd="0" presId="urn:microsoft.com/office/officeart/2005/8/layout/list1"/>
    <dgm:cxn modelId="{17992B48-F9B9-4499-B3E0-1535B53B5A5F}" type="presParOf" srcId="{38353305-106C-450C-861F-4FC0971D2948}" destId="{C88DDA4F-1E5A-4C7E-941D-06A87B0723C7}" srcOrd="2" destOrd="0" presId="urn:microsoft.com/office/officeart/2005/8/layout/list1"/>
    <dgm:cxn modelId="{55F888F6-FEE2-42EB-AE1A-AF54680C9A0C}" type="presParOf" srcId="{38353305-106C-450C-861F-4FC0971D2948}" destId="{8609FD5B-CC99-4B60-BC5B-4BD146E82566}" srcOrd="3" destOrd="0" presId="urn:microsoft.com/office/officeart/2005/8/layout/list1"/>
    <dgm:cxn modelId="{3FFA633B-6BB0-4D76-9249-26881ADCAE2E}" type="presParOf" srcId="{38353305-106C-450C-861F-4FC0971D2948}" destId="{AEA6D2F2-E585-489A-A90B-F9BA6AF13901}" srcOrd="4" destOrd="0" presId="urn:microsoft.com/office/officeart/2005/8/layout/list1"/>
    <dgm:cxn modelId="{9A8DE9DD-3EAA-4C4B-8C65-8C1A4BF5D19F}" type="presParOf" srcId="{AEA6D2F2-E585-489A-A90B-F9BA6AF13901}" destId="{6C0C1769-AB40-4ECA-983C-2FBE8809C61A}" srcOrd="0" destOrd="0" presId="urn:microsoft.com/office/officeart/2005/8/layout/list1"/>
    <dgm:cxn modelId="{12B2071D-5B99-40D5-94EE-767CF3F4497D}" type="presParOf" srcId="{AEA6D2F2-E585-489A-A90B-F9BA6AF13901}" destId="{FE4A8A40-ADF5-4CC2-B71E-5F2F691DD0E2}" srcOrd="1" destOrd="0" presId="urn:microsoft.com/office/officeart/2005/8/layout/list1"/>
    <dgm:cxn modelId="{68ECE64B-EC6F-46BA-B656-5D84EF4FC5AF}" type="presParOf" srcId="{38353305-106C-450C-861F-4FC0971D2948}" destId="{74DD650C-AC85-428A-AE51-44EBF8EB0508}" srcOrd="5" destOrd="0" presId="urn:microsoft.com/office/officeart/2005/8/layout/list1"/>
    <dgm:cxn modelId="{2B5DB93F-DF55-4DAF-8728-ECB2A59EBAA3}" type="presParOf" srcId="{38353305-106C-450C-861F-4FC0971D2948}" destId="{51CB7C53-ED76-45CB-9A5F-8DE294D957C8}" srcOrd="6" destOrd="0" presId="urn:microsoft.com/office/officeart/2005/8/layout/list1"/>
    <dgm:cxn modelId="{AA16B659-16CF-46DD-80FA-A65744AF2C9A}" type="presParOf" srcId="{38353305-106C-450C-861F-4FC0971D2948}" destId="{07A3AE5C-DF2A-4DC5-B4DC-35BDE18FDAD6}" srcOrd="7" destOrd="0" presId="urn:microsoft.com/office/officeart/2005/8/layout/list1"/>
    <dgm:cxn modelId="{1E0C0E93-4CF6-487A-9558-72D5F2BCC1C5}" type="presParOf" srcId="{38353305-106C-450C-861F-4FC0971D2948}" destId="{0E6BE27A-A797-4953-AD47-F2C1C3348F68}" srcOrd="8" destOrd="0" presId="urn:microsoft.com/office/officeart/2005/8/layout/list1"/>
    <dgm:cxn modelId="{BC592F73-A177-43E2-8C12-C4554138A2BC}" type="presParOf" srcId="{0E6BE27A-A797-4953-AD47-F2C1C3348F68}" destId="{7539A689-1EF8-45F9-98C7-1C1F39272442}" srcOrd="0" destOrd="0" presId="urn:microsoft.com/office/officeart/2005/8/layout/list1"/>
    <dgm:cxn modelId="{A57A54CF-E7E3-4E41-8F17-4AA94171A3C9}" type="presParOf" srcId="{0E6BE27A-A797-4953-AD47-F2C1C3348F68}" destId="{8D77AE35-C6CF-44FC-B162-F1B55990CD6D}" srcOrd="1" destOrd="0" presId="urn:microsoft.com/office/officeart/2005/8/layout/list1"/>
    <dgm:cxn modelId="{AC6D5B7C-7E73-42CE-B038-DBD0D7361DB1}" type="presParOf" srcId="{38353305-106C-450C-861F-4FC0971D2948}" destId="{E9F870BF-4C3B-4714-9DE9-458D21D3F050}" srcOrd="9" destOrd="0" presId="urn:microsoft.com/office/officeart/2005/8/layout/list1"/>
    <dgm:cxn modelId="{4DD93826-93CE-4C88-97B0-9804E16A51A8}" type="presParOf" srcId="{38353305-106C-450C-861F-4FC0971D2948}" destId="{D9DE496B-DC74-4D2E-8B86-D0FD2ABFEE0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B0CD63-CB01-4C5A-BF44-837912D30BB4}"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AC299D7A-D750-4740-B892-3F235451CB37}">
      <dgm:prSet phldrT="[文本]"/>
      <dgm:spPr/>
      <dgm:t>
        <a:bodyPr/>
        <a:lstStyle/>
        <a:p>
          <a:r>
            <a:rPr lang="en-US" dirty="0"/>
            <a:t>Apache Mesos</a:t>
          </a:r>
          <a:endParaRPr lang="zh-CN" altLang="en-US" dirty="0"/>
        </a:p>
      </dgm:t>
    </dgm:pt>
    <dgm:pt modelId="{3FE60962-FF61-4C8D-B063-285F118BDBF1}" type="parTrans" cxnId="{722D55BD-338A-4412-8DF7-58408F17B95D}">
      <dgm:prSet/>
      <dgm:spPr/>
      <dgm:t>
        <a:bodyPr/>
        <a:lstStyle/>
        <a:p>
          <a:endParaRPr lang="zh-CN" altLang="en-US"/>
        </a:p>
      </dgm:t>
    </dgm:pt>
    <dgm:pt modelId="{BCC006A1-E931-4A68-91BD-1A6267C70CA5}" type="sibTrans" cxnId="{722D55BD-338A-4412-8DF7-58408F17B95D}">
      <dgm:prSet/>
      <dgm:spPr/>
      <dgm:t>
        <a:bodyPr/>
        <a:lstStyle/>
        <a:p>
          <a:endParaRPr lang="zh-CN" altLang="en-US"/>
        </a:p>
      </dgm:t>
    </dgm:pt>
    <dgm:pt modelId="{A4F46697-87FE-45AF-86C8-6633052F9683}">
      <dgm:prSet phldrT="[文本]"/>
      <dgm:spPr/>
      <dgm:t>
        <a:bodyPr/>
        <a:lstStyle/>
        <a:p>
          <a:r>
            <a:rPr lang="en-US" dirty="0"/>
            <a:t>Hadoop Corona</a:t>
          </a:r>
          <a:endParaRPr lang="zh-CN" altLang="en-US" dirty="0"/>
        </a:p>
      </dgm:t>
    </dgm:pt>
    <dgm:pt modelId="{69DD3CBF-8628-40E6-A896-EFA3032C7362}" type="parTrans" cxnId="{CFD0EED1-B6B4-4D7D-B9C0-0C44C225F09F}">
      <dgm:prSet/>
      <dgm:spPr/>
      <dgm:t>
        <a:bodyPr/>
        <a:lstStyle/>
        <a:p>
          <a:endParaRPr lang="zh-CN" altLang="en-US"/>
        </a:p>
      </dgm:t>
    </dgm:pt>
    <dgm:pt modelId="{E9EB7285-A9EF-45ED-B5A0-7477AD5AB2AE}" type="sibTrans" cxnId="{CFD0EED1-B6B4-4D7D-B9C0-0C44C225F09F}">
      <dgm:prSet/>
      <dgm:spPr/>
      <dgm:t>
        <a:bodyPr/>
        <a:lstStyle/>
        <a:p>
          <a:endParaRPr lang="zh-CN" altLang="en-US"/>
        </a:p>
      </dgm:t>
    </dgm:pt>
    <dgm:pt modelId="{410E8961-9C14-4CE8-8BDA-357BF58569DA}">
      <dgm:prSet phldrT="[文本]"/>
      <dgm:spPr/>
      <dgm:t>
        <a:bodyPr/>
        <a:lstStyle/>
        <a:p>
          <a:r>
            <a:rPr lang="en-US" dirty="0"/>
            <a:t>Google Borg/Omega/Kubernetes</a:t>
          </a:r>
          <a:endParaRPr lang="zh-CN" altLang="en-US" dirty="0"/>
        </a:p>
      </dgm:t>
    </dgm:pt>
    <dgm:pt modelId="{328A2F57-3039-4B09-88DB-3AE1709241CF}" type="parTrans" cxnId="{3F84D6E8-2A10-4927-86FC-A6CC69AB6559}">
      <dgm:prSet/>
      <dgm:spPr/>
      <dgm:t>
        <a:bodyPr/>
        <a:lstStyle/>
        <a:p>
          <a:endParaRPr lang="zh-CN" altLang="en-US"/>
        </a:p>
      </dgm:t>
    </dgm:pt>
    <dgm:pt modelId="{227B46E3-C6ED-491D-BFF4-E1221A3FABA8}" type="sibTrans" cxnId="{3F84D6E8-2A10-4927-86FC-A6CC69AB6559}">
      <dgm:prSet/>
      <dgm:spPr/>
      <dgm:t>
        <a:bodyPr/>
        <a:lstStyle/>
        <a:p>
          <a:endParaRPr lang="zh-CN" altLang="en-US"/>
        </a:p>
      </dgm:t>
    </dgm:pt>
    <dgm:pt modelId="{4271FB5F-6CF5-48CC-81B5-1AF4E6982C8F}">
      <dgm:prSet/>
      <dgm:spPr/>
      <dgm:t>
        <a:bodyPr/>
        <a:lstStyle/>
        <a:p>
          <a:r>
            <a:rPr lang="en-US" dirty="0"/>
            <a:t>Docker Swarm</a:t>
          </a:r>
          <a:endParaRPr lang="zh-CN" altLang="en-US" dirty="0"/>
        </a:p>
      </dgm:t>
    </dgm:pt>
    <dgm:pt modelId="{2D2FC2A8-1BE2-480B-93A2-0326E6E5F700}" type="parTrans" cxnId="{BC10BAA0-A095-4D1A-941C-4D33343CB7A3}">
      <dgm:prSet/>
      <dgm:spPr/>
      <dgm:t>
        <a:bodyPr/>
        <a:lstStyle/>
        <a:p>
          <a:endParaRPr lang="zh-CN" altLang="en-US"/>
        </a:p>
      </dgm:t>
    </dgm:pt>
    <dgm:pt modelId="{0345B261-4010-457A-8DD7-7D7504D80029}" type="sibTrans" cxnId="{BC10BAA0-A095-4D1A-941C-4D33343CB7A3}">
      <dgm:prSet/>
      <dgm:spPr/>
      <dgm:t>
        <a:bodyPr/>
        <a:lstStyle/>
        <a:p>
          <a:endParaRPr lang="zh-CN" altLang="en-US"/>
        </a:p>
      </dgm:t>
    </dgm:pt>
    <dgm:pt modelId="{FD07254D-190D-4837-91DF-8EB2CB221A0A}" type="pres">
      <dgm:prSet presAssocID="{4AB0CD63-CB01-4C5A-BF44-837912D30BB4}" presName="linear" presStyleCnt="0">
        <dgm:presLayoutVars>
          <dgm:dir/>
          <dgm:animLvl val="lvl"/>
          <dgm:resizeHandles val="exact"/>
        </dgm:presLayoutVars>
      </dgm:prSet>
      <dgm:spPr/>
    </dgm:pt>
    <dgm:pt modelId="{583DE910-6EA2-4FE4-A02F-8F8A7C183645}" type="pres">
      <dgm:prSet presAssocID="{AC299D7A-D750-4740-B892-3F235451CB37}" presName="parentLin" presStyleCnt="0"/>
      <dgm:spPr/>
    </dgm:pt>
    <dgm:pt modelId="{217357B1-8AEF-4521-9B16-204A7BC5FBCF}" type="pres">
      <dgm:prSet presAssocID="{AC299D7A-D750-4740-B892-3F235451CB37}" presName="parentLeftMargin" presStyleLbl="node1" presStyleIdx="0" presStyleCnt="4"/>
      <dgm:spPr/>
    </dgm:pt>
    <dgm:pt modelId="{0A9C39E5-23A8-4199-AA6D-151B212C51D5}" type="pres">
      <dgm:prSet presAssocID="{AC299D7A-D750-4740-B892-3F235451CB37}" presName="parentText" presStyleLbl="node1" presStyleIdx="0" presStyleCnt="4">
        <dgm:presLayoutVars>
          <dgm:chMax val="0"/>
          <dgm:bulletEnabled val="1"/>
        </dgm:presLayoutVars>
      </dgm:prSet>
      <dgm:spPr/>
    </dgm:pt>
    <dgm:pt modelId="{76ECE806-20E0-4022-8230-431212ED3870}" type="pres">
      <dgm:prSet presAssocID="{AC299D7A-D750-4740-B892-3F235451CB37}" presName="negativeSpace" presStyleCnt="0"/>
      <dgm:spPr/>
    </dgm:pt>
    <dgm:pt modelId="{AEEF0F14-7660-4364-93CC-D44CE199FD2C}" type="pres">
      <dgm:prSet presAssocID="{AC299D7A-D750-4740-B892-3F235451CB37}" presName="childText" presStyleLbl="conFgAcc1" presStyleIdx="0" presStyleCnt="4">
        <dgm:presLayoutVars>
          <dgm:bulletEnabled val="1"/>
        </dgm:presLayoutVars>
      </dgm:prSet>
      <dgm:spPr/>
    </dgm:pt>
    <dgm:pt modelId="{270619A8-8646-427C-81B8-5108B890C643}" type="pres">
      <dgm:prSet presAssocID="{BCC006A1-E931-4A68-91BD-1A6267C70CA5}" presName="spaceBetweenRectangles" presStyleCnt="0"/>
      <dgm:spPr/>
    </dgm:pt>
    <dgm:pt modelId="{1B801510-276D-4B21-BA4D-FD4E28DD845A}" type="pres">
      <dgm:prSet presAssocID="{A4F46697-87FE-45AF-86C8-6633052F9683}" presName="parentLin" presStyleCnt="0"/>
      <dgm:spPr/>
    </dgm:pt>
    <dgm:pt modelId="{3DCD6FEC-843E-4C94-A522-1496E3E61722}" type="pres">
      <dgm:prSet presAssocID="{A4F46697-87FE-45AF-86C8-6633052F9683}" presName="parentLeftMargin" presStyleLbl="node1" presStyleIdx="0" presStyleCnt="4"/>
      <dgm:spPr/>
    </dgm:pt>
    <dgm:pt modelId="{32588488-23F1-46AB-8FC8-59DDA38C1B30}" type="pres">
      <dgm:prSet presAssocID="{A4F46697-87FE-45AF-86C8-6633052F9683}" presName="parentText" presStyleLbl="node1" presStyleIdx="1" presStyleCnt="4">
        <dgm:presLayoutVars>
          <dgm:chMax val="0"/>
          <dgm:bulletEnabled val="1"/>
        </dgm:presLayoutVars>
      </dgm:prSet>
      <dgm:spPr/>
    </dgm:pt>
    <dgm:pt modelId="{8DBDA779-E3FB-417D-836A-886610DD647C}" type="pres">
      <dgm:prSet presAssocID="{A4F46697-87FE-45AF-86C8-6633052F9683}" presName="negativeSpace" presStyleCnt="0"/>
      <dgm:spPr/>
    </dgm:pt>
    <dgm:pt modelId="{FE9BA1CC-0FF6-41DC-86F2-5C1AD328F74D}" type="pres">
      <dgm:prSet presAssocID="{A4F46697-87FE-45AF-86C8-6633052F9683}" presName="childText" presStyleLbl="conFgAcc1" presStyleIdx="1" presStyleCnt="4">
        <dgm:presLayoutVars>
          <dgm:bulletEnabled val="1"/>
        </dgm:presLayoutVars>
      </dgm:prSet>
      <dgm:spPr/>
    </dgm:pt>
    <dgm:pt modelId="{4EA5138C-7810-4AD3-BFBD-70B1EED5227B}" type="pres">
      <dgm:prSet presAssocID="{E9EB7285-A9EF-45ED-B5A0-7477AD5AB2AE}" presName="spaceBetweenRectangles" presStyleCnt="0"/>
      <dgm:spPr/>
    </dgm:pt>
    <dgm:pt modelId="{641B0EAF-D0D4-42AB-9D32-0268FCC44C01}" type="pres">
      <dgm:prSet presAssocID="{410E8961-9C14-4CE8-8BDA-357BF58569DA}" presName="parentLin" presStyleCnt="0"/>
      <dgm:spPr/>
    </dgm:pt>
    <dgm:pt modelId="{6D3ECE4A-088B-4981-BBB8-ADB4350BF565}" type="pres">
      <dgm:prSet presAssocID="{410E8961-9C14-4CE8-8BDA-357BF58569DA}" presName="parentLeftMargin" presStyleLbl="node1" presStyleIdx="1" presStyleCnt="4"/>
      <dgm:spPr/>
    </dgm:pt>
    <dgm:pt modelId="{043D9457-6828-4D24-A4E9-9159EBF63D71}" type="pres">
      <dgm:prSet presAssocID="{410E8961-9C14-4CE8-8BDA-357BF58569DA}" presName="parentText" presStyleLbl="node1" presStyleIdx="2" presStyleCnt="4">
        <dgm:presLayoutVars>
          <dgm:chMax val="0"/>
          <dgm:bulletEnabled val="1"/>
        </dgm:presLayoutVars>
      </dgm:prSet>
      <dgm:spPr/>
    </dgm:pt>
    <dgm:pt modelId="{0712FD8F-EBFC-45FB-82B6-1D2D3E85F329}" type="pres">
      <dgm:prSet presAssocID="{410E8961-9C14-4CE8-8BDA-357BF58569DA}" presName="negativeSpace" presStyleCnt="0"/>
      <dgm:spPr/>
    </dgm:pt>
    <dgm:pt modelId="{85134F3F-BB79-4051-B4B2-0856A866BC66}" type="pres">
      <dgm:prSet presAssocID="{410E8961-9C14-4CE8-8BDA-357BF58569DA}" presName="childText" presStyleLbl="conFgAcc1" presStyleIdx="2" presStyleCnt="4">
        <dgm:presLayoutVars>
          <dgm:bulletEnabled val="1"/>
        </dgm:presLayoutVars>
      </dgm:prSet>
      <dgm:spPr/>
    </dgm:pt>
    <dgm:pt modelId="{D7D7C7AF-1BCF-4232-BF1B-C341C0CEC718}" type="pres">
      <dgm:prSet presAssocID="{227B46E3-C6ED-491D-BFF4-E1221A3FABA8}" presName="spaceBetweenRectangles" presStyleCnt="0"/>
      <dgm:spPr/>
    </dgm:pt>
    <dgm:pt modelId="{8E78BE61-81BB-43A3-A4B6-3C7DBA33BE3C}" type="pres">
      <dgm:prSet presAssocID="{4271FB5F-6CF5-48CC-81B5-1AF4E6982C8F}" presName="parentLin" presStyleCnt="0"/>
      <dgm:spPr/>
    </dgm:pt>
    <dgm:pt modelId="{65B96C5B-FDFC-4948-A6EC-C3BFEE82D1CB}" type="pres">
      <dgm:prSet presAssocID="{4271FB5F-6CF5-48CC-81B5-1AF4E6982C8F}" presName="parentLeftMargin" presStyleLbl="node1" presStyleIdx="2" presStyleCnt="4"/>
      <dgm:spPr/>
    </dgm:pt>
    <dgm:pt modelId="{7EEE69F6-C5A2-4993-80AE-30E540FF837C}" type="pres">
      <dgm:prSet presAssocID="{4271FB5F-6CF5-48CC-81B5-1AF4E6982C8F}" presName="parentText" presStyleLbl="node1" presStyleIdx="3" presStyleCnt="4">
        <dgm:presLayoutVars>
          <dgm:chMax val="0"/>
          <dgm:bulletEnabled val="1"/>
        </dgm:presLayoutVars>
      </dgm:prSet>
      <dgm:spPr/>
    </dgm:pt>
    <dgm:pt modelId="{045B987D-C655-4F1D-A031-A8EE34FB60E8}" type="pres">
      <dgm:prSet presAssocID="{4271FB5F-6CF5-48CC-81B5-1AF4E6982C8F}" presName="negativeSpace" presStyleCnt="0"/>
      <dgm:spPr/>
    </dgm:pt>
    <dgm:pt modelId="{27140FCF-222F-4A03-99F8-EAE58EBA457C}" type="pres">
      <dgm:prSet presAssocID="{4271FB5F-6CF5-48CC-81B5-1AF4E6982C8F}" presName="childText" presStyleLbl="conFgAcc1" presStyleIdx="3" presStyleCnt="4">
        <dgm:presLayoutVars>
          <dgm:bulletEnabled val="1"/>
        </dgm:presLayoutVars>
      </dgm:prSet>
      <dgm:spPr/>
    </dgm:pt>
  </dgm:ptLst>
  <dgm:cxnLst>
    <dgm:cxn modelId="{62B5DC19-7398-4A18-9D44-8EAC36076A24}" type="presOf" srcId="{4AB0CD63-CB01-4C5A-BF44-837912D30BB4}" destId="{FD07254D-190D-4837-91DF-8EB2CB221A0A}" srcOrd="0" destOrd="0" presId="urn:microsoft.com/office/officeart/2005/8/layout/list1"/>
    <dgm:cxn modelId="{6191411E-4E84-4120-B8E1-5D8D34F2E29F}" type="presOf" srcId="{A4F46697-87FE-45AF-86C8-6633052F9683}" destId="{3DCD6FEC-843E-4C94-A522-1496E3E61722}" srcOrd="0" destOrd="0" presId="urn:microsoft.com/office/officeart/2005/8/layout/list1"/>
    <dgm:cxn modelId="{00B04062-F356-486D-8383-4AEAB49D11E7}" type="presOf" srcId="{AC299D7A-D750-4740-B892-3F235451CB37}" destId="{217357B1-8AEF-4521-9B16-204A7BC5FBCF}" srcOrd="0" destOrd="0" presId="urn:microsoft.com/office/officeart/2005/8/layout/list1"/>
    <dgm:cxn modelId="{83B74354-9832-415E-8908-96A1E889B084}" type="presOf" srcId="{4271FB5F-6CF5-48CC-81B5-1AF4E6982C8F}" destId="{7EEE69F6-C5A2-4993-80AE-30E540FF837C}" srcOrd="1" destOrd="0" presId="urn:microsoft.com/office/officeart/2005/8/layout/list1"/>
    <dgm:cxn modelId="{E5AC3B75-6358-45B0-9944-58E56C30CED9}" type="presOf" srcId="{AC299D7A-D750-4740-B892-3F235451CB37}" destId="{0A9C39E5-23A8-4199-AA6D-151B212C51D5}" srcOrd="1" destOrd="0" presId="urn:microsoft.com/office/officeart/2005/8/layout/list1"/>
    <dgm:cxn modelId="{6EA8177C-72D1-4D20-9448-82F15F5E89A4}" type="presOf" srcId="{A4F46697-87FE-45AF-86C8-6633052F9683}" destId="{32588488-23F1-46AB-8FC8-59DDA38C1B30}" srcOrd="1" destOrd="0" presId="urn:microsoft.com/office/officeart/2005/8/layout/list1"/>
    <dgm:cxn modelId="{486FFE85-1C16-4CF6-AA8F-87FF3600D97C}" type="presOf" srcId="{4271FB5F-6CF5-48CC-81B5-1AF4E6982C8F}" destId="{65B96C5B-FDFC-4948-A6EC-C3BFEE82D1CB}" srcOrd="0" destOrd="0" presId="urn:microsoft.com/office/officeart/2005/8/layout/list1"/>
    <dgm:cxn modelId="{BC10BAA0-A095-4D1A-941C-4D33343CB7A3}" srcId="{4AB0CD63-CB01-4C5A-BF44-837912D30BB4}" destId="{4271FB5F-6CF5-48CC-81B5-1AF4E6982C8F}" srcOrd="3" destOrd="0" parTransId="{2D2FC2A8-1BE2-480B-93A2-0326E6E5F700}" sibTransId="{0345B261-4010-457A-8DD7-7D7504D80029}"/>
    <dgm:cxn modelId="{2123E1AC-5703-4212-8971-9800D16E9C55}" type="presOf" srcId="{410E8961-9C14-4CE8-8BDA-357BF58569DA}" destId="{6D3ECE4A-088B-4981-BBB8-ADB4350BF565}" srcOrd="0" destOrd="0" presId="urn:microsoft.com/office/officeart/2005/8/layout/list1"/>
    <dgm:cxn modelId="{722D55BD-338A-4412-8DF7-58408F17B95D}" srcId="{4AB0CD63-CB01-4C5A-BF44-837912D30BB4}" destId="{AC299D7A-D750-4740-B892-3F235451CB37}" srcOrd="0" destOrd="0" parTransId="{3FE60962-FF61-4C8D-B063-285F118BDBF1}" sibTransId="{BCC006A1-E931-4A68-91BD-1A6267C70CA5}"/>
    <dgm:cxn modelId="{61B3BECD-4A65-44A2-B96C-4231201D468E}" type="presOf" srcId="{410E8961-9C14-4CE8-8BDA-357BF58569DA}" destId="{043D9457-6828-4D24-A4E9-9159EBF63D71}" srcOrd="1" destOrd="0" presId="urn:microsoft.com/office/officeart/2005/8/layout/list1"/>
    <dgm:cxn modelId="{CFD0EED1-B6B4-4D7D-B9C0-0C44C225F09F}" srcId="{4AB0CD63-CB01-4C5A-BF44-837912D30BB4}" destId="{A4F46697-87FE-45AF-86C8-6633052F9683}" srcOrd="1" destOrd="0" parTransId="{69DD3CBF-8628-40E6-A896-EFA3032C7362}" sibTransId="{E9EB7285-A9EF-45ED-B5A0-7477AD5AB2AE}"/>
    <dgm:cxn modelId="{3F84D6E8-2A10-4927-86FC-A6CC69AB6559}" srcId="{4AB0CD63-CB01-4C5A-BF44-837912D30BB4}" destId="{410E8961-9C14-4CE8-8BDA-357BF58569DA}" srcOrd="2" destOrd="0" parTransId="{328A2F57-3039-4B09-88DB-3AE1709241CF}" sibTransId="{227B46E3-C6ED-491D-BFF4-E1221A3FABA8}"/>
    <dgm:cxn modelId="{C9F9F24C-2A9E-47E8-B973-3F22E89BD906}" type="presParOf" srcId="{FD07254D-190D-4837-91DF-8EB2CB221A0A}" destId="{583DE910-6EA2-4FE4-A02F-8F8A7C183645}" srcOrd="0" destOrd="0" presId="urn:microsoft.com/office/officeart/2005/8/layout/list1"/>
    <dgm:cxn modelId="{89181C62-6452-4491-BEC3-4735787433A1}" type="presParOf" srcId="{583DE910-6EA2-4FE4-A02F-8F8A7C183645}" destId="{217357B1-8AEF-4521-9B16-204A7BC5FBCF}" srcOrd="0" destOrd="0" presId="urn:microsoft.com/office/officeart/2005/8/layout/list1"/>
    <dgm:cxn modelId="{F87D5931-EAA9-4D1F-ABFF-FF16AF8C152D}" type="presParOf" srcId="{583DE910-6EA2-4FE4-A02F-8F8A7C183645}" destId="{0A9C39E5-23A8-4199-AA6D-151B212C51D5}" srcOrd="1" destOrd="0" presId="urn:microsoft.com/office/officeart/2005/8/layout/list1"/>
    <dgm:cxn modelId="{70D1DFE3-FE1D-4CD4-9982-CF0D641C7E5A}" type="presParOf" srcId="{FD07254D-190D-4837-91DF-8EB2CB221A0A}" destId="{76ECE806-20E0-4022-8230-431212ED3870}" srcOrd="1" destOrd="0" presId="urn:microsoft.com/office/officeart/2005/8/layout/list1"/>
    <dgm:cxn modelId="{D39956D1-501C-4DD0-A381-20ED8F79961C}" type="presParOf" srcId="{FD07254D-190D-4837-91DF-8EB2CB221A0A}" destId="{AEEF0F14-7660-4364-93CC-D44CE199FD2C}" srcOrd="2" destOrd="0" presId="urn:microsoft.com/office/officeart/2005/8/layout/list1"/>
    <dgm:cxn modelId="{F737ECBB-CDE6-4444-A261-395116877A1B}" type="presParOf" srcId="{FD07254D-190D-4837-91DF-8EB2CB221A0A}" destId="{270619A8-8646-427C-81B8-5108B890C643}" srcOrd="3" destOrd="0" presId="urn:microsoft.com/office/officeart/2005/8/layout/list1"/>
    <dgm:cxn modelId="{88948A61-CE6D-4646-BF26-8A3D608724AE}" type="presParOf" srcId="{FD07254D-190D-4837-91DF-8EB2CB221A0A}" destId="{1B801510-276D-4B21-BA4D-FD4E28DD845A}" srcOrd="4" destOrd="0" presId="urn:microsoft.com/office/officeart/2005/8/layout/list1"/>
    <dgm:cxn modelId="{1E28209E-95F1-4B64-8E94-66F25CF69C7A}" type="presParOf" srcId="{1B801510-276D-4B21-BA4D-FD4E28DD845A}" destId="{3DCD6FEC-843E-4C94-A522-1496E3E61722}" srcOrd="0" destOrd="0" presId="urn:microsoft.com/office/officeart/2005/8/layout/list1"/>
    <dgm:cxn modelId="{2DD04835-394A-400E-9E91-B463F3862D43}" type="presParOf" srcId="{1B801510-276D-4B21-BA4D-FD4E28DD845A}" destId="{32588488-23F1-46AB-8FC8-59DDA38C1B30}" srcOrd="1" destOrd="0" presId="urn:microsoft.com/office/officeart/2005/8/layout/list1"/>
    <dgm:cxn modelId="{8BF20E02-73ED-4832-8B13-7041316AF800}" type="presParOf" srcId="{FD07254D-190D-4837-91DF-8EB2CB221A0A}" destId="{8DBDA779-E3FB-417D-836A-886610DD647C}" srcOrd="5" destOrd="0" presId="urn:microsoft.com/office/officeart/2005/8/layout/list1"/>
    <dgm:cxn modelId="{EBD837CA-1523-4627-A342-FDB6432EB9F7}" type="presParOf" srcId="{FD07254D-190D-4837-91DF-8EB2CB221A0A}" destId="{FE9BA1CC-0FF6-41DC-86F2-5C1AD328F74D}" srcOrd="6" destOrd="0" presId="urn:microsoft.com/office/officeart/2005/8/layout/list1"/>
    <dgm:cxn modelId="{60F655F0-A28F-4853-803C-BA4F9D6AC2E6}" type="presParOf" srcId="{FD07254D-190D-4837-91DF-8EB2CB221A0A}" destId="{4EA5138C-7810-4AD3-BFBD-70B1EED5227B}" srcOrd="7" destOrd="0" presId="urn:microsoft.com/office/officeart/2005/8/layout/list1"/>
    <dgm:cxn modelId="{27AFB47D-0497-406B-BD04-0C044B54DAA5}" type="presParOf" srcId="{FD07254D-190D-4837-91DF-8EB2CB221A0A}" destId="{641B0EAF-D0D4-42AB-9D32-0268FCC44C01}" srcOrd="8" destOrd="0" presId="urn:microsoft.com/office/officeart/2005/8/layout/list1"/>
    <dgm:cxn modelId="{75C97B6D-667C-4841-84ED-165B8A24CF8A}" type="presParOf" srcId="{641B0EAF-D0D4-42AB-9D32-0268FCC44C01}" destId="{6D3ECE4A-088B-4981-BBB8-ADB4350BF565}" srcOrd="0" destOrd="0" presId="urn:microsoft.com/office/officeart/2005/8/layout/list1"/>
    <dgm:cxn modelId="{D8C2FA0E-6DC4-43AC-BC5B-9B97AC13BA60}" type="presParOf" srcId="{641B0EAF-D0D4-42AB-9D32-0268FCC44C01}" destId="{043D9457-6828-4D24-A4E9-9159EBF63D71}" srcOrd="1" destOrd="0" presId="urn:microsoft.com/office/officeart/2005/8/layout/list1"/>
    <dgm:cxn modelId="{F6AD650B-92C4-4B1E-99E1-2B20F524018E}" type="presParOf" srcId="{FD07254D-190D-4837-91DF-8EB2CB221A0A}" destId="{0712FD8F-EBFC-45FB-82B6-1D2D3E85F329}" srcOrd="9" destOrd="0" presId="urn:microsoft.com/office/officeart/2005/8/layout/list1"/>
    <dgm:cxn modelId="{09086D73-F62D-48C3-AB0E-9C04D34F49C1}" type="presParOf" srcId="{FD07254D-190D-4837-91DF-8EB2CB221A0A}" destId="{85134F3F-BB79-4051-B4B2-0856A866BC66}" srcOrd="10" destOrd="0" presId="urn:microsoft.com/office/officeart/2005/8/layout/list1"/>
    <dgm:cxn modelId="{1454F93A-E718-40F2-B171-80D129D9644B}" type="presParOf" srcId="{FD07254D-190D-4837-91DF-8EB2CB221A0A}" destId="{D7D7C7AF-1BCF-4232-BF1B-C341C0CEC718}" srcOrd="11" destOrd="0" presId="urn:microsoft.com/office/officeart/2005/8/layout/list1"/>
    <dgm:cxn modelId="{6C3D4AEA-1AF7-4E06-8AEC-A242E487FBC5}" type="presParOf" srcId="{FD07254D-190D-4837-91DF-8EB2CB221A0A}" destId="{8E78BE61-81BB-43A3-A4B6-3C7DBA33BE3C}" srcOrd="12" destOrd="0" presId="urn:microsoft.com/office/officeart/2005/8/layout/list1"/>
    <dgm:cxn modelId="{AC7820F8-3BA7-432B-ABBC-B31937F5B138}" type="presParOf" srcId="{8E78BE61-81BB-43A3-A4B6-3C7DBA33BE3C}" destId="{65B96C5B-FDFC-4948-A6EC-C3BFEE82D1CB}" srcOrd="0" destOrd="0" presId="urn:microsoft.com/office/officeart/2005/8/layout/list1"/>
    <dgm:cxn modelId="{3BC1B0D1-9997-474D-871A-A4C42EDEE406}" type="presParOf" srcId="{8E78BE61-81BB-43A3-A4B6-3C7DBA33BE3C}" destId="{7EEE69F6-C5A2-4993-80AE-30E540FF837C}" srcOrd="1" destOrd="0" presId="urn:microsoft.com/office/officeart/2005/8/layout/list1"/>
    <dgm:cxn modelId="{42DEEFCA-FDEB-42B4-9798-1B17B72377ED}" type="presParOf" srcId="{FD07254D-190D-4837-91DF-8EB2CB221A0A}" destId="{045B987D-C655-4F1D-A031-A8EE34FB60E8}" srcOrd="13" destOrd="0" presId="urn:microsoft.com/office/officeart/2005/8/layout/list1"/>
    <dgm:cxn modelId="{A92D61ED-ABAD-49E5-8BAF-A9E979F9E02F}" type="presParOf" srcId="{FD07254D-190D-4837-91DF-8EB2CB221A0A}" destId="{27140FCF-222F-4A03-99F8-EAE58EBA457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DDA4F-1E5A-4C7E-941D-06A87B0723C7}">
      <dsp:nvSpPr>
        <dsp:cNvPr id="0" name=""/>
        <dsp:cNvSpPr/>
      </dsp:nvSpPr>
      <dsp:spPr>
        <a:xfrm>
          <a:off x="0" y="417236"/>
          <a:ext cx="7886700"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7C2A57-8FA2-4B90-AB66-C4D2C02A7DAF}">
      <dsp:nvSpPr>
        <dsp:cNvPr id="0" name=""/>
        <dsp:cNvSpPr/>
      </dsp:nvSpPr>
      <dsp:spPr>
        <a:xfrm>
          <a:off x="394335" y="62996"/>
          <a:ext cx="5520690"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t>YARN Web UI</a:t>
          </a:r>
          <a:endParaRPr lang="zh-CN" altLang="en-US" sz="2000" kern="1200" dirty="0">
            <a:latin typeface="微软雅黑" panose="020B0503020204020204" pitchFamily="34" charset="-122"/>
            <a:ea typeface="微软雅黑" panose="020B0503020204020204" pitchFamily="34" charset="-122"/>
          </a:endParaRPr>
        </a:p>
      </dsp:txBody>
      <dsp:txXfrm>
        <a:off x="428920" y="97581"/>
        <a:ext cx="5451520" cy="639310"/>
      </dsp:txXfrm>
    </dsp:sp>
    <dsp:sp modelId="{51CB7C53-ED76-45CB-9A5F-8DE294D957C8}">
      <dsp:nvSpPr>
        <dsp:cNvPr id="0" name=""/>
        <dsp:cNvSpPr/>
      </dsp:nvSpPr>
      <dsp:spPr>
        <a:xfrm>
          <a:off x="0" y="1505876"/>
          <a:ext cx="7886700" cy="6048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4A8A40-ADF5-4CC2-B71E-5F2F691DD0E2}">
      <dsp:nvSpPr>
        <dsp:cNvPr id="0" name=""/>
        <dsp:cNvSpPr/>
      </dsp:nvSpPr>
      <dsp:spPr>
        <a:xfrm>
          <a:off x="394335" y="1151636"/>
          <a:ext cx="5520690" cy="7084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t>YARN Shell</a:t>
          </a:r>
          <a:endParaRPr lang="zh-CN" altLang="en-US" sz="2000" kern="1200" dirty="0">
            <a:latin typeface="微软雅黑" panose="020B0503020204020204" pitchFamily="34" charset="-122"/>
            <a:ea typeface="微软雅黑" panose="020B0503020204020204" pitchFamily="34" charset="-122"/>
          </a:endParaRPr>
        </a:p>
      </dsp:txBody>
      <dsp:txXfrm>
        <a:off x="428920" y="1186221"/>
        <a:ext cx="5451520" cy="639310"/>
      </dsp:txXfrm>
    </dsp:sp>
    <dsp:sp modelId="{D9DE496B-DC74-4D2E-8B86-D0FD2ABFEE01}">
      <dsp:nvSpPr>
        <dsp:cNvPr id="0" name=""/>
        <dsp:cNvSpPr/>
      </dsp:nvSpPr>
      <dsp:spPr>
        <a:xfrm>
          <a:off x="0" y="2594516"/>
          <a:ext cx="7886700" cy="604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77AE35-C6CF-44FC-B162-F1B55990CD6D}">
      <dsp:nvSpPr>
        <dsp:cNvPr id="0" name=""/>
        <dsp:cNvSpPr/>
      </dsp:nvSpPr>
      <dsp:spPr>
        <a:xfrm>
          <a:off x="394335" y="2240276"/>
          <a:ext cx="5520690" cy="708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t>YARN Java API</a:t>
          </a:r>
          <a:r>
            <a:rPr lang="zh-CN" altLang="en-US" sz="2000" kern="1200" dirty="0"/>
            <a:t>编程</a:t>
          </a:r>
          <a:endParaRPr lang="zh-CN" altLang="en-US" sz="2000" kern="1200" dirty="0">
            <a:latin typeface="微软雅黑" panose="020B0503020204020204" pitchFamily="34" charset="-122"/>
            <a:ea typeface="微软雅黑" panose="020B0503020204020204" pitchFamily="34" charset="-122"/>
          </a:endParaRPr>
        </a:p>
      </dsp:txBody>
      <dsp:txXfrm>
        <a:off x="428920" y="2274861"/>
        <a:ext cx="5451520"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DDA4F-1E5A-4C7E-941D-06A87B0723C7}">
      <dsp:nvSpPr>
        <dsp:cNvPr id="0" name=""/>
        <dsp:cNvSpPr/>
      </dsp:nvSpPr>
      <dsp:spPr>
        <a:xfrm>
          <a:off x="0" y="417236"/>
          <a:ext cx="7886700"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7C2A57-8FA2-4B90-AB66-C4D2C02A7DAF}">
      <dsp:nvSpPr>
        <dsp:cNvPr id="0" name=""/>
        <dsp:cNvSpPr/>
      </dsp:nvSpPr>
      <dsp:spPr>
        <a:xfrm>
          <a:off x="421634" y="62996"/>
          <a:ext cx="5520690"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sz="2000" kern="1200" dirty="0" err="1">
              <a:latin typeface="微软雅黑" panose="020B0503020204020204" pitchFamily="34" charset="-122"/>
              <a:ea typeface="微软雅黑" panose="020B0503020204020204" pitchFamily="34" charset="-122"/>
            </a:rPr>
            <a:t>ResourceManager</a:t>
          </a:r>
          <a:r>
            <a:rPr lang="en-US" sz="2000" kern="1200" dirty="0">
              <a:latin typeface="微软雅黑" panose="020B0503020204020204" pitchFamily="34" charset="-122"/>
              <a:ea typeface="微软雅黑" panose="020B0503020204020204" pitchFamily="34" charset="-122"/>
            </a:rPr>
            <a:t> Restart</a:t>
          </a:r>
          <a:r>
            <a:rPr lang="zh-CN" sz="2000" kern="1200" dirty="0">
              <a:latin typeface="微软雅黑" panose="020B0503020204020204" pitchFamily="34" charset="-122"/>
              <a:ea typeface="微软雅黑" panose="020B0503020204020204" pitchFamily="34" charset="-122"/>
            </a:rPr>
            <a:t>自动重启机制</a:t>
          </a:r>
          <a:endParaRPr lang="zh-CN" altLang="en-US" sz="2000" kern="1200" dirty="0">
            <a:latin typeface="微软雅黑" panose="020B0503020204020204" pitchFamily="34" charset="-122"/>
            <a:ea typeface="微软雅黑" panose="020B0503020204020204" pitchFamily="34" charset="-122"/>
          </a:endParaRPr>
        </a:p>
      </dsp:txBody>
      <dsp:txXfrm>
        <a:off x="456219" y="97581"/>
        <a:ext cx="5451520" cy="639310"/>
      </dsp:txXfrm>
    </dsp:sp>
    <dsp:sp modelId="{51CB7C53-ED76-45CB-9A5F-8DE294D957C8}">
      <dsp:nvSpPr>
        <dsp:cNvPr id="0" name=""/>
        <dsp:cNvSpPr/>
      </dsp:nvSpPr>
      <dsp:spPr>
        <a:xfrm>
          <a:off x="0" y="1505876"/>
          <a:ext cx="7886700" cy="6048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4A8A40-ADF5-4CC2-B71E-5F2F691DD0E2}">
      <dsp:nvSpPr>
        <dsp:cNvPr id="0" name=""/>
        <dsp:cNvSpPr/>
      </dsp:nvSpPr>
      <dsp:spPr>
        <a:xfrm>
          <a:off x="394335" y="1151636"/>
          <a:ext cx="5520690" cy="7084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sz="2000" kern="1200" dirty="0" err="1">
              <a:latin typeface="微软雅黑" panose="020B0503020204020204" pitchFamily="34" charset="-122"/>
              <a:ea typeface="微软雅黑" panose="020B0503020204020204" pitchFamily="34" charset="-122"/>
            </a:rPr>
            <a:t>ResourceManager</a:t>
          </a:r>
          <a:r>
            <a:rPr lang="en-US" sz="2000" kern="1200" dirty="0">
              <a:latin typeface="微软雅黑" panose="020B0503020204020204" pitchFamily="34" charset="-122"/>
              <a:ea typeface="微软雅黑" panose="020B0503020204020204" pitchFamily="34" charset="-122"/>
            </a:rPr>
            <a:t> HA</a:t>
          </a:r>
          <a:r>
            <a:rPr lang="zh-CN" sz="2000" kern="1200" dirty="0">
              <a:latin typeface="微软雅黑" panose="020B0503020204020204" pitchFamily="34" charset="-122"/>
              <a:ea typeface="微软雅黑" panose="020B0503020204020204" pitchFamily="34" charset="-122"/>
            </a:rPr>
            <a:t>高可用机制</a:t>
          </a:r>
          <a:endParaRPr lang="zh-CN" altLang="en-US" sz="2000" kern="1200" dirty="0">
            <a:latin typeface="微软雅黑" panose="020B0503020204020204" pitchFamily="34" charset="-122"/>
            <a:ea typeface="微软雅黑" panose="020B0503020204020204" pitchFamily="34" charset="-122"/>
          </a:endParaRPr>
        </a:p>
      </dsp:txBody>
      <dsp:txXfrm>
        <a:off x="428920" y="1186221"/>
        <a:ext cx="5451520" cy="639310"/>
      </dsp:txXfrm>
    </dsp:sp>
    <dsp:sp modelId="{D9DE496B-DC74-4D2E-8B86-D0FD2ABFEE01}">
      <dsp:nvSpPr>
        <dsp:cNvPr id="0" name=""/>
        <dsp:cNvSpPr/>
      </dsp:nvSpPr>
      <dsp:spPr>
        <a:xfrm>
          <a:off x="0" y="2594516"/>
          <a:ext cx="7886700" cy="604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77AE35-C6CF-44FC-B162-F1B55990CD6D}">
      <dsp:nvSpPr>
        <dsp:cNvPr id="0" name=""/>
        <dsp:cNvSpPr/>
      </dsp:nvSpPr>
      <dsp:spPr>
        <a:xfrm>
          <a:off x="394335" y="2240276"/>
          <a:ext cx="5520690" cy="708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微软雅黑" panose="020B0503020204020204" pitchFamily="34" charset="-122"/>
              <a:ea typeface="微软雅黑" panose="020B0503020204020204" pitchFamily="34" charset="-122"/>
            </a:rPr>
            <a:t>YARN Federation</a:t>
          </a:r>
          <a:r>
            <a:rPr lang="zh-CN" sz="2000" kern="1200" dirty="0">
              <a:latin typeface="微软雅黑" panose="020B0503020204020204" pitchFamily="34" charset="-122"/>
              <a:ea typeface="微软雅黑" panose="020B0503020204020204" pitchFamily="34" charset="-122"/>
            </a:rPr>
            <a:t>联邦机制</a:t>
          </a:r>
          <a:endParaRPr lang="zh-CN" altLang="en-US" sz="2000" kern="1200" dirty="0">
            <a:latin typeface="微软雅黑" panose="020B0503020204020204" pitchFamily="34" charset="-122"/>
            <a:ea typeface="微软雅黑" panose="020B0503020204020204" pitchFamily="34" charset="-122"/>
          </a:endParaRPr>
        </a:p>
      </dsp:txBody>
      <dsp:txXfrm>
        <a:off x="428920" y="2274861"/>
        <a:ext cx="5451520"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F0F14-7660-4364-93CC-D44CE199FD2C}">
      <dsp:nvSpPr>
        <dsp:cNvPr id="0" name=""/>
        <dsp:cNvSpPr/>
      </dsp:nvSpPr>
      <dsp:spPr>
        <a:xfrm>
          <a:off x="0" y="312475"/>
          <a:ext cx="7886700"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9C39E5-23A8-4199-AA6D-151B212C51D5}">
      <dsp:nvSpPr>
        <dsp:cNvPr id="0" name=""/>
        <dsp:cNvSpPr/>
      </dsp:nvSpPr>
      <dsp:spPr>
        <a:xfrm>
          <a:off x="394335" y="46795"/>
          <a:ext cx="5520690"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00100">
            <a:lnSpc>
              <a:spcPct val="90000"/>
            </a:lnSpc>
            <a:spcBef>
              <a:spcPct val="0"/>
            </a:spcBef>
            <a:spcAft>
              <a:spcPct val="35000"/>
            </a:spcAft>
            <a:buNone/>
          </a:pPr>
          <a:r>
            <a:rPr lang="en-US" sz="1800" kern="1200" dirty="0"/>
            <a:t>Apache Mesos</a:t>
          </a:r>
          <a:endParaRPr lang="zh-CN" altLang="en-US" sz="1800" kern="1200" dirty="0"/>
        </a:p>
      </dsp:txBody>
      <dsp:txXfrm>
        <a:off x="420274" y="72734"/>
        <a:ext cx="5468812" cy="479482"/>
      </dsp:txXfrm>
    </dsp:sp>
    <dsp:sp modelId="{FE9BA1CC-0FF6-41DC-86F2-5C1AD328F74D}">
      <dsp:nvSpPr>
        <dsp:cNvPr id="0" name=""/>
        <dsp:cNvSpPr/>
      </dsp:nvSpPr>
      <dsp:spPr>
        <a:xfrm>
          <a:off x="0" y="1128956"/>
          <a:ext cx="7886700" cy="4536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588488-23F1-46AB-8FC8-59DDA38C1B30}">
      <dsp:nvSpPr>
        <dsp:cNvPr id="0" name=""/>
        <dsp:cNvSpPr/>
      </dsp:nvSpPr>
      <dsp:spPr>
        <a:xfrm>
          <a:off x="394335" y="863276"/>
          <a:ext cx="5520690" cy="53136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00100">
            <a:lnSpc>
              <a:spcPct val="90000"/>
            </a:lnSpc>
            <a:spcBef>
              <a:spcPct val="0"/>
            </a:spcBef>
            <a:spcAft>
              <a:spcPct val="35000"/>
            </a:spcAft>
            <a:buNone/>
          </a:pPr>
          <a:r>
            <a:rPr lang="en-US" sz="1800" kern="1200" dirty="0"/>
            <a:t>Hadoop Corona</a:t>
          </a:r>
          <a:endParaRPr lang="zh-CN" altLang="en-US" sz="1800" kern="1200" dirty="0"/>
        </a:p>
      </dsp:txBody>
      <dsp:txXfrm>
        <a:off x="420274" y="889215"/>
        <a:ext cx="5468812" cy="479482"/>
      </dsp:txXfrm>
    </dsp:sp>
    <dsp:sp modelId="{85134F3F-BB79-4051-B4B2-0856A866BC66}">
      <dsp:nvSpPr>
        <dsp:cNvPr id="0" name=""/>
        <dsp:cNvSpPr/>
      </dsp:nvSpPr>
      <dsp:spPr>
        <a:xfrm>
          <a:off x="0" y="1945436"/>
          <a:ext cx="7886700" cy="4536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3D9457-6828-4D24-A4E9-9159EBF63D71}">
      <dsp:nvSpPr>
        <dsp:cNvPr id="0" name=""/>
        <dsp:cNvSpPr/>
      </dsp:nvSpPr>
      <dsp:spPr>
        <a:xfrm>
          <a:off x="394335" y="1679756"/>
          <a:ext cx="5520690" cy="53136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00100">
            <a:lnSpc>
              <a:spcPct val="90000"/>
            </a:lnSpc>
            <a:spcBef>
              <a:spcPct val="0"/>
            </a:spcBef>
            <a:spcAft>
              <a:spcPct val="35000"/>
            </a:spcAft>
            <a:buNone/>
          </a:pPr>
          <a:r>
            <a:rPr lang="en-US" sz="1800" kern="1200" dirty="0"/>
            <a:t>Google Borg/Omega/Kubernetes</a:t>
          </a:r>
          <a:endParaRPr lang="zh-CN" altLang="en-US" sz="1800" kern="1200" dirty="0"/>
        </a:p>
      </dsp:txBody>
      <dsp:txXfrm>
        <a:off x="420274" y="1705695"/>
        <a:ext cx="5468812" cy="479482"/>
      </dsp:txXfrm>
    </dsp:sp>
    <dsp:sp modelId="{27140FCF-222F-4A03-99F8-EAE58EBA457C}">
      <dsp:nvSpPr>
        <dsp:cNvPr id="0" name=""/>
        <dsp:cNvSpPr/>
      </dsp:nvSpPr>
      <dsp:spPr>
        <a:xfrm>
          <a:off x="0" y="2761916"/>
          <a:ext cx="7886700" cy="4536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EE69F6-C5A2-4993-80AE-30E540FF837C}">
      <dsp:nvSpPr>
        <dsp:cNvPr id="0" name=""/>
        <dsp:cNvSpPr/>
      </dsp:nvSpPr>
      <dsp:spPr>
        <a:xfrm>
          <a:off x="394335" y="2496236"/>
          <a:ext cx="5520690" cy="5313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00100">
            <a:lnSpc>
              <a:spcPct val="90000"/>
            </a:lnSpc>
            <a:spcBef>
              <a:spcPct val="0"/>
            </a:spcBef>
            <a:spcAft>
              <a:spcPct val="35000"/>
            </a:spcAft>
            <a:buNone/>
          </a:pPr>
          <a:r>
            <a:rPr lang="en-US" sz="1800" kern="1200" dirty="0"/>
            <a:t>Docker Swarm</a:t>
          </a:r>
          <a:endParaRPr lang="zh-CN" altLang="en-US" sz="1800" kern="1200" dirty="0"/>
        </a:p>
      </dsp:txBody>
      <dsp:txXfrm>
        <a:off x="420274" y="2522175"/>
        <a:ext cx="5468812"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914040C4-2C9D-4FAE-9F6B-59EDE73CA5B7}" type="datetimeFigureOut">
              <a:rPr lang="zh-CN" altLang="en-US" smtClean="0"/>
              <a:t>2020-2-5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70BA4-FC3A-4E34-A44F-9338F4CFE8A2}" type="slidenum">
              <a:rPr lang="zh-CN" altLang="en-US" smtClean="0"/>
              <a:t>‹#›</a:t>
            </a:fld>
            <a:endParaRPr lang="zh-CN" altLang="en-US"/>
          </a:p>
        </p:txBody>
      </p:sp>
      <p:sp>
        <p:nvSpPr>
          <p:cNvPr id="7" name="圆角矩形 28">
            <a:extLst>
              <a:ext uri="{FF2B5EF4-FFF2-40B4-BE49-F238E27FC236}">
                <a16:creationId xmlns:a16="http://schemas.microsoft.com/office/drawing/2014/main" id="{A3FC3A10-0E30-4858-A4AD-51B7161A940B}"/>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125839604"/>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ED9D226B-0B6E-44DB-A7BB-D2EFD8BF89D0}"/>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794825326"/>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1B8B5FAD-29B5-41D7-9944-04BB63027C9A}"/>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275777065"/>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5D691E7B-2861-4474-8C9B-523622868A09}"/>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203509221"/>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latin typeface="微软雅黑" panose="020B0503020204020204" pitchFamily="34" charset="-122"/>
                <a:ea typeface="微软雅黑" panose="020B0503020204020204" pitchFamily="34" charset="-122"/>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26EABBDD-D70A-4C64-902B-187436E6FC29}"/>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08663877"/>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46291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8" name="圆角矩形 28">
            <a:extLst>
              <a:ext uri="{FF2B5EF4-FFF2-40B4-BE49-F238E27FC236}">
                <a16:creationId xmlns:a16="http://schemas.microsoft.com/office/drawing/2014/main" id="{3ADA9F4D-A5D9-4A40-A999-C3E137E560E9}"/>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2701484503"/>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8" name="Footer Placeholder 7"/>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9" name="Slide Number Placeholder 8"/>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10" name="圆角矩形 28">
            <a:extLst>
              <a:ext uri="{FF2B5EF4-FFF2-40B4-BE49-F238E27FC236}">
                <a16:creationId xmlns:a16="http://schemas.microsoft.com/office/drawing/2014/main" id="{73CDFC34-1381-4FBF-B4CB-B3834C4CDE37}"/>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205614821"/>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4" name="Footer Placeholder 3"/>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5" name="Slide Number Placeholder 4"/>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6" name="圆角矩形 28">
            <a:extLst>
              <a:ext uri="{FF2B5EF4-FFF2-40B4-BE49-F238E27FC236}">
                <a16:creationId xmlns:a16="http://schemas.microsoft.com/office/drawing/2014/main" id="{495A2AD6-63E2-4356-BB9E-541A2805A0B8}"/>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479548036"/>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3" name="Footer Placeholder 2"/>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4" name="Slide Number Placeholder 3"/>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5" name="圆角矩形 28">
            <a:extLst>
              <a:ext uri="{FF2B5EF4-FFF2-40B4-BE49-F238E27FC236}">
                <a16:creationId xmlns:a16="http://schemas.microsoft.com/office/drawing/2014/main" id="{84BE3ED7-DF88-43F7-9906-2E61E424E48B}"/>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732959379"/>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atin typeface="微软雅黑" panose="020B0503020204020204" pitchFamily="34" charset="-122"/>
                <a:ea typeface="微软雅黑" panose="020B0503020204020204" pitchFamily="34" charset="-122"/>
              </a:defRPr>
            </a:lvl1pPr>
            <a:lvl2pPr>
              <a:defRPr sz="21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8" name="圆角矩形 28">
            <a:extLst>
              <a:ext uri="{FF2B5EF4-FFF2-40B4-BE49-F238E27FC236}">
                <a16:creationId xmlns:a16="http://schemas.microsoft.com/office/drawing/2014/main" id="{043BF56A-445D-43C0-9991-3032E09C354A}"/>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3218054673"/>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atin typeface="微软雅黑" panose="020B0503020204020204" pitchFamily="34" charset="-122"/>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8" name="圆角矩形 28">
            <a:extLst>
              <a:ext uri="{FF2B5EF4-FFF2-40B4-BE49-F238E27FC236}">
                <a16:creationId xmlns:a16="http://schemas.microsoft.com/office/drawing/2014/main" id="{51CF6513-958A-4479-AAD3-6A0A869B5EC0}"/>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47516849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6867257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pull/>
  </p:transition>
  <p:txStyles>
    <p:titleStyle>
      <a:lvl1pPr algn="l" defTabSz="6858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hyperlink" Target="http://resourcemanagerip:808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hadoop.apache.org/docs/r2.9.2/hadoop-yarn/hadoop-yarn-site/YarnCommands.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hadoop.apache.org/docs/r2.9.2/api/index.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hadoop.apache.org/docs/r2.9.2/hadoop-yarn/hadoop-yarn-site/Federation.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4799" b="1" dirty="0">
                <a:solidFill>
                  <a:srgbClr val="01ACBE"/>
                </a:solidFill>
                <a:latin typeface="微软雅黑" panose="020B0503020204020204" pitchFamily="34" charset="-122"/>
                <a:ea typeface="微软雅黑" panose="020B0503020204020204" pitchFamily="34" charset="-122"/>
              </a:rPr>
              <a:t>第</a:t>
            </a:r>
            <a:r>
              <a:rPr lang="en-US" altLang="zh-CN" sz="4799" b="1" dirty="0">
                <a:solidFill>
                  <a:srgbClr val="01ACBE"/>
                </a:solidFill>
                <a:latin typeface="微软雅黑" panose="020B0503020204020204" pitchFamily="34" charset="-122"/>
                <a:ea typeface="微软雅黑" panose="020B0503020204020204" pitchFamily="34" charset="-122"/>
              </a:rPr>
              <a:t>5</a:t>
            </a:r>
            <a:r>
              <a:rPr lang="zh-CN" altLang="en-US" sz="4799" b="1" dirty="0">
                <a:solidFill>
                  <a:srgbClr val="01ACBE"/>
                </a:solidFill>
                <a:latin typeface="微软雅黑" panose="020B0503020204020204" pitchFamily="34" charset="-122"/>
                <a:ea typeface="微软雅黑" panose="020B0503020204020204" pitchFamily="34" charset="-122"/>
              </a:rPr>
              <a:t>章</a:t>
            </a:r>
            <a:endParaRPr lang="en-US" altLang="zh-CN" sz="4799" b="1" dirty="0">
              <a:solidFill>
                <a:srgbClr val="01ACBE"/>
              </a:solidFill>
              <a:latin typeface="微软雅黑" panose="020B0503020204020204" pitchFamily="34" charset="-122"/>
              <a:ea typeface="微软雅黑" panose="020B0503020204020204" pitchFamily="34" charset="-122"/>
            </a:endParaRPr>
          </a:p>
          <a:p>
            <a:r>
              <a:rPr lang="zh-CN" altLang="en-US" sz="4799" b="1" dirty="0">
                <a:solidFill>
                  <a:srgbClr val="01ACBE"/>
                </a:solidFill>
                <a:latin typeface="微软雅黑" panose="020B0503020204020204" pitchFamily="34" charset="-122"/>
                <a:ea typeface="微软雅黑" panose="020B0503020204020204" pitchFamily="34" charset="-122"/>
              </a:rPr>
              <a:t>统一资源管理和调度框架</a:t>
            </a:r>
            <a:r>
              <a:rPr lang="en-US" altLang="zh-CN" sz="4799" b="1" dirty="0">
                <a:solidFill>
                  <a:srgbClr val="01ACBE"/>
                </a:solidFill>
                <a:latin typeface="微软雅黑" panose="020B0503020204020204" pitchFamily="34" charset="-122"/>
                <a:ea typeface="微软雅黑" panose="020B0503020204020204" pitchFamily="34" charset="-122"/>
              </a:rPr>
              <a:t>YARN</a:t>
            </a:r>
            <a:endParaRPr lang="zh-CN" altLang="en-US" sz="4799" b="1" dirty="0">
              <a:solidFill>
                <a:srgbClr val="01ACBE"/>
              </a:solidFill>
              <a:latin typeface="微软雅黑" panose="020B0503020204020204" pitchFamily="34" charset="-122"/>
              <a:ea typeface="微软雅黑" panose="020B0503020204020204" pitchFamily="34" charset="-122"/>
            </a:endParaRPr>
          </a:p>
        </p:txBody>
      </p:sp>
      <p:sp>
        <p:nvSpPr>
          <p:cNvPr id="16" name="圆角矩形 28">
            <a:extLst>
              <a:ext uri="{FF2B5EF4-FFF2-40B4-BE49-F238E27FC236}">
                <a16:creationId xmlns:a16="http://schemas.microsoft.com/office/drawing/2014/main" id="{D1CCD8E8-4A8E-4A68-9520-35C643286E46}"/>
              </a:ext>
            </a:extLst>
          </p:cNvPr>
          <p:cNvSpPr/>
          <p:nvPr/>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330077609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47F4E-BC5D-4F1D-8609-F90EE74C09CF}"/>
              </a:ext>
            </a:extLst>
          </p:cNvPr>
          <p:cNvSpPr>
            <a:spLocks noGrp="1"/>
          </p:cNvSpPr>
          <p:nvPr>
            <p:ph type="title"/>
          </p:nvPr>
        </p:nvSpPr>
        <p:spPr/>
        <p:txBody>
          <a:bodyPr/>
          <a:lstStyle/>
          <a:p>
            <a:r>
              <a:rPr lang="en-US" altLang="zh-CN" dirty="0"/>
              <a:t>5.1.4  YARN</a:t>
            </a:r>
            <a:r>
              <a:rPr lang="zh-CN" altLang="en-US" dirty="0"/>
              <a:t>发展目标</a:t>
            </a:r>
          </a:p>
        </p:txBody>
      </p:sp>
      <p:sp>
        <p:nvSpPr>
          <p:cNvPr id="3" name="内容占位符 2">
            <a:extLst>
              <a:ext uri="{FF2B5EF4-FFF2-40B4-BE49-F238E27FC236}">
                <a16:creationId xmlns:a16="http://schemas.microsoft.com/office/drawing/2014/main" id="{8E1BB33F-9825-45B3-9ACA-3918F8845F3C}"/>
              </a:ext>
            </a:extLst>
          </p:cNvPr>
          <p:cNvSpPr>
            <a:spLocks noGrp="1"/>
          </p:cNvSpPr>
          <p:nvPr>
            <p:ph idx="1"/>
          </p:nvPr>
        </p:nvSpPr>
        <p:spPr/>
        <p:txBody>
          <a:bodyPr>
            <a:normAutofit/>
          </a:bodyPr>
          <a:lstStyle/>
          <a:p>
            <a:r>
              <a:rPr lang="en-US" altLang="zh-CN" sz="1600" dirty="0"/>
              <a:t>YARN</a:t>
            </a:r>
            <a:r>
              <a:rPr lang="zh-CN" altLang="en-US" sz="1600" dirty="0"/>
              <a:t>的提出并非仅仅为了解决</a:t>
            </a:r>
            <a:r>
              <a:rPr lang="en-US" altLang="zh-CN" sz="1600" dirty="0"/>
              <a:t>MapReduce 1.0</a:t>
            </a:r>
            <a:r>
              <a:rPr lang="zh-CN" altLang="en-US" sz="1600" dirty="0"/>
              <a:t>中存在的问题，实际上</a:t>
            </a:r>
            <a:r>
              <a:rPr lang="en-US" altLang="zh-CN" sz="1600" dirty="0"/>
              <a:t>YARN</a:t>
            </a:r>
            <a:r>
              <a:rPr lang="zh-CN" altLang="en-US" sz="1600" dirty="0"/>
              <a:t>有着更加伟大的目标，即实现“一个集群多个框架”，也就是说在一个集群上部署一个统一的资源管理调度框架</a:t>
            </a:r>
            <a:r>
              <a:rPr lang="en-US" altLang="zh-CN" sz="1600" dirty="0"/>
              <a:t>YARN</a:t>
            </a:r>
            <a:r>
              <a:rPr lang="zh-CN" altLang="en-US" sz="1600" dirty="0"/>
              <a:t>，打造以</a:t>
            </a:r>
            <a:r>
              <a:rPr lang="en-US" altLang="zh-CN" sz="1600" dirty="0"/>
              <a:t>YARN</a:t>
            </a:r>
            <a:r>
              <a:rPr lang="zh-CN" altLang="en-US" sz="1600" dirty="0"/>
              <a:t>为核心的生态圈，在</a:t>
            </a:r>
            <a:r>
              <a:rPr lang="en-US" altLang="zh-CN" sz="1600" dirty="0"/>
              <a:t>YARN</a:t>
            </a:r>
            <a:r>
              <a:rPr lang="zh-CN" altLang="en-US" sz="1600" dirty="0"/>
              <a:t>之上可以部署其他各种计算框架，满足一个公司各种不同的业务需求，如离线计算框架</a:t>
            </a:r>
            <a:r>
              <a:rPr lang="en-US" altLang="zh-CN" sz="1600" dirty="0"/>
              <a:t>MapReduce</a:t>
            </a:r>
            <a:r>
              <a:rPr lang="zh-CN" altLang="en-US" sz="1600" dirty="0"/>
              <a:t>、</a:t>
            </a:r>
            <a:r>
              <a:rPr lang="en-US" altLang="zh-CN" sz="1600" dirty="0"/>
              <a:t>DAG</a:t>
            </a:r>
            <a:r>
              <a:rPr lang="zh-CN" altLang="en-US" sz="1600" dirty="0"/>
              <a:t>计算框架</a:t>
            </a:r>
            <a:r>
              <a:rPr lang="en-US" altLang="zh-CN" sz="1600" dirty="0" err="1"/>
              <a:t>Tez</a:t>
            </a:r>
            <a:r>
              <a:rPr lang="zh-CN" altLang="en-US" sz="1600" dirty="0"/>
              <a:t>、流式计算框架</a:t>
            </a:r>
            <a:r>
              <a:rPr lang="en-US" altLang="zh-CN" sz="1600" dirty="0"/>
              <a:t>Storm</a:t>
            </a:r>
            <a:r>
              <a:rPr lang="zh-CN" altLang="en-US" sz="1600" dirty="0"/>
              <a:t>、内存计算框架</a:t>
            </a:r>
            <a:r>
              <a:rPr lang="en-US" altLang="zh-CN" sz="1600" dirty="0"/>
              <a:t>Spark</a:t>
            </a:r>
            <a:r>
              <a:rPr lang="zh-CN" altLang="en-US" sz="1600" dirty="0"/>
              <a:t>等，由</a:t>
            </a:r>
            <a:r>
              <a:rPr lang="en-US" altLang="zh-CN" sz="1600" dirty="0"/>
              <a:t>YARN</a:t>
            </a:r>
            <a:r>
              <a:rPr lang="zh-CN" altLang="en-US" sz="1600" dirty="0"/>
              <a:t>为这些计算框架提供统一的资源管理调度服务，并且能够根据各种计算框架的负载需求，调整各自占用的资源，实现集群资源共享和资源弹性收缩。</a:t>
            </a:r>
          </a:p>
        </p:txBody>
      </p:sp>
      <p:grpSp>
        <p:nvGrpSpPr>
          <p:cNvPr id="4" name="画布 21725">
            <a:extLst>
              <a:ext uri="{FF2B5EF4-FFF2-40B4-BE49-F238E27FC236}">
                <a16:creationId xmlns:a16="http://schemas.microsoft.com/office/drawing/2014/main" id="{4EFC2BFE-DB1E-48E6-925A-BB4807A95855}"/>
              </a:ext>
            </a:extLst>
          </p:cNvPr>
          <p:cNvGrpSpPr/>
          <p:nvPr/>
        </p:nvGrpSpPr>
        <p:grpSpPr>
          <a:xfrm>
            <a:off x="1934845" y="3372486"/>
            <a:ext cx="5274310" cy="1361440"/>
            <a:chOff x="0" y="0"/>
            <a:chExt cx="5274310" cy="1361440"/>
          </a:xfrm>
        </p:grpSpPr>
        <p:sp>
          <p:nvSpPr>
            <p:cNvPr id="5" name="矩形 4">
              <a:extLst>
                <a:ext uri="{FF2B5EF4-FFF2-40B4-BE49-F238E27FC236}">
                  <a16:creationId xmlns:a16="http://schemas.microsoft.com/office/drawing/2014/main" id="{AD7D34B5-C845-4F62-9D1C-F18DB2EE1440}"/>
                </a:ext>
              </a:extLst>
            </p:cNvPr>
            <p:cNvSpPr/>
            <p:nvPr/>
          </p:nvSpPr>
          <p:spPr>
            <a:xfrm>
              <a:off x="0" y="0"/>
              <a:ext cx="5274310" cy="1361440"/>
            </a:xfrm>
            <a:prstGeom prst="rect">
              <a:avLst/>
            </a:prstGeom>
            <a:solidFill>
              <a:prstClr val="white"/>
            </a:solidFill>
          </p:spPr>
        </p:sp>
        <p:sp>
          <p:nvSpPr>
            <p:cNvPr id="6" name="矩形: 圆角 5">
              <a:extLst>
                <a:ext uri="{FF2B5EF4-FFF2-40B4-BE49-F238E27FC236}">
                  <a16:creationId xmlns:a16="http://schemas.microsoft.com/office/drawing/2014/main" id="{C49DAEBC-0A22-4898-BC4E-4E3160B30CBD}"/>
                </a:ext>
              </a:extLst>
            </p:cNvPr>
            <p:cNvSpPr/>
            <p:nvPr/>
          </p:nvSpPr>
          <p:spPr>
            <a:xfrm>
              <a:off x="0" y="1048680"/>
              <a:ext cx="5259486" cy="2514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HDFS 2.0</a:t>
              </a:r>
              <a:endParaRPr lang="zh-CN" sz="1050" kern="100">
                <a:effectLst/>
                <a:ea typeface="等线" panose="02010600030101010101" pitchFamily="2" charset="-122"/>
                <a:cs typeface="Times New Roman" panose="02020603050405020304" pitchFamily="18" charset="0"/>
              </a:endParaRPr>
            </a:p>
          </p:txBody>
        </p:sp>
        <p:sp>
          <p:nvSpPr>
            <p:cNvPr id="7" name="矩形: 圆角 6">
              <a:extLst>
                <a:ext uri="{FF2B5EF4-FFF2-40B4-BE49-F238E27FC236}">
                  <a16:creationId xmlns:a16="http://schemas.microsoft.com/office/drawing/2014/main" id="{CDD7392F-E758-42BE-AB11-701F51CD07B1}"/>
                </a:ext>
              </a:extLst>
            </p:cNvPr>
            <p:cNvSpPr/>
            <p:nvPr/>
          </p:nvSpPr>
          <p:spPr>
            <a:xfrm>
              <a:off x="0" y="708320"/>
              <a:ext cx="5259486" cy="2514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YARN</a:t>
              </a:r>
              <a:endParaRPr lang="zh-CN" sz="1050" kern="100">
                <a:effectLst/>
                <a:ea typeface="等线" panose="02010600030101010101" pitchFamily="2" charset="-122"/>
                <a:cs typeface="Times New Roman" panose="02020603050405020304" pitchFamily="18" charset="0"/>
              </a:endParaRPr>
            </a:p>
          </p:txBody>
        </p:sp>
        <p:sp>
          <p:nvSpPr>
            <p:cNvPr id="8" name="矩形: 圆角 7">
              <a:extLst>
                <a:ext uri="{FF2B5EF4-FFF2-40B4-BE49-F238E27FC236}">
                  <a16:creationId xmlns:a16="http://schemas.microsoft.com/office/drawing/2014/main" id="{F1124767-C175-4177-B51D-AFB157424495}"/>
                </a:ext>
              </a:extLst>
            </p:cNvPr>
            <p:cNvSpPr/>
            <p:nvPr/>
          </p:nvSpPr>
          <p:spPr>
            <a:xfrm>
              <a:off x="0" y="30107"/>
              <a:ext cx="648000" cy="589314"/>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BATCH</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(MapReduce)</a:t>
              </a:r>
              <a:endParaRPr lang="zh-CN" sz="1050" kern="100">
                <a:effectLst/>
                <a:ea typeface="等线" panose="02010600030101010101" pitchFamily="2" charset="-122"/>
                <a:cs typeface="Times New Roman" panose="02020603050405020304" pitchFamily="18" charset="0"/>
              </a:endParaRPr>
            </a:p>
          </p:txBody>
        </p:sp>
        <p:sp>
          <p:nvSpPr>
            <p:cNvPr id="9" name="矩形: 圆角 8">
              <a:extLst>
                <a:ext uri="{FF2B5EF4-FFF2-40B4-BE49-F238E27FC236}">
                  <a16:creationId xmlns:a16="http://schemas.microsoft.com/office/drawing/2014/main" id="{ACC958A8-89C5-47AC-9FEF-5506808CA378}"/>
                </a:ext>
              </a:extLst>
            </p:cNvPr>
            <p:cNvSpPr/>
            <p:nvPr/>
          </p:nvSpPr>
          <p:spPr>
            <a:xfrm>
              <a:off x="662579" y="32385"/>
              <a:ext cx="648000" cy="589314"/>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INTERACTIVE</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(Tez)</a:t>
              </a:r>
              <a:endParaRPr lang="zh-CN" sz="1050" kern="100">
                <a:effectLst/>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75759469-852B-4F3E-810B-71639B0E7EB2}"/>
                </a:ext>
              </a:extLst>
            </p:cNvPr>
            <p:cNvSpPr/>
            <p:nvPr/>
          </p:nvSpPr>
          <p:spPr>
            <a:xfrm>
              <a:off x="1323111" y="30480"/>
              <a:ext cx="648000" cy="588941"/>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ONLINE</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(HBase)</a:t>
              </a:r>
              <a:endParaRPr lang="zh-CN" sz="1050" kern="100">
                <a:effectLst/>
                <a:ea typeface="等线" panose="02010600030101010101" pitchFamily="2" charset="-122"/>
                <a:cs typeface="Times New Roman" panose="02020603050405020304" pitchFamily="18" charset="0"/>
              </a:endParaRPr>
            </a:p>
          </p:txBody>
        </p:sp>
        <p:sp>
          <p:nvSpPr>
            <p:cNvPr id="11" name="矩形: 圆角 10">
              <a:extLst>
                <a:ext uri="{FF2B5EF4-FFF2-40B4-BE49-F238E27FC236}">
                  <a16:creationId xmlns:a16="http://schemas.microsoft.com/office/drawing/2014/main" id="{709E9E43-0570-4814-8E5F-2C529CABA950}"/>
                </a:ext>
              </a:extLst>
            </p:cNvPr>
            <p:cNvSpPr/>
            <p:nvPr/>
          </p:nvSpPr>
          <p:spPr>
            <a:xfrm>
              <a:off x="1980046" y="30480"/>
              <a:ext cx="648000" cy="588941"/>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STREAMING</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(Storm, S4…)</a:t>
              </a:r>
              <a:endParaRPr lang="zh-CN" sz="1050" kern="100">
                <a:effectLst/>
                <a:ea typeface="等线" panose="02010600030101010101" pitchFamily="2"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B7991C8A-653D-46A1-960E-F5DCBF39448E}"/>
                </a:ext>
              </a:extLst>
            </p:cNvPr>
            <p:cNvSpPr/>
            <p:nvPr/>
          </p:nvSpPr>
          <p:spPr>
            <a:xfrm>
              <a:off x="2638831" y="30480"/>
              <a:ext cx="648000" cy="588941"/>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GRAPH</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(Giraph)</a:t>
              </a:r>
              <a:endParaRPr lang="zh-CN" sz="1050" kern="100">
                <a:effectLst/>
                <a:ea typeface="等线" panose="02010600030101010101" pitchFamily="2" charset="-122"/>
                <a:cs typeface="Times New Roman" panose="02020603050405020304" pitchFamily="18" charset="0"/>
              </a:endParaRPr>
            </a:p>
          </p:txBody>
        </p:sp>
        <p:sp>
          <p:nvSpPr>
            <p:cNvPr id="13" name="矩形: 圆角 12">
              <a:extLst>
                <a:ext uri="{FF2B5EF4-FFF2-40B4-BE49-F238E27FC236}">
                  <a16:creationId xmlns:a16="http://schemas.microsoft.com/office/drawing/2014/main" id="{B0E98B49-CE82-4CC2-8EEE-EAD596EA1669}"/>
                </a:ext>
              </a:extLst>
            </p:cNvPr>
            <p:cNvSpPr/>
            <p:nvPr/>
          </p:nvSpPr>
          <p:spPr>
            <a:xfrm>
              <a:off x="3295766" y="30480"/>
              <a:ext cx="648000" cy="588941"/>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In-MEMORY</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(Spark)</a:t>
              </a:r>
              <a:endParaRPr lang="zh-CN" sz="1050" kern="100">
                <a:effectLst/>
                <a:ea typeface="等线" panose="02010600030101010101" pitchFamily="2" charset="-122"/>
                <a:cs typeface="Times New Roman" panose="02020603050405020304" pitchFamily="18" charset="0"/>
              </a:endParaRPr>
            </a:p>
          </p:txBody>
        </p:sp>
        <p:sp>
          <p:nvSpPr>
            <p:cNvPr id="14" name="矩形: 圆角 13">
              <a:extLst>
                <a:ext uri="{FF2B5EF4-FFF2-40B4-BE49-F238E27FC236}">
                  <a16:creationId xmlns:a16="http://schemas.microsoft.com/office/drawing/2014/main" id="{3261C905-6CFB-468D-B5CB-DD255119CDE9}"/>
                </a:ext>
              </a:extLst>
            </p:cNvPr>
            <p:cNvSpPr/>
            <p:nvPr/>
          </p:nvSpPr>
          <p:spPr>
            <a:xfrm>
              <a:off x="3954551" y="32385"/>
              <a:ext cx="648000" cy="588941"/>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HPC MPI</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(OpenMPI)</a:t>
              </a:r>
              <a:endParaRPr lang="zh-CN" sz="1050" kern="100">
                <a:effectLst/>
                <a:ea typeface="等线" panose="02010600030101010101" pitchFamily="2" charset="-122"/>
                <a:cs typeface="Times New Roman" panose="02020603050405020304" pitchFamily="18" charset="0"/>
              </a:endParaRPr>
            </a:p>
          </p:txBody>
        </p:sp>
        <p:sp>
          <p:nvSpPr>
            <p:cNvPr id="15" name="矩形: 圆角 14">
              <a:extLst>
                <a:ext uri="{FF2B5EF4-FFF2-40B4-BE49-F238E27FC236}">
                  <a16:creationId xmlns:a16="http://schemas.microsoft.com/office/drawing/2014/main" id="{000396FC-B83D-4B1D-894D-F18E39F78BB5}"/>
                </a:ext>
              </a:extLst>
            </p:cNvPr>
            <p:cNvSpPr/>
            <p:nvPr/>
          </p:nvSpPr>
          <p:spPr>
            <a:xfrm>
              <a:off x="4611486" y="32385"/>
              <a:ext cx="648000" cy="588941"/>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OTHER</a:t>
              </a:r>
              <a:endParaRPr lang="zh-CN" sz="1050" kern="100">
                <a:effectLst/>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64070774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7AD76D-86CA-48DE-B181-B7C55DCA5D16}"/>
              </a:ext>
            </a:extLst>
          </p:cNvPr>
          <p:cNvSpPr>
            <a:spLocks noGrp="1"/>
          </p:cNvSpPr>
          <p:nvPr>
            <p:ph type="title"/>
          </p:nvPr>
        </p:nvSpPr>
        <p:spPr/>
        <p:txBody>
          <a:bodyPr/>
          <a:lstStyle/>
          <a:p>
            <a:r>
              <a:rPr lang="en-US" altLang="zh-CN" dirty="0"/>
              <a:t>5.2  YARN</a:t>
            </a:r>
            <a:r>
              <a:rPr lang="zh-CN" altLang="en-US" dirty="0"/>
              <a:t>体系架构</a:t>
            </a:r>
          </a:p>
        </p:txBody>
      </p:sp>
      <p:sp>
        <p:nvSpPr>
          <p:cNvPr id="3" name="内容占位符 2">
            <a:extLst>
              <a:ext uri="{FF2B5EF4-FFF2-40B4-BE49-F238E27FC236}">
                <a16:creationId xmlns:a16="http://schemas.microsoft.com/office/drawing/2014/main" id="{E1922D5D-138F-4FE0-9C32-E0D710E381D1}"/>
              </a:ext>
            </a:extLst>
          </p:cNvPr>
          <p:cNvSpPr>
            <a:spLocks noGrp="1"/>
          </p:cNvSpPr>
          <p:nvPr>
            <p:ph idx="1"/>
          </p:nvPr>
        </p:nvSpPr>
        <p:spPr/>
        <p:txBody>
          <a:bodyPr/>
          <a:lstStyle/>
          <a:p>
            <a:r>
              <a:rPr lang="en-US" altLang="zh-CN" dirty="0"/>
              <a:t>YARN</a:t>
            </a:r>
            <a:r>
              <a:rPr lang="zh-CN" altLang="en-US" dirty="0"/>
              <a:t>采用主从架构（</a:t>
            </a:r>
            <a:r>
              <a:rPr lang="en-US" altLang="zh-CN" dirty="0"/>
              <a:t>Master/Slave</a:t>
            </a:r>
            <a:r>
              <a:rPr lang="zh-CN" altLang="en-US" dirty="0"/>
              <a:t>），其核心组件包括三个：</a:t>
            </a:r>
            <a:r>
              <a:rPr lang="en-US" altLang="zh-CN" dirty="0" err="1"/>
              <a:t>ResourceManager</a:t>
            </a:r>
            <a:r>
              <a:rPr lang="zh-CN" altLang="en-US" dirty="0"/>
              <a:t>、</a:t>
            </a:r>
            <a:r>
              <a:rPr lang="en-US" altLang="zh-CN" dirty="0" err="1"/>
              <a:t>NodeManager</a:t>
            </a:r>
            <a:r>
              <a:rPr lang="zh-CN" altLang="en-US" dirty="0"/>
              <a:t>和</a:t>
            </a:r>
            <a:r>
              <a:rPr lang="en-US" altLang="zh-CN" dirty="0" err="1"/>
              <a:t>ApplicationMaster</a:t>
            </a:r>
            <a:r>
              <a:rPr lang="zh-CN" altLang="en-US" dirty="0"/>
              <a:t>。其中，</a:t>
            </a:r>
            <a:r>
              <a:rPr lang="en-US" altLang="zh-CN" dirty="0" err="1"/>
              <a:t>ResourceManager</a:t>
            </a:r>
            <a:r>
              <a:rPr lang="zh-CN" altLang="en-US" dirty="0"/>
              <a:t>是主进程，</a:t>
            </a:r>
            <a:r>
              <a:rPr lang="en-US" altLang="zh-CN" dirty="0" err="1"/>
              <a:t>NodeManager</a:t>
            </a:r>
            <a:r>
              <a:rPr lang="zh-CN" altLang="en-US" dirty="0"/>
              <a:t>是从进程，一个</a:t>
            </a:r>
            <a:r>
              <a:rPr lang="en-US" altLang="zh-CN" dirty="0" err="1"/>
              <a:t>ResourceManager</a:t>
            </a:r>
            <a:r>
              <a:rPr lang="zh-CN" altLang="en-US" dirty="0"/>
              <a:t>对应多个</a:t>
            </a:r>
            <a:r>
              <a:rPr lang="en-US" altLang="zh-CN" dirty="0" err="1"/>
              <a:t>NodeManager</a:t>
            </a:r>
            <a:r>
              <a:rPr lang="zh-CN" altLang="en-US" dirty="0"/>
              <a:t>，每个应用程序拥有一个</a:t>
            </a:r>
            <a:r>
              <a:rPr lang="en-US" altLang="zh-CN" dirty="0" err="1"/>
              <a:t>ApplicationMaster</a:t>
            </a:r>
            <a:r>
              <a:rPr lang="zh-CN" altLang="en-US" dirty="0"/>
              <a:t>。</a:t>
            </a:r>
            <a:endParaRPr lang="en-US" altLang="zh-CN" dirty="0"/>
          </a:p>
          <a:p>
            <a:r>
              <a:rPr lang="zh-CN" altLang="en-US" dirty="0"/>
              <a:t>此外，</a:t>
            </a:r>
            <a:r>
              <a:rPr lang="en-US" altLang="zh-CN" dirty="0"/>
              <a:t>YARN</a:t>
            </a:r>
            <a:r>
              <a:rPr lang="zh-CN" altLang="en-US" dirty="0"/>
              <a:t>中引入了一个逻辑概念</a:t>
            </a:r>
            <a:r>
              <a:rPr lang="en-US" altLang="zh-CN" dirty="0"/>
              <a:t>——</a:t>
            </a:r>
            <a:r>
              <a:rPr lang="zh-CN" altLang="en-US" dirty="0"/>
              <a:t>容器</a:t>
            </a:r>
            <a:r>
              <a:rPr lang="en-US" altLang="zh-CN" dirty="0"/>
              <a:t>Container</a:t>
            </a:r>
            <a:r>
              <a:rPr lang="zh-CN" altLang="en-US" dirty="0"/>
              <a:t>，它将各类资源（如</a:t>
            </a:r>
            <a:r>
              <a:rPr lang="en-US" altLang="zh-CN" dirty="0"/>
              <a:t>CPU</a:t>
            </a:r>
            <a:r>
              <a:rPr lang="zh-CN" altLang="en-US" dirty="0"/>
              <a:t>、内存）抽象化，方便从节点</a:t>
            </a:r>
            <a:r>
              <a:rPr lang="en-US" altLang="zh-CN" dirty="0" err="1"/>
              <a:t>NodeManager</a:t>
            </a:r>
            <a:r>
              <a:rPr lang="zh-CN" altLang="en-US" dirty="0"/>
              <a:t>管理本机资源，主节点</a:t>
            </a:r>
            <a:r>
              <a:rPr lang="en-US" altLang="zh-CN" dirty="0" err="1"/>
              <a:t>ResourceManager</a:t>
            </a:r>
            <a:r>
              <a:rPr lang="zh-CN" altLang="en-US" dirty="0"/>
              <a:t>管理集群资源，如规定</a:t>
            </a:r>
            <a:r>
              <a:rPr lang="en-US" altLang="zh-CN" dirty="0"/>
              <a:t>&lt;1</a:t>
            </a:r>
            <a:r>
              <a:rPr lang="zh-CN" altLang="en-US" dirty="0"/>
              <a:t>核，</a:t>
            </a:r>
            <a:r>
              <a:rPr lang="en-US" altLang="zh-CN" dirty="0"/>
              <a:t>2G&gt;</a:t>
            </a:r>
            <a:r>
              <a:rPr lang="zh-CN" altLang="en-US" dirty="0"/>
              <a:t>为</a:t>
            </a:r>
            <a:r>
              <a:rPr lang="en-US" altLang="zh-CN" dirty="0"/>
              <a:t>1</a:t>
            </a:r>
            <a:r>
              <a:rPr lang="zh-CN" altLang="en-US" dirty="0"/>
              <a:t>个</a:t>
            </a:r>
            <a:r>
              <a:rPr lang="en-US" altLang="zh-CN" dirty="0"/>
              <a:t>Container</a:t>
            </a:r>
            <a:r>
              <a:rPr lang="zh-CN" altLang="en-US" dirty="0"/>
              <a:t>。</a:t>
            </a:r>
          </a:p>
        </p:txBody>
      </p:sp>
    </p:spTree>
    <p:extLst>
      <p:ext uri="{BB962C8B-B14F-4D97-AF65-F5344CB8AC3E}">
        <p14:creationId xmlns:p14="http://schemas.microsoft.com/office/powerpoint/2010/main" val="1502396435"/>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790BB9-B492-4AA2-88F7-504F0AF61FC9}"/>
              </a:ext>
            </a:extLst>
          </p:cNvPr>
          <p:cNvSpPr>
            <a:spLocks noGrp="1"/>
          </p:cNvSpPr>
          <p:nvPr>
            <p:ph type="title"/>
          </p:nvPr>
        </p:nvSpPr>
        <p:spPr/>
        <p:txBody>
          <a:bodyPr/>
          <a:lstStyle/>
          <a:p>
            <a:r>
              <a:rPr lang="en-US" altLang="zh-CN" dirty="0"/>
              <a:t>5.2  YARN</a:t>
            </a:r>
            <a:r>
              <a:rPr lang="zh-CN" altLang="en-US" dirty="0"/>
              <a:t>体系架构</a:t>
            </a:r>
          </a:p>
        </p:txBody>
      </p:sp>
      <p:grpSp>
        <p:nvGrpSpPr>
          <p:cNvPr id="38" name="画布 21726">
            <a:extLst>
              <a:ext uri="{FF2B5EF4-FFF2-40B4-BE49-F238E27FC236}">
                <a16:creationId xmlns:a16="http://schemas.microsoft.com/office/drawing/2014/main" id="{4DC5BB6E-5E1F-464F-84C8-94980F259BDD}"/>
              </a:ext>
            </a:extLst>
          </p:cNvPr>
          <p:cNvGrpSpPr/>
          <p:nvPr/>
        </p:nvGrpSpPr>
        <p:grpSpPr>
          <a:xfrm>
            <a:off x="1934845" y="1118968"/>
            <a:ext cx="5274310" cy="3665220"/>
            <a:chOff x="0" y="0"/>
            <a:chExt cx="5274310" cy="3665220"/>
          </a:xfrm>
        </p:grpSpPr>
        <p:sp>
          <p:nvSpPr>
            <p:cNvPr id="39" name="矩形 38">
              <a:extLst>
                <a:ext uri="{FF2B5EF4-FFF2-40B4-BE49-F238E27FC236}">
                  <a16:creationId xmlns:a16="http://schemas.microsoft.com/office/drawing/2014/main" id="{EF014599-2619-496D-869F-37C0B5670443}"/>
                </a:ext>
              </a:extLst>
            </p:cNvPr>
            <p:cNvSpPr/>
            <p:nvPr/>
          </p:nvSpPr>
          <p:spPr>
            <a:xfrm>
              <a:off x="0" y="0"/>
              <a:ext cx="5274310" cy="3665220"/>
            </a:xfrm>
            <a:prstGeom prst="rect">
              <a:avLst/>
            </a:prstGeom>
            <a:solidFill>
              <a:prstClr val="white"/>
            </a:solidFill>
          </p:spPr>
        </p:sp>
        <p:grpSp>
          <p:nvGrpSpPr>
            <p:cNvPr id="40" name="组合 39">
              <a:extLst>
                <a:ext uri="{FF2B5EF4-FFF2-40B4-BE49-F238E27FC236}">
                  <a16:creationId xmlns:a16="http://schemas.microsoft.com/office/drawing/2014/main" id="{03EE748B-98FC-4A48-A0FA-F287DF9C45E1}"/>
                </a:ext>
              </a:extLst>
            </p:cNvPr>
            <p:cNvGrpSpPr/>
            <p:nvPr/>
          </p:nvGrpSpPr>
          <p:grpSpPr>
            <a:xfrm>
              <a:off x="5080" y="83820"/>
              <a:ext cx="5269230" cy="3505200"/>
              <a:chOff x="5080" y="83820"/>
              <a:chExt cx="5269230" cy="3505200"/>
            </a:xfrm>
          </p:grpSpPr>
          <p:sp>
            <p:nvSpPr>
              <p:cNvPr id="41" name="矩形 40">
                <a:extLst>
                  <a:ext uri="{FF2B5EF4-FFF2-40B4-BE49-F238E27FC236}">
                    <a16:creationId xmlns:a16="http://schemas.microsoft.com/office/drawing/2014/main" id="{2BA3E69A-4446-46CA-A362-E293B1A5DFE0}"/>
                  </a:ext>
                </a:extLst>
              </p:cNvPr>
              <p:cNvSpPr/>
              <p:nvPr/>
            </p:nvSpPr>
            <p:spPr>
              <a:xfrm>
                <a:off x="5080" y="2743200"/>
                <a:ext cx="1859280" cy="84582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l">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MapReduce</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状态</a:t>
                </a:r>
                <a:endParaRPr lang="zh-CN" sz="1050" kern="100">
                  <a:effectLst/>
                  <a:ea typeface="等线" panose="02010600030101010101" pitchFamily="2" charset="-122"/>
                  <a:cs typeface="Times New Roman" panose="02020603050405020304" pitchFamily="18" charset="0"/>
                </a:endParaRPr>
              </a:p>
              <a:p>
                <a:pPr algn="l">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提交作业</a:t>
                </a:r>
                <a:endParaRPr lang="zh-CN" sz="1050" kern="100">
                  <a:effectLst/>
                  <a:ea typeface="等线" panose="02010600030101010101" pitchFamily="2" charset="-122"/>
                  <a:cs typeface="Times New Roman" panose="02020603050405020304" pitchFamily="18" charset="0"/>
                </a:endParaRPr>
              </a:p>
              <a:p>
                <a:pPr algn="l">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节点状态</a:t>
                </a:r>
                <a:endParaRPr lang="zh-CN" sz="1050" kern="100">
                  <a:effectLst/>
                  <a:ea typeface="等线" panose="02010600030101010101" pitchFamily="2" charset="-122"/>
                  <a:cs typeface="Times New Roman" panose="02020603050405020304" pitchFamily="18" charset="0"/>
                </a:endParaRPr>
              </a:p>
              <a:p>
                <a:pPr algn="l">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请求资源</a:t>
                </a:r>
                <a:endParaRPr lang="zh-CN" sz="1050" kern="100">
                  <a:effectLst/>
                  <a:ea typeface="等线" panose="02010600030101010101" pitchFamily="2" charset="-122"/>
                  <a:cs typeface="Times New Roman" panose="02020603050405020304" pitchFamily="18" charset="0"/>
                </a:endParaRPr>
              </a:p>
            </p:txBody>
          </p:sp>
          <p:sp>
            <p:nvSpPr>
              <p:cNvPr id="42" name="矩形: 圆角 41">
                <a:extLst>
                  <a:ext uri="{FF2B5EF4-FFF2-40B4-BE49-F238E27FC236}">
                    <a16:creationId xmlns:a16="http://schemas.microsoft.com/office/drawing/2014/main" id="{84AC0526-ACD0-4006-976B-5AA4FE920A0D}"/>
                  </a:ext>
                </a:extLst>
              </p:cNvPr>
              <p:cNvSpPr/>
              <p:nvPr/>
            </p:nvSpPr>
            <p:spPr>
              <a:xfrm>
                <a:off x="3392170" y="83820"/>
                <a:ext cx="1882140" cy="100584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43" name="椭圆 42">
                <a:extLst>
                  <a:ext uri="{FF2B5EF4-FFF2-40B4-BE49-F238E27FC236}">
                    <a16:creationId xmlns:a16="http://schemas.microsoft.com/office/drawing/2014/main" id="{90D4A025-1A5F-4A49-B9CA-FE57A35D5043}"/>
                  </a:ext>
                </a:extLst>
              </p:cNvPr>
              <p:cNvSpPr/>
              <p:nvPr/>
            </p:nvSpPr>
            <p:spPr>
              <a:xfrm>
                <a:off x="251460" y="1211580"/>
                <a:ext cx="739140" cy="487680"/>
              </a:xfrm>
              <a:prstGeom prst="ellipse">
                <a:avLst/>
              </a:prstGeom>
              <a:solidFill>
                <a:schemeClr val="bg1">
                  <a:lumMod val="6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44" name="椭圆 43">
                <a:extLst>
                  <a:ext uri="{FF2B5EF4-FFF2-40B4-BE49-F238E27FC236}">
                    <a16:creationId xmlns:a16="http://schemas.microsoft.com/office/drawing/2014/main" id="{D3643DD1-255C-40D0-93D4-5F35959C1659}"/>
                  </a:ext>
                </a:extLst>
              </p:cNvPr>
              <p:cNvSpPr/>
              <p:nvPr/>
            </p:nvSpPr>
            <p:spPr>
              <a:xfrm>
                <a:off x="240960" y="1924980"/>
                <a:ext cx="739140" cy="487680"/>
              </a:xfrm>
              <a:prstGeom prst="ellipse">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45" name="矩形: 圆角 44">
                <a:extLst>
                  <a:ext uri="{FF2B5EF4-FFF2-40B4-BE49-F238E27FC236}">
                    <a16:creationId xmlns:a16="http://schemas.microsoft.com/office/drawing/2014/main" id="{2DA8E0AD-E571-49F6-BD30-1F4A576166CB}"/>
                  </a:ext>
                </a:extLst>
              </p:cNvPr>
              <p:cNvSpPr/>
              <p:nvPr/>
            </p:nvSpPr>
            <p:spPr>
              <a:xfrm>
                <a:off x="1559220" y="1402080"/>
                <a:ext cx="1161120" cy="85344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46" name="矩形: 圆角 45">
                <a:extLst>
                  <a:ext uri="{FF2B5EF4-FFF2-40B4-BE49-F238E27FC236}">
                    <a16:creationId xmlns:a16="http://schemas.microsoft.com/office/drawing/2014/main" id="{F794BE95-3326-4CB5-8AE4-C5AECBC3AF63}"/>
                  </a:ext>
                </a:extLst>
              </p:cNvPr>
              <p:cNvSpPr/>
              <p:nvPr/>
            </p:nvSpPr>
            <p:spPr>
              <a:xfrm>
                <a:off x="1661160" y="1493520"/>
                <a:ext cx="960120" cy="3429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Resource</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Manager</a:t>
                </a:r>
                <a:endParaRPr lang="zh-CN" sz="1050" kern="100">
                  <a:effectLst/>
                  <a:ea typeface="等线" panose="02010600030101010101" pitchFamily="2" charset="-122"/>
                  <a:cs typeface="Times New Roman" panose="02020603050405020304" pitchFamily="18" charset="0"/>
                </a:endParaRPr>
              </a:p>
            </p:txBody>
          </p:sp>
          <p:cxnSp>
            <p:nvCxnSpPr>
              <p:cNvPr id="47" name="直接箭头连接符 46">
                <a:extLst>
                  <a:ext uri="{FF2B5EF4-FFF2-40B4-BE49-F238E27FC236}">
                    <a16:creationId xmlns:a16="http://schemas.microsoft.com/office/drawing/2014/main" id="{237E9F2E-1625-4124-94FA-AE38E5B9EBD8}"/>
                  </a:ext>
                </a:extLst>
              </p:cNvPr>
              <p:cNvCxnSpPr/>
              <p:nvPr/>
            </p:nvCxnSpPr>
            <p:spPr>
              <a:xfrm>
                <a:off x="990600" y="1455420"/>
                <a:ext cx="568620" cy="37338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a:extLst>
                  <a:ext uri="{FF2B5EF4-FFF2-40B4-BE49-F238E27FC236}">
                    <a16:creationId xmlns:a16="http://schemas.microsoft.com/office/drawing/2014/main" id="{F61775FB-DA09-44FF-9455-F6A386E64740}"/>
                  </a:ext>
                </a:extLst>
              </p:cNvPr>
              <p:cNvCxnSpPr/>
              <p:nvPr/>
            </p:nvCxnSpPr>
            <p:spPr>
              <a:xfrm flipV="1">
                <a:off x="980100" y="1828800"/>
                <a:ext cx="579120" cy="34002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sp>
            <p:nvSpPr>
              <p:cNvPr id="49" name="矩形: 圆角 48">
                <a:extLst>
                  <a:ext uri="{FF2B5EF4-FFF2-40B4-BE49-F238E27FC236}">
                    <a16:creationId xmlns:a16="http://schemas.microsoft.com/office/drawing/2014/main" id="{B71C4BDD-5523-4252-AA70-893296216AB9}"/>
                  </a:ext>
                </a:extLst>
              </p:cNvPr>
              <p:cNvSpPr/>
              <p:nvPr/>
            </p:nvSpPr>
            <p:spPr>
              <a:xfrm>
                <a:off x="4001770" y="144780"/>
                <a:ext cx="720000" cy="3420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Manager</a:t>
                </a:r>
                <a:endParaRPr lang="zh-CN" sz="1050" kern="100">
                  <a:effectLst/>
                  <a:ea typeface="等线" panose="02010600030101010101" pitchFamily="2" charset="-122"/>
                  <a:cs typeface="Times New Roman" panose="02020603050405020304" pitchFamily="18" charset="0"/>
                </a:endParaRPr>
              </a:p>
            </p:txBody>
          </p:sp>
          <p:sp>
            <p:nvSpPr>
              <p:cNvPr id="50" name="椭圆 49">
                <a:extLst>
                  <a:ext uri="{FF2B5EF4-FFF2-40B4-BE49-F238E27FC236}">
                    <a16:creationId xmlns:a16="http://schemas.microsoft.com/office/drawing/2014/main" id="{522E4851-EF17-4E95-BB8C-876187988B17}"/>
                  </a:ext>
                </a:extLst>
              </p:cNvPr>
              <p:cNvSpPr/>
              <p:nvPr/>
            </p:nvSpPr>
            <p:spPr>
              <a:xfrm>
                <a:off x="3412149" y="591480"/>
                <a:ext cx="907200" cy="429600"/>
              </a:xfrm>
              <a:prstGeom prst="ellipse">
                <a:avLst/>
              </a:prstGeom>
              <a:solidFill>
                <a:schemeClr val="bg1">
                  <a:lumMod val="6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51" name="椭圆 50">
                <a:extLst>
                  <a:ext uri="{FF2B5EF4-FFF2-40B4-BE49-F238E27FC236}">
                    <a16:creationId xmlns:a16="http://schemas.microsoft.com/office/drawing/2014/main" id="{DDA3AB40-53CD-446D-A108-0CC8E4ADF86A}"/>
                  </a:ext>
                </a:extLst>
              </p:cNvPr>
              <p:cNvSpPr/>
              <p:nvPr/>
            </p:nvSpPr>
            <p:spPr>
              <a:xfrm>
                <a:off x="4341790" y="591820"/>
                <a:ext cx="907200" cy="429260"/>
              </a:xfrm>
              <a:prstGeom prst="ellipse">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Application</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Master</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52" name="矩形: 圆角 51">
                <a:extLst>
                  <a:ext uri="{FF2B5EF4-FFF2-40B4-BE49-F238E27FC236}">
                    <a16:creationId xmlns:a16="http://schemas.microsoft.com/office/drawing/2014/main" id="{B6E490BD-1ACF-493C-96AC-5CB73B0185F5}"/>
                  </a:ext>
                </a:extLst>
              </p:cNvPr>
              <p:cNvSpPr/>
              <p:nvPr/>
            </p:nvSpPr>
            <p:spPr>
              <a:xfrm>
                <a:off x="3392170" y="1323000"/>
                <a:ext cx="1882140" cy="100584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53" name="椭圆 52">
                <a:extLst>
                  <a:ext uri="{FF2B5EF4-FFF2-40B4-BE49-F238E27FC236}">
                    <a16:creationId xmlns:a16="http://schemas.microsoft.com/office/drawing/2014/main" id="{DBA01DCB-09F1-44DA-A32E-D51C69B32DE0}"/>
                  </a:ext>
                </a:extLst>
              </p:cNvPr>
              <p:cNvSpPr/>
              <p:nvPr/>
            </p:nvSpPr>
            <p:spPr>
              <a:xfrm>
                <a:off x="3411855" y="1830365"/>
                <a:ext cx="906780" cy="429260"/>
              </a:xfrm>
              <a:prstGeom prst="ellipse">
                <a:avLst/>
              </a:prstGeom>
              <a:solidFill>
                <a:schemeClr val="bg1">
                  <a:lumMod val="6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Application</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Master</a:t>
                </a:r>
                <a:endParaRPr lang="zh-CN" sz="1050" kern="100">
                  <a:effectLst/>
                  <a:ea typeface="等线" panose="02010600030101010101" pitchFamily="2" charset="-122"/>
                  <a:cs typeface="Times New Roman" panose="02020603050405020304" pitchFamily="18" charset="0"/>
                </a:endParaRPr>
              </a:p>
            </p:txBody>
          </p:sp>
          <p:sp>
            <p:nvSpPr>
              <p:cNvPr id="54" name="椭圆 53">
                <a:extLst>
                  <a:ext uri="{FF2B5EF4-FFF2-40B4-BE49-F238E27FC236}">
                    <a16:creationId xmlns:a16="http://schemas.microsoft.com/office/drawing/2014/main" id="{576F085D-B098-4A7F-9FF4-2FA42AEA0F5B}"/>
                  </a:ext>
                </a:extLst>
              </p:cNvPr>
              <p:cNvSpPr/>
              <p:nvPr/>
            </p:nvSpPr>
            <p:spPr>
              <a:xfrm>
                <a:off x="4341495" y="1831000"/>
                <a:ext cx="906780" cy="429260"/>
              </a:xfrm>
              <a:prstGeom prst="ellipse">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750" kern="100" dirty="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dirty="0">
                  <a:effectLst/>
                  <a:ea typeface="等线" panose="02010600030101010101" pitchFamily="2" charset="-122"/>
                  <a:cs typeface="Times New Roman" panose="02020603050405020304" pitchFamily="18" charset="0"/>
                </a:endParaRPr>
              </a:p>
            </p:txBody>
          </p:sp>
          <p:sp>
            <p:nvSpPr>
              <p:cNvPr id="55" name="矩形: 圆角 54">
                <a:extLst>
                  <a:ext uri="{FF2B5EF4-FFF2-40B4-BE49-F238E27FC236}">
                    <a16:creationId xmlns:a16="http://schemas.microsoft.com/office/drawing/2014/main" id="{1075E0EF-D40E-47C1-A0B1-7AC4B7B2C757}"/>
                  </a:ext>
                </a:extLst>
              </p:cNvPr>
              <p:cNvSpPr/>
              <p:nvPr/>
            </p:nvSpPr>
            <p:spPr>
              <a:xfrm>
                <a:off x="3392170" y="2583180"/>
                <a:ext cx="1882140" cy="100584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56" name="矩形: 圆角 55">
                <a:extLst>
                  <a:ext uri="{FF2B5EF4-FFF2-40B4-BE49-F238E27FC236}">
                    <a16:creationId xmlns:a16="http://schemas.microsoft.com/office/drawing/2014/main" id="{8C0CB5D0-447A-444C-9909-99CF82D23FB7}"/>
                  </a:ext>
                </a:extLst>
              </p:cNvPr>
              <p:cNvSpPr/>
              <p:nvPr/>
            </p:nvSpPr>
            <p:spPr>
              <a:xfrm>
                <a:off x="4001770" y="2651760"/>
                <a:ext cx="720000" cy="34163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Manager</a:t>
                </a:r>
                <a:endParaRPr lang="zh-CN" sz="1050" kern="100">
                  <a:effectLst/>
                  <a:ea typeface="等线" panose="02010600030101010101" pitchFamily="2" charset="-122"/>
                  <a:cs typeface="Times New Roman" panose="02020603050405020304" pitchFamily="18" charset="0"/>
                </a:endParaRPr>
              </a:p>
            </p:txBody>
          </p:sp>
          <p:sp>
            <p:nvSpPr>
              <p:cNvPr id="57" name="椭圆 56">
                <a:extLst>
                  <a:ext uri="{FF2B5EF4-FFF2-40B4-BE49-F238E27FC236}">
                    <a16:creationId xmlns:a16="http://schemas.microsoft.com/office/drawing/2014/main" id="{21AA14B6-27D3-4D09-9EC4-0368663A925F}"/>
                  </a:ext>
                </a:extLst>
              </p:cNvPr>
              <p:cNvSpPr/>
              <p:nvPr/>
            </p:nvSpPr>
            <p:spPr>
              <a:xfrm>
                <a:off x="3411855" y="3090545"/>
                <a:ext cx="906780" cy="429260"/>
              </a:xfrm>
              <a:prstGeom prst="ellipse">
                <a:avLst/>
              </a:prstGeom>
              <a:solidFill>
                <a:schemeClr val="bg1">
                  <a:lumMod val="6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58" name="椭圆 57">
                <a:extLst>
                  <a:ext uri="{FF2B5EF4-FFF2-40B4-BE49-F238E27FC236}">
                    <a16:creationId xmlns:a16="http://schemas.microsoft.com/office/drawing/2014/main" id="{774FAB8C-97AB-4CB8-A13E-0078DC11D945}"/>
                  </a:ext>
                </a:extLst>
              </p:cNvPr>
              <p:cNvSpPr/>
              <p:nvPr/>
            </p:nvSpPr>
            <p:spPr>
              <a:xfrm>
                <a:off x="4341495" y="3091180"/>
                <a:ext cx="906780" cy="429260"/>
              </a:xfrm>
              <a:prstGeom prst="ellipse">
                <a:avLst/>
              </a:prstGeom>
              <a:solidFill>
                <a:schemeClr val="bg1">
                  <a:lumMod val="6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cxnSp>
            <p:nvCxnSpPr>
              <p:cNvPr id="59" name="直接箭头连接符 58">
                <a:extLst>
                  <a:ext uri="{FF2B5EF4-FFF2-40B4-BE49-F238E27FC236}">
                    <a16:creationId xmlns:a16="http://schemas.microsoft.com/office/drawing/2014/main" id="{9868431E-A18F-40FB-9E41-C454295E4AA5}"/>
                  </a:ext>
                </a:extLst>
              </p:cNvPr>
              <p:cNvCxnSpPr/>
              <p:nvPr/>
            </p:nvCxnSpPr>
            <p:spPr>
              <a:xfrm flipH="1">
                <a:off x="2621280" y="1554775"/>
                <a:ext cx="1383960" cy="110195"/>
              </a:xfrm>
              <a:prstGeom prst="straightConnector1">
                <a:avLst/>
              </a:prstGeom>
              <a:ln>
                <a:prstDash val="lgDashDot"/>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a:extLst>
                  <a:ext uri="{FF2B5EF4-FFF2-40B4-BE49-F238E27FC236}">
                    <a16:creationId xmlns:a16="http://schemas.microsoft.com/office/drawing/2014/main" id="{3389F1D1-A1A3-42FA-A68B-4341835A0E0D}"/>
                  </a:ext>
                </a:extLst>
              </p:cNvPr>
              <p:cNvCxnSpPr/>
              <p:nvPr/>
            </p:nvCxnSpPr>
            <p:spPr>
              <a:xfrm flipH="1">
                <a:off x="2141220" y="315780"/>
                <a:ext cx="1860550" cy="1177740"/>
              </a:xfrm>
              <a:prstGeom prst="straightConnector1">
                <a:avLst/>
              </a:prstGeom>
              <a:ln>
                <a:prstDash val="lgDashDot"/>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a:extLst>
                  <a:ext uri="{FF2B5EF4-FFF2-40B4-BE49-F238E27FC236}">
                    <a16:creationId xmlns:a16="http://schemas.microsoft.com/office/drawing/2014/main" id="{50DC365F-A58A-4C40-A7C5-7C827624E81C}"/>
                  </a:ext>
                </a:extLst>
              </p:cNvPr>
              <p:cNvCxnSpPr/>
              <p:nvPr/>
            </p:nvCxnSpPr>
            <p:spPr>
              <a:xfrm flipH="1" flipV="1">
                <a:off x="2141220" y="1836420"/>
                <a:ext cx="1860550" cy="986155"/>
              </a:xfrm>
              <a:prstGeom prst="straightConnector1">
                <a:avLst/>
              </a:prstGeom>
              <a:ln>
                <a:prstDash val="lgDashDot"/>
                <a:tailEnd type="triangle"/>
              </a:ln>
            </p:spPr>
            <p:style>
              <a:lnRef idx="1">
                <a:schemeClr val="dk1"/>
              </a:lnRef>
              <a:fillRef idx="0">
                <a:schemeClr val="dk1"/>
              </a:fillRef>
              <a:effectRef idx="0">
                <a:schemeClr val="dk1"/>
              </a:effectRef>
              <a:fontRef idx="minor">
                <a:schemeClr val="tx1"/>
              </a:fontRef>
            </p:style>
          </p:cxnSp>
          <p:cxnSp>
            <p:nvCxnSpPr>
              <p:cNvPr id="62" name="直接箭头连接符 61">
                <a:extLst>
                  <a:ext uri="{FF2B5EF4-FFF2-40B4-BE49-F238E27FC236}">
                    <a16:creationId xmlns:a16="http://schemas.microsoft.com/office/drawing/2014/main" id="{67CBA723-2B7F-4998-893E-0D0B4FE5CB91}"/>
                  </a:ext>
                </a:extLst>
              </p:cNvPr>
              <p:cNvCxnSpPr>
                <a:stCxn id="51" idx="4"/>
              </p:cNvCxnSpPr>
              <p:nvPr/>
            </p:nvCxnSpPr>
            <p:spPr>
              <a:xfrm flipH="1">
                <a:off x="2606040" y="1021080"/>
                <a:ext cx="2189350" cy="495300"/>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63" name="直接箭头连接符 62">
                <a:extLst>
                  <a:ext uri="{FF2B5EF4-FFF2-40B4-BE49-F238E27FC236}">
                    <a16:creationId xmlns:a16="http://schemas.microsoft.com/office/drawing/2014/main" id="{4F55F616-87DF-45EB-9BF7-4D7AE11F128B}"/>
                  </a:ext>
                </a:extLst>
              </p:cNvPr>
              <p:cNvCxnSpPr/>
              <p:nvPr/>
            </p:nvCxnSpPr>
            <p:spPr>
              <a:xfrm flipH="1" flipV="1">
                <a:off x="2598420" y="1828800"/>
                <a:ext cx="813436" cy="216196"/>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sp>
            <p:nvSpPr>
              <p:cNvPr id="64" name="矩形: 圆角 63">
                <a:extLst>
                  <a:ext uri="{FF2B5EF4-FFF2-40B4-BE49-F238E27FC236}">
                    <a16:creationId xmlns:a16="http://schemas.microsoft.com/office/drawing/2014/main" id="{1646F808-9D2A-400F-B4E9-D4A822C662BD}"/>
                  </a:ext>
                </a:extLst>
              </p:cNvPr>
              <p:cNvSpPr/>
              <p:nvPr/>
            </p:nvSpPr>
            <p:spPr>
              <a:xfrm>
                <a:off x="4005240" y="1383960"/>
                <a:ext cx="719455" cy="34163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Manager</a:t>
                </a:r>
                <a:endParaRPr lang="zh-CN" sz="1050" kern="100">
                  <a:effectLst/>
                  <a:ea typeface="等线" panose="02010600030101010101" pitchFamily="2" charset="-122"/>
                  <a:cs typeface="Times New Roman" panose="02020603050405020304" pitchFamily="18" charset="0"/>
                </a:endParaRPr>
              </a:p>
            </p:txBody>
          </p:sp>
          <p:sp>
            <p:nvSpPr>
              <p:cNvPr id="65" name="任意多边形: 形状 64">
                <a:extLst>
                  <a:ext uri="{FF2B5EF4-FFF2-40B4-BE49-F238E27FC236}">
                    <a16:creationId xmlns:a16="http://schemas.microsoft.com/office/drawing/2014/main" id="{99662F17-5364-486B-A144-7F1C2B6A9B37}"/>
                  </a:ext>
                </a:extLst>
              </p:cNvPr>
              <p:cNvSpPr/>
              <p:nvPr/>
            </p:nvSpPr>
            <p:spPr>
              <a:xfrm>
                <a:off x="3909060" y="2270760"/>
                <a:ext cx="1216829" cy="815340"/>
              </a:xfrm>
              <a:custGeom>
                <a:avLst/>
                <a:gdLst>
                  <a:gd name="connsiteX0" fmla="*/ 899160 w 1216829"/>
                  <a:gd name="connsiteY0" fmla="*/ 815340 h 815340"/>
                  <a:gd name="connsiteX1" fmla="*/ 1165860 w 1216829"/>
                  <a:gd name="connsiteY1" fmla="*/ 312420 h 815340"/>
                  <a:gd name="connsiteX2" fmla="*/ 0 w 1216829"/>
                  <a:gd name="connsiteY2" fmla="*/ 0 h 815340"/>
                </a:gdLst>
                <a:ahLst/>
                <a:cxnLst>
                  <a:cxn ang="0">
                    <a:pos x="connsiteX0" y="connsiteY0"/>
                  </a:cxn>
                  <a:cxn ang="0">
                    <a:pos x="connsiteX1" y="connsiteY1"/>
                  </a:cxn>
                  <a:cxn ang="0">
                    <a:pos x="connsiteX2" y="connsiteY2"/>
                  </a:cxn>
                </a:cxnLst>
                <a:rect l="l" t="t" r="r" b="b"/>
                <a:pathLst>
                  <a:path w="1216829" h="815340">
                    <a:moveTo>
                      <a:pt x="899160" y="815340"/>
                    </a:moveTo>
                    <a:cubicBezTo>
                      <a:pt x="1107440" y="631825"/>
                      <a:pt x="1315720" y="448310"/>
                      <a:pt x="1165860" y="312420"/>
                    </a:cubicBezTo>
                    <a:cubicBezTo>
                      <a:pt x="1016000" y="176530"/>
                      <a:pt x="200660" y="58420"/>
                      <a:pt x="0" y="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66" name="任意多边形: 形状 65">
                <a:extLst>
                  <a:ext uri="{FF2B5EF4-FFF2-40B4-BE49-F238E27FC236}">
                    <a16:creationId xmlns:a16="http://schemas.microsoft.com/office/drawing/2014/main" id="{1E163167-AF3E-4626-B292-E14CE3CE434A}"/>
                  </a:ext>
                </a:extLst>
              </p:cNvPr>
              <p:cNvSpPr/>
              <p:nvPr/>
            </p:nvSpPr>
            <p:spPr>
              <a:xfrm>
                <a:off x="4785360" y="1028700"/>
                <a:ext cx="320071" cy="807720"/>
              </a:xfrm>
              <a:custGeom>
                <a:avLst/>
                <a:gdLst>
                  <a:gd name="connsiteX0" fmla="*/ 0 w 320071"/>
                  <a:gd name="connsiteY0" fmla="*/ 807720 h 807720"/>
                  <a:gd name="connsiteX1" fmla="*/ 320040 w 320071"/>
                  <a:gd name="connsiteY1" fmla="*/ 457200 h 807720"/>
                  <a:gd name="connsiteX2" fmla="*/ 15240 w 320071"/>
                  <a:gd name="connsiteY2" fmla="*/ 0 h 807720"/>
                </a:gdLst>
                <a:ahLst/>
                <a:cxnLst>
                  <a:cxn ang="0">
                    <a:pos x="connsiteX0" y="connsiteY0"/>
                  </a:cxn>
                  <a:cxn ang="0">
                    <a:pos x="connsiteX1" y="connsiteY1"/>
                  </a:cxn>
                  <a:cxn ang="0">
                    <a:pos x="connsiteX2" y="connsiteY2"/>
                  </a:cxn>
                </a:cxnLst>
                <a:rect l="l" t="t" r="r" b="b"/>
                <a:pathLst>
                  <a:path w="320071" h="807720">
                    <a:moveTo>
                      <a:pt x="0" y="807720"/>
                    </a:moveTo>
                    <a:cubicBezTo>
                      <a:pt x="158750" y="699770"/>
                      <a:pt x="317500" y="591820"/>
                      <a:pt x="320040" y="457200"/>
                    </a:cubicBezTo>
                    <a:cubicBezTo>
                      <a:pt x="322580" y="322580"/>
                      <a:pt x="168910" y="161290"/>
                      <a:pt x="15240"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67" name="任意多边形: 形状 66">
                <a:extLst>
                  <a:ext uri="{FF2B5EF4-FFF2-40B4-BE49-F238E27FC236}">
                    <a16:creationId xmlns:a16="http://schemas.microsoft.com/office/drawing/2014/main" id="{A9E78F47-B421-4D96-AA4A-81CABBE140CF}"/>
                  </a:ext>
                </a:extLst>
              </p:cNvPr>
              <p:cNvSpPr/>
              <p:nvPr/>
            </p:nvSpPr>
            <p:spPr>
              <a:xfrm>
                <a:off x="3855720" y="1021080"/>
                <a:ext cx="1024954" cy="815340"/>
              </a:xfrm>
              <a:custGeom>
                <a:avLst/>
                <a:gdLst>
                  <a:gd name="connsiteX0" fmla="*/ 0 w 1024954"/>
                  <a:gd name="connsiteY0" fmla="*/ 0 h 815340"/>
                  <a:gd name="connsiteX1" fmla="*/ 899160 w 1024954"/>
                  <a:gd name="connsiteY1" fmla="*/ 205740 h 815340"/>
                  <a:gd name="connsiteX2" fmla="*/ 922020 w 1024954"/>
                  <a:gd name="connsiteY2" fmla="*/ 701040 h 815340"/>
                  <a:gd name="connsiteX3" fmla="*/ 0 w 1024954"/>
                  <a:gd name="connsiteY3" fmla="*/ 815340 h 815340"/>
                </a:gdLst>
                <a:ahLst/>
                <a:cxnLst>
                  <a:cxn ang="0">
                    <a:pos x="connsiteX0" y="connsiteY0"/>
                  </a:cxn>
                  <a:cxn ang="0">
                    <a:pos x="connsiteX1" y="connsiteY1"/>
                  </a:cxn>
                  <a:cxn ang="0">
                    <a:pos x="connsiteX2" y="connsiteY2"/>
                  </a:cxn>
                  <a:cxn ang="0">
                    <a:pos x="connsiteX3" y="connsiteY3"/>
                  </a:cxn>
                </a:cxnLst>
                <a:rect l="l" t="t" r="r" b="b"/>
                <a:pathLst>
                  <a:path w="1024954" h="815340">
                    <a:moveTo>
                      <a:pt x="0" y="0"/>
                    </a:moveTo>
                    <a:cubicBezTo>
                      <a:pt x="372745" y="44450"/>
                      <a:pt x="745490" y="88900"/>
                      <a:pt x="899160" y="205740"/>
                    </a:cubicBezTo>
                    <a:cubicBezTo>
                      <a:pt x="1052830" y="322580"/>
                      <a:pt x="1071880" y="599440"/>
                      <a:pt x="922020" y="701040"/>
                    </a:cubicBezTo>
                    <a:cubicBezTo>
                      <a:pt x="772160" y="802640"/>
                      <a:pt x="386080" y="808990"/>
                      <a:pt x="0" y="81534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68" name="直接箭头连接符 67">
                <a:extLst>
                  <a:ext uri="{FF2B5EF4-FFF2-40B4-BE49-F238E27FC236}">
                    <a16:creationId xmlns:a16="http://schemas.microsoft.com/office/drawing/2014/main" id="{084098D3-779C-4C9A-AB6E-6C1E2B5F0850}"/>
                  </a:ext>
                </a:extLst>
              </p:cNvPr>
              <p:cNvCxnSpPr/>
              <p:nvPr/>
            </p:nvCxnSpPr>
            <p:spPr>
              <a:xfrm>
                <a:off x="1059180" y="2903220"/>
                <a:ext cx="6553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DCF5D975-B350-449A-B0DE-E8B939505F03}"/>
                  </a:ext>
                </a:extLst>
              </p:cNvPr>
              <p:cNvCxnSpPr/>
              <p:nvPr/>
            </p:nvCxnSpPr>
            <p:spPr>
              <a:xfrm flipV="1">
                <a:off x="1062354" y="3091897"/>
                <a:ext cx="655200" cy="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70" name="直接箭头连接符 69">
                <a:extLst>
                  <a:ext uri="{FF2B5EF4-FFF2-40B4-BE49-F238E27FC236}">
                    <a16:creationId xmlns:a16="http://schemas.microsoft.com/office/drawing/2014/main" id="{236116DA-49CD-4EF8-AB64-F079ED7F2846}"/>
                  </a:ext>
                </a:extLst>
              </p:cNvPr>
              <p:cNvCxnSpPr/>
              <p:nvPr/>
            </p:nvCxnSpPr>
            <p:spPr>
              <a:xfrm>
                <a:off x="1060746" y="3288960"/>
                <a:ext cx="655200" cy="0"/>
              </a:xfrm>
              <a:prstGeom prst="straightConnector1">
                <a:avLst/>
              </a:prstGeom>
              <a:ln>
                <a:prstDash val="lgDashDot"/>
                <a:tailEnd type="triangle"/>
              </a:ln>
            </p:spPr>
            <p:style>
              <a:lnRef idx="1">
                <a:schemeClr val="dk1"/>
              </a:lnRef>
              <a:fillRef idx="0">
                <a:schemeClr val="dk1"/>
              </a:fillRef>
              <a:effectRef idx="0">
                <a:schemeClr val="dk1"/>
              </a:effectRef>
              <a:fontRef idx="minor">
                <a:schemeClr val="tx1"/>
              </a:fontRef>
            </p:style>
          </p:cxnSp>
          <p:cxnSp>
            <p:nvCxnSpPr>
              <p:cNvPr id="71" name="直接箭头连接符 70">
                <a:extLst>
                  <a:ext uri="{FF2B5EF4-FFF2-40B4-BE49-F238E27FC236}">
                    <a16:creationId xmlns:a16="http://schemas.microsoft.com/office/drawing/2014/main" id="{11BD328A-40FB-4A3C-95F1-B0A20205A7FD}"/>
                  </a:ext>
                </a:extLst>
              </p:cNvPr>
              <p:cNvCxnSpPr/>
              <p:nvPr/>
            </p:nvCxnSpPr>
            <p:spPr>
              <a:xfrm>
                <a:off x="1048680" y="3479460"/>
                <a:ext cx="655320" cy="0"/>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833997972"/>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EEF51-9542-42CD-805C-6FE2BABAD1AE}"/>
              </a:ext>
            </a:extLst>
          </p:cNvPr>
          <p:cNvSpPr>
            <a:spLocks noGrp="1"/>
          </p:cNvSpPr>
          <p:nvPr>
            <p:ph type="title"/>
          </p:nvPr>
        </p:nvSpPr>
        <p:spPr/>
        <p:txBody>
          <a:bodyPr/>
          <a:lstStyle/>
          <a:p>
            <a:r>
              <a:rPr lang="en-US" altLang="zh-CN" dirty="0"/>
              <a:t>5.2  YARN</a:t>
            </a:r>
            <a:r>
              <a:rPr lang="zh-CN" altLang="en-US" dirty="0"/>
              <a:t>体系架构</a:t>
            </a:r>
          </a:p>
        </p:txBody>
      </p:sp>
      <p:sp>
        <p:nvSpPr>
          <p:cNvPr id="3" name="内容占位符 2">
            <a:extLst>
              <a:ext uri="{FF2B5EF4-FFF2-40B4-BE49-F238E27FC236}">
                <a16:creationId xmlns:a16="http://schemas.microsoft.com/office/drawing/2014/main" id="{06C43210-AA36-4DAF-A2BD-35D49A151F5F}"/>
              </a:ext>
            </a:extLst>
          </p:cNvPr>
          <p:cNvSpPr>
            <a:spLocks noGrp="1"/>
          </p:cNvSpPr>
          <p:nvPr>
            <p:ph idx="1"/>
          </p:nvPr>
        </p:nvSpPr>
        <p:spPr/>
        <p:txBody>
          <a:bodyPr>
            <a:normAutofit fontScale="92500" lnSpcReduction="10000"/>
          </a:bodyPr>
          <a:lstStyle/>
          <a:p>
            <a:r>
              <a:rPr lang="en-US" altLang="zh-CN" dirty="0"/>
              <a:t>1. Client</a:t>
            </a:r>
          </a:p>
          <a:p>
            <a:pPr lvl="1"/>
            <a:r>
              <a:rPr lang="en-US" altLang="zh-CN" dirty="0"/>
              <a:t>Client</a:t>
            </a:r>
            <a:r>
              <a:rPr lang="zh-CN" altLang="en-US" dirty="0"/>
              <a:t>向</a:t>
            </a:r>
            <a:r>
              <a:rPr lang="en-US" altLang="zh-CN" dirty="0" err="1"/>
              <a:t>ResourceManager</a:t>
            </a:r>
            <a:r>
              <a:rPr lang="zh-CN" altLang="en-US" dirty="0"/>
              <a:t>提交任务、终止任务等。</a:t>
            </a:r>
          </a:p>
          <a:p>
            <a:r>
              <a:rPr lang="en-US" altLang="zh-CN" dirty="0"/>
              <a:t>2. </a:t>
            </a:r>
            <a:r>
              <a:rPr lang="en-US" altLang="zh-CN" dirty="0" err="1"/>
              <a:t>ResourceManager</a:t>
            </a:r>
            <a:endParaRPr lang="en-US" altLang="zh-CN" dirty="0"/>
          </a:p>
          <a:p>
            <a:pPr lvl="1"/>
            <a:r>
              <a:rPr lang="zh-CN" altLang="en-US" dirty="0"/>
              <a:t>整个集群只有一个</a:t>
            </a:r>
            <a:r>
              <a:rPr lang="en-US" altLang="zh-CN" dirty="0" err="1"/>
              <a:t>ResourceManager</a:t>
            </a:r>
            <a:r>
              <a:rPr lang="zh-CN" altLang="en-US" dirty="0"/>
              <a:t>，负责集群资源的统一管理和调度。具体承担功能包括：</a:t>
            </a:r>
          </a:p>
          <a:p>
            <a:pPr lvl="1"/>
            <a:r>
              <a:rPr lang="zh-CN" altLang="en-US" dirty="0"/>
              <a:t>（</a:t>
            </a:r>
            <a:r>
              <a:rPr lang="en-US" altLang="zh-CN" dirty="0"/>
              <a:t>1</a:t>
            </a:r>
            <a:r>
              <a:rPr lang="zh-CN" altLang="en-US" dirty="0"/>
              <a:t>）处理来自客户端请求，包括启动</a:t>
            </a:r>
            <a:r>
              <a:rPr lang="en-US" altLang="zh-CN" dirty="0"/>
              <a:t>/</a:t>
            </a:r>
            <a:r>
              <a:rPr lang="zh-CN" altLang="en-US" dirty="0"/>
              <a:t>终止应用程序。</a:t>
            </a:r>
          </a:p>
          <a:p>
            <a:pPr lvl="1"/>
            <a:r>
              <a:rPr lang="zh-CN" altLang="en-US" dirty="0"/>
              <a:t>（</a:t>
            </a:r>
            <a:r>
              <a:rPr lang="en-US" altLang="zh-CN" dirty="0"/>
              <a:t>2</a:t>
            </a:r>
            <a:r>
              <a:rPr lang="zh-CN" altLang="en-US" dirty="0"/>
              <a:t>）启动</a:t>
            </a:r>
            <a:r>
              <a:rPr lang="en-US" altLang="zh-CN" dirty="0"/>
              <a:t>/</a:t>
            </a:r>
            <a:r>
              <a:rPr lang="zh-CN" altLang="en-US" dirty="0"/>
              <a:t>监控</a:t>
            </a:r>
            <a:r>
              <a:rPr lang="en-US" altLang="zh-CN" dirty="0" err="1"/>
              <a:t>ApplicationMaster</a:t>
            </a:r>
            <a:r>
              <a:rPr lang="zh-CN" altLang="en-US" dirty="0"/>
              <a:t>，一旦某个</a:t>
            </a:r>
            <a:r>
              <a:rPr lang="en-US" altLang="zh-CN" dirty="0" err="1"/>
              <a:t>ApplicationMaster</a:t>
            </a:r>
            <a:r>
              <a:rPr lang="zh-CN" altLang="en-US" dirty="0"/>
              <a:t>出现故障，</a:t>
            </a:r>
            <a:r>
              <a:rPr lang="en-US" altLang="zh-CN" dirty="0" err="1"/>
              <a:t>ResourceManager</a:t>
            </a:r>
            <a:r>
              <a:rPr lang="zh-CN" altLang="en-US" dirty="0"/>
              <a:t>将会在另一个节点上启动该</a:t>
            </a:r>
            <a:r>
              <a:rPr lang="en-US" altLang="zh-CN" dirty="0" err="1"/>
              <a:t>ApplicationMaster</a:t>
            </a:r>
            <a:r>
              <a:rPr lang="zh-CN" altLang="en-US" dirty="0"/>
              <a:t>。</a:t>
            </a:r>
          </a:p>
          <a:p>
            <a:pPr lvl="1"/>
            <a:r>
              <a:rPr lang="zh-CN" altLang="en-US" dirty="0"/>
              <a:t>（</a:t>
            </a:r>
            <a:r>
              <a:rPr lang="en-US" altLang="zh-CN" dirty="0"/>
              <a:t>3</a:t>
            </a:r>
            <a:r>
              <a:rPr lang="zh-CN" altLang="en-US" dirty="0"/>
              <a:t>）监控</a:t>
            </a:r>
            <a:r>
              <a:rPr lang="en-US" altLang="zh-CN" dirty="0" err="1"/>
              <a:t>NodeManager</a:t>
            </a:r>
            <a:r>
              <a:rPr lang="zh-CN" altLang="en-US" dirty="0"/>
              <a:t>，接收</a:t>
            </a:r>
            <a:r>
              <a:rPr lang="en-US" altLang="zh-CN" dirty="0" err="1"/>
              <a:t>NodeManager</a:t>
            </a:r>
            <a:r>
              <a:rPr lang="zh-CN" altLang="en-US" dirty="0"/>
              <a:t>汇报的心跳信息并分配任务给</a:t>
            </a:r>
            <a:r>
              <a:rPr lang="en-US" altLang="zh-CN" dirty="0" err="1"/>
              <a:t>NodeManager</a:t>
            </a:r>
            <a:r>
              <a:rPr lang="zh-CN" altLang="en-US" dirty="0"/>
              <a:t>去执行，一旦某个</a:t>
            </a:r>
            <a:r>
              <a:rPr lang="en-US" altLang="zh-CN" dirty="0" err="1"/>
              <a:t>NodeManager</a:t>
            </a:r>
            <a:r>
              <a:rPr lang="zh-CN" altLang="en-US" dirty="0"/>
              <a:t>出现故障，标记该</a:t>
            </a:r>
            <a:r>
              <a:rPr lang="en-US" altLang="zh-CN" dirty="0" err="1"/>
              <a:t>NodeManager</a:t>
            </a:r>
            <a:r>
              <a:rPr lang="zh-CN" altLang="en-US" dirty="0"/>
              <a:t>的任务，来告诉对应的</a:t>
            </a:r>
            <a:r>
              <a:rPr lang="en-US" altLang="zh-CN" dirty="0" err="1"/>
              <a:t>ApplicationMaster</a:t>
            </a:r>
            <a:r>
              <a:rPr lang="zh-CN" altLang="en-US" dirty="0"/>
              <a:t>如何处理。</a:t>
            </a:r>
          </a:p>
        </p:txBody>
      </p:sp>
    </p:spTree>
    <p:extLst>
      <p:ext uri="{BB962C8B-B14F-4D97-AF65-F5344CB8AC3E}">
        <p14:creationId xmlns:p14="http://schemas.microsoft.com/office/powerpoint/2010/main" val="306636886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EEF51-9542-42CD-805C-6FE2BABAD1AE}"/>
              </a:ext>
            </a:extLst>
          </p:cNvPr>
          <p:cNvSpPr>
            <a:spLocks noGrp="1"/>
          </p:cNvSpPr>
          <p:nvPr>
            <p:ph type="title"/>
          </p:nvPr>
        </p:nvSpPr>
        <p:spPr/>
        <p:txBody>
          <a:bodyPr/>
          <a:lstStyle/>
          <a:p>
            <a:r>
              <a:rPr lang="en-US" altLang="zh-CN" dirty="0"/>
              <a:t>5.2  YARN</a:t>
            </a:r>
            <a:r>
              <a:rPr lang="zh-CN" altLang="en-US" dirty="0"/>
              <a:t>体系架构</a:t>
            </a:r>
          </a:p>
        </p:txBody>
      </p:sp>
      <p:sp>
        <p:nvSpPr>
          <p:cNvPr id="3" name="内容占位符 2">
            <a:extLst>
              <a:ext uri="{FF2B5EF4-FFF2-40B4-BE49-F238E27FC236}">
                <a16:creationId xmlns:a16="http://schemas.microsoft.com/office/drawing/2014/main" id="{06C43210-AA36-4DAF-A2BD-35D49A151F5F}"/>
              </a:ext>
            </a:extLst>
          </p:cNvPr>
          <p:cNvSpPr>
            <a:spLocks noGrp="1"/>
          </p:cNvSpPr>
          <p:nvPr>
            <p:ph idx="1"/>
          </p:nvPr>
        </p:nvSpPr>
        <p:spPr/>
        <p:txBody>
          <a:bodyPr>
            <a:normAutofit fontScale="77500" lnSpcReduction="20000"/>
          </a:bodyPr>
          <a:lstStyle/>
          <a:p>
            <a:r>
              <a:rPr lang="en-US" altLang="zh-CN" dirty="0"/>
              <a:t>3. </a:t>
            </a:r>
            <a:r>
              <a:rPr lang="en-US" altLang="zh-CN" dirty="0" err="1"/>
              <a:t>NodeManager</a:t>
            </a:r>
            <a:endParaRPr lang="en-US" altLang="zh-CN" dirty="0"/>
          </a:p>
          <a:p>
            <a:pPr lvl="1"/>
            <a:r>
              <a:rPr lang="zh-CN" altLang="en-US" dirty="0"/>
              <a:t>整个集群有多个</a:t>
            </a:r>
            <a:r>
              <a:rPr lang="en-US" altLang="zh-CN" dirty="0" err="1"/>
              <a:t>NodeManager</a:t>
            </a:r>
            <a:r>
              <a:rPr lang="zh-CN" altLang="en-US" dirty="0"/>
              <a:t>，负责单节点资源的管理和使用。具体承担功能包括：</a:t>
            </a:r>
          </a:p>
          <a:p>
            <a:pPr lvl="1"/>
            <a:r>
              <a:rPr lang="zh-CN" altLang="en-US" dirty="0"/>
              <a:t>（</a:t>
            </a:r>
            <a:r>
              <a:rPr lang="en-US" altLang="zh-CN" dirty="0"/>
              <a:t>1</a:t>
            </a:r>
            <a:r>
              <a:rPr lang="zh-CN" altLang="en-US" dirty="0"/>
              <a:t>）周期性向</a:t>
            </a:r>
            <a:r>
              <a:rPr lang="en-US" altLang="zh-CN" dirty="0" err="1"/>
              <a:t>ResourceManager</a:t>
            </a:r>
            <a:r>
              <a:rPr lang="zh-CN" altLang="en-US" dirty="0"/>
              <a:t>汇报本节点上的资源使用情况和各个</a:t>
            </a:r>
            <a:r>
              <a:rPr lang="en-US" altLang="zh-CN" dirty="0"/>
              <a:t>Container</a:t>
            </a:r>
            <a:r>
              <a:rPr lang="zh-CN" altLang="en-US" dirty="0"/>
              <a:t>的运行状态。</a:t>
            </a:r>
          </a:p>
          <a:p>
            <a:pPr lvl="1"/>
            <a:r>
              <a:rPr lang="zh-CN" altLang="en-US" dirty="0"/>
              <a:t>（</a:t>
            </a:r>
            <a:r>
              <a:rPr lang="en-US" altLang="zh-CN" dirty="0"/>
              <a:t>2</a:t>
            </a:r>
            <a:r>
              <a:rPr lang="zh-CN" altLang="en-US" dirty="0"/>
              <a:t>）接收并处理来自</a:t>
            </a:r>
            <a:r>
              <a:rPr lang="en-US" altLang="zh-CN" dirty="0" err="1"/>
              <a:t>ResourceManager</a:t>
            </a:r>
            <a:r>
              <a:rPr lang="zh-CN" altLang="en-US" dirty="0"/>
              <a:t>的</a:t>
            </a:r>
            <a:r>
              <a:rPr lang="en-US" altLang="zh-CN" dirty="0"/>
              <a:t>Container</a:t>
            </a:r>
            <a:r>
              <a:rPr lang="zh-CN" altLang="en-US" dirty="0"/>
              <a:t>启动</a:t>
            </a:r>
            <a:r>
              <a:rPr lang="en-US" altLang="zh-CN" dirty="0"/>
              <a:t>/</a:t>
            </a:r>
            <a:r>
              <a:rPr lang="zh-CN" altLang="en-US" dirty="0"/>
              <a:t>停止的各种命令。</a:t>
            </a:r>
          </a:p>
          <a:p>
            <a:pPr lvl="1"/>
            <a:r>
              <a:rPr lang="zh-CN" altLang="en-US" dirty="0"/>
              <a:t>（</a:t>
            </a:r>
            <a:r>
              <a:rPr lang="en-US" altLang="zh-CN" dirty="0"/>
              <a:t>3</a:t>
            </a:r>
            <a:r>
              <a:rPr lang="zh-CN" altLang="en-US" dirty="0"/>
              <a:t>）处理来自</a:t>
            </a:r>
            <a:r>
              <a:rPr lang="en-US" altLang="zh-CN" dirty="0" err="1"/>
              <a:t>ApplicationMaster</a:t>
            </a:r>
            <a:r>
              <a:rPr lang="zh-CN" altLang="en-US" dirty="0"/>
              <a:t>的命令。</a:t>
            </a:r>
          </a:p>
          <a:p>
            <a:r>
              <a:rPr lang="en-US" altLang="zh-CN" dirty="0"/>
              <a:t>4. </a:t>
            </a:r>
            <a:r>
              <a:rPr lang="en-US" altLang="zh-CN" dirty="0" err="1"/>
              <a:t>ApplicationMaster</a:t>
            </a:r>
            <a:endParaRPr lang="en-US" altLang="zh-CN" dirty="0"/>
          </a:p>
          <a:p>
            <a:pPr lvl="1"/>
            <a:r>
              <a:rPr lang="zh-CN" altLang="en-US" dirty="0"/>
              <a:t>每个应用程序拥有一个</a:t>
            </a:r>
            <a:r>
              <a:rPr lang="en-US" altLang="zh-CN" dirty="0" err="1"/>
              <a:t>ApplicationMaster</a:t>
            </a:r>
            <a:r>
              <a:rPr lang="zh-CN" altLang="en-US" dirty="0"/>
              <a:t>，负责管理应用程序。具体承担功能包括：</a:t>
            </a:r>
          </a:p>
          <a:p>
            <a:pPr lvl="1"/>
            <a:r>
              <a:rPr lang="zh-CN" altLang="en-US" dirty="0"/>
              <a:t>（</a:t>
            </a:r>
            <a:r>
              <a:rPr lang="en-US" altLang="zh-CN" dirty="0"/>
              <a:t>1</a:t>
            </a:r>
            <a:r>
              <a:rPr lang="zh-CN" altLang="en-US" dirty="0"/>
              <a:t>）数据切分。</a:t>
            </a:r>
          </a:p>
          <a:p>
            <a:pPr lvl="1"/>
            <a:r>
              <a:rPr lang="zh-CN" altLang="en-US" dirty="0"/>
              <a:t>（</a:t>
            </a:r>
            <a:r>
              <a:rPr lang="en-US" altLang="zh-CN" dirty="0"/>
              <a:t>2</a:t>
            </a:r>
            <a:r>
              <a:rPr lang="zh-CN" altLang="en-US" dirty="0"/>
              <a:t>）为应用程序</a:t>
            </a:r>
            <a:r>
              <a:rPr lang="en-US" altLang="zh-CN" dirty="0"/>
              <a:t>/</a:t>
            </a:r>
            <a:r>
              <a:rPr lang="zh-CN" altLang="en-US" dirty="0"/>
              <a:t>作业向</a:t>
            </a:r>
            <a:r>
              <a:rPr lang="en-US" altLang="zh-CN" dirty="0" err="1"/>
              <a:t>ResourceManager</a:t>
            </a:r>
            <a:r>
              <a:rPr lang="zh-CN" altLang="en-US" dirty="0"/>
              <a:t>申请资源（</a:t>
            </a:r>
            <a:r>
              <a:rPr lang="en-US" altLang="zh-CN" dirty="0"/>
              <a:t>Container</a:t>
            </a:r>
            <a:r>
              <a:rPr lang="zh-CN" altLang="en-US" dirty="0"/>
              <a:t>），并分配给内部任务。</a:t>
            </a:r>
          </a:p>
          <a:p>
            <a:pPr lvl="1"/>
            <a:r>
              <a:rPr lang="zh-CN" altLang="en-US" dirty="0"/>
              <a:t>（</a:t>
            </a:r>
            <a:r>
              <a:rPr lang="en-US" altLang="zh-CN" dirty="0"/>
              <a:t>3</a:t>
            </a:r>
            <a:r>
              <a:rPr lang="zh-CN" altLang="en-US" dirty="0"/>
              <a:t>）与</a:t>
            </a:r>
            <a:r>
              <a:rPr lang="en-US" altLang="zh-CN" dirty="0" err="1"/>
              <a:t>NodeManager</a:t>
            </a:r>
            <a:r>
              <a:rPr lang="zh-CN" altLang="en-US" dirty="0"/>
              <a:t>通信，以启动</a:t>
            </a:r>
            <a:r>
              <a:rPr lang="en-US" altLang="zh-CN" dirty="0"/>
              <a:t>/</a:t>
            </a:r>
            <a:r>
              <a:rPr lang="zh-CN" altLang="en-US" dirty="0"/>
              <a:t>停止任务。</a:t>
            </a:r>
          </a:p>
          <a:p>
            <a:pPr lvl="1"/>
            <a:r>
              <a:rPr lang="zh-CN" altLang="en-US" dirty="0"/>
              <a:t>（</a:t>
            </a:r>
            <a:r>
              <a:rPr lang="en-US" altLang="zh-CN" dirty="0"/>
              <a:t>4</a:t>
            </a:r>
            <a:r>
              <a:rPr lang="zh-CN" altLang="en-US" dirty="0"/>
              <a:t>）任务监控和容错，在任务执行失败时重新为该任务申请资源并重启任务。</a:t>
            </a:r>
          </a:p>
          <a:p>
            <a:pPr lvl="1"/>
            <a:r>
              <a:rPr lang="zh-CN" altLang="en-US" dirty="0"/>
              <a:t>（</a:t>
            </a:r>
            <a:r>
              <a:rPr lang="en-US" altLang="zh-CN" dirty="0"/>
              <a:t>5</a:t>
            </a:r>
            <a:r>
              <a:rPr lang="zh-CN" altLang="en-US" dirty="0"/>
              <a:t>）接收并处理</a:t>
            </a:r>
            <a:r>
              <a:rPr lang="en-US" altLang="zh-CN" dirty="0" err="1"/>
              <a:t>ResourceManager</a:t>
            </a:r>
            <a:r>
              <a:rPr lang="zh-CN" altLang="en-US" dirty="0"/>
              <a:t>发出的命令，如终止</a:t>
            </a:r>
            <a:r>
              <a:rPr lang="en-US" altLang="zh-CN" dirty="0"/>
              <a:t>Container</a:t>
            </a:r>
            <a:r>
              <a:rPr lang="zh-CN" altLang="en-US" dirty="0"/>
              <a:t>、重启</a:t>
            </a:r>
            <a:r>
              <a:rPr lang="en-US" altLang="zh-CN" dirty="0" err="1"/>
              <a:t>NodeManager</a:t>
            </a:r>
            <a:r>
              <a:rPr lang="zh-CN" altLang="en-US" dirty="0"/>
              <a:t>等。</a:t>
            </a:r>
          </a:p>
        </p:txBody>
      </p:sp>
    </p:spTree>
    <p:extLst>
      <p:ext uri="{BB962C8B-B14F-4D97-AF65-F5344CB8AC3E}">
        <p14:creationId xmlns:p14="http://schemas.microsoft.com/office/powerpoint/2010/main" val="992765073"/>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EEF51-9542-42CD-805C-6FE2BABAD1AE}"/>
              </a:ext>
            </a:extLst>
          </p:cNvPr>
          <p:cNvSpPr>
            <a:spLocks noGrp="1"/>
          </p:cNvSpPr>
          <p:nvPr>
            <p:ph type="title"/>
          </p:nvPr>
        </p:nvSpPr>
        <p:spPr/>
        <p:txBody>
          <a:bodyPr/>
          <a:lstStyle/>
          <a:p>
            <a:r>
              <a:rPr lang="en-US" altLang="zh-CN" dirty="0"/>
              <a:t>5.2  YARN</a:t>
            </a:r>
            <a:r>
              <a:rPr lang="zh-CN" altLang="en-US" dirty="0"/>
              <a:t>体系架构</a:t>
            </a:r>
          </a:p>
        </p:txBody>
      </p:sp>
      <p:sp>
        <p:nvSpPr>
          <p:cNvPr id="3" name="内容占位符 2">
            <a:extLst>
              <a:ext uri="{FF2B5EF4-FFF2-40B4-BE49-F238E27FC236}">
                <a16:creationId xmlns:a16="http://schemas.microsoft.com/office/drawing/2014/main" id="{06C43210-AA36-4DAF-A2BD-35D49A151F5F}"/>
              </a:ext>
            </a:extLst>
          </p:cNvPr>
          <p:cNvSpPr>
            <a:spLocks noGrp="1"/>
          </p:cNvSpPr>
          <p:nvPr>
            <p:ph idx="1"/>
          </p:nvPr>
        </p:nvSpPr>
        <p:spPr/>
        <p:txBody>
          <a:bodyPr>
            <a:normAutofit fontScale="77500" lnSpcReduction="20000"/>
          </a:bodyPr>
          <a:lstStyle/>
          <a:p>
            <a:r>
              <a:rPr lang="en-US" altLang="zh-CN" dirty="0"/>
              <a:t>5. Container</a:t>
            </a:r>
            <a:endParaRPr lang="zh-CN" altLang="zh-CN" dirty="0"/>
          </a:p>
          <a:p>
            <a:pPr lvl="1"/>
            <a:r>
              <a:rPr lang="en-US" altLang="zh-CN" dirty="0"/>
              <a:t>Container</a:t>
            </a:r>
            <a:r>
              <a:rPr lang="zh-CN" altLang="zh-CN" dirty="0"/>
              <a:t>是</a:t>
            </a:r>
            <a:r>
              <a:rPr lang="en-US" altLang="zh-CN" dirty="0"/>
              <a:t>YARN</a:t>
            </a:r>
            <a:r>
              <a:rPr lang="zh-CN" altLang="zh-CN" dirty="0"/>
              <a:t>中新引入的一个逻辑概念，是</a:t>
            </a:r>
            <a:r>
              <a:rPr lang="en-US" altLang="zh-CN" dirty="0"/>
              <a:t>YARN</a:t>
            </a:r>
            <a:r>
              <a:rPr lang="zh-CN" altLang="zh-CN" dirty="0"/>
              <a:t>对资源的抽象，是</a:t>
            </a:r>
            <a:r>
              <a:rPr lang="en-US" altLang="zh-CN" dirty="0"/>
              <a:t>YARN</a:t>
            </a:r>
            <a:r>
              <a:rPr lang="zh-CN" altLang="zh-CN" dirty="0"/>
              <a:t>中最重要的概念之一。</a:t>
            </a:r>
            <a:r>
              <a:rPr lang="en-US" altLang="zh-CN" dirty="0"/>
              <a:t>Container</a:t>
            </a:r>
            <a:r>
              <a:rPr lang="zh-CN" altLang="zh-CN" dirty="0"/>
              <a:t>封装了某个节点上一定量的资源（</a:t>
            </a:r>
            <a:r>
              <a:rPr lang="en-US" altLang="zh-CN" dirty="0"/>
              <a:t>CPU</a:t>
            </a:r>
            <a:r>
              <a:rPr lang="zh-CN" altLang="zh-CN" dirty="0"/>
              <a:t>和内存两类资源），它与</a:t>
            </a:r>
            <a:r>
              <a:rPr lang="en-US" altLang="zh-CN" dirty="0"/>
              <a:t>Linux Container</a:t>
            </a:r>
            <a:r>
              <a:rPr lang="zh-CN" altLang="zh-CN" dirty="0"/>
              <a:t>没有任何关系，仅仅是</a:t>
            </a:r>
            <a:r>
              <a:rPr lang="en-US" altLang="zh-CN" dirty="0"/>
              <a:t>YARN</a:t>
            </a:r>
            <a:r>
              <a:rPr lang="zh-CN" altLang="zh-CN" dirty="0"/>
              <a:t>提出的一个概念。</a:t>
            </a:r>
          </a:p>
          <a:p>
            <a:pPr lvl="1"/>
            <a:r>
              <a:rPr lang="en-US" altLang="zh-CN" dirty="0"/>
              <a:t>Container</a:t>
            </a:r>
            <a:r>
              <a:rPr lang="zh-CN" altLang="zh-CN" dirty="0"/>
              <a:t>由</a:t>
            </a:r>
            <a:r>
              <a:rPr lang="en-US" altLang="zh-CN" dirty="0" err="1"/>
              <a:t>ApplicationMaster</a:t>
            </a:r>
            <a:r>
              <a:rPr lang="zh-CN" altLang="zh-CN" dirty="0"/>
              <a:t>向</a:t>
            </a:r>
            <a:r>
              <a:rPr lang="en-US" altLang="zh-CN" dirty="0" err="1"/>
              <a:t>ResourceManager</a:t>
            </a:r>
            <a:r>
              <a:rPr lang="zh-CN" altLang="zh-CN" dirty="0"/>
              <a:t>申请，由</a:t>
            </a:r>
            <a:r>
              <a:rPr lang="en-US" altLang="zh-CN" dirty="0" err="1"/>
              <a:t>ResouceManager</a:t>
            </a:r>
            <a:r>
              <a:rPr lang="zh-CN" altLang="zh-CN" dirty="0"/>
              <a:t>中的资源调度器异步分配给</a:t>
            </a:r>
            <a:r>
              <a:rPr lang="en-US" altLang="zh-CN" dirty="0" err="1"/>
              <a:t>ApplicationMaster</a:t>
            </a:r>
            <a:r>
              <a:rPr lang="zh-CN" altLang="zh-CN" dirty="0"/>
              <a:t>；</a:t>
            </a:r>
            <a:r>
              <a:rPr lang="en-US" altLang="zh-CN" dirty="0"/>
              <a:t>Container</a:t>
            </a:r>
            <a:r>
              <a:rPr lang="zh-CN" altLang="zh-CN" dirty="0"/>
              <a:t>的运行是由</a:t>
            </a:r>
            <a:r>
              <a:rPr lang="en-US" altLang="zh-CN" dirty="0" err="1"/>
              <a:t>ApplicationMaster</a:t>
            </a:r>
            <a:r>
              <a:rPr lang="zh-CN" altLang="zh-CN" dirty="0"/>
              <a:t>向资源所在的</a:t>
            </a:r>
            <a:r>
              <a:rPr lang="en-US" altLang="zh-CN" dirty="0" err="1"/>
              <a:t>NodeManager</a:t>
            </a:r>
            <a:r>
              <a:rPr lang="zh-CN" altLang="zh-CN" dirty="0"/>
              <a:t>发起的，</a:t>
            </a:r>
            <a:r>
              <a:rPr lang="en-US" altLang="zh-CN" dirty="0"/>
              <a:t>Container</a:t>
            </a:r>
            <a:r>
              <a:rPr lang="zh-CN" altLang="zh-CN" dirty="0"/>
              <a:t>运行时需提供内部执行的任务命令（可以是任何命令，比如</a:t>
            </a:r>
            <a:r>
              <a:rPr lang="en-US" altLang="zh-CN" dirty="0"/>
              <a:t>Java</a:t>
            </a:r>
            <a:r>
              <a:rPr lang="zh-CN" altLang="zh-CN" dirty="0"/>
              <a:t>、</a:t>
            </a:r>
            <a:r>
              <a:rPr lang="en-US" altLang="zh-CN" dirty="0"/>
              <a:t>Python</a:t>
            </a:r>
            <a:r>
              <a:rPr lang="zh-CN" altLang="zh-CN" dirty="0"/>
              <a:t>、</a:t>
            </a:r>
            <a:r>
              <a:rPr lang="en-US" altLang="zh-CN" dirty="0"/>
              <a:t>C++</a:t>
            </a:r>
            <a:r>
              <a:rPr lang="zh-CN" altLang="zh-CN" dirty="0"/>
              <a:t>进程启动命令等）以及该命令执行所需的环境变量和外部资源（比如词典文件、可执行文件、</a:t>
            </a:r>
            <a:r>
              <a:rPr lang="en-US" altLang="zh-CN" dirty="0"/>
              <a:t>jar</a:t>
            </a:r>
            <a:r>
              <a:rPr lang="zh-CN" altLang="zh-CN" dirty="0"/>
              <a:t>包等）。</a:t>
            </a:r>
          </a:p>
          <a:p>
            <a:pPr lvl="1"/>
            <a:r>
              <a:rPr lang="zh-CN" altLang="zh-CN" dirty="0"/>
              <a:t>另外，一个应用程序所需的</a:t>
            </a:r>
            <a:r>
              <a:rPr lang="en-US" altLang="zh-CN" dirty="0"/>
              <a:t>Container</a:t>
            </a:r>
            <a:r>
              <a:rPr lang="zh-CN" altLang="zh-CN" dirty="0"/>
              <a:t>分为以下两大类：</a:t>
            </a:r>
          </a:p>
          <a:p>
            <a:pPr lvl="2"/>
            <a:r>
              <a:rPr lang="zh-CN" altLang="zh-CN" dirty="0"/>
              <a:t>（</a:t>
            </a:r>
            <a:r>
              <a:rPr lang="en-US" altLang="zh-CN" dirty="0"/>
              <a:t>1</a:t>
            </a:r>
            <a:r>
              <a:rPr lang="zh-CN" altLang="zh-CN" dirty="0"/>
              <a:t>）运行</a:t>
            </a:r>
            <a:r>
              <a:rPr lang="en-US" altLang="zh-CN" dirty="0" err="1"/>
              <a:t>ApplicationMaster</a:t>
            </a:r>
            <a:r>
              <a:rPr lang="zh-CN" altLang="zh-CN" dirty="0"/>
              <a:t>的</a:t>
            </a:r>
            <a:r>
              <a:rPr lang="en-US" altLang="zh-CN" dirty="0"/>
              <a:t>Container</a:t>
            </a:r>
            <a:r>
              <a:rPr lang="zh-CN" altLang="zh-CN" dirty="0"/>
              <a:t>：这是由</a:t>
            </a:r>
            <a:r>
              <a:rPr lang="en-US" altLang="zh-CN" dirty="0" err="1"/>
              <a:t>ResourceManager</a:t>
            </a:r>
            <a:r>
              <a:rPr lang="zh-CN" altLang="zh-CN" dirty="0"/>
              <a:t>和其内部的资源调度器申请和启动的，用户提交应用程序时，可指定唯一的</a:t>
            </a:r>
            <a:r>
              <a:rPr lang="en-US" altLang="zh-CN" dirty="0" err="1"/>
              <a:t>ApplicationMaster</a:t>
            </a:r>
            <a:r>
              <a:rPr lang="zh-CN" altLang="zh-CN" dirty="0"/>
              <a:t>所需的资源。</a:t>
            </a:r>
          </a:p>
          <a:p>
            <a:pPr lvl="2"/>
            <a:r>
              <a:rPr lang="zh-CN" altLang="zh-CN" dirty="0"/>
              <a:t>（</a:t>
            </a:r>
            <a:r>
              <a:rPr lang="en-US" altLang="zh-CN" dirty="0"/>
              <a:t>2</a:t>
            </a:r>
            <a:r>
              <a:rPr lang="zh-CN" altLang="zh-CN" dirty="0"/>
              <a:t>）运行各类任务的</a:t>
            </a:r>
            <a:r>
              <a:rPr lang="en-US" altLang="zh-CN" dirty="0"/>
              <a:t>Container</a:t>
            </a:r>
            <a:r>
              <a:rPr lang="zh-CN" altLang="zh-CN" dirty="0"/>
              <a:t>：这是由</a:t>
            </a:r>
            <a:r>
              <a:rPr lang="en-US" altLang="zh-CN" dirty="0" err="1"/>
              <a:t>ApplicationMaster</a:t>
            </a:r>
            <a:r>
              <a:rPr lang="zh-CN" altLang="zh-CN" dirty="0"/>
              <a:t>向</a:t>
            </a:r>
            <a:r>
              <a:rPr lang="en-US" altLang="zh-CN" dirty="0" err="1"/>
              <a:t>ResourceManager</a:t>
            </a:r>
            <a:r>
              <a:rPr lang="zh-CN" altLang="zh-CN" dirty="0"/>
              <a:t>申请的，并由</a:t>
            </a:r>
            <a:r>
              <a:rPr lang="en-US" altLang="zh-CN" dirty="0" err="1"/>
              <a:t>ApplicationMaster</a:t>
            </a:r>
            <a:r>
              <a:rPr lang="zh-CN" altLang="zh-CN" dirty="0"/>
              <a:t>与</a:t>
            </a:r>
            <a:r>
              <a:rPr lang="en-US" altLang="zh-CN" dirty="0" err="1"/>
              <a:t>NodeManager</a:t>
            </a:r>
            <a:r>
              <a:rPr lang="zh-CN" altLang="zh-CN" dirty="0"/>
              <a:t>通信以启动之。该类</a:t>
            </a:r>
            <a:r>
              <a:rPr lang="en-US" altLang="zh-CN" dirty="0"/>
              <a:t>Container</a:t>
            </a:r>
            <a:r>
              <a:rPr lang="zh-CN" altLang="zh-CN" dirty="0"/>
              <a:t>上运行的任务类型可以是</a:t>
            </a:r>
            <a:r>
              <a:rPr lang="en-US" altLang="zh-CN" dirty="0"/>
              <a:t>Map Task</a:t>
            </a:r>
            <a:r>
              <a:rPr lang="zh-CN" altLang="zh-CN" dirty="0"/>
              <a:t>、</a:t>
            </a:r>
            <a:r>
              <a:rPr lang="en-US" altLang="zh-CN" dirty="0"/>
              <a:t>Reduce Task</a:t>
            </a:r>
            <a:r>
              <a:rPr lang="zh-CN" altLang="zh-CN" dirty="0"/>
              <a:t>或</a:t>
            </a:r>
            <a:r>
              <a:rPr lang="en-US" altLang="zh-CN" dirty="0"/>
              <a:t>Spark Task</a:t>
            </a:r>
            <a:r>
              <a:rPr lang="zh-CN" altLang="zh-CN" dirty="0"/>
              <a:t>等。</a:t>
            </a:r>
          </a:p>
          <a:p>
            <a:pPr lvl="1"/>
            <a:r>
              <a:rPr lang="zh-CN" altLang="zh-CN" dirty="0"/>
              <a:t>以上两类</a:t>
            </a:r>
            <a:r>
              <a:rPr lang="en-US" altLang="zh-CN" dirty="0"/>
              <a:t>Container</a:t>
            </a:r>
            <a:r>
              <a:rPr lang="zh-CN" altLang="zh-CN" dirty="0"/>
              <a:t>可能在任意节点上，它们的位置通常而言是随机的，即</a:t>
            </a:r>
            <a:r>
              <a:rPr lang="en-US" altLang="zh-CN" dirty="0" err="1"/>
              <a:t>ApplicationMaster</a:t>
            </a:r>
            <a:r>
              <a:rPr lang="zh-CN" altLang="zh-CN" dirty="0"/>
              <a:t>可能与它管理的任务运行在一个节点上。</a:t>
            </a:r>
          </a:p>
        </p:txBody>
      </p:sp>
    </p:spTree>
    <p:extLst>
      <p:ext uri="{BB962C8B-B14F-4D97-AF65-F5344CB8AC3E}">
        <p14:creationId xmlns:p14="http://schemas.microsoft.com/office/powerpoint/2010/main" val="381815242"/>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F140C3-F742-4B0B-9A84-A6F47057A6D7}"/>
              </a:ext>
            </a:extLst>
          </p:cNvPr>
          <p:cNvSpPr>
            <a:spLocks noGrp="1"/>
          </p:cNvSpPr>
          <p:nvPr>
            <p:ph type="title"/>
          </p:nvPr>
        </p:nvSpPr>
        <p:spPr/>
        <p:txBody>
          <a:bodyPr/>
          <a:lstStyle/>
          <a:p>
            <a:r>
              <a:rPr lang="en-US" altLang="zh-CN" dirty="0"/>
              <a:t>5.3  YARN</a:t>
            </a:r>
            <a:r>
              <a:rPr lang="zh-CN" altLang="en-US" dirty="0"/>
              <a:t>工作流程</a:t>
            </a:r>
          </a:p>
        </p:txBody>
      </p:sp>
      <p:grpSp>
        <p:nvGrpSpPr>
          <p:cNvPr id="4" name="画布 21727">
            <a:extLst>
              <a:ext uri="{FF2B5EF4-FFF2-40B4-BE49-F238E27FC236}">
                <a16:creationId xmlns:a16="http://schemas.microsoft.com/office/drawing/2014/main" id="{D514D772-A1A5-4D2F-A024-181711691D2C}"/>
              </a:ext>
            </a:extLst>
          </p:cNvPr>
          <p:cNvGrpSpPr/>
          <p:nvPr/>
        </p:nvGrpSpPr>
        <p:grpSpPr>
          <a:xfrm>
            <a:off x="1934845" y="1392848"/>
            <a:ext cx="5274310" cy="2990850"/>
            <a:chOff x="0" y="0"/>
            <a:chExt cx="5274310" cy="2990850"/>
          </a:xfrm>
        </p:grpSpPr>
        <p:sp>
          <p:nvSpPr>
            <p:cNvPr id="5" name="矩形 4">
              <a:extLst>
                <a:ext uri="{FF2B5EF4-FFF2-40B4-BE49-F238E27FC236}">
                  <a16:creationId xmlns:a16="http://schemas.microsoft.com/office/drawing/2014/main" id="{EC7F7D3D-96A0-4406-9CD1-4F432C2EB6B7}"/>
                </a:ext>
              </a:extLst>
            </p:cNvPr>
            <p:cNvSpPr/>
            <p:nvPr/>
          </p:nvSpPr>
          <p:spPr>
            <a:xfrm>
              <a:off x="0" y="0"/>
              <a:ext cx="5274310" cy="2990850"/>
            </a:xfrm>
            <a:prstGeom prst="rect">
              <a:avLst/>
            </a:prstGeom>
            <a:solidFill>
              <a:prstClr val="white"/>
            </a:solidFill>
          </p:spPr>
        </p:sp>
        <p:sp>
          <p:nvSpPr>
            <p:cNvPr id="6" name="矩形 5">
              <a:extLst>
                <a:ext uri="{FF2B5EF4-FFF2-40B4-BE49-F238E27FC236}">
                  <a16:creationId xmlns:a16="http://schemas.microsoft.com/office/drawing/2014/main" id="{A0EA8AEE-FBBB-4EC1-BE27-C014EF201025}"/>
                </a:ext>
              </a:extLst>
            </p:cNvPr>
            <p:cNvSpPr/>
            <p:nvPr/>
          </p:nvSpPr>
          <p:spPr>
            <a:xfrm>
              <a:off x="1719240" y="1241720"/>
              <a:ext cx="293370" cy="262255"/>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ea typeface="宋体" panose="02010600030101010101" pitchFamily="2" charset="-122"/>
                  <a:cs typeface="Times New Roman" panose="02020603050405020304" pitchFamily="18" charset="0"/>
                </a:rPr>
                <a:t>⑧</a:t>
              </a:r>
              <a:endParaRPr lang="zh-CN" sz="1050" kern="10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3CD6AC62-2AB0-434C-AD4C-B4B5DFADF4CD}"/>
                </a:ext>
              </a:extLst>
            </p:cNvPr>
            <p:cNvSpPr/>
            <p:nvPr/>
          </p:nvSpPr>
          <p:spPr>
            <a:xfrm>
              <a:off x="1597320" y="2018960"/>
              <a:ext cx="293370" cy="262255"/>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ea typeface="宋体" panose="02010600030101010101" pitchFamily="2" charset="-122"/>
                  <a:cs typeface="宋体" panose="02010600030101010101" pitchFamily="2" charset="-122"/>
                </a:rPr>
                <a:t>⑤</a:t>
              </a:r>
              <a:endParaRPr lang="zh-CN" sz="1050" kern="100">
                <a:effectLst/>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A3AC5F5D-5BD0-4B0C-AB1D-2976EC0E0A37}"/>
                </a:ext>
              </a:extLst>
            </p:cNvPr>
            <p:cNvSpPr/>
            <p:nvPr/>
          </p:nvSpPr>
          <p:spPr>
            <a:xfrm>
              <a:off x="2765720" y="1348400"/>
              <a:ext cx="293370" cy="262255"/>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ea typeface="宋体" panose="02010600030101010101" pitchFamily="2" charset="-122"/>
                  <a:cs typeface="宋体" panose="02010600030101010101" pitchFamily="2" charset="-122"/>
                </a:rPr>
                <a:t>④</a:t>
              </a:r>
              <a:endParaRPr lang="zh-CN" sz="1050" kern="100">
                <a:effectLst/>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57AAFA7F-7A6F-4308-ABAB-2F0F67F004F0}"/>
                </a:ext>
              </a:extLst>
            </p:cNvPr>
            <p:cNvSpPr/>
            <p:nvPr/>
          </p:nvSpPr>
          <p:spPr>
            <a:xfrm>
              <a:off x="2063410" y="1337900"/>
              <a:ext cx="293710" cy="262300"/>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ea typeface="宋体" panose="02010600030101010101" pitchFamily="2" charset="-122"/>
                  <a:cs typeface="宋体" panose="02010600030101010101" pitchFamily="2" charset="-122"/>
                </a:rPr>
                <a:t>③</a:t>
              </a:r>
              <a:endParaRPr lang="zh-CN" sz="1050" kern="100">
                <a:effectLs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1F6304B4-0FDB-49CA-97FE-B4AC8DAB489E}"/>
                </a:ext>
              </a:extLst>
            </p:cNvPr>
            <p:cNvSpPr/>
            <p:nvPr/>
          </p:nvSpPr>
          <p:spPr>
            <a:xfrm>
              <a:off x="2199300" y="1107100"/>
              <a:ext cx="448310" cy="295910"/>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②</a:t>
              </a:r>
              <a:endParaRPr lang="zh-CN" sz="1050" kern="100">
                <a:effectLst/>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DB38925D-2222-4C04-9D43-DCE47A75193A}"/>
                </a:ext>
              </a:extLst>
            </p:cNvPr>
            <p:cNvSpPr/>
            <p:nvPr/>
          </p:nvSpPr>
          <p:spPr>
            <a:xfrm>
              <a:off x="910250" y="341290"/>
              <a:ext cx="448650" cy="296250"/>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①</a:t>
              </a:r>
              <a:endParaRPr lang="zh-CN" sz="1050" kern="100">
                <a:effectLst/>
                <a:ea typeface="等线" panose="02010600030101010101" pitchFamily="2" charset="-122"/>
                <a:cs typeface="Times New Roman" panose="02020603050405020304" pitchFamily="18" charset="0"/>
              </a:endParaRPr>
            </a:p>
          </p:txBody>
        </p:sp>
        <p:sp>
          <p:nvSpPr>
            <p:cNvPr id="12" name="椭圆 11">
              <a:extLst>
                <a:ext uri="{FF2B5EF4-FFF2-40B4-BE49-F238E27FC236}">
                  <a16:creationId xmlns:a16="http://schemas.microsoft.com/office/drawing/2014/main" id="{398BC51F-9319-4147-9BD0-F1C59C3EE7F1}"/>
                </a:ext>
              </a:extLst>
            </p:cNvPr>
            <p:cNvSpPr/>
            <p:nvPr/>
          </p:nvSpPr>
          <p:spPr>
            <a:xfrm>
              <a:off x="108585" y="324976"/>
              <a:ext cx="739140" cy="487680"/>
            </a:xfrm>
            <a:prstGeom prst="ellipse">
              <a:avLst/>
            </a:prstGeom>
            <a:no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13" name="矩形: 圆角 12">
              <a:extLst>
                <a:ext uri="{FF2B5EF4-FFF2-40B4-BE49-F238E27FC236}">
                  <a16:creationId xmlns:a16="http://schemas.microsoft.com/office/drawing/2014/main" id="{FEA53BC8-BED8-489F-9D72-DCF3224FB8EC}"/>
                </a:ext>
              </a:extLst>
            </p:cNvPr>
            <p:cNvSpPr/>
            <p:nvPr/>
          </p:nvSpPr>
          <p:spPr>
            <a:xfrm>
              <a:off x="1487464" y="70975"/>
              <a:ext cx="2030435" cy="984939"/>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4" name="矩形: 圆角 13">
              <a:extLst>
                <a:ext uri="{FF2B5EF4-FFF2-40B4-BE49-F238E27FC236}">
                  <a16:creationId xmlns:a16="http://schemas.microsoft.com/office/drawing/2014/main" id="{9E19D3D2-FC27-4E57-963C-E0F41D766975}"/>
                </a:ext>
              </a:extLst>
            </p:cNvPr>
            <p:cNvSpPr/>
            <p:nvPr/>
          </p:nvSpPr>
          <p:spPr>
            <a:xfrm>
              <a:off x="1596050" y="134475"/>
              <a:ext cx="1813900" cy="758154"/>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ResourceManager</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5" name="矩形: 圆角 14">
              <a:extLst>
                <a:ext uri="{FF2B5EF4-FFF2-40B4-BE49-F238E27FC236}">
                  <a16:creationId xmlns:a16="http://schemas.microsoft.com/office/drawing/2014/main" id="{122261A9-9965-45BA-AA63-F4D5D4A07F7A}"/>
                </a:ext>
              </a:extLst>
            </p:cNvPr>
            <p:cNvSpPr/>
            <p:nvPr/>
          </p:nvSpPr>
          <p:spPr>
            <a:xfrm>
              <a:off x="1627800" y="368156"/>
              <a:ext cx="791550" cy="4032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Application</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Manager</a:t>
              </a:r>
              <a:endParaRPr lang="zh-CN" sz="1050" kern="100">
                <a:effectLst/>
                <a:ea typeface="等线" panose="02010600030101010101" pitchFamily="2" charset="-122"/>
                <a:cs typeface="Times New Roman" panose="02020603050405020304" pitchFamily="18" charset="0"/>
              </a:endParaRPr>
            </a:p>
          </p:txBody>
        </p:sp>
        <p:sp>
          <p:nvSpPr>
            <p:cNvPr id="16" name="矩形: 圆角 15">
              <a:extLst>
                <a:ext uri="{FF2B5EF4-FFF2-40B4-BE49-F238E27FC236}">
                  <a16:creationId xmlns:a16="http://schemas.microsoft.com/office/drawing/2014/main" id="{C747BEE8-AF25-424B-AB83-D8758858D1D9}"/>
                </a:ext>
              </a:extLst>
            </p:cNvPr>
            <p:cNvSpPr/>
            <p:nvPr/>
          </p:nvSpPr>
          <p:spPr>
            <a:xfrm>
              <a:off x="2580300" y="375775"/>
              <a:ext cx="791210" cy="402553"/>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Resource</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Scheduler</a:t>
              </a:r>
              <a:endParaRPr lang="zh-CN" sz="1050" kern="100">
                <a:effectLst/>
                <a:ea typeface="等线" panose="02010600030101010101" pitchFamily="2" charset="-122"/>
                <a:cs typeface="Times New Roman" panose="02020603050405020304" pitchFamily="18" charset="0"/>
              </a:endParaRPr>
            </a:p>
          </p:txBody>
        </p:sp>
        <p:sp>
          <p:nvSpPr>
            <p:cNvPr id="17" name="矩形: 圆角 16">
              <a:extLst>
                <a:ext uri="{FF2B5EF4-FFF2-40B4-BE49-F238E27FC236}">
                  <a16:creationId xmlns:a16="http://schemas.microsoft.com/office/drawing/2014/main" id="{25582D3C-AA9D-4DE6-AF42-C187F3ABCCAD}"/>
                </a:ext>
              </a:extLst>
            </p:cNvPr>
            <p:cNvSpPr/>
            <p:nvPr/>
          </p:nvSpPr>
          <p:spPr>
            <a:xfrm>
              <a:off x="1855131" y="1741026"/>
              <a:ext cx="1585300" cy="103602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8" name="矩形: 圆角 17">
              <a:extLst>
                <a:ext uri="{FF2B5EF4-FFF2-40B4-BE49-F238E27FC236}">
                  <a16:creationId xmlns:a16="http://schemas.microsoft.com/office/drawing/2014/main" id="{A23438D1-52EF-45D6-BBD0-C5E6B7ECFC43}"/>
                </a:ext>
              </a:extLst>
            </p:cNvPr>
            <p:cNvSpPr/>
            <p:nvPr/>
          </p:nvSpPr>
          <p:spPr>
            <a:xfrm>
              <a:off x="0" y="1728326"/>
              <a:ext cx="1584960" cy="104872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0" name="矩形: 圆角 19">
              <a:extLst>
                <a:ext uri="{FF2B5EF4-FFF2-40B4-BE49-F238E27FC236}">
                  <a16:creationId xmlns:a16="http://schemas.microsoft.com/office/drawing/2014/main" id="{A0ACF671-E9D5-4ACC-BC41-A0A2C22F8F1D}"/>
                </a:ext>
              </a:extLst>
            </p:cNvPr>
            <p:cNvSpPr/>
            <p:nvPr/>
          </p:nvSpPr>
          <p:spPr>
            <a:xfrm>
              <a:off x="3689350" y="1743226"/>
              <a:ext cx="1584960" cy="103382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1" name="椭圆 20">
              <a:extLst>
                <a:ext uri="{FF2B5EF4-FFF2-40B4-BE49-F238E27FC236}">
                  <a16:creationId xmlns:a16="http://schemas.microsoft.com/office/drawing/2014/main" id="{794EC646-D501-4E2D-8A29-F3EEA45A6F2B}"/>
                </a:ext>
              </a:extLst>
            </p:cNvPr>
            <p:cNvSpPr/>
            <p:nvPr/>
          </p:nvSpPr>
          <p:spPr>
            <a:xfrm>
              <a:off x="4495800" y="2270276"/>
              <a:ext cx="759460" cy="429260"/>
            </a:xfrm>
            <a:prstGeom prst="ellipse">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Reduce Task</a:t>
              </a:r>
              <a:endParaRPr lang="zh-CN" sz="1050" kern="100">
                <a:effectLst/>
                <a:ea typeface="等线" panose="02010600030101010101" pitchFamily="2" charset="-122"/>
                <a:cs typeface="Times New Roman" panose="02020603050405020304" pitchFamily="18" charset="0"/>
              </a:endParaRPr>
            </a:p>
          </p:txBody>
        </p:sp>
        <p:cxnSp>
          <p:nvCxnSpPr>
            <p:cNvPr id="22" name="直接箭头连接符 21">
              <a:extLst>
                <a:ext uri="{FF2B5EF4-FFF2-40B4-BE49-F238E27FC236}">
                  <a16:creationId xmlns:a16="http://schemas.microsoft.com/office/drawing/2014/main" id="{7B1C6603-8511-4EF8-AB21-2AD1277CA7B5}"/>
                </a:ext>
              </a:extLst>
            </p:cNvPr>
            <p:cNvCxnSpPr/>
            <p:nvPr/>
          </p:nvCxnSpPr>
          <p:spPr>
            <a:xfrm>
              <a:off x="847725" y="568816"/>
              <a:ext cx="780075" cy="9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D698B550-E620-4709-AE23-6C668E544A32}"/>
                </a:ext>
              </a:extLst>
            </p:cNvPr>
            <p:cNvCxnSpPr/>
            <p:nvPr/>
          </p:nvCxnSpPr>
          <p:spPr>
            <a:xfrm flipH="1" flipV="1">
              <a:off x="2023575" y="771356"/>
              <a:ext cx="621348" cy="1033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52AA108A-9C80-4B3B-B4F1-679BB445CBB2}"/>
                </a:ext>
              </a:extLst>
            </p:cNvPr>
            <p:cNvCxnSpPr/>
            <p:nvPr/>
          </p:nvCxnSpPr>
          <p:spPr>
            <a:xfrm flipH="1" flipV="1">
              <a:off x="1470660" y="1917556"/>
              <a:ext cx="403520" cy="5651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0C0A0672-5818-4FB6-97FA-A4736AB73530}"/>
                </a:ext>
              </a:extLst>
            </p:cNvPr>
            <p:cNvCxnSpPr/>
            <p:nvPr/>
          </p:nvCxnSpPr>
          <p:spPr>
            <a:xfrm flipH="1" flipV="1">
              <a:off x="1627800" y="569756"/>
              <a:ext cx="357650" cy="1761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矩形 25">
              <a:extLst>
                <a:ext uri="{FF2B5EF4-FFF2-40B4-BE49-F238E27FC236}">
                  <a16:creationId xmlns:a16="http://schemas.microsoft.com/office/drawing/2014/main" id="{5E9C157E-2964-4BBA-BFD5-8F40F5C6B425}"/>
                </a:ext>
              </a:extLst>
            </p:cNvPr>
            <p:cNvSpPr/>
            <p:nvPr/>
          </p:nvSpPr>
          <p:spPr>
            <a:xfrm>
              <a:off x="2286930" y="2070886"/>
              <a:ext cx="448310" cy="295910"/>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②</a:t>
              </a:r>
              <a:endParaRPr lang="zh-CN" sz="1050" kern="100">
                <a:effectLst/>
                <a:ea typeface="等线" panose="02010600030101010101" pitchFamily="2" charset="-122"/>
                <a:cs typeface="Times New Roman" panose="02020603050405020304" pitchFamily="18" charset="0"/>
              </a:endParaRPr>
            </a:p>
          </p:txBody>
        </p:sp>
        <p:sp>
          <p:nvSpPr>
            <p:cNvPr id="27" name="矩形: 圆角 26">
              <a:extLst>
                <a:ext uri="{FF2B5EF4-FFF2-40B4-BE49-F238E27FC236}">
                  <a16:creationId xmlns:a16="http://schemas.microsoft.com/office/drawing/2014/main" id="{CE4DAE61-E985-4A6F-8341-A989F870077D}"/>
                </a:ext>
              </a:extLst>
            </p:cNvPr>
            <p:cNvSpPr/>
            <p:nvPr/>
          </p:nvSpPr>
          <p:spPr>
            <a:xfrm>
              <a:off x="1963715" y="1804526"/>
              <a:ext cx="1362415" cy="2518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a:effectLst/>
                <a:ea typeface="等线" panose="02010600030101010101" pitchFamily="2" charset="-122"/>
                <a:cs typeface="Times New Roman" panose="02020603050405020304" pitchFamily="18" charset="0"/>
              </a:endParaRPr>
            </a:p>
          </p:txBody>
        </p:sp>
        <p:cxnSp>
          <p:nvCxnSpPr>
            <p:cNvPr id="28" name="直接箭头连接符 27">
              <a:extLst>
                <a:ext uri="{FF2B5EF4-FFF2-40B4-BE49-F238E27FC236}">
                  <a16:creationId xmlns:a16="http://schemas.microsoft.com/office/drawing/2014/main" id="{230A1FAD-20E7-4CEE-8E01-0853DC610838}"/>
                </a:ext>
              </a:extLst>
            </p:cNvPr>
            <p:cNvCxnSpPr/>
            <p:nvPr/>
          </p:nvCxnSpPr>
          <p:spPr>
            <a:xfrm flipV="1">
              <a:off x="2633980" y="778328"/>
              <a:ext cx="341925" cy="17043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55B5C518-AB40-4627-B407-0F268110B12D}"/>
                </a:ext>
              </a:extLst>
            </p:cNvPr>
            <p:cNvCxnSpPr/>
            <p:nvPr/>
          </p:nvCxnSpPr>
          <p:spPr>
            <a:xfrm flipH="1">
              <a:off x="2254080" y="2056326"/>
              <a:ext cx="390843" cy="211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椭圆 29">
              <a:extLst>
                <a:ext uri="{FF2B5EF4-FFF2-40B4-BE49-F238E27FC236}">
                  <a16:creationId xmlns:a16="http://schemas.microsoft.com/office/drawing/2014/main" id="{65B874E5-4622-40E9-B685-03AE51AF2909}"/>
                </a:ext>
              </a:extLst>
            </p:cNvPr>
            <p:cNvSpPr/>
            <p:nvPr/>
          </p:nvSpPr>
          <p:spPr>
            <a:xfrm>
              <a:off x="1874180" y="2268076"/>
              <a:ext cx="759800" cy="429260"/>
            </a:xfrm>
            <a:prstGeom prst="ellipse">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MRApp</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Master</a:t>
              </a:r>
              <a:endParaRPr lang="zh-CN" sz="1050" kern="100">
                <a:effectLst/>
                <a:ea typeface="等线" panose="02010600030101010101" pitchFamily="2" charset="-122"/>
                <a:cs typeface="Times New Roman" panose="02020603050405020304" pitchFamily="18" charset="0"/>
              </a:endParaRPr>
            </a:p>
          </p:txBody>
        </p:sp>
        <p:cxnSp>
          <p:nvCxnSpPr>
            <p:cNvPr id="31" name="直接箭头连接符 30">
              <a:extLst>
                <a:ext uri="{FF2B5EF4-FFF2-40B4-BE49-F238E27FC236}">
                  <a16:creationId xmlns:a16="http://schemas.microsoft.com/office/drawing/2014/main" id="{754EA170-49E7-4906-84B1-284C233DF43A}"/>
                </a:ext>
              </a:extLst>
            </p:cNvPr>
            <p:cNvCxnSpPr/>
            <p:nvPr/>
          </p:nvCxnSpPr>
          <p:spPr>
            <a:xfrm flipH="1" flipV="1">
              <a:off x="2023575" y="771356"/>
              <a:ext cx="230505" cy="1496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矩形 31">
              <a:extLst>
                <a:ext uri="{FF2B5EF4-FFF2-40B4-BE49-F238E27FC236}">
                  <a16:creationId xmlns:a16="http://schemas.microsoft.com/office/drawing/2014/main" id="{80744B99-BADB-4B02-B1E1-894855E8DE89}"/>
                </a:ext>
              </a:extLst>
            </p:cNvPr>
            <p:cNvSpPr/>
            <p:nvPr/>
          </p:nvSpPr>
          <p:spPr>
            <a:xfrm>
              <a:off x="2880998" y="2077920"/>
              <a:ext cx="293370" cy="262255"/>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dirty="0">
                  <a:effectLst/>
                  <a:ea typeface="宋体" panose="02010600030101010101" pitchFamily="2" charset="-122"/>
                  <a:cs typeface="宋体" panose="02010600030101010101" pitchFamily="2" charset="-122"/>
                </a:rPr>
                <a:t>⑤</a:t>
              </a:r>
              <a:endParaRPr lang="zh-CN" sz="1050" kern="100" dirty="0">
                <a:effectLst/>
                <a:ea typeface="等线" panose="02010600030101010101" pitchFamily="2" charset="-122"/>
                <a:cs typeface="Times New Roman" panose="02020603050405020304" pitchFamily="18" charset="0"/>
              </a:endParaRPr>
            </a:p>
          </p:txBody>
        </p:sp>
        <p:sp>
          <p:nvSpPr>
            <p:cNvPr id="33" name="矩形 32">
              <a:extLst>
                <a:ext uri="{FF2B5EF4-FFF2-40B4-BE49-F238E27FC236}">
                  <a16:creationId xmlns:a16="http://schemas.microsoft.com/office/drawing/2014/main" id="{BBC6E995-BE23-45B9-8809-09E18CA1E770}"/>
                </a:ext>
              </a:extLst>
            </p:cNvPr>
            <p:cNvSpPr/>
            <p:nvPr/>
          </p:nvSpPr>
          <p:spPr>
            <a:xfrm>
              <a:off x="561000" y="2049440"/>
              <a:ext cx="293370" cy="262255"/>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ea typeface="宋体" panose="02010600030101010101" pitchFamily="2" charset="-122"/>
                  <a:cs typeface="宋体" panose="02010600030101010101" pitchFamily="2" charset="-122"/>
                </a:rPr>
                <a:t>⑥</a:t>
              </a:r>
              <a:endParaRPr lang="zh-CN" sz="1050" kern="100">
                <a:effectLst/>
                <a:ea typeface="等线" panose="02010600030101010101" pitchFamily="2" charset="-122"/>
                <a:cs typeface="Times New Roman" panose="02020603050405020304" pitchFamily="18" charset="0"/>
              </a:endParaRPr>
            </a:p>
          </p:txBody>
        </p:sp>
        <p:cxnSp>
          <p:nvCxnSpPr>
            <p:cNvPr id="34" name="直接箭头连接符 33">
              <a:extLst>
                <a:ext uri="{FF2B5EF4-FFF2-40B4-BE49-F238E27FC236}">
                  <a16:creationId xmlns:a16="http://schemas.microsoft.com/office/drawing/2014/main" id="{D84A962D-3633-40CD-BAD0-6F2E264B5598}"/>
                </a:ext>
              </a:extLst>
            </p:cNvPr>
            <p:cNvCxnSpPr/>
            <p:nvPr/>
          </p:nvCxnSpPr>
          <p:spPr>
            <a:xfrm flipH="1">
              <a:off x="398850" y="2043286"/>
              <a:ext cx="390773" cy="212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椭圆 34">
              <a:extLst>
                <a:ext uri="{FF2B5EF4-FFF2-40B4-BE49-F238E27FC236}">
                  <a16:creationId xmlns:a16="http://schemas.microsoft.com/office/drawing/2014/main" id="{C15ACB37-D809-4F75-A52E-9E5C00835499}"/>
                </a:ext>
              </a:extLst>
            </p:cNvPr>
            <p:cNvSpPr/>
            <p:nvPr/>
          </p:nvSpPr>
          <p:spPr>
            <a:xfrm>
              <a:off x="19050" y="2255376"/>
              <a:ext cx="759600" cy="429260"/>
            </a:xfrm>
            <a:prstGeom prst="ellipse">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Map Task</a:t>
              </a:r>
              <a:endParaRPr lang="zh-CN" sz="1050" kern="100">
                <a:effectLst/>
                <a:ea typeface="等线" panose="02010600030101010101" pitchFamily="2" charset="-122"/>
                <a:cs typeface="Times New Roman" panose="02020603050405020304" pitchFamily="18" charset="0"/>
              </a:endParaRPr>
            </a:p>
          </p:txBody>
        </p:sp>
        <p:sp>
          <p:nvSpPr>
            <p:cNvPr id="36" name="矩形 35">
              <a:extLst>
                <a:ext uri="{FF2B5EF4-FFF2-40B4-BE49-F238E27FC236}">
                  <a16:creationId xmlns:a16="http://schemas.microsoft.com/office/drawing/2014/main" id="{CA7DED2B-31F9-44A6-99D8-B427FF99F836}"/>
                </a:ext>
              </a:extLst>
            </p:cNvPr>
            <p:cNvSpPr/>
            <p:nvPr/>
          </p:nvSpPr>
          <p:spPr>
            <a:xfrm>
              <a:off x="4078703" y="1999422"/>
              <a:ext cx="293370" cy="262255"/>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ea typeface="宋体" panose="02010600030101010101" pitchFamily="2" charset="-122"/>
                  <a:cs typeface="Times New Roman" panose="02020603050405020304" pitchFamily="18" charset="0"/>
                </a:rPr>
                <a:t>⑥</a:t>
              </a:r>
              <a:endParaRPr lang="zh-CN" sz="1050" kern="100">
                <a:effectLst/>
                <a:ea typeface="等线" panose="02010600030101010101" pitchFamily="2" charset="-122"/>
                <a:cs typeface="Times New Roman" panose="02020603050405020304" pitchFamily="18" charset="0"/>
              </a:endParaRPr>
            </a:p>
          </p:txBody>
        </p:sp>
        <p:sp>
          <p:nvSpPr>
            <p:cNvPr id="37" name="矩形 36">
              <a:extLst>
                <a:ext uri="{FF2B5EF4-FFF2-40B4-BE49-F238E27FC236}">
                  <a16:creationId xmlns:a16="http://schemas.microsoft.com/office/drawing/2014/main" id="{564293E8-A12F-45C4-A91A-19B8FBE37311}"/>
                </a:ext>
              </a:extLst>
            </p:cNvPr>
            <p:cNvSpPr/>
            <p:nvPr/>
          </p:nvSpPr>
          <p:spPr>
            <a:xfrm>
              <a:off x="4609760" y="2003723"/>
              <a:ext cx="293370" cy="262255"/>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dirty="0">
                  <a:effectLst/>
                  <a:ea typeface="宋体" panose="02010600030101010101" pitchFamily="2" charset="-122"/>
                  <a:cs typeface="宋体" panose="02010600030101010101" pitchFamily="2" charset="-122"/>
                </a:rPr>
                <a:t>⑥</a:t>
              </a:r>
              <a:endParaRPr lang="zh-CN" sz="1050" kern="100" dirty="0">
                <a:effectLst/>
                <a:ea typeface="等线" panose="02010600030101010101" pitchFamily="2" charset="-122"/>
                <a:cs typeface="Times New Roman" panose="02020603050405020304" pitchFamily="18" charset="0"/>
              </a:endParaRPr>
            </a:p>
          </p:txBody>
        </p:sp>
        <p:sp>
          <p:nvSpPr>
            <p:cNvPr id="38" name="矩形: 圆角 37">
              <a:extLst>
                <a:ext uri="{FF2B5EF4-FFF2-40B4-BE49-F238E27FC236}">
                  <a16:creationId xmlns:a16="http://schemas.microsoft.com/office/drawing/2014/main" id="{ABFF3824-E0F5-41E8-B9C8-3577F7AA317A}"/>
                </a:ext>
              </a:extLst>
            </p:cNvPr>
            <p:cNvSpPr/>
            <p:nvPr/>
          </p:nvSpPr>
          <p:spPr>
            <a:xfrm>
              <a:off x="3797935" y="1806726"/>
              <a:ext cx="1362075" cy="2514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a:effectLst/>
                <a:ea typeface="等线" panose="02010600030101010101" pitchFamily="2" charset="-122"/>
                <a:cs typeface="Times New Roman" panose="02020603050405020304" pitchFamily="18" charset="0"/>
              </a:endParaRPr>
            </a:p>
          </p:txBody>
        </p:sp>
        <p:cxnSp>
          <p:nvCxnSpPr>
            <p:cNvPr id="39" name="直接箭头连接符 38">
              <a:extLst>
                <a:ext uri="{FF2B5EF4-FFF2-40B4-BE49-F238E27FC236}">
                  <a16:creationId xmlns:a16="http://schemas.microsoft.com/office/drawing/2014/main" id="{8D414C69-126E-4901-89D2-C687173BC7A6}"/>
                </a:ext>
              </a:extLst>
            </p:cNvPr>
            <p:cNvCxnSpPr/>
            <p:nvPr/>
          </p:nvCxnSpPr>
          <p:spPr>
            <a:xfrm flipH="1">
              <a:off x="4088130" y="2058186"/>
              <a:ext cx="390843" cy="212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椭圆 39">
              <a:extLst>
                <a:ext uri="{FF2B5EF4-FFF2-40B4-BE49-F238E27FC236}">
                  <a16:creationId xmlns:a16="http://schemas.microsoft.com/office/drawing/2014/main" id="{F4DEF3F0-BFAC-4518-B997-7585418BE7E6}"/>
                </a:ext>
              </a:extLst>
            </p:cNvPr>
            <p:cNvSpPr/>
            <p:nvPr/>
          </p:nvSpPr>
          <p:spPr>
            <a:xfrm>
              <a:off x="3708400" y="2270276"/>
              <a:ext cx="759460" cy="429260"/>
            </a:xfrm>
            <a:prstGeom prst="ellipse">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Map Task</a:t>
              </a:r>
              <a:endParaRPr lang="zh-CN" sz="1050" kern="100">
                <a:effectLst/>
                <a:ea typeface="等线" panose="02010600030101010101" pitchFamily="2" charset="-122"/>
                <a:cs typeface="Times New Roman" panose="02020603050405020304" pitchFamily="18" charset="0"/>
              </a:endParaRPr>
            </a:p>
          </p:txBody>
        </p:sp>
        <p:cxnSp>
          <p:nvCxnSpPr>
            <p:cNvPr id="41" name="直接箭头连接符 40">
              <a:extLst>
                <a:ext uri="{FF2B5EF4-FFF2-40B4-BE49-F238E27FC236}">
                  <a16:creationId xmlns:a16="http://schemas.microsoft.com/office/drawing/2014/main" id="{79003600-6A3A-4C7D-A127-B658443F40B9}"/>
                </a:ext>
              </a:extLst>
            </p:cNvPr>
            <p:cNvCxnSpPr/>
            <p:nvPr/>
          </p:nvCxnSpPr>
          <p:spPr>
            <a:xfrm>
              <a:off x="4478973" y="2058186"/>
              <a:ext cx="396557" cy="212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矩形 41">
              <a:extLst>
                <a:ext uri="{FF2B5EF4-FFF2-40B4-BE49-F238E27FC236}">
                  <a16:creationId xmlns:a16="http://schemas.microsoft.com/office/drawing/2014/main" id="{F362AB10-9264-4873-B2DB-C1B34A57CA93}"/>
                </a:ext>
              </a:extLst>
            </p:cNvPr>
            <p:cNvSpPr/>
            <p:nvPr/>
          </p:nvSpPr>
          <p:spPr>
            <a:xfrm>
              <a:off x="3024800" y="2255376"/>
              <a:ext cx="293370" cy="262255"/>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ea typeface="宋体" panose="02010600030101010101" pitchFamily="2" charset="-122"/>
                  <a:cs typeface="Times New Roman" panose="02020603050405020304" pitchFamily="18" charset="0"/>
                </a:rPr>
                <a:t>⑦</a:t>
              </a:r>
              <a:endParaRPr lang="zh-CN" sz="1050" kern="100">
                <a:effectLst/>
                <a:ea typeface="等线" panose="02010600030101010101" pitchFamily="2" charset="-122"/>
                <a:cs typeface="Times New Roman" panose="02020603050405020304" pitchFamily="18" charset="0"/>
              </a:endParaRPr>
            </a:p>
          </p:txBody>
        </p:sp>
        <p:sp>
          <p:nvSpPr>
            <p:cNvPr id="43" name="矩形 42">
              <a:extLst>
                <a:ext uri="{FF2B5EF4-FFF2-40B4-BE49-F238E27FC236}">
                  <a16:creationId xmlns:a16="http://schemas.microsoft.com/office/drawing/2014/main" id="{CA20DF5C-71D3-47CF-927D-13446352FBA6}"/>
                </a:ext>
              </a:extLst>
            </p:cNvPr>
            <p:cNvSpPr/>
            <p:nvPr/>
          </p:nvSpPr>
          <p:spPr>
            <a:xfrm>
              <a:off x="1119800" y="2250296"/>
              <a:ext cx="293370" cy="262255"/>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ea typeface="宋体" panose="02010600030101010101" pitchFamily="2" charset="-122"/>
                  <a:cs typeface="Times New Roman" panose="02020603050405020304" pitchFamily="18" charset="0"/>
                </a:rPr>
                <a:t>⑦</a:t>
              </a:r>
              <a:endParaRPr lang="zh-CN" sz="1050" kern="100">
                <a:effectLst/>
                <a:ea typeface="等线" panose="02010600030101010101" pitchFamily="2" charset="-122"/>
                <a:cs typeface="Times New Roman" panose="02020603050405020304" pitchFamily="18" charset="0"/>
              </a:endParaRPr>
            </a:p>
          </p:txBody>
        </p:sp>
        <p:sp>
          <p:nvSpPr>
            <p:cNvPr id="44" name="矩形 43">
              <a:extLst>
                <a:ext uri="{FF2B5EF4-FFF2-40B4-BE49-F238E27FC236}">
                  <a16:creationId xmlns:a16="http://schemas.microsoft.com/office/drawing/2014/main" id="{8344AC68-3CA7-405C-8671-93B4A013B3A6}"/>
                </a:ext>
              </a:extLst>
            </p:cNvPr>
            <p:cNvSpPr/>
            <p:nvPr/>
          </p:nvSpPr>
          <p:spPr>
            <a:xfrm>
              <a:off x="3421040" y="2709840"/>
              <a:ext cx="293370" cy="262255"/>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ea typeface="宋体" panose="02010600030101010101" pitchFamily="2" charset="-122"/>
                  <a:cs typeface="Times New Roman" panose="02020603050405020304" pitchFamily="18" charset="0"/>
                </a:rPr>
                <a:t>⑦</a:t>
              </a:r>
              <a:endParaRPr lang="zh-CN" sz="1050" kern="100">
                <a:effectLst/>
                <a:ea typeface="等线" panose="02010600030101010101" pitchFamily="2" charset="-122"/>
                <a:cs typeface="Times New Roman" panose="02020603050405020304" pitchFamily="18" charset="0"/>
              </a:endParaRPr>
            </a:p>
          </p:txBody>
        </p:sp>
        <p:cxnSp>
          <p:nvCxnSpPr>
            <p:cNvPr id="45" name="直接箭头连接符 44">
              <a:extLst>
                <a:ext uri="{FF2B5EF4-FFF2-40B4-BE49-F238E27FC236}">
                  <a16:creationId xmlns:a16="http://schemas.microsoft.com/office/drawing/2014/main" id="{69088CA6-7B05-434D-A8F1-21B68BF01F00}"/>
                </a:ext>
              </a:extLst>
            </p:cNvPr>
            <p:cNvCxnSpPr/>
            <p:nvPr/>
          </p:nvCxnSpPr>
          <p:spPr>
            <a:xfrm>
              <a:off x="778650" y="2470006"/>
              <a:ext cx="1095530" cy="12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a:extLst>
                <a:ext uri="{FF2B5EF4-FFF2-40B4-BE49-F238E27FC236}">
                  <a16:creationId xmlns:a16="http://schemas.microsoft.com/office/drawing/2014/main" id="{B0D89E90-C47D-4841-A27E-464B6797331A}"/>
                </a:ext>
              </a:extLst>
            </p:cNvPr>
            <p:cNvCxnSpPr/>
            <p:nvPr/>
          </p:nvCxnSpPr>
          <p:spPr>
            <a:xfrm flipV="1">
              <a:off x="2633980" y="1932456"/>
              <a:ext cx="1163955" cy="5502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4226F149-35B5-4AC5-889D-1ED6E69F0D0B}"/>
                </a:ext>
              </a:extLst>
            </p:cNvPr>
            <p:cNvCxnSpPr/>
            <p:nvPr/>
          </p:nvCxnSpPr>
          <p:spPr>
            <a:xfrm flipH="1" flipV="1">
              <a:off x="2633980" y="2482706"/>
              <a:ext cx="1074420" cy="2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连接符: 肘形 47">
              <a:extLst>
                <a:ext uri="{FF2B5EF4-FFF2-40B4-BE49-F238E27FC236}">
                  <a16:creationId xmlns:a16="http://schemas.microsoft.com/office/drawing/2014/main" id="{F4262398-D579-4815-8347-41BE44B98C5A}"/>
                </a:ext>
              </a:extLst>
            </p:cNvPr>
            <p:cNvCxnSpPr/>
            <p:nvPr/>
          </p:nvCxnSpPr>
          <p:spPr>
            <a:xfrm rot="5400000" flipH="1">
              <a:off x="3563705" y="1387711"/>
              <a:ext cx="2200" cy="2621450"/>
            </a:xfrm>
            <a:prstGeom prst="bentConnector3">
              <a:avLst>
                <a:gd name="adj1" fmla="val -10390909"/>
              </a:avLst>
            </a:prstGeom>
            <a:ln>
              <a:tailEnd type="triangle"/>
            </a:ln>
          </p:spPr>
          <p:style>
            <a:lnRef idx="1">
              <a:schemeClr val="dk1"/>
            </a:lnRef>
            <a:fillRef idx="0">
              <a:schemeClr val="dk1"/>
            </a:fillRef>
            <a:effectRef idx="0">
              <a:schemeClr val="dk1"/>
            </a:effectRef>
            <a:fontRef idx="minor">
              <a:schemeClr val="tx1"/>
            </a:fontRef>
          </p:style>
        </p:cxnSp>
        <p:sp>
          <p:nvSpPr>
            <p:cNvPr id="19" name="矩形: 圆角 18">
              <a:extLst>
                <a:ext uri="{FF2B5EF4-FFF2-40B4-BE49-F238E27FC236}">
                  <a16:creationId xmlns:a16="http://schemas.microsoft.com/office/drawing/2014/main" id="{4F001459-9254-4C89-B865-2CB5681B9721}"/>
                </a:ext>
              </a:extLst>
            </p:cNvPr>
            <p:cNvSpPr/>
            <p:nvPr/>
          </p:nvSpPr>
          <p:spPr>
            <a:xfrm>
              <a:off x="108585" y="1791826"/>
              <a:ext cx="1362075" cy="2514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a:effectLst/>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500538126"/>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57550-6095-41B5-8297-99929232FD7E}"/>
              </a:ext>
            </a:extLst>
          </p:cNvPr>
          <p:cNvSpPr>
            <a:spLocks noGrp="1"/>
          </p:cNvSpPr>
          <p:nvPr>
            <p:ph type="title"/>
          </p:nvPr>
        </p:nvSpPr>
        <p:spPr/>
        <p:txBody>
          <a:bodyPr/>
          <a:lstStyle/>
          <a:p>
            <a:r>
              <a:rPr lang="en-US" altLang="zh-CN" dirty="0"/>
              <a:t>5.3  YARN</a:t>
            </a:r>
            <a:r>
              <a:rPr lang="zh-CN" altLang="en-US" dirty="0"/>
              <a:t>工作流程</a:t>
            </a:r>
          </a:p>
        </p:txBody>
      </p:sp>
      <p:sp>
        <p:nvSpPr>
          <p:cNvPr id="3" name="内容占位符 2">
            <a:extLst>
              <a:ext uri="{FF2B5EF4-FFF2-40B4-BE49-F238E27FC236}">
                <a16:creationId xmlns:a16="http://schemas.microsoft.com/office/drawing/2014/main" id="{F59F4CB9-2D44-409B-9287-497B29F9D394}"/>
              </a:ext>
            </a:extLst>
          </p:cNvPr>
          <p:cNvSpPr>
            <a:spLocks noGrp="1"/>
          </p:cNvSpPr>
          <p:nvPr>
            <p:ph idx="1"/>
          </p:nvPr>
        </p:nvSpPr>
        <p:spPr/>
        <p:txBody>
          <a:bodyPr>
            <a:normAutofit fontScale="55000" lnSpcReduction="20000"/>
          </a:bodyPr>
          <a:lstStyle/>
          <a:p>
            <a:r>
              <a:rPr lang="en-US" altLang="zh-CN" dirty="0"/>
              <a:t>① Client</a:t>
            </a:r>
            <a:r>
              <a:rPr lang="zh-CN" altLang="en-US" dirty="0"/>
              <a:t>向</a:t>
            </a:r>
            <a:r>
              <a:rPr lang="en-US" altLang="zh-CN" dirty="0"/>
              <a:t>YARN</a:t>
            </a:r>
            <a:r>
              <a:rPr lang="zh-CN" altLang="en-US" dirty="0"/>
              <a:t>提交</a:t>
            </a:r>
            <a:r>
              <a:rPr lang="en-US" altLang="zh-CN" dirty="0"/>
              <a:t>MapReduce</a:t>
            </a:r>
            <a:r>
              <a:rPr lang="zh-CN" altLang="en-US" dirty="0"/>
              <a:t>应用程序，提交的内容包括</a:t>
            </a:r>
            <a:r>
              <a:rPr lang="en-US" altLang="zh-CN" dirty="0" err="1"/>
              <a:t>ApplicationMaster</a:t>
            </a:r>
            <a:r>
              <a:rPr lang="zh-CN" altLang="en-US" dirty="0"/>
              <a:t>程序、启动</a:t>
            </a:r>
            <a:r>
              <a:rPr lang="en-US" altLang="zh-CN" dirty="0" err="1"/>
              <a:t>ApplicationMaster</a:t>
            </a:r>
            <a:r>
              <a:rPr lang="zh-CN" altLang="en-US" dirty="0"/>
              <a:t>的命令、用户程序等。</a:t>
            </a:r>
          </a:p>
          <a:p>
            <a:r>
              <a:rPr lang="zh-CN" altLang="en-US" dirty="0"/>
              <a:t>② </a:t>
            </a:r>
            <a:r>
              <a:rPr lang="en-US" altLang="zh-CN" dirty="0" err="1"/>
              <a:t>ResourceManager</a:t>
            </a:r>
            <a:r>
              <a:rPr lang="zh-CN" altLang="en-US" dirty="0"/>
              <a:t>接收到</a:t>
            </a:r>
            <a:r>
              <a:rPr lang="en-US" altLang="zh-CN" dirty="0"/>
              <a:t>Client</a:t>
            </a:r>
            <a:r>
              <a:rPr lang="zh-CN" altLang="en-US" dirty="0"/>
              <a:t>应用程序请求后，为应用程序分配第一个</a:t>
            </a:r>
            <a:r>
              <a:rPr lang="en-US" altLang="zh-CN" dirty="0"/>
              <a:t>Container</a:t>
            </a:r>
            <a:r>
              <a:rPr lang="zh-CN" altLang="en-US" dirty="0"/>
              <a:t>，并与对应的</a:t>
            </a:r>
            <a:r>
              <a:rPr lang="en-US" altLang="zh-CN" dirty="0" err="1"/>
              <a:t>NodeManager</a:t>
            </a:r>
            <a:r>
              <a:rPr lang="zh-CN" altLang="en-US" dirty="0"/>
              <a:t>通信，要求它在这个</a:t>
            </a:r>
            <a:r>
              <a:rPr lang="en-US" altLang="zh-CN" dirty="0"/>
              <a:t>Container</a:t>
            </a:r>
            <a:r>
              <a:rPr lang="zh-CN" altLang="en-US" dirty="0"/>
              <a:t>中启动该应用程序的</a:t>
            </a:r>
            <a:r>
              <a:rPr lang="en-US" altLang="zh-CN" dirty="0" err="1"/>
              <a:t>ApplicationMaster</a:t>
            </a:r>
            <a:r>
              <a:rPr lang="zh-CN" altLang="en-US" dirty="0"/>
              <a:t>（即图中的“</a:t>
            </a:r>
            <a:r>
              <a:rPr lang="en-US" altLang="zh-CN" dirty="0" err="1"/>
              <a:t>MRAppMaster</a:t>
            </a:r>
            <a:r>
              <a:rPr lang="en-US" altLang="zh-CN" dirty="0"/>
              <a:t>”</a:t>
            </a:r>
            <a:r>
              <a:rPr lang="zh-CN" altLang="en-US" dirty="0"/>
              <a:t>）。</a:t>
            </a:r>
          </a:p>
          <a:p>
            <a:r>
              <a:rPr lang="zh-CN" altLang="en-US" dirty="0"/>
              <a:t>③ </a:t>
            </a:r>
            <a:r>
              <a:rPr lang="en-US" altLang="zh-CN" dirty="0" err="1"/>
              <a:t>ApplicationMaster</a:t>
            </a:r>
            <a:r>
              <a:rPr lang="zh-CN" altLang="en-US" dirty="0"/>
              <a:t>被创建后会首先向</a:t>
            </a:r>
            <a:r>
              <a:rPr lang="en-US" altLang="zh-CN" dirty="0" err="1"/>
              <a:t>ResourceManager</a:t>
            </a:r>
            <a:r>
              <a:rPr lang="zh-CN" altLang="en-US" dirty="0"/>
              <a:t>注册，从而使得用户可以直接通过</a:t>
            </a:r>
            <a:r>
              <a:rPr lang="en-US" altLang="zh-CN" dirty="0" err="1"/>
              <a:t>ResourceManager</a:t>
            </a:r>
            <a:r>
              <a:rPr lang="zh-CN" altLang="en-US" dirty="0"/>
              <a:t>查询应用程序的运行状态。接下来的步骤④</a:t>
            </a:r>
            <a:r>
              <a:rPr lang="en-US" altLang="zh-CN" dirty="0"/>
              <a:t>-⑦</a:t>
            </a:r>
            <a:r>
              <a:rPr lang="zh-CN" altLang="en-US" dirty="0"/>
              <a:t>是具体应用程序的执行步骤。</a:t>
            </a:r>
          </a:p>
          <a:p>
            <a:r>
              <a:rPr lang="zh-CN" altLang="en-US" dirty="0"/>
              <a:t>④ </a:t>
            </a:r>
            <a:r>
              <a:rPr lang="en-US" altLang="zh-CN" dirty="0" err="1"/>
              <a:t>ApplicationMaster</a:t>
            </a:r>
            <a:r>
              <a:rPr lang="zh-CN" altLang="en-US" dirty="0"/>
              <a:t>采用轮询的方式通过</a:t>
            </a:r>
            <a:r>
              <a:rPr lang="en-US" altLang="zh-CN" dirty="0"/>
              <a:t>RPC</a:t>
            </a:r>
            <a:r>
              <a:rPr lang="zh-CN" altLang="en-US" dirty="0"/>
              <a:t>请求向</a:t>
            </a:r>
            <a:r>
              <a:rPr lang="en-US" altLang="zh-CN" dirty="0" err="1"/>
              <a:t>ResourceManager</a:t>
            </a:r>
            <a:r>
              <a:rPr lang="zh-CN" altLang="en-US" dirty="0"/>
              <a:t>申请资源。</a:t>
            </a:r>
          </a:p>
          <a:p>
            <a:r>
              <a:rPr lang="zh-CN" altLang="en-US" dirty="0"/>
              <a:t>⑤ </a:t>
            </a:r>
            <a:r>
              <a:rPr lang="en-US" altLang="zh-CN" dirty="0" err="1"/>
              <a:t>ResourceManager</a:t>
            </a:r>
            <a:r>
              <a:rPr lang="zh-CN" altLang="en-US" dirty="0"/>
              <a:t>以“容器</a:t>
            </a:r>
            <a:r>
              <a:rPr lang="en-US" altLang="zh-CN" dirty="0"/>
              <a:t>Container”</a:t>
            </a:r>
            <a:r>
              <a:rPr lang="zh-CN" altLang="en-US" dirty="0"/>
              <a:t>的形式向提出申请的</a:t>
            </a:r>
            <a:r>
              <a:rPr lang="en-US" altLang="zh-CN" dirty="0" err="1"/>
              <a:t>ApplicationMaster</a:t>
            </a:r>
            <a:r>
              <a:rPr lang="zh-CN" altLang="en-US" dirty="0"/>
              <a:t>分配资源，一旦</a:t>
            </a:r>
            <a:r>
              <a:rPr lang="en-US" altLang="zh-CN" dirty="0" err="1"/>
              <a:t>ApplicationMaster</a:t>
            </a:r>
            <a:r>
              <a:rPr lang="zh-CN" altLang="en-US" dirty="0"/>
              <a:t>申请到资源，便与对应的</a:t>
            </a:r>
            <a:r>
              <a:rPr lang="en-US" altLang="zh-CN" dirty="0" err="1"/>
              <a:t>NodeManager</a:t>
            </a:r>
            <a:r>
              <a:rPr lang="zh-CN" altLang="en-US" dirty="0"/>
              <a:t>通信，要求它启动任务。</a:t>
            </a:r>
          </a:p>
          <a:p>
            <a:r>
              <a:rPr lang="zh-CN" altLang="en-US" dirty="0"/>
              <a:t>⑥ 当</a:t>
            </a:r>
            <a:r>
              <a:rPr lang="en-US" altLang="zh-CN" dirty="0" err="1"/>
              <a:t>ApplicationMaster</a:t>
            </a:r>
            <a:r>
              <a:rPr lang="zh-CN" altLang="en-US" dirty="0"/>
              <a:t>要求容器启动任务时，它会为任务设置好运行环境，包括环境变量、</a:t>
            </a:r>
            <a:r>
              <a:rPr lang="en-US" altLang="zh-CN" dirty="0"/>
              <a:t>JAR</a:t>
            </a:r>
            <a:r>
              <a:rPr lang="zh-CN" altLang="en-US" dirty="0"/>
              <a:t>包、二进制程序等，然后将任务启动命令写到一个脚本中，最后</a:t>
            </a:r>
            <a:r>
              <a:rPr lang="en-US" altLang="zh-CN" dirty="0" err="1"/>
              <a:t>NodeManager</a:t>
            </a:r>
            <a:r>
              <a:rPr lang="zh-CN" altLang="en-US" dirty="0"/>
              <a:t>在容器中运行该脚本以启动任务。</a:t>
            </a:r>
          </a:p>
          <a:p>
            <a:r>
              <a:rPr lang="zh-CN" altLang="en-US" dirty="0"/>
              <a:t>⑦ 各个任务通过</a:t>
            </a:r>
            <a:r>
              <a:rPr lang="en-US" altLang="zh-CN" dirty="0"/>
              <a:t>RPC</a:t>
            </a:r>
            <a:r>
              <a:rPr lang="zh-CN" altLang="en-US" dirty="0"/>
              <a:t>协议向</a:t>
            </a:r>
            <a:r>
              <a:rPr lang="en-US" altLang="zh-CN" dirty="0" err="1"/>
              <a:t>ApplicationMaster</a:t>
            </a:r>
            <a:r>
              <a:rPr lang="zh-CN" altLang="en-US" dirty="0"/>
              <a:t>汇报自己的状态和进度，以便</a:t>
            </a:r>
            <a:r>
              <a:rPr lang="en-US" altLang="zh-CN" dirty="0" err="1"/>
              <a:t>ApplicationMaster</a:t>
            </a:r>
            <a:r>
              <a:rPr lang="zh-CN" altLang="en-US" dirty="0"/>
              <a:t>随时掌握各个任务的运行状态，从而可以在任务失败时重启任务；在应用程序运行过程中，用户可以随时通过</a:t>
            </a:r>
            <a:r>
              <a:rPr lang="en-US" altLang="zh-CN" dirty="0"/>
              <a:t>RPC</a:t>
            </a:r>
            <a:r>
              <a:rPr lang="zh-CN" altLang="en-US" dirty="0"/>
              <a:t>向</a:t>
            </a:r>
            <a:r>
              <a:rPr lang="en-US" altLang="zh-CN" dirty="0" err="1"/>
              <a:t>ApplicationMaster</a:t>
            </a:r>
            <a:r>
              <a:rPr lang="zh-CN" altLang="en-US" dirty="0"/>
              <a:t>查询应用程序当前运行状态。</a:t>
            </a:r>
          </a:p>
          <a:p>
            <a:r>
              <a:rPr lang="zh-CN" altLang="en-US" dirty="0"/>
              <a:t>⑧ 应用程序运行完成后，</a:t>
            </a:r>
            <a:r>
              <a:rPr lang="en-US" altLang="zh-CN" dirty="0" err="1"/>
              <a:t>ApplicationMaster</a:t>
            </a:r>
            <a:r>
              <a:rPr lang="zh-CN" altLang="en-US" dirty="0"/>
              <a:t>向</a:t>
            </a:r>
            <a:r>
              <a:rPr lang="en-US" altLang="zh-CN" dirty="0" err="1"/>
              <a:t>ResourceManager</a:t>
            </a:r>
            <a:r>
              <a:rPr lang="zh-CN" altLang="en-US" dirty="0"/>
              <a:t>的应用程序管理器</a:t>
            </a:r>
            <a:r>
              <a:rPr lang="en-US" altLang="zh-CN" dirty="0" err="1"/>
              <a:t>ApplicationManager</a:t>
            </a:r>
            <a:r>
              <a:rPr lang="zh-CN" altLang="en-US" dirty="0"/>
              <a:t>注销并关闭自己。若</a:t>
            </a:r>
            <a:r>
              <a:rPr lang="en-US" altLang="zh-CN" dirty="0" err="1"/>
              <a:t>ApplicationMaster</a:t>
            </a:r>
            <a:r>
              <a:rPr lang="zh-CN" altLang="en-US" dirty="0"/>
              <a:t>因故失败，</a:t>
            </a:r>
            <a:r>
              <a:rPr lang="en-US" altLang="zh-CN" dirty="0" err="1"/>
              <a:t>ResourceManager</a:t>
            </a:r>
            <a:r>
              <a:rPr lang="zh-CN" altLang="en-US" dirty="0"/>
              <a:t>中的应用程序管理器</a:t>
            </a:r>
            <a:r>
              <a:rPr lang="en-US" altLang="zh-CN" dirty="0" err="1"/>
              <a:t>ApplicationManager</a:t>
            </a:r>
            <a:r>
              <a:rPr lang="zh-CN" altLang="en-US" dirty="0"/>
              <a:t>会监测到失败的情形，然后将其重新启动，直到所有的任务都执行完毕为止。</a:t>
            </a:r>
          </a:p>
        </p:txBody>
      </p:sp>
    </p:spTree>
    <p:extLst>
      <p:ext uri="{BB962C8B-B14F-4D97-AF65-F5344CB8AC3E}">
        <p14:creationId xmlns:p14="http://schemas.microsoft.com/office/powerpoint/2010/main" val="1611352239"/>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55E5E-0E6A-454D-ADBE-9FAFB8787445}"/>
              </a:ext>
            </a:extLst>
          </p:cNvPr>
          <p:cNvSpPr>
            <a:spLocks noGrp="1"/>
          </p:cNvSpPr>
          <p:nvPr>
            <p:ph type="title"/>
          </p:nvPr>
        </p:nvSpPr>
        <p:spPr/>
        <p:txBody>
          <a:bodyPr/>
          <a:lstStyle/>
          <a:p>
            <a:r>
              <a:rPr lang="en-US" altLang="zh-CN" dirty="0"/>
              <a:t>5.4  </a:t>
            </a:r>
            <a:r>
              <a:rPr lang="zh-CN" altLang="en-US" dirty="0"/>
              <a:t>实战</a:t>
            </a:r>
            <a:r>
              <a:rPr lang="en-US" altLang="zh-CN" dirty="0"/>
              <a:t>YARN</a:t>
            </a:r>
            <a:endParaRPr lang="zh-CN" altLang="en-US" dirty="0"/>
          </a:p>
        </p:txBody>
      </p:sp>
      <p:graphicFrame>
        <p:nvGraphicFramePr>
          <p:cNvPr id="4" name="内容占位符 3">
            <a:extLst>
              <a:ext uri="{FF2B5EF4-FFF2-40B4-BE49-F238E27FC236}">
                <a16:creationId xmlns:a16="http://schemas.microsoft.com/office/drawing/2014/main" id="{EB1500A3-5A29-4C15-A871-D9030C3A5C9B}"/>
              </a:ext>
            </a:extLst>
          </p:cNvPr>
          <p:cNvGraphicFramePr>
            <a:graphicFrameLocks noGrp="1"/>
          </p:cNvGraphicFramePr>
          <p:nvPr>
            <p:ph idx="1"/>
            <p:extLst>
              <p:ext uri="{D42A27DB-BD31-4B8C-83A1-F6EECF244321}">
                <p14:modId xmlns:p14="http://schemas.microsoft.com/office/powerpoint/2010/main" val="839498008"/>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9890273"/>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E65FD-4622-44F1-9E55-95B3D64B00F6}"/>
              </a:ext>
            </a:extLst>
          </p:cNvPr>
          <p:cNvSpPr>
            <a:spLocks noGrp="1"/>
          </p:cNvSpPr>
          <p:nvPr>
            <p:ph type="title"/>
          </p:nvPr>
        </p:nvSpPr>
        <p:spPr/>
        <p:txBody>
          <a:bodyPr/>
          <a:lstStyle/>
          <a:p>
            <a:r>
              <a:rPr lang="en-US" altLang="zh-CN" dirty="0"/>
              <a:t>5.4.1  YARN Web UI</a:t>
            </a:r>
            <a:endParaRPr lang="zh-CN" altLang="en-US" dirty="0"/>
          </a:p>
        </p:txBody>
      </p:sp>
      <p:sp>
        <p:nvSpPr>
          <p:cNvPr id="3" name="内容占位符 2">
            <a:extLst>
              <a:ext uri="{FF2B5EF4-FFF2-40B4-BE49-F238E27FC236}">
                <a16:creationId xmlns:a16="http://schemas.microsoft.com/office/drawing/2014/main" id="{95F8BEA6-1610-4914-BA3E-1599C6E22C9F}"/>
              </a:ext>
            </a:extLst>
          </p:cNvPr>
          <p:cNvSpPr>
            <a:spLocks noGrp="1"/>
          </p:cNvSpPr>
          <p:nvPr>
            <p:ph idx="1"/>
          </p:nvPr>
        </p:nvSpPr>
        <p:spPr/>
        <p:txBody>
          <a:bodyPr>
            <a:normAutofit/>
          </a:bodyPr>
          <a:lstStyle/>
          <a:p>
            <a:r>
              <a:rPr lang="en-US" altLang="zh-CN" dirty="0"/>
              <a:t>YARN Web UI</a:t>
            </a:r>
            <a:r>
              <a:rPr lang="zh-CN" altLang="zh-CN" dirty="0"/>
              <a:t>接口面向管理员。从页面上，管理员能看到</a:t>
            </a:r>
            <a:r>
              <a:rPr lang="en-US" altLang="zh-CN" dirty="0"/>
              <a:t>“</a:t>
            </a:r>
            <a:r>
              <a:rPr lang="zh-CN" altLang="zh-CN" dirty="0"/>
              <a:t>集群统计信息</a:t>
            </a:r>
            <a:r>
              <a:rPr lang="en-US" altLang="zh-CN" dirty="0"/>
              <a:t>”</a:t>
            </a:r>
            <a:r>
              <a:rPr lang="zh-CN" altLang="zh-CN" dirty="0"/>
              <a:t>、</a:t>
            </a:r>
            <a:r>
              <a:rPr lang="en-US" altLang="zh-CN" dirty="0"/>
              <a:t>“</a:t>
            </a:r>
            <a:r>
              <a:rPr lang="zh-CN" altLang="zh-CN" dirty="0"/>
              <a:t>应用程序列表</a:t>
            </a:r>
            <a:r>
              <a:rPr lang="en-US" altLang="zh-CN" dirty="0"/>
              <a:t>”</a:t>
            </a:r>
            <a:r>
              <a:rPr lang="zh-CN" altLang="zh-CN" dirty="0"/>
              <a:t>、</a:t>
            </a:r>
            <a:r>
              <a:rPr lang="en-US" altLang="zh-CN" dirty="0"/>
              <a:t>“</a:t>
            </a:r>
            <a:r>
              <a:rPr lang="zh-CN" altLang="zh-CN" dirty="0"/>
              <a:t>调度器</a:t>
            </a:r>
            <a:r>
              <a:rPr lang="en-US" altLang="zh-CN" dirty="0"/>
              <a:t>”</a:t>
            </a:r>
            <a:r>
              <a:rPr lang="zh-CN" altLang="zh-CN" dirty="0"/>
              <a:t>等功能模块，此页面支持读，不支持写。</a:t>
            </a:r>
            <a:r>
              <a:rPr lang="en-US" altLang="zh-CN" dirty="0"/>
              <a:t>YARN Web UI</a:t>
            </a:r>
            <a:r>
              <a:rPr lang="zh-CN" altLang="zh-CN" dirty="0"/>
              <a:t>的默认地址为</a:t>
            </a:r>
            <a:r>
              <a:rPr lang="en-US" altLang="zh-CN" dirty="0">
                <a:hlinkClick r:id="rId2"/>
              </a:rPr>
              <a:t>http://ResourceManagerIP:8088</a:t>
            </a:r>
            <a:r>
              <a:rPr lang="zh-CN" altLang="zh-CN" dirty="0"/>
              <a:t>。</a:t>
            </a:r>
            <a:endParaRPr lang="en-US" altLang="zh-CN" dirty="0"/>
          </a:p>
        </p:txBody>
      </p:sp>
    </p:spTree>
    <p:extLst>
      <p:ext uri="{BB962C8B-B14F-4D97-AF65-F5344CB8AC3E}">
        <p14:creationId xmlns:p14="http://schemas.microsoft.com/office/powerpoint/2010/main" val="258237169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AFCC7-8CB8-40D5-8C4D-DD8A2C175DBD}"/>
              </a:ext>
            </a:extLst>
          </p:cNvPr>
          <p:cNvSpPr>
            <a:spLocks noGrp="1"/>
          </p:cNvSpPr>
          <p:nvPr>
            <p:ph type="title"/>
          </p:nvPr>
        </p:nvSpPr>
        <p:spPr/>
        <p:txBody>
          <a:bodyPr/>
          <a:lstStyle/>
          <a:p>
            <a:r>
              <a:rPr lang="en-US" altLang="zh-CN" dirty="0">
                <a:latin typeface="+mj-ea"/>
              </a:rPr>
              <a:t>【</a:t>
            </a:r>
            <a:r>
              <a:rPr lang="zh-CN" altLang="en-US" dirty="0">
                <a:latin typeface="+mj-ea"/>
              </a:rPr>
              <a:t>知识与能力要求</a:t>
            </a:r>
            <a:r>
              <a:rPr lang="en-US" altLang="zh-CN" dirty="0">
                <a:latin typeface="+mj-ea"/>
              </a:rPr>
              <a:t>】</a:t>
            </a:r>
            <a:endParaRPr lang="zh-CN" altLang="en-US" dirty="0">
              <a:latin typeface="+mj-ea"/>
            </a:endParaRPr>
          </a:p>
        </p:txBody>
      </p:sp>
      <p:pic>
        <p:nvPicPr>
          <p:cNvPr id="6" name="内容占位符 5">
            <a:extLst>
              <a:ext uri="{FF2B5EF4-FFF2-40B4-BE49-F238E27FC236}">
                <a16:creationId xmlns:a16="http://schemas.microsoft.com/office/drawing/2014/main" id="{53152A08-E2DA-4A5B-AF0A-6672C1EBBE77}"/>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67484" y="1370013"/>
            <a:ext cx="5009031" cy="3262312"/>
          </a:xfrm>
          <a:prstGeom prst="rect">
            <a:avLst/>
          </a:prstGeom>
        </p:spPr>
      </p:pic>
    </p:spTree>
    <p:extLst>
      <p:ext uri="{BB962C8B-B14F-4D97-AF65-F5344CB8AC3E}">
        <p14:creationId xmlns:p14="http://schemas.microsoft.com/office/powerpoint/2010/main" val="234520343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E65FD-4622-44F1-9E55-95B3D64B00F6}"/>
              </a:ext>
            </a:extLst>
          </p:cNvPr>
          <p:cNvSpPr>
            <a:spLocks noGrp="1"/>
          </p:cNvSpPr>
          <p:nvPr>
            <p:ph type="title"/>
          </p:nvPr>
        </p:nvSpPr>
        <p:spPr/>
        <p:txBody>
          <a:bodyPr/>
          <a:lstStyle/>
          <a:p>
            <a:r>
              <a:rPr lang="en-US" altLang="zh-CN" dirty="0"/>
              <a:t>YARN Web</a:t>
            </a:r>
            <a:r>
              <a:rPr lang="zh-CN" altLang="zh-CN" dirty="0"/>
              <a:t>主界面——应用程序列表效果图</a:t>
            </a:r>
            <a:endParaRPr lang="zh-CN" altLang="en-US" dirty="0"/>
          </a:p>
        </p:txBody>
      </p:sp>
      <p:pic>
        <p:nvPicPr>
          <p:cNvPr id="4" name="图片 3">
            <a:extLst>
              <a:ext uri="{FF2B5EF4-FFF2-40B4-BE49-F238E27FC236}">
                <a16:creationId xmlns:a16="http://schemas.microsoft.com/office/drawing/2014/main" id="{803A2C1C-0D53-41C9-B05D-47B93953CAA6}"/>
              </a:ext>
            </a:extLst>
          </p:cNvPr>
          <p:cNvPicPr>
            <a:picLocks noChangeAspect="1"/>
          </p:cNvPicPr>
          <p:nvPr/>
        </p:nvPicPr>
        <p:blipFill>
          <a:blip r:embed="rId2"/>
          <a:stretch>
            <a:fillRect/>
          </a:stretch>
        </p:blipFill>
        <p:spPr>
          <a:xfrm>
            <a:off x="196217" y="1642482"/>
            <a:ext cx="8751566" cy="2496529"/>
          </a:xfrm>
          <a:prstGeom prst="rect">
            <a:avLst/>
          </a:prstGeom>
        </p:spPr>
      </p:pic>
    </p:spTree>
    <p:extLst>
      <p:ext uri="{BB962C8B-B14F-4D97-AF65-F5344CB8AC3E}">
        <p14:creationId xmlns:p14="http://schemas.microsoft.com/office/powerpoint/2010/main" val="3050176706"/>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F5144-57B9-4A8D-AD0E-330F38ED4633}"/>
              </a:ext>
            </a:extLst>
          </p:cNvPr>
          <p:cNvSpPr>
            <a:spLocks noGrp="1"/>
          </p:cNvSpPr>
          <p:nvPr>
            <p:ph type="title"/>
          </p:nvPr>
        </p:nvSpPr>
        <p:spPr/>
        <p:txBody>
          <a:bodyPr/>
          <a:lstStyle/>
          <a:p>
            <a:r>
              <a:rPr lang="en-US" altLang="zh-CN" dirty="0"/>
              <a:t>YARN-App</a:t>
            </a:r>
            <a:r>
              <a:rPr lang="zh-CN" altLang="zh-CN" dirty="0"/>
              <a:t>运行中的调度器效果图</a:t>
            </a:r>
            <a:endParaRPr lang="zh-CN" altLang="en-US" dirty="0"/>
          </a:p>
        </p:txBody>
      </p:sp>
      <p:pic>
        <p:nvPicPr>
          <p:cNvPr id="4" name="图片 3">
            <a:extLst>
              <a:ext uri="{FF2B5EF4-FFF2-40B4-BE49-F238E27FC236}">
                <a16:creationId xmlns:a16="http://schemas.microsoft.com/office/drawing/2014/main" id="{632715C6-3474-488C-8730-AAEAA2DB0968}"/>
              </a:ext>
            </a:extLst>
          </p:cNvPr>
          <p:cNvPicPr>
            <a:picLocks noChangeAspect="1"/>
          </p:cNvPicPr>
          <p:nvPr/>
        </p:nvPicPr>
        <p:blipFill>
          <a:blip r:embed="rId2"/>
          <a:stretch>
            <a:fillRect/>
          </a:stretch>
        </p:blipFill>
        <p:spPr>
          <a:xfrm>
            <a:off x="182499" y="1177705"/>
            <a:ext cx="8779001" cy="3557324"/>
          </a:xfrm>
          <a:prstGeom prst="rect">
            <a:avLst/>
          </a:prstGeom>
        </p:spPr>
      </p:pic>
    </p:spTree>
    <p:extLst>
      <p:ext uri="{BB962C8B-B14F-4D97-AF65-F5344CB8AC3E}">
        <p14:creationId xmlns:p14="http://schemas.microsoft.com/office/powerpoint/2010/main" val="1065836719"/>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7C783-64CB-4EDF-BA39-32F11A73AB5A}"/>
              </a:ext>
            </a:extLst>
          </p:cNvPr>
          <p:cNvSpPr>
            <a:spLocks noGrp="1"/>
          </p:cNvSpPr>
          <p:nvPr>
            <p:ph type="title"/>
          </p:nvPr>
        </p:nvSpPr>
        <p:spPr/>
        <p:txBody>
          <a:bodyPr/>
          <a:lstStyle/>
          <a:p>
            <a:r>
              <a:rPr lang="zh-CN" altLang="en-US" dirty="0"/>
              <a:t>集群资源统计信息效果图</a:t>
            </a:r>
          </a:p>
        </p:txBody>
      </p:sp>
      <p:pic>
        <p:nvPicPr>
          <p:cNvPr id="4" name="图片 3">
            <a:extLst>
              <a:ext uri="{FF2B5EF4-FFF2-40B4-BE49-F238E27FC236}">
                <a16:creationId xmlns:a16="http://schemas.microsoft.com/office/drawing/2014/main" id="{BA6EEDDC-43A0-4DDD-B20A-43DC42BB915E}"/>
              </a:ext>
            </a:extLst>
          </p:cNvPr>
          <p:cNvPicPr>
            <a:picLocks noChangeAspect="1"/>
          </p:cNvPicPr>
          <p:nvPr/>
        </p:nvPicPr>
        <p:blipFill>
          <a:blip r:embed="rId2"/>
          <a:stretch>
            <a:fillRect/>
          </a:stretch>
        </p:blipFill>
        <p:spPr>
          <a:xfrm>
            <a:off x="182499" y="1499256"/>
            <a:ext cx="8779001" cy="2679424"/>
          </a:xfrm>
          <a:prstGeom prst="rect">
            <a:avLst/>
          </a:prstGeom>
        </p:spPr>
      </p:pic>
    </p:spTree>
    <p:extLst>
      <p:ext uri="{BB962C8B-B14F-4D97-AF65-F5344CB8AC3E}">
        <p14:creationId xmlns:p14="http://schemas.microsoft.com/office/powerpoint/2010/main" val="1360686041"/>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F8445-A102-432D-9A71-4B25A1AE5172}"/>
              </a:ext>
            </a:extLst>
          </p:cNvPr>
          <p:cNvSpPr>
            <a:spLocks noGrp="1"/>
          </p:cNvSpPr>
          <p:nvPr>
            <p:ph type="title"/>
          </p:nvPr>
        </p:nvSpPr>
        <p:spPr/>
        <p:txBody>
          <a:bodyPr/>
          <a:lstStyle/>
          <a:p>
            <a:r>
              <a:rPr lang="en-US" altLang="zh-CN" dirty="0"/>
              <a:t>5.4.2  YARN Shell</a:t>
            </a:r>
            <a:endParaRPr lang="zh-CN" altLang="en-US" dirty="0"/>
          </a:p>
        </p:txBody>
      </p:sp>
      <p:sp>
        <p:nvSpPr>
          <p:cNvPr id="3" name="内容占位符 2">
            <a:extLst>
              <a:ext uri="{FF2B5EF4-FFF2-40B4-BE49-F238E27FC236}">
                <a16:creationId xmlns:a16="http://schemas.microsoft.com/office/drawing/2014/main" id="{9E7263B1-197D-428B-B4A5-EDEB91E12739}"/>
              </a:ext>
            </a:extLst>
          </p:cNvPr>
          <p:cNvSpPr>
            <a:spLocks noGrp="1"/>
          </p:cNvSpPr>
          <p:nvPr>
            <p:ph idx="1"/>
          </p:nvPr>
        </p:nvSpPr>
        <p:spPr/>
        <p:txBody>
          <a:bodyPr/>
          <a:lstStyle/>
          <a:p>
            <a:r>
              <a:rPr lang="en-US" altLang="zh-CN" dirty="0"/>
              <a:t>YARN Shell</a:t>
            </a:r>
            <a:r>
              <a:rPr lang="zh-CN" altLang="en-US" dirty="0"/>
              <a:t>接口面向</a:t>
            </a:r>
            <a:r>
              <a:rPr lang="en-US" altLang="zh-CN" dirty="0"/>
              <a:t>YARN</a:t>
            </a:r>
            <a:r>
              <a:rPr lang="zh-CN" altLang="en-US" dirty="0"/>
              <a:t>管理员。通过</a:t>
            </a:r>
            <a:r>
              <a:rPr lang="en-US" altLang="zh-CN" dirty="0"/>
              <a:t>Shell</a:t>
            </a:r>
            <a:r>
              <a:rPr lang="zh-CN" altLang="en-US" dirty="0"/>
              <a:t>接口，管理员能够查看</a:t>
            </a:r>
            <a:r>
              <a:rPr lang="en-US" altLang="zh-CN" dirty="0"/>
              <a:t>YARN</a:t>
            </a:r>
            <a:r>
              <a:rPr lang="zh-CN" altLang="en-US" dirty="0"/>
              <a:t>系统级别统计信息，提交</a:t>
            </a:r>
            <a:r>
              <a:rPr lang="en-US" altLang="zh-CN" dirty="0"/>
              <a:t>YARN-App</a:t>
            </a:r>
            <a:r>
              <a:rPr lang="zh-CN" altLang="en-US" dirty="0"/>
              <a:t>等。</a:t>
            </a:r>
          </a:p>
          <a:p>
            <a:r>
              <a:rPr lang="en-US" altLang="zh-CN" dirty="0"/>
              <a:t>YARN Shell</a:t>
            </a:r>
            <a:r>
              <a:rPr lang="zh-CN" altLang="en-US" dirty="0"/>
              <a:t>命令统一入口为：</a:t>
            </a:r>
            <a:r>
              <a:rPr lang="en-US" altLang="zh-CN" dirty="0"/>
              <a:t>yarn</a:t>
            </a:r>
            <a:r>
              <a:rPr lang="zh-CN" altLang="en-US" dirty="0"/>
              <a:t>，语法格式如下：</a:t>
            </a:r>
          </a:p>
          <a:p>
            <a:pPr marL="0" indent="0">
              <a:buNone/>
            </a:pPr>
            <a:r>
              <a:rPr lang="en-US" altLang="zh-CN" i="1" dirty="0"/>
              <a:t>yarn [--config </a:t>
            </a:r>
            <a:r>
              <a:rPr lang="en-US" altLang="zh-CN" i="1" dirty="0" err="1"/>
              <a:t>confdir</a:t>
            </a:r>
            <a:r>
              <a:rPr lang="en-US" altLang="zh-CN" i="1" dirty="0"/>
              <a:t>] [COMMAND | CLASSNAME]</a:t>
            </a:r>
          </a:p>
          <a:p>
            <a:endParaRPr lang="en-US" altLang="zh-CN" dirty="0"/>
          </a:p>
          <a:p>
            <a:r>
              <a:rPr lang="zh-CN" altLang="en-US" dirty="0"/>
              <a:t>注意：若</a:t>
            </a:r>
            <a:r>
              <a:rPr lang="en-US" altLang="zh-CN" dirty="0"/>
              <a:t>$HADOOP_HOME/bin</a:t>
            </a:r>
            <a:r>
              <a:rPr lang="zh-CN" altLang="en-US" dirty="0"/>
              <a:t>未加入到系统环境变量</a:t>
            </a:r>
            <a:r>
              <a:rPr lang="en-US" altLang="zh-CN" dirty="0"/>
              <a:t>PATH</a:t>
            </a:r>
            <a:r>
              <a:rPr lang="zh-CN" altLang="en-US" dirty="0"/>
              <a:t>中，则需要切换到</a:t>
            </a:r>
            <a:r>
              <a:rPr lang="en-US" altLang="zh-CN" dirty="0"/>
              <a:t>Hadoop</a:t>
            </a:r>
            <a:r>
              <a:rPr lang="zh-CN" altLang="en-US" dirty="0"/>
              <a:t>安装目录下，输入“</a:t>
            </a:r>
            <a:r>
              <a:rPr lang="en-US" altLang="zh-CN" dirty="0"/>
              <a:t>bin/yarn”</a:t>
            </a:r>
            <a:r>
              <a:rPr lang="zh-CN" altLang="en-US" dirty="0"/>
              <a:t>。</a:t>
            </a:r>
          </a:p>
        </p:txBody>
      </p:sp>
    </p:spTree>
    <p:extLst>
      <p:ext uri="{BB962C8B-B14F-4D97-AF65-F5344CB8AC3E}">
        <p14:creationId xmlns:p14="http://schemas.microsoft.com/office/powerpoint/2010/main" val="4043829425"/>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F8445-A102-432D-9A71-4B25A1AE5172}"/>
              </a:ext>
            </a:extLst>
          </p:cNvPr>
          <p:cNvSpPr>
            <a:spLocks noGrp="1"/>
          </p:cNvSpPr>
          <p:nvPr>
            <p:ph type="title"/>
          </p:nvPr>
        </p:nvSpPr>
        <p:spPr/>
        <p:txBody>
          <a:bodyPr/>
          <a:lstStyle/>
          <a:p>
            <a:r>
              <a:rPr lang="en-US" altLang="zh-CN" dirty="0"/>
              <a:t>5.4.2  YARN Shell</a:t>
            </a:r>
            <a:endParaRPr lang="zh-CN" altLang="en-US" dirty="0"/>
          </a:p>
        </p:txBody>
      </p:sp>
      <p:sp>
        <p:nvSpPr>
          <p:cNvPr id="3" name="内容占位符 2">
            <a:extLst>
              <a:ext uri="{FF2B5EF4-FFF2-40B4-BE49-F238E27FC236}">
                <a16:creationId xmlns:a16="http://schemas.microsoft.com/office/drawing/2014/main" id="{9E7263B1-197D-428B-B4A5-EDEB91E12739}"/>
              </a:ext>
            </a:extLst>
          </p:cNvPr>
          <p:cNvSpPr>
            <a:spLocks noGrp="1"/>
          </p:cNvSpPr>
          <p:nvPr>
            <p:ph idx="1"/>
          </p:nvPr>
        </p:nvSpPr>
        <p:spPr>
          <a:xfrm>
            <a:off x="628650" y="1369219"/>
            <a:ext cx="3943350" cy="3263504"/>
          </a:xfrm>
        </p:spPr>
        <p:txBody>
          <a:bodyPr>
            <a:normAutofit fontScale="92500"/>
          </a:bodyPr>
          <a:lstStyle/>
          <a:p>
            <a:pPr marL="0" indent="0">
              <a:buNone/>
            </a:pPr>
            <a:r>
              <a:rPr lang="en-US" altLang="zh-CN" sz="900" i="1" dirty="0"/>
              <a:t>Usage: yarn [--config </a:t>
            </a:r>
            <a:r>
              <a:rPr lang="en-US" altLang="zh-CN" sz="900" i="1" dirty="0" err="1"/>
              <a:t>confdir</a:t>
            </a:r>
            <a:r>
              <a:rPr lang="en-US" altLang="zh-CN" sz="900" i="1" dirty="0"/>
              <a:t>] [COMMAND | CLASSNAME]</a:t>
            </a:r>
          </a:p>
          <a:p>
            <a:pPr marL="0" indent="0">
              <a:buNone/>
            </a:pPr>
            <a:r>
              <a:rPr lang="en-US" altLang="zh-CN" sz="900" i="1" dirty="0"/>
              <a:t>  CLASSNAME                             run the class named CLASSNAME</a:t>
            </a:r>
          </a:p>
          <a:p>
            <a:pPr marL="0" indent="0">
              <a:buNone/>
            </a:pPr>
            <a:r>
              <a:rPr lang="en-US" altLang="zh-CN" sz="900" i="1" dirty="0"/>
              <a:t> or</a:t>
            </a:r>
          </a:p>
          <a:p>
            <a:pPr marL="0" indent="0">
              <a:buNone/>
            </a:pPr>
            <a:r>
              <a:rPr lang="en-US" altLang="zh-CN" sz="900" i="1" dirty="0"/>
              <a:t>  where COMMAND is one of:</a:t>
            </a:r>
          </a:p>
          <a:p>
            <a:pPr marL="0" indent="0">
              <a:buNone/>
            </a:pPr>
            <a:r>
              <a:rPr lang="en-US" altLang="zh-CN" sz="900" i="1" dirty="0"/>
              <a:t>  </a:t>
            </a:r>
            <a:r>
              <a:rPr lang="en-US" altLang="zh-CN" sz="900" i="1" dirty="0" err="1"/>
              <a:t>resourcemanager</a:t>
            </a:r>
            <a:r>
              <a:rPr lang="en-US" altLang="zh-CN" sz="900" i="1" dirty="0"/>
              <a:t>                   run the </a:t>
            </a:r>
            <a:r>
              <a:rPr lang="en-US" altLang="zh-CN" sz="900" i="1" dirty="0" err="1"/>
              <a:t>ResourceManager</a:t>
            </a:r>
            <a:endParaRPr lang="en-US" altLang="zh-CN" sz="900" i="1" dirty="0"/>
          </a:p>
          <a:p>
            <a:pPr marL="0" indent="0">
              <a:buNone/>
            </a:pPr>
            <a:r>
              <a:rPr lang="en-US" altLang="zh-CN" sz="900" i="1" dirty="0"/>
              <a:t>                                 Use -format-state-store for deleting the </a:t>
            </a:r>
            <a:r>
              <a:rPr lang="en-US" altLang="zh-CN" sz="900" i="1" dirty="0" err="1"/>
              <a:t>RMStateStore</a:t>
            </a:r>
            <a:r>
              <a:rPr lang="en-US" altLang="zh-CN" sz="900" i="1" dirty="0"/>
              <a:t>.</a:t>
            </a:r>
          </a:p>
          <a:p>
            <a:pPr marL="0" indent="0">
              <a:buNone/>
            </a:pPr>
            <a:r>
              <a:rPr lang="en-US" altLang="zh-CN" sz="900" i="1" dirty="0"/>
              <a:t>                                 Use -remove-application-from-state-store &lt;</a:t>
            </a:r>
            <a:r>
              <a:rPr lang="en-US" altLang="zh-CN" sz="900" i="1" dirty="0" err="1"/>
              <a:t>appId</a:t>
            </a:r>
            <a:r>
              <a:rPr lang="en-US" altLang="zh-CN" sz="900" i="1" dirty="0"/>
              <a:t>&gt; for </a:t>
            </a:r>
          </a:p>
          <a:p>
            <a:pPr marL="0" indent="0">
              <a:buNone/>
            </a:pPr>
            <a:r>
              <a:rPr lang="en-US" altLang="zh-CN" sz="900" i="1" dirty="0"/>
              <a:t>                                            removing application from </a:t>
            </a:r>
            <a:r>
              <a:rPr lang="en-US" altLang="zh-CN" sz="900" i="1" dirty="0" err="1"/>
              <a:t>RMStateStore</a:t>
            </a:r>
            <a:r>
              <a:rPr lang="en-US" altLang="zh-CN" sz="900" i="1" dirty="0"/>
              <a:t>.</a:t>
            </a:r>
          </a:p>
          <a:p>
            <a:pPr marL="0" indent="0">
              <a:buNone/>
            </a:pPr>
            <a:r>
              <a:rPr lang="en-US" altLang="zh-CN" sz="900" i="1" dirty="0"/>
              <a:t>  </a:t>
            </a:r>
            <a:r>
              <a:rPr lang="en-US" altLang="zh-CN" sz="900" i="1" dirty="0" err="1"/>
              <a:t>nodemanager</a:t>
            </a:r>
            <a:r>
              <a:rPr lang="en-US" altLang="zh-CN" sz="900" i="1" dirty="0"/>
              <a:t>                        run a </a:t>
            </a:r>
            <a:r>
              <a:rPr lang="en-US" altLang="zh-CN" sz="900" i="1" dirty="0" err="1"/>
              <a:t>nodemanager</a:t>
            </a:r>
            <a:r>
              <a:rPr lang="en-US" altLang="zh-CN" sz="900" i="1" dirty="0"/>
              <a:t> on each slave</a:t>
            </a:r>
          </a:p>
          <a:p>
            <a:pPr marL="0" indent="0">
              <a:buNone/>
            </a:pPr>
            <a:r>
              <a:rPr lang="en-US" altLang="zh-CN" sz="900" i="1" dirty="0"/>
              <a:t>  </a:t>
            </a:r>
            <a:r>
              <a:rPr lang="en-US" altLang="zh-CN" sz="900" i="1" dirty="0" err="1"/>
              <a:t>timelinereader</a:t>
            </a:r>
            <a:r>
              <a:rPr lang="en-US" altLang="zh-CN" sz="900" i="1" dirty="0"/>
              <a:t>                       run the timeline reader server</a:t>
            </a:r>
          </a:p>
          <a:p>
            <a:pPr marL="0" indent="0">
              <a:buNone/>
            </a:pPr>
            <a:r>
              <a:rPr lang="en-US" altLang="zh-CN" sz="900" i="1" dirty="0"/>
              <a:t>  </a:t>
            </a:r>
            <a:r>
              <a:rPr lang="en-US" altLang="zh-CN" sz="900" i="1" dirty="0" err="1"/>
              <a:t>timelineserver</a:t>
            </a:r>
            <a:r>
              <a:rPr lang="en-US" altLang="zh-CN" sz="900" i="1" dirty="0"/>
              <a:t>                       run the timeline server</a:t>
            </a:r>
          </a:p>
          <a:p>
            <a:pPr marL="0" indent="0">
              <a:buNone/>
            </a:pPr>
            <a:r>
              <a:rPr lang="en-US" altLang="zh-CN" sz="900" i="1" dirty="0"/>
              <a:t>  </a:t>
            </a:r>
            <a:r>
              <a:rPr lang="en-US" altLang="zh-CN" sz="900" i="1" dirty="0" err="1"/>
              <a:t>rmadmin</a:t>
            </a:r>
            <a:r>
              <a:rPr lang="en-US" altLang="zh-CN" sz="900" i="1" dirty="0"/>
              <a:t>                           admin tools</a:t>
            </a:r>
          </a:p>
          <a:p>
            <a:pPr marL="0" indent="0">
              <a:buNone/>
            </a:pPr>
            <a:r>
              <a:rPr lang="en-US" altLang="zh-CN" sz="900" i="1" dirty="0"/>
              <a:t>  router                              run the Router daemon</a:t>
            </a:r>
          </a:p>
          <a:p>
            <a:pPr marL="0" indent="0">
              <a:buNone/>
            </a:pPr>
            <a:r>
              <a:rPr lang="en-US" altLang="zh-CN" sz="900" i="1" dirty="0"/>
              <a:t>  </a:t>
            </a:r>
            <a:r>
              <a:rPr lang="en-US" altLang="zh-CN" sz="900" i="1" dirty="0" err="1"/>
              <a:t>sharedcachemanager</a:t>
            </a:r>
            <a:r>
              <a:rPr lang="en-US" altLang="zh-CN" sz="900" i="1" dirty="0"/>
              <a:t>                  run the </a:t>
            </a:r>
            <a:r>
              <a:rPr lang="en-US" altLang="zh-CN" sz="900" i="1" dirty="0" err="1"/>
              <a:t>SharedCacheManager</a:t>
            </a:r>
            <a:r>
              <a:rPr lang="en-US" altLang="zh-CN" sz="900" i="1" dirty="0"/>
              <a:t> daemon</a:t>
            </a:r>
          </a:p>
        </p:txBody>
      </p:sp>
      <p:sp>
        <p:nvSpPr>
          <p:cNvPr id="4" name="内容占位符 2">
            <a:extLst>
              <a:ext uri="{FF2B5EF4-FFF2-40B4-BE49-F238E27FC236}">
                <a16:creationId xmlns:a16="http://schemas.microsoft.com/office/drawing/2014/main" id="{74294512-296C-42DF-A370-D5159224B9A8}"/>
              </a:ext>
            </a:extLst>
          </p:cNvPr>
          <p:cNvSpPr txBox="1">
            <a:spLocks/>
          </p:cNvSpPr>
          <p:nvPr/>
        </p:nvSpPr>
        <p:spPr>
          <a:xfrm>
            <a:off x="4572000" y="1273069"/>
            <a:ext cx="3943350" cy="3263504"/>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900" i="1" dirty="0"/>
              <a:t>  </a:t>
            </a:r>
            <a:r>
              <a:rPr lang="en-US" altLang="zh-CN" sz="900" i="1" dirty="0" err="1"/>
              <a:t>scmadmin</a:t>
            </a:r>
            <a:r>
              <a:rPr lang="en-US" altLang="zh-CN" sz="900" i="1" dirty="0"/>
              <a:t>                           </a:t>
            </a:r>
            <a:r>
              <a:rPr lang="en-US" altLang="zh-CN" sz="900" i="1" dirty="0" err="1"/>
              <a:t>SharedCacheManager</a:t>
            </a:r>
            <a:r>
              <a:rPr lang="en-US" altLang="zh-CN" sz="900" i="1" dirty="0"/>
              <a:t> admin tools</a:t>
            </a:r>
          </a:p>
          <a:p>
            <a:pPr marL="0" indent="0">
              <a:buNone/>
            </a:pPr>
            <a:r>
              <a:rPr lang="en-US" altLang="zh-CN" sz="900" i="1" dirty="0"/>
              <a:t>  version                             print the version</a:t>
            </a:r>
          </a:p>
          <a:p>
            <a:pPr marL="0" indent="0">
              <a:buNone/>
            </a:pPr>
            <a:r>
              <a:rPr lang="en-US" altLang="zh-CN" sz="900" i="1" dirty="0"/>
              <a:t>  jar &lt;jar&gt;                            run a jar file</a:t>
            </a:r>
          </a:p>
          <a:p>
            <a:pPr marL="0" indent="0">
              <a:buFont typeface="Arial" panose="020B0604020202020204" pitchFamily="34" charset="0"/>
              <a:buNone/>
            </a:pPr>
            <a:r>
              <a:rPr lang="en-US" altLang="zh-CN" sz="900" i="1" dirty="0"/>
              <a:t>  application                          prints application(s) report/kill application</a:t>
            </a:r>
          </a:p>
          <a:p>
            <a:pPr marL="0" indent="0">
              <a:buFont typeface="Arial" panose="020B0604020202020204" pitchFamily="34" charset="0"/>
              <a:buNone/>
            </a:pPr>
            <a:r>
              <a:rPr lang="en-US" altLang="zh-CN" sz="900" i="1" dirty="0"/>
              <a:t>  </a:t>
            </a:r>
            <a:r>
              <a:rPr lang="en-US" altLang="zh-CN" sz="900" i="1" dirty="0" err="1"/>
              <a:t>applicationattempt</a:t>
            </a:r>
            <a:r>
              <a:rPr lang="en-US" altLang="zh-CN" sz="900" i="1" dirty="0"/>
              <a:t>                   prints </a:t>
            </a:r>
            <a:r>
              <a:rPr lang="en-US" altLang="zh-CN" sz="900" i="1" dirty="0" err="1"/>
              <a:t>applicationattempt</a:t>
            </a:r>
            <a:r>
              <a:rPr lang="en-US" altLang="zh-CN" sz="900" i="1" dirty="0"/>
              <a:t>(s) report</a:t>
            </a:r>
          </a:p>
          <a:p>
            <a:pPr marL="0" indent="0">
              <a:buFont typeface="Arial" panose="020B0604020202020204" pitchFamily="34" charset="0"/>
              <a:buNone/>
            </a:pPr>
            <a:r>
              <a:rPr lang="en-US" altLang="zh-CN" sz="900" i="1" dirty="0"/>
              <a:t>  container                           prints container(s) report</a:t>
            </a:r>
          </a:p>
          <a:p>
            <a:pPr marL="0" indent="0">
              <a:buFont typeface="Arial" panose="020B0604020202020204" pitchFamily="34" charset="0"/>
              <a:buNone/>
            </a:pPr>
            <a:r>
              <a:rPr lang="en-US" altLang="zh-CN" sz="900" i="1" dirty="0"/>
              <a:t>  node                               prints node report(s)</a:t>
            </a:r>
          </a:p>
          <a:p>
            <a:pPr marL="0" indent="0">
              <a:buFont typeface="Arial" panose="020B0604020202020204" pitchFamily="34" charset="0"/>
              <a:buNone/>
            </a:pPr>
            <a:r>
              <a:rPr lang="en-US" altLang="zh-CN" sz="900" i="1" dirty="0"/>
              <a:t>  queue                              prints queue information</a:t>
            </a:r>
          </a:p>
          <a:p>
            <a:pPr marL="0" indent="0">
              <a:buFont typeface="Arial" panose="020B0604020202020204" pitchFamily="34" charset="0"/>
              <a:buNone/>
            </a:pPr>
            <a:r>
              <a:rPr lang="en-US" altLang="zh-CN" sz="900" i="1" dirty="0"/>
              <a:t>  logs                                dump container logs</a:t>
            </a:r>
          </a:p>
          <a:p>
            <a:pPr marL="0" indent="0">
              <a:buFont typeface="Arial" panose="020B0604020202020204" pitchFamily="34" charset="0"/>
              <a:buNone/>
            </a:pPr>
            <a:r>
              <a:rPr lang="en-US" altLang="zh-CN" sz="900" i="1" dirty="0"/>
              <a:t>  </a:t>
            </a:r>
            <a:r>
              <a:rPr lang="en-US" altLang="zh-CN" sz="900" i="1" dirty="0" err="1"/>
              <a:t>schedulerconf</a:t>
            </a:r>
            <a:r>
              <a:rPr lang="en-US" altLang="zh-CN" sz="900" i="1" dirty="0"/>
              <a:t>                        updates scheduler configuration</a:t>
            </a:r>
          </a:p>
          <a:p>
            <a:pPr marL="0" indent="0">
              <a:buFont typeface="Arial" panose="020B0604020202020204" pitchFamily="34" charset="0"/>
              <a:buNone/>
            </a:pPr>
            <a:r>
              <a:rPr lang="en-US" altLang="zh-CN" sz="900" i="1" dirty="0"/>
              <a:t>  </a:t>
            </a:r>
            <a:r>
              <a:rPr lang="en-US" altLang="zh-CN" sz="900" i="1" dirty="0" err="1"/>
              <a:t>classpath</a:t>
            </a:r>
            <a:r>
              <a:rPr lang="en-US" altLang="zh-CN" sz="900" i="1" dirty="0"/>
              <a:t>                            prints the class path needed to</a:t>
            </a:r>
          </a:p>
          <a:p>
            <a:pPr marL="0" indent="0">
              <a:buFont typeface="Arial" panose="020B0604020202020204" pitchFamily="34" charset="0"/>
              <a:buNone/>
            </a:pPr>
            <a:r>
              <a:rPr lang="en-US" altLang="zh-CN" sz="900" i="1" dirty="0"/>
              <a:t>                                      get the Hadoop jar and the required libraries</a:t>
            </a:r>
          </a:p>
          <a:p>
            <a:pPr marL="0" indent="0">
              <a:buFont typeface="Arial" panose="020B0604020202020204" pitchFamily="34" charset="0"/>
              <a:buNone/>
            </a:pPr>
            <a:r>
              <a:rPr lang="en-US" altLang="zh-CN" sz="900" i="1" dirty="0"/>
              <a:t>  cluster                              prints cluster information</a:t>
            </a:r>
          </a:p>
          <a:p>
            <a:pPr marL="0" indent="0">
              <a:buFont typeface="Arial" panose="020B0604020202020204" pitchFamily="34" charset="0"/>
              <a:buNone/>
            </a:pPr>
            <a:r>
              <a:rPr lang="en-US" altLang="zh-CN" sz="900" i="1" dirty="0"/>
              <a:t>  </a:t>
            </a:r>
            <a:r>
              <a:rPr lang="en-US" altLang="zh-CN" sz="900" i="1" dirty="0" err="1"/>
              <a:t>daemonlog</a:t>
            </a:r>
            <a:r>
              <a:rPr lang="en-US" altLang="zh-CN" sz="900" i="1" dirty="0"/>
              <a:t>                          get/set the log level for each daemon</a:t>
            </a:r>
          </a:p>
          <a:p>
            <a:pPr marL="0" indent="0">
              <a:buFont typeface="Arial" panose="020B0604020202020204" pitchFamily="34" charset="0"/>
              <a:buNone/>
            </a:pPr>
            <a:r>
              <a:rPr lang="en-US" altLang="zh-CN" sz="900" i="1" dirty="0"/>
              <a:t>  top                                run cluster usage tool</a:t>
            </a:r>
          </a:p>
        </p:txBody>
      </p:sp>
    </p:spTree>
    <p:extLst>
      <p:ext uri="{BB962C8B-B14F-4D97-AF65-F5344CB8AC3E}">
        <p14:creationId xmlns:p14="http://schemas.microsoft.com/office/powerpoint/2010/main" val="1631316421"/>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3FAE1-202B-43E3-8654-65E46CED4623}"/>
              </a:ext>
            </a:extLst>
          </p:cNvPr>
          <p:cNvSpPr>
            <a:spLocks noGrp="1"/>
          </p:cNvSpPr>
          <p:nvPr>
            <p:ph type="title"/>
          </p:nvPr>
        </p:nvSpPr>
        <p:spPr/>
        <p:txBody>
          <a:bodyPr/>
          <a:lstStyle/>
          <a:p>
            <a:r>
              <a:rPr lang="en-US" altLang="zh-CN" dirty="0"/>
              <a:t>5.4.2  YARN Shell</a:t>
            </a:r>
            <a:endParaRPr lang="zh-CN" altLang="en-US" dirty="0"/>
          </a:p>
        </p:txBody>
      </p:sp>
      <p:sp>
        <p:nvSpPr>
          <p:cNvPr id="3" name="内容占位符 2">
            <a:extLst>
              <a:ext uri="{FF2B5EF4-FFF2-40B4-BE49-F238E27FC236}">
                <a16:creationId xmlns:a16="http://schemas.microsoft.com/office/drawing/2014/main" id="{4766B384-E11C-43C0-8159-53896405B9FD}"/>
              </a:ext>
            </a:extLst>
          </p:cNvPr>
          <p:cNvSpPr>
            <a:spLocks noGrp="1"/>
          </p:cNvSpPr>
          <p:nvPr>
            <p:ph idx="1"/>
          </p:nvPr>
        </p:nvSpPr>
        <p:spPr/>
        <p:txBody>
          <a:bodyPr/>
          <a:lstStyle/>
          <a:p>
            <a:r>
              <a:rPr lang="en-US" altLang="zh-CN" dirty="0"/>
              <a:t>YARN Shell</a:t>
            </a:r>
            <a:r>
              <a:rPr lang="zh-CN" altLang="zh-CN" dirty="0"/>
              <a:t>命令分为系统级命令、程序级命令和其他辅助命令。本章仅介绍部分命令，关于</a:t>
            </a:r>
            <a:r>
              <a:rPr lang="en-US" altLang="zh-CN" dirty="0"/>
              <a:t>YARN Shell</a:t>
            </a:r>
            <a:r>
              <a:rPr lang="zh-CN" altLang="zh-CN" dirty="0"/>
              <a:t>命令的完整说明，读者请参考官方网站</a:t>
            </a:r>
            <a:r>
              <a:rPr lang="en-US" altLang="zh-CN" dirty="0">
                <a:hlinkClick r:id="rId2"/>
              </a:rPr>
              <a:t>https://hadoop.apache.org/docs/r2.9.2/hadoop-yarn/hadoop-yarn-site/YarnCommands.html</a:t>
            </a:r>
            <a:r>
              <a:rPr lang="zh-CN" altLang="zh-CN" dirty="0"/>
              <a:t>。</a:t>
            </a:r>
          </a:p>
        </p:txBody>
      </p:sp>
    </p:spTree>
    <p:extLst>
      <p:ext uri="{BB962C8B-B14F-4D97-AF65-F5344CB8AC3E}">
        <p14:creationId xmlns:p14="http://schemas.microsoft.com/office/powerpoint/2010/main" val="1487555010"/>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F871A-5B67-4DCE-823E-DA6901D44601}"/>
              </a:ext>
            </a:extLst>
          </p:cNvPr>
          <p:cNvSpPr>
            <a:spLocks noGrp="1"/>
          </p:cNvSpPr>
          <p:nvPr>
            <p:ph type="title"/>
          </p:nvPr>
        </p:nvSpPr>
        <p:spPr/>
        <p:txBody>
          <a:bodyPr/>
          <a:lstStyle/>
          <a:p>
            <a:r>
              <a:rPr lang="en-US" altLang="zh-CN" dirty="0"/>
              <a:t>1</a:t>
            </a:r>
            <a:r>
              <a:rPr lang="zh-CN" altLang="en-US" dirty="0"/>
              <a:t>）系统级命令</a:t>
            </a:r>
          </a:p>
        </p:txBody>
      </p:sp>
      <p:graphicFrame>
        <p:nvGraphicFramePr>
          <p:cNvPr id="5" name="内容占位符 4">
            <a:extLst>
              <a:ext uri="{FF2B5EF4-FFF2-40B4-BE49-F238E27FC236}">
                <a16:creationId xmlns:a16="http://schemas.microsoft.com/office/drawing/2014/main" id="{2D4F2BB4-035D-4F0F-8E81-96ED0E92126B}"/>
              </a:ext>
            </a:extLst>
          </p:cNvPr>
          <p:cNvGraphicFramePr>
            <a:graphicFrameLocks noGrp="1"/>
          </p:cNvGraphicFramePr>
          <p:nvPr>
            <p:ph idx="1"/>
            <p:extLst>
              <p:ext uri="{D42A27DB-BD31-4B8C-83A1-F6EECF244321}">
                <p14:modId xmlns:p14="http://schemas.microsoft.com/office/powerpoint/2010/main" val="1624668279"/>
              </p:ext>
            </p:extLst>
          </p:nvPr>
        </p:nvGraphicFramePr>
        <p:xfrm>
          <a:off x="628650" y="1339328"/>
          <a:ext cx="7886700" cy="1524000"/>
        </p:xfrm>
        <a:graphic>
          <a:graphicData uri="http://schemas.openxmlformats.org/drawingml/2006/table">
            <a:tbl>
              <a:tblPr firstRow="1" firstCol="1" bandRow="1">
                <a:tableStyleId>{5C22544A-7EE6-4342-B048-85BDC9FD1C3A}</a:tableStyleId>
              </a:tblPr>
              <a:tblGrid>
                <a:gridCol w="1882314">
                  <a:extLst>
                    <a:ext uri="{9D8B030D-6E8A-4147-A177-3AD203B41FA5}">
                      <a16:colId xmlns:a16="http://schemas.microsoft.com/office/drawing/2014/main" val="3625841967"/>
                    </a:ext>
                  </a:extLst>
                </a:gridCol>
                <a:gridCol w="6004386">
                  <a:extLst>
                    <a:ext uri="{9D8B030D-6E8A-4147-A177-3AD203B41FA5}">
                      <a16:colId xmlns:a16="http://schemas.microsoft.com/office/drawing/2014/main" val="2062762630"/>
                    </a:ext>
                  </a:extLst>
                </a:gridCol>
              </a:tblGrid>
              <a:tr h="0">
                <a:tc>
                  <a:txBody>
                    <a:bodyPr/>
                    <a:lstStyle/>
                    <a:p>
                      <a:pPr algn="ctr">
                        <a:spcAft>
                          <a:spcPts val="0"/>
                        </a:spcAft>
                      </a:pPr>
                      <a:r>
                        <a:rPr lang="zh-CN" sz="2000" kern="0">
                          <a:effectLst/>
                        </a:rPr>
                        <a:t>命令选项</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000" kern="0">
                          <a:effectLst/>
                        </a:rPr>
                        <a:t>功能描述</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75957454"/>
                  </a:ext>
                </a:extLst>
              </a:tr>
              <a:tr h="0">
                <a:tc>
                  <a:txBody>
                    <a:bodyPr/>
                    <a:lstStyle/>
                    <a:p>
                      <a:pPr algn="l">
                        <a:spcAft>
                          <a:spcPts val="0"/>
                        </a:spcAft>
                      </a:pPr>
                      <a:r>
                        <a:rPr lang="en-US" sz="2000" kern="0">
                          <a:effectLst/>
                        </a:rPr>
                        <a:t>rmadmin</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a:effectLst/>
                        </a:rPr>
                        <a:t>管理集群</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57707248"/>
                  </a:ext>
                </a:extLst>
              </a:tr>
              <a:tr h="0">
                <a:tc>
                  <a:txBody>
                    <a:bodyPr/>
                    <a:lstStyle/>
                    <a:p>
                      <a:pPr algn="l">
                        <a:spcAft>
                          <a:spcPts val="0"/>
                        </a:spcAft>
                      </a:pPr>
                      <a:r>
                        <a:rPr lang="en-US" sz="2000" kern="0">
                          <a:effectLst/>
                        </a:rPr>
                        <a:t>node</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a:effectLst/>
                        </a:rPr>
                        <a:t>查看集群当前节点信息</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57891291"/>
                  </a:ext>
                </a:extLst>
              </a:tr>
              <a:tr h="0">
                <a:tc>
                  <a:txBody>
                    <a:bodyPr/>
                    <a:lstStyle/>
                    <a:p>
                      <a:pPr algn="l">
                        <a:spcAft>
                          <a:spcPts val="0"/>
                        </a:spcAft>
                      </a:pPr>
                      <a:r>
                        <a:rPr lang="en-US" sz="2000" kern="0">
                          <a:effectLst/>
                        </a:rPr>
                        <a:t>queue</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a:effectLst/>
                        </a:rPr>
                        <a:t>查看集群当前队列运行状况</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75474736"/>
                  </a:ext>
                </a:extLst>
              </a:tr>
              <a:tr h="0">
                <a:tc>
                  <a:txBody>
                    <a:bodyPr/>
                    <a:lstStyle/>
                    <a:p>
                      <a:pPr algn="l">
                        <a:spcAft>
                          <a:spcPts val="0"/>
                        </a:spcAft>
                      </a:pPr>
                      <a:r>
                        <a:rPr lang="en-US" sz="2000" kern="0">
                          <a:effectLst/>
                        </a:rPr>
                        <a:t>cluster</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dirty="0">
                          <a:effectLst/>
                        </a:rPr>
                        <a:t>查看集群信息</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48886841"/>
                  </a:ext>
                </a:extLst>
              </a:tr>
            </a:tbl>
          </a:graphicData>
        </a:graphic>
      </p:graphicFrame>
    </p:spTree>
    <p:extLst>
      <p:ext uri="{BB962C8B-B14F-4D97-AF65-F5344CB8AC3E}">
        <p14:creationId xmlns:p14="http://schemas.microsoft.com/office/powerpoint/2010/main" val="432102874"/>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46CBC-85E4-4E70-AF3A-00C0E485352E}"/>
              </a:ext>
            </a:extLst>
          </p:cNvPr>
          <p:cNvSpPr>
            <a:spLocks noGrp="1"/>
          </p:cNvSpPr>
          <p:nvPr>
            <p:ph type="title"/>
          </p:nvPr>
        </p:nvSpPr>
        <p:spPr/>
        <p:txBody>
          <a:bodyPr/>
          <a:lstStyle/>
          <a:p>
            <a:r>
              <a:rPr lang="zh-CN" altLang="zh-CN" dirty="0"/>
              <a:t>【实例</a:t>
            </a:r>
            <a:r>
              <a:rPr lang="en-US" altLang="zh-CN" dirty="0"/>
              <a:t>5-1</a:t>
            </a:r>
            <a:r>
              <a:rPr lang="zh-CN" altLang="zh-CN" dirty="0"/>
              <a:t>】</a:t>
            </a:r>
            <a:endParaRPr lang="zh-CN" altLang="en-US" dirty="0"/>
          </a:p>
        </p:txBody>
      </p:sp>
      <p:sp>
        <p:nvSpPr>
          <p:cNvPr id="3" name="内容占位符 2">
            <a:extLst>
              <a:ext uri="{FF2B5EF4-FFF2-40B4-BE49-F238E27FC236}">
                <a16:creationId xmlns:a16="http://schemas.microsoft.com/office/drawing/2014/main" id="{B84E7BBA-78B8-4811-9EBB-08A3E0F3DD79}"/>
              </a:ext>
            </a:extLst>
          </p:cNvPr>
          <p:cNvSpPr>
            <a:spLocks noGrp="1"/>
          </p:cNvSpPr>
          <p:nvPr>
            <p:ph idx="1"/>
          </p:nvPr>
        </p:nvSpPr>
        <p:spPr/>
        <p:txBody>
          <a:bodyPr/>
          <a:lstStyle/>
          <a:p>
            <a:r>
              <a:rPr lang="zh-CN" altLang="zh-CN" dirty="0"/>
              <a:t>【实例</a:t>
            </a:r>
            <a:r>
              <a:rPr lang="en-US" altLang="zh-CN" dirty="0"/>
              <a:t>5-1</a:t>
            </a:r>
            <a:r>
              <a:rPr lang="zh-CN" altLang="zh-CN" dirty="0"/>
              <a:t>】查看</a:t>
            </a:r>
            <a:r>
              <a:rPr lang="en-US" altLang="zh-CN" dirty="0"/>
              <a:t>YARN</a:t>
            </a:r>
            <a:r>
              <a:rPr lang="zh-CN" altLang="zh-CN" dirty="0"/>
              <a:t>集群中当前所有节点信息。</a:t>
            </a:r>
          </a:p>
          <a:p>
            <a:pPr lvl="1"/>
            <a:r>
              <a:rPr lang="zh-CN" altLang="zh-CN" dirty="0"/>
              <a:t>首先，可以使用命令“</a:t>
            </a:r>
            <a:r>
              <a:rPr lang="en-US" altLang="zh-CN" dirty="0"/>
              <a:t>yarn node -help</a:t>
            </a:r>
            <a:r>
              <a:rPr lang="zh-CN" altLang="zh-CN" dirty="0"/>
              <a:t>”来查看“</a:t>
            </a:r>
            <a:r>
              <a:rPr lang="en-US" altLang="zh-CN" dirty="0"/>
              <a:t>yarn node</a:t>
            </a:r>
            <a:r>
              <a:rPr lang="zh-CN" altLang="zh-CN" dirty="0"/>
              <a:t>”的帮助信息。</a:t>
            </a:r>
          </a:p>
        </p:txBody>
      </p:sp>
      <p:pic>
        <p:nvPicPr>
          <p:cNvPr id="4" name="图片 3">
            <a:extLst>
              <a:ext uri="{FF2B5EF4-FFF2-40B4-BE49-F238E27FC236}">
                <a16:creationId xmlns:a16="http://schemas.microsoft.com/office/drawing/2014/main" id="{F9BB14EF-7B77-43B6-8FCE-F549C92E9319}"/>
              </a:ext>
            </a:extLst>
          </p:cNvPr>
          <p:cNvPicPr/>
          <p:nvPr/>
        </p:nvPicPr>
        <p:blipFill>
          <a:blip r:embed="rId2"/>
          <a:stretch>
            <a:fillRect/>
          </a:stretch>
        </p:blipFill>
        <p:spPr>
          <a:xfrm>
            <a:off x="1867937" y="2412366"/>
            <a:ext cx="5274310" cy="2321560"/>
          </a:xfrm>
          <a:prstGeom prst="rect">
            <a:avLst/>
          </a:prstGeom>
        </p:spPr>
      </p:pic>
    </p:spTree>
    <p:extLst>
      <p:ext uri="{BB962C8B-B14F-4D97-AF65-F5344CB8AC3E}">
        <p14:creationId xmlns:p14="http://schemas.microsoft.com/office/powerpoint/2010/main" val="645761604"/>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46CBC-85E4-4E70-AF3A-00C0E485352E}"/>
              </a:ext>
            </a:extLst>
          </p:cNvPr>
          <p:cNvSpPr>
            <a:spLocks noGrp="1"/>
          </p:cNvSpPr>
          <p:nvPr>
            <p:ph type="title"/>
          </p:nvPr>
        </p:nvSpPr>
        <p:spPr/>
        <p:txBody>
          <a:bodyPr/>
          <a:lstStyle/>
          <a:p>
            <a:r>
              <a:rPr lang="zh-CN" altLang="zh-CN" dirty="0"/>
              <a:t>【实例</a:t>
            </a:r>
            <a:r>
              <a:rPr lang="en-US" altLang="zh-CN" dirty="0"/>
              <a:t>5-1</a:t>
            </a:r>
            <a:r>
              <a:rPr lang="zh-CN" altLang="zh-CN" dirty="0"/>
              <a:t>】</a:t>
            </a:r>
            <a:endParaRPr lang="zh-CN" altLang="en-US" dirty="0"/>
          </a:p>
        </p:txBody>
      </p:sp>
      <p:sp>
        <p:nvSpPr>
          <p:cNvPr id="3" name="内容占位符 2">
            <a:extLst>
              <a:ext uri="{FF2B5EF4-FFF2-40B4-BE49-F238E27FC236}">
                <a16:creationId xmlns:a16="http://schemas.microsoft.com/office/drawing/2014/main" id="{B84E7BBA-78B8-4811-9EBB-08A3E0F3DD79}"/>
              </a:ext>
            </a:extLst>
          </p:cNvPr>
          <p:cNvSpPr>
            <a:spLocks noGrp="1"/>
          </p:cNvSpPr>
          <p:nvPr>
            <p:ph idx="1"/>
          </p:nvPr>
        </p:nvSpPr>
        <p:spPr/>
        <p:txBody>
          <a:bodyPr/>
          <a:lstStyle/>
          <a:p>
            <a:r>
              <a:rPr lang="zh-CN" altLang="zh-CN" dirty="0"/>
              <a:t>【实例</a:t>
            </a:r>
            <a:r>
              <a:rPr lang="en-US" altLang="zh-CN" dirty="0"/>
              <a:t>5-1</a:t>
            </a:r>
            <a:r>
              <a:rPr lang="zh-CN" altLang="zh-CN" dirty="0"/>
              <a:t>】查看</a:t>
            </a:r>
            <a:r>
              <a:rPr lang="en-US" altLang="zh-CN" dirty="0"/>
              <a:t>YARN</a:t>
            </a:r>
            <a:r>
              <a:rPr lang="zh-CN" altLang="zh-CN" dirty="0"/>
              <a:t>集群中当前所有节点信息。</a:t>
            </a:r>
          </a:p>
          <a:p>
            <a:pPr lvl="1"/>
            <a:r>
              <a:rPr lang="zh-CN" altLang="zh-CN" dirty="0"/>
              <a:t>其次，通过使用命令“</a:t>
            </a:r>
            <a:r>
              <a:rPr lang="en-US" altLang="zh-CN" dirty="0"/>
              <a:t>yarn node -all -list</a:t>
            </a:r>
            <a:r>
              <a:rPr lang="zh-CN" altLang="zh-CN" dirty="0"/>
              <a:t>”来显示出集群当前所有节点信息。从图中可以看出，该集群共有</a:t>
            </a:r>
            <a:r>
              <a:rPr lang="en-US" altLang="zh-CN" dirty="0"/>
              <a:t>2</a:t>
            </a:r>
            <a:r>
              <a:rPr lang="zh-CN" altLang="zh-CN" dirty="0"/>
              <a:t>个</a:t>
            </a:r>
            <a:r>
              <a:rPr lang="en-US" altLang="zh-CN" dirty="0" err="1"/>
              <a:t>NodeManager</a:t>
            </a:r>
            <a:r>
              <a:rPr lang="zh-CN" altLang="zh-CN" dirty="0"/>
              <a:t>，分别为</a:t>
            </a:r>
            <a:r>
              <a:rPr lang="en-US" altLang="zh-CN" dirty="0"/>
              <a:t>slave1:33893</a:t>
            </a:r>
            <a:r>
              <a:rPr lang="zh-CN" altLang="zh-CN" dirty="0"/>
              <a:t>和</a:t>
            </a:r>
            <a:r>
              <a:rPr lang="en-US" altLang="zh-CN" dirty="0"/>
              <a:t>slave2:45580</a:t>
            </a:r>
            <a:r>
              <a:rPr lang="zh-CN" altLang="zh-CN" dirty="0"/>
              <a:t>，都处于运行状态。</a:t>
            </a:r>
          </a:p>
        </p:txBody>
      </p:sp>
      <p:pic>
        <p:nvPicPr>
          <p:cNvPr id="5" name="图片 4">
            <a:extLst>
              <a:ext uri="{FF2B5EF4-FFF2-40B4-BE49-F238E27FC236}">
                <a16:creationId xmlns:a16="http://schemas.microsoft.com/office/drawing/2014/main" id="{CEE9102F-B0DC-4503-9C76-FCAB7C0BC8B8}"/>
              </a:ext>
            </a:extLst>
          </p:cNvPr>
          <p:cNvPicPr/>
          <p:nvPr/>
        </p:nvPicPr>
        <p:blipFill>
          <a:blip r:embed="rId2"/>
          <a:stretch>
            <a:fillRect/>
          </a:stretch>
        </p:blipFill>
        <p:spPr>
          <a:xfrm>
            <a:off x="1934845" y="2849291"/>
            <a:ext cx="5274310" cy="1422400"/>
          </a:xfrm>
          <a:prstGeom prst="rect">
            <a:avLst/>
          </a:prstGeom>
        </p:spPr>
      </p:pic>
    </p:spTree>
    <p:extLst>
      <p:ext uri="{BB962C8B-B14F-4D97-AF65-F5344CB8AC3E}">
        <p14:creationId xmlns:p14="http://schemas.microsoft.com/office/powerpoint/2010/main" val="3795571609"/>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D34E4-639B-4B91-839A-E30393B5085B}"/>
              </a:ext>
            </a:extLst>
          </p:cNvPr>
          <p:cNvSpPr>
            <a:spLocks noGrp="1"/>
          </p:cNvSpPr>
          <p:nvPr>
            <p:ph type="title"/>
          </p:nvPr>
        </p:nvSpPr>
        <p:spPr/>
        <p:txBody>
          <a:bodyPr/>
          <a:lstStyle/>
          <a:p>
            <a:r>
              <a:rPr lang="en-US" altLang="zh-CN" dirty="0"/>
              <a:t>2</a:t>
            </a:r>
            <a:r>
              <a:rPr lang="zh-CN" altLang="zh-CN" dirty="0"/>
              <a:t>）程序级命令</a:t>
            </a:r>
            <a:endParaRPr lang="zh-CN" altLang="en-US" dirty="0"/>
          </a:p>
        </p:txBody>
      </p:sp>
      <p:graphicFrame>
        <p:nvGraphicFramePr>
          <p:cNvPr id="4" name="内容占位符 3">
            <a:extLst>
              <a:ext uri="{FF2B5EF4-FFF2-40B4-BE49-F238E27FC236}">
                <a16:creationId xmlns:a16="http://schemas.microsoft.com/office/drawing/2014/main" id="{E696B4B2-1323-41C4-93C1-2FEACCCFE1B2}"/>
              </a:ext>
            </a:extLst>
          </p:cNvPr>
          <p:cNvGraphicFramePr>
            <a:graphicFrameLocks noGrp="1"/>
          </p:cNvGraphicFramePr>
          <p:nvPr>
            <p:ph idx="1"/>
            <p:extLst>
              <p:ext uri="{D42A27DB-BD31-4B8C-83A1-F6EECF244321}">
                <p14:modId xmlns:p14="http://schemas.microsoft.com/office/powerpoint/2010/main" val="56276908"/>
              </p:ext>
            </p:extLst>
          </p:nvPr>
        </p:nvGraphicFramePr>
        <p:xfrm>
          <a:off x="628650" y="1334991"/>
          <a:ext cx="7831409" cy="1828800"/>
        </p:xfrm>
        <a:graphic>
          <a:graphicData uri="http://schemas.openxmlformats.org/drawingml/2006/table">
            <a:tbl>
              <a:tblPr firstRow="1" firstCol="1" bandRow="1">
                <a:tableStyleId>{5C22544A-7EE6-4342-B048-85BDC9FD1C3A}</a:tableStyleId>
              </a:tblPr>
              <a:tblGrid>
                <a:gridCol w="1869117">
                  <a:extLst>
                    <a:ext uri="{9D8B030D-6E8A-4147-A177-3AD203B41FA5}">
                      <a16:colId xmlns:a16="http://schemas.microsoft.com/office/drawing/2014/main" val="4098742951"/>
                    </a:ext>
                  </a:extLst>
                </a:gridCol>
                <a:gridCol w="5962292">
                  <a:extLst>
                    <a:ext uri="{9D8B030D-6E8A-4147-A177-3AD203B41FA5}">
                      <a16:colId xmlns:a16="http://schemas.microsoft.com/office/drawing/2014/main" val="1665721191"/>
                    </a:ext>
                  </a:extLst>
                </a:gridCol>
              </a:tblGrid>
              <a:tr h="0">
                <a:tc>
                  <a:txBody>
                    <a:bodyPr/>
                    <a:lstStyle/>
                    <a:p>
                      <a:pPr algn="ctr">
                        <a:spcAft>
                          <a:spcPts val="0"/>
                        </a:spcAft>
                      </a:pPr>
                      <a:r>
                        <a:rPr lang="zh-CN" sz="2000" kern="0">
                          <a:effectLst/>
                        </a:rPr>
                        <a:t>命令选项</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000" kern="0">
                          <a:effectLst/>
                        </a:rPr>
                        <a:t>功能描述</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08935138"/>
                  </a:ext>
                </a:extLst>
              </a:tr>
              <a:tr h="0">
                <a:tc>
                  <a:txBody>
                    <a:bodyPr/>
                    <a:lstStyle/>
                    <a:p>
                      <a:pPr algn="l">
                        <a:spcAft>
                          <a:spcPts val="0"/>
                        </a:spcAft>
                      </a:pPr>
                      <a:r>
                        <a:rPr lang="en-US" sz="2000" kern="0">
                          <a:effectLst/>
                        </a:rPr>
                        <a:t>jar</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a:effectLst/>
                        </a:rPr>
                        <a:t>向</a:t>
                      </a:r>
                      <a:r>
                        <a:rPr lang="en-US" sz="2000" kern="0">
                          <a:effectLst/>
                        </a:rPr>
                        <a:t>YARN</a:t>
                      </a:r>
                      <a:r>
                        <a:rPr lang="zh-CN" sz="2000" kern="0">
                          <a:effectLst/>
                        </a:rPr>
                        <a:t>集群提交</a:t>
                      </a:r>
                      <a:r>
                        <a:rPr lang="en-US" sz="2000" kern="0">
                          <a:effectLst/>
                        </a:rPr>
                        <a:t>YARN-App</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50473746"/>
                  </a:ext>
                </a:extLst>
              </a:tr>
              <a:tr h="0">
                <a:tc>
                  <a:txBody>
                    <a:bodyPr/>
                    <a:lstStyle/>
                    <a:p>
                      <a:pPr algn="l">
                        <a:spcAft>
                          <a:spcPts val="0"/>
                        </a:spcAft>
                      </a:pPr>
                      <a:r>
                        <a:rPr lang="en-US" sz="2000" kern="0">
                          <a:effectLst/>
                        </a:rPr>
                        <a:t>application</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a:effectLst/>
                        </a:rPr>
                        <a:t>查看</a:t>
                      </a:r>
                      <a:r>
                        <a:rPr lang="en-US" sz="2000" kern="0">
                          <a:effectLst/>
                        </a:rPr>
                        <a:t>YARN</a:t>
                      </a:r>
                      <a:r>
                        <a:rPr lang="zh-CN" sz="2000" kern="0">
                          <a:effectLst/>
                        </a:rPr>
                        <a:t>集群中正在运行的</a:t>
                      </a:r>
                      <a:r>
                        <a:rPr lang="en-US" sz="2000" kern="0">
                          <a:effectLst/>
                        </a:rPr>
                        <a:t>YARN-App</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39460751"/>
                  </a:ext>
                </a:extLst>
              </a:tr>
              <a:tr h="0">
                <a:tc>
                  <a:txBody>
                    <a:bodyPr/>
                    <a:lstStyle/>
                    <a:p>
                      <a:pPr algn="l">
                        <a:spcAft>
                          <a:spcPts val="0"/>
                        </a:spcAft>
                      </a:pPr>
                      <a:r>
                        <a:rPr lang="en-US" sz="2000" kern="0">
                          <a:effectLst/>
                        </a:rPr>
                        <a:t>container</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dirty="0">
                          <a:effectLst/>
                        </a:rPr>
                        <a:t>当</a:t>
                      </a:r>
                      <a:r>
                        <a:rPr lang="en-US" sz="2000" kern="0" dirty="0">
                          <a:effectLst/>
                        </a:rPr>
                        <a:t>YARN</a:t>
                      </a:r>
                      <a:r>
                        <a:rPr lang="zh-CN" sz="2000" kern="0" dirty="0">
                          <a:effectLst/>
                        </a:rPr>
                        <a:t>集群上正在运行</a:t>
                      </a:r>
                      <a:r>
                        <a:rPr lang="en-US" sz="2000" kern="0" dirty="0">
                          <a:effectLst/>
                        </a:rPr>
                        <a:t>YARN-App</a:t>
                      </a:r>
                      <a:r>
                        <a:rPr lang="zh-CN" sz="2000" kern="0" dirty="0">
                          <a:effectLst/>
                        </a:rPr>
                        <a:t>时，可以使用“</a:t>
                      </a:r>
                      <a:r>
                        <a:rPr lang="en-US" sz="2000" kern="0" dirty="0">
                          <a:effectLst/>
                        </a:rPr>
                        <a:t>container</a:t>
                      </a:r>
                      <a:r>
                        <a:rPr lang="zh-CN" sz="2000" kern="0" dirty="0">
                          <a:effectLst/>
                        </a:rPr>
                        <a:t>”查看该</a:t>
                      </a:r>
                      <a:r>
                        <a:rPr lang="en-US" sz="2000" kern="0" dirty="0">
                          <a:effectLst/>
                        </a:rPr>
                        <a:t>YARN-App</a:t>
                      </a:r>
                      <a:r>
                        <a:rPr lang="zh-CN" sz="2000" kern="0" dirty="0">
                          <a:effectLst/>
                        </a:rPr>
                        <a:t>所有</a:t>
                      </a:r>
                      <a:r>
                        <a:rPr lang="en-US" sz="2000" kern="0" dirty="0">
                          <a:effectLst/>
                        </a:rPr>
                        <a:t>Container</a:t>
                      </a:r>
                      <a:r>
                        <a:rPr lang="zh-CN" sz="2000" kern="0" dirty="0">
                          <a:effectLst/>
                        </a:rPr>
                        <a:t>以及各</a:t>
                      </a:r>
                      <a:r>
                        <a:rPr lang="en-US" sz="2000" kern="0" dirty="0">
                          <a:effectLst/>
                        </a:rPr>
                        <a:t>Container</a:t>
                      </a:r>
                      <a:r>
                        <a:rPr lang="zh-CN" sz="2000" kern="0" dirty="0">
                          <a:effectLst/>
                        </a:rPr>
                        <a:t>执行状态</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01054869"/>
                  </a:ext>
                </a:extLst>
              </a:tr>
            </a:tbl>
          </a:graphicData>
        </a:graphic>
      </p:graphicFrame>
    </p:spTree>
    <p:extLst>
      <p:ext uri="{BB962C8B-B14F-4D97-AF65-F5344CB8AC3E}">
        <p14:creationId xmlns:p14="http://schemas.microsoft.com/office/powerpoint/2010/main" val="77834327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E9FDA-B378-4081-A899-557BA20A96FE}"/>
              </a:ext>
            </a:extLst>
          </p:cNvPr>
          <p:cNvSpPr>
            <a:spLocks noGrp="1"/>
          </p:cNvSpPr>
          <p:nvPr>
            <p:ph type="title"/>
          </p:nvPr>
        </p:nvSpPr>
        <p:spPr/>
        <p:txBody>
          <a:bodyPr/>
          <a:lstStyle/>
          <a:p>
            <a:r>
              <a:rPr lang="zh-CN" altLang="en-US" dirty="0"/>
              <a:t>第</a:t>
            </a:r>
            <a:r>
              <a:rPr lang="en-US" altLang="zh-CN" dirty="0"/>
              <a:t>5</a:t>
            </a:r>
            <a:r>
              <a:rPr lang="zh-CN" altLang="en-US" dirty="0"/>
              <a:t>章  统一资源管理和调度框架</a:t>
            </a:r>
            <a:r>
              <a:rPr lang="en-US" altLang="zh-CN" dirty="0"/>
              <a:t>YARN</a:t>
            </a:r>
            <a:endParaRPr lang="zh-CN" altLang="en-US" dirty="0"/>
          </a:p>
        </p:txBody>
      </p:sp>
      <p:sp>
        <p:nvSpPr>
          <p:cNvPr id="3" name="内容占位符 2">
            <a:extLst>
              <a:ext uri="{FF2B5EF4-FFF2-40B4-BE49-F238E27FC236}">
                <a16:creationId xmlns:a16="http://schemas.microsoft.com/office/drawing/2014/main" id="{F7097D3D-2B78-42EC-A52B-7DECFC0F82DD}"/>
              </a:ext>
            </a:extLst>
          </p:cNvPr>
          <p:cNvSpPr>
            <a:spLocks noGrp="1"/>
          </p:cNvSpPr>
          <p:nvPr>
            <p:ph idx="1"/>
          </p:nvPr>
        </p:nvSpPr>
        <p:spPr/>
        <p:txBody>
          <a:bodyPr/>
          <a:lstStyle/>
          <a:p>
            <a:r>
              <a:rPr lang="en-US" altLang="zh-CN" dirty="0"/>
              <a:t>5.1  </a:t>
            </a:r>
            <a:r>
              <a:rPr lang="zh-CN" altLang="en-US" dirty="0"/>
              <a:t>初识</a:t>
            </a:r>
            <a:r>
              <a:rPr lang="en-US" altLang="zh-CN" dirty="0"/>
              <a:t>YARN</a:t>
            </a:r>
          </a:p>
          <a:p>
            <a:r>
              <a:rPr lang="en-US" altLang="zh-CN" dirty="0"/>
              <a:t>5.2  YARN</a:t>
            </a:r>
            <a:r>
              <a:rPr lang="zh-CN" altLang="en-US" dirty="0"/>
              <a:t>体系架构</a:t>
            </a:r>
            <a:endParaRPr lang="en-US" altLang="zh-CN" dirty="0"/>
          </a:p>
          <a:p>
            <a:r>
              <a:rPr lang="en-US" altLang="zh-CN" dirty="0"/>
              <a:t>5.3  YARN</a:t>
            </a:r>
            <a:r>
              <a:rPr lang="zh-CN" altLang="en-US" dirty="0"/>
              <a:t>工作流程</a:t>
            </a:r>
            <a:endParaRPr lang="en-US" altLang="zh-CN" dirty="0"/>
          </a:p>
          <a:p>
            <a:r>
              <a:rPr lang="en-US" altLang="zh-CN" dirty="0"/>
              <a:t>5.4  </a:t>
            </a:r>
            <a:r>
              <a:rPr lang="zh-CN" altLang="en-US" dirty="0"/>
              <a:t>实战</a:t>
            </a:r>
            <a:r>
              <a:rPr lang="en-US" altLang="zh-CN" dirty="0"/>
              <a:t>YARN</a:t>
            </a:r>
          </a:p>
          <a:p>
            <a:r>
              <a:rPr lang="en-US" altLang="zh-CN" dirty="0"/>
              <a:t>5.5  YARN</a:t>
            </a:r>
            <a:r>
              <a:rPr lang="zh-CN" altLang="en-US" dirty="0"/>
              <a:t>新特性</a:t>
            </a:r>
            <a:endParaRPr lang="en-US" altLang="zh-CN" dirty="0"/>
          </a:p>
          <a:p>
            <a:r>
              <a:rPr lang="en-US" altLang="zh-CN" dirty="0"/>
              <a:t>5.6  </a:t>
            </a:r>
            <a:r>
              <a:rPr lang="zh-CN" altLang="en-US" dirty="0"/>
              <a:t>其它统一资源管理调度框架</a:t>
            </a:r>
          </a:p>
        </p:txBody>
      </p:sp>
    </p:spTree>
    <p:extLst>
      <p:ext uri="{BB962C8B-B14F-4D97-AF65-F5344CB8AC3E}">
        <p14:creationId xmlns:p14="http://schemas.microsoft.com/office/powerpoint/2010/main" val="4023935441"/>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7B8379-CF72-4912-94C2-7E0BFFC2E972}"/>
              </a:ext>
            </a:extLst>
          </p:cNvPr>
          <p:cNvSpPr>
            <a:spLocks noGrp="1"/>
          </p:cNvSpPr>
          <p:nvPr>
            <p:ph type="title"/>
          </p:nvPr>
        </p:nvSpPr>
        <p:spPr/>
        <p:txBody>
          <a:bodyPr/>
          <a:lstStyle/>
          <a:p>
            <a:r>
              <a:rPr lang="zh-CN" altLang="zh-CN" dirty="0"/>
              <a:t>【实例</a:t>
            </a:r>
            <a:r>
              <a:rPr lang="en-US" altLang="zh-CN" dirty="0"/>
              <a:t>5-2</a:t>
            </a:r>
            <a:r>
              <a:rPr lang="zh-CN" altLang="zh-CN" dirty="0"/>
              <a:t>】</a:t>
            </a:r>
            <a:endParaRPr lang="zh-CN" altLang="en-US" dirty="0"/>
          </a:p>
        </p:txBody>
      </p:sp>
      <p:sp>
        <p:nvSpPr>
          <p:cNvPr id="3" name="内容占位符 2">
            <a:extLst>
              <a:ext uri="{FF2B5EF4-FFF2-40B4-BE49-F238E27FC236}">
                <a16:creationId xmlns:a16="http://schemas.microsoft.com/office/drawing/2014/main" id="{722C6D1F-3E9B-4686-AE4A-E7435AAC8993}"/>
              </a:ext>
            </a:extLst>
          </p:cNvPr>
          <p:cNvSpPr>
            <a:spLocks noGrp="1"/>
          </p:cNvSpPr>
          <p:nvPr>
            <p:ph idx="1"/>
          </p:nvPr>
        </p:nvSpPr>
        <p:spPr/>
        <p:txBody>
          <a:bodyPr/>
          <a:lstStyle/>
          <a:p>
            <a:r>
              <a:rPr lang="zh-CN" altLang="zh-CN" dirty="0"/>
              <a:t>【实例</a:t>
            </a:r>
            <a:r>
              <a:rPr lang="en-US" altLang="zh-CN" dirty="0"/>
              <a:t>5-2</a:t>
            </a:r>
            <a:r>
              <a:rPr lang="zh-CN" altLang="zh-CN" dirty="0"/>
              <a:t>】查看某</a:t>
            </a:r>
            <a:r>
              <a:rPr lang="en-US" altLang="zh-CN" dirty="0"/>
              <a:t>YARN-App</a:t>
            </a:r>
            <a:r>
              <a:rPr lang="zh-CN" altLang="zh-CN" dirty="0"/>
              <a:t>运行时分配的所有</a:t>
            </a:r>
            <a:r>
              <a:rPr lang="en-US" altLang="zh-CN" dirty="0"/>
              <a:t>Container</a:t>
            </a:r>
            <a:r>
              <a:rPr lang="zh-CN" altLang="zh-CN" dirty="0"/>
              <a:t>信息。</a:t>
            </a:r>
          </a:p>
          <a:p>
            <a:pPr lvl="1"/>
            <a:r>
              <a:rPr lang="zh-CN" altLang="zh-CN" dirty="0"/>
              <a:t>首先，可以使用命令“</a:t>
            </a:r>
            <a:r>
              <a:rPr lang="en-US" altLang="zh-CN" dirty="0"/>
              <a:t>yarn container -help</a:t>
            </a:r>
            <a:r>
              <a:rPr lang="zh-CN" altLang="zh-CN" dirty="0"/>
              <a:t>”来查看“</a:t>
            </a:r>
            <a:r>
              <a:rPr lang="en-US" altLang="zh-CN" dirty="0"/>
              <a:t>yarn container</a:t>
            </a:r>
            <a:r>
              <a:rPr lang="zh-CN" altLang="zh-CN" dirty="0"/>
              <a:t>”的帮助信息。</a:t>
            </a:r>
          </a:p>
        </p:txBody>
      </p:sp>
      <p:pic>
        <p:nvPicPr>
          <p:cNvPr id="4" name="图片 3">
            <a:extLst>
              <a:ext uri="{FF2B5EF4-FFF2-40B4-BE49-F238E27FC236}">
                <a16:creationId xmlns:a16="http://schemas.microsoft.com/office/drawing/2014/main" id="{94DF4C18-FF81-4ABE-8909-32C9E3086CB6}"/>
              </a:ext>
            </a:extLst>
          </p:cNvPr>
          <p:cNvPicPr/>
          <p:nvPr/>
        </p:nvPicPr>
        <p:blipFill>
          <a:blip r:embed="rId2"/>
          <a:stretch>
            <a:fillRect/>
          </a:stretch>
        </p:blipFill>
        <p:spPr>
          <a:xfrm>
            <a:off x="1934845" y="2453137"/>
            <a:ext cx="5274310" cy="2080895"/>
          </a:xfrm>
          <a:prstGeom prst="rect">
            <a:avLst/>
          </a:prstGeom>
        </p:spPr>
      </p:pic>
    </p:spTree>
    <p:extLst>
      <p:ext uri="{BB962C8B-B14F-4D97-AF65-F5344CB8AC3E}">
        <p14:creationId xmlns:p14="http://schemas.microsoft.com/office/powerpoint/2010/main" val="379328667"/>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7B8379-CF72-4912-94C2-7E0BFFC2E972}"/>
              </a:ext>
            </a:extLst>
          </p:cNvPr>
          <p:cNvSpPr>
            <a:spLocks noGrp="1"/>
          </p:cNvSpPr>
          <p:nvPr>
            <p:ph type="title"/>
          </p:nvPr>
        </p:nvSpPr>
        <p:spPr/>
        <p:txBody>
          <a:bodyPr/>
          <a:lstStyle/>
          <a:p>
            <a:r>
              <a:rPr lang="zh-CN" altLang="zh-CN" dirty="0"/>
              <a:t>【实例</a:t>
            </a:r>
            <a:r>
              <a:rPr lang="en-US" altLang="zh-CN" dirty="0"/>
              <a:t>5-2</a:t>
            </a:r>
            <a:r>
              <a:rPr lang="zh-CN" altLang="zh-CN" dirty="0"/>
              <a:t>】</a:t>
            </a:r>
            <a:endParaRPr lang="zh-CN" altLang="en-US" dirty="0"/>
          </a:p>
        </p:txBody>
      </p:sp>
      <p:sp>
        <p:nvSpPr>
          <p:cNvPr id="3" name="内容占位符 2">
            <a:extLst>
              <a:ext uri="{FF2B5EF4-FFF2-40B4-BE49-F238E27FC236}">
                <a16:creationId xmlns:a16="http://schemas.microsoft.com/office/drawing/2014/main" id="{722C6D1F-3E9B-4686-AE4A-E7435AAC8993}"/>
              </a:ext>
            </a:extLst>
          </p:cNvPr>
          <p:cNvSpPr>
            <a:spLocks noGrp="1"/>
          </p:cNvSpPr>
          <p:nvPr>
            <p:ph idx="1"/>
          </p:nvPr>
        </p:nvSpPr>
        <p:spPr>
          <a:xfrm>
            <a:off x="628650" y="1369219"/>
            <a:ext cx="3241040" cy="3263504"/>
          </a:xfrm>
        </p:spPr>
        <p:txBody>
          <a:bodyPr>
            <a:normAutofit fontScale="70000" lnSpcReduction="20000"/>
          </a:bodyPr>
          <a:lstStyle/>
          <a:p>
            <a:r>
              <a:rPr lang="zh-CN" altLang="zh-CN" dirty="0"/>
              <a:t>【实例</a:t>
            </a:r>
            <a:r>
              <a:rPr lang="en-US" altLang="zh-CN" dirty="0"/>
              <a:t>5-2</a:t>
            </a:r>
            <a:r>
              <a:rPr lang="zh-CN" altLang="zh-CN" dirty="0"/>
              <a:t>】查看某</a:t>
            </a:r>
            <a:r>
              <a:rPr lang="en-US" altLang="zh-CN" dirty="0"/>
              <a:t>YARN-App</a:t>
            </a:r>
            <a:r>
              <a:rPr lang="zh-CN" altLang="zh-CN" dirty="0"/>
              <a:t>运行时分配的所有</a:t>
            </a:r>
            <a:r>
              <a:rPr lang="en-US" altLang="zh-CN" dirty="0"/>
              <a:t>Container</a:t>
            </a:r>
            <a:r>
              <a:rPr lang="zh-CN" altLang="zh-CN" dirty="0"/>
              <a:t>信息。</a:t>
            </a:r>
          </a:p>
          <a:p>
            <a:pPr lvl="1"/>
            <a:r>
              <a:rPr lang="zh-CN" altLang="zh-CN" dirty="0"/>
              <a:t>其次，通过使用命令“</a:t>
            </a:r>
            <a:r>
              <a:rPr lang="en-US" altLang="zh-CN" dirty="0"/>
              <a:t>yarn container -list &lt;Application Attempt ID&gt;</a:t>
            </a:r>
            <a:r>
              <a:rPr lang="zh-CN" altLang="zh-CN" dirty="0"/>
              <a:t>”来查看某</a:t>
            </a:r>
            <a:r>
              <a:rPr lang="en-US" altLang="zh-CN" dirty="0"/>
              <a:t>YARN-App</a:t>
            </a:r>
            <a:r>
              <a:rPr lang="zh-CN" altLang="zh-CN" dirty="0"/>
              <a:t>运行时分配的所有</a:t>
            </a:r>
            <a:r>
              <a:rPr lang="en-US" altLang="zh-CN" dirty="0"/>
              <a:t>Container</a:t>
            </a:r>
            <a:r>
              <a:rPr lang="zh-CN" altLang="zh-CN" dirty="0"/>
              <a:t>信息，运行效果如图</a:t>
            </a:r>
            <a:r>
              <a:rPr lang="en-US" altLang="zh-CN" dirty="0"/>
              <a:t>5-11</a:t>
            </a:r>
            <a:r>
              <a:rPr lang="zh-CN" altLang="zh-CN" dirty="0"/>
              <a:t>所示。从图</a:t>
            </a:r>
            <a:r>
              <a:rPr lang="en-US" altLang="zh-CN" dirty="0"/>
              <a:t>5-11</a:t>
            </a:r>
            <a:r>
              <a:rPr lang="zh-CN" altLang="zh-CN" dirty="0"/>
              <a:t>中可以看出，应用程序</a:t>
            </a:r>
            <a:r>
              <a:rPr lang="en-US" altLang="zh-CN" dirty="0"/>
              <a:t>application_1564996260078_0002</a:t>
            </a:r>
            <a:r>
              <a:rPr lang="zh-CN" altLang="zh-CN" dirty="0"/>
              <a:t>的</a:t>
            </a:r>
            <a:r>
              <a:rPr lang="en-US" altLang="zh-CN" dirty="0"/>
              <a:t>appattempt_1564996260078_0002_000001</a:t>
            </a:r>
            <a:r>
              <a:rPr lang="zh-CN" altLang="zh-CN" dirty="0"/>
              <a:t>共计分配了</a:t>
            </a:r>
            <a:r>
              <a:rPr lang="en-US" altLang="zh-CN" dirty="0"/>
              <a:t>4</a:t>
            </a:r>
            <a:r>
              <a:rPr lang="zh-CN" altLang="zh-CN" dirty="0"/>
              <a:t>个容器</a:t>
            </a:r>
            <a:r>
              <a:rPr lang="en-US" altLang="zh-CN" dirty="0"/>
              <a:t>Container</a:t>
            </a:r>
            <a:r>
              <a:rPr lang="zh-CN" altLang="zh-CN" dirty="0"/>
              <a:t>，分别为</a:t>
            </a:r>
            <a:r>
              <a:rPr lang="en-US" altLang="zh-CN" dirty="0"/>
              <a:t>container_1564996260078_0002_01_000001 ~ container_1564996260078_0002_01_000004</a:t>
            </a:r>
            <a:r>
              <a:rPr lang="zh-CN" altLang="zh-CN" dirty="0"/>
              <a:t>，且这</a:t>
            </a:r>
            <a:r>
              <a:rPr lang="en-US" altLang="zh-CN" dirty="0"/>
              <a:t>4</a:t>
            </a:r>
            <a:r>
              <a:rPr lang="zh-CN" altLang="zh-CN" dirty="0"/>
              <a:t>个容器均在节点</a:t>
            </a:r>
            <a:r>
              <a:rPr lang="en-US" altLang="zh-CN" dirty="0"/>
              <a:t>slave2:45580</a:t>
            </a:r>
            <a:r>
              <a:rPr lang="zh-CN" altLang="zh-CN" dirty="0"/>
              <a:t>上。</a:t>
            </a:r>
          </a:p>
        </p:txBody>
      </p:sp>
      <p:pic>
        <p:nvPicPr>
          <p:cNvPr id="5" name="图片 4">
            <a:extLst>
              <a:ext uri="{FF2B5EF4-FFF2-40B4-BE49-F238E27FC236}">
                <a16:creationId xmlns:a16="http://schemas.microsoft.com/office/drawing/2014/main" id="{706125EE-FE41-44A2-A766-9C0B121F19D6}"/>
              </a:ext>
            </a:extLst>
          </p:cNvPr>
          <p:cNvPicPr/>
          <p:nvPr/>
        </p:nvPicPr>
        <p:blipFill>
          <a:blip r:embed="rId2"/>
          <a:stretch>
            <a:fillRect/>
          </a:stretch>
        </p:blipFill>
        <p:spPr>
          <a:xfrm>
            <a:off x="3810216" y="1369219"/>
            <a:ext cx="5274310" cy="2969895"/>
          </a:xfrm>
          <a:prstGeom prst="rect">
            <a:avLst/>
          </a:prstGeom>
        </p:spPr>
      </p:pic>
    </p:spTree>
    <p:extLst>
      <p:ext uri="{BB962C8B-B14F-4D97-AF65-F5344CB8AC3E}">
        <p14:creationId xmlns:p14="http://schemas.microsoft.com/office/powerpoint/2010/main" val="774761008"/>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F0698-CC38-4C6F-AB80-CF26DD0A16B6}"/>
              </a:ext>
            </a:extLst>
          </p:cNvPr>
          <p:cNvSpPr>
            <a:spLocks noGrp="1"/>
          </p:cNvSpPr>
          <p:nvPr>
            <p:ph type="title"/>
          </p:nvPr>
        </p:nvSpPr>
        <p:spPr/>
        <p:txBody>
          <a:bodyPr/>
          <a:lstStyle/>
          <a:p>
            <a:r>
              <a:rPr lang="en-US" altLang="zh-CN" dirty="0"/>
              <a:t>3</a:t>
            </a:r>
            <a:r>
              <a:rPr lang="zh-CN" altLang="zh-CN" dirty="0"/>
              <a:t>）其他辅助命令</a:t>
            </a:r>
            <a:endParaRPr lang="zh-CN" altLang="en-US" dirty="0"/>
          </a:p>
        </p:txBody>
      </p:sp>
      <p:graphicFrame>
        <p:nvGraphicFramePr>
          <p:cNvPr id="4" name="内容占位符 3">
            <a:extLst>
              <a:ext uri="{FF2B5EF4-FFF2-40B4-BE49-F238E27FC236}">
                <a16:creationId xmlns:a16="http://schemas.microsoft.com/office/drawing/2014/main" id="{E38793AA-83BC-469E-995A-1D265B11E794}"/>
              </a:ext>
            </a:extLst>
          </p:cNvPr>
          <p:cNvGraphicFramePr>
            <a:graphicFrameLocks noGrp="1"/>
          </p:cNvGraphicFramePr>
          <p:nvPr>
            <p:ph idx="1"/>
            <p:extLst>
              <p:ext uri="{D42A27DB-BD31-4B8C-83A1-F6EECF244321}">
                <p14:modId xmlns:p14="http://schemas.microsoft.com/office/powerpoint/2010/main" val="899100809"/>
              </p:ext>
            </p:extLst>
          </p:nvPr>
        </p:nvGraphicFramePr>
        <p:xfrm>
          <a:off x="628651" y="1352550"/>
          <a:ext cx="7886699" cy="1219200"/>
        </p:xfrm>
        <a:graphic>
          <a:graphicData uri="http://schemas.openxmlformats.org/drawingml/2006/table">
            <a:tbl>
              <a:tblPr firstRow="1" firstCol="1" bandRow="1">
                <a:tableStyleId>{5C22544A-7EE6-4342-B048-85BDC9FD1C3A}</a:tableStyleId>
              </a:tblPr>
              <a:tblGrid>
                <a:gridCol w="1882313">
                  <a:extLst>
                    <a:ext uri="{9D8B030D-6E8A-4147-A177-3AD203B41FA5}">
                      <a16:colId xmlns:a16="http://schemas.microsoft.com/office/drawing/2014/main" val="1526445339"/>
                    </a:ext>
                  </a:extLst>
                </a:gridCol>
                <a:gridCol w="6004386">
                  <a:extLst>
                    <a:ext uri="{9D8B030D-6E8A-4147-A177-3AD203B41FA5}">
                      <a16:colId xmlns:a16="http://schemas.microsoft.com/office/drawing/2014/main" val="1458189555"/>
                    </a:ext>
                  </a:extLst>
                </a:gridCol>
              </a:tblGrid>
              <a:tr h="0">
                <a:tc>
                  <a:txBody>
                    <a:bodyPr/>
                    <a:lstStyle/>
                    <a:p>
                      <a:pPr algn="ctr">
                        <a:spcAft>
                          <a:spcPts val="0"/>
                        </a:spcAft>
                      </a:pPr>
                      <a:r>
                        <a:rPr lang="zh-CN" sz="2000" kern="0">
                          <a:effectLst/>
                        </a:rPr>
                        <a:t>命令选项</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000" kern="0">
                          <a:effectLst/>
                        </a:rPr>
                        <a:t>功能描述</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43930655"/>
                  </a:ext>
                </a:extLst>
              </a:tr>
              <a:tr h="0">
                <a:tc>
                  <a:txBody>
                    <a:bodyPr/>
                    <a:lstStyle/>
                    <a:p>
                      <a:pPr algn="l">
                        <a:spcAft>
                          <a:spcPts val="0"/>
                        </a:spcAft>
                      </a:pPr>
                      <a:r>
                        <a:rPr lang="en-US" sz="2000" kern="0">
                          <a:effectLst/>
                        </a:rPr>
                        <a:t>version</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a:effectLst/>
                        </a:rPr>
                        <a:t>查看</a:t>
                      </a:r>
                      <a:r>
                        <a:rPr lang="en-US" sz="2000" kern="0">
                          <a:effectLst/>
                        </a:rPr>
                        <a:t>YARN</a:t>
                      </a:r>
                      <a:r>
                        <a:rPr lang="zh-CN" sz="2000" kern="0">
                          <a:effectLst/>
                        </a:rPr>
                        <a:t>版本</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02726438"/>
                  </a:ext>
                </a:extLst>
              </a:tr>
              <a:tr h="0">
                <a:tc>
                  <a:txBody>
                    <a:bodyPr/>
                    <a:lstStyle/>
                    <a:p>
                      <a:pPr algn="l">
                        <a:spcAft>
                          <a:spcPts val="0"/>
                        </a:spcAft>
                      </a:pPr>
                      <a:r>
                        <a:rPr lang="en-US" sz="2000" kern="0">
                          <a:effectLst/>
                        </a:rPr>
                        <a:t>classpath</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a:effectLst/>
                        </a:rPr>
                        <a:t>显示</a:t>
                      </a:r>
                      <a:r>
                        <a:rPr lang="en-US" sz="2000" kern="0">
                          <a:effectLst/>
                        </a:rPr>
                        <a:t>YARN</a:t>
                      </a:r>
                      <a:r>
                        <a:rPr lang="zh-CN" sz="2000" kern="0">
                          <a:effectLst/>
                        </a:rPr>
                        <a:t>环境变量</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88148950"/>
                  </a:ext>
                </a:extLst>
              </a:tr>
              <a:tr h="0">
                <a:tc>
                  <a:txBody>
                    <a:bodyPr/>
                    <a:lstStyle/>
                    <a:p>
                      <a:pPr algn="l">
                        <a:spcAft>
                          <a:spcPts val="0"/>
                        </a:spcAft>
                      </a:pPr>
                      <a:r>
                        <a:rPr lang="en-US" sz="2000" kern="0">
                          <a:effectLst/>
                        </a:rPr>
                        <a:t>logs</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dirty="0">
                          <a:effectLst/>
                        </a:rPr>
                        <a:t>显示某特定进程日志</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51430837"/>
                  </a:ext>
                </a:extLst>
              </a:tr>
            </a:tbl>
          </a:graphicData>
        </a:graphic>
      </p:graphicFrame>
    </p:spTree>
    <p:extLst>
      <p:ext uri="{BB962C8B-B14F-4D97-AF65-F5344CB8AC3E}">
        <p14:creationId xmlns:p14="http://schemas.microsoft.com/office/powerpoint/2010/main" val="3300576686"/>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CDC35E-0DA5-4981-ABA9-51931F5F14DA}"/>
              </a:ext>
            </a:extLst>
          </p:cNvPr>
          <p:cNvSpPr>
            <a:spLocks noGrp="1"/>
          </p:cNvSpPr>
          <p:nvPr>
            <p:ph type="title"/>
          </p:nvPr>
        </p:nvSpPr>
        <p:spPr/>
        <p:txBody>
          <a:bodyPr/>
          <a:lstStyle/>
          <a:p>
            <a:r>
              <a:rPr lang="zh-CN" altLang="zh-CN" dirty="0"/>
              <a:t>【实例</a:t>
            </a:r>
            <a:r>
              <a:rPr lang="en-US" altLang="zh-CN" dirty="0"/>
              <a:t>5-3</a:t>
            </a:r>
            <a:r>
              <a:rPr lang="zh-CN" altLang="zh-CN" dirty="0"/>
              <a:t>】</a:t>
            </a:r>
            <a:endParaRPr lang="zh-CN" altLang="en-US" dirty="0"/>
          </a:p>
        </p:txBody>
      </p:sp>
      <p:sp>
        <p:nvSpPr>
          <p:cNvPr id="3" name="内容占位符 2">
            <a:extLst>
              <a:ext uri="{FF2B5EF4-FFF2-40B4-BE49-F238E27FC236}">
                <a16:creationId xmlns:a16="http://schemas.microsoft.com/office/drawing/2014/main" id="{D9A2EDAF-467F-4B88-87EE-6E7792A77B6D}"/>
              </a:ext>
            </a:extLst>
          </p:cNvPr>
          <p:cNvSpPr>
            <a:spLocks noGrp="1"/>
          </p:cNvSpPr>
          <p:nvPr>
            <p:ph idx="1"/>
          </p:nvPr>
        </p:nvSpPr>
        <p:spPr/>
        <p:txBody>
          <a:bodyPr/>
          <a:lstStyle/>
          <a:p>
            <a:r>
              <a:rPr lang="zh-CN" altLang="zh-CN" dirty="0"/>
              <a:t>【实例</a:t>
            </a:r>
            <a:r>
              <a:rPr lang="en-US" altLang="zh-CN" dirty="0"/>
              <a:t>5-3</a:t>
            </a:r>
            <a:r>
              <a:rPr lang="zh-CN" altLang="zh-CN" dirty="0"/>
              <a:t>】查看</a:t>
            </a:r>
            <a:r>
              <a:rPr lang="en-US" altLang="zh-CN" dirty="0"/>
              <a:t>YARN</a:t>
            </a:r>
            <a:r>
              <a:rPr lang="zh-CN" altLang="zh-CN" dirty="0"/>
              <a:t>版本信息。</a:t>
            </a:r>
          </a:p>
          <a:p>
            <a:pPr lvl="1"/>
            <a:r>
              <a:rPr lang="zh-CN" altLang="zh-CN" dirty="0"/>
              <a:t>使用命令“</a:t>
            </a:r>
            <a:r>
              <a:rPr lang="en-US" altLang="zh-CN" dirty="0"/>
              <a:t>yarn version</a:t>
            </a:r>
            <a:r>
              <a:rPr lang="zh-CN" altLang="zh-CN" dirty="0"/>
              <a:t>”来查看</a:t>
            </a:r>
            <a:r>
              <a:rPr lang="en-US" altLang="zh-CN" dirty="0"/>
              <a:t>YARN</a:t>
            </a:r>
            <a:r>
              <a:rPr lang="zh-CN" altLang="zh-CN" dirty="0"/>
              <a:t>版本信息。</a:t>
            </a:r>
          </a:p>
        </p:txBody>
      </p:sp>
      <p:pic>
        <p:nvPicPr>
          <p:cNvPr id="10" name="图片 9">
            <a:extLst>
              <a:ext uri="{FF2B5EF4-FFF2-40B4-BE49-F238E27FC236}">
                <a16:creationId xmlns:a16="http://schemas.microsoft.com/office/drawing/2014/main" id="{5F331C50-E5BA-4BB2-94A3-00C59BDE7832}"/>
              </a:ext>
            </a:extLst>
          </p:cNvPr>
          <p:cNvPicPr/>
          <p:nvPr/>
        </p:nvPicPr>
        <p:blipFill>
          <a:blip r:embed="rId2"/>
          <a:stretch>
            <a:fillRect/>
          </a:stretch>
        </p:blipFill>
        <p:spPr>
          <a:xfrm>
            <a:off x="1934845" y="2252105"/>
            <a:ext cx="5274310" cy="1293495"/>
          </a:xfrm>
          <a:prstGeom prst="rect">
            <a:avLst/>
          </a:prstGeom>
        </p:spPr>
      </p:pic>
    </p:spTree>
    <p:extLst>
      <p:ext uri="{BB962C8B-B14F-4D97-AF65-F5344CB8AC3E}">
        <p14:creationId xmlns:p14="http://schemas.microsoft.com/office/powerpoint/2010/main" val="1425679436"/>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57706-9895-4BDD-8A2E-FDD42B5B97D1}"/>
              </a:ext>
            </a:extLst>
          </p:cNvPr>
          <p:cNvSpPr>
            <a:spLocks noGrp="1"/>
          </p:cNvSpPr>
          <p:nvPr>
            <p:ph type="title"/>
          </p:nvPr>
        </p:nvSpPr>
        <p:spPr/>
        <p:txBody>
          <a:bodyPr/>
          <a:lstStyle/>
          <a:p>
            <a:r>
              <a:rPr lang="en-US" altLang="zh-CN" dirty="0"/>
              <a:t>5.4.3  YARN Java API</a:t>
            </a:r>
            <a:r>
              <a:rPr lang="zh-CN" altLang="en-US" dirty="0"/>
              <a:t>编程</a:t>
            </a:r>
          </a:p>
        </p:txBody>
      </p:sp>
      <p:sp>
        <p:nvSpPr>
          <p:cNvPr id="3" name="内容占位符 2">
            <a:extLst>
              <a:ext uri="{FF2B5EF4-FFF2-40B4-BE49-F238E27FC236}">
                <a16:creationId xmlns:a16="http://schemas.microsoft.com/office/drawing/2014/main" id="{B5BF5D4D-AB02-4EA1-B7B0-D18739FB4ACF}"/>
              </a:ext>
            </a:extLst>
          </p:cNvPr>
          <p:cNvSpPr>
            <a:spLocks noGrp="1"/>
          </p:cNvSpPr>
          <p:nvPr>
            <p:ph idx="1"/>
          </p:nvPr>
        </p:nvSpPr>
        <p:spPr/>
        <p:txBody>
          <a:bodyPr/>
          <a:lstStyle/>
          <a:p>
            <a:r>
              <a:rPr lang="en-US" altLang="zh-CN" dirty="0"/>
              <a:t>YARN Java API</a:t>
            </a:r>
            <a:r>
              <a:rPr lang="zh-CN" altLang="zh-CN" dirty="0"/>
              <a:t>接口面向</a:t>
            </a:r>
            <a:r>
              <a:rPr lang="en-US" altLang="zh-CN" dirty="0"/>
              <a:t>Java</a:t>
            </a:r>
            <a:r>
              <a:rPr lang="zh-CN" altLang="zh-CN" dirty="0"/>
              <a:t>开发工程师。程序员可以通过该接口编写</a:t>
            </a:r>
            <a:r>
              <a:rPr lang="en-US" altLang="zh-CN" dirty="0"/>
              <a:t>YARN-App</a:t>
            </a:r>
            <a:r>
              <a:rPr lang="zh-CN" altLang="zh-CN" dirty="0"/>
              <a:t>。</a:t>
            </a:r>
            <a:endParaRPr lang="en-US" altLang="zh-CN" dirty="0"/>
          </a:p>
          <a:p>
            <a:r>
              <a:rPr lang="en-US" altLang="zh-CN" dirty="0"/>
              <a:t>YARN</a:t>
            </a:r>
            <a:r>
              <a:rPr lang="zh-CN" altLang="zh-CN" dirty="0"/>
              <a:t>三大范式及其示例实现</a:t>
            </a:r>
          </a:p>
          <a:p>
            <a:endParaRPr lang="zh-CN" altLang="en-US" dirty="0"/>
          </a:p>
        </p:txBody>
      </p:sp>
      <p:graphicFrame>
        <p:nvGraphicFramePr>
          <p:cNvPr id="4" name="表格 3">
            <a:extLst>
              <a:ext uri="{FF2B5EF4-FFF2-40B4-BE49-F238E27FC236}">
                <a16:creationId xmlns:a16="http://schemas.microsoft.com/office/drawing/2014/main" id="{9DB9CF1D-AFE7-42CC-9925-A83E8B41B7BB}"/>
              </a:ext>
            </a:extLst>
          </p:cNvPr>
          <p:cNvGraphicFramePr>
            <a:graphicFrameLocks noGrp="1"/>
          </p:cNvGraphicFramePr>
          <p:nvPr>
            <p:extLst>
              <p:ext uri="{D42A27DB-BD31-4B8C-83A1-F6EECF244321}">
                <p14:modId xmlns:p14="http://schemas.microsoft.com/office/powerpoint/2010/main" val="1773293776"/>
              </p:ext>
            </p:extLst>
          </p:nvPr>
        </p:nvGraphicFramePr>
        <p:xfrm>
          <a:off x="628649" y="2726849"/>
          <a:ext cx="7886699" cy="1219200"/>
        </p:xfrm>
        <a:graphic>
          <a:graphicData uri="http://schemas.openxmlformats.org/drawingml/2006/table">
            <a:tbl>
              <a:tblPr firstRow="1" firstCol="1" bandRow="1">
                <a:tableStyleId>{5C22544A-7EE6-4342-B048-85BDC9FD1C3A}</a:tableStyleId>
              </a:tblPr>
              <a:tblGrid>
                <a:gridCol w="3929090">
                  <a:extLst>
                    <a:ext uri="{9D8B030D-6E8A-4147-A177-3AD203B41FA5}">
                      <a16:colId xmlns:a16="http://schemas.microsoft.com/office/drawing/2014/main" val="2448788842"/>
                    </a:ext>
                  </a:extLst>
                </a:gridCol>
                <a:gridCol w="3957609">
                  <a:extLst>
                    <a:ext uri="{9D8B030D-6E8A-4147-A177-3AD203B41FA5}">
                      <a16:colId xmlns:a16="http://schemas.microsoft.com/office/drawing/2014/main" val="2266491153"/>
                    </a:ext>
                  </a:extLst>
                </a:gridCol>
              </a:tblGrid>
              <a:tr h="0">
                <a:tc>
                  <a:txBody>
                    <a:bodyPr/>
                    <a:lstStyle/>
                    <a:p>
                      <a:pPr algn="ctr">
                        <a:spcAft>
                          <a:spcPts val="0"/>
                        </a:spcAft>
                      </a:pPr>
                      <a:r>
                        <a:rPr lang="zh-CN" sz="2000" kern="0">
                          <a:effectLst/>
                        </a:rPr>
                        <a:t>并行范式</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000" kern="0">
                          <a:effectLst/>
                        </a:rPr>
                        <a:t>示例实现</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504756767"/>
                  </a:ext>
                </a:extLst>
              </a:tr>
              <a:tr h="0">
                <a:tc>
                  <a:txBody>
                    <a:bodyPr/>
                    <a:lstStyle/>
                    <a:p>
                      <a:pPr algn="l">
                        <a:spcAft>
                          <a:spcPts val="0"/>
                        </a:spcAft>
                      </a:pPr>
                      <a:r>
                        <a:rPr lang="en-US" sz="2000" kern="0">
                          <a:effectLst/>
                        </a:rPr>
                        <a:t>M</a:t>
                      </a:r>
                      <a:r>
                        <a:rPr lang="zh-CN" sz="2000" kern="0">
                          <a:effectLst/>
                        </a:rPr>
                        <a:t>范式</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000" kern="0">
                          <a:effectLst/>
                        </a:rPr>
                        <a:t>DistributedShell</a:t>
                      </a:r>
                      <a:r>
                        <a:rPr lang="zh-CN" sz="2000" kern="0">
                          <a:effectLst/>
                        </a:rPr>
                        <a:t>框架</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116295483"/>
                  </a:ext>
                </a:extLst>
              </a:tr>
              <a:tr h="0">
                <a:tc>
                  <a:txBody>
                    <a:bodyPr/>
                    <a:lstStyle/>
                    <a:p>
                      <a:pPr algn="l">
                        <a:spcAft>
                          <a:spcPts val="0"/>
                        </a:spcAft>
                      </a:pPr>
                      <a:r>
                        <a:rPr lang="en-US" sz="2000" kern="0">
                          <a:effectLst/>
                        </a:rPr>
                        <a:t>M-S-R</a:t>
                      </a:r>
                      <a:r>
                        <a:rPr lang="zh-CN" sz="2000" kern="0">
                          <a:effectLst/>
                        </a:rPr>
                        <a:t>范式</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000" kern="0">
                          <a:effectLst/>
                        </a:rPr>
                        <a:t>MapReduce</a:t>
                      </a:r>
                      <a:r>
                        <a:rPr lang="zh-CN" sz="2000" kern="0">
                          <a:effectLst/>
                        </a:rPr>
                        <a:t>框架、</a:t>
                      </a:r>
                      <a:r>
                        <a:rPr lang="en-US" sz="2000" kern="0">
                          <a:effectLst/>
                        </a:rPr>
                        <a:t>Spark</a:t>
                      </a:r>
                      <a:r>
                        <a:rPr lang="zh-CN" sz="2000" kern="0">
                          <a:effectLst/>
                        </a:rPr>
                        <a:t>框架</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2891196"/>
                  </a:ext>
                </a:extLst>
              </a:tr>
              <a:tr h="0">
                <a:tc>
                  <a:txBody>
                    <a:bodyPr/>
                    <a:lstStyle/>
                    <a:p>
                      <a:pPr algn="l">
                        <a:spcAft>
                          <a:spcPts val="0"/>
                        </a:spcAft>
                      </a:pPr>
                      <a:r>
                        <a:rPr lang="en-US" sz="2000" kern="0">
                          <a:effectLst/>
                        </a:rPr>
                        <a:t>BSP</a:t>
                      </a:r>
                      <a:r>
                        <a:rPr lang="zh-CN" sz="2000" kern="0">
                          <a:effectLst/>
                        </a:rPr>
                        <a:t>范式</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000" kern="0" dirty="0" err="1">
                          <a:effectLst/>
                        </a:rPr>
                        <a:t>Giraph</a:t>
                      </a:r>
                      <a:r>
                        <a:rPr lang="zh-CN" sz="2000" kern="0" dirty="0">
                          <a:effectLst/>
                        </a:rPr>
                        <a:t>框架</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28141548"/>
                  </a:ext>
                </a:extLst>
              </a:tr>
            </a:tbl>
          </a:graphicData>
        </a:graphic>
      </p:graphicFrame>
    </p:spTree>
    <p:extLst>
      <p:ext uri="{BB962C8B-B14F-4D97-AF65-F5344CB8AC3E}">
        <p14:creationId xmlns:p14="http://schemas.microsoft.com/office/powerpoint/2010/main" val="3936484514"/>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57706-9895-4BDD-8A2E-FDD42B5B97D1}"/>
              </a:ext>
            </a:extLst>
          </p:cNvPr>
          <p:cNvSpPr>
            <a:spLocks noGrp="1"/>
          </p:cNvSpPr>
          <p:nvPr>
            <p:ph type="title"/>
          </p:nvPr>
        </p:nvSpPr>
        <p:spPr/>
        <p:txBody>
          <a:bodyPr/>
          <a:lstStyle/>
          <a:p>
            <a:r>
              <a:rPr lang="en-US" altLang="zh-CN" dirty="0"/>
              <a:t>5.4.3  YARN Java API</a:t>
            </a:r>
            <a:r>
              <a:rPr lang="zh-CN" altLang="en-US" dirty="0"/>
              <a:t>编程</a:t>
            </a:r>
          </a:p>
        </p:txBody>
      </p:sp>
      <p:sp>
        <p:nvSpPr>
          <p:cNvPr id="3" name="内容占位符 2">
            <a:extLst>
              <a:ext uri="{FF2B5EF4-FFF2-40B4-BE49-F238E27FC236}">
                <a16:creationId xmlns:a16="http://schemas.microsoft.com/office/drawing/2014/main" id="{B5BF5D4D-AB02-4EA1-B7B0-D18739FB4ACF}"/>
              </a:ext>
            </a:extLst>
          </p:cNvPr>
          <p:cNvSpPr>
            <a:spLocks noGrp="1"/>
          </p:cNvSpPr>
          <p:nvPr>
            <p:ph idx="1"/>
          </p:nvPr>
        </p:nvSpPr>
        <p:spPr/>
        <p:txBody>
          <a:bodyPr>
            <a:normAutofit/>
          </a:bodyPr>
          <a:lstStyle/>
          <a:p>
            <a:r>
              <a:rPr lang="en-US" altLang="zh-CN" sz="1600" dirty="0"/>
              <a:t>YARN-App</a:t>
            </a:r>
            <a:r>
              <a:rPr lang="zh-CN" altLang="zh-CN" sz="1600" dirty="0"/>
              <a:t>三大模块包括：</a:t>
            </a:r>
          </a:p>
          <a:p>
            <a:pPr lvl="1"/>
            <a:r>
              <a:rPr lang="zh-CN" altLang="zh-CN" sz="1400" dirty="0"/>
              <a:t>（</a:t>
            </a:r>
            <a:r>
              <a:rPr lang="en-US" altLang="zh-CN" sz="1400" dirty="0"/>
              <a:t>1</a:t>
            </a:r>
            <a:r>
              <a:rPr lang="zh-CN" altLang="zh-CN" sz="1400" dirty="0"/>
              <a:t>）</a:t>
            </a:r>
            <a:r>
              <a:rPr lang="en-US" altLang="zh-CN" sz="1400" dirty="0" err="1"/>
              <a:t>ApplicationBusinessLogic</a:t>
            </a:r>
            <a:r>
              <a:rPr lang="zh-CN" altLang="zh-CN" sz="1400" dirty="0"/>
              <a:t>：应用程序的业务逻辑模块。</a:t>
            </a:r>
          </a:p>
          <a:p>
            <a:pPr lvl="1"/>
            <a:r>
              <a:rPr lang="zh-CN" altLang="zh-CN" sz="1400" dirty="0"/>
              <a:t>（</a:t>
            </a:r>
            <a:r>
              <a:rPr lang="en-US" altLang="zh-CN" sz="1400" dirty="0"/>
              <a:t>2</a:t>
            </a:r>
            <a:r>
              <a:rPr lang="zh-CN" altLang="zh-CN" sz="1400" dirty="0"/>
              <a:t>）</a:t>
            </a:r>
            <a:r>
              <a:rPr lang="en-US" altLang="zh-CN" sz="1400" dirty="0" err="1"/>
              <a:t>ApplicationClient</a:t>
            </a:r>
            <a:r>
              <a:rPr lang="zh-CN" altLang="zh-CN" sz="1400" dirty="0"/>
              <a:t>：应用程序客户端，负责提交和监管应用程序。</a:t>
            </a:r>
          </a:p>
          <a:p>
            <a:pPr lvl="1"/>
            <a:r>
              <a:rPr lang="zh-CN" altLang="zh-CN" sz="1400" dirty="0"/>
              <a:t>（</a:t>
            </a:r>
            <a:r>
              <a:rPr lang="en-US" altLang="zh-CN" sz="1400" dirty="0"/>
              <a:t>3</a:t>
            </a:r>
            <a:r>
              <a:rPr lang="zh-CN" altLang="zh-CN" sz="1400" dirty="0"/>
              <a:t>）</a:t>
            </a:r>
            <a:r>
              <a:rPr lang="en-US" altLang="zh-CN" sz="1400" dirty="0" err="1"/>
              <a:t>ApplicationMaster</a:t>
            </a:r>
            <a:r>
              <a:rPr lang="zh-CN" altLang="zh-CN" sz="1400" dirty="0"/>
              <a:t>：负责整个应用程序的运行，是应用程序并行化指挥地，需要指挥所有</a:t>
            </a:r>
            <a:r>
              <a:rPr lang="en-US" altLang="zh-CN" sz="1400" dirty="0"/>
              <a:t>container</a:t>
            </a:r>
            <a:r>
              <a:rPr lang="zh-CN" altLang="zh-CN" sz="1400" dirty="0"/>
              <a:t>并行执行</a:t>
            </a:r>
            <a:r>
              <a:rPr lang="en-US" altLang="zh-CN" sz="1400" dirty="0" err="1"/>
              <a:t>ApplicationBusinessLogic</a:t>
            </a:r>
            <a:r>
              <a:rPr lang="zh-CN" altLang="zh-CN" sz="1400" dirty="0"/>
              <a:t>。</a:t>
            </a:r>
          </a:p>
          <a:p>
            <a:r>
              <a:rPr lang="en-US" altLang="zh-CN" sz="1600" dirty="0"/>
              <a:t>YARN-App</a:t>
            </a:r>
            <a:r>
              <a:rPr lang="zh-CN" altLang="zh-CN" sz="1600" dirty="0"/>
              <a:t>三大模块对应不同范式的类</a:t>
            </a:r>
            <a:endParaRPr lang="zh-CN" altLang="en-US" sz="1600" dirty="0"/>
          </a:p>
        </p:txBody>
      </p:sp>
      <p:graphicFrame>
        <p:nvGraphicFramePr>
          <p:cNvPr id="5" name="表格 4">
            <a:extLst>
              <a:ext uri="{FF2B5EF4-FFF2-40B4-BE49-F238E27FC236}">
                <a16:creationId xmlns:a16="http://schemas.microsoft.com/office/drawing/2014/main" id="{3311958D-2B1D-404B-944F-7BAD81D29645}"/>
              </a:ext>
            </a:extLst>
          </p:cNvPr>
          <p:cNvGraphicFramePr>
            <a:graphicFrameLocks noGrp="1"/>
          </p:cNvGraphicFramePr>
          <p:nvPr>
            <p:extLst>
              <p:ext uri="{D42A27DB-BD31-4B8C-83A1-F6EECF244321}">
                <p14:modId xmlns:p14="http://schemas.microsoft.com/office/powerpoint/2010/main" val="3198346091"/>
              </p:ext>
            </p:extLst>
          </p:nvPr>
        </p:nvGraphicFramePr>
        <p:xfrm>
          <a:off x="628651" y="3027046"/>
          <a:ext cx="7886699" cy="1706880"/>
        </p:xfrm>
        <a:graphic>
          <a:graphicData uri="http://schemas.openxmlformats.org/drawingml/2006/table">
            <a:tbl>
              <a:tblPr firstRow="1" firstCol="1" bandRow="1">
                <a:tableStyleId>{5C22544A-7EE6-4342-B048-85BDC9FD1C3A}</a:tableStyleId>
              </a:tblPr>
              <a:tblGrid>
                <a:gridCol w="2094297">
                  <a:extLst>
                    <a:ext uri="{9D8B030D-6E8A-4147-A177-3AD203B41FA5}">
                      <a16:colId xmlns:a16="http://schemas.microsoft.com/office/drawing/2014/main" val="422817438"/>
                    </a:ext>
                  </a:extLst>
                </a:gridCol>
                <a:gridCol w="1930492">
                  <a:extLst>
                    <a:ext uri="{9D8B030D-6E8A-4147-A177-3AD203B41FA5}">
                      <a16:colId xmlns:a16="http://schemas.microsoft.com/office/drawing/2014/main" val="3862593590"/>
                    </a:ext>
                  </a:extLst>
                </a:gridCol>
                <a:gridCol w="1930492">
                  <a:extLst>
                    <a:ext uri="{9D8B030D-6E8A-4147-A177-3AD203B41FA5}">
                      <a16:colId xmlns:a16="http://schemas.microsoft.com/office/drawing/2014/main" val="2095720628"/>
                    </a:ext>
                  </a:extLst>
                </a:gridCol>
                <a:gridCol w="1931418">
                  <a:extLst>
                    <a:ext uri="{9D8B030D-6E8A-4147-A177-3AD203B41FA5}">
                      <a16:colId xmlns:a16="http://schemas.microsoft.com/office/drawing/2014/main" val="266617176"/>
                    </a:ext>
                  </a:extLst>
                </a:gridCol>
              </a:tblGrid>
              <a:tr h="0">
                <a:tc>
                  <a:txBody>
                    <a:bodyPr/>
                    <a:lstStyle/>
                    <a:p>
                      <a:pPr algn="ctr">
                        <a:spcAft>
                          <a:spcPts val="0"/>
                        </a:spcAft>
                      </a:pPr>
                      <a:r>
                        <a:rPr lang="en-US" sz="1400" kern="0">
                          <a:effectLst/>
                        </a:rPr>
                        <a:t>YARN</a:t>
                      </a:r>
                      <a:r>
                        <a:rPr lang="zh-CN" sz="1400" kern="0">
                          <a:effectLst/>
                        </a:rPr>
                        <a:t>应用程序标准模块</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effectLst/>
                        </a:rPr>
                        <a:t>DistributedShell</a:t>
                      </a:r>
                      <a:r>
                        <a:rPr lang="zh-CN" sz="1400" kern="0">
                          <a:effectLst/>
                        </a:rPr>
                        <a:t>框架对应类</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effectLst/>
                        </a:rPr>
                        <a:t>MapReduce</a:t>
                      </a:r>
                      <a:r>
                        <a:rPr lang="zh-CN" sz="1400" kern="0">
                          <a:effectLst/>
                        </a:rPr>
                        <a:t>框架对应类</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effectLst/>
                        </a:rPr>
                        <a:t>Giraph</a:t>
                      </a:r>
                      <a:r>
                        <a:rPr lang="zh-CN" sz="1400" kern="0">
                          <a:effectLst/>
                        </a:rPr>
                        <a:t>框架对应类</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994715454"/>
                  </a:ext>
                </a:extLst>
              </a:tr>
              <a:tr h="0">
                <a:tc>
                  <a:txBody>
                    <a:bodyPr/>
                    <a:lstStyle/>
                    <a:p>
                      <a:pPr algn="l">
                        <a:spcAft>
                          <a:spcPts val="0"/>
                        </a:spcAft>
                      </a:pPr>
                      <a:r>
                        <a:rPr lang="en-US" sz="1400" kern="0">
                          <a:effectLst/>
                        </a:rPr>
                        <a:t>ApplicationBussinessLogic</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400" kern="0">
                          <a:effectLst/>
                        </a:rPr>
                        <a:t>用户编写的</a:t>
                      </a:r>
                      <a:r>
                        <a:rPr lang="en-US" sz="1400" kern="0">
                          <a:effectLst/>
                        </a:rPr>
                        <a:t>Shell</a:t>
                      </a:r>
                      <a:r>
                        <a:rPr lang="zh-CN" sz="1400" kern="0">
                          <a:effectLst/>
                        </a:rPr>
                        <a:t>命令</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400" kern="0">
                          <a:effectLst/>
                        </a:rPr>
                        <a:t>用户自定义</a:t>
                      </a:r>
                      <a:r>
                        <a:rPr lang="en-US" sz="1400" kern="0">
                          <a:effectLst/>
                        </a:rPr>
                        <a:t>Mapper</a:t>
                      </a:r>
                      <a:r>
                        <a:rPr lang="zh-CN" sz="1400" kern="0">
                          <a:effectLst/>
                        </a:rPr>
                        <a:t>类、</a:t>
                      </a:r>
                      <a:r>
                        <a:rPr lang="en-US" sz="1400" kern="0">
                          <a:effectLst/>
                        </a:rPr>
                        <a:t>Partition</a:t>
                      </a:r>
                      <a:r>
                        <a:rPr lang="zh-CN" sz="1400" kern="0">
                          <a:effectLst/>
                        </a:rPr>
                        <a:t>类、和</a:t>
                      </a:r>
                      <a:r>
                        <a:rPr lang="en-US" sz="1400" kern="0">
                          <a:effectLst/>
                        </a:rPr>
                        <a:t>Reduce</a:t>
                      </a:r>
                      <a:r>
                        <a:rPr lang="zh-CN" sz="1400" kern="0">
                          <a:effectLst/>
                        </a:rPr>
                        <a:t>类</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400" kern="0">
                          <a:effectLst/>
                        </a:rPr>
                        <a:t>用户自定义</a:t>
                      </a:r>
                      <a:r>
                        <a:rPr lang="en-US" sz="1400" kern="0">
                          <a:effectLst/>
                        </a:rPr>
                        <a:t>BasicComputation</a:t>
                      </a:r>
                      <a:r>
                        <a:rPr lang="zh-CN" sz="1400" kern="0">
                          <a:effectLst/>
                        </a:rPr>
                        <a:t>类</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33474891"/>
                  </a:ext>
                </a:extLst>
              </a:tr>
              <a:tr h="0">
                <a:tc>
                  <a:txBody>
                    <a:bodyPr/>
                    <a:lstStyle/>
                    <a:p>
                      <a:pPr algn="l">
                        <a:spcAft>
                          <a:spcPts val="0"/>
                        </a:spcAft>
                      </a:pPr>
                      <a:r>
                        <a:rPr lang="en-US" sz="1400" kern="0">
                          <a:effectLst/>
                        </a:rPr>
                        <a:t>ApplicationClient</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400" kern="0">
                          <a:effectLst/>
                        </a:rPr>
                        <a:t>Client.java</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400" kern="0">
                          <a:effectLst/>
                        </a:rPr>
                        <a:t>YARNRunner.java</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400" kern="0">
                          <a:effectLst/>
                        </a:rPr>
                        <a:t>GiraphYarnClient.java</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504938140"/>
                  </a:ext>
                </a:extLst>
              </a:tr>
              <a:tr h="0">
                <a:tc>
                  <a:txBody>
                    <a:bodyPr/>
                    <a:lstStyle/>
                    <a:p>
                      <a:pPr algn="l">
                        <a:spcAft>
                          <a:spcPts val="0"/>
                        </a:spcAft>
                      </a:pPr>
                      <a:r>
                        <a:rPr lang="en-US" sz="1400" kern="0">
                          <a:effectLst/>
                        </a:rPr>
                        <a:t>ApplicationMaster</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400" kern="0">
                          <a:effectLst/>
                        </a:rPr>
                        <a:t>ApplicationMaster.java</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400" kern="0">
                          <a:effectLst/>
                        </a:rPr>
                        <a:t>MRAPPMaster.java</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400" kern="0" dirty="0">
                          <a:effectLst/>
                        </a:rPr>
                        <a:t>GiraphApplicationMaster.java</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957089588"/>
                  </a:ext>
                </a:extLst>
              </a:tr>
            </a:tbl>
          </a:graphicData>
        </a:graphic>
      </p:graphicFrame>
    </p:spTree>
    <p:extLst>
      <p:ext uri="{BB962C8B-B14F-4D97-AF65-F5344CB8AC3E}">
        <p14:creationId xmlns:p14="http://schemas.microsoft.com/office/powerpoint/2010/main" val="148082817"/>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57706-9895-4BDD-8A2E-FDD42B5B97D1}"/>
              </a:ext>
            </a:extLst>
          </p:cNvPr>
          <p:cNvSpPr>
            <a:spLocks noGrp="1"/>
          </p:cNvSpPr>
          <p:nvPr>
            <p:ph type="title"/>
          </p:nvPr>
        </p:nvSpPr>
        <p:spPr/>
        <p:txBody>
          <a:bodyPr/>
          <a:lstStyle/>
          <a:p>
            <a:r>
              <a:rPr lang="en-US" altLang="zh-CN" dirty="0"/>
              <a:t>5.4.3  YARN Java API</a:t>
            </a:r>
            <a:r>
              <a:rPr lang="zh-CN" altLang="en-US" dirty="0"/>
              <a:t>编程</a:t>
            </a:r>
          </a:p>
        </p:txBody>
      </p:sp>
      <p:sp>
        <p:nvSpPr>
          <p:cNvPr id="3" name="内容占位符 2">
            <a:extLst>
              <a:ext uri="{FF2B5EF4-FFF2-40B4-BE49-F238E27FC236}">
                <a16:creationId xmlns:a16="http://schemas.microsoft.com/office/drawing/2014/main" id="{B5BF5D4D-AB02-4EA1-B7B0-D18739FB4ACF}"/>
              </a:ext>
            </a:extLst>
          </p:cNvPr>
          <p:cNvSpPr>
            <a:spLocks noGrp="1"/>
          </p:cNvSpPr>
          <p:nvPr>
            <p:ph idx="1"/>
          </p:nvPr>
        </p:nvSpPr>
        <p:spPr/>
        <p:txBody>
          <a:bodyPr>
            <a:normAutofit/>
          </a:bodyPr>
          <a:lstStyle/>
          <a:p>
            <a:r>
              <a:rPr lang="en-US" altLang="zh-CN" dirty="0"/>
              <a:t>YARN Java API</a:t>
            </a:r>
            <a:r>
              <a:rPr lang="zh-CN" altLang="zh-CN" dirty="0"/>
              <a:t>并不是本章重点，关于</a:t>
            </a:r>
            <a:r>
              <a:rPr lang="en-US" altLang="zh-CN" dirty="0"/>
              <a:t>YARN API</a:t>
            </a:r>
            <a:r>
              <a:rPr lang="zh-CN" altLang="zh-CN" dirty="0"/>
              <a:t>的详细内容，读者请参考官方网站</a:t>
            </a:r>
            <a:r>
              <a:rPr lang="en-US" altLang="zh-CN" dirty="0">
                <a:hlinkClick r:id="rId2"/>
              </a:rPr>
              <a:t>https://hadoop.apache.org/docs/r2.9.2/api/index.html</a:t>
            </a:r>
            <a:r>
              <a:rPr lang="zh-CN" altLang="zh-CN" dirty="0"/>
              <a:t>。</a:t>
            </a:r>
            <a:endParaRPr lang="zh-CN" altLang="en-US" sz="1600" dirty="0"/>
          </a:p>
        </p:txBody>
      </p:sp>
    </p:spTree>
    <p:extLst>
      <p:ext uri="{BB962C8B-B14F-4D97-AF65-F5344CB8AC3E}">
        <p14:creationId xmlns:p14="http://schemas.microsoft.com/office/powerpoint/2010/main" val="758669473"/>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4325E1-EC36-49A2-9DCB-7F01F88BC8C4}"/>
              </a:ext>
            </a:extLst>
          </p:cNvPr>
          <p:cNvSpPr>
            <a:spLocks noGrp="1"/>
          </p:cNvSpPr>
          <p:nvPr>
            <p:ph type="title"/>
          </p:nvPr>
        </p:nvSpPr>
        <p:spPr/>
        <p:txBody>
          <a:bodyPr/>
          <a:lstStyle/>
          <a:p>
            <a:r>
              <a:rPr lang="en-US" altLang="zh-CN" dirty="0"/>
              <a:t>5.5  YARN</a:t>
            </a:r>
            <a:r>
              <a:rPr lang="zh-CN" altLang="en-US" dirty="0"/>
              <a:t>新特性</a:t>
            </a:r>
          </a:p>
        </p:txBody>
      </p:sp>
      <p:graphicFrame>
        <p:nvGraphicFramePr>
          <p:cNvPr id="5" name="内容占位符 4">
            <a:extLst>
              <a:ext uri="{FF2B5EF4-FFF2-40B4-BE49-F238E27FC236}">
                <a16:creationId xmlns:a16="http://schemas.microsoft.com/office/drawing/2014/main" id="{57CE745B-FDE3-4F87-AD0A-C83F08784C11}"/>
              </a:ext>
            </a:extLst>
          </p:cNvPr>
          <p:cNvGraphicFramePr>
            <a:graphicFrameLocks noGrp="1"/>
          </p:cNvGraphicFramePr>
          <p:nvPr>
            <p:ph idx="1"/>
            <p:extLst>
              <p:ext uri="{D42A27DB-BD31-4B8C-83A1-F6EECF244321}">
                <p14:modId xmlns:p14="http://schemas.microsoft.com/office/powerpoint/2010/main" val="1728355479"/>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5393719"/>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15A56-64A4-4E33-BE1D-9422B74C5D7C}"/>
              </a:ext>
            </a:extLst>
          </p:cNvPr>
          <p:cNvSpPr>
            <a:spLocks noGrp="1"/>
          </p:cNvSpPr>
          <p:nvPr>
            <p:ph type="title"/>
          </p:nvPr>
        </p:nvSpPr>
        <p:spPr/>
        <p:txBody>
          <a:bodyPr>
            <a:normAutofit/>
          </a:bodyPr>
          <a:lstStyle/>
          <a:p>
            <a:r>
              <a:rPr lang="en-US" altLang="zh-CN" dirty="0"/>
              <a:t>5.5.1  </a:t>
            </a:r>
            <a:r>
              <a:rPr lang="en-US" altLang="zh-CN" dirty="0" err="1"/>
              <a:t>ResourceManager</a:t>
            </a:r>
            <a:r>
              <a:rPr lang="en-US" altLang="zh-CN" dirty="0"/>
              <a:t> Restart</a:t>
            </a:r>
            <a:r>
              <a:rPr lang="zh-CN" altLang="en-US" dirty="0"/>
              <a:t>自动重启机制</a:t>
            </a:r>
          </a:p>
        </p:txBody>
      </p:sp>
      <p:sp>
        <p:nvSpPr>
          <p:cNvPr id="3" name="内容占位符 2">
            <a:extLst>
              <a:ext uri="{FF2B5EF4-FFF2-40B4-BE49-F238E27FC236}">
                <a16:creationId xmlns:a16="http://schemas.microsoft.com/office/drawing/2014/main" id="{1FA341CD-AA57-4AB3-8045-E66CB525C6DD}"/>
              </a:ext>
            </a:extLst>
          </p:cNvPr>
          <p:cNvSpPr>
            <a:spLocks noGrp="1"/>
          </p:cNvSpPr>
          <p:nvPr>
            <p:ph idx="1"/>
          </p:nvPr>
        </p:nvSpPr>
        <p:spPr/>
        <p:txBody>
          <a:bodyPr/>
          <a:lstStyle/>
          <a:p>
            <a:r>
              <a:rPr lang="en-US" altLang="zh-CN" dirty="0"/>
              <a:t>1. </a:t>
            </a:r>
            <a:r>
              <a:rPr lang="en-US" altLang="zh-CN" dirty="0" err="1"/>
              <a:t>ResourceManager</a:t>
            </a:r>
            <a:r>
              <a:rPr lang="en-US" altLang="zh-CN" dirty="0"/>
              <a:t> Restart</a:t>
            </a:r>
            <a:r>
              <a:rPr lang="zh-CN" altLang="en-US" dirty="0"/>
              <a:t>概述</a:t>
            </a:r>
          </a:p>
          <a:p>
            <a:pPr lvl="1"/>
            <a:r>
              <a:rPr lang="zh-CN" altLang="en-US" dirty="0"/>
              <a:t>在</a:t>
            </a:r>
            <a:r>
              <a:rPr lang="en-US" altLang="zh-CN" dirty="0"/>
              <a:t>YARN</a:t>
            </a:r>
            <a:r>
              <a:rPr lang="zh-CN" altLang="en-US" dirty="0"/>
              <a:t>体系架构中，</a:t>
            </a:r>
            <a:r>
              <a:rPr lang="en-US" altLang="zh-CN" dirty="0" err="1"/>
              <a:t>ResourceManager</a:t>
            </a:r>
            <a:r>
              <a:rPr lang="zh-CN" altLang="en-US" dirty="0"/>
              <a:t>地位极其重要，它负责集群资源的统一管理和调度。若</a:t>
            </a:r>
            <a:r>
              <a:rPr lang="en-US" altLang="zh-CN" dirty="0" err="1"/>
              <a:t>ResourceManager</a:t>
            </a:r>
            <a:r>
              <a:rPr lang="zh-CN" altLang="en-US" dirty="0"/>
              <a:t>发生单点故障，为了减少生产集群中作业执行失败的可能性，</a:t>
            </a:r>
            <a:r>
              <a:rPr lang="en-US" altLang="zh-CN" dirty="0"/>
              <a:t>YARN</a:t>
            </a:r>
            <a:r>
              <a:rPr lang="zh-CN" altLang="en-US" dirty="0"/>
              <a:t>提供了新特性</a:t>
            </a:r>
            <a:r>
              <a:rPr lang="en-US" altLang="zh-CN" dirty="0"/>
              <a:t>——</a:t>
            </a:r>
            <a:r>
              <a:rPr lang="en-US" altLang="zh-CN" dirty="0" err="1"/>
              <a:t>ResourceManager</a:t>
            </a:r>
            <a:r>
              <a:rPr lang="zh-CN" altLang="en-US" dirty="0"/>
              <a:t>自动重启，该特性保证</a:t>
            </a:r>
            <a:r>
              <a:rPr lang="en-US" altLang="zh-CN" dirty="0" err="1"/>
              <a:t>ResourceManager</a:t>
            </a:r>
            <a:r>
              <a:rPr lang="zh-CN" altLang="en-US" dirty="0"/>
              <a:t>能尽快自动重启，且重启的过程用户感知不到。</a:t>
            </a:r>
          </a:p>
        </p:txBody>
      </p:sp>
    </p:spTree>
    <p:extLst>
      <p:ext uri="{BB962C8B-B14F-4D97-AF65-F5344CB8AC3E}">
        <p14:creationId xmlns:p14="http://schemas.microsoft.com/office/powerpoint/2010/main" val="918950982"/>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15A56-64A4-4E33-BE1D-9422B74C5D7C}"/>
              </a:ext>
            </a:extLst>
          </p:cNvPr>
          <p:cNvSpPr>
            <a:spLocks noGrp="1"/>
          </p:cNvSpPr>
          <p:nvPr>
            <p:ph type="title"/>
          </p:nvPr>
        </p:nvSpPr>
        <p:spPr/>
        <p:txBody>
          <a:bodyPr>
            <a:normAutofit/>
          </a:bodyPr>
          <a:lstStyle/>
          <a:p>
            <a:r>
              <a:rPr lang="en-US" altLang="zh-CN" dirty="0"/>
              <a:t>5.5.1  </a:t>
            </a:r>
            <a:r>
              <a:rPr lang="en-US" altLang="zh-CN" dirty="0" err="1"/>
              <a:t>ResourceManager</a:t>
            </a:r>
            <a:r>
              <a:rPr lang="en-US" altLang="zh-CN" dirty="0"/>
              <a:t> Restart</a:t>
            </a:r>
            <a:r>
              <a:rPr lang="zh-CN" altLang="en-US" dirty="0"/>
              <a:t>自动重启机制</a:t>
            </a:r>
          </a:p>
        </p:txBody>
      </p:sp>
      <p:sp>
        <p:nvSpPr>
          <p:cNvPr id="3" name="内容占位符 2">
            <a:extLst>
              <a:ext uri="{FF2B5EF4-FFF2-40B4-BE49-F238E27FC236}">
                <a16:creationId xmlns:a16="http://schemas.microsoft.com/office/drawing/2014/main" id="{1FA341CD-AA57-4AB3-8045-E66CB525C6DD}"/>
              </a:ext>
            </a:extLst>
          </p:cNvPr>
          <p:cNvSpPr>
            <a:spLocks noGrp="1"/>
          </p:cNvSpPr>
          <p:nvPr>
            <p:ph idx="1"/>
          </p:nvPr>
        </p:nvSpPr>
        <p:spPr>
          <a:xfrm>
            <a:off x="628650" y="1369219"/>
            <a:ext cx="7886700" cy="3263504"/>
          </a:xfrm>
        </p:spPr>
        <p:txBody>
          <a:bodyPr>
            <a:normAutofit fontScale="77500" lnSpcReduction="20000"/>
          </a:bodyPr>
          <a:lstStyle/>
          <a:p>
            <a:r>
              <a:rPr lang="en-US" altLang="zh-CN" dirty="0"/>
              <a:t>2. </a:t>
            </a:r>
            <a:r>
              <a:rPr lang="en-US" altLang="zh-CN" dirty="0" err="1"/>
              <a:t>ResourceManager</a:t>
            </a:r>
            <a:r>
              <a:rPr lang="en-US" altLang="zh-CN" dirty="0"/>
              <a:t> Restart</a:t>
            </a:r>
            <a:r>
              <a:rPr lang="zh-CN" altLang="zh-CN" dirty="0"/>
              <a:t>实现原理</a:t>
            </a:r>
          </a:p>
          <a:p>
            <a:pPr lvl="1"/>
            <a:r>
              <a:rPr lang="en-US" altLang="zh-CN" dirty="0" err="1"/>
              <a:t>ResourceManager</a:t>
            </a:r>
            <a:r>
              <a:rPr lang="zh-CN" altLang="zh-CN" dirty="0"/>
              <a:t>自动重启机制在不同版本的</a:t>
            </a:r>
            <a:r>
              <a:rPr lang="en-US" altLang="zh-CN" dirty="0"/>
              <a:t>Hadoop</a:t>
            </a:r>
            <a:r>
              <a:rPr lang="zh-CN" altLang="zh-CN" dirty="0"/>
              <a:t>中有两种不同的实现，两种实现的原理不同，配置相同。</a:t>
            </a:r>
          </a:p>
          <a:p>
            <a:pPr lvl="1"/>
            <a:r>
              <a:rPr lang="en-US" altLang="zh-CN" dirty="0"/>
              <a:t>1</a:t>
            </a:r>
            <a:r>
              <a:rPr lang="zh-CN" altLang="zh-CN" dirty="0"/>
              <a:t>）</a:t>
            </a:r>
            <a:r>
              <a:rPr lang="en-US" altLang="zh-CN" dirty="0"/>
              <a:t>Non-work-preserving RM restart</a:t>
            </a:r>
            <a:r>
              <a:rPr lang="zh-CN" altLang="zh-CN" dirty="0"/>
              <a:t>（</a:t>
            </a:r>
            <a:r>
              <a:rPr lang="en-US" altLang="zh-CN" dirty="0"/>
              <a:t>Hadoop 2.4.0</a:t>
            </a:r>
            <a:r>
              <a:rPr lang="zh-CN" altLang="zh-CN" dirty="0"/>
              <a:t>实现）</a:t>
            </a:r>
          </a:p>
          <a:p>
            <a:pPr lvl="2"/>
            <a:r>
              <a:rPr lang="en-US" altLang="zh-CN" dirty="0"/>
              <a:t>Non-work-preserving RM restart</a:t>
            </a:r>
            <a:r>
              <a:rPr lang="zh-CN" altLang="zh-CN" dirty="0"/>
              <a:t>，即在重启过程中任务不保留。其原理是当</a:t>
            </a:r>
            <a:r>
              <a:rPr lang="en-US" altLang="zh-CN" dirty="0"/>
              <a:t>Client</a:t>
            </a:r>
            <a:r>
              <a:rPr lang="zh-CN" altLang="zh-CN" dirty="0"/>
              <a:t>提交一个</a:t>
            </a:r>
            <a:r>
              <a:rPr lang="en-US" altLang="zh-CN" dirty="0"/>
              <a:t>Application</a:t>
            </a:r>
            <a:r>
              <a:rPr lang="zh-CN" altLang="zh-CN" dirty="0"/>
              <a:t>给</a:t>
            </a:r>
            <a:r>
              <a:rPr lang="en-US" altLang="zh-CN" dirty="0" err="1"/>
              <a:t>ResourceManager</a:t>
            </a:r>
            <a:r>
              <a:rPr lang="zh-CN" altLang="zh-CN" dirty="0"/>
              <a:t>时，</a:t>
            </a:r>
            <a:r>
              <a:rPr lang="en-US" altLang="zh-CN" dirty="0" err="1"/>
              <a:t>ResourceManager</a:t>
            </a:r>
            <a:r>
              <a:rPr lang="zh-CN" altLang="zh-CN" dirty="0"/>
              <a:t>会将该</a:t>
            </a:r>
            <a:r>
              <a:rPr lang="en-US" altLang="zh-CN" dirty="0"/>
              <a:t>Application</a:t>
            </a:r>
            <a:r>
              <a:rPr lang="zh-CN" altLang="zh-CN" dirty="0"/>
              <a:t>的相关信息存储起来，具体存储位置是可以在配置文件中指定的，可以存储到本地文件系统、</a:t>
            </a:r>
            <a:r>
              <a:rPr lang="en-US" altLang="zh-CN" dirty="0"/>
              <a:t>HDFS</a:t>
            </a:r>
            <a:r>
              <a:rPr lang="zh-CN" altLang="zh-CN" dirty="0"/>
              <a:t>或是</a:t>
            </a:r>
            <a:r>
              <a:rPr lang="en-US" altLang="zh-CN" dirty="0" err="1"/>
              <a:t>ZooKeeper</a:t>
            </a:r>
            <a:r>
              <a:rPr lang="zh-CN" altLang="zh-CN" dirty="0"/>
              <a:t>上，此外</a:t>
            </a:r>
            <a:r>
              <a:rPr lang="en-US" altLang="zh-CN" dirty="0" err="1"/>
              <a:t>ResourceManager</a:t>
            </a:r>
            <a:r>
              <a:rPr lang="zh-CN" altLang="zh-CN" dirty="0"/>
              <a:t>也会保存</a:t>
            </a:r>
            <a:r>
              <a:rPr lang="en-US" altLang="zh-CN" dirty="0"/>
              <a:t>Application</a:t>
            </a:r>
            <a:r>
              <a:rPr lang="zh-CN" altLang="zh-CN" dirty="0"/>
              <a:t>的最终状态信息（</a:t>
            </a:r>
            <a:r>
              <a:rPr lang="en-US" altLang="zh-CN" dirty="0"/>
              <a:t>failed</a:t>
            </a:r>
            <a:r>
              <a:rPr lang="zh-CN" altLang="zh-CN" dirty="0"/>
              <a:t>，</a:t>
            </a:r>
            <a:r>
              <a:rPr lang="en-US" altLang="zh-CN" dirty="0"/>
              <a:t>killed</a:t>
            </a:r>
            <a:r>
              <a:rPr lang="zh-CN" altLang="zh-CN" dirty="0"/>
              <a:t>，</a:t>
            </a:r>
            <a:r>
              <a:rPr lang="en-US" altLang="zh-CN" dirty="0"/>
              <a:t>finished</a:t>
            </a:r>
            <a:r>
              <a:rPr lang="zh-CN" altLang="zh-CN" dirty="0"/>
              <a:t>），如果是在安全环境下运行，</a:t>
            </a:r>
            <a:r>
              <a:rPr lang="en-US" altLang="zh-CN" dirty="0" err="1"/>
              <a:t>ResourceManager</a:t>
            </a:r>
            <a:r>
              <a:rPr lang="zh-CN" altLang="zh-CN" dirty="0"/>
              <a:t>还会保存相关证书文件。</a:t>
            </a:r>
          </a:p>
          <a:p>
            <a:pPr lvl="2"/>
            <a:r>
              <a:rPr lang="zh-CN" altLang="zh-CN" dirty="0"/>
              <a:t>当</a:t>
            </a:r>
            <a:r>
              <a:rPr lang="en-US" altLang="zh-CN" dirty="0" err="1"/>
              <a:t>ResourceManager</a:t>
            </a:r>
            <a:r>
              <a:rPr lang="zh-CN" altLang="zh-CN" dirty="0"/>
              <a:t>被关闭后，</a:t>
            </a:r>
            <a:r>
              <a:rPr lang="en-US" altLang="zh-CN" dirty="0" err="1"/>
              <a:t>NodeManager</a:t>
            </a:r>
            <a:r>
              <a:rPr lang="zh-CN" altLang="zh-CN" dirty="0"/>
              <a:t>和</a:t>
            </a:r>
            <a:r>
              <a:rPr lang="en-US" altLang="zh-CN" dirty="0"/>
              <a:t>Client</a:t>
            </a:r>
            <a:r>
              <a:rPr lang="zh-CN" altLang="zh-CN" dirty="0"/>
              <a:t>由于发现连接不上</a:t>
            </a:r>
            <a:r>
              <a:rPr lang="en-US" altLang="zh-CN" dirty="0" err="1"/>
              <a:t>ResourceManager</a:t>
            </a:r>
            <a:r>
              <a:rPr lang="zh-CN" altLang="zh-CN" dirty="0"/>
              <a:t>，会不断向</a:t>
            </a:r>
            <a:r>
              <a:rPr lang="en-US" altLang="zh-CN" dirty="0" err="1"/>
              <a:t>ResourceManager</a:t>
            </a:r>
            <a:r>
              <a:rPr lang="zh-CN" altLang="zh-CN" dirty="0"/>
              <a:t>发送消息，以便能及时确认</a:t>
            </a:r>
            <a:r>
              <a:rPr lang="en-US" altLang="zh-CN" dirty="0" err="1"/>
              <a:t>ResourceManager</a:t>
            </a:r>
            <a:r>
              <a:rPr lang="zh-CN" altLang="zh-CN" dirty="0"/>
              <a:t>是否已经恢复正常，当</a:t>
            </a:r>
            <a:r>
              <a:rPr lang="en-US" altLang="zh-CN" dirty="0" err="1"/>
              <a:t>ResourceManager</a:t>
            </a:r>
            <a:r>
              <a:rPr lang="zh-CN" altLang="zh-CN" dirty="0"/>
              <a:t>重新启动后，它会发送一条</a:t>
            </a:r>
            <a:r>
              <a:rPr lang="en-US" altLang="zh-CN" dirty="0"/>
              <a:t>re-sync</a:t>
            </a:r>
            <a:r>
              <a:rPr lang="zh-CN" altLang="zh-CN" dirty="0"/>
              <a:t>（重新同步）的命令给所有的</a:t>
            </a:r>
            <a:r>
              <a:rPr lang="en-US" altLang="zh-CN" dirty="0" err="1"/>
              <a:t>NodeManager</a:t>
            </a:r>
            <a:r>
              <a:rPr lang="zh-CN" altLang="zh-CN" dirty="0"/>
              <a:t>和</a:t>
            </a:r>
            <a:r>
              <a:rPr lang="en-US" altLang="zh-CN" dirty="0" err="1"/>
              <a:t>ApplicationMaster</a:t>
            </a:r>
            <a:r>
              <a:rPr lang="zh-CN" altLang="zh-CN" dirty="0"/>
              <a:t>，</a:t>
            </a:r>
            <a:r>
              <a:rPr lang="en-US" altLang="zh-CN" dirty="0" err="1"/>
              <a:t>NodeManager</a:t>
            </a:r>
            <a:r>
              <a:rPr lang="zh-CN" altLang="zh-CN" dirty="0"/>
              <a:t>收到重新同步的命令后会杀死所有的正在运行的</a:t>
            </a:r>
            <a:r>
              <a:rPr lang="en-US" altLang="zh-CN" dirty="0"/>
              <a:t>Containers</a:t>
            </a:r>
            <a:r>
              <a:rPr lang="zh-CN" altLang="zh-CN" dirty="0"/>
              <a:t>并重新向</a:t>
            </a:r>
            <a:r>
              <a:rPr lang="en-US" altLang="zh-CN" dirty="0" err="1"/>
              <a:t>ResourceManager</a:t>
            </a:r>
            <a:r>
              <a:rPr lang="zh-CN" altLang="zh-CN" dirty="0"/>
              <a:t>注册，从</a:t>
            </a:r>
            <a:r>
              <a:rPr lang="en-US" altLang="zh-CN" dirty="0" err="1"/>
              <a:t>ResourceManager</a:t>
            </a:r>
            <a:r>
              <a:rPr lang="zh-CN" altLang="zh-CN" dirty="0"/>
              <a:t>的角度来看，每台重新注册的</a:t>
            </a:r>
            <a:r>
              <a:rPr lang="en-US" altLang="zh-CN" dirty="0" err="1"/>
              <a:t>NodeManager</a:t>
            </a:r>
            <a:r>
              <a:rPr lang="zh-CN" altLang="zh-CN" dirty="0"/>
              <a:t>跟一台新加入到集群中</a:t>
            </a:r>
            <a:r>
              <a:rPr lang="en-US" altLang="zh-CN" dirty="0" err="1"/>
              <a:t>NodeManager</a:t>
            </a:r>
            <a:r>
              <a:rPr lang="zh-CN" altLang="zh-CN" dirty="0"/>
              <a:t>是一样的。</a:t>
            </a:r>
            <a:r>
              <a:rPr lang="en-US" altLang="zh-CN" dirty="0" err="1"/>
              <a:t>ApplicationMaster</a:t>
            </a:r>
            <a:r>
              <a:rPr lang="zh-CN" altLang="zh-CN" dirty="0"/>
              <a:t>收到重新同步的命令后会自行将自己杀掉。接下来，</a:t>
            </a:r>
            <a:r>
              <a:rPr lang="en-US" altLang="zh-CN" dirty="0" err="1"/>
              <a:t>ResourceManager</a:t>
            </a:r>
            <a:r>
              <a:rPr lang="zh-CN" altLang="zh-CN" dirty="0"/>
              <a:t>会将存储的关于</a:t>
            </a:r>
            <a:r>
              <a:rPr lang="en-US" altLang="zh-CN" dirty="0"/>
              <a:t>Application</a:t>
            </a:r>
            <a:r>
              <a:rPr lang="zh-CN" altLang="zh-CN" dirty="0"/>
              <a:t>的相关信息读取出来，并重新提交运行在</a:t>
            </a:r>
            <a:r>
              <a:rPr lang="en-US" altLang="zh-CN" dirty="0" err="1"/>
              <a:t>ResourceManager</a:t>
            </a:r>
            <a:r>
              <a:rPr lang="zh-CN" altLang="zh-CN" dirty="0"/>
              <a:t>关闭之前最终状态为正在运行中的</a:t>
            </a:r>
            <a:r>
              <a:rPr lang="en-US" altLang="zh-CN" dirty="0"/>
              <a:t>Application</a:t>
            </a:r>
            <a:r>
              <a:rPr lang="zh-CN" altLang="zh-CN" dirty="0"/>
              <a:t>。</a:t>
            </a:r>
          </a:p>
        </p:txBody>
      </p:sp>
    </p:spTree>
    <p:extLst>
      <p:ext uri="{BB962C8B-B14F-4D97-AF65-F5344CB8AC3E}">
        <p14:creationId xmlns:p14="http://schemas.microsoft.com/office/powerpoint/2010/main" val="229661359"/>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823BD-9026-4B5C-869B-F7A8EFE5EE6D}"/>
              </a:ext>
            </a:extLst>
          </p:cNvPr>
          <p:cNvSpPr>
            <a:spLocks noGrp="1"/>
          </p:cNvSpPr>
          <p:nvPr>
            <p:ph type="title"/>
          </p:nvPr>
        </p:nvSpPr>
        <p:spPr>
          <a:xfrm>
            <a:off x="431880" y="375047"/>
            <a:ext cx="7886700" cy="994172"/>
          </a:xfrm>
        </p:spPr>
        <p:txBody>
          <a:bodyPr/>
          <a:lstStyle/>
          <a:p>
            <a:r>
              <a:rPr lang="en-US" altLang="zh-CN" dirty="0"/>
              <a:t>5.1  </a:t>
            </a:r>
            <a:r>
              <a:rPr lang="zh-CN" altLang="en-US" dirty="0"/>
              <a:t>初识</a:t>
            </a:r>
            <a:r>
              <a:rPr lang="en-US" altLang="zh-CN" dirty="0"/>
              <a:t>YARN</a:t>
            </a:r>
            <a:endParaRPr lang="zh-CN" altLang="en-US" dirty="0"/>
          </a:p>
        </p:txBody>
      </p:sp>
      <p:sp>
        <p:nvSpPr>
          <p:cNvPr id="3" name="内容占位符 2">
            <a:extLst>
              <a:ext uri="{FF2B5EF4-FFF2-40B4-BE49-F238E27FC236}">
                <a16:creationId xmlns:a16="http://schemas.microsoft.com/office/drawing/2014/main" id="{462A2FB1-327C-436D-AD7D-9ACF7133FDC5}"/>
              </a:ext>
            </a:extLst>
          </p:cNvPr>
          <p:cNvSpPr>
            <a:spLocks noGrp="1"/>
          </p:cNvSpPr>
          <p:nvPr>
            <p:ph idx="1"/>
          </p:nvPr>
        </p:nvSpPr>
        <p:spPr/>
        <p:txBody>
          <a:bodyPr/>
          <a:lstStyle/>
          <a:p>
            <a:r>
              <a:rPr lang="zh-CN" altLang="en-US" dirty="0"/>
              <a:t>针对</a:t>
            </a:r>
            <a:r>
              <a:rPr lang="en-US" altLang="zh-CN" dirty="0"/>
              <a:t>MapReduce 1.0</a:t>
            </a:r>
            <a:r>
              <a:rPr lang="zh-CN" altLang="en-US" dirty="0"/>
              <a:t>在可用性、可扩展性、资源利用率、框架支持等方面的不足，对</a:t>
            </a:r>
            <a:r>
              <a:rPr lang="en-US" altLang="zh-CN" dirty="0"/>
              <a:t>MapReduce 1.0</a:t>
            </a:r>
            <a:r>
              <a:rPr lang="zh-CN" altLang="en-US" dirty="0"/>
              <a:t>的架构进行了重新设计，提出了全新的资源管理和调度框架</a:t>
            </a:r>
            <a:r>
              <a:rPr lang="en-US" altLang="zh-CN" dirty="0"/>
              <a:t>YARN</a:t>
            </a:r>
            <a:r>
              <a:rPr lang="zh-CN" altLang="en-US" dirty="0"/>
              <a:t>。</a:t>
            </a:r>
            <a:r>
              <a:rPr lang="en-US" altLang="zh-CN" dirty="0"/>
              <a:t>YARN</a:t>
            </a:r>
            <a:r>
              <a:rPr lang="zh-CN" altLang="en-US" dirty="0"/>
              <a:t>是</a:t>
            </a:r>
            <a:r>
              <a:rPr lang="en-US" altLang="zh-CN" dirty="0"/>
              <a:t>Hadoop 2.0</a:t>
            </a:r>
            <a:r>
              <a:rPr lang="zh-CN" altLang="en-US" dirty="0"/>
              <a:t>的资源管理和调度框架，是一个通用的资源管理系统，在其上可以部署各种计算框架，它可为上层应用提供统一的资源管理和调度，它的引入为集群高可用性、可扩展性、资源利用率和数据共享等方面带来了很大好处。</a:t>
            </a:r>
          </a:p>
        </p:txBody>
      </p:sp>
    </p:spTree>
    <p:extLst>
      <p:ext uri="{BB962C8B-B14F-4D97-AF65-F5344CB8AC3E}">
        <p14:creationId xmlns:p14="http://schemas.microsoft.com/office/powerpoint/2010/main" val="3559840605"/>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15A56-64A4-4E33-BE1D-9422B74C5D7C}"/>
              </a:ext>
            </a:extLst>
          </p:cNvPr>
          <p:cNvSpPr>
            <a:spLocks noGrp="1"/>
          </p:cNvSpPr>
          <p:nvPr>
            <p:ph type="title"/>
          </p:nvPr>
        </p:nvSpPr>
        <p:spPr/>
        <p:txBody>
          <a:bodyPr>
            <a:normAutofit/>
          </a:bodyPr>
          <a:lstStyle/>
          <a:p>
            <a:r>
              <a:rPr lang="en-US" altLang="zh-CN" dirty="0"/>
              <a:t>5.5.1  </a:t>
            </a:r>
            <a:r>
              <a:rPr lang="en-US" altLang="zh-CN" dirty="0" err="1"/>
              <a:t>ResourceManager</a:t>
            </a:r>
            <a:r>
              <a:rPr lang="en-US" altLang="zh-CN" dirty="0"/>
              <a:t> Restart</a:t>
            </a:r>
            <a:r>
              <a:rPr lang="zh-CN" altLang="en-US" dirty="0"/>
              <a:t>自动重启机制</a:t>
            </a:r>
          </a:p>
        </p:txBody>
      </p:sp>
      <p:sp>
        <p:nvSpPr>
          <p:cNvPr id="3" name="内容占位符 2">
            <a:extLst>
              <a:ext uri="{FF2B5EF4-FFF2-40B4-BE49-F238E27FC236}">
                <a16:creationId xmlns:a16="http://schemas.microsoft.com/office/drawing/2014/main" id="{1FA341CD-AA57-4AB3-8045-E66CB525C6DD}"/>
              </a:ext>
            </a:extLst>
          </p:cNvPr>
          <p:cNvSpPr>
            <a:spLocks noGrp="1"/>
          </p:cNvSpPr>
          <p:nvPr>
            <p:ph idx="1"/>
          </p:nvPr>
        </p:nvSpPr>
        <p:spPr>
          <a:xfrm>
            <a:off x="628650" y="1369219"/>
            <a:ext cx="7886700" cy="3263504"/>
          </a:xfrm>
        </p:spPr>
        <p:txBody>
          <a:bodyPr>
            <a:normAutofit fontScale="77500" lnSpcReduction="20000"/>
          </a:bodyPr>
          <a:lstStyle/>
          <a:p>
            <a:r>
              <a:rPr lang="en-US" altLang="zh-CN" dirty="0"/>
              <a:t>2. </a:t>
            </a:r>
            <a:r>
              <a:rPr lang="en-US" altLang="zh-CN" dirty="0" err="1"/>
              <a:t>ResourceManager</a:t>
            </a:r>
            <a:r>
              <a:rPr lang="en-US" altLang="zh-CN" dirty="0"/>
              <a:t> Restart</a:t>
            </a:r>
            <a:r>
              <a:rPr lang="zh-CN" altLang="zh-CN" dirty="0"/>
              <a:t>实现原理</a:t>
            </a:r>
          </a:p>
          <a:p>
            <a:pPr lvl="1"/>
            <a:r>
              <a:rPr lang="en-US" altLang="zh-CN" dirty="0"/>
              <a:t>2</a:t>
            </a:r>
            <a:r>
              <a:rPr lang="zh-CN" altLang="zh-CN" dirty="0"/>
              <a:t>）</a:t>
            </a:r>
            <a:r>
              <a:rPr lang="en-US" altLang="zh-CN" dirty="0"/>
              <a:t>Work-preserving RM restart</a:t>
            </a:r>
            <a:r>
              <a:rPr lang="zh-CN" altLang="zh-CN" dirty="0"/>
              <a:t>（</a:t>
            </a:r>
            <a:r>
              <a:rPr lang="en-US" altLang="zh-CN" dirty="0"/>
              <a:t>Hadoop 2.6.0</a:t>
            </a:r>
            <a:r>
              <a:rPr lang="zh-CN" altLang="zh-CN" dirty="0"/>
              <a:t>实现）</a:t>
            </a:r>
          </a:p>
          <a:p>
            <a:pPr lvl="2"/>
            <a:r>
              <a:rPr lang="en-US" altLang="zh-CN" dirty="0"/>
              <a:t>Work-preserving RM restart</a:t>
            </a:r>
            <a:r>
              <a:rPr lang="zh-CN" altLang="zh-CN" dirty="0"/>
              <a:t>，即在重启过程中任务是保留的。它与第一种实现的区别在于，</a:t>
            </a:r>
            <a:r>
              <a:rPr lang="en-US" altLang="zh-CN" dirty="0" err="1"/>
              <a:t>ResourceManager</a:t>
            </a:r>
            <a:r>
              <a:rPr lang="zh-CN" altLang="zh-CN" dirty="0"/>
              <a:t>会记录下</a:t>
            </a:r>
            <a:r>
              <a:rPr lang="en-US" altLang="zh-CN" dirty="0"/>
              <a:t>Container</a:t>
            </a:r>
            <a:r>
              <a:rPr lang="zh-CN" altLang="zh-CN" dirty="0"/>
              <a:t>整个生命周期的数据，包括</a:t>
            </a:r>
            <a:r>
              <a:rPr lang="en-US" altLang="zh-CN" dirty="0"/>
              <a:t>Application</a:t>
            </a:r>
            <a:r>
              <a:rPr lang="zh-CN" altLang="zh-CN" dirty="0"/>
              <a:t>运行的相关数据、资源申请状况、队列资源使用状况等数据。如此一来，当</a:t>
            </a:r>
            <a:r>
              <a:rPr lang="en-US" altLang="zh-CN" dirty="0" err="1"/>
              <a:t>ResourceManager</a:t>
            </a:r>
            <a:r>
              <a:rPr lang="zh-CN" altLang="zh-CN" dirty="0"/>
              <a:t>重启之后，会读取之前存储的关于</a:t>
            </a:r>
            <a:r>
              <a:rPr lang="en-US" altLang="zh-CN" dirty="0"/>
              <a:t>Application</a:t>
            </a:r>
            <a:r>
              <a:rPr lang="zh-CN" altLang="zh-CN" dirty="0"/>
              <a:t>的运行状态数据，同时发送</a:t>
            </a:r>
            <a:r>
              <a:rPr lang="en-US" altLang="zh-CN" dirty="0"/>
              <a:t>re-sync</a:t>
            </a:r>
            <a:r>
              <a:rPr lang="zh-CN" altLang="zh-CN" dirty="0"/>
              <a:t>命令，与第一种方式不同的是，</a:t>
            </a:r>
            <a:r>
              <a:rPr lang="en-US" altLang="zh-CN" dirty="0" err="1"/>
              <a:t>NodeManager</a:t>
            </a:r>
            <a:r>
              <a:rPr lang="zh-CN" altLang="zh-CN" dirty="0"/>
              <a:t>在接受到重新同步的命令后并不会杀死正在运行的</a:t>
            </a:r>
            <a:r>
              <a:rPr lang="en-US" altLang="zh-CN" dirty="0"/>
              <a:t>Containers</a:t>
            </a:r>
            <a:r>
              <a:rPr lang="zh-CN" altLang="zh-CN" dirty="0"/>
              <a:t>，而是继续运行</a:t>
            </a:r>
            <a:r>
              <a:rPr lang="en-US" altLang="zh-CN" dirty="0"/>
              <a:t>Containers</a:t>
            </a:r>
            <a:r>
              <a:rPr lang="zh-CN" altLang="zh-CN" dirty="0"/>
              <a:t>中的任务，同时将</a:t>
            </a:r>
            <a:r>
              <a:rPr lang="en-US" altLang="zh-CN" dirty="0"/>
              <a:t>Containers</a:t>
            </a:r>
            <a:r>
              <a:rPr lang="zh-CN" altLang="zh-CN" dirty="0"/>
              <a:t>的运行状态发送给</a:t>
            </a:r>
            <a:r>
              <a:rPr lang="en-US" altLang="zh-CN" dirty="0" err="1"/>
              <a:t>ResourceManager</a:t>
            </a:r>
            <a:r>
              <a:rPr lang="zh-CN" altLang="zh-CN" dirty="0"/>
              <a:t>，之后，</a:t>
            </a:r>
            <a:r>
              <a:rPr lang="en-US" altLang="zh-CN" dirty="0" err="1"/>
              <a:t>ResourceManager</a:t>
            </a:r>
            <a:r>
              <a:rPr lang="zh-CN" altLang="zh-CN" dirty="0"/>
              <a:t>根据自己所掌握的数据重构</a:t>
            </a:r>
            <a:r>
              <a:rPr lang="en-US" altLang="zh-CN" dirty="0"/>
              <a:t>Container</a:t>
            </a:r>
            <a:r>
              <a:rPr lang="zh-CN" altLang="zh-CN" dirty="0"/>
              <a:t>实例和相关的</a:t>
            </a:r>
            <a:r>
              <a:rPr lang="en-US" altLang="zh-CN" dirty="0"/>
              <a:t>Application</a:t>
            </a:r>
            <a:r>
              <a:rPr lang="zh-CN" altLang="zh-CN" dirty="0"/>
              <a:t>运行状态，如此一来，就实现了在</a:t>
            </a:r>
            <a:r>
              <a:rPr lang="en-US" altLang="zh-CN" dirty="0" err="1"/>
              <a:t>ResourceManager</a:t>
            </a:r>
            <a:r>
              <a:rPr lang="zh-CN" altLang="zh-CN" dirty="0"/>
              <a:t>重启之后，会紧接着</a:t>
            </a:r>
            <a:r>
              <a:rPr lang="en-US" altLang="zh-CN" dirty="0" err="1"/>
              <a:t>ResourceManager</a:t>
            </a:r>
            <a:r>
              <a:rPr lang="zh-CN" altLang="zh-CN" dirty="0"/>
              <a:t>关闭时任务的执行状态继续执行。</a:t>
            </a:r>
          </a:p>
          <a:p>
            <a:pPr lvl="1"/>
            <a:endParaRPr lang="en-US" altLang="zh-CN" dirty="0"/>
          </a:p>
          <a:p>
            <a:pPr lvl="1"/>
            <a:r>
              <a:rPr lang="zh-CN" altLang="zh-CN" dirty="0"/>
              <a:t>对比以上两种实现方式，第一种只保存了</a:t>
            </a:r>
            <a:r>
              <a:rPr lang="en-US" altLang="zh-CN" dirty="0"/>
              <a:t>Application</a:t>
            </a:r>
            <a:r>
              <a:rPr lang="zh-CN" altLang="zh-CN" dirty="0"/>
              <a:t>提交的信息和最终执行状态，并不保存运行过程中的相关数据，所以</a:t>
            </a:r>
            <a:r>
              <a:rPr lang="en-US" altLang="zh-CN" dirty="0" err="1"/>
              <a:t>ResourceManager</a:t>
            </a:r>
            <a:r>
              <a:rPr lang="zh-CN" altLang="zh-CN" dirty="0"/>
              <a:t>重启后，会先杀死正在执行的任务，再重新提交，从零开始执行任务。第二种方式则保存了</a:t>
            </a:r>
            <a:r>
              <a:rPr lang="en-US" altLang="zh-CN" dirty="0"/>
              <a:t>Application</a:t>
            </a:r>
            <a:r>
              <a:rPr lang="zh-CN" altLang="zh-CN" dirty="0"/>
              <a:t>运行中的状态数据，所以在</a:t>
            </a:r>
            <a:r>
              <a:rPr lang="en-US" altLang="zh-CN" dirty="0" err="1"/>
              <a:t>ResourceManager</a:t>
            </a:r>
            <a:r>
              <a:rPr lang="zh-CN" altLang="zh-CN" dirty="0"/>
              <a:t>重启之后，不需要杀死之前的任务，而是接着原来执行到的进度继续执行。</a:t>
            </a:r>
            <a:r>
              <a:rPr lang="en-US" altLang="zh-CN" dirty="0" err="1"/>
              <a:t>ResourceManager</a:t>
            </a:r>
            <a:r>
              <a:rPr lang="zh-CN" altLang="zh-CN" dirty="0"/>
              <a:t>将应用程序的状态及其他验证信息保存到一个可插拔的状态存储中，</a:t>
            </a:r>
            <a:r>
              <a:rPr lang="en-US" altLang="zh-CN" dirty="0" err="1"/>
              <a:t>ResourceManager</a:t>
            </a:r>
            <a:r>
              <a:rPr lang="zh-CN" altLang="zh-CN" dirty="0"/>
              <a:t>重启时从状态存储中重新加载这些信息，然后重新开始之前正在运行的应用程序，用户不需要重新提交应用程序。</a:t>
            </a:r>
          </a:p>
        </p:txBody>
      </p:sp>
    </p:spTree>
    <p:extLst>
      <p:ext uri="{BB962C8B-B14F-4D97-AF65-F5344CB8AC3E}">
        <p14:creationId xmlns:p14="http://schemas.microsoft.com/office/powerpoint/2010/main" val="2303013307"/>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15A56-64A4-4E33-BE1D-9422B74C5D7C}"/>
              </a:ext>
            </a:extLst>
          </p:cNvPr>
          <p:cNvSpPr>
            <a:spLocks noGrp="1"/>
          </p:cNvSpPr>
          <p:nvPr>
            <p:ph type="title"/>
          </p:nvPr>
        </p:nvSpPr>
        <p:spPr/>
        <p:txBody>
          <a:bodyPr>
            <a:normAutofit/>
          </a:bodyPr>
          <a:lstStyle/>
          <a:p>
            <a:r>
              <a:rPr lang="en-US" altLang="zh-CN" dirty="0"/>
              <a:t>5.5.1  </a:t>
            </a:r>
            <a:r>
              <a:rPr lang="en-US" altLang="zh-CN" dirty="0" err="1"/>
              <a:t>ResourceManager</a:t>
            </a:r>
            <a:r>
              <a:rPr lang="en-US" altLang="zh-CN" dirty="0"/>
              <a:t> Restart</a:t>
            </a:r>
            <a:r>
              <a:rPr lang="zh-CN" altLang="en-US" dirty="0"/>
              <a:t>自动重启机制</a:t>
            </a:r>
          </a:p>
        </p:txBody>
      </p:sp>
      <p:sp>
        <p:nvSpPr>
          <p:cNvPr id="3" name="内容占位符 2">
            <a:extLst>
              <a:ext uri="{FF2B5EF4-FFF2-40B4-BE49-F238E27FC236}">
                <a16:creationId xmlns:a16="http://schemas.microsoft.com/office/drawing/2014/main" id="{1FA341CD-AA57-4AB3-8045-E66CB525C6DD}"/>
              </a:ext>
            </a:extLst>
          </p:cNvPr>
          <p:cNvSpPr>
            <a:spLocks noGrp="1"/>
          </p:cNvSpPr>
          <p:nvPr>
            <p:ph idx="1"/>
          </p:nvPr>
        </p:nvSpPr>
        <p:spPr>
          <a:xfrm>
            <a:off x="628650" y="1369219"/>
            <a:ext cx="7886700" cy="3263504"/>
          </a:xfrm>
        </p:spPr>
        <p:txBody>
          <a:bodyPr>
            <a:normAutofit fontScale="77500" lnSpcReduction="20000"/>
          </a:bodyPr>
          <a:lstStyle/>
          <a:p>
            <a:r>
              <a:rPr lang="en-US" altLang="zh-CN" dirty="0"/>
              <a:t>2. </a:t>
            </a:r>
            <a:r>
              <a:rPr lang="en-US" altLang="zh-CN" dirty="0" err="1"/>
              <a:t>ResourceManager</a:t>
            </a:r>
            <a:r>
              <a:rPr lang="en-US" altLang="zh-CN" dirty="0"/>
              <a:t> Restart</a:t>
            </a:r>
            <a:r>
              <a:rPr lang="zh-CN" altLang="zh-CN" dirty="0"/>
              <a:t>实现原理</a:t>
            </a:r>
          </a:p>
          <a:p>
            <a:pPr lvl="1"/>
            <a:r>
              <a:rPr lang="en-US" altLang="zh-CN" dirty="0"/>
              <a:t>2</a:t>
            </a:r>
            <a:r>
              <a:rPr lang="zh-CN" altLang="zh-CN" dirty="0"/>
              <a:t>）</a:t>
            </a:r>
            <a:r>
              <a:rPr lang="en-US" altLang="zh-CN" dirty="0"/>
              <a:t>Work-preserving RM restart</a:t>
            </a:r>
            <a:r>
              <a:rPr lang="zh-CN" altLang="zh-CN" dirty="0"/>
              <a:t>（</a:t>
            </a:r>
            <a:r>
              <a:rPr lang="en-US" altLang="zh-CN" dirty="0"/>
              <a:t>Hadoop 2.6.0</a:t>
            </a:r>
            <a:r>
              <a:rPr lang="zh-CN" altLang="zh-CN" dirty="0"/>
              <a:t>实现）</a:t>
            </a:r>
          </a:p>
          <a:p>
            <a:pPr lvl="2"/>
            <a:r>
              <a:rPr lang="en-US" altLang="zh-CN" dirty="0"/>
              <a:t>Work-preserving RM restart</a:t>
            </a:r>
            <a:r>
              <a:rPr lang="zh-CN" altLang="zh-CN" dirty="0"/>
              <a:t>，即在重启过程中任务是保留的。它与第一种实现的区别在于，</a:t>
            </a:r>
            <a:r>
              <a:rPr lang="en-US" altLang="zh-CN" dirty="0" err="1"/>
              <a:t>ResourceManager</a:t>
            </a:r>
            <a:r>
              <a:rPr lang="zh-CN" altLang="zh-CN" dirty="0"/>
              <a:t>会记录下</a:t>
            </a:r>
            <a:r>
              <a:rPr lang="en-US" altLang="zh-CN" dirty="0"/>
              <a:t>Container</a:t>
            </a:r>
            <a:r>
              <a:rPr lang="zh-CN" altLang="zh-CN" dirty="0"/>
              <a:t>整个生命周期的数据，包括</a:t>
            </a:r>
            <a:r>
              <a:rPr lang="en-US" altLang="zh-CN" dirty="0"/>
              <a:t>Application</a:t>
            </a:r>
            <a:r>
              <a:rPr lang="zh-CN" altLang="zh-CN" dirty="0"/>
              <a:t>运行的相关数据、资源申请状况、队列资源使用状况等数据。如此一来，当</a:t>
            </a:r>
            <a:r>
              <a:rPr lang="en-US" altLang="zh-CN" dirty="0" err="1"/>
              <a:t>ResourceManager</a:t>
            </a:r>
            <a:r>
              <a:rPr lang="zh-CN" altLang="zh-CN" dirty="0"/>
              <a:t>重启之后，会读取之前存储的关于</a:t>
            </a:r>
            <a:r>
              <a:rPr lang="en-US" altLang="zh-CN" dirty="0"/>
              <a:t>Application</a:t>
            </a:r>
            <a:r>
              <a:rPr lang="zh-CN" altLang="zh-CN" dirty="0"/>
              <a:t>的运行状态数据，同时发送</a:t>
            </a:r>
            <a:r>
              <a:rPr lang="en-US" altLang="zh-CN" dirty="0"/>
              <a:t>re-sync</a:t>
            </a:r>
            <a:r>
              <a:rPr lang="zh-CN" altLang="zh-CN" dirty="0"/>
              <a:t>命令，与第一种方式不同的是，</a:t>
            </a:r>
            <a:r>
              <a:rPr lang="en-US" altLang="zh-CN" dirty="0" err="1"/>
              <a:t>NodeManager</a:t>
            </a:r>
            <a:r>
              <a:rPr lang="zh-CN" altLang="zh-CN" dirty="0"/>
              <a:t>在接受到重新同步的命令后并不会杀死正在运行的</a:t>
            </a:r>
            <a:r>
              <a:rPr lang="en-US" altLang="zh-CN" dirty="0"/>
              <a:t>Containers</a:t>
            </a:r>
            <a:r>
              <a:rPr lang="zh-CN" altLang="zh-CN" dirty="0"/>
              <a:t>，而是继续运行</a:t>
            </a:r>
            <a:r>
              <a:rPr lang="en-US" altLang="zh-CN" dirty="0"/>
              <a:t>Containers</a:t>
            </a:r>
            <a:r>
              <a:rPr lang="zh-CN" altLang="zh-CN" dirty="0"/>
              <a:t>中的任务，同时将</a:t>
            </a:r>
            <a:r>
              <a:rPr lang="en-US" altLang="zh-CN" dirty="0"/>
              <a:t>Containers</a:t>
            </a:r>
            <a:r>
              <a:rPr lang="zh-CN" altLang="zh-CN" dirty="0"/>
              <a:t>的运行状态发送给</a:t>
            </a:r>
            <a:r>
              <a:rPr lang="en-US" altLang="zh-CN" dirty="0" err="1"/>
              <a:t>ResourceManager</a:t>
            </a:r>
            <a:r>
              <a:rPr lang="zh-CN" altLang="zh-CN" dirty="0"/>
              <a:t>，之后，</a:t>
            </a:r>
            <a:r>
              <a:rPr lang="en-US" altLang="zh-CN" dirty="0" err="1"/>
              <a:t>ResourceManager</a:t>
            </a:r>
            <a:r>
              <a:rPr lang="zh-CN" altLang="zh-CN" dirty="0"/>
              <a:t>根据自己所掌握的数据重构</a:t>
            </a:r>
            <a:r>
              <a:rPr lang="en-US" altLang="zh-CN" dirty="0"/>
              <a:t>Container</a:t>
            </a:r>
            <a:r>
              <a:rPr lang="zh-CN" altLang="zh-CN" dirty="0"/>
              <a:t>实例和相关的</a:t>
            </a:r>
            <a:r>
              <a:rPr lang="en-US" altLang="zh-CN" dirty="0"/>
              <a:t>Application</a:t>
            </a:r>
            <a:r>
              <a:rPr lang="zh-CN" altLang="zh-CN" dirty="0"/>
              <a:t>运行状态，如此一来，就实现了在</a:t>
            </a:r>
            <a:r>
              <a:rPr lang="en-US" altLang="zh-CN" dirty="0" err="1"/>
              <a:t>ResourceManager</a:t>
            </a:r>
            <a:r>
              <a:rPr lang="zh-CN" altLang="zh-CN" dirty="0"/>
              <a:t>重启之后，会紧接着</a:t>
            </a:r>
            <a:r>
              <a:rPr lang="en-US" altLang="zh-CN" dirty="0" err="1"/>
              <a:t>ResourceManager</a:t>
            </a:r>
            <a:r>
              <a:rPr lang="zh-CN" altLang="zh-CN" dirty="0"/>
              <a:t>关闭时任务的执行状态继续执行。</a:t>
            </a:r>
          </a:p>
          <a:p>
            <a:pPr lvl="1"/>
            <a:endParaRPr lang="en-US" altLang="zh-CN" dirty="0"/>
          </a:p>
          <a:p>
            <a:pPr lvl="1"/>
            <a:r>
              <a:rPr lang="zh-CN" altLang="zh-CN" dirty="0"/>
              <a:t>对比以上两种实现方式，第一种只保存了</a:t>
            </a:r>
            <a:r>
              <a:rPr lang="en-US" altLang="zh-CN" dirty="0"/>
              <a:t>Application</a:t>
            </a:r>
            <a:r>
              <a:rPr lang="zh-CN" altLang="zh-CN" dirty="0"/>
              <a:t>提交的信息和最终执行状态，并不保存运行过程中的相关数据，所以</a:t>
            </a:r>
            <a:r>
              <a:rPr lang="en-US" altLang="zh-CN" dirty="0" err="1"/>
              <a:t>ResourceManager</a:t>
            </a:r>
            <a:r>
              <a:rPr lang="zh-CN" altLang="zh-CN" dirty="0"/>
              <a:t>重启后，会先杀死正在执行的任务，再重新提交，从零开始执行任务。第二种方式则保存了</a:t>
            </a:r>
            <a:r>
              <a:rPr lang="en-US" altLang="zh-CN" dirty="0"/>
              <a:t>Application</a:t>
            </a:r>
            <a:r>
              <a:rPr lang="zh-CN" altLang="zh-CN" dirty="0"/>
              <a:t>运行中的状态数据，所以在</a:t>
            </a:r>
            <a:r>
              <a:rPr lang="en-US" altLang="zh-CN" dirty="0" err="1"/>
              <a:t>ResourceManager</a:t>
            </a:r>
            <a:r>
              <a:rPr lang="zh-CN" altLang="zh-CN" dirty="0"/>
              <a:t>重启之后，不需要杀死之前的任务，而是接着原来执行到的进度继续执行。</a:t>
            </a:r>
            <a:r>
              <a:rPr lang="en-US" altLang="zh-CN" dirty="0" err="1"/>
              <a:t>ResourceManager</a:t>
            </a:r>
            <a:r>
              <a:rPr lang="zh-CN" altLang="zh-CN" dirty="0"/>
              <a:t>将应用程序的状态及其他验证信息保存到一个可插拔的状态存储中，</a:t>
            </a:r>
            <a:r>
              <a:rPr lang="en-US" altLang="zh-CN" dirty="0" err="1"/>
              <a:t>ResourceManager</a:t>
            </a:r>
            <a:r>
              <a:rPr lang="zh-CN" altLang="zh-CN" dirty="0"/>
              <a:t>重启时从状态存储中重新加载这些信息，然后重新开始之前正在运行的应用程序，用户不需要重新提交应用程序。</a:t>
            </a:r>
          </a:p>
        </p:txBody>
      </p:sp>
    </p:spTree>
    <p:extLst>
      <p:ext uri="{BB962C8B-B14F-4D97-AF65-F5344CB8AC3E}">
        <p14:creationId xmlns:p14="http://schemas.microsoft.com/office/powerpoint/2010/main" val="135797967"/>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E06DF-7187-43D3-8C89-9194FD2406AC}"/>
              </a:ext>
            </a:extLst>
          </p:cNvPr>
          <p:cNvSpPr>
            <a:spLocks noGrp="1"/>
          </p:cNvSpPr>
          <p:nvPr>
            <p:ph type="title"/>
          </p:nvPr>
        </p:nvSpPr>
        <p:spPr/>
        <p:txBody>
          <a:bodyPr/>
          <a:lstStyle/>
          <a:p>
            <a:r>
              <a:rPr lang="en-US" altLang="zh-CN" dirty="0"/>
              <a:t>5.5.1  </a:t>
            </a:r>
            <a:r>
              <a:rPr lang="en-US" altLang="zh-CN" dirty="0" err="1"/>
              <a:t>ResourceManager</a:t>
            </a:r>
            <a:r>
              <a:rPr lang="en-US" altLang="zh-CN" dirty="0"/>
              <a:t> Restart</a:t>
            </a:r>
            <a:r>
              <a:rPr lang="zh-CN" altLang="en-US" dirty="0"/>
              <a:t>自动重启机制</a:t>
            </a:r>
          </a:p>
        </p:txBody>
      </p:sp>
      <p:sp>
        <p:nvSpPr>
          <p:cNvPr id="3" name="内容占位符 2">
            <a:extLst>
              <a:ext uri="{FF2B5EF4-FFF2-40B4-BE49-F238E27FC236}">
                <a16:creationId xmlns:a16="http://schemas.microsoft.com/office/drawing/2014/main" id="{18707CCE-5DAB-40F6-BAD2-3B47A5B21A08}"/>
              </a:ext>
            </a:extLst>
          </p:cNvPr>
          <p:cNvSpPr>
            <a:spLocks noGrp="1"/>
          </p:cNvSpPr>
          <p:nvPr>
            <p:ph idx="1"/>
          </p:nvPr>
        </p:nvSpPr>
        <p:spPr/>
        <p:txBody>
          <a:bodyPr>
            <a:normAutofit/>
          </a:bodyPr>
          <a:lstStyle/>
          <a:p>
            <a:r>
              <a:rPr lang="en-US" altLang="zh-CN" dirty="0"/>
              <a:t>3. </a:t>
            </a:r>
            <a:r>
              <a:rPr lang="en-US" altLang="zh-CN" dirty="0" err="1"/>
              <a:t>ResourceManager</a:t>
            </a:r>
            <a:r>
              <a:rPr lang="en-US" altLang="zh-CN" dirty="0"/>
              <a:t> Restart</a:t>
            </a:r>
            <a:r>
              <a:rPr lang="zh-CN" altLang="zh-CN" dirty="0"/>
              <a:t>配置</a:t>
            </a:r>
          </a:p>
          <a:p>
            <a:pPr lvl="1"/>
            <a:r>
              <a:rPr lang="en-US" altLang="zh-CN" dirty="0"/>
              <a:t>1</a:t>
            </a:r>
            <a:r>
              <a:rPr lang="zh-CN" altLang="zh-CN" dirty="0"/>
              <a:t>）启用</a:t>
            </a:r>
            <a:r>
              <a:rPr lang="en-US" altLang="zh-CN" dirty="0" err="1"/>
              <a:t>ResourceManager</a:t>
            </a:r>
            <a:r>
              <a:rPr lang="zh-CN" altLang="zh-CN" dirty="0"/>
              <a:t>重启功能</a:t>
            </a:r>
          </a:p>
          <a:p>
            <a:pPr lvl="2"/>
            <a:r>
              <a:rPr lang="zh-CN" altLang="zh-CN" dirty="0"/>
              <a:t>配置项“</a:t>
            </a:r>
            <a:r>
              <a:rPr lang="en-US" altLang="zh-CN" dirty="0" err="1"/>
              <a:t>yarn.resourcemanager.recovery.enabled</a:t>
            </a:r>
            <a:r>
              <a:rPr lang="zh-CN" altLang="zh-CN" dirty="0"/>
              <a:t>”的默认值为“</a:t>
            </a:r>
            <a:r>
              <a:rPr lang="en-US" altLang="zh-CN" dirty="0"/>
              <a:t>false</a:t>
            </a:r>
            <a:r>
              <a:rPr lang="zh-CN" altLang="zh-CN" dirty="0"/>
              <a:t>”，在配置文件</a:t>
            </a:r>
            <a:r>
              <a:rPr lang="en-US" altLang="zh-CN" dirty="0"/>
              <a:t>yarn-site.xml</a:t>
            </a:r>
            <a:r>
              <a:rPr lang="zh-CN" altLang="zh-CN" dirty="0"/>
              <a:t>中添加以下内容：</a:t>
            </a:r>
          </a:p>
          <a:p>
            <a:pPr marL="685800" lvl="2" indent="0">
              <a:buNone/>
            </a:pPr>
            <a:r>
              <a:rPr lang="en-US" altLang="zh-CN" i="1" dirty="0"/>
              <a:t>&lt;property&gt;</a:t>
            </a:r>
            <a:endParaRPr lang="zh-CN" altLang="zh-CN" i="1" dirty="0"/>
          </a:p>
          <a:p>
            <a:pPr marL="685800" lvl="2" indent="0">
              <a:buNone/>
            </a:pPr>
            <a:r>
              <a:rPr lang="en-US" altLang="zh-CN" i="1" dirty="0"/>
              <a:t>       &lt;description&gt;Enable RM to recover state after starting. If true, then </a:t>
            </a:r>
            <a:r>
              <a:rPr lang="en-US" altLang="zh-CN" i="1" dirty="0" err="1"/>
              <a:t>yarn.resourcemanager.store.class</a:t>
            </a:r>
            <a:r>
              <a:rPr lang="en-US" altLang="zh-CN" i="1" dirty="0"/>
              <a:t> must be specified&lt;/description&gt;</a:t>
            </a:r>
            <a:endParaRPr lang="zh-CN" altLang="zh-CN" i="1" dirty="0"/>
          </a:p>
          <a:p>
            <a:pPr marL="685800" lvl="2" indent="0">
              <a:buNone/>
            </a:pPr>
            <a:r>
              <a:rPr lang="en-US" altLang="zh-CN" i="1" dirty="0"/>
              <a:t>       &lt;name&gt;</a:t>
            </a:r>
            <a:r>
              <a:rPr lang="en-US" altLang="zh-CN" i="1" dirty="0" err="1"/>
              <a:t>yarn.resourcemanager.recovery.enabled</a:t>
            </a:r>
            <a:r>
              <a:rPr lang="en-US" altLang="zh-CN" i="1" dirty="0"/>
              <a:t>&lt;/name&gt;</a:t>
            </a:r>
            <a:endParaRPr lang="zh-CN" altLang="zh-CN" i="1" dirty="0"/>
          </a:p>
          <a:p>
            <a:pPr marL="685800" lvl="2" indent="0">
              <a:buNone/>
            </a:pPr>
            <a:r>
              <a:rPr lang="en-US" altLang="zh-CN" i="1" dirty="0"/>
              <a:t>       &lt;value&gt;true&lt;/value&gt;</a:t>
            </a:r>
            <a:endParaRPr lang="zh-CN" altLang="zh-CN" i="1" dirty="0"/>
          </a:p>
          <a:p>
            <a:pPr marL="685800" lvl="2" indent="0">
              <a:buNone/>
            </a:pPr>
            <a:r>
              <a:rPr lang="en-US" altLang="zh-CN" i="1" dirty="0"/>
              <a:t>&lt;/property&gt;</a:t>
            </a:r>
            <a:endParaRPr lang="zh-CN" altLang="zh-CN" i="1" dirty="0"/>
          </a:p>
          <a:p>
            <a:endParaRPr lang="zh-CN" altLang="en-US" dirty="0"/>
          </a:p>
        </p:txBody>
      </p:sp>
    </p:spTree>
    <p:extLst>
      <p:ext uri="{BB962C8B-B14F-4D97-AF65-F5344CB8AC3E}">
        <p14:creationId xmlns:p14="http://schemas.microsoft.com/office/powerpoint/2010/main" val="3449833735"/>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E06DF-7187-43D3-8C89-9194FD2406AC}"/>
              </a:ext>
            </a:extLst>
          </p:cNvPr>
          <p:cNvSpPr>
            <a:spLocks noGrp="1"/>
          </p:cNvSpPr>
          <p:nvPr>
            <p:ph type="title"/>
          </p:nvPr>
        </p:nvSpPr>
        <p:spPr/>
        <p:txBody>
          <a:bodyPr/>
          <a:lstStyle/>
          <a:p>
            <a:r>
              <a:rPr lang="en-US" altLang="zh-CN" dirty="0"/>
              <a:t>5.5.1  </a:t>
            </a:r>
            <a:r>
              <a:rPr lang="en-US" altLang="zh-CN" dirty="0" err="1"/>
              <a:t>ResourceManager</a:t>
            </a:r>
            <a:r>
              <a:rPr lang="en-US" altLang="zh-CN" dirty="0"/>
              <a:t> Restart</a:t>
            </a:r>
            <a:r>
              <a:rPr lang="zh-CN" altLang="en-US" dirty="0"/>
              <a:t>自动重启机制</a:t>
            </a:r>
          </a:p>
        </p:txBody>
      </p:sp>
      <p:sp>
        <p:nvSpPr>
          <p:cNvPr id="3" name="内容占位符 2">
            <a:extLst>
              <a:ext uri="{FF2B5EF4-FFF2-40B4-BE49-F238E27FC236}">
                <a16:creationId xmlns:a16="http://schemas.microsoft.com/office/drawing/2014/main" id="{18707CCE-5DAB-40F6-BAD2-3B47A5B21A08}"/>
              </a:ext>
            </a:extLst>
          </p:cNvPr>
          <p:cNvSpPr>
            <a:spLocks noGrp="1"/>
          </p:cNvSpPr>
          <p:nvPr>
            <p:ph idx="1"/>
          </p:nvPr>
        </p:nvSpPr>
        <p:spPr/>
        <p:txBody>
          <a:bodyPr>
            <a:normAutofit/>
          </a:bodyPr>
          <a:lstStyle/>
          <a:p>
            <a:r>
              <a:rPr lang="en-US" altLang="zh-CN" dirty="0"/>
              <a:t>3. </a:t>
            </a:r>
            <a:r>
              <a:rPr lang="en-US" altLang="zh-CN" dirty="0" err="1"/>
              <a:t>ResourceManager</a:t>
            </a:r>
            <a:r>
              <a:rPr lang="en-US" altLang="zh-CN" dirty="0"/>
              <a:t> Restart</a:t>
            </a:r>
            <a:r>
              <a:rPr lang="zh-CN" altLang="zh-CN" dirty="0"/>
              <a:t>配置</a:t>
            </a:r>
          </a:p>
          <a:p>
            <a:pPr lvl="1"/>
            <a:r>
              <a:rPr lang="en-US" altLang="zh-CN" dirty="0"/>
              <a:t>2</a:t>
            </a:r>
            <a:r>
              <a:rPr lang="zh-CN" altLang="zh-CN" dirty="0"/>
              <a:t>）配置状态存储</a:t>
            </a:r>
          </a:p>
          <a:p>
            <a:pPr lvl="2"/>
            <a:r>
              <a:rPr lang="zh-CN" altLang="zh-CN" dirty="0"/>
              <a:t>配置项“</a:t>
            </a:r>
            <a:r>
              <a:rPr lang="en-US" altLang="zh-CN" dirty="0" err="1"/>
              <a:t>yarn.resourcemanager.store.class</a:t>
            </a:r>
            <a:r>
              <a:rPr lang="zh-CN" altLang="zh-CN" dirty="0"/>
              <a:t>”定义了用于状态存储的类，有三种取值：</a:t>
            </a:r>
          </a:p>
          <a:p>
            <a:pPr lvl="3"/>
            <a:r>
              <a:rPr lang="en-US" altLang="zh-CN" dirty="0"/>
              <a:t>org.apache.hadoop.yarn.server.resourcemanager.recovery.ZKRMStateStore</a:t>
            </a:r>
            <a:r>
              <a:rPr lang="zh-CN" altLang="zh-CN" dirty="0"/>
              <a:t>：基于</a:t>
            </a:r>
            <a:r>
              <a:rPr lang="en-US" altLang="zh-CN" dirty="0" err="1"/>
              <a:t>ZooKeeper</a:t>
            </a:r>
            <a:r>
              <a:rPr lang="zh-CN" altLang="zh-CN" dirty="0"/>
              <a:t>的状态存储实现。</a:t>
            </a:r>
          </a:p>
          <a:p>
            <a:pPr lvl="3"/>
            <a:r>
              <a:rPr lang="en-US" altLang="zh-CN" dirty="0"/>
              <a:t>org.apache.hadoop.yarn.server.resourcemanager.recovery.FileSystemRMStateStore</a:t>
            </a:r>
            <a:r>
              <a:rPr lang="zh-CN" altLang="zh-CN" dirty="0"/>
              <a:t>：基于</a:t>
            </a:r>
            <a:r>
              <a:rPr lang="en-US" altLang="zh-CN" dirty="0"/>
              <a:t>Hadoop</a:t>
            </a:r>
            <a:r>
              <a:rPr lang="zh-CN" altLang="zh-CN" dirty="0"/>
              <a:t>文件系统的状态存储实现。</a:t>
            </a:r>
          </a:p>
          <a:p>
            <a:pPr lvl="3"/>
            <a:r>
              <a:rPr lang="en-US" altLang="zh-CN" dirty="0"/>
              <a:t>org.apache.hadoop.yarn.server.resourcemanager.recovery.LeveldbRMStateStore</a:t>
            </a:r>
            <a:r>
              <a:rPr lang="zh-CN" altLang="zh-CN" dirty="0"/>
              <a:t>：基于</a:t>
            </a:r>
            <a:r>
              <a:rPr lang="en-US" altLang="zh-CN" dirty="0" err="1"/>
              <a:t>LevelDB</a:t>
            </a:r>
            <a:r>
              <a:rPr lang="zh-CN" altLang="zh-CN" dirty="0"/>
              <a:t>的状态存储实现。</a:t>
            </a:r>
          </a:p>
        </p:txBody>
      </p:sp>
    </p:spTree>
    <p:extLst>
      <p:ext uri="{BB962C8B-B14F-4D97-AF65-F5344CB8AC3E}">
        <p14:creationId xmlns:p14="http://schemas.microsoft.com/office/powerpoint/2010/main" val="1013797071"/>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E06DF-7187-43D3-8C89-9194FD2406AC}"/>
              </a:ext>
            </a:extLst>
          </p:cNvPr>
          <p:cNvSpPr>
            <a:spLocks noGrp="1"/>
          </p:cNvSpPr>
          <p:nvPr>
            <p:ph type="title"/>
          </p:nvPr>
        </p:nvSpPr>
        <p:spPr/>
        <p:txBody>
          <a:bodyPr/>
          <a:lstStyle/>
          <a:p>
            <a:r>
              <a:rPr lang="en-US" altLang="zh-CN" dirty="0"/>
              <a:t>5.5.1  </a:t>
            </a:r>
            <a:r>
              <a:rPr lang="en-US" altLang="zh-CN" dirty="0" err="1"/>
              <a:t>ResourceManager</a:t>
            </a:r>
            <a:r>
              <a:rPr lang="en-US" altLang="zh-CN" dirty="0"/>
              <a:t> Restart</a:t>
            </a:r>
            <a:r>
              <a:rPr lang="zh-CN" altLang="en-US" dirty="0"/>
              <a:t>自动重启机制</a:t>
            </a:r>
          </a:p>
        </p:txBody>
      </p:sp>
      <p:sp>
        <p:nvSpPr>
          <p:cNvPr id="3" name="内容占位符 2">
            <a:extLst>
              <a:ext uri="{FF2B5EF4-FFF2-40B4-BE49-F238E27FC236}">
                <a16:creationId xmlns:a16="http://schemas.microsoft.com/office/drawing/2014/main" id="{18707CCE-5DAB-40F6-BAD2-3B47A5B21A08}"/>
              </a:ext>
            </a:extLst>
          </p:cNvPr>
          <p:cNvSpPr>
            <a:spLocks noGrp="1"/>
          </p:cNvSpPr>
          <p:nvPr>
            <p:ph idx="1"/>
          </p:nvPr>
        </p:nvSpPr>
        <p:spPr/>
        <p:txBody>
          <a:bodyPr>
            <a:normAutofit fontScale="92500" lnSpcReduction="10000"/>
          </a:bodyPr>
          <a:lstStyle/>
          <a:p>
            <a:r>
              <a:rPr lang="en-US" altLang="zh-CN" dirty="0"/>
              <a:t>3. </a:t>
            </a:r>
            <a:r>
              <a:rPr lang="en-US" altLang="zh-CN" dirty="0" err="1"/>
              <a:t>ResourceManager</a:t>
            </a:r>
            <a:r>
              <a:rPr lang="en-US" altLang="zh-CN" dirty="0"/>
              <a:t> Restart</a:t>
            </a:r>
            <a:r>
              <a:rPr lang="zh-CN" altLang="zh-CN" dirty="0"/>
              <a:t>配置</a:t>
            </a:r>
          </a:p>
          <a:p>
            <a:pPr lvl="1"/>
            <a:r>
              <a:rPr lang="en-US" altLang="zh-CN" dirty="0"/>
              <a:t>2</a:t>
            </a:r>
            <a:r>
              <a:rPr lang="zh-CN" altLang="zh-CN" dirty="0"/>
              <a:t>）配置状态存储</a:t>
            </a:r>
          </a:p>
          <a:p>
            <a:pPr lvl="2"/>
            <a:r>
              <a:rPr lang="zh-CN" altLang="zh-CN" dirty="0"/>
              <a:t>默认是“</a:t>
            </a:r>
            <a:r>
              <a:rPr lang="en-US" altLang="zh-CN" dirty="0"/>
              <a:t>org.apache.hadoop.yarn.server.resourcemanager.recovery.FileSystemRMStateStore</a:t>
            </a:r>
            <a:r>
              <a:rPr lang="zh-CN" altLang="zh-CN" dirty="0"/>
              <a:t>”，基于</a:t>
            </a:r>
            <a:r>
              <a:rPr lang="en-US" altLang="zh-CN" dirty="0"/>
              <a:t>Hadoop</a:t>
            </a:r>
            <a:r>
              <a:rPr lang="zh-CN" altLang="zh-CN" dirty="0"/>
              <a:t>文件系统的状态存储实现。例如，选用基于</a:t>
            </a:r>
            <a:r>
              <a:rPr lang="en-US" altLang="zh-CN" dirty="0" err="1"/>
              <a:t>ZooKeeper</a:t>
            </a:r>
            <a:r>
              <a:rPr lang="zh-CN" altLang="zh-CN" dirty="0"/>
              <a:t>的状态存储实现，在配置文件</a:t>
            </a:r>
            <a:r>
              <a:rPr lang="en-US" altLang="zh-CN" dirty="0"/>
              <a:t>yarn-site.xml</a:t>
            </a:r>
            <a:r>
              <a:rPr lang="zh-CN" altLang="zh-CN" dirty="0"/>
              <a:t>中添加以下内容：</a:t>
            </a:r>
          </a:p>
          <a:p>
            <a:pPr marL="685800" lvl="2" indent="0">
              <a:buNone/>
            </a:pPr>
            <a:r>
              <a:rPr lang="en-US" altLang="zh-CN" i="1" dirty="0"/>
              <a:t>&lt;property&gt;</a:t>
            </a:r>
            <a:endParaRPr lang="zh-CN" altLang="zh-CN" i="1" dirty="0"/>
          </a:p>
          <a:p>
            <a:pPr marL="685800" lvl="2" indent="0">
              <a:buNone/>
            </a:pPr>
            <a:r>
              <a:rPr lang="en-US" altLang="zh-CN" i="1" dirty="0"/>
              <a:t>       &lt;description&gt;The class to use as the persistent store.&lt;/description&gt;</a:t>
            </a:r>
            <a:endParaRPr lang="zh-CN" altLang="zh-CN" i="1" dirty="0"/>
          </a:p>
          <a:p>
            <a:pPr marL="685800" lvl="2" indent="0">
              <a:buNone/>
            </a:pPr>
            <a:r>
              <a:rPr lang="en-US" altLang="zh-CN" i="1" dirty="0"/>
              <a:t>       &lt;name&gt;</a:t>
            </a:r>
            <a:r>
              <a:rPr lang="en-US" altLang="zh-CN" i="1" dirty="0" err="1"/>
              <a:t>yarn.resourcemanager.store.class</a:t>
            </a:r>
            <a:r>
              <a:rPr lang="en-US" altLang="zh-CN" i="1" dirty="0"/>
              <a:t>&lt;/name&gt;</a:t>
            </a:r>
            <a:endParaRPr lang="zh-CN" altLang="zh-CN" i="1" dirty="0"/>
          </a:p>
          <a:p>
            <a:pPr marL="685800" lvl="2" indent="0">
              <a:buNone/>
            </a:pPr>
            <a:r>
              <a:rPr lang="en-US" altLang="zh-CN" i="1" dirty="0"/>
              <a:t>       &lt;value&gt;org.apache.hadoop.yarn.server.resourcemanager.recovery.ZKRMStateStore&lt;/value&gt;</a:t>
            </a:r>
            <a:endParaRPr lang="zh-CN" altLang="zh-CN" i="1" dirty="0"/>
          </a:p>
          <a:p>
            <a:pPr marL="685800" lvl="2" indent="0">
              <a:buNone/>
            </a:pPr>
            <a:r>
              <a:rPr lang="en-US" altLang="zh-CN" i="1" dirty="0"/>
              <a:t>&lt;/property&gt;</a:t>
            </a:r>
            <a:endParaRPr lang="zh-CN" altLang="zh-CN" i="1" dirty="0"/>
          </a:p>
        </p:txBody>
      </p:sp>
    </p:spTree>
    <p:extLst>
      <p:ext uri="{BB962C8B-B14F-4D97-AF65-F5344CB8AC3E}">
        <p14:creationId xmlns:p14="http://schemas.microsoft.com/office/powerpoint/2010/main" val="1666098196"/>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E06DF-7187-43D3-8C89-9194FD2406AC}"/>
              </a:ext>
            </a:extLst>
          </p:cNvPr>
          <p:cNvSpPr>
            <a:spLocks noGrp="1"/>
          </p:cNvSpPr>
          <p:nvPr>
            <p:ph type="title"/>
          </p:nvPr>
        </p:nvSpPr>
        <p:spPr/>
        <p:txBody>
          <a:bodyPr/>
          <a:lstStyle/>
          <a:p>
            <a:r>
              <a:rPr lang="en-US" altLang="zh-CN" dirty="0"/>
              <a:t>5.5.1  </a:t>
            </a:r>
            <a:r>
              <a:rPr lang="en-US" altLang="zh-CN" dirty="0" err="1"/>
              <a:t>ResourceManager</a:t>
            </a:r>
            <a:r>
              <a:rPr lang="en-US" altLang="zh-CN" dirty="0"/>
              <a:t> Restart</a:t>
            </a:r>
            <a:r>
              <a:rPr lang="zh-CN" altLang="en-US" dirty="0"/>
              <a:t>自动重启机制</a:t>
            </a:r>
          </a:p>
        </p:txBody>
      </p:sp>
      <p:sp>
        <p:nvSpPr>
          <p:cNvPr id="3" name="内容占位符 2">
            <a:extLst>
              <a:ext uri="{FF2B5EF4-FFF2-40B4-BE49-F238E27FC236}">
                <a16:creationId xmlns:a16="http://schemas.microsoft.com/office/drawing/2014/main" id="{18707CCE-5DAB-40F6-BAD2-3B47A5B21A08}"/>
              </a:ext>
            </a:extLst>
          </p:cNvPr>
          <p:cNvSpPr>
            <a:spLocks noGrp="1"/>
          </p:cNvSpPr>
          <p:nvPr>
            <p:ph idx="1"/>
          </p:nvPr>
        </p:nvSpPr>
        <p:spPr/>
        <p:txBody>
          <a:bodyPr>
            <a:normAutofit/>
          </a:bodyPr>
          <a:lstStyle/>
          <a:p>
            <a:r>
              <a:rPr lang="en-US" altLang="zh-CN" dirty="0"/>
              <a:t>3. </a:t>
            </a:r>
            <a:r>
              <a:rPr lang="en-US" altLang="zh-CN" dirty="0" err="1"/>
              <a:t>ResourceManager</a:t>
            </a:r>
            <a:r>
              <a:rPr lang="en-US" altLang="zh-CN" dirty="0"/>
              <a:t> Restart</a:t>
            </a:r>
            <a:r>
              <a:rPr lang="zh-CN" altLang="zh-CN" dirty="0"/>
              <a:t>配置</a:t>
            </a:r>
          </a:p>
          <a:p>
            <a:pPr lvl="1"/>
            <a:r>
              <a:rPr lang="en-US" altLang="zh-CN" dirty="0"/>
              <a:t>2</a:t>
            </a:r>
            <a:r>
              <a:rPr lang="zh-CN" altLang="zh-CN" dirty="0"/>
              <a:t>）配置状态存储</a:t>
            </a:r>
          </a:p>
          <a:p>
            <a:pPr lvl="2"/>
            <a:r>
              <a:rPr lang="zh-CN" altLang="zh-CN" dirty="0"/>
              <a:t>然后需要配置被</a:t>
            </a:r>
            <a:r>
              <a:rPr lang="en-US" altLang="zh-CN" dirty="0" err="1"/>
              <a:t>ResourceManager</a:t>
            </a:r>
            <a:r>
              <a:rPr lang="zh-CN" altLang="zh-CN" dirty="0"/>
              <a:t>用于状态存储的</a:t>
            </a:r>
            <a:r>
              <a:rPr lang="en-US" altLang="zh-CN" dirty="0" err="1"/>
              <a:t>ZooKeeper</a:t>
            </a:r>
            <a:r>
              <a:rPr lang="zh-CN" altLang="zh-CN" dirty="0"/>
              <a:t>服务器列表，依照在第</a:t>
            </a:r>
            <a:r>
              <a:rPr lang="en-US" altLang="zh-CN" dirty="0"/>
              <a:t>6</a:t>
            </a:r>
            <a:r>
              <a:rPr lang="zh-CN" altLang="zh-CN" dirty="0"/>
              <a:t>章部署的</a:t>
            </a:r>
            <a:r>
              <a:rPr lang="en-US" altLang="zh-CN" dirty="0" err="1"/>
              <a:t>ZooKeeper</a:t>
            </a:r>
            <a:r>
              <a:rPr lang="zh-CN" altLang="zh-CN" dirty="0"/>
              <a:t>集群，在配置文件</a:t>
            </a:r>
            <a:r>
              <a:rPr lang="en-US" altLang="zh-CN" dirty="0"/>
              <a:t>yarn-site.xml</a:t>
            </a:r>
            <a:r>
              <a:rPr lang="zh-CN" altLang="zh-CN" dirty="0"/>
              <a:t>中添加以下内容：</a:t>
            </a:r>
          </a:p>
          <a:p>
            <a:pPr marL="685800" lvl="2" indent="0">
              <a:buNone/>
            </a:pPr>
            <a:r>
              <a:rPr lang="en-US" altLang="zh-CN" i="1" dirty="0"/>
              <a:t>&lt;property&gt;</a:t>
            </a:r>
            <a:endParaRPr lang="zh-CN" altLang="zh-CN" i="1" dirty="0"/>
          </a:p>
          <a:p>
            <a:pPr marL="685800" lvl="2" indent="0">
              <a:buNone/>
            </a:pPr>
            <a:r>
              <a:rPr lang="en-US" altLang="zh-CN" i="1" dirty="0"/>
              <a:t>    &lt;name&gt;</a:t>
            </a:r>
            <a:r>
              <a:rPr lang="en-US" altLang="zh-CN" i="1" dirty="0" err="1"/>
              <a:t>yarn.resourcemanager.zk</a:t>
            </a:r>
            <a:r>
              <a:rPr lang="en-US" altLang="zh-CN" i="1" dirty="0"/>
              <a:t>-address&lt;/name&gt;</a:t>
            </a:r>
            <a:endParaRPr lang="zh-CN" altLang="zh-CN" i="1" dirty="0"/>
          </a:p>
          <a:p>
            <a:pPr marL="685800" lvl="2" indent="0">
              <a:buNone/>
            </a:pPr>
            <a:r>
              <a:rPr lang="en-US" altLang="zh-CN" i="1" dirty="0"/>
              <a:t>     &lt;value&gt;192.168.18.130:2181,192.168.18.131:2181,192.168.18.132:2181&lt;/value&gt;</a:t>
            </a:r>
            <a:endParaRPr lang="zh-CN" altLang="zh-CN" i="1" dirty="0"/>
          </a:p>
          <a:p>
            <a:pPr marL="685800" lvl="2" indent="0">
              <a:buNone/>
            </a:pPr>
            <a:r>
              <a:rPr lang="en-US" altLang="zh-CN" i="1" dirty="0"/>
              <a:t>&lt;/property&gt;</a:t>
            </a:r>
            <a:endParaRPr lang="zh-CN" altLang="zh-CN" i="1" dirty="0"/>
          </a:p>
        </p:txBody>
      </p:sp>
    </p:spTree>
    <p:extLst>
      <p:ext uri="{BB962C8B-B14F-4D97-AF65-F5344CB8AC3E}">
        <p14:creationId xmlns:p14="http://schemas.microsoft.com/office/powerpoint/2010/main" val="1835831878"/>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5304E-44BE-475C-B92F-B13F0CCDCC93}"/>
              </a:ext>
            </a:extLst>
          </p:cNvPr>
          <p:cNvSpPr>
            <a:spLocks noGrp="1"/>
          </p:cNvSpPr>
          <p:nvPr>
            <p:ph type="title"/>
          </p:nvPr>
        </p:nvSpPr>
        <p:spPr/>
        <p:txBody>
          <a:bodyPr/>
          <a:lstStyle/>
          <a:p>
            <a:r>
              <a:rPr lang="en-US" altLang="zh-CN" dirty="0"/>
              <a:t>5.5.2  </a:t>
            </a:r>
            <a:r>
              <a:rPr lang="en-US" altLang="zh-CN" dirty="0" err="1"/>
              <a:t>ResourceManager</a:t>
            </a:r>
            <a:r>
              <a:rPr lang="en-US" altLang="zh-CN" dirty="0"/>
              <a:t> HA</a:t>
            </a:r>
            <a:r>
              <a:rPr lang="zh-CN" altLang="en-US" dirty="0"/>
              <a:t>高可用机制</a:t>
            </a:r>
          </a:p>
        </p:txBody>
      </p:sp>
      <p:sp>
        <p:nvSpPr>
          <p:cNvPr id="3" name="内容占位符 2">
            <a:extLst>
              <a:ext uri="{FF2B5EF4-FFF2-40B4-BE49-F238E27FC236}">
                <a16:creationId xmlns:a16="http://schemas.microsoft.com/office/drawing/2014/main" id="{38A192BE-F100-4154-BCC1-C6D40A4C399A}"/>
              </a:ext>
            </a:extLst>
          </p:cNvPr>
          <p:cNvSpPr>
            <a:spLocks noGrp="1"/>
          </p:cNvSpPr>
          <p:nvPr>
            <p:ph idx="1"/>
          </p:nvPr>
        </p:nvSpPr>
        <p:spPr/>
        <p:txBody>
          <a:bodyPr/>
          <a:lstStyle/>
          <a:p>
            <a:r>
              <a:rPr lang="en-US" altLang="zh-CN" dirty="0"/>
              <a:t>1. </a:t>
            </a:r>
            <a:r>
              <a:rPr lang="en-US" altLang="zh-CN" dirty="0" err="1"/>
              <a:t>ResourceManager</a:t>
            </a:r>
            <a:r>
              <a:rPr lang="en-US" altLang="zh-CN" dirty="0"/>
              <a:t> HA</a:t>
            </a:r>
            <a:r>
              <a:rPr lang="zh-CN" altLang="en-US" dirty="0"/>
              <a:t>概述</a:t>
            </a:r>
          </a:p>
          <a:p>
            <a:pPr lvl="1"/>
            <a:r>
              <a:rPr lang="zh-CN" altLang="en-US" dirty="0"/>
              <a:t>在</a:t>
            </a:r>
            <a:r>
              <a:rPr lang="en-US" altLang="zh-CN" dirty="0"/>
              <a:t>YARN</a:t>
            </a:r>
            <a:r>
              <a:rPr lang="zh-CN" altLang="en-US" dirty="0"/>
              <a:t>中，</a:t>
            </a:r>
            <a:r>
              <a:rPr lang="en-US" altLang="zh-CN" dirty="0" err="1"/>
              <a:t>ResourceManager</a:t>
            </a:r>
            <a:r>
              <a:rPr lang="zh-CN" altLang="en-US" dirty="0"/>
              <a:t>负责整个集群资源的管理和应用程序的调度，</a:t>
            </a:r>
            <a:r>
              <a:rPr lang="en-US" altLang="zh-CN" dirty="0"/>
              <a:t>Hadoop 2.4</a:t>
            </a:r>
            <a:r>
              <a:rPr lang="zh-CN" altLang="en-US" dirty="0"/>
              <a:t>之前，</a:t>
            </a:r>
            <a:r>
              <a:rPr lang="en-US" altLang="zh-CN" dirty="0" err="1"/>
              <a:t>ResourceManager</a:t>
            </a:r>
            <a:r>
              <a:rPr lang="zh-CN" altLang="en-US" dirty="0"/>
              <a:t>存在单点故障问题，一旦出现故障，就会影响到整个集群的正常运行。在</a:t>
            </a:r>
            <a:r>
              <a:rPr lang="en-US" altLang="zh-CN" dirty="0"/>
              <a:t>Hadoop 2.4</a:t>
            </a:r>
            <a:r>
              <a:rPr lang="zh-CN" altLang="en-US" dirty="0"/>
              <a:t>中，增加了</a:t>
            </a:r>
            <a:r>
              <a:rPr lang="en-US" altLang="zh-CN" dirty="0"/>
              <a:t>Active/Standby </a:t>
            </a:r>
            <a:r>
              <a:rPr lang="en-US" altLang="zh-CN" dirty="0" err="1"/>
              <a:t>ResourceManager</a:t>
            </a:r>
            <a:r>
              <a:rPr lang="zh-CN" altLang="en-US" dirty="0"/>
              <a:t>，以解决</a:t>
            </a:r>
            <a:r>
              <a:rPr lang="en-US" altLang="zh-CN" dirty="0" err="1"/>
              <a:t>ResourceManager</a:t>
            </a:r>
            <a:r>
              <a:rPr lang="zh-CN" altLang="en-US" dirty="0"/>
              <a:t>单点故障问题，这就是</a:t>
            </a:r>
            <a:r>
              <a:rPr lang="en-US" altLang="zh-CN" dirty="0" err="1"/>
              <a:t>ResourceManager</a:t>
            </a:r>
            <a:r>
              <a:rPr lang="en-US" altLang="zh-CN" dirty="0"/>
              <a:t> High Availability</a:t>
            </a:r>
            <a:r>
              <a:rPr lang="zh-CN" altLang="en-US" dirty="0"/>
              <a:t>（</a:t>
            </a:r>
            <a:r>
              <a:rPr lang="en-US" altLang="zh-CN" dirty="0" err="1"/>
              <a:t>ResourceManager</a:t>
            </a:r>
            <a:r>
              <a:rPr lang="zh-CN" altLang="en-US" dirty="0"/>
              <a:t>高可用机制，简称</a:t>
            </a:r>
            <a:r>
              <a:rPr lang="en-US" altLang="zh-CN" dirty="0" err="1"/>
              <a:t>ResourceManager</a:t>
            </a:r>
            <a:r>
              <a:rPr lang="en-US" altLang="zh-CN" dirty="0"/>
              <a:t> HA</a:t>
            </a:r>
            <a:r>
              <a:rPr lang="zh-CN" altLang="en-US" dirty="0"/>
              <a:t>）。</a:t>
            </a:r>
          </a:p>
        </p:txBody>
      </p:sp>
    </p:spTree>
    <p:extLst>
      <p:ext uri="{BB962C8B-B14F-4D97-AF65-F5344CB8AC3E}">
        <p14:creationId xmlns:p14="http://schemas.microsoft.com/office/powerpoint/2010/main" val="2851596451"/>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5304E-44BE-475C-B92F-B13F0CCDCC93}"/>
              </a:ext>
            </a:extLst>
          </p:cNvPr>
          <p:cNvSpPr>
            <a:spLocks noGrp="1"/>
          </p:cNvSpPr>
          <p:nvPr>
            <p:ph type="title"/>
          </p:nvPr>
        </p:nvSpPr>
        <p:spPr/>
        <p:txBody>
          <a:bodyPr/>
          <a:lstStyle/>
          <a:p>
            <a:r>
              <a:rPr lang="en-US" altLang="zh-CN" dirty="0"/>
              <a:t>5.5.2  </a:t>
            </a:r>
            <a:r>
              <a:rPr lang="en-US" altLang="zh-CN" dirty="0" err="1"/>
              <a:t>ResourceManager</a:t>
            </a:r>
            <a:r>
              <a:rPr lang="en-US" altLang="zh-CN" dirty="0"/>
              <a:t> HA</a:t>
            </a:r>
            <a:r>
              <a:rPr lang="zh-CN" altLang="en-US" dirty="0"/>
              <a:t>高可用机制</a:t>
            </a:r>
          </a:p>
        </p:txBody>
      </p:sp>
      <p:sp>
        <p:nvSpPr>
          <p:cNvPr id="3" name="内容占位符 2">
            <a:extLst>
              <a:ext uri="{FF2B5EF4-FFF2-40B4-BE49-F238E27FC236}">
                <a16:creationId xmlns:a16="http://schemas.microsoft.com/office/drawing/2014/main" id="{38A192BE-F100-4154-BCC1-C6D40A4C399A}"/>
              </a:ext>
            </a:extLst>
          </p:cNvPr>
          <p:cNvSpPr>
            <a:spLocks noGrp="1"/>
          </p:cNvSpPr>
          <p:nvPr>
            <p:ph idx="1"/>
          </p:nvPr>
        </p:nvSpPr>
        <p:spPr/>
        <p:txBody>
          <a:bodyPr/>
          <a:lstStyle/>
          <a:p>
            <a:r>
              <a:rPr lang="en-US" altLang="zh-CN" dirty="0"/>
              <a:t>2. </a:t>
            </a:r>
            <a:r>
              <a:rPr lang="en-US" altLang="zh-CN" dirty="0" err="1"/>
              <a:t>ResourceManager</a:t>
            </a:r>
            <a:r>
              <a:rPr lang="en-US" altLang="zh-CN" dirty="0"/>
              <a:t> HA</a:t>
            </a:r>
            <a:r>
              <a:rPr lang="zh-CN" altLang="zh-CN" dirty="0"/>
              <a:t>体系架构</a:t>
            </a:r>
          </a:p>
        </p:txBody>
      </p:sp>
      <p:grpSp>
        <p:nvGrpSpPr>
          <p:cNvPr id="4" name="画布 21732">
            <a:extLst>
              <a:ext uri="{FF2B5EF4-FFF2-40B4-BE49-F238E27FC236}">
                <a16:creationId xmlns:a16="http://schemas.microsoft.com/office/drawing/2014/main" id="{5E985D65-27CF-4E69-900A-DD809E8D3BF1}"/>
              </a:ext>
            </a:extLst>
          </p:cNvPr>
          <p:cNvGrpSpPr/>
          <p:nvPr/>
        </p:nvGrpSpPr>
        <p:grpSpPr>
          <a:xfrm>
            <a:off x="1934845" y="1991067"/>
            <a:ext cx="5274310" cy="2174240"/>
            <a:chOff x="0" y="0"/>
            <a:chExt cx="5274310" cy="2174240"/>
          </a:xfrm>
        </p:grpSpPr>
        <p:sp>
          <p:nvSpPr>
            <p:cNvPr id="5" name="矩形 4">
              <a:extLst>
                <a:ext uri="{FF2B5EF4-FFF2-40B4-BE49-F238E27FC236}">
                  <a16:creationId xmlns:a16="http://schemas.microsoft.com/office/drawing/2014/main" id="{B6F2B61A-07AA-445D-9EAD-8D6BC77C1EA3}"/>
                </a:ext>
              </a:extLst>
            </p:cNvPr>
            <p:cNvSpPr/>
            <p:nvPr/>
          </p:nvSpPr>
          <p:spPr>
            <a:xfrm>
              <a:off x="0" y="0"/>
              <a:ext cx="5274310" cy="2174240"/>
            </a:xfrm>
            <a:prstGeom prst="rect">
              <a:avLst/>
            </a:prstGeom>
            <a:solidFill>
              <a:prstClr val="white"/>
            </a:solidFill>
          </p:spPr>
        </p:sp>
        <p:sp>
          <p:nvSpPr>
            <p:cNvPr id="6" name="矩形 5">
              <a:extLst>
                <a:ext uri="{FF2B5EF4-FFF2-40B4-BE49-F238E27FC236}">
                  <a16:creationId xmlns:a16="http://schemas.microsoft.com/office/drawing/2014/main" id="{A8F5BF6F-6641-4AEE-ACF2-BC3CF4935EF5}"/>
                </a:ext>
              </a:extLst>
            </p:cNvPr>
            <p:cNvSpPr/>
            <p:nvPr/>
          </p:nvSpPr>
          <p:spPr>
            <a:xfrm>
              <a:off x="1529080" y="50801"/>
              <a:ext cx="2230120" cy="353785"/>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zh-CN" sz="900" kern="100">
                  <a:effectLst/>
                  <a:ea typeface="宋体" panose="02010600030101010101" pitchFamily="2" charset="-122"/>
                  <a:cs typeface="宋体" panose="02010600030101010101" pitchFamily="2" charset="-122"/>
                </a:rPr>
                <a:t>②</a:t>
              </a:r>
              <a:r>
                <a:rPr lang="zh-CN" sz="900" kern="100">
                  <a:effectLst/>
                  <a:ea typeface="Times New Roman" panose="02020603050405020304" pitchFamily="18" charset="0"/>
                  <a:cs typeface="Times New Roman" panose="02020603050405020304" pitchFamily="18" charset="0"/>
                </a:rPr>
                <a:t> </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如果</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Active RM</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失效则进行故障切换（故障切换可手工或自动完成）</a:t>
              </a:r>
              <a:endParaRPr lang="zh-CN" sz="1050" kern="10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369E3F78-7EFB-41D4-AC3D-6AFE26593372}"/>
                </a:ext>
              </a:extLst>
            </p:cNvPr>
            <p:cNvSpPr/>
            <p:nvPr/>
          </p:nvSpPr>
          <p:spPr>
            <a:xfrm>
              <a:off x="675277" y="912587"/>
              <a:ext cx="1213758" cy="367573"/>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zh-CN" sz="900" kern="100">
                  <a:effectLst/>
                  <a:ea typeface="宋体" panose="02010600030101010101" pitchFamily="2" charset="-122"/>
                  <a:cs typeface="宋体" panose="02010600030101010101" pitchFamily="2" charset="-122"/>
                </a:rPr>
                <a:t>①</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Active RM</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将其状态写入</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ZooKeeper</a:t>
              </a:r>
              <a:endParaRPr lang="zh-CN" sz="1050" kern="100">
                <a:effectLst/>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D07C5164-5B45-4499-9C53-0342D2331BED}"/>
                </a:ext>
              </a:extLst>
            </p:cNvPr>
            <p:cNvSpPr/>
            <p:nvPr/>
          </p:nvSpPr>
          <p:spPr>
            <a:xfrm>
              <a:off x="817155" y="420914"/>
              <a:ext cx="1378789" cy="34290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Active</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ResourceManager</a:t>
              </a:r>
              <a:endParaRPr lang="zh-CN" sz="1050" kern="100">
                <a:effectLst/>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59F02A96-DC61-4512-893E-D66873607D0F}"/>
                </a:ext>
              </a:extLst>
            </p:cNvPr>
            <p:cNvSpPr/>
            <p:nvPr/>
          </p:nvSpPr>
          <p:spPr>
            <a:xfrm>
              <a:off x="2902154" y="420914"/>
              <a:ext cx="1378585" cy="34290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Standby</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ResourceManager</a:t>
              </a:r>
              <a:endParaRPr lang="zh-CN" sz="1050" kern="100">
                <a:effectLst/>
                <a:ea typeface="等线" panose="02010600030101010101" pitchFamily="2" charset="-122"/>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B25B9937-E670-44DD-80D8-C44F4CDE0DE2}"/>
                </a:ext>
              </a:extLst>
            </p:cNvPr>
            <p:cNvCxnSpPr/>
            <p:nvPr/>
          </p:nvCxnSpPr>
          <p:spPr>
            <a:xfrm>
              <a:off x="2195944" y="592364"/>
              <a:ext cx="706210" cy="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sp>
          <p:nvSpPr>
            <p:cNvPr id="11" name="矩形 10">
              <a:extLst>
                <a:ext uri="{FF2B5EF4-FFF2-40B4-BE49-F238E27FC236}">
                  <a16:creationId xmlns:a16="http://schemas.microsoft.com/office/drawing/2014/main" id="{3E75F5C4-C898-4593-BF1B-50E3C579AA61}"/>
                </a:ext>
              </a:extLst>
            </p:cNvPr>
            <p:cNvSpPr/>
            <p:nvPr/>
          </p:nvSpPr>
          <p:spPr>
            <a:xfrm>
              <a:off x="817155" y="1367974"/>
              <a:ext cx="3463584" cy="724986"/>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ZooKeeper</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集群</a:t>
              </a:r>
              <a:endParaRPr lang="zh-CN" sz="1050" kern="100">
                <a:effectLst/>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ED15E07C-7EEB-4C09-BBE9-C125DCDDA924}"/>
                </a:ext>
              </a:extLst>
            </p:cNvPr>
            <p:cNvSpPr/>
            <p:nvPr/>
          </p:nvSpPr>
          <p:spPr>
            <a:xfrm>
              <a:off x="882855" y="1449617"/>
              <a:ext cx="1077300" cy="283414"/>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ZooKeeper</a:t>
              </a:r>
              <a:endParaRPr lang="zh-CN" sz="1050" kern="100">
                <a:effectLst/>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9D7D4E24-F851-4680-9555-3A91D81FA171}"/>
                </a:ext>
              </a:extLst>
            </p:cNvPr>
            <p:cNvSpPr/>
            <p:nvPr/>
          </p:nvSpPr>
          <p:spPr>
            <a:xfrm>
              <a:off x="2020412" y="1449617"/>
              <a:ext cx="1076960" cy="283414"/>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ZooKeeper</a:t>
              </a:r>
              <a:endParaRPr lang="zh-CN" sz="1050" kern="100">
                <a:effectLst/>
                <a:ea typeface="等线" panose="02010600030101010101" pitchFamily="2" charset="-122"/>
                <a:cs typeface="Times New Roman" panose="02020603050405020304" pitchFamily="18" charset="0"/>
              </a:endParaRPr>
            </a:p>
          </p:txBody>
        </p:sp>
        <p:sp>
          <p:nvSpPr>
            <p:cNvPr id="14" name="矩形 13">
              <a:extLst>
                <a:ext uri="{FF2B5EF4-FFF2-40B4-BE49-F238E27FC236}">
                  <a16:creationId xmlns:a16="http://schemas.microsoft.com/office/drawing/2014/main" id="{EADBEE80-7A0D-425F-9A0E-2E0867CC3B1C}"/>
                </a:ext>
              </a:extLst>
            </p:cNvPr>
            <p:cNvSpPr/>
            <p:nvPr/>
          </p:nvSpPr>
          <p:spPr>
            <a:xfrm>
              <a:off x="3152526" y="1449617"/>
              <a:ext cx="1076960" cy="283414"/>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ZooKeeper</a:t>
              </a:r>
              <a:endParaRPr lang="zh-CN" sz="1050" kern="100">
                <a:effectLst/>
                <a:ea typeface="等线" panose="02010600030101010101" pitchFamily="2" charset="-122"/>
                <a:cs typeface="Times New Roman" panose="02020603050405020304" pitchFamily="18" charset="0"/>
              </a:endParaRPr>
            </a:p>
          </p:txBody>
        </p:sp>
        <p:cxnSp>
          <p:nvCxnSpPr>
            <p:cNvPr id="15" name="直接箭头连接符 14">
              <a:extLst>
                <a:ext uri="{FF2B5EF4-FFF2-40B4-BE49-F238E27FC236}">
                  <a16:creationId xmlns:a16="http://schemas.microsoft.com/office/drawing/2014/main" id="{611961AA-2CD9-49D3-9226-0D0302AAAF9B}"/>
                </a:ext>
              </a:extLst>
            </p:cNvPr>
            <p:cNvCxnSpPr/>
            <p:nvPr/>
          </p:nvCxnSpPr>
          <p:spPr>
            <a:xfrm>
              <a:off x="1506550" y="763814"/>
              <a:ext cx="1042397" cy="604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255533416"/>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5304E-44BE-475C-B92F-B13F0CCDCC93}"/>
              </a:ext>
            </a:extLst>
          </p:cNvPr>
          <p:cNvSpPr>
            <a:spLocks noGrp="1"/>
          </p:cNvSpPr>
          <p:nvPr>
            <p:ph type="title"/>
          </p:nvPr>
        </p:nvSpPr>
        <p:spPr/>
        <p:txBody>
          <a:bodyPr/>
          <a:lstStyle/>
          <a:p>
            <a:r>
              <a:rPr lang="en-US" altLang="zh-CN" dirty="0"/>
              <a:t>5.5.2  </a:t>
            </a:r>
            <a:r>
              <a:rPr lang="en-US" altLang="zh-CN" dirty="0" err="1"/>
              <a:t>ResourceManager</a:t>
            </a:r>
            <a:r>
              <a:rPr lang="en-US" altLang="zh-CN" dirty="0"/>
              <a:t> HA</a:t>
            </a:r>
            <a:r>
              <a:rPr lang="zh-CN" altLang="en-US" dirty="0"/>
              <a:t>高可用机制</a:t>
            </a:r>
          </a:p>
        </p:txBody>
      </p:sp>
      <p:sp>
        <p:nvSpPr>
          <p:cNvPr id="3" name="内容占位符 2">
            <a:extLst>
              <a:ext uri="{FF2B5EF4-FFF2-40B4-BE49-F238E27FC236}">
                <a16:creationId xmlns:a16="http://schemas.microsoft.com/office/drawing/2014/main" id="{38A192BE-F100-4154-BCC1-C6D40A4C399A}"/>
              </a:ext>
            </a:extLst>
          </p:cNvPr>
          <p:cNvSpPr>
            <a:spLocks noGrp="1"/>
          </p:cNvSpPr>
          <p:nvPr>
            <p:ph idx="1"/>
          </p:nvPr>
        </p:nvSpPr>
        <p:spPr/>
        <p:txBody>
          <a:bodyPr>
            <a:normAutofit/>
          </a:bodyPr>
          <a:lstStyle/>
          <a:p>
            <a:r>
              <a:rPr lang="en-US" altLang="zh-CN" dirty="0"/>
              <a:t>3. </a:t>
            </a:r>
            <a:r>
              <a:rPr lang="en-US" altLang="zh-CN" dirty="0" err="1"/>
              <a:t>ResourceManager</a:t>
            </a:r>
            <a:r>
              <a:rPr lang="en-US" altLang="zh-CN" dirty="0"/>
              <a:t> HA</a:t>
            </a:r>
            <a:r>
              <a:rPr lang="zh-CN" altLang="en-US" dirty="0"/>
              <a:t>切换配置</a:t>
            </a:r>
          </a:p>
          <a:p>
            <a:pPr lvl="1"/>
            <a:r>
              <a:rPr lang="en-US" altLang="zh-CN" dirty="0"/>
              <a:t>1</a:t>
            </a:r>
            <a:r>
              <a:rPr lang="zh-CN" altLang="en-US" dirty="0"/>
              <a:t>）手工切换</a:t>
            </a:r>
          </a:p>
          <a:p>
            <a:pPr lvl="2"/>
            <a:r>
              <a:rPr lang="zh-CN" altLang="en-US" dirty="0"/>
              <a:t>当</a:t>
            </a:r>
            <a:r>
              <a:rPr lang="en-US" altLang="zh-CN" dirty="0"/>
              <a:t>Active </a:t>
            </a:r>
            <a:r>
              <a:rPr lang="en-US" altLang="zh-CN" dirty="0" err="1"/>
              <a:t>ResourceManager</a:t>
            </a:r>
            <a:r>
              <a:rPr lang="zh-CN" altLang="en-US" dirty="0"/>
              <a:t>发生故障时，管理员可通过命令手工切换，首先查看当前</a:t>
            </a:r>
            <a:r>
              <a:rPr lang="en-US" altLang="zh-CN" dirty="0"/>
              <a:t>RM</a:t>
            </a:r>
            <a:r>
              <a:rPr lang="zh-CN" altLang="en-US" dirty="0"/>
              <a:t>状态，然后手工切换</a:t>
            </a:r>
            <a:r>
              <a:rPr lang="en-US" altLang="zh-CN" dirty="0"/>
              <a:t>RM</a:t>
            </a:r>
            <a:r>
              <a:rPr lang="zh-CN" altLang="en-US" dirty="0"/>
              <a:t>，依次使用命令如下所示：</a:t>
            </a:r>
          </a:p>
          <a:p>
            <a:pPr marL="685800" lvl="2" indent="0">
              <a:buNone/>
            </a:pPr>
            <a:r>
              <a:rPr lang="en-US" altLang="zh-CN" i="1" dirty="0"/>
              <a:t>yarn </a:t>
            </a:r>
            <a:r>
              <a:rPr lang="en-US" altLang="zh-CN" i="1" dirty="0" err="1"/>
              <a:t>rmadmin</a:t>
            </a:r>
            <a:r>
              <a:rPr lang="en-US" altLang="zh-CN" i="1" dirty="0"/>
              <a:t> -</a:t>
            </a:r>
            <a:r>
              <a:rPr lang="en-US" altLang="zh-CN" i="1" dirty="0" err="1"/>
              <a:t>getServiceState</a:t>
            </a:r>
            <a:r>
              <a:rPr lang="en-US" altLang="zh-CN" i="1" dirty="0"/>
              <a:t> rm1</a:t>
            </a:r>
          </a:p>
          <a:p>
            <a:pPr marL="685800" lvl="2" indent="0">
              <a:buNone/>
            </a:pPr>
            <a:r>
              <a:rPr lang="en-US" altLang="zh-CN" i="1" dirty="0"/>
              <a:t>yarn </a:t>
            </a:r>
            <a:r>
              <a:rPr lang="en-US" altLang="zh-CN" i="1" dirty="0" err="1"/>
              <a:t>rmadmin</a:t>
            </a:r>
            <a:r>
              <a:rPr lang="en-US" altLang="zh-CN" i="1" dirty="0"/>
              <a:t> -</a:t>
            </a:r>
            <a:r>
              <a:rPr lang="en-US" altLang="zh-CN" i="1" dirty="0" err="1"/>
              <a:t>transitionToStandby</a:t>
            </a:r>
            <a:r>
              <a:rPr lang="en-US" altLang="zh-CN" i="1" dirty="0"/>
              <a:t> rm1</a:t>
            </a:r>
          </a:p>
          <a:p>
            <a:pPr lvl="1"/>
            <a:r>
              <a:rPr lang="en-US" altLang="zh-CN" dirty="0"/>
              <a:t>2</a:t>
            </a:r>
            <a:r>
              <a:rPr lang="zh-CN" altLang="zh-CN" dirty="0"/>
              <a:t>）自动切换</a:t>
            </a:r>
          </a:p>
          <a:p>
            <a:pPr lvl="2"/>
            <a:r>
              <a:rPr lang="zh-CN" altLang="zh-CN" dirty="0"/>
              <a:t>通过内嵌的基于</a:t>
            </a:r>
            <a:r>
              <a:rPr lang="en-US" altLang="zh-CN" dirty="0" err="1"/>
              <a:t>ZooKeeper</a:t>
            </a:r>
            <a:r>
              <a:rPr lang="zh-CN" altLang="zh-CN" dirty="0"/>
              <a:t>的</a:t>
            </a:r>
            <a:r>
              <a:rPr lang="en-US" altLang="zh-CN" dirty="0" err="1"/>
              <a:t>ActiveStandbyElector</a:t>
            </a:r>
            <a:r>
              <a:rPr lang="zh-CN" altLang="zh-CN" dirty="0"/>
              <a:t>来决定哪个</a:t>
            </a:r>
            <a:r>
              <a:rPr lang="en-US" altLang="zh-CN" dirty="0" err="1"/>
              <a:t>ResourceManager</a:t>
            </a:r>
            <a:r>
              <a:rPr lang="zh-CN" altLang="zh-CN" dirty="0"/>
              <a:t>处于</a:t>
            </a:r>
            <a:r>
              <a:rPr lang="en-US" altLang="zh-CN" dirty="0"/>
              <a:t>Active</a:t>
            </a:r>
            <a:r>
              <a:rPr lang="zh-CN" altLang="zh-CN" dirty="0"/>
              <a:t>状态。当</a:t>
            </a:r>
            <a:r>
              <a:rPr lang="en-US" altLang="zh-CN" dirty="0"/>
              <a:t>Active </a:t>
            </a:r>
            <a:r>
              <a:rPr lang="en-US" altLang="zh-CN" dirty="0" err="1"/>
              <a:t>ResourceManager</a:t>
            </a:r>
            <a:r>
              <a:rPr lang="zh-CN" altLang="zh-CN" dirty="0"/>
              <a:t>出现故障时，其他的</a:t>
            </a:r>
            <a:r>
              <a:rPr lang="en-US" altLang="zh-CN" dirty="0" err="1"/>
              <a:t>ResourceManager</a:t>
            </a:r>
            <a:r>
              <a:rPr lang="zh-CN" altLang="zh-CN" dirty="0"/>
              <a:t>将会被自动选举并切换成</a:t>
            </a:r>
            <a:r>
              <a:rPr lang="en-US" altLang="zh-CN" dirty="0"/>
              <a:t>Active</a:t>
            </a:r>
            <a:r>
              <a:rPr lang="zh-CN" altLang="zh-CN" dirty="0"/>
              <a:t>状态。</a:t>
            </a:r>
          </a:p>
        </p:txBody>
      </p:sp>
    </p:spTree>
    <p:extLst>
      <p:ext uri="{BB962C8B-B14F-4D97-AF65-F5344CB8AC3E}">
        <p14:creationId xmlns:p14="http://schemas.microsoft.com/office/powerpoint/2010/main" val="4223897872"/>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995A2-EE63-4603-B990-268EA6672C9F}"/>
              </a:ext>
            </a:extLst>
          </p:cNvPr>
          <p:cNvSpPr>
            <a:spLocks noGrp="1"/>
          </p:cNvSpPr>
          <p:nvPr>
            <p:ph type="title"/>
          </p:nvPr>
        </p:nvSpPr>
        <p:spPr/>
        <p:txBody>
          <a:bodyPr/>
          <a:lstStyle/>
          <a:p>
            <a:r>
              <a:rPr lang="zh-CN" altLang="zh-CN" dirty="0"/>
              <a:t>【实例</a:t>
            </a:r>
            <a:r>
              <a:rPr lang="en-US" altLang="zh-CN" dirty="0"/>
              <a:t>5-4</a:t>
            </a:r>
            <a:r>
              <a:rPr lang="zh-CN" altLang="zh-CN" dirty="0"/>
              <a:t>】</a:t>
            </a:r>
            <a:endParaRPr lang="zh-CN" altLang="en-US" dirty="0"/>
          </a:p>
        </p:txBody>
      </p:sp>
      <p:sp>
        <p:nvSpPr>
          <p:cNvPr id="3" name="内容占位符 2">
            <a:extLst>
              <a:ext uri="{FF2B5EF4-FFF2-40B4-BE49-F238E27FC236}">
                <a16:creationId xmlns:a16="http://schemas.microsoft.com/office/drawing/2014/main" id="{33EFFA7F-6680-419F-8BA8-2C45427538DE}"/>
              </a:ext>
            </a:extLst>
          </p:cNvPr>
          <p:cNvSpPr>
            <a:spLocks noGrp="1"/>
          </p:cNvSpPr>
          <p:nvPr>
            <p:ph idx="1"/>
          </p:nvPr>
        </p:nvSpPr>
        <p:spPr/>
        <p:txBody>
          <a:bodyPr/>
          <a:lstStyle/>
          <a:p>
            <a:r>
              <a:rPr lang="zh-CN" altLang="zh-CN" dirty="0"/>
              <a:t>【实例</a:t>
            </a:r>
            <a:r>
              <a:rPr lang="en-US" altLang="zh-CN" dirty="0"/>
              <a:t>5-4</a:t>
            </a:r>
            <a:r>
              <a:rPr lang="zh-CN" altLang="zh-CN" dirty="0"/>
              <a:t>】假设某一集群共有</a:t>
            </a:r>
            <a:r>
              <a:rPr lang="en-US" altLang="zh-CN" dirty="0"/>
              <a:t>8</a:t>
            </a:r>
            <a:r>
              <a:rPr lang="zh-CN" altLang="zh-CN" dirty="0"/>
              <a:t>台机器，每个节点进程分布如</a:t>
            </a:r>
            <a:r>
              <a:rPr lang="zh-CN" altLang="en-US" dirty="0"/>
              <a:t>下</a:t>
            </a:r>
            <a:r>
              <a:rPr lang="zh-CN" altLang="zh-CN" dirty="0"/>
              <a:t>表所示。试对该集群配置</a:t>
            </a:r>
            <a:r>
              <a:rPr lang="en-US" altLang="zh-CN" dirty="0" err="1"/>
              <a:t>ResourceManager</a:t>
            </a:r>
            <a:r>
              <a:rPr lang="en-US" altLang="zh-CN" dirty="0"/>
              <a:t> HA</a:t>
            </a:r>
            <a:r>
              <a:rPr lang="zh-CN" altLang="zh-CN" dirty="0"/>
              <a:t>自动切换。</a:t>
            </a:r>
          </a:p>
        </p:txBody>
      </p:sp>
      <p:graphicFrame>
        <p:nvGraphicFramePr>
          <p:cNvPr id="4" name="表格 3">
            <a:extLst>
              <a:ext uri="{FF2B5EF4-FFF2-40B4-BE49-F238E27FC236}">
                <a16:creationId xmlns:a16="http://schemas.microsoft.com/office/drawing/2014/main" id="{F0EE058E-7D7E-4611-A6C4-855E7635A9AE}"/>
              </a:ext>
            </a:extLst>
          </p:cNvPr>
          <p:cNvGraphicFramePr>
            <a:graphicFrameLocks noGrp="1"/>
          </p:cNvGraphicFramePr>
          <p:nvPr>
            <p:extLst>
              <p:ext uri="{D42A27DB-BD31-4B8C-83A1-F6EECF244321}">
                <p14:modId xmlns:p14="http://schemas.microsoft.com/office/powerpoint/2010/main" val="3553732236"/>
              </p:ext>
            </p:extLst>
          </p:nvPr>
        </p:nvGraphicFramePr>
        <p:xfrm>
          <a:off x="628649" y="2315369"/>
          <a:ext cx="7886697" cy="1706880"/>
        </p:xfrm>
        <a:graphic>
          <a:graphicData uri="http://schemas.openxmlformats.org/drawingml/2006/table">
            <a:tbl>
              <a:tblPr firstRow="1" firstCol="1" bandRow="1">
                <a:tableStyleId>{5C22544A-7EE6-4342-B048-85BDC9FD1C3A}</a:tableStyleId>
              </a:tblPr>
              <a:tblGrid>
                <a:gridCol w="2392819">
                  <a:extLst>
                    <a:ext uri="{9D8B030D-6E8A-4147-A177-3AD203B41FA5}">
                      <a16:colId xmlns:a16="http://schemas.microsoft.com/office/drawing/2014/main" val="3410673773"/>
                    </a:ext>
                  </a:extLst>
                </a:gridCol>
                <a:gridCol w="748172">
                  <a:extLst>
                    <a:ext uri="{9D8B030D-6E8A-4147-A177-3AD203B41FA5}">
                      <a16:colId xmlns:a16="http://schemas.microsoft.com/office/drawing/2014/main" val="3481680618"/>
                    </a:ext>
                  </a:extLst>
                </a:gridCol>
                <a:gridCol w="749122">
                  <a:extLst>
                    <a:ext uri="{9D8B030D-6E8A-4147-A177-3AD203B41FA5}">
                      <a16:colId xmlns:a16="http://schemas.microsoft.com/office/drawing/2014/main" val="1193642950"/>
                    </a:ext>
                  </a:extLst>
                </a:gridCol>
                <a:gridCol w="749122">
                  <a:extLst>
                    <a:ext uri="{9D8B030D-6E8A-4147-A177-3AD203B41FA5}">
                      <a16:colId xmlns:a16="http://schemas.microsoft.com/office/drawing/2014/main" val="1329869850"/>
                    </a:ext>
                  </a:extLst>
                </a:gridCol>
                <a:gridCol w="649302">
                  <a:extLst>
                    <a:ext uri="{9D8B030D-6E8A-4147-A177-3AD203B41FA5}">
                      <a16:colId xmlns:a16="http://schemas.microsoft.com/office/drawing/2014/main" val="1514424927"/>
                    </a:ext>
                  </a:extLst>
                </a:gridCol>
                <a:gridCol w="649302">
                  <a:extLst>
                    <a:ext uri="{9D8B030D-6E8A-4147-A177-3AD203B41FA5}">
                      <a16:colId xmlns:a16="http://schemas.microsoft.com/office/drawing/2014/main" val="1866078824"/>
                    </a:ext>
                  </a:extLst>
                </a:gridCol>
                <a:gridCol w="649302">
                  <a:extLst>
                    <a:ext uri="{9D8B030D-6E8A-4147-A177-3AD203B41FA5}">
                      <a16:colId xmlns:a16="http://schemas.microsoft.com/office/drawing/2014/main" val="1230738022"/>
                    </a:ext>
                  </a:extLst>
                </a:gridCol>
                <a:gridCol w="649302">
                  <a:extLst>
                    <a:ext uri="{9D8B030D-6E8A-4147-A177-3AD203B41FA5}">
                      <a16:colId xmlns:a16="http://schemas.microsoft.com/office/drawing/2014/main" val="2125764668"/>
                    </a:ext>
                  </a:extLst>
                </a:gridCol>
                <a:gridCol w="650254">
                  <a:extLst>
                    <a:ext uri="{9D8B030D-6E8A-4147-A177-3AD203B41FA5}">
                      <a16:colId xmlns:a16="http://schemas.microsoft.com/office/drawing/2014/main" val="1500573829"/>
                    </a:ext>
                  </a:extLst>
                </a:gridCol>
              </a:tblGrid>
              <a:tr h="0">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master1</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master2</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master3</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slave1</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slave2</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slave3</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slave4</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slave5</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78220221"/>
                  </a:ext>
                </a:extLst>
              </a:tr>
              <a:tr h="0">
                <a:tc>
                  <a:txBody>
                    <a:bodyPr/>
                    <a:lstStyle/>
                    <a:p>
                      <a:pPr algn="l">
                        <a:spcAft>
                          <a:spcPts val="0"/>
                        </a:spcAft>
                      </a:pPr>
                      <a:r>
                        <a:rPr lang="en-US" sz="1400" kern="0">
                          <a:effectLst/>
                        </a:rPr>
                        <a:t>NameNode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4860333"/>
                  </a:ext>
                </a:extLst>
              </a:tr>
              <a:tr h="0">
                <a:tc>
                  <a:txBody>
                    <a:bodyPr/>
                    <a:lstStyle/>
                    <a:p>
                      <a:pPr algn="l">
                        <a:spcAft>
                          <a:spcPts val="0"/>
                        </a:spcAft>
                      </a:pPr>
                      <a:r>
                        <a:rPr lang="en-US" sz="1400" kern="0">
                          <a:effectLst/>
                        </a:rPr>
                        <a:t>DataNode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27029003"/>
                  </a:ext>
                </a:extLst>
              </a:tr>
              <a:tr h="0">
                <a:tc>
                  <a:txBody>
                    <a:bodyPr/>
                    <a:lstStyle/>
                    <a:p>
                      <a:pPr algn="l">
                        <a:spcAft>
                          <a:spcPts val="0"/>
                        </a:spcAft>
                      </a:pPr>
                      <a:r>
                        <a:rPr lang="en-US" sz="1400" kern="0">
                          <a:effectLst/>
                        </a:rPr>
                        <a:t>ResourceManager</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89533039"/>
                  </a:ext>
                </a:extLst>
              </a:tr>
              <a:tr h="0">
                <a:tc>
                  <a:txBody>
                    <a:bodyPr/>
                    <a:lstStyle/>
                    <a:p>
                      <a:pPr algn="l">
                        <a:spcAft>
                          <a:spcPts val="0"/>
                        </a:spcAft>
                      </a:pPr>
                      <a:r>
                        <a:rPr lang="en-US" sz="1400" kern="0">
                          <a:effectLst/>
                        </a:rPr>
                        <a:t>NodeManager</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16291746"/>
                  </a:ext>
                </a:extLst>
              </a:tr>
              <a:tr h="0">
                <a:tc>
                  <a:txBody>
                    <a:bodyPr/>
                    <a:lstStyle/>
                    <a:p>
                      <a:pPr algn="l">
                        <a:spcAft>
                          <a:spcPts val="0"/>
                        </a:spcAft>
                      </a:pPr>
                      <a:r>
                        <a:rPr lang="en-US" sz="1400" kern="0">
                          <a:effectLst/>
                        </a:rPr>
                        <a:t>JournalNode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36902984"/>
                  </a:ext>
                </a:extLst>
              </a:tr>
              <a:tr h="0">
                <a:tc>
                  <a:txBody>
                    <a:bodyPr/>
                    <a:lstStyle/>
                    <a:p>
                      <a:pPr algn="l">
                        <a:spcAft>
                          <a:spcPts val="0"/>
                        </a:spcAft>
                      </a:pPr>
                      <a:r>
                        <a:rPr lang="en-US" sz="1400" kern="0">
                          <a:effectLst/>
                        </a:rPr>
                        <a:t>ZooKeeper</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70571931"/>
                  </a:ext>
                </a:extLst>
              </a:tr>
              <a:tr h="0">
                <a:tc>
                  <a:txBody>
                    <a:bodyPr/>
                    <a:lstStyle/>
                    <a:p>
                      <a:pPr algn="l">
                        <a:spcAft>
                          <a:spcPts val="0"/>
                        </a:spcAft>
                      </a:pPr>
                      <a:r>
                        <a:rPr lang="en-US" sz="1400" kern="0">
                          <a:effectLst/>
                        </a:rPr>
                        <a:t>DFSZKFailover-Controller</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dirty="0">
                          <a:effectLst/>
                        </a:rPr>
                        <a:t> </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89792828"/>
                  </a:ext>
                </a:extLst>
              </a:tr>
            </a:tbl>
          </a:graphicData>
        </a:graphic>
      </p:graphicFrame>
    </p:spTree>
    <p:extLst>
      <p:ext uri="{BB962C8B-B14F-4D97-AF65-F5344CB8AC3E}">
        <p14:creationId xmlns:p14="http://schemas.microsoft.com/office/powerpoint/2010/main" val="13767189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AA1B2-D7FE-44F0-928D-29CA9FC2E4BE}"/>
              </a:ext>
            </a:extLst>
          </p:cNvPr>
          <p:cNvSpPr>
            <a:spLocks noGrp="1"/>
          </p:cNvSpPr>
          <p:nvPr>
            <p:ph type="title"/>
          </p:nvPr>
        </p:nvSpPr>
        <p:spPr/>
        <p:txBody>
          <a:bodyPr/>
          <a:lstStyle/>
          <a:p>
            <a:r>
              <a:rPr lang="en-US" altLang="zh-CN" dirty="0"/>
              <a:t>5.1.1  MapReduce 1.0</a:t>
            </a:r>
            <a:r>
              <a:rPr lang="zh-CN" altLang="en-US" dirty="0"/>
              <a:t>存在的问题</a:t>
            </a:r>
          </a:p>
        </p:txBody>
      </p:sp>
      <p:sp>
        <p:nvSpPr>
          <p:cNvPr id="3" name="内容占位符 2">
            <a:extLst>
              <a:ext uri="{FF2B5EF4-FFF2-40B4-BE49-F238E27FC236}">
                <a16:creationId xmlns:a16="http://schemas.microsoft.com/office/drawing/2014/main" id="{688EE67F-8A79-4C6E-ACC5-C6C0A7A95D74}"/>
              </a:ext>
            </a:extLst>
          </p:cNvPr>
          <p:cNvSpPr>
            <a:spLocks noGrp="1"/>
          </p:cNvSpPr>
          <p:nvPr>
            <p:ph idx="1"/>
          </p:nvPr>
        </p:nvSpPr>
        <p:spPr/>
        <p:txBody>
          <a:bodyPr>
            <a:normAutofit fontScale="55000" lnSpcReduction="20000"/>
          </a:bodyPr>
          <a:lstStyle/>
          <a:p>
            <a:pPr>
              <a:lnSpc>
                <a:spcPct val="120000"/>
              </a:lnSpc>
            </a:pPr>
            <a:r>
              <a:rPr lang="zh-CN" altLang="en-US" dirty="0"/>
              <a:t>在</a:t>
            </a:r>
            <a:r>
              <a:rPr lang="en-US" altLang="zh-CN" dirty="0"/>
              <a:t>Hadoop 1.0</a:t>
            </a:r>
            <a:r>
              <a:rPr lang="zh-CN" altLang="en-US" dirty="0"/>
              <a:t>中，</a:t>
            </a:r>
            <a:r>
              <a:rPr lang="en-US" altLang="zh-CN" dirty="0"/>
              <a:t>MapReduce</a:t>
            </a:r>
            <a:r>
              <a:rPr lang="zh-CN" altLang="en-US" dirty="0"/>
              <a:t>采用</a:t>
            </a:r>
            <a:r>
              <a:rPr lang="en-US" altLang="zh-CN" dirty="0"/>
              <a:t>Master/Slave</a:t>
            </a:r>
            <a:r>
              <a:rPr lang="zh-CN" altLang="en-US" dirty="0"/>
              <a:t>架构，有两类守护进程控制作业的执行过程，即一个</a:t>
            </a:r>
            <a:r>
              <a:rPr lang="en-US" altLang="zh-CN" dirty="0" err="1"/>
              <a:t>JobTracker</a:t>
            </a:r>
            <a:r>
              <a:rPr lang="zh-CN" altLang="en-US" dirty="0"/>
              <a:t>和多个</a:t>
            </a:r>
            <a:r>
              <a:rPr lang="en-US" altLang="zh-CN" dirty="0" err="1"/>
              <a:t>TaskTracker</a:t>
            </a:r>
            <a:r>
              <a:rPr lang="zh-CN" altLang="en-US" dirty="0"/>
              <a:t>。</a:t>
            </a:r>
            <a:r>
              <a:rPr lang="en-US" altLang="zh-CN" dirty="0" err="1"/>
              <a:t>JobTracker</a:t>
            </a:r>
            <a:r>
              <a:rPr lang="zh-CN" altLang="en-US" dirty="0"/>
              <a:t>负责资源管理和作业调度；</a:t>
            </a:r>
            <a:r>
              <a:rPr lang="en-US" altLang="zh-CN" dirty="0" err="1"/>
              <a:t>TaskTracker</a:t>
            </a:r>
            <a:r>
              <a:rPr lang="zh-CN" altLang="en-US" dirty="0"/>
              <a:t>定期向</a:t>
            </a:r>
            <a:r>
              <a:rPr lang="en-US" altLang="zh-CN" dirty="0" err="1"/>
              <a:t>JobTracker</a:t>
            </a:r>
            <a:r>
              <a:rPr lang="zh-CN" altLang="en-US" dirty="0"/>
              <a:t>汇报本节点的健康状况、资源使用情况、任务执行情况以及接受来自</a:t>
            </a:r>
            <a:r>
              <a:rPr lang="en-US" altLang="zh-CN" dirty="0" err="1"/>
              <a:t>JobTracker</a:t>
            </a:r>
            <a:r>
              <a:rPr lang="zh-CN" altLang="en-US" dirty="0"/>
              <a:t>的命令并执行。随着集群规模负载的增加，</a:t>
            </a:r>
            <a:r>
              <a:rPr lang="en-US" altLang="zh-CN" dirty="0"/>
              <a:t>MapReduce </a:t>
            </a:r>
            <a:r>
              <a:rPr lang="en-US" altLang="zh-CN" dirty="0" err="1"/>
              <a:t>JobTracker</a:t>
            </a:r>
            <a:r>
              <a:rPr lang="zh-CN" altLang="en-US" dirty="0"/>
              <a:t>在内存消耗、扩展性、可靠性、性能等方面暴露出各种缺点，具体包括以下几个方面。</a:t>
            </a:r>
          </a:p>
          <a:p>
            <a:pPr lvl="1">
              <a:lnSpc>
                <a:spcPct val="120000"/>
              </a:lnSpc>
            </a:pPr>
            <a:r>
              <a:rPr lang="zh-CN" altLang="en-US" dirty="0"/>
              <a:t>（</a:t>
            </a:r>
            <a:r>
              <a:rPr lang="en-US" altLang="zh-CN" dirty="0"/>
              <a:t>1</a:t>
            </a:r>
            <a:r>
              <a:rPr lang="zh-CN" altLang="en-US" dirty="0"/>
              <a:t>）单点故障问题。</a:t>
            </a:r>
            <a:r>
              <a:rPr lang="en-US" altLang="zh-CN" dirty="0" err="1"/>
              <a:t>JobTracker</a:t>
            </a:r>
            <a:r>
              <a:rPr lang="zh-CN" altLang="en-US" dirty="0"/>
              <a:t>只有一个，它负责所有</a:t>
            </a:r>
            <a:r>
              <a:rPr lang="en-US" altLang="zh-CN" dirty="0"/>
              <a:t>MapReduce</a:t>
            </a:r>
            <a:r>
              <a:rPr lang="zh-CN" altLang="en-US" dirty="0"/>
              <a:t>作业的调度，若这个唯一的</a:t>
            </a:r>
            <a:r>
              <a:rPr lang="en-US" altLang="zh-CN" dirty="0" err="1"/>
              <a:t>JobTracker</a:t>
            </a:r>
            <a:r>
              <a:rPr lang="zh-CN" altLang="en-US" dirty="0"/>
              <a:t>出现故障就会导致整个集群不可用。</a:t>
            </a:r>
          </a:p>
          <a:p>
            <a:pPr lvl="1">
              <a:lnSpc>
                <a:spcPct val="120000"/>
              </a:lnSpc>
            </a:pPr>
            <a:r>
              <a:rPr lang="zh-CN" altLang="en-US" dirty="0"/>
              <a:t>（</a:t>
            </a:r>
            <a:r>
              <a:rPr lang="en-US" altLang="zh-CN" dirty="0"/>
              <a:t>2</a:t>
            </a:r>
            <a:r>
              <a:rPr lang="zh-CN" altLang="en-US" dirty="0"/>
              <a:t>）可扩展性瓶颈。业内普遍总结出当节点数达到</a:t>
            </a:r>
            <a:r>
              <a:rPr lang="en-US" altLang="zh-CN" dirty="0"/>
              <a:t>4000</a:t>
            </a:r>
            <a:r>
              <a:rPr lang="zh-CN" altLang="en-US" dirty="0"/>
              <a:t>，任务数达到</a:t>
            </a:r>
            <a:r>
              <a:rPr lang="en-US" altLang="zh-CN" dirty="0"/>
              <a:t>40000</a:t>
            </a:r>
            <a:r>
              <a:rPr lang="zh-CN" altLang="en-US" dirty="0"/>
              <a:t>时，</a:t>
            </a:r>
            <a:r>
              <a:rPr lang="en-US" altLang="zh-CN" dirty="0"/>
              <a:t>MapReduce 1.0</a:t>
            </a:r>
            <a:r>
              <a:rPr lang="zh-CN" altLang="en-US" dirty="0"/>
              <a:t>会遇到可扩展性瓶颈，这是由于</a:t>
            </a:r>
            <a:r>
              <a:rPr lang="en-US" altLang="zh-CN" dirty="0" err="1"/>
              <a:t>JobTracker</a:t>
            </a:r>
            <a:r>
              <a:rPr lang="en-US" altLang="zh-CN" dirty="0"/>
              <a:t>“</a:t>
            </a:r>
            <a:r>
              <a:rPr lang="zh-CN" altLang="en-US" dirty="0"/>
              <a:t>大包大揽”任务过重，既要负责作业的调度和失败恢复，又要负责资源的管理分配。当执行过多的任务时，需要巨大的内存开销，这也潜在增加了</a:t>
            </a:r>
            <a:r>
              <a:rPr lang="en-US" altLang="zh-CN" dirty="0" err="1"/>
              <a:t>JobTracker</a:t>
            </a:r>
            <a:r>
              <a:rPr lang="zh-CN" altLang="en-US" dirty="0"/>
              <a:t>失败的风险。</a:t>
            </a:r>
          </a:p>
          <a:p>
            <a:pPr lvl="1">
              <a:lnSpc>
                <a:spcPct val="120000"/>
              </a:lnSpc>
            </a:pPr>
            <a:r>
              <a:rPr lang="zh-CN" altLang="en-US" dirty="0"/>
              <a:t>（</a:t>
            </a:r>
            <a:r>
              <a:rPr lang="en-US" altLang="zh-CN" dirty="0"/>
              <a:t>3</a:t>
            </a:r>
            <a:r>
              <a:rPr lang="zh-CN" altLang="en-US" dirty="0"/>
              <a:t>）资源划分不合理。资源（</a:t>
            </a:r>
            <a:r>
              <a:rPr lang="en-US" altLang="zh-CN" dirty="0"/>
              <a:t>CPU</a:t>
            </a:r>
            <a:r>
              <a:rPr lang="zh-CN" altLang="en-US" dirty="0"/>
              <a:t>、内存）被强制等量划分为多个</a:t>
            </a:r>
            <a:r>
              <a:rPr lang="en-US" altLang="zh-CN" dirty="0"/>
              <a:t>Slot</a:t>
            </a:r>
            <a:r>
              <a:rPr lang="zh-CN" altLang="en-US" dirty="0"/>
              <a:t>，每个</a:t>
            </a:r>
            <a:r>
              <a:rPr lang="en-US" altLang="zh-CN" dirty="0" err="1"/>
              <a:t>TaskTracker</a:t>
            </a:r>
            <a:r>
              <a:rPr lang="zh-CN" altLang="en-US" dirty="0"/>
              <a:t>都配置有若干固定长度的</a:t>
            </a:r>
            <a:r>
              <a:rPr lang="en-US" altLang="zh-CN" dirty="0"/>
              <a:t>Slot</a:t>
            </a:r>
            <a:r>
              <a:rPr lang="zh-CN" altLang="en-US" dirty="0"/>
              <a:t>，这些</a:t>
            </a:r>
            <a:r>
              <a:rPr lang="en-US" altLang="zh-CN" dirty="0"/>
              <a:t>Slot</a:t>
            </a:r>
            <a:r>
              <a:rPr lang="zh-CN" altLang="en-US" dirty="0"/>
              <a:t>是静态分配的，在配置的时候就被划分为</a:t>
            </a:r>
            <a:r>
              <a:rPr lang="en-US" altLang="zh-CN" dirty="0"/>
              <a:t>Map Slot</a:t>
            </a:r>
            <a:r>
              <a:rPr lang="zh-CN" altLang="en-US" dirty="0"/>
              <a:t>和</a:t>
            </a:r>
            <a:r>
              <a:rPr lang="en-US" altLang="zh-CN" dirty="0"/>
              <a:t>Reduce Slot</a:t>
            </a:r>
            <a:r>
              <a:rPr lang="zh-CN" altLang="en-US" dirty="0"/>
              <a:t>，且</a:t>
            </a:r>
            <a:r>
              <a:rPr lang="en-US" altLang="zh-CN" dirty="0"/>
              <a:t>Map Slot</a:t>
            </a:r>
            <a:r>
              <a:rPr lang="zh-CN" altLang="en-US" dirty="0"/>
              <a:t>仅能用于运行一个</a:t>
            </a:r>
            <a:r>
              <a:rPr lang="en-US" altLang="zh-CN" dirty="0"/>
              <a:t>Map</a:t>
            </a:r>
            <a:r>
              <a:rPr lang="zh-CN" altLang="en-US" dirty="0"/>
              <a:t>任务，</a:t>
            </a:r>
            <a:r>
              <a:rPr lang="en-US" altLang="zh-CN" dirty="0"/>
              <a:t>Reduce Slot</a:t>
            </a:r>
            <a:r>
              <a:rPr lang="zh-CN" altLang="en-US" dirty="0"/>
              <a:t>仅能用于运行一个</a:t>
            </a:r>
            <a:r>
              <a:rPr lang="en-US" altLang="zh-CN" dirty="0"/>
              <a:t>Reduce</a:t>
            </a:r>
            <a:r>
              <a:rPr lang="zh-CN" altLang="en-US" dirty="0"/>
              <a:t>任务，彼此之间不能使用分配给对方的</a:t>
            </a:r>
            <a:r>
              <a:rPr lang="en-US" altLang="zh-CN" dirty="0"/>
              <a:t>Slot</a:t>
            </a:r>
            <a:r>
              <a:rPr lang="zh-CN" altLang="en-US" dirty="0"/>
              <a:t>。这意味着，当集群中只存在单一</a:t>
            </a:r>
            <a:r>
              <a:rPr lang="en-US" altLang="zh-CN" dirty="0"/>
              <a:t>Map</a:t>
            </a:r>
            <a:r>
              <a:rPr lang="zh-CN" altLang="en-US" dirty="0"/>
              <a:t>任务或</a:t>
            </a:r>
            <a:r>
              <a:rPr lang="en-US" altLang="zh-CN" dirty="0"/>
              <a:t>Reduce</a:t>
            </a:r>
            <a:r>
              <a:rPr lang="zh-CN" altLang="en-US" dirty="0"/>
              <a:t>任务时，会造成资源的极大浪费。</a:t>
            </a:r>
          </a:p>
          <a:p>
            <a:pPr lvl="1">
              <a:lnSpc>
                <a:spcPct val="120000"/>
              </a:lnSpc>
            </a:pPr>
            <a:r>
              <a:rPr lang="zh-CN" altLang="en-US" dirty="0"/>
              <a:t>（</a:t>
            </a:r>
            <a:r>
              <a:rPr lang="en-US" altLang="zh-CN" dirty="0"/>
              <a:t>4</a:t>
            </a:r>
            <a:r>
              <a:rPr lang="zh-CN" altLang="en-US" dirty="0"/>
              <a:t>）仅支持</a:t>
            </a:r>
            <a:r>
              <a:rPr lang="en-US" altLang="zh-CN" dirty="0"/>
              <a:t>MapReduce</a:t>
            </a:r>
            <a:r>
              <a:rPr lang="zh-CN" altLang="en-US" dirty="0"/>
              <a:t>一个计算框架。</a:t>
            </a:r>
            <a:r>
              <a:rPr lang="en-US" altLang="zh-CN" dirty="0"/>
              <a:t>MapReduce</a:t>
            </a:r>
            <a:r>
              <a:rPr lang="zh-CN" altLang="en-US" dirty="0"/>
              <a:t>是一个基于</a:t>
            </a:r>
            <a:r>
              <a:rPr lang="en-US" altLang="zh-CN" dirty="0"/>
              <a:t>Map</a:t>
            </a:r>
            <a:r>
              <a:rPr lang="zh-CN" altLang="en-US" dirty="0"/>
              <a:t>和</a:t>
            </a:r>
            <a:r>
              <a:rPr lang="en-US" altLang="zh-CN" dirty="0"/>
              <a:t>Reduce</a:t>
            </a:r>
            <a:r>
              <a:rPr lang="zh-CN" altLang="en-US" dirty="0"/>
              <a:t>、适合批处理、基于磁盘的计算框架，不能解决所有场景问题，而一个集群仅支持一个计算框架，不支持其他类型的计算框架如</a:t>
            </a:r>
            <a:r>
              <a:rPr lang="en-US" altLang="zh-CN" dirty="0"/>
              <a:t>Spark</a:t>
            </a:r>
            <a:r>
              <a:rPr lang="zh-CN" altLang="en-US" dirty="0"/>
              <a:t>、</a:t>
            </a:r>
            <a:r>
              <a:rPr lang="en-US" altLang="zh-CN" dirty="0"/>
              <a:t>Storm</a:t>
            </a:r>
            <a:r>
              <a:rPr lang="zh-CN" altLang="en-US" dirty="0"/>
              <a:t>等，造成集群多、管理复杂，且各个集群不能共享资源，造成集群间资源浪费。</a:t>
            </a:r>
          </a:p>
        </p:txBody>
      </p:sp>
    </p:spTree>
    <p:extLst>
      <p:ext uri="{BB962C8B-B14F-4D97-AF65-F5344CB8AC3E}">
        <p14:creationId xmlns:p14="http://schemas.microsoft.com/office/powerpoint/2010/main" val="1074033904"/>
      </p:ext>
    </p:extLst>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5EC28-25A8-453F-8974-C370EB557A08}"/>
              </a:ext>
            </a:extLst>
          </p:cNvPr>
          <p:cNvSpPr>
            <a:spLocks noGrp="1"/>
          </p:cNvSpPr>
          <p:nvPr>
            <p:ph type="title"/>
          </p:nvPr>
        </p:nvSpPr>
        <p:spPr/>
        <p:txBody>
          <a:bodyPr/>
          <a:lstStyle/>
          <a:p>
            <a:r>
              <a:rPr lang="zh-CN" altLang="zh-CN" dirty="0"/>
              <a:t>【实例</a:t>
            </a:r>
            <a:r>
              <a:rPr lang="en-US" altLang="zh-CN" dirty="0"/>
              <a:t>5-4</a:t>
            </a:r>
            <a:r>
              <a:rPr lang="zh-CN" altLang="zh-CN" dirty="0"/>
              <a:t>】</a:t>
            </a:r>
            <a:endParaRPr lang="zh-CN" altLang="en-US" dirty="0"/>
          </a:p>
        </p:txBody>
      </p:sp>
      <p:sp>
        <p:nvSpPr>
          <p:cNvPr id="3" name="内容占位符 2">
            <a:extLst>
              <a:ext uri="{FF2B5EF4-FFF2-40B4-BE49-F238E27FC236}">
                <a16:creationId xmlns:a16="http://schemas.microsoft.com/office/drawing/2014/main" id="{06800921-752E-4B84-A6C1-F3C086BB4FDF}"/>
              </a:ext>
            </a:extLst>
          </p:cNvPr>
          <p:cNvSpPr>
            <a:spLocks noGrp="1"/>
          </p:cNvSpPr>
          <p:nvPr>
            <p:ph idx="1"/>
          </p:nvPr>
        </p:nvSpPr>
        <p:spPr>
          <a:xfrm>
            <a:off x="628650" y="1369219"/>
            <a:ext cx="3943350" cy="3263504"/>
          </a:xfrm>
        </p:spPr>
        <p:txBody>
          <a:bodyPr>
            <a:normAutofit fontScale="92500" lnSpcReduction="10000"/>
          </a:bodyPr>
          <a:lstStyle/>
          <a:p>
            <a:r>
              <a:rPr lang="zh-CN" altLang="en-US" sz="1200" dirty="0"/>
              <a:t>首先，需要在配置文件</a:t>
            </a:r>
            <a:r>
              <a:rPr lang="en-US" altLang="zh-CN" sz="1200" dirty="0"/>
              <a:t>yarn-site.xml</a:t>
            </a:r>
            <a:r>
              <a:rPr lang="zh-CN" altLang="en-US" sz="1200" dirty="0"/>
              <a:t>中添加如下内容：</a:t>
            </a:r>
          </a:p>
          <a:p>
            <a:pPr marL="0" indent="0">
              <a:buNone/>
            </a:pPr>
            <a:r>
              <a:rPr lang="en-US" altLang="zh-CN" sz="1200" i="1" dirty="0"/>
              <a:t>&lt;!-- </a:t>
            </a:r>
            <a:r>
              <a:rPr lang="zh-CN" altLang="en-US" sz="1200" i="1" dirty="0"/>
              <a:t>开启</a:t>
            </a:r>
            <a:r>
              <a:rPr lang="en-US" altLang="zh-CN" sz="1200" i="1" dirty="0"/>
              <a:t>RM</a:t>
            </a:r>
            <a:r>
              <a:rPr lang="zh-CN" altLang="en-US" sz="1200" i="1" dirty="0"/>
              <a:t>高可用 </a:t>
            </a:r>
            <a:r>
              <a:rPr lang="en-US" altLang="zh-CN" sz="1200" i="1" dirty="0"/>
              <a:t>--&gt;</a:t>
            </a:r>
          </a:p>
          <a:p>
            <a:pPr marL="0" indent="0">
              <a:buNone/>
            </a:pPr>
            <a:r>
              <a:rPr lang="en-US" altLang="zh-CN" sz="1200" i="1" dirty="0"/>
              <a:t>&lt;property&gt;</a:t>
            </a:r>
          </a:p>
          <a:p>
            <a:pPr marL="0" indent="0">
              <a:buNone/>
            </a:pPr>
            <a:r>
              <a:rPr lang="en-US" altLang="zh-CN" sz="1200" i="1" dirty="0"/>
              <a:t>       &lt;name&gt;</a:t>
            </a:r>
            <a:r>
              <a:rPr lang="en-US" altLang="zh-CN" sz="1200" i="1" dirty="0" err="1"/>
              <a:t>yarn.resourcemanager.ha.enabled</a:t>
            </a:r>
            <a:r>
              <a:rPr lang="en-US" altLang="zh-CN" sz="1200" i="1" dirty="0"/>
              <a:t>&lt;/name&gt;</a:t>
            </a:r>
          </a:p>
          <a:p>
            <a:pPr marL="0" indent="0">
              <a:buNone/>
            </a:pPr>
            <a:r>
              <a:rPr lang="en-US" altLang="zh-CN" sz="1200" i="1" dirty="0"/>
              <a:t>       &lt;value&gt;true&lt;/value&gt;</a:t>
            </a:r>
          </a:p>
          <a:p>
            <a:pPr marL="0" indent="0">
              <a:buNone/>
            </a:pPr>
            <a:r>
              <a:rPr lang="en-US" altLang="zh-CN" sz="1200" i="1" dirty="0"/>
              <a:t>&lt;/property&gt;</a:t>
            </a:r>
          </a:p>
          <a:p>
            <a:pPr marL="0" indent="0">
              <a:buNone/>
            </a:pPr>
            <a:endParaRPr lang="en-US" altLang="zh-CN" sz="1200" i="1" dirty="0"/>
          </a:p>
          <a:p>
            <a:pPr marL="0" indent="0">
              <a:buNone/>
            </a:pPr>
            <a:r>
              <a:rPr lang="en-US" altLang="zh-CN" sz="1200" i="1" dirty="0"/>
              <a:t>&lt;!-- </a:t>
            </a:r>
            <a:r>
              <a:rPr lang="zh-CN" altLang="en-US" sz="1200" i="1" dirty="0"/>
              <a:t>指定</a:t>
            </a:r>
            <a:r>
              <a:rPr lang="en-US" altLang="zh-CN" sz="1200" i="1" dirty="0"/>
              <a:t>RM</a:t>
            </a:r>
            <a:r>
              <a:rPr lang="zh-CN" altLang="en-US" sz="1200" i="1" dirty="0"/>
              <a:t>的</a:t>
            </a:r>
            <a:r>
              <a:rPr lang="en-US" altLang="zh-CN" sz="1200" i="1" dirty="0"/>
              <a:t>cluster id --&gt;</a:t>
            </a:r>
          </a:p>
          <a:p>
            <a:pPr marL="0" indent="0">
              <a:buNone/>
            </a:pPr>
            <a:r>
              <a:rPr lang="en-US" altLang="zh-CN" sz="1200" i="1" dirty="0"/>
              <a:t>&lt;property&gt;</a:t>
            </a:r>
          </a:p>
          <a:p>
            <a:pPr marL="0" indent="0">
              <a:buNone/>
            </a:pPr>
            <a:r>
              <a:rPr lang="en-US" altLang="zh-CN" sz="1200" i="1" dirty="0"/>
              <a:t>       &lt;name&gt;</a:t>
            </a:r>
            <a:r>
              <a:rPr lang="en-US" altLang="zh-CN" sz="1200" i="1" dirty="0" err="1"/>
              <a:t>yarn.resourcemanager.cluster</a:t>
            </a:r>
            <a:r>
              <a:rPr lang="en-US" altLang="zh-CN" sz="1200" i="1" dirty="0"/>
              <a:t>-id&lt;/name&gt;</a:t>
            </a:r>
          </a:p>
          <a:p>
            <a:pPr marL="0" indent="0">
              <a:buNone/>
            </a:pPr>
            <a:r>
              <a:rPr lang="en-US" altLang="zh-CN" sz="1200" i="1" dirty="0"/>
              <a:t>       &lt;value&gt;yarn-cluster&lt;/value&gt;</a:t>
            </a:r>
          </a:p>
          <a:p>
            <a:pPr marL="0" indent="0">
              <a:buNone/>
            </a:pPr>
            <a:r>
              <a:rPr lang="en-US" altLang="zh-CN" sz="1200" i="1" dirty="0"/>
              <a:t>&lt;/property&gt;</a:t>
            </a:r>
          </a:p>
        </p:txBody>
      </p:sp>
      <p:sp>
        <p:nvSpPr>
          <p:cNvPr id="4" name="内容占位符 2">
            <a:extLst>
              <a:ext uri="{FF2B5EF4-FFF2-40B4-BE49-F238E27FC236}">
                <a16:creationId xmlns:a16="http://schemas.microsoft.com/office/drawing/2014/main" id="{07A9C7D2-FE1F-40F2-9E1B-0C6B21D87AD0}"/>
              </a:ext>
            </a:extLst>
          </p:cNvPr>
          <p:cNvSpPr txBox="1">
            <a:spLocks/>
          </p:cNvSpPr>
          <p:nvPr/>
        </p:nvSpPr>
        <p:spPr>
          <a:xfrm>
            <a:off x="4572000" y="1364493"/>
            <a:ext cx="3943350" cy="3263504"/>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100" i="1" dirty="0"/>
              <a:t>&lt;!-- </a:t>
            </a:r>
            <a:r>
              <a:rPr lang="zh-CN" altLang="en-US" sz="1100" i="1" dirty="0"/>
              <a:t>指定</a:t>
            </a:r>
            <a:r>
              <a:rPr lang="en-US" altLang="zh-CN" sz="1100" i="1" dirty="0"/>
              <a:t>RM</a:t>
            </a:r>
            <a:r>
              <a:rPr lang="zh-CN" altLang="en-US" sz="1100" i="1" dirty="0"/>
              <a:t>的名字 </a:t>
            </a:r>
            <a:r>
              <a:rPr lang="en-US" altLang="zh-CN" sz="1100" i="1" dirty="0"/>
              <a:t>--&gt;</a:t>
            </a:r>
          </a:p>
          <a:p>
            <a:pPr marL="0" indent="0">
              <a:buNone/>
            </a:pPr>
            <a:r>
              <a:rPr lang="en-US" altLang="zh-CN" sz="1100" i="1" dirty="0"/>
              <a:t>&lt;property&gt;</a:t>
            </a:r>
          </a:p>
          <a:p>
            <a:pPr marL="0" indent="0">
              <a:buNone/>
            </a:pPr>
            <a:r>
              <a:rPr lang="en-US" altLang="zh-CN" sz="1100" i="1" dirty="0"/>
              <a:t>       &lt;name&gt;yarn.resourcemanager.ha.rm-ids&lt;/name&gt;</a:t>
            </a:r>
          </a:p>
          <a:p>
            <a:pPr marL="0" indent="0">
              <a:buNone/>
            </a:pPr>
            <a:r>
              <a:rPr lang="en-US" altLang="zh-CN" sz="1100" i="1" dirty="0"/>
              <a:t>       &lt;value&gt;rm1,rm2&lt;/value&gt;</a:t>
            </a:r>
          </a:p>
          <a:p>
            <a:pPr marL="0" indent="0">
              <a:buNone/>
            </a:pPr>
            <a:r>
              <a:rPr lang="en-US" altLang="zh-CN" sz="1100" i="1" dirty="0"/>
              <a:t>&lt;/property&gt;</a:t>
            </a:r>
          </a:p>
        </p:txBody>
      </p:sp>
    </p:spTree>
    <p:extLst>
      <p:ext uri="{BB962C8B-B14F-4D97-AF65-F5344CB8AC3E}">
        <p14:creationId xmlns:p14="http://schemas.microsoft.com/office/powerpoint/2010/main" val="2431434560"/>
      </p:ext>
    </p:extLst>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5EC28-25A8-453F-8974-C370EB557A08}"/>
              </a:ext>
            </a:extLst>
          </p:cNvPr>
          <p:cNvSpPr>
            <a:spLocks noGrp="1"/>
          </p:cNvSpPr>
          <p:nvPr>
            <p:ph type="title"/>
          </p:nvPr>
        </p:nvSpPr>
        <p:spPr/>
        <p:txBody>
          <a:bodyPr/>
          <a:lstStyle/>
          <a:p>
            <a:r>
              <a:rPr lang="zh-CN" altLang="zh-CN" dirty="0"/>
              <a:t>【实例</a:t>
            </a:r>
            <a:r>
              <a:rPr lang="en-US" altLang="zh-CN" dirty="0"/>
              <a:t>5-4</a:t>
            </a:r>
            <a:r>
              <a:rPr lang="zh-CN" altLang="zh-CN" dirty="0"/>
              <a:t>】</a:t>
            </a:r>
            <a:endParaRPr lang="zh-CN" altLang="en-US" dirty="0"/>
          </a:p>
        </p:txBody>
      </p:sp>
      <p:sp>
        <p:nvSpPr>
          <p:cNvPr id="3" name="内容占位符 2">
            <a:extLst>
              <a:ext uri="{FF2B5EF4-FFF2-40B4-BE49-F238E27FC236}">
                <a16:creationId xmlns:a16="http://schemas.microsoft.com/office/drawing/2014/main" id="{06800921-752E-4B84-A6C1-F3C086BB4FDF}"/>
              </a:ext>
            </a:extLst>
          </p:cNvPr>
          <p:cNvSpPr>
            <a:spLocks noGrp="1"/>
          </p:cNvSpPr>
          <p:nvPr>
            <p:ph idx="1"/>
          </p:nvPr>
        </p:nvSpPr>
        <p:spPr>
          <a:xfrm>
            <a:off x="628650" y="1369219"/>
            <a:ext cx="3943350" cy="3263504"/>
          </a:xfrm>
        </p:spPr>
        <p:txBody>
          <a:bodyPr>
            <a:normAutofit fontScale="47500" lnSpcReduction="20000"/>
          </a:bodyPr>
          <a:lstStyle/>
          <a:p>
            <a:pPr marL="0" indent="0">
              <a:buNone/>
            </a:pPr>
            <a:r>
              <a:rPr lang="en-US" altLang="zh-CN" i="1" dirty="0"/>
              <a:t>&lt;!-- </a:t>
            </a:r>
            <a:r>
              <a:rPr lang="zh-CN" altLang="en-US" i="1" dirty="0"/>
              <a:t>指定</a:t>
            </a:r>
            <a:r>
              <a:rPr lang="en-US" altLang="zh-CN" i="1" dirty="0"/>
              <a:t>RM</a:t>
            </a:r>
            <a:r>
              <a:rPr lang="zh-CN" altLang="en-US" i="1" dirty="0"/>
              <a:t>的地址 </a:t>
            </a:r>
            <a:r>
              <a:rPr lang="en-US" altLang="zh-CN" i="1" dirty="0"/>
              <a:t>--&gt;</a:t>
            </a:r>
          </a:p>
          <a:p>
            <a:pPr marL="0" indent="0">
              <a:buNone/>
            </a:pPr>
            <a:r>
              <a:rPr lang="en-US" altLang="zh-CN" i="1" dirty="0"/>
              <a:t>&lt;property&gt;</a:t>
            </a:r>
          </a:p>
          <a:p>
            <a:pPr marL="0" indent="0">
              <a:buNone/>
            </a:pPr>
            <a:r>
              <a:rPr lang="en-US" altLang="zh-CN" i="1" dirty="0"/>
              <a:t>       &lt;name&gt;yarn.resourcemanager.hostname.rm1 &lt;/name&gt;</a:t>
            </a:r>
          </a:p>
          <a:p>
            <a:pPr marL="0" indent="0">
              <a:buNone/>
            </a:pPr>
            <a:r>
              <a:rPr lang="en-US" altLang="zh-CN" i="1" dirty="0"/>
              <a:t>       &lt;value&gt;master1&lt;/value&gt;</a:t>
            </a:r>
          </a:p>
          <a:p>
            <a:pPr marL="0" indent="0">
              <a:buNone/>
            </a:pPr>
            <a:r>
              <a:rPr lang="en-US" altLang="zh-CN" i="1" dirty="0"/>
              <a:t>&lt;/property&gt;</a:t>
            </a:r>
          </a:p>
          <a:p>
            <a:pPr marL="0" indent="0">
              <a:buNone/>
            </a:pPr>
            <a:r>
              <a:rPr lang="en-US" altLang="zh-CN" i="1" dirty="0"/>
              <a:t>&lt;property&gt;</a:t>
            </a:r>
          </a:p>
          <a:p>
            <a:pPr marL="0" indent="0">
              <a:buNone/>
            </a:pPr>
            <a:r>
              <a:rPr lang="en-US" altLang="zh-CN" i="1" dirty="0"/>
              <a:t>       &lt;name&gt;yarn.resourcemanager.hostname.rm2 &lt;/name&gt;</a:t>
            </a:r>
          </a:p>
          <a:p>
            <a:pPr marL="0" indent="0">
              <a:buNone/>
            </a:pPr>
            <a:r>
              <a:rPr lang="en-US" altLang="zh-CN" i="1" dirty="0"/>
              <a:t>       &lt;value&gt;master2&lt;/value&gt;</a:t>
            </a:r>
          </a:p>
          <a:p>
            <a:pPr marL="0" indent="0">
              <a:buNone/>
            </a:pPr>
            <a:r>
              <a:rPr lang="en-US" altLang="zh-CN" i="1" dirty="0"/>
              <a:t>&lt;/property&gt;</a:t>
            </a:r>
          </a:p>
          <a:p>
            <a:pPr marL="0" indent="0">
              <a:buNone/>
            </a:pPr>
            <a:r>
              <a:rPr lang="en-US" altLang="zh-CN" i="1" dirty="0"/>
              <a:t>&lt;property&gt;</a:t>
            </a:r>
          </a:p>
          <a:p>
            <a:pPr marL="0" indent="0">
              <a:buNone/>
            </a:pPr>
            <a:r>
              <a:rPr lang="en-US" altLang="zh-CN" i="1" dirty="0"/>
              <a:t>       &lt;name&gt;yarn.resourcemanager.webapp.address.rm1&lt;/name&gt;</a:t>
            </a:r>
          </a:p>
          <a:p>
            <a:pPr marL="0" indent="0">
              <a:buNone/>
            </a:pPr>
            <a:r>
              <a:rPr lang="en-US" altLang="zh-CN" i="1" dirty="0"/>
              <a:t>       &lt;value&gt;master1:8088&lt;/value&gt;</a:t>
            </a:r>
          </a:p>
          <a:p>
            <a:pPr marL="0" indent="0">
              <a:buNone/>
            </a:pPr>
            <a:r>
              <a:rPr lang="en-US" altLang="zh-CN" i="1" dirty="0"/>
              <a:t>&lt;/property&gt;</a:t>
            </a:r>
          </a:p>
        </p:txBody>
      </p:sp>
      <p:sp>
        <p:nvSpPr>
          <p:cNvPr id="4" name="内容占位符 2">
            <a:extLst>
              <a:ext uri="{FF2B5EF4-FFF2-40B4-BE49-F238E27FC236}">
                <a16:creationId xmlns:a16="http://schemas.microsoft.com/office/drawing/2014/main" id="{07A9C7D2-FE1F-40F2-9E1B-0C6B21D87AD0}"/>
              </a:ext>
            </a:extLst>
          </p:cNvPr>
          <p:cNvSpPr txBox="1">
            <a:spLocks/>
          </p:cNvSpPr>
          <p:nvPr/>
        </p:nvSpPr>
        <p:spPr>
          <a:xfrm>
            <a:off x="4572000" y="1364493"/>
            <a:ext cx="3943350" cy="3263504"/>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zh-CN" altLang="en-US" dirty="0"/>
          </a:p>
        </p:txBody>
      </p:sp>
      <p:sp>
        <p:nvSpPr>
          <p:cNvPr id="5" name="内容占位符 2">
            <a:extLst>
              <a:ext uri="{FF2B5EF4-FFF2-40B4-BE49-F238E27FC236}">
                <a16:creationId xmlns:a16="http://schemas.microsoft.com/office/drawing/2014/main" id="{8D41088F-36F2-4964-AF07-0D2A45492269}"/>
              </a:ext>
            </a:extLst>
          </p:cNvPr>
          <p:cNvSpPr txBox="1">
            <a:spLocks/>
          </p:cNvSpPr>
          <p:nvPr/>
        </p:nvSpPr>
        <p:spPr>
          <a:xfrm>
            <a:off x="4572000" y="1268016"/>
            <a:ext cx="3943350" cy="3263504"/>
          </a:xfrm>
          <a:prstGeom prst="rect">
            <a:avLst/>
          </a:prstGeom>
        </p:spPr>
        <p:txBody>
          <a:bodyPr vert="horz" lIns="91440" tIns="45720" rIns="91440" bIns="45720" rtlCol="0">
            <a:normAutofit fontScale="85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000" i="1" dirty="0"/>
              <a:t>&lt;property&gt;</a:t>
            </a:r>
          </a:p>
          <a:p>
            <a:pPr marL="0" indent="0">
              <a:buNone/>
            </a:pPr>
            <a:r>
              <a:rPr lang="en-US" altLang="zh-CN" sz="1000" i="1" dirty="0"/>
              <a:t>       &lt;name&gt;yarn.resourcemanager.webapp.address.rm2&lt;/name&gt;</a:t>
            </a:r>
          </a:p>
          <a:p>
            <a:pPr marL="0" indent="0">
              <a:buNone/>
            </a:pPr>
            <a:r>
              <a:rPr lang="en-US" altLang="zh-CN" sz="1000" i="1" dirty="0"/>
              <a:t>       &lt;value&gt;master2:8088&lt;/value&gt;</a:t>
            </a:r>
          </a:p>
          <a:p>
            <a:pPr marL="0" indent="0">
              <a:buNone/>
            </a:pPr>
            <a:r>
              <a:rPr lang="en-US" altLang="zh-CN" sz="1000" i="1" dirty="0"/>
              <a:t>&lt;/property&gt;</a:t>
            </a:r>
          </a:p>
          <a:p>
            <a:pPr marL="0" indent="0">
              <a:buNone/>
            </a:pPr>
            <a:endParaRPr lang="en-US" altLang="zh-CN" sz="1000" i="1" dirty="0"/>
          </a:p>
          <a:p>
            <a:pPr marL="0" indent="0">
              <a:buNone/>
            </a:pPr>
            <a:r>
              <a:rPr lang="en-US" altLang="zh-CN" sz="1000" i="1" dirty="0"/>
              <a:t>&lt;!-- </a:t>
            </a:r>
            <a:r>
              <a:rPr lang="zh-CN" altLang="en-US" sz="1000" i="1" dirty="0"/>
              <a:t>指定</a:t>
            </a:r>
            <a:r>
              <a:rPr lang="en-US" altLang="zh-CN" sz="1000" i="1" dirty="0" err="1"/>
              <a:t>ZooKeeper</a:t>
            </a:r>
            <a:r>
              <a:rPr lang="zh-CN" altLang="en-US" sz="1000" i="1" dirty="0"/>
              <a:t>集群地址 </a:t>
            </a:r>
            <a:r>
              <a:rPr lang="en-US" altLang="zh-CN" sz="1000" i="1" dirty="0"/>
              <a:t>--&gt;</a:t>
            </a:r>
          </a:p>
          <a:p>
            <a:pPr marL="0" indent="0">
              <a:buNone/>
            </a:pPr>
            <a:r>
              <a:rPr lang="en-US" altLang="zh-CN" sz="1000" i="1" dirty="0"/>
              <a:t>&lt;property&gt;</a:t>
            </a:r>
          </a:p>
          <a:p>
            <a:pPr marL="0" indent="0">
              <a:buNone/>
            </a:pPr>
            <a:r>
              <a:rPr lang="en-US" altLang="zh-CN" sz="1000" i="1" dirty="0"/>
              <a:t>       &lt;name&gt;</a:t>
            </a:r>
            <a:r>
              <a:rPr lang="en-US" altLang="zh-CN" sz="1000" i="1" dirty="0" err="1"/>
              <a:t>yarn.resourcemanager.zk</a:t>
            </a:r>
            <a:r>
              <a:rPr lang="en-US" altLang="zh-CN" sz="1000" i="1" dirty="0"/>
              <a:t>-address&lt;/name&gt;</a:t>
            </a:r>
          </a:p>
          <a:p>
            <a:pPr marL="0" indent="0">
              <a:buNone/>
            </a:pPr>
            <a:r>
              <a:rPr lang="en-US" altLang="zh-CN" sz="1000" i="1" dirty="0"/>
              <a:t>       &lt;value&gt;master1:2181,master2:2181,master3:2181&lt;/value&gt;</a:t>
            </a:r>
          </a:p>
          <a:p>
            <a:pPr marL="0" indent="0">
              <a:buNone/>
            </a:pPr>
            <a:r>
              <a:rPr lang="en-US" altLang="zh-CN" sz="1000" i="1" dirty="0"/>
              <a:t>&lt;/property&gt;</a:t>
            </a:r>
          </a:p>
          <a:p>
            <a:pPr marL="0" indent="0">
              <a:buNone/>
            </a:pPr>
            <a:endParaRPr lang="en-US" altLang="zh-CN" sz="1000" i="1" dirty="0"/>
          </a:p>
          <a:p>
            <a:pPr marL="0" indent="0">
              <a:buNone/>
            </a:pPr>
            <a:r>
              <a:rPr lang="en-US" altLang="zh-CN" sz="1000" i="1" dirty="0"/>
              <a:t>&lt;property&gt;</a:t>
            </a:r>
            <a:endParaRPr lang="zh-CN" altLang="zh-CN" sz="1000" i="1" dirty="0"/>
          </a:p>
          <a:p>
            <a:pPr marL="0" indent="0">
              <a:buNone/>
            </a:pPr>
            <a:r>
              <a:rPr lang="en-US" altLang="zh-CN" sz="1000" i="1" dirty="0"/>
              <a:t>       &lt;name&gt;</a:t>
            </a:r>
            <a:r>
              <a:rPr lang="en-US" altLang="zh-CN" sz="1000" i="1" dirty="0" err="1"/>
              <a:t>yarn.nodemanager.aux</a:t>
            </a:r>
            <a:r>
              <a:rPr lang="en-US" altLang="zh-CN" sz="1000" i="1" dirty="0"/>
              <a:t>-services&lt;/name&gt;</a:t>
            </a:r>
            <a:endParaRPr lang="zh-CN" altLang="zh-CN" sz="1000" i="1" dirty="0"/>
          </a:p>
          <a:p>
            <a:pPr marL="0" indent="0">
              <a:buNone/>
            </a:pPr>
            <a:r>
              <a:rPr lang="en-US" altLang="zh-CN" sz="1000" i="1" dirty="0"/>
              <a:t>       &lt;value&gt;</a:t>
            </a:r>
            <a:r>
              <a:rPr lang="en-US" altLang="zh-CN" sz="1000" i="1" dirty="0" err="1"/>
              <a:t>mapreduce_shuffle</a:t>
            </a:r>
            <a:r>
              <a:rPr lang="en-US" altLang="zh-CN" sz="1000" i="1" dirty="0"/>
              <a:t>&lt;/value&gt;</a:t>
            </a:r>
            <a:endParaRPr lang="zh-CN" altLang="zh-CN" sz="1000" i="1" dirty="0"/>
          </a:p>
          <a:p>
            <a:pPr marL="0" indent="0">
              <a:buNone/>
            </a:pPr>
            <a:r>
              <a:rPr lang="en-US" altLang="zh-CN" sz="1000" i="1" dirty="0"/>
              <a:t>&lt;/property&gt;</a:t>
            </a:r>
            <a:endParaRPr lang="zh-CN" altLang="zh-CN" sz="1000" i="1" dirty="0"/>
          </a:p>
        </p:txBody>
      </p:sp>
    </p:spTree>
    <p:extLst>
      <p:ext uri="{BB962C8B-B14F-4D97-AF65-F5344CB8AC3E}">
        <p14:creationId xmlns:p14="http://schemas.microsoft.com/office/powerpoint/2010/main" val="3146431504"/>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FEE91-E4D0-4FB8-9DBD-F2C4E649843A}"/>
              </a:ext>
            </a:extLst>
          </p:cNvPr>
          <p:cNvSpPr>
            <a:spLocks noGrp="1"/>
          </p:cNvSpPr>
          <p:nvPr>
            <p:ph type="title"/>
          </p:nvPr>
        </p:nvSpPr>
        <p:spPr/>
        <p:txBody>
          <a:bodyPr/>
          <a:lstStyle/>
          <a:p>
            <a:r>
              <a:rPr lang="zh-CN" altLang="zh-CN" dirty="0"/>
              <a:t>【实例</a:t>
            </a:r>
            <a:r>
              <a:rPr lang="en-US" altLang="zh-CN" dirty="0"/>
              <a:t>5-4</a:t>
            </a:r>
            <a:r>
              <a:rPr lang="zh-CN" altLang="zh-CN" dirty="0"/>
              <a:t>】</a:t>
            </a:r>
            <a:endParaRPr lang="zh-CN" altLang="en-US" dirty="0"/>
          </a:p>
        </p:txBody>
      </p:sp>
      <p:sp>
        <p:nvSpPr>
          <p:cNvPr id="3" name="内容占位符 2">
            <a:extLst>
              <a:ext uri="{FF2B5EF4-FFF2-40B4-BE49-F238E27FC236}">
                <a16:creationId xmlns:a16="http://schemas.microsoft.com/office/drawing/2014/main" id="{473129DD-E9D1-4B27-9F57-F676C30DA0F1}"/>
              </a:ext>
            </a:extLst>
          </p:cNvPr>
          <p:cNvSpPr>
            <a:spLocks noGrp="1"/>
          </p:cNvSpPr>
          <p:nvPr>
            <p:ph idx="1"/>
          </p:nvPr>
        </p:nvSpPr>
        <p:spPr/>
        <p:txBody>
          <a:bodyPr/>
          <a:lstStyle/>
          <a:p>
            <a:r>
              <a:rPr lang="zh-CN" altLang="zh-CN" dirty="0"/>
              <a:t>其次需要在配置文件</a:t>
            </a:r>
            <a:r>
              <a:rPr lang="en-US" altLang="zh-CN" dirty="0"/>
              <a:t>mapred-site.xml</a:t>
            </a:r>
            <a:r>
              <a:rPr lang="zh-CN" altLang="zh-CN" dirty="0"/>
              <a:t>中添加如下内容：</a:t>
            </a:r>
          </a:p>
          <a:p>
            <a:pPr marL="0" indent="0">
              <a:buNone/>
            </a:pPr>
            <a:r>
              <a:rPr lang="en-US" altLang="zh-CN" i="1" dirty="0"/>
              <a:t>&lt;!—</a:t>
            </a:r>
            <a:r>
              <a:rPr lang="zh-CN" altLang="zh-CN" i="1" dirty="0"/>
              <a:t>指定</a:t>
            </a:r>
            <a:r>
              <a:rPr lang="en-US" altLang="zh-CN" i="1" dirty="0"/>
              <a:t>MapReduce</a:t>
            </a:r>
            <a:r>
              <a:rPr lang="zh-CN" altLang="zh-CN" i="1" dirty="0"/>
              <a:t>框架为</a:t>
            </a:r>
            <a:r>
              <a:rPr lang="en-US" altLang="zh-CN" i="1" dirty="0"/>
              <a:t>YARN</a:t>
            </a:r>
            <a:r>
              <a:rPr lang="zh-CN" altLang="zh-CN" i="1" dirty="0"/>
              <a:t>方式</a:t>
            </a:r>
            <a:r>
              <a:rPr lang="en-US" altLang="zh-CN" i="1" dirty="0"/>
              <a:t> --&gt;</a:t>
            </a:r>
            <a:endParaRPr lang="zh-CN" altLang="zh-CN" i="1" dirty="0"/>
          </a:p>
          <a:p>
            <a:pPr marL="0" indent="0">
              <a:buNone/>
            </a:pPr>
            <a:r>
              <a:rPr lang="en-US" altLang="zh-CN" i="1" dirty="0"/>
              <a:t>&lt;property&gt;</a:t>
            </a:r>
            <a:endParaRPr lang="zh-CN" altLang="zh-CN" i="1" dirty="0"/>
          </a:p>
          <a:p>
            <a:pPr marL="0" indent="0">
              <a:buNone/>
            </a:pPr>
            <a:r>
              <a:rPr lang="en-US" altLang="zh-CN" i="1" dirty="0"/>
              <a:t>       &lt;name&gt;mapreduce.framework.name&lt;/name&gt;</a:t>
            </a:r>
            <a:endParaRPr lang="zh-CN" altLang="zh-CN" i="1" dirty="0"/>
          </a:p>
          <a:p>
            <a:pPr marL="0" indent="0">
              <a:buNone/>
            </a:pPr>
            <a:r>
              <a:rPr lang="en-US" altLang="zh-CN" i="1" dirty="0"/>
              <a:t>       &lt;value&gt;yarn&lt;/value&gt;</a:t>
            </a:r>
            <a:endParaRPr lang="zh-CN" altLang="zh-CN" i="1" dirty="0"/>
          </a:p>
          <a:p>
            <a:pPr marL="0" indent="0">
              <a:buNone/>
            </a:pPr>
            <a:r>
              <a:rPr lang="en-US" altLang="zh-CN" i="1" dirty="0"/>
              <a:t>&lt;/property&gt;</a:t>
            </a:r>
            <a:endParaRPr lang="zh-CN" altLang="zh-CN" i="1" dirty="0"/>
          </a:p>
        </p:txBody>
      </p:sp>
    </p:spTree>
    <p:extLst>
      <p:ext uri="{BB962C8B-B14F-4D97-AF65-F5344CB8AC3E}">
        <p14:creationId xmlns:p14="http://schemas.microsoft.com/office/powerpoint/2010/main" val="3678802106"/>
      </p:ext>
    </p:extLst>
  </p:cSld>
  <p:clrMapOvr>
    <a:masterClrMapping/>
  </p:clrMapOvr>
  <p:transition spd="med">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46B20-329B-47EB-B977-62759EB51572}"/>
              </a:ext>
            </a:extLst>
          </p:cNvPr>
          <p:cNvSpPr>
            <a:spLocks noGrp="1"/>
          </p:cNvSpPr>
          <p:nvPr>
            <p:ph type="title"/>
          </p:nvPr>
        </p:nvSpPr>
        <p:spPr/>
        <p:txBody>
          <a:bodyPr/>
          <a:lstStyle/>
          <a:p>
            <a:r>
              <a:rPr lang="en-US" altLang="zh-CN" dirty="0"/>
              <a:t>5.5.3  YARN Federation</a:t>
            </a:r>
            <a:r>
              <a:rPr lang="zh-CN" altLang="en-US" dirty="0"/>
              <a:t>联邦机制</a:t>
            </a:r>
          </a:p>
        </p:txBody>
      </p:sp>
      <p:sp>
        <p:nvSpPr>
          <p:cNvPr id="3" name="内容占位符 2">
            <a:extLst>
              <a:ext uri="{FF2B5EF4-FFF2-40B4-BE49-F238E27FC236}">
                <a16:creationId xmlns:a16="http://schemas.microsoft.com/office/drawing/2014/main" id="{93E8B173-7CF1-468C-B0B1-83EF92E85CA0}"/>
              </a:ext>
            </a:extLst>
          </p:cNvPr>
          <p:cNvSpPr>
            <a:spLocks noGrp="1"/>
          </p:cNvSpPr>
          <p:nvPr>
            <p:ph idx="1"/>
          </p:nvPr>
        </p:nvSpPr>
        <p:spPr/>
        <p:txBody>
          <a:bodyPr>
            <a:normAutofit fontScale="85000" lnSpcReduction="20000"/>
          </a:bodyPr>
          <a:lstStyle/>
          <a:p>
            <a:r>
              <a:rPr lang="en-US" altLang="zh-CN" dirty="0"/>
              <a:t>1. YARN Federation</a:t>
            </a:r>
            <a:r>
              <a:rPr lang="zh-CN" altLang="zh-CN" dirty="0"/>
              <a:t>概述</a:t>
            </a:r>
          </a:p>
          <a:p>
            <a:pPr lvl="1"/>
            <a:r>
              <a:rPr lang="zh-CN" altLang="zh-CN" dirty="0"/>
              <a:t>众所周知，</a:t>
            </a:r>
            <a:r>
              <a:rPr lang="en-US" altLang="zh-CN" dirty="0"/>
              <a:t>YARN</a:t>
            </a:r>
            <a:r>
              <a:rPr lang="zh-CN" altLang="zh-CN" dirty="0"/>
              <a:t>可以扩展到数千个节点。</a:t>
            </a:r>
            <a:r>
              <a:rPr lang="en-US" altLang="zh-CN" dirty="0"/>
              <a:t>YARN</a:t>
            </a:r>
            <a:r>
              <a:rPr lang="zh-CN" altLang="zh-CN" dirty="0"/>
              <a:t>的可伸缩性由</a:t>
            </a:r>
            <a:r>
              <a:rPr lang="en-US" altLang="zh-CN" dirty="0" err="1"/>
              <a:t>ResourceManager</a:t>
            </a:r>
            <a:r>
              <a:rPr lang="zh-CN" altLang="zh-CN" dirty="0"/>
              <a:t>确定，并且与节点数、活跃的应用程序、活跃的容器和心跳频率成比例。降低心跳可以提高可扩展性，但对利用率有害。基于联邦（</a:t>
            </a:r>
            <a:r>
              <a:rPr lang="en-US" altLang="zh-CN" dirty="0"/>
              <a:t>Federation</a:t>
            </a:r>
            <a:r>
              <a:rPr lang="zh-CN" altLang="zh-CN" dirty="0"/>
              <a:t>）的方法，通过联合多个</a:t>
            </a:r>
            <a:r>
              <a:rPr lang="en-US" altLang="zh-CN" dirty="0"/>
              <a:t>YARN</a:t>
            </a:r>
            <a:r>
              <a:rPr lang="zh-CN" altLang="zh-CN" dirty="0"/>
              <a:t>子集，可以将单个</a:t>
            </a:r>
            <a:r>
              <a:rPr lang="en-US" altLang="zh-CN" dirty="0"/>
              <a:t>YARN</a:t>
            </a:r>
            <a:r>
              <a:rPr lang="zh-CN" altLang="zh-CN" dirty="0"/>
              <a:t>集群扩展到数万个节点。</a:t>
            </a:r>
            <a:r>
              <a:rPr lang="en-US" altLang="zh-CN" dirty="0"/>
              <a:t>YARN Federation</a:t>
            </a:r>
            <a:r>
              <a:rPr lang="zh-CN" altLang="zh-CN" dirty="0"/>
              <a:t>是将大的（</a:t>
            </a:r>
            <a:r>
              <a:rPr lang="en-US" altLang="zh-CN" dirty="0"/>
              <a:t>10-100k</a:t>
            </a:r>
            <a:r>
              <a:rPr lang="zh-CN" altLang="zh-CN" dirty="0"/>
              <a:t>节点）集群划分成称为子集群的较小单元，每个集群具有其自己的</a:t>
            </a:r>
            <a:r>
              <a:rPr lang="en-US" altLang="zh-CN" dirty="0" err="1"/>
              <a:t>ResourceManager</a:t>
            </a:r>
            <a:r>
              <a:rPr lang="zh-CN" altLang="zh-CN" dirty="0"/>
              <a:t>和</a:t>
            </a:r>
            <a:r>
              <a:rPr lang="en-US" altLang="zh-CN" dirty="0" err="1"/>
              <a:t>NodeManager</a:t>
            </a:r>
            <a:r>
              <a:rPr lang="zh-CN" altLang="zh-CN" dirty="0"/>
              <a:t>。联合系统（</a:t>
            </a:r>
            <a:r>
              <a:rPr lang="en-US" altLang="zh-CN" dirty="0"/>
              <a:t>Federation System</a:t>
            </a:r>
            <a:r>
              <a:rPr lang="zh-CN" altLang="zh-CN" dirty="0"/>
              <a:t>）将这些子集群拼接在一起，使它们成为应用程序的一个大型</a:t>
            </a:r>
            <a:r>
              <a:rPr lang="en-US" altLang="zh-CN" dirty="0"/>
              <a:t>YARN</a:t>
            </a:r>
            <a:r>
              <a:rPr lang="zh-CN" altLang="zh-CN" dirty="0"/>
              <a:t>集群。在此联合环境中运行的应用程序将看到单个大型</a:t>
            </a:r>
            <a:r>
              <a:rPr lang="en-US" altLang="zh-CN" dirty="0"/>
              <a:t>YARN</a:t>
            </a:r>
            <a:r>
              <a:rPr lang="zh-CN" altLang="zh-CN" dirty="0"/>
              <a:t>集群，并且能够在联合集群的任何节点上计划任务。联合系统将与子集群的</a:t>
            </a:r>
            <a:r>
              <a:rPr lang="en-US" altLang="zh-CN" dirty="0" err="1"/>
              <a:t>ResourceManager</a:t>
            </a:r>
            <a:r>
              <a:rPr lang="zh-CN" altLang="zh-CN" dirty="0"/>
              <a:t>协商并为应用程序提供资源，目标是允许单个作业无缝地“跨越”子集群。</a:t>
            </a:r>
          </a:p>
          <a:p>
            <a:pPr lvl="1"/>
            <a:r>
              <a:rPr lang="zh-CN" altLang="zh-CN" dirty="0"/>
              <a:t>这种设计在结构上是可扩展的，因为通过限制每个</a:t>
            </a:r>
            <a:r>
              <a:rPr lang="en-US" altLang="zh-CN" dirty="0" err="1"/>
              <a:t>ResourceManager</a:t>
            </a:r>
            <a:r>
              <a:rPr lang="zh-CN" altLang="zh-CN" dirty="0"/>
              <a:t>负责的节点数量，并且采用适当的策略将会保证大多数应用程序驻留在单个子集群中，因此每个</a:t>
            </a:r>
            <a:r>
              <a:rPr lang="en-US" altLang="zh-CN" dirty="0" err="1"/>
              <a:t>ResourceManager</a:t>
            </a:r>
            <a:r>
              <a:rPr lang="zh-CN" altLang="zh-CN" dirty="0"/>
              <a:t>看到的应用程序数量也是有限的。这意味着几乎可以通过简单地添加子集来线性扩展（因为它们之间需要很少的协调）。</a:t>
            </a:r>
          </a:p>
        </p:txBody>
      </p:sp>
    </p:spTree>
    <p:extLst>
      <p:ext uri="{BB962C8B-B14F-4D97-AF65-F5344CB8AC3E}">
        <p14:creationId xmlns:p14="http://schemas.microsoft.com/office/powerpoint/2010/main" val="1782901919"/>
      </p:ext>
    </p:extLst>
  </p:cSld>
  <p:clrMapOvr>
    <a:masterClrMapping/>
  </p:clrMapOvr>
  <p:transition spd="med">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画布 293">
            <a:extLst>
              <a:ext uri="{FF2B5EF4-FFF2-40B4-BE49-F238E27FC236}">
                <a16:creationId xmlns:a16="http://schemas.microsoft.com/office/drawing/2014/main" id="{57BF5772-67CE-4A33-9877-90B65A9A22CD}"/>
              </a:ext>
            </a:extLst>
          </p:cNvPr>
          <p:cNvGrpSpPr/>
          <p:nvPr/>
        </p:nvGrpSpPr>
        <p:grpSpPr>
          <a:xfrm>
            <a:off x="1899285" y="1637992"/>
            <a:ext cx="5345430" cy="3119120"/>
            <a:chOff x="0" y="0"/>
            <a:chExt cx="5345430" cy="3119120"/>
          </a:xfrm>
        </p:grpSpPr>
        <p:sp>
          <p:nvSpPr>
            <p:cNvPr id="6" name="矩形 5">
              <a:extLst>
                <a:ext uri="{FF2B5EF4-FFF2-40B4-BE49-F238E27FC236}">
                  <a16:creationId xmlns:a16="http://schemas.microsoft.com/office/drawing/2014/main" id="{C93D8956-712C-4E3C-BF48-BF1314DDECD7}"/>
                </a:ext>
              </a:extLst>
            </p:cNvPr>
            <p:cNvSpPr/>
            <p:nvPr/>
          </p:nvSpPr>
          <p:spPr>
            <a:xfrm>
              <a:off x="0" y="0"/>
              <a:ext cx="5345430" cy="3119120"/>
            </a:xfrm>
            <a:prstGeom prst="rect">
              <a:avLst/>
            </a:prstGeom>
            <a:solidFill>
              <a:prstClr val="white"/>
            </a:solidFill>
          </p:spPr>
        </p:sp>
        <p:sp>
          <p:nvSpPr>
            <p:cNvPr id="7" name="矩形 6">
              <a:extLst>
                <a:ext uri="{FF2B5EF4-FFF2-40B4-BE49-F238E27FC236}">
                  <a16:creationId xmlns:a16="http://schemas.microsoft.com/office/drawing/2014/main" id="{0012C110-5894-42D3-B070-F6932AAC5569}"/>
                </a:ext>
              </a:extLst>
            </p:cNvPr>
            <p:cNvSpPr/>
            <p:nvPr/>
          </p:nvSpPr>
          <p:spPr>
            <a:xfrm>
              <a:off x="892030" y="892646"/>
              <a:ext cx="2050120" cy="195868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0C553162-C609-42BC-9955-3048ED50AFC0}"/>
                </a:ext>
              </a:extLst>
            </p:cNvPr>
            <p:cNvSpPr/>
            <p:nvPr/>
          </p:nvSpPr>
          <p:spPr>
            <a:xfrm>
              <a:off x="1547351" y="1009486"/>
              <a:ext cx="866479" cy="34290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RM</a:t>
              </a:r>
              <a:endParaRPr lang="zh-CN" sz="1050" kern="100">
                <a:effectLst/>
                <a:ea typeface="等线" panose="02010600030101010101" pitchFamily="2" charset="-122"/>
                <a:cs typeface="Times New Roman" panose="02020603050405020304" pitchFamily="18" charset="0"/>
              </a:endParaRPr>
            </a:p>
          </p:txBody>
        </p:sp>
        <p:sp>
          <p:nvSpPr>
            <p:cNvPr id="9" name="圆柱体 8">
              <a:extLst>
                <a:ext uri="{FF2B5EF4-FFF2-40B4-BE49-F238E27FC236}">
                  <a16:creationId xmlns:a16="http://schemas.microsoft.com/office/drawing/2014/main" id="{DEDEBFFA-7546-4D4E-A530-6F41B4562F40}"/>
                </a:ext>
              </a:extLst>
            </p:cNvPr>
            <p:cNvSpPr/>
            <p:nvPr/>
          </p:nvSpPr>
          <p:spPr>
            <a:xfrm>
              <a:off x="2690351" y="130647"/>
              <a:ext cx="703919" cy="378799"/>
            </a:xfrm>
            <a:prstGeom prst="can">
              <a:avLst/>
            </a:prstGeom>
            <a:no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State Store</a:t>
              </a:r>
              <a:endParaRPr lang="zh-CN" sz="1050" kern="100">
                <a:effectLs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88D2B9FE-1694-42AA-A7DD-680F10B366F8}"/>
                </a:ext>
              </a:extLst>
            </p:cNvPr>
            <p:cNvSpPr/>
            <p:nvPr/>
          </p:nvSpPr>
          <p:spPr>
            <a:xfrm>
              <a:off x="998710" y="2188046"/>
              <a:ext cx="866140" cy="34290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NM</a:t>
              </a:r>
              <a:endParaRPr lang="zh-CN" sz="1050" kern="100">
                <a:effectLst/>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D12A953B-FA3A-4F96-828E-3F7CFA0C2D50}"/>
                </a:ext>
              </a:extLst>
            </p:cNvPr>
            <p:cNvSpPr/>
            <p:nvPr/>
          </p:nvSpPr>
          <p:spPr>
            <a:xfrm>
              <a:off x="1963910" y="2188046"/>
              <a:ext cx="866140" cy="34290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NM</a:t>
              </a:r>
              <a:endParaRPr lang="zh-CN" sz="1050" kern="100">
                <a:effectLst/>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29659930-C9AF-4DF8-A618-1FC78F0D41FC}"/>
                </a:ext>
              </a:extLst>
            </p:cNvPr>
            <p:cNvSpPr/>
            <p:nvPr/>
          </p:nvSpPr>
          <p:spPr>
            <a:xfrm>
              <a:off x="998710" y="1916606"/>
              <a:ext cx="866140" cy="25366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AMRMProxy</a:t>
              </a:r>
              <a:endParaRPr lang="zh-CN" sz="1050" kern="100">
                <a:effectLst/>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A2477F15-0524-454D-BC5C-8B8737CD7DDC}"/>
                </a:ext>
              </a:extLst>
            </p:cNvPr>
            <p:cNvSpPr/>
            <p:nvPr/>
          </p:nvSpPr>
          <p:spPr>
            <a:xfrm>
              <a:off x="1963910" y="1918806"/>
              <a:ext cx="866140" cy="253365"/>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AMRMProxy</a:t>
              </a:r>
              <a:endParaRPr lang="zh-CN" sz="1050" kern="100">
                <a:effectLst/>
                <a:ea typeface="等线" panose="02010600030101010101" pitchFamily="2" charset="-122"/>
                <a:cs typeface="Times New Roman" panose="02020603050405020304" pitchFamily="18" charset="0"/>
              </a:endParaRPr>
            </a:p>
          </p:txBody>
        </p:sp>
        <p:sp>
          <p:nvSpPr>
            <p:cNvPr id="14" name="椭圆 13">
              <a:extLst>
                <a:ext uri="{FF2B5EF4-FFF2-40B4-BE49-F238E27FC236}">
                  <a16:creationId xmlns:a16="http://schemas.microsoft.com/office/drawing/2014/main" id="{48E0E6C1-58B0-4BAE-AAA4-55BBAF6474CC}"/>
                </a:ext>
              </a:extLst>
            </p:cNvPr>
            <p:cNvSpPr/>
            <p:nvPr/>
          </p:nvSpPr>
          <p:spPr>
            <a:xfrm>
              <a:off x="1095230" y="1593686"/>
              <a:ext cx="592160" cy="277200"/>
            </a:xfrm>
            <a:prstGeom prst="ellipse">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Task</a:t>
              </a:r>
              <a:endParaRPr lang="zh-CN" sz="1050" kern="100">
                <a:effectLst/>
                <a:ea typeface="等线" panose="02010600030101010101" pitchFamily="2" charset="-122"/>
                <a:cs typeface="Times New Roman" panose="02020603050405020304" pitchFamily="18" charset="0"/>
              </a:endParaRPr>
            </a:p>
          </p:txBody>
        </p:sp>
        <p:sp>
          <p:nvSpPr>
            <p:cNvPr id="15" name="椭圆 14">
              <a:extLst>
                <a:ext uri="{FF2B5EF4-FFF2-40B4-BE49-F238E27FC236}">
                  <a16:creationId xmlns:a16="http://schemas.microsoft.com/office/drawing/2014/main" id="{781E3879-30EA-4D4F-BBD3-732487D1C500}"/>
                </a:ext>
              </a:extLst>
            </p:cNvPr>
            <p:cNvSpPr/>
            <p:nvPr/>
          </p:nvSpPr>
          <p:spPr>
            <a:xfrm>
              <a:off x="2314430" y="1360006"/>
              <a:ext cx="591820" cy="276860"/>
            </a:xfrm>
            <a:prstGeom prst="ellipse">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AM</a:t>
              </a:r>
              <a:endParaRPr lang="zh-CN" sz="1050" kern="100">
                <a:effectLst/>
                <a:ea typeface="等线" panose="02010600030101010101" pitchFamily="2" charset="-122"/>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CE94D757-A67E-419E-8B94-49CD89F46153}"/>
                </a:ext>
              </a:extLst>
            </p:cNvPr>
            <p:cNvCxnSpPr/>
            <p:nvPr/>
          </p:nvCxnSpPr>
          <p:spPr>
            <a:xfrm flipH="1">
              <a:off x="2396980" y="1636866"/>
              <a:ext cx="213360" cy="2819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E02CCD6D-39AC-4594-8F18-8ECC1601F20F}"/>
                </a:ext>
              </a:extLst>
            </p:cNvPr>
            <p:cNvCxnSpPr/>
            <p:nvPr/>
          </p:nvCxnSpPr>
          <p:spPr>
            <a:xfrm flipH="1" flipV="1">
              <a:off x="1980591" y="1352386"/>
              <a:ext cx="416389" cy="5664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矩形 17">
              <a:extLst>
                <a:ext uri="{FF2B5EF4-FFF2-40B4-BE49-F238E27FC236}">
                  <a16:creationId xmlns:a16="http://schemas.microsoft.com/office/drawing/2014/main" id="{A5B22D2D-52D3-4B64-9940-DCFD0A34B10B}"/>
                </a:ext>
              </a:extLst>
            </p:cNvPr>
            <p:cNvSpPr/>
            <p:nvPr/>
          </p:nvSpPr>
          <p:spPr>
            <a:xfrm>
              <a:off x="1489271" y="1344766"/>
              <a:ext cx="456860"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rm1</a:t>
              </a:r>
              <a:endParaRPr lang="zh-CN" sz="1050" kern="100">
                <a:effectLst/>
                <a:ea typeface="等线"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50B225AA-4887-4592-86D8-A42FCCB3B6E5}"/>
                </a:ext>
              </a:extLst>
            </p:cNvPr>
            <p:cNvSpPr/>
            <p:nvPr/>
          </p:nvSpPr>
          <p:spPr>
            <a:xfrm>
              <a:off x="1205085" y="2530946"/>
              <a:ext cx="487385"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node1</a:t>
              </a:r>
              <a:endParaRPr lang="zh-CN" sz="1050" kern="100">
                <a:effectLst/>
                <a:ea typeface="等线"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DCA1737A-369C-415F-A716-ACC0FCCBFC31}"/>
                </a:ext>
              </a:extLst>
            </p:cNvPr>
            <p:cNvSpPr/>
            <p:nvPr/>
          </p:nvSpPr>
          <p:spPr>
            <a:xfrm>
              <a:off x="2151870" y="2530946"/>
              <a:ext cx="487045"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node2</a:t>
              </a:r>
              <a:endParaRPr lang="zh-CN" sz="1050" kern="100">
                <a:effectLst/>
                <a:ea typeface="等线" panose="02010600030101010101" pitchFamily="2" charset="-122"/>
                <a:cs typeface="Times New Roman" panose="02020603050405020304" pitchFamily="18" charset="0"/>
              </a:endParaRPr>
            </a:p>
          </p:txBody>
        </p:sp>
        <p:sp>
          <p:nvSpPr>
            <p:cNvPr id="21" name="矩形 20">
              <a:extLst>
                <a:ext uri="{FF2B5EF4-FFF2-40B4-BE49-F238E27FC236}">
                  <a16:creationId xmlns:a16="http://schemas.microsoft.com/office/drawing/2014/main" id="{A978AD8D-A43C-432D-A3C1-793A4EBE2955}"/>
                </a:ext>
              </a:extLst>
            </p:cNvPr>
            <p:cNvSpPr/>
            <p:nvPr/>
          </p:nvSpPr>
          <p:spPr>
            <a:xfrm>
              <a:off x="2224260" y="1614006"/>
              <a:ext cx="566760"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分配</a:t>
              </a:r>
              <a:endParaRPr lang="zh-CN" sz="1050" kern="100">
                <a:effectLst/>
                <a:ea typeface="等线" panose="02010600030101010101" pitchFamily="2" charset="-122"/>
                <a:cs typeface="Times New Roman" panose="02020603050405020304" pitchFamily="18" charset="0"/>
              </a:endParaRPr>
            </a:p>
          </p:txBody>
        </p:sp>
        <p:sp>
          <p:nvSpPr>
            <p:cNvPr id="22" name="矩形 21">
              <a:extLst>
                <a:ext uri="{FF2B5EF4-FFF2-40B4-BE49-F238E27FC236}">
                  <a16:creationId xmlns:a16="http://schemas.microsoft.com/office/drawing/2014/main" id="{2EC23648-8C99-4340-B3A0-675CA47C5E2D}"/>
                </a:ext>
              </a:extLst>
            </p:cNvPr>
            <p:cNvSpPr/>
            <p:nvPr/>
          </p:nvSpPr>
          <p:spPr>
            <a:xfrm>
              <a:off x="1765790" y="1578446"/>
              <a:ext cx="566420"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分配</a:t>
              </a:r>
              <a:endParaRPr lang="zh-CN" sz="1050" kern="100">
                <a:effectLst/>
                <a:ea typeface="等线" panose="02010600030101010101" pitchFamily="2" charset="-122"/>
                <a:cs typeface="Times New Roman" panose="02020603050405020304" pitchFamily="18" charset="0"/>
              </a:endParaRPr>
            </a:p>
          </p:txBody>
        </p:sp>
        <p:sp>
          <p:nvSpPr>
            <p:cNvPr id="23" name="矩形 22">
              <a:extLst>
                <a:ext uri="{FF2B5EF4-FFF2-40B4-BE49-F238E27FC236}">
                  <a16:creationId xmlns:a16="http://schemas.microsoft.com/office/drawing/2014/main" id="{54FB759A-7C17-4BBA-A772-004E717A9675}"/>
                </a:ext>
              </a:extLst>
            </p:cNvPr>
            <p:cNvSpPr/>
            <p:nvPr/>
          </p:nvSpPr>
          <p:spPr>
            <a:xfrm>
              <a:off x="892031" y="2865120"/>
              <a:ext cx="2050120" cy="253977"/>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YARN</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子集群</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24" name="矩形 23">
              <a:extLst>
                <a:ext uri="{FF2B5EF4-FFF2-40B4-BE49-F238E27FC236}">
                  <a16:creationId xmlns:a16="http://schemas.microsoft.com/office/drawing/2014/main" id="{17DB138D-5F6E-4CD8-8C9E-D86089B094F2}"/>
                </a:ext>
              </a:extLst>
            </p:cNvPr>
            <p:cNvSpPr/>
            <p:nvPr/>
          </p:nvSpPr>
          <p:spPr>
            <a:xfrm>
              <a:off x="3137390" y="894846"/>
              <a:ext cx="2049780" cy="195834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5" name="矩形 24">
              <a:extLst>
                <a:ext uri="{FF2B5EF4-FFF2-40B4-BE49-F238E27FC236}">
                  <a16:creationId xmlns:a16="http://schemas.microsoft.com/office/drawing/2014/main" id="{3488C1A9-C4E2-442A-9A2C-AB9A52FE3665}"/>
                </a:ext>
              </a:extLst>
            </p:cNvPr>
            <p:cNvSpPr/>
            <p:nvPr/>
          </p:nvSpPr>
          <p:spPr>
            <a:xfrm>
              <a:off x="3792710" y="1011686"/>
              <a:ext cx="866140" cy="34290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RM</a:t>
              </a:r>
              <a:endParaRPr lang="zh-CN" sz="1050" kern="100">
                <a:effectLst/>
                <a:ea typeface="等线" panose="02010600030101010101" pitchFamily="2" charset="-122"/>
                <a:cs typeface="Times New Roman" panose="02020603050405020304" pitchFamily="18" charset="0"/>
              </a:endParaRPr>
            </a:p>
          </p:txBody>
        </p:sp>
        <p:sp>
          <p:nvSpPr>
            <p:cNvPr id="26" name="矩形 25">
              <a:extLst>
                <a:ext uri="{FF2B5EF4-FFF2-40B4-BE49-F238E27FC236}">
                  <a16:creationId xmlns:a16="http://schemas.microsoft.com/office/drawing/2014/main" id="{81760EB8-3143-46F3-96F3-59AA4B5A35FA}"/>
                </a:ext>
              </a:extLst>
            </p:cNvPr>
            <p:cNvSpPr/>
            <p:nvPr/>
          </p:nvSpPr>
          <p:spPr>
            <a:xfrm>
              <a:off x="3244070" y="2190246"/>
              <a:ext cx="866140" cy="34290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NM</a:t>
              </a:r>
              <a:endParaRPr lang="zh-CN" sz="1050" kern="100">
                <a:effectLst/>
                <a:ea typeface="等线" panose="02010600030101010101" pitchFamily="2" charset="-122"/>
                <a:cs typeface="Times New Roman" panose="02020603050405020304" pitchFamily="18" charset="0"/>
              </a:endParaRPr>
            </a:p>
          </p:txBody>
        </p:sp>
        <p:sp>
          <p:nvSpPr>
            <p:cNvPr id="27" name="矩形 26">
              <a:extLst>
                <a:ext uri="{FF2B5EF4-FFF2-40B4-BE49-F238E27FC236}">
                  <a16:creationId xmlns:a16="http://schemas.microsoft.com/office/drawing/2014/main" id="{905A495C-DF5D-4A12-8924-C741FC7BC707}"/>
                </a:ext>
              </a:extLst>
            </p:cNvPr>
            <p:cNvSpPr/>
            <p:nvPr/>
          </p:nvSpPr>
          <p:spPr>
            <a:xfrm>
              <a:off x="4209270" y="2190246"/>
              <a:ext cx="866140" cy="34290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NM</a:t>
              </a:r>
              <a:endParaRPr lang="zh-CN" sz="1050" kern="100">
                <a:effectLst/>
                <a:ea typeface="等线" panose="02010600030101010101" pitchFamily="2" charset="-122"/>
                <a:cs typeface="Times New Roman" panose="02020603050405020304" pitchFamily="18" charset="0"/>
              </a:endParaRPr>
            </a:p>
          </p:txBody>
        </p:sp>
        <p:sp>
          <p:nvSpPr>
            <p:cNvPr id="28" name="矩形 27">
              <a:extLst>
                <a:ext uri="{FF2B5EF4-FFF2-40B4-BE49-F238E27FC236}">
                  <a16:creationId xmlns:a16="http://schemas.microsoft.com/office/drawing/2014/main" id="{923180AF-16D1-469E-A7F4-660881129A35}"/>
                </a:ext>
              </a:extLst>
            </p:cNvPr>
            <p:cNvSpPr/>
            <p:nvPr/>
          </p:nvSpPr>
          <p:spPr>
            <a:xfrm>
              <a:off x="3244070" y="1919101"/>
              <a:ext cx="866140" cy="253365"/>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AMRMProxy</a:t>
              </a:r>
              <a:endParaRPr lang="zh-CN" sz="1050" kern="100">
                <a:effectLst/>
                <a:ea typeface="等线" panose="02010600030101010101" pitchFamily="2" charset="-122"/>
                <a:cs typeface="Times New Roman" panose="02020603050405020304" pitchFamily="18" charset="0"/>
              </a:endParaRPr>
            </a:p>
          </p:txBody>
        </p:sp>
        <p:sp>
          <p:nvSpPr>
            <p:cNvPr id="29" name="矩形 28">
              <a:extLst>
                <a:ext uri="{FF2B5EF4-FFF2-40B4-BE49-F238E27FC236}">
                  <a16:creationId xmlns:a16="http://schemas.microsoft.com/office/drawing/2014/main" id="{C9492F9A-7118-44D0-9679-2674804DC3DA}"/>
                </a:ext>
              </a:extLst>
            </p:cNvPr>
            <p:cNvSpPr/>
            <p:nvPr/>
          </p:nvSpPr>
          <p:spPr>
            <a:xfrm>
              <a:off x="4209270" y="1921006"/>
              <a:ext cx="866140" cy="253365"/>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AMRMProxy</a:t>
              </a:r>
              <a:endParaRPr lang="zh-CN" sz="1050" kern="100">
                <a:effectLst/>
                <a:ea typeface="等线" panose="02010600030101010101" pitchFamily="2" charset="-122"/>
                <a:cs typeface="Times New Roman" panose="02020603050405020304" pitchFamily="18" charset="0"/>
              </a:endParaRPr>
            </a:p>
          </p:txBody>
        </p:sp>
        <p:sp>
          <p:nvSpPr>
            <p:cNvPr id="30" name="椭圆 29">
              <a:extLst>
                <a:ext uri="{FF2B5EF4-FFF2-40B4-BE49-F238E27FC236}">
                  <a16:creationId xmlns:a16="http://schemas.microsoft.com/office/drawing/2014/main" id="{EF11F82F-6333-44E5-B07B-D0824BE9E0B5}"/>
                </a:ext>
              </a:extLst>
            </p:cNvPr>
            <p:cNvSpPr/>
            <p:nvPr/>
          </p:nvSpPr>
          <p:spPr>
            <a:xfrm>
              <a:off x="3340590" y="1595886"/>
              <a:ext cx="591820" cy="276860"/>
            </a:xfrm>
            <a:prstGeom prst="ellipse">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Task</a:t>
              </a:r>
              <a:endParaRPr lang="zh-CN" sz="1050" kern="100">
                <a:effectLst/>
                <a:ea typeface="等线" panose="02010600030101010101" pitchFamily="2" charset="-122"/>
                <a:cs typeface="Times New Roman" panose="02020603050405020304" pitchFamily="18" charset="0"/>
              </a:endParaRPr>
            </a:p>
          </p:txBody>
        </p:sp>
        <p:sp>
          <p:nvSpPr>
            <p:cNvPr id="31" name="矩形 30">
              <a:extLst>
                <a:ext uri="{FF2B5EF4-FFF2-40B4-BE49-F238E27FC236}">
                  <a16:creationId xmlns:a16="http://schemas.microsoft.com/office/drawing/2014/main" id="{1E80FDEA-955F-4A29-90A3-61A974C7E63A}"/>
                </a:ext>
              </a:extLst>
            </p:cNvPr>
            <p:cNvSpPr/>
            <p:nvPr/>
          </p:nvSpPr>
          <p:spPr>
            <a:xfrm>
              <a:off x="3734925" y="1346966"/>
              <a:ext cx="456565"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rm2</a:t>
              </a:r>
              <a:endParaRPr lang="zh-CN" sz="1050" kern="100">
                <a:effectLst/>
                <a:ea typeface="等线" panose="02010600030101010101" pitchFamily="2" charset="-122"/>
                <a:cs typeface="Times New Roman" panose="02020603050405020304" pitchFamily="18" charset="0"/>
              </a:endParaRPr>
            </a:p>
          </p:txBody>
        </p:sp>
        <p:sp>
          <p:nvSpPr>
            <p:cNvPr id="32" name="矩形 31">
              <a:extLst>
                <a:ext uri="{FF2B5EF4-FFF2-40B4-BE49-F238E27FC236}">
                  <a16:creationId xmlns:a16="http://schemas.microsoft.com/office/drawing/2014/main" id="{26909DD5-4E39-4B65-A9BC-A95071AB2127}"/>
                </a:ext>
              </a:extLst>
            </p:cNvPr>
            <p:cNvSpPr/>
            <p:nvPr/>
          </p:nvSpPr>
          <p:spPr>
            <a:xfrm>
              <a:off x="3450445" y="2533146"/>
              <a:ext cx="487045"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node3</a:t>
              </a:r>
              <a:endParaRPr lang="zh-CN" sz="1050" kern="100">
                <a:effectLst/>
                <a:ea typeface="等线" panose="02010600030101010101" pitchFamily="2" charset="-122"/>
                <a:cs typeface="Times New Roman" panose="02020603050405020304" pitchFamily="18" charset="0"/>
              </a:endParaRPr>
            </a:p>
          </p:txBody>
        </p:sp>
        <p:sp>
          <p:nvSpPr>
            <p:cNvPr id="33" name="矩形 32">
              <a:extLst>
                <a:ext uri="{FF2B5EF4-FFF2-40B4-BE49-F238E27FC236}">
                  <a16:creationId xmlns:a16="http://schemas.microsoft.com/office/drawing/2014/main" id="{B40F4795-BBD0-41BC-84B6-24D13556F868}"/>
                </a:ext>
              </a:extLst>
            </p:cNvPr>
            <p:cNvSpPr/>
            <p:nvPr/>
          </p:nvSpPr>
          <p:spPr>
            <a:xfrm>
              <a:off x="4397230" y="2533146"/>
              <a:ext cx="487045"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node4</a:t>
              </a:r>
              <a:endParaRPr lang="zh-CN" sz="1050" kern="100">
                <a:effectLst/>
                <a:ea typeface="等线" panose="02010600030101010101" pitchFamily="2" charset="-122"/>
                <a:cs typeface="Times New Roman" panose="02020603050405020304" pitchFamily="18" charset="0"/>
              </a:endParaRPr>
            </a:p>
          </p:txBody>
        </p:sp>
        <p:sp>
          <p:nvSpPr>
            <p:cNvPr id="34" name="矩形 33">
              <a:extLst>
                <a:ext uri="{FF2B5EF4-FFF2-40B4-BE49-F238E27FC236}">
                  <a16:creationId xmlns:a16="http://schemas.microsoft.com/office/drawing/2014/main" id="{AF53CEFB-0E26-4D03-BA48-BDFE6AE252F5}"/>
                </a:ext>
              </a:extLst>
            </p:cNvPr>
            <p:cNvSpPr/>
            <p:nvPr/>
          </p:nvSpPr>
          <p:spPr>
            <a:xfrm>
              <a:off x="3188190" y="1382526"/>
              <a:ext cx="566420"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分配</a:t>
              </a:r>
              <a:endParaRPr lang="zh-CN" sz="1050" kern="100">
                <a:effectLst/>
                <a:ea typeface="等线" panose="02010600030101010101" pitchFamily="2" charset="-122"/>
                <a:cs typeface="Times New Roman" panose="02020603050405020304" pitchFamily="18" charset="0"/>
              </a:endParaRPr>
            </a:p>
          </p:txBody>
        </p:sp>
        <p:sp>
          <p:nvSpPr>
            <p:cNvPr id="35" name="矩形 34">
              <a:extLst>
                <a:ext uri="{FF2B5EF4-FFF2-40B4-BE49-F238E27FC236}">
                  <a16:creationId xmlns:a16="http://schemas.microsoft.com/office/drawing/2014/main" id="{01F70847-BA38-4B4A-B7B6-16BD90DDCB4B}"/>
                </a:ext>
              </a:extLst>
            </p:cNvPr>
            <p:cNvSpPr/>
            <p:nvPr/>
          </p:nvSpPr>
          <p:spPr>
            <a:xfrm>
              <a:off x="3147061" y="2851284"/>
              <a:ext cx="2040110" cy="26781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YARN</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子集群</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cxnSp>
          <p:nvCxnSpPr>
            <p:cNvPr id="36" name="直接箭头连接符 35">
              <a:extLst>
                <a:ext uri="{FF2B5EF4-FFF2-40B4-BE49-F238E27FC236}">
                  <a16:creationId xmlns:a16="http://schemas.microsoft.com/office/drawing/2014/main" id="{AA7D2CD4-729F-4534-A379-A47F9364AD4F}"/>
                </a:ext>
              </a:extLst>
            </p:cNvPr>
            <p:cNvCxnSpPr/>
            <p:nvPr/>
          </p:nvCxnSpPr>
          <p:spPr>
            <a:xfrm flipV="1">
              <a:off x="2396980" y="1183136"/>
              <a:ext cx="1395730" cy="7356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连接符: 肘形 36">
              <a:extLst>
                <a:ext uri="{FF2B5EF4-FFF2-40B4-BE49-F238E27FC236}">
                  <a16:creationId xmlns:a16="http://schemas.microsoft.com/office/drawing/2014/main" id="{AF7A7B30-B0C3-4A7F-A082-19E4CF31CADC}"/>
                </a:ext>
              </a:extLst>
            </p:cNvPr>
            <p:cNvCxnSpPr/>
            <p:nvPr/>
          </p:nvCxnSpPr>
          <p:spPr>
            <a:xfrm rot="5400000" flipH="1" flipV="1">
              <a:off x="2261431" y="228606"/>
              <a:ext cx="500040" cy="1061720"/>
            </a:xfrm>
            <a:prstGeom prst="bentConnector3">
              <a:avLst>
                <a:gd name="adj1" fmla="val 59143"/>
              </a:avLst>
            </a:prstGeom>
            <a:ln>
              <a:tailEnd type="triangle"/>
            </a:ln>
          </p:spPr>
          <p:style>
            <a:lnRef idx="1">
              <a:schemeClr val="dk1"/>
            </a:lnRef>
            <a:fillRef idx="0">
              <a:schemeClr val="dk1"/>
            </a:fillRef>
            <a:effectRef idx="0">
              <a:schemeClr val="dk1"/>
            </a:effectRef>
            <a:fontRef idx="minor">
              <a:schemeClr val="tx1"/>
            </a:fontRef>
          </p:style>
        </p:cxnSp>
        <p:cxnSp>
          <p:nvCxnSpPr>
            <p:cNvPr id="38" name="连接符: 肘形 37">
              <a:extLst>
                <a:ext uri="{FF2B5EF4-FFF2-40B4-BE49-F238E27FC236}">
                  <a16:creationId xmlns:a16="http://schemas.microsoft.com/office/drawing/2014/main" id="{5306DCA8-65A6-4C0F-B67A-530DFDDB8346}"/>
                </a:ext>
              </a:extLst>
            </p:cNvPr>
            <p:cNvCxnSpPr/>
            <p:nvPr/>
          </p:nvCxnSpPr>
          <p:spPr>
            <a:xfrm rot="16200000" flipV="1">
              <a:off x="3382926" y="168831"/>
              <a:ext cx="502240" cy="1183469"/>
            </a:xfrm>
            <a:prstGeom prst="bentConnector3">
              <a:avLst>
                <a:gd name="adj1" fmla="val 59103"/>
              </a:avLst>
            </a:prstGeom>
            <a:ln>
              <a:tailEnd type="triangle"/>
            </a:ln>
          </p:spPr>
          <p:style>
            <a:lnRef idx="1">
              <a:schemeClr val="dk1"/>
            </a:lnRef>
            <a:fillRef idx="0">
              <a:schemeClr val="dk1"/>
            </a:fillRef>
            <a:effectRef idx="0">
              <a:schemeClr val="dk1"/>
            </a:effectRef>
            <a:fontRef idx="minor">
              <a:schemeClr val="tx1"/>
            </a:fontRef>
          </p:style>
        </p:cxnSp>
        <p:cxnSp>
          <p:nvCxnSpPr>
            <p:cNvPr id="39" name="连接符: 肘形 38">
              <a:extLst>
                <a:ext uri="{FF2B5EF4-FFF2-40B4-BE49-F238E27FC236}">
                  <a16:creationId xmlns:a16="http://schemas.microsoft.com/office/drawing/2014/main" id="{0FE651F1-4C2A-4602-9FD8-CE0F28568DAA}"/>
                </a:ext>
              </a:extLst>
            </p:cNvPr>
            <p:cNvCxnSpPr/>
            <p:nvPr/>
          </p:nvCxnSpPr>
          <p:spPr>
            <a:xfrm>
              <a:off x="3394270" y="320047"/>
              <a:ext cx="1681140" cy="1727642"/>
            </a:xfrm>
            <a:prstGeom prst="bentConnector3">
              <a:avLst>
                <a:gd name="adj1" fmla="val 113598"/>
              </a:avLst>
            </a:prstGeom>
            <a:ln>
              <a:tailEnd type="triangle"/>
            </a:ln>
          </p:spPr>
          <p:style>
            <a:lnRef idx="1">
              <a:schemeClr val="dk1"/>
            </a:lnRef>
            <a:fillRef idx="0">
              <a:schemeClr val="dk1"/>
            </a:fillRef>
            <a:effectRef idx="0">
              <a:schemeClr val="dk1"/>
            </a:effectRef>
            <a:fontRef idx="minor">
              <a:schemeClr val="tx1"/>
            </a:fontRef>
          </p:style>
        </p:cxnSp>
        <p:sp>
          <p:nvSpPr>
            <p:cNvPr id="40" name="矩形 39">
              <a:extLst>
                <a:ext uri="{FF2B5EF4-FFF2-40B4-BE49-F238E27FC236}">
                  <a16:creationId xmlns:a16="http://schemas.microsoft.com/office/drawing/2014/main" id="{5C158914-2C4B-4726-B62A-38DF9D0DBC7D}"/>
                </a:ext>
              </a:extLst>
            </p:cNvPr>
            <p:cNvSpPr/>
            <p:nvPr/>
          </p:nvSpPr>
          <p:spPr>
            <a:xfrm rot="16200000">
              <a:off x="415013" y="2431382"/>
              <a:ext cx="580654" cy="253365"/>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路由器</a:t>
              </a:r>
              <a:endParaRPr lang="zh-CN" sz="1050" kern="100">
                <a:effectLst/>
                <a:ea typeface="等线" panose="02010600030101010101" pitchFamily="2" charset="-122"/>
                <a:cs typeface="Times New Roman" panose="02020603050405020304" pitchFamily="18" charset="0"/>
              </a:endParaRPr>
            </a:p>
          </p:txBody>
        </p:sp>
        <p:sp>
          <p:nvSpPr>
            <p:cNvPr id="41" name="矩形 40">
              <a:extLst>
                <a:ext uri="{FF2B5EF4-FFF2-40B4-BE49-F238E27FC236}">
                  <a16:creationId xmlns:a16="http://schemas.microsoft.com/office/drawing/2014/main" id="{C1F47E1F-8D40-4A89-801E-53404F274AC0}"/>
                </a:ext>
              </a:extLst>
            </p:cNvPr>
            <p:cNvSpPr/>
            <p:nvPr/>
          </p:nvSpPr>
          <p:spPr>
            <a:xfrm rot="16200000">
              <a:off x="423400" y="1747968"/>
              <a:ext cx="580390" cy="25273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路由器</a:t>
              </a:r>
              <a:endParaRPr lang="zh-CN" sz="1050" kern="100">
                <a:effectLst/>
                <a:ea typeface="等线" panose="02010600030101010101" pitchFamily="2" charset="-122"/>
                <a:cs typeface="Times New Roman" panose="02020603050405020304" pitchFamily="18" charset="0"/>
              </a:endParaRPr>
            </a:p>
          </p:txBody>
        </p:sp>
        <p:sp>
          <p:nvSpPr>
            <p:cNvPr id="42" name="矩形 41">
              <a:extLst>
                <a:ext uri="{FF2B5EF4-FFF2-40B4-BE49-F238E27FC236}">
                  <a16:creationId xmlns:a16="http://schemas.microsoft.com/office/drawing/2014/main" id="{F776A68F-2BAF-436E-858B-B5FC0929165E}"/>
                </a:ext>
              </a:extLst>
            </p:cNvPr>
            <p:cNvSpPr/>
            <p:nvPr/>
          </p:nvSpPr>
          <p:spPr>
            <a:xfrm rot="16200000">
              <a:off x="423400" y="1056472"/>
              <a:ext cx="580390" cy="25273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路由器</a:t>
              </a:r>
              <a:endParaRPr lang="zh-CN" sz="1050" kern="100">
                <a:effectLst/>
                <a:ea typeface="等线" panose="02010600030101010101" pitchFamily="2" charset="-122"/>
                <a:cs typeface="Times New Roman" panose="02020603050405020304" pitchFamily="18" charset="0"/>
              </a:endParaRPr>
            </a:p>
          </p:txBody>
        </p:sp>
        <p:cxnSp>
          <p:nvCxnSpPr>
            <p:cNvPr id="43" name="连接符: 肘形 42">
              <a:extLst>
                <a:ext uri="{FF2B5EF4-FFF2-40B4-BE49-F238E27FC236}">
                  <a16:creationId xmlns:a16="http://schemas.microsoft.com/office/drawing/2014/main" id="{C60C4BA5-17C9-420C-9A88-2F59AEEB7D81}"/>
                </a:ext>
              </a:extLst>
            </p:cNvPr>
            <p:cNvCxnSpPr/>
            <p:nvPr/>
          </p:nvCxnSpPr>
          <p:spPr>
            <a:xfrm rot="10800000" flipV="1">
              <a:off x="713595" y="320043"/>
              <a:ext cx="1976756" cy="57259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pic>
          <p:nvPicPr>
            <p:cNvPr id="44" name="图片 43">
              <a:extLst>
                <a:ext uri="{FF2B5EF4-FFF2-40B4-BE49-F238E27FC236}">
                  <a16:creationId xmlns:a16="http://schemas.microsoft.com/office/drawing/2014/main" id="{F2ED0128-E0E8-4517-BADA-EA6DA1D187F3}"/>
                </a:ext>
              </a:extLst>
            </p:cNvPr>
            <p:cNvPicPr>
              <a:picLocks noChangeAspect="1"/>
            </p:cNvPicPr>
            <p:nvPr/>
          </p:nvPicPr>
          <p:blipFill>
            <a:blip r:embed="rId2"/>
            <a:stretch>
              <a:fillRect/>
            </a:stretch>
          </p:blipFill>
          <p:spPr>
            <a:xfrm>
              <a:off x="198120" y="240370"/>
              <a:ext cx="204714" cy="204712"/>
            </a:xfrm>
            <a:prstGeom prst="rect">
              <a:avLst/>
            </a:prstGeom>
          </p:spPr>
        </p:pic>
        <p:cxnSp>
          <p:nvCxnSpPr>
            <p:cNvPr id="45" name="直接箭头连接符 44">
              <a:extLst>
                <a:ext uri="{FF2B5EF4-FFF2-40B4-BE49-F238E27FC236}">
                  <a16:creationId xmlns:a16="http://schemas.microsoft.com/office/drawing/2014/main" id="{1B912BC6-8353-49E6-AA5E-84845D14904A}"/>
                </a:ext>
              </a:extLst>
            </p:cNvPr>
            <p:cNvCxnSpPr/>
            <p:nvPr/>
          </p:nvCxnSpPr>
          <p:spPr>
            <a:xfrm flipV="1">
              <a:off x="839960" y="1180936"/>
              <a:ext cx="707391" cy="1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矩形 45">
              <a:extLst>
                <a:ext uri="{FF2B5EF4-FFF2-40B4-BE49-F238E27FC236}">
                  <a16:creationId xmlns:a16="http://schemas.microsoft.com/office/drawing/2014/main" id="{4A0BA9EF-E6D0-41D9-8797-3A37C45CEE29}"/>
                </a:ext>
              </a:extLst>
            </p:cNvPr>
            <p:cNvSpPr/>
            <p:nvPr/>
          </p:nvSpPr>
          <p:spPr>
            <a:xfrm>
              <a:off x="1373800" y="119040"/>
              <a:ext cx="815680"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加载策略</a:t>
              </a:r>
              <a:endParaRPr lang="zh-CN" sz="1050" kern="100">
                <a:effectLst/>
                <a:ea typeface="等线" panose="02010600030101010101" pitchFamily="2" charset="-122"/>
                <a:cs typeface="Times New Roman" panose="02020603050405020304" pitchFamily="18" charset="0"/>
              </a:endParaRPr>
            </a:p>
          </p:txBody>
        </p:sp>
        <p:sp>
          <p:nvSpPr>
            <p:cNvPr id="47" name="矩形 46">
              <a:extLst>
                <a:ext uri="{FF2B5EF4-FFF2-40B4-BE49-F238E27FC236}">
                  <a16:creationId xmlns:a16="http://schemas.microsoft.com/office/drawing/2014/main" id="{C903A169-0784-4352-BCC4-D1015005C2DA}"/>
                </a:ext>
              </a:extLst>
            </p:cNvPr>
            <p:cNvSpPr/>
            <p:nvPr/>
          </p:nvSpPr>
          <p:spPr>
            <a:xfrm>
              <a:off x="3754610" y="119040"/>
              <a:ext cx="815340"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加载策略</a:t>
              </a:r>
              <a:endParaRPr lang="zh-CN" sz="1050" kern="100">
                <a:effectLst/>
                <a:ea typeface="等线" panose="02010600030101010101" pitchFamily="2" charset="-122"/>
                <a:cs typeface="Times New Roman" panose="02020603050405020304" pitchFamily="18" charset="0"/>
              </a:endParaRPr>
            </a:p>
          </p:txBody>
        </p:sp>
        <p:sp>
          <p:nvSpPr>
            <p:cNvPr id="48" name="矩形 47">
              <a:extLst>
                <a:ext uri="{FF2B5EF4-FFF2-40B4-BE49-F238E27FC236}">
                  <a16:creationId xmlns:a16="http://schemas.microsoft.com/office/drawing/2014/main" id="{EE128CEE-A011-4B86-9154-5011E9326614}"/>
                </a:ext>
              </a:extLst>
            </p:cNvPr>
            <p:cNvSpPr/>
            <p:nvPr/>
          </p:nvSpPr>
          <p:spPr>
            <a:xfrm>
              <a:off x="2638720" y="703240"/>
              <a:ext cx="815340"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成员</a:t>
              </a:r>
              <a:endParaRPr lang="zh-CN" sz="1050" kern="100">
                <a:effectLst/>
                <a:ea typeface="等线" panose="02010600030101010101" pitchFamily="2" charset="-122"/>
                <a:cs typeface="Times New Roman" panose="02020603050405020304" pitchFamily="18" charset="0"/>
              </a:endParaRPr>
            </a:p>
          </p:txBody>
        </p:sp>
        <p:sp>
          <p:nvSpPr>
            <p:cNvPr id="49" name="矩形 48">
              <a:extLst>
                <a:ext uri="{FF2B5EF4-FFF2-40B4-BE49-F238E27FC236}">
                  <a16:creationId xmlns:a16="http://schemas.microsoft.com/office/drawing/2014/main" id="{E44E4E3F-94CA-4CED-AED8-93C6D82A0531}"/>
                </a:ext>
              </a:extLst>
            </p:cNvPr>
            <p:cNvSpPr/>
            <p:nvPr/>
          </p:nvSpPr>
          <p:spPr>
            <a:xfrm>
              <a:off x="0" y="540671"/>
              <a:ext cx="922020" cy="25180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提交应用程序</a:t>
              </a:r>
              <a:endParaRPr lang="zh-CN" sz="1050" kern="100">
                <a:effectLst/>
                <a:ea typeface="等线" panose="02010600030101010101" pitchFamily="2" charset="-122"/>
                <a:cs typeface="Times New Roman" panose="02020603050405020304" pitchFamily="18" charset="0"/>
              </a:endParaRPr>
            </a:p>
          </p:txBody>
        </p:sp>
        <p:cxnSp>
          <p:nvCxnSpPr>
            <p:cNvPr id="50" name="连接符: 肘形 49">
              <a:extLst>
                <a:ext uri="{FF2B5EF4-FFF2-40B4-BE49-F238E27FC236}">
                  <a16:creationId xmlns:a16="http://schemas.microsoft.com/office/drawing/2014/main" id="{319091AE-AA80-44A2-826B-767C2C5CFEFD}"/>
                </a:ext>
              </a:extLst>
            </p:cNvPr>
            <p:cNvCxnSpPr/>
            <p:nvPr/>
          </p:nvCxnSpPr>
          <p:spPr>
            <a:xfrm rot="16200000" flipH="1">
              <a:off x="74976" y="670581"/>
              <a:ext cx="737755" cy="28675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51" name="矩形 50">
              <a:extLst>
                <a:ext uri="{FF2B5EF4-FFF2-40B4-BE49-F238E27FC236}">
                  <a16:creationId xmlns:a16="http://schemas.microsoft.com/office/drawing/2014/main" id="{7A99A53D-0D62-4623-9BA7-B668FE4E1CCA}"/>
                </a:ext>
              </a:extLst>
            </p:cNvPr>
            <p:cNvSpPr/>
            <p:nvPr/>
          </p:nvSpPr>
          <p:spPr>
            <a:xfrm>
              <a:off x="892030" y="864800"/>
              <a:ext cx="730078" cy="339154"/>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提交</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应用程序</a:t>
              </a:r>
              <a:endParaRPr lang="zh-CN" sz="1050" kern="100">
                <a:effectLst/>
                <a:ea typeface="等线" panose="02010600030101010101" pitchFamily="2" charset="-122"/>
                <a:cs typeface="Times New Roman" panose="02020603050405020304" pitchFamily="18" charset="0"/>
              </a:endParaRPr>
            </a:p>
          </p:txBody>
        </p:sp>
      </p:grpSp>
      <p:sp>
        <p:nvSpPr>
          <p:cNvPr id="2" name="标题 1">
            <a:extLst>
              <a:ext uri="{FF2B5EF4-FFF2-40B4-BE49-F238E27FC236}">
                <a16:creationId xmlns:a16="http://schemas.microsoft.com/office/drawing/2014/main" id="{DE246B20-329B-47EB-B977-62759EB51572}"/>
              </a:ext>
            </a:extLst>
          </p:cNvPr>
          <p:cNvSpPr>
            <a:spLocks noGrp="1"/>
          </p:cNvSpPr>
          <p:nvPr>
            <p:ph type="title"/>
          </p:nvPr>
        </p:nvSpPr>
        <p:spPr/>
        <p:txBody>
          <a:bodyPr/>
          <a:lstStyle/>
          <a:p>
            <a:r>
              <a:rPr lang="en-US" altLang="zh-CN" dirty="0"/>
              <a:t>5.5.3  YARN Federation</a:t>
            </a:r>
            <a:r>
              <a:rPr lang="zh-CN" altLang="en-US" dirty="0"/>
              <a:t>联邦机制</a:t>
            </a:r>
          </a:p>
        </p:txBody>
      </p:sp>
      <p:sp>
        <p:nvSpPr>
          <p:cNvPr id="3" name="内容占位符 2">
            <a:extLst>
              <a:ext uri="{FF2B5EF4-FFF2-40B4-BE49-F238E27FC236}">
                <a16:creationId xmlns:a16="http://schemas.microsoft.com/office/drawing/2014/main" id="{93E8B173-7CF1-468C-B0B1-83EF92E85CA0}"/>
              </a:ext>
            </a:extLst>
          </p:cNvPr>
          <p:cNvSpPr>
            <a:spLocks noGrp="1"/>
          </p:cNvSpPr>
          <p:nvPr>
            <p:ph idx="1"/>
          </p:nvPr>
        </p:nvSpPr>
        <p:spPr/>
        <p:txBody>
          <a:bodyPr>
            <a:normAutofit/>
          </a:bodyPr>
          <a:lstStyle/>
          <a:p>
            <a:r>
              <a:rPr lang="en-US" altLang="zh-CN" dirty="0"/>
              <a:t>2. YARN Federation</a:t>
            </a:r>
            <a:r>
              <a:rPr lang="zh-CN" altLang="zh-CN" dirty="0"/>
              <a:t>体系架构</a:t>
            </a:r>
            <a:endParaRPr lang="en-US" altLang="zh-CN" dirty="0"/>
          </a:p>
          <a:p>
            <a:endParaRPr lang="zh-CN" altLang="zh-CN" dirty="0"/>
          </a:p>
        </p:txBody>
      </p:sp>
    </p:spTree>
    <p:extLst>
      <p:ext uri="{BB962C8B-B14F-4D97-AF65-F5344CB8AC3E}">
        <p14:creationId xmlns:p14="http://schemas.microsoft.com/office/powerpoint/2010/main" val="3438390048"/>
      </p:ext>
    </p:extLst>
  </p:cSld>
  <p:clrMapOvr>
    <a:masterClrMapping/>
  </p:clrMapOvr>
  <p:transition spd="med">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46B20-329B-47EB-B977-62759EB51572}"/>
              </a:ext>
            </a:extLst>
          </p:cNvPr>
          <p:cNvSpPr>
            <a:spLocks noGrp="1"/>
          </p:cNvSpPr>
          <p:nvPr>
            <p:ph type="title"/>
          </p:nvPr>
        </p:nvSpPr>
        <p:spPr/>
        <p:txBody>
          <a:bodyPr/>
          <a:lstStyle/>
          <a:p>
            <a:r>
              <a:rPr lang="en-US" altLang="zh-CN" dirty="0"/>
              <a:t>5.5.3  YARN Federation</a:t>
            </a:r>
            <a:r>
              <a:rPr lang="zh-CN" altLang="en-US" dirty="0"/>
              <a:t>联邦机制</a:t>
            </a:r>
          </a:p>
        </p:txBody>
      </p:sp>
      <p:sp>
        <p:nvSpPr>
          <p:cNvPr id="3" name="内容占位符 2">
            <a:extLst>
              <a:ext uri="{FF2B5EF4-FFF2-40B4-BE49-F238E27FC236}">
                <a16:creationId xmlns:a16="http://schemas.microsoft.com/office/drawing/2014/main" id="{93E8B173-7CF1-468C-B0B1-83EF92E85CA0}"/>
              </a:ext>
            </a:extLst>
          </p:cNvPr>
          <p:cNvSpPr>
            <a:spLocks noGrp="1"/>
          </p:cNvSpPr>
          <p:nvPr>
            <p:ph idx="1"/>
          </p:nvPr>
        </p:nvSpPr>
        <p:spPr/>
        <p:txBody>
          <a:bodyPr>
            <a:normAutofit fontScale="55000" lnSpcReduction="20000"/>
          </a:bodyPr>
          <a:lstStyle/>
          <a:p>
            <a:r>
              <a:rPr lang="en-US" altLang="zh-CN" dirty="0"/>
              <a:t>2. YARN Federation</a:t>
            </a:r>
            <a:r>
              <a:rPr lang="zh-CN" altLang="zh-CN" dirty="0"/>
              <a:t>体系架构</a:t>
            </a:r>
            <a:endParaRPr lang="en-US" altLang="zh-CN" dirty="0"/>
          </a:p>
          <a:p>
            <a:pPr lvl="1"/>
            <a:r>
              <a:rPr lang="zh-CN" altLang="zh-CN" dirty="0"/>
              <a:t>（</a:t>
            </a:r>
            <a:r>
              <a:rPr lang="en-US" altLang="zh-CN" dirty="0"/>
              <a:t>1</a:t>
            </a:r>
            <a:r>
              <a:rPr lang="zh-CN" altLang="zh-CN" dirty="0"/>
              <a:t>）</a:t>
            </a:r>
            <a:r>
              <a:rPr lang="en-US" altLang="zh-CN" dirty="0"/>
              <a:t>YARN Sub-cluster</a:t>
            </a:r>
            <a:endParaRPr lang="zh-CN" altLang="zh-CN" dirty="0"/>
          </a:p>
          <a:p>
            <a:pPr lvl="2"/>
            <a:r>
              <a:rPr lang="zh-CN" altLang="zh-CN" dirty="0"/>
              <a:t>子集群。子集群是一个</a:t>
            </a:r>
            <a:r>
              <a:rPr lang="en-US" altLang="zh-CN" dirty="0"/>
              <a:t>YARN</a:t>
            </a:r>
            <a:r>
              <a:rPr lang="zh-CN" altLang="zh-CN" dirty="0"/>
              <a:t>集群，具有多达数千个节点。</a:t>
            </a:r>
          </a:p>
          <a:p>
            <a:pPr lvl="2"/>
            <a:r>
              <a:rPr lang="zh-CN" altLang="zh-CN" dirty="0"/>
              <a:t>子集群的</a:t>
            </a:r>
            <a:r>
              <a:rPr lang="en-US" altLang="zh-CN" dirty="0"/>
              <a:t>YARN </a:t>
            </a:r>
            <a:r>
              <a:rPr lang="en-US" altLang="zh-CN" dirty="0" err="1"/>
              <a:t>ResourceManager</a:t>
            </a:r>
            <a:r>
              <a:rPr lang="zh-CN" altLang="zh-CN" dirty="0"/>
              <a:t>将在保持高可用性的情况下运行，即，应该能够容忍</a:t>
            </a:r>
            <a:r>
              <a:rPr lang="en-US" altLang="zh-CN" dirty="0"/>
              <a:t>YARN </a:t>
            </a:r>
            <a:r>
              <a:rPr lang="en-US" altLang="zh-CN" dirty="0" err="1"/>
              <a:t>ResourceManager</a:t>
            </a:r>
            <a:r>
              <a:rPr lang="zh-CN" altLang="zh-CN" dirty="0"/>
              <a:t>、</a:t>
            </a:r>
            <a:r>
              <a:rPr lang="en-US" altLang="zh-CN" dirty="0" err="1"/>
              <a:t>NodeManager</a:t>
            </a:r>
            <a:r>
              <a:rPr lang="zh-CN" altLang="zh-CN" dirty="0"/>
              <a:t>故障。如果整个子集群遭到破坏，外部机制将确保在单独的子集群中重新提交作业。</a:t>
            </a:r>
          </a:p>
          <a:p>
            <a:pPr lvl="2"/>
            <a:r>
              <a:rPr lang="zh-CN" altLang="zh-CN" dirty="0"/>
              <a:t>子集群也是联合环境中的可伸缩性单元。可以通过添加一个或多个子集群来扩展联合环境。</a:t>
            </a:r>
          </a:p>
          <a:p>
            <a:pPr lvl="1"/>
            <a:r>
              <a:rPr lang="zh-CN" altLang="zh-CN" dirty="0"/>
              <a:t>（</a:t>
            </a:r>
            <a:r>
              <a:rPr lang="en-US" altLang="zh-CN" dirty="0"/>
              <a:t>2</a:t>
            </a:r>
            <a:r>
              <a:rPr lang="zh-CN" altLang="zh-CN" dirty="0"/>
              <a:t>）</a:t>
            </a:r>
            <a:r>
              <a:rPr lang="en-US" altLang="zh-CN" dirty="0"/>
              <a:t>Router</a:t>
            </a:r>
            <a:endParaRPr lang="zh-CN" altLang="zh-CN" dirty="0"/>
          </a:p>
          <a:p>
            <a:pPr lvl="2"/>
            <a:r>
              <a:rPr lang="zh-CN" altLang="zh-CN" dirty="0"/>
              <a:t>路由组件。一个</a:t>
            </a:r>
            <a:r>
              <a:rPr lang="en-US" altLang="zh-CN" dirty="0"/>
              <a:t>Federation</a:t>
            </a:r>
            <a:r>
              <a:rPr lang="zh-CN" altLang="zh-CN" dirty="0"/>
              <a:t>集群可以配置一组，但最少配置一个。用户提交应用时首先会访问其中一个</a:t>
            </a:r>
            <a:r>
              <a:rPr lang="en-US" altLang="zh-CN" dirty="0"/>
              <a:t>Router</a:t>
            </a:r>
            <a:r>
              <a:rPr lang="zh-CN" altLang="zh-CN" dirty="0"/>
              <a:t>，然后</a:t>
            </a:r>
            <a:r>
              <a:rPr lang="en-US" altLang="zh-CN" dirty="0"/>
              <a:t>Router</a:t>
            </a:r>
            <a:r>
              <a:rPr lang="zh-CN" altLang="zh-CN" dirty="0"/>
              <a:t>会先从</a:t>
            </a:r>
            <a:r>
              <a:rPr lang="en-US" altLang="zh-CN" dirty="0"/>
              <a:t>State Store</a:t>
            </a:r>
            <a:r>
              <a:rPr lang="zh-CN" altLang="zh-CN" dirty="0"/>
              <a:t>中获得所有“</a:t>
            </a:r>
            <a:r>
              <a:rPr lang="en-US" altLang="zh-CN" dirty="0"/>
              <a:t>Sub Cluster</a:t>
            </a:r>
            <a:r>
              <a:rPr lang="zh-CN" altLang="zh-CN" dirty="0"/>
              <a:t>”信息（</a:t>
            </a:r>
            <a:r>
              <a:rPr lang="en-US" altLang="zh-CN" dirty="0"/>
              <a:t>Active </a:t>
            </a:r>
            <a:r>
              <a:rPr lang="en-US" altLang="zh-CN" dirty="0" err="1"/>
              <a:t>ResourceManager</a:t>
            </a:r>
            <a:r>
              <a:rPr lang="zh-CN" altLang="zh-CN" dirty="0"/>
              <a:t>和其他一些使用率信息），之后根据配置的路由策略（从策略存储中获取）将应用程序提交请求转发到对应的</a:t>
            </a:r>
            <a:r>
              <a:rPr lang="en-US" altLang="zh-CN" dirty="0" err="1"/>
              <a:t>ResourceManager</a:t>
            </a:r>
            <a:r>
              <a:rPr lang="zh-CN" altLang="zh-CN" dirty="0"/>
              <a:t>上。</a:t>
            </a:r>
          </a:p>
          <a:p>
            <a:pPr lvl="1"/>
            <a:r>
              <a:rPr lang="zh-CN" altLang="zh-CN" dirty="0"/>
              <a:t>（</a:t>
            </a:r>
            <a:r>
              <a:rPr lang="en-US" altLang="zh-CN" dirty="0"/>
              <a:t>3</a:t>
            </a:r>
            <a:r>
              <a:rPr lang="zh-CN" altLang="zh-CN" dirty="0"/>
              <a:t>）</a:t>
            </a:r>
            <a:r>
              <a:rPr lang="en-US" altLang="zh-CN" dirty="0" err="1"/>
              <a:t>AMRMProxy</a:t>
            </a:r>
            <a:endParaRPr lang="zh-CN" altLang="zh-CN" dirty="0"/>
          </a:p>
          <a:p>
            <a:pPr lvl="2"/>
            <a:r>
              <a:rPr lang="en-US" altLang="zh-CN" dirty="0" err="1"/>
              <a:t>AMRMProxy</a:t>
            </a:r>
            <a:r>
              <a:rPr lang="zh-CN" altLang="zh-CN" dirty="0"/>
              <a:t>是应用程序和多个</a:t>
            </a:r>
            <a:r>
              <a:rPr lang="en-US" altLang="zh-CN" dirty="0" err="1"/>
              <a:t>ResourceManager</a:t>
            </a:r>
            <a:r>
              <a:rPr lang="zh-CN" altLang="zh-CN" dirty="0"/>
              <a:t>通讯的桥梁。它允许一个</a:t>
            </a:r>
            <a:r>
              <a:rPr lang="en-US" altLang="zh-CN" dirty="0"/>
              <a:t>Application</a:t>
            </a:r>
            <a:r>
              <a:rPr lang="zh-CN" altLang="zh-CN" dirty="0"/>
              <a:t>可以跨子集群运行。例如，一个</a:t>
            </a:r>
            <a:r>
              <a:rPr lang="en-US" altLang="zh-CN" dirty="0"/>
              <a:t>Application</a:t>
            </a:r>
            <a:r>
              <a:rPr lang="zh-CN" altLang="zh-CN" dirty="0"/>
              <a:t>有</a:t>
            </a:r>
            <a:r>
              <a:rPr lang="en-US" altLang="zh-CN" dirty="0"/>
              <a:t>2000</a:t>
            </a:r>
            <a:r>
              <a:rPr lang="zh-CN" altLang="zh-CN" dirty="0"/>
              <a:t>个</a:t>
            </a:r>
            <a:r>
              <a:rPr lang="en-US" altLang="zh-CN" dirty="0"/>
              <a:t>task</a:t>
            </a:r>
            <a:r>
              <a:rPr lang="zh-CN" altLang="zh-CN" dirty="0"/>
              <a:t>，这些</a:t>
            </a:r>
            <a:r>
              <a:rPr lang="en-US" altLang="zh-CN" dirty="0"/>
              <a:t>task</a:t>
            </a:r>
            <a:r>
              <a:rPr lang="zh-CN" altLang="zh-CN" dirty="0"/>
              <a:t>会分散到所有子集群上运行，每个子集群运行一部分。</a:t>
            </a:r>
            <a:r>
              <a:rPr lang="en-US" altLang="zh-CN" dirty="0" err="1"/>
              <a:t>AMRMProxy</a:t>
            </a:r>
            <a:r>
              <a:rPr lang="zh-CN" altLang="zh-CN" dirty="0"/>
              <a:t>运行在所有的</a:t>
            </a:r>
            <a:r>
              <a:rPr lang="en-US" altLang="zh-CN" dirty="0" err="1"/>
              <a:t>NodeManager</a:t>
            </a:r>
            <a:r>
              <a:rPr lang="zh-CN" altLang="zh-CN" dirty="0"/>
              <a:t>机器上，它实现的</a:t>
            </a:r>
            <a:r>
              <a:rPr lang="en-US" altLang="zh-CN" dirty="0" err="1"/>
              <a:t>ApplicationMasterProtocol</a:t>
            </a:r>
            <a:r>
              <a:rPr lang="zh-CN" altLang="zh-CN" dirty="0"/>
              <a:t>接口作为</a:t>
            </a:r>
            <a:r>
              <a:rPr lang="en-US" altLang="zh-CN" dirty="0" err="1"/>
              <a:t>ApplicationMaster</a:t>
            </a:r>
            <a:r>
              <a:rPr lang="zh-CN" altLang="zh-CN" dirty="0"/>
              <a:t>的</a:t>
            </a:r>
            <a:r>
              <a:rPr lang="en-US" altLang="zh-CN" dirty="0"/>
              <a:t>YARN </a:t>
            </a:r>
            <a:r>
              <a:rPr lang="en-US" altLang="zh-CN" dirty="0" err="1"/>
              <a:t>ResourceManager</a:t>
            </a:r>
            <a:r>
              <a:rPr lang="zh-CN" altLang="zh-CN" dirty="0"/>
              <a:t>的代理。应用程序不能直接与子集群的</a:t>
            </a:r>
            <a:r>
              <a:rPr lang="en-US" altLang="zh-CN" dirty="0" err="1"/>
              <a:t>ResourceManager</a:t>
            </a:r>
            <a:r>
              <a:rPr lang="zh-CN" altLang="zh-CN" dirty="0"/>
              <a:t>通信。</a:t>
            </a:r>
            <a:r>
              <a:rPr lang="en-US" altLang="zh-CN" dirty="0"/>
              <a:t>YARN</a:t>
            </a:r>
            <a:r>
              <a:rPr lang="zh-CN" altLang="zh-CN" dirty="0"/>
              <a:t>框架强制应用程序只能连接到</a:t>
            </a:r>
            <a:r>
              <a:rPr lang="en-US" altLang="zh-CN" dirty="0" err="1"/>
              <a:t>AMRMProxy</a:t>
            </a:r>
            <a:r>
              <a:rPr lang="zh-CN" altLang="zh-CN" dirty="0"/>
              <a:t>，从而提供对多个</a:t>
            </a:r>
            <a:r>
              <a:rPr lang="en-US" altLang="zh-CN" dirty="0"/>
              <a:t>YARN </a:t>
            </a:r>
            <a:r>
              <a:rPr lang="en-US" altLang="zh-CN" dirty="0" err="1"/>
              <a:t>ResourceManager</a:t>
            </a:r>
            <a:r>
              <a:rPr lang="zh-CN" altLang="zh-CN" dirty="0"/>
              <a:t>（通过动态路由</a:t>
            </a:r>
            <a:r>
              <a:rPr lang="en-US" altLang="zh-CN" dirty="0"/>
              <a:t>/</a:t>
            </a:r>
            <a:r>
              <a:rPr lang="zh-CN" altLang="zh-CN" dirty="0"/>
              <a:t>拆分</a:t>
            </a:r>
            <a:r>
              <a:rPr lang="en-US" altLang="zh-CN" dirty="0"/>
              <a:t>/</a:t>
            </a:r>
            <a:r>
              <a:rPr lang="zh-CN" altLang="zh-CN" dirty="0"/>
              <a:t>合并通信）的透明访问。在任何时候，作业都可以跨主子集群和多个辅助子集群运行，其中</a:t>
            </a:r>
            <a:r>
              <a:rPr lang="en-US" altLang="zh-CN" dirty="0" err="1"/>
              <a:t>AMRMProxy</a:t>
            </a:r>
            <a:r>
              <a:rPr lang="zh-CN" altLang="zh-CN" dirty="0"/>
              <a:t>的运行策略会试图限制每个作业的占用空间以降低调度上的开销。</a:t>
            </a:r>
          </a:p>
          <a:p>
            <a:pPr lvl="1"/>
            <a:r>
              <a:rPr lang="zh-CN" altLang="zh-CN" dirty="0"/>
              <a:t>（</a:t>
            </a:r>
            <a:r>
              <a:rPr lang="en-US" altLang="zh-CN" dirty="0"/>
              <a:t>4</a:t>
            </a:r>
            <a:r>
              <a:rPr lang="zh-CN" altLang="zh-CN" dirty="0"/>
              <a:t>）</a:t>
            </a:r>
            <a:r>
              <a:rPr lang="en-US" altLang="zh-CN" dirty="0"/>
              <a:t>Global Policy Generator</a:t>
            </a:r>
            <a:r>
              <a:rPr lang="zh-CN" altLang="zh-CN" dirty="0"/>
              <a:t>（</a:t>
            </a:r>
            <a:r>
              <a:rPr lang="en-US" altLang="zh-CN" dirty="0"/>
              <a:t>GPG</a:t>
            </a:r>
            <a:r>
              <a:rPr lang="zh-CN" altLang="zh-CN" dirty="0"/>
              <a:t>）</a:t>
            </a:r>
          </a:p>
          <a:p>
            <a:pPr lvl="2"/>
            <a:r>
              <a:rPr lang="zh-CN" altLang="zh-CN" dirty="0"/>
              <a:t>全局策略生成器忽略整个联合，并确保系统始终被正确的配置和调整。关键设计点是集群的可用性不依赖于永远在线的</a:t>
            </a:r>
            <a:r>
              <a:rPr lang="en-US" altLang="zh-CN" dirty="0"/>
              <a:t>GPG</a:t>
            </a:r>
            <a:r>
              <a:rPr lang="zh-CN" altLang="zh-CN" dirty="0"/>
              <a:t>。</a:t>
            </a:r>
          </a:p>
          <a:p>
            <a:pPr lvl="1"/>
            <a:r>
              <a:rPr lang="zh-CN" altLang="zh-CN" dirty="0"/>
              <a:t>（</a:t>
            </a:r>
            <a:r>
              <a:rPr lang="en-US" altLang="zh-CN" dirty="0"/>
              <a:t>5</a:t>
            </a:r>
            <a:r>
              <a:rPr lang="zh-CN" altLang="zh-CN" dirty="0"/>
              <a:t>）</a:t>
            </a:r>
            <a:r>
              <a:rPr lang="en-US" altLang="zh-CN" dirty="0"/>
              <a:t>Federation State-Store</a:t>
            </a:r>
            <a:endParaRPr lang="zh-CN" altLang="zh-CN" dirty="0"/>
          </a:p>
          <a:p>
            <a:pPr lvl="2"/>
            <a:r>
              <a:rPr lang="zh-CN" altLang="zh-CN" dirty="0"/>
              <a:t>联合状态定义了需要维护的附加状态，以便将多个单独的子集群松散地耦合到单个大型联合集群中。</a:t>
            </a:r>
          </a:p>
          <a:p>
            <a:pPr lvl="1"/>
            <a:r>
              <a:rPr lang="zh-CN" altLang="zh-CN" dirty="0"/>
              <a:t>（</a:t>
            </a:r>
            <a:r>
              <a:rPr lang="en-US" altLang="zh-CN" dirty="0"/>
              <a:t>6</a:t>
            </a:r>
            <a:r>
              <a:rPr lang="zh-CN" altLang="zh-CN" dirty="0"/>
              <a:t>）</a:t>
            </a:r>
            <a:r>
              <a:rPr lang="en-US" altLang="zh-CN" dirty="0"/>
              <a:t>Federation Policy Store</a:t>
            </a:r>
            <a:endParaRPr lang="zh-CN" altLang="zh-CN" dirty="0"/>
          </a:p>
          <a:p>
            <a:pPr lvl="2"/>
            <a:r>
              <a:rPr lang="zh-CN" altLang="zh-CN" dirty="0"/>
              <a:t>联合策略存储是一个逻辑上独立的存储，其中包含有关如何将应用程序和资源请求路由到不同子集群的信息。当前的实现提供了几种策略，从随机</a:t>
            </a:r>
            <a:r>
              <a:rPr lang="en-US" altLang="zh-CN" dirty="0"/>
              <a:t>/</a:t>
            </a:r>
            <a:r>
              <a:rPr lang="zh-CN" altLang="zh-CN" dirty="0"/>
              <a:t>散列</a:t>
            </a:r>
            <a:r>
              <a:rPr lang="en-US" altLang="zh-CN" dirty="0"/>
              <a:t>/</a:t>
            </a:r>
            <a:r>
              <a:rPr lang="zh-CN" altLang="zh-CN" dirty="0"/>
              <a:t>循环</a:t>
            </a:r>
            <a:r>
              <a:rPr lang="en-US" altLang="zh-CN" dirty="0"/>
              <a:t>/</a:t>
            </a:r>
            <a:r>
              <a:rPr lang="zh-CN" altLang="zh-CN" dirty="0"/>
              <a:t>优先级（</a:t>
            </a:r>
            <a:r>
              <a:rPr lang="en-US" altLang="zh-CN" dirty="0"/>
              <a:t>random/hashing/</a:t>
            </a:r>
            <a:r>
              <a:rPr lang="en-US" altLang="zh-CN" dirty="0" err="1"/>
              <a:t>roundrobin</a:t>
            </a:r>
            <a:r>
              <a:rPr lang="en-US" altLang="zh-CN" dirty="0"/>
              <a:t>/priority</a:t>
            </a:r>
            <a:r>
              <a:rPr lang="zh-CN" altLang="zh-CN" dirty="0"/>
              <a:t>）到更复杂的策略，这些策略考虑了子集群的负载。</a:t>
            </a:r>
            <a:endParaRPr lang="en-US" altLang="zh-CN" dirty="0"/>
          </a:p>
          <a:p>
            <a:endParaRPr lang="zh-CN" altLang="zh-CN" dirty="0"/>
          </a:p>
        </p:txBody>
      </p:sp>
    </p:spTree>
    <p:extLst>
      <p:ext uri="{BB962C8B-B14F-4D97-AF65-F5344CB8AC3E}">
        <p14:creationId xmlns:p14="http://schemas.microsoft.com/office/powerpoint/2010/main" val="771154034"/>
      </p:ext>
    </p:extLst>
  </p:cSld>
  <p:clrMapOvr>
    <a:masterClrMapping/>
  </p:clrMapOvr>
  <p:transition spd="med">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4A2DE-2E4A-4F81-A6D9-DB6BAD9685F9}"/>
              </a:ext>
            </a:extLst>
          </p:cNvPr>
          <p:cNvSpPr>
            <a:spLocks noGrp="1"/>
          </p:cNvSpPr>
          <p:nvPr>
            <p:ph type="title"/>
          </p:nvPr>
        </p:nvSpPr>
        <p:spPr/>
        <p:txBody>
          <a:bodyPr/>
          <a:lstStyle/>
          <a:p>
            <a:r>
              <a:rPr lang="en-US" altLang="zh-CN" dirty="0"/>
              <a:t>5.5.3  YARN Federation</a:t>
            </a:r>
            <a:r>
              <a:rPr lang="zh-CN" altLang="en-US" dirty="0"/>
              <a:t>联邦机制</a:t>
            </a:r>
          </a:p>
        </p:txBody>
      </p:sp>
      <p:sp>
        <p:nvSpPr>
          <p:cNvPr id="3" name="内容占位符 2">
            <a:extLst>
              <a:ext uri="{FF2B5EF4-FFF2-40B4-BE49-F238E27FC236}">
                <a16:creationId xmlns:a16="http://schemas.microsoft.com/office/drawing/2014/main" id="{FBB163E0-2F2A-4326-9BE5-A2BDA28B5D3E}"/>
              </a:ext>
            </a:extLst>
          </p:cNvPr>
          <p:cNvSpPr>
            <a:spLocks noGrp="1"/>
          </p:cNvSpPr>
          <p:nvPr>
            <p:ph idx="1"/>
          </p:nvPr>
        </p:nvSpPr>
        <p:spPr/>
        <p:txBody>
          <a:bodyPr/>
          <a:lstStyle/>
          <a:p>
            <a:r>
              <a:rPr lang="en-US" altLang="zh-CN" dirty="0"/>
              <a:t>3. YARN Federation</a:t>
            </a:r>
            <a:r>
              <a:rPr lang="zh-CN" altLang="zh-CN" dirty="0"/>
              <a:t>配置</a:t>
            </a:r>
          </a:p>
          <a:p>
            <a:pPr lvl="1"/>
            <a:r>
              <a:rPr lang="zh-CN" altLang="zh-CN" dirty="0"/>
              <a:t>关于</a:t>
            </a:r>
            <a:r>
              <a:rPr lang="en-US" altLang="zh-CN" dirty="0"/>
              <a:t>YARN Federation</a:t>
            </a:r>
            <a:r>
              <a:rPr lang="zh-CN" altLang="zh-CN" dirty="0"/>
              <a:t>如何配置，本章不再讲述，有兴趣的读者可以参考官网</a:t>
            </a:r>
            <a:r>
              <a:rPr lang="en-US" altLang="zh-CN" dirty="0">
                <a:hlinkClick r:id="rId2"/>
              </a:rPr>
              <a:t>https://hadoop.apache.org/docs/r2.9.2/hadoop-yarn/hadoop-yarn-site/Federation.html</a:t>
            </a:r>
            <a:r>
              <a:rPr lang="zh-CN" altLang="zh-CN" dirty="0"/>
              <a:t>。</a:t>
            </a:r>
          </a:p>
        </p:txBody>
      </p:sp>
    </p:spTree>
    <p:extLst>
      <p:ext uri="{BB962C8B-B14F-4D97-AF65-F5344CB8AC3E}">
        <p14:creationId xmlns:p14="http://schemas.microsoft.com/office/powerpoint/2010/main" val="2429878339"/>
      </p:ext>
    </p:extLst>
  </p:cSld>
  <p:clrMapOvr>
    <a:masterClrMapping/>
  </p:clrMapOvr>
  <p:transition spd="med">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BCD7E-E830-4582-A916-0766B2298BFF}"/>
              </a:ext>
            </a:extLst>
          </p:cNvPr>
          <p:cNvSpPr>
            <a:spLocks noGrp="1"/>
          </p:cNvSpPr>
          <p:nvPr>
            <p:ph type="title"/>
          </p:nvPr>
        </p:nvSpPr>
        <p:spPr/>
        <p:txBody>
          <a:bodyPr/>
          <a:lstStyle/>
          <a:p>
            <a:r>
              <a:rPr lang="en-US" altLang="zh-CN" dirty="0"/>
              <a:t>5.6  </a:t>
            </a:r>
            <a:r>
              <a:rPr lang="zh-CN" altLang="en-US" dirty="0"/>
              <a:t>其它统一资源管理调度框架</a:t>
            </a:r>
          </a:p>
        </p:txBody>
      </p:sp>
      <p:sp>
        <p:nvSpPr>
          <p:cNvPr id="3" name="内容占位符 2">
            <a:extLst>
              <a:ext uri="{FF2B5EF4-FFF2-40B4-BE49-F238E27FC236}">
                <a16:creationId xmlns:a16="http://schemas.microsoft.com/office/drawing/2014/main" id="{B958696D-29D9-4A87-8A85-B324B3572CFD}"/>
              </a:ext>
            </a:extLst>
          </p:cNvPr>
          <p:cNvSpPr>
            <a:spLocks noGrp="1"/>
          </p:cNvSpPr>
          <p:nvPr>
            <p:ph idx="1"/>
          </p:nvPr>
        </p:nvSpPr>
        <p:spPr/>
        <p:txBody>
          <a:bodyPr>
            <a:normAutofit fontScale="47500" lnSpcReduction="20000"/>
          </a:bodyPr>
          <a:lstStyle/>
          <a:p>
            <a:r>
              <a:rPr lang="zh-CN" altLang="zh-CN" dirty="0"/>
              <a:t>统一资源管理和调度平台一般都具有以下特点：</a:t>
            </a:r>
          </a:p>
          <a:p>
            <a:r>
              <a:rPr lang="zh-CN" altLang="zh-CN" dirty="0"/>
              <a:t>（</a:t>
            </a:r>
            <a:r>
              <a:rPr lang="en-US" altLang="zh-CN" dirty="0"/>
              <a:t>1</a:t>
            </a:r>
            <a:r>
              <a:rPr lang="zh-CN" altLang="zh-CN" dirty="0"/>
              <a:t>）支持多种计算框架</a:t>
            </a:r>
          </a:p>
          <a:p>
            <a:pPr lvl="1"/>
            <a:r>
              <a:rPr lang="zh-CN" altLang="zh-CN" dirty="0"/>
              <a:t>统一资源管理和调度平台应该提供一个全局的资源管理器。所有接入的框架要先向该全局资源管理器申请资源，申请成功之后，再由框架自身的调度器决定资源交由哪个任务使用，也就是说，整个大的系统是一个双层调度器，第一层是统一管理和调度平台的调度器，另外一层是框架自身的调度器。</a:t>
            </a:r>
          </a:p>
          <a:p>
            <a:pPr lvl="1"/>
            <a:r>
              <a:rPr lang="zh-CN" altLang="zh-CN" dirty="0"/>
              <a:t>统一资源管理和调度平台应该提供资源隔离。不同的框架中的不同任务往往需要的资源（内存，</a:t>
            </a:r>
            <a:r>
              <a:rPr lang="en-US" altLang="zh-CN" dirty="0"/>
              <a:t>CPU</a:t>
            </a:r>
            <a:r>
              <a:rPr lang="zh-CN" altLang="zh-CN" dirty="0"/>
              <a:t>，网络</a:t>
            </a:r>
            <a:r>
              <a:rPr lang="en-US" altLang="zh-CN" dirty="0"/>
              <a:t>IO</a:t>
            </a:r>
            <a:r>
              <a:rPr lang="zh-CN" altLang="zh-CN" dirty="0"/>
              <a:t>等）不同，它们运行在同一个集群中，会相互干扰，为此，应该提供一种资源隔离机制避免任务之间由于资源争用而导致效率的下降。</a:t>
            </a:r>
          </a:p>
          <a:p>
            <a:r>
              <a:rPr lang="zh-CN" altLang="zh-CN" dirty="0"/>
              <a:t>（</a:t>
            </a:r>
            <a:r>
              <a:rPr lang="en-US" altLang="zh-CN" dirty="0"/>
              <a:t>2</a:t>
            </a:r>
            <a:r>
              <a:rPr lang="zh-CN" altLang="zh-CN" dirty="0"/>
              <a:t>）扩展性</a:t>
            </a:r>
          </a:p>
          <a:p>
            <a:pPr lvl="1"/>
            <a:r>
              <a:rPr lang="zh-CN" altLang="zh-CN" dirty="0"/>
              <a:t>现有的分布式计算框架都会将系统扩展性作为一个非常重要的设计目标，比如</a:t>
            </a:r>
            <a:r>
              <a:rPr lang="en-US" altLang="zh-CN" dirty="0"/>
              <a:t>Hadoop</a:t>
            </a:r>
            <a:r>
              <a:rPr lang="zh-CN" altLang="zh-CN" dirty="0"/>
              <a:t>，好的扩展性意味着系统能够随着业务的扩展而线性扩展。统一资源管理和调度平台融入多种计算框架后，不应该破坏这种特性，也就是说，统一管理和调度平台不应该制约框架进行水平扩展。</a:t>
            </a:r>
          </a:p>
          <a:p>
            <a:r>
              <a:rPr lang="zh-CN" altLang="zh-CN" dirty="0"/>
              <a:t>（</a:t>
            </a:r>
            <a:r>
              <a:rPr lang="en-US" altLang="zh-CN" dirty="0"/>
              <a:t>3</a:t>
            </a:r>
            <a:r>
              <a:rPr lang="zh-CN" altLang="zh-CN" dirty="0"/>
              <a:t>）容错性</a:t>
            </a:r>
          </a:p>
          <a:p>
            <a:pPr lvl="1"/>
            <a:r>
              <a:rPr lang="zh-CN" altLang="zh-CN" dirty="0"/>
              <a:t>同扩展性类似，容错性也是当前分布式计算框架的一个重要设计目标，统一管理和调度平台在保持原有框架的容错特性基础上，自己本身也应具有良好的容错性。</a:t>
            </a:r>
          </a:p>
          <a:p>
            <a:r>
              <a:rPr lang="zh-CN" altLang="zh-CN" dirty="0"/>
              <a:t>（</a:t>
            </a:r>
            <a:r>
              <a:rPr lang="en-US" altLang="zh-CN" dirty="0"/>
              <a:t>4</a:t>
            </a:r>
            <a:r>
              <a:rPr lang="zh-CN" altLang="zh-CN" dirty="0"/>
              <a:t>）高资源利用率</a:t>
            </a:r>
          </a:p>
          <a:p>
            <a:pPr lvl="1"/>
            <a:r>
              <a:rPr lang="zh-CN" altLang="zh-CN" dirty="0"/>
              <a:t>如果采用静态资源分配，也就是每个计算框架分配一个集群，往往由于作业自身特点或者作业提交频率等原因，造成集群利用率很低。当将各种框架部署到同一个大的集群中，进行统一管理和调度后，由于各种作业交叉且作业提交频率大幅度升高，则为资源利用率的提升增加了机会。</a:t>
            </a:r>
          </a:p>
          <a:p>
            <a:r>
              <a:rPr lang="zh-CN" altLang="zh-CN" dirty="0"/>
              <a:t>（</a:t>
            </a:r>
            <a:r>
              <a:rPr lang="en-US" altLang="zh-CN" dirty="0"/>
              <a:t>5</a:t>
            </a:r>
            <a:r>
              <a:rPr lang="zh-CN" altLang="zh-CN" dirty="0"/>
              <a:t>）细粒度资源分配</a:t>
            </a:r>
          </a:p>
          <a:p>
            <a:pPr lvl="1"/>
            <a:r>
              <a:rPr lang="zh-CN" altLang="zh-CN" dirty="0"/>
              <a:t>细粒度的资源分配是指资源分配对象是任务（</a:t>
            </a:r>
            <a:r>
              <a:rPr lang="en-US" altLang="zh-CN" dirty="0"/>
              <a:t>Task</a:t>
            </a:r>
            <a:r>
              <a:rPr lang="zh-CN" altLang="zh-CN" dirty="0"/>
              <a:t>），不是作业（</a:t>
            </a:r>
            <a:r>
              <a:rPr lang="en-US" altLang="zh-CN" dirty="0"/>
              <a:t>Job</a:t>
            </a:r>
            <a:r>
              <a:rPr lang="zh-CN" altLang="zh-CN" dirty="0"/>
              <a:t>）、框架（</a:t>
            </a:r>
            <a:r>
              <a:rPr lang="en-US" altLang="zh-CN" dirty="0"/>
              <a:t>Framework</a:t>
            </a:r>
            <a:r>
              <a:rPr lang="zh-CN" altLang="zh-CN" dirty="0"/>
              <a:t>）或者应用程序（</a:t>
            </a:r>
            <a:r>
              <a:rPr lang="en-US" altLang="zh-CN" dirty="0"/>
              <a:t>Application</a:t>
            </a:r>
            <a:r>
              <a:rPr lang="zh-CN" altLang="zh-CN" dirty="0"/>
              <a:t>）。这至少会带来以下几个好处：高资源利用率、高响应时间和较好的局部性。</a:t>
            </a:r>
          </a:p>
        </p:txBody>
      </p:sp>
    </p:spTree>
    <p:extLst>
      <p:ext uri="{BB962C8B-B14F-4D97-AF65-F5344CB8AC3E}">
        <p14:creationId xmlns:p14="http://schemas.microsoft.com/office/powerpoint/2010/main" val="3514155495"/>
      </p:ext>
    </p:extLst>
  </p:cSld>
  <p:clrMapOvr>
    <a:masterClrMapping/>
  </p:clrMapOvr>
  <p:transition spd="med">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BCD7E-E830-4582-A916-0766B2298BFF}"/>
              </a:ext>
            </a:extLst>
          </p:cNvPr>
          <p:cNvSpPr>
            <a:spLocks noGrp="1"/>
          </p:cNvSpPr>
          <p:nvPr>
            <p:ph type="title"/>
          </p:nvPr>
        </p:nvSpPr>
        <p:spPr/>
        <p:txBody>
          <a:bodyPr/>
          <a:lstStyle/>
          <a:p>
            <a:r>
              <a:rPr lang="en-US" altLang="zh-CN" dirty="0"/>
              <a:t>5.6  </a:t>
            </a:r>
            <a:r>
              <a:rPr lang="zh-CN" altLang="en-US" dirty="0"/>
              <a:t>其它统一资源管理调度框架</a:t>
            </a:r>
          </a:p>
        </p:txBody>
      </p:sp>
      <p:graphicFrame>
        <p:nvGraphicFramePr>
          <p:cNvPr id="5" name="内容占位符 4">
            <a:extLst>
              <a:ext uri="{FF2B5EF4-FFF2-40B4-BE49-F238E27FC236}">
                <a16:creationId xmlns:a16="http://schemas.microsoft.com/office/drawing/2014/main" id="{05085340-948C-48E6-9B68-08B736767905}"/>
              </a:ext>
            </a:extLst>
          </p:cNvPr>
          <p:cNvGraphicFramePr>
            <a:graphicFrameLocks noGrp="1"/>
          </p:cNvGraphicFramePr>
          <p:nvPr>
            <p:ph idx="1"/>
            <p:extLst>
              <p:ext uri="{D42A27DB-BD31-4B8C-83A1-F6EECF244321}">
                <p14:modId xmlns:p14="http://schemas.microsoft.com/office/powerpoint/2010/main" val="2794955564"/>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1240045"/>
      </p:ext>
    </p:extLst>
  </p:cSld>
  <p:clrMapOvr>
    <a:masterClrMapping/>
  </p:clrMapOvr>
  <p:transition spd="med">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D3742E-75B7-41C3-8F14-1D0B1860F2B9}"/>
              </a:ext>
            </a:extLst>
          </p:cNvPr>
          <p:cNvSpPr>
            <a:spLocks noGrp="1"/>
          </p:cNvSpPr>
          <p:nvPr>
            <p:ph type="title"/>
          </p:nvPr>
        </p:nvSpPr>
        <p:spPr/>
        <p:txBody>
          <a:bodyPr/>
          <a:lstStyle/>
          <a:p>
            <a:r>
              <a:rPr lang="en-US" altLang="zh-CN" dirty="0"/>
              <a:t>5.6.1  Apache Mesos</a:t>
            </a:r>
            <a:endParaRPr lang="zh-CN" altLang="en-US" dirty="0"/>
          </a:p>
        </p:txBody>
      </p:sp>
      <p:sp>
        <p:nvSpPr>
          <p:cNvPr id="3" name="内容占位符 2">
            <a:extLst>
              <a:ext uri="{FF2B5EF4-FFF2-40B4-BE49-F238E27FC236}">
                <a16:creationId xmlns:a16="http://schemas.microsoft.com/office/drawing/2014/main" id="{C2952A23-9562-47ED-875E-F601E6DE3DCF}"/>
              </a:ext>
            </a:extLst>
          </p:cNvPr>
          <p:cNvSpPr>
            <a:spLocks noGrp="1"/>
          </p:cNvSpPr>
          <p:nvPr>
            <p:ph idx="1"/>
          </p:nvPr>
        </p:nvSpPr>
        <p:spPr/>
        <p:txBody>
          <a:bodyPr>
            <a:normAutofit/>
          </a:bodyPr>
          <a:lstStyle/>
          <a:p>
            <a:r>
              <a:rPr lang="en-US" altLang="zh-CN" dirty="0"/>
              <a:t>Apache Mesos</a:t>
            </a:r>
            <a:r>
              <a:rPr lang="zh-CN" altLang="zh-CN" dirty="0"/>
              <a:t>诞生于</a:t>
            </a:r>
            <a:r>
              <a:rPr lang="en-US" altLang="zh-CN" dirty="0"/>
              <a:t>UC Berkeley</a:t>
            </a:r>
            <a:r>
              <a:rPr lang="zh-CN" altLang="zh-CN" dirty="0"/>
              <a:t>的一个研究项目，是仿</a:t>
            </a:r>
            <a:r>
              <a:rPr lang="en-US" altLang="zh-CN" dirty="0"/>
              <a:t>Google</a:t>
            </a:r>
            <a:r>
              <a:rPr lang="zh-CN" altLang="zh-CN" dirty="0"/>
              <a:t>内部的资源管理系统</a:t>
            </a:r>
            <a:r>
              <a:rPr lang="en-US" altLang="zh-CN" dirty="0"/>
              <a:t>Borg</a:t>
            </a:r>
            <a:r>
              <a:rPr lang="zh-CN" altLang="zh-CN" dirty="0"/>
              <a:t>实现的，现已成为</a:t>
            </a:r>
            <a:r>
              <a:rPr lang="en-US" altLang="zh-CN" dirty="0"/>
              <a:t>Apache</a:t>
            </a:r>
            <a:r>
              <a:rPr lang="zh-CN" altLang="zh-CN" dirty="0"/>
              <a:t>的一个开源项目，当前有一些公司使用</a:t>
            </a:r>
            <a:r>
              <a:rPr lang="en-US" altLang="zh-CN" dirty="0"/>
              <a:t>Mesos</a:t>
            </a:r>
            <a:r>
              <a:rPr lang="zh-CN" altLang="zh-CN" dirty="0"/>
              <a:t>管理集群资源，如国外的</a:t>
            </a:r>
            <a:r>
              <a:rPr lang="en-US" altLang="zh-CN" dirty="0"/>
              <a:t>Twitter</a:t>
            </a:r>
            <a:r>
              <a:rPr lang="zh-CN" altLang="zh-CN" dirty="0"/>
              <a:t>、</a:t>
            </a:r>
            <a:r>
              <a:rPr lang="en-US" altLang="zh-CN" dirty="0"/>
              <a:t>Apple</a:t>
            </a:r>
            <a:r>
              <a:rPr lang="zh-CN" altLang="zh-CN" dirty="0"/>
              <a:t>，国内的豆瓣等。</a:t>
            </a:r>
            <a:endParaRPr lang="en-US" altLang="zh-CN" dirty="0"/>
          </a:p>
        </p:txBody>
      </p:sp>
      <p:pic>
        <p:nvPicPr>
          <p:cNvPr id="4" name="图片 3">
            <a:extLst>
              <a:ext uri="{FF2B5EF4-FFF2-40B4-BE49-F238E27FC236}">
                <a16:creationId xmlns:a16="http://schemas.microsoft.com/office/drawing/2014/main" id="{AFE37B01-6322-49D5-BDAD-ADF63AFF3BA4}"/>
              </a:ext>
            </a:extLst>
          </p:cNvPr>
          <p:cNvPicPr/>
          <p:nvPr/>
        </p:nvPicPr>
        <p:blipFill>
          <a:blip r:embed="rId2" cstate="print">
            <a:extLst>
              <a:ext uri="{28A0092B-C50C-407E-A947-70E740481C1C}">
                <a14:useLocalDpi xmlns:a14="http://schemas.microsoft.com/office/drawing/2010/main" val="0"/>
              </a:ext>
            </a:extLst>
          </a:blip>
          <a:srcRect l="54720" t="31785" b="35709"/>
          <a:stretch>
            <a:fillRect/>
          </a:stretch>
        </p:blipFill>
        <p:spPr>
          <a:xfrm>
            <a:off x="3699192" y="2891742"/>
            <a:ext cx="1745615" cy="626110"/>
          </a:xfrm>
          <a:prstGeom prst="rect">
            <a:avLst/>
          </a:prstGeom>
          <a:noFill/>
          <a:ln>
            <a:noFill/>
          </a:ln>
        </p:spPr>
      </p:pic>
    </p:spTree>
    <p:extLst>
      <p:ext uri="{BB962C8B-B14F-4D97-AF65-F5344CB8AC3E}">
        <p14:creationId xmlns:p14="http://schemas.microsoft.com/office/powerpoint/2010/main" val="500434497"/>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873812-13BD-4EE4-B918-F1C0A4770821}"/>
              </a:ext>
            </a:extLst>
          </p:cNvPr>
          <p:cNvSpPr>
            <a:spLocks noGrp="1"/>
          </p:cNvSpPr>
          <p:nvPr>
            <p:ph type="title"/>
          </p:nvPr>
        </p:nvSpPr>
        <p:spPr/>
        <p:txBody>
          <a:bodyPr/>
          <a:lstStyle/>
          <a:p>
            <a:r>
              <a:rPr lang="en-US" altLang="zh-CN" dirty="0"/>
              <a:t>5.1.2  YARN</a:t>
            </a:r>
            <a:r>
              <a:rPr lang="zh-CN" altLang="en-US" dirty="0"/>
              <a:t>简介</a:t>
            </a:r>
          </a:p>
        </p:txBody>
      </p:sp>
      <p:sp>
        <p:nvSpPr>
          <p:cNvPr id="3" name="内容占位符 2">
            <a:extLst>
              <a:ext uri="{FF2B5EF4-FFF2-40B4-BE49-F238E27FC236}">
                <a16:creationId xmlns:a16="http://schemas.microsoft.com/office/drawing/2014/main" id="{BA702639-C766-4D6A-93A8-1B08286A9BBE}"/>
              </a:ext>
            </a:extLst>
          </p:cNvPr>
          <p:cNvSpPr>
            <a:spLocks noGrp="1"/>
          </p:cNvSpPr>
          <p:nvPr>
            <p:ph idx="1"/>
          </p:nvPr>
        </p:nvSpPr>
        <p:spPr/>
        <p:txBody>
          <a:bodyPr>
            <a:normAutofit/>
          </a:bodyPr>
          <a:lstStyle/>
          <a:p>
            <a:pPr>
              <a:lnSpc>
                <a:spcPct val="120000"/>
              </a:lnSpc>
            </a:pPr>
            <a:r>
              <a:rPr lang="zh-CN" altLang="en-US" dirty="0"/>
              <a:t>为了解决</a:t>
            </a:r>
            <a:r>
              <a:rPr lang="en-US" altLang="zh-CN" dirty="0"/>
              <a:t>MapReduce 1.0</a:t>
            </a:r>
            <a:r>
              <a:rPr lang="zh-CN" altLang="en-US" dirty="0"/>
              <a:t>存在的问题，</a:t>
            </a:r>
            <a:r>
              <a:rPr lang="en-US" altLang="zh-CN" dirty="0"/>
              <a:t>Hadoop 2.0</a:t>
            </a:r>
            <a:r>
              <a:rPr lang="zh-CN" altLang="en-US" dirty="0"/>
              <a:t>以后版本对其核心子项目</a:t>
            </a:r>
            <a:r>
              <a:rPr lang="en-US" altLang="zh-CN" dirty="0"/>
              <a:t>MapReduce</a:t>
            </a:r>
            <a:r>
              <a:rPr lang="zh-CN" altLang="en-US" dirty="0"/>
              <a:t>的体系架构进行了重新设计，生成了</a:t>
            </a:r>
            <a:r>
              <a:rPr lang="en-US" altLang="zh-CN" dirty="0"/>
              <a:t>MRv2</a:t>
            </a:r>
            <a:r>
              <a:rPr lang="zh-CN" altLang="en-US" dirty="0"/>
              <a:t>和</a:t>
            </a:r>
            <a:r>
              <a:rPr lang="en-US" altLang="zh-CN" dirty="0"/>
              <a:t>YARN</a:t>
            </a:r>
            <a:r>
              <a:rPr lang="zh-CN" altLang="en-US" dirty="0"/>
              <a:t>。</a:t>
            </a:r>
          </a:p>
          <a:p>
            <a:pPr>
              <a:lnSpc>
                <a:spcPct val="120000"/>
              </a:lnSpc>
            </a:pPr>
            <a:r>
              <a:rPr lang="en-US" altLang="zh-CN" dirty="0"/>
              <a:t>Apache Hadoop YARN</a:t>
            </a:r>
            <a:r>
              <a:rPr lang="zh-CN" altLang="en-US" dirty="0"/>
              <a:t>（</a:t>
            </a:r>
            <a:r>
              <a:rPr lang="en-US" altLang="zh-CN" dirty="0"/>
              <a:t>Yet Another Resource Negotiator</a:t>
            </a:r>
            <a:r>
              <a:rPr lang="zh-CN" altLang="en-US" dirty="0"/>
              <a:t>，另一种资源协调者）是</a:t>
            </a:r>
            <a:r>
              <a:rPr lang="en-US" altLang="zh-CN" dirty="0"/>
              <a:t>Hadoop 2.0</a:t>
            </a:r>
            <a:r>
              <a:rPr lang="zh-CN" altLang="en-US" dirty="0"/>
              <a:t>的资源管理和调度框架，是一个通用资源管理系统，可为上层应用提供统一的资源管理和调度，它的引入为集群在利用率、资源统一管理和数据共享等方面带来了很大好处。</a:t>
            </a:r>
          </a:p>
        </p:txBody>
      </p:sp>
    </p:spTree>
    <p:extLst>
      <p:ext uri="{BB962C8B-B14F-4D97-AF65-F5344CB8AC3E}">
        <p14:creationId xmlns:p14="http://schemas.microsoft.com/office/powerpoint/2010/main" val="3306128714"/>
      </p:ext>
    </p:extLst>
  </p:cSld>
  <p:clrMapOvr>
    <a:masterClrMapping/>
  </p:clrMapOvr>
  <p:transition spd="med">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D3742E-75B7-41C3-8F14-1D0B1860F2B9}"/>
              </a:ext>
            </a:extLst>
          </p:cNvPr>
          <p:cNvSpPr>
            <a:spLocks noGrp="1"/>
          </p:cNvSpPr>
          <p:nvPr>
            <p:ph type="title"/>
          </p:nvPr>
        </p:nvSpPr>
        <p:spPr/>
        <p:txBody>
          <a:bodyPr/>
          <a:lstStyle/>
          <a:p>
            <a:r>
              <a:rPr lang="en-US" altLang="zh-CN" dirty="0"/>
              <a:t>5.6.1  Apache Mesos</a:t>
            </a:r>
            <a:endParaRPr lang="zh-CN" altLang="en-US" dirty="0"/>
          </a:p>
        </p:txBody>
      </p:sp>
      <p:sp>
        <p:nvSpPr>
          <p:cNvPr id="3" name="内容占位符 2">
            <a:extLst>
              <a:ext uri="{FF2B5EF4-FFF2-40B4-BE49-F238E27FC236}">
                <a16:creationId xmlns:a16="http://schemas.microsoft.com/office/drawing/2014/main" id="{C2952A23-9562-47ED-875E-F601E6DE3DCF}"/>
              </a:ext>
            </a:extLst>
          </p:cNvPr>
          <p:cNvSpPr>
            <a:spLocks noGrp="1"/>
          </p:cNvSpPr>
          <p:nvPr>
            <p:ph idx="1"/>
          </p:nvPr>
        </p:nvSpPr>
        <p:spPr>
          <a:xfrm>
            <a:off x="628650" y="1369219"/>
            <a:ext cx="3180568" cy="3263504"/>
          </a:xfrm>
        </p:spPr>
        <p:txBody>
          <a:bodyPr>
            <a:normAutofit fontScale="70000" lnSpcReduction="20000"/>
          </a:bodyPr>
          <a:lstStyle/>
          <a:p>
            <a:r>
              <a:rPr lang="en-US" altLang="zh-CN" dirty="0"/>
              <a:t>Apache Mesos</a:t>
            </a:r>
            <a:r>
              <a:rPr lang="zh-CN" altLang="zh-CN" dirty="0"/>
              <a:t>采用</a:t>
            </a:r>
            <a:r>
              <a:rPr lang="en-US" altLang="zh-CN" dirty="0"/>
              <a:t>Master/Slave</a:t>
            </a:r>
            <a:r>
              <a:rPr lang="zh-CN" altLang="zh-CN" dirty="0"/>
              <a:t>架构，一个</a:t>
            </a:r>
            <a:r>
              <a:rPr lang="en-US" altLang="zh-CN" dirty="0"/>
              <a:t>Mesos Master</a:t>
            </a:r>
            <a:r>
              <a:rPr lang="zh-CN" altLang="zh-CN" dirty="0"/>
              <a:t>管理多个</a:t>
            </a:r>
            <a:r>
              <a:rPr lang="en-US" altLang="zh-CN" dirty="0"/>
              <a:t>Mesos Agent</a:t>
            </a:r>
            <a:r>
              <a:rPr lang="zh-CN" altLang="zh-CN" dirty="0"/>
              <a:t>。其中，</a:t>
            </a:r>
            <a:r>
              <a:rPr lang="en-US" altLang="zh-CN" dirty="0"/>
              <a:t>Mesos Master</a:t>
            </a:r>
            <a:r>
              <a:rPr lang="zh-CN" altLang="zh-CN" dirty="0"/>
              <a:t>是非常轻量级的，仅保存了各种计算框架和</a:t>
            </a:r>
            <a:r>
              <a:rPr lang="en-US" altLang="zh-CN" dirty="0"/>
              <a:t>Mesos Agent</a:t>
            </a:r>
            <a:r>
              <a:rPr lang="zh-CN" altLang="zh-CN" dirty="0"/>
              <a:t>的一些状态，而这些状态很容易通过计算框架和</a:t>
            </a:r>
            <a:r>
              <a:rPr lang="en-US" altLang="zh-CN" dirty="0"/>
              <a:t>Mesos Agent</a:t>
            </a:r>
            <a:r>
              <a:rPr lang="zh-CN" altLang="zh-CN" dirty="0"/>
              <a:t>重新注册而重构，</a:t>
            </a:r>
            <a:r>
              <a:rPr lang="en-US" altLang="zh-CN" dirty="0"/>
              <a:t>Mesos</a:t>
            </a:r>
            <a:r>
              <a:rPr lang="zh-CN" altLang="zh-CN" dirty="0"/>
              <a:t>使用</a:t>
            </a:r>
            <a:r>
              <a:rPr lang="en-US" altLang="zh-CN" dirty="0" err="1"/>
              <a:t>ZooKeeper</a:t>
            </a:r>
            <a:r>
              <a:rPr lang="zh-CN" altLang="zh-CN" dirty="0"/>
              <a:t>解决了</a:t>
            </a:r>
            <a:r>
              <a:rPr lang="en-US" altLang="zh-CN" dirty="0"/>
              <a:t>Mesos Master</a:t>
            </a:r>
            <a:r>
              <a:rPr lang="zh-CN" altLang="zh-CN" dirty="0"/>
              <a:t>的单点故障问题。</a:t>
            </a:r>
            <a:r>
              <a:rPr lang="en-US" altLang="zh-CN" dirty="0"/>
              <a:t>Mesos Master</a:t>
            </a:r>
            <a:r>
              <a:rPr lang="zh-CN" altLang="zh-CN" dirty="0"/>
              <a:t>实际上是一个全局资源调度器，采用某种策略将某个</a:t>
            </a:r>
            <a:r>
              <a:rPr lang="en-US" altLang="zh-CN" dirty="0"/>
              <a:t>Mesos Agent</a:t>
            </a:r>
            <a:r>
              <a:rPr lang="zh-CN" altLang="zh-CN" dirty="0"/>
              <a:t>上的空闲资源分配给某一个计算框架，各种计算框架通过自己的调度器向</a:t>
            </a:r>
            <a:r>
              <a:rPr lang="en-US" altLang="zh-CN" dirty="0"/>
              <a:t>Mesos Master</a:t>
            </a:r>
            <a:r>
              <a:rPr lang="zh-CN" altLang="zh-CN" dirty="0"/>
              <a:t>注册，以接入到</a:t>
            </a:r>
            <a:r>
              <a:rPr lang="en-US" altLang="zh-CN" dirty="0"/>
              <a:t>Mesos</a:t>
            </a:r>
            <a:r>
              <a:rPr lang="zh-CN" altLang="zh-CN" dirty="0"/>
              <a:t>中；而</a:t>
            </a:r>
            <a:r>
              <a:rPr lang="en-US" altLang="zh-CN" dirty="0"/>
              <a:t>Mesos Agent</a:t>
            </a:r>
            <a:r>
              <a:rPr lang="zh-CN" altLang="zh-CN" dirty="0"/>
              <a:t>主要功能是汇报任务的状态和启动各个计算框架的执行器（</a:t>
            </a:r>
            <a:r>
              <a:rPr lang="en-US" altLang="zh-CN" dirty="0"/>
              <a:t>Executor</a:t>
            </a:r>
            <a:r>
              <a:rPr lang="zh-CN" altLang="zh-CN" dirty="0"/>
              <a:t>）。</a:t>
            </a:r>
            <a:endParaRPr lang="zh-CN" altLang="en-US" dirty="0"/>
          </a:p>
        </p:txBody>
      </p:sp>
      <p:grpSp>
        <p:nvGrpSpPr>
          <p:cNvPr id="5" name="画布 21734">
            <a:extLst>
              <a:ext uri="{FF2B5EF4-FFF2-40B4-BE49-F238E27FC236}">
                <a16:creationId xmlns:a16="http://schemas.microsoft.com/office/drawing/2014/main" id="{4237B87D-6C36-4653-8AA7-DEF3DFB3F6A9}"/>
              </a:ext>
            </a:extLst>
          </p:cNvPr>
          <p:cNvGrpSpPr/>
          <p:nvPr/>
        </p:nvGrpSpPr>
        <p:grpSpPr>
          <a:xfrm>
            <a:off x="3822553" y="1281391"/>
            <a:ext cx="5274310" cy="3439160"/>
            <a:chOff x="0" y="0"/>
            <a:chExt cx="5274310" cy="3439160"/>
          </a:xfrm>
        </p:grpSpPr>
        <p:sp>
          <p:nvSpPr>
            <p:cNvPr id="6" name="矩形 5">
              <a:extLst>
                <a:ext uri="{FF2B5EF4-FFF2-40B4-BE49-F238E27FC236}">
                  <a16:creationId xmlns:a16="http://schemas.microsoft.com/office/drawing/2014/main" id="{E78A5004-CA8D-4EE0-A679-3C4D12849167}"/>
                </a:ext>
              </a:extLst>
            </p:cNvPr>
            <p:cNvSpPr/>
            <p:nvPr/>
          </p:nvSpPr>
          <p:spPr>
            <a:xfrm>
              <a:off x="0" y="0"/>
              <a:ext cx="5274310" cy="3439160"/>
            </a:xfrm>
            <a:prstGeom prst="rect">
              <a:avLst/>
            </a:prstGeom>
            <a:solidFill>
              <a:prstClr val="white"/>
            </a:solidFill>
          </p:spPr>
        </p:sp>
        <p:sp>
          <p:nvSpPr>
            <p:cNvPr id="7" name="矩形 6">
              <a:extLst>
                <a:ext uri="{FF2B5EF4-FFF2-40B4-BE49-F238E27FC236}">
                  <a16:creationId xmlns:a16="http://schemas.microsoft.com/office/drawing/2014/main" id="{BAF1645F-54AD-4960-A751-B528870422F9}"/>
                </a:ext>
              </a:extLst>
            </p:cNvPr>
            <p:cNvSpPr/>
            <p:nvPr/>
          </p:nvSpPr>
          <p:spPr>
            <a:xfrm>
              <a:off x="0" y="977560"/>
              <a:ext cx="983320" cy="342900"/>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Hadoop</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Scheduler</a:t>
              </a:r>
              <a:endParaRPr lang="zh-CN" sz="1050" kern="100">
                <a:effectLst/>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AC7AD03C-5641-4DCD-AE13-357D2E791C5B}"/>
                </a:ext>
              </a:extLst>
            </p:cNvPr>
            <p:cNvSpPr/>
            <p:nvPr/>
          </p:nvSpPr>
          <p:spPr>
            <a:xfrm>
              <a:off x="1127759" y="982640"/>
              <a:ext cx="982980" cy="342900"/>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MPI</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Scheduler</a:t>
              </a:r>
              <a:endParaRPr lang="zh-CN" sz="1050" kern="100">
                <a:effectLst/>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43679CA3-CBE6-4AB9-9E03-639BFDC88D95}"/>
                </a:ext>
              </a:extLst>
            </p:cNvPr>
            <p:cNvSpPr/>
            <p:nvPr/>
          </p:nvSpPr>
          <p:spPr>
            <a:xfrm>
              <a:off x="1127759" y="1658280"/>
              <a:ext cx="982980" cy="342900"/>
            </a:xfrm>
            <a:prstGeom prst="rect">
              <a:avLst/>
            </a:prstGeom>
            <a:solidFill>
              <a:schemeClr val="bg1">
                <a:lumMod val="6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Mesos Master</a:t>
              </a:r>
              <a:endParaRPr lang="zh-CN" sz="1050" kern="100">
                <a:effectLs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B7A25415-0BEC-4AC1-A0F7-DAD0D82C4DD0}"/>
                </a:ext>
              </a:extLst>
            </p:cNvPr>
            <p:cNvSpPr/>
            <p:nvPr/>
          </p:nvSpPr>
          <p:spPr>
            <a:xfrm>
              <a:off x="2245359" y="1660480"/>
              <a:ext cx="982980" cy="342900"/>
            </a:xfrm>
            <a:prstGeom prst="rect">
              <a:avLst/>
            </a:prstGeom>
            <a:solidFill>
              <a:schemeClr val="bg1">
                <a:lumMod val="65000"/>
              </a:schemeClr>
            </a:solidFill>
            <a:ln w="6350">
              <a:solidFill>
                <a:schemeClr val="tx1"/>
              </a:solidFill>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Standby Master</a:t>
              </a:r>
              <a:endParaRPr lang="zh-CN" sz="1050" kern="100">
                <a:effectLst/>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9F99FD2D-E353-433F-A595-2390CC8E4674}"/>
                </a:ext>
              </a:extLst>
            </p:cNvPr>
            <p:cNvSpPr/>
            <p:nvPr/>
          </p:nvSpPr>
          <p:spPr>
            <a:xfrm>
              <a:off x="3383279" y="1668440"/>
              <a:ext cx="982980" cy="342900"/>
            </a:xfrm>
            <a:prstGeom prst="rect">
              <a:avLst/>
            </a:prstGeom>
            <a:solidFill>
              <a:schemeClr val="bg1">
                <a:lumMod val="65000"/>
              </a:schemeClr>
            </a:solidFill>
            <a:ln w="6350">
              <a:solidFill>
                <a:schemeClr val="tx1"/>
              </a:solidFill>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Standby Master</a:t>
              </a:r>
              <a:endParaRPr lang="zh-CN" sz="1050" kern="100">
                <a:effectLst/>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7F7084B7-F6F2-4D0B-A7A7-292C9F1CF778}"/>
                </a:ext>
              </a:extLst>
            </p:cNvPr>
            <p:cNvSpPr/>
            <p:nvPr/>
          </p:nvSpPr>
          <p:spPr>
            <a:xfrm>
              <a:off x="1811020" y="53000"/>
              <a:ext cx="3463290" cy="77504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ZooKeeper</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集群</a:t>
              </a:r>
              <a:endParaRPr lang="zh-CN" sz="1050" kern="100">
                <a:effectLst/>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FB0F5B68-967A-4844-84EF-783EF36F787C}"/>
                </a:ext>
              </a:extLst>
            </p:cNvPr>
            <p:cNvSpPr/>
            <p:nvPr/>
          </p:nvSpPr>
          <p:spPr>
            <a:xfrm>
              <a:off x="2034540" y="119040"/>
              <a:ext cx="75057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ZooKeeper</a:t>
              </a:r>
              <a:endParaRPr lang="zh-CN" sz="1050" kern="100">
                <a:effectLst/>
                <a:ea typeface="等线" panose="02010600030101010101" pitchFamily="2" charset="-122"/>
                <a:cs typeface="Times New Roman" panose="02020603050405020304" pitchFamily="18" charset="0"/>
              </a:endParaRPr>
            </a:p>
          </p:txBody>
        </p:sp>
        <p:sp>
          <p:nvSpPr>
            <p:cNvPr id="14" name="矩形 13">
              <a:extLst>
                <a:ext uri="{FF2B5EF4-FFF2-40B4-BE49-F238E27FC236}">
                  <a16:creationId xmlns:a16="http://schemas.microsoft.com/office/drawing/2014/main" id="{7BE37820-7333-44DB-A4D1-5764DEE3A649}"/>
                </a:ext>
              </a:extLst>
            </p:cNvPr>
            <p:cNvSpPr/>
            <p:nvPr/>
          </p:nvSpPr>
          <p:spPr>
            <a:xfrm>
              <a:off x="3171825" y="119040"/>
              <a:ext cx="75057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ZooKeeper</a:t>
              </a:r>
              <a:endParaRPr lang="zh-CN" sz="1050" kern="100">
                <a:effectLst/>
                <a:ea typeface="等线" panose="02010600030101010101" pitchFamily="2" charset="-122"/>
                <a:cs typeface="Times New Roman" panose="02020603050405020304" pitchFamily="18" charset="0"/>
              </a:endParaRPr>
            </a:p>
          </p:txBody>
        </p:sp>
        <p:sp>
          <p:nvSpPr>
            <p:cNvPr id="15" name="矩形 14">
              <a:extLst>
                <a:ext uri="{FF2B5EF4-FFF2-40B4-BE49-F238E27FC236}">
                  <a16:creationId xmlns:a16="http://schemas.microsoft.com/office/drawing/2014/main" id="{7165AFF3-4189-4835-8273-3C74B21B2439}"/>
                </a:ext>
              </a:extLst>
            </p:cNvPr>
            <p:cNvSpPr/>
            <p:nvPr/>
          </p:nvSpPr>
          <p:spPr>
            <a:xfrm>
              <a:off x="4309110" y="119040"/>
              <a:ext cx="75057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ZooKeeper</a:t>
              </a:r>
              <a:endParaRPr lang="zh-CN" sz="1050" kern="100">
                <a:effectLst/>
                <a:ea typeface="等线" panose="02010600030101010101" pitchFamily="2" charset="-122"/>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F48951E9-7155-4CA2-80AF-D4C286FE05A4}"/>
                </a:ext>
              </a:extLst>
            </p:cNvPr>
            <p:cNvCxnSpPr/>
            <p:nvPr/>
          </p:nvCxnSpPr>
          <p:spPr>
            <a:xfrm>
              <a:off x="2785110" y="260645"/>
              <a:ext cx="38671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329A026E-6B57-492D-88F5-01E54CC17C87}"/>
                </a:ext>
              </a:extLst>
            </p:cNvPr>
            <p:cNvCxnSpPr/>
            <p:nvPr/>
          </p:nvCxnSpPr>
          <p:spPr>
            <a:xfrm>
              <a:off x="3922395" y="260645"/>
              <a:ext cx="38671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 name="连接符: 肘形 17">
              <a:extLst>
                <a:ext uri="{FF2B5EF4-FFF2-40B4-BE49-F238E27FC236}">
                  <a16:creationId xmlns:a16="http://schemas.microsoft.com/office/drawing/2014/main" id="{587EA3CA-54F5-463B-A027-A5B7258D9C29}"/>
                </a:ext>
              </a:extLst>
            </p:cNvPr>
            <p:cNvCxnSpPr/>
            <p:nvPr/>
          </p:nvCxnSpPr>
          <p:spPr>
            <a:xfrm rot="16200000" flipH="1">
              <a:off x="3547110" y="-735035"/>
              <a:ext cx="12700" cy="2274570"/>
            </a:xfrm>
            <a:prstGeom prst="bentConnector3">
              <a:avLst>
                <a:gd name="adj1" fmla="val 112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39E89367-077A-45E1-BB5C-072EE24D8351}"/>
                </a:ext>
              </a:extLst>
            </p:cNvPr>
            <p:cNvCxnSpPr/>
            <p:nvPr/>
          </p:nvCxnSpPr>
          <p:spPr>
            <a:xfrm flipH="1">
              <a:off x="1619249" y="828040"/>
              <a:ext cx="1923416" cy="830240"/>
            </a:xfrm>
            <a:prstGeom prst="straightConnector1">
              <a:avLst/>
            </a:prstGeom>
            <a:ln>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EA8CFDAF-83E0-499B-9658-3B51273CB1E5}"/>
                </a:ext>
              </a:extLst>
            </p:cNvPr>
            <p:cNvCxnSpPr/>
            <p:nvPr/>
          </p:nvCxnSpPr>
          <p:spPr>
            <a:xfrm flipH="1">
              <a:off x="2736849" y="848360"/>
              <a:ext cx="819151" cy="812120"/>
            </a:xfrm>
            <a:prstGeom prst="straightConnector1">
              <a:avLst/>
            </a:prstGeom>
            <a:ln>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A307763D-3887-43DF-84D4-0199F486A4E1}"/>
                </a:ext>
              </a:extLst>
            </p:cNvPr>
            <p:cNvCxnSpPr/>
            <p:nvPr/>
          </p:nvCxnSpPr>
          <p:spPr>
            <a:xfrm>
              <a:off x="3542665" y="843280"/>
              <a:ext cx="332104" cy="825160"/>
            </a:xfrm>
            <a:prstGeom prst="straightConnector1">
              <a:avLst/>
            </a:prstGeom>
            <a:ln>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8DE867D9-C9C7-46E9-8D27-81C35F20A0DA}"/>
                </a:ext>
              </a:extLst>
            </p:cNvPr>
            <p:cNvCxnSpPr/>
            <p:nvPr/>
          </p:nvCxnSpPr>
          <p:spPr>
            <a:xfrm>
              <a:off x="491660" y="1320460"/>
              <a:ext cx="1127589" cy="33782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3BB00FFA-F5F1-4E18-A17A-C77559A43653}"/>
                </a:ext>
              </a:extLst>
            </p:cNvPr>
            <p:cNvCxnSpPr/>
            <p:nvPr/>
          </p:nvCxnSpPr>
          <p:spPr>
            <a:xfrm>
              <a:off x="1619249" y="1325540"/>
              <a:ext cx="0" cy="33274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4" name="矩形 23">
              <a:extLst>
                <a:ext uri="{FF2B5EF4-FFF2-40B4-BE49-F238E27FC236}">
                  <a16:creationId xmlns:a16="http://schemas.microsoft.com/office/drawing/2014/main" id="{5EAB635C-42F4-490F-81DD-D3F3E6A1A5A0}"/>
                </a:ext>
              </a:extLst>
            </p:cNvPr>
            <p:cNvSpPr/>
            <p:nvPr/>
          </p:nvSpPr>
          <p:spPr>
            <a:xfrm>
              <a:off x="0" y="2399619"/>
              <a:ext cx="982980" cy="991915"/>
            </a:xfrm>
            <a:prstGeom prst="rect">
              <a:avLst/>
            </a:prstGeom>
            <a:solidFill>
              <a:schemeClr val="bg1">
                <a:lumMod val="6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Mesos Agent</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5" name="矩形 24">
              <a:extLst>
                <a:ext uri="{FF2B5EF4-FFF2-40B4-BE49-F238E27FC236}">
                  <a16:creationId xmlns:a16="http://schemas.microsoft.com/office/drawing/2014/main" id="{F04553B0-2672-4FA5-9685-27FC8BEDB1E8}"/>
                </a:ext>
              </a:extLst>
            </p:cNvPr>
            <p:cNvSpPr/>
            <p:nvPr/>
          </p:nvSpPr>
          <p:spPr>
            <a:xfrm>
              <a:off x="65700" y="2638720"/>
              <a:ext cx="848700" cy="683600"/>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Hadoop executor</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6" name="矩形 25">
              <a:extLst>
                <a:ext uri="{FF2B5EF4-FFF2-40B4-BE49-F238E27FC236}">
                  <a16:creationId xmlns:a16="http://schemas.microsoft.com/office/drawing/2014/main" id="{55DE2E36-F343-420E-8E22-98240E058723}"/>
                </a:ext>
              </a:extLst>
            </p:cNvPr>
            <p:cNvSpPr/>
            <p:nvPr/>
          </p:nvSpPr>
          <p:spPr>
            <a:xfrm>
              <a:off x="248920" y="3032760"/>
              <a:ext cx="514800" cy="234000"/>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7" name="矩形 26">
              <a:extLst>
                <a:ext uri="{FF2B5EF4-FFF2-40B4-BE49-F238E27FC236}">
                  <a16:creationId xmlns:a16="http://schemas.microsoft.com/office/drawing/2014/main" id="{071D96F5-DC5D-4AC0-9F8D-F0AF2745D1A7}"/>
                </a:ext>
              </a:extLst>
            </p:cNvPr>
            <p:cNvSpPr/>
            <p:nvPr/>
          </p:nvSpPr>
          <p:spPr>
            <a:xfrm>
              <a:off x="220640" y="3004480"/>
              <a:ext cx="515960" cy="234360"/>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task</a:t>
              </a:r>
              <a:endParaRPr lang="zh-CN" sz="1050" kern="100">
                <a:effectLst/>
                <a:ea typeface="等线" panose="02010600030101010101" pitchFamily="2" charset="-122"/>
                <a:cs typeface="Times New Roman" panose="02020603050405020304" pitchFamily="18" charset="0"/>
              </a:endParaRPr>
            </a:p>
          </p:txBody>
        </p:sp>
        <p:sp>
          <p:nvSpPr>
            <p:cNvPr id="28" name="矩形 27">
              <a:extLst>
                <a:ext uri="{FF2B5EF4-FFF2-40B4-BE49-F238E27FC236}">
                  <a16:creationId xmlns:a16="http://schemas.microsoft.com/office/drawing/2014/main" id="{17B2F4ED-2317-48D0-A8EE-B4873F3291F1}"/>
                </a:ext>
              </a:extLst>
            </p:cNvPr>
            <p:cNvSpPr/>
            <p:nvPr/>
          </p:nvSpPr>
          <p:spPr>
            <a:xfrm>
              <a:off x="1124880" y="2405040"/>
              <a:ext cx="982980" cy="991870"/>
            </a:xfrm>
            <a:prstGeom prst="rect">
              <a:avLst/>
            </a:prstGeom>
            <a:solidFill>
              <a:schemeClr val="bg1">
                <a:lumMod val="6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Mesos Agent</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9" name="矩形 28">
              <a:extLst>
                <a:ext uri="{FF2B5EF4-FFF2-40B4-BE49-F238E27FC236}">
                  <a16:creationId xmlns:a16="http://schemas.microsoft.com/office/drawing/2014/main" id="{D793A045-7D1A-490D-9398-29837B4BE7F1}"/>
                </a:ext>
              </a:extLst>
            </p:cNvPr>
            <p:cNvSpPr/>
            <p:nvPr/>
          </p:nvSpPr>
          <p:spPr>
            <a:xfrm>
              <a:off x="1190285" y="2644435"/>
              <a:ext cx="848360" cy="683260"/>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endParaRPr lang="en-US" sz="9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ctr">
                <a:lnSpc>
                  <a:spcPts val="1000"/>
                </a:lnSpc>
                <a:spcAft>
                  <a:spcPts val="0"/>
                </a:spcAft>
              </a:pPr>
              <a:r>
                <a:rPr lang="en-US" sz="900" kern="100" dirty="0">
                  <a:effectLst/>
                  <a:latin typeface="Times New Roman" panose="02020603050405020304" pitchFamily="18" charset="0"/>
                  <a:ea typeface="等线" panose="02010600030101010101" pitchFamily="2" charset="-122"/>
                  <a:cs typeface="Times New Roman" panose="02020603050405020304" pitchFamily="18" charset="0"/>
                </a:rPr>
                <a:t>MPI </a:t>
              </a:r>
              <a:endParaRPr lang="zh-CN" sz="1050" kern="100" dirty="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dirty="0">
                  <a:effectLst/>
                  <a:latin typeface="Times New Roman" panose="02020603050405020304" pitchFamily="18" charset="0"/>
                  <a:ea typeface="等线" panose="02010600030101010101" pitchFamily="2" charset="-122"/>
                  <a:cs typeface="Times New Roman" panose="02020603050405020304" pitchFamily="18" charset="0"/>
                </a:rPr>
                <a:t>executor</a:t>
              </a:r>
              <a:endParaRPr lang="zh-CN" sz="1050" kern="100" dirty="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ctr">
                <a:lnSpc>
                  <a:spcPts val="1000"/>
                </a:lnSpc>
                <a:spcAft>
                  <a:spcPts val="0"/>
                </a:spcAft>
              </a:pPr>
              <a:r>
                <a:rPr lang="en-US" sz="1050" kern="100" dirty="0">
                  <a:effectLst/>
                  <a:ea typeface="等线"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p:txBody>
        </p:sp>
        <p:sp>
          <p:nvSpPr>
            <p:cNvPr id="30" name="矩形 29">
              <a:extLst>
                <a:ext uri="{FF2B5EF4-FFF2-40B4-BE49-F238E27FC236}">
                  <a16:creationId xmlns:a16="http://schemas.microsoft.com/office/drawing/2014/main" id="{A3BD2E93-3939-4C19-82A9-5A487998ABA1}"/>
                </a:ext>
              </a:extLst>
            </p:cNvPr>
            <p:cNvSpPr/>
            <p:nvPr/>
          </p:nvSpPr>
          <p:spPr>
            <a:xfrm>
              <a:off x="1373800" y="3038770"/>
              <a:ext cx="514350" cy="233680"/>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1" name="矩形 30">
              <a:extLst>
                <a:ext uri="{FF2B5EF4-FFF2-40B4-BE49-F238E27FC236}">
                  <a16:creationId xmlns:a16="http://schemas.microsoft.com/office/drawing/2014/main" id="{7A78A60A-6648-4BC1-8C3F-BAA40DC60BD6}"/>
                </a:ext>
              </a:extLst>
            </p:cNvPr>
            <p:cNvSpPr/>
            <p:nvPr/>
          </p:nvSpPr>
          <p:spPr>
            <a:xfrm>
              <a:off x="1345225" y="3010195"/>
              <a:ext cx="515620" cy="234315"/>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task</a:t>
              </a:r>
              <a:endParaRPr lang="zh-CN" sz="1050" kern="100">
                <a:effectLst/>
                <a:ea typeface="等线" panose="02010600030101010101" pitchFamily="2" charset="-122"/>
                <a:cs typeface="Times New Roman" panose="02020603050405020304" pitchFamily="18" charset="0"/>
              </a:endParaRPr>
            </a:p>
          </p:txBody>
        </p:sp>
        <p:sp>
          <p:nvSpPr>
            <p:cNvPr id="32" name="矩形 31">
              <a:extLst>
                <a:ext uri="{FF2B5EF4-FFF2-40B4-BE49-F238E27FC236}">
                  <a16:creationId xmlns:a16="http://schemas.microsoft.com/office/drawing/2014/main" id="{79610558-AF20-44E2-8A8D-E7CE3EFFF2E6}"/>
                </a:ext>
              </a:extLst>
            </p:cNvPr>
            <p:cNvSpPr/>
            <p:nvPr/>
          </p:nvSpPr>
          <p:spPr>
            <a:xfrm>
              <a:off x="2255518" y="2405040"/>
              <a:ext cx="1473201" cy="991870"/>
            </a:xfrm>
            <a:prstGeom prst="rect">
              <a:avLst/>
            </a:prstGeom>
            <a:solidFill>
              <a:schemeClr val="bg1">
                <a:lumMod val="6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Mesos Agent</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3" name="矩形 32">
              <a:extLst>
                <a:ext uri="{FF2B5EF4-FFF2-40B4-BE49-F238E27FC236}">
                  <a16:creationId xmlns:a16="http://schemas.microsoft.com/office/drawing/2014/main" id="{2955154B-06A7-4FE9-87E4-BED195AF1FB7}"/>
                </a:ext>
              </a:extLst>
            </p:cNvPr>
            <p:cNvSpPr/>
            <p:nvPr/>
          </p:nvSpPr>
          <p:spPr>
            <a:xfrm>
              <a:off x="2320924" y="2644435"/>
              <a:ext cx="630556" cy="683260"/>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Hadoop executor</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4" name="矩形 33">
              <a:extLst>
                <a:ext uri="{FF2B5EF4-FFF2-40B4-BE49-F238E27FC236}">
                  <a16:creationId xmlns:a16="http://schemas.microsoft.com/office/drawing/2014/main" id="{DBCF9E45-AAF9-4874-8E8F-5FBABAC473EE}"/>
                </a:ext>
              </a:extLst>
            </p:cNvPr>
            <p:cNvSpPr/>
            <p:nvPr/>
          </p:nvSpPr>
          <p:spPr>
            <a:xfrm>
              <a:off x="3038475" y="2644435"/>
              <a:ext cx="630555" cy="683260"/>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MPI executor</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5" name="矩形 34">
              <a:extLst>
                <a:ext uri="{FF2B5EF4-FFF2-40B4-BE49-F238E27FC236}">
                  <a16:creationId xmlns:a16="http://schemas.microsoft.com/office/drawing/2014/main" id="{ED659C70-2DA9-41CC-80C4-57DF2403B926}"/>
                </a:ext>
              </a:extLst>
            </p:cNvPr>
            <p:cNvSpPr/>
            <p:nvPr/>
          </p:nvSpPr>
          <p:spPr>
            <a:xfrm>
              <a:off x="2379640" y="3032445"/>
              <a:ext cx="515620" cy="234315"/>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task</a:t>
              </a:r>
              <a:endParaRPr lang="zh-CN" sz="1050" kern="100">
                <a:effectLst/>
                <a:ea typeface="等线" panose="02010600030101010101" pitchFamily="2" charset="-122"/>
                <a:cs typeface="Times New Roman" panose="02020603050405020304" pitchFamily="18" charset="0"/>
              </a:endParaRPr>
            </a:p>
          </p:txBody>
        </p:sp>
        <p:sp>
          <p:nvSpPr>
            <p:cNvPr id="36" name="矩形 35">
              <a:extLst>
                <a:ext uri="{FF2B5EF4-FFF2-40B4-BE49-F238E27FC236}">
                  <a16:creationId xmlns:a16="http://schemas.microsoft.com/office/drawing/2014/main" id="{6F53638C-4E32-480D-8217-D7160AFB60CF}"/>
                </a:ext>
              </a:extLst>
            </p:cNvPr>
            <p:cNvSpPr/>
            <p:nvPr/>
          </p:nvSpPr>
          <p:spPr>
            <a:xfrm>
              <a:off x="3093380" y="3032445"/>
              <a:ext cx="515620" cy="234315"/>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task</a:t>
              </a:r>
              <a:endParaRPr lang="zh-CN" sz="1050" kern="100">
                <a:effectLst/>
                <a:ea typeface="等线" panose="02010600030101010101" pitchFamily="2" charset="-122"/>
                <a:cs typeface="Times New Roman" panose="02020603050405020304" pitchFamily="18" charset="0"/>
              </a:endParaRPr>
            </a:p>
          </p:txBody>
        </p:sp>
        <p:cxnSp>
          <p:nvCxnSpPr>
            <p:cNvPr id="37" name="直接箭头连接符 36">
              <a:extLst>
                <a:ext uri="{FF2B5EF4-FFF2-40B4-BE49-F238E27FC236}">
                  <a16:creationId xmlns:a16="http://schemas.microsoft.com/office/drawing/2014/main" id="{A2AF9B91-216B-4DDB-8C9C-B2F9A9C5C45B}"/>
                </a:ext>
              </a:extLst>
            </p:cNvPr>
            <p:cNvCxnSpPr/>
            <p:nvPr/>
          </p:nvCxnSpPr>
          <p:spPr>
            <a:xfrm flipH="1">
              <a:off x="1616370" y="2001180"/>
              <a:ext cx="2879" cy="40386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5A20E585-9929-438F-90A9-355766B28083}"/>
                </a:ext>
              </a:extLst>
            </p:cNvPr>
            <p:cNvCxnSpPr/>
            <p:nvPr/>
          </p:nvCxnSpPr>
          <p:spPr>
            <a:xfrm flipH="1">
              <a:off x="491490" y="2001180"/>
              <a:ext cx="1127759" cy="39843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a:extLst>
                <a:ext uri="{FF2B5EF4-FFF2-40B4-BE49-F238E27FC236}">
                  <a16:creationId xmlns:a16="http://schemas.microsoft.com/office/drawing/2014/main" id="{A1F415D8-4FD2-43EA-AB16-4F331AF4A396}"/>
                </a:ext>
              </a:extLst>
            </p:cNvPr>
            <p:cNvCxnSpPr/>
            <p:nvPr/>
          </p:nvCxnSpPr>
          <p:spPr>
            <a:xfrm>
              <a:off x="1619249" y="2001180"/>
              <a:ext cx="1372870" cy="40386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274455797"/>
      </p:ext>
    </p:extLst>
  </p:cSld>
  <p:clrMapOvr>
    <a:masterClrMapping/>
  </p:clrMapOvr>
  <p:transition spd="med">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2B160D-1E5E-4D7C-AB5A-1D62E6600D5E}"/>
              </a:ext>
            </a:extLst>
          </p:cNvPr>
          <p:cNvSpPr>
            <a:spLocks noGrp="1"/>
          </p:cNvSpPr>
          <p:nvPr>
            <p:ph type="title"/>
          </p:nvPr>
        </p:nvSpPr>
        <p:spPr/>
        <p:txBody>
          <a:bodyPr/>
          <a:lstStyle/>
          <a:p>
            <a:r>
              <a:rPr lang="en-US" altLang="zh-CN" dirty="0"/>
              <a:t>5.6.2  Hadoop Corona</a:t>
            </a:r>
            <a:endParaRPr lang="zh-CN" altLang="en-US" dirty="0"/>
          </a:p>
        </p:txBody>
      </p:sp>
      <p:sp>
        <p:nvSpPr>
          <p:cNvPr id="3" name="内容占位符 2">
            <a:extLst>
              <a:ext uri="{FF2B5EF4-FFF2-40B4-BE49-F238E27FC236}">
                <a16:creationId xmlns:a16="http://schemas.microsoft.com/office/drawing/2014/main" id="{AFE66F8D-5AD1-431D-9C90-3D4511CEEEC4}"/>
              </a:ext>
            </a:extLst>
          </p:cNvPr>
          <p:cNvSpPr>
            <a:spLocks noGrp="1"/>
          </p:cNvSpPr>
          <p:nvPr>
            <p:ph idx="1"/>
          </p:nvPr>
        </p:nvSpPr>
        <p:spPr/>
        <p:txBody>
          <a:bodyPr/>
          <a:lstStyle/>
          <a:p>
            <a:r>
              <a:rPr lang="en-US" altLang="zh-CN" dirty="0"/>
              <a:t>Hadoop Corona</a:t>
            </a:r>
            <a:r>
              <a:rPr lang="zh-CN" altLang="zh-CN" dirty="0"/>
              <a:t>是</a:t>
            </a:r>
            <a:r>
              <a:rPr lang="en-US" altLang="zh-CN" dirty="0"/>
              <a:t>Facebook</a:t>
            </a:r>
            <a:r>
              <a:rPr lang="zh-CN" altLang="zh-CN" dirty="0"/>
              <a:t>开源的下一代</a:t>
            </a:r>
            <a:r>
              <a:rPr lang="en-US" altLang="zh-CN" dirty="0"/>
              <a:t>MapReduce</a:t>
            </a:r>
            <a:r>
              <a:rPr lang="zh-CN" altLang="zh-CN" dirty="0"/>
              <a:t>框架，其基本设计动机和</a:t>
            </a:r>
            <a:r>
              <a:rPr lang="en-US" altLang="zh-CN" dirty="0"/>
              <a:t>Apache</a:t>
            </a:r>
            <a:r>
              <a:rPr lang="zh-CN" altLang="zh-CN" dirty="0"/>
              <a:t>的</a:t>
            </a:r>
            <a:r>
              <a:rPr lang="en-US" altLang="zh-CN" dirty="0"/>
              <a:t>YARN</a:t>
            </a:r>
            <a:r>
              <a:rPr lang="zh-CN" altLang="zh-CN" dirty="0"/>
              <a:t>一致</a:t>
            </a:r>
            <a:r>
              <a:rPr lang="zh-CN" altLang="en-US" dirty="0"/>
              <a:t>。</a:t>
            </a:r>
          </a:p>
        </p:txBody>
      </p:sp>
    </p:spTree>
    <p:extLst>
      <p:ext uri="{BB962C8B-B14F-4D97-AF65-F5344CB8AC3E}">
        <p14:creationId xmlns:p14="http://schemas.microsoft.com/office/powerpoint/2010/main" val="2330448011"/>
      </p:ext>
    </p:extLst>
  </p:cSld>
  <p:clrMapOvr>
    <a:masterClrMapping/>
  </p:clrMapOvr>
  <p:transition spd="med">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71472-54F4-4131-9655-B176D008B3F2}"/>
              </a:ext>
            </a:extLst>
          </p:cNvPr>
          <p:cNvSpPr>
            <a:spLocks noGrp="1"/>
          </p:cNvSpPr>
          <p:nvPr>
            <p:ph type="title"/>
          </p:nvPr>
        </p:nvSpPr>
        <p:spPr>
          <a:xfrm>
            <a:off x="628650" y="273844"/>
            <a:ext cx="7886700" cy="994172"/>
          </a:xfrm>
        </p:spPr>
        <p:txBody>
          <a:bodyPr/>
          <a:lstStyle/>
          <a:p>
            <a:r>
              <a:rPr lang="en-US" altLang="zh-CN" dirty="0"/>
              <a:t>5.6.2  Hadoop Corona</a:t>
            </a:r>
            <a:endParaRPr lang="zh-CN" altLang="en-US" dirty="0"/>
          </a:p>
        </p:txBody>
      </p:sp>
      <p:sp>
        <p:nvSpPr>
          <p:cNvPr id="3" name="内容占位符 2">
            <a:extLst>
              <a:ext uri="{FF2B5EF4-FFF2-40B4-BE49-F238E27FC236}">
                <a16:creationId xmlns:a16="http://schemas.microsoft.com/office/drawing/2014/main" id="{205F4AD5-7FC1-499C-A885-6F768E79F41B}"/>
              </a:ext>
            </a:extLst>
          </p:cNvPr>
          <p:cNvSpPr>
            <a:spLocks noGrp="1"/>
          </p:cNvSpPr>
          <p:nvPr>
            <p:ph idx="1"/>
          </p:nvPr>
        </p:nvSpPr>
        <p:spPr/>
        <p:txBody>
          <a:bodyPr/>
          <a:lstStyle/>
          <a:p>
            <a:r>
              <a:rPr lang="en-US" altLang="zh-CN" dirty="0"/>
              <a:t>Hadoop Corona</a:t>
            </a:r>
            <a:r>
              <a:rPr lang="zh-CN" altLang="zh-CN" dirty="0"/>
              <a:t>采用</a:t>
            </a:r>
            <a:r>
              <a:rPr lang="en-US" altLang="zh-CN" dirty="0"/>
              <a:t>Master/Slave</a:t>
            </a:r>
            <a:r>
              <a:rPr lang="zh-CN" altLang="zh-CN" dirty="0"/>
              <a:t>架构</a:t>
            </a:r>
            <a:endParaRPr lang="zh-CN" altLang="en-US" dirty="0"/>
          </a:p>
        </p:txBody>
      </p:sp>
      <p:grpSp>
        <p:nvGrpSpPr>
          <p:cNvPr id="4" name="画布 21735">
            <a:extLst>
              <a:ext uri="{FF2B5EF4-FFF2-40B4-BE49-F238E27FC236}">
                <a16:creationId xmlns:a16="http://schemas.microsoft.com/office/drawing/2014/main" id="{AB8F3AA3-2479-477B-8DEE-87FDB07B0A43}"/>
              </a:ext>
            </a:extLst>
          </p:cNvPr>
          <p:cNvGrpSpPr/>
          <p:nvPr/>
        </p:nvGrpSpPr>
        <p:grpSpPr>
          <a:xfrm>
            <a:off x="1934845" y="2047003"/>
            <a:ext cx="5274310" cy="2585720"/>
            <a:chOff x="0" y="0"/>
            <a:chExt cx="5274310" cy="2585720"/>
          </a:xfrm>
        </p:grpSpPr>
        <p:sp>
          <p:nvSpPr>
            <p:cNvPr id="5" name="矩形 4">
              <a:extLst>
                <a:ext uri="{FF2B5EF4-FFF2-40B4-BE49-F238E27FC236}">
                  <a16:creationId xmlns:a16="http://schemas.microsoft.com/office/drawing/2014/main" id="{FBCED6CA-BF15-45E0-9592-4A7EEA61966C}"/>
                </a:ext>
              </a:extLst>
            </p:cNvPr>
            <p:cNvSpPr/>
            <p:nvPr/>
          </p:nvSpPr>
          <p:spPr>
            <a:xfrm>
              <a:off x="0" y="0"/>
              <a:ext cx="5274310" cy="2585720"/>
            </a:xfrm>
            <a:prstGeom prst="rect">
              <a:avLst/>
            </a:prstGeom>
            <a:solidFill>
              <a:prstClr val="white"/>
            </a:solidFill>
          </p:spPr>
        </p:sp>
        <p:sp>
          <p:nvSpPr>
            <p:cNvPr id="6" name="矩形 5">
              <a:extLst>
                <a:ext uri="{FF2B5EF4-FFF2-40B4-BE49-F238E27FC236}">
                  <a16:creationId xmlns:a16="http://schemas.microsoft.com/office/drawing/2014/main" id="{21095DC5-1C6B-4DFB-B62B-2C88DD249319}"/>
                </a:ext>
              </a:extLst>
            </p:cNvPr>
            <p:cNvSpPr/>
            <p:nvPr/>
          </p:nvSpPr>
          <p:spPr>
            <a:xfrm>
              <a:off x="2150405" y="116500"/>
              <a:ext cx="982980" cy="342900"/>
            </a:xfrm>
            <a:prstGeom prst="rect">
              <a:avLst/>
            </a:prstGeom>
            <a:solidFill>
              <a:schemeClr val="bg1">
                <a:lumMod val="6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ClusterManager</a:t>
              </a:r>
              <a:endParaRPr lang="zh-CN" sz="1050" kern="10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2A74C9ED-6C4A-40FD-9FDC-AAD9F56DF5B9}"/>
                </a:ext>
              </a:extLst>
            </p:cNvPr>
            <p:cNvSpPr/>
            <p:nvPr/>
          </p:nvSpPr>
          <p:spPr>
            <a:xfrm>
              <a:off x="225720" y="1502705"/>
              <a:ext cx="1420200" cy="991870"/>
            </a:xfrm>
            <a:prstGeom prst="rect">
              <a:avLst/>
            </a:prstGeom>
            <a:solidFill>
              <a:schemeClr val="bg1">
                <a:lumMod val="7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CoronaTaskTracker</a:t>
              </a:r>
              <a:endParaRPr lang="zh-CN" sz="1050" kern="100">
                <a:effectLst/>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9A9BD7BF-3910-45C4-AF3D-B45280F99132}"/>
                </a:ext>
              </a:extLst>
            </p:cNvPr>
            <p:cNvSpPr/>
            <p:nvPr/>
          </p:nvSpPr>
          <p:spPr>
            <a:xfrm>
              <a:off x="246039" y="1564935"/>
              <a:ext cx="678906" cy="233680"/>
            </a:xfrm>
            <a:prstGeom prst="rect">
              <a:avLst/>
            </a:prstGeom>
            <a:solidFill>
              <a:schemeClr val="bg1">
                <a:lumMod val="9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MapTask</a:t>
              </a:r>
              <a:endParaRPr lang="zh-CN" sz="1050" kern="100">
                <a:effectLst/>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D0A177C0-F092-42A1-86B5-3A77B920D99D}"/>
                </a:ext>
              </a:extLst>
            </p:cNvPr>
            <p:cNvSpPr/>
            <p:nvPr/>
          </p:nvSpPr>
          <p:spPr>
            <a:xfrm>
              <a:off x="947079" y="1564935"/>
              <a:ext cx="678533" cy="233680"/>
            </a:xfrm>
            <a:prstGeom prst="rect">
              <a:avLst/>
            </a:prstGeom>
            <a:solidFill>
              <a:schemeClr val="bg1">
                <a:lumMod val="9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MapTask</a:t>
              </a:r>
              <a:endParaRPr lang="zh-CN" sz="1050" kern="100">
                <a:effectLs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D3DFBDFD-6D93-4432-9FFB-5293D9D1D868}"/>
                </a:ext>
              </a:extLst>
            </p:cNvPr>
            <p:cNvSpPr/>
            <p:nvPr/>
          </p:nvSpPr>
          <p:spPr>
            <a:xfrm>
              <a:off x="241300" y="1831000"/>
              <a:ext cx="678840" cy="233680"/>
            </a:xfrm>
            <a:prstGeom prst="rect">
              <a:avLst/>
            </a:prstGeom>
            <a:solidFill>
              <a:schemeClr val="bg1">
                <a:lumMod val="9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MapTask</a:t>
              </a:r>
              <a:endParaRPr lang="zh-CN" sz="1050" kern="100">
                <a:effectLst/>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F0FA6723-2EAA-4BF8-BA08-2A8A216DC449}"/>
                </a:ext>
              </a:extLst>
            </p:cNvPr>
            <p:cNvSpPr/>
            <p:nvPr/>
          </p:nvSpPr>
          <p:spPr>
            <a:xfrm>
              <a:off x="942340" y="1831000"/>
              <a:ext cx="678180" cy="233680"/>
            </a:xfrm>
            <a:prstGeom prst="rect">
              <a:avLst/>
            </a:prstGeom>
            <a:solidFill>
              <a:schemeClr val="bg1">
                <a:lumMod val="9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ReduceTask</a:t>
              </a:r>
              <a:endParaRPr lang="zh-CN" sz="1050" kern="100">
                <a:effectLst/>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FE3300B2-0B7D-43A1-82E4-E26D70DD5D09}"/>
                </a:ext>
              </a:extLst>
            </p:cNvPr>
            <p:cNvSpPr/>
            <p:nvPr/>
          </p:nvSpPr>
          <p:spPr>
            <a:xfrm>
              <a:off x="1932600" y="1500800"/>
              <a:ext cx="1419860" cy="991870"/>
            </a:xfrm>
            <a:prstGeom prst="rect">
              <a:avLst/>
            </a:prstGeom>
            <a:solidFill>
              <a:schemeClr val="bg1">
                <a:lumMod val="7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CoronaTaskTracker</a:t>
              </a:r>
              <a:endParaRPr lang="zh-CN" sz="1050" kern="100">
                <a:effectLst/>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25DC6C37-991C-4065-9BC5-EBF20E5D4881}"/>
                </a:ext>
              </a:extLst>
            </p:cNvPr>
            <p:cNvSpPr/>
            <p:nvPr/>
          </p:nvSpPr>
          <p:spPr>
            <a:xfrm>
              <a:off x="1952920" y="1564935"/>
              <a:ext cx="1374775" cy="233680"/>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CoronaJobTracker</a:t>
              </a:r>
              <a:endParaRPr lang="zh-CN" sz="1050" kern="100">
                <a:effectLst/>
                <a:ea typeface="等线" panose="02010600030101010101" pitchFamily="2" charset="-122"/>
                <a:cs typeface="Times New Roman" panose="02020603050405020304" pitchFamily="18" charset="0"/>
              </a:endParaRPr>
            </a:p>
          </p:txBody>
        </p:sp>
        <p:sp>
          <p:nvSpPr>
            <p:cNvPr id="14" name="矩形 13">
              <a:extLst>
                <a:ext uri="{FF2B5EF4-FFF2-40B4-BE49-F238E27FC236}">
                  <a16:creationId xmlns:a16="http://schemas.microsoft.com/office/drawing/2014/main" id="{CB172F1F-C1AA-4852-AF9F-86A1CF4CAB54}"/>
                </a:ext>
              </a:extLst>
            </p:cNvPr>
            <p:cNvSpPr/>
            <p:nvPr/>
          </p:nvSpPr>
          <p:spPr>
            <a:xfrm>
              <a:off x="1948475" y="1831000"/>
              <a:ext cx="678815" cy="233680"/>
            </a:xfrm>
            <a:prstGeom prst="rect">
              <a:avLst/>
            </a:prstGeom>
            <a:solidFill>
              <a:schemeClr val="bg1">
                <a:lumMod val="9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MapTask</a:t>
              </a:r>
              <a:endParaRPr lang="zh-CN" sz="1050" kern="100">
                <a:effectLst/>
                <a:ea typeface="等线" panose="02010600030101010101" pitchFamily="2" charset="-122"/>
                <a:cs typeface="Times New Roman" panose="02020603050405020304" pitchFamily="18" charset="0"/>
              </a:endParaRPr>
            </a:p>
          </p:txBody>
        </p:sp>
        <p:sp>
          <p:nvSpPr>
            <p:cNvPr id="15" name="矩形 14">
              <a:extLst>
                <a:ext uri="{FF2B5EF4-FFF2-40B4-BE49-F238E27FC236}">
                  <a16:creationId xmlns:a16="http://schemas.microsoft.com/office/drawing/2014/main" id="{A8D3204E-C124-43FA-BC6C-BF224FD18BC8}"/>
                </a:ext>
              </a:extLst>
            </p:cNvPr>
            <p:cNvSpPr/>
            <p:nvPr/>
          </p:nvSpPr>
          <p:spPr>
            <a:xfrm>
              <a:off x="2649515" y="1831000"/>
              <a:ext cx="678180" cy="233680"/>
            </a:xfrm>
            <a:prstGeom prst="rect">
              <a:avLst/>
            </a:prstGeom>
            <a:solidFill>
              <a:schemeClr val="bg1">
                <a:lumMod val="9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ReduceTask</a:t>
              </a:r>
              <a:endParaRPr lang="zh-CN" sz="1050" kern="100">
                <a:effectLst/>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607AC1EF-66B0-4ECE-99D3-DF5DC93171D6}"/>
                </a:ext>
              </a:extLst>
            </p:cNvPr>
            <p:cNvSpPr/>
            <p:nvPr/>
          </p:nvSpPr>
          <p:spPr>
            <a:xfrm>
              <a:off x="3629320" y="1500800"/>
              <a:ext cx="1419860" cy="991870"/>
            </a:xfrm>
            <a:prstGeom prst="rect">
              <a:avLst/>
            </a:prstGeom>
            <a:solidFill>
              <a:schemeClr val="bg1">
                <a:lumMod val="7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CoronaTaskTracker</a:t>
              </a:r>
              <a:endParaRPr lang="zh-CN" sz="1050" kern="100">
                <a:effectLst/>
                <a:ea typeface="等线" panose="02010600030101010101" pitchFamily="2" charset="-122"/>
                <a:cs typeface="Times New Roman" panose="02020603050405020304" pitchFamily="18" charset="0"/>
              </a:endParaRPr>
            </a:p>
          </p:txBody>
        </p:sp>
        <p:sp>
          <p:nvSpPr>
            <p:cNvPr id="17" name="矩形 16">
              <a:extLst>
                <a:ext uri="{FF2B5EF4-FFF2-40B4-BE49-F238E27FC236}">
                  <a16:creationId xmlns:a16="http://schemas.microsoft.com/office/drawing/2014/main" id="{B2CAC95A-BE72-4DF9-A727-9B2746D83E6F}"/>
                </a:ext>
              </a:extLst>
            </p:cNvPr>
            <p:cNvSpPr/>
            <p:nvPr/>
          </p:nvSpPr>
          <p:spPr>
            <a:xfrm>
              <a:off x="3649640" y="1563030"/>
              <a:ext cx="678815" cy="233680"/>
            </a:xfrm>
            <a:prstGeom prst="rect">
              <a:avLst/>
            </a:prstGeom>
            <a:solidFill>
              <a:schemeClr val="bg1">
                <a:lumMod val="9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MapTask</a:t>
              </a:r>
              <a:endParaRPr lang="zh-CN" sz="1050" kern="100">
                <a:effectLst/>
                <a:ea typeface="等线" panose="02010600030101010101" pitchFamily="2" charset="-122"/>
                <a:cs typeface="Times New Roman" panose="02020603050405020304" pitchFamily="18" charset="0"/>
              </a:endParaRPr>
            </a:p>
          </p:txBody>
        </p:sp>
        <p:sp>
          <p:nvSpPr>
            <p:cNvPr id="18" name="矩形 17">
              <a:extLst>
                <a:ext uri="{FF2B5EF4-FFF2-40B4-BE49-F238E27FC236}">
                  <a16:creationId xmlns:a16="http://schemas.microsoft.com/office/drawing/2014/main" id="{6B09C09A-7EAA-47AD-8DE8-83824077FEF8}"/>
                </a:ext>
              </a:extLst>
            </p:cNvPr>
            <p:cNvSpPr/>
            <p:nvPr/>
          </p:nvSpPr>
          <p:spPr>
            <a:xfrm>
              <a:off x="4350680" y="1563030"/>
              <a:ext cx="678180" cy="233680"/>
            </a:xfrm>
            <a:prstGeom prst="rect">
              <a:avLst/>
            </a:prstGeom>
            <a:solidFill>
              <a:schemeClr val="bg1">
                <a:lumMod val="9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ReduceTask</a:t>
              </a:r>
              <a:endParaRPr lang="zh-CN" sz="1050" kern="100">
                <a:effectLst/>
                <a:ea typeface="等线"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0185DDFD-DDC9-4B3A-81D7-FF79DC88CF4B}"/>
                </a:ext>
              </a:extLst>
            </p:cNvPr>
            <p:cNvSpPr/>
            <p:nvPr/>
          </p:nvSpPr>
          <p:spPr>
            <a:xfrm>
              <a:off x="3645195" y="1829095"/>
              <a:ext cx="678815" cy="233680"/>
            </a:xfrm>
            <a:prstGeom prst="rect">
              <a:avLst/>
            </a:prstGeom>
            <a:solidFill>
              <a:schemeClr val="bg1">
                <a:lumMod val="9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MapTask</a:t>
              </a:r>
              <a:endParaRPr lang="zh-CN" sz="1050" kern="100">
                <a:effectLst/>
                <a:ea typeface="等线"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04C005B2-875A-4BBA-A238-42B3F35C5FD2}"/>
                </a:ext>
              </a:extLst>
            </p:cNvPr>
            <p:cNvSpPr/>
            <p:nvPr/>
          </p:nvSpPr>
          <p:spPr>
            <a:xfrm>
              <a:off x="4346235" y="1829095"/>
              <a:ext cx="678180" cy="233680"/>
            </a:xfrm>
            <a:prstGeom prst="rect">
              <a:avLst/>
            </a:prstGeom>
            <a:solidFill>
              <a:schemeClr val="bg1">
                <a:lumMod val="9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ReduceTask</a:t>
              </a:r>
              <a:endParaRPr lang="zh-CN" sz="1050" kern="100">
                <a:effectLst/>
                <a:ea typeface="等线" panose="02010600030101010101" pitchFamily="2" charset="-122"/>
                <a:cs typeface="Times New Roman" panose="02020603050405020304" pitchFamily="18" charset="0"/>
              </a:endParaRPr>
            </a:p>
          </p:txBody>
        </p:sp>
        <p:cxnSp>
          <p:nvCxnSpPr>
            <p:cNvPr id="21" name="直接箭头连接符 20">
              <a:extLst>
                <a:ext uri="{FF2B5EF4-FFF2-40B4-BE49-F238E27FC236}">
                  <a16:creationId xmlns:a16="http://schemas.microsoft.com/office/drawing/2014/main" id="{724BE3BA-BCA2-4C9F-AF80-056EF3DE0E2A}"/>
                </a:ext>
              </a:extLst>
            </p:cNvPr>
            <p:cNvCxnSpPr/>
            <p:nvPr/>
          </p:nvCxnSpPr>
          <p:spPr>
            <a:xfrm flipV="1">
              <a:off x="935820" y="459400"/>
              <a:ext cx="1706075" cy="1043305"/>
            </a:xfrm>
            <a:prstGeom prst="straightConnector1">
              <a:avLst/>
            </a:prstGeom>
            <a:ln>
              <a:prstDash val="lgDashDot"/>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54EFE66B-E11F-42D4-ACF0-CF64F4C73224}"/>
                </a:ext>
              </a:extLst>
            </p:cNvPr>
            <p:cNvCxnSpPr/>
            <p:nvPr/>
          </p:nvCxnSpPr>
          <p:spPr>
            <a:xfrm flipH="1" flipV="1">
              <a:off x="2641895" y="459400"/>
              <a:ext cx="635" cy="1041400"/>
            </a:xfrm>
            <a:prstGeom prst="straightConnector1">
              <a:avLst/>
            </a:prstGeom>
            <a:ln>
              <a:prstDash val="lgDashDot"/>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8F385634-49C0-4F63-914D-94B2F16098AF}"/>
                </a:ext>
              </a:extLst>
            </p:cNvPr>
            <p:cNvCxnSpPr/>
            <p:nvPr/>
          </p:nvCxnSpPr>
          <p:spPr>
            <a:xfrm flipH="1" flipV="1">
              <a:off x="2641895" y="459400"/>
              <a:ext cx="1697355" cy="1041400"/>
            </a:xfrm>
            <a:prstGeom prst="straightConnector1">
              <a:avLst/>
            </a:prstGeom>
            <a:ln>
              <a:prstDash val="lgDashDot"/>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CA564588-AFE2-408D-AC21-D8B7E0452F4E}"/>
                </a:ext>
              </a:extLst>
            </p:cNvPr>
            <p:cNvCxnSpPr/>
            <p:nvPr/>
          </p:nvCxnSpPr>
          <p:spPr>
            <a:xfrm flipH="1">
              <a:off x="1645920" y="1681775"/>
              <a:ext cx="307000" cy="316865"/>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D10A9A42-776A-41D5-BE16-BA742433C5C0}"/>
                </a:ext>
              </a:extLst>
            </p:cNvPr>
            <p:cNvCxnSpPr/>
            <p:nvPr/>
          </p:nvCxnSpPr>
          <p:spPr>
            <a:xfrm>
              <a:off x="3327695" y="1681775"/>
              <a:ext cx="301625" cy="31496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grpSp>
          <p:nvGrpSpPr>
            <p:cNvPr id="26" name="组合 25">
              <a:extLst>
                <a:ext uri="{FF2B5EF4-FFF2-40B4-BE49-F238E27FC236}">
                  <a16:creationId xmlns:a16="http://schemas.microsoft.com/office/drawing/2014/main" id="{6F755463-C171-42B3-A20B-444F8FB9F219}"/>
                </a:ext>
              </a:extLst>
            </p:cNvPr>
            <p:cNvGrpSpPr/>
            <p:nvPr/>
          </p:nvGrpSpPr>
          <p:grpSpPr>
            <a:xfrm>
              <a:off x="0" y="68580"/>
              <a:ext cx="1859280" cy="678180"/>
              <a:chOff x="230800" y="2603500"/>
              <a:chExt cx="1859280" cy="678180"/>
            </a:xfrm>
          </p:grpSpPr>
          <p:sp>
            <p:nvSpPr>
              <p:cNvPr id="30" name="矩形 29">
                <a:extLst>
                  <a:ext uri="{FF2B5EF4-FFF2-40B4-BE49-F238E27FC236}">
                    <a16:creationId xmlns:a16="http://schemas.microsoft.com/office/drawing/2014/main" id="{903292B8-7462-4978-B8EF-5BBF8535D06B}"/>
                  </a:ext>
                </a:extLst>
              </p:cNvPr>
              <p:cNvSpPr/>
              <p:nvPr/>
            </p:nvSpPr>
            <p:spPr>
              <a:xfrm>
                <a:off x="230800" y="2603500"/>
                <a:ext cx="1859280" cy="67818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Resource Request</a:t>
                </a:r>
                <a:endParaRPr lang="zh-CN" sz="1050" kern="100">
                  <a:effectLst/>
                  <a:ea typeface="等线" panose="02010600030101010101" pitchFamily="2" charset="-122"/>
                  <a:cs typeface="Times New Roman" panose="02020603050405020304" pitchFamily="18" charset="0"/>
                </a:endParaRPr>
              </a:p>
              <a:p>
                <a:pPr algn="just">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Lauch Task</a:t>
                </a:r>
                <a:endParaRPr lang="zh-CN" sz="1050" kern="100">
                  <a:effectLst/>
                  <a:ea typeface="等线" panose="02010600030101010101" pitchFamily="2" charset="-122"/>
                  <a:cs typeface="Times New Roman" panose="02020603050405020304" pitchFamily="18" charset="0"/>
                </a:endParaRPr>
              </a:p>
              <a:p>
                <a:pPr algn="just">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Heartbeat</a:t>
                </a:r>
                <a:endParaRPr lang="zh-CN" sz="1050" kern="100">
                  <a:effectLst/>
                  <a:ea typeface="等线" panose="02010600030101010101" pitchFamily="2" charset="-122"/>
                  <a:cs typeface="Times New Roman" panose="02020603050405020304" pitchFamily="18" charset="0"/>
                </a:endParaRPr>
              </a:p>
            </p:txBody>
          </p:sp>
          <p:cxnSp>
            <p:nvCxnSpPr>
              <p:cNvPr id="31" name="直接箭头连接符 30">
                <a:extLst>
                  <a:ext uri="{FF2B5EF4-FFF2-40B4-BE49-F238E27FC236}">
                    <a16:creationId xmlns:a16="http://schemas.microsoft.com/office/drawing/2014/main" id="{ECEFD241-8838-425D-BD42-3DCE68E3BE0B}"/>
                  </a:ext>
                </a:extLst>
              </p:cNvPr>
              <p:cNvCxnSpPr/>
              <p:nvPr/>
            </p:nvCxnSpPr>
            <p:spPr>
              <a:xfrm>
                <a:off x="1319485" y="2763180"/>
                <a:ext cx="6553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602F4141-18C1-4DC9-86B6-86EA2D623E8E}"/>
                  </a:ext>
                </a:extLst>
              </p:cNvPr>
              <p:cNvCxnSpPr/>
              <p:nvPr/>
            </p:nvCxnSpPr>
            <p:spPr>
              <a:xfrm flipV="1">
                <a:off x="1322025" y="2951775"/>
                <a:ext cx="654685" cy="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FC59B830-4A54-4474-BB86-0A96D2B09167}"/>
                  </a:ext>
                </a:extLst>
              </p:cNvPr>
              <p:cNvCxnSpPr/>
              <p:nvPr/>
            </p:nvCxnSpPr>
            <p:spPr>
              <a:xfrm>
                <a:off x="1320755" y="3148625"/>
                <a:ext cx="654685" cy="0"/>
              </a:xfrm>
              <a:prstGeom prst="straightConnector1">
                <a:avLst/>
              </a:prstGeom>
              <a:ln>
                <a:prstDash val="lgDashDot"/>
                <a:tailEnd type="triangle"/>
              </a:ln>
            </p:spPr>
            <p:style>
              <a:lnRef idx="1">
                <a:schemeClr val="dk1"/>
              </a:lnRef>
              <a:fillRef idx="0">
                <a:schemeClr val="dk1"/>
              </a:fillRef>
              <a:effectRef idx="0">
                <a:schemeClr val="dk1"/>
              </a:effectRef>
              <a:fontRef idx="minor">
                <a:schemeClr val="tx1"/>
              </a:fontRef>
            </p:style>
          </p:cxnSp>
        </p:grpSp>
        <p:cxnSp>
          <p:nvCxnSpPr>
            <p:cNvPr id="27" name="直接箭头连接符 26">
              <a:extLst>
                <a:ext uri="{FF2B5EF4-FFF2-40B4-BE49-F238E27FC236}">
                  <a16:creationId xmlns:a16="http://schemas.microsoft.com/office/drawing/2014/main" id="{A33B0488-F244-40D8-BB43-7354D41FCBB3}"/>
                </a:ext>
              </a:extLst>
            </p:cNvPr>
            <p:cNvCxnSpPr/>
            <p:nvPr/>
          </p:nvCxnSpPr>
          <p:spPr>
            <a:xfrm flipV="1">
              <a:off x="1656080" y="1681775"/>
              <a:ext cx="296840" cy="636906"/>
            </a:xfrm>
            <a:prstGeom prst="straightConnector1">
              <a:avLst/>
            </a:prstGeom>
            <a:ln>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265CE390-41B8-4B74-B1A5-D34D7F6C1990}"/>
                </a:ext>
              </a:extLst>
            </p:cNvPr>
            <p:cNvCxnSpPr/>
            <p:nvPr/>
          </p:nvCxnSpPr>
          <p:spPr>
            <a:xfrm flipH="1" flipV="1">
              <a:off x="3327695" y="1681775"/>
              <a:ext cx="294346" cy="548346"/>
            </a:xfrm>
            <a:prstGeom prst="straightConnector1">
              <a:avLst/>
            </a:prstGeom>
            <a:ln>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82161528-D34D-465F-B20C-28CC524B708F}"/>
                </a:ext>
              </a:extLst>
            </p:cNvPr>
            <p:cNvCxnSpPr/>
            <p:nvPr/>
          </p:nvCxnSpPr>
          <p:spPr>
            <a:xfrm flipH="1" flipV="1">
              <a:off x="3133385" y="287950"/>
              <a:ext cx="194310" cy="1393825"/>
            </a:xfrm>
            <a:prstGeom prst="bentConnector3">
              <a:avLst>
                <a:gd name="adj1" fmla="val -117647"/>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460957105"/>
      </p:ext>
    </p:extLst>
  </p:cSld>
  <p:clrMapOvr>
    <a:masterClrMapping/>
  </p:clrMapOvr>
  <p:transition spd="med">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71472-54F4-4131-9655-B176D008B3F2}"/>
              </a:ext>
            </a:extLst>
          </p:cNvPr>
          <p:cNvSpPr>
            <a:spLocks noGrp="1"/>
          </p:cNvSpPr>
          <p:nvPr>
            <p:ph type="title"/>
          </p:nvPr>
        </p:nvSpPr>
        <p:spPr>
          <a:xfrm>
            <a:off x="628650" y="273844"/>
            <a:ext cx="7886700" cy="994172"/>
          </a:xfrm>
        </p:spPr>
        <p:txBody>
          <a:bodyPr/>
          <a:lstStyle/>
          <a:p>
            <a:r>
              <a:rPr lang="en-US" altLang="zh-CN" dirty="0"/>
              <a:t>5.6.2  Hadoop Corona</a:t>
            </a:r>
            <a:endParaRPr lang="zh-CN" altLang="en-US" dirty="0"/>
          </a:p>
        </p:txBody>
      </p:sp>
      <p:sp>
        <p:nvSpPr>
          <p:cNvPr id="3" name="内容占位符 2">
            <a:extLst>
              <a:ext uri="{FF2B5EF4-FFF2-40B4-BE49-F238E27FC236}">
                <a16:creationId xmlns:a16="http://schemas.microsoft.com/office/drawing/2014/main" id="{205F4AD5-7FC1-499C-A885-6F768E79F41B}"/>
              </a:ext>
            </a:extLst>
          </p:cNvPr>
          <p:cNvSpPr>
            <a:spLocks noGrp="1"/>
          </p:cNvSpPr>
          <p:nvPr>
            <p:ph idx="1"/>
          </p:nvPr>
        </p:nvSpPr>
        <p:spPr/>
        <p:txBody>
          <a:bodyPr>
            <a:normAutofit fontScale="62500" lnSpcReduction="20000"/>
          </a:bodyPr>
          <a:lstStyle/>
          <a:p>
            <a:r>
              <a:rPr lang="zh-CN" altLang="zh-CN" dirty="0"/>
              <a:t>（</a:t>
            </a:r>
            <a:r>
              <a:rPr lang="en-US" altLang="zh-CN" dirty="0"/>
              <a:t>1</a:t>
            </a:r>
            <a:r>
              <a:rPr lang="zh-CN" altLang="zh-CN" dirty="0"/>
              <a:t>）</a:t>
            </a:r>
            <a:r>
              <a:rPr lang="en-US" altLang="zh-CN" dirty="0" err="1"/>
              <a:t>ClusterManager</a:t>
            </a:r>
            <a:endParaRPr lang="zh-CN" altLang="zh-CN" dirty="0"/>
          </a:p>
          <a:p>
            <a:pPr lvl="1"/>
            <a:r>
              <a:rPr lang="en-US" altLang="zh-CN" dirty="0" err="1"/>
              <a:t>ClusterManager</a:t>
            </a:r>
            <a:r>
              <a:rPr lang="zh-CN" altLang="zh-CN" dirty="0"/>
              <a:t>类似于</a:t>
            </a:r>
            <a:r>
              <a:rPr lang="en-US" altLang="zh-CN" dirty="0"/>
              <a:t>Apache YARN</a:t>
            </a:r>
            <a:r>
              <a:rPr lang="zh-CN" altLang="zh-CN" dirty="0"/>
              <a:t>中的</a:t>
            </a:r>
            <a:r>
              <a:rPr lang="en-US" altLang="zh-CN" dirty="0" err="1"/>
              <a:t>ResourceManager</a:t>
            </a:r>
            <a:r>
              <a:rPr lang="zh-CN" altLang="zh-CN" dirty="0"/>
              <a:t>，负责资源分配和调度。</a:t>
            </a:r>
            <a:r>
              <a:rPr lang="en-US" altLang="zh-CN" dirty="0" err="1"/>
              <a:t>ClusterManager</a:t>
            </a:r>
            <a:r>
              <a:rPr lang="zh-CN" altLang="zh-CN" dirty="0"/>
              <a:t>掌握着各个节点的资源使用情况，并将资源分配给各个作业（默认调度器为</a:t>
            </a:r>
            <a:r>
              <a:rPr lang="en-US" altLang="zh-CN" dirty="0"/>
              <a:t>Fair Scheduler</a:t>
            </a:r>
            <a:r>
              <a:rPr lang="zh-CN" altLang="zh-CN" dirty="0"/>
              <a:t>）。同</a:t>
            </a:r>
            <a:r>
              <a:rPr lang="en-US" altLang="zh-CN" dirty="0"/>
              <a:t>YARN</a:t>
            </a:r>
            <a:r>
              <a:rPr lang="zh-CN" altLang="zh-CN" dirty="0"/>
              <a:t>中的</a:t>
            </a:r>
            <a:r>
              <a:rPr lang="en-US" altLang="zh-CN" dirty="0" err="1"/>
              <a:t>ResourceManager</a:t>
            </a:r>
            <a:r>
              <a:rPr lang="zh-CN" altLang="zh-CN" dirty="0"/>
              <a:t>一样，</a:t>
            </a:r>
            <a:r>
              <a:rPr lang="en-US" altLang="zh-CN" dirty="0" err="1"/>
              <a:t>ClusterManager</a:t>
            </a:r>
            <a:r>
              <a:rPr lang="zh-CN" altLang="zh-CN" dirty="0"/>
              <a:t>是一个高度抽象的资源统一分配与调度框架，它不仅可以为</a:t>
            </a:r>
            <a:r>
              <a:rPr lang="en-US" altLang="zh-CN" dirty="0"/>
              <a:t>MapReduce</a:t>
            </a:r>
            <a:r>
              <a:rPr lang="zh-CN" altLang="zh-CN" dirty="0"/>
              <a:t>分配资源，也可以为其他计算框架分配资源。</a:t>
            </a:r>
          </a:p>
          <a:p>
            <a:r>
              <a:rPr lang="zh-CN" altLang="zh-CN" dirty="0"/>
              <a:t>（</a:t>
            </a:r>
            <a:r>
              <a:rPr lang="en-US" altLang="zh-CN" dirty="0"/>
              <a:t>2</a:t>
            </a:r>
            <a:r>
              <a:rPr lang="zh-CN" altLang="zh-CN" dirty="0"/>
              <a:t>）</a:t>
            </a:r>
            <a:r>
              <a:rPr lang="en-US" altLang="zh-CN" dirty="0" err="1"/>
              <a:t>CoronaJobTracker</a:t>
            </a:r>
            <a:endParaRPr lang="zh-CN" altLang="zh-CN" dirty="0"/>
          </a:p>
          <a:p>
            <a:pPr lvl="1"/>
            <a:r>
              <a:rPr lang="en-US" altLang="zh-CN" dirty="0" err="1"/>
              <a:t>CoronaJobTracker</a:t>
            </a:r>
            <a:r>
              <a:rPr lang="zh-CN" altLang="zh-CN" dirty="0"/>
              <a:t>类似于</a:t>
            </a:r>
            <a:r>
              <a:rPr lang="en-US" altLang="zh-CN" dirty="0"/>
              <a:t>YARN</a:t>
            </a:r>
            <a:r>
              <a:rPr lang="zh-CN" altLang="zh-CN" dirty="0"/>
              <a:t>中的</a:t>
            </a:r>
            <a:r>
              <a:rPr lang="en-US" altLang="zh-CN" dirty="0" err="1"/>
              <a:t>ApplicationMaster</a:t>
            </a:r>
            <a:r>
              <a:rPr lang="zh-CN" altLang="zh-CN" dirty="0"/>
              <a:t>，用于作业的监控和容错，它可以运行在两个模式下：</a:t>
            </a:r>
          </a:p>
          <a:p>
            <a:pPr lvl="1"/>
            <a:r>
              <a:rPr lang="zh-CN" altLang="zh-CN" dirty="0"/>
              <a:t>作为</a:t>
            </a:r>
            <a:r>
              <a:rPr lang="en-US" altLang="zh-CN" dirty="0" err="1"/>
              <a:t>JobClient</a:t>
            </a:r>
            <a:r>
              <a:rPr lang="zh-CN" altLang="zh-CN" dirty="0"/>
              <a:t>，用于提交作业和方便用户跟踪作业运行状态。</a:t>
            </a:r>
          </a:p>
          <a:p>
            <a:pPr lvl="1"/>
            <a:r>
              <a:rPr lang="zh-CN" altLang="zh-CN" dirty="0"/>
              <a:t>作为一个</a:t>
            </a:r>
            <a:r>
              <a:rPr lang="en-US" altLang="zh-CN" dirty="0"/>
              <a:t>Task</a:t>
            </a:r>
            <a:r>
              <a:rPr lang="zh-CN" altLang="zh-CN" dirty="0"/>
              <a:t>，运行在某个</a:t>
            </a:r>
            <a:r>
              <a:rPr lang="en-US" altLang="zh-CN" dirty="0" err="1"/>
              <a:t>TaskTracker</a:t>
            </a:r>
            <a:r>
              <a:rPr lang="zh-CN" altLang="zh-CN" dirty="0"/>
              <a:t>上。</a:t>
            </a:r>
          </a:p>
          <a:p>
            <a:pPr lvl="1"/>
            <a:r>
              <a:rPr lang="zh-CN" altLang="zh-CN" dirty="0"/>
              <a:t>与</a:t>
            </a:r>
            <a:r>
              <a:rPr lang="en-US" altLang="zh-CN" dirty="0"/>
              <a:t>MRv1</a:t>
            </a:r>
            <a:r>
              <a:rPr lang="zh-CN" altLang="zh-CN" dirty="0"/>
              <a:t>中的</a:t>
            </a:r>
            <a:r>
              <a:rPr lang="en-US" altLang="zh-CN" dirty="0" err="1"/>
              <a:t>JobTracker</a:t>
            </a:r>
            <a:r>
              <a:rPr lang="zh-CN" altLang="zh-CN" dirty="0"/>
              <a:t>不同，每个</a:t>
            </a:r>
            <a:r>
              <a:rPr lang="en-US" altLang="zh-CN" dirty="0" err="1"/>
              <a:t>CoronaJobTracker</a:t>
            </a:r>
            <a:r>
              <a:rPr lang="zh-CN" altLang="zh-CN" dirty="0"/>
              <a:t>只负责监控一个作业。</a:t>
            </a:r>
          </a:p>
          <a:p>
            <a:r>
              <a:rPr lang="zh-CN" altLang="zh-CN" dirty="0"/>
              <a:t>（</a:t>
            </a:r>
            <a:r>
              <a:rPr lang="en-US" altLang="zh-CN" dirty="0"/>
              <a:t>3</a:t>
            </a:r>
            <a:r>
              <a:rPr lang="zh-CN" altLang="zh-CN" dirty="0"/>
              <a:t>）</a:t>
            </a:r>
            <a:r>
              <a:rPr lang="en-US" altLang="zh-CN" dirty="0" err="1"/>
              <a:t>CoronaTaskTracker</a:t>
            </a:r>
            <a:endParaRPr lang="zh-CN" altLang="zh-CN" dirty="0"/>
          </a:p>
          <a:p>
            <a:pPr lvl="1"/>
            <a:r>
              <a:rPr lang="en-US" altLang="zh-CN" dirty="0" err="1"/>
              <a:t>CoronaTaskTracker</a:t>
            </a:r>
            <a:r>
              <a:rPr lang="zh-CN" altLang="zh-CN" dirty="0"/>
              <a:t>类似于</a:t>
            </a:r>
            <a:r>
              <a:rPr lang="en-US" altLang="zh-CN" dirty="0"/>
              <a:t>YARN</a:t>
            </a:r>
            <a:r>
              <a:rPr lang="zh-CN" altLang="zh-CN" dirty="0"/>
              <a:t>中的</a:t>
            </a:r>
            <a:r>
              <a:rPr lang="en-US" altLang="zh-CN" dirty="0" err="1"/>
              <a:t>NodeManager</a:t>
            </a:r>
            <a:r>
              <a:rPr lang="zh-CN" altLang="zh-CN" dirty="0"/>
              <a:t>，它的实现重用了</a:t>
            </a:r>
            <a:r>
              <a:rPr lang="en-US" altLang="zh-CN" dirty="0"/>
              <a:t>MRv1</a:t>
            </a:r>
            <a:r>
              <a:rPr lang="zh-CN" altLang="zh-CN" dirty="0"/>
              <a:t>中</a:t>
            </a:r>
            <a:r>
              <a:rPr lang="en-US" altLang="zh-CN" dirty="0" err="1"/>
              <a:t>TaskTracker</a:t>
            </a:r>
            <a:r>
              <a:rPr lang="zh-CN" altLang="zh-CN" dirty="0"/>
              <a:t>的很多代码，它通过心跳将节点资源使用情况汇报给</a:t>
            </a:r>
            <a:r>
              <a:rPr lang="en-US" altLang="zh-CN" dirty="0" err="1"/>
              <a:t>ClusterManager</a:t>
            </a:r>
            <a:r>
              <a:rPr lang="zh-CN" altLang="zh-CN" dirty="0"/>
              <a:t>，同时会与</a:t>
            </a:r>
            <a:r>
              <a:rPr lang="en-US" altLang="zh-CN" dirty="0" err="1"/>
              <a:t>CoronaJobTracker</a:t>
            </a:r>
            <a:r>
              <a:rPr lang="zh-CN" altLang="zh-CN" dirty="0"/>
              <a:t>通信，以获取新任务和汇报任务运行状态。</a:t>
            </a:r>
          </a:p>
          <a:p>
            <a:r>
              <a:rPr lang="zh-CN" altLang="zh-CN" dirty="0"/>
              <a:t>（</a:t>
            </a:r>
            <a:r>
              <a:rPr lang="en-US" altLang="zh-CN" dirty="0"/>
              <a:t>4</a:t>
            </a:r>
            <a:r>
              <a:rPr lang="zh-CN" altLang="zh-CN" dirty="0"/>
              <a:t>）</a:t>
            </a:r>
            <a:r>
              <a:rPr lang="en-US" altLang="zh-CN" dirty="0" err="1"/>
              <a:t>ProxyJobTracker</a:t>
            </a:r>
            <a:endParaRPr lang="zh-CN" altLang="zh-CN" dirty="0"/>
          </a:p>
          <a:p>
            <a:pPr lvl="1"/>
            <a:r>
              <a:rPr lang="en-US" altLang="zh-CN" dirty="0" err="1"/>
              <a:t>ProxyJobTracker</a:t>
            </a:r>
            <a:r>
              <a:rPr lang="zh-CN" altLang="zh-CN" dirty="0"/>
              <a:t>用于页面展示一个作业的实际运行信息。</a:t>
            </a:r>
          </a:p>
        </p:txBody>
      </p:sp>
    </p:spTree>
    <p:extLst>
      <p:ext uri="{BB962C8B-B14F-4D97-AF65-F5344CB8AC3E}">
        <p14:creationId xmlns:p14="http://schemas.microsoft.com/office/powerpoint/2010/main" val="2088645270"/>
      </p:ext>
    </p:extLst>
  </p:cSld>
  <p:clrMapOvr>
    <a:masterClrMapping/>
  </p:clrMapOvr>
  <p:transition spd="med">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9E963D-6694-419C-BD7D-73E76CE919A8}"/>
              </a:ext>
            </a:extLst>
          </p:cNvPr>
          <p:cNvSpPr>
            <a:spLocks noGrp="1"/>
          </p:cNvSpPr>
          <p:nvPr>
            <p:ph type="title"/>
          </p:nvPr>
        </p:nvSpPr>
        <p:spPr/>
        <p:txBody>
          <a:bodyPr/>
          <a:lstStyle/>
          <a:p>
            <a:r>
              <a:rPr lang="sv-SE" altLang="zh-CN" dirty="0"/>
              <a:t>5.6.3  Google Borg/Omega/Kubernetes</a:t>
            </a:r>
            <a:endParaRPr lang="zh-CN" altLang="en-US" dirty="0"/>
          </a:p>
        </p:txBody>
      </p:sp>
      <p:sp>
        <p:nvSpPr>
          <p:cNvPr id="3" name="内容占位符 2">
            <a:extLst>
              <a:ext uri="{FF2B5EF4-FFF2-40B4-BE49-F238E27FC236}">
                <a16:creationId xmlns:a16="http://schemas.microsoft.com/office/drawing/2014/main" id="{8C086622-5C0C-425D-B814-A1076C4AC692}"/>
              </a:ext>
            </a:extLst>
          </p:cNvPr>
          <p:cNvSpPr>
            <a:spLocks noGrp="1"/>
          </p:cNvSpPr>
          <p:nvPr>
            <p:ph idx="1"/>
          </p:nvPr>
        </p:nvSpPr>
        <p:spPr/>
        <p:txBody>
          <a:bodyPr/>
          <a:lstStyle/>
          <a:p>
            <a:r>
              <a:rPr lang="en-US" altLang="zh-CN" dirty="0"/>
              <a:t>1. Borg</a:t>
            </a:r>
            <a:endParaRPr lang="zh-CN" altLang="zh-CN" dirty="0"/>
          </a:p>
          <a:p>
            <a:pPr lvl="1"/>
            <a:r>
              <a:rPr lang="en-US" altLang="zh-CN" dirty="0"/>
              <a:t>Borg</a:t>
            </a:r>
            <a:r>
              <a:rPr lang="zh-CN" altLang="zh-CN" dirty="0"/>
              <a:t>是</a:t>
            </a:r>
            <a:r>
              <a:rPr lang="en-US" altLang="zh-CN" dirty="0"/>
              <a:t>Google</a:t>
            </a:r>
            <a:r>
              <a:rPr lang="zh-CN" altLang="zh-CN" dirty="0"/>
              <a:t>的第一代</a:t>
            </a:r>
            <a:r>
              <a:rPr lang="en-US" altLang="zh-CN" dirty="0"/>
              <a:t>/</a:t>
            </a:r>
            <a:r>
              <a:rPr lang="zh-CN" altLang="zh-CN" dirty="0"/>
              <a:t>第二代容器管理系统，在</a:t>
            </a:r>
            <a:r>
              <a:rPr lang="en-US" altLang="zh-CN" dirty="0"/>
              <a:t>Google</a:t>
            </a:r>
            <a:r>
              <a:rPr lang="zh-CN" altLang="zh-CN" dirty="0"/>
              <a:t>已使用和发展十多年。</a:t>
            </a:r>
            <a:r>
              <a:rPr lang="en-US" altLang="zh-CN" dirty="0"/>
              <a:t>Borg</a:t>
            </a:r>
            <a:r>
              <a:rPr lang="zh-CN" altLang="zh-CN" dirty="0"/>
              <a:t>上可以运行成千上万个</a:t>
            </a:r>
            <a:r>
              <a:rPr lang="en-US" altLang="zh-CN" dirty="0"/>
              <a:t>Job</a:t>
            </a:r>
            <a:r>
              <a:rPr lang="zh-CN" altLang="zh-CN" dirty="0"/>
              <a:t>，这些</a:t>
            </a:r>
            <a:r>
              <a:rPr lang="en-US" altLang="zh-CN" dirty="0"/>
              <a:t>Job</a:t>
            </a:r>
            <a:r>
              <a:rPr lang="zh-CN" altLang="zh-CN" dirty="0"/>
              <a:t>来自许多不同的应用，并且跨多个集群，而每个集群有上万个机器。</a:t>
            </a:r>
            <a:r>
              <a:rPr lang="en-US" altLang="zh-CN" dirty="0"/>
              <a:t>Borg</a:t>
            </a:r>
            <a:r>
              <a:rPr lang="zh-CN" altLang="zh-CN" dirty="0"/>
              <a:t>通过组合准入控制、高效的任务打包、超额负载以及基于进程级别性能隔离的机器共享，从而实现了高利用率。它支持高可用的应用，其运行时特性能够最小化错误恢复时间，其调度策略降低了相关错误发生的可能性。</a:t>
            </a:r>
            <a:r>
              <a:rPr lang="en-US" altLang="zh-CN" dirty="0"/>
              <a:t>Borg</a:t>
            </a:r>
            <a:r>
              <a:rPr lang="zh-CN" altLang="zh-CN" dirty="0"/>
              <a:t>的主要用户是</a:t>
            </a:r>
            <a:r>
              <a:rPr lang="en-US" altLang="zh-CN" dirty="0"/>
              <a:t>Google</a:t>
            </a:r>
            <a:r>
              <a:rPr lang="zh-CN" altLang="zh-CN" dirty="0"/>
              <a:t>的开发者以及运行</a:t>
            </a:r>
            <a:r>
              <a:rPr lang="en-US" altLang="zh-CN" dirty="0"/>
              <a:t>Google</a:t>
            </a:r>
            <a:r>
              <a:rPr lang="zh-CN" altLang="zh-CN" dirty="0"/>
              <a:t>应用和服务的系统管理员。</a:t>
            </a:r>
          </a:p>
          <a:p>
            <a:endParaRPr lang="zh-CN" altLang="en-US" dirty="0"/>
          </a:p>
        </p:txBody>
      </p:sp>
    </p:spTree>
    <p:extLst>
      <p:ext uri="{BB962C8B-B14F-4D97-AF65-F5344CB8AC3E}">
        <p14:creationId xmlns:p14="http://schemas.microsoft.com/office/powerpoint/2010/main" val="2663691705"/>
      </p:ext>
    </p:extLst>
  </p:cSld>
  <p:clrMapOvr>
    <a:masterClrMapping/>
  </p:clrMapOvr>
  <p:transition spd="med">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A607B6-8AAC-47C1-8413-1EFACDD0A670}"/>
              </a:ext>
            </a:extLst>
          </p:cNvPr>
          <p:cNvSpPr>
            <a:spLocks noGrp="1"/>
          </p:cNvSpPr>
          <p:nvPr>
            <p:ph type="title"/>
          </p:nvPr>
        </p:nvSpPr>
        <p:spPr/>
        <p:txBody>
          <a:bodyPr/>
          <a:lstStyle/>
          <a:p>
            <a:r>
              <a:rPr lang="en-US" altLang="zh-CN" dirty="0"/>
              <a:t>Borg</a:t>
            </a:r>
            <a:r>
              <a:rPr lang="zh-CN" altLang="en-US" dirty="0"/>
              <a:t>体系架构</a:t>
            </a:r>
          </a:p>
        </p:txBody>
      </p:sp>
      <p:grpSp>
        <p:nvGrpSpPr>
          <p:cNvPr id="4" name="画布 21736">
            <a:extLst>
              <a:ext uri="{FF2B5EF4-FFF2-40B4-BE49-F238E27FC236}">
                <a16:creationId xmlns:a16="http://schemas.microsoft.com/office/drawing/2014/main" id="{5A0C9C0B-B33D-4A87-9254-7F7AF2B331E1}"/>
              </a:ext>
            </a:extLst>
          </p:cNvPr>
          <p:cNvGrpSpPr>
            <a:grpSpLocks noChangeAspect="1"/>
          </p:cNvGrpSpPr>
          <p:nvPr/>
        </p:nvGrpSpPr>
        <p:grpSpPr>
          <a:xfrm>
            <a:off x="2198560" y="1047247"/>
            <a:ext cx="4746879" cy="3673602"/>
            <a:chOff x="0" y="0"/>
            <a:chExt cx="5274310" cy="4081780"/>
          </a:xfrm>
        </p:grpSpPr>
        <p:sp>
          <p:nvSpPr>
            <p:cNvPr id="5" name="矩形 4">
              <a:extLst>
                <a:ext uri="{FF2B5EF4-FFF2-40B4-BE49-F238E27FC236}">
                  <a16:creationId xmlns:a16="http://schemas.microsoft.com/office/drawing/2014/main" id="{C1CC0F9B-4BE6-4EEE-BBFE-AA607A2EF184}"/>
                </a:ext>
              </a:extLst>
            </p:cNvPr>
            <p:cNvSpPr/>
            <p:nvPr/>
          </p:nvSpPr>
          <p:spPr>
            <a:xfrm>
              <a:off x="0" y="0"/>
              <a:ext cx="5274310" cy="4081780"/>
            </a:xfrm>
            <a:prstGeom prst="rect">
              <a:avLst/>
            </a:prstGeom>
            <a:solidFill>
              <a:prstClr val="white"/>
            </a:solidFill>
          </p:spPr>
        </p:sp>
        <p:grpSp>
          <p:nvGrpSpPr>
            <p:cNvPr id="6" name="组合 5">
              <a:extLst>
                <a:ext uri="{FF2B5EF4-FFF2-40B4-BE49-F238E27FC236}">
                  <a16:creationId xmlns:a16="http://schemas.microsoft.com/office/drawing/2014/main" id="{D96407C4-71E4-4B5F-BC8E-E5679E6299EA}"/>
                </a:ext>
              </a:extLst>
            </p:cNvPr>
            <p:cNvGrpSpPr/>
            <p:nvPr/>
          </p:nvGrpSpPr>
          <p:grpSpPr>
            <a:xfrm>
              <a:off x="1972605" y="1063090"/>
              <a:ext cx="1584960" cy="1048385"/>
              <a:chOff x="180000" y="180000"/>
              <a:chExt cx="1584960" cy="1048385"/>
            </a:xfrm>
          </p:grpSpPr>
          <p:sp>
            <p:nvSpPr>
              <p:cNvPr id="71" name="矩形: 圆角 70">
                <a:extLst>
                  <a:ext uri="{FF2B5EF4-FFF2-40B4-BE49-F238E27FC236}">
                    <a16:creationId xmlns:a16="http://schemas.microsoft.com/office/drawing/2014/main" id="{63B2F5E8-0B24-40E9-AC61-751FAA9B7104}"/>
                  </a:ext>
                </a:extLst>
              </p:cNvPr>
              <p:cNvSpPr/>
              <p:nvPr/>
            </p:nvSpPr>
            <p:spPr>
              <a:xfrm>
                <a:off x="180000" y="180000"/>
                <a:ext cx="1584960" cy="104838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72" name="矩形: 圆角 71">
                <a:extLst>
                  <a:ext uri="{FF2B5EF4-FFF2-40B4-BE49-F238E27FC236}">
                    <a16:creationId xmlns:a16="http://schemas.microsoft.com/office/drawing/2014/main" id="{B630272B-8B1B-4043-ADAA-94123F493A9F}"/>
                  </a:ext>
                </a:extLst>
              </p:cNvPr>
              <p:cNvSpPr/>
              <p:nvPr/>
            </p:nvSpPr>
            <p:spPr>
              <a:xfrm>
                <a:off x="1087415" y="180000"/>
                <a:ext cx="589280" cy="3683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grpSp>
        <p:grpSp>
          <p:nvGrpSpPr>
            <p:cNvPr id="7" name="组合 6">
              <a:extLst>
                <a:ext uri="{FF2B5EF4-FFF2-40B4-BE49-F238E27FC236}">
                  <a16:creationId xmlns:a16="http://schemas.microsoft.com/office/drawing/2014/main" id="{D6F86DA4-E13B-4086-A49C-EB0FCE68252D}"/>
                </a:ext>
              </a:extLst>
            </p:cNvPr>
            <p:cNvGrpSpPr/>
            <p:nvPr/>
          </p:nvGrpSpPr>
          <p:grpSpPr>
            <a:xfrm>
              <a:off x="1930060" y="1113890"/>
              <a:ext cx="1584960" cy="1048385"/>
              <a:chOff x="180000" y="180000"/>
              <a:chExt cx="1584960" cy="1048385"/>
            </a:xfrm>
          </p:grpSpPr>
          <p:sp>
            <p:nvSpPr>
              <p:cNvPr id="69" name="矩形: 圆角 68">
                <a:extLst>
                  <a:ext uri="{FF2B5EF4-FFF2-40B4-BE49-F238E27FC236}">
                    <a16:creationId xmlns:a16="http://schemas.microsoft.com/office/drawing/2014/main" id="{B8D1C20F-B09E-4A72-B167-EBED19F29C28}"/>
                  </a:ext>
                </a:extLst>
              </p:cNvPr>
              <p:cNvSpPr/>
              <p:nvPr/>
            </p:nvSpPr>
            <p:spPr>
              <a:xfrm>
                <a:off x="180000" y="180000"/>
                <a:ext cx="1584960" cy="104838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70" name="矩形: 圆角 69">
                <a:extLst>
                  <a:ext uri="{FF2B5EF4-FFF2-40B4-BE49-F238E27FC236}">
                    <a16:creationId xmlns:a16="http://schemas.microsoft.com/office/drawing/2014/main" id="{CF6395C8-A3F7-4F4F-A6F7-313E9C03D6F1}"/>
                  </a:ext>
                </a:extLst>
              </p:cNvPr>
              <p:cNvSpPr/>
              <p:nvPr/>
            </p:nvSpPr>
            <p:spPr>
              <a:xfrm>
                <a:off x="1087415" y="180000"/>
                <a:ext cx="589280" cy="3683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grpSp>
        <p:grpSp>
          <p:nvGrpSpPr>
            <p:cNvPr id="8" name="组合 7">
              <a:extLst>
                <a:ext uri="{FF2B5EF4-FFF2-40B4-BE49-F238E27FC236}">
                  <a16:creationId xmlns:a16="http://schemas.microsoft.com/office/drawing/2014/main" id="{626115E1-47C2-4575-AC8F-F3CF54B62560}"/>
                </a:ext>
              </a:extLst>
            </p:cNvPr>
            <p:cNvGrpSpPr/>
            <p:nvPr/>
          </p:nvGrpSpPr>
          <p:grpSpPr>
            <a:xfrm>
              <a:off x="1878625" y="1169770"/>
              <a:ext cx="1584960" cy="1048385"/>
              <a:chOff x="3192440" y="1287440"/>
              <a:chExt cx="1584960" cy="1048385"/>
            </a:xfrm>
          </p:grpSpPr>
          <p:sp>
            <p:nvSpPr>
              <p:cNvPr id="67" name="矩形: 圆角 66">
                <a:extLst>
                  <a:ext uri="{FF2B5EF4-FFF2-40B4-BE49-F238E27FC236}">
                    <a16:creationId xmlns:a16="http://schemas.microsoft.com/office/drawing/2014/main" id="{27B71514-B24C-4CCD-982C-2DB2310F2849}"/>
                  </a:ext>
                </a:extLst>
              </p:cNvPr>
              <p:cNvSpPr/>
              <p:nvPr/>
            </p:nvSpPr>
            <p:spPr>
              <a:xfrm>
                <a:off x="3192440" y="1287440"/>
                <a:ext cx="1584960" cy="104838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68" name="矩形: 圆角 67">
                <a:extLst>
                  <a:ext uri="{FF2B5EF4-FFF2-40B4-BE49-F238E27FC236}">
                    <a16:creationId xmlns:a16="http://schemas.microsoft.com/office/drawing/2014/main" id="{055E3C5D-E161-42C5-8A91-7316F8E99531}"/>
                  </a:ext>
                </a:extLst>
              </p:cNvPr>
              <p:cNvSpPr/>
              <p:nvPr/>
            </p:nvSpPr>
            <p:spPr>
              <a:xfrm>
                <a:off x="4099855" y="1287440"/>
                <a:ext cx="589280" cy="3683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grpSp>
        <p:sp>
          <p:nvSpPr>
            <p:cNvPr id="9" name="矩形: 圆角 8">
              <a:extLst>
                <a:ext uri="{FF2B5EF4-FFF2-40B4-BE49-F238E27FC236}">
                  <a16:creationId xmlns:a16="http://schemas.microsoft.com/office/drawing/2014/main" id="{030A542A-89F5-41F2-8A60-14D3AC522A73}"/>
                </a:ext>
              </a:extLst>
            </p:cNvPr>
            <p:cNvSpPr/>
            <p:nvPr/>
          </p:nvSpPr>
          <p:spPr>
            <a:xfrm>
              <a:off x="1828460" y="1216269"/>
              <a:ext cx="1584960" cy="104838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655F168C-CCCA-46D3-98C1-18B58DD6197D}"/>
                </a:ext>
              </a:extLst>
            </p:cNvPr>
            <p:cNvSpPr/>
            <p:nvPr/>
          </p:nvSpPr>
          <p:spPr>
            <a:xfrm>
              <a:off x="2735875" y="1216269"/>
              <a:ext cx="589280" cy="3683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1" name="矩形: 圆角 10">
              <a:extLst>
                <a:ext uri="{FF2B5EF4-FFF2-40B4-BE49-F238E27FC236}">
                  <a16:creationId xmlns:a16="http://schemas.microsoft.com/office/drawing/2014/main" id="{9E518EE4-F9F6-4CA4-BAC0-4BE2B091652B}"/>
                </a:ext>
              </a:extLst>
            </p:cNvPr>
            <p:cNvSpPr/>
            <p:nvPr/>
          </p:nvSpPr>
          <p:spPr>
            <a:xfrm>
              <a:off x="543220" y="1644554"/>
              <a:ext cx="881380" cy="2514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0B43BFFC-4C3B-4A87-BADF-F3792860D352}"/>
                </a:ext>
              </a:extLst>
            </p:cNvPr>
            <p:cNvSpPr/>
            <p:nvPr/>
          </p:nvSpPr>
          <p:spPr>
            <a:xfrm>
              <a:off x="3438820" y="308119"/>
              <a:ext cx="906780" cy="38574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3" name="矩形: 圆角 12">
              <a:extLst>
                <a:ext uri="{FF2B5EF4-FFF2-40B4-BE49-F238E27FC236}">
                  <a16:creationId xmlns:a16="http://schemas.microsoft.com/office/drawing/2014/main" id="{1212E040-15F7-46C0-B80C-FA6CA1EA2E1D}"/>
                </a:ext>
              </a:extLst>
            </p:cNvPr>
            <p:cNvSpPr/>
            <p:nvPr/>
          </p:nvSpPr>
          <p:spPr>
            <a:xfrm>
              <a:off x="1772580" y="1276254"/>
              <a:ext cx="1584960" cy="104838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900" kern="0">
                  <a:effectLst/>
                  <a:latin typeface="Times New Roman" panose="02020603050405020304" pitchFamily="18" charset="0"/>
                  <a:ea typeface="宋体" panose="02010600030101010101" pitchFamily="2" charset="-122"/>
                  <a:cs typeface="Times New Roman" panose="02020603050405020304" pitchFamily="18" charset="0"/>
                </a:rPr>
                <a:t>BorgMaster</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4" name="圆柱体 13">
              <a:extLst>
                <a:ext uri="{FF2B5EF4-FFF2-40B4-BE49-F238E27FC236}">
                  <a16:creationId xmlns:a16="http://schemas.microsoft.com/office/drawing/2014/main" id="{6CFD44B2-A3B8-4E7E-8342-093BA47535A4}"/>
                </a:ext>
              </a:extLst>
            </p:cNvPr>
            <p:cNvSpPr/>
            <p:nvPr/>
          </p:nvSpPr>
          <p:spPr>
            <a:xfrm>
              <a:off x="1897380" y="1690614"/>
              <a:ext cx="411480" cy="25400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5" name="矩形: 圆角 14">
              <a:extLst>
                <a:ext uri="{FF2B5EF4-FFF2-40B4-BE49-F238E27FC236}">
                  <a16:creationId xmlns:a16="http://schemas.microsoft.com/office/drawing/2014/main" id="{0C8D1A7A-F70A-4F9E-BD68-909F23BCA650}"/>
                </a:ext>
              </a:extLst>
            </p:cNvPr>
            <p:cNvSpPr/>
            <p:nvPr/>
          </p:nvSpPr>
          <p:spPr>
            <a:xfrm>
              <a:off x="2679700" y="1276254"/>
              <a:ext cx="589280" cy="36864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0">
                  <a:effectLst/>
                  <a:latin typeface="Times New Roman" panose="02020603050405020304" pitchFamily="18" charset="0"/>
                  <a:ea typeface="宋体" panose="02010600030101010101" pitchFamily="2" charset="-122"/>
                  <a:cs typeface="Times New Roman" panose="02020603050405020304" pitchFamily="18" charset="0"/>
                </a:rPr>
                <a:t>read/UI</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0">
                  <a:effectLst/>
                  <a:latin typeface="Times New Roman" panose="02020603050405020304" pitchFamily="18" charset="0"/>
                  <a:ea typeface="宋体" panose="02010600030101010101" pitchFamily="2" charset="-122"/>
                  <a:cs typeface="Times New Roman" panose="02020603050405020304" pitchFamily="18" charset="0"/>
                </a:rPr>
                <a:t>Shard</a:t>
              </a:r>
              <a:endParaRPr lang="zh-CN" sz="1050" kern="100">
                <a:effectLst/>
                <a:ea typeface="等线" panose="02010600030101010101" pitchFamily="2" charset="-122"/>
                <a:cs typeface="Times New Roman" panose="02020603050405020304" pitchFamily="18" charset="0"/>
              </a:endParaRPr>
            </a:p>
          </p:txBody>
        </p:sp>
        <p:sp>
          <p:nvSpPr>
            <p:cNvPr id="16" name="矩形: 圆角 15">
              <a:extLst>
                <a:ext uri="{FF2B5EF4-FFF2-40B4-BE49-F238E27FC236}">
                  <a16:creationId xmlns:a16="http://schemas.microsoft.com/office/drawing/2014/main" id="{172EEE79-6E1B-4BFC-974D-F49EF916B70C}"/>
                </a:ext>
              </a:extLst>
            </p:cNvPr>
            <p:cNvSpPr/>
            <p:nvPr/>
          </p:nvSpPr>
          <p:spPr>
            <a:xfrm>
              <a:off x="1909740" y="2078895"/>
              <a:ext cx="1333840" cy="251799"/>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link Shard</a:t>
              </a:r>
              <a:endParaRPr lang="zh-CN" sz="1050" kern="100">
                <a:effectLst/>
                <a:ea typeface="等线" panose="02010600030101010101" pitchFamily="2" charset="-122"/>
                <a:cs typeface="Times New Roman" panose="02020603050405020304" pitchFamily="18" charset="0"/>
              </a:endParaRPr>
            </a:p>
          </p:txBody>
        </p:sp>
        <p:sp>
          <p:nvSpPr>
            <p:cNvPr id="17" name="矩形: 圆角 16">
              <a:extLst>
                <a:ext uri="{FF2B5EF4-FFF2-40B4-BE49-F238E27FC236}">
                  <a16:creationId xmlns:a16="http://schemas.microsoft.com/office/drawing/2014/main" id="{D402B591-EA03-46A4-9641-A0506550091B}"/>
                </a:ext>
              </a:extLst>
            </p:cNvPr>
            <p:cNvSpPr/>
            <p:nvPr/>
          </p:nvSpPr>
          <p:spPr>
            <a:xfrm>
              <a:off x="376555" y="2590069"/>
              <a:ext cx="974385" cy="12271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8" name="矩形: 圆角 17">
              <a:extLst>
                <a:ext uri="{FF2B5EF4-FFF2-40B4-BE49-F238E27FC236}">
                  <a16:creationId xmlns:a16="http://schemas.microsoft.com/office/drawing/2014/main" id="{C9A457FE-AB47-4870-8B46-E4A94118CFA5}"/>
                </a:ext>
              </a:extLst>
            </p:cNvPr>
            <p:cNvSpPr/>
            <p:nvPr/>
          </p:nvSpPr>
          <p:spPr>
            <a:xfrm>
              <a:off x="376555" y="2651029"/>
              <a:ext cx="974385" cy="12271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9" name="矩形: 圆角 18">
              <a:extLst>
                <a:ext uri="{FF2B5EF4-FFF2-40B4-BE49-F238E27FC236}">
                  <a16:creationId xmlns:a16="http://schemas.microsoft.com/office/drawing/2014/main" id="{B46ACFA1-142B-4B1F-BFB6-BE42DE4A3A24}"/>
                </a:ext>
              </a:extLst>
            </p:cNvPr>
            <p:cNvSpPr/>
            <p:nvPr/>
          </p:nvSpPr>
          <p:spPr>
            <a:xfrm>
              <a:off x="376555" y="2711845"/>
              <a:ext cx="974385" cy="12271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0" name="矩形: 圆角 19">
              <a:extLst>
                <a:ext uri="{FF2B5EF4-FFF2-40B4-BE49-F238E27FC236}">
                  <a16:creationId xmlns:a16="http://schemas.microsoft.com/office/drawing/2014/main" id="{4900C07C-8646-458D-8CDE-25FA4ED6278B}"/>
                </a:ext>
              </a:extLst>
            </p:cNvPr>
            <p:cNvSpPr/>
            <p:nvPr/>
          </p:nvSpPr>
          <p:spPr>
            <a:xfrm>
              <a:off x="462915" y="2778029"/>
              <a:ext cx="803427" cy="2520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Borglet</a:t>
              </a:r>
              <a:endParaRPr lang="zh-CN" sz="1050" kern="100">
                <a:effectLst/>
                <a:ea typeface="等线" panose="02010600030101010101" pitchFamily="2" charset="-122"/>
                <a:cs typeface="Times New Roman" panose="02020603050405020304" pitchFamily="18" charset="0"/>
              </a:endParaRPr>
            </a:p>
          </p:txBody>
        </p:sp>
        <p:sp>
          <p:nvSpPr>
            <p:cNvPr id="21" name="矩形: 圆角 20">
              <a:extLst>
                <a:ext uri="{FF2B5EF4-FFF2-40B4-BE49-F238E27FC236}">
                  <a16:creationId xmlns:a16="http://schemas.microsoft.com/office/drawing/2014/main" id="{F59EA4E0-BFBF-4515-A924-2D827F668E14}"/>
                </a:ext>
              </a:extLst>
            </p:cNvPr>
            <p:cNvSpPr/>
            <p:nvPr/>
          </p:nvSpPr>
          <p:spPr>
            <a:xfrm>
              <a:off x="417195" y="3667369"/>
              <a:ext cx="879450" cy="180000"/>
            </a:xfrm>
            <a:prstGeom prst="roundRect">
              <a:avLst/>
            </a:prstGeom>
            <a:solidFill>
              <a:schemeClr val="bg1">
                <a:lumMod val="50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2" name="矩形: 圆角 21">
              <a:extLst>
                <a:ext uri="{FF2B5EF4-FFF2-40B4-BE49-F238E27FC236}">
                  <a16:creationId xmlns:a16="http://schemas.microsoft.com/office/drawing/2014/main" id="{D2AED2A0-8340-42ED-96C6-AFCAD083C6C6}"/>
                </a:ext>
              </a:extLst>
            </p:cNvPr>
            <p:cNvSpPr/>
            <p:nvPr/>
          </p:nvSpPr>
          <p:spPr>
            <a:xfrm>
              <a:off x="417195" y="3448589"/>
              <a:ext cx="411040" cy="180000"/>
            </a:xfrm>
            <a:prstGeom prst="roundRect">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3" name="矩形: 圆角 22">
              <a:extLst>
                <a:ext uri="{FF2B5EF4-FFF2-40B4-BE49-F238E27FC236}">
                  <a16:creationId xmlns:a16="http://schemas.microsoft.com/office/drawing/2014/main" id="{572E81C2-A7E6-433F-B689-DDEC184E04A0}"/>
                </a:ext>
              </a:extLst>
            </p:cNvPr>
            <p:cNvSpPr/>
            <p:nvPr/>
          </p:nvSpPr>
          <p:spPr>
            <a:xfrm>
              <a:off x="417195" y="3311428"/>
              <a:ext cx="410743" cy="900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4" name="矩形: 圆角 23">
              <a:extLst>
                <a:ext uri="{FF2B5EF4-FFF2-40B4-BE49-F238E27FC236}">
                  <a16:creationId xmlns:a16="http://schemas.microsoft.com/office/drawing/2014/main" id="{B7FD4262-FF43-427F-89B5-343218598A9B}"/>
                </a:ext>
              </a:extLst>
            </p:cNvPr>
            <p:cNvSpPr/>
            <p:nvPr/>
          </p:nvSpPr>
          <p:spPr>
            <a:xfrm>
              <a:off x="912327" y="3311428"/>
              <a:ext cx="375748" cy="312080"/>
            </a:xfrm>
            <a:prstGeom prst="roundRect">
              <a:avLst/>
            </a:prstGeom>
            <a:solidFill>
              <a:schemeClr val="bg1">
                <a:lumMod val="6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5" name="矩形: 圆角 24">
              <a:extLst>
                <a:ext uri="{FF2B5EF4-FFF2-40B4-BE49-F238E27FC236}">
                  <a16:creationId xmlns:a16="http://schemas.microsoft.com/office/drawing/2014/main" id="{69C15627-4819-45C7-B514-1E46B75EDA1B}"/>
                </a:ext>
              </a:extLst>
            </p:cNvPr>
            <p:cNvSpPr/>
            <p:nvPr/>
          </p:nvSpPr>
          <p:spPr>
            <a:xfrm>
              <a:off x="1543345" y="2590409"/>
              <a:ext cx="974090" cy="122682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6" name="矩形: 圆角 25">
              <a:extLst>
                <a:ext uri="{FF2B5EF4-FFF2-40B4-BE49-F238E27FC236}">
                  <a16:creationId xmlns:a16="http://schemas.microsoft.com/office/drawing/2014/main" id="{CD70F07E-8D3E-40EE-8421-60EA51BE28D9}"/>
                </a:ext>
              </a:extLst>
            </p:cNvPr>
            <p:cNvSpPr/>
            <p:nvPr/>
          </p:nvSpPr>
          <p:spPr>
            <a:xfrm>
              <a:off x="1479210" y="2651369"/>
              <a:ext cx="974090" cy="122682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7" name="矩形: 圆角 26">
              <a:extLst>
                <a:ext uri="{FF2B5EF4-FFF2-40B4-BE49-F238E27FC236}">
                  <a16:creationId xmlns:a16="http://schemas.microsoft.com/office/drawing/2014/main" id="{6ABC367B-C027-49CC-8013-3EE3BD07D0A3}"/>
                </a:ext>
              </a:extLst>
            </p:cNvPr>
            <p:cNvSpPr/>
            <p:nvPr/>
          </p:nvSpPr>
          <p:spPr>
            <a:xfrm>
              <a:off x="1418250" y="2712185"/>
              <a:ext cx="974090" cy="122682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8" name="矩形: 圆角 27">
              <a:extLst>
                <a:ext uri="{FF2B5EF4-FFF2-40B4-BE49-F238E27FC236}">
                  <a16:creationId xmlns:a16="http://schemas.microsoft.com/office/drawing/2014/main" id="{1B4E90C0-250B-45B3-AD87-EE252835C4F0}"/>
                </a:ext>
              </a:extLst>
            </p:cNvPr>
            <p:cNvSpPr/>
            <p:nvPr/>
          </p:nvSpPr>
          <p:spPr>
            <a:xfrm>
              <a:off x="1510960" y="2778369"/>
              <a:ext cx="803275" cy="2514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Borglet</a:t>
              </a:r>
              <a:endParaRPr lang="zh-CN" sz="1050" kern="100">
                <a:effectLst/>
                <a:ea typeface="等线" panose="02010600030101010101" pitchFamily="2" charset="-122"/>
                <a:cs typeface="Times New Roman" panose="02020603050405020304" pitchFamily="18" charset="0"/>
              </a:endParaRPr>
            </a:p>
          </p:txBody>
        </p:sp>
        <p:sp>
          <p:nvSpPr>
            <p:cNvPr id="29" name="矩形: 圆角 28">
              <a:extLst>
                <a:ext uri="{FF2B5EF4-FFF2-40B4-BE49-F238E27FC236}">
                  <a16:creationId xmlns:a16="http://schemas.microsoft.com/office/drawing/2014/main" id="{1785CF47-D306-4049-BCEC-D906DB999971}"/>
                </a:ext>
              </a:extLst>
            </p:cNvPr>
            <p:cNvSpPr/>
            <p:nvPr/>
          </p:nvSpPr>
          <p:spPr>
            <a:xfrm>
              <a:off x="1463335" y="3678164"/>
              <a:ext cx="410845" cy="90000"/>
            </a:xfrm>
            <a:prstGeom prst="roundRect">
              <a:avLst/>
            </a:prstGeom>
            <a:solidFill>
              <a:schemeClr val="bg1"/>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0" name="矩形: 圆角 29">
              <a:extLst>
                <a:ext uri="{FF2B5EF4-FFF2-40B4-BE49-F238E27FC236}">
                  <a16:creationId xmlns:a16="http://schemas.microsoft.com/office/drawing/2014/main" id="{52E46F20-2570-4F08-B49E-8FD4D20CF434}"/>
                </a:ext>
              </a:extLst>
            </p:cNvPr>
            <p:cNvSpPr/>
            <p:nvPr/>
          </p:nvSpPr>
          <p:spPr>
            <a:xfrm>
              <a:off x="1463335" y="3311429"/>
              <a:ext cx="410845" cy="327366"/>
            </a:xfrm>
            <a:prstGeom prst="roundRect">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1" name="矩形: 圆角 30">
              <a:extLst>
                <a:ext uri="{FF2B5EF4-FFF2-40B4-BE49-F238E27FC236}">
                  <a16:creationId xmlns:a16="http://schemas.microsoft.com/office/drawing/2014/main" id="{8E870580-BBA5-4BC0-AD80-65B9F13AA528}"/>
                </a:ext>
              </a:extLst>
            </p:cNvPr>
            <p:cNvSpPr/>
            <p:nvPr/>
          </p:nvSpPr>
          <p:spPr>
            <a:xfrm>
              <a:off x="2181860" y="3327009"/>
              <a:ext cx="166030" cy="541020"/>
            </a:xfrm>
            <a:prstGeom prst="roundRect">
              <a:avLst/>
            </a:prstGeom>
            <a:solidFill>
              <a:schemeClr val="bg1">
                <a:lumMod val="50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2" name="矩形: 圆角 31">
              <a:extLst>
                <a:ext uri="{FF2B5EF4-FFF2-40B4-BE49-F238E27FC236}">
                  <a16:creationId xmlns:a16="http://schemas.microsoft.com/office/drawing/2014/main" id="{4A8A4CD3-E784-4AA2-A8C0-4A32ED755126}"/>
                </a:ext>
              </a:extLst>
            </p:cNvPr>
            <p:cNvSpPr/>
            <p:nvPr/>
          </p:nvSpPr>
          <p:spPr>
            <a:xfrm>
              <a:off x="2726985" y="2590409"/>
              <a:ext cx="974090" cy="122682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3" name="矩形: 圆角 32">
              <a:extLst>
                <a:ext uri="{FF2B5EF4-FFF2-40B4-BE49-F238E27FC236}">
                  <a16:creationId xmlns:a16="http://schemas.microsoft.com/office/drawing/2014/main" id="{F3352CA4-E3FA-40E0-BBC6-9DC4C64944CE}"/>
                </a:ext>
              </a:extLst>
            </p:cNvPr>
            <p:cNvSpPr/>
            <p:nvPr/>
          </p:nvSpPr>
          <p:spPr>
            <a:xfrm>
              <a:off x="2662850" y="2651369"/>
              <a:ext cx="974090" cy="122682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4" name="矩形: 圆角 33">
              <a:extLst>
                <a:ext uri="{FF2B5EF4-FFF2-40B4-BE49-F238E27FC236}">
                  <a16:creationId xmlns:a16="http://schemas.microsoft.com/office/drawing/2014/main" id="{80737B35-DE6C-4B54-BCCF-D1411FC84D45}"/>
                </a:ext>
              </a:extLst>
            </p:cNvPr>
            <p:cNvSpPr/>
            <p:nvPr/>
          </p:nvSpPr>
          <p:spPr>
            <a:xfrm>
              <a:off x="2601890" y="2712185"/>
              <a:ext cx="974090" cy="122682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5" name="矩形: 圆角 34">
              <a:extLst>
                <a:ext uri="{FF2B5EF4-FFF2-40B4-BE49-F238E27FC236}">
                  <a16:creationId xmlns:a16="http://schemas.microsoft.com/office/drawing/2014/main" id="{D20A07E7-53EE-419F-B21F-29356144E518}"/>
                </a:ext>
              </a:extLst>
            </p:cNvPr>
            <p:cNvSpPr/>
            <p:nvPr/>
          </p:nvSpPr>
          <p:spPr>
            <a:xfrm>
              <a:off x="2694600" y="2778369"/>
              <a:ext cx="803275" cy="2514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Borglet</a:t>
              </a:r>
              <a:endParaRPr lang="zh-CN" sz="1050" kern="100">
                <a:effectLst/>
                <a:ea typeface="等线" panose="02010600030101010101" pitchFamily="2" charset="-122"/>
                <a:cs typeface="Times New Roman" panose="02020603050405020304" pitchFamily="18" charset="0"/>
              </a:endParaRPr>
            </a:p>
          </p:txBody>
        </p:sp>
        <p:sp>
          <p:nvSpPr>
            <p:cNvPr id="36" name="矩形: 圆角 35">
              <a:extLst>
                <a:ext uri="{FF2B5EF4-FFF2-40B4-BE49-F238E27FC236}">
                  <a16:creationId xmlns:a16="http://schemas.microsoft.com/office/drawing/2014/main" id="{DABD2B03-3705-4AF8-B246-214C09876414}"/>
                </a:ext>
              </a:extLst>
            </p:cNvPr>
            <p:cNvSpPr/>
            <p:nvPr/>
          </p:nvSpPr>
          <p:spPr>
            <a:xfrm>
              <a:off x="2646975" y="3678164"/>
              <a:ext cx="878840" cy="179705"/>
            </a:xfrm>
            <a:prstGeom prst="roundRect">
              <a:avLst/>
            </a:prstGeom>
            <a:solidFill>
              <a:schemeClr val="bg1">
                <a:lumMod val="50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7" name="矩形: 圆角 36">
              <a:extLst>
                <a:ext uri="{FF2B5EF4-FFF2-40B4-BE49-F238E27FC236}">
                  <a16:creationId xmlns:a16="http://schemas.microsoft.com/office/drawing/2014/main" id="{078D6E0F-C2EA-4739-9F92-4F640EF425E7}"/>
                </a:ext>
              </a:extLst>
            </p:cNvPr>
            <p:cNvSpPr/>
            <p:nvPr/>
          </p:nvSpPr>
          <p:spPr>
            <a:xfrm>
              <a:off x="3109255" y="3448884"/>
              <a:ext cx="410845" cy="179705"/>
            </a:xfrm>
            <a:prstGeom prst="roundRect">
              <a:avLst/>
            </a:prstGeom>
            <a:solidFill>
              <a:schemeClr val="bg1">
                <a:lumMod val="6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8" name="矩形: 圆角 37">
              <a:extLst>
                <a:ext uri="{FF2B5EF4-FFF2-40B4-BE49-F238E27FC236}">
                  <a16:creationId xmlns:a16="http://schemas.microsoft.com/office/drawing/2014/main" id="{EBBDE043-7BB1-4D1F-8163-6D1AE7DC01A4}"/>
                </a:ext>
              </a:extLst>
            </p:cNvPr>
            <p:cNvSpPr/>
            <p:nvPr/>
          </p:nvSpPr>
          <p:spPr>
            <a:xfrm>
              <a:off x="2646975" y="3321929"/>
              <a:ext cx="410210" cy="89535"/>
            </a:xfrm>
            <a:prstGeom prst="roundRect">
              <a:avLst/>
            </a:prstGeom>
            <a:no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9" name="矩形: 圆角 38">
              <a:extLst>
                <a:ext uri="{FF2B5EF4-FFF2-40B4-BE49-F238E27FC236}">
                  <a16:creationId xmlns:a16="http://schemas.microsoft.com/office/drawing/2014/main" id="{6766470C-BC37-4A59-94C5-F724EC4B8F65}"/>
                </a:ext>
              </a:extLst>
            </p:cNvPr>
            <p:cNvSpPr/>
            <p:nvPr/>
          </p:nvSpPr>
          <p:spPr>
            <a:xfrm>
              <a:off x="3931410" y="2590409"/>
              <a:ext cx="974090" cy="122682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40" name="矩形: 圆角 39">
              <a:extLst>
                <a:ext uri="{FF2B5EF4-FFF2-40B4-BE49-F238E27FC236}">
                  <a16:creationId xmlns:a16="http://schemas.microsoft.com/office/drawing/2014/main" id="{E2965034-0540-4621-89E0-113FE630D99E}"/>
                </a:ext>
              </a:extLst>
            </p:cNvPr>
            <p:cNvSpPr/>
            <p:nvPr/>
          </p:nvSpPr>
          <p:spPr>
            <a:xfrm>
              <a:off x="3867275" y="2651369"/>
              <a:ext cx="974090" cy="122682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41" name="矩形: 圆角 40">
              <a:extLst>
                <a:ext uri="{FF2B5EF4-FFF2-40B4-BE49-F238E27FC236}">
                  <a16:creationId xmlns:a16="http://schemas.microsoft.com/office/drawing/2014/main" id="{F837C0EF-71D4-4FE4-ABC5-B5793E0090E8}"/>
                </a:ext>
              </a:extLst>
            </p:cNvPr>
            <p:cNvSpPr/>
            <p:nvPr/>
          </p:nvSpPr>
          <p:spPr>
            <a:xfrm>
              <a:off x="3806315" y="2712185"/>
              <a:ext cx="974090" cy="122682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42" name="矩形: 圆角 41">
              <a:extLst>
                <a:ext uri="{FF2B5EF4-FFF2-40B4-BE49-F238E27FC236}">
                  <a16:creationId xmlns:a16="http://schemas.microsoft.com/office/drawing/2014/main" id="{12168015-8362-4185-8D5B-5C6FD97F261A}"/>
                </a:ext>
              </a:extLst>
            </p:cNvPr>
            <p:cNvSpPr/>
            <p:nvPr/>
          </p:nvSpPr>
          <p:spPr>
            <a:xfrm>
              <a:off x="3899025" y="2778369"/>
              <a:ext cx="803275" cy="2514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Borglet</a:t>
              </a:r>
              <a:endParaRPr lang="zh-CN" sz="1050" kern="100">
                <a:effectLst/>
                <a:ea typeface="等线" panose="02010600030101010101" pitchFamily="2" charset="-122"/>
                <a:cs typeface="Times New Roman" panose="02020603050405020304" pitchFamily="18" charset="0"/>
              </a:endParaRPr>
            </a:p>
          </p:txBody>
        </p:sp>
        <p:sp>
          <p:nvSpPr>
            <p:cNvPr id="43" name="矩形: 圆角 42">
              <a:extLst>
                <a:ext uri="{FF2B5EF4-FFF2-40B4-BE49-F238E27FC236}">
                  <a16:creationId xmlns:a16="http://schemas.microsoft.com/office/drawing/2014/main" id="{3630B40C-7767-4AD1-87F2-87A976D9E683}"/>
                </a:ext>
              </a:extLst>
            </p:cNvPr>
            <p:cNvSpPr/>
            <p:nvPr/>
          </p:nvSpPr>
          <p:spPr>
            <a:xfrm>
              <a:off x="4318953" y="3683683"/>
              <a:ext cx="420075" cy="179705"/>
            </a:xfrm>
            <a:prstGeom prst="roundRect">
              <a:avLst/>
            </a:prstGeom>
            <a:solidFill>
              <a:schemeClr val="bg1">
                <a:lumMod val="50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44" name="矩形: 圆角 43">
              <a:extLst>
                <a:ext uri="{FF2B5EF4-FFF2-40B4-BE49-F238E27FC236}">
                  <a16:creationId xmlns:a16="http://schemas.microsoft.com/office/drawing/2014/main" id="{18C21742-9A0A-4DCE-A910-C8F8A37C570D}"/>
                </a:ext>
              </a:extLst>
            </p:cNvPr>
            <p:cNvSpPr/>
            <p:nvPr/>
          </p:nvSpPr>
          <p:spPr>
            <a:xfrm>
              <a:off x="4318953" y="3464608"/>
              <a:ext cx="410845" cy="179705"/>
            </a:xfrm>
            <a:prstGeom prst="roundRect">
              <a:avLst/>
            </a:prstGeom>
            <a:solidFill>
              <a:schemeClr val="bg1">
                <a:lumMod val="6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45" name="矩形: 圆角 44">
              <a:extLst>
                <a:ext uri="{FF2B5EF4-FFF2-40B4-BE49-F238E27FC236}">
                  <a16:creationId xmlns:a16="http://schemas.microsoft.com/office/drawing/2014/main" id="{476A7567-403A-4A52-A26B-F3C124180B57}"/>
                </a:ext>
              </a:extLst>
            </p:cNvPr>
            <p:cNvSpPr/>
            <p:nvPr/>
          </p:nvSpPr>
          <p:spPr>
            <a:xfrm rot="5400000">
              <a:off x="3544518" y="3458388"/>
              <a:ext cx="720000" cy="90000"/>
            </a:xfrm>
            <a:prstGeom prst="roundRect">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cxnSp>
          <p:nvCxnSpPr>
            <p:cNvPr id="46" name="直接箭头连接符 45">
              <a:extLst>
                <a:ext uri="{FF2B5EF4-FFF2-40B4-BE49-F238E27FC236}">
                  <a16:creationId xmlns:a16="http://schemas.microsoft.com/office/drawing/2014/main" id="{F040A13A-B118-4705-B2FF-BCAB35FA7423}"/>
                </a:ext>
              </a:extLst>
            </p:cNvPr>
            <p:cNvCxnSpPr/>
            <p:nvPr/>
          </p:nvCxnSpPr>
          <p:spPr>
            <a:xfrm flipH="1">
              <a:off x="863748" y="2330694"/>
              <a:ext cx="1712912" cy="25937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30C5823E-B217-4118-899C-171AF0E671D0}"/>
                </a:ext>
              </a:extLst>
            </p:cNvPr>
            <p:cNvCxnSpPr/>
            <p:nvPr/>
          </p:nvCxnSpPr>
          <p:spPr>
            <a:xfrm flipH="1">
              <a:off x="2030390" y="2330694"/>
              <a:ext cx="546270" cy="2597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a:extLst>
                <a:ext uri="{FF2B5EF4-FFF2-40B4-BE49-F238E27FC236}">
                  <a16:creationId xmlns:a16="http://schemas.microsoft.com/office/drawing/2014/main" id="{D6FD0FA1-4703-4C5D-9695-CC7D95614439}"/>
                </a:ext>
              </a:extLst>
            </p:cNvPr>
            <p:cNvCxnSpPr/>
            <p:nvPr/>
          </p:nvCxnSpPr>
          <p:spPr>
            <a:xfrm>
              <a:off x="2576660" y="2330694"/>
              <a:ext cx="637370" cy="2597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a:extLst>
                <a:ext uri="{FF2B5EF4-FFF2-40B4-BE49-F238E27FC236}">
                  <a16:creationId xmlns:a16="http://schemas.microsoft.com/office/drawing/2014/main" id="{E2D01821-A7D7-424E-B61B-C1BD78C85E54}"/>
                </a:ext>
              </a:extLst>
            </p:cNvPr>
            <p:cNvCxnSpPr/>
            <p:nvPr/>
          </p:nvCxnSpPr>
          <p:spPr>
            <a:xfrm>
              <a:off x="2576660" y="2330694"/>
              <a:ext cx="1841795" cy="2597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0" name="矩形: 圆角 49">
              <a:extLst>
                <a:ext uri="{FF2B5EF4-FFF2-40B4-BE49-F238E27FC236}">
                  <a16:creationId xmlns:a16="http://schemas.microsoft.com/office/drawing/2014/main" id="{B16DA8EC-66D1-4086-AB51-AC33F8361679}"/>
                </a:ext>
              </a:extLst>
            </p:cNvPr>
            <p:cNvSpPr/>
            <p:nvPr/>
          </p:nvSpPr>
          <p:spPr>
            <a:xfrm>
              <a:off x="515620" y="1675034"/>
              <a:ext cx="882000" cy="2514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调度器</a:t>
              </a:r>
              <a:endParaRPr lang="zh-CN" sz="1050" kern="100">
                <a:effectLst/>
                <a:ea typeface="等线" panose="02010600030101010101" pitchFamily="2" charset="-122"/>
                <a:cs typeface="Times New Roman" panose="02020603050405020304" pitchFamily="18" charset="0"/>
              </a:endParaRPr>
            </a:p>
          </p:txBody>
        </p:sp>
        <p:cxnSp>
          <p:nvCxnSpPr>
            <p:cNvPr id="51" name="直接箭头连接符 50">
              <a:extLst>
                <a:ext uri="{FF2B5EF4-FFF2-40B4-BE49-F238E27FC236}">
                  <a16:creationId xmlns:a16="http://schemas.microsoft.com/office/drawing/2014/main" id="{DA0A7C43-6BD3-414A-BC42-1A59915BE987}"/>
                </a:ext>
              </a:extLst>
            </p:cNvPr>
            <p:cNvCxnSpPr/>
            <p:nvPr/>
          </p:nvCxnSpPr>
          <p:spPr>
            <a:xfrm flipV="1">
              <a:off x="1397620" y="1800447"/>
              <a:ext cx="374960" cy="31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2" name="矩形: 圆角 51">
              <a:extLst>
                <a:ext uri="{FF2B5EF4-FFF2-40B4-BE49-F238E27FC236}">
                  <a16:creationId xmlns:a16="http://schemas.microsoft.com/office/drawing/2014/main" id="{5573E4EE-9F57-40A6-88C0-1822B2AB141B}"/>
                </a:ext>
              </a:extLst>
            </p:cNvPr>
            <p:cNvSpPr/>
            <p:nvPr/>
          </p:nvSpPr>
          <p:spPr>
            <a:xfrm>
              <a:off x="3410871" y="333519"/>
              <a:ext cx="907129" cy="38574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浏览器</a:t>
              </a:r>
              <a:endParaRPr lang="zh-CN" sz="1050" kern="100">
                <a:effectLst/>
                <a:ea typeface="等线" panose="02010600030101010101" pitchFamily="2" charset="-122"/>
                <a:cs typeface="Times New Roman" panose="02020603050405020304" pitchFamily="18" charset="0"/>
              </a:endParaRPr>
            </a:p>
          </p:txBody>
        </p:sp>
        <p:cxnSp>
          <p:nvCxnSpPr>
            <p:cNvPr id="53" name="直接箭头连接符 52">
              <a:extLst>
                <a:ext uri="{FF2B5EF4-FFF2-40B4-BE49-F238E27FC236}">
                  <a16:creationId xmlns:a16="http://schemas.microsoft.com/office/drawing/2014/main" id="{4E421B10-7D04-417F-BA44-8DC067043DC8}"/>
                </a:ext>
              </a:extLst>
            </p:cNvPr>
            <p:cNvCxnSpPr/>
            <p:nvPr/>
          </p:nvCxnSpPr>
          <p:spPr>
            <a:xfrm flipH="1">
              <a:off x="2974340" y="719259"/>
              <a:ext cx="890096" cy="55699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4" name="矩形: 圆角 53">
              <a:extLst>
                <a:ext uri="{FF2B5EF4-FFF2-40B4-BE49-F238E27FC236}">
                  <a16:creationId xmlns:a16="http://schemas.microsoft.com/office/drawing/2014/main" id="{60B6CACD-F8A3-4E1C-A1FE-D4177DFDBAEF}"/>
                </a:ext>
              </a:extLst>
            </p:cNvPr>
            <p:cNvSpPr/>
            <p:nvPr/>
          </p:nvSpPr>
          <p:spPr>
            <a:xfrm>
              <a:off x="764200" y="335820"/>
              <a:ext cx="881380" cy="3852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borgcfg</a:t>
              </a:r>
              <a:endParaRPr lang="zh-CN" sz="1050" kern="100">
                <a:effectLst/>
                <a:ea typeface="等线" panose="02010600030101010101" pitchFamily="2" charset="-122"/>
                <a:cs typeface="Times New Roman" panose="02020603050405020304" pitchFamily="18" charset="0"/>
              </a:endParaRPr>
            </a:p>
          </p:txBody>
        </p:sp>
        <p:sp>
          <p:nvSpPr>
            <p:cNvPr id="55" name="流程图: 文档 54">
              <a:extLst>
                <a:ext uri="{FF2B5EF4-FFF2-40B4-BE49-F238E27FC236}">
                  <a16:creationId xmlns:a16="http://schemas.microsoft.com/office/drawing/2014/main" id="{DBC182E4-0812-4E37-B018-2E1B0851F4C1}"/>
                </a:ext>
              </a:extLst>
            </p:cNvPr>
            <p:cNvSpPr/>
            <p:nvPr/>
          </p:nvSpPr>
          <p:spPr>
            <a:xfrm>
              <a:off x="401320" y="54220"/>
              <a:ext cx="548640" cy="416560"/>
            </a:xfrm>
            <a:prstGeom prst="flowChartDocumen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配置文件</a:t>
              </a:r>
              <a:endParaRPr lang="zh-CN" sz="1050" kern="100">
                <a:effectLst/>
                <a:ea typeface="等线" panose="02010600030101010101" pitchFamily="2" charset="-122"/>
                <a:cs typeface="Times New Roman" panose="02020603050405020304" pitchFamily="18" charset="0"/>
              </a:endParaRPr>
            </a:p>
          </p:txBody>
        </p:sp>
        <p:sp>
          <p:nvSpPr>
            <p:cNvPr id="56" name="文本框 21627">
              <a:extLst>
                <a:ext uri="{FF2B5EF4-FFF2-40B4-BE49-F238E27FC236}">
                  <a16:creationId xmlns:a16="http://schemas.microsoft.com/office/drawing/2014/main" id="{D90B2C4F-CDBE-46EB-956E-6780DE5C6AA3}"/>
                </a:ext>
              </a:extLst>
            </p:cNvPr>
            <p:cNvSpPr txBox="1"/>
            <p:nvPr/>
          </p:nvSpPr>
          <p:spPr>
            <a:xfrm>
              <a:off x="2329180" y="1657594"/>
              <a:ext cx="691515" cy="37782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lnSpc>
                  <a:spcPts val="1000"/>
                </a:lnSpc>
                <a:spcAft>
                  <a:spcPts val="0"/>
                </a:spcAft>
              </a:pPr>
              <a:r>
                <a:rPr lang="zh-CN" sz="900" kern="0">
                  <a:effectLst/>
                  <a:latin typeface="Times New Roman" panose="02020603050405020304" pitchFamily="18" charset="0"/>
                  <a:ea typeface="宋体" panose="02010600030101010101" pitchFamily="2" charset="-122"/>
                  <a:cs typeface="Times New Roman" panose="02020603050405020304" pitchFamily="18" charset="0"/>
                </a:rPr>
                <a:t>持久存储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zh-CN" sz="900" kern="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0">
                  <a:effectLst/>
                  <a:latin typeface="Times New Roman" panose="02020603050405020304" pitchFamily="18" charset="0"/>
                  <a:ea typeface="宋体" panose="02010600030101010101" pitchFamily="2" charset="-122"/>
                  <a:cs typeface="Times New Roman" panose="02020603050405020304" pitchFamily="18" charset="0"/>
                </a:rPr>
                <a:t>Paxos</a:t>
              </a:r>
              <a:r>
                <a:rPr lang="zh-CN" sz="900" kern="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57" name="直接箭头连接符 56">
              <a:extLst>
                <a:ext uri="{FF2B5EF4-FFF2-40B4-BE49-F238E27FC236}">
                  <a16:creationId xmlns:a16="http://schemas.microsoft.com/office/drawing/2014/main" id="{9C6610CB-C028-4192-9408-D5FA3501A5D1}"/>
                </a:ext>
              </a:extLst>
            </p:cNvPr>
            <p:cNvCxnSpPr/>
            <p:nvPr/>
          </p:nvCxnSpPr>
          <p:spPr>
            <a:xfrm>
              <a:off x="1204890" y="721020"/>
              <a:ext cx="1360170" cy="55523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8" name="矩形: 圆角 57">
              <a:extLst>
                <a:ext uri="{FF2B5EF4-FFF2-40B4-BE49-F238E27FC236}">
                  <a16:creationId xmlns:a16="http://schemas.microsoft.com/office/drawing/2014/main" id="{535A4A39-23B2-4666-A647-E5D60FE9789B}"/>
                </a:ext>
              </a:extLst>
            </p:cNvPr>
            <p:cNvSpPr/>
            <p:nvPr/>
          </p:nvSpPr>
          <p:spPr>
            <a:xfrm>
              <a:off x="2138340" y="309880"/>
              <a:ext cx="906780" cy="38574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59" name="矩形: 圆角 58">
              <a:extLst>
                <a:ext uri="{FF2B5EF4-FFF2-40B4-BE49-F238E27FC236}">
                  <a16:creationId xmlns:a16="http://schemas.microsoft.com/office/drawing/2014/main" id="{D8D0D5CE-6862-4D90-A82D-3ABDE6F6653B}"/>
                </a:ext>
              </a:extLst>
            </p:cNvPr>
            <p:cNvSpPr/>
            <p:nvPr/>
          </p:nvSpPr>
          <p:spPr>
            <a:xfrm>
              <a:off x="2110400" y="335280"/>
              <a:ext cx="906780" cy="38574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命令行工具</a:t>
              </a:r>
              <a:endParaRPr lang="zh-CN" sz="1050" kern="100">
                <a:effectLst/>
                <a:ea typeface="等线" panose="02010600030101010101" pitchFamily="2" charset="-122"/>
                <a:cs typeface="Times New Roman" panose="02020603050405020304" pitchFamily="18" charset="0"/>
              </a:endParaRPr>
            </a:p>
          </p:txBody>
        </p:sp>
        <p:grpSp>
          <p:nvGrpSpPr>
            <p:cNvPr id="60" name="组合 59">
              <a:extLst>
                <a:ext uri="{FF2B5EF4-FFF2-40B4-BE49-F238E27FC236}">
                  <a16:creationId xmlns:a16="http://schemas.microsoft.com/office/drawing/2014/main" id="{6C42D185-3404-4291-AA39-70B53A91D46C}"/>
                </a:ext>
              </a:extLst>
            </p:cNvPr>
            <p:cNvGrpSpPr/>
            <p:nvPr/>
          </p:nvGrpSpPr>
          <p:grpSpPr>
            <a:xfrm>
              <a:off x="256540" y="941070"/>
              <a:ext cx="4770120" cy="3083560"/>
              <a:chOff x="66040" y="1137920"/>
              <a:chExt cx="4770120" cy="3083560"/>
            </a:xfrm>
          </p:grpSpPr>
          <p:cxnSp>
            <p:nvCxnSpPr>
              <p:cNvPr id="63" name="直接连接符 62">
                <a:extLst>
                  <a:ext uri="{FF2B5EF4-FFF2-40B4-BE49-F238E27FC236}">
                    <a16:creationId xmlns:a16="http://schemas.microsoft.com/office/drawing/2014/main" id="{58DFD4B6-CC1C-4C0C-9B0B-5513CF8AFCEC}"/>
                  </a:ext>
                </a:extLst>
              </p:cNvPr>
              <p:cNvCxnSpPr/>
              <p:nvPr/>
            </p:nvCxnSpPr>
            <p:spPr>
              <a:xfrm>
                <a:off x="66040" y="1143000"/>
                <a:ext cx="4765040" cy="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002998AF-EA94-4E1A-873F-D66B1A309E93}"/>
                  </a:ext>
                </a:extLst>
              </p:cNvPr>
              <p:cNvCxnSpPr/>
              <p:nvPr/>
            </p:nvCxnSpPr>
            <p:spPr>
              <a:xfrm>
                <a:off x="4831080" y="1137920"/>
                <a:ext cx="5080" cy="308356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3EEC0779-A70E-4B60-A449-7EB0BF0863A9}"/>
                  </a:ext>
                </a:extLst>
              </p:cNvPr>
              <p:cNvCxnSpPr/>
              <p:nvPr/>
            </p:nvCxnSpPr>
            <p:spPr>
              <a:xfrm>
                <a:off x="66040" y="1143000"/>
                <a:ext cx="5080" cy="307848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C236400C-C91C-4DA0-B9B1-12E987A03051}"/>
                  </a:ext>
                </a:extLst>
              </p:cNvPr>
              <p:cNvCxnSpPr/>
              <p:nvPr/>
            </p:nvCxnSpPr>
            <p:spPr>
              <a:xfrm>
                <a:off x="66040" y="4221480"/>
                <a:ext cx="4765040" cy="0"/>
              </a:xfrm>
              <a:prstGeom prst="line">
                <a:avLst/>
              </a:prstGeom>
              <a:ln>
                <a:prstDash val="lgDash"/>
              </a:ln>
            </p:spPr>
            <p:style>
              <a:lnRef idx="1">
                <a:schemeClr val="dk1"/>
              </a:lnRef>
              <a:fillRef idx="0">
                <a:schemeClr val="dk1"/>
              </a:fillRef>
              <a:effectRef idx="0">
                <a:schemeClr val="dk1"/>
              </a:effectRef>
              <a:fontRef idx="minor">
                <a:schemeClr val="tx1"/>
              </a:fontRef>
            </p:style>
          </p:cxnSp>
        </p:grpSp>
        <p:sp>
          <p:nvSpPr>
            <p:cNvPr id="61" name="文本框 121">
              <a:extLst>
                <a:ext uri="{FF2B5EF4-FFF2-40B4-BE49-F238E27FC236}">
                  <a16:creationId xmlns:a16="http://schemas.microsoft.com/office/drawing/2014/main" id="{FAD3D42D-4800-47D4-BB54-B62AA0486D9B}"/>
                </a:ext>
              </a:extLst>
            </p:cNvPr>
            <p:cNvSpPr txBox="1"/>
            <p:nvPr/>
          </p:nvSpPr>
          <p:spPr>
            <a:xfrm>
              <a:off x="281600" y="1018200"/>
              <a:ext cx="379730" cy="27749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Cell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62" name="直接箭头连接符 61">
              <a:extLst>
                <a:ext uri="{FF2B5EF4-FFF2-40B4-BE49-F238E27FC236}">
                  <a16:creationId xmlns:a16="http://schemas.microsoft.com/office/drawing/2014/main" id="{920A8E70-CA1B-4D22-9103-DC7F2300FB0B}"/>
                </a:ext>
              </a:extLst>
            </p:cNvPr>
            <p:cNvCxnSpPr/>
            <p:nvPr/>
          </p:nvCxnSpPr>
          <p:spPr>
            <a:xfrm>
              <a:off x="2563790" y="721020"/>
              <a:ext cx="1270" cy="55523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581752991"/>
      </p:ext>
    </p:extLst>
  </p:cSld>
  <p:clrMapOvr>
    <a:masterClrMapping/>
  </p:clrMapOvr>
  <p:transition spd="med">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9E963D-6694-419C-BD7D-73E76CE919A8}"/>
              </a:ext>
            </a:extLst>
          </p:cNvPr>
          <p:cNvSpPr>
            <a:spLocks noGrp="1"/>
          </p:cNvSpPr>
          <p:nvPr>
            <p:ph type="title"/>
          </p:nvPr>
        </p:nvSpPr>
        <p:spPr/>
        <p:txBody>
          <a:bodyPr/>
          <a:lstStyle/>
          <a:p>
            <a:r>
              <a:rPr lang="sv-SE" altLang="zh-CN" dirty="0"/>
              <a:t>5.6.3  Google Borg/Omega/Kubernetes</a:t>
            </a:r>
            <a:endParaRPr lang="zh-CN" altLang="en-US" dirty="0"/>
          </a:p>
        </p:txBody>
      </p:sp>
      <p:sp>
        <p:nvSpPr>
          <p:cNvPr id="3" name="内容占位符 2">
            <a:extLst>
              <a:ext uri="{FF2B5EF4-FFF2-40B4-BE49-F238E27FC236}">
                <a16:creationId xmlns:a16="http://schemas.microsoft.com/office/drawing/2014/main" id="{8C086622-5C0C-425D-B814-A1076C4AC692}"/>
              </a:ext>
            </a:extLst>
          </p:cNvPr>
          <p:cNvSpPr>
            <a:spLocks noGrp="1"/>
          </p:cNvSpPr>
          <p:nvPr>
            <p:ph idx="1"/>
          </p:nvPr>
        </p:nvSpPr>
        <p:spPr/>
        <p:txBody>
          <a:bodyPr>
            <a:normAutofit fontScale="92500" lnSpcReduction="10000"/>
          </a:bodyPr>
          <a:lstStyle/>
          <a:p>
            <a:r>
              <a:rPr lang="en-US" altLang="zh-CN" dirty="0"/>
              <a:t>2. Omega</a:t>
            </a:r>
            <a:endParaRPr lang="zh-CN" altLang="zh-CN" dirty="0"/>
          </a:p>
          <a:p>
            <a:pPr lvl="1"/>
            <a:r>
              <a:rPr lang="en-US" altLang="zh-CN" dirty="0"/>
              <a:t>Omega</a:t>
            </a:r>
            <a:r>
              <a:rPr lang="zh-CN" altLang="zh-CN" dirty="0"/>
              <a:t>是</a:t>
            </a:r>
            <a:r>
              <a:rPr lang="en-US" altLang="zh-CN" dirty="0"/>
              <a:t>Borg</a:t>
            </a:r>
            <a:r>
              <a:rPr lang="zh-CN" altLang="zh-CN" dirty="0"/>
              <a:t>的延伸。</a:t>
            </a:r>
            <a:r>
              <a:rPr lang="en-US" altLang="zh-CN" dirty="0"/>
              <a:t>Google</a:t>
            </a:r>
            <a:r>
              <a:rPr lang="zh-CN" altLang="zh-CN" dirty="0"/>
              <a:t>在</a:t>
            </a:r>
            <a:r>
              <a:rPr lang="en-US" altLang="zh-CN" dirty="0"/>
              <a:t>2013</a:t>
            </a:r>
            <a:r>
              <a:rPr lang="zh-CN" altLang="zh-CN" dirty="0"/>
              <a:t>年发表的论文中公布了它的下一代集群管理系统</a:t>
            </a:r>
            <a:r>
              <a:rPr lang="en-US" altLang="zh-CN" dirty="0"/>
              <a:t>Omega</a:t>
            </a:r>
            <a:r>
              <a:rPr lang="zh-CN" altLang="zh-CN" dirty="0"/>
              <a:t>的设计细节，但论文并未公布</a:t>
            </a:r>
            <a:r>
              <a:rPr lang="en-US" altLang="zh-CN" dirty="0"/>
              <a:t>Omega</a:t>
            </a:r>
            <a:r>
              <a:rPr lang="zh-CN" altLang="zh-CN" dirty="0"/>
              <a:t>的设计架构。</a:t>
            </a:r>
            <a:r>
              <a:rPr lang="en-US" altLang="zh-CN" dirty="0"/>
              <a:t>Google</a:t>
            </a:r>
            <a:r>
              <a:rPr lang="zh-CN" altLang="zh-CN" dirty="0"/>
              <a:t>经历了三代资源调度器架构，分别是中央式调度器架构（类似于</a:t>
            </a:r>
            <a:r>
              <a:rPr lang="en-US" altLang="zh-CN" dirty="0"/>
              <a:t>Hadoop </a:t>
            </a:r>
            <a:r>
              <a:rPr lang="en-US" altLang="zh-CN" dirty="0" err="1"/>
              <a:t>JobTracker</a:t>
            </a:r>
            <a:r>
              <a:rPr lang="zh-CN" altLang="zh-CN" dirty="0"/>
              <a:t>，但是支持多种类型作业调度）、双层调度器架构（类似于</a:t>
            </a:r>
            <a:r>
              <a:rPr lang="en-US" altLang="zh-CN" dirty="0"/>
              <a:t>Apache Mesos</a:t>
            </a:r>
            <a:r>
              <a:rPr lang="zh-CN" altLang="zh-CN" dirty="0"/>
              <a:t>和</a:t>
            </a:r>
            <a:r>
              <a:rPr lang="en-US" altLang="zh-CN" dirty="0"/>
              <a:t>Hadoop YARN</a:t>
            </a:r>
            <a:r>
              <a:rPr lang="zh-CN" altLang="zh-CN" dirty="0"/>
              <a:t>）和共享状态架构（</a:t>
            </a:r>
            <a:r>
              <a:rPr lang="en-US" altLang="zh-CN" dirty="0"/>
              <a:t>Omega</a:t>
            </a:r>
            <a:r>
              <a:rPr lang="zh-CN" altLang="zh-CN" dirty="0"/>
              <a:t>）。</a:t>
            </a:r>
          </a:p>
          <a:p>
            <a:pPr lvl="1"/>
            <a:r>
              <a:rPr lang="zh-CN" altLang="zh-CN" dirty="0"/>
              <a:t>为了解决双层调度器在全局资源视图和并发控制方面的问题，</a:t>
            </a:r>
            <a:r>
              <a:rPr lang="en-US" altLang="zh-CN" dirty="0"/>
              <a:t>Google</a:t>
            </a:r>
            <a:r>
              <a:rPr lang="zh-CN" altLang="zh-CN" dirty="0"/>
              <a:t>提出了共享状态调度，其典型代表就是</a:t>
            </a:r>
            <a:r>
              <a:rPr lang="en-US" altLang="zh-CN" dirty="0"/>
              <a:t>Google</a:t>
            </a:r>
            <a:r>
              <a:rPr lang="zh-CN" altLang="zh-CN" dirty="0"/>
              <a:t>下一代调度系统</a:t>
            </a:r>
            <a:r>
              <a:rPr lang="en-US" altLang="zh-CN" dirty="0"/>
              <a:t>Omega</a:t>
            </a:r>
            <a:r>
              <a:rPr lang="zh-CN" altLang="zh-CN" dirty="0"/>
              <a:t>。运行在</a:t>
            </a:r>
            <a:r>
              <a:rPr lang="en-US" altLang="zh-CN" dirty="0"/>
              <a:t>Omega</a:t>
            </a:r>
            <a:r>
              <a:rPr lang="zh-CN" altLang="zh-CN" dirty="0"/>
              <a:t>之上的计算框架调度器具有全局资源视图，具有整个集群的完全访问权限。</a:t>
            </a:r>
            <a:r>
              <a:rPr lang="en-US" altLang="zh-CN" dirty="0"/>
              <a:t>Omega</a:t>
            </a:r>
            <a:r>
              <a:rPr lang="zh-CN" altLang="zh-CN" dirty="0"/>
              <a:t>元调度器维护着一个全局共有的集群状态，每个调度器具有一个私有集群状态副本。为增加系统的并发性，</a:t>
            </a:r>
            <a:r>
              <a:rPr lang="en-US" altLang="zh-CN" dirty="0"/>
              <a:t>Omega</a:t>
            </a:r>
            <a:r>
              <a:rPr lang="zh-CN" altLang="zh-CN" dirty="0"/>
              <a:t>采用乐观并发控制机制。</a:t>
            </a:r>
          </a:p>
          <a:p>
            <a:endParaRPr lang="zh-CN" altLang="en-US" dirty="0"/>
          </a:p>
        </p:txBody>
      </p:sp>
    </p:spTree>
    <p:extLst>
      <p:ext uri="{BB962C8B-B14F-4D97-AF65-F5344CB8AC3E}">
        <p14:creationId xmlns:p14="http://schemas.microsoft.com/office/powerpoint/2010/main" val="3944003907"/>
      </p:ext>
    </p:extLst>
  </p:cSld>
  <p:clrMapOvr>
    <a:masterClrMapping/>
  </p:clrMapOvr>
  <p:transition spd="med">
    <p:pul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4DC9B-4648-4BCD-A3CA-2F8CA348DFC8}"/>
              </a:ext>
            </a:extLst>
          </p:cNvPr>
          <p:cNvSpPr>
            <a:spLocks noGrp="1"/>
          </p:cNvSpPr>
          <p:nvPr>
            <p:ph type="title"/>
          </p:nvPr>
        </p:nvSpPr>
        <p:spPr/>
        <p:txBody>
          <a:bodyPr/>
          <a:lstStyle/>
          <a:p>
            <a:r>
              <a:rPr lang="sv-SE" altLang="zh-CN" dirty="0"/>
              <a:t>5.6.3  Google Borg/Omega/Kubernetes</a:t>
            </a:r>
            <a:endParaRPr lang="zh-CN" altLang="en-US" dirty="0"/>
          </a:p>
        </p:txBody>
      </p:sp>
      <p:sp>
        <p:nvSpPr>
          <p:cNvPr id="3" name="内容占位符 2">
            <a:extLst>
              <a:ext uri="{FF2B5EF4-FFF2-40B4-BE49-F238E27FC236}">
                <a16:creationId xmlns:a16="http://schemas.microsoft.com/office/drawing/2014/main" id="{D00C2470-A2CC-4E6D-8569-8E02E7678502}"/>
              </a:ext>
            </a:extLst>
          </p:cNvPr>
          <p:cNvSpPr>
            <a:spLocks noGrp="1"/>
          </p:cNvSpPr>
          <p:nvPr>
            <p:ph idx="1"/>
          </p:nvPr>
        </p:nvSpPr>
        <p:spPr/>
        <p:txBody>
          <a:bodyPr/>
          <a:lstStyle/>
          <a:p>
            <a:r>
              <a:rPr lang="en-US" altLang="zh-CN" dirty="0"/>
              <a:t>3. Kubernetes</a:t>
            </a:r>
          </a:p>
          <a:p>
            <a:pPr lvl="1"/>
            <a:r>
              <a:rPr lang="en-US" altLang="zh-CN" dirty="0"/>
              <a:t>Google</a:t>
            </a:r>
            <a:r>
              <a:rPr lang="zh-CN" altLang="zh-CN" dirty="0"/>
              <a:t>研发的第三个容器管理系统是</a:t>
            </a:r>
            <a:r>
              <a:rPr lang="en-US" altLang="zh-CN" dirty="0"/>
              <a:t>Kubernetes</a:t>
            </a:r>
            <a:r>
              <a:rPr lang="zh-CN" altLang="zh-CN" dirty="0"/>
              <a:t>（</a:t>
            </a:r>
            <a:r>
              <a:rPr lang="en-US" altLang="zh-CN" dirty="0"/>
              <a:t>K8s</a:t>
            </a:r>
            <a:r>
              <a:rPr lang="zh-CN" altLang="zh-CN" dirty="0"/>
              <a:t>），其</a:t>
            </a:r>
            <a:r>
              <a:rPr lang="en-US" altLang="zh-CN" dirty="0"/>
              <a:t>Logo</a:t>
            </a:r>
            <a:r>
              <a:rPr lang="zh-CN" altLang="zh-CN" dirty="0"/>
              <a:t>如图</a:t>
            </a:r>
            <a:r>
              <a:rPr lang="en-US" altLang="zh-CN" dirty="0"/>
              <a:t>5-19</a:t>
            </a:r>
            <a:r>
              <a:rPr lang="zh-CN" altLang="zh-CN" dirty="0"/>
              <a:t>所示。</a:t>
            </a:r>
            <a:r>
              <a:rPr lang="en-US" altLang="zh-CN" dirty="0"/>
              <a:t>Kubernetes</a:t>
            </a:r>
            <a:r>
              <a:rPr lang="zh-CN" altLang="zh-CN" dirty="0"/>
              <a:t>是一个开源的容器集群管理系统，可以实现容器集群的自动化部署、自动扩缩容、维护等功能。</a:t>
            </a:r>
            <a:r>
              <a:rPr lang="en-US" altLang="zh-CN" dirty="0"/>
              <a:t>Kubernetes</a:t>
            </a:r>
            <a:r>
              <a:rPr lang="zh-CN" altLang="zh-CN" dirty="0"/>
              <a:t>是</a:t>
            </a:r>
            <a:r>
              <a:rPr lang="en-US" altLang="zh-CN" dirty="0"/>
              <a:t>Google</a:t>
            </a:r>
            <a:r>
              <a:rPr lang="zh-CN" altLang="zh-CN" dirty="0"/>
              <a:t>于</a:t>
            </a:r>
            <a:r>
              <a:rPr lang="en-US" altLang="zh-CN" dirty="0"/>
              <a:t>2014</a:t>
            </a:r>
            <a:r>
              <a:rPr lang="zh-CN" altLang="zh-CN" dirty="0"/>
              <a:t>年创建管理的，是</a:t>
            </a:r>
            <a:r>
              <a:rPr lang="en-US" altLang="zh-CN" dirty="0"/>
              <a:t>Google</a:t>
            </a:r>
            <a:r>
              <a:rPr lang="zh-CN" altLang="zh-CN" dirty="0"/>
              <a:t>十多年大规模容器管理技术</a:t>
            </a:r>
            <a:r>
              <a:rPr lang="en-US" altLang="zh-CN" dirty="0"/>
              <a:t>Borg</a:t>
            </a:r>
            <a:r>
              <a:rPr lang="zh-CN" altLang="zh-CN" dirty="0"/>
              <a:t>的开源版本。</a:t>
            </a:r>
            <a:r>
              <a:rPr lang="en-US" altLang="zh-CN" dirty="0"/>
              <a:t>Kubernetes</a:t>
            </a:r>
            <a:r>
              <a:rPr lang="zh-CN" altLang="zh-CN" dirty="0"/>
              <a:t>在开发的时候非常强调开发者在开发集群中应用的体验，它的主要目标就是简化管理和部署复杂的分布式系统，同时还能受益于容器的高利用率。通过</a:t>
            </a:r>
            <a:r>
              <a:rPr lang="en-US" altLang="zh-CN" dirty="0"/>
              <a:t>Kubernetes</a:t>
            </a:r>
            <a:r>
              <a:rPr lang="zh-CN" altLang="zh-CN" dirty="0"/>
              <a:t>可以快速部署应用、快速扩展应用、无缝对接新的应用功能、节省资源及优化硬件资源的使用。</a:t>
            </a:r>
          </a:p>
          <a:p>
            <a:endParaRPr lang="zh-CN" altLang="en-US" dirty="0"/>
          </a:p>
        </p:txBody>
      </p:sp>
      <p:pic>
        <p:nvPicPr>
          <p:cNvPr id="4" name="图片 3">
            <a:extLst>
              <a:ext uri="{FF2B5EF4-FFF2-40B4-BE49-F238E27FC236}">
                <a16:creationId xmlns:a16="http://schemas.microsoft.com/office/drawing/2014/main" id="{7880493C-6408-4541-8D35-7B9D8B03FAB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650615" y="4237118"/>
            <a:ext cx="1842770" cy="395605"/>
          </a:xfrm>
          <a:prstGeom prst="rect">
            <a:avLst/>
          </a:prstGeom>
        </p:spPr>
      </p:pic>
    </p:spTree>
    <p:extLst>
      <p:ext uri="{BB962C8B-B14F-4D97-AF65-F5344CB8AC3E}">
        <p14:creationId xmlns:p14="http://schemas.microsoft.com/office/powerpoint/2010/main" val="2323732566"/>
      </p:ext>
    </p:extLst>
  </p:cSld>
  <p:clrMapOvr>
    <a:masterClrMapping/>
  </p:clrMapOvr>
  <p:transition spd="med">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画布 21737">
            <a:extLst>
              <a:ext uri="{FF2B5EF4-FFF2-40B4-BE49-F238E27FC236}">
                <a16:creationId xmlns:a16="http://schemas.microsoft.com/office/drawing/2014/main" id="{B89F2548-BDF9-4AFD-95D3-22F872182D1D}"/>
              </a:ext>
            </a:extLst>
          </p:cNvPr>
          <p:cNvGrpSpPr/>
          <p:nvPr/>
        </p:nvGrpSpPr>
        <p:grpSpPr>
          <a:xfrm>
            <a:off x="1934845" y="839926"/>
            <a:ext cx="5274310" cy="3909695"/>
            <a:chOff x="0" y="0"/>
            <a:chExt cx="5274310" cy="3909695"/>
          </a:xfrm>
        </p:grpSpPr>
        <p:sp>
          <p:nvSpPr>
            <p:cNvPr id="5" name="矩形 4">
              <a:extLst>
                <a:ext uri="{FF2B5EF4-FFF2-40B4-BE49-F238E27FC236}">
                  <a16:creationId xmlns:a16="http://schemas.microsoft.com/office/drawing/2014/main" id="{89F090F0-456B-4019-856A-35BD87282F38}"/>
                </a:ext>
              </a:extLst>
            </p:cNvPr>
            <p:cNvSpPr/>
            <p:nvPr/>
          </p:nvSpPr>
          <p:spPr>
            <a:xfrm>
              <a:off x="0" y="0"/>
              <a:ext cx="5274310" cy="3909695"/>
            </a:xfrm>
            <a:prstGeom prst="rect">
              <a:avLst/>
            </a:prstGeom>
            <a:solidFill>
              <a:prstClr val="white"/>
            </a:solidFill>
          </p:spPr>
        </p:sp>
        <p:sp>
          <p:nvSpPr>
            <p:cNvPr id="6" name="文本框 121">
              <a:extLst>
                <a:ext uri="{FF2B5EF4-FFF2-40B4-BE49-F238E27FC236}">
                  <a16:creationId xmlns:a16="http://schemas.microsoft.com/office/drawing/2014/main" id="{1D0786B2-564D-4395-9682-D8DDE9715C92}"/>
                </a:ext>
              </a:extLst>
            </p:cNvPr>
            <p:cNvSpPr txBox="1"/>
            <p:nvPr/>
          </p:nvSpPr>
          <p:spPr>
            <a:xfrm>
              <a:off x="0" y="738505"/>
              <a:ext cx="782955" cy="22352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Master 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121">
              <a:extLst>
                <a:ext uri="{FF2B5EF4-FFF2-40B4-BE49-F238E27FC236}">
                  <a16:creationId xmlns:a16="http://schemas.microsoft.com/office/drawing/2014/main" id="{FF7A3A7E-07AC-41C2-8429-0AE7E20E4FD3}"/>
                </a:ext>
              </a:extLst>
            </p:cNvPr>
            <p:cNvSpPr txBox="1"/>
            <p:nvPr/>
          </p:nvSpPr>
          <p:spPr>
            <a:xfrm>
              <a:off x="3403236" y="495300"/>
              <a:ext cx="805815" cy="22381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Worker 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180614AB-CB4B-4B0E-8318-BE1D83C8360E}"/>
                </a:ext>
              </a:extLst>
            </p:cNvPr>
            <p:cNvSpPr/>
            <p:nvPr/>
          </p:nvSpPr>
          <p:spPr>
            <a:xfrm>
              <a:off x="3474085" y="695325"/>
              <a:ext cx="1800225" cy="1433512"/>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9" name="矩形: 圆角 8">
              <a:extLst>
                <a:ext uri="{FF2B5EF4-FFF2-40B4-BE49-F238E27FC236}">
                  <a16:creationId xmlns:a16="http://schemas.microsoft.com/office/drawing/2014/main" id="{79231C0A-D9DC-4321-A4B0-ADE4131C5C7F}"/>
                </a:ext>
              </a:extLst>
            </p:cNvPr>
            <p:cNvSpPr/>
            <p:nvPr/>
          </p:nvSpPr>
          <p:spPr>
            <a:xfrm>
              <a:off x="0" y="947737"/>
              <a:ext cx="2343150" cy="139065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3F4B85BD-5B04-43BB-B080-E3FEE3E05914}"/>
                </a:ext>
              </a:extLst>
            </p:cNvPr>
            <p:cNvSpPr/>
            <p:nvPr/>
          </p:nvSpPr>
          <p:spPr>
            <a:xfrm>
              <a:off x="3565496" y="780899"/>
              <a:ext cx="799487" cy="2514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Kubelet</a:t>
              </a:r>
              <a:endParaRPr lang="zh-CN" sz="1050" kern="100">
                <a:effectLst/>
                <a:ea typeface="等线" panose="02010600030101010101" pitchFamily="2" charset="-122"/>
                <a:cs typeface="Times New Roman" panose="02020603050405020304" pitchFamily="18" charset="0"/>
              </a:endParaRPr>
            </a:p>
          </p:txBody>
        </p:sp>
        <p:sp>
          <p:nvSpPr>
            <p:cNvPr id="11" name="矩形: 圆角 10">
              <a:extLst>
                <a:ext uri="{FF2B5EF4-FFF2-40B4-BE49-F238E27FC236}">
                  <a16:creationId xmlns:a16="http://schemas.microsoft.com/office/drawing/2014/main" id="{FDF2D987-8E9E-47D6-A198-5051C82B5B34}"/>
                </a:ext>
              </a:extLst>
            </p:cNvPr>
            <p:cNvSpPr/>
            <p:nvPr/>
          </p:nvSpPr>
          <p:spPr>
            <a:xfrm>
              <a:off x="4398620" y="785344"/>
              <a:ext cx="799487" cy="2514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Kube-proxy</a:t>
              </a:r>
              <a:endParaRPr lang="zh-CN" sz="1050" kern="100">
                <a:effectLst/>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BC0462F5-8CB4-4DBA-86BC-4300D6286637}"/>
                </a:ext>
              </a:extLst>
            </p:cNvPr>
            <p:cNvSpPr/>
            <p:nvPr/>
          </p:nvSpPr>
          <p:spPr>
            <a:xfrm>
              <a:off x="3515973" y="1180124"/>
              <a:ext cx="1710712" cy="901087"/>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Docker</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69DE132D-9475-408B-99FA-27541E421F37}"/>
                </a:ext>
              </a:extLst>
            </p:cNvPr>
            <p:cNvSpPr/>
            <p:nvPr/>
          </p:nvSpPr>
          <p:spPr>
            <a:xfrm>
              <a:off x="4388486" y="1423011"/>
              <a:ext cx="795337" cy="605813"/>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l">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Pod</a:t>
              </a:r>
              <a:endParaRPr lang="zh-CN" sz="1050" kern="100">
                <a:effectLst/>
                <a:ea typeface="等线" panose="02010600030101010101" pitchFamily="2" charset="-122"/>
                <a:cs typeface="Times New Roman" panose="02020603050405020304" pitchFamily="18" charset="0"/>
              </a:endParaRPr>
            </a:p>
            <a:p>
              <a:pPr algn="l">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l">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l">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4" name="矩形: 圆角 13">
              <a:extLst>
                <a:ext uri="{FF2B5EF4-FFF2-40B4-BE49-F238E27FC236}">
                  <a16:creationId xmlns:a16="http://schemas.microsoft.com/office/drawing/2014/main" id="{3D93601C-A7D3-4D31-B6AF-111153EAD430}"/>
                </a:ext>
              </a:extLst>
            </p:cNvPr>
            <p:cNvSpPr/>
            <p:nvPr/>
          </p:nvSpPr>
          <p:spPr>
            <a:xfrm>
              <a:off x="4419625" y="1618275"/>
              <a:ext cx="600710" cy="2391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15" name="矩形: 圆角 14">
              <a:extLst>
                <a:ext uri="{FF2B5EF4-FFF2-40B4-BE49-F238E27FC236}">
                  <a16:creationId xmlns:a16="http://schemas.microsoft.com/office/drawing/2014/main" id="{5A5E4CE4-9957-4C90-995A-C2D60BE6E0B0}"/>
                </a:ext>
              </a:extLst>
            </p:cNvPr>
            <p:cNvSpPr/>
            <p:nvPr/>
          </p:nvSpPr>
          <p:spPr>
            <a:xfrm>
              <a:off x="4481197" y="1684950"/>
              <a:ext cx="600710" cy="2387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16" name="矩形: 圆角 15">
              <a:extLst>
                <a:ext uri="{FF2B5EF4-FFF2-40B4-BE49-F238E27FC236}">
                  <a16:creationId xmlns:a16="http://schemas.microsoft.com/office/drawing/2014/main" id="{3CFA43BF-FD56-408B-A8C1-84581645A8EA}"/>
                </a:ext>
              </a:extLst>
            </p:cNvPr>
            <p:cNvSpPr/>
            <p:nvPr/>
          </p:nvSpPr>
          <p:spPr>
            <a:xfrm>
              <a:off x="4550093" y="1751625"/>
              <a:ext cx="600710" cy="2387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17" name="矩形 16">
              <a:extLst>
                <a:ext uri="{FF2B5EF4-FFF2-40B4-BE49-F238E27FC236}">
                  <a16:creationId xmlns:a16="http://schemas.microsoft.com/office/drawing/2014/main" id="{B9C147F1-C19E-4708-8A9E-57E87FFF12CC}"/>
                </a:ext>
              </a:extLst>
            </p:cNvPr>
            <p:cNvSpPr/>
            <p:nvPr/>
          </p:nvSpPr>
          <p:spPr>
            <a:xfrm>
              <a:off x="3556929" y="1423011"/>
              <a:ext cx="795020" cy="605790"/>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Pod</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8" name="矩形: 圆角 17">
              <a:extLst>
                <a:ext uri="{FF2B5EF4-FFF2-40B4-BE49-F238E27FC236}">
                  <a16:creationId xmlns:a16="http://schemas.microsoft.com/office/drawing/2014/main" id="{053AA00F-549A-4B2E-A2E7-2280BC584DF1}"/>
                </a:ext>
              </a:extLst>
            </p:cNvPr>
            <p:cNvSpPr/>
            <p:nvPr/>
          </p:nvSpPr>
          <p:spPr>
            <a:xfrm>
              <a:off x="3588044" y="1618591"/>
              <a:ext cx="600710" cy="2387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19" name="矩形: 圆角 18">
              <a:extLst>
                <a:ext uri="{FF2B5EF4-FFF2-40B4-BE49-F238E27FC236}">
                  <a16:creationId xmlns:a16="http://schemas.microsoft.com/office/drawing/2014/main" id="{5C8DC0E1-74C6-4A60-86F8-8824CAFD73B3}"/>
                </a:ext>
              </a:extLst>
            </p:cNvPr>
            <p:cNvSpPr/>
            <p:nvPr/>
          </p:nvSpPr>
          <p:spPr>
            <a:xfrm>
              <a:off x="3649639" y="1685266"/>
              <a:ext cx="600710" cy="2387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20" name="矩形: 圆角 19">
              <a:extLst>
                <a:ext uri="{FF2B5EF4-FFF2-40B4-BE49-F238E27FC236}">
                  <a16:creationId xmlns:a16="http://schemas.microsoft.com/office/drawing/2014/main" id="{3E1F190A-6C63-440B-B1B3-BDD8F948F8AF}"/>
                </a:ext>
              </a:extLst>
            </p:cNvPr>
            <p:cNvSpPr/>
            <p:nvPr/>
          </p:nvSpPr>
          <p:spPr>
            <a:xfrm>
              <a:off x="3718219" y="1751941"/>
              <a:ext cx="600710" cy="2387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cxnSp>
          <p:nvCxnSpPr>
            <p:cNvPr id="21" name="直接箭头连接符 20">
              <a:extLst>
                <a:ext uri="{FF2B5EF4-FFF2-40B4-BE49-F238E27FC236}">
                  <a16:creationId xmlns:a16="http://schemas.microsoft.com/office/drawing/2014/main" id="{CFE7627E-1768-4D9B-B6B9-49B5C795EAEE}"/>
                </a:ext>
              </a:extLst>
            </p:cNvPr>
            <p:cNvCxnSpPr/>
            <p:nvPr/>
          </p:nvCxnSpPr>
          <p:spPr>
            <a:xfrm flipH="1">
              <a:off x="3888399" y="1032359"/>
              <a:ext cx="76841" cy="58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7D8B6257-A2AF-4EEC-A570-7BADD639F7D9}"/>
                </a:ext>
              </a:extLst>
            </p:cNvPr>
            <p:cNvCxnSpPr/>
            <p:nvPr/>
          </p:nvCxnSpPr>
          <p:spPr>
            <a:xfrm>
              <a:off x="3984920" y="1036932"/>
              <a:ext cx="735060" cy="581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E9AD9CE5-D793-454C-9857-DE1B3F7531F1}"/>
                </a:ext>
              </a:extLst>
            </p:cNvPr>
            <p:cNvCxnSpPr/>
            <p:nvPr/>
          </p:nvCxnSpPr>
          <p:spPr>
            <a:xfrm flipH="1">
              <a:off x="3954439" y="1036720"/>
              <a:ext cx="843925" cy="386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89E3940A-CAA7-415E-A14E-96F26BE7509F}"/>
                </a:ext>
              </a:extLst>
            </p:cNvPr>
            <p:cNvCxnSpPr/>
            <p:nvPr/>
          </p:nvCxnSpPr>
          <p:spPr>
            <a:xfrm flipH="1">
              <a:off x="4786155" y="1036804"/>
              <a:ext cx="12209" cy="3862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矩形: 圆角 24">
              <a:extLst>
                <a:ext uri="{FF2B5EF4-FFF2-40B4-BE49-F238E27FC236}">
                  <a16:creationId xmlns:a16="http://schemas.microsoft.com/office/drawing/2014/main" id="{E35B430A-C5F8-42A8-8814-BB0F12841B2F}"/>
                </a:ext>
              </a:extLst>
            </p:cNvPr>
            <p:cNvSpPr/>
            <p:nvPr/>
          </p:nvSpPr>
          <p:spPr>
            <a:xfrm>
              <a:off x="704850" y="1065826"/>
              <a:ext cx="743585" cy="2514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API Server</a:t>
              </a:r>
              <a:endParaRPr lang="zh-CN" sz="1050" kern="100">
                <a:effectLst/>
                <a:ea typeface="等线" panose="02010600030101010101" pitchFamily="2" charset="-122"/>
                <a:cs typeface="Times New Roman" panose="02020603050405020304" pitchFamily="18" charset="0"/>
              </a:endParaRPr>
            </a:p>
          </p:txBody>
        </p:sp>
        <p:sp>
          <p:nvSpPr>
            <p:cNvPr id="26" name="矩形: 圆角 25">
              <a:extLst>
                <a:ext uri="{FF2B5EF4-FFF2-40B4-BE49-F238E27FC236}">
                  <a16:creationId xmlns:a16="http://schemas.microsoft.com/office/drawing/2014/main" id="{9EBF705C-B67E-4339-9821-0C1FA00DFB65}"/>
                </a:ext>
              </a:extLst>
            </p:cNvPr>
            <p:cNvSpPr/>
            <p:nvPr/>
          </p:nvSpPr>
          <p:spPr>
            <a:xfrm>
              <a:off x="38100" y="1676376"/>
              <a:ext cx="1367814" cy="557236"/>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Controller Manager</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（复制，命名空间，</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27" name="矩形: 圆角 26">
              <a:extLst>
                <a:ext uri="{FF2B5EF4-FFF2-40B4-BE49-F238E27FC236}">
                  <a16:creationId xmlns:a16="http://schemas.microsoft.com/office/drawing/2014/main" id="{236BFC18-8F5B-4661-B796-DEFDE04682D1}"/>
                </a:ext>
              </a:extLst>
            </p:cNvPr>
            <p:cNvSpPr/>
            <p:nvPr/>
          </p:nvSpPr>
          <p:spPr>
            <a:xfrm>
              <a:off x="1540975" y="1670667"/>
              <a:ext cx="743585" cy="2514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Scheduler</a:t>
              </a:r>
              <a:endParaRPr lang="zh-CN" sz="1050" kern="100">
                <a:effectLst/>
                <a:ea typeface="等线" panose="02010600030101010101" pitchFamily="2" charset="-122"/>
                <a:cs typeface="Times New Roman" panose="02020603050405020304" pitchFamily="18" charset="0"/>
              </a:endParaRPr>
            </a:p>
          </p:txBody>
        </p:sp>
        <p:cxnSp>
          <p:nvCxnSpPr>
            <p:cNvPr id="28" name="连接符: 肘形 27">
              <a:extLst>
                <a:ext uri="{FF2B5EF4-FFF2-40B4-BE49-F238E27FC236}">
                  <a16:creationId xmlns:a16="http://schemas.microsoft.com/office/drawing/2014/main" id="{3B8EF795-E404-4087-B077-B0521F736655}"/>
                </a:ext>
              </a:extLst>
            </p:cNvPr>
            <p:cNvCxnSpPr/>
            <p:nvPr/>
          </p:nvCxnSpPr>
          <p:spPr>
            <a:xfrm rot="16200000" flipV="1">
              <a:off x="1318016" y="1075914"/>
              <a:ext cx="353381" cy="83612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9" name="连接符: 肘形 28">
              <a:extLst>
                <a:ext uri="{FF2B5EF4-FFF2-40B4-BE49-F238E27FC236}">
                  <a16:creationId xmlns:a16="http://schemas.microsoft.com/office/drawing/2014/main" id="{5FD7AF17-62C1-4548-B1AC-9F8029D1DEA2}"/>
                </a:ext>
              </a:extLst>
            </p:cNvPr>
            <p:cNvCxnSpPr/>
            <p:nvPr/>
          </p:nvCxnSpPr>
          <p:spPr>
            <a:xfrm rot="16200000" flipV="1">
              <a:off x="471019" y="1425387"/>
              <a:ext cx="484820" cy="17157"/>
            </a:xfrm>
            <a:prstGeom prst="bentConnector4">
              <a:avLst>
                <a:gd name="adj1" fmla="val 37033"/>
                <a:gd name="adj2" fmla="val 2681524"/>
              </a:avLst>
            </a:prstGeom>
            <a:ln>
              <a:tailEnd type="triangle"/>
            </a:ln>
          </p:spPr>
          <p:style>
            <a:lnRef idx="1">
              <a:schemeClr val="dk1"/>
            </a:lnRef>
            <a:fillRef idx="0">
              <a:schemeClr val="dk1"/>
            </a:fillRef>
            <a:effectRef idx="0">
              <a:schemeClr val="dk1"/>
            </a:effectRef>
            <a:fontRef idx="minor">
              <a:schemeClr val="tx1"/>
            </a:fontRef>
          </p:style>
        </p:cxnSp>
        <p:sp>
          <p:nvSpPr>
            <p:cNvPr id="30" name="矩形: 圆角 29">
              <a:extLst>
                <a:ext uri="{FF2B5EF4-FFF2-40B4-BE49-F238E27FC236}">
                  <a16:creationId xmlns:a16="http://schemas.microsoft.com/office/drawing/2014/main" id="{BAF645FE-2ABE-49D1-9AAE-3FBD5BA6CFE9}"/>
                </a:ext>
              </a:extLst>
            </p:cNvPr>
            <p:cNvSpPr/>
            <p:nvPr/>
          </p:nvSpPr>
          <p:spPr>
            <a:xfrm>
              <a:off x="637201" y="241300"/>
              <a:ext cx="881380" cy="385423"/>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命令行工具</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Kubectl</a:t>
              </a:r>
              <a:endParaRPr lang="zh-CN" sz="1050" kern="100">
                <a:effectLst/>
                <a:ea typeface="等线" panose="02010600030101010101" pitchFamily="2" charset="-122"/>
                <a:cs typeface="Times New Roman" panose="02020603050405020304" pitchFamily="18" charset="0"/>
              </a:endParaRPr>
            </a:p>
          </p:txBody>
        </p:sp>
        <p:cxnSp>
          <p:nvCxnSpPr>
            <p:cNvPr id="31" name="直接箭头连接符 30">
              <a:extLst>
                <a:ext uri="{FF2B5EF4-FFF2-40B4-BE49-F238E27FC236}">
                  <a16:creationId xmlns:a16="http://schemas.microsoft.com/office/drawing/2014/main" id="{B7D4D691-1CB2-403F-9915-630EBEF95576}"/>
                </a:ext>
              </a:extLst>
            </p:cNvPr>
            <p:cNvCxnSpPr/>
            <p:nvPr/>
          </p:nvCxnSpPr>
          <p:spPr>
            <a:xfrm flipH="1">
              <a:off x="1076643" y="626723"/>
              <a:ext cx="1248" cy="4391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云形 31">
              <a:extLst>
                <a:ext uri="{FF2B5EF4-FFF2-40B4-BE49-F238E27FC236}">
                  <a16:creationId xmlns:a16="http://schemas.microsoft.com/office/drawing/2014/main" id="{FAAEA04D-0F01-43FF-A86E-391BAD31F9F5}"/>
                </a:ext>
              </a:extLst>
            </p:cNvPr>
            <p:cNvSpPr/>
            <p:nvPr/>
          </p:nvSpPr>
          <p:spPr>
            <a:xfrm>
              <a:off x="4147161" y="0"/>
              <a:ext cx="855685" cy="400050"/>
            </a:xfrm>
            <a:prstGeom prst="cloud">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ea typeface="宋体" panose="02010600030101010101" pitchFamily="2" charset="-122"/>
                  <a:cs typeface="Times New Roman" panose="02020603050405020304" pitchFamily="18" charset="0"/>
                </a:rPr>
                <a:t>网络</a:t>
              </a:r>
              <a:endParaRPr lang="zh-CN" sz="1050" kern="100">
                <a:effectLst/>
                <a:ea typeface="等线" panose="02010600030101010101" pitchFamily="2" charset="-122"/>
                <a:cs typeface="Times New Roman" panose="02020603050405020304" pitchFamily="18" charset="0"/>
              </a:endParaRPr>
            </a:p>
          </p:txBody>
        </p:sp>
        <p:cxnSp>
          <p:nvCxnSpPr>
            <p:cNvPr id="33" name="直接箭头连接符 32">
              <a:extLst>
                <a:ext uri="{FF2B5EF4-FFF2-40B4-BE49-F238E27FC236}">
                  <a16:creationId xmlns:a16="http://schemas.microsoft.com/office/drawing/2014/main" id="{9CD0D4FB-D942-4BE4-9A59-ABCDD90AAF85}"/>
                </a:ext>
              </a:extLst>
            </p:cNvPr>
            <p:cNvCxnSpPr/>
            <p:nvPr/>
          </p:nvCxnSpPr>
          <p:spPr>
            <a:xfrm>
              <a:off x="4575004" y="399624"/>
              <a:ext cx="223360" cy="385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连接符: 肘形 33">
              <a:extLst>
                <a:ext uri="{FF2B5EF4-FFF2-40B4-BE49-F238E27FC236}">
                  <a16:creationId xmlns:a16="http://schemas.microsoft.com/office/drawing/2014/main" id="{4228FD50-0CE0-4BD4-8412-07C86958C08C}"/>
                </a:ext>
              </a:extLst>
            </p:cNvPr>
            <p:cNvCxnSpPr/>
            <p:nvPr/>
          </p:nvCxnSpPr>
          <p:spPr>
            <a:xfrm>
              <a:off x="1448435" y="1191556"/>
              <a:ext cx="554820" cy="1755758"/>
            </a:xfrm>
            <a:prstGeom prst="bentConnector3">
              <a:avLst>
                <a:gd name="adj1" fmla="val 155795"/>
              </a:avLst>
            </a:prstGeom>
            <a:ln>
              <a:tailEnd type="triangle"/>
            </a:ln>
          </p:spPr>
          <p:style>
            <a:lnRef idx="1">
              <a:schemeClr val="dk1"/>
            </a:lnRef>
            <a:fillRef idx="0">
              <a:schemeClr val="dk1"/>
            </a:fillRef>
            <a:effectRef idx="0">
              <a:schemeClr val="dk1"/>
            </a:effectRef>
            <a:fontRef idx="minor">
              <a:schemeClr val="tx1"/>
            </a:fontRef>
          </p:style>
        </p:cxnSp>
        <p:sp>
          <p:nvSpPr>
            <p:cNvPr id="35" name="文本框 121">
              <a:extLst>
                <a:ext uri="{FF2B5EF4-FFF2-40B4-BE49-F238E27FC236}">
                  <a16:creationId xmlns:a16="http://schemas.microsoft.com/office/drawing/2014/main" id="{8A8D14EE-FC4F-49AF-A4FA-297169870D34}"/>
                </a:ext>
              </a:extLst>
            </p:cNvPr>
            <p:cNvSpPr txBox="1"/>
            <p:nvPr/>
          </p:nvSpPr>
          <p:spPr>
            <a:xfrm>
              <a:off x="3402965" y="2199300"/>
              <a:ext cx="805815" cy="22352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Worker 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6" name="矩形 35">
              <a:extLst>
                <a:ext uri="{FF2B5EF4-FFF2-40B4-BE49-F238E27FC236}">
                  <a16:creationId xmlns:a16="http://schemas.microsoft.com/office/drawing/2014/main" id="{14CFE6CD-A835-4FB5-994D-6CEDCCFF5C0B}"/>
                </a:ext>
              </a:extLst>
            </p:cNvPr>
            <p:cNvSpPr/>
            <p:nvPr/>
          </p:nvSpPr>
          <p:spPr>
            <a:xfrm>
              <a:off x="3474085" y="2399325"/>
              <a:ext cx="1800225" cy="1433195"/>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7" name="矩形 36">
              <a:extLst>
                <a:ext uri="{FF2B5EF4-FFF2-40B4-BE49-F238E27FC236}">
                  <a16:creationId xmlns:a16="http://schemas.microsoft.com/office/drawing/2014/main" id="{35E18EF8-7909-456D-85ED-8565E047CBD3}"/>
                </a:ext>
              </a:extLst>
            </p:cNvPr>
            <p:cNvSpPr/>
            <p:nvPr/>
          </p:nvSpPr>
          <p:spPr>
            <a:xfrm>
              <a:off x="3515360" y="2883830"/>
              <a:ext cx="1710690" cy="901065"/>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Docker</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8" name="矩形 37">
              <a:extLst>
                <a:ext uri="{FF2B5EF4-FFF2-40B4-BE49-F238E27FC236}">
                  <a16:creationId xmlns:a16="http://schemas.microsoft.com/office/drawing/2014/main" id="{B4C9F566-BF33-47A9-98F7-9DB5E8061E06}"/>
                </a:ext>
              </a:extLst>
            </p:cNvPr>
            <p:cNvSpPr/>
            <p:nvPr/>
          </p:nvSpPr>
          <p:spPr>
            <a:xfrm>
              <a:off x="4388485" y="3126400"/>
              <a:ext cx="795020" cy="605790"/>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Pod</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9" name="矩形: 圆角 38">
              <a:extLst>
                <a:ext uri="{FF2B5EF4-FFF2-40B4-BE49-F238E27FC236}">
                  <a16:creationId xmlns:a16="http://schemas.microsoft.com/office/drawing/2014/main" id="{3E022D60-B27E-4DA1-BF53-566FEB7E2B20}"/>
                </a:ext>
              </a:extLst>
            </p:cNvPr>
            <p:cNvSpPr/>
            <p:nvPr/>
          </p:nvSpPr>
          <p:spPr>
            <a:xfrm>
              <a:off x="4419600" y="3321980"/>
              <a:ext cx="600710" cy="2387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40" name="矩形: 圆角 39">
              <a:extLst>
                <a:ext uri="{FF2B5EF4-FFF2-40B4-BE49-F238E27FC236}">
                  <a16:creationId xmlns:a16="http://schemas.microsoft.com/office/drawing/2014/main" id="{A72FF123-6A2E-40D8-B43E-8C64A2AEABC1}"/>
                </a:ext>
              </a:extLst>
            </p:cNvPr>
            <p:cNvSpPr/>
            <p:nvPr/>
          </p:nvSpPr>
          <p:spPr>
            <a:xfrm>
              <a:off x="4481195" y="3388655"/>
              <a:ext cx="600710" cy="2387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41" name="矩形: 圆角 40">
              <a:extLst>
                <a:ext uri="{FF2B5EF4-FFF2-40B4-BE49-F238E27FC236}">
                  <a16:creationId xmlns:a16="http://schemas.microsoft.com/office/drawing/2014/main" id="{328ED3A8-4CD2-4201-80E7-B11FB33B4374}"/>
                </a:ext>
              </a:extLst>
            </p:cNvPr>
            <p:cNvSpPr/>
            <p:nvPr/>
          </p:nvSpPr>
          <p:spPr>
            <a:xfrm>
              <a:off x="4549775" y="3455330"/>
              <a:ext cx="600710" cy="2387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42" name="矩形 41">
              <a:extLst>
                <a:ext uri="{FF2B5EF4-FFF2-40B4-BE49-F238E27FC236}">
                  <a16:creationId xmlns:a16="http://schemas.microsoft.com/office/drawing/2014/main" id="{DC050DF3-CD13-4E48-A6CC-BF12D2B63A56}"/>
                </a:ext>
              </a:extLst>
            </p:cNvPr>
            <p:cNvSpPr/>
            <p:nvPr/>
          </p:nvSpPr>
          <p:spPr>
            <a:xfrm>
              <a:off x="3556635" y="3126400"/>
              <a:ext cx="795020" cy="605790"/>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Pod</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43" name="矩形: 圆角 42">
              <a:extLst>
                <a:ext uri="{FF2B5EF4-FFF2-40B4-BE49-F238E27FC236}">
                  <a16:creationId xmlns:a16="http://schemas.microsoft.com/office/drawing/2014/main" id="{CD576834-CEA6-4BF6-A2F0-5DD4E5D534A0}"/>
                </a:ext>
              </a:extLst>
            </p:cNvPr>
            <p:cNvSpPr/>
            <p:nvPr/>
          </p:nvSpPr>
          <p:spPr>
            <a:xfrm>
              <a:off x="3587750" y="3321980"/>
              <a:ext cx="600710" cy="2387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44" name="矩形: 圆角 43">
              <a:extLst>
                <a:ext uri="{FF2B5EF4-FFF2-40B4-BE49-F238E27FC236}">
                  <a16:creationId xmlns:a16="http://schemas.microsoft.com/office/drawing/2014/main" id="{1A958A4B-89FF-42B3-8B29-643837DBB331}"/>
                </a:ext>
              </a:extLst>
            </p:cNvPr>
            <p:cNvSpPr/>
            <p:nvPr/>
          </p:nvSpPr>
          <p:spPr>
            <a:xfrm>
              <a:off x="3649345" y="3388655"/>
              <a:ext cx="600710" cy="2387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45" name="矩形: 圆角 44">
              <a:extLst>
                <a:ext uri="{FF2B5EF4-FFF2-40B4-BE49-F238E27FC236}">
                  <a16:creationId xmlns:a16="http://schemas.microsoft.com/office/drawing/2014/main" id="{D95E34FA-37DC-4009-A74A-8EA0AC5EFC51}"/>
                </a:ext>
              </a:extLst>
            </p:cNvPr>
            <p:cNvSpPr/>
            <p:nvPr/>
          </p:nvSpPr>
          <p:spPr>
            <a:xfrm>
              <a:off x="3717925" y="3455330"/>
              <a:ext cx="600710" cy="2387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cxnSp>
          <p:nvCxnSpPr>
            <p:cNvPr id="46" name="直接箭头连接符 45">
              <a:extLst>
                <a:ext uri="{FF2B5EF4-FFF2-40B4-BE49-F238E27FC236}">
                  <a16:creationId xmlns:a16="http://schemas.microsoft.com/office/drawing/2014/main" id="{D37A4DE1-8938-488D-8823-626D77E5D55A}"/>
                </a:ext>
              </a:extLst>
            </p:cNvPr>
            <p:cNvCxnSpPr/>
            <p:nvPr/>
          </p:nvCxnSpPr>
          <p:spPr>
            <a:xfrm flipH="1">
              <a:off x="3888105" y="2735875"/>
              <a:ext cx="96520" cy="5854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F830E089-C04E-476D-8A35-2BF767704827}"/>
                </a:ext>
              </a:extLst>
            </p:cNvPr>
            <p:cNvCxnSpPr/>
            <p:nvPr/>
          </p:nvCxnSpPr>
          <p:spPr>
            <a:xfrm>
              <a:off x="3984625" y="2740320"/>
              <a:ext cx="734695" cy="581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a:extLst>
                <a:ext uri="{FF2B5EF4-FFF2-40B4-BE49-F238E27FC236}">
                  <a16:creationId xmlns:a16="http://schemas.microsoft.com/office/drawing/2014/main" id="{91D50214-86C3-438D-836A-6B3BA62458F0}"/>
                </a:ext>
              </a:extLst>
            </p:cNvPr>
            <p:cNvCxnSpPr/>
            <p:nvPr/>
          </p:nvCxnSpPr>
          <p:spPr>
            <a:xfrm flipH="1">
              <a:off x="3954145" y="2740320"/>
              <a:ext cx="825183" cy="3858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a:extLst>
                <a:ext uri="{FF2B5EF4-FFF2-40B4-BE49-F238E27FC236}">
                  <a16:creationId xmlns:a16="http://schemas.microsoft.com/office/drawing/2014/main" id="{FFEB7115-82CB-4B5D-83E1-56AADFD70B4D}"/>
                </a:ext>
              </a:extLst>
            </p:cNvPr>
            <p:cNvCxnSpPr/>
            <p:nvPr/>
          </p:nvCxnSpPr>
          <p:spPr>
            <a:xfrm>
              <a:off x="4779645" y="2740320"/>
              <a:ext cx="5715" cy="3854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连接符: 肘形 49">
              <a:extLst>
                <a:ext uri="{FF2B5EF4-FFF2-40B4-BE49-F238E27FC236}">
                  <a16:creationId xmlns:a16="http://schemas.microsoft.com/office/drawing/2014/main" id="{9EAEBF73-ED6F-483B-9C1F-6D6BAA992E18}"/>
                </a:ext>
              </a:extLst>
            </p:cNvPr>
            <p:cNvCxnSpPr/>
            <p:nvPr/>
          </p:nvCxnSpPr>
          <p:spPr>
            <a:xfrm flipV="1">
              <a:off x="1195703" y="906619"/>
              <a:ext cx="2369793" cy="168558"/>
            </a:xfrm>
            <a:prstGeom prst="bentConnector3">
              <a:avLst>
                <a:gd name="adj1" fmla="val 16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1" name="连接符: 肘形 50">
              <a:extLst>
                <a:ext uri="{FF2B5EF4-FFF2-40B4-BE49-F238E27FC236}">
                  <a16:creationId xmlns:a16="http://schemas.microsoft.com/office/drawing/2014/main" id="{0FD80DB9-8D16-4593-93A6-2F3AFEA19BFC}"/>
                </a:ext>
              </a:extLst>
            </p:cNvPr>
            <p:cNvCxnSpPr/>
            <p:nvPr/>
          </p:nvCxnSpPr>
          <p:spPr>
            <a:xfrm>
              <a:off x="1448435" y="1090613"/>
              <a:ext cx="2116450" cy="1519450"/>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2" name="圆柱体 51">
              <a:extLst>
                <a:ext uri="{FF2B5EF4-FFF2-40B4-BE49-F238E27FC236}">
                  <a16:creationId xmlns:a16="http://schemas.microsoft.com/office/drawing/2014/main" id="{6CA4A75E-3FDE-4706-A5F9-3D7733D5692A}"/>
                </a:ext>
              </a:extLst>
            </p:cNvPr>
            <p:cNvSpPr/>
            <p:nvPr/>
          </p:nvSpPr>
          <p:spPr>
            <a:xfrm>
              <a:off x="1228726" y="2684202"/>
              <a:ext cx="556872" cy="444329"/>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53" name="圆柱体 52">
              <a:extLst>
                <a:ext uri="{FF2B5EF4-FFF2-40B4-BE49-F238E27FC236}">
                  <a16:creationId xmlns:a16="http://schemas.microsoft.com/office/drawing/2014/main" id="{EB6E489F-1E32-459B-ADE0-C6C685D364EB}"/>
                </a:ext>
              </a:extLst>
            </p:cNvPr>
            <p:cNvSpPr/>
            <p:nvPr/>
          </p:nvSpPr>
          <p:spPr>
            <a:xfrm>
              <a:off x="1329056" y="2703244"/>
              <a:ext cx="556872" cy="444329"/>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54" name="圆柱体 53">
              <a:extLst>
                <a:ext uri="{FF2B5EF4-FFF2-40B4-BE49-F238E27FC236}">
                  <a16:creationId xmlns:a16="http://schemas.microsoft.com/office/drawing/2014/main" id="{462897D3-109B-4F80-A120-DB3006997213}"/>
                </a:ext>
              </a:extLst>
            </p:cNvPr>
            <p:cNvSpPr/>
            <p:nvPr/>
          </p:nvSpPr>
          <p:spPr>
            <a:xfrm>
              <a:off x="1446383" y="2725167"/>
              <a:ext cx="556872" cy="444329"/>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ETCD</a:t>
              </a:r>
              <a:endParaRPr lang="zh-CN" sz="1050" kern="100">
                <a:effectLst/>
                <a:ea typeface="等线" panose="02010600030101010101" pitchFamily="2" charset="-122"/>
                <a:cs typeface="Times New Roman" panose="02020603050405020304" pitchFamily="18" charset="0"/>
              </a:endParaRPr>
            </a:p>
          </p:txBody>
        </p:sp>
        <p:sp>
          <p:nvSpPr>
            <p:cNvPr id="55" name="矩形: 圆角 54">
              <a:extLst>
                <a:ext uri="{FF2B5EF4-FFF2-40B4-BE49-F238E27FC236}">
                  <a16:creationId xmlns:a16="http://schemas.microsoft.com/office/drawing/2014/main" id="{DA7ACBAA-9FA6-4D5C-A52C-E94301B9AC97}"/>
                </a:ext>
              </a:extLst>
            </p:cNvPr>
            <p:cNvSpPr/>
            <p:nvPr/>
          </p:nvSpPr>
          <p:spPr>
            <a:xfrm>
              <a:off x="3564885" y="2484862"/>
              <a:ext cx="799465" cy="25082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Kubelet</a:t>
              </a:r>
              <a:endParaRPr lang="zh-CN" sz="1050" kern="100">
                <a:effectLst/>
                <a:ea typeface="等线" panose="02010600030101010101" pitchFamily="2" charset="-122"/>
                <a:cs typeface="Times New Roman" panose="02020603050405020304" pitchFamily="18" charset="0"/>
              </a:endParaRPr>
            </a:p>
          </p:txBody>
        </p:sp>
        <p:sp>
          <p:nvSpPr>
            <p:cNvPr id="56" name="矩形: 圆角 55">
              <a:extLst>
                <a:ext uri="{FF2B5EF4-FFF2-40B4-BE49-F238E27FC236}">
                  <a16:creationId xmlns:a16="http://schemas.microsoft.com/office/drawing/2014/main" id="{4A41A12D-D342-41FC-A935-753C5219CEB0}"/>
                </a:ext>
              </a:extLst>
            </p:cNvPr>
            <p:cNvSpPr/>
            <p:nvPr/>
          </p:nvSpPr>
          <p:spPr>
            <a:xfrm>
              <a:off x="4398005" y="2489307"/>
              <a:ext cx="799465" cy="25082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Kube-proxy</a:t>
              </a:r>
              <a:endParaRPr lang="zh-CN" sz="1050" kern="100">
                <a:effectLst/>
                <a:ea typeface="等线" panose="02010600030101010101" pitchFamily="2" charset="-122"/>
                <a:cs typeface="Times New Roman" panose="02020603050405020304" pitchFamily="18" charset="0"/>
              </a:endParaRPr>
            </a:p>
          </p:txBody>
        </p:sp>
      </p:grpSp>
      <p:sp>
        <p:nvSpPr>
          <p:cNvPr id="2" name="标题 1">
            <a:extLst>
              <a:ext uri="{FF2B5EF4-FFF2-40B4-BE49-F238E27FC236}">
                <a16:creationId xmlns:a16="http://schemas.microsoft.com/office/drawing/2014/main" id="{9A873FC5-8E79-4818-AFDF-84FCC8FEE4E9}"/>
              </a:ext>
            </a:extLst>
          </p:cNvPr>
          <p:cNvSpPr>
            <a:spLocks noGrp="1"/>
          </p:cNvSpPr>
          <p:nvPr>
            <p:ph type="title"/>
          </p:nvPr>
        </p:nvSpPr>
        <p:spPr/>
        <p:txBody>
          <a:bodyPr/>
          <a:lstStyle/>
          <a:p>
            <a:r>
              <a:rPr lang="en-US" altLang="zh-CN" dirty="0"/>
              <a:t>Kubernetes</a:t>
            </a:r>
            <a:r>
              <a:rPr lang="zh-CN" altLang="zh-CN" dirty="0"/>
              <a:t>体系架构</a:t>
            </a:r>
            <a:endParaRPr lang="zh-CN" altLang="en-US" dirty="0"/>
          </a:p>
        </p:txBody>
      </p:sp>
    </p:spTree>
    <p:extLst>
      <p:ext uri="{BB962C8B-B14F-4D97-AF65-F5344CB8AC3E}">
        <p14:creationId xmlns:p14="http://schemas.microsoft.com/office/powerpoint/2010/main" val="1344462611"/>
      </p:ext>
    </p:extLst>
  </p:cSld>
  <p:clrMapOvr>
    <a:masterClrMapping/>
  </p:clrMapOvr>
  <p:transition spd="med">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4DC9B-4648-4BCD-A3CA-2F8CA348DFC8}"/>
              </a:ext>
            </a:extLst>
          </p:cNvPr>
          <p:cNvSpPr>
            <a:spLocks noGrp="1"/>
          </p:cNvSpPr>
          <p:nvPr>
            <p:ph type="title"/>
          </p:nvPr>
        </p:nvSpPr>
        <p:spPr/>
        <p:txBody>
          <a:bodyPr/>
          <a:lstStyle/>
          <a:p>
            <a:r>
              <a:rPr lang="en-US" altLang="zh-CN" dirty="0"/>
              <a:t>Kubernetes</a:t>
            </a:r>
            <a:r>
              <a:rPr lang="zh-CN" altLang="zh-CN" dirty="0"/>
              <a:t>体系架构</a:t>
            </a:r>
            <a:endParaRPr lang="zh-CN" altLang="en-US" dirty="0"/>
          </a:p>
        </p:txBody>
      </p:sp>
      <p:sp>
        <p:nvSpPr>
          <p:cNvPr id="3" name="内容占位符 2">
            <a:extLst>
              <a:ext uri="{FF2B5EF4-FFF2-40B4-BE49-F238E27FC236}">
                <a16:creationId xmlns:a16="http://schemas.microsoft.com/office/drawing/2014/main" id="{D00C2470-A2CC-4E6D-8569-8E02E7678502}"/>
              </a:ext>
            </a:extLst>
          </p:cNvPr>
          <p:cNvSpPr>
            <a:spLocks noGrp="1"/>
          </p:cNvSpPr>
          <p:nvPr>
            <p:ph idx="1"/>
          </p:nvPr>
        </p:nvSpPr>
        <p:spPr/>
        <p:txBody>
          <a:bodyPr>
            <a:normAutofit fontScale="55000" lnSpcReduction="20000"/>
          </a:bodyPr>
          <a:lstStyle/>
          <a:p>
            <a:r>
              <a:rPr lang="zh-CN" altLang="zh-CN" dirty="0"/>
              <a:t>（</a:t>
            </a:r>
            <a:r>
              <a:rPr lang="en-US" altLang="zh-CN" dirty="0"/>
              <a:t>1</a:t>
            </a:r>
            <a:r>
              <a:rPr lang="zh-CN" altLang="zh-CN" dirty="0"/>
              <a:t>）</a:t>
            </a:r>
            <a:r>
              <a:rPr lang="en-US" altLang="zh-CN" dirty="0"/>
              <a:t>ETCD</a:t>
            </a:r>
            <a:endParaRPr lang="zh-CN" altLang="zh-CN" dirty="0"/>
          </a:p>
          <a:p>
            <a:pPr lvl="1"/>
            <a:r>
              <a:rPr lang="en-US" altLang="zh-CN" dirty="0"/>
              <a:t>ETCD</a:t>
            </a:r>
            <a:r>
              <a:rPr lang="zh-CN" altLang="zh-CN" dirty="0"/>
              <a:t>是</a:t>
            </a:r>
            <a:r>
              <a:rPr lang="en-US" altLang="zh-CN" dirty="0"/>
              <a:t>Kubernetes</a:t>
            </a:r>
            <a:r>
              <a:rPr lang="zh-CN" altLang="zh-CN" dirty="0"/>
              <a:t>提供的默认存储系统，用于存储所有集群状态数据，采用</a:t>
            </a:r>
            <a:r>
              <a:rPr lang="en-US" altLang="zh-CN" dirty="0"/>
              <a:t>Go</a:t>
            </a:r>
            <a:r>
              <a:rPr lang="zh-CN" altLang="zh-CN" dirty="0"/>
              <a:t>语言编写，是一个分布式键值存储，用于协调分布式工作。</a:t>
            </a:r>
            <a:r>
              <a:rPr lang="en-US" altLang="zh-CN" dirty="0"/>
              <a:t>ETCD</a:t>
            </a:r>
            <a:r>
              <a:rPr lang="zh-CN" altLang="zh-CN" dirty="0"/>
              <a:t>除了具备状态存储的功能，还有事件监听和订阅、</a:t>
            </a:r>
            <a:r>
              <a:rPr lang="en-US" altLang="zh-CN" dirty="0"/>
              <a:t>Leader</a:t>
            </a:r>
            <a:r>
              <a:rPr lang="zh-CN" altLang="zh-CN" dirty="0"/>
              <a:t>选举的功能。所谓事件监听和订阅，是指各个其他组件通信并不是通过互相调用</a:t>
            </a:r>
            <a:r>
              <a:rPr lang="en-US" altLang="zh-CN" dirty="0"/>
              <a:t>API</a:t>
            </a:r>
            <a:r>
              <a:rPr lang="zh-CN" altLang="zh-CN" dirty="0"/>
              <a:t>来完成的，而是把状态写入</a:t>
            </a:r>
            <a:r>
              <a:rPr lang="en-US" altLang="zh-CN" dirty="0"/>
              <a:t>ETCD</a:t>
            </a:r>
            <a:r>
              <a:rPr lang="zh-CN" altLang="zh-CN" dirty="0"/>
              <a:t>（相当于写入一个消息），其他组件通过监听</a:t>
            </a:r>
            <a:r>
              <a:rPr lang="en-US" altLang="zh-CN" dirty="0"/>
              <a:t>ETCD</a:t>
            </a:r>
            <a:r>
              <a:rPr lang="zh-CN" altLang="zh-CN" dirty="0"/>
              <a:t>的状态变化（相当于订阅消息），做后续处理，然后再一次把更新的数据写入</a:t>
            </a:r>
            <a:r>
              <a:rPr lang="en-US" altLang="zh-CN" dirty="0"/>
              <a:t>ETCD</a:t>
            </a:r>
            <a:r>
              <a:rPr lang="zh-CN" altLang="zh-CN" dirty="0"/>
              <a:t>。所谓</a:t>
            </a:r>
            <a:r>
              <a:rPr lang="en-US" altLang="zh-CN" dirty="0"/>
              <a:t>Leader</a:t>
            </a:r>
            <a:r>
              <a:rPr lang="zh-CN" altLang="zh-CN" dirty="0"/>
              <a:t>选举，是指它的一些组件比如</a:t>
            </a:r>
            <a:r>
              <a:rPr lang="en-US" altLang="zh-CN" dirty="0"/>
              <a:t>Scheduler</a:t>
            </a:r>
            <a:r>
              <a:rPr lang="zh-CN" altLang="zh-CN" dirty="0"/>
              <a:t>，为了实现高可用，通过</a:t>
            </a:r>
            <a:r>
              <a:rPr lang="en-US" altLang="zh-CN" dirty="0"/>
              <a:t>ETCD</a:t>
            </a:r>
            <a:r>
              <a:rPr lang="zh-CN" altLang="zh-CN" dirty="0"/>
              <a:t>从多个（通常是</a:t>
            </a:r>
            <a:r>
              <a:rPr lang="en-US" altLang="zh-CN" dirty="0"/>
              <a:t>3</a:t>
            </a:r>
            <a:r>
              <a:rPr lang="zh-CN" altLang="zh-CN" dirty="0"/>
              <a:t>个）实例里面选举出来一个做</a:t>
            </a:r>
            <a:r>
              <a:rPr lang="en-US" altLang="zh-CN" dirty="0"/>
              <a:t>Master</a:t>
            </a:r>
            <a:r>
              <a:rPr lang="zh-CN" altLang="zh-CN" dirty="0"/>
              <a:t>，其他都是</a:t>
            </a:r>
            <a:r>
              <a:rPr lang="en-US" altLang="zh-CN" dirty="0"/>
              <a:t>Standby</a:t>
            </a:r>
            <a:r>
              <a:rPr lang="zh-CN" altLang="zh-CN" dirty="0"/>
              <a:t>。</a:t>
            </a:r>
          </a:p>
          <a:p>
            <a:r>
              <a:rPr lang="zh-CN" altLang="zh-CN" dirty="0"/>
              <a:t>（</a:t>
            </a:r>
            <a:r>
              <a:rPr lang="en-US" altLang="zh-CN" dirty="0"/>
              <a:t>2</a:t>
            </a:r>
            <a:r>
              <a:rPr lang="zh-CN" altLang="zh-CN" dirty="0"/>
              <a:t>）</a:t>
            </a:r>
            <a:r>
              <a:rPr lang="en-US" altLang="zh-CN" dirty="0"/>
              <a:t>API Server</a:t>
            </a:r>
            <a:endParaRPr lang="zh-CN" altLang="zh-CN" dirty="0"/>
          </a:p>
          <a:p>
            <a:pPr lvl="1"/>
            <a:r>
              <a:rPr lang="en-US" altLang="zh-CN" dirty="0"/>
              <a:t>ETCD</a:t>
            </a:r>
            <a:r>
              <a:rPr lang="zh-CN" altLang="zh-CN" dirty="0"/>
              <a:t>是整个系统的核心，所有组件之间通信都需要通过</a:t>
            </a:r>
            <a:r>
              <a:rPr lang="en-US" altLang="zh-CN" dirty="0"/>
              <a:t>ETCD</a:t>
            </a:r>
            <a:r>
              <a:rPr lang="zh-CN" altLang="zh-CN" dirty="0"/>
              <a:t>，实际上，它们并不是直接访问</a:t>
            </a:r>
            <a:r>
              <a:rPr lang="en-US" altLang="zh-CN" dirty="0"/>
              <a:t>ETCD</a:t>
            </a:r>
            <a:r>
              <a:rPr lang="zh-CN" altLang="zh-CN" dirty="0"/>
              <a:t>，而是访问一个代理，这个代理是通过标准的</a:t>
            </a:r>
            <a:r>
              <a:rPr lang="en-US" altLang="zh-CN" dirty="0" err="1"/>
              <a:t>RESTFul</a:t>
            </a:r>
            <a:r>
              <a:rPr lang="en-US" altLang="zh-CN" dirty="0"/>
              <a:t> API</a:t>
            </a:r>
            <a:r>
              <a:rPr lang="zh-CN" altLang="zh-CN" dirty="0"/>
              <a:t>，重新封装了对</a:t>
            </a:r>
            <a:r>
              <a:rPr lang="en-US" altLang="zh-CN" dirty="0"/>
              <a:t>ETCD</a:t>
            </a:r>
            <a:r>
              <a:rPr lang="zh-CN" altLang="zh-CN" dirty="0"/>
              <a:t>接口调用，除此之外，这个代理还实现了一些附加功能，比如身份的认证、缓存等，这个代理就是</a:t>
            </a:r>
            <a:r>
              <a:rPr lang="en-US" altLang="zh-CN" dirty="0"/>
              <a:t>API Server</a:t>
            </a:r>
            <a:r>
              <a:rPr lang="zh-CN" altLang="zh-CN" dirty="0"/>
              <a:t>。</a:t>
            </a:r>
            <a:r>
              <a:rPr lang="en-US" altLang="zh-CN" dirty="0"/>
              <a:t>API Server</a:t>
            </a:r>
            <a:r>
              <a:rPr lang="zh-CN" altLang="zh-CN" dirty="0"/>
              <a:t>用于公开</a:t>
            </a:r>
            <a:r>
              <a:rPr lang="en-US" altLang="zh-CN" dirty="0"/>
              <a:t>Kubernetes API</a:t>
            </a:r>
            <a:r>
              <a:rPr lang="zh-CN" altLang="zh-CN" dirty="0"/>
              <a:t>，它遵循横向扩展架构，是主节点控制面板的前端，任何的资源请求</a:t>
            </a:r>
            <a:r>
              <a:rPr lang="en-US" altLang="zh-CN" dirty="0"/>
              <a:t>/</a:t>
            </a:r>
            <a:r>
              <a:rPr lang="zh-CN" altLang="zh-CN" dirty="0"/>
              <a:t>调用操作都是通过它提供的接口进行，并负责在</a:t>
            </a:r>
            <a:r>
              <a:rPr lang="en-US" altLang="zh-CN" dirty="0"/>
              <a:t>Kubernetes</a:t>
            </a:r>
            <a:r>
              <a:rPr lang="zh-CN" altLang="zh-CN" dirty="0"/>
              <a:t>节点和</a:t>
            </a:r>
            <a:r>
              <a:rPr lang="en-US" altLang="zh-CN" dirty="0"/>
              <a:t>Kubernetes</a:t>
            </a:r>
            <a:r>
              <a:rPr lang="zh-CN" altLang="zh-CN" dirty="0"/>
              <a:t>主组件之间建立通信。</a:t>
            </a:r>
          </a:p>
          <a:p>
            <a:r>
              <a:rPr lang="zh-CN" altLang="zh-CN" dirty="0"/>
              <a:t>（</a:t>
            </a:r>
            <a:r>
              <a:rPr lang="en-US" altLang="zh-CN" dirty="0"/>
              <a:t>3</a:t>
            </a:r>
            <a:r>
              <a:rPr lang="zh-CN" altLang="zh-CN" dirty="0"/>
              <a:t>）</a:t>
            </a:r>
            <a:r>
              <a:rPr lang="en-US" altLang="zh-CN" dirty="0"/>
              <a:t>Controller Manager</a:t>
            </a:r>
            <a:endParaRPr lang="zh-CN" altLang="zh-CN" dirty="0"/>
          </a:p>
          <a:p>
            <a:pPr lvl="1"/>
            <a:r>
              <a:rPr lang="en-US" altLang="zh-CN" dirty="0"/>
              <a:t>Controller Manager</a:t>
            </a:r>
            <a:r>
              <a:rPr lang="zh-CN" altLang="zh-CN" dirty="0"/>
              <a:t>是实现任务调度的。简单地说，直接请求</a:t>
            </a:r>
            <a:r>
              <a:rPr lang="en-US" altLang="zh-CN" dirty="0"/>
              <a:t>Kubernetes</a:t>
            </a:r>
            <a:r>
              <a:rPr lang="zh-CN" altLang="zh-CN" dirty="0"/>
              <a:t>做调度的都是任务，比如</a:t>
            </a:r>
            <a:r>
              <a:rPr lang="en-US" altLang="zh-CN" dirty="0"/>
              <a:t>Deployment</a:t>
            </a:r>
            <a:r>
              <a:rPr lang="zh-CN" altLang="zh-CN" dirty="0"/>
              <a:t>、</a:t>
            </a:r>
            <a:r>
              <a:rPr lang="en-US" altLang="zh-CN" dirty="0" err="1"/>
              <a:t>Deamon</a:t>
            </a:r>
            <a:r>
              <a:rPr lang="en-US" altLang="zh-CN" dirty="0"/>
              <a:t> Set</a:t>
            </a:r>
            <a:r>
              <a:rPr lang="zh-CN" altLang="zh-CN" dirty="0"/>
              <a:t>或者</a:t>
            </a:r>
            <a:r>
              <a:rPr lang="en-US" altLang="zh-CN" dirty="0"/>
              <a:t>Job</a:t>
            </a:r>
            <a:r>
              <a:rPr lang="zh-CN" altLang="zh-CN" dirty="0"/>
              <a:t>，每一个任务请求发送给</a:t>
            </a:r>
            <a:r>
              <a:rPr lang="en-US" altLang="zh-CN" dirty="0"/>
              <a:t>Kubernetes</a:t>
            </a:r>
            <a:r>
              <a:rPr lang="zh-CN" altLang="zh-CN" dirty="0"/>
              <a:t>之后，都是由</a:t>
            </a:r>
            <a:r>
              <a:rPr lang="en-US" altLang="zh-CN" dirty="0"/>
              <a:t>Controller Manager</a:t>
            </a:r>
            <a:r>
              <a:rPr lang="zh-CN" altLang="zh-CN" dirty="0"/>
              <a:t>来处理的，每一个任务类型对应一个</a:t>
            </a:r>
            <a:r>
              <a:rPr lang="en-US" altLang="zh-CN" dirty="0"/>
              <a:t>Controller Manager</a:t>
            </a:r>
            <a:r>
              <a:rPr lang="zh-CN" altLang="zh-CN" dirty="0"/>
              <a:t>，比如</a:t>
            </a:r>
            <a:r>
              <a:rPr lang="en-US" altLang="zh-CN" dirty="0"/>
              <a:t>Deployment</a:t>
            </a:r>
            <a:r>
              <a:rPr lang="zh-CN" altLang="zh-CN" dirty="0"/>
              <a:t>对应一个叫做</a:t>
            </a:r>
            <a:r>
              <a:rPr lang="en-US" altLang="zh-CN" dirty="0"/>
              <a:t>Deployment Controller</a:t>
            </a:r>
            <a:r>
              <a:rPr lang="zh-CN" altLang="zh-CN" dirty="0"/>
              <a:t>，</a:t>
            </a:r>
            <a:r>
              <a:rPr lang="en-US" altLang="zh-CN" dirty="0" err="1"/>
              <a:t>DaemonSet</a:t>
            </a:r>
            <a:r>
              <a:rPr lang="zh-CN" altLang="zh-CN" dirty="0"/>
              <a:t>对应一个</a:t>
            </a:r>
            <a:r>
              <a:rPr lang="en-US" altLang="zh-CN" dirty="0" err="1"/>
              <a:t>DaemonSet</a:t>
            </a:r>
            <a:r>
              <a:rPr lang="en-US" altLang="zh-CN" dirty="0"/>
              <a:t> Controller</a:t>
            </a:r>
            <a:r>
              <a:rPr lang="zh-CN" altLang="zh-CN" dirty="0"/>
              <a:t>。</a:t>
            </a:r>
          </a:p>
          <a:p>
            <a:pPr lvl="1"/>
            <a:r>
              <a:rPr lang="en-US" altLang="zh-CN" dirty="0"/>
              <a:t>Controller Manager</a:t>
            </a:r>
            <a:r>
              <a:rPr lang="zh-CN" altLang="zh-CN" dirty="0"/>
              <a:t>分为</a:t>
            </a:r>
            <a:r>
              <a:rPr lang="en-US" altLang="zh-CN" dirty="0" err="1"/>
              <a:t>kube</a:t>
            </a:r>
            <a:r>
              <a:rPr lang="en-US" altLang="zh-CN" dirty="0"/>
              <a:t>-controller-manager</a:t>
            </a:r>
            <a:r>
              <a:rPr lang="zh-CN" altLang="zh-CN" dirty="0"/>
              <a:t>和</a:t>
            </a:r>
            <a:r>
              <a:rPr lang="en-US" altLang="zh-CN" dirty="0"/>
              <a:t>cloud-controller-manager</a:t>
            </a:r>
            <a:r>
              <a:rPr lang="zh-CN" altLang="zh-CN" dirty="0"/>
              <a:t>。</a:t>
            </a:r>
            <a:r>
              <a:rPr lang="en-US" altLang="zh-CN" dirty="0" err="1"/>
              <a:t>kube</a:t>
            </a:r>
            <a:r>
              <a:rPr lang="en-US" altLang="zh-CN" dirty="0"/>
              <a:t>-controller-manager</a:t>
            </a:r>
            <a:r>
              <a:rPr lang="zh-CN" altLang="zh-CN" dirty="0"/>
              <a:t>运行管理控制器，它们是集群中处理常规任务的后台线程，逻辑上，每个控制器是一个单独的进程，但为了降低复杂性，它们都被编译成单个二进制文件，并在单个进程中运行，这些控制器包括节点（</a:t>
            </a:r>
            <a:r>
              <a:rPr lang="en-US" altLang="zh-CN" dirty="0"/>
              <a:t>Node</a:t>
            </a:r>
            <a:r>
              <a:rPr lang="zh-CN" altLang="zh-CN" dirty="0"/>
              <a:t>）控制器、副本（</a:t>
            </a:r>
            <a:r>
              <a:rPr lang="en-US" altLang="zh-CN" dirty="0"/>
              <a:t>Replication</a:t>
            </a:r>
            <a:r>
              <a:rPr lang="zh-CN" altLang="zh-CN" dirty="0"/>
              <a:t>）控制器、端点（</a:t>
            </a:r>
            <a:r>
              <a:rPr lang="en-US" altLang="zh-CN" dirty="0"/>
              <a:t>Endpoints</a:t>
            </a:r>
            <a:r>
              <a:rPr lang="zh-CN" altLang="zh-CN" dirty="0"/>
              <a:t>）控制器、</a:t>
            </a:r>
            <a:r>
              <a:rPr lang="en-US" altLang="zh-CN" dirty="0"/>
              <a:t>Service Account</a:t>
            </a:r>
            <a:r>
              <a:rPr lang="zh-CN" altLang="zh-CN" dirty="0"/>
              <a:t>和</a:t>
            </a:r>
            <a:r>
              <a:rPr lang="en-US" altLang="zh-CN" dirty="0"/>
              <a:t>Token</a:t>
            </a:r>
            <a:r>
              <a:rPr lang="zh-CN" altLang="zh-CN" dirty="0"/>
              <a:t>控制器。</a:t>
            </a:r>
            <a:r>
              <a:rPr lang="en-US" altLang="zh-CN" dirty="0"/>
              <a:t>cloud-controller-manager</a:t>
            </a:r>
            <a:r>
              <a:rPr lang="zh-CN" altLang="zh-CN" dirty="0"/>
              <a:t>云控制器管理器负责与底层云提供商的平台交互，云控制器管理器是</a:t>
            </a:r>
            <a:r>
              <a:rPr lang="en-US" altLang="zh-CN" dirty="0"/>
              <a:t>Kubernetes 1.6</a:t>
            </a:r>
            <a:r>
              <a:rPr lang="zh-CN" altLang="zh-CN" dirty="0"/>
              <a:t>中引入的，目前还是</a:t>
            </a:r>
            <a:r>
              <a:rPr lang="en-US" altLang="zh-CN" dirty="0"/>
              <a:t>Alpha</a:t>
            </a:r>
            <a:r>
              <a:rPr lang="zh-CN" altLang="zh-CN" dirty="0"/>
              <a:t>的功能，云控制器管理器仅运行云提供商特定的（</a:t>
            </a:r>
            <a:r>
              <a:rPr lang="en-US" altLang="zh-CN" dirty="0"/>
              <a:t>controller loops</a:t>
            </a:r>
            <a:r>
              <a:rPr lang="zh-CN" altLang="zh-CN" dirty="0"/>
              <a:t>）控制器循环，可以通过将</a:t>
            </a:r>
            <a:r>
              <a:rPr lang="en-US" altLang="zh-CN" dirty="0"/>
              <a:t>--cloud-provider flag</a:t>
            </a:r>
            <a:r>
              <a:rPr lang="zh-CN" altLang="zh-CN" dirty="0"/>
              <a:t>设置为</a:t>
            </a:r>
            <a:r>
              <a:rPr lang="en-US" altLang="zh-CN" dirty="0"/>
              <a:t>external</a:t>
            </a:r>
            <a:r>
              <a:rPr lang="zh-CN" altLang="zh-CN" dirty="0"/>
              <a:t>启动</a:t>
            </a:r>
            <a:r>
              <a:rPr lang="en-US" altLang="zh-CN" dirty="0" err="1"/>
              <a:t>kube</a:t>
            </a:r>
            <a:r>
              <a:rPr lang="en-US" altLang="zh-CN" dirty="0"/>
              <a:t>-controller-manager</a:t>
            </a:r>
            <a:r>
              <a:rPr lang="zh-CN" altLang="zh-CN" dirty="0"/>
              <a:t>，来禁用控制器循环。</a:t>
            </a:r>
            <a:r>
              <a:rPr lang="en-US" altLang="zh-CN" dirty="0"/>
              <a:t>cloud-controller-manager</a:t>
            </a:r>
            <a:r>
              <a:rPr lang="zh-CN" altLang="zh-CN" dirty="0"/>
              <a:t>的控制器包括节点（</a:t>
            </a:r>
            <a:r>
              <a:rPr lang="en-US" altLang="zh-CN" dirty="0"/>
              <a:t>Node</a:t>
            </a:r>
            <a:r>
              <a:rPr lang="zh-CN" altLang="zh-CN" dirty="0"/>
              <a:t>）控制器、路由（</a:t>
            </a:r>
            <a:r>
              <a:rPr lang="en-US" altLang="zh-CN" dirty="0"/>
              <a:t>Route</a:t>
            </a:r>
            <a:r>
              <a:rPr lang="zh-CN" altLang="zh-CN" dirty="0"/>
              <a:t>）控制器、</a:t>
            </a:r>
            <a:r>
              <a:rPr lang="en-US" altLang="zh-CN" dirty="0"/>
              <a:t>Service</a:t>
            </a:r>
            <a:r>
              <a:rPr lang="zh-CN" altLang="zh-CN" dirty="0"/>
              <a:t>控制器、卷（</a:t>
            </a:r>
            <a:r>
              <a:rPr lang="en-US" altLang="zh-CN" dirty="0"/>
              <a:t>Volume</a:t>
            </a:r>
            <a:r>
              <a:rPr lang="zh-CN" altLang="zh-CN" dirty="0"/>
              <a:t>）控制器。</a:t>
            </a:r>
          </a:p>
        </p:txBody>
      </p:sp>
    </p:spTree>
    <p:extLst>
      <p:ext uri="{BB962C8B-B14F-4D97-AF65-F5344CB8AC3E}">
        <p14:creationId xmlns:p14="http://schemas.microsoft.com/office/powerpoint/2010/main" val="294153618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873812-13BD-4EE4-B918-F1C0A4770821}"/>
              </a:ext>
            </a:extLst>
          </p:cNvPr>
          <p:cNvSpPr>
            <a:spLocks noGrp="1"/>
          </p:cNvSpPr>
          <p:nvPr>
            <p:ph type="title"/>
          </p:nvPr>
        </p:nvSpPr>
        <p:spPr/>
        <p:txBody>
          <a:bodyPr/>
          <a:lstStyle/>
          <a:p>
            <a:r>
              <a:rPr lang="en-US" altLang="zh-CN" dirty="0"/>
              <a:t>5.1.2  YARN</a:t>
            </a:r>
            <a:r>
              <a:rPr lang="zh-CN" altLang="en-US" dirty="0"/>
              <a:t>简介</a:t>
            </a:r>
          </a:p>
        </p:txBody>
      </p:sp>
      <p:sp>
        <p:nvSpPr>
          <p:cNvPr id="3" name="内容占位符 2">
            <a:extLst>
              <a:ext uri="{FF2B5EF4-FFF2-40B4-BE49-F238E27FC236}">
                <a16:creationId xmlns:a16="http://schemas.microsoft.com/office/drawing/2014/main" id="{BA702639-C766-4D6A-93A8-1B08286A9BBE}"/>
              </a:ext>
            </a:extLst>
          </p:cNvPr>
          <p:cNvSpPr>
            <a:spLocks noGrp="1"/>
          </p:cNvSpPr>
          <p:nvPr>
            <p:ph idx="1"/>
          </p:nvPr>
        </p:nvSpPr>
        <p:spPr/>
        <p:txBody>
          <a:bodyPr>
            <a:normAutofit/>
          </a:bodyPr>
          <a:lstStyle/>
          <a:p>
            <a:r>
              <a:rPr lang="en-US" altLang="zh-CN" sz="1400" dirty="0"/>
              <a:t>YARN</a:t>
            </a:r>
            <a:r>
              <a:rPr lang="zh-CN" altLang="en-US" sz="1400" dirty="0"/>
              <a:t>设计的基本思路就是“放权”，即不让</a:t>
            </a:r>
            <a:r>
              <a:rPr lang="en-US" altLang="zh-CN" sz="1400" dirty="0" err="1"/>
              <a:t>JobTracker</a:t>
            </a:r>
            <a:r>
              <a:rPr lang="zh-CN" altLang="en-US" sz="1400" dirty="0"/>
              <a:t>承担过多功能，把</a:t>
            </a:r>
            <a:r>
              <a:rPr lang="en-US" altLang="zh-CN" sz="1400" dirty="0"/>
              <a:t>MapReduce 1.0</a:t>
            </a:r>
            <a:r>
              <a:rPr lang="zh-CN" altLang="en-US" sz="1400" dirty="0"/>
              <a:t>中</a:t>
            </a:r>
            <a:r>
              <a:rPr lang="en-US" altLang="zh-CN" sz="1400" dirty="0" err="1"/>
              <a:t>JobTracker</a:t>
            </a:r>
            <a:r>
              <a:rPr lang="zh-CN" altLang="en-US" sz="1400" dirty="0"/>
              <a:t>三大功能资源管理、任务调度和任务监控进行拆分，分别交给不同的新组件承担。重新设计后得到的</a:t>
            </a:r>
            <a:r>
              <a:rPr lang="en-US" altLang="zh-CN" sz="1400" dirty="0"/>
              <a:t>YARN</a:t>
            </a:r>
            <a:r>
              <a:rPr lang="zh-CN" altLang="en-US" sz="1400" dirty="0"/>
              <a:t>包括</a:t>
            </a:r>
            <a:r>
              <a:rPr lang="en-US" altLang="zh-CN" sz="1400" dirty="0" err="1"/>
              <a:t>ResourceManager</a:t>
            </a:r>
            <a:r>
              <a:rPr lang="zh-CN" altLang="en-US" sz="1400" dirty="0"/>
              <a:t>、</a:t>
            </a:r>
            <a:r>
              <a:rPr lang="en-US" altLang="zh-CN" sz="1400" dirty="0" err="1"/>
              <a:t>ApplicationMaster</a:t>
            </a:r>
            <a:r>
              <a:rPr lang="zh-CN" altLang="en-US" sz="1400" dirty="0"/>
              <a:t>和</a:t>
            </a:r>
            <a:r>
              <a:rPr lang="en-US" altLang="zh-CN" sz="1400" dirty="0" err="1"/>
              <a:t>NodeManager</a:t>
            </a:r>
            <a:r>
              <a:rPr lang="zh-CN" altLang="en-US" sz="1400" dirty="0"/>
              <a:t>，其中，</a:t>
            </a:r>
            <a:r>
              <a:rPr lang="en-US" altLang="zh-CN" sz="1400" dirty="0" err="1"/>
              <a:t>ResourceManager</a:t>
            </a:r>
            <a:r>
              <a:rPr lang="zh-CN" altLang="en-US" sz="1400" dirty="0"/>
              <a:t>负责资源管理，</a:t>
            </a:r>
            <a:r>
              <a:rPr lang="en-US" altLang="zh-CN" sz="1400" dirty="0" err="1"/>
              <a:t>ApplicationMaster</a:t>
            </a:r>
            <a:r>
              <a:rPr lang="zh-CN" altLang="en-US" sz="1400" dirty="0"/>
              <a:t>负责任务调度和任务监控，</a:t>
            </a:r>
            <a:r>
              <a:rPr lang="en-US" altLang="zh-CN" sz="1400" dirty="0" err="1"/>
              <a:t>NodeManager</a:t>
            </a:r>
            <a:r>
              <a:rPr lang="zh-CN" altLang="en-US" sz="1400" dirty="0"/>
              <a:t>负责承担原</a:t>
            </a:r>
            <a:r>
              <a:rPr lang="en-US" altLang="zh-CN" sz="1400" dirty="0" err="1"/>
              <a:t>TaskTracker</a:t>
            </a:r>
            <a:r>
              <a:rPr lang="zh-CN" altLang="en-US" sz="1400" dirty="0"/>
              <a:t>功能，且原资源被划分的</a:t>
            </a:r>
            <a:r>
              <a:rPr lang="en-US" altLang="zh-CN" sz="1400" dirty="0"/>
              <a:t>Slot</a:t>
            </a:r>
            <a:r>
              <a:rPr lang="zh-CN" altLang="en-US" sz="1400" dirty="0"/>
              <a:t>重新设计为容器</a:t>
            </a:r>
            <a:r>
              <a:rPr lang="en-US" altLang="zh-CN" sz="1400" dirty="0"/>
              <a:t>Container</a:t>
            </a:r>
            <a:r>
              <a:rPr lang="zh-CN" altLang="en-US" sz="1400" dirty="0"/>
              <a:t>，</a:t>
            </a:r>
            <a:r>
              <a:rPr lang="en-US" altLang="zh-CN" sz="1400" dirty="0" err="1"/>
              <a:t>NodeManager</a:t>
            </a:r>
            <a:r>
              <a:rPr lang="zh-CN" altLang="en-US" sz="1400" dirty="0"/>
              <a:t>能够启动和监控容器</a:t>
            </a:r>
            <a:r>
              <a:rPr lang="en-US" altLang="zh-CN" sz="1400" dirty="0"/>
              <a:t>Container</a:t>
            </a:r>
            <a:r>
              <a:rPr lang="zh-CN" altLang="en-US" sz="1400" dirty="0"/>
              <a:t>。另外，原</a:t>
            </a:r>
            <a:r>
              <a:rPr lang="en-US" altLang="zh-CN" sz="1400" dirty="0" err="1"/>
              <a:t>JobTracker</a:t>
            </a:r>
            <a:r>
              <a:rPr lang="zh-CN" altLang="en-US" sz="1400" dirty="0"/>
              <a:t>也负责存储已完成作业的作业历史，此功能也可以运行一个作业历史服务器作为一个独立守护进程来取代</a:t>
            </a:r>
            <a:r>
              <a:rPr lang="en-US" altLang="zh-CN" sz="1400" dirty="0" err="1"/>
              <a:t>JobTracker</a:t>
            </a:r>
            <a:r>
              <a:rPr lang="zh-CN" altLang="en-US" sz="1400" dirty="0"/>
              <a:t>，</a:t>
            </a:r>
            <a:r>
              <a:rPr lang="en-US" altLang="zh-CN" sz="1400" dirty="0"/>
              <a:t>YARN</a:t>
            </a:r>
            <a:r>
              <a:rPr lang="zh-CN" altLang="en-US" sz="1400" dirty="0"/>
              <a:t>中与之等价的角色是时间轴服务器</a:t>
            </a:r>
            <a:r>
              <a:rPr lang="en-US" altLang="zh-CN" sz="1400" dirty="0"/>
              <a:t>Timeline Server</a:t>
            </a:r>
            <a:r>
              <a:rPr lang="zh-CN" altLang="en-US" sz="1400" dirty="0"/>
              <a:t>。</a:t>
            </a:r>
          </a:p>
          <a:p>
            <a:r>
              <a:rPr lang="en-US" altLang="zh-CN" sz="1400" dirty="0"/>
              <a:t>MapReduce 1.0</a:t>
            </a:r>
            <a:r>
              <a:rPr lang="zh-CN" altLang="zh-CN" sz="1400" dirty="0"/>
              <a:t>与</a:t>
            </a:r>
            <a:r>
              <a:rPr lang="en-US" altLang="zh-CN" sz="1400" dirty="0"/>
              <a:t>YARN</a:t>
            </a:r>
            <a:r>
              <a:rPr lang="zh-CN" altLang="zh-CN" sz="1400" dirty="0"/>
              <a:t>组成比较</a:t>
            </a:r>
            <a:endParaRPr lang="zh-CN" altLang="en-US" sz="1400" dirty="0"/>
          </a:p>
        </p:txBody>
      </p:sp>
      <p:graphicFrame>
        <p:nvGraphicFramePr>
          <p:cNvPr id="5" name="表格 4">
            <a:extLst>
              <a:ext uri="{FF2B5EF4-FFF2-40B4-BE49-F238E27FC236}">
                <a16:creationId xmlns:a16="http://schemas.microsoft.com/office/drawing/2014/main" id="{29060A51-EC0C-4284-B9E5-AAF4AFC1BB6D}"/>
              </a:ext>
            </a:extLst>
          </p:cNvPr>
          <p:cNvGraphicFramePr>
            <a:graphicFrameLocks noGrp="1"/>
          </p:cNvGraphicFramePr>
          <p:nvPr>
            <p:extLst>
              <p:ext uri="{D42A27DB-BD31-4B8C-83A1-F6EECF244321}">
                <p14:modId xmlns:p14="http://schemas.microsoft.com/office/powerpoint/2010/main" val="1148668369"/>
              </p:ext>
            </p:extLst>
          </p:nvPr>
        </p:nvGraphicFramePr>
        <p:xfrm>
          <a:off x="628650" y="3643007"/>
          <a:ext cx="7882304" cy="975360"/>
        </p:xfrm>
        <a:graphic>
          <a:graphicData uri="http://schemas.openxmlformats.org/drawingml/2006/table">
            <a:tbl>
              <a:tblPr firstRow="1" firstCol="1" bandRow="1">
                <a:tableStyleId>{5C22544A-7EE6-4342-B048-85BDC9FD1C3A}</a:tableStyleId>
              </a:tblPr>
              <a:tblGrid>
                <a:gridCol w="2823796">
                  <a:extLst>
                    <a:ext uri="{9D8B030D-6E8A-4147-A177-3AD203B41FA5}">
                      <a16:colId xmlns:a16="http://schemas.microsoft.com/office/drawing/2014/main" val="4166088630"/>
                    </a:ext>
                  </a:extLst>
                </a:gridCol>
                <a:gridCol w="5058508">
                  <a:extLst>
                    <a:ext uri="{9D8B030D-6E8A-4147-A177-3AD203B41FA5}">
                      <a16:colId xmlns:a16="http://schemas.microsoft.com/office/drawing/2014/main" val="2554696566"/>
                    </a:ext>
                  </a:extLst>
                </a:gridCol>
              </a:tblGrid>
              <a:tr h="0">
                <a:tc>
                  <a:txBody>
                    <a:bodyPr/>
                    <a:lstStyle/>
                    <a:p>
                      <a:pPr algn="ctr">
                        <a:spcAft>
                          <a:spcPts val="0"/>
                        </a:spcAft>
                      </a:pPr>
                      <a:r>
                        <a:rPr lang="en-US" sz="1600" kern="0">
                          <a:effectLst/>
                        </a:rPr>
                        <a:t>MapReduce 1.0</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0">
                          <a:effectLst/>
                        </a:rPr>
                        <a:t>YARN</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41830791"/>
                  </a:ext>
                </a:extLst>
              </a:tr>
              <a:tr h="0">
                <a:tc>
                  <a:txBody>
                    <a:bodyPr/>
                    <a:lstStyle/>
                    <a:p>
                      <a:pPr algn="l">
                        <a:spcAft>
                          <a:spcPts val="0"/>
                        </a:spcAft>
                      </a:pPr>
                      <a:r>
                        <a:rPr lang="en-US" sz="1600" kern="0">
                          <a:effectLst/>
                        </a:rPr>
                        <a:t>JobTracker</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600" kern="0">
                          <a:effectLst/>
                        </a:rPr>
                        <a:t>ResourceManager</a:t>
                      </a:r>
                      <a:r>
                        <a:rPr lang="zh-CN" sz="1600" kern="0">
                          <a:effectLst/>
                        </a:rPr>
                        <a:t>、</a:t>
                      </a:r>
                      <a:r>
                        <a:rPr lang="en-US" sz="1600" kern="0">
                          <a:effectLst/>
                        </a:rPr>
                        <a:t>ApplicationMaster</a:t>
                      </a:r>
                      <a:r>
                        <a:rPr lang="zh-CN" sz="1600" kern="0">
                          <a:effectLst/>
                        </a:rPr>
                        <a:t>、</a:t>
                      </a:r>
                      <a:r>
                        <a:rPr lang="en-US" sz="1600" kern="0">
                          <a:effectLst/>
                        </a:rPr>
                        <a:t>Timeline Server</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34542909"/>
                  </a:ext>
                </a:extLst>
              </a:tr>
              <a:tr h="0">
                <a:tc>
                  <a:txBody>
                    <a:bodyPr/>
                    <a:lstStyle/>
                    <a:p>
                      <a:pPr algn="l">
                        <a:spcAft>
                          <a:spcPts val="0"/>
                        </a:spcAft>
                      </a:pPr>
                      <a:r>
                        <a:rPr lang="en-US" sz="1600" kern="0">
                          <a:effectLst/>
                        </a:rPr>
                        <a:t>TaskTracker</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600" kern="0">
                          <a:effectLst/>
                        </a:rPr>
                        <a:t>NodeManager</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11491939"/>
                  </a:ext>
                </a:extLst>
              </a:tr>
              <a:tr h="0">
                <a:tc>
                  <a:txBody>
                    <a:bodyPr/>
                    <a:lstStyle/>
                    <a:p>
                      <a:pPr algn="l">
                        <a:spcAft>
                          <a:spcPts val="0"/>
                        </a:spcAft>
                      </a:pPr>
                      <a:r>
                        <a:rPr lang="en-US" sz="1600" kern="0">
                          <a:effectLst/>
                        </a:rPr>
                        <a:t>Slot</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600" kern="0" dirty="0">
                          <a:effectLst/>
                        </a:rPr>
                        <a:t>Container</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9343131"/>
                  </a:ext>
                </a:extLst>
              </a:tr>
            </a:tbl>
          </a:graphicData>
        </a:graphic>
      </p:graphicFrame>
    </p:spTree>
    <p:extLst>
      <p:ext uri="{BB962C8B-B14F-4D97-AF65-F5344CB8AC3E}">
        <p14:creationId xmlns:p14="http://schemas.microsoft.com/office/powerpoint/2010/main" val="4077699394"/>
      </p:ext>
    </p:extLst>
  </p:cSld>
  <p:clrMapOvr>
    <a:masterClrMapping/>
  </p:clrMapOvr>
  <p:transition spd="med">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4DC9B-4648-4BCD-A3CA-2F8CA348DFC8}"/>
              </a:ext>
            </a:extLst>
          </p:cNvPr>
          <p:cNvSpPr>
            <a:spLocks noGrp="1"/>
          </p:cNvSpPr>
          <p:nvPr>
            <p:ph type="title"/>
          </p:nvPr>
        </p:nvSpPr>
        <p:spPr/>
        <p:txBody>
          <a:bodyPr/>
          <a:lstStyle/>
          <a:p>
            <a:r>
              <a:rPr lang="en-US" altLang="zh-CN" dirty="0"/>
              <a:t>Kubernetes</a:t>
            </a:r>
            <a:r>
              <a:rPr lang="zh-CN" altLang="zh-CN" dirty="0"/>
              <a:t>体系架构</a:t>
            </a:r>
            <a:endParaRPr lang="zh-CN" altLang="en-US" dirty="0"/>
          </a:p>
        </p:txBody>
      </p:sp>
      <p:sp>
        <p:nvSpPr>
          <p:cNvPr id="3" name="内容占位符 2">
            <a:extLst>
              <a:ext uri="{FF2B5EF4-FFF2-40B4-BE49-F238E27FC236}">
                <a16:creationId xmlns:a16="http://schemas.microsoft.com/office/drawing/2014/main" id="{D00C2470-A2CC-4E6D-8569-8E02E7678502}"/>
              </a:ext>
            </a:extLst>
          </p:cNvPr>
          <p:cNvSpPr>
            <a:spLocks noGrp="1"/>
          </p:cNvSpPr>
          <p:nvPr>
            <p:ph idx="1"/>
          </p:nvPr>
        </p:nvSpPr>
        <p:spPr/>
        <p:txBody>
          <a:bodyPr>
            <a:normAutofit fontScale="62500" lnSpcReduction="20000"/>
          </a:bodyPr>
          <a:lstStyle/>
          <a:p>
            <a:r>
              <a:rPr lang="zh-CN" altLang="zh-CN" dirty="0"/>
              <a:t>（</a:t>
            </a:r>
            <a:r>
              <a:rPr lang="en-US" altLang="zh-CN" dirty="0"/>
              <a:t>4</a:t>
            </a:r>
            <a:r>
              <a:rPr lang="zh-CN" altLang="zh-CN" dirty="0"/>
              <a:t>）</a:t>
            </a:r>
            <a:r>
              <a:rPr lang="en-US" altLang="zh-CN" dirty="0"/>
              <a:t>Scheduler</a:t>
            </a:r>
            <a:endParaRPr lang="zh-CN" altLang="zh-CN" dirty="0"/>
          </a:p>
          <a:p>
            <a:pPr lvl="1"/>
            <a:r>
              <a:rPr lang="en-US" altLang="zh-CN" dirty="0"/>
              <a:t>Scheduler</a:t>
            </a:r>
            <a:r>
              <a:rPr lang="zh-CN" altLang="zh-CN" dirty="0"/>
              <a:t>负责工作节点上资源的分配和管理。</a:t>
            </a:r>
            <a:r>
              <a:rPr lang="en-US" altLang="zh-CN" dirty="0"/>
              <a:t>Controller Manager</a:t>
            </a:r>
            <a:r>
              <a:rPr lang="zh-CN" altLang="zh-CN" dirty="0"/>
              <a:t>会把任务对资源要求，其实就是</a:t>
            </a:r>
            <a:r>
              <a:rPr lang="en-US" altLang="zh-CN" dirty="0"/>
              <a:t>Pod</a:t>
            </a:r>
            <a:r>
              <a:rPr lang="zh-CN" altLang="zh-CN" dirty="0"/>
              <a:t>，写入到</a:t>
            </a:r>
            <a:r>
              <a:rPr lang="en-US" altLang="zh-CN" dirty="0"/>
              <a:t>ETCD</a:t>
            </a:r>
            <a:r>
              <a:rPr lang="zh-CN" altLang="zh-CN" dirty="0"/>
              <a:t>里面，</a:t>
            </a:r>
            <a:r>
              <a:rPr lang="en-US" altLang="zh-CN" dirty="0"/>
              <a:t>Scheduler</a:t>
            </a:r>
            <a:r>
              <a:rPr lang="zh-CN" altLang="zh-CN" dirty="0"/>
              <a:t>监听到有新的资源需要调度（新的</a:t>
            </a:r>
            <a:r>
              <a:rPr lang="en-US" altLang="zh-CN" dirty="0"/>
              <a:t>Pod</a:t>
            </a:r>
            <a:r>
              <a:rPr lang="zh-CN" altLang="zh-CN" dirty="0"/>
              <a:t>），就会根据整个集群的状态，给</a:t>
            </a:r>
            <a:r>
              <a:rPr lang="en-US" altLang="zh-CN" dirty="0"/>
              <a:t>Pod</a:t>
            </a:r>
            <a:r>
              <a:rPr lang="zh-CN" altLang="zh-CN" dirty="0"/>
              <a:t>分配到具体的节点上。</a:t>
            </a:r>
          </a:p>
          <a:p>
            <a:r>
              <a:rPr lang="zh-CN" altLang="zh-CN" dirty="0"/>
              <a:t>（</a:t>
            </a:r>
            <a:r>
              <a:rPr lang="en-US" altLang="zh-CN" dirty="0"/>
              <a:t>5</a:t>
            </a:r>
            <a:r>
              <a:rPr lang="zh-CN" altLang="zh-CN" dirty="0"/>
              <a:t>）</a:t>
            </a:r>
            <a:r>
              <a:rPr lang="en-US" altLang="zh-CN" dirty="0" err="1"/>
              <a:t>Kubelet</a:t>
            </a:r>
            <a:endParaRPr lang="zh-CN" altLang="zh-CN" dirty="0"/>
          </a:p>
          <a:p>
            <a:pPr lvl="1"/>
            <a:r>
              <a:rPr lang="en-US" altLang="zh-CN" dirty="0" err="1"/>
              <a:t>Kubelet</a:t>
            </a:r>
            <a:r>
              <a:rPr lang="zh-CN" altLang="zh-CN" dirty="0"/>
              <a:t>是主要的节点代理，运行在每一个节点上，它会监听</a:t>
            </a:r>
            <a:r>
              <a:rPr lang="en-US" altLang="zh-CN" dirty="0"/>
              <a:t>ETCD</a:t>
            </a:r>
            <a:r>
              <a:rPr lang="zh-CN" altLang="zh-CN" dirty="0"/>
              <a:t>中的</a:t>
            </a:r>
            <a:r>
              <a:rPr lang="en-US" altLang="zh-CN" dirty="0"/>
              <a:t>Pod</a:t>
            </a:r>
            <a:r>
              <a:rPr lang="zh-CN" altLang="zh-CN" dirty="0"/>
              <a:t>信息，发现有分配给它所在节点的</a:t>
            </a:r>
            <a:r>
              <a:rPr lang="en-US" altLang="zh-CN" dirty="0"/>
              <a:t>Pod</a:t>
            </a:r>
            <a:r>
              <a:rPr lang="zh-CN" altLang="zh-CN" dirty="0"/>
              <a:t>需要运行，就在节点上运行相应的</a:t>
            </a:r>
            <a:r>
              <a:rPr lang="en-US" altLang="zh-CN" dirty="0"/>
              <a:t>Pod</a:t>
            </a:r>
            <a:r>
              <a:rPr lang="zh-CN" altLang="zh-CN" dirty="0"/>
              <a:t>，并且把状态更新回到</a:t>
            </a:r>
            <a:r>
              <a:rPr lang="en-US" altLang="zh-CN" dirty="0"/>
              <a:t>ETCD</a:t>
            </a:r>
            <a:r>
              <a:rPr lang="zh-CN" altLang="zh-CN" dirty="0"/>
              <a:t>。</a:t>
            </a:r>
          </a:p>
          <a:p>
            <a:r>
              <a:rPr lang="zh-CN" altLang="zh-CN" dirty="0"/>
              <a:t>（</a:t>
            </a:r>
            <a:r>
              <a:rPr lang="en-US" altLang="zh-CN" dirty="0"/>
              <a:t>6</a:t>
            </a:r>
            <a:r>
              <a:rPr lang="zh-CN" altLang="zh-CN" dirty="0"/>
              <a:t>）</a:t>
            </a:r>
            <a:r>
              <a:rPr lang="en-US" altLang="zh-CN" dirty="0" err="1"/>
              <a:t>Kube</a:t>
            </a:r>
            <a:r>
              <a:rPr lang="en-US" altLang="zh-CN" dirty="0"/>
              <a:t>-proxy</a:t>
            </a:r>
            <a:endParaRPr lang="zh-CN" altLang="zh-CN" dirty="0"/>
          </a:p>
          <a:p>
            <a:pPr lvl="1"/>
            <a:r>
              <a:rPr lang="en-US" altLang="zh-CN" dirty="0" err="1"/>
              <a:t>Kube</a:t>
            </a:r>
            <a:r>
              <a:rPr lang="en-US" altLang="zh-CN" dirty="0"/>
              <a:t>-proxy</a:t>
            </a:r>
            <a:r>
              <a:rPr lang="zh-CN" altLang="zh-CN" dirty="0"/>
              <a:t>可以在每个节点上运行，并且可以跨后端网络服务进行简单的</a:t>
            </a:r>
            <a:r>
              <a:rPr lang="en-US" altLang="zh-CN" dirty="0"/>
              <a:t>TCP/UDP</a:t>
            </a:r>
            <a:r>
              <a:rPr lang="zh-CN" altLang="zh-CN" dirty="0"/>
              <a:t>数据包转发。它是一个网络代理，它反映了每个节点上</a:t>
            </a:r>
            <a:r>
              <a:rPr lang="en-US" altLang="zh-CN" dirty="0"/>
              <a:t>Kubernetes API</a:t>
            </a:r>
            <a:r>
              <a:rPr lang="zh-CN" altLang="zh-CN" dirty="0"/>
              <a:t>中配置的服务。</a:t>
            </a:r>
          </a:p>
          <a:p>
            <a:r>
              <a:rPr lang="zh-CN" altLang="zh-CN" dirty="0"/>
              <a:t>（</a:t>
            </a:r>
            <a:r>
              <a:rPr lang="en-US" altLang="zh-CN" dirty="0"/>
              <a:t>7</a:t>
            </a:r>
            <a:r>
              <a:rPr lang="zh-CN" altLang="zh-CN" dirty="0"/>
              <a:t>）</a:t>
            </a:r>
            <a:r>
              <a:rPr lang="en-US" altLang="zh-CN" dirty="0"/>
              <a:t>Docker</a:t>
            </a:r>
            <a:endParaRPr lang="zh-CN" altLang="zh-CN" dirty="0"/>
          </a:p>
          <a:p>
            <a:pPr lvl="1"/>
            <a:r>
              <a:rPr lang="en-US" altLang="zh-CN" dirty="0"/>
              <a:t>Docker</a:t>
            </a:r>
            <a:r>
              <a:rPr lang="zh-CN" altLang="zh-CN" dirty="0"/>
              <a:t>用于运行容器。</a:t>
            </a:r>
            <a:r>
              <a:rPr lang="en-US" altLang="zh-CN" dirty="0"/>
              <a:t>Docker</a:t>
            </a:r>
            <a:r>
              <a:rPr lang="zh-CN" altLang="zh-CN" dirty="0"/>
              <a:t>是一种容器管理服务，可帮助开发人员设计应用程序，并通过使用容器更轻松地创建，部署和运行应用程序。</a:t>
            </a:r>
            <a:r>
              <a:rPr lang="en-US" altLang="zh-CN" dirty="0"/>
              <a:t>Docker</a:t>
            </a:r>
            <a:r>
              <a:rPr lang="zh-CN" altLang="zh-CN" dirty="0"/>
              <a:t>具有用于群集容器的内置机制，称为“群集模式”。使用群集模式，可以使用</a:t>
            </a:r>
            <a:r>
              <a:rPr lang="en-US" altLang="zh-CN" dirty="0"/>
              <a:t>Docker Engine</a:t>
            </a:r>
            <a:r>
              <a:rPr lang="zh-CN" altLang="zh-CN" dirty="0"/>
              <a:t>在多台计算机上启动应用程序。</a:t>
            </a:r>
          </a:p>
          <a:p>
            <a:r>
              <a:rPr lang="zh-CN" altLang="zh-CN" dirty="0"/>
              <a:t>（</a:t>
            </a:r>
            <a:r>
              <a:rPr lang="en-US" altLang="zh-CN" dirty="0"/>
              <a:t>8</a:t>
            </a:r>
            <a:r>
              <a:rPr lang="zh-CN" altLang="zh-CN" dirty="0"/>
              <a:t>）</a:t>
            </a:r>
            <a:r>
              <a:rPr lang="en-US" altLang="zh-CN" dirty="0" err="1"/>
              <a:t>Kubectl</a:t>
            </a:r>
            <a:endParaRPr lang="zh-CN" altLang="zh-CN" dirty="0"/>
          </a:p>
          <a:p>
            <a:pPr lvl="1"/>
            <a:r>
              <a:rPr lang="en-US" altLang="zh-CN" dirty="0" err="1"/>
              <a:t>Kubectl</a:t>
            </a:r>
            <a:r>
              <a:rPr lang="zh-CN" altLang="zh-CN" dirty="0"/>
              <a:t>是一个命令行工具，提供了针对</a:t>
            </a:r>
            <a:r>
              <a:rPr lang="en-US" altLang="zh-CN" dirty="0"/>
              <a:t>Kubernetes</a:t>
            </a:r>
            <a:r>
              <a:rPr lang="zh-CN" altLang="zh-CN" dirty="0"/>
              <a:t>集群运行命令的方法，以及创建和管理</a:t>
            </a:r>
            <a:r>
              <a:rPr lang="en-US" altLang="zh-CN" dirty="0"/>
              <a:t>Kubernetes</a:t>
            </a:r>
            <a:r>
              <a:rPr lang="zh-CN" altLang="zh-CN" dirty="0"/>
              <a:t>组件的各种方法。它会调用</a:t>
            </a:r>
            <a:r>
              <a:rPr lang="en-US" altLang="zh-CN" dirty="0"/>
              <a:t>API Server</a:t>
            </a:r>
            <a:r>
              <a:rPr lang="zh-CN" altLang="zh-CN" dirty="0"/>
              <a:t>发送请求写入状态到</a:t>
            </a:r>
            <a:r>
              <a:rPr lang="en-US" altLang="zh-CN" dirty="0"/>
              <a:t>ETCD</a:t>
            </a:r>
            <a:r>
              <a:rPr lang="zh-CN" altLang="zh-CN" dirty="0"/>
              <a:t>，或者查询</a:t>
            </a:r>
            <a:r>
              <a:rPr lang="en-US" altLang="zh-CN" dirty="0"/>
              <a:t>ETCD</a:t>
            </a:r>
            <a:r>
              <a:rPr lang="zh-CN" altLang="zh-CN" dirty="0"/>
              <a:t>的状态。</a:t>
            </a:r>
          </a:p>
          <a:p>
            <a:endParaRPr lang="zh-CN" altLang="en-US" dirty="0"/>
          </a:p>
        </p:txBody>
      </p:sp>
    </p:spTree>
    <p:extLst>
      <p:ext uri="{BB962C8B-B14F-4D97-AF65-F5344CB8AC3E}">
        <p14:creationId xmlns:p14="http://schemas.microsoft.com/office/powerpoint/2010/main" val="2565866571"/>
      </p:ext>
    </p:extLst>
  </p:cSld>
  <p:clrMapOvr>
    <a:masterClrMapping/>
  </p:clrMapOvr>
  <p:transition spd="med">
    <p:pul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BE8E2F-932D-4646-A8F0-3B6F9A5B6021}"/>
              </a:ext>
            </a:extLst>
          </p:cNvPr>
          <p:cNvSpPr>
            <a:spLocks noGrp="1"/>
          </p:cNvSpPr>
          <p:nvPr>
            <p:ph type="title"/>
          </p:nvPr>
        </p:nvSpPr>
        <p:spPr/>
        <p:txBody>
          <a:bodyPr/>
          <a:lstStyle/>
          <a:p>
            <a:r>
              <a:rPr lang="en-US" altLang="zh-CN" dirty="0"/>
              <a:t>5.6.4  Docker Swarm</a:t>
            </a:r>
            <a:endParaRPr lang="zh-CN" altLang="en-US" dirty="0"/>
          </a:p>
        </p:txBody>
      </p:sp>
      <p:sp>
        <p:nvSpPr>
          <p:cNvPr id="3" name="内容占位符 2">
            <a:extLst>
              <a:ext uri="{FF2B5EF4-FFF2-40B4-BE49-F238E27FC236}">
                <a16:creationId xmlns:a16="http://schemas.microsoft.com/office/drawing/2014/main" id="{48D41B1F-590B-41C1-A5C2-E46B7B64161F}"/>
              </a:ext>
            </a:extLst>
          </p:cNvPr>
          <p:cNvSpPr>
            <a:spLocks noGrp="1"/>
          </p:cNvSpPr>
          <p:nvPr>
            <p:ph idx="1"/>
          </p:nvPr>
        </p:nvSpPr>
        <p:spPr/>
        <p:txBody>
          <a:bodyPr/>
          <a:lstStyle/>
          <a:p>
            <a:r>
              <a:rPr lang="en-US" altLang="zh-CN" dirty="0"/>
              <a:t>Docker Swarm</a:t>
            </a:r>
            <a:r>
              <a:rPr lang="zh-CN" altLang="zh-CN" dirty="0"/>
              <a:t>是开源的</a:t>
            </a:r>
            <a:r>
              <a:rPr lang="en-US" altLang="zh-CN" dirty="0"/>
              <a:t>Docker</a:t>
            </a:r>
            <a:r>
              <a:rPr lang="zh-CN" altLang="zh-CN" dirty="0"/>
              <a:t>原生的集群管理工具，之前是个独立项目，</a:t>
            </a:r>
            <a:r>
              <a:rPr lang="en-US" altLang="zh-CN" dirty="0"/>
              <a:t>Docker 1.12</a:t>
            </a:r>
            <a:r>
              <a:rPr lang="zh-CN" altLang="zh-CN" dirty="0"/>
              <a:t>后被整合到</a:t>
            </a:r>
            <a:r>
              <a:rPr lang="en-US" altLang="zh-CN" dirty="0"/>
              <a:t>Docker Engine</a:t>
            </a:r>
            <a:r>
              <a:rPr lang="zh-CN" altLang="zh-CN" dirty="0"/>
              <a:t>中，作为</a:t>
            </a:r>
            <a:r>
              <a:rPr lang="en-US" altLang="zh-CN" dirty="0"/>
              <a:t>Swarm Mode</a:t>
            </a:r>
            <a:r>
              <a:rPr lang="zh-CN" altLang="zh-CN" dirty="0"/>
              <a:t>存在，执行一条命令即可启用。因此</a:t>
            </a:r>
            <a:r>
              <a:rPr lang="en-US" altLang="zh-CN" dirty="0"/>
              <a:t>Docker Swarm</a:t>
            </a:r>
            <a:r>
              <a:rPr lang="zh-CN" altLang="zh-CN" dirty="0"/>
              <a:t>实际上有两种：独立的</a:t>
            </a:r>
            <a:r>
              <a:rPr lang="en-US" altLang="zh-CN" dirty="0"/>
              <a:t>Swarm</a:t>
            </a:r>
            <a:r>
              <a:rPr lang="zh-CN" altLang="zh-CN" dirty="0"/>
              <a:t>和整合后</a:t>
            </a:r>
            <a:r>
              <a:rPr lang="en-US" altLang="zh-CN" dirty="0"/>
              <a:t>Swarm Mode</a:t>
            </a:r>
            <a:r>
              <a:rPr lang="zh-CN" altLang="zh-CN" dirty="0"/>
              <a:t>，官方推荐后者。相较于</a:t>
            </a:r>
            <a:r>
              <a:rPr lang="en-US" altLang="zh-CN" dirty="0"/>
              <a:t>Kubernetes</a:t>
            </a:r>
            <a:r>
              <a:rPr lang="zh-CN" altLang="zh-CN" dirty="0"/>
              <a:t>、</a:t>
            </a:r>
            <a:r>
              <a:rPr lang="en-US" altLang="zh-CN" dirty="0"/>
              <a:t>Mesos</a:t>
            </a:r>
            <a:r>
              <a:rPr lang="zh-CN" altLang="zh-CN" dirty="0"/>
              <a:t>等工具，</a:t>
            </a:r>
            <a:r>
              <a:rPr lang="en-US" altLang="zh-CN" dirty="0"/>
              <a:t>Swarm</a:t>
            </a:r>
            <a:r>
              <a:rPr lang="zh-CN" altLang="zh-CN" dirty="0"/>
              <a:t>最大的优势是轻量、原生和易于配置，它使得原本单主机的应用可以方便地部署到集群中。到</a:t>
            </a:r>
            <a:r>
              <a:rPr lang="en-US" altLang="zh-CN" dirty="0"/>
              <a:t>2018</a:t>
            </a:r>
            <a:r>
              <a:rPr lang="zh-CN" altLang="zh-CN" dirty="0"/>
              <a:t>年，除了原生</a:t>
            </a:r>
            <a:r>
              <a:rPr lang="en-US" altLang="zh-CN" dirty="0"/>
              <a:t>Swarm</a:t>
            </a:r>
            <a:r>
              <a:rPr lang="zh-CN" altLang="zh-CN" dirty="0"/>
              <a:t>应用，</a:t>
            </a:r>
            <a:r>
              <a:rPr lang="en-US" altLang="zh-CN" dirty="0"/>
              <a:t>Docker Swarm</a:t>
            </a:r>
            <a:r>
              <a:rPr lang="zh-CN" altLang="zh-CN" dirty="0"/>
              <a:t>还可以部署和管理</a:t>
            </a:r>
            <a:r>
              <a:rPr lang="en-US" altLang="zh-CN" dirty="0"/>
              <a:t>Kubernetes</a:t>
            </a:r>
            <a:r>
              <a:rPr lang="zh-CN" altLang="zh-CN" dirty="0"/>
              <a:t>应用。</a:t>
            </a:r>
            <a:endParaRPr lang="zh-CN" altLang="en-US" dirty="0"/>
          </a:p>
        </p:txBody>
      </p:sp>
      <p:pic>
        <p:nvPicPr>
          <p:cNvPr id="4" name="图片 3">
            <a:extLst>
              <a:ext uri="{FF2B5EF4-FFF2-40B4-BE49-F238E27FC236}">
                <a16:creationId xmlns:a16="http://schemas.microsoft.com/office/drawing/2014/main" id="{3B250DE7-D644-4434-A2D8-A29B88D3949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a:xfrm>
            <a:off x="3388403" y="3858205"/>
            <a:ext cx="949960" cy="712470"/>
          </a:xfrm>
          <a:prstGeom prst="rect">
            <a:avLst/>
          </a:prstGeom>
          <a:noFill/>
          <a:ln>
            <a:noFill/>
          </a:ln>
        </p:spPr>
      </p:pic>
      <p:pic>
        <p:nvPicPr>
          <p:cNvPr id="5" name="图片 4">
            <a:extLst>
              <a:ext uri="{FF2B5EF4-FFF2-40B4-BE49-F238E27FC236}">
                <a16:creationId xmlns:a16="http://schemas.microsoft.com/office/drawing/2014/main" id="{BF03BE08-28B0-49CD-ADA3-241AD71525EA}"/>
              </a:ext>
            </a:extLst>
          </p:cNvPr>
          <p:cNvPicPr/>
          <p:nvPr/>
        </p:nvPicPr>
        <p:blipFill>
          <a:blip r:embed="rId3" cstate="print">
            <a:extLst>
              <a:ext uri="{28A0092B-C50C-407E-A947-70E740481C1C}">
                <a14:useLocalDpi xmlns:a14="http://schemas.microsoft.com/office/drawing/2010/main" val="0"/>
              </a:ext>
            </a:extLst>
          </a:blip>
          <a:srcRect l="32958" t="2408" r="32278"/>
          <a:stretch>
            <a:fillRect/>
          </a:stretch>
        </p:blipFill>
        <p:spPr>
          <a:xfrm>
            <a:off x="4969214" y="3795475"/>
            <a:ext cx="762000" cy="962025"/>
          </a:xfrm>
          <a:prstGeom prst="rect">
            <a:avLst/>
          </a:prstGeom>
          <a:noFill/>
          <a:ln>
            <a:noFill/>
          </a:ln>
        </p:spPr>
      </p:pic>
    </p:spTree>
    <p:extLst>
      <p:ext uri="{BB962C8B-B14F-4D97-AF65-F5344CB8AC3E}">
        <p14:creationId xmlns:p14="http://schemas.microsoft.com/office/powerpoint/2010/main" val="3056839766"/>
      </p:ext>
    </p:extLst>
  </p:cSld>
  <p:clrMapOvr>
    <a:masterClrMapping/>
  </p:clrMapOvr>
  <p:transition spd="med">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749D1-CF34-4FA9-ACC9-1A2A483D614F}"/>
              </a:ext>
            </a:extLst>
          </p:cNvPr>
          <p:cNvSpPr>
            <a:spLocks noGrp="1"/>
          </p:cNvSpPr>
          <p:nvPr>
            <p:ph type="title"/>
          </p:nvPr>
        </p:nvSpPr>
        <p:spPr/>
        <p:txBody>
          <a:bodyPr/>
          <a:lstStyle/>
          <a:p>
            <a:r>
              <a:rPr lang="en-US" altLang="zh-CN" dirty="0"/>
              <a:t>5.6.4  Docker Swarm</a:t>
            </a:r>
            <a:endParaRPr lang="zh-CN" altLang="en-US" dirty="0"/>
          </a:p>
        </p:txBody>
      </p:sp>
      <p:sp>
        <p:nvSpPr>
          <p:cNvPr id="3" name="内容占位符 2">
            <a:extLst>
              <a:ext uri="{FF2B5EF4-FFF2-40B4-BE49-F238E27FC236}">
                <a16:creationId xmlns:a16="http://schemas.microsoft.com/office/drawing/2014/main" id="{DD4012C4-CD53-4BB2-9014-00ACE4E1CB5B}"/>
              </a:ext>
            </a:extLst>
          </p:cNvPr>
          <p:cNvSpPr>
            <a:spLocks noGrp="1"/>
          </p:cNvSpPr>
          <p:nvPr>
            <p:ph idx="1"/>
          </p:nvPr>
        </p:nvSpPr>
        <p:spPr/>
        <p:txBody>
          <a:bodyPr>
            <a:normAutofit fontScale="85000" lnSpcReduction="10000"/>
          </a:bodyPr>
          <a:lstStyle/>
          <a:p>
            <a:r>
              <a:rPr lang="en-US" altLang="zh-CN" dirty="0"/>
              <a:t>Docker Swarm</a:t>
            </a:r>
            <a:r>
              <a:rPr lang="zh-CN" altLang="zh-CN" dirty="0"/>
              <a:t>包含两方面：企业级的</a:t>
            </a:r>
            <a:r>
              <a:rPr lang="en-US" altLang="zh-CN" dirty="0"/>
              <a:t>Docker</a:t>
            </a:r>
            <a:r>
              <a:rPr lang="zh-CN" altLang="zh-CN" dirty="0"/>
              <a:t>安全集群和微服务应用编排引擎。集群方面，</a:t>
            </a:r>
            <a:r>
              <a:rPr lang="en-US" altLang="zh-CN" dirty="0"/>
              <a:t>Swarm</a:t>
            </a:r>
            <a:r>
              <a:rPr lang="zh-CN" altLang="zh-CN" dirty="0"/>
              <a:t>将一个或多个</a:t>
            </a:r>
            <a:r>
              <a:rPr lang="en-US" altLang="zh-CN" dirty="0"/>
              <a:t>Docker</a:t>
            </a:r>
            <a:r>
              <a:rPr lang="zh-CN" altLang="zh-CN" dirty="0"/>
              <a:t>节点组织起来，使得用户能够以集群方式管理它们，</a:t>
            </a:r>
            <a:r>
              <a:rPr lang="en-US" altLang="zh-CN" dirty="0"/>
              <a:t>Swarm </a:t>
            </a:r>
            <a:r>
              <a:rPr lang="zh-CN" altLang="zh-CN" dirty="0"/>
              <a:t>默认内置有加密的分布式集群存储（</a:t>
            </a:r>
            <a:r>
              <a:rPr lang="en-US" altLang="zh-CN" dirty="0"/>
              <a:t>encrypted distributed cluster store</a:t>
            </a:r>
            <a:r>
              <a:rPr lang="zh-CN" altLang="zh-CN" dirty="0"/>
              <a:t>）、加密网络（</a:t>
            </a:r>
            <a:r>
              <a:rPr lang="en-US" altLang="zh-CN" dirty="0"/>
              <a:t>Encrypted Network</a:t>
            </a:r>
            <a:r>
              <a:rPr lang="zh-CN" altLang="zh-CN" dirty="0"/>
              <a:t>）、公用</a:t>
            </a:r>
            <a:r>
              <a:rPr lang="en-US" altLang="zh-CN" dirty="0"/>
              <a:t>TLS</a:t>
            </a:r>
            <a:r>
              <a:rPr lang="zh-CN" altLang="zh-CN" dirty="0"/>
              <a:t>（</a:t>
            </a:r>
            <a:r>
              <a:rPr lang="en-US" altLang="zh-CN" dirty="0"/>
              <a:t>Mutual TLS</a:t>
            </a:r>
            <a:r>
              <a:rPr lang="zh-CN" altLang="zh-CN" dirty="0"/>
              <a:t>）、安全集群接入令牌</a:t>
            </a:r>
            <a:r>
              <a:rPr lang="en-US" altLang="zh-CN" dirty="0"/>
              <a:t> Secure Cluster Join Token</a:t>
            </a:r>
            <a:r>
              <a:rPr lang="zh-CN" altLang="zh-CN" dirty="0"/>
              <a:t>）以及一套简化数字证书管理的</a:t>
            </a:r>
            <a:r>
              <a:rPr lang="en-US" altLang="zh-CN" dirty="0"/>
              <a:t> PKI</a:t>
            </a:r>
            <a:r>
              <a:rPr lang="zh-CN" altLang="zh-CN" dirty="0"/>
              <a:t>（</a:t>
            </a:r>
            <a:r>
              <a:rPr lang="en-US" altLang="zh-CN" dirty="0"/>
              <a:t>Public Key Infrastructure</a:t>
            </a:r>
            <a:r>
              <a:rPr lang="zh-CN" altLang="zh-CN" dirty="0"/>
              <a:t>），安全性极高，可以自如地添加或删除节点；编排方面，</a:t>
            </a:r>
            <a:r>
              <a:rPr lang="en-US" altLang="zh-CN" dirty="0"/>
              <a:t>Swarm</a:t>
            </a:r>
            <a:r>
              <a:rPr lang="zh-CN" altLang="zh-CN" dirty="0"/>
              <a:t>提供了一套丰富的</a:t>
            </a:r>
            <a:r>
              <a:rPr lang="en-US" altLang="zh-CN" dirty="0"/>
              <a:t>API</a:t>
            </a:r>
            <a:r>
              <a:rPr lang="zh-CN" altLang="zh-CN" dirty="0"/>
              <a:t>使得部署和管理复杂的微服务应用变得易如反掌，通过将应用定义在声明式配置文件中，就可以使用原生的</a:t>
            </a:r>
            <a:r>
              <a:rPr lang="en-US" altLang="zh-CN" dirty="0"/>
              <a:t>Docker</a:t>
            </a:r>
            <a:r>
              <a:rPr lang="zh-CN" altLang="zh-CN" dirty="0"/>
              <a:t>命令完成部署，</a:t>
            </a:r>
            <a:r>
              <a:rPr lang="en-US" altLang="zh-CN" dirty="0"/>
              <a:t>Swarm</a:t>
            </a:r>
            <a:r>
              <a:rPr lang="zh-CN" altLang="zh-CN" dirty="0"/>
              <a:t>中的最小调度单元是服务（</a:t>
            </a:r>
            <a:r>
              <a:rPr lang="en-US" altLang="zh-CN" dirty="0"/>
              <a:t>Service</a:t>
            </a:r>
            <a:r>
              <a:rPr lang="zh-CN" altLang="zh-CN" dirty="0"/>
              <a:t>），它是随</a:t>
            </a:r>
            <a:r>
              <a:rPr lang="en-US" altLang="zh-CN" dirty="0"/>
              <a:t>Swarm</a:t>
            </a:r>
            <a:r>
              <a:rPr lang="zh-CN" altLang="zh-CN" dirty="0"/>
              <a:t>引入的新概念，在</a:t>
            </a:r>
            <a:r>
              <a:rPr lang="en-US" altLang="zh-CN" dirty="0"/>
              <a:t>API</a:t>
            </a:r>
            <a:r>
              <a:rPr lang="zh-CN" altLang="zh-CN" dirty="0"/>
              <a:t>中是一个新的对象元素，它基于容器封装了一些高级特性，是一个更高层次的概念，当容器被封装在一个服务中时，称之为一个任务（</a:t>
            </a:r>
            <a:r>
              <a:rPr lang="en-US" altLang="zh-CN" dirty="0"/>
              <a:t>Task</a:t>
            </a:r>
            <a:r>
              <a:rPr lang="zh-CN" altLang="zh-CN" dirty="0"/>
              <a:t>）或一个副本，服务中增加了诸如扩缩容、滚动升级以及简单回滚等特性。</a:t>
            </a:r>
          </a:p>
        </p:txBody>
      </p:sp>
    </p:spTree>
    <p:extLst>
      <p:ext uri="{BB962C8B-B14F-4D97-AF65-F5344CB8AC3E}">
        <p14:creationId xmlns:p14="http://schemas.microsoft.com/office/powerpoint/2010/main" val="3329820017"/>
      </p:ext>
    </p:extLst>
  </p:cSld>
  <p:clrMapOvr>
    <a:masterClrMapping/>
  </p:clrMapOvr>
  <p:transition spd="med">
    <p:pull/>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AE51E9-1F7E-4EC7-94C7-413B2675554A}"/>
              </a:ext>
            </a:extLst>
          </p:cNvPr>
          <p:cNvSpPr>
            <a:spLocks noGrp="1"/>
          </p:cNvSpPr>
          <p:nvPr>
            <p:ph type="title"/>
          </p:nvPr>
        </p:nvSpPr>
        <p:spPr/>
        <p:txBody>
          <a:bodyPr/>
          <a:lstStyle/>
          <a:p>
            <a:r>
              <a:rPr lang="en-US" altLang="zh-CN" dirty="0"/>
              <a:t>Docker Swarm</a:t>
            </a:r>
            <a:r>
              <a:rPr lang="zh-CN" altLang="zh-CN" dirty="0"/>
              <a:t>体系架构</a:t>
            </a:r>
            <a:endParaRPr lang="zh-CN" altLang="en-US" dirty="0"/>
          </a:p>
        </p:txBody>
      </p:sp>
      <p:sp>
        <p:nvSpPr>
          <p:cNvPr id="3" name="内容占位符 2">
            <a:extLst>
              <a:ext uri="{FF2B5EF4-FFF2-40B4-BE49-F238E27FC236}">
                <a16:creationId xmlns:a16="http://schemas.microsoft.com/office/drawing/2014/main" id="{9F30B8F4-C00C-4C94-9A4F-A456C67A5AEC}"/>
              </a:ext>
            </a:extLst>
          </p:cNvPr>
          <p:cNvSpPr>
            <a:spLocks noGrp="1"/>
          </p:cNvSpPr>
          <p:nvPr>
            <p:ph idx="1"/>
          </p:nvPr>
        </p:nvSpPr>
        <p:spPr/>
        <p:txBody>
          <a:bodyPr/>
          <a:lstStyle/>
          <a:p>
            <a:endParaRPr lang="zh-CN" altLang="en-US"/>
          </a:p>
        </p:txBody>
      </p:sp>
      <p:grpSp>
        <p:nvGrpSpPr>
          <p:cNvPr id="4" name="画布 21738">
            <a:extLst>
              <a:ext uri="{FF2B5EF4-FFF2-40B4-BE49-F238E27FC236}">
                <a16:creationId xmlns:a16="http://schemas.microsoft.com/office/drawing/2014/main" id="{E8E069CA-8B34-437E-93A1-06267531B0CE}"/>
              </a:ext>
            </a:extLst>
          </p:cNvPr>
          <p:cNvGrpSpPr/>
          <p:nvPr/>
        </p:nvGrpSpPr>
        <p:grpSpPr>
          <a:xfrm>
            <a:off x="1934845" y="1260873"/>
            <a:ext cx="5274310" cy="3371850"/>
            <a:chOff x="0" y="0"/>
            <a:chExt cx="5274310" cy="3371850"/>
          </a:xfrm>
        </p:grpSpPr>
        <p:sp>
          <p:nvSpPr>
            <p:cNvPr id="5" name="矩形 4">
              <a:extLst>
                <a:ext uri="{FF2B5EF4-FFF2-40B4-BE49-F238E27FC236}">
                  <a16:creationId xmlns:a16="http://schemas.microsoft.com/office/drawing/2014/main" id="{37021746-13AC-4924-AF76-014678A7A31D}"/>
                </a:ext>
              </a:extLst>
            </p:cNvPr>
            <p:cNvSpPr/>
            <p:nvPr/>
          </p:nvSpPr>
          <p:spPr>
            <a:xfrm>
              <a:off x="0" y="0"/>
              <a:ext cx="5274310" cy="3371850"/>
            </a:xfrm>
            <a:prstGeom prst="rect">
              <a:avLst/>
            </a:prstGeom>
            <a:solidFill>
              <a:prstClr val="white"/>
            </a:solidFill>
          </p:spPr>
        </p:sp>
        <p:sp>
          <p:nvSpPr>
            <p:cNvPr id="6" name="文本框 121">
              <a:extLst>
                <a:ext uri="{FF2B5EF4-FFF2-40B4-BE49-F238E27FC236}">
                  <a16:creationId xmlns:a16="http://schemas.microsoft.com/office/drawing/2014/main" id="{779EF859-C568-4A31-9376-DF1EEDD98AAB}"/>
                </a:ext>
              </a:extLst>
            </p:cNvPr>
            <p:cNvSpPr txBox="1"/>
            <p:nvPr/>
          </p:nvSpPr>
          <p:spPr>
            <a:xfrm>
              <a:off x="445071" y="3140218"/>
              <a:ext cx="1005205" cy="22288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Docker Container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121">
              <a:extLst>
                <a:ext uri="{FF2B5EF4-FFF2-40B4-BE49-F238E27FC236}">
                  <a16:creationId xmlns:a16="http://schemas.microsoft.com/office/drawing/2014/main" id="{D1030A88-AD25-45FC-91BE-FE0832A2C98D}"/>
                </a:ext>
              </a:extLst>
            </p:cNvPr>
            <p:cNvSpPr txBox="1"/>
            <p:nvPr/>
          </p:nvSpPr>
          <p:spPr>
            <a:xfrm>
              <a:off x="2606702" y="1845128"/>
              <a:ext cx="475615" cy="25611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HTTP</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121">
              <a:extLst>
                <a:ext uri="{FF2B5EF4-FFF2-40B4-BE49-F238E27FC236}">
                  <a16:creationId xmlns:a16="http://schemas.microsoft.com/office/drawing/2014/main" id="{BAD687EA-47AC-48F8-A3BC-88A98DC72A63}"/>
                </a:ext>
              </a:extLst>
            </p:cNvPr>
            <p:cNvSpPr txBox="1"/>
            <p:nvPr/>
          </p:nvSpPr>
          <p:spPr>
            <a:xfrm>
              <a:off x="3685198" y="256200"/>
              <a:ext cx="647065" cy="22352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lnSpc>
                  <a:spcPts val="1000"/>
                </a:lnSpc>
                <a:spcAft>
                  <a:spcPts val="0"/>
                </a:spcAft>
              </a:pPr>
              <a:r>
                <a:rPr lang="zh-CN" sz="900" kern="100">
                  <a:effectLst/>
                  <a:latin typeface="等线" panose="02010600030101010101" pitchFamily="2" charset="-122"/>
                  <a:ea typeface="宋体" panose="02010600030101010101" pitchFamily="2" charset="-122"/>
                  <a:cs typeface="Times New Roman" panose="02020603050405020304" pitchFamily="18" charset="0"/>
                </a:rPr>
                <a:t>令牌服务</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107FB9F8-5AA1-4579-94BF-D615A883DFD0}"/>
                </a:ext>
              </a:extLst>
            </p:cNvPr>
            <p:cNvSpPr/>
            <p:nvPr/>
          </p:nvSpPr>
          <p:spPr>
            <a:xfrm>
              <a:off x="1758428" y="914653"/>
              <a:ext cx="1800225" cy="876047"/>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Swarm Manager</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821B28C0-8513-4E5B-A2C9-3E0E313F3216}"/>
                </a:ext>
              </a:extLst>
            </p:cNvPr>
            <p:cNvSpPr/>
            <p:nvPr/>
          </p:nvSpPr>
          <p:spPr>
            <a:xfrm>
              <a:off x="1843791" y="1322078"/>
              <a:ext cx="799465" cy="37109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Scheduler</a:t>
              </a:r>
              <a:endParaRPr lang="zh-CN" sz="1050" kern="100">
                <a:effectLst/>
                <a:ea typeface="等线" panose="02010600030101010101" pitchFamily="2" charset="-122"/>
                <a:cs typeface="Times New Roman" panose="02020603050405020304" pitchFamily="18" charset="0"/>
              </a:endParaRPr>
            </a:p>
          </p:txBody>
        </p:sp>
        <p:sp>
          <p:nvSpPr>
            <p:cNvPr id="11" name="矩形: 圆角 10">
              <a:extLst>
                <a:ext uri="{FF2B5EF4-FFF2-40B4-BE49-F238E27FC236}">
                  <a16:creationId xmlns:a16="http://schemas.microsoft.com/office/drawing/2014/main" id="{5CC43D8B-0D2B-4161-89C4-3237C61CDF0F}"/>
                </a:ext>
              </a:extLst>
            </p:cNvPr>
            <p:cNvSpPr/>
            <p:nvPr/>
          </p:nvSpPr>
          <p:spPr>
            <a:xfrm>
              <a:off x="2676911" y="1321080"/>
              <a:ext cx="799465" cy="37109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Discovery</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Service</a:t>
              </a:r>
              <a:endParaRPr lang="zh-CN" sz="1050" kern="100">
                <a:effectLst/>
                <a:ea typeface="等线" panose="02010600030101010101" pitchFamily="2" charset="-122"/>
                <a:cs typeface="Times New Roman" panose="02020603050405020304" pitchFamily="18" charset="0"/>
              </a:endParaRPr>
            </a:p>
          </p:txBody>
        </p:sp>
        <p:sp>
          <p:nvSpPr>
            <p:cNvPr id="12" name="圆柱体 11">
              <a:extLst>
                <a:ext uri="{FF2B5EF4-FFF2-40B4-BE49-F238E27FC236}">
                  <a16:creationId xmlns:a16="http://schemas.microsoft.com/office/drawing/2014/main" id="{0EF869CA-5C0C-4FCB-BBCA-0B9383EACF31}"/>
                </a:ext>
              </a:extLst>
            </p:cNvPr>
            <p:cNvSpPr/>
            <p:nvPr/>
          </p:nvSpPr>
          <p:spPr>
            <a:xfrm>
              <a:off x="4115186" y="1132497"/>
              <a:ext cx="556260" cy="443865"/>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ETCD</a:t>
              </a:r>
              <a:endParaRPr lang="zh-CN" sz="1050" kern="100">
                <a:effectLst/>
                <a:ea typeface="等线" panose="02010600030101010101" pitchFamily="2" charset="-122"/>
                <a:cs typeface="Times New Roman" panose="02020603050405020304" pitchFamily="18" charset="0"/>
              </a:endParaRPr>
            </a:p>
          </p:txBody>
        </p:sp>
        <p:cxnSp>
          <p:nvCxnSpPr>
            <p:cNvPr id="13" name="直接箭头连接符 12">
              <a:extLst>
                <a:ext uri="{FF2B5EF4-FFF2-40B4-BE49-F238E27FC236}">
                  <a16:creationId xmlns:a16="http://schemas.microsoft.com/office/drawing/2014/main" id="{BB23C277-A983-4B8A-87A1-E41599DA7144}"/>
                </a:ext>
              </a:extLst>
            </p:cNvPr>
            <p:cNvCxnSpPr/>
            <p:nvPr/>
          </p:nvCxnSpPr>
          <p:spPr>
            <a:xfrm flipH="1" flipV="1">
              <a:off x="3558653" y="1352677"/>
              <a:ext cx="556533" cy="175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椭圆 13">
              <a:extLst>
                <a:ext uri="{FF2B5EF4-FFF2-40B4-BE49-F238E27FC236}">
                  <a16:creationId xmlns:a16="http://schemas.microsoft.com/office/drawing/2014/main" id="{34DDA525-6832-46D5-8920-75690EE0110D}"/>
                </a:ext>
              </a:extLst>
            </p:cNvPr>
            <p:cNvSpPr/>
            <p:nvPr/>
          </p:nvSpPr>
          <p:spPr>
            <a:xfrm>
              <a:off x="2982684" y="27213"/>
              <a:ext cx="745673" cy="745200"/>
            </a:xfrm>
            <a:prstGeom prst="ellipse">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Docker</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Hub</a:t>
              </a:r>
              <a:endParaRPr lang="zh-CN" sz="1050" kern="100">
                <a:effectLst/>
                <a:ea typeface="等线" panose="02010600030101010101" pitchFamily="2" charset="-122"/>
                <a:cs typeface="Times New Roman" panose="02020603050405020304" pitchFamily="18" charset="0"/>
              </a:endParaRPr>
            </a:p>
          </p:txBody>
        </p:sp>
        <p:sp>
          <p:nvSpPr>
            <p:cNvPr id="15" name="矩形: 圆角 14">
              <a:extLst>
                <a:ext uri="{FF2B5EF4-FFF2-40B4-BE49-F238E27FC236}">
                  <a16:creationId xmlns:a16="http://schemas.microsoft.com/office/drawing/2014/main" id="{38DF7228-54B8-45DF-B5BB-4890DA1FE15D}"/>
                </a:ext>
              </a:extLst>
            </p:cNvPr>
            <p:cNvSpPr/>
            <p:nvPr/>
          </p:nvSpPr>
          <p:spPr>
            <a:xfrm>
              <a:off x="217712" y="1166630"/>
              <a:ext cx="799465" cy="37084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Docker</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cxnSp>
          <p:nvCxnSpPr>
            <p:cNvPr id="16" name="连接符: 肘形 15">
              <a:extLst>
                <a:ext uri="{FF2B5EF4-FFF2-40B4-BE49-F238E27FC236}">
                  <a16:creationId xmlns:a16="http://schemas.microsoft.com/office/drawing/2014/main" id="{6DA92654-8F98-4535-9711-AD3D5A371549}"/>
                </a:ext>
              </a:extLst>
            </p:cNvPr>
            <p:cNvCxnSpPr/>
            <p:nvPr/>
          </p:nvCxnSpPr>
          <p:spPr>
            <a:xfrm rot="10800000" flipV="1">
              <a:off x="2658542" y="399813"/>
              <a:ext cx="324143" cy="514840"/>
            </a:xfrm>
            <a:prstGeom prst="bentConnector2">
              <a:avLst/>
            </a:prstGeom>
            <a:ln>
              <a:prstDash val="lgDash"/>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D7E658B2-DA83-48C4-91F5-64085EA56108}"/>
                </a:ext>
              </a:extLst>
            </p:cNvPr>
            <p:cNvCxnSpPr/>
            <p:nvPr/>
          </p:nvCxnSpPr>
          <p:spPr>
            <a:xfrm>
              <a:off x="1017177" y="1352050"/>
              <a:ext cx="741251" cy="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矩形 17">
              <a:extLst>
                <a:ext uri="{FF2B5EF4-FFF2-40B4-BE49-F238E27FC236}">
                  <a16:creationId xmlns:a16="http://schemas.microsoft.com/office/drawing/2014/main" id="{7E60F051-D91F-4F34-9C73-B78523C8C7DE}"/>
                </a:ext>
              </a:extLst>
            </p:cNvPr>
            <p:cNvSpPr/>
            <p:nvPr/>
          </p:nvSpPr>
          <p:spPr>
            <a:xfrm>
              <a:off x="528348" y="2306569"/>
              <a:ext cx="1180714" cy="855254"/>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Swarm Worker</a:t>
              </a:r>
              <a:endParaRPr lang="zh-CN" sz="1050" kern="100">
                <a:effectLst/>
                <a:ea typeface="等线" panose="02010600030101010101" pitchFamily="2" charset="-122"/>
                <a:cs typeface="Times New Roman" panose="02020603050405020304" pitchFamily="18" charset="0"/>
              </a:endParaRPr>
            </a:p>
          </p:txBody>
        </p:sp>
        <p:sp>
          <p:nvSpPr>
            <p:cNvPr id="19" name="矩形: 圆角 18">
              <a:extLst>
                <a:ext uri="{FF2B5EF4-FFF2-40B4-BE49-F238E27FC236}">
                  <a16:creationId xmlns:a16="http://schemas.microsoft.com/office/drawing/2014/main" id="{1D990AED-7E47-45B2-BCCA-9ABCFB9122F2}"/>
                </a:ext>
              </a:extLst>
            </p:cNvPr>
            <p:cNvSpPr/>
            <p:nvPr/>
          </p:nvSpPr>
          <p:spPr>
            <a:xfrm>
              <a:off x="581143" y="2392798"/>
              <a:ext cx="1068047" cy="26283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Docker Daemon</a:t>
              </a:r>
              <a:endParaRPr lang="zh-CN" sz="1050" kern="100">
                <a:effectLst/>
                <a:ea typeface="等线"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C825BE5B-22A2-458E-B79F-021605EDC963}"/>
                </a:ext>
              </a:extLst>
            </p:cNvPr>
            <p:cNvSpPr/>
            <p:nvPr/>
          </p:nvSpPr>
          <p:spPr>
            <a:xfrm>
              <a:off x="609989" y="2794153"/>
              <a:ext cx="216000" cy="108000"/>
            </a:xfrm>
            <a:prstGeom prst="rect">
              <a:avLst/>
            </a:prstGeom>
            <a:solidFill>
              <a:schemeClr val="bg1">
                <a:lumMod val="50000"/>
              </a:schemeClr>
            </a:solidFill>
            <a:ln w="6350">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1" name="矩形 20">
              <a:extLst>
                <a:ext uri="{FF2B5EF4-FFF2-40B4-BE49-F238E27FC236}">
                  <a16:creationId xmlns:a16="http://schemas.microsoft.com/office/drawing/2014/main" id="{247D35BF-A1F9-4E9D-ABC8-F68E8460D123}"/>
                </a:ext>
              </a:extLst>
            </p:cNvPr>
            <p:cNvSpPr/>
            <p:nvPr/>
          </p:nvSpPr>
          <p:spPr>
            <a:xfrm>
              <a:off x="866796" y="2794091"/>
              <a:ext cx="216000" cy="108000"/>
            </a:xfrm>
            <a:prstGeom prst="rect">
              <a:avLst/>
            </a:prstGeom>
            <a:solidFill>
              <a:schemeClr val="bg1">
                <a:lumMod val="50000"/>
              </a:schemeClr>
            </a:solidFill>
            <a:ln w="6350">
              <a:solidFill>
                <a:schemeClr val="bg1">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2" name="矩形 21">
              <a:extLst>
                <a:ext uri="{FF2B5EF4-FFF2-40B4-BE49-F238E27FC236}">
                  <a16:creationId xmlns:a16="http://schemas.microsoft.com/office/drawing/2014/main" id="{B8CDC46D-E91E-4DFF-86A1-D308318284F7}"/>
                </a:ext>
              </a:extLst>
            </p:cNvPr>
            <p:cNvSpPr/>
            <p:nvPr/>
          </p:nvSpPr>
          <p:spPr>
            <a:xfrm>
              <a:off x="1121618" y="2793661"/>
              <a:ext cx="215900" cy="107950"/>
            </a:xfrm>
            <a:prstGeom prst="rect">
              <a:avLst/>
            </a:prstGeom>
            <a:solidFill>
              <a:schemeClr val="bg1">
                <a:lumMod val="50000"/>
              </a:schemeClr>
            </a:solidFill>
            <a:ln w="6350">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3" name="矩形 22">
              <a:extLst>
                <a:ext uri="{FF2B5EF4-FFF2-40B4-BE49-F238E27FC236}">
                  <a16:creationId xmlns:a16="http://schemas.microsoft.com/office/drawing/2014/main" id="{C14A2406-02D0-4723-95D1-E8C6A215D5AC}"/>
                </a:ext>
              </a:extLst>
            </p:cNvPr>
            <p:cNvSpPr/>
            <p:nvPr/>
          </p:nvSpPr>
          <p:spPr>
            <a:xfrm>
              <a:off x="1378158" y="2793661"/>
              <a:ext cx="215900" cy="107950"/>
            </a:xfrm>
            <a:prstGeom prst="rect">
              <a:avLst/>
            </a:prstGeom>
            <a:solidFill>
              <a:schemeClr val="bg1">
                <a:lumMod val="50000"/>
              </a:schemeClr>
            </a:solidFill>
            <a:ln w="6350">
              <a:solidFill>
                <a:schemeClr val="bg1">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4" name="矩形 23">
              <a:extLst>
                <a:ext uri="{FF2B5EF4-FFF2-40B4-BE49-F238E27FC236}">
                  <a16:creationId xmlns:a16="http://schemas.microsoft.com/office/drawing/2014/main" id="{B4B99993-AD4A-4FB2-8CB2-DA7F90FD1B3A}"/>
                </a:ext>
              </a:extLst>
            </p:cNvPr>
            <p:cNvSpPr/>
            <p:nvPr/>
          </p:nvSpPr>
          <p:spPr>
            <a:xfrm>
              <a:off x="2068676" y="2307222"/>
              <a:ext cx="1180465" cy="854710"/>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Swarm Worker</a:t>
              </a:r>
              <a:endParaRPr lang="zh-CN" sz="1050" kern="100">
                <a:effectLst/>
                <a:ea typeface="等线" panose="02010600030101010101" pitchFamily="2" charset="-122"/>
                <a:cs typeface="Times New Roman" panose="02020603050405020304" pitchFamily="18" charset="0"/>
              </a:endParaRPr>
            </a:p>
          </p:txBody>
        </p:sp>
        <p:sp>
          <p:nvSpPr>
            <p:cNvPr id="25" name="矩形: 圆角 24">
              <a:extLst>
                <a:ext uri="{FF2B5EF4-FFF2-40B4-BE49-F238E27FC236}">
                  <a16:creationId xmlns:a16="http://schemas.microsoft.com/office/drawing/2014/main" id="{57090EDF-53D7-44CE-9091-E6D0CFBAEEC0}"/>
                </a:ext>
              </a:extLst>
            </p:cNvPr>
            <p:cNvSpPr/>
            <p:nvPr/>
          </p:nvSpPr>
          <p:spPr>
            <a:xfrm>
              <a:off x="2121381" y="2392947"/>
              <a:ext cx="1067435" cy="26225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Docker Daemon</a:t>
              </a:r>
              <a:endParaRPr lang="zh-CN" sz="1050" kern="100">
                <a:effectLst/>
                <a:ea typeface="等线" panose="02010600030101010101" pitchFamily="2" charset="-122"/>
                <a:cs typeface="Times New Roman" panose="02020603050405020304" pitchFamily="18" charset="0"/>
              </a:endParaRPr>
            </a:p>
          </p:txBody>
        </p:sp>
        <p:sp>
          <p:nvSpPr>
            <p:cNvPr id="26" name="矩形 25">
              <a:extLst>
                <a:ext uri="{FF2B5EF4-FFF2-40B4-BE49-F238E27FC236}">
                  <a16:creationId xmlns:a16="http://schemas.microsoft.com/office/drawing/2014/main" id="{E2A8F9ED-89CA-40D1-8399-6F9ADBAA6CE0}"/>
                </a:ext>
              </a:extLst>
            </p:cNvPr>
            <p:cNvSpPr/>
            <p:nvPr/>
          </p:nvSpPr>
          <p:spPr>
            <a:xfrm>
              <a:off x="2149956" y="2794267"/>
              <a:ext cx="215900" cy="107950"/>
            </a:xfrm>
            <a:prstGeom prst="rect">
              <a:avLst/>
            </a:prstGeom>
            <a:solidFill>
              <a:schemeClr val="bg1">
                <a:lumMod val="50000"/>
              </a:schemeClr>
            </a:solidFill>
            <a:ln w="6350">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矩形 26">
              <a:extLst>
                <a:ext uri="{FF2B5EF4-FFF2-40B4-BE49-F238E27FC236}">
                  <a16:creationId xmlns:a16="http://schemas.microsoft.com/office/drawing/2014/main" id="{18C6DEA6-1CA4-4DA1-A5B0-3813296A3F60}"/>
                </a:ext>
              </a:extLst>
            </p:cNvPr>
            <p:cNvSpPr/>
            <p:nvPr/>
          </p:nvSpPr>
          <p:spPr>
            <a:xfrm>
              <a:off x="2407131" y="2794267"/>
              <a:ext cx="215900" cy="107950"/>
            </a:xfrm>
            <a:prstGeom prst="rect">
              <a:avLst/>
            </a:prstGeom>
            <a:solidFill>
              <a:schemeClr val="bg1">
                <a:lumMod val="50000"/>
              </a:schemeClr>
            </a:solidFill>
            <a:ln w="6350">
              <a:solidFill>
                <a:schemeClr val="bg1">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矩形 27">
              <a:extLst>
                <a:ext uri="{FF2B5EF4-FFF2-40B4-BE49-F238E27FC236}">
                  <a16:creationId xmlns:a16="http://schemas.microsoft.com/office/drawing/2014/main" id="{2AC7BFF7-D0F8-4780-B289-0049AED7622F}"/>
                </a:ext>
              </a:extLst>
            </p:cNvPr>
            <p:cNvSpPr/>
            <p:nvPr/>
          </p:nvSpPr>
          <p:spPr>
            <a:xfrm>
              <a:off x="2661766" y="2794267"/>
              <a:ext cx="215900" cy="107315"/>
            </a:xfrm>
            <a:prstGeom prst="rect">
              <a:avLst/>
            </a:prstGeom>
            <a:solidFill>
              <a:schemeClr val="bg1">
                <a:lumMod val="50000"/>
              </a:schemeClr>
            </a:solidFill>
            <a:ln w="6350">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9" name="矩形 28">
              <a:extLst>
                <a:ext uri="{FF2B5EF4-FFF2-40B4-BE49-F238E27FC236}">
                  <a16:creationId xmlns:a16="http://schemas.microsoft.com/office/drawing/2014/main" id="{21288CAF-95BD-4796-A921-6293FC982BB6}"/>
                </a:ext>
              </a:extLst>
            </p:cNvPr>
            <p:cNvSpPr/>
            <p:nvPr/>
          </p:nvSpPr>
          <p:spPr>
            <a:xfrm>
              <a:off x="2918306" y="2794267"/>
              <a:ext cx="215900" cy="107315"/>
            </a:xfrm>
            <a:prstGeom prst="rect">
              <a:avLst/>
            </a:prstGeom>
            <a:solidFill>
              <a:schemeClr val="bg1">
                <a:lumMod val="50000"/>
              </a:schemeClr>
            </a:solidFill>
            <a:ln w="6350">
              <a:solidFill>
                <a:schemeClr val="bg1">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a:extLst>
                <a:ext uri="{FF2B5EF4-FFF2-40B4-BE49-F238E27FC236}">
                  <a16:creationId xmlns:a16="http://schemas.microsoft.com/office/drawing/2014/main" id="{1D7EE529-0E68-4C6A-B9CA-6EEDCA2C74B7}"/>
                </a:ext>
              </a:extLst>
            </p:cNvPr>
            <p:cNvSpPr/>
            <p:nvPr/>
          </p:nvSpPr>
          <p:spPr>
            <a:xfrm>
              <a:off x="3609003" y="2307679"/>
              <a:ext cx="1180465" cy="854710"/>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Swarm Worker</a:t>
              </a:r>
              <a:endParaRPr lang="zh-CN" sz="1050" kern="100">
                <a:effectLst/>
                <a:ea typeface="等线" panose="02010600030101010101" pitchFamily="2" charset="-122"/>
                <a:cs typeface="Times New Roman" panose="02020603050405020304" pitchFamily="18" charset="0"/>
              </a:endParaRPr>
            </a:p>
          </p:txBody>
        </p:sp>
        <p:sp>
          <p:nvSpPr>
            <p:cNvPr id="31" name="矩形: 圆角 30">
              <a:extLst>
                <a:ext uri="{FF2B5EF4-FFF2-40B4-BE49-F238E27FC236}">
                  <a16:creationId xmlns:a16="http://schemas.microsoft.com/office/drawing/2014/main" id="{67812F76-788D-4EA6-A4D9-BF69F1361C23}"/>
                </a:ext>
              </a:extLst>
            </p:cNvPr>
            <p:cNvSpPr/>
            <p:nvPr/>
          </p:nvSpPr>
          <p:spPr>
            <a:xfrm>
              <a:off x="3661708" y="2393404"/>
              <a:ext cx="1067435" cy="26225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Docker Daemon</a:t>
              </a:r>
              <a:endParaRPr lang="zh-CN" sz="1050" kern="100">
                <a:effectLst/>
                <a:ea typeface="等线" panose="02010600030101010101" pitchFamily="2" charset="-122"/>
                <a:cs typeface="Times New Roman" panose="02020603050405020304" pitchFamily="18" charset="0"/>
              </a:endParaRPr>
            </a:p>
          </p:txBody>
        </p:sp>
        <p:sp>
          <p:nvSpPr>
            <p:cNvPr id="32" name="矩形 31">
              <a:extLst>
                <a:ext uri="{FF2B5EF4-FFF2-40B4-BE49-F238E27FC236}">
                  <a16:creationId xmlns:a16="http://schemas.microsoft.com/office/drawing/2014/main" id="{7EA70544-8A3F-4ACD-B9BC-B13C8F93A4C8}"/>
                </a:ext>
              </a:extLst>
            </p:cNvPr>
            <p:cNvSpPr/>
            <p:nvPr/>
          </p:nvSpPr>
          <p:spPr>
            <a:xfrm>
              <a:off x="3690283" y="2794724"/>
              <a:ext cx="215900" cy="107950"/>
            </a:xfrm>
            <a:prstGeom prst="rect">
              <a:avLst/>
            </a:prstGeom>
            <a:solidFill>
              <a:schemeClr val="bg1">
                <a:lumMod val="50000"/>
              </a:schemeClr>
            </a:solidFill>
            <a:ln w="6350">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3" name="矩形 32">
              <a:extLst>
                <a:ext uri="{FF2B5EF4-FFF2-40B4-BE49-F238E27FC236}">
                  <a16:creationId xmlns:a16="http://schemas.microsoft.com/office/drawing/2014/main" id="{C5F7D2AE-9ACB-49E7-8698-6C332B3B27E7}"/>
                </a:ext>
              </a:extLst>
            </p:cNvPr>
            <p:cNvSpPr/>
            <p:nvPr/>
          </p:nvSpPr>
          <p:spPr>
            <a:xfrm>
              <a:off x="3947458" y="2794724"/>
              <a:ext cx="215900" cy="107950"/>
            </a:xfrm>
            <a:prstGeom prst="rect">
              <a:avLst/>
            </a:prstGeom>
            <a:solidFill>
              <a:schemeClr val="bg1">
                <a:lumMod val="50000"/>
              </a:schemeClr>
            </a:solidFill>
            <a:ln w="6350">
              <a:solidFill>
                <a:schemeClr val="bg1">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4" name="矩形 33">
              <a:extLst>
                <a:ext uri="{FF2B5EF4-FFF2-40B4-BE49-F238E27FC236}">
                  <a16:creationId xmlns:a16="http://schemas.microsoft.com/office/drawing/2014/main" id="{EC3462DF-5173-4B24-BCFE-EB4244D2688E}"/>
                </a:ext>
              </a:extLst>
            </p:cNvPr>
            <p:cNvSpPr/>
            <p:nvPr/>
          </p:nvSpPr>
          <p:spPr>
            <a:xfrm>
              <a:off x="4202093" y="2794724"/>
              <a:ext cx="215900" cy="107315"/>
            </a:xfrm>
            <a:prstGeom prst="rect">
              <a:avLst/>
            </a:prstGeom>
            <a:solidFill>
              <a:schemeClr val="bg1">
                <a:lumMod val="50000"/>
              </a:schemeClr>
            </a:solidFill>
            <a:ln w="6350">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5" name="矩形 34">
              <a:extLst>
                <a:ext uri="{FF2B5EF4-FFF2-40B4-BE49-F238E27FC236}">
                  <a16:creationId xmlns:a16="http://schemas.microsoft.com/office/drawing/2014/main" id="{FCEAFCD7-D84D-48D7-96D1-496FBE30729B}"/>
                </a:ext>
              </a:extLst>
            </p:cNvPr>
            <p:cNvSpPr/>
            <p:nvPr/>
          </p:nvSpPr>
          <p:spPr>
            <a:xfrm>
              <a:off x="4458633" y="2794724"/>
              <a:ext cx="215900" cy="107315"/>
            </a:xfrm>
            <a:prstGeom prst="rect">
              <a:avLst/>
            </a:prstGeom>
            <a:solidFill>
              <a:schemeClr val="bg1">
                <a:lumMod val="50000"/>
              </a:schemeClr>
            </a:solidFill>
            <a:ln w="6350">
              <a:solidFill>
                <a:schemeClr val="bg1">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6" name="连接符: 肘形 35">
              <a:extLst>
                <a:ext uri="{FF2B5EF4-FFF2-40B4-BE49-F238E27FC236}">
                  <a16:creationId xmlns:a16="http://schemas.microsoft.com/office/drawing/2014/main" id="{3DB5333A-9C54-4FAF-86BF-5FC684C05046}"/>
                </a:ext>
              </a:extLst>
            </p:cNvPr>
            <p:cNvCxnSpPr/>
            <p:nvPr/>
          </p:nvCxnSpPr>
          <p:spPr>
            <a:xfrm rot="5400000">
              <a:off x="1630689" y="1278716"/>
              <a:ext cx="515869" cy="153983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7" name="连接符: 肘形 36">
              <a:extLst>
                <a:ext uri="{FF2B5EF4-FFF2-40B4-BE49-F238E27FC236}">
                  <a16:creationId xmlns:a16="http://schemas.microsoft.com/office/drawing/2014/main" id="{3D1997A5-2F83-4196-99FA-1C9D817BC3AE}"/>
                </a:ext>
              </a:extLst>
            </p:cNvPr>
            <p:cNvCxnSpPr/>
            <p:nvPr/>
          </p:nvCxnSpPr>
          <p:spPr>
            <a:xfrm rot="16200000" flipH="1">
              <a:off x="2400464" y="2048777"/>
              <a:ext cx="516522" cy="3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8" name="连接符: 肘形 37">
              <a:extLst>
                <a:ext uri="{FF2B5EF4-FFF2-40B4-BE49-F238E27FC236}">
                  <a16:creationId xmlns:a16="http://schemas.microsoft.com/office/drawing/2014/main" id="{BEC7EF7C-CDAF-4154-99AB-4F8E98A67288}"/>
                </a:ext>
              </a:extLst>
            </p:cNvPr>
            <p:cNvCxnSpPr/>
            <p:nvPr/>
          </p:nvCxnSpPr>
          <p:spPr>
            <a:xfrm rot="16200000" flipH="1">
              <a:off x="3170399" y="1278841"/>
              <a:ext cx="516979" cy="154069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9" name="连接符: 肘形 38">
              <a:extLst>
                <a:ext uri="{FF2B5EF4-FFF2-40B4-BE49-F238E27FC236}">
                  <a16:creationId xmlns:a16="http://schemas.microsoft.com/office/drawing/2014/main" id="{2829894E-6C19-4D0C-9C70-AC3A855E3CE2}"/>
                </a:ext>
              </a:extLst>
            </p:cNvPr>
            <p:cNvCxnSpPr/>
            <p:nvPr/>
          </p:nvCxnSpPr>
          <p:spPr>
            <a:xfrm rot="10800000" flipH="1">
              <a:off x="445071" y="2848153"/>
              <a:ext cx="164918" cy="403508"/>
            </a:xfrm>
            <a:prstGeom prst="bentConnector3">
              <a:avLst>
                <a:gd name="adj1" fmla="val -138614"/>
              </a:avLst>
            </a:prstGeom>
          </p:spPr>
          <p:style>
            <a:lnRef idx="1">
              <a:schemeClr val="dk1"/>
            </a:lnRef>
            <a:fillRef idx="0">
              <a:schemeClr val="dk1"/>
            </a:fillRef>
            <a:effectRef idx="0">
              <a:schemeClr val="dk1"/>
            </a:effectRef>
            <a:fontRef idx="minor">
              <a:schemeClr val="tx1"/>
            </a:fontRef>
          </p:style>
        </p:cxnSp>
        <p:sp>
          <p:nvSpPr>
            <p:cNvPr id="40" name="文本框 121">
              <a:extLst>
                <a:ext uri="{FF2B5EF4-FFF2-40B4-BE49-F238E27FC236}">
                  <a16:creationId xmlns:a16="http://schemas.microsoft.com/office/drawing/2014/main" id="{ADEAAF23-48EB-46DC-95E5-AACC2F72EE0C}"/>
                </a:ext>
              </a:extLst>
            </p:cNvPr>
            <p:cNvSpPr txBox="1"/>
            <p:nvPr/>
          </p:nvSpPr>
          <p:spPr>
            <a:xfrm>
              <a:off x="853826" y="957945"/>
              <a:ext cx="989965" cy="470805"/>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通过</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HTTP</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发送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Docker API</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926089086"/>
      </p:ext>
    </p:extLst>
  </p:cSld>
  <p:clrMapOvr>
    <a:masterClrMapping/>
  </p:clrMapOvr>
  <p:transition spd="med">
    <p:pul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AE51E9-1F7E-4EC7-94C7-413B2675554A}"/>
              </a:ext>
            </a:extLst>
          </p:cNvPr>
          <p:cNvSpPr>
            <a:spLocks noGrp="1"/>
          </p:cNvSpPr>
          <p:nvPr>
            <p:ph type="title"/>
          </p:nvPr>
        </p:nvSpPr>
        <p:spPr/>
        <p:txBody>
          <a:bodyPr/>
          <a:lstStyle/>
          <a:p>
            <a:r>
              <a:rPr lang="en-US" altLang="zh-CN" dirty="0"/>
              <a:t>Docker Swarm</a:t>
            </a:r>
            <a:r>
              <a:rPr lang="zh-CN" altLang="zh-CN" dirty="0"/>
              <a:t>体系架构</a:t>
            </a:r>
            <a:endParaRPr lang="zh-CN" altLang="en-US" dirty="0"/>
          </a:p>
        </p:txBody>
      </p:sp>
      <p:sp>
        <p:nvSpPr>
          <p:cNvPr id="3" name="内容占位符 2">
            <a:extLst>
              <a:ext uri="{FF2B5EF4-FFF2-40B4-BE49-F238E27FC236}">
                <a16:creationId xmlns:a16="http://schemas.microsoft.com/office/drawing/2014/main" id="{9F30B8F4-C00C-4C94-9A4F-A456C67A5AEC}"/>
              </a:ext>
            </a:extLst>
          </p:cNvPr>
          <p:cNvSpPr>
            <a:spLocks noGrp="1"/>
          </p:cNvSpPr>
          <p:nvPr>
            <p:ph idx="1"/>
          </p:nvPr>
        </p:nvSpPr>
        <p:spPr/>
        <p:txBody>
          <a:bodyPr>
            <a:normAutofit fontScale="92500" lnSpcReduction="10000"/>
          </a:bodyPr>
          <a:lstStyle/>
          <a:p>
            <a:r>
              <a:rPr lang="zh-CN" altLang="zh-CN" dirty="0"/>
              <a:t>从集群架构来说，一个</a:t>
            </a:r>
            <a:r>
              <a:rPr lang="en-US" altLang="zh-CN" dirty="0"/>
              <a:t>Swarm</a:t>
            </a:r>
            <a:r>
              <a:rPr lang="zh-CN" altLang="zh-CN" dirty="0"/>
              <a:t>由一个或多个</a:t>
            </a:r>
            <a:r>
              <a:rPr lang="en-US" altLang="zh-CN" dirty="0"/>
              <a:t>Docker</a:t>
            </a:r>
            <a:r>
              <a:rPr lang="zh-CN" altLang="zh-CN" dirty="0"/>
              <a:t>节点组成，这些节点可以是物理服务器、虚拟机、树莓派（</a:t>
            </a:r>
            <a:r>
              <a:rPr lang="en-US" altLang="zh-CN" dirty="0"/>
              <a:t>Raspberry Pi</a:t>
            </a:r>
            <a:r>
              <a:rPr lang="zh-CN" altLang="zh-CN" dirty="0"/>
              <a:t>）或云实例，唯一的前提就是要求所有节点通过可靠的网络相连。</a:t>
            </a:r>
            <a:r>
              <a:rPr lang="en-US" altLang="zh-CN" dirty="0"/>
              <a:t>Docker</a:t>
            </a:r>
            <a:r>
              <a:rPr lang="zh-CN" altLang="zh-CN" dirty="0"/>
              <a:t>节点分为管理节点（</a:t>
            </a:r>
            <a:r>
              <a:rPr lang="en-US" altLang="zh-CN" dirty="0"/>
              <a:t>Manager Node</a:t>
            </a:r>
            <a:r>
              <a:rPr lang="zh-CN" altLang="zh-CN" dirty="0"/>
              <a:t>）和工作节点（</a:t>
            </a:r>
            <a:r>
              <a:rPr lang="en-US" altLang="zh-CN" dirty="0"/>
              <a:t>Worker Node</a:t>
            </a:r>
            <a:r>
              <a:rPr lang="zh-CN" altLang="zh-CN" dirty="0"/>
              <a:t>），其中，</a:t>
            </a:r>
            <a:r>
              <a:rPr lang="en-US" altLang="zh-CN" dirty="0"/>
              <a:t>Manager Node</a:t>
            </a:r>
            <a:r>
              <a:rPr lang="zh-CN" altLang="zh-CN" dirty="0"/>
              <a:t>负责管理集群和维护集群状态，还负责分发</a:t>
            </a:r>
            <a:r>
              <a:rPr lang="en-US" altLang="zh-CN" dirty="0"/>
              <a:t>Task</a:t>
            </a:r>
            <a:r>
              <a:rPr lang="zh-CN" altLang="zh-CN" dirty="0"/>
              <a:t>给</a:t>
            </a:r>
            <a:r>
              <a:rPr lang="en-US" altLang="zh-CN" dirty="0"/>
              <a:t>Worker Node</a:t>
            </a:r>
            <a:r>
              <a:rPr lang="zh-CN" altLang="zh-CN" dirty="0"/>
              <a:t>，一个</a:t>
            </a:r>
            <a:r>
              <a:rPr lang="en-US" altLang="zh-CN" dirty="0"/>
              <a:t>Task</a:t>
            </a:r>
            <a:r>
              <a:rPr lang="zh-CN" altLang="zh-CN" dirty="0"/>
              <a:t>表示要在</a:t>
            </a:r>
            <a:r>
              <a:rPr lang="en-US" altLang="zh-CN" dirty="0"/>
              <a:t>Swarm</a:t>
            </a:r>
            <a:r>
              <a:rPr lang="zh-CN" altLang="zh-CN" dirty="0"/>
              <a:t>集群中的某个</a:t>
            </a:r>
            <a:r>
              <a:rPr lang="en-US" altLang="zh-CN" dirty="0"/>
              <a:t>Node</a:t>
            </a:r>
            <a:r>
              <a:rPr lang="zh-CN" altLang="zh-CN" dirty="0"/>
              <a:t>上启动</a:t>
            </a:r>
            <a:r>
              <a:rPr lang="en-US" altLang="zh-CN" dirty="0"/>
              <a:t>Docker</a:t>
            </a:r>
            <a:r>
              <a:rPr lang="zh-CN" altLang="zh-CN" dirty="0"/>
              <a:t>容器，一个或多个</a:t>
            </a:r>
            <a:r>
              <a:rPr lang="en-US" altLang="zh-CN" dirty="0"/>
              <a:t>Docker</a:t>
            </a:r>
            <a:r>
              <a:rPr lang="zh-CN" altLang="zh-CN" dirty="0"/>
              <a:t>容器运行在</a:t>
            </a:r>
            <a:r>
              <a:rPr lang="en-US" altLang="zh-CN" dirty="0"/>
              <a:t>Swarm</a:t>
            </a:r>
            <a:r>
              <a:rPr lang="zh-CN" altLang="zh-CN" dirty="0"/>
              <a:t>集群中的某个</a:t>
            </a:r>
            <a:r>
              <a:rPr lang="en-US" altLang="zh-CN" dirty="0"/>
              <a:t>Worker Node</a:t>
            </a:r>
            <a:r>
              <a:rPr lang="zh-CN" altLang="zh-CN" dirty="0"/>
              <a:t>上；</a:t>
            </a:r>
            <a:r>
              <a:rPr lang="en-US" altLang="zh-CN" dirty="0"/>
              <a:t>Worker Node</a:t>
            </a:r>
            <a:r>
              <a:rPr lang="zh-CN" altLang="zh-CN" dirty="0"/>
              <a:t>接收并执行来自</a:t>
            </a:r>
            <a:r>
              <a:rPr lang="en-US" altLang="zh-CN" dirty="0"/>
              <a:t>Manager Node</a:t>
            </a:r>
            <a:r>
              <a:rPr lang="zh-CN" altLang="zh-CN" dirty="0"/>
              <a:t>的</a:t>
            </a:r>
            <a:r>
              <a:rPr lang="en-US" altLang="zh-CN" dirty="0"/>
              <a:t>Task</a:t>
            </a:r>
            <a:r>
              <a:rPr lang="zh-CN" altLang="zh-CN" dirty="0"/>
              <a:t>，它启动一个</a:t>
            </a:r>
            <a:r>
              <a:rPr lang="en-US" altLang="zh-CN" dirty="0"/>
              <a:t>Docker</a:t>
            </a:r>
            <a:r>
              <a:rPr lang="zh-CN" altLang="zh-CN" dirty="0"/>
              <a:t>容器来运行指定的服务，并且</a:t>
            </a:r>
            <a:r>
              <a:rPr lang="en-US" altLang="zh-CN" dirty="0"/>
              <a:t>Worker Node</a:t>
            </a:r>
            <a:r>
              <a:rPr lang="zh-CN" altLang="zh-CN" dirty="0"/>
              <a:t>需要向</a:t>
            </a:r>
            <a:r>
              <a:rPr lang="en-US" altLang="zh-CN" dirty="0"/>
              <a:t>Manager Node</a:t>
            </a:r>
            <a:r>
              <a:rPr lang="zh-CN" altLang="zh-CN" dirty="0"/>
              <a:t>汇报被指派的</a:t>
            </a:r>
            <a:r>
              <a:rPr lang="en-US" altLang="zh-CN" dirty="0"/>
              <a:t>Task</a:t>
            </a:r>
            <a:r>
              <a:rPr lang="zh-CN" altLang="zh-CN" dirty="0"/>
              <a:t>的执行状态。需要注意的是，默认情况下，</a:t>
            </a:r>
            <a:r>
              <a:rPr lang="en-US" altLang="zh-CN" dirty="0"/>
              <a:t>Manager Node</a:t>
            </a:r>
            <a:r>
              <a:rPr lang="zh-CN" altLang="zh-CN" dirty="0"/>
              <a:t>也可以作为一个</a:t>
            </a:r>
            <a:r>
              <a:rPr lang="en-US" altLang="zh-CN" dirty="0"/>
              <a:t>Worker Node</a:t>
            </a:r>
            <a:r>
              <a:rPr lang="zh-CN" altLang="zh-CN" dirty="0"/>
              <a:t>来执行任务。</a:t>
            </a:r>
            <a:endParaRPr lang="zh-CN" altLang="en-US" dirty="0"/>
          </a:p>
        </p:txBody>
      </p:sp>
    </p:spTree>
    <p:extLst>
      <p:ext uri="{BB962C8B-B14F-4D97-AF65-F5344CB8AC3E}">
        <p14:creationId xmlns:p14="http://schemas.microsoft.com/office/powerpoint/2010/main" val="3092854766"/>
      </p:ext>
    </p:extLst>
  </p:cSld>
  <p:clrMapOvr>
    <a:masterClrMapping/>
  </p:clrMapOvr>
  <p:transition spd="med">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19744-8BFC-467E-B955-52734A550537}"/>
              </a:ext>
            </a:extLst>
          </p:cNvPr>
          <p:cNvSpPr>
            <a:spLocks noGrp="1"/>
          </p:cNvSpPr>
          <p:nvPr>
            <p:ph type="title"/>
          </p:nvPr>
        </p:nvSpPr>
        <p:spPr/>
        <p:txBody>
          <a:bodyPr/>
          <a:lstStyle/>
          <a:p>
            <a:r>
              <a:rPr lang="en-US" altLang="zh-CN" dirty="0"/>
              <a:t>5.6  </a:t>
            </a:r>
            <a:r>
              <a:rPr lang="zh-CN" altLang="en-US" dirty="0"/>
              <a:t>其它统一资源管理调度框架</a:t>
            </a:r>
          </a:p>
        </p:txBody>
      </p:sp>
      <p:sp>
        <p:nvSpPr>
          <p:cNvPr id="3" name="内容占位符 2">
            <a:extLst>
              <a:ext uri="{FF2B5EF4-FFF2-40B4-BE49-F238E27FC236}">
                <a16:creationId xmlns:a16="http://schemas.microsoft.com/office/drawing/2014/main" id="{E2E932FF-A09B-4E76-B216-378A93DD34F6}"/>
              </a:ext>
            </a:extLst>
          </p:cNvPr>
          <p:cNvSpPr>
            <a:spLocks noGrp="1"/>
          </p:cNvSpPr>
          <p:nvPr>
            <p:ph idx="1"/>
          </p:nvPr>
        </p:nvSpPr>
        <p:spPr/>
        <p:txBody>
          <a:bodyPr>
            <a:normAutofit lnSpcReduction="10000"/>
          </a:bodyPr>
          <a:lstStyle/>
          <a:p>
            <a:r>
              <a:rPr lang="zh-CN" altLang="zh-CN" dirty="0"/>
              <a:t>综上所述，</a:t>
            </a:r>
            <a:r>
              <a:rPr lang="en-US" altLang="zh-CN" dirty="0"/>
              <a:t>Kubernetes</a:t>
            </a:r>
            <a:r>
              <a:rPr lang="zh-CN" altLang="zh-CN" dirty="0"/>
              <a:t>和</a:t>
            </a:r>
            <a:r>
              <a:rPr lang="en-US" altLang="zh-CN" dirty="0"/>
              <a:t>Docker Swarm</a:t>
            </a:r>
            <a:r>
              <a:rPr lang="zh-CN" altLang="zh-CN" dirty="0"/>
              <a:t>是目前最好的容器编排工具，虽然</a:t>
            </a:r>
            <a:r>
              <a:rPr lang="en-US" altLang="zh-CN" dirty="0"/>
              <a:t>Kubernetes</a:t>
            </a:r>
            <a:r>
              <a:rPr lang="zh-CN" altLang="zh-CN" dirty="0"/>
              <a:t>和</a:t>
            </a:r>
            <a:r>
              <a:rPr lang="en-US" altLang="zh-CN" dirty="0"/>
              <a:t>Docker</a:t>
            </a:r>
            <a:r>
              <a:rPr lang="zh-CN" altLang="zh-CN" dirty="0"/>
              <a:t>都在不同的级别工作，但两者不是竞争对手，可以一起使用。</a:t>
            </a:r>
            <a:r>
              <a:rPr lang="en-US" altLang="zh-CN" dirty="0"/>
              <a:t>Kubernetes</a:t>
            </a:r>
            <a:r>
              <a:rPr lang="zh-CN" altLang="zh-CN" dirty="0"/>
              <a:t>可以与</a:t>
            </a:r>
            <a:r>
              <a:rPr lang="en-US" altLang="zh-CN" dirty="0"/>
              <a:t>Docker</a:t>
            </a:r>
            <a:r>
              <a:rPr lang="zh-CN" altLang="zh-CN" dirty="0"/>
              <a:t>引擎集成，以完成</a:t>
            </a:r>
            <a:r>
              <a:rPr lang="en-US" altLang="zh-CN" dirty="0"/>
              <a:t>Docker</a:t>
            </a:r>
            <a:r>
              <a:rPr lang="zh-CN" altLang="zh-CN" dirty="0"/>
              <a:t>容器的调度和执行，由于</a:t>
            </a:r>
            <a:r>
              <a:rPr lang="en-US" altLang="zh-CN" dirty="0"/>
              <a:t>Docker</a:t>
            </a:r>
            <a:r>
              <a:rPr lang="zh-CN" altLang="zh-CN" dirty="0"/>
              <a:t>和</a:t>
            </a:r>
            <a:r>
              <a:rPr lang="en-US" altLang="zh-CN" dirty="0"/>
              <a:t>Kubernetes</a:t>
            </a:r>
            <a:r>
              <a:rPr lang="zh-CN" altLang="zh-CN" dirty="0"/>
              <a:t>都是容器协调器，因此它们都可以帮助管理数字容器并帮助实现</a:t>
            </a:r>
            <a:r>
              <a:rPr lang="en-US" altLang="zh-CN" dirty="0"/>
              <a:t>DevOps</a:t>
            </a:r>
            <a:r>
              <a:rPr lang="zh-CN" altLang="zh-CN" dirty="0"/>
              <a:t>，两者都可以自动执行运行容器化基础架构所涉及的大多数任务，并且是由</a:t>
            </a:r>
            <a:r>
              <a:rPr lang="en-US" altLang="zh-CN" dirty="0"/>
              <a:t>Apache License 2.0</a:t>
            </a:r>
            <a:r>
              <a:rPr lang="zh-CN" altLang="zh-CN" dirty="0"/>
              <a:t>管理的开源软件项目。除此之外，两者都使用</a:t>
            </a:r>
            <a:r>
              <a:rPr lang="en-US" altLang="zh-CN" dirty="0"/>
              <a:t>YAML</a:t>
            </a:r>
            <a:r>
              <a:rPr lang="zh-CN" altLang="zh-CN" dirty="0"/>
              <a:t>格式的文件来管理如何编排容器集群。当两者一起使用时，</a:t>
            </a:r>
            <a:r>
              <a:rPr lang="en-US" altLang="zh-CN" dirty="0"/>
              <a:t>Docker</a:t>
            </a:r>
            <a:r>
              <a:rPr lang="zh-CN" altLang="zh-CN" dirty="0"/>
              <a:t>和</a:t>
            </a:r>
            <a:r>
              <a:rPr lang="en-US" altLang="zh-CN" dirty="0"/>
              <a:t>Kubernetes</a:t>
            </a:r>
            <a:r>
              <a:rPr lang="zh-CN" altLang="zh-CN" dirty="0"/>
              <a:t>都是部署现代云架构的最佳工具，随着</a:t>
            </a:r>
            <a:r>
              <a:rPr lang="en-US" altLang="zh-CN" dirty="0"/>
              <a:t>Docker Swarm</a:t>
            </a:r>
            <a:r>
              <a:rPr lang="zh-CN" altLang="zh-CN" dirty="0"/>
              <a:t>的豁免，</a:t>
            </a:r>
            <a:r>
              <a:rPr lang="en-US" altLang="zh-CN" dirty="0"/>
              <a:t>Kubernetes</a:t>
            </a:r>
            <a:r>
              <a:rPr lang="zh-CN" altLang="zh-CN" dirty="0"/>
              <a:t>和</a:t>
            </a:r>
            <a:r>
              <a:rPr lang="en-US" altLang="zh-CN" dirty="0"/>
              <a:t>Docker</a:t>
            </a:r>
            <a:r>
              <a:rPr lang="zh-CN" altLang="zh-CN" dirty="0"/>
              <a:t>都相互补充。</a:t>
            </a:r>
            <a:endParaRPr lang="zh-CN" altLang="en-US" dirty="0"/>
          </a:p>
        </p:txBody>
      </p:sp>
    </p:spTree>
    <p:extLst>
      <p:ext uri="{BB962C8B-B14F-4D97-AF65-F5344CB8AC3E}">
        <p14:creationId xmlns:p14="http://schemas.microsoft.com/office/powerpoint/2010/main" val="3930785123"/>
      </p:ext>
    </p:extLst>
  </p:cSld>
  <p:clrMapOvr>
    <a:masterClrMapping/>
  </p:clrMapOvr>
  <p:transition spd="med">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812FA-4FFF-49EB-8905-68935ACE0DB7}"/>
              </a:ext>
            </a:extLst>
          </p:cNvPr>
          <p:cNvSpPr>
            <a:spLocks noGrp="1"/>
          </p:cNvSpPr>
          <p:nvPr>
            <p:ph type="title"/>
          </p:nvPr>
        </p:nvSpPr>
        <p:spPr/>
        <p:txBody>
          <a:bodyPr/>
          <a:lstStyle/>
          <a:p>
            <a:r>
              <a:rPr lang="en-US" altLang="zh-CN" dirty="0"/>
              <a:t>Kubernetes</a:t>
            </a:r>
            <a:r>
              <a:rPr lang="zh-CN" altLang="zh-CN" dirty="0"/>
              <a:t>和</a:t>
            </a:r>
            <a:r>
              <a:rPr lang="en-US" altLang="zh-CN" dirty="0"/>
              <a:t>Docker Swarm</a:t>
            </a:r>
            <a:r>
              <a:rPr lang="zh-CN" altLang="zh-CN" dirty="0"/>
              <a:t>的对比</a:t>
            </a:r>
            <a:endParaRPr lang="zh-CN" altLang="en-US" dirty="0"/>
          </a:p>
        </p:txBody>
      </p:sp>
      <p:graphicFrame>
        <p:nvGraphicFramePr>
          <p:cNvPr id="4" name="内容占位符 3">
            <a:extLst>
              <a:ext uri="{FF2B5EF4-FFF2-40B4-BE49-F238E27FC236}">
                <a16:creationId xmlns:a16="http://schemas.microsoft.com/office/drawing/2014/main" id="{86AAB4B5-0B7B-4B6A-AC14-CD6B0EFF9DCD}"/>
              </a:ext>
            </a:extLst>
          </p:cNvPr>
          <p:cNvGraphicFramePr>
            <a:graphicFrameLocks noGrp="1"/>
          </p:cNvGraphicFramePr>
          <p:nvPr>
            <p:ph idx="1"/>
            <p:extLst>
              <p:ext uri="{D42A27DB-BD31-4B8C-83A1-F6EECF244321}">
                <p14:modId xmlns:p14="http://schemas.microsoft.com/office/powerpoint/2010/main" val="3845661430"/>
              </p:ext>
            </p:extLst>
          </p:nvPr>
        </p:nvGraphicFramePr>
        <p:xfrm>
          <a:off x="628650" y="1355249"/>
          <a:ext cx="7886700" cy="3274343"/>
        </p:xfrm>
        <a:graphic>
          <a:graphicData uri="http://schemas.openxmlformats.org/drawingml/2006/table">
            <a:tbl>
              <a:tblPr firstRow="1" firstCol="1" bandRow="1">
                <a:tableStyleId>{5C22544A-7EE6-4342-B048-85BDC9FD1C3A}</a:tableStyleId>
              </a:tblPr>
              <a:tblGrid>
                <a:gridCol w="1208292">
                  <a:extLst>
                    <a:ext uri="{9D8B030D-6E8A-4147-A177-3AD203B41FA5}">
                      <a16:colId xmlns:a16="http://schemas.microsoft.com/office/drawing/2014/main" val="401007196"/>
                    </a:ext>
                  </a:extLst>
                </a:gridCol>
                <a:gridCol w="3338728">
                  <a:extLst>
                    <a:ext uri="{9D8B030D-6E8A-4147-A177-3AD203B41FA5}">
                      <a16:colId xmlns:a16="http://schemas.microsoft.com/office/drawing/2014/main" val="3562812837"/>
                    </a:ext>
                  </a:extLst>
                </a:gridCol>
                <a:gridCol w="3339680">
                  <a:extLst>
                    <a:ext uri="{9D8B030D-6E8A-4147-A177-3AD203B41FA5}">
                      <a16:colId xmlns:a16="http://schemas.microsoft.com/office/drawing/2014/main" val="77938195"/>
                    </a:ext>
                  </a:extLst>
                </a:gridCol>
              </a:tblGrid>
              <a:tr h="120826">
                <a:tc>
                  <a:txBody>
                    <a:bodyPr/>
                    <a:lstStyle/>
                    <a:p>
                      <a:pPr algn="ctr">
                        <a:spcAft>
                          <a:spcPts val="0"/>
                        </a:spcAft>
                      </a:pPr>
                      <a:r>
                        <a:rPr lang="en-US" sz="800" kern="0">
                          <a:effectLst/>
                        </a:rPr>
                        <a:t> </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tc>
                <a:tc>
                  <a:txBody>
                    <a:bodyPr/>
                    <a:lstStyle/>
                    <a:p>
                      <a:pPr algn="ctr">
                        <a:spcAft>
                          <a:spcPts val="0"/>
                        </a:spcAft>
                      </a:pPr>
                      <a:r>
                        <a:rPr lang="en-US" sz="800" kern="0">
                          <a:effectLst/>
                        </a:rPr>
                        <a:t>Docker Swarm</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tc>
                <a:tc>
                  <a:txBody>
                    <a:bodyPr/>
                    <a:lstStyle/>
                    <a:p>
                      <a:pPr algn="ctr">
                        <a:spcAft>
                          <a:spcPts val="0"/>
                        </a:spcAft>
                      </a:pPr>
                      <a:r>
                        <a:rPr lang="en-US" sz="800" kern="0">
                          <a:effectLst/>
                        </a:rPr>
                        <a:t>Kubernetes</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tc>
                <a:extLst>
                  <a:ext uri="{0D108BD9-81ED-4DB2-BD59-A6C34878D82A}">
                    <a16:rowId xmlns:a16="http://schemas.microsoft.com/office/drawing/2014/main" val="1168990524"/>
                  </a:ext>
                </a:extLst>
              </a:tr>
              <a:tr h="120826">
                <a:tc>
                  <a:txBody>
                    <a:bodyPr/>
                    <a:lstStyle/>
                    <a:p>
                      <a:pPr algn="l">
                        <a:spcAft>
                          <a:spcPts val="0"/>
                        </a:spcAft>
                      </a:pPr>
                      <a:r>
                        <a:rPr lang="zh-CN" sz="800" kern="0">
                          <a:effectLst/>
                        </a:rPr>
                        <a:t>开发公司</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tc>
                <a:tc>
                  <a:txBody>
                    <a:bodyPr/>
                    <a:lstStyle/>
                    <a:p>
                      <a:pPr algn="l">
                        <a:spcAft>
                          <a:spcPts val="0"/>
                        </a:spcAft>
                      </a:pPr>
                      <a:r>
                        <a:rPr lang="en-US" sz="800" kern="0">
                          <a:effectLst/>
                        </a:rPr>
                        <a:t>Docker</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tc>
                <a:tc>
                  <a:txBody>
                    <a:bodyPr/>
                    <a:lstStyle/>
                    <a:p>
                      <a:pPr algn="l">
                        <a:spcAft>
                          <a:spcPts val="0"/>
                        </a:spcAft>
                      </a:pPr>
                      <a:r>
                        <a:rPr lang="en-US" sz="800" kern="0">
                          <a:effectLst/>
                        </a:rPr>
                        <a:t>Google</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tc>
                <a:extLst>
                  <a:ext uri="{0D108BD9-81ED-4DB2-BD59-A6C34878D82A}">
                    <a16:rowId xmlns:a16="http://schemas.microsoft.com/office/drawing/2014/main" val="264374697"/>
                  </a:ext>
                </a:extLst>
              </a:tr>
              <a:tr h="120826">
                <a:tc>
                  <a:txBody>
                    <a:bodyPr/>
                    <a:lstStyle/>
                    <a:p>
                      <a:pPr algn="l">
                        <a:spcAft>
                          <a:spcPts val="0"/>
                        </a:spcAft>
                      </a:pPr>
                      <a:r>
                        <a:rPr lang="zh-CN" sz="800" kern="0">
                          <a:effectLst/>
                        </a:rPr>
                        <a:t>发布年份</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tc>
                <a:tc>
                  <a:txBody>
                    <a:bodyPr/>
                    <a:lstStyle/>
                    <a:p>
                      <a:pPr algn="l">
                        <a:spcAft>
                          <a:spcPts val="0"/>
                        </a:spcAft>
                      </a:pPr>
                      <a:r>
                        <a:rPr lang="en-US" sz="800" kern="0">
                          <a:effectLst/>
                        </a:rPr>
                        <a:t>2013</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tc>
                <a:tc>
                  <a:txBody>
                    <a:bodyPr/>
                    <a:lstStyle/>
                    <a:p>
                      <a:pPr algn="l">
                        <a:spcAft>
                          <a:spcPts val="0"/>
                        </a:spcAft>
                      </a:pPr>
                      <a:r>
                        <a:rPr lang="en-US" sz="800" kern="0">
                          <a:effectLst/>
                        </a:rPr>
                        <a:t>2014</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tc>
                <a:extLst>
                  <a:ext uri="{0D108BD9-81ED-4DB2-BD59-A6C34878D82A}">
                    <a16:rowId xmlns:a16="http://schemas.microsoft.com/office/drawing/2014/main" val="3264840735"/>
                  </a:ext>
                </a:extLst>
              </a:tr>
              <a:tr h="362479">
                <a:tc>
                  <a:txBody>
                    <a:bodyPr/>
                    <a:lstStyle/>
                    <a:p>
                      <a:pPr algn="l">
                        <a:spcAft>
                          <a:spcPts val="0"/>
                        </a:spcAft>
                      </a:pPr>
                      <a:r>
                        <a:rPr lang="zh-CN" sz="800" kern="0">
                          <a:effectLst/>
                        </a:rPr>
                        <a:t>公司使用</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l">
                        <a:spcAft>
                          <a:spcPts val="0"/>
                        </a:spcAft>
                      </a:pPr>
                      <a:r>
                        <a:rPr lang="en-US" sz="800" kern="0">
                          <a:effectLst/>
                        </a:rPr>
                        <a:t>Bugsnag</a:t>
                      </a:r>
                      <a:r>
                        <a:rPr lang="zh-CN" sz="800" kern="0">
                          <a:effectLst/>
                        </a:rPr>
                        <a:t>，</a:t>
                      </a:r>
                      <a:r>
                        <a:rPr lang="en-US" sz="800" kern="0">
                          <a:effectLst/>
                        </a:rPr>
                        <a:t>Bluestem Brands</a:t>
                      </a:r>
                      <a:r>
                        <a:rPr lang="zh-CN" sz="800" kern="0">
                          <a:effectLst/>
                        </a:rPr>
                        <a:t>，</a:t>
                      </a:r>
                      <a:r>
                        <a:rPr lang="en-US" sz="800" kern="0">
                          <a:effectLst/>
                        </a:rPr>
                        <a:t>Hammerhead</a:t>
                      </a:r>
                      <a:r>
                        <a:rPr lang="zh-CN" sz="800" kern="0">
                          <a:effectLst/>
                        </a:rPr>
                        <a:t>，</a:t>
                      </a:r>
                      <a:r>
                        <a:rPr lang="en-US" sz="800" kern="0">
                          <a:effectLst/>
                        </a:rPr>
                        <a:t>Code Picnic</a:t>
                      </a:r>
                      <a:r>
                        <a:rPr lang="zh-CN" sz="800" kern="0">
                          <a:effectLst/>
                        </a:rPr>
                        <a:t>，</a:t>
                      </a:r>
                      <a:r>
                        <a:rPr lang="en-US" sz="800" kern="0">
                          <a:effectLst/>
                        </a:rPr>
                        <a:t>Dial once</a:t>
                      </a:r>
                      <a:r>
                        <a:rPr lang="zh-CN" sz="800" kern="0">
                          <a:effectLst/>
                        </a:rPr>
                        <a:t>等</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l">
                        <a:spcAft>
                          <a:spcPts val="0"/>
                        </a:spcAft>
                      </a:pPr>
                      <a:r>
                        <a:rPr lang="en-US" sz="800" kern="0">
                          <a:effectLst/>
                        </a:rPr>
                        <a:t>Asana</a:t>
                      </a:r>
                      <a:r>
                        <a:rPr lang="zh-CN" sz="800" kern="0">
                          <a:effectLst/>
                        </a:rPr>
                        <a:t>，</a:t>
                      </a:r>
                      <a:r>
                        <a:rPr lang="en-US" sz="800" kern="0">
                          <a:effectLst/>
                        </a:rPr>
                        <a:t>Buffer</a:t>
                      </a:r>
                      <a:r>
                        <a:rPr lang="zh-CN" sz="800" kern="0">
                          <a:effectLst/>
                        </a:rPr>
                        <a:t>，</a:t>
                      </a:r>
                      <a:r>
                        <a:rPr lang="en-US" sz="800" kern="0">
                          <a:effectLst/>
                        </a:rPr>
                        <a:t>CircleCI</a:t>
                      </a:r>
                      <a:r>
                        <a:rPr lang="zh-CN" sz="800" kern="0">
                          <a:effectLst/>
                        </a:rPr>
                        <a:t>，</a:t>
                      </a:r>
                      <a:r>
                        <a:rPr lang="en-US" sz="800" kern="0">
                          <a:effectLst/>
                        </a:rPr>
                        <a:t>Evernote</a:t>
                      </a:r>
                      <a:r>
                        <a:rPr lang="zh-CN" sz="800" kern="0">
                          <a:effectLst/>
                        </a:rPr>
                        <a:t>，</a:t>
                      </a:r>
                      <a:r>
                        <a:rPr lang="en-US" sz="800" kern="0">
                          <a:effectLst/>
                        </a:rPr>
                        <a:t>Harvest</a:t>
                      </a:r>
                      <a:r>
                        <a:rPr lang="zh-CN" sz="800" kern="0">
                          <a:effectLst/>
                        </a:rPr>
                        <a:t>，</a:t>
                      </a:r>
                      <a:r>
                        <a:rPr lang="en-US" sz="800" kern="0">
                          <a:effectLst/>
                        </a:rPr>
                        <a:t>Intel</a:t>
                      </a:r>
                      <a:r>
                        <a:rPr lang="zh-CN" sz="800" kern="0">
                          <a:effectLst/>
                        </a:rPr>
                        <a:t>，</a:t>
                      </a:r>
                      <a:r>
                        <a:rPr lang="en-US" sz="800" kern="0">
                          <a:effectLst/>
                        </a:rPr>
                        <a:t>Starbucks</a:t>
                      </a:r>
                      <a:r>
                        <a:rPr lang="zh-CN" sz="800" kern="0">
                          <a:effectLst/>
                        </a:rPr>
                        <a:t>，</a:t>
                      </a:r>
                      <a:r>
                        <a:rPr lang="en-US" sz="800" kern="0">
                          <a:effectLst/>
                        </a:rPr>
                        <a:t>Shopify</a:t>
                      </a:r>
                      <a:r>
                        <a:rPr lang="zh-CN" sz="800" kern="0">
                          <a:effectLst/>
                        </a:rPr>
                        <a:t>等</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2631326986"/>
                  </a:ext>
                </a:extLst>
              </a:tr>
              <a:tr h="120826">
                <a:tc>
                  <a:txBody>
                    <a:bodyPr/>
                    <a:lstStyle/>
                    <a:p>
                      <a:pPr algn="l">
                        <a:spcAft>
                          <a:spcPts val="0"/>
                        </a:spcAft>
                      </a:pPr>
                      <a:r>
                        <a:rPr lang="zh-CN" sz="800" kern="0">
                          <a:effectLst/>
                        </a:rPr>
                        <a:t>主服务</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l">
                        <a:spcAft>
                          <a:spcPts val="0"/>
                        </a:spcAft>
                      </a:pPr>
                      <a:r>
                        <a:rPr lang="en-US" sz="800" kern="0">
                          <a:effectLst/>
                        </a:rPr>
                        <a:t>Manager</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l">
                        <a:spcAft>
                          <a:spcPts val="0"/>
                        </a:spcAft>
                      </a:pPr>
                      <a:r>
                        <a:rPr lang="en-US" sz="800" kern="0">
                          <a:effectLst/>
                        </a:rPr>
                        <a:t>Master</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2404589158"/>
                  </a:ext>
                </a:extLst>
              </a:tr>
              <a:tr h="120826">
                <a:tc>
                  <a:txBody>
                    <a:bodyPr/>
                    <a:lstStyle/>
                    <a:p>
                      <a:pPr algn="l">
                        <a:spcAft>
                          <a:spcPts val="0"/>
                        </a:spcAft>
                      </a:pPr>
                      <a:r>
                        <a:rPr lang="zh-CN" sz="800" kern="0">
                          <a:effectLst/>
                        </a:rPr>
                        <a:t>从服务</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en-US" sz="800">
                          <a:effectLst/>
                        </a:rPr>
                        <a:t>Worker</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en-US" sz="800">
                          <a:effectLst/>
                        </a:rPr>
                        <a:t>Nodes</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1721990989"/>
                  </a:ext>
                </a:extLst>
              </a:tr>
              <a:tr h="120826">
                <a:tc>
                  <a:txBody>
                    <a:bodyPr/>
                    <a:lstStyle/>
                    <a:p>
                      <a:pPr algn="l">
                        <a:spcAft>
                          <a:spcPts val="0"/>
                        </a:spcAft>
                      </a:pPr>
                      <a:r>
                        <a:rPr lang="zh-CN" sz="800" kern="0">
                          <a:effectLst/>
                        </a:rPr>
                        <a:t>存储</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l">
                        <a:spcAft>
                          <a:spcPts val="0"/>
                        </a:spcAft>
                      </a:pPr>
                      <a:r>
                        <a:rPr lang="en-US" sz="800" kern="0">
                          <a:effectLst/>
                        </a:rPr>
                        <a:t>Volumes</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l">
                        <a:spcAft>
                          <a:spcPts val="0"/>
                        </a:spcAft>
                      </a:pPr>
                      <a:r>
                        <a:rPr lang="en-US" sz="800" kern="0">
                          <a:effectLst/>
                        </a:rPr>
                        <a:t>Persistent and Ephermal</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2031323890"/>
                  </a:ext>
                </a:extLst>
              </a:tr>
              <a:tr h="241653">
                <a:tc>
                  <a:txBody>
                    <a:bodyPr/>
                    <a:lstStyle/>
                    <a:p>
                      <a:pPr algn="l">
                        <a:spcAft>
                          <a:spcPts val="0"/>
                        </a:spcAft>
                      </a:pPr>
                      <a:r>
                        <a:rPr lang="zh-CN" sz="800" kern="0">
                          <a:effectLst/>
                        </a:rPr>
                        <a:t>公共云服务提供商</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l">
                        <a:spcAft>
                          <a:spcPts val="0"/>
                        </a:spcAft>
                      </a:pPr>
                      <a:r>
                        <a:rPr lang="en-US" sz="800" kern="0">
                          <a:effectLst/>
                        </a:rPr>
                        <a:t>Google</a:t>
                      </a:r>
                      <a:r>
                        <a:rPr lang="zh-CN" sz="800" kern="0">
                          <a:effectLst/>
                        </a:rPr>
                        <a:t>，</a:t>
                      </a:r>
                      <a:r>
                        <a:rPr lang="en-US" sz="800" kern="0">
                          <a:effectLst/>
                        </a:rPr>
                        <a:t>Azure</a:t>
                      </a:r>
                      <a:r>
                        <a:rPr lang="zh-CN" sz="800" kern="0">
                          <a:effectLst/>
                        </a:rPr>
                        <a:t>，</a:t>
                      </a:r>
                      <a:r>
                        <a:rPr lang="en-US" sz="800" kern="0">
                          <a:effectLst/>
                        </a:rPr>
                        <a:t>AWS</a:t>
                      </a:r>
                      <a:r>
                        <a:rPr lang="zh-CN" sz="800" kern="0">
                          <a:effectLst/>
                        </a:rPr>
                        <a:t>，</a:t>
                      </a:r>
                      <a:r>
                        <a:rPr lang="en-US" sz="800" kern="0">
                          <a:effectLst/>
                        </a:rPr>
                        <a:t>OTC</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l">
                        <a:spcAft>
                          <a:spcPts val="0"/>
                        </a:spcAft>
                      </a:pPr>
                      <a:r>
                        <a:rPr lang="en-US" sz="800" kern="0">
                          <a:effectLst/>
                        </a:rPr>
                        <a:t>Azure</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298952343"/>
                  </a:ext>
                </a:extLst>
              </a:tr>
              <a:tr h="120826">
                <a:tc>
                  <a:txBody>
                    <a:bodyPr/>
                    <a:lstStyle/>
                    <a:p>
                      <a:pPr algn="l">
                        <a:spcAft>
                          <a:spcPts val="0"/>
                        </a:spcAft>
                      </a:pPr>
                      <a:r>
                        <a:rPr lang="zh-CN" sz="800" kern="0">
                          <a:effectLst/>
                        </a:rPr>
                        <a:t>兼容性</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l">
                        <a:spcAft>
                          <a:spcPts val="0"/>
                        </a:spcAft>
                      </a:pPr>
                      <a:r>
                        <a:rPr lang="zh-CN" sz="800" kern="0">
                          <a:effectLst/>
                        </a:rPr>
                        <a:t>用途有限和较少可定制</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l">
                        <a:spcAft>
                          <a:spcPts val="0"/>
                        </a:spcAft>
                      </a:pPr>
                      <a:r>
                        <a:rPr lang="zh-CN" sz="800" kern="0">
                          <a:effectLst/>
                        </a:rPr>
                        <a:t>用途广泛和高度可定制</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985553136"/>
                  </a:ext>
                </a:extLst>
              </a:tr>
              <a:tr h="120826">
                <a:tc>
                  <a:txBody>
                    <a:bodyPr/>
                    <a:lstStyle/>
                    <a:p>
                      <a:pPr algn="l">
                        <a:spcAft>
                          <a:spcPts val="0"/>
                        </a:spcAft>
                      </a:pPr>
                      <a:r>
                        <a:rPr lang="zh-CN" sz="800" kern="0">
                          <a:effectLst/>
                        </a:rPr>
                        <a:t>安装</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易于安装</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安装过程繁琐</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4169386780"/>
                  </a:ext>
                </a:extLst>
              </a:tr>
              <a:tr h="120826">
                <a:tc>
                  <a:txBody>
                    <a:bodyPr/>
                    <a:lstStyle/>
                    <a:p>
                      <a:pPr algn="l">
                        <a:spcAft>
                          <a:spcPts val="0"/>
                        </a:spcAft>
                      </a:pPr>
                      <a:r>
                        <a:rPr lang="zh-CN" sz="800" kern="0">
                          <a:effectLst/>
                        </a:rPr>
                        <a:t>容错性</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低容错性</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高容错性</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3844623180"/>
                  </a:ext>
                </a:extLst>
              </a:tr>
              <a:tr h="241653">
                <a:tc>
                  <a:txBody>
                    <a:bodyPr/>
                    <a:lstStyle/>
                    <a:p>
                      <a:pPr algn="l">
                        <a:spcAft>
                          <a:spcPts val="0"/>
                        </a:spcAft>
                      </a:pPr>
                      <a:r>
                        <a:rPr lang="zh-CN" sz="800" kern="0">
                          <a:effectLst/>
                        </a:rPr>
                        <a:t>大集群</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速度被认为是强集群状态</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即使在大型集群中也提供容器部署和扩展，而不考虑速度</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2021693364"/>
                  </a:ext>
                </a:extLst>
              </a:tr>
              <a:tr h="241653">
                <a:tc>
                  <a:txBody>
                    <a:bodyPr/>
                    <a:lstStyle/>
                    <a:p>
                      <a:pPr algn="l">
                        <a:spcAft>
                          <a:spcPts val="0"/>
                        </a:spcAft>
                      </a:pPr>
                      <a:r>
                        <a:rPr lang="zh-CN" sz="800" kern="0">
                          <a:effectLst/>
                        </a:rPr>
                        <a:t>负载均衡</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将容器</a:t>
                      </a:r>
                      <a:r>
                        <a:rPr lang="en-US" sz="800">
                          <a:effectLst/>
                        </a:rPr>
                        <a:t>Pods</a:t>
                      </a:r>
                      <a:r>
                        <a:rPr lang="zh-CN" sz="800">
                          <a:effectLst/>
                        </a:rPr>
                        <a:t>定义为服务时启动负载平衡</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通过集群中的任何节点提供自动内部负载平衡</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2198114171"/>
                  </a:ext>
                </a:extLst>
              </a:tr>
              <a:tr h="120826">
                <a:tc>
                  <a:txBody>
                    <a:bodyPr/>
                    <a:lstStyle/>
                    <a:p>
                      <a:pPr algn="l">
                        <a:spcAft>
                          <a:spcPts val="0"/>
                        </a:spcAft>
                      </a:pPr>
                      <a:r>
                        <a:rPr lang="zh-CN" sz="800" kern="0">
                          <a:effectLst/>
                        </a:rPr>
                        <a:t>部署单位</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en-US" sz="800">
                          <a:effectLst/>
                        </a:rPr>
                        <a:t>Task</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en-US" sz="800">
                          <a:effectLst/>
                        </a:rPr>
                        <a:t>Pod</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2748682306"/>
                  </a:ext>
                </a:extLst>
              </a:tr>
              <a:tr h="362479">
                <a:tc>
                  <a:txBody>
                    <a:bodyPr/>
                    <a:lstStyle/>
                    <a:p>
                      <a:pPr algn="l">
                        <a:spcAft>
                          <a:spcPts val="0"/>
                        </a:spcAft>
                      </a:pPr>
                      <a:r>
                        <a:rPr lang="zh-CN" sz="800" kern="0">
                          <a:effectLst/>
                        </a:rPr>
                        <a:t>社区</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活跃的用户群，定期更新各种应用程序的图像，与</a:t>
                      </a:r>
                      <a:r>
                        <a:rPr lang="en-US" sz="800">
                          <a:effectLst/>
                        </a:rPr>
                        <a:t>Kubernetes</a:t>
                      </a:r>
                      <a:r>
                        <a:rPr lang="zh-CN" sz="800">
                          <a:effectLst/>
                        </a:rPr>
                        <a:t>相比，社区规模小</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获得开源社区和谷歌、亚马逊、微软和</a:t>
                      </a:r>
                      <a:r>
                        <a:rPr lang="en-US" sz="800">
                          <a:effectLst/>
                        </a:rPr>
                        <a:t>IBM</a:t>
                      </a:r>
                      <a:r>
                        <a:rPr lang="zh-CN" sz="800">
                          <a:effectLst/>
                        </a:rPr>
                        <a:t>等大公司的大力支持</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2193547216"/>
                  </a:ext>
                </a:extLst>
              </a:tr>
              <a:tr h="120826">
                <a:tc>
                  <a:txBody>
                    <a:bodyPr/>
                    <a:lstStyle/>
                    <a:p>
                      <a:pPr algn="l">
                        <a:spcAft>
                          <a:spcPts val="0"/>
                        </a:spcAft>
                      </a:pPr>
                      <a:r>
                        <a:rPr lang="zh-CN" sz="800" kern="0">
                          <a:effectLst/>
                        </a:rPr>
                        <a:t>学习难度</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容易上手</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学习曲线陡峭</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3684862491"/>
                  </a:ext>
                </a:extLst>
              </a:tr>
              <a:tr h="241653">
                <a:tc>
                  <a:txBody>
                    <a:bodyPr/>
                    <a:lstStyle/>
                    <a:p>
                      <a:pPr algn="l">
                        <a:spcAft>
                          <a:spcPts val="0"/>
                        </a:spcAft>
                      </a:pPr>
                      <a:r>
                        <a:rPr lang="zh-CN" sz="800" kern="0">
                          <a:effectLst/>
                        </a:rPr>
                        <a:t>容器设置</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功能由</a:t>
                      </a:r>
                      <a:r>
                        <a:rPr lang="en-US" sz="800">
                          <a:effectLst/>
                        </a:rPr>
                        <a:t>Docker API</a:t>
                      </a:r>
                      <a:r>
                        <a:rPr lang="zh-CN" sz="800">
                          <a:effectLst/>
                        </a:rPr>
                        <a:t>提供并受其限制</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客户端</a:t>
                      </a:r>
                      <a:r>
                        <a:rPr lang="en-US" sz="800">
                          <a:effectLst/>
                        </a:rPr>
                        <a:t>API</a:t>
                      </a:r>
                      <a:r>
                        <a:rPr lang="zh-CN" sz="800">
                          <a:effectLst/>
                        </a:rPr>
                        <a:t>和</a:t>
                      </a:r>
                      <a:r>
                        <a:rPr lang="en-US" sz="800">
                          <a:effectLst/>
                        </a:rPr>
                        <a:t>YAML</a:t>
                      </a:r>
                      <a:r>
                        <a:rPr lang="zh-CN" sz="800">
                          <a:effectLst/>
                        </a:rPr>
                        <a:t>在</a:t>
                      </a:r>
                      <a:r>
                        <a:rPr lang="en-US" sz="800">
                          <a:effectLst/>
                        </a:rPr>
                        <a:t>Kubernetes</a:t>
                      </a:r>
                      <a:r>
                        <a:rPr lang="zh-CN" sz="800">
                          <a:effectLst/>
                        </a:rPr>
                        <a:t>中是唯一的</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808102819"/>
                  </a:ext>
                </a:extLst>
              </a:tr>
              <a:tr h="241653">
                <a:tc>
                  <a:txBody>
                    <a:bodyPr/>
                    <a:lstStyle/>
                    <a:p>
                      <a:pPr algn="l">
                        <a:spcAft>
                          <a:spcPts val="0"/>
                        </a:spcAft>
                      </a:pPr>
                      <a:r>
                        <a:rPr lang="zh-CN" sz="800" kern="0">
                          <a:effectLst/>
                        </a:rPr>
                        <a:t>可扩展性</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即使非常大的集群中，也可以快速实现容器部署和扩展</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dirty="0">
                          <a:effectLst/>
                        </a:rPr>
                        <a:t>以牺牲速度为代价为集群状态提供强有力的保证</a:t>
                      </a:r>
                      <a:endParaRPr lang="zh-CN" sz="900" dirty="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643391011"/>
                  </a:ext>
                </a:extLst>
              </a:tr>
            </a:tbl>
          </a:graphicData>
        </a:graphic>
      </p:graphicFrame>
    </p:spTree>
    <p:extLst>
      <p:ext uri="{BB962C8B-B14F-4D97-AF65-F5344CB8AC3E}">
        <p14:creationId xmlns:p14="http://schemas.microsoft.com/office/powerpoint/2010/main" val="2652647809"/>
      </p:ext>
    </p:extLst>
  </p:cSld>
  <p:clrMapOvr>
    <a:masterClrMapping/>
  </p:clrMapOvr>
  <p:transition spd="med">
    <p:pull/>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69C45-CA68-4230-A1E4-4559820E1B77}"/>
              </a:ext>
            </a:extLst>
          </p:cNvPr>
          <p:cNvSpPr>
            <a:spLocks noGrp="1"/>
          </p:cNvSpPr>
          <p:nvPr>
            <p:ph type="title"/>
          </p:nvPr>
        </p:nvSpPr>
        <p:spPr/>
        <p:txBody>
          <a:bodyPr/>
          <a:lstStyle/>
          <a:p>
            <a:r>
              <a:rPr lang="en-US" altLang="zh-CN" dirty="0"/>
              <a:t>【</a:t>
            </a:r>
            <a:r>
              <a:rPr lang="zh-CN" altLang="en-US" dirty="0"/>
              <a:t>本章小结</a:t>
            </a:r>
            <a:r>
              <a:rPr lang="en-US" altLang="zh-CN" dirty="0"/>
              <a:t>】</a:t>
            </a:r>
            <a:endParaRPr lang="zh-CN" altLang="en-US" dirty="0"/>
          </a:p>
        </p:txBody>
      </p:sp>
      <p:sp>
        <p:nvSpPr>
          <p:cNvPr id="3" name="内容占位符 2">
            <a:extLst>
              <a:ext uri="{FF2B5EF4-FFF2-40B4-BE49-F238E27FC236}">
                <a16:creationId xmlns:a16="http://schemas.microsoft.com/office/drawing/2014/main" id="{C95513F9-F89C-4F97-9457-610CB350E2F3}"/>
              </a:ext>
            </a:extLst>
          </p:cNvPr>
          <p:cNvSpPr>
            <a:spLocks noGrp="1"/>
          </p:cNvSpPr>
          <p:nvPr>
            <p:ph idx="1"/>
          </p:nvPr>
        </p:nvSpPr>
        <p:spPr/>
        <p:txBody>
          <a:bodyPr>
            <a:normAutofit fontScale="92500" lnSpcReduction="20000"/>
          </a:bodyPr>
          <a:lstStyle/>
          <a:p>
            <a:r>
              <a:rPr lang="en-US" altLang="zh-CN" dirty="0"/>
              <a:t>1. </a:t>
            </a:r>
            <a:r>
              <a:rPr lang="zh-CN" altLang="en-US" dirty="0"/>
              <a:t>理解</a:t>
            </a:r>
            <a:r>
              <a:rPr lang="en-US" altLang="zh-CN" dirty="0"/>
              <a:t>MapReduce 1.0</a:t>
            </a:r>
            <a:r>
              <a:rPr lang="zh-CN" altLang="en-US" dirty="0"/>
              <a:t>存在的问题，理解</a:t>
            </a:r>
            <a:r>
              <a:rPr lang="en-US" altLang="zh-CN" dirty="0"/>
              <a:t>YARN</a:t>
            </a:r>
            <a:r>
              <a:rPr lang="zh-CN" altLang="en-US" dirty="0"/>
              <a:t>是什么及其优势，了解</a:t>
            </a:r>
            <a:r>
              <a:rPr lang="en-US" altLang="zh-CN" dirty="0"/>
              <a:t>YARN</a:t>
            </a:r>
            <a:r>
              <a:rPr lang="zh-CN" altLang="en-US" dirty="0"/>
              <a:t>发展目标。</a:t>
            </a:r>
            <a:endParaRPr lang="en-US" altLang="zh-CN" dirty="0"/>
          </a:p>
          <a:p>
            <a:r>
              <a:rPr lang="en-US" altLang="zh-CN" dirty="0"/>
              <a:t>2. </a:t>
            </a:r>
            <a:r>
              <a:rPr lang="zh-CN" altLang="en-US" dirty="0"/>
              <a:t>理解</a:t>
            </a:r>
            <a:r>
              <a:rPr lang="en-US" altLang="zh-CN" dirty="0"/>
              <a:t>YARN</a:t>
            </a:r>
            <a:r>
              <a:rPr lang="zh-CN" altLang="en-US" dirty="0"/>
              <a:t>体系架构，理解</a:t>
            </a:r>
            <a:r>
              <a:rPr lang="en-US" altLang="zh-CN" dirty="0" err="1"/>
              <a:t>ResourceManager</a:t>
            </a:r>
            <a:r>
              <a:rPr lang="zh-CN" altLang="en-US" dirty="0"/>
              <a:t>、</a:t>
            </a:r>
            <a:r>
              <a:rPr lang="en-US" altLang="zh-CN" dirty="0" err="1"/>
              <a:t>ApplicationMaster</a:t>
            </a:r>
            <a:r>
              <a:rPr lang="zh-CN" altLang="en-US" dirty="0"/>
              <a:t>、</a:t>
            </a:r>
            <a:r>
              <a:rPr lang="en-US" altLang="zh-CN" dirty="0" err="1"/>
              <a:t>NodeManager</a:t>
            </a:r>
            <a:r>
              <a:rPr lang="zh-CN" altLang="en-US" dirty="0"/>
              <a:t>的功能，理解</a:t>
            </a:r>
            <a:r>
              <a:rPr lang="en-US" altLang="zh-CN" dirty="0"/>
              <a:t>YARN</a:t>
            </a:r>
            <a:r>
              <a:rPr lang="zh-CN" altLang="en-US" dirty="0"/>
              <a:t>工作流程。</a:t>
            </a:r>
            <a:endParaRPr lang="en-US" altLang="zh-CN" dirty="0"/>
          </a:p>
          <a:p>
            <a:r>
              <a:rPr lang="en-US" altLang="zh-CN" dirty="0"/>
              <a:t>3. </a:t>
            </a:r>
            <a:r>
              <a:rPr lang="zh-CN" altLang="en-US" dirty="0"/>
              <a:t>理解</a:t>
            </a:r>
            <a:r>
              <a:rPr lang="en-US" altLang="zh-CN" dirty="0"/>
              <a:t>YARN Web UI</a:t>
            </a:r>
            <a:r>
              <a:rPr lang="zh-CN" altLang="en-US" dirty="0"/>
              <a:t>的使用，掌握</a:t>
            </a:r>
            <a:r>
              <a:rPr lang="en-US" altLang="zh-CN" dirty="0"/>
              <a:t>YARN Shell</a:t>
            </a:r>
            <a:r>
              <a:rPr lang="zh-CN" altLang="en-US" dirty="0"/>
              <a:t>常用命令的使用，了解</a:t>
            </a:r>
            <a:r>
              <a:rPr lang="en-US" altLang="zh-CN" dirty="0"/>
              <a:t>YARN Java API</a:t>
            </a:r>
            <a:r>
              <a:rPr lang="zh-CN" altLang="en-US" dirty="0"/>
              <a:t>的基本使用。</a:t>
            </a:r>
            <a:endParaRPr lang="en-US" altLang="zh-CN" dirty="0"/>
          </a:p>
          <a:p>
            <a:r>
              <a:rPr lang="en-US" altLang="zh-CN" dirty="0"/>
              <a:t>4. </a:t>
            </a:r>
            <a:r>
              <a:rPr lang="zh-CN" altLang="en-US" dirty="0"/>
              <a:t>理解</a:t>
            </a:r>
            <a:r>
              <a:rPr lang="en-US" altLang="zh-CN" dirty="0" err="1"/>
              <a:t>ResourceManager</a:t>
            </a:r>
            <a:r>
              <a:rPr lang="en-US" altLang="zh-CN" dirty="0"/>
              <a:t> Restart</a:t>
            </a:r>
            <a:r>
              <a:rPr lang="zh-CN" altLang="en-US" dirty="0"/>
              <a:t>是什么和实现原理，理解</a:t>
            </a:r>
            <a:r>
              <a:rPr lang="en-US" altLang="zh-CN" dirty="0" err="1"/>
              <a:t>ResourceManager</a:t>
            </a:r>
            <a:r>
              <a:rPr lang="en-US" altLang="zh-CN" dirty="0"/>
              <a:t> HA</a:t>
            </a:r>
            <a:r>
              <a:rPr lang="zh-CN" altLang="en-US" dirty="0"/>
              <a:t>是什么和体系架构，理解</a:t>
            </a:r>
            <a:r>
              <a:rPr lang="en-US" altLang="zh-CN" dirty="0"/>
              <a:t>YARN Federation</a:t>
            </a:r>
            <a:r>
              <a:rPr lang="zh-CN" altLang="en-US" dirty="0"/>
              <a:t>是什么和体系架构，了解以上三种</a:t>
            </a:r>
            <a:r>
              <a:rPr lang="en-US" altLang="zh-CN" dirty="0"/>
              <a:t>YARN</a:t>
            </a:r>
            <a:r>
              <a:rPr lang="zh-CN" altLang="en-US" dirty="0"/>
              <a:t>新特性的配置。</a:t>
            </a:r>
            <a:endParaRPr lang="en-US" altLang="zh-CN" dirty="0"/>
          </a:p>
          <a:p>
            <a:r>
              <a:rPr lang="en-US" altLang="zh-CN" dirty="0"/>
              <a:t>5. </a:t>
            </a:r>
            <a:r>
              <a:rPr lang="zh-CN" altLang="en-US" dirty="0"/>
              <a:t>了解其它统一资源管理调度框架：</a:t>
            </a:r>
            <a:r>
              <a:rPr lang="en-US" altLang="zh-CN" dirty="0"/>
              <a:t>Apache Mesos</a:t>
            </a:r>
            <a:r>
              <a:rPr lang="zh-CN" altLang="zh-CN" dirty="0"/>
              <a:t>、</a:t>
            </a:r>
            <a:r>
              <a:rPr lang="en-US" altLang="zh-CN" dirty="0"/>
              <a:t>Hadoop Corona</a:t>
            </a:r>
            <a:r>
              <a:rPr lang="zh-CN" altLang="zh-CN" dirty="0"/>
              <a:t>、</a:t>
            </a:r>
            <a:r>
              <a:rPr lang="en-US" altLang="zh-CN" dirty="0"/>
              <a:t>Google Borg/Omega/Kubernetes</a:t>
            </a:r>
            <a:r>
              <a:rPr lang="zh-CN" altLang="zh-CN" dirty="0"/>
              <a:t>、</a:t>
            </a:r>
            <a:r>
              <a:rPr lang="en-US" altLang="zh-CN" dirty="0"/>
              <a:t>Docker Swarm</a:t>
            </a:r>
            <a:r>
              <a:rPr lang="zh-CN" altLang="en-US" dirty="0"/>
              <a:t>。</a:t>
            </a:r>
          </a:p>
        </p:txBody>
      </p:sp>
    </p:spTree>
    <p:extLst>
      <p:ext uri="{BB962C8B-B14F-4D97-AF65-F5344CB8AC3E}">
        <p14:creationId xmlns:p14="http://schemas.microsoft.com/office/powerpoint/2010/main" val="2250035968"/>
      </p:ext>
    </p:extLst>
  </p:cSld>
  <p:clrMapOvr>
    <a:masterClrMapping/>
  </p:clrMapOvr>
  <p:transition spd="med">
    <p:pull/>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F32A0-D219-4910-94C9-8A4CB6DED72F}"/>
              </a:ext>
            </a:extLst>
          </p:cNvPr>
          <p:cNvSpPr>
            <a:spLocks noGrp="1"/>
          </p:cNvSpPr>
          <p:nvPr>
            <p:ph type="title"/>
          </p:nvPr>
        </p:nvSpPr>
        <p:spPr/>
        <p:txBody>
          <a:bodyPr/>
          <a:lstStyle/>
          <a:p>
            <a:r>
              <a:rPr lang="en-US" altLang="zh-CN" dirty="0"/>
              <a:t>【</a:t>
            </a:r>
            <a:r>
              <a:rPr lang="zh-CN" altLang="en-US" dirty="0"/>
              <a:t>课后作业</a:t>
            </a:r>
            <a:r>
              <a:rPr lang="en-US" altLang="zh-CN" dirty="0"/>
              <a:t>】</a:t>
            </a:r>
            <a:endParaRPr lang="zh-CN" altLang="en-US" dirty="0"/>
          </a:p>
        </p:txBody>
      </p:sp>
      <p:sp>
        <p:nvSpPr>
          <p:cNvPr id="3" name="内容占位符 2">
            <a:extLst>
              <a:ext uri="{FF2B5EF4-FFF2-40B4-BE49-F238E27FC236}">
                <a16:creationId xmlns:a16="http://schemas.microsoft.com/office/drawing/2014/main" id="{F2B5774F-52D6-4B15-8B29-B917CBDFB500}"/>
              </a:ext>
            </a:extLst>
          </p:cNvPr>
          <p:cNvSpPr>
            <a:spLocks noGrp="1"/>
          </p:cNvSpPr>
          <p:nvPr>
            <p:ph idx="1"/>
          </p:nvPr>
        </p:nvSpPr>
        <p:spPr/>
        <p:txBody>
          <a:bodyPr>
            <a:normAutofit/>
          </a:bodyPr>
          <a:lstStyle/>
          <a:p>
            <a:r>
              <a:rPr lang="zh-CN" altLang="en-US" dirty="0"/>
              <a:t>在线测试</a:t>
            </a:r>
            <a:endParaRPr lang="en-US" altLang="zh-CN" dirty="0"/>
          </a:p>
          <a:p>
            <a:pPr lvl="1"/>
            <a:r>
              <a:rPr lang="zh-CN" altLang="en-US" dirty="0"/>
              <a:t>完成云班课活动“在线测试</a:t>
            </a:r>
            <a:r>
              <a:rPr lang="en-US" altLang="zh-CN" dirty="0"/>
              <a:t>5-</a:t>
            </a:r>
            <a:r>
              <a:rPr lang="zh-CN" altLang="zh-CN" dirty="0"/>
              <a:t>统一资源管理和调度框架</a:t>
            </a:r>
            <a:r>
              <a:rPr lang="en-US" altLang="zh-CN" dirty="0"/>
              <a:t>YARN</a:t>
            </a:r>
            <a:r>
              <a:rPr lang="zh-CN" altLang="en-US" dirty="0"/>
              <a:t>”。</a:t>
            </a:r>
            <a:endParaRPr lang="en-US" altLang="zh-CN" dirty="0"/>
          </a:p>
          <a:p>
            <a:r>
              <a:rPr lang="zh-CN" altLang="en-US" dirty="0"/>
              <a:t>思考题</a:t>
            </a:r>
            <a:endParaRPr lang="en-US" altLang="zh-CN" dirty="0"/>
          </a:p>
          <a:p>
            <a:pPr lvl="1"/>
            <a:r>
              <a:rPr lang="en-US" altLang="zh-CN" dirty="0"/>
              <a:t>1. </a:t>
            </a:r>
            <a:r>
              <a:rPr lang="zh-CN" altLang="en-US" dirty="0"/>
              <a:t>试述</a:t>
            </a:r>
            <a:r>
              <a:rPr lang="en-US" altLang="zh-CN" dirty="0"/>
              <a:t>YARN</a:t>
            </a:r>
            <a:r>
              <a:rPr lang="zh-CN" altLang="en-US" dirty="0"/>
              <a:t>对</a:t>
            </a:r>
            <a:r>
              <a:rPr lang="en-US" altLang="zh-CN" dirty="0"/>
              <a:t>MapReduce 1.0</a:t>
            </a:r>
            <a:r>
              <a:rPr lang="zh-CN" altLang="en-US" dirty="0"/>
              <a:t>的架构进行了怎样的重新设计。</a:t>
            </a:r>
          </a:p>
          <a:p>
            <a:pPr lvl="1"/>
            <a:r>
              <a:rPr lang="en-US" altLang="zh-CN" dirty="0"/>
              <a:t>2. </a:t>
            </a:r>
            <a:r>
              <a:rPr lang="zh-CN" altLang="en-US" dirty="0"/>
              <a:t>试述</a:t>
            </a:r>
            <a:r>
              <a:rPr lang="en-US" altLang="zh-CN" dirty="0"/>
              <a:t>YARN</a:t>
            </a:r>
            <a:r>
              <a:rPr lang="zh-CN" altLang="en-US" dirty="0"/>
              <a:t>体系架构中三大核心组件及各自功能。</a:t>
            </a:r>
          </a:p>
          <a:p>
            <a:pPr lvl="1"/>
            <a:r>
              <a:rPr lang="en-US" altLang="zh-CN" dirty="0"/>
              <a:t>3. </a:t>
            </a:r>
            <a:r>
              <a:rPr lang="zh-CN" altLang="en-US" dirty="0"/>
              <a:t>实践操作题：尝试在个人</a:t>
            </a:r>
            <a:r>
              <a:rPr lang="en-US" altLang="zh-CN" dirty="0"/>
              <a:t>YARN</a:t>
            </a:r>
            <a:r>
              <a:rPr lang="zh-CN" altLang="en-US" dirty="0"/>
              <a:t>集群配置</a:t>
            </a:r>
            <a:r>
              <a:rPr lang="en-US" altLang="zh-CN" dirty="0" err="1"/>
              <a:t>ResourceManager</a:t>
            </a:r>
            <a:r>
              <a:rPr lang="en-US" altLang="zh-CN" dirty="0"/>
              <a:t> Restart</a:t>
            </a:r>
            <a:r>
              <a:rPr lang="zh-CN" altLang="en-US" dirty="0"/>
              <a:t>。</a:t>
            </a:r>
          </a:p>
          <a:p>
            <a:pPr lvl="1"/>
            <a:r>
              <a:rPr lang="en-US" altLang="zh-CN" dirty="0"/>
              <a:t>4. </a:t>
            </a:r>
            <a:r>
              <a:rPr lang="zh-CN" altLang="en-US" dirty="0"/>
              <a:t>实践操作题：尝试在个人</a:t>
            </a:r>
            <a:r>
              <a:rPr lang="en-US" altLang="zh-CN" dirty="0"/>
              <a:t>YARN</a:t>
            </a:r>
            <a:r>
              <a:rPr lang="zh-CN" altLang="en-US" dirty="0"/>
              <a:t>集群规划和配置</a:t>
            </a:r>
            <a:r>
              <a:rPr lang="en-US" altLang="zh-CN" dirty="0" err="1"/>
              <a:t>ResourceManager</a:t>
            </a:r>
            <a:r>
              <a:rPr lang="en-US" altLang="zh-CN" dirty="0"/>
              <a:t> HA</a:t>
            </a:r>
            <a:r>
              <a:rPr lang="zh-CN" altLang="en-US" dirty="0"/>
              <a:t>的自动切换。</a:t>
            </a:r>
          </a:p>
          <a:p>
            <a:pPr lvl="1"/>
            <a:r>
              <a:rPr lang="en-US" altLang="zh-CN" dirty="0"/>
              <a:t>5. </a:t>
            </a:r>
            <a:r>
              <a:rPr lang="zh-CN" altLang="en-US" dirty="0"/>
              <a:t>实践操作题：尝试在个人</a:t>
            </a:r>
            <a:r>
              <a:rPr lang="en-US" altLang="zh-CN" dirty="0"/>
              <a:t>YARN</a:t>
            </a:r>
            <a:r>
              <a:rPr lang="zh-CN" altLang="en-US" dirty="0"/>
              <a:t>集群配置</a:t>
            </a:r>
            <a:r>
              <a:rPr lang="en-US" altLang="zh-CN" dirty="0"/>
              <a:t>YARN Federation</a:t>
            </a:r>
            <a:r>
              <a:rPr lang="zh-CN" altLang="en-US" dirty="0"/>
              <a:t>。</a:t>
            </a:r>
          </a:p>
        </p:txBody>
      </p:sp>
    </p:spTree>
    <p:extLst>
      <p:ext uri="{BB962C8B-B14F-4D97-AF65-F5344CB8AC3E}">
        <p14:creationId xmlns:p14="http://schemas.microsoft.com/office/powerpoint/2010/main" val="316515231"/>
      </p:ext>
    </p:extLst>
  </p:cSld>
  <p:clrMapOvr>
    <a:masterClrMapping/>
  </p:clrMapOvr>
  <p:transition spd="med">
    <p:pull/>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en-US" altLang="zh-CN" sz="4799" b="1" dirty="0">
                <a:solidFill>
                  <a:srgbClr val="01ACBE"/>
                </a:solidFill>
                <a:latin typeface="微软雅黑" panose="020B0503020204020204" pitchFamily="34" charset="-122"/>
                <a:ea typeface="微软雅黑" panose="020B0503020204020204" pitchFamily="34" charset="-122"/>
              </a:rPr>
              <a:t>THANKS</a:t>
            </a:r>
            <a:endParaRPr lang="zh-CN" altLang="en-US" sz="4799" b="1" dirty="0">
              <a:solidFill>
                <a:srgbClr val="01ACBE"/>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23369668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02148-A307-4F9C-A470-378B3A3BB03A}"/>
              </a:ext>
            </a:extLst>
          </p:cNvPr>
          <p:cNvSpPr>
            <a:spLocks noGrp="1"/>
          </p:cNvSpPr>
          <p:nvPr>
            <p:ph type="title"/>
          </p:nvPr>
        </p:nvSpPr>
        <p:spPr/>
        <p:txBody>
          <a:bodyPr/>
          <a:lstStyle/>
          <a:p>
            <a:r>
              <a:rPr lang="en-US" altLang="zh-CN" dirty="0"/>
              <a:t>5.1.2  YARN</a:t>
            </a:r>
            <a:r>
              <a:rPr lang="zh-CN" altLang="en-US" dirty="0"/>
              <a:t>简介</a:t>
            </a:r>
          </a:p>
        </p:txBody>
      </p:sp>
      <p:sp>
        <p:nvSpPr>
          <p:cNvPr id="3" name="内容占位符 2">
            <a:extLst>
              <a:ext uri="{FF2B5EF4-FFF2-40B4-BE49-F238E27FC236}">
                <a16:creationId xmlns:a16="http://schemas.microsoft.com/office/drawing/2014/main" id="{87745C15-0B0A-48C8-B03D-882EC3F26972}"/>
              </a:ext>
            </a:extLst>
          </p:cNvPr>
          <p:cNvSpPr>
            <a:spLocks noGrp="1"/>
          </p:cNvSpPr>
          <p:nvPr>
            <p:ph idx="1"/>
          </p:nvPr>
        </p:nvSpPr>
        <p:spPr/>
        <p:txBody>
          <a:bodyPr/>
          <a:lstStyle/>
          <a:p>
            <a:r>
              <a:rPr lang="zh-CN" altLang="en-US" dirty="0"/>
              <a:t>总之，</a:t>
            </a:r>
            <a:r>
              <a:rPr lang="en-US" altLang="zh-CN" dirty="0"/>
              <a:t>Hadoop 1.0</a:t>
            </a:r>
            <a:r>
              <a:rPr lang="zh-CN" altLang="en-US" dirty="0"/>
              <a:t>中，</a:t>
            </a:r>
            <a:r>
              <a:rPr lang="en-US" altLang="zh-CN" dirty="0"/>
              <a:t>MapReduce</a:t>
            </a:r>
            <a:r>
              <a:rPr lang="zh-CN" altLang="en-US" dirty="0"/>
              <a:t>既是一个计算框架，又是一个资源管理和调度框架，到了</a:t>
            </a:r>
            <a:r>
              <a:rPr lang="en-US" altLang="zh-CN" dirty="0"/>
              <a:t>Hadoop 2.0</a:t>
            </a:r>
            <a:r>
              <a:rPr lang="zh-CN" altLang="en-US" dirty="0"/>
              <a:t>以后，</a:t>
            </a:r>
            <a:r>
              <a:rPr lang="en-US" altLang="zh-CN" dirty="0"/>
              <a:t>MapReduce</a:t>
            </a:r>
            <a:r>
              <a:rPr lang="zh-CN" altLang="en-US" dirty="0"/>
              <a:t>中资源管理和调度功能被单独分割出来形成</a:t>
            </a:r>
            <a:r>
              <a:rPr lang="en-US" altLang="zh-CN" dirty="0"/>
              <a:t>YARN</a:t>
            </a:r>
            <a:r>
              <a:rPr lang="zh-CN" altLang="en-US" dirty="0"/>
              <a:t>，</a:t>
            </a:r>
            <a:r>
              <a:rPr lang="en-US" altLang="zh-CN" dirty="0"/>
              <a:t>YARN</a:t>
            </a:r>
            <a:r>
              <a:rPr lang="zh-CN" altLang="en-US" dirty="0"/>
              <a:t>是一个纯粹的资源管理调度框架，而被剥离了资源管理调度功能的</a:t>
            </a:r>
            <a:r>
              <a:rPr lang="en-US" altLang="zh-CN" dirty="0"/>
              <a:t>MapReduce</a:t>
            </a:r>
            <a:r>
              <a:rPr lang="zh-CN" altLang="en-US" dirty="0"/>
              <a:t>变成了</a:t>
            </a:r>
            <a:r>
              <a:rPr lang="en-US" altLang="zh-CN" dirty="0"/>
              <a:t>MRv2</a:t>
            </a:r>
            <a:r>
              <a:rPr lang="zh-CN" altLang="en-US" dirty="0"/>
              <a:t>，</a:t>
            </a:r>
            <a:r>
              <a:rPr lang="en-US" altLang="zh-CN" dirty="0"/>
              <a:t>MRv2</a:t>
            </a:r>
            <a:r>
              <a:rPr lang="zh-CN" altLang="en-US" dirty="0"/>
              <a:t>是运行在</a:t>
            </a:r>
            <a:r>
              <a:rPr lang="en-US" altLang="zh-CN" dirty="0"/>
              <a:t>YARN</a:t>
            </a:r>
            <a:r>
              <a:rPr lang="zh-CN" altLang="en-US" dirty="0"/>
              <a:t>上的一个纯粹的计算框架。</a:t>
            </a:r>
          </a:p>
          <a:p>
            <a:r>
              <a:rPr lang="zh-CN" altLang="en-US" dirty="0"/>
              <a:t>从</a:t>
            </a:r>
            <a:r>
              <a:rPr lang="en-US" altLang="zh-CN" dirty="0"/>
              <a:t>MapReduce 1.0</a:t>
            </a:r>
            <a:r>
              <a:rPr lang="zh-CN" altLang="en-US" dirty="0"/>
              <a:t>发展到</a:t>
            </a:r>
            <a:r>
              <a:rPr lang="en-US" altLang="zh-CN" dirty="0"/>
              <a:t>YARN</a:t>
            </a:r>
            <a:r>
              <a:rPr lang="zh-CN" altLang="en-US" dirty="0"/>
              <a:t>，客户端并没有发生变化，其大部分</a:t>
            </a:r>
            <a:r>
              <a:rPr lang="en-US" altLang="zh-CN" dirty="0"/>
              <a:t>API</a:t>
            </a:r>
            <a:r>
              <a:rPr lang="zh-CN" altLang="en-US" dirty="0"/>
              <a:t>及接口都保持兼容，因此，原来针对</a:t>
            </a:r>
            <a:r>
              <a:rPr lang="en-US" altLang="zh-CN" dirty="0"/>
              <a:t>Hadoop 1.0</a:t>
            </a:r>
            <a:r>
              <a:rPr lang="zh-CN" altLang="en-US" dirty="0"/>
              <a:t>开发的代码不需做大的改动，就可以直接放在</a:t>
            </a:r>
            <a:r>
              <a:rPr lang="en-US" altLang="zh-CN" dirty="0"/>
              <a:t>Hadoop 2.0</a:t>
            </a:r>
            <a:r>
              <a:rPr lang="zh-CN" altLang="en-US" dirty="0"/>
              <a:t>平台上运行。</a:t>
            </a:r>
          </a:p>
        </p:txBody>
      </p:sp>
    </p:spTree>
    <p:extLst>
      <p:ext uri="{BB962C8B-B14F-4D97-AF65-F5344CB8AC3E}">
        <p14:creationId xmlns:p14="http://schemas.microsoft.com/office/powerpoint/2010/main" val="125808722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665669-D1C8-4DF7-9C8F-E35078872229}"/>
              </a:ext>
            </a:extLst>
          </p:cNvPr>
          <p:cNvSpPr>
            <a:spLocks noGrp="1"/>
          </p:cNvSpPr>
          <p:nvPr>
            <p:ph type="title"/>
          </p:nvPr>
        </p:nvSpPr>
        <p:spPr/>
        <p:txBody>
          <a:bodyPr/>
          <a:lstStyle/>
          <a:p>
            <a:r>
              <a:rPr lang="en-US" altLang="zh-CN" dirty="0"/>
              <a:t>5.1.3  YARN</a:t>
            </a:r>
            <a:r>
              <a:rPr lang="zh-CN" altLang="en-US" dirty="0"/>
              <a:t>与</a:t>
            </a:r>
            <a:r>
              <a:rPr lang="en-US" altLang="zh-CN" dirty="0"/>
              <a:t>MapReduce 1.0</a:t>
            </a:r>
            <a:r>
              <a:rPr lang="zh-CN" altLang="en-US" dirty="0"/>
              <a:t>相比优势</a:t>
            </a:r>
          </a:p>
        </p:txBody>
      </p:sp>
      <p:sp>
        <p:nvSpPr>
          <p:cNvPr id="3" name="内容占位符 2">
            <a:extLst>
              <a:ext uri="{FF2B5EF4-FFF2-40B4-BE49-F238E27FC236}">
                <a16:creationId xmlns:a16="http://schemas.microsoft.com/office/drawing/2014/main" id="{1E39DEAD-B0BF-488F-B3EA-D819261FCCEE}"/>
              </a:ext>
            </a:extLst>
          </p:cNvPr>
          <p:cNvSpPr>
            <a:spLocks noGrp="1"/>
          </p:cNvSpPr>
          <p:nvPr>
            <p:ph idx="1"/>
          </p:nvPr>
        </p:nvSpPr>
        <p:spPr/>
        <p:txBody>
          <a:bodyPr>
            <a:normAutofit fontScale="92500" lnSpcReduction="10000"/>
          </a:bodyPr>
          <a:lstStyle/>
          <a:p>
            <a:r>
              <a:rPr lang="zh-CN" altLang="en-US" sz="1000" dirty="0"/>
              <a:t>（</a:t>
            </a:r>
            <a:r>
              <a:rPr lang="en-US" altLang="zh-CN" sz="1000" dirty="0"/>
              <a:t>1</a:t>
            </a:r>
            <a:r>
              <a:rPr lang="zh-CN" altLang="en-US" sz="1000" dirty="0"/>
              <a:t>）可扩展性（</a:t>
            </a:r>
            <a:r>
              <a:rPr lang="en-US" altLang="zh-CN" sz="1000" dirty="0"/>
              <a:t>Scalability</a:t>
            </a:r>
            <a:r>
              <a:rPr lang="zh-CN" altLang="en-US" sz="1000" dirty="0"/>
              <a:t>）</a:t>
            </a:r>
          </a:p>
          <a:p>
            <a:pPr lvl="1"/>
            <a:r>
              <a:rPr lang="zh-CN" altLang="en-US" sz="900" dirty="0"/>
              <a:t>与</a:t>
            </a:r>
            <a:r>
              <a:rPr lang="en-US" altLang="zh-CN" sz="900" dirty="0"/>
              <a:t>MapReduce 1.0</a:t>
            </a:r>
            <a:r>
              <a:rPr lang="zh-CN" altLang="en-US" sz="900" dirty="0"/>
              <a:t>相比，</a:t>
            </a:r>
            <a:r>
              <a:rPr lang="en-US" altLang="zh-CN" sz="900" dirty="0"/>
              <a:t>YARN</a:t>
            </a:r>
            <a:r>
              <a:rPr lang="zh-CN" altLang="en-US" sz="900" dirty="0"/>
              <a:t>可以在更大规模的集群上运行。当节点数达到</a:t>
            </a:r>
            <a:r>
              <a:rPr lang="en-US" altLang="zh-CN" sz="900" dirty="0"/>
              <a:t>4000</a:t>
            </a:r>
            <a:r>
              <a:rPr lang="zh-CN" altLang="en-US" sz="900" dirty="0"/>
              <a:t>、任务数达到</a:t>
            </a:r>
            <a:r>
              <a:rPr lang="en-US" altLang="zh-CN" sz="900" dirty="0"/>
              <a:t>40000</a:t>
            </a:r>
            <a:r>
              <a:rPr lang="zh-CN" altLang="en-US" sz="900" dirty="0"/>
              <a:t>时，</a:t>
            </a:r>
            <a:r>
              <a:rPr lang="en-US" altLang="zh-CN" sz="900" dirty="0"/>
              <a:t>MapReduce 1.0</a:t>
            </a:r>
            <a:r>
              <a:rPr lang="zh-CN" altLang="en-US" sz="900" dirty="0"/>
              <a:t>会遇到可扩展性瓶颈，瓶颈来源于</a:t>
            </a:r>
            <a:r>
              <a:rPr lang="en-US" altLang="zh-CN" sz="900" dirty="0" err="1"/>
              <a:t>JobTracker</a:t>
            </a:r>
            <a:r>
              <a:rPr lang="zh-CN" altLang="en-US" sz="900" dirty="0"/>
              <a:t>负载过重，既要负责作业的调度和失败恢复，又要负责资源的管理分配。</a:t>
            </a:r>
            <a:r>
              <a:rPr lang="en-US" altLang="zh-CN" sz="900" dirty="0"/>
              <a:t>YARN</a:t>
            </a:r>
            <a:r>
              <a:rPr lang="zh-CN" altLang="en-US" sz="900" dirty="0"/>
              <a:t>利用</a:t>
            </a:r>
            <a:r>
              <a:rPr lang="en-US" altLang="zh-CN" sz="900" dirty="0" err="1"/>
              <a:t>ResourceManager</a:t>
            </a:r>
            <a:r>
              <a:rPr lang="zh-CN" altLang="en-US" sz="900" dirty="0"/>
              <a:t>和</a:t>
            </a:r>
            <a:r>
              <a:rPr lang="en-US" altLang="zh-CN" sz="900" dirty="0" err="1"/>
              <a:t>ApplicationMaster</a:t>
            </a:r>
            <a:r>
              <a:rPr lang="zh-CN" altLang="en-US" sz="900" dirty="0"/>
              <a:t>分离的架构优点克服了这个局限性，可以扩展到将近</a:t>
            </a:r>
            <a:r>
              <a:rPr lang="en-US" altLang="zh-CN" sz="900" dirty="0"/>
              <a:t>10000</a:t>
            </a:r>
            <a:r>
              <a:rPr lang="zh-CN" altLang="en-US" sz="900" dirty="0"/>
              <a:t>个节点和</a:t>
            </a:r>
            <a:r>
              <a:rPr lang="en-US" altLang="zh-CN" sz="900" dirty="0"/>
              <a:t>100000</a:t>
            </a:r>
            <a:r>
              <a:rPr lang="zh-CN" altLang="en-US" sz="900" dirty="0"/>
              <a:t>个任务。另外，</a:t>
            </a:r>
            <a:r>
              <a:rPr lang="en-US" altLang="zh-CN" sz="900" dirty="0"/>
              <a:t>YARN Federation</a:t>
            </a:r>
            <a:r>
              <a:rPr lang="zh-CN" altLang="en-US" sz="900" dirty="0"/>
              <a:t>联邦机制进一步增强了集群水平横向扩展性。</a:t>
            </a:r>
          </a:p>
          <a:p>
            <a:r>
              <a:rPr lang="zh-CN" altLang="en-US" sz="1000" dirty="0"/>
              <a:t>（</a:t>
            </a:r>
            <a:r>
              <a:rPr lang="en-US" altLang="zh-CN" sz="1000" dirty="0"/>
              <a:t>2</a:t>
            </a:r>
            <a:r>
              <a:rPr lang="zh-CN" altLang="en-US" sz="1000" dirty="0"/>
              <a:t>）可用性（</a:t>
            </a:r>
            <a:r>
              <a:rPr lang="en-US" altLang="zh-CN" sz="1000" dirty="0"/>
              <a:t>Availability</a:t>
            </a:r>
            <a:r>
              <a:rPr lang="zh-CN" altLang="en-US" sz="1000" dirty="0"/>
              <a:t>）</a:t>
            </a:r>
          </a:p>
          <a:p>
            <a:pPr lvl="1"/>
            <a:r>
              <a:rPr lang="zh-CN" altLang="en-US" sz="900" dirty="0"/>
              <a:t>当守护进程失败时，通常需要另一个守护进程复制接管工作所需的状态以便其继续提供服务，从而可以获得高可用性（</a:t>
            </a:r>
            <a:r>
              <a:rPr lang="en-US" altLang="zh-CN" sz="900" dirty="0"/>
              <a:t>High Available</a:t>
            </a:r>
            <a:r>
              <a:rPr lang="zh-CN" altLang="en-US" sz="900" dirty="0"/>
              <a:t>）。但是，由于</a:t>
            </a:r>
            <a:r>
              <a:rPr lang="en-US" altLang="zh-CN" sz="900" dirty="0"/>
              <a:t>MapReduce 1.0</a:t>
            </a:r>
            <a:r>
              <a:rPr lang="zh-CN" altLang="en-US" sz="900" dirty="0"/>
              <a:t>中</a:t>
            </a:r>
            <a:r>
              <a:rPr lang="en-US" altLang="zh-CN" sz="900" dirty="0" err="1"/>
              <a:t>JobTracker</a:t>
            </a:r>
            <a:r>
              <a:rPr lang="zh-CN" altLang="en-US" sz="900" dirty="0"/>
              <a:t>内存中存在大量快速变化的复杂状态，使得改进</a:t>
            </a:r>
            <a:r>
              <a:rPr lang="en-US" altLang="zh-CN" sz="900" dirty="0" err="1"/>
              <a:t>JobTracker</a:t>
            </a:r>
            <a:r>
              <a:rPr lang="zh-CN" altLang="en-US" sz="900" dirty="0"/>
              <a:t>以使其获得高可用性非常困难。</a:t>
            </a:r>
          </a:p>
          <a:p>
            <a:pPr lvl="1"/>
            <a:r>
              <a:rPr lang="en-US" altLang="zh-CN" sz="900" dirty="0"/>
              <a:t>YARN</a:t>
            </a:r>
            <a:r>
              <a:rPr lang="zh-CN" altLang="en-US" sz="900" dirty="0"/>
              <a:t>对</a:t>
            </a:r>
            <a:r>
              <a:rPr lang="en-US" altLang="zh-CN" sz="900" dirty="0"/>
              <a:t>MapReduce 1.0</a:t>
            </a:r>
            <a:r>
              <a:rPr lang="zh-CN" altLang="en-US" sz="900" dirty="0"/>
              <a:t>的体系架构进行了重新设计，</a:t>
            </a:r>
            <a:r>
              <a:rPr lang="en-US" altLang="zh-CN" sz="900" dirty="0" err="1"/>
              <a:t>ResourceManager</a:t>
            </a:r>
            <a:r>
              <a:rPr lang="zh-CN" altLang="en-US" sz="900" dirty="0"/>
              <a:t>和</a:t>
            </a:r>
            <a:r>
              <a:rPr lang="en-US" altLang="zh-CN" sz="900" dirty="0" err="1"/>
              <a:t>ApplicationMaster</a:t>
            </a:r>
            <a:r>
              <a:rPr lang="zh-CN" altLang="en-US" sz="900" dirty="0"/>
              <a:t>分别承担</a:t>
            </a:r>
            <a:r>
              <a:rPr lang="en-US" altLang="zh-CN" sz="900" dirty="0"/>
              <a:t>MapReduce 1.0</a:t>
            </a:r>
            <a:r>
              <a:rPr lang="zh-CN" altLang="en-US" sz="900" dirty="0"/>
              <a:t>中</a:t>
            </a:r>
            <a:r>
              <a:rPr lang="en-US" altLang="zh-CN" sz="900" dirty="0" err="1"/>
              <a:t>JobTracker</a:t>
            </a:r>
            <a:r>
              <a:rPr lang="zh-CN" altLang="en-US" sz="900" dirty="0"/>
              <a:t>的功能，那么高可用的服务随之称为一个分而治之的问题：先为</a:t>
            </a:r>
            <a:r>
              <a:rPr lang="en-US" altLang="zh-CN" sz="900" dirty="0" err="1"/>
              <a:t>ResourceManager</a:t>
            </a:r>
            <a:r>
              <a:rPr lang="zh-CN" altLang="en-US" sz="900" dirty="0"/>
              <a:t>提供高可用性，再为</a:t>
            </a:r>
            <a:r>
              <a:rPr lang="en-US" altLang="zh-CN" sz="900" dirty="0"/>
              <a:t>YARN</a:t>
            </a:r>
            <a:r>
              <a:rPr lang="zh-CN" altLang="en-US" sz="900" dirty="0"/>
              <a:t>应用提供高可用性。</a:t>
            </a:r>
            <a:r>
              <a:rPr lang="en-US" altLang="zh-CN" sz="900" dirty="0"/>
              <a:t>YARN</a:t>
            </a:r>
            <a:r>
              <a:rPr lang="zh-CN" altLang="en-US" sz="900" dirty="0"/>
              <a:t>的</a:t>
            </a:r>
            <a:r>
              <a:rPr lang="en-US" altLang="zh-CN" sz="900" dirty="0" err="1"/>
              <a:t>ResourceManager</a:t>
            </a:r>
            <a:r>
              <a:rPr lang="en-US" altLang="zh-CN" sz="900" dirty="0"/>
              <a:t> HA</a:t>
            </a:r>
            <a:r>
              <a:rPr lang="zh-CN" altLang="en-US" sz="900" dirty="0"/>
              <a:t>特性通过</a:t>
            </a:r>
            <a:r>
              <a:rPr lang="en-US" altLang="zh-CN" sz="900" dirty="0"/>
              <a:t>Active/Standby </a:t>
            </a:r>
            <a:r>
              <a:rPr lang="en-US" altLang="zh-CN" sz="900" dirty="0" err="1"/>
              <a:t>ResourceManager</a:t>
            </a:r>
            <a:r>
              <a:rPr lang="zh-CN" altLang="en-US" sz="900" dirty="0"/>
              <a:t>保证了</a:t>
            </a:r>
            <a:r>
              <a:rPr lang="en-US" altLang="zh-CN" sz="900" dirty="0"/>
              <a:t>YARN</a:t>
            </a:r>
            <a:r>
              <a:rPr lang="zh-CN" altLang="en-US" sz="900" dirty="0"/>
              <a:t>高可用性，</a:t>
            </a:r>
            <a:r>
              <a:rPr lang="en-US" altLang="zh-CN" sz="900" dirty="0" err="1"/>
              <a:t>ResourceManager</a:t>
            </a:r>
            <a:r>
              <a:rPr lang="en-US" altLang="zh-CN" sz="900" dirty="0"/>
              <a:t> Restart</a:t>
            </a:r>
            <a:r>
              <a:rPr lang="zh-CN" altLang="en-US" sz="900" dirty="0"/>
              <a:t>特性保证了若</a:t>
            </a:r>
            <a:r>
              <a:rPr lang="en-US" altLang="zh-CN" sz="900" dirty="0" err="1"/>
              <a:t>ResourceManager</a:t>
            </a:r>
            <a:r>
              <a:rPr lang="zh-CN" altLang="en-US" sz="900" dirty="0"/>
              <a:t>发生单点故障，</a:t>
            </a:r>
            <a:r>
              <a:rPr lang="en-US" altLang="zh-CN" sz="900" dirty="0" err="1"/>
              <a:t>ResourceManager</a:t>
            </a:r>
            <a:r>
              <a:rPr lang="zh-CN" altLang="en-US" sz="900" dirty="0"/>
              <a:t>能尽快自动重启。</a:t>
            </a:r>
          </a:p>
          <a:p>
            <a:r>
              <a:rPr lang="zh-CN" altLang="en-US" sz="1000" dirty="0"/>
              <a:t>（</a:t>
            </a:r>
            <a:r>
              <a:rPr lang="en-US" altLang="zh-CN" sz="1000" dirty="0"/>
              <a:t>3</a:t>
            </a:r>
            <a:r>
              <a:rPr lang="zh-CN" altLang="en-US" sz="1000" dirty="0"/>
              <a:t>）利用率（</a:t>
            </a:r>
            <a:r>
              <a:rPr lang="en-US" altLang="zh-CN" sz="1000" dirty="0"/>
              <a:t>Utilization</a:t>
            </a:r>
            <a:r>
              <a:rPr lang="zh-CN" altLang="en-US" sz="1000" dirty="0"/>
              <a:t>）</a:t>
            </a:r>
          </a:p>
          <a:p>
            <a:pPr lvl="1"/>
            <a:r>
              <a:rPr lang="en-US" altLang="zh-CN" sz="900" dirty="0"/>
              <a:t>MapReduce 1.0</a:t>
            </a:r>
            <a:r>
              <a:rPr lang="zh-CN" altLang="en-US" sz="900" dirty="0"/>
              <a:t>使用</a:t>
            </a:r>
            <a:r>
              <a:rPr lang="en-US" altLang="zh-CN" sz="900" dirty="0"/>
              <a:t>Slot</a:t>
            </a:r>
            <a:r>
              <a:rPr lang="zh-CN" altLang="en-US" sz="900" dirty="0"/>
              <a:t>表示各个节点上的计算资源，</a:t>
            </a:r>
            <a:r>
              <a:rPr lang="en-US" altLang="zh-CN" sz="900" dirty="0"/>
              <a:t>Slot</a:t>
            </a:r>
            <a:r>
              <a:rPr lang="zh-CN" altLang="en-US" sz="900" dirty="0"/>
              <a:t>分为</a:t>
            </a:r>
            <a:r>
              <a:rPr lang="en-US" altLang="zh-CN" sz="900" dirty="0"/>
              <a:t>Map Slot</a:t>
            </a:r>
            <a:r>
              <a:rPr lang="zh-CN" altLang="en-US" sz="900" dirty="0"/>
              <a:t>和</a:t>
            </a:r>
            <a:r>
              <a:rPr lang="en-US" altLang="zh-CN" sz="900" dirty="0"/>
              <a:t>Reduce Slot</a:t>
            </a:r>
            <a:r>
              <a:rPr lang="zh-CN" altLang="en-US" sz="900" dirty="0"/>
              <a:t>两种，且不允许共享。对于一个作业，刚开始运行时，</a:t>
            </a:r>
            <a:r>
              <a:rPr lang="en-US" altLang="zh-CN" sz="900" dirty="0"/>
              <a:t>Map Slot</a:t>
            </a:r>
            <a:r>
              <a:rPr lang="zh-CN" altLang="en-US" sz="900" dirty="0"/>
              <a:t>资源紧缺而</a:t>
            </a:r>
            <a:r>
              <a:rPr lang="en-US" altLang="zh-CN" sz="900" dirty="0"/>
              <a:t>Reduce Slot</a:t>
            </a:r>
            <a:r>
              <a:rPr lang="zh-CN" altLang="en-US" sz="900" dirty="0"/>
              <a:t>空闲，当</a:t>
            </a:r>
            <a:r>
              <a:rPr lang="en-US" altLang="zh-CN" sz="900" dirty="0"/>
              <a:t>Map Task</a:t>
            </a:r>
            <a:r>
              <a:rPr lang="zh-CN" altLang="en-US" sz="900" dirty="0"/>
              <a:t>全部运行完成后，</a:t>
            </a:r>
            <a:r>
              <a:rPr lang="en-US" altLang="zh-CN" sz="900" dirty="0"/>
              <a:t>Reduce slot</a:t>
            </a:r>
            <a:r>
              <a:rPr lang="zh-CN" altLang="en-US" sz="900" dirty="0"/>
              <a:t>紧缺而</a:t>
            </a:r>
            <a:r>
              <a:rPr lang="en-US" altLang="zh-CN" sz="900" dirty="0"/>
              <a:t>Map slot</a:t>
            </a:r>
            <a:r>
              <a:rPr lang="zh-CN" altLang="en-US" sz="900" dirty="0"/>
              <a:t>空闲。很明显，这种区分</a:t>
            </a:r>
            <a:r>
              <a:rPr lang="en-US" altLang="zh-CN" sz="900" dirty="0"/>
              <a:t>Slot</a:t>
            </a:r>
            <a:r>
              <a:rPr lang="zh-CN" altLang="en-US" sz="900" dirty="0"/>
              <a:t>类别的资源管理方案在一定程度上降低了</a:t>
            </a:r>
            <a:r>
              <a:rPr lang="en-US" altLang="zh-CN" sz="900" dirty="0"/>
              <a:t>Slot</a:t>
            </a:r>
            <a:r>
              <a:rPr lang="zh-CN" altLang="en-US" sz="900" dirty="0"/>
              <a:t>的利用率。同时，这种基于无类别</a:t>
            </a:r>
            <a:r>
              <a:rPr lang="en-US" altLang="zh-CN" sz="900" dirty="0"/>
              <a:t>Slot</a:t>
            </a:r>
            <a:r>
              <a:rPr lang="zh-CN" altLang="en-US" sz="900" dirty="0"/>
              <a:t>的资源划分方法的划分粒度过大，往往会造成节点资源利用率过高或者过低。</a:t>
            </a:r>
          </a:p>
          <a:p>
            <a:pPr lvl="1"/>
            <a:r>
              <a:rPr lang="en-US" altLang="zh-CN" sz="900" dirty="0"/>
              <a:t>YARN</a:t>
            </a:r>
            <a:r>
              <a:rPr lang="zh-CN" altLang="en-US" sz="900" dirty="0"/>
              <a:t>中，一个</a:t>
            </a:r>
            <a:r>
              <a:rPr lang="en-US" altLang="zh-CN" sz="900" dirty="0" err="1"/>
              <a:t>NodeManager</a:t>
            </a:r>
            <a:r>
              <a:rPr lang="zh-CN" altLang="en-US" sz="900" dirty="0"/>
              <a:t>管理一个资源池，而不是指定固定数目的</a:t>
            </a:r>
            <a:r>
              <a:rPr lang="en-US" altLang="zh-CN" sz="900" dirty="0"/>
              <a:t>Slot</a:t>
            </a:r>
            <a:r>
              <a:rPr lang="zh-CN" altLang="en-US" sz="900" dirty="0"/>
              <a:t>。</a:t>
            </a:r>
            <a:r>
              <a:rPr lang="en-US" altLang="zh-CN" sz="900" dirty="0"/>
              <a:t>YARN</a:t>
            </a:r>
            <a:r>
              <a:rPr lang="zh-CN" altLang="en-US" sz="900" dirty="0"/>
              <a:t>上运行的</a:t>
            </a:r>
            <a:r>
              <a:rPr lang="en-US" altLang="zh-CN" sz="900" dirty="0"/>
              <a:t>MapReduce</a:t>
            </a:r>
            <a:r>
              <a:rPr lang="zh-CN" altLang="en-US" sz="900" dirty="0"/>
              <a:t>不会出现</a:t>
            </a:r>
            <a:r>
              <a:rPr lang="en-US" altLang="zh-CN" sz="900" dirty="0"/>
              <a:t>MapReduce 1.0</a:t>
            </a:r>
            <a:r>
              <a:rPr lang="zh-CN" altLang="en-US" sz="900" dirty="0"/>
              <a:t>中由于集群中只有</a:t>
            </a:r>
            <a:r>
              <a:rPr lang="en-US" altLang="zh-CN" sz="900" dirty="0"/>
              <a:t>Map Slot</a:t>
            </a:r>
            <a:r>
              <a:rPr lang="zh-CN" altLang="en-US" sz="900" dirty="0"/>
              <a:t>可用而导致</a:t>
            </a:r>
            <a:r>
              <a:rPr lang="en-US" altLang="zh-CN" sz="900" dirty="0"/>
              <a:t>Reduce Task</a:t>
            </a:r>
            <a:r>
              <a:rPr lang="zh-CN" altLang="en-US" sz="900" dirty="0"/>
              <a:t>必须等待的情况。如果能够获取运行任务的资源，那么应用程序就会正常进行。更进一步，</a:t>
            </a:r>
            <a:r>
              <a:rPr lang="en-US" altLang="zh-CN" sz="900" dirty="0"/>
              <a:t>YARN</a:t>
            </a:r>
            <a:r>
              <a:rPr lang="zh-CN" altLang="en-US" sz="900" dirty="0"/>
              <a:t>中的资源是精细化管理的，这样一个应用程序能够按需请求资源，而不是请求一个不可分割的、对于特定任务而言可能太大（浪费资源）或太小（可能导致失败）的</a:t>
            </a:r>
            <a:r>
              <a:rPr lang="en-US" altLang="zh-CN" sz="900" dirty="0"/>
              <a:t>Slot</a:t>
            </a:r>
            <a:r>
              <a:rPr lang="zh-CN" altLang="en-US" sz="900" dirty="0"/>
              <a:t>。</a:t>
            </a:r>
          </a:p>
          <a:p>
            <a:r>
              <a:rPr lang="zh-CN" altLang="en-US" sz="1000" dirty="0"/>
              <a:t>（</a:t>
            </a:r>
            <a:r>
              <a:rPr lang="en-US" altLang="zh-CN" sz="1000" dirty="0"/>
              <a:t>4</a:t>
            </a:r>
            <a:r>
              <a:rPr lang="zh-CN" altLang="en-US" sz="1000" dirty="0"/>
              <a:t>）多租户（</a:t>
            </a:r>
            <a:r>
              <a:rPr lang="en-US" altLang="zh-CN" sz="1000" dirty="0"/>
              <a:t>Multitenancy</a:t>
            </a:r>
            <a:r>
              <a:rPr lang="zh-CN" altLang="en-US" sz="1000" dirty="0"/>
              <a:t>）</a:t>
            </a:r>
          </a:p>
          <a:p>
            <a:pPr lvl="1"/>
            <a:r>
              <a:rPr lang="zh-CN" altLang="en-US" sz="900" dirty="0"/>
              <a:t>在某种程度上可以说，</a:t>
            </a:r>
            <a:r>
              <a:rPr lang="en-US" altLang="zh-CN" sz="900" dirty="0"/>
              <a:t>YARN</a:t>
            </a:r>
            <a:r>
              <a:rPr lang="zh-CN" altLang="en-US" sz="900" dirty="0"/>
              <a:t>最大的优点是向</a:t>
            </a:r>
            <a:r>
              <a:rPr lang="en-US" altLang="zh-CN" sz="900" dirty="0"/>
              <a:t>MapReduce</a:t>
            </a:r>
            <a:r>
              <a:rPr lang="zh-CN" altLang="en-US" sz="900" dirty="0"/>
              <a:t>以外的其他分布式计算框架开放了</a:t>
            </a:r>
            <a:r>
              <a:rPr lang="en-US" altLang="zh-CN" sz="900" dirty="0"/>
              <a:t>Hadoop</a:t>
            </a:r>
            <a:r>
              <a:rPr lang="zh-CN" altLang="en-US" sz="900" dirty="0"/>
              <a:t>，</a:t>
            </a:r>
            <a:r>
              <a:rPr lang="en-US" altLang="zh-CN" sz="900" dirty="0"/>
              <a:t>MapReduce</a:t>
            </a:r>
            <a:r>
              <a:rPr lang="zh-CN" altLang="en-US" sz="900" dirty="0"/>
              <a:t>仅是许多</a:t>
            </a:r>
            <a:r>
              <a:rPr lang="en-US" altLang="zh-CN" sz="900" dirty="0"/>
              <a:t>YARN</a:t>
            </a:r>
            <a:r>
              <a:rPr lang="zh-CN" altLang="en-US" sz="900" dirty="0"/>
              <a:t>应用中的一个，</a:t>
            </a:r>
            <a:r>
              <a:rPr lang="en-US" altLang="zh-CN" sz="900" dirty="0"/>
              <a:t>Spark</a:t>
            </a:r>
            <a:r>
              <a:rPr lang="zh-CN" altLang="en-US" sz="900" dirty="0"/>
              <a:t>、</a:t>
            </a:r>
            <a:r>
              <a:rPr lang="en-US" altLang="zh-CN" sz="900" dirty="0" err="1"/>
              <a:t>Tez</a:t>
            </a:r>
            <a:r>
              <a:rPr lang="zh-CN" altLang="en-US" sz="900" dirty="0"/>
              <a:t>、</a:t>
            </a:r>
            <a:r>
              <a:rPr lang="en-US" altLang="zh-CN" sz="900" dirty="0"/>
              <a:t>Storm</a:t>
            </a:r>
            <a:r>
              <a:rPr lang="zh-CN" altLang="en-US" sz="900" dirty="0"/>
              <a:t>等计算框架也都可以运行在</a:t>
            </a:r>
            <a:r>
              <a:rPr lang="en-US" altLang="zh-CN" sz="900" dirty="0"/>
              <a:t>YARN</a:t>
            </a:r>
            <a:r>
              <a:rPr lang="zh-CN" altLang="en-US" sz="900" dirty="0"/>
              <a:t>上。另外，用户甚至可以在同一个</a:t>
            </a:r>
            <a:r>
              <a:rPr lang="en-US" altLang="zh-CN" sz="900" dirty="0"/>
              <a:t>YARN</a:t>
            </a:r>
            <a:r>
              <a:rPr lang="zh-CN" altLang="en-US" sz="900" dirty="0"/>
              <a:t>集群上运行不同版本的</a:t>
            </a:r>
            <a:r>
              <a:rPr lang="en-US" altLang="zh-CN" sz="900" dirty="0"/>
              <a:t>MapReduce</a:t>
            </a:r>
            <a:r>
              <a:rPr lang="zh-CN" altLang="en-US" sz="900" dirty="0"/>
              <a:t>，这使得升级</a:t>
            </a:r>
            <a:r>
              <a:rPr lang="en-US" altLang="zh-CN" sz="900" dirty="0"/>
              <a:t>MapReduce</a:t>
            </a:r>
            <a:r>
              <a:rPr lang="zh-CN" altLang="en-US" sz="900" dirty="0"/>
              <a:t>更好管理。</a:t>
            </a:r>
          </a:p>
        </p:txBody>
      </p:sp>
    </p:spTree>
    <p:extLst>
      <p:ext uri="{BB962C8B-B14F-4D97-AF65-F5344CB8AC3E}">
        <p14:creationId xmlns:p14="http://schemas.microsoft.com/office/powerpoint/2010/main" val="1198034097"/>
      </p:ext>
    </p:extLst>
  </p:cSld>
  <p:clrMapOvr>
    <a:masterClrMapping/>
  </p:clrMapOvr>
  <p:transition spd="med">
    <p:pull/>
  </p:transition>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mbria"/>
        <a:ea typeface="微软雅黑"/>
        <a:cs typeface=""/>
      </a:majorFont>
      <a:minorFont>
        <a:latin typeface="Calibri"/>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607</TotalTime>
  <Words>10299</Words>
  <Application>Microsoft Office PowerPoint</Application>
  <PresentationFormat>全屏显示(16:9)</PresentationFormat>
  <Paragraphs>974</Paragraphs>
  <Slides>79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79</vt:i4>
      </vt:variant>
    </vt:vector>
  </HeadingPairs>
  <TitlesOfParts>
    <vt:vector size="85" baseType="lpstr">
      <vt:lpstr>等线</vt:lpstr>
      <vt:lpstr>微软雅黑</vt:lpstr>
      <vt:lpstr>Arial</vt:lpstr>
      <vt:lpstr>Calibri</vt:lpstr>
      <vt:lpstr>Times New Roman</vt:lpstr>
      <vt:lpstr>Office Theme</vt:lpstr>
      <vt:lpstr>PowerPoint 演示文稿</vt:lpstr>
      <vt:lpstr>【知识与能力要求】</vt:lpstr>
      <vt:lpstr>第5章  统一资源管理和调度框架YARN</vt:lpstr>
      <vt:lpstr>5.1  初识YARN</vt:lpstr>
      <vt:lpstr>5.1.1  MapReduce 1.0存在的问题</vt:lpstr>
      <vt:lpstr>5.1.2  YARN简介</vt:lpstr>
      <vt:lpstr>5.1.2  YARN简介</vt:lpstr>
      <vt:lpstr>5.1.2  YARN简介</vt:lpstr>
      <vt:lpstr>5.1.3  YARN与MapReduce 1.0相比优势</vt:lpstr>
      <vt:lpstr>5.1.4  YARN发展目标</vt:lpstr>
      <vt:lpstr>5.2  YARN体系架构</vt:lpstr>
      <vt:lpstr>5.2  YARN体系架构</vt:lpstr>
      <vt:lpstr>5.2  YARN体系架构</vt:lpstr>
      <vt:lpstr>5.2  YARN体系架构</vt:lpstr>
      <vt:lpstr>5.2  YARN体系架构</vt:lpstr>
      <vt:lpstr>5.3  YARN工作流程</vt:lpstr>
      <vt:lpstr>5.3  YARN工作流程</vt:lpstr>
      <vt:lpstr>5.4  实战YARN</vt:lpstr>
      <vt:lpstr>5.4.1  YARN Web UI</vt:lpstr>
      <vt:lpstr>YARN Web主界面——应用程序列表效果图</vt:lpstr>
      <vt:lpstr>YARN-App运行中的调度器效果图</vt:lpstr>
      <vt:lpstr>集群资源统计信息效果图</vt:lpstr>
      <vt:lpstr>5.4.2  YARN Shell</vt:lpstr>
      <vt:lpstr>5.4.2  YARN Shell</vt:lpstr>
      <vt:lpstr>5.4.2  YARN Shell</vt:lpstr>
      <vt:lpstr>1）系统级命令</vt:lpstr>
      <vt:lpstr>【实例5-1】</vt:lpstr>
      <vt:lpstr>【实例5-1】</vt:lpstr>
      <vt:lpstr>2）程序级命令</vt:lpstr>
      <vt:lpstr>【实例5-2】</vt:lpstr>
      <vt:lpstr>【实例5-2】</vt:lpstr>
      <vt:lpstr>3）其他辅助命令</vt:lpstr>
      <vt:lpstr>【实例5-3】</vt:lpstr>
      <vt:lpstr>5.4.3  YARN Java API编程</vt:lpstr>
      <vt:lpstr>5.4.3  YARN Java API编程</vt:lpstr>
      <vt:lpstr>5.4.3  YARN Java API编程</vt:lpstr>
      <vt:lpstr>5.5  YARN新特性</vt:lpstr>
      <vt:lpstr>5.5.1  ResourceManager Restart自动重启机制</vt:lpstr>
      <vt:lpstr>5.5.1  ResourceManager Restart自动重启机制</vt:lpstr>
      <vt:lpstr>5.5.1  ResourceManager Restart自动重启机制</vt:lpstr>
      <vt:lpstr>5.5.1  ResourceManager Restart自动重启机制</vt:lpstr>
      <vt:lpstr>5.5.1  ResourceManager Restart自动重启机制</vt:lpstr>
      <vt:lpstr>5.5.1  ResourceManager Restart自动重启机制</vt:lpstr>
      <vt:lpstr>5.5.1  ResourceManager Restart自动重启机制</vt:lpstr>
      <vt:lpstr>5.5.1  ResourceManager Restart自动重启机制</vt:lpstr>
      <vt:lpstr>5.5.2  ResourceManager HA高可用机制</vt:lpstr>
      <vt:lpstr>5.5.2  ResourceManager HA高可用机制</vt:lpstr>
      <vt:lpstr>5.5.2  ResourceManager HA高可用机制</vt:lpstr>
      <vt:lpstr>【实例5-4】</vt:lpstr>
      <vt:lpstr>【实例5-4】</vt:lpstr>
      <vt:lpstr>【实例5-4】</vt:lpstr>
      <vt:lpstr>【实例5-4】</vt:lpstr>
      <vt:lpstr>5.5.3  YARN Federation联邦机制</vt:lpstr>
      <vt:lpstr>5.5.3  YARN Federation联邦机制</vt:lpstr>
      <vt:lpstr>5.5.3  YARN Federation联邦机制</vt:lpstr>
      <vt:lpstr>5.5.3  YARN Federation联邦机制</vt:lpstr>
      <vt:lpstr>5.6  其它统一资源管理调度框架</vt:lpstr>
      <vt:lpstr>5.6  其它统一资源管理调度框架</vt:lpstr>
      <vt:lpstr>5.6.1  Apache Mesos</vt:lpstr>
      <vt:lpstr>5.6.1  Apache Mesos</vt:lpstr>
      <vt:lpstr>5.6.2  Hadoop Corona</vt:lpstr>
      <vt:lpstr>5.6.2  Hadoop Corona</vt:lpstr>
      <vt:lpstr>5.6.2  Hadoop Corona</vt:lpstr>
      <vt:lpstr>5.6.3  Google Borg/Omega/Kubernetes</vt:lpstr>
      <vt:lpstr>Borg体系架构</vt:lpstr>
      <vt:lpstr>5.6.3  Google Borg/Omega/Kubernetes</vt:lpstr>
      <vt:lpstr>5.6.3  Google Borg/Omega/Kubernetes</vt:lpstr>
      <vt:lpstr>Kubernetes体系架构</vt:lpstr>
      <vt:lpstr>Kubernetes体系架构</vt:lpstr>
      <vt:lpstr>Kubernetes体系架构</vt:lpstr>
      <vt:lpstr>5.6.4  Docker Swarm</vt:lpstr>
      <vt:lpstr>5.6.4  Docker Swarm</vt:lpstr>
      <vt:lpstr>Docker Swarm体系架构</vt:lpstr>
      <vt:lpstr>Docker Swarm体系架构</vt:lpstr>
      <vt:lpstr>5.6  其它统一资源管理调度框架</vt:lpstr>
      <vt:lpstr>Kubernetes和Docker Swarm的对比</vt:lpstr>
      <vt:lpstr>【本章小结】</vt:lpstr>
      <vt:lpstr>【课后作业】</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第5章统一资源管理和调度框架YARN(2020春)</dc:title>
  <dc:creator>西京学院-徐鲁辉</dc:creator>
  <cp:lastModifiedBy>xu luhui</cp:lastModifiedBy>
  <cp:revision>255</cp:revision>
  <dcterms:created xsi:type="dcterms:W3CDTF">2016-11-28T05:24:40Z</dcterms:created>
  <dcterms:modified xsi:type="dcterms:W3CDTF">2020-02-05T14:05:55Z</dcterms:modified>
</cp:coreProperties>
</file>