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2" r:id="rId3"/>
    <p:sldId id="293" r:id="rId4"/>
    <p:sldId id="294" r:id="rId5"/>
    <p:sldId id="301" r:id="rId6"/>
    <p:sldId id="302" r:id="rId7"/>
    <p:sldId id="303" r:id="rId8"/>
    <p:sldId id="295" r:id="rId9"/>
    <p:sldId id="304" r:id="rId10"/>
    <p:sldId id="305" r:id="rId11"/>
    <p:sldId id="306" r:id="rId12"/>
    <p:sldId id="307" r:id="rId13"/>
    <p:sldId id="308" r:id="rId14"/>
    <p:sldId id="309" r:id="rId15"/>
    <p:sldId id="310" r:id="rId16"/>
    <p:sldId id="311" r:id="rId17"/>
    <p:sldId id="296"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297" r:id="rId38"/>
    <p:sldId id="331" r:id="rId39"/>
    <p:sldId id="332" r:id="rId40"/>
    <p:sldId id="333" r:id="rId41"/>
    <p:sldId id="334"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 id="349" r:id="rId56"/>
    <p:sldId id="350" r:id="rId57"/>
    <p:sldId id="351" r:id="rId58"/>
    <p:sldId id="352" r:id="rId59"/>
    <p:sldId id="353" r:id="rId60"/>
    <p:sldId id="298" r:id="rId61"/>
    <p:sldId id="354" r:id="rId62"/>
    <p:sldId id="355" r:id="rId63"/>
    <p:sldId id="356" r:id="rId64"/>
    <p:sldId id="357" r:id="rId65"/>
    <p:sldId id="358" r:id="rId66"/>
    <p:sldId id="359" r:id="rId67"/>
    <p:sldId id="360" r:id="rId68"/>
    <p:sldId id="361" r:id="rId69"/>
    <p:sldId id="362" r:id="rId70"/>
    <p:sldId id="363" r:id="rId71"/>
    <p:sldId id="299" r:id="rId72"/>
    <p:sldId id="364" r:id="rId73"/>
    <p:sldId id="365" r:id="rId74"/>
    <p:sldId id="366" r:id="rId75"/>
    <p:sldId id="367" r:id="rId76"/>
    <p:sldId id="368" r:id="rId77"/>
    <p:sldId id="369" r:id="rId78"/>
    <p:sldId id="370" r:id="rId79"/>
    <p:sldId id="372" r:id="rId80"/>
    <p:sldId id="373" r:id="rId81"/>
    <p:sldId id="374" r:id="rId82"/>
    <p:sldId id="375" r:id="rId83"/>
    <p:sldId id="371" r:id="rId84"/>
    <p:sldId id="376" r:id="rId85"/>
    <p:sldId id="377" r:id="rId86"/>
    <p:sldId id="378" r:id="rId87"/>
    <p:sldId id="379" r:id="rId88"/>
    <p:sldId id="380" r:id="rId89"/>
    <p:sldId id="381" r:id="rId90"/>
    <p:sldId id="300" r:id="rId91"/>
    <p:sldId id="382" r:id="rId92"/>
    <p:sldId id="383" r:id="rId93"/>
    <p:sldId id="384" r:id="rId94"/>
    <p:sldId id="385" r:id="rId95"/>
    <p:sldId id="387" r:id="rId96"/>
    <p:sldId id="388" r:id="rId97"/>
    <p:sldId id="386" r:id="rId98"/>
    <p:sldId id="389" r:id="rId99"/>
    <p:sldId id="390" r:id="rId100"/>
    <p:sldId id="391" r:id="rId101"/>
    <p:sldId id="392" r:id="rId102"/>
    <p:sldId id="393" r:id="rId103"/>
    <p:sldId id="394" r:id="rId104"/>
    <p:sldId id="395" r:id="rId105"/>
    <p:sldId id="396" r:id="rId106"/>
    <p:sldId id="397" r:id="rId107"/>
    <p:sldId id="398" r:id="rId108"/>
    <p:sldId id="399" r:id="rId109"/>
    <p:sldId id="400" r:id="rId110"/>
    <p:sldId id="401" r:id="rId111"/>
    <p:sldId id="402" r:id="rId112"/>
    <p:sldId id="403" r:id="rId113"/>
    <p:sldId id="404" r:id="rId114"/>
    <p:sldId id="405" r:id="rId115"/>
    <p:sldId id="406" r:id="rId116"/>
    <p:sldId id="407" r:id="rId117"/>
    <p:sldId id="408" r:id="rId118"/>
    <p:sldId id="409" r:id="rId119"/>
    <p:sldId id="410" r:id="rId120"/>
    <p:sldId id="425" r:id="rId121"/>
    <p:sldId id="413" r:id="rId122"/>
    <p:sldId id="412" r:id="rId123"/>
    <p:sldId id="416" r:id="rId124"/>
    <p:sldId id="414" r:id="rId125"/>
    <p:sldId id="415" r:id="rId126"/>
    <p:sldId id="417" r:id="rId127"/>
    <p:sldId id="418" r:id="rId128"/>
    <p:sldId id="426" r:id="rId129"/>
    <p:sldId id="419" r:id="rId130"/>
    <p:sldId id="420" r:id="rId131"/>
    <p:sldId id="421" r:id="rId132"/>
    <p:sldId id="422" r:id="rId133"/>
    <p:sldId id="423" r:id="rId134"/>
    <p:sldId id="424" r:id="rId135"/>
    <p:sldId id="428" r:id="rId136"/>
    <p:sldId id="427" r:id="rId137"/>
    <p:sldId id="429" r:id="rId138"/>
    <p:sldId id="430" r:id="rId139"/>
    <p:sldId id="431" r:id="rId140"/>
    <p:sldId id="432" r:id="rId141"/>
    <p:sldId id="433" r:id="rId142"/>
    <p:sldId id="434" r:id="rId143"/>
    <p:sldId id="435" r:id="rId144"/>
    <p:sldId id="436" r:id="rId145"/>
    <p:sldId id="438" r:id="rId146"/>
    <p:sldId id="437" r:id="rId147"/>
    <p:sldId id="439" r:id="rId148"/>
    <p:sldId id="440" r:id="rId149"/>
    <p:sldId id="441" r:id="rId150"/>
    <p:sldId id="442" r:id="rId151"/>
    <p:sldId id="443" r:id="rId152"/>
    <p:sldId id="445" r:id="rId153"/>
    <p:sldId id="446" r:id="rId154"/>
    <p:sldId id="448" r:id="rId155"/>
    <p:sldId id="449" r:id="rId156"/>
    <p:sldId id="450" r:id="rId157"/>
    <p:sldId id="451" r:id="rId158"/>
    <p:sldId id="291" r:id="rId159"/>
    <p:sldId id="292" r:id="rId160"/>
    <p:sldId id="283" r:id="rId16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2F5597"/>
    <a:srgbClr val="7030A0"/>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C55C6-BFA5-40E2-8B38-EDEC0A734DE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AAEF1CAD-A0D6-4B05-B63A-C492D990EEA4}">
      <dgm:prSet phldrT="[文本]" custT="1"/>
      <dgm:spPr/>
      <dgm:t>
        <a:bodyPr/>
        <a:lstStyle/>
        <a:p>
          <a:r>
            <a:rPr lang="zh-CN" altLang="en-US" sz="2000" b="0" dirty="0">
              <a:latin typeface="微软雅黑" panose="020B0503020204020204" pitchFamily="34" charset="-122"/>
              <a:ea typeface="微软雅黑" panose="020B0503020204020204" pitchFamily="34" charset="-122"/>
            </a:rPr>
            <a:t>数据模型</a:t>
          </a:r>
        </a:p>
      </dgm:t>
    </dgm:pt>
    <dgm:pt modelId="{B5514395-15E8-404C-8E45-37B24AA64328}" type="parTrans" cxnId="{DB190096-5A5A-4DD3-BE21-9ABF9F6DEADE}">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5212824E-7BA9-4091-9342-9A0DEAB88A31}" type="sibTrans" cxnId="{DB190096-5A5A-4DD3-BE21-9ABF9F6DEADE}">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4731077B-E5F0-41F2-8E5C-E7488D074CFE}">
      <dgm:prSet phldrT="[文本]" custT="1"/>
      <dgm:spPr/>
      <dgm:t>
        <a:bodyPr/>
        <a:lstStyle/>
        <a:p>
          <a:r>
            <a:rPr lang="zh-CN" altLang="en-US" sz="2000" b="0" dirty="0">
              <a:latin typeface="微软雅黑" panose="020B0503020204020204" pitchFamily="34" charset="-122"/>
              <a:ea typeface="微软雅黑" panose="020B0503020204020204" pitchFamily="34" charset="-122"/>
            </a:rPr>
            <a:t>节点特性</a:t>
          </a:r>
        </a:p>
      </dgm:t>
    </dgm:pt>
    <dgm:pt modelId="{F1D6D0A2-546A-46DE-A9C7-D261C86F24B9}" type="parTrans" cxnId="{F39FE810-A5E2-4748-9CD4-2A446D80FF2D}">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6DACA85E-C58F-4E3F-868F-1C34EFA95715}" type="sibTrans" cxnId="{F39FE810-A5E2-4748-9CD4-2A446D80FF2D}">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C93713F-F688-4C1D-8803-D879C6AAC5BD}">
      <dgm:prSet phldrT="[文本]" custT="1"/>
      <dgm:spPr/>
      <dgm:t>
        <a:bodyPr/>
        <a:lstStyle/>
        <a:p>
          <a:r>
            <a:rPr lang="zh-CN" altLang="en-US" sz="2000" b="0" dirty="0">
              <a:latin typeface="微软雅黑" panose="020B0503020204020204" pitchFamily="34" charset="-122"/>
              <a:ea typeface="微软雅黑" panose="020B0503020204020204" pitchFamily="34" charset="-122"/>
            </a:rPr>
            <a:t>版本</a:t>
          </a:r>
          <a:r>
            <a:rPr lang="en-US" altLang="en-US"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保证分布式数据原子性操作</a:t>
          </a:r>
        </a:p>
      </dgm:t>
    </dgm:pt>
    <dgm:pt modelId="{F93BE986-0D8E-4EEC-BBD8-DE8FEFBF85AC}" type="parTrans" cxnId="{E96A8AC8-E47B-497C-9A47-6345FA55A72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EA5CC54-FFED-43E7-8938-98D4F28AF6C7}" type="sibTrans" cxnId="{E96A8AC8-E47B-497C-9A47-6345FA55A72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84CAF51-3DCE-47D7-A63C-9DECFEFEBE24}">
      <dgm:prSet custT="1"/>
      <dgm:spPr/>
      <dgm:t>
        <a:bodyPr/>
        <a:lstStyle/>
        <a:p>
          <a:r>
            <a:rPr lang="en-US" sz="2000" b="0" dirty="0">
              <a:latin typeface="微软雅黑" panose="020B0503020204020204" pitchFamily="34" charset="-122"/>
              <a:ea typeface="微软雅黑" panose="020B0503020204020204" pitchFamily="34" charset="-122"/>
            </a:rPr>
            <a:t>Watcher</a:t>
          </a:r>
          <a:r>
            <a:rPr lang="zh-CN" sz="2000" b="0" dirty="0">
              <a:latin typeface="微软雅黑" panose="020B0503020204020204" pitchFamily="34" charset="-122"/>
              <a:ea typeface="微软雅黑" panose="020B0503020204020204" pitchFamily="34" charset="-122"/>
            </a:rPr>
            <a:t>——数据变更的通知</a:t>
          </a:r>
          <a:endParaRPr lang="zh-CN" altLang="en-US" sz="2000" b="0" dirty="0">
            <a:latin typeface="微软雅黑" panose="020B0503020204020204" pitchFamily="34" charset="-122"/>
            <a:ea typeface="微软雅黑" panose="020B0503020204020204" pitchFamily="34" charset="-122"/>
          </a:endParaRPr>
        </a:p>
      </dgm:t>
    </dgm:pt>
    <dgm:pt modelId="{F6F7F151-7423-4314-9C60-8B7AF1D8A260}" type="parTrans" cxnId="{C11743E5-09DE-43E6-9B6C-0405260B62B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5CC4FBCF-4939-48BA-AE4E-89A4E956DB83}" type="sibTrans" cxnId="{C11743E5-09DE-43E6-9B6C-0405260B62B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28C8ADAA-DAC6-4129-BC7F-64B3732146B2}">
      <dgm:prSet custT="1"/>
      <dgm:spPr/>
      <dgm:t>
        <a:bodyPr/>
        <a:lstStyle/>
        <a:p>
          <a:r>
            <a:rPr lang="en-US" sz="2000" b="0" dirty="0">
              <a:latin typeface="微软雅黑" panose="020B0503020204020204" pitchFamily="34" charset="-122"/>
              <a:ea typeface="微软雅黑" panose="020B0503020204020204" pitchFamily="34" charset="-122"/>
            </a:rPr>
            <a:t>ACL</a:t>
          </a:r>
          <a:r>
            <a:rPr lang="zh-CN" sz="2000" b="0" dirty="0">
              <a:latin typeface="微软雅黑" panose="020B0503020204020204" pitchFamily="34" charset="-122"/>
              <a:ea typeface="微软雅黑" panose="020B0503020204020204" pitchFamily="34" charset="-122"/>
            </a:rPr>
            <a:t>——保障数据安全</a:t>
          </a:r>
          <a:endParaRPr lang="zh-CN" altLang="en-US" sz="2000" b="0" dirty="0">
            <a:latin typeface="微软雅黑" panose="020B0503020204020204" pitchFamily="34" charset="-122"/>
            <a:ea typeface="微软雅黑" panose="020B0503020204020204" pitchFamily="34" charset="-122"/>
          </a:endParaRPr>
        </a:p>
      </dgm:t>
    </dgm:pt>
    <dgm:pt modelId="{68173D3C-5953-4349-8B98-A1B1217D5444}" type="parTrans" cxnId="{D7987785-50BF-494F-9330-636B154B0BA1}">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EF052B8-840C-4301-8DF2-F9076CD63F05}" type="sibTrans" cxnId="{D7987785-50BF-494F-9330-636B154B0BA1}">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219ADC7A-AE00-46A7-96B7-88D83733E1B9}" type="pres">
      <dgm:prSet presAssocID="{5B0C55C6-BFA5-40E2-8B38-EDEC0A734DE2}" presName="linear" presStyleCnt="0">
        <dgm:presLayoutVars>
          <dgm:dir/>
          <dgm:animLvl val="lvl"/>
          <dgm:resizeHandles val="exact"/>
        </dgm:presLayoutVars>
      </dgm:prSet>
      <dgm:spPr/>
    </dgm:pt>
    <dgm:pt modelId="{BC82946D-10CA-4059-AB4B-2CE3159241D6}" type="pres">
      <dgm:prSet presAssocID="{AAEF1CAD-A0D6-4B05-B63A-C492D990EEA4}" presName="parentLin" presStyleCnt="0"/>
      <dgm:spPr/>
    </dgm:pt>
    <dgm:pt modelId="{FC4D4AD0-2FB2-45B8-98DA-701891859E1F}" type="pres">
      <dgm:prSet presAssocID="{AAEF1CAD-A0D6-4B05-B63A-C492D990EEA4}" presName="parentLeftMargin" presStyleLbl="node1" presStyleIdx="0" presStyleCnt="5"/>
      <dgm:spPr/>
    </dgm:pt>
    <dgm:pt modelId="{2F1ED99C-3457-49D7-B9DF-93F8CB2F34CE}" type="pres">
      <dgm:prSet presAssocID="{AAEF1CAD-A0D6-4B05-B63A-C492D990EEA4}" presName="parentText" presStyleLbl="node1" presStyleIdx="0" presStyleCnt="5">
        <dgm:presLayoutVars>
          <dgm:chMax val="0"/>
          <dgm:bulletEnabled val="1"/>
        </dgm:presLayoutVars>
      </dgm:prSet>
      <dgm:spPr/>
    </dgm:pt>
    <dgm:pt modelId="{0A5FF2E8-1B17-4A1E-96CF-D5E4A4E1CDB0}" type="pres">
      <dgm:prSet presAssocID="{AAEF1CAD-A0D6-4B05-B63A-C492D990EEA4}" presName="negativeSpace" presStyleCnt="0"/>
      <dgm:spPr/>
    </dgm:pt>
    <dgm:pt modelId="{AC4F04CB-49D6-479D-BE41-8F987F415196}" type="pres">
      <dgm:prSet presAssocID="{AAEF1CAD-A0D6-4B05-B63A-C492D990EEA4}" presName="childText" presStyleLbl="conFgAcc1" presStyleIdx="0" presStyleCnt="5">
        <dgm:presLayoutVars>
          <dgm:bulletEnabled val="1"/>
        </dgm:presLayoutVars>
      </dgm:prSet>
      <dgm:spPr/>
    </dgm:pt>
    <dgm:pt modelId="{980B5FEE-ECCD-4BB3-BD83-05795D82913C}" type="pres">
      <dgm:prSet presAssocID="{5212824E-7BA9-4091-9342-9A0DEAB88A31}" presName="spaceBetweenRectangles" presStyleCnt="0"/>
      <dgm:spPr/>
    </dgm:pt>
    <dgm:pt modelId="{E5F40DA5-224C-4B44-882B-E9F13B4AD754}" type="pres">
      <dgm:prSet presAssocID="{4731077B-E5F0-41F2-8E5C-E7488D074CFE}" presName="parentLin" presStyleCnt="0"/>
      <dgm:spPr/>
    </dgm:pt>
    <dgm:pt modelId="{94C827DB-3533-4BC7-B4EF-2C7A116656EF}" type="pres">
      <dgm:prSet presAssocID="{4731077B-E5F0-41F2-8E5C-E7488D074CFE}" presName="parentLeftMargin" presStyleLbl="node1" presStyleIdx="0" presStyleCnt="5"/>
      <dgm:spPr/>
    </dgm:pt>
    <dgm:pt modelId="{3BA0CF0A-BA6D-41F6-B441-FFB06C3F292C}" type="pres">
      <dgm:prSet presAssocID="{4731077B-E5F0-41F2-8E5C-E7488D074CFE}" presName="parentText" presStyleLbl="node1" presStyleIdx="1" presStyleCnt="5">
        <dgm:presLayoutVars>
          <dgm:chMax val="0"/>
          <dgm:bulletEnabled val="1"/>
        </dgm:presLayoutVars>
      </dgm:prSet>
      <dgm:spPr/>
    </dgm:pt>
    <dgm:pt modelId="{2796C5F6-D3FC-4345-A452-C86CEA1A2326}" type="pres">
      <dgm:prSet presAssocID="{4731077B-E5F0-41F2-8E5C-E7488D074CFE}" presName="negativeSpace" presStyleCnt="0"/>
      <dgm:spPr/>
    </dgm:pt>
    <dgm:pt modelId="{7EF7C990-9CFC-4E5C-B77F-84B4EDB2CA5A}" type="pres">
      <dgm:prSet presAssocID="{4731077B-E5F0-41F2-8E5C-E7488D074CFE}" presName="childText" presStyleLbl="conFgAcc1" presStyleIdx="1" presStyleCnt="5">
        <dgm:presLayoutVars>
          <dgm:bulletEnabled val="1"/>
        </dgm:presLayoutVars>
      </dgm:prSet>
      <dgm:spPr/>
    </dgm:pt>
    <dgm:pt modelId="{1969848A-D3B4-4899-802D-CB62A24C869A}" type="pres">
      <dgm:prSet presAssocID="{6DACA85E-C58F-4E3F-868F-1C34EFA95715}" presName="spaceBetweenRectangles" presStyleCnt="0"/>
      <dgm:spPr/>
    </dgm:pt>
    <dgm:pt modelId="{0E5AB015-3FED-4228-86C8-4FEC38586AFC}" type="pres">
      <dgm:prSet presAssocID="{1C93713F-F688-4C1D-8803-D879C6AAC5BD}" presName="parentLin" presStyleCnt="0"/>
      <dgm:spPr/>
    </dgm:pt>
    <dgm:pt modelId="{4B666F56-1D1E-44AD-9FBB-398FC3CC9942}" type="pres">
      <dgm:prSet presAssocID="{1C93713F-F688-4C1D-8803-D879C6AAC5BD}" presName="parentLeftMargin" presStyleLbl="node1" presStyleIdx="1" presStyleCnt="5"/>
      <dgm:spPr/>
    </dgm:pt>
    <dgm:pt modelId="{29B405E9-D5C8-412C-8048-AE0D43B4D342}" type="pres">
      <dgm:prSet presAssocID="{1C93713F-F688-4C1D-8803-D879C6AAC5BD}" presName="parentText" presStyleLbl="node1" presStyleIdx="2" presStyleCnt="5">
        <dgm:presLayoutVars>
          <dgm:chMax val="0"/>
          <dgm:bulletEnabled val="1"/>
        </dgm:presLayoutVars>
      </dgm:prSet>
      <dgm:spPr/>
    </dgm:pt>
    <dgm:pt modelId="{2FD7CC57-2C05-4065-96A1-0926E2721932}" type="pres">
      <dgm:prSet presAssocID="{1C93713F-F688-4C1D-8803-D879C6AAC5BD}" presName="negativeSpace" presStyleCnt="0"/>
      <dgm:spPr/>
    </dgm:pt>
    <dgm:pt modelId="{01F42641-7DFF-4BE8-888D-981318C6EAC4}" type="pres">
      <dgm:prSet presAssocID="{1C93713F-F688-4C1D-8803-D879C6AAC5BD}" presName="childText" presStyleLbl="conFgAcc1" presStyleIdx="2" presStyleCnt="5">
        <dgm:presLayoutVars>
          <dgm:bulletEnabled val="1"/>
        </dgm:presLayoutVars>
      </dgm:prSet>
      <dgm:spPr/>
    </dgm:pt>
    <dgm:pt modelId="{8D36BA76-BE3C-4202-8F76-413ECE2CE539}" type="pres">
      <dgm:prSet presAssocID="{1EA5CC54-FFED-43E7-8938-98D4F28AF6C7}" presName="spaceBetweenRectangles" presStyleCnt="0"/>
      <dgm:spPr/>
    </dgm:pt>
    <dgm:pt modelId="{0117EACA-2510-4231-8438-C08C52F89C33}" type="pres">
      <dgm:prSet presAssocID="{184CAF51-3DCE-47D7-A63C-9DECFEFEBE24}" presName="parentLin" presStyleCnt="0"/>
      <dgm:spPr/>
    </dgm:pt>
    <dgm:pt modelId="{18AD38B4-66F4-4EE0-9FAF-3522DCDCD27F}" type="pres">
      <dgm:prSet presAssocID="{184CAF51-3DCE-47D7-A63C-9DECFEFEBE24}" presName="parentLeftMargin" presStyleLbl="node1" presStyleIdx="2" presStyleCnt="5"/>
      <dgm:spPr/>
    </dgm:pt>
    <dgm:pt modelId="{A914B0D5-AD2D-4383-86C9-105EB570B71B}" type="pres">
      <dgm:prSet presAssocID="{184CAF51-3DCE-47D7-A63C-9DECFEFEBE24}" presName="parentText" presStyleLbl="node1" presStyleIdx="3" presStyleCnt="5">
        <dgm:presLayoutVars>
          <dgm:chMax val="0"/>
          <dgm:bulletEnabled val="1"/>
        </dgm:presLayoutVars>
      </dgm:prSet>
      <dgm:spPr/>
    </dgm:pt>
    <dgm:pt modelId="{7D3BE58E-2F01-4B6E-830F-421F862CB719}" type="pres">
      <dgm:prSet presAssocID="{184CAF51-3DCE-47D7-A63C-9DECFEFEBE24}" presName="negativeSpace" presStyleCnt="0"/>
      <dgm:spPr/>
    </dgm:pt>
    <dgm:pt modelId="{9546B614-BEF5-4378-936B-17D81EB70D5E}" type="pres">
      <dgm:prSet presAssocID="{184CAF51-3DCE-47D7-A63C-9DECFEFEBE24}" presName="childText" presStyleLbl="conFgAcc1" presStyleIdx="3" presStyleCnt="5">
        <dgm:presLayoutVars>
          <dgm:bulletEnabled val="1"/>
        </dgm:presLayoutVars>
      </dgm:prSet>
      <dgm:spPr/>
    </dgm:pt>
    <dgm:pt modelId="{25AF7985-34E6-4F13-A7DB-A4A6915BFC06}" type="pres">
      <dgm:prSet presAssocID="{5CC4FBCF-4939-48BA-AE4E-89A4E956DB83}" presName="spaceBetweenRectangles" presStyleCnt="0"/>
      <dgm:spPr/>
    </dgm:pt>
    <dgm:pt modelId="{FFC7C0DA-E115-48A0-B368-9BC14D811997}" type="pres">
      <dgm:prSet presAssocID="{28C8ADAA-DAC6-4129-BC7F-64B3732146B2}" presName="parentLin" presStyleCnt="0"/>
      <dgm:spPr/>
    </dgm:pt>
    <dgm:pt modelId="{727A2A8E-BE16-4DE1-9B85-33357867862C}" type="pres">
      <dgm:prSet presAssocID="{28C8ADAA-DAC6-4129-BC7F-64B3732146B2}" presName="parentLeftMargin" presStyleLbl="node1" presStyleIdx="3" presStyleCnt="5"/>
      <dgm:spPr/>
    </dgm:pt>
    <dgm:pt modelId="{604DC6F4-5FDE-4A71-81C2-ED85EF5578C8}" type="pres">
      <dgm:prSet presAssocID="{28C8ADAA-DAC6-4129-BC7F-64B3732146B2}" presName="parentText" presStyleLbl="node1" presStyleIdx="4" presStyleCnt="5">
        <dgm:presLayoutVars>
          <dgm:chMax val="0"/>
          <dgm:bulletEnabled val="1"/>
        </dgm:presLayoutVars>
      </dgm:prSet>
      <dgm:spPr/>
    </dgm:pt>
    <dgm:pt modelId="{C91A312C-A791-49E2-B5E9-06FF594BEA89}" type="pres">
      <dgm:prSet presAssocID="{28C8ADAA-DAC6-4129-BC7F-64B3732146B2}" presName="negativeSpace" presStyleCnt="0"/>
      <dgm:spPr/>
    </dgm:pt>
    <dgm:pt modelId="{8ADAE37B-A0A7-4545-8E93-08815C35093A}" type="pres">
      <dgm:prSet presAssocID="{28C8ADAA-DAC6-4129-BC7F-64B3732146B2}" presName="childText" presStyleLbl="conFgAcc1" presStyleIdx="4" presStyleCnt="5">
        <dgm:presLayoutVars>
          <dgm:bulletEnabled val="1"/>
        </dgm:presLayoutVars>
      </dgm:prSet>
      <dgm:spPr/>
    </dgm:pt>
  </dgm:ptLst>
  <dgm:cxnLst>
    <dgm:cxn modelId="{9FC68909-3F46-4F8D-9F4C-9E8577737CC6}" type="presOf" srcId="{184CAF51-3DCE-47D7-A63C-9DECFEFEBE24}" destId="{18AD38B4-66F4-4EE0-9FAF-3522DCDCD27F}" srcOrd="0" destOrd="0" presId="urn:microsoft.com/office/officeart/2005/8/layout/list1"/>
    <dgm:cxn modelId="{F39FE810-A5E2-4748-9CD4-2A446D80FF2D}" srcId="{5B0C55C6-BFA5-40E2-8B38-EDEC0A734DE2}" destId="{4731077B-E5F0-41F2-8E5C-E7488D074CFE}" srcOrd="1" destOrd="0" parTransId="{F1D6D0A2-546A-46DE-A9C7-D261C86F24B9}" sibTransId="{6DACA85E-C58F-4E3F-868F-1C34EFA95715}"/>
    <dgm:cxn modelId="{30D33713-02F2-4241-80B3-0215557E12C3}" type="presOf" srcId="{1C93713F-F688-4C1D-8803-D879C6AAC5BD}" destId="{4B666F56-1D1E-44AD-9FBB-398FC3CC9942}" srcOrd="0" destOrd="0" presId="urn:microsoft.com/office/officeart/2005/8/layout/list1"/>
    <dgm:cxn modelId="{3AA8721D-A9F4-4D50-A20A-AC5CC4434C9D}" type="presOf" srcId="{28C8ADAA-DAC6-4129-BC7F-64B3732146B2}" destId="{727A2A8E-BE16-4DE1-9B85-33357867862C}" srcOrd="0" destOrd="0" presId="urn:microsoft.com/office/officeart/2005/8/layout/list1"/>
    <dgm:cxn modelId="{D4FDB123-2D37-4274-A12F-523E624DCBF7}" type="presOf" srcId="{4731077B-E5F0-41F2-8E5C-E7488D074CFE}" destId="{3BA0CF0A-BA6D-41F6-B441-FFB06C3F292C}" srcOrd="1" destOrd="0" presId="urn:microsoft.com/office/officeart/2005/8/layout/list1"/>
    <dgm:cxn modelId="{886C6A3A-FDB6-4A21-A42F-DE275128BE61}" type="presOf" srcId="{AAEF1CAD-A0D6-4B05-B63A-C492D990EEA4}" destId="{2F1ED99C-3457-49D7-B9DF-93F8CB2F34CE}" srcOrd="1" destOrd="0" presId="urn:microsoft.com/office/officeart/2005/8/layout/list1"/>
    <dgm:cxn modelId="{A7226171-E40F-44CB-A912-704F04EF0CEE}" type="presOf" srcId="{184CAF51-3DCE-47D7-A63C-9DECFEFEBE24}" destId="{A914B0D5-AD2D-4383-86C9-105EB570B71B}" srcOrd="1" destOrd="0" presId="urn:microsoft.com/office/officeart/2005/8/layout/list1"/>
    <dgm:cxn modelId="{D7987785-50BF-494F-9330-636B154B0BA1}" srcId="{5B0C55C6-BFA5-40E2-8B38-EDEC0A734DE2}" destId="{28C8ADAA-DAC6-4129-BC7F-64B3732146B2}" srcOrd="4" destOrd="0" parTransId="{68173D3C-5953-4349-8B98-A1B1217D5444}" sibTransId="{1EF052B8-840C-4301-8DF2-F9076CD63F05}"/>
    <dgm:cxn modelId="{DB190096-5A5A-4DD3-BE21-9ABF9F6DEADE}" srcId="{5B0C55C6-BFA5-40E2-8B38-EDEC0A734DE2}" destId="{AAEF1CAD-A0D6-4B05-B63A-C492D990EEA4}" srcOrd="0" destOrd="0" parTransId="{B5514395-15E8-404C-8E45-37B24AA64328}" sibTransId="{5212824E-7BA9-4091-9342-9A0DEAB88A31}"/>
    <dgm:cxn modelId="{51F78EA4-0BA8-47F7-BBC5-22919DD3BB25}" type="presOf" srcId="{28C8ADAA-DAC6-4129-BC7F-64B3732146B2}" destId="{604DC6F4-5FDE-4A71-81C2-ED85EF5578C8}" srcOrd="1" destOrd="0" presId="urn:microsoft.com/office/officeart/2005/8/layout/list1"/>
    <dgm:cxn modelId="{E74E61A7-E8EE-436F-A99C-52228C1AA3F2}" type="presOf" srcId="{5B0C55C6-BFA5-40E2-8B38-EDEC0A734DE2}" destId="{219ADC7A-AE00-46A7-96B7-88D83733E1B9}" srcOrd="0" destOrd="0" presId="urn:microsoft.com/office/officeart/2005/8/layout/list1"/>
    <dgm:cxn modelId="{4F68AFB3-34ED-42FC-A02A-47ADBE03BD95}" type="presOf" srcId="{AAEF1CAD-A0D6-4B05-B63A-C492D990EEA4}" destId="{FC4D4AD0-2FB2-45B8-98DA-701891859E1F}" srcOrd="0" destOrd="0" presId="urn:microsoft.com/office/officeart/2005/8/layout/list1"/>
    <dgm:cxn modelId="{5882E4BC-DFE9-4425-A5AD-E98377DD3369}" type="presOf" srcId="{4731077B-E5F0-41F2-8E5C-E7488D074CFE}" destId="{94C827DB-3533-4BC7-B4EF-2C7A116656EF}" srcOrd="0" destOrd="0" presId="urn:microsoft.com/office/officeart/2005/8/layout/list1"/>
    <dgm:cxn modelId="{E96A8AC8-E47B-497C-9A47-6345FA55A724}" srcId="{5B0C55C6-BFA5-40E2-8B38-EDEC0A734DE2}" destId="{1C93713F-F688-4C1D-8803-D879C6AAC5BD}" srcOrd="2" destOrd="0" parTransId="{F93BE986-0D8E-4EEC-BBD8-DE8FEFBF85AC}" sibTransId="{1EA5CC54-FFED-43E7-8938-98D4F28AF6C7}"/>
    <dgm:cxn modelId="{C11743E5-09DE-43E6-9B6C-0405260B62B4}" srcId="{5B0C55C6-BFA5-40E2-8B38-EDEC0A734DE2}" destId="{184CAF51-3DCE-47D7-A63C-9DECFEFEBE24}" srcOrd="3" destOrd="0" parTransId="{F6F7F151-7423-4314-9C60-8B7AF1D8A260}" sibTransId="{5CC4FBCF-4939-48BA-AE4E-89A4E956DB83}"/>
    <dgm:cxn modelId="{393ADBEF-B1C1-4493-8B63-1135462493E5}" type="presOf" srcId="{1C93713F-F688-4C1D-8803-D879C6AAC5BD}" destId="{29B405E9-D5C8-412C-8048-AE0D43B4D342}" srcOrd="1" destOrd="0" presId="urn:microsoft.com/office/officeart/2005/8/layout/list1"/>
    <dgm:cxn modelId="{70C3B566-9C4C-44D2-9F4E-0B39E41430A9}" type="presParOf" srcId="{219ADC7A-AE00-46A7-96B7-88D83733E1B9}" destId="{BC82946D-10CA-4059-AB4B-2CE3159241D6}" srcOrd="0" destOrd="0" presId="urn:microsoft.com/office/officeart/2005/8/layout/list1"/>
    <dgm:cxn modelId="{658D1CFB-D81E-4FD4-BDDE-9C22DFEC3025}" type="presParOf" srcId="{BC82946D-10CA-4059-AB4B-2CE3159241D6}" destId="{FC4D4AD0-2FB2-45B8-98DA-701891859E1F}" srcOrd="0" destOrd="0" presId="urn:microsoft.com/office/officeart/2005/8/layout/list1"/>
    <dgm:cxn modelId="{BAA62508-200B-49E7-9DE7-B54D519E4250}" type="presParOf" srcId="{BC82946D-10CA-4059-AB4B-2CE3159241D6}" destId="{2F1ED99C-3457-49D7-B9DF-93F8CB2F34CE}" srcOrd="1" destOrd="0" presId="urn:microsoft.com/office/officeart/2005/8/layout/list1"/>
    <dgm:cxn modelId="{CC1CC844-F5F2-4BF6-9174-14A8A66C9394}" type="presParOf" srcId="{219ADC7A-AE00-46A7-96B7-88D83733E1B9}" destId="{0A5FF2E8-1B17-4A1E-96CF-D5E4A4E1CDB0}" srcOrd="1" destOrd="0" presId="urn:microsoft.com/office/officeart/2005/8/layout/list1"/>
    <dgm:cxn modelId="{FA762FED-1685-482C-93D2-948E9AE4E95C}" type="presParOf" srcId="{219ADC7A-AE00-46A7-96B7-88D83733E1B9}" destId="{AC4F04CB-49D6-479D-BE41-8F987F415196}" srcOrd="2" destOrd="0" presId="urn:microsoft.com/office/officeart/2005/8/layout/list1"/>
    <dgm:cxn modelId="{8F9D4450-909E-4B26-878B-A38AE895BB50}" type="presParOf" srcId="{219ADC7A-AE00-46A7-96B7-88D83733E1B9}" destId="{980B5FEE-ECCD-4BB3-BD83-05795D82913C}" srcOrd="3" destOrd="0" presId="urn:microsoft.com/office/officeart/2005/8/layout/list1"/>
    <dgm:cxn modelId="{17DFFEF9-3864-4319-A158-3AB507C53A45}" type="presParOf" srcId="{219ADC7A-AE00-46A7-96B7-88D83733E1B9}" destId="{E5F40DA5-224C-4B44-882B-E9F13B4AD754}" srcOrd="4" destOrd="0" presId="urn:microsoft.com/office/officeart/2005/8/layout/list1"/>
    <dgm:cxn modelId="{58C593C5-2064-4712-9B0F-E08AEAB31A60}" type="presParOf" srcId="{E5F40DA5-224C-4B44-882B-E9F13B4AD754}" destId="{94C827DB-3533-4BC7-B4EF-2C7A116656EF}" srcOrd="0" destOrd="0" presId="urn:microsoft.com/office/officeart/2005/8/layout/list1"/>
    <dgm:cxn modelId="{081FA011-F6B9-4A53-940E-E3C302407598}" type="presParOf" srcId="{E5F40DA5-224C-4B44-882B-E9F13B4AD754}" destId="{3BA0CF0A-BA6D-41F6-B441-FFB06C3F292C}" srcOrd="1" destOrd="0" presId="urn:microsoft.com/office/officeart/2005/8/layout/list1"/>
    <dgm:cxn modelId="{1D1AAD92-7E7F-4A3C-BDE3-8AD33FE8C629}" type="presParOf" srcId="{219ADC7A-AE00-46A7-96B7-88D83733E1B9}" destId="{2796C5F6-D3FC-4345-A452-C86CEA1A2326}" srcOrd="5" destOrd="0" presId="urn:microsoft.com/office/officeart/2005/8/layout/list1"/>
    <dgm:cxn modelId="{2238ADEE-96FE-44D8-A50A-0489043DEF57}" type="presParOf" srcId="{219ADC7A-AE00-46A7-96B7-88D83733E1B9}" destId="{7EF7C990-9CFC-4E5C-B77F-84B4EDB2CA5A}" srcOrd="6" destOrd="0" presId="urn:microsoft.com/office/officeart/2005/8/layout/list1"/>
    <dgm:cxn modelId="{5BEF5448-8FE9-43A0-B93C-59F9F8FB4E4B}" type="presParOf" srcId="{219ADC7A-AE00-46A7-96B7-88D83733E1B9}" destId="{1969848A-D3B4-4899-802D-CB62A24C869A}" srcOrd="7" destOrd="0" presId="urn:microsoft.com/office/officeart/2005/8/layout/list1"/>
    <dgm:cxn modelId="{76A1F2CB-CD5F-4A17-8B91-6185FE3194AF}" type="presParOf" srcId="{219ADC7A-AE00-46A7-96B7-88D83733E1B9}" destId="{0E5AB015-3FED-4228-86C8-4FEC38586AFC}" srcOrd="8" destOrd="0" presId="urn:microsoft.com/office/officeart/2005/8/layout/list1"/>
    <dgm:cxn modelId="{CFA92DE3-F073-4380-9A69-CE0EB8ADE569}" type="presParOf" srcId="{0E5AB015-3FED-4228-86C8-4FEC38586AFC}" destId="{4B666F56-1D1E-44AD-9FBB-398FC3CC9942}" srcOrd="0" destOrd="0" presId="urn:microsoft.com/office/officeart/2005/8/layout/list1"/>
    <dgm:cxn modelId="{B18DFF36-08F4-4034-B54C-F058BB355831}" type="presParOf" srcId="{0E5AB015-3FED-4228-86C8-4FEC38586AFC}" destId="{29B405E9-D5C8-412C-8048-AE0D43B4D342}" srcOrd="1" destOrd="0" presId="urn:microsoft.com/office/officeart/2005/8/layout/list1"/>
    <dgm:cxn modelId="{3D23734A-118A-4D24-94CA-AB40253E3BD9}" type="presParOf" srcId="{219ADC7A-AE00-46A7-96B7-88D83733E1B9}" destId="{2FD7CC57-2C05-4065-96A1-0926E2721932}" srcOrd="9" destOrd="0" presId="urn:microsoft.com/office/officeart/2005/8/layout/list1"/>
    <dgm:cxn modelId="{4B027E32-231D-437E-A9BE-6ADF09D740F3}" type="presParOf" srcId="{219ADC7A-AE00-46A7-96B7-88D83733E1B9}" destId="{01F42641-7DFF-4BE8-888D-981318C6EAC4}" srcOrd="10" destOrd="0" presId="urn:microsoft.com/office/officeart/2005/8/layout/list1"/>
    <dgm:cxn modelId="{4847F0BB-2CDB-48EF-8496-6B3729860A18}" type="presParOf" srcId="{219ADC7A-AE00-46A7-96B7-88D83733E1B9}" destId="{8D36BA76-BE3C-4202-8F76-413ECE2CE539}" srcOrd="11" destOrd="0" presId="urn:microsoft.com/office/officeart/2005/8/layout/list1"/>
    <dgm:cxn modelId="{7AC0DA39-DC24-461A-9E56-A215C7B90417}" type="presParOf" srcId="{219ADC7A-AE00-46A7-96B7-88D83733E1B9}" destId="{0117EACA-2510-4231-8438-C08C52F89C33}" srcOrd="12" destOrd="0" presId="urn:microsoft.com/office/officeart/2005/8/layout/list1"/>
    <dgm:cxn modelId="{72F4CDD0-27DF-44C2-B05E-12C64314A6AF}" type="presParOf" srcId="{0117EACA-2510-4231-8438-C08C52F89C33}" destId="{18AD38B4-66F4-4EE0-9FAF-3522DCDCD27F}" srcOrd="0" destOrd="0" presId="urn:microsoft.com/office/officeart/2005/8/layout/list1"/>
    <dgm:cxn modelId="{A5DBCB84-C20C-4E72-846C-0A15DE70C4AA}" type="presParOf" srcId="{0117EACA-2510-4231-8438-C08C52F89C33}" destId="{A914B0D5-AD2D-4383-86C9-105EB570B71B}" srcOrd="1" destOrd="0" presId="urn:microsoft.com/office/officeart/2005/8/layout/list1"/>
    <dgm:cxn modelId="{746FF891-035D-477B-944B-CEC5081C1774}" type="presParOf" srcId="{219ADC7A-AE00-46A7-96B7-88D83733E1B9}" destId="{7D3BE58E-2F01-4B6E-830F-421F862CB719}" srcOrd="13" destOrd="0" presId="urn:microsoft.com/office/officeart/2005/8/layout/list1"/>
    <dgm:cxn modelId="{36D4AF24-1DF2-40C7-A843-2FC45937F3BA}" type="presParOf" srcId="{219ADC7A-AE00-46A7-96B7-88D83733E1B9}" destId="{9546B614-BEF5-4378-936B-17D81EB70D5E}" srcOrd="14" destOrd="0" presId="urn:microsoft.com/office/officeart/2005/8/layout/list1"/>
    <dgm:cxn modelId="{5B866BBC-A89C-4688-8C15-F7C21271E8D4}" type="presParOf" srcId="{219ADC7A-AE00-46A7-96B7-88D83733E1B9}" destId="{25AF7985-34E6-4F13-A7DB-A4A6915BFC06}" srcOrd="15" destOrd="0" presId="urn:microsoft.com/office/officeart/2005/8/layout/list1"/>
    <dgm:cxn modelId="{F6606093-1629-404F-A354-5D146D95AD48}" type="presParOf" srcId="{219ADC7A-AE00-46A7-96B7-88D83733E1B9}" destId="{FFC7C0DA-E115-48A0-B368-9BC14D811997}" srcOrd="16" destOrd="0" presId="urn:microsoft.com/office/officeart/2005/8/layout/list1"/>
    <dgm:cxn modelId="{0119E3F7-47F9-4434-99CE-0DF4A31C137B}" type="presParOf" srcId="{FFC7C0DA-E115-48A0-B368-9BC14D811997}" destId="{727A2A8E-BE16-4DE1-9B85-33357867862C}" srcOrd="0" destOrd="0" presId="urn:microsoft.com/office/officeart/2005/8/layout/list1"/>
    <dgm:cxn modelId="{ADEC0570-CDE2-47B7-B5A4-D6A686B161D2}" type="presParOf" srcId="{FFC7C0DA-E115-48A0-B368-9BC14D811997}" destId="{604DC6F4-5FDE-4A71-81C2-ED85EF5578C8}" srcOrd="1" destOrd="0" presId="urn:microsoft.com/office/officeart/2005/8/layout/list1"/>
    <dgm:cxn modelId="{057EA362-0A03-43C4-ADCA-013A491C72D4}" type="presParOf" srcId="{219ADC7A-AE00-46A7-96B7-88D83733E1B9}" destId="{C91A312C-A791-49E2-B5E9-06FF594BEA89}" srcOrd="17" destOrd="0" presId="urn:microsoft.com/office/officeart/2005/8/layout/list1"/>
    <dgm:cxn modelId="{99D5D3BE-4413-4609-A4DF-94A85DA48D12}" type="presParOf" srcId="{219ADC7A-AE00-46A7-96B7-88D83733E1B9}" destId="{8ADAE37B-A0A7-4545-8E93-08815C35093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0C55C6-BFA5-40E2-8B38-EDEC0A734DE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AAEF1CAD-A0D6-4B05-B63A-C492D990EEA4}">
      <dgm:prSet phldrT="[文本]" custT="1"/>
      <dgm:spPr/>
      <dgm:t>
        <a:bodyPr/>
        <a:lstStyle/>
        <a:p>
          <a:r>
            <a:rPr lang="en-US" altLang="zh-CN" sz="2000" b="0" dirty="0" err="1">
              <a:latin typeface="微软雅黑" panose="020B0503020204020204" pitchFamily="34" charset="-122"/>
              <a:ea typeface="微软雅黑" panose="020B0503020204020204" pitchFamily="34" charset="-122"/>
            </a:rPr>
            <a:t>ZooKeeper</a:t>
          </a:r>
          <a:r>
            <a:rPr lang="zh-CN" altLang="en-US" sz="2000" b="0" dirty="0">
              <a:latin typeface="微软雅黑" panose="020B0503020204020204" pitchFamily="34" charset="-122"/>
              <a:ea typeface="微软雅黑" panose="020B0503020204020204" pitchFamily="34" charset="-122"/>
            </a:rPr>
            <a:t>集群架构</a:t>
          </a:r>
        </a:p>
      </dgm:t>
    </dgm:pt>
    <dgm:pt modelId="{B5514395-15E8-404C-8E45-37B24AA64328}" type="parTrans" cxnId="{DB190096-5A5A-4DD3-BE21-9ABF9F6DEADE}">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5212824E-7BA9-4091-9342-9A0DEAB88A31}" type="sibTrans" cxnId="{DB190096-5A5A-4DD3-BE21-9ABF9F6DEADE}">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4731077B-E5F0-41F2-8E5C-E7488D074CFE}">
      <dgm:prSet phldrT="[文本]" custT="1"/>
      <dgm:spPr/>
      <dgm:t>
        <a:bodyPr/>
        <a:lstStyle/>
        <a:p>
          <a:r>
            <a:rPr lang="en-US" altLang="zh-CN" sz="2000" b="0" dirty="0" err="1">
              <a:latin typeface="微软雅黑" panose="020B0503020204020204" pitchFamily="34" charset="-122"/>
              <a:ea typeface="微软雅黑" panose="020B0503020204020204" pitchFamily="34" charset="-122"/>
            </a:rPr>
            <a:t>ZooKeeper</a:t>
          </a:r>
          <a:r>
            <a:rPr lang="zh-CN" altLang="en-US" sz="2000" b="0" dirty="0">
              <a:latin typeface="微软雅黑" panose="020B0503020204020204" pitchFamily="34" charset="-122"/>
              <a:ea typeface="微软雅黑" panose="020B0503020204020204" pitchFamily="34" charset="-122"/>
            </a:rPr>
            <a:t>服务器角色</a:t>
          </a:r>
        </a:p>
      </dgm:t>
    </dgm:pt>
    <dgm:pt modelId="{F1D6D0A2-546A-46DE-A9C7-D261C86F24B9}" type="parTrans" cxnId="{F39FE810-A5E2-4748-9CD4-2A446D80FF2D}">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6DACA85E-C58F-4E3F-868F-1C34EFA95715}" type="sibTrans" cxnId="{F39FE810-A5E2-4748-9CD4-2A446D80FF2D}">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C93713F-F688-4C1D-8803-D879C6AAC5BD}">
      <dgm:prSet phldrT="[文本]" custT="1"/>
      <dgm:spPr/>
      <dgm:t>
        <a:bodyPr/>
        <a:lstStyle/>
        <a:p>
          <a:r>
            <a:rPr lang="en-US" altLang="zh-CN" sz="2000" b="0" dirty="0" err="1">
              <a:latin typeface="微软雅黑" panose="020B0503020204020204" pitchFamily="34" charset="-122"/>
              <a:ea typeface="微软雅黑" panose="020B0503020204020204" pitchFamily="34" charset="-122"/>
            </a:rPr>
            <a:t>ZooKeeper</a:t>
          </a:r>
          <a:r>
            <a:rPr lang="zh-CN" altLang="en-US" sz="2000" b="0" dirty="0">
              <a:latin typeface="微软雅黑" panose="020B0503020204020204" pitchFamily="34" charset="-122"/>
              <a:ea typeface="微软雅黑" panose="020B0503020204020204" pitchFamily="34" charset="-122"/>
            </a:rPr>
            <a:t>的</a:t>
          </a:r>
          <a:r>
            <a:rPr lang="en-US" altLang="zh-CN" sz="2000" b="0" dirty="0">
              <a:latin typeface="微软雅黑" panose="020B0503020204020204" pitchFamily="34" charset="-122"/>
              <a:ea typeface="微软雅黑" panose="020B0503020204020204" pitchFamily="34" charset="-122"/>
            </a:rPr>
            <a:t>ZAB</a:t>
          </a:r>
          <a:r>
            <a:rPr lang="zh-CN" altLang="en-US" sz="2000" b="0" dirty="0">
              <a:latin typeface="微软雅黑" panose="020B0503020204020204" pitchFamily="34" charset="-122"/>
              <a:ea typeface="微软雅黑" panose="020B0503020204020204" pitchFamily="34" charset="-122"/>
            </a:rPr>
            <a:t>协议</a:t>
          </a:r>
        </a:p>
      </dgm:t>
    </dgm:pt>
    <dgm:pt modelId="{F93BE986-0D8E-4EEC-BBD8-DE8FEFBF85AC}" type="parTrans" cxnId="{E96A8AC8-E47B-497C-9A47-6345FA55A72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EA5CC54-FFED-43E7-8938-98D4F28AF6C7}" type="sibTrans" cxnId="{E96A8AC8-E47B-497C-9A47-6345FA55A72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84CAF51-3DCE-47D7-A63C-9DECFEFEBE24}">
      <dgm:prSet custT="1"/>
      <dgm:spPr/>
      <dgm:t>
        <a:bodyPr/>
        <a:lstStyle/>
        <a:p>
          <a:r>
            <a:rPr lang="en-US" altLang="zh-CN" sz="2000" b="0" dirty="0">
              <a:latin typeface="微软雅黑" panose="020B0503020204020204" pitchFamily="34" charset="-122"/>
              <a:ea typeface="微软雅黑" panose="020B0503020204020204" pitchFamily="34" charset="-122"/>
            </a:rPr>
            <a:t>Leader</a:t>
          </a:r>
          <a:r>
            <a:rPr lang="zh-CN" altLang="en-US" sz="2000" b="0" dirty="0">
              <a:latin typeface="微软雅黑" panose="020B0503020204020204" pitchFamily="34" charset="-122"/>
              <a:ea typeface="微软雅黑" panose="020B0503020204020204" pitchFamily="34" charset="-122"/>
            </a:rPr>
            <a:t>选举机制</a:t>
          </a:r>
        </a:p>
      </dgm:t>
    </dgm:pt>
    <dgm:pt modelId="{F6F7F151-7423-4314-9C60-8B7AF1D8A260}" type="parTrans" cxnId="{C11743E5-09DE-43E6-9B6C-0405260B62B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5CC4FBCF-4939-48BA-AE4E-89A4E956DB83}" type="sibTrans" cxnId="{C11743E5-09DE-43E6-9B6C-0405260B62B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219ADC7A-AE00-46A7-96B7-88D83733E1B9}" type="pres">
      <dgm:prSet presAssocID="{5B0C55C6-BFA5-40E2-8B38-EDEC0A734DE2}" presName="linear" presStyleCnt="0">
        <dgm:presLayoutVars>
          <dgm:dir/>
          <dgm:animLvl val="lvl"/>
          <dgm:resizeHandles val="exact"/>
        </dgm:presLayoutVars>
      </dgm:prSet>
      <dgm:spPr/>
    </dgm:pt>
    <dgm:pt modelId="{BC82946D-10CA-4059-AB4B-2CE3159241D6}" type="pres">
      <dgm:prSet presAssocID="{AAEF1CAD-A0D6-4B05-B63A-C492D990EEA4}" presName="parentLin" presStyleCnt="0"/>
      <dgm:spPr/>
    </dgm:pt>
    <dgm:pt modelId="{FC4D4AD0-2FB2-45B8-98DA-701891859E1F}" type="pres">
      <dgm:prSet presAssocID="{AAEF1CAD-A0D6-4B05-B63A-C492D990EEA4}" presName="parentLeftMargin" presStyleLbl="node1" presStyleIdx="0" presStyleCnt="4"/>
      <dgm:spPr/>
    </dgm:pt>
    <dgm:pt modelId="{2F1ED99C-3457-49D7-B9DF-93F8CB2F34CE}" type="pres">
      <dgm:prSet presAssocID="{AAEF1CAD-A0D6-4B05-B63A-C492D990EEA4}" presName="parentText" presStyleLbl="node1" presStyleIdx="0" presStyleCnt="4">
        <dgm:presLayoutVars>
          <dgm:chMax val="0"/>
          <dgm:bulletEnabled val="1"/>
        </dgm:presLayoutVars>
      </dgm:prSet>
      <dgm:spPr/>
    </dgm:pt>
    <dgm:pt modelId="{0A5FF2E8-1B17-4A1E-96CF-D5E4A4E1CDB0}" type="pres">
      <dgm:prSet presAssocID="{AAEF1CAD-A0D6-4B05-B63A-C492D990EEA4}" presName="negativeSpace" presStyleCnt="0"/>
      <dgm:spPr/>
    </dgm:pt>
    <dgm:pt modelId="{AC4F04CB-49D6-479D-BE41-8F987F415196}" type="pres">
      <dgm:prSet presAssocID="{AAEF1CAD-A0D6-4B05-B63A-C492D990EEA4}" presName="childText" presStyleLbl="conFgAcc1" presStyleIdx="0" presStyleCnt="4">
        <dgm:presLayoutVars>
          <dgm:bulletEnabled val="1"/>
        </dgm:presLayoutVars>
      </dgm:prSet>
      <dgm:spPr/>
    </dgm:pt>
    <dgm:pt modelId="{980B5FEE-ECCD-4BB3-BD83-05795D82913C}" type="pres">
      <dgm:prSet presAssocID="{5212824E-7BA9-4091-9342-9A0DEAB88A31}" presName="spaceBetweenRectangles" presStyleCnt="0"/>
      <dgm:spPr/>
    </dgm:pt>
    <dgm:pt modelId="{E5F40DA5-224C-4B44-882B-E9F13B4AD754}" type="pres">
      <dgm:prSet presAssocID="{4731077B-E5F0-41F2-8E5C-E7488D074CFE}" presName="parentLin" presStyleCnt="0"/>
      <dgm:spPr/>
    </dgm:pt>
    <dgm:pt modelId="{94C827DB-3533-4BC7-B4EF-2C7A116656EF}" type="pres">
      <dgm:prSet presAssocID="{4731077B-E5F0-41F2-8E5C-E7488D074CFE}" presName="parentLeftMargin" presStyleLbl="node1" presStyleIdx="0" presStyleCnt="4"/>
      <dgm:spPr/>
    </dgm:pt>
    <dgm:pt modelId="{3BA0CF0A-BA6D-41F6-B441-FFB06C3F292C}" type="pres">
      <dgm:prSet presAssocID="{4731077B-E5F0-41F2-8E5C-E7488D074CFE}" presName="parentText" presStyleLbl="node1" presStyleIdx="1" presStyleCnt="4">
        <dgm:presLayoutVars>
          <dgm:chMax val="0"/>
          <dgm:bulletEnabled val="1"/>
        </dgm:presLayoutVars>
      </dgm:prSet>
      <dgm:spPr/>
    </dgm:pt>
    <dgm:pt modelId="{2796C5F6-D3FC-4345-A452-C86CEA1A2326}" type="pres">
      <dgm:prSet presAssocID="{4731077B-E5F0-41F2-8E5C-E7488D074CFE}" presName="negativeSpace" presStyleCnt="0"/>
      <dgm:spPr/>
    </dgm:pt>
    <dgm:pt modelId="{7EF7C990-9CFC-4E5C-B77F-84B4EDB2CA5A}" type="pres">
      <dgm:prSet presAssocID="{4731077B-E5F0-41F2-8E5C-E7488D074CFE}" presName="childText" presStyleLbl="conFgAcc1" presStyleIdx="1" presStyleCnt="4">
        <dgm:presLayoutVars>
          <dgm:bulletEnabled val="1"/>
        </dgm:presLayoutVars>
      </dgm:prSet>
      <dgm:spPr/>
    </dgm:pt>
    <dgm:pt modelId="{1969848A-D3B4-4899-802D-CB62A24C869A}" type="pres">
      <dgm:prSet presAssocID="{6DACA85E-C58F-4E3F-868F-1C34EFA95715}" presName="spaceBetweenRectangles" presStyleCnt="0"/>
      <dgm:spPr/>
    </dgm:pt>
    <dgm:pt modelId="{0E5AB015-3FED-4228-86C8-4FEC38586AFC}" type="pres">
      <dgm:prSet presAssocID="{1C93713F-F688-4C1D-8803-D879C6AAC5BD}" presName="parentLin" presStyleCnt="0"/>
      <dgm:spPr/>
    </dgm:pt>
    <dgm:pt modelId="{4B666F56-1D1E-44AD-9FBB-398FC3CC9942}" type="pres">
      <dgm:prSet presAssocID="{1C93713F-F688-4C1D-8803-D879C6AAC5BD}" presName="parentLeftMargin" presStyleLbl="node1" presStyleIdx="1" presStyleCnt="4"/>
      <dgm:spPr/>
    </dgm:pt>
    <dgm:pt modelId="{29B405E9-D5C8-412C-8048-AE0D43B4D342}" type="pres">
      <dgm:prSet presAssocID="{1C93713F-F688-4C1D-8803-D879C6AAC5BD}" presName="parentText" presStyleLbl="node1" presStyleIdx="2" presStyleCnt="4">
        <dgm:presLayoutVars>
          <dgm:chMax val="0"/>
          <dgm:bulletEnabled val="1"/>
        </dgm:presLayoutVars>
      </dgm:prSet>
      <dgm:spPr/>
    </dgm:pt>
    <dgm:pt modelId="{2FD7CC57-2C05-4065-96A1-0926E2721932}" type="pres">
      <dgm:prSet presAssocID="{1C93713F-F688-4C1D-8803-D879C6AAC5BD}" presName="negativeSpace" presStyleCnt="0"/>
      <dgm:spPr/>
    </dgm:pt>
    <dgm:pt modelId="{01F42641-7DFF-4BE8-888D-981318C6EAC4}" type="pres">
      <dgm:prSet presAssocID="{1C93713F-F688-4C1D-8803-D879C6AAC5BD}" presName="childText" presStyleLbl="conFgAcc1" presStyleIdx="2" presStyleCnt="4">
        <dgm:presLayoutVars>
          <dgm:bulletEnabled val="1"/>
        </dgm:presLayoutVars>
      </dgm:prSet>
      <dgm:spPr/>
    </dgm:pt>
    <dgm:pt modelId="{8D36BA76-BE3C-4202-8F76-413ECE2CE539}" type="pres">
      <dgm:prSet presAssocID="{1EA5CC54-FFED-43E7-8938-98D4F28AF6C7}" presName="spaceBetweenRectangles" presStyleCnt="0"/>
      <dgm:spPr/>
    </dgm:pt>
    <dgm:pt modelId="{0117EACA-2510-4231-8438-C08C52F89C33}" type="pres">
      <dgm:prSet presAssocID="{184CAF51-3DCE-47D7-A63C-9DECFEFEBE24}" presName="parentLin" presStyleCnt="0"/>
      <dgm:spPr/>
    </dgm:pt>
    <dgm:pt modelId="{18AD38B4-66F4-4EE0-9FAF-3522DCDCD27F}" type="pres">
      <dgm:prSet presAssocID="{184CAF51-3DCE-47D7-A63C-9DECFEFEBE24}" presName="parentLeftMargin" presStyleLbl="node1" presStyleIdx="2" presStyleCnt="4"/>
      <dgm:spPr/>
    </dgm:pt>
    <dgm:pt modelId="{A914B0D5-AD2D-4383-86C9-105EB570B71B}" type="pres">
      <dgm:prSet presAssocID="{184CAF51-3DCE-47D7-A63C-9DECFEFEBE24}" presName="parentText" presStyleLbl="node1" presStyleIdx="3" presStyleCnt="4">
        <dgm:presLayoutVars>
          <dgm:chMax val="0"/>
          <dgm:bulletEnabled val="1"/>
        </dgm:presLayoutVars>
      </dgm:prSet>
      <dgm:spPr/>
    </dgm:pt>
    <dgm:pt modelId="{7D3BE58E-2F01-4B6E-830F-421F862CB719}" type="pres">
      <dgm:prSet presAssocID="{184CAF51-3DCE-47D7-A63C-9DECFEFEBE24}" presName="negativeSpace" presStyleCnt="0"/>
      <dgm:spPr/>
    </dgm:pt>
    <dgm:pt modelId="{9546B614-BEF5-4378-936B-17D81EB70D5E}" type="pres">
      <dgm:prSet presAssocID="{184CAF51-3DCE-47D7-A63C-9DECFEFEBE24}" presName="childText" presStyleLbl="conFgAcc1" presStyleIdx="3" presStyleCnt="4">
        <dgm:presLayoutVars>
          <dgm:bulletEnabled val="1"/>
        </dgm:presLayoutVars>
      </dgm:prSet>
      <dgm:spPr/>
    </dgm:pt>
  </dgm:ptLst>
  <dgm:cxnLst>
    <dgm:cxn modelId="{9FC68909-3F46-4F8D-9F4C-9E8577737CC6}" type="presOf" srcId="{184CAF51-3DCE-47D7-A63C-9DECFEFEBE24}" destId="{18AD38B4-66F4-4EE0-9FAF-3522DCDCD27F}" srcOrd="0" destOrd="0" presId="urn:microsoft.com/office/officeart/2005/8/layout/list1"/>
    <dgm:cxn modelId="{F39FE810-A5E2-4748-9CD4-2A446D80FF2D}" srcId="{5B0C55C6-BFA5-40E2-8B38-EDEC0A734DE2}" destId="{4731077B-E5F0-41F2-8E5C-E7488D074CFE}" srcOrd="1" destOrd="0" parTransId="{F1D6D0A2-546A-46DE-A9C7-D261C86F24B9}" sibTransId="{6DACA85E-C58F-4E3F-868F-1C34EFA95715}"/>
    <dgm:cxn modelId="{30D33713-02F2-4241-80B3-0215557E12C3}" type="presOf" srcId="{1C93713F-F688-4C1D-8803-D879C6AAC5BD}" destId="{4B666F56-1D1E-44AD-9FBB-398FC3CC9942}" srcOrd="0" destOrd="0" presId="urn:microsoft.com/office/officeart/2005/8/layout/list1"/>
    <dgm:cxn modelId="{D4FDB123-2D37-4274-A12F-523E624DCBF7}" type="presOf" srcId="{4731077B-E5F0-41F2-8E5C-E7488D074CFE}" destId="{3BA0CF0A-BA6D-41F6-B441-FFB06C3F292C}" srcOrd="1" destOrd="0" presId="urn:microsoft.com/office/officeart/2005/8/layout/list1"/>
    <dgm:cxn modelId="{886C6A3A-FDB6-4A21-A42F-DE275128BE61}" type="presOf" srcId="{AAEF1CAD-A0D6-4B05-B63A-C492D990EEA4}" destId="{2F1ED99C-3457-49D7-B9DF-93F8CB2F34CE}" srcOrd="1" destOrd="0" presId="urn:microsoft.com/office/officeart/2005/8/layout/list1"/>
    <dgm:cxn modelId="{A7226171-E40F-44CB-A912-704F04EF0CEE}" type="presOf" srcId="{184CAF51-3DCE-47D7-A63C-9DECFEFEBE24}" destId="{A914B0D5-AD2D-4383-86C9-105EB570B71B}" srcOrd="1" destOrd="0" presId="urn:microsoft.com/office/officeart/2005/8/layout/list1"/>
    <dgm:cxn modelId="{DB190096-5A5A-4DD3-BE21-9ABF9F6DEADE}" srcId="{5B0C55C6-BFA5-40E2-8B38-EDEC0A734DE2}" destId="{AAEF1CAD-A0D6-4B05-B63A-C492D990EEA4}" srcOrd="0" destOrd="0" parTransId="{B5514395-15E8-404C-8E45-37B24AA64328}" sibTransId="{5212824E-7BA9-4091-9342-9A0DEAB88A31}"/>
    <dgm:cxn modelId="{E74E61A7-E8EE-436F-A99C-52228C1AA3F2}" type="presOf" srcId="{5B0C55C6-BFA5-40E2-8B38-EDEC0A734DE2}" destId="{219ADC7A-AE00-46A7-96B7-88D83733E1B9}" srcOrd="0" destOrd="0" presId="urn:microsoft.com/office/officeart/2005/8/layout/list1"/>
    <dgm:cxn modelId="{4F68AFB3-34ED-42FC-A02A-47ADBE03BD95}" type="presOf" srcId="{AAEF1CAD-A0D6-4B05-B63A-C492D990EEA4}" destId="{FC4D4AD0-2FB2-45B8-98DA-701891859E1F}" srcOrd="0" destOrd="0" presId="urn:microsoft.com/office/officeart/2005/8/layout/list1"/>
    <dgm:cxn modelId="{5882E4BC-DFE9-4425-A5AD-E98377DD3369}" type="presOf" srcId="{4731077B-E5F0-41F2-8E5C-E7488D074CFE}" destId="{94C827DB-3533-4BC7-B4EF-2C7A116656EF}" srcOrd="0" destOrd="0" presId="urn:microsoft.com/office/officeart/2005/8/layout/list1"/>
    <dgm:cxn modelId="{E96A8AC8-E47B-497C-9A47-6345FA55A724}" srcId="{5B0C55C6-BFA5-40E2-8B38-EDEC0A734DE2}" destId="{1C93713F-F688-4C1D-8803-D879C6AAC5BD}" srcOrd="2" destOrd="0" parTransId="{F93BE986-0D8E-4EEC-BBD8-DE8FEFBF85AC}" sibTransId="{1EA5CC54-FFED-43E7-8938-98D4F28AF6C7}"/>
    <dgm:cxn modelId="{C11743E5-09DE-43E6-9B6C-0405260B62B4}" srcId="{5B0C55C6-BFA5-40E2-8B38-EDEC0A734DE2}" destId="{184CAF51-3DCE-47D7-A63C-9DECFEFEBE24}" srcOrd="3" destOrd="0" parTransId="{F6F7F151-7423-4314-9C60-8B7AF1D8A260}" sibTransId="{5CC4FBCF-4939-48BA-AE4E-89A4E956DB83}"/>
    <dgm:cxn modelId="{393ADBEF-B1C1-4493-8B63-1135462493E5}" type="presOf" srcId="{1C93713F-F688-4C1D-8803-D879C6AAC5BD}" destId="{29B405E9-D5C8-412C-8048-AE0D43B4D342}" srcOrd="1" destOrd="0" presId="urn:microsoft.com/office/officeart/2005/8/layout/list1"/>
    <dgm:cxn modelId="{70C3B566-9C4C-44D2-9F4E-0B39E41430A9}" type="presParOf" srcId="{219ADC7A-AE00-46A7-96B7-88D83733E1B9}" destId="{BC82946D-10CA-4059-AB4B-2CE3159241D6}" srcOrd="0" destOrd="0" presId="urn:microsoft.com/office/officeart/2005/8/layout/list1"/>
    <dgm:cxn modelId="{658D1CFB-D81E-4FD4-BDDE-9C22DFEC3025}" type="presParOf" srcId="{BC82946D-10CA-4059-AB4B-2CE3159241D6}" destId="{FC4D4AD0-2FB2-45B8-98DA-701891859E1F}" srcOrd="0" destOrd="0" presId="urn:microsoft.com/office/officeart/2005/8/layout/list1"/>
    <dgm:cxn modelId="{BAA62508-200B-49E7-9DE7-B54D519E4250}" type="presParOf" srcId="{BC82946D-10CA-4059-AB4B-2CE3159241D6}" destId="{2F1ED99C-3457-49D7-B9DF-93F8CB2F34CE}" srcOrd="1" destOrd="0" presId="urn:microsoft.com/office/officeart/2005/8/layout/list1"/>
    <dgm:cxn modelId="{CC1CC844-F5F2-4BF6-9174-14A8A66C9394}" type="presParOf" srcId="{219ADC7A-AE00-46A7-96B7-88D83733E1B9}" destId="{0A5FF2E8-1B17-4A1E-96CF-D5E4A4E1CDB0}" srcOrd="1" destOrd="0" presId="urn:microsoft.com/office/officeart/2005/8/layout/list1"/>
    <dgm:cxn modelId="{FA762FED-1685-482C-93D2-948E9AE4E95C}" type="presParOf" srcId="{219ADC7A-AE00-46A7-96B7-88D83733E1B9}" destId="{AC4F04CB-49D6-479D-BE41-8F987F415196}" srcOrd="2" destOrd="0" presId="urn:microsoft.com/office/officeart/2005/8/layout/list1"/>
    <dgm:cxn modelId="{8F9D4450-909E-4B26-878B-A38AE895BB50}" type="presParOf" srcId="{219ADC7A-AE00-46A7-96B7-88D83733E1B9}" destId="{980B5FEE-ECCD-4BB3-BD83-05795D82913C}" srcOrd="3" destOrd="0" presId="urn:microsoft.com/office/officeart/2005/8/layout/list1"/>
    <dgm:cxn modelId="{17DFFEF9-3864-4319-A158-3AB507C53A45}" type="presParOf" srcId="{219ADC7A-AE00-46A7-96B7-88D83733E1B9}" destId="{E5F40DA5-224C-4B44-882B-E9F13B4AD754}" srcOrd="4" destOrd="0" presId="urn:microsoft.com/office/officeart/2005/8/layout/list1"/>
    <dgm:cxn modelId="{58C593C5-2064-4712-9B0F-E08AEAB31A60}" type="presParOf" srcId="{E5F40DA5-224C-4B44-882B-E9F13B4AD754}" destId="{94C827DB-3533-4BC7-B4EF-2C7A116656EF}" srcOrd="0" destOrd="0" presId="urn:microsoft.com/office/officeart/2005/8/layout/list1"/>
    <dgm:cxn modelId="{081FA011-F6B9-4A53-940E-E3C302407598}" type="presParOf" srcId="{E5F40DA5-224C-4B44-882B-E9F13B4AD754}" destId="{3BA0CF0A-BA6D-41F6-B441-FFB06C3F292C}" srcOrd="1" destOrd="0" presId="urn:microsoft.com/office/officeart/2005/8/layout/list1"/>
    <dgm:cxn modelId="{1D1AAD92-7E7F-4A3C-BDE3-8AD33FE8C629}" type="presParOf" srcId="{219ADC7A-AE00-46A7-96B7-88D83733E1B9}" destId="{2796C5F6-D3FC-4345-A452-C86CEA1A2326}" srcOrd="5" destOrd="0" presId="urn:microsoft.com/office/officeart/2005/8/layout/list1"/>
    <dgm:cxn modelId="{2238ADEE-96FE-44D8-A50A-0489043DEF57}" type="presParOf" srcId="{219ADC7A-AE00-46A7-96B7-88D83733E1B9}" destId="{7EF7C990-9CFC-4E5C-B77F-84B4EDB2CA5A}" srcOrd="6" destOrd="0" presId="urn:microsoft.com/office/officeart/2005/8/layout/list1"/>
    <dgm:cxn modelId="{5BEF5448-8FE9-43A0-B93C-59F9F8FB4E4B}" type="presParOf" srcId="{219ADC7A-AE00-46A7-96B7-88D83733E1B9}" destId="{1969848A-D3B4-4899-802D-CB62A24C869A}" srcOrd="7" destOrd="0" presId="urn:microsoft.com/office/officeart/2005/8/layout/list1"/>
    <dgm:cxn modelId="{76A1F2CB-CD5F-4A17-8B91-6185FE3194AF}" type="presParOf" srcId="{219ADC7A-AE00-46A7-96B7-88D83733E1B9}" destId="{0E5AB015-3FED-4228-86C8-4FEC38586AFC}" srcOrd="8" destOrd="0" presId="urn:microsoft.com/office/officeart/2005/8/layout/list1"/>
    <dgm:cxn modelId="{CFA92DE3-F073-4380-9A69-CE0EB8ADE569}" type="presParOf" srcId="{0E5AB015-3FED-4228-86C8-4FEC38586AFC}" destId="{4B666F56-1D1E-44AD-9FBB-398FC3CC9942}" srcOrd="0" destOrd="0" presId="urn:microsoft.com/office/officeart/2005/8/layout/list1"/>
    <dgm:cxn modelId="{B18DFF36-08F4-4034-B54C-F058BB355831}" type="presParOf" srcId="{0E5AB015-3FED-4228-86C8-4FEC38586AFC}" destId="{29B405E9-D5C8-412C-8048-AE0D43B4D342}" srcOrd="1" destOrd="0" presId="urn:microsoft.com/office/officeart/2005/8/layout/list1"/>
    <dgm:cxn modelId="{3D23734A-118A-4D24-94CA-AB40253E3BD9}" type="presParOf" srcId="{219ADC7A-AE00-46A7-96B7-88D83733E1B9}" destId="{2FD7CC57-2C05-4065-96A1-0926E2721932}" srcOrd="9" destOrd="0" presId="urn:microsoft.com/office/officeart/2005/8/layout/list1"/>
    <dgm:cxn modelId="{4B027E32-231D-437E-A9BE-6ADF09D740F3}" type="presParOf" srcId="{219ADC7A-AE00-46A7-96B7-88D83733E1B9}" destId="{01F42641-7DFF-4BE8-888D-981318C6EAC4}" srcOrd="10" destOrd="0" presId="urn:microsoft.com/office/officeart/2005/8/layout/list1"/>
    <dgm:cxn modelId="{4847F0BB-2CDB-48EF-8496-6B3729860A18}" type="presParOf" srcId="{219ADC7A-AE00-46A7-96B7-88D83733E1B9}" destId="{8D36BA76-BE3C-4202-8F76-413ECE2CE539}" srcOrd="11" destOrd="0" presId="urn:microsoft.com/office/officeart/2005/8/layout/list1"/>
    <dgm:cxn modelId="{7AC0DA39-DC24-461A-9E56-A215C7B90417}" type="presParOf" srcId="{219ADC7A-AE00-46A7-96B7-88D83733E1B9}" destId="{0117EACA-2510-4231-8438-C08C52F89C33}" srcOrd="12" destOrd="0" presId="urn:microsoft.com/office/officeart/2005/8/layout/list1"/>
    <dgm:cxn modelId="{72F4CDD0-27DF-44C2-B05E-12C64314A6AF}" type="presParOf" srcId="{0117EACA-2510-4231-8438-C08C52F89C33}" destId="{18AD38B4-66F4-4EE0-9FAF-3522DCDCD27F}" srcOrd="0" destOrd="0" presId="urn:microsoft.com/office/officeart/2005/8/layout/list1"/>
    <dgm:cxn modelId="{A5DBCB84-C20C-4E72-846C-0A15DE70C4AA}" type="presParOf" srcId="{0117EACA-2510-4231-8438-C08C52F89C33}" destId="{A914B0D5-AD2D-4383-86C9-105EB570B71B}" srcOrd="1" destOrd="0" presId="urn:microsoft.com/office/officeart/2005/8/layout/list1"/>
    <dgm:cxn modelId="{746FF891-035D-477B-944B-CEC5081C1774}" type="presParOf" srcId="{219ADC7A-AE00-46A7-96B7-88D83733E1B9}" destId="{7D3BE58E-2F01-4B6E-830F-421F862CB719}" srcOrd="13" destOrd="0" presId="urn:microsoft.com/office/officeart/2005/8/layout/list1"/>
    <dgm:cxn modelId="{36D4AF24-1DF2-40C7-A843-2FC45937F3BA}" type="presParOf" srcId="{219ADC7A-AE00-46A7-96B7-88D83733E1B9}" destId="{9546B614-BEF5-4378-936B-17D81EB70D5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83B816-0357-4F4B-B726-73F0752A7728}" type="doc">
      <dgm:prSet loTypeId="urn:microsoft.com/office/officeart/2005/8/layout/hProcess9" loCatId="process" qsTypeId="urn:microsoft.com/office/officeart/2005/8/quickstyle/simple1" qsCatId="simple" csTypeId="urn:microsoft.com/office/officeart/2005/8/colors/accent1_2" csCatId="accent1" phldr="1"/>
      <dgm:spPr/>
    </dgm:pt>
    <dgm:pt modelId="{7C8E16A9-BD6A-477B-881C-FE4A5406D0B3}">
      <dgm:prSet phldrT="[文本]"/>
      <dgm:spPr/>
      <dgm:t>
        <a:bodyPr/>
        <a:lstStyle/>
        <a:p>
          <a:r>
            <a:rPr lang="zh-CN" altLang="en-US" dirty="0">
              <a:latin typeface="微软雅黑" panose="020B0503020204020204" pitchFamily="34" charset="-122"/>
              <a:ea typeface="微软雅黑" panose="020B0503020204020204" pitchFamily="34" charset="-122"/>
            </a:rPr>
            <a:t>了解</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运行环境和运行模式</a:t>
          </a:r>
        </a:p>
      </dgm:t>
    </dgm:pt>
    <dgm:pt modelId="{481425FC-335A-40C7-A37B-0CD0EC3F2DCF}" type="parTrans" cxnId="{B3E1E95C-AEB1-4D54-93F0-3AB63A7165E2}">
      <dgm:prSet/>
      <dgm:spPr/>
      <dgm:t>
        <a:bodyPr/>
        <a:lstStyle/>
        <a:p>
          <a:endParaRPr lang="zh-CN" altLang="en-US">
            <a:latin typeface="微软雅黑" panose="020B0503020204020204" pitchFamily="34" charset="-122"/>
            <a:ea typeface="微软雅黑" panose="020B0503020204020204" pitchFamily="34" charset="-122"/>
          </a:endParaRPr>
        </a:p>
      </dgm:t>
    </dgm:pt>
    <dgm:pt modelId="{822AFEB4-F787-48A7-A9FF-DFB7C5B3CBC7}" type="sibTrans" cxnId="{B3E1E95C-AEB1-4D54-93F0-3AB63A7165E2}">
      <dgm:prSet/>
      <dgm:spPr/>
      <dgm:t>
        <a:bodyPr/>
        <a:lstStyle/>
        <a:p>
          <a:endParaRPr lang="zh-CN" altLang="en-US">
            <a:latin typeface="微软雅黑" panose="020B0503020204020204" pitchFamily="34" charset="-122"/>
            <a:ea typeface="微软雅黑" panose="020B0503020204020204" pitchFamily="34" charset="-122"/>
          </a:endParaRPr>
        </a:p>
      </dgm:t>
    </dgm:pt>
    <dgm:pt modelId="{5A30D1CE-0906-444E-AC36-97B18D207E87}">
      <dgm:prSet phldrT="[文本]"/>
      <dgm:spPr/>
      <dgm:t>
        <a:bodyPr/>
        <a:lstStyle/>
        <a:p>
          <a:r>
            <a:rPr lang="zh-CN" altLang="en-US" dirty="0">
              <a:latin typeface="微软雅黑" panose="020B0503020204020204" pitchFamily="34" charset="-122"/>
              <a:ea typeface="微软雅黑" panose="020B0503020204020204" pitchFamily="34" charset="-122"/>
            </a:rPr>
            <a:t>规划</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a:t>
          </a:r>
        </a:p>
      </dgm:t>
    </dgm:pt>
    <dgm:pt modelId="{39533675-E4B9-49D6-9AF1-81439D6E2B6C}" type="parTrans" cxnId="{64847A94-23F7-42E7-BD70-B7F4F25D0A2E}">
      <dgm:prSet/>
      <dgm:spPr/>
      <dgm:t>
        <a:bodyPr/>
        <a:lstStyle/>
        <a:p>
          <a:endParaRPr lang="zh-CN" altLang="en-US">
            <a:latin typeface="微软雅黑" panose="020B0503020204020204" pitchFamily="34" charset="-122"/>
            <a:ea typeface="微软雅黑" panose="020B0503020204020204" pitchFamily="34" charset="-122"/>
          </a:endParaRPr>
        </a:p>
      </dgm:t>
    </dgm:pt>
    <dgm:pt modelId="{2FFE1954-5B06-465E-BB24-13C7DC2CF610}" type="sibTrans" cxnId="{64847A94-23F7-42E7-BD70-B7F4F25D0A2E}">
      <dgm:prSet/>
      <dgm:spPr/>
      <dgm:t>
        <a:bodyPr/>
        <a:lstStyle/>
        <a:p>
          <a:endParaRPr lang="zh-CN" altLang="en-US">
            <a:latin typeface="微软雅黑" panose="020B0503020204020204" pitchFamily="34" charset="-122"/>
            <a:ea typeface="微软雅黑" panose="020B0503020204020204" pitchFamily="34" charset="-122"/>
          </a:endParaRPr>
        </a:p>
      </dgm:t>
    </dgm:pt>
    <dgm:pt modelId="{94804ACC-5B63-4BB7-8EE6-6CC92C958798}">
      <dgm:prSet phldrT="[文本]"/>
      <dgm:spPr/>
      <dgm:t>
        <a:bodyPr/>
        <a:lstStyle/>
        <a:p>
          <a:r>
            <a:rPr lang="zh-CN" altLang="en-US" dirty="0">
              <a:latin typeface="微软雅黑" panose="020B0503020204020204" pitchFamily="34" charset="-122"/>
              <a:ea typeface="微软雅黑" panose="020B0503020204020204" pitchFamily="34" charset="-122"/>
            </a:rPr>
            <a:t>部署</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a:t>
          </a:r>
        </a:p>
      </dgm:t>
    </dgm:pt>
    <dgm:pt modelId="{55E619BE-EA5B-4CD5-AF91-AC533D7FBB63}" type="parTrans" cxnId="{F4D65360-A3B6-48F9-9BE7-8A20681D4AB9}">
      <dgm:prSet/>
      <dgm:spPr/>
      <dgm:t>
        <a:bodyPr/>
        <a:lstStyle/>
        <a:p>
          <a:endParaRPr lang="zh-CN" altLang="en-US">
            <a:latin typeface="微软雅黑" panose="020B0503020204020204" pitchFamily="34" charset="-122"/>
            <a:ea typeface="微软雅黑" panose="020B0503020204020204" pitchFamily="34" charset="-122"/>
          </a:endParaRPr>
        </a:p>
      </dgm:t>
    </dgm:pt>
    <dgm:pt modelId="{1635BFE2-0BF0-40D8-BD47-29060C7D2A19}" type="sibTrans" cxnId="{F4D65360-A3B6-48F9-9BE7-8A20681D4AB9}">
      <dgm:prSet/>
      <dgm:spPr/>
      <dgm:t>
        <a:bodyPr/>
        <a:lstStyle/>
        <a:p>
          <a:endParaRPr lang="zh-CN" altLang="en-US">
            <a:latin typeface="微软雅黑" panose="020B0503020204020204" pitchFamily="34" charset="-122"/>
            <a:ea typeface="微软雅黑" panose="020B0503020204020204" pitchFamily="34" charset="-122"/>
          </a:endParaRPr>
        </a:p>
      </dgm:t>
    </dgm:pt>
    <dgm:pt modelId="{91C0CC9A-9F30-4EE6-9A08-D4B60534DC7D}">
      <dgm:prSet/>
      <dgm:spPr/>
      <dgm:t>
        <a:bodyPr/>
        <a:lstStyle/>
        <a:p>
          <a:r>
            <a:rPr lang="zh-CN" altLang="en-US" dirty="0">
              <a:latin typeface="微软雅黑" panose="020B0503020204020204" pitchFamily="34" charset="-122"/>
              <a:ea typeface="微软雅黑" panose="020B0503020204020204" pitchFamily="34" charset="-122"/>
            </a:rPr>
            <a:t>启动</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a:t>
          </a:r>
        </a:p>
      </dgm:t>
    </dgm:pt>
    <dgm:pt modelId="{E12EADBF-60A3-4BC1-8F5E-51E7A550FB3C}" type="parTrans" cxnId="{2B252C3B-C6EE-482D-9F83-1EA546367AA6}">
      <dgm:prSet/>
      <dgm:spPr/>
      <dgm:t>
        <a:bodyPr/>
        <a:lstStyle/>
        <a:p>
          <a:endParaRPr lang="zh-CN" altLang="en-US">
            <a:latin typeface="微软雅黑" panose="020B0503020204020204" pitchFamily="34" charset="-122"/>
            <a:ea typeface="微软雅黑" panose="020B0503020204020204" pitchFamily="34" charset="-122"/>
          </a:endParaRPr>
        </a:p>
      </dgm:t>
    </dgm:pt>
    <dgm:pt modelId="{727F6834-D770-47AC-BD5D-725E6320EAB8}" type="sibTrans" cxnId="{2B252C3B-C6EE-482D-9F83-1EA546367AA6}">
      <dgm:prSet/>
      <dgm:spPr/>
      <dgm:t>
        <a:bodyPr/>
        <a:lstStyle/>
        <a:p>
          <a:endParaRPr lang="zh-CN" altLang="en-US">
            <a:latin typeface="微软雅黑" panose="020B0503020204020204" pitchFamily="34" charset="-122"/>
            <a:ea typeface="微软雅黑" panose="020B0503020204020204" pitchFamily="34" charset="-122"/>
          </a:endParaRPr>
        </a:p>
      </dgm:t>
    </dgm:pt>
    <dgm:pt modelId="{AD44E5AF-F77B-4C86-8EB8-14CD261E1256}">
      <dgm:prSet/>
      <dgm:spPr/>
      <dgm:t>
        <a:bodyPr/>
        <a:lstStyle/>
        <a:p>
          <a:r>
            <a:rPr lang="zh-CN" altLang="en-US" dirty="0">
              <a:latin typeface="微软雅黑" panose="020B0503020204020204" pitchFamily="34" charset="-122"/>
              <a:ea typeface="微软雅黑" panose="020B0503020204020204" pitchFamily="34" charset="-122"/>
            </a:rPr>
            <a:t>验证</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a:t>
          </a:r>
        </a:p>
      </dgm:t>
    </dgm:pt>
    <dgm:pt modelId="{85514001-39D3-47D6-8449-F29349805A42}" type="parTrans" cxnId="{F79743E8-2848-4A0A-9C01-93D05F55E075}">
      <dgm:prSet/>
      <dgm:spPr/>
      <dgm:t>
        <a:bodyPr/>
        <a:lstStyle/>
        <a:p>
          <a:endParaRPr lang="zh-CN" altLang="en-US">
            <a:latin typeface="微软雅黑" panose="020B0503020204020204" pitchFamily="34" charset="-122"/>
            <a:ea typeface="微软雅黑" panose="020B0503020204020204" pitchFamily="34" charset="-122"/>
          </a:endParaRPr>
        </a:p>
      </dgm:t>
    </dgm:pt>
    <dgm:pt modelId="{37C7CEF6-D875-4B77-8960-E033C8A84C1C}" type="sibTrans" cxnId="{F79743E8-2848-4A0A-9C01-93D05F55E075}">
      <dgm:prSet/>
      <dgm:spPr/>
      <dgm:t>
        <a:bodyPr/>
        <a:lstStyle/>
        <a:p>
          <a:endParaRPr lang="zh-CN" altLang="en-US">
            <a:latin typeface="微软雅黑" panose="020B0503020204020204" pitchFamily="34" charset="-122"/>
            <a:ea typeface="微软雅黑" panose="020B0503020204020204" pitchFamily="34" charset="-122"/>
          </a:endParaRPr>
        </a:p>
      </dgm:t>
    </dgm:pt>
    <dgm:pt modelId="{6273C7C2-562D-4AAB-A746-54DE9FE09999}">
      <dgm:prSet/>
      <dgm:spPr/>
      <dgm:t>
        <a:bodyPr/>
        <a:lstStyle/>
        <a:p>
          <a:r>
            <a:rPr lang="zh-CN" altLang="en-US" dirty="0">
              <a:latin typeface="微软雅黑" panose="020B0503020204020204" pitchFamily="34" charset="-122"/>
              <a:ea typeface="微软雅黑" panose="020B0503020204020204" pitchFamily="34" charset="-122"/>
            </a:rPr>
            <a:t>关闭</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a:t>
          </a:r>
        </a:p>
      </dgm:t>
    </dgm:pt>
    <dgm:pt modelId="{1FA4997F-703E-4441-836B-0336B9D96147}" type="parTrans" cxnId="{60E5DC72-AA54-473C-B68E-4506811117A2}">
      <dgm:prSet/>
      <dgm:spPr/>
      <dgm:t>
        <a:bodyPr/>
        <a:lstStyle/>
        <a:p>
          <a:endParaRPr lang="zh-CN" altLang="en-US">
            <a:latin typeface="微软雅黑" panose="020B0503020204020204" pitchFamily="34" charset="-122"/>
            <a:ea typeface="微软雅黑" panose="020B0503020204020204" pitchFamily="34" charset="-122"/>
          </a:endParaRPr>
        </a:p>
      </dgm:t>
    </dgm:pt>
    <dgm:pt modelId="{F58FCA2E-BB52-4988-925E-6951DF40A248}" type="sibTrans" cxnId="{60E5DC72-AA54-473C-B68E-4506811117A2}">
      <dgm:prSet/>
      <dgm:spPr/>
      <dgm:t>
        <a:bodyPr/>
        <a:lstStyle/>
        <a:p>
          <a:endParaRPr lang="zh-CN" altLang="en-US">
            <a:latin typeface="微软雅黑" panose="020B0503020204020204" pitchFamily="34" charset="-122"/>
            <a:ea typeface="微软雅黑" panose="020B0503020204020204" pitchFamily="34" charset="-122"/>
          </a:endParaRPr>
        </a:p>
      </dgm:t>
    </dgm:pt>
    <dgm:pt modelId="{A53D0136-1598-49C6-B6C2-9C2E19636EDA}" type="pres">
      <dgm:prSet presAssocID="{DB83B816-0357-4F4B-B726-73F0752A7728}" presName="CompostProcess" presStyleCnt="0">
        <dgm:presLayoutVars>
          <dgm:dir/>
          <dgm:resizeHandles val="exact"/>
        </dgm:presLayoutVars>
      </dgm:prSet>
      <dgm:spPr/>
    </dgm:pt>
    <dgm:pt modelId="{5DE4F7CC-2325-435B-901D-AE5DA2EBB83D}" type="pres">
      <dgm:prSet presAssocID="{DB83B816-0357-4F4B-B726-73F0752A7728}" presName="arrow" presStyleLbl="bgShp" presStyleIdx="0" presStyleCnt="1"/>
      <dgm:spPr/>
    </dgm:pt>
    <dgm:pt modelId="{7FF7615A-2358-4B67-8647-F748282535D0}" type="pres">
      <dgm:prSet presAssocID="{DB83B816-0357-4F4B-B726-73F0752A7728}" presName="linearProcess" presStyleCnt="0"/>
      <dgm:spPr/>
    </dgm:pt>
    <dgm:pt modelId="{920E1A41-8A43-4916-A123-FEEFEF5458DE}" type="pres">
      <dgm:prSet presAssocID="{7C8E16A9-BD6A-477B-881C-FE4A5406D0B3}" presName="textNode" presStyleLbl="node1" presStyleIdx="0" presStyleCnt="6">
        <dgm:presLayoutVars>
          <dgm:bulletEnabled val="1"/>
        </dgm:presLayoutVars>
      </dgm:prSet>
      <dgm:spPr/>
    </dgm:pt>
    <dgm:pt modelId="{9706DED9-CC32-4AF8-A4D9-31F0121522D8}" type="pres">
      <dgm:prSet presAssocID="{822AFEB4-F787-48A7-A9FF-DFB7C5B3CBC7}" presName="sibTrans" presStyleCnt="0"/>
      <dgm:spPr/>
    </dgm:pt>
    <dgm:pt modelId="{3CF6681F-619A-43A3-94EA-C64CA3C84D82}" type="pres">
      <dgm:prSet presAssocID="{5A30D1CE-0906-444E-AC36-97B18D207E87}" presName="textNode" presStyleLbl="node1" presStyleIdx="1" presStyleCnt="6">
        <dgm:presLayoutVars>
          <dgm:bulletEnabled val="1"/>
        </dgm:presLayoutVars>
      </dgm:prSet>
      <dgm:spPr/>
    </dgm:pt>
    <dgm:pt modelId="{2B80BE18-32E8-4A0D-BA11-59A3AB1734FB}" type="pres">
      <dgm:prSet presAssocID="{2FFE1954-5B06-465E-BB24-13C7DC2CF610}" presName="sibTrans" presStyleCnt="0"/>
      <dgm:spPr/>
    </dgm:pt>
    <dgm:pt modelId="{E5777AB0-54B1-4BD2-AE81-A5AD1F14FD70}" type="pres">
      <dgm:prSet presAssocID="{94804ACC-5B63-4BB7-8EE6-6CC92C958798}" presName="textNode" presStyleLbl="node1" presStyleIdx="2" presStyleCnt="6">
        <dgm:presLayoutVars>
          <dgm:bulletEnabled val="1"/>
        </dgm:presLayoutVars>
      </dgm:prSet>
      <dgm:spPr/>
    </dgm:pt>
    <dgm:pt modelId="{045EC413-E11A-4D3B-AA46-1962347892B3}" type="pres">
      <dgm:prSet presAssocID="{1635BFE2-0BF0-40D8-BD47-29060C7D2A19}" presName="sibTrans" presStyleCnt="0"/>
      <dgm:spPr/>
    </dgm:pt>
    <dgm:pt modelId="{B75B23CF-8C77-410C-AA8F-1480A703B0A6}" type="pres">
      <dgm:prSet presAssocID="{91C0CC9A-9F30-4EE6-9A08-D4B60534DC7D}" presName="textNode" presStyleLbl="node1" presStyleIdx="3" presStyleCnt="6">
        <dgm:presLayoutVars>
          <dgm:bulletEnabled val="1"/>
        </dgm:presLayoutVars>
      </dgm:prSet>
      <dgm:spPr/>
    </dgm:pt>
    <dgm:pt modelId="{C5EFB3F0-B016-4C9E-B4CA-E62ED22C0A01}" type="pres">
      <dgm:prSet presAssocID="{727F6834-D770-47AC-BD5D-725E6320EAB8}" presName="sibTrans" presStyleCnt="0"/>
      <dgm:spPr/>
    </dgm:pt>
    <dgm:pt modelId="{490131F4-CA44-4BC2-9105-1AA5ADA0682D}" type="pres">
      <dgm:prSet presAssocID="{AD44E5AF-F77B-4C86-8EB8-14CD261E1256}" presName="textNode" presStyleLbl="node1" presStyleIdx="4" presStyleCnt="6">
        <dgm:presLayoutVars>
          <dgm:bulletEnabled val="1"/>
        </dgm:presLayoutVars>
      </dgm:prSet>
      <dgm:spPr/>
    </dgm:pt>
    <dgm:pt modelId="{D095CEB5-55F0-412C-86B6-28F4BEA1CA91}" type="pres">
      <dgm:prSet presAssocID="{37C7CEF6-D875-4B77-8960-E033C8A84C1C}" presName="sibTrans" presStyleCnt="0"/>
      <dgm:spPr/>
    </dgm:pt>
    <dgm:pt modelId="{7706F90B-5405-4677-AC29-F36FB5991DD2}" type="pres">
      <dgm:prSet presAssocID="{6273C7C2-562D-4AAB-A746-54DE9FE09999}" presName="textNode" presStyleLbl="node1" presStyleIdx="5" presStyleCnt="6">
        <dgm:presLayoutVars>
          <dgm:bulletEnabled val="1"/>
        </dgm:presLayoutVars>
      </dgm:prSet>
      <dgm:spPr/>
    </dgm:pt>
  </dgm:ptLst>
  <dgm:cxnLst>
    <dgm:cxn modelId="{F2DF2A0F-BB7C-4659-9113-6703BFFE3041}" type="presOf" srcId="{94804ACC-5B63-4BB7-8EE6-6CC92C958798}" destId="{E5777AB0-54B1-4BD2-AE81-A5AD1F14FD70}" srcOrd="0" destOrd="0" presId="urn:microsoft.com/office/officeart/2005/8/layout/hProcess9"/>
    <dgm:cxn modelId="{3632E126-3ABC-4323-BD9B-C895518930A6}" type="presOf" srcId="{6273C7C2-562D-4AAB-A746-54DE9FE09999}" destId="{7706F90B-5405-4677-AC29-F36FB5991DD2}" srcOrd="0" destOrd="0" presId="urn:microsoft.com/office/officeart/2005/8/layout/hProcess9"/>
    <dgm:cxn modelId="{2B252C3B-C6EE-482D-9F83-1EA546367AA6}" srcId="{DB83B816-0357-4F4B-B726-73F0752A7728}" destId="{91C0CC9A-9F30-4EE6-9A08-D4B60534DC7D}" srcOrd="3" destOrd="0" parTransId="{E12EADBF-60A3-4BC1-8F5E-51E7A550FB3C}" sibTransId="{727F6834-D770-47AC-BD5D-725E6320EAB8}"/>
    <dgm:cxn modelId="{B3E1E95C-AEB1-4D54-93F0-3AB63A7165E2}" srcId="{DB83B816-0357-4F4B-B726-73F0752A7728}" destId="{7C8E16A9-BD6A-477B-881C-FE4A5406D0B3}" srcOrd="0" destOrd="0" parTransId="{481425FC-335A-40C7-A37B-0CD0EC3F2DCF}" sibTransId="{822AFEB4-F787-48A7-A9FF-DFB7C5B3CBC7}"/>
    <dgm:cxn modelId="{F4D65360-A3B6-48F9-9BE7-8A20681D4AB9}" srcId="{DB83B816-0357-4F4B-B726-73F0752A7728}" destId="{94804ACC-5B63-4BB7-8EE6-6CC92C958798}" srcOrd="2" destOrd="0" parTransId="{55E619BE-EA5B-4CD5-AF91-AC533D7FBB63}" sibTransId="{1635BFE2-0BF0-40D8-BD47-29060C7D2A19}"/>
    <dgm:cxn modelId="{60E5DC72-AA54-473C-B68E-4506811117A2}" srcId="{DB83B816-0357-4F4B-B726-73F0752A7728}" destId="{6273C7C2-562D-4AAB-A746-54DE9FE09999}" srcOrd="5" destOrd="0" parTransId="{1FA4997F-703E-4441-836B-0336B9D96147}" sibTransId="{F58FCA2E-BB52-4988-925E-6951DF40A248}"/>
    <dgm:cxn modelId="{E0A14B81-F048-45DE-A0E1-5321E8C72355}" type="presOf" srcId="{AD44E5AF-F77B-4C86-8EB8-14CD261E1256}" destId="{490131F4-CA44-4BC2-9105-1AA5ADA0682D}" srcOrd="0" destOrd="0" presId="urn:microsoft.com/office/officeart/2005/8/layout/hProcess9"/>
    <dgm:cxn modelId="{25B2D382-C9BA-4F8F-AC42-99EC572D5A12}" type="presOf" srcId="{7C8E16A9-BD6A-477B-881C-FE4A5406D0B3}" destId="{920E1A41-8A43-4916-A123-FEEFEF5458DE}" srcOrd="0" destOrd="0" presId="urn:microsoft.com/office/officeart/2005/8/layout/hProcess9"/>
    <dgm:cxn modelId="{64847A94-23F7-42E7-BD70-B7F4F25D0A2E}" srcId="{DB83B816-0357-4F4B-B726-73F0752A7728}" destId="{5A30D1CE-0906-444E-AC36-97B18D207E87}" srcOrd="1" destOrd="0" parTransId="{39533675-E4B9-49D6-9AF1-81439D6E2B6C}" sibTransId="{2FFE1954-5B06-465E-BB24-13C7DC2CF610}"/>
    <dgm:cxn modelId="{CD9BDEBD-31A1-4110-BC11-1A31A1CB5D8B}" type="presOf" srcId="{5A30D1CE-0906-444E-AC36-97B18D207E87}" destId="{3CF6681F-619A-43A3-94EA-C64CA3C84D82}" srcOrd="0" destOrd="0" presId="urn:microsoft.com/office/officeart/2005/8/layout/hProcess9"/>
    <dgm:cxn modelId="{BBD23AC8-AB96-46C4-9067-C373B03DD9C3}" type="presOf" srcId="{DB83B816-0357-4F4B-B726-73F0752A7728}" destId="{A53D0136-1598-49C6-B6C2-9C2E19636EDA}" srcOrd="0" destOrd="0" presId="urn:microsoft.com/office/officeart/2005/8/layout/hProcess9"/>
    <dgm:cxn modelId="{F79743E8-2848-4A0A-9C01-93D05F55E075}" srcId="{DB83B816-0357-4F4B-B726-73F0752A7728}" destId="{AD44E5AF-F77B-4C86-8EB8-14CD261E1256}" srcOrd="4" destOrd="0" parTransId="{85514001-39D3-47D6-8449-F29349805A42}" sibTransId="{37C7CEF6-D875-4B77-8960-E033C8A84C1C}"/>
    <dgm:cxn modelId="{C21213F6-29ED-4D69-B3F8-F390A71990B3}" type="presOf" srcId="{91C0CC9A-9F30-4EE6-9A08-D4B60534DC7D}" destId="{B75B23CF-8C77-410C-AA8F-1480A703B0A6}" srcOrd="0" destOrd="0" presId="urn:microsoft.com/office/officeart/2005/8/layout/hProcess9"/>
    <dgm:cxn modelId="{22A2DF26-EDD0-4DC4-93BF-AE044A3D6903}" type="presParOf" srcId="{A53D0136-1598-49C6-B6C2-9C2E19636EDA}" destId="{5DE4F7CC-2325-435B-901D-AE5DA2EBB83D}" srcOrd="0" destOrd="0" presId="urn:microsoft.com/office/officeart/2005/8/layout/hProcess9"/>
    <dgm:cxn modelId="{74B0CDAA-D11C-4052-832C-F45DB3F176AE}" type="presParOf" srcId="{A53D0136-1598-49C6-B6C2-9C2E19636EDA}" destId="{7FF7615A-2358-4B67-8647-F748282535D0}" srcOrd="1" destOrd="0" presId="urn:microsoft.com/office/officeart/2005/8/layout/hProcess9"/>
    <dgm:cxn modelId="{B49EB092-BB70-41A3-8154-6699524E17F2}" type="presParOf" srcId="{7FF7615A-2358-4B67-8647-F748282535D0}" destId="{920E1A41-8A43-4916-A123-FEEFEF5458DE}" srcOrd="0" destOrd="0" presId="urn:microsoft.com/office/officeart/2005/8/layout/hProcess9"/>
    <dgm:cxn modelId="{871C3359-B6D9-4E7B-9EDE-D5A30D04DC68}" type="presParOf" srcId="{7FF7615A-2358-4B67-8647-F748282535D0}" destId="{9706DED9-CC32-4AF8-A4D9-31F0121522D8}" srcOrd="1" destOrd="0" presId="urn:microsoft.com/office/officeart/2005/8/layout/hProcess9"/>
    <dgm:cxn modelId="{462EE9E2-6D0A-4052-B1AE-80BD8E192D1D}" type="presParOf" srcId="{7FF7615A-2358-4B67-8647-F748282535D0}" destId="{3CF6681F-619A-43A3-94EA-C64CA3C84D82}" srcOrd="2" destOrd="0" presId="urn:microsoft.com/office/officeart/2005/8/layout/hProcess9"/>
    <dgm:cxn modelId="{6101E712-71FC-4898-86EA-A9B2F7C9D1CF}" type="presParOf" srcId="{7FF7615A-2358-4B67-8647-F748282535D0}" destId="{2B80BE18-32E8-4A0D-BA11-59A3AB1734FB}" srcOrd="3" destOrd="0" presId="urn:microsoft.com/office/officeart/2005/8/layout/hProcess9"/>
    <dgm:cxn modelId="{07833030-69BA-4C23-B3D6-11A354AEC46A}" type="presParOf" srcId="{7FF7615A-2358-4B67-8647-F748282535D0}" destId="{E5777AB0-54B1-4BD2-AE81-A5AD1F14FD70}" srcOrd="4" destOrd="0" presId="urn:microsoft.com/office/officeart/2005/8/layout/hProcess9"/>
    <dgm:cxn modelId="{8610671F-231C-488B-BC7E-87AC4423B236}" type="presParOf" srcId="{7FF7615A-2358-4B67-8647-F748282535D0}" destId="{045EC413-E11A-4D3B-AA46-1962347892B3}" srcOrd="5" destOrd="0" presId="urn:microsoft.com/office/officeart/2005/8/layout/hProcess9"/>
    <dgm:cxn modelId="{72D61DD7-D5C4-40C2-B72D-02672CD91D29}" type="presParOf" srcId="{7FF7615A-2358-4B67-8647-F748282535D0}" destId="{B75B23CF-8C77-410C-AA8F-1480A703B0A6}" srcOrd="6" destOrd="0" presId="urn:microsoft.com/office/officeart/2005/8/layout/hProcess9"/>
    <dgm:cxn modelId="{BC04FBD6-7B30-4B72-9460-F67C4EA8A7BD}" type="presParOf" srcId="{7FF7615A-2358-4B67-8647-F748282535D0}" destId="{C5EFB3F0-B016-4C9E-B4CA-E62ED22C0A01}" srcOrd="7" destOrd="0" presId="urn:microsoft.com/office/officeart/2005/8/layout/hProcess9"/>
    <dgm:cxn modelId="{544CDEB6-10E7-4C0D-8236-F475154F665E}" type="presParOf" srcId="{7FF7615A-2358-4B67-8647-F748282535D0}" destId="{490131F4-CA44-4BC2-9105-1AA5ADA0682D}" srcOrd="8" destOrd="0" presId="urn:microsoft.com/office/officeart/2005/8/layout/hProcess9"/>
    <dgm:cxn modelId="{DD27B7FD-E71E-4A60-935D-9251AAA9D5AD}" type="presParOf" srcId="{7FF7615A-2358-4B67-8647-F748282535D0}" destId="{D095CEB5-55F0-412C-86B6-28F4BEA1CA91}" srcOrd="9" destOrd="0" presId="urn:microsoft.com/office/officeart/2005/8/layout/hProcess9"/>
    <dgm:cxn modelId="{B6FEE1DD-25DD-4F2F-9037-B514AC041648}" type="presParOf" srcId="{7FF7615A-2358-4B67-8647-F748282535D0}" destId="{7706F90B-5405-4677-AC29-F36FB5991DD2}"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0C55C6-BFA5-40E2-8B38-EDEC0A734DE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AAEF1CAD-A0D6-4B05-B63A-C492D990EEA4}">
      <dgm:prSet phldrT="[文本]" custT="1"/>
      <dgm:spPr/>
      <dgm:t>
        <a:bodyPr/>
        <a:lstStyle/>
        <a:p>
          <a:r>
            <a:rPr lang="en-US" altLang="zh-CN" sz="2000" b="0" dirty="0" err="1">
              <a:latin typeface="微软雅黑" panose="020B0503020204020204" pitchFamily="34" charset="-122"/>
              <a:ea typeface="微软雅黑" panose="020B0503020204020204" pitchFamily="34" charset="-122"/>
            </a:rPr>
            <a:t>ZooKeeper</a:t>
          </a:r>
          <a:r>
            <a:rPr lang="zh-CN" altLang="en-US" sz="2000" b="0" dirty="0">
              <a:latin typeface="微软雅黑" panose="020B0503020204020204" pitchFamily="34" charset="-122"/>
              <a:ea typeface="微软雅黑" panose="020B0503020204020204" pitchFamily="34" charset="-122"/>
            </a:rPr>
            <a:t>四字命令</a:t>
          </a:r>
        </a:p>
      </dgm:t>
    </dgm:pt>
    <dgm:pt modelId="{B5514395-15E8-404C-8E45-37B24AA64328}" type="parTrans" cxnId="{DB190096-5A5A-4DD3-BE21-9ABF9F6DEADE}">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5212824E-7BA9-4091-9342-9A0DEAB88A31}" type="sibTrans" cxnId="{DB190096-5A5A-4DD3-BE21-9ABF9F6DEADE}">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4731077B-E5F0-41F2-8E5C-E7488D074CFE}">
      <dgm:prSet phldrT="[文本]" custT="1"/>
      <dgm:spPr/>
      <dgm:t>
        <a:bodyPr/>
        <a:lstStyle/>
        <a:p>
          <a:r>
            <a:rPr lang="en-US" altLang="zh-CN" sz="2000" b="0" dirty="0" err="1">
              <a:latin typeface="微软雅黑" panose="020B0503020204020204" pitchFamily="34" charset="-122"/>
              <a:ea typeface="微软雅黑" panose="020B0503020204020204" pitchFamily="34" charset="-122"/>
            </a:rPr>
            <a:t>ZooKeeper</a:t>
          </a:r>
          <a:r>
            <a:rPr lang="zh-CN" altLang="en-US" sz="2000" b="0" dirty="0">
              <a:latin typeface="微软雅黑" panose="020B0503020204020204" pitchFamily="34" charset="-122"/>
              <a:ea typeface="微软雅黑" panose="020B0503020204020204" pitchFamily="34" charset="-122"/>
            </a:rPr>
            <a:t> </a:t>
          </a:r>
          <a:r>
            <a:rPr lang="en-US" altLang="zh-CN" sz="2000" b="0" dirty="0">
              <a:latin typeface="微软雅黑" panose="020B0503020204020204" pitchFamily="34" charset="-122"/>
              <a:ea typeface="微软雅黑" panose="020B0503020204020204" pitchFamily="34" charset="-122"/>
            </a:rPr>
            <a:t>Shell</a:t>
          </a:r>
          <a:endParaRPr lang="zh-CN" altLang="en-US" sz="2000" b="0" dirty="0">
            <a:latin typeface="微软雅黑" panose="020B0503020204020204" pitchFamily="34" charset="-122"/>
            <a:ea typeface="微软雅黑" panose="020B0503020204020204" pitchFamily="34" charset="-122"/>
          </a:endParaRPr>
        </a:p>
      </dgm:t>
    </dgm:pt>
    <dgm:pt modelId="{F1D6D0A2-546A-46DE-A9C7-D261C86F24B9}" type="parTrans" cxnId="{F39FE810-A5E2-4748-9CD4-2A446D80FF2D}">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6DACA85E-C58F-4E3F-868F-1C34EFA95715}" type="sibTrans" cxnId="{F39FE810-A5E2-4748-9CD4-2A446D80FF2D}">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C93713F-F688-4C1D-8803-D879C6AAC5BD}">
      <dgm:prSet phldrT="[文本]" custT="1"/>
      <dgm:spPr/>
      <dgm:t>
        <a:bodyPr/>
        <a:lstStyle/>
        <a:p>
          <a:r>
            <a:rPr lang="en-US" altLang="zh-CN" sz="2000" b="0" dirty="0" err="1">
              <a:latin typeface="微软雅黑" panose="020B0503020204020204" pitchFamily="34" charset="-122"/>
              <a:ea typeface="微软雅黑" panose="020B0503020204020204" pitchFamily="34" charset="-122"/>
            </a:rPr>
            <a:t>ZooKeeper</a:t>
          </a:r>
          <a:r>
            <a:rPr lang="en-US" altLang="zh-CN" sz="2000" b="0" dirty="0">
              <a:latin typeface="微软雅黑" panose="020B0503020204020204" pitchFamily="34" charset="-122"/>
              <a:ea typeface="微软雅黑" panose="020B0503020204020204" pitchFamily="34" charset="-122"/>
            </a:rPr>
            <a:t> Java API</a:t>
          </a:r>
          <a:r>
            <a:rPr lang="zh-CN" altLang="en-US" sz="2000" b="0" dirty="0">
              <a:latin typeface="微软雅黑" panose="020B0503020204020204" pitchFamily="34" charset="-122"/>
              <a:ea typeface="微软雅黑" panose="020B0503020204020204" pitchFamily="34" charset="-122"/>
            </a:rPr>
            <a:t>编程</a:t>
          </a:r>
        </a:p>
      </dgm:t>
    </dgm:pt>
    <dgm:pt modelId="{F93BE986-0D8E-4EEC-BBD8-DE8FEFBF85AC}" type="parTrans" cxnId="{E96A8AC8-E47B-497C-9A47-6345FA55A72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EA5CC54-FFED-43E7-8938-98D4F28AF6C7}" type="sibTrans" cxnId="{E96A8AC8-E47B-497C-9A47-6345FA55A72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219ADC7A-AE00-46A7-96B7-88D83733E1B9}" type="pres">
      <dgm:prSet presAssocID="{5B0C55C6-BFA5-40E2-8B38-EDEC0A734DE2}" presName="linear" presStyleCnt="0">
        <dgm:presLayoutVars>
          <dgm:dir/>
          <dgm:animLvl val="lvl"/>
          <dgm:resizeHandles val="exact"/>
        </dgm:presLayoutVars>
      </dgm:prSet>
      <dgm:spPr/>
    </dgm:pt>
    <dgm:pt modelId="{BC82946D-10CA-4059-AB4B-2CE3159241D6}" type="pres">
      <dgm:prSet presAssocID="{AAEF1CAD-A0D6-4B05-B63A-C492D990EEA4}" presName="parentLin" presStyleCnt="0"/>
      <dgm:spPr/>
    </dgm:pt>
    <dgm:pt modelId="{FC4D4AD0-2FB2-45B8-98DA-701891859E1F}" type="pres">
      <dgm:prSet presAssocID="{AAEF1CAD-A0D6-4B05-B63A-C492D990EEA4}" presName="parentLeftMargin" presStyleLbl="node1" presStyleIdx="0" presStyleCnt="3"/>
      <dgm:spPr/>
    </dgm:pt>
    <dgm:pt modelId="{2F1ED99C-3457-49D7-B9DF-93F8CB2F34CE}" type="pres">
      <dgm:prSet presAssocID="{AAEF1CAD-A0D6-4B05-B63A-C492D990EEA4}" presName="parentText" presStyleLbl="node1" presStyleIdx="0" presStyleCnt="3">
        <dgm:presLayoutVars>
          <dgm:chMax val="0"/>
          <dgm:bulletEnabled val="1"/>
        </dgm:presLayoutVars>
      </dgm:prSet>
      <dgm:spPr/>
    </dgm:pt>
    <dgm:pt modelId="{0A5FF2E8-1B17-4A1E-96CF-D5E4A4E1CDB0}" type="pres">
      <dgm:prSet presAssocID="{AAEF1CAD-A0D6-4B05-B63A-C492D990EEA4}" presName="negativeSpace" presStyleCnt="0"/>
      <dgm:spPr/>
    </dgm:pt>
    <dgm:pt modelId="{AC4F04CB-49D6-479D-BE41-8F987F415196}" type="pres">
      <dgm:prSet presAssocID="{AAEF1CAD-A0D6-4B05-B63A-C492D990EEA4}" presName="childText" presStyleLbl="conFgAcc1" presStyleIdx="0" presStyleCnt="3">
        <dgm:presLayoutVars>
          <dgm:bulletEnabled val="1"/>
        </dgm:presLayoutVars>
      </dgm:prSet>
      <dgm:spPr/>
    </dgm:pt>
    <dgm:pt modelId="{980B5FEE-ECCD-4BB3-BD83-05795D82913C}" type="pres">
      <dgm:prSet presAssocID="{5212824E-7BA9-4091-9342-9A0DEAB88A31}" presName="spaceBetweenRectangles" presStyleCnt="0"/>
      <dgm:spPr/>
    </dgm:pt>
    <dgm:pt modelId="{E5F40DA5-224C-4B44-882B-E9F13B4AD754}" type="pres">
      <dgm:prSet presAssocID="{4731077B-E5F0-41F2-8E5C-E7488D074CFE}" presName="parentLin" presStyleCnt="0"/>
      <dgm:spPr/>
    </dgm:pt>
    <dgm:pt modelId="{94C827DB-3533-4BC7-B4EF-2C7A116656EF}" type="pres">
      <dgm:prSet presAssocID="{4731077B-E5F0-41F2-8E5C-E7488D074CFE}" presName="parentLeftMargin" presStyleLbl="node1" presStyleIdx="0" presStyleCnt="3"/>
      <dgm:spPr/>
    </dgm:pt>
    <dgm:pt modelId="{3BA0CF0A-BA6D-41F6-B441-FFB06C3F292C}" type="pres">
      <dgm:prSet presAssocID="{4731077B-E5F0-41F2-8E5C-E7488D074CFE}" presName="parentText" presStyleLbl="node1" presStyleIdx="1" presStyleCnt="3">
        <dgm:presLayoutVars>
          <dgm:chMax val="0"/>
          <dgm:bulletEnabled val="1"/>
        </dgm:presLayoutVars>
      </dgm:prSet>
      <dgm:spPr/>
    </dgm:pt>
    <dgm:pt modelId="{2796C5F6-D3FC-4345-A452-C86CEA1A2326}" type="pres">
      <dgm:prSet presAssocID="{4731077B-E5F0-41F2-8E5C-E7488D074CFE}" presName="negativeSpace" presStyleCnt="0"/>
      <dgm:spPr/>
    </dgm:pt>
    <dgm:pt modelId="{7EF7C990-9CFC-4E5C-B77F-84B4EDB2CA5A}" type="pres">
      <dgm:prSet presAssocID="{4731077B-E5F0-41F2-8E5C-E7488D074CFE}" presName="childText" presStyleLbl="conFgAcc1" presStyleIdx="1" presStyleCnt="3">
        <dgm:presLayoutVars>
          <dgm:bulletEnabled val="1"/>
        </dgm:presLayoutVars>
      </dgm:prSet>
      <dgm:spPr/>
    </dgm:pt>
    <dgm:pt modelId="{1969848A-D3B4-4899-802D-CB62A24C869A}" type="pres">
      <dgm:prSet presAssocID="{6DACA85E-C58F-4E3F-868F-1C34EFA95715}" presName="spaceBetweenRectangles" presStyleCnt="0"/>
      <dgm:spPr/>
    </dgm:pt>
    <dgm:pt modelId="{0E5AB015-3FED-4228-86C8-4FEC38586AFC}" type="pres">
      <dgm:prSet presAssocID="{1C93713F-F688-4C1D-8803-D879C6AAC5BD}" presName="parentLin" presStyleCnt="0"/>
      <dgm:spPr/>
    </dgm:pt>
    <dgm:pt modelId="{4B666F56-1D1E-44AD-9FBB-398FC3CC9942}" type="pres">
      <dgm:prSet presAssocID="{1C93713F-F688-4C1D-8803-D879C6AAC5BD}" presName="parentLeftMargin" presStyleLbl="node1" presStyleIdx="1" presStyleCnt="3"/>
      <dgm:spPr/>
    </dgm:pt>
    <dgm:pt modelId="{29B405E9-D5C8-412C-8048-AE0D43B4D342}" type="pres">
      <dgm:prSet presAssocID="{1C93713F-F688-4C1D-8803-D879C6AAC5BD}" presName="parentText" presStyleLbl="node1" presStyleIdx="2" presStyleCnt="3">
        <dgm:presLayoutVars>
          <dgm:chMax val="0"/>
          <dgm:bulletEnabled val="1"/>
        </dgm:presLayoutVars>
      </dgm:prSet>
      <dgm:spPr/>
    </dgm:pt>
    <dgm:pt modelId="{2FD7CC57-2C05-4065-96A1-0926E2721932}" type="pres">
      <dgm:prSet presAssocID="{1C93713F-F688-4C1D-8803-D879C6AAC5BD}" presName="negativeSpace" presStyleCnt="0"/>
      <dgm:spPr/>
    </dgm:pt>
    <dgm:pt modelId="{01F42641-7DFF-4BE8-888D-981318C6EAC4}" type="pres">
      <dgm:prSet presAssocID="{1C93713F-F688-4C1D-8803-D879C6AAC5BD}" presName="childText" presStyleLbl="conFgAcc1" presStyleIdx="2" presStyleCnt="3">
        <dgm:presLayoutVars>
          <dgm:bulletEnabled val="1"/>
        </dgm:presLayoutVars>
      </dgm:prSet>
      <dgm:spPr/>
    </dgm:pt>
  </dgm:ptLst>
  <dgm:cxnLst>
    <dgm:cxn modelId="{F39FE810-A5E2-4748-9CD4-2A446D80FF2D}" srcId="{5B0C55C6-BFA5-40E2-8B38-EDEC0A734DE2}" destId="{4731077B-E5F0-41F2-8E5C-E7488D074CFE}" srcOrd="1" destOrd="0" parTransId="{F1D6D0A2-546A-46DE-A9C7-D261C86F24B9}" sibTransId="{6DACA85E-C58F-4E3F-868F-1C34EFA95715}"/>
    <dgm:cxn modelId="{30D33713-02F2-4241-80B3-0215557E12C3}" type="presOf" srcId="{1C93713F-F688-4C1D-8803-D879C6AAC5BD}" destId="{4B666F56-1D1E-44AD-9FBB-398FC3CC9942}" srcOrd="0" destOrd="0" presId="urn:microsoft.com/office/officeart/2005/8/layout/list1"/>
    <dgm:cxn modelId="{D4FDB123-2D37-4274-A12F-523E624DCBF7}" type="presOf" srcId="{4731077B-E5F0-41F2-8E5C-E7488D074CFE}" destId="{3BA0CF0A-BA6D-41F6-B441-FFB06C3F292C}" srcOrd="1" destOrd="0" presId="urn:microsoft.com/office/officeart/2005/8/layout/list1"/>
    <dgm:cxn modelId="{886C6A3A-FDB6-4A21-A42F-DE275128BE61}" type="presOf" srcId="{AAEF1CAD-A0D6-4B05-B63A-C492D990EEA4}" destId="{2F1ED99C-3457-49D7-B9DF-93F8CB2F34CE}" srcOrd="1" destOrd="0" presId="urn:microsoft.com/office/officeart/2005/8/layout/list1"/>
    <dgm:cxn modelId="{DB190096-5A5A-4DD3-BE21-9ABF9F6DEADE}" srcId="{5B0C55C6-BFA5-40E2-8B38-EDEC0A734DE2}" destId="{AAEF1CAD-A0D6-4B05-B63A-C492D990EEA4}" srcOrd="0" destOrd="0" parTransId="{B5514395-15E8-404C-8E45-37B24AA64328}" sibTransId="{5212824E-7BA9-4091-9342-9A0DEAB88A31}"/>
    <dgm:cxn modelId="{E74E61A7-E8EE-436F-A99C-52228C1AA3F2}" type="presOf" srcId="{5B0C55C6-BFA5-40E2-8B38-EDEC0A734DE2}" destId="{219ADC7A-AE00-46A7-96B7-88D83733E1B9}" srcOrd="0" destOrd="0" presId="urn:microsoft.com/office/officeart/2005/8/layout/list1"/>
    <dgm:cxn modelId="{4F68AFB3-34ED-42FC-A02A-47ADBE03BD95}" type="presOf" srcId="{AAEF1CAD-A0D6-4B05-B63A-C492D990EEA4}" destId="{FC4D4AD0-2FB2-45B8-98DA-701891859E1F}" srcOrd="0" destOrd="0" presId="urn:microsoft.com/office/officeart/2005/8/layout/list1"/>
    <dgm:cxn modelId="{5882E4BC-DFE9-4425-A5AD-E98377DD3369}" type="presOf" srcId="{4731077B-E5F0-41F2-8E5C-E7488D074CFE}" destId="{94C827DB-3533-4BC7-B4EF-2C7A116656EF}" srcOrd="0" destOrd="0" presId="urn:microsoft.com/office/officeart/2005/8/layout/list1"/>
    <dgm:cxn modelId="{E96A8AC8-E47B-497C-9A47-6345FA55A724}" srcId="{5B0C55C6-BFA5-40E2-8B38-EDEC0A734DE2}" destId="{1C93713F-F688-4C1D-8803-D879C6AAC5BD}" srcOrd="2" destOrd="0" parTransId="{F93BE986-0D8E-4EEC-BBD8-DE8FEFBF85AC}" sibTransId="{1EA5CC54-FFED-43E7-8938-98D4F28AF6C7}"/>
    <dgm:cxn modelId="{393ADBEF-B1C1-4493-8B63-1135462493E5}" type="presOf" srcId="{1C93713F-F688-4C1D-8803-D879C6AAC5BD}" destId="{29B405E9-D5C8-412C-8048-AE0D43B4D342}" srcOrd="1" destOrd="0" presId="urn:microsoft.com/office/officeart/2005/8/layout/list1"/>
    <dgm:cxn modelId="{70C3B566-9C4C-44D2-9F4E-0B39E41430A9}" type="presParOf" srcId="{219ADC7A-AE00-46A7-96B7-88D83733E1B9}" destId="{BC82946D-10CA-4059-AB4B-2CE3159241D6}" srcOrd="0" destOrd="0" presId="urn:microsoft.com/office/officeart/2005/8/layout/list1"/>
    <dgm:cxn modelId="{658D1CFB-D81E-4FD4-BDDE-9C22DFEC3025}" type="presParOf" srcId="{BC82946D-10CA-4059-AB4B-2CE3159241D6}" destId="{FC4D4AD0-2FB2-45B8-98DA-701891859E1F}" srcOrd="0" destOrd="0" presId="urn:microsoft.com/office/officeart/2005/8/layout/list1"/>
    <dgm:cxn modelId="{BAA62508-200B-49E7-9DE7-B54D519E4250}" type="presParOf" srcId="{BC82946D-10CA-4059-AB4B-2CE3159241D6}" destId="{2F1ED99C-3457-49D7-B9DF-93F8CB2F34CE}" srcOrd="1" destOrd="0" presId="urn:microsoft.com/office/officeart/2005/8/layout/list1"/>
    <dgm:cxn modelId="{CC1CC844-F5F2-4BF6-9174-14A8A66C9394}" type="presParOf" srcId="{219ADC7A-AE00-46A7-96B7-88D83733E1B9}" destId="{0A5FF2E8-1B17-4A1E-96CF-D5E4A4E1CDB0}" srcOrd="1" destOrd="0" presId="urn:microsoft.com/office/officeart/2005/8/layout/list1"/>
    <dgm:cxn modelId="{FA762FED-1685-482C-93D2-948E9AE4E95C}" type="presParOf" srcId="{219ADC7A-AE00-46A7-96B7-88D83733E1B9}" destId="{AC4F04CB-49D6-479D-BE41-8F987F415196}" srcOrd="2" destOrd="0" presId="urn:microsoft.com/office/officeart/2005/8/layout/list1"/>
    <dgm:cxn modelId="{8F9D4450-909E-4B26-878B-A38AE895BB50}" type="presParOf" srcId="{219ADC7A-AE00-46A7-96B7-88D83733E1B9}" destId="{980B5FEE-ECCD-4BB3-BD83-05795D82913C}" srcOrd="3" destOrd="0" presId="urn:microsoft.com/office/officeart/2005/8/layout/list1"/>
    <dgm:cxn modelId="{17DFFEF9-3864-4319-A158-3AB507C53A45}" type="presParOf" srcId="{219ADC7A-AE00-46A7-96B7-88D83733E1B9}" destId="{E5F40DA5-224C-4B44-882B-E9F13B4AD754}" srcOrd="4" destOrd="0" presId="urn:microsoft.com/office/officeart/2005/8/layout/list1"/>
    <dgm:cxn modelId="{58C593C5-2064-4712-9B0F-E08AEAB31A60}" type="presParOf" srcId="{E5F40DA5-224C-4B44-882B-E9F13B4AD754}" destId="{94C827DB-3533-4BC7-B4EF-2C7A116656EF}" srcOrd="0" destOrd="0" presId="urn:microsoft.com/office/officeart/2005/8/layout/list1"/>
    <dgm:cxn modelId="{081FA011-F6B9-4A53-940E-E3C302407598}" type="presParOf" srcId="{E5F40DA5-224C-4B44-882B-E9F13B4AD754}" destId="{3BA0CF0A-BA6D-41F6-B441-FFB06C3F292C}" srcOrd="1" destOrd="0" presId="urn:microsoft.com/office/officeart/2005/8/layout/list1"/>
    <dgm:cxn modelId="{1D1AAD92-7E7F-4A3C-BDE3-8AD33FE8C629}" type="presParOf" srcId="{219ADC7A-AE00-46A7-96B7-88D83733E1B9}" destId="{2796C5F6-D3FC-4345-A452-C86CEA1A2326}" srcOrd="5" destOrd="0" presId="urn:microsoft.com/office/officeart/2005/8/layout/list1"/>
    <dgm:cxn modelId="{2238ADEE-96FE-44D8-A50A-0489043DEF57}" type="presParOf" srcId="{219ADC7A-AE00-46A7-96B7-88D83733E1B9}" destId="{7EF7C990-9CFC-4E5C-B77F-84B4EDB2CA5A}" srcOrd="6" destOrd="0" presId="urn:microsoft.com/office/officeart/2005/8/layout/list1"/>
    <dgm:cxn modelId="{5BEF5448-8FE9-43A0-B93C-59F9F8FB4E4B}" type="presParOf" srcId="{219ADC7A-AE00-46A7-96B7-88D83733E1B9}" destId="{1969848A-D3B4-4899-802D-CB62A24C869A}" srcOrd="7" destOrd="0" presId="urn:microsoft.com/office/officeart/2005/8/layout/list1"/>
    <dgm:cxn modelId="{76A1F2CB-CD5F-4A17-8B91-6185FE3194AF}" type="presParOf" srcId="{219ADC7A-AE00-46A7-96B7-88D83733E1B9}" destId="{0E5AB015-3FED-4228-86C8-4FEC38586AFC}" srcOrd="8" destOrd="0" presId="urn:microsoft.com/office/officeart/2005/8/layout/list1"/>
    <dgm:cxn modelId="{CFA92DE3-F073-4380-9A69-CE0EB8ADE569}" type="presParOf" srcId="{0E5AB015-3FED-4228-86C8-4FEC38586AFC}" destId="{4B666F56-1D1E-44AD-9FBB-398FC3CC9942}" srcOrd="0" destOrd="0" presId="urn:microsoft.com/office/officeart/2005/8/layout/list1"/>
    <dgm:cxn modelId="{B18DFF36-08F4-4034-B54C-F058BB355831}" type="presParOf" srcId="{0E5AB015-3FED-4228-86C8-4FEC38586AFC}" destId="{29B405E9-D5C8-412C-8048-AE0D43B4D342}" srcOrd="1" destOrd="0" presId="urn:microsoft.com/office/officeart/2005/8/layout/list1"/>
    <dgm:cxn modelId="{3D23734A-118A-4D24-94CA-AB40253E3BD9}" type="presParOf" srcId="{219ADC7A-AE00-46A7-96B7-88D83733E1B9}" destId="{2FD7CC57-2C05-4065-96A1-0926E2721932}" srcOrd="9" destOrd="0" presId="urn:microsoft.com/office/officeart/2005/8/layout/list1"/>
    <dgm:cxn modelId="{4B027E32-231D-437E-A9BE-6ADF09D740F3}" type="presParOf" srcId="{219ADC7A-AE00-46A7-96B7-88D83733E1B9}" destId="{01F42641-7DFF-4BE8-888D-981318C6EAC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F04CB-49D6-479D-BE41-8F987F415196}">
      <dsp:nvSpPr>
        <dsp:cNvPr id="0" name=""/>
        <dsp:cNvSpPr/>
      </dsp:nvSpPr>
      <dsp:spPr>
        <a:xfrm>
          <a:off x="0" y="287995"/>
          <a:ext cx="7886700" cy="352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1ED99C-3457-49D7-B9DF-93F8CB2F34CE}">
      <dsp:nvSpPr>
        <dsp:cNvPr id="0" name=""/>
        <dsp:cNvSpPr/>
      </dsp:nvSpPr>
      <dsp:spPr>
        <a:xfrm>
          <a:off x="394335" y="81355"/>
          <a:ext cx="5520690"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latin typeface="微软雅黑" panose="020B0503020204020204" pitchFamily="34" charset="-122"/>
              <a:ea typeface="微软雅黑" panose="020B0503020204020204" pitchFamily="34" charset="-122"/>
            </a:rPr>
            <a:t>数据模型</a:t>
          </a:r>
        </a:p>
      </dsp:txBody>
      <dsp:txXfrm>
        <a:off x="414510" y="101530"/>
        <a:ext cx="5480340" cy="372930"/>
      </dsp:txXfrm>
    </dsp:sp>
    <dsp:sp modelId="{7EF7C990-9CFC-4E5C-B77F-84B4EDB2CA5A}">
      <dsp:nvSpPr>
        <dsp:cNvPr id="0" name=""/>
        <dsp:cNvSpPr/>
      </dsp:nvSpPr>
      <dsp:spPr>
        <a:xfrm>
          <a:off x="0" y="923036"/>
          <a:ext cx="7886700" cy="352800"/>
        </a:xfrm>
        <a:prstGeom prst="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A0CF0A-BA6D-41F6-B441-FFB06C3F292C}">
      <dsp:nvSpPr>
        <dsp:cNvPr id="0" name=""/>
        <dsp:cNvSpPr/>
      </dsp:nvSpPr>
      <dsp:spPr>
        <a:xfrm>
          <a:off x="394335" y="716396"/>
          <a:ext cx="5520690" cy="41328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latin typeface="微软雅黑" panose="020B0503020204020204" pitchFamily="34" charset="-122"/>
              <a:ea typeface="微软雅黑" panose="020B0503020204020204" pitchFamily="34" charset="-122"/>
            </a:rPr>
            <a:t>节点特性</a:t>
          </a:r>
        </a:p>
      </dsp:txBody>
      <dsp:txXfrm>
        <a:off x="414510" y="736571"/>
        <a:ext cx="5480340" cy="372930"/>
      </dsp:txXfrm>
    </dsp:sp>
    <dsp:sp modelId="{01F42641-7DFF-4BE8-888D-981318C6EAC4}">
      <dsp:nvSpPr>
        <dsp:cNvPr id="0" name=""/>
        <dsp:cNvSpPr/>
      </dsp:nvSpPr>
      <dsp:spPr>
        <a:xfrm>
          <a:off x="0" y="1558076"/>
          <a:ext cx="7886700" cy="352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B405E9-D5C8-412C-8048-AE0D43B4D342}">
      <dsp:nvSpPr>
        <dsp:cNvPr id="0" name=""/>
        <dsp:cNvSpPr/>
      </dsp:nvSpPr>
      <dsp:spPr>
        <a:xfrm>
          <a:off x="394335" y="1351436"/>
          <a:ext cx="5520690" cy="4132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latin typeface="微软雅黑" panose="020B0503020204020204" pitchFamily="34" charset="-122"/>
              <a:ea typeface="微软雅黑" panose="020B0503020204020204" pitchFamily="34" charset="-122"/>
            </a:rPr>
            <a:t>版本</a:t>
          </a:r>
          <a:r>
            <a:rPr lang="en-US" altLang="en-US" sz="2000" b="0" kern="1200" dirty="0">
              <a:latin typeface="微软雅黑" panose="020B0503020204020204" pitchFamily="34" charset="-122"/>
              <a:ea typeface="微软雅黑" panose="020B0503020204020204" pitchFamily="34" charset="-122"/>
            </a:rPr>
            <a:t>——</a:t>
          </a:r>
          <a:r>
            <a:rPr lang="zh-CN" altLang="en-US" sz="2000" b="0" kern="1200" dirty="0">
              <a:latin typeface="微软雅黑" panose="020B0503020204020204" pitchFamily="34" charset="-122"/>
              <a:ea typeface="微软雅黑" panose="020B0503020204020204" pitchFamily="34" charset="-122"/>
            </a:rPr>
            <a:t>保证分布式数据原子性操作</a:t>
          </a:r>
        </a:p>
      </dsp:txBody>
      <dsp:txXfrm>
        <a:off x="414510" y="1371611"/>
        <a:ext cx="5480340" cy="372930"/>
      </dsp:txXfrm>
    </dsp:sp>
    <dsp:sp modelId="{9546B614-BEF5-4378-936B-17D81EB70D5E}">
      <dsp:nvSpPr>
        <dsp:cNvPr id="0" name=""/>
        <dsp:cNvSpPr/>
      </dsp:nvSpPr>
      <dsp:spPr>
        <a:xfrm>
          <a:off x="0" y="2193116"/>
          <a:ext cx="7886700" cy="352800"/>
        </a:xfrm>
        <a:prstGeom prst="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14B0D5-AD2D-4383-86C9-105EB570B71B}">
      <dsp:nvSpPr>
        <dsp:cNvPr id="0" name=""/>
        <dsp:cNvSpPr/>
      </dsp:nvSpPr>
      <dsp:spPr>
        <a:xfrm>
          <a:off x="394335" y="1986476"/>
          <a:ext cx="5520690" cy="41328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微软雅黑" panose="020B0503020204020204" pitchFamily="34" charset="-122"/>
              <a:ea typeface="微软雅黑" panose="020B0503020204020204" pitchFamily="34" charset="-122"/>
            </a:rPr>
            <a:t>Watcher</a:t>
          </a:r>
          <a:r>
            <a:rPr lang="zh-CN" sz="2000" b="0" kern="1200" dirty="0">
              <a:latin typeface="微软雅黑" panose="020B0503020204020204" pitchFamily="34" charset="-122"/>
              <a:ea typeface="微软雅黑" panose="020B0503020204020204" pitchFamily="34" charset="-122"/>
            </a:rPr>
            <a:t>——数据变更的通知</a:t>
          </a:r>
          <a:endParaRPr lang="zh-CN" altLang="en-US" sz="2000" b="0" kern="1200" dirty="0">
            <a:latin typeface="微软雅黑" panose="020B0503020204020204" pitchFamily="34" charset="-122"/>
            <a:ea typeface="微软雅黑" panose="020B0503020204020204" pitchFamily="34" charset="-122"/>
          </a:endParaRPr>
        </a:p>
      </dsp:txBody>
      <dsp:txXfrm>
        <a:off x="414510" y="2006651"/>
        <a:ext cx="5480340" cy="372930"/>
      </dsp:txXfrm>
    </dsp:sp>
    <dsp:sp modelId="{8ADAE37B-A0A7-4545-8E93-08815C35093A}">
      <dsp:nvSpPr>
        <dsp:cNvPr id="0" name=""/>
        <dsp:cNvSpPr/>
      </dsp:nvSpPr>
      <dsp:spPr>
        <a:xfrm>
          <a:off x="0" y="2828156"/>
          <a:ext cx="7886700" cy="352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4DC6F4-5FDE-4A71-81C2-ED85EF5578C8}">
      <dsp:nvSpPr>
        <dsp:cNvPr id="0" name=""/>
        <dsp:cNvSpPr/>
      </dsp:nvSpPr>
      <dsp:spPr>
        <a:xfrm>
          <a:off x="394335" y="2621516"/>
          <a:ext cx="5520690" cy="4132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微软雅黑" panose="020B0503020204020204" pitchFamily="34" charset="-122"/>
              <a:ea typeface="微软雅黑" panose="020B0503020204020204" pitchFamily="34" charset="-122"/>
            </a:rPr>
            <a:t>ACL</a:t>
          </a:r>
          <a:r>
            <a:rPr lang="zh-CN" sz="2000" b="0" kern="1200" dirty="0">
              <a:latin typeface="微软雅黑" panose="020B0503020204020204" pitchFamily="34" charset="-122"/>
              <a:ea typeface="微软雅黑" panose="020B0503020204020204" pitchFamily="34" charset="-122"/>
            </a:rPr>
            <a:t>——保障数据安全</a:t>
          </a:r>
          <a:endParaRPr lang="zh-CN" altLang="en-US" sz="2000" b="0" kern="1200" dirty="0">
            <a:latin typeface="微软雅黑" panose="020B0503020204020204" pitchFamily="34" charset="-122"/>
            <a:ea typeface="微软雅黑" panose="020B0503020204020204" pitchFamily="34" charset="-122"/>
          </a:endParaRPr>
        </a:p>
      </dsp:txBody>
      <dsp:txXfrm>
        <a:off x="414510" y="2641691"/>
        <a:ext cx="5480340"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F04CB-49D6-479D-BE41-8F987F415196}">
      <dsp:nvSpPr>
        <dsp:cNvPr id="0" name=""/>
        <dsp:cNvSpPr/>
      </dsp:nvSpPr>
      <dsp:spPr>
        <a:xfrm>
          <a:off x="0" y="312475"/>
          <a:ext cx="7886700"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1ED99C-3457-49D7-B9DF-93F8CB2F34CE}">
      <dsp:nvSpPr>
        <dsp:cNvPr id="0" name=""/>
        <dsp:cNvSpPr/>
      </dsp:nvSpPr>
      <dsp:spPr>
        <a:xfrm>
          <a:off x="394335" y="46795"/>
          <a:ext cx="552069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err="1">
              <a:latin typeface="微软雅黑" panose="020B0503020204020204" pitchFamily="34" charset="-122"/>
              <a:ea typeface="微软雅黑" panose="020B0503020204020204" pitchFamily="34" charset="-122"/>
            </a:rPr>
            <a:t>ZooKeeper</a:t>
          </a:r>
          <a:r>
            <a:rPr lang="zh-CN" altLang="en-US" sz="2000" b="0" kern="1200" dirty="0">
              <a:latin typeface="微软雅黑" panose="020B0503020204020204" pitchFamily="34" charset="-122"/>
              <a:ea typeface="微软雅黑" panose="020B0503020204020204" pitchFamily="34" charset="-122"/>
            </a:rPr>
            <a:t>集群架构</a:t>
          </a:r>
        </a:p>
      </dsp:txBody>
      <dsp:txXfrm>
        <a:off x="420274" y="72734"/>
        <a:ext cx="5468812" cy="479482"/>
      </dsp:txXfrm>
    </dsp:sp>
    <dsp:sp modelId="{7EF7C990-9CFC-4E5C-B77F-84B4EDB2CA5A}">
      <dsp:nvSpPr>
        <dsp:cNvPr id="0" name=""/>
        <dsp:cNvSpPr/>
      </dsp:nvSpPr>
      <dsp:spPr>
        <a:xfrm>
          <a:off x="0" y="1128956"/>
          <a:ext cx="7886700" cy="4536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A0CF0A-BA6D-41F6-B441-FFB06C3F292C}">
      <dsp:nvSpPr>
        <dsp:cNvPr id="0" name=""/>
        <dsp:cNvSpPr/>
      </dsp:nvSpPr>
      <dsp:spPr>
        <a:xfrm>
          <a:off x="394335" y="863276"/>
          <a:ext cx="5520690" cy="53136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err="1">
              <a:latin typeface="微软雅黑" panose="020B0503020204020204" pitchFamily="34" charset="-122"/>
              <a:ea typeface="微软雅黑" panose="020B0503020204020204" pitchFamily="34" charset="-122"/>
            </a:rPr>
            <a:t>ZooKeeper</a:t>
          </a:r>
          <a:r>
            <a:rPr lang="zh-CN" altLang="en-US" sz="2000" b="0" kern="1200" dirty="0">
              <a:latin typeface="微软雅黑" panose="020B0503020204020204" pitchFamily="34" charset="-122"/>
              <a:ea typeface="微软雅黑" panose="020B0503020204020204" pitchFamily="34" charset="-122"/>
            </a:rPr>
            <a:t>服务器角色</a:t>
          </a:r>
        </a:p>
      </dsp:txBody>
      <dsp:txXfrm>
        <a:off x="420274" y="889215"/>
        <a:ext cx="5468812" cy="479482"/>
      </dsp:txXfrm>
    </dsp:sp>
    <dsp:sp modelId="{01F42641-7DFF-4BE8-888D-981318C6EAC4}">
      <dsp:nvSpPr>
        <dsp:cNvPr id="0" name=""/>
        <dsp:cNvSpPr/>
      </dsp:nvSpPr>
      <dsp:spPr>
        <a:xfrm>
          <a:off x="0" y="1945436"/>
          <a:ext cx="7886700" cy="4536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B405E9-D5C8-412C-8048-AE0D43B4D342}">
      <dsp:nvSpPr>
        <dsp:cNvPr id="0" name=""/>
        <dsp:cNvSpPr/>
      </dsp:nvSpPr>
      <dsp:spPr>
        <a:xfrm>
          <a:off x="394335" y="1679756"/>
          <a:ext cx="5520690" cy="53136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err="1">
              <a:latin typeface="微软雅黑" panose="020B0503020204020204" pitchFamily="34" charset="-122"/>
              <a:ea typeface="微软雅黑" panose="020B0503020204020204" pitchFamily="34" charset="-122"/>
            </a:rPr>
            <a:t>ZooKeeper</a:t>
          </a:r>
          <a:r>
            <a:rPr lang="zh-CN" altLang="en-US" sz="2000" b="0" kern="1200" dirty="0">
              <a:latin typeface="微软雅黑" panose="020B0503020204020204" pitchFamily="34" charset="-122"/>
              <a:ea typeface="微软雅黑" panose="020B0503020204020204" pitchFamily="34" charset="-122"/>
            </a:rPr>
            <a:t>的</a:t>
          </a:r>
          <a:r>
            <a:rPr lang="en-US" altLang="zh-CN" sz="2000" b="0" kern="1200" dirty="0">
              <a:latin typeface="微软雅黑" panose="020B0503020204020204" pitchFamily="34" charset="-122"/>
              <a:ea typeface="微软雅黑" panose="020B0503020204020204" pitchFamily="34" charset="-122"/>
            </a:rPr>
            <a:t>ZAB</a:t>
          </a:r>
          <a:r>
            <a:rPr lang="zh-CN" altLang="en-US" sz="2000" b="0" kern="1200" dirty="0">
              <a:latin typeface="微软雅黑" panose="020B0503020204020204" pitchFamily="34" charset="-122"/>
              <a:ea typeface="微软雅黑" panose="020B0503020204020204" pitchFamily="34" charset="-122"/>
            </a:rPr>
            <a:t>协议</a:t>
          </a:r>
        </a:p>
      </dsp:txBody>
      <dsp:txXfrm>
        <a:off x="420274" y="1705695"/>
        <a:ext cx="5468812" cy="479482"/>
      </dsp:txXfrm>
    </dsp:sp>
    <dsp:sp modelId="{9546B614-BEF5-4378-936B-17D81EB70D5E}">
      <dsp:nvSpPr>
        <dsp:cNvPr id="0" name=""/>
        <dsp:cNvSpPr/>
      </dsp:nvSpPr>
      <dsp:spPr>
        <a:xfrm>
          <a:off x="0" y="2761916"/>
          <a:ext cx="7886700" cy="453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14B0D5-AD2D-4383-86C9-105EB570B71B}">
      <dsp:nvSpPr>
        <dsp:cNvPr id="0" name=""/>
        <dsp:cNvSpPr/>
      </dsp:nvSpPr>
      <dsp:spPr>
        <a:xfrm>
          <a:off x="394335" y="2496236"/>
          <a:ext cx="5520690" cy="5313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a:latin typeface="微软雅黑" panose="020B0503020204020204" pitchFamily="34" charset="-122"/>
              <a:ea typeface="微软雅黑" panose="020B0503020204020204" pitchFamily="34" charset="-122"/>
            </a:rPr>
            <a:t>Leader</a:t>
          </a:r>
          <a:r>
            <a:rPr lang="zh-CN" altLang="en-US" sz="2000" b="0" kern="1200" dirty="0">
              <a:latin typeface="微软雅黑" panose="020B0503020204020204" pitchFamily="34" charset="-122"/>
              <a:ea typeface="微软雅黑" panose="020B0503020204020204" pitchFamily="34" charset="-122"/>
            </a:rPr>
            <a:t>选举机制</a:t>
          </a:r>
        </a:p>
      </dsp:txBody>
      <dsp:txXfrm>
        <a:off x="420274" y="2522175"/>
        <a:ext cx="5468812"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4F7CC-2325-435B-901D-AE5DA2EBB83D}">
      <dsp:nvSpPr>
        <dsp:cNvPr id="0" name=""/>
        <dsp:cNvSpPr/>
      </dsp:nvSpPr>
      <dsp:spPr>
        <a:xfrm>
          <a:off x="591502" y="0"/>
          <a:ext cx="6703695" cy="3262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0E1A41-8A43-4916-A123-FEEFEF5458DE}">
      <dsp:nvSpPr>
        <dsp:cNvPr id="0" name=""/>
        <dsp:cNvSpPr/>
      </dsp:nvSpPr>
      <dsp:spPr>
        <a:xfrm>
          <a:off x="2166"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了解</a:t>
          </a:r>
          <a:r>
            <a:rPr lang="en-US" altLang="zh-CN" sz="1300" kern="1200" dirty="0" err="1">
              <a:latin typeface="微软雅黑" panose="020B0503020204020204" pitchFamily="34" charset="-122"/>
              <a:ea typeface="微软雅黑" panose="020B0503020204020204" pitchFamily="34" charset="-122"/>
            </a:rPr>
            <a:t>ZooKeeper</a:t>
          </a:r>
          <a:r>
            <a:rPr lang="zh-CN" altLang="en-US" sz="1300" kern="1200" dirty="0">
              <a:latin typeface="微软雅黑" panose="020B0503020204020204" pitchFamily="34" charset="-122"/>
              <a:ea typeface="微软雅黑" panose="020B0503020204020204" pitchFamily="34" charset="-122"/>
            </a:rPr>
            <a:t>运行环境和运行模式</a:t>
          </a:r>
        </a:p>
      </dsp:txBody>
      <dsp:txXfrm>
        <a:off x="63732" y="1040259"/>
        <a:ext cx="1138046" cy="1181792"/>
      </dsp:txXfrm>
    </dsp:sp>
    <dsp:sp modelId="{3CF6681F-619A-43A3-94EA-C64CA3C84D82}">
      <dsp:nvSpPr>
        <dsp:cNvPr id="0" name=""/>
        <dsp:cNvSpPr/>
      </dsp:nvSpPr>
      <dsp:spPr>
        <a:xfrm>
          <a:off x="1326403"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规划</a:t>
          </a:r>
          <a:r>
            <a:rPr lang="en-US" altLang="zh-CN" sz="1300" kern="1200" dirty="0" err="1">
              <a:latin typeface="微软雅黑" panose="020B0503020204020204" pitchFamily="34" charset="-122"/>
              <a:ea typeface="微软雅黑" panose="020B0503020204020204" pitchFamily="34" charset="-122"/>
            </a:rPr>
            <a:t>ZooKeeper</a:t>
          </a:r>
          <a:r>
            <a:rPr lang="zh-CN" altLang="en-US" sz="1300" kern="1200" dirty="0">
              <a:latin typeface="微软雅黑" panose="020B0503020204020204" pitchFamily="34" charset="-122"/>
              <a:ea typeface="微软雅黑" panose="020B0503020204020204" pitchFamily="34" charset="-122"/>
            </a:rPr>
            <a:t>集群</a:t>
          </a:r>
        </a:p>
      </dsp:txBody>
      <dsp:txXfrm>
        <a:off x="1387969" y="1040259"/>
        <a:ext cx="1138046" cy="1181792"/>
      </dsp:txXfrm>
    </dsp:sp>
    <dsp:sp modelId="{E5777AB0-54B1-4BD2-AE81-A5AD1F14FD70}">
      <dsp:nvSpPr>
        <dsp:cNvPr id="0" name=""/>
        <dsp:cNvSpPr/>
      </dsp:nvSpPr>
      <dsp:spPr>
        <a:xfrm>
          <a:off x="2650641"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部署</a:t>
          </a:r>
          <a:r>
            <a:rPr lang="en-US" altLang="zh-CN" sz="1300" kern="1200" dirty="0" err="1">
              <a:latin typeface="微软雅黑" panose="020B0503020204020204" pitchFamily="34" charset="-122"/>
              <a:ea typeface="微软雅黑" panose="020B0503020204020204" pitchFamily="34" charset="-122"/>
            </a:rPr>
            <a:t>ZooKeeper</a:t>
          </a:r>
          <a:r>
            <a:rPr lang="zh-CN" altLang="en-US" sz="1300" kern="1200" dirty="0">
              <a:latin typeface="微软雅黑" panose="020B0503020204020204" pitchFamily="34" charset="-122"/>
              <a:ea typeface="微软雅黑" panose="020B0503020204020204" pitchFamily="34" charset="-122"/>
            </a:rPr>
            <a:t>集群</a:t>
          </a:r>
        </a:p>
      </dsp:txBody>
      <dsp:txXfrm>
        <a:off x="2712207" y="1040259"/>
        <a:ext cx="1138046" cy="1181792"/>
      </dsp:txXfrm>
    </dsp:sp>
    <dsp:sp modelId="{B75B23CF-8C77-410C-AA8F-1480A703B0A6}">
      <dsp:nvSpPr>
        <dsp:cNvPr id="0" name=""/>
        <dsp:cNvSpPr/>
      </dsp:nvSpPr>
      <dsp:spPr>
        <a:xfrm>
          <a:off x="3974879"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启动</a:t>
          </a:r>
          <a:r>
            <a:rPr lang="en-US" altLang="zh-CN" sz="1300" kern="1200" dirty="0" err="1">
              <a:latin typeface="微软雅黑" panose="020B0503020204020204" pitchFamily="34" charset="-122"/>
              <a:ea typeface="微软雅黑" panose="020B0503020204020204" pitchFamily="34" charset="-122"/>
            </a:rPr>
            <a:t>ZooKeeper</a:t>
          </a:r>
          <a:r>
            <a:rPr lang="zh-CN" altLang="en-US" sz="1300" kern="1200" dirty="0">
              <a:latin typeface="微软雅黑" panose="020B0503020204020204" pitchFamily="34" charset="-122"/>
              <a:ea typeface="微软雅黑" panose="020B0503020204020204" pitchFamily="34" charset="-122"/>
            </a:rPr>
            <a:t>集群</a:t>
          </a:r>
        </a:p>
      </dsp:txBody>
      <dsp:txXfrm>
        <a:off x="4036445" y="1040259"/>
        <a:ext cx="1138046" cy="1181792"/>
      </dsp:txXfrm>
    </dsp:sp>
    <dsp:sp modelId="{490131F4-CA44-4BC2-9105-1AA5ADA0682D}">
      <dsp:nvSpPr>
        <dsp:cNvPr id="0" name=""/>
        <dsp:cNvSpPr/>
      </dsp:nvSpPr>
      <dsp:spPr>
        <a:xfrm>
          <a:off x="5299117"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验证</a:t>
          </a:r>
          <a:r>
            <a:rPr lang="en-US" altLang="zh-CN" sz="1300" kern="1200" dirty="0" err="1">
              <a:latin typeface="微软雅黑" panose="020B0503020204020204" pitchFamily="34" charset="-122"/>
              <a:ea typeface="微软雅黑" panose="020B0503020204020204" pitchFamily="34" charset="-122"/>
            </a:rPr>
            <a:t>ZooKeeper</a:t>
          </a:r>
          <a:r>
            <a:rPr lang="zh-CN" altLang="en-US" sz="1300" kern="1200" dirty="0">
              <a:latin typeface="微软雅黑" panose="020B0503020204020204" pitchFamily="34" charset="-122"/>
              <a:ea typeface="微软雅黑" panose="020B0503020204020204" pitchFamily="34" charset="-122"/>
            </a:rPr>
            <a:t>集群</a:t>
          </a:r>
        </a:p>
      </dsp:txBody>
      <dsp:txXfrm>
        <a:off x="5360683" y="1040259"/>
        <a:ext cx="1138046" cy="1181792"/>
      </dsp:txXfrm>
    </dsp:sp>
    <dsp:sp modelId="{7706F90B-5405-4677-AC29-F36FB5991DD2}">
      <dsp:nvSpPr>
        <dsp:cNvPr id="0" name=""/>
        <dsp:cNvSpPr/>
      </dsp:nvSpPr>
      <dsp:spPr>
        <a:xfrm>
          <a:off x="6623355"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关闭</a:t>
          </a:r>
          <a:r>
            <a:rPr lang="en-US" altLang="zh-CN" sz="1300" kern="1200" dirty="0" err="1">
              <a:latin typeface="微软雅黑" panose="020B0503020204020204" pitchFamily="34" charset="-122"/>
              <a:ea typeface="微软雅黑" panose="020B0503020204020204" pitchFamily="34" charset="-122"/>
            </a:rPr>
            <a:t>ZooKeeper</a:t>
          </a:r>
          <a:r>
            <a:rPr lang="zh-CN" altLang="en-US" sz="1300" kern="1200" dirty="0">
              <a:latin typeface="微软雅黑" panose="020B0503020204020204" pitchFamily="34" charset="-122"/>
              <a:ea typeface="微软雅黑" panose="020B0503020204020204" pitchFamily="34" charset="-122"/>
            </a:rPr>
            <a:t>集群</a:t>
          </a:r>
        </a:p>
      </dsp:txBody>
      <dsp:txXfrm>
        <a:off x="6684921" y="1040259"/>
        <a:ext cx="1138046" cy="11817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F04CB-49D6-479D-BE41-8F987F415196}">
      <dsp:nvSpPr>
        <dsp:cNvPr id="0" name=""/>
        <dsp:cNvSpPr/>
      </dsp:nvSpPr>
      <dsp:spPr>
        <a:xfrm>
          <a:off x="0" y="417236"/>
          <a:ext cx="78867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1ED99C-3457-49D7-B9DF-93F8CB2F34CE}">
      <dsp:nvSpPr>
        <dsp:cNvPr id="0" name=""/>
        <dsp:cNvSpPr/>
      </dsp:nvSpPr>
      <dsp:spPr>
        <a:xfrm>
          <a:off x="394335" y="62996"/>
          <a:ext cx="552069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err="1">
              <a:latin typeface="微软雅黑" panose="020B0503020204020204" pitchFamily="34" charset="-122"/>
              <a:ea typeface="微软雅黑" panose="020B0503020204020204" pitchFamily="34" charset="-122"/>
            </a:rPr>
            <a:t>ZooKeeper</a:t>
          </a:r>
          <a:r>
            <a:rPr lang="zh-CN" altLang="en-US" sz="2000" b="0" kern="1200" dirty="0">
              <a:latin typeface="微软雅黑" panose="020B0503020204020204" pitchFamily="34" charset="-122"/>
              <a:ea typeface="微软雅黑" panose="020B0503020204020204" pitchFamily="34" charset="-122"/>
            </a:rPr>
            <a:t>四字命令</a:t>
          </a:r>
        </a:p>
      </dsp:txBody>
      <dsp:txXfrm>
        <a:off x="428920" y="97581"/>
        <a:ext cx="5451520" cy="639310"/>
      </dsp:txXfrm>
    </dsp:sp>
    <dsp:sp modelId="{7EF7C990-9CFC-4E5C-B77F-84B4EDB2CA5A}">
      <dsp:nvSpPr>
        <dsp:cNvPr id="0" name=""/>
        <dsp:cNvSpPr/>
      </dsp:nvSpPr>
      <dsp:spPr>
        <a:xfrm>
          <a:off x="0" y="1505876"/>
          <a:ext cx="7886700"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A0CF0A-BA6D-41F6-B441-FFB06C3F292C}">
      <dsp:nvSpPr>
        <dsp:cNvPr id="0" name=""/>
        <dsp:cNvSpPr/>
      </dsp:nvSpPr>
      <dsp:spPr>
        <a:xfrm>
          <a:off x="394335" y="1151636"/>
          <a:ext cx="552069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err="1">
              <a:latin typeface="微软雅黑" panose="020B0503020204020204" pitchFamily="34" charset="-122"/>
              <a:ea typeface="微软雅黑" panose="020B0503020204020204" pitchFamily="34" charset="-122"/>
            </a:rPr>
            <a:t>ZooKeeper</a:t>
          </a:r>
          <a:r>
            <a:rPr lang="zh-CN" altLang="en-US" sz="2000" b="0" kern="1200" dirty="0">
              <a:latin typeface="微软雅黑" panose="020B0503020204020204" pitchFamily="34" charset="-122"/>
              <a:ea typeface="微软雅黑" panose="020B0503020204020204" pitchFamily="34" charset="-122"/>
            </a:rPr>
            <a:t> </a:t>
          </a:r>
          <a:r>
            <a:rPr lang="en-US" altLang="zh-CN" sz="2000" b="0" kern="1200" dirty="0">
              <a:latin typeface="微软雅黑" panose="020B0503020204020204" pitchFamily="34" charset="-122"/>
              <a:ea typeface="微软雅黑" panose="020B0503020204020204" pitchFamily="34" charset="-122"/>
            </a:rPr>
            <a:t>Shell</a:t>
          </a:r>
          <a:endParaRPr lang="zh-CN" altLang="en-US" sz="2000" b="0" kern="1200" dirty="0">
            <a:latin typeface="微软雅黑" panose="020B0503020204020204" pitchFamily="34" charset="-122"/>
            <a:ea typeface="微软雅黑" panose="020B0503020204020204" pitchFamily="34" charset="-122"/>
          </a:endParaRPr>
        </a:p>
      </dsp:txBody>
      <dsp:txXfrm>
        <a:off x="428920" y="1186221"/>
        <a:ext cx="5451520" cy="639310"/>
      </dsp:txXfrm>
    </dsp:sp>
    <dsp:sp modelId="{01F42641-7DFF-4BE8-888D-981318C6EAC4}">
      <dsp:nvSpPr>
        <dsp:cNvPr id="0" name=""/>
        <dsp:cNvSpPr/>
      </dsp:nvSpPr>
      <dsp:spPr>
        <a:xfrm>
          <a:off x="0" y="2594516"/>
          <a:ext cx="7886700"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B405E9-D5C8-412C-8048-AE0D43B4D342}">
      <dsp:nvSpPr>
        <dsp:cNvPr id="0" name=""/>
        <dsp:cNvSpPr/>
      </dsp:nvSpPr>
      <dsp:spPr>
        <a:xfrm>
          <a:off x="394335" y="2240276"/>
          <a:ext cx="552069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err="1">
              <a:latin typeface="微软雅黑" panose="020B0503020204020204" pitchFamily="34" charset="-122"/>
              <a:ea typeface="微软雅黑" panose="020B0503020204020204" pitchFamily="34" charset="-122"/>
            </a:rPr>
            <a:t>ZooKeeper</a:t>
          </a:r>
          <a:r>
            <a:rPr lang="en-US" altLang="zh-CN" sz="2000" b="0" kern="1200" dirty="0">
              <a:latin typeface="微软雅黑" panose="020B0503020204020204" pitchFamily="34" charset="-122"/>
              <a:ea typeface="微软雅黑" panose="020B0503020204020204" pitchFamily="34" charset="-122"/>
            </a:rPr>
            <a:t> Java API</a:t>
          </a:r>
          <a:r>
            <a:rPr lang="zh-CN" altLang="en-US" sz="2000" b="0" kern="1200" dirty="0">
              <a:latin typeface="微软雅黑" panose="020B0503020204020204" pitchFamily="34" charset="-122"/>
              <a:ea typeface="微软雅黑" panose="020B0503020204020204" pitchFamily="34" charset="-122"/>
            </a:rPr>
            <a:t>编程</a:t>
          </a:r>
        </a:p>
      </dsp:txBody>
      <dsp:txXfrm>
        <a:off x="428920" y="2274861"/>
        <a:ext cx="545152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t>2020-2-5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t>‹#›</a:t>
            </a:fld>
            <a:endParaRPr lang="zh-CN" altLang="en-US"/>
          </a:p>
        </p:txBody>
      </p:sp>
      <p:sp>
        <p:nvSpPr>
          <p:cNvPr id="7" name="圆角矩形 28">
            <a:extLst>
              <a:ext uri="{FF2B5EF4-FFF2-40B4-BE49-F238E27FC236}">
                <a16:creationId xmlns:a16="http://schemas.microsoft.com/office/drawing/2014/main" id="{A3FC3A10-0E30-4858-A4AD-51B7161A940B}"/>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12583960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ED9D226B-0B6E-44DB-A7BB-D2EFD8BF89D0}"/>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79482532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1B8B5FAD-29B5-41D7-9944-04BB63027C9A}"/>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2757770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5D691E7B-2861-4474-8C9B-523622868A0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203509221"/>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26EABBDD-D70A-4C64-902B-187436E6FC2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0866387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3ADA9F4D-A5D9-4A40-A999-C3E137E560E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270148450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10" name="圆角矩形 28">
            <a:extLst>
              <a:ext uri="{FF2B5EF4-FFF2-40B4-BE49-F238E27FC236}">
                <a16:creationId xmlns:a16="http://schemas.microsoft.com/office/drawing/2014/main" id="{73CDFC34-1381-4FBF-B4CB-B3834C4CDE37}"/>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20561482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6" name="圆角矩形 28">
            <a:extLst>
              <a:ext uri="{FF2B5EF4-FFF2-40B4-BE49-F238E27FC236}">
                <a16:creationId xmlns:a16="http://schemas.microsoft.com/office/drawing/2014/main" id="{495A2AD6-63E2-4356-BB9E-541A2805A0B8}"/>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47954803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5" name="圆角矩形 28">
            <a:extLst>
              <a:ext uri="{FF2B5EF4-FFF2-40B4-BE49-F238E27FC236}">
                <a16:creationId xmlns:a16="http://schemas.microsoft.com/office/drawing/2014/main" id="{84BE3ED7-DF88-43F7-9906-2E61E424E48B}"/>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73295937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atin typeface="微软雅黑" panose="020B0503020204020204" pitchFamily="34" charset="-122"/>
                <a:ea typeface="微软雅黑" panose="020B0503020204020204" pitchFamily="34" charset="-122"/>
              </a:defRPr>
            </a:lvl1pPr>
            <a:lvl2pPr>
              <a:defRPr sz="21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043BF56A-445D-43C0-9991-3032E09C354A}"/>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321805467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51CF6513-958A-4479-AAD3-6A0A869B5EC0}"/>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475168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6867257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pull/>
  </p:transition>
  <p:txStyles>
    <p:title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hyperlink" Target="http://zookeeper.apache.org/doc/r3.4.13/api/index.html"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zookeeper.apache.org/releases.html"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zookeeper.apache.org/doc/r3.4.13/zookeeperAdmin.html#sc_configuration"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799" b="1" dirty="0">
                <a:solidFill>
                  <a:srgbClr val="01ACBE"/>
                </a:solidFill>
                <a:latin typeface="微软雅黑" panose="020B0503020204020204" pitchFamily="34" charset="-122"/>
                <a:ea typeface="微软雅黑" panose="020B0503020204020204" pitchFamily="34" charset="-122"/>
              </a:rPr>
              <a:t>第</a:t>
            </a:r>
            <a:r>
              <a:rPr lang="en-US" altLang="zh-CN" sz="4799" b="1" dirty="0">
                <a:solidFill>
                  <a:srgbClr val="01ACBE"/>
                </a:solidFill>
                <a:latin typeface="微软雅黑" panose="020B0503020204020204" pitchFamily="34" charset="-122"/>
                <a:ea typeface="微软雅黑" panose="020B0503020204020204" pitchFamily="34" charset="-122"/>
              </a:rPr>
              <a:t>6</a:t>
            </a:r>
            <a:r>
              <a:rPr lang="zh-CN" altLang="en-US" sz="4799" b="1" dirty="0">
                <a:solidFill>
                  <a:srgbClr val="01ACBE"/>
                </a:solidFill>
                <a:latin typeface="微软雅黑" panose="020B0503020204020204" pitchFamily="34" charset="-122"/>
                <a:ea typeface="微软雅黑" panose="020B0503020204020204" pitchFamily="34" charset="-122"/>
              </a:rPr>
              <a:t>章</a:t>
            </a:r>
            <a:endParaRPr lang="en-US" altLang="zh-CN" sz="4799" b="1" dirty="0">
              <a:solidFill>
                <a:srgbClr val="01ACBE"/>
              </a:solidFill>
              <a:latin typeface="微软雅黑" panose="020B0503020204020204" pitchFamily="34" charset="-122"/>
              <a:ea typeface="微软雅黑" panose="020B0503020204020204" pitchFamily="34" charset="-122"/>
            </a:endParaRPr>
          </a:p>
          <a:p>
            <a:r>
              <a:rPr lang="zh-CN" altLang="en-US" sz="4799" b="1" dirty="0">
                <a:solidFill>
                  <a:srgbClr val="01ACBE"/>
                </a:solidFill>
                <a:latin typeface="微软雅黑" panose="020B0503020204020204" pitchFamily="34" charset="-122"/>
                <a:ea typeface="微软雅黑" panose="020B0503020204020204" pitchFamily="34" charset="-122"/>
              </a:rPr>
              <a:t>分布式协调框架</a:t>
            </a:r>
            <a:r>
              <a:rPr lang="en-US" altLang="zh-CN" sz="4799" b="1" dirty="0" err="1">
                <a:solidFill>
                  <a:srgbClr val="01ACBE"/>
                </a:solidFill>
                <a:latin typeface="微软雅黑" panose="020B0503020204020204" pitchFamily="34" charset="-122"/>
                <a:ea typeface="微软雅黑" panose="020B0503020204020204" pitchFamily="34" charset="-122"/>
              </a:rPr>
              <a:t>ZooKeeper</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
        <p:nvSpPr>
          <p:cNvPr id="16" name="圆角矩形 28">
            <a:extLst>
              <a:ext uri="{FF2B5EF4-FFF2-40B4-BE49-F238E27FC236}">
                <a16:creationId xmlns:a16="http://schemas.microsoft.com/office/drawing/2014/main" id="{D1CCD8E8-4A8E-4A68-9520-35C643286E46}"/>
              </a:ext>
            </a:extLst>
          </p:cNvPr>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330077609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BF214-0E1C-4DE8-A66C-79C56C7B59F3}"/>
              </a:ext>
            </a:extLst>
          </p:cNvPr>
          <p:cNvSpPr>
            <a:spLocks noGrp="1"/>
          </p:cNvSpPr>
          <p:nvPr>
            <p:ph type="title"/>
          </p:nvPr>
        </p:nvSpPr>
        <p:spPr/>
        <p:txBody>
          <a:bodyPr/>
          <a:lstStyle/>
          <a:p>
            <a:r>
              <a:rPr lang="en-US" altLang="zh-CN" dirty="0"/>
              <a:t>6.2.2  </a:t>
            </a:r>
            <a:r>
              <a:rPr lang="en-US" altLang="zh-CN" dirty="0" err="1"/>
              <a:t>ZooKeeper</a:t>
            </a:r>
            <a:r>
              <a:rPr lang="zh-CN" altLang="en-US" dirty="0"/>
              <a:t>来源</a:t>
            </a:r>
          </a:p>
        </p:txBody>
      </p:sp>
      <p:sp>
        <p:nvSpPr>
          <p:cNvPr id="3" name="内容占位符 2">
            <a:extLst>
              <a:ext uri="{FF2B5EF4-FFF2-40B4-BE49-F238E27FC236}">
                <a16:creationId xmlns:a16="http://schemas.microsoft.com/office/drawing/2014/main" id="{88AEEB16-6298-4126-81A5-34C83F6EDF24}"/>
              </a:ext>
            </a:extLst>
          </p:cNvPr>
          <p:cNvSpPr>
            <a:spLocks noGrp="1"/>
          </p:cNvSpPr>
          <p:nvPr>
            <p:ph idx="1"/>
          </p:nvPr>
        </p:nvSpPr>
        <p:spPr/>
        <p:txBody>
          <a:bodyPr/>
          <a:lstStyle/>
          <a:p>
            <a:r>
              <a:rPr lang="en-US" altLang="zh-CN" dirty="0" err="1"/>
              <a:t>ZooKeeper</a:t>
            </a:r>
            <a:r>
              <a:rPr lang="zh-CN" altLang="en-US" dirty="0"/>
              <a:t>最早起源于雅虎研究院的一个研究小组。当时，研究人员发现，在雅虎内部很多大型系统基本都需要依赖一个类似的系统来进行分布式协调，但是这些系统往往都存在分布式单点问题。所以，雅虎的开户人员就试图开发一个通用的无单点问题的分布式协调框架，以便让开发人员将精力集中在处理业务逻辑上。</a:t>
            </a:r>
          </a:p>
          <a:p>
            <a:r>
              <a:rPr lang="zh-CN" altLang="en-US" dirty="0"/>
              <a:t>雅虎模仿</a:t>
            </a:r>
            <a:r>
              <a:rPr lang="en-US" altLang="zh-CN" dirty="0"/>
              <a:t>Google Chubby</a:t>
            </a:r>
            <a:r>
              <a:rPr lang="zh-CN" altLang="en-US" dirty="0"/>
              <a:t>开发出了</a:t>
            </a:r>
            <a:r>
              <a:rPr lang="en-US" altLang="zh-CN" dirty="0" err="1"/>
              <a:t>ZooKeeper</a:t>
            </a:r>
            <a:r>
              <a:rPr lang="zh-CN" altLang="en-US" dirty="0"/>
              <a:t>，实现了类似的分布式锁功能，并且将</a:t>
            </a:r>
            <a:r>
              <a:rPr lang="en-US" altLang="zh-CN" dirty="0" err="1"/>
              <a:t>ZooKeeper</a:t>
            </a:r>
            <a:r>
              <a:rPr lang="zh-CN" altLang="en-US" dirty="0"/>
              <a:t>捐献给了</a:t>
            </a:r>
            <a:r>
              <a:rPr lang="en-US" altLang="zh-CN" dirty="0"/>
              <a:t>Apache</a:t>
            </a:r>
            <a:r>
              <a:rPr lang="zh-CN" altLang="en-US" dirty="0"/>
              <a:t>，</a:t>
            </a:r>
            <a:r>
              <a:rPr lang="en-US" altLang="zh-CN" dirty="0" err="1"/>
              <a:t>ZooKeeper</a:t>
            </a:r>
            <a:r>
              <a:rPr lang="zh-CN" altLang="en-US" dirty="0"/>
              <a:t>于</a:t>
            </a:r>
            <a:r>
              <a:rPr lang="en-US" altLang="zh-CN" dirty="0"/>
              <a:t>2010</a:t>
            </a:r>
            <a:r>
              <a:rPr lang="zh-CN" altLang="en-US" dirty="0"/>
              <a:t>年</a:t>
            </a:r>
            <a:r>
              <a:rPr lang="en-US" altLang="zh-CN" dirty="0"/>
              <a:t>11</a:t>
            </a:r>
            <a:r>
              <a:rPr lang="zh-CN" altLang="en-US" dirty="0"/>
              <a:t>月正式成为了</a:t>
            </a:r>
            <a:r>
              <a:rPr lang="en-US" altLang="zh-CN" dirty="0"/>
              <a:t>Apache</a:t>
            </a:r>
            <a:r>
              <a:rPr lang="zh-CN" altLang="en-US" dirty="0"/>
              <a:t>的顶级项目。</a:t>
            </a:r>
          </a:p>
        </p:txBody>
      </p:sp>
    </p:spTree>
    <p:extLst>
      <p:ext uri="{BB962C8B-B14F-4D97-AF65-F5344CB8AC3E}">
        <p14:creationId xmlns:p14="http://schemas.microsoft.com/office/powerpoint/2010/main" val="1548768072"/>
      </p:ext>
    </p:extLst>
  </p:cSld>
  <p:clrMapOvr>
    <a:masterClrMapping/>
  </p:clrMapOvr>
  <p:transition spd="med">
    <p:pull/>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fontScale="85000" lnSpcReduction="20000"/>
          </a:bodyPr>
          <a:lstStyle/>
          <a:p>
            <a:r>
              <a:rPr lang="zh-CN" altLang="zh-CN" dirty="0"/>
              <a:t>（</a:t>
            </a:r>
            <a:r>
              <a:rPr lang="en-US" altLang="zh-CN" dirty="0"/>
              <a:t>3</a:t>
            </a:r>
            <a:r>
              <a:rPr lang="zh-CN" altLang="zh-CN" dirty="0"/>
              <a:t>）使用命令</a:t>
            </a:r>
            <a:r>
              <a:rPr lang="en-US" altLang="zh-CN" dirty="0"/>
              <a:t>ls</a:t>
            </a:r>
            <a:r>
              <a:rPr lang="zh-CN" altLang="zh-CN" dirty="0"/>
              <a:t>查看根节点下的所有子节点，使用命令及运行效果如下所示。</a:t>
            </a:r>
          </a:p>
          <a:p>
            <a:pPr marL="0" indent="0">
              <a:buNone/>
            </a:pPr>
            <a:r>
              <a:rPr lang="en-US" altLang="zh-CN" i="1" dirty="0"/>
              <a:t>[</a:t>
            </a:r>
            <a:r>
              <a:rPr lang="en-US" altLang="zh-CN" i="1" dirty="0" err="1"/>
              <a:t>zk</a:t>
            </a:r>
            <a:r>
              <a:rPr lang="en-US" altLang="zh-CN" i="1" dirty="0"/>
              <a:t>: slave1:2181(CONNECTED) 0] ls /</a:t>
            </a:r>
            <a:endParaRPr lang="zh-CN" altLang="zh-CN" i="1" dirty="0"/>
          </a:p>
          <a:p>
            <a:pPr marL="0" indent="0">
              <a:buNone/>
            </a:pPr>
            <a:r>
              <a:rPr lang="en-US" altLang="zh-CN" i="1" dirty="0"/>
              <a:t>[zookeeper]</a:t>
            </a:r>
            <a:endParaRPr lang="zh-CN" altLang="zh-CN" i="1" dirty="0"/>
          </a:p>
          <a:p>
            <a:pPr marL="0" indent="0">
              <a:buNone/>
            </a:pPr>
            <a:r>
              <a:rPr lang="en-US" altLang="zh-CN" i="1" dirty="0"/>
              <a:t>[</a:t>
            </a:r>
            <a:r>
              <a:rPr lang="en-US" altLang="zh-CN" i="1" dirty="0" err="1"/>
              <a:t>zk</a:t>
            </a:r>
            <a:r>
              <a:rPr lang="en-US" altLang="zh-CN" i="1" dirty="0"/>
              <a:t>: slave1:2181(CONNECTED) 1]</a:t>
            </a:r>
            <a:endParaRPr lang="zh-CN" altLang="zh-CN" i="1" dirty="0"/>
          </a:p>
          <a:p>
            <a:r>
              <a:rPr lang="zh-CN" altLang="zh-CN" dirty="0"/>
              <a:t>第一次部署的</a:t>
            </a:r>
            <a:r>
              <a:rPr lang="en-US" altLang="zh-CN" dirty="0" err="1"/>
              <a:t>ZooKeeper</a:t>
            </a:r>
            <a:r>
              <a:rPr lang="zh-CN" altLang="zh-CN" dirty="0"/>
              <a:t>集群，默认在根节点“</a:t>
            </a:r>
            <a:r>
              <a:rPr lang="en-US" altLang="zh-CN" dirty="0"/>
              <a:t>/</a:t>
            </a:r>
            <a:r>
              <a:rPr lang="zh-CN" altLang="zh-CN" dirty="0"/>
              <a:t>”下有一个“</a:t>
            </a:r>
            <a:r>
              <a:rPr lang="en-US" altLang="zh-CN" dirty="0"/>
              <a:t>/zookeeper</a:t>
            </a:r>
            <a:r>
              <a:rPr lang="zh-CN" altLang="zh-CN" dirty="0"/>
              <a:t>”的保留节点。</a:t>
            </a:r>
          </a:p>
          <a:p>
            <a:r>
              <a:rPr lang="zh-CN" altLang="zh-CN" dirty="0"/>
              <a:t>（</a:t>
            </a:r>
            <a:r>
              <a:rPr lang="en-US" altLang="zh-CN" dirty="0"/>
              <a:t>4</a:t>
            </a:r>
            <a:r>
              <a:rPr lang="zh-CN" altLang="zh-CN" dirty="0"/>
              <a:t>）使用命令</a:t>
            </a:r>
            <a:r>
              <a:rPr lang="en-US" altLang="zh-CN" dirty="0"/>
              <a:t>create</a:t>
            </a:r>
            <a:r>
              <a:rPr lang="zh-CN" altLang="zh-CN" dirty="0"/>
              <a:t>在根目录“</a:t>
            </a:r>
            <a:r>
              <a:rPr lang="en-US" altLang="zh-CN" dirty="0"/>
              <a:t>/</a:t>
            </a:r>
            <a:r>
              <a:rPr lang="zh-CN" altLang="zh-CN" dirty="0"/>
              <a:t>”下创建</a:t>
            </a:r>
            <a:r>
              <a:rPr lang="en-US" altLang="zh-CN" dirty="0" err="1"/>
              <a:t>ZNode</a:t>
            </a:r>
            <a:r>
              <a:rPr lang="zh-CN" altLang="zh-CN" dirty="0"/>
              <a:t>“</a:t>
            </a:r>
            <a:r>
              <a:rPr lang="en-US" altLang="zh-CN" dirty="0" err="1"/>
              <a:t>xijing</a:t>
            </a:r>
            <a:r>
              <a:rPr lang="zh-CN" altLang="zh-CN" dirty="0"/>
              <a:t>”及相关数据内容，默认创建持久节点，使用命令及运行效果如下所示。</a:t>
            </a:r>
          </a:p>
          <a:p>
            <a:pPr marL="0" indent="0">
              <a:buNone/>
            </a:pPr>
            <a:r>
              <a:rPr lang="en-US" altLang="zh-CN" i="1" dirty="0"/>
              <a:t>[</a:t>
            </a:r>
            <a:r>
              <a:rPr lang="en-US" altLang="zh-CN" i="1" dirty="0" err="1"/>
              <a:t>zk</a:t>
            </a:r>
            <a:r>
              <a:rPr lang="en-US" altLang="zh-CN" i="1" dirty="0"/>
              <a:t>: slave1:2181(CONNECTED) 1] create /</a:t>
            </a:r>
            <a:r>
              <a:rPr lang="en-US" altLang="zh-CN" i="1" dirty="0" err="1"/>
              <a:t>xijing</a:t>
            </a:r>
            <a:r>
              <a:rPr lang="en-US" altLang="zh-CN" i="1" dirty="0"/>
              <a:t> "it's a persistent node"</a:t>
            </a:r>
            <a:endParaRPr lang="zh-CN" altLang="zh-CN" i="1" dirty="0"/>
          </a:p>
          <a:p>
            <a:pPr marL="0" indent="0">
              <a:buNone/>
            </a:pPr>
            <a:r>
              <a:rPr lang="en-US" altLang="zh-CN" i="1" dirty="0"/>
              <a:t>Created /</a:t>
            </a:r>
            <a:r>
              <a:rPr lang="en-US" altLang="zh-CN" i="1" dirty="0" err="1"/>
              <a:t>xijing</a:t>
            </a:r>
            <a:r>
              <a:rPr lang="en-US" altLang="zh-CN" i="1" dirty="0"/>
              <a:t>	</a:t>
            </a:r>
            <a:endParaRPr lang="zh-CN" altLang="zh-CN" i="1" dirty="0"/>
          </a:p>
          <a:p>
            <a:pPr marL="0" indent="0">
              <a:buNone/>
            </a:pPr>
            <a:r>
              <a:rPr lang="en-US" altLang="zh-CN" i="1" dirty="0"/>
              <a:t>[</a:t>
            </a:r>
            <a:r>
              <a:rPr lang="en-US" altLang="zh-CN" i="1" dirty="0" err="1"/>
              <a:t>zk</a:t>
            </a:r>
            <a:r>
              <a:rPr lang="en-US" altLang="zh-CN" i="1" dirty="0"/>
              <a:t>: slave1:2181(CONNECTED) 2]</a:t>
            </a:r>
            <a:endParaRPr lang="zh-CN" altLang="zh-CN" i="1" dirty="0"/>
          </a:p>
        </p:txBody>
      </p:sp>
    </p:spTree>
    <p:extLst>
      <p:ext uri="{BB962C8B-B14F-4D97-AF65-F5344CB8AC3E}">
        <p14:creationId xmlns:p14="http://schemas.microsoft.com/office/powerpoint/2010/main" val="3309136569"/>
      </p:ext>
    </p:extLst>
  </p:cSld>
  <p:clrMapOvr>
    <a:masterClrMapping/>
  </p:clrMapOvr>
  <p:transition spd="med">
    <p:pull/>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fontScale="40000" lnSpcReduction="20000"/>
          </a:bodyPr>
          <a:lstStyle/>
          <a:p>
            <a:r>
              <a:rPr lang="zh-CN" altLang="zh-CN" dirty="0"/>
              <a:t>（</a:t>
            </a:r>
            <a:r>
              <a:rPr lang="en-US" altLang="zh-CN" dirty="0"/>
              <a:t>5</a:t>
            </a:r>
            <a:r>
              <a:rPr lang="zh-CN" altLang="zh-CN" dirty="0"/>
              <a:t>）使用命令</a:t>
            </a:r>
            <a:r>
              <a:rPr lang="en-US" altLang="zh-CN" dirty="0"/>
              <a:t>get</a:t>
            </a:r>
            <a:r>
              <a:rPr lang="zh-CN" altLang="zh-CN" dirty="0"/>
              <a:t>查看</a:t>
            </a:r>
            <a:r>
              <a:rPr lang="en-US" altLang="zh-CN" dirty="0" err="1"/>
              <a:t>ZNode</a:t>
            </a:r>
            <a:r>
              <a:rPr lang="zh-CN" altLang="zh-CN" dirty="0"/>
              <a:t>“</a:t>
            </a:r>
            <a:r>
              <a:rPr lang="en-US" altLang="zh-CN" dirty="0"/>
              <a:t>/</a:t>
            </a:r>
            <a:r>
              <a:rPr lang="en-US" altLang="zh-CN" dirty="0" err="1"/>
              <a:t>xijing</a:t>
            </a:r>
            <a:r>
              <a:rPr lang="zh-CN" altLang="zh-CN" dirty="0"/>
              <a:t>”数据内容及节点信息，使用命令及运行效果如下所示，这里，各个属性信息后均人工添加了注释。</a:t>
            </a:r>
          </a:p>
          <a:p>
            <a:pPr marL="0" indent="0">
              <a:buNone/>
            </a:pPr>
            <a:r>
              <a:rPr lang="en-US" altLang="zh-CN" i="1" dirty="0"/>
              <a:t>[</a:t>
            </a:r>
            <a:r>
              <a:rPr lang="en-US" altLang="zh-CN" i="1" dirty="0" err="1"/>
              <a:t>zk</a:t>
            </a:r>
            <a:r>
              <a:rPr lang="en-US" altLang="zh-CN" i="1" dirty="0"/>
              <a:t>: slave1:2181(CONNECTED) 2] get /</a:t>
            </a:r>
            <a:r>
              <a:rPr lang="en-US" altLang="zh-CN" i="1" dirty="0" err="1"/>
              <a:t>xijing</a:t>
            </a:r>
            <a:endParaRPr lang="zh-CN" altLang="zh-CN" i="1" dirty="0"/>
          </a:p>
          <a:p>
            <a:pPr marL="0" indent="0">
              <a:buNone/>
            </a:pPr>
            <a:r>
              <a:rPr lang="en-US" altLang="zh-CN" i="1" dirty="0"/>
              <a:t>it's a persistent node	# </a:t>
            </a:r>
            <a:r>
              <a:rPr lang="zh-CN" altLang="zh-CN" i="1" dirty="0"/>
              <a:t>数据节点的数据内容</a:t>
            </a:r>
          </a:p>
          <a:p>
            <a:pPr marL="0" indent="0">
              <a:buNone/>
            </a:pPr>
            <a:r>
              <a:rPr lang="en-US" altLang="zh-CN" i="1" dirty="0" err="1"/>
              <a:t>cZxid</a:t>
            </a:r>
            <a:r>
              <a:rPr lang="en-US" altLang="zh-CN" i="1" dirty="0"/>
              <a:t> = 0x100000002	# </a:t>
            </a:r>
            <a:r>
              <a:rPr lang="zh-CN" altLang="zh-CN" i="1" dirty="0"/>
              <a:t>数据节点创建时的事务</a:t>
            </a:r>
            <a:r>
              <a:rPr lang="en-US" altLang="zh-CN" i="1" dirty="0"/>
              <a:t>ID</a:t>
            </a:r>
            <a:endParaRPr lang="zh-CN" altLang="zh-CN" i="1" dirty="0"/>
          </a:p>
          <a:p>
            <a:pPr marL="0" indent="0">
              <a:buNone/>
            </a:pPr>
            <a:r>
              <a:rPr lang="en-US" altLang="zh-CN" i="1" dirty="0" err="1"/>
              <a:t>ctime</a:t>
            </a:r>
            <a:r>
              <a:rPr lang="en-US" altLang="zh-CN" i="1" dirty="0"/>
              <a:t> = Wed Jul 17 02:25:54 EDT 2019	# </a:t>
            </a:r>
            <a:r>
              <a:rPr lang="zh-CN" altLang="zh-CN" i="1" dirty="0"/>
              <a:t>数据节点创建时的时间</a:t>
            </a:r>
          </a:p>
          <a:p>
            <a:pPr marL="0" indent="0">
              <a:buNone/>
            </a:pPr>
            <a:r>
              <a:rPr lang="en-US" altLang="zh-CN" i="1" dirty="0" err="1"/>
              <a:t>mZxid</a:t>
            </a:r>
            <a:r>
              <a:rPr lang="en-US" altLang="zh-CN" i="1" dirty="0"/>
              <a:t> = 0x100000002	# </a:t>
            </a:r>
            <a:r>
              <a:rPr lang="zh-CN" altLang="zh-CN" i="1" dirty="0"/>
              <a:t>数据节点最后一次更新时的事务</a:t>
            </a:r>
            <a:r>
              <a:rPr lang="en-US" altLang="zh-CN" i="1" dirty="0"/>
              <a:t>ID</a:t>
            </a:r>
            <a:endParaRPr lang="zh-CN" altLang="zh-CN" i="1" dirty="0"/>
          </a:p>
          <a:p>
            <a:pPr marL="0" indent="0">
              <a:buNone/>
            </a:pPr>
            <a:r>
              <a:rPr lang="en-US" altLang="zh-CN" i="1" dirty="0" err="1"/>
              <a:t>mtime</a:t>
            </a:r>
            <a:r>
              <a:rPr lang="en-US" altLang="zh-CN" i="1" dirty="0"/>
              <a:t> = Wed Jul 17 02:25:54 EDT 2019	# </a:t>
            </a:r>
            <a:r>
              <a:rPr lang="zh-CN" altLang="zh-CN" i="1" dirty="0"/>
              <a:t>数据节点最后一次更新时的时间</a:t>
            </a:r>
          </a:p>
          <a:p>
            <a:pPr marL="0" indent="0">
              <a:buNone/>
            </a:pPr>
            <a:r>
              <a:rPr lang="en-US" altLang="zh-CN" i="1" dirty="0" err="1"/>
              <a:t>pZxid</a:t>
            </a:r>
            <a:r>
              <a:rPr lang="en-US" altLang="zh-CN" i="1" dirty="0"/>
              <a:t> = 0x100000002	# </a:t>
            </a:r>
            <a:r>
              <a:rPr lang="zh-CN" altLang="zh-CN" i="1" dirty="0"/>
              <a:t>数据节点的子节点列表最后一次被修改（子节点列表的变更而非子节点内容的变更）时的事务</a:t>
            </a:r>
            <a:r>
              <a:rPr lang="en-US" altLang="zh-CN" i="1" dirty="0"/>
              <a:t>ID</a:t>
            </a:r>
            <a:endParaRPr lang="zh-CN" altLang="zh-CN" i="1" dirty="0"/>
          </a:p>
          <a:p>
            <a:pPr marL="0" indent="0">
              <a:buNone/>
            </a:pPr>
            <a:r>
              <a:rPr lang="en-US" altLang="zh-CN" i="1" dirty="0" err="1"/>
              <a:t>cversion</a:t>
            </a:r>
            <a:r>
              <a:rPr lang="en-US" altLang="zh-CN" i="1" dirty="0"/>
              <a:t> = 0	# </a:t>
            </a:r>
            <a:r>
              <a:rPr lang="zh-CN" altLang="zh-CN" i="1" dirty="0"/>
              <a:t>子节点的版本号</a:t>
            </a:r>
          </a:p>
          <a:p>
            <a:pPr marL="0" indent="0">
              <a:buNone/>
            </a:pPr>
            <a:r>
              <a:rPr lang="en-US" altLang="zh-CN" i="1" dirty="0" err="1"/>
              <a:t>dataVersion</a:t>
            </a:r>
            <a:r>
              <a:rPr lang="en-US" altLang="zh-CN" i="1" dirty="0"/>
              <a:t> = 0	# </a:t>
            </a:r>
            <a:r>
              <a:rPr lang="zh-CN" altLang="zh-CN" i="1" dirty="0"/>
              <a:t>数据节点的版本号</a:t>
            </a:r>
          </a:p>
          <a:p>
            <a:pPr marL="0" indent="0">
              <a:buNone/>
            </a:pPr>
            <a:r>
              <a:rPr lang="en-US" altLang="zh-CN" i="1" dirty="0" err="1"/>
              <a:t>aclVersion</a:t>
            </a:r>
            <a:r>
              <a:rPr lang="en-US" altLang="zh-CN" i="1" dirty="0"/>
              <a:t> = 0	# </a:t>
            </a:r>
            <a:r>
              <a:rPr lang="zh-CN" altLang="zh-CN" i="1" dirty="0"/>
              <a:t>数据节点的</a:t>
            </a:r>
            <a:r>
              <a:rPr lang="en-US" altLang="zh-CN" i="1" dirty="0"/>
              <a:t>ACL</a:t>
            </a:r>
            <a:r>
              <a:rPr lang="zh-CN" altLang="zh-CN" i="1" dirty="0"/>
              <a:t>版本号</a:t>
            </a:r>
          </a:p>
          <a:p>
            <a:pPr marL="0" indent="0">
              <a:buNone/>
            </a:pPr>
            <a:r>
              <a:rPr lang="en-US" altLang="zh-CN" i="1" dirty="0" err="1"/>
              <a:t>ephemeralOwner</a:t>
            </a:r>
            <a:r>
              <a:rPr lang="en-US" altLang="zh-CN" i="1" dirty="0"/>
              <a:t> = 0x0	# </a:t>
            </a:r>
            <a:r>
              <a:rPr lang="zh-CN" altLang="zh-CN" i="1" dirty="0"/>
              <a:t>如果节点是临时节点，则表示创建该节点的会话的</a:t>
            </a:r>
            <a:r>
              <a:rPr lang="en-US" altLang="zh-CN" i="1" dirty="0" err="1"/>
              <a:t>SessionID</a:t>
            </a:r>
            <a:r>
              <a:rPr lang="zh-CN" altLang="zh-CN" i="1" dirty="0"/>
              <a:t>；如果节点是持久节点，则该属性值为</a:t>
            </a:r>
            <a:r>
              <a:rPr lang="en-US" altLang="zh-CN" i="1" dirty="0"/>
              <a:t>0</a:t>
            </a:r>
            <a:endParaRPr lang="zh-CN" altLang="zh-CN" i="1" dirty="0"/>
          </a:p>
          <a:p>
            <a:pPr marL="0" indent="0">
              <a:buNone/>
            </a:pPr>
            <a:r>
              <a:rPr lang="en-US" altLang="zh-CN" i="1" dirty="0" err="1"/>
              <a:t>dataLength</a:t>
            </a:r>
            <a:r>
              <a:rPr lang="en-US" altLang="zh-CN" i="1" dirty="0"/>
              <a:t> = 22	# </a:t>
            </a:r>
            <a:r>
              <a:rPr lang="zh-CN" altLang="zh-CN" i="1" dirty="0"/>
              <a:t>数据内容的长度</a:t>
            </a:r>
          </a:p>
          <a:p>
            <a:pPr marL="0" indent="0">
              <a:buNone/>
            </a:pPr>
            <a:r>
              <a:rPr lang="en-US" altLang="zh-CN" i="1" dirty="0" err="1"/>
              <a:t>numChildren</a:t>
            </a:r>
            <a:r>
              <a:rPr lang="en-US" altLang="zh-CN" i="1" dirty="0"/>
              <a:t> = 0	# </a:t>
            </a:r>
            <a:r>
              <a:rPr lang="zh-CN" altLang="zh-CN" i="1" dirty="0"/>
              <a:t>数据节点当前的子节点个数</a:t>
            </a:r>
          </a:p>
          <a:p>
            <a:pPr marL="0" indent="0">
              <a:buNone/>
            </a:pPr>
            <a:r>
              <a:rPr lang="en-US" altLang="zh-CN" i="1" dirty="0"/>
              <a:t>[</a:t>
            </a:r>
            <a:r>
              <a:rPr lang="en-US" altLang="zh-CN" i="1" dirty="0" err="1"/>
              <a:t>zk</a:t>
            </a:r>
            <a:r>
              <a:rPr lang="en-US" altLang="zh-CN" i="1" dirty="0"/>
              <a:t>: slave1:2181(CONNECTED) 3]</a:t>
            </a:r>
            <a:endParaRPr lang="zh-CN" altLang="zh-CN" i="1" dirty="0"/>
          </a:p>
        </p:txBody>
      </p:sp>
    </p:spTree>
    <p:extLst>
      <p:ext uri="{BB962C8B-B14F-4D97-AF65-F5344CB8AC3E}">
        <p14:creationId xmlns:p14="http://schemas.microsoft.com/office/powerpoint/2010/main" val="2985910765"/>
      </p:ext>
    </p:extLst>
  </p:cSld>
  <p:clrMapOvr>
    <a:masterClrMapping/>
  </p:clrMapOvr>
  <p:transition spd="med">
    <p:pull/>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fontScale="47500" lnSpcReduction="20000"/>
          </a:bodyPr>
          <a:lstStyle/>
          <a:p>
            <a:r>
              <a:rPr lang="zh-CN" altLang="zh-CN" dirty="0"/>
              <a:t>（</a:t>
            </a:r>
            <a:r>
              <a:rPr lang="en-US" altLang="zh-CN" dirty="0"/>
              <a:t>6</a:t>
            </a:r>
            <a:r>
              <a:rPr lang="zh-CN" altLang="zh-CN" dirty="0"/>
              <a:t>）使用命令</a:t>
            </a:r>
            <a:r>
              <a:rPr lang="en-US" altLang="zh-CN" dirty="0"/>
              <a:t>set</a:t>
            </a:r>
            <a:r>
              <a:rPr lang="zh-CN" altLang="zh-CN" dirty="0"/>
              <a:t>对</a:t>
            </a:r>
            <a:r>
              <a:rPr lang="en-US" altLang="zh-CN" dirty="0" err="1"/>
              <a:t>ZNode</a:t>
            </a:r>
            <a:r>
              <a:rPr lang="zh-CN" altLang="zh-CN" dirty="0"/>
              <a:t>“</a:t>
            </a:r>
            <a:r>
              <a:rPr lang="en-US" altLang="zh-CN" dirty="0"/>
              <a:t>/</a:t>
            </a:r>
            <a:r>
              <a:rPr lang="en-US" altLang="zh-CN" dirty="0" err="1"/>
              <a:t>xijing</a:t>
            </a:r>
            <a:r>
              <a:rPr lang="zh-CN" altLang="zh-CN" dirty="0"/>
              <a:t>”数据内容进行更新，使用命令及运行效果如下所示。</a:t>
            </a:r>
          </a:p>
          <a:p>
            <a:pPr marL="0" indent="0">
              <a:buNone/>
            </a:pPr>
            <a:r>
              <a:rPr lang="en-US" altLang="zh-CN" i="1" dirty="0"/>
              <a:t>[</a:t>
            </a:r>
            <a:r>
              <a:rPr lang="en-US" altLang="zh-CN" i="1" dirty="0" err="1"/>
              <a:t>zk</a:t>
            </a:r>
            <a:r>
              <a:rPr lang="en-US" altLang="zh-CN" i="1" dirty="0"/>
              <a:t>: slave1:2181(CONNECTED) 3] set /</a:t>
            </a:r>
            <a:r>
              <a:rPr lang="en-US" altLang="zh-CN" i="1" dirty="0" err="1"/>
              <a:t>xijing</a:t>
            </a:r>
            <a:r>
              <a:rPr lang="en-US" altLang="zh-CN" i="1" dirty="0"/>
              <a:t> "</a:t>
            </a:r>
            <a:r>
              <a:rPr lang="en-US" altLang="zh-CN" i="1" dirty="0" err="1"/>
              <a:t>xijing</a:t>
            </a:r>
            <a:r>
              <a:rPr lang="en-US" altLang="zh-CN" i="1" dirty="0"/>
              <a:t> is a persistent node"</a:t>
            </a:r>
            <a:endParaRPr lang="zh-CN" altLang="zh-CN" i="1" dirty="0"/>
          </a:p>
          <a:p>
            <a:pPr marL="0" indent="0">
              <a:buNone/>
            </a:pPr>
            <a:r>
              <a:rPr lang="en-US" altLang="zh-CN" i="1" dirty="0" err="1"/>
              <a:t>cZxid</a:t>
            </a:r>
            <a:r>
              <a:rPr lang="en-US" altLang="zh-CN" i="1" dirty="0"/>
              <a:t> = 0x100000002</a:t>
            </a:r>
            <a:endParaRPr lang="zh-CN" altLang="zh-CN" i="1" dirty="0"/>
          </a:p>
          <a:p>
            <a:pPr marL="0" indent="0">
              <a:buNone/>
            </a:pPr>
            <a:r>
              <a:rPr lang="en-US" altLang="zh-CN" i="1" dirty="0" err="1"/>
              <a:t>ctime</a:t>
            </a:r>
            <a:r>
              <a:rPr lang="en-US" altLang="zh-CN" i="1" dirty="0"/>
              <a:t> = Wed Jul 17 02:25:54 EDT 2019</a:t>
            </a:r>
            <a:endParaRPr lang="zh-CN" altLang="zh-CN" i="1" dirty="0"/>
          </a:p>
          <a:p>
            <a:pPr marL="0" indent="0">
              <a:buNone/>
            </a:pPr>
            <a:r>
              <a:rPr lang="en-US" altLang="zh-CN" i="1" dirty="0" err="1"/>
              <a:t>mZxid</a:t>
            </a:r>
            <a:r>
              <a:rPr lang="en-US" altLang="zh-CN" i="1" dirty="0"/>
              <a:t> = 0x100000003		# </a:t>
            </a:r>
            <a:r>
              <a:rPr lang="zh-CN" altLang="zh-CN" i="1" dirty="0"/>
              <a:t>数据节点最后一次更新时的事务</a:t>
            </a:r>
            <a:r>
              <a:rPr lang="en-US" altLang="zh-CN" i="1" dirty="0"/>
              <a:t>ID</a:t>
            </a:r>
            <a:r>
              <a:rPr lang="zh-CN" altLang="en-US" i="1" dirty="0"/>
              <a:t>，改变</a:t>
            </a:r>
            <a:endParaRPr lang="zh-CN" altLang="zh-CN" i="1" dirty="0"/>
          </a:p>
          <a:p>
            <a:pPr marL="0" indent="0">
              <a:buNone/>
            </a:pPr>
            <a:r>
              <a:rPr lang="en-US" altLang="zh-CN" i="1" dirty="0" err="1"/>
              <a:t>mtime</a:t>
            </a:r>
            <a:r>
              <a:rPr lang="en-US" altLang="zh-CN" i="1" dirty="0"/>
              <a:t> = Wed Jul 17 02:29:23 EDT 2019	# </a:t>
            </a:r>
            <a:r>
              <a:rPr lang="zh-CN" altLang="zh-CN" i="1" dirty="0"/>
              <a:t>数据节点最后一次更新时的时间</a:t>
            </a:r>
            <a:r>
              <a:rPr lang="zh-CN" altLang="en-US" i="1" dirty="0"/>
              <a:t>，改变</a:t>
            </a:r>
            <a:endParaRPr lang="zh-CN" altLang="zh-CN" i="1" dirty="0"/>
          </a:p>
          <a:p>
            <a:pPr marL="0" indent="0">
              <a:buNone/>
            </a:pPr>
            <a:r>
              <a:rPr lang="en-US" altLang="zh-CN" i="1" dirty="0" err="1"/>
              <a:t>pZxid</a:t>
            </a:r>
            <a:r>
              <a:rPr lang="en-US" altLang="zh-CN" i="1" dirty="0"/>
              <a:t> = 0x100000002</a:t>
            </a:r>
            <a:endParaRPr lang="zh-CN" altLang="zh-CN" i="1" dirty="0"/>
          </a:p>
          <a:p>
            <a:pPr marL="0" indent="0">
              <a:buNone/>
            </a:pPr>
            <a:r>
              <a:rPr lang="en-US" altLang="zh-CN" i="1" dirty="0" err="1"/>
              <a:t>cversion</a:t>
            </a:r>
            <a:r>
              <a:rPr lang="en-US" altLang="zh-CN" i="1" dirty="0"/>
              <a:t> = 0</a:t>
            </a:r>
            <a:endParaRPr lang="zh-CN" altLang="zh-CN" i="1" dirty="0"/>
          </a:p>
          <a:p>
            <a:pPr marL="0" indent="0">
              <a:buNone/>
            </a:pPr>
            <a:r>
              <a:rPr lang="en-US" altLang="zh-CN" i="1" dirty="0" err="1"/>
              <a:t>dataVersion</a:t>
            </a:r>
            <a:r>
              <a:rPr lang="en-US" altLang="zh-CN" i="1" dirty="0"/>
              <a:t> = 1	# </a:t>
            </a:r>
            <a:r>
              <a:rPr lang="zh-CN" altLang="zh-CN" i="1" dirty="0"/>
              <a:t>数据节点的版本号</a:t>
            </a:r>
            <a:r>
              <a:rPr lang="zh-CN" altLang="en-US" i="1" dirty="0"/>
              <a:t>，改变</a:t>
            </a:r>
            <a:endParaRPr lang="zh-CN" altLang="zh-CN" i="1" dirty="0"/>
          </a:p>
          <a:p>
            <a:pPr marL="0" indent="0">
              <a:buNone/>
            </a:pPr>
            <a:r>
              <a:rPr lang="en-US" altLang="zh-CN" i="1" dirty="0" err="1"/>
              <a:t>aclVersion</a:t>
            </a:r>
            <a:r>
              <a:rPr lang="en-US" altLang="zh-CN" i="1" dirty="0"/>
              <a:t> = 0</a:t>
            </a:r>
            <a:endParaRPr lang="zh-CN" altLang="zh-CN" i="1" dirty="0"/>
          </a:p>
          <a:p>
            <a:pPr marL="0" indent="0">
              <a:buNone/>
            </a:pPr>
            <a:r>
              <a:rPr lang="en-US" altLang="zh-CN" i="1" dirty="0" err="1"/>
              <a:t>ephemeralOwner</a:t>
            </a:r>
            <a:r>
              <a:rPr lang="en-US" altLang="zh-CN" i="1" dirty="0"/>
              <a:t> = 0x0</a:t>
            </a:r>
            <a:endParaRPr lang="zh-CN" altLang="zh-CN" i="1" dirty="0"/>
          </a:p>
          <a:p>
            <a:pPr marL="0" indent="0">
              <a:buNone/>
            </a:pPr>
            <a:r>
              <a:rPr lang="en-US" altLang="zh-CN" i="1" dirty="0" err="1"/>
              <a:t>dataLength</a:t>
            </a:r>
            <a:r>
              <a:rPr lang="en-US" altLang="zh-CN" i="1" dirty="0"/>
              <a:t> = 27	# </a:t>
            </a:r>
            <a:r>
              <a:rPr lang="zh-CN" altLang="zh-CN" i="1" dirty="0"/>
              <a:t>数据内容的长度</a:t>
            </a:r>
            <a:r>
              <a:rPr lang="zh-CN" altLang="en-US" i="1" dirty="0"/>
              <a:t>，改变</a:t>
            </a:r>
            <a:endParaRPr lang="zh-CN" altLang="zh-CN" i="1" dirty="0"/>
          </a:p>
          <a:p>
            <a:pPr marL="0" indent="0">
              <a:buNone/>
            </a:pPr>
            <a:r>
              <a:rPr lang="en-US" altLang="zh-CN" i="1" dirty="0" err="1"/>
              <a:t>numChildren</a:t>
            </a:r>
            <a:r>
              <a:rPr lang="en-US" altLang="zh-CN" i="1" dirty="0"/>
              <a:t> = 0</a:t>
            </a:r>
            <a:endParaRPr lang="zh-CN" altLang="zh-CN" i="1" dirty="0"/>
          </a:p>
          <a:p>
            <a:pPr marL="0" indent="0">
              <a:buNone/>
            </a:pPr>
            <a:r>
              <a:rPr lang="en-US" altLang="zh-CN" i="1" dirty="0"/>
              <a:t>[</a:t>
            </a:r>
            <a:r>
              <a:rPr lang="en-US" altLang="zh-CN" i="1" dirty="0" err="1"/>
              <a:t>zk</a:t>
            </a:r>
            <a:r>
              <a:rPr lang="en-US" altLang="zh-CN" i="1" dirty="0"/>
              <a:t>: slave1:2181(CONNECTED) 4]</a:t>
            </a:r>
            <a:endParaRPr lang="zh-CN" altLang="zh-CN" i="1" dirty="0"/>
          </a:p>
        </p:txBody>
      </p:sp>
    </p:spTree>
    <p:extLst>
      <p:ext uri="{BB962C8B-B14F-4D97-AF65-F5344CB8AC3E}">
        <p14:creationId xmlns:p14="http://schemas.microsoft.com/office/powerpoint/2010/main" val="29470360"/>
      </p:ext>
    </p:extLst>
  </p:cSld>
  <p:clrMapOvr>
    <a:masterClrMapping/>
  </p:clrMapOvr>
  <p:transition spd="med">
    <p:pull/>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fontScale="92500" lnSpcReduction="20000"/>
          </a:bodyPr>
          <a:lstStyle/>
          <a:p>
            <a:r>
              <a:rPr lang="zh-CN" altLang="zh-CN" sz="700" dirty="0"/>
              <a:t>（</a:t>
            </a:r>
            <a:r>
              <a:rPr lang="en-US" altLang="zh-CN" sz="700" dirty="0"/>
              <a:t>7</a:t>
            </a:r>
            <a:r>
              <a:rPr lang="zh-CN" altLang="zh-CN" sz="700" dirty="0"/>
              <a:t>）使用命令</a:t>
            </a:r>
            <a:r>
              <a:rPr lang="en-US" altLang="zh-CN" sz="700" dirty="0"/>
              <a:t>create</a:t>
            </a:r>
            <a:r>
              <a:rPr lang="zh-CN" altLang="zh-CN" sz="700" dirty="0"/>
              <a:t>在根目录“</a:t>
            </a:r>
            <a:r>
              <a:rPr lang="en-US" altLang="zh-CN" sz="700" dirty="0"/>
              <a:t>/</a:t>
            </a:r>
            <a:r>
              <a:rPr lang="zh-CN" altLang="zh-CN" sz="700" dirty="0"/>
              <a:t>”下依次创建持久顺序节点“</a:t>
            </a:r>
            <a:r>
              <a:rPr lang="en-US" altLang="zh-CN" sz="700" dirty="0" err="1"/>
              <a:t>xijing</a:t>
            </a:r>
            <a:r>
              <a:rPr lang="zh-CN" altLang="zh-CN" sz="700" dirty="0"/>
              <a:t>”、临时节点“</a:t>
            </a:r>
            <a:r>
              <a:rPr lang="en-US" altLang="zh-CN" sz="700" dirty="0" err="1"/>
              <a:t>xijingTmp</a:t>
            </a:r>
            <a:r>
              <a:rPr lang="zh-CN" altLang="zh-CN" sz="700" dirty="0"/>
              <a:t>”、临时顺序节点“</a:t>
            </a:r>
            <a:r>
              <a:rPr lang="en-US" altLang="zh-CN" sz="700" dirty="0" err="1"/>
              <a:t>xijingTmp</a:t>
            </a:r>
            <a:r>
              <a:rPr lang="zh-CN" altLang="zh-CN" sz="700" dirty="0"/>
              <a:t>”及各自相关数据内容，并查看这三个节点信息。依次使用命令及运行效果如下所示。</a:t>
            </a:r>
            <a:endParaRPr lang="en-US" altLang="zh-CN" sz="700" dirty="0"/>
          </a:p>
          <a:p>
            <a:r>
              <a:rPr lang="zh-CN" altLang="zh-CN" sz="700" dirty="0"/>
              <a:t>创建持久顺序节点“</a:t>
            </a:r>
            <a:r>
              <a:rPr lang="en-US" altLang="zh-CN" sz="700" dirty="0" err="1"/>
              <a:t>xijing</a:t>
            </a:r>
            <a:r>
              <a:rPr lang="zh-CN" altLang="zh-CN" sz="700" dirty="0"/>
              <a:t>”</a:t>
            </a:r>
          </a:p>
          <a:p>
            <a:pPr marL="0" indent="0">
              <a:buNone/>
            </a:pPr>
            <a:r>
              <a:rPr lang="en-US" altLang="zh-CN" sz="700" i="1" dirty="0"/>
              <a:t>[</a:t>
            </a:r>
            <a:r>
              <a:rPr lang="en-US" altLang="zh-CN" sz="700" i="1" dirty="0" err="1"/>
              <a:t>zk</a:t>
            </a:r>
            <a:r>
              <a:rPr lang="en-US" altLang="zh-CN" sz="700" i="1" dirty="0"/>
              <a:t>: slave1:2181(CONNECTED) 4] create -s /</a:t>
            </a:r>
            <a:r>
              <a:rPr lang="en-US" altLang="zh-CN" sz="700" i="1" dirty="0" err="1"/>
              <a:t>xijing</a:t>
            </a:r>
            <a:r>
              <a:rPr lang="en-US" altLang="zh-CN" sz="700" i="1" dirty="0"/>
              <a:t> "it's a persistent sequential node"</a:t>
            </a:r>
            <a:endParaRPr lang="zh-CN" altLang="zh-CN" sz="700" i="1" dirty="0"/>
          </a:p>
          <a:p>
            <a:pPr marL="0" indent="0">
              <a:buNone/>
            </a:pPr>
            <a:r>
              <a:rPr lang="en-US" altLang="zh-CN" sz="700" i="1" dirty="0"/>
              <a:t>Created /xijing0000000001</a:t>
            </a:r>
            <a:endParaRPr lang="zh-CN" altLang="zh-CN" sz="700" i="1" dirty="0"/>
          </a:p>
          <a:p>
            <a:pPr marL="0" indent="0">
              <a:buNone/>
            </a:pPr>
            <a:r>
              <a:rPr lang="en-US" altLang="zh-CN" sz="700" i="1" dirty="0"/>
              <a:t>[</a:t>
            </a:r>
            <a:r>
              <a:rPr lang="en-US" altLang="zh-CN" sz="700" i="1" dirty="0" err="1"/>
              <a:t>zk</a:t>
            </a:r>
            <a:r>
              <a:rPr lang="en-US" altLang="zh-CN" sz="700" i="1" dirty="0"/>
              <a:t>: slave1:2181(CONNECTED) 5] get /xijing0000000001</a:t>
            </a:r>
            <a:endParaRPr lang="zh-CN" altLang="zh-CN" sz="700" i="1" dirty="0"/>
          </a:p>
          <a:p>
            <a:pPr marL="0" indent="0">
              <a:buNone/>
            </a:pPr>
            <a:r>
              <a:rPr lang="en-US" altLang="zh-CN" sz="700" i="1" dirty="0"/>
              <a:t>it's a persistent sequential node</a:t>
            </a:r>
            <a:endParaRPr lang="zh-CN" altLang="zh-CN" sz="700" i="1" dirty="0"/>
          </a:p>
          <a:p>
            <a:pPr marL="0" indent="0">
              <a:buNone/>
            </a:pPr>
            <a:r>
              <a:rPr lang="en-US" altLang="zh-CN" sz="700" i="1" dirty="0" err="1"/>
              <a:t>cZxid</a:t>
            </a:r>
            <a:r>
              <a:rPr lang="en-US" altLang="zh-CN" sz="700" i="1" dirty="0"/>
              <a:t> = 0x100000004</a:t>
            </a:r>
            <a:endParaRPr lang="zh-CN" altLang="zh-CN" sz="700" i="1" dirty="0"/>
          </a:p>
          <a:p>
            <a:pPr marL="0" indent="0">
              <a:buNone/>
            </a:pPr>
            <a:r>
              <a:rPr lang="en-US" altLang="zh-CN" sz="700" i="1" dirty="0" err="1"/>
              <a:t>ctime</a:t>
            </a:r>
            <a:r>
              <a:rPr lang="en-US" altLang="zh-CN" sz="700" i="1" dirty="0"/>
              <a:t> = Wed Jul 17 02:34:14 EDT 2019</a:t>
            </a:r>
            <a:endParaRPr lang="zh-CN" altLang="zh-CN" sz="700" i="1" dirty="0"/>
          </a:p>
          <a:p>
            <a:pPr marL="0" indent="0">
              <a:buNone/>
            </a:pPr>
            <a:r>
              <a:rPr lang="en-US" altLang="zh-CN" sz="700" i="1" dirty="0" err="1"/>
              <a:t>mZxid</a:t>
            </a:r>
            <a:r>
              <a:rPr lang="en-US" altLang="zh-CN" sz="700" i="1" dirty="0"/>
              <a:t> = 0x100000004</a:t>
            </a:r>
            <a:endParaRPr lang="zh-CN" altLang="zh-CN" sz="700" i="1" dirty="0"/>
          </a:p>
          <a:p>
            <a:pPr marL="0" indent="0">
              <a:buNone/>
            </a:pPr>
            <a:r>
              <a:rPr lang="en-US" altLang="zh-CN" sz="700" i="1" dirty="0" err="1"/>
              <a:t>mtime</a:t>
            </a:r>
            <a:r>
              <a:rPr lang="en-US" altLang="zh-CN" sz="700" i="1" dirty="0"/>
              <a:t> = Wed Jul 17 02:34:14 EDT 2019</a:t>
            </a:r>
            <a:endParaRPr lang="zh-CN" altLang="zh-CN" sz="700" i="1" dirty="0"/>
          </a:p>
          <a:p>
            <a:pPr marL="0" indent="0">
              <a:buNone/>
            </a:pPr>
            <a:r>
              <a:rPr lang="en-US" altLang="zh-CN" sz="700" i="1" dirty="0" err="1"/>
              <a:t>pZxid</a:t>
            </a:r>
            <a:r>
              <a:rPr lang="en-US" altLang="zh-CN" sz="700" i="1" dirty="0"/>
              <a:t> = 0x100000004</a:t>
            </a:r>
            <a:endParaRPr lang="zh-CN" altLang="zh-CN" sz="700" i="1" dirty="0"/>
          </a:p>
          <a:p>
            <a:pPr marL="0" indent="0">
              <a:buNone/>
            </a:pPr>
            <a:r>
              <a:rPr lang="en-US" altLang="zh-CN" sz="700" i="1" dirty="0" err="1"/>
              <a:t>cversion</a:t>
            </a:r>
            <a:r>
              <a:rPr lang="en-US" altLang="zh-CN" sz="700" i="1" dirty="0"/>
              <a:t> = 0</a:t>
            </a:r>
            <a:endParaRPr lang="zh-CN" altLang="zh-CN" sz="700" i="1" dirty="0"/>
          </a:p>
          <a:p>
            <a:pPr marL="0" indent="0">
              <a:buNone/>
            </a:pPr>
            <a:r>
              <a:rPr lang="en-US" altLang="zh-CN" sz="700" i="1" dirty="0" err="1"/>
              <a:t>dataVersion</a:t>
            </a:r>
            <a:r>
              <a:rPr lang="en-US" altLang="zh-CN" sz="700" i="1" dirty="0"/>
              <a:t> = 0</a:t>
            </a:r>
            <a:endParaRPr lang="zh-CN" altLang="zh-CN" sz="700" i="1" dirty="0"/>
          </a:p>
          <a:p>
            <a:pPr marL="0" indent="0">
              <a:buNone/>
            </a:pPr>
            <a:r>
              <a:rPr lang="en-US" altLang="zh-CN" sz="700" i="1" dirty="0" err="1"/>
              <a:t>aclVersion</a:t>
            </a:r>
            <a:r>
              <a:rPr lang="en-US" altLang="zh-CN" sz="700" i="1" dirty="0"/>
              <a:t> = 0</a:t>
            </a:r>
            <a:endParaRPr lang="zh-CN" altLang="zh-CN" sz="700" i="1" dirty="0"/>
          </a:p>
          <a:p>
            <a:pPr marL="0" indent="0">
              <a:buNone/>
            </a:pPr>
            <a:r>
              <a:rPr lang="en-US" altLang="zh-CN" sz="700" i="1" dirty="0" err="1"/>
              <a:t>ephemeralOwner</a:t>
            </a:r>
            <a:r>
              <a:rPr lang="en-US" altLang="zh-CN" sz="700" i="1" dirty="0"/>
              <a:t> = 0x0</a:t>
            </a:r>
            <a:endParaRPr lang="zh-CN" altLang="zh-CN" sz="700" i="1" dirty="0"/>
          </a:p>
          <a:p>
            <a:pPr marL="0" indent="0">
              <a:buNone/>
            </a:pPr>
            <a:r>
              <a:rPr lang="en-US" altLang="zh-CN" sz="700" i="1" dirty="0" err="1"/>
              <a:t>dataLength</a:t>
            </a:r>
            <a:r>
              <a:rPr lang="en-US" altLang="zh-CN" sz="700" i="1" dirty="0"/>
              <a:t> = 33</a:t>
            </a:r>
            <a:endParaRPr lang="zh-CN" altLang="zh-CN" sz="700" i="1" dirty="0"/>
          </a:p>
          <a:p>
            <a:pPr marL="0" indent="0">
              <a:buNone/>
            </a:pPr>
            <a:r>
              <a:rPr lang="en-US" altLang="zh-CN" sz="700" i="1" dirty="0" err="1"/>
              <a:t>numChildren</a:t>
            </a:r>
            <a:r>
              <a:rPr lang="en-US" altLang="zh-CN" sz="700" i="1" dirty="0"/>
              <a:t> = 0</a:t>
            </a:r>
            <a:endParaRPr lang="zh-CN" altLang="zh-CN" sz="700" i="1" dirty="0"/>
          </a:p>
          <a:p>
            <a:pPr marL="0" indent="0">
              <a:buNone/>
            </a:pPr>
            <a:r>
              <a:rPr lang="en-US" altLang="zh-CN" sz="700" i="1" dirty="0"/>
              <a:t>[</a:t>
            </a:r>
            <a:r>
              <a:rPr lang="en-US" altLang="zh-CN" sz="700" i="1" dirty="0" err="1"/>
              <a:t>zk</a:t>
            </a:r>
            <a:r>
              <a:rPr lang="en-US" altLang="zh-CN" sz="700" i="1" dirty="0"/>
              <a:t>: slave1:2181(CONNECTED) 6]</a:t>
            </a:r>
            <a:endParaRPr lang="zh-CN" altLang="zh-CN" sz="700" i="1" dirty="0"/>
          </a:p>
        </p:txBody>
      </p:sp>
    </p:spTree>
    <p:extLst>
      <p:ext uri="{BB962C8B-B14F-4D97-AF65-F5344CB8AC3E}">
        <p14:creationId xmlns:p14="http://schemas.microsoft.com/office/powerpoint/2010/main" val="2403317871"/>
      </p:ext>
    </p:extLst>
  </p:cSld>
  <p:clrMapOvr>
    <a:masterClrMapping/>
  </p:clrMapOvr>
  <p:transition spd="med">
    <p:pull/>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fontScale="32500" lnSpcReduction="20000"/>
          </a:bodyPr>
          <a:lstStyle/>
          <a:p>
            <a:r>
              <a:rPr lang="zh-CN" altLang="en-US" dirty="0"/>
              <a:t>创建临时节点“</a:t>
            </a:r>
            <a:r>
              <a:rPr lang="en-US" altLang="zh-CN" dirty="0" err="1"/>
              <a:t>xijingTmp</a:t>
            </a:r>
            <a:r>
              <a:rPr lang="en-US" altLang="zh-CN" dirty="0"/>
              <a:t>”</a:t>
            </a:r>
          </a:p>
          <a:p>
            <a:pPr marL="0" indent="0">
              <a:buNone/>
            </a:pPr>
            <a:r>
              <a:rPr lang="en-US" altLang="zh-CN" i="1" dirty="0"/>
              <a:t>[</a:t>
            </a:r>
            <a:r>
              <a:rPr lang="en-US" altLang="zh-CN" i="1" dirty="0" err="1"/>
              <a:t>zk</a:t>
            </a:r>
            <a:r>
              <a:rPr lang="en-US" altLang="zh-CN" i="1" dirty="0"/>
              <a:t>: slave1:2181(CONNECTED) 6] create -e /</a:t>
            </a:r>
            <a:r>
              <a:rPr lang="en-US" altLang="zh-CN" i="1" dirty="0" err="1"/>
              <a:t>xijingTmp</a:t>
            </a:r>
            <a:r>
              <a:rPr lang="en-US" altLang="zh-CN" i="1" dirty="0"/>
              <a:t> "it's a ephemeral node"</a:t>
            </a:r>
            <a:endParaRPr lang="zh-CN" altLang="zh-CN" i="1" dirty="0"/>
          </a:p>
          <a:p>
            <a:pPr marL="0" indent="0">
              <a:buNone/>
            </a:pPr>
            <a:r>
              <a:rPr lang="en-US" altLang="zh-CN" i="1" dirty="0"/>
              <a:t>Created /</a:t>
            </a:r>
            <a:r>
              <a:rPr lang="en-US" altLang="zh-CN" i="1" dirty="0" err="1"/>
              <a:t>xijingTmp</a:t>
            </a:r>
            <a:endParaRPr lang="zh-CN" altLang="zh-CN" i="1" dirty="0"/>
          </a:p>
          <a:p>
            <a:pPr marL="0" indent="0">
              <a:buNone/>
            </a:pPr>
            <a:r>
              <a:rPr lang="en-US" altLang="zh-CN" i="1" dirty="0"/>
              <a:t>[</a:t>
            </a:r>
            <a:r>
              <a:rPr lang="en-US" altLang="zh-CN" i="1" dirty="0" err="1"/>
              <a:t>zk</a:t>
            </a:r>
            <a:r>
              <a:rPr lang="en-US" altLang="zh-CN" i="1" dirty="0"/>
              <a:t>: slave1:2181(CONNECTED) 7] get /</a:t>
            </a:r>
            <a:r>
              <a:rPr lang="en-US" altLang="zh-CN" i="1" dirty="0" err="1"/>
              <a:t>xijingTmp</a:t>
            </a:r>
            <a:endParaRPr lang="zh-CN" altLang="zh-CN" i="1" dirty="0"/>
          </a:p>
          <a:p>
            <a:pPr marL="0" indent="0">
              <a:buNone/>
            </a:pPr>
            <a:r>
              <a:rPr lang="en-US" altLang="zh-CN" i="1" dirty="0"/>
              <a:t>it's a ephemeral node</a:t>
            </a:r>
            <a:endParaRPr lang="zh-CN" altLang="zh-CN" i="1" dirty="0"/>
          </a:p>
          <a:p>
            <a:pPr marL="0" indent="0">
              <a:buNone/>
            </a:pPr>
            <a:r>
              <a:rPr lang="en-US" altLang="zh-CN" i="1" dirty="0" err="1"/>
              <a:t>cZxid</a:t>
            </a:r>
            <a:r>
              <a:rPr lang="en-US" altLang="zh-CN" i="1" dirty="0"/>
              <a:t> = 0x100000005</a:t>
            </a:r>
            <a:endParaRPr lang="zh-CN" altLang="zh-CN" i="1" dirty="0"/>
          </a:p>
          <a:p>
            <a:pPr marL="0" indent="0">
              <a:buNone/>
            </a:pPr>
            <a:r>
              <a:rPr lang="en-US" altLang="zh-CN" i="1" dirty="0" err="1"/>
              <a:t>ctime</a:t>
            </a:r>
            <a:r>
              <a:rPr lang="en-US" altLang="zh-CN" i="1" dirty="0"/>
              <a:t> = Wed Jul 17 02:34:59 EDT 2019</a:t>
            </a:r>
            <a:endParaRPr lang="zh-CN" altLang="zh-CN" i="1" dirty="0"/>
          </a:p>
          <a:p>
            <a:pPr marL="0" indent="0">
              <a:buNone/>
            </a:pPr>
            <a:r>
              <a:rPr lang="en-US" altLang="zh-CN" i="1" dirty="0" err="1"/>
              <a:t>mZxid</a:t>
            </a:r>
            <a:r>
              <a:rPr lang="en-US" altLang="zh-CN" i="1" dirty="0"/>
              <a:t> = 0x100000005</a:t>
            </a:r>
            <a:endParaRPr lang="zh-CN" altLang="zh-CN" i="1" dirty="0"/>
          </a:p>
          <a:p>
            <a:pPr marL="0" indent="0">
              <a:buNone/>
            </a:pPr>
            <a:r>
              <a:rPr lang="en-US" altLang="zh-CN" i="1" dirty="0" err="1"/>
              <a:t>mtime</a:t>
            </a:r>
            <a:r>
              <a:rPr lang="en-US" altLang="zh-CN" i="1" dirty="0"/>
              <a:t> = Wed Jul 17 02:34:59 EDT 2019</a:t>
            </a:r>
            <a:endParaRPr lang="zh-CN" altLang="zh-CN" i="1" dirty="0"/>
          </a:p>
          <a:p>
            <a:pPr marL="0" indent="0">
              <a:buNone/>
            </a:pPr>
            <a:r>
              <a:rPr lang="en-US" altLang="zh-CN" i="1" dirty="0" err="1"/>
              <a:t>pZxid</a:t>
            </a:r>
            <a:r>
              <a:rPr lang="en-US" altLang="zh-CN" i="1" dirty="0"/>
              <a:t> = 0x100000005</a:t>
            </a:r>
            <a:endParaRPr lang="zh-CN" altLang="zh-CN" i="1" dirty="0"/>
          </a:p>
          <a:p>
            <a:pPr marL="0" indent="0">
              <a:buNone/>
            </a:pPr>
            <a:r>
              <a:rPr lang="en-US" altLang="zh-CN" i="1" dirty="0" err="1"/>
              <a:t>cversion</a:t>
            </a:r>
            <a:r>
              <a:rPr lang="en-US" altLang="zh-CN" i="1" dirty="0"/>
              <a:t> = 0</a:t>
            </a:r>
            <a:endParaRPr lang="zh-CN" altLang="zh-CN" i="1" dirty="0"/>
          </a:p>
          <a:p>
            <a:pPr marL="0" indent="0">
              <a:buNone/>
            </a:pPr>
            <a:r>
              <a:rPr lang="en-US" altLang="zh-CN" i="1" dirty="0" err="1"/>
              <a:t>dataVersion</a:t>
            </a:r>
            <a:r>
              <a:rPr lang="en-US" altLang="zh-CN" i="1" dirty="0"/>
              <a:t> = 0</a:t>
            </a:r>
            <a:endParaRPr lang="zh-CN" altLang="zh-CN" i="1" dirty="0"/>
          </a:p>
          <a:p>
            <a:pPr marL="0" indent="0">
              <a:buNone/>
            </a:pPr>
            <a:r>
              <a:rPr lang="en-US" altLang="zh-CN" i="1" dirty="0" err="1"/>
              <a:t>aclVersion</a:t>
            </a:r>
            <a:r>
              <a:rPr lang="en-US" altLang="zh-CN" i="1" dirty="0"/>
              <a:t> = 0</a:t>
            </a:r>
            <a:endParaRPr lang="zh-CN" altLang="zh-CN" i="1" dirty="0"/>
          </a:p>
          <a:p>
            <a:pPr marL="0" indent="0">
              <a:buNone/>
            </a:pPr>
            <a:r>
              <a:rPr lang="en-US" altLang="zh-CN" i="1" dirty="0" err="1"/>
              <a:t>ephemeralOwner</a:t>
            </a:r>
            <a:r>
              <a:rPr lang="en-US" altLang="zh-CN" i="1" dirty="0"/>
              <a:t> = 0x200075948aa0000	# </a:t>
            </a:r>
            <a:r>
              <a:rPr lang="zh-CN" altLang="zh-CN" dirty="0"/>
              <a:t>不再是之前持久节点的值“</a:t>
            </a:r>
            <a:r>
              <a:rPr lang="en-US" altLang="zh-CN" dirty="0"/>
              <a:t>0x0</a:t>
            </a:r>
            <a:r>
              <a:rPr lang="zh-CN" altLang="zh-CN" dirty="0"/>
              <a:t>”</a:t>
            </a:r>
            <a:endParaRPr lang="zh-CN" altLang="zh-CN" i="1" dirty="0"/>
          </a:p>
          <a:p>
            <a:pPr marL="0" indent="0">
              <a:buNone/>
            </a:pPr>
            <a:r>
              <a:rPr lang="en-US" altLang="zh-CN" i="1" dirty="0" err="1"/>
              <a:t>dataLength</a:t>
            </a:r>
            <a:r>
              <a:rPr lang="en-US" altLang="zh-CN" i="1" dirty="0"/>
              <a:t> = 21</a:t>
            </a:r>
            <a:endParaRPr lang="zh-CN" altLang="zh-CN" i="1" dirty="0"/>
          </a:p>
          <a:p>
            <a:pPr marL="0" indent="0">
              <a:buNone/>
            </a:pPr>
            <a:r>
              <a:rPr lang="en-US" altLang="zh-CN" i="1" dirty="0" err="1"/>
              <a:t>numChildren</a:t>
            </a:r>
            <a:r>
              <a:rPr lang="en-US" altLang="zh-CN" i="1" dirty="0"/>
              <a:t> = 0</a:t>
            </a:r>
            <a:endParaRPr lang="zh-CN" altLang="zh-CN" i="1" dirty="0"/>
          </a:p>
          <a:p>
            <a:pPr marL="0" indent="0">
              <a:buNone/>
            </a:pPr>
            <a:r>
              <a:rPr lang="en-US" altLang="zh-CN" i="1" dirty="0"/>
              <a:t>[</a:t>
            </a:r>
            <a:r>
              <a:rPr lang="en-US" altLang="zh-CN" i="1" dirty="0" err="1"/>
              <a:t>zk</a:t>
            </a:r>
            <a:r>
              <a:rPr lang="en-US" altLang="zh-CN" i="1" dirty="0"/>
              <a:t>: slave1:2181(CONNECTED) 8]</a:t>
            </a:r>
            <a:endParaRPr lang="zh-CN" altLang="zh-CN" i="1" dirty="0"/>
          </a:p>
        </p:txBody>
      </p:sp>
    </p:spTree>
    <p:extLst>
      <p:ext uri="{BB962C8B-B14F-4D97-AF65-F5344CB8AC3E}">
        <p14:creationId xmlns:p14="http://schemas.microsoft.com/office/powerpoint/2010/main" val="1841917587"/>
      </p:ext>
    </p:extLst>
  </p:cSld>
  <p:clrMapOvr>
    <a:masterClrMapping/>
  </p:clrMapOvr>
  <p:transition spd="med">
    <p:pull/>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fontScale="32500" lnSpcReduction="20000"/>
          </a:bodyPr>
          <a:lstStyle/>
          <a:p>
            <a:r>
              <a:rPr lang="zh-CN" altLang="en-US" dirty="0"/>
              <a:t>创建临时顺序节点“</a:t>
            </a:r>
            <a:r>
              <a:rPr lang="en-US" altLang="zh-CN" dirty="0" err="1"/>
              <a:t>xijingTmp</a:t>
            </a:r>
            <a:r>
              <a:rPr lang="en-US" altLang="zh-CN" dirty="0"/>
              <a:t>” </a:t>
            </a:r>
          </a:p>
          <a:p>
            <a:pPr marL="0" indent="0">
              <a:buNone/>
            </a:pPr>
            <a:r>
              <a:rPr lang="en-US" altLang="zh-CN" i="1" dirty="0"/>
              <a:t>[</a:t>
            </a:r>
            <a:r>
              <a:rPr lang="en-US" altLang="zh-CN" i="1" dirty="0" err="1"/>
              <a:t>zk</a:t>
            </a:r>
            <a:r>
              <a:rPr lang="en-US" altLang="zh-CN" i="1" dirty="0"/>
              <a:t>: slave1:2181(CONNECTED) 8] create -e -s /</a:t>
            </a:r>
            <a:r>
              <a:rPr lang="en-US" altLang="zh-CN" i="1" dirty="0" err="1"/>
              <a:t>xijingTmp</a:t>
            </a:r>
            <a:r>
              <a:rPr lang="en-US" altLang="zh-CN" i="1" dirty="0"/>
              <a:t> "it's a ephemeral sequential node"</a:t>
            </a:r>
          </a:p>
          <a:p>
            <a:pPr marL="0" indent="0">
              <a:buNone/>
            </a:pPr>
            <a:r>
              <a:rPr lang="en-US" altLang="zh-CN" i="1" dirty="0"/>
              <a:t>Created /xijingTmp0000000003</a:t>
            </a:r>
          </a:p>
          <a:p>
            <a:pPr marL="0" indent="0">
              <a:buNone/>
            </a:pPr>
            <a:r>
              <a:rPr lang="en-US" altLang="zh-CN" i="1" dirty="0"/>
              <a:t>[</a:t>
            </a:r>
            <a:r>
              <a:rPr lang="en-US" altLang="zh-CN" i="1" dirty="0" err="1"/>
              <a:t>zk</a:t>
            </a:r>
            <a:r>
              <a:rPr lang="en-US" altLang="zh-CN" i="1" dirty="0"/>
              <a:t>: slave1:2181(CONNECTED) 9] get /xijingTmp0000000003</a:t>
            </a:r>
          </a:p>
          <a:p>
            <a:pPr marL="0" indent="0">
              <a:buNone/>
            </a:pPr>
            <a:r>
              <a:rPr lang="en-US" altLang="zh-CN" i="1" dirty="0"/>
              <a:t>it's a ephemeral sequential node</a:t>
            </a:r>
          </a:p>
          <a:p>
            <a:pPr marL="0" indent="0">
              <a:buNone/>
            </a:pPr>
            <a:r>
              <a:rPr lang="en-US" altLang="zh-CN" i="1" dirty="0" err="1"/>
              <a:t>cZxid</a:t>
            </a:r>
            <a:r>
              <a:rPr lang="en-US" altLang="zh-CN" i="1" dirty="0"/>
              <a:t> = 0x100000006</a:t>
            </a:r>
          </a:p>
          <a:p>
            <a:pPr marL="0" indent="0">
              <a:buNone/>
            </a:pPr>
            <a:r>
              <a:rPr lang="en-US" altLang="zh-CN" i="1" dirty="0" err="1"/>
              <a:t>ctime</a:t>
            </a:r>
            <a:r>
              <a:rPr lang="en-US" altLang="zh-CN" i="1" dirty="0"/>
              <a:t> = Wed Jul 17 02:35:27 EDT 2019</a:t>
            </a:r>
          </a:p>
          <a:p>
            <a:pPr marL="0" indent="0">
              <a:buNone/>
            </a:pPr>
            <a:r>
              <a:rPr lang="en-US" altLang="zh-CN" i="1" dirty="0" err="1"/>
              <a:t>mZxid</a:t>
            </a:r>
            <a:r>
              <a:rPr lang="en-US" altLang="zh-CN" i="1" dirty="0"/>
              <a:t> = 0x100000006</a:t>
            </a:r>
          </a:p>
          <a:p>
            <a:pPr marL="0" indent="0">
              <a:buNone/>
            </a:pPr>
            <a:r>
              <a:rPr lang="en-US" altLang="zh-CN" i="1" dirty="0" err="1"/>
              <a:t>mtime</a:t>
            </a:r>
            <a:r>
              <a:rPr lang="en-US" altLang="zh-CN" i="1" dirty="0"/>
              <a:t> = Wed Jul 17 02:35:27 EDT 2019</a:t>
            </a:r>
          </a:p>
          <a:p>
            <a:pPr marL="0" indent="0">
              <a:buNone/>
            </a:pPr>
            <a:r>
              <a:rPr lang="en-US" altLang="zh-CN" i="1" dirty="0" err="1"/>
              <a:t>pZxid</a:t>
            </a:r>
            <a:r>
              <a:rPr lang="en-US" altLang="zh-CN" i="1" dirty="0"/>
              <a:t> = 0x100000006</a:t>
            </a:r>
          </a:p>
          <a:p>
            <a:pPr marL="0" indent="0">
              <a:buNone/>
            </a:pPr>
            <a:r>
              <a:rPr lang="en-US" altLang="zh-CN" i="1" dirty="0" err="1"/>
              <a:t>cversion</a:t>
            </a:r>
            <a:r>
              <a:rPr lang="en-US" altLang="zh-CN" i="1" dirty="0"/>
              <a:t> = 0</a:t>
            </a:r>
          </a:p>
          <a:p>
            <a:pPr marL="0" indent="0">
              <a:buNone/>
            </a:pPr>
            <a:r>
              <a:rPr lang="en-US" altLang="zh-CN" i="1" dirty="0" err="1"/>
              <a:t>dataVersion</a:t>
            </a:r>
            <a:r>
              <a:rPr lang="en-US" altLang="zh-CN" i="1" dirty="0"/>
              <a:t> = 0</a:t>
            </a:r>
          </a:p>
          <a:p>
            <a:pPr marL="0" indent="0">
              <a:buNone/>
            </a:pPr>
            <a:r>
              <a:rPr lang="en-US" altLang="zh-CN" i="1" dirty="0" err="1"/>
              <a:t>aclVersion</a:t>
            </a:r>
            <a:r>
              <a:rPr lang="en-US" altLang="zh-CN" i="1" dirty="0"/>
              <a:t> = 0</a:t>
            </a:r>
          </a:p>
          <a:p>
            <a:pPr marL="0" indent="0">
              <a:buNone/>
            </a:pPr>
            <a:r>
              <a:rPr lang="en-US" altLang="zh-CN" i="1" dirty="0" err="1"/>
              <a:t>ephemeralOwner</a:t>
            </a:r>
            <a:r>
              <a:rPr lang="en-US" altLang="zh-CN" i="1" dirty="0"/>
              <a:t> = 0x200075948aa0000</a:t>
            </a:r>
          </a:p>
          <a:p>
            <a:pPr marL="0" indent="0">
              <a:buNone/>
            </a:pPr>
            <a:r>
              <a:rPr lang="en-US" altLang="zh-CN" i="1" dirty="0" err="1"/>
              <a:t>dataLength</a:t>
            </a:r>
            <a:r>
              <a:rPr lang="en-US" altLang="zh-CN" i="1" dirty="0"/>
              <a:t> = 32</a:t>
            </a:r>
          </a:p>
          <a:p>
            <a:pPr marL="0" indent="0">
              <a:buNone/>
            </a:pPr>
            <a:r>
              <a:rPr lang="en-US" altLang="zh-CN" i="1" dirty="0" err="1"/>
              <a:t>numChildren</a:t>
            </a:r>
            <a:r>
              <a:rPr lang="en-US" altLang="zh-CN" i="1" dirty="0"/>
              <a:t> = 0</a:t>
            </a:r>
          </a:p>
          <a:p>
            <a:pPr marL="0" indent="0">
              <a:buNone/>
            </a:pPr>
            <a:r>
              <a:rPr lang="en-US" altLang="zh-CN" i="1" dirty="0"/>
              <a:t>[</a:t>
            </a:r>
            <a:r>
              <a:rPr lang="en-US" altLang="zh-CN" i="1" dirty="0" err="1"/>
              <a:t>zk</a:t>
            </a:r>
            <a:r>
              <a:rPr lang="en-US" altLang="zh-CN" i="1" dirty="0"/>
              <a:t>: slave1:2181(CONNECTED) 10]</a:t>
            </a:r>
          </a:p>
        </p:txBody>
      </p:sp>
    </p:spTree>
    <p:extLst>
      <p:ext uri="{BB962C8B-B14F-4D97-AF65-F5344CB8AC3E}">
        <p14:creationId xmlns:p14="http://schemas.microsoft.com/office/powerpoint/2010/main" val="1422778740"/>
      </p:ext>
    </p:extLst>
  </p:cSld>
  <p:clrMapOvr>
    <a:masterClrMapping/>
  </p:clrMapOvr>
  <p:transition spd="med">
    <p:pull/>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a:bodyPr>
          <a:lstStyle/>
          <a:p>
            <a:r>
              <a:rPr lang="zh-CN" altLang="zh-CN" dirty="0"/>
              <a:t>（</a:t>
            </a:r>
            <a:r>
              <a:rPr lang="en-US" altLang="zh-CN" dirty="0"/>
              <a:t>8</a:t>
            </a:r>
            <a:r>
              <a:rPr lang="zh-CN" altLang="zh-CN" dirty="0"/>
              <a:t>）使用命令</a:t>
            </a:r>
            <a:r>
              <a:rPr lang="en-US" altLang="zh-CN" dirty="0"/>
              <a:t>ls</a:t>
            </a:r>
            <a:r>
              <a:rPr lang="zh-CN" altLang="zh-CN" dirty="0"/>
              <a:t>再次查看当前根目录下包含的数据节点。使用命令及运行效果如下所示。</a:t>
            </a:r>
          </a:p>
          <a:p>
            <a:pPr marL="0" indent="0">
              <a:buNone/>
            </a:pPr>
            <a:r>
              <a:rPr lang="en-US" altLang="zh-CN" i="1" dirty="0"/>
              <a:t>[</a:t>
            </a:r>
            <a:r>
              <a:rPr lang="en-US" altLang="zh-CN" i="1" dirty="0" err="1"/>
              <a:t>zk</a:t>
            </a:r>
            <a:r>
              <a:rPr lang="en-US" altLang="zh-CN" i="1" dirty="0"/>
              <a:t>: slave1:2181(CONNECTED) 10] ls /</a:t>
            </a:r>
            <a:endParaRPr lang="zh-CN" altLang="zh-CN" i="1" dirty="0"/>
          </a:p>
          <a:p>
            <a:pPr marL="0" indent="0">
              <a:buNone/>
            </a:pPr>
            <a:r>
              <a:rPr lang="en-US" altLang="zh-CN" i="1" dirty="0"/>
              <a:t>[xijing0000000001, </a:t>
            </a:r>
            <a:r>
              <a:rPr lang="en-US" altLang="zh-CN" i="1" dirty="0" err="1"/>
              <a:t>xijingTmp</a:t>
            </a:r>
            <a:r>
              <a:rPr lang="en-US" altLang="zh-CN" i="1" dirty="0"/>
              <a:t>, xijingTmp0000000003, zookeeper, </a:t>
            </a:r>
            <a:r>
              <a:rPr lang="en-US" altLang="zh-CN" i="1" dirty="0" err="1"/>
              <a:t>xijing</a:t>
            </a:r>
            <a:r>
              <a:rPr lang="en-US" altLang="zh-CN" i="1" dirty="0"/>
              <a:t>]</a:t>
            </a:r>
            <a:endParaRPr lang="zh-CN" altLang="zh-CN" i="1" dirty="0"/>
          </a:p>
          <a:p>
            <a:pPr marL="0" indent="0">
              <a:buNone/>
            </a:pPr>
            <a:r>
              <a:rPr lang="en-US" altLang="zh-CN" i="1" dirty="0"/>
              <a:t>[</a:t>
            </a:r>
            <a:r>
              <a:rPr lang="en-US" altLang="zh-CN" i="1" dirty="0" err="1"/>
              <a:t>zk</a:t>
            </a:r>
            <a:r>
              <a:rPr lang="en-US" altLang="zh-CN" i="1" dirty="0"/>
              <a:t>: slave1:2181(CONNECTED) 11]</a:t>
            </a:r>
            <a:endParaRPr lang="zh-CN" altLang="zh-CN" i="1" dirty="0"/>
          </a:p>
        </p:txBody>
      </p:sp>
    </p:spTree>
    <p:extLst>
      <p:ext uri="{BB962C8B-B14F-4D97-AF65-F5344CB8AC3E}">
        <p14:creationId xmlns:p14="http://schemas.microsoft.com/office/powerpoint/2010/main" val="3083521771"/>
      </p:ext>
    </p:extLst>
  </p:cSld>
  <p:clrMapOvr>
    <a:masterClrMapping/>
  </p:clrMapOvr>
  <p:transition spd="med">
    <p:pull/>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fontScale="92500" lnSpcReduction="10000"/>
          </a:bodyPr>
          <a:lstStyle/>
          <a:p>
            <a:r>
              <a:rPr lang="zh-CN" altLang="zh-CN" sz="700" dirty="0"/>
              <a:t>（</a:t>
            </a:r>
            <a:r>
              <a:rPr lang="en-US" altLang="zh-CN" sz="700" dirty="0"/>
              <a:t>9</a:t>
            </a:r>
            <a:r>
              <a:rPr lang="zh-CN" altLang="zh-CN" sz="700" dirty="0"/>
              <a:t>）使用命令</a:t>
            </a:r>
            <a:r>
              <a:rPr lang="en-US" altLang="zh-CN" sz="700" dirty="0"/>
              <a:t>close</a:t>
            </a:r>
            <a:r>
              <a:rPr lang="zh-CN" altLang="zh-CN" sz="700" dirty="0"/>
              <a:t>关闭本次连接回话</a:t>
            </a:r>
            <a:r>
              <a:rPr lang="en-US" altLang="zh-CN" sz="700" dirty="0"/>
              <a:t>Session</a:t>
            </a:r>
            <a:r>
              <a:rPr lang="zh-CN" altLang="zh-CN" sz="700" dirty="0"/>
              <a:t>，再使用命令</a:t>
            </a:r>
            <a:r>
              <a:rPr lang="en-US" altLang="zh-CN" sz="700" dirty="0"/>
              <a:t>connect </a:t>
            </a:r>
            <a:r>
              <a:rPr lang="en-US" altLang="zh-CN" sz="700" dirty="0" err="1"/>
              <a:t>host:port</a:t>
            </a:r>
            <a:r>
              <a:rPr lang="zh-CN" altLang="zh-CN" sz="700" dirty="0"/>
              <a:t>重新打开一个连接。使用命令及运行效果如下所示。</a:t>
            </a:r>
          </a:p>
          <a:p>
            <a:pPr marL="0" indent="0">
              <a:buNone/>
            </a:pPr>
            <a:r>
              <a:rPr lang="en-US" altLang="zh-CN" sz="700" i="1" dirty="0"/>
              <a:t>[</a:t>
            </a:r>
            <a:r>
              <a:rPr lang="en-US" altLang="zh-CN" sz="700" i="1" dirty="0" err="1"/>
              <a:t>zk</a:t>
            </a:r>
            <a:r>
              <a:rPr lang="en-US" altLang="zh-CN" sz="700" i="1" dirty="0"/>
              <a:t>: slave1:2181(CONNECTED) 11] close</a:t>
            </a:r>
            <a:endParaRPr lang="zh-CN" altLang="zh-CN" sz="700" i="1" dirty="0"/>
          </a:p>
          <a:p>
            <a:pPr marL="0" indent="0">
              <a:buNone/>
            </a:pPr>
            <a:r>
              <a:rPr lang="en-US" altLang="zh-CN" sz="700" i="1" dirty="0"/>
              <a:t>2019-07-17 02:50:32,598 [</a:t>
            </a:r>
            <a:r>
              <a:rPr lang="en-US" altLang="zh-CN" sz="700" i="1" dirty="0" err="1"/>
              <a:t>myid</a:t>
            </a:r>
            <a:r>
              <a:rPr lang="en-US" altLang="zh-CN" sz="700" i="1" dirty="0"/>
              <a:t>:] - INFO  [main:ZooKeeper@693] - Session: 0x200075948aa0000 closed</a:t>
            </a:r>
            <a:endParaRPr lang="zh-CN" altLang="zh-CN" sz="700" i="1" dirty="0"/>
          </a:p>
          <a:p>
            <a:pPr marL="0" indent="0">
              <a:buNone/>
            </a:pPr>
            <a:r>
              <a:rPr lang="en-US" altLang="zh-CN" sz="700" i="1" dirty="0"/>
              <a:t>2019-07-17 02:50:32,601 [</a:t>
            </a:r>
            <a:r>
              <a:rPr lang="en-US" altLang="zh-CN" sz="700" i="1" dirty="0" err="1"/>
              <a:t>myid</a:t>
            </a:r>
            <a:r>
              <a:rPr lang="en-US" altLang="zh-CN" sz="700" i="1" dirty="0"/>
              <a:t>:] - INFO  [main-EventThread:ClientCnxn$EventThread@522] - </a:t>
            </a:r>
            <a:r>
              <a:rPr lang="en-US" altLang="zh-CN" sz="700" i="1" dirty="0" err="1"/>
              <a:t>EventThread</a:t>
            </a:r>
            <a:r>
              <a:rPr lang="en-US" altLang="zh-CN" sz="700" i="1" dirty="0"/>
              <a:t> shut down for session: 0x200075948aa0000</a:t>
            </a:r>
            <a:endParaRPr lang="zh-CN" altLang="zh-CN" sz="700" i="1" dirty="0"/>
          </a:p>
          <a:p>
            <a:pPr marL="0" indent="0">
              <a:buNone/>
            </a:pPr>
            <a:r>
              <a:rPr lang="en-US" altLang="zh-CN" sz="700" i="1" dirty="0"/>
              <a:t> </a:t>
            </a:r>
            <a:endParaRPr lang="zh-CN" altLang="zh-CN" sz="700" i="1" dirty="0"/>
          </a:p>
          <a:p>
            <a:pPr marL="0" indent="0">
              <a:buNone/>
            </a:pPr>
            <a:r>
              <a:rPr lang="en-US" altLang="zh-CN" sz="700" i="1" dirty="0"/>
              <a:t>[</a:t>
            </a:r>
            <a:r>
              <a:rPr lang="en-US" altLang="zh-CN" sz="700" i="1" dirty="0" err="1"/>
              <a:t>zk</a:t>
            </a:r>
            <a:r>
              <a:rPr lang="en-US" altLang="zh-CN" sz="700" i="1" dirty="0"/>
              <a:t>: slave1:2181(CLOSED) 12] connect slave1:2181</a:t>
            </a:r>
            <a:endParaRPr lang="zh-CN" altLang="zh-CN" sz="700" i="1" dirty="0"/>
          </a:p>
          <a:p>
            <a:pPr marL="0" indent="0">
              <a:buNone/>
            </a:pPr>
            <a:r>
              <a:rPr lang="en-US" altLang="zh-CN" sz="700" i="1" dirty="0"/>
              <a:t>2019-07-17 02:51:16,873 [</a:t>
            </a:r>
            <a:r>
              <a:rPr lang="en-US" altLang="zh-CN" sz="700" i="1" dirty="0" err="1"/>
              <a:t>myid</a:t>
            </a:r>
            <a:r>
              <a:rPr lang="en-US" altLang="zh-CN" sz="700" i="1" dirty="0"/>
              <a:t>:] - INFO  [main:ZooKeeper@442] - Initiating client connection, </a:t>
            </a:r>
            <a:r>
              <a:rPr lang="en-US" altLang="zh-CN" sz="700" i="1" dirty="0" err="1"/>
              <a:t>connectString</a:t>
            </a:r>
            <a:r>
              <a:rPr lang="en-US" altLang="zh-CN" sz="700" i="1" dirty="0"/>
              <a:t>=slave1:2181 </a:t>
            </a:r>
            <a:r>
              <a:rPr lang="en-US" altLang="zh-CN" sz="700" i="1" dirty="0" err="1"/>
              <a:t>sessionTimeout</a:t>
            </a:r>
            <a:r>
              <a:rPr lang="en-US" altLang="zh-CN" sz="700" i="1" dirty="0"/>
              <a:t>=30000 watcher=org.apache.zookeeper.ZooKeeperMain$MyWatcher@6996db8</a:t>
            </a:r>
            <a:endParaRPr lang="zh-CN" altLang="zh-CN" sz="700" i="1" dirty="0"/>
          </a:p>
          <a:p>
            <a:pPr marL="0" indent="0">
              <a:buNone/>
            </a:pPr>
            <a:r>
              <a:rPr lang="en-US" altLang="zh-CN" sz="700" i="1" dirty="0"/>
              <a:t>2019-07-17 02:51:16,876 [</a:t>
            </a:r>
            <a:r>
              <a:rPr lang="en-US" altLang="zh-CN" sz="700" i="1" dirty="0" err="1"/>
              <a:t>myid</a:t>
            </a:r>
            <a:r>
              <a:rPr lang="en-US" altLang="zh-CN" sz="700" i="1" dirty="0"/>
              <a:t>:] - INFO  [main-</a:t>
            </a:r>
            <a:r>
              <a:rPr lang="en-US" altLang="zh-CN" sz="700" i="1" dirty="0" err="1"/>
              <a:t>SendThread</a:t>
            </a:r>
            <a:r>
              <a:rPr lang="en-US" altLang="zh-CN" sz="700" i="1" dirty="0"/>
              <a:t>(slave1:2181):ClientCnxn$SendThread@1029] - Opening socket connection to server slave1/192.168.18.131:2181. Will not attempt to authenticate using SASL (unknown error)</a:t>
            </a:r>
            <a:endParaRPr lang="zh-CN" altLang="zh-CN" sz="700" i="1" dirty="0"/>
          </a:p>
          <a:p>
            <a:pPr marL="0" indent="0">
              <a:buNone/>
            </a:pPr>
            <a:r>
              <a:rPr lang="en-US" altLang="zh-CN" sz="700" i="1" dirty="0"/>
              <a:t>[</a:t>
            </a:r>
            <a:r>
              <a:rPr lang="en-US" altLang="zh-CN" sz="700" i="1" dirty="0" err="1"/>
              <a:t>zk</a:t>
            </a:r>
            <a:r>
              <a:rPr lang="en-US" altLang="zh-CN" sz="700" i="1" dirty="0"/>
              <a:t>: slave1:2181(CONNECTING) 13] 2019-07-17 02:51:16,877 [</a:t>
            </a:r>
            <a:r>
              <a:rPr lang="en-US" altLang="zh-CN" sz="700" i="1" dirty="0" err="1"/>
              <a:t>myid</a:t>
            </a:r>
            <a:r>
              <a:rPr lang="en-US" altLang="zh-CN" sz="700" i="1" dirty="0"/>
              <a:t>:] - INFO  [main-</a:t>
            </a:r>
            <a:r>
              <a:rPr lang="en-US" altLang="zh-CN" sz="700" i="1" dirty="0" err="1"/>
              <a:t>SendThread</a:t>
            </a:r>
            <a:r>
              <a:rPr lang="en-US" altLang="zh-CN" sz="700" i="1" dirty="0"/>
              <a:t>(slave1:2181):ClientCnxn$SendThread@879] - Socket connection established to slave1/192.168.18.131:2181, initiating session</a:t>
            </a:r>
            <a:endParaRPr lang="zh-CN" altLang="zh-CN" sz="700" i="1" dirty="0"/>
          </a:p>
          <a:p>
            <a:pPr marL="0" indent="0">
              <a:buNone/>
            </a:pPr>
            <a:r>
              <a:rPr lang="en-US" altLang="zh-CN" sz="700" i="1" dirty="0"/>
              <a:t>2019-07-17 02:51:16,886 [</a:t>
            </a:r>
            <a:r>
              <a:rPr lang="en-US" altLang="zh-CN" sz="700" i="1" dirty="0" err="1"/>
              <a:t>myid</a:t>
            </a:r>
            <a:r>
              <a:rPr lang="en-US" altLang="zh-CN" sz="700" i="1" dirty="0"/>
              <a:t>:] - INFO  [main-</a:t>
            </a:r>
            <a:r>
              <a:rPr lang="en-US" altLang="zh-CN" sz="700" i="1" dirty="0" err="1"/>
              <a:t>SendThread</a:t>
            </a:r>
            <a:r>
              <a:rPr lang="en-US" altLang="zh-CN" sz="700" i="1" dirty="0"/>
              <a:t>(slave1:2181):ClientCnxn$SendThread@1303] - Session establishment complete on server slave1/192.168.18.131:2181, </a:t>
            </a:r>
            <a:r>
              <a:rPr lang="en-US" altLang="zh-CN" sz="700" i="1" dirty="0" err="1"/>
              <a:t>sessionid</a:t>
            </a:r>
            <a:r>
              <a:rPr lang="en-US" altLang="zh-CN" sz="700" i="1" dirty="0"/>
              <a:t> = 0x200075948aa0001, negotiated timeout = 30000</a:t>
            </a:r>
            <a:endParaRPr lang="zh-CN" altLang="zh-CN" sz="700" i="1" dirty="0"/>
          </a:p>
          <a:p>
            <a:pPr marL="0" indent="0">
              <a:buNone/>
            </a:pPr>
            <a:r>
              <a:rPr lang="en-US" altLang="zh-CN" sz="700" i="1" dirty="0"/>
              <a:t> </a:t>
            </a:r>
            <a:endParaRPr lang="zh-CN" altLang="zh-CN" sz="700" i="1" dirty="0"/>
          </a:p>
          <a:p>
            <a:pPr marL="0" indent="0">
              <a:buNone/>
            </a:pPr>
            <a:r>
              <a:rPr lang="en-US" altLang="zh-CN" sz="700" i="1" dirty="0"/>
              <a:t>WATCHER::</a:t>
            </a:r>
            <a:endParaRPr lang="zh-CN" altLang="zh-CN" sz="700" i="1" dirty="0"/>
          </a:p>
          <a:p>
            <a:pPr marL="0" indent="0">
              <a:buNone/>
            </a:pPr>
            <a:r>
              <a:rPr lang="en-US" altLang="zh-CN" sz="700" i="1" dirty="0"/>
              <a:t> </a:t>
            </a:r>
            <a:endParaRPr lang="zh-CN" altLang="zh-CN" sz="700" i="1" dirty="0"/>
          </a:p>
          <a:p>
            <a:pPr marL="0" indent="0">
              <a:buNone/>
            </a:pPr>
            <a:r>
              <a:rPr lang="en-US" altLang="zh-CN" sz="700" i="1" dirty="0" err="1"/>
              <a:t>WatchedEvent</a:t>
            </a:r>
            <a:r>
              <a:rPr lang="en-US" altLang="zh-CN" sz="700" i="1" dirty="0"/>
              <a:t> </a:t>
            </a:r>
            <a:r>
              <a:rPr lang="en-US" altLang="zh-CN" sz="700" i="1" dirty="0" err="1"/>
              <a:t>state:SyncConnected</a:t>
            </a:r>
            <a:r>
              <a:rPr lang="en-US" altLang="zh-CN" sz="700" i="1" dirty="0"/>
              <a:t> </a:t>
            </a:r>
            <a:r>
              <a:rPr lang="en-US" altLang="zh-CN" sz="700" i="1" dirty="0" err="1"/>
              <a:t>type:None</a:t>
            </a:r>
            <a:r>
              <a:rPr lang="en-US" altLang="zh-CN" sz="700" i="1" dirty="0"/>
              <a:t> </a:t>
            </a:r>
            <a:r>
              <a:rPr lang="en-US" altLang="zh-CN" sz="700" i="1" dirty="0" err="1"/>
              <a:t>path:null</a:t>
            </a:r>
            <a:endParaRPr lang="zh-CN" altLang="zh-CN" sz="700" i="1" dirty="0"/>
          </a:p>
          <a:p>
            <a:pPr marL="0" indent="0">
              <a:buNone/>
            </a:pPr>
            <a:r>
              <a:rPr lang="en-US" altLang="zh-CN" sz="700" i="1" dirty="0"/>
              <a:t> </a:t>
            </a:r>
            <a:endParaRPr lang="zh-CN" altLang="zh-CN" sz="700" i="1" dirty="0"/>
          </a:p>
          <a:p>
            <a:pPr marL="0" indent="0">
              <a:buNone/>
            </a:pPr>
            <a:r>
              <a:rPr lang="en-US" altLang="zh-CN" sz="700" i="1" dirty="0"/>
              <a:t>[</a:t>
            </a:r>
            <a:r>
              <a:rPr lang="en-US" altLang="zh-CN" sz="700" i="1" dirty="0" err="1"/>
              <a:t>zk</a:t>
            </a:r>
            <a:r>
              <a:rPr lang="en-US" altLang="zh-CN" sz="700" i="1" dirty="0"/>
              <a:t>: slave1:2181(CONNECTED) 13]</a:t>
            </a:r>
            <a:endParaRPr lang="zh-CN" altLang="zh-CN" sz="700" i="1" dirty="0"/>
          </a:p>
        </p:txBody>
      </p:sp>
    </p:spTree>
    <p:extLst>
      <p:ext uri="{BB962C8B-B14F-4D97-AF65-F5344CB8AC3E}">
        <p14:creationId xmlns:p14="http://schemas.microsoft.com/office/powerpoint/2010/main" val="2773633803"/>
      </p:ext>
    </p:extLst>
  </p:cSld>
  <p:clrMapOvr>
    <a:masterClrMapping/>
  </p:clrMapOvr>
  <p:transition spd="med">
    <p:pull/>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lnSpcReduction="10000"/>
          </a:bodyPr>
          <a:lstStyle/>
          <a:p>
            <a:r>
              <a:rPr lang="zh-CN" altLang="zh-CN" dirty="0"/>
              <a:t>（</a:t>
            </a:r>
            <a:r>
              <a:rPr lang="en-US" altLang="zh-CN" dirty="0"/>
              <a:t>10</a:t>
            </a:r>
            <a:r>
              <a:rPr lang="zh-CN" altLang="zh-CN" dirty="0"/>
              <a:t>）再次使用命令</a:t>
            </a:r>
            <a:r>
              <a:rPr lang="en-US" altLang="zh-CN" dirty="0"/>
              <a:t>ls</a:t>
            </a:r>
            <a:r>
              <a:rPr lang="zh-CN" altLang="zh-CN" dirty="0"/>
              <a:t>查看当前根目录下包含的数据节点。使用命令及运行效果如下所示。</a:t>
            </a:r>
          </a:p>
          <a:p>
            <a:pPr marL="0" indent="0">
              <a:buNone/>
            </a:pPr>
            <a:r>
              <a:rPr lang="en-US" altLang="zh-CN" i="1" dirty="0"/>
              <a:t>[</a:t>
            </a:r>
            <a:r>
              <a:rPr lang="en-US" altLang="zh-CN" i="1" dirty="0" err="1"/>
              <a:t>zk</a:t>
            </a:r>
            <a:r>
              <a:rPr lang="en-US" altLang="zh-CN" i="1" dirty="0"/>
              <a:t>: slave1:2181(CONNECTED) 13] ls /</a:t>
            </a:r>
            <a:endParaRPr lang="zh-CN" altLang="zh-CN" i="1" dirty="0"/>
          </a:p>
          <a:p>
            <a:pPr marL="0" indent="0">
              <a:buNone/>
            </a:pPr>
            <a:r>
              <a:rPr lang="en-US" altLang="zh-CN" i="1" dirty="0"/>
              <a:t>[xijing0000000001, zookeeper, </a:t>
            </a:r>
            <a:r>
              <a:rPr lang="en-US" altLang="zh-CN" i="1" dirty="0" err="1"/>
              <a:t>xijing</a:t>
            </a:r>
            <a:r>
              <a:rPr lang="en-US" altLang="zh-CN" i="1" dirty="0"/>
              <a:t>]</a:t>
            </a:r>
            <a:endParaRPr lang="zh-CN" altLang="zh-CN" i="1" dirty="0"/>
          </a:p>
          <a:p>
            <a:pPr marL="0" indent="0">
              <a:buNone/>
            </a:pPr>
            <a:r>
              <a:rPr lang="en-US" altLang="zh-CN" i="1" dirty="0"/>
              <a:t>[</a:t>
            </a:r>
            <a:r>
              <a:rPr lang="en-US" altLang="zh-CN" i="1" dirty="0" err="1"/>
              <a:t>zk</a:t>
            </a:r>
            <a:r>
              <a:rPr lang="en-US" altLang="zh-CN" i="1" dirty="0"/>
              <a:t>: slave1:2181(CONNECTED) 14]</a:t>
            </a:r>
            <a:endParaRPr lang="zh-CN" altLang="zh-CN" i="1" dirty="0"/>
          </a:p>
          <a:p>
            <a:endParaRPr lang="en-US" altLang="zh-CN" dirty="0"/>
          </a:p>
          <a:p>
            <a:r>
              <a:rPr lang="zh-CN" altLang="zh-CN" dirty="0"/>
              <a:t>从上面的输出信息中可以看到，临时节点“</a:t>
            </a:r>
            <a:r>
              <a:rPr lang="en-US" altLang="zh-CN" dirty="0" err="1"/>
              <a:t>xijingTmp</a:t>
            </a:r>
            <a:r>
              <a:rPr lang="zh-CN" altLang="zh-CN" dirty="0"/>
              <a:t>”和“</a:t>
            </a:r>
            <a:r>
              <a:rPr lang="en-US" altLang="zh-CN" dirty="0"/>
              <a:t>/xijingTmp0000000003</a:t>
            </a:r>
            <a:r>
              <a:rPr lang="zh-CN" altLang="zh-CN" dirty="0"/>
              <a:t>”均已随着上次会话的关闭而自动删除了。</a:t>
            </a:r>
          </a:p>
        </p:txBody>
      </p:sp>
    </p:spTree>
    <p:extLst>
      <p:ext uri="{BB962C8B-B14F-4D97-AF65-F5344CB8AC3E}">
        <p14:creationId xmlns:p14="http://schemas.microsoft.com/office/powerpoint/2010/main" val="1853810107"/>
      </p:ext>
    </p:extLst>
  </p:cSld>
  <p:clrMapOvr>
    <a:masterClrMapping/>
  </p:clrMapOvr>
  <p:transition spd="med">
    <p:pull/>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a:bodyPr>
          <a:lstStyle/>
          <a:p>
            <a:r>
              <a:rPr lang="zh-CN" altLang="zh-CN" dirty="0"/>
              <a:t>（</a:t>
            </a:r>
            <a:r>
              <a:rPr lang="en-US" altLang="zh-CN" dirty="0"/>
              <a:t>11</a:t>
            </a:r>
            <a:r>
              <a:rPr lang="zh-CN" altLang="zh-CN" dirty="0"/>
              <a:t>）删除持久节点“</a:t>
            </a:r>
            <a:r>
              <a:rPr lang="en-US" altLang="zh-CN" dirty="0"/>
              <a:t>/</a:t>
            </a:r>
            <a:r>
              <a:rPr lang="en-US" altLang="zh-CN" dirty="0" err="1"/>
              <a:t>xijing</a:t>
            </a:r>
            <a:r>
              <a:rPr lang="zh-CN" altLang="zh-CN" dirty="0"/>
              <a:t>”和持久顺序节点“</a:t>
            </a:r>
            <a:r>
              <a:rPr lang="en-US" altLang="zh-CN" dirty="0"/>
              <a:t>/xijing0000000001</a:t>
            </a:r>
            <a:r>
              <a:rPr lang="zh-CN" altLang="zh-CN" dirty="0"/>
              <a:t>”，并查看根目录下包含的数据节点。依次使用命令及运行效果如下所示。</a:t>
            </a:r>
          </a:p>
          <a:p>
            <a:pPr marL="0" indent="0">
              <a:buNone/>
            </a:pPr>
            <a:r>
              <a:rPr lang="en-US" altLang="zh-CN" i="1" dirty="0"/>
              <a:t>[</a:t>
            </a:r>
            <a:r>
              <a:rPr lang="en-US" altLang="zh-CN" i="1" dirty="0" err="1"/>
              <a:t>zk</a:t>
            </a:r>
            <a:r>
              <a:rPr lang="en-US" altLang="zh-CN" i="1" dirty="0"/>
              <a:t>: slave1:2181(CONNECTED) 14] delete /</a:t>
            </a:r>
            <a:r>
              <a:rPr lang="en-US" altLang="zh-CN" i="1" dirty="0" err="1"/>
              <a:t>xijing</a:t>
            </a:r>
            <a:endParaRPr lang="zh-CN" altLang="zh-CN" i="1" dirty="0"/>
          </a:p>
          <a:p>
            <a:pPr marL="0" indent="0">
              <a:buNone/>
            </a:pPr>
            <a:r>
              <a:rPr lang="en-US" altLang="zh-CN" i="1" dirty="0"/>
              <a:t>[</a:t>
            </a:r>
            <a:r>
              <a:rPr lang="en-US" altLang="zh-CN" i="1" dirty="0" err="1"/>
              <a:t>zk</a:t>
            </a:r>
            <a:r>
              <a:rPr lang="en-US" altLang="zh-CN" i="1" dirty="0"/>
              <a:t>: slave1:2181(CONNECTED) 15] delete /xijing0000000001</a:t>
            </a:r>
            <a:endParaRPr lang="zh-CN" altLang="zh-CN" i="1" dirty="0"/>
          </a:p>
          <a:p>
            <a:pPr marL="0" indent="0">
              <a:buNone/>
            </a:pPr>
            <a:r>
              <a:rPr lang="en-US" altLang="zh-CN" i="1" dirty="0"/>
              <a:t>[</a:t>
            </a:r>
            <a:r>
              <a:rPr lang="en-US" altLang="zh-CN" i="1" dirty="0" err="1"/>
              <a:t>zk</a:t>
            </a:r>
            <a:r>
              <a:rPr lang="en-US" altLang="zh-CN" i="1" dirty="0"/>
              <a:t>: slave1:2181(CONNECTED) 16] ls /</a:t>
            </a:r>
            <a:endParaRPr lang="zh-CN" altLang="zh-CN" i="1" dirty="0"/>
          </a:p>
          <a:p>
            <a:pPr marL="0" indent="0">
              <a:buNone/>
            </a:pPr>
            <a:r>
              <a:rPr lang="en-US" altLang="zh-CN" i="1" dirty="0"/>
              <a:t>[zookeeper]</a:t>
            </a:r>
            <a:endParaRPr lang="zh-CN" altLang="zh-CN" i="1" dirty="0"/>
          </a:p>
          <a:p>
            <a:pPr marL="0" indent="0">
              <a:buNone/>
            </a:pPr>
            <a:r>
              <a:rPr lang="en-US" altLang="zh-CN" i="1" dirty="0"/>
              <a:t>[</a:t>
            </a:r>
            <a:r>
              <a:rPr lang="en-US" altLang="zh-CN" i="1" dirty="0" err="1"/>
              <a:t>zk</a:t>
            </a:r>
            <a:r>
              <a:rPr lang="en-US" altLang="zh-CN" i="1" dirty="0"/>
              <a:t>: slave1:2181(CONNECTED) 17]</a:t>
            </a:r>
            <a:endParaRPr lang="zh-CN" altLang="zh-CN" i="1" dirty="0"/>
          </a:p>
        </p:txBody>
      </p:sp>
    </p:spTree>
    <p:extLst>
      <p:ext uri="{BB962C8B-B14F-4D97-AF65-F5344CB8AC3E}">
        <p14:creationId xmlns:p14="http://schemas.microsoft.com/office/powerpoint/2010/main" val="333896390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7267F-D3AE-4CEB-9E45-BD75C68BF53A}"/>
              </a:ext>
            </a:extLst>
          </p:cNvPr>
          <p:cNvSpPr>
            <a:spLocks noGrp="1"/>
          </p:cNvSpPr>
          <p:nvPr>
            <p:ph type="title"/>
          </p:nvPr>
        </p:nvSpPr>
        <p:spPr/>
        <p:txBody>
          <a:bodyPr/>
          <a:lstStyle/>
          <a:p>
            <a:r>
              <a:rPr lang="en-US" altLang="zh-CN" dirty="0"/>
              <a:t>6.2.3  </a:t>
            </a:r>
            <a:r>
              <a:rPr lang="zh-CN" altLang="en-US" dirty="0"/>
              <a:t>选择</a:t>
            </a:r>
            <a:r>
              <a:rPr lang="en-US" altLang="zh-CN" dirty="0" err="1"/>
              <a:t>ZooKeeper</a:t>
            </a:r>
            <a:r>
              <a:rPr lang="zh-CN" altLang="en-US" dirty="0"/>
              <a:t>原因</a:t>
            </a:r>
          </a:p>
        </p:txBody>
      </p:sp>
      <p:sp>
        <p:nvSpPr>
          <p:cNvPr id="3" name="内容占位符 2">
            <a:extLst>
              <a:ext uri="{FF2B5EF4-FFF2-40B4-BE49-F238E27FC236}">
                <a16:creationId xmlns:a16="http://schemas.microsoft.com/office/drawing/2014/main" id="{DA0DC071-C0B4-4984-B15E-FCA1CEF158FF}"/>
              </a:ext>
            </a:extLst>
          </p:cNvPr>
          <p:cNvSpPr>
            <a:spLocks noGrp="1"/>
          </p:cNvSpPr>
          <p:nvPr>
            <p:ph idx="1"/>
          </p:nvPr>
        </p:nvSpPr>
        <p:spPr/>
        <p:txBody>
          <a:bodyPr>
            <a:normAutofit fontScale="92500" lnSpcReduction="20000"/>
          </a:bodyPr>
          <a:lstStyle/>
          <a:p>
            <a:r>
              <a:rPr lang="zh-CN" altLang="zh-CN" dirty="0"/>
              <a:t>随着分布式架构的出现，越来越多的分布式应用会面临数据一致性问题。在解决分布式数据一致性问题上，除了</a:t>
            </a:r>
            <a:r>
              <a:rPr lang="en-US" altLang="zh-CN" dirty="0" err="1"/>
              <a:t>ZooKeeper</a:t>
            </a:r>
            <a:r>
              <a:rPr lang="zh-CN" altLang="zh-CN" dirty="0"/>
              <a:t>之外，目前还没有其它成熟稳定且被大规模应用的解决方案。</a:t>
            </a:r>
            <a:r>
              <a:rPr lang="en-US" altLang="zh-CN" dirty="0" err="1"/>
              <a:t>ZooKeeper</a:t>
            </a:r>
            <a:r>
              <a:rPr lang="zh-CN" altLang="zh-CN" dirty="0"/>
              <a:t>无论从性能、易用性还是稳定性上来说，都已经达到了一个工业级产品标准。</a:t>
            </a:r>
          </a:p>
          <a:p>
            <a:r>
              <a:rPr lang="zh-CN" altLang="zh-CN" dirty="0"/>
              <a:t>其次，</a:t>
            </a:r>
            <a:r>
              <a:rPr lang="en-US" altLang="zh-CN" dirty="0" err="1"/>
              <a:t>ZooKeeper</a:t>
            </a:r>
            <a:r>
              <a:rPr lang="zh-CN" altLang="zh-CN" dirty="0"/>
              <a:t>是开放源码的。所有人都可以贡献自己的力量，你可以和全世界成千上万的</a:t>
            </a:r>
            <a:r>
              <a:rPr lang="en-US" altLang="zh-CN" dirty="0" err="1"/>
              <a:t>ZooKeeper</a:t>
            </a:r>
            <a:r>
              <a:rPr lang="zh-CN" altLang="zh-CN" dirty="0"/>
              <a:t>开发者们一起交流使用经验，共同解决问题。</a:t>
            </a:r>
          </a:p>
          <a:p>
            <a:r>
              <a:rPr lang="zh-CN" altLang="zh-CN" dirty="0"/>
              <a:t>再次，</a:t>
            </a:r>
            <a:r>
              <a:rPr lang="en-US" altLang="zh-CN" dirty="0" err="1"/>
              <a:t>ZooKeeper</a:t>
            </a:r>
            <a:r>
              <a:rPr lang="zh-CN" altLang="zh-CN" dirty="0"/>
              <a:t>是免费的。这点对于一个小型公司，尤其是初创团队来说，无疑是非常重要的。</a:t>
            </a:r>
          </a:p>
          <a:p>
            <a:r>
              <a:rPr lang="zh-CN" altLang="zh-CN" dirty="0"/>
              <a:t>最后，</a:t>
            </a:r>
            <a:r>
              <a:rPr lang="en-US" altLang="zh-CN" dirty="0" err="1"/>
              <a:t>ZooKeeper</a:t>
            </a:r>
            <a:r>
              <a:rPr lang="zh-CN" altLang="zh-CN" dirty="0"/>
              <a:t>已经得到了广泛的应用。诸如</a:t>
            </a:r>
            <a:r>
              <a:rPr lang="en-US" altLang="zh-CN" dirty="0"/>
              <a:t>Hadoop</a:t>
            </a:r>
            <a:r>
              <a:rPr lang="zh-CN" altLang="zh-CN" dirty="0"/>
              <a:t>、</a:t>
            </a:r>
            <a:r>
              <a:rPr lang="en-US" altLang="zh-CN" dirty="0"/>
              <a:t>HBase</a:t>
            </a:r>
            <a:r>
              <a:rPr lang="zh-CN" altLang="zh-CN" dirty="0"/>
              <a:t>、</a:t>
            </a:r>
            <a:r>
              <a:rPr lang="en-US" altLang="zh-CN" dirty="0"/>
              <a:t>Storm</a:t>
            </a:r>
            <a:r>
              <a:rPr lang="zh-CN" altLang="zh-CN" dirty="0"/>
              <a:t>、</a:t>
            </a:r>
            <a:r>
              <a:rPr lang="en-US" altLang="zh-CN" dirty="0" err="1"/>
              <a:t>Solr</a:t>
            </a:r>
            <a:r>
              <a:rPr lang="zh-CN" altLang="zh-CN" dirty="0"/>
              <a:t>、</a:t>
            </a:r>
            <a:r>
              <a:rPr lang="en-US" altLang="zh-CN" dirty="0"/>
              <a:t>Kafka</a:t>
            </a:r>
            <a:r>
              <a:rPr lang="zh-CN" altLang="zh-CN" dirty="0"/>
              <a:t>等越来越多的大型分布式项目都已经将</a:t>
            </a:r>
            <a:r>
              <a:rPr lang="en-US" altLang="zh-CN" dirty="0" err="1"/>
              <a:t>ZooKeeper</a:t>
            </a:r>
            <a:r>
              <a:rPr lang="zh-CN" altLang="zh-CN" dirty="0"/>
              <a:t>作为其核心组件，用于分布式协调。</a:t>
            </a:r>
          </a:p>
        </p:txBody>
      </p:sp>
    </p:spTree>
    <p:extLst>
      <p:ext uri="{BB962C8B-B14F-4D97-AF65-F5344CB8AC3E}">
        <p14:creationId xmlns:p14="http://schemas.microsoft.com/office/powerpoint/2010/main" val="135963584"/>
      </p:ext>
    </p:extLst>
  </p:cSld>
  <p:clrMapOvr>
    <a:masterClrMapping/>
  </p:clrMapOvr>
  <p:transition spd="med">
    <p:pull/>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fontScale="92500" lnSpcReduction="10000"/>
          </a:bodyPr>
          <a:lstStyle/>
          <a:p>
            <a:r>
              <a:rPr lang="zh-CN" altLang="zh-CN" dirty="0"/>
              <a:t>（</a:t>
            </a:r>
            <a:r>
              <a:rPr lang="en-US" altLang="zh-CN" dirty="0"/>
              <a:t>12</a:t>
            </a:r>
            <a:r>
              <a:rPr lang="zh-CN" altLang="zh-CN" dirty="0"/>
              <a:t>）退出与</a:t>
            </a:r>
            <a:r>
              <a:rPr lang="en-US" altLang="zh-CN" dirty="0"/>
              <a:t>slave1</a:t>
            </a:r>
            <a:r>
              <a:rPr lang="zh-CN" altLang="zh-CN" dirty="0"/>
              <a:t>节点的</a:t>
            </a:r>
            <a:r>
              <a:rPr lang="en-US" altLang="zh-CN" dirty="0" err="1"/>
              <a:t>ZooKeeper</a:t>
            </a:r>
            <a:r>
              <a:rPr lang="zh-CN" altLang="zh-CN" dirty="0"/>
              <a:t>服务器连接。使用命令及运行效果如下所示。</a:t>
            </a:r>
          </a:p>
          <a:p>
            <a:pPr marL="0" indent="0">
              <a:buNone/>
            </a:pPr>
            <a:r>
              <a:rPr lang="en-US" altLang="zh-CN" i="1" dirty="0"/>
              <a:t>[</a:t>
            </a:r>
            <a:r>
              <a:rPr lang="en-US" altLang="zh-CN" i="1" dirty="0" err="1"/>
              <a:t>zk</a:t>
            </a:r>
            <a:r>
              <a:rPr lang="en-US" altLang="zh-CN" i="1" dirty="0"/>
              <a:t>: slave1:2181(CONNECTED) 17] quit</a:t>
            </a:r>
            <a:endParaRPr lang="zh-CN" altLang="zh-CN" i="1" dirty="0"/>
          </a:p>
          <a:p>
            <a:pPr marL="0" indent="0">
              <a:buNone/>
            </a:pPr>
            <a:r>
              <a:rPr lang="en-US" altLang="zh-CN" i="1" dirty="0"/>
              <a:t>Quitting...</a:t>
            </a:r>
            <a:endParaRPr lang="zh-CN" altLang="zh-CN" i="1" dirty="0"/>
          </a:p>
          <a:p>
            <a:pPr marL="0" indent="0">
              <a:buNone/>
            </a:pPr>
            <a:r>
              <a:rPr lang="en-US" altLang="zh-CN" i="1" dirty="0"/>
              <a:t>2019-07-17 02:56:34,848 [</a:t>
            </a:r>
            <a:r>
              <a:rPr lang="en-US" altLang="zh-CN" i="1" dirty="0" err="1"/>
              <a:t>myid</a:t>
            </a:r>
            <a:r>
              <a:rPr lang="en-US" altLang="zh-CN" i="1" dirty="0"/>
              <a:t>:] - INFO  [main:ZooKeeper@693] - Session: 0x200075948aa0001 closed</a:t>
            </a:r>
            <a:endParaRPr lang="zh-CN" altLang="zh-CN" i="1" dirty="0"/>
          </a:p>
          <a:p>
            <a:pPr marL="0" indent="0">
              <a:buNone/>
            </a:pPr>
            <a:r>
              <a:rPr lang="en-US" altLang="zh-CN" i="1" dirty="0"/>
              <a:t>2019-07-17 02:56:34,848 [</a:t>
            </a:r>
            <a:r>
              <a:rPr lang="en-US" altLang="zh-CN" i="1" dirty="0" err="1"/>
              <a:t>myid</a:t>
            </a:r>
            <a:r>
              <a:rPr lang="en-US" altLang="zh-CN" i="1" dirty="0"/>
              <a:t>:] - INFO  [main-EventThread:ClientCnxn$EventThread@522] - </a:t>
            </a:r>
            <a:r>
              <a:rPr lang="en-US" altLang="zh-CN" i="1" dirty="0" err="1"/>
              <a:t>EventThread</a:t>
            </a:r>
            <a:r>
              <a:rPr lang="en-US" altLang="zh-CN" i="1" dirty="0"/>
              <a:t> shut down for session: 0x200075948aa0001</a:t>
            </a:r>
            <a:endParaRPr lang="zh-CN" altLang="zh-CN" i="1" dirty="0"/>
          </a:p>
          <a:p>
            <a:pPr marL="0" indent="0">
              <a:buNone/>
            </a:pPr>
            <a:r>
              <a:rPr lang="en-US" altLang="zh-CN" i="1" dirty="0"/>
              <a:t>[</a:t>
            </a:r>
            <a:r>
              <a:rPr lang="en-US" altLang="zh-CN" i="1" dirty="0" err="1"/>
              <a:t>xuluhui@master</a:t>
            </a:r>
            <a:r>
              <a:rPr lang="en-US" altLang="zh-CN" i="1" dirty="0"/>
              <a:t> ~]$</a:t>
            </a:r>
            <a:endParaRPr lang="zh-CN" altLang="zh-CN" i="1" dirty="0"/>
          </a:p>
        </p:txBody>
      </p:sp>
    </p:spTree>
    <p:extLst>
      <p:ext uri="{BB962C8B-B14F-4D97-AF65-F5344CB8AC3E}">
        <p14:creationId xmlns:p14="http://schemas.microsoft.com/office/powerpoint/2010/main" val="1767256337"/>
      </p:ext>
    </p:extLst>
  </p:cSld>
  <p:clrMapOvr>
    <a:masterClrMapping/>
  </p:clrMapOvr>
  <p:transition spd="med">
    <p:pull/>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65EF3-8885-4A12-9C68-F099C8C134FA}"/>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5ECE3AC8-CCD8-4A67-9973-0BC1CEA68D7D}"/>
              </a:ext>
            </a:extLst>
          </p:cNvPr>
          <p:cNvSpPr>
            <a:spLocks noGrp="1"/>
          </p:cNvSpPr>
          <p:nvPr>
            <p:ph idx="1"/>
          </p:nvPr>
        </p:nvSpPr>
        <p:spPr/>
        <p:txBody>
          <a:bodyPr/>
          <a:lstStyle/>
          <a:p>
            <a:r>
              <a:rPr lang="en-US" altLang="zh-CN" dirty="0" err="1"/>
              <a:t>ZooKeeper</a:t>
            </a:r>
            <a:r>
              <a:rPr lang="en-US" altLang="zh-CN" dirty="0"/>
              <a:t> Java API</a:t>
            </a:r>
            <a:r>
              <a:rPr lang="zh-CN" altLang="zh-CN" dirty="0"/>
              <a:t>面向开发工程师，包含</a:t>
            </a:r>
            <a:r>
              <a:rPr lang="en-US" altLang="zh-CN" dirty="0" err="1"/>
              <a:t>org.apache.zookeeper</a:t>
            </a:r>
            <a:r>
              <a:rPr lang="zh-CN" altLang="zh-CN" dirty="0"/>
              <a:t>、</a:t>
            </a:r>
            <a:r>
              <a:rPr lang="en-US" altLang="zh-CN" dirty="0" err="1"/>
              <a:t>org.apache.zookeeper.data</a:t>
            </a:r>
            <a:r>
              <a:rPr lang="zh-CN" altLang="zh-CN" dirty="0"/>
              <a:t>、</a:t>
            </a:r>
            <a:r>
              <a:rPr lang="en-US" altLang="zh-CN" dirty="0" err="1"/>
              <a:t>org.apache.zookeeper.server</a:t>
            </a:r>
            <a:r>
              <a:rPr lang="zh-CN" altLang="zh-CN" dirty="0"/>
              <a:t>、</a:t>
            </a:r>
            <a:r>
              <a:rPr lang="en-US" altLang="zh-CN" dirty="0" err="1"/>
              <a:t>org.apache.zookeeper.server.quorum</a:t>
            </a:r>
            <a:r>
              <a:rPr lang="zh-CN" altLang="zh-CN" dirty="0"/>
              <a:t>、</a:t>
            </a:r>
            <a:r>
              <a:rPr lang="en-US" altLang="zh-CN" dirty="0" err="1"/>
              <a:t>org.apache.zookeeper.server.upgrade</a:t>
            </a:r>
            <a:r>
              <a:rPr lang="zh-CN" altLang="zh-CN" dirty="0"/>
              <a:t>等包，其中</a:t>
            </a:r>
            <a:r>
              <a:rPr lang="en-US" altLang="zh-CN" dirty="0" err="1"/>
              <a:t>org.apache.zookeeper</a:t>
            </a:r>
            <a:r>
              <a:rPr lang="zh-CN" altLang="zh-CN" dirty="0"/>
              <a:t>包含</a:t>
            </a:r>
            <a:r>
              <a:rPr lang="en-US" altLang="zh-CN" dirty="0" err="1"/>
              <a:t>ZooKeeper</a:t>
            </a:r>
            <a:r>
              <a:rPr lang="zh-CN" altLang="zh-CN" dirty="0"/>
              <a:t>类，它是编程时最常用的类文件。完整的</a:t>
            </a:r>
            <a:r>
              <a:rPr lang="en-US" altLang="zh-CN" dirty="0" err="1"/>
              <a:t>ZooKeeper</a:t>
            </a:r>
            <a:r>
              <a:rPr lang="en-US" altLang="zh-CN" dirty="0"/>
              <a:t> Java API</a:t>
            </a:r>
            <a:r>
              <a:rPr lang="zh-CN" altLang="zh-CN" dirty="0"/>
              <a:t>请参考官方参考指南</a:t>
            </a:r>
            <a:r>
              <a:rPr lang="en-US" altLang="zh-CN" dirty="0">
                <a:hlinkClick r:id="rId2"/>
              </a:rPr>
              <a:t>http://zookeeper.apache.org/doc/r3.4.13/api/index.html</a:t>
            </a:r>
            <a:r>
              <a:rPr lang="zh-CN" altLang="zh-CN" dirty="0"/>
              <a:t>。</a:t>
            </a:r>
            <a:endParaRPr lang="zh-CN" altLang="en-US" dirty="0"/>
          </a:p>
        </p:txBody>
      </p:sp>
    </p:spTree>
    <p:extLst>
      <p:ext uri="{BB962C8B-B14F-4D97-AF65-F5344CB8AC3E}">
        <p14:creationId xmlns:p14="http://schemas.microsoft.com/office/powerpoint/2010/main" val="243439960"/>
      </p:ext>
    </p:extLst>
  </p:cSld>
  <p:clrMapOvr>
    <a:masterClrMapping/>
  </p:clrMapOvr>
  <p:transition spd="med">
    <p:pull/>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345D37-22D8-4A92-AADF-519BCEF1337A}"/>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F6591F47-9E6B-413D-A8FB-E776749FCD3C}"/>
              </a:ext>
            </a:extLst>
          </p:cNvPr>
          <p:cNvPicPr>
            <a:picLocks noGrp="1" noChangeAspect="1"/>
          </p:cNvPicPr>
          <p:nvPr>
            <p:ph idx="1"/>
          </p:nvPr>
        </p:nvPicPr>
        <p:blipFill>
          <a:blip r:embed="rId2"/>
          <a:stretch>
            <a:fillRect/>
          </a:stretch>
        </p:blipFill>
        <p:spPr>
          <a:xfrm>
            <a:off x="1581653" y="381271"/>
            <a:ext cx="5980694" cy="4237087"/>
          </a:xfrm>
          <a:prstGeom prst="rect">
            <a:avLst/>
          </a:prstGeom>
          <a:ln>
            <a:solidFill>
              <a:schemeClr val="tx1"/>
            </a:solidFill>
          </a:ln>
        </p:spPr>
      </p:pic>
    </p:spTree>
    <p:extLst>
      <p:ext uri="{BB962C8B-B14F-4D97-AF65-F5344CB8AC3E}">
        <p14:creationId xmlns:p14="http://schemas.microsoft.com/office/powerpoint/2010/main" val="3917732550"/>
      </p:ext>
    </p:extLst>
  </p:cSld>
  <p:clrMapOvr>
    <a:masterClrMapping/>
  </p:clrMapOvr>
  <p:transition spd="med">
    <p:pull/>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BC7A2-C399-4B4C-9E09-F85C3AF94083}"/>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C6841B3C-66DD-4DDB-8DFA-3AFAAFECA91D}"/>
              </a:ext>
            </a:extLst>
          </p:cNvPr>
          <p:cNvSpPr>
            <a:spLocks noGrp="1"/>
          </p:cNvSpPr>
          <p:nvPr>
            <p:ph idx="1"/>
          </p:nvPr>
        </p:nvSpPr>
        <p:spPr/>
        <p:txBody>
          <a:bodyPr>
            <a:normAutofit fontScale="92500"/>
          </a:bodyPr>
          <a:lstStyle/>
          <a:p>
            <a:r>
              <a:rPr lang="en-US" altLang="zh-CN" dirty="0"/>
              <a:t>1. </a:t>
            </a:r>
            <a:r>
              <a:rPr lang="zh-CN" altLang="en-US" dirty="0"/>
              <a:t>创建会话</a:t>
            </a:r>
          </a:p>
          <a:p>
            <a:pPr lvl="1"/>
            <a:r>
              <a:rPr lang="zh-CN" altLang="en-US" dirty="0"/>
              <a:t>客户端可以通过创建一个</a:t>
            </a:r>
            <a:r>
              <a:rPr lang="en-US" altLang="zh-CN" dirty="0" err="1"/>
              <a:t>ZooKeeper</a:t>
            </a:r>
            <a:r>
              <a:rPr lang="zh-CN" altLang="en-US" dirty="0"/>
              <a:t>（</a:t>
            </a:r>
            <a:r>
              <a:rPr lang="en-US" altLang="zh-CN" dirty="0" err="1"/>
              <a:t>org.apache.zookeeper.ZooKeeper</a:t>
            </a:r>
            <a:r>
              <a:rPr lang="zh-CN" altLang="en-US" dirty="0"/>
              <a:t>）实例来连接</a:t>
            </a:r>
            <a:r>
              <a:rPr lang="en-US" altLang="zh-CN" dirty="0" err="1"/>
              <a:t>ZooKeeper</a:t>
            </a:r>
            <a:r>
              <a:rPr lang="zh-CN" altLang="en-US" dirty="0"/>
              <a:t>服务器。</a:t>
            </a:r>
            <a:r>
              <a:rPr lang="en-US" altLang="zh-CN" dirty="0" err="1"/>
              <a:t>ZooKeeper</a:t>
            </a:r>
            <a:r>
              <a:rPr lang="zh-CN" altLang="en-US" dirty="0"/>
              <a:t>提供了</a:t>
            </a:r>
            <a:r>
              <a:rPr lang="en-US" altLang="zh-CN" dirty="0"/>
              <a:t>4</a:t>
            </a:r>
            <a:r>
              <a:rPr lang="zh-CN" altLang="en-US" dirty="0"/>
              <a:t>种构造方法，如下所示：</a:t>
            </a:r>
          </a:p>
          <a:p>
            <a:pPr marL="342900" lvl="1" indent="0">
              <a:buNone/>
            </a:pPr>
            <a:r>
              <a:rPr lang="en-US" altLang="zh-CN" i="1" dirty="0" err="1"/>
              <a:t>ZooKeeper</a:t>
            </a:r>
            <a:r>
              <a:rPr lang="en-US" altLang="zh-CN" i="1" dirty="0"/>
              <a:t>(</a:t>
            </a:r>
            <a:r>
              <a:rPr lang="en-US" altLang="zh-CN" i="1" dirty="0" err="1"/>
              <a:t>java.lang.String</a:t>
            </a:r>
            <a:r>
              <a:rPr lang="en-US" altLang="zh-CN" i="1" dirty="0"/>
              <a:t> </a:t>
            </a:r>
            <a:r>
              <a:rPr lang="en-US" altLang="zh-CN" i="1" dirty="0" err="1"/>
              <a:t>connectString</a:t>
            </a:r>
            <a:r>
              <a:rPr lang="en-US" altLang="zh-CN" i="1" dirty="0"/>
              <a:t>, int </a:t>
            </a:r>
            <a:r>
              <a:rPr lang="en-US" altLang="zh-CN" i="1" dirty="0" err="1"/>
              <a:t>sessionTimeout</a:t>
            </a:r>
            <a:r>
              <a:rPr lang="en-US" altLang="zh-CN" i="1" dirty="0"/>
              <a:t>, Watcher watcher)</a:t>
            </a:r>
          </a:p>
          <a:p>
            <a:pPr marL="342900" lvl="1" indent="0">
              <a:buNone/>
            </a:pPr>
            <a:r>
              <a:rPr lang="en-US" altLang="zh-CN" i="1" dirty="0" err="1"/>
              <a:t>ZooKeeper</a:t>
            </a:r>
            <a:r>
              <a:rPr lang="en-US" altLang="zh-CN" i="1" dirty="0"/>
              <a:t>(</a:t>
            </a:r>
            <a:r>
              <a:rPr lang="en-US" altLang="zh-CN" i="1" dirty="0" err="1"/>
              <a:t>java.lang.String</a:t>
            </a:r>
            <a:r>
              <a:rPr lang="en-US" altLang="zh-CN" i="1" dirty="0"/>
              <a:t> </a:t>
            </a:r>
            <a:r>
              <a:rPr lang="en-US" altLang="zh-CN" i="1" dirty="0" err="1"/>
              <a:t>connectString</a:t>
            </a:r>
            <a:r>
              <a:rPr lang="en-US" altLang="zh-CN" i="1" dirty="0"/>
              <a:t>, int </a:t>
            </a:r>
            <a:r>
              <a:rPr lang="en-US" altLang="zh-CN" i="1" dirty="0" err="1"/>
              <a:t>sessionTimeout</a:t>
            </a:r>
            <a:r>
              <a:rPr lang="en-US" altLang="zh-CN" i="1" dirty="0"/>
              <a:t>, Watcher </a:t>
            </a:r>
            <a:r>
              <a:rPr lang="en-US" altLang="zh-CN" i="1" dirty="0" err="1"/>
              <a:t>watcher</a:t>
            </a:r>
            <a:r>
              <a:rPr lang="en-US" altLang="zh-CN" i="1" dirty="0"/>
              <a:t>, </a:t>
            </a:r>
            <a:r>
              <a:rPr lang="en-US" altLang="zh-CN" i="1" dirty="0" err="1"/>
              <a:t>boolean</a:t>
            </a:r>
            <a:r>
              <a:rPr lang="en-US" altLang="zh-CN" i="1" dirty="0"/>
              <a:t> </a:t>
            </a:r>
            <a:r>
              <a:rPr lang="en-US" altLang="zh-CN" i="1" dirty="0" err="1"/>
              <a:t>canBeReadOnly</a:t>
            </a:r>
            <a:r>
              <a:rPr lang="en-US" altLang="zh-CN" i="1" dirty="0"/>
              <a:t>)</a:t>
            </a:r>
          </a:p>
          <a:p>
            <a:pPr marL="342900" lvl="1" indent="0">
              <a:buNone/>
            </a:pPr>
            <a:r>
              <a:rPr lang="en-US" altLang="zh-CN" i="1" dirty="0" err="1"/>
              <a:t>ZooKeeper</a:t>
            </a:r>
            <a:r>
              <a:rPr lang="en-US" altLang="zh-CN" i="1" dirty="0"/>
              <a:t>(</a:t>
            </a:r>
            <a:r>
              <a:rPr lang="en-US" altLang="zh-CN" i="1" dirty="0" err="1"/>
              <a:t>java.lang.String</a:t>
            </a:r>
            <a:r>
              <a:rPr lang="en-US" altLang="zh-CN" i="1" dirty="0"/>
              <a:t> </a:t>
            </a:r>
            <a:r>
              <a:rPr lang="en-US" altLang="zh-CN" i="1" dirty="0" err="1"/>
              <a:t>connectString</a:t>
            </a:r>
            <a:r>
              <a:rPr lang="en-US" altLang="zh-CN" i="1" dirty="0"/>
              <a:t>, int </a:t>
            </a:r>
            <a:r>
              <a:rPr lang="en-US" altLang="zh-CN" i="1" dirty="0" err="1"/>
              <a:t>sessionTimeout</a:t>
            </a:r>
            <a:r>
              <a:rPr lang="en-US" altLang="zh-CN" i="1" dirty="0"/>
              <a:t>, Watcher </a:t>
            </a:r>
            <a:r>
              <a:rPr lang="en-US" altLang="zh-CN" i="1" dirty="0" err="1"/>
              <a:t>watcher</a:t>
            </a:r>
            <a:r>
              <a:rPr lang="en-US" altLang="zh-CN" i="1" dirty="0"/>
              <a:t>, long </a:t>
            </a:r>
            <a:r>
              <a:rPr lang="en-US" altLang="zh-CN" i="1" dirty="0" err="1"/>
              <a:t>sessionId</a:t>
            </a:r>
            <a:r>
              <a:rPr lang="en-US" altLang="zh-CN" i="1" dirty="0"/>
              <a:t>, byte[] </a:t>
            </a:r>
            <a:r>
              <a:rPr lang="en-US" altLang="zh-CN" i="1" dirty="0" err="1"/>
              <a:t>sessionPasswd</a:t>
            </a:r>
            <a:r>
              <a:rPr lang="en-US" altLang="zh-CN" i="1" dirty="0"/>
              <a:t>)</a:t>
            </a:r>
          </a:p>
          <a:p>
            <a:pPr marL="342900" lvl="1" indent="0">
              <a:buNone/>
            </a:pPr>
            <a:r>
              <a:rPr lang="en-US" altLang="zh-CN" i="1" dirty="0" err="1"/>
              <a:t>ZooKeeper</a:t>
            </a:r>
            <a:r>
              <a:rPr lang="en-US" altLang="zh-CN" i="1" dirty="0"/>
              <a:t>(</a:t>
            </a:r>
            <a:r>
              <a:rPr lang="en-US" altLang="zh-CN" i="1" dirty="0" err="1"/>
              <a:t>java.lang.String</a:t>
            </a:r>
            <a:r>
              <a:rPr lang="en-US" altLang="zh-CN" i="1" dirty="0"/>
              <a:t> </a:t>
            </a:r>
            <a:r>
              <a:rPr lang="en-US" altLang="zh-CN" i="1" dirty="0" err="1"/>
              <a:t>connectString</a:t>
            </a:r>
            <a:r>
              <a:rPr lang="en-US" altLang="zh-CN" i="1" dirty="0"/>
              <a:t>, int </a:t>
            </a:r>
            <a:r>
              <a:rPr lang="en-US" altLang="zh-CN" i="1" dirty="0" err="1"/>
              <a:t>sessionTimeout</a:t>
            </a:r>
            <a:r>
              <a:rPr lang="en-US" altLang="zh-CN" i="1" dirty="0"/>
              <a:t>, Watcher </a:t>
            </a:r>
            <a:r>
              <a:rPr lang="en-US" altLang="zh-CN" i="1" dirty="0" err="1"/>
              <a:t>watcher</a:t>
            </a:r>
            <a:r>
              <a:rPr lang="en-US" altLang="zh-CN" i="1" dirty="0"/>
              <a:t>, long </a:t>
            </a:r>
            <a:r>
              <a:rPr lang="en-US" altLang="zh-CN" i="1" dirty="0" err="1"/>
              <a:t>sessionId</a:t>
            </a:r>
            <a:r>
              <a:rPr lang="en-US" altLang="zh-CN" i="1" dirty="0"/>
              <a:t>, byte[] </a:t>
            </a:r>
            <a:r>
              <a:rPr lang="en-US" altLang="zh-CN" i="1" dirty="0" err="1"/>
              <a:t>sessionPasswd</a:t>
            </a:r>
            <a:r>
              <a:rPr lang="en-US" altLang="zh-CN" i="1" dirty="0"/>
              <a:t>, </a:t>
            </a:r>
            <a:r>
              <a:rPr lang="en-US" altLang="zh-CN" i="1" dirty="0" err="1"/>
              <a:t>boolean</a:t>
            </a:r>
            <a:r>
              <a:rPr lang="en-US" altLang="zh-CN" i="1" dirty="0"/>
              <a:t> </a:t>
            </a:r>
            <a:r>
              <a:rPr lang="en-US" altLang="zh-CN" i="1" dirty="0" err="1"/>
              <a:t>canBeReadOnly</a:t>
            </a:r>
            <a:r>
              <a:rPr lang="en-US" altLang="zh-CN" i="1" dirty="0"/>
              <a:t>)</a:t>
            </a:r>
          </a:p>
        </p:txBody>
      </p:sp>
    </p:spTree>
    <p:extLst>
      <p:ext uri="{BB962C8B-B14F-4D97-AF65-F5344CB8AC3E}">
        <p14:creationId xmlns:p14="http://schemas.microsoft.com/office/powerpoint/2010/main" val="909934016"/>
      </p:ext>
    </p:extLst>
  </p:cSld>
  <p:clrMapOvr>
    <a:masterClrMapping/>
  </p:clrMapOvr>
  <p:transition spd="med">
    <p:pull/>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BC7A2-C399-4B4C-9E09-F85C3AF94083}"/>
              </a:ext>
            </a:extLst>
          </p:cNvPr>
          <p:cNvSpPr>
            <a:spLocks noGrp="1"/>
          </p:cNvSpPr>
          <p:nvPr>
            <p:ph type="title"/>
          </p:nvPr>
        </p:nvSpPr>
        <p:spPr/>
        <p:txBody>
          <a:bodyPr/>
          <a:lstStyle/>
          <a:p>
            <a:r>
              <a:rPr lang="zh-CN" altLang="zh-CN" dirty="0"/>
              <a:t> </a:t>
            </a:r>
            <a:r>
              <a:rPr lang="en-US" altLang="zh-CN" dirty="0" err="1"/>
              <a:t>ZooKeeper</a:t>
            </a:r>
            <a:r>
              <a:rPr lang="zh-CN" altLang="zh-CN" dirty="0"/>
              <a:t>构造方法参数说明</a:t>
            </a:r>
            <a:endParaRPr lang="zh-CN" altLang="en-US" dirty="0"/>
          </a:p>
        </p:txBody>
      </p:sp>
      <p:graphicFrame>
        <p:nvGraphicFramePr>
          <p:cNvPr id="4" name="内容占位符 3">
            <a:extLst>
              <a:ext uri="{FF2B5EF4-FFF2-40B4-BE49-F238E27FC236}">
                <a16:creationId xmlns:a16="http://schemas.microsoft.com/office/drawing/2014/main" id="{C494A8EF-AFBD-43C2-8007-61C9DE046327}"/>
              </a:ext>
            </a:extLst>
          </p:cNvPr>
          <p:cNvGraphicFramePr>
            <a:graphicFrameLocks noGrp="1"/>
          </p:cNvGraphicFramePr>
          <p:nvPr>
            <p:ph idx="1"/>
            <p:extLst>
              <p:ext uri="{D42A27DB-BD31-4B8C-83A1-F6EECF244321}">
                <p14:modId xmlns:p14="http://schemas.microsoft.com/office/powerpoint/2010/main" val="1820205062"/>
              </p:ext>
            </p:extLst>
          </p:nvPr>
        </p:nvGraphicFramePr>
        <p:xfrm>
          <a:off x="628650" y="1109736"/>
          <a:ext cx="7886700" cy="3606901"/>
        </p:xfrm>
        <a:graphic>
          <a:graphicData uri="http://schemas.openxmlformats.org/drawingml/2006/table">
            <a:tbl>
              <a:tblPr firstRow="1" firstCol="1" bandRow="1">
                <a:tableStyleId>{5C22544A-7EE6-4342-B048-85BDC9FD1C3A}</a:tableStyleId>
              </a:tblPr>
              <a:tblGrid>
                <a:gridCol w="1478282">
                  <a:extLst>
                    <a:ext uri="{9D8B030D-6E8A-4147-A177-3AD203B41FA5}">
                      <a16:colId xmlns:a16="http://schemas.microsoft.com/office/drawing/2014/main" val="1110260681"/>
                    </a:ext>
                  </a:extLst>
                </a:gridCol>
                <a:gridCol w="6408418">
                  <a:extLst>
                    <a:ext uri="{9D8B030D-6E8A-4147-A177-3AD203B41FA5}">
                      <a16:colId xmlns:a16="http://schemas.microsoft.com/office/drawing/2014/main" val="3012827199"/>
                    </a:ext>
                  </a:extLst>
                </a:gridCol>
              </a:tblGrid>
              <a:tr h="105236">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参数名</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说明</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extLst>
                  <a:ext uri="{0D108BD9-81ED-4DB2-BD59-A6C34878D82A}">
                    <a16:rowId xmlns:a16="http://schemas.microsoft.com/office/drawing/2014/main" val="2612579839"/>
                  </a:ext>
                </a:extLst>
              </a:tr>
              <a:tr h="841887">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connectString</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服务器列表，由英文逗号分隔的</a:t>
                      </a:r>
                      <a:r>
                        <a:rPr lang="en-US" sz="1000" kern="0">
                          <a:effectLst/>
                          <a:latin typeface="微软雅黑" panose="020B0503020204020204" pitchFamily="34" charset="-122"/>
                          <a:ea typeface="微软雅黑" panose="020B0503020204020204" pitchFamily="34" charset="-122"/>
                        </a:rPr>
                        <a:t>host:port</a:t>
                      </a:r>
                      <a:r>
                        <a:rPr lang="zh-CN" sz="1000" kern="0">
                          <a:effectLst/>
                          <a:latin typeface="微软雅黑" panose="020B0503020204020204" pitchFamily="34" charset="-122"/>
                          <a:ea typeface="微软雅黑" panose="020B0503020204020204" pitchFamily="34" charset="-122"/>
                        </a:rPr>
                        <a:t>字符串组成，每一个都代表一台</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服务器，例如</a:t>
                      </a:r>
                      <a:r>
                        <a:rPr lang="en-US" sz="1000" kern="0">
                          <a:effectLst/>
                          <a:latin typeface="微软雅黑" panose="020B0503020204020204" pitchFamily="34" charset="-122"/>
                          <a:ea typeface="微软雅黑" panose="020B0503020204020204" pitchFamily="34" charset="-122"/>
                        </a:rPr>
                        <a:t>master:2181,slave1:2181,slave2:2181</a:t>
                      </a:r>
                      <a:r>
                        <a:rPr lang="zh-CN" sz="1000" kern="0">
                          <a:effectLst/>
                          <a:latin typeface="微软雅黑" panose="020B0503020204020204" pitchFamily="34" charset="-122"/>
                          <a:ea typeface="微软雅黑" panose="020B0503020204020204" pitchFamily="34" charset="-122"/>
                        </a:rPr>
                        <a:t>。另外也可以在</a:t>
                      </a:r>
                      <a:r>
                        <a:rPr lang="en-US" sz="1000" kern="0">
                          <a:effectLst/>
                          <a:latin typeface="微软雅黑" panose="020B0503020204020204" pitchFamily="34" charset="-122"/>
                          <a:ea typeface="微软雅黑" panose="020B0503020204020204" pitchFamily="34" charset="-122"/>
                        </a:rPr>
                        <a:t>connectString</a:t>
                      </a:r>
                      <a:r>
                        <a:rPr lang="zh-CN" sz="1000" kern="0">
                          <a:effectLst/>
                          <a:latin typeface="微软雅黑" panose="020B0503020204020204" pitchFamily="34" charset="-122"/>
                          <a:ea typeface="微软雅黑" panose="020B0503020204020204" pitchFamily="34" charset="-122"/>
                        </a:rPr>
                        <a:t>中设置客户端连接上</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后的根目录，方法是在</a:t>
                      </a:r>
                      <a:r>
                        <a:rPr lang="en-US" sz="1000" kern="0">
                          <a:effectLst/>
                          <a:latin typeface="微软雅黑" panose="020B0503020204020204" pitchFamily="34" charset="-122"/>
                          <a:ea typeface="微软雅黑" panose="020B0503020204020204" pitchFamily="34" charset="-122"/>
                        </a:rPr>
                        <a:t>host:port</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zh-CN" sz="1000" kern="0">
                          <a:effectLst/>
                          <a:latin typeface="微软雅黑" panose="020B0503020204020204" pitchFamily="34" charset="-122"/>
                          <a:ea typeface="微软雅黑" panose="020B0503020204020204" pitchFamily="34" charset="-122"/>
                        </a:rPr>
                        <a:t>后添加上这个根目录，例如</a:t>
                      </a:r>
                      <a:r>
                        <a:rPr lang="en-US" sz="1000" kern="0">
                          <a:effectLst/>
                          <a:latin typeface="微软雅黑" panose="020B0503020204020204" pitchFamily="34" charset="-122"/>
                          <a:ea typeface="微软雅黑" panose="020B0503020204020204" pitchFamily="34" charset="-122"/>
                        </a:rPr>
                        <a:t>master:2181,slave1:2181,slave2:2181/xijing</a:t>
                      </a:r>
                      <a:r>
                        <a:rPr lang="zh-CN" sz="1000" kern="0">
                          <a:effectLst/>
                          <a:latin typeface="微软雅黑" panose="020B0503020204020204" pitchFamily="34" charset="-122"/>
                          <a:ea typeface="微软雅黑" panose="020B0503020204020204" pitchFamily="34" charset="-122"/>
                        </a:rPr>
                        <a:t>，这样就指定了该客户端连接</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服务器后，所有对</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的操作都会基于这个根目录，这个目录也叫</a:t>
                      </a:r>
                      <a:r>
                        <a:rPr lang="en-US" sz="1000" kern="0">
                          <a:effectLst/>
                          <a:latin typeface="微软雅黑" panose="020B0503020204020204" pitchFamily="34" charset="-122"/>
                          <a:ea typeface="微软雅黑" panose="020B0503020204020204" pitchFamily="34" charset="-122"/>
                        </a:rPr>
                        <a:t>Chroot</a:t>
                      </a:r>
                      <a:r>
                        <a:rPr lang="zh-CN" sz="1000" kern="0">
                          <a:effectLst/>
                          <a:latin typeface="微软雅黑" panose="020B0503020204020204" pitchFamily="34" charset="-122"/>
                          <a:ea typeface="微软雅黑" panose="020B0503020204020204" pitchFamily="34" charset="-122"/>
                        </a:rPr>
                        <a:t>，即客户端隔离命名空间</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extLst>
                  <a:ext uri="{0D108BD9-81ED-4DB2-BD59-A6C34878D82A}">
                    <a16:rowId xmlns:a16="http://schemas.microsoft.com/office/drawing/2014/main" val="4072007908"/>
                  </a:ext>
                </a:extLst>
              </a:tr>
              <a:tr h="420943">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sessionTimeout</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会话的超时时间，是一个以“毫秒”为单位的整型值。在一个会话周期内，</a:t>
                      </a:r>
                      <a:r>
                        <a:rPr lang="en-US" sz="1000" kern="0" dirty="0" err="1">
                          <a:effectLst/>
                          <a:latin typeface="微软雅黑" panose="020B0503020204020204" pitchFamily="34" charset="-122"/>
                          <a:ea typeface="微软雅黑" panose="020B0503020204020204" pitchFamily="34" charset="-122"/>
                        </a:rPr>
                        <a:t>ZooKeeper</a:t>
                      </a:r>
                      <a:r>
                        <a:rPr lang="zh-CN" sz="1000" kern="0" dirty="0">
                          <a:effectLst/>
                          <a:latin typeface="微软雅黑" panose="020B0503020204020204" pitchFamily="34" charset="-122"/>
                          <a:ea typeface="微软雅黑" panose="020B0503020204020204" pitchFamily="34" charset="-122"/>
                        </a:rPr>
                        <a:t>客户端和服务器之间会通过心跳检测机制来维持会话的有效性，一旦在</a:t>
                      </a:r>
                      <a:r>
                        <a:rPr lang="en-US" sz="1000" kern="0" dirty="0" err="1">
                          <a:effectLst/>
                          <a:latin typeface="微软雅黑" panose="020B0503020204020204" pitchFamily="34" charset="-122"/>
                          <a:ea typeface="微软雅黑" panose="020B0503020204020204" pitchFamily="34" charset="-122"/>
                        </a:rPr>
                        <a:t>sessionTimeout</a:t>
                      </a:r>
                      <a:r>
                        <a:rPr lang="zh-CN" sz="1000" kern="0" dirty="0">
                          <a:effectLst/>
                          <a:latin typeface="微软雅黑" panose="020B0503020204020204" pitchFamily="34" charset="-122"/>
                          <a:ea typeface="微软雅黑" panose="020B0503020204020204" pitchFamily="34" charset="-122"/>
                        </a:rPr>
                        <a:t>时间内没有完成有效的心跳检测，会话就会失效</a:t>
                      </a:r>
                      <a:endParaRPr lang="zh-CN" sz="1000" kern="100" dirty="0">
                        <a:effectLst/>
                        <a:latin typeface="微软雅黑" panose="020B0503020204020204" pitchFamily="34" charset="-122"/>
                        <a:ea typeface="微软雅黑" panose="020B0503020204020204" pitchFamily="34" charset="-122"/>
                      </a:endParaRPr>
                    </a:p>
                  </a:txBody>
                  <a:tcPr marL="52618" marR="52618" marT="0" marB="0" anchor="ctr"/>
                </a:tc>
                <a:extLst>
                  <a:ext uri="{0D108BD9-81ED-4DB2-BD59-A6C34878D82A}">
                    <a16:rowId xmlns:a16="http://schemas.microsoft.com/office/drawing/2014/main" val="1838549816"/>
                  </a:ext>
                </a:extLst>
              </a:tr>
              <a:tr h="420943">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watcher</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允许客户端在构造方法中传入一个接口</a:t>
                      </a:r>
                      <a:r>
                        <a:rPr lang="en-US" sz="1000" kern="0">
                          <a:effectLst/>
                          <a:latin typeface="微软雅黑" panose="020B0503020204020204" pitchFamily="34" charset="-122"/>
                          <a:ea typeface="微软雅黑" panose="020B0503020204020204" pitchFamily="34" charset="-122"/>
                        </a:rPr>
                        <a:t>Watcher</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org.apache.zookeeper.Watcher</a:t>
                      </a:r>
                      <a:r>
                        <a:rPr lang="zh-CN" sz="1000" kern="0">
                          <a:effectLst/>
                          <a:latin typeface="微软雅黑" panose="020B0503020204020204" pitchFamily="34" charset="-122"/>
                          <a:ea typeface="微软雅黑" panose="020B0503020204020204" pitchFamily="34" charset="-122"/>
                        </a:rPr>
                        <a:t>）的实现类对象来作为默认的</a:t>
                      </a:r>
                      <a:r>
                        <a:rPr lang="en-US" sz="1000" kern="0">
                          <a:effectLst/>
                          <a:latin typeface="微软雅黑" panose="020B0503020204020204" pitchFamily="34" charset="-122"/>
                          <a:ea typeface="微软雅黑" panose="020B0503020204020204" pitchFamily="34" charset="-122"/>
                        </a:rPr>
                        <a:t>Watcher</a:t>
                      </a:r>
                      <a:r>
                        <a:rPr lang="zh-CN" sz="1000" kern="0">
                          <a:effectLst/>
                          <a:latin typeface="微软雅黑" panose="020B0503020204020204" pitchFamily="34" charset="-122"/>
                          <a:ea typeface="微软雅黑" panose="020B0503020204020204" pitchFamily="34" charset="-122"/>
                        </a:rPr>
                        <a:t>事件通知处理器。当然，该是参数可以设置为</a:t>
                      </a:r>
                      <a:r>
                        <a:rPr lang="en-US" sz="1000" kern="0">
                          <a:effectLst/>
                          <a:latin typeface="微软雅黑" panose="020B0503020204020204" pitchFamily="34" charset="-122"/>
                          <a:ea typeface="微软雅黑" panose="020B0503020204020204" pitchFamily="34" charset="-122"/>
                        </a:rPr>
                        <a:t>null</a:t>
                      </a:r>
                      <a:r>
                        <a:rPr lang="zh-CN" sz="1000" kern="0">
                          <a:effectLst/>
                          <a:latin typeface="微软雅黑" panose="020B0503020204020204" pitchFamily="34" charset="-122"/>
                          <a:ea typeface="微软雅黑" panose="020B0503020204020204" pitchFamily="34" charset="-122"/>
                        </a:rPr>
                        <a:t>，以表明不需要设置默认的</a:t>
                      </a:r>
                      <a:r>
                        <a:rPr lang="en-US" sz="1000" kern="0">
                          <a:effectLst/>
                          <a:latin typeface="微软雅黑" panose="020B0503020204020204" pitchFamily="34" charset="-122"/>
                          <a:ea typeface="微软雅黑" panose="020B0503020204020204" pitchFamily="34" charset="-122"/>
                        </a:rPr>
                        <a:t>Watcher</a:t>
                      </a:r>
                      <a:r>
                        <a:rPr lang="zh-CN" sz="1000" kern="0">
                          <a:effectLst/>
                          <a:latin typeface="微软雅黑" panose="020B0503020204020204" pitchFamily="34" charset="-122"/>
                          <a:ea typeface="微软雅黑" panose="020B0503020204020204" pitchFamily="34" charset="-122"/>
                        </a:rPr>
                        <a:t>处理器</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extLst>
                  <a:ext uri="{0D108BD9-81ED-4DB2-BD59-A6C34878D82A}">
                    <a16:rowId xmlns:a16="http://schemas.microsoft.com/office/drawing/2014/main" val="2604390828"/>
                  </a:ext>
                </a:extLst>
              </a:tr>
              <a:tr h="63141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canBeReadOnly</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Boolean</a:t>
                      </a:r>
                      <a:r>
                        <a:rPr lang="zh-CN" sz="1000" kern="0">
                          <a:effectLst/>
                          <a:latin typeface="微软雅黑" panose="020B0503020204020204" pitchFamily="34" charset="-122"/>
                          <a:ea typeface="微软雅黑" panose="020B0503020204020204" pitchFamily="34" charset="-122"/>
                        </a:rPr>
                        <a:t>类型，用于标识当前会话是否支持“</a:t>
                      </a:r>
                      <a:r>
                        <a:rPr lang="en-US" sz="1000" kern="0">
                          <a:effectLst/>
                          <a:latin typeface="微软雅黑" panose="020B0503020204020204" pitchFamily="34" charset="-122"/>
                          <a:ea typeface="微软雅黑" panose="020B0503020204020204" pitchFamily="34" charset="-122"/>
                        </a:rPr>
                        <a:t>read-only</a:t>
                      </a:r>
                      <a:r>
                        <a:rPr lang="zh-CN" sz="1000" kern="0">
                          <a:effectLst/>
                          <a:latin typeface="微软雅黑" panose="020B0503020204020204" pitchFamily="34" charset="-122"/>
                          <a:ea typeface="微软雅黑" panose="020B0503020204020204" pitchFamily="34" charset="-122"/>
                        </a:rPr>
                        <a:t>”模式。默认情况下，在</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集群中，一个机器如果和集群中过半及以上机器失去了连接，那么这个机器将不再处理客户端请求，包括读和写请求。但是在某些使用场景下，当</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服务器发生此类故障时，还是希望</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服务器能够提供读服务，这就是</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的“</a:t>
                      </a:r>
                      <a:r>
                        <a:rPr lang="en-US" sz="1000" kern="0">
                          <a:effectLst/>
                          <a:latin typeface="微软雅黑" panose="020B0503020204020204" pitchFamily="34" charset="-122"/>
                          <a:ea typeface="微软雅黑" panose="020B0503020204020204" pitchFamily="34" charset="-122"/>
                        </a:rPr>
                        <a:t>read-only</a:t>
                      </a:r>
                      <a:r>
                        <a:rPr lang="zh-CN" sz="1000" kern="0">
                          <a:effectLst/>
                          <a:latin typeface="微软雅黑" panose="020B0503020204020204" pitchFamily="34" charset="-122"/>
                          <a:ea typeface="微软雅黑" panose="020B0503020204020204" pitchFamily="34" charset="-122"/>
                        </a:rPr>
                        <a:t>”模式</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extLst>
                  <a:ext uri="{0D108BD9-81ED-4DB2-BD59-A6C34878D82A}">
                    <a16:rowId xmlns:a16="http://schemas.microsoft.com/office/drawing/2014/main" val="740275805"/>
                  </a:ext>
                </a:extLst>
              </a:tr>
              <a:tr h="841887">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sessionId</a:t>
                      </a:r>
                      <a:r>
                        <a:rPr lang="zh-CN" sz="1000" kern="0">
                          <a:effectLst/>
                          <a:latin typeface="微软雅黑" panose="020B0503020204020204" pitchFamily="34" charset="-122"/>
                          <a:ea typeface="微软雅黑" panose="020B0503020204020204" pitchFamily="34" charset="-122"/>
                        </a:rPr>
                        <a:t>和</a:t>
                      </a:r>
                      <a:r>
                        <a:rPr lang="en-US" sz="1000" kern="0">
                          <a:effectLst/>
                          <a:latin typeface="微软雅黑" panose="020B0503020204020204" pitchFamily="34" charset="-122"/>
                          <a:ea typeface="微软雅黑" panose="020B0503020204020204" pitchFamily="34" charset="-122"/>
                        </a:rPr>
                        <a:t>sessionPasswd</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会话</a:t>
                      </a:r>
                      <a:r>
                        <a:rPr lang="en-US" sz="1000" kern="0" dirty="0">
                          <a:effectLst/>
                          <a:latin typeface="微软雅黑" panose="020B0503020204020204" pitchFamily="34" charset="-122"/>
                          <a:ea typeface="微软雅黑" panose="020B0503020204020204" pitchFamily="34" charset="-122"/>
                        </a:rPr>
                        <a:t>ID</a:t>
                      </a:r>
                      <a:r>
                        <a:rPr lang="zh-CN" sz="1000" kern="0" dirty="0">
                          <a:effectLst/>
                          <a:latin typeface="微软雅黑" panose="020B0503020204020204" pitchFamily="34" charset="-122"/>
                          <a:ea typeface="微软雅黑" panose="020B0503020204020204" pitchFamily="34" charset="-122"/>
                        </a:rPr>
                        <a:t>和会话密钥。这两个参数能够唯一确定一个会话，同时客户端使用这两个参数可以实现客户端会话复用，从而达到恢复会话的效果。具体使用方法是，第一次连接上</a:t>
                      </a:r>
                      <a:r>
                        <a:rPr lang="en-US" sz="1000" kern="0" dirty="0" err="1">
                          <a:effectLst/>
                          <a:latin typeface="微软雅黑" panose="020B0503020204020204" pitchFamily="34" charset="-122"/>
                          <a:ea typeface="微软雅黑" panose="020B0503020204020204" pitchFamily="34" charset="-122"/>
                        </a:rPr>
                        <a:t>ZooKeeper</a:t>
                      </a:r>
                      <a:r>
                        <a:rPr lang="zh-CN" sz="1000" kern="0" dirty="0">
                          <a:effectLst/>
                          <a:latin typeface="微软雅黑" panose="020B0503020204020204" pitchFamily="34" charset="-122"/>
                          <a:ea typeface="微软雅黑" panose="020B0503020204020204" pitchFamily="34" charset="-122"/>
                        </a:rPr>
                        <a:t>服务器时，通过调用</a:t>
                      </a:r>
                      <a:r>
                        <a:rPr lang="en-US" sz="1000" kern="0" dirty="0" err="1">
                          <a:effectLst/>
                          <a:latin typeface="微软雅黑" panose="020B0503020204020204" pitchFamily="34" charset="-122"/>
                          <a:ea typeface="微软雅黑" panose="020B0503020204020204" pitchFamily="34" charset="-122"/>
                        </a:rPr>
                        <a:t>ZooKeeper</a:t>
                      </a:r>
                      <a:r>
                        <a:rPr lang="zh-CN" sz="1000" kern="0" dirty="0">
                          <a:effectLst/>
                          <a:latin typeface="微软雅黑" panose="020B0503020204020204" pitchFamily="34" charset="-122"/>
                          <a:ea typeface="微软雅黑" panose="020B0503020204020204" pitchFamily="34" charset="-122"/>
                        </a:rPr>
                        <a:t>对象实例的两个接口：</a:t>
                      </a:r>
                      <a:endParaRPr lang="zh-CN" sz="1000" kern="100" dirty="0">
                        <a:effectLst/>
                        <a:latin typeface="微软雅黑" panose="020B0503020204020204" pitchFamily="34" charset="-122"/>
                        <a:ea typeface="微软雅黑" panose="020B0503020204020204" pitchFamily="34" charset="-122"/>
                      </a:endParaRPr>
                    </a:p>
                    <a:p>
                      <a:pPr algn="l">
                        <a:spcAft>
                          <a:spcPts val="0"/>
                        </a:spcAft>
                      </a:pPr>
                      <a:r>
                        <a:rPr lang="en-US" sz="1000" kern="0" dirty="0">
                          <a:effectLst/>
                          <a:latin typeface="微软雅黑" panose="020B0503020204020204" pitchFamily="34" charset="-122"/>
                          <a:ea typeface="微软雅黑" panose="020B0503020204020204" pitchFamily="34" charset="-122"/>
                        </a:rPr>
                        <a:t>long </a:t>
                      </a:r>
                      <a:r>
                        <a:rPr lang="en-US" sz="1000" kern="0" dirty="0" err="1">
                          <a:effectLst/>
                          <a:latin typeface="微软雅黑" panose="020B0503020204020204" pitchFamily="34" charset="-122"/>
                          <a:ea typeface="微软雅黑" panose="020B0503020204020204" pitchFamily="34" charset="-122"/>
                        </a:rPr>
                        <a:t>sessionId</a:t>
                      </a:r>
                      <a:endParaRPr lang="zh-CN" sz="1000" kern="100" dirty="0">
                        <a:effectLst/>
                        <a:latin typeface="微软雅黑" panose="020B0503020204020204" pitchFamily="34" charset="-122"/>
                        <a:ea typeface="微软雅黑" panose="020B0503020204020204" pitchFamily="34" charset="-122"/>
                      </a:endParaRPr>
                    </a:p>
                    <a:p>
                      <a:pPr algn="l">
                        <a:spcAft>
                          <a:spcPts val="0"/>
                        </a:spcAft>
                      </a:pPr>
                      <a:r>
                        <a:rPr lang="en-US" sz="1000" kern="0" dirty="0">
                          <a:effectLst/>
                          <a:latin typeface="微软雅黑" panose="020B0503020204020204" pitchFamily="34" charset="-122"/>
                          <a:ea typeface="微软雅黑" panose="020B0503020204020204" pitchFamily="34" charset="-122"/>
                        </a:rPr>
                        <a:t>byte[] </a:t>
                      </a:r>
                      <a:r>
                        <a:rPr lang="en-US" sz="1000" kern="0" dirty="0" err="1">
                          <a:effectLst/>
                          <a:latin typeface="微软雅黑" panose="020B0503020204020204" pitchFamily="34" charset="-122"/>
                          <a:ea typeface="微软雅黑" panose="020B0503020204020204" pitchFamily="34" charset="-122"/>
                        </a:rPr>
                        <a:t>sessionPasswd</a:t>
                      </a:r>
                      <a:endParaRPr lang="zh-CN" sz="1000" kern="100" dirty="0">
                        <a:effectLst/>
                        <a:latin typeface="微软雅黑" panose="020B0503020204020204" pitchFamily="34" charset="-122"/>
                        <a:ea typeface="微软雅黑" panose="020B0503020204020204" pitchFamily="34" charset="-122"/>
                      </a:endParaRPr>
                    </a:p>
                    <a:p>
                      <a:pPr algn="l">
                        <a:spcAft>
                          <a:spcPts val="0"/>
                        </a:spcAft>
                      </a:pPr>
                      <a:r>
                        <a:rPr lang="zh-CN" sz="1000" kern="0" dirty="0">
                          <a:effectLst/>
                          <a:latin typeface="微软雅黑" panose="020B0503020204020204" pitchFamily="34" charset="-122"/>
                          <a:ea typeface="微软雅黑" panose="020B0503020204020204" pitchFamily="34" charset="-122"/>
                        </a:rPr>
                        <a:t>即可获得当前会话的</a:t>
                      </a:r>
                      <a:r>
                        <a:rPr lang="en-US" sz="1000" kern="0" dirty="0">
                          <a:effectLst/>
                          <a:latin typeface="微软雅黑" panose="020B0503020204020204" pitchFamily="34" charset="-122"/>
                          <a:ea typeface="微软雅黑" panose="020B0503020204020204" pitchFamily="34" charset="-122"/>
                        </a:rPr>
                        <a:t>ID</a:t>
                      </a:r>
                      <a:r>
                        <a:rPr lang="zh-CN" sz="1000" kern="0" dirty="0">
                          <a:effectLst/>
                          <a:latin typeface="微软雅黑" panose="020B0503020204020204" pitchFamily="34" charset="-122"/>
                          <a:ea typeface="微软雅黑" panose="020B0503020204020204" pitchFamily="34" charset="-122"/>
                        </a:rPr>
                        <a:t>和密钥，获取到这两个参数值之后，就可以在下次创建</a:t>
                      </a:r>
                      <a:r>
                        <a:rPr lang="en-US" sz="1000" kern="0" dirty="0" err="1">
                          <a:effectLst/>
                          <a:latin typeface="微软雅黑" panose="020B0503020204020204" pitchFamily="34" charset="-122"/>
                          <a:ea typeface="微软雅黑" panose="020B0503020204020204" pitchFamily="34" charset="-122"/>
                        </a:rPr>
                        <a:t>ZooKeeper</a:t>
                      </a:r>
                      <a:r>
                        <a:rPr lang="zh-CN" sz="1000" kern="0" dirty="0">
                          <a:effectLst/>
                          <a:latin typeface="微软雅黑" panose="020B0503020204020204" pitchFamily="34" charset="-122"/>
                          <a:ea typeface="微软雅黑" panose="020B0503020204020204" pitchFamily="34" charset="-122"/>
                        </a:rPr>
                        <a:t>对象实例时传入构造方法了</a:t>
                      </a:r>
                      <a:endParaRPr lang="zh-CN" sz="1000" kern="100" dirty="0">
                        <a:effectLst/>
                        <a:latin typeface="微软雅黑" panose="020B0503020204020204" pitchFamily="34" charset="-122"/>
                        <a:ea typeface="微软雅黑" panose="020B0503020204020204" pitchFamily="34" charset="-122"/>
                      </a:endParaRPr>
                    </a:p>
                  </a:txBody>
                  <a:tcPr marL="52618" marR="52618" marT="0" marB="0" anchor="ctr"/>
                </a:tc>
                <a:extLst>
                  <a:ext uri="{0D108BD9-81ED-4DB2-BD59-A6C34878D82A}">
                    <a16:rowId xmlns:a16="http://schemas.microsoft.com/office/drawing/2014/main" val="3929358298"/>
                  </a:ext>
                </a:extLst>
              </a:tr>
            </a:tbl>
          </a:graphicData>
        </a:graphic>
      </p:graphicFrame>
    </p:spTree>
    <p:extLst>
      <p:ext uri="{BB962C8B-B14F-4D97-AF65-F5344CB8AC3E}">
        <p14:creationId xmlns:p14="http://schemas.microsoft.com/office/powerpoint/2010/main" val="1084226330"/>
      </p:ext>
    </p:extLst>
  </p:cSld>
  <p:clrMapOvr>
    <a:masterClrMapping/>
  </p:clrMapOvr>
  <p:transition spd="med">
    <p:pull/>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604D2-9BDA-4822-A8C5-C74A19C73D29}"/>
              </a:ext>
            </a:extLst>
          </p:cNvPr>
          <p:cNvSpPr>
            <a:spLocks noGrp="1"/>
          </p:cNvSpPr>
          <p:nvPr>
            <p:ph type="title"/>
          </p:nvPr>
        </p:nvSpPr>
        <p:spPr/>
        <p:txBody>
          <a:bodyPr/>
          <a:lstStyle/>
          <a:p>
            <a:r>
              <a:rPr lang="zh-CN" altLang="zh-CN" dirty="0"/>
              <a:t>【实例</a:t>
            </a:r>
            <a:r>
              <a:rPr lang="en-US" altLang="zh-CN" dirty="0"/>
              <a:t>6-1】</a:t>
            </a:r>
            <a:endParaRPr lang="zh-CN" altLang="en-US" dirty="0"/>
          </a:p>
        </p:txBody>
      </p:sp>
      <p:sp>
        <p:nvSpPr>
          <p:cNvPr id="3" name="内容占位符 2">
            <a:extLst>
              <a:ext uri="{FF2B5EF4-FFF2-40B4-BE49-F238E27FC236}">
                <a16:creationId xmlns:a16="http://schemas.microsoft.com/office/drawing/2014/main" id="{C74BDC77-A2E7-49BE-8390-036884C1C5C1}"/>
              </a:ext>
            </a:extLst>
          </p:cNvPr>
          <p:cNvSpPr>
            <a:spLocks noGrp="1"/>
          </p:cNvSpPr>
          <p:nvPr>
            <p:ph idx="1"/>
          </p:nvPr>
        </p:nvSpPr>
        <p:spPr>
          <a:xfrm>
            <a:off x="628649" y="1369219"/>
            <a:ext cx="7886699" cy="3263504"/>
          </a:xfrm>
        </p:spPr>
        <p:txBody>
          <a:bodyPr>
            <a:normAutofit fontScale="62500" lnSpcReduction="20000"/>
          </a:bodyPr>
          <a:lstStyle/>
          <a:p>
            <a:r>
              <a:rPr lang="zh-CN" altLang="zh-CN" sz="800" dirty="0"/>
              <a:t>【实例</a:t>
            </a:r>
            <a:r>
              <a:rPr lang="en-US" altLang="zh-CN" sz="800" dirty="0"/>
              <a:t>6-1</a:t>
            </a:r>
            <a:r>
              <a:rPr lang="zh-CN" altLang="zh-CN" sz="800" dirty="0"/>
              <a:t>】创建一个最基本的</a:t>
            </a:r>
            <a:r>
              <a:rPr lang="en-US" altLang="zh-CN" sz="800" dirty="0" err="1"/>
              <a:t>ZooKeeper</a:t>
            </a:r>
            <a:r>
              <a:rPr lang="zh-CN" altLang="zh-CN" sz="800" dirty="0"/>
              <a:t>会话实例。</a:t>
            </a:r>
          </a:p>
          <a:p>
            <a:pPr marL="0" indent="0">
              <a:buNone/>
            </a:pPr>
            <a:r>
              <a:rPr lang="en-US" altLang="zh-CN" sz="800" i="1" dirty="0"/>
              <a:t>……</a:t>
            </a:r>
          </a:p>
          <a:p>
            <a:pPr marL="0" indent="0">
              <a:buNone/>
            </a:pPr>
            <a:r>
              <a:rPr lang="en-US" altLang="zh-CN" sz="800" i="1" dirty="0"/>
              <a:t>// </a:t>
            </a:r>
            <a:r>
              <a:rPr lang="zh-CN" altLang="zh-CN" sz="800" i="1" dirty="0"/>
              <a:t>创建一个最基本的</a:t>
            </a:r>
            <a:r>
              <a:rPr lang="en-US" altLang="zh-CN" sz="800" i="1" dirty="0" err="1"/>
              <a:t>ZooKeeper</a:t>
            </a:r>
            <a:r>
              <a:rPr lang="zh-CN" altLang="zh-CN" sz="800" i="1" dirty="0"/>
              <a:t>会话实例</a:t>
            </a:r>
          </a:p>
          <a:p>
            <a:pPr marL="0" indent="0">
              <a:buNone/>
            </a:pPr>
            <a:r>
              <a:rPr lang="en-US" altLang="zh-CN" sz="800" i="1" dirty="0"/>
              <a:t>public class </a:t>
            </a:r>
            <a:r>
              <a:rPr lang="en-US" altLang="zh-CN" sz="800" i="1" dirty="0" err="1"/>
              <a:t>ZookeeperConstructorSample_Basic</a:t>
            </a:r>
            <a:r>
              <a:rPr lang="en-US" altLang="zh-CN" sz="800" i="1" dirty="0"/>
              <a:t> implements Watcher {</a:t>
            </a:r>
            <a:endParaRPr lang="zh-CN" altLang="zh-CN" sz="800" i="1" dirty="0"/>
          </a:p>
          <a:p>
            <a:pPr marL="0" indent="0">
              <a:buNone/>
            </a:pPr>
            <a:r>
              <a:rPr lang="en-US" altLang="zh-CN" sz="800" i="1" dirty="0"/>
              <a:t>	private static </a:t>
            </a:r>
            <a:r>
              <a:rPr lang="en-US" altLang="zh-CN" sz="800" i="1" dirty="0" err="1"/>
              <a:t>CountDownLatch</a:t>
            </a:r>
            <a:r>
              <a:rPr lang="en-US" altLang="zh-CN" sz="800" i="1" dirty="0"/>
              <a:t> </a:t>
            </a:r>
            <a:r>
              <a:rPr lang="en-US" altLang="zh-CN" sz="800" i="1" dirty="0" err="1"/>
              <a:t>connectedSemaphore</a:t>
            </a:r>
            <a:r>
              <a:rPr lang="en-US" altLang="zh-CN" sz="800" i="1" dirty="0"/>
              <a:t> = new </a:t>
            </a:r>
            <a:r>
              <a:rPr lang="en-US" altLang="zh-CN" sz="800" i="1" dirty="0" err="1"/>
              <a:t>CountDownLatch</a:t>
            </a:r>
            <a:r>
              <a:rPr lang="en-US" altLang="zh-CN" sz="800" i="1" dirty="0"/>
              <a:t>(1);</a:t>
            </a:r>
          </a:p>
          <a:p>
            <a:pPr marL="0" indent="0">
              <a:buNone/>
            </a:pPr>
            <a:r>
              <a:rPr lang="en-US" altLang="zh-CN" sz="800" i="1"/>
              <a:t>	public </a:t>
            </a:r>
            <a:r>
              <a:rPr lang="en-US" altLang="zh-CN" sz="800" i="1" dirty="0"/>
              <a:t>static void main(String[] </a:t>
            </a:r>
            <a:r>
              <a:rPr lang="en-US" altLang="zh-CN" sz="800" i="1" dirty="0" err="1"/>
              <a:t>args</a:t>
            </a:r>
            <a:r>
              <a:rPr lang="en-US" altLang="zh-CN" sz="800" i="1" dirty="0"/>
              <a:t>) throws Exception {</a:t>
            </a:r>
            <a:endParaRPr lang="zh-CN" altLang="zh-CN" sz="800" i="1" dirty="0"/>
          </a:p>
          <a:p>
            <a:pPr marL="0" indent="0">
              <a:buNone/>
            </a:pPr>
            <a:r>
              <a:rPr lang="en-US" altLang="zh-CN" sz="800" i="1" dirty="0"/>
              <a:t>		</a:t>
            </a:r>
            <a:r>
              <a:rPr lang="en-US" altLang="zh-CN" sz="800" i="1" dirty="0" err="1"/>
              <a:t>ZooKeeper</a:t>
            </a:r>
            <a:r>
              <a:rPr lang="en-US" altLang="zh-CN" sz="800" i="1" dirty="0"/>
              <a:t> </a:t>
            </a:r>
            <a:r>
              <a:rPr lang="en-US" altLang="zh-CN" sz="800" i="1" dirty="0" err="1"/>
              <a:t>zk</a:t>
            </a:r>
            <a:r>
              <a:rPr lang="en-US" altLang="zh-CN" sz="800" i="1" dirty="0"/>
              <a:t> = new </a:t>
            </a:r>
            <a:r>
              <a:rPr lang="en-US" altLang="zh-CN" sz="800" i="1" dirty="0" err="1"/>
              <a:t>ZooKeeper</a:t>
            </a:r>
            <a:r>
              <a:rPr lang="en-US" altLang="zh-CN" sz="800" i="1" dirty="0"/>
              <a:t>("master:2181,slave1:2181,slave2:2181",5000,new </a:t>
            </a:r>
            <a:r>
              <a:rPr lang="en-US" altLang="zh-CN" sz="800" i="1" dirty="0" err="1"/>
              <a:t>ZookeeperConstructorSample_Basic</a:t>
            </a:r>
            <a:r>
              <a:rPr lang="en-US" altLang="zh-CN" sz="800" i="1" dirty="0"/>
              <a:t>());</a:t>
            </a:r>
            <a:endParaRPr lang="zh-CN" altLang="zh-CN" sz="800" i="1" dirty="0"/>
          </a:p>
          <a:p>
            <a:pPr marL="0" indent="0">
              <a:buNone/>
            </a:pPr>
            <a:r>
              <a:rPr lang="en-US" altLang="zh-CN" sz="800" i="1" dirty="0"/>
              <a:t>		</a:t>
            </a:r>
            <a:r>
              <a:rPr lang="en-US" altLang="zh-CN" sz="800" i="1" dirty="0" err="1"/>
              <a:t>System.out.println</a:t>
            </a:r>
            <a:r>
              <a:rPr lang="en-US" altLang="zh-CN" sz="800" i="1" dirty="0"/>
              <a:t>(</a:t>
            </a:r>
            <a:r>
              <a:rPr lang="en-US" altLang="zh-CN" sz="800" i="1" dirty="0" err="1"/>
              <a:t>zk.getState</a:t>
            </a:r>
            <a:r>
              <a:rPr lang="en-US" altLang="zh-CN" sz="800" i="1" dirty="0"/>
              <a:t>());</a:t>
            </a:r>
            <a:endParaRPr lang="zh-CN" altLang="zh-CN" sz="800" i="1" dirty="0"/>
          </a:p>
          <a:p>
            <a:pPr marL="0" indent="0">
              <a:buNone/>
            </a:pPr>
            <a:r>
              <a:rPr lang="en-US" altLang="zh-CN" sz="800" i="1" dirty="0"/>
              <a:t>		try {</a:t>
            </a:r>
            <a:endParaRPr lang="zh-CN" altLang="zh-CN" sz="800" i="1" dirty="0"/>
          </a:p>
          <a:p>
            <a:pPr marL="0" indent="0">
              <a:buNone/>
            </a:pPr>
            <a:r>
              <a:rPr lang="en-US" altLang="zh-CN" sz="800" i="1" dirty="0"/>
              <a:t>			</a:t>
            </a:r>
            <a:r>
              <a:rPr lang="en-US" altLang="zh-CN" sz="800" i="1" dirty="0" err="1"/>
              <a:t>connectedSemaphore.await</a:t>
            </a:r>
            <a:r>
              <a:rPr lang="en-US" altLang="zh-CN" sz="800" i="1" dirty="0"/>
              <a:t>();</a:t>
            </a:r>
            <a:endParaRPr lang="zh-CN" altLang="zh-CN" sz="800" i="1" dirty="0"/>
          </a:p>
          <a:p>
            <a:pPr marL="0" indent="0">
              <a:buNone/>
            </a:pPr>
            <a:r>
              <a:rPr lang="en-US" altLang="zh-CN" sz="800" i="1" dirty="0"/>
              <a:t>		} catch (</a:t>
            </a:r>
            <a:r>
              <a:rPr lang="en-US" altLang="zh-CN" sz="800" i="1" dirty="0" err="1"/>
              <a:t>InterruptedException</a:t>
            </a:r>
            <a:r>
              <a:rPr lang="en-US" altLang="zh-CN" sz="800" i="1" dirty="0"/>
              <a:t> e) {}</a:t>
            </a:r>
            <a:endParaRPr lang="zh-CN" altLang="zh-CN" sz="800" i="1" dirty="0"/>
          </a:p>
          <a:p>
            <a:pPr marL="0" indent="0">
              <a:buNone/>
            </a:pPr>
            <a:r>
              <a:rPr lang="en-US" altLang="zh-CN" sz="800" i="1" dirty="0"/>
              <a:t>		</a:t>
            </a:r>
            <a:r>
              <a:rPr lang="en-US" altLang="zh-CN" sz="800" i="1" dirty="0" err="1"/>
              <a:t>System.out.println</a:t>
            </a:r>
            <a:r>
              <a:rPr lang="en-US" altLang="zh-CN" sz="800" i="1" dirty="0"/>
              <a:t>("</a:t>
            </a:r>
            <a:r>
              <a:rPr lang="en-US" altLang="zh-CN" sz="800" i="1" dirty="0" err="1"/>
              <a:t>ZooKeeper</a:t>
            </a:r>
            <a:r>
              <a:rPr lang="en-US" altLang="zh-CN" sz="800" i="1" dirty="0"/>
              <a:t> session connected.");</a:t>
            </a:r>
            <a:endParaRPr lang="zh-CN" altLang="zh-CN" sz="800" i="1" dirty="0"/>
          </a:p>
          <a:p>
            <a:pPr marL="0" indent="0">
              <a:buNone/>
            </a:pPr>
            <a:r>
              <a:rPr lang="en-US" altLang="zh-CN" sz="800" i="1" dirty="0"/>
              <a:t>	}</a:t>
            </a:r>
          </a:p>
          <a:p>
            <a:pPr marL="0" indent="0">
              <a:buNone/>
            </a:pPr>
            <a:r>
              <a:rPr lang="en-US" altLang="zh-CN" sz="800" i="1" dirty="0"/>
              <a:t>	public void process(</a:t>
            </a:r>
            <a:r>
              <a:rPr lang="en-US" altLang="zh-CN" sz="800" i="1" dirty="0" err="1"/>
              <a:t>WatchedEvent</a:t>
            </a:r>
            <a:r>
              <a:rPr lang="en-US" altLang="zh-CN" sz="800" i="1" dirty="0"/>
              <a:t> event) {</a:t>
            </a:r>
            <a:endParaRPr lang="zh-CN" altLang="zh-CN" sz="800" i="1" dirty="0"/>
          </a:p>
          <a:p>
            <a:pPr marL="0" indent="0">
              <a:buNone/>
            </a:pPr>
            <a:r>
              <a:rPr lang="en-US" altLang="zh-CN" sz="800" i="1" dirty="0"/>
              <a:t>		</a:t>
            </a:r>
            <a:r>
              <a:rPr lang="en-US" altLang="zh-CN" sz="800" i="1" dirty="0" err="1"/>
              <a:t>System.out.println</a:t>
            </a:r>
            <a:r>
              <a:rPr lang="en-US" altLang="zh-CN" sz="800" i="1" dirty="0"/>
              <a:t>("Receive watched event: " + event);</a:t>
            </a:r>
            <a:endParaRPr lang="zh-CN" altLang="zh-CN" sz="800" i="1" dirty="0"/>
          </a:p>
          <a:p>
            <a:pPr marL="0" indent="0">
              <a:buNone/>
            </a:pPr>
            <a:r>
              <a:rPr lang="en-US" altLang="zh-CN" sz="800" i="1" dirty="0"/>
              <a:t>		if (</a:t>
            </a:r>
            <a:r>
              <a:rPr lang="en-US" altLang="zh-CN" sz="800" i="1" dirty="0" err="1"/>
              <a:t>KeeperState.SyncConnected</a:t>
            </a:r>
            <a:r>
              <a:rPr lang="en-US" altLang="zh-CN" sz="800" i="1" dirty="0"/>
              <a:t> == </a:t>
            </a:r>
            <a:r>
              <a:rPr lang="en-US" altLang="zh-CN" sz="800" i="1" dirty="0" err="1"/>
              <a:t>event.getState</a:t>
            </a:r>
            <a:r>
              <a:rPr lang="en-US" altLang="zh-CN" sz="800" i="1" dirty="0"/>
              <a:t>()) {</a:t>
            </a:r>
            <a:endParaRPr lang="zh-CN" altLang="zh-CN" sz="800" i="1" dirty="0"/>
          </a:p>
          <a:p>
            <a:pPr marL="0" indent="0">
              <a:buNone/>
            </a:pPr>
            <a:r>
              <a:rPr lang="en-US" altLang="zh-CN" sz="800" i="1" dirty="0"/>
              <a:t>			</a:t>
            </a:r>
            <a:r>
              <a:rPr lang="en-US" altLang="zh-CN" sz="800" i="1" dirty="0" err="1"/>
              <a:t>connectedSemaphore.countDown</a:t>
            </a:r>
            <a:r>
              <a:rPr lang="en-US" altLang="zh-CN" sz="800" i="1" dirty="0"/>
              <a:t>();</a:t>
            </a:r>
            <a:endParaRPr lang="zh-CN" altLang="zh-CN" sz="800" i="1" dirty="0"/>
          </a:p>
          <a:p>
            <a:pPr marL="0" indent="0">
              <a:buNone/>
            </a:pPr>
            <a:r>
              <a:rPr lang="en-US" altLang="zh-CN" sz="800" i="1" dirty="0"/>
              <a:t>		}</a:t>
            </a:r>
            <a:endParaRPr lang="zh-CN" altLang="zh-CN" sz="800" i="1" dirty="0"/>
          </a:p>
          <a:p>
            <a:pPr marL="0" indent="0">
              <a:buNone/>
            </a:pPr>
            <a:r>
              <a:rPr lang="en-US" altLang="zh-CN" sz="800" i="1" dirty="0"/>
              <a:t>	}</a:t>
            </a:r>
            <a:endParaRPr lang="zh-CN" altLang="zh-CN" sz="800" i="1" dirty="0"/>
          </a:p>
          <a:p>
            <a:pPr marL="0" indent="0">
              <a:buNone/>
            </a:pPr>
            <a:r>
              <a:rPr lang="en-US" altLang="zh-CN" sz="800" i="1" dirty="0"/>
              <a:t>}</a:t>
            </a:r>
            <a:endParaRPr lang="zh-CN" altLang="zh-CN" sz="800" i="1" dirty="0"/>
          </a:p>
        </p:txBody>
      </p:sp>
      <p:sp>
        <p:nvSpPr>
          <p:cNvPr id="5" name="矩形 4">
            <a:extLst>
              <a:ext uri="{FF2B5EF4-FFF2-40B4-BE49-F238E27FC236}">
                <a16:creationId xmlns:a16="http://schemas.microsoft.com/office/drawing/2014/main" id="{97BBA43C-DE07-496C-96BC-A6E1A15F6725}"/>
              </a:ext>
            </a:extLst>
          </p:cNvPr>
          <p:cNvSpPr/>
          <p:nvPr/>
        </p:nvSpPr>
        <p:spPr>
          <a:xfrm>
            <a:off x="4033024" y="67687"/>
            <a:ext cx="4572000" cy="1169551"/>
          </a:xfrm>
          <a:prstGeom prst="rect">
            <a:avLst/>
          </a:prstGeom>
        </p:spPr>
        <p:txBody>
          <a:bodyPr>
            <a:spAutoFit/>
          </a:bodyPr>
          <a:lstStyle/>
          <a:p>
            <a:pPr algn="just">
              <a:spcAft>
                <a:spcPts val="0"/>
              </a:spcAft>
            </a:pPr>
            <a:r>
              <a:rPr lang="zh-CN" altLang="en-US"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endPar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CONNECTING</a:t>
            </a:r>
            <a:endPar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ZooKeeper</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session connected.</a:t>
            </a:r>
            <a:endPar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24658766"/>
      </p:ext>
    </p:extLst>
  </p:cSld>
  <p:clrMapOvr>
    <a:masterClrMapping/>
  </p:clrMapOvr>
  <p:transition spd="med">
    <p:pull/>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BC7A2-C399-4B4C-9E09-F85C3AF94083}"/>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C6841B3C-66DD-4DDB-8DFA-3AFAAFECA91D}"/>
              </a:ext>
            </a:extLst>
          </p:cNvPr>
          <p:cNvSpPr>
            <a:spLocks noGrp="1"/>
          </p:cNvSpPr>
          <p:nvPr>
            <p:ph idx="1"/>
          </p:nvPr>
        </p:nvSpPr>
        <p:spPr/>
        <p:txBody>
          <a:bodyPr>
            <a:normAutofit/>
          </a:bodyPr>
          <a:lstStyle/>
          <a:p>
            <a:r>
              <a:rPr lang="en-US" altLang="zh-CN" dirty="0"/>
              <a:t>2. </a:t>
            </a:r>
            <a:r>
              <a:rPr lang="zh-CN" altLang="en-US" dirty="0"/>
              <a:t>创建节点</a:t>
            </a:r>
          </a:p>
          <a:p>
            <a:pPr lvl="1"/>
            <a:r>
              <a:rPr lang="zh-CN" altLang="en-US" dirty="0"/>
              <a:t>客户端可以通过</a:t>
            </a:r>
            <a:r>
              <a:rPr lang="en-US" altLang="zh-CN" dirty="0" err="1"/>
              <a:t>ZooKeeper</a:t>
            </a:r>
            <a:r>
              <a:rPr lang="zh-CN" altLang="en-US" dirty="0"/>
              <a:t>的</a:t>
            </a:r>
            <a:r>
              <a:rPr lang="en-US" altLang="zh-CN" dirty="0"/>
              <a:t>create</a:t>
            </a:r>
            <a:r>
              <a:rPr lang="zh-CN" altLang="en-US" dirty="0"/>
              <a:t>方法创建一个数据节点。</a:t>
            </a:r>
            <a:r>
              <a:rPr lang="en-US" altLang="zh-CN" dirty="0" err="1"/>
              <a:t>ZooKeeper</a:t>
            </a:r>
            <a:r>
              <a:rPr lang="zh-CN" altLang="en-US" dirty="0"/>
              <a:t>提供了</a:t>
            </a:r>
            <a:r>
              <a:rPr lang="en-US" altLang="zh-CN" dirty="0"/>
              <a:t>2</a:t>
            </a:r>
            <a:r>
              <a:rPr lang="zh-CN" altLang="en-US" dirty="0"/>
              <a:t>个方法，如下所示：</a:t>
            </a:r>
          </a:p>
          <a:p>
            <a:pPr marL="342900" lvl="1" indent="0">
              <a:buNone/>
            </a:pPr>
            <a:r>
              <a:rPr lang="en-US" altLang="zh-CN" i="1" dirty="0" err="1"/>
              <a:t>java.lang.String</a:t>
            </a:r>
            <a:r>
              <a:rPr lang="en-US" altLang="zh-CN" i="1" dirty="0"/>
              <a:t> create(</a:t>
            </a:r>
            <a:r>
              <a:rPr lang="en-US" altLang="zh-CN" i="1" dirty="0" err="1"/>
              <a:t>java.lang.String</a:t>
            </a:r>
            <a:r>
              <a:rPr lang="en-US" altLang="zh-CN" i="1" dirty="0"/>
              <a:t> path, byte[] data, </a:t>
            </a:r>
            <a:r>
              <a:rPr lang="en-US" altLang="zh-CN" i="1" dirty="0" err="1"/>
              <a:t>java.util.List</a:t>
            </a:r>
            <a:r>
              <a:rPr lang="en-US" altLang="zh-CN" i="1" dirty="0"/>
              <a:t>&lt;ACL&gt; </a:t>
            </a:r>
            <a:r>
              <a:rPr lang="en-US" altLang="zh-CN" i="1" dirty="0" err="1"/>
              <a:t>acl</a:t>
            </a:r>
            <a:r>
              <a:rPr lang="en-US" altLang="zh-CN" i="1" dirty="0"/>
              <a:t>, </a:t>
            </a:r>
            <a:r>
              <a:rPr lang="en-US" altLang="zh-CN" i="1" dirty="0" err="1"/>
              <a:t>CreateMode</a:t>
            </a:r>
            <a:r>
              <a:rPr lang="en-US" altLang="zh-CN" i="1" dirty="0"/>
              <a:t> </a:t>
            </a:r>
            <a:r>
              <a:rPr lang="en-US" altLang="zh-CN" i="1" dirty="0" err="1"/>
              <a:t>createMode</a:t>
            </a:r>
            <a:r>
              <a:rPr lang="en-US" altLang="zh-CN" i="1" dirty="0"/>
              <a:t>)</a:t>
            </a:r>
          </a:p>
          <a:p>
            <a:pPr marL="342900" lvl="1" indent="0">
              <a:buNone/>
            </a:pPr>
            <a:r>
              <a:rPr lang="en-US" altLang="zh-CN" i="1" dirty="0"/>
              <a:t>void create(</a:t>
            </a:r>
            <a:r>
              <a:rPr lang="en-US" altLang="zh-CN" i="1" dirty="0" err="1"/>
              <a:t>java.lang.String</a:t>
            </a:r>
            <a:r>
              <a:rPr lang="en-US" altLang="zh-CN" i="1" dirty="0"/>
              <a:t> path, byte[] data, </a:t>
            </a:r>
            <a:r>
              <a:rPr lang="en-US" altLang="zh-CN" i="1" dirty="0" err="1"/>
              <a:t>java.util.List</a:t>
            </a:r>
            <a:r>
              <a:rPr lang="en-US" altLang="zh-CN" i="1" dirty="0"/>
              <a:t>&lt;ACL&gt; </a:t>
            </a:r>
            <a:r>
              <a:rPr lang="en-US" altLang="zh-CN" i="1" dirty="0" err="1"/>
              <a:t>acl</a:t>
            </a:r>
            <a:r>
              <a:rPr lang="en-US" altLang="zh-CN" i="1" dirty="0"/>
              <a:t>, </a:t>
            </a:r>
            <a:r>
              <a:rPr lang="en-US" altLang="zh-CN" i="1" dirty="0" err="1"/>
              <a:t>CreateMode</a:t>
            </a:r>
            <a:r>
              <a:rPr lang="en-US" altLang="zh-CN" i="1" dirty="0"/>
              <a:t> </a:t>
            </a:r>
            <a:r>
              <a:rPr lang="en-US" altLang="zh-CN" i="1" dirty="0" err="1"/>
              <a:t>createMode</a:t>
            </a:r>
            <a:r>
              <a:rPr lang="en-US" altLang="zh-CN" i="1" dirty="0"/>
              <a:t>, </a:t>
            </a:r>
            <a:r>
              <a:rPr lang="en-US" altLang="zh-CN" i="1" dirty="0" err="1"/>
              <a:t>AsyncCallback.StringCallback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p>
        </p:txBody>
      </p:sp>
    </p:spTree>
    <p:extLst>
      <p:ext uri="{BB962C8B-B14F-4D97-AF65-F5344CB8AC3E}">
        <p14:creationId xmlns:p14="http://schemas.microsoft.com/office/powerpoint/2010/main" val="1438078306"/>
      </p:ext>
    </p:extLst>
  </p:cSld>
  <p:clrMapOvr>
    <a:masterClrMapping/>
  </p:clrMapOvr>
  <p:transition spd="med">
    <p:pull/>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ECFFF-34AA-4D01-A96A-24383CAB65DF}"/>
              </a:ext>
            </a:extLst>
          </p:cNvPr>
          <p:cNvSpPr>
            <a:spLocks noGrp="1"/>
          </p:cNvSpPr>
          <p:nvPr>
            <p:ph type="title"/>
          </p:nvPr>
        </p:nvSpPr>
        <p:spPr/>
        <p:txBody>
          <a:bodyPr/>
          <a:lstStyle/>
          <a:p>
            <a:r>
              <a:rPr lang="en-US" altLang="zh-CN" dirty="0" err="1"/>
              <a:t>ZooKeeper</a:t>
            </a:r>
            <a:r>
              <a:rPr lang="en-US" altLang="zh-CN" dirty="0"/>
              <a:t> create API</a:t>
            </a:r>
            <a:r>
              <a:rPr lang="zh-CN" altLang="en-US" dirty="0"/>
              <a:t>方法参数说明</a:t>
            </a:r>
          </a:p>
        </p:txBody>
      </p:sp>
      <p:graphicFrame>
        <p:nvGraphicFramePr>
          <p:cNvPr id="4" name="内容占位符 3">
            <a:extLst>
              <a:ext uri="{FF2B5EF4-FFF2-40B4-BE49-F238E27FC236}">
                <a16:creationId xmlns:a16="http://schemas.microsoft.com/office/drawing/2014/main" id="{2EC38064-7FAF-4D9F-BEA2-A57518120294}"/>
              </a:ext>
            </a:extLst>
          </p:cNvPr>
          <p:cNvGraphicFramePr>
            <a:graphicFrameLocks noGrp="1"/>
          </p:cNvGraphicFramePr>
          <p:nvPr>
            <p:ph idx="1"/>
            <p:extLst>
              <p:ext uri="{D42A27DB-BD31-4B8C-83A1-F6EECF244321}">
                <p14:modId xmlns:p14="http://schemas.microsoft.com/office/powerpoint/2010/main" val="3410155802"/>
              </p:ext>
            </p:extLst>
          </p:nvPr>
        </p:nvGraphicFramePr>
        <p:xfrm>
          <a:off x="628650" y="1323836"/>
          <a:ext cx="7886699" cy="320040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1462559323"/>
                    </a:ext>
                  </a:extLst>
                </a:gridCol>
                <a:gridCol w="6408418">
                  <a:extLst>
                    <a:ext uri="{9D8B030D-6E8A-4147-A177-3AD203B41FA5}">
                      <a16:colId xmlns:a16="http://schemas.microsoft.com/office/drawing/2014/main" val="2826338461"/>
                    </a:ext>
                  </a:extLst>
                </a:gridCol>
              </a:tblGrid>
              <a:tr h="0">
                <a:tc>
                  <a:txBody>
                    <a:bodyPr/>
                    <a:lstStyle/>
                    <a:p>
                      <a:pPr algn="ctr">
                        <a:spcAft>
                          <a:spcPts val="0"/>
                        </a:spcAft>
                      </a:pPr>
                      <a:r>
                        <a:rPr lang="zh-CN" sz="1400" kern="0">
                          <a:effectLst/>
                        </a:rPr>
                        <a:t>参数名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400" kern="0">
                          <a:effectLst/>
                        </a:rPr>
                        <a:t>说明</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49871070"/>
                  </a:ext>
                </a:extLst>
              </a:tr>
              <a:tr h="0">
                <a:tc>
                  <a:txBody>
                    <a:bodyPr/>
                    <a:lstStyle/>
                    <a:p>
                      <a:pPr algn="l">
                        <a:spcAft>
                          <a:spcPts val="0"/>
                        </a:spcAft>
                      </a:pPr>
                      <a:r>
                        <a:rPr lang="en-US" sz="1400" kern="0">
                          <a:effectLst/>
                        </a:rPr>
                        <a:t>path</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a:effectLst/>
                        </a:rPr>
                        <a:t>需要创建的数据节点的路径</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5298194"/>
                  </a:ext>
                </a:extLst>
              </a:tr>
              <a:tr h="0">
                <a:tc>
                  <a:txBody>
                    <a:bodyPr/>
                    <a:lstStyle/>
                    <a:p>
                      <a:pPr algn="l">
                        <a:spcAft>
                          <a:spcPts val="0"/>
                        </a:spcAft>
                      </a:pPr>
                      <a:r>
                        <a:rPr lang="en-US" sz="1400" kern="0">
                          <a:effectLst/>
                        </a:rPr>
                        <a:t>data[]</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a:effectLst/>
                        </a:rPr>
                        <a:t>一个字节数组，是数据节点创建后的初始内容</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672983946"/>
                  </a:ext>
                </a:extLst>
              </a:tr>
              <a:tr h="0">
                <a:tc>
                  <a:txBody>
                    <a:bodyPr/>
                    <a:lstStyle/>
                    <a:p>
                      <a:pPr algn="l">
                        <a:spcAft>
                          <a:spcPts val="0"/>
                        </a:spcAft>
                      </a:pPr>
                      <a:r>
                        <a:rPr lang="en-US" sz="1400" kern="0">
                          <a:effectLst/>
                        </a:rPr>
                        <a:t>acl</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a:effectLst/>
                        </a:rPr>
                        <a:t>数据节点的</a:t>
                      </a:r>
                      <a:r>
                        <a:rPr lang="en-US" sz="1400" kern="0">
                          <a:effectLst/>
                        </a:rPr>
                        <a:t>ACL</a:t>
                      </a:r>
                      <a:r>
                        <a:rPr lang="zh-CN" sz="1400" kern="0">
                          <a:effectLst/>
                        </a:rPr>
                        <a:t>策略</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88407751"/>
                  </a:ext>
                </a:extLst>
              </a:tr>
              <a:tr h="0">
                <a:tc>
                  <a:txBody>
                    <a:bodyPr/>
                    <a:lstStyle/>
                    <a:p>
                      <a:pPr algn="l">
                        <a:spcAft>
                          <a:spcPts val="0"/>
                        </a:spcAft>
                      </a:pPr>
                      <a:r>
                        <a:rPr lang="en-US" sz="1400" kern="0">
                          <a:effectLst/>
                        </a:rPr>
                        <a:t>createMode</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dirty="0">
                          <a:effectLst/>
                        </a:rPr>
                        <a:t>节点类型，是一个枚举类型，包含</a:t>
                      </a:r>
                      <a:r>
                        <a:rPr lang="en-US" sz="1400" kern="0" dirty="0">
                          <a:effectLst/>
                        </a:rPr>
                        <a:t>4</a:t>
                      </a:r>
                      <a:r>
                        <a:rPr lang="zh-CN" sz="1400" kern="0" dirty="0">
                          <a:effectLst/>
                        </a:rPr>
                        <a:t>种可选的节点类型：</a:t>
                      </a:r>
                      <a:endParaRPr lang="zh-CN" sz="1400" kern="100" dirty="0">
                        <a:effectLst/>
                      </a:endParaRPr>
                    </a:p>
                    <a:p>
                      <a:pPr marL="342900" lvl="0" indent="-342900" algn="l">
                        <a:spcAft>
                          <a:spcPts val="0"/>
                        </a:spcAft>
                        <a:buFont typeface="Wingdings" panose="05000000000000000000" pitchFamily="2" charset="2"/>
                        <a:buChar char=""/>
                      </a:pPr>
                      <a:r>
                        <a:rPr lang="en-US" sz="1400" kern="0" dirty="0">
                          <a:effectLst/>
                        </a:rPr>
                        <a:t>EPHEMERAL</a:t>
                      </a:r>
                      <a:r>
                        <a:rPr lang="zh-CN" sz="1400" kern="0" dirty="0">
                          <a:effectLst/>
                        </a:rPr>
                        <a:t>：临时节点</a:t>
                      </a:r>
                      <a:endParaRPr lang="zh-CN" sz="1400" kern="100" dirty="0">
                        <a:effectLst/>
                      </a:endParaRPr>
                    </a:p>
                    <a:p>
                      <a:pPr marL="342900" lvl="0" indent="-342900" algn="l">
                        <a:spcAft>
                          <a:spcPts val="0"/>
                        </a:spcAft>
                        <a:buFont typeface="Wingdings" panose="05000000000000000000" pitchFamily="2" charset="2"/>
                        <a:buChar char=""/>
                      </a:pPr>
                      <a:r>
                        <a:rPr lang="en-US" sz="1400" kern="0" dirty="0">
                          <a:effectLst/>
                        </a:rPr>
                        <a:t>EPHEMERAL_SEQUENTIAL</a:t>
                      </a:r>
                      <a:r>
                        <a:rPr lang="zh-CN" sz="1400" kern="0" dirty="0">
                          <a:effectLst/>
                        </a:rPr>
                        <a:t>：临时顺序节点</a:t>
                      </a:r>
                      <a:endParaRPr lang="zh-CN" sz="1400" kern="100" dirty="0">
                        <a:effectLst/>
                      </a:endParaRPr>
                    </a:p>
                    <a:p>
                      <a:pPr marL="342900" lvl="0" indent="-342900" algn="l">
                        <a:spcAft>
                          <a:spcPts val="0"/>
                        </a:spcAft>
                        <a:buFont typeface="Wingdings" panose="05000000000000000000" pitchFamily="2" charset="2"/>
                        <a:buChar char=""/>
                      </a:pPr>
                      <a:r>
                        <a:rPr lang="en-US" sz="1400" kern="0" dirty="0">
                          <a:effectLst/>
                        </a:rPr>
                        <a:t>PERSISTENT</a:t>
                      </a:r>
                      <a:r>
                        <a:rPr lang="zh-CN" sz="1400" kern="0" dirty="0">
                          <a:effectLst/>
                        </a:rPr>
                        <a:t>：持久节点</a:t>
                      </a:r>
                      <a:endParaRPr lang="zh-CN" sz="1400" kern="100" dirty="0">
                        <a:effectLst/>
                      </a:endParaRPr>
                    </a:p>
                    <a:p>
                      <a:pPr marL="342900" lvl="0" indent="-342900" algn="l">
                        <a:spcAft>
                          <a:spcPts val="0"/>
                        </a:spcAft>
                        <a:buFont typeface="Wingdings" panose="05000000000000000000" pitchFamily="2" charset="2"/>
                        <a:buChar char=""/>
                      </a:pPr>
                      <a:r>
                        <a:rPr lang="en-US" sz="1400" kern="0" dirty="0">
                          <a:effectLst/>
                        </a:rPr>
                        <a:t>PERSISTENT_SEQUENTIAL</a:t>
                      </a:r>
                      <a:r>
                        <a:rPr lang="zh-CN" sz="1400" kern="0" dirty="0">
                          <a:effectLst/>
                        </a:rPr>
                        <a:t>：持久顺序节点</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17760442"/>
                  </a:ext>
                </a:extLst>
              </a:tr>
              <a:tr h="0">
                <a:tc>
                  <a:txBody>
                    <a:bodyPr/>
                    <a:lstStyle/>
                    <a:p>
                      <a:pPr algn="l">
                        <a:spcAft>
                          <a:spcPts val="0"/>
                        </a:spcAft>
                      </a:pPr>
                      <a:r>
                        <a:rPr lang="en-US" sz="1400" kern="0">
                          <a:effectLst/>
                        </a:rPr>
                        <a:t>cb</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a:effectLst/>
                        </a:rPr>
                        <a:t>注册一个异步回调函数。开发人员需要实现</a:t>
                      </a:r>
                      <a:r>
                        <a:rPr lang="en-US" sz="1400" kern="0">
                          <a:effectLst/>
                        </a:rPr>
                        <a:t>StringCallback</a:t>
                      </a:r>
                      <a:r>
                        <a:rPr lang="zh-CN" sz="1400" kern="0">
                          <a:effectLst/>
                        </a:rPr>
                        <a:t>接口，主要是对下面这个方法的重写：</a:t>
                      </a:r>
                      <a:endParaRPr lang="zh-CN" sz="1400" kern="100">
                        <a:effectLst/>
                      </a:endParaRPr>
                    </a:p>
                    <a:p>
                      <a:pPr algn="l">
                        <a:spcAft>
                          <a:spcPts val="0"/>
                        </a:spcAft>
                      </a:pPr>
                      <a:r>
                        <a:rPr lang="en-US" sz="1400" kern="0">
                          <a:effectLst/>
                        </a:rPr>
                        <a:t>void processResult(int rc, String path, Object ctx, String name);</a:t>
                      </a:r>
                      <a:endParaRPr lang="zh-CN" sz="1400" kern="100">
                        <a:effectLst/>
                      </a:endParaRPr>
                    </a:p>
                    <a:p>
                      <a:pPr algn="l">
                        <a:spcAft>
                          <a:spcPts val="0"/>
                        </a:spcAft>
                      </a:pPr>
                      <a:r>
                        <a:rPr lang="zh-CN" sz="1400" kern="0">
                          <a:effectLst/>
                        </a:rPr>
                        <a:t>当服务端节点创建完毕后，</a:t>
                      </a:r>
                      <a:r>
                        <a:rPr lang="en-US" sz="1400" kern="0">
                          <a:effectLst/>
                        </a:rPr>
                        <a:t>ZooKeeper</a:t>
                      </a:r>
                      <a:r>
                        <a:rPr lang="zh-CN" sz="1400" kern="0">
                          <a:effectLst/>
                        </a:rPr>
                        <a:t>客户端就会自动调用这个方法，这样就可以处理相关的业务逻辑了</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79383114"/>
                  </a:ext>
                </a:extLst>
              </a:tr>
              <a:tr h="0">
                <a:tc>
                  <a:txBody>
                    <a:bodyPr/>
                    <a:lstStyle/>
                    <a:p>
                      <a:pPr algn="l">
                        <a:spcAft>
                          <a:spcPts val="0"/>
                        </a:spcAft>
                      </a:pPr>
                      <a:r>
                        <a:rPr lang="en-US" sz="1400" kern="0">
                          <a:effectLst/>
                        </a:rPr>
                        <a:t>ctx</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dirty="0">
                          <a:effectLst/>
                        </a:rPr>
                        <a:t>用于传递一个对象，可以在回调方法执行时使用，通常是一个上下文信息</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76885222"/>
                  </a:ext>
                </a:extLst>
              </a:tr>
            </a:tbl>
          </a:graphicData>
        </a:graphic>
      </p:graphicFrame>
    </p:spTree>
    <p:extLst>
      <p:ext uri="{BB962C8B-B14F-4D97-AF65-F5344CB8AC3E}">
        <p14:creationId xmlns:p14="http://schemas.microsoft.com/office/powerpoint/2010/main" val="2768304851"/>
      </p:ext>
    </p:extLst>
  </p:cSld>
  <p:clrMapOvr>
    <a:masterClrMapping/>
  </p:clrMapOvr>
  <p:transition spd="med">
    <p:pull/>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5A3CB-E3FB-415E-9B11-2EC148D30043}"/>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2D26D545-A637-437F-9B80-53BDF1918664}"/>
              </a:ext>
            </a:extLst>
          </p:cNvPr>
          <p:cNvSpPr>
            <a:spLocks noGrp="1"/>
          </p:cNvSpPr>
          <p:nvPr>
            <p:ph idx="1"/>
          </p:nvPr>
        </p:nvSpPr>
        <p:spPr/>
        <p:txBody>
          <a:bodyPr>
            <a:normAutofit fontScale="92500" lnSpcReduction="20000"/>
          </a:bodyPr>
          <a:lstStyle/>
          <a:p>
            <a:r>
              <a:rPr lang="en-US" altLang="zh-CN" dirty="0"/>
              <a:t>2. </a:t>
            </a:r>
            <a:r>
              <a:rPr lang="zh-CN" altLang="en-US" dirty="0"/>
              <a:t>创建节点</a:t>
            </a:r>
          </a:p>
          <a:p>
            <a:pPr lvl="1"/>
            <a:r>
              <a:rPr lang="zh-CN" altLang="zh-CN" dirty="0"/>
              <a:t>关于</a:t>
            </a:r>
            <a:r>
              <a:rPr lang="en-US" altLang="zh-CN" dirty="0"/>
              <a:t>create</a:t>
            </a:r>
            <a:r>
              <a:rPr lang="zh-CN" altLang="zh-CN" dirty="0"/>
              <a:t>方法的使用需要注意以下几点：</a:t>
            </a:r>
          </a:p>
          <a:p>
            <a:pPr lvl="1"/>
            <a:r>
              <a:rPr lang="zh-CN" altLang="zh-CN" dirty="0"/>
              <a:t>（</a:t>
            </a:r>
            <a:r>
              <a:rPr lang="en-US" altLang="zh-CN" dirty="0"/>
              <a:t>1</a:t>
            </a:r>
            <a:r>
              <a:rPr lang="zh-CN" altLang="zh-CN" dirty="0"/>
              <a:t>）无论是同步还是异步，</a:t>
            </a:r>
            <a:r>
              <a:rPr lang="en-US" altLang="zh-CN" dirty="0" err="1"/>
              <a:t>ZooKeeper</a:t>
            </a:r>
            <a:r>
              <a:rPr lang="zh-CN" altLang="zh-CN" dirty="0"/>
              <a:t>都不支持递归创建，即无法在父节点不存在的情况下创建一个子节点。另外，如果一个节点已经存在了，那么创建同名节点的时候，会抛出</a:t>
            </a:r>
            <a:r>
              <a:rPr lang="en-US" altLang="zh-CN" dirty="0" err="1"/>
              <a:t>NodeExistsException</a:t>
            </a:r>
            <a:r>
              <a:rPr lang="zh-CN" altLang="zh-CN" dirty="0"/>
              <a:t>异常。</a:t>
            </a:r>
          </a:p>
          <a:p>
            <a:pPr lvl="1"/>
            <a:r>
              <a:rPr lang="zh-CN" altLang="zh-CN" dirty="0"/>
              <a:t>（</a:t>
            </a:r>
            <a:r>
              <a:rPr lang="en-US" altLang="zh-CN" dirty="0"/>
              <a:t>2</a:t>
            </a:r>
            <a:r>
              <a:rPr lang="zh-CN" altLang="zh-CN" dirty="0"/>
              <a:t>）目前，</a:t>
            </a:r>
            <a:r>
              <a:rPr lang="en-US" altLang="zh-CN" dirty="0" err="1"/>
              <a:t>ZooKeeper</a:t>
            </a:r>
            <a:r>
              <a:rPr lang="zh-CN" altLang="zh-CN" dirty="0"/>
              <a:t>节点数据内容只支持字节数组</a:t>
            </a:r>
            <a:r>
              <a:rPr lang="en-US" altLang="zh-CN" dirty="0"/>
              <a:t>byte[]</a:t>
            </a:r>
            <a:r>
              <a:rPr lang="zh-CN" altLang="zh-CN" dirty="0"/>
              <a:t>类型，也就是说，</a:t>
            </a:r>
            <a:r>
              <a:rPr lang="en-US" altLang="zh-CN" dirty="0" err="1"/>
              <a:t>ZooKeeper</a:t>
            </a:r>
            <a:r>
              <a:rPr lang="zh-CN" altLang="zh-CN" dirty="0"/>
              <a:t>不负责为节点内容进行序列化，开发人员需要自己使用序列化工具将节点内容进行序列化和反序列化。对于字符串，可以简单地使用</a:t>
            </a:r>
            <a:r>
              <a:rPr lang="en-US" altLang="zh-CN" dirty="0"/>
              <a:t>"string".</a:t>
            </a:r>
            <a:r>
              <a:rPr lang="en-US" altLang="zh-CN" dirty="0" err="1"/>
              <a:t>getBytes</a:t>
            </a:r>
            <a:r>
              <a:rPr lang="en-US" altLang="zh-CN" dirty="0"/>
              <a:t>()</a:t>
            </a:r>
            <a:r>
              <a:rPr lang="zh-CN" altLang="zh-CN" dirty="0"/>
              <a:t>来生成一个字节数组；对于其他复杂对象，可以使用</a:t>
            </a:r>
            <a:r>
              <a:rPr lang="en-US" altLang="zh-CN" dirty="0"/>
              <a:t>Hessian</a:t>
            </a:r>
            <a:r>
              <a:rPr lang="zh-CN" altLang="zh-CN" dirty="0"/>
              <a:t>或是</a:t>
            </a:r>
            <a:r>
              <a:rPr lang="en-US" altLang="zh-CN" dirty="0" err="1"/>
              <a:t>Kryo</a:t>
            </a:r>
            <a:r>
              <a:rPr lang="zh-CN" altLang="zh-CN" dirty="0"/>
              <a:t>等专门的序列化工具来进行序列化。</a:t>
            </a:r>
          </a:p>
          <a:p>
            <a:pPr lvl="1"/>
            <a:r>
              <a:rPr lang="zh-CN" altLang="zh-CN" dirty="0"/>
              <a:t>（</a:t>
            </a:r>
            <a:r>
              <a:rPr lang="en-US" altLang="zh-CN" dirty="0"/>
              <a:t>3</a:t>
            </a:r>
            <a:r>
              <a:rPr lang="zh-CN" altLang="zh-CN" dirty="0"/>
              <a:t>）关于权限控制，如果你的应用场景没有太高的权限要求，那么可以不关注这个参数，只需要在</a:t>
            </a:r>
            <a:r>
              <a:rPr lang="en-US" altLang="zh-CN" dirty="0" err="1"/>
              <a:t>acl</a:t>
            </a:r>
            <a:r>
              <a:rPr lang="zh-CN" altLang="zh-CN" dirty="0"/>
              <a:t>参数中传入参数</a:t>
            </a:r>
            <a:r>
              <a:rPr lang="en-US" altLang="zh-CN" dirty="0" err="1"/>
              <a:t>Ids.OPEN_ACL_UNSAFE</a:t>
            </a:r>
            <a:r>
              <a:rPr lang="zh-CN" altLang="zh-CN" dirty="0"/>
              <a:t>，这表明之后对这个节点的任何操作都不受权限控制。</a:t>
            </a:r>
          </a:p>
        </p:txBody>
      </p:sp>
    </p:spTree>
    <p:extLst>
      <p:ext uri="{BB962C8B-B14F-4D97-AF65-F5344CB8AC3E}">
        <p14:creationId xmlns:p14="http://schemas.microsoft.com/office/powerpoint/2010/main" val="716446700"/>
      </p:ext>
    </p:extLst>
  </p:cSld>
  <p:clrMapOvr>
    <a:masterClrMapping/>
  </p:clrMapOvr>
  <p:transition spd="med">
    <p:pull/>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E2781-E198-4C49-BAC8-5CBD7797EE41}"/>
              </a:ext>
            </a:extLst>
          </p:cNvPr>
          <p:cNvSpPr>
            <a:spLocks noGrp="1"/>
          </p:cNvSpPr>
          <p:nvPr>
            <p:ph type="title"/>
          </p:nvPr>
        </p:nvSpPr>
        <p:spPr/>
        <p:txBody>
          <a:bodyPr/>
          <a:lstStyle/>
          <a:p>
            <a:r>
              <a:rPr lang="en-US" altLang="zh-CN" dirty="0"/>
              <a:t>【</a:t>
            </a:r>
            <a:r>
              <a:rPr lang="zh-CN" altLang="en-US" dirty="0"/>
              <a:t>实例</a:t>
            </a:r>
            <a:r>
              <a:rPr lang="en-US" altLang="zh-CN" dirty="0"/>
              <a:t>6-2】</a:t>
            </a:r>
            <a:endParaRPr lang="zh-CN" altLang="en-US" dirty="0"/>
          </a:p>
        </p:txBody>
      </p:sp>
      <p:sp>
        <p:nvSpPr>
          <p:cNvPr id="3" name="内容占位符 2">
            <a:extLst>
              <a:ext uri="{FF2B5EF4-FFF2-40B4-BE49-F238E27FC236}">
                <a16:creationId xmlns:a16="http://schemas.microsoft.com/office/drawing/2014/main" id="{7E4FDDFF-3D54-4D18-BB69-04EDE7625FB9}"/>
              </a:ext>
            </a:extLst>
          </p:cNvPr>
          <p:cNvSpPr>
            <a:spLocks noGrp="1"/>
          </p:cNvSpPr>
          <p:nvPr>
            <p:ph idx="1"/>
          </p:nvPr>
        </p:nvSpPr>
        <p:spPr>
          <a:xfrm>
            <a:off x="628649" y="1369219"/>
            <a:ext cx="7886699" cy="3263504"/>
          </a:xfrm>
        </p:spPr>
        <p:txBody>
          <a:bodyPr>
            <a:normAutofit fontScale="25000" lnSpcReduction="20000"/>
          </a:bodyPr>
          <a:lstStyle/>
          <a:p>
            <a:r>
              <a:rPr lang="zh-CN" altLang="zh-CN" sz="3200" dirty="0"/>
              <a:t>【实例</a:t>
            </a:r>
            <a:r>
              <a:rPr lang="en-US" altLang="zh-CN" sz="3200" dirty="0"/>
              <a:t>6-2</a:t>
            </a:r>
            <a:r>
              <a:rPr lang="zh-CN" altLang="zh-CN" sz="3200" dirty="0"/>
              <a:t>】使用同步方式的</a:t>
            </a:r>
            <a:r>
              <a:rPr lang="en-US" altLang="zh-CN" sz="3200" dirty="0"/>
              <a:t>create API</a:t>
            </a:r>
            <a:r>
              <a:rPr lang="zh-CN" altLang="zh-CN" sz="3200" dirty="0"/>
              <a:t>创建一个</a:t>
            </a:r>
            <a:r>
              <a:rPr lang="en-US" altLang="zh-CN" sz="3200" dirty="0" err="1"/>
              <a:t>ZooKeeper</a:t>
            </a:r>
            <a:r>
              <a:rPr lang="zh-CN" altLang="zh-CN" sz="3200" dirty="0"/>
              <a:t>数据节点。</a:t>
            </a:r>
          </a:p>
          <a:p>
            <a:pPr marL="0" indent="0">
              <a:buNone/>
            </a:pPr>
            <a:r>
              <a:rPr lang="en-US" altLang="zh-CN" sz="3200" i="1" dirty="0"/>
              <a:t>……</a:t>
            </a:r>
            <a:endParaRPr lang="zh-CN" altLang="zh-CN" sz="3200" i="1" dirty="0"/>
          </a:p>
          <a:p>
            <a:pPr marL="0" indent="0">
              <a:buNone/>
            </a:pPr>
            <a:r>
              <a:rPr lang="en-US" altLang="zh-CN" sz="3200" i="1" dirty="0"/>
              <a:t>// </a:t>
            </a:r>
            <a:r>
              <a:rPr lang="zh-CN" altLang="zh-CN" sz="3200" i="1" dirty="0"/>
              <a:t>使用同步方式的</a:t>
            </a:r>
            <a:r>
              <a:rPr lang="en-US" altLang="zh-CN" sz="3200" i="1" dirty="0"/>
              <a:t>create API</a:t>
            </a:r>
            <a:r>
              <a:rPr lang="zh-CN" altLang="zh-CN" sz="3200" i="1" dirty="0"/>
              <a:t>创建一个</a:t>
            </a:r>
            <a:r>
              <a:rPr lang="en-US" altLang="zh-CN" sz="3200" i="1" dirty="0" err="1"/>
              <a:t>ZooKeeper</a:t>
            </a:r>
            <a:r>
              <a:rPr lang="zh-CN" altLang="zh-CN" sz="3200" i="1" dirty="0"/>
              <a:t>数据节点</a:t>
            </a:r>
          </a:p>
          <a:p>
            <a:pPr marL="0" indent="0">
              <a:buNone/>
            </a:pPr>
            <a:r>
              <a:rPr lang="en-US" altLang="zh-CN" sz="3200" i="1" dirty="0"/>
              <a:t>public class </a:t>
            </a:r>
            <a:r>
              <a:rPr lang="en-US" altLang="zh-CN" sz="3200" i="1" dirty="0" err="1"/>
              <a:t>CreateZnodeSample_sync</a:t>
            </a:r>
            <a:r>
              <a:rPr lang="en-US" altLang="zh-CN" sz="3200" i="1" dirty="0"/>
              <a:t> implements Watcher {</a:t>
            </a:r>
            <a:endParaRPr lang="zh-CN" altLang="zh-CN" sz="3200" i="1" dirty="0"/>
          </a:p>
          <a:p>
            <a:pPr marL="0" indent="0">
              <a:buNone/>
            </a:pPr>
            <a:r>
              <a:rPr lang="en-US" altLang="zh-CN" sz="3200" i="1" dirty="0"/>
              <a:t>	private static </a:t>
            </a:r>
            <a:r>
              <a:rPr lang="en-US" altLang="zh-CN" sz="3200" i="1" dirty="0" err="1"/>
              <a:t>CountDownLatch</a:t>
            </a:r>
            <a:r>
              <a:rPr lang="en-US" altLang="zh-CN" sz="3200" i="1" dirty="0"/>
              <a:t> </a:t>
            </a:r>
            <a:r>
              <a:rPr lang="en-US" altLang="zh-CN" sz="3200" i="1" dirty="0" err="1"/>
              <a:t>connectedSemaphore</a:t>
            </a:r>
            <a:r>
              <a:rPr lang="en-US" altLang="zh-CN" sz="3200" i="1" dirty="0"/>
              <a:t> = new </a:t>
            </a:r>
            <a:r>
              <a:rPr lang="en-US" altLang="zh-CN" sz="3200" i="1" dirty="0" err="1"/>
              <a:t>CountDownLatch</a:t>
            </a:r>
            <a:r>
              <a:rPr lang="en-US" altLang="zh-CN" sz="3200" i="1" dirty="0"/>
              <a:t>(1);</a:t>
            </a:r>
          </a:p>
          <a:p>
            <a:pPr marL="0" indent="0">
              <a:buNone/>
            </a:pPr>
            <a:endParaRPr lang="en-US" altLang="zh-CN" sz="3200" i="1" dirty="0"/>
          </a:p>
          <a:p>
            <a:pPr marL="0" indent="0">
              <a:buNone/>
            </a:pPr>
            <a:r>
              <a:rPr lang="en-US" altLang="zh-CN" sz="3200" i="1" dirty="0"/>
              <a:t>	public static void main(String[] </a:t>
            </a:r>
            <a:r>
              <a:rPr lang="en-US" altLang="zh-CN" sz="3200" i="1" dirty="0" err="1"/>
              <a:t>args</a:t>
            </a:r>
            <a:r>
              <a:rPr lang="en-US" altLang="zh-CN" sz="3200" i="1" dirty="0"/>
              <a:t>) throws Exception {</a:t>
            </a:r>
            <a:endParaRPr lang="zh-CN" altLang="zh-CN" sz="3200" i="1" dirty="0"/>
          </a:p>
          <a:p>
            <a:pPr marL="0" indent="0">
              <a:buNone/>
            </a:pPr>
            <a:r>
              <a:rPr lang="en-US" altLang="zh-CN" sz="3200" i="1" dirty="0"/>
              <a:t>		</a:t>
            </a:r>
            <a:r>
              <a:rPr lang="en-US" altLang="zh-CN" sz="3200" i="1" dirty="0" err="1"/>
              <a:t>ZooKeeper</a:t>
            </a:r>
            <a:r>
              <a:rPr lang="en-US" altLang="zh-CN" sz="3200" i="1" dirty="0"/>
              <a:t> </a:t>
            </a:r>
            <a:r>
              <a:rPr lang="en-US" altLang="zh-CN" sz="3200" i="1" dirty="0" err="1"/>
              <a:t>zk</a:t>
            </a:r>
            <a:r>
              <a:rPr lang="en-US" altLang="zh-CN" sz="3200" i="1" dirty="0"/>
              <a:t> = new </a:t>
            </a:r>
            <a:r>
              <a:rPr lang="en-US" altLang="zh-CN" sz="3200" i="1" dirty="0" err="1"/>
              <a:t>ZooKeeper</a:t>
            </a:r>
            <a:r>
              <a:rPr lang="en-US" altLang="zh-CN" sz="3200" i="1" dirty="0"/>
              <a:t>("master:2181,slave1:2181,slave2:2181",5000,new </a:t>
            </a:r>
            <a:r>
              <a:rPr lang="en-US" altLang="zh-CN" sz="3200" i="1" dirty="0" err="1"/>
              <a:t>CreateZnodeSample_sync</a:t>
            </a:r>
            <a:r>
              <a:rPr lang="en-US" altLang="zh-CN" sz="3200" i="1" dirty="0"/>
              <a:t>());</a:t>
            </a:r>
            <a:endParaRPr lang="zh-CN" altLang="zh-CN" sz="3200" i="1" dirty="0"/>
          </a:p>
          <a:p>
            <a:pPr marL="0" indent="0">
              <a:buNone/>
            </a:pPr>
            <a:r>
              <a:rPr lang="en-US" altLang="zh-CN" sz="3200" i="1" dirty="0"/>
              <a:t>		</a:t>
            </a:r>
            <a:r>
              <a:rPr lang="en-US" altLang="zh-CN" sz="3200" i="1" dirty="0" err="1"/>
              <a:t>connectedSemaphore.await</a:t>
            </a:r>
            <a:r>
              <a:rPr lang="en-US" altLang="zh-CN" sz="3200" i="1" dirty="0"/>
              <a:t>();</a:t>
            </a:r>
            <a:endParaRPr lang="zh-CN" altLang="zh-CN" sz="3200" i="1" dirty="0"/>
          </a:p>
          <a:p>
            <a:pPr marL="0" indent="0">
              <a:buNone/>
            </a:pPr>
            <a:r>
              <a:rPr lang="en-US" altLang="zh-CN" sz="3200" i="1" dirty="0"/>
              <a:t>		String path1 = </a:t>
            </a:r>
            <a:r>
              <a:rPr lang="en-US" altLang="zh-CN" sz="3200" i="1" dirty="0" err="1"/>
              <a:t>zk.create</a:t>
            </a:r>
            <a:r>
              <a:rPr lang="en-US" altLang="zh-CN" sz="3200" i="1" dirty="0"/>
              <a:t>("/</a:t>
            </a:r>
            <a:r>
              <a:rPr lang="en-US" altLang="zh-CN" sz="3200" i="1" dirty="0" err="1"/>
              <a:t>xijingTmp</a:t>
            </a:r>
            <a:r>
              <a:rPr lang="en-US" altLang="zh-CN" sz="3200" i="1" dirty="0"/>
              <a:t>-", "".</a:t>
            </a:r>
            <a:r>
              <a:rPr lang="en-US" altLang="zh-CN" sz="3200" i="1" dirty="0" err="1"/>
              <a:t>getBytes</a:t>
            </a:r>
            <a:r>
              <a:rPr lang="en-US" altLang="zh-CN" sz="3200" i="1" dirty="0"/>
              <a:t>(), </a:t>
            </a:r>
            <a:r>
              <a:rPr lang="en-US" altLang="zh-CN" sz="3200" i="1" dirty="0" err="1"/>
              <a:t>Ids.OPEN_ACL_UNSAFE</a:t>
            </a:r>
            <a:r>
              <a:rPr lang="en-US" altLang="zh-CN" sz="3200" i="1" dirty="0"/>
              <a:t>, </a:t>
            </a:r>
            <a:r>
              <a:rPr lang="en-US" altLang="zh-CN" sz="3200" i="1" dirty="0" err="1"/>
              <a:t>CreateMode.EPHEMERAL</a:t>
            </a:r>
            <a:r>
              <a:rPr lang="en-US" altLang="zh-CN" sz="3200" i="1" dirty="0"/>
              <a:t>);</a:t>
            </a:r>
            <a:endParaRPr lang="zh-CN" altLang="zh-CN" sz="3200" i="1" dirty="0"/>
          </a:p>
          <a:p>
            <a:pPr marL="0" indent="0">
              <a:buNone/>
            </a:pPr>
            <a:r>
              <a:rPr lang="en-US" altLang="zh-CN" sz="3200" i="1" dirty="0"/>
              <a:t>		</a:t>
            </a:r>
            <a:r>
              <a:rPr lang="en-US" altLang="zh-CN" sz="3200" i="1" dirty="0" err="1"/>
              <a:t>System.out.println</a:t>
            </a:r>
            <a:r>
              <a:rPr lang="en-US" altLang="zh-CN" sz="3200" i="1" dirty="0"/>
              <a:t>("</a:t>
            </a:r>
            <a:r>
              <a:rPr lang="en-US" altLang="zh-CN" sz="3200" i="1" dirty="0" err="1"/>
              <a:t>Sucess</a:t>
            </a:r>
            <a:r>
              <a:rPr lang="en-US" altLang="zh-CN" sz="3200" i="1" dirty="0"/>
              <a:t> create </a:t>
            </a:r>
            <a:r>
              <a:rPr lang="en-US" altLang="zh-CN" sz="3200" i="1" dirty="0" err="1"/>
              <a:t>znode</a:t>
            </a:r>
            <a:r>
              <a:rPr lang="en-US" altLang="zh-CN" sz="3200" i="1" dirty="0"/>
              <a:t>: " + path1);</a:t>
            </a:r>
            <a:endParaRPr lang="zh-CN" altLang="zh-CN" sz="3200" i="1" dirty="0"/>
          </a:p>
          <a:p>
            <a:pPr marL="0" indent="0">
              <a:buNone/>
            </a:pPr>
            <a:r>
              <a:rPr lang="en-US" altLang="zh-CN" sz="3200" i="1" dirty="0"/>
              <a:t>		</a:t>
            </a:r>
            <a:endParaRPr lang="zh-CN" altLang="zh-CN" sz="3200" i="1" dirty="0"/>
          </a:p>
          <a:p>
            <a:pPr marL="0" indent="0">
              <a:buNone/>
            </a:pPr>
            <a:r>
              <a:rPr lang="en-US" altLang="zh-CN" sz="3200" i="1" dirty="0"/>
              <a:t>		String path2= </a:t>
            </a:r>
            <a:r>
              <a:rPr lang="en-US" altLang="zh-CN" sz="3200" i="1" dirty="0" err="1"/>
              <a:t>zk.create</a:t>
            </a:r>
            <a:r>
              <a:rPr lang="en-US" altLang="zh-CN" sz="3200" i="1" dirty="0"/>
              <a:t>("/</a:t>
            </a:r>
            <a:r>
              <a:rPr lang="en-US" altLang="zh-CN" sz="3200" i="1" dirty="0" err="1"/>
              <a:t>xijingTmp</a:t>
            </a:r>
            <a:r>
              <a:rPr lang="en-US" altLang="zh-CN" sz="3200" i="1" dirty="0"/>
              <a:t>-", "".</a:t>
            </a:r>
            <a:r>
              <a:rPr lang="en-US" altLang="zh-CN" sz="3200" i="1" dirty="0" err="1"/>
              <a:t>getBytes</a:t>
            </a:r>
            <a:r>
              <a:rPr lang="en-US" altLang="zh-CN" sz="3200" i="1" dirty="0"/>
              <a:t>(), </a:t>
            </a:r>
            <a:r>
              <a:rPr lang="en-US" altLang="zh-CN" sz="3200" i="1" dirty="0" err="1"/>
              <a:t>Ids.OPEN_ACL_UNSAFE</a:t>
            </a:r>
            <a:r>
              <a:rPr lang="en-US" altLang="zh-CN" sz="3200" i="1" dirty="0"/>
              <a:t>, </a:t>
            </a:r>
            <a:r>
              <a:rPr lang="en-US" altLang="zh-CN" sz="3200" i="1" dirty="0" err="1"/>
              <a:t>CreateMode.EPHEMERAL_SEQUENTIAL</a:t>
            </a:r>
            <a:r>
              <a:rPr lang="en-US" altLang="zh-CN" sz="3200" i="1" dirty="0"/>
              <a:t>);</a:t>
            </a:r>
            <a:endParaRPr lang="zh-CN" altLang="zh-CN" sz="3200" i="1" dirty="0"/>
          </a:p>
          <a:p>
            <a:pPr marL="0" indent="0">
              <a:buNone/>
            </a:pPr>
            <a:r>
              <a:rPr lang="en-US" altLang="zh-CN" sz="3200" i="1" dirty="0"/>
              <a:t>		</a:t>
            </a:r>
            <a:r>
              <a:rPr lang="en-US" altLang="zh-CN" sz="3200" i="1" dirty="0" err="1"/>
              <a:t>System.out.println</a:t>
            </a:r>
            <a:r>
              <a:rPr lang="en-US" altLang="zh-CN" sz="3200" i="1" dirty="0"/>
              <a:t>("</a:t>
            </a:r>
            <a:r>
              <a:rPr lang="en-US" altLang="zh-CN" sz="3200" i="1" dirty="0" err="1"/>
              <a:t>Sucess</a:t>
            </a:r>
            <a:r>
              <a:rPr lang="en-US" altLang="zh-CN" sz="3200" i="1" dirty="0"/>
              <a:t> create </a:t>
            </a:r>
            <a:r>
              <a:rPr lang="en-US" altLang="zh-CN" sz="3200" i="1" dirty="0" err="1"/>
              <a:t>znode</a:t>
            </a:r>
            <a:r>
              <a:rPr lang="en-US" altLang="zh-CN" sz="3200" i="1" dirty="0"/>
              <a:t>: " + path2);</a:t>
            </a:r>
          </a:p>
          <a:p>
            <a:pPr marL="0" indent="0">
              <a:buNone/>
            </a:pPr>
            <a:r>
              <a:rPr lang="en-US" altLang="zh-CN" sz="3200" i="1" dirty="0"/>
              <a:t>	}</a:t>
            </a:r>
            <a:endParaRPr lang="zh-CN" altLang="zh-CN" sz="3200" i="1" dirty="0"/>
          </a:p>
        </p:txBody>
      </p:sp>
      <p:sp>
        <p:nvSpPr>
          <p:cNvPr id="4" name="内容占位符 2">
            <a:extLst>
              <a:ext uri="{FF2B5EF4-FFF2-40B4-BE49-F238E27FC236}">
                <a16:creationId xmlns:a16="http://schemas.microsoft.com/office/drawing/2014/main" id="{0BB7878F-8A36-4E0A-A318-A08BCC7E76C3}"/>
              </a:ext>
            </a:extLst>
          </p:cNvPr>
          <p:cNvSpPr txBox="1">
            <a:spLocks/>
          </p:cNvSpPr>
          <p:nvPr/>
        </p:nvSpPr>
        <p:spPr>
          <a:xfrm>
            <a:off x="4572000" y="1369219"/>
            <a:ext cx="3943350" cy="326350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zh-CN" altLang="zh-CN" sz="700" i="1" dirty="0"/>
          </a:p>
        </p:txBody>
      </p:sp>
    </p:spTree>
    <p:extLst>
      <p:ext uri="{BB962C8B-B14F-4D97-AF65-F5344CB8AC3E}">
        <p14:creationId xmlns:p14="http://schemas.microsoft.com/office/powerpoint/2010/main" val="62986155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3461D-8A45-400F-BC5E-B4636E65FEDF}"/>
              </a:ext>
            </a:extLst>
          </p:cNvPr>
          <p:cNvSpPr>
            <a:spLocks noGrp="1"/>
          </p:cNvSpPr>
          <p:nvPr>
            <p:ph type="title"/>
          </p:nvPr>
        </p:nvSpPr>
        <p:spPr/>
        <p:txBody>
          <a:bodyPr/>
          <a:lstStyle/>
          <a:p>
            <a:r>
              <a:rPr lang="en-US" altLang="zh-CN" dirty="0"/>
              <a:t>6.2.4  </a:t>
            </a:r>
            <a:r>
              <a:rPr lang="en-US" altLang="zh-CN" dirty="0" err="1"/>
              <a:t>ZooKeeper</a:t>
            </a:r>
            <a:r>
              <a:rPr lang="zh-CN" altLang="zh-CN" dirty="0"/>
              <a:t>基本概念</a:t>
            </a:r>
            <a:endParaRPr lang="zh-CN" altLang="en-US" dirty="0"/>
          </a:p>
        </p:txBody>
      </p:sp>
      <p:sp>
        <p:nvSpPr>
          <p:cNvPr id="3" name="内容占位符 2">
            <a:extLst>
              <a:ext uri="{FF2B5EF4-FFF2-40B4-BE49-F238E27FC236}">
                <a16:creationId xmlns:a16="http://schemas.microsoft.com/office/drawing/2014/main" id="{FC03E328-FCB2-4D2C-8E90-6425148B67E3}"/>
              </a:ext>
            </a:extLst>
          </p:cNvPr>
          <p:cNvSpPr>
            <a:spLocks noGrp="1"/>
          </p:cNvSpPr>
          <p:nvPr>
            <p:ph idx="1"/>
          </p:nvPr>
        </p:nvSpPr>
        <p:spPr/>
        <p:txBody>
          <a:bodyPr>
            <a:normAutofit lnSpcReduction="10000"/>
          </a:bodyPr>
          <a:lstStyle/>
          <a:p>
            <a:r>
              <a:rPr lang="en-US" altLang="zh-CN" dirty="0"/>
              <a:t>1. </a:t>
            </a:r>
            <a:r>
              <a:rPr lang="zh-CN" altLang="zh-CN" dirty="0"/>
              <a:t>集群角色</a:t>
            </a:r>
          </a:p>
          <a:p>
            <a:pPr lvl="1"/>
            <a:r>
              <a:rPr lang="en-US" altLang="zh-CN" dirty="0" err="1"/>
              <a:t>ZooKeeper</a:t>
            </a:r>
            <a:r>
              <a:rPr lang="zh-CN" altLang="zh-CN" dirty="0"/>
              <a:t>并没有沿用传统的</a:t>
            </a:r>
            <a:r>
              <a:rPr lang="en-US" altLang="zh-CN" dirty="0"/>
              <a:t>Master/Slave</a:t>
            </a:r>
            <a:r>
              <a:rPr lang="zh-CN" altLang="zh-CN" dirty="0"/>
              <a:t>概念，而是引入了</a:t>
            </a:r>
            <a:r>
              <a:rPr lang="en-US" altLang="zh-CN" dirty="0"/>
              <a:t>Leader</a:t>
            </a:r>
            <a:r>
              <a:rPr lang="zh-CN" altLang="zh-CN" dirty="0"/>
              <a:t>、</a:t>
            </a:r>
            <a:r>
              <a:rPr lang="en-US" altLang="zh-CN" dirty="0"/>
              <a:t>Follower</a:t>
            </a:r>
            <a:r>
              <a:rPr lang="zh-CN" altLang="zh-CN" dirty="0"/>
              <a:t>、</a:t>
            </a:r>
            <a:r>
              <a:rPr lang="en-US" altLang="zh-CN" dirty="0"/>
              <a:t>Observer</a:t>
            </a:r>
            <a:r>
              <a:rPr lang="zh-CN" altLang="zh-CN" dirty="0"/>
              <a:t>三种角色。</a:t>
            </a:r>
            <a:r>
              <a:rPr lang="en-US" altLang="zh-CN" dirty="0" err="1"/>
              <a:t>ZooKeeper</a:t>
            </a:r>
            <a:r>
              <a:rPr lang="zh-CN" altLang="zh-CN" dirty="0"/>
              <a:t>集群中的所有机器通过选举机制来选定一台被称为“</a:t>
            </a:r>
            <a:r>
              <a:rPr lang="en-US" altLang="zh-CN" dirty="0"/>
              <a:t>Leader</a:t>
            </a:r>
            <a:r>
              <a:rPr lang="zh-CN" altLang="zh-CN" dirty="0"/>
              <a:t>”的机器，除</a:t>
            </a:r>
            <a:r>
              <a:rPr lang="en-US" altLang="zh-CN" dirty="0"/>
              <a:t>Leader</a:t>
            </a:r>
            <a:r>
              <a:rPr lang="zh-CN" altLang="zh-CN" dirty="0"/>
              <a:t>外，其它机器包括</a:t>
            </a:r>
            <a:r>
              <a:rPr lang="en-US" altLang="zh-CN" dirty="0"/>
              <a:t>Follower</a:t>
            </a:r>
            <a:r>
              <a:rPr lang="zh-CN" altLang="zh-CN" dirty="0"/>
              <a:t>和</a:t>
            </a:r>
            <a:r>
              <a:rPr lang="en-US" altLang="zh-CN" dirty="0"/>
              <a:t>Observer</a:t>
            </a:r>
            <a:r>
              <a:rPr lang="zh-CN" altLang="zh-CN" dirty="0"/>
              <a:t>。</a:t>
            </a:r>
            <a:endParaRPr lang="en-US" altLang="zh-CN" dirty="0"/>
          </a:p>
          <a:p>
            <a:pPr lvl="1"/>
            <a:r>
              <a:rPr lang="en-US" altLang="zh-CN" dirty="0"/>
              <a:t>Leader</a:t>
            </a:r>
            <a:r>
              <a:rPr lang="zh-CN" altLang="zh-CN" dirty="0"/>
              <a:t>服务器为客户端提供读和写服务，</a:t>
            </a:r>
            <a:r>
              <a:rPr lang="en-US" altLang="zh-CN" dirty="0"/>
              <a:t>Leader</a:t>
            </a:r>
            <a:r>
              <a:rPr lang="zh-CN" altLang="zh-CN" dirty="0"/>
              <a:t>不直接接受</a:t>
            </a:r>
            <a:r>
              <a:rPr lang="en-US" altLang="zh-CN" dirty="0"/>
              <a:t>Client</a:t>
            </a:r>
            <a:r>
              <a:rPr lang="zh-CN" altLang="zh-CN" dirty="0"/>
              <a:t>的请求，接受由其他</a:t>
            </a:r>
            <a:r>
              <a:rPr lang="en-US" altLang="zh-CN" dirty="0"/>
              <a:t>Follower</a:t>
            </a:r>
            <a:r>
              <a:rPr lang="zh-CN" altLang="zh-CN" dirty="0"/>
              <a:t>和</a:t>
            </a:r>
            <a:r>
              <a:rPr lang="en-US" altLang="zh-CN" dirty="0"/>
              <a:t>Observer</a:t>
            </a:r>
            <a:r>
              <a:rPr lang="zh-CN" altLang="zh-CN" dirty="0"/>
              <a:t>转发过来的</a:t>
            </a:r>
            <a:r>
              <a:rPr lang="en-US" altLang="zh-CN" dirty="0"/>
              <a:t>Client</a:t>
            </a:r>
            <a:r>
              <a:rPr lang="zh-CN" altLang="zh-CN" dirty="0"/>
              <a:t>请求，</a:t>
            </a:r>
            <a:r>
              <a:rPr lang="en-US" altLang="zh-CN" dirty="0"/>
              <a:t>Leader</a:t>
            </a:r>
            <a:r>
              <a:rPr lang="zh-CN" altLang="zh-CN" dirty="0"/>
              <a:t>还负责投票的发起和决议</a:t>
            </a:r>
            <a:r>
              <a:rPr lang="zh-CN" altLang="en-US" dirty="0"/>
              <a:t>。</a:t>
            </a:r>
            <a:endParaRPr lang="en-US" altLang="zh-CN" dirty="0"/>
          </a:p>
          <a:p>
            <a:pPr lvl="1"/>
            <a:r>
              <a:rPr lang="en-US" altLang="zh-CN" dirty="0"/>
              <a:t>Follower</a:t>
            </a:r>
            <a:r>
              <a:rPr lang="zh-CN" altLang="zh-CN" dirty="0"/>
              <a:t>和</a:t>
            </a:r>
            <a:r>
              <a:rPr lang="en-US" altLang="zh-CN" dirty="0"/>
              <a:t>Observer</a:t>
            </a:r>
            <a:r>
              <a:rPr lang="zh-CN" altLang="zh-CN" dirty="0"/>
              <a:t>都能为客户端提供读服务，两者区别在于</a:t>
            </a:r>
            <a:r>
              <a:rPr lang="en-US" altLang="zh-CN" dirty="0"/>
              <a:t>Observer</a:t>
            </a:r>
            <a:r>
              <a:rPr lang="zh-CN" altLang="zh-CN" dirty="0"/>
              <a:t>不参与</a:t>
            </a:r>
            <a:r>
              <a:rPr lang="en-US" altLang="zh-CN" dirty="0"/>
              <a:t>Leader</a:t>
            </a:r>
            <a:r>
              <a:rPr lang="zh-CN" altLang="zh-CN" dirty="0"/>
              <a:t>选举过程，也不参与写操作的“过半写成功”策略，因此</a:t>
            </a:r>
            <a:r>
              <a:rPr lang="en-US" altLang="zh-CN" dirty="0"/>
              <a:t>Observer</a:t>
            </a:r>
            <a:r>
              <a:rPr lang="zh-CN" altLang="zh-CN" dirty="0"/>
              <a:t>可以在不影响写性能的情况下提升集群的读性能。</a:t>
            </a:r>
          </a:p>
          <a:p>
            <a:endParaRPr lang="zh-CN" altLang="en-US" dirty="0"/>
          </a:p>
        </p:txBody>
      </p:sp>
    </p:spTree>
    <p:extLst>
      <p:ext uri="{BB962C8B-B14F-4D97-AF65-F5344CB8AC3E}">
        <p14:creationId xmlns:p14="http://schemas.microsoft.com/office/powerpoint/2010/main" val="3842624287"/>
      </p:ext>
    </p:extLst>
  </p:cSld>
  <p:clrMapOvr>
    <a:masterClrMapping/>
  </p:clrMapOvr>
  <p:transition spd="med">
    <p:pull/>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E2781-E198-4C49-BAC8-5CBD7797EE41}"/>
              </a:ext>
            </a:extLst>
          </p:cNvPr>
          <p:cNvSpPr>
            <a:spLocks noGrp="1"/>
          </p:cNvSpPr>
          <p:nvPr>
            <p:ph type="title"/>
          </p:nvPr>
        </p:nvSpPr>
        <p:spPr/>
        <p:txBody>
          <a:bodyPr/>
          <a:lstStyle/>
          <a:p>
            <a:r>
              <a:rPr lang="en-US" altLang="zh-CN" dirty="0"/>
              <a:t>【</a:t>
            </a:r>
            <a:r>
              <a:rPr lang="zh-CN" altLang="en-US" dirty="0"/>
              <a:t>实例</a:t>
            </a:r>
            <a:r>
              <a:rPr lang="en-US" altLang="zh-CN" dirty="0"/>
              <a:t>6-2】</a:t>
            </a:r>
            <a:endParaRPr lang="zh-CN" altLang="en-US" dirty="0"/>
          </a:p>
        </p:txBody>
      </p:sp>
      <p:sp>
        <p:nvSpPr>
          <p:cNvPr id="3" name="内容占位符 2">
            <a:extLst>
              <a:ext uri="{FF2B5EF4-FFF2-40B4-BE49-F238E27FC236}">
                <a16:creationId xmlns:a16="http://schemas.microsoft.com/office/drawing/2014/main" id="{7E4FDDFF-3D54-4D18-BB69-04EDE7625FB9}"/>
              </a:ext>
            </a:extLst>
          </p:cNvPr>
          <p:cNvSpPr>
            <a:spLocks noGrp="1"/>
          </p:cNvSpPr>
          <p:nvPr>
            <p:ph idx="1"/>
          </p:nvPr>
        </p:nvSpPr>
        <p:spPr>
          <a:xfrm>
            <a:off x="628649" y="1369219"/>
            <a:ext cx="7886699" cy="3263504"/>
          </a:xfrm>
        </p:spPr>
        <p:txBody>
          <a:bodyPr>
            <a:normAutofit fontScale="55000" lnSpcReduction="20000"/>
          </a:bodyPr>
          <a:lstStyle/>
          <a:p>
            <a:pPr marL="0" indent="0">
              <a:buNone/>
            </a:pPr>
            <a:r>
              <a:rPr lang="en-US" altLang="zh-CN" sz="3200" i="1" dirty="0"/>
              <a:t>	public void process(</a:t>
            </a:r>
            <a:r>
              <a:rPr lang="en-US" altLang="zh-CN" sz="3200" i="1" dirty="0" err="1"/>
              <a:t>WatchedEvent</a:t>
            </a:r>
            <a:r>
              <a:rPr lang="en-US" altLang="zh-CN" sz="3200" i="1" dirty="0"/>
              <a:t> event) {</a:t>
            </a:r>
            <a:endParaRPr lang="zh-CN" altLang="zh-CN" sz="3200" i="1" dirty="0"/>
          </a:p>
          <a:p>
            <a:pPr marL="0" indent="0">
              <a:buNone/>
            </a:pPr>
            <a:r>
              <a:rPr lang="en-US" altLang="zh-CN" sz="3200" i="1" dirty="0"/>
              <a:t>		</a:t>
            </a:r>
            <a:r>
              <a:rPr lang="en-US" altLang="zh-CN" sz="3200" i="1" dirty="0" err="1"/>
              <a:t>System.out.println</a:t>
            </a:r>
            <a:r>
              <a:rPr lang="en-US" altLang="zh-CN" sz="3200" i="1" dirty="0"/>
              <a:t>("Receive watched event: " + event);</a:t>
            </a:r>
            <a:endParaRPr lang="zh-CN" altLang="zh-CN" sz="3200" i="1" dirty="0"/>
          </a:p>
          <a:p>
            <a:pPr marL="0" indent="0">
              <a:buNone/>
            </a:pPr>
            <a:r>
              <a:rPr lang="en-US" altLang="zh-CN" sz="3200" i="1" dirty="0"/>
              <a:t>		if (</a:t>
            </a:r>
            <a:r>
              <a:rPr lang="en-US" altLang="zh-CN" sz="3200" i="1" dirty="0" err="1"/>
              <a:t>KeeperState.SyncConnected</a:t>
            </a:r>
            <a:r>
              <a:rPr lang="en-US" altLang="zh-CN" sz="3200" i="1" dirty="0"/>
              <a:t> == </a:t>
            </a:r>
            <a:r>
              <a:rPr lang="en-US" altLang="zh-CN" sz="3200" i="1" dirty="0" err="1"/>
              <a:t>event.getState</a:t>
            </a:r>
            <a:r>
              <a:rPr lang="en-US" altLang="zh-CN" sz="3200" i="1" dirty="0"/>
              <a:t>()) {</a:t>
            </a:r>
            <a:endParaRPr lang="zh-CN" altLang="zh-CN" sz="3200" i="1" dirty="0"/>
          </a:p>
          <a:p>
            <a:pPr marL="0" indent="0">
              <a:buNone/>
            </a:pPr>
            <a:r>
              <a:rPr lang="en-US" altLang="zh-CN" sz="3200" i="1" dirty="0"/>
              <a:t>			</a:t>
            </a:r>
            <a:r>
              <a:rPr lang="en-US" altLang="zh-CN" sz="3200" i="1" dirty="0" err="1"/>
              <a:t>connectedSemaphore.countDown</a:t>
            </a:r>
            <a:r>
              <a:rPr lang="en-US" altLang="zh-CN" sz="3200" i="1" dirty="0"/>
              <a:t>();</a:t>
            </a:r>
            <a:endParaRPr lang="zh-CN" altLang="zh-CN" sz="3200" i="1" dirty="0"/>
          </a:p>
          <a:p>
            <a:pPr marL="0" indent="0">
              <a:buNone/>
            </a:pPr>
            <a:r>
              <a:rPr lang="en-US" altLang="zh-CN" sz="3200" i="1" dirty="0"/>
              <a:t>		}</a:t>
            </a:r>
          </a:p>
          <a:p>
            <a:pPr marL="0" indent="0">
              <a:buNone/>
            </a:pPr>
            <a:r>
              <a:rPr lang="en-US" altLang="zh-CN" sz="3200" i="1" dirty="0"/>
              <a:t>	}</a:t>
            </a:r>
            <a:endParaRPr lang="zh-CN" altLang="zh-CN" sz="3200" i="1" dirty="0"/>
          </a:p>
          <a:p>
            <a:pPr marL="0" indent="0">
              <a:buNone/>
            </a:pPr>
            <a:r>
              <a:rPr lang="en-US" altLang="zh-CN" sz="3200" i="1" dirty="0"/>
              <a:t>}</a:t>
            </a:r>
            <a:endParaRPr lang="zh-CN" altLang="zh-CN" sz="3200" i="1" dirty="0"/>
          </a:p>
          <a:p>
            <a:pPr marL="0" indent="0">
              <a:buNone/>
            </a:pPr>
            <a:r>
              <a:rPr lang="en-US" altLang="zh-CN" sz="800" i="1" dirty="0"/>
              <a:t>	}</a:t>
            </a:r>
            <a:endParaRPr lang="zh-CN" altLang="zh-CN" sz="800" i="1" dirty="0"/>
          </a:p>
          <a:p>
            <a:pPr marL="0" indent="0">
              <a:buNone/>
            </a:pPr>
            <a:r>
              <a:rPr lang="en-US" altLang="zh-CN" sz="800" i="1" dirty="0"/>
              <a:t>}</a:t>
            </a:r>
            <a:endParaRPr lang="zh-CN" altLang="zh-CN" sz="800" i="1" dirty="0"/>
          </a:p>
          <a:p>
            <a:pPr marL="0" indent="0">
              <a:buNone/>
            </a:pPr>
            <a:endParaRPr lang="zh-CN" altLang="zh-CN" i="1" dirty="0"/>
          </a:p>
          <a:p>
            <a:pPr marL="0" indent="0">
              <a:buNone/>
            </a:pPr>
            <a:r>
              <a:rPr lang="en-US" altLang="zh-CN" sz="800" i="1" dirty="0"/>
              <a:t>	}</a:t>
            </a:r>
            <a:endParaRPr lang="zh-CN" altLang="zh-CN" sz="800" i="1" dirty="0"/>
          </a:p>
        </p:txBody>
      </p:sp>
      <p:sp>
        <p:nvSpPr>
          <p:cNvPr id="4" name="内容占位符 2">
            <a:extLst>
              <a:ext uri="{FF2B5EF4-FFF2-40B4-BE49-F238E27FC236}">
                <a16:creationId xmlns:a16="http://schemas.microsoft.com/office/drawing/2014/main" id="{0BB7878F-8A36-4E0A-A318-A08BCC7E76C3}"/>
              </a:ext>
            </a:extLst>
          </p:cNvPr>
          <p:cNvSpPr txBox="1">
            <a:spLocks/>
          </p:cNvSpPr>
          <p:nvPr/>
        </p:nvSpPr>
        <p:spPr>
          <a:xfrm>
            <a:off x="4572000" y="1369219"/>
            <a:ext cx="3943350" cy="326350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zh-CN" altLang="zh-CN" sz="700" i="1" dirty="0"/>
          </a:p>
        </p:txBody>
      </p:sp>
      <p:sp>
        <p:nvSpPr>
          <p:cNvPr id="7" name="矩形 6">
            <a:extLst>
              <a:ext uri="{FF2B5EF4-FFF2-40B4-BE49-F238E27FC236}">
                <a16:creationId xmlns:a16="http://schemas.microsoft.com/office/drawing/2014/main" id="{43E9AED8-702F-41E6-8B96-9248A68CF136}"/>
              </a:ext>
            </a:extLst>
          </p:cNvPr>
          <p:cNvSpPr/>
          <p:nvPr/>
        </p:nvSpPr>
        <p:spPr>
          <a:xfrm>
            <a:off x="3943350" y="96084"/>
            <a:ext cx="4572000" cy="1169551"/>
          </a:xfrm>
          <a:prstGeom prst="rect">
            <a:avLst/>
          </a:prstGeom>
        </p:spPr>
        <p:txBody>
          <a:bodyPr>
            <a:spAutoFit/>
          </a:bodyPr>
          <a:lstStyle/>
          <a:p>
            <a:pPr algn="just">
              <a:spcAft>
                <a:spcPts val="0"/>
              </a:spcAft>
            </a:pPr>
            <a:r>
              <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Sucess</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create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xijingTmp</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Sucess</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create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/xijingTmp-0000000012</a:t>
            </a:r>
            <a:endPar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66169406"/>
      </p:ext>
    </p:extLst>
  </p:cSld>
  <p:clrMapOvr>
    <a:masterClrMapping/>
  </p:clrMapOvr>
  <p:transition spd="med">
    <p:pull/>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E2781-E198-4C49-BAC8-5CBD7797EE41}"/>
              </a:ext>
            </a:extLst>
          </p:cNvPr>
          <p:cNvSpPr>
            <a:spLocks noGrp="1"/>
          </p:cNvSpPr>
          <p:nvPr>
            <p:ph type="title"/>
          </p:nvPr>
        </p:nvSpPr>
        <p:spPr/>
        <p:txBody>
          <a:bodyPr/>
          <a:lstStyle/>
          <a:p>
            <a:r>
              <a:rPr lang="en-US" altLang="zh-CN" dirty="0"/>
              <a:t>【</a:t>
            </a:r>
            <a:r>
              <a:rPr lang="zh-CN" altLang="en-US" dirty="0"/>
              <a:t>实例</a:t>
            </a:r>
            <a:r>
              <a:rPr lang="en-US" altLang="zh-CN" dirty="0"/>
              <a:t>6-3】</a:t>
            </a:r>
            <a:endParaRPr lang="zh-CN" altLang="en-US" dirty="0"/>
          </a:p>
        </p:txBody>
      </p:sp>
      <p:sp>
        <p:nvSpPr>
          <p:cNvPr id="3" name="内容占位符 2">
            <a:extLst>
              <a:ext uri="{FF2B5EF4-FFF2-40B4-BE49-F238E27FC236}">
                <a16:creationId xmlns:a16="http://schemas.microsoft.com/office/drawing/2014/main" id="{7E4FDDFF-3D54-4D18-BB69-04EDE7625FB9}"/>
              </a:ext>
            </a:extLst>
          </p:cNvPr>
          <p:cNvSpPr>
            <a:spLocks noGrp="1"/>
          </p:cNvSpPr>
          <p:nvPr>
            <p:ph idx="1"/>
          </p:nvPr>
        </p:nvSpPr>
        <p:spPr>
          <a:xfrm>
            <a:off x="628650" y="1369219"/>
            <a:ext cx="7886700" cy="3263504"/>
          </a:xfrm>
        </p:spPr>
        <p:txBody>
          <a:bodyPr>
            <a:normAutofit fontScale="92500" lnSpcReduction="10000"/>
          </a:bodyPr>
          <a:lstStyle/>
          <a:p>
            <a:r>
              <a:rPr lang="zh-CN" altLang="zh-CN" sz="800" dirty="0"/>
              <a:t>【实例</a:t>
            </a:r>
            <a:r>
              <a:rPr lang="en-US" altLang="zh-CN" sz="800" dirty="0"/>
              <a:t>6-3</a:t>
            </a:r>
            <a:r>
              <a:rPr lang="zh-CN" altLang="zh-CN" sz="800" dirty="0"/>
              <a:t>】使用异步方式的</a:t>
            </a:r>
            <a:r>
              <a:rPr lang="en-US" altLang="zh-CN" sz="800" dirty="0"/>
              <a:t>create API</a:t>
            </a:r>
            <a:r>
              <a:rPr lang="zh-CN" altLang="zh-CN" sz="800" dirty="0"/>
              <a:t>创建一个</a:t>
            </a:r>
            <a:r>
              <a:rPr lang="en-US" altLang="zh-CN" sz="800" dirty="0" err="1"/>
              <a:t>ZooKeeper</a:t>
            </a:r>
            <a:r>
              <a:rPr lang="zh-CN" altLang="zh-CN" sz="800" dirty="0"/>
              <a:t>数据节点。</a:t>
            </a:r>
            <a:endParaRPr lang="en-US" altLang="zh-CN" sz="800" dirty="0"/>
          </a:p>
          <a:p>
            <a:pPr marL="0" indent="0">
              <a:buNone/>
            </a:pPr>
            <a:r>
              <a:rPr lang="en-US" altLang="zh-CN" sz="800" i="1" dirty="0"/>
              <a:t>……</a:t>
            </a:r>
            <a:endParaRPr lang="zh-CN" altLang="zh-CN" sz="800" i="1" dirty="0"/>
          </a:p>
          <a:p>
            <a:pPr marL="0" indent="0">
              <a:buNone/>
            </a:pPr>
            <a:r>
              <a:rPr lang="en-US" altLang="zh-CN" sz="800" i="1" dirty="0"/>
              <a:t>// </a:t>
            </a:r>
            <a:r>
              <a:rPr lang="zh-CN" altLang="zh-CN" sz="800" i="1" dirty="0"/>
              <a:t>使用异步方式的</a:t>
            </a:r>
            <a:r>
              <a:rPr lang="en-US" altLang="zh-CN" sz="800" i="1" dirty="0"/>
              <a:t>create API</a:t>
            </a:r>
            <a:r>
              <a:rPr lang="zh-CN" altLang="zh-CN" sz="800" i="1" dirty="0"/>
              <a:t>创建一个</a:t>
            </a:r>
            <a:r>
              <a:rPr lang="en-US" altLang="zh-CN" sz="800" i="1" dirty="0" err="1"/>
              <a:t>ZooKeeper</a:t>
            </a:r>
            <a:r>
              <a:rPr lang="zh-CN" altLang="zh-CN" sz="800" i="1" dirty="0"/>
              <a:t>数据节点</a:t>
            </a:r>
          </a:p>
          <a:p>
            <a:pPr marL="0" indent="0">
              <a:buNone/>
            </a:pPr>
            <a:r>
              <a:rPr lang="en-US" altLang="zh-CN" sz="800" i="1" dirty="0"/>
              <a:t>public class </a:t>
            </a:r>
            <a:r>
              <a:rPr lang="en-US" altLang="zh-CN" sz="800" i="1" dirty="0" err="1"/>
              <a:t>CreateZnodeSample_ASync</a:t>
            </a:r>
            <a:r>
              <a:rPr lang="en-US" altLang="zh-CN" sz="800" i="1" dirty="0"/>
              <a:t> implements Watcher </a:t>
            </a:r>
            <a:endParaRPr lang="zh-CN" altLang="zh-CN" sz="800" i="1" dirty="0"/>
          </a:p>
          <a:p>
            <a:pPr marL="0" indent="0">
              <a:buNone/>
            </a:pPr>
            <a:r>
              <a:rPr lang="en-US" altLang="zh-CN" sz="800" i="1" dirty="0"/>
              <a:t>	private static </a:t>
            </a:r>
            <a:r>
              <a:rPr lang="en-US" altLang="zh-CN" sz="800" i="1" dirty="0" err="1"/>
              <a:t>CountDownLatch</a:t>
            </a:r>
            <a:r>
              <a:rPr lang="en-US" altLang="zh-CN" sz="800" i="1" dirty="0"/>
              <a:t> </a:t>
            </a:r>
            <a:r>
              <a:rPr lang="en-US" altLang="zh-CN" sz="800" i="1" dirty="0" err="1"/>
              <a:t>connectedSemaphore</a:t>
            </a:r>
            <a:r>
              <a:rPr lang="en-US" altLang="zh-CN" sz="800" i="1" dirty="0"/>
              <a:t> = new </a:t>
            </a:r>
            <a:r>
              <a:rPr lang="en-US" altLang="zh-CN" sz="800" i="1" dirty="0" err="1"/>
              <a:t>CountDownLatch</a:t>
            </a:r>
            <a:r>
              <a:rPr lang="en-US" altLang="zh-CN" sz="800" i="1" dirty="0"/>
              <a:t>(1);</a:t>
            </a:r>
          </a:p>
          <a:p>
            <a:pPr marL="0" indent="0">
              <a:buNone/>
            </a:pPr>
            <a:endParaRPr lang="en-US" altLang="zh-CN" sz="800" i="1" dirty="0"/>
          </a:p>
          <a:p>
            <a:pPr marL="0" indent="0">
              <a:buNone/>
            </a:pPr>
            <a:r>
              <a:rPr lang="en-US" altLang="zh-CN" sz="800" i="1" dirty="0"/>
              <a:t>	public static void main(String[] </a:t>
            </a:r>
            <a:r>
              <a:rPr lang="en-US" altLang="zh-CN" sz="800" i="1" dirty="0" err="1"/>
              <a:t>args</a:t>
            </a:r>
            <a:r>
              <a:rPr lang="en-US" altLang="zh-CN" sz="800" i="1" dirty="0"/>
              <a:t>) throws Exception {</a:t>
            </a:r>
            <a:endParaRPr lang="zh-CN" altLang="zh-CN" sz="800" i="1" dirty="0"/>
          </a:p>
          <a:p>
            <a:pPr marL="0" indent="0">
              <a:buNone/>
            </a:pPr>
            <a:r>
              <a:rPr lang="en-US" altLang="zh-CN" sz="800" i="1" dirty="0"/>
              <a:t>		</a:t>
            </a:r>
            <a:r>
              <a:rPr lang="en-US" altLang="zh-CN" sz="800" i="1" dirty="0" err="1"/>
              <a:t>ZooKeeper</a:t>
            </a:r>
            <a:r>
              <a:rPr lang="en-US" altLang="zh-CN" sz="800" i="1" dirty="0"/>
              <a:t> </a:t>
            </a:r>
            <a:r>
              <a:rPr lang="en-US" altLang="zh-CN" sz="800" i="1" dirty="0" err="1"/>
              <a:t>zk</a:t>
            </a:r>
            <a:r>
              <a:rPr lang="en-US" altLang="zh-CN" sz="800" i="1" dirty="0"/>
              <a:t> = new </a:t>
            </a:r>
            <a:r>
              <a:rPr lang="en-US" altLang="zh-CN" sz="800" i="1" dirty="0" err="1"/>
              <a:t>ZooKeeper</a:t>
            </a:r>
            <a:r>
              <a:rPr lang="en-US" altLang="zh-CN" sz="800" i="1" dirty="0"/>
              <a:t>("master:2181,slave1:2181,slave2:2181",5000,new </a:t>
            </a:r>
            <a:r>
              <a:rPr lang="en-US" altLang="zh-CN" sz="800" i="1" dirty="0" err="1"/>
              <a:t>CreateZnodeSample_ASync</a:t>
            </a:r>
            <a:r>
              <a:rPr lang="en-US" altLang="zh-CN" sz="800" i="1" dirty="0"/>
              <a:t>());</a:t>
            </a:r>
            <a:endParaRPr lang="zh-CN" altLang="zh-CN" sz="800" i="1" dirty="0"/>
          </a:p>
          <a:p>
            <a:pPr marL="0" indent="0">
              <a:buNone/>
            </a:pPr>
            <a:r>
              <a:rPr lang="en-US" altLang="zh-CN" sz="800" i="1" dirty="0"/>
              <a:t>		</a:t>
            </a:r>
            <a:r>
              <a:rPr lang="en-US" altLang="zh-CN" sz="800" i="1" dirty="0" err="1"/>
              <a:t>connectedSemaphore.await</a:t>
            </a:r>
            <a:r>
              <a:rPr lang="en-US" altLang="zh-CN" sz="800" i="1" dirty="0"/>
              <a:t>();</a:t>
            </a:r>
            <a:endParaRPr lang="zh-CN" altLang="zh-CN" sz="800" i="1" dirty="0"/>
          </a:p>
          <a:p>
            <a:pPr marL="0" indent="0">
              <a:buNone/>
            </a:pPr>
            <a:r>
              <a:rPr lang="en-US" altLang="zh-CN" sz="800" i="1" dirty="0"/>
              <a:t>		</a:t>
            </a:r>
            <a:endParaRPr lang="zh-CN" altLang="zh-CN" sz="800" i="1" dirty="0"/>
          </a:p>
          <a:p>
            <a:pPr marL="0" indent="0">
              <a:buNone/>
            </a:pPr>
            <a:r>
              <a:rPr lang="en-US" altLang="zh-CN" sz="800" i="1" dirty="0"/>
              <a:t>		</a:t>
            </a:r>
            <a:r>
              <a:rPr lang="en-US" altLang="zh-CN" sz="800" i="1" dirty="0" err="1"/>
              <a:t>zk.create</a:t>
            </a:r>
            <a:r>
              <a:rPr lang="en-US" altLang="zh-CN" sz="800" i="1" dirty="0"/>
              <a:t>("/</a:t>
            </a:r>
            <a:r>
              <a:rPr lang="en-US" altLang="zh-CN" sz="800" i="1" dirty="0" err="1"/>
              <a:t>xijingTmp</a:t>
            </a:r>
            <a:r>
              <a:rPr lang="en-US" altLang="zh-CN" sz="800" i="1" dirty="0"/>
              <a:t>-", "".</a:t>
            </a:r>
            <a:r>
              <a:rPr lang="en-US" altLang="zh-CN" sz="800" i="1" dirty="0" err="1"/>
              <a:t>getBytes</a:t>
            </a:r>
            <a:r>
              <a:rPr lang="en-US" altLang="zh-CN" sz="800" i="1" dirty="0"/>
              <a:t>(), </a:t>
            </a:r>
            <a:r>
              <a:rPr lang="en-US" altLang="zh-CN" sz="800" i="1" dirty="0" err="1"/>
              <a:t>Ids.OPEN_ACL_UNSAFE</a:t>
            </a:r>
            <a:r>
              <a:rPr lang="en-US" altLang="zh-CN" sz="800" i="1" dirty="0"/>
              <a:t>, </a:t>
            </a:r>
            <a:r>
              <a:rPr lang="en-US" altLang="zh-CN" sz="800" i="1" dirty="0" err="1"/>
              <a:t>CreateMode.EPHEMERAL,new</a:t>
            </a:r>
            <a:r>
              <a:rPr lang="en-US" altLang="zh-CN" sz="800" i="1" dirty="0"/>
              <a:t> </a:t>
            </a:r>
            <a:r>
              <a:rPr lang="en-US" altLang="zh-CN" sz="800" i="1" dirty="0" err="1"/>
              <a:t>IStringCallback</a:t>
            </a:r>
            <a:r>
              <a:rPr lang="en-US" altLang="zh-CN" sz="800" i="1" dirty="0"/>
              <a:t>(),"I am context");</a:t>
            </a:r>
            <a:endParaRPr lang="zh-CN" altLang="zh-CN" sz="800" i="1" dirty="0"/>
          </a:p>
          <a:p>
            <a:pPr marL="0" indent="0">
              <a:buNone/>
            </a:pPr>
            <a:r>
              <a:rPr lang="en-US" altLang="zh-CN" sz="800" i="1" dirty="0"/>
              <a:t>		</a:t>
            </a:r>
            <a:r>
              <a:rPr lang="en-US" altLang="zh-CN" sz="800" i="1" dirty="0" err="1"/>
              <a:t>zk.create</a:t>
            </a:r>
            <a:r>
              <a:rPr lang="en-US" altLang="zh-CN" sz="800" i="1" dirty="0"/>
              <a:t>("/</a:t>
            </a:r>
            <a:r>
              <a:rPr lang="en-US" altLang="zh-CN" sz="800" i="1" dirty="0" err="1"/>
              <a:t>xijingTmp</a:t>
            </a:r>
            <a:r>
              <a:rPr lang="en-US" altLang="zh-CN" sz="800" i="1" dirty="0"/>
              <a:t>-", "".</a:t>
            </a:r>
            <a:r>
              <a:rPr lang="en-US" altLang="zh-CN" sz="800" i="1" dirty="0" err="1"/>
              <a:t>getBytes</a:t>
            </a:r>
            <a:r>
              <a:rPr lang="en-US" altLang="zh-CN" sz="800" i="1" dirty="0"/>
              <a:t>(), </a:t>
            </a:r>
            <a:r>
              <a:rPr lang="en-US" altLang="zh-CN" sz="800" i="1" dirty="0" err="1"/>
              <a:t>Ids.OPEN_ACL_UNSAFE</a:t>
            </a:r>
            <a:r>
              <a:rPr lang="en-US" altLang="zh-CN" sz="800" i="1" dirty="0"/>
              <a:t>, </a:t>
            </a:r>
            <a:r>
              <a:rPr lang="en-US" altLang="zh-CN" sz="800" i="1" dirty="0" err="1"/>
              <a:t>CreateMode.EPHEMERAL,new</a:t>
            </a:r>
            <a:r>
              <a:rPr lang="en-US" altLang="zh-CN" sz="800" i="1" dirty="0"/>
              <a:t> </a:t>
            </a:r>
            <a:r>
              <a:rPr lang="en-US" altLang="zh-CN" sz="800" i="1" dirty="0" err="1"/>
              <a:t>IStringCallback</a:t>
            </a:r>
            <a:r>
              <a:rPr lang="en-US" altLang="zh-CN" sz="800" i="1" dirty="0"/>
              <a:t>(),"I am context");</a:t>
            </a:r>
            <a:endParaRPr lang="zh-CN" altLang="zh-CN" sz="800" i="1" dirty="0"/>
          </a:p>
          <a:p>
            <a:pPr marL="0" indent="0">
              <a:buNone/>
            </a:pPr>
            <a:r>
              <a:rPr lang="en-US" altLang="zh-CN" sz="800" i="1" dirty="0"/>
              <a:t>		</a:t>
            </a:r>
            <a:r>
              <a:rPr lang="en-US" altLang="zh-CN" sz="800" i="1" dirty="0" err="1"/>
              <a:t>zk.create</a:t>
            </a:r>
            <a:r>
              <a:rPr lang="en-US" altLang="zh-CN" sz="800" i="1" dirty="0"/>
              <a:t>("/</a:t>
            </a:r>
            <a:r>
              <a:rPr lang="en-US" altLang="zh-CN" sz="800" i="1" dirty="0" err="1"/>
              <a:t>xijingTmp</a:t>
            </a:r>
            <a:r>
              <a:rPr lang="en-US" altLang="zh-CN" sz="800" i="1" dirty="0"/>
              <a:t>-", "".</a:t>
            </a:r>
            <a:r>
              <a:rPr lang="en-US" altLang="zh-CN" sz="800" i="1" dirty="0" err="1"/>
              <a:t>getBytes</a:t>
            </a:r>
            <a:r>
              <a:rPr lang="en-US" altLang="zh-CN" sz="800" i="1" dirty="0"/>
              <a:t>(), </a:t>
            </a:r>
            <a:r>
              <a:rPr lang="en-US" altLang="zh-CN" sz="800" i="1" dirty="0" err="1"/>
              <a:t>Ids.OPEN_ACL_UNSAFE</a:t>
            </a:r>
            <a:r>
              <a:rPr lang="en-US" altLang="zh-CN" sz="800" i="1" dirty="0"/>
              <a:t>, </a:t>
            </a:r>
            <a:r>
              <a:rPr lang="en-US" altLang="zh-CN" sz="800" i="1" dirty="0" err="1"/>
              <a:t>CreateMode.EPHEMERAL_SEQUENTIAL,new</a:t>
            </a:r>
            <a:r>
              <a:rPr lang="en-US" altLang="zh-CN" sz="800" i="1" dirty="0"/>
              <a:t> </a:t>
            </a:r>
            <a:r>
              <a:rPr lang="en-US" altLang="zh-CN" sz="800" i="1" dirty="0" err="1"/>
              <a:t>IStringCallback</a:t>
            </a:r>
            <a:r>
              <a:rPr lang="en-US" altLang="zh-CN" sz="800" i="1" dirty="0"/>
              <a:t>(),"I am context");</a:t>
            </a:r>
            <a:endParaRPr lang="zh-CN" altLang="zh-CN" sz="800" i="1" dirty="0"/>
          </a:p>
          <a:p>
            <a:pPr marL="0" indent="0">
              <a:buNone/>
            </a:pPr>
            <a:r>
              <a:rPr lang="en-US" altLang="zh-CN" sz="800" i="1" dirty="0"/>
              <a:t>		</a:t>
            </a:r>
            <a:endParaRPr lang="zh-CN" altLang="zh-CN" sz="800" i="1" dirty="0"/>
          </a:p>
          <a:p>
            <a:pPr marL="0" indent="0">
              <a:buNone/>
            </a:pPr>
            <a:r>
              <a:rPr lang="en-US" altLang="zh-CN" sz="800" i="1" dirty="0"/>
              <a:t>		</a:t>
            </a:r>
            <a:r>
              <a:rPr lang="en-US" altLang="zh-CN" sz="800" i="1" dirty="0" err="1"/>
              <a:t>Thread.sleep</a:t>
            </a:r>
            <a:r>
              <a:rPr lang="en-US" altLang="zh-CN" sz="800" i="1" dirty="0"/>
              <a:t>(</a:t>
            </a:r>
            <a:r>
              <a:rPr lang="en-US" altLang="zh-CN" sz="800" i="1" dirty="0" err="1"/>
              <a:t>Integer.MAX_VALUE</a:t>
            </a:r>
            <a:r>
              <a:rPr lang="en-US" altLang="zh-CN" sz="800" i="1" dirty="0"/>
              <a:t>);</a:t>
            </a:r>
            <a:endParaRPr lang="zh-CN" altLang="zh-CN" sz="800" i="1" dirty="0"/>
          </a:p>
          <a:p>
            <a:pPr marL="0" indent="0">
              <a:buNone/>
            </a:pPr>
            <a:r>
              <a:rPr lang="en-US" altLang="zh-CN" sz="800" i="1" dirty="0"/>
              <a:t>	}</a:t>
            </a:r>
            <a:endParaRPr lang="zh-CN" altLang="zh-CN" sz="800" i="1" dirty="0"/>
          </a:p>
          <a:p>
            <a:pPr marL="0" indent="0">
              <a:buNone/>
            </a:pPr>
            <a:endParaRPr lang="zh-CN" altLang="zh-CN" sz="800" i="1" dirty="0"/>
          </a:p>
        </p:txBody>
      </p:sp>
    </p:spTree>
    <p:extLst>
      <p:ext uri="{BB962C8B-B14F-4D97-AF65-F5344CB8AC3E}">
        <p14:creationId xmlns:p14="http://schemas.microsoft.com/office/powerpoint/2010/main" val="2527710553"/>
      </p:ext>
    </p:extLst>
  </p:cSld>
  <p:clrMapOvr>
    <a:masterClrMapping/>
  </p:clrMapOvr>
  <p:transition spd="med">
    <p:pull/>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E2781-E198-4C49-BAC8-5CBD7797EE41}"/>
              </a:ext>
            </a:extLst>
          </p:cNvPr>
          <p:cNvSpPr>
            <a:spLocks noGrp="1"/>
          </p:cNvSpPr>
          <p:nvPr>
            <p:ph type="title"/>
          </p:nvPr>
        </p:nvSpPr>
        <p:spPr/>
        <p:txBody>
          <a:bodyPr/>
          <a:lstStyle/>
          <a:p>
            <a:r>
              <a:rPr lang="en-US" altLang="zh-CN" dirty="0"/>
              <a:t>【</a:t>
            </a:r>
            <a:r>
              <a:rPr lang="zh-CN" altLang="en-US" dirty="0"/>
              <a:t>实例</a:t>
            </a:r>
            <a:r>
              <a:rPr lang="en-US" altLang="zh-CN" dirty="0"/>
              <a:t>6-3】</a:t>
            </a:r>
            <a:endParaRPr lang="zh-CN" altLang="en-US" dirty="0"/>
          </a:p>
        </p:txBody>
      </p:sp>
      <p:sp>
        <p:nvSpPr>
          <p:cNvPr id="3" name="内容占位符 2">
            <a:extLst>
              <a:ext uri="{FF2B5EF4-FFF2-40B4-BE49-F238E27FC236}">
                <a16:creationId xmlns:a16="http://schemas.microsoft.com/office/drawing/2014/main" id="{7E4FDDFF-3D54-4D18-BB69-04EDE7625FB9}"/>
              </a:ext>
            </a:extLst>
          </p:cNvPr>
          <p:cNvSpPr>
            <a:spLocks noGrp="1"/>
          </p:cNvSpPr>
          <p:nvPr>
            <p:ph idx="1"/>
          </p:nvPr>
        </p:nvSpPr>
        <p:spPr>
          <a:xfrm>
            <a:off x="628650" y="1369219"/>
            <a:ext cx="7886700" cy="3263504"/>
          </a:xfrm>
        </p:spPr>
        <p:txBody>
          <a:bodyPr>
            <a:normAutofit fontScale="55000" lnSpcReduction="20000"/>
          </a:bodyPr>
          <a:lstStyle/>
          <a:p>
            <a:pPr marL="0" indent="0">
              <a:buNone/>
            </a:pPr>
            <a:r>
              <a:rPr lang="en-US" altLang="zh-CN" i="1" dirty="0"/>
              <a:t>	</a:t>
            </a:r>
          </a:p>
          <a:p>
            <a:pPr marL="0" indent="0">
              <a:buNone/>
            </a:pPr>
            <a:r>
              <a:rPr lang="en-US" altLang="zh-CN" i="1" dirty="0"/>
              <a:t>public void process(</a:t>
            </a:r>
            <a:r>
              <a:rPr lang="en-US" altLang="zh-CN" i="1" dirty="0" err="1"/>
              <a:t>WatchedEvent</a:t>
            </a:r>
            <a:r>
              <a:rPr lang="en-US" altLang="zh-CN" i="1" dirty="0"/>
              <a:t> event) {</a:t>
            </a:r>
            <a:endParaRPr lang="zh-CN" altLang="zh-CN" i="1" dirty="0"/>
          </a:p>
          <a:p>
            <a:pPr marL="0" indent="0">
              <a:buNone/>
            </a:pPr>
            <a:r>
              <a:rPr lang="en-US" altLang="zh-CN" i="1" dirty="0"/>
              <a:t>		if (</a:t>
            </a:r>
            <a:r>
              <a:rPr lang="en-US" altLang="zh-CN" i="1" dirty="0" err="1"/>
              <a:t>KeeperState.SyncConnected</a:t>
            </a:r>
            <a:r>
              <a:rPr lang="en-US" altLang="zh-CN" i="1" dirty="0"/>
              <a:t> == </a:t>
            </a:r>
            <a:r>
              <a:rPr lang="en-US" altLang="zh-CN" i="1" dirty="0" err="1"/>
              <a:t>event.getState</a:t>
            </a:r>
            <a:r>
              <a:rPr lang="en-US" altLang="zh-CN" i="1" dirty="0"/>
              <a:t>()) {</a:t>
            </a:r>
            <a:endParaRPr lang="zh-CN" altLang="zh-CN" i="1" dirty="0"/>
          </a:p>
          <a:p>
            <a:pPr marL="0" indent="0">
              <a:buNone/>
            </a:pPr>
            <a:r>
              <a:rPr lang="en-US" altLang="zh-CN" i="1" dirty="0"/>
              <a:t>			</a:t>
            </a:r>
            <a:r>
              <a:rPr lang="en-US" altLang="zh-CN" i="1" dirty="0" err="1"/>
              <a:t>connectedSemaphore.countDown</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a:p>
            <a:pPr marL="0" indent="0">
              <a:buNone/>
            </a:pPr>
            <a:r>
              <a:rPr lang="en-US" altLang="zh-CN" i="1" dirty="0"/>
              <a:t>class </a:t>
            </a:r>
            <a:r>
              <a:rPr lang="en-US" altLang="zh-CN" i="1" dirty="0" err="1"/>
              <a:t>IStringCallback</a:t>
            </a:r>
            <a:r>
              <a:rPr lang="en-US" altLang="zh-CN" i="1" dirty="0"/>
              <a:t> implements </a:t>
            </a:r>
            <a:r>
              <a:rPr lang="en-US" altLang="zh-CN" i="1" dirty="0" err="1"/>
              <a:t>AsyncCallback.StringCallback</a:t>
            </a:r>
            <a:r>
              <a:rPr lang="en-US" altLang="zh-CN" i="1" dirty="0"/>
              <a:t> {</a:t>
            </a:r>
            <a:endParaRPr lang="zh-CN" altLang="zh-CN" i="1" dirty="0"/>
          </a:p>
          <a:p>
            <a:pPr marL="0" indent="0">
              <a:buNone/>
            </a:pPr>
            <a:r>
              <a:rPr lang="en-US" altLang="zh-CN" i="1" dirty="0"/>
              <a:t>	public void </a:t>
            </a:r>
            <a:r>
              <a:rPr lang="en-US" altLang="zh-CN" i="1" dirty="0" err="1"/>
              <a:t>processResult</a:t>
            </a:r>
            <a:r>
              <a:rPr lang="en-US" altLang="zh-CN" i="1" dirty="0"/>
              <a:t>(int </a:t>
            </a:r>
            <a:r>
              <a:rPr lang="en-US" altLang="zh-CN" i="1" dirty="0" err="1"/>
              <a:t>rc,String</a:t>
            </a:r>
            <a:r>
              <a:rPr lang="en-US" altLang="zh-CN" i="1" dirty="0"/>
              <a:t> path, Object </a:t>
            </a:r>
            <a:r>
              <a:rPr lang="en-US" altLang="zh-CN" i="1" dirty="0" err="1"/>
              <a:t>ctx</a:t>
            </a:r>
            <a:r>
              <a:rPr lang="en-US" altLang="zh-CN" i="1" dirty="0"/>
              <a:t>, String name) {</a:t>
            </a:r>
            <a:endParaRPr lang="zh-CN" altLang="zh-CN" i="1" dirty="0"/>
          </a:p>
          <a:p>
            <a:pPr marL="0" indent="0">
              <a:buNone/>
            </a:pPr>
            <a:r>
              <a:rPr lang="en-US" altLang="zh-CN" i="1" dirty="0"/>
              <a:t>		</a:t>
            </a:r>
            <a:r>
              <a:rPr lang="en-US" altLang="zh-CN" i="1" dirty="0" err="1"/>
              <a:t>System.out.println</a:t>
            </a:r>
            <a:r>
              <a:rPr lang="en-US" altLang="zh-CN" i="1" dirty="0"/>
              <a:t>("Create </a:t>
            </a:r>
            <a:r>
              <a:rPr lang="en-US" altLang="zh-CN" i="1" dirty="0" err="1"/>
              <a:t>znode</a:t>
            </a:r>
            <a:r>
              <a:rPr lang="en-US" altLang="zh-CN" i="1" dirty="0"/>
              <a:t> result: ["+ </a:t>
            </a:r>
            <a:r>
              <a:rPr lang="en-US" altLang="zh-CN" i="1" dirty="0" err="1"/>
              <a:t>rc</a:t>
            </a:r>
            <a:r>
              <a:rPr lang="en-US" altLang="zh-CN" i="1" dirty="0"/>
              <a:t> +", "+ path + ", "+ </a:t>
            </a:r>
            <a:r>
              <a:rPr lang="en-US" altLang="zh-CN" i="1" dirty="0" err="1"/>
              <a:t>ctx</a:t>
            </a:r>
            <a:r>
              <a:rPr lang="en-US" altLang="zh-CN" i="1" dirty="0"/>
              <a:t> +", real </a:t>
            </a:r>
            <a:r>
              <a:rPr lang="en-US" altLang="zh-CN" i="1" dirty="0" err="1"/>
              <a:t>znode</a:t>
            </a:r>
            <a:r>
              <a:rPr lang="en-US" altLang="zh-CN" i="1" dirty="0"/>
              <a:t> name: "+ name);</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7" name="矩形 6">
            <a:extLst>
              <a:ext uri="{FF2B5EF4-FFF2-40B4-BE49-F238E27FC236}">
                <a16:creationId xmlns:a16="http://schemas.microsoft.com/office/drawing/2014/main" id="{43E9AED8-702F-41E6-8B96-9248A68CF136}"/>
              </a:ext>
            </a:extLst>
          </p:cNvPr>
          <p:cNvSpPr/>
          <p:nvPr/>
        </p:nvSpPr>
        <p:spPr>
          <a:xfrm>
            <a:off x="3943350" y="96084"/>
            <a:ext cx="4572000" cy="1600438"/>
          </a:xfrm>
          <a:prstGeom prst="rect">
            <a:avLst/>
          </a:prstGeom>
        </p:spPr>
        <p:txBody>
          <a:bodyPr>
            <a:spAutoFit/>
          </a:bodyPr>
          <a:lstStyle/>
          <a:p>
            <a:pPr algn="just">
              <a:spcAft>
                <a:spcPts val="0"/>
              </a:spcAft>
            </a:pPr>
            <a:r>
              <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Create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result: [0,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xijingTmp</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I am context, real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name: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xijingTmp</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Create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result: [-110,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xijingTmp</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I am context, real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name: null</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Create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result: [0,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xijingTmp</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I am context, real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name: /xijingTmp-0000000022</a:t>
            </a:r>
          </a:p>
        </p:txBody>
      </p:sp>
    </p:spTree>
    <p:extLst>
      <p:ext uri="{BB962C8B-B14F-4D97-AF65-F5344CB8AC3E}">
        <p14:creationId xmlns:p14="http://schemas.microsoft.com/office/powerpoint/2010/main" val="1800979665"/>
      </p:ext>
    </p:extLst>
  </p:cSld>
  <p:clrMapOvr>
    <a:masterClrMapping/>
  </p:clrMapOvr>
  <p:transition spd="med">
    <p:pull/>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C713C-94F2-40F7-B954-E5AF61B10637}"/>
              </a:ext>
            </a:extLst>
          </p:cNvPr>
          <p:cNvSpPr>
            <a:spLocks noGrp="1"/>
          </p:cNvSpPr>
          <p:nvPr>
            <p:ph type="title"/>
          </p:nvPr>
        </p:nvSpPr>
        <p:spPr/>
        <p:txBody>
          <a:bodyPr/>
          <a:lstStyle/>
          <a:p>
            <a:r>
              <a:rPr lang="en-US" altLang="zh-CN" dirty="0"/>
              <a:t>【</a:t>
            </a:r>
            <a:r>
              <a:rPr lang="zh-CN" altLang="en-US" dirty="0"/>
              <a:t>实例</a:t>
            </a:r>
            <a:r>
              <a:rPr lang="en-US" altLang="zh-CN" dirty="0"/>
              <a:t>6-3】</a:t>
            </a:r>
            <a:endParaRPr lang="zh-CN" altLang="en-US" dirty="0"/>
          </a:p>
        </p:txBody>
      </p:sp>
      <p:sp>
        <p:nvSpPr>
          <p:cNvPr id="3" name="内容占位符 2">
            <a:extLst>
              <a:ext uri="{FF2B5EF4-FFF2-40B4-BE49-F238E27FC236}">
                <a16:creationId xmlns:a16="http://schemas.microsoft.com/office/drawing/2014/main" id="{86675938-9C99-4217-85CF-7856BCEDEE3A}"/>
              </a:ext>
            </a:extLst>
          </p:cNvPr>
          <p:cNvSpPr>
            <a:spLocks noGrp="1"/>
          </p:cNvSpPr>
          <p:nvPr>
            <p:ph idx="1"/>
          </p:nvPr>
        </p:nvSpPr>
        <p:spPr/>
        <p:txBody>
          <a:bodyPr/>
          <a:lstStyle/>
          <a:p>
            <a:r>
              <a:rPr lang="zh-CN" altLang="zh-CN" dirty="0"/>
              <a:t>和同步方式最大的区别在于，节点的创建过程是异步的，而且在同步方式调用过程中，需要关注接口抛出异常的可能，但在异步方式中，接口本身是不会抛出异常的，所有的异常都会在回调函数中通过响应码</a:t>
            </a:r>
            <a:r>
              <a:rPr lang="en-US" altLang="zh-CN" dirty="0"/>
              <a:t>Result Code</a:t>
            </a:r>
            <a:r>
              <a:rPr lang="zh-CN" altLang="zh-CN" dirty="0"/>
              <a:t>来体现。本例输出结果的第二条的</a:t>
            </a:r>
            <a:r>
              <a:rPr lang="en-US" altLang="zh-CN" dirty="0"/>
              <a:t>Result Code</a:t>
            </a:r>
            <a:r>
              <a:rPr lang="zh-CN" altLang="zh-CN" dirty="0"/>
              <a:t>为“</a:t>
            </a:r>
            <a:r>
              <a:rPr lang="en-US" altLang="zh-CN" dirty="0"/>
              <a:t>-110</a:t>
            </a:r>
            <a:r>
              <a:rPr lang="zh-CN" altLang="zh-CN" dirty="0"/>
              <a:t>”，表示节点已存在。</a:t>
            </a:r>
          </a:p>
        </p:txBody>
      </p:sp>
    </p:spTree>
    <p:extLst>
      <p:ext uri="{BB962C8B-B14F-4D97-AF65-F5344CB8AC3E}">
        <p14:creationId xmlns:p14="http://schemas.microsoft.com/office/powerpoint/2010/main" val="4174793059"/>
      </p:ext>
    </p:extLst>
  </p:cSld>
  <p:clrMapOvr>
    <a:masterClrMapping/>
  </p:clrMapOvr>
  <p:transition spd="med">
    <p:pull/>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20DDE-06C6-430D-8735-33A810E47602}"/>
              </a:ext>
            </a:extLst>
          </p:cNvPr>
          <p:cNvSpPr>
            <a:spLocks noGrp="1"/>
          </p:cNvSpPr>
          <p:nvPr>
            <p:ph type="title"/>
          </p:nvPr>
        </p:nvSpPr>
        <p:spPr/>
        <p:txBody>
          <a:bodyPr/>
          <a:lstStyle/>
          <a:p>
            <a:r>
              <a:rPr lang="en-US" altLang="zh-CN" dirty="0" err="1"/>
              <a:t>processResult</a:t>
            </a:r>
            <a:r>
              <a:rPr lang="zh-CN" altLang="en-US" dirty="0"/>
              <a:t>方法参数说明</a:t>
            </a:r>
          </a:p>
        </p:txBody>
      </p:sp>
      <p:sp>
        <p:nvSpPr>
          <p:cNvPr id="3" name="内容占位符 2">
            <a:extLst>
              <a:ext uri="{FF2B5EF4-FFF2-40B4-BE49-F238E27FC236}">
                <a16:creationId xmlns:a16="http://schemas.microsoft.com/office/drawing/2014/main" id="{ACF6ED76-DEEB-4FFD-BCE6-BCFDFEE7C491}"/>
              </a:ext>
            </a:extLst>
          </p:cNvPr>
          <p:cNvSpPr>
            <a:spLocks noGrp="1"/>
          </p:cNvSpPr>
          <p:nvPr>
            <p:ph idx="1"/>
          </p:nvPr>
        </p:nvSpPr>
        <p:spPr/>
        <p:txBody>
          <a:bodyPr/>
          <a:lstStyle/>
          <a:p>
            <a:r>
              <a:rPr lang="zh-CN" altLang="en-US" dirty="0"/>
              <a:t>关于回调函数</a:t>
            </a:r>
            <a:r>
              <a:rPr lang="en-US" altLang="zh-CN" dirty="0"/>
              <a:t>void </a:t>
            </a:r>
            <a:r>
              <a:rPr lang="en-US" altLang="zh-CN" dirty="0" err="1"/>
              <a:t>processResult</a:t>
            </a:r>
            <a:r>
              <a:rPr lang="en-US" altLang="zh-CN" dirty="0"/>
              <a:t>(int </a:t>
            </a:r>
            <a:r>
              <a:rPr lang="en-US" altLang="zh-CN" dirty="0" err="1"/>
              <a:t>rc,String</a:t>
            </a:r>
            <a:r>
              <a:rPr lang="en-US" altLang="zh-CN" dirty="0"/>
              <a:t> path, Object </a:t>
            </a:r>
            <a:r>
              <a:rPr lang="en-US" altLang="zh-CN" dirty="0" err="1"/>
              <a:t>ctx</a:t>
            </a:r>
            <a:r>
              <a:rPr lang="en-US" altLang="zh-CN" dirty="0"/>
              <a:t>, String name)</a:t>
            </a:r>
            <a:r>
              <a:rPr lang="zh-CN" altLang="en-US" dirty="0"/>
              <a:t>的几个参数说明</a:t>
            </a:r>
          </a:p>
        </p:txBody>
      </p:sp>
      <p:graphicFrame>
        <p:nvGraphicFramePr>
          <p:cNvPr id="4" name="内容占位符 3">
            <a:extLst>
              <a:ext uri="{FF2B5EF4-FFF2-40B4-BE49-F238E27FC236}">
                <a16:creationId xmlns:a16="http://schemas.microsoft.com/office/drawing/2014/main" id="{E9396A8B-AD4E-4ECE-9CA7-7380DF7844EF}"/>
              </a:ext>
            </a:extLst>
          </p:cNvPr>
          <p:cNvGraphicFramePr>
            <a:graphicFrameLocks/>
          </p:cNvGraphicFramePr>
          <p:nvPr>
            <p:extLst>
              <p:ext uri="{D42A27DB-BD31-4B8C-83A1-F6EECF244321}">
                <p14:modId xmlns:p14="http://schemas.microsoft.com/office/powerpoint/2010/main" val="1071511160"/>
              </p:ext>
            </p:extLst>
          </p:nvPr>
        </p:nvGraphicFramePr>
        <p:xfrm>
          <a:off x="628649" y="2315369"/>
          <a:ext cx="7886699" cy="213360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839048665"/>
                    </a:ext>
                  </a:extLst>
                </a:gridCol>
                <a:gridCol w="6408418">
                  <a:extLst>
                    <a:ext uri="{9D8B030D-6E8A-4147-A177-3AD203B41FA5}">
                      <a16:colId xmlns:a16="http://schemas.microsoft.com/office/drawing/2014/main" val="2249444990"/>
                    </a:ext>
                  </a:extLst>
                </a:gridCol>
              </a:tblGrid>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参数名</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说明</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509526606"/>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rc</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dirty="0">
                          <a:effectLst/>
                          <a:latin typeface="微软雅黑" panose="020B0503020204020204" pitchFamily="34" charset="-122"/>
                          <a:ea typeface="微软雅黑" panose="020B0503020204020204" pitchFamily="34" charset="-122"/>
                        </a:rPr>
                        <a:t>Result Code</a:t>
                      </a:r>
                      <a:r>
                        <a:rPr lang="zh-CN" sz="1400" kern="0" dirty="0">
                          <a:effectLst/>
                          <a:latin typeface="微软雅黑" panose="020B0503020204020204" pitchFamily="34" charset="-122"/>
                          <a:ea typeface="微软雅黑" panose="020B0503020204020204" pitchFamily="34" charset="-122"/>
                        </a:rPr>
                        <a:t>，服务端响应码。客户端可以从这个响应码中识别出</a:t>
                      </a:r>
                      <a:r>
                        <a:rPr lang="en-US" sz="1400" kern="0" dirty="0">
                          <a:effectLst/>
                          <a:latin typeface="微软雅黑" panose="020B0503020204020204" pitchFamily="34" charset="-122"/>
                          <a:ea typeface="微软雅黑" panose="020B0503020204020204" pitchFamily="34" charset="-122"/>
                        </a:rPr>
                        <a:t>API</a:t>
                      </a:r>
                      <a:r>
                        <a:rPr lang="zh-CN" sz="1400" kern="0" dirty="0">
                          <a:effectLst/>
                          <a:latin typeface="微软雅黑" panose="020B0503020204020204" pitchFamily="34" charset="-122"/>
                          <a:ea typeface="微软雅黑" panose="020B0503020204020204" pitchFamily="34" charset="-122"/>
                        </a:rPr>
                        <a:t>调用的结果，常见的响应码如下：</a:t>
                      </a:r>
                      <a:endParaRPr lang="zh-CN" sz="1400" kern="100" dirty="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en-US" sz="1400" kern="0" dirty="0">
                          <a:effectLst/>
                          <a:latin typeface="微软雅黑" panose="020B0503020204020204" pitchFamily="34" charset="-122"/>
                          <a:ea typeface="微软雅黑" panose="020B0503020204020204" pitchFamily="34" charset="-122"/>
                        </a:rPr>
                        <a:t>0</a:t>
                      </a:r>
                      <a:r>
                        <a:rPr lang="zh-CN" sz="1400" kern="0" dirty="0">
                          <a:effectLst/>
                          <a:latin typeface="微软雅黑" panose="020B0503020204020204" pitchFamily="34" charset="-122"/>
                          <a:ea typeface="微软雅黑" panose="020B0503020204020204" pitchFamily="34" charset="-122"/>
                        </a:rPr>
                        <a:t>（</a:t>
                      </a:r>
                      <a:r>
                        <a:rPr lang="en-US" sz="1400" kern="0" dirty="0">
                          <a:effectLst/>
                          <a:latin typeface="微软雅黑" panose="020B0503020204020204" pitchFamily="34" charset="-122"/>
                          <a:ea typeface="微软雅黑" panose="020B0503020204020204" pitchFamily="34" charset="-122"/>
                        </a:rPr>
                        <a:t>OK</a:t>
                      </a:r>
                      <a:r>
                        <a:rPr lang="zh-CN" sz="1400" kern="0" dirty="0">
                          <a:effectLst/>
                          <a:latin typeface="微软雅黑" panose="020B0503020204020204" pitchFamily="34" charset="-122"/>
                          <a:ea typeface="微软雅黑" panose="020B0503020204020204" pitchFamily="34" charset="-122"/>
                        </a:rPr>
                        <a:t>）：接口调用成功</a:t>
                      </a:r>
                      <a:endParaRPr lang="zh-CN" sz="1400" kern="100" dirty="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en-US" sz="1400" kern="0" dirty="0">
                          <a:effectLst/>
                          <a:latin typeface="微软雅黑" panose="020B0503020204020204" pitchFamily="34" charset="-122"/>
                          <a:ea typeface="微软雅黑" panose="020B0503020204020204" pitchFamily="34" charset="-122"/>
                        </a:rPr>
                        <a:t>-4</a:t>
                      </a:r>
                      <a:r>
                        <a:rPr lang="zh-CN"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ConnectionLoss</a:t>
                      </a:r>
                      <a:r>
                        <a:rPr lang="zh-CN" sz="1400" kern="0" dirty="0">
                          <a:effectLst/>
                          <a:latin typeface="微软雅黑" panose="020B0503020204020204" pitchFamily="34" charset="-122"/>
                          <a:ea typeface="微软雅黑" panose="020B0503020204020204" pitchFamily="34" charset="-122"/>
                        </a:rPr>
                        <a:t>）：客户端与服务端连接已断开</a:t>
                      </a:r>
                      <a:endParaRPr lang="zh-CN" sz="1400" kern="100" dirty="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en-US" sz="1400" kern="0" dirty="0">
                          <a:effectLst/>
                          <a:latin typeface="微软雅黑" panose="020B0503020204020204" pitchFamily="34" charset="-122"/>
                          <a:ea typeface="微软雅黑" panose="020B0503020204020204" pitchFamily="34" charset="-122"/>
                        </a:rPr>
                        <a:t>-110</a:t>
                      </a:r>
                      <a:r>
                        <a:rPr lang="zh-CN"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NodeExists</a:t>
                      </a:r>
                      <a:r>
                        <a:rPr lang="zh-CN" sz="1400" kern="0" dirty="0">
                          <a:effectLst/>
                          <a:latin typeface="微软雅黑" panose="020B0503020204020204" pitchFamily="34" charset="-122"/>
                          <a:ea typeface="微软雅黑" panose="020B0503020204020204" pitchFamily="34" charset="-122"/>
                        </a:rPr>
                        <a:t>）：指定节点已存在</a:t>
                      </a:r>
                      <a:endParaRPr lang="zh-CN" sz="1400" kern="100" dirty="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en-US" sz="1400" kern="0" dirty="0">
                          <a:effectLst/>
                          <a:latin typeface="微软雅黑" panose="020B0503020204020204" pitchFamily="34" charset="-122"/>
                          <a:ea typeface="微软雅黑" panose="020B0503020204020204" pitchFamily="34" charset="-122"/>
                        </a:rPr>
                        <a:t>-112</a:t>
                      </a:r>
                      <a:r>
                        <a:rPr lang="zh-CN"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SessionExpired</a:t>
                      </a:r>
                      <a:r>
                        <a:rPr lang="zh-CN" sz="1400" kern="0" dirty="0">
                          <a:effectLst/>
                          <a:latin typeface="微软雅黑" panose="020B0503020204020204" pitchFamily="34" charset="-122"/>
                          <a:ea typeface="微软雅黑" panose="020B0503020204020204" pitchFamily="34" charset="-122"/>
                        </a:rPr>
                        <a:t>）：会话已过期</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803127016"/>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path</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接口调用时传入</a:t>
                      </a:r>
                      <a:r>
                        <a:rPr lang="en-US" sz="1400" kern="0">
                          <a:effectLst/>
                          <a:latin typeface="微软雅黑" panose="020B0503020204020204" pitchFamily="34" charset="-122"/>
                          <a:ea typeface="微软雅黑" panose="020B0503020204020204" pitchFamily="34" charset="-122"/>
                        </a:rPr>
                        <a:t>API</a:t>
                      </a:r>
                      <a:r>
                        <a:rPr lang="zh-CN" sz="1400" kern="0">
                          <a:effectLst/>
                          <a:latin typeface="微软雅黑" panose="020B0503020204020204" pitchFamily="34" charset="-122"/>
                          <a:ea typeface="微软雅黑" panose="020B0503020204020204" pitchFamily="34" charset="-122"/>
                        </a:rPr>
                        <a:t>的数据节点的节点路径参数值</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342716404"/>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ctx</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接口调用时传入</a:t>
                      </a:r>
                      <a:r>
                        <a:rPr lang="en-US" sz="1400" kern="0">
                          <a:effectLst/>
                          <a:latin typeface="微软雅黑" panose="020B0503020204020204" pitchFamily="34" charset="-122"/>
                          <a:ea typeface="微软雅黑" panose="020B0503020204020204" pitchFamily="34" charset="-122"/>
                        </a:rPr>
                        <a:t>API</a:t>
                      </a:r>
                      <a:r>
                        <a:rPr lang="zh-CN" sz="1400" kern="0">
                          <a:effectLst/>
                          <a:latin typeface="微软雅黑" panose="020B0503020204020204" pitchFamily="34" charset="-122"/>
                          <a:ea typeface="微软雅黑" panose="020B0503020204020204" pitchFamily="34" charset="-122"/>
                        </a:rPr>
                        <a:t>的</a:t>
                      </a:r>
                      <a:r>
                        <a:rPr lang="en-US" sz="1400" kern="0">
                          <a:effectLst/>
                          <a:latin typeface="微软雅黑" panose="020B0503020204020204" pitchFamily="34" charset="-122"/>
                          <a:ea typeface="微软雅黑" panose="020B0503020204020204" pitchFamily="34" charset="-122"/>
                        </a:rPr>
                        <a:t>ctx</a:t>
                      </a:r>
                      <a:r>
                        <a:rPr lang="zh-CN" sz="1400" kern="0">
                          <a:effectLst/>
                          <a:latin typeface="微软雅黑" panose="020B0503020204020204" pitchFamily="34" charset="-122"/>
                          <a:ea typeface="微软雅黑" panose="020B0503020204020204" pitchFamily="34" charset="-122"/>
                        </a:rPr>
                        <a:t>参数值</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515062403"/>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name</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dirty="0">
                          <a:effectLst/>
                          <a:latin typeface="微软雅黑" panose="020B0503020204020204" pitchFamily="34" charset="-122"/>
                          <a:ea typeface="微软雅黑" panose="020B0503020204020204" pitchFamily="34" charset="-122"/>
                        </a:rPr>
                        <a:t>实际在服务端上创建的节点名</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497822905"/>
                  </a:ext>
                </a:extLst>
              </a:tr>
            </a:tbl>
          </a:graphicData>
        </a:graphic>
      </p:graphicFrame>
    </p:spTree>
    <p:extLst>
      <p:ext uri="{BB962C8B-B14F-4D97-AF65-F5344CB8AC3E}">
        <p14:creationId xmlns:p14="http://schemas.microsoft.com/office/powerpoint/2010/main" val="630194924"/>
      </p:ext>
    </p:extLst>
  </p:cSld>
  <p:clrMapOvr>
    <a:masterClrMapping/>
  </p:clrMapOvr>
  <p:transition spd="med">
    <p:pull/>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0F681-0805-472A-91EB-2BAB4CB8FD84}"/>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E07D6937-0170-4324-B776-C991BD37519A}"/>
              </a:ext>
            </a:extLst>
          </p:cNvPr>
          <p:cNvSpPr>
            <a:spLocks noGrp="1"/>
          </p:cNvSpPr>
          <p:nvPr>
            <p:ph idx="1"/>
          </p:nvPr>
        </p:nvSpPr>
        <p:spPr/>
        <p:txBody>
          <a:bodyPr/>
          <a:lstStyle/>
          <a:p>
            <a:r>
              <a:rPr lang="en-US" altLang="zh-CN" dirty="0"/>
              <a:t>3. </a:t>
            </a:r>
            <a:r>
              <a:rPr lang="zh-CN" altLang="en-US" dirty="0"/>
              <a:t>删除节点</a:t>
            </a:r>
          </a:p>
          <a:p>
            <a:pPr lvl="1"/>
            <a:r>
              <a:rPr lang="zh-CN" altLang="en-US" dirty="0"/>
              <a:t>客户端可以通过</a:t>
            </a:r>
            <a:r>
              <a:rPr lang="en-US" altLang="zh-CN" dirty="0" err="1"/>
              <a:t>ZooKeeper</a:t>
            </a:r>
            <a:r>
              <a:rPr lang="zh-CN" altLang="en-US" dirty="0"/>
              <a:t>的</a:t>
            </a:r>
            <a:r>
              <a:rPr lang="en-US" altLang="zh-CN" dirty="0"/>
              <a:t>delete</a:t>
            </a:r>
            <a:r>
              <a:rPr lang="zh-CN" altLang="en-US" dirty="0"/>
              <a:t>方法删除一个数据节点。</a:t>
            </a:r>
            <a:r>
              <a:rPr lang="en-US" altLang="zh-CN" dirty="0" err="1"/>
              <a:t>ZooKeeper</a:t>
            </a:r>
            <a:r>
              <a:rPr lang="zh-CN" altLang="en-US" dirty="0"/>
              <a:t>提供了</a:t>
            </a:r>
            <a:r>
              <a:rPr lang="en-US" altLang="zh-CN" dirty="0"/>
              <a:t>2</a:t>
            </a:r>
            <a:r>
              <a:rPr lang="zh-CN" altLang="en-US" dirty="0"/>
              <a:t>个方法，如下所示：</a:t>
            </a:r>
          </a:p>
          <a:p>
            <a:pPr marL="342900" lvl="1" indent="0">
              <a:buNone/>
            </a:pPr>
            <a:r>
              <a:rPr lang="en-US" altLang="zh-CN" i="1" dirty="0"/>
              <a:t>void	delete(</a:t>
            </a:r>
            <a:r>
              <a:rPr lang="en-US" altLang="zh-CN" i="1" dirty="0" err="1"/>
              <a:t>java.lang.String</a:t>
            </a:r>
            <a:r>
              <a:rPr lang="en-US" altLang="zh-CN" i="1" dirty="0"/>
              <a:t> path, int version)</a:t>
            </a:r>
          </a:p>
          <a:p>
            <a:pPr marL="342900" lvl="1" indent="0">
              <a:buNone/>
            </a:pPr>
            <a:r>
              <a:rPr lang="en-US" altLang="zh-CN" i="1" dirty="0"/>
              <a:t>void	delete(</a:t>
            </a:r>
            <a:r>
              <a:rPr lang="en-US" altLang="zh-CN" i="1" dirty="0" err="1"/>
              <a:t>java.lang.String</a:t>
            </a:r>
            <a:r>
              <a:rPr lang="en-US" altLang="zh-CN" i="1" dirty="0"/>
              <a:t> path, int version, </a:t>
            </a:r>
            <a:r>
              <a:rPr lang="en-US" altLang="zh-CN" i="1" dirty="0" err="1"/>
              <a:t>AsyncCallback.VoidCallback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p>
          <a:p>
            <a:pPr marL="342900" lvl="1" indent="0">
              <a:buNone/>
            </a:pPr>
            <a:endParaRPr lang="en-US" altLang="zh-CN" i="1" dirty="0"/>
          </a:p>
          <a:p>
            <a:pPr lvl="1"/>
            <a:r>
              <a:rPr lang="zh-CN" altLang="zh-CN" dirty="0"/>
              <a:t>需要注意的是，在</a:t>
            </a:r>
            <a:r>
              <a:rPr lang="en-US" altLang="zh-CN" dirty="0" err="1"/>
              <a:t>ZooKeeper</a:t>
            </a:r>
            <a:r>
              <a:rPr lang="zh-CN" altLang="zh-CN" dirty="0"/>
              <a:t>中，只允许删除叶子节点，也就是说，如果一个节点存在子节点，那么该节点将无法被直接删除，必须先删除掉其所有子节点。</a:t>
            </a:r>
          </a:p>
        </p:txBody>
      </p:sp>
    </p:spTree>
    <p:extLst>
      <p:ext uri="{BB962C8B-B14F-4D97-AF65-F5344CB8AC3E}">
        <p14:creationId xmlns:p14="http://schemas.microsoft.com/office/powerpoint/2010/main" val="2510791179"/>
      </p:ext>
    </p:extLst>
  </p:cSld>
  <p:clrMapOvr>
    <a:masterClrMapping/>
  </p:clrMapOvr>
  <p:transition spd="med">
    <p:pull/>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CC672-D310-443B-BCB9-D7287F3FD250}"/>
              </a:ext>
            </a:extLst>
          </p:cNvPr>
          <p:cNvSpPr>
            <a:spLocks noGrp="1"/>
          </p:cNvSpPr>
          <p:nvPr>
            <p:ph type="title"/>
          </p:nvPr>
        </p:nvSpPr>
        <p:spPr/>
        <p:txBody>
          <a:bodyPr/>
          <a:lstStyle/>
          <a:p>
            <a:r>
              <a:rPr lang="en-US" altLang="zh-CN" dirty="0" err="1"/>
              <a:t>ZooKeeper</a:t>
            </a:r>
            <a:r>
              <a:rPr lang="en-US" altLang="zh-CN" dirty="0"/>
              <a:t> delete API</a:t>
            </a:r>
            <a:r>
              <a:rPr lang="zh-CN" altLang="zh-CN" dirty="0"/>
              <a:t>方法参数说明</a:t>
            </a:r>
            <a:endParaRPr lang="zh-CN" altLang="en-US" dirty="0"/>
          </a:p>
        </p:txBody>
      </p:sp>
      <p:graphicFrame>
        <p:nvGraphicFramePr>
          <p:cNvPr id="4" name="内容占位符 3">
            <a:extLst>
              <a:ext uri="{FF2B5EF4-FFF2-40B4-BE49-F238E27FC236}">
                <a16:creationId xmlns:a16="http://schemas.microsoft.com/office/drawing/2014/main" id="{FADB4E44-B073-4406-BEB0-A288DF3F0917}"/>
              </a:ext>
            </a:extLst>
          </p:cNvPr>
          <p:cNvGraphicFramePr>
            <a:graphicFrameLocks noGrp="1"/>
          </p:cNvGraphicFramePr>
          <p:nvPr>
            <p:ph idx="1"/>
            <p:extLst>
              <p:ext uri="{D42A27DB-BD31-4B8C-83A1-F6EECF244321}">
                <p14:modId xmlns:p14="http://schemas.microsoft.com/office/powerpoint/2010/main" val="1994145840"/>
              </p:ext>
            </p:extLst>
          </p:nvPr>
        </p:nvGraphicFramePr>
        <p:xfrm>
          <a:off x="628651" y="1408003"/>
          <a:ext cx="7886699" cy="182880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2447717822"/>
                    </a:ext>
                  </a:extLst>
                </a:gridCol>
                <a:gridCol w="6408418">
                  <a:extLst>
                    <a:ext uri="{9D8B030D-6E8A-4147-A177-3AD203B41FA5}">
                      <a16:colId xmlns:a16="http://schemas.microsoft.com/office/drawing/2014/main" val="1923038628"/>
                    </a:ext>
                  </a:extLst>
                </a:gridCol>
              </a:tblGrid>
              <a:tr h="0">
                <a:tc>
                  <a:txBody>
                    <a:bodyPr/>
                    <a:lstStyle/>
                    <a:p>
                      <a:pPr algn="ctr">
                        <a:spcAft>
                          <a:spcPts val="0"/>
                        </a:spcAft>
                      </a:pPr>
                      <a:r>
                        <a:rPr lang="zh-CN" sz="2000" kern="0">
                          <a:effectLst/>
                        </a:rPr>
                        <a:t>参数名</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000" kern="0">
                          <a:effectLst/>
                        </a:rPr>
                        <a:t>说明</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45779075"/>
                  </a:ext>
                </a:extLst>
              </a:tr>
              <a:tr h="0">
                <a:tc>
                  <a:txBody>
                    <a:bodyPr/>
                    <a:lstStyle/>
                    <a:p>
                      <a:pPr algn="l">
                        <a:spcAft>
                          <a:spcPts val="0"/>
                        </a:spcAft>
                      </a:pPr>
                      <a:r>
                        <a:rPr lang="en-US" sz="2000" kern="0">
                          <a:effectLst/>
                        </a:rPr>
                        <a:t>path</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指定欲删除的数据节点的路径</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69705442"/>
                  </a:ext>
                </a:extLst>
              </a:tr>
              <a:tr h="0">
                <a:tc>
                  <a:txBody>
                    <a:bodyPr/>
                    <a:lstStyle/>
                    <a:p>
                      <a:pPr algn="l">
                        <a:spcAft>
                          <a:spcPts val="0"/>
                        </a:spcAft>
                      </a:pPr>
                      <a:r>
                        <a:rPr lang="en-US" sz="2000" kern="0">
                          <a:effectLst/>
                        </a:rPr>
                        <a:t>version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指定数据节点的数据版本，即表明本次删除操作是针对该数据版本进行的</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68176173"/>
                  </a:ext>
                </a:extLst>
              </a:tr>
              <a:tr h="0">
                <a:tc>
                  <a:txBody>
                    <a:bodyPr/>
                    <a:lstStyle/>
                    <a:p>
                      <a:pPr algn="l">
                        <a:spcAft>
                          <a:spcPts val="0"/>
                        </a:spcAft>
                      </a:pPr>
                      <a:r>
                        <a:rPr lang="en-US" sz="2000" kern="0">
                          <a:effectLst/>
                        </a:rPr>
                        <a:t>cb</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dirty="0">
                          <a:effectLst/>
                        </a:rPr>
                        <a:t>注册一个异步回调函数</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00022319"/>
                  </a:ext>
                </a:extLst>
              </a:tr>
              <a:tr h="0">
                <a:tc>
                  <a:txBody>
                    <a:bodyPr/>
                    <a:lstStyle/>
                    <a:p>
                      <a:pPr algn="l">
                        <a:spcAft>
                          <a:spcPts val="0"/>
                        </a:spcAft>
                      </a:pPr>
                      <a:r>
                        <a:rPr lang="en-US" sz="2000" kern="0">
                          <a:effectLst/>
                        </a:rPr>
                        <a:t>ctx</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dirty="0">
                          <a:effectLst/>
                        </a:rPr>
                        <a:t>用于传递上下文信息的对象</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76562769"/>
                  </a:ext>
                </a:extLst>
              </a:tr>
            </a:tbl>
          </a:graphicData>
        </a:graphic>
      </p:graphicFrame>
    </p:spTree>
    <p:extLst>
      <p:ext uri="{BB962C8B-B14F-4D97-AF65-F5344CB8AC3E}">
        <p14:creationId xmlns:p14="http://schemas.microsoft.com/office/powerpoint/2010/main" val="2736301428"/>
      </p:ext>
    </p:extLst>
  </p:cSld>
  <p:clrMapOvr>
    <a:masterClrMapping/>
  </p:clrMapOvr>
  <p:transition spd="med">
    <p:pull/>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5726C-E210-4FB6-800B-CA7F87001076}"/>
              </a:ext>
            </a:extLst>
          </p:cNvPr>
          <p:cNvSpPr>
            <a:spLocks noGrp="1"/>
          </p:cNvSpPr>
          <p:nvPr>
            <p:ph type="title"/>
          </p:nvPr>
        </p:nvSpPr>
        <p:spPr/>
        <p:txBody>
          <a:bodyPr/>
          <a:lstStyle/>
          <a:p>
            <a:r>
              <a:rPr lang="zh-CN" altLang="zh-CN" dirty="0"/>
              <a:t>【实例</a:t>
            </a:r>
            <a:r>
              <a:rPr lang="en-US" altLang="zh-CN" dirty="0"/>
              <a:t>6-4</a:t>
            </a:r>
            <a:r>
              <a:rPr lang="zh-CN" altLang="zh-CN" dirty="0"/>
              <a:t>】</a:t>
            </a:r>
            <a:endParaRPr lang="zh-CN" altLang="en-US" dirty="0"/>
          </a:p>
        </p:txBody>
      </p:sp>
      <p:sp>
        <p:nvSpPr>
          <p:cNvPr id="3" name="内容占位符 2">
            <a:extLst>
              <a:ext uri="{FF2B5EF4-FFF2-40B4-BE49-F238E27FC236}">
                <a16:creationId xmlns:a16="http://schemas.microsoft.com/office/drawing/2014/main" id="{61EBBC1E-7C0E-4C07-87BF-F4A91AB9739F}"/>
              </a:ext>
            </a:extLst>
          </p:cNvPr>
          <p:cNvSpPr>
            <a:spLocks noGrp="1"/>
          </p:cNvSpPr>
          <p:nvPr>
            <p:ph idx="1"/>
          </p:nvPr>
        </p:nvSpPr>
        <p:spPr>
          <a:xfrm>
            <a:off x="628649" y="1369219"/>
            <a:ext cx="7886699" cy="3263504"/>
          </a:xfrm>
        </p:spPr>
        <p:txBody>
          <a:bodyPr>
            <a:noAutofit/>
          </a:bodyPr>
          <a:lstStyle/>
          <a:p>
            <a:r>
              <a:rPr lang="zh-CN" altLang="zh-CN" sz="800" dirty="0"/>
              <a:t>【实例</a:t>
            </a:r>
            <a:r>
              <a:rPr lang="en-US" altLang="zh-CN" sz="800" dirty="0"/>
              <a:t>6-4</a:t>
            </a:r>
            <a:r>
              <a:rPr lang="zh-CN" altLang="zh-CN" sz="800" dirty="0"/>
              <a:t>】使用同步方式的</a:t>
            </a:r>
            <a:r>
              <a:rPr lang="en-US" altLang="zh-CN" sz="800" dirty="0"/>
              <a:t>delete API</a:t>
            </a:r>
            <a:r>
              <a:rPr lang="zh-CN" altLang="zh-CN" sz="800" dirty="0"/>
              <a:t>删除一个</a:t>
            </a:r>
            <a:r>
              <a:rPr lang="en-US" altLang="zh-CN" sz="800" dirty="0" err="1"/>
              <a:t>ZooKeeper</a:t>
            </a:r>
            <a:r>
              <a:rPr lang="zh-CN" altLang="zh-CN" sz="800" dirty="0"/>
              <a:t>数据节点。</a:t>
            </a:r>
          </a:p>
          <a:p>
            <a:pPr marL="0" indent="0">
              <a:buNone/>
            </a:pPr>
            <a:r>
              <a:rPr lang="en-US" altLang="zh-CN" sz="800" i="1" dirty="0"/>
              <a:t>......</a:t>
            </a:r>
            <a:endParaRPr lang="zh-CN" altLang="zh-CN" sz="800" i="1" dirty="0"/>
          </a:p>
          <a:p>
            <a:pPr marL="0" indent="0">
              <a:buNone/>
            </a:pPr>
            <a:r>
              <a:rPr lang="en-US" altLang="zh-CN" sz="800" i="1" dirty="0"/>
              <a:t>// </a:t>
            </a:r>
            <a:r>
              <a:rPr lang="zh-CN" altLang="zh-CN" sz="800" i="1" dirty="0"/>
              <a:t>使用同步方式的</a:t>
            </a:r>
            <a:r>
              <a:rPr lang="en-US" altLang="zh-CN" sz="800" i="1" dirty="0"/>
              <a:t>delete API</a:t>
            </a:r>
            <a:r>
              <a:rPr lang="zh-CN" altLang="zh-CN" sz="800" i="1" dirty="0"/>
              <a:t>删除一个</a:t>
            </a:r>
            <a:r>
              <a:rPr lang="en-US" altLang="zh-CN" sz="800" i="1" dirty="0" err="1"/>
              <a:t>ZooKeeper</a:t>
            </a:r>
            <a:r>
              <a:rPr lang="zh-CN" altLang="zh-CN" sz="800" i="1" dirty="0"/>
              <a:t>数据节点</a:t>
            </a:r>
          </a:p>
          <a:p>
            <a:pPr marL="0" indent="0">
              <a:buNone/>
            </a:pPr>
            <a:r>
              <a:rPr lang="en-US" altLang="zh-CN" sz="800" i="1" dirty="0"/>
              <a:t>public class </a:t>
            </a:r>
            <a:r>
              <a:rPr lang="en-US" altLang="zh-CN" sz="800" i="1" dirty="0" err="1"/>
              <a:t>DeleteZnodeSample_Sync</a:t>
            </a:r>
            <a:r>
              <a:rPr lang="en-US" altLang="zh-CN" sz="800" i="1" dirty="0"/>
              <a:t> implements Watcher {</a:t>
            </a:r>
            <a:endParaRPr lang="zh-CN" altLang="zh-CN" sz="800" i="1" dirty="0"/>
          </a:p>
          <a:p>
            <a:pPr marL="0" indent="0">
              <a:buNone/>
            </a:pPr>
            <a:r>
              <a:rPr lang="en-US" altLang="zh-CN" sz="800" i="1" dirty="0"/>
              <a:t>	private static </a:t>
            </a:r>
            <a:r>
              <a:rPr lang="en-US" altLang="zh-CN" sz="800" i="1" dirty="0" err="1"/>
              <a:t>CountDownLatch</a:t>
            </a:r>
            <a:r>
              <a:rPr lang="en-US" altLang="zh-CN" sz="800" i="1" dirty="0"/>
              <a:t> </a:t>
            </a:r>
            <a:r>
              <a:rPr lang="en-US" altLang="zh-CN" sz="800" i="1" dirty="0" err="1"/>
              <a:t>connectedSemaphore</a:t>
            </a:r>
            <a:r>
              <a:rPr lang="en-US" altLang="zh-CN" sz="800" i="1" dirty="0"/>
              <a:t> = new </a:t>
            </a:r>
            <a:r>
              <a:rPr lang="en-US" altLang="zh-CN" sz="800" i="1" dirty="0" err="1"/>
              <a:t>CountDownLatch</a:t>
            </a:r>
            <a:r>
              <a:rPr lang="en-US" altLang="zh-CN" sz="800" i="1" dirty="0"/>
              <a:t>(1);</a:t>
            </a:r>
          </a:p>
          <a:p>
            <a:pPr marL="0" indent="0">
              <a:buNone/>
            </a:pPr>
            <a:r>
              <a:rPr lang="en-US" altLang="zh-CN" sz="800" i="1" dirty="0"/>
              <a:t>	public static void main(String[] </a:t>
            </a:r>
            <a:r>
              <a:rPr lang="en-US" altLang="zh-CN" sz="800" i="1" dirty="0" err="1"/>
              <a:t>args</a:t>
            </a:r>
            <a:r>
              <a:rPr lang="en-US" altLang="zh-CN" sz="800" i="1" dirty="0"/>
              <a:t>) throws Exception {</a:t>
            </a:r>
            <a:endParaRPr lang="zh-CN" altLang="zh-CN" sz="800" i="1" dirty="0"/>
          </a:p>
          <a:p>
            <a:pPr marL="0" indent="0">
              <a:buNone/>
            </a:pPr>
            <a:r>
              <a:rPr lang="en-US" altLang="zh-CN" sz="800" i="1" dirty="0"/>
              <a:t>		</a:t>
            </a:r>
            <a:r>
              <a:rPr lang="en-US" altLang="zh-CN" sz="800" i="1" dirty="0" err="1"/>
              <a:t>ZooKeeper</a:t>
            </a:r>
            <a:r>
              <a:rPr lang="en-US" altLang="zh-CN" sz="800" i="1" dirty="0"/>
              <a:t> </a:t>
            </a:r>
            <a:r>
              <a:rPr lang="en-US" altLang="zh-CN" sz="800" i="1" dirty="0" err="1"/>
              <a:t>zk</a:t>
            </a:r>
            <a:r>
              <a:rPr lang="en-US" altLang="zh-CN" sz="800" i="1" dirty="0"/>
              <a:t> = new </a:t>
            </a:r>
            <a:r>
              <a:rPr lang="en-US" altLang="zh-CN" sz="800" i="1" dirty="0" err="1"/>
              <a:t>ZooKeeper</a:t>
            </a:r>
            <a:r>
              <a:rPr lang="en-US" altLang="zh-CN" sz="800" i="1" dirty="0"/>
              <a:t>("master:2181,slave1:2181,slave2:2181",5000,new </a:t>
            </a:r>
            <a:r>
              <a:rPr lang="en-US" altLang="zh-CN" sz="800" i="1" dirty="0" err="1"/>
              <a:t>DeleteZnodeSample_Sync</a:t>
            </a:r>
            <a:r>
              <a:rPr lang="en-US" altLang="zh-CN" sz="800" i="1" dirty="0"/>
              <a:t>());</a:t>
            </a:r>
            <a:endParaRPr lang="zh-CN" altLang="zh-CN" sz="800" i="1" dirty="0"/>
          </a:p>
          <a:p>
            <a:pPr marL="0" indent="0">
              <a:buNone/>
            </a:pPr>
            <a:r>
              <a:rPr lang="en-US" altLang="zh-CN" sz="800" i="1" dirty="0"/>
              <a:t>		</a:t>
            </a:r>
            <a:r>
              <a:rPr lang="en-US" altLang="zh-CN" sz="800" i="1" dirty="0" err="1"/>
              <a:t>connectedSemaphore.await</a:t>
            </a:r>
            <a:r>
              <a:rPr lang="en-US" altLang="zh-CN" sz="800" i="1" dirty="0"/>
              <a:t>();</a:t>
            </a:r>
            <a:endParaRPr lang="zh-CN" altLang="zh-CN" sz="800" i="1" dirty="0"/>
          </a:p>
          <a:p>
            <a:pPr marL="0" indent="0">
              <a:buNone/>
            </a:pPr>
            <a:r>
              <a:rPr lang="en-US" altLang="zh-CN" sz="800" i="1" dirty="0"/>
              <a:t>		// </a:t>
            </a:r>
            <a:r>
              <a:rPr lang="zh-CN" altLang="zh-CN" sz="800" i="1" dirty="0"/>
              <a:t>创建节点</a:t>
            </a:r>
          </a:p>
          <a:p>
            <a:pPr marL="0" indent="0">
              <a:buNone/>
            </a:pPr>
            <a:r>
              <a:rPr lang="en-US" altLang="zh-CN" sz="800" i="1" dirty="0"/>
              <a:t>		String path = </a:t>
            </a:r>
            <a:r>
              <a:rPr lang="en-US" altLang="zh-CN" sz="800" i="1" dirty="0" err="1"/>
              <a:t>zk.create</a:t>
            </a:r>
            <a:r>
              <a:rPr lang="en-US" altLang="zh-CN" sz="800" i="1" dirty="0"/>
              <a:t>("/</a:t>
            </a:r>
            <a:r>
              <a:rPr lang="en-US" altLang="zh-CN" sz="800" i="1" dirty="0" err="1"/>
              <a:t>xijingTmp</a:t>
            </a:r>
            <a:r>
              <a:rPr lang="en-US" altLang="zh-CN" sz="800" i="1" dirty="0"/>
              <a:t>-", "".</a:t>
            </a:r>
            <a:r>
              <a:rPr lang="en-US" altLang="zh-CN" sz="800" i="1" dirty="0" err="1"/>
              <a:t>getBytes</a:t>
            </a:r>
            <a:r>
              <a:rPr lang="en-US" altLang="zh-CN" sz="800" i="1" dirty="0"/>
              <a:t>(), </a:t>
            </a:r>
            <a:r>
              <a:rPr lang="en-US" altLang="zh-CN" sz="800" i="1" dirty="0" err="1"/>
              <a:t>Ids.OPEN_ACL_UNSAFE</a:t>
            </a:r>
            <a:r>
              <a:rPr lang="en-US" altLang="zh-CN" sz="800" i="1" dirty="0"/>
              <a:t>, </a:t>
            </a:r>
            <a:r>
              <a:rPr lang="en-US" altLang="zh-CN" sz="800" i="1" dirty="0" err="1"/>
              <a:t>CreateMode.EPHEMERAL</a:t>
            </a:r>
            <a:r>
              <a:rPr lang="en-US" altLang="zh-CN" sz="800" i="1" dirty="0"/>
              <a:t>);</a:t>
            </a:r>
            <a:endParaRPr lang="zh-CN" altLang="zh-CN" sz="800" i="1" dirty="0"/>
          </a:p>
          <a:p>
            <a:pPr marL="0" indent="0">
              <a:buNone/>
            </a:pPr>
            <a:r>
              <a:rPr lang="en-US" altLang="zh-CN" sz="800" i="1" dirty="0"/>
              <a:t>		</a:t>
            </a:r>
            <a:r>
              <a:rPr lang="en-US" altLang="zh-CN" sz="800" i="1" dirty="0" err="1"/>
              <a:t>System.out.println</a:t>
            </a:r>
            <a:r>
              <a:rPr lang="en-US" altLang="zh-CN" sz="800" i="1" dirty="0"/>
              <a:t>("</a:t>
            </a:r>
            <a:r>
              <a:rPr lang="en-US" altLang="zh-CN" sz="800" i="1" dirty="0" err="1"/>
              <a:t>Sucess</a:t>
            </a:r>
            <a:r>
              <a:rPr lang="en-US" altLang="zh-CN" sz="800" i="1" dirty="0"/>
              <a:t> create </a:t>
            </a:r>
            <a:r>
              <a:rPr lang="en-US" altLang="zh-CN" sz="800" i="1" dirty="0" err="1"/>
              <a:t>znode</a:t>
            </a:r>
            <a:r>
              <a:rPr lang="en-US" altLang="zh-CN" sz="800" i="1" dirty="0"/>
              <a:t>: " + path);</a:t>
            </a:r>
            <a:endParaRPr lang="zh-CN" altLang="zh-CN" sz="800" i="1" dirty="0"/>
          </a:p>
          <a:p>
            <a:pPr marL="0" indent="0">
              <a:buNone/>
            </a:pPr>
            <a:r>
              <a:rPr lang="en-US" altLang="zh-CN" sz="800" i="1" dirty="0"/>
              <a:t>		// </a:t>
            </a:r>
            <a:r>
              <a:rPr lang="zh-CN" altLang="zh-CN" sz="800" i="1" dirty="0"/>
              <a:t>删除节点</a:t>
            </a:r>
          </a:p>
          <a:p>
            <a:pPr marL="0" indent="0">
              <a:buNone/>
            </a:pPr>
            <a:r>
              <a:rPr lang="en-US" altLang="zh-CN" sz="800" i="1" dirty="0"/>
              <a:t>		</a:t>
            </a:r>
            <a:r>
              <a:rPr lang="en-US" altLang="zh-CN" sz="800" i="1" dirty="0" err="1"/>
              <a:t>zk.delete</a:t>
            </a:r>
            <a:r>
              <a:rPr lang="en-US" altLang="zh-CN" sz="800" i="1" dirty="0"/>
              <a:t>(path, -1);</a:t>
            </a:r>
            <a:endParaRPr lang="zh-CN" altLang="zh-CN" sz="800" i="1" dirty="0"/>
          </a:p>
          <a:p>
            <a:pPr marL="0" indent="0">
              <a:buNone/>
            </a:pPr>
            <a:r>
              <a:rPr lang="en-US" altLang="zh-CN" sz="800" i="1" dirty="0"/>
              <a:t>		</a:t>
            </a:r>
            <a:r>
              <a:rPr lang="en-US" altLang="zh-CN" sz="800" i="1" dirty="0" err="1"/>
              <a:t>System.out.println</a:t>
            </a:r>
            <a:r>
              <a:rPr lang="en-US" altLang="zh-CN" sz="800" i="1" dirty="0"/>
              <a:t>("</a:t>
            </a:r>
            <a:r>
              <a:rPr lang="en-US" altLang="zh-CN" sz="800" i="1" dirty="0" err="1"/>
              <a:t>Sucess</a:t>
            </a:r>
            <a:r>
              <a:rPr lang="en-US" altLang="zh-CN" sz="800" i="1" dirty="0"/>
              <a:t> delete </a:t>
            </a:r>
            <a:r>
              <a:rPr lang="en-US" altLang="zh-CN" sz="800" i="1" dirty="0" err="1"/>
              <a:t>znode</a:t>
            </a:r>
            <a:r>
              <a:rPr lang="en-US" altLang="zh-CN" sz="800" i="1" dirty="0"/>
              <a:t>: " + path);</a:t>
            </a:r>
            <a:endParaRPr lang="zh-CN" altLang="zh-CN" sz="800" i="1" dirty="0"/>
          </a:p>
          <a:p>
            <a:pPr marL="0" indent="0">
              <a:buNone/>
            </a:pPr>
            <a:r>
              <a:rPr lang="en-US" altLang="zh-CN" sz="800" i="1" dirty="0"/>
              <a:t>	}</a:t>
            </a:r>
            <a:endParaRPr lang="zh-CN" altLang="zh-CN" sz="800" i="1" dirty="0"/>
          </a:p>
        </p:txBody>
      </p:sp>
    </p:spTree>
    <p:extLst>
      <p:ext uri="{BB962C8B-B14F-4D97-AF65-F5344CB8AC3E}">
        <p14:creationId xmlns:p14="http://schemas.microsoft.com/office/powerpoint/2010/main" val="1545224826"/>
      </p:ext>
    </p:extLst>
  </p:cSld>
  <p:clrMapOvr>
    <a:masterClrMapping/>
  </p:clrMapOvr>
  <p:transition spd="med">
    <p:pull/>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5726C-E210-4FB6-800B-CA7F87001076}"/>
              </a:ext>
            </a:extLst>
          </p:cNvPr>
          <p:cNvSpPr>
            <a:spLocks noGrp="1"/>
          </p:cNvSpPr>
          <p:nvPr>
            <p:ph type="title"/>
          </p:nvPr>
        </p:nvSpPr>
        <p:spPr/>
        <p:txBody>
          <a:bodyPr/>
          <a:lstStyle/>
          <a:p>
            <a:r>
              <a:rPr lang="zh-CN" altLang="zh-CN" dirty="0"/>
              <a:t>【实例</a:t>
            </a:r>
            <a:r>
              <a:rPr lang="en-US" altLang="zh-CN" dirty="0"/>
              <a:t>6-4</a:t>
            </a:r>
            <a:r>
              <a:rPr lang="zh-CN" altLang="zh-CN" dirty="0"/>
              <a:t>】</a:t>
            </a:r>
            <a:endParaRPr lang="zh-CN" altLang="en-US" dirty="0"/>
          </a:p>
        </p:txBody>
      </p:sp>
      <p:sp>
        <p:nvSpPr>
          <p:cNvPr id="3" name="内容占位符 2">
            <a:extLst>
              <a:ext uri="{FF2B5EF4-FFF2-40B4-BE49-F238E27FC236}">
                <a16:creationId xmlns:a16="http://schemas.microsoft.com/office/drawing/2014/main" id="{61EBBC1E-7C0E-4C07-87BF-F4A91AB9739F}"/>
              </a:ext>
            </a:extLst>
          </p:cNvPr>
          <p:cNvSpPr>
            <a:spLocks noGrp="1"/>
          </p:cNvSpPr>
          <p:nvPr>
            <p:ph idx="1"/>
          </p:nvPr>
        </p:nvSpPr>
        <p:spPr>
          <a:xfrm>
            <a:off x="628649" y="1369219"/>
            <a:ext cx="7886699" cy="3263504"/>
          </a:xfrm>
        </p:spPr>
        <p:txBody>
          <a:bodyPr>
            <a:noAutofit/>
          </a:bodyPr>
          <a:lstStyle/>
          <a:p>
            <a:pPr marL="0" indent="0">
              <a:buNone/>
            </a:pPr>
            <a:r>
              <a:rPr lang="en-US" altLang="zh-CN" sz="800" i="1" dirty="0"/>
              <a:t>	public void process(</a:t>
            </a:r>
            <a:r>
              <a:rPr lang="en-US" altLang="zh-CN" sz="800" i="1" dirty="0" err="1"/>
              <a:t>WatchedEvent</a:t>
            </a:r>
            <a:r>
              <a:rPr lang="en-US" altLang="zh-CN" sz="800" i="1" dirty="0"/>
              <a:t> event) {</a:t>
            </a:r>
            <a:endParaRPr lang="zh-CN" altLang="zh-CN" sz="800" i="1" dirty="0"/>
          </a:p>
          <a:p>
            <a:pPr marL="0" indent="0">
              <a:buNone/>
            </a:pPr>
            <a:r>
              <a:rPr lang="en-US" altLang="zh-CN" sz="800" i="1" dirty="0"/>
              <a:t>		</a:t>
            </a:r>
            <a:r>
              <a:rPr lang="en-US" altLang="zh-CN" sz="800" i="1" dirty="0" err="1"/>
              <a:t>System.out.println</a:t>
            </a:r>
            <a:r>
              <a:rPr lang="en-US" altLang="zh-CN" sz="800" i="1" dirty="0"/>
              <a:t>("Receive watched event: " + event);</a:t>
            </a:r>
            <a:endParaRPr lang="zh-CN" altLang="zh-CN" sz="800" i="1" dirty="0"/>
          </a:p>
          <a:p>
            <a:pPr marL="0" indent="0">
              <a:buNone/>
            </a:pPr>
            <a:r>
              <a:rPr lang="en-US" altLang="zh-CN" sz="800" i="1" dirty="0"/>
              <a:t>		if (</a:t>
            </a:r>
            <a:r>
              <a:rPr lang="en-US" altLang="zh-CN" sz="800" i="1" dirty="0" err="1"/>
              <a:t>KeeperState.SyncConnected</a:t>
            </a:r>
            <a:r>
              <a:rPr lang="en-US" altLang="zh-CN" sz="800" i="1" dirty="0"/>
              <a:t> == </a:t>
            </a:r>
            <a:r>
              <a:rPr lang="en-US" altLang="zh-CN" sz="800" i="1" dirty="0" err="1"/>
              <a:t>event.getState</a:t>
            </a:r>
            <a:r>
              <a:rPr lang="en-US" altLang="zh-CN" sz="800" i="1" dirty="0"/>
              <a:t>()) {</a:t>
            </a:r>
            <a:endParaRPr lang="zh-CN" altLang="zh-CN" sz="800" i="1" dirty="0"/>
          </a:p>
          <a:p>
            <a:pPr marL="0" indent="0">
              <a:buNone/>
            </a:pPr>
            <a:r>
              <a:rPr lang="en-US" altLang="zh-CN" sz="800" i="1" dirty="0"/>
              <a:t>			</a:t>
            </a:r>
            <a:r>
              <a:rPr lang="en-US" altLang="zh-CN" sz="800" i="1" dirty="0" err="1"/>
              <a:t>connectedSemaphore.countDown</a:t>
            </a:r>
            <a:r>
              <a:rPr lang="en-US" altLang="zh-CN" sz="800" i="1" dirty="0"/>
              <a:t>();</a:t>
            </a:r>
            <a:endParaRPr lang="zh-CN" altLang="zh-CN" sz="800" i="1" dirty="0"/>
          </a:p>
          <a:p>
            <a:pPr marL="0" indent="0">
              <a:buNone/>
            </a:pPr>
            <a:r>
              <a:rPr lang="en-US" altLang="zh-CN" sz="800" i="1" dirty="0"/>
              <a:t>		}</a:t>
            </a:r>
            <a:endParaRPr lang="zh-CN" altLang="zh-CN" sz="800" i="1" dirty="0"/>
          </a:p>
          <a:p>
            <a:pPr marL="0" indent="0">
              <a:buNone/>
            </a:pPr>
            <a:r>
              <a:rPr lang="en-US" altLang="zh-CN" sz="800" i="1" dirty="0"/>
              <a:t>	}</a:t>
            </a:r>
          </a:p>
          <a:p>
            <a:pPr marL="0" indent="0">
              <a:buNone/>
            </a:pPr>
            <a:r>
              <a:rPr lang="en-US" altLang="zh-CN" sz="800" i="1" dirty="0"/>
              <a:t>}</a:t>
            </a:r>
            <a:endParaRPr lang="zh-CN" altLang="zh-CN" sz="800" i="1" dirty="0"/>
          </a:p>
        </p:txBody>
      </p:sp>
      <p:sp>
        <p:nvSpPr>
          <p:cNvPr id="5" name="矩形 4">
            <a:extLst>
              <a:ext uri="{FF2B5EF4-FFF2-40B4-BE49-F238E27FC236}">
                <a16:creationId xmlns:a16="http://schemas.microsoft.com/office/drawing/2014/main" id="{A4797F4F-5E51-4780-B9D9-4A1DBD04481B}"/>
              </a:ext>
            </a:extLst>
          </p:cNvPr>
          <p:cNvSpPr/>
          <p:nvPr/>
        </p:nvSpPr>
        <p:spPr>
          <a:xfrm>
            <a:off x="3943350" y="96084"/>
            <a:ext cx="4572000" cy="1169551"/>
          </a:xfrm>
          <a:prstGeom prst="rect">
            <a:avLst/>
          </a:prstGeom>
        </p:spPr>
        <p:txBody>
          <a:bodyPr>
            <a:spAutoFit/>
          </a:bodyPr>
          <a:lstStyle/>
          <a:p>
            <a:pPr algn="just">
              <a:spcAft>
                <a:spcPts val="0"/>
              </a:spcAft>
            </a:pPr>
            <a:r>
              <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Sucess</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create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xijingTmp</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a:t>
            </a:r>
          </a:p>
          <a:p>
            <a:pPr indent="127000" algn="just">
              <a:spcAft>
                <a:spcPts val="0"/>
              </a:spcAft>
            </a:pP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Sucess</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delete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xijingTmp</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626710054"/>
      </p:ext>
    </p:extLst>
  </p:cSld>
  <p:clrMapOvr>
    <a:masterClrMapping/>
  </p:clrMapOvr>
  <p:transition spd="med">
    <p:pull/>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AB34B-B43E-487D-91F3-5B09CAE8120F}"/>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A6AF8DC8-79A8-4973-A50C-5419DD0BD933}"/>
              </a:ext>
            </a:extLst>
          </p:cNvPr>
          <p:cNvSpPr>
            <a:spLocks noGrp="1"/>
          </p:cNvSpPr>
          <p:nvPr>
            <p:ph idx="1"/>
          </p:nvPr>
        </p:nvSpPr>
        <p:spPr/>
        <p:txBody>
          <a:bodyPr>
            <a:normAutofit fontScale="77500" lnSpcReduction="20000"/>
          </a:bodyPr>
          <a:lstStyle/>
          <a:p>
            <a:r>
              <a:rPr lang="en-US" altLang="zh-CN" dirty="0"/>
              <a:t>4. </a:t>
            </a:r>
            <a:r>
              <a:rPr lang="zh-CN" altLang="en-US" dirty="0"/>
              <a:t>读取数据</a:t>
            </a:r>
          </a:p>
          <a:p>
            <a:pPr lvl="1"/>
            <a:r>
              <a:rPr lang="zh-CN" altLang="en-US" dirty="0"/>
              <a:t>读取数据，包括子节点列表的获取和节点数据的获取两个方面。</a:t>
            </a:r>
          </a:p>
          <a:p>
            <a:pPr lvl="1"/>
            <a:r>
              <a:rPr lang="en-US" altLang="zh-CN" dirty="0"/>
              <a:t>1</a:t>
            </a:r>
            <a:r>
              <a:rPr lang="zh-CN" altLang="en-US" dirty="0"/>
              <a:t>）</a:t>
            </a:r>
            <a:r>
              <a:rPr lang="en-US" altLang="zh-CN" dirty="0" err="1"/>
              <a:t>getChildren</a:t>
            </a:r>
            <a:endParaRPr lang="en-US" altLang="zh-CN" dirty="0"/>
          </a:p>
          <a:p>
            <a:pPr lvl="2"/>
            <a:r>
              <a:rPr lang="zh-CN" altLang="en-US" dirty="0"/>
              <a:t>客户端可以通过</a:t>
            </a:r>
            <a:r>
              <a:rPr lang="en-US" altLang="zh-CN" dirty="0" err="1"/>
              <a:t>ZooKeeper</a:t>
            </a:r>
            <a:r>
              <a:rPr lang="zh-CN" altLang="en-US" dirty="0"/>
              <a:t>的</a:t>
            </a:r>
            <a:r>
              <a:rPr lang="en-US" altLang="zh-CN" dirty="0" err="1"/>
              <a:t>getChildren</a:t>
            </a:r>
            <a:r>
              <a:rPr lang="zh-CN" altLang="en-US" dirty="0"/>
              <a:t>方法来获取一个节点的子节点列表，有如下</a:t>
            </a:r>
            <a:r>
              <a:rPr lang="en-US" altLang="zh-CN" dirty="0"/>
              <a:t>8</a:t>
            </a:r>
            <a:r>
              <a:rPr lang="zh-CN" altLang="en-US" dirty="0"/>
              <a:t>个方法可供使用：</a:t>
            </a:r>
          </a:p>
          <a:p>
            <a:pPr marL="685800" lvl="2" indent="0">
              <a:buNone/>
            </a:pPr>
            <a:r>
              <a:rPr lang="en-US" altLang="zh-CN" i="1" dirty="0" err="1"/>
              <a:t>java.util.List</a:t>
            </a:r>
            <a:r>
              <a:rPr lang="en-US" altLang="zh-CN" i="1" dirty="0"/>
              <a:t>&lt;</a:t>
            </a:r>
            <a:r>
              <a:rPr lang="en-US" altLang="zh-CN" i="1" dirty="0" err="1"/>
              <a:t>java.lang.String</a:t>
            </a:r>
            <a:r>
              <a:rPr lang="en-US" altLang="zh-CN" i="1" dirty="0"/>
              <a:t>&gt; </a:t>
            </a:r>
            <a:r>
              <a:rPr lang="en-US" altLang="zh-CN" i="1" dirty="0" err="1"/>
              <a:t>getChildren</a:t>
            </a:r>
            <a:r>
              <a:rPr lang="en-US" altLang="zh-CN" i="1" dirty="0"/>
              <a:t>(</a:t>
            </a:r>
            <a:r>
              <a:rPr lang="en-US" altLang="zh-CN" i="1" dirty="0" err="1"/>
              <a:t>java.lang.String</a:t>
            </a:r>
            <a:r>
              <a:rPr lang="en-US" altLang="zh-CN" i="1" dirty="0"/>
              <a:t> path, </a:t>
            </a:r>
            <a:r>
              <a:rPr lang="en-US" altLang="zh-CN" i="1" dirty="0" err="1"/>
              <a:t>boolean</a:t>
            </a:r>
            <a:r>
              <a:rPr lang="en-US" altLang="zh-CN" i="1" dirty="0"/>
              <a:t> watch)</a:t>
            </a:r>
          </a:p>
          <a:p>
            <a:pPr marL="685800" lvl="2" indent="0">
              <a:buNone/>
            </a:pPr>
            <a:r>
              <a:rPr lang="en-US" altLang="zh-CN" i="1" dirty="0"/>
              <a:t>void </a:t>
            </a:r>
            <a:r>
              <a:rPr lang="en-US" altLang="zh-CN" i="1" dirty="0" err="1"/>
              <a:t>getChildren</a:t>
            </a:r>
            <a:r>
              <a:rPr lang="en-US" altLang="zh-CN" i="1" dirty="0"/>
              <a:t>(</a:t>
            </a:r>
            <a:r>
              <a:rPr lang="en-US" altLang="zh-CN" i="1" dirty="0" err="1"/>
              <a:t>java.lang.String</a:t>
            </a:r>
            <a:r>
              <a:rPr lang="en-US" altLang="zh-CN" i="1" dirty="0"/>
              <a:t> path, </a:t>
            </a:r>
            <a:r>
              <a:rPr lang="en-US" altLang="zh-CN" i="1" dirty="0" err="1"/>
              <a:t>boolean</a:t>
            </a:r>
            <a:r>
              <a:rPr lang="en-US" altLang="zh-CN" i="1" dirty="0"/>
              <a:t> watch, AsyncCallback.Children2Callback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p>
          <a:p>
            <a:pPr marL="685800" lvl="2" indent="0">
              <a:buNone/>
            </a:pPr>
            <a:r>
              <a:rPr lang="en-US" altLang="zh-CN" i="1" dirty="0"/>
              <a:t>void </a:t>
            </a:r>
            <a:r>
              <a:rPr lang="en-US" altLang="zh-CN" i="1" dirty="0" err="1"/>
              <a:t>getChildren</a:t>
            </a:r>
            <a:r>
              <a:rPr lang="en-US" altLang="zh-CN" i="1" dirty="0"/>
              <a:t>(</a:t>
            </a:r>
            <a:r>
              <a:rPr lang="en-US" altLang="zh-CN" i="1" dirty="0" err="1"/>
              <a:t>java.lang.String</a:t>
            </a:r>
            <a:r>
              <a:rPr lang="en-US" altLang="zh-CN" i="1" dirty="0"/>
              <a:t> path, </a:t>
            </a:r>
            <a:r>
              <a:rPr lang="en-US" altLang="zh-CN" i="1" dirty="0" err="1"/>
              <a:t>boolean</a:t>
            </a:r>
            <a:r>
              <a:rPr lang="en-US" altLang="zh-CN" i="1" dirty="0"/>
              <a:t> watch, </a:t>
            </a:r>
            <a:r>
              <a:rPr lang="en-US" altLang="zh-CN" i="1" dirty="0" err="1"/>
              <a:t>AsyncCallback.ChildrenCallback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p>
          <a:p>
            <a:pPr marL="685800" lvl="2" indent="0">
              <a:buNone/>
            </a:pPr>
            <a:r>
              <a:rPr lang="en-US" altLang="zh-CN" i="1" dirty="0" err="1"/>
              <a:t>java.util.List</a:t>
            </a:r>
            <a:r>
              <a:rPr lang="en-US" altLang="zh-CN" i="1" dirty="0"/>
              <a:t>&lt;</a:t>
            </a:r>
            <a:r>
              <a:rPr lang="en-US" altLang="zh-CN" i="1" dirty="0" err="1"/>
              <a:t>java.lang.String</a:t>
            </a:r>
            <a:r>
              <a:rPr lang="en-US" altLang="zh-CN" i="1" dirty="0"/>
              <a:t>&gt; </a:t>
            </a:r>
            <a:r>
              <a:rPr lang="en-US" altLang="zh-CN" i="1" dirty="0" err="1"/>
              <a:t>getChildren</a:t>
            </a:r>
            <a:r>
              <a:rPr lang="en-US" altLang="zh-CN" i="1" dirty="0"/>
              <a:t>(</a:t>
            </a:r>
            <a:r>
              <a:rPr lang="en-US" altLang="zh-CN" i="1" dirty="0" err="1"/>
              <a:t>java.lang.String</a:t>
            </a:r>
            <a:r>
              <a:rPr lang="en-US" altLang="zh-CN" i="1" dirty="0"/>
              <a:t> path, </a:t>
            </a:r>
            <a:r>
              <a:rPr lang="en-US" altLang="zh-CN" i="1" dirty="0" err="1"/>
              <a:t>boolean</a:t>
            </a:r>
            <a:r>
              <a:rPr lang="en-US" altLang="zh-CN" i="1" dirty="0"/>
              <a:t> watch, Stat stat)</a:t>
            </a:r>
          </a:p>
          <a:p>
            <a:pPr marL="685800" lvl="2" indent="0">
              <a:buNone/>
            </a:pPr>
            <a:r>
              <a:rPr lang="en-US" altLang="zh-CN" i="1" dirty="0" err="1"/>
              <a:t>java.util.List</a:t>
            </a:r>
            <a:r>
              <a:rPr lang="en-US" altLang="zh-CN" i="1" dirty="0"/>
              <a:t>&lt;</a:t>
            </a:r>
            <a:r>
              <a:rPr lang="en-US" altLang="zh-CN" i="1" dirty="0" err="1"/>
              <a:t>java.lang.String</a:t>
            </a:r>
            <a:r>
              <a:rPr lang="en-US" altLang="zh-CN" i="1" dirty="0"/>
              <a:t>&gt; </a:t>
            </a:r>
            <a:r>
              <a:rPr lang="en-US" altLang="zh-CN" i="1" dirty="0" err="1"/>
              <a:t>getChildren</a:t>
            </a:r>
            <a:r>
              <a:rPr lang="en-US" altLang="zh-CN" i="1" dirty="0"/>
              <a:t>(</a:t>
            </a:r>
            <a:r>
              <a:rPr lang="en-US" altLang="zh-CN" i="1" dirty="0" err="1"/>
              <a:t>java.lang.String</a:t>
            </a:r>
            <a:r>
              <a:rPr lang="en-US" altLang="zh-CN" i="1" dirty="0"/>
              <a:t> path, Watcher watcher)</a:t>
            </a:r>
          </a:p>
          <a:p>
            <a:pPr marL="685800" lvl="2" indent="0">
              <a:buNone/>
            </a:pPr>
            <a:r>
              <a:rPr lang="en-US" altLang="zh-CN" i="1" dirty="0"/>
              <a:t>void </a:t>
            </a:r>
            <a:r>
              <a:rPr lang="en-US" altLang="zh-CN" i="1" dirty="0" err="1"/>
              <a:t>getChildren</a:t>
            </a:r>
            <a:r>
              <a:rPr lang="en-US" altLang="zh-CN" i="1" dirty="0"/>
              <a:t>(</a:t>
            </a:r>
            <a:r>
              <a:rPr lang="en-US" altLang="zh-CN" i="1" dirty="0" err="1"/>
              <a:t>java.lang.String</a:t>
            </a:r>
            <a:r>
              <a:rPr lang="en-US" altLang="zh-CN" i="1" dirty="0"/>
              <a:t> path, Watcher </a:t>
            </a:r>
            <a:r>
              <a:rPr lang="en-US" altLang="zh-CN" i="1" dirty="0" err="1"/>
              <a:t>watcher</a:t>
            </a:r>
            <a:r>
              <a:rPr lang="en-US" altLang="zh-CN" i="1" dirty="0"/>
              <a:t>, AsyncCallback.Children2Callback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p>
          <a:p>
            <a:pPr marL="685800" lvl="2" indent="0">
              <a:buNone/>
            </a:pPr>
            <a:r>
              <a:rPr lang="en-US" altLang="zh-CN" i="1" dirty="0"/>
              <a:t>void </a:t>
            </a:r>
            <a:r>
              <a:rPr lang="en-US" altLang="zh-CN" i="1" dirty="0" err="1"/>
              <a:t>getChildren</a:t>
            </a:r>
            <a:r>
              <a:rPr lang="en-US" altLang="zh-CN" i="1" dirty="0"/>
              <a:t>(</a:t>
            </a:r>
            <a:r>
              <a:rPr lang="en-US" altLang="zh-CN" i="1" dirty="0" err="1"/>
              <a:t>java.lang.String</a:t>
            </a:r>
            <a:r>
              <a:rPr lang="en-US" altLang="zh-CN" i="1" dirty="0"/>
              <a:t> path, Watcher </a:t>
            </a:r>
            <a:r>
              <a:rPr lang="en-US" altLang="zh-CN" i="1" dirty="0" err="1"/>
              <a:t>watcher</a:t>
            </a:r>
            <a:r>
              <a:rPr lang="en-US" altLang="zh-CN" i="1" dirty="0"/>
              <a:t>, </a:t>
            </a:r>
            <a:r>
              <a:rPr lang="en-US" altLang="zh-CN" i="1" dirty="0" err="1"/>
              <a:t>AsyncCallback.ChildrenCallback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p>
          <a:p>
            <a:pPr marL="685800" lvl="2" indent="0">
              <a:buNone/>
            </a:pPr>
            <a:r>
              <a:rPr lang="en-US" altLang="zh-CN" i="1" dirty="0" err="1"/>
              <a:t>java.util.List</a:t>
            </a:r>
            <a:r>
              <a:rPr lang="en-US" altLang="zh-CN" i="1" dirty="0"/>
              <a:t>&lt;</a:t>
            </a:r>
            <a:r>
              <a:rPr lang="en-US" altLang="zh-CN" i="1" dirty="0" err="1"/>
              <a:t>java.lang.String</a:t>
            </a:r>
            <a:r>
              <a:rPr lang="en-US" altLang="zh-CN" i="1" dirty="0"/>
              <a:t>&gt; </a:t>
            </a:r>
            <a:r>
              <a:rPr lang="en-US" altLang="zh-CN" i="1" dirty="0" err="1"/>
              <a:t>getChildren</a:t>
            </a:r>
            <a:r>
              <a:rPr lang="en-US" altLang="zh-CN" i="1" dirty="0"/>
              <a:t>(</a:t>
            </a:r>
            <a:r>
              <a:rPr lang="en-US" altLang="zh-CN" i="1" dirty="0" err="1"/>
              <a:t>java.lang.String</a:t>
            </a:r>
            <a:r>
              <a:rPr lang="en-US" altLang="zh-CN" i="1" dirty="0"/>
              <a:t> path, Watcher </a:t>
            </a:r>
            <a:r>
              <a:rPr lang="en-US" altLang="zh-CN" i="1" dirty="0" err="1"/>
              <a:t>watcher</a:t>
            </a:r>
            <a:r>
              <a:rPr lang="en-US" altLang="zh-CN" i="1" dirty="0"/>
              <a:t>, Stat stat)</a:t>
            </a:r>
          </a:p>
        </p:txBody>
      </p:sp>
    </p:spTree>
    <p:extLst>
      <p:ext uri="{BB962C8B-B14F-4D97-AF65-F5344CB8AC3E}">
        <p14:creationId xmlns:p14="http://schemas.microsoft.com/office/powerpoint/2010/main" val="117311397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3461D-8A45-400F-BC5E-B4636E65FEDF}"/>
              </a:ext>
            </a:extLst>
          </p:cNvPr>
          <p:cNvSpPr>
            <a:spLocks noGrp="1"/>
          </p:cNvSpPr>
          <p:nvPr>
            <p:ph type="title"/>
          </p:nvPr>
        </p:nvSpPr>
        <p:spPr/>
        <p:txBody>
          <a:bodyPr/>
          <a:lstStyle/>
          <a:p>
            <a:r>
              <a:rPr lang="en-US" altLang="zh-CN" dirty="0"/>
              <a:t>6.2.4  </a:t>
            </a:r>
            <a:r>
              <a:rPr lang="en-US" altLang="zh-CN" dirty="0" err="1"/>
              <a:t>ZooKeeper</a:t>
            </a:r>
            <a:r>
              <a:rPr lang="zh-CN" altLang="zh-CN" dirty="0"/>
              <a:t>基本概念</a:t>
            </a:r>
            <a:endParaRPr lang="zh-CN" altLang="en-US" dirty="0"/>
          </a:p>
        </p:txBody>
      </p:sp>
      <p:sp>
        <p:nvSpPr>
          <p:cNvPr id="3" name="内容占位符 2">
            <a:extLst>
              <a:ext uri="{FF2B5EF4-FFF2-40B4-BE49-F238E27FC236}">
                <a16:creationId xmlns:a16="http://schemas.microsoft.com/office/drawing/2014/main" id="{FC03E328-FCB2-4D2C-8E90-6425148B67E3}"/>
              </a:ext>
            </a:extLst>
          </p:cNvPr>
          <p:cNvSpPr>
            <a:spLocks noGrp="1"/>
          </p:cNvSpPr>
          <p:nvPr>
            <p:ph idx="1"/>
          </p:nvPr>
        </p:nvSpPr>
        <p:spPr/>
        <p:txBody>
          <a:bodyPr>
            <a:normAutofit fontScale="92500" lnSpcReduction="10000"/>
          </a:bodyPr>
          <a:lstStyle/>
          <a:p>
            <a:r>
              <a:rPr lang="en-US" altLang="zh-CN" dirty="0"/>
              <a:t>2. </a:t>
            </a:r>
            <a:r>
              <a:rPr lang="zh-CN" altLang="zh-CN" dirty="0"/>
              <a:t>会话（</a:t>
            </a:r>
            <a:r>
              <a:rPr lang="en-US" altLang="zh-CN" dirty="0"/>
              <a:t>Session</a:t>
            </a:r>
            <a:r>
              <a:rPr lang="zh-CN" altLang="zh-CN" dirty="0"/>
              <a:t>）</a:t>
            </a:r>
          </a:p>
          <a:p>
            <a:pPr lvl="1"/>
            <a:r>
              <a:rPr lang="en-US" altLang="zh-CN" dirty="0"/>
              <a:t>Session</a:t>
            </a:r>
            <a:r>
              <a:rPr lang="zh-CN" altLang="zh-CN" dirty="0"/>
              <a:t>是指客户端会话。在介绍会话前，先来了解一下客户端连接，在</a:t>
            </a:r>
            <a:r>
              <a:rPr lang="en-US" altLang="zh-CN" dirty="0" err="1"/>
              <a:t>ZooKeeper</a:t>
            </a:r>
            <a:r>
              <a:rPr lang="zh-CN" altLang="zh-CN" dirty="0"/>
              <a:t>中，一个客户端连接是指客户端和服务器之间的一个</a:t>
            </a:r>
            <a:r>
              <a:rPr lang="en-US" altLang="zh-CN" dirty="0"/>
              <a:t>TCP</a:t>
            </a:r>
            <a:r>
              <a:rPr lang="zh-CN" altLang="zh-CN" dirty="0"/>
              <a:t>长连接。</a:t>
            </a:r>
            <a:r>
              <a:rPr lang="en-US" altLang="zh-CN" dirty="0" err="1"/>
              <a:t>ZooKeeper</a:t>
            </a:r>
            <a:r>
              <a:rPr lang="zh-CN" altLang="zh-CN" dirty="0"/>
              <a:t>对外服务端口默认是</a:t>
            </a:r>
            <a:r>
              <a:rPr lang="en-US" altLang="zh-CN" dirty="0"/>
              <a:t>2181</a:t>
            </a:r>
            <a:r>
              <a:rPr lang="zh-CN" altLang="zh-CN" dirty="0"/>
              <a:t>，客户端启动的时候，首先会与服务器建立一个</a:t>
            </a:r>
            <a:r>
              <a:rPr lang="en-US" altLang="zh-CN" dirty="0"/>
              <a:t>TCP</a:t>
            </a:r>
            <a:r>
              <a:rPr lang="zh-CN" altLang="zh-CN" dirty="0"/>
              <a:t>连接，从第一次连接建立开始，客户端会话的生命周期也就开始了，通过这个连接，客户端能够通过心跳检测与服务器保持有效的会话，也能够向</a:t>
            </a:r>
            <a:r>
              <a:rPr lang="en-US" altLang="zh-CN" dirty="0" err="1"/>
              <a:t>ZooKeeper</a:t>
            </a:r>
            <a:r>
              <a:rPr lang="zh-CN" altLang="zh-CN" dirty="0"/>
              <a:t>服务器发送请求并接受响应，同时还能够通过该连接接收来自服务器的</a:t>
            </a:r>
            <a:r>
              <a:rPr lang="en-US" altLang="zh-CN" dirty="0"/>
              <a:t>Watch</a:t>
            </a:r>
            <a:r>
              <a:rPr lang="zh-CN" altLang="zh-CN" dirty="0"/>
              <a:t>事件通知。</a:t>
            </a:r>
            <a:endParaRPr lang="en-US" altLang="zh-CN" dirty="0"/>
          </a:p>
          <a:p>
            <a:pPr lvl="1"/>
            <a:r>
              <a:rPr lang="en-US" altLang="zh-CN" dirty="0"/>
              <a:t>Session</a:t>
            </a:r>
            <a:r>
              <a:rPr lang="zh-CN" altLang="zh-CN" dirty="0"/>
              <a:t>的</a:t>
            </a:r>
            <a:r>
              <a:rPr lang="en-US" altLang="zh-CN" dirty="0" err="1"/>
              <a:t>sessionTimeout</a:t>
            </a:r>
            <a:r>
              <a:rPr lang="zh-CN" altLang="zh-CN" dirty="0"/>
              <a:t>参数用于设置一个客户端会话的超时时间。当由于服务器压力太大、网络故障或是客户端主动断开连接等各种原因导致客户端连接断开时，只要在</a:t>
            </a:r>
            <a:r>
              <a:rPr lang="en-US" altLang="zh-CN" dirty="0" err="1"/>
              <a:t>sessionTimeout</a:t>
            </a:r>
            <a:r>
              <a:rPr lang="zh-CN" altLang="zh-CN" dirty="0"/>
              <a:t>规定时间内能够重新连接上集群中任意一台服务器，那么之前创建的会话就仍然有效。</a:t>
            </a:r>
          </a:p>
        </p:txBody>
      </p:sp>
    </p:spTree>
    <p:extLst>
      <p:ext uri="{BB962C8B-B14F-4D97-AF65-F5344CB8AC3E}">
        <p14:creationId xmlns:p14="http://schemas.microsoft.com/office/powerpoint/2010/main" val="1401067095"/>
      </p:ext>
    </p:extLst>
  </p:cSld>
  <p:clrMapOvr>
    <a:masterClrMapping/>
  </p:clrMapOvr>
  <p:transition spd="med">
    <p:pull/>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19153-5535-4236-8014-4CE94A1927B1}"/>
              </a:ext>
            </a:extLst>
          </p:cNvPr>
          <p:cNvSpPr>
            <a:spLocks noGrp="1"/>
          </p:cNvSpPr>
          <p:nvPr>
            <p:ph type="title"/>
          </p:nvPr>
        </p:nvSpPr>
        <p:spPr/>
        <p:txBody>
          <a:bodyPr/>
          <a:lstStyle/>
          <a:p>
            <a:r>
              <a:rPr lang="en-US" altLang="zh-CN" dirty="0" err="1"/>
              <a:t>ZooKeeper</a:t>
            </a:r>
            <a:r>
              <a:rPr lang="en-US" altLang="zh-CN" dirty="0"/>
              <a:t> </a:t>
            </a:r>
            <a:r>
              <a:rPr lang="en-US" altLang="zh-CN" dirty="0" err="1"/>
              <a:t>getChildren</a:t>
            </a:r>
            <a:r>
              <a:rPr lang="en-US" altLang="zh-CN" dirty="0"/>
              <a:t> API</a:t>
            </a:r>
            <a:r>
              <a:rPr lang="zh-CN" altLang="en-US" dirty="0"/>
              <a:t>方法参数说明</a:t>
            </a:r>
          </a:p>
        </p:txBody>
      </p:sp>
      <p:graphicFrame>
        <p:nvGraphicFramePr>
          <p:cNvPr id="4" name="内容占位符 3">
            <a:extLst>
              <a:ext uri="{FF2B5EF4-FFF2-40B4-BE49-F238E27FC236}">
                <a16:creationId xmlns:a16="http://schemas.microsoft.com/office/drawing/2014/main" id="{F5227D38-E5ED-48DA-9DAF-2A5CEC75766C}"/>
              </a:ext>
            </a:extLst>
          </p:cNvPr>
          <p:cNvGraphicFramePr>
            <a:graphicFrameLocks noGrp="1"/>
          </p:cNvGraphicFramePr>
          <p:nvPr>
            <p:ph idx="1"/>
            <p:extLst>
              <p:ext uri="{D42A27DB-BD31-4B8C-83A1-F6EECF244321}">
                <p14:modId xmlns:p14="http://schemas.microsoft.com/office/powerpoint/2010/main" val="4149091124"/>
              </p:ext>
            </p:extLst>
          </p:nvPr>
        </p:nvGraphicFramePr>
        <p:xfrm>
          <a:off x="628650" y="1404486"/>
          <a:ext cx="7886699" cy="292608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1911002137"/>
                    </a:ext>
                  </a:extLst>
                </a:gridCol>
                <a:gridCol w="6408418">
                  <a:extLst>
                    <a:ext uri="{9D8B030D-6E8A-4147-A177-3AD203B41FA5}">
                      <a16:colId xmlns:a16="http://schemas.microsoft.com/office/drawing/2014/main" val="4060930133"/>
                    </a:ext>
                  </a:extLst>
                </a:gridCol>
              </a:tblGrid>
              <a:tr h="0">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参数名</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说明</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60991407"/>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path</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指定数据节点的路径</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76988093"/>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watcher</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注册的</a:t>
                      </a:r>
                      <a:r>
                        <a:rPr lang="en-US" sz="1600" kern="0">
                          <a:effectLst/>
                          <a:latin typeface="微软雅黑" panose="020B0503020204020204" pitchFamily="34" charset="-122"/>
                          <a:ea typeface="微软雅黑" panose="020B0503020204020204" pitchFamily="34" charset="-122"/>
                        </a:rPr>
                        <a:t>Watcher</a:t>
                      </a:r>
                      <a:r>
                        <a:rPr lang="zh-CN" sz="1600" kern="0">
                          <a:effectLst/>
                          <a:latin typeface="微软雅黑" panose="020B0503020204020204" pitchFamily="34" charset="-122"/>
                          <a:ea typeface="微软雅黑" panose="020B0503020204020204" pitchFamily="34" charset="-122"/>
                        </a:rPr>
                        <a:t>。一旦在本次子节点获取之后，子节点列表发生变更的话，那么就会向客户端发送通知。该参数允许传入</a:t>
                      </a:r>
                      <a:r>
                        <a:rPr lang="en-US" sz="1600" kern="0">
                          <a:effectLst/>
                          <a:latin typeface="微软雅黑" panose="020B0503020204020204" pitchFamily="34" charset="-122"/>
                          <a:ea typeface="微软雅黑" panose="020B0503020204020204" pitchFamily="34" charset="-122"/>
                        </a:rPr>
                        <a:t>null</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560343341"/>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watch</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表明是否需要注册一个</a:t>
                      </a:r>
                      <a:r>
                        <a:rPr lang="en-US" sz="1600" kern="0">
                          <a:effectLst/>
                          <a:latin typeface="微软雅黑" panose="020B0503020204020204" pitchFamily="34" charset="-122"/>
                          <a:ea typeface="微软雅黑" panose="020B0503020204020204" pitchFamily="34" charset="-122"/>
                        </a:rPr>
                        <a:t>Watcher</a:t>
                      </a:r>
                      <a:r>
                        <a:rPr lang="zh-CN" sz="1600" kern="0">
                          <a:effectLst/>
                          <a:latin typeface="微软雅黑" panose="020B0503020204020204" pitchFamily="34" charset="-122"/>
                          <a:ea typeface="微软雅黑" panose="020B0503020204020204" pitchFamily="34" charset="-122"/>
                        </a:rPr>
                        <a:t>。如果这个参数值为</a:t>
                      </a:r>
                      <a:r>
                        <a:rPr lang="en-US" sz="1600" kern="0">
                          <a:effectLst/>
                          <a:latin typeface="微软雅黑" panose="020B0503020204020204" pitchFamily="34" charset="-122"/>
                          <a:ea typeface="微软雅黑" panose="020B0503020204020204" pitchFamily="34" charset="-122"/>
                        </a:rPr>
                        <a:t>true</a:t>
                      </a:r>
                      <a:r>
                        <a:rPr lang="zh-CN" sz="1600" kern="0">
                          <a:effectLst/>
                          <a:latin typeface="微软雅黑" panose="020B0503020204020204" pitchFamily="34" charset="-122"/>
                          <a:ea typeface="微软雅黑" panose="020B0503020204020204" pitchFamily="34" charset="-122"/>
                        </a:rPr>
                        <a:t>，那么</a:t>
                      </a:r>
                      <a:r>
                        <a:rPr lang="en-US" sz="1600" kern="0">
                          <a:effectLst/>
                          <a:latin typeface="微软雅黑" panose="020B0503020204020204" pitchFamily="34" charset="-122"/>
                          <a:ea typeface="微软雅黑" panose="020B0503020204020204" pitchFamily="34" charset="-122"/>
                        </a:rPr>
                        <a:t>ZooKeeper</a:t>
                      </a:r>
                      <a:r>
                        <a:rPr lang="zh-CN" sz="1600" kern="0">
                          <a:effectLst/>
                          <a:latin typeface="微软雅黑" panose="020B0503020204020204" pitchFamily="34" charset="-122"/>
                          <a:ea typeface="微软雅黑" panose="020B0503020204020204" pitchFamily="34" charset="-122"/>
                        </a:rPr>
                        <a:t>客户端会自动使用默认</a:t>
                      </a:r>
                      <a:r>
                        <a:rPr lang="en-US" sz="1600" kern="0">
                          <a:effectLst/>
                          <a:latin typeface="微软雅黑" panose="020B0503020204020204" pitchFamily="34" charset="-122"/>
                          <a:ea typeface="微软雅黑" panose="020B0503020204020204" pitchFamily="34" charset="-122"/>
                        </a:rPr>
                        <a:t>Watcher</a:t>
                      </a:r>
                      <a:r>
                        <a:rPr lang="zh-CN" sz="1600" kern="0">
                          <a:effectLst/>
                          <a:latin typeface="微软雅黑" panose="020B0503020204020204" pitchFamily="34" charset="-122"/>
                          <a:ea typeface="微软雅黑" panose="020B0503020204020204" pitchFamily="34" charset="-122"/>
                        </a:rPr>
                        <a:t>；如果为</a:t>
                      </a:r>
                      <a:r>
                        <a:rPr lang="en-US" sz="1600" kern="0">
                          <a:effectLst/>
                          <a:latin typeface="微软雅黑" panose="020B0503020204020204" pitchFamily="34" charset="-122"/>
                          <a:ea typeface="微软雅黑" panose="020B0503020204020204" pitchFamily="34" charset="-122"/>
                        </a:rPr>
                        <a:t>false</a:t>
                      </a:r>
                      <a:r>
                        <a:rPr lang="zh-CN" sz="1600" kern="0">
                          <a:effectLst/>
                          <a:latin typeface="微软雅黑" panose="020B0503020204020204" pitchFamily="34" charset="-122"/>
                          <a:ea typeface="微软雅黑" panose="020B0503020204020204" pitchFamily="34" charset="-122"/>
                        </a:rPr>
                        <a:t>，表明不需要注册</a:t>
                      </a:r>
                      <a:r>
                        <a:rPr lang="en-US" sz="1600" kern="0">
                          <a:effectLst/>
                          <a:latin typeface="微软雅黑" panose="020B0503020204020204" pitchFamily="34" charset="-122"/>
                          <a:ea typeface="微软雅黑" panose="020B0503020204020204" pitchFamily="34" charset="-122"/>
                        </a:rPr>
                        <a:t>Watcher</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05674009"/>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cb</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dirty="0">
                          <a:effectLst/>
                          <a:latin typeface="微软雅黑" panose="020B0503020204020204" pitchFamily="34" charset="-122"/>
                          <a:ea typeface="微软雅黑" panose="020B0503020204020204" pitchFamily="34" charset="-122"/>
                        </a:rPr>
                        <a:t>注册一个异步回调函数</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444692359"/>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ctx</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用于传递上下文信息的对象</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291533330"/>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stat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dirty="0">
                          <a:effectLst/>
                          <a:latin typeface="微软雅黑" panose="020B0503020204020204" pitchFamily="34" charset="-122"/>
                          <a:ea typeface="微软雅黑" panose="020B0503020204020204" pitchFamily="34" charset="-122"/>
                        </a:rPr>
                        <a:t>指定数据节点的节点状态信息。使用方法是在方法中传入一个旧的</a:t>
                      </a:r>
                      <a:r>
                        <a:rPr lang="en-US" sz="1600" kern="0" dirty="0">
                          <a:effectLst/>
                          <a:latin typeface="微软雅黑" panose="020B0503020204020204" pitchFamily="34" charset="-122"/>
                          <a:ea typeface="微软雅黑" panose="020B0503020204020204" pitchFamily="34" charset="-122"/>
                        </a:rPr>
                        <a:t>stat</a:t>
                      </a:r>
                      <a:r>
                        <a:rPr lang="zh-CN" sz="1600" kern="0" dirty="0">
                          <a:effectLst/>
                          <a:latin typeface="微软雅黑" panose="020B0503020204020204" pitchFamily="34" charset="-122"/>
                          <a:ea typeface="微软雅黑" panose="020B0503020204020204" pitchFamily="34" charset="-122"/>
                        </a:rPr>
                        <a:t>变量，该</a:t>
                      </a:r>
                      <a:r>
                        <a:rPr lang="en-US" sz="1600" kern="0" dirty="0">
                          <a:effectLst/>
                          <a:latin typeface="微软雅黑" panose="020B0503020204020204" pitchFamily="34" charset="-122"/>
                          <a:ea typeface="微软雅黑" panose="020B0503020204020204" pitchFamily="34" charset="-122"/>
                        </a:rPr>
                        <a:t>stat</a:t>
                      </a:r>
                      <a:r>
                        <a:rPr lang="zh-CN" sz="1600" kern="0" dirty="0">
                          <a:effectLst/>
                          <a:latin typeface="微软雅黑" panose="020B0503020204020204" pitchFamily="34" charset="-122"/>
                          <a:ea typeface="微软雅黑" panose="020B0503020204020204" pitchFamily="34" charset="-122"/>
                        </a:rPr>
                        <a:t>变量会在方法执行过程中，被来自服务端响应的新</a:t>
                      </a:r>
                      <a:r>
                        <a:rPr lang="en-US" sz="1600" kern="0" dirty="0">
                          <a:effectLst/>
                          <a:latin typeface="微软雅黑" panose="020B0503020204020204" pitchFamily="34" charset="-122"/>
                          <a:ea typeface="微软雅黑" panose="020B0503020204020204" pitchFamily="34" charset="-122"/>
                        </a:rPr>
                        <a:t>stat</a:t>
                      </a:r>
                      <a:r>
                        <a:rPr lang="zh-CN" sz="1600" kern="0" dirty="0">
                          <a:effectLst/>
                          <a:latin typeface="微软雅黑" panose="020B0503020204020204" pitchFamily="34" charset="-122"/>
                          <a:ea typeface="微软雅黑" panose="020B0503020204020204" pitchFamily="34" charset="-122"/>
                        </a:rPr>
                        <a:t>对象替换</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124741977"/>
                  </a:ext>
                </a:extLst>
              </a:tr>
            </a:tbl>
          </a:graphicData>
        </a:graphic>
      </p:graphicFrame>
    </p:spTree>
    <p:extLst>
      <p:ext uri="{BB962C8B-B14F-4D97-AF65-F5344CB8AC3E}">
        <p14:creationId xmlns:p14="http://schemas.microsoft.com/office/powerpoint/2010/main" val="322988669"/>
      </p:ext>
    </p:extLst>
  </p:cSld>
  <p:clrMapOvr>
    <a:masterClrMapping/>
  </p:clrMapOvr>
  <p:transition spd="med">
    <p:pull/>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2B45F-0B26-467C-B78A-09672A09D8D1}"/>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FF6B3013-4D30-4CD3-B5A2-FFB03DEF1C5D}"/>
              </a:ext>
            </a:extLst>
          </p:cNvPr>
          <p:cNvSpPr>
            <a:spLocks noGrp="1"/>
          </p:cNvSpPr>
          <p:nvPr>
            <p:ph idx="1"/>
          </p:nvPr>
        </p:nvSpPr>
        <p:spPr/>
        <p:txBody>
          <a:bodyPr>
            <a:normAutofit fontScale="92500"/>
          </a:bodyPr>
          <a:lstStyle/>
          <a:p>
            <a:r>
              <a:rPr lang="en-US" altLang="zh-CN" dirty="0"/>
              <a:t>4. </a:t>
            </a:r>
            <a:r>
              <a:rPr lang="zh-CN" altLang="en-US" dirty="0"/>
              <a:t>读取数据</a:t>
            </a:r>
          </a:p>
          <a:p>
            <a:pPr lvl="1"/>
            <a:r>
              <a:rPr lang="en-US" altLang="zh-CN" dirty="0"/>
              <a:t>1</a:t>
            </a:r>
            <a:r>
              <a:rPr lang="zh-CN" altLang="en-US" dirty="0"/>
              <a:t>）</a:t>
            </a:r>
            <a:r>
              <a:rPr lang="en-US" altLang="zh-CN" dirty="0" err="1"/>
              <a:t>getChildren</a:t>
            </a:r>
            <a:endParaRPr lang="en-US" altLang="zh-CN" dirty="0"/>
          </a:p>
          <a:p>
            <a:pPr lvl="2"/>
            <a:r>
              <a:rPr lang="zh-CN" altLang="zh-CN" dirty="0"/>
              <a:t>关于</a:t>
            </a:r>
            <a:r>
              <a:rPr lang="en-US" altLang="zh-CN" dirty="0" err="1"/>
              <a:t>getChildren</a:t>
            </a:r>
            <a:r>
              <a:rPr lang="zh-CN" altLang="zh-CN" dirty="0"/>
              <a:t>方法的使用需要注意以下几点：</a:t>
            </a:r>
          </a:p>
          <a:p>
            <a:pPr lvl="2"/>
            <a:r>
              <a:rPr lang="zh-CN" altLang="zh-CN" dirty="0"/>
              <a:t>（</a:t>
            </a:r>
            <a:r>
              <a:rPr lang="en-US" altLang="zh-CN" dirty="0"/>
              <a:t>1</a:t>
            </a:r>
            <a:r>
              <a:rPr lang="zh-CN" altLang="zh-CN" dirty="0"/>
              <a:t>）</a:t>
            </a:r>
            <a:r>
              <a:rPr lang="en-US" altLang="zh-CN" dirty="0"/>
              <a:t>Watcher</a:t>
            </a:r>
            <a:r>
              <a:rPr lang="zh-CN" altLang="zh-CN" dirty="0"/>
              <a:t>。如果</a:t>
            </a:r>
            <a:r>
              <a:rPr lang="en-US" altLang="zh-CN" dirty="0" err="1"/>
              <a:t>ZooKeeper</a:t>
            </a:r>
            <a:r>
              <a:rPr lang="zh-CN" altLang="zh-CN" dirty="0"/>
              <a:t>客户端在获取到指定节点的子节点列表后，还需要订阅这个节点的子节点列表变化的通知，那么就可以通过注册一个</a:t>
            </a:r>
            <a:r>
              <a:rPr lang="en-US" altLang="zh-CN" dirty="0"/>
              <a:t>Watcher</a:t>
            </a:r>
            <a:r>
              <a:rPr lang="zh-CN" altLang="zh-CN" dirty="0"/>
              <a:t>来实现。当有子节点被添加或是删除时，服务端就会向客户端发送一个</a:t>
            </a:r>
            <a:r>
              <a:rPr lang="en-US" altLang="zh-CN" dirty="0" err="1"/>
              <a:t>NodeChildrenChanged</a:t>
            </a:r>
            <a:r>
              <a:rPr lang="zh-CN" altLang="zh-CN" dirty="0"/>
              <a:t>（</a:t>
            </a:r>
            <a:r>
              <a:rPr lang="en-US" altLang="zh-CN" dirty="0" err="1"/>
              <a:t>EventType.NodeChildrenChanged</a:t>
            </a:r>
            <a:r>
              <a:rPr lang="zh-CN" altLang="zh-CN" dirty="0"/>
              <a:t>）类型的事件通知。注意，在服务端发送给客户端的事件通知中，是不包含最新的子节点列表的，客户端必须主动重新获取。</a:t>
            </a:r>
          </a:p>
          <a:p>
            <a:pPr lvl="2"/>
            <a:r>
              <a:rPr lang="zh-CN" altLang="zh-CN" dirty="0"/>
              <a:t>（</a:t>
            </a:r>
            <a:r>
              <a:rPr lang="en-US" altLang="zh-CN" dirty="0"/>
              <a:t>2</a:t>
            </a:r>
            <a:r>
              <a:rPr lang="zh-CN" altLang="zh-CN" dirty="0"/>
              <a:t>）</a:t>
            </a:r>
            <a:r>
              <a:rPr lang="en-US" altLang="zh-CN" dirty="0"/>
              <a:t>stat</a:t>
            </a:r>
            <a:r>
              <a:rPr lang="zh-CN" altLang="zh-CN" dirty="0"/>
              <a:t>。</a:t>
            </a:r>
            <a:r>
              <a:rPr lang="en-US" altLang="zh-CN" dirty="0"/>
              <a:t>stat</a:t>
            </a:r>
            <a:r>
              <a:rPr lang="zh-CN" altLang="zh-CN" dirty="0"/>
              <a:t>对象中记录了一个节点的状态信息，包括节点创建时的事务</a:t>
            </a:r>
            <a:r>
              <a:rPr lang="en-US" altLang="zh-CN" dirty="0"/>
              <a:t>ID</a:t>
            </a:r>
            <a:r>
              <a:rPr lang="zh-CN" altLang="zh-CN" dirty="0"/>
              <a:t>（</a:t>
            </a:r>
            <a:r>
              <a:rPr lang="en-US" altLang="zh-CN" dirty="0" err="1"/>
              <a:t>cZxid</a:t>
            </a:r>
            <a:r>
              <a:rPr lang="zh-CN" altLang="zh-CN" dirty="0"/>
              <a:t>）、最后一次修改的事务</a:t>
            </a:r>
            <a:r>
              <a:rPr lang="en-US" altLang="zh-CN" dirty="0"/>
              <a:t>ID</a:t>
            </a:r>
            <a:r>
              <a:rPr lang="zh-CN" altLang="zh-CN" dirty="0"/>
              <a:t>（</a:t>
            </a:r>
            <a:r>
              <a:rPr lang="en-US" altLang="zh-CN" dirty="0" err="1"/>
              <a:t>mZxid</a:t>
            </a:r>
            <a:r>
              <a:rPr lang="zh-CN" altLang="zh-CN" dirty="0"/>
              <a:t>）、节点数据内容的长度（</a:t>
            </a:r>
            <a:r>
              <a:rPr lang="en-US" altLang="zh-CN" dirty="0" err="1"/>
              <a:t>dataLength</a:t>
            </a:r>
            <a:r>
              <a:rPr lang="zh-CN" altLang="zh-CN" dirty="0"/>
              <a:t>）等。有时候，不仅需要获取节点的最新子节点列表，还需要获取这个节点的最新状态信息。对于这种情况，可以将一个旧的</a:t>
            </a:r>
            <a:r>
              <a:rPr lang="en-US" altLang="zh-CN" dirty="0"/>
              <a:t>stat</a:t>
            </a:r>
            <a:r>
              <a:rPr lang="zh-CN" altLang="zh-CN" dirty="0"/>
              <a:t>变量传入</a:t>
            </a:r>
            <a:r>
              <a:rPr lang="en-US" altLang="zh-CN" dirty="0"/>
              <a:t>API</a:t>
            </a:r>
            <a:r>
              <a:rPr lang="zh-CN" altLang="zh-CN" dirty="0"/>
              <a:t>接口，该</a:t>
            </a:r>
            <a:r>
              <a:rPr lang="en-US" altLang="zh-CN" dirty="0"/>
              <a:t>stat</a:t>
            </a:r>
            <a:r>
              <a:rPr lang="zh-CN" altLang="zh-CN" dirty="0"/>
              <a:t>变量会在方法执行过程中，被来自服务端响应的新</a:t>
            </a:r>
            <a:r>
              <a:rPr lang="en-US" altLang="zh-CN" dirty="0"/>
              <a:t>stat</a:t>
            </a:r>
            <a:r>
              <a:rPr lang="zh-CN" altLang="zh-CN" dirty="0"/>
              <a:t>对象替换。</a:t>
            </a:r>
          </a:p>
        </p:txBody>
      </p:sp>
    </p:spTree>
    <p:extLst>
      <p:ext uri="{BB962C8B-B14F-4D97-AF65-F5344CB8AC3E}">
        <p14:creationId xmlns:p14="http://schemas.microsoft.com/office/powerpoint/2010/main" val="2253429903"/>
      </p:ext>
    </p:extLst>
  </p:cSld>
  <p:clrMapOvr>
    <a:masterClrMapping/>
  </p:clrMapOvr>
  <p:transition spd="med">
    <p:pull/>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5F5C5-E745-4F3E-946A-4005C4D5D96E}"/>
              </a:ext>
            </a:extLst>
          </p:cNvPr>
          <p:cNvSpPr>
            <a:spLocks noGrp="1"/>
          </p:cNvSpPr>
          <p:nvPr>
            <p:ph type="title"/>
          </p:nvPr>
        </p:nvSpPr>
        <p:spPr/>
        <p:txBody>
          <a:bodyPr/>
          <a:lstStyle/>
          <a:p>
            <a:r>
              <a:rPr lang="zh-CN" altLang="zh-CN" dirty="0"/>
              <a:t>【实例</a:t>
            </a:r>
            <a:r>
              <a:rPr lang="en-US" altLang="zh-CN" dirty="0"/>
              <a:t>6-5</a:t>
            </a:r>
            <a:r>
              <a:rPr lang="zh-CN" altLang="zh-CN" dirty="0"/>
              <a:t>】</a:t>
            </a:r>
            <a:endParaRPr lang="zh-CN" altLang="en-US" dirty="0"/>
          </a:p>
        </p:txBody>
      </p:sp>
      <p:sp>
        <p:nvSpPr>
          <p:cNvPr id="3" name="内容占位符 2">
            <a:extLst>
              <a:ext uri="{FF2B5EF4-FFF2-40B4-BE49-F238E27FC236}">
                <a16:creationId xmlns:a16="http://schemas.microsoft.com/office/drawing/2014/main" id="{29CADADA-FFC0-45F3-8A6F-FD41CF701D0B}"/>
              </a:ext>
            </a:extLst>
          </p:cNvPr>
          <p:cNvSpPr>
            <a:spLocks noGrp="1"/>
          </p:cNvSpPr>
          <p:nvPr>
            <p:ph idx="1"/>
          </p:nvPr>
        </p:nvSpPr>
        <p:spPr>
          <a:xfrm>
            <a:off x="628649" y="1369219"/>
            <a:ext cx="7886699" cy="3263504"/>
          </a:xfrm>
        </p:spPr>
        <p:txBody>
          <a:bodyPr>
            <a:normAutofit fontScale="25000" lnSpcReduction="20000"/>
          </a:bodyPr>
          <a:lstStyle/>
          <a:p>
            <a:r>
              <a:rPr lang="zh-CN" altLang="zh-CN" dirty="0"/>
              <a:t>【实例</a:t>
            </a:r>
            <a:r>
              <a:rPr lang="en-US" altLang="zh-CN" dirty="0"/>
              <a:t>6-5</a:t>
            </a:r>
            <a:r>
              <a:rPr lang="zh-CN" altLang="zh-CN" dirty="0"/>
              <a:t>】使用同步方式的</a:t>
            </a:r>
            <a:r>
              <a:rPr lang="en-US" altLang="zh-CN" dirty="0" err="1"/>
              <a:t>getChildren</a:t>
            </a:r>
            <a:r>
              <a:rPr lang="en-US" altLang="zh-CN" dirty="0"/>
              <a:t> API</a:t>
            </a:r>
            <a:r>
              <a:rPr lang="zh-CN" altLang="zh-CN" dirty="0"/>
              <a:t>获取</a:t>
            </a:r>
            <a:r>
              <a:rPr lang="en-US" altLang="zh-CN" dirty="0" err="1"/>
              <a:t>ZooKeeper</a:t>
            </a:r>
            <a:r>
              <a:rPr lang="zh-CN" altLang="zh-CN" dirty="0"/>
              <a:t>数据节点的子节点列表。</a:t>
            </a:r>
          </a:p>
          <a:p>
            <a:pPr marL="0" indent="0">
              <a:buNone/>
            </a:pPr>
            <a:r>
              <a:rPr lang="en-US" altLang="zh-CN" i="1" dirty="0"/>
              <a:t>……</a:t>
            </a:r>
            <a:endParaRPr lang="zh-CN" altLang="zh-CN" i="1" dirty="0"/>
          </a:p>
          <a:p>
            <a:pPr marL="0" indent="0">
              <a:buNone/>
            </a:pPr>
            <a:r>
              <a:rPr lang="en-US" altLang="zh-CN" i="1" dirty="0"/>
              <a:t>// </a:t>
            </a:r>
            <a:r>
              <a:rPr lang="zh-CN" altLang="zh-CN" i="1" dirty="0"/>
              <a:t>使用同步方式的</a:t>
            </a:r>
            <a:r>
              <a:rPr lang="en-US" altLang="zh-CN" i="1" dirty="0" err="1"/>
              <a:t>getChildren</a:t>
            </a:r>
            <a:r>
              <a:rPr lang="en-US" altLang="zh-CN" i="1" dirty="0"/>
              <a:t> API</a:t>
            </a:r>
            <a:r>
              <a:rPr lang="zh-CN" altLang="zh-CN" i="1" dirty="0"/>
              <a:t>获取</a:t>
            </a:r>
            <a:r>
              <a:rPr lang="en-US" altLang="zh-CN" i="1" dirty="0" err="1"/>
              <a:t>ZooKeeper</a:t>
            </a:r>
            <a:r>
              <a:rPr lang="zh-CN" altLang="zh-CN" i="1" dirty="0"/>
              <a:t>数据节点的子节点列表</a:t>
            </a:r>
          </a:p>
          <a:p>
            <a:pPr marL="0" indent="0">
              <a:buNone/>
            </a:pPr>
            <a:r>
              <a:rPr lang="en-US" altLang="zh-CN" i="1" dirty="0"/>
              <a:t>public class </a:t>
            </a:r>
            <a:r>
              <a:rPr lang="en-US" altLang="zh-CN" i="1" dirty="0" err="1"/>
              <a:t>ReadZnodeGetChildrenSample_Sync</a:t>
            </a:r>
            <a:r>
              <a:rPr lang="en-US" altLang="zh-CN" i="1" dirty="0"/>
              <a:t> implements Watcher {</a:t>
            </a:r>
            <a:endParaRPr lang="zh-CN" altLang="zh-CN" i="1" dirty="0"/>
          </a:p>
          <a:p>
            <a:pPr marL="0" indent="0">
              <a:buNone/>
            </a:pPr>
            <a:r>
              <a:rPr lang="en-US" altLang="zh-CN" i="1" dirty="0"/>
              <a:t>	private static </a:t>
            </a:r>
            <a:r>
              <a:rPr lang="en-US" altLang="zh-CN" i="1" dirty="0" err="1"/>
              <a:t>CountDownLatch</a:t>
            </a:r>
            <a:r>
              <a:rPr lang="en-US" altLang="zh-CN" i="1" dirty="0"/>
              <a:t> </a:t>
            </a:r>
            <a:r>
              <a:rPr lang="en-US" altLang="zh-CN" i="1" dirty="0" err="1"/>
              <a:t>connectedSemaphore</a:t>
            </a:r>
            <a:r>
              <a:rPr lang="en-US" altLang="zh-CN" i="1" dirty="0"/>
              <a:t> = new </a:t>
            </a:r>
            <a:r>
              <a:rPr lang="en-US" altLang="zh-CN" i="1" dirty="0" err="1"/>
              <a:t>CountDownLatch</a:t>
            </a:r>
            <a:r>
              <a:rPr lang="en-US" altLang="zh-CN" i="1" dirty="0"/>
              <a:t>(1);</a:t>
            </a:r>
            <a:endParaRPr lang="zh-CN" altLang="zh-CN" i="1" dirty="0"/>
          </a:p>
          <a:p>
            <a:pPr marL="0" indent="0">
              <a:buNone/>
            </a:pPr>
            <a:r>
              <a:rPr lang="en-US" altLang="zh-CN" i="1" dirty="0"/>
              <a:t>	private static </a:t>
            </a:r>
            <a:r>
              <a:rPr lang="en-US" altLang="zh-CN" i="1" dirty="0" err="1"/>
              <a:t>ZooKeeper</a:t>
            </a:r>
            <a:r>
              <a:rPr lang="en-US" altLang="zh-CN" i="1" dirty="0"/>
              <a:t> </a:t>
            </a:r>
            <a:r>
              <a:rPr lang="en-US" altLang="zh-CN" i="1" dirty="0" err="1"/>
              <a:t>zk</a:t>
            </a:r>
            <a:r>
              <a:rPr lang="en-US" altLang="zh-CN" i="1" dirty="0"/>
              <a:t> = null;</a:t>
            </a:r>
          </a:p>
          <a:p>
            <a:pPr marL="0" indent="0">
              <a:buNone/>
            </a:pPr>
            <a:r>
              <a:rPr lang="en-US" altLang="zh-CN" i="1" dirty="0"/>
              <a:t>	public static void main(String[] </a:t>
            </a:r>
            <a:r>
              <a:rPr lang="en-US" altLang="zh-CN" i="1" dirty="0" err="1"/>
              <a:t>args</a:t>
            </a:r>
            <a:r>
              <a:rPr lang="en-US" altLang="zh-CN" i="1" dirty="0"/>
              <a:t>) throws Exception {</a:t>
            </a:r>
            <a:endParaRPr lang="zh-CN" altLang="zh-CN" i="1" dirty="0"/>
          </a:p>
          <a:p>
            <a:pPr marL="0" indent="0">
              <a:buNone/>
            </a:pPr>
            <a:r>
              <a:rPr lang="en-US" altLang="zh-CN" i="1" dirty="0"/>
              <a:t>		String path = "/</a:t>
            </a:r>
            <a:r>
              <a:rPr lang="en-US" altLang="zh-CN" i="1" dirty="0" err="1"/>
              <a:t>xijing</a:t>
            </a:r>
            <a:r>
              <a:rPr lang="en-US" altLang="zh-CN" i="1" dirty="0"/>
              <a:t>";</a:t>
            </a:r>
            <a:endParaRPr lang="zh-CN" altLang="zh-CN" i="1" dirty="0"/>
          </a:p>
          <a:p>
            <a:pPr marL="0" indent="0">
              <a:buNone/>
            </a:pPr>
            <a:r>
              <a:rPr lang="en-US" altLang="zh-CN" i="1" dirty="0"/>
              <a:t>		</a:t>
            </a:r>
            <a:r>
              <a:rPr lang="en-US" altLang="zh-CN" i="1" dirty="0" err="1"/>
              <a:t>zk</a:t>
            </a:r>
            <a:r>
              <a:rPr lang="en-US" altLang="zh-CN" i="1" dirty="0"/>
              <a:t> = new </a:t>
            </a:r>
            <a:r>
              <a:rPr lang="en-US" altLang="zh-CN" i="1" dirty="0" err="1"/>
              <a:t>ZooKeeper</a:t>
            </a:r>
            <a:r>
              <a:rPr lang="en-US" altLang="zh-CN" i="1" dirty="0"/>
              <a:t>("master:2181,slave1:2181,slave2:2181", 5000,</a:t>
            </a:r>
            <a:r>
              <a:rPr lang="zh-CN" altLang="en-US" i="1" dirty="0"/>
              <a:t> </a:t>
            </a:r>
            <a:r>
              <a:rPr lang="en-US" altLang="zh-CN" i="1" dirty="0"/>
              <a:t>new </a:t>
            </a:r>
            <a:r>
              <a:rPr lang="en-US" altLang="zh-CN" i="1" dirty="0" err="1"/>
              <a:t>ReadZnodeGetChildrenSample_Sync</a:t>
            </a:r>
            <a:r>
              <a:rPr lang="en-US" altLang="zh-CN" i="1" dirty="0"/>
              <a:t>());</a:t>
            </a:r>
            <a:endParaRPr lang="zh-CN" altLang="zh-CN" i="1" dirty="0"/>
          </a:p>
          <a:p>
            <a:pPr marL="0" indent="0">
              <a:buNone/>
            </a:pPr>
            <a:r>
              <a:rPr lang="en-US" altLang="zh-CN" i="1" dirty="0"/>
              <a:t>		</a:t>
            </a:r>
            <a:r>
              <a:rPr lang="en-US" altLang="zh-CN" i="1" dirty="0" err="1"/>
              <a:t>connectedSemaphore.await</a:t>
            </a:r>
            <a:r>
              <a:rPr lang="en-US" altLang="zh-CN" i="1" dirty="0"/>
              <a:t>();</a:t>
            </a:r>
            <a:endParaRPr lang="zh-CN" altLang="zh-CN" i="1" dirty="0"/>
          </a:p>
          <a:p>
            <a:pPr marL="0" indent="0">
              <a:buNone/>
            </a:pPr>
            <a:r>
              <a:rPr lang="en-US" altLang="zh-CN" i="1" dirty="0"/>
              <a:t>		</a:t>
            </a:r>
            <a:r>
              <a:rPr lang="en-US" altLang="zh-CN" i="1" dirty="0" err="1"/>
              <a:t>zk.create</a:t>
            </a:r>
            <a:r>
              <a:rPr lang="en-US" altLang="zh-CN" i="1" dirty="0"/>
              <a:t>(path, "".</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CreateMode.PERSISTENT</a:t>
            </a:r>
            <a:r>
              <a:rPr lang="en-US" altLang="zh-CN" i="1" dirty="0"/>
              <a:t>);</a:t>
            </a:r>
            <a:endParaRPr lang="zh-CN" altLang="zh-CN" i="1" dirty="0"/>
          </a:p>
          <a:p>
            <a:pPr marL="0" indent="0">
              <a:buNone/>
            </a:pPr>
            <a:r>
              <a:rPr lang="en-US" altLang="zh-CN" i="1" dirty="0"/>
              <a:t>		</a:t>
            </a:r>
            <a:r>
              <a:rPr lang="en-US" altLang="zh-CN" i="1" dirty="0" err="1"/>
              <a:t>zk.create</a:t>
            </a:r>
            <a:r>
              <a:rPr lang="en-US" altLang="zh-CN" i="1" dirty="0"/>
              <a:t>(path + "/c1", "".</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CreateMode.EPHEMERAL</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List&lt;String&gt; </a:t>
            </a:r>
            <a:r>
              <a:rPr lang="en-US" altLang="zh-CN" i="1" dirty="0" err="1"/>
              <a:t>childrenList</a:t>
            </a:r>
            <a:r>
              <a:rPr lang="en-US" altLang="zh-CN" i="1" dirty="0"/>
              <a:t> = </a:t>
            </a:r>
            <a:r>
              <a:rPr lang="en-US" altLang="zh-CN" i="1" dirty="0" err="1"/>
              <a:t>zk.getChildren</a:t>
            </a:r>
            <a:r>
              <a:rPr lang="en-US" altLang="zh-CN" i="1" dirty="0"/>
              <a:t>(path, true);</a:t>
            </a:r>
            <a:endParaRPr lang="zh-CN" altLang="zh-CN" i="1" dirty="0"/>
          </a:p>
          <a:p>
            <a:pPr marL="0" indent="0">
              <a:buNone/>
            </a:pPr>
            <a:r>
              <a:rPr lang="en-US" altLang="zh-CN" i="1" dirty="0"/>
              <a:t>		</a:t>
            </a:r>
            <a:r>
              <a:rPr lang="en-US" altLang="zh-CN" i="1" dirty="0" err="1"/>
              <a:t>System.out.println</a:t>
            </a:r>
            <a:r>
              <a:rPr lang="en-US" altLang="zh-CN" i="1" dirty="0"/>
              <a:t>("Get child: " + </a:t>
            </a:r>
            <a:r>
              <a:rPr lang="en-US" altLang="zh-CN" i="1" dirty="0" err="1"/>
              <a:t>childrenList</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zk.create</a:t>
            </a:r>
            <a:r>
              <a:rPr lang="en-US" altLang="zh-CN" i="1" dirty="0"/>
              <a:t>(path + "/c2", "".</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CreateMode.EPHEMERAL</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Thread.sleep</a:t>
            </a:r>
            <a:r>
              <a:rPr lang="en-US" altLang="zh-CN" i="1" dirty="0"/>
              <a:t>(</a:t>
            </a:r>
            <a:r>
              <a:rPr lang="en-US" altLang="zh-CN" i="1" dirty="0" err="1"/>
              <a:t>Integer.MAX_VALUE</a:t>
            </a:r>
            <a:r>
              <a:rPr lang="en-US" altLang="zh-CN" i="1" dirty="0"/>
              <a:t>);</a:t>
            </a:r>
            <a:endParaRPr lang="zh-CN" altLang="zh-CN" i="1" dirty="0"/>
          </a:p>
          <a:p>
            <a:pPr marL="0" indent="0">
              <a:buNone/>
            </a:pPr>
            <a:r>
              <a:rPr lang="en-US" altLang="zh-CN" i="1" dirty="0"/>
              <a:t>	}</a:t>
            </a:r>
            <a:endParaRPr lang="zh-CN" altLang="zh-CN" i="1" dirty="0"/>
          </a:p>
        </p:txBody>
      </p:sp>
    </p:spTree>
    <p:extLst>
      <p:ext uri="{BB962C8B-B14F-4D97-AF65-F5344CB8AC3E}">
        <p14:creationId xmlns:p14="http://schemas.microsoft.com/office/powerpoint/2010/main" val="322431729"/>
      </p:ext>
    </p:extLst>
  </p:cSld>
  <p:clrMapOvr>
    <a:masterClrMapping/>
  </p:clrMapOvr>
  <p:transition spd="med">
    <p:pull/>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5F5C5-E745-4F3E-946A-4005C4D5D96E}"/>
              </a:ext>
            </a:extLst>
          </p:cNvPr>
          <p:cNvSpPr>
            <a:spLocks noGrp="1"/>
          </p:cNvSpPr>
          <p:nvPr>
            <p:ph type="title"/>
          </p:nvPr>
        </p:nvSpPr>
        <p:spPr/>
        <p:txBody>
          <a:bodyPr/>
          <a:lstStyle/>
          <a:p>
            <a:r>
              <a:rPr lang="zh-CN" altLang="zh-CN" dirty="0"/>
              <a:t>【实例</a:t>
            </a:r>
            <a:r>
              <a:rPr lang="en-US" altLang="zh-CN" dirty="0"/>
              <a:t>6-5</a:t>
            </a:r>
            <a:r>
              <a:rPr lang="zh-CN" altLang="zh-CN" dirty="0"/>
              <a:t>】</a:t>
            </a:r>
            <a:endParaRPr lang="zh-CN" altLang="en-US" dirty="0"/>
          </a:p>
        </p:txBody>
      </p:sp>
      <p:sp>
        <p:nvSpPr>
          <p:cNvPr id="3" name="内容占位符 2">
            <a:extLst>
              <a:ext uri="{FF2B5EF4-FFF2-40B4-BE49-F238E27FC236}">
                <a16:creationId xmlns:a16="http://schemas.microsoft.com/office/drawing/2014/main" id="{29CADADA-FFC0-45F3-8A6F-FD41CF701D0B}"/>
              </a:ext>
            </a:extLst>
          </p:cNvPr>
          <p:cNvSpPr>
            <a:spLocks noGrp="1"/>
          </p:cNvSpPr>
          <p:nvPr>
            <p:ph idx="1"/>
          </p:nvPr>
        </p:nvSpPr>
        <p:spPr>
          <a:xfrm>
            <a:off x="628649" y="1369219"/>
            <a:ext cx="7886699" cy="3263504"/>
          </a:xfrm>
        </p:spPr>
        <p:txBody>
          <a:bodyPr>
            <a:normAutofit fontScale="40000" lnSpcReduction="20000"/>
          </a:bodyPr>
          <a:lstStyle/>
          <a:p>
            <a:pPr marL="0" indent="0">
              <a:buNone/>
            </a:pPr>
            <a:r>
              <a:rPr lang="en-US" altLang="zh-CN" i="1" dirty="0"/>
              <a:t>	</a:t>
            </a:r>
          </a:p>
          <a:p>
            <a:pPr marL="0" indent="0">
              <a:buNone/>
            </a:pPr>
            <a:endParaRPr lang="en-US" altLang="zh-CN" i="1" dirty="0"/>
          </a:p>
          <a:p>
            <a:pPr marL="0" indent="0">
              <a:buNone/>
            </a:pPr>
            <a:r>
              <a:rPr lang="en-US" altLang="zh-CN" i="1" dirty="0"/>
              <a:t>	public void process(</a:t>
            </a:r>
            <a:r>
              <a:rPr lang="en-US" altLang="zh-CN" i="1" dirty="0" err="1"/>
              <a:t>WatchedEvent</a:t>
            </a:r>
            <a:r>
              <a:rPr lang="en-US" altLang="zh-CN" i="1" dirty="0"/>
              <a:t> event) {</a:t>
            </a:r>
            <a:endParaRPr lang="zh-CN" altLang="zh-CN" i="1" dirty="0"/>
          </a:p>
          <a:p>
            <a:pPr marL="0" indent="0">
              <a:buNone/>
            </a:pPr>
            <a:r>
              <a:rPr lang="en-US" altLang="zh-CN" i="1" dirty="0"/>
              <a:t>		</a:t>
            </a:r>
            <a:r>
              <a:rPr lang="en-US" altLang="zh-CN" i="1" dirty="0" err="1"/>
              <a:t>System.out.println</a:t>
            </a:r>
            <a:r>
              <a:rPr lang="en-US" altLang="zh-CN" i="1" dirty="0"/>
              <a:t>("Receive watched event: " + event);</a:t>
            </a:r>
            <a:endParaRPr lang="zh-CN" altLang="zh-CN" i="1" dirty="0"/>
          </a:p>
          <a:p>
            <a:pPr marL="0" indent="0">
              <a:buNone/>
            </a:pPr>
            <a:r>
              <a:rPr lang="en-US" altLang="zh-CN" i="1" dirty="0"/>
              <a:t>		if (</a:t>
            </a:r>
            <a:r>
              <a:rPr lang="en-US" altLang="zh-CN" i="1" dirty="0" err="1"/>
              <a:t>KeeperState.SyncConnected</a:t>
            </a:r>
            <a:r>
              <a:rPr lang="en-US" altLang="zh-CN" i="1" dirty="0"/>
              <a:t> == </a:t>
            </a:r>
            <a:r>
              <a:rPr lang="en-US" altLang="zh-CN" i="1" dirty="0" err="1"/>
              <a:t>event.getState</a:t>
            </a:r>
            <a:r>
              <a:rPr lang="en-US" altLang="zh-CN" i="1" dirty="0"/>
              <a:t>()) {</a:t>
            </a:r>
            <a:endParaRPr lang="zh-CN" altLang="zh-CN" i="1" dirty="0"/>
          </a:p>
          <a:p>
            <a:pPr marL="0" indent="0">
              <a:buNone/>
            </a:pPr>
            <a:r>
              <a:rPr lang="en-US" altLang="zh-CN" i="1" dirty="0"/>
              <a:t>			if (</a:t>
            </a:r>
            <a:r>
              <a:rPr lang="en-US" altLang="zh-CN" i="1" dirty="0" err="1"/>
              <a:t>EventType.None</a:t>
            </a:r>
            <a:r>
              <a:rPr lang="en-US" altLang="zh-CN" i="1" dirty="0"/>
              <a:t> == </a:t>
            </a:r>
            <a:r>
              <a:rPr lang="en-US" altLang="zh-CN" i="1" dirty="0" err="1"/>
              <a:t>event.getType</a:t>
            </a:r>
            <a:r>
              <a:rPr lang="en-US" altLang="zh-CN" i="1" dirty="0"/>
              <a:t>() &amp;&amp; null == </a:t>
            </a:r>
            <a:r>
              <a:rPr lang="en-US" altLang="zh-CN" i="1" dirty="0" err="1"/>
              <a:t>event.getPath</a:t>
            </a:r>
            <a:r>
              <a:rPr lang="en-US" altLang="zh-CN" i="1" dirty="0"/>
              <a:t>()) {</a:t>
            </a:r>
            <a:endParaRPr lang="zh-CN" altLang="zh-CN" i="1" dirty="0"/>
          </a:p>
          <a:p>
            <a:pPr marL="0" indent="0">
              <a:buNone/>
            </a:pPr>
            <a:r>
              <a:rPr lang="en-US" altLang="zh-CN" i="1" dirty="0"/>
              <a:t>				</a:t>
            </a:r>
            <a:r>
              <a:rPr lang="en-US" altLang="zh-CN" i="1" dirty="0" err="1"/>
              <a:t>connectedSemaphore.countDown</a:t>
            </a:r>
            <a:r>
              <a:rPr lang="en-US" altLang="zh-CN" i="1" dirty="0"/>
              <a:t>();</a:t>
            </a:r>
            <a:endParaRPr lang="zh-CN" altLang="zh-CN" i="1" dirty="0"/>
          </a:p>
          <a:p>
            <a:pPr marL="0" indent="0">
              <a:buNone/>
            </a:pPr>
            <a:r>
              <a:rPr lang="en-US" altLang="zh-CN" i="1" dirty="0"/>
              <a:t>			} else if (</a:t>
            </a:r>
            <a:r>
              <a:rPr lang="en-US" altLang="zh-CN" i="1" dirty="0" err="1"/>
              <a:t>EventType.NodeChildrenChanged</a:t>
            </a:r>
            <a:r>
              <a:rPr lang="en-US" altLang="zh-CN" i="1" dirty="0"/>
              <a:t> == </a:t>
            </a:r>
            <a:r>
              <a:rPr lang="en-US" altLang="zh-CN" i="1" dirty="0" err="1"/>
              <a:t>event.getType</a:t>
            </a:r>
            <a:r>
              <a:rPr lang="en-US" altLang="zh-CN" i="1" dirty="0"/>
              <a:t>()) {</a:t>
            </a:r>
            <a:endParaRPr lang="zh-CN" altLang="zh-CN" i="1" dirty="0"/>
          </a:p>
          <a:p>
            <a:pPr marL="0" indent="0">
              <a:buNone/>
            </a:pPr>
            <a:r>
              <a:rPr lang="en-US" altLang="zh-CN" i="1" dirty="0"/>
              <a:t>				try {</a:t>
            </a:r>
            <a:endParaRPr lang="zh-CN" altLang="zh-CN" i="1" dirty="0"/>
          </a:p>
          <a:p>
            <a:pPr marL="0" indent="0">
              <a:buNone/>
            </a:pPr>
            <a:r>
              <a:rPr lang="en-US" altLang="zh-CN" i="1" dirty="0"/>
              <a:t>					</a:t>
            </a:r>
            <a:r>
              <a:rPr lang="en-US" altLang="zh-CN" i="1" dirty="0" err="1"/>
              <a:t>System.out.println</a:t>
            </a:r>
            <a:r>
              <a:rPr lang="en-US" altLang="zh-CN" i="1" dirty="0"/>
              <a:t>("</a:t>
            </a:r>
            <a:r>
              <a:rPr lang="en-US" altLang="zh-CN" i="1" dirty="0" err="1"/>
              <a:t>Reget</a:t>
            </a:r>
            <a:r>
              <a:rPr lang="en-US" altLang="zh-CN" i="1" dirty="0"/>
              <a:t> child: " + </a:t>
            </a:r>
            <a:r>
              <a:rPr lang="en-US" altLang="zh-CN" i="1" dirty="0" err="1"/>
              <a:t>zk.getChildren</a:t>
            </a:r>
            <a:r>
              <a:rPr lang="en-US" altLang="zh-CN" i="1" dirty="0"/>
              <a:t>(</a:t>
            </a:r>
            <a:r>
              <a:rPr lang="en-US" altLang="zh-CN" i="1" dirty="0" err="1"/>
              <a:t>event.getPath</a:t>
            </a:r>
            <a:r>
              <a:rPr lang="en-US" altLang="zh-CN" i="1" dirty="0"/>
              <a:t>(), true));</a:t>
            </a:r>
            <a:endParaRPr lang="zh-CN" altLang="zh-CN" i="1" dirty="0"/>
          </a:p>
          <a:p>
            <a:pPr marL="0" indent="0">
              <a:buNone/>
            </a:pPr>
            <a:r>
              <a:rPr lang="en-US" altLang="zh-CN" i="1" dirty="0"/>
              <a:t>				} catch (Exception e)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5" name="矩形 4">
            <a:extLst>
              <a:ext uri="{FF2B5EF4-FFF2-40B4-BE49-F238E27FC236}">
                <a16:creationId xmlns:a16="http://schemas.microsoft.com/office/drawing/2014/main" id="{73789E82-CAB0-4D2C-9955-B2E41D87941B}"/>
              </a:ext>
            </a:extLst>
          </p:cNvPr>
          <p:cNvSpPr/>
          <p:nvPr/>
        </p:nvSpPr>
        <p:spPr>
          <a:xfrm>
            <a:off x="3943350" y="96084"/>
            <a:ext cx="4572000" cy="1815882"/>
          </a:xfrm>
          <a:prstGeom prst="rect">
            <a:avLst/>
          </a:prstGeom>
        </p:spPr>
        <p:txBody>
          <a:bodyPr>
            <a:spAutoFit/>
          </a:bodyPr>
          <a:lstStyle/>
          <a:p>
            <a:pPr algn="just">
              <a:spcAft>
                <a:spcPts val="0"/>
              </a:spcAft>
            </a:pPr>
            <a:r>
              <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Get child: [c1]</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type:NodeChildrenChanged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path:/</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Reget</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child: [c1, c2]</a:t>
            </a:r>
          </a:p>
        </p:txBody>
      </p:sp>
    </p:spTree>
    <p:extLst>
      <p:ext uri="{BB962C8B-B14F-4D97-AF65-F5344CB8AC3E}">
        <p14:creationId xmlns:p14="http://schemas.microsoft.com/office/powerpoint/2010/main" val="2109644864"/>
      </p:ext>
    </p:extLst>
  </p:cSld>
  <p:clrMapOvr>
    <a:masterClrMapping/>
  </p:clrMapOvr>
  <p:transition spd="med">
    <p:pull/>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0421B-17EB-4CB2-AF98-FBC6FA41812B}"/>
              </a:ext>
            </a:extLst>
          </p:cNvPr>
          <p:cNvSpPr>
            <a:spLocks noGrp="1"/>
          </p:cNvSpPr>
          <p:nvPr>
            <p:ph type="title"/>
          </p:nvPr>
        </p:nvSpPr>
        <p:spPr/>
        <p:txBody>
          <a:bodyPr/>
          <a:lstStyle/>
          <a:p>
            <a:r>
              <a:rPr lang="zh-CN" altLang="zh-CN" dirty="0"/>
              <a:t>【实例</a:t>
            </a:r>
            <a:r>
              <a:rPr lang="en-US" altLang="zh-CN" dirty="0"/>
              <a:t>6-6</a:t>
            </a:r>
            <a:r>
              <a:rPr lang="zh-CN" altLang="zh-CN" dirty="0"/>
              <a:t>】</a:t>
            </a:r>
            <a:endParaRPr lang="zh-CN" altLang="en-US" dirty="0"/>
          </a:p>
        </p:txBody>
      </p:sp>
      <p:sp>
        <p:nvSpPr>
          <p:cNvPr id="3" name="内容占位符 2">
            <a:extLst>
              <a:ext uri="{FF2B5EF4-FFF2-40B4-BE49-F238E27FC236}">
                <a16:creationId xmlns:a16="http://schemas.microsoft.com/office/drawing/2014/main" id="{AA0690B8-7DBF-46AC-8ECB-9A70DCCAC6A7}"/>
              </a:ext>
            </a:extLst>
          </p:cNvPr>
          <p:cNvSpPr>
            <a:spLocks noGrp="1"/>
          </p:cNvSpPr>
          <p:nvPr>
            <p:ph idx="1"/>
          </p:nvPr>
        </p:nvSpPr>
        <p:spPr/>
        <p:txBody>
          <a:bodyPr>
            <a:normAutofit fontScale="25000" lnSpcReduction="20000"/>
          </a:bodyPr>
          <a:lstStyle/>
          <a:p>
            <a:r>
              <a:rPr lang="zh-CN" altLang="zh-CN" dirty="0"/>
              <a:t>【实例</a:t>
            </a:r>
            <a:r>
              <a:rPr lang="en-US" altLang="zh-CN" dirty="0"/>
              <a:t>6-6</a:t>
            </a:r>
            <a:r>
              <a:rPr lang="zh-CN" altLang="zh-CN" dirty="0"/>
              <a:t>】使用异步方式的</a:t>
            </a:r>
            <a:r>
              <a:rPr lang="en-US" altLang="zh-CN" dirty="0" err="1"/>
              <a:t>getChildren</a:t>
            </a:r>
            <a:r>
              <a:rPr lang="en-US" altLang="zh-CN" dirty="0"/>
              <a:t> API</a:t>
            </a:r>
            <a:r>
              <a:rPr lang="zh-CN" altLang="zh-CN" dirty="0"/>
              <a:t>获取</a:t>
            </a:r>
            <a:r>
              <a:rPr lang="en-US" altLang="zh-CN" dirty="0" err="1"/>
              <a:t>ZooKeeper</a:t>
            </a:r>
            <a:r>
              <a:rPr lang="zh-CN" altLang="zh-CN" dirty="0"/>
              <a:t>数据节点的子节点列表。</a:t>
            </a:r>
          </a:p>
          <a:p>
            <a:pPr marL="0" indent="0">
              <a:buNone/>
            </a:pPr>
            <a:r>
              <a:rPr lang="en-US" altLang="zh-CN" i="1" dirty="0"/>
              <a:t>……</a:t>
            </a:r>
            <a:endParaRPr lang="zh-CN" altLang="zh-CN" i="1" dirty="0"/>
          </a:p>
          <a:p>
            <a:pPr marL="0" indent="0">
              <a:buNone/>
            </a:pPr>
            <a:r>
              <a:rPr lang="en-US" altLang="zh-CN" i="1" dirty="0"/>
              <a:t>// </a:t>
            </a:r>
            <a:r>
              <a:rPr lang="zh-CN" altLang="zh-CN" i="1" dirty="0"/>
              <a:t>使用异步方式的</a:t>
            </a:r>
            <a:r>
              <a:rPr lang="en-US" altLang="zh-CN" i="1" dirty="0" err="1"/>
              <a:t>getChildren</a:t>
            </a:r>
            <a:r>
              <a:rPr lang="en-US" altLang="zh-CN" i="1" dirty="0"/>
              <a:t> API</a:t>
            </a:r>
            <a:r>
              <a:rPr lang="zh-CN" altLang="zh-CN" i="1" dirty="0"/>
              <a:t>获取</a:t>
            </a:r>
            <a:r>
              <a:rPr lang="en-US" altLang="zh-CN" i="1" dirty="0" err="1"/>
              <a:t>ZooKeeper</a:t>
            </a:r>
            <a:r>
              <a:rPr lang="zh-CN" altLang="zh-CN" i="1" dirty="0"/>
              <a:t>数据节点的子节点列表</a:t>
            </a:r>
          </a:p>
          <a:p>
            <a:pPr marL="0" indent="0">
              <a:buNone/>
            </a:pPr>
            <a:r>
              <a:rPr lang="en-US" altLang="zh-CN" i="1" dirty="0"/>
              <a:t>public class </a:t>
            </a:r>
            <a:r>
              <a:rPr lang="en-US" altLang="zh-CN" i="1" dirty="0" err="1"/>
              <a:t>ReadZnodeGetChildrenSample_ASync</a:t>
            </a:r>
            <a:r>
              <a:rPr lang="en-US" altLang="zh-CN" i="1" dirty="0"/>
              <a:t> implements Watcher {</a:t>
            </a:r>
            <a:endParaRPr lang="zh-CN" altLang="zh-CN" i="1" dirty="0"/>
          </a:p>
          <a:p>
            <a:pPr marL="0" indent="0">
              <a:buNone/>
            </a:pPr>
            <a:r>
              <a:rPr lang="en-US" altLang="zh-CN" i="1" dirty="0"/>
              <a:t>	private static </a:t>
            </a:r>
            <a:r>
              <a:rPr lang="en-US" altLang="zh-CN" i="1" dirty="0" err="1"/>
              <a:t>CountDownLatch</a:t>
            </a:r>
            <a:r>
              <a:rPr lang="en-US" altLang="zh-CN" i="1" dirty="0"/>
              <a:t> </a:t>
            </a:r>
            <a:r>
              <a:rPr lang="en-US" altLang="zh-CN" i="1" dirty="0" err="1"/>
              <a:t>connectedSemaphore</a:t>
            </a:r>
            <a:r>
              <a:rPr lang="en-US" altLang="zh-CN" i="1" dirty="0"/>
              <a:t> = new </a:t>
            </a:r>
            <a:r>
              <a:rPr lang="en-US" altLang="zh-CN" i="1" dirty="0" err="1"/>
              <a:t>CountDownLatch</a:t>
            </a:r>
            <a:r>
              <a:rPr lang="en-US" altLang="zh-CN" i="1" dirty="0"/>
              <a:t>(1);</a:t>
            </a:r>
            <a:endParaRPr lang="zh-CN" altLang="zh-CN" i="1" dirty="0"/>
          </a:p>
          <a:p>
            <a:pPr marL="0" indent="0">
              <a:buNone/>
            </a:pPr>
            <a:r>
              <a:rPr lang="en-US" altLang="zh-CN" i="1" dirty="0"/>
              <a:t>	private static </a:t>
            </a:r>
            <a:r>
              <a:rPr lang="en-US" altLang="zh-CN" i="1" dirty="0" err="1"/>
              <a:t>ZooKeeper</a:t>
            </a:r>
            <a:r>
              <a:rPr lang="en-US" altLang="zh-CN" i="1" dirty="0"/>
              <a:t> </a:t>
            </a:r>
            <a:r>
              <a:rPr lang="en-US" altLang="zh-CN" i="1" dirty="0" err="1"/>
              <a:t>zk</a:t>
            </a:r>
            <a:r>
              <a:rPr lang="en-US" altLang="zh-CN" i="1" dirty="0"/>
              <a:t> = null;</a:t>
            </a:r>
            <a:endParaRPr lang="zh-CN" altLang="zh-CN" i="1" dirty="0"/>
          </a:p>
          <a:p>
            <a:pPr marL="0" indent="0">
              <a:buNone/>
            </a:pPr>
            <a:r>
              <a:rPr lang="en-US" altLang="zh-CN" i="1" dirty="0"/>
              <a:t> </a:t>
            </a:r>
            <a:endParaRPr lang="zh-CN" altLang="zh-CN" i="1" dirty="0"/>
          </a:p>
          <a:p>
            <a:pPr marL="0" indent="0">
              <a:buNone/>
            </a:pPr>
            <a:r>
              <a:rPr lang="en-US" altLang="zh-CN" i="1" dirty="0"/>
              <a:t>	public static void main(String[] </a:t>
            </a:r>
            <a:r>
              <a:rPr lang="en-US" altLang="zh-CN" i="1" dirty="0" err="1"/>
              <a:t>args</a:t>
            </a:r>
            <a:r>
              <a:rPr lang="en-US" altLang="zh-CN" i="1" dirty="0"/>
              <a:t>) throws Exception {</a:t>
            </a:r>
            <a:endParaRPr lang="zh-CN" altLang="zh-CN" i="1" dirty="0"/>
          </a:p>
          <a:p>
            <a:pPr marL="0" indent="0">
              <a:buNone/>
            </a:pPr>
            <a:r>
              <a:rPr lang="en-US" altLang="zh-CN" i="1" dirty="0"/>
              <a:t>		String path = "/</a:t>
            </a:r>
            <a:r>
              <a:rPr lang="en-US" altLang="zh-CN" i="1" dirty="0" err="1"/>
              <a:t>xijing</a:t>
            </a:r>
            <a:r>
              <a:rPr lang="en-US" altLang="zh-CN" i="1" dirty="0"/>
              <a:t>";</a:t>
            </a:r>
            <a:endParaRPr lang="zh-CN" altLang="zh-CN" i="1" dirty="0"/>
          </a:p>
          <a:p>
            <a:pPr marL="0" indent="0">
              <a:buNone/>
            </a:pPr>
            <a:r>
              <a:rPr lang="en-US" altLang="zh-CN" i="1" dirty="0"/>
              <a:t>		</a:t>
            </a:r>
            <a:r>
              <a:rPr lang="en-US" altLang="zh-CN" i="1" dirty="0" err="1"/>
              <a:t>zk</a:t>
            </a:r>
            <a:r>
              <a:rPr lang="en-US" altLang="zh-CN" i="1" dirty="0"/>
              <a:t> = new </a:t>
            </a:r>
            <a:r>
              <a:rPr lang="en-US" altLang="zh-CN" i="1" dirty="0" err="1"/>
              <a:t>ZooKeeper</a:t>
            </a:r>
            <a:r>
              <a:rPr lang="en-US" altLang="zh-CN" i="1" dirty="0"/>
              <a:t>("master:2181,slave1:2181,slave2:2181", 5000,</a:t>
            </a:r>
            <a:endParaRPr lang="zh-CN" altLang="zh-CN" i="1" dirty="0"/>
          </a:p>
          <a:p>
            <a:pPr marL="0" indent="0">
              <a:buNone/>
            </a:pPr>
            <a:r>
              <a:rPr lang="en-US" altLang="zh-CN" i="1" dirty="0"/>
              <a:t>				new </a:t>
            </a:r>
            <a:r>
              <a:rPr lang="en-US" altLang="zh-CN" i="1" dirty="0" err="1"/>
              <a:t>ReadZnodeGetChildrenSample_ASync</a:t>
            </a:r>
            <a:r>
              <a:rPr lang="en-US" altLang="zh-CN" i="1" dirty="0"/>
              <a:t>());</a:t>
            </a:r>
            <a:endParaRPr lang="zh-CN" altLang="zh-CN" i="1" dirty="0"/>
          </a:p>
          <a:p>
            <a:pPr marL="0" indent="0">
              <a:buNone/>
            </a:pPr>
            <a:r>
              <a:rPr lang="en-US" altLang="zh-CN" i="1" dirty="0"/>
              <a:t>		</a:t>
            </a:r>
            <a:r>
              <a:rPr lang="en-US" altLang="zh-CN" i="1" dirty="0" err="1"/>
              <a:t>connectedSemaphore.await</a:t>
            </a:r>
            <a:r>
              <a:rPr lang="en-US" altLang="zh-CN" i="1" dirty="0"/>
              <a:t>();</a:t>
            </a:r>
            <a:endParaRPr lang="zh-CN" altLang="zh-CN" i="1" dirty="0"/>
          </a:p>
          <a:p>
            <a:pPr marL="0" indent="0">
              <a:buNone/>
            </a:pPr>
            <a:r>
              <a:rPr lang="en-US" altLang="zh-CN" i="1" dirty="0"/>
              <a:t>		</a:t>
            </a:r>
            <a:r>
              <a:rPr lang="en-US" altLang="zh-CN" i="1" dirty="0" err="1"/>
              <a:t>zk.create</a:t>
            </a:r>
            <a:r>
              <a:rPr lang="en-US" altLang="zh-CN" i="1" dirty="0"/>
              <a:t>(path, "".</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CreateMode.PERSISTENT</a:t>
            </a:r>
            <a:r>
              <a:rPr lang="en-US" altLang="zh-CN" i="1" dirty="0"/>
              <a:t>);</a:t>
            </a:r>
            <a:endParaRPr lang="zh-CN" altLang="zh-CN" i="1" dirty="0"/>
          </a:p>
          <a:p>
            <a:pPr marL="0" indent="0">
              <a:buNone/>
            </a:pPr>
            <a:r>
              <a:rPr lang="en-US" altLang="zh-CN" i="1" dirty="0"/>
              <a:t>		</a:t>
            </a:r>
            <a:r>
              <a:rPr lang="en-US" altLang="zh-CN" i="1" dirty="0" err="1"/>
              <a:t>zk.create</a:t>
            </a:r>
            <a:r>
              <a:rPr lang="en-US" altLang="zh-CN" i="1" dirty="0"/>
              <a:t>(path + "/c1", "".</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CreateMode.EPHEMERAL</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zk.getChildren</a:t>
            </a:r>
            <a:r>
              <a:rPr lang="en-US" altLang="zh-CN" i="1" dirty="0"/>
              <a:t>(path, true, new IChildren2Callback(), null);</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zk.create</a:t>
            </a:r>
            <a:r>
              <a:rPr lang="en-US" altLang="zh-CN" i="1" dirty="0"/>
              <a:t>(path + "/c2", "".</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CreateMode.EPHEMERAL</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Thread.sleep</a:t>
            </a:r>
            <a:r>
              <a:rPr lang="en-US" altLang="zh-CN" i="1" dirty="0"/>
              <a:t>(</a:t>
            </a:r>
            <a:r>
              <a:rPr lang="en-US" altLang="zh-CN" i="1" dirty="0" err="1"/>
              <a:t>Integer.MAX_VALUE</a:t>
            </a:r>
            <a:r>
              <a:rPr lang="en-US" altLang="zh-CN" i="1" dirty="0"/>
              <a:t>);</a:t>
            </a:r>
            <a:endParaRPr lang="zh-CN" altLang="zh-CN" i="1" dirty="0"/>
          </a:p>
          <a:p>
            <a:pPr marL="0" indent="0">
              <a:buNone/>
            </a:pPr>
            <a:r>
              <a:rPr lang="en-US" altLang="zh-CN" i="1" dirty="0"/>
              <a:t>	}</a:t>
            </a:r>
            <a:endParaRPr lang="zh-CN" altLang="zh-CN" i="1" dirty="0"/>
          </a:p>
        </p:txBody>
      </p:sp>
    </p:spTree>
    <p:extLst>
      <p:ext uri="{BB962C8B-B14F-4D97-AF65-F5344CB8AC3E}">
        <p14:creationId xmlns:p14="http://schemas.microsoft.com/office/powerpoint/2010/main" val="689793242"/>
      </p:ext>
    </p:extLst>
  </p:cSld>
  <p:clrMapOvr>
    <a:masterClrMapping/>
  </p:clrMapOvr>
  <p:transition spd="med">
    <p:pull/>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2B45F-0B26-467C-B78A-09672A09D8D1}"/>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FF6B3013-4D30-4CD3-B5A2-FFB03DEF1C5D}"/>
              </a:ext>
            </a:extLst>
          </p:cNvPr>
          <p:cNvSpPr>
            <a:spLocks noGrp="1"/>
          </p:cNvSpPr>
          <p:nvPr>
            <p:ph idx="1"/>
          </p:nvPr>
        </p:nvSpPr>
        <p:spPr/>
        <p:txBody>
          <a:bodyPr>
            <a:normAutofit/>
          </a:bodyPr>
          <a:lstStyle/>
          <a:p>
            <a:r>
              <a:rPr lang="en-US" altLang="zh-CN" dirty="0"/>
              <a:t>4. </a:t>
            </a:r>
            <a:r>
              <a:rPr lang="zh-CN" altLang="en-US" dirty="0"/>
              <a:t>读取数据</a:t>
            </a:r>
          </a:p>
          <a:p>
            <a:pPr lvl="1"/>
            <a:r>
              <a:rPr lang="en-US" altLang="zh-CN" dirty="0"/>
              <a:t>2</a:t>
            </a:r>
            <a:r>
              <a:rPr lang="zh-CN" altLang="zh-CN" dirty="0"/>
              <a:t>）</a:t>
            </a:r>
            <a:r>
              <a:rPr lang="en-US" altLang="zh-CN" dirty="0" err="1"/>
              <a:t>getData</a:t>
            </a:r>
            <a:endParaRPr lang="zh-CN" altLang="zh-CN" dirty="0"/>
          </a:p>
          <a:p>
            <a:pPr lvl="2"/>
            <a:r>
              <a:rPr lang="zh-CN" altLang="zh-CN" dirty="0"/>
              <a:t>客户端可以通过</a:t>
            </a:r>
            <a:r>
              <a:rPr lang="en-US" altLang="zh-CN" dirty="0" err="1"/>
              <a:t>ZooKeeper</a:t>
            </a:r>
            <a:r>
              <a:rPr lang="zh-CN" altLang="zh-CN" dirty="0"/>
              <a:t>的</a:t>
            </a:r>
            <a:r>
              <a:rPr lang="en-US" altLang="zh-CN" dirty="0" err="1"/>
              <a:t>getData</a:t>
            </a:r>
            <a:r>
              <a:rPr lang="zh-CN" altLang="zh-CN" dirty="0"/>
              <a:t>方法来获取一个节点的数据内容，有如下</a:t>
            </a:r>
            <a:r>
              <a:rPr lang="en-US" altLang="zh-CN" dirty="0"/>
              <a:t>4</a:t>
            </a:r>
            <a:r>
              <a:rPr lang="zh-CN" altLang="zh-CN" dirty="0"/>
              <a:t>个方法可供使用：</a:t>
            </a:r>
          </a:p>
          <a:p>
            <a:pPr marL="685800" lvl="2" indent="0">
              <a:buNone/>
            </a:pPr>
            <a:r>
              <a:rPr lang="en-US" altLang="zh-CN" i="1" dirty="0"/>
              <a:t>void </a:t>
            </a:r>
            <a:r>
              <a:rPr lang="en-US" altLang="zh-CN" i="1" dirty="0" err="1"/>
              <a:t>getData</a:t>
            </a:r>
            <a:r>
              <a:rPr lang="en-US" altLang="zh-CN" i="1" dirty="0"/>
              <a:t>(</a:t>
            </a:r>
            <a:r>
              <a:rPr lang="en-US" altLang="zh-CN" i="1" dirty="0" err="1"/>
              <a:t>java.lang.String</a:t>
            </a:r>
            <a:r>
              <a:rPr lang="en-US" altLang="zh-CN" i="1" dirty="0"/>
              <a:t> path, </a:t>
            </a:r>
            <a:r>
              <a:rPr lang="en-US" altLang="zh-CN" i="1" dirty="0" err="1"/>
              <a:t>boolean</a:t>
            </a:r>
            <a:r>
              <a:rPr lang="en-US" altLang="zh-CN" i="1" dirty="0"/>
              <a:t> watch, </a:t>
            </a:r>
            <a:r>
              <a:rPr lang="en-US" altLang="zh-CN" i="1" dirty="0" err="1"/>
              <a:t>AsyncCallback.DataCallback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endParaRPr lang="zh-CN" altLang="zh-CN" i="1" dirty="0"/>
          </a:p>
          <a:p>
            <a:pPr marL="685800" lvl="2" indent="0">
              <a:buNone/>
            </a:pPr>
            <a:r>
              <a:rPr lang="en-US" altLang="zh-CN" i="1" dirty="0"/>
              <a:t>byte[] </a:t>
            </a:r>
            <a:r>
              <a:rPr lang="en-US" altLang="zh-CN" i="1" dirty="0" err="1"/>
              <a:t>getData</a:t>
            </a:r>
            <a:r>
              <a:rPr lang="en-US" altLang="zh-CN" i="1" dirty="0"/>
              <a:t>(</a:t>
            </a:r>
            <a:r>
              <a:rPr lang="en-US" altLang="zh-CN" i="1" dirty="0" err="1"/>
              <a:t>java.lang.String</a:t>
            </a:r>
            <a:r>
              <a:rPr lang="en-US" altLang="zh-CN" i="1" dirty="0"/>
              <a:t> path, </a:t>
            </a:r>
            <a:r>
              <a:rPr lang="en-US" altLang="zh-CN" i="1" dirty="0" err="1"/>
              <a:t>boolean</a:t>
            </a:r>
            <a:r>
              <a:rPr lang="en-US" altLang="zh-CN" i="1" dirty="0"/>
              <a:t> watch, Stat stat)</a:t>
            </a:r>
            <a:endParaRPr lang="zh-CN" altLang="zh-CN" i="1" dirty="0"/>
          </a:p>
          <a:p>
            <a:pPr marL="685800" lvl="2" indent="0">
              <a:buNone/>
            </a:pPr>
            <a:r>
              <a:rPr lang="en-US" altLang="zh-CN" i="1" dirty="0"/>
              <a:t>void </a:t>
            </a:r>
            <a:r>
              <a:rPr lang="en-US" altLang="zh-CN" i="1" dirty="0" err="1"/>
              <a:t>getData</a:t>
            </a:r>
            <a:r>
              <a:rPr lang="en-US" altLang="zh-CN" i="1" dirty="0"/>
              <a:t>(</a:t>
            </a:r>
            <a:r>
              <a:rPr lang="en-US" altLang="zh-CN" i="1" dirty="0" err="1"/>
              <a:t>java.lang.String</a:t>
            </a:r>
            <a:r>
              <a:rPr lang="en-US" altLang="zh-CN" i="1" dirty="0"/>
              <a:t> path, Watcher </a:t>
            </a:r>
            <a:r>
              <a:rPr lang="en-US" altLang="zh-CN" i="1" dirty="0" err="1"/>
              <a:t>watcher</a:t>
            </a:r>
            <a:r>
              <a:rPr lang="en-US" altLang="zh-CN" i="1" dirty="0"/>
              <a:t>, </a:t>
            </a:r>
            <a:r>
              <a:rPr lang="en-US" altLang="zh-CN" i="1" dirty="0" err="1"/>
              <a:t>AsyncCallback.DataCallback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endParaRPr lang="zh-CN" altLang="zh-CN" i="1" dirty="0"/>
          </a:p>
          <a:p>
            <a:pPr marL="685800" lvl="2" indent="0">
              <a:buNone/>
            </a:pPr>
            <a:r>
              <a:rPr lang="en-US" altLang="zh-CN" i="1" dirty="0"/>
              <a:t>byte[] </a:t>
            </a:r>
            <a:r>
              <a:rPr lang="en-US" altLang="zh-CN" i="1" dirty="0" err="1"/>
              <a:t>getData</a:t>
            </a:r>
            <a:r>
              <a:rPr lang="en-US" altLang="zh-CN" i="1" dirty="0"/>
              <a:t>(</a:t>
            </a:r>
            <a:r>
              <a:rPr lang="en-US" altLang="zh-CN" i="1" dirty="0" err="1"/>
              <a:t>java.lang.String</a:t>
            </a:r>
            <a:r>
              <a:rPr lang="en-US" altLang="zh-CN" i="1" dirty="0"/>
              <a:t> path, Watcher </a:t>
            </a:r>
            <a:r>
              <a:rPr lang="en-US" altLang="zh-CN" i="1" dirty="0" err="1"/>
              <a:t>watcher</a:t>
            </a:r>
            <a:r>
              <a:rPr lang="en-US" altLang="zh-CN" i="1" dirty="0"/>
              <a:t>, Stat stat)</a:t>
            </a:r>
            <a:endParaRPr lang="zh-CN" altLang="zh-CN" i="1" dirty="0"/>
          </a:p>
        </p:txBody>
      </p:sp>
    </p:spTree>
    <p:extLst>
      <p:ext uri="{BB962C8B-B14F-4D97-AF65-F5344CB8AC3E}">
        <p14:creationId xmlns:p14="http://schemas.microsoft.com/office/powerpoint/2010/main" val="2930641478"/>
      </p:ext>
    </p:extLst>
  </p:cSld>
  <p:clrMapOvr>
    <a:masterClrMapping/>
  </p:clrMapOvr>
  <p:transition spd="med">
    <p:pull/>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0421B-17EB-4CB2-AF98-FBC6FA41812B}"/>
              </a:ext>
            </a:extLst>
          </p:cNvPr>
          <p:cNvSpPr>
            <a:spLocks noGrp="1"/>
          </p:cNvSpPr>
          <p:nvPr>
            <p:ph type="title"/>
          </p:nvPr>
        </p:nvSpPr>
        <p:spPr/>
        <p:txBody>
          <a:bodyPr/>
          <a:lstStyle/>
          <a:p>
            <a:r>
              <a:rPr lang="zh-CN" altLang="zh-CN" dirty="0"/>
              <a:t>【实例</a:t>
            </a:r>
            <a:r>
              <a:rPr lang="en-US" altLang="zh-CN" dirty="0"/>
              <a:t>6-6</a:t>
            </a:r>
            <a:r>
              <a:rPr lang="zh-CN" altLang="zh-CN" dirty="0"/>
              <a:t>】</a:t>
            </a:r>
            <a:endParaRPr lang="zh-CN" altLang="en-US" dirty="0"/>
          </a:p>
        </p:txBody>
      </p:sp>
      <p:sp>
        <p:nvSpPr>
          <p:cNvPr id="3" name="内容占位符 2">
            <a:extLst>
              <a:ext uri="{FF2B5EF4-FFF2-40B4-BE49-F238E27FC236}">
                <a16:creationId xmlns:a16="http://schemas.microsoft.com/office/drawing/2014/main" id="{AA0690B8-7DBF-46AC-8ECB-9A70DCCAC6A7}"/>
              </a:ext>
            </a:extLst>
          </p:cNvPr>
          <p:cNvSpPr>
            <a:spLocks noGrp="1"/>
          </p:cNvSpPr>
          <p:nvPr>
            <p:ph idx="1"/>
          </p:nvPr>
        </p:nvSpPr>
        <p:spPr/>
        <p:txBody>
          <a:bodyPr>
            <a:normAutofit fontScale="25000" lnSpcReduction="20000"/>
          </a:bodyPr>
          <a:lstStyle/>
          <a:p>
            <a:pPr marL="0" indent="0">
              <a:buNone/>
            </a:pPr>
            <a:r>
              <a:rPr lang="en-US" altLang="zh-CN" i="1" dirty="0"/>
              <a:t>	public void process(</a:t>
            </a:r>
            <a:r>
              <a:rPr lang="en-US" altLang="zh-CN" i="1" dirty="0" err="1"/>
              <a:t>WatchedEvent</a:t>
            </a:r>
            <a:r>
              <a:rPr lang="en-US" altLang="zh-CN" i="1" dirty="0"/>
              <a:t> event) {</a:t>
            </a:r>
            <a:endParaRPr lang="zh-CN" altLang="zh-CN" i="1" dirty="0"/>
          </a:p>
          <a:p>
            <a:pPr marL="0" indent="0">
              <a:buNone/>
            </a:pPr>
            <a:r>
              <a:rPr lang="en-US" altLang="zh-CN" i="1" dirty="0"/>
              <a:t>		</a:t>
            </a:r>
            <a:r>
              <a:rPr lang="en-US" altLang="zh-CN" i="1" dirty="0" err="1"/>
              <a:t>System.out.println</a:t>
            </a:r>
            <a:r>
              <a:rPr lang="en-US" altLang="zh-CN" i="1" dirty="0"/>
              <a:t>("Receive watched event: " + event);</a:t>
            </a:r>
            <a:endParaRPr lang="zh-CN" altLang="zh-CN" i="1" dirty="0"/>
          </a:p>
          <a:p>
            <a:pPr marL="0" indent="0">
              <a:buNone/>
            </a:pPr>
            <a:r>
              <a:rPr lang="en-US" altLang="zh-CN" i="1" dirty="0"/>
              <a:t>		if (</a:t>
            </a:r>
            <a:r>
              <a:rPr lang="en-US" altLang="zh-CN" i="1" dirty="0" err="1"/>
              <a:t>KeeperState.SyncConnected</a:t>
            </a:r>
            <a:r>
              <a:rPr lang="en-US" altLang="zh-CN" i="1" dirty="0"/>
              <a:t> == </a:t>
            </a:r>
            <a:r>
              <a:rPr lang="en-US" altLang="zh-CN" i="1" dirty="0" err="1"/>
              <a:t>event.getState</a:t>
            </a:r>
            <a:r>
              <a:rPr lang="en-US" altLang="zh-CN" i="1" dirty="0"/>
              <a:t>()) {</a:t>
            </a:r>
            <a:endParaRPr lang="zh-CN" altLang="zh-CN" i="1" dirty="0"/>
          </a:p>
          <a:p>
            <a:pPr marL="0" indent="0">
              <a:buNone/>
            </a:pPr>
            <a:r>
              <a:rPr lang="en-US" altLang="zh-CN" i="1" dirty="0"/>
              <a:t>			if (</a:t>
            </a:r>
            <a:r>
              <a:rPr lang="en-US" altLang="zh-CN" i="1" dirty="0" err="1"/>
              <a:t>EventType.None</a:t>
            </a:r>
            <a:r>
              <a:rPr lang="en-US" altLang="zh-CN" i="1" dirty="0"/>
              <a:t> == </a:t>
            </a:r>
            <a:r>
              <a:rPr lang="en-US" altLang="zh-CN" i="1" dirty="0" err="1"/>
              <a:t>event.getType</a:t>
            </a:r>
            <a:r>
              <a:rPr lang="en-US" altLang="zh-CN" i="1" dirty="0"/>
              <a:t>() &amp;&amp; null == </a:t>
            </a:r>
            <a:r>
              <a:rPr lang="en-US" altLang="zh-CN" i="1" dirty="0" err="1"/>
              <a:t>event.getPath</a:t>
            </a:r>
            <a:r>
              <a:rPr lang="en-US" altLang="zh-CN" i="1" dirty="0"/>
              <a:t>()) {</a:t>
            </a:r>
            <a:endParaRPr lang="zh-CN" altLang="zh-CN" i="1" dirty="0"/>
          </a:p>
          <a:p>
            <a:pPr marL="0" indent="0">
              <a:buNone/>
            </a:pPr>
            <a:r>
              <a:rPr lang="en-US" altLang="zh-CN" i="1" dirty="0"/>
              <a:t>				</a:t>
            </a:r>
            <a:r>
              <a:rPr lang="en-US" altLang="zh-CN" i="1" dirty="0" err="1"/>
              <a:t>connectedSemaphore.countDown</a:t>
            </a:r>
            <a:r>
              <a:rPr lang="en-US" altLang="zh-CN" i="1" dirty="0"/>
              <a:t>();</a:t>
            </a:r>
            <a:endParaRPr lang="zh-CN" altLang="zh-CN" i="1" dirty="0"/>
          </a:p>
          <a:p>
            <a:pPr marL="0" indent="0">
              <a:buNone/>
            </a:pPr>
            <a:r>
              <a:rPr lang="en-US" altLang="zh-CN" i="1" dirty="0"/>
              <a:t>			} else if (</a:t>
            </a:r>
            <a:r>
              <a:rPr lang="en-US" altLang="zh-CN" i="1" dirty="0" err="1"/>
              <a:t>EventType.NodeChildrenChanged</a:t>
            </a:r>
            <a:r>
              <a:rPr lang="en-US" altLang="zh-CN" i="1" dirty="0"/>
              <a:t> == </a:t>
            </a:r>
            <a:r>
              <a:rPr lang="en-US" altLang="zh-CN" i="1" dirty="0" err="1"/>
              <a:t>event.getType</a:t>
            </a:r>
            <a:r>
              <a:rPr lang="en-US" altLang="zh-CN" i="1" dirty="0"/>
              <a:t>()) {</a:t>
            </a:r>
            <a:endParaRPr lang="zh-CN" altLang="zh-CN" i="1" dirty="0"/>
          </a:p>
          <a:p>
            <a:pPr marL="0" indent="0">
              <a:buNone/>
            </a:pPr>
            <a:r>
              <a:rPr lang="en-US" altLang="zh-CN" i="1" dirty="0"/>
              <a:t>				try {</a:t>
            </a:r>
            <a:endParaRPr lang="zh-CN" altLang="zh-CN" i="1" dirty="0"/>
          </a:p>
          <a:p>
            <a:pPr marL="0" indent="0">
              <a:buNone/>
            </a:pPr>
            <a:r>
              <a:rPr lang="en-US" altLang="zh-CN" i="1" dirty="0"/>
              <a:t>					</a:t>
            </a:r>
            <a:r>
              <a:rPr lang="en-US" altLang="zh-CN" i="1" dirty="0" err="1"/>
              <a:t>System.out.println</a:t>
            </a:r>
            <a:r>
              <a:rPr lang="en-US" altLang="zh-CN" i="1" dirty="0"/>
              <a:t>("</a:t>
            </a:r>
            <a:r>
              <a:rPr lang="en-US" altLang="zh-CN" i="1" dirty="0" err="1"/>
              <a:t>Reget</a:t>
            </a:r>
            <a:r>
              <a:rPr lang="en-US" altLang="zh-CN" i="1" dirty="0"/>
              <a:t> child: " + </a:t>
            </a:r>
            <a:r>
              <a:rPr lang="en-US" altLang="zh-CN" i="1" dirty="0" err="1"/>
              <a:t>zk.getChildren</a:t>
            </a:r>
            <a:r>
              <a:rPr lang="en-US" altLang="zh-CN" i="1" dirty="0"/>
              <a:t>(</a:t>
            </a:r>
            <a:r>
              <a:rPr lang="en-US" altLang="zh-CN" i="1" dirty="0" err="1"/>
              <a:t>event.getPath</a:t>
            </a:r>
            <a:r>
              <a:rPr lang="en-US" altLang="zh-CN" i="1" dirty="0"/>
              <a:t>(), true));</a:t>
            </a:r>
            <a:endParaRPr lang="zh-CN" altLang="zh-CN" i="1" dirty="0"/>
          </a:p>
          <a:p>
            <a:pPr marL="0" indent="0">
              <a:buNone/>
            </a:pPr>
            <a:r>
              <a:rPr lang="en-US" altLang="zh-CN" i="1" dirty="0"/>
              <a:t>				} catch (Exception e)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class IChildren2Callback implements AsyncCallback.Children2Callback {</a:t>
            </a:r>
            <a:endParaRPr lang="zh-CN" altLang="zh-CN" i="1" dirty="0"/>
          </a:p>
          <a:p>
            <a:pPr marL="0" indent="0">
              <a:buNone/>
            </a:pPr>
            <a:r>
              <a:rPr lang="en-US" altLang="zh-CN" i="1" dirty="0"/>
              <a:t>	public void </a:t>
            </a:r>
            <a:r>
              <a:rPr lang="en-US" altLang="zh-CN" i="1" dirty="0" err="1"/>
              <a:t>processResult</a:t>
            </a:r>
            <a:r>
              <a:rPr lang="en-US" altLang="zh-CN" i="1" dirty="0"/>
              <a:t>(int </a:t>
            </a:r>
            <a:r>
              <a:rPr lang="en-US" altLang="zh-CN" i="1" dirty="0" err="1"/>
              <a:t>rc</a:t>
            </a:r>
            <a:r>
              <a:rPr lang="en-US" altLang="zh-CN" i="1" dirty="0"/>
              <a:t>, String path, Object </a:t>
            </a:r>
            <a:r>
              <a:rPr lang="en-US" altLang="zh-CN" i="1" dirty="0" err="1"/>
              <a:t>ctx</a:t>
            </a:r>
            <a:r>
              <a:rPr lang="en-US" altLang="zh-CN" i="1" dirty="0"/>
              <a:t>, List&lt;String&gt; children, Stat stat) {</a:t>
            </a:r>
            <a:endParaRPr lang="zh-CN" altLang="zh-CN" i="1" dirty="0"/>
          </a:p>
          <a:p>
            <a:pPr marL="0" indent="0">
              <a:buNone/>
            </a:pPr>
            <a:r>
              <a:rPr lang="en-US" altLang="zh-CN" i="1" dirty="0"/>
              <a:t>		</a:t>
            </a:r>
            <a:r>
              <a:rPr lang="en-US" altLang="zh-CN" i="1" dirty="0" err="1"/>
              <a:t>System.out.println</a:t>
            </a:r>
            <a:r>
              <a:rPr lang="en-US" altLang="zh-CN" i="1" dirty="0"/>
              <a:t>("Get children </a:t>
            </a:r>
            <a:r>
              <a:rPr lang="en-US" altLang="zh-CN" i="1" dirty="0" err="1"/>
              <a:t>znode</a:t>
            </a:r>
            <a:r>
              <a:rPr lang="en-US" altLang="zh-CN" i="1" dirty="0"/>
              <a:t> result: result code: " + </a:t>
            </a:r>
            <a:r>
              <a:rPr lang="en-US" altLang="zh-CN" i="1" dirty="0" err="1"/>
              <a:t>rc</a:t>
            </a:r>
            <a:r>
              <a:rPr lang="en-US" altLang="zh-CN" i="1" dirty="0"/>
              <a:t> + ", param path: " + path + ", </a:t>
            </a:r>
            <a:r>
              <a:rPr lang="en-US" altLang="zh-CN" i="1" dirty="0" err="1"/>
              <a:t>ctx</a:t>
            </a:r>
            <a:r>
              <a:rPr lang="en-US" altLang="zh-CN" i="1" dirty="0"/>
              <a:t>: " + </a:t>
            </a:r>
            <a:r>
              <a:rPr lang="en-US" altLang="zh-CN" i="1" dirty="0" err="1"/>
              <a:t>ctx</a:t>
            </a:r>
            <a:r>
              <a:rPr lang="en-US" altLang="zh-CN" i="1" dirty="0"/>
              <a:t> + ", children list: " + children + ", stat: " + stat);</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4" name="矩形 3">
            <a:extLst>
              <a:ext uri="{FF2B5EF4-FFF2-40B4-BE49-F238E27FC236}">
                <a16:creationId xmlns:a16="http://schemas.microsoft.com/office/drawing/2014/main" id="{4A5CB4C7-9686-4608-B28C-F384D611190B}"/>
              </a:ext>
            </a:extLst>
          </p:cNvPr>
          <p:cNvSpPr/>
          <p:nvPr/>
        </p:nvSpPr>
        <p:spPr>
          <a:xfrm>
            <a:off x="3943350" y="96084"/>
            <a:ext cx="4572000" cy="1785104"/>
          </a:xfrm>
          <a:prstGeom prst="rect">
            <a:avLst/>
          </a:prstGeom>
        </p:spPr>
        <p:txBody>
          <a:bodyPr>
            <a:spAutoFit/>
          </a:bodyPr>
          <a:lstStyle/>
          <a:p>
            <a:pPr algn="just">
              <a:spcAft>
                <a:spcPts val="0"/>
              </a:spcAft>
            </a:pPr>
            <a:r>
              <a:rPr lang="zh-CN"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Get children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result: result code: 0, param path: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ctx</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null, children list: [c1], stat: 4294967496,4294967496,1563420475412,1563420475412,0,1,0,0,0,1,4294967497</a:t>
            </a:r>
          </a:p>
          <a:p>
            <a:pPr indent="127000" algn="just">
              <a:spcAft>
                <a:spcPts val="0"/>
              </a:spcAft>
            </a:pPr>
            <a:endPar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type:NodeChildrenChanged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path:/</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Reget</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child: [c1, c2]</a:t>
            </a:r>
          </a:p>
        </p:txBody>
      </p:sp>
    </p:spTree>
    <p:extLst>
      <p:ext uri="{BB962C8B-B14F-4D97-AF65-F5344CB8AC3E}">
        <p14:creationId xmlns:p14="http://schemas.microsoft.com/office/powerpoint/2010/main" val="1349200403"/>
      </p:ext>
    </p:extLst>
  </p:cSld>
  <p:clrMapOvr>
    <a:masterClrMapping/>
  </p:clrMapOvr>
  <p:transition spd="med">
    <p:pull/>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7B7FB-B49C-4FFC-93EF-37FC6162CFE2}"/>
              </a:ext>
            </a:extLst>
          </p:cNvPr>
          <p:cNvSpPr>
            <a:spLocks noGrp="1"/>
          </p:cNvSpPr>
          <p:nvPr>
            <p:ph type="title"/>
          </p:nvPr>
        </p:nvSpPr>
        <p:spPr/>
        <p:txBody>
          <a:bodyPr/>
          <a:lstStyle/>
          <a:p>
            <a:r>
              <a:rPr lang="en-US" altLang="zh-CN" dirty="0" err="1"/>
              <a:t>ZooKeeper</a:t>
            </a:r>
            <a:r>
              <a:rPr lang="en-US" altLang="zh-CN" dirty="0"/>
              <a:t> </a:t>
            </a:r>
            <a:r>
              <a:rPr lang="en-US" altLang="zh-CN" dirty="0" err="1"/>
              <a:t>getDataAPI</a:t>
            </a:r>
            <a:r>
              <a:rPr lang="zh-CN" altLang="zh-CN" dirty="0"/>
              <a:t>方法参数说明</a:t>
            </a:r>
            <a:endParaRPr lang="zh-CN" altLang="en-US" dirty="0"/>
          </a:p>
        </p:txBody>
      </p:sp>
      <p:graphicFrame>
        <p:nvGraphicFramePr>
          <p:cNvPr id="4" name="内容占位符 3">
            <a:extLst>
              <a:ext uri="{FF2B5EF4-FFF2-40B4-BE49-F238E27FC236}">
                <a16:creationId xmlns:a16="http://schemas.microsoft.com/office/drawing/2014/main" id="{57A93CC3-BBBF-4B13-98AE-0B18D7DD1591}"/>
              </a:ext>
            </a:extLst>
          </p:cNvPr>
          <p:cNvGraphicFramePr>
            <a:graphicFrameLocks noGrp="1"/>
          </p:cNvGraphicFramePr>
          <p:nvPr>
            <p:ph idx="1"/>
            <p:extLst>
              <p:ext uri="{D42A27DB-BD31-4B8C-83A1-F6EECF244321}">
                <p14:modId xmlns:p14="http://schemas.microsoft.com/office/powerpoint/2010/main" val="635201018"/>
              </p:ext>
            </p:extLst>
          </p:nvPr>
        </p:nvGraphicFramePr>
        <p:xfrm>
          <a:off x="628650" y="1396544"/>
          <a:ext cx="7886700" cy="292608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4233212456"/>
                    </a:ext>
                  </a:extLst>
                </a:gridCol>
                <a:gridCol w="6408419">
                  <a:extLst>
                    <a:ext uri="{9D8B030D-6E8A-4147-A177-3AD203B41FA5}">
                      <a16:colId xmlns:a16="http://schemas.microsoft.com/office/drawing/2014/main" val="1520877811"/>
                    </a:ext>
                  </a:extLst>
                </a:gridCol>
              </a:tblGrid>
              <a:tr h="0">
                <a:tc>
                  <a:txBody>
                    <a:bodyPr/>
                    <a:lstStyle/>
                    <a:p>
                      <a:pPr algn="ctr">
                        <a:spcAft>
                          <a:spcPts val="0"/>
                        </a:spcAft>
                      </a:pPr>
                      <a:r>
                        <a:rPr lang="zh-CN" sz="1600" b="0" kern="0">
                          <a:effectLst/>
                          <a:latin typeface="微软雅黑" panose="020B0503020204020204" pitchFamily="34" charset="-122"/>
                          <a:ea typeface="微软雅黑" panose="020B0503020204020204" pitchFamily="34" charset="-122"/>
                        </a:rPr>
                        <a:t>参数名</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600" b="0" kern="0">
                          <a:effectLst/>
                          <a:latin typeface="微软雅黑" panose="020B0503020204020204" pitchFamily="34" charset="-122"/>
                          <a:ea typeface="微软雅黑" panose="020B0503020204020204" pitchFamily="34" charset="-122"/>
                        </a:rPr>
                        <a:t>说明</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945685144"/>
                  </a:ext>
                </a:extLst>
              </a:tr>
              <a:tr h="0">
                <a:tc>
                  <a:txBody>
                    <a:bodyPr/>
                    <a:lstStyle/>
                    <a:p>
                      <a:pPr algn="l">
                        <a:spcAft>
                          <a:spcPts val="0"/>
                        </a:spcAft>
                      </a:pPr>
                      <a:r>
                        <a:rPr lang="en-US" sz="1600" b="0" kern="0">
                          <a:effectLst/>
                          <a:latin typeface="微软雅黑" panose="020B0503020204020204" pitchFamily="34" charset="-122"/>
                          <a:ea typeface="微软雅黑" panose="020B0503020204020204" pitchFamily="34" charset="-122"/>
                        </a:rPr>
                        <a:t>path</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b="0" kern="0">
                          <a:effectLst/>
                          <a:latin typeface="微软雅黑" panose="020B0503020204020204" pitchFamily="34" charset="-122"/>
                          <a:ea typeface="微软雅黑" panose="020B0503020204020204" pitchFamily="34" charset="-122"/>
                        </a:rPr>
                        <a:t>指定数据节点的路径</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659666656"/>
                  </a:ext>
                </a:extLst>
              </a:tr>
              <a:tr h="0">
                <a:tc>
                  <a:txBody>
                    <a:bodyPr/>
                    <a:lstStyle/>
                    <a:p>
                      <a:pPr algn="l">
                        <a:spcAft>
                          <a:spcPts val="0"/>
                        </a:spcAft>
                      </a:pPr>
                      <a:r>
                        <a:rPr lang="en-US" sz="1600" b="0" kern="0">
                          <a:effectLst/>
                          <a:latin typeface="微软雅黑" panose="020B0503020204020204" pitchFamily="34" charset="-122"/>
                          <a:ea typeface="微软雅黑" panose="020B0503020204020204" pitchFamily="34" charset="-122"/>
                        </a:rPr>
                        <a:t>watcher</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b="0" kern="0">
                          <a:effectLst/>
                          <a:latin typeface="微软雅黑" panose="020B0503020204020204" pitchFamily="34" charset="-122"/>
                          <a:ea typeface="微软雅黑" panose="020B0503020204020204" pitchFamily="34" charset="-122"/>
                        </a:rPr>
                        <a:t>注册的</a:t>
                      </a:r>
                      <a:r>
                        <a:rPr lang="en-US" sz="1600" b="0" kern="0">
                          <a:effectLst/>
                          <a:latin typeface="微软雅黑" panose="020B0503020204020204" pitchFamily="34" charset="-122"/>
                          <a:ea typeface="微软雅黑" panose="020B0503020204020204" pitchFamily="34" charset="-122"/>
                        </a:rPr>
                        <a:t>Watcher</a:t>
                      </a:r>
                      <a:r>
                        <a:rPr lang="zh-CN" sz="1600" b="0" kern="0">
                          <a:effectLst/>
                          <a:latin typeface="微软雅黑" panose="020B0503020204020204" pitchFamily="34" charset="-122"/>
                          <a:ea typeface="微软雅黑" panose="020B0503020204020204" pitchFamily="34" charset="-122"/>
                        </a:rPr>
                        <a:t>。一旦之后节点内容有变更，那么就会向客户端发送通知。该参数允许传入</a:t>
                      </a:r>
                      <a:r>
                        <a:rPr lang="en-US" sz="1600" b="0" kern="0">
                          <a:effectLst/>
                          <a:latin typeface="微软雅黑" panose="020B0503020204020204" pitchFamily="34" charset="-122"/>
                          <a:ea typeface="微软雅黑" panose="020B0503020204020204" pitchFamily="34" charset="-122"/>
                        </a:rPr>
                        <a:t>null</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82822520"/>
                  </a:ext>
                </a:extLst>
              </a:tr>
              <a:tr h="0">
                <a:tc>
                  <a:txBody>
                    <a:bodyPr/>
                    <a:lstStyle/>
                    <a:p>
                      <a:pPr algn="l">
                        <a:spcAft>
                          <a:spcPts val="0"/>
                        </a:spcAft>
                      </a:pPr>
                      <a:r>
                        <a:rPr lang="en-US" sz="1600" b="0" kern="0">
                          <a:effectLst/>
                          <a:latin typeface="微软雅黑" panose="020B0503020204020204" pitchFamily="34" charset="-122"/>
                          <a:ea typeface="微软雅黑" panose="020B0503020204020204" pitchFamily="34" charset="-122"/>
                        </a:rPr>
                        <a:t>watch</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b="0" kern="0">
                          <a:effectLst/>
                          <a:latin typeface="微软雅黑" panose="020B0503020204020204" pitchFamily="34" charset="-122"/>
                          <a:ea typeface="微软雅黑" panose="020B0503020204020204" pitchFamily="34" charset="-122"/>
                        </a:rPr>
                        <a:t>表明是否需要注册一个</a:t>
                      </a:r>
                      <a:r>
                        <a:rPr lang="en-US" sz="1600" b="0" kern="0">
                          <a:effectLst/>
                          <a:latin typeface="微软雅黑" panose="020B0503020204020204" pitchFamily="34" charset="-122"/>
                          <a:ea typeface="微软雅黑" panose="020B0503020204020204" pitchFamily="34" charset="-122"/>
                        </a:rPr>
                        <a:t>Watcher</a:t>
                      </a:r>
                      <a:r>
                        <a:rPr lang="zh-CN" sz="1600" b="0" kern="0">
                          <a:effectLst/>
                          <a:latin typeface="微软雅黑" panose="020B0503020204020204" pitchFamily="34" charset="-122"/>
                          <a:ea typeface="微软雅黑" panose="020B0503020204020204" pitchFamily="34" charset="-122"/>
                        </a:rPr>
                        <a:t>。如果这个参数值为</a:t>
                      </a:r>
                      <a:r>
                        <a:rPr lang="en-US" sz="1600" b="0" kern="0">
                          <a:effectLst/>
                          <a:latin typeface="微软雅黑" panose="020B0503020204020204" pitchFamily="34" charset="-122"/>
                          <a:ea typeface="微软雅黑" panose="020B0503020204020204" pitchFamily="34" charset="-122"/>
                        </a:rPr>
                        <a:t>true</a:t>
                      </a:r>
                      <a:r>
                        <a:rPr lang="zh-CN" sz="1600" b="0" kern="0">
                          <a:effectLst/>
                          <a:latin typeface="微软雅黑" panose="020B0503020204020204" pitchFamily="34" charset="-122"/>
                          <a:ea typeface="微软雅黑" panose="020B0503020204020204" pitchFamily="34" charset="-122"/>
                        </a:rPr>
                        <a:t>，那么</a:t>
                      </a:r>
                      <a:r>
                        <a:rPr lang="en-US" sz="1600" b="0" kern="0">
                          <a:effectLst/>
                          <a:latin typeface="微软雅黑" panose="020B0503020204020204" pitchFamily="34" charset="-122"/>
                          <a:ea typeface="微软雅黑" panose="020B0503020204020204" pitchFamily="34" charset="-122"/>
                        </a:rPr>
                        <a:t>ZooKeeper</a:t>
                      </a:r>
                      <a:r>
                        <a:rPr lang="zh-CN" sz="1600" b="0" kern="0">
                          <a:effectLst/>
                          <a:latin typeface="微软雅黑" panose="020B0503020204020204" pitchFamily="34" charset="-122"/>
                          <a:ea typeface="微软雅黑" panose="020B0503020204020204" pitchFamily="34" charset="-122"/>
                        </a:rPr>
                        <a:t>客户端会自动使用默认</a:t>
                      </a:r>
                      <a:r>
                        <a:rPr lang="en-US" sz="1600" b="0" kern="0">
                          <a:effectLst/>
                          <a:latin typeface="微软雅黑" panose="020B0503020204020204" pitchFamily="34" charset="-122"/>
                          <a:ea typeface="微软雅黑" panose="020B0503020204020204" pitchFamily="34" charset="-122"/>
                        </a:rPr>
                        <a:t>Watcher</a:t>
                      </a:r>
                      <a:r>
                        <a:rPr lang="zh-CN" sz="1600" b="0" kern="0">
                          <a:effectLst/>
                          <a:latin typeface="微软雅黑" panose="020B0503020204020204" pitchFamily="34" charset="-122"/>
                          <a:ea typeface="微软雅黑" panose="020B0503020204020204" pitchFamily="34" charset="-122"/>
                        </a:rPr>
                        <a:t>；如果为</a:t>
                      </a:r>
                      <a:r>
                        <a:rPr lang="en-US" sz="1600" b="0" kern="0">
                          <a:effectLst/>
                          <a:latin typeface="微软雅黑" panose="020B0503020204020204" pitchFamily="34" charset="-122"/>
                          <a:ea typeface="微软雅黑" panose="020B0503020204020204" pitchFamily="34" charset="-122"/>
                        </a:rPr>
                        <a:t>false</a:t>
                      </a:r>
                      <a:r>
                        <a:rPr lang="zh-CN" sz="1600" b="0" kern="0">
                          <a:effectLst/>
                          <a:latin typeface="微软雅黑" panose="020B0503020204020204" pitchFamily="34" charset="-122"/>
                          <a:ea typeface="微软雅黑" panose="020B0503020204020204" pitchFamily="34" charset="-122"/>
                        </a:rPr>
                        <a:t>，表明不需要注册</a:t>
                      </a:r>
                      <a:r>
                        <a:rPr lang="en-US" sz="1600" b="0" kern="0">
                          <a:effectLst/>
                          <a:latin typeface="微软雅黑" panose="020B0503020204020204" pitchFamily="34" charset="-122"/>
                          <a:ea typeface="微软雅黑" panose="020B0503020204020204" pitchFamily="34" charset="-122"/>
                        </a:rPr>
                        <a:t>Watcher</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661849324"/>
                  </a:ext>
                </a:extLst>
              </a:tr>
              <a:tr h="0">
                <a:tc>
                  <a:txBody>
                    <a:bodyPr/>
                    <a:lstStyle/>
                    <a:p>
                      <a:pPr algn="l">
                        <a:spcAft>
                          <a:spcPts val="0"/>
                        </a:spcAft>
                      </a:pPr>
                      <a:r>
                        <a:rPr lang="en-US" sz="1600" b="0" kern="0">
                          <a:effectLst/>
                          <a:latin typeface="微软雅黑" panose="020B0503020204020204" pitchFamily="34" charset="-122"/>
                          <a:ea typeface="微软雅黑" panose="020B0503020204020204" pitchFamily="34" charset="-122"/>
                        </a:rPr>
                        <a:t>cb</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b="0" kern="0">
                          <a:effectLst/>
                          <a:latin typeface="微软雅黑" panose="020B0503020204020204" pitchFamily="34" charset="-122"/>
                          <a:ea typeface="微软雅黑" panose="020B0503020204020204" pitchFamily="34" charset="-122"/>
                        </a:rPr>
                        <a:t>注册一个异步回调函数</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170719718"/>
                  </a:ext>
                </a:extLst>
              </a:tr>
              <a:tr h="0">
                <a:tc>
                  <a:txBody>
                    <a:bodyPr/>
                    <a:lstStyle/>
                    <a:p>
                      <a:pPr algn="l">
                        <a:spcAft>
                          <a:spcPts val="0"/>
                        </a:spcAft>
                      </a:pPr>
                      <a:r>
                        <a:rPr lang="en-US" sz="1600" b="0" kern="0">
                          <a:effectLst/>
                          <a:latin typeface="微软雅黑" panose="020B0503020204020204" pitchFamily="34" charset="-122"/>
                          <a:ea typeface="微软雅黑" panose="020B0503020204020204" pitchFamily="34" charset="-122"/>
                        </a:rPr>
                        <a:t>ctx</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b="0" kern="0">
                          <a:effectLst/>
                          <a:latin typeface="微软雅黑" panose="020B0503020204020204" pitchFamily="34" charset="-122"/>
                          <a:ea typeface="微软雅黑" panose="020B0503020204020204" pitchFamily="34" charset="-122"/>
                        </a:rPr>
                        <a:t>用于传递上下文信息的对象</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0781268"/>
                  </a:ext>
                </a:extLst>
              </a:tr>
              <a:tr h="0">
                <a:tc>
                  <a:txBody>
                    <a:bodyPr/>
                    <a:lstStyle/>
                    <a:p>
                      <a:pPr algn="l">
                        <a:spcAft>
                          <a:spcPts val="0"/>
                        </a:spcAft>
                      </a:pPr>
                      <a:r>
                        <a:rPr lang="en-US" sz="1600" b="0" kern="0">
                          <a:effectLst/>
                          <a:latin typeface="微软雅黑" panose="020B0503020204020204" pitchFamily="34" charset="-122"/>
                          <a:ea typeface="微软雅黑" panose="020B0503020204020204" pitchFamily="34" charset="-122"/>
                        </a:rPr>
                        <a:t>stat</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b="0" kern="0" dirty="0">
                          <a:effectLst/>
                          <a:latin typeface="微软雅黑" panose="020B0503020204020204" pitchFamily="34" charset="-122"/>
                          <a:ea typeface="微软雅黑" panose="020B0503020204020204" pitchFamily="34" charset="-122"/>
                        </a:rPr>
                        <a:t>指定数据节点的节点状态信息。使用方法是在方法中传入一个旧的</a:t>
                      </a:r>
                      <a:r>
                        <a:rPr lang="en-US" sz="1600" b="0" kern="0" dirty="0">
                          <a:effectLst/>
                          <a:latin typeface="微软雅黑" panose="020B0503020204020204" pitchFamily="34" charset="-122"/>
                          <a:ea typeface="微软雅黑" panose="020B0503020204020204" pitchFamily="34" charset="-122"/>
                        </a:rPr>
                        <a:t>stat</a:t>
                      </a:r>
                      <a:r>
                        <a:rPr lang="zh-CN" sz="1600" b="0" kern="0" dirty="0">
                          <a:effectLst/>
                          <a:latin typeface="微软雅黑" panose="020B0503020204020204" pitchFamily="34" charset="-122"/>
                          <a:ea typeface="微软雅黑" panose="020B0503020204020204" pitchFamily="34" charset="-122"/>
                        </a:rPr>
                        <a:t>变量，该</a:t>
                      </a:r>
                      <a:r>
                        <a:rPr lang="en-US" sz="1600" b="0" kern="0" dirty="0">
                          <a:effectLst/>
                          <a:latin typeface="微软雅黑" panose="020B0503020204020204" pitchFamily="34" charset="-122"/>
                          <a:ea typeface="微软雅黑" panose="020B0503020204020204" pitchFamily="34" charset="-122"/>
                        </a:rPr>
                        <a:t>stat</a:t>
                      </a:r>
                      <a:r>
                        <a:rPr lang="zh-CN" sz="1600" b="0" kern="0" dirty="0">
                          <a:effectLst/>
                          <a:latin typeface="微软雅黑" panose="020B0503020204020204" pitchFamily="34" charset="-122"/>
                          <a:ea typeface="微软雅黑" panose="020B0503020204020204" pitchFamily="34" charset="-122"/>
                        </a:rPr>
                        <a:t>变量会在方法执行过程中，被来自服务端响应的新</a:t>
                      </a:r>
                      <a:r>
                        <a:rPr lang="en-US" sz="1600" b="0" kern="0" dirty="0">
                          <a:effectLst/>
                          <a:latin typeface="微软雅黑" panose="020B0503020204020204" pitchFamily="34" charset="-122"/>
                          <a:ea typeface="微软雅黑" panose="020B0503020204020204" pitchFamily="34" charset="-122"/>
                        </a:rPr>
                        <a:t>stat</a:t>
                      </a:r>
                      <a:r>
                        <a:rPr lang="zh-CN" sz="1600" b="0" kern="0" dirty="0">
                          <a:effectLst/>
                          <a:latin typeface="微软雅黑" panose="020B0503020204020204" pitchFamily="34" charset="-122"/>
                          <a:ea typeface="微软雅黑" panose="020B0503020204020204" pitchFamily="34" charset="-122"/>
                        </a:rPr>
                        <a:t>对象替换</a:t>
                      </a:r>
                      <a:endParaRPr lang="zh-CN" sz="1600" b="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871514446"/>
                  </a:ext>
                </a:extLst>
              </a:tr>
            </a:tbl>
          </a:graphicData>
        </a:graphic>
      </p:graphicFrame>
    </p:spTree>
    <p:extLst>
      <p:ext uri="{BB962C8B-B14F-4D97-AF65-F5344CB8AC3E}">
        <p14:creationId xmlns:p14="http://schemas.microsoft.com/office/powerpoint/2010/main" val="2354504384"/>
      </p:ext>
    </p:extLst>
  </p:cSld>
  <p:clrMapOvr>
    <a:masterClrMapping/>
  </p:clrMapOvr>
  <p:transition spd="med">
    <p:pull/>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4836E-823A-480C-843E-232913B978DE}"/>
              </a:ext>
            </a:extLst>
          </p:cNvPr>
          <p:cNvSpPr>
            <a:spLocks noGrp="1"/>
          </p:cNvSpPr>
          <p:nvPr>
            <p:ph type="title"/>
          </p:nvPr>
        </p:nvSpPr>
        <p:spPr/>
        <p:txBody>
          <a:bodyPr/>
          <a:lstStyle/>
          <a:p>
            <a:r>
              <a:rPr lang="zh-CN" altLang="zh-CN" dirty="0"/>
              <a:t>【实例</a:t>
            </a:r>
            <a:r>
              <a:rPr lang="en-US" altLang="zh-CN" dirty="0"/>
              <a:t>6-7</a:t>
            </a:r>
            <a:r>
              <a:rPr lang="zh-CN" altLang="zh-CN" dirty="0"/>
              <a:t>】</a:t>
            </a:r>
            <a:endParaRPr lang="zh-CN" altLang="en-US" dirty="0"/>
          </a:p>
        </p:txBody>
      </p:sp>
      <p:sp>
        <p:nvSpPr>
          <p:cNvPr id="3" name="内容占位符 2">
            <a:extLst>
              <a:ext uri="{FF2B5EF4-FFF2-40B4-BE49-F238E27FC236}">
                <a16:creationId xmlns:a16="http://schemas.microsoft.com/office/drawing/2014/main" id="{7E6CC355-DD6C-48AC-9A94-551C4E09E2AF}"/>
              </a:ext>
            </a:extLst>
          </p:cNvPr>
          <p:cNvSpPr>
            <a:spLocks noGrp="1"/>
          </p:cNvSpPr>
          <p:nvPr>
            <p:ph idx="1"/>
          </p:nvPr>
        </p:nvSpPr>
        <p:spPr/>
        <p:txBody>
          <a:bodyPr>
            <a:normAutofit fontScale="85000" lnSpcReduction="10000"/>
          </a:bodyPr>
          <a:lstStyle/>
          <a:p>
            <a:r>
              <a:rPr lang="zh-CN" altLang="zh-CN" sz="600" dirty="0"/>
              <a:t>【实例</a:t>
            </a:r>
            <a:r>
              <a:rPr lang="en-US" altLang="zh-CN" sz="600" dirty="0"/>
              <a:t>6-7</a:t>
            </a:r>
            <a:r>
              <a:rPr lang="zh-CN" altLang="zh-CN" sz="600" dirty="0"/>
              <a:t>】使用同步方式的</a:t>
            </a:r>
            <a:r>
              <a:rPr lang="en-US" altLang="zh-CN" sz="600" dirty="0" err="1"/>
              <a:t>getData</a:t>
            </a:r>
            <a:r>
              <a:rPr lang="en-US" altLang="zh-CN" sz="600" dirty="0"/>
              <a:t> API</a:t>
            </a:r>
            <a:r>
              <a:rPr lang="zh-CN" altLang="zh-CN" sz="600" dirty="0"/>
              <a:t>获取</a:t>
            </a:r>
            <a:r>
              <a:rPr lang="en-US" altLang="zh-CN" sz="600" dirty="0" err="1"/>
              <a:t>ZooKeeper</a:t>
            </a:r>
            <a:r>
              <a:rPr lang="zh-CN" altLang="zh-CN" sz="600" dirty="0"/>
              <a:t>数据节点的数据内容。</a:t>
            </a:r>
          </a:p>
          <a:p>
            <a:pPr marL="0" indent="0">
              <a:buNone/>
            </a:pPr>
            <a:r>
              <a:rPr lang="en-US" altLang="zh-CN" sz="600" i="1" dirty="0"/>
              <a:t>……</a:t>
            </a:r>
            <a:endParaRPr lang="zh-CN" altLang="zh-CN" sz="600" i="1" dirty="0"/>
          </a:p>
          <a:p>
            <a:pPr marL="0" indent="0">
              <a:buNone/>
            </a:pPr>
            <a:r>
              <a:rPr lang="en-US" altLang="zh-CN" sz="600" i="1" dirty="0"/>
              <a:t>// </a:t>
            </a:r>
            <a:r>
              <a:rPr lang="zh-CN" altLang="zh-CN" sz="600" i="1" dirty="0"/>
              <a:t>使用同步方式的</a:t>
            </a:r>
            <a:r>
              <a:rPr lang="en-US" altLang="zh-CN" sz="600" i="1" dirty="0" err="1"/>
              <a:t>getData</a:t>
            </a:r>
            <a:r>
              <a:rPr lang="en-US" altLang="zh-CN" sz="600" i="1" dirty="0"/>
              <a:t> API</a:t>
            </a:r>
            <a:r>
              <a:rPr lang="zh-CN" altLang="zh-CN" sz="600" i="1" dirty="0"/>
              <a:t>获取</a:t>
            </a:r>
            <a:r>
              <a:rPr lang="en-US" altLang="zh-CN" sz="600" i="1" dirty="0" err="1"/>
              <a:t>ZooKeeper</a:t>
            </a:r>
            <a:r>
              <a:rPr lang="zh-CN" altLang="zh-CN" sz="600" i="1" dirty="0"/>
              <a:t>数据节点的数据内容</a:t>
            </a:r>
          </a:p>
          <a:p>
            <a:pPr marL="0" indent="0">
              <a:buNone/>
            </a:pPr>
            <a:r>
              <a:rPr lang="en-US" altLang="zh-CN" sz="600" i="1" dirty="0"/>
              <a:t>public class </a:t>
            </a:r>
            <a:r>
              <a:rPr lang="en-US" altLang="zh-CN" sz="600" i="1" dirty="0" err="1"/>
              <a:t>ReadZnodeGetDataSample_Sync</a:t>
            </a:r>
            <a:r>
              <a:rPr lang="en-US" altLang="zh-CN" sz="600" i="1" dirty="0"/>
              <a:t> implements Watcher {</a:t>
            </a:r>
            <a:endParaRPr lang="zh-CN" altLang="zh-CN" sz="600" i="1" dirty="0"/>
          </a:p>
          <a:p>
            <a:pPr marL="0" indent="0">
              <a:buNone/>
            </a:pPr>
            <a:r>
              <a:rPr lang="en-US" altLang="zh-CN" sz="600" i="1" dirty="0"/>
              <a:t>	private static </a:t>
            </a:r>
            <a:r>
              <a:rPr lang="en-US" altLang="zh-CN" sz="600" i="1" dirty="0" err="1"/>
              <a:t>CountDownLatch</a:t>
            </a:r>
            <a:r>
              <a:rPr lang="en-US" altLang="zh-CN" sz="600" i="1" dirty="0"/>
              <a:t> </a:t>
            </a:r>
            <a:r>
              <a:rPr lang="en-US" altLang="zh-CN" sz="600" i="1" dirty="0" err="1"/>
              <a:t>connectedSemaphore</a:t>
            </a:r>
            <a:r>
              <a:rPr lang="en-US" altLang="zh-CN" sz="600" i="1" dirty="0"/>
              <a:t> = new </a:t>
            </a:r>
            <a:r>
              <a:rPr lang="en-US" altLang="zh-CN" sz="600" i="1" dirty="0" err="1"/>
              <a:t>CountDownLatch</a:t>
            </a:r>
            <a:r>
              <a:rPr lang="en-US" altLang="zh-CN" sz="600" i="1" dirty="0"/>
              <a:t>(1);</a:t>
            </a:r>
            <a:endParaRPr lang="zh-CN" altLang="zh-CN" sz="600" i="1" dirty="0"/>
          </a:p>
          <a:p>
            <a:pPr marL="0" indent="0">
              <a:buNone/>
            </a:pPr>
            <a:r>
              <a:rPr lang="en-US" altLang="zh-CN" sz="600" i="1" dirty="0"/>
              <a:t>	private static </a:t>
            </a:r>
            <a:r>
              <a:rPr lang="en-US" altLang="zh-CN" sz="600" i="1" dirty="0" err="1"/>
              <a:t>ZooKeeper</a:t>
            </a:r>
            <a:r>
              <a:rPr lang="en-US" altLang="zh-CN" sz="600" i="1" dirty="0"/>
              <a:t> </a:t>
            </a:r>
            <a:r>
              <a:rPr lang="en-US" altLang="zh-CN" sz="600" i="1" dirty="0" err="1"/>
              <a:t>zk</a:t>
            </a:r>
            <a:r>
              <a:rPr lang="en-US" altLang="zh-CN" sz="600" i="1" dirty="0"/>
              <a:t> = null;</a:t>
            </a:r>
            <a:endParaRPr lang="zh-CN" altLang="zh-CN" sz="600" i="1" dirty="0"/>
          </a:p>
          <a:p>
            <a:pPr marL="0" indent="0">
              <a:buNone/>
            </a:pPr>
            <a:r>
              <a:rPr lang="en-US" altLang="zh-CN" sz="600" i="1" dirty="0"/>
              <a:t>	private static Stat </a:t>
            </a:r>
            <a:r>
              <a:rPr lang="en-US" altLang="zh-CN" sz="600" i="1" dirty="0" err="1"/>
              <a:t>stat</a:t>
            </a:r>
            <a:r>
              <a:rPr lang="en-US" altLang="zh-CN" sz="600" i="1" dirty="0"/>
              <a:t> = new Stat();</a:t>
            </a:r>
            <a:endParaRPr lang="zh-CN" altLang="zh-CN" sz="600" i="1" dirty="0"/>
          </a:p>
          <a:p>
            <a:pPr marL="0" indent="0">
              <a:buNone/>
            </a:pPr>
            <a:r>
              <a:rPr lang="en-US" altLang="zh-CN" sz="600" i="1" dirty="0"/>
              <a:t> </a:t>
            </a:r>
            <a:endParaRPr lang="zh-CN" altLang="zh-CN" sz="600" i="1" dirty="0"/>
          </a:p>
          <a:p>
            <a:pPr marL="0" indent="0">
              <a:buNone/>
            </a:pPr>
            <a:r>
              <a:rPr lang="en-US" altLang="zh-CN" sz="600" i="1" dirty="0"/>
              <a:t>	public static void main(String[] </a:t>
            </a:r>
            <a:r>
              <a:rPr lang="en-US" altLang="zh-CN" sz="600" i="1" dirty="0" err="1"/>
              <a:t>args</a:t>
            </a:r>
            <a:r>
              <a:rPr lang="en-US" altLang="zh-CN" sz="600" i="1" dirty="0"/>
              <a:t>) throws Exception {</a:t>
            </a:r>
            <a:endParaRPr lang="zh-CN" altLang="zh-CN" sz="600" i="1" dirty="0"/>
          </a:p>
          <a:p>
            <a:pPr marL="0" indent="0">
              <a:buNone/>
            </a:pPr>
            <a:r>
              <a:rPr lang="en-US" altLang="zh-CN" sz="600" i="1" dirty="0"/>
              <a:t>		String path = "/</a:t>
            </a:r>
            <a:r>
              <a:rPr lang="en-US" altLang="zh-CN" sz="600" i="1" dirty="0" err="1"/>
              <a:t>xijing</a:t>
            </a:r>
            <a:r>
              <a:rPr lang="en-US" altLang="zh-CN" sz="600" i="1" dirty="0"/>
              <a:t>";</a:t>
            </a:r>
            <a:endParaRPr lang="zh-CN" altLang="zh-CN" sz="600" i="1" dirty="0"/>
          </a:p>
          <a:p>
            <a:pPr marL="0" indent="0">
              <a:buNone/>
            </a:pPr>
            <a:r>
              <a:rPr lang="en-US" altLang="zh-CN" sz="600" i="1" dirty="0"/>
              <a:t>		</a:t>
            </a:r>
            <a:r>
              <a:rPr lang="en-US" altLang="zh-CN" sz="600" i="1" dirty="0" err="1"/>
              <a:t>zk</a:t>
            </a:r>
            <a:r>
              <a:rPr lang="en-US" altLang="zh-CN" sz="600" i="1" dirty="0"/>
              <a:t> = new </a:t>
            </a:r>
            <a:r>
              <a:rPr lang="en-US" altLang="zh-CN" sz="600" i="1" dirty="0" err="1"/>
              <a:t>ZooKeeper</a:t>
            </a:r>
            <a:r>
              <a:rPr lang="en-US" altLang="zh-CN" sz="600" i="1" dirty="0"/>
              <a:t>("master:2181,slave1:2181,slave2:2181", 5000, new </a:t>
            </a:r>
            <a:r>
              <a:rPr lang="en-US" altLang="zh-CN" sz="600" i="1" dirty="0" err="1"/>
              <a:t>ReadZnodeGetDataSample_Sync</a:t>
            </a:r>
            <a:r>
              <a:rPr lang="en-US" altLang="zh-CN" sz="600" i="1" dirty="0"/>
              <a:t>());</a:t>
            </a:r>
            <a:endParaRPr lang="zh-CN" altLang="zh-CN" sz="600" i="1" dirty="0"/>
          </a:p>
          <a:p>
            <a:pPr marL="0" indent="0">
              <a:buNone/>
            </a:pPr>
            <a:r>
              <a:rPr lang="en-US" altLang="zh-CN" sz="600" i="1" dirty="0"/>
              <a:t>		</a:t>
            </a:r>
            <a:r>
              <a:rPr lang="en-US" altLang="zh-CN" sz="600" i="1" dirty="0" err="1"/>
              <a:t>connectedSemaphore.await</a:t>
            </a:r>
            <a:r>
              <a:rPr lang="en-US" altLang="zh-CN" sz="600" i="1" dirty="0"/>
              <a:t>();</a:t>
            </a:r>
            <a:endParaRPr lang="zh-CN" altLang="zh-CN" sz="600" i="1" dirty="0"/>
          </a:p>
          <a:p>
            <a:pPr marL="0" indent="0">
              <a:buNone/>
            </a:pPr>
            <a:r>
              <a:rPr lang="en-US" altLang="zh-CN" sz="600" i="1" dirty="0"/>
              <a:t>		</a:t>
            </a:r>
            <a:r>
              <a:rPr lang="en-US" altLang="zh-CN" sz="600" i="1" dirty="0" err="1"/>
              <a:t>zk.create</a:t>
            </a:r>
            <a:r>
              <a:rPr lang="en-US" altLang="zh-CN" sz="600" i="1" dirty="0"/>
              <a:t>(path, "</a:t>
            </a:r>
            <a:r>
              <a:rPr lang="en-US" altLang="zh-CN" sz="600" i="1" dirty="0" err="1"/>
              <a:t>xijing</a:t>
            </a:r>
            <a:r>
              <a:rPr lang="en-US" altLang="zh-CN" sz="600" i="1" dirty="0"/>
              <a:t> </a:t>
            </a:r>
            <a:r>
              <a:rPr lang="en-US" altLang="zh-CN" sz="600" i="1" dirty="0" err="1"/>
              <a:t>colleage</a:t>
            </a:r>
            <a:r>
              <a:rPr lang="en-US" altLang="zh-CN" sz="600" i="1" dirty="0"/>
              <a:t>".</a:t>
            </a:r>
            <a:r>
              <a:rPr lang="en-US" altLang="zh-CN" sz="600" i="1" dirty="0" err="1"/>
              <a:t>getBytes</a:t>
            </a:r>
            <a:r>
              <a:rPr lang="en-US" altLang="zh-CN" sz="600" i="1" dirty="0"/>
              <a:t>(), </a:t>
            </a:r>
            <a:r>
              <a:rPr lang="en-US" altLang="zh-CN" sz="600" i="1" dirty="0" err="1"/>
              <a:t>Ids.OPEN_ACL_UNSAFE</a:t>
            </a:r>
            <a:r>
              <a:rPr lang="en-US" altLang="zh-CN" sz="600" i="1" dirty="0"/>
              <a:t>, </a:t>
            </a:r>
            <a:r>
              <a:rPr lang="en-US" altLang="zh-CN" sz="600" i="1" dirty="0" err="1"/>
              <a:t>CreateMode.EPHEMERAL</a:t>
            </a:r>
            <a:r>
              <a:rPr lang="en-US" altLang="zh-CN" sz="600" i="1" dirty="0"/>
              <a:t>);</a:t>
            </a:r>
            <a:endParaRPr lang="zh-CN" altLang="zh-CN" sz="600" i="1" dirty="0"/>
          </a:p>
          <a:p>
            <a:pPr marL="0" indent="0">
              <a:buNone/>
            </a:pPr>
            <a:r>
              <a:rPr lang="en-US" altLang="zh-CN" sz="600" i="1" dirty="0"/>
              <a:t>		</a:t>
            </a:r>
            <a:r>
              <a:rPr lang="en-US" altLang="zh-CN" sz="600" i="1" dirty="0" err="1"/>
              <a:t>System.out.println</a:t>
            </a:r>
            <a:r>
              <a:rPr lang="en-US" altLang="zh-CN" sz="600" i="1" dirty="0"/>
              <a:t>(new String(</a:t>
            </a:r>
            <a:r>
              <a:rPr lang="en-US" altLang="zh-CN" sz="600" i="1" dirty="0" err="1"/>
              <a:t>zk.getData</a:t>
            </a:r>
            <a:r>
              <a:rPr lang="en-US" altLang="zh-CN" sz="600" i="1" dirty="0"/>
              <a:t>(path, true, stat)));</a:t>
            </a:r>
            <a:endParaRPr lang="zh-CN" altLang="zh-CN" sz="600" i="1" dirty="0"/>
          </a:p>
          <a:p>
            <a:pPr marL="0" indent="0">
              <a:buNone/>
            </a:pPr>
            <a:r>
              <a:rPr lang="en-US" altLang="zh-CN" sz="600" i="1" dirty="0"/>
              <a:t>		</a:t>
            </a:r>
            <a:r>
              <a:rPr lang="en-US" altLang="zh-CN" sz="600" i="1" dirty="0" err="1"/>
              <a:t>System.out.println</a:t>
            </a:r>
            <a:r>
              <a:rPr lang="en-US" altLang="zh-CN" sz="600" i="1" dirty="0"/>
              <a:t>("</a:t>
            </a:r>
            <a:r>
              <a:rPr lang="en-US" altLang="zh-CN" sz="600" i="1" dirty="0" err="1"/>
              <a:t>czxid</a:t>
            </a:r>
            <a:r>
              <a:rPr lang="en-US" altLang="zh-CN" sz="600" i="1" dirty="0"/>
              <a:t>: "+</a:t>
            </a:r>
            <a:r>
              <a:rPr lang="en-US" altLang="zh-CN" sz="600" i="1" dirty="0" err="1"/>
              <a:t>stat.getCzxid</a:t>
            </a:r>
            <a:r>
              <a:rPr lang="en-US" altLang="zh-CN" sz="600" i="1" dirty="0"/>
              <a:t>() + ", </a:t>
            </a:r>
            <a:r>
              <a:rPr lang="en-US" altLang="zh-CN" sz="600" i="1" dirty="0" err="1"/>
              <a:t>mzxid</a:t>
            </a:r>
            <a:r>
              <a:rPr lang="en-US" altLang="zh-CN" sz="600" i="1" dirty="0"/>
              <a:t>: " + </a:t>
            </a:r>
            <a:r>
              <a:rPr lang="en-US" altLang="zh-CN" sz="600" i="1" dirty="0" err="1"/>
              <a:t>stat.getMzxid</a:t>
            </a:r>
            <a:r>
              <a:rPr lang="en-US" altLang="zh-CN" sz="600" i="1" dirty="0"/>
              <a:t>() + ", version:" + </a:t>
            </a:r>
            <a:r>
              <a:rPr lang="en-US" altLang="zh-CN" sz="600" i="1" dirty="0" err="1"/>
              <a:t>stat.getVersion</a:t>
            </a:r>
            <a:r>
              <a:rPr lang="en-US" altLang="zh-CN" sz="600" i="1" dirty="0"/>
              <a:t>());</a:t>
            </a:r>
            <a:endParaRPr lang="zh-CN" altLang="zh-CN" sz="600" i="1" dirty="0"/>
          </a:p>
          <a:p>
            <a:pPr marL="0" indent="0">
              <a:buNone/>
            </a:pPr>
            <a:r>
              <a:rPr lang="en-US" altLang="zh-CN" sz="600" i="1" dirty="0"/>
              <a:t>		</a:t>
            </a:r>
            <a:r>
              <a:rPr lang="en-US" altLang="zh-CN" sz="600" i="1" dirty="0" err="1"/>
              <a:t>zk.setData</a:t>
            </a:r>
            <a:r>
              <a:rPr lang="en-US" altLang="zh-CN" sz="600" i="1" dirty="0"/>
              <a:t>(path, "</a:t>
            </a:r>
            <a:r>
              <a:rPr lang="en-US" altLang="zh-CN" sz="600" i="1" dirty="0" err="1"/>
              <a:t>xijing</a:t>
            </a:r>
            <a:r>
              <a:rPr lang="en-US" altLang="zh-CN" sz="600" i="1" dirty="0"/>
              <a:t> university".</a:t>
            </a:r>
            <a:r>
              <a:rPr lang="en-US" altLang="zh-CN" sz="600" i="1" dirty="0" err="1"/>
              <a:t>getBytes</a:t>
            </a:r>
            <a:r>
              <a:rPr lang="en-US" altLang="zh-CN" sz="600" i="1" dirty="0"/>
              <a:t>(), -1);</a:t>
            </a:r>
            <a:endParaRPr lang="zh-CN" altLang="zh-CN" sz="600" i="1" dirty="0"/>
          </a:p>
          <a:p>
            <a:pPr marL="0" indent="0">
              <a:buNone/>
            </a:pPr>
            <a:r>
              <a:rPr lang="en-US" altLang="zh-CN" sz="600" i="1" dirty="0"/>
              <a:t> </a:t>
            </a:r>
            <a:endParaRPr lang="zh-CN" altLang="zh-CN" sz="600" i="1" dirty="0"/>
          </a:p>
          <a:p>
            <a:pPr marL="0" indent="0">
              <a:buNone/>
            </a:pPr>
            <a:r>
              <a:rPr lang="en-US" altLang="zh-CN" sz="600" i="1" dirty="0"/>
              <a:t>		</a:t>
            </a:r>
            <a:r>
              <a:rPr lang="en-US" altLang="zh-CN" sz="600" i="1" dirty="0" err="1"/>
              <a:t>Thread.sleep</a:t>
            </a:r>
            <a:r>
              <a:rPr lang="en-US" altLang="zh-CN" sz="600" i="1" dirty="0"/>
              <a:t>(</a:t>
            </a:r>
            <a:r>
              <a:rPr lang="en-US" altLang="zh-CN" sz="600" i="1" dirty="0" err="1"/>
              <a:t>Integer.MAX_VALUE</a:t>
            </a:r>
            <a:r>
              <a:rPr lang="en-US" altLang="zh-CN" sz="600" i="1" dirty="0"/>
              <a:t>);</a:t>
            </a:r>
            <a:endParaRPr lang="zh-CN" altLang="zh-CN" sz="600" i="1" dirty="0"/>
          </a:p>
          <a:p>
            <a:pPr marL="0" indent="0">
              <a:buNone/>
            </a:pPr>
            <a:r>
              <a:rPr lang="en-US" altLang="zh-CN" sz="600" i="1" dirty="0"/>
              <a:t>	}</a:t>
            </a:r>
            <a:endParaRPr lang="zh-CN" altLang="zh-CN" sz="600" i="1" dirty="0"/>
          </a:p>
        </p:txBody>
      </p:sp>
    </p:spTree>
    <p:extLst>
      <p:ext uri="{BB962C8B-B14F-4D97-AF65-F5344CB8AC3E}">
        <p14:creationId xmlns:p14="http://schemas.microsoft.com/office/powerpoint/2010/main" val="1512092698"/>
      </p:ext>
    </p:extLst>
  </p:cSld>
  <p:clrMapOvr>
    <a:masterClrMapping/>
  </p:clrMapOvr>
  <p:transition spd="med">
    <p:pull/>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4836E-823A-480C-843E-232913B978DE}"/>
              </a:ext>
            </a:extLst>
          </p:cNvPr>
          <p:cNvSpPr>
            <a:spLocks noGrp="1"/>
          </p:cNvSpPr>
          <p:nvPr>
            <p:ph type="title"/>
          </p:nvPr>
        </p:nvSpPr>
        <p:spPr/>
        <p:txBody>
          <a:bodyPr/>
          <a:lstStyle/>
          <a:p>
            <a:r>
              <a:rPr lang="zh-CN" altLang="zh-CN" dirty="0"/>
              <a:t>【实例</a:t>
            </a:r>
            <a:r>
              <a:rPr lang="en-US" altLang="zh-CN" dirty="0"/>
              <a:t>6-7</a:t>
            </a:r>
            <a:r>
              <a:rPr lang="zh-CN" altLang="zh-CN" dirty="0"/>
              <a:t>】</a:t>
            </a:r>
            <a:endParaRPr lang="zh-CN" altLang="en-US" dirty="0"/>
          </a:p>
        </p:txBody>
      </p:sp>
      <p:sp>
        <p:nvSpPr>
          <p:cNvPr id="3" name="内容占位符 2">
            <a:extLst>
              <a:ext uri="{FF2B5EF4-FFF2-40B4-BE49-F238E27FC236}">
                <a16:creationId xmlns:a16="http://schemas.microsoft.com/office/drawing/2014/main" id="{7E6CC355-DD6C-48AC-9A94-551C4E09E2AF}"/>
              </a:ext>
            </a:extLst>
          </p:cNvPr>
          <p:cNvSpPr>
            <a:spLocks noGrp="1"/>
          </p:cNvSpPr>
          <p:nvPr>
            <p:ph idx="1"/>
          </p:nvPr>
        </p:nvSpPr>
        <p:spPr/>
        <p:txBody>
          <a:bodyPr>
            <a:normAutofit fontScale="40000" lnSpcReduction="20000"/>
          </a:bodyPr>
          <a:lstStyle/>
          <a:p>
            <a:pPr marL="0" indent="0">
              <a:buNone/>
            </a:pPr>
            <a:r>
              <a:rPr lang="en-US" altLang="zh-CN" i="1" dirty="0"/>
              <a:t>	public void process(</a:t>
            </a:r>
            <a:r>
              <a:rPr lang="en-US" altLang="zh-CN" i="1" dirty="0" err="1"/>
              <a:t>WatchedEvent</a:t>
            </a:r>
            <a:r>
              <a:rPr lang="en-US" altLang="zh-CN" i="1" dirty="0"/>
              <a:t> event) {</a:t>
            </a:r>
            <a:endParaRPr lang="zh-CN" altLang="zh-CN" i="1" dirty="0"/>
          </a:p>
          <a:p>
            <a:pPr marL="0" indent="0">
              <a:buNone/>
            </a:pPr>
            <a:r>
              <a:rPr lang="en-US" altLang="zh-CN" i="1" dirty="0"/>
              <a:t>		</a:t>
            </a:r>
            <a:r>
              <a:rPr lang="en-US" altLang="zh-CN" i="1" dirty="0" err="1"/>
              <a:t>System.out.println</a:t>
            </a:r>
            <a:r>
              <a:rPr lang="en-US" altLang="zh-CN" i="1" dirty="0"/>
              <a:t>("Receive watched event: " + event);</a:t>
            </a:r>
            <a:endParaRPr lang="zh-CN" altLang="zh-CN" i="1" dirty="0"/>
          </a:p>
          <a:p>
            <a:pPr marL="0" indent="0">
              <a:buNone/>
            </a:pPr>
            <a:r>
              <a:rPr lang="en-US" altLang="zh-CN" i="1" dirty="0"/>
              <a:t>		if (</a:t>
            </a:r>
            <a:r>
              <a:rPr lang="en-US" altLang="zh-CN" i="1" dirty="0" err="1"/>
              <a:t>KeeperState.SyncConnected</a:t>
            </a:r>
            <a:r>
              <a:rPr lang="en-US" altLang="zh-CN" i="1" dirty="0"/>
              <a:t> == </a:t>
            </a:r>
            <a:r>
              <a:rPr lang="en-US" altLang="zh-CN" i="1" dirty="0" err="1"/>
              <a:t>event.getState</a:t>
            </a:r>
            <a:r>
              <a:rPr lang="en-US" altLang="zh-CN" i="1" dirty="0"/>
              <a:t>()) {</a:t>
            </a:r>
            <a:endParaRPr lang="zh-CN" altLang="zh-CN" i="1" dirty="0"/>
          </a:p>
          <a:p>
            <a:pPr marL="0" indent="0">
              <a:buNone/>
            </a:pPr>
            <a:r>
              <a:rPr lang="en-US" altLang="zh-CN" i="1" dirty="0"/>
              <a:t>			if (</a:t>
            </a:r>
            <a:r>
              <a:rPr lang="en-US" altLang="zh-CN" i="1" dirty="0" err="1"/>
              <a:t>EventType.None</a:t>
            </a:r>
            <a:r>
              <a:rPr lang="en-US" altLang="zh-CN" i="1" dirty="0"/>
              <a:t> == </a:t>
            </a:r>
            <a:r>
              <a:rPr lang="en-US" altLang="zh-CN" i="1" dirty="0" err="1"/>
              <a:t>event.getType</a:t>
            </a:r>
            <a:r>
              <a:rPr lang="en-US" altLang="zh-CN" i="1" dirty="0"/>
              <a:t>() &amp;&amp; null == </a:t>
            </a:r>
            <a:r>
              <a:rPr lang="en-US" altLang="zh-CN" i="1" dirty="0" err="1"/>
              <a:t>event.getPath</a:t>
            </a:r>
            <a:r>
              <a:rPr lang="en-US" altLang="zh-CN" i="1" dirty="0"/>
              <a:t>()) {</a:t>
            </a:r>
            <a:endParaRPr lang="zh-CN" altLang="zh-CN" i="1" dirty="0"/>
          </a:p>
          <a:p>
            <a:pPr marL="0" indent="0">
              <a:buNone/>
            </a:pPr>
            <a:r>
              <a:rPr lang="en-US" altLang="zh-CN" i="1" dirty="0"/>
              <a:t>				</a:t>
            </a:r>
            <a:r>
              <a:rPr lang="en-US" altLang="zh-CN" i="1" dirty="0" err="1"/>
              <a:t>connectedSemaphore.countDown</a:t>
            </a:r>
            <a:r>
              <a:rPr lang="en-US" altLang="zh-CN" i="1" dirty="0"/>
              <a:t>();</a:t>
            </a:r>
            <a:endParaRPr lang="zh-CN" altLang="zh-CN" i="1" dirty="0"/>
          </a:p>
          <a:p>
            <a:pPr marL="0" indent="0">
              <a:buNone/>
            </a:pPr>
            <a:r>
              <a:rPr lang="en-US" altLang="zh-CN" i="1" dirty="0"/>
              <a:t>			} else if (</a:t>
            </a:r>
            <a:r>
              <a:rPr lang="en-US" altLang="zh-CN" i="1" dirty="0" err="1"/>
              <a:t>EventType.NodeDataChanged</a:t>
            </a:r>
            <a:r>
              <a:rPr lang="en-US" altLang="zh-CN" i="1" dirty="0"/>
              <a:t> == </a:t>
            </a:r>
            <a:r>
              <a:rPr lang="en-US" altLang="zh-CN" i="1" dirty="0" err="1"/>
              <a:t>event.getType</a:t>
            </a:r>
            <a:r>
              <a:rPr lang="en-US" altLang="zh-CN" i="1" dirty="0"/>
              <a:t>()) {</a:t>
            </a:r>
            <a:endParaRPr lang="zh-CN" altLang="zh-CN" i="1" dirty="0"/>
          </a:p>
          <a:p>
            <a:pPr marL="0" indent="0">
              <a:buNone/>
            </a:pPr>
            <a:r>
              <a:rPr lang="en-US" altLang="zh-CN" i="1" dirty="0"/>
              <a:t>				try {</a:t>
            </a:r>
            <a:endParaRPr lang="zh-CN" altLang="zh-CN" i="1" dirty="0"/>
          </a:p>
          <a:p>
            <a:pPr marL="0" indent="0">
              <a:buNone/>
            </a:pPr>
            <a:r>
              <a:rPr lang="en-US" altLang="zh-CN" i="1" dirty="0"/>
              <a:t>					</a:t>
            </a:r>
            <a:r>
              <a:rPr lang="en-US" altLang="zh-CN" i="1" dirty="0" err="1"/>
              <a:t>System.out.println</a:t>
            </a:r>
            <a:r>
              <a:rPr lang="en-US" altLang="zh-CN" i="1" dirty="0"/>
              <a:t>(new String(</a:t>
            </a:r>
            <a:r>
              <a:rPr lang="en-US" altLang="zh-CN" i="1" dirty="0" err="1"/>
              <a:t>zk.getData</a:t>
            </a:r>
            <a:r>
              <a:rPr lang="en-US" altLang="zh-CN" i="1" dirty="0"/>
              <a:t>(</a:t>
            </a:r>
            <a:r>
              <a:rPr lang="en-US" altLang="zh-CN" i="1" dirty="0" err="1"/>
              <a:t>event.getPath</a:t>
            </a:r>
            <a:r>
              <a:rPr lang="en-US" altLang="zh-CN" i="1" dirty="0"/>
              <a:t>(), true, stat)));</a:t>
            </a:r>
            <a:endParaRPr lang="zh-CN" altLang="zh-CN" i="1" dirty="0"/>
          </a:p>
          <a:p>
            <a:pPr marL="0" indent="0">
              <a:buNone/>
            </a:pPr>
            <a:r>
              <a:rPr lang="en-US" altLang="zh-CN" i="1" dirty="0"/>
              <a:t>					</a:t>
            </a:r>
            <a:r>
              <a:rPr lang="en-US" altLang="zh-CN" i="1" dirty="0" err="1"/>
              <a:t>System.out.println</a:t>
            </a:r>
            <a:r>
              <a:rPr lang="en-US" altLang="zh-CN" i="1" dirty="0"/>
              <a:t>("</a:t>
            </a:r>
            <a:r>
              <a:rPr lang="en-US" altLang="zh-CN" i="1" dirty="0" err="1"/>
              <a:t>czxid</a:t>
            </a:r>
            <a:r>
              <a:rPr lang="en-US" altLang="zh-CN" i="1" dirty="0"/>
              <a:t>: "+</a:t>
            </a:r>
            <a:r>
              <a:rPr lang="en-US" altLang="zh-CN" i="1" dirty="0" err="1"/>
              <a:t>stat.getCzxid</a:t>
            </a:r>
            <a:r>
              <a:rPr lang="en-US" altLang="zh-CN" i="1" dirty="0"/>
              <a:t>() + ", </a:t>
            </a:r>
            <a:r>
              <a:rPr lang="en-US" altLang="zh-CN" i="1" dirty="0" err="1"/>
              <a:t>mzxid</a:t>
            </a:r>
            <a:r>
              <a:rPr lang="en-US" altLang="zh-CN" i="1" dirty="0"/>
              <a:t>: " + </a:t>
            </a:r>
            <a:r>
              <a:rPr lang="en-US" altLang="zh-CN" i="1" dirty="0" err="1"/>
              <a:t>stat.getMzxid</a:t>
            </a:r>
            <a:r>
              <a:rPr lang="en-US" altLang="zh-CN" i="1" dirty="0"/>
              <a:t>() + ", version:" + </a:t>
            </a:r>
            <a:r>
              <a:rPr lang="en-US" altLang="zh-CN" i="1" dirty="0" err="1"/>
              <a:t>stat.getVersion</a:t>
            </a:r>
            <a:r>
              <a:rPr lang="en-US" altLang="zh-CN" i="1" dirty="0"/>
              <a:t>());</a:t>
            </a:r>
            <a:endParaRPr lang="zh-CN" altLang="zh-CN" i="1" dirty="0"/>
          </a:p>
          <a:p>
            <a:pPr marL="0" indent="0">
              <a:buNone/>
            </a:pPr>
            <a:r>
              <a:rPr lang="en-US" altLang="zh-CN" i="1" dirty="0"/>
              <a:t>				} catch (Exception e)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a:p>
            <a:endParaRPr lang="zh-CN" altLang="en-US" dirty="0"/>
          </a:p>
        </p:txBody>
      </p:sp>
      <p:sp>
        <p:nvSpPr>
          <p:cNvPr id="4" name="矩形 3">
            <a:extLst>
              <a:ext uri="{FF2B5EF4-FFF2-40B4-BE49-F238E27FC236}">
                <a16:creationId xmlns:a16="http://schemas.microsoft.com/office/drawing/2014/main" id="{C010A774-B167-4E2E-9FFF-D8A8096FAB0F}"/>
              </a:ext>
            </a:extLst>
          </p:cNvPr>
          <p:cNvSpPr/>
          <p:nvPr/>
        </p:nvSpPr>
        <p:spPr>
          <a:xfrm>
            <a:off x="3943350" y="96084"/>
            <a:ext cx="4572000" cy="1546577"/>
          </a:xfrm>
          <a:prstGeom prst="rect">
            <a:avLst/>
          </a:prstGeom>
        </p:spPr>
        <p:txBody>
          <a:bodyPr>
            <a:spAutoFit/>
          </a:bodyPr>
          <a:lstStyle/>
          <a:p>
            <a:pPr algn="just">
              <a:spcAft>
                <a:spcPts val="0"/>
              </a:spcAft>
            </a:pPr>
            <a:r>
              <a:rPr lang="zh-CN"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colleage</a:t>
            </a:r>
            <a:endPar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czxid</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4294967513,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mzxid</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4294967513, version:0</a:t>
            </a:r>
          </a:p>
          <a:p>
            <a:pPr indent="127000" algn="just">
              <a:spcAft>
                <a:spcPts val="0"/>
              </a:spcAft>
            </a:pP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type:NodeDataChanged</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path:/</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colleage</a:t>
            </a:r>
            <a:endPar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czxid</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4294967513,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mzxid</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4294967514, version:1</a:t>
            </a:r>
          </a:p>
        </p:txBody>
      </p:sp>
    </p:spTree>
    <p:extLst>
      <p:ext uri="{BB962C8B-B14F-4D97-AF65-F5344CB8AC3E}">
        <p14:creationId xmlns:p14="http://schemas.microsoft.com/office/powerpoint/2010/main" val="257250197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3461D-8A45-400F-BC5E-B4636E65FEDF}"/>
              </a:ext>
            </a:extLst>
          </p:cNvPr>
          <p:cNvSpPr>
            <a:spLocks noGrp="1"/>
          </p:cNvSpPr>
          <p:nvPr>
            <p:ph type="title"/>
          </p:nvPr>
        </p:nvSpPr>
        <p:spPr/>
        <p:txBody>
          <a:bodyPr/>
          <a:lstStyle/>
          <a:p>
            <a:r>
              <a:rPr lang="en-US" altLang="zh-CN" dirty="0"/>
              <a:t>6.2.4  </a:t>
            </a:r>
            <a:r>
              <a:rPr lang="en-US" altLang="zh-CN" dirty="0" err="1"/>
              <a:t>ZooKeeper</a:t>
            </a:r>
            <a:r>
              <a:rPr lang="zh-CN" altLang="zh-CN" dirty="0"/>
              <a:t>基本概念</a:t>
            </a:r>
            <a:endParaRPr lang="zh-CN" altLang="en-US" dirty="0"/>
          </a:p>
        </p:txBody>
      </p:sp>
      <p:sp>
        <p:nvSpPr>
          <p:cNvPr id="3" name="内容占位符 2">
            <a:extLst>
              <a:ext uri="{FF2B5EF4-FFF2-40B4-BE49-F238E27FC236}">
                <a16:creationId xmlns:a16="http://schemas.microsoft.com/office/drawing/2014/main" id="{FC03E328-FCB2-4D2C-8E90-6425148B67E3}"/>
              </a:ext>
            </a:extLst>
          </p:cNvPr>
          <p:cNvSpPr>
            <a:spLocks noGrp="1"/>
          </p:cNvSpPr>
          <p:nvPr>
            <p:ph idx="1"/>
          </p:nvPr>
        </p:nvSpPr>
        <p:spPr/>
        <p:txBody>
          <a:bodyPr>
            <a:normAutofit/>
          </a:bodyPr>
          <a:lstStyle/>
          <a:p>
            <a:r>
              <a:rPr lang="en-US" altLang="zh-CN" dirty="0"/>
              <a:t>3. </a:t>
            </a:r>
            <a:r>
              <a:rPr lang="zh-CN" altLang="zh-CN" dirty="0"/>
              <a:t>数据节点（</a:t>
            </a:r>
            <a:r>
              <a:rPr lang="en-US" altLang="zh-CN" dirty="0" err="1"/>
              <a:t>ZNode</a:t>
            </a:r>
            <a:r>
              <a:rPr lang="zh-CN" altLang="zh-CN" dirty="0"/>
              <a:t>）</a:t>
            </a:r>
          </a:p>
          <a:p>
            <a:pPr lvl="1"/>
            <a:r>
              <a:rPr lang="zh-CN" altLang="zh-CN" dirty="0"/>
              <a:t>在谈到分布式的时候，通常说的“节点”是指组成集群的每一台机器。然而在</a:t>
            </a:r>
            <a:r>
              <a:rPr lang="en-US" altLang="zh-CN" dirty="0" err="1"/>
              <a:t>ZooKeeper</a:t>
            </a:r>
            <a:r>
              <a:rPr lang="zh-CN" altLang="zh-CN" dirty="0"/>
              <a:t>中，“节点”分为两类，第一类同样是指构成集群的机器，称之为机器节点；第二类则是指数据模型中的数据单元，称之为数据节点——</a:t>
            </a:r>
            <a:r>
              <a:rPr lang="en-US" altLang="zh-CN" dirty="0" err="1"/>
              <a:t>ZNode</a:t>
            </a:r>
            <a:r>
              <a:rPr lang="zh-CN" altLang="zh-CN" dirty="0"/>
              <a:t>。</a:t>
            </a:r>
            <a:endParaRPr lang="en-US" altLang="zh-CN" dirty="0"/>
          </a:p>
          <a:p>
            <a:pPr lvl="1"/>
            <a:r>
              <a:rPr lang="en-US" altLang="zh-CN" dirty="0" err="1"/>
              <a:t>ZooKeeper</a:t>
            </a:r>
            <a:r>
              <a:rPr lang="zh-CN" altLang="zh-CN" dirty="0"/>
              <a:t>将所有数据存储在内存中，数据模型是一棵树，由斜杠“</a:t>
            </a:r>
            <a:r>
              <a:rPr lang="en-US" altLang="zh-CN" dirty="0"/>
              <a:t>/</a:t>
            </a:r>
            <a:r>
              <a:rPr lang="zh-CN" altLang="zh-CN" dirty="0"/>
              <a:t>”进行分割的路径，就是一个</a:t>
            </a:r>
            <a:r>
              <a:rPr lang="en-US" altLang="zh-CN" dirty="0" err="1"/>
              <a:t>ZNode</a:t>
            </a:r>
            <a:r>
              <a:rPr lang="zh-CN" altLang="zh-CN" dirty="0"/>
              <a:t>，例如</a:t>
            </a:r>
            <a:r>
              <a:rPr lang="en-US" altLang="zh-CN" dirty="0"/>
              <a:t>/app1/p_1</a:t>
            </a:r>
            <a:r>
              <a:rPr lang="zh-CN" altLang="zh-CN" dirty="0"/>
              <a:t>。每个</a:t>
            </a:r>
            <a:r>
              <a:rPr lang="en-US" altLang="zh-CN" dirty="0" err="1"/>
              <a:t>ZNode</a:t>
            </a:r>
            <a:r>
              <a:rPr lang="zh-CN" altLang="zh-CN" dirty="0"/>
              <a:t>上都会保存自己的数据内容，同时还会保存一系列属性信息。</a:t>
            </a:r>
          </a:p>
        </p:txBody>
      </p:sp>
    </p:spTree>
    <p:extLst>
      <p:ext uri="{BB962C8B-B14F-4D97-AF65-F5344CB8AC3E}">
        <p14:creationId xmlns:p14="http://schemas.microsoft.com/office/powerpoint/2010/main" val="1457407405"/>
      </p:ext>
    </p:extLst>
  </p:cSld>
  <p:clrMapOvr>
    <a:masterClrMapping/>
  </p:clrMapOvr>
  <p:transition spd="med">
    <p:pull/>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DF092-2FDE-427F-85BF-88DB6D5914A5}"/>
              </a:ext>
            </a:extLst>
          </p:cNvPr>
          <p:cNvSpPr>
            <a:spLocks noGrp="1"/>
          </p:cNvSpPr>
          <p:nvPr>
            <p:ph type="title"/>
          </p:nvPr>
        </p:nvSpPr>
        <p:spPr/>
        <p:txBody>
          <a:bodyPr/>
          <a:lstStyle/>
          <a:p>
            <a:r>
              <a:rPr lang="zh-CN" altLang="zh-CN" dirty="0"/>
              <a:t>【实例</a:t>
            </a:r>
            <a:r>
              <a:rPr lang="en-US" altLang="zh-CN" dirty="0"/>
              <a:t>6-8</a:t>
            </a:r>
            <a:r>
              <a:rPr lang="zh-CN" altLang="zh-CN" dirty="0"/>
              <a:t>】</a:t>
            </a:r>
            <a:endParaRPr lang="zh-CN" altLang="en-US" dirty="0"/>
          </a:p>
        </p:txBody>
      </p:sp>
      <p:sp>
        <p:nvSpPr>
          <p:cNvPr id="3" name="内容占位符 2">
            <a:extLst>
              <a:ext uri="{FF2B5EF4-FFF2-40B4-BE49-F238E27FC236}">
                <a16:creationId xmlns:a16="http://schemas.microsoft.com/office/drawing/2014/main" id="{7C9EA2C3-245E-4D54-B660-84BBC8FC2F70}"/>
              </a:ext>
            </a:extLst>
          </p:cNvPr>
          <p:cNvSpPr>
            <a:spLocks noGrp="1"/>
          </p:cNvSpPr>
          <p:nvPr>
            <p:ph idx="1"/>
          </p:nvPr>
        </p:nvSpPr>
        <p:spPr/>
        <p:txBody>
          <a:bodyPr>
            <a:normAutofit fontScale="92500" lnSpcReduction="20000"/>
          </a:bodyPr>
          <a:lstStyle/>
          <a:p>
            <a:r>
              <a:rPr lang="zh-CN" altLang="zh-CN" sz="700" dirty="0"/>
              <a:t>【实例</a:t>
            </a:r>
            <a:r>
              <a:rPr lang="en-US" altLang="zh-CN" sz="700" dirty="0"/>
              <a:t>6-8</a:t>
            </a:r>
            <a:r>
              <a:rPr lang="zh-CN" altLang="zh-CN" sz="700" dirty="0"/>
              <a:t>】使用异步方式的</a:t>
            </a:r>
            <a:r>
              <a:rPr lang="en-US" altLang="zh-CN" sz="700" dirty="0" err="1"/>
              <a:t>getData</a:t>
            </a:r>
            <a:r>
              <a:rPr lang="en-US" altLang="zh-CN" sz="700" dirty="0"/>
              <a:t> API</a:t>
            </a:r>
            <a:r>
              <a:rPr lang="zh-CN" altLang="zh-CN" sz="700" dirty="0"/>
              <a:t>获取</a:t>
            </a:r>
            <a:r>
              <a:rPr lang="en-US" altLang="zh-CN" sz="700" dirty="0" err="1"/>
              <a:t>ZooKeeper</a:t>
            </a:r>
            <a:r>
              <a:rPr lang="zh-CN" altLang="zh-CN" sz="700" dirty="0"/>
              <a:t>数据节点的数据内容。</a:t>
            </a:r>
          </a:p>
          <a:p>
            <a:pPr marL="0" indent="0">
              <a:buNone/>
            </a:pPr>
            <a:r>
              <a:rPr lang="en-US" altLang="zh-CN" sz="700" i="1" dirty="0"/>
              <a:t>…… </a:t>
            </a:r>
            <a:endParaRPr lang="zh-CN" altLang="zh-CN" sz="700" i="1" dirty="0"/>
          </a:p>
          <a:p>
            <a:pPr marL="0" indent="0">
              <a:buNone/>
            </a:pPr>
            <a:r>
              <a:rPr lang="en-US" altLang="zh-CN" sz="700" i="1" dirty="0"/>
              <a:t>// </a:t>
            </a:r>
            <a:r>
              <a:rPr lang="zh-CN" altLang="zh-CN" sz="700" i="1" dirty="0"/>
              <a:t>使用异步方式的</a:t>
            </a:r>
            <a:r>
              <a:rPr lang="en-US" altLang="zh-CN" sz="700" i="1" dirty="0" err="1"/>
              <a:t>getData</a:t>
            </a:r>
            <a:r>
              <a:rPr lang="en-US" altLang="zh-CN" sz="700" i="1" dirty="0"/>
              <a:t> API</a:t>
            </a:r>
            <a:r>
              <a:rPr lang="zh-CN" altLang="zh-CN" sz="700" i="1" dirty="0"/>
              <a:t>获取</a:t>
            </a:r>
            <a:r>
              <a:rPr lang="en-US" altLang="zh-CN" sz="700" i="1" dirty="0" err="1"/>
              <a:t>ZooKeeper</a:t>
            </a:r>
            <a:r>
              <a:rPr lang="zh-CN" altLang="zh-CN" sz="700" i="1" dirty="0"/>
              <a:t>数据节点的数据内容</a:t>
            </a:r>
          </a:p>
          <a:p>
            <a:pPr marL="0" indent="0">
              <a:buNone/>
            </a:pPr>
            <a:r>
              <a:rPr lang="en-US" altLang="zh-CN" sz="700" i="1" dirty="0"/>
              <a:t>public class </a:t>
            </a:r>
            <a:r>
              <a:rPr lang="en-US" altLang="zh-CN" sz="700" i="1" dirty="0" err="1"/>
              <a:t>ReadZnodeGetDataSample_ASync</a:t>
            </a:r>
            <a:r>
              <a:rPr lang="en-US" altLang="zh-CN" sz="700" i="1" dirty="0"/>
              <a:t> implements Watcher {</a:t>
            </a:r>
            <a:endParaRPr lang="zh-CN" altLang="zh-CN" sz="700" i="1" dirty="0"/>
          </a:p>
          <a:p>
            <a:pPr marL="0" indent="0">
              <a:buNone/>
            </a:pPr>
            <a:r>
              <a:rPr lang="en-US" altLang="zh-CN" sz="700" i="1" dirty="0"/>
              <a:t>	private static </a:t>
            </a:r>
            <a:r>
              <a:rPr lang="en-US" altLang="zh-CN" sz="700" i="1" dirty="0" err="1"/>
              <a:t>CountDownLatch</a:t>
            </a:r>
            <a:r>
              <a:rPr lang="en-US" altLang="zh-CN" sz="700" i="1" dirty="0"/>
              <a:t> </a:t>
            </a:r>
            <a:r>
              <a:rPr lang="en-US" altLang="zh-CN" sz="700" i="1" dirty="0" err="1"/>
              <a:t>connectedSemaphore</a:t>
            </a:r>
            <a:r>
              <a:rPr lang="en-US" altLang="zh-CN" sz="700" i="1" dirty="0"/>
              <a:t> = new </a:t>
            </a:r>
            <a:r>
              <a:rPr lang="en-US" altLang="zh-CN" sz="700" i="1" dirty="0" err="1"/>
              <a:t>CountDownLatch</a:t>
            </a:r>
            <a:r>
              <a:rPr lang="en-US" altLang="zh-CN" sz="700" i="1" dirty="0"/>
              <a:t>(1);</a:t>
            </a:r>
            <a:endParaRPr lang="zh-CN" altLang="zh-CN" sz="700" i="1" dirty="0"/>
          </a:p>
          <a:p>
            <a:pPr marL="0" indent="0">
              <a:buNone/>
            </a:pPr>
            <a:r>
              <a:rPr lang="en-US" altLang="zh-CN" sz="700" i="1" dirty="0"/>
              <a:t>	private static </a:t>
            </a:r>
            <a:r>
              <a:rPr lang="en-US" altLang="zh-CN" sz="700" i="1" dirty="0" err="1"/>
              <a:t>ZooKeeper</a:t>
            </a:r>
            <a:r>
              <a:rPr lang="en-US" altLang="zh-CN" sz="700" i="1" dirty="0"/>
              <a:t> </a:t>
            </a:r>
            <a:r>
              <a:rPr lang="en-US" altLang="zh-CN" sz="700" i="1" dirty="0" err="1"/>
              <a:t>zk</a:t>
            </a:r>
            <a:r>
              <a:rPr lang="en-US" altLang="zh-CN" sz="700" i="1" dirty="0"/>
              <a:t> = null;</a:t>
            </a:r>
            <a:endParaRPr lang="zh-CN" altLang="zh-CN" sz="700" i="1" dirty="0"/>
          </a:p>
          <a:p>
            <a:pPr marL="0" indent="0">
              <a:buNone/>
            </a:pPr>
            <a:r>
              <a:rPr lang="en-US" altLang="zh-CN" sz="700" i="1" dirty="0"/>
              <a:t> </a:t>
            </a:r>
            <a:endParaRPr lang="zh-CN" altLang="zh-CN" sz="700" i="1" dirty="0"/>
          </a:p>
          <a:p>
            <a:pPr marL="0" indent="0">
              <a:buNone/>
            </a:pPr>
            <a:r>
              <a:rPr lang="en-US" altLang="zh-CN" sz="700" i="1" dirty="0"/>
              <a:t>	public static void main(String[] </a:t>
            </a:r>
            <a:r>
              <a:rPr lang="en-US" altLang="zh-CN" sz="700" i="1" dirty="0" err="1"/>
              <a:t>args</a:t>
            </a:r>
            <a:r>
              <a:rPr lang="en-US" altLang="zh-CN" sz="700" i="1" dirty="0"/>
              <a:t>) throws Exception {</a:t>
            </a:r>
            <a:endParaRPr lang="zh-CN" altLang="zh-CN" sz="700" i="1" dirty="0"/>
          </a:p>
          <a:p>
            <a:pPr marL="0" indent="0">
              <a:buNone/>
            </a:pPr>
            <a:r>
              <a:rPr lang="en-US" altLang="zh-CN" sz="700" i="1" dirty="0"/>
              <a:t>		String path = "/</a:t>
            </a:r>
            <a:r>
              <a:rPr lang="en-US" altLang="zh-CN" sz="700" i="1" dirty="0" err="1"/>
              <a:t>xijing</a:t>
            </a:r>
            <a:r>
              <a:rPr lang="en-US" altLang="zh-CN" sz="700" i="1" dirty="0"/>
              <a:t>";</a:t>
            </a:r>
            <a:endParaRPr lang="zh-CN" altLang="zh-CN" sz="700" i="1" dirty="0"/>
          </a:p>
          <a:p>
            <a:pPr marL="0" indent="0">
              <a:buNone/>
            </a:pPr>
            <a:r>
              <a:rPr lang="en-US" altLang="zh-CN" sz="700" i="1" dirty="0"/>
              <a:t>		</a:t>
            </a:r>
            <a:r>
              <a:rPr lang="en-US" altLang="zh-CN" sz="700" i="1" dirty="0" err="1"/>
              <a:t>zk</a:t>
            </a:r>
            <a:r>
              <a:rPr lang="en-US" altLang="zh-CN" sz="700" i="1" dirty="0"/>
              <a:t> = new </a:t>
            </a:r>
            <a:r>
              <a:rPr lang="en-US" altLang="zh-CN" sz="700" i="1" dirty="0" err="1"/>
              <a:t>ZooKeeper</a:t>
            </a:r>
            <a:r>
              <a:rPr lang="en-US" altLang="zh-CN" sz="700" i="1" dirty="0"/>
              <a:t>("master:2181,slave1:2181,slave2:2181", 5000, new </a:t>
            </a:r>
            <a:r>
              <a:rPr lang="en-US" altLang="zh-CN" sz="700" i="1" dirty="0" err="1"/>
              <a:t>ReadZnodeGetDataSample_ASync</a:t>
            </a:r>
            <a:r>
              <a:rPr lang="en-US" altLang="zh-CN" sz="700" i="1" dirty="0"/>
              <a:t>());</a:t>
            </a:r>
            <a:endParaRPr lang="zh-CN" altLang="zh-CN" sz="700" i="1" dirty="0"/>
          </a:p>
          <a:p>
            <a:pPr marL="0" indent="0">
              <a:buNone/>
            </a:pPr>
            <a:r>
              <a:rPr lang="en-US" altLang="zh-CN" sz="700" i="1" dirty="0"/>
              <a:t>		</a:t>
            </a:r>
            <a:r>
              <a:rPr lang="en-US" altLang="zh-CN" sz="700" i="1" dirty="0" err="1"/>
              <a:t>connectedSemaphore.await</a:t>
            </a:r>
            <a:r>
              <a:rPr lang="en-US" altLang="zh-CN" sz="700" i="1" dirty="0"/>
              <a:t>();</a:t>
            </a:r>
            <a:endParaRPr lang="zh-CN" altLang="zh-CN" sz="700" i="1" dirty="0"/>
          </a:p>
          <a:p>
            <a:pPr marL="0" indent="0">
              <a:buNone/>
            </a:pPr>
            <a:r>
              <a:rPr lang="en-US" altLang="zh-CN" sz="700" i="1" dirty="0"/>
              <a:t> </a:t>
            </a:r>
            <a:endParaRPr lang="zh-CN" altLang="zh-CN" sz="700" i="1" dirty="0"/>
          </a:p>
          <a:p>
            <a:pPr marL="0" indent="0">
              <a:buNone/>
            </a:pPr>
            <a:r>
              <a:rPr lang="en-US" altLang="zh-CN" sz="700" i="1" dirty="0"/>
              <a:t>		</a:t>
            </a:r>
            <a:r>
              <a:rPr lang="en-US" altLang="zh-CN" sz="700" i="1" dirty="0" err="1"/>
              <a:t>zk.create</a:t>
            </a:r>
            <a:r>
              <a:rPr lang="en-US" altLang="zh-CN" sz="700" i="1" dirty="0"/>
              <a:t>(path, "</a:t>
            </a:r>
            <a:r>
              <a:rPr lang="en-US" altLang="zh-CN" sz="700" i="1" dirty="0" err="1"/>
              <a:t>xijing</a:t>
            </a:r>
            <a:r>
              <a:rPr lang="en-US" altLang="zh-CN" sz="700" i="1" dirty="0"/>
              <a:t> </a:t>
            </a:r>
            <a:r>
              <a:rPr lang="en-US" altLang="zh-CN" sz="700" i="1" dirty="0" err="1"/>
              <a:t>colleage</a:t>
            </a:r>
            <a:r>
              <a:rPr lang="en-US" altLang="zh-CN" sz="700" i="1" dirty="0"/>
              <a:t>".</a:t>
            </a:r>
            <a:r>
              <a:rPr lang="en-US" altLang="zh-CN" sz="700" i="1" dirty="0" err="1"/>
              <a:t>getBytes</a:t>
            </a:r>
            <a:r>
              <a:rPr lang="en-US" altLang="zh-CN" sz="700" i="1" dirty="0"/>
              <a:t>(), </a:t>
            </a:r>
            <a:r>
              <a:rPr lang="en-US" altLang="zh-CN" sz="700" i="1" dirty="0" err="1"/>
              <a:t>Ids.OPEN_ACL_UNSAFE</a:t>
            </a:r>
            <a:r>
              <a:rPr lang="en-US" altLang="zh-CN" sz="700" i="1" dirty="0"/>
              <a:t>, </a:t>
            </a:r>
            <a:r>
              <a:rPr lang="en-US" altLang="zh-CN" sz="700" i="1" dirty="0" err="1"/>
              <a:t>CreateMode.EPHEMERAL</a:t>
            </a:r>
            <a:r>
              <a:rPr lang="en-US" altLang="zh-CN" sz="700" i="1" dirty="0"/>
              <a:t>);</a:t>
            </a:r>
            <a:endParaRPr lang="zh-CN" altLang="zh-CN" sz="700" i="1" dirty="0"/>
          </a:p>
          <a:p>
            <a:pPr marL="0" indent="0">
              <a:buNone/>
            </a:pPr>
            <a:r>
              <a:rPr lang="en-US" altLang="zh-CN" sz="700" i="1" dirty="0"/>
              <a:t>		</a:t>
            </a:r>
            <a:r>
              <a:rPr lang="en-US" altLang="zh-CN" sz="700" i="1" dirty="0" err="1"/>
              <a:t>zk.getData</a:t>
            </a:r>
            <a:r>
              <a:rPr lang="en-US" altLang="zh-CN" sz="700" i="1" dirty="0"/>
              <a:t>(path, true, new </a:t>
            </a:r>
            <a:r>
              <a:rPr lang="en-US" altLang="zh-CN" sz="700" i="1" dirty="0" err="1"/>
              <a:t>IDataCallback</a:t>
            </a:r>
            <a:r>
              <a:rPr lang="en-US" altLang="zh-CN" sz="700" i="1" dirty="0"/>
              <a:t>(), null);</a:t>
            </a:r>
            <a:endParaRPr lang="zh-CN" altLang="zh-CN" sz="700" i="1" dirty="0"/>
          </a:p>
          <a:p>
            <a:pPr marL="0" indent="0">
              <a:buNone/>
            </a:pPr>
            <a:r>
              <a:rPr lang="en-US" altLang="zh-CN" sz="700" i="1" dirty="0"/>
              <a:t>		</a:t>
            </a:r>
            <a:r>
              <a:rPr lang="en-US" altLang="zh-CN" sz="700" i="1" dirty="0" err="1"/>
              <a:t>zk.setData</a:t>
            </a:r>
            <a:r>
              <a:rPr lang="en-US" altLang="zh-CN" sz="700" i="1" dirty="0"/>
              <a:t>(path, "</a:t>
            </a:r>
            <a:r>
              <a:rPr lang="en-US" altLang="zh-CN" sz="700" i="1" dirty="0" err="1"/>
              <a:t>xijing</a:t>
            </a:r>
            <a:r>
              <a:rPr lang="en-US" altLang="zh-CN" sz="700" i="1" dirty="0"/>
              <a:t> university".</a:t>
            </a:r>
            <a:r>
              <a:rPr lang="en-US" altLang="zh-CN" sz="700" i="1" dirty="0" err="1"/>
              <a:t>getBytes</a:t>
            </a:r>
            <a:r>
              <a:rPr lang="en-US" altLang="zh-CN" sz="700" i="1" dirty="0"/>
              <a:t>(), -1);</a:t>
            </a:r>
            <a:endParaRPr lang="zh-CN" altLang="zh-CN" sz="700" i="1" dirty="0"/>
          </a:p>
          <a:p>
            <a:pPr marL="0" indent="0">
              <a:buNone/>
            </a:pPr>
            <a:r>
              <a:rPr lang="en-US" altLang="zh-CN" sz="700" i="1" dirty="0"/>
              <a:t> </a:t>
            </a:r>
            <a:endParaRPr lang="zh-CN" altLang="zh-CN" sz="700" i="1" dirty="0"/>
          </a:p>
          <a:p>
            <a:pPr marL="0" indent="0">
              <a:buNone/>
            </a:pPr>
            <a:r>
              <a:rPr lang="en-US" altLang="zh-CN" sz="700" i="1" dirty="0"/>
              <a:t>		</a:t>
            </a:r>
            <a:r>
              <a:rPr lang="en-US" altLang="zh-CN" sz="700" i="1" dirty="0" err="1"/>
              <a:t>Thread.sleep</a:t>
            </a:r>
            <a:r>
              <a:rPr lang="en-US" altLang="zh-CN" sz="700" i="1" dirty="0"/>
              <a:t>(</a:t>
            </a:r>
            <a:r>
              <a:rPr lang="en-US" altLang="zh-CN" sz="700" i="1" dirty="0" err="1"/>
              <a:t>Integer.MAX_VALUE</a:t>
            </a:r>
            <a:r>
              <a:rPr lang="en-US" altLang="zh-CN" sz="700" i="1" dirty="0"/>
              <a:t>);</a:t>
            </a:r>
            <a:endParaRPr lang="zh-CN" altLang="zh-CN" sz="700" i="1" dirty="0"/>
          </a:p>
          <a:p>
            <a:pPr marL="0" indent="0">
              <a:buNone/>
            </a:pPr>
            <a:r>
              <a:rPr lang="en-US" altLang="zh-CN" sz="700" i="1" dirty="0"/>
              <a:t>	}</a:t>
            </a:r>
            <a:endParaRPr lang="zh-CN" altLang="zh-CN" sz="700" i="1" dirty="0"/>
          </a:p>
        </p:txBody>
      </p:sp>
    </p:spTree>
    <p:extLst>
      <p:ext uri="{BB962C8B-B14F-4D97-AF65-F5344CB8AC3E}">
        <p14:creationId xmlns:p14="http://schemas.microsoft.com/office/powerpoint/2010/main" val="1801355720"/>
      </p:ext>
    </p:extLst>
  </p:cSld>
  <p:clrMapOvr>
    <a:masterClrMapping/>
  </p:clrMapOvr>
  <p:transition spd="med">
    <p:pull/>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DF092-2FDE-427F-85BF-88DB6D5914A5}"/>
              </a:ext>
            </a:extLst>
          </p:cNvPr>
          <p:cNvSpPr>
            <a:spLocks noGrp="1"/>
          </p:cNvSpPr>
          <p:nvPr>
            <p:ph type="title"/>
          </p:nvPr>
        </p:nvSpPr>
        <p:spPr/>
        <p:txBody>
          <a:bodyPr/>
          <a:lstStyle/>
          <a:p>
            <a:r>
              <a:rPr lang="zh-CN" altLang="zh-CN" dirty="0"/>
              <a:t>【实例</a:t>
            </a:r>
            <a:r>
              <a:rPr lang="en-US" altLang="zh-CN" dirty="0"/>
              <a:t>6-8</a:t>
            </a:r>
            <a:r>
              <a:rPr lang="zh-CN" altLang="zh-CN" dirty="0"/>
              <a:t>】</a:t>
            </a:r>
            <a:endParaRPr lang="zh-CN" altLang="en-US" dirty="0"/>
          </a:p>
        </p:txBody>
      </p:sp>
      <p:sp>
        <p:nvSpPr>
          <p:cNvPr id="3" name="内容占位符 2">
            <a:extLst>
              <a:ext uri="{FF2B5EF4-FFF2-40B4-BE49-F238E27FC236}">
                <a16:creationId xmlns:a16="http://schemas.microsoft.com/office/drawing/2014/main" id="{7C9EA2C3-245E-4D54-B660-84BBC8FC2F70}"/>
              </a:ext>
            </a:extLst>
          </p:cNvPr>
          <p:cNvSpPr>
            <a:spLocks noGrp="1"/>
          </p:cNvSpPr>
          <p:nvPr>
            <p:ph idx="1"/>
          </p:nvPr>
        </p:nvSpPr>
        <p:spPr/>
        <p:txBody>
          <a:bodyPr>
            <a:normAutofit fontScale="25000" lnSpcReduction="20000"/>
          </a:bodyPr>
          <a:lstStyle/>
          <a:p>
            <a:pPr marL="0" indent="0">
              <a:buNone/>
            </a:pPr>
            <a:r>
              <a:rPr lang="en-US" altLang="zh-CN" i="1" dirty="0"/>
              <a:t>	public void process(</a:t>
            </a:r>
            <a:r>
              <a:rPr lang="en-US" altLang="zh-CN" i="1" dirty="0" err="1"/>
              <a:t>WatchedEvent</a:t>
            </a:r>
            <a:r>
              <a:rPr lang="en-US" altLang="zh-CN" i="1" dirty="0"/>
              <a:t> event) {</a:t>
            </a:r>
            <a:endParaRPr lang="zh-CN" altLang="zh-CN" i="1" dirty="0"/>
          </a:p>
          <a:p>
            <a:pPr marL="0" indent="0">
              <a:buNone/>
            </a:pPr>
            <a:r>
              <a:rPr lang="en-US" altLang="zh-CN" i="1" dirty="0"/>
              <a:t>		</a:t>
            </a:r>
            <a:r>
              <a:rPr lang="en-US" altLang="zh-CN" i="1" dirty="0" err="1"/>
              <a:t>System.out.println</a:t>
            </a:r>
            <a:r>
              <a:rPr lang="en-US" altLang="zh-CN" i="1" dirty="0"/>
              <a:t>("Receive watched event: " + event);</a:t>
            </a:r>
            <a:endParaRPr lang="zh-CN" altLang="zh-CN" i="1" dirty="0"/>
          </a:p>
          <a:p>
            <a:pPr marL="0" indent="0">
              <a:buNone/>
            </a:pPr>
            <a:r>
              <a:rPr lang="en-US" altLang="zh-CN" i="1" dirty="0"/>
              <a:t>		if (</a:t>
            </a:r>
            <a:r>
              <a:rPr lang="en-US" altLang="zh-CN" i="1" dirty="0" err="1"/>
              <a:t>KeeperState.SyncConnected</a:t>
            </a:r>
            <a:r>
              <a:rPr lang="en-US" altLang="zh-CN" i="1" dirty="0"/>
              <a:t> == </a:t>
            </a:r>
            <a:r>
              <a:rPr lang="en-US" altLang="zh-CN" i="1" dirty="0" err="1"/>
              <a:t>event.getState</a:t>
            </a:r>
            <a:r>
              <a:rPr lang="en-US" altLang="zh-CN" i="1" dirty="0"/>
              <a:t>()) {</a:t>
            </a:r>
            <a:endParaRPr lang="zh-CN" altLang="zh-CN" i="1" dirty="0"/>
          </a:p>
          <a:p>
            <a:pPr marL="0" indent="0">
              <a:buNone/>
            </a:pPr>
            <a:r>
              <a:rPr lang="en-US" altLang="zh-CN" i="1" dirty="0"/>
              <a:t>			if (</a:t>
            </a:r>
            <a:r>
              <a:rPr lang="en-US" altLang="zh-CN" i="1" dirty="0" err="1"/>
              <a:t>EventType.None</a:t>
            </a:r>
            <a:r>
              <a:rPr lang="en-US" altLang="zh-CN" i="1" dirty="0"/>
              <a:t> == </a:t>
            </a:r>
            <a:r>
              <a:rPr lang="en-US" altLang="zh-CN" i="1" dirty="0" err="1"/>
              <a:t>event.getType</a:t>
            </a:r>
            <a:r>
              <a:rPr lang="en-US" altLang="zh-CN" i="1" dirty="0"/>
              <a:t>() &amp;&amp; null == </a:t>
            </a:r>
            <a:r>
              <a:rPr lang="en-US" altLang="zh-CN" i="1" dirty="0" err="1"/>
              <a:t>event.getPath</a:t>
            </a:r>
            <a:r>
              <a:rPr lang="en-US" altLang="zh-CN" i="1" dirty="0"/>
              <a:t>()) {</a:t>
            </a:r>
            <a:endParaRPr lang="zh-CN" altLang="zh-CN" i="1" dirty="0"/>
          </a:p>
          <a:p>
            <a:pPr marL="0" indent="0">
              <a:buNone/>
            </a:pPr>
            <a:r>
              <a:rPr lang="en-US" altLang="zh-CN" i="1" dirty="0"/>
              <a:t>				</a:t>
            </a:r>
            <a:r>
              <a:rPr lang="en-US" altLang="zh-CN" i="1" dirty="0" err="1"/>
              <a:t>connectedSemaphore.countDown</a:t>
            </a:r>
            <a:r>
              <a:rPr lang="en-US" altLang="zh-CN" i="1" dirty="0"/>
              <a:t>();</a:t>
            </a:r>
            <a:endParaRPr lang="zh-CN" altLang="zh-CN" i="1" dirty="0"/>
          </a:p>
          <a:p>
            <a:pPr marL="0" indent="0">
              <a:buNone/>
            </a:pPr>
            <a:r>
              <a:rPr lang="en-US" altLang="zh-CN" i="1" dirty="0"/>
              <a:t>			} else if (</a:t>
            </a:r>
            <a:r>
              <a:rPr lang="en-US" altLang="zh-CN" i="1" dirty="0" err="1"/>
              <a:t>EventType.NodeDataChanged</a:t>
            </a:r>
            <a:r>
              <a:rPr lang="en-US" altLang="zh-CN" i="1" dirty="0"/>
              <a:t> == </a:t>
            </a:r>
            <a:r>
              <a:rPr lang="en-US" altLang="zh-CN" i="1" dirty="0" err="1"/>
              <a:t>event.getType</a:t>
            </a:r>
            <a:r>
              <a:rPr lang="en-US" altLang="zh-CN" i="1" dirty="0"/>
              <a:t>()) {</a:t>
            </a:r>
            <a:endParaRPr lang="zh-CN" altLang="zh-CN" i="1" dirty="0"/>
          </a:p>
          <a:p>
            <a:pPr marL="0" indent="0">
              <a:buNone/>
            </a:pPr>
            <a:r>
              <a:rPr lang="en-US" altLang="zh-CN" i="1" dirty="0"/>
              <a:t>				try {</a:t>
            </a:r>
            <a:endParaRPr lang="zh-CN" altLang="zh-CN" i="1" dirty="0"/>
          </a:p>
          <a:p>
            <a:pPr marL="0" indent="0">
              <a:buNone/>
            </a:pPr>
            <a:r>
              <a:rPr lang="en-US" altLang="zh-CN" i="1" dirty="0"/>
              <a:t>					</a:t>
            </a:r>
            <a:r>
              <a:rPr lang="en-US" altLang="zh-CN" i="1" dirty="0" err="1"/>
              <a:t>zk.getData</a:t>
            </a:r>
            <a:r>
              <a:rPr lang="en-US" altLang="zh-CN" i="1" dirty="0"/>
              <a:t>(</a:t>
            </a:r>
            <a:r>
              <a:rPr lang="en-US" altLang="zh-CN" i="1" dirty="0" err="1"/>
              <a:t>event.getPath</a:t>
            </a:r>
            <a:r>
              <a:rPr lang="en-US" altLang="zh-CN" i="1" dirty="0"/>
              <a:t>(), true, new </a:t>
            </a:r>
            <a:r>
              <a:rPr lang="en-US" altLang="zh-CN" i="1" dirty="0" err="1"/>
              <a:t>IDataCallback</a:t>
            </a:r>
            <a:r>
              <a:rPr lang="en-US" altLang="zh-CN" i="1" dirty="0"/>
              <a:t>(), null);</a:t>
            </a:r>
            <a:endParaRPr lang="zh-CN" altLang="zh-CN" i="1" dirty="0"/>
          </a:p>
          <a:p>
            <a:pPr marL="0" indent="0">
              <a:buNone/>
            </a:pPr>
            <a:r>
              <a:rPr lang="en-US" altLang="zh-CN" i="1" dirty="0"/>
              <a:t>				} catch (Exception e)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class </a:t>
            </a:r>
            <a:r>
              <a:rPr lang="en-US" altLang="zh-CN" i="1" dirty="0" err="1"/>
              <a:t>IDataCallback</a:t>
            </a:r>
            <a:r>
              <a:rPr lang="en-US" altLang="zh-CN" i="1" dirty="0"/>
              <a:t> implements </a:t>
            </a:r>
            <a:r>
              <a:rPr lang="en-US" altLang="zh-CN" i="1" dirty="0" err="1"/>
              <a:t>AsyncCallback.DataCallback</a:t>
            </a:r>
            <a:r>
              <a:rPr lang="en-US" altLang="zh-CN" i="1" dirty="0"/>
              <a:t> {</a:t>
            </a:r>
            <a:endParaRPr lang="zh-CN" altLang="zh-CN" i="1" dirty="0"/>
          </a:p>
          <a:p>
            <a:pPr marL="0" indent="0">
              <a:buNone/>
            </a:pPr>
            <a:r>
              <a:rPr lang="en-US" altLang="zh-CN" i="1" dirty="0"/>
              <a:t>	public void </a:t>
            </a:r>
            <a:r>
              <a:rPr lang="en-US" altLang="zh-CN" i="1" dirty="0" err="1"/>
              <a:t>processResult</a:t>
            </a:r>
            <a:r>
              <a:rPr lang="en-US" altLang="zh-CN" i="1" dirty="0"/>
              <a:t>(int </a:t>
            </a:r>
            <a:r>
              <a:rPr lang="en-US" altLang="zh-CN" i="1" dirty="0" err="1"/>
              <a:t>rc</a:t>
            </a:r>
            <a:r>
              <a:rPr lang="en-US" altLang="zh-CN" i="1" dirty="0"/>
              <a:t>, String path, Object </a:t>
            </a:r>
            <a:r>
              <a:rPr lang="en-US" altLang="zh-CN" i="1" dirty="0" err="1"/>
              <a:t>ctx</a:t>
            </a:r>
            <a:r>
              <a:rPr lang="en-US" altLang="zh-CN" i="1" dirty="0"/>
              <a:t>, byte[] data, Stat stat) {</a:t>
            </a:r>
            <a:endParaRPr lang="zh-CN" altLang="zh-CN" i="1" dirty="0"/>
          </a:p>
          <a:p>
            <a:pPr marL="0" indent="0">
              <a:buNone/>
            </a:pPr>
            <a:r>
              <a:rPr lang="en-US" altLang="zh-CN" i="1" dirty="0"/>
              <a:t>		</a:t>
            </a:r>
            <a:r>
              <a:rPr lang="en-US" altLang="zh-CN" i="1" dirty="0" err="1"/>
              <a:t>System.out.println</a:t>
            </a:r>
            <a:r>
              <a:rPr lang="en-US" altLang="zh-CN" i="1" dirty="0"/>
              <a:t>(</a:t>
            </a:r>
            <a:r>
              <a:rPr lang="en-US" altLang="zh-CN" i="1" dirty="0" err="1"/>
              <a:t>rc</a:t>
            </a:r>
            <a:r>
              <a:rPr lang="en-US" altLang="zh-CN" i="1" dirty="0"/>
              <a:t> + ", " + path + "," + new String(data));</a:t>
            </a:r>
            <a:endParaRPr lang="zh-CN" altLang="zh-CN" i="1" dirty="0"/>
          </a:p>
          <a:p>
            <a:pPr marL="0" indent="0">
              <a:buNone/>
            </a:pPr>
            <a:r>
              <a:rPr lang="en-US" altLang="zh-CN" i="1" dirty="0"/>
              <a:t>		</a:t>
            </a:r>
            <a:r>
              <a:rPr lang="en-US" altLang="zh-CN" i="1" dirty="0" err="1"/>
              <a:t>System.out.println</a:t>
            </a:r>
            <a:r>
              <a:rPr lang="en-US" altLang="zh-CN" i="1" dirty="0"/>
              <a:t>("</a:t>
            </a:r>
            <a:r>
              <a:rPr lang="en-US" altLang="zh-CN" i="1" dirty="0" err="1"/>
              <a:t>czxid</a:t>
            </a:r>
            <a:r>
              <a:rPr lang="en-US" altLang="zh-CN" i="1" dirty="0"/>
              <a:t>: " + </a:t>
            </a:r>
            <a:r>
              <a:rPr lang="en-US" altLang="zh-CN" i="1" dirty="0" err="1"/>
              <a:t>stat.getCzxid</a:t>
            </a:r>
            <a:r>
              <a:rPr lang="en-US" altLang="zh-CN" i="1" dirty="0"/>
              <a:t>() + ", </a:t>
            </a:r>
            <a:r>
              <a:rPr lang="en-US" altLang="zh-CN" i="1" dirty="0" err="1"/>
              <a:t>mzxid</a:t>
            </a:r>
            <a:r>
              <a:rPr lang="en-US" altLang="zh-CN" i="1" dirty="0"/>
              <a:t>: " + </a:t>
            </a:r>
            <a:r>
              <a:rPr lang="en-US" altLang="zh-CN" i="1" dirty="0" err="1"/>
              <a:t>stat.getMzxid</a:t>
            </a:r>
            <a:r>
              <a:rPr lang="en-US" altLang="zh-CN" i="1" dirty="0"/>
              <a:t>() + ", version:" + </a:t>
            </a:r>
            <a:r>
              <a:rPr lang="en-US" altLang="zh-CN" i="1" dirty="0" err="1"/>
              <a:t>stat.getVersion</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4" name="矩形 3">
            <a:extLst>
              <a:ext uri="{FF2B5EF4-FFF2-40B4-BE49-F238E27FC236}">
                <a16:creationId xmlns:a16="http://schemas.microsoft.com/office/drawing/2014/main" id="{988689EA-6B7F-453D-8436-C4BC420148E6}"/>
              </a:ext>
            </a:extLst>
          </p:cNvPr>
          <p:cNvSpPr/>
          <p:nvPr/>
        </p:nvSpPr>
        <p:spPr>
          <a:xfrm>
            <a:off x="3943350" y="96084"/>
            <a:ext cx="4572000" cy="1754326"/>
          </a:xfrm>
          <a:prstGeom prst="rect">
            <a:avLst/>
          </a:prstGeom>
        </p:spPr>
        <p:txBody>
          <a:bodyPr>
            <a:spAutoFit/>
          </a:bodyPr>
          <a:lstStyle/>
          <a:p>
            <a:pPr algn="just">
              <a:spcAft>
                <a:spcPts val="0"/>
              </a:spcAft>
            </a:pPr>
            <a:r>
              <a:rPr lang="zh-CN"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0,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xijing,xijing</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colleage</a:t>
            </a:r>
            <a:endPar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czxid</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4294967581,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mzxid</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4294967581, version:0</a:t>
            </a:r>
          </a:p>
          <a:p>
            <a:pPr indent="127000" algn="just">
              <a:spcAft>
                <a:spcPts val="0"/>
              </a:spcAft>
            </a:pP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type:NodeDataChanged</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path:/</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0,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xijing,xijing</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university</a:t>
            </a:r>
          </a:p>
          <a:p>
            <a:pPr indent="127000" algn="just">
              <a:spcAft>
                <a:spcPts val="0"/>
              </a:spcAft>
            </a:pP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czxid</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4294967581,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mzxid</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4294967582, version:1</a:t>
            </a:r>
          </a:p>
        </p:txBody>
      </p:sp>
    </p:spTree>
    <p:extLst>
      <p:ext uri="{BB962C8B-B14F-4D97-AF65-F5344CB8AC3E}">
        <p14:creationId xmlns:p14="http://schemas.microsoft.com/office/powerpoint/2010/main" val="2821769663"/>
      </p:ext>
    </p:extLst>
  </p:cSld>
  <p:clrMapOvr>
    <a:masterClrMapping/>
  </p:clrMapOvr>
  <p:transition spd="med">
    <p:pull/>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A9BF6-6EC9-4599-9EAE-3917A8B242C8}"/>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812C3647-55ED-41CF-B856-6869A197653C}"/>
              </a:ext>
            </a:extLst>
          </p:cNvPr>
          <p:cNvSpPr>
            <a:spLocks noGrp="1"/>
          </p:cNvSpPr>
          <p:nvPr>
            <p:ph idx="1"/>
          </p:nvPr>
        </p:nvSpPr>
        <p:spPr/>
        <p:txBody>
          <a:bodyPr/>
          <a:lstStyle/>
          <a:p>
            <a:r>
              <a:rPr lang="en-US" altLang="zh-CN" dirty="0"/>
              <a:t>5. </a:t>
            </a:r>
            <a:r>
              <a:rPr lang="zh-CN" altLang="zh-CN" dirty="0"/>
              <a:t>更新数据</a:t>
            </a:r>
          </a:p>
          <a:p>
            <a:pPr lvl="1"/>
            <a:r>
              <a:rPr lang="zh-CN" altLang="zh-CN" dirty="0"/>
              <a:t>客户端可以通过</a:t>
            </a:r>
            <a:r>
              <a:rPr lang="en-US" altLang="zh-CN" dirty="0" err="1"/>
              <a:t>ZooKeeper</a:t>
            </a:r>
            <a:r>
              <a:rPr lang="zh-CN" altLang="zh-CN" dirty="0"/>
              <a:t>的</a:t>
            </a:r>
            <a:r>
              <a:rPr lang="en-US" altLang="zh-CN" dirty="0" err="1"/>
              <a:t>setData</a:t>
            </a:r>
            <a:r>
              <a:rPr lang="zh-CN" altLang="zh-CN" dirty="0"/>
              <a:t>方法来更新一个数据节点的数据内容。</a:t>
            </a:r>
            <a:r>
              <a:rPr lang="en-US" altLang="zh-CN" dirty="0" err="1"/>
              <a:t>ZooKeeper</a:t>
            </a:r>
            <a:r>
              <a:rPr lang="zh-CN" altLang="zh-CN" dirty="0"/>
              <a:t>提供了</a:t>
            </a:r>
            <a:r>
              <a:rPr lang="en-US" altLang="zh-CN" dirty="0"/>
              <a:t>2</a:t>
            </a:r>
            <a:r>
              <a:rPr lang="zh-CN" altLang="zh-CN" dirty="0"/>
              <a:t>个方法，如下所示：</a:t>
            </a:r>
          </a:p>
          <a:p>
            <a:pPr marL="342900" lvl="1" indent="0">
              <a:buNone/>
            </a:pPr>
            <a:r>
              <a:rPr lang="en-US" altLang="zh-CN" i="1" dirty="0"/>
              <a:t>Stat </a:t>
            </a:r>
            <a:r>
              <a:rPr lang="en-US" altLang="zh-CN" i="1" dirty="0" err="1"/>
              <a:t>setData</a:t>
            </a:r>
            <a:r>
              <a:rPr lang="en-US" altLang="zh-CN" i="1" dirty="0"/>
              <a:t>(</a:t>
            </a:r>
            <a:r>
              <a:rPr lang="en-US" altLang="zh-CN" i="1" dirty="0" err="1"/>
              <a:t>java.lang.String</a:t>
            </a:r>
            <a:r>
              <a:rPr lang="en-US" altLang="zh-CN" i="1" dirty="0"/>
              <a:t> path, byte[] data, int version)</a:t>
            </a:r>
            <a:endParaRPr lang="zh-CN" altLang="zh-CN" i="1" dirty="0"/>
          </a:p>
          <a:p>
            <a:pPr marL="342900" lvl="1" indent="0">
              <a:buNone/>
            </a:pPr>
            <a:r>
              <a:rPr lang="en-US" altLang="zh-CN" i="1" dirty="0"/>
              <a:t>void </a:t>
            </a:r>
            <a:r>
              <a:rPr lang="en-US" altLang="zh-CN" i="1" dirty="0" err="1"/>
              <a:t>setData</a:t>
            </a:r>
            <a:r>
              <a:rPr lang="en-US" altLang="zh-CN" i="1" dirty="0"/>
              <a:t>(</a:t>
            </a:r>
            <a:r>
              <a:rPr lang="en-US" altLang="zh-CN" i="1" dirty="0" err="1"/>
              <a:t>java.lang.String</a:t>
            </a:r>
            <a:r>
              <a:rPr lang="en-US" altLang="zh-CN" i="1" dirty="0"/>
              <a:t> path, byte[] data, int version, </a:t>
            </a:r>
            <a:r>
              <a:rPr lang="en-US" altLang="zh-CN" i="1" dirty="0" err="1"/>
              <a:t>AsyncCallback.StatCallback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endParaRPr lang="zh-CN" altLang="zh-CN" i="1" dirty="0"/>
          </a:p>
        </p:txBody>
      </p:sp>
    </p:spTree>
    <p:extLst>
      <p:ext uri="{BB962C8B-B14F-4D97-AF65-F5344CB8AC3E}">
        <p14:creationId xmlns:p14="http://schemas.microsoft.com/office/powerpoint/2010/main" val="2559429789"/>
      </p:ext>
    </p:extLst>
  </p:cSld>
  <p:clrMapOvr>
    <a:masterClrMapping/>
  </p:clrMapOvr>
  <p:transition spd="med">
    <p:pull/>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6F77A-4695-497C-AEAE-4839B3019344}"/>
              </a:ext>
            </a:extLst>
          </p:cNvPr>
          <p:cNvSpPr>
            <a:spLocks noGrp="1"/>
          </p:cNvSpPr>
          <p:nvPr>
            <p:ph type="title"/>
          </p:nvPr>
        </p:nvSpPr>
        <p:spPr/>
        <p:txBody>
          <a:bodyPr/>
          <a:lstStyle/>
          <a:p>
            <a:r>
              <a:rPr lang="en-US" altLang="zh-CN" dirty="0" err="1"/>
              <a:t>ZooKeeper</a:t>
            </a:r>
            <a:r>
              <a:rPr lang="en-US" altLang="zh-CN" dirty="0"/>
              <a:t> </a:t>
            </a:r>
            <a:r>
              <a:rPr lang="en-US" altLang="zh-CN" dirty="0" err="1"/>
              <a:t>setData</a:t>
            </a:r>
            <a:r>
              <a:rPr lang="en-US" altLang="zh-CN" dirty="0"/>
              <a:t> API</a:t>
            </a:r>
            <a:r>
              <a:rPr lang="zh-CN" altLang="zh-CN" dirty="0"/>
              <a:t>方法参数说明</a:t>
            </a:r>
            <a:endParaRPr lang="zh-CN" altLang="en-US" dirty="0"/>
          </a:p>
        </p:txBody>
      </p:sp>
      <p:graphicFrame>
        <p:nvGraphicFramePr>
          <p:cNvPr id="4" name="内容占位符 3">
            <a:extLst>
              <a:ext uri="{FF2B5EF4-FFF2-40B4-BE49-F238E27FC236}">
                <a16:creationId xmlns:a16="http://schemas.microsoft.com/office/drawing/2014/main" id="{B6DCBC90-1165-4747-9252-E1F3DFB07CED}"/>
              </a:ext>
            </a:extLst>
          </p:cNvPr>
          <p:cNvGraphicFramePr>
            <a:graphicFrameLocks noGrp="1"/>
          </p:cNvGraphicFramePr>
          <p:nvPr>
            <p:ph idx="1"/>
            <p:extLst>
              <p:ext uri="{D42A27DB-BD31-4B8C-83A1-F6EECF244321}">
                <p14:modId xmlns:p14="http://schemas.microsoft.com/office/powerpoint/2010/main" val="1098007421"/>
              </p:ext>
            </p:extLst>
          </p:nvPr>
        </p:nvGraphicFramePr>
        <p:xfrm>
          <a:off x="628650" y="1348215"/>
          <a:ext cx="7886700" cy="219456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3133644512"/>
                    </a:ext>
                  </a:extLst>
                </a:gridCol>
                <a:gridCol w="6408419">
                  <a:extLst>
                    <a:ext uri="{9D8B030D-6E8A-4147-A177-3AD203B41FA5}">
                      <a16:colId xmlns:a16="http://schemas.microsoft.com/office/drawing/2014/main" val="2027929662"/>
                    </a:ext>
                  </a:extLst>
                </a:gridCol>
              </a:tblGrid>
              <a:tr h="0">
                <a:tc>
                  <a:txBody>
                    <a:bodyPr/>
                    <a:lstStyle/>
                    <a:p>
                      <a:pPr algn="ctr">
                        <a:spcAft>
                          <a:spcPts val="0"/>
                        </a:spcAft>
                      </a:pPr>
                      <a:r>
                        <a:rPr lang="zh-CN" sz="1800" kern="0" dirty="0">
                          <a:effectLst/>
                          <a:latin typeface="微软雅黑" panose="020B0503020204020204" pitchFamily="34" charset="-122"/>
                          <a:ea typeface="微软雅黑" panose="020B0503020204020204" pitchFamily="34" charset="-122"/>
                        </a:rPr>
                        <a:t>参数名</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说明</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339159846"/>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path</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指定数据节点的路径</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42093876"/>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data</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dirty="0">
                          <a:effectLst/>
                          <a:latin typeface="微软雅黑" panose="020B0503020204020204" pitchFamily="34" charset="-122"/>
                          <a:ea typeface="微软雅黑" panose="020B0503020204020204" pitchFamily="34" charset="-122"/>
                        </a:rPr>
                        <a:t>一个字节数组，即需要使用该数据内容来覆盖节点现有的数据内容</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318469656"/>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version</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指定数据节点的数据版本，即表明本次更新操作是针对该数据版本进行的</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91729857"/>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cb</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注册一个异步回调函数</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770968639"/>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ctx</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dirty="0">
                          <a:effectLst/>
                          <a:latin typeface="微软雅黑" panose="020B0503020204020204" pitchFamily="34" charset="-122"/>
                          <a:ea typeface="微软雅黑" panose="020B0503020204020204" pitchFamily="34" charset="-122"/>
                        </a:rPr>
                        <a:t>用于传递上下文信息的对象</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572809196"/>
                  </a:ext>
                </a:extLst>
              </a:tr>
            </a:tbl>
          </a:graphicData>
        </a:graphic>
      </p:graphicFrame>
    </p:spTree>
    <p:extLst>
      <p:ext uri="{BB962C8B-B14F-4D97-AF65-F5344CB8AC3E}">
        <p14:creationId xmlns:p14="http://schemas.microsoft.com/office/powerpoint/2010/main" val="4029488103"/>
      </p:ext>
    </p:extLst>
  </p:cSld>
  <p:clrMapOvr>
    <a:masterClrMapping/>
  </p:clrMapOvr>
  <p:transition spd="med">
    <p:pull/>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E93FF-8E7E-4EDB-8F95-42833B3421C4}"/>
              </a:ext>
            </a:extLst>
          </p:cNvPr>
          <p:cNvSpPr>
            <a:spLocks noGrp="1"/>
          </p:cNvSpPr>
          <p:nvPr>
            <p:ph type="title"/>
          </p:nvPr>
        </p:nvSpPr>
        <p:spPr/>
        <p:txBody>
          <a:bodyPr/>
          <a:lstStyle/>
          <a:p>
            <a:r>
              <a:rPr lang="zh-CN" altLang="zh-CN" dirty="0"/>
              <a:t>【实例</a:t>
            </a:r>
            <a:r>
              <a:rPr lang="en-US" altLang="zh-CN" dirty="0"/>
              <a:t>6-9</a:t>
            </a:r>
            <a:r>
              <a:rPr lang="zh-CN" altLang="zh-CN" dirty="0"/>
              <a:t>】</a:t>
            </a:r>
            <a:endParaRPr lang="zh-CN" altLang="en-US" dirty="0"/>
          </a:p>
        </p:txBody>
      </p:sp>
      <p:sp>
        <p:nvSpPr>
          <p:cNvPr id="3" name="内容占位符 2">
            <a:extLst>
              <a:ext uri="{FF2B5EF4-FFF2-40B4-BE49-F238E27FC236}">
                <a16:creationId xmlns:a16="http://schemas.microsoft.com/office/drawing/2014/main" id="{04BD8906-F8AA-4F6A-88D2-9ACD0CF95B6D}"/>
              </a:ext>
            </a:extLst>
          </p:cNvPr>
          <p:cNvSpPr>
            <a:spLocks noGrp="1"/>
          </p:cNvSpPr>
          <p:nvPr>
            <p:ph idx="1"/>
          </p:nvPr>
        </p:nvSpPr>
        <p:spPr/>
        <p:txBody>
          <a:bodyPr>
            <a:normAutofit fontScale="47500" lnSpcReduction="20000"/>
          </a:bodyPr>
          <a:lstStyle/>
          <a:p>
            <a:r>
              <a:rPr lang="zh-CN" altLang="zh-CN" dirty="0"/>
              <a:t>【实例</a:t>
            </a:r>
            <a:r>
              <a:rPr lang="en-US" altLang="zh-CN" dirty="0"/>
              <a:t>6-9</a:t>
            </a:r>
            <a:r>
              <a:rPr lang="zh-CN" altLang="zh-CN" dirty="0"/>
              <a:t>】使用同步方式的</a:t>
            </a:r>
            <a:r>
              <a:rPr lang="en-US" altLang="zh-CN" dirty="0" err="1"/>
              <a:t>setData</a:t>
            </a:r>
            <a:r>
              <a:rPr lang="en-US" altLang="zh-CN" dirty="0"/>
              <a:t> API</a:t>
            </a:r>
            <a:r>
              <a:rPr lang="zh-CN" altLang="zh-CN" dirty="0"/>
              <a:t>更新</a:t>
            </a:r>
            <a:r>
              <a:rPr lang="en-US" altLang="zh-CN" dirty="0" err="1"/>
              <a:t>ZooKeeper</a:t>
            </a:r>
            <a:r>
              <a:rPr lang="zh-CN" altLang="zh-CN" dirty="0"/>
              <a:t>数据节点的数据内容。</a:t>
            </a:r>
          </a:p>
          <a:p>
            <a:pPr marL="0" indent="0">
              <a:buNone/>
            </a:pPr>
            <a:r>
              <a:rPr lang="en-US" altLang="zh-CN" i="1" dirty="0"/>
              <a:t>…… </a:t>
            </a:r>
            <a:endParaRPr lang="zh-CN" altLang="zh-CN" i="1" dirty="0"/>
          </a:p>
          <a:p>
            <a:pPr marL="0" indent="0">
              <a:buNone/>
            </a:pPr>
            <a:r>
              <a:rPr lang="en-US" altLang="zh-CN" i="1" dirty="0"/>
              <a:t>// </a:t>
            </a:r>
            <a:r>
              <a:rPr lang="zh-CN" altLang="zh-CN" i="1" dirty="0"/>
              <a:t>使用同步方式的</a:t>
            </a:r>
            <a:r>
              <a:rPr lang="en-US" altLang="zh-CN" i="1" dirty="0" err="1"/>
              <a:t>setData</a:t>
            </a:r>
            <a:r>
              <a:rPr lang="en-US" altLang="zh-CN" i="1" dirty="0"/>
              <a:t> API</a:t>
            </a:r>
            <a:r>
              <a:rPr lang="zh-CN" altLang="zh-CN" i="1" dirty="0"/>
              <a:t>更新</a:t>
            </a:r>
            <a:r>
              <a:rPr lang="en-US" altLang="zh-CN" i="1" dirty="0" err="1"/>
              <a:t>ZooKeeper</a:t>
            </a:r>
            <a:r>
              <a:rPr lang="zh-CN" altLang="zh-CN" i="1" dirty="0"/>
              <a:t>数据节点的数据内容</a:t>
            </a:r>
          </a:p>
          <a:p>
            <a:pPr marL="0" indent="0">
              <a:buNone/>
            </a:pPr>
            <a:r>
              <a:rPr lang="en-US" altLang="zh-CN" i="1" dirty="0"/>
              <a:t>public class </a:t>
            </a:r>
            <a:r>
              <a:rPr lang="en-US" altLang="zh-CN" i="1" dirty="0" err="1"/>
              <a:t>WriteZnodeSetDataSample_Sync</a:t>
            </a:r>
            <a:r>
              <a:rPr lang="en-US" altLang="zh-CN" i="1" dirty="0"/>
              <a:t> implements Watcher {</a:t>
            </a:r>
            <a:endParaRPr lang="zh-CN" altLang="zh-CN" i="1" dirty="0"/>
          </a:p>
          <a:p>
            <a:pPr marL="0" indent="0">
              <a:buNone/>
            </a:pPr>
            <a:r>
              <a:rPr lang="en-US" altLang="zh-CN" i="1" dirty="0"/>
              <a:t>	private static </a:t>
            </a:r>
            <a:r>
              <a:rPr lang="en-US" altLang="zh-CN" i="1" dirty="0" err="1"/>
              <a:t>CountDownLatch</a:t>
            </a:r>
            <a:r>
              <a:rPr lang="en-US" altLang="zh-CN" i="1" dirty="0"/>
              <a:t> </a:t>
            </a:r>
            <a:r>
              <a:rPr lang="en-US" altLang="zh-CN" i="1" dirty="0" err="1"/>
              <a:t>connectedSemaphore</a:t>
            </a:r>
            <a:r>
              <a:rPr lang="en-US" altLang="zh-CN" i="1" dirty="0"/>
              <a:t> = new </a:t>
            </a:r>
            <a:r>
              <a:rPr lang="en-US" altLang="zh-CN" i="1" dirty="0" err="1"/>
              <a:t>CountDownLatch</a:t>
            </a:r>
            <a:r>
              <a:rPr lang="en-US" altLang="zh-CN" i="1" dirty="0"/>
              <a:t>(1);</a:t>
            </a:r>
            <a:endParaRPr lang="zh-CN" altLang="zh-CN" i="1" dirty="0"/>
          </a:p>
          <a:p>
            <a:pPr marL="0" indent="0">
              <a:buNone/>
            </a:pPr>
            <a:r>
              <a:rPr lang="en-US" altLang="zh-CN" i="1" dirty="0"/>
              <a:t>	private static </a:t>
            </a:r>
            <a:r>
              <a:rPr lang="en-US" altLang="zh-CN" i="1" dirty="0" err="1"/>
              <a:t>ZooKeeper</a:t>
            </a:r>
            <a:r>
              <a:rPr lang="en-US" altLang="zh-CN" i="1" dirty="0"/>
              <a:t> </a:t>
            </a:r>
            <a:r>
              <a:rPr lang="en-US" altLang="zh-CN" i="1" dirty="0" err="1"/>
              <a:t>zk</a:t>
            </a:r>
            <a:r>
              <a:rPr lang="en-US" altLang="zh-CN" i="1" dirty="0"/>
              <a:t> = null;</a:t>
            </a:r>
            <a:endParaRPr lang="zh-CN" altLang="zh-CN" i="1" dirty="0"/>
          </a:p>
          <a:p>
            <a:pPr marL="0" indent="0">
              <a:buNone/>
            </a:pPr>
            <a:r>
              <a:rPr lang="en-US" altLang="zh-CN" i="1" dirty="0"/>
              <a:t> </a:t>
            </a:r>
            <a:endParaRPr lang="zh-CN" altLang="zh-CN" i="1" dirty="0"/>
          </a:p>
          <a:p>
            <a:pPr marL="0" indent="0">
              <a:buNone/>
            </a:pPr>
            <a:r>
              <a:rPr lang="en-US" altLang="zh-CN" i="1" dirty="0"/>
              <a:t>	public static void main(String[] </a:t>
            </a:r>
            <a:r>
              <a:rPr lang="en-US" altLang="zh-CN" i="1" dirty="0" err="1"/>
              <a:t>args</a:t>
            </a:r>
            <a:r>
              <a:rPr lang="en-US" altLang="zh-CN" i="1" dirty="0"/>
              <a:t>) throws Exception {</a:t>
            </a:r>
            <a:endParaRPr lang="zh-CN" altLang="zh-CN" i="1" dirty="0"/>
          </a:p>
          <a:p>
            <a:pPr marL="0" indent="0">
              <a:buNone/>
            </a:pPr>
            <a:r>
              <a:rPr lang="en-US" altLang="zh-CN" i="1" dirty="0"/>
              <a:t>		String path = "/</a:t>
            </a:r>
            <a:r>
              <a:rPr lang="en-US" altLang="zh-CN" i="1" dirty="0" err="1"/>
              <a:t>xijing</a:t>
            </a:r>
            <a:r>
              <a:rPr lang="en-US" altLang="zh-CN" i="1" dirty="0"/>
              <a:t>";</a:t>
            </a:r>
            <a:endParaRPr lang="zh-CN" altLang="zh-CN" i="1" dirty="0"/>
          </a:p>
          <a:p>
            <a:pPr marL="0" indent="0">
              <a:buNone/>
            </a:pPr>
            <a:r>
              <a:rPr lang="en-US" altLang="zh-CN" i="1" dirty="0"/>
              <a:t>		</a:t>
            </a:r>
            <a:r>
              <a:rPr lang="en-US" altLang="zh-CN" i="1" dirty="0" err="1"/>
              <a:t>zk</a:t>
            </a:r>
            <a:r>
              <a:rPr lang="en-US" altLang="zh-CN" i="1" dirty="0"/>
              <a:t> = new </a:t>
            </a:r>
            <a:r>
              <a:rPr lang="en-US" altLang="zh-CN" i="1" dirty="0" err="1"/>
              <a:t>ZooKeeper</a:t>
            </a:r>
            <a:r>
              <a:rPr lang="en-US" altLang="zh-CN" i="1" dirty="0"/>
              <a:t>("master:2181,slave1:2181,slave2:2181", 5000, new </a:t>
            </a:r>
            <a:r>
              <a:rPr lang="en-US" altLang="zh-CN" i="1" dirty="0" err="1"/>
              <a:t>WriteZnodeSetDataSample_Sync</a:t>
            </a:r>
            <a:r>
              <a:rPr lang="en-US" altLang="zh-CN" i="1" dirty="0"/>
              <a:t>());</a:t>
            </a:r>
            <a:endParaRPr lang="zh-CN" altLang="zh-CN" i="1" dirty="0"/>
          </a:p>
          <a:p>
            <a:pPr marL="0" indent="0">
              <a:buNone/>
            </a:pPr>
            <a:r>
              <a:rPr lang="en-US" altLang="zh-CN" i="1" dirty="0"/>
              <a:t>		</a:t>
            </a:r>
            <a:r>
              <a:rPr lang="en-US" altLang="zh-CN" i="1" dirty="0" err="1"/>
              <a:t>connectedSemaphore.await</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zk.create</a:t>
            </a:r>
            <a:r>
              <a:rPr lang="en-US" altLang="zh-CN" i="1" dirty="0"/>
              <a:t>(path, "</a:t>
            </a:r>
            <a:r>
              <a:rPr lang="en-US" altLang="zh-CN" i="1" dirty="0" err="1"/>
              <a:t>xijing</a:t>
            </a:r>
            <a:r>
              <a:rPr lang="en-US" altLang="zh-CN" i="1" dirty="0"/>
              <a:t> </a:t>
            </a:r>
            <a:r>
              <a:rPr lang="en-US" altLang="zh-CN" i="1" dirty="0" err="1"/>
              <a:t>colleage</a:t>
            </a:r>
            <a:r>
              <a:rPr lang="en-US" altLang="zh-CN" i="1" dirty="0"/>
              <a:t>".</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CreateMode.EPHEMERAL</a:t>
            </a:r>
            <a:r>
              <a:rPr lang="en-US" altLang="zh-CN" i="1" dirty="0"/>
              <a:t>);</a:t>
            </a:r>
            <a:endParaRPr lang="zh-CN" altLang="zh-CN" i="1" dirty="0"/>
          </a:p>
          <a:p>
            <a:pPr marL="0" indent="0">
              <a:buNone/>
            </a:pPr>
            <a:r>
              <a:rPr lang="en-US" altLang="zh-CN" i="1" dirty="0"/>
              <a:t>		</a:t>
            </a:r>
            <a:r>
              <a:rPr lang="en-US" altLang="zh-CN" i="1" dirty="0" err="1"/>
              <a:t>zk.getData</a:t>
            </a:r>
            <a:r>
              <a:rPr lang="en-US" altLang="zh-CN" i="1" dirty="0"/>
              <a:t>(path, true, null);</a:t>
            </a:r>
            <a:endParaRPr lang="zh-CN" altLang="zh-CN" i="1" dirty="0"/>
          </a:p>
        </p:txBody>
      </p:sp>
    </p:spTree>
    <p:extLst>
      <p:ext uri="{BB962C8B-B14F-4D97-AF65-F5344CB8AC3E}">
        <p14:creationId xmlns:p14="http://schemas.microsoft.com/office/powerpoint/2010/main" val="1106218437"/>
      </p:ext>
    </p:extLst>
  </p:cSld>
  <p:clrMapOvr>
    <a:masterClrMapping/>
  </p:clrMapOvr>
  <p:transition spd="med">
    <p:pull/>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E93FF-8E7E-4EDB-8F95-42833B3421C4}"/>
              </a:ext>
            </a:extLst>
          </p:cNvPr>
          <p:cNvSpPr>
            <a:spLocks noGrp="1"/>
          </p:cNvSpPr>
          <p:nvPr>
            <p:ph type="title"/>
          </p:nvPr>
        </p:nvSpPr>
        <p:spPr/>
        <p:txBody>
          <a:bodyPr/>
          <a:lstStyle/>
          <a:p>
            <a:r>
              <a:rPr lang="zh-CN" altLang="zh-CN" dirty="0"/>
              <a:t>【实例</a:t>
            </a:r>
            <a:r>
              <a:rPr lang="en-US" altLang="zh-CN" dirty="0"/>
              <a:t>6-9</a:t>
            </a:r>
            <a:r>
              <a:rPr lang="zh-CN" altLang="zh-CN" dirty="0"/>
              <a:t>】</a:t>
            </a:r>
            <a:endParaRPr lang="zh-CN" altLang="en-US" dirty="0"/>
          </a:p>
        </p:txBody>
      </p:sp>
      <p:sp>
        <p:nvSpPr>
          <p:cNvPr id="3" name="内容占位符 2">
            <a:extLst>
              <a:ext uri="{FF2B5EF4-FFF2-40B4-BE49-F238E27FC236}">
                <a16:creationId xmlns:a16="http://schemas.microsoft.com/office/drawing/2014/main" id="{04BD8906-F8AA-4F6A-88D2-9ACD0CF95B6D}"/>
              </a:ext>
            </a:extLst>
          </p:cNvPr>
          <p:cNvSpPr>
            <a:spLocks noGrp="1"/>
          </p:cNvSpPr>
          <p:nvPr>
            <p:ph idx="1"/>
          </p:nvPr>
        </p:nvSpPr>
        <p:spPr/>
        <p:txBody>
          <a:bodyPr>
            <a:normAutofit fontScale="47500" lnSpcReduction="20000"/>
          </a:bodyPr>
          <a:lstStyle/>
          <a:p>
            <a:pPr marL="0" indent="0">
              <a:buNone/>
            </a:pPr>
            <a:r>
              <a:rPr lang="en-US" altLang="zh-CN" i="1" dirty="0"/>
              <a:t>		Stat stat1 = </a:t>
            </a:r>
            <a:r>
              <a:rPr lang="en-US" altLang="zh-CN" i="1" dirty="0" err="1"/>
              <a:t>zk.setData</a:t>
            </a:r>
            <a:r>
              <a:rPr lang="en-US" altLang="zh-CN" i="1" dirty="0"/>
              <a:t>(path, "</a:t>
            </a:r>
            <a:r>
              <a:rPr lang="en-US" altLang="zh-CN" i="1" dirty="0" err="1"/>
              <a:t>xijing</a:t>
            </a:r>
            <a:r>
              <a:rPr lang="en-US" altLang="zh-CN" i="1" dirty="0"/>
              <a:t> university".</a:t>
            </a:r>
            <a:r>
              <a:rPr lang="en-US" altLang="zh-CN" i="1" dirty="0" err="1"/>
              <a:t>getBytes</a:t>
            </a:r>
            <a:r>
              <a:rPr lang="en-US" altLang="zh-CN" i="1" dirty="0"/>
              <a:t>(), -1);</a:t>
            </a:r>
            <a:endParaRPr lang="zh-CN" altLang="zh-CN" i="1" dirty="0"/>
          </a:p>
          <a:p>
            <a:pPr marL="0" indent="0">
              <a:buNone/>
            </a:pPr>
            <a:r>
              <a:rPr lang="en-US" altLang="zh-CN" i="1" dirty="0"/>
              <a:t>		</a:t>
            </a:r>
            <a:r>
              <a:rPr lang="en-US" altLang="zh-CN" i="1" dirty="0" err="1"/>
              <a:t>System.out.println</a:t>
            </a:r>
            <a:r>
              <a:rPr lang="en-US" altLang="zh-CN" i="1" dirty="0"/>
              <a:t>(</a:t>
            </a:r>
            <a:r>
              <a:rPr lang="en-US" altLang="zh-CN" i="1" dirty="0" err="1"/>
              <a:t>czxid</a:t>
            </a:r>
            <a:r>
              <a:rPr lang="en-US" altLang="zh-CN" i="1" dirty="0"/>
              <a:t>: " + stat1.getCzxid() + ", </a:t>
            </a:r>
            <a:r>
              <a:rPr lang="en-US" altLang="zh-CN" i="1" dirty="0" err="1"/>
              <a:t>mzxid</a:t>
            </a:r>
            <a:r>
              <a:rPr lang="en-US" altLang="zh-CN" i="1" dirty="0"/>
              <a:t>: " + stat1.getMzxid() + ", version:" + stat1.getVersion());</a:t>
            </a:r>
            <a:endParaRPr lang="zh-CN" altLang="zh-CN" i="1" dirty="0"/>
          </a:p>
          <a:p>
            <a:pPr marL="0" indent="0">
              <a:buNone/>
            </a:pPr>
            <a:r>
              <a:rPr lang="en-US" altLang="zh-CN" i="1" dirty="0"/>
              <a:t> </a:t>
            </a:r>
            <a:endParaRPr lang="zh-CN" altLang="zh-CN" i="1" dirty="0"/>
          </a:p>
          <a:p>
            <a:pPr marL="0" indent="0">
              <a:buNone/>
            </a:pPr>
            <a:r>
              <a:rPr lang="en-US" altLang="zh-CN" i="1" dirty="0"/>
              <a:t>		Stat stat2 = </a:t>
            </a:r>
            <a:r>
              <a:rPr lang="en-US" altLang="zh-CN" i="1" dirty="0" err="1"/>
              <a:t>zk.setData</a:t>
            </a:r>
            <a:r>
              <a:rPr lang="en-US" altLang="zh-CN" i="1" dirty="0"/>
              <a:t>(path, "</a:t>
            </a:r>
            <a:r>
              <a:rPr lang="en-US" altLang="zh-CN" i="1" dirty="0" err="1"/>
              <a:t>xijing</a:t>
            </a:r>
            <a:r>
              <a:rPr lang="en-US" altLang="zh-CN" i="1" dirty="0"/>
              <a:t> university".</a:t>
            </a:r>
            <a:r>
              <a:rPr lang="en-US" altLang="zh-CN" i="1" dirty="0" err="1"/>
              <a:t>getBytes</a:t>
            </a:r>
            <a:r>
              <a:rPr lang="en-US" altLang="zh-CN" i="1" dirty="0"/>
              <a:t>(), stat1.getVersion());</a:t>
            </a:r>
            <a:endParaRPr lang="zh-CN" altLang="zh-CN" i="1" dirty="0"/>
          </a:p>
          <a:p>
            <a:pPr marL="0" indent="0">
              <a:buNone/>
            </a:pPr>
            <a:r>
              <a:rPr lang="en-US" altLang="zh-CN" i="1" dirty="0"/>
              <a:t>		</a:t>
            </a:r>
            <a:r>
              <a:rPr lang="en-US" altLang="zh-CN" i="1" dirty="0" err="1"/>
              <a:t>System.out.println</a:t>
            </a:r>
            <a:r>
              <a:rPr lang="en-US" altLang="zh-CN" i="1" dirty="0"/>
              <a:t>("</a:t>
            </a:r>
            <a:r>
              <a:rPr lang="en-US" altLang="zh-CN" i="1" dirty="0" err="1"/>
              <a:t>czxid</a:t>
            </a:r>
            <a:r>
              <a:rPr lang="en-US" altLang="zh-CN" i="1" dirty="0"/>
              <a:t>: " + stat2.getCzxid() + ", </a:t>
            </a:r>
            <a:r>
              <a:rPr lang="en-US" altLang="zh-CN" i="1" dirty="0" err="1"/>
              <a:t>mzxid</a:t>
            </a:r>
            <a:r>
              <a:rPr lang="en-US" altLang="zh-CN" i="1" dirty="0"/>
              <a:t>: " + stat2.getMzxid() + ", version:" + stat2.getVersion());</a:t>
            </a:r>
            <a:endParaRPr lang="zh-CN" altLang="zh-CN" i="1" dirty="0"/>
          </a:p>
          <a:p>
            <a:pPr marL="0" indent="0">
              <a:buNone/>
            </a:pPr>
            <a:r>
              <a:rPr lang="en-US" altLang="zh-CN" i="1" dirty="0"/>
              <a:t> </a:t>
            </a:r>
            <a:endParaRPr lang="zh-CN" altLang="zh-CN" i="1" dirty="0"/>
          </a:p>
          <a:p>
            <a:pPr marL="0" indent="0">
              <a:buNone/>
            </a:pPr>
            <a:r>
              <a:rPr lang="en-US" altLang="zh-CN" i="1" dirty="0"/>
              <a:t>		try {</a:t>
            </a:r>
            <a:endParaRPr lang="zh-CN" altLang="zh-CN" i="1" dirty="0"/>
          </a:p>
          <a:p>
            <a:pPr marL="0" indent="0">
              <a:buNone/>
            </a:pPr>
            <a:r>
              <a:rPr lang="en-US" altLang="zh-CN" i="1" dirty="0"/>
              <a:t>			</a:t>
            </a:r>
            <a:r>
              <a:rPr lang="en-US" altLang="zh-CN" i="1" dirty="0" err="1"/>
              <a:t>zk.setData</a:t>
            </a:r>
            <a:r>
              <a:rPr lang="en-US" altLang="zh-CN" i="1" dirty="0"/>
              <a:t>(path, "</a:t>
            </a:r>
            <a:r>
              <a:rPr lang="en-US" altLang="zh-CN" i="1" dirty="0" err="1"/>
              <a:t>xijing</a:t>
            </a:r>
            <a:r>
              <a:rPr lang="en-US" altLang="zh-CN" i="1" dirty="0"/>
              <a:t> university".</a:t>
            </a:r>
            <a:r>
              <a:rPr lang="en-US" altLang="zh-CN" i="1" dirty="0" err="1"/>
              <a:t>getBytes</a:t>
            </a:r>
            <a:r>
              <a:rPr lang="en-US" altLang="zh-CN" i="1" dirty="0"/>
              <a:t>(), stat1.getVersion());</a:t>
            </a:r>
            <a:endParaRPr lang="zh-CN" altLang="zh-CN" i="1" dirty="0"/>
          </a:p>
          <a:p>
            <a:pPr marL="0" indent="0">
              <a:buNone/>
            </a:pPr>
            <a:r>
              <a:rPr lang="en-US" altLang="zh-CN" i="1" dirty="0"/>
              <a:t>		} catch (</a:t>
            </a:r>
            <a:r>
              <a:rPr lang="en-US" altLang="zh-CN" i="1" dirty="0" err="1"/>
              <a:t>KeeperException</a:t>
            </a:r>
            <a:r>
              <a:rPr lang="en-US" altLang="zh-CN" i="1" dirty="0"/>
              <a:t> e) {</a:t>
            </a:r>
            <a:endParaRPr lang="zh-CN" altLang="zh-CN" i="1" dirty="0"/>
          </a:p>
          <a:p>
            <a:pPr marL="0" indent="0">
              <a:buNone/>
            </a:pPr>
            <a:r>
              <a:rPr lang="en-US" altLang="zh-CN" i="1" dirty="0"/>
              <a:t>			</a:t>
            </a:r>
            <a:r>
              <a:rPr lang="en-US" altLang="zh-CN" i="1" dirty="0" err="1"/>
              <a:t>System.out.println</a:t>
            </a:r>
            <a:r>
              <a:rPr lang="en-US" altLang="zh-CN" i="1" dirty="0"/>
              <a:t>("Error: " + </a:t>
            </a:r>
            <a:r>
              <a:rPr lang="en-US" altLang="zh-CN" i="1" dirty="0" err="1"/>
              <a:t>e.code</a:t>
            </a:r>
            <a:r>
              <a:rPr lang="en-US" altLang="zh-CN" i="1" dirty="0"/>
              <a:t>() + ", " + </a:t>
            </a:r>
            <a:r>
              <a:rPr lang="en-US" altLang="zh-CN" i="1" dirty="0" err="1"/>
              <a:t>e.getMessage</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Thread.sleep</a:t>
            </a:r>
            <a:r>
              <a:rPr lang="en-US" altLang="zh-CN" i="1" dirty="0"/>
              <a:t>(</a:t>
            </a:r>
            <a:r>
              <a:rPr lang="en-US" altLang="zh-CN" i="1" dirty="0" err="1"/>
              <a:t>Integer.MAX_VALUE</a:t>
            </a:r>
            <a:r>
              <a:rPr lang="en-US" altLang="zh-CN" i="1" dirty="0"/>
              <a:t>);</a:t>
            </a:r>
            <a:endParaRPr lang="zh-CN" altLang="zh-CN" i="1" dirty="0"/>
          </a:p>
          <a:p>
            <a:pPr marL="0" indent="0">
              <a:buNone/>
            </a:pPr>
            <a:r>
              <a:rPr lang="en-US" altLang="zh-CN" i="1" dirty="0"/>
              <a:t>	}</a:t>
            </a:r>
            <a:endParaRPr lang="zh-CN" altLang="zh-CN" i="1" dirty="0"/>
          </a:p>
        </p:txBody>
      </p:sp>
    </p:spTree>
    <p:extLst>
      <p:ext uri="{BB962C8B-B14F-4D97-AF65-F5344CB8AC3E}">
        <p14:creationId xmlns:p14="http://schemas.microsoft.com/office/powerpoint/2010/main" val="2850043708"/>
      </p:ext>
    </p:extLst>
  </p:cSld>
  <p:clrMapOvr>
    <a:masterClrMapping/>
  </p:clrMapOvr>
  <p:transition spd="med">
    <p:pull/>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E93FF-8E7E-4EDB-8F95-42833B3421C4}"/>
              </a:ext>
            </a:extLst>
          </p:cNvPr>
          <p:cNvSpPr>
            <a:spLocks noGrp="1"/>
          </p:cNvSpPr>
          <p:nvPr>
            <p:ph type="title"/>
          </p:nvPr>
        </p:nvSpPr>
        <p:spPr/>
        <p:txBody>
          <a:bodyPr/>
          <a:lstStyle/>
          <a:p>
            <a:r>
              <a:rPr lang="zh-CN" altLang="zh-CN" dirty="0"/>
              <a:t>【实例</a:t>
            </a:r>
            <a:r>
              <a:rPr lang="en-US" altLang="zh-CN" dirty="0"/>
              <a:t>6-9</a:t>
            </a:r>
            <a:r>
              <a:rPr lang="zh-CN" altLang="zh-CN" dirty="0"/>
              <a:t>】</a:t>
            </a:r>
            <a:endParaRPr lang="zh-CN" altLang="en-US" dirty="0"/>
          </a:p>
        </p:txBody>
      </p:sp>
      <p:sp>
        <p:nvSpPr>
          <p:cNvPr id="3" name="内容占位符 2">
            <a:extLst>
              <a:ext uri="{FF2B5EF4-FFF2-40B4-BE49-F238E27FC236}">
                <a16:creationId xmlns:a16="http://schemas.microsoft.com/office/drawing/2014/main" id="{04BD8906-F8AA-4F6A-88D2-9ACD0CF95B6D}"/>
              </a:ext>
            </a:extLst>
          </p:cNvPr>
          <p:cNvSpPr>
            <a:spLocks noGrp="1"/>
          </p:cNvSpPr>
          <p:nvPr>
            <p:ph idx="1"/>
          </p:nvPr>
        </p:nvSpPr>
        <p:spPr/>
        <p:txBody>
          <a:bodyPr>
            <a:normAutofit fontScale="55000" lnSpcReduction="20000"/>
          </a:bodyPr>
          <a:lstStyle/>
          <a:p>
            <a:pPr marL="0" indent="0">
              <a:buNone/>
            </a:pPr>
            <a:r>
              <a:rPr lang="en-US" altLang="zh-CN" i="1" dirty="0"/>
              <a:t>	</a:t>
            </a:r>
          </a:p>
          <a:p>
            <a:pPr marL="0" indent="0">
              <a:buNone/>
            </a:pPr>
            <a:endParaRPr lang="en-US" altLang="zh-CN" i="1" dirty="0"/>
          </a:p>
          <a:p>
            <a:pPr marL="0" indent="0">
              <a:buNone/>
            </a:pPr>
            <a:endParaRPr lang="en-US" altLang="zh-CN" i="1" dirty="0"/>
          </a:p>
          <a:p>
            <a:pPr marL="0" indent="0">
              <a:buNone/>
            </a:pPr>
            <a:r>
              <a:rPr lang="en-US" altLang="zh-CN" i="1" dirty="0"/>
              <a:t>	</a:t>
            </a:r>
          </a:p>
          <a:p>
            <a:pPr marL="0" indent="0">
              <a:buNone/>
            </a:pPr>
            <a:r>
              <a:rPr lang="en-US" altLang="zh-CN" i="1" dirty="0"/>
              <a:t>	public void process(</a:t>
            </a:r>
            <a:r>
              <a:rPr lang="en-US" altLang="zh-CN" i="1" dirty="0" err="1"/>
              <a:t>WatchedEvent</a:t>
            </a:r>
            <a:r>
              <a:rPr lang="en-US" altLang="zh-CN" i="1" dirty="0"/>
              <a:t> event) {</a:t>
            </a:r>
            <a:endParaRPr lang="zh-CN" altLang="zh-CN" i="1" dirty="0"/>
          </a:p>
          <a:p>
            <a:pPr marL="0" indent="0">
              <a:buNone/>
            </a:pPr>
            <a:r>
              <a:rPr lang="en-US" altLang="zh-CN" i="1" dirty="0"/>
              <a:t>		</a:t>
            </a:r>
            <a:r>
              <a:rPr lang="en-US" altLang="zh-CN" i="1" dirty="0" err="1"/>
              <a:t>System.out.println</a:t>
            </a:r>
            <a:r>
              <a:rPr lang="en-US" altLang="zh-CN" i="1" dirty="0"/>
              <a:t>("Receive watched event: " + event);</a:t>
            </a:r>
            <a:endParaRPr lang="zh-CN" altLang="zh-CN" i="1" dirty="0"/>
          </a:p>
          <a:p>
            <a:pPr marL="0" indent="0">
              <a:buNone/>
            </a:pPr>
            <a:r>
              <a:rPr lang="en-US" altLang="zh-CN" i="1" dirty="0"/>
              <a:t>		if (</a:t>
            </a:r>
            <a:r>
              <a:rPr lang="en-US" altLang="zh-CN" i="1" dirty="0" err="1"/>
              <a:t>KeeperState.SyncConnected</a:t>
            </a:r>
            <a:r>
              <a:rPr lang="en-US" altLang="zh-CN" i="1" dirty="0"/>
              <a:t> == </a:t>
            </a:r>
            <a:r>
              <a:rPr lang="en-US" altLang="zh-CN" i="1" dirty="0" err="1"/>
              <a:t>event.getState</a:t>
            </a:r>
            <a:r>
              <a:rPr lang="en-US" altLang="zh-CN" i="1" dirty="0"/>
              <a:t>()) {</a:t>
            </a:r>
            <a:endParaRPr lang="zh-CN" altLang="zh-CN" i="1" dirty="0"/>
          </a:p>
          <a:p>
            <a:pPr marL="0" indent="0">
              <a:buNone/>
            </a:pPr>
            <a:r>
              <a:rPr lang="en-US" altLang="zh-CN" i="1" dirty="0"/>
              <a:t>			if (</a:t>
            </a:r>
            <a:r>
              <a:rPr lang="en-US" altLang="zh-CN" i="1" dirty="0" err="1"/>
              <a:t>EventType.None</a:t>
            </a:r>
            <a:r>
              <a:rPr lang="en-US" altLang="zh-CN" i="1" dirty="0"/>
              <a:t> == </a:t>
            </a:r>
            <a:r>
              <a:rPr lang="en-US" altLang="zh-CN" i="1" dirty="0" err="1"/>
              <a:t>event.getType</a:t>
            </a:r>
            <a:r>
              <a:rPr lang="en-US" altLang="zh-CN" i="1" dirty="0"/>
              <a:t>() &amp;&amp; null == </a:t>
            </a:r>
            <a:r>
              <a:rPr lang="en-US" altLang="zh-CN" i="1" dirty="0" err="1"/>
              <a:t>event.getPath</a:t>
            </a:r>
            <a:r>
              <a:rPr lang="en-US" altLang="zh-CN" i="1" dirty="0"/>
              <a:t>()) {</a:t>
            </a:r>
            <a:endParaRPr lang="zh-CN" altLang="zh-CN" i="1" dirty="0"/>
          </a:p>
          <a:p>
            <a:pPr marL="0" indent="0">
              <a:buNone/>
            </a:pPr>
            <a:r>
              <a:rPr lang="en-US" altLang="zh-CN" i="1" dirty="0"/>
              <a:t>				</a:t>
            </a:r>
            <a:r>
              <a:rPr lang="en-US" altLang="zh-CN" i="1" dirty="0" err="1"/>
              <a:t>connectedSemaphore.countDown</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4" name="矩形 3">
            <a:extLst>
              <a:ext uri="{FF2B5EF4-FFF2-40B4-BE49-F238E27FC236}">
                <a16:creationId xmlns:a16="http://schemas.microsoft.com/office/drawing/2014/main" id="{6F6C29A6-954D-41DA-AB39-8A3926DE1C86}"/>
              </a:ext>
            </a:extLst>
          </p:cNvPr>
          <p:cNvSpPr/>
          <p:nvPr/>
        </p:nvSpPr>
        <p:spPr>
          <a:xfrm>
            <a:off x="3943350" y="96084"/>
            <a:ext cx="4572000" cy="2246769"/>
          </a:xfrm>
          <a:prstGeom prst="rect">
            <a:avLst/>
          </a:prstGeom>
        </p:spPr>
        <p:txBody>
          <a:bodyPr>
            <a:spAutoFit/>
          </a:bodyPr>
          <a:lstStyle/>
          <a:p>
            <a:pPr algn="just">
              <a:spcAft>
                <a:spcPts val="0"/>
              </a:spcAft>
            </a:pPr>
            <a:r>
              <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type:NodeDataChanged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path:/</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czxid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4294967588,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mzxid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4294967589, version:1</a:t>
            </a:r>
          </a:p>
          <a:p>
            <a:pPr indent="127000" algn="just">
              <a:spcAft>
                <a:spcPts val="0"/>
              </a:spcAft>
            </a:pP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czxid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4294967588,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mzxid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4294967590, version:2</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Error: BADVERSION,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KeeperErrorCode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BadVersion</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for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57896149"/>
      </p:ext>
    </p:extLst>
  </p:cSld>
  <p:clrMapOvr>
    <a:masterClrMapping/>
  </p:clrMapOvr>
  <p:transition spd="med">
    <p:pull/>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0D03-CCF2-491C-AEAA-B61C00C5537E}"/>
              </a:ext>
            </a:extLst>
          </p:cNvPr>
          <p:cNvSpPr>
            <a:spLocks noGrp="1"/>
          </p:cNvSpPr>
          <p:nvPr>
            <p:ph type="title"/>
          </p:nvPr>
        </p:nvSpPr>
        <p:spPr/>
        <p:txBody>
          <a:bodyPr/>
          <a:lstStyle/>
          <a:p>
            <a:r>
              <a:rPr lang="zh-CN" altLang="zh-CN" dirty="0"/>
              <a:t>【实例</a:t>
            </a:r>
            <a:r>
              <a:rPr lang="en-US" altLang="zh-CN" dirty="0"/>
              <a:t>6-10</a:t>
            </a:r>
            <a:r>
              <a:rPr lang="zh-CN" altLang="zh-CN" dirty="0"/>
              <a:t>】</a:t>
            </a:r>
            <a:endParaRPr lang="zh-CN" altLang="en-US" dirty="0"/>
          </a:p>
        </p:txBody>
      </p:sp>
      <p:sp>
        <p:nvSpPr>
          <p:cNvPr id="3" name="内容占位符 2">
            <a:extLst>
              <a:ext uri="{FF2B5EF4-FFF2-40B4-BE49-F238E27FC236}">
                <a16:creationId xmlns:a16="http://schemas.microsoft.com/office/drawing/2014/main" id="{66D74580-7A79-458F-82CB-B911517ED995}"/>
              </a:ext>
            </a:extLst>
          </p:cNvPr>
          <p:cNvSpPr>
            <a:spLocks noGrp="1"/>
          </p:cNvSpPr>
          <p:nvPr>
            <p:ph idx="1"/>
          </p:nvPr>
        </p:nvSpPr>
        <p:spPr/>
        <p:txBody>
          <a:bodyPr>
            <a:normAutofit fontScale="32500" lnSpcReduction="20000"/>
          </a:bodyPr>
          <a:lstStyle/>
          <a:p>
            <a:r>
              <a:rPr lang="zh-CN" altLang="zh-CN" dirty="0"/>
              <a:t>【实例</a:t>
            </a:r>
            <a:r>
              <a:rPr lang="en-US" altLang="zh-CN" dirty="0"/>
              <a:t>6-10</a:t>
            </a:r>
            <a:r>
              <a:rPr lang="zh-CN" altLang="zh-CN" dirty="0"/>
              <a:t>】使用异步方式的</a:t>
            </a:r>
            <a:r>
              <a:rPr lang="en-US" altLang="zh-CN" dirty="0" err="1"/>
              <a:t>setData</a:t>
            </a:r>
            <a:r>
              <a:rPr lang="en-US" altLang="zh-CN" dirty="0"/>
              <a:t> API</a:t>
            </a:r>
            <a:r>
              <a:rPr lang="zh-CN" altLang="zh-CN" dirty="0"/>
              <a:t>更新</a:t>
            </a:r>
            <a:r>
              <a:rPr lang="en-US" altLang="zh-CN" dirty="0" err="1"/>
              <a:t>ZooKeeper</a:t>
            </a:r>
            <a:r>
              <a:rPr lang="zh-CN" altLang="zh-CN" dirty="0"/>
              <a:t>数据节点的数据内容。</a:t>
            </a:r>
          </a:p>
          <a:p>
            <a:pPr marL="0" indent="0">
              <a:buNone/>
            </a:pPr>
            <a:r>
              <a:rPr lang="en-US" altLang="zh-CN" i="1" dirty="0"/>
              <a:t>……</a:t>
            </a:r>
            <a:endParaRPr lang="zh-CN" altLang="zh-CN" i="1" dirty="0"/>
          </a:p>
          <a:p>
            <a:pPr marL="0" indent="0">
              <a:buNone/>
            </a:pPr>
            <a:r>
              <a:rPr lang="en-US" altLang="zh-CN" i="1" dirty="0"/>
              <a:t>// </a:t>
            </a:r>
            <a:r>
              <a:rPr lang="zh-CN" altLang="zh-CN" i="1" dirty="0"/>
              <a:t>使用异步方式的</a:t>
            </a:r>
            <a:r>
              <a:rPr lang="en-US" altLang="zh-CN" i="1" dirty="0" err="1"/>
              <a:t>setData</a:t>
            </a:r>
            <a:r>
              <a:rPr lang="en-US" altLang="zh-CN" i="1" dirty="0"/>
              <a:t> API</a:t>
            </a:r>
            <a:r>
              <a:rPr lang="zh-CN" altLang="zh-CN" i="1" dirty="0"/>
              <a:t>更新</a:t>
            </a:r>
            <a:r>
              <a:rPr lang="en-US" altLang="zh-CN" i="1" dirty="0" err="1"/>
              <a:t>ZooKeeper</a:t>
            </a:r>
            <a:r>
              <a:rPr lang="zh-CN" altLang="zh-CN" i="1" dirty="0"/>
              <a:t>数据节点的数据内容</a:t>
            </a:r>
          </a:p>
          <a:p>
            <a:pPr marL="0" indent="0">
              <a:buNone/>
            </a:pPr>
            <a:r>
              <a:rPr lang="en-US" altLang="zh-CN" i="1" dirty="0"/>
              <a:t>public class </a:t>
            </a:r>
            <a:r>
              <a:rPr lang="en-US" altLang="zh-CN" i="1" dirty="0" err="1"/>
              <a:t>WriteZnodeSetDataSample_ASync</a:t>
            </a:r>
            <a:r>
              <a:rPr lang="en-US" altLang="zh-CN" i="1" dirty="0"/>
              <a:t> implements Watcher {</a:t>
            </a:r>
            <a:endParaRPr lang="zh-CN" altLang="zh-CN" i="1" dirty="0"/>
          </a:p>
          <a:p>
            <a:pPr marL="0" indent="0">
              <a:buNone/>
            </a:pPr>
            <a:r>
              <a:rPr lang="en-US" altLang="zh-CN" i="1" dirty="0"/>
              <a:t>	private static </a:t>
            </a:r>
            <a:r>
              <a:rPr lang="en-US" altLang="zh-CN" i="1" dirty="0" err="1"/>
              <a:t>CountDownLatch</a:t>
            </a:r>
            <a:r>
              <a:rPr lang="en-US" altLang="zh-CN" i="1" dirty="0"/>
              <a:t> </a:t>
            </a:r>
            <a:r>
              <a:rPr lang="en-US" altLang="zh-CN" i="1" dirty="0" err="1"/>
              <a:t>connectedSemaphore</a:t>
            </a:r>
            <a:r>
              <a:rPr lang="en-US" altLang="zh-CN" i="1" dirty="0"/>
              <a:t> = new </a:t>
            </a:r>
            <a:r>
              <a:rPr lang="en-US" altLang="zh-CN" i="1" dirty="0" err="1"/>
              <a:t>CountDownLatch</a:t>
            </a:r>
            <a:r>
              <a:rPr lang="en-US" altLang="zh-CN" i="1" dirty="0"/>
              <a:t>(1);</a:t>
            </a:r>
            <a:endParaRPr lang="zh-CN" altLang="zh-CN" i="1" dirty="0"/>
          </a:p>
          <a:p>
            <a:pPr marL="0" indent="0">
              <a:buNone/>
            </a:pPr>
            <a:r>
              <a:rPr lang="en-US" altLang="zh-CN" i="1" dirty="0"/>
              <a:t>	private static </a:t>
            </a:r>
            <a:r>
              <a:rPr lang="en-US" altLang="zh-CN" i="1" dirty="0" err="1"/>
              <a:t>ZooKeeper</a:t>
            </a:r>
            <a:r>
              <a:rPr lang="en-US" altLang="zh-CN" i="1" dirty="0"/>
              <a:t> </a:t>
            </a:r>
            <a:r>
              <a:rPr lang="en-US" altLang="zh-CN" i="1" dirty="0" err="1"/>
              <a:t>zk</a:t>
            </a:r>
            <a:r>
              <a:rPr lang="en-US" altLang="zh-CN" i="1" dirty="0"/>
              <a:t> = null;</a:t>
            </a:r>
            <a:endParaRPr lang="zh-CN" altLang="zh-CN" i="1" dirty="0"/>
          </a:p>
          <a:p>
            <a:pPr marL="0" indent="0">
              <a:buNone/>
            </a:pPr>
            <a:r>
              <a:rPr lang="en-US" altLang="zh-CN" i="1" dirty="0"/>
              <a:t>	</a:t>
            </a:r>
            <a:endParaRPr lang="zh-CN" altLang="zh-CN" i="1" dirty="0"/>
          </a:p>
          <a:p>
            <a:pPr marL="0" indent="0">
              <a:buNone/>
            </a:pPr>
            <a:r>
              <a:rPr lang="en-US" altLang="zh-CN" i="1" dirty="0"/>
              <a:t>	public static void main(String[] </a:t>
            </a:r>
            <a:r>
              <a:rPr lang="en-US" altLang="zh-CN" i="1" dirty="0" err="1"/>
              <a:t>args</a:t>
            </a:r>
            <a:r>
              <a:rPr lang="en-US" altLang="zh-CN" i="1" dirty="0"/>
              <a:t>) throws Exception {</a:t>
            </a:r>
            <a:endParaRPr lang="zh-CN" altLang="zh-CN" i="1" dirty="0"/>
          </a:p>
          <a:p>
            <a:pPr marL="0" indent="0">
              <a:buNone/>
            </a:pPr>
            <a:r>
              <a:rPr lang="en-US" altLang="zh-CN" i="1" dirty="0"/>
              <a:t>		String path = "/</a:t>
            </a:r>
            <a:r>
              <a:rPr lang="en-US" altLang="zh-CN" i="1" dirty="0" err="1"/>
              <a:t>xijing</a:t>
            </a:r>
            <a:r>
              <a:rPr lang="en-US" altLang="zh-CN" i="1" dirty="0"/>
              <a:t>";</a:t>
            </a:r>
            <a:endParaRPr lang="zh-CN" altLang="zh-CN" i="1" dirty="0"/>
          </a:p>
          <a:p>
            <a:pPr marL="0" indent="0">
              <a:buNone/>
            </a:pPr>
            <a:r>
              <a:rPr lang="en-US" altLang="zh-CN" i="1" dirty="0"/>
              <a:t>		</a:t>
            </a:r>
            <a:r>
              <a:rPr lang="en-US" altLang="zh-CN" i="1" dirty="0" err="1"/>
              <a:t>zk</a:t>
            </a:r>
            <a:r>
              <a:rPr lang="en-US" altLang="zh-CN" i="1" dirty="0"/>
              <a:t> = new </a:t>
            </a:r>
            <a:r>
              <a:rPr lang="en-US" altLang="zh-CN" i="1" dirty="0" err="1"/>
              <a:t>ZooKeeper</a:t>
            </a:r>
            <a:r>
              <a:rPr lang="en-US" altLang="zh-CN" i="1" dirty="0"/>
              <a:t>("master:2181,slave1:2181,slave2:2181", 5000, new </a:t>
            </a:r>
            <a:r>
              <a:rPr lang="en-US" altLang="zh-CN" i="1" dirty="0" err="1"/>
              <a:t>WriteZnodeSetDataSample_ASync</a:t>
            </a:r>
            <a:r>
              <a:rPr lang="en-US" altLang="zh-CN" i="1" dirty="0"/>
              <a:t>());</a:t>
            </a:r>
            <a:endParaRPr lang="zh-CN" altLang="zh-CN" i="1" dirty="0"/>
          </a:p>
          <a:p>
            <a:pPr marL="0" indent="0">
              <a:buNone/>
            </a:pPr>
            <a:r>
              <a:rPr lang="en-US" altLang="zh-CN" i="1" dirty="0"/>
              <a:t>		</a:t>
            </a:r>
            <a:r>
              <a:rPr lang="en-US" altLang="zh-CN" i="1" dirty="0" err="1"/>
              <a:t>connectedSemaphore.await</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zk.create</a:t>
            </a:r>
            <a:r>
              <a:rPr lang="en-US" altLang="zh-CN" i="1" dirty="0"/>
              <a:t>(path, "</a:t>
            </a:r>
            <a:r>
              <a:rPr lang="en-US" altLang="zh-CN" i="1" dirty="0" err="1"/>
              <a:t>xijing</a:t>
            </a:r>
            <a:r>
              <a:rPr lang="en-US" altLang="zh-CN" i="1" dirty="0"/>
              <a:t> </a:t>
            </a:r>
            <a:r>
              <a:rPr lang="en-US" altLang="zh-CN" i="1" dirty="0" err="1"/>
              <a:t>colleage</a:t>
            </a:r>
            <a:r>
              <a:rPr lang="en-US" altLang="zh-CN" i="1" dirty="0"/>
              <a:t>".</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CreateMode.EPHEMERAL</a:t>
            </a:r>
            <a:r>
              <a:rPr lang="en-US" altLang="zh-CN" i="1" dirty="0"/>
              <a:t>);</a:t>
            </a:r>
            <a:endParaRPr lang="zh-CN" altLang="zh-CN" i="1" dirty="0"/>
          </a:p>
          <a:p>
            <a:pPr marL="0" indent="0">
              <a:buNone/>
            </a:pPr>
            <a:r>
              <a:rPr lang="en-US" altLang="zh-CN" i="1" dirty="0"/>
              <a:t>		</a:t>
            </a:r>
            <a:r>
              <a:rPr lang="en-US" altLang="zh-CN" i="1" dirty="0" err="1"/>
              <a:t>zk.setData</a:t>
            </a:r>
            <a:r>
              <a:rPr lang="en-US" altLang="zh-CN" i="1" dirty="0"/>
              <a:t>(path, "</a:t>
            </a:r>
            <a:r>
              <a:rPr lang="en-US" altLang="zh-CN" i="1" dirty="0" err="1"/>
              <a:t>xijing</a:t>
            </a:r>
            <a:r>
              <a:rPr lang="en-US" altLang="zh-CN" i="1" dirty="0"/>
              <a:t> university".</a:t>
            </a:r>
            <a:r>
              <a:rPr lang="en-US" altLang="zh-CN" i="1" dirty="0" err="1"/>
              <a:t>getBytes</a:t>
            </a:r>
            <a:r>
              <a:rPr lang="en-US" altLang="zh-CN" i="1" dirty="0"/>
              <a:t>(), -1,new </a:t>
            </a:r>
            <a:r>
              <a:rPr lang="en-US" altLang="zh-CN" i="1" dirty="0" err="1"/>
              <a:t>IStatCallback</a:t>
            </a:r>
            <a:r>
              <a:rPr lang="en-US" altLang="zh-CN" i="1" dirty="0"/>
              <a:t>(),null);</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Thread.sleep</a:t>
            </a:r>
            <a:r>
              <a:rPr lang="en-US" altLang="zh-CN" i="1" dirty="0"/>
              <a:t>(</a:t>
            </a:r>
            <a:r>
              <a:rPr lang="en-US" altLang="zh-CN" i="1" dirty="0" err="1"/>
              <a:t>Integer.MAX_VALUE</a:t>
            </a:r>
            <a:r>
              <a:rPr lang="en-US" altLang="zh-CN" i="1" dirty="0"/>
              <a:t>);		</a:t>
            </a:r>
            <a:endParaRPr lang="zh-CN" altLang="zh-CN" i="1" dirty="0"/>
          </a:p>
          <a:p>
            <a:pPr marL="0" indent="0">
              <a:buNone/>
            </a:pPr>
            <a:r>
              <a:rPr lang="en-US" altLang="zh-CN" i="1" dirty="0"/>
              <a:t>	}</a:t>
            </a:r>
            <a:endParaRPr lang="zh-CN" altLang="zh-CN" i="1" dirty="0"/>
          </a:p>
        </p:txBody>
      </p:sp>
    </p:spTree>
    <p:extLst>
      <p:ext uri="{BB962C8B-B14F-4D97-AF65-F5344CB8AC3E}">
        <p14:creationId xmlns:p14="http://schemas.microsoft.com/office/powerpoint/2010/main" val="3302591804"/>
      </p:ext>
    </p:extLst>
  </p:cSld>
  <p:clrMapOvr>
    <a:masterClrMapping/>
  </p:clrMapOvr>
  <p:transition spd="med">
    <p:pull/>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0D03-CCF2-491C-AEAA-B61C00C5537E}"/>
              </a:ext>
            </a:extLst>
          </p:cNvPr>
          <p:cNvSpPr>
            <a:spLocks noGrp="1"/>
          </p:cNvSpPr>
          <p:nvPr>
            <p:ph type="title"/>
          </p:nvPr>
        </p:nvSpPr>
        <p:spPr/>
        <p:txBody>
          <a:bodyPr/>
          <a:lstStyle/>
          <a:p>
            <a:r>
              <a:rPr lang="zh-CN" altLang="zh-CN" dirty="0"/>
              <a:t>【实例</a:t>
            </a:r>
            <a:r>
              <a:rPr lang="en-US" altLang="zh-CN" dirty="0"/>
              <a:t>6-10</a:t>
            </a:r>
            <a:r>
              <a:rPr lang="zh-CN" altLang="zh-CN" dirty="0"/>
              <a:t>】</a:t>
            </a:r>
            <a:endParaRPr lang="zh-CN" altLang="en-US" dirty="0"/>
          </a:p>
        </p:txBody>
      </p:sp>
      <p:sp>
        <p:nvSpPr>
          <p:cNvPr id="3" name="内容占位符 2">
            <a:extLst>
              <a:ext uri="{FF2B5EF4-FFF2-40B4-BE49-F238E27FC236}">
                <a16:creationId xmlns:a16="http://schemas.microsoft.com/office/drawing/2014/main" id="{66D74580-7A79-458F-82CB-B911517ED995}"/>
              </a:ext>
            </a:extLst>
          </p:cNvPr>
          <p:cNvSpPr>
            <a:spLocks noGrp="1"/>
          </p:cNvSpPr>
          <p:nvPr>
            <p:ph idx="1"/>
          </p:nvPr>
        </p:nvSpPr>
        <p:spPr/>
        <p:txBody>
          <a:bodyPr>
            <a:normAutofit fontScale="40000" lnSpcReduction="20000"/>
          </a:bodyPr>
          <a:lstStyle/>
          <a:p>
            <a:pPr marL="0" indent="0">
              <a:buNone/>
            </a:pPr>
            <a:r>
              <a:rPr lang="en-US" altLang="zh-CN" i="1" dirty="0"/>
              <a:t>	public void process(</a:t>
            </a:r>
            <a:r>
              <a:rPr lang="en-US" altLang="zh-CN" i="1" dirty="0" err="1"/>
              <a:t>WatchedEvent</a:t>
            </a:r>
            <a:r>
              <a:rPr lang="en-US" altLang="zh-CN" i="1" dirty="0"/>
              <a:t> event) {</a:t>
            </a:r>
            <a:endParaRPr lang="zh-CN" altLang="zh-CN" i="1" dirty="0"/>
          </a:p>
          <a:p>
            <a:pPr marL="0" indent="0">
              <a:buNone/>
            </a:pPr>
            <a:r>
              <a:rPr lang="en-US" altLang="zh-CN" i="1" dirty="0"/>
              <a:t>		</a:t>
            </a:r>
            <a:r>
              <a:rPr lang="en-US" altLang="zh-CN" i="1" dirty="0" err="1"/>
              <a:t>System.out.println</a:t>
            </a:r>
            <a:r>
              <a:rPr lang="en-US" altLang="zh-CN" i="1" dirty="0"/>
              <a:t>("Receive watched event: " + event);</a:t>
            </a:r>
            <a:endParaRPr lang="zh-CN" altLang="zh-CN" i="1" dirty="0"/>
          </a:p>
          <a:p>
            <a:pPr marL="0" indent="0">
              <a:buNone/>
            </a:pPr>
            <a:r>
              <a:rPr lang="en-US" altLang="zh-CN" i="1" dirty="0"/>
              <a:t>		if (</a:t>
            </a:r>
            <a:r>
              <a:rPr lang="en-US" altLang="zh-CN" i="1" dirty="0" err="1"/>
              <a:t>KeeperState.SyncConnected</a:t>
            </a:r>
            <a:r>
              <a:rPr lang="en-US" altLang="zh-CN" i="1" dirty="0"/>
              <a:t> == </a:t>
            </a:r>
            <a:r>
              <a:rPr lang="en-US" altLang="zh-CN" i="1" dirty="0" err="1"/>
              <a:t>event.getState</a:t>
            </a:r>
            <a:r>
              <a:rPr lang="en-US" altLang="zh-CN" i="1" dirty="0"/>
              <a:t>()) {</a:t>
            </a:r>
            <a:endParaRPr lang="zh-CN" altLang="zh-CN" i="1" dirty="0"/>
          </a:p>
          <a:p>
            <a:pPr marL="0" indent="0">
              <a:buNone/>
            </a:pPr>
            <a:r>
              <a:rPr lang="en-US" altLang="zh-CN" i="1" dirty="0"/>
              <a:t>			if (</a:t>
            </a:r>
            <a:r>
              <a:rPr lang="en-US" altLang="zh-CN" i="1" dirty="0" err="1"/>
              <a:t>EventType.None</a:t>
            </a:r>
            <a:r>
              <a:rPr lang="en-US" altLang="zh-CN" i="1" dirty="0"/>
              <a:t> == </a:t>
            </a:r>
            <a:r>
              <a:rPr lang="en-US" altLang="zh-CN" i="1" dirty="0" err="1"/>
              <a:t>event.getType</a:t>
            </a:r>
            <a:r>
              <a:rPr lang="en-US" altLang="zh-CN" i="1" dirty="0"/>
              <a:t>() &amp;&amp; null == </a:t>
            </a:r>
            <a:r>
              <a:rPr lang="en-US" altLang="zh-CN" i="1" dirty="0" err="1"/>
              <a:t>event.getPath</a:t>
            </a:r>
            <a:r>
              <a:rPr lang="en-US" altLang="zh-CN" i="1" dirty="0"/>
              <a:t>()) {</a:t>
            </a:r>
            <a:endParaRPr lang="zh-CN" altLang="zh-CN" i="1" dirty="0"/>
          </a:p>
          <a:p>
            <a:pPr marL="0" indent="0">
              <a:buNone/>
            </a:pPr>
            <a:r>
              <a:rPr lang="en-US" altLang="zh-CN" i="1" dirty="0"/>
              <a:t>				</a:t>
            </a:r>
            <a:r>
              <a:rPr lang="en-US" altLang="zh-CN" i="1" dirty="0" err="1"/>
              <a:t>connectedSemaphore.countDown</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a:p>
            <a:pPr marL="0" indent="0">
              <a:buNone/>
            </a:pPr>
            <a:r>
              <a:rPr lang="en-US" altLang="zh-CN" i="1" dirty="0"/>
              <a:t>class </a:t>
            </a:r>
            <a:r>
              <a:rPr lang="en-US" altLang="zh-CN" i="1" dirty="0" err="1"/>
              <a:t>IStatCallback</a:t>
            </a:r>
            <a:r>
              <a:rPr lang="en-US" altLang="zh-CN" i="1" dirty="0"/>
              <a:t> implements </a:t>
            </a:r>
            <a:r>
              <a:rPr lang="en-US" altLang="zh-CN" i="1" dirty="0" err="1"/>
              <a:t>AsyncCallback.StatCallback</a:t>
            </a:r>
            <a:r>
              <a:rPr lang="en-US" altLang="zh-CN" i="1" dirty="0"/>
              <a:t> {</a:t>
            </a:r>
            <a:endParaRPr lang="zh-CN" altLang="zh-CN" i="1" dirty="0"/>
          </a:p>
          <a:p>
            <a:pPr marL="0" indent="0">
              <a:buNone/>
            </a:pPr>
            <a:r>
              <a:rPr lang="en-US" altLang="zh-CN" i="1" dirty="0"/>
              <a:t>	public void </a:t>
            </a:r>
            <a:r>
              <a:rPr lang="en-US" altLang="zh-CN" i="1" dirty="0" err="1"/>
              <a:t>processResult</a:t>
            </a:r>
            <a:r>
              <a:rPr lang="en-US" altLang="zh-CN" i="1" dirty="0"/>
              <a:t>(int </a:t>
            </a:r>
            <a:r>
              <a:rPr lang="en-US" altLang="zh-CN" i="1" dirty="0" err="1"/>
              <a:t>rc</a:t>
            </a:r>
            <a:r>
              <a:rPr lang="en-US" altLang="zh-CN" i="1" dirty="0"/>
              <a:t>, String path, Object </a:t>
            </a:r>
            <a:r>
              <a:rPr lang="en-US" altLang="zh-CN" i="1" dirty="0" err="1"/>
              <a:t>ctx</a:t>
            </a:r>
            <a:r>
              <a:rPr lang="en-US" altLang="zh-CN" i="1" dirty="0"/>
              <a:t>, Stat stat) {</a:t>
            </a:r>
            <a:endParaRPr lang="zh-CN" altLang="zh-CN" i="1" dirty="0"/>
          </a:p>
          <a:p>
            <a:pPr marL="0" indent="0">
              <a:buNone/>
            </a:pPr>
            <a:r>
              <a:rPr lang="en-US" altLang="zh-CN" i="1" dirty="0"/>
              <a:t>		if (</a:t>
            </a:r>
            <a:r>
              <a:rPr lang="en-US" altLang="zh-CN" i="1" dirty="0" err="1"/>
              <a:t>rc</a:t>
            </a:r>
            <a:r>
              <a:rPr lang="en-US" altLang="zh-CN" i="1" dirty="0"/>
              <a:t> == 0) {</a:t>
            </a:r>
            <a:endParaRPr lang="zh-CN" altLang="zh-CN" i="1" dirty="0"/>
          </a:p>
          <a:p>
            <a:pPr marL="0" indent="0">
              <a:buNone/>
            </a:pPr>
            <a:r>
              <a:rPr lang="en-US" altLang="zh-CN" i="1" dirty="0"/>
              <a:t>			</a:t>
            </a:r>
            <a:r>
              <a:rPr lang="en-US" altLang="zh-CN" i="1" dirty="0" err="1"/>
              <a:t>System.out.println</a:t>
            </a:r>
            <a:r>
              <a:rPr lang="en-US" altLang="zh-CN" i="1" dirty="0"/>
              <a:t>("Success write </a:t>
            </a:r>
            <a:r>
              <a:rPr lang="en-US" altLang="zh-CN" i="1" dirty="0" err="1"/>
              <a:t>znode</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Tree>
    <p:extLst>
      <p:ext uri="{BB962C8B-B14F-4D97-AF65-F5344CB8AC3E}">
        <p14:creationId xmlns:p14="http://schemas.microsoft.com/office/powerpoint/2010/main" val="1855140759"/>
      </p:ext>
    </p:extLst>
  </p:cSld>
  <p:clrMapOvr>
    <a:masterClrMapping/>
  </p:clrMapOvr>
  <p:transition spd="med">
    <p:pull/>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FFDDA-FA5B-4102-BB63-68EA3A5D4C9B}"/>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7414C193-6605-420C-991A-D4BEB4307AE2}"/>
              </a:ext>
            </a:extLst>
          </p:cNvPr>
          <p:cNvSpPr>
            <a:spLocks noGrp="1"/>
          </p:cNvSpPr>
          <p:nvPr>
            <p:ph idx="1"/>
          </p:nvPr>
        </p:nvSpPr>
        <p:spPr/>
        <p:txBody>
          <a:bodyPr>
            <a:normAutofit/>
          </a:bodyPr>
          <a:lstStyle/>
          <a:p>
            <a:r>
              <a:rPr lang="en-US" altLang="zh-CN" dirty="0"/>
              <a:t>6.</a:t>
            </a:r>
            <a:r>
              <a:rPr lang="zh-CN" altLang="zh-CN" dirty="0"/>
              <a:t>检测节点是否存在</a:t>
            </a:r>
          </a:p>
          <a:p>
            <a:pPr lvl="1"/>
            <a:r>
              <a:rPr lang="zh-CN" altLang="zh-CN" dirty="0"/>
              <a:t>客户端可以通过</a:t>
            </a:r>
            <a:r>
              <a:rPr lang="en-US" altLang="zh-CN" dirty="0" err="1"/>
              <a:t>ZooKeeper</a:t>
            </a:r>
            <a:r>
              <a:rPr lang="zh-CN" altLang="zh-CN" dirty="0"/>
              <a:t>的</a:t>
            </a:r>
            <a:r>
              <a:rPr lang="en-US" altLang="zh-CN" dirty="0"/>
              <a:t>exists</a:t>
            </a:r>
            <a:r>
              <a:rPr lang="zh-CN" altLang="zh-CN" dirty="0"/>
              <a:t>方法来检测一个节点是否存在。</a:t>
            </a:r>
            <a:r>
              <a:rPr lang="en-US" altLang="zh-CN" dirty="0" err="1"/>
              <a:t>ZooKeeper</a:t>
            </a:r>
            <a:r>
              <a:rPr lang="zh-CN" altLang="zh-CN" dirty="0"/>
              <a:t>提供了</a:t>
            </a:r>
            <a:r>
              <a:rPr lang="en-US" altLang="zh-CN" dirty="0"/>
              <a:t>4</a:t>
            </a:r>
            <a:r>
              <a:rPr lang="zh-CN" altLang="zh-CN" dirty="0"/>
              <a:t>个方法，如下所示：</a:t>
            </a:r>
          </a:p>
          <a:p>
            <a:pPr marL="342900" lvl="1" indent="0">
              <a:buNone/>
            </a:pPr>
            <a:r>
              <a:rPr lang="en-US" altLang="zh-CN" i="1" dirty="0"/>
              <a:t>Stat exists(</a:t>
            </a:r>
            <a:r>
              <a:rPr lang="en-US" altLang="zh-CN" i="1" dirty="0" err="1"/>
              <a:t>java.lang.String</a:t>
            </a:r>
            <a:r>
              <a:rPr lang="en-US" altLang="zh-CN" i="1" dirty="0"/>
              <a:t> path, </a:t>
            </a:r>
            <a:r>
              <a:rPr lang="en-US" altLang="zh-CN" i="1" dirty="0" err="1"/>
              <a:t>boolean</a:t>
            </a:r>
            <a:r>
              <a:rPr lang="en-US" altLang="zh-CN" i="1" dirty="0"/>
              <a:t> watch)</a:t>
            </a:r>
            <a:endParaRPr lang="zh-CN" altLang="zh-CN" i="1" dirty="0"/>
          </a:p>
          <a:p>
            <a:pPr marL="342900" lvl="1" indent="0">
              <a:buNone/>
            </a:pPr>
            <a:r>
              <a:rPr lang="en-US" altLang="zh-CN" i="1" dirty="0"/>
              <a:t>void exists(</a:t>
            </a:r>
            <a:r>
              <a:rPr lang="en-US" altLang="zh-CN" i="1" dirty="0" err="1"/>
              <a:t>java.lang.String</a:t>
            </a:r>
            <a:r>
              <a:rPr lang="en-US" altLang="zh-CN" i="1" dirty="0"/>
              <a:t> path, </a:t>
            </a:r>
            <a:r>
              <a:rPr lang="en-US" altLang="zh-CN" i="1" dirty="0" err="1"/>
              <a:t>boolean</a:t>
            </a:r>
            <a:r>
              <a:rPr lang="en-US" altLang="zh-CN" i="1" dirty="0"/>
              <a:t> watch, </a:t>
            </a:r>
            <a:r>
              <a:rPr lang="en-US" altLang="zh-CN" i="1" dirty="0" err="1"/>
              <a:t>AsyncCallback.StatCallback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endParaRPr lang="zh-CN" altLang="zh-CN" i="1" dirty="0"/>
          </a:p>
          <a:p>
            <a:pPr marL="342900" lvl="1" indent="0">
              <a:buNone/>
            </a:pPr>
            <a:r>
              <a:rPr lang="en-US" altLang="zh-CN" i="1" dirty="0"/>
              <a:t>Stat exists(</a:t>
            </a:r>
            <a:r>
              <a:rPr lang="en-US" altLang="zh-CN" i="1" dirty="0" err="1"/>
              <a:t>java.lang.String</a:t>
            </a:r>
            <a:r>
              <a:rPr lang="en-US" altLang="zh-CN" i="1" dirty="0"/>
              <a:t> path, Watcher watcher)</a:t>
            </a:r>
            <a:endParaRPr lang="zh-CN" altLang="zh-CN" i="1" dirty="0"/>
          </a:p>
          <a:p>
            <a:pPr marL="342900" lvl="1" indent="0">
              <a:buNone/>
            </a:pPr>
            <a:r>
              <a:rPr lang="en-US" altLang="zh-CN" i="1" dirty="0"/>
              <a:t>void exists(</a:t>
            </a:r>
            <a:r>
              <a:rPr lang="en-US" altLang="zh-CN" i="1" dirty="0" err="1"/>
              <a:t>java.lang.String</a:t>
            </a:r>
            <a:r>
              <a:rPr lang="en-US" altLang="zh-CN" i="1" dirty="0"/>
              <a:t> path, Watcher </a:t>
            </a:r>
            <a:r>
              <a:rPr lang="en-US" altLang="zh-CN" i="1" dirty="0" err="1"/>
              <a:t>watcher</a:t>
            </a:r>
            <a:r>
              <a:rPr lang="en-US" altLang="zh-CN" i="1" dirty="0"/>
              <a:t>, </a:t>
            </a:r>
            <a:r>
              <a:rPr lang="en-US" altLang="zh-CN" i="1" dirty="0" err="1"/>
              <a:t>AsyncCallback.StatCallback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endParaRPr lang="zh-CN" altLang="zh-CN" i="1" dirty="0"/>
          </a:p>
        </p:txBody>
      </p:sp>
    </p:spTree>
    <p:extLst>
      <p:ext uri="{BB962C8B-B14F-4D97-AF65-F5344CB8AC3E}">
        <p14:creationId xmlns:p14="http://schemas.microsoft.com/office/powerpoint/2010/main" val="395677505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3461D-8A45-400F-BC5E-B4636E65FEDF}"/>
              </a:ext>
            </a:extLst>
          </p:cNvPr>
          <p:cNvSpPr>
            <a:spLocks noGrp="1"/>
          </p:cNvSpPr>
          <p:nvPr>
            <p:ph type="title"/>
          </p:nvPr>
        </p:nvSpPr>
        <p:spPr/>
        <p:txBody>
          <a:bodyPr/>
          <a:lstStyle/>
          <a:p>
            <a:r>
              <a:rPr lang="en-US" altLang="zh-CN" dirty="0"/>
              <a:t>6.2.4  </a:t>
            </a:r>
            <a:r>
              <a:rPr lang="en-US" altLang="zh-CN" dirty="0" err="1"/>
              <a:t>ZooKeeper</a:t>
            </a:r>
            <a:r>
              <a:rPr lang="zh-CN" altLang="zh-CN" dirty="0"/>
              <a:t>基本概念</a:t>
            </a:r>
            <a:endParaRPr lang="zh-CN" altLang="en-US" dirty="0"/>
          </a:p>
        </p:txBody>
      </p:sp>
      <p:sp>
        <p:nvSpPr>
          <p:cNvPr id="3" name="内容占位符 2">
            <a:extLst>
              <a:ext uri="{FF2B5EF4-FFF2-40B4-BE49-F238E27FC236}">
                <a16:creationId xmlns:a16="http://schemas.microsoft.com/office/drawing/2014/main" id="{FC03E328-FCB2-4D2C-8E90-6425148B67E3}"/>
              </a:ext>
            </a:extLst>
          </p:cNvPr>
          <p:cNvSpPr>
            <a:spLocks noGrp="1"/>
          </p:cNvSpPr>
          <p:nvPr>
            <p:ph idx="1"/>
          </p:nvPr>
        </p:nvSpPr>
        <p:spPr/>
        <p:txBody>
          <a:bodyPr>
            <a:normAutofit lnSpcReduction="10000"/>
          </a:bodyPr>
          <a:lstStyle/>
          <a:p>
            <a:r>
              <a:rPr lang="en-US" altLang="zh-CN" dirty="0"/>
              <a:t>4. </a:t>
            </a:r>
            <a:r>
              <a:rPr lang="zh-CN" altLang="zh-CN" dirty="0"/>
              <a:t>版本</a:t>
            </a:r>
          </a:p>
          <a:p>
            <a:pPr lvl="1"/>
            <a:r>
              <a:rPr lang="en-US" altLang="zh-CN" dirty="0" err="1"/>
              <a:t>ZooKeeper</a:t>
            </a:r>
            <a:r>
              <a:rPr lang="zh-CN" altLang="zh-CN" dirty="0"/>
              <a:t>每个</a:t>
            </a:r>
            <a:r>
              <a:rPr lang="en-US" altLang="zh-CN" dirty="0" err="1"/>
              <a:t>ZNode</a:t>
            </a:r>
            <a:r>
              <a:rPr lang="zh-CN" altLang="zh-CN" dirty="0"/>
              <a:t>上会存储数据，对应于每个</a:t>
            </a:r>
            <a:r>
              <a:rPr lang="en-US" altLang="zh-CN" dirty="0" err="1"/>
              <a:t>ZNode</a:t>
            </a:r>
            <a:r>
              <a:rPr lang="zh-CN" altLang="zh-CN" dirty="0"/>
              <a:t>，</a:t>
            </a:r>
            <a:r>
              <a:rPr lang="en-US" altLang="zh-CN" dirty="0" err="1"/>
              <a:t>ZooKeeper</a:t>
            </a:r>
            <a:r>
              <a:rPr lang="zh-CN" altLang="zh-CN" dirty="0"/>
              <a:t>都会为其维护一个</a:t>
            </a:r>
            <a:r>
              <a:rPr lang="en-US" altLang="zh-CN" dirty="0"/>
              <a:t>Stat</a:t>
            </a:r>
            <a:r>
              <a:rPr lang="zh-CN" altLang="zh-CN" dirty="0"/>
              <a:t>的数据结构，</a:t>
            </a:r>
            <a:r>
              <a:rPr lang="en-US" altLang="zh-CN" dirty="0"/>
              <a:t>Stat</a:t>
            </a:r>
            <a:r>
              <a:rPr lang="zh-CN" altLang="zh-CN" dirty="0"/>
              <a:t>中记录了这个</a:t>
            </a:r>
            <a:r>
              <a:rPr lang="en-US" altLang="zh-CN" dirty="0" err="1"/>
              <a:t>ZNode</a:t>
            </a:r>
            <a:r>
              <a:rPr lang="zh-CN" altLang="zh-CN" dirty="0"/>
              <a:t>的上数据版本，分别是</a:t>
            </a:r>
            <a:r>
              <a:rPr lang="en-US" altLang="zh-CN" dirty="0" err="1"/>
              <a:t>dataVersion</a:t>
            </a:r>
            <a:r>
              <a:rPr lang="zh-CN" altLang="zh-CN" dirty="0"/>
              <a:t>（当前</a:t>
            </a:r>
            <a:r>
              <a:rPr lang="en-US" altLang="zh-CN" dirty="0" err="1"/>
              <a:t>ZNode</a:t>
            </a:r>
            <a:r>
              <a:rPr lang="zh-CN" altLang="zh-CN" dirty="0"/>
              <a:t>数据内容的版本号）、</a:t>
            </a:r>
            <a:r>
              <a:rPr lang="en-US" altLang="zh-CN" dirty="0" err="1"/>
              <a:t>cversion</a:t>
            </a:r>
            <a:r>
              <a:rPr lang="zh-CN" altLang="zh-CN" dirty="0"/>
              <a:t>（当前</a:t>
            </a:r>
            <a:r>
              <a:rPr lang="en-US" altLang="zh-CN" dirty="0" err="1"/>
              <a:t>ZNode</a:t>
            </a:r>
            <a:r>
              <a:rPr lang="zh-CN" altLang="zh-CN" dirty="0"/>
              <a:t>子节点的版本号）、</a:t>
            </a:r>
            <a:r>
              <a:rPr lang="en-US" altLang="zh-CN" dirty="0" err="1"/>
              <a:t>aclVersion</a:t>
            </a:r>
            <a:r>
              <a:rPr lang="zh-CN" altLang="zh-CN" dirty="0"/>
              <a:t>（当前</a:t>
            </a:r>
            <a:r>
              <a:rPr lang="en-US" altLang="zh-CN" dirty="0" err="1"/>
              <a:t>ZNode</a:t>
            </a:r>
            <a:r>
              <a:rPr lang="zh-CN" altLang="zh-CN" dirty="0"/>
              <a:t>的</a:t>
            </a:r>
            <a:r>
              <a:rPr lang="en-US" altLang="zh-CN" dirty="0"/>
              <a:t>ACL</a:t>
            </a:r>
            <a:r>
              <a:rPr lang="zh-CN" altLang="zh-CN" dirty="0"/>
              <a:t>版本号）。</a:t>
            </a:r>
          </a:p>
          <a:p>
            <a:r>
              <a:rPr lang="en-US" altLang="zh-CN" dirty="0"/>
              <a:t>5. </a:t>
            </a:r>
            <a:r>
              <a:rPr lang="zh-CN" altLang="zh-CN" dirty="0"/>
              <a:t>事件监听器（</a:t>
            </a:r>
            <a:r>
              <a:rPr lang="en-US" altLang="zh-CN" dirty="0"/>
              <a:t>Watcher</a:t>
            </a:r>
            <a:r>
              <a:rPr lang="zh-CN" altLang="zh-CN" dirty="0"/>
              <a:t>）</a:t>
            </a:r>
          </a:p>
          <a:p>
            <a:pPr lvl="1"/>
            <a:r>
              <a:rPr lang="en-US" altLang="zh-CN" dirty="0"/>
              <a:t>Watcher</a:t>
            </a:r>
            <a:r>
              <a:rPr lang="zh-CN" altLang="zh-CN" dirty="0"/>
              <a:t>是</a:t>
            </a:r>
            <a:r>
              <a:rPr lang="en-US" altLang="zh-CN" dirty="0" err="1"/>
              <a:t>ZooKeeper</a:t>
            </a:r>
            <a:r>
              <a:rPr lang="zh-CN" altLang="zh-CN" dirty="0"/>
              <a:t>中的一个很重要的特性。</a:t>
            </a:r>
            <a:r>
              <a:rPr lang="en-US" altLang="zh-CN" dirty="0" err="1"/>
              <a:t>ZooKeeper</a:t>
            </a:r>
            <a:r>
              <a:rPr lang="zh-CN" altLang="zh-CN" dirty="0"/>
              <a:t>允许用户在指定节点上注册一些</a:t>
            </a:r>
            <a:r>
              <a:rPr lang="en-US" altLang="zh-CN" dirty="0"/>
              <a:t>Watcher</a:t>
            </a:r>
            <a:r>
              <a:rPr lang="zh-CN" altLang="zh-CN" dirty="0"/>
              <a:t>，并且在一些特定事件触发时，</a:t>
            </a:r>
            <a:r>
              <a:rPr lang="en-US" altLang="zh-CN" dirty="0" err="1"/>
              <a:t>ZooKeeper</a:t>
            </a:r>
            <a:r>
              <a:rPr lang="zh-CN" altLang="zh-CN" dirty="0"/>
              <a:t>服务端会将事件通知到感兴趣的客户端上去，该机制是</a:t>
            </a:r>
            <a:r>
              <a:rPr lang="en-US" altLang="zh-CN" dirty="0" err="1"/>
              <a:t>ZooKeeper</a:t>
            </a:r>
            <a:r>
              <a:rPr lang="zh-CN" altLang="zh-CN" dirty="0"/>
              <a:t>实现分布式协调服务的重要特性。</a:t>
            </a:r>
          </a:p>
        </p:txBody>
      </p:sp>
    </p:spTree>
    <p:extLst>
      <p:ext uri="{BB962C8B-B14F-4D97-AF65-F5344CB8AC3E}">
        <p14:creationId xmlns:p14="http://schemas.microsoft.com/office/powerpoint/2010/main" val="346613839"/>
      </p:ext>
    </p:extLst>
  </p:cSld>
  <p:clrMapOvr>
    <a:masterClrMapping/>
  </p:clrMapOvr>
  <p:transition spd="med">
    <p:pull/>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FE956-F4DB-42DC-A278-7CFAD3488A72}"/>
              </a:ext>
            </a:extLst>
          </p:cNvPr>
          <p:cNvSpPr>
            <a:spLocks noGrp="1"/>
          </p:cNvSpPr>
          <p:nvPr>
            <p:ph type="title"/>
          </p:nvPr>
        </p:nvSpPr>
        <p:spPr/>
        <p:txBody>
          <a:bodyPr/>
          <a:lstStyle/>
          <a:p>
            <a:r>
              <a:rPr lang="en-US" altLang="zh-CN" dirty="0" err="1"/>
              <a:t>ZooKeeper</a:t>
            </a:r>
            <a:r>
              <a:rPr lang="en-US" altLang="zh-CN" dirty="0"/>
              <a:t> exists API</a:t>
            </a:r>
            <a:r>
              <a:rPr lang="zh-CN" altLang="zh-CN" dirty="0"/>
              <a:t>方法参数说明</a:t>
            </a:r>
            <a:endParaRPr lang="zh-CN" altLang="en-US" dirty="0"/>
          </a:p>
        </p:txBody>
      </p:sp>
      <p:graphicFrame>
        <p:nvGraphicFramePr>
          <p:cNvPr id="4" name="内容占位符 3">
            <a:extLst>
              <a:ext uri="{FF2B5EF4-FFF2-40B4-BE49-F238E27FC236}">
                <a16:creationId xmlns:a16="http://schemas.microsoft.com/office/drawing/2014/main" id="{180542F5-BD45-447E-87D2-DF5906E1ED64}"/>
              </a:ext>
            </a:extLst>
          </p:cNvPr>
          <p:cNvGraphicFramePr>
            <a:graphicFrameLocks noGrp="1"/>
          </p:cNvGraphicFramePr>
          <p:nvPr>
            <p:ph idx="1"/>
            <p:extLst>
              <p:ext uri="{D42A27DB-BD31-4B8C-83A1-F6EECF244321}">
                <p14:modId xmlns:p14="http://schemas.microsoft.com/office/powerpoint/2010/main" val="732543458"/>
              </p:ext>
            </p:extLst>
          </p:nvPr>
        </p:nvGraphicFramePr>
        <p:xfrm>
          <a:off x="628650" y="1354511"/>
          <a:ext cx="7886700" cy="268224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1830053526"/>
                    </a:ext>
                  </a:extLst>
                </a:gridCol>
                <a:gridCol w="6408419">
                  <a:extLst>
                    <a:ext uri="{9D8B030D-6E8A-4147-A177-3AD203B41FA5}">
                      <a16:colId xmlns:a16="http://schemas.microsoft.com/office/drawing/2014/main" val="596739277"/>
                    </a:ext>
                  </a:extLst>
                </a:gridCol>
              </a:tblGrid>
              <a:tr h="0">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参数名</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说明</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946596211"/>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path</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指定数据节点的路径</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907441951"/>
                  </a:ext>
                </a:extLst>
              </a:tr>
              <a:tr h="0">
                <a:tc>
                  <a:txBody>
                    <a:bodyPr/>
                    <a:lstStyle/>
                    <a:p>
                      <a:pPr algn="l">
                        <a:spcAft>
                          <a:spcPts val="0"/>
                        </a:spcAft>
                      </a:pPr>
                      <a:r>
                        <a:rPr lang="en-US" sz="1600" kern="0" dirty="0">
                          <a:effectLst/>
                          <a:latin typeface="微软雅黑" panose="020B0503020204020204" pitchFamily="34" charset="-122"/>
                          <a:ea typeface="微软雅黑" panose="020B0503020204020204" pitchFamily="34" charset="-122"/>
                        </a:rPr>
                        <a:t>watcher</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注册的</a:t>
                      </a:r>
                      <a:r>
                        <a:rPr lang="en-US" sz="1600" kern="0">
                          <a:effectLst/>
                          <a:latin typeface="微软雅黑" panose="020B0503020204020204" pitchFamily="34" charset="-122"/>
                          <a:ea typeface="微软雅黑" panose="020B0503020204020204" pitchFamily="34" charset="-122"/>
                        </a:rPr>
                        <a:t>Watcher</a:t>
                      </a:r>
                      <a:r>
                        <a:rPr lang="zh-CN" sz="1600" kern="0">
                          <a:effectLst/>
                          <a:latin typeface="微软雅黑" panose="020B0503020204020204" pitchFamily="34" charset="-122"/>
                          <a:ea typeface="微软雅黑" panose="020B0503020204020204" pitchFamily="34" charset="-122"/>
                        </a:rPr>
                        <a:t>。用于监听以下三种类型事件：</a:t>
                      </a:r>
                      <a:endParaRPr lang="zh-CN" sz="1600" kern="10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zh-CN" sz="1600" kern="0">
                          <a:effectLst/>
                          <a:latin typeface="微软雅黑" panose="020B0503020204020204" pitchFamily="34" charset="-122"/>
                          <a:ea typeface="微软雅黑" panose="020B0503020204020204" pitchFamily="34" charset="-122"/>
                        </a:rPr>
                        <a:t>节点被创建</a:t>
                      </a:r>
                      <a:r>
                        <a:rPr lang="en-US" sz="1600" kern="0">
                          <a:effectLst/>
                          <a:latin typeface="微软雅黑" panose="020B0503020204020204" pitchFamily="34" charset="-122"/>
                          <a:ea typeface="微软雅黑" panose="020B0503020204020204" pitchFamily="34" charset="-122"/>
                        </a:rPr>
                        <a:t>NodeCreated</a:t>
                      </a:r>
                      <a:endParaRPr lang="zh-CN" sz="1600" kern="10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zh-CN" sz="1600" kern="0">
                          <a:effectLst/>
                          <a:latin typeface="微软雅黑" panose="020B0503020204020204" pitchFamily="34" charset="-122"/>
                          <a:ea typeface="微软雅黑" panose="020B0503020204020204" pitchFamily="34" charset="-122"/>
                        </a:rPr>
                        <a:t>节点被删除</a:t>
                      </a:r>
                      <a:r>
                        <a:rPr lang="en-US" sz="1600" kern="0">
                          <a:effectLst/>
                          <a:latin typeface="微软雅黑" panose="020B0503020204020204" pitchFamily="34" charset="-122"/>
                          <a:ea typeface="微软雅黑" panose="020B0503020204020204" pitchFamily="34" charset="-122"/>
                        </a:rPr>
                        <a:t>NodeDeleted</a:t>
                      </a:r>
                      <a:endParaRPr lang="zh-CN" sz="1600" kern="10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zh-CN" sz="1600" kern="0">
                          <a:effectLst/>
                          <a:latin typeface="微软雅黑" panose="020B0503020204020204" pitchFamily="34" charset="-122"/>
                          <a:ea typeface="微软雅黑" panose="020B0503020204020204" pitchFamily="34" charset="-122"/>
                        </a:rPr>
                        <a:t>节点被更新</a:t>
                      </a:r>
                      <a:r>
                        <a:rPr lang="en-US" sz="1600" kern="0">
                          <a:effectLst/>
                          <a:latin typeface="微软雅黑" panose="020B0503020204020204" pitchFamily="34" charset="-122"/>
                          <a:ea typeface="微软雅黑" panose="020B0503020204020204" pitchFamily="34" charset="-122"/>
                        </a:rPr>
                        <a:t>NodeDataChanged</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194711962"/>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watch</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表明是否需要注册一个</a:t>
                      </a:r>
                      <a:r>
                        <a:rPr lang="en-US" sz="1600" kern="0">
                          <a:effectLst/>
                          <a:latin typeface="微软雅黑" panose="020B0503020204020204" pitchFamily="34" charset="-122"/>
                          <a:ea typeface="微软雅黑" panose="020B0503020204020204" pitchFamily="34" charset="-122"/>
                        </a:rPr>
                        <a:t>Watcher</a:t>
                      </a:r>
                      <a:r>
                        <a:rPr lang="zh-CN" sz="1600" kern="0">
                          <a:effectLst/>
                          <a:latin typeface="微软雅黑" panose="020B0503020204020204" pitchFamily="34" charset="-122"/>
                          <a:ea typeface="微软雅黑" panose="020B0503020204020204" pitchFamily="34" charset="-122"/>
                        </a:rPr>
                        <a:t>。如果这个参数值为</a:t>
                      </a:r>
                      <a:r>
                        <a:rPr lang="en-US" sz="1600" kern="0">
                          <a:effectLst/>
                          <a:latin typeface="微软雅黑" panose="020B0503020204020204" pitchFamily="34" charset="-122"/>
                          <a:ea typeface="微软雅黑" panose="020B0503020204020204" pitchFamily="34" charset="-122"/>
                        </a:rPr>
                        <a:t>true</a:t>
                      </a:r>
                      <a:r>
                        <a:rPr lang="zh-CN" sz="1600" kern="0">
                          <a:effectLst/>
                          <a:latin typeface="微软雅黑" panose="020B0503020204020204" pitchFamily="34" charset="-122"/>
                          <a:ea typeface="微软雅黑" panose="020B0503020204020204" pitchFamily="34" charset="-122"/>
                        </a:rPr>
                        <a:t>，那么</a:t>
                      </a:r>
                      <a:r>
                        <a:rPr lang="en-US" sz="1600" kern="0">
                          <a:effectLst/>
                          <a:latin typeface="微软雅黑" panose="020B0503020204020204" pitchFamily="34" charset="-122"/>
                          <a:ea typeface="微软雅黑" panose="020B0503020204020204" pitchFamily="34" charset="-122"/>
                        </a:rPr>
                        <a:t>ZooKeeper</a:t>
                      </a:r>
                      <a:r>
                        <a:rPr lang="zh-CN" sz="1600" kern="0">
                          <a:effectLst/>
                          <a:latin typeface="微软雅黑" panose="020B0503020204020204" pitchFamily="34" charset="-122"/>
                          <a:ea typeface="微软雅黑" panose="020B0503020204020204" pitchFamily="34" charset="-122"/>
                        </a:rPr>
                        <a:t>客户端会自动使用默认</a:t>
                      </a:r>
                      <a:r>
                        <a:rPr lang="en-US" sz="1600" kern="0">
                          <a:effectLst/>
                          <a:latin typeface="微软雅黑" panose="020B0503020204020204" pitchFamily="34" charset="-122"/>
                          <a:ea typeface="微软雅黑" panose="020B0503020204020204" pitchFamily="34" charset="-122"/>
                        </a:rPr>
                        <a:t>Watcher</a:t>
                      </a:r>
                      <a:r>
                        <a:rPr lang="zh-CN" sz="1600" kern="0">
                          <a:effectLst/>
                          <a:latin typeface="微软雅黑" panose="020B0503020204020204" pitchFamily="34" charset="-122"/>
                          <a:ea typeface="微软雅黑" panose="020B0503020204020204" pitchFamily="34" charset="-122"/>
                        </a:rPr>
                        <a:t>；如果为</a:t>
                      </a:r>
                      <a:r>
                        <a:rPr lang="en-US" sz="1600" kern="0">
                          <a:effectLst/>
                          <a:latin typeface="微软雅黑" panose="020B0503020204020204" pitchFamily="34" charset="-122"/>
                          <a:ea typeface="微软雅黑" panose="020B0503020204020204" pitchFamily="34" charset="-122"/>
                        </a:rPr>
                        <a:t>false</a:t>
                      </a:r>
                      <a:r>
                        <a:rPr lang="zh-CN" sz="1600" kern="0">
                          <a:effectLst/>
                          <a:latin typeface="微软雅黑" panose="020B0503020204020204" pitchFamily="34" charset="-122"/>
                          <a:ea typeface="微软雅黑" panose="020B0503020204020204" pitchFamily="34" charset="-122"/>
                        </a:rPr>
                        <a:t>，表明不需要注册</a:t>
                      </a:r>
                      <a:r>
                        <a:rPr lang="en-US" sz="1600" kern="0">
                          <a:effectLst/>
                          <a:latin typeface="微软雅黑" panose="020B0503020204020204" pitchFamily="34" charset="-122"/>
                          <a:ea typeface="微软雅黑" panose="020B0503020204020204" pitchFamily="34" charset="-122"/>
                        </a:rPr>
                        <a:t>Watcher</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14912528"/>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cb</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注册一个异步回调函数</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010278463"/>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ctx</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dirty="0">
                          <a:effectLst/>
                          <a:latin typeface="微软雅黑" panose="020B0503020204020204" pitchFamily="34" charset="-122"/>
                          <a:ea typeface="微软雅黑" panose="020B0503020204020204" pitchFamily="34" charset="-122"/>
                        </a:rPr>
                        <a:t>用于传递上下文信息的对象</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161013891"/>
                  </a:ext>
                </a:extLst>
              </a:tr>
            </a:tbl>
          </a:graphicData>
        </a:graphic>
      </p:graphicFrame>
    </p:spTree>
    <p:extLst>
      <p:ext uri="{BB962C8B-B14F-4D97-AF65-F5344CB8AC3E}">
        <p14:creationId xmlns:p14="http://schemas.microsoft.com/office/powerpoint/2010/main" val="2726967882"/>
      </p:ext>
    </p:extLst>
  </p:cSld>
  <p:clrMapOvr>
    <a:masterClrMapping/>
  </p:clrMapOvr>
  <p:transition spd="med">
    <p:pull/>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8BB2D-1083-48E6-B7C3-421409FE0CF3}"/>
              </a:ext>
            </a:extLst>
          </p:cNvPr>
          <p:cNvSpPr>
            <a:spLocks noGrp="1"/>
          </p:cNvSpPr>
          <p:nvPr>
            <p:ph type="title"/>
          </p:nvPr>
        </p:nvSpPr>
        <p:spPr/>
        <p:txBody>
          <a:bodyPr/>
          <a:lstStyle/>
          <a:p>
            <a:r>
              <a:rPr lang="zh-CN" altLang="zh-CN" dirty="0"/>
              <a:t>【实例</a:t>
            </a:r>
            <a:r>
              <a:rPr lang="en-US" altLang="zh-CN" dirty="0"/>
              <a:t>6-11</a:t>
            </a:r>
            <a:r>
              <a:rPr lang="zh-CN" altLang="zh-CN" dirty="0"/>
              <a:t>】</a:t>
            </a:r>
            <a:endParaRPr lang="zh-CN" altLang="en-US" dirty="0"/>
          </a:p>
        </p:txBody>
      </p:sp>
      <p:sp>
        <p:nvSpPr>
          <p:cNvPr id="3" name="内容占位符 2">
            <a:extLst>
              <a:ext uri="{FF2B5EF4-FFF2-40B4-BE49-F238E27FC236}">
                <a16:creationId xmlns:a16="http://schemas.microsoft.com/office/drawing/2014/main" id="{EA67E993-63E6-4DBC-A5E7-8CF173AB7BB2}"/>
              </a:ext>
            </a:extLst>
          </p:cNvPr>
          <p:cNvSpPr>
            <a:spLocks noGrp="1"/>
          </p:cNvSpPr>
          <p:nvPr>
            <p:ph idx="1"/>
          </p:nvPr>
        </p:nvSpPr>
        <p:spPr/>
        <p:txBody>
          <a:bodyPr>
            <a:normAutofit fontScale="25000" lnSpcReduction="20000"/>
          </a:bodyPr>
          <a:lstStyle/>
          <a:p>
            <a:r>
              <a:rPr lang="zh-CN" altLang="zh-CN" dirty="0"/>
              <a:t>【实例</a:t>
            </a:r>
            <a:r>
              <a:rPr lang="en-US" altLang="zh-CN" dirty="0"/>
              <a:t>6-11</a:t>
            </a:r>
            <a:r>
              <a:rPr lang="zh-CN" altLang="zh-CN" dirty="0"/>
              <a:t>】使用同步方式的</a:t>
            </a:r>
            <a:r>
              <a:rPr lang="en-US" altLang="zh-CN" dirty="0"/>
              <a:t>exists API</a:t>
            </a:r>
            <a:r>
              <a:rPr lang="zh-CN" altLang="zh-CN" dirty="0"/>
              <a:t>检测</a:t>
            </a:r>
            <a:r>
              <a:rPr lang="en-US" altLang="zh-CN" dirty="0" err="1"/>
              <a:t>ZooKeeper</a:t>
            </a:r>
            <a:r>
              <a:rPr lang="zh-CN" altLang="zh-CN" dirty="0"/>
              <a:t>数据节点是否存在。</a:t>
            </a:r>
          </a:p>
          <a:p>
            <a:pPr marL="0" indent="0">
              <a:buNone/>
            </a:pPr>
            <a:r>
              <a:rPr lang="en-US" altLang="zh-CN" i="1" dirty="0"/>
              <a:t>……</a:t>
            </a:r>
            <a:endParaRPr lang="zh-CN" altLang="zh-CN" i="1" dirty="0"/>
          </a:p>
          <a:p>
            <a:pPr marL="0" indent="0">
              <a:buNone/>
            </a:pPr>
            <a:r>
              <a:rPr lang="en-US" altLang="zh-CN" i="1" dirty="0"/>
              <a:t>// </a:t>
            </a:r>
            <a:r>
              <a:rPr lang="zh-CN" altLang="zh-CN" i="1" dirty="0"/>
              <a:t>使用同步方式的</a:t>
            </a:r>
            <a:r>
              <a:rPr lang="en-US" altLang="zh-CN" i="1" dirty="0"/>
              <a:t>exists API</a:t>
            </a:r>
            <a:r>
              <a:rPr lang="zh-CN" altLang="zh-CN" i="1" dirty="0"/>
              <a:t>检测</a:t>
            </a:r>
            <a:r>
              <a:rPr lang="en-US" altLang="zh-CN" i="1" dirty="0" err="1"/>
              <a:t>ZooKeeper</a:t>
            </a:r>
            <a:r>
              <a:rPr lang="zh-CN" altLang="zh-CN" i="1" dirty="0"/>
              <a:t>数据节点是否存在</a:t>
            </a:r>
          </a:p>
          <a:p>
            <a:pPr marL="0" indent="0">
              <a:buNone/>
            </a:pPr>
            <a:r>
              <a:rPr lang="en-US" altLang="zh-CN" i="1" dirty="0"/>
              <a:t>public class </a:t>
            </a:r>
            <a:r>
              <a:rPr lang="en-US" altLang="zh-CN" i="1" dirty="0" err="1"/>
              <a:t>ExistsSample_Sync</a:t>
            </a:r>
            <a:r>
              <a:rPr lang="en-US" altLang="zh-CN" i="1" dirty="0"/>
              <a:t> implements Watcher {</a:t>
            </a:r>
            <a:endParaRPr lang="zh-CN" altLang="zh-CN" i="1" dirty="0"/>
          </a:p>
          <a:p>
            <a:pPr marL="0" indent="0">
              <a:buNone/>
            </a:pPr>
            <a:r>
              <a:rPr lang="en-US" altLang="zh-CN" i="1" dirty="0"/>
              <a:t>	private static </a:t>
            </a:r>
            <a:r>
              <a:rPr lang="en-US" altLang="zh-CN" i="1" dirty="0" err="1"/>
              <a:t>CountDownLatch</a:t>
            </a:r>
            <a:r>
              <a:rPr lang="en-US" altLang="zh-CN" i="1" dirty="0"/>
              <a:t> </a:t>
            </a:r>
            <a:r>
              <a:rPr lang="en-US" altLang="zh-CN" i="1" dirty="0" err="1"/>
              <a:t>connectedSemaphore</a:t>
            </a:r>
            <a:r>
              <a:rPr lang="en-US" altLang="zh-CN" i="1" dirty="0"/>
              <a:t> = new </a:t>
            </a:r>
            <a:r>
              <a:rPr lang="en-US" altLang="zh-CN" i="1" dirty="0" err="1"/>
              <a:t>CountDownLatch</a:t>
            </a:r>
            <a:r>
              <a:rPr lang="en-US" altLang="zh-CN" i="1" dirty="0"/>
              <a:t>(1);</a:t>
            </a:r>
            <a:endParaRPr lang="zh-CN" altLang="zh-CN" i="1" dirty="0"/>
          </a:p>
          <a:p>
            <a:pPr marL="0" indent="0">
              <a:buNone/>
            </a:pPr>
            <a:r>
              <a:rPr lang="en-US" altLang="zh-CN" i="1" dirty="0"/>
              <a:t>	private static </a:t>
            </a:r>
            <a:r>
              <a:rPr lang="en-US" altLang="zh-CN" i="1" dirty="0" err="1"/>
              <a:t>ZooKeeper</a:t>
            </a:r>
            <a:r>
              <a:rPr lang="en-US" altLang="zh-CN" i="1" dirty="0"/>
              <a:t> </a:t>
            </a:r>
            <a:r>
              <a:rPr lang="en-US" altLang="zh-CN" i="1" dirty="0" err="1"/>
              <a:t>zk</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public static void main(String[] </a:t>
            </a:r>
            <a:r>
              <a:rPr lang="en-US" altLang="zh-CN" i="1" dirty="0" err="1"/>
              <a:t>args</a:t>
            </a:r>
            <a:r>
              <a:rPr lang="en-US" altLang="zh-CN" i="1" dirty="0"/>
              <a:t>) throws Exception {</a:t>
            </a:r>
            <a:endParaRPr lang="zh-CN" altLang="zh-CN" i="1" dirty="0"/>
          </a:p>
          <a:p>
            <a:pPr marL="0" indent="0">
              <a:buNone/>
            </a:pPr>
            <a:r>
              <a:rPr lang="en-US" altLang="zh-CN" i="1" dirty="0"/>
              <a:t>		String path = "/</a:t>
            </a:r>
            <a:r>
              <a:rPr lang="en-US" altLang="zh-CN" i="1" dirty="0" err="1"/>
              <a:t>xijing</a:t>
            </a:r>
            <a:r>
              <a:rPr lang="en-US" altLang="zh-CN" i="1" dirty="0"/>
              <a:t>";</a:t>
            </a:r>
            <a:endParaRPr lang="zh-CN" altLang="zh-CN" i="1" dirty="0"/>
          </a:p>
          <a:p>
            <a:pPr marL="0" indent="0">
              <a:buNone/>
            </a:pPr>
            <a:r>
              <a:rPr lang="en-US" altLang="zh-CN" i="1" dirty="0"/>
              <a:t>		</a:t>
            </a:r>
            <a:r>
              <a:rPr lang="en-US" altLang="zh-CN" i="1" dirty="0" err="1"/>
              <a:t>zk</a:t>
            </a:r>
            <a:r>
              <a:rPr lang="en-US" altLang="zh-CN" i="1" dirty="0"/>
              <a:t> = new </a:t>
            </a:r>
            <a:r>
              <a:rPr lang="en-US" altLang="zh-CN" i="1" dirty="0" err="1"/>
              <a:t>ZooKeeper</a:t>
            </a:r>
            <a:r>
              <a:rPr lang="en-US" altLang="zh-CN" i="1" dirty="0"/>
              <a:t>("master:2181,slave1:2181,slave2:2181", 5000, new </a:t>
            </a:r>
            <a:r>
              <a:rPr lang="en-US" altLang="zh-CN" i="1" dirty="0" err="1"/>
              <a:t>ExistsSample_Sync</a:t>
            </a:r>
            <a:r>
              <a:rPr lang="en-US" altLang="zh-CN" i="1" dirty="0"/>
              <a:t>());</a:t>
            </a:r>
            <a:endParaRPr lang="zh-CN" altLang="zh-CN" i="1" dirty="0"/>
          </a:p>
          <a:p>
            <a:pPr marL="0" indent="0">
              <a:buNone/>
            </a:pPr>
            <a:r>
              <a:rPr lang="en-US" altLang="zh-CN" i="1" dirty="0"/>
              <a:t>		</a:t>
            </a:r>
            <a:r>
              <a:rPr lang="en-US" altLang="zh-CN" i="1" dirty="0" err="1"/>
              <a:t>connectedSemaphore.await</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zk.exists</a:t>
            </a:r>
            <a:r>
              <a:rPr lang="en-US" altLang="zh-CN" i="1" dirty="0"/>
              <a:t>(path, true);</a:t>
            </a:r>
            <a:endParaRPr lang="zh-CN" altLang="zh-CN" i="1" dirty="0"/>
          </a:p>
          <a:p>
            <a:pPr marL="0" indent="0">
              <a:buNone/>
            </a:pPr>
            <a:r>
              <a:rPr lang="en-US" altLang="zh-CN" i="1" dirty="0"/>
              <a:t>		</a:t>
            </a:r>
            <a:r>
              <a:rPr lang="en-US" altLang="zh-CN" i="1" dirty="0" err="1"/>
              <a:t>zk.create</a:t>
            </a:r>
            <a:r>
              <a:rPr lang="en-US" altLang="zh-CN" i="1" dirty="0"/>
              <a:t>(path, "".</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CreateMode.PERSISTENT</a:t>
            </a:r>
            <a:r>
              <a:rPr lang="en-US" altLang="zh-CN" i="1" dirty="0"/>
              <a:t>);</a:t>
            </a:r>
            <a:endParaRPr lang="zh-CN" altLang="zh-CN" i="1" dirty="0"/>
          </a:p>
          <a:p>
            <a:pPr marL="0" indent="0">
              <a:buNone/>
            </a:pPr>
            <a:r>
              <a:rPr lang="en-US" altLang="zh-CN" i="1" dirty="0"/>
              <a:t>		</a:t>
            </a:r>
            <a:r>
              <a:rPr lang="en-US" altLang="zh-CN" i="1" dirty="0" err="1"/>
              <a:t>zk.setData</a:t>
            </a:r>
            <a:r>
              <a:rPr lang="en-US" altLang="zh-CN" i="1" dirty="0"/>
              <a:t>(path, "</a:t>
            </a:r>
            <a:r>
              <a:rPr lang="en-US" altLang="zh-CN" i="1" dirty="0" err="1"/>
              <a:t>xijing</a:t>
            </a:r>
            <a:r>
              <a:rPr lang="en-US" altLang="zh-CN" i="1" dirty="0"/>
              <a:t> university".</a:t>
            </a:r>
            <a:r>
              <a:rPr lang="en-US" altLang="zh-CN" i="1" dirty="0" err="1"/>
              <a:t>getBytes</a:t>
            </a:r>
            <a:r>
              <a:rPr lang="en-US" altLang="zh-CN" i="1" dirty="0"/>
              <a:t>(), -1);</a:t>
            </a:r>
            <a:endParaRPr lang="zh-CN" altLang="zh-CN" i="1" dirty="0"/>
          </a:p>
          <a:p>
            <a:pPr marL="0" indent="0">
              <a:buNone/>
            </a:pPr>
            <a:r>
              <a:rPr lang="en-US" altLang="zh-CN" i="1" dirty="0"/>
              <a:t>		</a:t>
            </a:r>
            <a:r>
              <a:rPr lang="en-US" altLang="zh-CN" i="1" dirty="0" err="1"/>
              <a:t>zk.create</a:t>
            </a:r>
            <a:r>
              <a:rPr lang="en-US" altLang="zh-CN" i="1" dirty="0"/>
              <a:t>(path+"/c1", "".</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CreateMode.PERSISTENT</a:t>
            </a:r>
            <a:r>
              <a:rPr lang="en-US" altLang="zh-CN" i="1" dirty="0"/>
              <a:t>);</a:t>
            </a:r>
            <a:endParaRPr lang="zh-CN" altLang="zh-CN" i="1" dirty="0"/>
          </a:p>
          <a:p>
            <a:pPr marL="0" indent="0">
              <a:buNone/>
            </a:pPr>
            <a:r>
              <a:rPr lang="en-US" altLang="zh-CN" i="1" dirty="0"/>
              <a:t>		</a:t>
            </a:r>
            <a:r>
              <a:rPr lang="en-US" altLang="zh-CN" i="1" dirty="0" err="1"/>
              <a:t>zk.delete</a:t>
            </a:r>
            <a:r>
              <a:rPr lang="en-US" altLang="zh-CN" i="1" dirty="0"/>
              <a:t>(path+"/c1", -1);</a:t>
            </a:r>
            <a:endParaRPr lang="zh-CN" altLang="zh-CN" i="1" dirty="0"/>
          </a:p>
          <a:p>
            <a:pPr marL="0" indent="0">
              <a:buNone/>
            </a:pPr>
            <a:r>
              <a:rPr lang="en-US" altLang="zh-CN" i="1" dirty="0"/>
              <a:t>		</a:t>
            </a:r>
            <a:r>
              <a:rPr lang="en-US" altLang="zh-CN" i="1" dirty="0" err="1"/>
              <a:t>zk.delete</a:t>
            </a:r>
            <a:r>
              <a:rPr lang="en-US" altLang="zh-CN" i="1" dirty="0"/>
              <a:t>(path, -1);</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Thread.sleep</a:t>
            </a:r>
            <a:r>
              <a:rPr lang="en-US" altLang="zh-CN" i="1" dirty="0"/>
              <a:t>(</a:t>
            </a:r>
            <a:r>
              <a:rPr lang="en-US" altLang="zh-CN" i="1" dirty="0" err="1"/>
              <a:t>Integer.MAX_VALUE</a:t>
            </a:r>
            <a:r>
              <a:rPr lang="en-US" altLang="zh-CN" i="1" dirty="0"/>
              <a:t>);</a:t>
            </a:r>
            <a:endParaRPr lang="zh-CN" altLang="zh-CN" i="1" dirty="0"/>
          </a:p>
          <a:p>
            <a:pPr marL="0" indent="0">
              <a:buNone/>
            </a:pPr>
            <a:r>
              <a:rPr lang="en-US" altLang="zh-CN" i="1" dirty="0"/>
              <a:t>	}</a:t>
            </a:r>
            <a:endParaRPr lang="zh-CN" altLang="zh-CN" i="1" dirty="0"/>
          </a:p>
        </p:txBody>
      </p:sp>
    </p:spTree>
    <p:extLst>
      <p:ext uri="{BB962C8B-B14F-4D97-AF65-F5344CB8AC3E}">
        <p14:creationId xmlns:p14="http://schemas.microsoft.com/office/powerpoint/2010/main" val="924300270"/>
      </p:ext>
    </p:extLst>
  </p:cSld>
  <p:clrMapOvr>
    <a:masterClrMapping/>
  </p:clrMapOvr>
  <p:transition spd="med">
    <p:pull/>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8BB2D-1083-48E6-B7C3-421409FE0CF3}"/>
              </a:ext>
            </a:extLst>
          </p:cNvPr>
          <p:cNvSpPr>
            <a:spLocks noGrp="1"/>
          </p:cNvSpPr>
          <p:nvPr>
            <p:ph type="title"/>
          </p:nvPr>
        </p:nvSpPr>
        <p:spPr/>
        <p:txBody>
          <a:bodyPr/>
          <a:lstStyle/>
          <a:p>
            <a:r>
              <a:rPr lang="zh-CN" altLang="zh-CN" dirty="0"/>
              <a:t>【实例</a:t>
            </a:r>
            <a:r>
              <a:rPr lang="en-US" altLang="zh-CN" dirty="0"/>
              <a:t>6-11</a:t>
            </a:r>
            <a:r>
              <a:rPr lang="zh-CN" altLang="zh-CN" dirty="0"/>
              <a:t>】</a:t>
            </a:r>
            <a:endParaRPr lang="zh-CN" altLang="en-US" dirty="0"/>
          </a:p>
        </p:txBody>
      </p:sp>
      <p:sp>
        <p:nvSpPr>
          <p:cNvPr id="3" name="内容占位符 2">
            <a:extLst>
              <a:ext uri="{FF2B5EF4-FFF2-40B4-BE49-F238E27FC236}">
                <a16:creationId xmlns:a16="http://schemas.microsoft.com/office/drawing/2014/main" id="{EA67E993-63E6-4DBC-A5E7-8CF173AB7BB2}"/>
              </a:ext>
            </a:extLst>
          </p:cNvPr>
          <p:cNvSpPr>
            <a:spLocks noGrp="1"/>
          </p:cNvSpPr>
          <p:nvPr>
            <p:ph idx="1"/>
          </p:nvPr>
        </p:nvSpPr>
        <p:spPr/>
        <p:txBody>
          <a:bodyPr>
            <a:normAutofit fontScale="25000" lnSpcReduction="20000"/>
          </a:bodyPr>
          <a:lstStyle/>
          <a:p>
            <a:pPr marL="0" indent="0">
              <a:buNone/>
            </a:pPr>
            <a:r>
              <a:rPr lang="en-US" altLang="zh-CN" i="1" dirty="0"/>
              <a:t>	@Override</a:t>
            </a:r>
            <a:endParaRPr lang="zh-CN" altLang="zh-CN" i="1" dirty="0"/>
          </a:p>
          <a:p>
            <a:pPr marL="0" indent="0">
              <a:buNone/>
            </a:pPr>
            <a:r>
              <a:rPr lang="en-US" altLang="zh-CN" i="1" dirty="0"/>
              <a:t>	public void process(</a:t>
            </a:r>
            <a:r>
              <a:rPr lang="en-US" altLang="zh-CN" i="1" dirty="0" err="1"/>
              <a:t>WatchedEvent</a:t>
            </a:r>
            <a:r>
              <a:rPr lang="en-US" altLang="zh-CN" i="1" dirty="0"/>
              <a:t> event) {</a:t>
            </a:r>
            <a:endParaRPr lang="zh-CN" altLang="zh-CN" i="1" dirty="0"/>
          </a:p>
          <a:p>
            <a:pPr marL="0" indent="0">
              <a:buNone/>
            </a:pPr>
            <a:r>
              <a:rPr lang="en-US" altLang="zh-CN" i="1" dirty="0"/>
              <a:t>		</a:t>
            </a:r>
            <a:r>
              <a:rPr lang="en-US" altLang="zh-CN" i="1" dirty="0" err="1"/>
              <a:t>System.out.println</a:t>
            </a:r>
            <a:r>
              <a:rPr lang="en-US" altLang="zh-CN" i="1" dirty="0"/>
              <a:t>("Receive watched event: " + event);</a:t>
            </a:r>
            <a:endParaRPr lang="zh-CN" altLang="zh-CN" i="1" dirty="0"/>
          </a:p>
          <a:p>
            <a:pPr marL="0" indent="0">
              <a:buNone/>
            </a:pPr>
            <a:r>
              <a:rPr lang="en-US" altLang="zh-CN" i="1" dirty="0"/>
              <a:t>		try {</a:t>
            </a:r>
            <a:endParaRPr lang="zh-CN" altLang="zh-CN" i="1" dirty="0"/>
          </a:p>
          <a:p>
            <a:pPr marL="0" indent="0">
              <a:buNone/>
            </a:pPr>
            <a:r>
              <a:rPr lang="en-US" altLang="zh-CN" i="1" dirty="0"/>
              <a:t>			if (</a:t>
            </a:r>
            <a:r>
              <a:rPr lang="en-US" altLang="zh-CN" i="1" dirty="0" err="1"/>
              <a:t>KeeperState.SyncConnected</a:t>
            </a:r>
            <a:r>
              <a:rPr lang="en-US" altLang="zh-CN" i="1" dirty="0"/>
              <a:t> == </a:t>
            </a:r>
            <a:r>
              <a:rPr lang="en-US" altLang="zh-CN" i="1" dirty="0" err="1"/>
              <a:t>event.getState</a:t>
            </a:r>
            <a:r>
              <a:rPr lang="en-US" altLang="zh-CN" i="1" dirty="0"/>
              <a:t>()) {</a:t>
            </a:r>
            <a:endParaRPr lang="zh-CN" altLang="zh-CN" i="1" dirty="0"/>
          </a:p>
          <a:p>
            <a:pPr marL="0" indent="0">
              <a:buNone/>
            </a:pPr>
            <a:r>
              <a:rPr lang="en-US" altLang="zh-CN" i="1" dirty="0"/>
              <a:t>				if (</a:t>
            </a:r>
            <a:r>
              <a:rPr lang="en-US" altLang="zh-CN" i="1" dirty="0" err="1"/>
              <a:t>EventType.None</a:t>
            </a:r>
            <a:r>
              <a:rPr lang="en-US" altLang="zh-CN" i="1" dirty="0"/>
              <a:t> == </a:t>
            </a:r>
            <a:r>
              <a:rPr lang="en-US" altLang="zh-CN" i="1" dirty="0" err="1"/>
              <a:t>event.getType</a:t>
            </a:r>
            <a:r>
              <a:rPr lang="en-US" altLang="zh-CN" i="1" dirty="0"/>
              <a:t>() &amp;&amp; null == </a:t>
            </a:r>
            <a:r>
              <a:rPr lang="en-US" altLang="zh-CN" i="1" dirty="0" err="1"/>
              <a:t>event.getPath</a:t>
            </a:r>
            <a:r>
              <a:rPr lang="en-US" altLang="zh-CN" i="1" dirty="0"/>
              <a:t>()) {</a:t>
            </a:r>
            <a:endParaRPr lang="zh-CN" altLang="zh-CN" i="1" dirty="0"/>
          </a:p>
          <a:p>
            <a:pPr marL="0" indent="0">
              <a:buNone/>
            </a:pPr>
            <a:r>
              <a:rPr lang="en-US" altLang="zh-CN" i="1" dirty="0"/>
              <a:t>					</a:t>
            </a:r>
            <a:r>
              <a:rPr lang="en-US" altLang="zh-CN" i="1" dirty="0" err="1"/>
              <a:t>connectedSemaphore.countDown</a:t>
            </a:r>
            <a:r>
              <a:rPr lang="en-US" altLang="zh-CN" i="1" dirty="0"/>
              <a:t>();</a:t>
            </a:r>
            <a:endParaRPr lang="zh-CN" altLang="zh-CN" i="1" dirty="0"/>
          </a:p>
          <a:p>
            <a:pPr marL="0" indent="0">
              <a:buNone/>
            </a:pPr>
            <a:r>
              <a:rPr lang="en-US" altLang="zh-CN" i="1" dirty="0"/>
              <a:t>				} else if (</a:t>
            </a:r>
            <a:r>
              <a:rPr lang="en-US" altLang="zh-CN" i="1" dirty="0" err="1"/>
              <a:t>EventType.NodeCreated</a:t>
            </a:r>
            <a:r>
              <a:rPr lang="en-US" altLang="zh-CN" i="1" dirty="0"/>
              <a:t> == </a:t>
            </a:r>
            <a:r>
              <a:rPr lang="en-US" altLang="zh-CN" i="1" dirty="0" err="1"/>
              <a:t>event.getType</a:t>
            </a:r>
            <a:r>
              <a:rPr lang="en-US" altLang="zh-CN" i="1" dirty="0"/>
              <a:t>()) {</a:t>
            </a:r>
            <a:endParaRPr lang="zh-CN" altLang="zh-CN" i="1" dirty="0"/>
          </a:p>
          <a:p>
            <a:pPr marL="0" indent="0">
              <a:buNone/>
            </a:pPr>
            <a:r>
              <a:rPr lang="en-US" altLang="zh-CN" i="1" dirty="0"/>
              <a:t>					</a:t>
            </a:r>
            <a:r>
              <a:rPr lang="en-US" altLang="zh-CN" i="1" dirty="0" err="1"/>
              <a:t>System.out.println</a:t>
            </a:r>
            <a:r>
              <a:rPr lang="en-US" altLang="zh-CN" i="1" dirty="0"/>
              <a:t>("Node ("+</a:t>
            </a:r>
            <a:r>
              <a:rPr lang="en-US" altLang="zh-CN" i="1" dirty="0" err="1"/>
              <a:t>event.getPath</a:t>
            </a:r>
            <a:r>
              <a:rPr lang="en-US" altLang="zh-CN" i="1" dirty="0"/>
              <a:t>()+") created");</a:t>
            </a:r>
            <a:endParaRPr lang="zh-CN" altLang="zh-CN" i="1" dirty="0"/>
          </a:p>
          <a:p>
            <a:pPr marL="0" indent="0">
              <a:buNone/>
            </a:pPr>
            <a:r>
              <a:rPr lang="en-US" altLang="zh-CN" i="1" dirty="0"/>
              <a:t>					</a:t>
            </a:r>
            <a:r>
              <a:rPr lang="en-US" altLang="zh-CN" i="1" dirty="0" err="1"/>
              <a:t>zk.exists</a:t>
            </a:r>
            <a:r>
              <a:rPr lang="en-US" altLang="zh-CN" i="1" dirty="0"/>
              <a:t>(</a:t>
            </a:r>
            <a:r>
              <a:rPr lang="en-US" altLang="zh-CN" i="1" dirty="0" err="1"/>
              <a:t>event.getPath</a:t>
            </a:r>
            <a:r>
              <a:rPr lang="en-US" altLang="zh-CN" i="1" dirty="0"/>
              <a:t>(), true);</a:t>
            </a:r>
            <a:endParaRPr lang="zh-CN" altLang="zh-CN" i="1" dirty="0"/>
          </a:p>
          <a:p>
            <a:pPr marL="0" indent="0">
              <a:buNone/>
            </a:pPr>
            <a:r>
              <a:rPr lang="en-US" altLang="zh-CN" i="1" dirty="0"/>
              <a:t>				} else if (</a:t>
            </a:r>
            <a:r>
              <a:rPr lang="en-US" altLang="zh-CN" i="1" dirty="0" err="1"/>
              <a:t>EventType.NodeDeleted</a:t>
            </a:r>
            <a:r>
              <a:rPr lang="en-US" altLang="zh-CN" i="1" dirty="0"/>
              <a:t> == </a:t>
            </a:r>
            <a:r>
              <a:rPr lang="en-US" altLang="zh-CN" i="1" dirty="0" err="1"/>
              <a:t>event.getType</a:t>
            </a:r>
            <a:r>
              <a:rPr lang="en-US" altLang="zh-CN" i="1" dirty="0"/>
              <a:t>()) {</a:t>
            </a:r>
            <a:endParaRPr lang="zh-CN" altLang="zh-CN" i="1" dirty="0"/>
          </a:p>
          <a:p>
            <a:pPr marL="0" indent="0">
              <a:buNone/>
            </a:pPr>
            <a:r>
              <a:rPr lang="en-US" altLang="zh-CN" i="1" dirty="0"/>
              <a:t>					</a:t>
            </a:r>
            <a:r>
              <a:rPr lang="en-US" altLang="zh-CN" i="1" dirty="0" err="1"/>
              <a:t>System.out.println</a:t>
            </a:r>
            <a:r>
              <a:rPr lang="en-US" altLang="zh-CN" i="1" dirty="0"/>
              <a:t>("Node ("+</a:t>
            </a:r>
            <a:r>
              <a:rPr lang="en-US" altLang="zh-CN" i="1" dirty="0" err="1"/>
              <a:t>event.getPath</a:t>
            </a:r>
            <a:r>
              <a:rPr lang="en-US" altLang="zh-CN" i="1" dirty="0"/>
              <a:t>()+") deleted");</a:t>
            </a:r>
            <a:endParaRPr lang="zh-CN" altLang="zh-CN" i="1" dirty="0"/>
          </a:p>
          <a:p>
            <a:pPr marL="0" indent="0">
              <a:buNone/>
            </a:pPr>
            <a:r>
              <a:rPr lang="en-US" altLang="zh-CN" i="1" dirty="0"/>
              <a:t>					</a:t>
            </a:r>
            <a:r>
              <a:rPr lang="en-US" altLang="zh-CN" i="1" dirty="0" err="1"/>
              <a:t>zk.exists</a:t>
            </a:r>
            <a:r>
              <a:rPr lang="en-US" altLang="zh-CN" i="1" dirty="0"/>
              <a:t>(</a:t>
            </a:r>
            <a:r>
              <a:rPr lang="en-US" altLang="zh-CN" i="1" dirty="0" err="1"/>
              <a:t>event.getPath</a:t>
            </a:r>
            <a:r>
              <a:rPr lang="en-US" altLang="zh-CN" i="1" dirty="0"/>
              <a:t>(), true);</a:t>
            </a:r>
            <a:endParaRPr lang="zh-CN" altLang="zh-CN" i="1" dirty="0"/>
          </a:p>
          <a:p>
            <a:pPr marL="0" indent="0">
              <a:buNone/>
            </a:pPr>
            <a:r>
              <a:rPr lang="en-US" altLang="zh-CN" i="1" dirty="0"/>
              <a:t>				} else if (</a:t>
            </a:r>
            <a:r>
              <a:rPr lang="en-US" altLang="zh-CN" i="1" dirty="0" err="1"/>
              <a:t>EventType.NodeDataChanged</a:t>
            </a:r>
            <a:r>
              <a:rPr lang="en-US" altLang="zh-CN" i="1" dirty="0"/>
              <a:t> == </a:t>
            </a:r>
            <a:r>
              <a:rPr lang="en-US" altLang="zh-CN" i="1" dirty="0" err="1"/>
              <a:t>event.getType</a:t>
            </a:r>
            <a:r>
              <a:rPr lang="en-US" altLang="zh-CN" i="1" dirty="0"/>
              <a:t>()) {</a:t>
            </a:r>
            <a:endParaRPr lang="zh-CN" altLang="zh-CN" i="1" dirty="0"/>
          </a:p>
          <a:p>
            <a:pPr marL="0" indent="0">
              <a:buNone/>
            </a:pPr>
            <a:r>
              <a:rPr lang="en-US" altLang="zh-CN" i="1" dirty="0"/>
              <a:t>					</a:t>
            </a:r>
            <a:r>
              <a:rPr lang="en-US" altLang="zh-CN" i="1" dirty="0" err="1"/>
              <a:t>System.out.println</a:t>
            </a:r>
            <a:r>
              <a:rPr lang="en-US" altLang="zh-CN" i="1" dirty="0"/>
              <a:t>("Node ("+</a:t>
            </a:r>
            <a:r>
              <a:rPr lang="en-US" altLang="zh-CN" i="1" dirty="0" err="1"/>
              <a:t>event.getPath</a:t>
            </a:r>
            <a:r>
              <a:rPr lang="en-US" altLang="zh-CN" i="1" dirty="0"/>
              <a:t>()+") data changed");</a:t>
            </a:r>
            <a:endParaRPr lang="zh-CN" altLang="zh-CN" i="1" dirty="0"/>
          </a:p>
          <a:p>
            <a:pPr marL="0" indent="0">
              <a:buNone/>
            </a:pPr>
            <a:r>
              <a:rPr lang="en-US" altLang="zh-CN" i="1" dirty="0"/>
              <a:t>					</a:t>
            </a:r>
            <a:r>
              <a:rPr lang="en-US" altLang="zh-CN" i="1" dirty="0" err="1"/>
              <a:t>zk.exists</a:t>
            </a:r>
            <a:r>
              <a:rPr lang="en-US" altLang="zh-CN" i="1" dirty="0"/>
              <a:t>(</a:t>
            </a:r>
            <a:r>
              <a:rPr lang="en-US" altLang="zh-CN" i="1" dirty="0" err="1"/>
              <a:t>event.getPath</a:t>
            </a:r>
            <a:r>
              <a:rPr lang="en-US" altLang="zh-CN" i="1" dirty="0"/>
              <a:t>(), true);</a:t>
            </a:r>
            <a:endParaRPr lang="zh-CN" altLang="zh-CN" i="1" dirty="0"/>
          </a:p>
          <a:p>
            <a:pPr marL="0" indent="0">
              <a:buNone/>
            </a:pPr>
            <a:r>
              <a:rPr lang="en-US" altLang="zh-CN" i="1" dirty="0"/>
              <a:t>				} </a:t>
            </a:r>
            <a:endParaRPr lang="zh-CN" altLang="zh-CN" i="1" dirty="0"/>
          </a:p>
          <a:p>
            <a:pPr marL="0" indent="0">
              <a:buNone/>
            </a:pPr>
            <a:r>
              <a:rPr lang="en-US" altLang="zh-CN" i="1" dirty="0"/>
              <a:t>			} </a:t>
            </a:r>
            <a:endParaRPr lang="zh-CN" altLang="zh-CN" i="1" dirty="0"/>
          </a:p>
          <a:p>
            <a:pPr marL="0" indent="0">
              <a:buNone/>
            </a:pPr>
            <a:r>
              <a:rPr lang="en-US" altLang="zh-CN" i="1" dirty="0"/>
              <a:t>		} catch (Exception e)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4" name="矩形 3">
            <a:extLst>
              <a:ext uri="{FF2B5EF4-FFF2-40B4-BE49-F238E27FC236}">
                <a16:creationId xmlns:a16="http://schemas.microsoft.com/office/drawing/2014/main" id="{EDE461C3-B6CA-47B2-9E6D-CA723C9D2692}"/>
              </a:ext>
            </a:extLst>
          </p:cNvPr>
          <p:cNvSpPr/>
          <p:nvPr/>
        </p:nvSpPr>
        <p:spPr>
          <a:xfrm>
            <a:off x="3943350" y="96084"/>
            <a:ext cx="4572000" cy="1938992"/>
          </a:xfrm>
          <a:prstGeom prst="rect">
            <a:avLst/>
          </a:prstGeom>
        </p:spPr>
        <p:txBody>
          <a:bodyPr>
            <a:spAutoFit/>
          </a:bodyPr>
          <a:lstStyle/>
          <a:p>
            <a:pPr algn="just">
              <a:spcAft>
                <a:spcPts val="0"/>
              </a:spcAft>
            </a:pPr>
            <a:r>
              <a:rPr lang="zh-CN"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type:NodeCreated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path:/</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Node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created</a:t>
            </a: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type:NodeDataChanged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path:/</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Node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data changed</a:t>
            </a: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type:NodeDeleted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path:/</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Node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deleted</a:t>
            </a:r>
          </a:p>
        </p:txBody>
      </p:sp>
    </p:spTree>
    <p:extLst>
      <p:ext uri="{BB962C8B-B14F-4D97-AF65-F5344CB8AC3E}">
        <p14:creationId xmlns:p14="http://schemas.microsoft.com/office/powerpoint/2010/main" val="2371442162"/>
      </p:ext>
    </p:extLst>
  </p:cSld>
  <p:clrMapOvr>
    <a:masterClrMapping/>
  </p:clrMapOvr>
  <p:transition spd="med">
    <p:pull/>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52A20-A160-40E2-A3B4-80F93ED16022}"/>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922E3F3F-7393-4515-9998-0D4F5624222C}"/>
              </a:ext>
            </a:extLst>
          </p:cNvPr>
          <p:cNvSpPr>
            <a:spLocks noGrp="1"/>
          </p:cNvSpPr>
          <p:nvPr>
            <p:ph idx="1"/>
          </p:nvPr>
        </p:nvSpPr>
        <p:spPr/>
        <p:txBody>
          <a:bodyPr>
            <a:normAutofit/>
          </a:bodyPr>
          <a:lstStyle/>
          <a:p>
            <a:r>
              <a:rPr lang="en-US" altLang="zh-CN" dirty="0"/>
              <a:t>7. </a:t>
            </a:r>
            <a:r>
              <a:rPr lang="zh-CN" altLang="zh-CN" dirty="0"/>
              <a:t>权限控制</a:t>
            </a:r>
          </a:p>
          <a:p>
            <a:pPr lvl="1"/>
            <a:r>
              <a:rPr lang="zh-CN" altLang="zh-CN" dirty="0"/>
              <a:t>为了避免存储在</a:t>
            </a:r>
            <a:r>
              <a:rPr lang="en-US" altLang="zh-CN" dirty="0" err="1"/>
              <a:t>ZooKeeper</a:t>
            </a:r>
            <a:r>
              <a:rPr lang="zh-CN" altLang="zh-CN" dirty="0"/>
              <a:t>服务器上的数据被其他进程干扰或认为操作修改，需要对</a:t>
            </a:r>
            <a:r>
              <a:rPr lang="en-US" altLang="zh-CN" dirty="0" err="1"/>
              <a:t>ZooKeeper</a:t>
            </a:r>
            <a:r>
              <a:rPr lang="zh-CN" altLang="zh-CN" dirty="0"/>
              <a:t>上的数据访问进行权限控制。</a:t>
            </a:r>
            <a:endParaRPr lang="en-US" altLang="zh-CN" dirty="0"/>
          </a:p>
          <a:p>
            <a:pPr lvl="1"/>
            <a:r>
              <a:rPr lang="zh-CN" altLang="zh-CN" dirty="0"/>
              <a:t>开发人员如若要使用</a:t>
            </a:r>
            <a:r>
              <a:rPr lang="en-US" altLang="zh-CN" dirty="0" err="1"/>
              <a:t>ZooKeeper</a:t>
            </a:r>
            <a:r>
              <a:rPr lang="zh-CN" altLang="zh-CN" dirty="0"/>
              <a:t>的权限控制功能，需要在完成</a:t>
            </a:r>
            <a:r>
              <a:rPr lang="en-US" altLang="zh-CN" dirty="0" err="1"/>
              <a:t>ZooKeeper</a:t>
            </a:r>
            <a:r>
              <a:rPr lang="zh-CN" altLang="zh-CN" dirty="0"/>
              <a:t>会话创建后，给该会话添加上相关的权限信息。</a:t>
            </a:r>
            <a:r>
              <a:rPr lang="en-US" altLang="zh-CN" dirty="0" err="1"/>
              <a:t>ZooKeeper</a:t>
            </a:r>
            <a:r>
              <a:rPr lang="zh-CN" altLang="zh-CN" dirty="0"/>
              <a:t>客户端提供了</a:t>
            </a:r>
            <a:r>
              <a:rPr lang="en-US" altLang="zh-CN" dirty="0"/>
              <a:t>API</a:t>
            </a:r>
            <a:r>
              <a:rPr lang="zh-CN" altLang="zh-CN" dirty="0"/>
              <a:t>接口</a:t>
            </a:r>
            <a:r>
              <a:rPr lang="en-US" altLang="zh-CN" dirty="0" err="1"/>
              <a:t>addAuthInfo</a:t>
            </a:r>
            <a:r>
              <a:rPr lang="zh-CN" altLang="zh-CN" dirty="0"/>
              <a:t>方法来进行权限信息的设置，如下所示：</a:t>
            </a:r>
          </a:p>
          <a:p>
            <a:pPr marL="342900" lvl="1" indent="0">
              <a:buNone/>
            </a:pPr>
            <a:r>
              <a:rPr lang="en-US" altLang="zh-CN" i="1" dirty="0"/>
              <a:t>void</a:t>
            </a:r>
            <a:r>
              <a:rPr lang="en-US" altLang="zh-CN" b="1" i="1" dirty="0"/>
              <a:t> </a:t>
            </a:r>
            <a:r>
              <a:rPr lang="en-US" altLang="zh-CN" i="1" dirty="0" err="1"/>
              <a:t>addAuthInfo</a:t>
            </a:r>
            <a:r>
              <a:rPr lang="en-US" altLang="zh-CN" i="1" dirty="0"/>
              <a:t>(</a:t>
            </a:r>
            <a:r>
              <a:rPr lang="en-US" altLang="zh-CN" i="1" dirty="0" err="1"/>
              <a:t>java.lang.String</a:t>
            </a:r>
            <a:r>
              <a:rPr lang="en-US" altLang="zh-CN" i="1" dirty="0"/>
              <a:t> scheme, byte[] auth)</a:t>
            </a:r>
            <a:endParaRPr lang="zh-CN" altLang="zh-CN" i="1" dirty="0"/>
          </a:p>
        </p:txBody>
      </p:sp>
    </p:spTree>
    <p:extLst>
      <p:ext uri="{BB962C8B-B14F-4D97-AF65-F5344CB8AC3E}">
        <p14:creationId xmlns:p14="http://schemas.microsoft.com/office/powerpoint/2010/main" val="476073237"/>
      </p:ext>
    </p:extLst>
  </p:cSld>
  <p:clrMapOvr>
    <a:masterClrMapping/>
  </p:clrMapOvr>
  <p:transition spd="med">
    <p:pull/>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42571-381F-42D8-96DF-27CEC716BC94}"/>
              </a:ext>
            </a:extLst>
          </p:cNvPr>
          <p:cNvSpPr>
            <a:spLocks noGrp="1"/>
          </p:cNvSpPr>
          <p:nvPr>
            <p:ph type="title"/>
          </p:nvPr>
        </p:nvSpPr>
        <p:spPr/>
        <p:txBody>
          <a:bodyPr/>
          <a:lstStyle/>
          <a:p>
            <a:r>
              <a:rPr lang="en-US" altLang="zh-CN" dirty="0" err="1"/>
              <a:t>ZooKeeper</a:t>
            </a:r>
            <a:r>
              <a:rPr lang="en-US" altLang="zh-CN" dirty="0"/>
              <a:t> </a:t>
            </a:r>
            <a:r>
              <a:rPr lang="en-US" altLang="zh-CN" dirty="0" err="1"/>
              <a:t>addAuthInfo</a:t>
            </a:r>
            <a:r>
              <a:rPr lang="en-US" altLang="zh-CN" dirty="0"/>
              <a:t> API</a:t>
            </a:r>
            <a:r>
              <a:rPr lang="zh-CN" altLang="zh-CN" dirty="0"/>
              <a:t>方法参数说明</a:t>
            </a:r>
            <a:endParaRPr lang="zh-CN" altLang="en-US" dirty="0"/>
          </a:p>
        </p:txBody>
      </p:sp>
      <p:sp>
        <p:nvSpPr>
          <p:cNvPr id="3" name="内容占位符 2">
            <a:extLst>
              <a:ext uri="{FF2B5EF4-FFF2-40B4-BE49-F238E27FC236}">
                <a16:creationId xmlns:a16="http://schemas.microsoft.com/office/drawing/2014/main" id="{AFBF3CB0-3FF3-4BB7-9B31-8E5ADA8BC1EA}"/>
              </a:ext>
            </a:extLst>
          </p:cNvPr>
          <p:cNvSpPr>
            <a:spLocks noGrp="1"/>
          </p:cNvSpPr>
          <p:nvPr>
            <p:ph idx="1"/>
          </p:nvPr>
        </p:nvSpPr>
        <p:spPr/>
        <p:txBody>
          <a:bodyPr/>
          <a:lstStyle/>
          <a:p>
            <a:endParaRPr lang="en-US" altLang="zh-CN" dirty="0"/>
          </a:p>
          <a:p>
            <a:endParaRPr lang="en-US" altLang="zh-CN" dirty="0"/>
          </a:p>
          <a:p>
            <a:endParaRPr lang="en-US" altLang="zh-CN" dirty="0"/>
          </a:p>
          <a:p>
            <a:r>
              <a:rPr lang="zh-CN" altLang="zh-CN" dirty="0"/>
              <a:t>该接口主要用于为当前</a:t>
            </a:r>
            <a:r>
              <a:rPr lang="en-US" altLang="zh-CN" dirty="0" err="1"/>
              <a:t>ZooKeeper</a:t>
            </a:r>
            <a:r>
              <a:rPr lang="zh-CN" altLang="zh-CN" dirty="0"/>
              <a:t>会话添加权限信息，之后凡是通过该会话对</a:t>
            </a:r>
            <a:r>
              <a:rPr lang="en-US" altLang="zh-CN" dirty="0" err="1"/>
              <a:t>ZooKeeper</a:t>
            </a:r>
            <a:r>
              <a:rPr lang="zh-CN" altLang="zh-CN" dirty="0"/>
              <a:t>服务端进行的任何操作，都会带上该权限信息。</a:t>
            </a:r>
          </a:p>
        </p:txBody>
      </p:sp>
      <p:graphicFrame>
        <p:nvGraphicFramePr>
          <p:cNvPr id="4" name="内容占位符 3">
            <a:extLst>
              <a:ext uri="{FF2B5EF4-FFF2-40B4-BE49-F238E27FC236}">
                <a16:creationId xmlns:a16="http://schemas.microsoft.com/office/drawing/2014/main" id="{5CE6D6C6-63EA-46D4-AFA6-EF625F8B6A88}"/>
              </a:ext>
            </a:extLst>
          </p:cNvPr>
          <p:cNvGraphicFramePr>
            <a:graphicFrameLocks/>
          </p:cNvGraphicFramePr>
          <p:nvPr>
            <p:extLst>
              <p:ext uri="{D42A27DB-BD31-4B8C-83A1-F6EECF244321}">
                <p14:modId xmlns:p14="http://schemas.microsoft.com/office/powerpoint/2010/main" val="1901023768"/>
              </p:ext>
            </p:extLst>
          </p:nvPr>
        </p:nvGraphicFramePr>
        <p:xfrm>
          <a:off x="628650" y="1388660"/>
          <a:ext cx="7886699" cy="82296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324234460"/>
                    </a:ext>
                  </a:extLst>
                </a:gridCol>
                <a:gridCol w="6408418">
                  <a:extLst>
                    <a:ext uri="{9D8B030D-6E8A-4147-A177-3AD203B41FA5}">
                      <a16:colId xmlns:a16="http://schemas.microsoft.com/office/drawing/2014/main" val="994338228"/>
                    </a:ext>
                  </a:extLst>
                </a:gridCol>
              </a:tblGrid>
              <a:tr h="0">
                <a:tc>
                  <a:txBody>
                    <a:bodyPr/>
                    <a:lstStyle/>
                    <a:p>
                      <a:pPr algn="ctr">
                        <a:spcAft>
                          <a:spcPts val="0"/>
                        </a:spcAft>
                      </a:pPr>
                      <a:r>
                        <a:rPr lang="zh-CN" sz="1800" kern="0" dirty="0">
                          <a:effectLst/>
                          <a:latin typeface="微软雅黑" panose="020B0503020204020204" pitchFamily="34" charset="-122"/>
                          <a:ea typeface="微软雅黑" panose="020B0503020204020204" pitchFamily="34" charset="-122"/>
                        </a:rPr>
                        <a:t>参数名</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说明</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127529953"/>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scheme</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权限控制模式，分别为</a:t>
                      </a:r>
                      <a:r>
                        <a:rPr lang="en-US" sz="1800" kern="0">
                          <a:effectLst/>
                          <a:latin typeface="微软雅黑" panose="020B0503020204020204" pitchFamily="34" charset="-122"/>
                          <a:ea typeface="微软雅黑" panose="020B0503020204020204" pitchFamily="34" charset="-122"/>
                        </a:rPr>
                        <a:t>world</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auth</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digest</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ip</a:t>
                      </a:r>
                      <a:r>
                        <a:rPr lang="zh-CN" sz="1800" kern="0">
                          <a:effectLst/>
                          <a:latin typeface="微软雅黑" panose="020B0503020204020204" pitchFamily="34" charset="-122"/>
                          <a:ea typeface="微软雅黑" panose="020B0503020204020204" pitchFamily="34" charset="-122"/>
                        </a:rPr>
                        <a:t>和</a:t>
                      </a:r>
                      <a:r>
                        <a:rPr lang="en-US" sz="1800" kern="0">
                          <a:effectLst/>
                          <a:latin typeface="微软雅黑" panose="020B0503020204020204" pitchFamily="34" charset="-122"/>
                          <a:ea typeface="微软雅黑" panose="020B0503020204020204" pitchFamily="34" charset="-122"/>
                        </a:rPr>
                        <a:t>super</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40893842"/>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auth</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dirty="0">
                          <a:effectLst/>
                          <a:latin typeface="微软雅黑" panose="020B0503020204020204" pitchFamily="34" charset="-122"/>
                          <a:ea typeface="微软雅黑" panose="020B0503020204020204" pitchFamily="34" charset="-122"/>
                        </a:rPr>
                        <a:t>具体权限信息</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370403948"/>
                  </a:ext>
                </a:extLst>
              </a:tr>
            </a:tbl>
          </a:graphicData>
        </a:graphic>
      </p:graphicFrame>
    </p:spTree>
    <p:extLst>
      <p:ext uri="{BB962C8B-B14F-4D97-AF65-F5344CB8AC3E}">
        <p14:creationId xmlns:p14="http://schemas.microsoft.com/office/powerpoint/2010/main" val="704225992"/>
      </p:ext>
    </p:extLst>
  </p:cSld>
  <p:clrMapOvr>
    <a:masterClrMapping/>
  </p:clrMapOvr>
  <p:transition spd="med">
    <p:pull/>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7A42-F1BC-4D50-8FDA-52B4FE404397}"/>
              </a:ext>
            </a:extLst>
          </p:cNvPr>
          <p:cNvSpPr>
            <a:spLocks noGrp="1"/>
          </p:cNvSpPr>
          <p:nvPr>
            <p:ph type="title"/>
          </p:nvPr>
        </p:nvSpPr>
        <p:spPr/>
        <p:txBody>
          <a:bodyPr/>
          <a:lstStyle/>
          <a:p>
            <a:r>
              <a:rPr lang="en-US" altLang="zh-CN" dirty="0"/>
              <a:t>【</a:t>
            </a:r>
            <a:r>
              <a:rPr lang="zh-CN" altLang="en-US" dirty="0"/>
              <a:t>实例</a:t>
            </a:r>
            <a:r>
              <a:rPr lang="en-US" altLang="zh-CN" dirty="0"/>
              <a:t>6-12】</a:t>
            </a:r>
            <a:endParaRPr lang="zh-CN" altLang="en-US" dirty="0"/>
          </a:p>
        </p:txBody>
      </p:sp>
      <p:sp>
        <p:nvSpPr>
          <p:cNvPr id="3" name="内容占位符 2">
            <a:extLst>
              <a:ext uri="{FF2B5EF4-FFF2-40B4-BE49-F238E27FC236}">
                <a16:creationId xmlns:a16="http://schemas.microsoft.com/office/drawing/2014/main" id="{2C79CFD7-0BFE-4157-A6FE-DD82629DA55B}"/>
              </a:ext>
            </a:extLst>
          </p:cNvPr>
          <p:cNvSpPr>
            <a:spLocks noGrp="1"/>
          </p:cNvSpPr>
          <p:nvPr>
            <p:ph idx="1"/>
          </p:nvPr>
        </p:nvSpPr>
        <p:spPr/>
        <p:txBody>
          <a:bodyPr>
            <a:normAutofit fontScale="32500" lnSpcReduction="20000"/>
          </a:bodyPr>
          <a:lstStyle/>
          <a:p>
            <a:r>
              <a:rPr lang="en-US" altLang="zh-CN" dirty="0"/>
              <a:t>【</a:t>
            </a:r>
            <a:r>
              <a:rPr lang="zh-CN" altLang="en-US" dirty="0"/>
              <a:t>实例</a:t>
            </a:r>
            <a:r>
              <a:rPr lang="en-US" altLang="zh-CN" dirty="0"/>
              <a:t>6-12】</a:t>
            </a:r>
            <a:r>
              <a:rPr lang="zh-CN" altLang="en-US" dirty="0"/>
              <a:t>使用包含权限信息的</a:t>
            </a:r>
            <a:r>
              <a:rPr lang="en-US" altLang="zh-CN" dirty="0" err="1"/>
              <a:t>ZooKeeper</a:t>
            </a:r>
            <a:r>
              <a:rPr lang="zh-CN" altLang="en-US" dirty="0"/>
              <a:t>会话创建数据节点，测试能否使用无权限信息的</a:t>
            </a:r>
            <a:r>
              <a:rPr lang="en-US" altLang="zh-CN" dirty="0" err="1"/>
              <a:t>ZooKeeper</a:t>
            </a:r>
            <a:r>
              <a:rPr lang="zh-CN" altLang="en-US" dirty="0"/>
              <a:t>会话访问该包含权限信息的数据节点。</a:t>
            </a:r>
          </a:p>
          <a:p>
            <a:pPr marL="0" indent="0">
              <a:buNone/>
            </a:pPr>
            <a:r>
              <a:rPr lang="en-US" altLang="zh-CN" i="1" dirty="0"/>
              <a:t>……</a:t>
            </a:r>
          </a:p>
          <a:p>
            <a:pPr marL="0" indent="0">
              <a:buNone/>
            </a:pPr>
            <a:r>
              <a:rPr lang="en-US" altLang="zh-CN" i="1" dirty="0"/>
              <a:t>public class </a:t>
            </a:r>
            <a:r>
              <a:rPr lang="en-US" altLang="zh-CN" i="1" dirty="0" err="1"/>
              <a:t>AuthSample_Get</a:t>
            </a:r>
            <a:r>
              <a:rPr lang="en-US" altLang="zh-CN" i="1" dirty="0"/>
              <a:t> {</a:t>
            </a:r>
          </a:p>
          <a:p>
            <a:pPr marL="0" indent="0">
              <a:buNone/>
            </a:pPr>
            <a:r>
              <a:rPr lang="en-US" altLang="zh-CN" i="1" dirty="0"/>
              <a:t>	final static String PATH = "/</a:t>
            </a:r>
            <a:r>
              <a:rPr lang="en-US" altLang="zh-CN" i="1" dirty="0" err="1"/>
              <a:t>zk</a:t>
            </a:r>
            <a:r>
              <a:rPr lang="en-US" altLang="zh-CN" i="1" dirty="0"/>
              <a:t>-auth-test";</a:t>
            </a:r>
          </a:p>
          <a:p>
            <a:pPr marL="0" indent="0">
              <a:buNone/>
            </a:pPr>
            <a:r>
              <a:rPr lang="en-US" altLang="zh-CN" i="1" dirty="0"/>
              <a:t>	</a:t>
            </a:r>
          </a:p>
          <a:p>
            <a:pPr marL="0" indent="0">
              <a:buNone/>
            </a:pPr>
            <a:r>
              <a:rPr lang="en-US" altLang="zh-CN" i="1" dirty="0"/>
              <a:t>	public static void main(String[] </a:t>
            </a:r>
            <a:r>
              <a:rPr lang="en-US" altLang="zh-CN" i="1" dirty="0" err="1"/>
              <a:t>args</a:t>
            </a:r>
            <a:r>
              <a:rPr lang="en-US" altLang="zh-CN" i="1" dirty="0"/>
              <a:t>) throws Exception {</a:t>
            </a:r>
          </a:p>
          <a:p>
            <a:pPr marL="0" indent="0">
              <a:buNone/>
            </a:pPr>
            <a:r>
              <a:rPr lang="en-US" altLang="zh-CN" i="1" dirty="0"/>
              <a:t>		// </a:t>
            </a:r>
            <a:r>
              <a:rPr lang="zh-CN" altLang="en-US" i="1" dirty="0"/>
              <a:t>使用包含权限信息的</a:t>
            </a:r>
            <a:r>
              <a:rPr lang="en-US" altLang="zh-CN" i="1" dirty="0" err="1"/>
              <a:t>ZooKeeper</a:t>
            </a:r>
            <a:r>
              <a:rPr lang="zh-CN" altLang="en-US" i="1" dirty="0"/>
              <a:t>会话创建数据节点</a:t>
            </a:r>
          </a:p>
          <a:p>
            <a:pPr marL="0" indent="0">
              <a:buNone/>
            </a:pPr>
            <a:r>
              <a:rPr lang="zh-CN" altLang="en-US" i="1" dirty="0"/>
              <a:t>		</a:t>
            </a:r>
            <a:r>
              <a:rPr lang="en-US" altLang="zh-CN" i="1" dirty="0" err="1"/>
              <a:t>ZooKeeper</a:t>
            </a:r>
            <a:r>
              <a:rPr lang="en-US" altLang="zh-CN" i="1" dirty="0"/>
              <a:t> zk1 = new </a:t>
            </a:r>
            <a:r>
              <a:rPr lang="en-US" altLang="zh-CN" i="1" dirty="0" err="1"/>
              <a:t>ZooKeeper</a:t>
            </a:r>
            <a:r>
              <a:rPr lang="en-US" altLang="zh-CN" i="1" dirty="0"/>
              <a:t>("master:2181,slave1:2181,slave2:2181",5000,null);</a:t>
            </a:r>
          </a:p>
          <a:p>
            <a:pPr marL="0" indent="0">
              <a:buNone/>
            </a:pPr>
            <a:r>
              <a:rPr lang="en-US" altLang="zh-CN" i="1" dirty="0"/>
              <a:t>		zk1.addAuthInfo("digest", "xuluhui:123456".getBytes());</a:t>
            </a:r>
          </a:p>
          <a:p>
            <a:pPr marL="0" indent="0">
              <a:buNone/>
            </a:pPr>
            <a:r>
              <a:rPr lang="en-US" altLang="zh-CN" i="1" dirty="0"/>
              <a:t>		zk1.create(PATH, "test zookeeper auth".</a:t>
            </a:r>
            <a:r>
              <a:rPr lang="en-US" altLang="zh-CN" i="1" dirty="0" err="1"/>
              <a:t>getBytes</a:t>
            </a:r>
            <a:r>
              <a:rPr lang="en-US" altLang="zh-CN" i="1" dirty="0"/>
              <a:t>(), </a:t>
            </a:r>
            <a:r>
              <a:rPr lang="en-US" altLang="zh-CN" i="1" dirty="0" err="1"/>
              <a:t>Ids.CREATOR_ALL_ACL</a:t>
            </a:r>
            <a:r>
              <a:rPr lang="en-US" altLang="zh-CN" i="1" dirty="0"/>
              <a:t>, </a:t>
            </a:r>
            <a:r>
              <a:rPr lang="en-US" altLang="zh-CN" i="1" dirty="0" err="1"/>
              <a:t>CreateMode.EPHEMERAL</a:t>
            </a:r>
            <a:r>
              <a:rPr lang="en-US" altLang="zh-CN" i="1" dirty="0"/>
              <a:t>);</a:t>
            </a:r>
          </a:p>
          <a:p>
            <a:pPr marL="0" indent="0">
              <a:buNone/>
            </a:pPr>
            <a:r>
              <a:rPr lang="en-US" altLang="zh-CN" i="1" dirty="0"/>
              <a:t>		</a:t>
            </a:r>
            <a:r>
              <a:rPr lang="en-US" altLang="zh-CN" i="1" dirty="0" err="1"/>
              <a:t>System.out.println</a:t>
            </a:r>
            <a:r>
              <a:rPr lang="en-US" altLang="zh-CN" i="1" dirty="0"/>
              <a:t>(new String(zk1.getData(PATH, true, null)));</a:t>
            </a:r>
          </a:p>
          <a:p>
            <a:pPr marL="0" indent="0">
              <a:buNone/>
            </a:pPr>
            <a:r>
              <a:rPr lang="en-US" altLang="zh-CN" i="1" dirty="0"/>
              <a:t>		</a:t>
            </a:r>
          </a:p>
          <a:p>
            <a:pPr marL="0" indent="0">
              <a:buNone/>
            </a:pPr>
            <a:r>
              <a:rPr lang="en-US" altLang="zh-CN" i="1" dirty="0"/>
              <a:t>		// </a:t>
            </a:r>
            <a:r>
              <a:rPr lang="zh-CN" altLang="en-US" i="1" dirty="0"/>
              <a:t>使用无权限信息的</a:t>
            </a:r>
            <a:r>
              <a:rPr lang="en-US" altLang="zh-CN" i="1" dirty="0" err="1"/>
              <a:t>ZooKeeper</a:t>
            </a:r>
            <a:r>
              <a:rPr lang="zh-CN" altLang="en-US" i="1" dirty="0"/>
              <a:t>会话访问包含权限信息的数据节点</a:t>
            </a:r>
          </a:p>
          <a:p>
            <a:pPr marL="0" indent="0">
              <a:buNone/>
            </a:pPr>
            <a:r>
              <a:rPr lang="zh-CN" altLang="en-US" i="1" dirty="0"/>
              <a:t>		</a:t>
            </a:r>
            <a:r>
              <a:rPr lang="en-US" altLang="zh-CN" i="1" dirty="0" err="1"/>
              <a:t>ZooKeeper</a:t>
            </a:r>
            <a:r>
              <a:rPr lang="en-US" altLang="zh-CN" i="1" dirty="0"/>
              <a:t> zk2 = new </a:t>
            </a:r>
            <a:r>
              <a:rPr lang="en-US" altLang="zh-CN" i="1" dirty="0" err="1"/>
              <a:t>ZooKeeper</a:t>
            </a:r>
            <a:r>
              <a:rPr lang="en-US" altLang="zh-CN" i="1" dirty="0"/>
              <a:t>("master:2181,slave1:2181,slave2:2181",5000,null);</a:t>
            </a:r>
          </a:p>
          <a:p>
            <a:pPr marL="0" indent="0">
              <a:buNone/>
            </a:pPr>
            <a:r>
              <a:rPr lang="en-US" altLang="zh-CN" i="1" dirty="0"/>
              <a:t>		</a:t>
            </a:r>
            <a:r>
              <a:rPr lang="en-US" altLang="zh-CN" i="1" dirty="0" err="1"/>
              <a:t>System.out.println</a:t>
            </a:r>
            <a:r>
              <a:rPr lang="en-US" altLang="zh-CN" i="1" dirty="0"/>
              <a:t>(new String(zk2.getData(PATH, true, null)));</a:t>
            </a:r>
          </a:p>
          <a:p>
            <a:pPr marL="0" indent="0">
              <a:buNone/>
            </a:pPr>
            <a:r>
              <a:rPr lang="en-US" altLang="zh-CN" i="1" dirty="0"/>
              <a:t>	}</a:t>
            </a:r>
          </a:p>
          <a:p>
            <a:pPr marL="0" indent="0">
              <a:buNone/>
            </a:pPr>
            <a:r>
              <a:rPr lang="en-US" altLang="zh-CN" i="1" dirty="0"/>
              <a:t>}</a:t>
            </a:r>
          </a:p>
        </p:txBody>
      </p:sp>
      <p:sp>
        <p:nvSpPr>
          <p:cNvPr id="4" name="矩形 3">
            <a:extLst>
              <a:ext uri="{FF2B5EF4-FFF2-40B4-BE49-F238E27FC236}">
                <a16:creationId xmlns:a16="http://schemas.microsoft.com/office/drawing/2014/main" id="{F02FA3D6-7639-4DE9-9C6F-CC0F4084BB55}"/>
              </a:ext>
            </a:extLst>
          </p:cNvPr>
          <p:cNvSpPr/>
          <p:nvPr/>
        </p:nvSpPr>
        <p:spPr>
          <a:xfrm>
            <a:off x="3943350" y="96084"/>
            <a:ext cx="4572000" cy="1015663"/>
          </a:xfrm>
          <a:prstGeom prst="rect">
            <a:avLst/>
          </a:prstGeom>
        </p:spPr>
        <p:txBody>
          <a:bodyPr>
            <a:spAutoFit/>
          </a:bodyPr>
          <a:lstStyle/>
          <a:p>
            <a:pPr algn="just">
              <a:spcAft>
                <a:spcPts val="0"/>
              </a:spcAft>
            </a:pPr>
            <a:r>
              <a:rPr lang="zh-CN"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test zookeeper auth</a:t>
            </a:r>
          </a:p>
          <a:p>
            <a:pPr indent="127000" algn="just">
              <a:spcAft>
                <a:spcPts val="0"/>
              </a:spcAft>
            </a:pP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Exception in thread "main"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org.apache.zookeeper.KeeperException$NoAuthException</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KeeperErrorCode</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NoAuth</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for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zk</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-auth-test</a:t>
            </a:r>
          </a:p>
        </p:txBody>
      </p:sp>
    </p:spTree>
    <p:extLst>
      <p:ext uri="{BB962C8B-B14F-4D97-AF65-F5344CB8AC3E}">
        <p14:creationId xmlns:p14="http://schemas.microsoft.com/office/powerpoint/2010/main" val="1846145573"/>
      </p:ext>
    </p:extLst>
  </p:cSld>
  <p:clrMapOvr>
    <a:masterClrMapping/>
  </p:clrMapOvr>
  <p:transition spd="med">
    <p:pull/>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C07DA-BDD2-4DAF-82AD-E30DF75F26D9}"/>
              </a:ext>
            </a:extLst>
          </p:cNvPr>
          <p:cNvSpPr>
            <a:spLocks noGrp="1"/>
          </p:cNvSpPr>
          <p:nvPr>
            <p:ph type="title"/>
          </p:nvPr>
        </p:nvSpPr>
        <p:spPr/>
        <p:txBody>
          <a:bodyPr/>
          <a:lstStyle/>
          <a:p>
            <a:r>
              <a:rPr lang="zh-CN" altLang="zh-CN" dirty="0"/>
              <a:t>【实例</a:t>
            </a:r>
            <a:r>
              <a:rPr lang="en-US" altLang="zh-CN" dirty="0"/>
              <a:t>6-13</a:t>
            </a:r>
            <a:r>
              <a:rPr lang="zh-CN" altLang="zh-CN" dirty="0"/>
              <a:t>】</a:t>
            </a:r>
            <a:endParaRPr lang="zh-CN" altLang="en-US" dirty="0"/>
          </a:p>
        </p:txBody>
      </p:sp>
      <p:sp>
        <p:nvSpPr>
          <p:cNvPr id="3" name="内容占位符 2">
            <a:extLst>
              <a:ext uri="{FF2B5EF4-FFF2-40B4-BE49-F238E27FC236}">
                <a16:creationId xmlns:a16="http://schemas.microsoft.com/office/drawing/2014/main" id="{C9CC79B0-EF25-4368-83E4-9B1502A05D9C}"/>
              </a:ext>
            </a:extLst>
          </p:cNvPr>
          <p:cNvSpPr>
            <a:spLocks noGrp="1"/>
          </p:cNvSpPr>
          <p:nvPr>
            <p:ph idx="1"/>
          </p:nvPr>
        </p:nvSpPr>
        <p:spPr>
          <a:xfrm>
            <a:off x="628650" y="1369219"/>
            <a:ext cx="7886700" cy="3263504"/>
          </a:xfrm>
        </p:spPr>
        <p:txBody>
          <a:bodyPr>
            <a:normAutofit fontScale="55000" lnSpcReduction="20000"/>
          </a:bodyPr>
          <a:lstStyle/>
          <a:p>
            <a:r>
              <a:rPr lang="zh-CN" altLang="zh-CN" dirty="0"/>
              <a:t>【实例</a:t>
            </a:r>
            <a:r>
              <a:rPr lang="en-US" altLang="zh-CN" dirty="0"/>
              <a:t>6-13</a:t>
            </a:r>
            <a:r>
              <a:rPr lang="zh-CN" altLang="zh-CN" dirty="0"/>
              <a:t>】使用错误权限信息的</a:t>
            </a:r>
            <a:r>
              <a:rPr lang="en-US" altLang="zh-CN" dirty="0" err="1"/>
              <a:t>ZooKeeper</a:t>
            </a:r>
            <a:r>
              <a:rPr lang="zh-CN" altLang="zh-CN" dirty="0"/>
              <a:t>会话访问包含权限信息的数据节点。</a:t>
            </a:r>
          </a:p>
          <a:p>
            <a:pPr marL="0" indent="0">
              <a:buNone/>
            </a:pPr>
            <a:r>
              <a:rPr lang="en-US" altLang="zh-CN" i="1" dirty="0"/>
              <a:t>……</a:t>
            </a:r>
            <a:endParaRPr lang="zh-CN" altLang="zh-CN" i="1" dirty="0"/>
          </a:p>
          <a:p>
            <a:pPr marL="0" indent="0">
              <a:buNone/>
            </a:pPr>
            <a:r>
              <a:rPr lang="en-US" altLang="zh-CN" i="1" dirty="0"/>
              <a:t>public class AuthSample_Get2 {</a:t>
            </a:r>
            <a:endParaRPr lang="zh-CN" altLang="zh-CN" i="1" dirty="0"/>
          </a:p>
          <a:p>
            <a:pPr marL="0" indent="0">
              <a:buNone/>
            </a:pPr>
            <a:r>
              <a:rPr lang="en-US" altLang="zh-CN" i="1" dirty="0"/>
              <a:t>	final static String PATH = "/</a:t>
            </a:r>
            <a:r>
              <a:rPr lang="en-US" altLang="zh-CN" i="1" dirty="0" err="1"/>
              <a:t>zk</a:t>
            </a:r>
            <a:r>
              <a:rPr lang="en-US" altLang="zh-CN" i="1" dirty="0"/>
              <a:t>-auth-test";</a:t>
            </a:r>
            <a:endParaRPr lang="zh-CN" altLang="zh-CN" i="1" dirty="0"/>
          </a:p>
          <a:p>
            <a:pPr marL="0" indent="0">
              <a:buNone/>
            </a:pPr>
            <a:r>
              <a:rPr lang="en-US" altLang="zh-CN" i="1" dirty="0"/>
              <a:t>	</a:t>
            </a:r>
            <a:endParaRPr lang="zh-CN" altLang="zh-CN" i="1" dirty="0"/>
          </a:p>
          <a:p>
            <a:pPr marL="0" indent="0">
              <a:buNone/>
            </a:pPr>
            <a:r>
              <a:rPr lang="en-US" altLang="zh-CN" i="1" dirty="0"/>
              <a:t>	public static void main(String[] </a:t>
            </a:r>
            <a:r>
              <a:rPr lang="en-US" altLang="zh-CN" i="1" dirty="0" err="1"/>
              <a:t>args</a:t>
            </a:r>
            <a:r>
              <a:rPr lang="en-US" altLang="zh-CN" i="1" dirty="0"/>
              <a:t>) throws Exception {</a:t>
            </a:r>
            <a:endParaRPr lang="zh-CN" altLang="zh-CN" i="1" dirty="0"/>
          </a:p>
          <a:p>
            <a:pPr marL="0" indent="0">
              <a:buNone/>
            </a:pPr>
            <a:r>
              <a:rPr lang="en-US" altLang="zh-CN" i="1" dirty="0"/>
              <a:t>		// </a:t>
            </a:r>
            <a:r>
              <a:rPr lang="zh-CN" altLang="zh-CN" i="1" dirty="0"/>
              <a:t>使用包含权限信息的</a:t>
            </a:r>
            <a:r>
              <a:rPr lang="en-US" altLang="zh-CN" i="1" dirty="0" err="1"/>
              <a:t>ZooKeeper</a:t>
            </a:r>
            <a:r>
              <a:rPr lang="zh-CN" altLang="zh-CN" i="1" dirty="0"/>
              <a:t>会话创建数据节点</a:t>
            </a:r>
          </a:p>
          <a:p>
            <a:pPr marL="0" indent="0">
              <a:buNone/>
            </a:pPr>
            <a:r>
              <a:rPr lang="en-US" altLang="zh-CN" i="1" dirty="0"/>
              <a:t>		</a:t>
            </a:r>
            <a:r>
              <a:rPr lang="en-US" altLang="zh-CN" i="1" dirty="0" err="1"/>
              <a:t>ZooKeeper</a:t>
            </a:r>
            <a:r>
              <a:rPr lang="en-US" altLang="zh-CN" i="1" dirty="0"/>
              <a:t> zk1 = new </a:t>
            </a:r>
            <a:r>
              <a:rPr lang="en-US" altLang="zh-CN" i="1" dirty="0" err="1"/>
              <a:t>ZooKeeper</a:t>
            </a:r>
            <a:r>
              <a:rPr lang="en-US" altLang="zh-CN" i="1" dirty="0"/>
              <a:t>("master:2181,slave1:2181,slave2:2181",5000,null);</a:t>
            </a:r>
            <a:endParaRPr lang="zh-CN" altLang="zh-CN" i="1" dirty="0"/>
          </a:p>
          <a:p>
            <a:pPr marL="0" indent="0">
              <a:buNone/>
            </a:pPr>
            <a:r>
              <a:rPr lang="en-US" altLang="zh-CN" i="1" dirty="0"/>
              <a:t>		zk1.addAuthInfo("digest", "xuluhui:123456".getBytes());</a:t>
            </a:r>
            <a:endParaRPr lang="zh-CN" altLang="zh-CN" i="1" dirty="0"/>
          </a:p>
          <a:p>
            <a:pPr marL="0" indent="0">
              <a:buNone/>
            </a:pPr>
            <a:r>
              <a:rPr lang="en-US" altLang="zh-CN" i="1" dirty="0"/>
              <a:t>		zk1.create(PATH, "test zookeeper auth".</a:t>
            </a:r>
            <a:r>
              <a:rPr lang="en-US" altLang="zh-CN" i="1" dirty="0" err="1"/>
              <a:t>getBytes</a:t>
            </a:r>
            <a:r>
              <a:rPr lang="en-US" altLang="zh-CN" i="1" dirty="0"/>
              <a:t>(), </a:t>
            </a:r>
            <a:r>
              <a:rPr lang="en-US" altLang="zh-CN" i="1" dirty="0" err="1"/>
              <a:t>Ids.CREATOR_ALL_ACL</a:t>
            </a:r>
            <a:r>
              <a:rPr lang="en-US" altLang="zh-CN" i="1" dirty="0"/>
              <a:t>, </a:t>
            </a:r>
            <a:r>
              <a:rPr lang="en-US" altLang="zh-CN" i="1" dirty="0" err="1"/>
              <a:t>CreateMode.EPHEMERAL</a:t>
            </a:r>
            <a:r>
              <a:rPr lang="en-US" altLang="zh-CN" i="1" dirty="0"/>
              <a:t>);</a:t>
            </a:r>
            <a:endParaRPr lang="zh-CN" altLang="zh-CN" i="1" dirty="0"/>
          </a:p>
          <a:p>
            <a:pPr marL="0" indent="0">
              <a:buNone/>
            </a:pPr>
            <a:r>
              <a:rPr lang="en-US" altLang="zh-CN" i="1" dirty="0"/>
              <a:t>		</a:t>
            </a:r>
            <a:r>
              <a:rPr lang="en-US" altLang="zh-CN" i="1" dirty="0" err="1"/>
              <a:t>System.out.println</a:t>
            </a:r>
            <a:r>
              <a:rPr lang="en-US" altLang="zh-CN" i="1" dirty="0"/>
              <a:t>(new String(zk1.getData(PATH, true, null)));</a:t>
            </a:r>
          </a:p>
          <a:p>
            <a:pPr marL="0" indent="0">
              <a:buNone/>
            </a:pPr>
            <a:r>
              <a:rPr lang="en-US" altLang="zh-CN" i="1" dirty="0"/>
              <a:t>		</a:t>
            </a:r>
          </a:p>
        </p:txBody>
      </p:sp>
    </p:spTree>
    <p:extLst>
      <p:ext uri="{BB962C8B-B14F-4D97-AF65-F5344CB8AC3E}">
        <p14:creationId xmlns:p14="http://schemas.microsoft.com/office/powerpoint/2010/main" val="209166438"/>
      </p:ext>
    </p:extLst>
  </p:cSld>
  <p:clrMapOvr>
    <a:masterClrMapping/>
  </p:clrMapOvr>
  <p:transition spd="med">
    <p:pull/>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C07DA-BDD2-4DAF-82AD-E30DF75F26D9}"/>
              </a:ext>
            </a:extLst>
          </p:cNvPr>
          <p:cNvSpPr>
            <a:spLocks noGrp="1"/>
          </p:cNvSpPr>
          <p:nvPr>
            <p:ph type="title"/>
          </p:nvPr>
        </p:nvSpPr>
        <p:spPr/>
        <p:txBody>
          <a:bodyPr/>
          <a:lstStyle/>
          <a:p>
            <a:r>
              <a:rPr lang="zh-CN" altLang="zh-CN" dirty="0"/>
              <a:t>【实例</a:t>
            </a:r>
            <a:r>
              <a:rPr lang="en-US" altLang="zh-CN" dirty="0"/>
              <a:t>6-13</a:t>
            </a:r>
            <a:r>
              <a:rPr lang="zh-CN" altLang="zh-CN" dirty="0"/>
              <a:t>】</a:t>
            </a:r>
            <a:endParaRPr lang="zh-CN" altLang="en-US" dirty="0"/>
          </a:p>
        </p:txBody>
      </p:sp>
      <p:sp>
        <p:nvSpPr>
          <p:cNvPr id="3" name="内容占位符 2">
            <a:extLst>
              <a:ext uri="{FF2B5EF4-FFF2-40B4-BE49-F238E27FC236}">
                <a16:creationId xmlns:a16="http://schemas.microsoft.com/office/drawing/2014/main" id="{C9CC79B0-EF25-4368-83E4-9B1502A05D9C}"/>
              </a:ext>
            </a:extLst>
          </p:cNvPr>
          <p:cNvSpPr>
            <a:spLocks noGrp="1"/>
          </p:cNvSpPr>
          <p:nvPr>
            <p:ph idx="1"/>
          </p:nvPr>
        </p:nvSpPr>
        <p:spPr>
          <a:xfrm>
            <a:off x="628650" y="1369219"/>
            <a:ext cx="7886700" cy="3263504"/>
          </a:xfrm>
        </p:spPr>
        <p:txBody>
          <a:bodyPr>
            <a:normAutofit fontScale="55000" lnSpcReduction="20000"/>
          </a:bodyPr>
          <a:lstStyle/>
          <a:p>
            <a:pPr marL="0" indent="0">
              <a:buNone/>
            </a:pPr>
            <a:r>
              <a:rPr lang="en-US" altLang="zh-CN" i="1" dirty="0"/>
              <a:t>		</a:t>
            </a:r>
          </a:p>
          <a:p>
            <a:pPr marL="0" indent="0">
              <a:buNone/>
            </a:pPr>
            <a:r>
              <a:rPr lang="en-US" altLang="zh-CN" i="1" dirty="0"/>
              <a:t>		// </a:t>
            </a:r>
            <a:r>
              <a:rPr lang="zh-CN" altLang="zh-CN" i="1" dirty="0"/>
              <a:t>使用正确权限信息的</a:t>
            </a:r>
            <a:r>
              <a:rPr lang="en-US" altLang="zh-CN" i="1" dirty="0" err="1"/>
              <a:t>ZooKeeper</a:t>
            </a:r>
            <a:r>
              <a:rPr lang="zh-CN" altLang="zh-CN" i="1" dirty="0"/>
              <a:t>会话访问该包含权限信息的数据节点</a:t>
            </a:r>
          </a:p>
          <a:p>
            <a:pPr marL="0" indent="0">
              <a:buNone/>
            </a:pPr>
            <a:r>
              <a:rPr lang="en-US" altLang="zh-CN" i="1" dirty="0"/>
              <a:t>		</a:t>
            </a:r>
            <a:r>
              <a:rPr lang="en-US" altLang="zh-CN" i="1" dirty="0" err="1"/>
              <a:t>ZooKeeper</a:t>
            </a:r>
            <a:r>
              <a:rPr lang="en-US" altLang="zh-CN" i="1" dirty="0"/>
              <a:t> zk2 = new </a:t>
            </a:r>
            <a:r>
              <a:rPr lang="en-US" altLang="zh-CN" i="1" dirty="0" err="1"/>
              <a:t>ZooKeeper</a:t>
            </a:r>
            <a:r>
              <a:rPr lang="en-US" altLang="zh-CN" i="1" dirty="0"/>
              <a:t>("master:2181,slave1:2181,slave2:2181",5000,null);</a:t>
            </a:r>
            <a:endParaRPr lang="zh-CN" altLang="zh-CN" i="1" dirty="0"/>
          </a:p>
          <a:p>
            <a:pPr marL="0" indent="0">
              <a:buNone/>
            </a:pPr>
            <a:r>
              <a:rPr lang="en-US" altLang="zh-CN" i="1" dirty="0"/>
              <a:t>		zk2.addAuthInfo("digest", "xuluhui:123456".getBytes());</a:t>
            </a:r>
            <a:endParaRPr lang="zh-CN" altLang="zh-CN" i="1" dirty="0"/>
          </a:p>
          <a:p>
            <a:pPr marL="0" indent="0">
              <a:buNone/>
            </a:pPr>
            <a:r>
              <a:rPr lang="en-US" altLang="zh-CN" i="1" dirty="0"/>
              <a:t>		</a:t>
            </a:r>
            <a:r>
              <a:rPr lang="en-US" altLang="zh-CN" i="1" dirty="0" err="1"/>
              <a:t>System.out.println</a:t>
            </a:r>
            <a:r>
              <a:rPr lang="en-US" altLang="zh-CN" i="1" dirty="0"/>
              <a:t>(new String(zk2.getData(PATH, true, null)));</a:t>
            </a:r>
            <a:endParaRPr lang="zh-CN" altLang="zh-CN" i="1" dirty="0"/>
          </a:p>
          <a:p>
            <a:pPr marL="0" indent="0">
              <a:buNone/>
            </a:pPr>
            <a:r>
              <a:rPr lang="en-US" altLang="zh-CN" i="1" dirty="0"/>
              <a:t>				</a:t>
            </a:r>
            <a:endParaRPr lang="zh-CN" altLang="zh-CN" i="1" dirty="0"/>
          </a:p>
          <a:p>
            <a:pPr marL="0" indent="0">
              <a:buNone/>
            </a:pPr>
            <a:r>
              <a:rPr lang="en-US" altLang="zh-CN" i="1" dirty="0"/>
              <a:t>		// </a:t>
            </a:r>
            <a:r>
              <a:rPr lang="zh-CN" altLang="zh-CN" i="1" dirty="0"/>
              <a:t>使用错误权限信息的</a:t>
            </a:r>
            <a:r>
              <a:rPr lang="en-US" altLang="zh-CN" i="1" dirty="0" err="1"/>
              <a:t>ZooKeeper</a:t>
            </a:r>
            <a:r>
              <a:rPr lang="zh-CN" altLang="zh-CN" i="1" dirty="0"/>
              <a:t>会话访问该包含权限信息的数据节点</a:t>
            </a:r>
          </a:p>
          <a:p>
            <a:pPr marL="0" indent="0">
              <a:buNone/>
            </a:pPr>
            <a:r>
              <a:rPr lang="en-US" altLang="zh-CN" i="1" dirty="0"/>
              <a:t>		</a:t>
            </a:r>
            <a:r>
              <a:rPr lang="en-US" altLang="zh-CN" i="1" dirty="0" err="1"/>
              <a:t>ZooKeeper</a:t>
            </a:r>
            <a:r>
              <a:rPr lang="en-US" altLang="zh-CN" i="1" dirty="0"/>
              <a:t> zk3 = new </a:t>
            </a:r>
            <a:r>
              <a:rPr lang="en-US" altLang="zh-CN" i="1" dirty="0" err="1"/>
              <a:t>ZooKeeper</a:t>
            </a:r>
            <a:r>
              <a:rPr lang="en-US" altLang="zh-CN" i="1" dirty="0"/>
              <a:t>("master:2181,slave1:2181,slave2:2181",5000,null);</a:t>
            </a:r>
            <a:endParaRPr lang="zh-CN" altLang="zh-CN" i="1" dirty="0"/>
          </a:p>
          <a:p>
            <a:pPr marL="0" indent="0">
              <a:buNone/>
            </a:pPr>
            <a:r>
              <a:rPr lang="en-US" altLang="zh-CN" i="1" dirty="0"/>
              <a:t>		zk3.addAuthInfo("digest", "xuluhui:654321".getBytes());</a:t>
            </a:r>
            <a:endParaRPr lang="zh-CN" altLang="zh-CN" i="1" dirty="0"/>
          </a:p>
          <a:p>
            <a:pPr marL="0" indent="0">
              <a:buNone/>
            </a:pPr>
            <a:r>
              <a:rPr lang="en-US" altLang="zh-CN" i="1" dirty="0"/>
              <a:t>		</a:t>
            </a:r>
            <a:r>
              <a:rPr lang="en-US" altLang="zh-CN" i="1" dirty="0" err="1"/>
              <a:t>System.out.println</a:t>
            </a:r>
            <a:r>
              <a:rPr lang="en-US" altLang="zh-CN" i="1" dirty="0"/>
              <a:t>(new String(zk3.getData(PATH, true, null)));</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4" name="矩形 3">
            <a:extLst>
              <a:ext uri="{FF2B5EF4-FFF2-40B4-BE49-F238E27FC236}">
                <a16:creationId xmlns:a16="http://schemas.microsoft.com/office/drawing/2014/main" id="{DB9FE118-0409-4CF7-A75D-848EB9F0BA1E}"/>
              </a:ext>
            </a:extLst>
          </p:cNvPr>
          <p:cNvSpPr/>
          <p:nvPr/>
        </p:nvSpPr>
        <p:spPr>
          <a:xfrm>
            <a:off x="3943350" y="96084"/>
            <a:ext cx="4572000" cy="1384995"/>
          </a:xfrm>
          <a:prstGeom prst="rect">
            <a:avLst/>
          </a:prstGeom>
        </p:spPr>
        <p:txBody>
          <a:bodyPr>
            <a:spAutoFit/>
          </a:bodyPr>
          <a:lstStyle/>
          <a:p>
            <a:r>
              <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endPar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400" dirty="0">
                <a:highlight>
                  <a:srgbClr val="FFFF00"/>
                </a:highlight>
              </a:rPr>
              <a:t>test zookeeper auth</a:t>
            </a:r>
            <a:endParaRPr lang="zh-CN" altLang="zh-CN" sz="1400" dirty="0">
              <a:highlight>
                <a:srgbClr val="FFFF00"/>
              </a:highlight>
            </a:endParaRPr>
          </a:p>
          <a:p>
            <a:r>
              <a:rPr lang="en-US" altLang="zh-CN" sz="1400" dirty="0">
                <a:highlight>
                  <a:srgbClr val="FFFF00"/>
                </a:highlight>
              </a:rPr>
              <a:t>test zookeeper auth</a:t>
            </a:r>
            <a:endParaRPr lang="zh-CN" altLang="zh-CN" sz="1400" dirty="0">
              <a:highlight>
                <a:srgbClr val="FFFF00"/>
              </a:highlight>
            </a:endParaRPr>
          </a:p>
          <a:p>
            <a:r>
              <a:rPr lang="en-US" altLang="zh-CN" sz="1400" dirty="0">
                <a:highlight>
                  <a:srgbClr val="FFFF00"/>
                </a:highlight>
              </a:rPr>
              <a:t>Exception in thread "main" </a:t>
            </a:r>
            <a:r>
              <a:rPr lang="en-US" altLang="zh-CN" sz="1400" dirty="0" err="1">
                <a:highlight>
                  <a:srgbClr val="FFFF00"/>
                </a:highlight>
              </a:rPr>
              <a:t>org.apache.zookeeper.KeeperException$NoAuthException</a:t>
            </a:r>
            <a:r>
              <a:rPr lang="en-US" altLang="zh-CN" sz="1400" dirty="0">
                <a:highlight>
                  <a:srgbClr val="FFFF00"/>
                </a:highlight>
              </a:rPr>
              <a:t>: </a:t>
            </a:r>
            <a:r>
              <a:rPr lang="en-US" altLang="zh-CN" sz="1400" dirty="0" err="1">
                <a:highlight>
                  <a:srgbClr val="FFFF00"/>
                </a:highlight>
              </a:rPr>
              <a:t>KeeperErrorCode</a:t>
            </a:r>
            <a:r>
              <a:rPr lang="en-US" altLang="zh-CN" sz="1400" dirty="0">
                <a:highlight>
                  <a:srgbClr val="FFFF00"/>
                </a:highlight>
              </a:rPr>
              <a:t> = </a:t>
            </a:r>
            <a:r>
              <a:rPr lang="en-US" altLang="zh-CN" sz="1400" dirty="0" err="1">
                <a:highlight>
                  <a:srgbClr val="FFFF00"/>
                </a:highlight>
              </a:rPr>
              <a:t>NoAuth</a:t>
            </a:r>
            <a:r>
              <a:rPr lang="en-US" altLang="zh-CN" sz="1400" dirty="0">
                <a:highlight>
                  <a:srgbClr val="FFFF00"/>
                </a:highlight>
              </a:rPr>
              <a:t> for /</a:t>
            </a:r>
            <a:r>
              <a:rPr lang="en-US" altLang="zh-CN" sz="1400" dirty="0" err="1">
                <a:highlight>
                  <a:srgbClr val="FFFF00"/>
                </a:highlight>
              </a:rPr>
              <a:t>zk</a:t>
            </a:r>
            <a:r>
              <a:rPr lang="en-US" altLang="zh-CN" sz="1400" dirty="0">
                <a:highlight>
                  <a:srgbClr val="FFFF00"/>
                </a:highlight>
              </a:rPr>
              <a:t>-auth-test</a:t>
            </a:r>
            <a:endParaRPr lang="zh-CN" altLang="zh-CN" sz="1400" dirty="0">
              <a:highlight>
                <a:srgbClr val="FFFF00"/>
              </a:highlight>
            </a:endParaRPr>
          </a:p>
        </p:txBody>
      </p:sp>
    </p:spTree>
    <p:extLst>
      <p:ext uri="{BB962C8B-B14F-4D97-AF65-F5344CB8AC3E}">
        <p14:creationId xmlns:p14="http://schemas.microsoft.com/office/powerpoint/2010/main" val="3919269938"/>
      </p:ext>
    </p:extLst>
  </p:cSld>
  <p:clrMapOvr>
    <a:masterClrMapping/>
  </p:clrMapOvr>
  <p:transition spd="med">
    <p:pull/>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69C45-CA68-4230-A1E4-4559820E1B77}"/>
              </a:ext>
            </a:extLst>
          </p:cNvPr>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a:extLst>
              <a:ext uri="{FF2B5EF4-FFF2-40B4-BE49-F238E27FC236}">
                <a16:creationId xmlns:a16="http://schemas.microsoft.com/office/drawing/2014/main" id="{C95513F9-F89C-4F97-9457-610CB350E2F3}"/>
              </a:ext>
            </a:extLst>
          </p:cNvPr>
          <p:cNvSpPr>
            <a:spLocks noGrp="1"/>
          </p:cNvSpPr>
          <p:nvPr>
            <p:ph idx="1"/>
          </p:nvPr>
        </p:nvSpPr>
        <p:spPr/>
        <p:txBody>
          <a:bodyPr>
            <a:normAutofit fontScale="92500" lnSpcReduction="20000"/>
          </a:bodyPr>
          <a:lstStyle/>
          <a:p>
            <a:r>
              <a:rPr lang="en-US" altLang="zh-CN" dirty="0"/>
              <a:t>1. </a:t>
            </a:r>
            <a:r>
              <a:rPr lang="zh-CN" altLang="en-US" dirty="0"/>
              <a:t>了解分布式协调技术。</a:t>
            </a:r>
            <a:endParaRPr lang="en-US" altLang="zh-CN" dirty="0"/>
          </a:p>
          <a:p>
            <a:r>
              <a:rPr lang="en-US" altLang="zh-CN" dirty="0"/>
              <a:t>2. </a:t>
            </a:r>
            <a:r>
              <a:rPr lang="zh-CN" altLang="en-US" dirty="0"/>
              <a:t>了解</a:t>
            </a:r>
            <a:r>
              <a:rPr lang="en-US" altLang="zh-CN" dirty="0" err="1"/>
              <a:t>ZooKeeper</a:t>
            </a:r>
            <a:r>
              <a:rPr lang="zh-CN" altLang="en-US" dirty="0"/>
              <a:t>的由来，理解</a:t>
            </a:r>
            <a:r>
              <a:rPr lang="en-US" altLang="zh-CN" dirty="0" err="1"/>
              <a:t>ZooKeeper</a:t>
            </a:r>
            <a:r>
              <a:rPr lang="zh-CN" altLang="en-US" dirty="0"/>
              <a:t>的基本概念。</a:t>
            </a:r>
            <a:endParaRPr lang="en-US" altLang="zh-CN" dirty="0"/>
          </a:p>
          <a:p>
            <a:r>
              <a:rPr lang="en-US" altLang="zh-CN" dirty="0"/>
              <a:t>3. </a:t>
            </a:r>
            <a:r>
              <a:rPr lang="zh-CN" altLang="en-US" dirty="0"/>
              <a:t>理解</a:t>
            </a:r>
            <a:r>
              <a:rPr lang="en-US" altLang="zh-CN" dirty="0" err="1"/>
              <a:t>Znode</a:t>
            </a:r>
            <a:r>
              <a:rPr lang="zh-CN" altLang="en-US" dirty="0"/>
              <a:t>的数据模型、类型、状态信息、版本机制、</a:t>
            </a:r>
            <a:r>
              <a:rPr lang="en-US" altLang="zh-CN" dirty="0"/>
              <a:t>Watcher</a:t>
            </a:r>
            <a:r>
              <a:rPr lang="zh-CN" altLang="en-US" dirty="0"/>
              <a:t>监听机制、</a:t>
            </a:r>
            <a:r>
              <a:rPr lang="en-US" altLang="zh-CN" dirty="0"/>
              <a:t>ACL</a:t>
            </a:r>
            <a:r>
              <a:rPr lang="zh-CN" altLang="en-US" dirty="0"/>
              <a:t>权限控制机制。</a:t>
            </a:r>
            <a:endParaRPr lang="en-US" altLang="zh-CN" dirty="0"/>
          </a:p>
          <a:p>
            <a:r>
              <a:rPr lang="en-US" altLang="zh-CN" dirty="0"/>
              <a:t>4. </a:t>
            </a:r>
            <a:r>
              <a:rPr lang="zh-CN" altLang="en-US" dirty="0"/>
              <a:t>理解</a:t>
            </a:r>
            <a:r>
              <a:rPr lang="en-US" altLang="zh-CN" dirty="0" err="1"/>
              <a:t>ZooKeeper</a:t>
            </a:r>
            <a:r>
              <a:rPr lang="zh-CN" altLang="en-US" dirty="0"/>
              <a:t>集群架构、</a:t>
            </a:r>
            <a:r>
              <a:rPr lang="en-US" altLang="zh-CN" dirty="0" err="1"/>
              <a:t>ZooKeeper</a:t>
            </a:r>
            <a:r>
              <a:rPr lang="zh-CN" altLang="en-US" dirty="0"/>
              <a:t>三类服务器角色，了解</a:t>
            </a:r>
            <a:r>
              <a:rPr lang="en-US" altLang="zh-CN" dirty="0"/>
              <a:t>ZAB</a:t>
            </a:r>
            <a:r>
              <a:rPr lang="zh-CN" altLang="en-US" dirty="0"/>
              <a:t>协议和</a:t>
            </a:r>
            <a:r>
              <a:rPr lang="en-US" altLang="zh-CN" dirty="0"/>
              <a:t>Leader</a:t>
            </a:r>
            <a:r>
              <a:rPr lang="zh-CN" altLang="en-US" dirty="0"/>
              <a:t>选举机制。</a:t>
            </a:r>
            <a:endParaRPr lang="en-US" altLang="zh-CN" dirty="0"/>
          </a:p>
          <a:p>
            <a:r>
              <a:rPr lang="en-US" altLang="zh-CN" dirty="0"/>
              <a:t>5. </a:t>
            </a:r>
            <a:r>
              <a:rPr lang="zh-CN" altLang="en-US" dirty="0"/>
              <a:t>了解</a:t>
            </a:r>
            <a:r>
              <a:rPr lang="en-US" altLang="zh-CN" dirty="0" err="1"/>
              <a:t>ZooKeeper</a:t>
            </a:r>
            <a:r>
              <a:rPr lang="zh-CN" altLang="en-US" dirty="0"/>
              <a:t>的典型应用场景。</a:t>
            </a:r>
            <a:endParaRPr lang="en-US" altLang="zh-CN" dirty="0"/>
          </a:p>
          <a:p>
            <a:r>
              <a:rPr lang="en-US" altLang="zh-CN" dirty="0"/>
              <a:t>6. </a:t>
            </a:r>
            <a:r>
              <a:rPr lang="zh-CN" altLang="en-US" dirty="0"/>
              <a:t>理解</a:t>
            </a:r>
            <a:r>
              <a:rPr lang="en-US" altLang="zh-CN" dirty="0" err="1"/>
              <a:t>ZooKeeper</a:t>
            </a:r>
            <a:r>
              <a:rPr lang="zh-CN" altLang="en-US" dirty="0"/>
              <a:t>运行所需系统环境、运行模式，熟练掌握部署</a:t>
            </a:r>
            <a:r>
              <a:rPr lang="en-US" altLang="zh-CN" dirty="0" err="1"/>
              <a:t>ZooKeeper</a:t>
            </a:r>
            <a:r>
              <a:rPr lang="zh-CN" altLang="en-US" dirty="0"/>
              <a:t>集群：规划集群、获取安装、配置、启动、验证等。</a:t>
            </a:r>
            <a:endParaRPr lang="en-US" altLang="zh-CN" dirty="0"/>
          </a:p>
          <a:p>
            <a:r>
              <a:rPr lang="en-US" altLang="zh-CN" dirty="0"/>
              <a:t>7. </a:t>
            </a:r>
            <a:r>
              <a:rPr lang="zh-CN" altLang="en-US" dirty="0"/>
              <a:t>掌握</a:t>
            </a:r>
            <a:r>
              <a:rPr lang="en-US" altLang="zh-CN" dirty="0" err="1"/>
              <a:t>ZooKeeper</a:t>
            </a:r>
            <a:r>
              <a:rPr lang="zh-CN" altLang="en-US" dirty="0"/>
              <a:t>四字命令的使用，熟练掌握</a:t>
            </a:r>
            <a:r>
              <a:rPr lang="en-US" altLang="zh-CN" dirty="0" err="1"/>
              <a:t>ZooKeeper</a:t>
            </a:r>
            <a:r>
              <a:rPr lang="en-US" altLang="zh-CN" dirty="0"/>
              <a:t> Shell</a:t>
            </a:r>
            <a:r>
              <a:rPr lang="zh-CN" altLang="en-US" dirty="0"/>
              <a:t>常用命令的使用，了解</a:t>
            </a:r>
            <a:r>
              <a:rPr lang="en-US" altLang="zh-CN" dirty="0" err="1"/>
              <a:t>ZooKeeper</a:t>
            </a:r>
            <a:r>
              <a:rPr lang="en-US" altLang="zh-CN" dirty="0"/>
              <a:t> Java API</a:t>
            </a:r>
            <a:r>
              <a:rPr lang="zh-CN" altLang="en-US" dirty="0"/>
              <a:t>编程。</a:t>
            </a:r>
            <a:endParaRPr lang="en-US" altLang="zh-CN" dirty="0"/>
          </a:p>
          <a:p>
            <a:endParaRPr lang="zh-CN" altLang="en-US" dirty="0"/>
          </a:p>
        </p:txBody>
      </p:sp>
    </p:spTree>
    <p:extLst>
      <p:ext uri="{BB962C8B-B14F-4D97-AF65-F5344CB8AC3E}">
        <p14:creationId xmlns:p14="http://schemas.microsoft.com/office/powerpoint/2010/main" val="2250035968"/>
      </p:ext>
    </p:extLst>
  </p:cSld>
  <p:clrMapOvr>
    <a:masterClrMapping/>
  </p:clrMapOvr>
  <p:transition spd="med">
    <p:pull/>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F32A0-D219-4910-94C9-8A4CB6DED72F}"/>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2B5774F-52D6-4B15-8B29-B917CBDFB500}"/>
              </a:ext>
            </a:extLst>
          </p:cNvPr>
          <p:cNvSpPr>
            <a:spLocks noGrp="1"/>
          </p:cNvSpPr>
          <p:nvPr>
            <p:ph idx="1"/>
          </p:nvPr>
        </p:nvSpPr>
        <p:spPr/>
        <p:txBody>
          <a:bodyPr>
            <a:normAutofit fontScale="92500" lnSpcReduction="10000"/>
          </a:bodyPr>
          <a:lstStyle/>
          <a:p>
            <a:r>
              <a:rPr lang="zh-CN" altLang="en-US" dirty="0"/>
              <a:t>在线测试</a:t>
            </a:r>
            <a:endParaRPr lang="en-US" altLang="zh-CN" dirty="0"/>
          </a:p>
          <a:p>
            <a:pPr lvl="1"/>
            <a:r>
              <a:rPr lang="zh-CN" altLang="en-US" dirty="0"/>
              <a:t>完成云班课活动“在线测试</a:t>
            </a:r>
            <a:r>
              <a:rPr lang="en-US" altLang="zh-CN" dirty="0"/>
              <a:t>6-</a:t>
            </a:r>
            <a:r>
              <a:rPr lang="zh-CN" altLang="en-US" dirty="0"/>
              <a:t>分布式协调框架</a:t>
            </a:r>
            <a:r>
              <a:rPr lang="en-US" altLang="zh-CN"/>
              <a:t>ZooKeeper</a:t>
            </a:r>
            <a:r>
              <a:rPr lang="zh-CN" altLang="en-US"/>
              <a:t>”</a:t>
            </a:r>
            <a:r>
              <a:rPr lang="zh-CN" altLang="en-US" dirty="0"/>
              <a:t>。</a:t>
            </a:r>
            <a:endParaRPr lang="en-US" altLang="zh-CN" dirty="0"/>
          </a:p>
          <a:p>
            <a:r>
              <a:rPr lang="zh-CN" altLang="en-US" dirty="0"/>
              <a:t>思考题</a:t>
            </a:r>
            <a:endParaRPr lang="en-US" altLang="zh-CN" dirty="0"/>
          </a:p>
          <a:p>
            <a:pPr lvl="1"/>
            <a:r>
              <a:rPr lang="en-US" altLang="zh-CN" dirty="0"/>
              <a:t>1. </a:t>
            </a:r>
            <a:r>
              <a:rPr lang="zh-CN" altLang="en-US" dirty="0"/>
              <a:t>假设</a:t>
            </a:r>
            <a:r>
              <a:rPr lang="en-US" altLang="zh-CN" dirty="0" err="1"/>
              <a:t>ZooKeeper</a:t>
            </a:r>
            <a:r>
              <a:rPr lang="zh-CN" altLang="en-US" dirty="0"/>
              <a:t>集群有</a:t>
            </a:r>
            <a:r>
              <a:rPr lang="en-US" altLang="zh-CN" dirty="0"/>
              <a:t>3</a:t>
            </a:r>
            <a:r>
              <a:rPr lang="zh-CN" altLang="en-US" dirty="0"/>
              <a:t>台机器节点组成，试用</a:t>
            </a:r>
            <a:r>
              <a:rPr lang="en-US" altLang="zh-CN" dirty="0"/>
              <a:t>Leader</a:t>
            </a:r>
            <a:r>
              <a:rPr lang="zh-CN" altLang="en-US" dirty="0"/>
              <a:t>选举算法</a:t>
            </a:r>
            <a:r>
              <a:rPr lang="en-US" altLang="zh-CN" dirty="0"/>
              <a:t>——TCP</a:t>
            </a:r>
            <a:r>
              <a:rPr lang="zh-CN" altLang="en-US" dirty="0"/>
              <a:t>版本的</a:t>
            </a:r>
            <a:r>
              <a:rPr lang="en-US" altLang="zh-CN" dirty="0" err="1"/>
              <a:t>FastLeaderElection</a:t>
            </a:r>
            <a:r>
              <a:rPr lang="zh-CN" altLang="en-US" dirty="0"/>
              <a:t>分别对服务器启动时期的</a:t>
            </a:r>
            <a:r>
              <a:rPr lang="en-US" altLang="zh-CN" dirty="0"/>
              <a:t>Leader</a:t>
            </a:r>
            <a:r>
              <a:rPr lang="zh-CN" altLang="en-US" dirty="0"/>
              <a:t>选举、服务器运行期间的</a:t>
            </a:r>
            <a:r>
              <a:rPr lang="en-US" altLang="zh-CN" dirty="0"/>
              <a:t>Leader</a:t>
            </a:r>
            <a:r>
              <a:rPr lang="zh-CN" altLang="en-US" dirty="0"/>
              <a:t>选举进行剖析，画出它们的</a:t>
            </a:r>
            <a:r>
              <a:rPr lang="en-US" altLang="zh-CN" dirty="0"/>
              <a:t>Leader</a:t>
            </a:r>
            <a:r>
              <a:rPr lang="zh-CN" altLang="en-US" dirty="0"/>
              <a:t>选举流程图。</a:t>
            </a:r>
          </a:p>
          <a:p>
            <a:pPr lvl="1"/>
            <a:r>
              <a:rPr lang="en-US" altLang="zh-CN" dirty="0"/>
              <a:t>2. </a:t>
            </a:r>
            <a:r>
              <a:rPr lang="zh-CN" altLang="en-US" dirty="0"/>
              <a:t>试述</a:t>
            </a:r>
            <a:r>
              <a:rPr lang="en-US" altLang="zh-CN" dirty="0" err="1"/>
              <a:t>ZooKeeper</a:t>
            </a:r>
            <a:r>
              <a:rPr lang="zh-CN" altLang="en-US" dirty="0"/>
              <a:t>典型的应用场景。</a:t>
            </a:r>
          </a:p>
          <a:p>
            <a:pPr lvl="1"/>
            <a:r>
              <a:rPr lang="en-US" altLang="zh-CN" dirty="0"/>
              <a:t>3. </a:t>
            </a:r>
            <a:r>
              <a:rPr lang="zh-CN" altLang="en-US" dirty="0"/>
              <a:t>试述</a:t>
            </a:r>
            <a:r>
              <a:rPr lang="en-US" altLang="zh-CN" dirty="0" err="1"/>
              <a:t>ZooKeeper</a:t>
            </a:r>
            <a:r>
              <a:rPr lang="zh-CN" altLang="en-US" dirty="0"/>
              <a:t>单机模式、集群模式部署和启动时区别。</a:t>
            </a:r>
            <a:endParaRPr lang="en-US" altLang="zh-CN" dirty="0"/>
          </a:p>
          <a:p>
            <a:pPr marL="171450" lvl="1">
              <a:spcBef>
                <a:spcPts val="750"/>
              </a:spcBef>
            </a:pPr>
            <a:r>
              <a:rPr lang="zh-CN" altLang="en-US" sz="2000" dirty="0"/>
              <a:t>实验准备</a:t>
            </a:r>
            <a:endParaRPr lang="en-US" altLang="zh-CN" sz="2000" dirty="0"/>
          </a:p>
          <a:p>
            <a:pPr marL="514350" lvl="2">
              <a:spcBef>
                <a:spcPts val="750"/>
              </a:spcBef>
            </a:pPr>
            <a:r>
              <a:rPr lang="zh-CN" altLang="en-US" sz="1700" dirty="0"/>
              <a:t>预习“实验</a:t>
            </a:r>
            <a:r>
              <a:rPr lang="en-US" altLang="zh-CN" sz="1700" dirty="0"/>
              <a:t>4</a:t>
            </a:r>
            <a:r>
              <a:rPr lang="zh-CN" altLang="en-US" sz="1700" dirty="0"/>
              <a:t>部署</a:t>
            </a:r>
            <a:r>
              <a:rPr lang="en-US" altLang="zh-CN" sz="1700" dirty="0" err="1"/>
              <a:t>ZooKeeper</a:t>
            </a:r>
            <a:r>
              <a:rPr lang="zh-CN" altLang="en-US" sz="1700" dirty="0"/>
              <a:t>集群和实战</a:t>
            </a:r>
            <a:r>
              <a:rPr lang="en-US" altLang="zh-CN" sz="1700" dirty="0" err="1"/>
              <a:t>ZooKeeper</a:t>
            </a:r>
            <a:r>
              <a:rPr lang="zh-CN" altLang="en-US" sz="1700" dirty="0"/>
              <a:t>” 实验指导书，了解实验目的和实验内容，准备实验环境。</a:t>
            </a:r>
          </a:p>
        </p:txBody>
      </p:sp>
    </p:spTree>
    <p:extLst>
      <p:ext uri="{BB962C8B-B14F-4D97-AF65-F5344CB8AC3E}">
        <p14:creationId xmlns:p14="http://schemas.microsoft.com/office/powerpoint/2010/main" val="31651523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3461D-8A45-400F-BC5E-B4636E65FEDF}"/>
              </a:ext>
            </a:extLst>
          </p:cNvPr>
          <p:cNvSpPr>
            <a:spLocks noGrp="1"/>
          </p:cNvSpPr>
          <p:nvPr>
            <p:ph type="title"/>
          </p:nvPr>
        </p:nvSpPr>
        <p:spPr/>
        <p:txBody>
          <a:bodyPr/>
          <a:lstStyle/>
          <a:p>
            <a:r>
              <a:rPr lang="en-US" altLang="zh-CN" dirty="0"/>
              <a:t>6.2.4  </a:t>
            </a:r>
            <a:r>
              <a:rPr lang="en-US" altLang="zh-CN" dirty="0" err="1"/>
              <a:t>ZooKeeper</a:t>
            </a:r>
            <a:r>
              <a:rPr lang="zh-CN" altLang="zh-CN" dirty="0"/>
              <a:t>基本概念</a:t>
            </a:r>
            <a:endParaRPr lang="zh-CN" altLang="en-US" dirty="0"/>
          </a:p>
        </p:txBody>
      </p:sp>
      <p:sp>
        <p:nvSpPr>
          <p:cNvPr id="3" name="内容占位符 2">
            <a:extLst>
              <a:ext uri="{FF2B5EF4-FFF2-40B4-BE49-F238E27FC236}">
                <a16:creationId xmlns:a16="http://schemas.microsoft.com/office/drawing/2014/main" id="{FC03E328-FCB2-4D2C-8E90-6425148B67E3}"/>
              </a:ext>
            </a:extLst>
          </p:cNvPr>
          <p:cNvSpPr>
            <a:spLocks noGrp="1"/>
          </p:cNvSpPr>
          <p:nvPr>
            <p:ph idx="1"/>
          </p:nvPr>
        </p:nvSpPr>
        <p:spPr/>
        <p:txBody>
          <a:bodyPr>
            <a:normAutofit/>
          </a:bodyPr>
          <a:lstStyle/>
          <a:p>
            <a:r>
              <a:rPr lang="en-US" altLang="zh-CN" dirty="0"/>
              <a:t>6. </a:t>
            </a:r>
            <a:r>
              <a:rPr lang="zh-CN" altLang="zh-CN" dirty="0"/>
              <a:t>访问控制列表（</a:t>
            </a:r>
            <a:r>
              <a:rPr lang="en-US" altLang="zh-CN" dirty="0"/>
              <a:t>ACL</a:t>
            </a:r>
            <a:r>
              <a:rPr lang="zh-CN" altLang="zh-CN" dirty="0"/>
              <a:t>）</a:t>
            </a:r>
          </a:p>
          <a:p>
            <a:pPr lvl="1"/>
            <a:r>
              <a:rPr lang="en-US" altLang="zh-CN" dirty="0" err="1"/>
              <a:t>ZooKeeper</a:t>
            </a:r>
            <a:r>
              <a:rPr lang="zh-CN" altLang="zh-CN" dirty="0"/>
              <a:t>采用</a:t>
            </a:r>
            <a:r>
              <a:rPr lang="en-US" altLang="zh-CN" dirty="0"/>
              <a:t>ACL</a:t>
            </a:r>
            <a:r>
              <a:rPr lang="zh-CN" altLang="zh-CN" dirty="0"/>
              <a:t>（</a:t>
            </a:r>
            <a:r>
              <a:rPr lang="en-US" altLang="zh-CN" dirty="0"/>
              <a:t>Access Control Lists</a:t>
            </a:r>
            <a:r>
              <a:rPr lang="zh-CN" altLang="zh-CN" dirty="0"/>
              <a:t>）即访问控制列表策略来进行权限控制，类似于但不同于</a:t>
            </a:r>
            <a:r>
              <a:rPr lang="en-US" altLang="zh-CN" dirty="0"/>
              <a:t>UNIX/Linux</a:t>
            </a:r>
            <a:r>
              <a:rPr lang="zh-CN" altLang="zh-CN" dirty="0"/>
              <a:t>文件系统的权限控制方式</a:t>
            </a:r>
            <a:r>
              <a:rPr lang="en-US" altLang="zh-CN" dirty="0"/>
              <a:t>UGO</a:t>
            </a:r>
            <a:r>
              <a:rPr lang="zh-CN" altLang="zh-CN" dirty="0"/>
              <a:t>，</a:t>
            </a:r>
            <a:r>
              <a:rPr lang="en-US" altLang="zh-CN" dirty="0"/>
              <a:t>UGO</a:t>
            </a:r>
            <a:r>
              <a:rPr lang="zh-CN" altLang="zh-CN" dirty="0"/>
              <a:t>是一种粗粒度的文件系统权限控制模式，利用</a:t>
            </a:r>
            <a:r>
              <a:rPr lang="en-US" altLang="zh-CN" dirty="0"/>
              <a:t>UGO</a:t>
            </a:r>
            <a:r>
              <a:rPr lang="zh-CN" altLang="zh-CN" dirty="0"/>
              <a:t>只能对三类用户进行权限控制，而</a:t>
            </a:r>
            <a:r>
              <a:rPr lang="en-US" altLang="zh-CN" dirty="0"/>
              <a:t>ACL</a:t>
            </a:r>
            <a:r>
              <a:rPr lang="zh-CN" altLang="zh-CN" dirty="0"/>
              <a:t>是一种相对来说细粒度的权限管理方式，可以针对任意用户和组进行细粒度的权限控制。</a:t>
            </a:r>
          </a:p>
        </p:txBody>
      </p:sp>
    </p:spTree>
    <p:extLst>
      <p:ext uri="{BB962C8B-B14F-4D97-AF65-F5344CB8AC3E}">
        <p14:creationId xmlns:p14="http://schemas.microsoft.com/office/powerpoint/2010/main" val="1529671840"/>
      </p:ext>
    </p:extLst>
  </p:cSld>
  <p:clrMapOvr>
    <a:masterClrMapping/>
  </p:clrMapOvr>
  <p:transition spd="med">
    <p:pull/>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799" b="1" dirty="0">
                <a:solidFill>
                  <a:srgbClr val="01ACBE"/>
                </a:solidFill>
                <a:latin typeface="微软雅黑" panose="020B0503020204020204" pitchFamily="34" charset="-122"/>
                <a:ea typeface="微软雅黑" panose="020B0503020204020204" pitchFamily="34" charset="-122"/>
              </a:rPr>
              <a:t>THANKS</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233696683"/>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5FB03-2E9C-4BDD-837B-C04DF76740E1}"/>
              </a:ext>
            </a:extLst>
          </p:cNvPr>
          <p:cNvSpPr>
            <a:spLocks noGrp="1"/>
          </p:cNvSpPr>
          <p:nvPr>
            <p:ph type="title"/>
          </p:nvPr>
        </p:nvSpPr>
        <p:spPr/>
        <p:txBody>
          <a:bodyPr/>
          <a:lstStyle/>
          <a:p>
            <a:r>
              <a:rPr lang="en-US" altLang="zh-CN" dirty="0"/>
              <a:t>6.3  </a:t>
            </a:r>
            <a:r>
              <a:rPr lang="en-US" altLang="zh-CN" dirty="0" err="1"/>
              <a:t>ZooKeeper</a:t>
            </a:r>
            <a:r>
              <a:rPr lang="zh-CN" altLang="en-US" dirty="0"/>
              <a:t>系统模型</a:t>
            </a:r>
          </a:p>
        </p:txBody>
      </p:sp>
      <p:graphicFrame>
        <p:nvGraphicFramePr>
          <p:cNvPr id="4" name="内容占位符 3">
            <a:extLst>
              <a:ext uri="{FF2B5EF4-FFF2-40B4-BE49-F238E27FC236}">
                <a16:creationId xmlns:a16="http://schemas.microsoft.com/office/drawing/2014/main" id="{04BF6937-986D-4665-A329-B2E55FCD1E6B}"/>
              </a:ext>
            </a:extLst>
          </p:cNvPr>
          <p:cNvGraphicFramePr>
            <a:graphicFrameLocks noGrp="1"/>
          </p:cNvGraphicFramePr>
          <p:nvPr>
            <p:ph idx="1"/>
            <p:extLst>
              <p:ext uri="{D42A27DB-BD31-4B8C-83A1-F6EECF244321}">
                <p14:modId xmlns:p14="http://schemas.microsoft.com/office/powerpoint/2010/main" val="2583492371"/>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729427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AFCF9-7ADB-4343-BD6C-9D5B1850D394}"/>
              </a:ext>
            </a:extLst>
          </p:cNvPr>
          <p:cNvSpPr>
            <a:spLocks noGrp="1"/>
          </p:cNvSpPr>
          <p:nvPr>
            <p:ph type="title"/>
          </p:nvPr>
        </p:nvSpPr>
        <p:spPr/>
        <p:txBody>
          <a:bodyPr/>
          <a:lstStyle/>
          <a:p>
            <a:r>
              <a:rPr lang="en-US" altLang="zh-CN" dirty="0"/>
              <a:t>6.3.1  </a:t>
            </a:r>
            <a:r>
              <a:rPr lang="zh-CN" altLang="en-US" dirty="0"/>
              <a:t>数据模型</a:t>
            </a:r>
          </a:p>
        </p:txBody>
      </p:sp>
      <p:sp>
        <p:nvSpPr>
          <p:cNvPr id="3" name="内容占位符 2">
            <a:extLst>
              <a:ext uri="{FF2B5EF4-FFF2-40B4-BE49-F238E27FC236}">
                <a16:creationId xmlns:a16="http://schemas.microsoft.com/office/drawing/2014/main" id="{A7BAD8C7-D2B6-48F1-908D-6C46FEC05B3A}"/>
              </a:ext>
            </a:extLst>
          </p:cNvPr>
          <p:cNvSpPr>
            <a:spLocks noGrp="1"/>
          </p:cNvSpPr>
          <p:nvPr>
            <p:ph idx="1"/>
          </p:nvPr>
        </p:nvSpPr>
        <p:spPr>
          <a:xfrm>
            <a:off x="628650" y="1369219"/>
            <a:ext cx="5131639" cy="3263504"/>
          </a:xfrm>
        </p:spPr>
        <p:txBody>
          <a:bodyPr>
            <a:normAutofit fontScale="92500" lnSpcReduction="20000"/>
          </a:bodyPr>
          <a:lstStyle/>
          <a:p>
            <a:r>
              <a:rPr lang="en-US" altLang="zh-CN" dirty="0" err="1"/>
              <a:t>ZooKeeper</a:t>
            </a:r>
            <a:r>
              <a:rPr lang="zh-CN" altLang="zh-CN" dirty="0"/>
              <a:t>采用类似标准文件系统的数据模型，其节点构成了一个具有层次关系的树状结构。其中每个节点被称为数据节点</a:t>
            </a:r>
            <a:r>
              <a:rPr lang="en-US" altLang="zh-CN" dirty="0" err="1"/>
              <a:t>ZNode</a:t>
            </a:r>
            <a:r>
              <a:rPr lang="zh-CN" altLang="zh-CN" dirty="0"/>
              <a:t>，</a:t>
            </a:r>
            <a:r>
              <a:rPr lang="en-US" altLang="zh-CN" dirty="0" err="1"/>
              <a:t>ZNode</a:t>
            </a:r>
            <a:r>
              <a:rPr lang="zh-CN" altLang="zh-CN" dirty="0"/>
              <a:t>是</a:t>
            </a:r>
            <a:r>
              <a:rPr lang="en-US" altLang="zh-CN" dirty="0" err="1"/>
              <a:t>ZooKeeper</a:t>
            </a:r>
            <a:r>
              <a:rPr lang="zh-CN" altLang="zh-CN" dirty="0"/>
              <a:t>中数据的最小单元，每个节点上可以存储数据，同时也可以挂载子节点，因此构成了一个层次化的命名空间。</a:t>
            </a:r>
          </a:p>
          <a:p>
            <a:r>
              <a:rPr lang="en-US" altLang="zh-CN" dirty="0" err="1"/>
              <a:t>ZNode</a:t>
            </a:r>
            <a:r>
              <a:rPr lang="zh-CN" altLang="zh-CN" dirty="0"/>
              <a:t>通过路径引用，如同</a:t>
            </a:r>
            <a:r>
              <a:rPr lang="en-US" altLang="zh-CN" dirty="0"/>
              <a:t>Unix</a:t>
            </a:r>
            <a:r>
              <a:rPr lang="zh-CN" altLang="zh-CN" dirty="0"/>
              <a:t>中的文件路径。路径必须是绝对的，因此它们必须由斜杠“</a:t>
            </a:r>
            <a:r>
              <a:rPr lang="en-US" altLang="zh-CN" dirty="0"/>
              <a:t>/</a:t>
            </a:r>
            <a:r>
              <a:rPr lang="zh-CN" altLang="zh-CN" dirty="0"/>
              <a:t>”来开头。在</a:t>
            </a:r>
            <a:r>
              <a:rPr lang="en-US" altLang="zh-CN" dirty="0" err="1"/>
              <a:t>ZooKeeper</a:t>
            </a:r>
            <a:r>
              <a:rPr lang="zh-CN" altLang="zh-CN" dirty="0"/>
              <a:t>中，路径由</a:t>
            </a:r>
            <a:r>
              <a:rPr lang="en-US" altLang="zh-CN" dirty="0"/>
              <a:t>Unicode</a:t>
            </a:r>
            <a:r>
              <a:rPr lang="zh-CN" altLang="zh-CN" dirty="0"/>
              <a:t>字符串组成，并且有一些限制。例如</a:t>
            </a:r>
            <a:r>
              <a:rPr lang="en-US" altLang="zh-CN" dirty="0" err="1"/>
              <a:t>ZooKeeper</a:t>
            </a:r>
            <a:r>
              <a:rPr lang="zh-CN" altLang="zh-CN" dirty="0"/>
              <a:t>系统的保留</a:t>
            </a:r>
            <a:r>
              <a:rPr lang="en-US" altLang="zh-CN" dirty="0" err="1"/>
              <a:t>ZNode</a:t>
            </a:r>
            <a:r>
              <a:rPr lang="zh-CN" altLang="zh-CN" dirty="0"/>
              <a:t>“</a:t>
            </a:r>
            <a:r>
              <a:rPr lang="en-US" altLang="zh-CN" dirty="0"/>
              <a:t>/zookeeper</a:t>
            </a:r>
            <a:r>
              <a:rPr lang="zh-CN" altLang="zh-CN" dirty="0"/>
              <a:t>”用以保存管理信息，比如关键配额信息。</a:t>
            </a:r>
            <a:endParaRPr lang="zh-CN" altLang="en-US" dirty="0"/>
          </a:p>
        </p:txBody>
      </p:sp>
      <p:grpSp>
        <p:nvGrpSpPr>
          <p:cNvPr id="22" name="组合 21">
            <a:extLst>
              <a:ext uri="{FF2B5EF4-FFF2-40B4-BE49-F238E27FC236}">
                <a16:creationId xmlns:a16="http://schemas.microsoft.com/office/drawing/2014/main" id="{F0935B4F-2DA5-4D39-B957-31E8D070C6C7}"/>
              </a:ext>
            </a:extLst>
          </p:cNvPr>
          <p:cNvGrpSpPr/>
          <p:nvPr/>
        </p:nvGrpSpPr>
        <p:grpSpPr>
          <a:xfrm>
            <a:off x="5770391" y="1595181"/>
            <a:ext cx="3131820" cy="2524760"/>
            <a:chOff x="5601579" y="1152049"/>
            <a:chExt cx="3131820" cy="2524760"/>
          </a:xfrm>
        </p:grpSpPr>
        <p:sp>
          <p:nvSpPr>
            <p:cNvPr id="4" name="椭圆 3">
              <a:extLst>
                <a:ext uri="{FF2B5EF4-FFF2-40B4-BE49-F238E27FC236}">
                  <a16:creationId xmlns:a16="http://schemas.microsoft.com/office/drawing/2014/main" id="{2EC99024-F857-4DDA-BCCA-88A6FD8F3647}"/>
                </a:ext>
              </a:extLst>
            </p:cNvPr>
            <p:cNvSpPr/>
            <p:nvPr/>
          </p:nvSpPr>
          <p:spPr>
            <a:xfrm>
              <a:off x="7441174" y="1152049"/>
              <a:ext cx="464820" cy="43434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5" name="椭圆 4">
              <a:extLst>
                <a:ext uri="{FF2B5EF4-FFF2-40B4-BE49-F238E27FC236}">
                  <a16:creationId xmlns:a16="http://schemas.microsoft.com/office/drawing/2014/main" id="{DADF1AB3-3315-450B-BA39-D2C480A32D61}"/>
                </a:ext>
              </a:extLst>
            </p:cNvPr>
            <p:cNvSpPr/>
            <p:nvPr/>
          </p:nvSpPr>
          <p:spPr>
            <a:xfrm>
              <a:off x="6485499" y="1903254"/>
              <a:ext cx="464820" cy="43434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en-US" sz="900" kern="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6" name="椭圆 5">
              <a:extLst>
                <a:ext uri="{FF2B5EF4-FFF2-40B4-BE49-F238E27FC236}">
                  <a16:creationId xmlns:a16="http://schemas.microsoft.com/office/drawing/2014/main" id="{333305B8-B06D-4A76-9241-F741B04DF2BE}"/>
                </a:ext>
              </a:extLst>
            </p:cNvPr>
            <p:cNvSpPr/>
            <p:nvPr/>
          </p:nvSpPr>
          <p:spPr>
            <a:xfrm>
              <a:off x="8268579" y="1903254"/>
              <a:ext cx="464820" cy="43434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7" name="六边形 6">
              <a:extLst>
                <a:ext uri="{FF2B5EF4-FFF2-40B4-BE49-F238E27FC236}">
                  <a16:creationId xmlns:a16="http://schemas.microsoft.com/office/drawing/2014/main" id="{536C0D11-9956-4F0E-8A80-667DD8CED0D6}"/>
                </a:ext>
              </a:extLst>
            </p:cNvPr>
            <p:cNvSpPr/>
            <p:nvPr/>
          </p:nvSpPr>
          <p:spPr>
            <a:xfrm rot="19796670">
              <a:off x="5726674" y="2858929"/>
              <a:ext cx="502920" cy="434340"/>
            </a:xfrm>
            <a:prstGeom prst="hexago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8" name="直接连接符 7">
              <a:extLst>
                <a:ext uri="{FF2B5EF4-FFF2-40B4-BE49-F238E27FC236}">
                  <a16:creationId xmlns:a16="http://schemas.microsoft.com/office/drawing/2014/main" id="{879FEB50-D93B-44EE-96F0-24B1DEA618BE}"/>
                </a:ext>
              </a:extLst>
            </p:cNvPr>
            <p:cNvCxnSpPr/>
            <p:nvPr/>
          </p:nvCxnSpPr>
          <p:spPr>
            <a:xfrm flipH="1">
              <a:off x="6717909" y="1586389"/>
              <a:ext cx="955040" cy="316865"/>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B7E9D040-771B-4026-B9B9-358C8FC981C5}"/>
                </a:ext>
              </a:extLst>
            </p:cNvPr>
            <p:cNvCxnSpPr/>
            <p:nvPr/>
          </p:nvCxnSpPr>
          <p:spPr>
            <a:xfrm>
              <a:off x="7673584" y="1586389"/>
              <a:ext cx="827405" cy="316865"/>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943E7680-AC49-4993-860D-EFA96592769B}"/>
                </a:ext>
              </a:extLst>
            </p:cNvPr>
            <p:cNvCxnSpPr/>
            <p:nvPr/>
          </p:nvCxnSpPr>
          <p:spPr>
            <a:xfrm flipH="1">
              <a:off x="5992739" y="2337594"/>
              <a:ext cx="725170" cy="478155"/>
            </a:xfrm>
            <a:prstGeom prst="line">
              <a:avLst/>
            </a:prstGeom>
          </p:spPr>
          <p:style>
            <a:lnRef idx="1">
              <a:schemeClr val="dk1"/>
            </a:lnRef>
            <a:fillRef idx="0">
              <a:schemeClr val="dk1"/>
            </a:fillRef>
            <a:effectRef idx="0">
              <a:schemeClr val="dk1"/>
            </a:effectRef>
            <a:fontRef idx="minor">
              <a:schemeClr val="tx1"/>
            </a:fontRef>
          </p:style>
        </p:cxnSp>
        <p:sp>
          <p:nvSpPr>
            <p:cNvPr id="11" name="六边形 10">
              <a:extLst>
                <a:ext uri="{FF2B5EF4-FFF2-40B4-BE49-F238E27FC236}">
                  <a16:creationId xmlns:a16="http://schemas.microsoft.com/office/drawing/2014/main" id="{D29B299E-880C-4A36-A5A4-AF51A6571406}"/>
                </a:ext>
              </a:extLst>
            </p:cNvPr>
            <p:cNvSpPr/>
            <p:nvPr/>
          </p:nvSpPr>
          <p:spPr>
            <a:xfrm rot="19848283">
              <a:off x="6447399" y="2890044"/>
              <a:ext cx="502920" cy="434340"/>
            </a:xfrm>
            <a:prstGeom prst="hexago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2" name="直接连接符 11">
              <a:extLst>
                <a:ext uri="{FF2B5EF4-FFF2-40B4-BE49-F238E27FC236}">
                  <a16:creationId xmlns:a16="http://schemas.microsoft.com/office/drawing/2014/main" id="{B9F867FB-8849-49EC-944A-9526C3FED7CC}"/>
                </a:ext>
              </a:extLst>
            </p:cNvPr>
            <p:cNvCxnSpPr/>
            <p:nvPr/>
          </p:nvCxnSpPr>
          <p:spPr>
            <a:xfrm flipH="1">
              <a:off x="6717909" y="2337594"/>
              <a:ext cx="0" cy="509905"/>
            </a:xfrm>
            <a:prstGeom prst="line">
              <a:avLst/>
            </a:prstGeom>
          </p:spPr>
          <p:style>
            <a:lnRef idx="1">
              <a:schemeClr val="dk1"/>
            </a:lnRef>
            <a:fillRef idx="0">
              <a:schemeClr val="dk1"/>
            </a:fillRef>
            <a:effectRef idx="0">
              <a:schemeClr val="dk1"/>
            </a:effectRef>
            <a:fontRef idx="minor">
              <a:schemeClr val="tx1"/>
            </a:fontRef>
          </p:style>
        </p:cxnSp>
        <p:sp>
          <p:nvSpPr>
            <p:cNvPr id="13" name="六边形 12">
              <a:extLst>
                <a:ext uri="{FF2B5EF4-FFF2-40B4-BE49-F238E27FC236}">
                  <a16:creationId xmlns:a16="http://schemas.microsoft.com/office/drawing/2014/main" id="{7A790D91-B728-4085-BB3E-915B401A652D}"/>
                </a:ext>
              </a:extLst>
            </p:cNvPr>
            <p:cNvSpPr/>
            <p:nvPr/>
          </p:nvSpPr>
          <p:spPr>
            <a:xfrm rot="19686470">
              <a:off x="7148439" y="2912904"/>
              <a:ext cx="502920" cy="434340"/>
            </a:xfrm>
            <a:prstGeom prst="hexago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4" name="直接连接符 13">
              <a:extLst>
                <a:ext uri="{FF2B5EF4-FFF2-40B4-BE49-F238E27FC236}">
                  <a16:creationId xmlns:a16="http://schemas.microsoft.com/office/drawing/2014/main" id="{76769C51-6620-4A94-9C77-B15192E8B2E2}"/>
                </a:ext>
              </a:extLst>
            </p:cNvPr>
            <p:cNvCxnSpPr/>
            <p:nvPr/>
          </p:nvCxnSpPr>
          <p:spPr>
            <a:xfrm>
              <a:off x="6717909" y="2337594"/>
              <a:ext cx="688340" cy="532130"/>
            </a:xfrm>
            <a:prstGeom prst="line">
              <a:avLst/>
            </a:prstGeom>
          </p:spPr>
          <p:style>
            <a:lnRef idx="1">
              <a:schemeClr val="dk1"/>
            </a:lnRef>
            <a:fillRef idx="0">
              <a:schemeClr val="dk1"/>
            </a:fillRef>
            <a:effectRef idx="0">
              <a:schemeClr val="dk1"/>
            </a:effectRef>
            <a:fontRef idx="minor">
              <a:schemeClr val="tx1"/>
            </a:fontRef>
          </p:style>
        </p:cxnSp>
        <p:sp>
          <p:nvSpPr>
            <p:cNvPr id="15" name="文本框 21767">
              <a:extLst>
                <a:ext uri="{FF2B5EF4-FFF2-40B4-BE49-F238E27FC236}">
                  <a16:creationId xmlns:a16="http://schemas.microsoft.com/office/drawing/2014/main" id="{BA22A17F-517E-4D0A-96EE-6CDDEF1779C4}"/>
                </a:ext>
              </a:extLst>
            </p:cNvPr>
            <p:cNvSpPr txBox="1"/>
            <p:nvPr/>
          </p:nvSpPr>
          <p:spPr>
            <a:xfrm>
              <a:off x="7113514" y="1274557"/>
              <a:ext cx="221615"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42">
              <a:extLst>
                <a:ext uri="{FF2B5EF4-FFF2-40B4-BE49-F238E27FC236}">
                  <a16:creationId xmlns:a16="http://schemas.microsoft.com/office/drawing/2014/main" id="{37D4F1DF-67CE-4F82-8369-53992DD1F703}"/>
                </a:ext>
              </a:extLst>
            </p:cNvPr>
            <p:cNvSpPr txBox="1"/>
            <p:nvPr/>
          </p:nvSpPr>
          <p:spPr>
            <a:xfrm>
              <a:off x="6037189" y="1964214"/>
              <a:ext cx="443230"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7" name="文本框 42">
              <a:extLst>
                <a:ext uri="{FF2B5EF4-FFF2-40B4-BE49-F238E27FC236}">
                  <a16:creationId xmlns:a16="http://schemas.microsoft.com/office/drawing/2014/main" id="{38204E03-8C06-44A6-A4AB-FA195C0B371D}"/>
                </a:ext>
              </a:extLst>
            </p:cNvPr>
            <p:cNvSpPr txBox="1"/>
            <p:nvPr/>
          </p:nvSpPr>
          <p:spPr>
            <a:xfrm>
              <a:off x="7728194" y="1979454"/>
              <a:ext cx="443230"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文本框 42">
              <a:extLst>
                <a:ext uri="{FF2B5EF4-FFF2-40B4-BE49-F238E27FC236}">
                  <a16:creationId xmlns:a16="http://schemas.microsoft.com/office/drawing/2014/main" id="{A59E11AD-B89D-41E7-A4A4-5C08A657D10C}"/>
                </a:ext>
              </a:extLst>
            </p:cNvPr>
            <p:cNvSpPr txBox="1"/>
            <p:nvPr/>
          </p:nvSpPr>
          <p:spPr>
            <a:xfrm>
              <a:off x="5601579" y="3394234"/>
              <a:ext cx="646430"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/app1/p_1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42">
              <a:extLst>
                <a:ext uri="{FF2B5EF4-FFF2-40B4-BE49-F238E27FC236}">
                  <a16:creationId xmlns:a16="http://schemas.microsoft.com/office/drawing/2014/main" id="{1F922ACA-5218-4A4F-8CCA-7DC0FFCE45C4}"/>
                </a:ext>
              </a:extLst>
            </p:cNvPr>
            <p:cNvSpPr txBox="1"/>
            <p:nvPr/>
          </p:nvSpPr>
          <p:spPr>
            <a:xfrm>
              <a:off x="6304524" y="3394234"/>
              <a:ext cx="646430"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/app1/p_2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0" name="文本框 42">
              <a:extLst>
                <a:ext uri="{FF2B5EF4-FFF2-40B4-BE49-F238E27FC236}">
                  <a16:creationId xmlns:a16="http://schemas.microsoft.com/office/drawing/2014/main" id="{A3BB424C-2555-4CE1-B481-BED3C37D0B48}"/>
                </a:ext>
              </a:extLst>
            </p:cNvPr>
            <p:cNvSpPr txBox="1"/>
            <p:nvPr/>
          </p:nvSpPr>
          <p:spPr>
            <a:xfrm>
              <a:off x="7071604" y="3394869"/>
              <a:ext cx="646430"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/app1/p_3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1" name="直接连接符 20">
              <a:extLst>
                <a:ext uri="{FF2B5EF4-FFF2-40B4-BE49-F238E27FC236}">
                  <a16:creationId xmlns:a16="http://schemas.microsoft.com/office/drawing/2014/main" id="{162218F4-351A-4DA5-98BB-3F46F1ECD8EF}"/>
                </a:ext>
              </a:extLst>
            </p:cNvPr>
            <p:cNvCxnSpPr/>
            <p:nvPr/>
          </p:nvCxnSpPr>
          <p:spPr>
            <a:xfrm>
              <a:off x="8500989" y="2337594"/>
              <a:ext cx="0" cy="532130"/>
            </a:xfrm>
            <a:prstGeom prst="line">
              <a:avLst/>
            </a:prstGeom>
            <a:ln>
              <a:prstDash val="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1014350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21851-69BC-4AF4-8B7D-341AE1C7DEF5}"/>
              </a:ext>
            </a:extLst>
          </p:cNvPr>
          <p:cNvSpPr>
            <a:spLocks noGrp="1"/>
          </p:cNvSpPr>
          <p:nvPr>
            <p:ph type="title"/>
          </p:nvPr>
        </p:nvSpPr>
        <p:spPr/>
        <p:txBody>
          <a:bodyPr/>
          <a:lstStyle/>
          <a:p>
            <a:r>
              <a:rPr lang="en-US" altLang="zh-CN" dirty="0"/>
              <a:t>6.3.2  </a:t>
            </a:r>
            <a:r>
              <a:rPr lang="zh-CN" altLang="en-US" dirty="0"/>
              <a:t>节点特性</a:t>
            </a:r>
          </a:p>
        </p:txBody>
      </p:sp>
      <p:sp>
        <p:nvSpPr>
          <p:cNvPr id="3" name="内容占位符 2">
            <a:extLst>
              <a:ext uri="{FF2B5EF4-FFF2-40B4-BE49-F238E27FC236}">
                <a16:creationId xmlns:a16="http://schemas.microsoft.com/office/drawing/2014/main" id="{FC1D4C37-67A7-43D3-8B8D-AB1AA4C3983E}"/>
              </a:ext>
            </a:extLst>
          </p:cNvPr>
          <p:cNvSpPr>
            <a:spLocks noGrp="1"/>
          </p:cNvSpPr>
          <p:nvPr>
            <p:ph idx="1"/>
          </p:nvPr>
        </p:nvSpPr>
        <p:spPr/>
        <p:txBody>
          <a:bodyPr>
            <a:normAutofit fontScale="85000" lnSpcReduction="20000"/>
          </a:bodyPr>
          <a:lstStyle/>
          <a:p>
            <a:r>
              <a:rPr lang="en-US" altLang="zh-CN" dirty="0"/>
              <a:t>1. </a:t>
            </a:r>
            <a:r>
              <a:rPr lang="zh-CN" altLang="en-US" dirty="0"/>
              <a:t>节点类型</a:t>
            </a:r>
          </a:p>
          <a:p>
            <a:pPr lvl="1"/>
            <a:r>
              <a:rPr lang="zh-CN" altLang="en-US" dirty="0"/>
              <a:t>在</a:t>
            </a:r>
            <a:r>
              <a:rPr lang="en-US" altLang="zh-CN" dirty="0" err="1"/>
              <a:t>ZooKeeper</a:t>
            </a:r>
            <a:r>
              <a:rPr lang="zh-CN" altLang="en-US" dirty="0"/>
              <a:t>中，每个数据节点都是有生命周期的，其生命周期的长短取决于数据节点的节点类型。</a:t>
            </a:r>
            <a:r>
              <a:rPr lang="en-US" altLang="zh-CN" dirty="0" err="1"/>
              <a:t>ZNode</a:t>
            </a:r>
            <a:r>
              <a:rPr lang="zh-CN" altLang="en-US" dirty="0"/>
              <a:t>类型在创建时即被确定，并且不能改变。节点可以分为持久节点（</a:t>
            </a:r>
            <a:r>
              <a:rPr lang="en-US" altLang="zh-CN" dirty="0"/>
              <a:t>PERSISTENT</a:t>
            </a:r>
            <a:r>
              <a:rPr lang="zh-CN" altLang="en-US" dirty="0"/>
              <a:t>）、临时节点（</a:t>
            </a:r>
            <a:r>
              <a:rPr lang="en-US" altLang="zh-CN" dirty="0"/>
              <a:t>EPHEMERAL</a:t>
            </a:r>
            <a:r>
              <a:rPr lang="zh-CN" altLang="en-US" dirty="0"/>
              <a:t>）和顺序节点（</a:t>
            </a:r>
            <a:r>
              <a:rPr lang="en-US" altLang="zh-CN" dirty="0"/>
              <a:t>SEQUENTIAL</a:t>
            </a:r>
            <a:r>
              <a:rPr lang="zh-CN" altLang="en-US" dirty="0"/>
              <a:t>）三大类型。在节点创建过程中，通过组合使用，可以生成以下四种组合型节点类型：</a:t>
            </a:r>
          </a:p>
          <a:p>
            <a:pPr lvl="1"/>
            <a:r>
              <a:rPr lang="en-US" altLang="zh-CN" dirty="0"/>
              <a:t>1</a:t>
            </a:r>
            <a:r>
              <a:rPr lang="zh-CN" altLang="en-US" dirty="0"/>
              <a:t>）持久节点</a:t>
            </a:r>
            <a:r>
              <a:rPr lang="en-US" altLang="zh-CN" dirty="0"/>
              <a:t>PERSISTENT</a:t>
            </a:r>
          </a:p>
          <a:p>
            <a:pPr lvl="2"/>
            <a:r>
              <a:rPr lang="zh-CN" altLang="en-US" dirty="0"/>
              <a:t>持久节点是</a:t>
            </a:r>
            <a:r>
              <a:rPr lang="en-US" altLang="zh-CN" dirty="0" err="1"/>
              <a:t>ZooKeeper</a:t>
            </a:r>
            <a:r>
              <a:rPr lang="zh-CN" altLang="en-US" dirty="0"/>
              <a:t>中最常见的一种节点类型。所谓持久节点，是指此类节点的生命周期不依赖于会话，自节点被创建就会一直存在于</a:t>
            </a:r>
            <a:r>
              <a:rPr lang="en-US" altLang="zh-CN" dirty="0" err="1"/>
              <a:t>ZooKeeper</a:t>
            </a:r>
            <a:r>
              <a:rPr lang="zh-CN" altLang="en-US" dirty="0"/>
              <a:t>服务器上，并且只有在客户端显式执行删除操作时，它们才能被删除。</a:t>
            </a:r>
          </a:p>
          <a:p>
            <a:pPr lvl="1"/>
            <a:r>
              <a:rPr lang="en-US" altLang="zh-CN" dirty="0"/>
              <a:t>2</a:t>
            </a:r>
            <a:r>
              <a:rPr lang="zh-CN" altLang="en-US" dirty="0"/>
              <a:t>）持久顺序节点</a:t>
            </a:r>
            <a:r>
              <a:rPr lang="en-US" altLang="zh-CN" dirty="0"/>
              <a:t>PERSISTENT_SEQUENTIAL</a:t>
            </a:r>
          </a:p>
          <a:p>
            <a:pPr lvl="2"/>
            <a:r>
              <a:rPr lang="zh-CN" altLang="en-US" dirty="0"/>
              <a:t>持久顺序节点的基本特性与持久节点相同，额外特性表现在顺序性上。在</a:t>
            </a:r>
            <a:r>
              <a:rPr lang="en-US" altLang="zh-CN" dirty="0" err="1"/>
              <a:t>ZooKeeper</a:t>
            </a:r>
            <a:r>
              <a:rPr lang="zh-CN" altLang="en-US" dirty="0"/>
              <a:t>中，每个父节点都会为它的第一级子节点维护一份顺序，用于记录每个子节点创建的先后顺序。基于这个顺序特性，在创建子节点的时候，可以设置这个标记，那么在创建节点过程中，</a:t>
            </a:r>
            <a:r>
              <a:rPr lang="en-US" altLang="zh-CN" dirty="0" err="1"/>
              <a:t>ZooKeeper</a:t>
            </a:r>
            <a:r>
              <a:rPr lang="zh-CN" altLang="en-US" dirty="0"/>
              <a:t>会自动为给定节点名加上一个数字后缀，作为一个新的、完整的节点名。不过</a:t>
            </a:r>
            <a:r>
              <a:rPr lang="en-US" altLang="zh-CN" dirty="0" err="1"/>
              <a:t>ZooKeeper</a:t>
            </a:r>
            <a:r>
              <a:rPr lang="zh-CN" altLang="en-US" dirty="0"/>
              <a:t>会给此类节点名称进行顺序编号，自动在给定节点名后加上一个数字后缀。这个数字后缀的上限是整型的最大值，其格式为“</a:t>
            </a:r>
            <a:r>
              <a:rPr lang="en-US" altLang="zh-CN" dirty="0"/>
              <a:t>%10d”</a:t>
            </a:r>
            <a:r>
              <a:rPr lang="zh-CN" altLang="en-US" dirty="0"/>
              <a:t>（</a:t>
            </a:r>
            <a:r>
              <a:rPr lang="en-US" altLang="zh-CN" dirty="0"/>
              <a:t>10</a:t>
            </a:r>
            <a:r>
              <a:rPr lang="zh-CN" altLang="en-US" dirty="0"/>
              <a:t>位数字，没有数值的数位用</a:t>
            </a:r>
            <a:r>
              <a:rPr lang="en-US" altLang="zh-CN" dirty="0"/>
              <a:t>0</a:t>
            </a:r>
            <a:r>
              <a:rPr lang="zh-CN" altLang="en-US" dirty="0"/>
              <a:t>补充，例如“</a:t>
            </a:r>
            <a:r>
              <a:rPr lang="en-US" altLang="zh-CN" dirty="0"/>
              <a:t>0000000001”</a:t>
            </a:r>
            <a:r>
              <a:rPr lang="zh-CN" altLang="en-US" dirty="0"/>
              <a:t>），当计数值大于</a:t>
            </a:r>
            <a:r>
              <a:rPr lang="en-US" altLang="zh-CN" dirty="0"/>
              <a:t>2</a:t>
            </a:r>
            <a:r>
              <a:rPr lang="en-US" altLang="zh-CN" baseline="30000" dirty="0"/>
              <a:t>32</a:t>
            </a:r>
            <a:r>
              <a:rPr lang="en-US" altLang="zh-CN" dirty="0"/>
              <a:t>-1</a:t>
            </a:r>
            <a:r>
              <a:rPr lang="zh-CN" altLang="en-US" dirty="0"/>
              <a:t>时，计数器将溢出。</a:t>
            </a:r>
          </a:p>
        </p:txBody>
      </p:sp>
    </p:spTree>
    <p:extLst>
      <p:ext uri="{BB962C8B-B14F-4D97-AF65-F5344CB8AC3E}">
        <p14:creationId xmlns:p14="http://schemas.microsoft.com/office/powerpoint/2010/main" val="409458235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AFCC7-8CB8-40D5-8C4D-DD8A2C175DBD}"/>
              </a:ext>
            </a:extLst>
          </p:cNvPr>
          <p:cNvSpPr>
            <a:spLocks noGrp="1"/>
          </p:cNvSpPr>
          <p:nvPr>
            <p:ph type="title"/>
          </p:nvPr>
        </p:nvSpPr>
        <p:spPr/>
        <p:txBody>
          <a:bodyPr/>
          <a:lstStyle/>
          <a:p>
            <a:r>
              <a:rPr lang="en-US" altLang="zh-CN" dirty="0">
                <a:latin typeface="+mj-ea"/>
              </a:rPr>
              <a:t>【</a:t>
            </a:r>
            <a:r>
              <a:rPr lang="zh-CN" altLang="en-US" dirty="0">
                <a:latin typeface="+mj-ea"/>
              </a:rPr>
              <a:t>知识与能力要求</a:t>
            </a:r>
            <a:r>
              <a:rPr lang="en-US" altLang="zh-CN" dirty="0">
                <a:latin typeface="+mj-ea"/>
              </a:rPr>
              <a:t>】</a:t>
            </a:r>
            <a:endParaRPr lang="zh-CN" altLang="en-US" dirty="0">
              <a:latin typeface="+mj-ea"/>
            </a:endParaRPr>
          </a:p>
        </p:txBody>
      </p:sp>
      <p:pic>
        <p:nvPicPr>
          <p:cNvPr id="8" name="内容占位符 7" descr="图片包含 屏幕截图&#10;&#10;描述已自动生成">
            <a:extLst>
              <a:ext uri="{FF2B5EF4-FFF2-40B4-BE49-F238E27FC236}">
                <a16:creationId xmlns:a16="http://schemas.microsoft.com/office/drawing/2014/main" id="{C834E9E6-ED91-4509-9686-3D74F8B461D2}"/>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72263" y="1370013"/>
            <a:ext cx="3199474" cy="3262312"/>
          </a:xfrm>
          <a:prstGeom prst="rect">
            <a:avLst/>
          </a:prstGeom>
        </p:spPr>
      </p:pic>
    </p:spTree>
    <p:extLst>
      <p:ext uri="{BB962C8B-B14F-4D97-AF65-F5344CB8AC3E}">
        <p14:creationId xmlns:p14="http://schemas.microsoft.com/office/powerpoint/2010/main" val="234520343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21851-69BC-4AF4-8B7D-341AE1C7DEF5}"/>
              </a:ext>
            </a:extLst>
          </p:cNvPr>
          <p:cNvSpPr>
            <a:spLocks noGrp="1"/>
          </p:cNvSpPr>
          <p:nvPr>
            <p:ph type="title"/>
          </p:nvPr>
        </p:nvSpPr>
        <p:spPr/>
        <p:txBody>
          <a:bodyPr/>
          <a:lstStyle/>
          <a:p>
            <a:r>
              <a:rPr lang="en-US" altLang="zh-CN" dirty="0"/>
              <a:t>6.3.2  </a:t>
            </a:r>
            <a:r>
              <a:rPr lang="zh-CN" altLang="en-US" dirty="0"/>
              <a:t>节点特性</a:t>
            </a:r>
          </a:p>
        </p:txBody>
      </p:sp>
      <p:sp>
        <p:nvSpPr>
          <p:cNvPr id="3" name="内容占位符 2">
            <a:extLst>
              <a:ext uri="{FF2B5EF4-FFF2-40B4-BE49-F238E27FC236}">
                <a16:creationId xmlns:a16="http://schemas.microsoft.com/office/drawing/2014/main" id="{FC1D4C37-67A7-43D3-8B8D-AB1AA4C3983E}"/>
              </a:ext>
            </a:extLst>
          </p:cNvPr>
          <p:cNvSpPr>
            <a:spLocks noGrp="1"/>
          </p:cNvSpPr>
          <p:nvPr>
            <p:ph idx="1"/>
          </p:nvPr>
        </p:nvSpPr>
        <p:spPr/>
        <p:txBody>
          <a:bodyPr>
            <a:normAutofit/>
          </a:bodyPr>
          <a:lstStyle/>
          <a:p>
            <a:r>
              <a:rPr lang="en-US" altLang="zh-CN" dirty="0"/>
              <a:t>1. </a:t>
            </a:r>
            <a:r>
              <a:rPr lang="zh-CN" altLang="en-US" dirty="0"/>
              <a:t>节点类型</a:t>
            </a:r>
          </a:p>
          <a:p>
            <a:pPr lvl="1"/>
            <a:r>
              <a:rPr lang="en-US" altLang="zh-CN" dirty="0"/>
              <a:t>3</a:t>
            </a:r>
            <a:r>
              <a:rPr lang="zh-CN" altLang="en-US" dirty="0"/>
              <a:t>）临时节点</a:t>
            </a:r>
            <a:r>
              <a:rPr lang="en-US" altLang="zh-CN" dirty="0"/>
              <a:t>EPHEMERAL</a:t>
            </a:r>
          </a:p>
          <a:p>
            <a:pPr lvl="2"/>
            <a:r>
              <a:rPr lang="zh-CN" altLang="en-US" dirty="0"/>
              <a:t>与持久节点不同的是，临时节点的生命周期依赖于创建它的会话，也就是说，如果客户端会话失效，临时节点将被自动删除，当然也可以手动删除。注意，这里提到的是客户端会话失效，而非</a:t>
            </a:r>
            <a:r>
              <a:rPr lang="en-US" altLang="zh-CN" dirty="0"/>
              <a:t>TCP</a:t>
            </a:r>
            <a:r>
              <a:rPr lang="zh-CN" altLang="en-US" dirty="0"/>
              <a:t>连接断开。另外，</a:t>
            </a:r>
            <a:r>
              <a:rPr lang="en-US" altLang="zh-CN" dirty="0" err="1"/>
              <a:t>ZooKeeper</a:t>
            </a:r>
            <a:r>
              <a:rPr lang="zh-CN" altLang="en-US" dirty="0"/>
              <a:t>规定临时节点不允许拥有子节点。</a:t>
            </a:r>
          </a:p>
          <a:p>
            <a:pPr lvl="1"/>
            <a:r>
              <a:rPr lang="en-US" altLang="zh-CN" dirty="0"/>
              <a:t>4</a:t>
            </a:r>
            <a:r>
              <a:rPr lang="zh-CN" altLang="en-US" dirty="0"/>
              <a:t>）临时顺序节点</a:t>
            </a:r>
            <a:r>
              <a:rPr lang="en-US" altLang="zh-CN" dirty="0"/>
              <a:t>EPHEMERAL_SEQUENTIAL</a:t>
            </a:r>
          </a:p>
          <a:p>
            <a:pPr lvl="2"/>
            <a:r>
              <a:rPr lang="zh-CN" altLang="en-US" dirty="0"/>
              <a:t>临时顺序节点的基本特性和临时节点也是一致的，同样是在临时节点的基础上，添加了顺序的特性。</a:t>
            </a:r>
          </a:p>
        </p:txBody>
      </p:sp>
    </p:spTree>
    <p:extLst>
      <p:ext uri="{BB962C8B-B14F-4D97-AF65-F5344CB8AC3E}">
        <p14:creationId xmlns:p14="http://schemas.microsoft.com/office/powerpoint/2010/main" val="3218008126"/>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21851-69BC-4AF4-8B7D-341AE1C7DEF5}"/>
              </a:ext>
            </a:extLst>
          </p:cNvPr>
          <p:cNvSpPr>
            <a:spLocks noGrp="1"/>
          </p:cNvSpPr>
          <p:nvPr>
            <p:ph type="title"/>
          </p:nvPr>
        </p:nvSpPr>
        <p:spPr/>
        <p:txBody>
          <a:bodyPr/>
          <a:lstStyle/>
          <a:p>
            <a:r>
              <a:rPr lang="en-US" altLang="zh-CN" dirty="0"/>
              <a:t>6.3.2  </a:t>
            </a:r>
            <a:r>
              <a:rPr lang="zh-CN" altLang="en-US" dirty="0"/>
              <a:t>节点特性</a:t>
            </a:r>
          </a:p>
        </p:txBody>
      </p:sp>
      <p:sp>
        <p:nvSpPr>
          <p:cNvPr id="3" name="内容占位符 2">
            <a:extLst>
              <a:ext uri="{FF2B5EF4-FFF2-40B4-BE49-F238E27FC236}">
                <a16:creationId xmlns:a16="http://schemas.microsoft.com/office/drawing/2014/main" id="{FC1D4C37-67A7-43D3-8B8D-AB1AA4C3983E}"/>
              </a:ext>
            </a:extLst>
          </p:cNvPr>
          <p:cNvSpPr>
            <a:spLocks noGrp="1"/>
          </p:cNvSpPr>
          <p:nvPr>
            <p:ph idx="1"/>
          </p:nvPr>
        </p:nvSpPr>
        <p:spPr/>
        <p:txBody>
          <a:bodyPr>
            <a:normAutofit fontScale="92500" lnSpcReduction="10000"/>
          </a:bodyPr>
          <a:lstStyle/>
          <a:p>
            <a:r>
              <a:rPr lang="en-US" altLang="zh-CN" dirty="0"/>
              <a:t>2. </a:t>
            </a:r>
            <a:r>
              <a:rPr lang="zh-CN" altLang="zh-CN" dirty="0"/>
              <a:t>节点结构</a:t>
            </a:r>
          </a:p>
          <a:p>
            <a:pPr lvl="1"/>
            <a:r>
              <a:rPr lang="en-US" altLang="zh-CN" dirty="0" err="1"/>
              <a:t>ZooKeeper</a:t>
            </a:r>
            <a:r>
              <a:rPr lang="zh-CN" altLang="zh-CN" dirty="0"/>
              <a:t>命名空间中的</a:t>
            </a:r>
            <a:r>
              <a:rPr lang="en-US" altLang="zh-CN" dirty="0" err="1"/>
              <a:t>ZNode</a:t>
            </a:r>
            <a:r>
              <a:rPr lang="zh-CN" altLang="zh-CN" dirty="0"/>
              <a:t>，兼具文件和目录两种特点，既能像文件一样维护着数据、元信息、</a:t>
            </a:r>
            <a:r>
              <a:rPr lang="en-US" altLang="zh-CN" dirty="0"/>
              <a:t>ACL</a:t>
            </a:r>
            <a:r>
              <a:rPr lang="zh-CN" altLang="zh-CN" dirty="0"/>
              <a:t>、时间戳等数据结构，又能像目录一样可以作为路径标识的一部分。每个</a:t>
            </a:r>
            <a:r>
              <a:rPr lang="en-US" altLang="zh-CN" dirty="0" err="1"/>
              <a:t>ZNode</a:t>
            </a:r>
            <a:r>
              <a:rPr lang="zh-CN" altLang="zh-CN" dirty="0"/>
              <a:t>由</a:t>
            </a:r>
            <a:r>
              <a:rPr lang="en-US" altLang="zh-CN" dirty="0"/>
              <a:t>3</a:t>
            </a:r>
            <a:r>
              <a:rPr lang="zh-CN" altLang="zh-CN" dirty="0"/>
              <a:t>部分组成：</a:t>
            </a:r>
          </a:p>
          <a:p>
            <a:pPr lvl="2"/>
            <a:r>
              <a:rPr lang="zh-CN" altLang="zh-CN" dirty="0"/>
              <a:t>（</a:t>
            </a:r>
            <a:r>
              <a:rPr lang="en-US" altLang="zh-CN" dirty="0"/>
              <a:t>1</a:t>
            </a:r>
            <a:r>
              <a:rPr lang="zh-CN" altLang="zh-CN" dirty="0"/>
              <a:t>）</a:t>
            </a:r>
            <a:r>
              <a:rPr lang="en-US" altLang="zh-CN" dirty="0"/>
              <a:t>stat</a:t>
            </a:r>
            <a:r>
              <a:rPr lang="zh-CN" altLang="zh-CN" dirty="0"/>
              <a:t>：状态信息，描述该</a:t>
            </a:r>
            <a:r>
              <a:rPr lang="en-US" altLang="zh-CN" dirty="0" err="1"/>
              <a:t>ZNode</a:t>
            </a:r>
            <a:r>
              <a:rPr lang="zh-CN" altLang="zh-CN" dirty="0"/>
              <a:t>的版本、权限等信息。</a:t>
            </a:r>
          </a:p>
          <a:p>
            <a:pPr lvl="2"/>
            <a:r>
              <a:rPr lang="zh-CN" altLang="zh-CN" dirty="0"/>
              <a:t>（</a:t>
            </a:r>
            <a:r>
              <a:rPr lang="en-US" altLang="zh-CN" dirty="0"/>
              <a:t>2</a:t>
            </a:r>
            <a:r>
              <a:rPr lang="zh-CN" altLang="zh-CN" dirty="0"/>
              <a:t>）</a:t>
            </a:r>
            <a:r>
              <a:rPr lang="en-US" altLang="zh-CN" dirty="0"/>
              <a:t>data</a:t>
            </a:r>
            <a:r>
              <a:rPr lang="zh-CN" altLang="zh-CN" dirty="0"/>
              <a:t>：与该</a:t>
            </a:r>
            <a:r>
              <a:rPr lang="en-US" altLang="zh-CN" dirty="0" err="1"/>
              <a:t>ZNode</a:t>
            </a:r>
            <a:r>
              <a:rPr lang="zh-CN" altLang="zh-CN" dirty="0"/>
              <a:t>关联的数据。</a:t>
            </a:r>
          </a:p>
          <a:p>
            <a:pPr lvl="2"/>
            <a:r>
              <a:rPr lang="zh-CN" altLang="zh-CN" dirty="0"/>
              <a:t>（</a:t>
            </a:r>
            <a:r>
              <a:rPr lang="en-US" altLang="zh-CN" dirty="0"/>
              <a:t>3</a:t>
            </a:r>
            <a:r>
              <a:rPr lang="zh-CN" altLang="zh-CN" dirty="0"/>
              <a:t>）</a:t>
            </a:r>
            <a:r>
              <a:rPr lang="en-US" altLang="zh-CN" dirty="0"/>
              <a:t>children</a:t>
            </a:r>
            <a:r>
              <a:rPr lang="zh-CN" altLang="zh-CN" dirty="0"/>
              <a:t>：该</a:t>
            </a:r>
            <a:r>
              <a:rPr lang="en-US" altLang="zh-CN" dirty="0" err="1"/>
              <a:t>ZNode</a:t>
            </a:r>
            <a:r>
              <a:rPr lang="zh-CN" altLang="zh-CN" dirty="0"/>
              <a:t>下的子节点。</a:t>
            </a:r>
          </a:p>
          <a:p>
            <a:pPr lvl="1"/>
            <a:r>
              <a:rPr lang="en-US" altLang="zh-CN" dirty="0" err="1"/>
              <a:t>ZooKeeper</a:t>
            </a:r>
            <a:r>
              <a:rPr lang="zh-CN" altLang="zh-CN" dirty="0"/>
              <a:t>虽然可以关联一些数据，但并没有被设计为常规的数据库或者大数据存储，相反的是，它用来管理调度数据，比如分布式应用中的配置文件信息、状态信息、汇集位置等。这些数据的共同特性就是它们都是很小的数据，通常以</a:t>
            </a:r>
            <a:r>
              <a:rPr lang="en-US" altLang="zh-CN" dirty="0"/>
              <a:t>KB</a:t>
            </a:r>
            <a:r>
              <a:rPr lang="zh-CN" altLang="zh-CN" dirty="0"/>
              <a:t>为大小单位。</a:t>
            </a:r>
            <a:r>
              <a:rPr lang="en-US" altLang="zh-CN" dirty="0" err="1"/>
              <a:t>ZooKeeper</a:t>
            </a:r>
            <a:r>
              <a:rPr lang="zh-CN" altLang="zh-CN" dirty="0"/>
              <a:t>的服务器和客户端都被设计为严格检查并限制每个</a:t>
            </a:r>
            <a:r>
              <a:rPr lang="en-US" altLang="zh-CN" dirty="0" err="1"/>
              <a:t>ZNode</a:t>
            </a:r>
            <a:r>
              <a:rPr lang="zh-CN" altLang="zh-CN" dirty="0"/>
              <a:t>的数据大小至多</a:t>
            </a:r>
            <a:r>
              <a:rPr lang="en-US" altLang="zh-CN" dirty="0"/>
              <a:t>1M</a:t>
            </a:r>
            <a:r>
              <a:rPr lang="zh-CN" altLang="zh-CN" dirty="0"/>
              <a:t>，但常规使用中应该远小于此值。</a:t>
            </a:r>
          </a:p>
        </p:txBody>
      </p:sp>
    </p:spTree>
    <p:extLst>
      <p:ext uri="{BB962C8B-B14F-4D97-AF65-F5344CB8AC3E}">
        <p14:creationId xmlns:p14="http://schemas.microsoft.com/office/powerpoint/2010/main" val="540228517"/>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21851-69BC-4AF4-8B7D-341AE1C7DEF5}"/>
              </a:ext>
            </a:extLst>
          </p:cNvPr>
          <p:cNvSpPr>
            <a:spLocks noGrp="1"/>
          </p:cNvSpPr>
          <p:nvPr>
            <p:ph type="title"/>
          </p:nvPr>
        </p:nvSpPr>
        <p:spPr/>
        <p:txBody>
          <a:bodyPr/>
          <a:lstStyle/>
          <a:p>
            <a:r>
              <a:rPr lang="en-US" altLang="zh-CN" dirty="0"/>
              <a:t>6.3.2  </a:t>
            </a:r>
            <a:r>
              <a:rPr lang="zh-CN" altLang="en-US" dirty="0"/>
              <a:t>节点特性</a:t>
            </a:r>
          </a:p>
        </p:txBody>
      </p:sp>
      <p:sp>
        <p:nvSpPr>
          <p:cNvPr id="3" name="内容占位符 2">
            <a:extLst>
              <a:ext uri="{FF2B5EF4-FFF2-40B4-BE49-F238E27FC236}">
                <a16:creationId xmlns:a16="http://schemas.microsoft.com/office/drawing/2014/main" id="{FC1D4C37-67A7-43D3-8B8D-AB1AA4C3983E}"/>
              </a:ext>
            </a:extLst>
          </p:cNvPr>
          <p:cNvSpPr>
            <a:spLocks noGrp="1"/>
          </p:cNvSpPr>
          <p:nvPr>
            <p:ph idx="1"/>
          </p:nvPr>
        </p:nvSpPr>
        <p:spPr/>
        <p:txBody>
          <a:bodyPr>
            <a:normAutofit fontScale="62500" lnSpcReduction="20000"/>
          </a:bodyPr>
          <a:lstStyle/>
          <a:p>
            <a:r>
              <a:rPr lang="en-US" altLang="zh-CN" dirty="0"/>
              <a:t>3. </a:t>
            </a:r>
            <a:r>
              <a:rPr lang="zh-CN" altLang="zh-CN" dirty="0"/>
              <a:t>节点状态信息</a:t>
            </a:r>
          </a:p>
          <a:p>
            <a:pPr lvl="1"/>
            <a:r>
              <a:rPr lang="zh-CN" altLang="en-US" dirty="0"/>
              <a:t>一个</a:t>
            </a:r>
            <a:r>
              <a:rPr lang="en-US" altLang="zh-CN" dirty="0" err="1"/>
              <a:t>ZNode</a:t>
            </a:r>
            <a:r>
              <a:rPr lang="zh-CN" altLang="en-US" dirty="0"/>
              <a:t>除了存储数据内容，还存储了许多表示其自身状态的重要信息，例如，通过后续内容讲述的</a:t>
            </a:r>
            <a:r>
              <a:rPr lang="en-US" altLang="zh-CN" dirty="0" err="1"/>
              <a:t>ZooKeeper</a:t>
            </a:r>
            <a:r>
              <a:rPr lang="en-US" altLang="zh-CN" dirty="0"/>
              <a:t> Shell</a:t>
            </a:r>
            <a:r>
              <a:rPr lang="zh-CN" altLang="en-US" dirty="0"/>
              <a:t>命令来获取一个数据节点的内容及状态，如下所示。</a:t>
            </a:r>
          </a:p>
          <a:p>
            <a:pPr marL="342900" lvl="1" indent="0">
              <a:buNone/>
            </a:pPr>
            <a:r>
              <a:rPr lang="en-US" altLang="zh-CN" i="1" dirty="0"/>
              <a:t>[</a:t>
            </a:r>
            <a:r>
              <a:rPr lang="en-US" altLang="zh-CN" i="1" dirty="0" err="1"/>
              <a:t>zk</a:t>
            </a:r>
            <a:r>
              <a:rPr lang="en-US" altLang="zh-CN" i="1" dirty="0"/>
              <a:t>: slave1:2181(CONNECTED) 3] get /</a:t>
            </a:r>
            <a:r>
              <a:rPr lang="en-US" altLang="zh-CN" i="1" dirty="0" err="1"/>
              <a:t>xijing</a:t>
            </a:r>
            <a:endParaRPr lang="en-US" altLang="zh-CN" i="1" dirty="0"/>
          </a:p>
          <a:p>
            <a:pPr marL="342900" lvl="1" indent="0">
              <a:buNone/>
            </a:pPr>
            <a:r>
              <a:rPr lang="en-US" altLang="zh-CN" i="1" dirty="0"/>
              <a:t>it's a persistent node </a:t>
            </a:r>
          </a:p>
          <a:p>
            <a:pPr marL="342900" lvl="1" indent="0">
              <a:buNone/>
            </a:pPr>
            <a:r>
              <a:rPr lang="en-US" altLang="zh-CN" i="1" dirty="0" err="1"/>
              <a:t>cZxid</a:t>
            </a:r>
            <a:r>
              <a:rPr lang="en-US" altLang="zh-CN" i="1" dirty="0"/>
              <a:t> = 0x600000002</a:t>
            </a:r>
          </a:p>
          <a:p>
            <a:pPr marL="342900" lvl="1" indent="0">
              <a:buNone/>
            </a:pPr>
            <a:r>
              <a:rPr lang="en-US" altLang="zh-CN" i="1" dirty="0" err="1"/>
              <a:t>ctime</a:t>
            </a:r>
            <a:r>
              <a:rPr lang="en-US" altLang="zh-CN" i="1" dirty="0"/>
              <a:t> = Mon Jul 08 10:15:00 EDT 2019</a:t>
            </a:r>
          </a:p>
          <a:p>
            <a:pPr marL="342900" lvl="1" indent="0">
              <a:buNone/>
            </a:pPr>
            <a:r>
              <a:rPr lang="en-US" altLang="zh-CN" i="1" dirty="0" err="1"/>
              <a:t>mZxid</a:t>
            </a:r>
            <a:r>
              <a:rPr lang="en-US" altLang="zh-CN" i="1" dirty="0"/>
              <a:t> = 0x600000002</a:t>
            </a:r>
          </a:p>
          <a:p>
            <a:pPr marL="342900" lvl="1" indent="0">
              <a:buNone/>
            </a:pPr>
            <a:r>
              <a:rPr lang="en-US" altLang="zh-CN" i="1" dirty="0" err="1"/>
              <a:t>mtime</a:t>
            </a:r>
            <a:r>
              <a:rPr lang="en-US" altLang="zh-CN" i="1" dirty="0"/>
              <a:t> = Mon Jul 08 10:15:00 EDT 2019</a:t>
            </a:r>
          </a:p>
          <a:p>
            <a:pPr marL="342900" lvl="1" indent="0">
              <a:buNone/>
            </a:pPr>
            <a:r>
              <a:rPr lang="en-US" altLang="zh-CN" i="1" dirty="0" err="1"/>
              <a:t>pZxid</a:t>
            </a:r>
            <a:r>
              <a:rPr lang="en-US" altLang="zh-CN" i="1" dirty="0"/>
              <a:t> = 0x600000002</a:t>
            </a:r>
          </a:p>
          <a:p>
            <a:pPr marL="342900" lvl="1" indent="0">
              <a:buNone/>
            </a:pPr>
            <a:r>
              <a:rPr lang="en-US" altLang="zh-CN" i="1" dirty="0" err="1"/>
              <a:t>cversion</a:t>
            </a:r>
            <a:r>
              <a:rPr lang="en-US" altLang="zh-CN" i="1" dirty="0"/>
              <a:t> = 0 </a:t>
            </a:r>
          </a:p>
          <a:p>
            <a:pPr marL="342900" lvl="1" indent="0">
              <a:buNone/>
            </a:pPr>
            <a:r>
              <a:rPr lang="en-US" altLang="zh-CN" i="1" dirty="0" err="1"/>
              <a:t>dataVersion</a:t>
            </a:r>
            <a:r>
              <a:rPr lang="en-US" altLang="zh-CN" i="1" dirty="0"/>
              <a:t> = 0 </a:t>
            </a:r>
          </a:p>
          <a:p>
            <a:pPr marL="342900" lvl="1" indent="0">
              <a:buNone/>
            </a:pPr>
            <a:r>
              <a:rPr lang="en-US" altLang="zh-CN" i="1" dirty="0" err="1"/>
              <a:t>aclVersion</a:t>
            </a:r>
            <a:r>
              <a:rPr lang="en-US" altLang="zh-CN" i="1" dirty="0"/>
              <a:t> = 0 </a:t>
            </a:r>
          </a:p>
          <a:p>
            <a:pPr marL="342900" lvl="1" indent="0">
              <a:buNone/>
            </a:pPr>
            <a:r>
              <a:rPr lang="en-US" altLang="zh-CN" i="1" dirty="0" err="1"/>
              <a:t>ephemeralOwner</a:t>
            </a:r>
            <a:r>
              <a:rPr lang="en-US" altLang="zh-CN" i="1" dirty="0"/>
              <a:t> = 0x0</a:t>
            </a:r>
          </a:p>
          <a:p>
            <a:pPr marL="342900" lvl="1" indent="0">
              <a:buNone/>
            </a:pPr>
            <a:r>
              <a:rPr lang="en-US" altLang="zh-CN" i="1" dirty="0" err="1"/>
              <a:t>dataLength</a:t>
            </a:r>
            <a:r>
              <a:rPr lang="en-US" altLang="zh-CN" i="1" dirty="0"/>
              <a:t> = 22</a:t>
            </a:r>
          </a:p>
          <a:p>
            <a:pPr marL="342900" lvl="1" indent="0">
              <a:buNone/>
            </a:pPr>
            <a:r>
              <a:rPr lang="en-US" altLang="zh-CN" i="1" dirty="0" err="1"/>
              <a:t>numChildren</a:t>
            </a:r>
            <a:r>
              <a:rPr lang="en-US" altLang="zh-CN" i="1" dirty="0"/>
              <a:t> = 0 </a:t>
            </a:r>
          </a:p>
          <a:p>
            <a:pPr marL="342900" lvl="1" indent="0">
              <a:buNone/>
            </a:pPr>
            <a:r>
              <a:rPr lang="en-US" altLang="zh-CN" i="1" dirty="0"/>
              <a:t>[</a:t>
            </a:r>
            <a:r>
              <a:rPr lang="en-US" altLang="zh-CN" i="1" dirty="0" err="1"/>
              <a:t>zk</a:t>
            </a:r>
            <a:r>
              <a:rPr lang="en-US" altLang="zh-CN" i="1" dirty="0"/>
              <a:t>: slave1:2181(CONNECTED) 4]</a:t>
            </a:r>
            <a:endParaRPr lang="zh-CN" altLang="zh-CN" i="1" dirty="0"/>
          </a:p>
        </p:txBody>
      </p:sp>
    </p:spTree>
    <p:extLst>
      <p:ext uri="{BB962C8B-B14F-4D97-AF65-F5344CB8AC3E}">
        <p14:creationId xmlns:p14="http://schemas.microsoft.com/office/powerpoint/2010/main" val="383642360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21851-69BC-4AF4-8B7D-341AE1C7DEF5}"/>
              </a:ext>
            </a:extLst>
          </p:cNvPr>
          <p:cNvSpPr>
            <a:spLocks noGrp="1"/>
          </p:cNvSpPr>
          <p:nvPr>
            <p:ph type="title"/>
          </p:nvPr>
        </p:nvSpPr>
        <p:spPr/>
        <p:txBody>
          <a:bodyPr/>
          <a:lstStyle/>
          <a:p>
            <a:r>
              <a:rPr lang="en-US" altLang="zh-CN" dirty="0"/>
              <a:t>6.3.2  </a:t>
            </a:r>
            <a:r>
              <a:rPr lang="zh-CN" altLang="en-US" dirty="0"/>
              <a:t>节点特性</a:t>
            </a:r>
          </a:p>
        </p:txBody>
      </p:sp>
      <p:sp>
        <p:nvSpPr>
          <p:cNvPr id="3" name="内容占位符 2">
            <a:extLst>
              <a:ext uri="{FF2B5EF4-FFF2-40B4-BE49-F238E27FC236}">
                <a16:creationId xmlns:a16="http://schemas.microsoft.com/office/drawing/2014/main" id="{FC1D4C37-67A7-43D3-8B8D-AB1AA4C3983E}"/>
              </a:ext>
            </a:extLst>
          </p:cNvPr>
          <p:cNvSpPr>
            <a:spLocks noGrp="1"/>
          </p:cNvSpPr>
          <p:nvPr>
            <p:ph idx="1"/>
          </p:nvPr>
        </p:nvSpPr>
        <p:spPr/>
        <p:txBody>
          <a:bodyPr>
            <a:normAutofit fontScale="55000" lnSpcReduction="20000"/>
          </a:bodyPr>
          <a:lstStyle/>
          <a:p>
            <a:r>
              <a:rPr lang="en-US" altLang="zh-CN" dirty="0"/>
              <a:t>3. </a:t>
            </a:r>
            <a:r>
              <a:rPr lang="zh-CN" altLang="zh-CN" dirty="0"/>
              <a:t>节点状态信息</a:t>
            </a:r>
          </a:p>
          <a:p>
            <a:pPr lvl="1"/>
            <a:r>
              <a:rPr lang="zh-CN" altLang="en-US" dirty="0"/>
              <a:t>一个</a:t>
            </a:r>
            <a:r>
              <a:rPr lang="en-US" altLang="zh-CN" dirty="0" err="1"/>
              <a:t>ZNode</a:t>
            </a:r>
            <a:r>
              <a:rPr lang="zh-CN" altLang="en-US" dirty="0"/>
              <a:t>除了存储数据内容，还存储了许多表示其自身状态的重要信息，例如，通过后续内容讲述的</a:t>
            </a:r>
            <a:r>
              <a:rPr lang="en-US" altLang="zh-CN" dirty="0" err="1"/>
              <a:t>ZooKeeper</a:t>
            </a:r>
            <a:r>
              <a:rPr lang="en-US" altLang="zh-CN" dirty="0"/>
              <a:t> Shell</a:t>
            </a:r>
            <a:r>
              <a:rPr lang="zh-CN" altLang="en-US" dirty="0"/>
              <a:t>命令来获取一个数据节点的内容及状态，如下所示。</a:t>
            </a:r>
          </a:p>
          <a:p>
            <a:pPr marL="342900" lvl="1" indent="0">
              <a:buNone/>
            </a:pPr>
            <a:r>
              <a:rPr lang="en-US" altLang="zh-CN" i="1" dirty="0"/>
              <a:t>[</a:t>
            </a:r>
            <a:r>
              <a:rPr lang="en-US" altLang="zh-CN" i="1" dirty="0" err="1"/>
              <a:t>zk</a:t>
            </a:r>
            <a:r>
              <a:rPr lang="en-US" altLang="zh-CN" i="1" dirty="0"/>
              <a:t>: slave1:2181(CONNECTED) 3] get /</a:t>
            </a:r>
            <a:r>
              <a:rPr lang="en-US" altLang="zh-CN" i="1" dirty="0" err="1"/>
              <a:t>xijing</a:t>
            </a:r>
            <a:endParaRPr lang="en-US" altLang="zh-CN" i="1" dirty="0"/>
          </a:p>
          <a:p>
            <a:pPr marL="342900" lvl="1" indent="0">
              <a:buNone/>
            </a:pPr>
            <a:r>
              <a:rPr lang="en-US" altLang="zh-CN" i="1" dirty="0"/>
              <a:t>it's a persistent node </a:t>
            </a:r>
            <a:r>
              <a:rPr lang="en-US" altLang="zh-CN" dirty="0"/>
              <a:t>	# </a:t>
            </a:r>
            <a:r>
              <a:rPr lang="zh-CN" altLang="zh-CN" dirty="0"/>
              <a:t>数据节点的数据内容</a:t>
            </a:r>
          </a:p>
          <a:p>
            <a:pPr marL="342900" lvl="1" indent="0">
              <a:buNone/>
            </a:pPr>
            <a:r>
              <a:rPr lang="en-US" altLang="zh-CN" i="1" dirty="0" err="1"/>
              <a:t>cZxid</a:t>
            </a:r>
            <a:r>
              <a:rPr lang="en-US" altLang="zh-CN" i="1" dirty="0"/>
              <a:t> = 0x600000002</a:t>
            </a:r>
            <a:r>
              <a:rPr lang="en-US" altLang="zh-CN" dirty="0"/>
              <a:t>	# </a:t>
            </a:r>
            <a:r>
              <a:rPr lang="zh-CN" altLang="zh-CN" dirty="0"/>
              <a:t>数据节点创建时的事务</a:t>
            </a:r>
            <a:r>
              <a:rPr lang="en-US" altLang="zh-CN" dirty="0"/>
              <a:t>ID</a:t>
            </a:r>
            <a:endParaRPr lang="en-US" altLang="zh-CN" i="1" dirty="0"/>
          </a:p>
          <a:p>
            <a:pPr marL="342900" lvl="1" indent="0">
              <a:buNone/>
            </a:pPr>
            <a:r>
              <a:rPr lang="en-US" altLang="zh-CN" i="1" dirty="0" err="1"/>
              <a:t>ctime</a:t>
            </a:r>
            <a:r>
              <a:rPr lang="en-US" altLang="zh-CN" i="1" dirty="0"/>
              <a:t> = Mon Jul 08 10:15:00 EDT 2019</a:t>
            </a:r>
            <a:r>
              <a:rPr lang="en-US" altLang="zh-CN" dirty="0"/>
              <a:t>	# </a:t>
            </a:r>
            <a:r>
              <a:rPr lang="zh-CN" altLang="zh-CN" dirty="0"/>
              <a:t>数据节点创建时的时间</a:t>
            </a:r>
            <a:endParaRPr lang="en-US" altLang="zh-CN" i="1" dirty="0"/>
          </a:p>
          <a:p>
            <a:pPr marL="342900" lvl="1" indent="0">
              <a:buNone/>
            </a:pPr>
            <a:r>
              <a:rPr lang="en-US" altLang="zh-CN" i="1" dirty="0" err="1"/>
              <a:t>mZxid</a:t>
            </a:r>
            <a:r>
              <a:rPr lang="en-US" altLang="zh-CN" i="1" dirty="0"/>
              <a:t> = 0x600000002</a:t>
            </a:r>
            <a:r>
              <a:rPr lang="en-US" altLang="zh-CN" dirty="0"/>
              <a:t>	# </a:t>
            </a:r>
            <a:r>
              <a:rPr lang="zh-CN" altLang="zh-CN" dirty="0"/>
              <a:t>数据节点最后一次更新时的事务</a:t>
            </a:r>
            <a:r>
              <a:rPr lang="en-US" altLang="zh-CN" dirty="0"/>
              <a:t>ID</a:t>
            </a:r>
            <a:endParaRPr lang="zh-CN" altLang="zh-CN" dirty="0"/>
          </a:p>
          <a:p>
            <a:pPr marL="342900" lvl="1" indent="0">
              <a:buNone/>
            </a:pPr>
            <a:r>
              <a:rPr lang="en-US" altLang="zh-CN" i="1" dirty="0" err="1"/>
              <a:t>mtime</a:t>
            </a:r>
            <a:r>
              <a:rPr lang="en-US" altLang="zh-CN" i="1" dirty="0"/>
              <a:t> = Mon Jul 08 10:15:00 EDT 2019</a:t>
            </a:r>
            <a:r>
              <a:rPr lang="en-US" altLang="zh-CN" dirty="0"/>
              <a:t># </a:t>
            </a:r>
            <a:r>
              <a:rPr lang="zh-CN" altLang="zh-CN" dirty="0"/>
              <a:t>数据节点最后一次更新时的时间</a:t>
            </a:r>
          </a:p>
          <a:p>
            <a:pPr marL="342900" lvl="1" indent="0">
              <a:buNone/>
            </a:pPr>
            <a:r>
              <a:rPr lang="en-US" altLang="zh-CN" i="1" dirty="0" err="1"/>
              <a:t>pZxid</a:t>
            </a:r>
            <a:r>
              <a:rPr lang="en-US" altLang="zh-CN" i="1" dirty="0"/>
              <a:t> = 0x600000002</a:t>
            </a:r>
            <a:r>
              <a:rPr lang="en-US" altLang="zh-CN" dirty="0"/>
              <a:t>	# </a:t>
            </a:r>
            <a:r>
              <a:rPr lang="zh-CN" altLang="zh-CN" dirty="0"/>
              <a:t>数据节点的子节点列表最后一次被修改（子节点列表的变更而非子节点内容的变更）时的事务</a:t>
            </a:r>
            <a:r>
              <a:rPr lang="en-US" altLang="zh-CN" dirty="0"/>
              <a:t>ID</a:t>
            </a:r>
            <a:endParaRPr lang="zh-CN" altLang="zh-CN" dirty="0"/>
          </a:p>
          <a:p>
            <a:pPr marL="342900" lvl="1" indent="0">
              <a:buNone/>
            </a:pPr>
            <a:r>
              <a:rPr lang="en-US" altLang="zh-CN" sz="2000" i="1" dirty="0" err="1"/>
              <a:t>cversion</a:t>
            </a:r>
            <a:r>
              <a:rPr lang="en-US" altLang="zh-CN" sz="2000" i="1" dirty="0"/>
              <a:t> = 0	# </a:t>
            </a:r>
            <a:r>
              <a:rPr lang="zh-CN" altLang="zh-CN" sz="2000" i="1" dirty="0"/>
              <a:t>子节点的版本号</a:t>
            </a:r>
          </a:p>
          <a:p>
            <a:pPr marL="342900" lvl="1" indent="0">
              <a:buNone/>
            </a:pPr>
            <a:r>
              <a:rPr lang="en-US" altLang="zh-CN" sz="2000" i="1" dirty="0" err="1"/>
              <a:t>dataVersion</a:t>
            </a:r>
            <a:r>
              <a:rPr lang="en-US" altLang="zh-CN" sz="2000" i="1" dirty="0"/>
              <a:t> = 0	# </a:t>
            </a:r>
            <a:r>
              <a:rPr lang="zh-CN" altLang="zh-CN" sz="2000" i="1" dirty="0"/>
              <a:t>数据节点的版本号</a:t>
            </a:r>
          </a:p>
          <a:p>
            <a:pPr marL="342900" lvl="1" indent="0">
              <a:buNone/>
            </a:pPr>
            <a:r>
              <a:rPr lang="en-US" altLang="zh-CN" sz="2000" i="1" dirty="0" err="1"/>
              <a:t>aclVersion</a:t>
            </a:r>
            <a:r>
              <a:rPr lang="en-US" altLang="zh-CN" sz="2000" i="1" dirty="0"/>
              <a:t> = 0	# </a:t>
            </a:r>
            <a:r>
              <a:rPr lang="zh-CN" altLang="zh-CN" sz="2000" i="1" dirty="0"/>
              <a:t>数据节点的</a:t>
            </a:r>
            <a:r>
              <a:rPr lang="en-US" altLang="zh-CN" sz="2000" i="1" dirty="0"/>
              <a:t>ACL</a:t>
            </a:r>
            <a:r>
              <a:rPr lang="zh-CN" altLang="zh-CN" sz="2000" i="1" dirty="0"/>
              <a:t>版本号</a:t>
            </a:r>
          </a:p>
          <a:p>
            <a:pPr marL="342900" lvl="1" indent="0">
              <a:buNone/>
            </a:pPr>
            <a:r>
              <a:rPr lang="en-US" altLang="zh-CN" sz="2000" i="1" dirty="0" err="1"/>
              <a:t>ephemeralOwner</a:t>
            </a:r>
            <a:r>
              <a:rPr lang="en-US" altLang="zh-CN" sz="2000" i="1" dirty="0"/>
              <a:t> = 0x0	# </a:t>
            </a:r>
            <a:r>
              <a:rPr lang="zh-CN" altLang="zh-CN" sz="2000" i="1" dirty="0"/>
              <a:t>如果节点是临时节点，则表示创建该节点的会话的</a:t>
            </a:r>
            <a:r>
              <a:rPr lang="en-US" altLang="zh-CN" sz="2000" i="1" dirty="0" err="1"/>
              <a:t>SessionID</a:t>
            </a:r>
            <a:r>
              <a:rPr lang="zh-CN" altLang="zh-CN" sz="2000" i="1" dirty="0"/>
              <a:t>；如果节点是持久节点，则该属性值为</a:t>
            </a:r>
            <a:r>
              <a:rPr lang="en-US" altLang="zh-CN" sz="2000" i="1" dirty="0"/>
              <a:t>0</a:t>
            </a:r>
            <a:endParaRPr lang="zh-CN" altLang="zh-CN" sz="2000" i="1" dirty="0"/>
          </a:p>
          <a:p>
            <a:pPr marL="342900" lvl="1" indent="0">
              <a:buNone/>
            </a:pPr>
            <a:r>
              <a:rPr lang="en-US" altLang="zh-CN" sz="2000" i="1" dirty="0" err="1"/>
              <a:t>dataLength</a:t>
            </a:r>
            <a:r>
              <a:rPr lang="en-US" altLang="zh-CN" sz="2000" i="1" dirty="0"/>
              <a:t> = 22	# </a:t>
            </a:r>
            <a:r>
              <a:rPr lang="zh-CN" altLang="zh-CN" sz="2000" i="1" dirty="0"/>
              <a:t>数据内容的长度</a:t>
            </a:r>
          </a:p>
          <a:p>
            <a:pPr marL="342900" lvl="1" indent="0">
              <a:buNone/>
            </a:pPr>
            <a:r>
              <a:rPr lang="en-US" altLang="zh-CN" sz="2000" i="1" dirty="0" err="1"/>
              <a:t>numChildren</a:t>
            </a:r>
            <a:r>
              <a:rPr lang="en-US" altLang="zh-CN" sz="2000" i="1" dirty="0"/>
              <a:t> = 0	# </a:t>
            </a:r>
            <a:r>
              <a:rPr lang="zh-CN" altLang="zh-CN" sz="2000" i="1" dirty="0"/>
              <a:t>数据节点当前的子节点个数</a:t>
            </a:r>
          </a:p>
          <a:p>
            <a:pPr marL="342900" lvl="1" indent="0">
              <a:buNone/>
            </a:pPr>
            <a:r>
              <a:rPr lang="en-US" altLang="zh-CN" i="1" dirty="0"/>
              <a:t>[</a:t>
            </a:r>
            <a:r>
              <a:rPr lang="en-US" altLang="zh-CN" i="1" dirty="0" err="1"/>
              <a:t>zk</a:t>
            </a:r>
            <a:r>
              <a:rPr lang="en-US" altLang="zh-CN" i="1" dirty="0"/>
              <a:t>: slave1:2181(CONNECTED) 4]</a:t>
            </a:r>
          </a:p>
        </p:txBody>
      </p:sp>
    </p:spTree>
    <p:extLst>
      <p:ext uri="{BB962C8B-B14F-4D97-AF65-F5344CB8AC3E}">
        <p14:creationId xmlns:p14="http://schemas.microsoft.com/office/powerpoint/2010/main" val="4165784515"/>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3CC0D-6C3F-45CF-B15E-8DA4128BDF8C}"/>
              </a:ext>
            </a:extLst>
          </p:cNvPr>
          <p:cNvSpPr>
            <a:spLocks noGrp="1"/>
          </p:cNvSpPr>
          <p:nvPr>
            <p:ph type="title"/>
          </p:nvPr>
        </p:nvSpPr>
        <p:spPr/>
        <p:txBody>
          <a:bodyPr/>
          <a:lstStyle/>
          <a:p>
            <a:r>
              <a:rPr lang="zh-CN" altLang="zh-CN" dirty="0"/>
              <a:t>节点</a:t>
            </a:r>
            <a:r>
              <a:rPr lang="en-US" altLang="zh-CN" dirty="0"/>
              <a:t>Stat</a:t>
            </a:r>
            <a:r>
              <a:rPr lang="zh-CN" altLang="zh-CN" dirty="0"/>
              <a:t>对象状态属性说明</a:t>
            </a:r>
            <a:endParaRPr lang="zh-CN" altLang="en-US" dirty="0"/>
          </a:p>
        </p:txBody>
      </p:sp>
      <p:graphicFrame>
        <p:nvGraphicFramePr>
          <p:cNvPr id="4" name="内容占位符 3">
            <a:extLst>
              <a:ext uri="{FF2B5EF4-FFF2-40B4-BE49-F238E27FC236}">
                <a16:creationId xmlns:a16="http://schemas.microsoft.com/office/drawing/2014/main" id="{8BCA0D00-09C8-4DBC-89CC-C5D23F55C9BE}"/>
              </a:ext>
            </a:extLst>
          </p:cNvPr>
          <p:cNvGraphicFramePr>
            <a:graphicFrameLocks noGrp="1"/>
          </p:cNvGraphicFramePr>
          <p:nvPr>
            <p:ph idx="1"/>
            <p:extLst>
              <p:ext uri="{D42A27DB-BD31-4B8C-83A1-F6EECF244321}">
                <p14:modId xmlns:p14="http://schemas.microsoft.com/office/powerpoint/2010/main" val="1849367019"/>
              </p:ext>
            </p:extLst>
          </p:nvPr>
        </p:nvGraphicFramePr>
        <p:xfrm>
          <a:off x="628650" y="1336321"/>
          <a:ext cx="7886699" cy="3413760"/>
        </p:xfrm>
        <a:graphic>
          <a:graphicData uri="http://schemas.openxmlformats.org/drawingml/2006/table">
            <a:tbl>
              <a:tblPr firstRow="1" firstCol="1" bandRow="1">
                <a:tableStyleId>{5C22544A-7EE6-4342-B048-85BDC9FD1C3A}</a:tableStyleId>
              </a:tblPr>
              <a:tblGrid>
                <a:gridCol w="1692519">
                  <a:extLst>
                    <a:ext uri="{9D8B030D-6E8A-4147-A177-3AD203B41FA5}">
                      <a16:colId xmlns:a16="http://schemas.microsoft.com/office/drawing/2014/main" val="779178817"/>
                    </a:ext>
                  </a:extLst>
                </a:gridCol>
                <a:gridCol w="6194180">
                  <a:extLst>
                    <a:ext uri="{9D8B030D-6E8A-4147-A177-3AD203B41FA5}">
                      <a16:colId xmlns:a16="http://schemas.microsoft.com/office/drawing/2014/main" val="1590981829"/>
                    </a:ext>
                  </a:extLst>
                </a:gridCol>
              </a:tblGrid>
              <a:tr h="0">
                <a:tc>
                  <a:txBody>
                    <a:bodyPr/>
                    <a:lstStyle/>
                    <a:p>
                      <a:pPr indent="127000" algn="ctr">
                        <a:spcAft>
                          <a:spcPts val="0"/>
                        </a:spcAft>
                      </a:pPr>
                      <a:r>
                        <a:rPr lang="zh-CN" sz="1600" kern="0">
                          <a:effectLst/>
                        </a:rPr>
                        <a:t>状态属性</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0">
                          <a:effectLst/>
                        </a:rPr>
                        <a:t>说明</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05917122"/>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mn-lt"/>
                          <a:ea typeface="+mn-ea"/>
                          <a:cs typeface="+mn-cs"/>
                        </a:rPr>
                        <a:t>czxid</a:t>
                      </a:r>
                      <a:endParaRPr lang="zh-CN" altLang="en-US" sz="1600" kern="0" dirty="0">
                        <a:solidFill>
                          <a:schemeClr val="bg1"/>
                        </a:solidFill>
                        <a:effectLst/>
                        <a:latin typeface="+mn-lt"/>
                        <a:ea typeface="+mn-ea"/>
                        <a:cs typeface="+mn-cs"/>
                      </a:endParaRPr>
                    </a:p>
                  </a:txBody>
                  <a:tcPr marL="68580" marR="68580" marT="0" marB="0" anchor="ctr"/>
                </a:tc>
                <a:tc>
                  <a:txBody>
                    <a:bodyPr/>
                    <a:lstStyle/>
                    <a:p>
                      <a:pPr marL="0" indent="0" algn="just">
                        <a:spcAft>
                          <a:spcPts val="0"/>
                        </a:spcAft>
                      </a:pPr>
                      <a:r>
                        <a:rPr lang="zh-CN" sz="1600" kern="0" dirty="0">
                          <a:effectLst/>
                        </a:rPr>
                        <a:t>数据节点创建时的事务</a:t>
                      </a:r>
                      <a:r>
                        <a:rPr lang="en-US" sz="1600" kern="0" dirty="0">
                          <a:effectLst/>
                        </a:rPr>
                        <a:t>ID</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01378688"/>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mn-lt"/>
                          <a:ea typeface="+mn-ea"/>
                          <a:cs typeface="+mn-cs"/>
                        </a:rPr>
                        <a:t>mzxid</a:t>
                      </a:r>
                      <a:endParaRPr lang="zh-CN" altLang="en-US" sz="1600" kern="0" dirty="0">
                        <a:solidFill>
                          <a:schemeClr val="bg1"/>
                        </a:solidFill>
                        <a:effectLst/>
                        <a:latin typeface="+mn-lt"/>
                        <a:ea typeface="+mn-ea"/>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mn-lt"/>
                          <a:ea typeface="+mn-ea"/>
                          <a:cs typeface="+mn-cs"/>
                        </a:rPr>
                        <a:t>数据节点最后一次更新时的事务</a:t>
                      </a:r>
                      <a:r>
                        <a:rPr lang="en-US" sz="1600" kern="0" dirty="0">
                          <a:solidFill>
                            <a:schemeClr val="dk1"/>
                          </a:solidFill>
                          <a:effectLst/>
                          <a:latin typeface="+mn-lt"/>
                          <a:ea typeface="+mn-ea"/>
                          <a:cs typeface="+mn-cs"/>
                        </a:rPr>
                        <a:t>ID</a:t>
                      </a:r>
                      <a:endParaRPr lang="zh-CN" altLang="en-US" sz="1600" kern="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497268016"/>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mn-lt"/>
                          <a:ea typeface="+mn-ea"/>
                          <a:cs typeface="+mn-cs"/>
                        </a:rPr>
                        <a:t>ctime</a:t>
                      </a:r>
                      <a:endParaRPr lang="zh-CN" altLang="en-US" sz="1600" kern="0" dirty="0">
                        <a:solidFill>
                          <a:schemeClr val="bg1"/>
                        </a:solidFill>
                        <a:effectLst/>
                        <a:latin typeface="+mn-lt"/>
                        <a:ea typeface="+mn-ea"/>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mn-lt"/>
                          <a:ea typeface="+mn-ea"/>
                          <a:cs typeface="+mn-cs"/>
                        </a:rPr>
                        <a:t>数据节点创建时的时间</a:t>
                      </a:r>
                    </a:p>
                  </a:txBody>
                  <a:tcPr marL="68580" marR="68580" marT="0" marB="0" anchor="ctr"/>
                </a:tc>
                <a:extLst>
                  <a:ext uri="{0D108BD9-81ED-4DB2-BD59-A6C34878D82A}">
                    <a16:rowId xmlns:a16="http://schemas.microsoft.com/office/drawing/2014/main" val="2259708009"/>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mn-lt"/>
                          <a:ea typeface="+mn-ea"/>
                          <a:cs typeface="+mn-cs"/>
                        </a:rPr>
                        <a:t>mtime</a:t>
                      </a:r>
                      <a:endParaRPr lang="zh-CN" altLang="en-US" sz="1600" kern="0" dirty="0">
                        <a:solidFill>
                          <a:schemeClr val="bg1"/>
                        </a:solidFill>
                        <a:effectLst/>
                        <a:latin typeface="+mn-lt"/>
                        <a:ea typeface="+mn-ea"/>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mn-lt"/>
                          <a:ea typeface="+mn-ea"/>
                          <a:cs typeface="+mn-cs"/>
                        </a:rPr>
                        <a:t>数据节点最后一次更新时的时间</a:t>
                      </a:r>
                    </a:p>
                  </a:txBody>
                  <a:tcPr marL="68580" marR="68580" marT="0" marB="0" anchor="ctr"/>
                </a:tc>
                <a:extLst>
                  <a:ext uri="{0D108BD9-81ED-4DB2-BD59-A6C34878D82A}">
                    <a16:rowId xmlns:a16="http://schemas.microsoft.com/office/drawing/2014/main" val="26235981"/>
                  </a:ext>
                </a:extLst>
              </a:tr>
              <a:tr h="0">
                <a:tc>
                  <a:txBody>
                    <a:bodyPr/>
                    <a:lstStyle/>
                    <a:p>
                      <a:pPr marL="0" indent="0" algn="just" defTabSz="685800" rtl="0" eaLnBrk="1" latinLnBrk="0" hangingPunct="1">
                        <a:spcAft>
                          <a:spcPts val="0"/>
                        </a:spcAft>
                      </a:pPr>
                      <a:r>
                        <a:rPr lang="en-US" sz="1600" kern="0" dirty="0">
                          <a:solidFill>
                            <a:schemeClr val="bg1"/>
                          </a:solidFill>
                          <a:effectLst/>
                          <a:latin typeface="+mn-lt"/>
                          <a:ea typeface="+mn-ea"/>
                          <a:cs typeface="+mn-cs"/>
                        </a:rPr>
                        <a:t>version</a:t>
                      </a:r>
                      <a:endParaRPr lang="zh-CN" altLang="en-US" sz="1600" kern="0" dirty="0">
                        <a:solidFill>
                          <a:schemeClr val="bg1"/>
                        </a:solidFill>
                        <a:effectLst/>
                        <a:latin typeface="+mn-lt"/>
                        <a:ea typeface="+mn-ea"/>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mn-lt"/>
                          <a:ea typeface="+mn-ea"/>
                          <a:cs typeface="+mn-cs"/>
                        </a:rPr>
                        <a:t>数据节点数据内容的版本号</a:t>
                      </a:r>
                    </a:p>
                  </a:txBody>
                  <a:tcPr marL="68580" marR="68580" marT="0" marB="0" anchor="ctr"/>
                </a:tc>
                <a:extLst>
                  <a:ext uri="{0D108BD9-81ED-4DB2-BD59-A6C34878D82A}">
                    <a16:rowId xmlns:a16="http://schemas.microsoft.com/office/drawing/2014/main" val="1656456020"/>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mn-lt"/>
                          <a:ea typeface="+mn-ea"/>
                          <a:cs typeface="+mn-cs"/>
                        </a:rPr>
                        <a:t>cversion</a:t>
                      </a:r>
                      <a:endParaRPr lang="zh-CN" altLang="en-US" sz="1600" kern="0" dirty="0">
                        <a:solidFill>
                          <a:schemeClr val="bg1"/>
                        </a:solidFill>
                        <a:effectLst/>
                        <a:latin typeface="+mn-lt"/>
                        <a:ea typeface="+mn-ea"/>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mn-lt"/>
                          <a:ea typeface="+mn-ea"/>
                          <a:cs typeface="+mn-cs"/>
                        </a:rPr>
                        <a:t>数据节点子节点的版本号</a:t>
                      </a:r>
                    </a:p>
                  </a:txBody>
                  <a:tcPr marL="68580" marR="68580" marT="0" marB="0" anchor="ctr"/>
                </a:tc>
                <a:extLst>
                  <a:ext uri="{0D108BD9-81ED-4DB2-BD59-A6C34878D82A}">
                    <a16:rowId xmlns:a16="http://schemas.microsoft.com/office/drawing/2014/main" val="322074551"/>
                  </a:ext>
                </a:extLst>
              </a:tr>
              <a:tr h="0">
                <a:tc>
                  <a:txBody>
                    <a:bodyPr/>
                    <a:lstStyle/>
                    <a:p>
                      <a:pPr marL="0" indent="0" algn="just" defTabSz="685800" rtl="0" eaLnBrk="1" latinLnBrk="0" hangingPunct="1">
                        <a:spcAft>
                          <a:spcPts val="0"/>
                        </a:spcAft>
                      </a:pPr>
                      <a:r>
                        <a:rPr lang="en-US" sz="1600" kern="0" dirty="0">
                          <a:solidFill>
                            <a:schemeClr val="bg1"/>
                          </a:solidFill>
                          <a:effectLst/>
                          <a:latin typeface="+mn-lt"/>
                          <a:ea typeface="+mn-ea"/>
                          <a:cs typeface="+mn-cs"/>
                        </a:rPr>
                        <a:t>aversion</a:t>
                      </a:r>
                      <a:endParaRPr lang="zh-CN" altLang="en-US" sz="1600" kern="0" dirty="0">
                        <a:solidFill>
                          <a:schemeClr val="bg1"/>
                        </a:solidFill>
                        <a:effectLst/>
                        <a:latin typeface="+mn-lt"/>
                        <a:ea typeface="+mn-ea"/>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mn-lt"/>
                          <a:ea typeface="+mn-ea"/>
                          <a:cs typeface="+mn-cs"/>
                        </a:rPr>
                        <a:t>数据节点的</a:t>
                      </a:r>
                      <a:r>
                        <a:rPr lang="en-US" sz="1600" kern="0" dirty="0">
                          <a:solidFill>
                            <a:schemeClr val="dk1"/>
                          </a:solidFill>
                          <a:effectLst/>
                          <a:latin typeface="+mn-lt"/>
                          <a:ea typeface="+mn-ea"/>
                          <a:cs typeface="+mn-cs"/>
                        </a:rPr>
                        <a:t>ACL</a:t>
                      </a:r>
                      <a:r>
                        <a:rPr lang="zh-CN" altLang="en-US" sz="1600" kern="0" dirty="0">
                          <a:solidFill>
                            <a:schemeClr val="dk1"/>
                          </a:solidFill>
                          <a:effectLst/>
                          <a:latin typeface="+mn-lt"/>
                          <a:ea typeface="+mn-ea"/>
                          <a:cs typeface="+mn-cs"/>
                        </a:rPr>
                        <a:t>版本号</a:t>
                      </a:r>
                    </a:p>
                  </a:txBody>
                  <a:tcPr marL="68580" marR="68580" marT="0" marB="0" anchor="ctr"/>
                </a:tc>
                <a:extLst>
                  <a:ext uri="{0D108BD9-81ED-4DB2-BD59-A6C34878D82A}">
                    <a16:rowId xmlns:a16="http://schemas.microsoft.com/office/drawing/2014/main" val="114503293"/>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mn-lt"/>
                          <a:ea typeface="+mn-ea"/>
                          <a:cs typeface="+mn-cs"/>
                        </a:rPr>
                        <a:t>ephemeralOwner</a:t>
                      </a:r>
                      <a:endParaRPr lang="zh-CN" altLang="en-US" sz="1600" kern="0" dirty="0">
                        <a:solidFill>
                          <a:schemeClr val="bg1"/>
                        </a:solidFill>
                        <a:effectLst/>
                        <a:latin typeface="+mn-lt"/>
                        <a:ea typeface="+mn-ea"/>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mn-lt"/>
                          <a:ea typeface="+mn-ea"/>
                          <a:cs typeface="+mn-cs"/>
                        </a:rPr>
                        <a:t>如果节点是临时节点，则表示创建该节点的会话的</a:t>
                      </a:r>
                      <a:r>
                        <a:rPr lang="en-US" sz="1600" kern="0" dirty="0" err="1">
                          <a:solidFill>
                            <a:schemeClr val="dk1"/>
                          </a:solidFill>
                          <a:effectLst/>
                          <a:latin typeface="+mn-lt"/>
                          <a:ea typeface="+mn-ea"/>
                          <a:cs typeface="+mn-cs"/>
                        </a:rPr>
                        <a:t>SessionID</a:t>
                      </a:r>
                      <a:r>
                        <a:rPr lang="zh-CN" altLang="en-US" sz="1600" kern="0" dirty="0">
                          <a:solidFill>
                            <a:schemeClr val="dk1"/>
                          </a:solidFill>
                          <a:effectLst/>
                          <a:latin typeface="+mn-lt"/>
                          <a:ea typeface="+mn-ea"/>
                          <a:cs typeface="+mn-cs"/>
                        </a:rPr>
                        <a:t>；如果节点是持久节点，则该属性值为</a:t>
                      </a:r>
                      <a:r>
                        <a:rPr lang="en-US" sz="1600" kern="0" dirty="0">
                          <a:solidFill>
                            <a:schemeClr val="dk1"/>
                          </a:solidFill>
                          <a:effectLst/>
                          <a:latin typeface="+mn-lt"/>
                          <a:ea typeface="+mn-ea"/>
                          <a:cs typeface="+mn-cs"/>
                        </a:rPr>
                        <a:t>0</a:t>
                      </a:r>
                      <a:endParaRPr lang="zh-CN" altLang="en-US" sz="1600" kern="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015138666"/>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mn-lt"/>
                          <a:ea typeface="+mn-ea"/>
                          <a:cs typeface="+mn-cs"/>
                        </a:rPr>
                        <a:t>dataLength</a:t>
                      </a:r>
                      <a:endParaRPr lang="zh-CN" altLang="en-US" sz="1600" kern="0" dirty="0">
                        <a:solidFill>
                          <a:schemeClr val="bg1"/>
                        </a:solidFill>
                        <a:effectLst/>
                        <a:latin typeface="+mn-lt"/>
                        <a:ea typeface="+mn-ea"/>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mn-lt"/>
                          <a:ea typeface="+mn-ea"/>
                          <a:cs typeface="+mn-cs"/>
                        </a:rPr>
                        <a:t>数据内容的长度</a:t>
                      </a:r>
                    </a:p>
                  </a:txBody>
                  <a:tcPr marL="68580" marR="68580" marT="0" marB="0" anchor="ctr"/>
                </a:tc>
                <a:extLst>
                  <a:ext uri="{0D108BD9-81ED-4DB2-BD59-A6C34878D82A}">
                    <a16:rowId xmlns:a16="http://schemas.microsoft.com/office/drawing/2014/main" val="1034339887"/>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mn-lt"/>
                          <a:ea typeface="+mn-ea"/>
                          <a:cs typeface="+mn-cs"/>
                        </a:rPr>
                        <a:t>numChildren</a:t>
                      </a:r>
                      <a:endParaRPr lang="zh-CN" altLang="en-US" sz="1600" kern="0" dirty="0">
                        <a:solidFill>
                          <a:schemeClr val="bg1"/>
                        </a:solidFill>
                        <a:effectLst/>
                        <a:latin typeface="+mn-lt"/>
                        <a:ea typeface="+mn-ea"/>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mn-lt"/>
                          <a:ea typeface="+mn-ea"/>
                          <a:cs typeface="+mn-cs"/>
                        </a:rPr>
                        <a:t>数据节点当前的子节点个数</a:t>
                      </a:r>
                    </a:p>
                  </a:txBody>
                  <a:tcPr marL="68580" marR="68580" marT="0" marB="0" anchor="ctr"/>
                </a:tc>
                <a:extLst>
                  <a:ext uri="{0D108BD9-81ED-4DB2-BD59-A6C34878D82A}">
                    <a16:rowId xmlns:a16="http://schemas.microsoft.com/office/drawing/2014/main" val="3127761129"/>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mn-lt"/>
                          <a:ea typeface="+mn-ea"/>
                          <a:cs typeface="+mn-cs"/>
                        </a:rPr>
                        <a:t>pzxid</a:t>
                      </a:r>
                      <a:endParaRPr lang="zh-CN" altLang="en-US" sz="1600" kern="0" dirty="0">
                        <a:solidFill>
                          <a:schemeClr val="bg1"/>
                        </a:solidFill>
                        <a:effectLst/>
                        <a:latin typeface="+mn-lt"/>
                        <a:ea typeface="+mn-ea"/>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mn-lt"/>
                          <a:ea typeface="+mn-ea"/>
                          <a:cs typeface="+mn-cs"/>
                        </a:rPr>
                        <a:t>数据节点的子节点列表最后一次被修改（子节点列表的变更而非子节点内容的变更）时的事务</a:t>
                      </a:r>
                      <a:r>
                        <a:rPr lang="en-US" sz="1600" kern="0" dirty="0">
                          <a:solidFill>
                            <a:schemeClr val="dk1"/>
                          </a:solidFill>
                          <a:effectLst/>
                          <a:latin typeface="+mn-lt"/>
                          <a:ea typeface="+mn-ea"/>
                          <a:cs typeface="+mn-cs"/>
                        </a:rPr>
                        <a:t>ID</a:t>
                      </a:r>
                      <a:endParaRPr lang="zh-CN" altLang="en-US" sz="1600" kern="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768048751"/>
                  </a:ext>
                </a:extLst>
              </a:tr>
            </a:tbl>
          </a:graphicData>
        </a:graphic>
      </p:graphicFrame>
    </p:spTree>
    <p:extLst>
      <p:ext uri="{BB962C8B-B14F-4D97-AF65-F5344CB8AC3E}">
        <p14:creationId xmlns:p14="http://schemas.microsoft.com/office/powerpoint/2010/main" val="2011411627"/>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B2742-E560-459E-BD9E-690C0C444A3C}"/>
              </a:ext>
            </a:extLst>
          </p:cNvPr>
          <p:cNvSpPr>
            <a:spLocks noGrp="1"/>
          </p:cNvSpPr>
          <p:nvPr>
            <p:ph type="title"/>
          </p:nvPr>
        </p:nvSpPr>
        <p:spPr/>
        <p:txBody>
          <a:bodyPr/>
          <a:lstStyle/>
          <a:p>
            <a:r>
              <a:rPr lang="en-US" altLang="zh-CN" dirty="0"/>
              <a:t>6.3.3  </a:t>
            </a:r>
            <a:r>
              <a:rPr lang="zh-CN" altLang="en-US" dirty="0"/>
              <a:t>版本</a:t>
            </a:r>
            <a:r>
              <a:rPr lang="en-US" altLang="zh-CN" dirty="0"/>
              <a:t>——</a:t>
            </a:r>
            <a:r>
              <a:rPr lang="zh-CN" altLang="en-US" dirty="0"/>
              <a:t>保证分布式数据原子性操作</a:t>
            </a:r>
          </a:p>
        </p:txBody>
      </p:sp>
      <p:sp>
        <p:nvSpPr>
          <p:cNvPr id="3" name="内容占位符 2">
            <a:extLst>
              <a:ext uri="{FF2B5EF4-FFF2-40B4-BE49-F238E27FC236}">
                <a16:creationId xmlns:a16="http://schemas.microsoft.com/office/drawing/2014/main" id="{0A19EC2B-4A9B-4E6F-84F6-787958531BC3}"/>
              </a:ext>
            </a:extLst>
          </p:cNvPr>
          <p:cNvSpPr>
            <a:spLocks noGrp="1"/>
          </p:cNvSpPr>
          <p:nvPr>
            <p:ph idx="1"/>
          </p:nvPr>
        </p:nvSpPr>
        <p:spPr/>
        <p:txBody>
          <a:bodyPr>
            <a:normAutofit lnSpcReduction="10000"/>
          </a:bodyPr>
          <a:lstStyle/>
          <a:p>
            <a:r>
              <a:rPr lang="zh-CN" altLang="en-US" dirty="0"/>
              <a:t>每个数据节点都具有三种类型的版本信息，对数据节点的任何更新操作都会引起版本号的编号。三种类型的版本分别为：</a:t>
            </a:r>
          </a:p>
          <a:p>
            <a:pPr lvl="1"/>
            <a:r>
              <a:rPr lang="zh-CN" altLang="en-US" dirty="0"/>
              <a:t>（</a:t>
            </a:r>
            <a:r>
              <a:rPr lang="en-US" altLang="zh-CN" dirty="0"/>
              <a:t>1</a:t>
            </a:r>
            <a:r>
              <a:rPr lang="zh-CN" altLang="en-US" dirty="0"/>
              <a:t>）</a:t>
            </a:r>
            <a:r>
              <a:rPr lang="en-US" altLang="zh-CN" dirty="0"/>
              <a:t>version</a:t>
            </a:r>
            <a:r>
              <a:rPr lang="zh-CN" altLang="en-US" dirty="0"/>
              <a:t>：当前数据节点数据内容的版本号。</a:t>
            </a:r>
          </a:p>
          <a:p>
            <a:pPr lvl="1"/>
            <a:r>
              <a:rPr lang="zh-CN" altLang="en-US" dirty="0"/>
              <a:t>（</a:t>
            </a:r>
            <a:r>
              <a:rPr lang="en-US" altLang="zh-CN" dirty="0"/>
              <a:t>2</a:t>
            </a:r>
            <a:r>
              <a:rPr lang="zh-CN" altLang="en-US" dirty="0"/>
              <a:t>）</a:t>
            </a:r>
            <a:r>
              <a:rPr lang="en-US" altLang="zh-CN" dirty="0" err="1"/>
              <a:t>cversion</a:t>
            </a:r>
            <a:r>
              <a:rPr lang="zh-CN" altLang="en-US" dirty="0"/>
              <a:t>：当前数据节点子节点的版本号。</a:t>
            </a:r>
          </a:p>
          <a:p>
            <a:pPr lvl="1"/>
            <a:r>
              <a:rPr lang="zh-CN" altLang="en-US" dirty="0"/>
              <a:t>（</a:t>
            </a:r>
            <a:r>
              <a:rPr lang="en-US" altLang="zh-CN" dirty="0"/>
              <a:t>3</a:t>
            </a:r>
            <a:r>
              <a:rPr lang="zh-CN" altLang="en-US" dirty="0"/>
              <a:t>）</a:t>
            </a:r>
            <a:r>
              <a:rPr lang="en-US" altLang="zh-CN" dirty="0"/>
              <a:t>aversion</a:t>
            </a:r>
            <a:r>
              <a:rPr lang="zh-CN" altLang="en-US" dirty="0"/>
              <a:t>：当前数据节点的</a:t>
            </a:r>
            <a:r>
              <a:rPr lang="en-US" altLang="zh-CN" dirty="0"/>
              <a:t>ACL</a:t>
            </a:r>
            <a:r>
              <a:rPr lang="zh-CN" altLang="en-US" dirty="0"/>
              <a:t>版本号。</a:t>
            </a:r>
          </a:p>
          <a:p>
            <a:r>
              <a:rPr lang="zh-CN" altLang="en-US" dirty="0"/>
              <a:t>注意：</a:t>
            </a:r>
            <a:r>
              <a:rPr lang="en-US" altLang="zh-CN" dirty="0"/>
              <a:t>version</a:t>
            </a:r>
            <a:r>
              <a:rPr lang="zh-CN" altLang="zh-CN" dirty="0"/>
              <a:t>表示的是数据节点数据内容的变更次数，强调的是变更次数，因此即使前后两次变更并没有使得数据内容的值发生变化，</a:t>
            </a:r>
            <a:r>
              <a:rPr lang="en-US" altLang="zh-CN" dirty="0"/>
              <a:t>version</a:t>
            </a:r>
            <a:r>
              <a:rPr lang="zh-CN" altLang="zh-CN" dirty="0"/>
              <a:t>的值依然会变更。</a:t>
            </a:r>
            <a:endParaRPr lang="en-US" altLang="zh-CN" dirty="0"/>
          </a:p>
          <a:p>
            <a:r>
              <a:rPr lang="zh-CN" altLang="zh-CN" dirty="0"/>
              <a:t>事实上，在</a:t>
            </a:r>
            <a:r>
              <a:rPr lang="en-US" altLang="zh-CN" dirty="0" err="1"/>
              <a:t>ZooKeeper</a:t>
            </a:r>
            <a:r>
              <a:rPr lang="zh-CN" altLang="zh-CN" dirty="0"/>
              <a:t>中，</a:t>
            </a:r>
            <a:r>
              <a:rPr lang="en-US" altLang="zh-CN" dirty="0"/>
              <a:t>version</a:t>
            </a:r>
            <a:r>
              <a:rPr lang="zh-CN" altLang="zh-CN" dirty="0"/>
              <a:t>属性正是用来实现乐观锁机制中的“写入校验”的。</a:t>
            </a:r>
          </a:p>
          <a:p>
            <a:endParaRPr lang="zh-CN" altLang="en-US" dirty="0"/>
          </a:p>
        </p:txBody>
      </p:sp>
    </p:spTree>
    <p:extLst>
      <p:ext uri="{BB962C8B-B14F-4D97-AF65-F5344CB8AC3E}">
        <p14:creationId xmlns:p14="http://schemas.microsoft.com/office/powerpoint/2010/main" val="2915091846"/>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2A6F1-FEC6-465B-8E9B-17F70611F9C4}"/>
              </a:ext>
            </a:extLst>
          </p:cNvPr>
          <p:cNvSpPr>
            <a:spLocks noGrp="1"/>
          </p:cNvSpPr>
          <p:nvPr>
            <p:ph type="title"/>
          </p:nvPr>
        </p:nvSpPr>
        <p:spPr/>
        <p:txBody>
          <a:bodyPr/>
          <a:lstStyle/>
          <a:p>
            <a:r>
              <a:rPr lang="en-US" altLang="zh-CN" dirty="0"/>
              <a:t>6.3.4  Watcher——</a:t>
            </a:r>
            <a:r>
              <a:rPr lang="zh-CN" altLang="en-US" dirty="0"/>
              <a:t>数据变更的通知</a:t>
            </a:r>
          </a:p>
        </p:txBody>
      </p:sp>
      <p:sp>
        <p:nvSpPr>
          <p:cNvPr id="3" name="内容占位符 2">
            <a:extLst>
              <a:ext uri="{FF2B5EF4-FFF2-40B4-BE49-F238E27FC236}">
                <a16:creationId xmlns:a16="http://schemas.microsoft.com/office/drawing/2014/main" id="{D2070E1A-8C02-4B7B-8A58-A8DC4A4A7937}"/>
              </a:ext>
            </a:extLst>
          </p:cNvPr>
          <p:cNvSpPr>
            <a:spLocks noGrp="1"/>
          </p:cNvSpPr>
          <p:nvPr>
            <p:ph idx="1"/>
          </p:nvPr>
        </p:nvSpPr>
        <p:spPr/>
        <p:txBody>
          <a:bodyPr/>
          <a:lstStyle/>
          <a:p>
            <a:r>
              <a:rPr lang="en-US" altLang="zh-CN" dirty="0" err="1"/>
              <a:t>ZooKeeper</a:t>
            </a:r>
            <a:r>
              <a:rPr lang="zh-CN" altLang="zh-CN" dirty="0"/>
              <a:t>提供了分布式数据的发布</a:t>
            </a:r>
            <a:r>
              <a:rPr lang="en-US" altLang="zh-CN" dirty="0"/>
              <a:t>/</a:t>
            </a:r>
            <a:r>
              <a:rPr lang="zh-CN" altLang="zh-CN" dirty="0"/>
              <a:t>订阅功能。一个典型的发布</a:t>
            </a:r>
            <a:r>
              <a:rPr lang="en-US" altLang="zh-CN" dirty="0"/>
              <a:t>/</a:t>
            </a:r>
            <a:r>
              <a:rPr lang="zh-CN" altLang="zh-CN" dirty="0"/>
              <a:t>订阅模型系统定义了一种一对多的订阅关系，能够让多个订阅者同时监听某一个主题的对象，当这个主题对象自身状态变化时，会通知所有订阅者，使它们能够做出相应的处理。</a:t>
            </a:r>
            <a:endParaRPr lang="en-US" altLang="zh-CN" dirty="0"/>
          </a:p>
          <a:p>
            <a:r>
              <a:rPr lang="zh-CN" altLang="zh-CN" dirty="0"/>
              <a:t>在</a:t>
            </a:r>
            <a:r>
              <a:rPr lang="en-US" altLang="zh-CN" dirty="0" err="1"/>
              <a:t>ZooKeeper</a:t>
            </a:r>
            <a:r>
              <a:rPr lang="zh-CN" altLang="zh-CN" dirty="0"/>
              <a:t>中，引入了</a:t>
            </a:r>
            <a:r>
              <a:rPr lang="en-US" altLang="zh-CN" dirty="0"/>
              <a:t>Watcher</a:t>
            </a:r>
            <a:r>
              <a:rPr lang="zh-CN" altLang="zh-CN" dirty="0"/>
              <a:t>机制来实现这种分布式的通知功能。</a:t>
            </a:r>
            <a:r>
              <a:rPr lang="en-US" altLang="zh-CN" dirty="0" err="1"/>
              <a:t>ZooKeeper</a:t>
            </a:r>
            <a:r>
              <a:rPr lang="zh-CN" altLang="zh-CN" dirty="0"/>
              <a:t>允许客户端向服务端注册一个</a:t>
            </a:r>
            <a:r>
              <a:rPr lang="en-US" altLang="zh-CN" dirty="0"/>
              <a:t>Watcher</a:t>
            </a:r>
            <a:r>
              <a:rPr lang="zh-CN" altLang="zh-CN" dirty="0"/>
              <a:t>监听，当服务端的一些指定事件触发了这个</a:t>
            </a:r>
            <a:r>
              <a:rPr lang="en-US" altLang="zh-CN" dirty="0"/>
              <a:t>Watcher</a:t>
            </a:r>
            <a:r>
              <a:rPr lang="zh-CN" altLang="zh-CN" dirty="0"/>
              <a:t>，那么就会向指定客户端发送一个事件通知来实现分布式的通知功能。</a:t>
            </a:r>
          </a:p>
        </p:txBody>
      </p:sp>
    </p:spTree>
    <p:extLst>
      <p:ext uri="{BB962C8B-B14F-4D97-AF65-F5344CB8AC3E}">
        <p14:creationId xmlns:p14="http://schemas.microsoft.com/office/powerpoint/2010/main" val="870026306"/>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画布 21972">
            <a:extLst>
              <a:ext uri="{FF2B5EF4-FFF2-40B4-BE49-F238E27FC236}">
                <a16:creationId xmlns:a16="http://schemas.microsoft.com/office/drawing/2014/main" id="{95516857-E6A4-4B9E-A73D-EED8A5187FD3}"/>
              </a:ext>
            </a:extLst>
          </p:cNvPr>
          <p:cNvGrpSpPr/>
          <p:nvPr/>
        </p:nvGrpSpPr>
        <p:grpSpPr>
          <a:xfrm>
            <a:off x="5110678" y="1677230"/>
            <a:ext cx="3961140" cy="2014560"/>
            <a:chOff x="721020" y="35999"/>
            <a:chExt cx="3961140" cy="2014560"/>
          </a:xfrm>
        </p:grpSpPr>
        <p:sp>
          <p:nvSpPr>
            <p:cNvPr id="6" name="云形 5">
              <a:extLst>
                <a:ext uri="{FF2B5EF4-FFF2-40B4-BE49-F238E27FC236}">
                  <a16:creationId xmlns:a16="http://schemas.microsoft.com/office/drawing/2014/main" id="{3EB359AD-D901-4060-8FA9-56168D50C66B}"/>
                </a:ext>
              </a:extLst>
            </p:cNvPr>
            <p:cNvSpPr/>
            <p:nvPr/>
          </p:nvSpPr>
          <p:spPr>
            <a:xfrm>
              <a:off x="1584960" y="35999"/>
              <a:ext cx="2095500" cy="762000"/>
            </a:xfrm>
            <a:prstGeom prst="cloud">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7" name="矩形: 圆角 6">
              <a:extLst>
                <a:ext uri="{FF2B5EF4-FFF2-40B4-BE49-F238E27FC236}">
                  <a16:creationId xmlns:a16="http://schemas.microsoft.com/office/drawing/2014/main" id="{9DA09230-4134-489E-89D3-7063ED7662C7}"/>
                </a:ext>
              </a:extLst>
            </p:cNvPr>
            <p:cNvSpPr/>
            <p:nvPr/>
          </p:nvSpPr>
          <p:spPr>
            <a:xfrm>
              <a:off x="721020" y="1587599"/>
              <a:ext cx="1116000" cy="4629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9087F627-4E6B-4FFE-AD88-4AC2562EB6CB}"/>
                </a:ext>
              </a:extLst>
            </p:cNvPr>
            <p:cNvSpPr/>
            <p:nvPr/>
          </p:nvSpPr>
          <p:spPr>
            <a:xfrm>
              <a:off x="3566760" y="1584719"/>
              <a:ext cx="1115400" cy="4629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WatcherManager</a:t>
              </a:r>
              <a:endParaRPr lang="zh-CN" sz="1050" kern="100">
                <a:effectLst/>
                <a:ea typeface="等线" panose="02010600030101010101" pitchFamily="2" charset="-122"/>
                <a:cs typeface="Times New Roman" panose="02020603050405020304" pitchFamily="18" charset="0"/>
              </a:endParaRPr>
            </a:p>
          </p:txBody>
        </p:sp>
        <p:cxnSp>
          <p:nvCxnSpPr>
            <p:cNvPr id="9" name="直接箭头连接符 8">
              <a:extLst>
                <a:ext uri="{FF2B5EF4-FFF2-40B4-BE49-F238E27FC236}">
                  <a16:creationId xmlns:a16="http://schemas.microsoft.com/office/drawing/2014/main" id="{8FF2C4B1-71E9-49F0-81EC-F65AA19A8C1A}"/>
                </a:ext>
              </a:extLst>
            </p:cNvPr>
            <p:cNvCxnSpPr/>
            <p:nvPr/>
          </p:nvCxnSpPr>
          <p:spPr>
            <a:xfrm flipV="1">
              <a:off x="1837020" y="1816199"/>
              <a:ext cx="1729740" cy="2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B75E9F3E-5C4C-47C1-B486-ED12BED79F99}"/>
                </a:ext>
              </a:extLst>
            </p:cNvPr>
            <p:cNvCxnSpPr/>
            <p:nvPr/>
          </p:nvCxnSpPr>
          <p:spPr>
            <a:xfrm flipV="1">
              <a:off x="1279020" y="706559"/>
              <a:ext cx="625980" cy="881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8A005D11-BCF3-44BA-86D2-9EBEFB7E2B42}"/>
                </a:ext>
              </a:extLst>
            </p:cNvPr>
            <p:cNvCxnSpPr/>
            <p:nvPr/>
          </p:nvCxnSpPr>
          <p:spPr>
            <a:xfrm flipH="1">
              <a:off x="1584960" y="759899"/>
              <a:ext cx="525780" cy="82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42">
              <a:extLst>
                <a:ext uri="{FF2B5EF4-FFF2-40B4-BE49-F238E27FC236}">
                  <a16:creationId xmlns:a16="http://schemas.microsoft.com/office/drawing/2014/main" id="{84422817-8107-4D63-809A-519FFE501B30}"/>
                </a:ext>
              </a:extLst>
            </p:cNvPr>
            <p:cNvSpPr txBox="1"/>
            <p:nvPr/>
          </p:nvSpPr>
          <p:spPr>
            <a:xfrm>
              <a:off x="1052195" y="856079"/>
              <a:ext cx="532765"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ja-JP" sz="900" kern="100" dirty="0">
                  <a:effectLst/>
                  <a:latin typeface="等线" panose="02010600030101010101" pitchFamily="2" charset="-122"/>
                  <a:ea typeface="宋体" panose="02010600030101010101" pitchFamily="2" charset="-122"/>
                  <a:cs typeface="宋体" panose="02010600030101010101" pitchFamily="2" charset="-122"/>
                </a:rPr>
                <a:t>①</a:t>
              </a: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注册</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42">
              <a:extLst>
                <a:ext uri="{FF2B5EF4-FFF2-40B4-BE49-F238E27FC236}">
                  <a16:creationId xmlns:a16="http://schemas.microsoft.com/office/drawing/2014/main" id="{466B7A21-224B-47FC-B283-DF36B6B3356B}"/>
                </a:ext>
              </a:extLst>
            </p:cNvPr>
            <p:cNvSpPr txBox="1"/>
            <p:nvPr/>
          </p:nvSpPr>
          <p:spPr>
            <a:xfrm>
              <a:off x="2389800" y="1523759"/>
              <a:ext cx="532765"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kern="100">
                  <a:effectLst/>
                  <a:latin typeface="等线" panose="02010600030101010101" pitchFamily="2" charset="-122"/>
                  <a:ea typeface="宋体" panose="02010600030101010101" pitchFamily="2" charset="-122"/>
                  <a:cs typeface="宋体" panose="02010600030101010101" pitchFamily="2" charset="-122"/>
                </a:rPr>
                <a:t>②</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存储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42">
              <a:extLst>
                <a:ext uri="{FF2B5EF4-FFF2-40B4-BE49-F238E27FC236}">
                  <a16:creationId xmlns:a16="http://schemas.microsoft.com/office/drawing/2014/main" id="{049245F3-2048-4C0A-8D89-1AD827F41F4B}"/>
                </a:ext>
              </a:extLst>
            </p:cNvPr>
            <p:cNvSpPr txBox="1"/>
            <p:nvPr/>
          </p:nvSpPr>
          <p:spPr>
            <a:xfrm>
              <a:off x="1905000" y="1135139"/>
              <a:ext cx="532765"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kern="100">
                  <a:effectLst/>
                  <a:latin typeface="等线" panose="02010600030101010101" pitchFamily="2" charset="-122"/>
                  <a:ea typeface="宋体" panose="02010600030101010101" pitchFamily="2" charset="-122"/>
                  <a:cs typeface="宋体" panose="02010600030101010101" pitchFamily="2" charset="-122"/>
                </a:rPr>
                <a:t>③</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通知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2" name="标题 1">
            <a:extLst>
              <a:ext uri="{FF2B5EF4-FFF2-40B4-BE49-F238E27FC236}">
                <a16:creationId xmlns:a16="http://schemas.microsoft.com/office/drawing/2014/main" id="{11D2A6F1-FEC6-465B-8E9B-17F70611F9C4}"/>
              </a:ext>
            </a:extLst>
          </p:cNvPr>
          <p:cNvSpPr>
            <a:spLocks noGrp="1"/>
          </p:cNvSpPr>
          <p:nvPr>
            <p:ph type="title"/>
          </p:nvPr>
        </p:nvSpPr>
        <p:spPr/>
        <p:txBody>
          <a:bodyPr/>
          <a:lstStyle/>
          <a:p>
            <a:r>
              <a:rPr lang="en-US" altLang="zh-CN" dirty="0"/>
              <a:t>6.3.4  Watcher——</a:t>
            </a:r>
            <a:r>
              <a:rPr lang="zh-CN" altLang="en-US" dirty="0"/>
              <a:t>数据变更的通知</a:t>
            </a:r>
          </a:p>
        </p:txBody>
      </p:sp>
      <p:sp>
        <p:nvSpPr>
          <p:cNvPr id="3" name="内容占位符 2">
            <a:extLst>
              <a:ext uri="{FF2B5EF4-FFF2-40B4-BE49-F238E27FC236}">
                <a16:creationId xmlns:a16="http://schemas.microsoft.com/office/drawing/2014/main" id="{D2070E1A-8C02-4B7B-8A58-A8DC4A4A7937}"/>
              </a:ext>
            </a:extLst>
          </p:cNvPr>
          <p:cNvSpPr>
            <a:spLocks noGrp="1"/>
          </p:cNvSpPr>
          <p:nvPr>
            <p:ph idx="1"/>
          </p:nvPr>
        </p:nvSpPr>
        <p:spPr>
          <a:xfrm>
            <a:off x="628650" y="1369219"/>
            <a:ext cx="4395833" cy="3263504"/>
          </a:xfrm>
        </p:spPr>
        <p:txBody>
          <a:bodyPr>
            <a:normAutofit fontScale="92500" lnSpcReduction="20000"/>
          </a:bodyPr>
          <a:lstStyle/>
          <a:p>
            <a:r>
              <a:rPr lang="en-US" altLang="zh-CN" dirty="0" err="1"/>
              <a:t>ZooKeeper</a:t>
            </a:r>
            <a:r>
              <a:rPr lang="zh-CN" altLang="zh-CN" dirty="0"/>
              <a:t>的</a:t>
            </a:r>
            <a:r>
              <a:rPr lang="en-US" altLang="zh-CN" dirty="0"/>
              <a:t>Watcher</a:t>
            </a:r>
            <a:r>
              <a:rPr lang="zh-CN" altLang="zh-CN" dirty="0"/>
              <a:t>机制主要包括客户端线程、客户端</a:t>
            </a:r>
            <a:r>
              <a:rPr lang="en-US" altLang="zh-CN" dirty="0" err="1"/>
              <a:t>WatcherManager</a:t>
            </a:r>
            <a:r>
              <a:rPr lang="zh-CN" altLang="zh-CN" dirty="0"/>
              <a:t>和</a:t>
            </a:r>
            <a:r>
              <a:rPr lang="en-US" altLang="zh-CN" dirty="0" err="1"/>
              <a:t>ZooKeeper</a:t>
            </a:r>
            <a:r>
              <a:rPr lang="zh-CN" altLang="zh-CN" dirty="0"/>
              <a:t>服务器三部分。</a:t>
            </a:r>
            <a:endParaRPr lang="en-US" altLang="zh-CN" dirty="0"/>
          </a:p>
          <a:p>
            <a:r>
              <a:rPr lang="zh-CN" altLang="zh-CN" dirty="0"/>
              <a:t>在工作流程上，简单地讲，客户端在向</a:t>
            </a:r>
            <a:r>
              <a:rPr lang="en-US" altLang="zh-CN" dirty="0" err="1"/>
              <a:t>ZooKeeper</a:t>
            </a:r>
            <a:r>
              <a:rPr lang="zh-CN" altLang="zh-CN" dirty="0"/>
              <a:t>服务器注册的同时，会将</a:t>
            </a:r>
            <a:r>
              <a:rPr lang="en-US" altLang="zh-CN" dirty="0"/>
              <a:t>Watcher</a:t>
            </a:r>
            <a:r>
              <a:rPr lang="zh-CN" altLang="zh-CN" dirty="0"/>
              <a:t>对象存储在客户端的</a:t>
            </a:r>
            <a:r>
              <a:rPr lang="en-US" altLang="zh-CN" dirty="0" err="1"/>
              <a:t>WatcherManager</a:t>
            </a:r>
            <a:r>
              <a:rPr lang="zh-CN" altLang="zh-CN" dirty="0"/>
              <a:t>当中。当</a:t>
            </a:r>
            <a:r>
              <a:rPr lang="en-US" altLang="zh-CN" dirty="0" err="1"/>
              <a:t>ZooKeeper</a:t>
            </a:r>
            <a:r>
              <a:rPr lang="zh-CN" altLang="zh-CN" dirty="0"/>
              <a:t>服务器触发</a:t>
            </a:r>
            <a:r>
              <a:rPr lang="en-US" altLang="zh-CN" dirty="0"/>
              <a:t>Watcher</a:t>
            </a:r>
            <a:r>
              <a:rPr lang="zh-CN" altLang="zh-CN" dirty="0"/>
              <a:t>事件后，会向客户端发送通知，客户端线程从</a:t>
            </a:r>
            <a:r>
              <a:rPr lang="en-US" altLang="zh-CN" dirty="0" err="1"/>
              <a:t>WatcherManager</a:t>
            </a:r>
            <a:r>
              <a:rPr lang="zh-CN" altLang="zh-CN" dirty="0"/>
              <a:t>中取出对应的</a:t>
            </a:r>
            <a:r>
              <a:rPr lang="en-US" altLang="zh-CN" dirty="0"/>
              <a:t>Watcher</a:t>
            </a:r>
            <a:r>
              <a:rPr lang="zh-CN" altLang="zh-CN" dirty="0"/>
              <a:t>对象来执行回调逻辑。</a:t>
            </a:r>
          </a:p>
        </p:txBody>
      </p:sp>
    </p:spTree>
    <p:extLst>
      <p:ext uri="{BB962C8B-B14F-4D97-AF65-F5344CB8AC3E}">
        <p14:creationId xmlns:p14="http://schemas.microsoft.com/office/powerpoint/2010/main" val="429254289"/>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2A6F1-FEC6-465B-8E9B-17F70611F9C4}"/>
              </a:ext>
            </a:extLst>
          </p:cNvPr>
          <p:cNvSpPr>
            <a:spLocks noGrp="1"/>
          </p:cNvSpPr>
          <p:nvPr>
            <p:ph type="title"/>
          </p:nvPr>
        </p:nvSpPr>
        <p:spPr/>
        <p:txBody>
          <a:bodyPr/>
          <a:lstStyle/>
          <a:p>
            <a:r>
              <a:rPr lang="en-US" altLang="zh-CN" dirty="0"/>
              <a:t>6.3.4  Watcher——</a:t>
            </a:r>
            <a:r>
              <a:rPr lang="zh-CN" altLang="en-US" dirty="0"/>
              <a:t>数据变更的通知</a:t>
            </a:r>
          </a:p>
        </p:txBody>
      </p:sp>
      <p:sp>
        <p:nvSpPr>
          <p:cNvPr id="3" name="内容占位符 2">
            <a:extLst>
              <a:ext uri="{FF2B5EF4-FFF2-40B4-BE49-F238E27FC236}">
                <a16:creationId xmlns:a16="http://schemas.microsoft.com/office/drawing/2014/main" id="{D2070E1A-8C02-4B7B-8A58-A8DC4A4A7937}"/>
              </a:ext>
            </a:extLst>
          </p:cNvPr>
          <p:cNvSpPr>
            <a:spLocks noGrp="1"/>
          </p:cNvSpPr>
          <p:nvPr>
            <p:ph idx="1"/>
          </p:nvPr>
        </p:nvSpPr>
        <p:spPr/>
        <p:txBody>
          <a:bodyPr/>
          <a:lstStyle/>
          <a:p>
            <a:r>
              <a:rPr lang="zh-CN" altLang="zh-CN" dirty="0"/>
              <a:t>在</a:t>
            </a:r>
            <a:r>
              <a:rPr lang="en-US" altLang="zh-CN" dirty="0" err="1"/>
              <a:t>ZooKeeper</a:t>
            </a:r>
            <a:r>
              <a:rPr lang="zh-CN" altLang="zh-CN" dirty="0"/>
              <a:t>中，接口类</a:t>
            </a:r>
            <a:r>
              <a:rPr lang="en-US" altLang="zh-CN" dirty="0"/>
              <a:t>Watcher</a:t>
            </a:r>
            <a:r>
              <a:rPr lang="zh-CN" altLang="zh-CN" dirty="0"/>
              <a:t>用于表示一个标准的事件处理器，其定义了事件通知相关的逻辑，包含</a:t>
            </a:r>
            <a:r>
              <a:rPr lang="en-US" altLang="zh-CN" dirty="0" err="1"/>
              <a:t>KeeperState</a:t>
            </a:r>
            <a:r>
              <a:rPr lang="zh-CN" altLang="zh-CN" dirty="0"/>
              <a:t>和</a:t>
            </a:r>
            <a:r>
              <a:rPr lang="en-US" altLang="zh-CN" dirty="0" err="1"/>
              <a:t>EventType</a:t>
            </a:r>
            <a:r>
              <a:rPr lang="zh-CN" altLang="zh-CN" dirty="0"/>
              <a:t>两个枚举类，分别代表了通知状态和事件类型，同时定义了事件的回调方法：</a:t>
            </a:r>
            <a:r>
              <a:rPr lang="en-US" altLang="zh-CN" dirty="0"/>
              <a:t>process(</a:t>
            </a:r>
            <a:r>
              <a:rPr lang="en-US" altLang="zh-CN" dirty="0" err="1"/>
              <a:t>WatchedEvent</a:t>
            </a:r>
            <a:r>
              <a:rPr lang="en-US" altLang="zh-CN" dirty="0"/>
              <a:t> event)</a:t>
            </a:r>
            <a:r>
              <a:rPr lang="zh-CN" altLang="zh-CN" dirty="0"/>
              <a:t>。同一事件类型在不同的通知状态中代表的含义有所不同</a:t>
            </a:r>
            <a:r>
              <a:rPr lang="zh-CN" altLang="en-US" dirty="0"/>
              <a:t>。</a:t>
            </a:r>
            <a:endParaRPr lang="zh-CN" altLang="zh-CN" dirty="0"/>
          </a:p>
        </p:txBody>
      </p:sp>
    </p:spTree>
    <p:extLst>
      <p:ext uri="{BB962C8B-B14F-4D97-AF65-F5344CB8AC3E}">
        <p14:creationId xmlns:p14="http://schemas.microsoft.com/office/powerpoint/2010/main" val="4262942615"/>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BECC-F15C-40CD-B5CD-8A6499EE6380}"/>
              </a:ext>
            </a:extLst>
          </p:cNvPr>
          <p:cNvSpPr>
            <a:spLocks noGrp="1"/>
          </p:cNvSpPr>
          <p:nvPr>
            <p:ph type="title"/>
          </p:nvPr>
        </p:nvSpPr>
        <p:spPr/>
        <p:txBody>
          <a:bodyPr/>
          <a:lstStyle/>
          <a:p>
            <a:r>
              <a:rPr lang="en-US" altLang="zh-CN" dirty="0"/>
              <a:t>Watcher</a:t>
            </a:r>
            <a:r>
              <a:rPr lang="zh-CN" altLang="zh-CN" dirty="0"/>
              <a:t>通知状态与事件类型一览表</a:t>
            </a:r>
            <a:endParaRPr lang="zh-CN" altLang="en-US" dirty="0"/>
          </a:p>
        </p:txBody>
      </p:sp>
      <p:graphicFrame>
        <p:nvGraphicFramePr>
          <p:cNvPr id="4" name="内容占位符 3">
            <a:extLst>
              <a:ext uri="{FF2B5EF4-FFF2-40B4-BE49-F238E27FC236}">
                <a16:creationId xmlns:a16="http://schemas.microsoft.com/office/drawing/2014/main" id="{25610A47-627D-49D1-A998-29BAF5DAE06C}"/>
              </a:ext>
            </a:extLst>
          </p:cNvPr>
          <p:cNvGraphicFramePr>
            <a:graphicFrameLocks noGrp="1"/>
          </p:cNvGraphicFramePr>
          <p:nvPr>
            <p:ph idx="1"/>
            <p:extLst>
              <p:ext uri="{D42A27DB-BD31-4B8C-83A1-F6EECF244321}">
                <p14:modId xmlns:p14="http://schemas.microsoft.com/office/powerpoint/2010/main" val="2932660938"/>
              </p:ext>
            </p:extLst>
          </p:nvPr>
        </p:nvGraphicFramePr>
        <p:xfrm>
          <a:off x="628650" y="1268016"/>
          <a:ext cx="7886699" cy="3458280"/>
        </p:xfrm>
        <a:graphic>
          <a:graphicData uri="http://schemas.openxmlformats.org/drawingml/2006/table">
            <a:tbl>
              <a:tblPr firstRow="1" firstCol="1" bandRow="1">
                <a:tableStyleId>{5C22544A-7EE6-4342-B048-85BDC9FD1C3A}</a:tableStyleId>
              </a:tblPr>
              <a:tblGrid>
                <a:gridCol w="1716687">
                  <a:extLst>
                    <a:ext uri="{9D8B030D-6E8A-4147-A177-3AD203B41FA5}">
                      <a16:colId xmlns:a16="http://schemas.microsoft.com/office/drawing/2014/main" val="3025887149"/>
                    </a:ext>
                  </a:extLst>
                </a:gridCol>
                <a:gridCol w="2153938">
                  <a:extLst>
                    <a:ext uri="{9D8B030D-6E8A-4147-A177-3AD203B41FA5}">
                      <a16:colId xmlns:a16="http://schemas.microsoft.com/office/drawing/2014/main" val="2683366422"/>
                    </a:ext>
                  </a:extLst>
                </a:gridCol>
                <a:gridCol w="2153938">
                  <a:extLst>
                    <a:ext uri="{9D8B030D-6E8A-4147-A177-3AD203B41FA5}">
                      <a16:colId xmlns:a16="http://schemas.microsoft.com/office/drawing/2014/main" val="3109400510"/>
                    </a:ext>
                  </a:extLst>
                </a:gridCol>
                <a:gridCol w="1862136">
                  <a:extLst>
                    <a:ext uri="{9D8B030D-6E8A-4147-A177-3AD203B41FA5}">
                      <a16:colId xmlns:a16="http://schemas.microsoft.com/office/drawing/2014/main" val="1739700409"/>
                    </a:ext>
                  </a:extLst>
                </a:gridCol>
              </a:tblGrid>
              <a:tr h="120826">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通知状态</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事件类型</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触发条件</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说明</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extLst>
                  <a:ext uri="{0D108BD9-81ED-4DB2-BD59-A6C34878D82A}">
                    <a16:rowId xmlns:a16="http://schemas.microsoft.com/office/drawing/2014/main" val="620240295"/>
                  </a:ext>
                </a:extLst>
              </a:tr>
              <a:tr h="241653">
                <a:tc rowSpan="5">
                  <a:txBody>
                    <a:bodyPr/>
                    <a:lstStyle/>
                    <a:p>
                      <a:pPr algn="l">
                        <a:spcAft>
                          <a:spcPts val="0"/>
                        </a:spcAft>
                      </a:pPr>
                      <a:r>
                        <a:rPr lang="en-US" sz="1050" kern="0" dirty="0" err="1">
                          <a:effectLst/>
                          <a:latin typeface="微软雅黑" panose="020B0503020204020204" pitchFamily="34" charset="-122"/>
                          <a:ea typeface="微软雅黑" panose="020B0503020204020204" pitchFamily="34" charset="-122"/>
                        </a:rPr>
                        <a:t>SyncConnected</a:t>
                      </a:r>
                      <a:endParaRPr lang="zh-CN" sz="1050" kern="100" dirty="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None</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客户端与服务器成功建立会话</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rowSpan="5">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此时客户端和服务器处于连接状态</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extLst>
                  <a:ext uri="{0D108BD9-81ED-4DB2-BD59-A6C34878D82A}">
                    <a16:rowId xmlns:a16="http://schemas.microsoft.com/office/drawing/2014/main" val="1371739629"/>
                  </a:ext>
                </a:extLst>
              </a:tr>
              <a:tr h="241653">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NodeCreated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Watcher</a:t>
                      </a:r>
                      <a:r>
                        <a:rPr lang="zh-CN" sz="1050" kern="0">
                          <a:effectLst/>
                          <a:latin typeface="微软雅黑" panose="020B0503020204020204" pitchFamily="34" charset="-122"/>
                          <a:ea typeface="微软雅黑" panose="020B0503020204020204" pitchFamily="34" charset="-122"/>
                        </a:rPr>
                        <a:t>监听的对应数据节点被创建</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vMerge="1">
                  <a:txBody>
                    <a:bodyPr/>
                    <a:lstStyle/>
                    <a:p>
                      <a:endParaRPr lang="zh-CN" altLang="en-US"/>
                    </a:p>
                  </a:txBody>
                  <a:tcPr/>
                </a:tc>
                <a:extLst>
                  <a:ext uri="{0D108BD9-81ED-4DB2-BD59-A6C34878D82A}">
                    <a16:rowId xmlns:a16="http://schemas.microsoft.com/office/drawing/2014/main" val="707883560"/>
                  </a:ext>
                </a:extLst>
              </a:tr>
              <a:tr h="241653">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NodeDeleted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Watcher</a:t>
                      </a:r>
                      <a:r>
                        <a:rPr lang="zh-CN" sz="1050" kern="0">
                          <a:effectLst/>
                          <a:latin typeface="微软雅黑" panose="020B0503020204020204" pitchFamily="34" charset="-122"/>
                          <a:ea typeface="微软雅黑" panose="020B0503020204020204" pitchFamily="34" charset="-122"/>
                        </a:rPr>
                        <a:t>监听的对应数据节点被删除</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vMerge="1">
                  <a:txBody>
                    <a:bodyPr/>
                    <a:lstStyle/>
                    <a:p>
                      <a:endParaRPr lang="zh-CN" altLang="en-US"/>
                    </a:p>
                  </a:txBody>
                  <a:tcPr/>
                </a:tc>
                <a:extLst>
                  <a:ext uri="{0D108BD9-81ED-4DB2-BD59-A6C34878D82A}">
                    <a16:rowId xmlns:a16="http://schemas.microsoft.com/office/drawing/2014/main" val="3729333521"/>
                  </a:ext>
                </a:extLst>
              </a:tr>
              <a:tr h="362479">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NodeDataChanged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Watcher</a:t>
                      </a:r>
                      <a:r>
                        <a:rPr lang="zh-CN" sz="1050" kern="0">
                          <a:effectLst/>
                          <a:latin typeface="微软雅黑" panose="020B0503020204020204" pitchFamily="34" charset="-122"/>
                          <a:ea typeface="微软雅黑" panose="020B0503020204020204" pitchFamily="34" charset="-122"/>
                        </a:rPr>
                        <a:t>监听的对应数据节点的数据内容发生变更</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vMerge="1">
                  <a:txBody>
                    <a:bodyPr/>
                    <a:lstStyle/>
                    <a:p>
                      <a:endParaRPr lang="zh-CN" altLang="en-US"/>
                    </a:p>
                  </a:txBody>
                  <a:tcPr/>
                </a:tc>
                <a:extLst>
                  <a:ext uri="{0D108BD9-81ED-4DB2-BD59-A6C34878D82A}">
                    <a16:rowId xmlns:a16="http://schemas.microsoft.com/office/drawing/2014/main" val="1815374819"/>
                  </a:ext>
                </a:extLst>
              </a:tr>
              <a:tr h="362479">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NodeChildrenChanged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Watcher</a:t>
                      </a:r>
                      <a:r>
                        <a:rPr lang="zh-CN" sz="1050" kern="0">
                          <a:effectLst/>
                          <a:latin typeface="微软雅黑" panose="020B0503020204020204" pitchFamily="34" charset="-122"/>
                          <a:ea typeface="微软雅黑" panose="020B0503020204020204" pitchFamily="34" charset="-122"/>
                        </a:rPr>
                        <a:t>监听的对应数据节点的子节点列表发生变更</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vMerge="1">
                  <a:txBody>
                    <a:bodyPr/>
                    <a:lstStyle/>
                    <a:p>
                      <a:endParaRPr lang="zh-CN" altLang="en-US"/>
                    </a:p>
                  </a:txBody>
                  <a:tcPr/>
                </a:tc>
                <a:extLst>
                  <a:ext uri="{0D108BD9-81ED-4DB2-BD59-A6C34878D82A}">
                    <a16:rowId xmlns:a16="http://schemas.microsoft.com/office/drawing/2014/main" val="331285672"/>
                  </a:ext>
                </a:extLst>
              </a:tr>
              <a:tr h="362479">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Disconnected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None</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客户端与</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服务器断开连接</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此时客户端和服务器处于断开连接状态</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extLst>
                  <a:ext uri="{0D108BD9-81ED-4DB2-BD59-A6C34878D82A}">
                    <a16:rowId xmlns:a16="http://schemas.microsoft.com/office/drawing/2014/main" val="1900859248"/>
                  </a:ext>
                </a:extLst>
              </a:tr>
              <a:tr h="604132">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Expired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None</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会话超时</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此时可客户端会话失效，通常同时也会收到</a:t>
                      </a:r>
                      <a:r>
                        <a:rPr lang="en-US" sz="1050" kern="0">
                          <a:effectLst/>
                          <a:latin typeface="微软雅黑" panose="020B0503020204020204" pitchFamily="34" charset="-122"/>
                          <a:ea typeface="微软雅黑" panose="020B0503020204020204" pitchFamily="34" charset="-122"/>
                        </a:rPr>
                        <a:t>SessionExpiredException</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extLst>
                  <a:ext uri="{0D108BD9-81ED-4DB2-BD59-A6C34878D82A}">
                    <a16:rowId xmlns:a16="http://schemas.microsoft.com/office/drawing/2014/main" val="2182272923"/>
                  </a:ext>
                </a:extLst>
              </a:tr>
              <a:tr h="724958">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AuthFailed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None</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通常有两种情况：</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1</a:t>
                      </a:r>
                      <a:r>
                        <a:rPr lang="zh-CN" sz="1050" kern="0">
                          <a:effectLst/>
                          <a:latin typeface="微软雅黑" panose="020B0503020204020204" pitchFamily="34" charset="-122"/>
                          <a:ea typeface="微软雅黑" panose="020B0503020204020204" pitchFamily="34" charset="-122"/>
                        </a:rPr>
                        <a:t>）使用错误的</a:t>
                      </a:r>
                      <a:r>
                        <a:rPr lang="en-US" sz="1050" kern="0">
                          <a:effectLst/>
                          <a:latin typeface="微软雅黑" panose="020B0503020204020204" pitchFamily="34" charset="-122"/>
                          <a:ea typeface="微软雅黑" panose="020B0503020204020204" pitchFamily="34" charset="-122"/>
                        </a:rPr>
                        <a:t>scheme</a:t>
                      </a:r>
                      <a:r>
                        <a:rPr lang="zh-CN" sz="1050" kern="0">
                          <a:effectLst/>
                          <a:latin typeface="微软雅黑" panose="020B0503020204020204" pitchFamily="34" charset="-122"/>
                          <a:ea typeface="微软雅黑" panose="020B0503020204020204" pitchFamily="34" charset="-122"/>
                        </a:rPr>
                        <a:t>进行权限检查</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2</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SASL</a:t>
                      </a:r>
                      <a:r>
                        <a:rPr lang="zh-CN" sz="1050" kern="0">
                          <a:effectLst/>
                          <a:latin typeface="微软雅黑" panose="020B0503020204020204" pitchFamily="34" charset="-122"/>
                          <a:ea typeface="微软雅黑" panose="020B0503020204020204" pitchFamily="34" charset="-122"/>
                        </a:rPr>
                        <a:t>权限检查失败</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dirty="0">
                          <a:effectLst/>
                          <a:latin typeface="微软雅黑" panose="020B0503020204020204" pitchFamily="34" charset="-122"/>
                          <a:ea typeface="微软雅黑" panose="020B0503020204020204" pitchFamily="34" charset="-122"/>
                        </a:rPr>
                        <a:t>通常同时也会收到</a:t>
                      </a:r>
                      <a:r>
                        <a:rPr lang="en-US" sz="1050" kern="0" dirty="0" err="1">
                          <a:effectLst/>
                          <a:latin typeface="微软雅黑" panose="020B0503020204020204" pitchFamily="34" charset="-122"/>
                          <a:ea typeface="微软雅黑" panose="020B0503020204020204" pitchFamily="34" charset="-122"/>
                        </a:rPr>
                        <a:t>AuthFailedException</a:t>
                      </a:r>
                      <a:endParaRPr lang="zh-CN" sz="1050" kern="100" dirty="0">
                        <a:effectLst/>
                        <a:latin typeface="微软雅黑" panose="020B0503020204020204" pitchFamily="34" charset="-122"/>
                        <a:ea typeface="微软雅黑" panose="020B0503020204020204" pitchFamily="34" charset="-122"/>
                      </a:endParaRPr>
                    </a:p>
                  </a:txBody>
                  <a:tcPr marL="60413" marR="60413" marT="0" marB="0" anchor="ctr"/>
                </a:tc>
                <a:extLst>
                  <a:ext uri="{0D108BD9-81ED-4DB2-BD59-A6C34878D82A}">
                    <a16:rowId xmlns:a16="http://schemas.microsoft.com/office/drawing/2014/main" val="1549586575"/>
                  </a:ext>
                </a:extLst>
              </a:tr>
            </a:tbl>
          </a:graphicData>
        </a:graphic>
      </p:graphicFrame>
    </p:spTree>
    <p:extLst>
      <p:ext uri="{BB962C8B-B14F-4D97-AF65-F5344CB8AC3E}">
        <p14:creationId xmlns:p14="http://schemas.microsoft.com/office/powerpoint/2010/main" val="346971909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E9FDA-B378-4081-A899-557BA20A96FE}"/>
              </a:ext>
            </a:extLst>
          </p:cNvPr>
          <p:cNvSpPr>
            <a:spLocks noGrp="1"/>
          </p:cNvSpPr>
          <p:nvPr>
            <p:ph type="title"/>
          </p:nvPr>
        </p:nvSpPr>
        <p:spPr/>
        <p:txBody>
          <a:bodyPr/>
          <a:lstStyle/>
          <a:p>
            <a:r>
              <a:rPr lang="zh-CN" altLang="en-US" dirty="0"/>
              <a:t>第</a:t>
            </a:r>
            <a:r>
              <a:rPr lang="en-US" altLang="zh-CN" dirty="0"/>
              <a:t>6</a:t>
            </a:r>
            <a:r>
              <a:rPr lang="zh-CN" altLang="en-US" dirty="0"/>
              <a:t>章  分布式协调框架</a:t>
            </a:r>
            <a:r>
              <a:rPr lang="en-US" altLang="zh-CN" dirty="0" err="1"/>
              <a:t>ZooKeeper</a:t>
            </a:r>
            <a:endParaRPr lang="zh-CN" altLang="en-US" dirty="0"/>
          </a:p>
        </p:txBody>
      </p:sp>
      <p:sp>
        <p:nvSpPr>
          <p:cNvPr id="3" name="内容占位符 2">
            <a:extLst>
              <a:ext uri="{FF2B5EF4-FFF2-40B4-BE49-F238E27FC236}">
                <a16:creationId xmlns:a16="http://schemas.microsoft.com/office/drawing/2014/main" id="{F7097D3D-2B78-42EC-A52B-7DECFC0F82DD}"/>
              </a:ext>
            </a:extLst>
          </p:cNvPr>
          <p:cNvSpPr>
            <a:spLocks noGrp="1"/>
          </p:cNvSpPr>
          <p:nvPr>
            <p:ph idx="1"/>
          </p:nvPr>
        </p:nvSpPr>
        <p:spPr/>
        <p:txBody>
          <a:bodyPr/>
          <a:lstStyle/>
          <a:p>
            <a:r>
              <a:rPr lang="en-US" altLang="zh-CN" dirty="0"/>
              <a:t>6.1  </a:t>
            </a:r>
            <a:r>
              <a:rPr lang="zh-CN" altLang="en-US" dirty="0"/>
              <a:t>分布式协调技术</a:t>
            </a:r>
          </a:p>
          <a:p>
            <a:r>
              <a:rPr lang="en-US" altLang="zh-CN" dirty="0"/>
              <a:t>6.2  </a:t>
            </a:r>
            <a:r>
              <a:rPr lang="zh-CN" altLang="en-US" dirty="0"/>
              <a:t>初识</a:t>
            </a:r>
            <a:r>
              <a:rPr lang="en-US" altLang="zh-CN" dirty="0" err="1"/>
              <a:t>ZooKeeper</a:t>
            </a:r>
            <a:endParaRPr lang="en-US" altLang="zh-CN" dirty="0"/>
          </a:p>
          <a:p>
            <a:r>
              <a:rPr lang="en-US" altLang="zh-CN" dirty="0"/>
              <a:t>6.3  </a:t>
            </a:r>
            <a:r>
              <a:rPr lang="en-US" altLang="zh-CN" dirty="0" err="1"/>
              <a:t>ZooKeeper</a:t>
            </a:r>
            <a:r>
              <a:rPr lang="zh-CN" altLang="en-US" dirty="0"/>
              <a:t>系统模型</a:t>
            </a:r>
            <a:endParaRPr lang="en-US" altLang="zh-CN" dirty="0"/>
          </a:p>
          <a:p>
            <a:r>
              <a:rPr lang="en-US" altLang="zh-CN" dirty="0"/>
              <a:t>6.4  </a:t>
            </a:r>
            <a:r>
              <a:rPr lang="en-US" altLang="zh-CN" dirty="0" err="1"/>
              <a:t>ZooKeeper</a:t>
            </a:r>
            <a:r>
              <a:rPr lang="zh-CN" altLang="en-US" dirty="0"/>
              <a:t>工作原理</a:t>
            </a:r>
            <a:endParaRPr lang="en-US" altLang="zh-CN" dirty="0"/>
          </a:p>
          <a:p>
            <a:r>
              <a:rPr lang="en-US" altLang="zh-CN" dirty="0"/>
              <a:t>6.5  </a:t>
            </a:r>
            <a:r>
              <a:rPr lang="en-US" altLang="zh-CN" dirty="0" err="1"/>
              <a:t>ZooKeeper</a:t>
            </a:r>
            <a:r>
              <a:rPr lang="zh-CN" altLang="en-US" dirty="0"/>
              <a:t>典型应用场景</a:t>
            </a:r>
            <a:endParaRPr lang="en-US" altLang="zh-CN" dirty="0"/>
          </a:p>
          <a:p>
            <a:r>
              <a:rPr lang="en-US" altLang="zh-CN" dirty="0"/>
              <a:t>6.6  </a:t>
            </a:r>
            <a:r>
              <a:rPr lang="zh-CN" altLang="en-US" dirty="0"/>
              <a:t>部署</a:t>
            </a:r>
            <a:r>
              <a:rPr lang="en-US" altLang="zh-CN" dirty="0" err="1"/>
              <a:t>ZooKeeper</a:t>
            </a:r>
            <a:r>
              <a:rPr lang="zh-CN" altLang="en-US" dirty="0"/>
              <a:t>集群</a:t>
            </a:r>
            <a:endParaRPr lang="en-US" altLang="zh-CN" dirty="0"/>
          </a:p>
          <a:p>
            <a:r>
              <a:rPr lang="en-US" altLang="zh-CN" dirty="0"/>
              <a:t>6.7  </a:t>
            </a:r>
            <a:r>
              <a:rPr lang="zh-CN" altLang="en-US" dirty="0"/>
              <a:t>实战</a:t>
            </a:r>
            <a:r>
              <a:rPr lang="en-US" altLang="zh-CN" dirty="0" err="1"/>
              <a:t>ZooKeeper</a:t>
            </a:r>
            <a:endParaRPr lang="en-US" altLang="zh-CN" dirty="0"/>
          </a:p>
        </p:txBody>
      </p:sp>
    </p:spTree>
    <p:extLst>
      <p:ext uri="{BB962C8B-B14F-4D97-AF65-F5344CB8AC3E}">
        <p14:creationId xmlns:p14="http://schemas.microsoft.com/office/powerpoint/2010/main" val="4023935441"/>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0E30A-4DCD-4E1E-B180-6E3DFC9F4EE2}"/>
              </a:ext>
            </a:extLst>
          </p:cNvPr>
          <p:cNvSpPr>
            <a:spLocks noGrp="1"/>
          </p:cNvSpPr>
          <p:nvPr>
            <p:ph type="title"/>
          </p:nvPr>
        </p:nvSpPr>
        <p:spPr/>
        <p:txBody>
          <a:bodyPr/>
          <a:lstStyle/>
          <a:p>
            <a:r>
              <a:rPr lang="en-US" altLang="zh-CN" dirty="0"/>
              <a:t>Watcher</a:t>
            </a:r>
            <a:r>
              <a:rPr lang="zh-CN" altLang="zh-CN" dirty="0"/>
              <a:t>事件类型</a:t>
            </a:r>
            <a:endParaRPr lang="zh-CN" altLang="en-US" dirty="0"/>
          </a:p>
        </p:txBody>
      </p:sp>
      <p:sp>
        <p:nvSpPr>
          <p:cNvPr id="3" name="内容占位符 2">
            <a:extLst>
              <a:ext uri="{FF2B5EF4-FFF2-40B4-BE49-F238E27FC236}">
                <a16:creationId xmlns:a16="http://schemas.microsoft.com/office/drawing/2014/main" id="{0BCDCC06-0D45-4EA7-98E7-A8BF8AD8E463}"/>
              </a:ext>
            </a:extLst>
          </p:cNvPr>
          <p:cNvSpPr>
            <a:spLocks noGrp="1"/>
          </p:cNvSpPr>
          <p:nvPr>
            <p:ph idx="1"/>
          </p:nvPr>
        </p:nvSpPr>
        <p:spPr/>
        <p:txBody>
          <a:bodyPr>
            <a:normAutofit fontScale="92500" lnSpcReduction="10000"/>
          </a:bodyPr>
          <a:lstStyle/>
          <a:p>
            <a:r>
              <a:rPr lang="zh-CN" altLang="zh-CN" dirty="0"/>
              <a:t>其中，</a:t>
            </a:r>
            <a:r>
              <a:rPr lang="en-US" altLang="zh-CN" dirty="0" err="1"/>
              <a:t>NodeDataChanged</a:t>
            </a:r>
            <a:r>
              <a:rPr lang="zh-CN" altLang="zh-CN" dirty="0"/>
              <a:t>事件的触发条件是数据内容的变化变更，此处所说的变更包括节点的数据内容和数据版本号</a:t>
            </a:r>
            <a:r>
              <a:rPr lang="en-US" altLang="zh-CN" dirty="0"/>
              <a:t>version</a:t>
            </a:r>
            <a:r>
              <a:rPr lang="zh-CN" altLang="zh-CN" dirty="0"/>
              <a:t>的变化，因此，即使使用相同的数据内容来更新，还是会触发这个事件，因为对于</a:t>
            </a:r>
            <a:r>
              <a:rPr lang="en-US" altLang="zh-CN" dirty="0" err="1"/>
              <a:t>ZooKeeper</a:t>
            </a:r>
            <a:r>
              <a:rPr lang="zh-CN" altLang="zh-CN" dirty="0"/>
              <a:t>来说，无论数据内容是否变更，一旦有客户端调用了数据更新的接口且更新成功，就会更新</a:t>
            </a:r>
            <a:r>
              <a:rPr lang="en-US" altLang="zh-CN" dirty="0"/>
              <a:t>version</a:t>
            </a:r>
            <a:r>
              <a:rPr lang="zh-CN" altLang="zh-CN" dirty="0"/>
              <a:t>值。</a:t>
            </a:r>
          </a:p>
          <a:p>
            <a:r>
              <a:rPr lang="en-US" altLang="zh-CN" dirty="0" err="1"/>
              <a:t>NodeChildrenChanged</a:t>
            </a:r>
            <a:r>
              <a:rPr lang="zh-CN" altLang="zh-CN" dirty="0"/>
              <a:t>事件会在数据节点的子节点列表发生变更的时候被触发，这里说的子节点变化特指子节点个数和组成情况的变更，即新增子节点或删除子节点，而子节点数据内容的变化时不会触发这个事件的。</a:t>
            </a:r>
          </a:p>
          <a:p>
            <a:r>
              <a:rPr lang="zh-CN" altLang="zh-CN" dirty="0"/>
              <a:t>对于</a:t>
            </a:r>
            <a:r>
              <a:rPr lang="en-US" altLang="zh-CN" dirty="0" err="1"/>
              <a:t>AuthFailed</a:t>
            </a:r>
            <a:r>
              <a:rPr lang="zh-CN" altLang="zh-CN" dirty="0"/>
              <a:t>事件，需要注意的是，它的触发条件并不是简单因为当前客户端会话没有权限，而是授权失败。</a:t>
            </a:r>
          </a:p>
        </p:txBody>
      </p:sp>
    </p:spTree>
    <p:extLst>
      <p:ext uri="{BB962C8B-B14F-4D97-AF65-F5344CB8AC3E}">
        <p14:creationId xmlns:p14="http://schemas.microsoft.com/office/powerpoint/2010/main" val="3476050065"/>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C39CF-4D86-4AD8-ADAC-14792A3FB1AE}"/>
              </a:ext>
            </a:extLst>
          </p:cNvPr>
          <p:cNvSpPr>
            <a:spLocks noGrp="1"/>
          </p:cNvSpPr>
          <p:nvPr>
            <p:ph type="title"/>
          </p:nvPr>
        </p:nvSpPr>
        <p:spPr/>
        <p:txBody>
          <a:bodyPr/>
          <a:lstStyle/>
          <a:p>
            <a:r>
              <a:rPr lang="en-US" altLang="zh-CN" dirty="0"/>
              <a:t>6.3.5  ACL——</a:t>
            </a:r>
            <a:r>
              <a:rPr lang="zh-CN" altLang="en-US" dirty="0"/>
              <a:t>保障数据安全</a:t>
            </a:r>
          </a:p>
        </p:txBody>
      </p:sp>
      <p:sp>
        <p:nvSpPr>
          <p:cNvPr id="3" name="内容占位符 2">
            <a:extLst>
              <a:ext uri="{FF2B5EF4-FFF2-40B4-BE49-F238E27FC236}">
                <a16:creationId xmlns:a16="http://schemas.microsoft.com/office/drawing/2014/main" id="{EFE36A2C-875A-4482-861F-E4F1E1F520FB}"/>
              </a:ext>
            </a:extLst>
          </p:cNvPr>
          <p:cNvSpPr>
            <a:spLocks noGrp="1"/>
          </p:cNvSpPr>
          <p:nvPr>
            <p:ph idx="1"/>
          </p:nvPr>
        </p:nvSpPr>
        <p:spPr/>
        <p:txBody>
          <a:bodyPr>
            <a:normAutofit fontScale="85000" lnSpcReduction="10000"/>
          </a:bodyPr>
          <a:lstStyle/>
          <a:p>
            <a:r>
              <a:rPr lang="en-US" altLang="zh-CN" dirty="0" err="1"/>
              <a:t>ZooKeeper</a:t>
            </a:r>
            <a:r>
              <a:rPr lang="zh-CN" altLang="zh-CN" dirty="0"/>
              <a:t>提供了一套完善</a:t>
            </a:r>
            <a:r>
              <a:rPr lang="en-US" altLang="zh-CN" dirty="0"/>
              <a:t>ACL</a:t>
            </a:r>
            <a:r>
              <a:rPr lang="zh-CN" altLang="zh-CN" dirty="0"/>
              <a:t>（</a:t>
            </a:r>
            <a:r>
              <a:rPr lang="en-US" altLang="zh-CN" dirty="0"/>
              <a:t>Access Control List</a:t>
            </a:r>
            <a:r>
              <a:rPr lang="zh-CN" altLang="zh-CN" dirty="0"/>
              <a:t>）权限控制机制来保障数据的安全。</a:t>
            </a:r>
          </a:p>
          <a:p>
            <a:r>
              <a:rPr lang="zh-CN" altLang="zh-CN" dirty="0"/>
              <a:t>提到权限控制，首先来看看在</a:t>
            </a:r>
            <a:r>
              <a:rPr lang="en-US" altLang="zh-CN" dirty="0"/>
              <a:t>Unix/Linux</a:t>
            </a:r>
            <a:r>
              <a:rPr lang="zh-CN" altLang="zh-CN" dirty="0"/>
              <a:t>文件系统中使用的也是目前应用最广泛的权限控制方式——</a:t>
            </a:r>
            <a:r>
              <a:rPr lang="en-US" altLang="zh-CN" dirty="0"/>
              <a:t>UGO</a:t>
            </a:r>
            <a:r>
              <a:rPr lang="zh-CN" altLang="zh-CN" dirty="0"/>
              <a:t>（</a:t>
            </a:r>
            <a:r>
              <a:rPr lang="en-US" altLang="zh-CN" dirty="0"/>
              <a:t>User</a:t>
            </a:r>
            <a:r>
              <a:rPr lang="zh-CN" altLang="zh-CN" dirty="0"/>
              <a:t>、</a:t>
            </a:r>
            <a:r>
              <a:rPr lang="en-US" altLang="zh-CN" dirty="0"/>
              <a:t>Group</a:t>
            </a:r>
            <a:r>
              <a:rPr lang="zh-CN" altLang="zh-CN" dirty="0"/>
              <a:t>和</a:t>
            </a:r>
            <a:r>
              <a:rPr lang="en-US" altLang="zh-CN" dirty="0"/>
              <a:t>Others</a:t>
            </a:r>
            <a:r>
              <a:rPr lang="zh-CN" altLang="zh-CN" dirty="0"/>
              <a:t>）权限控制机制。简单地说，</a:t>
            </a:r>
            <a:r>
              <a:rPr lang="en-US" altLang="zh-CN" dirty="0"/>
              <a:t>UGO</a:t>
            </a:r>
            <a:r>
              <a:rPr lang="zh-CN" altLang="zh-CN" dirty="0"/>
              <a:t>就是针对一个文件或目录，对创建者（</a:t>
            </a:r>
            <a:r>
              <a:rPr lang="en-US" altLang="zh-CN" dirty="0"/>
              <a:t>User</a:t>
            </a:r>
            <a:r>
              <a:rPr lang="zh-CN" altLang="zh-CN" dirty="0"/>
              <a:t>）、创建者所在的组（</a:t>
            </a:r>
            <a:r>
              <a:rPr lang="en-US" altLang="zh-CN" dirty="0"/>
              <a:t>Group</a:t>
            </a:r>
            <a:r>
              <a:rPr lang="zh-CN" altLang="zh-CN" dirty="0"/>
              <a:t>）和其他用户（</a:t>
            </a:r>
            <a:r>
              <a:rPr lang="en-US" altLang="zh-CN" dirty="0"/>
              <a:t>Others</a:t>
            </a:r>
            <a:r>
              <a:rPr lang="zh-CN" altLang="zh-CN" dirty="0"/>
              <a:t>）分别配置不同的权限。从这里可以看出，</a:t>
            </a:r>
            <a:r>
              <a:rPr lang="en-US" altLang="zh-CN" dirty="0"/>
              <a:t>UGO</a:t>
            </a:r>
            <a:r>
              <a:rPr lang="zh-CN" altLang="zh-CN" dirty="0"/>
              <a:t>是一种粗粒度的文件系统权限控制模式，利用</a:t>
            </a:r>
            <a:r>
              <a:rPr lang="en-US" altLang="zh-CN" dirty="0"/>
              <a:t>UGO</a:t>
            </a:r>
            <a:r>
              <a:rPr lang="zh-CN" altLang="zh-CN" dirty="0"/>
              <a:t>只能对三类用户进行权限控制，无法解决所有场景问题。</a:t>
            </a:r>
          </a:p>
          <a:p>
            <a:r>
              <a:rPr lang="zh-CN" altLang="zh-CN" dirty="0"/>
              <a:t>接下来，介绍另一种典型的权限控制方式——</a:t>
            </a:r>
            <a:r>
              <a:rPr lang="en-US" altLang="zh-CN" dirty="0"/>
              <a:t>ACL</a:t>
            </a:r>
            <a:r>
              <a:rPr lang="zh-CN" altLang="zh-CN" dirty="0"/>
              <a:t>。</a:t>
            </a:r>
            <a:r>
              <a:rPr lang="en-US" altLang="zh-CN" dirty="0"/>
              <a:t>ACL</a:t>
            </a:r>
            <a:r>
              <a:rPr lang="zh-CN" altLang="zh-CN" dirty="0"/>
              <a:t>，即访问控制列表，是一种相对来说比较新颖且更细粒度的权限管理方式，可以针对任意用户和组进行细粒度的权限控制。目前绝大部分</a:t>
            </a:r>
            <a:r>
              <a:rPr lang="en-US" altLang="zh-CN" dirty="0"/>
              <a:t>Unix</a:t>
            </a:r>
            <a:r>
              <a:rPr lang="zh-CN" altLang="zh-CN" dirty="0"/>
              <a:t>系统都已经只支持</a:t>
            </a:r>
            <a:r>
              <a:rPr lang="en-US" altLang="zh-CN" dirty="0"/>
              <a:t>ACL</a:t>
            </a:r>
            <a:r>
              <a:rPr lang="zh-CN" altLang="zh-CN" dirty="0"/>
              <a:t>，</a:t>
            </a:r>
            <a:r>
              <a:rPr lang="en-US" altLang="zh-CN" dirty="0"/>
              <a:t>Linux</a:t>
            </a:r>
            <a:r>
              <a:rPr lang="zh-CN" altLang="zh-CN" dirty="0"/>
              <a:t>也从</a:t>
            </a:r>
            <a:r>
              <a:rPr lang="en-US" altLang="zh-CN" dirty="0"/>
              <a:t>2.6</a:t>
            </a:r>
            <a:r>
              <a:rPr lang="zh-CN" altLang="zh-CN" dirty="0"/>
              <a:t>版本的内核开始支持这</a:t>
            </a:r>
            <a:r>
              <a:rPr lang="en-US" altLang="zh-CN" dirty="0"/>
              <a:t>ACL</a:t>
            </a:r>
            <a:r>
              <a:rPr lang="zh-CN" altLang="zh-CN" dirty="0"/>
              <a:t>权限控制方式。</a:t>
            </a:r>
          </a:p>
        </p:txBody>
      </p:sp>
    </p:spTree>
    <p:extLst>
      <p:ext uri="{BB962C8B-B14F-4D97-AF65-F5344CB8AC3E}">
        <p14:creationId xmlns:p14="http://schemas.microsoft.com/office/powerpoint/2010/main" val="1240643231"/>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C39CF-4D86-4AD8-ADAC-14792A3FB1AE}"/>
              </a:ext>
            </a:extLst>
          </p:cNvPr>
          <p:cNvSpPr>
            <a:spLocks noGrp="1"/>
          </p:cNvSpPr>
          <p:nvPr>
            <p:ph type="title"/>
          </p:nvPr>
        </p:nvSpPr>
        <p:spPr/>
        <p:txBody>
          <a:bodyPr/>
          <a:lstStyle/>
          <a:p>
            <a:r>
              <a:rPr lang="en-US" altLang="zh-CN" dirty="0"/>
              <a:t>6.3.5  ACL——</a:t>
            </a:r>
            <a:r>
              <a:rPr lang="zh-CN" altLang="en-US" dirty="0"/>
              <a:t>保障数据安全</a:t>
            </a:r>
          </a:p>
        </p:txBody>
      </p:sp>
      <p:sp>
        <p:nvSpPr>
          <p:cNvPr id="3" name="内容占位符 2">
            <a:extLst>
              <a:ext uri="{FF2B5EF4-FFF2-40B4-BE49-F238E27FC236}">
                <a16:creationId xmlns:a16="http://schemas.microsoft.com/office/drawing/2014/main" id="{EFE36A2C-875A-4482-861F-E4F1E1F520FB}"/>
              </a:ext>
            </a:extLst>
          </p:cNvPr>
          <p:cNvSpPr>
            <a:spLocks noGrp="1"/>
          </p:cNvSpPr>
          <p:nvPr>
            <p:ph idx="1"/>
          </p:nvPr>
        </p:nvSpPr>
        <p:spPr/>
        <p:txBody>
          <a:bodyPr>
            <a:normAutofit fontScale="92500"/>
          </a:bodyPr>
          <a:lstStyle/>
          <a:p>
            <a:r>
              <a:rPr lang="en-US" altLang="zh-CN" sz="1600" dirty="0" err="1"/>
              <a:t>ZooKeeper</a:t>
            </a:r>
            <a:r>
              <a:rPr lang="zh-CN" altLang="zh-CN" sz="1600" dirty="0"/>
              <a:t>提供了一套完善</a:t>
            </a:r>
            <a:r>
              <a:rPr lang="en-US" altLang="zh-CN" sz="1600" dirty="0"/>
              <a:t>ACL</a:t>
            </a:r>
            <a:r>
              <a:rPr lang="zh-CN" altLang="zh-CN" sz="1600" dirty="0"/>
              <a:t>（</a:t>
            </a:r>
            <a:r>
              <a:rPr lang="en-US" altLang="zh-CN" sz="1600" dirty="0"/>
              <a:t>Access Control List</a:t>
            </a:r>
            <a:r>
              <a:rPr lang="zh-CN" altLang="zh-CN" sz="1600" dirty="0"/>
              <a:t>）权限控制机制来保障数据的安全。</a:t>
            </a:r>
          </a:p>
          <a:p>
            <a:r>
              <a:rPr lang="zh-CN" altLang="zh-CN" sz="1600" dirty="0"/>
              <a:t>在</a:t>
            </a:r>
            <a:r>
              <a:rPr lang="en-US" altLang="zh-CN" sz="1600" dirty="0"/>
              <a:t>Unix/Linux</a:t>
            </a:r>
            <a:r>
              <a:rPr lang="zh-CN" altLang="zh-CN" sz="1600" dirty="0"/>
              <a:t>文件系统中使用的也是目前应用最广泛的权限控制方式——</a:t>
            </a:r>
            <a:r>
              <a:rPr lang="en-US" altLang="zh-CN" sz="1600" dirty="0"/>
              <a:t>UGO</a:t>
            </a:r>
            <a:r>
              <a:rPr lang="zh-CN" altLang="zh-CN" sz="1600" dirty="0"/>
              <a:t>（</a:t>
            </a:r>
            <a:r>
              <a:rPr lang="en-US" altLang="zh-CN" sz="1600" dirty="0"/>
              <a:t>User</a:t>
            </a:r>
            <a:r>
              <a:rPr lang="zh-CN" altLang="zh-CN" sz="1600" dirty="0"/>
              <a:t>、</a:t>
            </a:r>
            <a:r>
              <a:rPr lang="en-US" altLang="zh-CN" sz="1600" dirty="0"/>
              <a:t>Group</a:t>
            </a:r>
            <a:r>
              <a:rPr lang="zh-CN" altLang="zh-CN" sz="1600" dirty="0"/>
              <a:t>和</a:t>
            </a:r>
            <a:r>
              <a:rPr lang="en-US" altLang="zh-CN" sz="1600" dirty="0"/>
              <a:t>Others</a:t>
            </a:r>
            <a:r>
              <a:rPr lang="zh-CN" altLang="zh-CN" sz="1600" dirty="0"/>
              <a:t>）权限控制机制。简单地说，</a:t>
            </a:r>
            <a:r>
              <a:rPr lang="en-US" altLang="zh-CN" sz="1600" dirty="0"/>
              <a:t>UGO</a:t>
            </a:r>
            <a:r>
              <a:rPr lang="zh-CN" altLang="zh-CN" sz="1600" dirty="0"/>
              <a:t>就是针对一个文件或目录，对创建者（</a:t>
            </a:r>
            <a:r>
              <a:rPr lang="en-US" altLang="zh-CN" sz="1600" dirty="0"/>
              <a:t>User</a:t>
            </a:r>
            <a:r>
              <a:rPr lang="zh-CN" altLang="zh-CN" sz="1600" dirty="0"/>
              <a:t>）、创建者所在的组（</a:t>
            </a:r>
            <a:r>
              <a:rPr lang="en-US" altLang="zh-CN" sz="1600" dirty="0"/>
              <a:t>Group</a:t>
            </a:r>
            <a:r>
              <a:rPr lang="zh-CN" altLang="zh-CN" sz="1600" dirty="0"/>
              <a:t>）和其他用户（</a:t>
            </a:r>
            <a:r>
              <a:rPr lang="en-US" altLang="zh-CN" sz="1600" dirty="0"/>
              <a:t>Others</a:t>
            </a:r>
            <a:r>
              <a:rPr lang="zh-CN" altLang="zh-CN" sz="1600" dirty="0"/>
              <a:t>）分别配置不同的权限。从这里可以看出，</a:t>
            </a:r>
            <a:r>
              <a:rPr lang="en-US" altLang="zh-CN" sz="1600" dirty="0"/>
              <a:t>UGO</a:t>
            </a:r>
            <a:r>
              <a:rPr lang="zh-CN" altLang="zh-CN" sz="1600" dirty="0"/>
              <a:t>是一种粗粒度的文件系统权限控制模式，利用</a:t>
            </a:r>
            <a:r>
              <a:rPr lang="en-US" altLang="zh-CN" sz="1600" dirty="0"/>
              <a:t>UGO</a:t>
            </a:r>
            <a:r>
              <a:rPr lang="zh-CN" altLang="zh-CN" sz="1600" dirty="0"/>
              <a:t>只能对三类用户进行权限控制，无法解决所有场景问题。</a:t>
            </a:r>
          </a:p>
          <a:p>
            <a:r>
              <a:rPr lang="zh-CN" altLang="zh-CN" sz="1600" dirty="0"/>
              <a:t>另一种典型的权限控制方式——</a:t>
            </a:r>
            <a:r>
              <a:rPr lang="en-US" altLang="zh-CN" sz="1600" dirty="0"/>
              <a:t>ACL</a:t>
            </a:r>
            <a:r>
              <a:rPr lang="zh-CN" altLang="zh-CN" sz="1600" dirty="0"/>
              <a:t>。</a:t>
            </a:r>
            <a:r>
              <a:rPr lang="en-US" altLang="zh-CN" sz="1600" dirty="0"/>
              <a:t>ACL</a:t>
            </a:r>
            <a:r>
              <a:rPr lang="zh-CN" altLang="zh-CN" sz="1600" dirty="0"/>
              <a:t>，即访问控制列表，是一种相对来说比较新颖且更细粒度的权限管理方式，可以针对任意用户和组进行细粒度的权限控制。目前绝大部分</a:t>
            </a:r>
            <a:r>
              <a:rPr lang="en-US" altLang="zh-CN" sz="1600" dirty="0"/>
              <a:t>Unix</a:t>
            </a:r>
            <a:r>
              <a:rPr lang="zh-CN" altLang="zh-CN" sz="1600" dirty="0"/>
              <a:t>系统都已经只支持</a:t>
            </a:r>
            <a:r>
              <a:rPr lang="en-US" altLang="zh-CN" sz="1600" dirty="0"/>
              <a:t>ACL</a:t>
            </a:r>
            <a:r>
              <a:rPr lang="zh-CN" altLang="zh-CN" sz="1600" dirty="0"/>
              <a:t>，</a:t>
            </a:r>
            <a:r>
              <a:rPr lang="en-US" altLang="zh-CN" sz="1600" dirty="0"/>
              <a:t>Linux</a:t>
            </a:r>
            <a:r>
              <a:rPr lang="zh-CN" altLang="zh-CN" sz="1600" dirty="0"/>
              <a:t>也从</a:t>
            </a:r>
            <a:r>
              <a:rPr lang="en-US" altLang="zh-CN" sz="1600" dirty="0"/>
              <a:t>2.6</a:t>
            </a:r>
            <a:r>
              <a:rPr lang="zh-CN" altLang="zh-CN" sz="1600" dirty="0"/>
              <a:t>版本的内核开始支持这</a:t>
            </a:r>
            <a:r>
              <a:rPr lang="en-US" altLang="zh-CN" sz="1600" dirty="0"/>
              <a:t>ACL</a:t>
            </a:r>
            <a:r>
              <a:rPr lang="zh-CN" altLang="zh-CN" sz="1600" dirty="0"/>
              <a:t>权限控制方式。</a:t>
            </a:r>
            <a:endParaRPr lang="en-US" altLang="zh-CN" sz="1600" dirty="0"/>
          </a:p>
          <a:p>
            <a:r>
              <a:rPr lang="en-US" altLang="zh-CN" sz="1600" dirty="0" err="1"/>
              <a:t>ZooKeeper</a:t>
            </a:r>
            <a:r>
              <a:rPr lang="zh-CN" altLang="zh-CN" sz="1600" dirty="0"/>
              <a:t>的</a:t>
            </a:r>
            <a:r>
              <a:rPr lang="en-US" altLang="zh-CN" sz="1600" dirty="0"/>
              <a:t>ACL</a:t>
            </a:r>
            <a:r>
              <a:rPr lang="zh-CN" altLang="zh-CN" sz="1600" dirty="0"/>
              <a:t>权限控制和</a:t>
            </a:r>
            <a:r>
              <a:rPr lang="en-US" altLang="zh-CN" sz="1600" dirty="0"/>
              <a:t>Unix/Linux</a:t>
            </a:r>
            <a:r>
              <a:rPr lang="zh-CN" altLang="zh-CN" sz="1600" dirty="0"/>
              <a:t>操作系统中的</a:t>
            </a:r>
            <a:r>
              <a:rPr lang="en-US" altLang="zh-CN" sz="1600" dirty="0"/>
              <a:t>ACL</a:t>
            </a:r>
            <a:r>
              <a:rPr lang="zh-CN" altLang="zh-CN" sz="1600" dirty="0"/>
              <a:t>有一些区别，读者可以从三个方面来理解</a:t>
            </a:r>
            <a:r>
              <a:rPr lang="en-US" altLang="zh-CN" sz="1600" dirty="0"/>
              <a:t>ACL</a:t>
            </a:r>
            <a:r>
              <a:rPr lang="zh-CN" altLang="zh-CN" sz="1600" dirty="0"/>
              <a:t>机制，分别是：权限模式（</a:t>
            </a:r>
            <a:r>
              <a:rPr lang="en-US" altLang="zh-CN" sz="1600" dirty="0"/>
              <a:t>Scheme</a:t>
            </a:r>
            <a:r>
              <a:rPr lang="zh-CN" altLang="zh-CN" sz="1600" dirty="0"/>
              <a:t>）、授权对象（</a:t>
            </a:r>
            <a:r>
              <a:rPr lang="en-US" altLang="zh-CN" sz="1600" dirty="0"/>
              <a:t>ID</a:t>
            </a:r>
            <a:r>
              <a:rPr lang="zh-CN" altLang="zh-CN" sz="1600" dirty="0"/>
              <a:t>）和权限（</a:t>
            </a:r>
            <a:r>
              <a:rPr lang="en-US" altLang="zh-CN" sz="1600" dirty="0"/>
              <a:t>Permission</a:t>
            </a:r>
            <a:r>
              <a:rPr lang="zh-CN" altLang="zh-CN" sz="1600" dirty="0"/>
              <a:t>），通常使用“</a:t>
            </a:r>
            <a:r>
              <a:rPr lang="en-US" altLang="zh-CN" sz="1600" dirty="0" err="1"/>
              <a:t>scheme:id:permission</a:t>
            </a:r>
            <a:r>
              <a:rPr lang="zh-CN" altLang="zh-CN" sz="1600" dirty="0"/>
              <a:t>”来标识一个有效的</a:t>
            </a:r>
            <a:r>
              <a:rPr lang="en-US" altLang="zh-CN" sz="1600" dirty="0"/>
              <a:t>ACL</a:t>
            </a:r>
            <a:r>
              <a:rPr lang="zh-CN" altLang="zh-CN" sz="1600" dirty="0"/>
              <a:t>信息。</a:t>
            </a:r>
          </a:p>
        </p:txBody>
      </p:sp>
    </p:spTree>
    <p:extLst>
      <p:ext uri="{BB962C8B-B14F-4D97-AF65-F5344CB8AC3E}">
        <p14:creationId xmlns:p14="http://schemas.microsoft.com/office/powerpoint/2010/main" val="8568440"/>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3A97E-FD5C-4E6E-8965-63B2CE468A7E}"/>
              </a:ext>
            </a:extLst>
          </p:cNvPr>
          <p:cNvSpPr>
            <a:spLocks noGrp="1"/>
          </p:cNvSpPr>
          <p:nvPr>
            <p:ph type="title"/>
          </p:nvPr>
        </p:nvSpPr>
        <p:spPr/>
        <p:txBody>
          <a:bodyPr/>
          <a:lstStyle/>
          <a:p>
            <a:r>
              <a:rPr lang="en-US" altLang="zh-CN" dirty="0"/>
              <a:t>1. </a:t>
            </a:r>
            <a:r>
              <a:rPr lang="zh-CN" altLang="en-US" dirty="0"/>
              <a:t>权限模式（</a:t>
            </a:r>
            <a:r>
              <a:rPr lang="en-US" altLang="zh-CN" dirty="0"/>
              <a:t>Scheme</a:t>
            </a:r>
            <a:r>
              <a:rPr lang="zh-CN" altLang="en-US" dirty="0"/>
              <a:t>）</a:t>
            </a:r>
          </a:p>
        </p:txBody>
      </p:sp>
      <p:sp>
        <p:nvSpPr>
          <p:cNvPr id="3" name="内容占位符 2">
            <a:extLst>
              <a:ext uri="{FF2B5EF4-FFF2-40B4-BE49-F238E27FC236}">
                <a16:creationId xmlns:a16="http://schemas.microsoft.com/office/drawing/2014/main" id="{633B9574-030B-42BE-8060-B479E0C2DBC3}"/>
              </a:ext>
            </a:extLst>
          </p:cNvPr>
          <p:cNvSpPr>
            <a:spLocks noGrp="1"/>
          </p:cNvSpPr>
          <p:nvPr>
            <p:ph idx="1"/>
          </p:nvPr>
        </p:nvSpPr>
        <p:spPr/>
        <p:txBody>
          <a:bodyPr>
            <a:normAutofit fontScale="62500" lnSpcReduction="20000"/>
          </a:bodyPr>
          <a:lstStyle/>
          <a:p>
            <a:r>
              <a:rPr lang="zh-CN" altLang="en-US" dirty="0"/>
              <a:t>权限模式用来确定权限验证过程中使用的检验策略。在</a:t>
            </a:r>
            <a:r>
              <a:rPr lang="en-US" altLang="zh-CN" dirty="0" err="1"/>
              <a:t>ZooKeeper</a:t>
            </a:r>
            <a:r>
              <a:rPr lang="zh-CN" altLang="en-US" dirty="0"/>
              <a:t>中，开发人员使用最多的就是以下四种权限模式。</a:t>
            </a:r>
          </a:p>
          <a:p>
            <a:r>
              <a:rPr lang="en-US" altLang="zh-CN" dirty="0"/>
              <a:t>1</a:t>
            </a:r>
            <a:r>
              <a:rPr lang="zh-CN" altLang="en-US" dirty="0"/>
              <a:t>）</a:t>
            </a:r>
            <a:r>
              <a:rPr lang="en-US" altLang="zh-CN" dirty="0"/>
              <a:t>IP</a:t>
            </a:r>
          </a:p>
          <a:p>
            <a:pPr lvl="1"/>
            <a:r>
              <a:rPr lang="en-US" altLang="zh-CN" dirty="0"/>
              <a:t>IP</a:t>
            </a:r>
            <a:r>
              <a:rPr lang="zh-CN" altLang="en-US" dirty="0"/>
              <a:t>模式通过</a:t>
            </a:r>
            <a:r>
              <a:rPr lang="en-US" altLang="zh-CN" dirty="0"/>
              <a:t>IP</a:t>
            </a:r>
            <a:r>
              <a:rPr lang="zh-CN" altLang="en-US" dirty="0"/>
              <a:t>地址粒度进行权限控制，例如配置了“</a:t>
            </a:r>
            <a:r>
              <a:rPr lang="en-US" altLang="zh-CN" dirty="0"/>
              <a:t>ip:192.168.18.130”</a:t>
            </a:r>
            <a:r>
              <a:rPr lang="zh-CN" altLang="en-US" dirty="0"/>
              <a:t>，就表示权限控制都是针对这个</a:t>
            </a:r>
            <a:r>
              <a:rPr lang="en-US" altLang="zh-CN" dirty="0"/>
              <a:t>IP</a:t>
            </a:r>
            <a:r>
              <a:rPr lang="zh-CN" altLang="en-US" dirty="0"/>
              <a:t>地址的。同时，</a:t>
            </a:r>
            <a:r>
              <a:rPr lang="en-US" altLang="zh-CN" dirty="0"/>
              <a:t>IP</a:t>
            </a:r>
            <a:r>
              <a:rPr lang="zh-CN" altLang="en-US" dirty="0"/>
              <a:t>模式也支持按照网段的方式进行配置，例如“</a:t>
            </a:r>
            <a:r>
              <a:rPr lang="en-US" altLang="zh-CN" dirty="0"/>
              <a:t>ip:192.168.18.1/24”</a:t>
            </a:r>
            <a:r>
              <a:rPr lang="zh-CN" altLang="en-US" dirty="0"/>
              <a:t>表示针对</a:t>
            </a:r>
            <a:r>
              <a:rPr lang="en-US" altLang="zh-CN" dirty="0"/>
              <a:t>192.168.18.*</a:t>
            </a:r>
            <a:r>
              <a:rPr lang="zh-CN" altLang="en-US" dirty="0"/>
              <a:t>的</a:t>
            </a:r>
            <a:r>
              <a:rPr lang="en-US" altLang="zh-CN" dirty="0"/>
              <a:t>IP</a:t>
            </a:r>
            <a:r>
              <a:rPr lang="zh-CN" altLang="en-US" dirty="0"/>
              <a:t>段进行权限控制。</a:t>
            </a:r>
          </a:p>
          <a:p>
            <a:r>
              <a:rPr lang="en-US" altLang="zh-CN" dirty="0"/>
              <a:t>2</a:t>
            </a:r>
            <a:r>
              <a:rPr lang="zh-CN" altLang="en-US" dirty="0"/>
              <a:t>）</a:t>
            </a:r>
            <a:r>
              <a:rPr lang="en-US" altLang="zh-CN" dirty="0"/>
              <a:t>Digest</a:t>
            </a:r>
          </a:p>
          <a:p>
            <a:pPr lvl="1"/>
            <a:r>
              <a:rPr lang="en-US" altLang="zh-CN" dirty="0"/>
              <a:t>Digest</a:t>
            </a:r>
            <a:r>
              <a:rPr lang="zh-CN" altLang="en-US" dirty="0"/>
              <a:t>是最常用的控制权限模式，也更符合对于权限控制的认识，其以类似于“</a:t>
            </a:r>
            <a:r>
              <a:rPr lang="en-US" altLang="zh-CN" dirty="0" err="1"/>
              <a:t>username:password</a:t>
            </a:r>
            <a:r>
              <a:rPr lang="en-US" altLang="zh-CN" dirty="0"/>
              <a:t>”</a:t>
            </a:r>
            <a:r>
              <a:rPr lang="zh-CN" altLang="en-US" dirty="0"/>
              <a:t>形式的权限标识来进行权限配置，便于区分不同应用来进行权限控制。当通过“</a:t>
            </a:r>
            <a:r>
              <a:rPr lang="en-US" altLang="zh-CN" dirty="0" err="1"/>
              <a:t>username:password</a:t>
            </a:r>
            <a:r>
              <a:rPr lang="en-US" altLang="zh-CN" dirty="0"/>
              <a:t>”</a:t>
            </a:r>
            <a:r>
              <a:rPr lang="zh-CN" altLang="en-US" dirty="0"/>
              <a:t>形式配置了权限标识后，</a:t>
            </a:r>
            <a:r>
              <a:rPr lang="en-US" altLang="zh-CN" dirty="0" err="1"/>
              <a:t>ZooKeeper</a:t>
            </a:r>
            <a:r>
              <a:rPr lang="zh-CN" altLang="en-US" dirty="0"/>
              <a:t>会对其先后进行两次编码处理，分别是</a:t>
            </a:r>
            <a:r>
              <a:rPr lang="en-US" altLang="zh-CN" dirty="0"/>
              <a:t>SHA-1</a:t>
            </a:r>
            <a:r>
              <a:rPr lang="zh-CN" altLang="en-US" dirty="0"/>
              <a:t>算法加密和</a:t>
            </a:r>
            <a:r>
              <a:rPr lang="en-US" altLang="zh-CN" dirty="0"/>
              <a:t>BASE64</a:t>
            </a:r>
            <a:r>
              <a:rPr lang="zh-CN" altLang="en-US" dirty="0"/>
              <a:t>编码。</a:t>
            </a:r>
          </a:p>
          <a:p>
            <a:r>
              <a:rPr lang="en-US" altLang="zh-CN" dirty="0"/>
              <a:t>3</a:t>
            </a:r>
            <a:r>
              <a:rPr lang="zh-CN" altLang="en-US" dirty="0"/>
              <a:t>）</a:t>
            </a:r>
            <a:r>
              <a:rPr lang="en-US" altLang="zh-CN" dirty="0"/>
              <a:t>World</a:t>
            </a:r>
          </a:p>
          <a:p>
            <a:pPr lvl="1"/>
            <a:r>
              <a:rPr lang="en-US" altLang="zh-CN" dirty="0"/>
              <a:t>World</a:t>
            </a:r>
            <a:r>
              <a:rPr lang="zh-CN" altLang="en-US" dirty="0"/>
              <a:t>是一种最开放的权限控制模式，事实上这种权限控制方式几乎没有任何作用，数据节点的访问权限对所有用户开发，即所有用户都可以在不进行任何权限校验的情况下操作该数据节点。另外，</a:t>
            </a:r>
            <a:r>
              <a:rPr lang="en-US" altLang="zh-CN" dirty="0"/>
              <a:t>World</a:t>
            </a:r>
            <a:r>
              <a:rPr lang="zh-CN" altLang="en-US" dirty="0"/>
              <a:t>模式也可以看作是一种特殊的</a:t>
            </a:r>
            <a:r>
              <a:rPr lang="en-US" altLang="zh-CN" dirty="0"/>
              <a:t>Digest</a:t>
            </a:r>
            <a:r>
              <a:rPr lang="zh-CN" altLang="en-US" dirty="0"/>
              <a:t>模式，它只有一个权限标识“</a:t>
            </a:r>
            <a:r>
              <a:rPr lang="en-US" altLang="zh-CN" dirty="0" err="1"/>
              <a:t>world:anyone</a:t>
            </a:r>
            <a:r>
              <a:rPr lang="en-US" altLang="zh-CN" dirty="0"/>
              <a:t>”</a:t>
            </a:r>
            <a:r>
              <a:rPr lang="zh-CN" altLang="en-US" dirty="0"/>
              <a:t>。</a:t>
            </a:r>
          </a:p>
          <a:p>
            <a:r>
              <a:rPr lang="en-US" altLang="zh-CN" dirty="0"/>
              <a:t>4</a:t>
            </a:r>
            <a:r>
              <a:rPr lang="zh-CN" altLang="en-US" dirty="0"/>
              <a:t>）</a:t>
            </a:r>
            <a:r>
              <a:rPr lang="en-US" altLang="zh-CN" dirty="0"/>
              <a:t>Super</a:t>
            </a:r>
          </a:p>
          <a:p>
            <a:pPr lvl="1"/>
            <a:r>
              <a:rPr lang="en-US" altLang="zh-CN" dirty="0"/>
              <a:t>Super</a:t>
            </a:r>
            <a:r>
              <a:rPr lang="zh-CN" altLang="en-US" dirty="0"/>
              <a:t>模式顾名思义就是超级用户的有意思，也是一种特殊的</a:t>
            </a:r>
            <a:r>
              <a:rPr lang="en-US" altLang="zh-CN" dirty="0"/>
              <a:t>Digest</a:t>
            </a:r>
            <a:r>
              <a:rPr lang="zh-CN" altLang="en-US" dirty="0"/>
              <a:t>模式。在</a:t>
            </a:r>
            <a:r>
              <a:rPr lang="en-US" altLang="zh-CN" dirty="0"/>
              <a:t>Super</a:t>
            </a:r>
            <a:r>
              <a:rPr lang="zh-CN" altLang="en-US" dirty="0"/>
              <a:t>模式下，超级用户可以对任意</a:t>
            </a:r>
            <a:r>
              <a:rPr lang="en-US" altLang="zh-CN" dirty="0" err="1"/>
              <a:t>ZooKeeper</a:t>
            </a:r>
            <a:r>
              <a:rPr lang="zh-CN" altLang="en-US" dirty="0"/>
              <a:t>上的数据节点进行任何操作。</a:t>
            </a:r>
          </a:p>
        </p:txBody>
      </p:sp>
    </p:spTree>
    <p:extLst>
      <p:ext uri="{BB962C8B-B14F-4D97-AF65-F5344CB8AC3E}">
        <p14:creationId xmlns:p14="http://schemas.microsoft.com/office/powerpoint/2010/main" val="539769895"/>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A11A9-5B56-497B-A13E-7E481A7B84B7}"/>
              </a:ext>
            </a:extLst>
          </p:cNvPr>
          <p:cNvSpPr>
            <a:spLocks noGrp="1"/>
          </p:cNvSpPr>
          <p:nvPr>
            <p:ph type="title"/>
          </p:nvPr>
        </p:nvSpPr>
        <p:spPr/>
        <p:txBody>
          <a:bodyPr/>
          <a:lstStyle/>
          <a:p>
            <a:r>
              <a:rPr lang="en-US" altLang="zh-CN" dirty="0"/>
              <a:t>2. </a:t>
            </a:r>
            <a:r>
              <a:rPr lang="zh-CN" altLang="en-US" dirty="0"/>
              <a:t>授权对象（</a:t>
            </a:r>
            <a:r>
              <a:rPr lang="en-US" altLang="zh-CN" dirty="0"/>
              <a:t>ID</a:t>
            </a:r>
            <a:r>
              <a:rPr lang="zh-CN" altLang="en-US" dirty="0"/>
              <a:t>）</a:t>
            </a:r>
            <a:br>
              <a:rPr lang="zh-CN" altLang="en-US" dirty="0"/>
            </a:br>
            <a:endParaRPr lang="zh-CN" altLang="en-US" dirty="0"/>
          </a:p>
        </p:txBody>
      </p:sp>
      <p:sp>
        <p:nvSpPr>
          <p:cNvPr id="3" name="内容占位符 2">
            <a:extLst>
              <a:ext uri="{FF2B5EF4-FFF2-40B4-BE49-F238E27FC236}">
                <a16:creationId xmlns:a16="http://schemas.microsoft.com/office/drawing/2014/main" id="{E503640C-7860-4FE3-B914-52171C9F7F2C}"/>
              </a:ext>
            </a:extLst>
          </p:cNvPr>
          <p:cNvSpPr>
            <a:spLocks noGrp="1"/>
          </p:cNvSpPr>
          <p:nvPr>
            <p:ph idx="1"/>
          </p:nvPr>
        </p:nvSpPr>
        <p:spPr/>
        <p:txBody>
          <a:bodyPr/>
          <a:lstStyle/>
          <a:p>
            <a:r>
              <a:rPr lang="zh-CN" altLang="zh-CN" dirty="0"/>
              <a:t>授权对象指的是权限赋予的用户或一个指定实体，例如</a:t>
            </a:r>
            <a:r>
              <a:rPr lang="en-US" altLang="zh-CN" dirty="0"/>
              <a:t>IP</a:t>
            </a:r>
            <a:r>
              <a:rPr lang="zh-CN" altLang="zh-CN" dirty="0"/>
              <a:t>地址或机器等。在不同的授权模式下，授权对象是不同的</a:t>
            </a:r>
            <a:r>
              <a:rPr lang="zh-CN" altLang="en-US" dirty="0"/>
              <a:t>。</a:t>
            </a:r>
          </a:p>
        </p:txBody>
      </p:sp>
      <p:graphicFrame>
        <p:nvGraphicFramePr>
          <p:cNvPr id="4" name="表格 3">
            <a:extLst>
              <a:ext uri="{FF2B5EF4-FFF2-40B4-BE49-F238E27FC236}">
                <a16:creationId xmlns:a16="http://schemas.microsoft.com/office/drawing/2014/main" id="{D711ABCD-52BB-4ED1-B89C-11F692F8DB55}"/>
              </a:ext>
            </a:extLst>
          </p:cNvPr>
          <p:cNvGraphicFramePr>
            <a:graphicFrameLocks noGrp="1"/>
          </p:cNvGraphicFramePr>
          <p:nvPr>
            <p:extLst>
              <p:ext uri="{D42A27DB-BD31-4B8C-83A1-F6EECF244321}">
                <p14:modId xmlns:p14="http://schemas.microsoft.com/office/powerpoint/2010/main" val="441128518"/>
              </p:ext>
            </p:extLst>
          </p:nvPr>
        </p:nvGraphicFramePr>
        <p:xfrm>
          <a:off x="628650" y="2188760"/>
          <a:ext cx="7886699" cy="1920240"/>
        </p:xfrm>
        <a:graphic>
          <a:graphicData uri="http://schemas.openxmlformats.org/drawingml/2006/table">
            <a:tbl>
              <a:tblPr firstRow="1" firstCol="1" bandRow="1">
                <a:tableStyleId>{5C22544A-7EE6-4342-B048-85BDC9FD1C3A}</a:tableStyleId>
              </a:tblPr>
              <a:tblGrid>
                <a:gridCol w="1208292">
                  <a:extLst>
                    <a:ext uri="{9D8B030D-6E8A-4147-A177-3AD203B41FA5}">
                      <a16:colId xmlns:a16="http://schemas.microsoft.com/office/drawing/2014/main" val="2963293545"/>
                    </a:ext>
                  </a:extLst>
                </a:gridCol>
                <a:gridCol w="6678407">
                  <a:extLst>
                    <a:ext uri="{9D8B030D-6E8A-4147-A177-3AD203B41FA5}">
                      <a16:colId xmlns:a16="http://schemas.microsoft.com/office/drawing/2014/main" val="793447644"/>
                    </a:ext>
                  </a:extLst>
                </a:gridCol>
              </a:tblGrid>
              <a:tr h="0">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权限模式</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授权对象</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009452788"/>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IP</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通常是一个</a:t>
                      </a:r>
                      <a:r>
                        <a:rPr lang="en-US" sz="1800" kern="0">
                          <a:effectLst/>
                          <a:latin typeface="微软雅黑" panose="020B0503020204020204" pitchFamily="34" charset="-122"/>
                          <a:ea typeface="微软雅黑" panose="020B0503020204020204" pitchFamily="34" charset="-122"/>
                        </a:rPr>
                        <a:t>IP</a:t>
                      </a:r>
                      <a:r>
                        <a:rPr lang="zh-CN" sz="1800" kern="0">
                          <a:effectLst/>
                          <a:latin typeface="微软雅黑" panose="020B0503020204020204" pitchFamily="34" charset="-122"/>
                          <a:ea typeface="微软雅黑" panose="020B0503020204020204" pitchFamily="34" charset="-122"/>
                        </a:rPr>
                        <a:t>地址或</a:t>
                      </a:r>
                      <a:r>
                        <a:rPr lang="en-US" sz="1800" kern="0">
                          <a:effectLst/>
                          <a:latin typeface="微软雅黑" panose="020B0503020204020204" pitchFamily="34" charset="-122"/>
                          <a:ea typeface="微软雅黑" panose="020B0503020204020204" pitchFamily="34" charset="-122"/>
                        </a:rPr>
                        <a:t>IP</a:t>
                      </a:r>
                      <a:r>
                        <a:rPr lang="zh-CN" sz="1800" kern="0">
                          <a:effectLst/>
                          <a:latin typeface="微软雅黑" panose="020B0503020204020204" pitchFamily="34" charset="-122"/>
                          <a:ea typeface="微软雅黑" panose="020B0503020204020204" pitchFamily="34" charset="-122"/>
                        </a:rPr>
                        <a:t>段，例如“</a:t>
                      </a:r>
                      <a:r>
                        <a:rPr lang="en-US" sz="1800" kern="0">
                          <a:effectLst/>
                          <a:latin typeface="微软雅黑" panose="020B0503020204020204" pitchFamily="34" charset="-122"/>
                          <a:ea typeface="微软雅黑" panose="020B0503020204020204" pitchFamily="34" charset="-122"/>
                        </a:rPr>
                        <a:t>ip:192.168.18.130</a:t>
                      </a:r>
                      <a:r>
                        <a:rPr lang="zh-CN" sz="1800" kern="0">
                          <a:effectLst/>
                          <a:latin typeface="微软雅黑" panose="020B0503020204020204" pitchFamily="34" charset="-122"/>
                          <a:ea typeface="微软雅黑" panose="020B0503020204020204" pitchFamily="34" charset="-122"/>
                        </a:rPr>
                        <a:t>”或“</a:t>
                      </a:r>
                      <a:r>
                        <a:rPr lang="en-US" sz="1800" kern="0">
                          <a:effectLst/>
                          <a:latin typeface="微软雅黑" panose="020B0503020204020204" pitchFamily="34" charset="-122"/>
                          <a:ea typeface="微软雅黑" panose="020B0503020204020204" pitchFamily="34" charset="-122"/>
                        </a:rPr>
                        <a:t>ip:192.168.18.1/24</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737339295"/>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Digest</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自定义，通常是“</a:t>
                      </a:r>
                      <a:r>
                        <a:rPr lang="en-US" sz="1800" kern="0">
                          <a:effectLst/>
                          <a:latin typeface="微软雅黑" panose="020B0503020204020204" pitchFamily="34" charset="-122"/>
                          <a:ea typeface="微软雅黑" panose="020B0503020204020204" pitchFamily="34" charset="-122"/>
                        </a:rPr>
                        <a:t>username:BASE64(SHA-1(username:password))</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078737830"/>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World</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只有一个</a:t>
                      </a:r>
                      <a:r>
                        <a:rPr lang="en-US" sz="1800" kern="0">
                          <a:effectLst/>
                          <a:latin typeface="微软雅黑" panose="020B0503020204020204" pitchFamily="34" charset="-122"/>
                          <a:ea typeface="微软雅黑" panose="020B0503020204020204" pitchFamily="34" charset="-122"/>
                        </a:rPr>
                        <a:t>ID</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anyone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066016111"/>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Super</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dirty="0">
                          <a:effectLst/>
                          <a:latin typeface="微软雅黑" panose="020B0503020204020204" pitchFamily="34" charset="-122"/>
                          <a:ea typeface="微软雅黑" panose="020B0503020204020204" pitchFamily="34" charset="-122"/>
                        </a:rPr>
                        <a:t>与</a:t>
                      </a:r>
                      <a:r>
                        <a:rPr lang="en-US" sz="1800" kern="0" dirty="0">
                          <a:effectLst/>
                          <a:latin typeface="微软雅黑" panose="020B0503020204020204" pitchFamily="34" charset="-122"/>
                          <a:ea typeface="微软雅黑" panose="020B0503020204020204" pitchFamily="34" charset="-122"/>
                        </a:rPr>
                        <a:t>Digest</a:t>
                      </a:r>
                      <a:r>
                        <a:rPr lang="zh-CN" sz="1800" kern="0" dirty="0">
                          <a:effectLst/>
                          <a:latin typeface="微软雅黑" panose="020B0503020204020204" pitchFamily="34" charset="-122"/>
                          <a:ea typeface="微软雅黑" panose="020B0503020204020204" pitchFamily="34" charset="-122"/>
                        </a:rPr>
                        <a:t>模式一致</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03392748"/>
                  </a:ext>
                </a:extLst>
              </a:tr>
            </a:tbl>
          </a:graphicData>
        </a:graphic>
      </p:graphicFrame>
    </p:spTree>
    <p:extLst>
      <p:ext uri="{BB962C8B-B14F-4D97-AF65-F5344CB8AC3E}">
        <p14:creationId xmlns:p14="http://schemas.microsoft.com/office/powerpoint/2010/main" val="2441004704"/>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19C64-FA4C-4C54-913B-642D0F36BE54}"/>
              </a:ext>
            </a:extLst>
          </p:cNvPr>
          <p:cNvSpPr>
            <a:spLocks noGrp="1"/>
          </p:cNvSpPr>
          <p:nvPr>
            <p:ph type="title"/>
          </p:nvPr>
        </p:nvSpPr>
        <p:spPr/>
        <p:txBody>
          <a:bodyPr/>
          <a:lstStyle/>
          <a:p>
            <a:r>
              <a:rPr lang="en-US" altLang="zh-CN" dirty="0"/>
              <a:t>3. </a:t>
            </a:r>
            <a:r>
              <a:rPr lang="zh-CN" altLang="en-US" dirty="0"/>
              <a:t>权限（</a:t>
            </a:r>
            <a:r>
              <a:rPr lang="en-US" altLang="zh-CN" dirty="0"/>
              <a:t>Permission</a:t>
            </a:r>
            <a:r>
              <a:rPr lang="zh-CN" altLang="en-US" dirty="0"/>
              <a:t>）</a:t>
            </a:r>
          </a:p>
        </p:txBody>
      </p:sp>
      <p:sp>
        <p:nvSpPr>
          <p:cNvPr id="3" name="内容占位符 2">
            <a:extLst>
              <a:ext uri="{FF2B5EF4-FFF2-40B4-BE49-F238E27FC236}">
                <a16:creationId xmlns:a16="http://schemas.microsoft.com/office/drawing/2014/main" id="{6BC6B095-A2EE-4172-8316-2EDB9BCF422B}"/>
              </a:ext>
            </a:extLst>
          </p:cNvPr>
          <p:cNvSpPr>
            <a:spLocks noGrp="1"/>
          </p:cNvSpPr>
          <p:nvPr>
            <p:ph idx="1"/>
          </p:nvPr>
        </p:nvSpPr>
        <p:spPr>
          <a:xfrm>
            <a:off x="628650" y="1369219"/>
            <a:ext cx="7886700" cy="3263504"/>
          </a:xfrm>
        </p:spPr>
        <p:txBody>
          <a:bodyPr>
            <a:normAutofit fontScale="92500" lnSpcReduction="10000"/>
          </a:bodyPr>
          <a:lstStyle/>
          <a:p>
            <a:r>
              <a:rPr lang="zh-CN" altLang="zh-CN" dirty="0"/>
              <a:t>权限就是指那些通过权限检查后可以被允许执行的操作。在</a:t>
            </a:r>
            <a:r>
              <a:rPr lang="en-US" altLang="zh-CN" dirty="0" err="1"/>
              <a:t>ZooKeeper</a:t>
            </a:r>
            <a:r>
              <a:rPr lang="zh-CN" altLang="zh-CN" dirty="0"/>
              <a:t>中，所有对数据的操作权限分为以下五大类：</a:t>
            </a:r>
          </a:p>
          <a:p>
            <a:pPr lvl="1"/>
            <a:r>
              <a:rPr lang="zh-CN" altLang="zh-CN" dirty="0"/>
              <a:t>（</a:t>
            </a:r>
            <a:r>
              <a:rPr lang="en-US" altLang="zh-CN" dirty="0"/>
              <a:t>1</a:t>
            </a:r>
            <a:r>
              <a:rPr lang="zh-CN" altLang="zh-CN" dirty="0"/>
              <a:t>）</a:t>
            </a:r>
            <a:r>
              <a:rPr lang="en-US" altLang="zh-CN" dirty="0"/>
              <a:t>CREATE</a:t>
            </a:r>
            <a:r>
              <a:rPr lang="zh-CN" altLang="zh-CN" dirty="0"/>
              <a:t>（</a:t>
            </a:r>
            <a:r>
              <a:rPr lang="en-US" altLang="zh-CN" dirty="0"/>
              <a:t>C</a:t>
            </a:r>
            <a:r>
              <a:rPr lang="zh-CN" altLang="zh-CN" dirty="0"/>
              <a:t>）：数据节点的创建权限，允许授权对象在该数据节点下创建子节点。</a:t>
            </a:r>
          </a:p>
          <a:p>
            <a:pPr lvl="1"/>
            <a:r>
              <a:rPr lang="zh-CN" altLang="zh-CN" dirty="0"/>
              <a:t>（</a:t>
            </a:r>
            <a:r>
              <a:rPr lang="en-US" altLang="zh-CN" dirty="0"/>
              <a:t>2</a:t>
            </a:r>
            <a:r>
              <a:rPr lang="zh-CN" altLang="zh-CN" dirty="0"/>
              <a:t>）</a:t>
            </a:r>
            <a:r>
              <a:rPr lang="en-US" altLang="zh-CN" dirty="0"/>
              <a:t>DELETE</a:t>
            </a:r>
            <a:r>
              <a:rPr lang="zh-CN" altLang="zh-CN" dirty="0"/>
              <a:t>（</a:t>
            </a:r>
            <a:r>
              <a:rPr lang="en-US" altLang="zh-CN" dirty="0"/>
              <a:t>D</a:t>
            </a:r>
            <a:r>
              <a:rPr lang="zh-CN" altLang="zh-CN" dirty="0"/>
              <a:t>）：子节点的删除权限，允许授权对象删除该数据接地点的子节点。</a:t>
            </a:r>
          </a:p>
          <a:p>
            <a:pPr lvl="1"/>
            <a:r>
              <a:rPr lang="zh-CN" altLang="zh-CN" dirty="0"/>
              <a:t>（</a:t>
            </a:r>
            <a:r>
              <a:rPr lang="en-US" altLang="zh-CN" dirty="0"/>
              <a:t>3</a:t>
            </a:r>
            <a:r>
              <a:rPr lang="zh-CN" altLang="zh-CN" dirty="0"/>
              <a:t>）</a:t>
            </a:r>
            <a:r>
              <a:rPr lang="en-US" altLang="zh-CN" dirty="0"/>
              <a:t>READ</a:t>
            </a:r>
            <a:r>
              <a:rPr lang="zh-CN" altLang="zh-CN" dirty="0"/>
              <a:t>（</a:t>
            </a:r>
            <a:r>
              <a:rPr lang="en-US" altLang="zh-CN" dirty="0"/>
              <a:t>R</a:t>
            </a:r>
            <a:r>
              <a:rPr lang="zh-CN" altLang="zh-CN" dirty="0"/>
              <a:t>）：数据节点的读取权限，允许授权对象访问该数据节点并读取其数据内容或子节点列表等。</a:t>
            </a:r>
          </a:p>
          <a:p>
            <a:pPr lvl="1"/>
            <a:r>
              <a:rPr lang="zh-CN" altLang="zh-CN" dirty="0"/>
              <a:t>（</a:t>
            </a:r>
            <a:r>
              <a:rPr lang="en-US" altLang="zh-CN" dirty="0"/>
              <a:t>4</a:t>
            </a:r>
            <a:r>
              <a:rPr lang="zh-CN" altLang="zh-CN" dirty="0"/>
              <a:t>）</a:t>
            </a:r>
            <a:r>
              <a:rPr lang="en-US" altLang="zh-CN" dirty="0"/>
              <a:t>WRITE</a:t>
            </a:r>
            <a:r>
              <a:rPr lang="zh-CN" altLang="zh-CN" dirty="0"/>
              <a:t>（</a:t>
            </a:r>
            <a:r>
              <a:rPr lang="en-US" altLang="zh-CN" dirty="0"/>
              <a:t>W</a:t>
            </a:r>
            <a:r>
              <a:rPr lang="zh-CN" altLang="zh-CN" dirty="0"/>
              <a:t>）：数据节点的更新权限，允许授权对象对该数据节点进行更新操作。</a:t>
            </a:r>
          </a:p>
          <a:p>
            <a:pPr lvl="1"/>
            <a:r>
              <a:rPr lang="zh-CN" altLang="zh-CN" dirty="0"/>
              <a:t>（</a:t>
            </a:r>
            <a:r>
              <a:rPr lang="en-US" altLang="zh-CN" dirty="0"/>
              <a:t>5</a:t>
            </a:r>
            <a:r>
              <a:rPr lang="zh-CN" altLang="zh-CN" dirty="0"/>
              <a:t>）</a:t>
            </a:r>
            <a:r>
              <a:rPr lang="en-US" altLang="zh-CN" dirty="0"/>
              <a:t>ADMIN</a:t>
            </a:r>
            <a:r>
              <a:rPr lang="zh-CN" altLang="zh-CN" dirty="0"/>
              <a:t>（</a:t>
            </a:r>
            <a:r>
              <a:rPr lang="en-US" altLang="zh-CN" dirty="0"/>
              <a:t>A</a:t>
            </a:r>
            <a:r>
              <a:rPr lang="zh-CN" altLang="zh-CN" dirty="0"/>
              <a:t>）：数据节点的管理权限，允许授权对象对数据节点进行</a:t>
            </a:r>
            <a:r>
              <a:rPr lang="en-US" altLang="zh-CN" dirty="0"/>
              <a:t>ACL</a:t>
            </a:r>
            <a:r>
              <a:rPr lang="zh-CN" altLang="zh-CN" dirty="0"/>
              <a:t>相关的设置操作。</a:t>
            </a:r>
          </a:p>
          <a:p>
            <a:endParaRPr lang="zh-CN" altLang="en-US" dirty="0"/>
          </a:p>
        </p:txBody>
      </p:sp>
    </p:spTree>
    <p:extLst>
      <p:ext uri="{BB962C8B-B14F-4D97-AF65-F5344CB8AC3E}">
        <p14:creationId xmlns:p14="http://schemas.microsoft.com/office/powerpoint/2010/main" val="2891055309"/>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1AF7F-E476-4EEE-8EE6-241D017D4F67}"/>
              </a:ext>
            </a:extLst>
          </p:cNvPr>
          <p:cNvSpPr>
            <a:spLocks noGrp="1"/>
          </p:cNvSpPr>
          <p:nvPr>
            <p:ph type="title"/>
          </p:nvPr>
        </p:nvSpPr>
        <p:spPr/>
        <p:txBody>
          <a:bodyPr/>
          <a:lstStyle/>
          <a:p>
            <a:r>
              <a:rPr lang="en-US" altLang="zh-CN" dirty="0"/>
              <a:t>【</a:t>
            </a:r>
            <a:r>
              <a:rPr lang="zh-CN" altLang="en-US" dirty="0"/>
              <a:t>举例</a:t>
            </a:r>
            <a:r>
              <a:rPr lang="en-US" altLang="zh-CN" dirty="0"/>
              <a:t>】</a:t>
            </a:r>
            <a:endParaRPr lang="zh-CN" altLang="en-US" dirty="0"/>
          </a:p>
        </p:txBody>
      </p:sp>
      <p:sp>
        <p:nvSpPr>
          <p:cNvPr id="3" name="内容占位符 2">
            <a:extLst>
              <a:ext uri="{FF2B5EF4-FFF2-40B4-BE49-F238E27FC236}">
                <a16:creationId xmlns:a16="http://schemas.microsoft.com/office/drawing/2014/main" id="{B426AE22-A966-4B08-913C-67107B50FEE8}"/>
              </a:ext>
            </a:extLst>
          </p:cNvPr>
          <p:cNvSpPr>
            <a:spLocks noGrp="1"/>
          </p:cNvSpPr>
          <p:nvPr>
            <p:ph idx="1"/>
          </p:nvPr>
        </p:nvSpPr>
        <p:spPr/>
        <p:txBody>
          <a:bodyPr/>
          <a:lstStyle/>
          <a:p>
            <a:r>
              <a:rPr lang="zh-CN" altLang="zh-CN" dirty="0"/>
              <a:t>例如，利用下文将介绍的</a:t>
            </a:r>
            <a:r>
              <a:rPr lang="en-US" altLang="zh-CN" dirty="0" err="1"/>
              <a:t>ZooKeeper</a:t>
            </a:r>
            <a:r>
              <a:rPr lang="en-US" altLang="zh-CN" dirty="0"/>
              <a:t> Shell</a:t>
            </a:r>
            <a:r>
              <a:rPr lang="zh-CN" altLang="zh-CN" dirty="0"/>
              <a:t>命令获取</a:t>
            </a:r>
            <a:r>
              <a:rPr lang="en-US" altLang="zh-CN" dirty="0" err="1"/>
              <a:t>ZooKeeper</a:t>
            </a:r>
            <a:r>
              <a:rPr lang="zh-CN" altLang="zh-CN" dirty="0"/>
              <a:t>系统节点“</a:t>
            </a:r>
            <a:r>
              <a:rPr lang="en-US" altLang="zh-CN" dirty="0"/>
              <a:t>/zookeeper</a:t>
            </a:r>
            <a:r>
              <a:rPr lang="zh-CN" altLang="zh-CN" dirty="0"/>
              <a:t>”的</a:t>
            </a:r>
            <a:r>
              <a:rPr lang="en-US" altLang="zh-CN" dirty="0"/>
              <a:t>ACL</a:t>
            </a:r>
            <a:r>
              <a:rPr lang="zh-CN" altLang="zh-CN" dirty="0"/>
              <a:t>信息为：</a:t>
            </a:r>
          </a:p>
          <a:p>
            <a:pPr marL="0" indent="0">
              <a:buNone/>
            </a:pPr>
            <a:r>
              <a:rPr lang="en-US" altLang="zh-CN" i="1" dirty="0"/>
              <a:t>[</a:t>
            </a:r>
            <a:r>
              <a:rPr lang="en-US" altLang="zh-CN" i="1" dirty="0" err="1"/>
              <a:t>zk</a:t>
            </a:r>
            <a:r>
              <a:rPr lang="en-US" altLang="zh-CN" i="1" dirty="0"/>
              <a:t>: slave1:2181(CONNECTED) 0] </a:t>
            </a:r>
            <a:r>
              <a:rPr lang="en-US" altLang="zh-CN" i="1" dirty="0" err="1"/>
              <a:t>getAcl</a:t>
            </a:r>
            <a:r>
              <a:rPr lang="en-US" altLang="zh-CN" i="1" dirty="0"/>
              <a:t> /zookeeper</a:t>
            </a:r>
            <a:endParaRPr lang="zh-CN" altLang="zh-CN" i="1" dirty="0"/>
          </a:p>
          <a:p>
            <a:pPr marL="0" indent="0">
              <a:buNone/>
            </a:pPr>
            <a:r>
              <a:rPr lang="en-US" altLang="zh-CN" i="1" dirty="0"/>
              <a:t>'</a:t>
            </a:r>
            <a:r>
              <a:rPr lang="en-US" altLang="zh-CN" i="1" dirty="0" err="1"/>
              <a:t>world,'anyone</a:t>
            </a:r>
            <a:endParaRPr lang="zh-CN" altLang="zh-CN" i="1" dirty="0"/>
          </a:p>
          <a:p>
            <a:pPr marL="0" indent="0">
              <a:buNone/>
            </a:pPr>
            <a:r>
              <a:rPr lang="en-US" altLang="zh-CN" i="1" dirty="0"/>
              <a:t>: </a:t>
            </a:r>
            <a:r>
              <a:rPr lang="en-US" altLang="zh-CN" i="1" dirty="0" err="1"/>
              <a:t>cdrwa</a:t>
            </a:r>
            <a:endParaRPr lang="zh-CN" altLang="zh-CN" i="1" dirty="0"/>
          </a:p>
          <a:p>
            <a:pPr marL="0" indent="0">
              <a:buNone/>
            </a:pPr>
            <a:r>
              <a:rPr lang="en-US" altLang="zh-CN" i="1" dirty="0"/>
              <a:t>[</a:t>
            </a:r>
            <a:r>
              <a:rPr lang="en-US" altLang="zh-CN" i="1" dirty="0" err="1"/>
              <a:t>zk</a:t>
            </a:r>
            <a:r>
              <a:rPr lang="en-US" altLang="zh-CN" i="1" dirty="0"/>
              <a:t>: slave1:2181(CONNECTED) 1]</a:t>
            </a:r>
            <a:endParaRPr lang="zh-CN" altLang="zh-CN" i="1" dirty="0"/>
          </a:p>
          <a:p>
            <a:r>
              <a:rPr lang="zh-CN" altLang="zh-CN" dirty="0"/>
              <a:t>从上述信息可以看出，数据节点“</a:t>
            </a:r>
            <a:r>
              <a:rPr lang="en-US" altLang="zh-CN" dirty="0"/>
              <a:t>/zookeeper</a:t>
            </a:r>
            <a:r>
              <a:rPr lang="zh-CN" altLang="zh-CN" dirty="0"/>
              <a:t>”的权限模式为“</a:t>
            </a:r>
            <a:r>
              <a:rPr lang="en-US" altLang="zh-CN" dirty="0"/>
              <a:t>world</a:t>
            </a:r>
            <a:r>
              <a:rPr lang="zh-CN" altLang="zh-CN" dirty="0"/>
              <a:t>”，授权对象为“</a:t>
            </a:r>
            <a:r>
              <a:rPr lang="en-US" altLang="zh-CN" dirty="0"/>
              <a:t>anyone</a:t>
            </a:r>
            <a:r>
              <a:rPr lang="zh-CN" altLang="zh-CN" dirty="0"/>
              <a:t>”，权限为“</a:t>
            </a:r>
            <a:r>
              <a:rPr lang="en-US" altLang="zh-CN" dirty="0" err="1"/>
              <a:t>cdrwa</a:t>
            </a:r>
            <a:r>
              <a:rPr lang="zh-CN" altLang="zh-CN" dirty="0"/>
              <a:t>”。</a:t>
            </a:r>
          </a:p>
        </p:txBody>
      </p:sp>
    </p:spTree>
    <p:extLst>
      <p:ext uri="{BB962C8B-B14F-4D97-AF65-F5344CB8AC3E}">
        <p14:creationId xmlns:p14="http://schemas.microsoft.com/office/powerpoint/2010/main" val="3502199106"/>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27637-1D72-4AAD-9B7F-E6C8EB3089D4}"/>
              </a:ext>
            </a:extLst>
          </p:cNvPr>
          <p:cNvSpPr>
            <a:spLocks noGrp="1"/>
          </p:cNvSpPr>
          <p:nvPr>
            <p:ph type="title"/>
          </p:nvPr>
        </p:nvSpPr>
        <p:spPr/>
        <p:txBody>
          <a:bodyPr/>
          <a:lstStyle/>
          <a:p>
            <a:r>
              <a:rPr lang="en-US" altLang="zh-CN" dirty="0"/>
              <a:t>6.4  </a:t>
            </a:r>
            <a:r>
              <a:rPr lang="en-US" altLang="zh-CN" dirty="0" err="1"/>
              <a:t>ZooKeeper</a:t>
            </a:r>
            <a:r>
              <a:rPr lang="zh-CN" altLang="en-US" dirty="0"/>
              <a:t>工作原理</a:t>
            </a:r>
          </a:p>
        </p:txBody>
      </p:sp>
      <p:graphicFrame>
        <p:nvGraphicFramePr>
          <p:cNvPr id="4" name="内容占位符 3">
            <a:extLst>
              <a:ext uri="{FF2B5EF4-FFF2-40B4-BE49-F238E27FC236}">
                <a16:creationId xmlns:a16="http://schemas.microsoft.com/office/drawing/2014/main" id="{15C0F2AF-D6C9-4956-8515-249F2B7E3955}"/>
              </a:ext>
            </a:extLst>
          </p:cNvPr>
          <p:cNvGraphicFramePr>
            <a:graphicFrameLocks/>
          </p:cNvGraphicFramePr>
          <p:nvPr>
            <p:extLst>
              <p:ext uri="{D42A27DB-BD31-4B8C-83A1-F6EECF244321}">
                <p14:modId xmlns:p14="http://schemas.microsoft.com/office/powerpoint/2010/main" val="3291288811"/>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1906714"/>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BA865-3D52-48E2-AC12-4993227E1F61}"/>
              </a:ext>
            </a:extLst>
          </p:cNvPr>
          <p:cNvSpPr>
            <a:spLocks noGrp="1"/>
          </p:cNvSpPr>
          <p:nvPr>
            <p:ph type="title"/>
          </p:nvPr>
        </p:nvSpPr>
        <p:spPr/>
        <p:txBody>
          <a:bodyPr/>
          <a:lstStyle/>
          <a:p>
            <a:r>
              <a:rPr lang="en-US" altLang="zh-CN" dirty="0"/>
              <a:t>6.4.1  </a:t>
            </a:r>
            <a:r>
              <a:rPr lang="en-US" altLang="zh-CN" dirty="0" err="1"/>
              <a:t>ZooKeeper</a:t>
            </a:r>
            <a:r>
              <a:rPr lang="zh-CN" altLang="en-US" dirty="0"/>
              <a:t>集群架构</a:t>
            </a:r>
          </a:p>
        </p:txBody>
      </p:sp>
      <p:sp>
        <p:nvSpPr>
          <p:cNvPr id="3" name="内容占位符 2">
            <a:extLst>
              <a:ext uri="{FF2B5EF4-FFF2-40B4-BE49-F238E27FC236}">
                <a16:creationId xmlns:a16="http://schemas.microsoft.com/office/drawing/2014/main" id="{48A7FCA9-3750-4EAD-A89E-BCE66651AC7F}"/>
              </a:ext>
            </a:extLst>
          </p:cNvPr>
          <p:cNvSpPr>
            <a:spLocks noGrp="1"/>
          </p:cNvSpPr>
          <p:nvPr>
            <p:ph idx="1"/>
          </p:nvPr>
        </p:nvSpPr>
        <p:spPr/>
        <p:txBody>
          <a:bodyPr>
            <a:normAutofit lnSpcReduction="10000"/>
          </a:bodyPr>
          <a:lstStyle/>
          <a:p>
            <a:r>
              <a:rPr lang="en-US" altLang="zh-CN" dirty="0" err="1"/>
              <a:t>ZooKeeper</a:t>
            </a:r>
            <a:r>
              <a:rPr lang="zh-CN" altLang="zh-CN" dirty="0"/>
              <a:t>运行模式有两种：单机模式（</a:t>
            </a:r>
            <a:r>
              <a:rPr lang="en-US" altLang="zh-CN" dirty="0"/>
              <a:t>Standalone Mode</a:t>
            </a:r>
            <a:r>
              <a:rPr lang="zh-CN" altLang="zh-CN" dirty="0"/>
              <a:t>）、集群模式（</a:t>
            </a:r>
            <a:r>
              <a:rPr lang="en-US" altLang="zh-CN" dirty="0"/>
              <a:t>Replicated Mode</a:t>
            </a:r>
            <a:r>
              <a:rPr lang="zh-CN" altLang="zh-CN" dirty="0"/>
              <a:t>）。其中，单机模式主要用于评估、开发和测试，而在实际的生产环境中均采用集群模式。</a:t>
            </a:r>
          </a:p>
          <a:p>
            <a:r>
              <a:rPr lang="en-US" altLang="zh-CN" dirty="0" err="1"/>
              <a:t>ZooKeeper</a:t>
            </a:r>
            <a:r>
              <a:rPr lang="zh-CN" altLang="zh-CN" dirty="0"/>
              <a:t>单机模式部署时，只在一台机器上安装</a:t>
            </a:r>
            <a:r>
              <a:rPr lang="en-US" altLang="zh-CN" dirty="0" err="1"/>
              <a:t>ZooKeeper</a:t>
            </a:r>
            <a:r>
              <a:rPr lang="zh-CN" altLang="zh-CN" dirty="0"/>
              <a:t>，该</a:t>
            </a:r>
            <a:r>
              <a:rPr lang="en-US" altLang="zh-CN" dirty="0" err="1"/>
              <a:t>ZooKeeper</a:t>
            </a:r>
            <a:r>
              <a:rPr lang="zh-CN" altLang="zh-CN" dirty="0"/>
              <a:t>提供一切协调服务；</a:t>
            </a:r>
            <a:r>
              <a:rPr lang="en-US" altLang="zh-CN" dirty="0" err="1"/>
              <a:t>ZooKeeper</a:t>
            </a:r>
            <a:r>
              <a:rPr lang="zh-CN" altLang="zh-CN" dirty="0"/>
              <a:t>单机模式运行时该</a:t>
            </a:r>
            <a:r>
              <a:rPr lang="en-US" altLang="zh-CN" dirty="0" err="1"/>
              <a:t>ZooKeeper</a:t>
            </a:r>
            <a:r>
              <a:rPr lang="zh-CN" altLang="zh-CN" dirty="0"/>
              <a:t>就是</a:t>
            </a:r>
            <a:r>
              <a:rPr lang="en-US" altLang="zh-CN" dirty="0"/>
              <a:t>Leader</a:t>
            </a:r>
            <a:r>
              <a:rPr lang="zh-CN" altLang="zh-CN" dirty="0"/>
              <a:t>。</a:t>
            </a:r>
          </a:p>
          <a:p>
            <a:r>
              <a:rPr lang="en-US" altLang="zh-CN" dirty="0" err="1"/>
              <a:t>ZooKeeper</a:t>
            </a:r>
            <a:r>
              <a:rPr lang="zh-CN" altLang="zh-CN" dirty="0"/>
              <a:t>集群模式部署时，在多台机器上安装</a:t>
            </a:r>
            <a:r>
              <a:rPr lang="en-US" altLang="zh-CN" dirty="0" err="1"/>
              <a:t>ZooKeeper</a:t>
            </a:r>
            <a:r>
              <a:rPr lang="zh-CN" altLang="zh-CN" dirty="0"/>
              <a:t>，</a:t>
            </a:r>
            <a:r>
              <a:rPr lang="en-US" altLang="zh-CN" dirty="0" err="1"/>
              <a:t>ZooKeeper</a:t>
            </a:r>
            <a:r>
              <a:rPr lang="zh-CN" altLang="zh-CN" dirty="0"/>
              <a:t>采用对等结构，无</a:t>
            </a:r>
            <a:r>
              <a:rPr lang="en-US" altLang="zh-CN" dirty="0"/>
              <a:t>Master</a:t>
            </a:r>
            <a:r>
              <a:rPr lang="zh-CN" altLang="zh-CN" dirty="0"/>
              <a:t>、</a:t>
            </a:r>
            <a:r>
              <a:rPr lang="en-US" altLang="zh-CN" dirty="0"/>
              <a:t>Slave</a:t>
            </a:r>
            <a:r>
              <a:rPr lang="zh-CN" altLang="zh-CN" dirty="0"/>
              <a:t>之分，统一都是</a:t>
            </a:r>
            <a:r>
              <a:rPr lang="en-US" altLang="zh-CN" dirty="0" err="1"/>
              <a:t>QuorumPeerMain</a:t>
            </a:r>
            <a:r>
              <a:rPr lang="zh-CN" altLang="zh-CN" dirty="0"/>
              <a:t>进程；</a:t>
            </a:r>
            <a:r>
              <a:rPr lang="en-US" altLang="zh-CN" dirty="0" err="1"/>
              <a:t>ZooKeeper</a:t>
            </a:r>
            <a:r>
              <a:rPr lang="zh-CN" altLang="zh-CN" dirty="0"/>
              <a:t>集群模式运行时采取选举方式选择</a:t>
            </a:r>
            <a:r>
              <a:rPr lang="en-US" altLang="zh-CN" dirty="0"/>
              <a:t>Leader</a:t>
            </a:r>
            <a:r>
              <a:rPr lang="zh-CN" altLang="zh-CN" dirty="0"/>
              <a:t>，采用原子广播协议</a:t>
            </a:r>
            <a:r>
              <a:rPr lang="en-US" altLang="zh-CN" dirty="0"/>
              <a:t>ZAB</a:t>
            </a:r>
            <a:r>
              <a:rPr lang="zh-CN" altLang="zh-CN" dirty="0"/>
              <a:t>完成。</a:t>
            </a:r>
            <a:endParaRPr lang="zh-CN" altLang="en-US" dirty="0"/>
          </a:p>
        </p:txBody>
      </p:sp>
    </p:spTree>
    <p:extLst>
      <p:ext uri="{BB962C8B-B14F-4D97-AF65-F5344CB8AC3E}">
        <p14:creationId xmlns:p14="http://schemas.microsoft.com/office/powerpoint/2010/main" val="3211670527"/>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35F2-5536-42DB-B93B-D6FBB7BC4A02}"/>
              </a:ext>
            </a:extLst>
          </p:cNvPr>
          <p:cNvSpPr>
            <a:spLocks noGrp="1"/>
          </p:cNvSpPr>
          <p:nvPr>
            <p:ph type="title"/>
          </p:nvPr>
        </p:nvSpPr>
        <p:spPr/>
        <p:txBody>
          <a:bodyPr/>
          <a:lstStyle/>
          <a:p>
            <a:r>
              <a:rPr lang="en-US" altLang="zh-CN" dirty="0" err="1"/>
              <a:t>ZooKeeper</a:t>
            </a:r>
            <a:r>
              <a:rPr lang="zh-CN" altLang="zh-CN" dirty="0"/>
              <a:t>集群模式架构</a:t>
            </a:r>
            <a:endParaRPr lang="zh-CN" altLang="en-US" dirty="0"/>
          </a:p>
        </p:txBody>
      </p:sp>
      <p:sp>
        <p:nvSpPr>
          <p:cNvPr id="3" name="内容占位符 2">
            <a:extLst>
              <a:ext uri="{FF2B5EF4-FFF2-40B4-BE49-F238E27FC236}">
                <a16:creationId xmlns:a16="http://schemas.microsoft.com/office/drawing/2014/main" id="{30329ACF-78D8-4ACC-B2F7-78B6D91D3F22}"/>
              </a:ext>
            </a:extLst>
          </p:cNvPr>
          <p:cNvSpPr>
            <a:spLocks noGrp="1"/>
          </p:cNvSpPr>
          <p:nvPr>
            <p:ph idx="1"/>
          </p:nvPr>
        </p:nvSpPr>
        <p:spPr/>
        <p:txBody>
          <a:bodyPr/>
          <a:lstStyle/>
          <a:p>
            <a:endParaRPr lang="zh-CN" altLang="en-US"/>
          </a:p>
        </p:txBody>
      </p:sp>
      <p:grpSp>
        <p:nvGrpSpPr>
          <p:cNvPr id="4" name="画布 21973">
            <a:extLst>
              <a:ext uri="{FF2B5EF4-FFF2-40B4-BE49-F238E27FC236}">
                <a16:creationId xmlns:a16="http://schemas.microsoft.com/office/drawing/2014/main" id="{87A6EE77-A3A6-4466-8B39-077C319109CD}"/>
              </a:ext>
            </a:extLst>
          </p:cNvPr>
          <p:cNvGrpSpPr/>
          <p:nvPr/>
        </p:nvGrpSpPr>
        <p:grpSpPr>
          <a:xfrm>
            <a:off x="1934845" y="1310403"/>
            <a:ext cx="5274310" cy="3322320"/>
            <a:chOff x="0" y="0"/>
            <a:chExt cx="5274310" cy="3322320"/>
          </a:xfrm>
        </p:grpSpPr>
        <p:sp>
          <p:nvSpPr>
            <p:cNvPr id="5" name="矩形 4">
              <a:extLst>
                <a:ext uri="{FF2B5EF4-FFF2-40B4-BE49-F238E27FC236}">
                  <a16:creationId xmlns:a16="http://schemas.microsoft.com/office/drawing/2014/main" id="{E2885AAE-3563-4F51-9605-E4309D3041D4}"/>
                </a:ext>
              </a:extLst>
            </p:cNvPr>
            <p:cNvSpPr/>
            <p:nvPr/>
          </p:nvSpPr>
          <p:spPr>
            <a:xfrm>
              <a:off x="0" y="0"/>
              <a:ext cx="5274310" cy="3322320"/>
            </a:xfrm>
            <a:prstGeom prst="rect">
              <a:avLst/>
            </a:prstGeom>
            <a:solidFill>
              <a:prstClr val="white"/>
            </a:solidFill>
          </p:spPr>
        </p:sp>
        <p:sp>
          <p:nvSpPr>
            <p:cNvPr id="6" name="矩形 5">
              <a:extLst>
                <a:ext uri="{FF2B5EF4-FFF2-40B4-BE49-F238E27FC236}">
                  <a16:creationId xmlns:a16="http://schemas.microsoft.com/office/drawing/2014/main" id="{55AA8E6F-71D4-49C3-82A5-A249D5A3C97C}"/>
                </a:ext>
              </a:extLst>
            </p:cNvPr>
            <p:cNvSpPr/>
            <p:nvPr/>
          </p:nvSpPr>
          <p:spPr>
            <a:xfrm>
              <a:off x="68240" y="2753360"/>
              <a:ext cx="1572600" cy="52832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1872D397-9916-47F1-A5FF-C41A8A1C6234}"/>
                </a:ext>
              </a:extLst>
            </p:cNvPr>
            <p:cNvSpPr/>
            <p:nvPr/>
          </p:nvSpPr>
          <p:spPr>
            <a:xfrm>
              <a:off x="0" y="89535"/>
              <a:ext cx="5234940" cy="166878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a:p>
              <a:pPr algn="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EE7DDA7D-9BAF-4308-9BFD-E8A23474545C}"/>
                </a:ext>
              </a:extLst>
            </p:cNvPr>
            <p:cNvSpPr/>
            <p:nvPr/>
          </p:nvSpPr>
          <p:spPr>
            <a:xfrm>
              <a:off x="68580" y="225552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9" name="矩形: 圆角 8">
              <a:extLst>
                <a:ext uri="{FF2B5EF4-FFF2-40B4-BE49-F238E27FC236}">
                  <a16:creationId xmlns:a16="http://schemas.microsoft.com/office/drawing/2014/main" id="{420FA6D6-C710-4EC5-BCE3-683DCCC6CC86}"/>
                </a:ext>
              </a:extLst>
            </p:cNvPr>
            <p:cNvSpPr/>
            <p:nvPr/>
          </p:nvSpPr>
          <p:spPr>
            <a:xfrm>
              <a:off x="70866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DE2EF28F-2D10-495E-8F24-FC0DE9EA423B}"/>
                </a:ext>
              </a:extLst>
            </p:cNvPr>
            <p:cNvSpPr/>
            <p:nvPr/>
          </p:nvSpPr>
          <p:spPr>
            <a:xfrm>
              <a:off x="134874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AD5BEFAB-41C7-4E3C-A0FE-E98E6DA65611}"/>
                </a:ext>
              </a:extLst>
            </p:cNvPr>
            <p:cNvSpPr/>
            <p:nvPr/>
          </p:nvSpPr>
          <p:spPr>
            <a:xfrm>
              <a:off x="198882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8CA4B9D1-DE66-407C-91A8-609DE97CC4A4}"/>
                </a:ext>
              </a:extLst>
            </p:cNvPr>
            <p:cNvSpPr/>
            <p:nvPr/>
          </p:nvSpPr>
          <p:spPr>
            <a:xfrm>
              <a:off x="262890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58D40C2B-4725-401B-9708-E29FCF9D55EB}"/>
                </a:ext>
              </a:extLst>
            </p:cNvPr>
            <p:cNvSpPr/>
            <p:nvPr/>
          </p:nvSpPr>
          <p:spPr>
            <a:xfrm>
              <a:off x="326898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05532796-179E-4D78-ADF9-318BDE44DCA3}"/>
                </a:ext>
              </a:extLst>
            </p:cNvPr>
            <p:cNvSpPr/>
            <p:nvPr/>
          </p:nvSpPr>
          <p:spPr>
            <a:xfrm>
              <a:off x="3909060" y="225552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C7E0DF83-9CDF-4A8F-95AE-059B2C1145C2}"/>
                </a:ext>
              </a:extLst>
            </p:cNvPr>
            <p:cNvSpPr/>
            <p:nvPr/>
          </p:nvSpPr>
          <p:spPr>
            <a:xfrm>
              <a:off x="454914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9CD27BE8-6B52-4C3E-A41E-27621F8B1AEA}"/>
                </a:ext>
              </a:extLst>
            </p:cNvPr>
            <p:cNvCxnSpPr/>
            <p:nvPr/>
          </p:nvCxnSpPr>
          <p:spPr>
            <a:xfrm flipV="1">
              <a:off x="339090" y="1272540"/>
              <a:ext cx="171450" cy="982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6EE207A8-51AA-48E5-8B96-6839365BEF77}"/>
                </a:ext>
              </a:extLst>
            </p:cNvPr>
            <p:cNvCxnSpPr/>
            <p:nvPr/>
          </p:nvCxnSpPr>
          <p:spPr>
            <a:xfrm flipH="1" flipV="1">
              <a:off x="510540" y="1274400"/>
              <a:ext cx="468630" cy="978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581E76EE-8443-4710-8C6E-643861002DF7}"/>
                </a:ext>
              </a:extLst>
            </p:cNvPr>
            <p:cNvCxnSpPr/>
            <p:nvPr/>
          </p:nvCxnSpPr>
          <p:spPr>
            <a:xfrm flipH="1" flipV="1">
              <a:off x="1554480" y="1274400"/>
              <a:ext cx="64770" cy="978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283C4BA6-879F-450A-AD86-B474518CF0EA}"/>
                </a:ext>
              </a:extLst>
            </p:cNvPr>
            <p:cNvCxnSpPr/>
            <p:nvPr/>
          </p:nvCxnSpPr>
          <p:spPr>
            <a:xfrm flipH="1" flipV="1">
              <a:off x="1554480" y="1274400"/>
              <a:ext cx="708660" cy="978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060BA8B0-988B-4A66-B91A-60CB56D13937}"/>
                </a:ext>
              </a:extLst>
            </p:cNvPr>
            <p:cNvCxnSpPr/>
            <p:nvPr/>
          </p:nvCxnSpPr>
          <p:spPr>
            <a:xfrm flipV="1">
              <a:off x="2887980" y="1268050"/>
              <a:ext cx="754380" cy="9845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A7B2726D-FEC8-42CA-9AFA-7BE2E92B71CB}"/>
                </a:ext>
              </a:extLst>
            </p:cNvPr>
            <p:cNvCxnSpPr/>
            <p:nvPr/>
          </p:nvCxnSpPr>
          <p:spPr>
            <a:xfrm flipV="1">
              <a:off x="3543300" y="1274400"/>
              <a:ext cx="99060" cy="978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A9A53B85-E076-4B64-BCC8-7423B412D971}"/>
                </a:ext>
              </a:extLst>
            </p:cNvPr>
            <p:cNvCxnSpPr/>
            <p:nvPr/>
          </p:nvCxnSpPr>
          <p:spPr>
            <a:xfrm flipV="1">
              <a:off x="4183380" y="1262290"/>
              <a:ext cx="502920" cy="990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A55790A5-342B-44C1-8DB9-59043CDFA119}"/>
                </a:ext>
              </a:extLst>
            </p:cNvPr>
            <p:cNvCxnSpPr/>
            <p:nvPr/>
          </p:nvCxnSpPr>
          <p:spPr>
            <a:xfrm flipH="1" flipV="1">
              <a:off x="4686300" y="1262290"/>
              <a:ext cx="133350" cy="990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40840F0B-3E18-4CF2-9575-3CA63FE253F9}"/>
                </a:ext>
              </a:extLst>
            </p:cNvPr>
            <p:cNvSpPr/>
            <p:nvPr/>
          </p:nvSpPr>
          <p:spPr>
            <a:xfrm>
              <a:off x="68580" y="792480"/>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a:t>
              </a:r>
              <a:endParaRPr lang="zh-CN" sz="1050" kern="100">
                <a:effectLst/>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Observer</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67D825BB-D0B9-40B5-98E3-DC7380E3ED30}"/>
                </a:ext>
              </a:extLst>
            </p:cNvPr>
            <p:cNvSpPr/>
            <p:nvPr/>
          </p:nvSpPr>
          <p:spPr>
            <a:xfrm>
              <a:off x="1112520" y="794340"/>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a:t>
              </a:r>
              <a:endParaRPr lang="zh-CN" sz="1050" kern="100">
                <a:effectLst/>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Follower</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9D3B54B2-9CC1-47FD-8826-79FA630F47AD}"/>
                </a:ext>
              </a:extLst>
            </p:cNvPr>
            <p:cNvSpPr/>
            <p:nvPr/>
          </p:nvSpPr>
          <p:spPr>
            <a:xfrm>
              <a:off x="2156460" y="786720"/>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a:t>
              </a:r>
              <a:endParaRPr lang="zh-CN" sz="1050" kern="100">
                <a:effectLst/>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Leader</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27" name="矩形 26">
              <a:extLst>
                <a:ext uri="{FF2B5EF4-FFF2-40B4-BE49-F238E27FC236}">
                  <a16:creationId xmlns:a16="http://schemas.microsoft.com/office/drawing/2014/main" id="{496448B3-13A0-4FD0-801C-CFE3BCE48BE2}"/>
                </a:ext>
              </a:extLst>
            </p:cNvPr>
            <p:cNvSpPr/>
            <p:nvPr/>
          </p:nvSpPr>
          <p:spPr>
            <a:xfrm>
              <a:off x="3200400" y="787990"/>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a:t>
              </a:r>
              <a:endParaRPr lang="zh-CN" sz="1050" kern="100">
                <a:effectLst/>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Follower</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28" name="矩形 27">
              <a:extLst>
                <a:ext uri="{FF2B5EF4-FFF2-40B4-BE49-F238E27FC236}">
                  <a16:creationId xmlns:a16="http://schemas.microsoft.com/office/drawing/2014/main" id="{97AD1FBA-69D3-4B09-AC65-2278509A9569}"/>
                </a:ext>
              </a:extLst>
            </p:cNvPr>
            <p:cNvSpPr/>
            <p:nvPr/>
          </p:nvSpPr>
          <p:spPr>
            <a:xfrm>
              <a:off x="4244340" y="782230"/>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a:t>
              </a:r>
              <a:endParaRPr lang="zh-CN" sz="1050" kern="100">
                <a:effectLst/>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Observer</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cxnSp>
          <p:nvCxnSpPr>
            <p:cNvPr id="29" name="连接符: 曲线 28">
              <a:extLst>
                <a:ext uri="{FF2B5EF4-FFF2-40B4-BE49-F238E27FC236}">
                  <a16:creationId xmlns:a16="http://schemas.microsoft.com/office/drawing/2014/main" id="{2394B09D-67BF-4ADE-9DCF-F68EBEB25E5F}"/>
                </a:ext>
              </a:extLst>
            </p:cNvPr>
            <p:cNvCxnSpPr/>
            <p:nvPr/>
          </p:nvCxnSpPr>
          <p:spPr>
            <a:xfrm rot="16200000" flipH="1" flipV="1">
              <a:off x="1551600" y="-254340"/>
              <a:ext cx="5760" cy="2087880"/>
            </a:xfrm>
            <a:prstGeom prst="curvedConnector3">
              <a:avLst>
                <a:gd name="adj1" fmla="val -3968750"/>
              </a:avLst>
            </a:prstGeom>
            <a:ln w="6350">
              <a:headEnd type="triangle"/>
              <a:tailEnd type="triangle"/>
            </a:ln>
          </p:spPr>
          <p:style>
            <a:lnRef idx="1">
              <a:schemeClr val="dk1"/>
            </a:lnRef>
            <a:fillRef idx="0">
              <a:schemeClr val="dk1"/>
            </a:fillRef>
            <a:effectRef idx="0">
              <a:schemeClr val="dk1"/>
            </a:effectRef>
            <a:fontRef idx="minor">
              <a:schemeClr val="tx1"/>
            </a:fontRef>
          </p:style>
        </p:cxnSp>
        <p:cxnSp>
          <p:nvCxnSpPr>
            <p:cNvPr id="30" name="连接符: 曲线 29">
              <a:extLst>
                <a:ext uri="{FF2B5EF4-FFF2-40B4-BE49-F238E27FC236}">
                  <a16:creationId xmlns:a16="http://schemas.microsoft.com/office/drawing/2014/main" id="{43351231-C38C-4165-AD1A-D6435B3BA0E5}"/>
                </a:ext>
              </a:extLst>
            </p:cNvPr>
            <p:cNvCxnSpPr/>
            <p:nvPr/>
          </p:nvCxnSpPr>
          <p:spPr>
            <a:xfrm rot="16200000" flipH="1" flipV="1">
              <a:off x="2072640" y="268559"/>
              <a:ext cx="7620" cy="1043940"/>
            </a:xfrm>
            <a:prstGeom prst="curvedConnector3">
              <a:avLst>
                <a:gd name="adj1" fmla="val -30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 name="连接符: 曲线 30">
              <a:extLst>
                <a:ext uri="{FF2B5EF4-FFF2-40B4-BE49-F238E27FC236}">
                  <a16:creationId xmlns:a16="http://schemas.microsoft.com/office/drawing/2014/main" id="{4050B266-9E02-46B7-B2C9-F6DE8E7854CB}"/>
                </a:ext>
              </a:extLst>
            </p:cNvPr>
            <p:cNvCxnSpPr/>
            <p:nvPr/>
          </p:nvCxnSpPr>
          <p:spPr>
            <a:xfrm rot="16200000" flipH="1">
              <a:off x="3119755" y="265384"/>
              <a:ext cx="1270" cy="1043940"/>
            </a:xfrm>
            <a:prstGeom prst="curvedConnector3">
              <a:avLst>
                <a:gd name="adj1" fmla="val -180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连接符: 曲线 31">
              <a:extLst>
                <a:ext uri="{FF2B5EF4-FFF2-40B4-BE49-F238E27FC236}">
                  <a16:creationId xmlns:a16="http://schemas.microsoft.com/office/drawing/2014/main" id="{B3CA7D72-75EB-49A5-9F42-18D9FF41D3DD}"/>
                </a:ext>
              </a:extLst>
            </p:cNvPr>
            <p:cNvCxnSpPr/>
            <p:nvPr/>
          </p:nvCxnSpPr>
          <p:spPr>
            <a:xfrm rot="16200000" flipH="1" flipV="1">
              <a:off x="3640115" y="-259465"/>
              <a:ext cx="4490" cy="2087880"/>
            </a:xfrm>
            <a:prstGeom prst="curvedConnector3">
              <a:avLst>
                <a:gd name="adj1" fmla="val -5091314"/>
              </a:avLst>
            </a:prstGeom>
            <a:ln w="6350">
              <a:headEnd type="triangle"/>
              <a:tailEnd type="triangle"/>
            </a:ln>
          </p:spPr>
          <p:style>
            <a:lnRef idx="1">
              <a:schemeClr val="dk1"/>
            </a:lnRef>
            <a:fillRef idx="0">
              <a:schemeClr val="dk1"/>
            </a:fillRef>
            <a:effectRef idx="0">
              <a:schemeClr val="dk1"/>
            </a:effectRef>
            <a:fontRef idx="minor">
              <a:schemeClr val="tx1"/>
            </a:fontRef>
          </p:style>
        </p:cxnSp>
        <p:cxnSp>
          <p:nvCxnSpPr>
            <p:cNvPr id="33" name="连接符: 曲线 32">
              <a:extLst>
                <a:ext uri="{FF2B5EF4-FFF2-40B4-BE49-F238E27FC236}">
                  <a16:creationId xmlns:a16="http://schemas.microsoft.com/office/drawing/2014/main" id="{630B5609-6296-4AB8-95BB-8B4E8981CF37}"/>
                </a:ext>
              </a:extLst>
            </p:cNvPr>
            <p:cNvCxnSpPr/>
            <p:nvPr/>
          </p:nvCxnSpPr>
          <p:spPr>
            <a:xfrm rot="5400000" flipH="1" flipV="1">
              <a:off x="2072640" y="748620"/>
              <a:ext cx="7620" cy="1043940"/>
            </a:xfrm>
            <a:prstGeom prst="curvedConnector3">
              <a:avLst>
                <a:gd name="adj1" fmla="val -300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4" name="连接符: 曲线 33">
              <a:extLst>
                <a:ext uri="{FF2B5EF4-FFF2-40B4-BE49-F238E27FC236}">
                  <a16:creationId xmlns:a16="http://schemas.microsoft.com/office/drawing/2014/main" id="{D52A0EF6-DA15-4B09-B7C8-68F595A53EB2}"/>
                </a:ext>
              </a:extLst>
            </p:cNvPr>
            <p:cNvCxnSpPr/>
            <p:nvPr/>
          </p:nvCxnSpPr>
          <p:spPr>
            <a:xfrm rot="5400000" flipH="1">
              <a:off x="3119755" y="745445"/>
              <a:ext cx="1270" cy="1043940"/>
            </a:xfrm>
            <a:prstGeom prst="curvedConnector3">
              <a:avLst>
                <a:gd name="adj1" fmla="val -1800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07879B34-73F3-49E4-A17A-B5E0B5B8AA14}"/>
                </a:ext>
              </a:extLst>
            </p:cNvPr>
            <p:cNvCxnSpPr/>
            <p:nvPr/>
          </p:nvCxnSpPr>
          <p:spPr>
            <a:xfrm>
              <a:off x="124460" y="2918460"/>
              <a:ext cx="365760" cy="0"/>
            </a:xfrm>
            <a:prstGeom prst="straightConnector1">
              <a:avLst/>
            </a:prstGeom>
            <a:ln w="6350">
              <a:headEnd type="triangle"/>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A4C4A471-3143-4E9E-9D8E-79A102B392EC}"/>
                </a:ext>
              </a:extLst>
            </p:cNvPr>
            <p:cNvCxnSpPr/>
            <p:nvPr/>
          </p:nvCxnSpPr>
          <p:spPr>
            <a:xfrm>
              <a:off x="566420" y="2918460"/>
              <a:ext cx="365760"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6F26D91B-DA35-4EBD-BE13-DE331CD840CB}"/>
                </a:ext>
              </a:extLst>
            </p:cNvPr>
            <p:cNvCxnSpPr/>
            <p:nvPr/>
          </p:nvCxnSpPr>
          <p:spPr>
            <a:xfrm>
              <a:off x="566419" y="3124200"/>
              <a:ext cx="365760" cy="0"/>
            </a:xfrm>
            <a:prstGeom prst="straightConnector1">
              <a:avLst/>
            </a:prstGeom>
            <a:ln w="6350">
              <a:prstDash val="dash"/>
              <a:tailEnd type="triangle"/>
            </a:ln>
          </p:spPr>
          <p:style>
            <a:lnRef idx="1">
              <a:schemeClr val="dk1"/>
            </a:lnRef>
            <a:fillRef idx="0">
              <a:schemeClr val="dk1"/>
            </a:fillRef>
            <a:effectRef idx="0">
              <a:schemeClr val="dk1"/>
            </a:effectRef>
            <a:fontRef idx="minor">
              <a:schemeClr val="tx1"/>
            </a:fontRef>
          </p:style>
        </p:cxnSp>
        <p:sp>
          <p:nvSpPr>
            <p:cNvPr id="38" name="文本框 21815">
              <a:extLst>
                <a:ext uri="{FF2B5EF4-FFF2-40B4-BE49-F238E27FC236}">
                  <a16:creationId xmlns:a16="http://schemas.microsoft.com/office/drawing/2014/main" id="{60FB6317-670E-42DE-A8F7-C80858700708}"/>
                </a:ext>
              </a:extLst>
            </p:cNvPr>
            <p:cNvSpPr txBox="1"/>
            <p:nvPr/>
          </p:nvSpPr>
          <p:spPr>
            <a:xfrm>
              <a:off x="963295" y="2781300"/>
              <a:ext cx="647065" cy="44958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数据交换</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选举</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44977162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411F7-5404-4F19-A9A1-5391B5249308}"/>
              </a:ext>
            </a:extLst>
          </p:cNvPr>
          <p:cNvSpPr>
            <a:spLocks noGrp="1"/>
          </p:cNvSpPr>
          <p:nvPr>
            <p:ph type="title"/>
          </p:nvPr>
        </p:nvSpPr>
        <p:spPr/>
        <p:txBody>
          <a:bodyPr/>
          <a:lstStyle/>
          <a:p>
            <a:r>
              <a:rPr lang="en-US" altLang="zh-CN" dirty="0"/>
              <a:t>6.1  </a:t>
            </a:r>
            <a:r>
              <a:rPr lang="zh-CN" altLang="en-US" dirty="0"/>
              <a:t>分布式协调技术</a:t>
            </a:r>
          </a:p>
        </p:txBody>
      </p:sp>
      <p:sp>
        <p:nvSpPr>
          <p:cNvPr id="3" name="内容占位符 2">
            <a:extLst>
              <a:ext uri="{FF2B5EF4-FFF2-40B4-BE49-F238E27FC236}">
                <a16:creationId xmlns:a16="http://schemas.microsoft.com/office/drawing/2014/main" id="{5949B0BA-E879-468F-9EF2-754B2EBF473D}"/>
              </a:ext>
            </a:extLst>
          </p:cNvPr>
          <p:cNvSpPr>
            <a:spLocks noGrp="1"/>
          </p:cNvSpPr>
          <p:nvPr>
            <p:ph idx="1"/>
          </p:nvPr>
        </p:nvSpPr>
        <p:spPr/>
        <p:txBody>
          <a:bodyPr/>
          <a:lstStyle/>
          <a:p>
            <a:r>
              <a:rPr lang="zh-CN" altLang="zh-CN" dirty="0"/>
              <a:t>什么是分布式协调技术？</a:t>
            </a:r>
            <a:endParaRPr lang="en-US" altLang="zh-CN" dirty="0"/>
          </a:p>
          <a:p>
            <a:r>
              <a:rPr lang="zh-CN" altLang="zh-CN" dirty="0"/>
              <a:t>分布式协调技术主要用来解决分布式环境中多个进程之间的同步控制，让它们有序地访问某种临界资源，防止造成“脏数据”。为了防止分布式系统中的多个进程之间相互干扰，就需要一种分布式协调技术来对这些进程进行调度，而分布式协调技术的核心就是实现分布式锁。</a:t>
            </a:r>
          </a:p>
        </p:txBody>
      </p:sp>
    </p:spTree>
    <p:extLst>
      <p:ext uri="{BB962C8B-B14F-4D97-AF65-F5344CB8AC3E}">
        <p14:creationId xmlns:p14="http://schemas.microsoft.com/office/powerpoint/2010/main" val="1854421507"/>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0E31D-A755-41A1-8579-0AAD3DF40B22}"/>
              </a:ext>
            </a:extLst>
          </p:cNvPr>
          <p:cNvSpPr>
            <a:spLocks noGrp="1"/>
          </p:cNvSpPr>
          <p:nvPr>
            <p:ph type="title"/>
          </p:nvPr>
        </p:nvSpPr>
        <p:spPr/>
        <p:txBody>
          <a:bodyPr/>
          <a:lstStyle/>
          <a:p>
            <a:r>
              <a:rPr lang="en-US" altLang="zh-CN" dirty="0"/>
              <a:t>6.4.1  </a:t>
            </a:r>
            <a:r>
              <a:rPr lang="en-US" altLang="zh-CN" dirty="0" err="1"/>
              <a:t>ZooKeeper</a:t>
            </a:r>
            <a:r>
              <a:rPr lang="zh-CN" altLang="en-US" dirty="0"/>
              <a:t>集群架构</a:t>
            </a:r>
          </a:p>
        </p:txBody>
      </p:sp>
      <p:sp>
        <p:nvSpPr>
          <p:cNvPr id="3" name="内容占位符 2">
            <a:extLst>
              <a:ext uri="{FF2B5EF4-FFF2-40B4-BE49-F238E27FC236}">
                <a16:creationId xmlns:a16="http://schemas.microsoft.com/office/drawing/2014/main" id="{B92AB62F-C779-4D45-B8A5-7303902F7570}"/>
              </a:ext>
            </a:extLst>
          </p:cNvPr>
          <p:cNvSpPr>
            <a:spLocks noGrp="1"/>
          </p:cNvSpPr>
          <p:nvPr>
            <p:ph idx="1"/>
          </p:nvPr>
        </p:nvSpPr>
        <p:spPr/>
        <p:txBody>
          <a:bodyPr>
            <a:normAutofit fontScale="92500" lnSpcReduction="10000"/>
          </a:bodyPr>
          <a:lstStyle/>
          <a:p>
            <a:r>
              <a:rPr lang="en-US" altLang="zh-CN" dirty="0"/>
              <a:t>Leader</a:t>
            </a:r>
            <a:r>
              <a:rPr lang="zh-CN" altLang="zh-CN" dirty="0"/>
              <a:t>选举时要求“可用节点数量</a:t>
            </a:r>
            <a:r>
              <a:rPr lang="en-US" altLang="zh-CN" dirty="0"/>
              <a:t>&gt;</a:t>
            </a:r>
            <a:r>
              <a:rPr lang="zh-CN" altLang="zh-CN" dirty="0"/>
              <a:t>总节点数量</a:t>
            </a:r>
            <a:r>
              <a:rPr lang="en-US" altLang="zh-CN" dirty="0"/>
              <a:t>/2</a:t>
            </a:r>
            <a:r>
              <a:rPr lang="zh-CN" altLang="zh-CN" dirty="0"/>
              <a:t>”，即</a:t>
            </a:r>
            <a:r>
              <a:rPr lang="en-US" altLang="zh-CN" dirty="0" err="1"/>
              <a:t>ZooKeeper</a:t>
            </a:r>
            <a:r>
              <a:rPr lang="zh-CN" altLang="zh-CN" dirty="0"/>
              <a:t>集群中的存活节点必须过半。因此，在节点数量是奇数的情况下，</a:t>
            </a:r>
            <a:r>
              <a:rPr lang="en-US" altLang="zh-CN" dirty="0" err="1"/>
              <a:t>ZooKeeper</a:t>
            </a:r>
            <a:r>
              <a:rPr lang="zh-CN" altLang="zh-CN" dirty="0"/>
              <a:t>集群总能对外提供服务（即使损失了一部分节点）；如果节点数量是偶数，会存在</a:t>
            </a:r>
            <a:r>
              <a:rPr lang="en-US" altLang="zh-CN" dirty="0" err="1"/>
              <a:t>ZooKeeper</a:t>
            </a:r>
            <a:r>
              <a:rPr lang="zh-CN" altLang="zh-CN" dirty="0"/>
              <a:t>集群不能用的可能性。在生产环境中，如果</a:t>
            </a:r>
            <a:r>
              <a:rPr lang="en-US" altLang="zh-CN" dirty="0" err="1"/>
              <a:t>ZooKeeper</a:t>
            </a:r>
            <a:r>
              <a:rPr lang="zh-CN" altLang="zh-CN" dirty="0"/>
              <a:t>集群不能提供服务，那将是致命的，所以</a:t>
            </a:r>
            <a:r>
              <a:rPr lang="en-US" altLang="zh-CN" dirty="0" err="1"/>
              <a:t>ZooKeeper</a:t>
            </a:r>
            <a:r>
              <a:rPr lang="zh-CN" altLang="zh-CN" dirty="0"/>
              <a:t>集群的节点数一般采用奇数。</a:t>
            </a:r>
          </a:p>
          <a:p>
            <a:r>
              <a:rPr lang="zh-CN" altLang="zh-CN" dirty="0"/>
              <a:t>每个</a:t>
            </a:r>
            <a:r>
              <a:rPr lang="en-US" altLang="zh-CN" dirty="0"/>
              <a:t>Server</a:t>
            </a:r>
            <a:r>
              <a:rPr lang="zh-CN" altLang="zh-CN" dirty="0"/>
              <a:t>在工作过程中有四种状态：</a:t>
            </a:r>
          </a:p>
          <a:p>
            <a:pPr lvl="1"/>
            <a:r>
              <a:rPr lang="zh-CN" altLang="zh-CN" dirty="0"/>
              <a:t>（</a:t>
            </a:r>
            <a:r>
              <a:rPr lang="en-US" altLang="zh-CN" dirty="0"/>
              <a:t>1</a:t>
            </a:r>
            <a:r>
              <a:rPr lang="zh-CN" altLang="zh-CN" dirty="0"/>
              <a:t>）</a:t>
            </a:r>
            <a:r>
              <a:rPr lang="en-US" altLang="zh-CN" dirty="0"/>
              <a:t>LOOKING</a:t>
            </a:r>
            <a:r>
              <a:rPr lang="zh-CN" altLang="zh-CN" dirty="0"/>
              <a:t>：竞选状态。</a:t>
            </a:r>
          </a:p>
          <a:p>
            <a:pPr lvl="1"/>
            <a:r>
              <a:rPr lang="zh-CN" altLang="zh-CN" dirty="0"/>
              <a:t>（</a:t>
            </a:r>
            <a:r>
              <a:rPr lang="en-US" altLang="zh-CN" dirty="0"/>
              <a:t>2</a:t>
            </a:r>
            <a:r>
              <a:rPr lang="zh-CN" altLang="zh-CN" dirty="0"/>
              <a:t>）</a:t>
            </a:r>
            <a:r>
              <a:rPr lang="en-US" altLang="zh-CN" dirty="0"/>
              <a:t>FOLLOWING</a:t>
            </a:r>
            <a:r>
              <a:rPr lang="zh-CN" altLang="zh-CN" dirty="0"/>
              <a:t>：随从状态，同步</a:t>
            </a:r>
            <a:r>
              <a:rPr lang="en-US" altLang="zh-CN" dirty="0"/>
              <a:t>Leader</a:t>
            </a:r>
            <a:r>
              <a:rPr lang="zh-CN" altLang="zh-CN" dirty="0"/>
              <a:t>状态，参与投票。</a:t>
            </a:r>
          </a:p>
          <a:p>
            <a:pPr lvl="1"/>
            <a:r>
              <a:rPr lang="zh-CN" altLang="zh-CN" dirty="0"/>
              <a:t>（</a:t>
            </a:r>
            <a:r>
              <a:rPr lang="en-US" altLang="zh-CN" dirty="0"/>
              <a:t>3</a:t>
            </a:r>
            <a:r>
              <a:rPr lang="zh-CN" altLang="zh-CN" dirty="0"/>
              <a:t>）</a:t>
            </a:r>
            <a:r>
              <a:rPr lang="en-US" altLang="zh-CN" dirty="0"/>
              <a:t>OBSERVING</a:t>
            </a:r>
            <a:r>
              <a:rPr lang="zh-CN" altLang="zh-CN" dirty="0"/>
              <a:t>：观察状态，同步</a:t>
            </a:r>
            <a:r>
              <a:rPr lang="en-US" altLang="zh-CN" dirty="0"/>
              <a:t>Leader</a:t>
            </a:r>
            <a:r>
              <a:rPr lang="zh-CN" altLang="zh-CN" dirty="0"/>
              <a:t>状态，不参与投票。</a:t>
            </a:r>
          </a:p>
          <a:p>
            <a:pPr lvl="1"/>
            <a:r>
              <a:rPr lang="zh-CN" altLang="zh-CN" dirty="0"/>
              <a:t>（</a:t>
            </a:r>
            <a:r>
              <a:rPr lang="en-US" altLang="zh-CN" dirty="0"/>
              <a:t>4</a:t>
            </a:r>
            <a:r>
              <a:rPr lang="zh-CN" altLang="zh-CN" dirty="0"/>
              <a:t>）</a:t>
            </a:r>
            <a:r>
              <a:rPr lang="en-US" altLang="zh-CN" dirty="0"/>
              <a:t>LEADING</a:t>
            </a:r>
            <a:r>
              <a:rPr lang="zh-CN" altLang="zh-CN" dirty="0"/>
              <a:t>：领导者状态。</a:t>
            </a:r>
          </a:p>
        </p:txBody>
      </p:sp>
    </p:spTree>
    <p:extLst>
      <p:ext uri="{BB962C8B-B14F-4D97-AF65-F5344CB8AC3E}">
        <p14:creationId xmlns:p14="http://schemas.microsoft.com/office/powerpoint/2010/main" val="718331863"/>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B4C7D-4752-4280-A2CA-96688767A9B0}"/>
              </a:ext>
            </a:extLst>
          </p:cNvPr>
          <p:cNvSpPr>
            <a:spLocks noGrp="1"/>
          </p:cNvSpPr>
          <p:nvPr>
            <p:ph type="title"/>
          </p:nvPr>
        </p:nvSpPr>
        <p:spPr/>
        <p:txBody>
          <a:bodyPr/>
          <a:lstStyle/>
          <a:p>
            <a:r>
              <a:rPr lang="en-US" altLang="zh-CN" dirty="0"/>
              <a:t>6.4.2  </a:t>
            </a:r>
            <a:r>
              <a:rPr lang="en-US" altLang="zh-CN" dirty="0" err="1"/>
              <a:t>ZooKeeper</a:t>
            </a:r>
            <a:r>
              <a:rPr lang="zh-CN" altLang="en-US" dirty="0"/>
              <a:t>服务器角色</a:t>
            </a:r>
          </a:p>
        </p:txBody>
      </p:sp>
      <p:sp>
        <p:nvSpPr>
          <p:cNvPr id="3" name="内容占位符 2">
            <a:extLst>
              <a:ext uri="{FF2B5EF4-FFF2-40B4-BE49-F238E27FC236}">
                <a16:creationId xmlns:a16="http://schemas.microsoft.com/office/drawing/2014/main" id="{DE71351B-F677-4E57-8767-F86A139851F1}"/>
              </a:ext>
            </a:extLst>
          </p:cNvPr>
          <p:cNvSpPr>
            <a:spLocks noGrp="1"/>
          </p:cNvSpPr>
          <p:nvPr>
            <p:ph idx="1"/>
          </p:nvPr>
        </p:nvSpPr>
        <p:spPr>
          <a:xfrm>
            <a:off x="628650" y="1369219"/>
            <a:ext cx="4147428" cy="3263504"/>
          </a:xfrm>
        </p:spPr>
        <p:txBody>
          <a:bodyPr/>
          <a:lstStyle/>
          <a:p>
            <a:r>
              <a:rPr lang="en-US" altLang="zh-CN" dirty="0"/>
              <a:t>1. Leader</a:t>
            </a:r>
            <a:endParaRPr lang="zh-CN" altLang="zh-CN" dirty="0"/>
          </a:p>
          <a:p>
            <a:pPr lvl="1"/>
            <a:r>
              <a:rPr lang="en-US" altLang="zh-CN" dirty="0"/>
              <a:t>Leader</a:t>
            </a:r>
            <a:r>
              <a:rPr lang="zh-CN" altLang="zh-CN" dirty="0"/>
              <a:t>服务器是整个</a:t>
            </a:r>
            <a:r>
              <a:rPr lang="en-US" altLang="zh-CN" dirty="0" err="1"/>
              <a:t>ZooKeeper</a:t>
            </a:r>
            <a:r>
              <a:rPr lang="zh-CN" altLang="zh-CN" dirty="0"/>
              <a:t>集群工作机制中的核心，其主要工作包括以下两个方面：</a:t>
            </a:r>
          </a:p>
          <a:p>
            <a:pPr lvl="2"/>
            <a:r>
              <a:rPr lang="zh-CN" altLang="zh-CN" dirty="0"/>
              <a:t>（</a:t>
            </a:r>
            <a:r>
              <a:rPr lang="en-US" altLang="zh-CN" dirty="0"/>
              <a:t>1</a:t>
            </a:r>
            <a:r>
              <a:rPr lang="zh-CN" altLang="zh-CN" dirty="0"/>
              <a:t>）事务请求的唯一调度和处理者，保证集群事务处理的顺序性。</a:t>
            </a:r>
          </a:p>
          <a:p>
            <a:pPr lvl="2"/>
            <a:r>
              <a:rPr lang="zh-CN" altLang="zh-CN" dirty="0"/>
              <a:t>（</a:t>
            </a:r>
            <a:r>
              <a:rPr lang="en-US" altLang="zh-CN" dirty="0"/>
              <a:t>2</a:t>
            </a:r>
            <a:r>
              <a:rPr lang="zh-CN" altLang="zh-CN" dirty="0"/>
              <a:t>）集群内部各服务器的调度者。</a:t>
            </a:r>
            <a:endParaRPr lang="en-US" altLang="zh-CN" dirty="0"/>
          </a:p>
          <a:p>
            <a:pPr lvl="1"/>
            <a:r>
              <a:rPr lang="en-US" altLang="zh-CN" dirty="0"/>
              <a:t>Leader</a:t>
            </a:r>
            <a:r>
              <a:rPr lang="zh-CN" altLang="zh-CN" dirty="0"/>
              <a:t>服务器的请求处理链</a:t>
            </a:r>
          </a:p>
        </p:txBody>
      </p:sp>
      <p:grpSp>
        <p:nvGrpSpPr>
          <p:cNvPr id="17" name="组合 16">
            <a:extLst>
              <a:ext uri="{FF2B5EF4-FFF2-40B4-BE49-F238E27FC236}">
                <a16:creationId xmlns:a16="http://schemas.microsoft.com/office/drawing/2014/main" id="{34A55227-C37E-4BC8-88F7-B9F477A14CF4}"/>
              </a:ext>
            </a:extLst>
          </p:cNvPr>
          <p:cNvGrpSpPr/>
          <p:nvPr/>
        </p:nvGrpSpPr>
        <p:grpSpPr>
          <a:xfrm>
            <a:off x="4776714" y="1142524"/>
            <a:ext cx="4232910" cy="3434715"/>
            <a:chOff x="4776714" y="1142524"/>
            <a:chExt cx="4232910" cy="3434715"/>
          </a:xfrm>
        </p:grpSpPr>
        <p:sp>
          <p:nvSpPr>
            <p:cNvPr id="4" name="矩形 3">
              <a:extLst>
                <a:ext uri="{FF2B5EF4-FFF2-40B4-BE49-F238E27FC236}">
                  <a16:creationId xmlns:a16="http://schemas.microsoft.com/office/drawing/2014/main" id="{C1AAA97E-AB26-4DE8-90E8-83D0B66E29C4}"/>
                </a:ext>
              </a:extLst>
            </p:cNvPr>
            <p:cNvSpPr/>
            <p:nvPr/>
          </p:nvSpPr>
          <p:spPr>
            <a:xfrm>
              <a:off x="6267059" y="1142524"/>
              <a:ext cx="1223645" cy="4533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PreRequestProcessor</a:t>
              </a:r>
              <a:endParaRPr lang="zh-CN" sz="1050" kern="100">
                <a:effectLst/>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0CDE614C-2752-42C8-BCD5-5B19BC32CCB2}"/>
                </a:ext>
              </a:extLst>
            </p:cNvPr>
            <p:cNvSpPr/>
            <p:nvPr/>
          </p:nvSpPr>
          <p:spPr>
            <a:xfrm>
              <a:off x="6267059" y="1888649"/>
              <a:ext cx="1223645" cy="4533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ProposalRequest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DC03E7C8-89CB-4624-AB46-50543D199C9D}"/>
                </a:ext>
              </a:extLst>
            </p:cNvPr>
            <p:cNvSpPr/>
            <p:nvPr/>
          </p:nvSpPr>
          <p:spPr>
            <a:xfrm>
              <a:off x="4776714" y="2634139"/>
              <a:ext cx="1223645" cy="4533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CommitProcessor</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C8CB2031-4E24-454F-AD07-F9069CF74EAF}"/>
                </a:ext>
              </a:extLst>
            </p:cNvPr>
            <p:cNvSpPr/>
            <p:nvPr/>
          </p:nvSpPr>
          <p:spPr>
            <a:xfrm>
              <a:off x="7785979" y="2619534"/>
              <a:ext cx="1223645" cy="4533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SyncRequest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6E5B7B73-741A-4983-AFDC-29A24A97B72C}"/>
                </a:ext>
              </a:extLst>
            </p:cNvPr>
            <p:cNvSpPr/>
            <p:nvPr/>
          </p:nvSpPr>
          <p:spPr>
            <a:xfrm>
              <a:off x="7785979" y="3368199"/>
              <a:ext cx="1223645" cy="4533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AckRequestProcessor</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D094068A-65F8-4D4A-8FAC-0AB2F3F7076C}"/>
                </a:ext>
              </a:extLst>
            </p:cNvPr>
            <p:cNvSpPr/>
            <p:nvPr/>
          </p:nvSpPr>
          <p:spPr>
            <a:xfrm>
              <a:off x="4776714" y="3378994"/>
              <a:ext cx="1223645" cy="4533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ToBeAppliedRequest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122C6690-6EA3-4CBB-9A79-CEEFAE4946E9}"/>
                </a:ext>
              </a:extLst>
            </p:cNvPr>
            <p:cNvSpPr/>
            <p:nvPr/>
          </p:nvSpPr>
          <p:spPr>
            <a:xfrm>
              <a:off x="4776714" y="4123849"/>
              <a:ext cx="1223645" cy="4533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FinalRequest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cxnSp>
          <p:nvCxnSpPr>
            <p:cNvPr id="11" name="直接箭头连接符 10">
              <a:extLst>
                <a:ext uri="{FF2B5EF4-FFF2-40B4-BE49-F238E27FC236}">
                  <a16:creationId xmlns:a16="http://schemas.microsoft.com/office/drawing/2014/main" id="{3E6885CA-8F16-4077-A37F-A2D534C18231}"/>
                </a:ext>
              </a:extLst>
            </p:cNvPr>
            <p:cNvCxnSpPr/>
            <p:nvPr/>
          </p:nvCxnSpPr>
          <p:spPr>
            <a:xfrm>
              <a:off x="6879199" y="1596549"/>
              <a:ext cx="0" cy="291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395B4D31-8728-41F1-8DF1-AD027ACB85B2}"/>
                </a:ext>
              </a:extLst>
            </p:cNvPr>
            <p:cNvCxnSpPr/>
            <p:nvPr/>
          </p:nvCxnSpPr>
          <p:spPr>
            <a:xfrm flipH="1">
              <a:off x="5388854" y="2342039"/>
              <a:ext cx="1489710" cy="291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73205E57-9C81-4726-B476-DACF0B0F52DB}"/>
                </a:ext>
              </a:extLst>
            </p:cNvPr>
            <p:cNvCxnSpPr/>
            <p:nvPr/>
          </p:nvCxnSpPr>
          <p:spPr>
            <a:xfrm>
              <a:off x="6879199" y="2342039"/>
              <a:ext cx="1518285" cy="277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B9AE0699-6AB0-4BD9-8C50-601767A9E1BF}"/>
                </a:ext>
              </a:extLst>
            </p:cNvPr>
            <p:cNvCxnSpPr/>
            <p:nvPr/>
          </p:nvCxnSpPr>
          <p:spPr>
            <a:xfrm>
              <a:off x="5388854" y="3087529"/>
              <a:ext cx="0" cy="290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E27370DE-C7F6-4B9E-8E61-BF12EF9A27B4}"/>
                </a:ext>
              </a:extLst>
            </p:cNvPr>
            <p:cNvCxnSpPr/>
            <p:nvPr/>
          </p:nvCxnSpPr>
          <p:spPr>
            <a:xfrm>
              <a:off x="5388854" y="3832384"/>
              <a:ext cx="0" cy="290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56EA7A3E-24CC-4528-93C9-9B14CB5D937C}"/>
                </a:ext>
              </a:extLst>
            </p:cNvPr>
            <p:cNvCxnSpPr/>
            <p:nvPr/>
          </p:nvCxnSpPr>
          <p:spPr>
            <a:xfrm>
              <a:off x="8397484" y="3073559"/>
              <a:ext cx="0" cy="294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57128746"/>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B4C7D-4752-4280-A2CA-96688767A9B0}"/>
              </a:ext>
            </a:extLst>
          </p:cNvPr>
          <p:cNvSpPr>
            <a:spLocks noGrp="1"/>
          </p:cNvSpPr>
          <p:nvPr>
            <p:ph type="title"/>
          </p:nvPr>
        </p:nvSpPr>
        <p:spPr/>
        <p:txBody>
          <a:bodyPr/>
          <a:lstStyle/>
          <a:p>
            <a:r>
              <a:rPr lang="en-US" altLang="zh-CN" dirty="0"/>
              <a:t>6.4.2  </a:t>
            </a:r>
            <a:r>
              <a:rPr lang="en-US" altLang="zh-CN" dirty="0" err="1"/>
              <a:t>ZooKeeper</a:t>
            </a:r>
            <a:r>
              <a:rPr lang="zh-CN" altLang="en-US" dirty="0"/>
              <a:t>服务器角色</a:t>
            </a:r>
          </a:p>
        </p:txBody>
      </p:sp>
      <p:sp>
        <p:nvSpPr>
          <p:cNvPr id="3" name="内容占位符 2">
            <a:extLst>
              <a:ext uri="{FF2B5EF4-FFF2-40B4-BE49-F238E27FC236}">
                <a16:creationId xmlns:a16="http://schemas.microsoft.com/office/drawing/2014/main" id="{DE71351B-F677-4E57-8767-F86A139851F1}"/>
              </a:ext>
            </a:extLst>
          </p:cNvPr>
          <p:cNvSpPr>
            <a:spLocks noGrp="1"/>
          </p:cNvSpPr>
          <p:nvPr>
            <p:ph idx="1"/>
          </p:nvPr>
        </p:nvSpPr>
        <p:spPr>
          <a:xfrm>
            <a:off x="628650" y="1369219"/>
            <a:ext cx="4147428" cy="3263504"/>
          </a:xfrm>
        </p:spPr>
        <p:txBody>
          <a:bodyPr>
            <a:normAutofit/>
          </a:bodyPr>
          <a:lstStyle/>
          <a:p>
            <a:r>
              <a:rPr lang="en-US" altLang="zh-CN" dirty="0"/>
              <a:t>2. Follower</a:t>
            </a:r>
            <a:endParaRPr lang="zh-CN" altLang="zh-CN" dirty="0"/>
          </a:p>
          <a:p>
            <a:pPr lvl="1"/>
            <a:r>
              <a:rPr lang="en-US" altLang="zh-CN" dirty="0"/>
              <a:t>Follower</a:t>
            </a:r>
            <a:r>
              <a:rPr lang="zh-CN" altLang="zh-CN" dirty="0"/>
              <a:t>服务器是</a:t>
            </a:r>
            <a:r>
              <a:rPr lang="en-US" altLang="zh-CN" dirty="0" err="1"/>
              <a:t>ZooKeeper</a:t>
            </a:r>
            <a:r>
              <a:rPr lang="zh-CN" altLang="zh-CN" dirty="0"/>
              <a:t>集群状态的跟随者，其主要工作包括以下三个方面：</a:t>
            </a:r>
          </a:p>
          <a:p>
            <a:pPr lvl="2"/>
            <a:r>
              <a:rPr lang="zh-CN" altLang="zh-CN" dirty="0"/>
              <a:t>（</a:t>
            </a:r>
            <a:r>
              <a:rPr lang="en-US" altLang="zh-CN" dirty="0"/>
              <a:t>1</a:t>
            </a:r>
            <a:r>
              <a:rPr lang="zh-CN" altLang="zh-CN" dirty="0"/>
              <a:t>）处理客户端非事务请求，转发事务请求给</a:t>
            </a:r>
            <a:r>
              <a:rPr lang="en-US" altLang="zh-CN" dirty="0"/>
              <a:t>Leader</a:t>
            </a:r>
            <a:r>
              <a:rPr lang="zh-CN" altLang="zh-CN" dirty="0"/>
              <a:t>服务器。</a:t>
            </a:r>
          </a:p>
          <a:p>
            <a:pPr lvl="2"/>
            <a:r>
              <a:rPr lang="zh-CN" altLang="zh-CN" dirty="0"/>
              <a:t>（</a:t>
            </a:r>
            <a:r>
              <a:rPr lang="en-US" altLang="zh-CN" dirty="0"/>
              <a:t>2</a:t>
            </a:r>
            <a:r>
              <a:rPr lang="zh-CN" altLang="zh-CN" dirty="0"/>
              <a:t>）参与事务请求</a:t>
            </a:r>
            <a:r>
              <a:rPr lang="en-US" altLang="zh-CN" dirty="0"/>
              <a:t>Proposal</a:t>
            </a:r>
            <a:r>
              <a:rPr lang="zh-CN" altLang="zh-CN" dirty="0"/>
              <a:t>的投票。</a:t>
            </a:r>
          </a:p>
          <a:p>
            <a:pPr lvl="2"/>
            <a:r>
              <a:rPr lang="zh-CN" altLang="zh-CN" dirty="0"/>
              <a:t>（</a:t>
            </a:r>
            <a:r>
              <a:rPr lang="en-US" altLang="zh-CN" dirty="0"/>
              <a:t>3</a:t>
            </a:r>
            <a:r>
              <a:rPr lang="zh-CN" altLang="zh-CN" dirty="0"/>
              <a:t>）参与</a:t>
            </a:r>
            <a:r>
              <a:rPr lang="en-US" altLang="zh-CN" dirty="0"/>
              <a:t>Leader</a:t>
            </a:r>
            <a:r>
              <a:rPr lang="zh-CN" altLang="zh-CN" dirty="0"/>
              <a:t>选举投票。</a:t>
            </a:r>
          </a:p>
          <a:p>
            <a:r>
              <a:rPr lang="en-US" altLang="zh-CN" dirty="0"/>
              <a:t>Follower</a:t>
            </a:r>
            <a:r>
              <a:rPr lang="zh-CN" altLang="zh-CN" dirty="0"/>
              <a:t>服务器的请求处理链</a:t>
            </a:r>
          </a:p>
        </p:txBody>
      </p:sp>
      <p:grpSp>
        <p:nvGrpSpPr>
          <p:cNvPr id="18" name="画布 21975">
            <a:extLst>
              <a:ext uri="{FF2B5EF4-FFF2-40B4-BE49-F238E27FC236}">
                <a16:creationId xmlns:a16="http://schemas.microsoft.com/office/drawing/2014/main" id="{6EAFC04B-9E2E-48DB-B596-55E5689F7D35}"/>
              </a:ext>
            </a:extLst>
          </p:cNvPr>
          <p:cNvGrpSpPr/>
          <p:nvPr/>
        </p:nvGrpSpPr>
        <p:grpSpPr>
          <a:xfrm>
            <a:off x="4724743" y="2307984"/>
            <a:ext cx="4352051" cy="1385974"/>
            <a:chOff x="461695" y="115387"/>
            <a:chExt cx="4352051" cy="1385974"/>
          </a:xfrm>
        </p:grpSpPr>
        <p:sp>
          <p:nvSpPr>
            <p:cNvPr id="20" name="矩形 19">
              <a:extLst>
                <a:ext uri="{FF2B5EF4-FFF2-40B4-BE49-F238E27FC236}">
                  <a16:creationId xmlns:a16="http://schemas.microsoft.com/office/drawing/2014/main" id="{17D3C122-7028-4FA1-A45F-95D4386D371A}"/>
                </a:ext>
              </a:extLst>
            </p:cNvPr>
            <p:cNvSpPr/>
            <p:nvPr/>
          </p:nvSpPr>
          <p:spPr>
            <a:xfrm>
              <a:off x="2030577" y="118635"/>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CommitProcessor</a:t>
              </a:r>
              <a:endParaRPr lang="zh-CN" sz="1050" kern="100">
                <a:effectLst/>
                <a:ea typeface="等线"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DB5F04B6-0551-415C-86B1-6D6C4134CC3D}"/>
                </a:ext>
              </a:extLst>
            </p:cNvPr>
            <p:cNvSpPr/>
            <p:nvPr/>
          </p:nvSpPr>
          <p:spPr>
            <a:xfrm>
              <a:off x="3589746" y="115387"/>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FinalProcessor</a:t>
              </a:r>
              <a:endParaRPr lang="zh-CN" sz="1050" kern="100">
                <a:effectLst/>
                <a:ea typeface="等线"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73E5D33A-14CA-4B30-B6CD-9DC43D369A81}"/>
                </a:ext>
              </a:extLst>
            </p:cNvPr>
            <p:cNvSpPr/>
            <p:nvPr/>
          </p:nvSpPr>
          <p:spPr>
            <a:xfrm>
              <a:off x="469970" y="118635"/>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FollowerRequest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B029871C-E183-4EB4-8ADA-E241444687CF}"/>
                </a:ext>
              </a:extLst>
            </p:cNvPr>
            <p:cNvSpPr/>
            <p:nvPr/>
          </p:nvSpPr>
          <p:spPr>
            <a:xfrm>
              <a:off x="2030577" y="1047761"/>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SyncRequest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A1AAF964-4882-4BC7-A253-C34DAA61A57F}"/>
                </a:ext>
              </a:extLst>
            </p:cNvPr>
            <p:cNvSpPr/>
            <p:nvPr/>
          </p:nvSpPr>
          <p:spPr>
            <a:xfrm>
              <a:off x="3549126" y="1041106"/>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SendAckRequest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545F0037-8B24-4EDB-89CA-8CA865D6710B}"/>
                </a:ext>
              </a:extLst>
            </p:cNvPr>
            <p:cNvSpPr/>
            <p:nvPr/>
          </p:nvSpPr>
          <p:spPr>
            <a:xfrm>
              <a:off x="461695" y="1047760"/>
              <a:ext cx="1224000" cy="453600"/>
            </a:xfrm>
            <a:prstGeom prst="rect">
              <a:avLst/>
            </a:prstGeom>
            <a:ln w="6350">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Leader Server</a:t>
              </a:r>
              <a:endParaRPr lang="zh-CN" sz="1050" kern="100">
                <a:effectLst/>
                <a:ea typeface="等线" panose="02010600030101010101" pitchFamily="2" charset="-122"/>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646954F7-7940-41EB-9845-31517010718C}"/>
                </a:ext>
              </a:extLst>
            </p:cNvPr>
            <p:cNvCxnSpPr/>
            <p:nvPr/>
          </p:nvCxnSpPr>
          <p:spPr>
            <a:xfrm>
              <a:off x="1693970" y="345435"/>
              <a:ext cx="3366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B0A6B18B-FE78-4AEC-AD9E-4A0249EF3ACE}"/>
                </a:ext>
              </a:extLst>
            </p:cNvPr>
            <p:cNvCxnSpPr/>
            <p:nvPr/>
          </p:nvCxnSpPr>
          <p:spPr>
            <a:xfrm flipV="1">
              <a:off x="3254577" y="342187"/>
              <a:ext cx="335169" cy="3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DA596457-1966-4A25-9BD9-6489BF27AD2D}"/>
                </a:ext>
              </a:extLst>
            </p:cNvPr>
            <p:cNvCxnSpPr/>
            <p:nvPr/>
          </p:nvCxnSpPr>
          <p:spPr>
            <a:xfrm>
              <a:off x="1685695" y="1274560"/>
              <a:ext cx="34488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E1A38A16-BDAD-4266-8E86-D05034355A5C}"/>
                </a:ext>
              </a:extLst>
            </p:cNvPr>
            <p:cNvCxnSpPr/>
            <p:nvPr/>
          </p:nvCxnSpPr>
          <p:spPr>
            <a:xfrm flipV="1">
              <a:off x="3254577" y="1274560"/>
              <a:ext cx="2945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52119559"/>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B4C7D-4752-4280-A2CA-96688767A9B0}"/>
              </a:ext>
            </a:extLst>
          </p:cNvPr>
          <p:cNvSpPr>
            <a:spLocks noGrp="1"/>
          </p:cNvSpPr>
          <p:nvPr>
            <p:ph type="title"/>
          </p:nvPr>
        </p:nvSpPr>
        <p:spPr/>
        <p:txBody>
          <a:bodyPr/>
          <a:lstStyle/>
          <a:p>
            <a:r>
              <a:rPr lang="en-US" altLang="zh-CN" dirty="0"/>
              <a:t>6.4.2  </a:t>
            </a:r>
            <a:r>
              <a:rPr lang="en-US" altLang="zh-CN" dirty="0" err="1"/>
              <a:t>ZooKeeper</a:t>
            </a:r>
            <a:r>
              <a:rPr lang="zh-CN" altLang="en-US" dirty="0"/>
              <a:t>服务器角色</a:t>
            </a:r>
          </a:p>
        </p:txBody>
      </p:sp>
      <p:sp>
        <p:nvSpPr>
          <p:cNvPr id="3" name="内容占位符 2">
            <a:extLst>
              <a:ext uri="{FF2B5EF4-FFF2-40B4-BE49-F238E27FC236}">
                <a16:creationId xmlns:a16="http://schemas.microsoft.com/office/drawing/2014/main" id="{DE71351B-F677-4E57-8767-F86A139851F1}"/>
              </a:ext>
            </a:extLst>
          </p:cNvPr>
          <p:cNvSpPr>
            <a:spLocks noGrp="1"/>
          </p:cNvSpPr>
          <p:nvPr>
            <p:ph idx="1"/>
          </p:nvPr>
        </p:nvSpPr>
        <p:spPr>
          <a:xfrm>
            <a:off x="628650" y="1369219"/>
            <a:ext cx="4147428" cy="3263504"/>
          </a:xfrm>
        </p:spPr>
        <p:txBody>
          <a:bodyPr>
            <a:normAutofit fontScale="77500" lnSpcReduction="20000"/>
          </a:bodyPr>
          <a:lstStyle/>
          <a:p>
            <a:r>
              <a:rPr lang="en-US" altLang="zh-CN" dirty="0"/>
              <a:t>3. Observer</a:t>
            </a:r>
            <a:endParaRPr lang="zh-CN" altLang="zh-CN" dirty="0"/>
          </a:p>
          <a:p>
            <a:pPr lvl="1"/>
            <a:r>
              <a:rPr lang="en-US" altLang="zh-CN" dirty="0"/>
              <a:t>Observer</a:t>
            </a:r>
            <a:r>
              <a:rPr lang="zh-CN" altLang="zh-CN" dirty="0"/>
              <a:t>是</a:t>
            </a:r>
            <a:r>
              <a:rPr lang="en-US" altLang="zh-CN" dirty="0" err="1"/>
              <a:t>ZooKeeper</a:t>
            </a:r>
            <a:r>
              <a:rPr lang="zh-CN" altLang="zh-CN" dirty="0"/>
              <a:t>自</a:t>
            </a:r>
            <a:r>
              <a:rPr lang="en-US" altLang="zh-CN" dirty="0"/>
              <a:t>3.3.0</a:t>
            </a:r>
            <a:r>
              <a:rPr lang="zh-CN" altLang="zh-CN" dirty="0"/>
              <a:t>版本开始引入的一个全新的服务器角色。从字面意思看，该服务器充当了一个观察者的角色——其观察</a:t>
            </a:r>
            <a:r>
              <a:rPr lang="en-US" altLang="zh-CN" dirty="0" err="1"/>
              <a:t>ZooKeeper</a:t>
            </a:r>
            <a:r>
              <a:rPr lang="zh-CN" altLang="zh-CN" dirty="0"/>
              <a:t>集群的最新状态变化并将这些状态变更同步过来。</a:t>
            </a:r>
            <a:r>
              <a:rPr lang="en-US" altLang="zh-CN" dirty="0"/>
              <a:t>Observer</a:t>
            </a:r>
            <a:r>
              <a:rPr lang="zh-CN" altLang="zh-CN" dirty="0"/>
              <a:t>服务器在工作原理上和</a:t>
            </a:r>
            <a:r>
              <a:rPr lang="en-US" altLang="zh-CN" dirty="0"/>
              <a:t>Follower</a:t>
            </a:r>
            <a:r>
              <a:rPr lang="zh-CN" altLang="zh-CN" dirty="0"/>
              <a:t>基本是一致的，对于非事务请求，都可以进行独立的处理，而对于事务请求，则会转发给</a:t>
            </a:r>
            <a:r>
              <a:rPr lang="en-US" altLang="zh-CN" dirty="0"/>
              <a:t>Leader</a:t>
            </a:r>
            <a:r>
              <a:rPr lang="zh-CN" altLang="zh-CN" dirty="0"/>
              <a:t>服务器进行处理。和</a:t>
            </a:r>
            <a:r>
              <a:rPr lang="en-US" altLang="zh-CN" dirty="0"/>
              <a:t>Follower</a:t>
            </a:r>
            <a:r>
              <a:rPr lang="zh-CN" altLang="zh-CN" dirty="0"/>
              <a:t>唯一的区别在于，</a:t>
            </a:r>
            <a:r>
              <a:rPr lang="en-US" altLang="zh-CN" dirty="0"/>
              <a:t>Observer</a:t>
            </a:r>
            <a:r>
              <a:rPr lang="zh-CN" altLang="zh-CN" dirty="0"/>
              <a:t>不参与任何形式的投票，包括事务请求</a:t>
            </a:r>
            <a:r>
              <a:rPr lang="en-US" altLang="zh-CN" dirty="0"/>
              <a:t>Proposal</a:t>
            </a:r>
            <a:r>
              <a:rPr lang="zh-CN" altLang="zh-CN" dirty="0"/>
              <a:t>的投票和</a:t>
            </a:r>
            <a:r>
              <a:rPr lang="en-US" altLang="zh-CN" dirty="0"/>
              <a:t>Leader</a:t>
            </a:r>
            <a:r>
              <a:rPr lang="zh-CN" altLang="zh-CN" dirty="0"/>
              <a:t>的选举投票。简单地说，</a:t>
            </a:r>
            <a:r>
              <a:rPr lang="en-US" altLang="zh-CN" dirty="0"/>
              <a:t>Observer</a:t>
            </a:r>
            <a:r>
              <a:rPr lang="zh-CN" altLang="zh-CN" dirty="0"/>
              <a:t>服务器只提供非事务服务，通常用于在不影响集群事务处理能力的前提下提升集群的非事务处理能力。</a:t>
            </a:r>
          </a:p>
          <a:p>
            <a:r>
              <a:rPr lang="en-US" altLang="zh-CN" dirty="0"/>
              <a:t>Observer</a:t>
            </a:r>
            <a:r>
              <a:rPr lang="zh-CN" altLang="zh-CN" dirty="0"/>
              <a:t>服务器的请求处理链</a:t>
            </a:r>
          </a:p>
        </p:txBody>
      </p:sp>
      <p:grpSp>
        <p:nvGrpSpPr>
          <p:cNvPr id="15" name="画布 21976">
            <a:extLst>
              <a:ext uri="{FF2B5EF4-FFF2-40B4-BE49-F238E27FC236}">
                <a16:creationId xmlns:a16="http://schemas.microsoft.com/office/drawing/2014/main" id="{01943C03-A848-4CF0-A376-C3BEB0AECC57}"/>
              </a:ext>
            </a:extLst>
          </p:cNvPr>
          <p:cNvGrpSpPr/>
          <p:nvPr/>
        </p:nvGrpSpPr>
        <p:grpSpPr>
          <a:xfrm>
            <a:off x="4754976" y="2307984"/>
            <a:ext cx="4352051" cy="1385974"/>
            <a:chOff x="461695" y="115387"/>
            <a:chExt cx="4352051" cy="1385974"/>
          </a:xfrm>
        </p:grpSpPr>
        <p:sp>
          <p:nvSpPr>
            <p:cNvPr id="17" name="矩形 16">
              <a:extLst>
                <a:ext uri="{FF2B5EF4-FFF2-40B4-BE49-F238E27FC236}">
                  <a16:creationId xmlns:a16="http://schemas.microsoft.com/office/drawing/2014/main" id="{9AE6624A-5485-47E5-9716-B1CB58947F7C}"/>
                </a:ext>
              </a:extLst>
            </p:cNvPr>
            <p:cNvSpPr/>
            <p:nvPr/>
          </p:nvSpPr>
          <p:spPr>
            <a:xfrm>
              <a:off x="2030577" y="118635"/>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CommitProcessor</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65B0E3E1-A5BA-4214-975D-FAEE4729D8E0}"/>
                </a:ext>
              </a:extLst>
            </p:cNvPr>
            <p:cNvSpPr/>
            <p:nvPr/>
          </p:nvSpPr>
          <p:spPr>
            <a:xfrm>
              <a:off x="3589746" y="115387"/>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FinalProcessor</a:t>
              </a:r>
              <a:endParaRPr lang="zh-CN" sz="1050" kern="100">
                <a:effectLst/>
                <a:ea typeface="等线" panose="02010600030101010101" pitchFamily="2" charset="-122"/>
                <a:cs typeface="Times New Roman" panose="02020603050405020304" pitchFamily="18" charset="0"/>
              </a:endParaRPr>
            </a:p>
          </p:txBody>
        </p:sp>
        <p:sp>
          <p:nvSpPr>
            <p:cNvPr id="30" name="矩形 29">
              <a:extLst>
                <a:ext uri="{FF2B5EF4-FFF2-40B4-BE49-F238E27FC236}">
                  <a16:creationId xmlns:a16="http://schemas.microsoft.com/office/drawing/2014/main" id="{24F86F57-4178-4220-A707-A17EDBCF33C5}"/>
                </a:ext>
              </a:extLst>
            </p:cNvPr>
            <p:cNvSpPr/>
            <p:nvPr/>
          </p:nvSpPr>
          <p:spPr>
            <a:xfrm>
              <a:off x="469970" y="118635"/>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ObserverRequest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3800F146-BA56-42C3-B7ED-392F138C5990}"/>
                </a:ext>
              </a:extLst>
            </p:cNvPr>
            <p:cNvSpPr/>
            <p:nvPr/>
          </p:nvSpPr>
          <p:spPr>
            <a:xfrm>
              <a:off x="2030577" y="1047761"/>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SyncRequest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32" name="矩形 31">
              <a:extLst>
                <a:ext uri="{FF2B5EF4-FFF2-40B4-BE49-F238E27FC236}">
                  <a16:creationId xmlns:a16="http://schemas.microsoft.com/office/drawing/2014/main" id="{1C9EA5F2-9E5D-44A4-8FD2-FBCB9C50A459}"/>
                </a:ext>
              </a:extLst>
            </p:cNvPr>
            <p:cNvSpPr/>
            <p:nvPr/>
          </p:nvSpPr>
          <p:spPr>
            <a:xfrm>
              <a:off x="3549126" y="1041106"/>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SendAckRequest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33" name="矩形 32">
              <a:extLst>
                <a:ext uri="{FF2B5EF4-FFF2-40B4-BE49-F238E27FC236}">
                  <a16:creationId xmlns:a16="http://schemas.microsoft.com/office/drawing/2014/main" id="{03D42320-1A68-4737-8B4A-C1C39C1F5309}"/>
                </a:ext>
              </a:extLst>
            </p:cNvPr>
            <p:cNvSpPr/>
            <p:nvPr/>
          </p:nvSpPr>
          <p:spPr>
            <a:xfrm>
              <a:off x="461695" y="1047760"/>
              <a:ext cx="1224000" cy="453600"/>
            </a:xfrm>
            <a:prstGeom prst="rect">
              <a:avLst/>
            </a:prstGeom>
            <a:ln w="6350">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Leader Server</a:t>
              </a:r>
              <a:endParaRPr lang="zh-CN" sz="1050" kern="100">
                <a:effectLst/>
                <a:ea typeface="等线" panose="02010600030101010101" pitchFamily="2" charset="-122"/>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B27D7A84-1581-4838-9341-B92735EB7156}"/>
                </a:ext>
              </a:extLst>
            </p:cNvPr>
            <p:cNvCxnSpPr/>
            <p:nvPr/>
          </p:nvCxnSpPr>
          <p:spPr>
            <a:xfrm>
              <a:off x="1693970" y="345435"/>
              <a:ext cx="3366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6D995D7E-CBF5-4D9D-BCAD-B8D3CE4A3F74}"/>
                </a:ext>
              </a:extLst>
            </p:cNvPr>
            <p:cNvCxnSpPr/>
            <p:nvPr/>
          </p:nvCxnSpPr>
          <p:spPr>
            <a:xfrm flipV="1">
              <a:off x="3254577" y="342187"/>
              <a:ext cx="335169" cy="3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26647F78-6C82-4820-B4EA-844548901B37}"/>
                </a:ext>
              </a:extLst>
            </p:cNvPr>
            <p:cNvCxnSpPr/>
            <p:nvPr/>
          </p:nvCxnSpPr>
          <p:spPr>
            <a:xfrm>
              <a:off x="1685695" y="1274560"/>
              <a:ext cx="34488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0151A8C3-2F4A-4F6B-B0C5-FC6EDE3556F9}"/>
                </a:ext>
              </a:extLst>
            </p:cNvPr>
            <p:cNvCxnSpPr/>
            <p:nvPr/>
          </p:nvCxnSpPr>
          <p:spPr>
            <a:xfrm flipV="1">
              <a:off x="3254577" y="1274560"/>
              <a:ext cx="2945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87195378"/>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FD62D-A84E-42A5-B849-E40FAE40C106}"/>
              </a:ext>
            </a:extLst>
          </p:cNvPr>
          <p:cNvSpPr>
            <a:spLocks noGrp="1"/>
          </p:cNvSpPr>
          <p:nvPr>
            <p:ph type="title"/>
          </p:nvPr>
        </p:nvSpPr>
        <p:spPr/>
        <p:txBody>
          <a:bodyPr/>
          <a:lstStyle/>
          <a:p>
            <a:r>
              <a:rPr lang="en-US" altLang="zh-CN" dirty="0"/>
              <a:t>6.4.3  </a:t>
            </a:r>
            <a:r>
              <a:rPr lang="en-US" altLang="zh-CN" dirty="0" err="1"/>
              <a:t>ZooKeeper</a:t>
            </a:r>
            <a:r>
              <a:rPr lang="zh-CN" altLang="en-US" dirty="0"/>
              <a:t>的</a:t>
            </a:r>
            <a:r>
              <a:rPr lang="en-US" altLang="zh-CN" dirty="0"/>
              <a:t>ZAB</a:t>
            </a:r>
            <a:r>
              <a:rPr lang="zh-CN" altLang="en-US" dirty="0"/>
              <a:t>协议</a:t>
            </a:r>
          </a:p>
        </p:txBody>
      </p:sp>
      <p:sp>
        <p:nvSpPr>
          <p:cNvPr id="3" name="内容占位符 2">
            <a:extLst>
              <a:ext uri="{FF2B5EF4-FFF2-40B4-BE49-F238E27FC236}">
                <a16:creationId xmlns:a16="http://schemas.microsoft.com/office/drawing/2014/main" id="{75B803AA-FE9B-4A39-80EC-162EAC49A316}"/>
              </a:ext>
            </a:extLst>
          </p:cNvPr>
          <p:cNvSpPr>
            <a:spLocks noGrp="1"/>
          </p:cNvSpPr>
          <p:nvPr>
            <p:ph idx="1"/>
          </p:nvPr>
        </p:nvSpPr>
        <p:spPr/>
        <p:txBody>
          <a:bodyPr/>
          <a:lstStyle/>
          <a:p>
            <a:r>
              <a:rPr lang="zh-CN" altLang="zh-CN" dirty="0"/>
              <a:t>在深入了解</a:t>
            </a:r>
            <a:r>
              <a:rPr lang="en-US" altLang="zh-CN" dirty="0" err="1"/>
              <a:t>ZooKeeper</a:t>
            </a:r>
            <a:r>
              <a:rPr lang="zh-CN" altLang="zh-CN" dirty="0"/>
              <a:t>之前，相信很多读者都会认为</a:t>
            </a:r>
            <a:r>
              <a:rPr lang="en-US" altLang="zh-CN" dirty="0" err="1"/>
              <a:t>ZooKeeper</a:t>
            </a:r>
            <a:r>
              <a:rPr lang="zh-CN" altLang="zh-CN" dirty="0"/>
              <a:t>就是</a:t>
            </a:r>
            <a:r>
              <a:rPr lang="en-US" altLang="zh-CN" dirty="0" err="1"/>
              <a:t>Paxos</a:t>
            </a:r>
            <a:r>
              <a:rPr lang="zh-CN" altLang="zh-CN" dirty="0"/>
              <a:t>算法的一个实现。但事实上，</a:t>
            </a:r>
            <a:r>
              <a:rPr lang="en-US" altLang="zh-CN" dirty="0" err="1"/>
              <a:t>ZooKeeper</a:t>
            </a:r>
            <a:r>
              <a:rPr lang="zh-CN" altLang="zh-CN" dirty="0"/>
              <a:t>并没有完全采用</a:t>
            </a:r>
            <a:r>
              <a:rPr lang="en-US" altLang="zh-CN" dirty="0" err="1"/>
              <a:t>Paxos</a:t>
            </a:r>
            <a:r>
              <a:rPr lang="zh-CN" altLang="zh-CN" dirty="0"/>
              <a:t>算法，而是使用了一种称为</a:t>
            </a:r>
            <a:r>
              <a:rPr lang="en-US" altLang="zh-CN" dirty="0" err="1"/>
              <a:t>ZooKeeper</a:t>
            </a:r>
            <a:r>
              <a:rPr lang="en-US" altLang="zh-CN" dirty="0"/>
              <a:t> Atomic Broadcast</a:t>
            </a:r>
            <a:r>
              <a:rPr lang="zh-CN" altLang="zh-CN" dirty="0"/>
              <a:t>（</a:t>
            </a:r>
            <a:r>
              <a:rPr lang="en-US" altLang="zh-CN" dirty="0"/>
              <a:t>ZAB</a:t>
            </a:r>
            <a:r>
              <a:rPr lang="zh-CN" altLang="zh-CN" dirty="0"/>
              <a:t>，</a:t>
            </a:r>
            <a:r>
              <a:rPr lang="en-US" altLang="zh-CN" dirty="0" err="1"/>
              <a:t>ZooKeeper</a:t>
            </a:r>
            <a:r>
              <a:rPr lang="zh-CN" altLang="zh-CN" dirty="0"/>
              <a:t>原子消息广播协议）的协议作为其数据一致性的核心算法。</a:t>
            </a:r>
          </a:p>
        </p:txBody>
      </p:sp>
    </p:spTree>
    <p:extLst>
      <p:ext uri="{BB962C8B-B14F-4D97-AF65-F5344CB8AC3E}">
        <p14:creationId xmlns:p14="http://schemas.microsoft.com/office/powerpoint/2010/main" val="2500971064"/>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5F683-0268-4BC0-8AB0-1F9D4AA5685B}"/>
              </a:ext>
            </a:extLst>
          </p:cNvPr>
          <p:cNvSpPr>
            <a:spLocks noGrp="1"/>
          </p:cNvSpPr>
          <p:nvPr>
            <p:ph type="title"/>
          </p:nvPr>
        </p:nvSpPr>
        <p:spPr/>
        <p:txBody>
          <a:bodyPr/>
          <a:lstStyle/>
          <a:p>
            <a:r>
              <a:rPr lang="en-US" altLang="zh-CN" dirty="0"/>
              <a:t>6.4.3  </a:t>
            </a:r>
            <a:r>
              <a:rPr lang="en-US" altLang="zh-CN" dirty="0" err="1"/>
              <a:t>ZooKeeper</a:t>
            </a:r>
            <a:r>
              <a:rPr lang="zh-CN" altLang="en-US" dirty="0"/>
              <a:t>的</a:t>
            </a:r>
            <a:r>
              <a:rPr lang="en-US" altLang="zh-CN" dirty="0"/>
              <a:t>ZAB</a:t>
            </a:r>
            <a:r>
              <a:rPr lang="zh-CN" altLang="en-US" dirty="0"/>
              <a:t>协议</a:t>
            </a:r>
          </a:p>
        </p:txBody>
      </p:sp>
      <p:sp>
        <p:nvSpPr>
          <p:cNvPr id="3" name="内容占位符 2">
            <a:extLst>
              <a:ext uri="{FF2B5EF4-FFF2-40B4-BE49-F238E27FC236}">
                <a16:creationId xmlns:a16="http://schemas.microsoft.com/office/drawing/2014/main" id="{D0A15FF0-AD7E-4B09-A97A-E43F247A1D6D}"/>
              </a:ext>
            </a:extLst>
          </p:cNvPr>
          <p:cNvSpPr>
            <a:spLocks noGrp="1"/>
          </p:cNvSpPr>
          <p:nvPr>
            <p:ph idx="1"/>
          </p:nvPr>
        </p:nvSpPr>
        <p:spPr/>
        <p:txBody>
          <a:bodyPr>
            <a:normAutofit fontScale="85000" lnSpcReduction="10000"/>
          </a:bodyPr>
          <a:lstStyle/>
          <a:p>
            <a:r>
              <a:rPr lang="en-US" altLang="zh-CN" dirty="0"/>
              <a:t>1. ZAB</a:t>
            </a:r>
            <a:r>
              <a:rPr lang="zh-CN" altLang="zh-CN" dirty="0"/>
              <a:t>协议简介</a:t>
            </a:r>
          </a:p>
          <a:p>
            <a:pPr lvl="1"/>
            <a:r>
              <a:rPr lang="en-US" altLang="zh-CN" dirty="0"/>
              <a:t>ZAB</a:t>
            </a:r>
            <a:r>
              <a:rPr lang="zh-CN" altLang="zh-CN" dirty="0"/>
              <a:t>协议是专门为分布式协调服务</a:t>
            </a:r>
            <a:r>
              <a:rPr lang="en-US" altLang="zh-CN" dirty="0" err="1"/>
              <a:t>ZooKeeper</a:t>
            </a:r>
            <a:r>
              <a:rPr lang="zh-CN" altLang="zh-CN" dirty="0"/>
              <a:t>设计的一种支持崩溃恢复的原子广播协议。</a:t>
            </a:r>
            <a:r>
              <a:rPr lang="en-US" altLang="zh-CN" dirty="0"/>
              <a:t>ZAB</a:t>
            </a:r>
            <a:r>
              <a:rPr lang="zh-CN" altLang="zh-CN" dirty="0"/>
              <a:t>协议的开发设计人员在协议设计之初并没有要求其具有很好的扩展性，最初只是为雅虎公司内部那些高吞吐量、低延迟、健壮、简单的分布式系统场景设计的。在</a:t>
            </a:r>
            <a:r>
              <a:rPr lang="en-US" altLang="zh-CN" dirty="0" err="1"/>
              <a:t>ZooKeeper</a:t>
            </a:r>
            <a:r>
              <a:rPr lang="zh-CN" altLang="zh-CN" dirty="0"/>
              <a:t>的官方文档中也指出；“</a:t>
            </a:r>
            <a:r>
              <a:rPr lang="en-US" altLang="zh-CN" dirty="0"/>
              <a:t>ZAB</a:t>
            </a:r>
            <a:r>
              <a:rPr lang="zh-CN" altLang="zh-CN" dirty="0"/>
              <a:t>协议并不像</a:t>
            </a:r>
            <a:r>
              <a:rPr lang="en-US" altLang="zh-CN" dirty="0" err="1"/>
              <a:t>Paxos</a:t>
            </a:r>
            <a:r>
              <a:rPr lang="zh-CN" altLang="zh-CN" dirty="0"/>
              <a:t>算法，是一种通用的分布式一致性算法，它是一种特别为</a:t>
            </a:r>
            <a:r>
              <a:rPr lang="en-US" altLang="zh-CN" dirty="0" err="1"/>
              <a:t>ZooKeeper</a:t>
            </a:r>
            <a:r>
              <a:rPr lang="zh-CN" altLang="zh-CN" dirty="0"/>
              <a:t>设计的崩溃可恢复的原子消息广播算法”。</a:t>
            </a:r>
            <a:endParaRPr lang="en-US" altLang="zh-CN" dirty="0"/>
          </a:p>
          <a:p>
            <a:pPr lvl="1"/>
            <a:r>
              <a:rPr lang="en-US" altLang="zh-CN" dirty="0"/>
              <a:t>ZAB</a:t>
            </a:r>
            <a:r>
              <a:rPr lang="zh-CN" altLang="zh-CN" dirty="0"/>
              <a:t>协议的核心是定义了对于那些会改变</a:t>
            </a:r>
            <a:r>
              <a:rPr lang="en-US" altLang="zh-CN" dirty="0" err="1"/>
              <a:t>ZooKeeper</a:t>
            </a:r>
            <a:r>
              <a:rPr lang="zh-CN" altLang="zh-CN" dirty="0"/>
              <a:t>服务器数据状态的事务请求的处理方式，即：所有事务请求必须由一个全局唯一的服务器来协调处理，这样的服务器就是</a:t>
            </a:r>
            <a:r>
              <a:rPr lang="en-US" altLang="zh-CN" dirty="0"/>
              <a:t>Leader</a:t>
            </a:r>
            <a:r>
              <a:rPr lang="zh-CN" altLang="zh-CN" dirty="0"/>
              <a:t>，而其他服务器则成为</a:t>
            </a:r>
            <a:r>
              <a:rPr lang="en-US" altLang="zh-CN" dirty="0"/>
              <a:t>Follower</a:t>
            </a:r>
            <a:r>
              <a:rPr lang="zh-CN" altLang="zh-CN" dirty="0"/>
              <a:t>。</a:t>
            </a:r>
            <a:r>
              <a:rPr lang="en-US" altLang="zh-CN" dirty="0"/>
              <a:t>Leader</a:t>
            </a:r>
            <a:r>
              <a:rPr lang="zh-CN" altLang="zh-CN" dirty="0"/>
              <a:t>服务器负责将一个客户端事务请求转换成一个事务</a:t>
            </a:r>
            <a:r>
              <a:rPr lang="en-US" altLang="zh-CN" dirty="0"/>
              <a:t>Proposal</a:t>
            </a:r>
            <a:r>
              <a:rPr lang="zh-CN" altLang="zh-CN" dirty="0"/>
              <a:t>（提议），并将该</a:t>
            </a:r>
            <a:r>
              <a:rPr lang="en-US" altLang="zh-CN" dirty="0"/>
              <a:t>Proposal</a:t>
            </a:r>
            <a:r>
              <a:rPr lang="zh-CN" altLang="zh-CN" dirty="0"/>
              <a:t>分发给集群中所有</a:t>
            </a:r>
            <a:r>
              <a:rPr lang="en-US" altLang="zh-CN" dirty="0"/>
              <a:t>Follower</a:t>
            </a:r>
            <a:r>
              <a:rPr lang="zh-CN" altLang="zh-CN" dirty="0"/>
              <a:t>，之后</a:t>
            </a:r>
            <a:r>
              <a:rPr lang="en-US" altLang="zh-CN" dirty="0"/>
              <a:t>Leader</a:t>
            </a:r>
            <a:r>
              <a:rPr lang="zh-CN" altLang="zh-CN" dirty="0"/>
              <a:t>需要等待所有</a:t>
            </a:r>
            <a:r>
              <a:rPr lang="en-US" altLang="zh-CN" dirty="0"/>
              <a:t>Follower</a:t>
            </a:r>
            <a:r>
              <a:rPr lang="zh-CN" altLang="zh-CN" dirty="0"/>
              <a:t>的反馈，一旦超过半数的</a:t>
            </a:r>
            <a:r>
              <a:rPr lang="en-US" altLang="zh-CN" dirty="0"/>
              <a:t>Follower</a:t>
            </a:r>
            <a:r>
              <a:rPr lang="zh-CN" altLang="zh-CN" dirty="0"/>
              <a:t>服务器进行了正确的反馈后，那么</a:t>
            </a:r>
            <a:r>
              <a:rPr lang="en-US" altLang="zh-CN" dirty="0"/>
              <a:t>Leader</a:t>
            </a:r>
            <a:r>
              <a:rPr lang="zh-CN" altLang="zh-CN" dirty="0"/>
              <a:t>就会再次向所有的</a:t>
            </a:r>
            <a:r>
              <a:rPr lang="en-US" altLang="zh-CN" dirty="0"/>
              <a:t>Follower</a:t>
            </a:r>
            <a:r>
              <a:rPr lang="zh-CN" altLang="zh-CN" dirty="0"/>
              <a:t>分发</a:t>
            </a:r>
            <a:r>
              <a:rPr lang="en-US" altLang="zh-CN" dirty="0"/>
              <a:t>Commit</a:t>
            </a:r>
            <a:r>
              <a:rPr lang="zh-CN" altLang="zh-CN" dirty="0"/>
              <a:t>消息，要求其将前一个</a:t>
            </a:r>
            <a:r>
              <a:rPr lang="en-US" altLang="zh-CN" dirty="0"/>
              <a:t>Proposal</a:t>
            </a:r>
            <a:r>
              <a:rPr lang="zh-CN" altLang="zh-CN" dirty="0"/>
              <a:t>进行提交。</a:t>
            </a:r>
          </a:p>
          <a:p>
            <a:endParaRPr lang="zh-CN" altLang="en-US" dirty="0"/>
          </a:p>
        </p:txBody>
      </p:sp>
    </p:spTree>
    <p:extLst>
      <p:ext uri="{BB962C8B-B14F-4D97-AF65-F5344CB8AC3E}">
        <p14:creationId xmlns:p14="http://schemas.microsoft.com/office/powerpoint/2010/main" val="2319578118"/>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5F683-0268-4BC0-8AB0-1F9D4AA5685B}"/>
              </a:ext>
            </a:extLst>
          </p:cNvPr>
          <p:cNvSpPr>
            <a:spLocks noGrp="1"/>
          </p:cNvSpPr>
          <p:nvPr>
            <p:ph type="title"/>
          </p:nvPr>
        </p:nvSpPr>
        <p:spPr/>
        <p:txBody>
          <a:bodyPr/>
          <a:lstStyle/>
          <a:p>
            <a:r>
              <a:rPr lang="en-US" altLang="zh-CN" dirty="0"/>
              <a:t>6.4.3  </a:t>
            </a:r>
            <a:r>
              <a:rPr lang="en-US" altLang="zh-CN" dirty="0" err="1"/>
              <a:t>ZooKeeper</a:t>
            </a:r>
            <a:r>
              <a:rPr lang="zh-CN" altLang="en-US" dirty="0"/>
              <a:t>的</a:t>
            </a:r>
            <a:r>
              <a:rPr lang="en-US" altLang="zh-CN" dirty="0"/>
              <a:t>ZAB</a:t>
            </a:r>
            <a:r>
              <a:rPr lang="zh-CN" altLang="en-US" dirty="0"/>
              <a:t>协议</a:t>
            </a:r>
          </a:p>
        </p:txBody>
      </p:sp>
      <p:sp>
        <p:nvSpPr>
          <p:cNvPr id="3" name="内容占位符 2">
            <a:extLst>
              <a:ext uri="{FF2B5EF4-FFF2-40B4-BE49-F238E27FC236}">
                <a16:creationId xmlns:a16="http://schemas.microsoft.com/office/drawing/2014/main" id="{D0A15FF0-AD7E-4B09-A97A-E43F247A1D6D}"/>
              </a:ext>
            </a:extLst>
          </p:cNvPr>
          <p:cNvSpPr>
            <a:spLocks noGrp="1"/>
          </p:cNvSpPr>
          <p:nvPr>
            <p:ph idx="1"/>
          </p:nvPr>
        </p:nvSpPr>
        <p:spPr/>
        <p:txBody>
          <a:bodyPr>
            <a:normAutofit fontScale="62500" lnSpcReduction="20000"/>
          </a:bodyPr>
          <a:lstStyle/>
          <a:p>
            <a:r>
              <a:rPr lang="en-US" altLang="zh-CN" dirty="0"/>
              <a:t>2. ZAB</a:t>
            </a:r>
            <a:r>
              <a:rPr lang="zh-CN" altLang="en-US" dirty="0"/>
              <a:t>协议具体内容</a:t>
            </a:r>
          </a:p>
          <a:p>
            <a:pPr lvl="1"/>
            <a:r>
              <a:rPr lang="en-US" altLang="zh-CN" dirty="0"/>
              <a:t>ZAB</a:t>
            </a:r>
            <a:r>
              <a:rPr lang="zh-CN" altLang="en-US" dirty="0"/>
              <a:t>协议包括两种基本模式，分别是崩溃恢复和消息广播。</a:t>
            </a:r>
          </a:p>
          <a:p>
            <a:pPr lvl="1"/>
            <a:r>
              <a:rPr lang="zh-CN" altLang="en-US" dirty="0"/>
              <a:t>当整个服务器框架在启动过程中，或是当</a:t>
            </a:r>
            <a:r>
              <a:rPr lang="en-US" altLang="zh-CN" dirty="0"/>
              <a:t>Leader</a:t>
            </a:r>
            <a:r>
              <a:rPr lang="zh-CN" altLang="en-US" dirty="0"/>
              <a:t>服务器出现网络中断、崩溃退出与重启等异常情况时，</a:t>
            </a:r>
            <a:r>
              <a:rPr lang="en-US" altLang="zh-CN" dirty="0"/>
              <a:t>ZAB</a:t>
            </a:r>
            <a:r>
              <a:rPr lang="zh-CN" altLang="en-US" dirty="0"/>
              <a:t>协议就会进入崩溃恢复模式并选举产生新的</a:t>
            </a:r>
            <a:r>
              <a:rPr lang="en-US" altLang="zh-CN" dirty="0"/>
              <a:t>Leader</a:t>
            </a:r>
            <a:r>
              <a:rPr lang="zh-CN" altLang="en-US" dirty="0"/>
              <a:t>服务器。当选举产生了新的</a:t>
            </a:r>
            <a:r>
              <a:rPr lang="en-US" altLang="zh-CN" dirty="0"/>
              <a:t>Leader</a:t>
            </a:r>
            <a:r>
              <a:rPr lang="zh-CN" altLang="en-US" dirty="0"/>
              <a:t>服务器，同时集群中已经有过半的机器与该</a:t>
            </a:r>
            <a:r>
              <a:rPr lang="en-US" altLang="zh-CN" dirty="0"/>
              <a:t>Leader</a:t>
            </a:r>
            <a:r>
              <a:rPr lang="zh-CN" altLang="en-US" dirty="0"/>
              <a:t>服务器完成了状态同步后，</a:t>
            </a:r>
            <a:r>
              <a:rPr lang="en-US" altLang="zh-CN" dirty="0"/>
              <a:t>ZAB</a:t>
            </a:r>
            <a:r>
              <a:rPr lang="zh-CN" altLang="en-US" dirty="0"/>
              <a:t>协议就会退出崩溃恢复模式进入消息广播模式了。其中，所谓的状态同步是指数据同步，用来保证集群中存在过半的机器能够和</a:t>
            </a:r>
            <a:r>
              <a:rPr lang="en-US" altLang="zh-CN" dirty="0"/>
              <a:t>Leader</a:t>
            </a:r>
            <a:r>
              <a:rPr lang="zh-CN" altLang="en-US" dirty="0"/>
              <a:t>服务器的数据状态保持一致。</a:t>
            </a:r>
          </a:p>
          <a:p>
            <a:pPr lvl="1"/>
            <a:r>
              <a:rPr lang="zh-CN" altLang="en-US" dirty="0"/>
              <a:t>当一台同样遵守</a:t>
            </a:r>
            <a:r>
              <a:rPr lang="en-US" altLang="zh-CN" dirty="0"/>
              <a:t>ZAB</a:t>
            </a:r>
            <a:r>
              <a:rPr lang="zh-CN" altLang="en-US" dirty="0"/>
              <a:t>协议的服务器启动后加入到集群中时，如果此时集群中已经存在一个</a:t>
            </a:r>
            <a:r>
              <a:rPr lang="en-US" altLang="zh-CN" dirty="0"/>
              <a:t>Leader</a:t>
            </a:r>
            <a:r>
              <a:rPr lang="zh-CN" altLang="en-US" dirty="0"/>
              <a:t>服务器在负责进行消息广播，那么新加入的服务器就会自觉进入恢复模式：找到</a:t>
            </a:r>
            <a:r>
              <a:rPr lang="en-US" altLang="zh-CN" dirty="0"/>
              <a:t>Leader</a:t>
            </a:r>
            <a:r>
              <a:rPr lang="zh-CN" altLang="en-US" dirty="0"/>
              <a:t>所在的服务器，并与其进行数据同步，然后一起参与到消息广播流程中去。正如上文所说，</a:t>
            </a:r>
            <a:r>
              <a:rPr lang="en-US" altLang="zh-CN" dirty="0" err="1"/>
              <a:t>ZooKeeper</a:t>
            </a:r>
            <a:r>
              <a:rPr lang="zh-CN" altLang="en-US" dirty="0"/>
              <a:t>设计成只允许唯一的一个</a:t>
            </a:r>
            <a:r>
              <a:rPr lang="en-US" altLang="zh-CN" dirty="0"/>
              <a:t>Leader</a:t>
            </a:r>
            <a:r>
              <a:rPr lang="zh-CN" altLang="en-US" dirty="0"/>
              <a:t>服务器来进行事务请求的处理，</a:t>
            </a:r>
            <a:r>
              <a:rPr lang="en-US" altLang="zh-CN" dirty="0"/>
              <a:t>Leader</a:t>
            </a:r>
            <a:r>
              <a:rPr lang="zh-CN" altLang="en-US" dirty="0"/>
              <a:t>服务器在接收到客户端的事务请求后，会生成对应的事务提议并发起一轮广播协议；而如果集群中的其他机器接收到客户端的事务请求，那么这些非</a:t>
            </a:r>
            <a:r>
              <a:rPr lang="en-US" altLang="zh-CN" dirty="0"/>
              <a:t>Leader</a:t>
            </a:r>
            <a:r>
              <a:rPr lang="zh-CN" altLang="en-US" dirty="0"/>
              <a:t>服务器会首先将这个事务请求转发给</a:t>
            </a:r>
            <a:r>
              <a:rPr lang="en-US" altLang="zh-CN" dirty="0"/>
              <a:t>Leader</a:t>
            </a:r>
            <a:r>
              <a:rPr lang="zh-CN" altLang="en-US" dirty="0"/>
              <a:t>服务器。</a:t>
            </a:r>
          </a:p>
          <a:p>
            <a:pPr lvl="1"/>
            <a:r>
              <a:rPr lang="zh-CN" altLang="en-US" dirty="0"/>
              <a:t>当</a:t>
            </a:r>
            <a:r>
              <a:rPr lang="en-US" altLang="zh-CN" dirty="0"/>
              <a:t>Leader</a:t>
            </a:r>
            <a:r>
              <a:rPr lang="zh-CN" altLang="en-US" dirty="0"/>
              <a:t>出现崩溃退出或是机器重启，亦或是集群中已经不存在过半的服务器与该</a:t>
            </a:r>
            <a:r>
              <a:rPr lang="en-US" altLang="zh-CN" dirty="0"/>
              <a:t>Leader</a:t>
            </a:r>
            <a:r>
              <a:rPr lang="zh-CN" altLang="en-US" dirty="0"/>
              <a:t>保持正常通信时，那么在重新开始新一轮的原子广播事务操作之前，所有进程首先会使用崩溃恢复协议来使彼此达到一个一致的状态，于是整个</a:t>
            </a:r>
            <a:r>
              <a:rPr lang="en-US" altLang="zh-CN" dirty="0"/>
              <a:t>ZAB</a:t>
            </a:r>
            <a:r>
              <a:rPr lang="zh-CN" altLang="en-US" dirty="0"/>
              <a:t>流程就会从消息广播模式进入到崩溃恢复模式。</a:t>
            </a:r>
          </a:p>
          <a:p>
            <a:pPr lvl="1"/>
            <a:r>
              <a:rPr lang="zh-CN" altLang="en-US" dirty="0"/>
              <a:t>一个机器要称为新的</a:t>
            </a:r>
            <a:r>
              <a:rPr lang="en-US" altLang="zh-CN" dirty="0"/>
              <a:t>Leader</a:t>
            </a:r>
            <a:r>
              <a:rPr lang="zh-CN" altLang="en-US" dirty="0"/>
              <a:t>，必须获得过半进程的支持，同时由于每个进程都有可能会崩溃，因此，在</a:t>
            </a:r>
            <a:r>
              <a:rPr lang="en-US" altLang="zh-CN" dirty="0"/>
              <a:t>ZAB</a:t>
            </a:r>
            <a:r>
              <a:rPr lang="zh-CN" altLang="en-US" dirty="0"/>
              <a:t>协议运行过程中，前后会出现多个</a:t>
            </a:r>
            <a:r>
              <a:rPr lang="en-US" altLang="zh-CN" dirty="0"/>
              <a:t>Leader</a:t>
            </a:r>
            <a:r>
              <a:rPr lang="zh-CN" altLang="en-US" dirty="0"/>
              <a:t>，并且每个进程也有可能会多次称为</a:t>
            </a:r>
            <a:r>
              <a:rPr lang="en-US" altLang="zh-CN" dirty="0"/>
              <a:t>Leader</a:t>
            </a:r>
            <a:r>
              <a:rPr lang="zh-CN" altLang="en-US" dirty="0"/>
              <a:t>。进入崩溃恢复模式后，只要集群中存在过半的服务器能够彼此进行正常通信，那么就可以产生一个新的</a:t>
            </a:r>
            <a:r>
              <a:rPr lang="en-US" altLang="zh-CN" dirty="0"/>
              <a:t>Leader</a:t>
            </a:r>
            <a:r>
              <a:rPr lang="zh-CN" altLang="en-US" dirty="0"/>
              <a:t>并再次进入消息广播模式。</a:t>
            </a:r>
          </a:p>
        </p:txBody>
      </p:sp>
    </p:spTree>
    <p:extLst>
      <p:ext uri="{BB962C8B-B14F-4D97-AF65-F5344CB8AC3E}">
        <p14:creationId xmlns:p14="http://schemas.microsoft.com/office/powerpoint/2010/main" val="1198947789"/>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6.4.4  Leader</a:t>
            </a:r>
            <a:r>
              <a:rPr lang="zh-CN" altLang="en-US" dirty="0"/>
              <a:t>选举机制</a:t>
            </a:r>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fontScale="77500" lnSpcReduction="20000"/>
          </a:bodyPr>
          <a:lstStyle/>
          <a:p>
            <a:r>
              <a:rPr lang="en-US" altLang="zh-CN" dirty="0"/>
              <a:t>1. </a:t>
            </a:r>
            <a:r>
              <a:rPr lang="zh-CN" altLang="en-US" dirty="0"/>
              <a:t>选举机制中的术语</a:t>
            </a:r>
          </a:p>
          <a:p>
            <a:pPr lvl="1"/>
            <a:r>
              <a:rPr lang="en-US" altLang="zh-CN" dirty="0"/>
              <a:t>1</a:t>
            </a:r>
            <a:r>
              <a:rPr lang="zh-CN" altLang="en-US" dirty="0"/>
              <a:t>）</a:t>
            </a:r>
            <a:r>
              <a:rPr lang="en-US" altLang="zh-CN" dirty="0"/>
              <a:t>SID</a:t>
            </a:r>
            <a:r>
              <a:rPr lang="zh-CN" altLang="en-US" dirty="0"/>
              <a:t>：服务器</a:t>
            </a:r>
            <a:r>
              <a:rPr lang="en-US" altLang="zh-CN" dirty="0"/>
              <a:t>ID</a:t>
            </a:r>
          </a:p>
          <a:p>
            <a:pPr lvl="2"/>
            <a:r>
              <a:rPr lang="en-US" altLang="zh-CN" dirty="0"/>
              <a:t>SID</a:t>
            </a:r>
            <a:r>
              <a:rPr lang="zh-CN" altLang="en-US" dirty="0"/>
              <a:t>是一个数字，用来唯一标识一台</a:t>
            </a:r>
            <a:r>
              <a:rPr lang="en-US" altLang="zh-CN" dirty="0" err="1"/>
              <a:t>ZooKeeper</a:t>
            </a:r>
            <a:r>
              <a:rPr lang="zh-CN" altLang="en-US" dirty="0"/>
              <a:t>集群中机器，每台机器不能重复，和</a:t>
            </a:r>
            <a:r>
              <a:rPr lang="en-US" altLang="zh-CN" dirty="0" err="1"/>
              <a:t>myid</a:t>
            </a:r>
            <a:r>
              <a:rPr lang="zh-CN" altLang="en-US" dirty="0"/>
              <a:t>值一致。</a:t>
            </a:r>
          </a:p>
          <a:p>
            <a:pPr lvl="1"/>
            <a:r>
              <a:rPr lang="en-US" altLang="zh-CN" dirty="0"/>
              <a:t>2</a:t>
            </a:r>
            <a:r>
              <a:rPr lang="zh-CN" altLang="en-US" dirty="0"/>
              <a:t>）</a:t>
            </a:r>
            <a:r>
              <a:rPr lang="en-US" altLang="zh-CN" dirty="0"/>
              <a:t>ZXID</a:t>
            </a:r>
            <a:r>
              <a:rPr lang="zh-CN" altLang="en-US" dirty="0"/>
              <a:t>：事务</a:t>
            </a:r>
            <a:r>
              <a:rPr lang="en-US" altLang="zh-CN" dirty="0"/>
              <a:t>ID</a:t>
            </a:r>
          </a:p>
          <a:p>
            <a:pPr lvl="2"/>
            <a:r>
              <a:rPr lang="en-US" altLang="zh-CN" dirty="0"/>
              <a:t>ZXID</a:t>
            </a:r>
            <a:r>
              <a:rPr lang="zh-CN" altLang="en-US" dirty="0"/>
              <a:t>是一个事务</a:t>
            </a:r>
            <a:r>
              <a:rPr lang="en-US" altLang="zh-CN" dirty="0"/>
              <a:t>ID</a:t>
            </a:r>
            <a:r>
              <a:rPr lang="zh-CN" altLang="en-US" dirty="0"/>
              <a:t>，用来唯一标识一次服务器状态的变更。在某一个时刻，集群中的每台服务器的</a:t>
            </a:r>
            <a:r>
              <a:rPr lang="en-US" altLang="zh-CN" dirty="0"/>
              <a:t>ZXID</a:t>
            </a:r>
            <a:r>
              <a:rPr lang="zh-CN" altLang="en-US" dirty="0"/>
              <a:t>值不一定全都一致，这和</a:t>
            </a:r>
            <a:r>
              <a:rPr lang="en-US" altLang="zh-CN" dirty="0" err="1"/>
              <a:t>ZooKeeper</a:t>
            </a:r>
            <a:r>
              <a:rPr lang="zh-CN" altLang="en-US" dirty="0"/>
              <a:t>服务器对于客户端“更新请求”的处理逻辑有关。</a:t>
            </a:r>
          </a:p>
          <a:p>
            <a:pPr lvl="1"/>
            <a:r>
              <a:rPr lang="en-US" altLang="zh-CN" dirty="0"/>
              <a:t>3</a:t>
            </a:r>
            <a:r>
              <a:rPr lang="zh-CN" altLang="en-US" dirty="0"/>
              <a:t>）</a:t>
            </a:r>
            <a:r>
              <a:rPr lang="en-US" altLang="zh-CN" dirty="0"/>
              <a:t>Vote</a:t>
            </a:r>
            <a:r>
              <a:rPr lang="zh-CN" altLang="en-US" dirty="0"/>
              <a:t>：投票</a:t>
            </a:r>
          </a:p>
          <a:p>
            <a:pPr lvl="2"/>
            <a:r>
              <a:rPr lang="en-US" altLang="zh-CN" dirty="0"/>
              <a:t>Leader</a:t>
            </a:r>
            <a:r>
              <a:rPr lang="zh-CN" altLang="en-US" dirty="0"/>
              <a:t>选举必须通过投票来实现。当集群中的机器发现自己无法检测到</a:t>
            </a:r>
            <a:r>
              <a:rPr lang="en-US" altLang="zh-CN" dirty="0"/>
              <a:t>Leader</a:t>
            </a:r>
            <a:r>
              <a:rPr lang="zh-CN" altLang="en-US" dirty="0"/>
              <a:t>机器时，就会开始尝试进行投票。</a:t>
            </a:r>
          </a:p>
          <a:p>
            <a:pPr lvl="1"/>
            <a:r>
              <a:rPr lang="en-US" altLang="zh-CN" dirty="0"/>
              <a:t>4</a:t>
            </a:r>
            <a:r>
              <a:rPr lang="zh-CN" altLang="en-US" dirty="0"/>
              <a:t>）</a:t>
            </a:r>
            <a:r>
              <a:rPr lang="en-US" altLang="zh-CN" dirty="0"/>
              <a:t>Quorum</a:t>
            </a:r>
            <a:r>
              <a:rPr lang="zh-CN" altLang="en-US" dirty="0"/>
              <a:t>：过半机器数</a:t>
            </a:r>
          </a:p>
          <a:p>
            <a:pPr lvl="2"/>
            <a:r>
              <a:rPr lang="zh-CN" altLang="en-US" dirty="0"/>
              <a:t>这是整个</a:t>
            </a:r>
            <a:r>
              <a:rPr lang="en-US" altLang="zh-CN" dirty="0"/>
              <a:t>Leader</a:t>
            </a:r>
            <a:r>
              <a:rPr lang="zh-CN" altLang="en-US" dirty="0"/>
              <a:t>选举算法中最重要的一个术语，可以把它理解为一个量词，指的是</a:t>
            </a:r>
            <a:r>
              <a:rPr lang="en-US" altLang="zh-CN" dirty="0" err="1"/>
              <a:t>ZooKeeper</a:t>
            </a:r>
            <a:r>
              <a:rPr lang="zh-CN" altLang="en-US" dirty="0"/>
              <a:t>集群中过半的机器数，如果集群中总的机器数是</a:t>
            </a:r>
            <a:r>
              <a:rPr lang="en-US" altLang="zh-CN" dirty="0"/>
              <a:t>n</a:t>
            </a:r>
            <a:r>
              <a:rPr lang="zh-CN" altLang="en-US" dirty="0"/>
              <a:t>的话，那么可以通过下面公式计算</a:t>
            </a:r>
            <a:r>
              <a:rPr lang="en-US" altLang="zh-CN" dirty="0"/>
              <a:t>quorum</a:t>
            </a:r>
            <a:r>
              <a:rPr lang="zh-CN" altLang="en-US" dirty="0"/>
              <a:t>值：</a:t>
            </a:r>
          </a:p>
          <a:p>
            <a:pPr lvl="2"/>
            <a:r>
              <a:rPr lang="en-US" altLang="zh-CN" dirty="0"/>
              <a:t>quorum = n/2 + 1</a:t>
            </a:r>
          </a:p>
          <a:p>
            <a:pPr lvl="1"/>
            <a:r>
              <a:rPr lang="en-US" altLang="zh-CN" dirty="0"/>
              <a:t>5</a:t>
            </a:r>
            <a:r>
              <a:rPr lang="zh-CN" altLang="en-US" dirty="0"/>
              <a:t>）服务器状态</a:t>
            </a:r>
          </a:p>
          <a:p>
            <a:pPr lvl="2"/>
            <a:r>
              <a:rPr lang="zh-CN" altLang="en-US" dirty="0"/>
              <a:t>服务器状态有</a:t>
            </a:r>
            <a:r>
              <a:rPr lang="en-US" altLang="zh-CN" dirty="0"/>
              <a:t>4</a:t>
            </a:r>
            <a:r>
              <a:rPr lang="zh-CN" altLang="en-US" dirty="0"/>
              <a:t>种：</a:t>
            </a:r>
            <a:r>
              <a:rPr lang="en-US" altLang="zh-CN" dirty="0"/>
              <a:t>LOOKING</a:t>
            </a:r>
            <a:r>
              <a:rPr lang="zh-CN" altLang="en-US" dirty="0"/>
              <a:t>竞选状态，</a:t>
            </a:r>
            <a:r>
              <a:rPr lang="en-US" altLang="zh-CN" dirty="0"/>
              <a:t>FOLLOWING</a:t>
            </a:r>
            <a:r>
              <a:rPr lang="zh-CN" altLang="en-US" dirty="0"/>
              <a:t>随从状态，</a:t>
            </a:r>
            <a:r>
              <a:rPr lang="en-US" altLang="zh-CN" dirty="0"/>
              <a:t>OBSERVING</a:t>
            </a:r>
            <a:r>
              <a:rPr lang="zh-CN" altLang="en-US" dirty="0"/>
              <a:t>观察状态，</a:t>
            </a:r>
            <a:r>
              <a:rPr lang="en-US" altLang="zh-CN" dirty="0"/>
              <a:t>LEADING</a:t>
            </a:r>
            <a:r>
              <a:rPr lang="zh-CN" altLang="en-US" dirty="0"/>
              <a:t>领导者状态。</a:t>
            </a:r>
          </a:p>
        </p:txBody>
      </p:sp>
    </p:spTree>
    <p:extLst>
      <p:ext uri="{BB962C8B-B14F-4D97-AF65-F5344CB8AC3E}">
        <p14:creationId xmlns:p14="http://schemas.microsoft.com/office/powerpoint/2010/main" val="1799673095"/>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6.4.4  Leader</a:t>
            </a:r>
            <a:r>
              <a:rPr lang="zh-CN" altLang="en-US" dirty="0"/>
              <a:t>选举机制</a:t>
            </a:r>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fontScale="85000" lnSpcReduction="20000"/>
          </a:bodyPr>
          <a:lstStyle/>
          <a:p>
            <a:r>
              <a:rPr lang="en-US" altLang="zh-CN" dirty="0"/>
              <a:t>2. Leader</a:t>
            </a:r>
            <a:r>
              <a:rPr lang="zh-CN" altLang="en-US" dirty="0"/>
              <a:t>选举概述</a:t>
            </a:r>
            <a:endParaRPr lang="en-US" altLang="zh-CN" dirty="0"/>
          </a:p>
          <a:p>
            <a:pPr lvl="1"/>
            <a:r>
              <a:rPr lang="zh-CN" altLang="zh-CN" dirty="0"/>
              <a:t>以</a:t>
            </a:r>
            <a:r>
              <a:rPr lang="en-US" altLang="zh-CN" dirty="0"/>
              <a:t>3</a:t>
            </a:r>
            <a:r>
              <a:rPr lang="zh-CN" altLang="zh-CN" dirty="0"/>
              <a:t>台机器组成的服务器集群为例介绍，假设</a:t>
            </a:r>
            <a:r>
              <a:rPr lang="en-US" altLang="zh-CN" dirty="0"/>
              <a:t>3</a:t>
            </a:r>
            <a:r>
              <a:rPr lang="zh-CN" altLang="zh-CN" dirty="0"/>
              <a:t>台机器的</a:t>
            </a:r>
            <a:r>
              <a:rPr lang="en-US" altLang="zh-CN" dirty="0" err="1"/>
              <a:t>myid</a:t>
            </a:r>
            <a:r>
              <a:rPr lang="zh-CN" altLang="zh-CN" dirty="0"/>
              <a:t>依次为</a:t>
            </a:r>
            <a:r>
              <a:rPr lang="en-US" altLang="zh-CN" dirty="0"/>
              <a:t>1</a:t>
            </a:r>
            <a:r>
              <a:rPr lang="zh-CN" altLang="zh-CN" dirty="0"/>
              <a:t>、</a:t>
            </a:r>
            <a:r>
              <a:rPr lang="en-US" altLang="zh-CN" dirty="0"/>
              <a:t>2</a:t>
            </a:r>
            <a:r>
              <a:rPr lang="zh-CN" altLang="zh-CN" dirty="0"/>
              <a:t>、</a:t>
            </a:r>
            <a:r>
              <a:rPr lang="en-US" altLang="zh-CN" dirty="0"/>
              <a:t>3</a:t>
            </a:r>
            <a:r>
              <a:rPr lang="zh-CN" altLang="zh-CN" dirty="0"/>
              <a:t>，称它们依次为</a:t>
            </a:r>
            <a:r>
              <a:rPr lang="en-US" altLang="zh-CN" dirty="0"/>
              <a:t>Server1</a:t>
            </a:r>
            <a:r>
              <a:rPr lang="zh-CN" altLang="zh-CN" dirty="0"/>
              <a:t>、</a:t>
            </a:r>
            <a:r>
              <a:rPr lang="en-US" altLang="zh-CN" dirty="0"/>
              <a:t>Server 2</a:t>
            </a:r>
            <a:r>
              <a:rPr lang="zh-CN" altLang="zh-CN" dirty="0"/>
              <a:t>和</a:t>
            </a:r>
            <a:r>
              <a:rPr lang="en-US" altLang="zh-CN" dirty="0"/>
              <a:t>Server3</a:t>
            </a:r>
            <a:r>
              <a:rPr lang="zh-CN" altLang="zh-CN" dirty="0"/>
              <a:t>，那么</a:t>
            </a:r>
            <a:r>
              <a:rPr lang="en-US" altLang="zh-CN" dirty="0"/>
              <a:t>Server1</a:t>
            </a:r>
            <a:r>
              <a:rPr lang="zh-CN" altLang="zh-CN" dirty="0"/>
              <a:t>的</a:t>
            </a:r>
            <a:r>
              <a:rPr lang="en-US" altLang="zh-CN" dirty="0"/>
              <a:t>SID</a:t>
            </a:r>
            <a:r>
              <a:rPr lang="zh-CN" altLang="zh-CN" dirty="0"/>
              <a:t>为</a:t>
            </a:r>
            <a:r>
              <a:rPr lang="en-US" altLang="zh-CN" dirty="0"/>
              <a:t>1</a:t>
            </a:r>
            <a:r>
              <a:rPr lang="zh-CN" altLang="zh-CN" dirty="0"/>
              <a:t>，</a:t>
            </a:r>
            <a:r>
              <a:rPr lang="en-US" altLang="zh-CN" dirty="0"/>
              <a:t>Server2</a:t>
            </a:r>
            <a:r>
              <a:rPr lang="zh-CN" altLang="zh-CN" dirty="0"/>
              <a:t>的</a:t>
            </a:r>
            <a:r>
              <a:rPr lang="en-US" altLang="zh-CN" dirty="0"/>
              <a:t>SID</a:t>
            </a:r>
            <a:r>
              <a:rPr lang="zh-CN" altLang="zh-CN" dirty="0"/>
              <a:t>为</a:t>
            </a:r>
            <a:r>
              <a:rPr lang="en-US" altLang="zh-CN" dirty="0"/>
              <a:t>2</a:t>
            </a:r>
            <a:r>
              <a:rPr lang="zh-CN" altLang="zh-CN" dirty="0"/>
              <a:t>，</a:t>
            </a:r>
            <a:r>
              <a:rPr lang="en-US" altLang="zh-CN" dirty="0"/>
              <a:t>Server3</a:t>
            </a:r>
            <a:r>
              <a:rPr lang="zh-CN" altLang="zh-CN" dirty="0"/>
              <a:t>的</a:t>
            </a:r>
            <a:r>
              <a:rPr lang="en-US" altLang="zh-CN" dirty="0"/>
              <a:t>SID</a:t>
            </a:r>
            <a:r>
              <a:rPr lang="zh-CN" altLang="zh-CN" dirty="0"/>
              <a:t>为</a:t>
            </a:r>
            <a:r>
              <a:rPr lang="en-US" altLang="zh-CN" dirty="0"/>
              <a:t>3</a:t>
            </a:r>
            <a:r>
              <a:rPr lang="zh-CN" altLang="zh-CN" dirty="0"/>
              <a:t>。</a:t>
            </a:r>
            <a:endParaRPr lang="en-US" altLang="zh-CN" dirty="0"/>
          </a:p>
          <a:p>
            <a:pPr lvl="1"/>
            <a:r>
              <a:rPr lang="en-US" altLang="zh-CN" dirty="0"/>
              <a:t>1</a:t>
            </a:r>
            <a:r>
              <a:rPr lang="zh-CN" altLang="en-US" dirty="0"/>
              <a:t>）服务器启动时期的</a:t>
            </a:r>
            <a:r>
              <a:rPr lang="en-US" altLang="zh-CN" dirty="0"/>
              <a:t>Leader</a:t>
            </a:r>
            <a:r>
              <a:rPr lang="zh-CN" altLang="en-US" dirty="0"/>
              <a:t>选举</a:t>
            </a:r>
          </a:p>
          <a:p>
            <a:pPr lvl="2"/>
            <a:r>
              <a:rPr lang="zh-CN" altLang="en-US" dirty="0"/>
              <a:t>在服务器集群初始化阶段，当只有服务器</a:t>
            </a:r>
            <a:r>
              <a:rPr lang="en-US" altLang="zh-CN" dirty="0"/>
              <a:t>Server1</a:t>
            </a:r>
            <a:r>
              <a:rPr lang="zh-CN" altLang="en-US" dirty="0"/>
              <a:t>启动时，它是无法完成</a:t>
            </a:r>
            <a:r>
              <a:rPr lang="en-US" altLang="zh-CN" dirty="0"/>
              <a:t>Leader</a:t>
            </a:r>
            <a:r>
              <a:rPr lang="zh-CN" altLang="en-US" dirty="0"/>
              <a:t>选举的，当第二台服务器</a:t>
            </a:r>
            <a:r>
              <a:rPr lang="en-US" altLang="zh-CN" dirty="0"/>
              <a:t>Server2</a:t>
            </a:r>
            <a:r>
              <a:rPr lang="zh-CN" altLang="en-US" dirty="0"/>
              <a:t>也启动后，此时这两台机器已经能够进行互相通信，每台机器都试图找到一个</a:t>
            </a:r>
            <a:r>
              <a:rPr lang="en-US" altLang="zh-CN" dirty="0"/>
              <a:t>Leader</a:t>
            </a:r>
            <a:r>
              <a:rPr lang="zh-CN" altLang="en-US" dirty="0"/>
              <a:t>，于是便进入了</a:t>
            </a:r>
            <a:r>
              <a:rPr lang="en-US" altLang="zh-CN" dirty="0"/>
              <a:t>Leader</a:t>
            </a:r>
            <a:r>
              <a:rPr lang="zh-CN" altLang="en-US" dirty="0"/>
              <a:t>选举流程。</a:t>
            </a:r>
          </a:p>
          <a:p>
            <a:pPr lvl="2"/>
            <a:r>
              <a:rPr lang="zh-CN" altLang="en-US" dirty="0"/>
              <a:t>（</a:t>
            </a:r>
            <a:r>
              <a:rPr lang="en-US" altLang="zh-CN" dirty="0"/>
              <a:t>1</a:t>
            </a:r>
            <a:r>
              <a:rPr lang="zh-CN" altLang="en-US" dirty="0"/>
              <a:t>）每个</a:t>
            </a:r>
            <a:r>
              <a:rPr lang="en-US" altLang="zh-CN" dirty="0"/>
              <a:t>Server</a:t>
            </a:r>
            <a:r>
              <a:rPr lang="zh-CN" altLang="en-US" dirty="0"/>
              <a:t>会发出一个投票。</a:t>
            </a:r>
          </a:p>
          <a:p>
            <a:pPr lvl="3"/>
            <a:r>
              <a:rPr lang="zh-CN" altLang="en-US" dirty="0"/>
              <a:t>由于是初始状态，因此</a:t>
            </a:r>
            <a:r>
              <a:rPr lang="en-US" altLang="zh-CN" dirty="0"/>
              <a:t>Server1</a:t>
            </a:r>
            <a:r>
              <a:rPr lang="zh-CN" altLang="en-US" dirty="0"/>
              <a:t>和</a:t>
            </a:r>
            <a:r>
              <a:rPr lang="en-US" altLang="zh-CN" dirty="0"/>
              <a:t>Server2</a:t>
            </a:r>
            <a:r>
              <a:rPr lang="zh-CN" altLang="en-US" dirty="0"/>
              <a:t>都会将自己作为</a:t>
            </a:r>
            <a:r>
              <a:rPr lang="en-US" altLang="zh-CN" dirty="0"/>
              <a:t>Leader</a:t>
            </a:r>
            <a:r>
              <a:rPr lang="zh-CN" altLang="en-US" dirty="0"/>
              <a:t>服务器来进行投票，每次投票包含的最基本的元素包括：所推举的服务器的</a:t>
            </a:r>
            <a:r>
              <a:rPr lang="en-US" altLang="zh-CN" dirty="0"/>
              <a:t>SID</a:t>
            </a:r>
            <a:r>
              <a:rPr lang="zh-CN" altLang="en-US" dirty="0"/>
              <a:t>和</a:t>
            </a:r>
            <a:r>
              <a:rPr lang="en-US" altLang="zh-CN" dirty="0"/>
              <a:t>ZXID</a:t>
            </a:r>
            <a:r>
              <a:rPr lang="zh-CN" altLang="en-US" dirty="0"/>
              <a:t>，以（</a:t>
            </a:r>
            <a:r>
              <a:rPr lang="en-US" altLang="zh-CN" dirty="0"/>
              <a:t>SID</a:t>
            </a:r>
            <a:r>
              <a:rPr lang="zh-CN" altLang="en-US" dirty="0"/>
              <a:t>，</a:t>
            </a:r>
            <a:r>
              <a:rPr lang="en-US" altLang="zh-CN" dirty="0"/>
              <a:t>ZXID</a:t>
            </a:r>
            <a:r>
              <a:rPr lang="zh-CN" altLang="en-US" dirty="0"/>
              <a:t>）形式表示。因为是初始化阶段，因此无论是</a:t>
            </a:r>
            <a:r>
              <a:rPr lang="en-US" altLang="zh-CN" dirty="0"/>
              <a:t>Server1</a:t>
            </a:r>
            <a:r>
              <a:rPr lang="zh-CN" altLang="en-US" dirty="0"/>
              <a:t>还是</a:t>
            </a:r>
            <a:r>
              <a:rPr lang="en-US" altLang="zh-CN" dirty="0"/>
              <a:t>Server2</a:t>
            </a:r>
            <a:r>
              <a:rPr lang="zh-CN" altLang="en-US" dirty="0"/>
              <a:t>，都会投给自己，即</a:t>
            </a:r>
            <a:r>
              <a:rPr lang="en-US" altLang="zh-CN" dirty="0"/>
              <a:t>Server1</a:t>
            </a:r>
            <a:r>
              <a:rPr lang="zh-CN" altLang="en-US" dirty="0"/>
              <a:t>的投票为（</a:t>
            </a:r>
            <a:r>
              <a:rPr lang="en-US" altLang="zh-CN" dirty="0"/>
              <a:t>1</a:t>
            </a:r>
            <a:r>
              <a:rPr lang="zh-CN" altLang="en-US" dirty="0"/>
              <a:t>，</a:t>
            </a:r>
            <a:r>
              <a:rPr lang="en-US" altLang="zh-CN" dirty="0"/>
              <a:t>0</a:t>
            </a:r>
            <a:r>
              <a:rPr lang="zh-CN" altLang="en-US" dirty="0"/>
              <a:t>），</a:t>
            </a:r>
            <a:r>
              <a:rPr lang="en-US" altLang="zh-CN" dirty="0"/>
              <a:t>Server2</a:t>
            </a:r>
            <a:r>
              <a:rPr lang="zh-CN" altLang="en-US" dirty="0"/>
              <a:t>的投票为（</a:t>
            </a:r>
            <a:r>
              <a:rPr lang="en-US" altLang="zh-CN" dirty="0"/>
              <a:t>2</a:t>
            </a:r>
            <a:r>
              <a:rPr lang="zh-CN" altLang="en-US" dirty="0"/>
              <a:t>，</a:t>
            </a:r>
            <a:r>
              <a:rPr lang="en-US" altLang="zh-CN" dirty="0"/>
              <a:t>0</a:t>
            </a:r>
            <a:r>
              <a:rPr lang="zh-CN" altLang="en-US" dirty="0"/>
              <a:t>），然后各自将这个投票发给集群中其他所有机器。</a:t>
            </a:r>
          </a:p>
          <a:p>
            <a:pPr lvl="2"/>
            <a:r>
              <a:rPr lang="zh-CN" altLang="en-US" dirty="0"/>
              <a:t>（</a:t>
            </a:r>
            <a:r>
              <a:rPr lang="en-US" altLang="zh-CN" dirty="0"/>
              <a:t>2</a:t>
            </a:r>
            <a:r>
              <a:rPr lang="zh-CN" altLang="en-US" dirty="0"/>
              <a:t>）接收来自各个服务器的投票。</a:t>
            </a:r>
          </a:p>
          <a:p>
            <a:pPr lvl="3"/>
            <a:r>
              <a:rPr lang="zh-CN" altLang="en-US" dirty="0"/>
              <a:t>每个服务器都会接收来自其他服务器的投票。集群中的每个服务器在接收到投票后，首先会判断该投票的有效性，包括检查是否是本轮投票、是否来自</a:t>
            </a:r>
            <a:r>
              <a:rPr lang="en-US" altLang="zh-CN" dirty="0"/>
              <a:t>LOOKING</a:t>
            </a:r>
            <a:r>
              <a:rPr lang="zh-CN" altLang="en-US" dirty="0"/>
              <a:t>状态的服务器。</a:t>
            </a:r>
          </a:p>
        </p:txBody>
      </p:sp>
    </p:spTree>
    <p:extLst>
      <p:ext uri="{BB962C8B-B14F-4D97-AF65-F5344CB8AC3E}">
        <p14:creationId xmlns:p14="http://schemas.microsoft.com/office/powerpoint/2010/main" val="4005894609"/>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6.4.4  Leader</a:t>
            </a:r>
            <a:r>
              <a:rPr lang="zh-CN" altLang="en-US" dirty="0"/>
              <a:t>选举机制</a:t>
            </a:r>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a:bodyPr>
          <a:lstStyle/>
          <a:p>
            <a:r>
              <a:rPr lang="en-US" altLang="zh-CN" dirty="0"/>
              <a:t>2. Leader</a:t>
            </a:r>
            <a:r>
              <a:rPr lang="zh-CN" altLang="en-US" dirty="0"/>
              <a:t>选举概述</a:t>
            </a:r>
            <a:endParaRPr lang="en-US" altLang="zh-CN" dirty="0"/>
          </a:p>
          <a:p>
            <a:pPr lvl="1"/>
            <a:r>
              <a:rPr lang="en-US" altLang="zh-CN" dirty="0"/>
              <a:t>1</a:t>
            </a:r>
            <a:r>
              <a:rPr lang="zh-CN" altLang="en-US" dirty="0"/>
              <a:t>）服务器启动时期的</a:t>
            </a:r>
            <a:r>
              <a:rPr lang="en-US" altLang="zh-CN" dirty="0"/>
              <a:t>Leader</a:t>
            </a:r>
            <a:r>
              <a:rPr lang="zh-CN" altLang="en-US" dirty="0"/>
              <a:t>选举</a:t>
            </a:r>
          </a:p>
          <a:p>
            <a:pPr lvl="2"/>
            <a:r>
              <a:rPr lang="zh-CN" altLang="en-US" dirty="0"/>
              <a:t>（</a:t>
            </a:r>
            <a:r>
              <a:rPr lang="en-US" altLang="zh-CN" dirty="0"/>
              <a:t>3</a:t>
            </a:r>
            <a:r>
              <a:rPr lang="zh-CN" altLang="en-US" dirty="0"/>
              <a:t>）处理投票。</a:t>
            </a:r>
          </a:p>
          <a:p>
            <a:pPr lvl="3"/>
            <a:r>
              <a:rPr lang="zh-CN" altLang="en-US" dirty="0"/>
              <a:t>在接收到来自其他服务器的投票后，针对每一个投票，服务器都需要将别人的投票和自己的投票进行</a:t>
            </a:r>
            <a:r>
              <a:rPr lang="en-US" altLang="zh-CN" dirty="0"/>
              <a:t>PK</a:t>
            </a:r>
            <a:r>
              <a:rPr lang="zh-CN" altLang="en-US" dirty="0"/>
              <a:t>，</a:t>
            </a:r>
            <a:r>
              <a:rPr lang="en-US" altLang="zh-CN" dirty="0"/>
              <a:t>PK</a:t>
            </a:r>
            <a:r>
              <a:rPr lang="zh-CN" altLang="en-US" dirty="0"/>
              <a:t>规则如下：</a:t>
            </a:r>
          </a:p>
          <a:p>
            <a:pPr lvl="3"/>
            <a:r>
              <a:rPr lang="zh-CN" altLang="en-US" dirty="0"/>
              <a:t>优先检查</a:t>
            </a:r>
            <a:r>
              <a:rPr lang="en-US" altLang="zh-CN" dirty="0"/>
              <a:t>ZXID</a:t>
            </a:r>
            <a:r>
              <a:rPr lang="zh-CN" altLang="en-US" dirty="0"/>
              <a:t>。</a:t>
            </a:r>
            <a:r>
              <a:rPr lang="en-US" altLang="zh-CN" dirty="0"/>
              <a:t>ZXID</a:t>
            </a:r>
            <a:r>
              <a:rPr lang="zh-CN" altLang="en-US" dirty="0"/>
              <a:t>比较大的服务器优先作为</a:t>
            </a:r>
            <a:r>
              <a:rPr lang="en-US" altLang="zh-CN" dirty="0"/>
              <a:t>Leader</a:t>
            </a:r>
            <a:r>
              <a:rPr lang="zh-CN" altLang="en-US" dirty="0"/>
              <a:t>。</a:t>
            </a:r>
          </a:p>
          <a:p>
            <a:pPr lvl="3"/>
            <a:r>
              <a:rPr lang="zh-CN" altLang="en-US" dirty="0"/>
              <a:t>如果</a:t>
            </a:r>
            <a:r>
              <a:rPr lang="en-US" altLang="zh-CN" dirty="0"/>
              <a:t>ZXID</a:t>
            </a:r>
            <a:r>
              <a:rPr lang="zh-CN" altLang="en-US" dirty="0"/>
              <a:t>相同，那么就比较</a:t>
            </a:r>
            <a:r>
              <a:rPr lang="en-US" altLang="zh-CN" dirty="0"/>
              <a:t>SID</a:t>
            </a:r>
            <a:r>
              <a:rPr lang="zh-CN" altLang="en-US" dirty="0"/>
              <a:t>。</a:t>
            </a:r>
            <a:r>
              <a:rPr lang="en-US" altLang="zh-CN" dirty="0"/>
              <a:t>SID</a:t>
            </a:r>
            <a:r>
              <a:rPr lang="zh-CN" altLang="en-US" dirty="0"/>
              <a:t>比较大的服务器作为</a:t>
            </a:r>
            <a:r>
              <a:rPr lang="en-US" altLang="zh-CN" dirty="0"/>
              <a:t>Leader</a:t>
            </a:r>
            <a:r>
              <a:rPr lang="zh-CN" altLang="en-US" dirty="0"/>
              <a:t>服务器。</a:t>
            </a:r>
          </a:p>
          <a:p>
            <a:pPr lvl="3"/>
            <a:r>
              <a:rPr lang="zh-CN" altLang="en-US" dirty="0"/>
              <a:t>根据以上规则，对于</a:t>
            </a:r>
            <a:r>
              <a:rPr lang="en-US" altLang="zh-CN" dirty="0"/>
              <a:t>Server1</a:t>
            </a:r>
            <a:r>
              <a:rPr lang="zh-CN" altLang="en-US" dirty="0"/>
              <a:t>，它自己的投票是（</a:t>
            </a:r>
            <a:r>
              <a:rPr lang="en-US" altLang="zh-CN" dirty="0"/>
              <a:t>1</a:t>
            </a:r>
            <a:r>
              <a:rPr lang="zh-CN" altLang="en-US" dirty="0"/>
              <a:t>，</a:t>
            </a:r>
            <a:r>
              <a:rPr lang="en-US" altLang="zh-CN" dirty="0"/>
              <a:t>0</a:t>
            </a:r>
            <a:r>
              <a:rPr lang="zh-CN" altLang="en-US" dirty="0"/>
              <a:t>），而接收到的投票为（</a:t>
            </a:r>
            <a:r>
              <a:rPr lang="en-US" altLang="zh-CN" dirty="0"/>
              <a:t>2</a:t>
            </a:r>
            <a:r>
              <a:rPr lang="zh-CN" altLang="en-US" dirty="0"/>
              <a:t>，</a:t>
            </a:r>
            <a:r>
              <a:rPr lang="en-US" altLang="zh-CN" dirty="0"/>
              <a:t>0</a:t>
            </a:r>
            <a:r>
              <a:rPr lang="zh-CN" altLang="en-US" dirty="0"/>
              <a:t>）。首先对比两者的</a:t>
            </a:r>
            <a:r>
              <a:rPr lang="en-US" altLang="zh-CN" dirty="0"/>
              <a:t>ZXID</a:t>
            </a:r>
            <a:r>
              <a:rPr lang="zh-CN" altLang="en-US" dirty="0"/>
              <a:t>，因为都是</a:t>
            </a:r>
            <a:r>
              <a:rPr lang="en-US" altLang="zh-CN" dirty="0"/>
              <a:t>0</a:t>
            </a:r>
            <a:r>
              <a:rPr lang="zh-CN" altLang="en-US" dirty="0"/>
              <a:t>，所以无法决定谁是</a:t>
            </a:r>
            <a:r>
              <a:rPr lang="en-US" altLang="zh-CN" dirty="0"/>
              <a:t>Leader</a:t>
            </a:r>
            <a:r>
              <a:rPr lang="zh-CN" altLang="en-US" dirty="0"/>
              <a:t>；接下来会对比两者的</a:t>
            </a:r>
            <a:r>
              <a:rPr lang="en-US" altLang="zh-CN" dirty="0"/>
              <a:t>SID</a:t>
            </a:r>
            <a:r>
              <a:rPr lang="zh-CN" altLang="en-US" dirty="0"/>
              <a:t>，很显然，</a:t>
            </a:r>
            <a:r>
              <a:rPr lang="en-US" altLang="zh-CN" dirty="0"/>
              <a:t>Server1</a:t>
            </a:r>
            <a:r>
              <a:rPr lang="zh-CN" altLang="en-US" dirty="0"/>
              <a:t>发现接收到的投票中的</a:t>
            </a:r>
            <a:r>
              <a:rPr lang="en-US" altLang="zh-CN" dirty="0"/>
              <a:t>SID</a:t>
            </a:r>
            <a:r>
              <a:rPr lang="zh-CN" altLang="en-US" dirty="0"/>
              <a:t>是</a:t>
            </a:r>
            <a:r>
              <a:rPr lang="en-US" altLang="zh-CN" dirty="0"/>
              <a:t>2</a:t>
            </a:r>
            <a:r>
              <a:rPr lang="zh-CN" altLang="en-US" dirty="0"/>
              <a:t>，大于自己，于是就会更新自己的投票为（</a:t>
            </a:r>
            <a:r>
              <a:rPr lang="en-US" altLang="zh-CN" dirty="0"/>
              <a:t>2</a:t>
            </a:r>
            <a:r>
              <a:rPr lang="zh-CN" altLang="en-US" dirty="0"/>
              <a:t>，</a:t>
            </a:r>
            <a:r>
              <a:rPr lang="en-US" altLang="zh-CN" dirty="0"/>
              <a:t>0</a:t>
            </a:r>
            <a:r>
              <a:rPr lang="zh-CN" altLang="en-US" dirty="0"/>
              <a:t>），然后重新将投票发出去。而对于</a:t>
            </a:r>
            <a:r>
              <a:rPr lang="en-US" altLang="zh-CN" dirty="0"/>
              <a:t>Server2</a:t>
            </a:r>
            <a:r>
              <a:rPr lang="zh-CN" altLang="en-US" dirty="0"/>
              <a:t>来说，不需要更新自己的投票信息，只是再一次向集群中所有机器发出上一次投票信息即可。</a:t>
            </a:r>
          </a:p>
        </p:txBody>
      </p:sp>
    </p:spTree>
    <p:extLst>
      <p:ext uri="{BB962C8B-B14F-4D97-AF65-F5344CB8AC3E}">
        <p14:creationId xmlns:p14="http://schemas.microsoft.com/office/powerpoint/2010/main" val="220835215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1F01F-B5A5-4717-A753-21E5ADCB7DE5}"/>
              </a:ext>
            </a:extLst>
          </p:cNvPr>
          <p:cNvSpPr>
            <a:spLocks noGrp="1"/>
          </p:cNvSpPr>
          <p:nvPr>
            <p:ph type="title"/>
          </p:nvPr>
        </p:nvSpPr>
        <p:spPr/>
        <p:txBody>
          <a:bodyPr/>
          <a:lstStyle/>
          <a:p>
            <a:r>
              <a:rPr lang="zh-CN" altLang="en-US" dirty="0"/>
              <a:t>分布式系统中进程同步</a:t>
            </a:r>
          </a:p>
        </p:txBody>
      </p:sp>
      <p:grpSp>
        <p:nvGrpSpPr>
          <p:cNvPr id="4" name="画布 21970">
            <a:extLst>
              <a:ext uri="{FF2B5EF4-FFF2-40B4-BE49-F238E27FC236}">
                <a16:creationId xmlns:a16="http://schemas.microsoft.com/office/drawing/2014/main" id="{A4F9A539-9668-4303-8BAC-9C266F53CF34}"/>
              </a:ext>
            </a:extLst>
          </p:cNvPr>
          <p:cNvGrpSpPr/>
          <p:nvPr/>
        </p:nvGrpSpPr>
        <p:grpSpPr>
          <a:xfrm>
            <a:off x="1934845" y="1332191"/>
            <a:ext cx="5274310" cy="3337560"/>
            <a:chOff x="0" y="0"/>
            <a:chExt cx="5274310" cy="3337560"/>
          </a:xfrm>
        </p:grpSpPr>
        <p:sp>
          <p:nvSpPr>
            <p:cNvPr id="5" name="矩形 4">
              <a:extLst>
                <a:ext uri="{FF2B5EF4-FFF2-40B4-BE49-F238E27FC236}">
                  <a16:creationId xmlns:a16="http://schemas.microsoft.com/office/drawing/2014/main" id="{E17F8025-0516-4A4A-BCAA-0904E3659A72}"/>
                </a:ext>
              </a:extLst>
            </p:cNvPr>
            <p:cNvSpPr/>
            <p:nvPr/>
          </p:nvSpPr>
          <p:spPr>
            <a:xfrm>
              <a:off x="0" y="0"/>
              <a:ext cx="5274310" cy="3337560"/>
            </a:xfrm>
            <a:prstGeom prst="rect">
              <a:avLst/>
            </a:prstGeom>
            <a:solidFill>
              <a:prstClr val="white"/>
            </a:solidFill>
          </p:spPr>
        </p:sp>
        <p:sp>
          <p:nvSpPr>
            <p:cNvPr id="6" name="矩形 5">
              <a:extLst>
                <a:ext uri="{FF2B5EF4-FFF2-40B4-BE49-F238E27FC236}">
                  <a16:creationId xmlns:a16="http://schemas.microsoft.com/office/drawing/2014/main" id="{D0B6FE65-AAB5-4728-967C-CABC510208AA}"/>
                </a:ext>
              </a:extLst>
            </p:cNvPr>
            <p:cNvSpPr/>
            <p:nvPr/>
          </p:nvSpPr>
          <p:spPr>
            <a:xfrm>
              <a:off x="2141220" y="126660"/>
              <a:ext cx="1028700" cy="8334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Server1</a:t>
              </a:r>
            </a:p>
            <a:p>
              <a:pPr algn="ctr">
                <a:spcAft>
                  <a:spcPts val="0"/>
                </a:spcAft>
              </a:pPr>
              <a:endParaRPr lang="zh-CN" sz="1050" kern="100" dirty="0">
                <a:effectLst/>
                <a:ea typeface="等线" panose="02010600030101010101" pitchFamily="2" charset="-122"/>
                <a:cs typeface="Times New Roman" panose="02020603050405020304" pitchFamily="18" charset="0"/>
              </a:endParaRPr>
            </a:p>
            <a:p>
              <a:pPr algn="ctr">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ctr">
                <a:spcAft>
                  <a:spcPts val="0"/>
                </a:spcAft>
              </a:pPr>
              <a:r>
                <a:rPr lang="en-US" sz="1200" kern="0" dirty="0">
                  <a:effectLst/>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EFFBCBDA-F179-437D-A7CE-7A3EB32B0271}"/>
                </a:ext>
              </a:extLst>
            </p:cNvPr>
            <p:cNvSpPr/>
            <p:nvPr/>
          </p:nvSpPr>
          <p:spPr>
            <a:xfrm>
              <a:off x="2206920" y="396240"/>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Application1</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Process-1</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F1B10A17-1BC7-4929-BF72-31B32F910E37}"/>
                </a:ext>
              </a:extLst>
            </p:cNvPr>
            <p:cNvSpPr/>
            <p:nvPr/>
          </p:nvSpPr>
          <p:spPr>
            <a:xfrm>
              <a:off x="324780" y="2450760"/>
              <a:ext cx="1028700" cy="83312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Server2</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2B214B88-3C46-4D2A-AF4A-BDCE80AD4DC7}"/>
                </a:ext>
              </a:extLst>
            </p:cNvPr>
            <p:cNvSpPr/>
            <p:nvPr/>
          </p:nvSpPr>
          <p:spPr>
            <a:xfrm>
              <a:off x="390185" y="2720635"/>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Application2</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Process-2</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D9CE26C7-F450-46D9-ADBA-9C63C100CF59}"/>
                </a:ext>
              </a:extLst>
            </p:cNvPr>
            <p:cNvSpPr/>
            <p:nvPr/>
          </p:nvSpPr>
          <p:spPr>
            <a:xfrm>
              <a:off x="3929040" y="2450760"/>
              <a:ext cx="1028700" cy="83312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Server3</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853E5742-ADF3-4F70-AED7-407F8FBBCEB6}"/>
                </a:ext>
              </a:extLst>
            </p:cNvPr>
            <p:cNvSpPr/>
            <p:nvPr/>
          </p:nvSpPr>
          <p:spPr>
            <a:xfrm>
              <a:off x="3994445" y="2720635"/>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Application3</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Process-3</a:t>
              </a:r>
              <a:endParaRPr lang="zh-CN" sz="1050" kern="100">
                <a:effectLst/>
                <a:ea typeface="等线" panose="02010600030101010101" pitchFamily="2" charset="-122"/>
                <a:cs typeface="Times New Roman" panose="02020603050405020304" pitchFamily="18" charset="0"/>
              </a:endParaRPr>
            </a:p>
          </p:txBody>
        </p:sp>
        <p:sp>
          <p:nvSpPr>
            <p:cNvPr id="12" name="云形 11">
              <a:extLst>
                <a:ext uri="{FF2B5EF4-FFF2-40B4-BE49-F238E27FC236}">
                  <a16:creationId xmlns:a16="http://schemas.microsoft.com/office/drawing/2014/main" id="{A7293E22-09C3-4E80-AED2-441895C7AEFE}"/>
                </a:ext>
              </a:extLst>
            </p:cNvPr>
            <p:cNvSpPr/>
            <p:nvPr/>
          </p:nvSpPr>
          <p:spPr>
            <a:xfrm>
              <a:off x="839130" y="1318260"/>
              <a:ext cx="902040" cy="525780"/>
            </a:xfrm>
            <a:prstGeom prst="cloud">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solidFill>
                    <a:srgbClr val="000000"/>
                  </a:solidFill>
                  <a:effectLst/>
                  <a:ea typeface="宋体" panose="02010600030101010101" pitchFamily="2" charset="-122"/>
                  <a:cs typeface="Times New Roman" panose="02020603050405020304" pitchFamily="18" charset="0"/>
                </a:rPr>
                <a:t>网络</a:t>
              </a:r>
              <a:endParaRPr lang="zh-CN" sz="1050" kern="100">
                <a:effectLst/>
                <a:ea typeface="等线" panose="02010600030101010101" pitchFamily="2" charset="-122"/>
                <a:cs typeface="Times New Roman" panose="02020603050405020304" pitchFamily="18" charset="0"/>
              </a:endParaRPr>
            </a:p>
          </p:txBody>
        </p:sp>
        <p:cxnSp>
          <p:nvCxnSpPr>
            <p:cNvPr id="13" name="直接箭头连接符 12">
              <a:extLst>
                <a:ext uri="{FF2B5EF4-FFF2-40B4-BE49-F238E27FC236}">
                  <a16:creationId xmlns:a16="http://schemas.microsoft.com/office/drawing/2014/main" id="{86506BA2-740B-4983-A528-9A7CB15463F9}"/>
                </a:ext>
              </a:extLst>
            </p:cNvPr>
            <p:cNvCxnSpPr/>
            <p:nvPr/>
          </p:nvCxnSpPr>
          <p:spPr>
            <a:xfrm flipV="1">
              <a:off x="1577340" y="543390"/>
              <a:ext cx="563880" cy="779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B470C0BB-969A-4C07-8F41-7596DFBC62D7}"/>
                </a:ext>
              </a:extLst>
            </p:cNvPr>
            <p:cNvCxnSpPr/>
            <p:nvPr/>
          </p:nvCxnSpPr>
          <p:spPr>
            <a:xfrm flipH="1">
              <a:off x="839130" y="1848220"/>
              <a:ext cx="364830" cy="60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云形 14">
              <a:extLst>
                <a:ext uri="{FF2B5EF4-FFF2-40B4-BE49-F238E27FC236}">
                  <a16:creationId xmlns:a16="http://schemas.microsoft.com/office/drawing/2014/main" id="{8ADB8784-482B-492C-A7BB-67254F034F8C}"/>
                </a:ext>
              </a:extLst>
            </p:cNvPr>
            <p:cNvSpPr/>
            <p:nvPr/>
          </p:nvSpPr>
          <p:spPr>
            <a:xfrm>
              <a:off x="2206920" y="2606335"/>
              <a:ext cx="901700" cy="525780"/>
            </a:xfrm>
            <a:prstGeom prst="cloud">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solidFill>
                    <a:srgbClr val="000000"/>
                  </a:solidFill>
                  <a:effectLst/>
                  <a:ea typeface="宋体" panose="02010600030101010101" pitchFamily="2" charset="-122"/>
                  <a:cs typeface="Times New Roman" panose="02020603050405020304" pitchFamily="18" charset="0"/>
                </a:rPr>
                <a:t>网络</a:t>
              </a:r>
              <a:endParaRPr lang="zh-CN" sz="1050" kern="100">
                <a:effectLst/>
                <a:ea typeface="等线" panose="02010600030101010101" pitchFamily="2"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60138825-2EF9-41F8-9078-D46289AD0AA0}"/>
                </a:ext>
              </a:extLst>
            </p:cNvPr>
            <p:cNvCxnSpPr/>
            <p:nvPr/>
          </p:nvCxnSpPr>
          <p:spPr>
            <a:xfrm flipH="1" flipV="1">
              <a:off x="1353480" y="2867320"/>
              <a:ext cx="856237" cy="1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92E11E77-9158-4A64-80DF-D67B3B6D9780}"/>
                </a:ext>
              </a:extLst>
            </p:cNvPr>
            <p:cNvCxnSpPr/>
            <p:nvPr/>
          </p:nvCxnSpPr>
          <p:spPr>
            <a:xfrm flipV="1">
              <a:off x="3107869" y="2867320"/>
              <a:ext cx="821171" cy="1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云形 17">
              <a:extLst>
                <a:ext uri="{FF2B5EF4-FFF2-40B4-BE49-F238E27FC236}">
                  <a16:creationId xmlns:a16="http://schemas.microsoft.com/office/drawing/2014/main" id="{24246A8B-0CA2-4E26-BEB0-16446AE52D6E}"/>
                </a:ext>
              </a:extLst>
            </p:cNvPr>
            <p:cNvSpPr/>
            <p:nvPr/>
          </p:nvSpPr>
          <p:spPr>
            <a:xfrm>
              <a:off x="3468370" y="1322440"/>
              <a:ext cx="901700" cy="525780"/>
            </a:xfrm>
            <a:prstGeom prst="cloud">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solidFill>
                    <a:srgbClr val="000000"/>
                  </a:solidFill>
                  <a:effectLst/>
                  <a:ea typeface="宋体" panose="02010600030101010101" pitchFamily="2" charset="-122"/>
                  <a:cs typeface="Times New Roman" panose="02020603050405020304" pitchFamily="18" charset="0"/>
                </a:rPr>
                <a:t>网络</a:t>
              </a:r>
              <a:endParaRPr lang="zh-CN" sz="1050" kern="100">
                <a:effectLst/>
                <a:ea typeface="等线" panose="02010600030101010101" pitchFamily="2" charset="-122"/>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4B676AC6-F5AE-4BAA-B5A3-37E8C1DFA6F2}"/>
                </a:ext>
              </a:extLst>
            </p:cNvPr>
            <p:cNvCxnSpPr/>
            <p:nvPr/>
          </p:nvCxnSpPr>
          <p:spPr>
            <a:xfrm flipH="1" flipV="1">
              <a:off x="3169920" y="543390"/>
              <a:ext cx="571500" cy="858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D2341596-32EA-467A-8BD2-506DD20DFEF1}"/>
                </a:ext>
              </a:extLst>
            </p:cNvPr>
            <p:cNvCxnSpPr/>
            <p:nvPr/>
          </p:nvCxnSpPr>
          <p:spPr>
            <a:xfrm>
              <a:off x="4046220" y="1843480"/>
              <a:ext cx="397170" cy="607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椭圆 20">
              <a:extLst>
                <a:ext uri="{FF2B5EF4-FFF2-40B4-BE49-F238E27FC236}">
                  <a16:creationId xmlns:a16="http://schemas.microsoft.com/office/drawing/2014/main" id="{972ABD86-F5DC-4F95-B5AE-A2AD04ADD3A0}"/>
                </a:ext>
              </a:extLst>
            </p:cNvPr>
            <p:cNvSpPr/>
            <p:nvPr/>
          </p:nvSpPr>
          <p:spPr>
            <a:xfrm>
              <a:off x="2239940" y="1337680"/>
              <a:ext cx="830580" cy="66638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资源</a:t>
              </a:r>
              <a:endParaRPr lang="zh-CN" sz="1050" kern="100">
                <a:effectLst/>
                <a:ea typeface="等线" panose="02010600030101010101" pitchFamily="2" charset="-122"/>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2E5BEB12-91B9-4832-AD62-CDE0767FB1EC}"/>
                </a:ext>
              </a:extLst>
            </p:cNvPr>
            <p:cNvCxnSpPr/>
            <p:nvPr/>
          </p:nvCxnSpPr>
          <p:spPr>
            <a:xfrm flipH="1">
              <a:off x="2655230" y="960120"/>
              <a:ext cx="340" cy="377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 name="内容占位符 2">
            <a:extLst>
              <a:ext uri="{FF2B5EF4-FFF2-40B4-BE49-F238E27FC236}">
                <a16:creationId xmlns:a16="http://schemas.microsoft.com/office/drawing/2014/main" id="{56ED86B4-58B9-4A10-829E-B82109719F5A}"/>
              </a:ext>
            </a:extLst>
          </p:cNvPr>
          <p:cNvSpPr>
            <a:spLocks noGrp="1"/>
          </p:cNvSpPr>
          <p:nvPr>
            <p:ph idx="1"/>
          </p:nvPr>
        </p:nvSpPr>
        <p:spPr>
          <a:xfrm>
            <a:off x="628650" y="1369219"/>
            <a:ext cx="3466760" cy="3263504"/>
          </a:xfrm>
        </p:spPr>
        <p:txBody>
          <a:bodyPr/>
          <a:lstStyle/>
          <a:p>
            <a:r>
              <a:rPr lang="zh-CN" altLang="zh-CN" dirty="0"/>
              <a:t>在这个分布式系统中如何对进程进行调度？</a:t>
            </a:r>
            <a:endParaRPr lang="zh-CN" altLang="en-US" dirty="0"/>
          </a:p>
        </p:txBody>
      </p:sp>
    </p:spTree>
    <p:extLst>
      <p:ext uri="{BB962C8B-B14F-4D97-AF65-F5344CB8AC3E}">
        <p14:creationId xmlns:p14="http://schemas.microsoft.com/office/powerpoint/2010/main" val="688625159"/>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6.4.4  Leader</a:t>
            </a:r>
            <a:r>
              <a:rPr lang="zh-CN" altLang="en-US" dirty="0"/>
              <a:t>选举机制</a:t>
            </a:r>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a:bodyPr>
          <a:lstStyle/>
          <a:p>
            <a:r>
              <a:rPr lang="en-US" altLang="zh-CN" dirty="0"/>
              <a:t>2. Leader</a:t>
            </a:r>
            <a:r>
              <a:rPr lang="zh-CN" altLang="en-US" dirty="0"/>
              <a:t>选举概述</a:t>
            </a:r>
            <a:endParaRPr lang="en-US" altLang="zh-CN" dirty="0"/>
          </a:p>
          <a:p>
            <a:pPr lvl="1"/>
            <a:r>
              <a:rPr lang="en-US" altLang="zh-CN" dirty="0"/>
              <a:t>1</a:t>
            </a:r>
            <a:r>
              <a:rPr lang="zh-CN" altLang="en-US" dirty="0"/>
              <a:t>）服务器启动时期的</a:t>
            </a:r>
            <a:r>
              <a:rPr lang="en-US" altLang="zh-CN" dirty="0"/>
              <a:t>Leader</a:t>
            </a:r>
            <a:r>
              <a:rPr lang="zh-CN" altLang="en-US" dirty="0"/>
              <a:t>选举</a:t>
            </a:r>
          </a:p>
          <a:p>
            <a:pPr lvl="2"/>
            <a:r>
              <a:rPr lang="zh-CN" altLang="en-US" dirty="0"/>
              <a:t>（</a:t>
            </a:r>
            <a:r>
              <a:rPr lang="en-US" altLang="zh-CN" dirty="0"/>
              <a:t>4</a:t>
            </a:r>
            <a:r>
              <a:rPr lang="zh-CN" altLang="en-US" dirty="0"/>
              <a:t>）统计投票。</a:t>
            </a:r>
          </a:p>
          <a:p>
            <a:pPr lvl="3"/>
            <a:r>
              <a:rPr lang="zh-CN" altLang="en-US" dirty="0"/>
              <a:t>每次投票后，服务器都会统计所有投票，判断是否已经有过半的机器收到相同的投票信息。对于</a:t>
            </a:r>
            <a:r>
              <a:rPr lang="en-US" altLang="zh-CN" dirty="0"/>
              <a:t>Server1</a:t>
            </a:r>
            <a:r>
              <a:rPr lang="zh-CN" altLang="en-US" dirty="0"/>
              <a:t>和</a:t>
            </a:r>
            <a:r>
              <a:rPr lang="en-US" altLang="zh-CN" dirty="0"/>
              <a:t>Server2</a:t>
            </a:r>
            <a:r>
              <a:rPr lang="zh-CN" altLang="en-US" dirty="0"/>
              <a:t>服务器来说，都统计出集群中已经有</a:t>
            </a:r>
            <a:r>
              <a:rPr lang="en-US" altLang="zh-CN" dirty="0"/>
              <a:t>2</a:t>
            </a:r>
            <a:r>
              <a:rPr lang="zh-CN" altLang="en-US" dirty="0"/>
              <a:t>台机器接受了（</a:t>
            </a:r>
            <a:r>
              <a:rPr lang="en-US" altLang="zh-CN" dirty="0"/>
              <a:t>2</a:t>
            </a:r>
            <a:r>
              <a:rPr lang="zh-CN" altLang="en-US" dirty="0"/>
              <a:t>，</a:t>
            </a:r>
            <a:r>
              <a:rPr lang="en-US" altLang="zh-CN" dirty="0"/>
              <a:t>0</a:t>
            </a:r>
            <a:r>
              <a:rPr lang="zh-CN" altLang="en-US" dirty="0"/>
              <a:t>）这个投票信息，对于由</a:t>
            </a:r>
            <a:r>
              <a:rPr lang="en-US" altLang="zh-CN" dirty="0"/>
              <a:t>3</a:t>
            </a:r>
            <a:r>
              <a:rPr lang="zh-CN" altLang="en-US" dirty="0"/>
              <a:t>台机器构成的集群，</a:t>
            </a:r>
            <a:r>
              <a:rPr lang="en-US" altLang="zh-CN" dirty="0"/>
              <a:t>2</a:t>
            </a:r>
            <a:r>
              <a:rPr lang="zh-CN" altLang="en-US" dirty="0"/>
              <a:t>台即达到了“过半”要求（≥</a:t>
            </a:r>
            <a:r>
              <a:rPr lang="en-US" altLang="zh-CN" dirty="0"/>
              <a:t>n/2+1</a:t>
            </a:r>
            <a:r>
              <a:rPr lang="zh-CN" altLang="en-US" dirty="0"/>
              <a:t>）。那么，当</a:t>
            </a:r>
            <a:r>
              <a:rPr lang="en-US" altLang="zh-CN" dirty="0"/>
              <a:t>Server1</a:t>
            </a:r>
            <a:r>
              <a:rPr lang="zh-CN" altLang="en-US" dirty="0"/>
              <a:t>和</a:t>
            </a:r>
            <a:r>
              <a:rPr lang="en-US" altLang="zh-CN" dirty="0"/>
              <a:t>Server2</a:t>
            </a:r>
            <a:r>
              <a:rPr lang="zh-CN" altLang="en-US" dirty="0"/>
              <a:t>都收到相同的投票信息（</a:t>
            </a:r>
            <a:r>
              <a:rPr lang="en-US" altLang="zh-CN" dirty="0"/>
              <a:t>2</a:t>
            </a:r>
            <a:r>
              <a:rPr lang="zh-CN" altLang="en-US" dirty="0"/>
              <a:t>，</a:t>
            </a:r>
            <a:r>
              <a:rPr lang="en-US" altLang="zh-CN" dirty="0"/>
              <a:t>0</a:t>
            </a:r>
            <a:r>
              <a:rPr lang="zh-CN" altLang="en-US" dirty="0"/>
              <a:t>）时，即认为已经选出了</a:t>
            </a:r>
            <a:r>
              <a:rPr lang="en-US" altLang="zh-CN" dirty="0"/>
              <a:t>Leader</a:t>
            </a:r>
            <a:r>
              <a:rPr lang="zh-CN" altLang="en-US" dirty="0"/>
              <a:t>。</a:t>
            </a:r>
          </a:p>
          <a:p>
            <a:pPr lvl="2"/>
            <a:r>
              <a:rPr lang="zh-CN" altLang="en-US" dirty="0"/>
              <a:t>（</a:t>
            </a:r>
            <a:r>
              <a:rPr lang="en-US" altLang="zh-CN" dirty="0"/>
              <a:t>5</a:t>
            </a:r>
            <a:r>
              <a:rPr lang="zh-CN" altLang="en-US" dirty="0"/>
              <a:t>）改变服务器状态。</a:t>
            </a:r>
          </a:p>
          <a:p>
            <a:pPr lvl="3"/>
            <a:r>
              <a:rPr lang="zh-CN" altLang="en-US" dirty="0"/>
              <a:t>一旦确定了</a:t>
            </a:r>
            <a:r>
              <a:rPr lang="en-US" altLang="zh-CN" dirty="0"/>
              <a:t>Leader</a:t>
            </a:r>
            <a:r>
              <a:rPr lang="zh-CN" altLang="en-US" dirty="0"/>
              <a:t>，每个服务器都会更新自己的状态：如果是</a:t>
            </a:r>
            <a:r>
              <a:rPr lang="en-US" altLang="zh-CN" dirty="0"/>
              <a:t>Follower</a:t>
            </a:r>
            <a:r>
              <a:rPr lang="zh-CN" altLang="en-US" dirty="0"/>
              <a:t>，那么就变更为</a:t>
            </a:r>
            <a:r>
              <a:rPr lang="en-US" altLang="zh-CN" dirty="0"/>
              <a:t>FOLLOWING</a:t>
            </a:r>
            <a:r>
              <a:rPr lang="zh-CN" altLang="en-US" dirty="0"/>
              <a:t>；如果是</a:t>
            </a:r>
            <a:r>
              <a:rPr lang="en-US" altLang="zh-CN" dirty="0"/>
              <a:t>Leader</a:t>
            </a:r>
            <a:r>
              <a:rPr lang="zh-CN" altLang="en-US" dirty="0"/>
              <a:t>，那么久变更为</a:t>
            </a:r>
            <a:r>
              <a:rPr lang="en-US" altLang="zh-CN" dirty="0"/>
              <a:t>LEADING</a:t>
            </a:r>
            <a:r>
              <a:rPr lang="zh-CN" altLang="en-US" dirty="0"/>
              <a:t>。</a:t>
            </a:r>
          </a:p>
        </p:txBody>
      </p:sp>
    </p:spTree>
    <p:extLst>
      <p:ext uri="{BB962C8B-B14F-4D97-AF65-F5344CB8AC3E}">
        <p14:creationId xmlns:p14="http://schemas.microsoft.com/office/powerpoint/2010/main" val="861722891"/>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6.4.4  Leader</a:t>
            </a:r>
            <a:r>
              <a:rPr lang="zh-CN" altLang="en-US" dirty="0"/>
              <a:t>选举机制</a:t>
            </a:r>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a:bodyPr>
          <a:lstStyle/>
          <a:p>
            <a:r>
              <a:rPr lang="en-US" altLang="zh-CN" dirty="0"/>
              <a:t>2. Leader</a:t>
            </a:r>
            <a:r>
              <a:rPr lang="zh-CN" altLang="en-US" dirty="0"/>
              <a:t>选举概述</a:t>
            </a:r>
            <a:endParaRPr lang="en-US" altLang="zh-CN" dirty="0"/>
          </a:p>
          <a:p>
            <a:pPr lvl="1"/>
            <a:r>
              <a:rPr lang="en-US" altLang="zh-CN" dirty="0"/>
              <a:t>2</a:t>
            </a:r>
            <a:r>
              <a:rPr lang="zh-CN" altLang="en-US" dirty="0"/>
              <a:t>）服务器运行期间的</a:t>
            </a:r>
            <a:r>
              <a:rPr lang="en-US" altLang="zh-CN" dirty="0"/>
              <a:t>Leader</a:t>
            </a:r>
            <a:r>
              <a:rPr lang="zh-CN" altLang="en-US" dirty="0"/>
              <a:t>选举</a:t>
            </a:r>
          </a:p>
          <a:p>
            <a:pPr lvl="2"/>
            <a:r>
              <a:rPr lang="zh-CN" altLang="en-US" dirty="0"/>
              <a:t>在</a:t>
            </a:r>
            <a:r>
              <a:rPr lang="en-US" altLang="zh-CN" dirty="0" err="1"/>
              <a:t>ZooKeeper</a:t>
            </a:r>
            <a:r>
              <a:rPr lang="zh-CN" altLang="en-US" dirty="0"/>
              <a:t>集群正常运行过程中，一旦选出一个</a:t>
            </a:r>
            <a:r>
              <a:rPr lang="en-US" altLang="zh-CN" dirty="0"/>
              <a:t>Leader</a:t>
            </a:r>
            <a:r>
              <a:rPr lang="zh-CN" altLang="en-US" dirty="0"/>
              <a:t>，那么所有服务器的集群角色一般不会再发生变化</a:t>
            </a:r>
            <a:r>
              <a:rPr lang="en-US" altLang="zh-CN" dirty="0"/>
              <a:t>——</a:t>
            </a:r>
            <a:r>
              <a:rPr lang="zh-CN" altLang="en-US" dirty="0"/>
              <a:t>也就是说，</a:t>
            </a:r>
            <a:r>
              <a:rPr lang="en-US" altLang="zh-CN" dirty="0"/>
              <a:t>Leader</a:t>
            </a:r>
            <a:r>
              <a:rPr lang="zh-CN" altLang="en-US" dirty="0"/>
              <a:t>服务器将一直作为集群的</a:t>
            </a:r>
            <a:r>
              <a:rPr lang="en-US" altLang="zh-CN" dirty="0"/>
              <a:t>Leader</a:t>
            </a:r>
            <a:r>
              <a:rPr lang="zh-CN" altLang="en-US" dirty="0"/>
              <a:t>，即使集群中有非</a:t>
            </a:r>
            <a:r>
              <a:rPr lang="en-US" altLang="zh-CN" dirty="0"/>
              <a:t>Leader</a:t>
            </a:r>
            <a:r>
              <a:rPr lang="zh-CN" altLang="en-US" dirty="0"/>
              <a:t>宕机或是有新机器加入集群，也不会影响</a:t>
            </a:r>
            <a:r>
              <a:rPr lang="en-US" altLang="zh-CN" dirty="0"/>
              <a:t>Leader</a:t>
            </a:r>
            <a:r>
              <a:rPr lang="zh-CN" altLang="en-US" dirty="0"/>
              <a:t>。但是一旦</a:t>
            </a:r>
            <a:r>
              <a:rPr lang="en-US" altLang="zh-CN" dirty="0"/>
              <a:t>Leader</a:t>
            </a:r>
            <a:r>
              <a:rPr lang="zh-CN" altLang="en-US" dirty="0"/>
              <a:t>宕机，那么整个集群将暂时无法对外服务，而是进入新一轮的</a:t>
            </a:r>
            <a:r>
              <a:rPr lang="en-US" altLang="zh-CN" dirty="0"/>
              <a:t>Leader</a:t>
            </a:r>
            <a:r>
              <a:rPr lang="zh-CN" altLang="en-US" dirty="0"/>
              <a:t>选举。服务器运行期间的</a:t>
            </a:r>
            <a:r>
              <a:rPr lang="en-US" altLang="zh-CN" dirty="0"/>
              <a:t>Leader</a:t>
            </a:r>
            <a:r>
              <a:rPr lang="zh-CN" altLang="en-US" dirty="0"/>
              <a:t>选举和启动时期的</a:t>
            </a:r>
            <a:r>
              <a:rPr lang="en-US" altLang="zh-CN" dirty="0"/>
              <a:t>Leader</a:t>
            </a:r>
            <a:r>
              <a:rPr lang="zh-CN" altLang="en-US" dirty="0"/>
              <a:t>选举基本过程是一致的。</a:t>
            </a:r>
          </a:p>
        </p:txBody>
      </p:sp>
    </p:spTree>
    <p:extLst>
      <p:ext uri="{BB962C8B-B14F-4D97-AF65-F5344CB8AC3E}">
        <p14:creationId xmlns:p14="http://schemas.microsoft.com/office/powerpoint/2010/main" val="197352556"/>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6.4.4  Leader</a:t>
            </a:r>
            <a:r>
              <a:rPr lang="zh-CN" altLang="en-US" dirty="0"/>
              <a:t>选举机制</a:t>
            </a:r>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fontScale="70000" lnSpcReduction="20000"/>
          </a:bodyPr>
          <a:lstStyle/>
          <a:p>
            <a:r>
              <a:rPr lang="en-US" altLang="zh-CN" dirty="0"/>
              <a:t>2. Leader</a:t>
            </a:r>
            <a:r>
              <a:rPr lang="zh-CN" altLang="en-US" dirty="0"/>
              <a:t>选举概述</a:t>
            </a:r>
            <a:endParaRPr lang="en-US" altLang="zh-CN" dirty="0"/>
          </a:p>
          <a:p>
            <a:pPr lvl="1"/>
            <a:r>
              <a:rPr lang="en-US" altLang="zh-CN" dirty="0"/>
              <a:t>2</a:t>
            </a:r>
            <a:r>
              <a:rPr lang="zh-CN" altLang="en-US" dirty="0"/>
              <a:t>）服务器运行期间的</a:t>
            </a:r>
            <a:r>
              <a:rPr lang="en-US" altLang="zh-CN" dirty="0"/>
              <a:t>Leader</a:t>
            </a:r>
            <a:r>
              <a:rPr lang="zh-CN" altLang="en-US" dirty="0"/>
              <a:t>选举</a:t>
            </a:r>
          </a:p>
          <a:p>
            <a:pPr lvl="1"/>
            <a:r>
              <a:rPr lang="zh-CN" altLang="en-US" dirty="0"/>
              <a:t>假设当前正在运行的</a:t>
            </a:r>
            <a:r>
              <a:rPr lang="en-US" altLang="zh-CN" dirty="0" err="1"/>
              <a:t>ZooKeeper</a:t>
            </a:r>
            <a:r>
              <a:rPr lang="zh-CN" altLang="en-US" dirty="0"/>
              <a:t>集群有</a:t>
            </a:r>
            <a:r>
              <a:rPr lang="en-US" altLang="zh-CN" dirty="0"/>
              <a:t>Server1</a:t>
            </a:r>
            <a:r>
              <a:rPr lang="zh-CN" altLang="en-US" dirty="0"/>
              <a:t>、</a:t>
            </a:r>
            <a:r>
              <a:rPr lang="en-US" altLang="zh-CN" dirty="0"/>
              <a:t>Server2</a:t>
            </a:r>
            <a:r>
              <a:rPr lang="zh-CN" altLang="en-US" dirty="0"/>
              <a:t>、</a:t>
            </a:r>
            <a:r>
              <a:rPr lang="en-US" altLang="zh-CN" dirty="0"/>
              <a:t>Server3</a:t>
            </a:r>
            <a:r>
              <a:rPr lang="zh-CN" altLang="en-US" dirty="0"/>
              <a:t>三台机器组成，当前</a:t>
            </a:r>
            <a:r>
              <a:rPr lang="en-US" altLang="zh-CN" dirty="0"/>
              <a:t>Leader</a:t>
            </a:r>
            <a:r>
              <a:rPr lang="zh-CN" altLang="en-US" dirty="0"/>
              <a:t>是</a:t>
            </a:r>
            <a:r>
              <a:rPr lang="en-US" altLang="zh-CN" dirty="0"/>
              <a:t>Server2</a:t>
            </a:r>
            <a:r>
              <a:rPr lang="zh-CN" altLang="en-US" dirty="0"/>
              <a:t>，假设某一瞬间，</a:t>
            </a:r>
            <a:r>
              <a:rPr lang="en-US" altLang="zh-CN" dirty="0"/>
              <a:t>Leader</a:t>
            </a:r>
            <a:r>
              <a:rPr lang="zh-CN" altLang="en-US" dirty="0"/>
              <a:t>宕机，这个时候便开始了新一轮</a:t>
            </a:r>
            <a:r>
              <a:rPr lang="en-US" altLang="zh-CN" dirty="0"/>
              <a:t>Leader</a:t>
            </a:r>
            <a:r>
              <a:rPr lang="zh-CN" altLang="en-US" dirty="0"/>
              <a:t>选举，具体过程如下所示。</a:t>
            </a:r>
          </a:p>
          <a:p>
            <a:pPr lvl="2"/>
            <a:r>
              <a:rPr lang="zh-CN" altLang="en-US" dirty="0"/>
              <a:t>（</a:t>
            </a:r>
            <a:r>
              <a:rPr lang="en-US" altLang="zh-CN" dirty="0"/>
              <a:t>1</a:t>
            </a:r>
            <a:r>
              <a:rPr lang="zh-CN" altLang="en-US" dirty="0"/>
              <a:t>）变更服务器状态。</a:t>
            </a:r>
          </a:p>
          <a:p>
            <a:pPr lvl="2"/>
            <a:r>
              <a:rPr lang="zh-CN" altLang="en-US" dirty="0"/>
              <a:t>当</a:t>
            </a:r>
            <a:r>
              <a:rPr lang="en-US" altLang="zh-CN" dirty="0"/>
              <a:t>Leader</a:t>
            </a:r>
            <a:r>
              <a:rPr lang="zh-CN" altLang="en-US" dirty="0"/>
              <a:t>宕机后，余下的非</a:t>
            </a:r>
            <a:r>
              <a:rPr lang="en-US" altLang="zh-CN" dirty="0"/>
              <a:t>Observer</a:t>
            </a:r>
            <a:r>
              <a:rPr lang="zh-CN" altLang="en-US" dirty="0"/>
              <a:t>服务器就会将自己的服务器状态变更为</a:t>
            </a:r>
            <a:r>
              <a:rPr lang="en-US" altLang="zh-CN" dirty="0"/>
              <a:t>LOOKING</a:t>
            </a:r>
            <a:r>
              <a:rPr lang="zh-CN" altLang="en-US" dirty="0"/>
              <a:t>，然后开始进入</a:t>
            </a:r>
            <a:r>
              <a:rPr lang="en-US" altLang="zh-CN" dirty="0"/>
              <a:t>Leader</a:t>
            </a:r>
            <a:r>
              <a:rPr lang="zh-CN" altLang="en-US" dirty="0"/>
              <a:t>选举流程。</a:t>
            </a:r>
          </a:p>
          <a:p>
            <a:pPr lvl="2"/>
            <a:r>
              <a:rPr lang="zh-CN" altLang="en-US" dirty="0"/>
              <a:t>（</a:t>
            </a:r>
            <a:r>
              <a:rPr lang="en-US" altLang="zh-CN" dirty="0"/>
              <a:t>2</a:t>
            </a:r>
            <a:r>
              <a:rPr lang="zh-CN" altLang="en-US" dirty="0"/>
              <a:t>）每个</a:t>
            </a:r>
            <a:r>
              <a:rPr lang="en-US" altLang="zh-CN" dirty="0"/>
              <a:t>Server</a:t>
            </a:r>
            <a:r>
              <a:rPr lang="zh-CN" altLang="en-US" dirty="0"/>
              <a:t>都会发出一个投票。</a:t>
            </a:r>
          </a:p>
          <a:p>
            <a:pPr lvl="2"/>
            <a:r>
              <a:rPr lang="zh-CN" altLang="en-US" dirty="0"/>
              <a:t>在这个过程中，需要生成投票信息（</a:t>
            </a:r>
            <a:r>
              <a:rPr lang="en-US" altLang="zh-CN" dirty="0"/>
              <a:t>SID</a:t>
            </a:r>
            <a:r>
              <a:rPr lang="zh-CN" altLang="en-US" dirty="0"/>
              <a:t>，</a:t>
            </a:r>
            <a:r>
              <a:rPr lang="en-US" altLang="zh-CN" dirty="0"/>
              <a:t>ZXID</a:t>
            </a:r>
            <a:r>
              <a:rPr lang="zh-CN" altLang="en-US" dirty="0"/>
              <a:t>）。因为是运行期间，因此每个服务器上的</a:t>
            </a:r>
            <a:r>
              <a:rPr lang="en-US" altLang="zh-CN" dirty="0"/>
              <a:t>ZXID</a:t>
            </a:r>
            <a:r>
              <a:rPr lang="zh-CN" altLang="en-US" dirty="0"/>
              <a:t>可能不同，假定</a:t>
            </a:r>
            <a:r>
              <a:rPr lang="en-US" altLang="zh-CN" dirty="0"/>
              <a:t>Server1</a:t>
            </a:r>
            <a:r>
              <a:rPr lang="zh-CN" altLang="en-US" dirty="0"/>
              <a:t>的</a:t>
            </a:r>
            <a:r>
              <a:rPr lang="en-US" altLang="zh-CN" dirty="0"/>
              <a:t>ZXID</a:t>
            </a:r>
            <a:r>
              <a:rPr lang="zh-CN" altLang="en-US" dirty="0"/>
              <a:t>为</a:t>
            </a:r>
            <a:r>
              <a:rPr lang="en-US" altLang="zh-CN" dirty="0"/>
              <a:t>123</a:t>
            </a:r>
            <a:r>
              <a:rPr lang="zh-CN" altLang="en-US" dirty="0"/>
              <a:t>，而</a:t>
            </a:r>
            <a:r>
              <a:rPr lang="en-US" altLang="zh-CN" dirty="0"/>
              <a:t>Server3</a:t>
            </a:r>
            <a:r>
              <a:rPr lang="zh-CN" altLang="en-US" dirty="0"/>
              <a:t>的</a:t>
            </a:r>
            <a:r>
              <a:rPr lang="en-US" altLang="zh-CN" dirty="0"/>
              <a:t>ZXID</a:t>
            </a:r>
            <a:r>
              <a:rPr lang="zh-CN" altLang="en-US" dirty="0"/>
              <a:t>为</a:t>
            </a:r>
            <a:r>
              <a:rPr lang="en-US" altLang="zh-CN" dirty="0"/>
              <a:t>122</a:t>
            </a:r>
            <a:r>
              <a:rPr lang="zh-CN" altLang="en-US" dirty="0"/>
              <a:t>。在第一轮投票中，</a:t>
            </a:r>
            <a:r>
              <a:rPr lang="en-US" altLang="zh-CN" dirty="0"/>
              <a:t>Server1</a:t>
            </a:r>
            <a:r>
              <a:rPr lang="zh-CN" altLang="en-US" dirty="0"/>
              <a:t>和</a:t>
            </a:r>
            <a:r>
              <a:rPr lang="en-US" altLang="zh-CN" dirty="0"/>
              <a:t>Server3</a:t>
            </a:r>
            <a:r>
              <a:rPr lang="zh-CN" altLang="en-US" dirty="0"/>
              <a:t>都会投自己，即分别产生投票（</a:t>
            </a:r>
            <a:r>
              <a:rPr lang="en-US" altLang="zh-CN" dirty="0"/>
              <a:t>1</a:t>
            </a:r>
            <a:r>
              <a:rPr lang="zh-CN" altLang="en-US" dirty="0"/>
              <a:t>，</a:t>
            </a:r>
            <a:r>
              <a:rPr lang="en-US" altLang="zh-CN" dirty="0"/>
              <a:t>123</a:t>
            </a:r>
            <a:r>
              <a:rPr lang="zh-CN" altLang="en-US" dirty="0"/>
              <a:t>）和（</a:t>
            </a:r>
            <a:r>
              <a:rPr lang="en-US" altLang="zh-CN" dirty="0"/>
              <a:t>3</a:t>
            </a:r>
            <a:r>
              <a:rPr lang="zh-CN" altLang="en-US" dirty="0"/>
              <a:t>，</a:t>
            </a:r>
            <a:r>
              <a:rPr lang="en-US" altLang="zh-CN" dirty="0"/>
              <a:t>122</a:t>
            </a:r>
            <a:r>
              <a:rPr lang="zh-CN" altLang="en-US" dirty="0"/>
              <a:t>），然后各自将投票发给集群中所有机器。</a:t>
            </a:r>
          </a:p>
          <a:p>
            <a:pPr lvl="2"/>
            <a:r>
              <a:rPr lang="zh-CN" altLang="en-US" dirty="0"/>
              <a:t>（</a:t>
            </a:r>
            <a:r>
              <a:rPr lang="en-US" altLang="zh-CN" dirty="0"/>
              <a:t>3</a:t>
            </a:r>
            <a:r>
              <a:rPr lang="zh-CN" altLang="en-US" dirty="0"/>
              <a:t>）接收来自各个服务器的投票。</a:t>
            </a:r>
          </a:p>
          <a:p>
            <a:pPr lvl="2"/>
            <a:r>
              <a:rPr lang="zh-CN" altLang="en-US" dirty="0"/>
              <a:t>（</a:t>
            </a:r>
            <a:r>
              <a:rPr lang="en-US" altLang="zh-CN" dirty="0"/>
              <a:t>4</a:t>
            </a:r>
            <a:r>
              <a:rPr lang="zh-CN" altLang="en-US" dirty="0"/>
              <a:t>）处理投票。</a:t>
            </a:r>
          </a:p>
          <a:p>
            <a:pPr lvl="2"/>
            <a:r>
              <a:rPr lang="zh-CN" altLang="en-US" dirty="0"/>
              <a:t>对于投票的处理，和上面提到的服务器启动期间的处理规则是一致的。在这个例子中，由于</a:t>
            </a:r>
            <a:r>
              <a:rPr lang="en-US" altLang="zh-CN" dirty="0"/>
              <a:t>Server1</a:t>
            </a:r>
            <a:r>
              <a:rPr lang="zh-CN" altLang="en-US" dirty="0"/>
              <a:t>的</a:t>
            </a:r>
            <a:r>
              <a:rPr lang="en-US" altLang="zh-CN" dirty="0"/>
              <a:t>ZXID</a:t>
            </a:r>
            <a:r>
              <a:rPr lang="zh-CN" altLang="en-US" dirty="0"/>
              <a:t>值大于</a:t>
            </a:r>
            <a:r>
              <a:rPr lang="en-US" altLang="zh-CN" dirty="0"/>
              <a:t>Server3</a:t>
            </a:r>
            <a:r>
              <a:rPr lang="zh-CN" altLang="en-US" dirty="0"/>
              <a:t>的</a:t>
            </a:r>
            <a:r>
              <a:rPr lang="en-US" altLang="zh-CN" dirty="0"/>
              <a:t>ZXID</a:t>
            </a:r>
            <a:r>
              <a:rPr lang="zh-CN" altLang="en-US" dirty="0"/>
              <a:t>值，因此，</a:t>
            </a:r>
            <a:r>
              <a:rPr lang="en-US" altLang="zh-CN" dirty="0"/>
              <a:t>Server1</a:t>
            </a:r>
            <a:r>
              <a:rPr lang="zh-CN" altLang="en-US" dirty="0"/>
              <a:t>会成为</a:t>
            </a:r>
            <a:r>
              <a:rPr lang="en-US" altLang="zh-CN" dirty="0"/>
              <a:t>Leader</a:t>
            </a:r>
            <a:r>
              <a:rPr lang="zh-CN" altLang="en-US" dirty="0"/>
              <a:t>。</a:t>
            </a:r>
          </a:p>
          <a:p>
            <a:pPr lvl="2"/>
            <a:r>
              <a:rPr lang="zh-CN" altLang="en-US" dirty="0"/>
              <a:t>（</a:t>
            </a:r>
            <a:r>
              <a:rPr lang="en-US" altLang="zh-CN" dirty="0"/>
              <a:t>5</a:t>
            </a:r>
            <a:r>
              <a:rPr lang="zh-CN" altLang="en-US" dirty="0"/>
              <a:t>）统计投票。</a:t>
            </a:r>
          </a:p>
          <a:p>
            <a:pPr lvl="2"/>
            <a:r>
              <a:rPr lang="zh-CN" altLang="en-US" dirty="0"/>
              <a:t>（</a:t>
            </a:r>
            <a:r>
              <a:rPr lang="en-US" altLang="zh-CN" dirty="0"/>
              <a:t>6</a:t>
            </a:r>
            <a:r>
              <a:rPr lang="zh-CN" altLang="en-US" dirty="0"/>
              <a:t>）改变服务器状态。</a:t>
            </a:r>
          </a:p>
        </p:txBody>
      </p:sp>
    </p:spTree>
    <p:extLst>
      <p:ext uri="{BB962C8B-B14F-4D97-AF65-F5344CB8AC3E}">
        <p14:creationId xmlns:p14="http://schemas.microsoft.com/office/powerpoint/2010/main" val="3418146805"/>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6.4.4  Leader</a:t>
            </a:r>
            <a:r>
              <a:rPr lang="zh-CN" altLang="en-US" dirty="0"/>
              <a:t>选举机制</a:t>
            </a:r>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a:bodyPr>
          <a:lstStyle/>
          <a:p>
            <a:r>
              <a:rPr lang="en-US" altLang="zh-CN" dirty="0"/>
              <a:t>3. Leader</a:t>
            </a:r>
            <a:r>
              <a:rPr lang="zh-CN" altLang="en-US" dirty="0"/>
              <a:t>选举算法分析</a:t>
            </a:r>
          </a:p>
          <a:p>
            <a:pPr lvl="1"/>
            <a:r>
              <a:rPr lang="zh-CN" altLang="en-US" dirty="0"/>
              <a:t>在</a:t>
            </a:r>
            <a:r>
              <a:rPr lang="en-US" altLang="zh-CN" dirty="0" err="1"/>
              <a:t>ZooKeeper</a:t>
            </a:r>
            <a:r>
              <a:rPr lang="zh-CN" altLang="en-US" dirty="0"/>
              <a:t>中，提供了三种</a:t>
            </a:r>
            <a:r>
              <a:rPr lang="en-US" altLang="zh-CN" dirty="0"/>
              <a:t>Leader</a:t>
            </a:r>
            <a:r>
              <a:rPr lang="zh-CN" altLang="en-US" dirty="0"/>
              <a:t>选举算法，分别是</a:t>
            </a:r>
            <a:r>
              <a:rPr lang="en-US" altLang="zh-CN" dirty="0" err="1"/>
              <a:t>LeaderElection</a:t>
            </a:r>
            <a:r>
              <a:rPr lang="zh-CN" altLang="en-US" dirty="0"/>
              <a:t>、</a:t>
            </a:r>
            <a:r>
              <a:rPr lang="en-US" altLang="zh-CN" dirty="0"/>
              <a:t>UDP</a:t>
            </a:r>
            <a:r>
              <a:rPr lang="zh-CN" altLang="en-US" dirty="0"/>
              <a:t>版本的</a:t>
            </a:r>
            <a:r>
              <a:rPr lang="en-US" altLang="zh-CN" dirty="0" err="1"/>
              <a:t>FastLeaderElection</a:t>
            </a:r>
            <a:r>
              <a:rPr lang="zh-CN" altLang="en-US" dirty="0"/>
              <a:t>和</a:t>
            </a:r>
            <a:r>
              <a:rPr lang="en-US" altLang="zh-CN" dirty="0"/>
              <a:t>TCP</a:t>
            </a:r>
            <a:r>
              <a:rPr lang="zh-CN" altLang="en-US" dirty="0"/>
              <a:t>版本的</a:t>
            </a:r>
            <a:r>
              <a:rPr lang="en-US" altLang="zh-CN" dirty="0" err="1"/>
              <a:t>FastLeaderElection</a:t>
            </a:r>
            <a:r>
              <a:rPr lang="zh-CN" altLang="en-US" dirty="0"/>
              <a:t>，可以通过在配置文件</a:t>
            </a:r>
            <a:r>
              <a:rPr lang="en-US" altLang="zh-CN" dirty="0" err="1"/>
              <a:t>zoo.cfg</a:t>
            </a:r>
            <a:r>
              <a:rPr lang="zh-CN" altLang="en-US" dirty="0"/>
              <a:t>中使用</a:t>
            </a:r>
            <a:r>
              <a:rPr lang="en-US" altLang="zh-CN" dirty="0" err="1"/>
              <a:t>electionAlg</a:t>
            </a:r>
            <a:r>
              <a:rPr lang="zh-CN" altLang="en-US" dirty="0"/>
              <a:t>属性来指定，分别使用数字</a:t>
            </a:r>
            <a:r>
              <a:rPr lang="en-US" altLang="zh-CN" dirty="0"/>
              <a:t>0-3</a:t>
            </a:r>
            <a:r>
              <a:rPr lang="zh-CN" altLang="en-US" dirty="0"/>
              <a:t>来表示。</a:t>
            </a:r>
          </a:p>
        </p:txBody>
      </p:sp>
      <p:graphicFrame>
        <p:nvGraphicFramePr>
          <p:cNvPr id="4" name="表格 3">
            <a:extLst>
              <a:ext uri="{FF2B5EF4-FFF2-40B4-BE49-F238E27FC236}">
                <a16:creationId xmlns:a16="http://schemas.microsoft.com/office/drawing/2014/main" id="{79548A6F-B4F9-42FD-BEF5-1BC1D8C2EC3A}"/>
              </a:ext>
            </a:extLst>
          </p:cNvPr>
          <p:cNvGraphicFramePr>
            <a:graphicFrameLocks noGrp="1"/>
          </p:cNvGraphicFramePr>
          <p:nvPr>
            <p:extLst>
              <p:ext uri="{D42A27DB-BD31-4B8C-83A1-F6EECF244321}">
                <p14:modId xmlns:p14="http://schemas.microsoft.com/office/powerpoint/2010/main" val="2305298889"/>
              </p:ext>
            </p:extLst>
          </p:nvPr>
        </p:nvGraphicFramePr>
        <p:xfrm>
          <a:off x="628649" y="3000971"/>
          <a:ext cx="7886699" cy="1706880"/>
        </p:xfrm>
        <a:graphic>
          <a:graphicData uri="http://schemas.openxmlformats.org/drawingml/2006/table">
            <a:tbl>
              <a:tblPr firstRow="1" firstCol="1" bandRow="1">
                <a:tableStyleId>{5C22544A-7EE6-4342-B048-85BDC9FD1C3A}</a:tableStyleId>
              </a:tblPr>
              <a:tblGrid>
                <a:gridCol w="1612324">
                  <a:extLst>
                    <a:ext uri="{9D8B030D-6E8A-4147-A177-3AD203B41FA5}">
                      <a16:colId xmlns:a16="http://schemas.microsoft.com/office/drawing/2014/main" val="2760706235"/>
                    </a:ext>
                  </a:extLst>
                </a:gridCol>
                <a:gridCol w="4582195">
                  <a:extLst>
                    <a:ext uri="{9D8B030D-6E8A-4147-A177-3AD203B41FA5}">
                      <a16:colId xmlns:a16="http://schemas.microsoft.com/office/drawing/2014/main" val="852572943"/>
                    </a:ext>
                  </a:extLst>
                </a:gridCol>
                <a:gridCol w="1692180">
                  <a:extLst>
                    <a:ext uri="{9D8B030D-6E8A-4147-A177-3AD203B41FA5}">
                      <a16:colId xmlns:a16="http://schemas.microsoft.com/office/drawing/2014/main" val="596954370"/>
                    </a:ext>
                  </a:extLst>
                </a:gridCol>
              </a:tblGrid>
              <a:tr h="0">
                <a:tc>
                  <a:txBody>
                    <a:bodyPr/>
                    <a:lstStyle/>
                    <a:p>
                      <a:pPr algn="ctr">
                        <a:spcAft>
                          <a:spcPts val="0"/>
                        </a:spcAft>
                      </a:pPr>
                      <a:r>
                        <a:rPr lang="en-US" sz="1600" kern="0">
                          <a:effectLst/>
                        </a:rPr>
                        <a:t>electionAlg</a:t>
                      </a:r>
                      <a:r>
                        <a:rPr lang="zh-CN" sz="1600" kern="0">
                          <a:effectLst/>
                        </a:rPr>
                        <a:t>属性值</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a:effectLst/>
                        </a:rPr>
                        <a:t>对应的</a:t>
                      </a:r>
                      <a:r>
                        <a:rPr lang="en-US" sz="1600" kern="0">
                          <a:effectLst/>
                        </a:rPr>
                        <a:t>Leader</a:t>
                      </a:r>
                      <a:r>
                        <a:rPr lang="zh-CN" sz="1600" kern="0">
                          <a:effectLst/>
                        </a:rPr>
                        <a:t>选举算法</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a:effectLst/>
                        </a:rPr>
                        <a:t>备注</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93939822"/>
                  </a:ext>
                </a:extLst>
              </a:tr>
              <a:tr h="0">
                <a:tc>
                  <a:txBody>
                    <a:bodyPr/>
                    <a:lstStyle/>
                    <a:p>
                      <a:pPr algn="l">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600" kern="0">
                          <a:effectLst/>
                        </a:rPr>
                        <a:t>LeaderElection</a:t>
                      </a:r>
                      <a:r>
                        <a:rPr lang="zh-CN" sz="1600" kern="0">
                          <a:effectLst/>
                        </a:rPr>
                        <a:t>，这是一种纯</a:t>
                      </a:r>
                      <a:r>
                        <a:rPr lang="en-US" sz="1600" kern="0">
                          <a:effectLst/>
                        </a:rPr>
                        <a:t>UDP</a:t>
                      </a:r>
                      <a:r>
                        <a:rPr lang="zh-CN" sz="1600" kern="0">
                          <a:effectLst/>
                        </a:rPr>
                        <a:t>实现的</a:t>
                      </a:r>
                      <a:r>
                        <a:rPr lang="en-US" sz="1600" kern="0">
                          <a:effectLst/>
                        </a:rPr>
                        <a:t>Leader</a:t>
                      </a:r>
                      <a:r>
                        <a:rPr lang="zh-CN" sz="1600" kern="0">
                          <a:effectLst/>
                        </a:rPr>
                        <a:t>选举算法</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rowSpan="3">
                  <a:txBody>
                    <a:bodyPr/>
                    <a:lstStyle/>
                    <a:p>
                      <a:pPr algn="l">
                        <a:spcAft>
                          <a:spcPts val="0"/>
                        </a:spcAft>
                      </a:pPr>
                      <a:r>
                        <a:rPr lang="zh-CN" sz="1600" kern="0">
                          <a:effectLst/>
                        </a:rPr>
                        <a:t>自</a:t>
                      </a:r>
                      <a:r>
                        <a:rPr lang="en-US" sz="1600" kern="0">
                          <a:effectLst/>
                        </a:rPr>
                        <a:t>3.4.0</a:t>
                      </a:r>
                      <a:r>
                        <a:rPr lang="zh-CN" sz="1600" kern="0">
                          <a:effectLst/>
                        </a:rPr>
                        <a:t>版本起，废弃了</a:t>
                      </a:r>
                      <a:r>
                        <a:rPr lang="en-US" sz="1600" kern="0">
                          <a:effectLst/>
                        </a:rPr>
                        <a:t>0</a:t>
                      </a:r>
                      <a:r>
                        <a:rPr lang="zh-CN" sz="1600" kern="0">
                          <a:effectLst/>
                        </a:rPr>
                        <a:t>、</a:t>
                      </a:r>
                      <a:r>
                        <a:rPr lang="en-US" sz="1600" kern="0">
                          <a:effectLst/>
                        </a:rPr>
                        <a:t>1</a:t>
                      </a:r>
                      <a:r>
                        <a:rPr lang="zh-CN" sz="1600" kern="0">
                          <a:effectLst/>
                        </a:rPr>
                        <a:t>、</a:t>
                      </a:r>
                      <a:r>
                        <a:rPr lang="en-US" sz="1600" kern="0">
                          <a:effectLst/>
                        </a:rPr>
                        <a:t>2</a:t>
                      </a:r>
                      <a:r>
                        <a:rPr lang="zh-CN" sz="1600" kern="0">
                          <a:effectLst/>
                        </a:rPr>
                        <a:t>这三种</a:t>
                      </a:r>
                      <a:r>
                        <a:rPr lang="en-US" sz="1600" kern="0">
                          <a:effectLst/>
                        </a:rPr>
                        <a:t>Leader</a:t>
                      </a:r>
                      <a:r>
                        <a:rPr lang="zh-CN" sz="1600" kern="0">
                          <a:effectLst/>
                        </a:rPr>
                        <a:t>选举算法</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23188309"/>
                  </a:ext>
                </a:extLst>
              </a:tr>
              <a:tr h="0">
                <a:tc>
                  <a:txBody>
                    <a:bodyPr/>
                    <a:lstStyle/>
                    <a:p>
                      <a:pPr algn="l">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600" kern="0">
                          <a:effectLst/>
                        </a:rPr>
                        <a:t>UDP</a:t>
                      </a:r>
                      <a:r>
                        <a:rPr lang="zh-CN" sz="1600" kern="0">
                          <a:effectLst/>
                        </a:rPr>
                        <a:t>版本的</a:t>
                      </a:r>
                      <a:r>
                        <a:rPr lang="en-US" sz="1600" kern="0">
                          <a:effectLst/>
                        </a:rPr>
                        <a:t>FastLeaderElection</a:t>
                      </a:r>
                      <a:r>
                        <a:rPr lang="zh-CN" sz="1600" kern="0">
                          <a:effectLst/>
                        </a:rPr>
                        <a:t>，并且是非授权模式</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895596995"/>
                  </a:ext>
                </a:extLst>
              </a:tr>
              <a:tr h="0">
                <a:tc>
                  <a:txBody>
                    <a:bodyPr/>
                    <a:lstStyle/>
                    <a:p>
                      <a:pPr algn="l">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600" kern="0">
                          <a:effectLst/>
                        </a:rPr>
                        <a:t>UDP</a:t>
                      </a:r>
                      <a:r>
                        <a:rPr lang="zh-CN" sz="1600" kern="0">
                          <a:effectLst/>
                        </a:rPr>
                        <a:t>版本的</a:t>
                      </a:r>
                      <a:r>
                        <a:rPr lang="en-US" sz="1600" kern="0">
                          <a:effectLst/>
                        </a:rPr>
                        <a:t>FastLeaderElection</a:t>
                      </a:r>
                      <a:r>
                        <a:rPr lang="zh-CN" sz="1600" kern="0">
                          <a:effectLst/>
                        </a:rPr>
                        <a:t>，但使用授权模式</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4097101008"/>
                  </a:ext>
                </a:extLst>
              </a:tr>
              <a:tr h="0">
                <a:tc>
                  <a:txBody>
                    <a:bodyPr/>
                    <a:lstStyle/>
                    <a:p>
                      <a:pPr algn="l">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600" kern="0">
                          <a:effectLst/>
                        </a:rPr>
                        <a:t>TCP</a:t>
                      </a:r>
                      <a:r>
                        <a:rPr lang="zh-CN" sz="1600" kern="0">
                          <a:effectLst/>
                        </a:rPr>
                        <a:t>版本的</a:t>
                      </a:r>
                      <a:r>
                        <a:rPr lang="en-US" sz="1600" kern="0">
                          <a:effectLst/>
                        </a:rPr>
                        <a:t>FastLeaderElection</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600" kern="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2007478"/>
                  </a:ext>
                </a:extLst>
              </a:tr>
            </a:tbl>
          </a:graphicData>
        </a:graphic>
      </p:graphicFrame>
    </p:spTree>
    <p:extLst>
      <p:ext uri="{BB962C8B-B14F-4D97-AF65-F5344CB8AC3E}">
        <p14:creationId xmlns:p14="http://schemas.microsoft.com/office/powerpoint/2010/main" val="4011052044"/>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9E3B5-2AB3-4CDE-83CB-1E7BC8EDCE9A}"/>
              </a:ext>
            </a:extLst>
          </p:cNvPr>
          <p:cNvSpPr>
            <a:spLocks noGrp="1"/>
          </p:cNvSpPr>
          <p:nvPr>
            <p:ph type="title"/>
          </p:nvPr>
        </p:nvSpPr>
        <p:spPr/>
        <p:txBody>
          <a:bodyPr/>
          <a:lstStyle/>
          <a:p>
            <a:r>
              <a:rPr lang="en-US" altLang="zh-CN" dirty="0"/>
              <a:t>TCP</a:t>
            </a:r>
            <a:r>
              <a:rPr lang="zh-CN" altLang="zh-CN" dirty="0"/>
              <a:t>版本的</a:t>
            </a:r>
            <a:r>
              <a:rPr lang="en-US" altLang="zh-CN" dirty="0" err="1"/>
              <a:t>FastLeaderElection</a:t>
            </a:r>
            <a:endParaRPr lang="zh-CN" altLang="en-US" dirty="0"/>
          </a:p>
        </p:txBody>
      </p:sp>
      <p:sp>
        <p:nvSpPr>
          <p:cNvPr id="3" name="内容占位符 2">
            <a:extLst>
              <a:ext uri="{FF2B5EF4-FFF2-40B4-BE49-F238E27FC236}">
                <a16:creationId xmlns:a16="http://schemas.microsoft.com/office/drawing/2014/main" id="{E4F09D70-3D90-42E4-AD26-4BD9BE3CFD4D}"/>
              </a:ext>
            </a:extLst>
          </p:cNvPr>
          <p:cNvSpPr>
            <a:spLocks noGrp="1"/>
          </p:cNvSpPr>
          <p:nvPr>
            <p:ph idx="1"/>
          </p:nvPr>
        </p:nvSpPr>
        <p:spPr/>
        <p:txBody>
          <a:bodyPr>
            <a:normAutofit fontScale="77500" lnSpcReduction="20000"/>
          </a:bodyPr>
          <a:lstStyle/>
          <a:p>
            <a:r>
              <a:rPr lang="en-US" altLang="zh-CN" dirty="0"/>
              <a:t>1</a:t>
            </a:r>
            <a:r>
              <a:rPr lang="zh-CN" altLang="en-US" dirty="0"/>
              <a:t>）进入</a:t>
            </a:r>
            <a:r>
              <a:rPr lang="en-US" altLang="zh-CN" dirty="0"/>
              <a:t>Leader</a:t>
            </a:r>
            <a:r>
              <a:rPr lang="zh-CN" altLang="en-US" dirty="0"/>
              <a:t>选举</a:t>
            </a:r>
          </a:p>
          <a:p>
            <a:pPr lvl="1"/>
            <a:r>
              <a:rPr lang="zh-CN" altLang="en-US" dirty="0"/>
              <a:t>当</a:t>
            </a:r>
            <a:r>
              <a:rPr lang="en-US" altLang="zh-CN" dirty="0" err="1"/>
              <a:t>ZooKeeper</a:t>
            </a:r>
            <a:r>
              <a:rPr lang="zh-CN" altLang="en-US" dirty="0"/>
              <a:t>集群中的一台服务器出现以下两种情况之一时，就会开始进入</a:t>
            </a:r>
            <a:r>
              <a:rPr lang="en-US" altLang="zh-CN" dirty="0"/>
              <a:t>Leader</a:t>
            </a:r>
            <a:r>
              <a:rPr lang="zh-CN" altLang="en-US" dirty="0"/>
              <a:t>选举：</a:t>
            </a:r>
          </a:p>
          <a:p>
            <a:pPr lvl="1"/>
            <a:r>
              <a:rPr lang="zh-CN" altLang="en-US" dirty="0"/>
              <a:t>（</a:t>
            </a:r>
            <a:r>
              <a:rPr lang="en-US" altLang="zh-CN" dirty="0"/>
              <a:t>1</a:t>
            </a:r>
            <a:r>
              <a:rPr lang="zh-CN" altLang="en-US" dirty="0"/>
              <a:t>）服务器初始化启动。</a:t>
            </a:r>
          </a:p>
          <a:p>
            <a:pPr lvl="1"/>
            <a:r>
              <a:rPr lang="zh-CN" altLang="en-US" dirty="0"/>
              <a:t>（</a:t>
            </a:r>
            <a:r>
              <a:rPr lang="en-US" altLang="zh-CN" dirty="0"/>
              <a:t>2</a:t>
            </a:r>
            <a:r>
              <a:rPr lang="zh-CN" altLang="en-US" dirty="0"/>
              <a:t>）服务器运行期间无法和</a:t>
            </a:r>
            <a:r>
              <a:rPr lang="en-US" altLang="zh-CN" dirty="0"/>
              <a:t>Leader</a:t>
            </a:r>
            <a:r>
              <a:rPr lang="zh-CN" altLang="en-US" dirty="0"/>
              <a:t>保持连接。</a:t>
            </a:r>
          </a:p>
          <a:p>
            <a:pPr lvl="1"/>
            <a:r>
              <a:rPr lang="zh-CN" altLang="en-US" dirty="0"/>
              <a:t>而当一台机器进入</a:t>
            </a:r>
            <a:r>
              <a:rPr lang="en-US" altLang="zh-CN" dirty="0"/>
              <a:t>Leader</a:t>
            </a:r>
            <a:r>
              <a:rPr lang="zh-CN" altLang="en-US" dirty="0"/>
              <a:t>选举流程时，当前集群也可能会处于以下两种状态：</a:t>
            </a:r>
          </a:p>
          <a:p>
            <a:pPr lvl="1"/>
            <a:r>
              <a:rPr lang="zh-CN" altLang="en-US" dirty="0"/>
              <a:t>（</a:t>
            </a:r>
            <a:r>
              <a:rPr lang="en-US" altLang="zh-CN" dirty="0"/>
              <a:t>1</a:t>
            </a:r>
            <a:r>
              <a:rPr lang="zh-CN" altLang="en-US" dirty="0"/>
              <a:t>）集群中本来就已经存在一个</a:t>
            </a:r>
            <a:r>
              <a:rPr lang="en-US" altLang="zh-CN" dirty="0"/>
              <a:t>Leader</a:t>
            </a:r>
            <a:r>
              <a:rPr lang="zh-CN" altLang="en-US" dirty="0"/>
              <a:t>。</a:t>
            </a:r>
          </a:p>
          <a:p>
            <a:pPr lvl="1"/>
            <a:r>
              <a:rPr lang="zh-CN" altLang="en-US" dirty="0"/>
              <a:t>（</a:t>
            </a:r>
            <a:r>
              <a:rPr lang="en-US" altLang="zh-CN" dirty="0"/>
              <a:t>2</a:t>
            </a:r>
            <a:r>
              <a:rPr lang="zh-CN" altLang="en-US" dirty="0"/>
              <a:t>）集群中确实不存在</a:t>
            </a:r>
            <a:r>
              <a:rPr lang="en-US" altLang="zh-CN" dirty="0"/>
              <a:t>Leader</a:t>
            </a:r>
            <a:r>
              <a:rPr lang="zh-CN" altLang="en-US" dirty="0"/>
              <a:t>。</a:t>
            </a:r>
          </a:p>
          <a:p>
            <a:pPr lvl="1"/>
            <a:r>
              <a:rPr lang="zh-CN" altLang="en-US" dirty="0"/>
              <a:t>第一种情况通常是集群中的某一台服务器启动比较晚，在它启动之前，集群已经可以正常工作，即已经存在一台</a:t>
            </a:r>
            <a:r>
              <a:rPr lang="en-US" altLang="zh-CN" dirty="0"/>
              <a:t>Leader</a:t>
            </a:r>
            <a:r>
              <a:rPr lang="zh-CN" altLang="en-US" dirty="0"/>
              <a:t>服务器。这种情况下，当该机器试图去选举</a:t>
            </a:r>
            <a:r>
              <a:rPr lang="en-US" altLang="zh-CN" dirty="0"/>
              <a:t>Leader</a:t>
            </a:r>
            <a:r>
              <a:rPr lang="zh-CN" altLang="en-US" dirty="0"/>
              <a:t>的时候，会被告知当前服务器的</a:t>
            </a:r>
            <a:r>
              <a:rPr lang="en-US" altLang="zh-CN" dirty="0"/>
              <a:t>Leader</a:t>
            </a:r>
            <a:r>
              <a:rPr lang="zh-CN" altLang="en-US" dirty="0"/>
              <a:t>信息，对于该机器来说，仅仅需要和</a:t>
            </a:r>
            <a:r>
              <a:rPr lang="en-US" altLang="zh-CN" dirty="0"/>
              <a:t>Leader</a:t>
            </a:r>
            <a:r>
              <a:rPr lang="zh-CN" altLang="en-US" dirty="0"/>
              <a:t>机器建立起连接并同步状态。</a:t>
            </a:r>
          </a:p>
          <a:p>
            <a:pPr lvl="1"/>
            <a:r>
              <a:rPr lang="zh-CN" altLang="en-US" dirty="0"/>
              <a:t>第二种情况通常由以下两种原因造成：一是在整个服务器刚刚初始化启动时，此时尚未产生一台</a:t>
            </a:r>
            <a:r>
              <a:rPr lang="en-US" altLang="zh-CN" dirty="0"/>
              <a:t>Leader</a:t>
            </a:r>
            <a:r>
              <a:rPr lang="zh-CN" altLang="en-US" dirty="0"/>
              <a:t>服务器；二是在运行期间当前</a:t>
            </a:r>
            <a:r>
              <a:rPr lang="en-US" altLang="zh-CN" dirty="0"/>
              <a:t>Leader</a:t>
            </a:r>
            <a:r>
              <a:rPr lang="zh-CN" altLang="en-US" dirty="0"/>
              <a:t>所在服务器宕机。无论哪种原因，此时集群中的所有机器都处于一种试图选举出一个</a:t>
            </a:r>
            <a:r>
              <a:rPr lang="en-US" altLang="zh-CN" dirty="0"/>
              <a:t>Leader</a:t>
            </a:r>
            <a:r>
              <a:rPr lang="zh-CN" altLang="en-US" dirty="0"/>
              <a:t>的状态，这个状态称为“</a:t>
            </a:r>
            <a:r>
              <a:rPr lang="en-US" altLang="zh-CN" dirty="0"/>
              <a:t>LOOKING”</a:t>
            </a:r>
            <a:r>
              <a:rPr lang="zh-CN" altLang="en-US" dirty="0"/>
              <a:t>，意思是说正在寻找</a:t>
            </a:r>
            <a:r>
              <a:rPr lang="en-US" altLang="zh-CN" dirty="0"/>
              <a:t>Leader</a:t>
            </a:r>
            <a:r>
              <a:rPr lang="zh-CN" altLang="en-US" dirty="0"/>
              <a:t>。</a:t>
            </a:r>
          </a:p>
        </p:txBody>
      </p:sp>
    </p:spTree>
    <p:extLst>
      <p:ext uri="{BB962C8B-B14F-4D97-AF65-F5344CB8AC3E}">
        <p14:creationId xmlns:p14="http://schemas.microsoft.com/office/powerpoint/2010/main" val="2192786906"/>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9E3B5-2AB3-4CDE-83CB-1E7BC8EDCE9A}"/>
              </a:ext>
            </a:extLst>
          </p:cNvPr>
          <p:cNvSpPr>
            <a:spLocks noGrp="1"/>
          </p:cNvSpPr>
          <p:nvPr>
            <p:ph type="title"/>
          </p:nvPr>
        </p:nvSpPr>
        <p:spPr/>
        <p:txBody>
          <a:bodyPr/>
          <a:lstStyle/>
          <a:p>
            <a:r>
              <a:rPr lang="en-US" altLang="zh-CN" dirty="0"/>
              <a:t>TCP</a:t>
            </a:r>
            <a:r>
              <a:rPr lang="zh-CN" altLang="zh-CN" dirty="0"/>
              <a:t>版本的</a:t>
            </a:r>
            <a:r>
              <a:rPr lang="en-US" altLang="zh-CN" dirty="0" err="1"/>
              <a:t>FastLeaderElection</a:t>
            </a:r>
            <a:endParaRPr lang="zh-CN" altLang="en-US" dirty="0"/>
          </a:p>
        </p:txBody>
      </p:sp>
      <p:sp>
        <p:nvSpPr>
          <p:cNvPr id="3" name="内容占位符 2">
            <a:extLst>
              <a:ext uri="{FF2B5EF4-FFF2-40B4-BE49-F238E27FC236}">
                <a16:creationId xmlns:a16="http://schemas.microsoft.com/office/drawing/2014/main" id="{E4F09D70-3D90-42E4-AD26-4BD9BE3CFD4D}"/>
              </a:ext>
            </a:extLst>
          </p:cNvPr>
          <p:cNvSpPr>
            <a:spLocks noGrp="1"/>
          </p:cNvSpPr>
          <p:nvPr>
            <p:ph idx="1"/>
          </p:nvPr>
        </p:nvSpPr>
        <p:spPr/>
        <p:txBody>
          <a:bodyPr>
            <a:normAutofit fontScale="92500" lnSpcReduction="10000"/>
          </a:bodyPr>
          <a:lstStyle/>
          <a:p>
            <a:r>
              <a:rPr lang="en-US" altLang="zh-CN" dirty="0"/>
              <a:t>2</a:t>
            </a:r>
            <a:r>
              <a:rPr lang="zh-CN" altLang="en-US" dirty="0"/>
              <a:t>）开始第一次投票</a:t>
            </a:r>
          </a:p>
          <a:p>
            <a:pPr lvl="1"/>
            <a:r>
              <a:rPr lang="zh-CN" altLang="en-US" dirty="0"/>
              <a:t>当一台服务器处于</a:t>
            </a:r>
            <a:r>
              <a:rPr lang="en-US" altLang="zh-CN" dirty="0"/>
              <a:t>LOOKING</a:t>
            </a:r>
            <a:r>
              <a:rPr lang="zh-CN" altLang="en-US" dirty="0"/>
              <a:t>状态时，它就会向集群中所有其他机器发送消息，称这个消息为“投票”。在这个投票信息中包含了两个最基本的信息：所推举的服务器</a:t>
            </a:r>
            <a:r>
              <a:rPr lang="en-US" altLang="zh-CN" dirty="0"/>
              <a:t>SID</a:t>
            </a:r>
            <a:r>
              <a:rPr lang="zh-CN" altLang="en-US" dirty="0"/>
              <a:t>和</a:t>
            </a:r>
            <a:r>
              <a:rPr lang="en-US" altLang="zh-CN" dirty="0"/>
              <a:t>ZXID</a:t>
            </a:r>
            <a:r>
              <a:rPr lang="zh-CN" altLang="en-US" dirty="0"/>
              <a:t>，下文中将以（</a:t>
            </a:r>
            <a:r>
              <a:rPr lang="en-US" altLang="zh-CN" dirty="0"/>
              <a:t>SID</a:t>
            </a:r>
            <a:r>
              <a:rPr lang="zh-CN" altLang="en-US" dirty="0"/>
              <a:t>，</a:t>
            </a:r>
            <a:r>
              <a:rPr lang="en-US" altLang="zh-CN" dirty="0"/>
              <a:t>ZXID</a:t>
            </a:r>
            <a:r>
              <a:rPr lang="zh-CN" altLang="en-US" dirty="0"/>
              <a:t>）形式来标识一次投票信息。例如，如果当前服务器要推举</a:t>
            </a:r>
            <a:r>
              <a:rPr lang="en-US" altLang="zh-CN" dirty="0"/>
              <a:t>SID</a:t>
            </a:r>
            <a:r>
              <a:rPr lang="zh-CN" altLang="en-US" dirty="0"/>
              <a:t>为</a:t>
            </a:r>
            <a:r>
              <a:rPr lang="en-US" altLang="zh-CN" dirty="0"/>
              <a:t>1</a:t>
            </a:r>
            <a:r>
              <a:rPr lang="zh-CN" altLang="en-US" dirty="0"/>
              <a:t>、</a:t>
            </a:r>
            <a:r>
              <a:rPr lang="en-US" altLang="zh-CN" dirty="0"/>
              <a:t>ZXID</a:t>
            </a:r>
            <a:r>
              <a:rPr lang="zh-CN" altLang="en-US" dirty="0"/>
              <a:t>为</a:t>
            </a:r>
            <a:r>
              <a:rPr lang="en-US" altLang="zh-CN" dirty="0"/>
              <a:t>8</a:t>
            </a:r>
            <a:r>
              <a:rPr lang="zh-CN" altLang="en-US" dirty="0"/>
              <a:t>的服务器称为</a:t>
            </a:r>
            <a:r>
              <a:rPr lang="en-US" altLang="zh-CN" dirty="0"/>
              <a:t>Leader</a:t>
            </a:r>
            <a:r>
              <a:rPr lang="zh-CN" altLang="en-US" dirty="0"/>
              <a:t>，则它的本次投票信息可以表示为（</a:t>
            </a:r>
            <a:r>
              <a:rPr lang="en-US" altLang="zh-CN" dirty="0"/>
              <a:t>1</a:t>
            </a:r>
            <a:r>
              <a:rPr lang="zh-CN" altLang="en-US" dirty="0"/>
              <a:t>，</a:t>
            </a:r>
            <a:r>
              <a:rPr lang="en-US" altLang="zh-CN" dirty="0"/>
              <a:t>8</a:t>
            </a:r>
            <a:r>
              <a:rPr lang="zh-CN" altLang="en-US" dirty="0"/>
              <a:t>）。假设</a:t>
            </a:r>
            <a:r>
              <a:rPr lang="en-US" altLang="zh-CN" dirty="0" err="1"/>
              <a:t>ZooKeeper</a:t>
            </a:r>
            <a:r>
              <a:rPr lang="zh-CN" altLang="en-US" dirty="0"/>
              <a:t>集群由</a:t>
            </a:r>
            <a:r>
              <a:rPr lang="en-US" altLang="zh-CN" dirty="0"/>
              <a:t>5</a:t>
            </a:r>
            <a:r>
              <a:rPr lang="zh-CN" altLang="en-US" dirty="0"/>
              <a:t>台机器组成，</a:t>
            </a:r>
            <a:r>
              <a:rPr lang="en-US" altLang="zh-CN" dirty="0"/>
              <a:t>SID</a:t>
            </a:r>
            <a:r>
              <a:rPr lang="zh-CN" altLang="en-US" dirty="0"/>
              <a:t>分别为</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ZXID</a:t>
            </a:r>
            <a:r>
              <a:rPr lang="zh-CN" altLang="en-US" dirty="0"/>
              <a:t>分别为</a:t>
            </a:r>
            <a:r>
              <a:rPr lang="en-US" altLang="zh-CN" dirty="0"/>
              <a:t>9</a:t>
            </a:r>
            <a:r>
              <a:rPr lang="zh-CN" altLang="en-US" dirty="0"/>
              <a:t>、</a:t>
            </a:r>
            <a:r>
              <a:rPr lang="en-US" altLang="zh-CN" dirty="0"/>
              <a:t>9</a:t>
            </a:r>
            <a:r>
              <a:rPr lang="zh-CN" altLang="en-US" dirty="0"/>
              <a:t>、</a:t>
            </a:r>
            <a:r>
              <a:rPr lang="en-US" altLang="zh-CN" dirty="0"/>
              <a:t>9</a:t>
            </a:r>
            <a:r>
              <a:rPr lang="zh-CN" altLang="en-US" dirty="0"/>
              <a:t>、</a:t>
            </a:r>
            <a:r>
              <a:rPr lang="en-US" altLang="zh-CN" dirty="0"/>
              <a:t>8</a:t>
            </a:r>
            <a:r>
              <a:rPr lang="zh-CN" altLang="en-US" dirty="0"/>
              <a:t>、</a:t>
            </a:r>
            <a:r>
              <a:rPr lang="en-US" altLang="zh-CN" dirty="0"/>
              <a:t>8</a:t>
            </a:r>
            <a:r>
              <a:rPr lang="zh-CN" altLang="en-US" dirty="0"/>
              <a:t>，并且此时</a:t>
            </a:r>
            <a:r>
              <a:rPr lang="en-US" altLang="zh-CN" dirty="0"/>
              <a:t>SID</a:t>
            </a:r>
            <a:r>
              <a:rPr lang="zh-CN" altLang="en-US" dirty="0"/>
              <a:t>为</a:t>
            </a:r>
            <a:r>
              <a:rPr lang="en-US" altLang="zh-CN" dirty="0"/>
              <a:t>2</a:t>
            </a:r>
            <a:r>
              <a:rPr lang="zh-CN" altLang="en-US" dirty="0"/>
              <a:t>的机器是</a:t>
            </a:r>
            <a:r>
              <a:rPr lang="en-US" altLang="zh-CN" dirty="0"/>
              <a:t>Leader</a:t>
            </a:r>
            <a:r>
              <a:rPr lang="zh-CN" altLang="en-US" dirty="0"/>
              <a:t>。某一时刻，</a:t>
            </a:r>
            <a:r>
              <a:rPr lang="en-US" altLang="zh-CN" dirty="0"/>
              <a:t>1</a:t>
            </a:r>
            <a:r>
              <a:rPr lang="zh-CN" altLang="en-US" dirty="0"/>
              <a:t>和</a:t>
            </a:r>
            <a:r>
              <a:rPr lang="en-US" altLang="zh-CN" dirty="0"/>
              <a:t>2</a:t>
            </a:r>
            <a:r>
              <a:rPr lang="zh-CN" altLang="en-US" dirty="0"/>
              <a:t>所在的机器出现故障，因此集群开始进行</a:t>
            </a:r>
            <a:r>
              <a:rPr lang="en-US" altLang="zh-CN" dirty="0"/>
              <a:t>Leader</a:t>
            </a:r>
            <a:r>
              <a:rPr lang="zh-CN" altLang="en-US" dirty="0"/>
              <a:t>选举。</a:t>
            </a:r>
          </a:p>
          <a:p>
            <a:pPr lvl="1"/>
            <a:r>
              <a:rPr lang="zh-CN" altLang="en-US" dirty="0"/>
              <a:t>在第一次投票的时候，由于还无法检测到集群中其他机器的状态信息，因此每台机器都是将自己作为被推举的对象来进行投票，于是</a:t>
            </a:r>
            <a:r>
              <a:rPr lang="en-US" altLang="zh-CN" dirty="0"/>
              <a:t>SID</a:t>
            </a:r>
            <a:r>
              <a:rPr lang="zh-CN" altLang="en-US" dirty="0"/>
              <a:t>为</a:t>
            </a:r>
            <a:r>
              <a:rPr lang="en-US" altLang="zh-CN" dirty="0"/>
              <a:t>3</a:t>
            </a:r>
            <a:r>
              <a:rPr lang="zh-CN" altLang="en-US" dirty="0"/>
              <a:t>、</a:t>
            </a:r>
            <a:r>
              <a:rPr lang="en-US" altLang="zh-CN" dirty="0"/>
              <a:t>4</a:t>
            </a:r>
            <a:r>
              <a:rPr lang="zh-CN" altLang="en-US" dirty="0"/>
              <a:t>、</a:t>
            </a:r>
            <a:r>
              <a:rPr lang="en-US" altLang="zh-CN" dirty="0"/>
              <a:t>5</a:t>
            </a:r>
            <a:r>
              <a:rPr lang="zh-CN" altLang="en-US" dirty="0"/>
              <a:t>的机器，投票信息分别为：（</a:t>
            </a:r>
            <a:r>
              <a:rPr lang="en-US" altLang="zh-CN" dirty="0"/>
              <a:t>3</a:t>
            </a:r>
            <a:r>
              <a:rPr lang="zh-CN" altLang="en-US" dirty="0"/>
              <a:t>，</a:t>
            </a:r>
            <a:r>
              <a:rPr lang="en-US" altLang="zh-CN" dirty="0"/>
              <a:t>9</a:t>
            </a:r>
            <a:r>
              <a:rPr lang="zh-CN" altLang="en-US" dirty="0"/>
              <a:t>）、（</a:t>
            </a:r>
            <a:r>
              <a:rPr lang="en-US" altLang="zh-CN" dirty="0"/>
              <a:t>4</a:t>
            </a:r>
            <a:r>
              <a:rPr lang="zh-CN" altLang="en-US" dirty="0"/>
              <a:t>，</a:t>
            </a:r>
            <a:r>
              <a:rPr lang="en-US" altLang="zh-CN" dirty="0"/>
              <a:t>8</a:t>
            </a:r>
            <a:r>
              <a:rPr lang="zh-CN" altLang="en-US" dirty="0"/>
              <a:t>）、（</a:t>
            </a:r>
            <a:r>
              <a:rPr lang="en-US" altLang="zh-CN" dirty="0"/>
              <a:t>5</a:t>
            </a:r>
            <a:r>
              <a:rPr lang="zh-CN" altLang="en-US" dirty="0"/>
              <a:t>，</a:t>
            </a:r>
            <a:r>
              <a:rPr lang="en-US" altLang="zh-CN" dirty="0"/>
              <a:t>8</a:t>
            </a:r>
            <a:r>
              <a:rPr lang="zh-CN" altLang="en-US" dirty="0"/>
              <a:t>）。</a:t>
            </a:r>
          </a:p>
        </p:txBody>
      </p:sp>
    </p:spTree>
    <p:extLst>
      <p:ext uri="{BB962C8B-B14F-4D97-AF65-F5344CB8AC3E}">
        <p14:creationId xmlns:p14="http://schemas.microsoft.com/office/powerpoint/2010/main" val="1773831783"/>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9E3B5-2AB3-4CDE-83CB-1E7BC8EDCE9A}"/>
              </a:ext>
            </a:extLst>
          </p:cNvPr>
          <p:cNvSpPr>
            <a:spLocks noGrp="1"/>
          </p:cNvSpPr>
          <p:nvPr>
            <p:ph type="title"/>
          </p:nvPr>
        </p:nvSpPr>
        <p:spPr/>
        <p:txBody>
          <a:bodyPr/>
          <a:lstStyle/>
          <a:p>
            <a:r>
              <a:rPr lang="en-US" altLang="zh-CN" dirty="0"/>
              <a:t>TCP</a:t>
            </a:r>
            <a:r>
              <a:rPr lang="zh-CN" altLang="zh-CN" dirty="0"/>
              <a:t>版本的</a:t>
            </a:r>
            <a:r>
              <a:rPr lang="en-US" altLang="zh-CN" dirty="0" err="1"/>
              <a:t>FastLeaderElection</a:t>
            </a:r>
            <a:endParaRPr lang="zh-CN" altLang="en-US" dirty="0"/>
          </a:p>
        </p:txBody>
      </p:sp>
      <p:sp>
        <p:nvSpPr>
          <p:cNvPr id="3" name="内容占位符 2">
            <a:extLst>
              <a:ext uri="{FF2B5EF4-FFF2-40B4-BE49-F238E27FC236}">
                <a16:creationId xmlns:a16="http://schemas.microsoft.com/office/drawing/2014/main" id="{E4F09D70-3D90-42E4-AD26-4BD9BE3CFD4D}"/>
              </a:ext>
            </a:extLst>
          </p:cNvPr>
          <p:cNvSpPr>
            <a:spLocks noGrp="1"/>
          </p:cNvSpPr>
          <p:nvPr>
            <p:ph idx="1"/>
          </p:nvPr>
        </p:nvSpPr>
        <p:spPr/>
        <p:txBody>
          <a:bodyPr>
            <a:normAutofit fontScale="77500" lnSpcReduction="20000"/>
          </a:bodyPr>
          <a:lstStyle/>
          <a:p>
            <a:r>
              <a:rPr lang="en-US" altLang="zh-CN" dirty="0"/>
              <a:t>3</a:t>
            </a:r>
            <a:r>
              <a:rPr lang="zh-CN" altLang="en-US" dirty="0"/>
              <a:t>）变更投票</a:t>
            </a:r>
          </a:p>
          <a:p>
            <a:pPr lvl="1"/>
            <a:r>
              <a:rPr lang="zh-CN" altLang="en-US" dirty="0"/>
              <a:t>集群中每台机器发出自己的投票后，也会接受到来自集群中其他机器的投票。每台机器都会根据一定的规则，来处理收到的其他机器的投票，并以此来决定是否需要变更自己的投票。这个规则也称为了整个</a:t>
            </a:r>
            <a:r>
              <a:rPr lang="en-US" altLang="zh-CN" dirty="0"/>
              <a:t>Leader</a:t>
            </a:r>
            <a:r>
              <a:rPr lang="zh-CN" altLang="en-US" dirty="0"/>
              <a:t>选举算法的核心所在。为了便于描述，需要先定义一些名词。</a:t>
            </a:r>
          </a:p>
          <a:p>
            <a:pPr lvl="1"/>
            <a:r>
              <a:rPr lang="en-US" altLang="zh-CN" dirty="0" err="1"/>
              <a:t>vote_sid</a:t>
            </a:r>
            <a:r>
              <a:rPr lang="zh-CN" altLang="en-US" dirty="0"/>
              <a:t>：接收到的投票中所推举</a:t>
            </a:r>
            <a:r>
              <a:rPr lang="en-US" altLang="zh-CN" dirty="0"/>
              <a:t>Leader</a:t>
            </a:r>
            <a:r>
              <a:rPr lang="zh-CN" altLang="en-US" dirty="0"/>
              <a:t>服务器的</a:t>
            </a:r>
            <a:r>
              <a:rPr lang="en-US" altLang="zh-CN" dirty="0"/>
              <a:t>SID</a:t>
            </a:r>
            <a:r>
              <a:rPr lang="zh-CN" altLang="en-US" dirty="0"/>
              <a:t>。</a:t>
            </a:r>
          </a:p>
          <a:p>
            <a:pPr lvl="1"/>
            <a:r>
              <a:rPr lang="en-US" altLang="zh-CN" dirty="0" err="1"/>
              <a:t>vote_zxid</a:t>
            </a:r>
            <a:r>
              <a:rPr lang="zh-CN" altLang="en-US" dirty="0"/>
              <a:t>：接收到的投票中所推举</a:t>
            </a:r>
            <a:r>
              <a:rPr lang="en-US" altLang="zh-CN" dirty="0"/>
              <a:t>Leader</a:t>
            </a:r>
            <a:r>
              <a:rPr lang="zh-CN" altLang="en-US" dirty="0"/>
              <a:t>服务器的</a:t>
            </a:r>
            <a:r>
              <a:rPr lang="en-US" altLang="zh-CN" dirty="0"/>
              <a:t>ZXID</a:t>
            </a:r>
            <a:r>
              <a:rPr lang="zh-CN" altLang="en-US" dirty="0"/>
              <a:t>。</a:t>
            </a:r>
          </a:p>
          <a:p>
            <a:pPr lvl="1"/>
            <a:r>
              <a:rPr lang="en-US" altLang="zh-CN" dirty="0" err="1"/>
              <a:t>self_sid</a:t>
            </a:r>
            <a:r>
              <a:rPr lang="zh-CN" altLang="en-US" dirty="0"/>
              <a:t>：当前服务器自己的</a:t>
            </a:r>
            <a:r>
              <a:rPr lang="en-US" altLang="zh-CN" dirty="0"/>
              <a:t>SID</a:t>
            </a:r>
            <a:r>
              <a:rPr lang="zh-CN" altLang="en-US" dirty="0"/>
              <a:t>。</a:t>
            </a:r>
          </a:p>
          <a:p>
            <a:pPr lvl="1"/>
            <a:r>
              <a:rPr lang="en-US" altLang="zh-CN" dirty="0" err="1"/>
              <a:t>self_zxid</a:t>
            </a:r>
            <a:r>
              <a:rPr lang="zh-CN" altLang="en-US" dirty="0"/>
              <a:t>：当前服务器自己的</a:t>
            </a:r>
            <a:r>
              <a:rPr lang="en-US" altLang="zh-CN" dirty="0"/>
              <a:t>ZXID</a:t>
            </a:r>
            <a:r>
              <a:rPr lang="zh-CN" altLang="en-US" dirty="0"/>
              <a:t>。</a:t>
            </a:r>
          </a:p>
          <a:p>
            <a:pPr lvl="1"/>
            <a:r>
              <a:rPr lang="zh-CN" altLang="en-US" dirty="0"/>
              <a:t>每次对于收到的投票的处理，都是一次对（</a:t>
            </a:r>
            <a:r>
              <a:rPr lang="en-US" altLang="zh-CN" dirty="0" err="1"/>
              <a:t>vote_sid</a:t>
            </a:r>
            <a:r>
              <a:rPr lang="zh-CN" altLang="en-US" dirty="0"/>
              <a:t>，</a:t>
            </a:r>
            <a:r>
              <a:rPr lang="en-US" altLang="zh-CN" dirty="0" err="1"/>
              <a:t>vote_zxid</a:t>
            </a:r>
            <a:r>
              <a:rPr lang="zh-CN" altLang="en-US" dirty="0"/>
              <a:t>）和（</a:t>
            </a:r>
            <a:r>
              <a:rPr lang="en-US" altLang="zh-CN" dirty="0" err="1"/>
              <a:t>self_sid</a:t>
            </a:r>
            <a:r>
              <a:rPr lang="zh-CN" altLang="en-US" dirty="0"/>
              <a:t>，</a:t>
            </a:r>
            <a:r>
              <a:rPr lang="en-US" altLang="zh-CN" dirty="0" err="1"/>
              <a:t>self_zxid</a:t>
            </a:r>
            <a:r>
              <a:rPr lang="zh-CN" altLang="en-US" dirty="0"/>
              <a:t>）对比的过程。规则如下：</a:t>
            </a:r>
          </a:p>
          <a:p>
            <a:pPr lvl="1"/>
            <a:r>
              <a:rPr lang="zh-CN" altLang="en-US" dirty="0"/>
              <a:t>规则</a:t>
            </a:r>
            <a:r>
              <a:rPr lang="en-US" altLang="zh-CN" dirty="0"/>
              <a:t>1</a:t>
            </a:r>
            <a:r>
              <a:rPr lang="zh-CN" altLang="en-US" dirty="0"/>
              <a:t>：如果</a:t>
            </a:r>
            <a:r>
              <a:rPr lang="en-US" altLang="zh-CN" dirty="0" err="1"/>
              <a:t>vote_zxid</a:t>
            </a:r>
            <a:r>
              <a:rPr lang="en-US" altLang="zh-CN" dirty="0"/>
              <a:t> &gt; </a:t>
            </a:r>
            <a:r>
              <a:rPr lang="en-US" altLang="zh-CN" dirty="0" err="1"/>
              <a:t>self_zxid</a:t>
            </a:r>
            <a:r>
              <a:rPr lang="zh-CN" altLang="en-US" dirty="0"/>
              <a:t>，就认可当前收到的投票，并在此将该投票发送出去。</a:t>
            </a:r>
          </a:p>
          <a:p>
            <a:pPr lvl="1"/>
            <a:r>
              <a:rPr lang="zh-CN" altLang="en-US" dirty="0"/>
              <a:t>规则</a:t>
            </a:r>
            <a:r>
              <a:rPr lang="en-US" altLang="zh-CN" dirty="0"/>
              <a:t>2</a:t>
            </a:r>
            <a:r>
              <a:rPr lang="zh-CN" altLang="en-US" dirty="0"/>
              <a:t>：如果</a:t>
            </a:r>
            <a:r>
              <a:rPr lang="en-US" altLang="zh-CN" dirty="0" err="1"/>
              <a:t>vote_zxid</a:t>
            </a:r>
            <a:r>
              <a:rPr lang="en-US" altLang="zh-CN" dirty="0"/>
              <a:t> &lt; </a:t>
            </a:r>
            <a:r>
              <a:rPr lang="en-US" altLang="zh-CN" dirty="0" err="1"/>
              <a:t>self_zxid</a:t>
            </a:r>
            <a:r>
              <a:rPr lang="zh-CN" altLang="en-US" dirty="0"/>
              <a:t>，那么就坚持自己的投票，不做任何变更。</a:t>
            </a:r>
          </a:p>
          <a:p>
            <a:pPr lvl="1"/>
            <a:r>
              <a:rPr lang="zh-CN" altLang="en-US" dirty="0"/>
              <a:t>规则</a:t>
            </a:r>
            <a:r>
              <a:rPr lang="en-US" altLang="zh-CN" dirty="0"/>
              <a:t>3</a:t>
            </a:r>
            <a:r>
              <a:rPr lang="zh-CN" altLang="en-US" dirty="0"/>
              <a:t>：如果</a:t>
            </a:r>
            <a:r>
              <a:rPr lang="en-US" altLang="zh-CN" dirty="0" err="1"/>
              <a:t>vote_zxid</a:t>
            </a:r>
            <a:r>
              <a:rPr lang="en-US" altLang="zh-CN" dirty="0"/>
              <a:t> = </a:t>
            </a:r>
            <a:r>
              <a:rPr lang="en-US" altLang="zh-CN" dirty="0" err="1"/>
              <a:t>self_zxid</a:t>
            </a:r>
            <a:r>
              <a:rPr lang="zh-CN" altLang="en-US" dirty="0"/>
              <a:t>，那么就对比二者的</a:t>
            </a:r>
            <a:r>
              <a:rPr lang="en-US" altLang="zh-CN" dirty="0"/>
              <a:t>SID</a:t>
            </a:r>
            <a:r>
              <a:rPr lang="zh-CN" altLang="en-US" dirty="0"/>
              <a:t>。如果</a:t>
            </a:r>
            <a:r>
              <a:rPr lang="en-US" altLang="zh-CN" dirty="0" err="1"/>
              <a:t>vote_sid</a:t>
            </a:r>
            <a:r>
              <a:rPr lang="en-US" altLang="zh-CN" dirty="0"/>
              <a:t> &gt; </a:t>
            </a:r>
            <a:r>
              <a:rPr lang="en-US" altLang="zh-CN" dirty="0" err="1"/>
              <a:t>self_sid</a:t>
            </a:r>
            <a:r>
              <a:rPr lang="zh-CN" altLang="en-US" dirty="0"/>
              <a:t>，那么就认可当前收到的投票，并在此将该投票发送出去；否则就坚持自己的投票，不做任何变更。</a:t>
            </a:r>
          </a:p>
        </p:txBody>
      </p:sp>
    </p:spTree>
    <p:extLst>
      <p:ext uri="{BB962C8B-B14F-4D97-AF65-F5344CB8AC3E}">
        <p14:creationId xmlns:p14="http://schemas.microsoft.com/office/powerpoint/2010/main" val="4177561174"/>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9E3B5-2AB3-4CDE-83CB-1E7BC8EDCE9A}"/>
              </a:ext>
            </a:extLst>
          </p:cNvPr>
          <p:cNvSpPr>
            <a:spLocks noGrp="1"/>
          </p:cNvSpPr>
          <p:nvPr>
            <p:ph type="title"/>
          </p:nvPr>
        </p:nvSpPr>
        <p:spPr/>
        <p:txBody>
          <a:bodyPr/>
          <a:lstStyle/>
          <a:p>
            <a:r>
              <a:rPr lang="en-US" altLang="zh-CN" dirty="0"/>
              <a:t>TCP</a:t>
            </a:r>
            <a:r>
              <a:rPr lang="zh-CN" altLang="zh-CN" dirty="0"/>
              <a:t>版本的</a:t>
            </a:r>
            <a:r>
              <a:rPr lang="en-US" altLang="zh-CN" dirty="0" err="1"/>
              <a:t>FastLeaderElection</a:t>
            </a:r>
            <a:endParaRPr lang="zh-CN" altLang="en-US" dirty="0"/>
          </a:p>
        </p:txBody>
      </p:sp>
      <p:grpSp>
        <p:nvGrpSpPr>
          <p:cNvPr id="4" name="画布 21977">
            <a:extLst>
              <a:ext uri="{FF2B5EF4-FFF2-40B4-BE49-F238E27FC236}">
                <a16:creationId xmlns:a16="http://schemas.microsoft.com/office/drawing/2014/main" id="{FD08C784-6742-4F10-B9A8-DFE6D746E4C1}"/>
              </a:ext>
            </a:extLst>
          </p:cNvPr>
          <p:cNvGrpSpPr/>
          <p:nvPr/>
        </p:nvGrpSpPr>
        <p:grpSpPr>
          <a:xfrm>
            <a:off x="2160709" y="946316"/>
            <a:ext cx="4822581" cy="2570782"/>
            <a:chOff x="238125" y="36312"/>
            <a:chExt cx="4822581" cy="2570782"/>
          </a:xfrm>
        </p:grpSpPr>
        <p:sp>
          <p:nvSpPr>
            <p:cNvPr id="6" name="文本框 98">
              <a:extLst>
                <a:ext uri="{FF2B5EF4-FFF2-40B4-BE49-F238E27FC236}">
                  <a16:creationId xmlns:a16="http://schemas.microsoft.com/office/drawing/2014/main" id="{136F1ECC-3A8E-4067-A8D1-D69E0D656F5C}"/>
                </a:ext>
              </a:extLst>
            </p:cNvPr>
            <p:cNvSpPr txBox="1"/>
            <p:nvPr/>
          </p:nvSpPr>
          <p:spPr>
            <a:xfrm>
              <a:off x="4527941" y="2332990"/>
              <a:ext cx="532765" cy="2730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时间轴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98">
              <a:extLst>
                <a:ext uri="{FF2B5EF4-FFF2-40B4-BE49-F238E27FC236}">
                  <a16:creationId xmlns:a16="http://schemas.microsoft.com/office/drawing/2014/main" id="{775B0B45-5328-4BC5-ADA5-BC9AA250A2F2}"/>
                </a:ext>
              </a:extLst>
            </p:cNvPr>
            <p:cNvSpPr txBox="1"/>
            <p:nvPr/>
          </p:nvSpPr>
          <p:spPr>
            <a:xfrm>
              <a:off x="1633808" y="1896238"/>
              <a:ext cx="1218565" cy="4762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收到两个投票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9</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）和（</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8</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98">
              <a:extLst>
                <a:ext uri="{FF2B5EF4-FFF2-40B4-BE49-F238E27FC236}">
                  <a16:creationId xmlns:a16="http://schemas.microsoft.com/office/drawing/2014/main" id="{5CE8377F-0C60-46DE-B7B4-15B9C553A0D6}"/>
                </a:ext>
              </a:extLst>
            </p:cNvPr>
            <p:cNvSpPr txBox="1"/>
            <p:nvPr/>
          </p:nvSpPr>
          <p:spPr>
            <a:xfrm>
              <a:off x="2788873" y="1896239"/>
              <a:ext cx="647065" cy="47371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变更投票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9</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98">
              <a:extLst>
                <a:ext uri="{FF2B5EF4-FFF2-40B4-BE49-F238E27FC236}">
                  <a16:creationId xmlns:a16="http://schemas.microsoft.com/office/drawing/2014/main" id="{BBE903F6-8116-4E12-A480-962016B72AC8}"/>
                </a:ext>
              </a:extLst>
            </p:cNvPr>
            <p:cNvSpPr txBox="1"/>
            <p:nvPr/>
          </p:nvSpPr>
          <p:spPr>
            <a:xfrm>
              <a:off x="3849323" y="2096263"/>
              <a:ext cx="847090" cy="2736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选举服务器</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8">
              <a:extLst>
                <a:ext uri="{FF2B5EF4-FFF2-40B4-BE49-F238E27FC236}">
                  <a16:creationId xmlns:a16="http://schemas.microsoft.com/office/drawing/2014/main" id="{02962010-74B9-428A-914C-03A11FCF3535}"/>
                </a:ext>
              </a:extLst>
            </p:cNvPr>
            <p:cNvSpPr txBox="1"/>
            <p:nvPr/>
          </p:nvSpPr>
          <p:spPr>
            <a:xfrm>
              <a:off x="1633808" y="1371962"/>
              <a:ext cx="1218565" cy="4762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收到两个投票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9</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）和（</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8</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98">
              <a:extLst>
                <a:ext uri="{FF2B5EF4-FFF2-40B4-BE49-F238E27FC236}">
                  <a16:creationId xmlns:a16="http://schemas.microsoft.com/office/drawing/2014/main" id="{F5119F23-56D4-4FC9-AB1D-F4E2DDB308F5}"/>
                </a:ext>
              </a:extLst>
            </p:cNvPr>
            <p:cNvSpPr txBox="1"/>
            <p:nvPr/>
          </p:nvSpPr>
          <p:spPr>
            <a:xfrm>
              <a:off x="2788873" y="1371962"/>
              <a:ext cx="647065" cy="473711"/>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变更投票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9</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98">
              <a:extLst>
                <a:ext uri="{FF2B5EF4-FFF2-40B4-BE49-F238E27FC236}">
                  <a16:creationId xmlns:a16="http://schemas.microsoft.com/office/drawing/2014/main" id="{EF95E215-3558-4E56-B6EA-97CF032AA58E}"/>
                </a:ext>
              </a:extLst>
            </p:cNvPr>
            <p:cNvSpPr txBox="1"/>
            <p:nvPr/>
          </p:nvSpPr>
          <p:spPr>
            <a:xfrm>
              <a:off x="3849323" y="1571987"/>
              <a:ext cx="847090" cy="2736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选举服务器</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98">
              <a:extLst>
                <a:ext uri="{FF2B5EF4-FFF2-40B4-BE49-F238E27FC236}">
                  <a16:creationId xmlns:a16="http://schemas.microsoft.com/office/drawing/2014/main" id="{8332F425-228F-495A-8DC5-252CB6C55AC4}"/>
                </a:ext>
              </a:extLst>
            </p:cNvPr>
            <p:cNvSpPr txBox="1"/>
            <p:nvPr/>
          </p:nvSpPr>
          <p:spPr>
            <a:xfrm>
              <a:off x="1633664" y="835928"/>
              <a:ext cx="1218565" cy="4762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收到两个投票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8</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）和（</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8</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98">
              <a:extLst>
                <a:ext uri="{FF2B5EF4-FFF2-40B4-BE49-F238E27FC236}">
                  <a16:creationId xmlns:a16="http://schemas.microsoft.com/office/drawing/2014/main" id="{5C1E0F08-6458-42A6-9801-C243C9383866}"/>
                </a:ext>
              </a:extLst>
            </p:cNvPr>
            <p:cNvSpPr txBox="1"/>
            <p:nvPr/>
          </p:nvSpPr>
          <p:spPr>
            <a:xfrm>
              <a:off x="2788384" y="1036192"/>
              <a:ext cx="532765" cy="274278"/>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不变更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98">
              <a:extLst>
                <a:ext uri="{FF2B5EF4-FFF2-40B4-BE49-F238E27FC236}">
                  <a16:creationId xmlns:a16="http://schemas.microsoft.com/office/drawing/2014/main" id="{4C6C0239-92FA-4AB4-998B-8F90C6724914}"/>
                </a:ext>
              </a:extLst>
            </p:cNvPr>
            <p:cNvSpPr txBox="1"/>
            <p:nvPr/>
          </p:nvSpPr>
          <p:spPr>
            <a:xfrm>
              <a:off x="3849323" y="1036192"/>
              <a:ext cx="847090" cy="2736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选举服务器</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78759B07-48D6-4CC5-A47E-031E5476D2ED}"/>
                </a:ext>
              </a:extLst>
            </p:cNvPr>
            <p:cNvCxnSpPr/>
            <p:nvPr/>
          </p:nvCxnSpPr>
          <p:spPr>
            <a:xfrm flipV="1">
              <a:off x="885190" y="255939"/>
              <a:ext cx="4120564" cy="18498"/>
            </a:xfrm>
            <a:prstGeom prst="straightConnector1">
              <a:avLst/>
            </a:prstGeom>
            <a:ln w="12700">
              <a:prstDash val="lgDash"/>
              <a:tailEnd type="triangle"/>
            </a:ln>
          </p:spPr>
          <p:style>
            <a:lnRef idx="1">
              <a:schemeClr val="dk1"/>
            </a:lnRef>
            <a:fillRef idx="0">
              <a:schemeClr val="dk1"/>
            </a:fillRef>
            <a:effectRef idx="0">
              <a:schemeClr val="dk1"/>
            </a:effectRef>
            <a:fontRef idx="minor">
              <a:schemeClr val="tx1"/>
            </a:fontRef>
          </p:style>
        </p:cxnSp>
        <p:sp>
          <p:nvSpPr>
            <p:cNvPr id="17" name="文本框 21860">
              <a:extLst>
                <a:ext uri="{FF2B5EF4-FFF2-40B4-BE49-F238E27FC236}">
                  <a16:creationId xmlns:a16="http://schemas.microsoft.com/office/drawing/2014/main" id="{762D38F0-28BA-4F80-8E3B-8722C812FC05}"/>
                </a:ext>
              </a:extLst>
            </p:cNvPr>
            <p:cNvSpPr txBox="1"/>
            <p:nvPr/>
          </p:nvSpPr>
          <p:spPr>
            <a:xfrm>
              <a:off x="238125" y="36312"/>
              <a:ext cx="647065" cy="4762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Server1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9</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F2980EC9-841C-4669-8873-454524EFDB40}"/>
                </a:ext>
              </a:extLst>
            </p:cNvPr>
            <p:cNvCxnSpPr/>
            <p:nvPr/>
          </p:nvCxnSpPr>
          <p:spPr>
            <a:xfrm flipV="1">
              <a:off x="885682" y="779017"/>
              <a:ext cx="4120515" cy="18415"/>
            </a:xfrm>
            <a:prstGeom prst="straightConnector1">
              <a:avLst/>
            </a:prstGeom>
            <a:ln w="12700">
              <a:prstDash val="lgDash"/>
              <a:tailEnd type="triangle"/>
            </a:ln>
          </p:spPr>
          <p:style>
            <a:lnRef idx="1">
              <a:schemeClr val="dk1"/>
            </a:lnRef>
            <a:fillRef idx="0">
              <a:schemeClr val="dk1"/>
            </a:fillRef>
            <a:effectRef idx="0">
              <a:schemeClr val="dk1"/>
            </a:effectRef>
            <a:fontRef idx="minor">
              <a:schemeClr val="tx1"/>
            </a:fontRef>
          </p:style>
        </p:cxnSp>
        <p:sp>
          <p:nvSpPr>
            <p:cNvPr id="19" name="文本框 98">
              <a:extLst>
                <a:ext uri="{FF2B5EF4-FFF2-40B4-BE49-F238E27FC236}">
                  <a16:creationId xmlns:a16="http://schemas.microsoft.com/office/drawing/2014/main" id="{AA8A6046-2FBF-4490-B55E-6B4592D7F212}"/>
                </a:ext>
              </a:extLst>
            </p:cNvPr>
            <p:cNvSpPr txBox="1"/>
            <p:nvPr/>
          </p:nvSpPr>
          <p:spPr>
            <a:xfrm>
              <a:off x="238617" y="559942"/>
              <a:ext cx="647065" cy="4762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2</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9</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0" name="直接箭头连接符 19">
              <a:extLst>
                <a:ext uri="{FF2B5EF4-FFF2-40B4-BE49-F238E27FC236}">
                  <a16:creationId xmlns:a16="http://schemas.microsoft.com/office/drawing/2014/main" id="{8349BADF-F682-4C77-9343-678FB0C61B23}"/>
                </a:ext>
              </a:extLst>
            </p:cNvPr>
            <p:cNvCxnSpPr/>
            <p:nvPr/>
          </p:nvCxnSpPr>
          <p:spPr>
            <a:xfrm flipV="1">
              <a:off x="885679" y="1306557"/>
              <a:ext cx="4120515" cy="1841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1" name="文本框 98">
              <a:extLst>
                <a:ext uri="{FF2B5EF4-FFF2-40B4-BE49-F238E27FC236}">
                  <a16:creationId xmlns:a16="http://schemas.microsoft.com/office/drawing/2014/main" id="{97DE3098-BEBB-471A-A4AE-A1DC45087CB3}"/>
                </a:ext>
              </a:extLst>
            </p:cNvPr>
            <p:cNvSpPr txBox="1"/>
            <p:nvPr/>
          </p:nvSpPr>
          <p:spPr>
            <a:xfrm>
              <a:off x="238614" y="1087482"/>
              <a:ext cx="647065" cy="4762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3</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9</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5BC8E73C-26A6-402B-AD37-B435C6AD471E}"/>
                </a:ext>
              </a:extLst>
            </p:cNvPr>
            <p:cNvCxnSpPr/>
            <p:nvPr/>
          </p:nvCxnSpPr>
          <p:spPr>
            <a:xfrm flipV="1">
              <a:off x="885679" y="1829797"/>
              <a:ext cx="4120515" cy="1841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文本框 98">
              <a:extLst>
                <a:ext uri="{FF2B5EF4-FFF2-40B4-BE49-F238E27FC236}">
                  <a16:creationId xmlns:a16="http://schemas.microsoft.com/office/drawing/2014/main" id="{F6A72610-79B3-45EA-97F5-7F321B9E1EDF}"/>
                </a:ext>
              </a:extLst>
            </p:cNvPr>
            <p:cNvSpPr txBox="1"/>
            <p:nvPr/>
          </p:nvSpPr>
          <p:spPr>
            <a:xfrm>
              <a:off x="238614" y="1610722"/>
              <a:ext cx="647065" cy="4762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4</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8</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B9296615-D618-4E82-8547-E69055F8F106}"/>
                </a:ext>
              </a:extLst>
            </p:cNvPr>
            <p:cNvCxnSpPr/>
            <p:nvPr/>
          </p:nvCxnSpPr>
          <p:spPr>
            <a:xfrm flipV="1">
              <a:off x="885682" y="2349919"/>
              <a:ext cx="4120515" cy="1841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5" name="文本框 98">
              <a:extLst>
                <a:ext uri="{FF2B5EF4-FFF2-40B4-BE49-F238E27FC236}">
                  <a16:creationId xmlns:a16="http://schemas.microsoft.com/office/drawing/2014/main" id="{BC0F138F-8806-46EF-956D-9F81FA80074F}"/>
                </a:ext>
              </a:extLst>
            </p:cNvPr>
            <p:cNvSpPr txBox="1"/>
            <p:nvPr/>
          </p:nvSpPr>
          <p:spPr>
            <a:xfrm>
              <a:off x="238617" y="2130844"/>
              <a:ext cx="647065" cy="4762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Server5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5</a:t>
              </a:r>
              <a:r>
                <a:rPr lang="zh-CN" sz="9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8</a:t>
              </a:r>
              <a:r>
                <a:rPr lang="zh-CN" sz="900"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6" name="闪电形 25">
              <a:extLst>
                <a:ext uri="{FF2B5EF4-FFF2-40B4-BE49-F238E27FC236}">
                  <a16:creationId xmlns:a16="http://schemas.microsoft.com/office/drawing/2014/main" id="{92167AB8-C5AE-4D54-9956-E129E2553667}"/>
                </a:ext>
              </a:extLst>
            </p:cNvPr>
            <p:cNvSpPr/>
            <p:nvPr/>
          </p:nvSpPr>
          <p:spPr>
            <a:xfrm>
              <a:off x="750867" y="100789"/>
              <a:ext cx="246184" cy="308462"/>
            </a:xfrm>
            <a:prstGeom prst="lightningBol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闪电形 26">
              <a:extLst>
                <a:ext uri="{FF2B5EF4-FFF2-40B4-BE49-F238E27FC236}">
                  <a16:creationId xmlns:a16="http://schemas.microsoft.com/office/drawing/2014/main" id="{7EDF3E51-E604-48A9-9912-091032BACEB1}"/>
                </a:ext>
              </a:extLst>
            </p:cNvPr>
            <p:cNvSpPr/>
            <p:nvPr/>
          </p:nvSpPr>
          <p:spPr>
            <a:xfrm>
              <a:off x="751306" y="624421"/>
              <a:ext cx="245745" cy="307975"/>
            </a:xfrm>
            <a:prstGeom prst="lightningBol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8" name="直接箭头连接符 27">
              <a:extLst>
                <a:ext uri="{FF2B5EF4-FFF2-40B4-BE49-F238E27FC236}">
                  <a16:creationId xmlns:a16="http://schemas.microsoft.com/office/drawing/2014/main" id="{2D824531-51E4-4556-8E17-3887C08610A2}"/>
                </a:ext>
              </a:extLst>
            </p:cNvPr>
            <p:cNvCxnSpPr/>
            <p:nvPr/>
          </p:nvCxnSpPr>
          <p:spPr>
            <a:xfrm>
              <a:off x="885682" y="1324972"/>
              <a:ext cx="748126" cy="520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EA12D7E1-965E-4833-BBBD-C41BAF61C488}"/>
                </a:ext>
              </a:extLst>
            </p:cNvPr>
            <p:cNvCxnSpPr/>
            <p:nvPr/>
          </p:nvCxnSpPr>
          <p:spPr>
            <a:xfrm>
              <a:off x="885682" y="1324972"/>
              <a:ext cx="748126" cy="1043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F2CE1E24-5E2D-4273-AE7D-0C623BB1BFE1}"/>
                </a:ext>
              </a:extLst>
            </p:cNvPr>
            <p:cNvCxnSpPr/>
            <p:nvPr/>
          </p:nvCxnSpPr>
          <p:spPr>
            <a:xfrm flipV="1">
              <a:off x="885679" y="1312179"/>
              <a:ext cx="714521" cy="536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E6555872-A27D-465D-BA19-50A833DAE075}"/>
                </a:ext>
              </a:extLst>
            </p:cNvPr>
            <p:cNvCxnSpPr/>
            <p:nvPr/>
          </p:nvCxnSpPr>
          <p:spPr>
            <a:xfrm>
              <a:off x="885679" y="1848847"/>
              <a:ext cx="714521" cy="5194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148C4BAC-0FF2-4A45-8A85-29F506FD3424}"/>
                </a:ext>
              </a:extLst>
            </p:cNvPr>
            <p:cNvCxnSpPr/>
            <p:nvPr/>
          </p:nvCxnSpPr>
          <p:spPr>
            <a:xfrm flipV="1">
              <a:off x="885682" y="1312178"/>
              <a:ext cx="644180" cy="1056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5F16C098-B517-4761-B807-8F24493B22FA}"/>
                </a:ext>
              </a:extLst>
            </p:cNvPr>
            <p:cNvCxnSpPr/>
            <p:nvPr/>
          </p:nvCxnSpPr>
          <p:spPr>
            <a:xfrm flipV="1">
              <a:off x="885682" y="1848847"/>
              <a:ext cx="714518" cy="523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F04307C2-0CAA-43B1-91C1-9777FF366875}"/>
                </a:ext>
              </a:extLst>
            </p:cNvPr>
            <p:cNvCxnSpPr/>
            <p:nvPr/>
          </p:nvCxnSpPr>
          <p:spPr>
            <a:xfrm flipV="1">
              <a:off x="3505200" y="1312178"/>
              <a:ext cx="281354" cy="5176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3C68EBEE-68FD-4040-817B-DAB4F67B96F8}"/>
                </a:ext>
              </a:extLst>
            </p:cNvPr>
            <p:cNvCxnSpPr/>
            <p:nvPr/>
          </p:nvCxnSpPr>
          <p:spPr>
            <a:xfrm>
              <a:off x="3505200" y="1829797"/>
              <a:ext cx="281354" cy="538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9D2D05DF-DD98-42FE-B1BC-138370A44CAA}"/>
                </a:ext>
              </a:extLst>
            </p:cNvPr>
            <p:cNvCxnSpPr/>
            <p:nvPr/>
          </p:nvCxnSpPr>
          <p:spPr>
            <a:xfrm flipV="1">
              <a:off x="3505200" y="1306557"/>
              <a:ext cx="281354" cy="10617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E33235DF-F807-425C-8B48-8F969E29A5D9}"/>
                </a:ext>
              </a:extLst>
            </p:cNvPr>
            <p:cNvCxnSpPr/>
            <p:nvPr/>
          </p:nvCxnSpPr>
          <p:spPr>
            <a:xfrm flipV="1">
              <a:off x="3505200" y="1829797"/>
              <a:ext cx="281354" cy="542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 name="内容占位符 2">
            <a:extLst>
              <a:ext uri="{FF2B5EF4-FFF2-40B4-BE49-F238E27FC236}">
                <a16:creationId xmlns:a16="http://schemas.microsoft.com/office/drawing/2014/main" id="{E4F09D70-3D90-42E4-AD26-4BD9BE3CFD4D}"/>
              </a:ext>
            </a:extLst>
          </p:cNvPr>
          <p:cNvSpPr>
            <a:spLocks noGrp="1"/>
          </p:cNvSpPr>
          <p:nvPr>
            <p:ph idx="1"/>
          </p:nvPr>
        </p:nvSpPr>
        <p:spPr>
          <a:xfrm>
            <a:off x="628650" y="3450656"/>
            <a:ext cx="7886700" cy="1182066"/>
          </a:xfrm>
        </p:spPr>
        <p:txBody>
          <a:bodyPr>
            <a:normAutofit fontScale="92500" lnSpcReduction="10000"/>
          </a:bodyPr>
          <a:lstStyle/>
          <a:p>
            <a:r>
              <a:rPr lang="zh-CN" altLang="zh-CN" sz="1000" dirty="0"/>
              <a:t>根据上面的规则</a:t>
            </a:r>
            <a:r>
              <a:rPr lang="en-US" altLang="zh-CN" sz="1000" dirty="0"/>
              <a:t>1-2</a:t>
            </a:r>
            <a:r>
              <a:rPr lang="zh-CN" altLang="zh-CN" sz="1000" dirty="0"/>
              <a:t>，并结合</a:t>
            </a:r>
            <a:r>
              <a:rPr lang="zh-CN" altLang="en-US" sz="1000" dirty="0"/>
              <a:t>上图，</a:t>
            </a:r>
            <a:r>
              <a:rPr lang="zh-CN" altLang="zh-CN" sz="1000" dirty="0"/>
              <a:t>每台机器都把投票发出后，同时也会接收到来自另外两台机器的投票。</a:t>
            </a:r>
          </a:p>
          <a:p>
            <a:pPr lvl="0"/>
            <a:r>
              <a:rPr lang="zh-CN" altLang="zh-CN" sz="1000" dirty="0"/>
              <a:t>对于</a:t>
            </a:r>
            <a:r>
              <a:rPr lang="en-US" altLang="zh-CN" sz="1000" dirty="0"/>
              <a:t>Server3</a:t>
            </a:r>
            <a:r>
              <a:rPr lang="zh-CN" altLang="zh-CN" sz="1000" dirty="0"/>
              <a:t>来说，它接收到了（</a:t>
            </a:r>
            <a:r>
              <a:rPr lang="en-US" altLang="zh-CN" sz="1000" dirty="0"/>
              <a:t>4</a:t>
            </a:r>
            <a:r>
              <a:rPr lang="zh-CN" altLang="zh-CN" sz="1000" dirty="0"/>
              <a:t>，</a:t>
            </a:r>
            <a:r>
              <a:rPr lang="en-US" altLang="zh-CN" sz="1000" dirty="0"/>
              <a:t>8</a:t>
            </a:r>
            <a:r>
              <a:rPr lang="zh-CN" altLang="zh-CN" sz="1000" dirty="0"/>
              <a:t>）和（</a:t>
            </a:r>
            <a:r>
              <a:rPr lang="en-US" altLang="zh-CN" sz="1000" dirty="0"/>
              <a:t>5</a:t>
            </a:r>
            <a:r>
              <a:rPr lang="zh-CN" altLang="zh-CN" sz="1000" dirty="0"/>
              <a:t>，</a:t>
            </a:r>
            <a:r>
              <a:rPr lang="en-US" altLang="zh-CN" sz="1000" dirty="0"/>
              <a:t>8</a:t>
            </a:r>
            <a:r>
              <a:rPr lang="zh-CN" altLang="zh-CN" sz="1000" dirty="0"/>
              <a:t>）两个投票，对比后，由于自己的</a:t>
            </a:r>
            <a:r>
              <a:rPr lang="en-US" altLang="zh-CN" sz="1000" dirty="0"/>
              <a:t>ZXID</a:t>
            </a:r>
            <a:r>
              <a:rPr lang="zh-CN" altLang="zh-CN" sz="1000" dirty="0"/>
              <a:t>均大于接收到的两个投票，因此不需要做任何变更。</a:t>
            </a:r>
          </a:p>
          <a:p>
            <a:pPr lvl="0"/>
            <a:r>
              <a:rPr lang="zh-CN" altLang="zh-CN" sz="1000" dirty="0"/>
              <a:t>对于</a:t>
            </a:r>
            <a:r>
              <a:rPr lang="en-US" altLang="zh-CN" sz="1000" dirty="0"/>
              <a:t>Server4</a:t>
            </a:r>
            <a:r>
              <a:rPr lang="zh-CN" altLang="zh-CN" sz="1000" dirty="0"/>
              <a:t>来说，它接收到了（</a:t>
            </a:r>
            <a:r>
              <a:rPr lang="en-US" altLang="zh-CN" sz="1000" dirty="0"/>
              <a:t>3</a:t>
            </a:r>
            <a:r>
              <a:rPr lang="zh-CN" altLang="zh-CN" sz="1000" dirty="0"/>
              <a:t>，</a:t>
            </a:r>
            <a:r>
              <a:rPr lang="en-US" altLang="zh-CN" sz="1000" dirty="0"/>
              <a:t>9</a:t>
            </a:r>
            <a:r>
              <a:rPr lang="zh-CN" altLang="zh-CN" sz="1000" dirty="0"/>
              <a:t>）和（</a:t>
            </a:r>
            <a:r>
              <a:rPr lang="en-US" altLang="zh-CN" sz="1000" dirty="0"/>
              <a:t>5</a:t>
            </a:r>
            <a:r>
              <a:rPr lang="zh-CN" altLang="zh-CN" sz="1000" dirty="0"/>
              <a:t>，</a:t>
            </a:r>
            <a:r>
              <a:rPr lang="en-US" altLang="zh-CN" sz="1000" dirty="0"/>
              <a:t>8</a:t>
            </a:r>
            <a:r>
              <a:rPr lang="zh-CN" altLang="zh-CN" sz="1000" dirty="0"/>
              <a:t>）两个投票，对比后，由于（</a:t>
            </a:r>
            <a:r>
              <a:rPr lang="en-US" altLang="zh-CN" sz="1000" dirty="0"/>
              <a:t>3</a:t>
            </a:r>
            <a:r>
              <a:rPr lang="zh-CN" altLang="zh-CN" sz="1000" dirty="0"/>
              <a:t>，</a:t>
            </a:r>
            <a:r>
              <a:rPr lang="en-US" altLang="zh-CN" sz="1000" dirty="0"/>
              <a:t>9</a:t>
            </a:r>
            <a:r>
              <a:rPr lang="zh-CN" altLang="zh-CN" sz="1000" dirty="0"/>
              <a:t>）这个投票的</a:t>
            </a:r>
            <a:r>
              <a:rPr lang="en-US" altLang="zh-CN" sz="1000" dirty="0"/>
              <a:t>ZXID</a:t>
            </a:r>
            <a:r>
              <a:rPr lang="zh-CN" altLang="zh-CN" sz="1000" dirty="0"/>
              <a:t>大于自己，因此需要变更投票为（</a:t>
            </a:r>
            <a:r>
              <a:rPr lang="en-US" altLang="zh-CN" sz="1000" dirty="0"/>
              <a:t>3</a:t>
            </a:r>
            <a:r>
              <a:rPr lang="zh-CN" altLang="zh-CN" sz="1000" dirty="0"/>
              <a:t>，</a:t>
            </a:r>
            <a:r>
              <a:rPr lang="en-US" altLang="zh-CN" sz="1000" dirty="0"/>
              <a:t>9</a:t>
            </a:r>
            <a:r>
              <a:rPr lang="zh-CN" altLang="zh-CN" sz="1000" dirty="0"/>
              <a:t>），然后继续将这个投票发送给另外两台机器。</a:t>
            </a:r>
          </a:p>
          <a:p>
            <a:pPr lvl="0"/>
            <a:r>
              <a:rPr lang="zh-CN" altLang="zh-CN" sz="1000" dirty="0"/>
              <a:t>对于</a:t>
            </a:r>
            <a:r>
              <a:rPr lang="en-US" altLang="zh-CN" sz="1000" dirty="0"/>
              <a:t>Server5</a:t>
            </a:r>
            <a:r>
              <a:rPr lang="zh-CN" altLang="zh-CN" sz="1000" dirty="0"/>
              <a:t>来说，它接收到了（</a:t>
            </a:r>
            <a:r>
              <a:rPr lang="en-US" altLang="zh-CN" sz="1000" dirty="0"/>
              <a:t>3</a:t>
            </a:r>
            <a:r>
              <a:rPr lang="zh-CN" altLang="zh-CN" sz="1000" dirty="0"/>
              <a:t>，</a:t>
            </a:r>
            <a:r>
              <a:rPr lang="en-US" altLang="zh-CN" sz="1000" dirty="0"/>
              <a:t>9</a:t>
            </a:r>
            <a:r>
              <a:rPr lang="zh-CN" altLang="zh-CN" sz="1000" dirty="0"/>
              <a:t>）和（</a:t>
            </a:r>
            <a:r>
              <a:rPr lang="en-US" altLang="zh-CN" sz="1000" dirty="0"/>
              <a:t>4</a:t>
            </a:r>
            <a:r>
              <a:rPr lang="zh-CN" altLang="zh-CN" sz="1000" dirty="0"/>
              <a:t>，</a:t>
            </a:r>
            <a:r>
              <a:rPr lang="en-US" altLang="zh-CN" sz="1000" dirty="0"/>
              <a:t>8</a:t>
            </a:r>
            <a:r>
              <a:rPr lang="zh-CN" altLang="zh-CN" sz="1000" dirty="0"/>
              <a:t>）两个投票，对比后，由于（</a:t>
            </a:r>
            <a:r>
              <a:rPr lang="en-US" altLang="zh-CN" sz="1000" dirty="0"/>
              <a:t>3</a:t>
            </a:r>
            <a:r>
              <a:rPr lang="zh-CN" altLang="zh-CN" sz="1000" dirty="0"/>
              <a:t>，</a:t>
            </a:r>
            <a:r>
              <a:rPr lang="en-US" altLang="zh-CN" sz="1000" dirty="0"/>
              <a:t>9</a:t>
            </a:r>
            <a:r>
              <a:rPr lang="zh-CN" altLang="zh-CN" sz="1000" dirty="0"/>
              <a:t>）这个投票的</a:t>
            </a:r>
            <a:r>
              <a:rPr lang="en-US" altLang="zh-CN" sz="1000" dirty="0"/>
              <a:t>ZXID</a:t>
            </a:r>
            <a:r>
              <a:rPr lang="zh-CN" altLang="zh-CN" sz="1000" dirty="0"/>
              <a:t>大于自己，因此需要变更投票为（</a:t>
            </a:r>
            <a:r>
              <a:rPr lang="en-US" altLang="zh-CN" sz="1000" dirty="0"/>
              <a:t>3</a:t>
            </a:r>
            <a:r>
              <a:rPr lang="zh-CN" altLang="zh-CN" sz="1000" dirty="0"/>
              <a:t>，</a:t>
            </a:r>
            <a:r>
              <a:rPr lang="en-US" altLang="zh-CN" sz="1000" dirty="0"/>
              <a:t>9</a:t>
            </a:r>
            <a:r>
              <a:rPr lang="zh-CN" altLang="zh-CN" sz="1000" dirty="0"/>
              <a:t>），然后继续将这个投票发送给另外两台机器。</a:t>
            </a:r>
          </a:p>
        </p:txBody>
      </p:sp>
    </p:spTree>
    <p:extLst>
      <p:ext uri="{BB962C8B-B14F-4D97-AF65-F5344CB8AC3E}">
        <p14:creationId xmlns:p14="http://schemas.microsoft.com/office/powerpoint/2010/main" val="4048734535"/>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5C7CE-DBEA-460C-B22A-2AA927402505}"/>
              </a:ext>
            </a:extLst>
          </p:cNvPr>
          <p:cNvSpPr>
            <a:spLocks noGrp="1"/>
          </p:cNvSpPr>
          <p:nvPr>
            <p:ph type="title"/>
          </p:nvPr>
        </p:nvSpPr>
        <p:spPr/>
        <p:txBody>
          <a:bodyPr/>
          <a:lstStyle/>
          <a:p>
            <a:r>
              <a:rPr lang="en-US" altLang="zh-CN" dirty="0"/>
              <a:t>TCP</a:t>
            </a:r>
            <a:r>
              <a:rPr lang="zh-CN" altLang="zh-CN" dirty="0"/>
              <a:t>版本的</a:t>
            </a:r>
            <a:r>
              <a:rPr lang="en-US" altLang="zh-CN" dirty="0" err="1"/>
              <a:t>FastLeaderElection</a:t>
            </a:r>
            <a:endParaRPr lang="zh-CN" altLang="en-US" dirty="0"/>
          </a:p>
        </p:txBody>
      </p:sp>
      <p:sp>
        <p:nvSpPr>
          <p:cNvPr id="3" name="内容占位符 2">
            <a:extLst>
              <a:ext uri="{FF2B5EF4-FFF2-40B4-BE49-F238E27FC236}">
                <a16:creationId xmlns:a16="http://schemas.microsoft.com/office/drawing/2014/main" id="{CC3581D7-8A1D-4A9A-BAD6-FDBED1DFA815}"/>
              </a:ext>
            </a:extLst>
          </p:cNvPr>
          <p:cNvSpPr>
            <a:spLocks noGrp="1"/>
          </p:cNvSpPr>
          <p:nvPr>
            <p:ph idx="1"/>
          </p:nvPr>
        </p:nvSpPr>
        <p:spPr/>
        <p:txBody>
          <a:bodyPr>
            <a:normAutofit/>
          </a:bodyPr>
          <a:lstStyle/>
          <a:p>
            <a:r>
              <a:rPr lang="en-US" altLang="zh-CN" dirty="0"/>
              <a:t>4</a:t>
            </a:r>
            <a:r>
              <a:rPr lang="zh-CN" altLang="en-US" dirty="0"/>
              <a:t>）确定</a:t>
            </a:r>
            <a:r>
              <a:rPr lang="en-US" altLang="zh-CN" dirty="0"/>
              <a:t>Leader</a:t>
            </a:r>
          </a:p>
          <a:p>
            <a:pPr lvl="1"/>
            <a:r>
              <a:rPr lang="zh-CN" altLang="en-US" dirty="0"/>
              <a:t>经过第二次投票后，集群中的每台机器都会再次受到其他机器的投票，然后开始统计投票，如果一台机器收到了超过半数的相同的投票，那么这个投票对应的</a:t>
            </a:r>
            <a:r>
              <a:rPr lang="en-US" altLang="zh-CN" dirty="0"/>
              <a:t>SID</a:t>
            </a:r>
            <a:r>
              <a:rPr lang="zh-CN" altLang="en-US" dirty="0"/>
              <a:t>机器即为</a:t>
            </a:r>
            <a:r>
              <a:rPr lang="en-US" altLang="zh-CN" dirty="0"/>
              <a:t>Leader</a:t>
            </a:r>
            <a:r>
              <a:rPr lang="zh-CN" altLang="en-US" dirty="0"/>
              <a:t>。</a:t>
            </a:r>
          </a:p>
          <a:p>
            <a:pPr lvl="1"/>
            <a:r>
              <a:rPr lang="zh-CN" altLang="en-US" dirty="0"/>
              <a:t>例如，图</a:t>
            </a:r>
            <a:r>
              <a:rPr lang="en-US" altLang="zh-CN" dirty="0"/>
              <a:t>6-10</a:t>
            </a:r>
            <a:r>
              <a:rPr lang="zh-CN" altLang="en-US" dirty="0"/>
              <a:t>所示的</a:t>
            </a:r>
            <a:r>
              <a:rPr lang="en-US" altLang="zh-CN" dirty="0"/>
              <a:t>Leader</a:t>
            </a:r>
            <a:r>
              <a:rPr lang="zh-CN" altLang="en-US" dirty="0"/>
              <a:t>选举例子中，因为</a:t>
            </a:r>
            <a:r>
              <a:rPr lang="en-US" altLang="zh-CN" dirty="0" err="1"/>
              <a:t>ZooKeeper</a:t>
            </a:r>
            <a:r>
              <a:rPr lang="zh-CN" altLang="en-US" dirty="0"/>
              <a:t>集群的总机器数为</a:t>
            </a:r>
            <a:r>
              <a:rPr lang="en-US" altLang="zh-CN" dirty="0"/>
              <a:t>5</a:t>
            </a:r>
            <a:r>
              <a:rPr lang="zh-CN" altLang="en-US" dirty="0"/>
              <a:t>台，那么</a:t>
            </a:r>
          </a:p>
          <a:p>
            <a:pPr lvl="1"/>
            <a:r>
              <a:rPr lang="en-US" altLang="zh-CN" dirty="0"/>
              <a:t>quorum = 5/2 + 1 = 3</a:t>
            </a:r>
          </a:p>
          <a:p>
            <a:pPr lvl="1"/>
            <a:r>
              <a:rPr lang="zh-CN" altLang="en-US" dirty="0"/>
              <a:t>也就是说，只要接收到</a:t>
            </a:r>
            <a:r>
              <a:rPr lang="en-US" altLang="zh-CN" dirty="0"/>
              <a:t>3</a:t>
            </a:r>
            <a:r>
              <a:rPr lang="zh-CN" altLang="en-US" dirty="0"/>
              <a:t>个或</a:t>
            </a:r>
            <a:r>
              <a:rPr lang="en-US" altLang="zh-CN" dirty="0"/>
              <a:t>3</a:t>
            </a:r>
            <a:r>
              <a:rPr lang="zh-CN" altLang="en-US" dirty="0"/>
              <a:t>个以上（包含当前服务器自身）一致的投票即可。在这里，</a:t>
            </a:r>
            <a:r>
              <a:rPr lang="en-US" altLang="zh-CN" dirty="0"/>
              <a:t>Server3</a:t>
            </a:r>
            <a:r>
              <a:rPr lang="zh-CN" altLang="en-US" dirty="0"/>
              <a:t>、</a:t>
            </a:r>
            <a:r>
              <a:rPr lang="en-US" altLang="zh-CN" dirty="0"/>
              <a:t>Server4</a:t>
            </a:r>
            <a:r>
              <a:rPr lang="zh-CN" altLang="en-US" dirty="0"/>
              <a:t>和</a:t>
            </a:r>
            <a:r>
              <a:rPr lang="en-US" altLang="zh-CN" dirty="0"/>
              <a:t>Server5</a:t>
            </a:r>
            <a:r>
              <a:rPr lang="zh-CN" altLang="en-US" dirty="0"/>
              <a:t>都投票（</a:t>
            </a:r>
            <a:r>
              <a:rPr lang="en-US" altLang="zh-CN" dirty="0"/>
              <a:t>3</a:t>
            </a:r>
            <a:r>
              <a:rPr lang="zh-CN" altLang="en-US" dirty="0"/>
              <a:t>，</a:t>
            </a:r>
            <a:r>
              <a:rPr lang="en-US" altLang="zh-CN" dirty="0"/>
              <a:t>9</a:t>
            </a:r>
            <a:r>
              <a:rPr lang="zh-CN" altLang="en-US" dirty="0"/>
              <a:t>），因此确定了</a:t>
            </a:r>
            <a:r>
              <a:rPr lang="en-US" altLang="zh-CN" dirty="0"/>
              <a:t>Server3</a:t>
            </a:r>
            <a:r>
              <a:rPr lang="zh-CN" altLang="en-US" dirty="0"/>
              <a:t>为新一轮</a:t>
            </a:r>
            <a:r>
              <a:rPr lang="en-US" altLang="zh-CN" dirty="0"/>
              <a:t>Leader</a:t>
            </a:r>
            <a:r>
              <a:rPr lang="zh-CN" altLang="en-US" dirty="0"/>
              <a:t>。</a:t>
            </a:r>
          </a:p>
        </p:txBody>
      </p:sp>
    </p:spTree>
    <p:extLst>
      <p:ext uri="{BB962C8B-B14F-4D97-AF65-F5344CB8AC3E}">
        <p14:creationId xmlns:p14="http://schemas.microsoft.com/office/powerpoint/2010/main" val="3266550435"/>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5C7CE-DBEA-460C-B22A-2AA927402505}"/>
              </a:ext>
            </a:extLst>
          </p:cNvPr>
          <p:cNvSpPr>
            <a:spLocks noGrp="1"/>
          </p:cNvSpPr>
          <p:nvPr>
            <p:ph type="title"/>
          </p:nvPr>
        </p:nvSpPr>
        <p:spPr/>
        <p:txBody>
          <a:bodyPr/>
          <a:lstStyle/>
          <a:p>
            <a:r>
              <a:rPr lang="en-US" altLang="zh-CN" dirty="0"/>
              <a:t>TCP</a:t>
            </a:r>
            <a:r>
              <a:rPr lang="zh-CN" altLang="zh-CN" dirty="0"/>
              <a:t>版本的</a:t>
            </a:r>
            <a:r>
              <a:rPr lang="en-US" altLang="zh-CN" dirty="0" err="1"/>
              <a:t>FastLeaderElection</a:t>
            </a:r>
            <a:endParaRPr lang="zh-CN" altLang="en-US" dirty="0"/>
          </a:p>
        </p:txBody>
      </p:sp>
      <p:sp>
        <p:nvSpPr>
          <p:cNvPr id="3" name="内容占位符 2">
            <a:extLst>
              <a:ext uri="{FF2B5EF4-FFF2-40B4-BE49-F238E27FC236}">
                <a16:creationId xmlns:a16="http://schemas.microsoft.com/office/drawing/2014/main" id="{CC3581D7-8A1D-4A9A-BAD6-FDBED1DFA815}"/>
              </a:ext>
            </a:extLst>
          </p:cNvPr>
          <p:cNvSpPr>
            <a:spLocks noGrp="1"/>
          </p:cNvSpPr>
          <p:nvPr>
            <p:ph idx="1"/>
          </p:nvPr>
        </p:nvSpPr>
        <p:spPr/>
        <p:txBody>
          <a:bodyPr>
            <a:normAutofit/>
          </a:bodyPr>
          <a:lstStyle/>
          <a:p>
            <a:r>
              <a:rPr lang="zh-CN" altLang="en-US" dirty="0"/>
              <a:t>总结：</a:t>
            </a:r>
            <a:r>
              <a:rPr lang="zh-CN" altLang="zh-CN" dirty="0"/>
              <a:t>简单地说，通常哪台服务器上的</a:t>
            </a:r>
            <a:r>
              <a:rPr lang="zh-CN" altLang="zh-CN" b="1" dirty="0"/>
              <a:t>数据越新，那么越有可能成为</a:t>
            </a:r>
            <a:r>
              <a:rPr lang="en-US" altLang="zh-CN" b="1" dirty="0"/>
              <a:t>Leader</a:t>
            </a:r>
            <a:r>
              <a:rPr lang="zh-CN" altLang="zh-CN" dirty="0"/>
              <a:t>，原因很简单，数据越新，那么</a:t>
            </a:r>
            <a:r>
              <a:rPr lang="en-US" altLang="zh-CN" dirty="0"/>
              <a:t>ZXID</a:t>
            </a:r>
            <a:r>
              <a:rPr lang="zh-CN" altLang="zh-CN" dirty="0"/>
              <a:t>也就越大，也就越能够保证数据的恢复。当然，如果集群中有几个服务器</a:t>
            </a:r>
            <a:r>
              <a:rPr lang="zh-CN" altLang="zh-CN" b="1" dirty="0"/>
              <a:t>具有相同的</a:t>
            </a:r>
            <a:r>
              <a:rPr lang="en-US" altLang="zh-CN" b="1" dirty="0"/>
              <a:t>ZXID</a:t>
            </a:r>
            <a:r>
              <a:rPr lang="zh-CN" altLang="zh-CN" b="1" dirty="0"/>
              <a:t>，那么</a:t>
            </a:r>
            <a:r>
              <a:rPr lang="en-US" altLang="zh-CN" b="1" dirty="0"/>
              <a:t>SID</a:t>
            </a:r>
            <a:r>
              <a:rPr lang="zh-CN" altLang="zh-CN" b="1" dirty="0"/>
              <a:t>越大的那台服务器就成为</a:t>
            </a:r>
            <a:r>
              <a:rPr lang="en-US" altLang="zh-CN" b="1" dirty="0"/>
              <a:t>Leader</a:t>
            </a:r>
            <a:r>
              <a:rPr lang="zh-CN" altLang="zh-CN" dirty="0"/>
              <a:t>。</a:t>
            </a:r>
            <a:endParaRPr lang="zh-CN" altLang="en-US" dirty="0"/>
          </a:p>
        </p:txBody>
      </p:sp>
    </p:spTree>
    <p:extLst>
      <p:ext uri="{BB962C8B-B14F-4D97-AF65-F5344CB8AC3E}">
        <p14:creationId xmlns:p14="http://schemas.microsoft.com/office/powerpoint/2010/main" val="290336134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1F01F-B5A5-4717-A753-21E5ADCB7DE5}"/>
              </a:ext>
            </a:extLst>
          </p:cNvPr>
          <p:cNvSpPr>
            <a:spLocks noGrp="1"/>
          </p:cNvSpPr>
          <p:nvPr>
            <p:ph type="title"/>
          </p:nvPr>
        </p:nvSpPr>
        <p:spPr/>
        <p:txBody>
          <a:bodyPr/>
          <a:lstStyle/>
          <a:p>
            <a:r>
              <a:rPr lang="zh-CN" altLang="en-US" dirty="0"/>
              <a:t>分布式系统中进程同步</a:t>
            </a:r>
          </a:p>
        </p:txBody>
      </p:sp>
      <p:sp>
        <p:nvSpPr>
          <p:cNvPr id="3" name="内容占位符 2">
            <a:extLst>
              <a:ext uri="{FF2B5EF4-FFF2-40B4-BE49-F238E27FC236}">
                <a16:creationId xmlns:a16="http://schemas.microsoft.com/office/drawing/2014/main" id="{56ED86B4-58B9-4A10-829E-B82109719F5A}"/>
              </a:ext>
            </a:extLst>
          </p:cNvPr>
          <p:cNvSpPr>
            <a:spLocks noGrp="1"/>
          </p:cNvSpPr>
          <p:nvPr>
            <p:ph idx="1"/>
          </p:nvPr>
        </p:nvSpPr>
        <p:spPr/>
        <p:txBody>
          <a:bodyPr/>
          <a:lstStyle/>
          <a:p>
            <a:r>
              <a:rPr lang="zh-CN" altLang="zh-CN" dirty="0"/>
              <a:t>假设在</a:t>
            </a:r>
            <a:r>
              <a:rPr lang="en-US" altLang="zh-CN" dirty="0"/>
              <a:t>Server1</a:t>
            </a:r>
            <a:r>
              <a:rPr lang="zh-CN" altLang="zh-CN" dirty="0"/>
              <a:t>上挂载了一个资源，三个物理分布的进程都要竞争这个资源，但不希望它们同时进行访问，这时就需要一个协调器，来让三个进程有序地访问这个资源。这个协调器就是经常提到的锁，比如“</a:t>
            </a:r>
            <a:r>
              <a:rPr lang="en-US" altLang="zh-CN" dirty="0"/>
              <a:t>Process-1</a:t>
            </a:r>
            <a:r>
              <a:rPr lang="zh-CN" altLang="zh-CN" dirty="0"/>
              <a:t>”在使用该资源的时候会先去获得锁，“</a:t>
            </a:r>
            <a:r>
              <a:rPr lang="en-US" altLang="zh-CN" dirty="0"/>
              <a:t>Process-1</a:t>
            </a:r>
            <a:r>
              <a:rPr lang="zh-CN" altLang="zh-CN" dirty="0"/>
              <a:t>”获得锁之后会对该资源保持独占，这样其他进程就无法访问该资源，“</a:t>
            </a:r>
            <a:r>
              <a:rPr lang="en-US" altLang="zh-CN" dirty="0"/>
              <a:t>Process-1</a:t>
            </a:r>
            <a:r>
              <a:rPr lang="zh-CN" altLang="zh-CN" dirty="0"/>
              <a:t>”用完该资源后就将锁释放掉，让其他进程来获得锁。通过这个锁机制，就能保证分布式系统中多个进程能够有序地访问该临界资源。把这个分布式环境下的锁叫做分布式锁，这个分布式锁就是分布式协调技术实现的核心内容。</a:t>
            </a:r>
          </a:p>
        </p:txBody>
      </p:sp>
    </p:spTree>
    <p:extLst>
      <p:ext uri="{BB962C8B-B14F-4D97-AF65-F5344CB8AC3E}">
        <p14:creationId xmlns:p14="http://schemas.microsoft.com/office/powerpoint/2010/main" val="130865923"/>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6C71B-F8F8-4F13-9F10-128E745B3AC1}"/>
              </a:ext>
            </a:extLst>
          </p:cNvPr>
          <p:cNvSpPr>
            <a:spLocks noGrp="1"/>
          </p:cNvSpPr>
          <p:nvPr>
            <p:ph type="title"/>
          </p:nvPr>
        </p:nvSpPr>
        <p:spPr/>
        <p:txBody>
          <a:bodyPr/>
          <a:lstStyle/>
          <a:p>
            <a:r>
              <a:rPr lang="en-US" altLang="zh-CN" dirty="0"/>
              <a:t>6.5  </a:t>
            </a:r>
            <a:r>
              <a:rPr lang="en-US" altLang="zh-CN" dirty="0" err="1"/>
              <a:t>ZooKeeper</a:t>
            </a:r>
            <a:r>
              <a:rPr lang="zh-CN" altLang="en-US" dirty="0"/>
              <a:t>典型应用场景</a:t>
            </a:r>
          </a:p>
        </p:txBody>
      </p:sp>
      <p:sp>
        <p:nvSpPr>
          <p:cNvPr id="3" name="内容占位符 2">
            <a:extLst>
              <a:ext uri="{FF2B5EF4-FFF2-40B4-BE49-F238E27FC236}">
                <a16:creationId xmlns:a16="http://schemas.microsoft.com/office/drawing/2014/main" id="{6B220FF5-3C10-47C3-9EAE-3274980136BA}"/>
              </a:ext>
            </a:extLst>
          </p:cNvPr>
          <p:cNvSpPr>
            <a:spLocks noGrp="1"/>
          </p:cNvSpPr>
          <p:nvPr>
            <p:ph idx="1"/>
          </p:nvPr>
        </p:nvSpPr>
        <p:spPr/>
        <p:txBody>
          <a:bodyPr/>
          <a:lstStyle/>
          <a:p>
            <a:r>
              <a:rPr lang="en-US" altLang="zh-CN" dirty="0" err="1"/>
              <a:t>ZooKeeper</a:t>
            </a:r>
            <a:r>
              <a:rPr lang="zh-CN" altLang="zh-CN" dirty="0"/>
              <a:t>是一个典型的发布</a:t>
            </a:r>
            <a:r>
              <a:rPr lang="en-US" altLang="zh-CN" dirty="0"/>
              <a:t>/</a:t>
            </a:r>
            <a:r>
              <a:rPr lang="zh-CN" altLang="zh-CN" dirty="0"/>
              <a:t>订阅模式的分布式数据管理与协调框架，开发人员可以使用它进行分布式数据的发布与订阅。另一方面，通过</a:t>
            </a:r>
            <a:r>
              <a:rPr lang="en-US" altLang="zh-CN" dirty="0" err="1"/>
              <a:t>ZooKeeper</a:t>
            </a:r>
            <a:r>
              <a:rPr lang="zh-CN" altLang="zh-CN" dirty="0"/>
              <a:t>中丰富的数据节点类型进行交叉使用，配合</a:t>
            </a:r>
            <a:r>
              <a:rPr lang="en-US" altLang="zh-CN" dirty="0"/>
              <a:t>Watcher</a:t>
            </a:r>
            <a:r>
              <a:rPr lang="zh-CN" altLang="zh-CN" dirty="0"/>
              <a:t>事件通知机制，可以非常方便地构建一系列分布式应用中都会涉及的核心功能，如数据发布</a:t>
            </a:r>
            <a:r>
              <a:rPr lang="en-US" altLang="zh-CN" dirty="0"/>
              <a:t>/</a:t>
            </a:r>
            <a:r>
              <a:rPr lang="zh-CN" altLang="zh-CN" dirty="0"/>
              <a:t>订阅、负载均衡、命名服务、分布式协调</a:t>
            </a:r>
            <a:r>
              <a:rPr lang="en-US" altLang="zh-CN" dirty="0"/>
              <a:t>/</a:t>
            </a:r>
            <a:r>
              <a:rPr lang="zh-CN" altLang="zh-CN" dirty="0"/>
              <a:t>通知、集群管理、</a:t>
            </a:r>
            <a:r>
              <a:rPr lang="en-US" altLang="zh-CN" dirty="0"/>
              <a:t>Master</a:t>
            </a:r>
            <a:r>
              <a:rPr lang="zh-CN" altLang="zh-CN" dirty="0"/>
              <a:t>选举、分布式锁、分布式队列等。</a:t>
            </a:r>
            <a:endParaRPr lang="zh-CN" altLang="en-US" dirty="0"/>
          </a:p>
        </p:txBody>
      </p:sp>
    </p:spTree>
    <p:extLst>
      <p:ext uri="{BB962C8B-B14F-4D97-AF65-F5344CB8AC3E}">
        <p14:creationId xmlns:p14="http://schemas.microsoft.com/office/powerpoint/2010/main" val="1612876905"/>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BF372-E2E2-4177-ADE9-CAC127C2A4DE}"/>
              </a:ext>
            </a:extLst>
          </p:cNvPr>
          <p:cNvSpPr>
            <a:spLocks noGrp="1"/>
          </p:cNvSpPr>
          <p:nvPr>
            <p:ph type="title"/>
          </p:nvPr>
        </p:nvSpPr>
        <p:spPr/>
        <p:txBody>
          <a:bodyPr/>
          <a:lstStyle/>
          <a:p>
            <a:r>
              <a:rPr lang="en-US" altLang="zh-CN" dirty="0"/>
              <a:t>6.5.1  </a:t>
            </a:r>
            <a:r>
              <a:rPr lang="zh-CN" altLang="en-US" dirty="0"/>
              <a:t>数据发布</a:t>
            </a:r>
            <a:r>
              <a:rPr lang="en-US" altLang="zh-CN" dirty="0"/>
              <a:t>/</a:t>
            </a:r>
            <a:r>
              <a:rPr lang="zh-CN" altLang="en-US" dirty="0"/>
              <a:t>订阅</a:t>
            </a:r>
          </a:p>
        </p:txBody>
      </p:sp>
      <p:sp>
        <p:nvSpPr>
          <p:cNvPr id="3" name="内容占位符 2">
            <a:extLst>
              <a:ext uri="{FF2B5EF4-FFF2-40B4-BE49-F238E27FC236}">
                <a16:creationId xmlns:a16="http://schemas.microsoft.com/office/drawing/2014/main" id="{A73D71ED-DD90-494C-A61D-843AF32FC4AE}"/>
              </a:ext>
            </a:extLst>
          </p:cNvPr>
          <p:cNvSpPr>
            <a:spLocks noGrp="1"/>
          </p:cNvSpPr>
          <p:nvPr>
            <p:ph idx="1"/>
          </p:nvPr>
        </p:nvSpPr>
        <p:spPr/>
        <p:txBody>
          <a:bodyPr>
            <a:normAutofit fontScale="92500" lnSpcReduction="10000"/>
          </a:bodyPr>
          <a:lstStyle/>
          <a:p>
            <a:r>
              <a:rPr lang="zh-CN" altLang="en-US" dirty="0"/>
              <a:t>到</a:t>
            </a:r>
            <a:r>
              <a:rPr lang="en-US" altLang="zh-CN" dirty="0" err="1"/>
              <a:t>ZooKeeper</a:t>
            </a:r>
            <a:r>
              <a:rPr lang="zh-CN" altLang="en-US" dirty="0"/>
              <a:t>的一个或一系列节点上，供订阅者进行数据订阅，进而达到动态获取数据的目的，实现配置信息的集中式管理和数据的动态更新。</a:t>
            </a:r>
          </a:p>
          <a:p>
            <a:r>
              <a:rPr lang="zh-CN" altLang="en-US" dirty="0"/>
              <a:t>数据发布</a:t>
            </a:r>
            <a:r>
              <a:rPr lang="en-US" altLang="zh-CN" dirty="0"/>
              <a:t>/</a:t>
            </a:r>
            <a:r>
              <a:rPr lang="zh-CN" altLang="en-US" dirty="0"/>
              <a:t>订阅系统一般有两种设计模式，分别是推模式和拉模式。在推模式中，服务端主动将数据更新发送给所有订阅的客户端；而拉模式则是客户端主动发起请求来获取最新数据，通常客户端都采用定时进行轮询拉取的方式。</a:t>
            </a:r>
            <a:endParaRPr lang="en-US" altLang="zh-CN" dirty="0"/>
          </a:p>
          <a:p>
            <a:r>
              <a:rPr lang="zh-CN" altLang="en-US" dirty="0"/>
              <a:t>这两种模式各自都有优缺点，</a:t>
            </a:r>
            <a:r>
              <a:rPr lang="en-US" altLang="zh-CN" dirty="0" err="1"/>
              <a:t>ZooKeeper</a:t>
            </a:r>
            <a:r>
              <a:rPr lang="zh-CN" altLang="en-US" dirty="0"/>
              <a:t>采用推拉相结合的方式，即：客户端向服务端注册自己需要关注的节点，一旦该节点的数据发生变更，那么服务端就会向相应的客户端发送</a:t>
            </a:r>
            <a:r>
              <a:rPr lang="en-US" altLang="zh-CN" dirty="0"/>
              <a:t>Watcher</a:t>
            </a:r>
            <a:r>
              <a:rPr lang="zh-CN" altLang="en-US" dirty="0"/>
              <a:t>事件通知，客户端接收到这个消息通知之后，需要主动到服务端获取最新数据。</a:t>
            </a:r>
          </a:p>
        </p:txBody>
      </p:sp>
    </p:spTree>
    <p:extLst>
      <p:ext uri="{BB962C8B-B14F-4D97-AF65-F5344CB8AC3E}">
        <p14:creationId xmlns:p14="http://schemas.microsoft.com/office/powerpoint/2010/main" val="68479513"/>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6AA5B-23F1-45C9-86F6-660A6C737531}"/>
              </a:ext>
            </a:extLst>
          </p:cNvPr>
          <p:cNvSpPr>
            <a:spLocks noGrp="1"/>
          </p:cNvSpPr>
          <p:nvPr>
            <p:ph type="title"/>
          </p:nvPr>
        </p:nvSpPr>
        <p:spPr/>
        <p:txBody>
          <a:bodyPr/>
          <a:lstStyle/>
          <a:p>
            <a:r>
              <a:rPr lang="en-US" altLang="zh-CN" dirty="0"/>
              <a:t>【</a:t>
            </a:r>
            <a:r>
              <a:rPr lang="zh-CN" altLang="en-US" dirty="0"/>
              <a:t>举例</a:t>
            </a:r>
            <a:r>
              <a:rPr lang="en-US" altLang="zh-CN" dirty="0"/>
              <a:t>】</a:t>
            </a:r>
            <a:endParaRPr lang="zh-CN" altLang="en-US" dirty="0"/>
          </a:p>
        </p:txBody>
      </p:sp>
      <p:sp>
        <p:nvSpPr>
          <p:cNvPr id="3" name="内容占位符 2">
            <a:extLst>
              <a:ext uri="{FF2B5EF4-FFF2-40B4-BE49-F238E27FC236}">
                <a16:creationId xmlns:a16="http://schemas.microsoft.com/office/drawing/2014/main" id="{2DE6B3DD-04AE-46BE-9415-82310AAA2787}"/>
              </a:ext>
            </a:extLst>
          </p:cNvPr>
          <p:cNvSpPr>
            <a:spLocks noGrp="1"/>
          </p:cNvSpPr>
          <p:nvPr>
            <p:ph idx="1"/>
          </p:nvPr>
        </p:nvSpPr>
        <p:spPr>
          <a:xfrm>
            <a:off x="628650" y="1369219"/>
            <a:ext cx="3976813" cy="3263504"/>
          </a:xfrm>
        </p:spPr>
        <p:txBody>
          <a:bodyPr/>
          <a:lstStyle/>
          <a:p>
            <a:r>
              <a:rPr lang="zh-CN" altLang="zh-CN" dirty="0"/>
              <a:t>如果将配置信息存放到</a:t>
            </a:r>
            <a:r>
              <a:rPr lang="en-US" altLang="zh-CN" dirty="0" err="1"/>
              <a:t>ZooKeeper</a:t>
            </a:r>
            <a:r>
              <a:rPr lang="zh-CN" altLang="zh-CN" dirty="0"/>
              <a:t>上进行集中管理，那么通常情况下，应用在启动时都会主动到</a:t>
            </a:r>
            <a:r>
              <a:rPr lang="en-US" altLang="zh-CN" dirty="0" err="1"/>
              <a:t>ZooKeeper</a:t>
            </a:r>
            <a:r>
              <a:rPr lang="zh-CN" altLang="zh-CN" dirty="0"/>
              <a:t>服务端上进行一次配置信息的获取，同时，在指定节点上注册一个</a:t>
            </a:r>
            <a:r>
              <a:rPr lang="en-US" altLang="zh-CN" dirty="0"/>
              <a:t>Watcher</a:t>
            </a:r>
            <a:r>
              <a:rPr lang="zh-CN" altLang="zh-CN" dirty="0"/>
              <a:t>监听，这样一来，但凡配置信息发生变更，服务端都会实时通知到所有订阅的客户端，从而达到实时获取最新配置信息的目的。</a:t>
            </a:r>
            <a:endParaRPr lang="zh-CN" altLang="en-US" dirty="0"/>
          </a:p>
        </p:txBody>
      </p:sp>
      <p:grpSp>
        <p:nvGrpSpPr>
          <p:cNvPr id="4" name="画布 21978">
            <a:extLst>
              <a:ext uri="{FF2B5EF4-FFF2-40B4-BE49-F238E27FC236}">
                <a16:creationId xmlns:a16="http://schemas.microsoft.com/office/drawing/2014/main" id="{5ADC737C-20A8-4D05-96A0-9DE684D68327}"/>
              </a:ext>
            </a:extLst>
          </p:cNvPr>
          <p:cNvGrpSpPr/>
          <p:nvPr/>
        </p:nvGrpSpPr>
        <p:grpSpPr>
          <a:xfrm>
            <a:off x="4605463" y="1827192"/>
            <a:ext cx="4400793" cy="2347557"/>
            <a:chOff x="461354" y="46934"/>
            <a:chExt cx="4400793" cy="2347557"/>
          </a:xfrm>
        </p:grpSpPr>
        <p:sp>
          <p:nvSpPr>
            <p:cNvPr id="6" name="矩形 5">
              <a:extLst>
                <a:ext uri="{FF2B5EF4-FFF2-40B4-BE49-F238E27FC236}">
                  <a16:creationId xmlns:a16="http://schemas.microsoft.com/office/drawing/2014/main" id="{116B9ACE-9E0B-45C1-ACF8-80A649CFF684}"/>
                </a:ext>
              </a:extLst>
            </p:cNvPr>
            <p:cNvSpPr/>
            <p:nvPr/>
          </p:nvSpPr>
          <p:spPr>
            <a:xfrm>
              <a:off x="703385" y="46934"/>
              <a:ext cx="3879850" cy="1494155"/>
            </a:xfrm>
            <a:prstGeom prst="rect">
              <a:avLst/>
            </a:prstGeom>
            <a:ln w="6350">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en-US" sz="900" kern="100" dirty="0" err="1">
                  <a:effectLst/>
                  <a:latin typeface="Times New Roman" panose="02020603050405020304" pitchFamily="18" charset="0"/>
                  <a:ea typeface="宋体" panose="02010600030101010101" pitchFamily="2" charset="-122"/>
                  <a:cs typeface="Times New Roman" panose="02020603050405020304" pitchFamily="18" charset="0"/>
                </a:rPr>
                <a:t>ZooKeeper</a:t>
              </a: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服务</a:t>
              </a:r>
              <a:endParaRPr lang="en-US" alt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endParaRPr lang="zh-CN" sz="1050" kern="100" dirty="0">
                <a:effectLst/>
                <a:ea typeface="等线" panose="02010600030101010101" pitchFamily="2" charset="-122"/>
                <a:cs typeface="Times New Roman" panose="02020603050405020304" pitchFamily="18" charset="0"/>
              </a:endParaRPr>
            </a:p>
            <a:p>
              <a:pPr algn="just">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p:txBody>
        </p:sp>
        <p:sp>
          <p:nvSpPr>
            <p:cNvPr id="7" name="矩形: 圆角 6">
              <a:extLst>
                <a:ext uri="{FF2B5EF4-FFF2-40B4-BE49-F238E27FC236}">
                  <a16:creationId xmlns:a16="http://schemas.microsoft.com/office/drawing/2014/main" id="{81F5A225-4518-4957-9810-90F55064C96D}"/>
                </a:ext>
              </a:extLst>
            </p:cNvPr>
            <p:cNvSpPr/>
            <p:nvPr/>
          </p:nvSpPr>
          <p:spPr>
            <a:xfrm>
              <a:off x="461354" y="2052371"/>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5AE259BD-98DF-48EC-BF64-69A194897FD7}"/>
                </a:ext>
              </a:extLst>
            </p:cNvPr>
            <p:cNvSpPr/>
            <p:nvPr/>
          </p:nvSpPr>
          <p:spPr>
            <a:xfrm>
              <a:off x="1235077" y="349008"/>
              <a:ext cx="883920" cy="3348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C9030F42-5F78-4B85-BAC3-88246ADD76B0}"/>
                </a:ext>
              </a:extLst>
            </p:cNvPr>
            <p:cNvSpPr/>
            <p:nvPr/>
          </p:nvSpPr>
          <p:spPr>
            <a:xfrm>
              <a:off x="2149477" y="952747"/>
              <a:ext cx="883920"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/Configuration</a:t>
              </a:r>
              <a:endParaRPr lang="zh-CN" sz="1050" kern="100">
                <a:effectLst/>
                <a:ea typeface="等线" panose="02010600030101010101" pitchFamily="2" charset="-122"/>
                <a:cs typeface="Times New Roman" panose="02020603050405020304" pitchFamily="18" charset="0"/>
              </a:endParaRPr>
            </a:p>
          </p:txBody>
        </p:sp>
        <p:sp>
          <p:nvSpPr>
            <p:cNvPr id="10" name="流程图: 文档 9">
              <a:extLst>
                <a:ext uri="{FF2B5EF4-FFF2-40B4-BE49-F238E27FC236}">
                  <a16:creationId xmlns:a16="http://schemas.microsoft.com/office/drawing/2014/main" id="{E3EBC1EF-1D76-44B0-BD84-ACC2778C63FC}"/>
                </a:ext>
              </a:extLst>
            </p:cNvPr>
            <p:cNvSpPr/>
            <p:nvPr/>
          </p:nvSpPr>
          <p:spPr>
            <a:xfrm>
              <a:off x="3399693" y="959146"/>
              <a:ext cx="797169" cy="328246"/>
            </a:xfrm>
            <a:prstGeom prst="flowChartDocumen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solidFill>
                    <a:srgbClr val="000000"/>
                  </a:solidFill>
                  <a:effectLst/>
                  <a:ea typeface="宋体" panose="02010600030101010101" pitchFamily="2" charset="-122"/>
                  <a:cs typeface="Times New Roman" panose="02020603050405020304" pitchFamily="18" charset="0"/>
                </a:rPr>
                <a:t>配置信息</a:t>
              </a:r>
              <a:endParaRPr lang="zh-CN" sz="1050" kern="100">
                <a:effectLst/>
                <a:ea typeface="等线" panose="02010600030101010101" pitchFamily="2" charset="-122"/>
                <a:cs typeface="Times New Roman" panose="02020603050405020304" pitchFamily="18" charset="0"/>
              </a:endParaRPr>
            </a:p>
          </p:txBody>
        </p:sp>
        <p:cxnSp>
          <p:nvCxnSpPr>
            <p:cNvPr id="11" name="直接连接符 10">
              <a:extLst>
                <a:ext uri="{FF2B5EF4-FFF2-40B4-BE49-F238E27FC236}">
                  <a16:creationId xmlns:a16="http://schemas.microsoft.com/office/drawing/2014/main" id="{09CB3805-CDF1-494A-8553-1C1D4D8B928A}"/>
                </a:ext>
              </a:extLst>
            </p:cNvPr>
            <p:cNvCxnSpPr/>
            <p:nvPr/>
          </p:nvCxnSpPr>
          <p:spPr>
            <a:xfrm>
              <a:off x="3033397" y="1120070"/>
              <a:ext cx="366296" cy="3199"/>
            </a:xfrm>
            <a:prstGeom prst="line">
              <a:avLst/>
            </a:prstGeom>
          </p:spPr>
          <p:style>
            <a:lnRef idx="1">
              <a:schemeClr val="dk1"/>
            </a:lnRef>
            <a:fillRef idx="0">
              <a:schemeClr val="dk1"/>
            </a:fillRef>
            <a:effectRef idx="0">
              <a:schemeClr val="dk1"/>
            </a:effectRef>
            <a:fontRef idx="minor">
              <a:schemeClr val="tx1"/>
            </a:fontRef>
          </p:style>
        </p:cxnSp>
        <p:sp>
          <p:nvSpPr>
            <p:cNvPr id="12" name="矩形: 圆角 11">
              <a:extLst>
                <a:ext uri="{FF2B5EF4-FFF2-40B4-BE49-F238E27FC236}">
                  <a16:creationId xmlns:a16="http://schemas.microsoft.com/office/drawing/2014/main" id="{73D2E4DE-1A87-40F4-9DA5-09B4F2089B6E}"/>
                </a:ext>
              </a:extLst>
            </p:cNvPr>
            <p:cNvSpPr/>
            <p:nvPr/>
          </p:nvSpPr>
          <p:spPr>
            <a:xfrm>
              <a:off x="1741514" y="2059211"/>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0DE010F4-0E59-48EF-8765-BA299413EB2A}"/>
                </a:ext>
              </a:extLst>
            </p:cNvPr>
            <p:cNvSpPr/>
            <p:nvPr/>
          </p:nvSpPr>
          <p:spPr>
            <a:xfrm>
              <a:off x="3021674" y="2059211"/>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2CB2319C-5D5F-4ACC-8CC2-C29A33657512}"/>
                </a:ext>
              </a:extLst>
            </p:cNvPr>
            <p:cNvSpPr/>
            <p:nvPr/>
          </p:nvSpPr>
          <p:spPr>
            <a:xfrm>
              <a:off x="4321127" y="2052371"/>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cxnSp>
          <p:nvCxnSpPr>
            <p:cNvPr id="15" name="连接符: 肘形 14">
              <a:extLst>
                <a:ext uri="{FF2B5EF4-FFF2-40B4-BE49-F238E27FC236}">
                  <a16:creationId xmlns:a16="http://schemas.microsoft.com/office/drawing/2014/main" id="{FE11F7A9-22D4-4B51-BEDF-547B7725A455}"/>
                </a:ext>
              </a:extLst>
            </p:cNvPr>
            <p:cNvCxnSpPr/>
            <p:nvPr/>
          </p:nvCxnSpPr>
          <p:spPr>
            <a:xfrm rot="16200000" flipH="1">
              <a:off x="1695155" y="665599"/>
              <a:ext cx="436204" cy="472440"/>
            </a:xfrm>
            <a:prstGeom prst="bentConnector2">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36F3196D-4593-47A1-9607-7732D93483E8}"/>
                </a:ext>
              </a:extLst>
            </p:cNvPr>
            <p:cNvCxnSpPr/>
            <p:nvPr/>
          </p:nvCxnSpPr>
          <p:spPr>
            <a:xfrm flipV="1">
              <a:off x="731864" y="1287221"/>
              <a:ext cx="1859573" cy="764877"/>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773C07F6-E791-45B5-BCD3-C200E329ED99}"/>
                </a:ext>
              </a:extLst>
            </p:cNvPr>
            <p:cNvCxnSpPr/>
            <p:nvPr/>
          </p:nvCxnSpPr>
          <p:spPr>
            <a:xfrm flipH="1">
              <a:off x="2012024" y="1287221"/>
              <a:ext cx="579413" cy="771716"/>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CD0DE9A5-919B-4146-B652-9AE03F3720BB}"/>
                </a:ext>
              </a:extLst>
            </p:cNvPr>
            <p:cNvCxnSpPr/>
            <p:nvPr/>
          </p:nvCxnSpPr>
          <p:spPr>
            <a:xfrm>
              <a:off x="2591437" y="1287221"/>
              <a:ext cx="700747" cy="771716"/>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B7DC0829-8F11-4493-8CAF-F0214F8A2C2C}"/>
                </a:ext>
              </a:extLst>
            </p:cNvPr>
            <p:cNvCxnSpPr/>
            <p:nvPr/>
          </p:nvCxnSpPr>
          <p:spPr>
            <a:xfrm>
              <a:off x="2591437" y="1287221"/>
              <a:ext cx="2000200" cy="764877"/>
            </a:xfrm>
            <a:prstGeom prst="line">
              <a:avLst/>
            </a:prstGeom>
          </p:spPr>
          <p:style>
            <a:lnRef idx="1">
              <a:schemeClr val="dk1"/>
            </a:lnRef>
            <a:fillRef idx="0">
              <a:schemeClr val="dk1"/>
            </a:fillRef>
            <a:effectRef idx="0">
              <a:schemeClr val="dk1"/>
            </a:effectRef>
            <a:fontRef idx="minor">
              <a:schemeClr val="tx1"/>
            </a:fontRef>
          </p:style>
        </p:cxnSp>
        <p:sp>
          <p:nvSpPr>
            <p:cNvPr id="20" name="文本框 21895">
              <a:extLst>
                <a:ext uri="{FF2B5EF4-FFF2-40B4-BE49-F238E27FC236}">
                  <a16:creationId xmlns:a16="http://schemas.microsoft.com/office/drawing/2014/main" id="{42638B39-AC25-4E24-9A4F-E69DF94C7414}"/>
                </a:ext>
              </a:extLst>
            </p:cNvPr>
            <p:cNvSpPr txBox="1"/>
            <p:nvPr/>
          </p:nvSpPr>
          <p:spPr>
            <a:xfrm>
              <a:off x="1002374" y="1561660"/>
              <a:ext cx="551180" cy="26606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watcher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1" name="文本框 254">
              <a:extLst>
                <a:ext uri="{FF2B5EF4-FFF2-40B4-BE49-F238E27FC236}">
                  <a16:creationId xmlns:a16="http://schemas.microsoft.com/office/drawing/2014/main" id="{82F5FB01-CE5E-4AB5-BD76-4128B31E94C6}"/>
                </a:ext>
              </a:extLst>
            </p:cNvPr>
            <p:cNvSpPr txBox="1"/>
            <p:nvPr/>
          </p:nvSpPr>
          <p:spPr>
            <a:xfrm>
              <a:off x="1741514" y="1561598"/>
              <a:ext cx="551180" cy="26543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watcher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2" name="文本框 254">
              <a:extLst>
                <a:ext uri="{FF2B5EF4-FFF2-40B4-BE49-F238E27FC236}">
                  <a16:creationId xmlns:a16="http://schemas.microsoft.com/office/drawing/2014/main" id="{7E0440C4-AAA1-4463-91AF-439383C58022}"/>
                </a:ext>
              </a:extLst>
            </p:cNvPr>
            <p:cNvSpPr txBox="1"/>
            <p:nvPr/>
          </p:nvSpPr>
          <p:spPr>
            <a:xfrm>
              <a:off x="2904248" y="1565194"/>
              <a:ext cx="551180" cy="26543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watcher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3" name="文本框 254">
              <a:extLst>
                <a:ext uri="{FF2B5EF4-FFF2-40B4-BE49-F238E27FC236}">
                  <a16:creationId xmlns:a16="http://schemas.microsoft.com/office/drawing/2014/main" id="{761BC54D-C3EC-444C-A302-E7175507EEC0}"/>
                </a:ext>
              </a:extLst>
            </p:cNvPr>
            <p:cNvSpPr txBox="1"/>
            <p:nvPr/>
          </p:nvSpPr>
          <p:spPr>
            <a:xfrm>
              <a:off x="3691062" y="1561598"/>
              <a:ext cx="551180" cy="26543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watcher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541516696"/>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62333-E09A-4169-8999-AE3147969432}"/>
              </a:ext>
            </a:extLst>
          </p:cNvPr>
          <p:cNvSpPr>
            <a:spLocks noGrp="1"/>
          </p:cNvSpPr>
          <p:nvPr>
            <p:ph type="title"/>
          </p:nvPr>
        </p:nvSpPr>
        <p:spPr/>
        <p:txBody>
          <a:bodyPr/>
          <a:lstStyle/>
          <a:p>
            <a:r>
              <a:rPr lang="en-US" altLang="zh-CN" dirty="0"/>
              <a:t>6.5.2  </a:t>
            </a:r>
            <a:r>
              <a:rPr lang="zh-CN" altLang="en-US" dirty="0"/>
              <a:t>命名服务</a:t>
            </a:r>
          </a:p>
        </p:txBody>
      </p:sp>
      <p:sp>
        <p:nvSpPr>
          <p:cNvPr id="3" name="内容占位符 2">
            <a:extLst>
              <a:ext uri="{FF2B5EF4-FFF2-40B4-BE49-F238E27FC236}">
                <a16:creationId xmlns:a16="http://schemas.microsoft.com/office/drawing/2014/main" id="{B3C802D2-E344-41E0-9AF0-AFB4DF35EA68}"/>
              </a:ext>
            </a:extLst>
          </p:cNvPr>
          <p:cNvSpPr>
            <a:spLocks noGrp="1"/>
          </p:cNvSpPr>
          <p:nvPr>
            <p:ph idx="1"/>
          </p:nvPr>
        </p:nvSpPr>
        <p:spPr/>
        <p:txBody>
          <a:bodyPr>
            <a:normAutofit lnSpcReduction="10000"/>
          </a:bodyPr>
          <a:lstStyle/>
          <a:p>
            <a:r>
              <a:rPr lang="zh-CN" altLang="zh-CN" dirty="0"/>
              <a:t>命名服务（</a:t>
            </a:r>
            <a:r>
              <a:rPr lang="en-US" altLang="zh-CN" dirty="0"/>
              <a:t>Name Service</a:t>
            </a:r>
            <a:r>
              <a:rPr lang="zh-CN" altLang="zh-CN" dirty="0"/>
              <a:t>）也是分布式系统中比较常见的一类场景。在分布式系统中，被命名的实体通常可以是集群中的机器、提供的服务地址或远程对象等，这些都可以统称它们为名字（</a:t>
            </a:r>
            <a:r>
              <a:rPr lang="en-US" altLang="zh-CN" dirty="0"/>
              <a:t>Name</a:t>
            </a:r>
            <a:r>
              <a:rPr lang="zh-CN" altLang="zh-CN" dirty="0"/>
              <a:t>），其中较为常见的就是一些分布式服务框架如</a:t>
            </a:r>
            <a:r>
              <a:rPr lang="en-US" altLang="zh-CN" dirty="0"/>
              <a:t>RPC</a:t>
            </a:r>
            <a:r>
              <a:rPr lang="zh-CN" altLang="zh-CN" dirty="0"/>
              <a:t>、</a:t>
            </a:r>
            <a:r>
              <a:rPr lang="en-US" altLang="zh-CN" dirty="0"/>
              <a:t>RMI</a:t>
            </a:r>
            <a:r>
              <a:rPr lang="zh-CN" altLang="zh-CN" dirty="0"/>
              <a:t>中的服务地址列表，通过使用命名服务，客户端应用能够根据指定名字来获取资源的实体、服务地址、提供者的信息等。</a:t>
            </a:r>
          </a:p>
          <a:p>
            <a:r>
              <a:rPr lang="en-US" altLang="zh-CN" dirty="0" err="1"/>
              <a:t>ZooKeeper</a:t>
            </a:r>
            <a:r>
              <a:rPr lang="zh-CN" altLang="zh-CN" dirty="0"/>
              <a:t>提供的命名服务功能与</a:t>
            </a:r>
            <a:r>
              <a:rPr lang="en-US" altLang="zh-CN" dirty="0"/>
              <a:t>Java</a:t>
            </a:r>
            <a:r>
              <a:rPr lang="zh-CN" altLang="zh-CN" dirty="0"/>
              <a:t>的</a:t>
            </a:r>
            <a:r>
              <a:rPr lang="en-US" altLang="zh-CN" dirty="0"/>
              <a:t>JNDI</a:t>
            </a:r>
            <a:r>
              <a:rPr lang="zh-CN" altLang="zh-CN" dirty="0"/>
              <a:t>技术相似，都能够帮助应用系统通过一个资源引用的方式来实现对资源的定位与使用。另外，广义上命名服务的资源定位都不是真正意义的实体资源——在分布式环境中，上层应用仅仅需要一个全局唯一的名字，类似于数据库中的唯一主键。</a:t>
            </a:r>
            <a:endParaRPr lang="zh-CN" altLang="en-US" dirty="0"/>
          </a:p>
        </p:txBody>
      </p:sp>
    </p:spTree>
    <p:extLst>
      <p:ext uri="{BB962C8B-B14F-4D97-AF65-F5344CB8AC3E}">
        <p14:creationId xmlns:p14="http://schemas.microsoft.com/office/powerpoint/2010/main" val="2962667409"/>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6F22FC-2F6F-418F-A7A5-CD268A6C71EA}"/>
              </a:ext>
            </a:extLst>
          </p:cNvPr>
          <p:cNvSpPr>
            <a:spLocks noGrp="1"/>
          </p:cNvSpPr>
          <p:nvPr>
            <p:ph type="title"/>
          </p:nvPr>
        </p:nvSpPr>
        <p:spPr/>
        <p:txBody>
          <a:bodyPr/>
          <a:lstStyle/>
          <a:p>
            <a:r>
              <a:rPr lang="en-US" altLang="zh-CN" dirty="0"/>
              <a:t>【</a:t>
            </a:r>
            <a:r>
              <a:rPr lang="zh-CN" altLang="en-US" dirty="0"/>
              <a:t>举例</a:t>
            </a:r>
            <a:r>
              <a:rPr lang="en-US" altLang="zh-CN" dirty="0"/>
              <a:t>】</a:t>
            </a:r>
            <a:endParaRPr lang="zh-CN" altLang="en-US" dirty="0"/>
          </a:p>
        </p:txBody>
      </p:sp>
      <p:sp>
        <p:nvSpPr>
          <p:cNvPr id="3" name="内容占位符 2">
            <a:extLst>
              <a:ext uri="{FF2B5EF4-FFF2-40B4-BE49-F238E27FC236}">
                <a16:creationId xmlns:a16="http://schemas.microsoft.com/office/drawing/2014/main" id="{998C719F-4380-42F4-855C-A79569A5458A}"/>
              </a:ext>
            </a:extLst>
          </p:cNvPr>
          <p:cNvSpPr>
            <a:spLocks noGrp="1"/>
          </p:cNvSpPr>
          <p:nvPr>
            <p:ph idx="1"/>
          </p:nvPr>
        </p:nvSpPr>
        <p:spPr>
          <a:xfrm>
            <a:off x="628650" y="1369219"/>
            <a:ext cx="4966482" cy="3263504"/>
          </a:xfrm>
        </p:spPr>
        <p:txBody>
          <a:bodyPr/>
          <a:lstStyle/>
          <a:p>
            <a:r>
              <a:rPr lang="zh-CN" altLang="zh-CN" dirty="0"/>
              <a:t>借助</a:t>
            </a:r>
            <a:r>
              <a:rPr lang="en-US" altLang="zh-CN" dirty="0" err="1"/>
              <a:t>ZooKeeper</a:t>
            </a:r>
            <a:r>
              <a:rPr lang="zh-CN" altLang="zh-CN" dirty="0"/>
              <a:t>来实现一套分布式全局唯一</a:t>
            </a:r>
            <a:r>
              <a:rPr lang="en-US" altLang="zh-CN" dirty="0"/>
              <a:t>ID</a:t>
            </a:r>
            <a:r>
              <a:rPr lang="zh-CN" altLang="zh-CN" dirty="0"/>
              <a:t>的分配机制</a:t>
            </a:r>
            <a:r>
              <a:rPr lang="zh-CN" altLang="en-US" dirty="0"/>
              <a:t>。</a:t>
            </a:r>
          </a:p>
        </p:txBody>
      </p:sp>
      <p:grpSp>
        <p:nvGrpSpPr>
          <p:cNvPr id="4" name="画布 21979">
            <a:extLst>
              <a:ext uri="{FF2B5EF4-FFF2-40B4-BE49-F238E27FC236}">
                <a16:creationId xmlns:a16="http://schemas.microsoft.com/office/drawing/2014/main" id="{5339B78F-7B1B-4AE1-B5B3-1743DEDC5A80}"/>
              </a:ext>
            </a:extLst>
          </p:cNvPr>
          <p:cNvGrpSpPr/>
          <p:nvPr/>
        </p:nvGrpSpPr>
        <p:grpSpPr>
          <a:xfrm>
            <a:off x="5595132" y="481012"/>
            <a:ext cx="2920218" cy="4181475"/>
            <a:chOff x="1065044" y="96180"/>
            <a:chExt cx="2920218" cy="4181475"/>
          </a:xfrm>
        </p:grpSpPr>
        <p:sp>
          <p:nvSpPr>
            <p:cNvPr id="6" name="矩形 5">
              <a:extLst>
                <a:ext uri="{FF2B5EF4-FFF2-40B4-BE49-F238E27FC236}">
                  <a16:creationId xmlns:a16="http://schemas.microsoft.com/office/drawing/2014/main" id="{CBE5688F-7F46-44F4-A91C-C6CD2EFFA372}"/>
                </a:ext>
              </a:extLst>
            </p:cNvPr>
            <p:cNvSpPr/>
            <p:nvPr/>
          </p:nvSpPr>
          <p:spPr>
            <a:xfrm>
              <a:off x="1065044" y="96180"/>
              <a:ext cx="883920"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/jobs</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F2A65455-B7FF-4651-9A0F-2EE46F6B74B3}"/>
                </a:ext>
              </a:extLst>
            </p:cNvPr>
            <p:cNvSpPr/>
            <p:nvPr/>
          </p:nvSpPr>
          <p:spPr>
            <a:xfrm>
              <a:off x="1948964" y="483188"/>
              <a:ext cx="883920" cy="33401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type1</a:t>
              </a:r>
              <a:endParaRPr lang="zh-CN" sz="1050" kern="100">
                <a:effectLst/>
                <a:ea typeface="等线" panose="02010600030101010101" pitchFamily="2" charset="-122"/>
                <a:cs typeface="Times New Roman" panose="02020603050405020304" pitchFamily="18" charset="0"/>
              </a:endParaRPr>
            </a:p>
          </p:txBody>
        </p:sp>
        <p:cxnSp>
          <p:nvCxnSpPr>
            <p:cNvPr id="8" name="连接符: 肘形 7">
              <a:extLst>
                <a:ext uri="{FF2B5EF4-FFF2-40B4-BE49-F238E27FC236}">
                  <a16:creationId xmlns:a16="http://schemas.microsoft.com/office/drawing/2014/main" id="{B0355D78-067B-4182-9615-DF544E77F77A}"/>
                </a:ext>
              </a:extLst>
            </p:cNvPr>
            <p:cNvCxnSpPr/>
            <p:nvPr/>
          </p:nvCxnSpPr>
          <p:spPr>
            <a:xfrm rot="16200000" flipH="1">
              <a:off x="1618300" y="319529"/>
              <a:ext cx="219368" cy="441960"/>
            </a:xfrm>
            <a:prstGeom prst="bentConnector2">
              <a:avLst/>
            </a:prstGeom>
          </p:spPr>
          <p:style>
            <a:lnRef idx="1">
              <a:schemeClr val="dk1"/>
            </a:lnRef>
            <a:fillRef idx="0">
              <a:schemeClr val="dk1"/>
            </a:fillRef>
            <a:effectRef idx="0">
              <a:schemeClr val="dk1"/>
            </a:effectRef>
            <a:fontRef idx="minor">
              <a:schemeClr val="tx1"/>
            </a:fontRef>
          </p:style>
        </p:cxnSp>
        <p:sp>
          <p:nvSpPr>
            <p:cNvPr id="9" name="矩形 8">
              <a:extLst>
                <a:ext uri="{FF2B5EF4-FFF2-40B4-BE49-F238E27FC236}">
                  <a16:creationId xmlns:a16="http://schemas.microsoft.com/office/drawing/2014/main" id="{DCB0BD2F-5C59-4311-AC00-023E5ED57344}"/>
                </a:ext>
              </a:extLst>
            </p:cNvPr>
            <p:cNvSpPr/>
            <p:nvPr/>
          </p:nvSpPr>
          <p:spPr>
            <a:xfrm>
              <a:off x="2832884" y="866435"/>
              <a:ext cx="1151743" cy="33401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job0000000001</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0AF084BA-C2A4-4678-9689-5DA8AB640C91}"/>
                </a:ext>
              </a:extLst>
            </p:cNvPr>
            <p:cNvSpPr/>
            <p:nvPr/>
          </p:nvSpPr>
          <p:spPr>
            <a:xfrm>
              <a:off x="2832884" y="1239180"/>
              <a:ext cx="1151255" cy="33401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job0000000002</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CEC122CA-EF33-4D3C-BBDA-922A527E90DE}"/>
                </a:ext>
              </a:extLst>
            </p:cNvPr>
            <p:cNvSpPr/>
            <p:nvPr/>
          </p:nvSpPr>
          <p:spPr>
            <a:xfrm>
              <a:off x="2833372" y="1618422"/>
              <a:ext cx="1151255" cy="33401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job0000000003</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CD1831BE-46E9-4DF9-B247-26751B9E1CD3}"/>
                </a:ext>
              </a:extLst>
            </p:cNvPr>
            <p:cNvSpPr/>
            <p:nvPr/>
          </p:nvSpPr>
          <p:spPr>
            <a:xfrm>
              <a:off x="1949452" y="2450099"/>
              <a:ext cx="883920" cy="33401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type2</a:t>
              </a:r>
              <a:endParaRPr lang="zh-CN" sz="1050" kern="100">
                <a:effectLst/>
                <a:ea typeface="等线" panose="02010600030101010101" pitchFamily="2" charset="-122"/>
                <a:cs typeface="Times New Roman" panose="02020603050405020304" pitchFamily="18" charset="0"/>
              </a:endParaRPr>
            </a:p>
          </p:txBody>
        </p:sp>
        <p:cxnSp>
          <p:nvCxnSpPr>
            <p:cNvPr id="13" name="连接符: 肘形 12">
              <a:extLst>
                <a:ext uri="{FF2B5EF4-FFF2-40B4-BE49-F238E27FC236}">
                  <a16:creationId xmlns:a16="http://schemas.microsoft.com/office/drawing/2014/main" id="{24BD7FFE-BAFA-413B-BBA2-BB3A4795BFF4}"/>
                </a:ext>
              </a:extLst>
            </p:cNvPr>
            <p:cNvCxnSpPr/>
            <p:nvPr/>
          </p:nvCxnSpPr>
          <p:spPr>
            <a:xfrm rot="16200000" flipH="1">
              <a:off x="635089" y="1302740"/>
              <a:ext cx="2186279" cy="442448"/>
            </a:xfrm>
            <a:prstGeom prst="bentConnector2">
              <a:avLst/>
            </a:prstGeom>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DC05B30D-5035-415C-82C9-1F6A753E0E14}"/>
                </a:ext>
              </a:extLst>
            </p:cNvPr>
            <p:cNvSpPr/>
            <p:nvPr/>
          </p:nvSpPr>
          <p:spPr>
            <a:xfrm>
              <a:off x="2833372" y="2833639"/>
              <a:ext cx="1151255" cy="33401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job0000000001</a:t>
              </a:r>
              <a:endParaRPr lang="zh-CN" sz="1050" kern="100">
                <a:effectLst/>
                <a:ea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0DA22066-BE0F-4AB0-8A3F-2279E2945C11}"/>
                </a:ext>
              </a:extLst>
            </p:cNvPr>
            <p:cNvSpPr/>
            <p:nvPr/>
          </p:nvSpPr>
          <p:spPr>
            <a:xfrm>
              <a:off x="2833372" y="3206384"/>
              <a:ext cx="1151255" cy="33401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job0000000002</a:t>
              </a:r>
              <a:endParaRPr lang="zh-CN" sz="1050" kern="100">
                <a:effectLst/>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2A6F4E3E-9D8F-4D1D-9C74-66E1EAD5B6C2}"/>
                </a:ext>
              </a:extLst>
            </p:cNvPr>
            <p:cNvSpPr/>
            <p:nvPr/>
          </p:nvSpPr>
          <p:spPr>
            <a:xfrm>
              <a:off x="2834007" y="3577859"/>
              <a:ext cx="1151255" cy="33401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job0000000003</a:t>
              </a:r>
              <a:endParaRPr lang="zh-CN" sz="1050" kern="100">
                <a:effectLs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78597810-FD3B-49BD-AD9D-A6A914913A5C}"/>
                </a:ext>
              </a:extLst>
            </p:cNvPr>
            <p:cNvSpPr/>
            <p:nvPr/>
          </p:nvSpPr>
          <p:spPr>
            <a:xfrm>
              <a:off x="2832884" y="1993560"/>
              <a:ext cx="1151255" cy="3333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FF5108F5-E9C0-4B17-927F-582146C883A4}"/>
                </a:ext>
              </a:extLst>
            </p:cNvPr>
            <p:cNvSpPr/>
            <p:nvPr/>
          </p:nvSpPr>
          <p:spPr>
            <a:xfrm>
              <a:off x="2834007" y="3944280"/>
              <a:ext cx="1151255" cy="3333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cxnSp>
          <p:nvCxnSpPr>
            <p:cNvPr id="19" name="连接符: 肘形 18">
              <a:extLst>
                <a:ext uri="{FF2B5EF4-FFF2-40B4-BE49-F238E27FC236}">
                  <a16:creationId xmlns:a16="http://schemas.microsoft.com/office/drawing/2014/main" id="{C7CDEF7A-B5A9-4968-9468-822C306BB3B1}"/>
                </a:ext>
              </a:extLst>
            </p:cNvPr>
            <p:cNvCxnSpPr/>
            <p:nvPr/>
          </p:nvCxnSpPr>
          <p:spPr>
            <a:xfrm rot="16200000" flipH="1">
              <a:off x="2503783" y="704339"/>
              <a:ext cx="216242" cy="441960"/>
            </a:xfrm>
            <a:prstGeom prst="bentConnector2">
              <a:avLst/>
            </a:prstGeom>
          </p:spPr>
          <p:style>
            <a:lnRef idx="1">
              <a:schemeClr val="dk1"/>
            </a:lnRef>
            <a:fillRef idx="0">
              <a:schemeClr val="dk1"/>
            </a:fillRef>
            <a:effectRef idx="0">
              <a:schemeClr val="dk1"/>
            </a:effectRef>
            <a:fontRef idx="minor">
              <a:schemeClr val="tx1"/>
            </a:fontRef>
          </p:style>
        </p:cxnSp>
        <p:cxnSp>
          <p:nvCxnSpPr>
            <p:cNvPr id="20" name="连接符: 肘形 19">
              <a:extLst>
                <a:ext uri="{FF2B5EF4-FFF2-40B4-BE49-F238E27FC236}">
                  <a16:creationId xmlns:a16="http://schemas.microsoft.com/office/drawing/2014/main" id="{D7481753-4553-4F3A-812B-7C03B1C7191C}"/>
                </a:ext>
              </a:extLst>
            </p:cNvPr>
            <p:cNvCxnSpPr/>
            <p:nvPr/>
          </p:nvCxnSpPr>
          <p:spPr>
            <a:xfrm rot="16200000" flipH="1">
              <a:off x="2317411" y="890711"/>
              <a:ext cx="588987" cy="441960"/>
            </a:xfrm>
            <a:prstGeom prst="bentConnector2">
              <a:avLst/>
            </a:prstGeom>
          </p:spPr>
          <p:style>
            <a:lnRef idx="1">
              <a:schemeClr val="dk1"/>
            </a:lnRef>
            <a:fillRef idx="0">
              <a:schemeClr val="dk1"/>
            </a:fillRef>
            <a:effectRef idx="0">
              <a:schemeClr val="dk1"/>
            </a:effectRef>
            <a:fontRef idx="minor">
              <a:schemeClr val="tx1"/>
            </a:fontRef>
          </p:style>
        </p:cxnSp>
        <p:cxnSp>
          <p:nvCxnSpPr>
            <p:cNvPr id="21" name="连接符: 肘形 20">
              <a:extLst>
                <a:ext uri="{FF2B5EF4-FFF2-40B4-BE49-F238E27FC236}">
                  <a16:creationId xmlns:a16="http://schemas.microsoft.com/office/drawing/2014/main" id="{9B03F4A8-7C71-4BA4-88DF-7793027C96BE}"/>
                </a:ext>
              </a:extLst>
            </p:cNvPr>
            <p:cNvCxnSpPr/>
            <p:nvPr/>
          </p:nvCxnSpPr>
          <p:spPr>
            <a:xfrm rot="16200000" flipH="1">
              <a:off x="2128034" y="1080088"/>
              <a:ext cx="968229" cy="442448"/>
            </a:xfrm>
            <a:prstGeom prst="bentConnector2">
              <a:avLst/>
            </a:prstGeom>
          </p:spPr>
          <p:style>
            <a:lnRef idx="1">
              <a:schemeClr val="dk1"/>
            </a:lnRef>
            <a:fillRef idx="0">
              <a:schemeClr val="dk1"/>
            </a:fillRef>
            <a:effectRef idx="0">
              <a:schemeClr val="dk1"/>
            </a:effectRef>
            <a:fontRef idx="minor">
              <a:schemeClr val="tx1"/>
            </a:fontRef>
          </p:style>
        </p:cxnSp>
        <p:cxnSp>
          <p:nvCxnSpPr>
            <p:cNvPr id="22" name="连接符: 肘形 21">
              <a:extLst>
                <a:ext uri="{FF2B5EF4-FFF2-40B4-BE49-F238E27FC236}">
                  <a16:creationId xmlns:a16="http://schemas.microsoft.com/office/drawing/2014/main" id="{2C9F979B-8AA7-454D-AD80-574307721899}"/>
                </a:ext>
              </a:extLst>
            </p:cNvPr>
            <p:cNvCxnSpPr/>
            <p:nvPr/>
          </p:nvCxnSpPr>
          <p:spPr>
            <a:xfrm rot="16200000" flipH="1">
              <a:off x="1964998" y="1292361"/>
              <a:ext cx="1293813" cy="441960"/>
            </a:xfrm>
            <a:prstGeom prst="bentConnector2">
              <a:avLst/>
            </a:prstGeom>
          </p:spPr>
          <p:style>
            <a:lnRef idx="1">
              <a:schemeClr val="dk1"/>
            </a:lnRef>
            <a:fillRef idx="0">
              <a:schemeClr val="dk1"/>
            </a:fillRef>
            <a:effectRef idx="0">
              <a:schemeClr val="dk1"/>
            </a:effectRef>
            <a:fontRef idx="minor">
              <a:schemeClr val="tx1"/>
            </a:fontRef>
          </p:style>
        </p:cxnSp>
        <p:cxnSp>
          <p:nvCxnSpPr>
            <p:cNvPr id="23" name="连接符: 肘形 22">
              <a:extLst>
                <a:ext uri="{FF2B5EF4-FFF2-40B4-BE49-F238E27FC236}">
                  <a16:creationId xmlns:a16="http://schemas.microsoft.com/office/drawing/2014/main" id="{668244A0-8B56-4288-8797-92F8111CA4DA}"/>
                </a:ext>
              </a:extLst>
            </p:cNvPr>
            <p:cNvCxnSpPr/>
            <p:nvPr/>
          </p:nvCxnSpPr>
          <p:spPr>
            <a:xfrm rot="16200000" flipH="1">
              <a:off x="2504125" y="2671396"/>
              <a:ext cx="216535" cy="441960"/>
            </a:xfrm>
            <a:prstGeom prst="bentConnector2">
              <a:avLst/>
            </a:prstGeom>
          </p:spPr>
          <p:style>
            <a:lnRef idx="1">
              <a:schemeClr val="dk1"/>
            </a:lnRef>
            <a:fillRef idx="0">
              <a:schemeClr val="dk1"/>
            </a:fillRef>
            <a:effectRef idx="0">
              <a:schemeClr val="dk1"/>
            </a:effectRef>
            <a:fontRef idx="minor">
              <a:schemeClr val="tx1"/>
            </a:fontRef>
          </p:style>
        </p:cxnSp>
        <p:cxnSp>
          <p:nvCxnSpPr>
            <p:cNvPr id="24" name="连接符: 肘形 23">
              <a:extLst>
                <a:ext uri="{FF2B5EF4-FFF2-40B4-BE49-F238E27FC236}">
                  <a16:creationId xmlns:a16="http://schemas.microsoft.com/office/drawing/2014/main" id="{44CA2813-E69F-41D0-9221-B025A99AAFE2}"/>
                </a:ext>
              </a:extLst>
            </p:cNvPr>
            <p:cNvCxnSpPr/>
            <p:nvPr/>
          </p:nvCxnSpPr>
          <p:spPr>
            <a:xfrm rot="16200000" flipH="1">
              <a:off x="2342517" y="2882534"/>
              <a:ext cx="539750" cy="441960"/>
            </a:xfrm>
            <a:prstGeom prst="bentConnector2">
              <a:avLst/>
            </a:prstGeom>
          </p:spPr>
          <p:style>
            <a:lnRef idx="1">
              <a:schemeClr val="dk1"/>
            </a:lnRef>
            <a:fillRef idx="0">
              <a:schemeClr val="dk1"/>
            </a:fillRef>
            <a:effectRef idx="0">
              <a:schemeClr val="dk1"/>
            </a:effectRef>
            <a:fontRef idx="minor">
              <a:schemeClr val="tx1"/>
            </a:fontRef>
          </p:style>
        </p:cxnSp>
        <p:cxnSp>
          <p:nvCxnSpPr>
            <p:cNvPr id="25" name="连接符: 肘形 24">
              <a:extLst>
                <a:ext uri="{FF2B5EF4-FFF2-40B4-BE49-F238E27FC236}">
                  <a16:creationId xmlns:a16="http://schemas.microsoft.com/office/drawing/2014/main" id="{972C7814-312F-4FF5-A6DC-536D0254863E}"/>
                </a:ext>
              </a:extLst>
            </p:cNvPr>
            <p:cNvCxnSpPr/>
            <p:nvPr/>
          </p:nvCxnSpPr>
          <p:spPr>
            <a:xfrm rot="16200000" flipH="1">
              <a:off x="2156853" y="3067709"/>
              <a:ext cx="911225" cy="443083"/>
            </a:xfrm>
            <a:prstGeom prst="bentConnector2">
              <a:avLst/>
            </a:prstGeom>
          </p:spPr>
          <p:style>
            <a:lnRef idx="1">
              <a:schemeClr val="dk1"/>
            </a:lnRef>
            <a:fillRef idx="0">
              <a:schemeClr val="dk1"/>
            </a:fillRef>
            <a:effectRef idx="0">
              <a:schemeClr val="dk1"/>
            </a:effectRef>
            <a:fontRef idx="minor">
              <a:schemeClr val="tx1"/>
            </a:fontRef>
          </p:style>
        </p:cxnSp>
        <p:cxnSp>
          <p:nvCxnSpPr>
            <p:cNvPr id="26" name="连接符: 肘形 25">
              <a:extLst>
                <a:ext uri="{FF2B5EF4-FFF2-40B4-BE49-F238E27FC236}">
                  <a16:creationId xmlns:a16="http://schemas.microsoft.com/office/drawing/2014/main" id="{78908A4E-E5B2-48C1-BFF3-6597078BA82F}"/>
                </a:ext>
              </a:extLst>
            </p:cNvPr>
            <p:cNvCxnSpPr/>
            <p:nvPr/>
          </p:nvCxnSpPr>
          <p:spPr>
            <a:xfrm rot="16200000" flipH="1">
              <a:off x="1973801" y="3250761"/>
              <a:ext cx="1277329" cy="443083"/>
            </a:xfrm>
            <a:prstGeom prst="bentConnector2">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57007831"/>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B1866-E796-4852-ACE5-124CF7ADBDAC}"/>
              </a:ext>
            </a:extLst>
          </p:cNvPr>
          <p:cNvSpPr>
            <a:spLocks noGrp="1"/>
          </p:cNvSpPr>
          <p:nvPr>
            <p:ph type="title"/>
          </p:nvPr>
        </p:nvSpPr>
        <p:spPr/>
        <p:txBody>
          <a:bodyPr/>
          <a:lstStyle/>
          <a:p>
            <a:r>
              <a:rPr lang="en-US" altLang="zh-CN" dirty="0"/>
              <a:t>6.5.3  </a:t>
            </a:r>
            <a:r>
              <a:rPr lang="zh-CN" altLang="en-US" dirty="0"/>
              <a:t>集群管理</a:t>
            </a:r>
          </a:p>
        </p:txBody>
      </p:sp>
      <p:sp>
        <p:nvSpPr>
          <p:cNvPr id="3" name="内容占位符 2">
            <a:extLst>
              <a:ext uri="{FF2B5EF4-FFF2-40B4-BE49-F238E27FC236}">
                <a16:creationId xmlns:a16="http://schemas.microsoft.com/office/drawing/2014/main" id="{524FE673-269F-4975-860E-F3FCC7FCE83C}"/>
              </a:ext>
            </a:extLst>
          </p:cNvPr>
          <p:cNvSpPr>
            <a:spLocks noGrp="1"/>
          </p:cNvSpPr>
          <p:nvPr>
            <p:ph idx="1"/>
          </p:nvPr>
        </p:nvSpPr>
        <p:spPr/>
        <p:txBody>
          <a:bodyPr>
            <a:normAutofit fontScale="62500" lnSpcReduction="20000"/>
          </a:bodyPr>
          <a:lstStyle/>
          <a:p>
            <a:r>
              <a:rPr lang="zh-CN" altLang="zh-CN" dirty="0"/>
              <a:t>所谓集群管理，包括集群监控和集群控制两大块，前者侧重对集群运行时状态的收集，后者则是对集群进行操作与控制。在日常开发和运维过程中，经常会有类似于如下的需求：希望知道当前集群中究竟有多少机器在工作；对集群中每台机器的运行时状态进行数据收集；对集群中机器进行上下线操作。</a:t>
            </a:r>
          </a:p>
          <a:p>
            <a:r>
              <a:rPr lang="zh-CN" altLang="zh-CN" dirty="0"/>
              <a:t>在传统的基于</a:t>
            </a:r>
            <a:r>
              <a:rPr lang="en-US" altLang="zh-CN" dirty="0"/>
              <a:t>Agent</a:t>
            </a:r>
            <a:r>
              <a:rPr lang="zh-CN" altLang="zh-CN" dirty="0"/>
              <a:t>的分布式集群管理体系中，都是通过在集群中的每台机器上部署一个</a:t>
            </a:r>
            <a:r>
              <a:rPr lang="en-US" altLang="zh-CN" dirty="0"/>
              <a:t>Agent</a:t>
            </a:r>
            <a:r>
              <a:rPr lang="zh-CN" altLang="zh-CN" dirty="0"/>
              <a:t>，由这个</a:t>
            </a:r>
            <a:r>
              <a:rPr lang="en-US" altLang="zh-CN" dirty="0"/>
              <a:t>Agent</a:t>
            </a:r>
            <a:r>
              <a:rPr lang="zh-CN" altLang="zh-CN" dirty="0"/>
              <a:t>负责主动向指定的一个监控中心系统汇报自己所在机器的状态。在集群规模适中的场景下，这确实是一种在生产实践中广泛使用的解决方案，能够快速有效地实现分布式环境集群监控，但是一旦系统的业务场景增多，集群规模变大之后，该解决方案的弊端就显现出来了，例如大规模升级困难、统一的</a:t>
            </a:r>
            <a:r>
              <a:rPr lang="en-US" altLang="zh-CN" dirty="0"/>
              <a:t>Agent</a:t>
            </a:r>
            <a:r>
              <a:rPr lang="zh-CN" altLang="zh-CN" dirty="0"/>
              <a:t>无法满足多样的需求、编程语言多样性。</a:t>
            </a:r>
          </a:p>
          <a:p>
            <a:r>
              <a:rPr lang="en-US" altLang="zh-CN" dirty="0" err="1"/>
              <a:t>ZooKeeper</a:t>
            </a:r>
            <a:r>
              <a:rPr lang="zh-CN" altLang="zh-CN" dirty="0"/>
              <a:t>具有以下两大特性：</a:t>
            </a:r>
          </a:p>
          <a:p>
            <a:pPr lvl="1"/>
            <a:r>
              <a:rPr lang="zh-CN" altLang="zh-CN" dirty="0"/>
              <a:t>客户端如果对</a:t>
            </a:r>
            <a:r>
              <a:rPr lang="en-US" altLang="zh-CN" dirty="0" err="1"/>
              <a:t>ZooKeeper</a:t>
            </a:r>
            <a:r>
              <a:rPr lang="zh-CN" altLang="zh-CN" dirty="0"/>
              <a:t>的一个数据节点注册</a:t>
            </a:r>
            <a:r>
              <a:rPr lang="en-US" altLang="zh-CN" dirty="0"/>
              <a:t>Watcher</a:t>
            </a:r>
            <a:r>
              <a:rPr lang="zh-CN" altLang="zh-CN" dirty="0"/>
              <a:t>监听，那么当该数据节点的内容或是其子节点列表发生变更时，</a:t>
            </a:r>
            <a:r>
              <a:rPr lang="en-US" altLang="zh-CN" dirty="0" err="1"/>
              <a:t>ZooKeeper</a:t>
            </a:r>
            <a:r>
              <a:rPr lang="zh-CN" altLang="zh-CN" dirty="0"/>
              <a:t>服务器就会向订阅客户端发送变更通知。</a:t>
            </a:r>
          </a:p>
          <a:p>
            <a:pPr lvl="1"/>
            <a:r>
              <a:rPr lang="zh-CN" altLang="zh-CN" dirty="0"/>
              <a:t>对在</a:t>
            </a:r>
            <a:r>
              <a:rPr lang="en-US" altLang="zh-CN" dirty="0" err="1"/>
              <a:t>ZooKeeper</a:t>
            </a:r>
            <a:r>
              <a:rPr lang="zh-CN" altLang="zh-CN" dirty="0"/>
              <a:t>上创建的临时节点，一旦客户端与服务器之间的会话失效，那么该临时节点也就被自动清除。</a:t>
            </a:r>
          </a:p>
          <a:p>
            <a:r>
              <a:rPr lang="zh-CN" altLang="zh-CN" dirty="0"/>
              <a:t>利用</a:t>
            </a:r>
            <a:r>
              <a:rPr lang="en-US" altLang="zh-CN" dirty="0" err="1"/>
              <a:t>ZooKeeper</a:t>
            </a:r>
            <a:r>
              <a:rPr lang="zh-CN" altLang="zh-CN" dirty="0"/>
              <a:t>的这两个特性，就可以实现另一种集群机器存活性监控的系统。例如，监控系统在</a:t>
            </a:r>
            <a:r>
              <a:rPr lang="en-US" altLang="zh-CN" dirty="0"/>
              <a:t>/</a:t>
            </a:r>
            <a:r>
              <a:rPr lang="en-US" altLang="zh-CN" dirty="0" err="1"/>
              <a:t>clusterServers</a:t>
            </a:r>
            <a:r>
              <a:rPr lang="zh-CN" altLang="zh-CN" dirty="0"/>
              <a:t>节点上注册一个</a:t>
            </a:r>
            <a:r>
              <a:rPr lang="en-US" altLang="zh-CN" dirty="0"/>
              <a:t>Watcher</a:t>
            </a:r>
            <a:r>
              <a:rPr lang="zh-CN" altLang="zh-CN" dirty="0"/>
              <a:t>监听，那么但凡进行动态添加机器的操作，就会在</a:t>
            </a:r>
            <a:r>
              <a:rPr lang="en-US" altLang="zh-CN" dirty="0"/>
              <a:t>/</a:t>
            </a:r>
            <a:r>
              <a:rPr lang="en-US" altLang="zh-CN" dirty="0" err="1"/>
              <a:t>clusterServers</a:t>
            </a:r>
            <a:r>
              <a:rPr lang="zh-CN" altLang="zh-CN" dirty="0"/>
              <a:t>节点下创建一个临时节点</a:t>
            </a:r>
            <a:r>
              <a:rPr lang="en-US" altLang="zh-CN" dirty="0"/>
              <a:t>/</a:t>
            </a:r>
            <a:r>
              <a:rPr lang="en-US" altLang="zh-CN" dirty="0" err="1"/>
              <a:t>clusterServers</a:t>
            </a:r>
            <a:r>
              <a:rPr lang="en-US" altLang="zh-CN" dirty="0"/>
              <a:t>/[Hostname]</a:t>
            </a:r>
            <a:r>
              <a:rPr lang="zh-CN" altLang="zh-CN" dirty="0"/>
              <a:t>。这样一来，控制系统就能够实时检测到机器的变动情况，置于后续的处理就是监控系统的业务了。</a:t>
            </a:r>
          </a:p>
        </p:txBody>
      </p:sp>
    </p:spTree>
    <p:extLst>
      <p:ext uri="{BB962C8B-B14F-4D97-AF65-F5344CB8AC3E}">
        <p14:creationId xmlns:p14="http://schemas.microsoft.com/office/powerpoint/2010/main" val="4195379903"/>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7E4D6-9A84-49BE-82E2-19BCE4F0DC90}"/>
              </a:ext>
            </a:extLst>
          </p:cNvPr>
          <p:cNvSpPr>
            <a:spLocks noGrp="1"/>
          </p:cNvSpPr>
          <p:nvPr>
            <p:ph type="title"/>
          </p:nvPr>
        </p:nvSpPr>
        <p:spPr/>
        <p:txBody>
          <a:bodyPr/>
          <a:lstStyle/>
          <a:p>
            <a:r>
              <a:rPr lang="en-US" altLang="zh-CN" dirty="0"/>
              <a:t>6.5.4  </a:t>
            </a:r>
            <a:r>
              <a:rPr lang="zh-CN" altLang="en-US" dirty="0"/>
              <a:t>分布式锁</a:t>
            </a:r>
          </a:p>
        </p:txBody>
      </p:sp>
      <p:sp>
        <p:nvSpPr>
          <p:cNvPr id="3" name="内容占位符 2">
            <a:extLst>
              <a:ext uri="{FF2B5EF4-FFF2-40B4-BE49-F238E27FC236}">
                <a16:creationId xmlns:a16="http://schemas.microsoft.com/office/drawing/2014/main" id="{ADBF1BF7-E0D2-4A9C-8017-6788683CA9C2}"/>
              </a:ext>
            </a:extLst>
          </p:cNvPr>
          <p:cNvSpPr>
            <a:spLocks noGrp="1"/>
          </p:cNvSpPr>
          <p:nvPr>
            <p:ph idx="1"/>
          </p:nvPr>
        </p:nvSpPr>
        <p:spPr/>
        <p:txBody>
          <a:bodyPr>
            <a:normAutofit lnSpcReduction="10000"/>
          </a:bodyPr>
          <a:lstStyle/>
          <a:p>
            <a:r>
              <a:rPr lang="zh-CN" altLang="en-US" dirty="0"/>
              <a:t>分布式锁是控制分布式系统之间同步访问共享资源的一种方式。如果不同的系统同或是同一个系统的不同主机之间共享了一个或一组资源，那么访问这些资源的时候，往往需要通过一些互斥手段来防止彼此之间的干扰，以保证一致性，在这种情况下，就需要使用分布式锁了。</a:t>
            </a:r>
          </a:p>
          <a:p>
            <a:r>
              <a:rPr lang="zh-CN" altLang="en-US" dirty="0"/>
              <a:t>在平时的项目开发中，人们往往很少会去在意分布式锁，而是依赖于关系型数据库固有的排他性来实现不同进程之间的互斥。这确实是一种非常简单且被广泛使用的分布式锁实现方式。然而，目前绝大多数大型分布式系统的性能瓶颈都集中在数据库操作上，因此，如果上层业务再给数据库添加一些额外的锁，例如行锁、表锁甚至是繁重的事务处理，那么是不是会让数据库更加不堪重负呢？</a:t>
            </a:r>
          </a:p>
        </p:txBody>
      </p:sp>
    </p:spTree>
    <p:extLst>
      <p:ext uri="{BB962C8B-B14F-4D97-AF65-F5344CB8AC3E}">
        <p14:creationId xmlns:p14="http://schemas.microsoft.com/office/powerpoint/2010/main" val="377900200"/>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7E4D6-9A84-49BE-82E2-19BCE4F0DC90}"/>
              </a:ext>
            </a:extLst>
          </p:cNvPr>
          <p:cNvSpPr>
            <a:spLocks noGrp="1"/>
          </p:cNvSpPr>
          <p:nvPr>
            <p:ph type="title"/>
          </p:nvPr>
        </p:nvSpPr>
        <p:spPr/>
        <p:txBody>
          <a:bodyPr/>
          <a:lstStyle/>
          <a:p>
            <a:r>
              <a:rPr lang="en-US" altLang="zh-CN" dirty="0"/>
              <a:t>6.5.4  </a:t>
            </a:r>
            <a:r>
              <a:rPr lang="zh-CN" altLang="en-US" dirty="0"/>
              <a:t>分布式锁</a:t>
            </a:r>
          </a:p>
        </p:txBody>
      </p:sp>
      <p:sp>
        <p:nvSpPr>
          <p:cNvPr id="3" name="内容占位符 2">
            <a:extLst>
              <a:ext uri="{FF2B5EF4-FFF2-40B4-BE49-F238E27FC236}">
                <a16:creationId xmlns:a16="http://schemas.microsoft.com/office/drawing/2014/main" id="{ADBF1BF7-E0D2-4A9C-8017-6788683CA9C2}"/>
              </a:ext>
            </a:extLst>
          </p:cNvPr>
          <p:cNvSpPr>
            <a:spLocks noGrp="1"/>
          </p:cNvSpPr>
          <p:nvPr>
            <p:ph idx="1"/>
          </p:nvPr>
        </p:nvSpPr>
        <p:spPr/>
        <p:txBody>
          <a:bodyPr>
            <a:normAutofit fontScale="70000" lnSpcReduction="20000"/>
          </a:bodyPr>
          <a:lstStyle/>
          <a:p>
            <a:r>
              <a:rPr lang="en-US" altLang="zh-CN" dirty="0"/>
              <a:t>1. </a:t>
            </a:r>
            <a:r>
              <a:rPr lang="zh-CN" altLang="en-US" dirty="0"/>
              <a:t>排它锁</a:t>
            </a:r>
          </a:p>
          <a:p>
            <a:pPr lvl="1"/>
            <a:r>
              <a:rPr lang="zh-CN" altLang="en-US" dirty="0"/>
              <a:t>排它锁（</a:t>
            </a:r>
            <a:r>
              <a:rPr lang="en-US" altLang="zh-CN" dirty="0"/>
              <a:t>Exclusive Locks</a:t>
            </a:r>
            <a:r>
              <a:rPr lang="zh-CN" altLang="en-US" dirty="0"/>
              <a:t>，简称</a:t>
            </a:r>
            <a:r>
              <a:rPr lang="en-US" altLang="zh-CN" dirty="0"/>
              <a:t>X</a:t>
            </a:r>
            <a:r>
              <a:rPr lang="zh-CN" altLang="en-US" dirty="0"/>
              <a:t>锁），又称为写锁或独占锁。如果事务</a:t>
            </a:r>
            <a:r>
              <a:rPr lang="en-US" altLang="zh-CN" dirty="0"/>
              <a:t>T1</a:t>
            </a:r>
            <a:r>
              <a:rPr lang="zh-CN" altLang="en-US" dirty="0"/>
              <a:t>对数据对象</a:t>
            </a:r>
            <a:r>
              <a:rPr lang="en-US" altLang="zh-CN" dirty="0"/>
              <a:t>O1</a:t>
            </a:r>
            <a:r>
              <a:rPr lang="zh-CN" altLang="en-US" dirty="0"/>
              <a:t>加上了排它锁，那么在整个加锁期间，只允许事务</a:t>
            </a:r>
            <a:r>
              <a:rPr lang="en-US" altLang="zh-CN" dirty="0"/>
              <a:t>T1</a:t>
            </a:r>
            <a:r>
              <a:rPr lang="zh-CN" altLang="en-US" dirty="0"/>
              <a:t>对</a:t>
            </a:r>
            <a:r>
              <a:rPr lang="en-US" altLang="zh-CN" dirty="0"/>
              <a:t>O1</a:t>
            </a:r>
            <a:r>
              <a:rPr lang="zh-CN" altLang="en-US" dirty="0"/>
              <a:t>进行读取和更新操作，其他任何事务都不能再对这个数据对象进行任何类型的操作，直到</a:t>
            </a:r>
            <a:r>
              <a:rPr lang="en-US" altLang="zh-CN" dirty="0"/>
              <a:t>T1</a:t>
            </a:r>
            <a:r>
              <a:rPr lang="zh-CN" altLang="en-US" dirty="0"/>
              <a:t>释放了排它锁。排它锁的核心是如何保证当前有且仅有一个事务获得锁，并且锁被释放后，所有正在等待获取锁的事务都能够被通知到。借助</a:t>
            </a:r>
            <a:r>
              <a:rPr lang="en-US" altLang="zh-CN" dirty="0" err="1"/>
              <a:t>ZooKeeper</a:t>
            </a:r>
            <a:r>
              <a:rPr lang="zh-CN" altLang="en-US" dirty="0"/>
              <a:t>实现排它锁可以通过以下步骤完成。</a:t>
            </a:r>
          </a:p>
          <a:p>
            <a:pPr lvl="1"/>
            <a:r>
              <a:rPr lang="en-US" altLang="zh-CN" dirty="0"/>
              <a:t>1</a:t>
            </a:r>
            <a:r>
              <a:rPr lang="zh-CN" altLang="en-US" dirty="0"/>
              <a:t>）定义锁</a:t>
            </a:r>
          </a:p>
          <a:p>
            <a:pPr lvl="2"/>
            <a:r>
              <a:rPr lang="zh-CN" altLang="en-US" dirty="0"/>
              <a:t>通过</a:t>
            </a:r>
            <a:r>
              <a:rPr lang="en-US" altLang="zh-CN" dirty="0" err="1"/>
              <a:t>ZooKeeper</a:t>
            </a:r>
            <a:r>
              <a:rPr lang="zh-CN" altLang="en-US" dirty="0"/>
              <a:t>上的临时数据节点来表示一个锁，例如</a:t>
            </a:r>
            <a:r>
              <a:rPr lang="en-US" altLang="zh-CN" dirty="0"/>
              <a:t>/</a:t>
            </a:r>
            <a:r>
              <a:rPr lang="en-US" altLang="zh-CN" dirty="0" err="1"/>
              <a:t>exclusive_lock</a:t>
            </a:r>
            <a:r>
              <a:rPr lang="en-US" altLang="zh-CN" dirty="0"/>
              <a:t>/lock</a:t>
            </a:r>
            <a:r>
              <a:rPr lang="zh-CN" altLang="en-US" dirty="0"/>
              <a:t>节点就可以被定义为一个锁。</a:t>
            </a:r>
          </a:p>
          <a:p>
            <a:pPr lvl="1"/>
            <a:r>
              <a:rPr lang="en-US" altLang="zh-CN" dirty="0"/>
              <a:t>2</a:t>
            </a:r>
            <a:r>
              <a:rPr lang="zh-CN" altLang="en-US" dirty="0"/>
              <a:t>）获取锁</a:t>
            </a:r>
          </a:p>
          <a:p>
            <a:pPr lvl="2"/>
            <a:r>
              <a:rPr lang="zh-CN" altLang="en-US" dirty="0"/>
              <a:t>在需要获取排它锁时，所有客户端都会试图在</a:t>
            </a:r>
            <a:r>
              <a:rPr lang="en-US" altLang="zh-CN" dirty="0"/>
              <a:t>/</a:t>
            </a:r>
            <a:r>
              <a:rPr lang="en-US" altLang="zh-CN" dirty="0" err="1"/>
              <a:t>exclusive_lock</a:t>
            </a:r>
            <a:r>
              <a:rPr lang="zh-CN" altLang="en-US" dirty="0"/>
              <a:t>节点下创建临时子节点</a:t>
            </a:r>
            <a:r>
              <a:rPr lang="en-US" altLang="zh-CN" dirty="0"/>
              <a:t>/</a:t>
            </a:r>
            <a:r>
              <a:rPr lang="en-US" altLang="zh-CN" dirty="0" err="1"/>
              <a:t>exclusive_lock</a:t>
            </a:r>
            <a:r>
              <a:rPr lang="en-US" altLang="zh-CN" dirty="0"/>
              <a:t>/lock</a:t>
            </a:r>
            <a:r>
              <a:rPr lang="zh-CN" altLang="en-US" dirty="0"/>
              <a:t>。</a:t>
            </a:r>
            <a:r>
              <a:rPr lang="en-US" altLang="zh-CN" dirty="0" err="1"/>
              <a:t>ZooKeeper</a:t>
            </a:r>
            <a:r>
              <a:rPr lang="zh-CN" altLang="en-US" dirty="0"/>
              <a:t>会保证在所有的客户端中，最终只有一个客户端能够创建成功，那么就可以认为该客户端获取了锁。同时，所有没有获取到锁的客户端就需要在</a:t>
            </a:r>
            <a:r>
              <a:rPr lang="en-US" altLang="zh-CN" dirty="0"/>
              <a:t>/</a:t>
            </a:r>
            <a:r>
              <a:rPr lang="en-US" altLang="zh-CN" dirty="0" err="1"/>
              <a:t>exclusive_lock</a:t>
            </a:r>
            <a:r>
              <a:rPr lang="zh-CN" altLang="en-US" dirty="0"/>
              <a:t>节点上注册一个子节点变更的</a:t>
            </a:r>
            <a:r>
              <a:rPr lang="en-US" altLang="zh-CN" dirty="0"/>
              <a:t>Watcher</a:t>
            </a:r>
            <a:r>
              <a:rPr lang="zh-CN" altLang="en-US" dirty="0"/>
              <a:t>监听，以便实时监听到</a:t>
            </a:r>
            <a:r>
              <a:rPr lang="en-US" altLang="zh-CN" dirty="0"/>
              <a:t>lock</a:t>
            </a:r>
            <a:r>
              <a:rPr lang="zh-CN" altLang="en-US" dirty="0"/>
              <a:t>节点的变更情况。</a:t>
            </a:r>
          </a:p>
          <a:p>
            <a:pPr lvl="1"/>
            <a:r>
              <a:rPr lang="en-US" altLang="zh-CN" dirty="0"/>
              <a:t>3</a:t>
            </a:r>
            <a:r>
              <a:rPr lang="zh-CN" altLang="en-US" dirty="0"/>
              <a:t>）释放锁</a:t>
            </a:r>
          </a:p>
          <a:p>
            <a:pPr lvl="2"/>
            <a:r>
              <a:rPr lang="zh-CN" altLang="en-US" dirty="0"/>
              <a:t>在“定义锁”部分，已经提到，</a:t>
            </a:r>
            <a:r>
              <a:rPr lang="en-US" altLang="zh-CN" dirty="0"/>
              <a:t>/</a:t>
            </a:r>
            <a:r>
              <a:rPr lang="en-US" altLang="zh-CN" dirty="0" err="1"/>
              <a:t>exclusive_lock</a:t>
            </a:r>
            <a:r>
              <a:rPr lang="en-US" altLang="zh-CN" dirty="0"/>
              <a:t>/lock</a:t>
            </a:r>
            <a:r>
              <a:rPr lang="zh-CN" altLang="en-US" dirty="0"/>
              <a:t>是一个临时节点，因此在以下两种情况下，都有可能释放锁：</a:t>
            </a:r>
          </a:p>
          <a:p>
            <a:pPr lvl="2"/>
            <a:r>
              <a:rPr lang="zh-CN" altLang="en-US" dirty="0"/>
              <a:t>当前获取锁的客户端机器发生宕机，那么</a:t>
            </a:r>
            <a:r>
              <a:rPr lang="en-US" altLang="zh-CN" dirty="0" err="1"/>
              <a:t>ZooKeeper</a:t>
            </a:r>
            <a:r>
              <a:rPr lang="zh-CN" altLang="en-US" dirty="0"/>
              <a:t>上的这个临时节点就会被移除。</a:t>
            </a:r>
          </a:p>
          <a:p>
            <a:pPr lvl="2"/>
            <a:r>
              <a:rPr lang="zh-CN" altLang="en-US" dirty="0"/>
              <a:t>正常执行完业务逻辑后，客户端就会主动将自己创建的临时节点删除。</a:t>
            </a:r>
          </a:p>
        </p:txBody>
      </p:sp>
    </p:spTree>
    <p:extLst>
      <p:ext uri="{BB962C8B-B14F-4D97-AF65-F5344CB8AC3E}">
        <p14:creationId xmlns:p14="http://schemas.microsoft.com/office/powerpoint/2010/main" val="3462537447"/>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0BCF2-E35F-4604-A432-FEFB555D7121}"/>
              </a:ext>
            </a:extLst>
          </p:cNvPr>
          <p:cNvSpPr>
            <a:spLocks noGrp="1"/>
          </p:cNvSpPr>
          <p:nvPr>
            <p:ph type="title"/>
          </p:nvPr>
        </p:nvSpPr>
        <p:spPr/>
        <p:txBody>
          <a:bodyPr/>
          <a:lstStyle/>
          <a:p>
            <a:r>
              <a:rPr lang="en-US" altLang="zh-CN" dirty="0" err="1"/>
              <a:t>ZooKeeper</a:t>
            </a:r>
            <a:r>
              <a:rPr lang="zh-CN" altLang="zh-CN" dirty="0"/>
              <a:t>实现分布式排它锁流程图</a:t>
            </a:r>
            <a:endParaRPr lang="zh-CN" altLang="en-US" dirty="0"/>
          </a:p>
        </p:txBody>
      </p:sp>
      <p:grpSp>
        <p:nvGrpSpPr>
          <p:cNvPr id="4" name="画布 21980">
            <a:extLst>
              <a:ext uri="{FF2B5EF4-FFF2-40B4-BE49-F238E27FC236}">
                <a16:creationId xmlns:a16="http://schemas.microsoft.com/office/drawing/2014/main" id="{E2E0A468-1D42-4D96-A886-460AD140ED84}"/>
              </a:ext>
            </a:extLst>
          </p:cNvPr>
          <p:cNvGrpSpPr>
            <a:grpSpLocks noChangeAspect="1"/>
          </p:cNvGrpSpPr>
          <p:nvPr/>
        </p:nvGrpSpPr>
        <p:grpSpPr>
          <a:xfrm>
            <a:off x="2991360" y="1113997"/>
            <a:ext cx="3161279" cy="3518726"/>
            <a:chOff x="868680" y="110150"/>
            <a:chExt cx="3512532" cy="3909695"/>
          </a:xfrm>
        </p:grpSpPr>
        <p:sp>
          <p:nvSpPr>
            <p:cNvPr id="6" name="文本框 3158">
              <a:extLst>
                <a:ext uri="{FF2B5EF4-FFF2-40B4-BE49-F238E27FC236}">
                  <a16:creationId xmlns:a16="http://schemas.microsoft.com/office/drawing/2014/main" id="{857B09F4-A2B6-4047-80EB-E297B05FDD12}"/>
                </a:ext>
              </a:extLst>
            </p:cNvPr>
            <p:cNvSpPr txBox="1"/>
            <p:nvPr/>
          </p:nvSpPr>
          <p:spPr>
            <a:xfrm>
              <a:off x="2265680" y="3587410"/>
              <a:ext cx="91884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事务完成</a:t>
              </a:r>
              <a:r>
                <a:rPr lang="en-US" sz="900">
                  <a:effectLst/>
                  <a:latin typeface="等线" panose="02010600030101010101" pitchFamily="2" charset="-122"/>
                  <a:ea typeface="宋体" panose="02010600030101010101" pitchFamily="2" charset="-122"/>
                  <a:cs typeface="Times New Roman" panose="02020603050405020304" pitchFamily="18" charset="0"/>
                </a:rPr>
                <a:t>/</a:t>
              </a:r>
              <a:r>
                <a:rPr lang="zh-CN" sz="900">
                  <a:effectLst/>
                  <a:latin typeface="等线" panose="02010600030101010101" pitchFamily="2" charset="-122"/>
                  <a:ea typeface="宋体" panose="02010600030101010101" pitchFamily="2" charset="-122"/>
                  <a:cs typeface="Times New Roman" panose="02020603050405020304" pitchFamily="18" charset="0"/>
                </a:rPr>
                <a:t>中断</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7" name="文本框 3158">
              <a:extLst>
                <a:ext uri="{FF2B5EF4-FFF2-40B4-BE49-F238E27FC236}">
                  <a16:creationId xmlns:a16="http://schemas.microsoft.com/office/drawing/2014/main" id="{63ABE9FC-83C8-4E89-B202-C5837516D7B7}"/>
                </a:ext>
              </a:extLst>
            </p:cNvPr>
            <p:cNvSpPr txBox="1"/>
            <p:nvPr/>
          </p:nvSpPr>
          <p:spPr>
            <a:xfrm>
              <a:off x="2831760" y="2786063"/>
              <a:ext cx="3041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否</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8" name="文本框 3158">
              <a:extLst>
                <a:ext uri="{FF2B5EF4-FFF2-40B4-BE49-F238E27FC236}">
                  <a16:creationId xmlns:a16="http://schemas.microsoft.com/office/drawing/2014/main" id="{32333020-9883-4701-AE8B-A4ECDFFB4B39}"/>
                </a:ext>
              </a:extLst>
            </p:cNvPr>
            <p:cNvSpPr txBox="1"/>
            <p:nvPr/>
          </p:nvSpPr>
          <p:spPr>
            <a:xfrm>
              <a:off x="1747985" y="3319440"/>
              <a:ext cx="3041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是</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9" name="文本框 3158">
              <a:extLst>
                <a:ext uri="{FF2B5EF4-FFF2-40B4-BE49-F238E27FC236}">
                  <a16:creationId xmlns:a16="http://schemas.microsoft.com/office/drawing/2014/main" id="{184A7950-6F23-4380-9017-F1121042DC2A}"/>
                </a:ext>
              </a:extLst>
            </p:cNvPr>
            <p:cNvSpPr txBox="1"/>
            <p:nvPr/>
          </p:nvSpPr>
          <p:spPr>
            <a:xfrm>
              <a:off x="1765595" y="1723050"/>
              <a:ext cx="3041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否</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0" name="文本框 21924">
              <a:extLst>
                <a:ext uri="{FF2B5EF4-FFF2-40B4-BE49-F238E27FC236}">
                  <a16:creationId xmlns:a16="http://schemas.microsoft.com/office/drawing/2014/main" id="{600CBB56-412F-4A7D-9F41-AFA738732138}"/>
                </a:ext>
              </a:extLst>
            </p:cNvPr>
            <p:cNvSpPr txBox="1"/>
            <p:nvPr/>
          </p:nvSpPr>
          <p:spPr>
            <a:xfrm>
              <a:off x="2880360" y="1025525"/>
              <a:ext cx="3041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kern="100">
                  <a:effectLst/>
                  <a:latin typeface="等线" panose="02010600030101010101" pitchFamily="2" charset="-122"/>
                  <a:ea typeface="宋体" panose="02010600030101010101" pitchFamily="2" charset="-122"/>
                  <a:cs typeface="Times New Roman" panose="02020603050405020304" pitchFamily="18" charset="0"/>
                </a:rPr>
                <a:t>是</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94C11541-A222-4243-84BC-24D9AFA713CD}"/>
                </a:ext>
              </a:extLst>
            </p:cNvPr>
            <p:cNvSpPr/>
            <p:nvPr/>
          </p:nvSpPr>
          <p:spPr>
            <a:xfrm>
              <a:off x="1274740" y="110150"/>
              <a:ext cx="957600"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获取锁</a:t>
              </a:r>
              <a:endParaRPr lang="zh-CN" sz="1050" kern="100">
                <a:effectLst/>
                <a:ea typeface="等线" panose="02010600030101010101" pitchFamily="2" charset="-122"/>
                <a:cs typeface="Times New Roman" panose="02020603050405020304" pitchFamily="18" charset="0"/>
              </a:endParaRPr>
            </a:p>
          </p:txBody>
        </p:sp>
        <p:sp>
          <p:nvSpPr>
            <p:cNvPr id="12" name="菱形 11">
              <a:extLst>
                <a:ext uri="{FF2B5EF4-FFF2-40B4-BE49-F238E27FC236}">
                  <a16:creationId xmlns:a16="http://schemas.microsoft.com/office/drawing/2014/main" id="{471B7C21-26A1-4EC0-AAC4-507289FEAA93}"/>
                </a:ext>
              </a:extLst>
            </p:cNvPr>
            <p:cNvSpPr/>
            <p:nvPr/>
          </p:nvSpPr>
          <p:spPr>
            <a:xfrm>
              <a:off x="868680" y="816610"/>
              <a:ext cx="1765300" cy="908050"/>
            </a:xfrm>
            <a:prstGeom prst="diamond">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是否已经被其他事务获取</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3686C965-BEB9-41FE-A08C-35C6EC66F945}"/>
                </a:ext>
              </a:extLst>
            </p:cNvPr>
            <p:cNvSpPr/>
            <p:nvPr/>
          </p:nvSpPr>
          <p:spPr>
            <a:xfrm>
              <a:off x="1168060" y="2090080"/>
              <a:ext cx="1159850"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创建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lock</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临时节点</a:t>
              </a:r>
              <a:endParaRPr lang="zh-CN" sz="1050" kern="100">
                <a:effectLst/>
                <a:ea typeface="等线" panose="02010600030101010101" pitchFamily="2" charset="-122"/>
                <a:cs typeface="Times New Roman" panose="02020603050405020304" pitchFamily="18" charset="0"/>
              </a:endParaRPr>
            </a:p>
          </p:txBody>
        </p:sp>
        <p:sp>
          <p:nvSpPr>
            <p:cNvPr id="14" name="菱形 13">
              <a:extLst>
                <a:ext uri="{FF2B5EF4-FFF2-40B4-BE49-F238E27FC236}">
                  <a16:creationId xmlns:a16="http://schemas.microsoft.com/office/drawing/2014/main" id="{65D075B4-A7B9-4E34-A22E-298243907E5C}"/>
                </a:ext>
              </a:extLst>
            </p:cNvPr>
            <p:cNvSpPr/>
            <p:nvPr/>
          </p:nvSpPr>
          <p:spPr>
            <a:xfrm>
              <a:off x="868680" y="2800985"/>
              <a:ext cx="1765300" cy="506095"/>
            </a:xfrm>
            <a:prstGeom prst="diamond">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是否创建成功</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5" name="矩形 14">
              <a:extLst>
                <a:ext uri="{FF2B5EF4-FFF2-40B4-BE49-F238E27FC236}">
                  <a16:creationId xmlns:a16="http://schemas.microsoft.com/office/drawing/2014/main" id="{E6509A39-AD55-4A3C-A5B3-098E5C330329}"/>
                </a:ext>
              </a:extLst>
            </p:cNvPr>
            <p:cNvSpPr/>
            <p:nvPr/>
          </p:nvSpPr>
          <p:spPr>
            <a:xfrm>
              <a:off x="1269660" y="3685200"/>
              <a:ext cx="957600"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占用锁</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矩形 15">
              <a:extLst>
                <a:ext uri="{FF2B5EF4-FFF2-40B4-BE49-F238E27FC236}">
                  <a16:creationId xmlns:a16="http://schemas.microsoft.com/office/drawing/2014/main" id="{99EF0F9B-1179-489D-A520-118A22AFACDC}"/>
                </a:ext>
              </a:extLst>
            </p:cNvPr>
            <p:cNvSpPr/>
            <p:nvPr/>
          </p:nvSpPr>
          <p:spPr>
            <a:xfrm>
              <a:off x="3322320" y="3685200"/>
              <a:ext cx="957600"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释放锁</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矩形 16">
              <a:extLst>
                <a:ext uri="{FF2B5EF4-FFF2-40B4-BE49-F238E27FC236}">
                  <a16:creationId xmlns:a16="http://schemas.microsoft.com/office/drawing/2014/main" id="{B27F5EF0-B328-4C17-A5F7-A76DA2B7EE34}"/>
                </a:ext>
              </a:extLst>
            </p:cNvPr>
            <p:cNvSpPr/>
            <p:nvPr/>
          </p:nvSpPr>
          <p:spPr>
            <a:xfrm>
              <a:off x="3422939" y="1102020"/>
              <a:ext cx="958273"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等待锁</a:t>
              </a:r>
              <a:endParaRPr lang="zh-CN" sz="1050" kern="100">
                <a:effectLst/>
                <a:ea typeface="等线" panose="02010600030101010101" pitchFamily="2" charset="-122"/>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BA1970F0-00D0-4F02-82EE-C7309706CF9B}"/>
                </a:ext>
              </a:extLst>
            </p:cNvPr>
            <p:cNvCxnSpPr/>
            <p:nvPr/>
          </p:nvCxnSpPr>
          <p:spPr>
            <a:xfrm flipH="1">
              <a:off x="1751330" y="444795"/>
              <a:ext cx="2210" cy="371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C229EFDE-92C8-4879-BA7B-19D0363DA115}"/>
                </a:ext>
              </a:extLst>
            </p:cNvPr>
            <p:cNvCxnSpPr/>
            <p:nvPr/>
          </p:nvCxnSpPr>
          <p:spPr>
            <a:xfrm flipH="1">
              <a:off x="1747985" y="1724660"/>
              <a:ext cx="3345" cy="365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5FC82F34-F776-499D-AD39-407EB1620256}"/>
                </a:ext>
              </a:extLst>
            </p:cNvPr>
            <p:cNvCxnSpPr/>
            <p:nvPr/>
          </p:nvCxnSpPr>
          <p:spPr>
            <a:xfrm>
              <a:off x="1747985" y="2424725"/>
              <a:ext cx="3345" cy="376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BBA1724-5535-4AAD-B1BD-B42B97A9B9F9}"/>
                </a:ext>
              </a:extLst>
            </p:cNvPr>
            <p:cNvCxnSpPr/>
            <p:nvPr/>
          </p:nvCxnSpPr>
          <p:spPr>
            <a:xfrm flipH="1">
              <a:off x="1748460" y="3307080"/>
              <a:ext cx="2870" cy="378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4ACB6066-1E7D-48F3-8CC7-FEACEA198442}"/>
                </a:ext>
              </a:extLst>
            </p:cNvPr>
            <p:cNvCxnSpPr/>
            <p:nvPr/>
          </p:nvCxnSpPr>
          <p:spPr>
            <a:xfrm>
              <a:off x="2227260" y="3852523"/>
              <a:ext cx="10950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肘形连接符 3151">
              <a:extLst>
                <a:ext uri="{FF2B5EF4-FFF2-40B4-BE49-F238E27FC236}">
                  <a16:creationId xmlns:a16="http://schemas.microsoft.com/office/drawing/2014/main" id="{B7035B22-0F56-4085-A491-38FBBF6B002A}"/>
                </a:ext>
              </a:extLst>
            </p:cNvPr>
            <p:cNvCxnSpPr/>
            <p:nvPr/>
          </p:nvCxnSpPr>
          <p:spPr>
            <a:xfrm flipV="1">
              <a:off x="4279920" y="1269343"/>
              <a:ext cx="101292" cy="2583180"/>
            </a:xfrm>
            <a:prstGeom prst="bentConnector3">
              <a:avLst>
                <a:gd name="adj1" fmla="val 325684"/>
              </a:avLst>
            </a:prstGeom>
            <a:ln>
              <a:tailEnd type="triangle"/>
            </a:ln>
          </p:spPr>
          <p:style>
            <a:lnRef idx="1">
              <a:schemeClr val="dk1"/>
            </a:lnRef>
            <a:fillRef idx="0">
              <a:schemeClr val="dk1"/>
            </a:fillRef>
            <a:effectRef idx="0">
              <a:schemeClr val="dk1"/>
            </a:effectRef>
            <a:fontRef idx="minor">
              <a:schemeClr val="tx1"/>
            </a:fontRef>
          </p:style>
        </p:cxnSp>
        <p:cxnSp>
          <p:nvCxnSpPr>
            <p:cNvPr id="24" name="肘形连接符 3152">
              <a:extLst>
                <a:ext uri="{FF2B5EF4-FFF2-40B4-BE49-F238E27FC236}">
                  <a16:creationId xmlns:a16="http://schemas.microsoft.com/office/drawing/2014/main" id="{50A4EA9A-C4D4-4294-B146-2ABC7845AC95}"/>
                </a:ext>
              </a:extLst>
            </p:cNvPr>
            <p:cNvCxnSpPr/>
            <p:nvPr/>
          </p:nvCxnSpPr>
          <p:spPr>
            <a:xfrm rot="16200000" flipV="1">
              <a:off x="2654935" y="-145121"/>
              <a:ext cx="824547" cy="166973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AB867154-4AA3-4FF7-9FD8-597290820102}"/>
                </a:ext>
              </a:extLst>
            </p:cNvPr>
            <p:cNvCxnSpPr/>
            <p:nvPr/>
          </p:nvCxnSpPr>
          <p:spPr>
            <a:xfrm flipV="1">
              <a:off x="2633980" y="1269343"/>
              <a:ext cx="788959" cy="1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肘形连接符 3159">
              <a:extLst>
                <a:ext uri="{FF2B5EF4-FFF2-40B4-BE49-F238E27FC236}">
                  <a16:creationId xmlns:a16="http://schemas.microsoft.com/office/drawing/2014/main" id="{FE988FD9-B303-43A9-A81D-49789C896C64}"/>
                </a:ext>
              </a:extLst>
            </p:cNvPr>
            <p:cNvCxnSpPr/>
            <p:nvPr/>
          </p:nvCxnSpPr>
          <p:spPr>
            <a:xfrm flipV="1">
              <a:off x="2633980" y="1436665"/>
              <a:ext cx="1268096" cy="16173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30046565"/>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7E4D6-9A84-49BE-82E2-19BCE4F0DC90}"/>
              </a:ext>
            </a:extLst>
          </p:cNvPr>
          <p:cNvSpPr>
            <a:spLocks noGrp="1"/>
          </p:cNvSpPr>
          <p:nvPr>
            <p:ph type="title"/>
          </p:nvPr>
        </p:nvSpPr>
        <p:spPr/>
        <p:txBody>
          <a:bodyPr/>
          <a:lstStyle/>
          <a:p>
            <a:r>
              <a:rPr lang="en-US" altLang="zh-CN" dirty="0"/>
              <a:t>6.5.4  </a:t>
            </a:r>
            <a:r>
              <a:rPr lang="zh-CN" altLang="en-US" dirty="0"/>
              <a:t>分布式锁</a:t>
            </a:r>
          </a:p>
        </p:txBody>
      </p:sp>
      <p:sp>
        <p:nvSpPr>
          <p:cNvPr id="3" name="内容占位符 2">
            <a:extLst>
              <a:ext uri="{FF2B5EF4-FFF2-40B4-BE49-F238E27FC236}">
                <a16:creationId xmlns:a16="http://schemas.microsoft.com/office/drawing/2014/main" id="{ADBF1BF7-E0D2-4A9C-8017-6788683CA9C2}"/>
              </a:ext>
            </a:extLst>
          </p:cNvPr>
          <p:cNvSpPr>
            <a:spLocks noGrp="1"/>
          </p:cNvSpPr>
          <p:nvPr>
            <p:ph idx="1"/>
          </p:nvPr>
        </p:nvSpPr>
        <p:spPr/>
        <p:txBody>
          <a:bodyPr>
            <a:normAutofit fontScale="55000" lnSpcReduction="20000"/>
          </a:bodyPr>
          <a:lstStyle/>
          <a:p>
            <a:r>
              <a:rPr lang="en-US" altLang="zh-CN" dirty="0"/>
              <a:t>2.</a:t>
            </a:r>
            <a:r>
              <a:rPr lang="zh-CN" altLang="en-US" dirty="0"/>
              <a:t>共享锁</a:t>
            </a:r>
            <a:endParaRPr lang="en-US" altLang="zh-CN" dirty="0"/>
          </a:p>
          <a:p>
            <a:pPr lvl="1"/>
            <a:r>
              <a:rPr lang="zh-CN" altLang="en-US" dirty="0"/>
              <a:t>共享锁（</a:t>
            </a:r>
            <a:r>
              <a:rPr lang="en-US" altLang="zh-CN" dirty="0"/>
              <a:t>Shared Locks</a:t>
            </a:r>
            <a:r>
              <a:rPr lang="zh-CN" altLang="en-US" dirty="0"/>
              <a:t>，简称</a:t>
            </a:r>
            <a:r>
              <a:rPr lang="en-US" altLang="zh-CN" dirty="0"/>
              <a:t>S</a:t>
            </a:r>
            <a:r>
              <a:rPr lang="zh-CN" altLang="en-US" dirty="0"/>
              <a:t>锁），又称为读锁。如果事务</a:t>
            </a:r>
            <a:r>
              <a:rPr lang="en-US" altLang="zh-CN" dirty="0"/>
              <a:t>T1</a:t>
            </a:r>
            <a:r>
              <a:rPr lang="zh-CN" altLang="en-US" dirty="0"/>
              <a:t>对数据对象</a:t>
            </a:r>
            <a:r>
              <a:rPr lang="en-US" altLang="zh-CN" dirty="0"/>
              <a:t>O1</a:t>
            </a:r>
            <a:r>
              <a:rPr lang="zh-CN" altLang="en-US" dirty="0"/>
              <a:t>加上了共享锁，那么当前事务</a:t>
            </a:r>
            <a:r>
              <a:rPr lang="en-US" altLang="zh-CN" dirty="0"/>
              <a:t>T1</a:t>
            </a:r>
            <a:r>
              <a:rPr lang="zh-CN" altLang="en-US" dirty="0"/>
              <a:t>对</a:t>
            </a:r>
            <a:r>
              <a:rPr lang="en-US" altLang="zh-CN" dirty="0"/>
              <a:t>O1</a:t>
            </a:r>
            <a:r>
              <a:rPr lang="zh-CN" altLang="en-US" dirty="0"/>
              <a:t>进行读取操作，其他事务也只能对这个数据对象加共享锁，直到该数据对象上的所有共享锁都被释放。共享锁和排他锁的最根本区别在于，加上排他锁后，数据对象只对一个事务可见，而加上共享锁后，数据对所有事务都可见。借助</a:t>
            </a:r>
            <a:r>
              <a:rPr lang="en-US" altLang="zh-CN" dirty="0" err="1"/>
              <a:t>ZooKeeper</a:t>
            </a:r>
            <a:r>
              <a:rPr lang="zh-CN" altLang="en-US" dirty="0"/>
              <a:t>实现共享锁可以通过以下步骤完成。</a:t>
            </a:r>
          </a:p>
          <a:p>
            <a:pPr lvl="1"/>
            <a:r>
              <a:rPr lang="en-US" altLang="zh-CN" dirty="0"/>
              <a:t>1</a:t>
            </a:r>
            <a:r>
              <a:rPr lang="zh-CN" altLang="en-US" dirty="0"/>
              <a:t>）定义锁</a:t>
            </a:r>
          </a:p>
          <a:p>
            <a:pPr lvl="2"/>
            <a:r>
              <a:rPr lang="zh-CN" altLang="en-US" dirty="0"/>
              <a:t>与排他锁相同，通过</a:t>
            </a:r>
            <a:r>
              <a:rPr lang="en-US" altLang="zh-CN" dirty="0" err="1"/>
              <a:t>ZooKeeper</a:t>
            </a:r>
            <a:r>
              <a:rPr lang="zh-CN" altLang="en-US" dirty="0"/>
              <a:t>上的数据节点来表示一个锁，是一个类似于“</a:t>
            </a:r>
            <a:r>
              <a:rPr lang="en-US" altLang="zh-CN" dirty="0"/>
              <a:t>/</a:t>
            </a:r>
            <a:r>
              <a:rPr lang="en-US" altLang="zh-CN" dirty="0" err="1"/>
              <a:t>shared_lock</a:t>
            </a:r>
            <a:r>
              <a:rPr lang="en-US" altLang="zh-CN" dirty="0"/>
              <a:t>/[hostname]-</a:t>
            </a:r>
            <a:r>
              <a:rPr lang="zh-CN" altLang="en-US" dirty="0"/>
              <a:t>请求类型</a:t>
            </a:r>
            <a:r>
              <a:rPr lang="en-US" altLang="zh-CN" dirty="0"/>
              <a:t>-</a:t>
            </a:r>
            <a:r>
              <a:rPr lang="zh-CN" altLang="en-US" dirty="0"/>
              <a:t>序号”的临时顺序节点。例如，</a:t>
            </a:r>
            <a:r>
              <a:rPr lang="en-US" altLang="zh-CN" dirty="0"/>
              <a:t>/</a:t>
            </a:r>
            <a:r>
              <a:rPr lang="en-US" altLang="zh-CN" dirty="0" err="1"/>
              <a:t>shared_lock</a:t>
            </a:r>
            <a:r>
              <a:rPr lang="en-US" altLang="zh-CN" dirty="0"/>
              <a:t>/192.168.18.1-R-0000000001</a:t>
            </a:r>
            <a:r>
              <a:rPr lang="zh-CN" altLang="en-US" dirty="0"/>
              <a:t>就代表了一个共享锁。</a:t>
            </a:r>
          </a:p>
          <a:p>
            <a:pPr lvl="1"/>
            <a:r>
              <a:rPr lang="en-US" altLang="zh-CN" dirty="0"/>
              <a:t>2</a:t>
            </a:r>
            <a:r>
              <a:rPr lang="zh-CN" altLang="en-US" dirty="0"/>
              <a:t>）获取锁</a:t>
            </a:r>
          </a:p>
          <a:p>
            <a:pPr lvl="2"/>
            <a:r>
              <a:rPr lang="zh-CN" altLang="en-US" dirty="0"/>
              <a:t>在需要获取共享锁时，所有客户端都会到</a:t>
            </a:r>
            <a:r>
              <a:rPr lang="en-US" altLang="zh-CN" dirty="0"/>
              <a:t>/</a:t>
            </a:r>
            <a:r>
              <a:rPr lang="en-US" altLang="zh-CN" dirty="0" err="1"/>
              <a:t>shared_lock</a:t>
            </a:r>
            <a:r>
              <a:rPr lang="zh-CN" altLang="en-US" dirty="0"/>
              <a:t>节点下创建一个临时顺序节点。如果当前是读请求，那么就创建</a:t>
            </a:r>
            <a:r>
              <a:rPr lang="en-US" altLang="zh-CN" dirty="0"/>
              <a:t>/</a:t>
            </a:r>
            <a:r>
              <a:rPr lang="en-US" altLang="zh-CN" dirty="0" err="1"/>
              <a:t>shared_lock</a:t>
            </a:r>
            <a:r>
              <a:rPr lang="en-US" altLang="zh-CN" dirty="0"/>
              <a:t>/192.168.18.1-R-0000000001</a:t>
            </a:r>
            <a:r>
              <a:rPr lang="zh-CN" altLang="en-US" dirty="0"/>
              <a:t>；如果当前是写请求，那么就创建</a:t>
            </a:r>
            <a:r>
              <a:rPr lang="en-US" altLang="zh-CN" dirty="0"/>
              <a:t>/</a:t>
            </a:r>
            <a:r>
              <a:rPr lang="en-US" altLang="zh-CN" dirty="0" err="1"/>
              <a:t>shared_lock</a:t>
            </a:r>
            <a:r>
              <a:rPr lang="en-US" altLang="zh-CN" dirty="0"/>
              <a:t>/192.168.18.1-W-0000000001</a:t>
            </a:r>
            <a:r>
              <a:rPr lang="zh-CN" altLang="en-US" dirty="0"/>
              <a:t>。</a:t>
            </a:r>
          </a:p>
          <a:p>
            <a:pPr lvl="1"/>
            <a:r>
              <a:rPr lang="en-US" altLang="zh-CN" dirty="0"/>
              <a:t>3</a:t>
            </a:r>
            <a:r>
              <a:rPr lang="zh-CN" altLang="en-US" dirty="0"/>
              <a:t>）判断读写顺序</a:t>
            </a:r>
          </a:p>
          <a:p>
            <a:pPr lvl="2"/>
            <a:r>
              <a:rPr lang="zh-CN" altLang="en-US" dirty="0"/>
              <a:t>根据共享锁的定义，不同的事务都可以同时对同一个数据对象进行读取操作，而更新操作必须在当前没有任何事务进行读写操作的情况下进行。基于这个原则，通过</a:t>
            </a:r>
            <a:r>
              <a:rPr lang="en-US" altLang="zh-CN" dirty="0" err="1"/>
              <a:t>ZooKeeper</a:t>
            </a:r>
            <a:r>
              <a:rPr lang="zh-CN" altLang="en-US" dirty="0"/>
              <a:t>的节点来确定分布式读写顺序的步骤如下所示：</a:t>
            </a:r>
          </a:p>
          <a:p>
            <a:pPr lvl="2"/>
            <a:r>
              <a:rPr lang="zh-CN" altLang="en-US" dirty="0"/>
              <a:t>（</a:t>
            </a:r>
            <a:r>
              <a:rPr lang="en-US" altLang="zh-CN" dirty="0"/>
              <a:t>1</a:t>
            </a:r>
            <a:r>
              <a:rPr lang="zh-CN" altLang="en-US" dirty="0"/>
              <a:t>）创建完节点后，获取</a:t>
            </a:r>
            <a:r>
              <a:rPr lang="en-US" altLang="zh-CN" dirty="0"/>
              <a:t>/</a:t>
            </a:r>
            <a:r>
              <a:rPr lang="en-US" altLang="zh-CN" dirty="0" err="1"/>
              <a:t>shared_lock</a:t>
            </a:r>
            <a:r>
              <a:rPr lang="zh-CN" altLang="en-US" dirty="0"/>
              <a:t>节点下的所有子节点，并对该节点注册子节点变更的</a:t>
            </a:r>
            <a:r>
              <a:rPr lang="en-US" altLang="zh-CN" dirty="0"/>
              <a:t>Watcher</a:t>
            </a:r>
            <a:r>
              <a:rPr lang="zh-CN" altLang="en-US" dirty="0"/>
              <a:t>监听。</a:t>
            </a:r>
          </a:p>
          <a:p>
            <a:pPr lvl="2"/>
            <a:r>
              <a:rPr lang="zh-CN" altLang="en-US" dirty="0"/>
              <a:t>（</a:t>
            </a:r>
            <a:r>
              <a:rPr lang="en-US" altLang="zh-CN" dirty="0"/>
              <a:t>2</a:t>
            </a:r>
            <a:r>
              <a:rPr lang="zh-CN" altLang="en-US" dirty="0"/>
              <a:t>）确定自己的节点序号在所有子节点中的顺序。</a:t>
            </a:r>
          </a:p>
          <a:p>
            <a:pPr lvl="2"/>
            <a:r>
              <a:rPr lang="zh-CN" altLang="en-US" dirty="0"/>
              <a:t>（</a:t>
            </a:r>
            <a:r>
              <a:rPr lang="en-US" altLang="zh-CN" dirty="0"/>
              <a:t>3</a:t>
            </a:r>
            <a:r>
              <a:rPr lang="zh-CN" altLang="en-US" dirty="0"/>
              <a:t>）对读和写请求分类处理。对于读请求，若没有比自己序号小的子节点，或是所有比自己序号小的子节点都是读请求，那么表明自己已经成功获取到了共享锁，同时开始执行读取操作；若比自己序号小的子节点中有写请求，那么就需要进入等待。对于写请求，若自己不是序号最小的子节点，那么就需要进入等待。</a:t>
            </a:r>
          </a:p>
          <a:p>
            <a:pPr lvl="2"/>
            <a:r>
              <a:rPr lang="zh-CN" altLang="en-US" dirty="0"/>
              <a:t>（</a:t>
            </a:r>
            <a:r>
              <a:rPr lang="en-US" altLang="zh-CN" dirty="0"/>
              <a:t>4</a:t>
            </a:r>
            <a:r>
              <a:rPr lang="zh-CN" altLang="en-US" dirty="0"/>
              <a:t>）接收到</a:t>
            </a:r>
            <a:r>
              <a:rPr lang="en-US" altLang="zh-CN" dirty="0"/>
              <a:t>Watcher</a:t>
            </a:r>
            <a:r>
              <a:rPr lang="zh-CN" altLang="en-US" dirty="0"/>
              <a:t>通知后，重复步骤（</a:t>
            </a:r>
            <a:r>
              <a:rPr lang="en-US" altLang="zh-CN" dirty="0"/>
              <a:t>1</a:t>
            </a:r>
            <a:r>
              <a:rPr lang="zh-CN" altLang="en-US" dirty="0"/>
              <a:t>）。</a:t>
            </a:r>
          </a:p>
          <a:p>
            <a:pPr lvl="1"/>
            <a:r>
              <a:rPr lang="en-US" altLang="zh-CN" dirty="0"/>
              <a:t>4</a:t>
            </a:r>
            <a:r>
              <a:rPr lang="zh-CN" altLang="en-US" dirty="0"/>
              <a:t>）释放锁</a:t>
            </a:r>
          </a:p>
          <a:p>
            <a:pPr lvl="2"/>
            <a:r>
              <a:rPr lang="zh-CN" altLang="en-US" dirty="0"/>
              <a:t>释放锁的逻辑和排他锁相同。</a:t>
            </a:r>
          </a:p>
        </p:txBody>
      </p:sp>
    </p:spTree>
    <p:extLst>
      <p:ext uri="{BB962C8B-B14F-4D97-AF65-F5344CB8AC3E}">
        <p14:creationId xmlns:p14="http://schemas.microsoft.com/office/powerpoint/2010/main" val="1451114185"/>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D5269-8B68-4D8B-A6AA-3642AA4A5C4B}"/>
              </a:ext>
            </a:extLst>
          </p:cNvPr>
          <p:cNvSpPr>
            <a:spLocks noGrp="1"/>
          </p:cNvSpPr>
          <p:nvPr>
            <p:ph type="title"/>
          </p:nvPr>
        </p:nvSpPr>
        <p:spPr/>
        <p:txBody>
          <a:bodyPr/>
          <a:lstStyle/>
          <a:p>
            <a:r>
              <a:rPr lang="en-US" altLang="zh-CN" dirty="0"/>
              <a:t>6.1  </a:t>
            </a:r>
            <a:r>
              <a:rPr lang="zh-CN" altLang="en-US" dirty="0"/>
              <a:t>分布式协调技术</a:t>
            </a:r>
          </a:p>
        </p:txBody>
      </p:sp>
      <p:sp>
        <p:nvSpPr>
          <p:cNvPr id="3" name="内容占位符 2">
            <a:extLst>
              <a:ext uri="{FF2B5EF4-FFF2-40B4-BE49-F238E27FC236}">
                <a16:creationId xmlns:a16="http://schemas.microsoft.com/office/drawing/2014/main" id="{EE681F47-AFB6-4C47-9F70-AF443889BEB6}"/>
              </a:ext>
            </a:extLst>
          </p:cNvPr>
          <p:cNvSpPr>
            <a:spLocks noGrp="1"/>
          </p:cNvSpPr>
          <p:nvPr>
            <p:ph idx="1"/>
          </p:nvPr>
        </p:nvSpPr>
        <p:spPr/>
        <p:txBody>
          <a:bodyPr>
            <a:normAutofit fontScale="92500" lnSpcReduction="20000"/>
          </a:bodyPr>
          <a:lstStyle/>
          <a:p>
            <a:r>
              <a:rPr lang="zh-CN" altLang="zh-CN" dirty="0"/>
              <a:t>那么，如何实现分布式锁呢？在分布式环境中，由于网络的不可靠，对一个服务调用的失败并不表示一定是失败的，可能是执行成功了，但是响应返回的时候失败了。另外，</a:t>
            </a:r>
            <a:r>
              <a:rPr lang="en-US" altLang="zh-CN" dirty="0"/>
              <a:t>A</a:t>
            </a:r>
            <a:r>
              <a:rPr lang="zh-CN" altLang="zh-CN" dirty="0"/>
              <a:t>和</a:t>
            </a:r>
            <a:r>
              <a:rPr lang="en-US" altLang="zh-CN" dirty="0"/>
              <a:t>B</a:t>
            </a:r>
            <a:r>
              <a:rPr lang="zh-CN" altLang="zh-CN" dirty="0"/>
              <a:t>都去调用</a:t>
            </a:r>
            <a:r>
              <a:rPr lang="en-US" altLang="zh-CN" dirty="0"/>
              <a:t>C</a:t>
            </a:r>
            <a:r>
              <a:rPr lang="zh-CN" altLang="zh-CN" dirty="0"/>
              <a:t>服务，在时间上</a:t>
            </a:r>
            <a:r>
              <a:rPr lang="en-US" altLang="zh-CN" dirty="0"/>
              <a:t>A</a:t>
            </a:r>
            <a:r>
              <a:rPr lang="zh-CN" altLang="zh-CN" dirty="0"/>
              <a:t>先调用，</a:t>
            </a:r>
            <a:r>
              <a:rPr lang="en-US" altLang="zh-CN" dirty="0"/>
              <a:t>B</a:t>
            </a:r>
            <a:r>
              <a:rPr lang="zh-CN" altLang="zh-CN" dirty="0"/>
              <a:t>后调用，那么最后的结果是不是一定</a:t>
            </a:r>
            <a:r>
              <a:rPr lang="en-US" altLang="zh-CN" dirty="0"/>
              <a:t>A</a:t>
            </a:r>
            <a:r>
              <a:rPr lang="zh-CN" altLang="zh-CN" dirty="0"/>
              <a:t>的请求就先于</a:t>
            </a:r>
            <a:r>
              <a:rPr lang="en-US" altLang="zh-CN" dirty="0"/>
              <a:t>B</a:t>
            </a:r>
            <a:r>
              <a:rPr lang="zh-CN" altLang="zh-CN" dirty="0"/>
              <a:t>。这些在同一台机器上的种种假设都要重新思考，还要思考这些问题给的设计和编码带来了哪些影响。还有，在分布式环境中为了提升可靠性，往往会部署多套服务，但是如何在多套服务中达到一致性，这在同一台机器上多个进程之间的同步相对来说是比较容易的，但在分布式环境中确实一个难题。</a:t>
            </a:r>
            <a:endParaRPr lang="en-US" altLang="zh-CN" dirty="0"/>
          </a:p>
          <a:p>
            <a:endParaRPr lang="en-US" altLang="zh-CN" dirty="0"/>
          </a:p>
          <a:p>
            <a:r>
              <a:rPr lang="zh-CN" altLang="zh-CN" dirty="0"/>
              <a:t>目前，已实现分布式协调技术的有</a:t>
            </a:r>
            <a:r>
              <a:rPr lang="en-US" altLang="zh-CN" dirty="0"/>
              <a:t>Google Chubby</a:t>
            </a:r>
            <a:r>
              <a:rPr lang="zh-CN" altLang="zh-CN" dirty="0"/>
              <a:t>，</a:t>
            </a:r>
            <a:r>
              <a:rPr lang="en-US" altLang="zh-CN" dirty="0"/>
              <a:t>Apache </a:t>
            </a:r>
            <a:r>
              <a:rPr lang="en-US" altLang="zh-CN" dirty="0" err="1"/>
              <a:t>ZooKeeper</a:t>
            </a:r>
            <a:r>
              <a:rPr lang="zh-CN" altLang="zh-CN" dirty="0"/>
              <a:t>，它们都是分布式锁的实现者。</a:t>
            </a:r>
          </a:p>
          <a:p>
            <a:endParaRPr lang="zh-CN" altLang="en-US" dirty="0"/>
          </a:p>
        </p:txBody>
      </p:sp>
    </p:spTree>
    <p:extLst>
      <p:ext uri="{BB962C8B-B14F-4D97-AF65-F5344CB8AC3E}">
        <p14:creationId xmlns:p14="http://schemas.microsoft.com/office/powerpoint/2010/main" val="818722096"/>
      </p:ext>
    </p:extLst>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FAAC7-D040-4554-A94B-ED8901AF9E4A}"/>
              </a:ext>
            </a:extLst>
          </p:cNvPr>
          <p:cNvSpPr>
            <a:spLocks noGrp="1"/>
          </p:cNvSpPr>
          <p:nvPr>
            <p:ph type="title"/>
          </p:nvPr>
        </p:nvSpPr>
        <p:spPr/>
        <p:txBody>
          <a:bodyPr/>
          <a:lstStyle/>
          <a:p>
            <a:r>
              <a:rPr lang="en-US" altLang="zh-CN" dirty="0" err="1"/>
              <a:t>ZooKeeper</a:t>
            </a:r>
            <a:r>
              <a:rPr lang="zh-CN" altLang="zh-CN" dirty="0"/>
              <a:t>实现分布式共享锁流程图</a:t>
            </a:r>
            <a:endParaRPr lang="zh-CN" altLang="en-US" dirty="0"/>
          </a:p>
        </p:txBody>
      </p:sp>
      <p:grpSp>
        <p:nvGrpSpPr>
          <p:cNvPr id="4" name="画布 21981">
            <a:extLst>
              <a:ext uri="{FF2B5EF4-FFF2-40B4-BE49-F238E27FC236}">
                <a16:creationId xmlns:a16="http://schemas.microsoft.com/office/drawing/2014/main" id="{ED592A0A-38C3-4DFE-A8A7-23FABDD3B520}"/>
              </a:ext>
            </a:extLst>
          </p:cNvPr>
          <p:cNvGrpSpPr>
            <a:grpSpLocks noChangeAspect="1"/>
          </p:cNvGrpSpPr>
          <p:nvPr/>
        </p:nvGrpSpPr>
        <p:grpSpPr>
          <a:xfrm>
            <a:off x="2524986" y="1060432"/>
            <a:ext cx="4018353" cy="3691923"/>
            <a:chOff x="-898818" y="110150"/>
            <a:chExt cx="5999138" cy="5511800"/>
          </a:xfrm>
        </p:grpSpPr>
        <p:sp>
          <p:nvSpPr>
            <p:cNvPr id="6" name="矩形 5">
              <a:extLst>
                <a:ext uri="{FF2B5EF4-FFF2-40B4-BE49-F238E27FC236}">
                  <a16:creationId xmlns:a16="http://schemas.microsoft.com/office/drawing/2014/main" id="{C08DA6EC-834F-4949-A2F5-A705A4122035}"/>
                </a:ext>
              </a:extLst>
            </p:cNvPr>
            <p:cNvSpPr/>
            <p:nvPr/>
          </p:nvSpPr>
          <p:spPr>
            <a:xfrm>
              <a:off x="-898818" y="4291624"/>
              <a:ext cx="1820819" cy="1330326"/>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zh-CN" sz="900" dirty="0">
                  <a:effectLst/>
                  <a:ea typeface="宋体" panose="02010600030101010101" pitchFamily="2" charset="-122"/>
                  <a:cs typeface="Times New Roman" panose="02020603050405020304" pitchFamily="18" charset="0"/>
                </a:rPr>
                <a:t>是，条件：</a:t>
              </a:r>
              <a:r>
                <a:rPr lang="zh-CN" sz="900" dirty="0">
                  <a:effectLst/>
                  <a:latin typeface="宋体" panose="02010600030101010101" pitchFamily="2" charset="-122"/>
                  <a:ea typeface="宋体" panose="02010600030101010101" pitchFamily="2" charset="-122"/>
                  <a:cs typeface="宋体" panose="02010600030101010101" pitchFamily="2" charset="-122"/>
                </a:rPr>
                <a:t>没有比自己序号小的子节点，或是所有比自己序号小的子节点都是读请求</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 name="文本框 40">
              <a:extLst>
                <a:ext uri="{FF2B5EF4-FFF2-40B4-BE49-F238E27FC236}">
                  <a16:creationId xmlns:a16="http://schemas.microsoft.com/office/drawing/2014/main" id="{0A530438-5D8B-481F-9B3D-91C0BD8AF4E2}"/>
                </a:ext>
              </a:extLst>
            </p:cNvPr>
            <p:cNvSpPr txBox="1"/>
            <p:nvPr/>
          </p:nvSpPr>
          <p:spPr>
            <a:xfrm>
              <a:off x="2679360" y="3177834"/>
              <a:ext cx="3041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是</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8" name="文本框 3158">
              <a:extLst>
                <a:ext uri="{FF2B5EF4-FFF2-40B4-BE49-F238E27FC236}">
                  <a16:creationId xmlns:a16="http://schemas.microsoft.com/office/drawing/2014/main" id="{CAFACEFA-05F3-4742-AB37-A5D63B49D188}"/>
                </a:ext>
              </a:extLst>
            </p:cNvPr>
            <p:cNvSpPr txBox="1"/>
            <p:nvPr/>
          </p:nvSpPr>
          <p:spPr>
            <a:xfrm>
              <a:off x="590087" y="3177834"/>
              <a:ext cx="3041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否</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9" name="文本框 21944">
              <a:extLst>
                <a:ext uri="{FF2B5EF4-FFF2-40B4-BE49-F238E27FC236}">
                  <a16:creationId xmlns:a16="http://schemas.microsoft.com/office/drawing/2014/main" id="{272D87ED-CF8F-48FA-9E0A-295C656D3585}"/>
                </a:ext>
              </a:extLst>
            </p:cNvPr>
            <p:cNvSpPr txBox="1"/>
            <p:nvPr/>
          </p:nvSpPr>
          <p:spPr>
            <a:xfrm>
              <a:off x="2633980" y="4324985"/>
              <a:ext cx="3041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kern="100">
                  <a:effectLst/>
                  <a:latin typeface="等线" panose="02010600030101010101" pitchFamily="2" charset="-122"/>
                  <a:ea typeface="宋体" panose="02010600030101010101" pitchFamily="2" charset="-122"/>
                  <a:cs typeface="Times New Roman" panose="02020603050405020304" pitchFamily="18" charset="0"/>
                </a:rPr>
                <a:t>是</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AD117078-7D17-4C7C-9438-34AB73178C55}"/>
                </a:ext>
              </a:extLst>
            </p:cNvPr>
            <p:cNvSpPr/>
            <p:nvPr/>
          </p:nvSpPr>
          <p:spPr>
            <a:xfrm>
              <a:off x="1221400" y="110150"/>
              <a:ext cx="1159200"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获取锁</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48F7CFF0-EC02-4D6B-8830-CACE3C735601}"/>
                </a:ext>
              </a:extLst>
            </p:cNvPr>
            <p:cNvSpPr/>
            <p:nvPr/>
          </p:nvSpPr>
          <p:spPr>
            <a:xfrm>
              <a:off x="1220425" y="755649"/>
              <a:ext cx="1159850" cy="452733"/>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创建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lock</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临时顺序节点</a:t>
              </a:r>
              <a:endParaRPr lang="zh-CN" sz="1050" kern="100">
                <a:effectLst/>
                <a:ea typeface="等线" panose="02010600030101010101" pitchFamily="2" charset="-122"/>
                <a:cs typeface="Times New Roman" panose="02020603050405020304" pitchFamily="18" charset="0"/>
              </a:endParaRPr>
            </a:p>
          </p:txBody>
        </p:sp>
        <p:sp>
          <p:nvSpPr>
            <p:cNvPr id="12" name="菱形 11">
              <a:extLst>
                <a:ext uri="{FF2B5EF4-FFF2-40B4-BE49-F238E27FC236}">
                  <a16:creationId xmlns:a16="http://schemas.microsoft.com/office/drawing/2014/main" id="{2F2657B8-ACD4-4E52-B6CA-3CFF8A388024}"/>
                </a:ext>
              </a:extLst>
            </p:cNvPr>
            <p:cNvSpPr/>
            <p:nvPr/>
          </p:nvSpPr>
          <p:spPr>
            <a:xfrm>
              <a:off x="922022" y="2311400"/>
              <a:ext cx="1765300" cy="506095"/>
            </a:xfrm>
            <a:prstGeom prst="diamond">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是否是写请求</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3" name="矩形 12">
              <a:extLst>
                <a:ext uri="{FF2B5EF4-FFF2-40B4-BE49-F238E27FC236}">
                  <a16:creationId xmlns:a16="http://schemas.microsoft.com/office/drawing/2014/main" id="{0AF3BB84-8DA9-4427-9946-4717998D7423}"/>
                </a:ext>
              </a:extLst>
            </p:cNvPr>
            <p:cNvSpPr/>
            <p:nvPr/>
          </p:nvSpPr>
          <p:spPr>
            <a:xfrm>
              <a:off x="4041776" y="3715680"/>
              <a:ext cx="957600"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等待锁</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4" name="直接箭头连接符 13">
              <a:extLst>
                <a:ext uri="{FF2B5EF4-FFF2-40B4-BE49-F238E27FC236}">
                  <a16:creationId xmlns:a16="http://schemas.microsoft.com/office/drawing/2014/main" id="{1421320E-0DEC-480D-B8E0-1B2F3D034FA9}"/>
                </a:ext>
              </a:extLst>
            </p:cNvPr>
            <p:cNvCxnSpPr/>
            <p:nvPr/>
          </p:nvCxnSpPr>
          <p:spPr>
            <a:xfrm flipH="1">
              <a:off x="1800350" y="444795"/>
              <a:ext cx="650" cy="310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A50D1419-8F18-4470-BDCB-7036833F730A}"/>
                </a:ext>
              </a:extLst>
            </p:cNvPr>
            <p:cNvCxnSpPr/>
            <p:nvPr/>
          </p:nvCxnSpPr>
          <p:spPr>
            <a:xfrm flipH="1" flipV="1">
              <a:off x="4520576" y="4050325"/>
              <a:ext cx="307" cy="747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肘形连接符 128">
              <a:extLst>
                <a:ext uri="{FF2B5EF4-FFF2-40B4-BE49-F238E27FC236}">
                  <a16:creationId xmlns:a16="http://schemas.microsoft.com/office/drawing/2014/main" id="{391BAA1B-0B72-4F27-AF06-B4A87650F002}"/>
                </a:ext>
              </a:extLst>
            </p:cNvPr>
            <p:cNvCxnSpPr/>
            <p:nvPr/>
          </p:nvCxnSpPr>
          <p:spPr>
            <a:xfrm rot="16200000" flipV="1">
              <a:off x="2619751" y="1814855"/>
              <a:ext cx="1968396" cy="18332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3158">
              <a:extLst>
                <a:ext uri="{FF2B5EF4-FFF2-40B4-BE49-F238E27FC236}">
                  <a16:creationId xmlns:a16="http://schemas.microsoft.com/office/drawing/2014/main" id="{F3789CC3-8AD5-4666-9E54-FF614A0E85DA}"/>
                </a:ext>
              </a:extLst>
            </p:cNvPr>
            <p:cNvSpPr txBox="1"/>
            <p:nvPr/>
          </p:nvSpPr>
          <p:spPr>
            <a:xfrm>
              <a:off x="3629975" y="3622653"/>
              <a:ext cx="3041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否</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8" name="文本框 3158">
              <a:extLst>
                <a:ext uri="{FF2B5EF4-FFF2-40B4-BE49-F238E27FC236}">
                  <a16:creationId xmlns:a16="http://schemas.microsoft.com/office/drawing/2014/main" id="{58E985C5-0D0D-4F2E-90F2-5D8D2F622CE8}"/>
                </a:ext>
              </a:extLst>
            </p:cNvPr>
            <p:cNvSpPr txBox="1"/>
            <p:nvPr/>
          </p:nvSpPr>
          <p:spPr>
            <a:xfrm>
              <a:off x="2474275" y="4697367"/>
              <a:ext cx="137604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完成读写操作</a:t>
              </a:r>
              <a:r>
                <a:rPr lang="en-US" sz="900">
                  <a:effectLst/>
                  <a:latin typeface="等线" panose="02010600030101010101" pitchFamily="2" charset="-122"/>
                  <a:ea typeface="宋体" panose="02010600030101010101" pitchFamily="2" charset="-122"/>
                  <a:cs typeface="Times New Roman" panose="02020603050405020304" pitchFamily="18" charset="0"/>
                </a:rPr>
                <a:t>/</a:t>
              </a:r>
              <a:r>
                <a:rPr lang="zh-CN" sz="900">
                  <a:effectLst/>
                  <a:latin typeface="等线" panose="02010600030101010101" pitchFamily="2" charset="-122"/>
                  <a:ea typeface="宋体" panose="02010600030101010101" pitchFamily="2" charset="-122"/>
                  <a:cs typeface="Times New Roman" panose="02020603050405020304" pitchFamily="18" charset="0"/>
                </a:rPr>
                <a:t>事务中断</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9" name="矩形 18">
              <a:extLst>
                <a:ext uri="{FF2B5EF4-FFF2-40B4-BE49-F238E27FC236}">
                  <a16:creationId xmlns:a16="http://schemas.microsoft.com/office/drawing/2014/main" id="{E27D0ACC-F52F-4B26-8122-BC6585AE2341}"/>
                </a:ext>
              </a:extLst>
            </p:cNvPr>
            <p:cNvSpPr/>
            <p:nvPr/>
          </p:nvSpPr>
          <p:spPr>
            <a:xfrm>
              <a:off x="414745" y="1520484"/>
              <a:ext cx="2819068"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dirty="0">
                  <a:effectLst/>
                  <a:latin typeface="Times New Roman" panose="02020603050405020304" pitchFamily="18" charset="0"/>
                  <a:ea typeface="宋体" panose="02010600030101010101" pitchFamily="2" charset="-122"/>
                  <a:cs typeface="Times New Roman" panose="02020603050405020304" pitchFamily="18" charset="0"/>
                </a:rPr>
                <a:t>获取</a:t>
              </a:r>
              <a:r>
                <a:rPr lang="en-US" sz="900" dirty="0">
                  <a:effectLst/>
                  <a:latin typeface="Times New Roman" panose="02020603050405020304" pitchFamily="18" charset="0"/>
                  <a:ea typeface="宋体" panose="02010600030101010101" pitchFamily="2" charset="-122"/>
                  <a:cs typeface="宋体" panose="02010600030101010101" pitchFamily="2" charset="-122"/>
                </a:rPr>
                <a:t>/</a:t>
              </a:r>
              <a:r>
                <a:rPr lang="en-US" sz="900" dirty="0" err="1">
                  <a:effectLst/>
                  <a:latin typeface="Times New Roman" panose="02020603050405020304" pitchFamily="18" charset="0"/>
                  <a:ea typeface="宋体" panose="02010600030101010101" pitchFamily="2" charset="-122"/>
                  <a:cs typeface="宋体" panose="02010600030101010101" pitchFamily="2" charset="-122"/>
                </a:rPr>
                <a:t>shared_lock</a:t>
              </a:r>
              <a:r>
                <a:rPr lang="zh-CN" sz="900" dirty="0">
                  <a:effectLst/>
                  <a:latin typeface="Times New Roman" panose="02020603050405020304" pitchFamily="18" charset="0"/>
                  <a:ea typeface="宋体" panose="02010600030101010101" pitchFamily="2" charset="-122"/>
                  <a:cs typeface="Times New Roman" panose="02020603050405020304" pitchFamily="18" charset="0"/>
                </a:rPr>
                <a:t>子节点列表，注册子节点变更</a:t>
              </a:r>
              <a:r>
                <a:rPr lang="en-US" sz="900" dirty="0" err="1">
                  <a:effectLst/>
                  <a:latin typeface="Times New Roman" panose="02020603050405020304" pitchFamily="18" charset="0"/>
                  <a:ea typeface="宋体" panose="02010600030101010101" pitchFamily="2" charset="-122"/>
                  <a:cs typeface="宋体" panose="02010600030101010101" pitchFamily="2" charset="-122"/>
                </a:rPr>
                <a:t>Wathcer</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0" name="直接箭头连接符 19">
              <a:extLst>
                <a:ext uri="{FF2B5EF4-FFF2-40B4-BE49-F238E27FC236}">
                  <a16:creationId xmlns:a16="http://schemas.microsoft.com/office/drawing/2014/main" id="{B61482EB-6C9E-4A03-A6C8-60E9C05E77CC}"/>
                </a:ext>
              </a:extLst>
            </p:cNvPr>
            <p:cNvCxnSpPr/>
            <p:nvPr/>
          </p:nvCxnSpPr>
          <p:spPr>
            <a:xfrm>
              <a:off x="1800350" y="1208382"/>
              <a:ext cx="512" cy="312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菱形 20">
              <a:extLst>
                <a:ext uri="{FF2B5EF4-FFF2-40B4-BE49-F238E27FC236}">
                  <a16:creationId xmlns:a16="http://schemas.microsoft.com/office/drawing/2014/main" id="{2E58874D-3915-4C8B-A540-3466ADBB87CC}"/>
                </a:ext>
              </a:extLst>
            </p:cNvPr>
            <p:cNvSpPr/>
            <p:nvPr/>
          </p:nvSpPr>
          <p:spPr>
            <a:xfrm>
              <a:off x="11601" y="3445804"/>
              <a:ext cx="1765300" cy="882356"/>
            </a:xfrm>
            <a:prstGeom prst="diamond">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是否获取共享锁</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2" name="肘形连接符 141">
              <a:extLst>
                <a:ext uri="{FF2B5EF4-FFF2-40B4-BE49-F238E27FC236}">
                  <a16:creationId xmlns:a16="http://schemas.microsoft.com/office/drawing/2014/main" id="{317E67BB-4B0C-42AC-BD81-140F6D4438C8}"/>
                </a:ext>
              </a:extLst>
            </p:cNvPr>
            <p:cNvCxnSpPr/>
            <p:nvPr/>
          </p:nvCxnSpPr>
          <p:spPr>
            <a:xfrm rot="5400000">
              <a:off x="1035308" y="2676439"/>
              <a:ext cx="628309" cy="91042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3" name="菱形 22">
              <a:extLst>
                <a:ext uri="{FF2B5EF4-FFF2-40B4-BE49-F238E27FC236}">
                  <a16:creationId xmlns:a16="http://schemas.microsoft.com/office/drawing/2014/main" id="{075A9356-8F52-4434-BE4B-483565DCB8E0}"/>
                </a:ext>
              </a:extLst>
            </p:cNvPr>
            <p:cNvSpPr/>
            <p:nvPr/>
          </p:nvSpPr>
          <p:spPr>
            <a:xfrm>
              <a:off x="1804671" y="3446145"/>
              <a:ext cx="1765300" cy="882015"/>
            </a:xfrm>
            <a:prstGeom prst="diamond">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自己序号是否最小</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4" name="肘形连接符 143">
              <a:extLst>
                <a:ext uri="{FF2B5EF4-FFF2-40B4-BE49-F238E27FC236}">
                  <a16:creationId xmlns:a16="http://schemas.microsoft.com/office/drawing/2014/main" id="{1EDEBABD-9036-49B7-AFC8-684D5277EB72}"/>
                </a:ext>
              </a:extLst>
            </p:cNvPr>
            <p:cNvCxnSpPr/>
            <p:nvPr/>
          </p:nvCxnSpPr>
          <p:spPr>
            <a:xfrm rot="16200000" flipH="1">
              <a:off x="1931671" y="2690495"/>
              <a:ext cx="628650" cy="88264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5" name="矩形 24">
              <a:extLst>
                <a:ext uri="{FF2B5EF4-FFF2-40B4-BE49-F238E27FC236}">
                  <a16:creationId xmlns:a16="http://schemas.microsoft.com/office/drawing/2014/main" id="{13F8E057-8505-41BC-9B95-29E4073A4EB6}"/>
                </a:ext>
              </a:extLst>
            </p:cNvPr>
            <p:cNvSpPr/>
            <p:nvPr/>
          </p:nvSpPr>
          <p:spPr>
            <a:xfrm>
              <a:off x="1221400" y="4798015"/>
              <a:ext cx="1158875"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占用锁</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6" name="直接箭头连接符 25">
              <a:extLst>
                <a:ext uri="{FF2B5EF4-FFF2-40B4-BE49-F238E27FC236}">
                  <a16:creationId xmlns:a16="http://schemas.microsoft.com/office/drawing/2014/main" id="{815F6D1E-511F-4318-94EB-DB9ADBAA403A}"/>
                </a:ext>
              </a:extLst>
            </p:cNvPr>
            <p:cNvCxnSpPr/>
            <p:nvPr/>
          </p:nvCxnSpPr>
          <p:spPr>
            <a:xfrm flipV="1">
              <a:off x="3569971" y="3883003"/>
              <a:ext cx="471805" cy="4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矩形 26">
              <a:extLst>
                <a:ext uri="{FF2B5EF4-FFF2-40B4-BE49-F238E27FC236}">
                  <a16:creationId xmlns:a16="http://schemas.microsoft.com/office/drawing/2014/main" id="{2C62B07A-6FDD-4A40-9AC4-0F897AC112EA}"/>
                </a:ext>
              </a:extLst>
            </p:cNvPr>
            <p:cNvSpPr/>
            <p:nvPr/>
          </p:nvSpPr>
          <p:spPr>
            <a:xfrm>
              <a:off x="3941445" y="4798014"/>
              <a:ext cx="1158875"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释放锁</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8" name="肘形连接符 146">
              <a:extLst>
                <a:ext uri="{FF2B5EF4-FFF2-40B4-BE49-F238E27FC236}">
                  <a16:creationId xmlns:a16="http://schemas.microsoft.com/office/drawing/2014/main" id="{48C102B9-C6EB-4E22-A650-1C4CCA5BA1FE}"/>
                </a:ext>
              </a:extLst>
            </p:cNvPr>
            <p:cNvCxnSpPr/>
            <p:nvPr/>
          </p:nvCxnSpPr>
          <p:spPr>
            <a:xfrm flipV="1">
              <a:off x="2380275" y="4965337"/>
              <a:ext cx="1561170" cy="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9" name="肘形连接符 149">
              <a:extLst>
                <a:ext uri="{FF2B5EF4-FFF2-40B4-BE49-F238E27FC236}">
                  <a16:creationId xmlns:a16="http://schemas.microsoft.com/office/drawing/2014/main" id="{AC2C3AAC-C9E0-4F0D-9FEB-7BFE9A83AB2F}"/>
                </a:ext>
              </a:extLst>
            </p:cNvPr>
            <p:cNvCxnSpPr/>
            <p:nvPr/>
          </p:nvCxnSpPr>
          <p:spPr>
            <a:xfrm rot="5400000">
              <a:off x="2009153" y="4119846"/>
              <a:ext cx="469855" cy="88648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C0AC01DE-2710-432C-92F6-59C910A736DC}"/>
                </a:ext>
              </a:extLst>
            </p:cNvPr>
            <p:cNvCxnSpPr/>
            <p:nvPr/>
          </p:nvCxnSpPr>
          <p:spPr>
            <a:xfrm>
              <a:off x="1800862" y="1974084"/>
              <a:ext cx="3810" cy="337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肘形连接符 153">
              <a:extLst>
                <a:ext uri="{FF2B5EF4-FFF2-40B4-BE49-F238E27FC236}">
                  <a16:creationId xmlns:a16="http://schemas.microsoft.com/office/drawing/2014/main" id="{22182299-421B-4B5B-8129-58D71FCA4F25}"/>
                </a:ext>
              </a:extLst>
            </p:cNvPr>
            <p:cNvCxnSpPr/>
            <p:nvPr/>
          </p:nvCxnSpPr>
          <p:spPr>
            <a:xfrm rot="16200000" flipH="1">
              <a:off x="739237" y="4483175"/>
              <a:ext cx="637178" cy="32714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肘形连接符 154">
              <a:extLst>
                <a:ext uri="{FF2B5EF4-FFF2-40B4-BE49-F238E27FC236}">
                  <a16:creationId xmlns:a16="http://schemas.microsoft.com/office/drawing/2014/main" id="{12401C6A-94AB-45BF-BBD2-1D1766D0DC6D}"/>
                </a:ext>
              </a:extLst>
            </p:cNvPr>
            <p:cNvCxnSpPr/>
            <p:nvPr/>
          </p:nvCxnSpPr>
          <p:spPr>
            <a:xfrm rot="5400000" flipH="1" flipV="1">
              <a:off x="2724164" y="2053068"/>
              <a:ext cx="445157" cy="4105027"/>
            </a:xfrm>
            <a:prstGeom prst="bentConnector4">
              <a:avLst>
                <a:gd name="adj1" fmla="val -292724"/>
                <a:gd name="adj2" fmla="val 105569"/>
              </a:avLst>
            </a:prstGeom>
            <a:ln>
              <a:tailEnd type="triangle"/>
            </a:ln>
          </p:spPr>
          <p:style>
            <a:lnRef idx="1">
              <a:schemeClr val="dk1"/>
            </a:lnRef>
            <a:fillRef idx="0">
              <a:schemeClr val="dk1"/>
            </a:fillRef>
            <a:effectRef idx="0">
              <a:schemeClr val="dk1"/>
            </a:effectRef>
            <a:fontRef idx="minor">
              <a:schemeClr val="tx1"/>
            </a:fontRef>
          </p:style>
        </p:cxnSp>
        <p:sp>
          <p:nvSpPr>
            <p:cNvPr id="33" name="文本框 3158">
              <a:extLst>
                <a:ext uri="{FF2B5EF4-FFF2-40B4-BE49-F238E27FC236}">
                  <a16:creationId xmlns:a16="http://schemas.microsoft.com/office/drawing/2014/main" id="{C0AE93C1-3A91-4774-A33F-C2887C96DF64}"/>
                </a:ext>
              </a:extLst>
            </p:cNvPr>
            <p:cNvSpPr txBox="1"/>
            <p:nvPr/>
          </p:nvSpPr>
          <p:spPr>
            <a:xfrm>
              <a:off x="1562480" y="5353980"/>
              <a:ext cx="24758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否，条件：</a:t>
              </a:r>
              <a:r>
                <a:rPr lang="zh-CN" sz="900">
                  <a:effectLst/>
                  <a:latin typeface="宋体" panose="02010600030101010101" pitchFamily="2" charset="-122"/>
                  <a:ea typeface="宋体" panose="02010600030101010101" pitchFamily="2" charset="-122"/>
                  <a:cs typeface="宋体" panose="02010600030101010101" pitchFamily="2" charset="-122"/>
                </a:rPr>
                <a:t>比自己序号小的子节点中有写请求</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3368496486"/>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08C07-1909-454F-AEF7-E32F82F3B9EB}"/>
              </a:ext>
            </a:extLst>
          </p:cNvPr>
          <p:cNvSpPr>
            <a:spLocks noGrp="1"/>
          </p:cNvSpPr>
          <p:nvPr>
            <p:ph type="title"/>
          </p:nvPr>
        </p:nvSpPr>
        <p:spPr/>
        <p:txBody>
          <a:bodyPr/>
          <a:lstStyle/>
          <a:p>
            <a:r>
              <a:rPr lang="en-US" altLang="zh-CN" dirty="0"/>
              <a:t>6.6  </a:t>
            </a:r>
            <a:r>
              <a:rPr lang="zh-CN" altLang="en-US" dirty="0"/>
              <a:t>部署</a:t>
            </a:r>
            <a:r>
              <a:rPr lang="en-US" altLang="zh-CN" dirty="0" err="1"/>
              <a:t>ZooKeeper</a:t>
            </a:r>
            <a:r>
              <a:rPr lang="zh-CN" altLang="en-US" dirty="0"/>
              <a:t>集群</a:t>
            </a:r>
          </a:p>
        </p:txBody>
      </p:sp>
      <p:graphicFrame>
        <p:nvGraphicFramePr>
          <p:cNvPr id="5" name="内容占位符 4">
            <a:extLst>
              <a:ext uri="{FF2B5EF4-FFF2-40B4-BE49-F238E27FC236}">
                <a16:creationId xmlns:a16="http://schemas.microsoft.com/office/drawing/2014/main" id="{D1621595-132C-4337-B413-5380FB403612}"/>
              </a:ext>
            </a:extLst>
          </p:cNvPr>
          <p:cNvGraphicFramePr>
            <a:graphicFrameLocks noGrp="1"/>
          </p:cNvGraphicFramePr>
          <p:nvPr>
            <p:ph idx="1"/>
            <p:extLst>
              <p:ext uri="{D42A27DB-BD31-4B8C-83A1-F6EECF244321}">
                <p14:modId xmlns:p14="http://schemas.microsoft.com/office/powerpoint/2010/main" val="4130362790"/>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6237666"/>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6DCA5-0CC2-4EFD-A087-18BEFBA446E2}"/>
              </a:ext>
            </a:extLst>
          </p:cNvPr>
          <p:cNvSpPr>
            <a:spLocks noGrp="1"/>
          </p:cNvSpPr>
          <p:nvPr>
            <p:ph type="title"/>
          </p:nvPr>
        </p:nvSpPr>
        <p:spPr/>
        <p:txBody>
          <a:bodyPr/>
          <a:lstStyle/>
          <a:p>
            <a:r>
              <a:rPr lang="en-US" altLang="zh-CN" dirty="0"/>
              <a:t>6.6.1  </a:t>
            </a:r>
            <a:r>
              <a:rPr lang="zh-CN" altLang="en-US" dirty="0"/>
              <a:t>运行环境</a:t>
            </a:r>
          </a:p>
        </p:txBody>
      </p:sp>
      <p:sp>
        <p:nvSpPr>
          <p:cNvPr id="3" name="内容占位符 2">
            <a:extLst>
              <a:ext uri="{FF2B5EF4-FFF2-40B4-BE49-F238E27FC236}">
                <a16:creationId xmlns:a16="http://schemas.microsoft.com/office/drawing/2014/main" id="{DB44F7C3-4D7C-4459-A952-3069E0308678}"/>
              </a:ext>
            </a:extLst>
          </p:cNvPr>
          <p:cNvSpPr>
            <a:spLocks noGrp="1"/>
          </p:cNvSpPr>
          <p:nvPr>
            <p:ph idx="1"/>
          </p:nvPr>
        </p:nvSpPr>
        <p:spPr/>
        <p:txBody>
          <a:bodyPr>
            <a:normAutofit fontScale="92500" lnSpcReduction="20000"/>
          </a:bodyPr>
          <a:lstStyle/>
          <a:p>
            <a:r>
              <a:rPr lang="zh-CN" altLang="zh-CN" dirty="0"/>
              <a:t>对于大部分</a:t>
            </a:r>
            <a:r>
              <a:rPr lang="en-US" altLang="zh-CN" dirty="0"/>
              <a:t>Java</a:t>
            </a:r>
            <a:r>
              <a:rPr lang="zh-CN" altLang="zh-CN" dirty="0"/>
              <a:t>开源产品而言，在部署与运行之前，总是需要搭建一个合适的环境，通常包括操作系统和</a:t>
            </a:r>
            <a:r>
              <a:rPr lang="en-US" altLang="zh-CN" dirty="0"/>
              <a:t>Java</a:t>
            </a:r>
            <a:r>
              <a:rPr lang="zh-CN" altLang="zh-CN" dirty="0"/>
              <a:t>环境两方面。同样，</a:t>
            </a:r>
            <a:r>
              <a:rPr lang="en-US" altLang="zh-CN" dirty="0" err="1"/>
              <a:t>ZooKeeper</a:t>
            </a:r>
            <a:r>
              <a:rPr lang="zh-CN" altLang="zh-CN" dirty="0"/>
              <a:t>部署与运行所需要的系统环境，同样包括操作系统和</a:t>
            </a:r>
            <a:r>
              <a:rPr lang="en-US" altLang="zh-CN" dirty="0"/>
              <a:t>Java</a:t>
            </a:r>
            <a:r>
              <a:rPr lang="zh-CN" altLang="zh-CN" dirty="0"/>
              <a:t>环境两部分。</a:t>
            </a:r>
          </a:p>
          <a:p>
            <a:r>
              <a:rPr lang="en-US" altLang="zh-CN" dirty="0"/>
              <a:t>1</a:t>
            </a:r>
            <a:r>
              <a:rPr lang="zh-CN" altLang="zh-CN" dirty="0"/>
              <a:t>）操作系统</a:t>
            </a:r>
          </a:p>
          <a:p>
            <a:pPr lvl="1"/>
            <a:r>
              <a:rPr lang="en-US" altLang="zh-CN" dirty="0" err="1"/>
              <a:t>ZooKeeper</a:t>
            </a:r>
            <a:r>
              <a:rPr lang="zh-CN" altLang="zh-CN" dirty="0"/>
              <a:t>支持不同平台，在当前绝大多数主流的操作系统上都能够运行，例如</a:t>
            </a:r>
            <a:r>
              <a:rPr lang="en-US" altLang="zh-CN" dirty="0"/>
              <a:t>GNU/Linux</a:t>
            </a:r>
            <a:r>
              <a:rPr lang="zh-CN" altLang="zh-CN" dirty="0"/>
              <a:t>、</a:t>
            </a:r>
            <a:r>
              <a:rPr lang="en-US" altLang="zh-CN" dirty="0"/>
              <a:t>Sun Solaris</a:t>
            </a:r>
            <a:r>
              <a:rPr lang="zh-CN" altLang="zh-CN" dirty="0"/>
              <a:t>、</a:t>
            </a:r>
            <a:r>
              <a:rPr lang="en-US" altLang="zh-CN" dirty="0"/>
              <a:t>FreeBSD</a:t>
            </a:r>
            <a:r>
              <a:rPr lang="zh-CN" altLang="zh-CN" dirty="0"/>
              <a:t>、</a:t>
            </a:r>
            <a:r>
              <a:rPr lang="en-US" altLang="zh-CN" dirty="0"/>
              <a:t>Windows</a:t>
            </a:r>
            <a:r>
              <a:rPr lang="zh-CN" altLang="zh-CN" dirty="0"/>
              <a:t>、</a:t>
            </a:r>
            <a:r>
              <a:rPr lang="en-US" altLang="zh-CN" dirty="0"/>
              <a:t>Mac OS X</a:t>
            </a:r>
            <a:r>
              <a:rPr lang="zh-CN" altLang="zh-CN" dirty="0"/>
              <a:t>等。需要注意的是，</a:t>
            </a:r>
            <a:r>
              <a:rPr lang="en-US" altLang="zh-CN" dirty="0" err="1"/>
              <a:t>ZooKeeper</a:t>
            </a:r>
            <a:r>
              <a:rPr lang="zh-CN" altLang="zh-CN" dirty="0"/>
              <a:t>官方文档中特别强调，不建议在</a:t>
            </a:r>
            <a:r>
              <a:rPr lang="en-US" altLang="zh-CN" dirty="0"/>
              <a:t>Mac OS X</a:t>
            </a:r>
            <a:r>
              <a:rPr lang="zh-CN" altLang="zh-CN" dirty="0"/>
              <a:t>系统上部署生成环境的</a:t>
            </a:r>
            <a:r>
              <a:rPr lang="en-US" altLang="zh-CN" dirty="0" err="1"/>
              <a:t>ZooKeeper</a:t>
            </a:r>
            <a:r>
              <a:rPr lang="zh-CN" altLang="zh-CN" dirty="0"/>
              <a:t>服务器。本书采用的操作系统为</a:t>
            </a:r>
            <a:r>
              <a:rPr lang="en-US" altLang="zh-CN" dirty="0"/>
              <a:t>Linux</a:t>
            </a:r>
            <a:r>
              <a:rPr lang="zh-CN" altLang="zh-CN" dirty="0"/>
              <a:t>发行版</a:t>
            </a:r>
            <a:r>
              <a:rPr lang="en-US" altLang="zh-CN" dirty="0"/>
              <a:t>CentOS 7</a:t>
            </a:r>
            <a:r>
              <a:rPr lang="zh-CN" altLang="zh-CN" dirty="0"/>
              <a:t>。</a:t>
            </a:r>
          </a:p>
          <a:p>
            <a:r>
              <a:rPr lang="en-US" altLang="zh-CN" dirty="0"/>
              <a:t>2</a:t>
            </a:r>
            <a:r>
              <a:rPr lang="zh-CN" altLang="zh-CN" dirty="0"/>
              <a:t>）</a:t>
            </a:r>
            <a:r>
              <a:rPr lang="en-US" altLang="zh-CN" dirty="0"/>
              <a:t>Java</a:t>
            </a:r>
            <a:r>
              <a:rPr lang="zh-CN" altLang="zh-CN" dirty="0"/>
              <a:t>环境</a:t>
            </a:r>
          </a:p>
          <a:p>
            <a:pPr lvl="1"/>
            <a:r>
              <a:rPr lang="en-US" altLang="zh-CN" dirty="0" err="1"/>
              <a:t>ZooKeeper</a:t>
            </a:r>
            <a:r>
              <a:rPr lang="zh-CN" altLang="zh-CN" dirty="0"/>
              <a:t>使用</a:t>
            </a:r>
            <a:r>
              <a:rPr lang="en-US" altLang="zh-CN" dirty="0"/>
              <a:t>Java</a:t>
            </a:r>
            <a:r>
              <a:rPr lang="zh-CN" altLang="zh-CN" dirty="0"/>
              <a:t>语言编写，因此它的运行环境需要</a:t>
            </a:r>
            <a:r>
              <a:rPr lang="en-US" altLang="zh-CN" dirty="0"/>
              <a:t>Java</a:t>
            </a:r>
            <a:r>
              <a:rPr lang="zh-CN" altLang="zh-CN" dirty="0"/>
              <a:t>环境的支持，对于</a:t>
            </a:r>
            <a:r>
              <a:rPr lang="en-US" altLang="zh-CN" dirty="0" err="1"/>
              <a:t>ZooKeeper</a:t>
            </a:r>
            <a:r>
              <a:rPr lang="en-US" altLang="zh-CN" dirty="0"/>
              <a:t> 3.4.13</a:t>
            </a:r>
            <a:r>
              <a:rPr lang="zh-CN" altLang="zh-CN" dirty="0"/>
              <a:t>，需要</a:t>
            </a:r>
            <a:r>
              <a:rPr lang="en-US" altLang="zh-CN" dirty="0"/>
              <a:t>Java 1.6</a:t>
            </a:r>
            <a:r>
              <a:rPr lang="zh-CN" altLang="zh-CN" dirty="0"/>
              <a:t>及以上版本的支持。</a:t>
            </a:r>
          </a:p>
          <a:p>
            <a:endParaRPr lang="zh-CN" altLang="en-US" dirty="0"/>
          </a:p>
        </p:txBody>
      </p:sp>
    </p:spTree>
    <p:extLst>
      <p:ext uri="{BB962C8B-B14F-4D97-AF65-F5344CB8AC3E}">
        <p14:creationId xmlns:p14="http://schemas.microsoft.com/office/powerpoint/2010/main" val="2250430990"/>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7390E-112F-4A62-839C-48FC7F157DBA}"/>
              </a:ext>
            </a:extLst>
          </p:cNvPr>
          <p:cNvSpPr>
            <a:spLocks noGrp="1"/>
          </p:cNvSpPr>
          <p:nvPr>
            <p:ph type="title"/>
          </p:nvPr>
        </p:nvSpPr>
        <p:spPr/>
        <p:txBody>
          <a:bodyPr/>
          <a:lstStyle/>
          <a:p>
            <a:r>
              <a:rPr lang="en-US" altLang="zh-CN" dirty="0"/>
              <a:t>6.6.2  </a:t>
            </a:r>
            <a:r>
              <a:rPr lang="zh-CN" altLang="en-US" dirty="0"/>
              <a:t>运行模式</a:t>
            </a:r>
          </a:p>
        </p:txBody>
      </p:sp>
      <p:sp>
        <p:nvSpPr>
          <p:cNvPr id="3" name="内容占位符 2">
            <a:extLst>
              <a:ext uri="{FF2B5EF4-FFF2-40B4-BE49-F238E27FC236}">
                <a16:creationId xmlns:a16="http://schemas.microsoft.com/office/drawing/2014/main" id="{0D16C796-FBEE-430D-814E-DDBD3CD239A5}"/>
              </a:ext>
            </a:extLst>
          </p:cNvPr>
          <p:cNvSpPr>
            <a:spLocks noGrp="1"/>
          </p:cNvSpPr>
          <p:nvPr>
            <p:ph idx="1"/>
          </p:nvPr>
        </p:nvSpPr>
        <p:spPr/>
        <p:txBody>
          <a:bodyPr>
            <a:normAutofit fontScale="85000" lnSpcReduction="10000"/>
          </a:bodyPr>
          <a:lstStyle/>
          <a:p>
            <a:r>
              <a:rPr lang="en-US" altLang="zh-CN" dirty="0" err="1"/>
              <a:t>ZooKeeper</a:t>
            </a:r>
            <a:r>
              <a:rPr lang="zh-CN" altLang="zh-CN" dirty="0"/>
              <a:t>有两种运行模式：单机模式和集群模式。</a:t>
            </a:r>
            <a:r>
              <a:rPr lang="zh-CN" altLang="zh-CN" b="1" dirty="0"/>
              <a:t>单机模式</a:t>
            </a:r>
            <a:r>
              <a:rPr lang="zh-CN" altLang="zh-CN" dirty="0"/>
              <a:t>是只在一台机器上安装</a:t>
            </a:r>
            <a:r>
              <a:rPr lang="en-US" altLang="zh-CN" dirty="0" err="1"/>
              <a:t>ZooKeeper</a:t>
            </a:r>
            <a:r>
              <a:rPr lang="zh-CN" altLang="zh-CN" dirty="0"/>
              <a:t>，主要用于开发测试，而</a:t>
            </a:r>
            <a:r>
              <a:rPr lang="zh-CN" altLang="zh-CN" b="1" dirty="0"/>
              <a:t>集群模式</a:t>
            </a:r>
            <a:r>
              <a:rPr lang="zh-CN" altLang="zh-CN" dirty="0"/>
              <a:t>则是在多台机器上安装</a:t>
            </a:r>
            <a:r>
              <a:rPr lang="en-US" altLang="zh-CN" dirty="0" err="1"/>
              <a:t>ZooKeeper</a:t>
            </a:r>
            <a:r>
              <a:rPr lang="zh-CN" altLang="zh-CN" dirty="0"/>
              <a:t>，实际的生产环境中均采用集群模式。无论哪种部署方式，创建</a:t>
            </a:r>
            <a:r>
              <a:rPr lang="en-US" altLang="zh-CN" dirty="0" err="1"/>
              <a:t>ZooKeeper</a:t>
            </a:r>
            <a:r>
              <a:rPr lang="zh-CN" altLang="zh-CN" dirty="0"/>
              <a:t>的配置文件</a:t>
            </a:r>
            <a:r>
              <a:rPr lang="en-US" altLang="zh-CN" dirty="0" err="1"/>
              <a:t>zoo.cfg</a:t>
            </a:r>
            <a:r>
              <a:rPr lang="zh-CN" altLang="zh-CN" dirty="0"/>
              <a:t>都是至关重要的。单机模式和集群模式部署的步骤基本一致，只是在</a:t>
            </a:r>
            <a:r>
              <a:rPr lang="en-US" altLang="zh-CN" dirty="0" err="1"/>
              <a:t>zoo.cfg</a:t>
            </a:r>
            <a:r>
              <a:rPr lang="zh-CN" altLang="zh-CN" dirty="0"/>
              <a:t>文件的配置上有些差异。</a:t>
            </a:r>
          </a:p>
          <a:p>
            <a:r>
              <a:rPr lang="zh-CN" altLang="zh-CN" dirty="0"/>
              <a:t>读者需要注意的是，假设你拥有一台比较好的机器（</a:t>
            </a:r>
            <a:r>
              <a:rPr lang="en-US" altLang="zh-CN" dirty="0"/>
              <a:t>CPU</a:t>
            </a:r>
            <a:r>
              <a:rPr lang="zh-CN" altLang="zh-CN" dirty="0"/>
              <a:t>核数大于</a:t>
            </a:r>
            <a:r>
              <a:rPr lang="en-US" altLang="zh-CN" dirty="0"/>
              <a:t>10</a:t>
            </a:r>
            <a:r>
              <a:rPr lang="zh-CN" altLang="zh-CN" dirty="0"/>
              <a:t>，内存大于等于</a:t>
            </a:r>
            <a:r>
              <a:rPr lang="en-US" altLang="zh-CN" dirty="0"/>
              <a:t>8GB</a:t>
            </a:r>
            <a:r>
              <a:rPr lang="zh-CN" altLang="zh-CN" dirty="0"/>
              <a:t>），如果作为单机模式进行部署，资源明显有点浪费，如果按照集群模式进行部署，需要借助硬件上的虚拟化技术，把一台物理机器转换成几台虚拟机，这样操作成本太高。幸运的是，和其他分布式系统如</a:t>
            </a:r>
            <a:r>
              <a:rPr lang="en-US" altLang="zh-CN" dirty="0"/>
              <a:t>Hadoop</a:t>
            </a:r>
            <a:r>
              <a:rPr lang="zh-CN" altLang="zh-CN" dirty="0"/>
              <a:t>一样，</a:t>
            </a:r>
            <a:r>
              <a:rPr lang="en-US" altLang="zh-CN" dirty="0" err="1"/>
              <a:t>ZooKeeper</a:t>
            </a:r>
            <a:r>
              <a:rPr lang="zh-CN" altLang="zh-CN" dirty="0"/>
              <a:t>也允许在一台机器上完成一个伪集群的搭建。所谓</a:t>
            </a:r>
            <a:r>
              <a:rPr lang="zh-CN" altLang="zh-CN" b="1" dirty="0"/>
              <a:t>伪集群</a:t>
            </a:r>
            <a:r>
              <a:rPr lang="zh-CN" altLang="zh-CN" dirty="0"/>
              <a:t>，是指集群所有的机器都在一台机器上，但是还是以集群的特性来对外提供服务。这种模式和集群模式非常类似，只是把</a:t>
            </a:r>
            <a:r>
              <a:rPr lang="en-US" altLang="zh-CN" dirty="0" err="1"/>
              <a:t>zoo.cfg</a:t>
            </a:r>
            <a:r>
              <a:rPr lang="zh-CN" altLang="zh-CN" dirty="0"/>
              <a:t>文件中配置项“</a:t>
            </a:r>
            <a:r>
              <a:rPr lang="en-US" altLang="zh-CN" dirty="0"/>
              <a:t>server.id=</a:t>
            </a:r>
            <a:r>
              <a:rPr lang="en-US" altLang="zh-CN" dirty="0" err="1"/>
              <a:t>host:port:port</a:t>
            </a:r>
            <a:r>
              <a:rPr lang="zh-CN" altLang="zh-CN" dirty="0"/>
              <a:t>”略做修改。</a:t>
            </a:r>
          </a:p>
          <a:p>
            <a:endParaRPr lang="zh-CN" altLang="en-US" dirty="0"/>
          </a:p>
        </p:txBody>
      </p:sp>
    </p:spTree>
    <p:extLst>
      <p:ext uri="{BB962C8B-B14F-4D97-AF65-F5344CB8AC3E}">
        <p14:creationId xmlns:p14="http://schemas.microsoft.com/office/powerpoint/2010/main" val="2506649021"/>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5E76D-593E-466C-8787-18D9C4C86304}"/>
              </a:ext>
            </a:extLst>
          </p:cNvPr>
          <p:cNvSpPr>
            <a:spLocks noGrp="1"/>
          </p:cNvSpPr>
          <p:nvPr>
            <p:ph type="title"/>
          </p:nvPr>
        </p:nvSpPr>
        <p:spPr/>
        <p:txBody>
          <a:bodyPr/>
          <a:lstStyle/>
          <a:p>
            <a:r>
              <a:rPr lang="en-US" altLang="zh-CN" dirty="0"/>
              <a:t>6.6.3  </a:t>
            </a:r>
            <a:r>
              <a:rPr lang="zh-CN" altLang="zh-CN" dirty="0"/>
              <a:t>规划</a:t>
            </a:r>
            <a:r>
              <a:rPr lang="en-US" altLang="zh-CN" dirty="0" err="1"/>
              <a:t>ZooKeeper</a:t>
            </a:r>
            <a:r>
              <a:rPr lang="zh-CN" altLang="zh-CN" dirty="0"/>
              <a:t>集群</a:t>
            </a:r>
            <a:endParaRPr lang="zh-CN" altLang="en-US" dirty="0"/>
          </a:p>
        </p:txBody>
      </p:sp>
      <p:graphicFrame>
        <p:nvGraphicFramePr>
          <p:cNvPr id="4" name="内容占位符 3">
            <a:extLst>
              <a:ext uri="{FF2B5EF4-FFF2-40B4-BE49-F238E27FC236}">
                <a16:creationId xmlns:a16="http://schemas.microsoft.com/office/drawing/2014/main" id="{0AE581D2-4106-41AB-B64B-5CDB0AE9BAAF}"/>
              </a:ext>
            </a:extLst>
          </p:cNvPr>
          <p:cNvGraphicFramePr>
            <a:graphicFrameLocks noGrp="1"/>
          </p:cNvGraphicFramePr>
          <p:nvPr>
            <p:ph idx="1"/>
            <p:extLst>
              <p:ext uri="{D42A27DB-BD31-4B8C-83A1-F6EECF244321}">
                <p14:modId xmlns:p14="http://schemas.microsoft.com/office/powerpoint/2010/main" val="3853852022"/>
              </p:ext>
            </p:extLst>
          </p:nvPr>
        </p:nvGraphicFramePr>
        <p:xfrm>
          <a:off x="628650" y="1208543"/>
          <a:ext cx="7886700" cy="3520440"/>
        </p:xfrm>
        <a:graphic>
          <a:graphicData uri="http://schemas.openxmlformats.org/drawingml/2006/table">
            <a:tbl>
              <a:tblPr firstRow="1" firstCol="1" bandRow="1">
                <a:tableStyleId>{5C22544A-7EE6-4342-B048-85BDC9FD1C3A}</a:tableStyleId>
              </a:tblPr>
              <a:tblGrid>
                <a:gridCol w="1705489">
                  <a:extLst>
                    <a:ext uri="{9D8B030D-6E8A-4147-A177-3AD203B41FA5}">
                      <a16:colId xmlns:a16="http://schemas.microsoft.com/office/drawing/2014/main" val="3133780968"/>
                    </a:ext>
                  </a:extLst>
                </a:gridCol>
                <a:gridCol w="1705489">
                  <a:extLst>
                    <a:ext uri="{9D8B030D-6E8A-4147-A177-3AD203B41FA5}">
                      <a16:colId xmlns:a16="http://schemas.microsoft.com/office/drawing/2014/main" val="2364558333"/>
                    </a:ext>
                  </a:extLst>
                </a:gridCol>
                <a:gridCol w="1705489">
                  <a:extLst>
                    <a:ext uri="{9D8B030D-6E8A-4147-A177-3AD203B41FA5}">
                      <a16:colId xmlns:a16="http://schemas.microsoft.com/office/drawing/2014/main" val="287661453"/>
                    </a:ext>
                  </a:extLst>
                </a:gridCol>
                <a:gridCol w="2770233">
                  <a:extLst>
                    <a:ext uri="{9D8B030D-6E8A-4147-A177-3AD203B41FA5}">
                      <a16:colId xmlns:a16="http://schemas.microsoft.com/office/drawing/2014/main" val="2143675174"/>
                    </a:ext>
                  </a:extLst>
                </a:gridCol>
              </a:tblGrid>
              <a:tr h="120826">
                <a:tc>
                  <a:txBody>
                    <a:bodyPr/>
                    <a:lstStyle/>
                    <a:p>
                      <a:pPr algn="ctr">
                        <a:spcAft>
                          <a:spcPts val="0"/>
                        </a:spcAft>
                      </a:pPr>
                      <a:r>
                        <a:rPr lang="zh-CN" sz="1100" kern="0">
                          <a:effectLst/>
                          <a:latin typeface="微软雅黑" panose="020B0503020204020204" pitchFamily="34" charset="-122"/>
                          <a:ea typeface="微软雅黑" panose="020B0503020204020204" pitchFamily="34" charset="-122"/>
                        </a:rPr>
                        <a:t>主机名</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tc>
                <a:tc>
                  <a:txBody>
                    <a:bodyPr/>
                    <a:lstStyle/>
                    <a:p>
                      <a:pPr algn="ctr">
                        <a:spcAft>
                          <a:spcPts val="0"/>
                        </a:spcAft>
                      </a:pPr>
                      <a:r>
                        <a:rPr lang="en-US" sz="1100" kern="0">
                          <a:effectLst/>
                          <a:latin typeface="微软雅黑" panose="020B0503020204020204" pitchFamily="34" charset="-122"/>
                          <a:ea typeface="微软雅黑" panose="020B0503020204020204" pitchFamily="34" charset="-122"/>
                        </a:rPr>
                        <a:t>IP</a:t>
                      </a:r>
                      <a:r>
                        <a:rPr lang="zh-CN" sz="1100" kern="0">
                          <a:effectLst/>
                          <a:latin typeface="微软雅黑" panose="020B0503020204020204" pitchFamily="34" charset="-122"/>
                          <a:ea typeface="微软雅黑" panose="020B0503020204020204" pitchFamily="34" charset="-122"/>
                        </a:rPr>
                        <a:t>地址</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tc>
                <a:tc>
                  <a:txBody>
                    <a:bodyPr/>
                    <a:lstStyle/>
                    <a:p>
                      <a:pPr algn="ctr">
                        <a:spcAft>
                          <a:spcPts val="0"/>
                        </a:spcAft>
                      </a:pPr>
                      <a:r>
                        <a:rPr lang="zh-CN" sz="1100" kern="0">
                          <a:effectLst/>
                          <a:latin typeface="微软雅黑" panose="020B0503020204020204" pitchFamily="34" charset="-122"/>
                          <a:ea typeface="微软雅黑" panose="020B0503020204020204" pitchFamily="34" charset="-122"/>
                        </a:rPr>
                        <a:t>运行服务</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tc>
                <a:tc>
                  <a:txBody>
                    <a:bodyPr/>
                    <a:lstStyle/>
                    <a:p>
                      <a:pPr algn="ctr">
                        <a:spcAft>
                          <a:spcPts val="0"/>
                        </a:spcAft>
                      </a:pPr>
                      <a:r>
                        <a:rPr lang="zh-CN" sz="1100" kern="0">
                          <a:effectLst/>
                          <a:latin typeface="微软雅黑" panose="020B0503020204020204" pitchFamily="34" charset="-122"/>
                          <a:ea typeface="微软雅黑" panose="020B0503020204020204" pitchFamily="34" charset="-122"/>
                        </a:rPr>
                        <a:t>软硬件配置</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extLst>
                  <a:ext uri="{0D108BD9-81ED-4DB2-BD59-A6C34878D82A}">
                    <a16:rowId xmlns:a16="http://schemas.microsoft.com/office/drawing/2014/main" val="3402005050"/>
                  </a:ext>
                </a:extLst>
              </a:tr>
              <a:tr h="1208264">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master</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192.168.18.130</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QuorumPeerMain</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内存：</a:t>
                      </a:r>
                      <a:r>
                        <a:rPr lang="en-US" sz="1100" kern="0">
                          <a:effectLst/>
                          <a:latin typeface="微软雅黑" panose="020B0503020204020204" pitchFamily="34" charset="-122"/>
                          <a:ea typeface="微软雅黑" panose="020B0503020204020204" pitchFamily="34" charset="-122"/>
                        </a:rPr>
                        <a:t>4G</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en-US" sz="1100" kern="0">
                          <a:effectLst/>
                          <a:latin typeface="微软雅黑" panose="020B0503020204020204" pitchFamily="34" charset="-122"/>
                          <a:ea typeface="微软雅黑" panose="020B0503020204020204" pitchFamily="34" charset="-122"/>
                        </a:rPr>
                        <a:t>CPU</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1</a:t>
                      </a:r>
                      <a:r>
                        <a:rPr lang="zh-CN" sz="1100" kern="0">
                          <a:effectLst/>
                          <a:latin typeface="微软雅黑" panose="020B0503020204020204" pitchFamily="34" charset="-122"/>
                          <a:ea typeface="微软雅黑" panose="020B0503020204020204" pitchFamily="34" charset="-122"/>
                        </a:rPr>
                        <a:t>个</a:t>
                      </a:r>
                      <a:r>
                        <a:rPr lang="en-US" sz="1100" kern="0">
                          <a:effectLst/>
                          <a:latin typeface="微软雅黑" panose="020B0503020204020204" pitchFamily="34" charset="-122"/>
                          <a:ea typeface="微软雅黑" panose="020B0503020204020204" pitchFamily="34" charset="-122"/>
                        </a:rPr>
                        <a:t>2</a:t>
                      </a:r>
                      <a:r>
                        <a:rPr lang="zh-CN" sz="1100" kern="0">
                          <a:effectLst/>
                          <a:latin typeface="微软雅黑" panose="020B0503020204020204" pitchFamily="34" charset="-122"/>
                          <a:ea typeface="微软雅黑" panose="020B0503020204020204" pitchFamily="34" charset="-122"/>
                        </a:rPr>
                        <a:t>核</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zh-CN" sz="1100" kern="0">
                          <a:effectLst/>
                          <a:latin typeface="微软雅黑" panose="020B0503020204020204" pitchFamily="34" charset="-122"/>
                          <a:ea typeface="微软雅黑" panose="020B0503020204020204" pitchFamily="34" charset="-122"/>
                        </a:rPr>
                        <a:t>硬盘：</a:t>
                      </a:r>
                      <a:r>
                        <a:rPr lang="en-US" sz="1100" kern="0">
                          <a:effectLst/>
                          <a:latin typeface="微软雅黑" panose="020B0503020204020204" pitchFamily="34" charset="-122"/>
                          <a:ea typeface="微软雅黑" panose="020B0503020204020204" pitchFamily="34" charset="-122"/>
                        </a:rPr>
                        <a:t>20G</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zh-CN" sz="1100" kern="0">
                          <a:effectLst/>
                          <a:latin typeface="微软雅黑" panose="020B0503020204020204" pitchFamily="34" charset="-122"/>
                          <a:ea typeface="微软雅黑" panose="020B0503020204020204" pitchFamily="34" charset="-122"/>
                        </a:rPr>
                        <a:t>操作系统：</a:t>
                      </a:r>
                      <a:r>
                        <a:rPr lang="en-US" sz="1100" kern="0">
                          <a:effectLst/>
                          <a:latin typeface="微软雅黑" panose="020B0503020204020204" pitchFamily="34" charset="-122"/>
                          <a:ea typeface="微软雅黑" panose="020B0503020204020204" pitchFamily="34" charset="-122"/>
                        </a:rPr>
                        <a:t>CentOS 7.6.1810</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en-US" sz="1100" kern="0">
                          <a:effectLst/>
                          <a:latin typeface="微软雅黑" panose="020B0503020204020204" pitchFamily="34" charset="-122"/>
                          <a:ea typeface="微软雅黑" panose="020B0503020204020204" pitchFamily="34" charset="-122"/>
                        </a:rPr>
                        <a:t>Java</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Oracle JDK 8u191</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en-US" sz="1100" kern="0">
                          <a:effectLst/>
                          <a:latin typeface="微软雅黑" panose="020B0503020204020204" pitchFamily="34" charset="-122"/>
                          <a:ea typeface="微软雅黑" panose="020B0503020204020204" pitchFamily="34" charset="-122"/>
                        </a:rPr>
                        <a:t>ZooKeeper</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ZooKeeper 3.4.13</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en-US" sz="1100" kern="0">
                          <a:effectLst/>
                          <a:latin typeface="微软雅黑" panose="020B0503020204020204" pitchFamily="34" charset="-122"/>
                          <a:ea typeface="微软雅黑" panose="020B0503020204020204" pitchFamily="34" charset="-122"/>
                        </a:rPr>
                        <a:t>Eclipse</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Eclipse IDE 2018-09 for Java Developers</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extLst>
                  <a:ext uri="{0D108BD9-81ED-4DB2-BD59-A6C34878D82A}">
                    <a16:rowId xmlns:a16="http://schemas.microsoft.com/office/drawing/2014/main" val="393081289"/>
                  </a:ext>
                </a:extLst>
              </a:tr>
              <a:tr h="966611">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slave1</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192.168.18.131</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QuorumPeerMain</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内存：</a:t>
                      </a:r>
                      <a:r>
                        <a:rPr lang="en-US" sz="1100" kern="0">
                          <a:effectLst/>
                          <a:latin typeface="微软雅黑" panose="020B0503020204020204" pitchFamily="34" charset="-122"/>
                          <a:ea typeface="微软雅黑" panose="020B0503020204020204" pitchFamily="34" charset="-122"/>
                        </a:rPr>
                        <a:t>1G</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en-US" sz="1100" kern="0">
                          <a:effectLst/>
                          <a:latin typeface="微软雅黑" panose="020B0503020204020204" pitchFamily="34" charset="-122"/>
                          <a:ea typeface="微软雅黑" panose="020B0503020204020204" pitchFamily="34" charset="-122"/>
                        </a:rPr>
                        <a:t>CPU</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1</a:t>
                      </a:r>
                      <a:r>
                        <a:rPr lang="zh-CN" sz="1100" kern="0">
                          <a:effectLst/>
                          <a:latin typeface="微软雅黑" panose="020B0503020204020204" pitchFamily="34" charset="-122"/>
                          <a:ea typeface="微软雅黑" panose="020B0503020204020204" pitchFamily="34" charset="-122"/>
                        </a:rPr>
                        <a:t>个</a:t>
                      </a:r>
                      <a:r>
                        <a:rPr lang="en-US" sz="1100" kern="0">
                          <a:effectLst/>
                          <a:latin typeface="微软雅黑" panose="020B0503020204020204" pitchFamily="34" charset="-122"/>
                          <a:ea typeface="微软雅黑" panose="020B0503020204020204" pitchFamily="34" charset="-122"/>
                        </a:rPr>
                        <a:t>1</a:t>
                      </a:r>
                      <a:r>
                        <a:rPr lang="zh-CN" sz="1100" kern="0">
                          <a:effectLst/>
                          <a:latin typeface="微软雅黑" panose="020B0503020204020204" pitchFamily="34" charset="-122"/>
                          <a:ea typeface="微软雅黑" panose="020B0503020204020204" pitchFamily="34" charset="-122"/>
                        </a:rPr>
                        <a:t>核</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zh-CN" sz="1100" kern="0">
                          <a:effectLst/>
                          <a:latin typeface="微软雅黑" panose="020B0503020204020204" pitchFamily="34" charset="-122"/>
                          <a:ea typeface="微软雅黑" panose="020B0503020204020204" pitchFamily="34" charset="-122"/>
                        </a:rPr>
                        <a:t>硬盘：</a:t>
                      </a:r>
                      <a:r>
                        <a:rPr lang="en-US" sz="1100" kern="0">
                          <a:effectLst/>
                          <a:latin typeface="微软雅黑" panose="020B0503020204020204" pitchFamily="34" charset="-122"/>
                          <a:ea typeface="微软雅黑" panose="020B0503020204020204" pitchFamily="34" charset="-122"/>
                        </a:rPr>
                        <a:t>20G</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zh-CN" sz="1100" kern="0">
                          <a:effectLst/>
                          <a:latin typeface="微软雅黑" panose="020B0503020204020204" pitchFamily="34" charset="-122"/>
                          <a:ea typeface="微软雅黑" panose="020B0503020204020204" pitchFamily="34" charset="-122"/>
                        </a:rPr>
                        <a:t>操作系统：</a:t>
                      </a:r>
                      <a:r>
                        <a:rPr lang="en-US" sz="1100" kern="0">
                          <a:effectLst/>
                          <a:latin typeface="微软雅黑" panose="020B0503020204020204" pitchFamily="34" charset="-122"/>
                          <a:ea typeface="微软雅黑" panose="020B0503020204020204" pitchFamily="34" charset="-122"/>
                        </a:rPr>
                        <a:t>CentOS 7.6.1810</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en-US" sz="1100" kern="0">
                          <a:effectLst/>
                          <a:latin typeface="微软雅黑" panose="020B0503020204020204" pitchFamily="34" charset="-122"/>
                          <a:ea typeface="微软雅黑" panose="020B0503020204020204" pitchFamily="34" charset="-122"/>
                        </a:rPr>
                        <a:t>Java</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Oracle JDK 8u191</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en-US" sz="1100" kern="0">
                          <a:effectLst/>
                          <a:latin typeface="微软雅黑" panose="020B0503020204020204" pitchFamily="34" charset="-122"/>
                          <a:ea typeface="微软雅黑" panose="020B0503020204020204" pitchFamily="34" charset="-122"/>
                        </a:rPr>
                        <a:t>ZooKeeper</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ZooKeeper 3.4.13</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extLst>
                  <a:ext uri="{0D108BD9-81ED-4DB2-BD59-A6C34878D82A}">
                    <a16:rowId xmlns:a16="http://schemas.microsoft.com/office/drawing/2014/main" val="4205258479"/>
                  </a:ext>
                </a:extLst>
              </a:tr>
              <a:tr h="966611">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slave2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192.168.18.132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en-US" sz="1100" kern="0" dirty="0" err="1">
                          <a:effectLst/>
                          <a:latin typeface="微软雅黑" panose="020B0503020204020204" pitchFamily="34" charset="-122"/>
                          <a:ea typeface="微软雅黑" panose="020B0503020204020204" pitchFamily="34" charset="-122"/>
                        </a:rPr>
                        <a:t>QuorumPeerMain</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zh-CN" sz="1100" kern="0" dirty="0">
                          <a:effectLst/>
                          <a:latin typeface="微软雅黑" panose="020B0503020204020204" pitchFamily="34" charset="-122"/>
                          <a:ea typeface="微软雅黑" panose="020B0503020204020204" pitchFamily="34" charset="-122"/>
                        </a:rPr>
                        <a:t>内存：</a:t>
                      </a:r>
                      <a:r>
                        <a:rPr lang="en-US" sz="1100" kern="0" dirty="0">
                          <a:effectLst/>
                          <a:latin typeface="微软雅黑" panose="020B0503020204020204" pitchFamily="34" charset="-122"/>
                          <a:ea typeface="微软雅黑" panose="020B0503020204020204" pitchFamily="34" charset="-122"/>
                        </a:rPr>
                        <a:t>1G</a:t>
                      </a:r>
                      <a:endParaRPr lang="zh-CN" sz="1200" kern="100" dirty="0">
                        <a:effectLst/>
                        <a:latin typeface="微软雅黑" panose="020B0503020204020204" pitchFamily="34" charset="-122"/>
                        <a:ea typeface="微软雅黑" panose="020B0503020204020204" pitchFamily="34" charset="-122"/>
                      </a:endParaRPr>
                    </a:p>
                    <a:p>
                      <a:pPr algn="l">
                        <a:spcAft>
                          <a:spcPts val="0"/>
                        </a:spcAft>
                      </a:pPr>
                      <a:r>
                        <a:rPr lang="en-US" sz="1100" kern="0" dirty="0">
                          <a:effectLst/>
                          <a:latin typeface="微软雅黑" panose="020B0503020204020204" pitchFamily="34" charset="-122"/>
                          <a:ea typeface="微软雅黑" panose="020B0503020204020204" pitchFamily="34" charset="-122"/>
                        </a:rPr>
                        <a:t>CPU</a:t>
                      </a:r>
                      <a:r>
                        <a:rPr lang="zh-CN" sz="1100" kern="0" dirty="0">
                          <a:effectLst/>
                          <a:latin typeface="微软雅黑" panose="020B0503020204020204" pitchFamily="34" charset="-122"/>
                          <a:ea typeface="微软雅黑" panose="020B0503020204020204" pitchFamily="34" charset="-122"/>
                        </a:rPr>
                        <a:t>：</a:t>
                      </a:r>
                      <a:r>
                        <a:rPr lang="en-US" sz="1100" kern="0" dirty="0">
                          <a:effectLst/>
                          <a:latin typeface="微软雅黑" panose="020B0503020204020204" pitchFamily="34" charset="-122"/>
                          <a:ea typeface="微软雅黑" panose="020B0503020204020204" pitchFamily="34" charset="-122"/>
                        </a:rPr>
                        <a:t>1</a:t>
                      </a:r>
                      <a:r>
                        <a:rPr lang="zh-CN" sz="1100" kern="0" dirty="0">
                          <a:effectLst/>
                          <a:latin typeface="微软雅黑" panose="020B0503020204020204" pitchFamily="34" charset="-122"/>
                          <a:ea typeface="微软雅黑" panose="020B0503020204020204" pitchFamily="34" charset="-122"/>
                        </a:rPr>
                        <a:t>个</a:t>
                      </a:r>
                      <a:r>
                        <a:rPr lang="en-US" sz="1100" kern="0" dirty="0">
                          <a:effectLst/>
                          <a:latin typeface="微软雅黑" panose="020B0503020204020204" pitchFamily="34" charset="-122"/>
                          <a:ea typeface="微软雅黑" panose="020B0503020204020204" pitchFamily="34" charset="-122"/>
                        </a:rPr>
                        <a:t>1</a:t>
                      </a:r>
                      <a:r>
                        <a:rPr lang="zh-CN" sz="1100" kern="0" dirty="0">
                          <a:effectLst/>
                          <a:latin typeface="微软雅黑" panose="020B0503020204020204" pitchFamily="34" charset="-122"/>
                          <a:ea typeface="微软雅黑" panose="020B0503020204020204" pitchFamily="34" charset="-122"/>
                        </a:rPr>
                        <a:t>核</a:t>
                      </a:r>
                      <a:endParaRPr lang="zh-CN" sz="1200" kern="100" dirty="0">
                        <a:effectLst/>
                        <a:latin typeface="微软雅黑" panose="020B0503020204020204" pitchFamily="34" charset="-122"/>
                        <a:ea typeface="微软雅黑" panose="020B0503020204020204" pitchFamily="34" charset="-122"/>
                      </a:endParaRPr>
                    </a:p>
                    <a:p>
                      <a:pPr algn="l">
                        <a:spcAft>
                          <a:spcPts val="0"/>
                        </a:spcAft>
                      </a:pPr>
                      <a:r>
                        <a:rPr lang="zh-CN" sz="1100" kern="0" dirty="0">
                          <a:effectLst/>
                          <a:latin typeface="微软雅黑" panose="020B0503020204020204" pitchFamily="34" charset="-122"/>
                          <a:ea typeface="微软雅黑" panose="020B0503020204020204" pitchFamily="34" charset="-122"/>
                        </a:rPr>
                        <a:t>硬盘：</a:t>
                      </a:r>
                      <a:r>
                        <a:rPr lang="en-US" sz="1100" kern="0" dirty="0">
                          <a:effectLst/>
                          <a:latin typeface="微软雅黑" panose="020B0503020204020204" pitchFamily="34" charset="-122"/>
                          <a:ea typeface="微软雅黑" panose="020B0503020204020204" pitchFamily="34" charset="-122"/>
                        </a:rPr>
                        <a:t>20G</a:t>
                      </a:r>
                      <a:endParaRPr lang="zh-CN" sz="1200" kern="100" dirty="0">
                        <a:effectLst/>
                        <a:latin typeface="微软雅黑" panose="020B0503020204020204" pitchFamily="34" charset="-122"/>
                        <a:ea typeface="微软雅黑" panose="020B0503020204020204" pitchFamily="34" charset="-122"/>
                      </a:endParaRPr>
                    </a:p>
                    <a:p>
                      <a:pPr algn="l">
                        <a:spcAft>
                          <a:spcPts val="0"/>
                        </a:spcAft>
                      </a:pPr>
                      <a:r>
                        <a:rPr lang="zh-CN" sz="1100" kern="0" dirty="0">
                          <a:effectLst/>
                          <a:latin typeface="微软雅黑" panose="020B0503020204020204" pitchFamily="34" charset="-122"/>
                          <a:ea typeface="微软雅黑" panose="020B0503020204020204" pitchFamily="34" charset="-122"/>
                        </a:rPr>
                        <a:t>操作系统：</a:t>
                      </a:r>
                      <a:r>
                        <a:rPr lang="en-US" sz="1100" kern="0" dirty="0">
                          <a:effectLst/>
                          <a:latin typeface="微软雅黑" panose="020B0503020204020204" pitchFamily="34" charset="-122"/>
                          <a:ea typeface="微软雅黑" panose="020B0503020204020204" pitchFamily="34" charset="-122"/>
                        </a:rPr>
                        <a:t>CentOS 7.6.1810</a:t>
                      </a:r>
                      <a:endParaRPr lang="zh-CN" sz="1200" kern="100" dirty="0">
                        <a:effectLst/>
                        <a:latin typeface="微软雅黑" panose="020B0503020204020204" pitchFamily="34" charset="-122"/>
                        <a:ea typeface="微软雅黑" panose="020B0503020204020204" pitchFamily="34" charset="-122"/>
                      </a:endParaRPr>
                    </a:p>
                    <a:p>
                      <a:pPr algn="l">
                        <a:spcAft>
                          <a:spcPts val="0"/>
                        </a:spcAft>
                      </a:pPr>
                      <a:r>
                        <a:rPr lang="en-US" sz="1100" kern="0" dirty="0">
                          <a:effectLst/>
                          <a:latin typeface="微软雅黑" panose="020B0503020204020204" pitchFamily="34" charset="-122"/>
                          <a:ea typeface="微软雅黑" panose="020B0503020204020204" pitchFamily="34" charset="-122"/>
                        </a:rPr>
                        <a:t>Java</a:t>
                      </a:r>
                      <a:r>
                        <a:rPr lang="zh-CN" sz="1100" kern="0" dirty="0">
                          <a:effectLst/>
                          <a:latin typeface="微软雅黑" panose="020B0503020204020204" pitchFamily="34" charset="-122"/>
                          <a:ea typeface="微软雅黑" panose="020B0503020204020204" pitchFamily="34" charset="-122"/>
                        </a:rPr>
                        <a:t>：</a:t>
                      </a:r>
                      <a:r>
                        <a:rPr lang="en-US" sz="1100" kern="0" dirty="0">
                          <a:effectLst/>
                          <a:latin typeface="微软雅黑" panose="020B0503020204020204" pitchFamily="34" charset="-122"/>
                          <a:ea typeface="微软雅黑" panose="020B0503020204020204" pitchFamily="34" charset="-122"/>
                        </a:rPr>
                        <a:t>Oracle JDK 8u191</a:t>
                      </a:r>
                      <a:endParaRPr lang="zh-CN" sz="1200" kern="100" dirty="0">
                        <a:effectLst/>
                        <a:latin typeface="微软雅黑" panose="020B0503020204020204" pitchFamily="34" charset="-122"/>
                        <a:ea typeface="微软雅黑" panose="020B0503020204020204" pitchFamily="34" charset="-122"/>
                      </a:endParaRPr>
                    </a:p>
                    <a:p>
                      <a:pPr algn="l">
                        <a:spcAft>
                          <a:spcPts val="0"/>
                        </a:spcAft>
                      </a:pPr>
                      <a:r>
                        <a:rPr lang="en-US" sz="1100" kern="0" dirty="0" err="1">
                          <a:effectLst/>
                          <a:latin typeface="微软雅黑" panose="020B0503020204020204" pitchFamily="34" charset="-122"/>
                          <a:ea typeface="微软雅黑" panose="020B0503020204020204" pitchFamily="34" charset="-122"/>
                        </a:rPr>
                        <a:t>ZooKeeper</a:t>
                      </a:r>
                      <a:r>
                        <a:rPr lang="zh-CN" sz="1100" kern="0" dirty="0">
                          <a:effectLst/>
                          <a:latin typeface="微软雅黑" panose="020B0503020204020204" pitchFamily="34" charset="-122"/>
                          <a:ea typeface="微软雅黑" panose="020B0503020204020204" pitchFamily="34" charset="-122"/>
                        </a:rPr>
                        <a:t>：</a:t>
                      </a:r>
                      <a:r>
                        <a:rPr lang="en-US" sz="1100" kern="0" dirty="0" err="1">
                          <a:effectLst/>
                          <a:latin typeface="微软雅黑" panose="020B0503020204020204" pitchFamily="34" charset="-122"/>
                          <a:ea typeface="微软雅黑" panose="020B0503020204020204" pitchFamily="34" charset="-122"/>
                        </a:rPr>
                        <a:t>ZooKeeper</a:t>
                      </a:r>
                      <a:r>
                        <a:rPr lang="en-US" sz="1100" kern="0" dirty="0">
                          <a:effectLst/>
                          <a:latin typeface="微软雅黑" panose="020B0503020204020204" pitchFamily="34" charset="-122"/>
                          <a:ea typeface="微软雅黑" panose="020B0503020204020204" pitchFamily="34" charset="-122"/>
                        </a:rPr>
                        <a:t> 3.4.13</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extLst>
                  <a:ext uri="{0D108BD9-81ED-4DB2-BD59-A6C34878D82A}">
                    <a16:rowId xmlns:a16="http://schemas.microsoft.com/office/drawing/2014/main" val="2115190980"/>
                  </a:ext>
                </a:extLst>
              </a:tr>
            </a:tbl>
          </a:graphicData>
        </a:graphic>
      </p:graphicFrame>
    </p:spTree>
    <p:extLst>
      <p:ext uri="{BB962C8B-B14F-4D97-AF65-F5344CB8AC3E}">
        <p14:creationId xmlns:p14="http://schemas.microsoft.com/office/powerpoint/2010/main" val="951767382"/>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3BEDF-EC9D-43CB-B71C-2003050CBA2C}"/>
              </a:ext>
            </a:extLst>
          </p:cNvPr>
          <p:cNvSpPr>
            <a:spLocks noGrp="1"/>
          </p:cNvSpPr>
          <p:nvPr>
            <p:ph type="title"/>
          </p:nvPr>
        </p:nvSpPr>
        <p:spPr/>
        <p:txBody>
          <a:bodyPr/>
          <a:lstStyle/>
          <a:p>
            <a:r>
              <a:rPr lang="en-US" altLang="zh-CN" dirty="0"/>
              <a:t>6.6.4  </a:t>
            </a:r>
            <a:r>
              <a:rPr lang="zh-CN" altLang="en-US" dirty="0"/>
              <a:t>部署</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59C0D485-AE23-4F7A-AE7F-E5E541D31B06}"/>
              </a:ext>
            </a:extLst>
          </p:cNvPr>
          <p:cNvSpPr>
            <a:spLocks noGrp="1"/>
          </p:cNvSpPr>
          <p:nvPr>
            <p:ph idx="1"/>
          </p:nvPr>
        </p:nvSpPr>
        <p:spPr/>
        <p:txBody>
          <a:bodyPr/>
          <a:lstStyle/>
          <a:p>
            <a:r>
              <a:rPr lang="zh-CN" altLang="zh-CN" dirty="0"/>
              <a:t>在部署</a:t>
            </a:r>
            <a:r>
              <a:rPr lang="en-US" altLang="zh-CN" dirty="0" err="1"/>
              <a:t>ZooKeeper</a:t>
            </a:r>
            <a:r>
              <a:rPr lang="zh-CN" altLang="zh-CN" dirty="0"/>
              <a:t>集群之前，确保已经在</a:t>
            </a:r>
            <a:r>
              <a:rPr lang="en-US" altLang="zh-CN" dirty="0"/>
              <a:t>Linux CentOS 7</a:t>
            </a:r>
            <a:r>
              <a:rPr lang="zh-CN" altLang="zh-CN" dirty="0"/>
              <a:t>集群的各机器节点上安装了</a:t>
            </a:r>
            <a:r>
              <a:rPr lang="en-US" altLang="zh-CN" dirty="0"/>
              <a:t>Java 1.6</a:t>
            </a:r>
            <a:r>
              <a:rPr lang="zh-CN" altLang="zh-CN" dirty="0"/>
              <a:t>或更高版本，也可以选择性地安装和配置好</a:t>
            </a:r>
            <a:r>
              <a:rPr lang="en-US" altLang="zh-CN" dirty="0"/>
              <a:t>Linux</a:t>
            </a:r>
            <a:r>
              <a:rPr lang="zh-CN" altLang="zh-CN" dirty="0"/>
              <a:t>集群中各机器节点间的</a:t>
            </a:r>
            <a:r>
              <a:rPr lang="en-US" altLang="zh-CN" dirty="0"/>
              <a:t>SSH</a:t>
            </a:r>
            <a:r>
              <a:rPr lang="zh-CN" altLang="zh-CN" dirty="0"/>
              <a:t>免密登录，关于安装和配置</a:t>
            </a:r>
            <a:r>
              <a:rPr lang="en-US" altLang="zh-CN" dirty="0"/>
              <a:t>SSH</a:t>
            </a:r>
            <a:r>
              <a:rPr lang="zh-CN" altLang="zh-CN" dirty="0"/>
              <a:t>免密登录并不是部署</a:t>
            </a:r>
            <a:r>
              <a:rPr lang="en-US" altLang="zh-CN" dirty="0" err="1"/>
              <a:t>ZooKeeper</a:t>
            </a:r>
            <a:r>
              <a:rPr lang="zh-CN" altLang="zh-CN" dirty="0"/>
              <a:t>集群必须的，这样做仅是为了操作方便。</a:t>
            </a:r>
          </a:p>
        </p:txBody>
      </p:sp>
    </p:spTree>
    <p:extLst>
      <p:ext uri="{BB962C8B-B14F-4D97-AF65-F5344CB8AC3E}">
        <p14:creationId xmlns:p14="http://schemas.microsoft.com/office/powerpoint/2010/main" val="3733539856"/>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3BEDF-EC9D-43CB-B71C-2003050CBA2C}"/>
              </a:ext>
            </a:extLst>
          </p:cNvPr>
          <p:cNvSpPr>
            <a:spLocks noGrp="1"/>
          </p:cNvSpPr>
          <p:nvPr>
            <p:ph type="title"/>
          </p:nvPr>
        </p:nvSpPr>
        <p:spPr/>
        <p:txBody>
          <a:bodyPr/>
          <a:lstStyle/>
          <a:p>
            <a:r>
              <a:rPr lang="en-US" altLang="zh-CN" dirty="0"/>
              <a:t>6.6.4  </a:t>
            </a:r>
            <a:r>
              <a:rPr lang="zh-CN" altLang="en-US" dirty="0"/>
              <a:t>部署</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59C0D485-AE23-4F7A-AE7F-E5E541D31B06}"/>
              </a:ext>
            </a:extLst>
          </p:cNvPr>
          <p:cNvSpPr>
            <a:spLocks noGrp="1"/>
          </p:cNvSpPr>
          <p:nvPr>
            <p:ph idx="1"/>
          </p:nvPr>
        </p:nvSpPr>
        <p:spPr/>
        <p:txBody>
          <a:bodyPr>
            <a:normAutofit fontScale="92500" lnSpcReduction="20000"/>
          </a:bodyPr>
          <a:lstStyle/>
          <a:p>
            <a:r>
              <a:rPr lang="en-US" altLang="zh-CN" dirty="0"/>
              <a:t>1. </a:t>
            </a:r>
            <a:r>
              <a:rPr lang="zh-CN" altLang="en-US" dirty="0"/>
              <a:t>获取</a:t>
            </a:r>
            <a:r>
              <a:rPr lang="en-US" altLang="zh-CN" dirty="0" err="1"/>
              <a:t>ZooKeeper</a:t>
            </a:r>
            <a:endParaRPr lang="en-US" altLang="zh-CN" dirty="0"/>
          </a:p>
          <a:p>
            <a:pPr lvl="1"/>
            <a:r>
              <a:rPr lang="en-US" altLang="zh-CN" dirty="0" err="1"/>
              <a:t>ZooKeeper</a:t>
            </a:r>
            <a:r>
              <a:rPr lang="zh-CN" altLang="en-US" dirty="0"/>
              <a:t>官方下载地址为</a:t>
            </a:r>
            <a:r>
              <a:rPr lang="en-US" altLang="zh-CN" dirty="0">
                <a:hlinkClick r:id="rId2"/>
              </a:rPr>
              <a:t>https://zookeeper.apache.org/releases.html</a:t>
            </a:r>
            <a:r>
              <a:rPr lang="zh-CN" altLang="en-US" dirty="0"/>
              <a:t>，建议读者下载</a:t>
            </a:r>
            <a:r>
              <a:rPr lang="en-US" altLang="zh-CN" dirty="0"/>
              <a:t>stable</a:t>
            </a:r>
            <a:r>
              <a:rPr lang="zh-CN" altLang="en-US" dirty="0"/>
              <a:t>目录下的当前稳定版本，本书选用的</a:t>
            </a:r>
            <a:r>
              <a:rPr lang="en-US" altLang="zh-CN" dirty="0" err="1"/>
              <a:t>ZooKeeper</a:t>
            </a:r>
            <a:r>
              <a:rPr lang="zh-CN" altLang="en-US" dirty="0"/>
              <a:t>版本是</a:t>
            </a:r>
            <a:r>
              <a:rPr lang="en-US" altLang="zh-CN" dirty="0"/>
              <a:t>2018</a:t>
            </a:r>
            <a:r>
              <a:rPr lang="zh-CN" altLang="en-US" dirty="0"/>
              <a:t>年</a:t>
            </a:r>
            <a:r>
              <a:rPr lang="en-US" altLang="zh-CN" dirty="0"/>
              <a:t>7</a:t>
            </a:r>
            <a:r>
              <a:rPr lang="zh-CN" altLang="en-US" dirty="0"/>
              <a:t>月</a:t>
            </a:r>
            <a:r>
              <a:rPr lang="en-US" altLang="zh-CN" dirty="0"/>
              <a:t>15</a:t>
            </a:r>
            <a:r>
              <a:rPr lang="zh-CN" altLang="en-US" dirty="0"/>
              <a:t>日发布的稳定版</a:t>
            </a:r>
            <a:r>
              <a:rPr lang="en-US" altLang="zh-CN" dirty="0" err="1"/>
              <a:t>ZooKeeper</a:t>
            </a:r>
            <a:r>
              <a:rPr lang="en-US" altLang="zh-CN" dirty="0"/>
              <a:t> 3.4.13</a:t>
            </a:r>
            <a:r>
              <a:rPr lang="zh-CN" altLang="en-US" dirty="0"/>
              <a:t>，其安装包文件</a:t>
            </a:r>
            <a:r>
              <a:rPr lang="en-US" altLang="zh-CN" dirty="0"/>
              <a:t>zookeeper-3.4.13.tar.gz</a:t>
            </a:r>
            <a:r>
              <a:rPr lang="zh-CN" altLang="en-US" dirty="0"/>
              <a:t>例如存放在</a:t>
            </a:r>
            <a:r>
              <a:rPr lang="en-US" altLang="zh-CN" dirty="0"/>
              <a:t>master</a:t>
            </a:r>
            <a:r>
              <a:rPr lang="zh-CN" altLang="en-US" dirty="0"/>
              <a:t>机器的</a:t>
            </a:r>
            <a:r>
              <a:rPr lang="en-US" altLang="zh-CN" dirty="0"/>
              <a:t>/home/</a:t>
            </a:r>
            <a:r>
              <a:rPr lang="en-US" altLang="zh-CN" dirty="0" err="1"/>
              <a:t>xuluhui</a:t>
            </a:r>
            <a:r>
              <a:rPr lang="en-US" altLang="zh-CN" dirty="0"/>
              <a:t>/Downloads</a:t>
            </a:r>
            <a:r>
              <a:rPr lang="zh-CN" altLang="en-US" dirty="0"/>
              <a:t>中。</a:t>
            </a:r>
            <a:endParaRPr lang="en-US" altLang="zh-CN" dirty="0"/>
          </a:p>
          <a:p>
            <a:r>
              <a:rPr lang="en-US" altLang="zh-CN" dirty="0"/>
              <a:t>2. </a:t>
            </a:r>
            <a:r>
              <a:rPr lang="zh-CN" altLang="zh-CN" dirty="0"/>
              <a:t>安装</a:t>
            </a:r>
            <a:r>
              <a:rPr lang="en-US" altLang="zh-CN" dirty="0" err="1"/>
              <a:t>ZooKeeper</a:t>
            </a:r>
            <a:endParaRPr lang="zh-CN" altLang="zh-CN" dirty="0"/>
          </a:p>
          <a:p>
            <a:pPr lvl="1"/>
            <a:r>
              <a:rPr lang="zh-CN" altLang="zh-CN" dirty="0"/>
              <a:t>切换到</a:t>
            </a:r>
            <a:r>
              <a:rPr lang="en-US" altLang="zh-CN" dirty="0"/>
              <a:t>root</a:t>
            </a:r>
            <a:r>
              <a:rPr lang="zh-CN" altLang="zh-CN" dirty="0"/>
              <a:t>，在</a:t>
            </a:r>
            <a:r>
              <a:rPr lang="en-US" altLang="zh-CN" dirty="0"/>
              <a:t>master</a:t>
            </a:r>
            <a:r>
              <a:rPr lang="zh-CN" altLang="zh-CN" dirty="0"/>
              <a:t>机器上解压</a:t>
            </a:r>
            <a:r>
              <a:rPr lang="en-US" altLang="zh-CN" dirty="0"/>
              <a:t>zookeeper-3.4.13.tar.gz</a:t>
            </a:r>
            <a:r>
              <a:rPr lang="zh-CN" altLang="zh-CN" dirty="0"/>
              <a:t>到安装目录如</a:t>
            </a:r>
            <a:r>
              <a:rPr lang="en-US" altLang="zh-CN" dirty="0"/>
              <a:t>/</a:t>
            </a:r>
            <a:r>
              <a:rPr lang="en-US" altLang="zh-CN" dirty="0" err="1"/>
              <a:t>usr</a:t>
            </a:r>
            <a:r>
              <a:rPr lang="en-US" altLang="zh-CN" dirty="0"/>
              <a:t>/local</a:t>
            </a:r>
            <a:r>
              <a:rPr lang="zh-CN" altLang="zh-CN" dirty="0"/>
              <a:t>下，依次使用的命令如下所示。</a:t>
            </a:r>
          </a:p>
          <a:p>
            <a:pPr marL="342900" lvl="1" indent="0">
              <a:buNone/>
            </a:pPr>
            <a:r>
              <a:rPr lang="en-US" altLang="zh-CN" i="1" dirty="0" err="1"/>
              <a:t>su</a:t>
            </a:r>
            <a:r>
              <a:rPr lang="en-US" altLang="zh-CN" i="1" dirty="0"/>
              <a:t> root</a:t>
            </a:r>
            <a:endParaRPr lang="zh-CN" altLang="zh-CN" i="1" dirty="0"/>
          </a:p>
          <a:p>
            <a:pPr marL="342900" lvl="1" indent="0">
              <a:buNone/>
            </a:pPr>
            <a:r>
              <a:rPr lang="en-US" altLang="zh-CN" i="1" dirty="0"/>
              <a:t>cd /</a:t>
            </a:r>
            <a:r>
              <a:rPr lang="en-US" altLang="zh-CN" i="1" dirty="0" err="1"/>
              <a:t>usr</a:t>
            </a:r>
            <a:r>
              <a:rPr lang="en-US" altLang="zh-CN" i="1" dirty="0"/>
              <a:t>/local</a:t>
            </a:r>
            <a:endParaRPr lang="zh-CN" altLang="zh-CN" i="1" dirty="0"/>
          </a:p>
          <a:p>
            <a:pPr marL="342900" lvl="1" indent="0">
              <a:buNone/>
            </a:pPr>
            <a:r>
              <a:rPr lang="en-US" altLang="zh-CN" i="1" dirty="0"/>
              <a:t>tar -</a:t>
            </a:r>
            <a:r>
              <a:rPr lang="en-US" altLang="zh-CN" i="1" dirty="0" err="1"/>
              <a:t>zxvf</a:t>
            </a:r>
            <a:r>
              <a:rPr lang="en-US" altLang="zh-CN" i="1" dirty="0"/>
              <a:t> /home/</a:t>
            </a:r>
            <a:r>
              <a:rPr lang="en-US" altLang="zh-CN" i="1" dirty="0" err="1"/>
              <a:t>xuluhui</a:t>
            </a:r>
            <a:r>
              <a:rPr lang="en-US" altLang="zh-CN" i="1" dirty="0"/>
              <a:t>/Downloads/zookeeper-3.4.13.tar.gz</a:t>
            </a:r>
            <a:endParaRPr lang="zh-CN" altLang="zh-CN" i="1" dirty="0"/>
          </a:p>
        </p:txBody>
      </p:sp>
    </p:spTree>
    <p:extLst>
      <p:ext uri="{BB962C8B-B14F-4D97-AF65-F5344CB8AC3E}">
        <p14:creationId xmlns:p14="http://schemas.microsoft.com/office/powerpoint/2010/main" val="681657247"/>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3BEDF-EC9D-43CB-B71C-2003050CBA2C}"/>
              </a:ext>
            </a:extLst>
          </p:cNvPr>
          <p:cNvSpPr>
            <a:spLocks noGrp="1"/>
          </p:cNvSpPr>
          <p:nvPr>
            <p:ph type="title"/>
          </p:nvPr>
        </p:nvSpPr>
        <p:spPr/>
        <p:txBody>
          <a:bodyPr/>
          <a:lstStyle/>
          <a:p>
            <a:r>
              <a:rPr lang="en-US" altLang="zh-CN" dirty="0"/>
              <a:t>6.6.4  </a:t>
            </a:r>
            <a:r>
              <a:rPr lang="zh-CN" altLang="en-US" dirty="0"/>
              <a:t>部署</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59C0D485-AE23-4F7A-AE7F-E5E541D31B06}"/>
              </a:ext>
            </a:extLst>
          </p:cNvPr>
          <p:cNvSpPr>
            <a:spLocks noGrp="1"/>
          </p:cNvSpPr>
          <p:nvPr>
            <p:ph idx="1"/>
          </p:nvPr>
        </p:nvSpPr>
        <p:spPr/>
        <p:txBody>
          <a:bodyPr>
            <a:normAutofit/>
          </a:bodyPr>
          <a:lstStyle/>
          <a:p>
            <a:r>
              <a:rPr lang="en-US" altLang="zh-CN" dirty="0"/>
              <a:t>3. </a:t>
            </a:r>
            <a:r>
              <a:rPr lang="zh-CN" altLang="zh-CN" dirty="0"/>
              <a:t>配置</a:t>
            </a:r>
            <a:r>
              <a:rPr lang="en-US" altLang="zh-CN" dirty="0" err="1"/>
              <a:t>ZooKeeper</a:t>
            </a:r>
            <a:endParaRPr lang="zh-CN" altLang="zh-CN" dirty="0"/>
          </a:p>
          <a:p>
            <a:pPr lvl="1"/>
            <a:r>
              <a:rPr lang="zh-CN" altLang="zh-CN" dirty="0"/>
              <a:t>安装</a:t>
            </a:r>
            <a:r>
              <a:rPr lang="en-US" altLang="zh-CN" dirty="0" err="1"/>
              <a:t>ZooKeeper</a:t>
            </a:r>
            <a:r>
              <a:rPr lang="zh-CN" altLang="zh-CN" dirty="0"/>
              <a:t>后，在</a:t>
            </a:r>
            <a:r>
              <a:rPr lang="en-US" altLang="zh-CN" dirty="0"/>
              <a:t>$ZOOKEEPER_HOME/conf</a:t>
            </a:r>
            <a:r>
              <a:rPr lang="zh-CN" altLang="zh-CN" dirty="0"/>
              <a:t>中有一个示例配置文件</a:t>
            </a:r>
            <a:r>
              <a:rPr lang="en-US" altLang="zh-CN" dirty="0" err="1"/>
              <a:t>zoo_sample.cfg</a:t>
            </a:r>
            <a:r>
              <a:rPr lang="zh-CN" altLang="zh-CN" dirty="0"/>
              <a:t>。</a:t>
            </a:r>
            <a:r>
              <a:rPr lang="en-US" altLang="zh-CN" dirty="0" err="1"/>
              <a:t>ZooKeeper</a:t>
            </a:r>
            <a:r>
              <a:rPr lang="zh-CN" altLang="zh-CN" dirty="0"/>
              <a:t>启动时，默认读取</a:t>
            </a:r>
            <a:r>
              <a:rPr lang="en-US" altLang="zh-CN" dirty="0"/>
              <a:t>$ZOOKEEPER_HOME/conf/</a:t>
            </a:r>
            <a:r>
              <a:rPr lang="en-US" altLang="zh-CN" dirty="0" err="1"/>
              <a:t>zoo.cfg</a:t>
            </a:r>
            <a:r>
              <a:rPr lang="zh-CN" altLang="zh-CN" dirty="0"/>
              <a:t>文件，</a:t>
            </a:r>
            <a:r>
              <a:rPr lang="en-US" altLang="zh-CN" dirty="0" err="1"/>
              <a:t>zoo.cfg</a:t>
            </a:r>
            <a:r>
              <a:rPr lang="zh-CN" altLang="zh-CN" dirty="0"/>
              <a:t>文件需要配置</a:t>
            </a:r>
            <a:r>
              <a:rPr lang="en-US" altLang="zh-CN" dirty="0" err="1"/>
              <a:t>ZooKeeper</a:t>
            </a:r>
            <a:r>
              <a:rPr lang="zh-CN" altLang="zh-CN" dirty="0"/>
              <a:t>的运行参数。</a:t>
            </a:r>
            <a:endParaRPr lang="en-US" altLang="zh-CN" dirty="0"/>
          </a:p>
          <a:p>
            <a:pPr lvl="1"/>
            <a:r>
              <a:rPr lang="en-US" altLang="zh-CN" dirty="0" err="1"/>
              <a:t>ZooKeeper</a:t>
            </a:r>
            <a:r>
              <a:rPr lang="zh-CN" altLang="zh-CN" dirty="0"/>
              <a:t>部分配置参数及其含义如</a:t>
            </a:r>
            <a:r>
              <a:rPr lang="zh-CN" altLang="en-US" dirty="0"/>
              <a:t>下页</a:t>
            </a:r>
            <a:r>
              <a:rPr lang="zh-CN" altLang="zh-CN" dirty="0"/>
              <a:t>表所示，关于完整的配置参数介绍请参见官方文档</a:t>
            </a:r>
            <a:r>
              <a:rPr lang="en-US" altLang="zh-CN" dirty="0">
                <a:hlinkClick r:id="rId2"/>
              </a:rPr>
              <a:t>https://zookeeper.apache.org/doc/r3.4.13/zookeeperAdmin.html#sc_configuration</a:t>
            </a:r>
            <a:r>
              <a:rPr lang="zh-CN" altLang="zh-CN" dirty="0"/>
              <a:t>。</a:t>
            </a:r>
            <a:endParaRPr lang="zh-CN" altLang="zh-CN" i="1" dirty="0"/>
          </a:p>
        </p:txBody>
      </p:sp>
    </p:spTree>
    <p:extLst>
      <p:ext uri="{BB962C8B-B14F-4D97-AF65-F5344CB8AC3E}">
        <p14:creationId xmlns:p14="http://schemas.microsoft.com/office/powerpoint/2010/main" val="193392762"/>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1F3BD-A5EC-427F-BEEB-4500CCC8C3CB}"/>
              </a:ext>
            </a:extLst>
          </p:cNvPr>
          <p:cNvSpPr>
            <a:spLocks noGrp="1"/>
          </p:cNvSpPr>
          <p:nvPr>
            <p:ph type="title"/>
          </p:nvPr>
        </p:nvSpPr>
        <p:spPr/>
        <p:txBody>
          <a:bodyPr/>
          <a:lstStyle/>
          <a:p>
            <a:endParaRPr lang="zh-CN" altLang="en-US"/>
          </a:p>
        </p:txBody>
      </p:sp>
      <p:graphicFrame>
        <p:nvGraphicFramePr>
          <p:cNvPr id="4" name="内容占位符 3">
            <a:extLst>
              <a:ext uri="{FF2B5EF4-FFF2-40B4-BE49-F238E27FC236}">
                <a16:creationId xmlns:a16="http://schemas.microsoft.com/office/drawing/2014/main" id="{DCEB6A88-77D4-4CB4-9E5D-964D0C5F3BB8}"/>
              </a:ext>
            </a:extLst>
          </p:cNvPr>
          <p:cNvGraphicFramePr>
            <a:graphicFrameLocks noGrp="1"/>
          </p:cNvGraphicFramePr>
          <p:nvPr>
            <p:ph idx="1"/>
            <p:extLst>
              <p:ext uri="{D42A27DB-BD31-4B8C-83A1-F6EECF244321}">
                <p14:modId xmlns:p14="http://schemas.microsoft.com/office/powerpoint/2010/main" val="2796198078"/>
              </p:ext>
            </p:extLst>
          </p:nvPr>
        </p:nvGraphicFramePr>
        <p:xfrm>
          <a:off x="628650" y="273844"/>
          <a:ext cx="7886700" cy="4320540"/>
        </p:xfrm>
        <a:graphic>
          <a:graphicData uri="http://schemas.openxmlformats.org/drawingml/2006/table">
            <a:tbl>
              <a:tblPr firstRow="1" firstCol="1" bandRow="1">
                <a:tableStyleId>{5C22544A-7EE6-4342-B048-85BDC9FD1C3A}</a:tableStyleId>
              </a:tblPr>
              <a:tblGrid>
                <a:gridCol w="1096690">
                  <a:extLst>
                    <a:ext uri="{9D8B030D-6E8A-4147-A177-3AD203B41FA5}">
                      <a16:colId xmlns:a16="http://schemas.microsoft.com/office/drawing/2014/main" val="84226878"/>
                    </a:ext>
                  </a:extLst>
                </a:gridCol>
                <a:gridCol w="1573534">
                  <a:extLst>
                    <a:ext uri="{9D8B030D-6E8A-4147-A177-3AD203B41FA5}">
                      <a16:colId xmlns:a16="http://schemas.microsoft.com/office/drawing/2014/main" val="4255914561"/>
                    </a:ext>
                  </a:extLst>
                </a:gridCol>
                <a:gridCol w="5216476">
                  <a:extLst>
                    <a:ext uri="{9D8B030D-6E8A-4147-A177-3AD203B41FA5}">
                      <a16:colId xmlns:a16="http://schemas.microsoft.com/office/drawing/2014/main" val="3658406930"/>
                    </a:ext>
                  </a:extLst>
                </a:gridCol>
              </a:tblGrid>
              <a:tr h="50189">
                <a:tc gridSpan="2">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参数名</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hMerge="1">
                  <a:txBody>
                    <a:bodyPr/>
                    <a:lstStyle/>
                    <a:p>
                      <a:endParaRPr lang="zh-CN" altLang="en-US"/>
                    </a:p>
                  </a:txBody>
                  <a:tcPr/>
                </a:tc>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说明</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3815886767"/>
                  </a:ext>
                </a:extLst>
              </a:tr>
              <a:tr h="200758">
                <a:tc rowSpan="3">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基本配置</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clientPort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用于配置当前服务器对外的服务端口，客户端会通过该端口和</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服务器创建连接，一般设置为</a:t>
                      </a:r>
                      <a:r>
                        <a:rPr lang="en-US" sz="1050" kern="0">
                          <a:effectLst/>
                          <a:latin typeface="微软雅黑" panose="020B0503020204020204" pitchFamily="34" charset="-122"/>
                          <a:ea typeface="微软雅黑" panose="020B0503020204020204" pitchFamily="34" charset="-122"/>
                        </a:rPr>
                        <a:t>2181</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31429534"/>
                  </a:ext>
                </a:extLst>
              </a:tr>
              <a:tr h="150568">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dataDir</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服务器存储</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数据快照文件的目录，同时用于存放集群的</a:t>
                      </a:r>
                      <a:r>
                        <a:rPr lang="en-US" sz="1050" kern="0">
                          <a:effectLst/>
                          <a:latin typeface="微软雅黑" panose="020B0503020204020204" pitchFamily="34" charset="-122"/>
                          <a:ea typeface="微软雅黑" panose="020B0503020204020204" pitchFamily="34" charset="-122"/>
                        </a:rPr>
                        <a:t>myid</a:t>
                      </a:r>
                      <a:r>
                        <a:rPr lang="zh-CN" sz="1050" kern="0">
                          <a:effectLst/>
                          <a:latin typeface="微软雅黑" panose="020B0503020204020204" pitchFamily="34" charset="-122"/>
                          <a:ea typeface="微软雅黑" panose="020B0503020204020204" pitchFamily="34" charset="-122"/>
                        </a:rPr>
                        <a:t>文件</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1531259240"/>
                  </a:ext>
                </a:extLst>
              </a:tr>
              <a:tr h="250947">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tickTime</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中最小时间单元（单位：毫秒）。</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所有时间均以这个时间单元的整数倍配置，例如，</a:t>
                      </a:r>
                      <a:r>
                        <a:rPr lang="en-US" sz="1050" kern="0">
                          <a:effectLst/>
                          <a:latin typeface="微软雅黑" panose="020B0503020204020204" pitchFamily="34" charset="-122"/>
                          <a:ea typeface="微软雅黑" panose="020B0503020204020204" pitchFamily="34" charset="-122"/>
                        </a:rPr>
                        <a:t>Session</a:t>
                      </a:r>
                      <a:r>
                        <a:rPr lang="zh-CN" sz="1050" kern="0">
                          <a:effectLst/>
                          <a:latin typeface="微软雅黑" panose="020B0503020204020204" pitchFamily="34" charset="-122"/>
                          <a:ea typeface="微软雅黑" panose="020B0503020204020204" pitchFamily="34" charset="-122"/>
                        </a:rPr>
                        <a:t>的最小超时时间是</a:t>
                      </a:r>
                      <a:r>
                        <a:rPr lang="en-US" sz="1050" kern="0">
                          <a:effectLst/>
                          <a:latin typeface="微软雅黑" panose="020B0503020204020204" pitchFamily="34" charset="-122"/>
                          <a:ea typeface="微软雅黑" panose="020B0503020204020204" pitchFamily="34" charset="-122"/>
                        </a:rPr>
                        <a:t>2*tickTime</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1222972041"/>
                  </a:ext>
                </a:extLst>
              </a:tr>
              <a:tr h="451705">
                <a:tc rowSpan="4">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高级配置</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dataLogDir</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服务器存储</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事务日志文件的目录。默认情况下，</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会将事务日志文件和数据快照文件存储在同一个目录即</a:t>
                      </a:r>
                      <a:r>
                        <a:rPr lang="en-US" sz="1050" kern="0">
                          <a:effectLst/>
                          <a:latin typeface="微软雅黑" panose="020B0503020204020204" pitchFamily="34" charset="-122"/>
                          <a:ea typeface="微软雅黑" panose="020B0503020204020204" pitchFamily="34" charset="-122"/>
                        </a:rPr>
                        <a:t>dataDir</a:t>
                      </a:r>
                      <a:r>
                        <a:rPr lang="zh-CN" sz="1050" kern="0">
                          <a:effectLst/>
                          <a:latin typeface="微软雅黑" panose="020B0503020204020204" pitchFamily="34" charset="-122"/>
                          <a:ea typeface="微软雅黑" panose="020B0503020204020204" pitchFamily="34" charset="-122"/>
                        </a:rPr>
                        <a:t>中。应尽量给事务日志的输出配置一个单独的磁盘或者挂载点，这将允许使用一个专用日志设备，帮助避免事务日志和数据快照之间的竞争</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2076542069"/>
                  </a:ext>
                </a:extLst>
              </a:tr>
              <a:tr h="200758">
                <a:tc vMerge="1">
                  <a:txBody>
                    <a:bodyPr/>
                    <a:lstStyle/>
                    <a:p>
                      <a:endParaRPr lang="zh-CN" altLang="en-US"/>
                    </a:p>
                  </a:txBody>
                  <a:tcPr/>
                </a:tc>
                <a:tc>
                  <a:txBody>
                    <a:bodyPr/>
                    <a:lstStyle/>
                    <a:p>
                      <a:pPr algn="l">
                        <a:spcAft>
                          <a:spcPts val="0"/>
                        </a:spcAft>
                      </a:pPr>
                      <a:r>
                        <a:rPr lang="en-US" sz="1050" kern="0" dirty="0" err="1">
                          <a:effectLst/>
                          <a:latin typeface="微软雅黑" panose="020B0503020204020204" pitchFamily="34" charset="-122"/>
                          <a:ea typeface="微软雅黑" panose="020B0503020204020204" pitchFamily="34" charset="-122"/>
                        </a:rPr>
                        <a:t>maxClientCnxns</a:t>
                      </a:r>
                      <a:endParaRPr lang="zh-CN" sz="1050" kern="100" dirty="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用于配置单个客户端与单台服务器之间的最大并发连接数，根据</a:t>
                      </a:r>
                      <a:r>
                        <a:rPr lang="en-US" sz="1050" kern="0">
                          <a:effectLst/>
                          <a:latin typeface="微软雅黑" panose="020B0503020204020204" pitchFamily="34" charset="-122"/>
                          <a:ea typeface="微软雅黑" panose="020B0503020204020204" pitchFamily="34" charset="-122"/>
                        </a:rPr>
                        <a:t>IP</a:t>
                      </a:r>
                      <a:r>
                        <a:rPr lang="zh-CN" sz="1050" kern="0">
                          <a:effectLst/>
                          <a:latin typeface="微软雅黑" panose="020B0503020204020204" pitchFamily="34" charset="-122"/>
                          <a:ea typeface="微软雅黑" panose="020B0503020204020204" pitchFamily="34" charset="-122"/>
                        </a:rPr>
                        <a:t>来区分。默认值为</a:t>
                      </a:r>
                      <a:r>
                        <a:rPr lang="en-US" sz="1050" kern="0">
                          <a:effectLst/>
                          <a:latin typeface="微软雅黑" panose="020B0503020204020204" pitchFamily="34" charset="-122"/>
                          <a:ea typeface="微软雅黑" panose="020B0503020204020204" pitchFamily="34" charset="-122"/>
                        </a:rPr>
                        <a:t>60</a:t>
                      </a:r>
                      <a:r>
                        <a:rPr lang="zh-CN" sz="1050" kern="0">
                          <a:effectLst/>
                          <a:latin typeface="微软雅黑" panose="020B0503020204020204" pitchFamily="34" charset="-122"/>
                          <a:ea typeface="微软雅黑" panose="020B0503020204020204" pitchFamily="34" charset="-122"/>
                        </a:rPr>
                        <a:t>，如果设置为</a:t>
                      </a:r>
                      <a:r>
                        <a:rPr lang="en-US" sz="1050" kern="0">
                          <a:effectLst/>
                          <a:latin typeface="微软雅黑" panose="020B0503020204020204" pitchFamily="34" charset="-122"/>
                          <a:ea typeface="微软雅黑" panose="020B0503020204020204" pitchFamily="34" charset="-122"/>
                        </a:rPr>
                        <a:t>0</a:t>
                      </a:r>
                      <a:r>
                        <a:rPr lang="zh-CN" sz="1050" kern="0">
                          <a:effectLst/>
                          <a:latin typeface="微软雅黑" panose="020B0503020204020204" pitchFamily="34" charset="-122"/>
                          <a:ea typeface="微软雅黑" panose="020B0503020204020204" pitchFamily="34" charset="-122"/>
                        </a:rPr>
                        <a:t>，表示没有任何限制</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2857639761"/>
                  </a:ext>
                </a:extLst>
              </a:tr>
              <a:tr h="150568">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minSessionTimeout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用于配置服务端对客户端会话超时时间的最小值，默认值为</a:t>
                      </a:r>
                      <a:r>
                        <a:rPr lang="en-US" sz="1050" kern="0">
                          <a:effectLst/>
                          <a:latin typeface="微软雅黑" panose="020B0503020204020204" pitchFamily="34" charset="-122"/>
                          <a:ea typeface="微软雅黑" panose="020B0503020204020204" pitchFamily="34" charset="-122"/>
                        </a:rPr>
                        <a:t>2*tickTime</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3773969475"/>
                  </a:ext>
                </a:extLst>
              </a:tr>
              <a:tr h="150568">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maxSessionTimeout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用于配置服务端对客户端会话超时时间的最大值，默认值为</a:t>
                      </a:r>
                      <a:r>
                        <a:rPr lang="en-US" sz="1050" kern="0">
                          <a:effectLst/>
                          <a:latin typeface="微软雅黑" panose="020B0503020204020204" pitchFamily="34" charset="-122"/>
                          <a:ea typeface="微软雅黑" panose="020B0503020204020204" pitchFamily="34" charset="-122"/>
                        </a:rPr>
                        <a:t>20*tickTime</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3169694305"/>
                  </a:ext>
                </a:extLst>
              </a:tr>
              <a:tr h="250947">
                <a:tc rowSpan="3">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集群选项</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initLimit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a:t>
                      </a:r>
                      <a:r>
                        <a:rPr lang="en-US" sz="1050" kern="0">
                          <a:effectLst/>
                          <a:latin typeface="微软雅黑" panose="020B0503020204020204" pitchFamily="34" charset="-122"/>
                          <a:ea typeface="微软雅黑" panose="020B0503020204020204" pitchFamily="34" charset="-122"/>
                        </a:rPr>
                        <a:t>Leader</a:t>
                      </a:r>
                      <a:r>
                        <a:rPr lang="zh-CN" sz="1050" kern="0">
                          <a:effectLst/>
                          <a:latin typeface="微软雅黑" panose="020B0503020204020204" pitchFamily="34" charset="-122"/>
                          <a:ea typeface="微软雅黑" panose="020B0503020204020204" pitchFamily="34" charset="-122"/>
                        </a:rPr>
                        <a:t>服务器等待</a:t>
                      </a:r>
                      <a:r>
                        <a:rPr lang="en-US" sz="1050" kern="0">
                          <a:effectLst/>
                          <a:latin typeface="微软雅黑" panose="020B0503020204020204" pitchFamily="34" charset="-122"/>
                          <a:ea typeface="微软雅黑" panose="020B0503020204020204" pitchFamily="34" charset="-122"/>
                        </a:rPr>
                        <a:t>Follower</a:t>
                      </a:r>
                      <a:r>
                        <a:rPr lang="zh-CN" sz="1050" kern="0">
                          <a:effectLst/>
                          <a:latin typeface="微软雅黑" panose="020B0503020204020204" pitchFamily="34" charset="-122"/>
                          <a:ea typeface="微软雅黑" panose="020B0503020204020204" pitchFamily="34" charset="-122"/>
                        </a:rPr>
                        <a:t>启动，并完成数据同步的时间，以</a:t>
                      </a:r>
                      <a:r>
                        <a:rPr lang="en-US" sz="1050" kern="0">
                          <a:effectLst/>
                          <a:latin typeface="微软雅黑" panose="020B0503020204020204" pitchFamily="34" charset="-122"/>
                          <a:ea typeface="微软雅黑" panose="020B0503020204020204" pitchFamily="34" charset="-122"/>
                        </a:rPr>
                        <a:t>tickTime</a:t>
                      </a:r>
                      <a:r>
                        <a:rPr lang="zh-CN" sz="1050" kern="0">
                          <a:effectLst/>
                          <a:latin typeface="微软雅黑" panose="020B0503020204020204" pitchFamily="34" charset="-122"/>
                          <a:ea typeface="微软雅黑" panose="020B0503020204020204" pitchFamily="34" charset="-122"/>
                        </a:rPr>
                        <a:t>的倍数来表示，当超过设置倍数的</a:t>
                      </a:r>
                      <a:r>
                        <a:rPr lang="en-US" sz="1050" kern="0">
                          <a:effectLst/>
                          <a:latin typeface="微软雅黑" panose="020B0503020204020204" pitchFamily="34" charset="-122"/>
                          <a:ea typeface="微软雅黑" panose="020B0503020204020204" pitchFamily="34" charset="-122"/>
                        </a:rPr>
                        <a:t>tickTime</a:t>
                      </a:r>
                      <a:r>
                        <a:rPr lang="zh-CN" sz="1050" kern="0">
                          <a:effectLst/>
                          <a:latin typeface="微软雅黑" panose="020B0503020204020204" pitchFamily="34" charset="-122"/>
                          <a:ea typeface="微软雅黑" panose="020B0503020204020204" pitchFamily="34" charset="-122"/>
                        </a:rPr>
                        <a:t>时间，则连接失败</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3245735526"/>
                  </a:ext>
                </a:extLst>
              </a:tr>
              <a:tr h="301136">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syncLimit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a:t>
                      </a:r>
                      <a:r>
                        <a:rPr lang="en-US" sz="1050" kern="0">
                          <a:effectLst/>
                          <a:latin typeface="微软雅黑" panose="020B0503020204020204" pitchFamily="34" charset="-122"/>
                          <a:ea typeface="微软雅黑" panose="020B0503020204020204" pitchFamily="34" charset="-122"/>
                        </a:rPr>
                        <a:t>Leader</a:t>
                      </a:r>
                      <a:r>
                        <a:rPr lang="zh-CN" sz="1050" kern="0">
                          <a:effectLst/>
                          <a:latin typeface="微软雅黑" panose="020B0503020204020204" pitchFamily="34" charset="-122"/>
                          <a:ea typeface="微软雅黑" panose="020B0503020204020204" pitchFamily="34" charset="-122"/>
                        </a:rPr>
                        <a:t>服务器和</a:t>
                      </a:r>
                      <a:r>
                        <a:rPr lang="en-US" sz="1050" kern="0">
                          <a:effectLst/>
                          <a:latin typeface="微软雅黑" panose="020B0503020204020204" pitchFamily="34" charset="-122"/>
                          <a:ea typeface="微软雅黑" panose="020B0503020204020204" pitchFamily="34" charset="-122"/>
                        </a:rPr>
                        <a:t>Follower</a:t>
                      </a:r>
                      <a:r>
                        <a:rPr lang="zh-CN" sz="1050" kern="0">
                          <a:effectLst/>
                          <a:latin typeface="微软雅黑" panose="020B0503020204020204" pitchFamily="34" charset="-122"/>
                          <a:ea typeface="微软雅黑" panose="020B0503020204020204" pitchFamily="34" charset="-122"/>
                        </a:rPr>
                        <a:t>之间进行心跳检测的最大延迟时间，如果超过此时间</a:t>
                      </a:r>
                      <a:r>
                        <a:rPr lang="en-US" sz="1050" kern="0">
                          <a:effectLst/>
                          <a:latin typeface="微软雅黑" panose="020B0503020204020204" pitchFamily="34" charset="-122"/>
                          <a:ea typeface="微软雅黑" panose="020B0503020204020204" pitchFamily="34" charset="-122"/>
                        </a:rPr>
                        <a:t>Leader</a:t>
                      </a:r>
                      <a:r>
                        <a:rPr lang="zh-CN" sz="1050" kern="0">
                          <a:effectLst/>
                          <a:latin typeface="微软雅黑" panose="020B0503020204020204" pitchFamily="34" charset="-122"/>
                          <a:ea typeface="微软雅黑" panose="020B0503020204020204" pitchFamily="34" charset="-122"/>
                        </a:rPr>
                        <a:t>还没有收到响应，那么</a:t>
                      </a:r>
                      <a:r>
                        <a:rPr lang="en-US" sz="1050" kern="0">
                          <a:effectLst/>
                          <a:latin typeface="微软雅黑" panose="020B0503020204020204" pitchFamily="34" charset="-122"/>
                          <a:ea typeface="微软雅黑" panose="020B0503020204020204" pitchFamily="34" charset="-122"/>
                        </a:rPr>
                        <a:t>Leader</a:t>
                      </a:r>
                      <a:r>
                        <a:rPr lang="zh-CN" sz="1050" kern="0">
                          <a:effectLst/>
                          <a:latin typeface="微软雅黑" panose="020B0503020204020204" pitchFamily="34" charset="-122"/>
                          <a:ea typeface="微软雅黑" panose="020B0503020204020204" pitchFamily="34" charset="-122"/>
                        </a:rPr>
                        <a:t>就会认为该</a:t>
                      </a:r>
                      <a:r>
                        <a:rPr lang="en-US" sz="1050" kern="0">
                          <a:effectLst/>
                          <a:latin typeface="微软雅黑" panose="020B0503020204020204" pitchFamily="34" charset="-122"/>
                          <a:ea typeface="微软雅黑" panose="020B0503020204020204" pitchFamily="34" charset="-122"/>
                        </a:rPr>
                        <a:t>Follower</a:t>
                      </a:r>
                      <a:r>
                        <a:rPr lang="zh-CN" sz="1050" kern="0">
                          <a:effectLst/>
                          <a:latin typeface="微软雅黑" panose="020B0503020204020204" pitchFamily="34" charset="-122"/>
                          <a:ea typeface="微软雅黑" panose="020B0503020204020204" pitchFamily="34" charset="-122"/>
                        </a:rPr>
                        <a:t>已经脱离了和自己的同步</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1620894147"/>
                  </a:ext>
                </a:extLst>
              </a:tr>
              <a:tr h="1104167">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server.id=host:port:port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dirty="0">
                          <a:effectLst/>
                          <a:latin typeface="微软雅黑" panose="020B0503020204020204" pitchFamily="34" charset="-122"/>
                          <a:ea typeface="微软雅黑" panose="020B0503020204020204" pitchFamily="34" charset="-122"/>
                        </a:rPr>
                        <a:t>用于配置组成</a:t>
                      </a:r>
                      <a:r>
                        <a:rPr lang="en-US" sz="1050" kern="0" dirty="0" err="1">
                          <a:effectLst/>
                          <a:latin typeface="微软雅黑" panose="020B0503020204020204" pitchFamily="34" charset="-122"/>
                          <a:ea typeface="微软雅黑" panose="020B0503020204020204" pitchFamily="34" charset="-122"/>
                        </a:rPr>
                        <a:t>ZooKeeper</a:t>
                      </a:r>
                      <a:r>
                        <a:rPr lang="zh-CN" sz="1050" kern="0" dirty="0">
                          <a:effectLst/>
                          <a:latin typeface="微软雅黑" panose="020B0503020204020204" pitchFamily="34" charset="-122"/>
                          <a:ea typeface="微软雅黑" panose="020B0503020204020204" pitchFamily="34" charset="-122"/>
                        </a:rPr>
                        <a:t>集群的机器列表。集群中每台机器都需要感知到整个集群是由哪几台机器组成的，表示不同</a:t>
                      </a:r>
                      <a:r>
                        <a:rPr lang="en-US" sz="1050" kern="0" dirty="0" err="1">
                          <a:effectLst/>
                          <a:latin typeface="微软雅黑" panose="020B0503020204020204" pitchFamily="34" charset="-122"/>
                          <a:ea typeface="微软雅黑" panose="020B0503020204020204" pitchFamily="34" charset="-122"/>
                        </a:rPr>
                        <a:t>ZooKeeper</a:t>
                      </a:r>
                      <a:r>
                        <a:rPr lang="zh-CN" sz="1050" kern="0" dirty="0">
                          <a:effectLst/>
                          <a:latin typeface="微软雅黑" panose="020B0503020204020204" pitchFamily="34" charset="-122"/>
                          <a:ea typeface="微软雅黑" panose="020B0503020204020204" pitchFamily="34" charset="-122"/>
                        </a:rPr>
                        <a:t>服务器的自身标识。“</a:t>
                      </a:r>
                      <a:r>
                        <a:rPr lang="en-US" sz="1050" kern="0" dirty="0">
                          <a:effectLst/>
                          <a:latin typeface="微软雅黑" panose="020B0503020204020204" pitchFamily="34" charset="-122"/>
                          <a:ea typeface="微软雅黑" panose="020B0503020204020204" pitchFamily="34" charset="-122"/>
                        </a:rPr>
                        <a:t>id</a:t>
                      </a:r>
                      <a:r>
                        <a:rPr lang="zh-CN" sz="1050" kern="0" dirty="0">
                          <a:effectLst/>
                          <a:latin typeface="微软雅黑" panose="020B0503020204020204" pitchFamily="34" charset="-122"/>
                          <a:ea typeface="微软雅黑" panose="020B0503020204020204" pitchFamily="34" charset="-122"/>
                        </a:rPr>
                        <a:t>”被称为</a:t>
                      </a:r>
                      <a:r>
                        <a:rPr lang="en-US" sz="1050" kern="0" dirty="0">
                          <a:effectLst/>
                          <a:latin typeface="微软雅黑" panose="020B0503020204020204" pitchFamily="34" charset="-122"/>
                          <a:ea typeface="微软雅黑" panose="020B0503020204020204" pitchFamily="34" charset="-122"/>
                        </a:rPr>
                        <a:t>Server ID</a:t>
                      </a:r>
                      <a:r>
                        <a:rPr lang="zh-CN" sz="1050" kern="0" dirty="0">
                          <a:effectLst/>
                          <a:latin typeface="微软雅黑" panose="020B0503020204020204" pitchFamily="34" charset="-122"/>
                          <a:ea typeface="微软雅黑" panose="020B0503020204020204" pitchFamily="34" charset="-122"/>
                        </a:rPr>
                        <a:t>，用来标识该机器在集群中的机器序号，与每台服务器</a:t>
                      </a:r>
                      <a:r>
                        <a:rPr lang="en-US" sz="1050" kern="0" dirty="0" err="1">
                          <a:effectLst/>
                          <a:latin typeface="微软雅黑" panose="020B0503020204020204" pitchFamily="34" charset="-122"/>
                          <a:ea typeface="微软雅黑" panose="020B0503020204020204" pitchFamily="34" charset="-122"/>
                        </a:rPr>
                        <a:t>myid</a:t>
                      </a:r>
                      <a:r>
                        <a:rPr lang="zh-CN" sz="1050" kern="0" dirty="0">
                          <a:effectLst/>
                          <a:latin typeface="微软雅黑" panose="020B0503020204020204" pitchFamily="34" charset="-122"/>
                          <a:ea typeface="微软雅黑" panose="020B0503020204020204" pitchFamily="34" charset="-122"/>
                        </a:rPr>
                        <a:t>文件中的数字相对应；“</a:t>
                      </a:r>
                      <a:r>
                        <a:rPr lang="en-US" sz="1050" kern="0" dirty="0">
                          <a:effectLst/>
                          <a:latin typeface="微软雅黑" panose="020B0503020204020204" pitchFamily="34" charset="-122"/>
                          <a:ea typeface="微软雅黑" panose="020B0503020204020204" pitchFamily="34" charset="-122"/>
                        </a:rPr>
                        <a:t>host</a:t>
                      </a:r>
                      <a:r>
                        <a:rPr lang="zh-CN" sz="1050" kern="0" dirty="0">
                          <a:effectLst/>
                          <a:latin typeface="微软雅黑" panose="020B0503020204020204" pitchFamily="34" charset="-122"/>
                          <a:ea typeface="微软雅黑" panose="020B0503020204020204" pitchFamily="34" charset="-122"/>
                        </a:rPr>
                        <a:t>”代表服务器的</a:t>
                      </a:r>
                      <a:r>
                        <a:rPr lang="en-US" sz="1050" kern="0" dirty="0">
                          <a:effectLst/>
                          <a:latin typeface="微软雅黑" panose="020B0503020204020204" pitchFamily="34" charset="-122"/>
                          <a:ea typeface="微软雅黑" panose="020B0503020204020204" pitchFamily="34" charset="-122"/>
                        </a:rPr>
                        <a:t>IP</a:t>
                      </a:r>
                      <a:r>
                        <a:rPr lang="zh-CN" sz="1050" kern="0" dirty="0">
                          <a:effectLst/>
                          <a:latin typeface="微软雅黑" panose="020B0503020204020204" pitchFamily="34" charset="-122"/>
                          <a:ea typeface="微软雅黑" panose="020B0503020204020204" pitchFamily="34" charset="-122"/>
                        </a:rPr>
                        <a:t>地址；第一个端口“</a:t>
                      </a:r>
                      <a:r>
                        <a:rPr lang="en-US" sz="1050" kern="0" dirty="0">
                          <a:effectLst/>
                          <a:latin typeface="微软雅黑" panose="020B0503020204020204" pitchFamily="34" charset="-122"/>
                          <a:ea typeface="微软雅黑" panose="020B0503020204020204" pitchFamily="34" charset="-122"/>
                        </a:rPr>
                        <a:t>host</a:t>
                      </a:r>
                      <a:r>
                        <a:rPr lang="zh-CN" sz="1050" kern="0" dirty="0">
                          <a:effectLst/>
                          <a:latin typeface="微软雅黑" panose="020B0503020204020204" pitchFamily="34" charset="-122"/>
                          <a:ea typeface="微软雅黑" panose="020B0503020204020204" pitchFamily="34" charset="-122"/>
                        </a:rPr>
                        <a:t>”用于指定</a:t>
                      </a:r>
                      <a:r>
                        <a:rPr lang="en-US" sz="1050" kern="0" dirty="0">
                          <a:effectLst/>
                          <a:latin typeface="微软雅黑" panose="020B0503020204020204" pitchFamily="34" charset="-122"/>
                          <a:ea typeface="微软雅黑" panose="020B0503020204020204" pitchFamily="34" charset="-122"/>
                        </a:rPr>
                        <a:t>Follower</a:t>
                      </a:r>
                      <a:r>
                        <a:rPr lang="zh-CN" sz="1050" kern="0" dirty="0">
                          <a:effectLst/>
                          <a:latin typeface="微软雅黑" panose="020B0503020204020204" pitchFamily="34" charset="-122"/>
                          <a:ea typeface="微软雅黑" panose="020B0503020204020204" pitchFamily="34" charset="-122"/>
                        </a:rPr>
                        <a:t>服务器与</a:t>
                      </a:r>
                      <a:r>
                        <a:rPr lang="en-US" sz="1050" kern="0" dirty="0">
                          <a:effectLst/>
                          <a:latin typeface="微软雅黑" panose="020B0503020204020204" pitchFamily="34" charset="-122"/>
                          <a:ea typeface="微软雅黑" panose="020B0503020204020204" pitchFamily="34" charset="-122"/>
                        </a:rPr>
                        <a:t>Leader</a:t>
                      </a:r>
                      <a:r>
                        <a:rPr lang="zh-CN" sz="1050" kern="0" dirty="0">
                          <a:effectLst/>
                          <a:latin typeface="微软雅黑" panose="020B0503020204020204" pitchFamily="34" charset="-122"/>
                          <a:ea typeface="微软雅黑" panose="020B0503020204020204" pitchFamily="34" charset="-122"/>
                        </a:rPr>
                        <a:t>进行运行时通信和数据同步时所使用的端口；第二个端口“</a:t>
                      </a:r>
                      <a:r>
                        <a:rPr lang="en-US" sz="1050" kern="0" dirty="0">
                          <a:effectLst/>
                          <a:latin typeface="微软雅黑" panose="020B0503020204020204" pitchFamily="34" charset="-122"/>
                          <a:ea typeface="微软雅黑" panose="020B0503020204020204" pitchFamily="34" charset="-122"/>
                        </a:rPr>
                        <a:t>port</a:t>
                      </a:r>
                      <a:r>
                        <a:rPr lang="zh-CN" sz="1050" kern="0" dirty="0">
                          <a:effectLst/>
                          <a:latin typeface="微软雅黑" panose="020B0503020204020204" pitchFamily="34" charset="-122"/>
                          <a:ea typeface="微软雅黑" panose="020B0503020204020204" pitchFamily="34" charset="-122"/>
                        </a:rPr>
                        <a:t>”代表进行</a:t>
                      </a:r>
                      <a:r>
                        <a:rPr lang="en-US" sz="1050" kern="0" dirty="0">
                          <a:effectLst/>
                          <a:latin typeface="微软雅黑" panose="020B0503020204020204" pitchFamily="34" charset="-122"/>
                          <a:ea typeface="微软雅黑" panose="020B0503020204020204" pitchFamily="34" charset="-122"/>
                        </a:rPr>
                        <a:t>Leader</a:t>
                      </a:r>
                      <a:r>
                        <a:rPr lang="zh-CN" sz="1050" kern="0" dirty="0">
                          <a:effectLst/>
                          <a:latin typeface="微软雅黑" panose="020B0503020204020204" pitchFamily="34" charset="-122"/>
                          <a:ea typeface="微软雅黑" panose="020B0503020204020204" pitchFamily="34" charset="-122"/>
                        </a:rPr>
                        <a:t>选举时服务器相互通信的端口。</a:t>
                      </a:r>
                      <a:r>
                        <a:rPr lang="en-US" sz="1050" kern="0" dirty="0" err="1">
                          <a:effectLst/>
                          <a:latin typeface="微软雅黑" panose="020B0503020204020204" pitchFamily="34" charset="-122"/>
                          <a:ea typeface="微软雅黑" panose="020B0503020204020204" pitchFamily="34" charset="-122"/>
                        </a:rPr>
                        <a:t>myid</a:t>
                      </a:r>
                      <a:r>
                        <a:rPr lang="zh-CN" sz="1050" kern="0" dirty="0">
                          <a:effectLst/>
                          <a:latin typeface="微软雅黑" panose="020B0503020204020204" pitchFamily="34" charset="-122"/>
                          <a:ea typeface="微软雅黑" panose="020B0503020204020204" pitchFamily="34" charset="-122"/>
                        </a:rPr>
                        <a:t>文件应创建于服务器的</a:t>
                      </a:r>
                      <a:r>
                        <a:rPr lang="en-US" sz="1050" kern="0" dirty="0" err="1">
                          <a:effectLst/>
                          <a:latin typeface="微软雅黑" panose="020B0503020204020204" pitchFamily="34" charset="-122"/>
                          <a:ea typeface="微软雅黑" panose="020B0503020204020204" pitchFamily="34" charset="-122"/>
                        </a:rPr>
                        <a:t>dataDir</a:t>
                      </a:r>
                      <a:r>
                        <a:rPr lang="zh-CN" sz="1050" kern="0" dirty="0">
                          <a:effectLst/>
                          <a:latin typeface="微软雅黑" panose="020B0503020204020204" pitchFamily="34" charset="-122"/>
                          <a:ea typeface="微软雅黑" panose="020B0503020204020204" pitchFamily="34" charset="-122"/>
                        </a:rPr>
                        <a:t>目录下，这个文件的内容只有一行且是一个数字，对应于每台机器的</a:t>
                      </a:r>
                      <a:r>
                        <a:rPr lang="en-US" sz="1050" kern="0" dirty="0">
                          <a:effectLst/>
                          <a:latin typeface="微软雅黑" panose="020B0503020204020204" pitchFamily="34" charset="-122"/>
                          <a:ea typeface="微软雅黑" panose="020B0503020204020204" pitchFamily="34" charset="-122"/>
                        </a:rPr>
                        <a:t>Server ID</a:t>
                      </a:r>
                      <a:r>
                        <a:rPr lang="zh-CN" sz="1050" kern="0" dirty="0">
                          <a:effectLst/>
                          <a:latin typeface="微软雅黑" panose="020B0503020204020204" pitchFamily="34" charset="-122"/>
                          <a:ea typeface="微软雅黑" panose="020B0503020204020204" pitchFamily="34" charset="-122"/>
                        </a:rPr>
                        <a:t>数字，比如，服务器“</a:t>
                      </a:r>
                      <a:r>
                        <a:rPr lang="en-US" sz="1050" kern="0" dirty="0">
                          <a:effectLst/>
                          <a:latin typeface="微软雅黑" panose="020B0503020204020204" pitchFamily="34" charset="-122"/>
                          <a:ea typeface="微软雅黑" panose="020B0503020204020204" pitchFamily="34" charset="-122"/>
                        </a:rPr>
                        <a:t>1</a:t>
                      </a:r>
                      <a:r>
                        <a:rPr lang="zh-CN" sz="1050" kern="0" dirty="0">
                          <a:effectLst/>
                          <a:latin typeface="微软雅黑" panose="020B0503020204020204" pitchFamily="34" charset="-122"/>
                          <a:ea typeface="微软雅黑" panose="020B0503020204020204" pitchFamily="34" charset="-122"/>
                        </a:rPr>
                        <a:t>”应该在</a:t>
                      </a:r>
                      <a:r>
                        <a:rPr lang="en-US" sz="1050" kern="0" dirty="0" err="1">
                          <a:effectLst/>
                          <a:latin typeface="微软雅黑" panose="020B0503020204020204" pitchFamily="34" charset="-122"/>
                          <a:ea typeface="微软雅黑" panose="020B0503020204020204" pitchFamily="34" charset="-122"/>
                        </a:rPr>
                        <a:t>myid</a:t>
                      </a:r>
                      <a:r>
                        <a:rPr lang="zh-CN" sz="1050" kern="0" dirty="0">
                          <a:effectLst/>
                          <a:latin typeface="微软雅黑" panose="020B0503020204020204" pitchFamily="34" charset="-122"/>
                          <a:ea typeface="微软雅黑" panose="020B0503020204020204" pitchFamily="34" charset="-122"/>
                        </a:rPr>
                        <a:t>文件中写入“</a:t>
                      </a:r>
                      <a:r>
                        <a:rPr lang="en-US" sz="1050" kern="0" dirty="0">
                          <a:effectLst/>
                          <a:latin typeface="微软雅黑" panose="020B0503020204020204" pitchFamily="34" charset="-122"/>
                          <a:ea typeface="微软雅黑" panose="020B0503020204020204" pitchFamily="34" charset="-122"/>
                        </a:rPr>
                        <a:t>1</a:t>
                      </a:r>
                      <a:r>
                        <a:rPr lang="zh-CN" sz="1050" kern="0" dirty="0">
                          <a:effectLst/>
                          <a:latin typeface="微软雅黑" panose="020B0503020204020204" pitchFamily="34" charset="-122"/>
                          <a:ea typeface="微软雅黑" panose="020B0503020204020204" pitchFamily="34" charset="-122"/>
                        </a:rPr>
                        <a:t>”，该</a:t>
                      </a:r>
                      <a:r>
                        <a:rPr lang="en-US" sz="1050" kern="0" dirty="0">
                          <a:effectLst/>
                          <a:latin typeface="微软雅黑" panose="020B0503020204020204" pitchFamily="34" charset="-122"/>
                          <a:ea typeface="微软雅黑" panose="020B0503020204020204" pitchFamily="34" charset="-122"/>
                        </a:rPr>
                        <a:t>id</a:t>
                      </a:r>
                      <a:r>
                        <a:rPr lang="zh-CN" sz="1050" kern="0" dirty="0">
                          <a:effectLst/>
                          <a:latin typeface="微软雅黑" panose="020B0503020204020204" pitchFamily="34" charset="-122"/>
                          <a:ea typeface="微软雅黑" panose="020B0503020204020204" pitchFamily="34" charset="-122"/>
                        </a:rPr>
                        <a:t>必须在集群环境下服务器标识中是唯一的，且大小在</a:t>
                      </a:r>
                      <a:r>
                        <a:rPr lang="en-US" sz="1050" kern="0" dirty="0">
                          <a:effectLst/>
                          <a:latin typeface="微软雅黑" panose="020B0503020204020204" pitchFamily="34" charset="-122"/>
                          <a:ea typeface="微软雅黑" panose="020B0503020204020204" pitchFamily="34" charset="-122"/>
                        </a:rPr>
                        <a:t>1</a:t>
                      </a:r>
                      <a:r>
                        <a:rPr lang="zh-CN" sz="1050" kern="0" dirty="0">
                          <a:effectLst/>
                          <a:latin typeface="微软雅黑" panose="020B0503020204020204" pitchFamily="34" charset="-122"/>
                          <a:ea typeface="微软雅黑" panose="020B0503020204020204" pitchFamily="34" charset="-122"/>
                        </a:rPr>
                        <a:t>～</a:t>
                      </a:r>
                      <a:r>
                        <a:rPr lang="en-US" sz="1050" kern="0" dirty="0">
                          <a:effectLst/>
                          <a:latin typeface="微软雅黑" panose="020B0503020204020204" pitchFamily="34" charset="-122"/>
                          <a:ea typeface="微软雅黑" panose="020B0503020204020204" pitchFamily="34" charset="-122"/>
                        </a:rPr>
                        <a:t>255</a:t>
                      </a:r>
                      <a:r>
                        <a:rPr lang="zh-CN" sz="1050" kern="0" dirty="0">
                          <a:effectLst/>
                          <a:latin typeface="微软雅黑" panose="020B0503020204020204" pitchFamily="34" charset="-122"/>
                          <a:ea typeface="微软雅黑" panose="020B0503020204020204" pitchFamily="34" charset="-122"/>
                        </a:rPr>
                        <a:t>之间</a:t>
                      </a:r>
                      <a:endParaRPr lang="zh-CN" sz="1050" kern="100" dirty="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2587055608"/>
                  </a:ext>
                </a:extLst>
              </a:tr>
            </a:tbl>
          </a:graphicData>
        </a:graphic>
      </p:graphicFrame>
    </p:spTree>
    <p:extLst>
      <p:ext uri="{BB962C8B-B14F-4D97-AF65-F5344CB8AC3E}">
        <p14:creationId xmlns:p14="http://schemas.microsoft.com/office/powerpoint/2010/main" val="438692943"/>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3BEDF-EC9D-43CB-B71C-2003050CBA2C}"/>
              </a:ext>
            </a:extLst>
          </p:cNvPr>
          <p:cNvSpPr>
            <a:spLocks noGrp="1"/>
          </p:cNvSpPr>
          <p:nvPr>
            <p:ph type="title"/>
          </p:nvPr>
        </p:nvSpPr>
        <p:spPr/>
        <p:txBody>
          <a:bodyPr/>
          <a:lstStyle/>
          <a:p>
            <a:r>
              <a:rPr lang="en-US" altLang="zh-CN" dirty="0"/>
              <a:t>6.6.4  </a:t>
            </a:r>
            <a:r>
              <a:rPr lang="zh-CN" altLang="en-US" dirty="0"/>
              <a:t>部署</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59C0D485-AE23-4F7A-AE7F-E5E541D31B06}"/>
              </a:ext>
            </a:extLst>
          </p:cNvPr>
          <p:cNvSpPr>
            <a:spLocks noGrp="1"/>
          </p:cNvSpPr>
          <p:nvPr>
            <p:ph idx="1"/>
          </p:nvPr>
        </p:nvSpPr>
        <p:spPr/>
        <p:txBody>
          <a:bodyPr>
            <a:normAutofit/>
          </a:bodyPr>
          <a:lstStyle/>
          <a:p>
            <a:r>
              <a:rPr lang="en-US" altLang="zh-CN" dirty="0"/>
              <a:t>3. </a:t>
            </a:r>
            <a:r>
              <a:rPr lang="zh-CN" altLang="zh-CN" dirty="0"/>
              <a:t>配置</a:t>
            </a:r>
            <a:r>
              <a:rPr lang="en-US" altLang="zh-CN" dirty="0" err="1"/>
              <a:t>ZooKeeper</a:t>
            </a:r>
            <a:endParaRPr lang="zh-CN" altLang="zh-CN" dirty="0"/>
          </a:p>
          <a:p>
            <a:pPr lvl="1"/>
            <a:r>
              <a:rPr lang="en-US" altLang="zh-CN" dirty="0"/>
              <a:t>1</a:t>
            </a:r>
            <a:r>
              <a:rPr lang="zh-CN" altLang="zh-CN" dirty="0"/>
              <a:t>）复制模板配置文件</a:t>
            </a:r>
            <a:r>
              <a:rPr lang="en-US" altLang="zh-CN" dirty="0" err="1"/>
              <a:t>zoo_sample.cfg</a:t>
            </a:r>
            <a:r>
              <a:rPr lang="zh-CN" altLang="zh-CN" dirty="0"/>
              <a:t>为</a:t>
            </a:r>
            <a:r>
              <a:rPr lang="en-US" altLang="zh-CN" dirty="0" err="1"/>
              <a:t>zoo.cfg</a:t>
            </a:r>
            <a:endParaRPr lang="zh-CN" altLang="zh-CN" dirty="0"/>
          </a:p>
          <a:p>
            <a:pPr lvl="2"/>
            <a:r>
              <a:rPr lang="zh-CN" altLang="zh-CN" dirty="0"/>
              <a:t>在</a:t>
            </a:r>
            <a:r>
              <a:rPr lang="en-US" altLang="zh-CN" dirty="0"/>
              <a:t>master</a:t>
            </a:r>
            <a:r>
              <a:rPr lang="zh-CN" altLang="zh-CN" dirty="0"/>
              <a:t>机器上使用命令“</a:t>
            </a:r>
            <a:r>
              <a:rPr lang="en-US" altLang="zh-CN" dirty="0"/>
              <a:t>cp</a:t>
            </a:r>
            <a:r>
              <a:rPr lang="zh-CN" altLang="zh-CN" dirty="0"/>
              <a:t>”将</a:t>
            </a:r>
            <a:r>
              <a:rPr lang="en-US" altLang="zh-CN" dirty="0" err="1"/>
              <a:t>ZooKeeper</a:t>
            </a:r>
            <a:r>
              <a:rPr lang="zh-CN" altLang="zh-CN" dirty="0"/>
              <a:t>示例配置文件</a:t>
            </a:r>
            <a:r>
              <a:rPr lang="en-US" altLang="zh-CN" dirty="0" err="1"/>
              <a:t>zoo_sample.cfg</a:t>
            </a:r>
            <a:r>
              <a:rPr lang="zh-CN" altLang="zh-CN" dirty="0"/>
              <a:t>复制并重命名为</a:t>
            </a:r>
            <a:r>
              <a:rPr lang="en-US" altLang="zh-CN" dirty="0" err="1"/>
              <a:t>zoo.cfg</a:t>
            </a:r>
            <a:r>
              <a:rPr lang="zh-CN" altLang="zh-CN" dirty="0"/>
              <a:t>。使用如下命令实现，假设当前目录为“</a:t>
            </a:r>
            <a:r>
              <a:rPr lang="en-US" altLang="zh-CN" dirty="0"/>
              <a:t>/</a:t>
            </a:r>
            <a:r>
              <a:rPr lang="en-US" altLang="zh-CN" dirty="0" err="1"/>
              <a:t>usr</a:t>
            </a:r>
            <a:r>
              <a:rPr lang="en-US" altLang="zh-CN" dirty="0"/>
              <a:t>/local/zookeeper-3.4.13</a:t>
            </a:r>
            <a:r>
              <a:rPr lang="zh-CN" altLang="zh-CN" dirty="0"/>
              <a:t>”。</a:t>
            </a:r>
          </a:p>
          <a:p>
            <a:pPr marL="685800" lvl="2" indent="0">
              <a:buNone/>
            </a:pPr>
            <a:r>
              <a:rPr lang="en-US" altLang="zh-CN" i="1" dirty="0"/>
              <a:t>cp conf/</a:t>
            </a:r>
            <a:r>
              <a:rPr lang="en-US" altLang="zh-CN" i="1" dirty="0" err="1"/>
              <a:t>zoo_sample.cfg</a:t>
            </a:r>
            <a:r>
              <a:rPr lang="en-US" altLang="zh-CN" i="1" dirty="0"/>
              <a:t> conf/</a:t>
            </a:r>
            <a:r>
              <a:rPr lang="en-US" altLang="zh-CN" i="1" dirty="0" err="1"/>
              <a:t>zoo.cfg</a:t>
            </a:r>
            <a:endParaRPr lang="zh-CN" altLang="zh-CN" i="1" dirty="0"/>
          </a:p>
        </p:txBody>
      </p:sp>
    </p:spTree>
    <p:extLst>
      <p:ext uri="{BB962C8B-B14F-4D97-AF65-F5344CB8AC3E}">
        <p14:creationId xmlns:p14="http://schemas.microsoft.com/office/powerpoint/2010/main" val="284804194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29397-6BAD-4430-9142-3CB4D4C348FA}"/>
              </a:ext>
            </a:extLst>
          </p:cNvPr>
          <p:cNvSpPr>
            <a:spLocks noGrp="1"/>
          </p:cNvSpPr>
          <p:nvPr>
            <p:ph type="title"/>
          </p:nvPr>
        </p:nvSpPr>
        <p:spPr/>
        <p:txBody>
          <a:bodyPr/>
          <a:lstStyle/>
          <a:p>
            <a:r>
              <a:rPr lang="en-US" altLang="zh-CN" dirty="0"/>
              <a:t>6.2  </a:t>
            </a:r>
            <a:r>
              <a:rPr lang="zh-CN" altLang="en-US" dirty="0"/>
              <a:t>初识</a:t>
            </a:r>
            <a:r>
              <a:rPr lang="en-US" altLang="zh-CN" dirty="0" err="1"/>
              <a:t>ZooKeeper</a:t>
            </a:r>
            <a:endParaRPr lang="zh-CN" altLang="en-US" dirty="0"/>
          </a:p>
        </p:txBody>
      </p:sp>
      <p:sp>
        <p:nvSpPr>
          <p:cNvPr id="3" name="内容占位符 2">
            <a:extLst>
              <a:ext uri="{FF2B5EF4-FFF2-40B4-BE49-F238E27FC236}">
                <a16:creationId xmlns:a16="http://schemas.microsoft.com/office/drawing/2014/main" id="{88049208-620C-4273-8705-C6406F244064}"/>
              </a:ext>
            </a:extLst>
          </p:cNvPr>
          <p:cNvSpPr>
            <a:spLocks noGrp="1"/>
          </p:cNvSpPr>
          <p:nvPr>
            <p:ph idx="1"/>
          </p:nvPr>
        </p:nvSpPr>
        <p:spPr/>
        <p:txBody>
          <a:bodyPr/>
          <a:lstStyle/>
          <a:p>
            <a:r>
              <a:rPr lang="en-US" altLang="zh-CN" dirty="0"/>
              <a:t>Apache </a:t>
            </a:r>
            <a:r>
              <a:rPr lang="en-US" altLang="zh-CN" dirty="0" err="1"/>
              <a:t>ZooKeeper</a:t>
            </a:r>
            <a:r>
              <a:rPr lang="zh-CN" altLang="en-US" dirty="0"/>
              <a:t>于</a:t>
            </a:r>
            <a:r>
              <a:rPr lang="en-US" altLang="zh-CN" dirty="0"/>
              <a:t>2010</a:t>
            </a:r>
            <a:r>
              <a:rPr lang="zh-CN" altLang="en-US" dirty="0"/>
              <a:t>年</a:t>
            </a:r>
            <a:r>
              <a:rPr lang="en-US" altLang="zh-CN" dirty="0"/>
              <a:t>11</a:t>
            </a:r>
            <a:r>
              <a:rPr lang="zh-CN" altLang="en-US" dirty="0"/>
              <a:t>月成为</a:t>
            </a:r>
            <a:r>
              <a:rPr lang="en-US" altLang="zh-CN" dirty="0"/>
              <a:t>Apache</a:t>
            </a:r>
            <a:r>
              <a:rPr lang="zh-CN" altLang="en-US" dirty="0"/>
              <a:t>顶级项目。</a:t>
            </a:r>
            <a:r>
              <a:rPr lang="en-US" altLang="zh-CN" dirty="0" err="1"/>
              <a:t>ZooKeeper</a:t>
            </a:r>
            <a:r>
              <a:rPr lang="zh-CN" altLang="en-US" dirty="0"/>
              <a:t>是</a:t>
            </a:r>
            <a:r>
              <a:rPr lang="en-US" altLang="zh-CN" dirty="0"/>
              <a:t>Google Chubby</a:t>
            </a:r>
            <a:r>
              <a:rPr lang="zh-CN" altLang="en-US" dirty="0"/>
              <a:t>的开源实现，是一个分布式的、开放源码的分布式应用程序协调框架，为大型分布式系统提供了高效且可靠的分布式协调服务，提供了诸如统一命名服务、配置管理、分布式锁等分布式基础服务，并广泛应用于大型分布式系统如</a:t>
            </a:r>
            <a:r>
              <a:rPr lang="en-US" altLang="zh-CN" dirty="0"/>
              <a:t>Hadoop</a:t>
            </a:r>
            <a:r>
              <a:rPr lang="zh-CN" altLang="en-US" dirty="0"/>
              <a:t>、</a:t>
            </a:r>
            <a:r>
              <a:rPr lang="en-US" altLang="zh-CN" dirty="0"/>
              <a:t>HBase</a:t>
            </a:r>
            <a:r>
              <a:rPr lang="zh-CN" altLang="en-US" dirty="0"/>
              <a:t>、</a:t>
            </a:r>
            <a:r>
              <a:rPr lang="en-US" altLang="zh-CN" dirty="0"/>
              <a:t>Kafka</a:t>
            </a:r>
            <a:r>
              <a:rPr lang="zh-CN" altLang="en-US" dirty="0"/>
              <a:t>等开源系统。</a:t>
            </a:r>
          </a:p>
        </p:txBody>
      </p:sp>
    </p:spTree>
    <p:extLst>
      <p:ext uri="{BB962C8B-B14F-4D97-AF65-F5344CB8AC3E}">
        <p14:creationId xmlns:p14="http://schemas.microsoft.com/office/powerpoint/2010/main" val="142778650"/>
      </p:ext>
    </p:extLst>
  </p:cSld>
  <p:clrMapOvr>
    <a:masterClrMapping/>
  </p:clrMapOvr>
  <p:transition spd="med">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3BEDF-EC9D-43CB-B71C-2003050CBA2C}"/>
              </a:ext>
            </a:extLst>
          </p:cNvPr>
          <p:cNvSpPr>
            <a:spLocks noGrp="1"/>
          </p:cNvSpPr>
          <p:nvPr>
            <p:ph type="title"/>
          </p:nvPr>
        </p:nvSpPr>
        <p:spPr/>
        <p:txBody>
          <a:bodyPr/>
          <a:lstStyle/>
          <a:p>
            <a:r>
              <a:rPr lang="en-US" altLang="zh-CN" dirty="0"/>
              <a:t>6.6.4  </a:t>
            </a:r>
            <a:r>
              <a:rPr lang="zh-CN" altLang="en-US" dirty="0"/>
              <a:t>部署</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59C0D485-AE23-4F7A-AE7F-E5E541D31B06}"/>
              </a:ext>
            </a:extLst>
          </p:cNvPr>
          <p:cNvSpPr>
            <a:spLocks noGrp="1"/>
          </p:cNvSpPr>
          <p:nvPr>
            <p:ph idx="1"/>
          </p:nvPr>
        </p:nvSpPr>
        <p:spPr/>
        <p:txBody>
          <a:bodyPr>
            <a:normAutofit fontScale="77500" lnSpcReduction="20000"/>
          </a:bodyPr>
          <a:lstStyle/>
          <a:p>
            <a:r>
              <a:rPr lang="en-US" altLang="zh-CN" dirty="0"/>
              <a:t>3. </a:t>
            </a:r>
            <a:r>
              <a:rPr lang="zh-CN" altLang="zh-CN" dirty="0"/>
              <a:t>配置</a:t>
            </a:r>
            <a:r>
              <a:rPr lang="en-US" altLang="zh-CN" dirty="0" err="1"/>
              <a:t>ZooKeeper</a:t>
            </a:r>
            <a:endParaRPr lang="zh-CN" altLang="zh-CN" dirty="0"/>
          </a:p>
          <a:p>
            <a:pPr lvl="1"/>
            <a:r>
              <a:rPr lang="en-US" altLang="zh-CN" dirty="0"/>
              <a:t>2</a:t>
            </a:r>
            <a:r>
              <a:rPr lang="zh-CN" altLang="zh-CN" dirty="0"/>
              <a:t>）修改配置文件</a:t>
            </a:r>
            <a:r>
              <a:rPr lang="en-US" altLang="zh-CN" dirty="0" err="1"/>
              <a:t>zoo.cfg</a:t>
            </a:r>
            <a:endParaRPr lang="en-US" altLang="zh-CN" dirty="0"/>
          </a:p>
          <a:p>
            <a:pPr lvl="2"/>
            <a:r>
              <a:rPr lang="zh-CN" altLang="en-US" dirty="0"/>
              <a:t>此处，编者仅在</a:t>
            </a:r>
            <a:r>
              <a:rPr lang="en-US" altLang="zh-CN" dirty="0"/>
              <a:t>master</a:t>
            </a:r>
            <a:r>
              <a:rPr lang="zh-CN" altLang="en-US" dirty="0"/>
              <a:t>机器上修改配置参数</a:t>
            </a:r>
            <a:r>
              <a:rPr lang="en-US" altLang="zh-CN" dirty="0" err="1"/>
              <a:t>dataDir</a:t>
            </a:r>
            <a:r>
              <a:rPr lang="zh-CN" altLang="en-US" dirty="0"/>
              <a:t>和添加配置参数</a:t>
            </a:r>
            <a:r>
              <a:rPr lang="en-US" altLang="zh-CN" dirty="0" err="1"/>
              <a:t>dataLogDir</a:t>
            </a:r>
            <a:r>
              <a:rPr lang="zh-CN" altLang="en-US" dirty="0"/>
              <a:t>。</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2"/>
            <a:endParaRPr lang="en-US" altLang="zh-CN" dirty="0"/>
          </a:p>
          <a:p>
            <a:pPr lvl="2"/>
            <a:r>
              <a:rPr lang="zh-CN" altLang="zh-CN" dirty="0"/>
              <a:t>其次，在</a:t>
            </a:r>
            <a:r>
              <a:rPr lang="en-US" altLang="zh-CN" dirty="0"/>
              <a:t>master</a:t>
            </a:r>
            <a:r>
              <a:rPr lang="zh-CN" altLang="zh-CN" dirty="0"/>
              <a:t>机器上配置</a:t>
            </a:r>
            <a:r>
              <a:rPr lang="en-US" altLang="zh-CN" dirty="0" err="1"/>
              <a:t>ZooKeeper</a:t>
            </a:r>
            <a:r>
              <a:rPr lang="zh-CN" altLang="zh-CN" dirty="0"/>
              <a:t>集群地址，在配置文件</a:t>
            </a:r>
            <a:r>
              <a:rPr lang="en-US" altLang="zh-CN" dirty="0" err="1"/>
              <a:t>zoo.cfg</a:t>
            </a:r>
            <a:r>
              <a:rPr lang="zh-CN" altLang="zh-CN" dirty="0"/>
              <a:t>最后补充几行内容，如下所示。</a:t>
            </a:r>
          </a:p>
          <a:p>
            <a:pPr marL="685800" lvl="2" indent="0">
              <a:buNone/>
            </a:pPr>
            <a:r>
              <a:rPr lang="en-US" altLang="zh-CN" i="1" dirty="0"/>
              <a:t>server.1=master:2888:3888</a:t>
            </a:r>
            <a:endParaRPr lang="zh-CN" altLang="zh-CN" i="1" dirty="0"/>
          </a:p>
          <a:p>
            <a:pPr marL="685800" lvl="2" indent="0">
              <a:buNone/>
            </a:pPr>
            <a:r>
              <a:rPr lang="en-US" altLang="zh-CN" i="1" dirty="0"/>
              <a:t>server.2=slave1:2888:3888</a:t>
            </a:r>
            <a:endParaRPr lang="zh-CN" altLang="zh-CN" i="1" dirty="0"/>
          </a:p>
          <a:p>
            <a:pPr marL="685800" lvl="2" indent="0">
              <a:buNone/>
            </a:pPr>
            <a:r>
              <a:rPr lang="en-US" altLang="zh-CN" i="1" dirty="0"/>
              <a:t>server.3=slave2:2888:3888</a:t>
            </a:r>
            <a:endParaRPr lang="zh-CN" altLang="zh-CN" i="1" dirty="0"/>
          </a:p>
        </p:txBody>
      </p:sp>
      <p:pic>
        <p:nvPicPr>
          <p:cNvPr id="4" name="图片 3">
            <a:extLst>
              <a:ext uri="{FF2B5EF4-FFF2-40B4-BE49-F238E27FC236}">
                <a16:creationId xmlns:a16="http://schemas.microsoft.com/office/drawing/2014/main" id="{CD182764-4BD4-407B-9BF3-A17502E46E80}"/>
              </a:ext>
            </a:extLst>
          </p:cNvPr>
          <p:cNvPicPr>
            <a:picLocks noChangeAspect="1"/>
          </p:cNvPicPr>
          <p:nvPr/>
        </p:nvPicPr>
        <p:blipFill>
          <a:blip r:embed="rId2"/>
          <a:stretch>
            <a:fillRect/>
          </a:stretch>
        </p:blipFill>
        <p:spPr>
          <a:xfrm>
            <a:off x="1385289" y="2045900"/>
            <a:ext cx="4761007" cy="1761897"/>
          </a:xfrm>
          <a:prstGeom prst="rect">
            <a:avLst/>
          </a:prstGeom>
        </p:spPr>
      </p:pic>
    </p:spTree>
    <p:extLst>
      <p:ext uri="{BB962C8B-B14F-4D97-AF65-F5344CB8AC3E}">
        <p14:creationId xmlns:p14="http://schemas.microsoft.com/office/powerpoint/2010/main" val="392509318"/>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3BEDF-EC9D-43CB-B71C-2003050CBA2C}"/>
              </a:ext>
            </a:extLst>
          </p:cNvPr>
          <p:cNvSpPr>
            <a:spLocks noGrp="1"/>
          </p:cNvSpPr>
          <p:nvPr>
            <p:ph type="title"/>
          </p:nvPr>
        </p:nvSpPr>
        <p:spPr/>
        <p:txBody>
          <a:bodyPr/>
          <a:lstStyle/>
          <a:p>
            <a:r>
              <a:rPr lang="en-US" altLang="zh-CN" dirty="0"/>
              <a:t>6.6.4  </a:t>
            </a:r>
            <a:r>
              <a:rPr lang="zh-CN" altLang="en-US" dirty="0"/>
              <a:t>部署</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59C0D485-AE23-4F7A-AE7F-E5E541D31B06}"/>
              </a:ext>
            </a:extLst>
          </p:cNvPr>
          <p:cNvSpPr>
            <a:spLocks noGrp="1"/>
          </p:cNvSpPr>
          <p:nvPr>
            <p:ph idx="1"/>
          </p:nvPr>
        </p:nvSpPr>
        <p:spPr/>
        <p:txBody>
          <a:bodyPr>
            <a:normAutofit fontScale="92500"/>
          </a:bodyPr>
          <a:lstStyle/>
          <a:p>
            <a:r>
              <a:rPr lang="en-US" altLang="zh-CN" dirty="0"/>
              <a:t>4. </a:t>
            </a:r>
            <a:r>
              <a:rPr lang="zh-CN" altLang="zh-CN" dirty="0"/>
              <a:t>创建所需目录和新建</a:t>
            </a:r>
            <a:r>
              <a:rPr lang="en-US" altLang="zh-CN" dirty="0" err="1"/>
              <a:t>myid</a:t>
            </a:r>
            <a:r>
              <a:rPr lang="zh-CN" altLang="zh-CN" dirty="0"/>
              <a:t>文件</a:t>
            </a:r>
          </a:p>
          <a:p>
            <a:pPr lvl="1"/>
            <a:r>
              <a:rPr lang="zh-CN" altLang="zh-CN" dirty="0"/>
              <a:t>由于上步修改配置文件</a:t>
            </a:r>
            <a:r>
              <a:rPr lang="en-US" altLang="zh-CN" dirty="0" err="1"/>
              <a:t>zoo.cfg</a:t>
            </a:r>
            <a:r>
              <a:rPr lang="zh-CN" altLang="zh-CN" dirty="0"/>
              <a:t>中将存放数据快照和事务日志的目录设置为目录</a:t>
            </a:r>
            <a:r>
              <a:rPr lang="en-US" altLang="zh-CN" dirty="0"/>
              <a:t>data</a:t>
            </a:r>
            <a:r>
              <a:rPr lang="zh-CN" altLang="zh-CN" dirty="0"/>
              <a:t>和</a:t>
            </a:r>
            <a:r>
              <a:rPr lang="en-US" altLang="zh-CN" dirty="0" err="1"/>
              <a:t>datalog</a:t>
            </a:r>
            <a:r>
              <a:rPr lang="zh-CN" altLang="zh-CN" dirty="0"/>
              <a:t>，所以需要在</a:t>
            </a:r>
            <a:r>
              <a:rPr lang="en-US" altLang="zh-CN" dirty="0"/>
              <a:t>master</a:t>
            </a:r>
            <a:r>
              <a:rPr lang="zh-CN" altLang="zh-CN" dirty="0"/>
              <a:t>机器上创建这两个目录，使用如下命令实现，假设当前目录为“</a:t>
            </a:r>
            <a:r>
              <a:rPr lang="en-US" altLang="zh-CN" dirty="0"/>
              <a:t>/</a:t>
            </a:r>
            <a:r>
              <a:rPr lang="en-US" altLang="zh-CN" dirty="0" err="1"/>
              <a:t>usr</a:t>
            </a:r>
            <a:r>
              <a:rPr lang="en-US" altLang="zh-CN" dirty="0"/>
              <a:t>/local/zookeeper-3.4.13</a:t>
            </a:r>
            <a:r>
              <a:rPr lang="zh-CN" altLang="zh-CN" dirty="0"/>
              <a:t>”。</a:t>
            </a:r>
          </a:p>
          <a:p>
            <a:pPr marL="342900" lvl="1" indent="0">
              <a:buNone/>
            </a:pPr>
            <a:r>
              <a:rPr lang="en-US" altLang="zh-CN" i="1" dirty="0" err="1"/>
              <a:t>mkdir</a:t>
            </a:r>
            <a:r>
              <a:rPr lang="en-US" altLang="zh-CN" i="1" dirty="0"/>
              <a:t> data</a:t>
            </a:r>
            <a:endParaRPr lang="zh-CN" altLang="zh-CN" i="1" dirty="0"/>
          </a:p>
          <a:p>
            <a:pPr marL="342900" lvl="1" indent="0">
              <a:buNone/>
            </a:pPr>
            <a:r>
              <a:rPr lang="en-US" altLang="zh-CN" i="1" dirty="0" err="1"/>
              <a:t>mkdir</a:t>
            </a:r>
            <a:r>
              <a:rPr lang="en-US" altLang="zh-CN" i="1" dirty="0"/>
              <a:t> </a:t>
            </a:r>
            <a:r>
              <a:rPr lang="en-US" altLang="zh-CN" i="1" dirty="0" err="1"/>
              <a:t>datalog</a:t>
            </a:r>
            <a:endParaRPr lang="zh-CN" altLang="zh-CN" i="1" dirty="0"/>
          </a:p>
          <a:p>
            <a:pPr lvl="1"/>
            <a:r>
              <a:rPr lang="zh-CN" altLang="zh-CN" dirty="0"/>
              <a:t>然后，在数据快照目录下新建文件</a:t>
            </a:r>
            <a:r>
              <a:rPr lang="en-US" altLang="zh-CN" dirty="0" err="1"/>
              <a:t>myid</a:t>
            </a:r>
            <a:r>
              <a:rPr lang="zh-CN" altLang="zh-CN" dirty="0"/>
              <a:t>并填写</a:t>
            </a:r>
            <a:r>
              <a:rPr lang="en-US" altLang="zh-CN" dirty="0"/>
              <a:t>ID</a:t>
            </a:r>
            <a:r>
              <a:rPr lang="zh-CN" altLang="zh-CN" dirty="0"/>
              <a:t>。在</a:t>
            </a:r>
            <a:r>
              <a:rPr lang="en-US" altLang="zh-CN" dirty="0"/>
              <a:t>master</a:t>
            </a:r>
            <a:r>
              <a:rPr lang="zh-CN" altLang="zh-CN" dirty="0"/>
              <a:t>机器配置项</a:t>
            </a:r>
            <a:r>
              <a:rPr lang="en-US" altLang="zh-CN" dirty="0" err="1"/>
              <a:t>dataDir</a:t>
            </a:r>
            <a:r>
              <a:rPr lang="zh-CN" altLang="zh-CN" dirty="0"/>
              <a:t>指定目录下创建文件“</a:t>
            </a:r>
            <a:r>
              <a:rPr lang="en-US" altLang="zh-CN" dirty="0" err="1"/>
              <a:t>myid</a:t>
            </a:r>
            <a:r>
              <a:rPr lang="zh-CN" altLang="zh-CN" dirty="0"/>
              <a:t>”，例如在</a:t>
            </a:r>
            <a:r>
              <a:rPr lang="en-US" altLang="zh-CN" dirty="0" err="1"/>
              <a:t>dataDir</a:t>
            </a:r>
            <a:r>
              <a:rPr lang="zh-CN" altLang="zh-CN" dirty="0"/>
              <a:t>目录“</a:t>
            </a:r>
            <a:r>
              <a:rPr lang="en-US" altLang="zh-CN" dirty="0"/>
              <a:t>/</a:t>
            </a:r>
            <a:r>
              <a:rPr lang="en-US" altLang="zh-CN" dirty="0" err="1"/>
              <a:t>usr</a:t>
            </a:r>
            <a:r>
              <a:rPr lang="en-US" altLang="zh-CN" dirty="0"/>
              <a:t>/local/zookeeper3.4.13/data</a:t>
            </a:r>
            <a:r>
              <a:rPr lang="zh-CN" altLang="zh-CN" dirty="0"/>
              <a:t>”下使用命令“</a:t>
            </a:r>
            <a:r>
              <a:rPr lang="en-US" altLang="zh-CN" dirty="0"/>
              <a:t>vim</a:t>
            </a:r>
            <a:r>
              <a:rPr lang="zh-CN" altLang="zh-CN" dirty="0"/>
              <a:t>”新建文件</a:t>
            </a:r>
            <a:r>
              <a:rPr lang="en-US" altLang="zh-CN" dirty="0" err="1"/>
              <a:t>myid</a:t>
            </a:r>
            <a:r>
              <a:rPr lang="zh-CN" altLang="zh-CN" dirty="0"/>
              <a:t>，并将其内容设置为“</a:t>
            </a:r>
            <a:r>
              <a:rPr lang="en-US" altLang="zh-CN" dirty="0"/>
              <a:t>1</a:t>
            </a:r>
            <a:r>
              <a:rPr lang="zh-CN" altLang="zh-CN" dirty="0"/>
              <a:t>”。之所以为“</a:t>
            </a:r>
            <a:r>
              <a:rPr lang="en-US" altLang="zh-CN" dirty="0"/>
              <a:t>1</a:t>
            </a:r>
            <a:r>
              <a:rPr lang="zh-CN" altLang="zh-CN" dirty="0"/>
              <a:t>”，是由于配置文件</a:t>
            </a:r>
            <a:r>
              <a:rPr lang="en-US" altLang="zh-CN" dirty="0" err="1"/>
              <a:t>zoo.cfg</a:t>
            </a:r>
            <a:r>
              <a:rPr lang="zh-CN" altLang="zh-CN" dirty="0"/>
              <a:t>中“</a:t>
            </a:r>
            <a:r>
              <a:rPr lang="en-US" altLang="zh-CN" dirty="0"/>
              <a:t>server.id=</a:t>
            </a:r>
            <a:r>
              <a:rPr lang="en-US" altLang="zh-CN" dirty="0" err="1"/>
              <a:t>host:port:port</a:t>
            </a:r>
            <a:r>
              <a:rPr lang="zh-CN" altLang="zh-CN" dirty="0"/>
              <a:t>”配置项</a:t>
            </a:r>
            <a:r>
              <a:rPr lang="en-US" altLang="zh-CN" dirty="0"/>
              <a:t>master</a:t>
            </a:r>
            <a:r>
              <a:rPr lang="zh-CN" altLang="zh-CN" dirty="0"/>
              <a:t>机器对应的“</a:t>
            </a:r>
            <a:r>
              <a:rPr lang="en-US" altLang="zh-CN" dirty="0"/>
              <a:t>id</a:t>
            </a:r>
            <a:r>
              <a:rPr lang="zh-CN" altLang="zh-CN" dirty="0"/>
              <a:t>”为“</a:t>
            </a:r>
            <a:r>
              <a:rPr lang="en-US" altLang="zh-CN" dirty="0"/>
              <a:t>1</a:t>
            </a:r>
            <a:r>
              <a:rPr lang="zh-CN" altLang="zh-CN" dirty="0"/>
              <a:t>”。</a:t>
            </a:r>
          </a:p>
        </p:txBody>
      </p:sp>
    </p:spTree>
    <p:extLst>
      <p:ext uri="{BB962C8B-B14F-4D97-AF65-F5344CB8AC3E}">
        <p14:creationId xmlns:p14="http://schemas.microsoft.com/office/powerpoint/2010/main" val="3407036843"/>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3EE90-7302-41E5-85B7-FFC1DF47BFD1}"/>
              </a:ext>
            </a:extLst>
          </p:cNvPr>
          <p:cNvSpPr>
            <a:spLocks noGrp="1"/>
          </p:cNvSpPr>
          <p:nvPr>
            <p:ph type="title"/>
          </p:nvPr>
        </p:nvSpPr>
        <p:spPr/>
        <p:txBody>
          <a:bodyPr/>
          <a:lstStyle/>
          <a:p>
            <a:r>
              <a:rPr lang="en-US" altLang="zh-CN"/>
              <a:t>6.6.4  </a:t>
            </a:r>
            <a:r>
              <a:rPr lang="zh-CN" altLang="en-US"/>
              <a:t>部署</a:t>
            </a:r>
            <a:r>
              <a:rPr lang="en-US" altLang="zh-CN"/>
              <a:t>ZooKeeper</a:t>
            </a:r>
            <a:r>
              <a:rPr lang="zh-CN" altLang="en-US"/>
              <a:t>集群</a:t>
            </a:r>
          </a:p>
        </p:txBody>
      </p:sp>
      <p:sp>
        <p:nvSpPr>
          <p:cNvPr id="3" name="内容占位符 2">
            <a:extLst>
              <a:ext uri="{FF2B5EF4-FFF2-40B4-BE49-F238E27FC236}">
                <a16:creationId xmlns:a16="http://schemas.microsoft.com/office/drawing/2014/main" id="{7FAE6427-2DC9-47CB-AE32-F777D19E016A}"/>
              </a:ext>
            </a:extLst>
          </p:cNvPr>
          <p:cNvSpPr>
            <a:spLocks noGrp="1"/>
          </p:cNvSpPr>
          <p:nvPr>
            <p:ph idx="1"/>
          </p:nvPr>
        </p:nvSpPr>
        <p:spPr/>
        <p:txBody>
          <a:bodyPr>
            <a:normAutofit fontScale="92500" lnSpcReduction="20000"/>
          </a:bodyPr>
          <a:lstStyle/>
          <a:p>
            <a:r>
              <a:rPr lang="en-US" altLang="zh-CN" dirty="0"/>
              <a:t>5. </a:t>
            </a:r>
            <a:r>
              <a:rPr lang="zh-CN" altLang="en-US" dirty="0"/>
              <a:t>同步</a:t>
            </a:r>
            <a:r>
              <a:rPr lang="en-US" altLang="zh-CN" dirty="0" err="1"/>
              <a:t>ZooKeeper</a:t>
            </a:r>
            <a:r>
              <a:rPr lang="zh-CN" altLang="en-US" dirty="0"/>
              <a:t>文件至</a:t>
            </a:r>
            <a:r>
              <a:rPr lang="en-US" altLang="zh-CN" dirty="0"/>
              <a:t>slave1</a:t>
            </a:r>
            <a:r>
              <a:rPr lang="zh-CN" altLang="en-US" dirty="0"/>
              <a:t>、</a:t>
            </a:r>
            <a:r>
              <a:rPr lang="en-US" altLang="zh-CN" dirty="0"/>
              <a:t>slave2</a:t>
            </a:r>
          </a:p>
          <a:p>
            <a:pPr lvl="1"/>
            <a:r>
              <a:rPr lang="zh-CN" altLang="en-US" dirty="0"/>
              <a:t>使用</a:t>
            </a:r>
            <a:r>
              <a:rPr lang="en-US" altLang="zh-CN" dirty="0" err="1"/>
              <a:t>scp</a:t>
            </a:r>
            <a:r>
              <a:rPr lang="zh-CN" altLang="en-US" dirty="0"/>
              <a:t>命令将</a:t>
            </a:r>
            <a:r>
              <a:rPr lang="en-US" altLang="zh-CN" dirty="0"/>
              <a:t>master</a:t>
            </a:r>
            <a:r>
              <a:rPr lang="zh-CN" altLang="en-US" dirty="0"/>
              <a:t>机器中目录“</a:t>
            </a:r>
            <a:r>
              <a:rPr lang="en-US" altLang="zh-CN" dirty="0"/>
              <a:t>zookeeper-3.4.13”</a:t>
            </a:r>
            <a:r>
              <a:rPr lang="zh-CN" altLang="en-US" dirty="0"/>
              <a:t>及下属子目录和文件统一拷贝至</a:t>
            </a:r>
            <a:r>
              <a:rPr lang="en-US" altLang="zh-CN" dirty="0"/>
              <a:t>slave1</a:t>
            </a:r>
            <a:r>
              <a:rPr lang="zh-CN" altLang="en-US" dirty="0"/>
              <a:t>和</a:t>
            </a:r>
            <a:r>
              <a:rPr lang="en-US" altLang="zh-CN" dirty="0"/>
              <a:t>slave2</a:t>
            </a:r>
            <a:r>
              <a:rPr lang="zh-CN" altLang="en-US" dirty="0"/>
              <a:t>上，依次使用的命令如下所示。</a:t>
            </a:r>
          </a:p>
          <a:p>
            <a:pPr marL="342900" lvl="1" indent="0">
              <a:buNone/>
            </a:pPr>
            <a:r>
              <a:rPr lang="en-US" altLang="zh-CN" i="1" dirty="0" err="1"/>
              <a:t>scp</a:t>
            </a:r>
            <a:r>
              <a:rPr lang="en-US" altLang="zh-CN" i="1" dirty="0"/>
              <a:t> -r /</a:t>
            </a:r>
            <a:r>
              <a:rPr lang="en-US" altLang="zh-CN" i="1" dirty="0" err="1"/>
              <a:t>usr</a:t>
            </a:r>
            <a:r>
              <a:rPr lang="en-US" altLang="zh-CN" i="1" dirty="0"/>
              <a:t>/local/zookeeper-3.4.13 root@slave1:/</a:t>
            </a:r>
            <a:r>
              <a:rPr lang="en-US" altLang="zh-CN" i="1" dirty="0" err="1"/>
              <a:t>usr</a:t>
            </a:r>
            <a:r>
              <a:rPr lang="en-US" altLang="zh-CN" i="1" dirty="0"/>
              <a:t>/local/zookeeper-3.4.13</a:t>
            </a:r>
          </a:p>
          <a:p>
            <a:pPr marL="342900" lvl="1" indent="0">
              <a:buNone/>
            </a:pPr>
            <a:r>
              <a:rPr lang="en-US" altLang="zh-CN" i="1" dirty="0" err="1"/>
              <a:t>scp</a:t>
            </a:r>
            <a:r>
              <a:rPr lang="en-US" altLang="zh-CN" i="1" dirty="0"/>
              <a:t> -r /</a:t>
            </a:r>
            <a:r>
              <a:rPr lang="en-US" altLang="zh-CN" i="1" dirty="0" err="1"/>
              <a:t>usr</a:t>
            </a:r>
            <a:r>
              <a:rPr lang="en-US" altLang="zh-CN" i="1" dirty="0"/>
              <a:t>/local/zookeeper-3.4.13 root@slave2:/</a:t>
            </a:r>
            <a:r>
              <a:rPr lang="en-US" altLang="zh-CN" i="1" dirty="0" err="1"/>
              <a:t>usr</a:t>
            </a:r>
            <a:r>
              <a:rPr lang="en-US" altLang="zh-CN" i="1" dirty="0"/>
              <a:t>/local/zookeeper-3.4.13</a:t>
            </a:r>
          </a:p>
          <a:p>
            <a:r>
              <a:rPr lang="en-US" altLang="zh-CN" dirty="0"/>
              <a:t>6.</a:t>
            </a:r>
            <a:r>
              <a:rPr lang="zh-CN" altLang="zh-CN" dirty="0"/>
              <a:t>设置</a:t>
            </a:r>
            <a:r>
              <a:rPr lang="en-US" altLang="zh-CN" dirty="0"/>
              <a:t>$ZOOKEEPER_HOME</a:t>
            </a:r>
            <a:r>
              <a:rPr lang="zh-CN" altLang="zh-CN" dirty="0"/>
              <a:t>目录属主</a:t>
            </a:r>
          </a:p>
          <a:p>
            <a:pPr lvl="1"/>
            <a:r>
              <a:rPr lang="zh-CN" altLang="zh-CN" dirty="0"/>
              <a:t>为了在普通用户下使用</a:t>
            </a:r>
            <a:r>
              <a:rPr lang="en-US" altLang="zh-CN" dirty="0" err="1"/>
              <a:t>ZooKeeper</a:t>
            </a:r>
            <a:r>
              <a:rPr lang="zh-CN" altLang="zh-CN" dirty="0"/>
              <a:t>集群，依次将</a:t>
            </a:r>
            <a:r>
              <a:rPr lang="en-US" altLang="zh-CN" dirty="0"/>
              <a:t>3</a:t>
            </a:r>
            <a:r>
              <a:rPr lang="zh-CN" altLang="zh-CN" dirty="0"/>
              <a:t>台机器</a:t>
            </a:r>
            <a:r>
              <a:rPr lang="en-US" altLang="zh-CN" dirty="0"/>
              <a:t>master</a:t>
            </a:r>
            <a:r>
              <a:rPr lang="zh-CN" altLang="zh-CN" dirty="0"/>
              <a:t>、</a:t>
            </a:r>
            <a:r>
              <a:rPr lang="en-US" altLang="zh-CN" dirty="0"/>
              <a:t>slave1</a:t>
            </a:r>
            <a:r>
              <a:rPr lang="zh-CN" altLang="zh-CN" dirty="0"/>
              <a:t>、</a:t>
            </a:r>
            <a:r>
              <a:rPr lang="en-US" altLang="zh-CN" dirty="0"/>
              <a:t>slave2</a:t>
            </a:r>
            <a:r>
              <a:rPr lang="zh-CN" altLang="zh-CN" dirty="0"/>
              <a:t>上的</a:t>
            </a:r>
            <a:r>
              <a:rPr lang="en-US" altLang="zh-CN" dirty="0"/>
              <a:t>$ZOOKEEPER_HOME</a:t>
            </a:r>
            <a:r>
              <a:rPr lang="zh-CN" altLang="zh-CN" dirty="0"/>
              <a:t>目录属主设置为</a:t>
            </a:r>
            <a:r>
              <a:rPr lang="en-US" altLang="zh-CN" dirty="0"/>
              <a:t>Linux</a:t>
            </a:r>
            <a:r>
              <a:rPr lang="zh-CN" altLang="zh-CN" dirty="0"/>
              <a:t>普通用户例如</a:t>
            </a:r>
            <a:r>
              <a:rPr lang="en-US" altLang="zh-CN" dirty="0" err="1"/>
              <a:t>xuluhui</a:t>
            </a:r>
            <a:r>
              <a:rPr lang="zh-CN" altLang="zh-CN" dirty="0"/>
              <a:t>，使用以下命令完成。</a:t>
            </a:r>
          </a:p>
          <a:p>
            <a:pPr marL="342900" lvl="1" indent="0">
              <a:buNone/>
            </a:pPr>
            <a:r>
              <a:rPr lang="en-US" altLang="zh-CN" i="1" dirty="0" err="1"/>
              <a:t>chown</a:t>
            </a:r>
            <a:r>
              <a:rPr lang="en-US" altLang="zh-CN" i="1" dirty="0"/>
              <a:t> -R </a:t>
            </a:r>
            <a:r>
              <a:rPr lang="en-US" altLang="zh-CN" i="1" dirty="0" err="1"/>
              <a:t>xuluhui</a:t>
            </a:r>
            <a:r>
              <a:rPr lang="en-US" altLang="zh-CN" i="1" dirty="0"/>
              <a:t> /</a:t>
            </a:r>
            <a:r>
              <a:rPr lang="en-US" altLang="zh-CN" i="1" dirty="0" err="1"/>
              <a:t>usr</a:t>
            </a:r>
            <a:r>
              <a:rPr lang="en-US" altLang="zh-CN" i="1" dirty="0"/>
              <a:t>/local/zookeeper-3.4.13</a:t>
            </a:r>
            <a:endParaRPr lang="zh-CN" altLang="zh-CN" i="1" dirty="0"/>
          </a:p>
          <a:p>
            <a:pPr marL="342900" lvl="1" indent="0">
              <a:buNone/>
            </a:pPr>
            <a:endParaRPr lang="en-US" altLang="zh-CN" i="1" dirty="0"/>
          </a:p>
        </p:txBody>
      </p:sp>
    </p:spTree>
    <p:extLst>
      <p:ext uri="{BB962C8B-B14F-4D97-AF65-F5344CB8AC3E}">
        <p14:creationId xmlns:p14="http://schemas.microsoft.com/office/powerpoint/2010/main" val="1286791966"/>
      </p:ext>
    </p:extLst>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3EE90-7302-41E5-85B7-FFC1DF47BFD1}"/>
              </a:ext>
            </a:extLst>
          </p:cNvPr>
          <p:cNvSpPr>
            <a:spLocks noGrp="1"/>
          </p:cNvSpPr>
          <p:nvPr>
            <p:ph type="title"/>
          </p:nvPr>
        </p:nvSpPr>
        <p:spPr/>
        <p:txBody>
          <a:bodyPr/>
          <a:lstStyle/>
          <a:p>
            <a:r>
              <a:rPr lang="en-US" altLang="zh-CN"/>
              <a:t>6.6.4  </a:t>
            </a:r>
            <a:r>
              <a:rPr lang="zh-CN" altLang="en-US"/>
              <a:t>部署</a:t>
            </a:r>
            <a:r>
              <a:rPr lang="en-US" altLang="zh-CN"/>
              <a:t>ZooKeeper</a:t>
            </a:r>
            <a:r>
              <a:rPr lang="zh-CN" altLang="en-US"/>
              <a:t>集群</a:t>
            </a:r>
          </a:p>
        </p:txBody>
      </p:sp>
      <p:sp>
        <p:nvSpPr>
          <p:cNvPr id="3" name="内容占位符 2">
            <a:extLst>
              <a:ext uri="{FF2B5EF4-FFF2-40B4-BE49-F238E27FC236}">
                <a16:creationId xmlns:a16="http://schemas.microsoft.com/office/drawing/2014/main" id="{7FAE6427-2DC9-47CB-AE32-F777D19E016A}"/>
              </a:ext>
            </a:extLst>
          </p:cNvPr>
          <p:cNvSpPr>
            <a:spLocks noGrp="1"/>
          </p:cNvSpPr>
          <p:nvPr>
            <p:ph idx="1"/>
          </p:nvPr>
        </p:nvSpPr>
        <p:spPr/>
        <p:txBody>
          <a:bodyPr>
            <a:normAutofit fontScale="85000" lnSpcReduction="10000"/>
          </a:bodyPr>
          <a:lstStyle/>
          <a:p>
            <a:r>
              <a:rPr lang="en-US" altLang="zh-CN" dirty="0"/>
              <a:t>7. </a:t>
            </a:r>
            <a:r>
              <a:rPr lang="zh-CN" altLang="zh-CN" dirty="0"/>
              <a:t>修改</a:t>
            </a:r>
            <a:r>
              <a:rPr lang="en-US" altLang="zh-CN" dirty="0"/>
              <a:t>slave1</a:t>
            </a:r>
            <a:r>
              <a:rPr lang="zh-CN" altLang="zh-CN" dirty="0"/>
              <a:t>、</a:t>
            </a:r>
            <a:r>
              <a:rPr lang="en-US" altLang="zh-CN" dirty="0"/>
              <a:t>slave2</a:t>
            </a:r>
            <a:r>
              <a:rPr lang="zh-CN" altLang="zh-CN" dirty="0"/>
              <a:t>文件</a:t>
            </a:r>
            <a:r>
              <a:rPr lang="en-US" altLang="zh-CN" dirty="0" err="1"/>
              <a:t>myid</a:t>
            </a:r>
            <a:r>
              <a:rPr lang="zh-CN" altLang="zh-CN" dirty="0"/>
              <a:t>内容</a:t>
            </a:r>
          </a:p>
          <a:p>
            <a:pPr lvl="1"/>
            <a:r>
              <a:rPr lang="zh-CN" altLang="zh-CN" dirty="0"/>
              <a:t>配置文件</a:t>
            </a:r>
            <a:r>
              <a:rPr lang="en-US" altLang="zh-CN" dirty="0"/>
              <a:t>conf/</a:t>
            </a:r>
            <a:r>
              <a:rPr lang="en-US" altLang="zh-CN" dirty="0" err="1"/>
              <a:t>zoo.cfg</a:t>
            </a:r>
            <a:r>
              <a:rPr lang="zh-CN" altLang="zh-CN" dirty="0"/>
              <a:t>中“</a:t>
            </a:r>
            <a:r>
              <a:rPr lang="en-US" altLang="zh-CN" dirty="0"/>
              <a:t>server.id=</a:t>
            </a:r>
            <a:r>
              <a:rPr lang="en-US" altLang="zh-CN" dirty="0" err="1"/>
              <a:t>host:port:port</a:t>
            </a:r>
            <a:r>
              <a:rPr lang="zh-CN" altLang="zh-CN" dirty="0"/>
              <a:t>”配置项中</a:t>
            </a:r>
            <a:r>
              <a:rPr lang="en-US" altLang="zh-CN" dirty="0"/>
              <a:t>id</a:t>
            </a:r>
            <a:r>
              <a:rPr lang="zh-CN" altLang="zh-CN" dirty="0"/>
              <a:t>与哪台主机对应，</a:t>
            </a:r>
            <a:r>
              <a:rPr lang="en-US" altLang="zh-CN" dirty="0" err="1"/>
              <a:t>myid</a:t>
            </a:r>
            <a:r>
              <a:rPr lang="zh-CN" altLang="zh-CN" dirty="0"/>
              <a:t>文件中的内容就是什么数字。本例中，</a:t>
            </a:r>
            <a:r>
              <a:rPr lang="en-US" altLang="zh-CN" dirty="0"/>
              <a:t>3</a:t>
            </a:r>
            <a:r>
              <a:rPr lang="zh-CN" altLang="zh-CN" dirty="0"/>
              <a:t>台机器按</a:t>
            </a:r>
            <a:r>
              <a:rPr lang="en-US" altLang="zh-CN" dirty="0"/>
              <a:t>master</a:t>
            </a:r>
            <a:r>
              <a:rPr lang="zh-CN" altLang="zh-CN" dirty="0"/>
              <a:t>、</a:t>
            </a:r>
            <a:r>
              <a:rPr lang="en-US" altLang="zh-CN" dirty="0"/>
              <a:t>slave1</a:t>
            </a:r>
            <a:r>
              <a:rPr lang="zh-CN" altLang="zh-CN" dirty="0"/>
              <a:t>、</a:t>
            </a:r>
            <a:r>
              <a:rPr lang="en-US" altLang="zh-CN" dirty="0"/>
              <a:t>slave2</a:t>
            </a:r>
            <a:r>
              <a:rPr lang="zh-CN" altLang="zh-CN" dirty="0"/>
              <a:t>对应的“</a:t>
            </a:r>
            <a:r>
              <a:rPr lang="en-US" altLang="zh-CN" dirty="0"/>
              <a:t>id</a:t>
            </a:r>
            <a:r>
              <a:rPr lang="zh-CN" altLang="zh-CN" dirty="0"/>
              <a:t>”依次为“</a:t>
            </a:r>
            <a:r>
              <a:rPr lang="en-US" altLang="zh-CN" dirty="0"/>
              <a:t>1</a:t>
            </a:r>
            <a:r>
              <a:rPr lang="zh-CN" altLang="zh-CN" dirty="0"/>
              <a:t>、</a:t>
            </a:r>
            <a:r>
              <a:rPr lang="en-US" altLang="zh-CN" dirty="0"/>
              <a:t>2</a:t>
            </a:r>
            <a:r>
              <a:rPr lang="zh-CN" altLang="zh-CN" dirty="0"/>
              <a:t>、</a:t>
            </a:r>
            <a:r>
              <a:rPr lang="en-US" altLang="zh-CN" dirty="0"/>
              <a:t>3</a:t>
            </a:r>
            <a:r>
              <a:rPr lang="zh-CN" altLang="zh-CN" dirty="0"/>
              <a:t>”，因此将</a:t>
            </a:r>
            <a:r>
              <a:rPr lang="en-US" altLang="zh-CN" dirty="0"/>
              <a:t>slave1</a:t>
            </a:r>
            <a:r>
              <a:rPr lang="zh-CN" altLang="zh-CN" dirty="0"/>
              <a:t>机器上文件</a:t>
            </a:r>
            <a:r>
              <a:rPr lang="en-US" altLang="zh-CN" dirty="0" err="1"/>
              <a:t>myid</a:t>
            </a:r>
            <a:r>
              <a:rPr lang="zh-CN" altLang="zh-CN" dirty="0"/>
              <a:t>的内容修改为“</a:t>
            </a:r>
            <a:r>
              <a:rPr lang="en-US" altLang="zh-CN" dirty="0"/>
              <a:t>2</a:t>
            </a:r>
            <a:r>
              <a:rPr lang="zh-CN" altLang="zh-CN" dirty="0"/>
              <a:t>”，将</a:t>
            </a:r>
            <a:r>
              <a:rPr lang="en-US" altLang="zh-CN" dirty="0"/>
              <a:t>slave2</a:t>
            </a:r>
            <a:r>
              <a:rPr lang="zh-CN" altLang="zh-CN" dirty="0"/>
              <a:t>机器上文件</a:t>
            </a:r>
            <a:r>
              <a:rPr lang="en-US" altLang="zh-CN" dirty="0" err="1"/>
              <a:t>myid</a:t>
            </a:r>
            <a:r>
              <a:rPr lang="zh-CN" altLang="zh-CN" dirty="0"/>
              <a:t>的内容修改为“</a:t>
            </a:r>
            <a:r>
              <a:rPr lang="en-US" altLang="zh-CN" dirty="0"/>
              <a:t>3</a:t>
            </a:r>
            <a:r>
              <a:rPr lang="zh-CN" altLang="zh-CN" dirty="0"/>
              <a:t>”。</a:t>
            </a:r>
          </a:p>
          <a:p>
            <a:pPr lvl="1"/>
            <a:r>
              <a:rPr lang="zh-CN" altLang="zh-CN" dirty="0"/>
              <a:t>至此，</a:t>
            </a:r>
            <a:r>
              <a:rPr lang="en-US" altLang="zh-CN" dirty="0"/>
              <a:t>Linux</a:t>
            </a:r>
            <a:r>
              <a:rPr lang="zh-CN" altLang="zh-CN" dirty="0"/>
              <a:t>集群中</a:t>
            </a:r>
            <a:r>
              <a:rPr lang="en-US" altLang="zh-CN" dirty="0"/>
              <a:t>3</a:t>
            </a:r>
            <a:r>
              <a:rPr lang="zh-CN" altLang="zh-CN" dirty="0"/>
              <a:t>台机器的</a:t>
            </a:r>
            <a:r>
              <a:rPr lang="en-US" altLang="zh-CN" dirty="0" err="1"/>
              <a:t>ZooKeeper</a:t>
            </a:r>
            <a:r>
              <a:rPr lang="zh-CN" altLang="zh-CN" dirty="0"/>
              <a:t>均已安装和配置完毕。</a:t>
            </a:r>
          </a:p>
          <a:p>
            <a:r>
              <a:rPr lang="en-US" altLang="zh-CN" dirty="0"/>
              <a:t>8. </a:t>
            </a:r>
            <a:r>
              <a:rPr lang="zh-CN" altLang="zh-CN" dirty="0"/>
              <a:t>在系统配置文件目录</a:t>
            </a:r>
            <a:r>
              <a:rPr lang="en-US" altLang="zh-CN" dirty="0"/>
              <a:t>/</a:t>
            </a:r>
            <a:r>
              <a:rPr lang="en-US" altLang="zh-CN" dirty="0" err="1"/>
              <a:t>etc</a:t>
            </a:r>
            <a:r>
              <a:rPr lang="en-US" altLang="zh-CN" dirty="0"/>
              <a:t>/</a:t>
            </a:r>
            <a:r>
              <a:rPr lang="en-US" altLang="zh-CN" dirty="0" err="1"/>
              <a:t>profile.d</a:t>
            </a:r>
            <a:r>
              <a:rPr lang="zh-CN" altLang="zh-CN" dirty="0"/>
              <a:t>下新建</a:t>
            </a:r>
            <a:r>
              <a:rPr lang="en-US" altLang="zh-CN" dirty="0"/>
              <a:t>zookeeper.sh</a:t>
            </a:r>
            <a:r>
              <a:rPr lang="zh-CN" altLang="en-US" dirty="0"/>
              <a:t>（</a:t>
            </a:r>
            <a:r>
              <a:rPr lang="zh-CN" altLang="zh-CN" dirty="0"/>
              <a:t>此步骤可省略</a:t>
            </a:r>
            <a:r>
              <a:rPr lang="zh-CN" altLang="en-US" dirty="0"/>
              <a:t>）</a:t>
            </a:r>
            <a:endParaRPr lang="zh-CN" altLang="zh-CN" dirty="0"/>
          </a:p>
          <a:p>
            <a:pPr lvl="1"/>
            <a:r>
              <a:rPr lang="zh-CN" altLang="zh-CN" dirty="0"/>
              <a:t>在</a:t>
            </a:r>
            <a:r>
              <a:rPr lang="en-US" altLang="zh-CN" dirty="0" err="1"/>
              <a:t>ZooKeeper</a:t>
            </a:r>
            <a:r>
              <a:rPr lang="zh-CN" altLang="zh-CN" dirty="0"/>
              <a:t>集群的所有机器上执行以下操作。首先，切换到</a:t>
            </a:r>
            <a:r>
              <a:rPr lang="en-US" altLang="zh-CN" dirty="0"/>
              <a:t>root</a:t>
            </a:r>
            <a:r>
              <a:rPr lang="zh-CN" altLang="zh-CN" dirty="0"/>
              <a:t>用户，使用“</a:t>
            </a:r>
            <a:r>
              <a:rPr lang="en-US" altLang="zh-CN" dirty="0"/>
              <a:t>vim /etc/profile.d/zookeeper.sh</a:t>
            </a:r>
            <a:r>
              <a:rPr lang="zh-CN" altLang="zh-CN" dirty="0"/>
              <a:t>”命令在</a:t>
            </a:r>
            <a:r>
              <a:rPr lang="en-US" altLang="zh-CN" dirty="0"/>
              <a:t>/</a:t>
            </a:r>
            <a:r>
              <a:rPr lang="en-US" altLang="zh-CN" dirty="0" err="1"/>
              <a:t>etc</a:t>
            </a:r>
            <a:r>
              <a:rPr lang="en-US" altLang="zh-CN" dirty="0"/>
              <a:t>/</a:t>
            </a:r>
            <a:r>
              <a:rPr lang="en-US" altLang="zh-CN" dirty="0" err="1"/>
              <a:t>profile.d</a:t>
            </a:r>
            <a:r>
              <a:rPr lang="zh-CN" altLang="zh-CN" dirty="0"/>
              <a:t>文件夹下新建文件</a:t>
            </a:r>
            <a:r>
              <a:rPr lang="en-US" altLang="zh-CN" dirty="0"/>
              <a:t>zookeeper.sh</a:t>
            </a:r>
            <a:r>
              <a:rPr lang="zh-CN" altLang="zh-CN" dirty="0"/>
              <a:t>，添加如下内容。</a:t>
            </a:r>
          </a:p>
          <a:p>
            <a:pPr marL="342900" lvl="1" indent="0">
              <a:buNone/>
            </a:pPr>
            <a:r>
              <a:rPr lang="en-US" altLang="zh-CN" i="1" dirty="0"/>
              <a:t>export ZOOKEEPER_HOME=/</a:t>
            </a:r>
            <a:r>
              <a:rPr lang="en-US" altLang="zh-CN" i="1" dirty="0" err="1"/>
              <a:t>usr</a:t>
            </a:r>
            <a:r>
              <a:rPr lang="en-US" altLang="zh-CN" i="1" dirty="0"/>
              <a:t>/local/zookeeper-3.4.13</a:t>
            </a:r>
            <a:endParaRPr lang="zh-CN" altLang="zh-CN" i="1" dirty="0"/>
          </a:p>
          <a:p>
            <a:pPr marL="342900" lvl="1" indent="0">
              <a:buNone/>
            </a:pPr>
            <a:r>
              <a:rPr lang="en-US" altLang="zh-CN" i="1" dirty="0"/>
              <a:t>export PATH=$ZOOKEEPER_HOME/bin:$PATH</a:t>
            </a:r>
            <a:endParaRPr lang="zh-CN" altLang="zh-CN" i="1" dirty="0"/>
          </a:p>
          <a:p>
            <a:pPr lvl="1"/>
            <a:r>
              <a:rPr lang="zh-CN" altLang="zh-CN" dirty="0"/>
              <a:t>其次，重启机器，使之生效。</a:t>
            </a:r>
          </a:p>
        </p:txBody>
      </p:sp>
    </p:spTree>
    <p:extLst>
      <p:ext uri="{BB962C8B-B14F-4D97-AF65-F5344CB8AC3E}">
        <p14:creationId xmlns:p14="http://schemas.microsoft.com/office/powerpoint/2010/main" val="4087729882"/>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170AB-B84B-4462-A222-5100AC80DD2B}"/>
              </a:ext>
            </a:extLst>
          </p:cNvPr>
          <p:cNvSpPr>
            <a:spLocks noGrp="1"/>
          </p:cNvSpPr>
          <p:nvPr>
            <p:ph type="title"/>
          </p:nvPr>
        </p:nvSpPr>
        <p:spPr/>
        <p:txBody>
          <a:bodyPr/>
          <a:lstStyle/>
          <a:p>
            <a:r>
              <a:rPr lang="en-US" altLang="zh-CN" dirty="0"/>
              <a:t>6.6.5  </a:t>
            </a:r>
            <a:r>
              <a:rPr lang="zh-CN" altLang="en-US" dirty="0"/>
              <a:t>启动</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AC481644-EA22-4834-889F-441629143DA7}"/>
              </a:ext>
            </a:extLst>
          </p:cNvPr>
          <p:cNvSpPr>
            <a:spLocks noGrp="1"/>
          </p:cNvSpPr>
          <p:nvPr>
            <p:ph idx="1"/>
          </p:nvPr>
        </p:nvSpPr>
        <p:spPr/>
        <p:txBody>
          <a:bodyPr>
            <a:normAutofit fontScale="92500"/>
          </a:bodyPr>
          <a:lstStyle/>
          <a:p>
            <a:r>
              <a:rPr lang="zh-CN" altLang="zh-CN" dirty="0"/>
              <a:t>常见的</a:t>
            </a:r>
            <a:r>
              <a:rPr lang="en-US" altLang="zh-CN" dirty="0" err="1"/>
              <a:t>ZooKeeper</a:t>
            </a:r>
            <a:r>
              <a:rPr lang="zh-CN" altLang="zh-CN" dirty="0"/>
              <a:t>服务启动方式有两种。</a:t>
            </a:r>
          </a:p>
          <a:p>
            <a:r>
              <a:rPr lang="en-US" altLang="zh-CN" dirty="0"/>
              <a:t>1</a:t>
            </a:r>
            <a:r>
              <a:rPr lang="zh-CN" altLang="zh-CN" dirty="0"/>
              <a:t>）</a:t>
            </a:r>
            <a:r>
              <a:rPr lang="en-US" altLang="zh-CN" dirty="0"/>
              <a:t>Java</a:t>
            </a:r>
            <a:r>
              <a:rPr lang="zh-CN" altLang="zh-CN" dirty="0"/>
              <a:t>命令行</a:t>
            </a:r>
          </a:p>
          <a:p>
            <a:pPr lvl="1"/>
            <a:r>
              <a:rPr lang="zh-CN" altLang="zh-CN" dirty="0"/>
              <a:t>这是</a:t>
            </a:r>
            <a:r>
              <a:rPr lang="en-US" altLang="zh-CN" dirty="0"/>
              <a:t>Java</a:t>
            </a:r>
            <a:r>
              <a:rPr lang="zh-CN" altLang="zh-CN" dirty="0"/>
              <a:t>语言中通常使用的方式，使用</a:t>
            </a:r>
            <a:r>
              <a:rPr lang="en-US" altLang="zh-CN" dirty="0"/>
              <a:t>Java</a:t>
            </a:r>
            <a:r>
              <a:rPr lang="zh-CN" altLang="zh-CN" dirty="0"/>
              <a:t>命令来运行</a:t>
            </a:r>
            <a:r>
              <a:rPr lang="en-US" altLang="zh-CN" dirty="0"/>
              <a:t>JAR</a:t>
            </a:r>
            <a:r>
              <a:rPr lang="zh-CN" altLang="zh-CN" dirty="0"/>
              <a:t>包，具体方法是在</a:t>
            </a:r>
            <a:r>
              <a:rPr lang="en-US" altLang="zh-CN" dirty="0"/>
              <a:t>$ZOOKEEPER_HOME</a:t>
            </a:r>
            <a:r>
              <a:rPr lang="zh-CN" altLang="zh-CN" dirty="0"/>
              <a:t>目录下执行如下命令：</a:t>
            </a:r>
          </a:p>
          <a:p>
            <a:pPr marL="342900" lvl="1" indent="0">
              <a:buNone/>
            </a:pPr>
            <a:r>
              <a:rPr lang="en-US" altLang="zh-CN" i="1" dirty="0"/>
              <a:t>java -cp zookeeper3.4.13.jar:lib/slf4j-api-1.7.25.jar:lib/slf4j-log4j12-1.7.25.jar:lib/log4j-1.2.17.jar:conf </a:t>
            </a:r>
            <a:r>
              <a:rPr lang="en-US" altLang="zh-CN" i="1" dirty="0" err="1"/>
              <a:t>org.apache.zookeeper.server.quorum.QuorumPeerMain</a:t>
            </a:r>
            <a:r>
              <a:rPr lang="en-US" altLang="zh-CN" i="1" dirty="0"/>
              <a:t> conf/</a:t>
            </a:r>
            <a:r>
              <a:rPr lang="en-US" altLang="zh-CN" i="1" dirty="0" err="1"/>
              <a:t>zoo.cfg</a:t>
            </a:r>
            <a:endParaRPr lang="zh-CN" altLang="zh-CN" i="1" dirty="0"/>
          </a:p>
          <a:p>
            <a:pPr lvl="1"/>
            <a:r>
              <a:rPr lang="zh-CN" altLang="zh-CN" dirty="0"/>
              <a:t>通过运行上述命令，</a:t>
            </a:r>
            <a:r>
              <a:rPr lang="en-US" altLang="zh-CN" dirty="0" err="1"/>
              <a:t>ZooKeeper</a:t>
            </a:r>
            <a:r>
              <a:rPr lang="zh-CN" altLang="zh-CN" dirty="0"/>
              <a:t>的主入口</a:t>
            </a:r>
            <a:r>
              <a:rPr lang="en-US" altLang="zh-CN" dirty="0" err="1"/>
              <a:t>QuorumPeerMain</a:t>
            </a:r>
            <a:r>
              <a:rPr lang="zh-CN" altLang="zh-CN" dirty="0"/>
              <a:t>类就会启动</a:t>
            </a:r>
            <a:r>
              <a:rPr lang="en-US" altLang="zh-CN" dirty="0" err="1"/>
              <a:t>ZooKeeper</a:t>
            </a:r>
            <a:r>
              <a:rPr lang="zh-CN" altLang="zh-CN" dirty="0"/>
              <a:t>服务器，同时，随着</a:t>
            </a:r>
            <a:r>
              <a:rPr lang="en-US" altLang="zh-CN" dirty="0" err="1"/>
              <a:t>ZooKeeper</a:t>
            </a:r>
            <a:r>
              <a:rPr lang="zh-CN" altLang="zh-CN" dirty="0"/>
              <a:t>服务的启动，其内部的</a:t>
            </a:r>
            <a:r>
              <a:rPr lang="en-US" altLang="zh-CN" dirty="0"/>
              <a:t>JMX</a:t>
            </a:r>
            <a:r>
              <a:rPr lang="zh-CN" altLang="zh-CN" dirty="0"/>
              <a:t>也会被启动，方便管理员在</a:t>
            </a:r>
            <a:r>
              <a:rPr lang="en-US" altLang="zh-CN" dirty="0"/>
              <a:t>JMX</a:t>
            </a:r>
            <a:r>
              <a:rPr lang="zh-CN" altLang="zh-CN" dirty="0"/>
              <a:t>管理控制台上对</a:t>
            </a:r>
            <a:r>
              <a:rPr lang="en-US" altLang="zh-CN" dirty="0" err="1"/>
              <a:t>ZooKeeper</a:t>
            </a:r>
            <a:r>
              <a:rPr lang="zh-CN" altLang="zh-CN" dirty="0"/>
              <a:t>进行监控与操作。</a:t>
            </a:r>
          </a:p>
        </p:txBody>
      </p:sp>
    </p:spTree>
    <p:extLst>
      <p:ext uri="{BB962C8B-B14F-4D97-AF65-F5344CB8AC3E}">
        <p14:creationId xmlns:p14="http://schemas.microsoft.com/office/powerpoint/2010/main" val="4130695037"/>
      </p:ext>
    </p:extLst>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170AB-B84B-4462-A222-5100AC80DD2B}"/>
              </a:ext>
            </a:extLst>
          </p:cNvPr>
          <p:cNvSpPr>
            <a:spLocks noGrp="1"/>
          </p:cNvSpPr>
          <p:nvPr>
            <p:ph type="title"/>
          </p:nvPr>
        </p:nvSpPr>
        <p:spPr/>
        <p:txBody>
          <a:bodyPr/>
          <a:lstStyle/>
          <a:p>
            <a:r>
              <a:rPr lang="en-US" altLang="zh-CN" dirty="0"/>
              <a:t>6.6.5  </a:t>
            </a:r>
            <a:r>
              <a:rPr lang="zh-CN" altLang="en-US" dirty="0"/>
              <a:t>启动</a:t>
            </a:r>
            <a:r>
              <a:rPr lang="en-US" altLang="zh-CN" dirty="0" err="1"/>
              <a:t>ZooKeeper</a:t>
            </a:r>
            <a:r>
              <a:rPr lang="zh-CN" altLang="en-US" dirty="0"/>
              <a:t>集群</a:t>
            </a:r>
          </a:p>
        </p:txBody>
      </p:sp>
      <p:sp>
        <p:nvSpPr>
          <p:cNvPr id="6" name="内容占位符 5">
            <a:extLst>
              <a:ext uri="{FF2B5EF4-FFF2-40B4-BE49-F238E27FC236}">
                <a16:creationId xmlns:a16="http://schemas.microsoft.com/office/drawing/2014/main" id="{0DD4D088-BDAC-47BD-971C-030E0DC83E95}"/>
              </a:ext>
            </a:extLst>
          </p:cNvPr>
          <p:cNvSpPr>
            <a:spLocks noGrp="1"/>
          </p:cNvSpPr>
          <p:nvPr>
            <p:ph idx="1"/>
          </p:nvPr>
        </p:nvSpPr>
        <p:spPr/>
        <p:txBody>
          <a:bodyPr/>
          <a:lstStyle/>
          <a:p>
            <a:r>
              <a:rPr lang="en-US" altLang="zh-CN" dirty="0"/>
              <a:t>2</a:t>
            </a:r>
            <a:r>
              <a:rPr lang="zh-CN" altLang="zh-CN" dirty="0"/>
              <a:t>）使用</a:t>
            </a:r>
            <a:r>
              <a:rPr lang="en-US" altLang="zh-CN" dirty="0" err="1"/>
              <a:t>ZooKeeper</a:t>
            </a:r>
            <a:r>
              <a:rPr lang="zh-CN" altLang="zh-CN" dirty="0"/>
              <a:t>自带的启动脚本来启动</a:t>
            </a:r>
            <a:r>
              <a:rPr lang="en-US" altLang="zh-CN" dirty="0" err="1"/>
              <a:t>ZooKeeper</a:t>
            </a:r>
            <a:endParaRPr lang="zh-CN" altLang="zh-CN" dirty="0"/>
          </a:p>
          <a:p>
            <a:pPr lvl="1"/>
            <a:r>
              <a:rPr lang="zh-CN" altLang="zh-CN" dirty="0"/>
              <a:t>在</a:t>
            </a:r>
            <a:r>
              <a:rPr lang="en-US" altLang="zh-CN" dirty="0" err="1"/>
              <a:t>ZooKeeper</a:t>
            </a:r>
            <a:r>
              <a:rPr lang="zh-CN" altLang="zh-CN" dirty="0"/>
              <a:t>的</a:t>
            </a:r>
            <a:r>
              <a:rPr lang="en-US" altLang="zh-CN" dirty="0"/>
              <a:t>$ZOOKEEPER_HOME/bin</a:t>
            </a:r>
            <a:r>
              <a:rPr lang="zh-CN" altLang="zh-CN" dirty="0"/>
              <a:t>目录下有几个脚本，可以用这些脚本来启动和停止</a:t>
            </a:r>
            <a:r>
              <a:rPr lang="en-US" altLang="zh-CN" dirty="0" err="1"/>
              <a:t>ZooKeeper</a:t>
            </a:r>
            <a:r>
              <a:rPr lang="zh-CN" altLang="zh-CN" dirty="0"/>
              <a:t>服务。这个目录下的文件有两种文件格式“</a:t>
            </a:r>
            <a:r>
              <a:rPr lang="en-US" altLang="zh-CN" dirty="0"/>
              <a:t>.</a:t>
            </a:r>
            <a:r>
              <a:rPr lang="en-US" altLang="zh-CN" dirty="0" err="1"/>
              <a:t>sh</a:t>
            </a:r>
            <a:r>
              <a:rPr lang="zh-CN" altLang="zh-CN" dirty="0"/>
              <a:t>”和“</a:t>
            </a:r>
            <a:r>
              <a:rPr lang="en-US" altLang="zh-CN" dirty="0"/>
              <a:t>.</a:t>
            </a:r>
            <a:r>
              <a:rPr lang="en-US" altLang="zh-CN" dirty="0" err="1"/>
              <a:t>cmd</a:t>
            </a:r>
            <a:r>
              <a:rPr lang="zh-CN" altLang="zh-CN" dirty="0"/>
              <a:t>”，分别适用于</a:t>
            </a:r>
            <a:r>
              <a:rPr lang="en-US" altLang="zh-CN" dirty="0"/>
              <a:t>UNIX</a:t>
            </a:r>
            <a:r>
              <a:rPr lang="zh-CN" altLang="zh-CN" dirty="0"/>
              <a:t>系统和</a:t>
            </a:r>
            <a:r>
              <a:rPr lang="en-US" altLang="zh-CN" dirty="0"/>
              <a:t>Windows</a:t>
            </a:r>
            <a:r>
              <a:rPr lang="zh-CN" altLang="zh-CN" dirty="0"/>
              <a:t>系统。</a:t>
            </a:r>
            <a:endParaRPr lang="zh-CN" altLang="en-US" dirty="0"/>
          </a:p>
        </p:txBody>
      </p:sp>
      <p:pic>
        <p:nvPicPr>
          <p:cNvPr id="7" name="图片 6">
            <a:extLst>
              <a:ext uri="{FF2B5EF4-FFF2-40B4-BE49-F238E27FC236}">
                <a16:creationId xmlns:a16="http://schemas.microsoft.com/office/drawing/2014/main" id="{134F39F7-D1B6-4E04-8E6C-3A233C997851}"/>
              </a:ext>
            </a:extLst>
          </p:cNvPr>
          <p:cNvPicPr/>
          <p:nvPr/>
        </p:nvPicPr>
        <p:blipFill>
          <a:blip r:embed="rId2"/>
          <a:stretch>
            <a:fillRect/>
          </a:stretch>
        </p:blipFill>
        <p:spPr>
          <a:xfrm>
            <a:off x="1934845" y="2790826"/>
            <a:ext cx="5274310" cy="1943100"/>
          </a:xfrm>
          <a:prstGeom prst="rect">
            <a:avLst/>
          </a:prstGeom>
        </p:spPr>
      </p:pic>
    </p:spTree>
    <p:extLst>
      <p:ext uri="{BB962C8B-B14F-4D97-AF65-F5344CB8AC3E}">
        <p14:creationId xmlns:p14="http://schemas.microsoft.com/office/powerpoint/2010/main" val="1085956386"/>
      </p:ext>
    </p:extLst>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170AB-B84B-4462-A222-5100AC80DD2B}"/>
              </a:ext>
            </a:extLst>
          </p:cNvPr>
          <p:cNvSpPr>
            <a:spLocks noGrp="1"/>
          </p:cNvSpPr>
          <p:nvPr>
            <p:ph type="title"/>
          </p:nvPr>
        </p:nvSpPr>
        <p:spPr/>
        <p:txBody>
          <a:bodyPr/>
          <a:lstStyle/>
          <a:p>
            <a:r>
              <a:rPr lang="en-US" altLang="zh-CN" dirty="0"/>
              <a:t>6.6.5  </a:t>
            </a:r>
            <a:r>
              <a:rPr lang="zh-CN" altLang="en-US" dirty="0"/>
              <a:t>启动</a:t>
            </a:r>
            <a:r>
              <a:rPr lang="en-US" altLang="zh-CN" dirty="0" err="1"/>
              <a:t>ZooKeeper</a:t>
            </a:r>
            <a:r>
              <a:rPr lang="zh-CN" altLang="en-US" dirty="0"/>
              <a:t>集群</a:t>
            </a:r>
          </a:p>
        </p:txBody>
      </p:sp>
      <p:sp>
        <p:nvSpPr>
          <p:cNvPr id="6" name="内容占位符 5">
            <a:extLst>
              <a:ext uri="{FF2B5EF4-FFF2-40B4-BE49-F238E27FC236}">
                <a16:creationId xmlns:a16="http://schemas.microsoft.com/office/drawing/2014/main" id="{0DD4D088-BDAC-47BD-971C-030E0DC83E95}"/>
              </a:ext>
            </a:extLst>
          </p:cNvPr>
          <p:cNvSpPr>
            <a:spLocks noGrp="1"/>
          </p:cNvSpPr>
          <p:nvPr>
            <p:ph idx="1"/>
          </p:nvPr>
        </p:nvSpPr>
        <p:spPr/>
        <p:txBody>
          <a:bodyPr/>
          <a:lstStyle/>
          <a:p>
            <a:r>
              <a:rPr lang="en-US" altLang="zh-CN" dirty="0"/>
              <a:t>2</a:t>
            </a:r>
            <a:r>
              <a:rPr lang="zh-CN" altLang="zh-CN" dirty="0"/>
              <a:t>）使用</a:t>
            </a:r>
            <a:r>
              <a:rPr lang="en-US" altLang="zh-CN" dirty="0" err="1"/>
              <a:t>ZooKeeper</a:t>
            </a:r>
            <a:r>
              <a:rPr lang="zh-CN" altLang="zh-CN" dirty="0"/>
              <a:t>自带的启动脚本来启动</a:t>
            </a:r>
            <a:r>
              <a:rPr lang="en-US" altLang="zh-CN" dirty="0" err="1"/>
              <a:t>ZooKeeper</a:t>
            </a:r>
            <a:endParaRPr lang="zh-CN" altLang="zh-CN" dirty="0"/>
          </a:p>
        </p:txBody>
      </p:sp>
      <p:graphicFrame>
        <p:nvGraphicFramePr>
          <p:cNvPr id="3" name="表格 2">
            <a:extLst>
              <a:ext uri="{FF2B5EF4-FFF2-40B4-BE49-F238E27FC236}">
                <a16:creationId xmlns:a16="http://schemas.microsoft.com/office/drawing/2014/main" id="{3F5D5A9F-4F3F-476E-9F84-AF28C85FD4B7}"/>
              </a:ext>
            </a:extLst>
          </p:cNvPr>
          <p:cNvGraphicFramePr>
            <a:graphicFrameLocks noGrp="1"/>
          </p:cNvGraphicFramePr>
          <p:nvPr>
            <p:extLst>
              <p:ext uri="{D42A27DB-BD31-4B8C-83A1-F6EECF244321}">
                <p14:modId xmlns:p14="http://schemas.microsoft.com/office/powerpoint/2010/main" val="291874463"/>
              </p:ext>
            </p:extLst>
          </p:nvPr>
        </p:nvGraphicFramePr>
        <p:xfrm>
          <a:off x="628649" y="1801670"/>
          <a:ext cx="7886699" cy="960120"/>
        </p:xfrm>
        <a:graphic>
          <a:graphicData uri="http://schemas.openxmlformats.org/drawingml/2006/table">
            <a:tbl>
              <a:tblPr firstRow="1" firstCol="1" bandRow="1">
                <a:tableStyleId>{5C22544A-7EE6-4342-B048-85BDC9FD1C3A}</a:tableStyleId>
              </a:tblPr>
              <a:tblGrid>
                <a:gridCol w="1882313">
                  <a:extLst>
                    <a:ext uri="{9D8B030D-6E8A-4147-A177-3AD203B41FA5}">
                      <a16:colId xmlns:a16="http://schemas.microsoft.com/office/drawing/2014/main" val="1418507875"/>
                    </a:ext>
                  </a:extLst>
                </a:gridCol>
                <a:gridCol w="6004386">
                  <a:extLst>
                    <a:ext uri="{9D8B030D-6E8A-4147-A177-3AD203B41FA5}">
                      <a16:colId xmlns:a16="http://schemas.microsoft.com/office/drawing/2014/main" val="2702988314"/>
                    </a:ext>
                  </a:extLst>
                </a:gridCol>
              </a:tblGrid>
              <a:tr h="0">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脚本</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说明</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726941782"/>
                  </a:ext>
                </a:extLst>
              </a:tr>
              <a:tr h="0">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zkCleanup</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清理</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历史数据，包括事务日志文件和数据快照文件</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26462914"/>
                  </a:ext>
                </a:extLst>
              </a:tr>
              <a:tr h="0">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zkCli</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客户端</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714811318"/>
                  </a:ext>
                </a:extLst>
              </a:tr>
              <a:tr h="0">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zkEnv</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设置</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环境变量</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565264582"/>
                  </a:ext>
                </a:extLst>
              </a:tr>
              <a:tr h="0">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zkServer</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服务器的启动、停止和重启</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125170792"/>
                  </a:ext>
                </a:extLst>
              </a:tr>
              <a:tr h="0">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zkTxnLogToolkit</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50" kern="0" dirty="0">
                          <a:effectLst/>
                          <a:latin typeface="微软雅黑" panose="020B0503020204020204" pitchFamily="34" charset="-122"/>
                          <a:ea typeface="微软雅黑" panose="020B0503020204020204" pitchFamily="34" charset="-122"/>
                        </a:rPr>
                        <a:t>恢复</a:t>
                      </a:r>
                      <a:r>
                        <a:rPr lang="en-US" sz="1050" kern="0" dirty="0">
                          <a:effectLst/>
                          <a:latin typeface="微软雅黑" panose="020B0503020204020204" pitchFamily="34" charset="-122"/>
                          <a:ea typeface="微软雅黑" panose="020B0503020204020204" pitchFamily="34" charset="-122"/>
                        </a:rPr>
                        <a:t>CRC</a:t>
                      </a:r>
                      <a:r>
                        <a:rPr lang="zh-CN" sz="1050" kern="0" dirty="0">
                          <a:effectLst/>
                          <a:latin typeface="微软雅黑" panose="020B0503020204020204" pitchFamily="34" charset="-122"/>
                          <a:ea typeface="微软雅黑" panose="020B0503020204020204" pitchFamily="34" charset="-122"/>
                        </a:rPr>
                        <a:t>损坏的事务日志条目</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79971879"/>
                  </a:ext>
                </a:extLst>
              </a:tr>
            </a:tbl>
          </a:graphicData>
        </a:graphic>
      </p:graphicFrame>
      <p:pic>
        <p:nvPicPr>
          <p:cNvPr id="7171" name="图片 21985">
            <a:extLst>
              <a:ext uri="{FF2B5EF4-FFF2-40B4-BE49-F238E27FC236}">
                <a16:creationId xmlns:a16="http://schemas.microsoft.com/office/drawing/2014/main" id="{D931611E-920E-4B9C-AA35-116A9D520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8748"/>
          <a:stretch>
            <a:fillRect/>
          </a:stretch>
        </p:blipFill>
        <p:spPr bwMode="auto">
          <a:xfrm>
            <a:off x="2334323" y="2789624"/>
            <a:ext cx="5273675" cy="655638"/>
          </a:xfrm>
          <a:prstGeom prst="rect">
            <a:avLst/>
          </a:prstGeom>
          <a:noFill/>
          <a:extLst>
            <a:ext uri="{909E8E84-426E-40DD-AFC4-6F175D3DCCD1}">
              <a14:hiddenFill xmlns:a14="http://schemas.microsoft.com/office/drawing/2010/main">
                <a:solidFill>
                  <a:srgbClr val="FFFFFF"/>
                </a:solidFill>
              </a14:hiddenFill>
            </a:ext>
          </a:extLst>
        </p:spPr>
      </p:pic>
      <p:pic>
        <p:nvPicPr>
          <p:cNvPr id="7170" name="图片 21986">
            <a:extLst>
              <a:ext uri="{FF2B5EF4-FFF2-40B4-BE49-F238E27FC236}">
                <a16:creationId xmlns:a16="http://schemas.microsoft.com/office/drawing/2014/main" id="{50A13E47-ABEC-47F4-A299-29AE2C90D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323" y="3445262"/>
            <a:ext cx="5273675" cy="655637"/>
          </a:xfrm>
          <a:prstGeom prst="rect">
            <a:avLst/>
          </a:prstGeom>
          <a:noFill/>
          <a:extLst>
            <a:ext uri="{909E8E84-426E-40DD-AFC4-6F175D3DCCD1}">
              <a14:hiddenFill xmlns:a14="http://schemas.microsoft.com/office/drawing/2010/main">
                <a:solidFill>
                  <a:srgbClr val="FFFFFF"/>
                </a:solidFill>
              </a14:hiddenFill>
            </a:ext>
          </a:extLst>
        </p:spPr>
      </p:pic>
      <p:pic>
        <p:nvPicPr>
          <p:cNvPr id="7169" name="图片 21987">
            <a:extLst>
              <a:ext uri="{FF2B5EF4-FFF2-40B4-BE49-F238E27FC236}">
                <a16:creationId xmlns:a16="http://schemas.microsoft.com/office/drawing/2014/main" id="{831EDE8E-09DA-4632-A31A-97268B0CB7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4323" y="4100899"/>
            <a:ext cx="5273675" cy="6556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E8F7D0BE-D226-4230-B4DB-D2846019D686}"/>
              </a:ext>
            </a:extLst>
          </p:cNvPr>
          <p:cNvSpPr>
            <a:spLocks noChangeArrowheads="1"/>
          </p:cNvSpPr>
          <p:nvPr/>
        </p:nvSpPr>
        <p:spPr bwMode="auto">
          <a:xfrm>
            <a:off x="2051825" y="231506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52231226"/>
      </p:ext>
    </p:extLst>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BCD45-A7E3-49B8-90A2-DC1A6B512572}"/>
              </a:ext>
            </a:extLst>
          </p:cNvPr>
          <p:cNvSpPr>
            <a:spLocks noGrp="1"/>
          </p:cNvSpPr>
          <p:nvPr>
            <p:ph type="title"/>
          </p:nvPr>
        </p:nvSpPr>
        <p:spPr/>
        <p:txBody>
          <a:bodyPr/>
          <a:lstStyle/>
          <a:p>
            <a:r>
              <a:rPr lang="en-US" altLang="zh-CN" dirty="0"/>
              <a:t>6.6.6  </a:t>
            </a:r>
            <a:r>
              <a:rPr lang="zh-CN" altLang="en-US" dirty="0"/>
              <a:t>验证</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A959A42C-15C6-4D79-9F60-249C6BA6CE8E}"/>
              </a:ext>
            </a:extLst>
          </p:cNvPr>
          <p:cNvSpPr>
            <a:spLocks noGrp="1"/>
          </p:cNvSpPr>
          <p:nvPr>
            <p:ph idx="1"/>
          </p:nvPr>
        </p:nvSpPr>
        <p:spPr/>
        <p:txBody>
          <a:bodyPr/>
          <a:lstStyle/>
          <a:p>
            <a:r>
              <a:rPr lang="zh-CN" altLang="en-US" dirty="0"/>
              <a:t>方法</a:t>
            </a:r>
            <a:r>
              <a:rPr lang="en-US" altLang="zh-CN" dirty="0"/>
              <a:t>1</a:t>
            </a:r>
            <a:r>
              <a:rPr lang="zh-CN" altLang="en-US" dirty="0"/>
              <a:t>：在各个节点上通过“</a:t>
            </a:r>
            <a:r>
              <a:rPr lang="en-US" altLang="zh-CN" dirty="0"/>
              <a:t>zkServer.sh status”</a:t>
            </a:r>
            <a:r>
              <a:rPr lang="zh-CN" altLang="en-US" dirty="0"/>
              <a:t>命令查看状态，包括集群中各个节点的角色。</a:t>
            </a:r>
            <a:endParaRPr lang="en-US" altLang="zh-CN" dirty="0"/>
          </a:p>
          <a:p>
            <a:endParaRPr lang="zh-CN" altLang="en-US" dirty="0"/>
          </a:p>
        </p:txBody>
      </p:sp>
      <p:pic>
        <p:nvPicPr>
          <p:cNvPr id="8195" name="图片 21988">
            <a:extLst>
              <a:ext uri="{FF2B5EF4-FFF2-40B4-BE49-F238E27FC236}">
                <a16:creationId xmlns:a16="http://schemas.microsoft.com/office/drawing/2014/main" id="{04D24894-48C0-4F36-BC80-26DC86B55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162" y="2281325"/>
            <a:ext cx="5273675" cy="631825"/>
          </a:xfrm>
          <a:prstGeom prst="rect">
            <a:avLst/>
          </a:prstGeom>
          <a:noFill/>
          <a:extLst>
            <a:ext uri="{909E8E84-426E-40DD-AFC4-6F175D3DCCD1}">
              <a14:hiddenFill xmlns:a14="http://schemas.microsoft.com/office/drawing/2010/main">
                <a:solidFill>
                  <a:srgbClr val="FFFFFF"/>
                </a:solidFill>
              </a14:hiddenFill>
            </a:ext>
          </a:extLst>
        </p:spPr>
      </p:pic>
      <p:pic>
        <p:nvPicPr>
          <p:cNvPr id="8194" name="图片 21989">
            <a:extLst>
              <a:ext uri="{FF2B5EF4-FFF2-40B4-BE49-F238E27FC236}">
                <a16:creationId xmlns:a16="http://schemas.microsoft.com/office/drawing/2014/main" id="{F2DA6BEF-6308-4217-AF5E-2B7D64888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162" y="2913150"/>
            <a:ext cx="5273675" cy="663575"/>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32">
            <a:extLst>
              <a:ext uri="{FF2B5EF4-FFF2-40B4-BE49-F238E27FC236}">
                <a16:creationId xmlns:a16="http://schemas.microsoft.com/office/drawing/2014/main" id="{499B746C-E845-45D6-B6AC-F282852F7F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162" y="3576725"/>
            <a:ext cx="5273675" cy="647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2A48CCCC-3F5B-44B6-A7C2-47B3D396D66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a:extLst>
              <a:ext uri="{FF2B5EF4-FFF2-40B4-BE49-F238E27FC236}">
                <a16:creationId xmlns:a16="http://schemas.microsoft.com/office/drawing/2014/main" id="{9467A229-AAD6-4C66-943C-CAC9ABE93E6E}"/>
              </a:ext>
            </a:extLst>
          </p:cNvPr>
          <p:cNvSpPr>
            <a:spLocks noChangeArrowheads="1"/>
          </p:cNvSpPr>
          <p:nvPr/>
        </p:nvSpPr>
        <p:spPr bwMode="auto">
          <a:xfrm>
            <a:off x="0" y="1089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1542AE7E-F130-4677-8545-789002541DE1}"/>
              </a:ext>
            </a:extLst>
          </p:cNvPr>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7">
            <a:extLst>
              <a:ext uri="{FF2B5EF4-FFF2-40B4-BE49-F238E27FC236}">
                <a16:creationId xmlns:a16="http://schemas.microsoft.com/office/drawing/2014/main" id="{6F29943B-9302-44C7-BF1B-2251D4E1F437}"/>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20328781"/>
      </p:ext>
    </p:extLst>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BCD45-A7E3-49B8-90A2-DC1A6B512572}"/>
              </a:ext>
            </a:extLst>
          </p:cNvPr>
          <p:cNvSpPr>
            <a:spLocks noGrp="1"/>
          </p:cNvSpPr>
          <p:nvPr>
            <p:ph type="title"/>
          </p:nvPr>
        </p:nvSpPr>
        <p:spPr/>
        <p:txBody>
          <a:bodyPr/>
          <a:lstStyle/>
          <a:p>
            <a:r>
              <a:rPr lang="en-US" altLang="zh-CN" dirty="0"/>
              <a:t>6.6.6  </a:t>
            </a:r>
            <a:r>
              <a:rPr lang="zh-CN" altLang="en-US" dirty="0"/>
              <a:t>验证</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A959A42C-15C6-4D79-9F60-249C6BA6CE8E}"/>
              </a:ext>
            </a:extLst>
          </p:cNvPr>
          <p:cNvSpPr>
            <a:spLocks noGrp="1"/>
          </p:cNvSpPr>
          <p:nvPr>
            <p:ph idx="1"/>
          </p:nvPr>
        </p:nvSpPr>
        <p:spPr/>
        <p:txBody>
          <a:bodyPr/>
          <a:lstStyle/>
          <a:p>
            <a:r>
              <a:rPr lang="zh-CN" altLang="en-US" dirty="0"/>
              <a:t>方法</a:t>
            </a:r>
            <a:r>
              <a:rPr lang="en-US" altLang="zh-CN" dirty="0"/>
              <a:t>2</a:t>
            </a:r>
            <a:r>
              <a:rPr lang="zh-CN" altLang="en-US" dirty="0"/>
              <a:t>：</a:t>
            </a:r>
            <a:r>
              <a:rPr lang="zh-CN" altLang="zh-CN" dirty="0"/>
              <a:t>在各个节点上通过“</a:t>
            </a:r>
            <a:r>
              <a:rPr lang="en-US" altLang="zh-CN" dirty="0" err="1"/>
              <a:t>jps</a:t>
            </a:r>
            <a:r>
              <a:rPr lang="zh-CN" altLang="zh-CN" dirty="0"/>
              <a:t>”命令查看进程服务，若部署成功的话，可在各个节点上看到</a:t>
            </a:r>
            <a:r>
              <a:rPr lang="en-US" altLang="zh-CN" dirty="0" err="1"/>
              <a:t>QuorumPeerMain</a:t>
            </a:r>
            <a:r>
              <a:rPr lang="zh-CN" altLang="zh-CN" dirty="0"/>
              <a:t>进程</a:t>
            </a:r>
            <a:r>
              <a:rPr lang="zh-CN" altLang="en-US" dirty="0"/>
              <a:t>。</a:t>
            </a:r>
            <a:endParaRPr lang="en-US" altLang="zh-CN" dirty="0"/>
          </a:p>
          <a:p>
            <a:endParaRPr lang="zh-CN" altLang="en-US" dirty="0"/>
          </a:p>
        </p:txBody>
      </p:sp>
      <p:sp>
        <p:nvSpPr>
          <p:cNvPr id="4" name="Rectangle 4">
            <a:extLst>
              <a:ext uri="{FF2B5EF4-FFF2-40B4-BE49-F238E27FC236}">
                <a16:creationId xmlns:a16="http://schemas.microsoft.com/office/drawing/2014/main" id="{2A48CCCC-3F5B-44B6-A7C2-47B3D396D66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a:extLst>
              <a:ext uri="{FF2B5EF4-FFF2-40B4-BE49-F238E27FC236}">
                <a16:creationId xmlns:a16="http://schemas.microsoft.com/office/drawing/2014/main" id="{9467A229-AAD6-4C66-943C-CAC9ABE93E6E}"/>
              </a:ext>
            </a:extLst>
          </p:cNvPr>
          <p:cNvSpPr>
            <a:spLocks noChangeArrowheads="1"/>
          </p:cNvSpPr>
          <p:nvPr/>
        </p:nvSpPr>
        <p:spPr bwMode="auto">
          <a:xfrm>
            <a:off x="0" y="1089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1542AE7E-F130-4677-8545-789002541DE1}"/>
              </a:ext>
            </a:extLst>
          </p:cNvPr>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7">
            <a:extLst>
              <a:ext uri="{FF2B5EF4-FFF2-40B4-BE49-F238E27FC236}">
                <a16:creationId xmlns:a16="http://schemas.microsoft.com/office/drawing/2014/main" id="{6F29943B-9302-44C7-BF1B-2251D4E1F437}"/>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219" name="图片 21990">
            <a:extLst>
              <a:ext uri="{FF2B5EF4-FFF2-40B4-BE49-F238E27FC236}">
                <a16:creationId xmlns:a16="http://schemas.microsoft.com/office/drawing/2014/main" id="{E0B50D04-6D13-4228-8182-A181A7367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596" y="2471738"/>
            <a:ext cx="5273675" cy="511175"/>
          </a:xfrm>
          <a:prstGeom prst="rect">
            <a:avLst/>
          </a:prstGeom>
          <a:noFill/>
          <a:extLst>
            <a:ext uri="{909E8E84-426E-40DD-AFC4-6F175D3DCCD1}">
              <a14:hiddenFill xmlns:a14="http://schemas.microsoft.com/office/drawing/2010/main">
                <a:solidFill>
                  <a:srgbClr val="FFFFFF"/>
                </a:solidFill>
              </a14:hiddenFill>
            </a:ext>
          </a:extLst>
        </p:spPr>
      </p:pic>
      <p:pic>
        <p:nvPicPr>
          <p:cNvPr id="9218" name="图片 36">
            <a:extLst>
              <a:ext uri="{FF2B5EF4-FFF2-40B4-BE49-F238E27FC236}">
                <a16:creationId xmlns:a16="http://schemas.microsoft.com/office/drawing/2014/main" id="{D64A25A6-7B12-489B-832D-A12324E7C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2596" y="2982913"/>
            <a:ext cx="52736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9217" name="图片 21991">
            <a:extLst>
              <a:ext uri="{FF2B5EF4-FFF2-40B4-BE49-F238E27FC236}">
                <a16:creationId xmlns:a16="http://schemas.microsoft.com/office/drawing/2014/main" id="{DAB2EA85-0CE9-432E-A5F5-B04062A615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2596" y="3516313"/>
            <a:ext cx="5273675" cy="533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B6DD0E3D-AA38-4D68-88DF-D69A0381E85B}"/>
              </a:ext>
            </a:extLst>
          </p:cNvPr>
          <p:cNvSpPr>
            <a:spLocks noChangeArrowheads="1"/>
          </p:cNvSpPr>
          <p:nvPr/>
        </p:nvSpPr>
        <p:spPr bwMode="auto">
          <a:xfrm>
            <a:off x="2148468" y="1958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
            <a:extLst>
              <a:ext uri="{FF2B5EF4-FFF2-40B4-BE49-F238E27FC236}">
                <a16:creationId xmlns:a16="http://schemas.microsoft.com/office/drawing/2014/main" id="{29341549-8777-4998-908C-7EFCDAF7D167}"/>
              </a:ext>
            </a:extLst>
          </p:cNvPr>
          <p:cNvSpPr>
            <a:spLocks noChangeArrowheads="1"/>
          </p:cNvSpPr>
          <p:nvPr/>
        </p:nvSpPr>
        <p:spPr bwMode="auto">
          <a:xfrm>
            <a:off x="2148468" y="399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36107372"/>
      </p:ext>
    </p:extLst>
  </p:cSld>
  <p:clrMapOvr>
    <a:masterClrMapping/>
  </p:clrMapOvr>
  <p:transition spd="med">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540D5-460E-4D0C-B469-C3FB664F4AE1}"/>
              </a:ext>
            </a:extLst>
          </p:cNvPr>
          <p:cNvSpPr>
            <a:spLocks noGrp="1"/>
          </p:cNvSpPr>
          <p:nvPr>
            <p:ph type="title"/>
          </p:nvPr>
        </p:nvSpPr>
        <p:spPr/>
        <p:txBody>
          <a:bodyPr/>
          <a:lstStyle/>
          <a:p>
            <a:r>
              <a:rPr lang="en-US" altLang="zh-CN" dirty="0"/>
              <a:t>6.6.7  </a:t>
            </a:r>
            <a:r>
              <a:rPr lang="zh-CN" altLang="en-US" dirty="0"/>
              <a:t>关闭</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BBB978FD-3374-4BE3-90FE-F86C3307725A}"/>
              </a:ext>
            </a:extLst>
          </p:cNvPr>
          <p:cNvSpPr>
            <a:spLocks noGrp="1"/>
          </p:cNvSpPr>
          <p:nvPr>
            <p:ph idx="1"/>
          </p:nvPr>
        </p:nvSpPr>
        <p:spPr/>
        <p:txBody>
          <a:bodyPr/>
          <a:lstStyle/>
          <a:p>
            <a:r>
              <a:rPr lang="zh-CN" altLang="en-US" dirty="0"/>
              <a:t>在</a:t>
            </a:r>
            <a:r>
              <a:rPr lang="en-US" altLang="zh-CN" dirty="0" err="1"/>
              <a:t>ZooKeeper</a:t>
            </a:r>
            <a:r>
              <a:rPr lang="zh-CN" altLang="en-US" dirty="0"/>
              <a:t>集群的每个节点上，在普通用户</a:t>
            </a:r>
            <a:r>
              <a:rPr lang="en-US" altLang="zh-CN" dirty="0" err="1"/>
              <a:t>xuluhui</a:t>
            </a:r>
            <a:r>
              <a:rPr lang="zh-CN" altLang="en-US" dirty="0"/>
              <a:t>下使用命令</a:t>
            </a:r>
            <a:r>
              <a:rPr lang="zh-CN" altLang="en-US" i="1" dirty="0"/>
              <a:t>“</a:t>
            </a:r>
            <a:r>
              <a:rPr lang="en-US" altLang="zh-CN" i="1" dirty="0"/>
              <a:t>zkServer.sh stop”</a:t>
            </a:r>
            <a:r>
              <a:rPr lang="zh-CN" altLang="en-US" dirty="0"/>
              <a:t>来关闭</a:t>
            </a:r>
            <a:r>
              <a:rPr lang="en-US" altLang="zh-CN" dirty="0" err="1"/>
              <a:t>ZooKeeper</a:t>
            </a:r>
            <a:r>
              <a:rPr lang="zh-CN" altLang="en-US" dirty="0"/>
              <a:t>集群。</a:t>
            </a:r>
          </a:p>
        </p:txBody>
      </p:sp>
    </p:spTree>
    <p:extLst>
      <p:ext uri="{BB962C8B-B14F-4D97-AF65-F5344CB8AC3E}">
        <p14:creationId xmlns:p14="http://schemas.microsoft.com/office/powerpoint/2010/main" val="403406307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D60DA-F899-4082-821A-D164E3AD1F83}"/>
              </a:ext>
            </a:extLst>
          </p:cNvPr>
          <p:cNvSpPr>
            <a:spLocks noGrp="1"/>
          </p:cNvSpPr>
          <p:nvPr>
            <p:ph type="title"/>
          </p:nvPr>
        </p:nvSpPr>
        <p:spPr/>
        <p:txBody>
          <a:bodyPr/>
          <a:lstStyle/>
          <a:p>
            <a:r>
              <a:rPr lang="en-US" altLang="zh-CN" dirty="0"/>
              <a:t>6.2.1  </a:t>
            </a:r>
            <a:r>
              <a:rPr lang="en-US" altLang="zh-CN" dirty="0" err="1"/>
              <a:t>ZooKeeper</a:t>
            </a:r>
            <a:r>
              <a:rPr lang="zh-CN" altLang="en-US" dirty="0"/>
              <a:t>简介</a:t>
            </a:r>
          </a:p>
        </p:txBody>
      </p:sp>
      <p:sp>
        <p:nvSpPr>
          <p:cNvPr id="3" name="内容占位符 2">
            <a:extLst>
              <a:ext uri="{FF2B5EF4-FFF2-40B4-BE49-F238E27FC236}">
                <a16:creationId xmlns:a16="http://schemas.microsoft.com/office/drawing/2014/main" id="{E296E8C6-45A8-4721-8A4B-06CFFAACE09C}"/>
              </a:ext>
            </a:extLst>
          </p:cNvPr>
          <p:cNvSpPr>
            <a:spLocks noGrp="1"/>
          </p:cNvSpPr>
          <p:nvPr>
            <p:ph idx="1"/>
          </p:nvPr>
        </p:nvSpPr>
        <p:spPr/>
        <p:txBody>
          <a:bodyPr>
            <a:normAutofit lnSpcReduction="10000"/>
          </a:bodyPr>
          <a:lstStyle/>
          <a:p>
            <a:r>
              <a:rPr lang="en-US" altLang="zh-CN" dirty="0"/>
              <a:t>Apache </a:t>
            </a:r>
            <a:r>
              <a:rPr lang="en-US" altLang="zh-CN" dirty="0" err="1"/>
              <a:t>ZooKeeper</a:t>
            </a:r>
            <a:r>
              <a:rPr lang="zh-CN" altLang="en-US" dirty="0"/>
              <a:t>是一个分布式的、开放源码的分布式应用程序协调框架，是</a:t>
            </a:r>
            <a:r>
              <a:rPr lang="en-US" altLang="zh-CN" dirty="0"/>
              <a:t>Google Chubby</a:t>
            </a:r>
            <a:r>
              <a:rPr lang="zh-CN" altLang="en-US" dirty="0"/>
              <a:t>的开源实现，它为大型分布式系统中的各种协调问题提供了一个解决方案，主要用于解决分布式应用中经常遇到的一些数据管理问题，如配置管理、命名服务、分布式同步、集群管理等。</a:t>
            </a:r>
            <a:endParaRPr lang="en-US" altLang="zh-CN" dirty="0"/>
          </a:p>
          <a:p>
            <a:r>
              <a:rPr lang="en-US" altLang="zh-CN" dirty="0" err="1"/>
              <a:t>ZooKeeper</a:t>
            </a:r>
            <a:r>
              <a:rPr lang="zh-CN" altLang="en-US" dirty="0"/>
              <a:t>易于编程，使用文件系统目录树作为数据模型，提供</a:t>
            </a:r>
            <a:r>
              <a:rPr lang="en-US" altLang="zh-CN" dirty="0"/>
              <a:t>Java</a:t>
            </a:r>
            <a:r>
              <a:rPr lang="zh-CN" altLang="en-US" dirty="0"/>
              <a:t>和</a:t>
            </a:r>
            <a:r>
              <a:rPr lang="en-US" altLang="zh-CN" dirty="0"/>
              <a:t>C</a:t>
            </a:r>
            <a:r>
              <a:rPr lang="zh-CN" altLang="en-US" dirty="0"/>
              <a:t>的编程接口。众所周知，协调服务非常容易出错，但却很难恢复正常，例如，协调服务很容易出现死锁。</a:t>
            </a:r>
            <a:r>
              <a:rPr lang="en-US" altLang="zh-CN" dirty="0" err="1"/>
              <a:t>ZooKeeper</a:t>
            </a:r>
            <a:r>
              <a:rPr lang="zh-CN" altLang="en-US" dirty="0"/>
              <a:t>的设计目标是将那些复杂且容易出错的分布式一致性服务封装起来，构成一个高效可靠的原语集，并以一系列简单易用的接口提供给用户使用。</a:t>
            </a:r>
          </a:p>
        </p:txBody>
      </p:sp>
      <p:pic>
        <p:nvPicPr>
          <p:cNvPr id="4" name="图片 3">
            <a:extLst>
              <a:ext uri="{FF2B5EF4-FFF2-40B4-BE49-F238E27FC236}">
                <a16:creationId xmlns:a16="http://schemas.microsoft.com/office/drawing/2014/main" id="{B557851F-CFCB-4347-990D-BC17AA02674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598672" y="412155"/>
            <a:ext cx="2392045" cy="717550"/>
          </a:xfrm>
          <a:prstGeom prst="rect">
            <a:avLst/>
          </a:prstGeom>
        </p:spPr>
      </p:pic>
    </p:spTree>
    <p:extLst>
      <p:ext uri="{BB962C8B-B14F-4D97-AF65-F5344CB8AC3E}">
        <p14:creationId xmlns:p14="http://schemas.microsoft.com/office/powerpoint/2010/main" val="3050200219"/>
      </p:ext>
    </p:extLst>
  </p:cSld>
  <p:clrMapOvr>
    <a:masterClrMapping/>
  </p:clrMapOvr>
  <p:transition spd="med">
    <p:pull/>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578F6-AA96-4238-A290-7DA42D26C911}"/>
              </a:ext>
            </a:extLst>
          </p:cNvPr>
          <p:cNvSpPr>
            <a:spLocks noGrp="1"/>
          </p:cNvSpPr>
          <p:nvPr>
            <p:ph type="title"/>
          </p:nvPr>
        </p:nvSpPr>
        <p:spPr/>
        <p:txBody>
          <a:bodyPr/>
          <a:lstStyle/>
          <a:p>
            <a:r>
              <a:rPr lang="en-US" altLang="zh-CN" dirty="0"/>
              <a:t>6.7  </a:t>
            </a:r>
            <a:r>
              <a:rPr lang="zh-CN" altLang="en-US" dirty="0"/>
              <a:t>实战</a:t>
            </a:r>
            <a:r>
              <a:rPr lang="en-US" altLang="zh-CN" dirty="0" err="1"/>
              <a:t>ZooKeeper</a:t>
            </a:r>
            <a:endParaRPr lang="zh-CN" altLang="en-US" dirty="0"/>
          </a:p>
        </p:txBody>
      </p:sp>
      <p:graphicFrame>
        <p:nvGraphicFramePr>
          <p:cNvPr id="4" name="内容占位符 3">
            <a:extLst>
              <a:ext uri="{FF2B5EF4-FFF2-40B4-BE49-F238E27FC236}">
                <a16:creationId xmlns:a16="http://schemas.microsoft.com/office/drawing/2014/main" id="{E5E1DC96-4904-4B9F-BA00-69378516A55F}"/>
              </a:ext>
            </a:extLst>
          </p:cNvPr>
          <p:cNvGraphicFramePr>
            <a:graphicFrameLocks noGrp="1"/>
          </p:cNvGraphicFramePr>
          <p:nvPr>
            <p:ph idx="1"/>
            <p:extLst>
              <p:ext uri="{D42A27DB-BD31-4B8C-83A1-F6EECF244321}">
                <p14:modId xmlns:p14="http://schemas.microsoft.com/office/powerpoint/2010/main" val="3724319845"/>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570700"/>
      </p:ext>
    </p:extLst>
  </p:cSld>
  <p:clrMapOvr>
    <a:masterClrMapping/>
  </p:clrMapOvr>
  <p:transition spd="med">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81879-E268-44D6-8EAE-4CB6F78C0A37}"/>
              </a:ext>
            </a:extLst>
          </p:cNvPr>
          <p:cNvSpPr>
            <a:spLocks noGrp="1"/>
          </p:cNvSpPr>
          <p:nvPr>
            <p:ph type="title"/>
          </p:nvPr>
        </p:nvSpPr>
        <p:spPr/>
        <p:txBody>
          <a:bodyPr/>
          <a:lstStyle/>
          <a:p>
            <a:r>
              <a:rPr lang="en-US" altLang="zh-CN" dirty="0"/>
              <a:t>6.7.1  </a:t>
            </a:r>
            <a:r>
              <a:rPr lang="en-US" altLang="zh-CN" dirty="0" err="1"/>
              <a:t>ZooKeeper</a:t>
            </a:r>
            <a:r>
              <a:rPr lang="zh-CN" altLang="zh-CN" dirty="0"/>
              <a:t>四字命令</a:t>
            </a:r>
            <a:endParaRPr lang="zh-CN" altLang="en-US" dirty="0"/>
          </a:p>
        </p:txBody>
      </p:sp>
      <p:graphicFrame>
        <p:nvGraphicFramePr>
          <p:cNvPr id="4" name="内容占位符 3">
            <a:extLst>
              <a:ext uri="{FF2B5EF4-FFF2-40B4-BE49-F238E27FC236}">
                <a16:creationId xmlns:a16="http://schemas.microsoft.com/office/drawing/2014/main" id="{1BA0B178-D13E-48DE-B234-F2D46F372413}"/>
              </a:ext>
            </a:extLst>
          </p:cNvPr>
          <p:cNvGraphicFramePr>
            <a:graphicFrameLocks noGrp="1"/>
          </p:cNvGraphicFramePr>
          <p:nvPr>
            <p:ph idx="1"/>
            <p:extLst>
              <p:ext uri="{D42A27DB-BD31-4B8C-83A1-F6EECF244321}">
                <p14:modId xmlns:p14="http://schemas.microsoft.com/office/powerpoint/2010/main" val="1353025259"/>
              </p:ext>
            </p:extLst>
          </p:nvPr>
        </p:nvGraphicFramePr>
        <p:xfrm>
          <a:off x="628650" y="1080929"/>
          <a:ext cx="7886700" cy="3569017"/>
        </p:xfrm>
        <a:graphic>
          <a:graphicData uri="http://schemas.openxmlformats.org/drawingml/2006/table">
            <a:tbl>
              <a:tblPr firstRow="1" firstCol="1" bandRow="1">
                <a:tableStyleId>{5C22544A-7EE6-4342-B048-85BDC9FD1C3A}</a:tableStyleId>
              </a:tblPr>
              <a:tblGrid>
                <a:gridCol w="1073298">
                  <a:extLst>
                    <a:ext uri="{9D8B030D-6E8A-4147-A177-3AD203B41FA5}">
                      <a16:colId xmlns:a16="http://schemas.microsoft.com/office/drawing/2014/main" val="2821107901"/>
                    </a:ext>
                  </a:extLst>
                </a:gridCol>
                <a:gridCol w="6813402">
                  <a:extLst>
                    <a:ext uri="{9D8B030D-6E8A-4147-A177-3AD203B41FA5}">
                      <a16:colId xmlns:a16="http://schemas.microsoft.com/office/drawing/2014/main" val="3141591630"/>
                    </a:ext>
                  </a:extLst>
                </a:gridCol>
              </a:tblGrid>
              <a:tr h="130492">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命令</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功能描述</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3313892507"/>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conf</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用于输出</a:t>
                      </a:r>
                      <a:r>
                        <a:rPr lang="en-US" sz="1000" kern="0" dirty="0" err="1">
                          <a:effectLst/>
                          <a:latin typeface="微软雅黑" panose="020B0503020204020204" pitchFamily="34" charset="-122"/>
                          <a:ea typeface="微软雅黑" panose="020B0503020204020204" pitchFamily="34" charset="-122"/>
                        </a:rPr>
                        <a:t>ZooKeeper</a:t>
                      </a:r>
                      <a:r>
                        <a:rPr lang="zh-CN" sz="1000" kern="0" dirty="0">
                          <a:effectLst/>
                          <a:latin typeface="微软雅黑" panose="020B0503020204020204" pitchFamily="34" charset="-122"/>
                          <a:ea typeface="微软雅黑" panose="020B0503020204020204" pitchFamily="34" charset="-122"/>
                        </a:rPr>
                        <a:t>服务器运行时使用的基本配置信息，包括</a:t>
                      </a:r>
                      <a:r>
                        <a:rPr lang="en-US" sz="1000" kern="0" dirty="0" err="1">
                          <a:effectLst/>
                          <a:latin typeface="微软雅黑" panose="020B0503020204020204" pitchFamily="34" charset="-122"/>
                          <a:ea typeface="微软雅黑" panose="020B0503020204020204" pitchFamily="34" charset="-122"/>
                        </a:rPr>
                        <a:t>clientPort</a:t>
                      </a:r>
                      <a:r>
                        <a:rPr lang="zh-CN" sz="1000" kern="0" dirty="0">
                          <a:effectLst/>
                          <a:latin typeface="微软雅黑" panose="020B0503020204020204" pitchFamily="34" charset="-122"/>
                          <a:ea typeface="微软雅黑" panose="020B0503020204020204" pitchFamily="34" charset="-122"/>
                        </a:rPr>
                        <a:t>、</a:t>
                      </a:r>
                      <a:r>
                        <a:rPr lang="en-US" sz="1000" kern="0" dirty="0" err="1">
                          <a:effectLst/>
                          <a:latin typeface="微软雅黑" panose="020B0503020204020204" pitchFamily="34" charset="-122"/>
                          <a:ea typeface="微软雅黑" panose="020B0503020204020204" pitchFamily="34" charset="-122"/>
                        </a:rPr>
                        <a:t>dataDir</a:t>
                      </a:r>
                      <a:r>
                        <a:rPr lang="zh-CN" sz="1000" kern="0" dirty="0">
                          <a:effectLst/>
                          <a:latin typeface="微软雅黑" panose="020B0503020204020204" pitchFamily="34" charset="-122"/>
                          <a:ea typeface="微软雅黑" panose="020B0503020204020204" pitchFamily="34" charset="-122"/>
                        </a:rPr>
                        <a:t>和</a:t>
                      </a:r>
                      <a:r>
                        <a:rPr lang="en-US" sz="1000" kern="0" dirty="0" err="1">
                          <a:effectLst/>
                          <a:latin typeface="微软雅黑" panose="020B0503020204020204" pitchFamily="34" charset="-122"/>
                          <a:ea typeface="微软雅黑" panose="020B0503020204020204" pitchFamily="34" charset="-122"/>
                        </a:rPr>
                        <a:t>tickTime</a:t>
                      </a:r>
                      <a:r>
                        <a:rPr lang="zh-CN" sz="1000" kern="0" dirty="0">
                          <a:effectLst/>
                          <a:latin typeface="微软雅黑" panose="020B0503020204020204" pitchFamily="34" charset="-122"/>
                          <a:ea typeface="微软雅黑" panose="020B0503020204020204" pitchFamily="34" charset="-122"/>
                        </a:rPr>
                        <a:t>等</a:t>
                      </a:r>
                      <a:endParaRPr lang="zh-CN" sz="1000" kern="100" dirty="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900624937"/>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cons</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用于输出当前这台服务器上所有客户端连接的详细信息，包括每个客户端的客户端</a:t>
                      </a:r>
                      <a:r>
                        <a:rPr lang="en-US" sz="1000" kern="0" dirty="0">
                          <a:effectLst/>
                          <a:latin typeface="微软雅黑" panose="020B0503020204020204" pitchFamily="34" charset="-122"/>
                          <a:ea typeface="微软雅黑" panose="020B0503020204020204" pitchFamily="34" charset="-122"/>
                        </a:rPr>
                        <a:t>IP</a:t>
                      </a:r>
                      <a:r>
                        <a:rPr lang="zh-CN" sz="1000" kern="0" dirty="0">
                          <a:effectLst/>
                          <a:latin typeface="微软雅黑" panose="020B0503020204020204" pitchFamily="34" charset="-122"/>
                          <a:ea typeface="微软雅黑" panose="020B0503020204020204" pitchFamily="34" charset="-122"/>
                        </a:rPr>
                        <a:t>、会话</a:t>
                      </a:r>
                      <a:r>
                        <a:rPr lang="en-US" sz="1000" kern="0" dirty="0">
                          <a:effectLst/>
                          <a:latin typeface="微软雅黑" panose="020B0503020204020204" pitchFamily="34" charset="-122"/>
                          <a:ea typeface="微软雅黑" panose="020B0503020204020204" pitchFamily="34" charset="-122"/>
                        </a:rPr>
                        <a:t>ID</a:t>
                      </a:r>
                      <a:r>
                        <a:rPr lang="zh-CN" sz="1000" kern="0" dirty="0">
                          <a:effectLst/>
                          <a:latin typeface="微软雅黑" panose="020B0503020204020204" pitchFamily="34" charset="-122"/>
                          <a:ea typeface="微软雅黑" panose="020B0503020204020204" pitchFamily="34" charset="-122"/>
                        </a:rPr>
                        <a:t>和最后一次与服务器交互的操作类型等</a:t>
                      </a:r>
                      <a:endParaRPr lang="zh-CN" sz="1000" kern="100" dirty="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2205649797"/>
                  </a:ext>
                </a:extLst>
              </a:tr>
              <a:tr h="130492">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crst</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功能性命令，用于重置所有的客户端连接统计信息</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52936184"/>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dump</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用于输出当前集群的所有会话信息，包括这些会话的会话</a:t>
                      </a:r>
                      <a:r>
                        <a:rPr lang="en-US" sz="1000" kern="0">
                          <a:effectLst/>
                          <a:latin typeface="微软雅黑" panose="020B0503020204020204" pitchFamily="34" charset="-122"/>
                          <a:ea typeface="微软雅黑" panose="020B0503020204020204" pitchFamily="34" charset="-122"/>
                        </a:rPr>
                        <a:t>ID</a:t>
                      </a:r>
                      <a:r>
                        <a:rPr lang="zh-CN" sz="1000" kern="0">
                          <a:effectLst/>
                          <a:latin typeface="微软雅黑" panose="020B0503020204020204" pitchFamily="34" charset="-122"/>
                          <a:ea typeface="微软雅黑" panose="020B0503020204020204" pitchFamily="34" charset="-122"/>
                        </a:rPr>
                        <a:t>，以及每个会话创建的临时节点等信息</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3249273185"/>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envi</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用于输出</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所在服务器运行时的环境信息，包括</a:t>
                      </a:r>
                      <a:r>
                        <a:rPr lang="en-US" sz="1000" kern="0">
                          <a:effectLst/>
                          <a:latin typeface="微软雅黑" panose="020B0503020204020204" pitchFamily="34" charset="-122"/>
                          <a:ea typeface="微软雅黑" panose="020B0503020204020204" pitchFamily="34" charset="-122"/>
                        </a:rPr>
                        <a:t>os.version</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java.version</a:t>
                      </a:r>
                      <a:r>
                        <a:rPr lang="zh-CN" sz="1000" kern="0">
                          <a:effectLst/>
                          <a:latin typeface="微软雅黑" panose="020B0503020204020204" pitchFamily="34" charset="-122"/>
                          <a:ea typeface="微软雅黑" panose="020B0503020204020204" pitchFamily="34" charset="-122"/>
                        </a:rPr>
                        <a:t>和</a:t>
                      </a:r>
                      <a:r>
                        <a:rPr lang="en-US" sz="1000" kern="0">
                          <a:effectLst/>
                          <a:latin typeface="微软雅黑" panose="020B0503020204020204" pitchFamily="34" charset="-122"/>
                          <a:ea typeface="微软雅黑" panose="020B0503020204020204" pitchFamily="34" charset="-122"/>
                        </a:rPr>
                        <a:t>user.home</a:t>
                      </a:r>
                      <a:r>
                        <a:rPr lang="zh-CN" sz="1000" kern="0">
                          <a:effectLst/>
                          <a:latin typeface="微软雅黑" panose="020B0503020204020204" pitchFamily="34" charset="-122"/>
                          <a:ea typeface="微软雅黑" panose="020B0503020204020204" pitchFamily="34" charset="-122"/>
                        </a:rPr>
                        <a:t>等</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3476562566"/>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mntr</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用于输出比</a:t>
                      </a:r>
                      <a:r>
                        <a:rPr lang="en-US" sz="1000" kern="0">
                          <a:effectLst/>
                          <a:latin typeface="微软雅黑" panose="020B0503020204020204" pitchFamily="34" charset="-122"/>
                          <a:ea typeface="微软雅黑" panose="020B0503020204020204" pitchFamily="34" charset="-122"/>
                        </a:rPr>
                        <a:t>stat</a:t>
                      </a:r>
                      <a:r>
                        <a:rPr lang="zh-CN" sz="1000" kern="0">
                          <a:effectLst/>
                          <a:latin typeface="微软雅黑" panose="020B0503020204020204" pitchFamily="34" charset="-122"/>
                          <a:ea typeface="微软雅黑" panose="020B0503020204020204" pitchFamily="34" charset="-122"/>
                        </a:rPr>
                        <a:t>命令更为详尽的服务器统计信息，包括请求处理的延迟情况、服务器内存数据库大小和集群的数据同步情况</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4042032163"/>
                  </a:ext>
                </a:extLst>
              </a:tr>
              <a:tr h="391477">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ruok</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用于输出当前</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服务器是否正在运行。该命令的名字非常有趣，其谐音正好是“</a:t>
                      </a:r>
                      <a:r>
                        <a:rPr lang="en-US" sz="1000" kern="0">
                          <a:effectLst/>
                          <a:latin typeface="微软雅黑" panose="020B0503020204020204" pitchFamily="34" charset="-122"/>
                          <a:ea typeface="微软雅黑" panose="020B0503020204020204" pitchFamily="34" charset="-122"/>
                        </a:rPr>
                        <a:t>Are you ok</a:t>
                      </a:r>
                      <a:r>
                        <a:rPr lang="zh-CN" sz="1000" kern="0">
                          <a:effectLst/>
                          <a:latin typeface="微软雅黑" panose="020B0503020204020204" pitchFamily="34" charset="-122"/>
                          <a:ea typeface="微软雅黑" panose="020B0503020204020204" pitchFamily="34" charset="-122"/>
                        </a:rPr>
                        <a:t>”。执行该命令后，如果当前</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服务器正在运行，那么返“</a:t>
                      </a:r>
                      <a:r>
                        <a:rPr lang="en-US" sz="1000" kern="0">
                          <a:effectLst/>
                          <a:latin typeface="微软雅黑" panose="020B0503020204020204" pitchFamily="34" charset="-122"/>
                          <a:ea typeface="微软雅黑" panose="020B0503020204020204" pitchFamily="34" charset="-122"/>
                        </a:rPr>
                        <a:t>imok</a:t>
                      </a:r>
                      <a:r>
                        <a:rPr lang="zh-CN" sz="1000" kern="0">
                          <a:effectLst/>
                          <a:latin typeface="微软雅黑" panose="020B0503020204020204" pitchFamily="34" charset="-122"/>
                          <a:ea typeface="微软雅黑" panose="020B0503020204020204" pitchFamily="34" charset="-122"/>
                        </a:rPr>
                        <a:t>”，否则没有任何响应输出</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2724911826"/>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stat</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用于获取</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服务器的运行时状态信息，包括基本的</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版本、打包信息、运行时角色、集群数据节点个数等信息</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1120863826"/>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srvr</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和</a:t>
                      </a:r>
                      <a:r>
                        <a:rPr lang="en-US" sz="1000" kern="0">
                          <a:effectLst/>
                          <a:latin typeface="微软雅黑" panose="020B0503020204020204" pitchFamily="34" charset="-122"/>
                          <a:ea typeface="微软雅黑" panose="020B0503020204020204" pitchFamily="34" charset="-122"/>
                        </a:rPr>
                        <a:t>stat</a:t>
                      </a:r>
                      <a:r>
                        <a:rPr lang="zh-CN" sz="1000" kern="0">
                          <a:effectLst/>
                          <a:latin typeface="微软雅黑" panose="020B0503020204020204" pitchFamily="34" charset="-122"/>
                          <a:ea typeface="微软雅黑" panose="020B0503020204020204" pitchFamily="34" charset="-122"/>
                        </a:rPr>
                        <a:t>命令的功能一致，唯一的区别是</a:t>
                      </a:r>
                      <a:r>
                        <a:rPr lang="en-US" sz="1000" kern="0">
                          <a:effectLst/>
                          <a:latin typeface="微软雅黑" panose="020B0503020204020204" pitchFamily="34" charset="-122"/>
                          <a:ea typeface="微软雅黑" panose="020B0503020204020204" pitchFamily="34" charset="-122"/>
                        </a:rPr>
                        <a:t>srvr</a:t>
                      </a:r>
                      <a:r>
                        <a:rPr lang="zh-CN" sz="1000" kern="0">
                          <a:effectLst/>
                          <a:latin typeface="微软雅黑" panose="020B0503020204020204" pitchFamily="34" charset="-122"/>
                          <a:ea typeface="微软雅黑" panose="020B0503020204020204" pitchFamily="34" charset="-122"/>
                        </a:rPr>
                        <a:t>不会将客户端的连接情况输出，仅仅输出服务器的自身信息</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2438385138"/>
                  </a:ext>
                </a:extLst>
              </a:tr>
              <a:tr h="130492">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srst</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功能性命令，用于重置所有服务器的统计信息</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2122931072"/>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wchc</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用于输出当前服务器上管理的</a:t>
                      </a:r>
                      <a:r>
                        <a:rPr lang="en-US" sz="1000" kern="0">
                          <a:effectLst/>
                          <a:latin typeface="微软雅黑" panose="020B0503020204020204" pitchFamily="34" charset="-122"/>
                          <a:ea typeface="微软雅黑" panose="020B0503020204020204" pitchFamily="34" charset="-122"/>
                        </a:rPr>
                        <a:t>Watcher</a:t>
                      </a:r>
                      <a:r>
                        <a:rPr lang="zh-CN" sz="1000" kern="0">
                          <a:effectLst/>
                          <a:latin typeface="微软雅黑" panose="020B0503020204020204" pitchFamily="34" charset="-122"/>
                          <a:ea typeface="微软雅黑" panose="020B0503020204020204" pitchFamily="34" charset="-122"/>
                        </a:rPr>
                        <a:t>的详细信息，以会话为单位进行归组，同时列出被该会话注册了</a:t>
                      </a:r>
                      <a:r>
                        <a:rPr lang="en-US" sz="1000" kern="0">
                          <a:effectLst/>
                          <a:latin typeface="微软雅黑" panose="020B0503020204020204" pitchFamily="34" charset="-122"/>
                          <a:ea typeface="微软雅黑" panose="020B0503020204020204" pitchFamily="34" charset="-122"/>
                        </a:rPr>
                        <a:t>Watcher</a:t>
                      </a:r>
                      <a:r>
                        <a:rPr lang="zh-CN" sz="1000" kern="0">
                          <a:effectLst/>
                          <a:latin typeface="微软雅黑" panose="020B0503020204020204" pitchFamily="34" charset="-122"/>
                          <a:ea typeface="微软雅黑" panose="020B0503020204020204" pitchFamily="34" charset="-122"/>
                        </a:rPr>
                        <a:t>的节点路径</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1015301010"/>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wchp</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和</a:t>
                      </a:r>
                      <a:r>
                        <a:rPr lang="en-US" sz="1000" kern="0">
                          <a:effectLst/>
                          <a:latin typeface="微软雅黑" panose="020B0503020204020204" pitchFamily="34" charset="-122"/>
                          <a:ea typeface="微软雅黑" panose="020B0503020204020204" pitchFamily="34" charset="-122"/>
                        </a:rPr>
                        <a:t>wchc</a:t>
                      </a:r>
                      <a:r>
                        <a:rPr lang="zh-CN" sz="1000" kern="0">
                          <a:effectLst/>
                          <a:latin typeface="微软雅黑" panose="020B0503020204020204" pitchFamily="34" charset="-122"/>
                          <a:ea typeface="微软雅黑" panose="020B0503020204020204" pitchFamily="34" charset="-122"/>
                        </a:rPr>
                        <a:t>命令非常类似，也是用于输出当前服务器上管理的</a:t>
                      </a:r>
                      <a:r>
                        <a:rPr lang="en-US" sz="1000" kern="0">
                          <a:effectLst/>
                          <a:latin typeface="微软雅黑" panose="020B0503020204020204" pitchFamily="34" charset="-122"/>
                          <a:ea typeface="微软雅黑" panose="020B0503020204020204" pitchFamily="34" charset="-122"/>
                        </a:rPr>
                        <a:t>Watcher</a:t>
                      </a:r>
                      <a:r>
                        <a:rPr lang="zh-CN" sz="1000" kern="0">
                          <a:effectLst/>
                          <a:latin typeface="微软雅黑" panose="020B0503020204020204" pitchFamily="34" charset="-122"/>
                          <a:ea typeface="微软雅黑" panose="020B0503020204020204" pitchFamily="34" charset="-122"/>
                        </a:rPr>
                        <a:t>的详细信息，不同点在于</a:t>
                      </a:r>
                      <a:r>
                        <a:rPr lang="en-US" sz="1000" kern="0">
                          <a:effectLst/>
                          <a:latin typeface="微软雅黑" panose="020B0503020204020204" pitchFamily="34" charset="-122"/>
                          <a:ea typeface="微软雅黑" panose="020B0503020204020204" pitchFamily="34" charset="-122"/>
                        </a:rPr>
                        <a:t>wchp</a:t>
                      </a:r>
                      <a:r>
                        <a:rPr lang="zh-CN" sz="1000" kern="0">
                          <a:effectLst/>
                          <a:latin typeface="微软雅黑" panose="020B0503020204020204" pitchFamily="34" charset="-122"/>
                          <a:ea typeface="微软雅黑" panose="020B0503020204020204" pitchFamily="34" charset="-122"/>
                        </a:rPr>
                        <a:t>命令的输出信息以节点路径为单位进行归组</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1564654512"/>
                  </a:ext>
                </a:extLst>
              </a:tr>
              <a:tr h="130492">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wchs</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用于输出当前服务器上管理的</a:t>
                      </a:r>
                      <a:r>
                        <a:rPr lang="en-US" sz="1000" kern="0" dirty="0">
                          <a:effectLst/>
                          <a:latin typeface="微软雅黑" panose="020B0503020204020204" pitchFamily="34" charset="-122"/>
                          <a:ea typeface="微软雅黑" panose="020B0503020204020204" pitchFamily="34" charset="-122"/>
                        </a:rPr>
                        <a:t>Watcher</a:t>
                      </a:r>
                      <a:r>
                        <a:rPr lang="zh-CN" sz="1000" kern="0" dirty="0">
                          <a:effectLst/>
                          <a:latin typeface="微软雅黑" panose="020B0503020204020204" pitchFamily="34" charset="-122"/>
                          <a:ea typeface="微软雅黑" panose="020B0503020204020204" pitchFamily="34" charset="-122"/>
                        </a:rPr>
                        <a:t>的概要信息</a:t>
                      </a:r>
                      <a:endParaRPr lang="zh-CN" sz="1000" kern="100" dirty="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2800577126"/>
                  </a:ext>
                </a:extLst>
              </a:tr>
            </a:tbl>
          </a:graphicData>
        </a:graphic>
      </p:graphicFrame>
    </p:spTree>
    <p:extLst>
      <p:ext uri="{BB962C8B-B14F-4D97-AF65-F5344CB8AC3E}">
        <p14:creationId xmlns:p14="http://schemas.microsoft.com/office/powerpoint/2010/main" val="2837468055"/>
      </p:ext>
    </p:extLst>
  </p:cSld>
  <p:clrMapOvr>
    <a:masterClrMapping/>
  </p:clrMapOvr>
  <p:transition spd="med">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81879-E268-44D6-8EAE-4CB6F78C0A37}"/>
              </a:ext>
            </a:extLst>
          </p:cNvPr>
          <p:cNvSpPr>
            <a:spLocks noGrp="1"/>
          </p:cNvSpPr>
          <p:nvPr>
            <p:ph type="title"/>
          </p:nvPr>
        </p:nvSpPr>
        <p:spPr/>
        <p:txBody>
          <a:bodyPr/>
          <a:lstStyle/>
          <a:p>
            <a:r>
              <a:rPr lang="en-US" altLang="zh-CN" dirty="0"/>
              <a:t>6.7.1  </a:t>
            </a:r>
            <a:r>
              <a:rPr lang="en-US" altLang="zh-CN" dirty="0" err="1"/>
              <a:t>ZooKeeper</a:t>
            </a:r>
            <a:r>
              <a:rPr lang="zh-CN" altLang="zh-CN" dirty="0"/>
              <a:t>四字命令</a:t>
            </a:r>
            <a:endParaRPr lang="zh-CN" altLang="en-US" dirty="0"/>
          </a:p>
        </p:txBody>
      </p:sp>
      <p:sp>
        <p:nvSpPr>
          <p:cNvPr id="5" name="内容占位符 4">
            <a:extLst>
              <a:ext uri="{FF2B5EF4-FFF2-40B4-BE49-F238E27FC236}">
                <a16:creationId xmlns:a16="http://schemas.microsoft.com/office/drawing/2014/main" id="{630F344B-DCE3-4200-831F-CCF4EBDB6132}"/>
              </a:ext>
            </a:extLst>
          </p:cNvPr>
          <p:cNvSpPr>
            <a:spLocks noGrp="1"/>
          </p:cNvSpPr>
          <p:nvPr>
            <p:ph idx="1"/>
          </p:nvPr>
        </p:nvSpPr>
        <p:spPr/>
        <p:txBody>
          <a:bodyPr/>
          <a:lstStyle/>
          <a:p>
            <a:r>
              <a:rPr lang="zh-CN" altLang="en-US" dirty="0"/>
              <a:t>使用方式</a:t>
            </a:r>
            <a:endParaRPr lang="en-US" altLang="zh-CN" dirty="0"/>
          </a:p>
          <a:p>
            <a:pPr lvl="1"/>
            <a:r>
              <a:rPr lang="zh-CN" altLang="en-US" dirty="0"/>
              <a:t>方式</a:t>
            </a:r>
            <a:r>
              <a:rPr lang="en-US" altLang="zh-CN" dirty="0"/>
              <a:t>1</a:t>
            </a:r>
            <a:r>
              <a:rPr lang="zh-CN" altLang="en-US" dirty="0"/>
              <a:t>：</a:t>
            </a:r>
            <a:r>
              <a:rPr lang="en-US" altLang="zh-CN" dirty="0"/>
              <a:t>Telnet</a:t>
            </a:r>
            <a:r>
              <a:rPr lang="zh-CN" altLang="zh-CN" dirty="0"/>
              <a:t>方式</a:t>
            </a:r>
            <a:endParaRPr lang="zh-CN" altLang="en-US" dirty="0"/>
          </a:p>
        </p:txBody>
      </p:sp>
      <p:pic>
        <p:nvPicPr>
          <p:cNvPr id="6" name="图片 5">
            <a:extLst>
              <a:ext uri="{FF2B5EF4-FFF2-40B4-BE49-F238E27FC236}">
                <a16:creationId xmlns:a16="http://schemas.microsoft.com/office/drawing/2014/main" id="{06CA25E5-7F17-46C1-B817-7193ABBC275C}"/>
              </a:ext>
            </a:extLst>
          </p:cNvPr>
          <p:cNvPicPr/>
          <p:nvPr/>
        </p:nvPicPr>
        <p:blipFill>
          <a:blip r:embed="rId2"/>
          <a:stretch>
            <a:fillRect/>
          </a:stretch>
        </p:blipFill>
        <p:spPr>
          <a:xfrm>
            <a:off x="1934845" y="2028826"/>
            <a:ext cx="5274310" cy="2705100"/>
          </a:xfrm>
          <a:prstGeom prst="rect">
            <a:avLst/>
          </a:prstGeom>
        </p:spPr>
      </p:pic>
    </p:spTree>
    <p:extLst>
      <p:ext uri="{BB962C8B-B14F-4D97-AF65-F5344CB8AC3E}">
        <p14:creationId xmlns:p14="http://schemas.microsoft.com/office/powerpoint/2010/main" val="753675684"/>
      </p:ext>
    </p:extLst>
  </p:cSld>
  <p:clrMapOvr>
    <a:masterClrMapping/>
  </p:clrMapOvr>
  <p:transition spd="med">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81879-E268-44D6-8EAE-4CB6F78C0A37}"/>
              </a:ext>
            </a:extLst>
          </p:cNvPr>
          <p:cNvSpPr>
            <a:spLocks noGrp="1"/>
          </p:cNvSpPr>
          <p:nvPr>
            <p:ph type="title"/>
          </p:nvPr>
        </p:nvSpPr>
        <p:spPr/>
        <p:txBody>
          <a:bodyPr/>
          <a:lstStyle/>
          <a:p>
            <a:r>
              <a:rPr lang="en-US" altLang="zh-CN" dirty="0"/>
              <a:t>6.7.1  </a:t>
            </a:r>
            <a:r>
              <a:rPr lang="en-US" altLang="zh-CN" dirty="0" err="1"/>
              <a:t>ZooKeeper</a:t>
            </a:r>
            <a:r>
              <a:rPr lang="zh-CN" altLang="zh-CN" dirty="0"/>
              <a:t>四字命令</a:t>
            </a:r>
            <a:endParaRPr lang="zh-CN" altLang="en-US" dirty="0"/>
          </a:p>
        </p:txBody>
      </p:sp>
      <p:sp>
        <p:nvSpPr>
          <p:cNvPr id="5" name="内容占位符 4">
            <a:extLst>
              <a:ext uri="{FF2B5EF4-FFF2-40B4-BE49-F238E27FC236}">
                <a16:creationId xmlns:a16="http://schemas.microsoft.com/office/drawing/2014/main" id="{630F344B-DCE3-4200-831F-CCF4EBDB6132}"/>
              </a:ext>
            </a:extLst>
          </p:cNvPr>
          <p:cNvSpPr>
            <a:spLocks noGrp="1"/>
          </p:cNvSpPr>
          <p:nvPr>
            <p:ph idx="1"/>
          </p:nvPr>
        </p:nvSpPr>
        <p:spPr/>
        <p:txBody>
          <a:bodyPr/>
          <a:lstStyle/>
          <a:p>
            <a:r>
              <a:rPr lang="zh-CN" altLang="en-US" dirty="0"/>
              <a:t>使用方式</a:t>
            </a:r>
            <a:endParaRPr lang="en-US" altLang="zh-CN" dirty="0"/>
          </a:p>
          <a:p>
            <a:pPr lvl="1"/>
            <a:r>
              <a:rPr lang="zh-CN" altLang="en-US" dirty="0"/>
              <a:t>方式</a:t>
            </a:r>
            <a:r>
              <a:rPr lang="en-US" altLang="zh-CN" dirty="0"/>
              <a:t>2</a:t>
            </a:r>
            <a:r>
              <a:rPr lang="zh-CN" altLang="en-US" dirty="0"/>
              <a:t>：</a:t>
            </a:r>
            <a:r>
              <a:rPr lang="en-US" altLang="zh-CN" dirty="0" err="1"/>
              <a:t>nc</a:t>
            </a:r>
            <a:r>
              <a:rPr lang="zh-CN" altLang="zh-CN" dirty="0"/>
              <a:t>方式，命令语法如下所示：</a:t>
            </a:r>
          </a:p>
          <a:p>
            <a:pPr marL="342900" lvl="1" indent="0">
              <a:buNone/>
            </a:pPr>
            <a:r>
              <a:rPr lang="en-US" altLang="zh-CN" i="1" dirty="0"/>
              <a:t>echo {command} | </a:t>
            </a:r>
            <a:r>
              <a:rPr lang="en-US" altLang="zh-CN" i="1" dirty="0" err="1"/>
              <a:t>nc</a:t>
            </a:r>
            <a:r>
              <a:rPr lang="en-US" altLang="zh-CN" i="1" dirty="0"/>
              <a:t> {host} 2181</a:t>
            </a:r>
            <a:endParaRPr lang="zh-CN" altLang="zh-CN" i="1" dirty="0"/>
          </a:p>
        </p:txBody>
      </p:sp>
      <p:pic>
        <p:nvPicPr>
          <p:cNvPr id="7" name="图片 6">
            <a:extLst>
              <a:ext uri="{FF2B5EF4-FFF2-40B4-BE49-F238E27FC236}">
                <a16:creationId xmlns:a16="http://schemas.microsoft.com/office/drawing/2014/main" id="{82911FAB-96E3-46BC-AA18-52A2191F7C65}"/>
              </a:ext>
            </a:extLst>
          </p:cNvPr>
          <p:cNvPicPr/>
          <p:nvPr/>
        </p:nvPicPr>
        <p:blipFill>
          <a:blip r:embed="rId2"/>
          <a:stretch>
            <a:fillRect/>
          </a:stretch>
        </p:blipFill>
        <p:spPr>
          <a:xfrm>
            <a:off x="1934845" y="2541668"/>
            <a:ext cx="5274310" cy="2091055"/>
          </a:xfrm>
          <a:prstGeom prst="rect">
            <a:avLst/>
          </a:prstGeom>
        </p:spPr>
      </p:pic>
    </p:spTree>
    <p:extLst>
      <p:ext uri="{BB962C8B-B14F-4D97-AF65-F5344CB8AC3E}">
        <p14:creationId xmlns:p14="http://schemas.microsoft.com/office/powerpoint/2010/main" val="216800006"/>
      </p:ext>
    </p:extLst>
  </p:cSld>
  <p:clrMapOvr>
    <a:masterClrMapping/>
  </p:clrMapOvr>
  <p:transition spd="med">
    <p:pull/>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26824-07EB-4F98-95E0-72602C7FC16A}"/>
              </a:ext>
            </a:extLst>
          </p:cNvPr>
          <p:cNvSpPr>
            <a:spLocks noGrp="1"/>
          </p:cNvSpPr>
          <p:nvPr>
            <p:ph type="title"/>
          </p:nvPr>
        </p:nvSpPr>
        <p:spPr/>
        <p:txBody>
          <a:bodyPr/>
          <a:lstStyle/>
          <a:p>
            <a:r>
              <a:rPr lang="en-US" altLang="zh-CN" dirty="0"/>
              <a:t>6.7.2  </a:t>
            </a:r>
            <a:r>
              <a:rPr lang="en-US" altLang="zh-CN" dirty="0" err="1"/>
              <a:t>ZooKeeper</a:t>
            </a:r>
            <a:r>
              <a:rPr lang="en-US" altLang="zh-CN" dirty="0"/>
              <a:t> Shell</a:t>
            </a:r>
            <a:endParaRPr lang="zh-CN" altLang="en-US" dirty="0"/>
          </a:p>
        </p:txBody>
      </p:sp>
      <p:sp>
        <p:nvSpPr>
          <p:cNvPr id="3" name="内容占位符 2">
            <a:extLst>
              <a:ext uri="{FF2B5EF4-FFF2-40B4-BE49-F238E27FC236}">
                <a16:creationId xmlns:a16="http://schemas.microsoft.com/office/drawing/2014/main" id="{81336B36-4F8D-40D7-A74A-7B93C6FECDC8}"/>
              </a:ext>
            </a:extLst>
          </p:cNvPr>
          <p:cNvSpPr>
            <a:spLocks noGrp="1"/>
          </p:cNvSpPr>
          <p:nvPr>
            <p:ph idx="1"/>
          </p:nvPr>
        </p:nvSpPr>
        <p:spPr/>
        <p:txBody>
          <a:bodyPr/>
          <a:lstStyle/>
          <a:p>
            <a:r>
              <a:rPr lang="en-US" altLang="zh-CN" dirty="0"/>
              <a:t>1. </a:t>
            </a:r>
            <a:r>
              <a:rPr lang="zh-CN" altLang="zh-CN" dirty="0"/>
              <a:t>服务器命令行工具</a:t>
            </a:r>
            <a:r>
              <a:rPr lang="en-US" altLang="zh-CN" dirty="0"/>
              <a:t>zkServer.sh</a:t>
            </a:r>
          </a:p>
          <a:p>
            <a:endParaRPr lang="en-US" altLang="zh-CN" dirty="0"/>
          </a:p>
          <a:p>
            <a:endParaRPr lang="en-US" altLang="zh-CN" dirty="0"/>
          </a:p>
          <a:p>
            <a:pPr lvl="1"/>
            <a:endParaRPr lang="en-US" altLang="zh-CN" dirty="0"/>
          </a:p>
          <a:p>
            <a:pPr lvl="1"/>
            <a:r>
              <a:rPr lang="zh-CN" altLang="zh-CN" dirty="0"/>
              <a:t>常用选项功能如下：</a:t>
            </a:r>
          </a:p>
          <a:p>
            <a:pPr lvl="2"/>
            <a:r>
              <a:rPr lang="zh-CN" altLang="zh-CN" dirty="0"/>
              <a:t>（</a:t>
            </a:r>
            <a:r>
              <a:rPr lang="en-US" altLang="zh-CN" dirty="0"/>
              <a:t>1</a:t>
            </a:r>
            <a:r>
              <a:rPr lang="zh-CN" altLang="zh-CN" dirty="0"/>
              <a:t>）</a:t>
            </a:r>
            <a:r>
              <a:rPr lang="en-US" altLang="zh-CN" dirty="0"/>
              <a:t>start</a:t>
            </a:r>
            <a:r>
              <a:rPr lang="zh-CN" altLang="zh-CN" dirty="0"/>
              <a:t>：启动</a:t>
            </a:r>
            <a:r>
              <a:rPr lang="en-US" altLang="zh-CN" dirty="0" err="1"/>
              <a:t>ZooKeeper</a:t>
            </a:r>
            <a:r>
              <a:rPr lang="zh-CN" altLang="zh-CN" dirty="0"/>
              <a:t>服务。</a:t>
            </a:r>
          </a:p>
          <a:p>
            <a:pPr lvl="2"/>
            <a:r>
              <a:rPr lang="zh-CN" altLang="zh-CN" dirty="0"/>
              <a:t>（</a:t>
            </a:r>
            <a:r>
              <a:rPr lang="en-US" altLang="zh-CN" dirty="0"/>
              <a:t>2</a:t>
            </a:r>
            <a:r>
              <a:rPr lang="zh-CN" altLang="zh-CN" dirty="0"/>
              <a:t>）</a:t>
            </a:r>
            <a:r>
              <a:rPr lang="en-US" altLang="zh-CN" dirty="0"/>
              <a:t>stop</a:t>
            </a:r>
            <a:r>
              <a:rPr lang="zh-CN" altLang="zh-CN" dirty="0"/>
              <a:t>：停止</a:t>
            </a:r>
            <a:r>
              <a:rPr lang="en-US" altLang="zh-CN" dirty="0" err="1"/>
              <a:t>ZooKeeper</a:t>
            </a:r>
            <a:r>
              <a:rPr lang="zh-CN" altLang="zh-CN" dirty="0"/>
              <a:t>服务。</a:t>
            </a:r>
          </a:p>
          <a:p>
            <a:pPr lvl="2"/>
            <a:r>
              <a:rPr lang="zh-CN" altLang="zh-CN" dirty="0"/>
              <a:t>（</a:t>
            </a:r>
            <a:r>
              <a:rPr lang="en-US" altLang="zh-CN" dirty="0"/>
              <a:t>3</a:t>
            </a:r>
            <a:r>
              <a:rPr lang="zh-CN" altLang="zh-CN" dirty="0"/>
              <a:t>）</a:t>
            </a:r>
            <a:r>
              <a:rPr lang="en-US" altLang="zh-CN" dirty="0"/>
              <a:t>restart</a:t>
            </a:r>
            <a:r>
              <a:rPr lang="zh-CN" altLang="zh-CN" dirty="0"/>
              <a:t>：重启</a:t>
            </a:r>
            <a:r>
              <a:rPr lang="en-US" altLang="zh-CN" dirty="0" err="1"/>
              <a:t>ZooKeeper</a:t>
            </a:r>
            <a:r>
              <a:rPr lang="zh-CN" altLang="zh-CN" dirty="0"/>
              <a:t>服务。</a:t>
            </a:r>
          </a:p>
          <a:p>
            <a:pPr lvl="2"/>
            <a:r>
              <a:rPr lang="zh-CN" altLang="zh-CN" dirty="0"/>
              <a:t>（</a:t>
            </a:r>
            <a:r>
              <a:rPr lang="en-US" altLang="zh-CN" dirty="0"/>
              <a:t>4</a:t>
            </a:r>
            <a:r>
              <a:rPr lang="zh-CN" altLang="zh-CN" dirty="0"/>
              <a:t>）</a:t>
            </a:r>
            <a:r>
              <a:rPr lang="en-US" altLang="zh-CN" dirty="0"/>
              <a:t>status</a:t>
            </a:r>
            <a:r>
              <a:rPr lang="zh-CN" altLang="zh-CN" dirty="0"/>
              <a:t>：查看</a:t>
            </a:r>
            <a:r>
              <a:rPr lang="en-US" altLang="zh-CN" dirty="0" err="1"/>
              <a:t>ZooKeeper</a:t>
            </a:r>
            <a:r>
              <a:rPr lang="zh-CN" altLang="zh-CN" dirty="0"/>
              <a:t>状态。</a:t>
            </a:r>
          </a:p>
          <a:p>
            <a:endParaRPr lang="zh-CN" altLang="en-US" dirty="0"/>
          </a:p>
        </p:txBody>
      </p:sp>
      <p:pic>
        <p:nvPicPr>
          <p:cNvPr id="4" name="图片 3">
            <a:extLst>
              <a:ext uri="{FF2B5EF4-FFF2-40B4-BE49-F238E27FC236}">
                <a16:creationId xmlns:a16="http://schemas.microsoft.com/office/drawing/2014/main" id="{78EEA0C4-C3A9-48B5-A643-2A5C3AD48EF9}"/>
              </a:ext>
            </a:extLst>
          </p:cNvPr>
          <p:cNvPicPr/>
          <p:nvPr/>
        </p:nvPicPr>
        <p:blipFill>
          <a:blip r:embed="rId2"/>
          <a:stretch>
            <a:fillRect/>
          </a:stretch>
        </p:blipFill>
        <p:spPr>
          <a:xfrm>
            <a:off x="628650" y="1886150"/>
            <a:ext cx="5274310" cy="804545"/>
          </a:xfrm>
          <a:prstGeom prst="rect">
            <a:avLst/>
          </a:prstGeom>
        </p:spPr>
      </p:pic>
    </p:spTree>
    <p:extLst>
      <p:ext uri="{BB962C8B-B14F-4D97-AF65-F5344CB8AC3E}">
        <p14:creationId xmlns:p14="http://schemas.microsoft.com/office/powerpoint/2010/main" val="86227021"/>
      </p:ext>
    </p:extLst>
  </p:cSld>
  <p:clrMapOvr>
    <a:masterClrMapping/>
  </p:clrMapOvr>
  <p:transition spd="med">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26824-07EB-4F98-95E0-72602C7FC16A}"/>
              </a:ext>
            </a:extLst>
          </p:cNvPr>
          <p:cNvSpPr>
            <a:spLocks noGrp="1"/>
          </p:cNvSpPr>
          <p:nvPr>
            <p:ph type="title"/>
          </p:nvPr>
        </p:nvSpPr>
        <p:spPr/>
        <p:txBody>
          <a:bodyPr/>
          <a:lstStyle/>
          <a:p>
            <a:r>
              <a:rPr lang="en-US" altLang="zh-CN" dirty="0"/>
              <a:t>6.7.2  </a:t>
            </a:r>
            <a:r>
              <a:rPr lang="en-US" altLang="zh-CN" dirty="0" err="1"/>
              <a:t>ZooKeeper</a:t>
            </a:r>
            <a:r>
              <a:rPr lang="en-US" altLang="zh-CN" dirty="0"/>
              <a:t> Shell</a:t>
            </a:r>
            <a:endParaRPr lang="zh-CN" altLang="en-US" dirty="0"/>
          </a:p>
        </p:txBody>
      </p:sp>
      <p:sp>
        <p:nvSpPr>
          <p:cNvPr id="3" name="内容占位符 2">
            <a:extLst>
              <a:ext uri="{FF2B5EF4-FFF2-40B4-BE49-F238E27FC236}">
                <a16:creationId xmlns:a16="http://schemas.microsoft.com/office/drawing/2014/main" id="{81336B36-4F8D-40D7-A74A-7B93C6FECDC8}"/>
              </a:ext>
            </a:extLst>
          </p:cNvPr>
          <p:cNvSpPr>
            <a:spLocks noGrp="1"/>
          </p:cNvSpPr>
          <p:nvPr>
            <p:ph idx="1"/>
          </p:nvPr>
        </p:nvSpPr>
        <p:spPr/>
        <p:txBody>
          <a:bodyPr>
            <a:normAutofit/>
          </a:bodyPr>
          <a:lstStyle/>
          <a:p>
            <a:r>
              <a:rPr lang="en-US" altLang="zh-CN" dirty="0"/>
              <a:t>2. </a:t>
            </a:r>
            <a:r>
              <a:rPr lang="zh-CN" altLang="zh-CN" dirty="0"/>
              <a:t>客户端命令行工具</a:t>
            </a:r>
            <a:r>
              <a:rPr lang="en-US" altLang="zh-CN" dirty="0"/>
              <a:t>zkCli.sh</a:t>
            </a:r>
          </a:p>
          <a:p>
            <a:pPr lvl="1"/>
            <a:r>
              <a:rPr lang="en-US" altLang="zh-CN" dirty="0"/>
              <a:t>zkCli.sh</a:t>
            </a:r>
            <a:r>
              <a:rPr lang="zh-CN" altLang="zh-CN" dirty="0"/>
              <a:t>用于对</a:t>
            </a:r>
            <a:r>
              <a:rPr lang="en-US" altLang="zh-CN" dirty="0" err="1"/>
              <a:t>ZooKeeper</a:t>
            </a:r>
            <a:r>
              <a:rPr lang="zh-CN" altLang="zh-CN" dirty="0"/>
              <a:t>文件系统中数据节点进行新建、查看或删除等操作，进入客户端命令行的方法有如下几种：</a:t>
            </a:r>
          </a:p>
          <a:p>
            <a:pPr lvl="1"/>
            <a:r>
              <a:rPr lang="zh-CN" altLang="zh-CN" dirty="0"/>
              <a:t>（</a:t>
            </a:r>
            <a:r>
              <a:rPr lang="en-US" altLang="zh-CN" dirty="0"/>
              <a:t>1</a:t>
            </a:r>
            <a:r>
              <a:rPr lang="zh-CN" altLang="zh-CN" dirty="0"/>
              <a:t>）连接本地</a:t>
            </a:r>
            <a:r>
              <a:rPr lang="en-US" altLang="zh-CN" dirty="0" err="1"/>
              <a:t>ZooKeeper</a:t>
            </a:r>
            <a:r>
              <a:rPr lang="zh-CN" altLang="zh-CN" dirty="0"/>
              <a:t>服务器</a:t>
            </a:r>
          </a:p>
          <a:p>
            <a:pPr lvl="2"/>
            <a:r>
              <a:rPr lang="zh-CN" altLang="zh-CN" dirty="0"/>
              <a:t>使用命令“</a:t>
            </a:r>
            <a:r>
              <a:rPr lang="en-US" altLang="zh-CN" dirty="0"/>
              <a:t>zkCli.sh</a:t>
            </a:r>
            <a:r>
              <a:rPr lang="zh-CN" altLang="zh-CN" dirty="0"/>
              <a:t>”即可连接到本地</a:t>
            </a:r>
            <a:r>
              <a:rPr lang="en-US" altLang="zh-CN" dirty="0" err="1"/>
              <a:t>ZooKeeper</a:t>
            </a:r>
            <a:r>
              <a:rPr lang="zh-CN" altLang="zh-CN" dirty="0"/>
              <a:t>服务器，命令中没有显式指定</a:t>
            </a:r>
            <a:r>
              <a:rPr lang="en-US" altLang="zh-CN" dirty="0" err="1"/>
              <a:t>ZooKeeper</a:t>
            </a:r>
            <a:r>
              <a:rPr lang="zh-CN" altLang="zh-CN" dirty="0"/>
              <a:t>服务器地址，那么默认是本地</a:t>
            </a:r>
            <a:r>
              <a:rPr lang="en-US" altLang="zh-CN" dirty="0" err="1"/>
              <a:t>ZooKeeper</a:t>
            </a:r>
            <a:r>
              <a:rPr lang="zh-CN" altLang="zh-CN" dirty="0"/>
              <a:t>服务器。使用效果如下所示。</a:t>
            </a:r>
          </a:p>
          <a:p>
            <a:pPr marL="685800" lvl="2" indent="0">
              <a:buNone/>
            </a:pPr>
            <a:r>
              <a:rPr lang="en-US" altLang="zh-CN" i="1" dirty="0"/>
              <a:t>[</a:t>
            </a:r>
            <a:r>
              <a:rPr lang="en-US" altLang="zh-CN" i="1" dirty="0" err="1"/>
              <a:t>xuluhui@master</a:t>
            </a:r>
            <a:r>
              <a:rPr lang="en-US" altLang="zh-CN" i="1" dirty="0"/>
              <a:t> ~]$ zkCli.sh</a:t>
            </a:r>
            <a:endParaRPr lang="zh-CN" altLang="zh-CN" i="1" dirty="0"/>
          </a:p>
          <a:p>
            <a:pPr marL="685800" lvl="2" indent="0">
              <a:buNone/>
            </a:pPr>
            <a:r>
              <a:rPr lang="en-US" altLang="zh-CN" i="1" dirty="0"/>
              <a:t>[</a:t>
            </a:r>
            <a:r>
              <a:rPr lang="en-US" altLang="zh-CN" i="1" dirty="0" err="1"/>
              <a:t>zk</a:t>
            </a:r>
            <a:r>
              <a:rPr lang="en-US" altLang="zh-CN" i="1" dirty="0"/>
              <a:t>: localhost:2181(CONNECTED) 0]</a:t>
            </a:r>
            <a:endParaRPr lang="zh-CN" altLang="zh-CN" i="1" dirty="0"/>
          </a:p>
        </p:txBody>
      </p:sp>
    </p:spTree>
    <p:extLst>
      <p:ext uri="{BB962C8B-B14F-4D97-AF65-F5344CB8AC3E}">
        <p14:creationId xmlns:p14="http://schemas.microsoft.com/office/powerpoint/2010/main" val="1227914788"/>
      </p:ext>
    </p:extLst>
  </p:cSld>
  <p:clrMapOvr>
    <a:masterClrMapping/>
  </p:clrMapOvr>
  <p:transition spd="med">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26824-07EB-4F98-95E0-72602C7FC16A}"/>
              </a:ext>
            </a:extLst>
          </p:cNvPr>
          <p:cNvSpPr>
            <a:spLocks noGrp="1"/>
          </p:cNvSpPr>
          <p:nvPr>
            <p:ph type="title"/>
          </p:nvPr>
        </p:nvSpPr>
        <p:spPr/>
        <p:txBody>
          <a:bodyPr/>
          <a:lstStyle/>
          <a:p>
            <a:r>
              <a:rPr lang="en-US" altLang="zh-CN" dirty="0"/>
              <a:t>6.7.2  </a:t>
            </a:r>
            <a:r>
              <a:rPr lang="en-US" altLang="zh-CN" dirty="0" err="1"/>
              <a:t>ZooKeeper</a:t>
            </a:r>
            <a:r>
              <a:rPr lang="en-US" altLang="zh-CN" dirty="0"/>
              <a:t> Shell</a:t>
            </a:r>
            <a:endParaRPr lang="zh-CN" altLang="en-US" dirty="0"/>
          </a:p>
        </p:txBody>
      </p:sp>
      <p:sp>
        <p:nvSpPr>
          <p:cNvPr id="3" name="内容占位符 2">
            <a:extLst>
              <a:ext uri="{FF2B5EF4-FFF2-40B4-BE49-F238E27FC236}">
                <a16:creationId xmlns:a16="http://schemas.microsoft.com/office/drawing/2014/main" id="{81336B36-4F8D-40D7-A74A-7B93C6FECDC8}"/>
              </a:ext>
            </a:extLst>
          </p:cNvPr>
          <p:cNvSpPr>
            <a:spLocks noGrp="1"/>
          </p:cNvSpPr>
          <p:nvPr>
            <p:ph idx="1"/>
          </p:nvPr>
        </p:nvSpPr>
        <p:spPr/>
        <p:txBody>
          <a:bodyPr>
            <a:normAutofit fontScale="92500" lnSpcReduction="10000"/>
          </a:bodyPr>
          <a:lstStyle/>
          <a:p>
            <a:r>
              <a:rPr lang="en-US" altLang="zh-CN" dirty="0"/>
              <a:t>2. </a:t>
            </a:r>
            <a:r>
              <a:rPr lang="zh-CN" altLang="zh-CN" dirty="0"/>
              <a:t>客户端命令行工具</a:t>
            </a:r>
            <a:r>
              <a:rPr lang="en-US" altLang="zh-CN" dirty="0"/>
              <a:t>zkCli.sh</a:t>
            </a:r>
          </a:p>
          <a:p>
            <a:pPr lvl="1"/>
            <a:r>
              <a:rPr lang="zh-CN" altLang="zh-CN" dirty="0"/>
              <a:t>（</a:t>
            </a:r>
            <a:r>
              <a:rPr lang="en-US" altLang="zh-CN" dirty="0"/>
              <a:t>2</a:t>
            </a:r>
            <a:r>
              <a:rPr lang="zh-CN" altLang="zh-CN" dirty="0"/>
              <a:t>）连接指定</a:t>
            </a:r>
            <a:r>
              <a:rPr lang="en-US" altLang="zh-CN" dirty="0" err="1"/>
              <a:t>ZooKeeper</a:t>
            </a:r>
            <a:r>
              <a:rPr lang="zh-CN" altLang="zh-CN" dirty="0"/>
              <a:t>服务器</a:t>
            </a:r>
          </a:p>
          <a:p>
            <a:pPr lvl="2"/>
            <a:r>
              <a:rPr lang="zh-CN" altLang="zh-CN" dirty="0"/>
              <a:t>若希望连接到指定的</a:t>
            </a:r>
            <a:r>
              <a:rPr lang="en-US" altLang="zh-CN" dirty="0" err="1"/>
              <a:t>ZooKeeper</a:t>
            </a:r>
            <a:r>
              <a:rPr lang="zh-CN" altLang="zh-CN" dirty="0"/>
              <a:t>服务器，可以通过如下命令实现：</a:t>
            </a:r>
          </a:p>
          <a:p>
            <a:pPr marL="685800" lvl="2" indent="0">
              <a:buNone/>
            </a:pPr>
            <a:r>
              <a:rPr lang="en-US" altLang="zh-CN" i="1" dirty="0"/>
              <a:t>zkCli.sh -server </a:t>
            </a:r>
            <a:r>
              <a:rPr lang="en-US" altLang="zh-CN" i="1" dirty="0" err="1"/>
              <a:t>host:port</a:t>
            </a:r>
            <a:endParaRPr lang="zh-CN" altLang="zh-CN" i="1" dirty="0"/>
          </a:p>
          <a:p>
            <a:pPr lvl="2"/>
            <a:r>
              <a:rPr lang="zh-CN" altLang="zh-CN" dirty="0"/>
              <a:t>其中参数“</a:t>
            </a:r>
            <a:r>
              <a:rPr lang="en-US" altLang="zh-CN" dirty="0" err="1"/>
              <a:t>ip</a:t>
            </a:r>
            <a:r>
              <a:rPr lang="zh-CN" altLang="zh-CN" dirty="0"/>
              <a:t>”表示提供</a:t>
            </a:r>
            <a:r>
              <a:rPr lang="en-US" altLang="zh-CN" dirty="0" err="1"/>
              <a:t>ZooKeeper</a:t>
            </a:r>
            <a:r>
              <a:rPr lang="zh-CN" altLang="zh-CN" dirty="0"/>
              <a:t>服务的节点</a:t>
            </a:r>
            <a:r>
              <a:rPr lang="en-US" altLang="zh-CN" dirty="0"/>
              <a:t>IP</a:t>
            </a:r>
            <a:r>
              <a:rPr lang="zh-CN" altLang="zh-CN" dirty="0"/>
              <a:t>或主机名，参数“</a:t>
            </a:r>
            <a:r>
              <a:rPr lang="en-US" altLang="zh-CN" dirty="0"/>
              <a:t>port</a:t>
            </a:r>
            <a:r>
              <a:rPr lang="zh-CN" altLang="zh-CN" dirty="0"/>
              <a:t>”是</a:t>
            </a:r>
            <a:r>
              <a:rPr lang="en-US" altLang="zh-CN" dirty="0"/>
              <a:t>5.6.4</a:t>
            </a:r>
            <a:r>
              <a:rPr lang="zh-CN" altLang="zh-CN" dirty="0"/>
              <a:t>节介绍的客户端连接当前</a:t>
            </a:r>
            <a:r>
              <a:rPr lang="en-US" altLang="zh-CN" dirty="0" err="1"/>
              <a:t>ZooKeeper</a:t>
            </a:r>
            <a:r>
              <a:rPr lang="zh-CN" altLang="zh-CN" dirty="0"/>
              <a:t>服务器的端口号，一般设置为</a:t>
            </a:r>
            <a:r>
              <a:rPr lang="en-US" altLang="zh-CN" dirty="0"/>
              <a:t>2181</a:t>
            </a:r>
            <a:r>
              <a:rPr lang="zh-CN" altLang="zh-CN" dirty="0"/>
              <a:t>。例如，连接到</a:t>
            </a:r>
            <a:r>
              <a:rPr lang="en-US" altLang="zh-CN" dirty="0"/>
              <a:t>slave1</a:t>
            </a:r>
            <a:r>
              <a:rPr lang="zh-CN" altLang="zh-CN" dirty="0"/>
              <a:t>节点的</a:t>
            </a:r>
            <a:r>
              <a:rPr lang="en-US" altLang="zh-CN" dirty="0" err="1"/>
              <a:t>ZooKeeper</a:t>
            </a:r>
            <a:r>
              <a:rPr lang="zh-CN" altLang="zh-CN" dirty="0"/>
              <a:t>服务器通过如下命令实现：</a:t>
            </a:r>
          </a:p>
          <a:p>
            <a:pPr marL="685800" lvl="2" indent="0">
              <a:buNone/>
            </a:pPr>
            <a:r>
              <a:rPr lang="en-US" altLang="zh-CN" i="1" dirty="0"/>
              <a:t>[</a:t>
            </a:r>
            <a:r>
              <a:rPr lang="en-US" altLang="zh-CN" i="1" dirty="0" err="1"/>
              <a:t>xuluhui@master</a:t>
            </a:r>
            <a:r>
              <a:rPr lang="en-US" altLang="zh-CN" i="1" dirty="0"/>
              <a:t> ~]$ zkCli.sh -server slave1:2181</a:t>
            </a:r>
            <a:endParaRPr lang="zh-CN" altLang="zh-CN" i="1" dirty="0"/>
          </a:p>
          <a:p>
            <a:pPr marL="685800" lvl="2" indent="0">
              <a:buNone/>
            </a:pPr>
            <a:r>
              <a:rPr lang="en-US" altLang="zh-CN" i="1" dirty="0"/>
              <a:t>[</a:t>
            </a:r>
            <a:r>
              <a:rPr lang="en-US" altLang="zh-CN" i="1" dirty="0" err="1"/>
              <a:t>zk</a:t>
            </a:r>
            <a:r>
              <a:rPr lang="en-US" altLang="zh-CN" i="1" dirty="0"/>
              <a:t>: slave1:2181(CONNECTED) 0]</a:t>
            </a:r>
            <a:endParaRPr lang="zh-CN" altLang="zh-CN" i="1" dirty="0"/>
          </a:p>
          <a:p>
            <a:pPr lvl="2"/>
            <a:r>
              <a:rPr lang="zh-CN" altLang="zh-CN" dirty="0"/>
              <a:t>再如，如下命令并不是连接了两个节点，而是按照顺序连接一个，当第一个连接无法获取时，就连接第二个。</a:t>
            </a:r>
          </a:p>
          <a:p>
            <a:pPr marL="685800" lvl="2" indent="0">
              <a:buNone/>
            </a:pPr>
            <a:r>
              <a:rPr lang="en-US" altLang="zh-CN" i="1" dirty="0"/>
              <a:t>[</a:t>
            </a:r>
            <a:r>
              <a:rPr lang="en-US" altLang="zh-CN" i="1" dirty="0" err="1"/>
              <a:t>xuluhui@master</a:t>
            </a:r>
            <a:r>
              <a:rPr lang="en-US" altLang="zh-CN" i="1" dirty="0"/>
              <a:t> ~]$ zkCli.sh -server slave1:2181,slave2:2181</a:t>
            </a:r>
            <a:endParaRPr lang="zh-CN" altLang="zh-CN" i="1" dirty="0"/>
          </a:p>
          <a:p>
            <a:pPr marL="685800" lvl="2" indent="0">
              <a:buNone/>
            </a:pPr>
            <a:r>
              <a:rPr lang="en-US" altLang="zh-CN" i="1" dirty="0"/>
              <a:t>[</a:t>
            </a:r>
            <a:r>
              <a:rPr lang="en-US" altLang="zh-CN" i="1" dirty="0" err="1"/>
              <a:t>zk</a:t>
            </a:r>
            <a:r>
              <a:rPr lang="en-US" altLang="zh-CN" i="1" dirty="0"/>
              <a:t>: slave1:2181,slave2:2181(CONNECTED) 0]</a:t>
            </a:r>
            <a:endParaRPr lang="zh-CN" altLang="zh-CN" i="1" dirty="0"/>
          </a:p>
          <a:p>
            <a:endParaRPr lang="zh-CN" altLang="en-US" dirty="0"/>
          </a:p>
        </p:txBody>
      </p:sp>
    </p:spTree>
    <p:extLst>
      <p:ext uri="{BB962C8B-B14F-4D97-AF65-F5344CB8AC3E}">
        <p14:creationId xmlns:p14="http://schemas.microsoft.com/office/powerpoint/2010/main" val="1900062351"/>
      </p:ext>
    </p:extLst>
  </p:cSld>
  <p:clrMapOvr>
    <a:masterClrMapping/>
  </p:clrMapOvr>
  <p:transition spd="med">
    <p:pul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26824-07EB-4F98-95E0-72602C7FC16A}"/>
              </a:ext>
            </a:extLst>
          </p:cNvPr>
          <p:cNvSpPr>
            <a:spLocks noGrp="1"/>
          </p:cNvSpPr>
          <p:nvPr>
            <p:ph type="title"/>
          </p:nvPr>
        </p:nvSpPr>
        <p:spPr/>
        <p:txBody>
          <a:bodyPr/>
          <a:lstStyle/>
          <a:p>
            <a:r>
              <a:rPr lang="en-US" altLang="zh-CN" dirty="0" err="1"/>
              <a:t>ZooKeeper</a:t>
            </a:r>
            <a:r>
              <a:rPr lang="en-US" altLang="zh-CN" dirty="0"/>
              <a:t> Shell</a:t>
            </a:r>
            <a:r>
              <a:rPr lang="zh-CN" altLang="zh-CN" dirty="0"/>
              <a:t>客户端命令用法</a:t>
            </a:r>
            <a:endParaRPr lang="zh-CN" altLang="en-US" dirty="0"/>
          </a:p>
        </p:txBody>
      </p:sp>
      <p:pic>
        <p:nvPicPr>
          <p:cNvPr id="6" name="内容占位符 5">
            <a:extLst>
              <a:ext uri="{FF2B5EF4-FFF2-40B4-BE49-F238E27FC236}">
                <a16:creationId xmlns:a16="http://schemas.microsoft.com/office/drawing/2014/main" id="{C91D7A95-D8DC-4550-9B9C-338CD45242E0}"/>
              </a:ext>
            </a:extLst>
          </p:cNvPr>
          <p:cNvPicPr>
            <a:picLocks noGrp="1"/>
          </p:cNvPicPr>
          <p:nvPr>
            <p:ph idx="1"/>
          </p:nvPr>
        </p:nvPicPr>
        <p:blipFill>
          <a:blip r:embed="rId2"/>
          <a:stretch>
            <a:fillRect/>
          </a:stretch>
        </p:blipFill>
        <p:spPr>
          <a:xfrm>
            <a:off x="1819658" y="1370013"/>
            <a:ext cx="5504683" cy="3262312"/>
          </a:xfrm>
          <a:prstGeom prst="rect">
            <a:avLst/>
          </a:prstGeom>
        </p:spPr>
      </p:pic>
    </p:spTree>
    <p:extLst>
      <p:ext uri="{BB962C8B-B14F-4D97-AF65-F5344CB8AC3E}">
        <p14:creationId xmlns:p14="http://schemas.microsoft.com/office/powerpoint/2010/main" val="382466325"/>
      </p:ext>
    </p:extLst>
  </p:cSld>
  <p:clrMapOvr>
    <a:masterClrMapping/>
  </p:clrMapOvr>
  <p:transition spd="med">
    <p:pull/>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007F8-C408-4ED7-A9AC-C47C8F9298FE}"/>
              </a:ext>
            </a:extLst>
          </p:cNvPr>
          <p:cNvSpPr>
            <a:spLocks noGrp="1"/>
          </p:cNvSpPr>
          <p:nvPr>
            <p:ph type="title"/>
          </p:nvPr>
        </p:nvSpPr>
        <p:spPr/>
        <p:txBody>
          <a:bodyPr/>
          <a:lstStyle/>
          <a:p>
            <a:r>
              <a:rPr lang="en-US" altLang="zh-CN" dirty="0" err="1"/>
              <a:t>ZooKeeper</a:t>
            </a:r>
            <a:r>
              <a:rPr lang="en-US" altLang="zh-CN" dirty="0"/>
              <a:t> Shell</a:t>
            </a:r>
            <a:r>
              <a:rPr lang="zh-CN" altLang="zh-CN" dirty="0"/>
              <a:t>客户端部分命令使用说明</a:t>
            </a:r>
            <a:endParaRPr lang="zh-CN" altLang="en-US" dirty="0"/>
          </a:p>
        </p:txBody>
      </p:sp>
      <p:graphicFrame>
        <p:nvGraphicFramePr>
          <p:cNvPr id="4" name="内容占位符 3">
            <a:extLst>
              <a:ext uri="{FF2B5EF4-FFF2-40B4-BE49-F238E27FC236}">
                <a16:creationId xmlns:a16="http://schemas.microsoft.com/office/drawing/2014/main" id="{C771E87C-A11C-4728-9907-872B49639894}"/>
              </a:ext>
            </a:extLst>
          </p:cNvPr>
          <p:cNvGraphicFramePr>
            <a:graphicFrameLocks noGrp="1"/>
          </p:cNvGraphicFramePr>
          <p:nvPr>
            <p:ph idx="1"/>
            <p:extLst>
              <p:ext uri="{D42A27DB-BD31-4B8C-83A1-F6EECF244321}">
                <p14:modId xmlns:p14="http://schemas.microsoft.com/office/powerpoint/2010/main" val="2900898957"/>
              </p:ext>
            </p:extLst>
          </p:nvPr>
        </p:nvGraphicFramePr>
        <p:xfrm>
          <a:off x="628650" y="1172369"/>
          <a:ext cx="7886700" cy="3598329"/>
        </p:xfrm>
        <a:graphic>
          <a:graphicData uri="http://schemas.openxmlformats.org/drawingml/2006/table">
            <a:tbl>
              <a:tblPr firstRow="1" firstCol="1" bandRow="1">
                <a:tableStyleId>{5C22544A-7EE6-4342-B048-85BDC9FD1C3A}</a:tableStyleId>
              </a:tblPr>
              <a:tblGrid>
                <a:gridCol w="939256">
                  <a:extLst>
                    <a:ext uri="{9D8B030D-6E8A-4147-A177-3AD203B41FA5}">
                      <a16:colId xmlns:a16="http://schemas.microsoft.com/office/drawing/2014/main" val="388568343"/>
                    </a:ext>
                  </a:extLst>
                </a:gridCol>
                <a:gridCol w="2560136">
                  <a:extLst>
                    <a:ext uri="{9D8B030D-6E8A-4147-A177-3AD203B41FA5}">
                      <a16:colId xmlns:a16="http://schemas.microsoft.com/office/drawing/2014/main" val="2081004408"/>
                    </a:ext>
                  </a:extLst>
                </a:gridCol>
                <a:gridCol w="4387308">
                  <a:extLst>
                    <a:ext uri="{9D8B030D-6E8A-4147-A177-3AD203B41FA5}">
                      <a16:colId xmlns:a16="http://schemas.microsoft.com/office/drawing/2014/main" val="1245394113"/>
                    </a:ext>
                  </a:extLst>
                </a:gridCol>
              </a:tblGrid>
              <a:tr h="296574">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命令</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6729" marR="66729" marT="0" marB="0" anchor="ctr"/>
                </a:tc>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语法</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6729" marR="66729" marT="0" marB="0" anchor="ctr"/>
                </a:tc>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功能</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6729" marR="66729" marT="0" marB="0" anchor="ctr"/>
                </a:tc>
                <a:extLst>
                  <a:ext uri="{0D108BD9-81ED-4DB2-BD59-A6C34878D82A}">
                    <a16:rowId xmlns:a16="http://schemas.microsoft.com/office/drawing/2014/main" val="1785402858"/>
                  </a:ext>
                </a:extLst>
              </a:tr>
              <a:tr h="593148">
                <a:tc>
                  <a:txBody>
                    <a:bodyPr/>
                    <a:lstStyle/>
                    <a:p>
                      <a:pPr marL="0" indent="0" algn="just" defTabSz="685800" rtl="0" eaLnBrk="1" latinLnBrk="0" hangingPunct="1">
                        <a:spcAft>
                          <a:spcPts val="0"/>
                        </a:spcAft>
                      </a:pPr>
                      <a:r>
                        <a:rPr lang="en-US" sz="1400" kern="0" dirty="0">
                          <a:solidFill>
                            <a:schemeClr val="dk1"/>
                          </a:solidFill>
                          <a:effectLst/>
                          <a:latin typeface="微软雅黑" panose="020B0503020204020204" pitchFamily="34" charset="-122"/>
                          <a:ea typeface="微软雅黑" panose="020B0503020204020204" pitchFamily="34" charset="-122"/>
                          <a:cs typeface="+mn-cs"/>
                        </a:rPr>
                        <a:t>ls</a:t>
                      </a:r>
                      <a:endParaRPr lang="zh-CN" altLang="en-US" sz="1400" kern="0" dirty="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en-US" sz="1400" kern="0">
                          <a:solidFill>
                            <a:schemeClr val="dk1"/>
                          </a:solidFill>
                          <a:effectLst/>
                          <a:latin typeface="微软雅黑" panose="020B0503020204020204" pitchFamily="34" charset="-122"/>
                          <a:ea typeface="微软雅黑" panose="020B0503020204020204" pitchFamily="34" charset="-122"/>
                          <a:cs typeface="+mn-cs"/>
                        </a:rPr>
                        <a:t>ls path [watch]</a:t>
                      </a:r>
                      <a:endParaRPr lang="zh-CN" altLang="en-US" sz="1400" kern="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a:spcAft>
                          <a:spcPts val="0"/>
                        </a:spcAft>
                      </a:pPr>
                      <a:r>
                        <a:rPr lang="zh-CN" sz="1400" kern="0" dirty="0">
                          <a:effectLst/>
                          <a:latin typeface="微软雅黑" panose="020B0503020204020204" pitchFamily="34" charset="-122"/>
                          <a:ea typeface="微软雅黑" panose="020B0503020204020204" pitchFamily="34" charset="-122"/>
                        </a:rPr>
                        <a:t>列出</a:t>
                      </a:r>
                      <a:r>
                        <a:rPr lang="en-US" sz="1400" kern="0" dirty="0" err="1">
                          <a:effectLst/>
                          <a:latin typeface="微软雅黑" panose="020B0503020204020204" pitchFamily="34" charset="-122"/>
                          <a:ea typeface="微软雅黑" panose="020B0503020204020204" pitchFamily="34" charset="-122"/>
                        </a:rPr>
                        <a:t>ZooKeeper</a:t>
                      </a:r>
                      <a:r>
                        <a:rPr lang="zh-CN" sz="1400" kern="0" dirty="0">
                          <a:effectLst/>
                          <a:latin typeface="微软雅黑" panose="020B0503020204020204" pitchFamily="34" charset="-122"/>
                          <a:ea typeface="微软雅黑" panose="020B0503020204020204" pitchFamily="34" charset="-122"/>
                        </a:rPr>
                        <a:t>指定节点下的所有子节点。这个命令仅能看到指定节点下第一级的所有子节点，其中，参数</a:t>
                      </a:r>
                      <a:r>
                        <a:rPr lang="en-US" sz="1400" kern="0" dirty="0">
                          <a:effectLst/>
                          <a:latin typeface="微软雅黑" panose="020B0503020204020204" pitchFamily="34" charset="-122"/>
                          <a:ea typeface="微软雅黑" panose="020B0503020204020204" pitchFamily="34" charset="-122"/>
                        </a:rPr>
                        <a:t>path</a:t>
                      </a:r>
                      <a:r>
                        <a:rPr lang="zh-CN" sz="1400" kern="0" dirty="0">
                          <a:effectLst/>
                          <a:latin typeface="微软雅黑" panose="020B0503020204020204" pitchFamily="34" charset="-122"/>
                          <a:ea typeface="微软雅黑" panose="020B0503020204020204" pitchFamily="34" charset="-122"/>
                        </a:rPr>
                        <a:t>用于指定数据节点的节点路径</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6729" marR="66729" marT="0" marB="0" anchor="ctr"/>
                </a:tc>
                <a:extLst>
                  <a:ext uri="{0D108BD9-81ED-4DB2-BD59-A6C34878D82A}">
                    <a16:rowId xmlns:a16="http://schemas.microsoft.com/office/drawing/2014/main" val="2037662226"/>
                  </a:ext>
                </a:extLst>
              </a:tr>
              <a:tr h="1038008">
                <a:tc>
                  <a:txBody>
                    <a:bodyPr/>
                    <a:lstStyle/>
                    <a:p>
                      <a:pPr marL="0" indent="0" algn="just" defTabSz="685800" rtl="0" eaLnBrk="1" latinLnBrk="0" hangingPunct="1">
                        <a:spcAft>
                          <a:spcPts val="0"/>
                        </a:spcAft>
                      </a:pPr>
                      <a:r>
                        <a:rPr lang="en-US" sz="1400" kern="0">
                          <a:solidFill>
                            <a:schemeClr val="dk1"/>
                          </a:solidFill>
                          <a:effectLst/>
                          <a:latin typeface="微软雅黑" panose="020B0503020204020204" pitchFamily="34" charset="-122"/>
                          <a:ea typeface="微软雅黑" panose="020B0503020204020204" pitchFamily="34" charset="-122"/>
                          <a:cs typeface="+mn-cs"/>
                        </a:rPr>
                        <a:t>create</a:t>
                      </a:r>
                      <a:endParaRPr lang="zh-CN" altLang="en-US" sz="1400" kern="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en-US" sz="1400" kern="0" dirty="0">
                          <a:solidFill>
                            <a:schemeClr val="dk1"/>
                          </a:solidFill>
                          <a:effectLst/>
                          <a:latin typeface="微软雅黑" panose="020B0503020204020204" pitchFamily="34" charset="-122"/>
                          <a:ea typeface="微软雅黑" panose="020B0503020204020204" pitchFamily="34" charset="-122"/>
                          <a:cs typeface="+mn-cs"/>
                        </a:rPr>
                        <a:t>create [-s] [-e] path data </a:t>
                      </a:r>
                      <a:r>
                        <a:rPr lang="en-US" sz="1400" kern="0" dirty="0" err="1">
                          <a:solidFill>
                            <a:schemeClr val="dk1"/>
                          </a:solidFill>
                          <a:effectLst/>
                          <a:latin typeface="微软雅黑" panose="020B0503020204020204" pitchFamily="34" charset="-122"/>
                          <a:ea typeface="微软雅黑" panose="020B0503020204020204" pitchFamily="34" charset="-122"/>
                          <a:cs typeface="+mn-cs"/>
                        </a:rPr>
                        <a:t>acl</a:t>
                      </a:r>
                      <a:endParaRPr lang="zh-CN" altLang="en-US" sz="1400" kern="0" dirty="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a:spcAft>
                          <a:spcPts val="0"/>
                        </a:spcAft>
                      </a:pPr>
                      <a:r>
                        <a:rPr lang="zh-CN" sz="1400" kern="0" dirty="0">
                          <a:effectLst/>
                          <a:latin typeface="微软雅黑" panose="020B0503020204020204" pitchFamily="34" charset="-122"/>
                          <a:ea typeface="微软雅黑" panose="020B0503020204020204" pitchFamily="34" charset="-122"/>
                        </a:rPr>
                        <a:t>创建</a:t>
                      </a:r>
                      <a:r>
                        <a:rPr lang="en-US" sz="1400" kern="0" dirty="0" err="1">
                          <a:effectLst/>
                          <a:latin typeface="微软雅黑" panose="020B0503020204020204" pitchFamily="34" charset="-122"/>
                          <a:ea typeface="微软雅黑" panose="020B0503020204020204" pitchFamily="34" charset="-122"/>
                        </a:rPr>
                        <a:t>ZooKeeper</a:t>
                      </a:r>
                      <a:r>
                        <a:rPr lang="zh-CN" sz="1400" kern="0" dirty="0">
                          <a:effectLst/>
                          <a:latin typeface="微软雅黑" panose="020B0503020204020204" pitchFamily="34" charset="-122"/>
                          <a:ea typeface="微软雅黑" panose="020B0503020204020204" pitchFamily="34" charset="-122"/>
                        </a:rPr>
                        <a:t>数据节点。其中，参数</a:t>
                      </a:r>
                      <a:r>
                        <a:rPr lang="en-US" sz="1400" kern="0" dirty="0">
                          <a:effectLst/>
                          <a:latin typeface="微软雅黑" panose="020B0503020204020204" pitchFamily="34" charset="-122"/>
                          <a:ea typeface="微软雅黑" panose="020B0503020204020204" pitchFamily="34" charset="-122"/>
                        </a:rPr>
                        <a:t>-s</a:t>
                      </a:r>
                      <a:r>
                        <a:rPr lang="zh-CN" sz="1400" kern="0" dirty="0">
                          <a:effectLst/>
                          <a:latin typeface="微软雅黑" panose="020B0503020204020204" pitchFamily="34" charset="-122"/>
                          <a:ea typeface="微软雅黑" panose="020B0503020204020204" pitchFamily="34" charset="-122"/>
                        </a:rPr>
                        <a:t>和</a:t>
                      </a:r>
                      <a:r>
                        <a:rPr lang="en-US" sz="1400" kern="0" dirty="0">
                          <a:effectLst/>
                          <a:latin typeface="微软雅黑" panose="020B0503020204020204" pitchFamily="34" charset="-122"/>
                          <a:ea typeface="微软雅黑" panose="020B0503020204020204" pitchFamily="34" charset="-122"/>
                        </a:rPr>
                        <a:t>-e</a:t>
                      </a:r>
                      <a:r>
                        <a:rPr lang="zh-CN" sz="1400" kern="0" dirty="0">
                          <a:effectLst/>
                          <a:latin typeface="微软雅黑" panose="020B0503020204020204" pitchFamily="34" charset="-122"/>
                          <a:ea typeface="微软雅黑" panose="020B0503020204020204" pitchFamily="34" charset="-122"/>
                        </a:rPr>
                        <a:t>用于指定节点特性，</a:t>
                      </a:r>
                      <a:r>
                        <a:rPr lang="en-US" sz="1400" kern="0" dirty="0">
                          <a:effectLst/>
                          <a:latin typeface="微软雅黑" panose="020B0503020204020204" pitchFamily="34" charset="-122"/>
                          <a:ea typeface="微软雅黑" panose="020B0503020204020204" pitchFamily="34" charset="-122"/>
                        </a:rPr>
                        <a:t>-s</a:t>
                      </a:r>
                      <a:r>
                        <a:rPr lang="zh-CN" sz="1400" kern="0" dirty="0">
                          <a:effectLst/>
                          <a:latin typeface="微软雅黑" panose="020B0503020204020204" pitchFamily="34" charset="-122"/>
                          <a:ea typeface="微软雅黑" panose="020B0503020204020204" pitchFamily="34" charset="-122"/>
                        </a:rPr>
                        <a:t>为顺序节点，</a:t>
                      </a:r>
                      <a:r>
                        <a:rPr lang="en-US" sz="1400" kern="0" dirty="0">
                          <a:effectLst/>
                          <a:latin typeface="微软雅黑" panose="020B0503020204020204" pitchFamily="34" charset="-122"/>
                          <a:ea typeface="微软雅黑" panose="020B0503020204020204" pitchFamily="34" charset="-122"/>
                        </a:rPr>
                        <a:t>-e</a:t>
                      </a:r>
                      <a:r>
                        <a:rPr lang="zh-CN" sz="1400" kern="0" dirty="0">
                          <a:effectLst/>
                          <a:latin typeface="微软雅黑" panose="020B0503020204020204" pitchFamily="34" charset="-122"/>
                          <a:ea typeface="微软雅黑" panose="020B0503020204020204" pitchFamily="34" charset="-122"/>
                        </a:rPr>
                        <a:t>为临时节点。默认情况下，即不添加</a:t>
                      </a:r>
                      <a:r>
                        <a:rPr lang="en-US" sz="1400" kern="0" dirty="0">
                          <a:effectLst/>
                          <a:latin typeface="微软雅黑" panose="020B0503020204020204" pitchFamily="34" charset="-122"/>
                          <a:ea typeface="微软雅黑" panose="020B0503020204020204" pitchFamily="34" charset="-122"/>
                        </a:rPr>
                        <a:t>-s</a:t>
                      </a:r>
                      <a:r>
                        <a:rPr lang="zh-CN" sz="1400" kern="0" dirty="0">
                          <a:effectLst/>
                          <a:latin typeface="微软雅黑" panose="020B0503020204020204" pitchFamily="34" charset="-122"/>
                          <a:ea typeface="微软雅黑" panose="020B0503020204020204" pitchFamily="34" charset="-122"/>
                        </a:rPr>
                        <a:t>或</a:t>
                      </a:r>
                      <a:r>
                        <a:rPr lang="en-US" sz="1400" kern="0" dirty="0">
                          <a:effectLst/>
                          <a:latin typeface="微软雅黑" panose="020B0503020204020204" pitchFamily="34" charset="-122"/>
                          <a:ea typeface="微软雅黑" panose="020B0503020204020204" pitchFamily="34" charset="-122"/>
                        </a:rPr>
                        <a:t>-e</a:t>
                      </a:r>
                      <a:r>
                        <a:rPr lang="zh-CN" sz="1400" kern="0" dirty="0">
                          <a:effectLst/>
                          <a:latin typeface="微软雅黑" panose="020B0503020204020204" pitchFamily="34" charset="-122"/>
                          <a:ea typeface="微软雅黑" panose="020B0503020204020204" pitchFamily="34" charset="-122"/>
                        </a:rPr>
                        <a:t>参数的，创建的是持久节点；参数</a:t>
                      </a:r>
                      <a:r>
                        <a:rPr lang="en-US" sz="1400" kern="0" dirty="0">
                          <a:effectLst/>
                          <a:latin typeface="微软雅黑" panose="020B0503020204020204" pitchFamily="34" charset="-122"/>
                          <a:ea typeface="微软雅黑" panose="020B0503020204020204" pitchFamily="34" charset="-122"/>
                        </a:rPr>
                        <a:t>path</a:t>
                      </a:r>
                      <a:r>
                        <a:rPr lang="zh-CN" sz="1400" kern="0" dirty="0">
                          <a:effectLst/>
                          <a:latin typeface="微软雅黑" panose="020B0503020204020204" pitchFamily="34" charset="-122"/>
                          <a:ea typeface="微软雅黑" panose="020B0503020204020204" pitchFamily="34" charset="-122"/>
                        </a:rPr>
                        <a:t>指定节点路径；参数</a:t>
                      </a:r>
                      <a:r>
                        <a:rPr lang="en-US" sz="1400" kern="0" dirty="0">
                          <a:effectLst/>
                          <a:latin typeface="微软雅黑" panose="020B0503020204020204" pitchFamily="34" charset="-122"/>
                          <a:ea typeface="微软雅黑" panose="020B0503020204020204" pitchFamily="34" charset="-122"/>
                        </a:rPr>
                        <a:t>data</a:t>
                      </a:r>
                      <a:r>
                        <a:rPr lang="zh-CN" sz="1400" kern="0" dirty="0">
                          <a:effectLst/>
                          <a:latin typeface="微软雅黑" panose="020B0503020204020204" pitchFamily="34" charset="-122"/>
                          <a:ea typeface="微软雅黑" panose="020B0503020204020204" pitchFamily="34" charset="-122"/>
                        </a:rPr>
                        <a:t>指定节点数据内容；参数</a:t>
                      </a:r>
                      <a:r>
                        <a:rPr lang="en-US" sz="1400" kern="0" dirty="0" err="1">
                          <a:effectLst/>
                          <a:latin typeface="微软雅黑" panose="020B0503020204020204" pitchFamily="34" charset="-122"/>
                          <a:ea typeface="微软雅黑" panose="020B0503020204020204" pitchFamily="34" charset="-122"/>
                        </a:rPr>
                        <a:t>acl</a:t>
                      </a:r>
                      <a:r>
                        <a:rPr lang="zh-CN" sz="1400" kern="0" dirty="0">
                          <a:effectLst/>
                          <a:latin typeface="微软雅黑" panose="020B0503020204020204" pitchFamily="34" charset="-122"/>
                          <a:ea typeface="微软雅黑" panose="020B0503020204020204" pitchFamily="34" charset="-122"/>
                        </a:rPr>
                        <a:t>用来进行权限控制，默认情况下，不做任何权限控制</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6729" marR="66729" marT="0" marB="0" anchor="ctr"/>
                </a:tc>
                <a:extLst>
                  <a:ext uri="{0D108BD9-81ED-4DB2-BD59-A6C34878D82A}">
                    <a16:rowId xmlns:a16="http://schemas.microsoft.com/office/drawing/2014/main" val="2046829479"/>
                  </a:ext>
                </a:extLst>
              </a:tr>
              <a:tr h="296574">
                <a:tc>
                  <a:txBody>
                    <a:bodyPr/>
                    <a:lstStyle/>
                    <a:p>
                      <a:pPr marL="0" indent="0" algn="just" defTabSz="685800" rtl="0" eaLnBrk="1" latinLnBrk="0" hangingPunct="1">
                        <a:spcAft>
                          <a:spcPts val="0"/>
                        </a:spcAft>
                      </a:pPr>
                      <a:r>
                        <a:rPr lang="en-US" sz="1400" kern="0">
                          <a:solidFill>
                            <a:schemeClr val="dk1"/>
                          </a:solidFill>
                          <a:effectLst/>
                          <a:latin typeface="微软雅黑" panose="020B0503020204020204" pitchFamily="34" charset="-122"/>
                          <a:ea typeface="微软雅黑" panose="020B0503020204020204" pitchFamily="34" charset="-122"/>
                          <a:cs typeface="+mn-cs"/>
                        </a:rPr>
                        <a:t>get</a:t>
                      </a:r>
                      <a:endParaRPr lang="zh-CN" altLang="en-US" sz="1400" kern="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en-US" sz="1400" kern="0" dirty="0">
                          <a:solidFill>
                            <a:schemeClr val="dk1"/>
                          </a:solidFill>
                          <a:effectLst/>
                          <a:latin typeface="微软雅黑" panose="020B0503020204020204" pitchFamily="34" charset="-122"/>
                          <a:ea typeface="微软雅黑" panose="020B0503020204020204" pitchFamily="34" charset="-122"/>
                          <a:cs typeface="+mn-cs"/>
                        </a:rPr>
                        <a:t>get path [watch]</a:t>
                      </a:r>
                      <a:endParaRPr lang="zh-CN" altLang="en-US" sz="1400" kern="0" dirty="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获取</a:t>
                      </a:r>
                      <a:r>
                        <a:rPr lang="en-US" sz="1400" kern="0" dirty="0" err="1">
                          <a:solidFill>
                            <a:schemeClr val="dk1"/>
                          </a:solidFill>
                          <a:effectLst/>
                          <a:latin typeface="微软雅黑" panose="020B0503020204020204" pitchFamily="34" charset="-122"/>
                          <a:ea typeface="微软雅黑" panose="020B0503020204020204" pitchFamily="34" charset="-122"/>
                          <a:cs typeface="+mn-cs"/>
                        </a:rPr>
                        <a:t>ZooKeeper</a:t>
                      </a: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指定节点的数据内容和属性信息</a:t>
                      </a:r>
                    </a:p>
                  </a:txBody>
                  <a:tcPr marL="66729" marR="66729" marT="0" marB="0" anchor="ctr"/>
                </a:tc>
                <a:extLst>
                  <a:ext uri="{0D108BD9-81ED-4DB2-BD59-A6C34878D82A}">
                    <a16:rowId xmlns:a16="http://schemas.microsoft.com/office/drawing/2014/main" val="2652975411"/>
                  </a:ext>
                </a:extLst>
              </a:tr>
              <a:tr h="593148">
                <a:tc>
                  <a:txBody>
                    <a:bodyPr/>
                    <a:lstStyle/>
                    <a:p>
                      <a:pPr marL="0" indent="0" algn="just" defTabSz="685800" rtl="0" eaLnBrk="1" latinLnBrk="0" hangingPunct="1">
                        <a:spcAft>
                          <a:spcPts val="0"/>
                        </a:spcAft>
                      </a:pPr>
                      <a:r>
                        <a:rPr lang="en-US" sz="1400" kern="0">
                          <a:solidFill>
                            <a:schemeClr val="dk1"/>
                          </a:solidFill>
                          <a:effectLst/>
                          <a:latin typeface="微软雅黑" panose="020B0503020204020204" pitchFamily="34" charset="-122"/>
                          <a:ea typeface="微软雅黑" panose="020B0503020204020204" pitchFamily="34" charset="-122"/>
                          <a:cs typeface="+mn-cs"/>
                        </a:rPr>
                        <a:t>set</a:t>
                      </a:r>
                      <a:endParaRPr lang="zh-CN" altLang="en-US" sz="1400" kern="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en-US" sz="1400" kern="0" dirty="0">
                          <a:solidFill>
                            <a:schemeClr val="dk1"/>
                          </a:solidFill>
                          <a:effectLst/>
                          <a:latin typeface="微软雅黑" panose="020B0503020204020204" pitchFamily="34" charset="-122"/>
                          <a:ea typeface="微软雅黑" panose="020B0503020204020204" pitchFamily="34" charset="-122"/>
                          <a:cs typeface="+mn-cs"/>
                        </a:rPr>
                        <a:t>set path data [version]</a:t>
                      </a:r>
                      <a:endParaRPr lang="zh-CN" altLang="en-US" sz="1400" kern="0" dirty="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更新</a:t>
                      </a:r>
                      <a:r>
                        <a:rPr lang="en-US" sz="1400" kern="0" dirty="0" err="1">
                          <a:solidFill>
                            <a:schemeClr val="dk1"/>
                          </a:solidFill>
                          <a:effectLst/>
                          <a:latin typeface="微软雅黑" panose="020B0503020204020204" pitchFamily="34" charset="-122"/>
                          <a:ea typeface="微软雅黑" panose="020B0503020204020204" pitchFamily="34" charset="-122"/>
                          <a:cs typeface="+mn-cs"/>
                        </a:rPr>
                        <a:t>ZooKeeper</a:t>
                      </a: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指定节点的数据内容。其中，参数</a:t>
                      </a:r>
                      <a:r>
                        <a:rPr lang="en-US" sz="1400" kern="0" dirty="0">
                          <a:solidFill>
                            <a:schemeClr val="dk1"/>
                          </a:solidFill>
                          <a:effectLst/>
                          <a:latin typeface="微软雅黑" panose="020B0503020204020204" pitchFamily="34" charset="-122"/>
                          <a:ea typeface="微软雅黑" panose="020B0503020204020204" pitchFamily="34" charset="-122"/>
                          <a:cs typeface="+mn-cs"/>
                        </a:rPr>
                        <a:t>data</a:t>
                      </a: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就是要更新的新内容；参数</a:t>
                      </a:r>
                      <a:r>
                        <a:rPr lang="en-US" sz="1400" kern="0" dirty="0">
                          <a:solidFill>
                            <a:schemeClr val="dk1"/>
                          </a:solidFill>
                          <a:effectLst/>
                          <a:latin typeface="微软雅黑" panose="020B0503020204020204" pitchFamily="34" charset="-122"/>
                          <a:ea typeface="微软雅黑" panose="020B0503020204020204" pitchFamily="34" charset="-122"/>
                          <a:cs typeface="+mn-cs"/>
                        </a:rPr>
                        <a:t>version</a:t>
                      </a: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用于指定本次更新操作时基于数据节点的哪一个数据版本进行的</a:t>
                      </a:r>
                    </a:p>
                  </a:txBody>
                  <a:tcPr marL="66729" marR="66729" marT="0" marB="0" anchor="ctr"/>
                </a:tc>
                <a:extLst>
                  <a:ext uri="{0D108BD9-81ED-4DB2-BD59-A6C34878D82A}">
                    <a16:rowId xmlns:a16="http://schemas.microsoft.com/office/drawing/2014/main" val="3741248237"/>
                  </a:ext>
                </a:extLst>
              </a:tr>
              <a:tr h="444861">
                <a:tc>
                  <a:txBody>
                    <a:bodyPr/>
                    <a:lstStyle/>
                    <a:p>
                      <a:pPr marL="0" indent="0" algn="just" defTabSz="685800" rtl="0" eaLnBrk="1" latinLnBrk="0" hangingPunct="1">
                        <a:spcAft>
                          <a:spcPts val="0"/>
                        </a:spcAft>
                      </a:pPr>
                      <a:r>
                        <a:rPr lang="en-US" sz="1400" kern="0">
                          <a:solidFill>
                            <a:schemeClr val="dk1"/>
                          </a:solidFill>
                          <a:effectLst/>
                          <a:latin typeface="微软雅黑" panose="020B0503020204020204" pitchFamily="34" charset="-122"/>
                          <a:ea typeface="微软雅黑" panose="020B0503020204020204" pitchFamily="34" charset="-122"/>
                          <a:cs typeface="+mn-cs"/>
                        </a:rPr>
                        <a:t>delete</a:t>
                      </a:r>
                      <a:endParaRPr lang="zh-CN" altLang="en-US" sz="1400" kern="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en-US" sz="1400" kern="0" dirty="0">
                          <a:solidFill>
                            <a:schemeClr val="dk1"/>
                          </a:solidFill>
                          <a:effectLst/>
                          <a:latin typeface="微软雅黑" panose="020B0503020204020204" pitchFamily="34" charset="-122"/>
                          <a:ea typeface="微软雅黑" panose="020B0503020204020204" pitchFamily="34" charset="-122"/>
                          <a:cs typeface="+mn-cs"/>
                        </a:rPr>
                        <a:t>delete path [version]</a:t>
                      </a:r>
                      <a:endParaRPr lang="zh-CN" altLang="en-US" sz="1400" kern="0" dirty="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删除</a:t>
                      </a:r>
                      <a:r>
                        <a:rPr lang="en-US" sz="1400" kern="0" dirty="0" err="1">
                          <a:solidFill>
                            <a:schemeClr val="dk1"/>
                          </a:solidFill>
                          <a:effectLst/>
                          <a:latin typeface="微软雅黑" panose="020B0503020204020204" pitchFamily="34" charset="-122"/>
                          <a:ea typeface="微软雅黑" panose="020B0503020204020204" pitchFamily="34" charset="-122"/>
                          <a:cs typeface="+mn-cs"/>
                        </a:rPr>
                        <a:t>ZooKeeper</a:t>
                      </a: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上指定数据节点。其中，参数</a:t>
                      </a:r>
                      <a:r>
                        <a:rPr lang="en-US" sz="1400" kern="0" dirty="0">
                          <a:solidFill>
                            <a:schemeClr val="dk1"/>
                          </a:solidFill>
                          <a:effectLst/>
                          <a:latin typeface="微软雅黑" panose="020B0503020204020204" pitchFamily="34" charset="-122"/>
                          <a:ea typeface="微软雅黑" panose="020B0503020204020204" pitchFamily="34" charset="-122"/>
                          <a:cs typeface="+mn-cs"/>
                        </a:rPr>
                        <a:t>version</a:t>
                      </a:r>
                      <a:endParaRPr lang="zh-CN" altLang="en-US" sz="1400" kern="0" dirty="0">
                        <a:solidFill>
                          <a:schemeClr val="dk1"/>
                        </a:solidFill>
                        <a:effectLst/>
                        <a:latin typeface="微软雅黑" panose="020B0503020204020204" pitchFamily="34" charset="-122"/>
                        <a:ea typeface="微软雅黑" panose="020B0503020204020204" pitchFamily="34" charset="-122"/>
                        <a:cs typeface="+mn-cs"/>
                      </a:endParaRPr>
                    </a:p>
                    <a:p>
                      <a:pPr marL="0" indent="0" algn="just" defTabSz="685800" rtl="0" eaLnBrk="1" latinLnBrk="0" hangingPunct="1">
                        <a:spcAft>
                          <a:spcPts val="0"/>
                        </a:spcAft>
                      </a:pP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的作用于</a:t>
                      </a:r>
                      <a:r>
                        <a:rPr lang="en-US" sz="1400" kern="0" dirty="0">
                          <a:solidFill>
                            <a:schemeClr val="dk1"/>
                          </a:solidFill>
                          <a:effectLst/>
                          <a:latin typeface="微软雅黑" panose="020B0503020204020204" pitchFamily="34" charset="-122"/>
                          <a:ea typeface="微软雅黑" panose="020B0503020204020204" pitchFamily="34" charset="-122"/>
                          <a:cs typeface="+mn-cs"/>
                        </a:rPr>
                        <a:t>set</a:t>
                      </a: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命令中</a:t>
                      </a:r>
                      <a:r>
                        <a:rPr lang="en-US" sz="1400" kern="0" dirty="0">
                          <a:solidFill>
                            <a:schemeClr val="dk1"/>
                          </a:solidFill>
                          <a:effectLst/>
                          <a:latin typeface="微软雅黑" panose="020B0503020204020204" pitchFamily="34" charset="-122"/>
                          <a:ea typeface="微软雅黑" panose="020B0503020204020204" pitchFamily="34" charset="-122"/>
                          <a:cs typeface="+mn-cs"/>
                        </a:rPr>
                        <a:t>version</a:t>
                      </a: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参数一致</a:t>
                      </a:r>
                    </a:p>
                  </a:txBody>
                  <a:tcPr marL="66729" marR="66729" marT="0" marB="0" anchor="ctr"/>
                </a:tc>
                <a:extLst>
                  <a:ext uri="{0D108BD9-81ED-4DB2-BD59-A6C34878D82A}">
                    <a16:rowId xmlns:a16="http://schemas.microsoft.com/office/drawing/2014/main" val="2608440233"/>
                  </a:ext>
                </a:extLst>
              </a:tr>
            </a:tbl>
          </a:graphicData>
        </a:graphic>
      </p:graphicFrame>
    </p:spTree>
    <p:extLst>
      <p:ext uri="{BB962C8B-B14F-4D97-AF65-F5344CB8AC3E}">
        <p14:creationId xmlns:p14="http://schemas.microsoft.com/office/powerpoint/2010/main" val="439837589"/>
      </p:ext>
    </p:extLst>
  </p:cSld>
  <p:clrMapOvr>
    <a:masterClrMapping/>
  </p:clrMapOvr>
  <p:transition spd="med">
    <p:pull/>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6E59C-D69B-4FD8-8318-C57319A88A3A}"/>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C902E03D-DBB0-4359-9822-8AF52C64DC1A}"/>
              </a:ext>
            </a:extLst>
          </p:cNvPr>
          <p:cNvSpPr>
            <a:spLocks noGrp="1"/>
          </p:cNvSpPr>
          <p:nvPr>
            <p:ph idx="1"/>
          </p:nvPr>
        </p:nvSpPr>
        <p:spPr>
          <a:xfrm>
            <a:off x="628650" y="1369219"/>
            <a:ext cx="7886700" cy="1336810"/>
          </a:xfrm>
        </p:spPr>
        <p:txBody>
          <a:bodyPr>
            <a:normAutofit fontScale="85000" lnSpcReduction="20000"/>
          </a:bodyPr>
          <a:lstStyle/>
          <a:p>
            <a:r>
              <a:rPr lang="zh-CN" altLang="zh-CN" dirty="0"/>
              <a:t>（</a:t>
            </a:r>
            <a:r>
              <a:rPr lang="en-US" altLang="zh-CN" dirty="0"/>
              <a:t>1</a:t>
            </a:r>
            <a:r>
              <a:rPr lang="zh-CN" altLang="zh-CN" dirty="0"/>
              <a:t>）在</a:t>
            </a:r>
            <a:r>
              <a:rPr lang="en-US" altLang="zh-CN" dirty="0" err="1"/>
              <a:t>ZooKeeper</a:t>
            </a:r>
            <a:r>
              <a:rPr lang="zh-CN" altLang="zh-CN" dirty="0"/>
              <a:t>集群的所有节点上，在普通用户</a:t>
            </a:r>
            <a:r>
              <a:rPr lang="en-US" altLang="zh-CN" dirty="0" err="1"/>
              <a:t>xuluhui</a:t>
            </a:r>
            <a:r>
              <a:rPr lang="zh-CN" altLang="zh-CN" dirty="0"/>
              <a:t>下使用命令“</a:t>
            </a:r>
            <a:r>
              <a:rPr lang="en-US" altLang="zh-CN" dirty="0"/>
              <a:t>zkServer.sh start</a:t>
            </a:r>
            <a:r>
              <a:rPr lang="zh-CN" altLang="zh-CN" dirty="0"/>
              <a:t>”启动</a:t>
            </a:r>
            <a:r>
              <a:rPr lang="en-US" altLang="zh-CN" dirty="0" err="1"/>
              <a:t>ZooKeeper</a:t>
            </a:r>
            <a:r>
              <a:rPr lang="zh-CN" altLang="zh-CN" dirty="0"/>
              <a:t>，并使用命令“</a:t>
            </a:r>
            <a:r>
              <a:rPr lang="en-US" altLang="zh-CN" dirty="0"/>
              <a:t>zkServer.sh status</a:t>
            </a:r>
            <a:r>
              <a:rPr lang="zh-CN" altLang="zh-CN" dirty="0"/>
              <a:t>”查看哪个节点是</a:t>
            </a:r>
            <a:r>
              <a:rPr lang="en-US" altLang="zh-CN" dirty="0" err="1"/>
              <a:t>ZooKeeper</a:t>
            </a:r>
            <a:r>
              <a:rPr lang="zh-CN" altLang="zh-CN" dirty="0"/>
              <a:t>的</a:t>
            </a:r>
            <a:r>
              <a:rPr lang="en-US" altLang="zh-CN" dirty="0"/>
              <a:t>Lead</a:t>
            </a:r>
            <a:r>
              <a:rPr lang="zh-CN" altLang="zh-CN" dirty="0"/>
              <a:t>服务器。本示例中，</a:t>
            </a:r>
            <a:r>
              <a:rPr lang="en-US" altLang="zh-CN" dirty="0"/>
              <a:t>slave1</a:t>
            </a:r>
            <a:r>
              <a:rPr lang="zh-CN" altLang="zh-CN" dirty="0"/>
              <a:t>是</a:t>
            </a:r>
            <a:r>
              <a:rPr lang="en-US" altLang="zh-CN" dirty="0"/>
              <a:t>Leader</a:t>
            </a:r>
            <a:r>
              <a:rPr lang="zh-CN" altLang="zh-CN" dirty="0"/>
              <a:t>服务器。</a:t>
            </a:r>
          </a:p>
          <a:p>
            <a:r>
              <a:rPr lang="zh-CN" altLang="zh-CN" dirty="0"/>
              <a:t>（</a:t>
            </a:r>
            <a:r>
              <a:rPr lang="en-US" altLang="zh-CN" dirty="0"/>
              <a:t>2</a:t>
            </a:r>
            <a:r>
              <a:rPr lang="zh-CN" altLang="zh-CN" dirty="0"/>
              <a:t>）使用命令“</a:t>
            </a:r>
            <a:r>
              <a:rPr lang="en-US" altLang="zh-CN" dirty="0"/>
              <a:t>zkCli.sh -server slave1:2181</a:t>
            </a:r>
            <a:r>
              <a:rPr lang="zh-CN" altLang="zh-CN" dirty="0"/>
              <a:t>”连接到</a:t>
            </a:r>
            <a:r>
              <a:rPr lang="en-US" altLang="zh-CN" dirty="0"/>
              <a:t>slave1</a:t>
            </a:r>
            <a:r>
              <a:rPr lang="zh-CN" altLang="zh-CN" dirty="0"/>
              <a:t>节点的</a:t>
            </a:r>
            <a:r>
              <a:rPr lang="en-US" altLang="zh-CN" dirty="0" err="1"/>
              <a:t>ZooKeeper</a:t>
            </a:r>
            <a:r>
              <a:rPr lang="zh-CN" altLang="zh-CN" dirty="0"/>
              <a:t>服务，进入命令行。</a:t>
            </a:r>
            <a:endParaRPr lang="zh-CN" altLang="en-US" dirty="0"/>
          </a:p>
        </p:txBody>
      </p:sp>
      <p:pic>
        <p:nvPicPr>
          <p:cNvPr id="4" name="图片 3">
            <a:extLst>
              <a:ext uri="{FF2B5EF4-FFF2-40B4-BE49-F238E27FC236}">
                <a16:creationId xmlns:a16="http://schemas.microsoft.com/office/drawing/2014/main" id="{2AC59398-1CD0-4D82-848F-56CA542CD46E}"/>
              </a:ext>
            </a:extLst>
          </p:cNvPr>
          <p:cNvPicPr/>
          <p:nvPr/>
        </p:nvPicPr>
        <p:blipFill>
          <a:blip r:embed="rId2"/>
          <a:stretch>
            <a:fillRect/>
          </a:stretch>
        </p:blipFill>
        <p:spPr>
          <a:xfrm>
            <a:off x="1934845" y="2571750"/>
            <a:ext cx="5274310" cy="2136775"/>
          </a:xfrm>
          <a:prstGeom prst="rect">
            <a:avLst/>
          </a:prstGeom>
        </p:spPr>
      </p:pic>
    </p:spTree>
    <p:extLst>
      <p:ext uri="{BB962C8B-B14F-4D97-AF65-F5344CB8AC3E}">
        <p14:creationId xmlns:p14="http://schemas.microsoft.com/office/powerpoint/2010/main" val="3704595626"/>
      </p:ext>
    </p:extLst>
  </p:cSld>
  <p:clrMapOvr>
    <a:masterClrMapping/>
  </p:clrMapOvr>
  <p:transition spd="med">
    <p:pull/>
  </p:transition>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1399</TotalTime>
  <Words>19578</Words>
  <Application>Microsoft Office PowerPoint</Application>
  <PresentationFormat>全屏显示(16:9)</PresentationFormat>
  <Paragraphs>1732</Paragraphs>
  <Slides>160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160</vt:i4>
      </vt:variant>
    </vt:vector>
  </HeadingPairs>
  <TitlesOfParts>
    <vt:vector size="168" baseType="lpstr">
      <vt:lpstr>等线</vt:lpstr>
      <vt:lpstr>宋体</vt:lpstr>
      <vt:lpstr>微软雅黑</vt:lpstr>
      <vt:lpstr>Arial</vt:lpstr>
      <vt:lpstr>Calibri</vt:lpstr>
      <vt:lpstr>Times New Roman</vt:lpstr>
      <vt:lpstr>Wingdings</vt:lpstr>
      <vt:lpstr>Office Theme</vt:lpstr>
      <vt:lpstr>PowerPoint 演示文稿</vt:lpstr>
      <vt:lpstr>【知识与能力要求】</vt:lpstr>
      <vt:lpstr>第6章  分布式协调框架ZooKeeper</vt:lpstr>
      <vt:lpstr>6.1  分布式协调技术</vt:lpstr>
      <vt:lpstr>分布式系统中进程同步</vt:lpstr>
      <vt:lpstr>分布式系统中进程同步</vt:lpstr>
      <vt:lpstr>6.1  分布式协调技术</vt:lpstr>
      <vt:lpstr>6.2  初识ZooKeeper</vt:lpstr>
      <vt:lpstr>6.2.1  ZooKeeper简介</vt:lpstr>
      <vt:lpstr>6.2.2  ZooKeeper来源</vt:lpstr>
      <vt:lpstr>6.2.3  选择ZooKeeper原因</vt:lpstr>
      <vt:lpstr>6.2.4  ZooKeeper基本概念</vt:lpstr>
      <vt:lpstr>6.2.4  ZooKeeper基本概念</vt:lpstr>
      <vt:lpstr>6.2.4  ZooKeeper基本概念</vt:lpstr>
      <vt:lpstr>6.2.4  ZooKeeper基本概念</vt:lpstr>
      <vt:lpstr>6.2.4  ZooKeeper基本概念</vt:lpstr>
      <vt:lpstr>6.3  ZooKeeper系统模型</vt:lpstr>
      <vt:lpstr>6.3.1  数据模型</vt:lpstr>
      <vt:lpstr>6.3.2  节点特性</vt:lpstr>
      <vt:lpstr>6.3.2  节点特性</vt:lpstr>
      <vt:lpstr>6.3.2  节点特性</vt:lpstr>
      <vt:lpstr>6.3.2  节点特性</vt:lpstr>
      <vt:lpstr>6.3.2  节点特性</vt:lpstr>
      <vt:lpstr>节点Stat对象状态属性说明</vt:lpstr>
      <vt:lpstr>6.3.3  版本——保证分布式数据原子性操作</vt:lpstr>
      <vt:lpstr>6.3.4  Watcher——数据变更的通知</vt:lpstr>
      <vt:lpstr>6.3.4  Watcher——数据变更的通知</vt:lpstr>
      <vt:lpstr>6.3.4  Watcher——数据变更的通知</vt:lpstr>
      <vt:lpstr>Watcher通知状态与事件类型一览表</vt:lpstr>
      <vt:lpstr>Watcher事件类型</vt:lpstr>
      <vt:lpstr>6.3.5  ACL——保障数据安全</vt:lpstr>
      <vt:lpstr>6.3.5  ACL——保障数据安全</vt:lpstr>
      <vt:lpstr>1. 权限模式（Scheme）</vt:lpstr>
      <vt:lpstr>2. 授权对象（ID） </vt:lpstr>
      <vt:lpstr>3. 权限（Permission）</vt:lpstr>
      <vt:lpstr>【举例】</vt:lpstr>
      <vt:lpstr>6.4  ZooKeeper工作原理</vt:lpstr>
      <vt:lpstr>6.4.1  ZooKeeper集群架构</vt:lpstr>
      <vt:lpstr>ZooKeeper集群模式架构</vt:lpstr>
      <vt:lpstr>6.4.1  ZooKeeper集群架构</vt:lpstr>
      <vt:lpstr>6.4.2  ZooKeeper服务器角色</vt:lpstr>
      <vt:lpstr>6.4.2  ZooKeeper服务器角色</vt:lpstr>
      <vt:lpstr>6.4.2  ZooKeeper服务器角色</vt:lpstr>
      <vt:lpstr>6.4.3  ZooKeeper的ZAB协议</vt:lpstr>
      <vt:lpstr>6.4.3  ZooKeeper的ZAB协议</vt:lpstr>
      <vt:lpstr>6.4.3  ZooKeeper的ZAB协议</vt:lpstr>
      <vt:lpstr>6.4.4  Leader选举机制</vt:lpstr>
      <vt:lpstr>6.4.4  Leader选举机制</vt:lpstr>
      <vt:lpstr>6.4.4  Leader选举机制</vt:lpstr>
      <vt:lpstr>6.4.4  Leader选举机制</vt:lpstr>
      <vt:lpstr>6.4.4  Leader选举机制</vt:lpstr>
      <vt:lpstr>6.4.4  Leader选举机制</vt:lpstr>
      <vt:lpstr>6.4.4  Leader选举机制</vt:lpstr>
      <vt:lpstr>TCP版本的FastLeaderElection</vt:lpstr>
      <vt:lpstr>TCP版本的FastLeaderElection</vt:lpstr>
      <vt:lpstr>TCP版本的FastLeaderElection</vt:lpstr>
      <vt:lpstr>TCP版本的FastLeaderElection</vt:lpstr>
      <vt:lpstr>TCP版本的FastLeaderElection</vt:lpstr>
      <vt:lpstr>TCP版本的FastLeaderElection</vt:lpstr>
      <vt:lpstr>6.5  ZooKeeper典型应用场景</vt:lpstr>
      <vt:lpstr>6.5.1  数据发布/订阅</vt:lpstr>
      <vt:lpstr>【举例】</vt:lpstr>
      <vt:lpstr>6.5.2  命名服务</vt:lpstr>
      <vt:lpstr>【举例】</vt:lpstr>
      <vt:lpstr>6.5.3  集群管理</vt:lpstr>
      <vt:lpstr>6.5.4  分布式锁</vt:lpstr>
      <vt:lpstr>6.5.4  分布式锁</vt:lpstr>
      <vt:lpstr>ZooKeeper实现分布式排它锁流程图</vt:lpstr>
      <vt:lpstr>6.5.4  分布式锁</vt:lpstr>
      <vt:lpstr>ZooKeeper实现分布式共享锁流程图</vt:lpstr>
      <vt:lpstr>6.6  部署ZooKeeper集群</vt:lpstr>
      <vt:lpstr>6.6.1  运行环境</vt:lpstr>
      <vt:lpstr>6.6.2  运行模式</vt:lpstr>
      <vt:lpstr>6.6.3  规划ZooKeeper集群</vt:lpstr>
      <vt:lpstr>6.6.4  部署ZooKeeper集群</vt:lpstr>
      <vt:lpstr>6.6.4  部署ZooKeeper集群</vt:lpstr>
      <vt:lpstr>6.6.4  部署ZooKeeper集群</vt:lpstr>
      <vt:lpstr>PowerPoint 演示文稿</vt:lpstr>
      <vt:lpstr>6.6.4  部署ZooKeeper集群</vt:lpstr>
      <vt:lpstr>6.6.4  部署ZooKeeper集群</vt:lpstr>
      <vt:lpstr>6.6.4  部署ZooKeeper集群</vt:lpstr>
      <vt:lpstr>6.6.4  部署ZooKeeper集群</vt:lpstr>
      <vt:lpstr>6.6.4  部署ZooKeeper集群</vt:lpstr>
      <vt:lpstr>6.6.5  启动ZooKeeper集群</vt:lpstr>
      <vt:lpstr>6.6.5  启动ZooKeeper集群</vt:lpstr>
      <vt:lpstr>6.6.5  启动ZooKeeper集群</vt:lpstr>
      <vt:lpstr>6.6.6  验证ZooKeeper集群</vt:lpstr>
      <vt:lpstr>6.6.6  验证ZooKeeper集群</vt:lpstr>
      <vt:lpstr>6.6.7  关闭ZooKeeper集群</vt:lpstr>
      <vt:lpstr>6.7  实战ZooKeeper</vt:lpstr>
      <vt:lpstr>6.7.1  ZooKeeper四字命令</vt:lpstr>
      <vt:lpstr>6.7.1  ZooKeeper四字命令</vt:lpstr>
      <vt:lpstr>6.7.1  ZooKeeper四字命令</vt:lpstr>
      <vt:lpstr>6.7.2  ZooKeeper Shell</vt:lpstr>
      <vt:lpstr>6.7.2  ZooKeeper Shell</vt:lpstr>
      <vt:lpstr>6.7.2  ZooKeeper Shell</vt:lpstr>
      <vt:lpstr>ZooKeeper Shell客户端命令用法</vt:lpstr>
      <vt:lpstr>ZooKeeper Shell客户端部分命令使用说明</vt:lpstr>
      <vt:lpstr>【实例：ZooKeeper Shell应用实例】</vt:lpstr>
      <vt:lpstr>【实例：ZooKeeper Shell应用实例】</vt:lpstr>
      <vt:lpstr>【实例：ZooKeeper Shell应用实例】</vt:lpstr>
      <vt:lpstr>【实例：ZooKeeper Shell应用实例】</vt:lpstr>
      <vt:lpstr>【实例：ZooKeeper Shell应用实例】</vt:lpstr>
      <vt:lpstr>【实例：ZooKeeper Shell应用实例】</vt:lpstr>
      <vt:lpstr>【实例：ZooKeeper Shell应用实例】</vt:lpstr>
      <vt:lpstr>【实例：ZooKeeper Shell应用实例】</vt:lpstr>
      <vt:lpstr>【实例：ZooKeeper Shell应用实例】</vt:lpstr>
      <vt:lpstr>【实例：ZooKeeper Shell应用实例】</vt:lpstr>
      <vt:lpstr>【实例：ZooKeeper Shell应用实例】</vt:lpstr>
      <vt:lpstr>【实例：ZooKeeper Shell应用实例】</vt:lpstr>
      <vt:lpstr>6.7.3  ZooKeeper Java API编程</vt:lpstr>
      <vt:lpstr>PowerPoint 演示文稿</vt:lpstr>
      <vt:lpstr>6.7.3  ZooKeeper Java API编程</vt:lpstr>
      <vt:lpstr> ZooKeeper构造方法参数说明</vt:lpstr>
      <vt:lpstr>【实例6-1】</vt:lpstr>
      <vt:lpstr>6.7.3  ZooKeeper Java API编程</vt:lpstr>
      <vt:lpstr>ZooKeeper create API方法参数说明</vt:lpstr>
      <vt:lpstr>6.7.3  ZooKeeper Java API编程</vt:lpstr>
      <vt:lpstr>【实例6-2】</vt:lpstr>
      <vt:lpstr>【实例6-2】</vt:lpstr>
      <vt:lpstr>【实例6-3】</vt:lpstr>
      <vt:lpstr>【实例6-3】</vt:lpstr>
      <vt:lpstr>【实例6-3】</vt:lpstr>
      <vt:lpstr>processResult方法参数说明</vt:lpstr>
      <vt:lpstr>6.7.3  ZooKeeper Java API编程</vt:lpstr>
      <vt:lpstr>ZooKeeper delete API方法参数说明</vt:lpstr>
      <vt:lpstr>【实例6-4】</vt:lpstr>
      <vt:lpstr>【实例6-4】</vt:lpstr>
      <vt:lpstr>6.7.3  ZooKeeper Java API编程</vt:lpstr>
      <vt:lpstr>ZooKeeper getChildren API方法参数说明</vt:lpstr>
      <vt:lpstr>6.7.3  ZooKeeper Java API编程</vt:lpstr>
      <vt:lpstr>【实例6-5】</vt:lpstr>
      <vt:lpstr>【实例6-5】</vt:lpstr>
      <vt:lpstr>【实例6-6】</vt:lpstr>
      <vt:lpstr>6.7.3  ZooKeeper Java API编程</vt:lpstr>
      <vt:lpstr>【实例6-6】</vt:lpstr>
      <vt:lpstr>ZooKeeper getDataAPI方法参数说明</vt:lpstr>
      <vt:lpstr>【实例6-7】</vt:lpstr>
      <vt:lpstr>【实例6-7】</vt:lpstr>
      <vt:lpstr>【实例6-8】</vt:lpstr>
      <vt:lpstr>【实例6-8】</vt:lpstr>
      <vt:lpstr>6.7.3  ZooKeeper Java API编程</vt:lpstr>
      <vt:lpstr>ZooKeeper setData API方法参数说明</vt:lpstr>
      <vt:lpstr>【实例6-9】</vt:lpstr>
      <vt:lpstr>【实例6-9】</vt:lpstr>
      <vt:lpstr>【实例6-9】</vt:lpstr>
      <vt:lpstr>【实例6-10】</vt:lpstr>
      <vt:lpstr>【实例6-10】</vt:lpstr>
      <vt:lpstr>6.7.3  ZooKeeper Java API编程</vt:lpstr>
      <vt:lpstr>ZooKeeper exists API方法参数说明</vt:lpstr>
      <vt:lpstr>【实例6-11】</vt:lpstr>
      <vt:lpstr>【实例6-11】</vt:lpstr>
      <vt:lpstr>6.7.3  ZooKeeper Java API编程</vt:lpstr>
      <vt:lpstr>ZooKeeper addAuthInfo API方法参数说明</vt:lpstr>
      <vt:lpstr>【实例6-12】</vt:lpstr>
      <vt:lpstr>【实例6-13】</vt:lpstr>
      <vt:lpstr>【实例6-13】</vt:lpstr>
      <vt:lpstr>【本章小结】</vt:lpstr>
      <vt:lpstr>【课后作业】</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第6章分布式协调框架ZooKeeper(2020春)</dc:title>
  <dc:creator>西京学院-徐鲁辉</dc:creator>
  <cp:lastModifiedBy>xu luhui</cp:lastModifiedBy>
  <cp:revision>446</cp:revision>
  <dcterms:created xsi:type="dcterms:W3CDTF">2016-11-28T05:24:40Z</dcterms:created>
  <dcterms:modified xsi:type="dcterms:W3CDTF">2020-02-05T14:20:34Z</dcterms:modified>
</cp:coreProperties>
</file>