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3" r:id="rId6"/>
    <p:sldId id="302" r:id="rId7"/>
    <p:sldId id="304" r:id="rId8"/>
    <p:sldId id="295" r:id="rId9"/>
    <p:sldId id="305" r:id="rId10"/>
    <p:sldId id="296" r:id="rId11"/>
    <p:sldId id="306" r:id="rId12"/>
    <p:sldId id="308" r:id="rId13"/>
    <p:sldId id="309" r:id="rId14"/>
    <p:sldId id="464" r:id="rId15"/>
    <p:sldId id="468" r:id="rId16"/>
    <p:sldId id="469" r:id="rId17"/>
    <p:sldId id="470" r:id="rId18"/>
    <p:sldId id="471" r:id="rId19"/>
    <p:sldId id="472" r:id="rId20"/>
    <p:sldId id="473" r:id="rId21"/>
    <p:sldId id="474" r:id="rId22"/>
    <p:sldId id="475" r:id="rId23"/>
    <p:sldId id="476" r:id="rId24"/>
    <p:sldId id="477" r:id="rId25"/>
    <p:sldId id="478" r:id="rId26"/>
    <p:sldId id="297" r:id="rId27"/>
    <p:sldId id="479" r:id="rId28"/>
    <p:sldId id="480" r:id="rId29"/>
    <p:sldId id="482" r:id="rId30"/>
    <p:sldId id="483" r:id="rId31"/>
    <p:sldId id="481" r:id="rId32"/>
    <p:sldId id="484" r:id="rId33"/>
    <p:sldId id="485" r:id="rId34"/>
    <p:sldId id="486" r:id="rId35"/>
    <p:sldId id="487" r:id="rId36"/>
    <p:sldId id="488" r:id="rId37"/>
    <p:sldId id="298" r:id="rId38"/>
    <p:sldId id="489" r:id="rId39"/>
    <p:sldId id="490" r:id="rId40"/>
    <p:sldId id="491" r:id="rId41"/>
    <p:sldId id="492" r:id="rId42"/>
    <p:sldId id="299" r:id="rId43"/>
    <p:sldId id="493" r:id="rId44"/>
    <p:sldId id="494" r:id="rId45"/>
    <p:sldId id="495" r:id="rId46"/>
    <p:sldId id="496" r:id="rId47"/>
    <p:sldId id="497" r:id="rId48"/>
    <p:sldId id="498" r:id="rId49"/>
    <p:sldId id="499" r:id="rId50"/>
    <p:sldId id="501" r:id="rId51"/>
    <p:sldId id="502" r:id="rId52"/>
    <p:sldId id="503" r:id="rId53"/>
    <p:sldId id="504" r:id="rId54"/>
    <p:sldId id="505" r:id="rId55"/>
    <p:sldId id="506" r:id="rId56"/>
    <p:sldId id="507" r:id="rId57"/>
    <p:sldId id="508" r:id="rId58"/>
    <p:sldId id="509" r:id="rId59"/>
    <p:sldId id="510" r:id="rId60"/>
    <p:sldId id="511" r:id="rId61"/>
    <p:sldId id="300"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524" r:id="rId75"/>
    <p:sldId id="525" r:id="rId76"/>
    <p:sldId id="526" r:id="rId77"/>
    <p:sldId id="527" r:id="rId78"/>
    <p:sldId id="528" r:id="rId79"/>
    <p:sldId id="529" r:id="rId80"/>
    <p:sldId id="530" r:id="rId81"/>
    <p:sldId id="531" r:id="rId82"/>
    <p:sldId id="532" r:id="rId83"/>
    <p:sldId id="533" r:id="rId84"/>
    <p:sldId id="534" r:id="rId85"/>
    <p:sldId id="535" r:id="rId86"/>
    <p:sldId id="536" r:id="rId87"/>
    <p:sldId id="537" r:id="rId88"/>
    <p:sldId id="538" r:id="rId89"/>
    <p:sldId id="539" r:id="rId90"/>
    <p:sldId id="540"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3" r:id="rId104"/>
    <p:sldId id="554" r:id="rId105"/>
    <p:sldId id="555" r:id="rId106"/>
    <p:sldId id="556" r:id="rId107"/>
    <p:sldId id="557" r:id="rId108"/>
    <p:sldId id="558" r:id="rId109"/>
    <p:sldId id="559" r:id="rId110"/>
    <p:sldId id="560" r:id="rId111"/>
    <p:sldId id="561" r:id="rId112"/>
    <p:sldId id="562" r:id="rId113"/>
    <p:sldId id="563" r:id="rId114"/>
    <p:sldId id="564" r:id="rId115"/>
    <p:sldId id="565" r:id="rId116"/>
    <p:sldId id="301" r:id="rId117"/>
    <p:sldId id="566" r:id="rId118"/>
    <p:sldId id="567" r:id="rId119"/>
    <p:sldId id="291" r:id="rId120"/>
    <p:sldId id="292" r:id="rId121"/>
    <p:sldId id="283" r:id="rId1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53"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1A809-9F0E-47DF-B1E6-210724C72589}"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24E72317-DE66-4BEE-9328-3C9936F396B5}">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2006 - Big Table</a:t>
          </a:r>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9C5E1815-0C75-4F10-B546-950B565EC852}" type="parTrans" cxnId="{B39FD14E-7A5C-4B12-97AA-FD611AF9476C}">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8ED24AA7-2C46-442B-8571-470AF338B7C2}" type="sibTrans" cxnId="{B39FD14E-7A5C-4B12-97AA-FD611AF9476C}">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063DC60B-8980-4F26-B372-E7EA0AC074BA}">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2007 - Hadoop </a:t>
          </a:r>
          <a:r>
            <a:rPr lang="zh-CN" altLang="en-US" sz="1000">
              <a:latin typeface="Times New Roman" panose="02020603050405020304" pitchFamily="18" charset="0"/>
              <a:ea typeface="宋体" panose="02010600030101010101" pitchFamily="2" charset="-122"/>
              <a:cs typeface="Times New Roman" panose="02020603050405020304" pitchFamily="18" charset="0"/>
            </a:rPr>
            <a:t>贡献者</a:t>
          </a:r>
        </a:p>
      </dgm:t>
    </dgm:pt>
    <dgm:pt modelId="{3394E73E-C6AB-4E8E-9EBF-59DC84B42D86}" type="parTrans" cxnId="{73260290-1008-4F7A-9985-383ECD6AAA6B}">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868E1202-2DC9-4B66-A020-7828CCD8DD6E}" type="sibTrans" cxnId="{73260290-1008-4F7A-9985-383ECD6AAA6B}">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4266F584-18A2-4DCB-8C8E-CF3D275CBB99}">
      <dgm:prSet phldrT="[文本]" custT="1"/>
      <dgm:spPr/>
      <dgm:t>
        <a:bodyPr/>
        <a:lstStyle/>
        <a:p>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2008 - Hadoop</a:t>
          </a:r>
          <a:r>
            <a:rPr lang="zh-CN" altLang="en-US" sz="1000" dirty="0">
              <a:latin typeface="Times New Roman" panose="02020603050405020304" pitchFamily="18" charset="0"/>
              <a:ea typeface="宋体" panose="02010600030101010101" pitchFamily="2" charset="-122"/>
              <a:cs typeface="Times New Roman" panose="02020603050405020304" pitchFamily="18" charset="0"/>
            </a:rPr>
            <a:t>子项目</a:t>
          </a:r>
        </a:p>
      </dgm:t>
    </dgm:pt>
    <dgm:pt modelId="{5B673100-CF24-4EE4-9DB4-6FCCF408FD13}" type="parTrans" cxnId="{BBC2A213-EB2C-4D90-B234-5CBE5AE5669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9344F2AA-6768-4F49-BEE0-2743251831B0}" type="sibTrans" cxnId="{BBC2A213-EB2C-4D90-B234-5CBE5AE5669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F808D26F-4E4F-47C7-A294-B8C94E71BA7B}">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2010 - Apache </a:t>
          </a:r>
          <a:r>
            <a:rPr lang="zh-CN" altLang="en-US" sz="1000">
              <a:latin typeface="Times New Roman" panose="02020603050405020304" pitchFamily="18" charset="0"/>
              <a:ea typeface="宋体" panose="02010600030101010101" pitchFamily="2" charset="-122"/>
              <a:cs typeface="Times New Roman" panose="02020603050405020304" pitchFamily="18" charset="0"/>
            </a:rPr>
            <a:t>顶级项目</a:t>
          </a:r>
        </a:p>
      </dgm:t>
    </dgm:pt>
    <dgm:pt modelId="{3E6B136F-A02B-494B-B908-04C17CF86986}" type="parTrans" cxnId="{FCE51E2F-4AE2-40D1-82F5-B778E14D908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450C5F86-A07E-448C-99DA-5337ECADB563}" type="sibTrans" cxnId="{FCE51E2F-4AE2-40D1-82F5-B778E14D908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FC312501-D568-4D3D-BD08-BF36493C8792}">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2018 - 1.43 </a:t>
          </a:r>
          <a:r>
            <a:rPr lang="zh-CN" altLang="en-US" sz="1000">
              <a:latin typeface="Times New Roman" panose="02020603050405020304" pitchFamily="18" charset="0"/>
              <a:ea typeface="宋体" panose="02010600030101010101" pitchFamily="2" charset="-122"/>
              <a:cs typeface="Times New Roman" panose="02020603050405020304" pitchFamily="18" charset="0"/>
            </a:rPr>
            <a:t>稳定版本</a:t>
          </a:r>
        </a:p>
      </dgm:t>
    </dgm:pt>
    <dgm:pt modelId="{3C8C6D85-10E7-43D4-B03C-5014FD60A0D5}" type="parTrans" cxnId="{230FAD83-5348-4374-A573-D98D1BA31382}">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45C27D96-424B-443C-B056-7F96EC973CD4}" type="sibTrans" cxnId="{230FAD83-5348-4374-A573-D98D1BA31382}">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67765CDE-673E-4BAF-A6D7-EF6137344F7C}" type="pres">
      <dgm:prSet presAssocID="{7711A809-9F0E-47DF-B1E6-210724C72589}" presName="rootnode" presStyleCnt="0">
        <dgm:presLayoutVars>
          <dgm:chMax/>
          <dgm:chPref/>
          <dgm:dir/>
          <dgm:animLvl val="lvl"/>
        </dgm:presLayoutVars>
      </dgm:prSet>
      <dgm:spPr/>
    </dgm:pt>
    <dgm:pt modelId="{CA8C1EAC-15BA-4C7C-8EAF-161E909934AB}" type="pres">
      <dgm:prSet presAssocID="{24E72317-DE66-4BEE-9328-3C9936F396B5}" presName="composite" presStyleCnt="0"/>
      <dgm:spPr/>
    </dgm:pt>
    <dgm:pt modelId="{170A9397-1C43-4BCE-B440-B46522E6930B}" type="pres">
      <dgm:prSet presAssocID="{24E72317-DE66-4BEE-9328-3C9936F396B5}" presName="LShape" presStyleLbl="alignNode1" presStyleIdx="0" presStyleCnt="9"/>
      <dgm:spPr/>
    </dgm:pt>
    <dgm:pt modelId="{4FAD6E06-FE2B-47B0-9EB5-DC06C5B7D264}" type="pres">
      <dgm:prSet presAssocID="{24E72317-DE66-4BEE-9328-3C9936F396B5}" presName="ParentText" presStyleLbl="revTx" presStyleIdx="0" presStyleCnt="5">
        <dgm:presLayoutVars>
          <dgm:chMax val="0"/>
          <dgm:chPref val="0"/>
          <dgm:bulletEnabled val="1"/>
        </dgm:presLayoutVars>
      </dgm:prSet>
      <dgm:spPr/>
    </dgm:pt>
    <dgm:pt modelId="{C4F3DA0D-30D3-4D7F-89ED-17E2E715A315}" type="pres">
      <dgm:prSet presAssocID="{24E72317-DE66-4BEE-9328-3C9936F396B5}" presName="Triangle" presStyleLbl="alignNode1" presStyleIdx="1" presStyleCnt="9"/>
      <dgm:spPr/>
    </dgm:pt>
    <dgm:pt modelId="{E61496B9-974F-4C99-883F-20512CDC12B6}" type="pres">
      <dgm:prSet presAssocID="{8ED24AA7-2C46-442B-8571-470AF338B7C2}" presName="sibTrans" presStyleCnt="0"/>
      <dgm:spPr/>
    </dgm:pt>
    <dgm:pt modelId="{63534245-E801-4A97-833E-BBF59E6BF500}" type="pres">
      <dgm:prSet presAssocID="{8ED24AA7-2C46-442B-8571-470AF338B7C2}" presName="space" presStyleCnt="0"/>
      <dgm:spPr/>
    </dgm:pt>
    <dgm:pt modelId="{29BA7A3B-0406-47DF-BF14-3BF8CBB22CCE}" type="pres">
      <dgm:prSet presAssocID="{063DC60B-8980-4F26-B372-E7EA0AC074BA}" presName="composite" presStyleCnt="0"/>
      <dgm:spPr/>
    </dgm:pt>
    <dgm:pt modelId="{A0751089-A9F0-41C9-8510-32B161CE2047}" type="pres">
      <dgm:prSet presAssocID="{063DC60B-8980-4F26-B372-E7EA0AC074BA}" presName="LShape" presStyleLbl="alignNode1" presStyleIdx="2" presStyleCnt="9"/>
      <dgm:spPr/>
    </dgm:pt>
    <dgm:pt modelId="{0CD44675-27CF-4275-B83E-34C75775BE4C}" type="pres">
      <dgm:prSet presAssocID="{063DC60B-8980-4F26-B372-E7EA0AC074BA}" presName="ParentText" presStyleLbl="revTx" presStyleIdx="1" presStyleCnt="5">
        <dgm:presLayoutVars>
          <dgm:chMax val="0"/>
          <dgm:chPref val="0"/>
          <dgm:bulletEnabled val="1"/>
        </dgm:presLayoutVars>
      </dgm:prSet>
      <dgm:spPr/>
    </dgm:pt>
    <dgm:pt modelId="{7E37956D-D431-4224-9EF2-4DED6DF37CA1}" type="pres">
      <dgm:prSet presAssocID="{063DC60B-8980-4F26-B372-E7EA0AC074BA}" presName="Triangle" presStyleLbl="alignNode1" presStyleIdx="3" presStyleCnt="9"/>
      <dgm:spPr/>
    </dgm:pt>
    <dgm:pt modelId="{30386D2B-E723-4275-B872-EB75E920B399}" type="pres">
      <dgm:prSet presAssocID="{868E1202-2DC9-4B66-A020-7828CCD8DD6E}" presName="sibTrans" presStyleCnt="0"/>
      <dgm:spPr/>
    </dgm:pt>
    <dgm:pt modelId="{7D47C07E-8AC4-4A21-805A-4B5B7639835C}" type="pres">
      <dgm:prSet presAssocID="{868E1202-2DC9-4B66-A020-7828CCD8DD6E}" presName="space" presStyleCnt="0"/>
      <dgm:spPr/>
    </dgm:pt>
    <dgm:pt modelId="{45FA0F86-FCA5-4E58-AC89-654BD6B39C33}" type="pres">
      <dgm:prSet presAssocID="{4266F584-18A2-4DCB-8C8E-CF3D275CBB99}" presName="composite" presStyleCnt="0"/>
      <dgm:spPr/>
    </dgm:pt>
    <dgm:pt modelId="{6C11765B-B306-4A18-953F-BC858E80384D}" type="pres">
      <dgm:prSet presAssocID="{4266F584-18A2-4DCB-8C8E-CF3D275CBB99}" presName="LShape" presStyleLbl="alignNode1" presStyleIdx="4" presStyleCnt="9"/>
      <dgm:spPr/>
    </dgm:pt>
    <dgm:pt modelId="{80254F84-2BE5-4403-B5A5-F7DDF3ECBA40}" type="pres">
      <dgm:prSet presAssocID="{4266F584-18A2-4DCB-8C8E-CF3D275CBB99}" presName="ParentText" presStyleLbl="revTx" presStyleIdx="2" presStyleCnt="5">
        <dgm:presLayoutVars>
          <dgm:chMax val="0"/>
          <dgm:chPref val="0"/>
          <dgm:bulletEnabled val="1"/>
        </dgm:presLayoutVars>
      </dgm:prSet>
      <dgm:spPr/>
    </dgm:pt>
    <dgm:pt modelId="{2B8AA530-F6B2-468A-B60F-7C3F3CCF7EB3}" type="pres">
      <dgm:prSet presAssocID="{4266F584-18A2-4DCB-8C8E-CF3D275CBB99}" presName="Triangle" presStyleLbl="alignNode1" presStyleIdx="5" presStyleCnt="9"/>
      <dgm:spPr/>
    </dgm:pt>
    <dgm:pt modelId="{777CFF66-7F6D-4608-8508-F17A319BB1BB}" type="pres">
      <dgm:prSet presAssocID="{9344F2AA-6768-4F49-BEE0-2743251831B0}" presName="sibTrans" presStyleCnt="0"/>
      <dgm:spPr/>
    </dgm:pt>
    <dgm:pt modelId="{712CC2CC-C983-4438-99D9-B26669AF4C33}" type="pres">
      <dgm:prSet presAssocID="{9344F2AA-6768-4F49-BEE0-2743251831B0}" presName="space" presStyleCnt="0"/>
      <dgm:spPr/>
    </dgm:pt>
    <dgm:pt modelId="{D5DC3A62-0FBB-4E9E-867A-CC44378EB5D9}" type="pres">
      <dgm:prSet presAssocID="{F808D26F-4E4F-47C7-A294-B8C94E71BA7B}" presName="composite" presStyleCnt="0"/>
      <dgm:spPr/>
    </dgm:pt>
    <dgm:pt modelId="{E486056D-2A5C-4A38-94C0-A21D9A6AAFB5}" type="pres">
      <dgm:prSet presAssocID="{F808D26F-4E4F-47C7-A294-B8C94E71BA7B}" presName="LShape" presStyleLbl="alignNode1" presStyleIdx="6" presStyleCnt="9"/>
      <dgm:spPr/>
    </dgm:pt>
    <dgm:pt modelId="{2D26135B-38D1-4139-99AF-43B5251815D2}" type="pres">
      <dgm:prSet presAssocID="{F808D26F-4E4F-47C7-A294-B8C94E71BA7B}" presName="ParentText" presStyleLbl="revTx" presStyleIdx="3" presStyleCnt="5">
        <dgm:presLayoutVars>
          <dgm:chMax val="0"/>
          <dgm:chPref val="0"/>
          <dgm:bulletEnabled val="1"/>
        </dgm:presLayoutVars>
      </dgm:prSet>
      <dgm:spPr/>
    </dgm:pt>
    <dgm:pt modelId="{7B392EAA-2D79-42EA-B50C-9A5AD664C4B2}" type="pres">
      <dgm:prSet presAssocID="{F808D26F-4E4F-47C7-A294-B8C94E71BA7B}" presName="Triangle" presStyleLbl="alignNode1" presStyleIdx="7" presStyleCnt="9"/>
      <dgm:spPr/>
    </dgm:pt>
    <dgm:pt modelId="{1ACC1AA8-E684-40B2-83CF-DDDD2AE2E6C1}" type="pres">
      <dgm:prSet presAssocID="{450C5F86-A07E-448C-99DA-5337ECADB563}" presName="sibTrans" presStyleCnt="0"/>
      <dgm:spPr/>
    </dgm:pt>
    <dgm:pt modelId="{B7B49B51-0109-4B39-A1B9-766A9B34BA3F}" type="pres">
      <dgm:prSet presAssocID="{450C5F86-A07E-448C-99DA-5337ECADB563}" presName="space" presStyleCnt="0"/>
      <dgm:spPr/>
    </dgm:pt>
    <dgm:pt modelId="{D6E5E331-69FD-4FBC-B4E1-0BDF39EE0592}" type="pres">
      <dgm:prSet presAssocID="{FC312501-D568-4D3D-BD08-BF36493C8792}" presName="composite" presStyleCnt="0"/>
      <dgm:spPr/>
    </dgm:pt>
    <dgm:pt modelId="{FA144899-61B1-4D1E-8095-09ECE67FD7C7}" type="pres">
      <dgm:prSet presAssocID="{FC312501-D568-4D3D-BD08-BF36493C8792}" presName="LShape" presStyleLbl="alignNode1" presStyleIdx="8" presStyleCnt="9"/>
      <dgm:spPr/>
    </dgm:pt>
    <dgm:pt modelId="{DB201377-6FA8-40FA-8BE5-2E925BDC088B}" type="pres">
      <dgm:prSet presAssocID="{FC312501-D568-4D3D-BD08-BF36493C8792}" presName="ParentText" presStyleLbl="revTx" presStyleIdx="4" presStyleCnt="5">
        <dgm:presLayoutVars>
          <dgm:chMax val="0"/>
          <dgm:chPref val="0"/>
          <dgm:bulletEnabled val="1"/>
        </dgm:presLayoutVars>
      </dgm:prSet>
      <dgm:spPr/>
    </dgm:pt>
  </dgm:ptLst>
  <dgm:cxnLst>
    <dgm:cxn modelId="{BBC2A213-EB2C-4D90-B234-5CBE5AE5669D}" srcId="{7711A809-9F0E-47DF-B1E6-210724C72589}" destId="{4266F584-18A2-4DCB-8C8E-CF3D275CBB99}" srcOrd="2" destOrd="0" parTransId="{5B673100-CF24-4EE4-9DB4-6FCCF408FD13}" sibTransId="{9344F2AA-6768-4F49-BEE0-2743251831B0}"/>
    <dgm:cxn modelId="{FCE51E2F-4AE2-40D1-82F5-B778E14D908D}" srcId="{7711A809-9F0E-47DF-B1E6-210724C72589}" destId="{F808D26F-4E4F-47C7-A294-B8C94E71BA7B}" srcOrd="3" destOrd="0" parTransId="{3E6B136F-A02B-494B-B908-04C17CF86986}" sibTransId="{450C5F86-A07E-448C-99DA-5337ECADB563}"/>
    <dgm:cxn modelId="{23059A5D-5369-4180-BDFA-9494AF65BE46}" type="presOf" srcId="{F808D26F-4E4F-47C7-A294-B8C94E71BA7B}" destId="{2D26135B-38D1-4139-99AF-43B5251815D2}" srcOrd="0" destOrd="0" presId="urn:microsoft.com/office/officeart/2009/3/layout/StepUpProcess"/>
    <dgm:cxn modelId="{78C62769-907C-4F8A-A4AC-EF827AB61ABD}" type="presOf" srcId="{24E72317-DE66-4BEE-9328-3C9936F396B5}" destId="{4FAD6E06-FE2B-47B0-9EB5-DC06C5B7D264}" srcOrd="0" destOrd="0" presId="urn:microsoft.com/office/officeart/2009/3/layout/StepUpProcess"/>
    <dgm:cxn modelId="{B39FD14E-7A5C-4B12-97AA-FD611AF9476C}" srcId="{7711A809-9F0E-47DF-B1E6-210724C72589}" destId="{24E72317-DE66-4BEE-9328-3C9936F396B5}" srcOrd="0" destOrd="0" parTransId="{9C5E1815-0C75-4F10-B546-950B565EC852}" sibTransId="{8ED24AA7-2C46-442B-8571-470AF338B7C2}"/>
    <dgm:cxn modelId="{9D528771-6E12-41E4-9EF6-1B5A21C2B911}" type="presOf" srcId="{7711A809-9F0E-47DF-B1E6-210724C72589}" destId="{67765CDE-673E-4BAF-A6D7-EF6137344F7C}" srcOrd="0" destOrd="0" presId="urn:microsoft.com/office/officeart/2009/3/layout/StepUpProcess"/>
    <dgm:cxn modelId="{230FAD83-5348-4374-A573-D98D1BA31382}" srcId="{7711A809-9F0E-47DF-B1E6-210724C72589}" destId="{FC312501-D568-4D3D-BD08-BF36493C8792}" srcOrd="4" destOrd="0" parTransId="{3C8C6D85-10E7-43D4-B03C-5014FD60A0D5}" sibTransId="{45C27D96-424B-443C-B056-7F96EC973CD4}"/>
    <dgm:cxn modelId="{260F8388-A371-475E-AED0-5BB83BCDB7C2}" type="presOf" srcId="{FC312501-D568-4D3D-BD08-BF36493C8792}" destId="{DB201377-6FA8-40FA-8BE5-2E925BDC088B}" srcOrd="0" destOrd="0" presId="urn:microsoft.com/office/officeart/2009/3/layout/StepUpProcess"/>
    <dgm:cxn modelId="{73260290-1008-4F7A-9985-383ECD6AAA6B}" srcId="{7711A809-9F0E-47DF-B1E6-210724C72589}" destId="{063DC60B-8980-4F26-B372-E7EA0AC074BA}" srcOrd="1" destOrd="0" parTransId="{3394E73E-C6AB-4E8E-9EBF-59DC84B42D86}" sibTransId="{868E1202-2DC9-4B66-A020-7828CCD8DD6E}"/>
    <dgm:cxn modelId="{D71EF3B5-9357-4B26-91A1-7B5F0BC5D135}" type="presOf" srcId="{063DC60B-8980-4F26-B372-E7EA0AC074BA}" destId="{0CD44675-27CF-4275-B83E-34C75775BE4C}" srcOrd="0" destOrd="0" presId="urn:microsoft.com/office/officeart/2009/3/layout/StepUpProcess"/>
    <dgm:cxn modelId="{5F446CF6-5683-4D15-9A6A-0596F8DFF5FA}" type="presOf" srcId="{4266F584-18A2-4DCB-8C8E-CF3D275CBB99}" destId="{80254F84-2BE5-4403-B5A5-F7DDF3ECBA40}" srcOrd="0" destOrd="0" presId="urn:microsoft.com/office/officeart/2009/3/layout/StepUpProcess"/>
    <dgm:cxn modelId="{9F7417AE-D69C-4670-9944-B6BD958F9D4C}" type="presParOf" srcId="{67765CDE-673E-4BAF-A6D7-EF6137344F7C}" destId="{CA8C1EAC-15BA-4C7C-8EAF-161E909934AB}" srcOrd="0" destOrd="0" presId="urn:microsoft.com/office/officeart/2009/3/layout/StepUpProcess"/>
    <dgm:cxn modelId="{A5749F7E-4E74-4E9E-806F-673FA82C24D4}" type="presParOf" srcId="{CA8C1EAC-15BA-4C7C-8EAF-161E909934AB}" destId="{170A9397-1C43-4BCE-B440-B46522E6930B}" srcOrd="0" destOrd="0" presId="urn:microsoft.com/office/officeart/2009/3/layout/StepUpProcess"/>
    <dgm:cxn modelId="{52CD2961-B7BB-42BA-8E39-9BEF6B8E0305}" type="presParOf" srcId="{CA8C1EAC-15BA-4C7C-8EAF-161E909934AB}" destId="{4FAD6E06-FE2B-47B0-9EB5-DC06C5B7D264}" srcOrd="1" destOrd="0" presId="urn:microsoft.com/office/officeart/2009/3/layout/StepUpProcess"/>
    <dgm:cxn modelId="{E4D72374-4892-4887-A714-6A1E6243DB54}" type="presParOf" srcId="{CA8C1EAC-15BA-4C7C-8EAF-161E909934AB}" destId="{C4F3DA0D-30D3-4D7F-89ED-17E2E715A315}" srcOrd="2" destOrd="0" presId="urn:microsoft.com/office/officeart/2009/3/layout/StepUpProcess"/>
    <dgm:cxn modelId="{25E91475-F3E6-4E84-BA72-26623A7DC42E}" type="presParOf" srcId="{67765CDE-673E-4BAF-A6D7-EF6137344F7C}" destId="{E61496B9-974F-4C99-883F-20512CDC12B6}" srcOrd="1" destOrd="0" presId="urn:microsoft.com/office/officeart/2009/3/layout/StepUpProcess"/>
    <dgm:cxn modelId="{32892D0A-04EC-4BAA-8609-65704FC7E923}" type="presParOf" srcId="{E61496B9-974F-4C99-883F-20512CDC12B6}" destId="{63534245-E801-4A97-833E-BBF59E6BF500}" srcOrd="0" destOrd="0" presId="urn:microsoft.com/office/officeart/2009/3/layout/StepUpProcess"/>
    <dgm:cxn modelId="{63D1F039-B78D-4383-B638-BCDFD03B28A4}" type="presParOf" srcId="{67765CDE-673E-4BAF-A6D7-EF6137344F7C}" destId="{29BA7A3B-0406-47DF-BF14-3BF8CBB22CCE}" srcOrd="2" destOrd="0" presId="urn:microsoft.com/office/officeart/2009/3/layout/StepUpProcess"/>
    <dgm:cxn modelId="{CEE43D8F-B7DC-4A19-94AB-723EFE55BE75}" type="presParOf" srcId="{29BA7A3B-0406-47DF-BF14-3BF8CBB22CCE}" destId="{A0751089-A9F0-41C9-8510-32B161CE2047}" srcOrd="0" destOrd="0" presId="urn:microsoft.com/office/officeart/2009/3/layout/StepUpProcess"/>
    <dgm:cxn modelId="{BE351216-B7C9-4F45-9380-EC7BFB03B625}" type="presParOf" srcId="{29BA7A3B-0406-47DF-BF14-3BF8CBB22CCE}" destId="{0CD44675-27CF-4275-B83E-34C75775BE4C}" srcOrd="1" destOrd="0" presId="urn:microsoft.com/office/officeart/2009/3/layout/StepUpProcess"/>
    <dgm:cxn modelId="{813580E6-176B-4B27-94ED-8C5C79734795}" type="presParOf" srcId="{29BA7A3B-0406-47DF-BF14-3BF8CBB22CCE}" destId="{7E37956D-D431-4224-9EF2-4DED6DF37CA1}" srcOrd="2" destOrd="0" presId="urn:microsoft.com/office/officeart/2009/3/layout/StepUpProcess"/>
    <dgm:cxn modelId="{213791A6-7E54-421B-99A2-EE51E0D5B58F}" type="presParOf" srcId="{67765CDE-673E-4BAF-A6D7-EF6137344F7C}" destId="{30386D2B-E723-4275-B872-EB75E920B399}" srcOrd="3" destOrd="0" presId="urn:microsoft.com/office/officeart/2009/3/layout/StepUpProcess"/>
    <dgm:cxn modelId="{7FB7B5D3-BDE3-4A60-B8D3-7911CB20B573}" type="presParOf" srcId="{30386D2B-E723-4275-B872-EB75E920B399}" destId="{7D47C07E-8AC4-4A21-805A-4B5B7639835C}" srcOrd="0" destOrd="0" presId="urn:microsoft.com/office/officeart/2009/3/layout/StepUpProcess"/>
    <dgm:cxn modelId="{442193FE-67A5-4BB9-93F3-126B79D41875}" type="presParOf" srcId="{67765CDE-673E-4BAF-A6D7-EF6137344F7C}" destId="{45FA0F86-FCA5-4E58-AC89-654BD6B39C33}" srcOrd="4" destOrd="0" presId="urn:microsoft.com/office/officeart/2009/3/layout/StepUpProcess"/>
    <dgm:cxn modelId="{420C7241-821B-4B02-BF87-06C4E0ADD0D6}" type="presParOf" srcId="{45FA0F86-FCA5-4E58-AC89-654BD6B39C33}" destId="{6C11765B-B306-4A18-953F-BC858E80384D}" srcOrd="0" destOrd="0" presId="urn:microsoft.com/office/officeart/2009/3/layout/StepUpProcess"/>
    <dgm:cxn modelId="{D076506C-DA5A-4DFA-B7B3-5008BDF6600A}" type="presParOf" srcId="{45FA0F86-FCA5-4E58-AC89-654BD6B39C33}" destId="{80254F84-2BE5-4403-B5A5-F7DDF3ECBA40}" srcOrd="1" destOrd="0" presId="urn:microsoft.com/office/officeart/2009/3/layout/StepUpProcess"/>
    <dgm:cxn modelId="{010266FE-6F0A-44E1-9B01-E9896D2718BC}" type="presParOf" srcId="{45FA0F86-FCA5-4E58-AC89-654BD6B39C33}" destId="{2B8AA530-F6B2-468A-B60F-7C3F3CCF7EB3}" srcOrd="2" destOrd="0" presId="urn:microsoft.com/office/officeart/2009/3/layout/StepUpProcess"/>
    <dgm:cxn modelId="{40732A00-CC55-43B4-A57D-6BB76520DD5C}" type="presParOf" srcId="{67765CDE-673E-4BAF-A6D7-EF6137344F7C}" destId="{777CFF66-7F6D-4608-8508-F17A319BB1BB}" srcOrd="5" destOrd="0" presId="urn:microsoft.com/office/officeart/2009/3/layout/StepUpProcess"/>
    <dgm:cxn modelId="{80DFD7DA-87B4-4E1D-9ECE-90FC8847AD29}" type="presParOf" srcId="{777CFF66-7F6D-4608-8508-F17A319BB1BB}" destId="{712CC2CC-C983-4438-99D9-B26669AF4C33}" srcOrd="0" destOrd="0" presId="urn:microsoft.com/office/officeart/2009/3/layout/StepUpProcess"/>
    <dgm:cxn modelId="{9D800471-2A94-4B5D-93C2-483AD05FC26F}" type="presParOf" srcId="{67765CDE-673E-4BAF-A6D7-EF6137344F7C}" destId="{D5DC3A62-0FBB-4E9E-867A-CC44378EB5D9}" srcOrd="6" destOrd="0" presId="urn:microsoft.com/office/officeart/2009/3/layout/StepUpProcess"/>
    <dgm:cxn modelId="{DBBDC6BD-CC81-4FB6-9E5D-154F375417FB}" type="presParOf" srcId="{D5DC3A62-0FBB-4E9E-867A-CC44378EB5D9}" destId="{E486056D-2A5C-4A38-94C0-A21D9A6AAFB5}" srcOrd="0" destOrd="0" presId="urn:microsoft.com/office/officeart/2009/3/layout/StepUpProcess"/>
    <dgm:cxn modelId="{5A10219E-244D-4DD2-9249-36D8CB214970}" type="presParOf" srcId="{D5DC3A62-0FBB-4E9E-867A-CC44378EB5D9}" destId="{2D26135B-38D1-4139-99AF-43B5251815D2}" srcOrd="1" destOrd="0" presId="urn:microsoft.com/office/officeart/2009/3/layout/StepUpProcess"/>
    <dgm:cxn modelId="{FEA68F8A-4CD0-4A03-9A11-D25D0062EF7A}" type="presParOf" srcId="{D5DC3A62-0FBB-4E9E-867A-CC44378EB5D9}" destId="{7B392EAA-2D79-42EA-B50C-9A5AD664C4B2}" srcOrd="2" destOrd="0" presId="urn:microsoft.com/office/officeart/2009/3/layout/StepUpProcess"/>
    <dgm:cxn modelId="{468A919D-133F-4EE6-82CF-E824744A54A0}" type="presParOf" srcId="{67765CDE-673E-4BAF-A6D7-EF6137344F7C}" destId="{1ACC1AA8-E684-40B2-83CF-DDDD2AE2E6C1}" srcOrd="7" destOrd="0" presId="urn:microsoft.com/office/officeart/2009/3/layout/StepUpProcess"/>
    <dgm:cxn modelId="{F53CEACD-A203-4E46-A29F-64A0DD2F6150}" type="presParOf" srcId="{1ACC1AA8-E684-40B2-83CF-DDDD2AE2E6C1}" destId="{B7B49B51-0109-4B39-A1B9-766A9B34BA3F}" srcOrd="0" destOrd="0" presId="urn:microsoft.com/office/officeart/2009/3/layout/StepUpProcess"/>
    <dgm:cxn modelId="{9A1DF61B-A59E-4439-8872-7985DD276DB1}" type="presParOf" srcId="{67765CDE-673E-4BAF-A6D7-EF6137344F7C}" destId="{D6E5E331-69FD-4FBC-B4E1-0BDF39EE0592}" srcOrd="8" destOrd="0" presId="urn:microsoft.com/office/officeart/2009/3/layout/StepUpProcess"/>
    <dgm:cxn modelId="{E3551EAB-2F81-4BFE-A78A-67CA41A0D8BD}" type="presParOf" srcId="{D6E5E331-69FD-4FBC-B4E1-0BDF39EE0592}" destId="{FA144899-61B1-4D1E-8095-09ECE67FD7C7}" srcOrd="0" destOrd="0" presId="urn:microsoft.com/office/officeart/2009/3/layout/StepUpProcess"/>
    <dgm:cxn modelId="{833B5125-8678-4CCB-BCA6-33468AA5AF8D}" type="presParOf" srcId="{D6E5E331-69FD-4FBC-B4E1-0BDF39EE0592}" destId="{DB201377-6FA8-40FA-8BE5-2E925BDC088B}"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2228E-06C6-4CCA-9221-3595B3A790F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A0ACFFB-6440-4D00-9522-3ECCF275E448}">
      <dgm:prSet phldrT="[文本]" custT="1"/>
      <dgm:spPr/>
      <dgm:t>
        <a:bodyPr/>
        <a:lstStyle/>
        <a:p>
          <a:r>
            <a:rPr lang="en-US" sz="2000" dirty="0">
              <a:latin typeface="微软雅黑" panose="020B0503020204020204" pitchFamily="34" charset="-122"/>
              <a:ea typeface="微软雅黑" panose="020B0503020204020204" pitchFamily="34" charset="-122"/>
            </a:rPr>
            <a:t>Master</a:t>
          </a:r>
          <a:r>
            <a:rPr lang="zh-CN" sz="2000" dirty="0">
              <a:latin typeface="微软雅黑" panose="020B0503020204020204" pitchFamily="34" charset="-122"/>
              <a:ea typeface="微软雅黑" panose="020B0503020204020204" pitchFamily="34" charset="-122"/>
            </a:rPr>
            <a:t>的工作原理</a:t>
          </a:r>
          <a:endParaRPr lang="zh-CN" altLang="en-US" sz="2000" dirty="0">
            <a:latin typeface="微软雅黑" panose="020B0503020204020204" pitchFamily="34" charset="-122"/>
            <a:ea typeface="微软雅黑" panose="020B0503020204020204" pitchFamily="34" charset="-122"/>
          </a:endParaRPr>
        </a:p>
      </dgm:t>
    </dgm:pt>
    <dgm:pt modelId="{AFE8D439-0620-493F-8191-A14880B0BF12}" type="par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EB59DA-E956-4D1E-A462-86D73D2BA37A}" type="sib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52E503-1439-478F-B31E-31EE8B1BF9AC}">
      <dgm:prSet phldrT="[文本]" custT="1"/>
      <dgm:spPr/>
      <dgm:t>
        <a:bodyPr/>
        <a:lstStyle/>
        <a:p>
          <a:r>
            <a:rPr lang="en-US" sz="2000" dirty="0" err="1">
              <a:latin typeface="微软雅黑" panose="020B0503020204020204" pitchFamily="34" charset="-122"/>
              <a:ea typeface="微软雅黑" panose="020B0503020204020204" pitchFamily="34" charset="-122"/>
            </a:rPr>
            <a:t>RegionServer</a:t>
          </a:r>
          <a:r>
            <a:rPr lang="zh-CN" sz="2000" dirty="0">
              <a:latin typeface="微软雅黑" panose="020B0503020204020204" pitchFamily="34" charset="-122"/>
              <a:ea typeface="微软雅黑" panose="020B0503020204020204" pitchFamily="34" charset="-122"/>
            </a:rPr>
            <a:t>的工作原理</a:t>
          </a:r>
          <a:endParaRPr lang="zh-CN" altLang="en-US" sz="2000" dirty="0">
            <a:latin typeface="微软雅黑" panose="020B0503020204020204" pitchFamily="34" charset="-122"/>
            <a:ea typeface="微软雅黑" panose="020B0503020204020204" pitchFamily="34" charset="-122"/>
          </a:endParaRPr>
        </a:p>
      </dgm:t>
    </dgm:pt>
    <dgm:pt modelId="{2E2F13AF-3448-4A05-9638-C45840135EB4}" type="par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8DD730-398E-49B2-BBDC-5AF597518AA0}" type="sib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97725B-61D1-4AEC-8C88-99F5CB0769A3}">
      <dgm:prSet phldrT="[文本]" custT="1"/>
      <dgm:spPr/>
      <dgm:t>
        <a:bodyPr/>
        <a:lstStyle/>
        <a:p>
          <a:r>
            <a:rPr lang="en-US" sz="2000" dirty="0">
              <a:latin typeface="微软雅黑" panose="020B0503020204020204" pitchFamily="34" charset="-122"/>
              <a:ea typeface="微软雅黑" panose="020B0503020204020204" pitchFamily="34" charset="-122"/>
            </a:rPr>
            <a:t>Store</a:t>
          </a:r>
          <a:r>
            <a:rPr lang="zh-CN" sz="2000" dirty="0">
              <a:latin typeface="微软雅黑" panose="020B0503020204020204" pitchFamily="34" charset="-122"/>
              <a:ea typeface="微软雅黑" panose="020B0503020204020204" pitchFamily="34" charset="-122"/>
            </a:rPr>
            <a:t>的工作原理</a:t>
          </a:r>
          <a:endParaRPr lang="zh-CN" altLang="en-US" sz="2000" dirty="0">
            <a:latin typeface="微软雅黑" panose="020B0503020204020204" pitchFamily="34" charset="-122"/>
            <a:ea typeface="微软雅黑" panose="020B0503020204020204" pitchFamily="34" charset="-122"/>
          </a:endParaRPr>
        </a:p>
      </dgm:t>
    </dgm:pt>
    <dgm:pt modelId="{3A1207F4-D783-48D8-9F83-53C4C5F6881E}" type="par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C829B62-CDB9-4082-A718-988370F35C85}" type="sib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47CA8E3-687D-49D3-9EB7-959F9E3FE9C6}" type="pres">
      <dgm:prSet presAssocID="{1E32228E-06C6-4CCA-9221-3595B3A790F1}" presName="linear" presStyleCnt="0">
        <dgm:presLayoutVars>
          <dgm:dir/>
          <dgm:animLvl val="lvl"/>
          <dgm:resizeHandles val="exact"/>
        </dgm:presLayoutVars>
      </dgm:prSet>
      <dgm:spPr/>
    </dgm:pt>
    <dgm:pt modelId="{11980A95-5975-4F2A-9072-CE2D86CB6E9A}" type="pres">
      <dgm:prSet presAssocID="{7A0ACFFB-6440-4D00-9522-3ECCF275E448}" presName="parentLin" presStyleCnt="0"/>
      <dgm:spPr/>
    </dgm:pt>
    <dgm:pt modelId="{E6BD283E-A8F6-42CF-A849-E4E3E4FC504E}" type="pres">
      <dgm:prSet presAssocID="{7A0ACFFB-6440-4D00-9522-3ECCF275E448}" presName="parentLeftMargin" presStyleLbl="node1" presStyleIdx="0" presStyleCnt="3"/>
      <dgm:spPr/>
    </dgm:pt>
    <dgm:pt modelId="{52A4D1B3-CAAD-4ADE-9D46-28E7A9ADF842}" type="pres">
      <dgm:prSet presAssocID="{7A0ACFFB-6440-4D00-9522-3ECCF275E448}" presName="parentText" presStyleLbl="node1" presStyleIdx="0" presStyleCnt="3">
        <dgm:presLayoutVars>
          <dgm:chMax val="0"/>
          <dgm:bulletEnabled val="1"/>
        </dgm:presLayoutVars>
      </dgm:prSet>
      <dgm:spPr/>
    </dgm:pt>
    <dgm:pt modelId="{E9750ED4-221F-47A6-AEAD-21E0E2E19BBD}" type="pres">
      <dgm:prSet presAssocID="{7A0ACFFB-6440-4D00-9522-3ECCF275E448}" presName="negativeSpace" presStyleCnt="0"/>
      <dgm:spPr/>
    </dgm:pt>
    <dgm:pt modelId="{578CDFA5-793A-4376-9FFD-3E7F352F6B7E}" type="pres">
      <dgm:prSet presAssocID="{7A0ACFFB-6440-4D00-9522-3ECCF275E448}" presName="childText" presStyleLbl="conFgAcc1" presStyleIdx="0" presStyleCnt="3">
        <dgm:presLayoutVars>
          <dgm:bulletEnabled val="1"/>
        </dgm:presLayoutVars>
      </dgm:prSet>
      <dgm:spPr/>
    </dgm:pt>
    <dgm:pt modelId="{84DBA376-FCC4-4B5F-8283-FF7CCCD0F464}" type="pres">
      <dgm:prSet presAssocID="{CAEB59DA-E956-4D1E-A462-86D73D2BA37A}" presName="spaceBetweenRectangles" presStyleCnt="0"/>
      <dgm:spPr/>
    </dgm:pt>
    <dgm:pt modelId="{F3454437-9686-4DD8-8D39-0015AE0D7390}" type="pres">
      <dgm:prSet presAssocID="{CA52E503-1439-478F-B31E-31EE8B1BF9AC}" presName="parentLin" presStyleCnt="0"/>
      <dgm:spPr/>
    </dgm:pt>
    <dgm:pt modelId="{1461026F-4101-4468-A8E5-ADFBCE6D5599}" type="pres">
      <dgm:prSet presAssocID="{CA52E503-1439-478F-B31E-31EE8B1BF9AC}" presName="parentLeftMargin" presStyleLbl="node1" presStyleIdx="0" presStyleCnt="3"/>
      <dgm:spPr/>
    </dgm:pt>
    <dgm:pt modelId="{373BFB18-C731-459A-822D-A18F9610A353}" type="pres">
      <dgm:prSet presAssocID="{CA52E503-1439-478F-B31E-31EE8B1BF9AC}" presName="parentText" presStyleLbl="node1" presStyleIdx="1" presStyleCnt="3">
        <dgm:presLayoutVars>
          <dgm:chMax val="0"/>
          <dgm:bulletEnabled val="1"/>
        </dgm:presLayoutVars>
      </dgm:prSet>
      <dgm:spPr/>
    </dgm:pt>
    <dgm:pt modelId="{C1B3B524-4D6B-47D9-8CE7-60AA29C1A9F5}" type="pres">
      <dgm:prSet presAssocID="{CA52E503-1439-478F-B31E-31EE8B1BF9AC}" presName="negativeSpace" presStyleCnt="0"/>
      <dgm:spPr/>
    </dgm:pt>
    <dgm:pt modelId="{B47084FC-15FE-43B6-9D6F-8A0215AA0BBD}" type="pres">
      <dgm:prSet presAssocID="{CA52E503-1439-478F-B31E-31EE8B1BF9AC}" presName="childText" presStyleLbl="conFgAcc1" presStyleIdx="1" presStyleCnt="3">
        <dgm:presLayoutVars>
          <dgm:bulletEnabled val="1"/>
        </dgm:presLayoutVars>
      </dgm:prSet>
      <dgm:spPr/>
    </dgm:pt>
    <dgm:pt modelId="{4664844D-49E3-4F91-B4BC-ECB6AA19C427}" type="pres">
      <dgm:prSet presAssocID="{2D8DD730-398E-49B2-BBDC-5AF597518AA0}" presName="spaceBetweenRectangles" presStyleCnt="0"/>
      <dgm:spPr/>
    </dgm:pt>
    <dgm:pt modelId="{A52E09DD-2422-4727-8567-5B29A3486CF4}" type="pres">
      <dgm:prSet presAssocID="{5697725B-61D1-4AEC-8C88-99F5CB0769A3}" presName="parentLin" presStyleCnt="0"/>
      <dgm:spPr/>
    </dgm:pt>
    <dgm:pt modelId="{9646F048-5F4A-424E-8495-D89DA614BBE5}" type="pres">
      <dgm:prSet presAssocID="{5697725B-61D1-4AEC-8C88-99F5CB0769A3}" presName="parentLeftMargin" presStyleLbl="node1" presStyleIdx="1" presStyleCnt="3"/>
      <dgm:spPr/>
    </dgm:pt>
    <dgm:pt modelId="{A809FCE8-9A65-44E9-A3F8-66394C860D68}" type="pres">
      <dgm:prSet presAssocID="{5697725B-61D1-4AEC-8C88-99F5CB0769A3}" presName="parentText" presStyleLbl="node1" presStyleIdx="2" presStyleCnt="3">
        <dgm:presLayoutVars>
          <dgm:chMax val="0"/>
          <dgm:bulletEnabled val="1"/>
        </dgm:presLayoutVars>
      </dgm:prSet>
      <dgm:spPr/>
    </dgm:pt>
    <dgm:pt modelId="{3762F6BB-A030-42E8-BB08-F00DC84EE86C}" type="pres">
      <dgm:prSet presAssocID="{5697725B-61D1-4AEC-8C88-99F5CB0769A3}" presName="negativeSpace" presStyleCnt="0"/>
      <dgm:spPr/>
    </dgm:pt>
    <dgm:pt modelId="{04E8EDE0-D024-4CA0-93E3-01C1C9560C1A}" type="pres">
      <dgm:prSet presAssocID="{5697725B-61D1-4AEC-8C88-99F5CB0769A3}" presName="childText" presStyleLbl="conFgAcc1" presStyleIdx="2" presStyleCnt="3">
        <dgm:presLayoutVars>
          <dgm:bulletEnabled val="1"/>
        </dgm:presLayoutVars>
      </dgm:prSet>
      <dgm:spPr/>
    </dgm:pt>
  </dgm:ptLst>
  <dgm:cxnLst>
    <dgm:cxn modelId="{5611612E-F9D7-4ABE-B87C-62076D704870}" type="presOf" srcId="{5697725B-61D1-4AEC-8C88-99F5CB0769A3}" destId="{A809FCE8-9A65-44E9-A3F8-66394C860D68}" srcOrd="1" destOrd="0" presId="urn:microsoft.com/office/officeart/2005/8/layout/list1"/>
    <dgm:cxn modelId="{0514702E-E6E3-4367-A678-CED8A6E7C7A1}" srcId="{1E32228E-06C6-4CCA-9221-3595B3A790F1}" destId="{7A0ACFFB-6440-4D00-9522-3ECCF275E448}" srcOrd="0" destOrd="0" parTransId="{AFE8D439-0620-493F-8191-A14880B0BF12}" sibTransId="{CAEB59DA-E956-4D1E-A462-86D73D2BA37A}"/>
    <dgm:cxn modelId="{D99B8039-259E-4396-A913-0BABC0E85239}" type="presOf" srcId="{1E32228E-06C6-4CCA-9221-3595B3A790F1}" destId="{447CA8E3-687D-49D3-9EB7-959F9E3FE9C6}" srcOrd="0" destOrd="0" presId="urn:microsoft.com/office/officeart/2005/8/layout/list1"/>
    <dgm:cxn modelId="{A680A03E-C541-45E5-AF23-7D6524F89E8E}" type="presOf" srcId="{5697725B-61D1-4AEC-8C88-99F5CB0769A3}" destId="{9646F048-5F4A-424E-8495-D89DA614BBE5}" srcOrd="0" destOrd="0" presId="urn:microsoft.com/office/officeart/2005/8/layout/list1"/>
    <dgm:cxn modelId="{C1F70D4B-BA01-4E89-981D-C8D225D2C8BB}" srcId="{1E32228E-06C6-4CCA-9221-3595B3A790F1}" destId="{CA52E503-1439-478F-B31E-31EE8B1BF9AC}" srcOrd="1" destOrd="0" parTransId="{2E2F13AF-3448-4A05-9638-C45840135EB4}" sibTransId="{2D8DD730-398E-49B2-BBDC-5AF597518AA0}"/>
    <dgm:cxn modelId="{E9E6B072-A34F-45AF-8461-7A20B943B477}" type="presOf" srcId="{CA52E503-1439-478F-B31E-31EE8B1BF9AC}" destId="{1461026F-4101-4468-A8E5-ADFBCE6D5599}" srcOrd="0" destOrd="0" presId="urn:microsoft.com/office/officeart/2005/8/layout/list1"/>
    <dgm:cxn modelId="{0F9795C1-6B58-45CB-99A7-3A99C0BE627F}" type="presOf" srcId="{CA52E503-1439-478F-B31E-31EE8B1BF9AC}" destId="{373BFB18-C731-459A-822D-A18F9610A353}" srcOrd="1" destOrd="0" presId="urn:microsoft.com/office/officeart/2005/8/layout/list1"/>
    <dgm:cxn modelId="{301D9DCB-63E1-4E73-8913-F983C2674C5F}" type="presOf" srcId="{7A0ACFFB-6440-4D00-9522-3ECCF275E448}" destId="{52A4D1B3-CAAD-4ADE-9D46-28E7A9ADF842}" srcOrd="1" destOrd="0" presId="urn:microsoft.com/office/officeart/2005/8/layout/list1"/>
    <dgm:cxn modelId="{67A96CD2-2568-47CF-9158-CB260FE9B783}" srcId="{1E32228E-06C6-4CCA-9221-3595B3A790F1}" destId="{5697725B-61D1-4AEC-8C88-99F5CB0769A3}" srcOrd="2" destOrd="0" parTransId="{3A1207F4-D783-48D8-9F83-53C4C5F6881E}" sibTransId="{DC829B62-CDB9-4082-A718-988370F35C85}"/>
    <dgm:cxn modelId="{13BAE1FD-A43B-47D4-A457-FF309064FE22}" type="presOf" srcId="{7A0ACFFB-6440-4D00-9522-3ECCF275E448}" destId="{E6BD283E-A8F6-42CF-A849-E4E3E4FC504E}" srcOrd="0" destOrd="0" presId="urn:microsoft.com/office/officeart/2005/8/layout/list1"/>
    <dgm:cxn modelId="{214D36D0-007D-445E-8316-D4909D2C573F}" type="presParOf" srcId="{447CA8E3-687D-49D3-9EB7-959F9E3FE9C6}" destId="{11980A95-5975-4F2A-9072-CE2D86CB6E9A}" srcOrd="0" destOrd="0" presId="urn:microsoft.com/office/officeart/2005/8/layout/list1"/>
    <dgm:cxn modelId="{667A1F8C-2891-452F-9DFB-9B5564E0611A}" type="presParOf" srcId="{11980A95-5975-4F2A-9072-CE2D86CB6E9A}" destId="{E6BD283E-A8F6-42CF-A849-E4E3E4FC504E}" srcOrd="0" destOrd="0" presId="urn:microsoft.com/office/officeart/2005/8/layout/list1"/>
    <dgm:cxn modelId="{1313B223-0EF9-436E-A092-3B9CBC835E15}" type="presParOf" srcId="{11980A95-5975-4F2A-9072-CE2D86CB6E9A}" destId="{52A4D1B3-CAAD-4ADE-9D46-28E7A9ADF842}" srcOrd="1" destOrd="0" presId="urn:microsoft.com/office/officeart/2005/8/layout/list1"/>
    <dgm:cxn modelId="{5C2B87F2-9052-4A23-B170-5B66010D2A37}" type="presParOf" srcId="{447CA8E3-687D-49D3-9EB7-959F9E3FE9C6}" destId="{E9750ED4-221F-47A6-AEAD-21E0E2E19BBD}" srcOrd="1" destOrd="0" presId="urn:microsoft.com/office/officeart/2005/8/layout/list1"/>
    <dgm:cxn modelId="{736AC2AF-4F1D-4062-A73D-E15382283FBD}" type="presParOf" srcId="{447CA8E3-687D-49D3-9EB7-959F9E3FE9C6}" destId="{578CDFA5-793A-4376-9FFD-3E7F352F6B7E}" srcOrd="2" destOrd="0" presId="urn:microsoft.com/office/officeart/2005/8/layout/list1"/>
    <dgm:cxn modelId="{2C009612-C4CA-4D8A-9687-659B446D8094}" type="presParOf" srcId="{447CA8E3-687D-49D3-9EB7-959F9E3FE9C6}" destId="{84DBA376-FCC4-4B5F-8283-FF7CCCD0F464}" srcOrd="3" destOrd="0" presId="urn:microsoft.com/office/officeart/2005/8/layout/list1"/>
    <dgm:cxn modelId="{DD18ECCD-918C-4C74-B03C-1C019BF482BD}" type="presParOf" srcId="{447CA8E3-687D-49D3-9EB7-959F9E3FE9C6}" destId="{F3454437-9686-4DD8-8D39-0015AE0D7390}" srcOrd="4" destOrd="0" presId="urn:microsoft.com/office/officeart/2005/8/layout/list1"/>
    <dgm:cxn modelId="{151C86F2-C1C2-4AB0-99DC-B06DC84F0CEC}" type="presParOf" srcId="{F3454437-9686-4DD8-8D39-0015AE0D7390}" destId="{1461026F-4101-4468-A8E5-ADFBCE6D5599}" srcOrd="0" destOrd="0" presId="urn:microsoft.com/office/officeart/2005/8/layout/list1"/>
    <dgm:cxn modelId="{6BE9FEFF-226E-4B5A-8871-FA4A3A9EC07F}" type="presParOf" srcId="{F3454437-9686-4DD8-8D39-0015AE0D7390}" destId="{373BFB18-C731-459A-822D-A18F9610A353}" srcOrd="1" destOrd="0" presId="urn:microsoft.com/office/officeart/2005/8/layout/list1"/>
    <dgm:cxn modelId="{6EAC8216-1402-410A-B1F5-27D1D54EEC36}" type="presParOf" srcId="{447CA8E3-687D-49D3-9EB7-959F9E3FE9C6}" destId="{C1B3B524-4D6B-47D9-8CE7-60AA29C1A9F5}" srcOrd="5" destOrd="0" presId="urn:microsoft.com/office/officeart/2005/8/layout/list1"/>
    <dgm:cxn modelId="{F5DE23D2-4C3F-40D1-8E0B-81992EC95247}" type="presParOf" srcId="{447CA8E3-687D-49D3-9EB7-959F9E3FE9C6}" destId="{B47084FC-15FE-43B6-9D6F-8A0215AA0BBD}" srcOrd="6" destOrd="0" presId="urn:microsoft.com/office/officeart/2005/8/layout/list1"/>
    <dgm:cxn modelId="{223E4CFD-A0F9-4EC1-89B2-F3E7EE80B072}" type="presParOf" srcId="{447CA8E3-687D-49D3-9EB7-959F9E3FE9C6}" destId="{4664844D-49E3-4F91-B4BC-ECB6AA19C427}" srcOrd="7" destOrd="0" presId="urn:microsoft.com/office/officeart/2005/8/layout/list1"/>
    <dgm:cxn modelId="{4CC6C321-B6BC-4388-A7A3-012515DD492C}" type="presParOf" srcId="{447CA8E3-687D-49D3-9EB7-959F9E3FE9C6}" destId="{A52E09DD-2422-4727-8567-5B29A3486CF4}" srcOrd="8" destOrd="0" presId="urn:microsoft.com/office/officeart/2005/8/layout/list1"/>
    <dgm:cxn modelId="{92F0FEE4-4321-4BBA-AABA-52AFC8A645AA}" type="presParOf" srcId="{A52E09DD-2422-4727-8567-5B29A3486CF4}" destId="{9646F048-5F4A-424E-8495-D89DA614BBE5}" srcOrd="0" destOrd="0" presId="urn:microsoft.com/office/officeart/2005/8/layout/list1"/>
    <dgm:cxn modelId="{EE422494-A26E-401D-88C2-BCC610BD47C8}" type="presParOf" srcId="{A52E09DD-2422-4727-8567-5B29A3486CF4}" destId="{A809FCE8-9A65-44E9-A3F8-66394C860D68}" srcOrd="1" destOrd="0" presId="urn:microsoft.com/office/officeart/2005/8/layout/list1"/>
    <dgm:cxn modelId="{3F8123EA-0B5F-4131-B1DA-0D2D21382A70}" type="presParOf" srcId="{447CA8E3-687D-49D3-9EB7-959F9E3FE9C6}" destId="{3762F6BB-A030-42E8-BB08-F00DC84EE86C}" srcOrd="9" destOrd="0" presId="urn:microsoft.com/office/officeart/2005/8/layout/list1"/>
    <dgm:cxn modelId="{FFB8B645-7C37-44C2-B034-2F504D0BCA40}" type="presParOf" srcId="{447CA8E3-687D-49D3-9EB7-959F9E3FE9C6}" destId="{04E8EDE0-D024-4CA0-93E3-01C1C9560C1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91C0CC9A-9F30-4EE6-9A08-D4B60534DC7D}">
      <dgm:prSet/>
      <dgm:spPr/>
      <dgm:t>
        <a:bodyPr/>
        <a:lstStyle/>
        <a:p>
          <a:r>
            <a:rPr lang="zh-CN" altLang="en-US" dirty="0">
              <a:latin typeface="微软雅黑" panose="020B0503020204020204" pitchFamily="34" charset="-122"/>
              <a:ea typeface="微软雅黑" panose="020B0503020204020204" pitchFamily="34" charset="-122"/>
            </a:rPr>
            <a:t>启动</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E12EADBF-60A3-4BC1-8F5E-51E7A550FB3C}" type="par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727F6834-D770-47AC-BD5D-725E6320EAB8}" type="sib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5">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5">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5">
        <dgm:presLayoutVars>
          <dgm:bulletEnabled val="1"/>
        </dgm:presLayoutVars>
      </dgm:prSet>
      <dgm:spPr/>
    </dgm:pt>
    <dgm:pt modelId="{045EC413-E11A-4D3B-AA46-1962347892B3}" type="pres">
      <dgm:prSet presAssocID="{1635BFE2-0BF0-40D8-BD47-29060C7D2A19}" presName="sibTrans" presStyleCnt="0"/>
      <dgm:spPr/>
    </dgm:pt>
    <dgm:pt modelId="{B75B23CF-8C77-410C-AA8F-1480A703B0A6}" type="pres">
      <dgm:prSet presAssocID="{91C0CC9A-9F30-4EE6-9A08-D4B60534DC7D}" presName="textNode" presStyleLbl="node1" presStyleIdx="3" presStyleCnt="5">
        <dgm:presLayoutVars>
          <dgm:bulletEnabled val="1"/>
        </dgm:presLayoutVars>
      </dgm:prSet>
      <dgm:spPr/>
    </dgm:pt>
    <dgm:pt modelId="{C5EFB3F0-B016-4C9E-B4CA-E62ED22C0A01}" type="pres">
      <dgm:prSet presAssocID="{727F6834-D770-47AC-BD5D-725E6320EAB8}" presName="sibTrans" presStyleCnt="0"/>
      <dgm:spPr/>
    </dgm:pt>
    <dgm:pt modelId="{490131F4-CA44-4BC2-9105-1AA5ADA0682D}" type="pres">
      <dgm:prSet presAssocID="{AD44E5AF-F77B-4C86-8EB8-14CD261E1256}" presName="textNode" presStyleLbl="node1" presStyleIdx="4" presStyleCnt="5">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2B252C3B-C6EE-482D-9F83-1EA546367AA6}" srcId="{DB83B816-0357-4F4B-B726-73F0752A7728}" destId="{91C0CC9A-9F30-4EE6-9A08-D4B60534DC7D}" srcOrd="3" destOrd="0" parTransId="{E12EADBF-60A3-4BC1-8F5E-51E7A550FB3C}" sibTransId="{727F6834-D770-47AC-BD5D-725E6320EAB8}"/>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4" destOrd="0" parTransId="{85514001-39D3-47D6-8449-F29349805A42}" sibTransId="{37C7CEF6-D875-4B77-8960-E033C8A84C1C}"/>
    <dgm:cxn modelId="{C21213F6-29ED-4D69-B3F8-F390A71990B3}" type="presOf" srcId="{91C0CC9A-9F30-4EE6-9A08-D4B60534DC7D}" destId="{B75B23CF-8C77-410C-AA8F-1480A703B0A6}" srcOrd="0" destOrd="0" presId="urn:microsoft.com/office/officeart/2005/8/layout/hProcess9"/>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72D61DD7-D5C4-40C2-B72D-02672CD91D29}" type="presParOf" srcId="{7FF7615A-2358-4B67-8647-F748282535D0}" destId="{B75B23CF-8C77-410C-AA8F-1480A703B0A6}" srcOrd="6" destOrd="0" presId="urn:microsoft.com/office/officeart/2005/8/layout/hProcess9"/>
    <dgm:cxn modelId="{BC04FBD6-7B30-4B72-9460-F67C4EA8A7BD}" type="presParOf" srcId="{7FF7615A-2358-4B67-8647-F748282535D0}" destId="{C5EFB3F0-B016-4C9E-B4CA-E62ED22C0A01}" srcOrd="7" destOrd="0" presId="urn:microsoft.com/office/officeart/2005/8/layout/hProcess9"/>
    <dgm:cxn modelId="{544CDEB6-10E7-4C0D-8236-F475154F665E}" type="presParOf" srcId="{7FF7615A-2358-4B67-8647-F748282535D0}" destId="{490131F4-CA44-4BC2-9105-1AA5ADA0682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32228E-06C6-4CCA-9221-3595B3A790F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A0ACFFB-6440-4D00-9522-3ECCF275E448}">
      <dgm:prSet phldrT="[文本]" custT="1"/>
      <dgm:spPr/>
      <dgm:t>
        <a:bodyPr/>
        <a:lstStyle/>
        <a:p>
          <a:r>
            <a:rPr lang="en-US" sz="2000" b="1" dirty="0">
              <a:latin typeface="微软雅黑" panose="020B0503020204020204" pitchFamily="34" charset="-122"/>
              <a:ea typeface="微软雅黑" panose="020B0503020204020204" pitchFamily="34" charset="-122"/>
            </a:rPr>
            <a:t>HBase Web UI</a:t>
          </a:r>
          <a:endParaRPr lang="zh-CN" sz="2000" b="1" dirty="0">
            <a:latin typeface="微软雅黑" panose="020B0503020204020204" pitchFamily="34" charset="-122"/>
            <a:ea typeface="微软雅黑" panose="020B0503020204020204" pitchFamily="34" charset="-122"/>
          </a:endParaRPr>
        </a:p>
      </dgm:t>
    </dgm:pt>
    <dgm:pt modelId="{AFE8D439-0620-493F-8191-A14880B0BF12}" type="par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EB59DA-E956-4D1E-A462-86D73D2BA37A}" type="sib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52E503-1439-478F-B31E-31EE8B1BF9AC}">
      <dgm:prSet phldrT="[文本]" custT="1"/>
      <dgm:spPr/>
      <dgm:t>
        <a:bodyPr/>
        <a:lstStyle/>
        <a:p>
          <a:r>
            <a:rPr lang="en-US" sz="2000" b="1" dirty="0">
              <a:latin typeface="微软雅黑" panose="020B0503020204020204" pitchFamily="34" charset="-122"/>
              <a:ea typeface="微软雅黑" panose="020B0503020204020204" pitchFamily="34" charset="-122"/>
            </a:rPr>
            <a:t>HBase Shell</a:t>
          </a:r>
          <a:endParaRPr lang="zh-CN" altLang="en-US" sz="2000" dirty="0">
            <a:latin typeface="微软雅黑" panose="020B0503020204020204" pitchFamily="34" charset="-122"/>
            <a:ea typeface="微软雅黑" panose="020B0503020204020204" pitchFamily="34" charset="-122"/>
          </a:endParaRPr>
        </a:p>
      </dgm:t>
    </dgm:pt>
    <dgm:pt modelId="{2E2F13AF-3448-4A05-9638-C45840135EB4}" type="par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8DD730-398E-49B2-BBDC-5AF597518AA0}" type="sib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97725B-61D1-4AEC-8C88-99F5CB0769A3}">
      <dgm:prSet phldrT="[文本]" custT="1"/>
      <dgm:spPr/>
      <dgm:t>
        <a:bodyPr/>
        <a:lstStyle/>
        <a:p>
          <a:r>
            <a:rPr lang="en-US" altLang="zh-CN" sz="2000" dirty="0">
              <a:latin typeface="微软雅黑" panose="020B0503020204020204" pitchFamily="34" charset="-122"/>
              <a:ea typeface="微软雅黑" panose="020B0503020204020204" pitchFamily="34" charset="-122"/>
            </a:rPr>
            <a:t>HBase API</a:t>
          </a:r>
        </a:p>
      </dgm:t>
    </dgm:pt>
    <dgm:pt modelId="{3A1207F4-D783-48D8-9F83-53C4C5F6881E}" type="par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C829B62-CDB9-4082-A718-988370F35C85}" type="sib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A09CE22-35B5-4C18-9492-31AD0119E6DA}">
      <dgm:prSet custT="1"/>
      <dgm:spPr/>
      <dgm:t>
        <a:bodyPr/>
        <a:lstStyle/>
        <a:p>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HBase</a:t>
          </a:r>
          <a:r>
            <a:rPr lang="zh-CN" altLang="en-US" sz="2000" dirty="0">
              <a:latin typeface="微软雅黑" panose="020B0503020204020204" pitchFamily="34" charset="-122"/>
              <a:ea typeface="微软雅黑" panose="020B0503020204020204" pitchFamily="34" charset="-122"/>
            </a:rPr>
            <a:t>中使用</a:t>
          </a:r>
          <a:r>
            <a:rPr lang="en-US" altLang="zh-CN" sz="2000" dirty="0">
              <a:latin typeface="微软雅黑" panose="020B0503020204020204" pitchFamily="34" charset="-122"/>
              <a:ea typeface="微软雅黑" panose="020B0503020204020204" pitchFamily="34" charset="-122"/>
            </a:rPr>
            <a:t>MapReduce</a:t>
          </a:r>
          <a:endParaRPr lang="zh-CN" altLang="en-US" sz="2000" dirty="0">
            <a:latin typeface="微软雅黑" panose="020B0503020204020204" pitchFamily="34" charset="-122"/>
            <a:ea typeface="微软雅黑" panose="020B0503020204020204" pitchFamily="34" charset="-122"/>
          </a:endParaRPr>
        </a:p>
      </dgm:t>
    </dgm:pt>
    <dgm:pt modelId="{32FC8957-9AB6-4B00-9198-5D948E0F05E0}" type="parTrans" cxnId="{AB2269DC-EDBD-481B-ABE1-E9FE948964C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A36B96A-8ABF-4454-B7FD-FB3C8A2EE854}" type="sibTrans" cxnId="{AB2269DC-EDBD-481B-ABE1-E9FE948964C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47CA8E3-687D-49D3-9EB7-959F9E3FE9C6}" type="pres">
      <dgm:prSet presAssocID="{1E32228E-06C6-4CCA-9221-3595B3A790F1}" presName="linear" presStyleCnt="0">
        <dgm:presLayoutVars>
          <dgm:dir/>
          <dgm:animLvl val="lvl"/>
          <dgm:resizeHandles val="exact"/>
        </dgm:presLayoutVars>
      </dgm:prSet>
      <dgm:spPr/>
    </dgm:pt>
    <dgm:pt modelId="{11980A95-5975-4F2A-9072-CE2D86CB6E9A}" type="pres">
      <dgm:prSet presAssocID="{7A0ACFFB-6440-4D00-9522-3ECCF275E448}" presName="parentLin" presStyleCnt="0"/>
      <dgm:spPr/>
    </dgm:pt>
    <dgm:pt modelId="{E6BD283E-A8F6-42CF-A849-E4E3E4FC504E}" type="pres">
      <dgm:prSet presAssocID="{7A0ACFFB-6440-4D00-9522-3ECCF275E448}" presName="parentLeftMargin" presStyleLbl="node1" presStyleIdx="0" presStyleCnt="4"/>
      <dgm:spPr/>
    </dgm:pt>
    <dgm:pt modelId="{52A4D1B3-CAAD-4ADE-9D46-28E7A9ADF842}" type="pres">
      <dgm:prSet presAssocID="{7A0ACFFB-6440-4D00-9522-3ECCF275E448}" presName="parentText" presStyleLbl="node1" presStyleIdx="0" presStyleCnt="4">
        <dgm:presLayoutVars>
          <dgm:chMax val="0"/>
          <dgm:bulletEnabled val="1"/>
        </dgm:presLayoutVars>
      </dgm:prSet>
      <dgm:spPr/>
    </dgm:pt>
    <dgm:pt modelId="{E9750ED4-221F-47A6-AEAD-21E0E2E19BBD}" type="pres">
      <dgm:prSet presAssocID="{7A0ACFFB-6440-4D00-9522-3ECCF275E448}" presName="negativeSpace" presStyleCnt="0"/>
      <dgm:spPr/>
    </dgm:pt>
    <dgm:pt modelId="{578CDFA5-793A-4376-9FFD-3E7F352F6B7E}" type="pres">
      <dgm:prSet presAssocID="{7A0ACFFB-6440-4D00-9522-3ECCF275E448}" presName="childText" presStyleLbl="conFgAcc1" presStyleIdx="0" presStyleCnt="4">
        <dgm:presLayoutVars>
          <dgm:bulletEnabled val="1"/>
        </dgm:presLayoutVars>
      </dgm:prSet>
      <dgm:spPr/>
    </dgm:pt>
    <dgm:pt modelId="{84DBA376-FCC4-4B5F-8283-FF7CCCD0F464}" type="pres">
      <dgm:prSet presAssocID="{CAEB59DA-E956-4D1E-A462-86D73D2BA37A}" presName="spaceBetweenRectangles" presStyleCnt="0"/>
      <dgm:spPr/>
    </dgm:pt>
    <dgm:pt modelId="{F3454437-9686-4DD8-8D39-0015AE0D7390}" type="pres">
      <dgm:prSet presAssocID="{CA52E503-1439-478F-B31E-31EE8B1BF9AC}" presName="parentLin" presStyleCnt="0"/>
      <dgm:spPr/>
    </dgm:pt>
    <dgm:pt modelId="{1461026F-4101-4468-A8E5-ADFBCE6D5599}" type="pres">
      <dgm:prSet presAssocID="{CA52E503-1439-478F-B31E-31EE8B1BF9AC}" presName="parentLeftMargin" presStyleLbl="node1" presStyleIdx="0" presStyleCnt="4"/>
      <dgm:spPr/>
    </dgm:pt>
    <dgm:pt modelId="{373BFB18-C731-459A-822D-A18F9610A353}" type="pres">
      <dgm:prSet presAssocID="{CA52E503-1439-478F-B31E-31EE8B1BF9AC}" presName="parentText" presStyleLbl="node1" presStyleIdx="1" presStyleCnt="4">
        <dgm:presLayoutVars>
          <dgm:chMax val="0"/>
          <dgm:bulletEnabled val="1"/>
        </dgm:presLayoutVars>
      </dgm:prSet>
      <dgm:spPr/>
    </dgm:pt>
    <dgm:pt modelId="{C1B3B524-4D6B-47D9-8CE7-60AA29C1A9F5}" type="pres">
      <dgm:prSet presAssocID="{CA52E503-1439-478F-B31E-31EE8B1BF9AC}" presName="negativeSpace" presStyleCnt="0"/>
      <dgm:spPr/>
    </dgm:pt>
    <dgm:pt modelId="{B47084FC-15FE-43B6-9D6F-8A0215AA0BBD}" type="pres">
      <dgm:prSet presAssocID="{CA52E503-1439-478F-B31E-31EE8B1BF9AC}" presName="childText" presStyleLbl="conFgAcc1" presStyleIdx="1" presStyleCnt="4">
        <dgm:presLayoutVars>
          <dgm:bulletEnabled val="1"/>
        </dgm:presLayoutVars>
      </dgm:prSet>
      <dgm:spPr/>
    </dgm:pt>
    <dgm:pt modelId="{4664844D-49E3-4F91-B4BC-ECB6AA19C427}" type="pres">
      <dgm:prSet presAssocID="{2D8DD730-398E-49B2-BBDC-5AF597518AA0}" presName="spaceBetweenRectangles" presStyleCnt="0"/>
      <dgm:spPr/>
    </dgm:pt>
    <dgm:pt modelId="{A52E09DD-2422-4727-8567-5B29A3486CF4}" type="pres">
      <dgm:prSet presAssocID="{5697725B-61D1-4AEC-8C88-99F5CB0769A3}" presName="parentLin" presStyleCnt="0"/>
      <dgm:spPr/>
    </dgm:pt>
    <dgm:pt modelId="{9646F048-5F4A-424E-8495-D89DA614BBE5}" type="pres">
      <dgm:prSet presAssocID="{5697725B-61D1-4AEC-8C88-99F5CB0769A3}" presName="parentLeftMargin" presStyleLbl="node1" presStyleIdx="1" presStyleCnt="4"/>
      <dgm:spPr/>
    </dgm:pt>
    <dgm:pt modelId="{A809FCE8-9A65-44E9-A3F8-66394C860D68}" type="pres">
      <dgm:prSet presAssocID="{5697725B-61D1-4AEC-8C88-99F5CB0769A3}" presName="parentText" presStyleLbl="node1" presStyleIdx="2" presStyleCnt="4">
        <dgm:presLayoutVars>
          <dgm:chMax val="0"/>
          <dgm:bulletEnabled val="1"/>
        </dgm:presLayoutVars>
      </dgm:prSet>
      <dgm:spPr/>
    </dgm:pt>
    <dgm:pt modelId="{3762F6BB-A030-42E8-BB08-F00DC84EE86C}" type="pres">
      <dgm:prSet presAssocID="{5697725B-61D1-4AEC-8C88-99F5CB0769A3}" presName="negativeSpace" presStyleCnt="0"/>
      <dgm:spPr/>
    </dgm:pt>
    <dgm:pt modelId="{04E8EDE0-D024-4CA0-93E3-01C1C9560C1A}" type="pres">
      <dgm:prSet presAssocID="{5697725B-61D1-4AEC-8C88-99F5CB0769A3}" presName="childText" presStyleLbl="conFgAcc1" presStyleIdx="2" presStyleCnt="4">
        <dgm:presLayoutVars>
          <dgm:bulletEnabled val="1"/>
        </dgm:presLayoutVars>
      </dgm:prSet>
      <dgm:spPr/>
    </dgm:pt>
    <dgm:pt modelId="{F979820C-F3C8-40CB-BA98-42AA7E88B582}" type="pres">
      <dgm:prSet presAssocID="{DC829B62-CDB9-4082-A718-988370F35C85}" presName="spaceBetweenRectangles" presStyleCnt="0"/>
      <dgm:spPr/>
    </dgm:pt>
    <dgm:pt modelId="{256474A6-4CC2-4879-824B-06EE9D2E41E6}" type="pres">
      <dgm:prSet presAssocID="{9A09CE22-35B5-4C18-9492-31AD0119E6DA}" presName="parentLin" presStyleCnt="0"/>
      <dgm:spPr/>
    </dgm:pt>
    <dgm:pt modelId="{B9A43286-2D05-4195-B707-BB75C7227FF6}" type="pres">
      <dgm:prSet presAssocID="{9A09CE22-35B5-4C18-9492-31AD0119E6DA}" presName="parentLeftMargin" presStyleLbl="node1" presStyleIdx="2" presStyleCnt="4"/>
      <dgm:spPr/>
    </dgm:pt>
    <dgm:pt modelId="{6D2B5914-E3F6-4841-AFBA-8566C8A88087}" type="pres">
      <dgm:prSet presAssocID="{9A09CE22-35B5-4C18-9492-31AD0119E6DA}" presName="parentText" presStyleLbl="node1" presStyleIdx="3" presStyleCnt="4">
        <dgm:presLayoutVars>
          <dgm:chMax val="0"/>
          <dgm:bulletEnabled val="1"/>
        </dgm:presLayoutVars>
      </dgm:prSet>
      <dgm:spPr/>
    </dgm:pt>
    <dgm:pt modelId="{0DE39F57-5F16-468D-AEAA-01EFA72BF2E1}" type="pres">
      <dgm:prSet presAssocID="{9A09CE22-35B5-4C18-9492-31AD0119E6DA}" presName="negativeSpace" presStyleCnt="0"/>
      <dgm:spPr/>
    </dgm:pt>
    <dgm:pt modelId="{8C144832-E945-4C2C-850B-D161801D3AF4}" type="pres">
      <dgm:prSet presAssocID="{9A09CE22-35B5-4C18-9492-31AD0119E6DA}" presName="childText" presStyleLbl="conFgAcc1" presStyleIdx="3" presStyleCnt="4">
        <dgm:presLayoutVars>
          <dgm:bulletEnabled val="1"/>
        </dgm:presLayoutVars>
      </dgm:prSet>
      <dgm:spPr/>
    </dgm:pt>
  </dgm:ptLst>
  <dgm:cxnLst>
    <dgm:cxn modelId="{F3CB3B16-A034-475E-AE94-32A25707642A}" type="presOf" srcId="{9A09CE22-35B5-4C18-9492-31AD0119E6DA}" destId="{6D2B5914-E3F6-4841-AFBA-8566C8A88087}" srcOrd="1" destOrd="0" presId="urn:microsoft.com/office/officeart/2005/8/layout/list1"/>
    <dgm:cxn modelId="{5611612E-F9D7-4ABE-B87C-62076D704870}" type="presOf" srcId="{5697725B-61D1-4AEC-8C88-99F5CB0769A3}" destId="{A809FCE8-9A65-44E9-A3F8-66394C860D68}" srcOrd="1" destOrd="0" presId="urn:microsoft.com/office/officeart/2005/8/layout/list1"/>
    <dgm:cxn modelId="{0514702E-E6E3-4367-A678-CED8A6E7C7A1}" srcId="{1E32228E-06C6-4CCA-9221-3595B3A790F1}" destId="{7A0ACFFB-6440-4D00-9522-3ECCF275E448}" srcOrd="0" destOrd="0" parTransId="{AFE8D439-0620-493F-8191-A14880B0BF12}" sibTransId="{CAEB59DA-E956-4D1E-A462-86D73D2BA37A}"/>
    <dgm:cxn modelId="{D99B8039-259E-4396-A913-0BABC0E85239}" type="presOf" srcId="{1E32228E-06C6-4CCA-9221-3595B3A790F1}" destId="{447CA8E3-687D-49D3-9EB7-959F9E3FE9C6}" srcOrd="0" destOrd="0" presId="urn:microsoft.com/office/officeart/2005/8/layout/list1"/>
    <dgm:cxn modelId="{A680A03E-C541-45E5-AF23-7D6524F89E8E}" type="presOf" srcId="{5697725B-61D1-4AEC-8C88-99F5CB0769A3}" destId="{9646F048-5F4A-424E-8495-D89DA614BBE5}" srcOrd="0" destOrd="0" presId="urn:microsoft.com/office/officeart/2005/8/layout/list1"/>
    <dgm:cxn modelId="{C1F70D4B-BA01-4E89-981D-C8D225D2C8BB}" srcId="{1E32228E-06C6-4CCA-9221-3595B3A790F1}" destId="{CA52E503-1439-478F-B31E-31EE8B1BF9AC}" srcOrd="1" destOrd="0" parTransId="{2E2F13AF-3448-4A05-9638-C45840135EB4}" sibTransId="{2D8DD730-398E-49B2-BBDC-5AF597518AA0}"/>
    <dgm:cxn modelId="{E9E6B072-A34F-45AF-8461-7A20B943B477}" type="presOf" srcId="{CA52E503-1439-478F-B31E-31EE8B1BF9AC}" destId="{1461026F-4101-4468-A8E5-ADFBCE6D5599}" srcOrd="0" destOrd="0" presId="urn:microsoft.com/office/officeart/2005/8/layout/list1"/>
    <dgm:cxn modelId="{00B34C8F-A897-4B34-9449-F4E7F93B8BE9}" type="presOf" srcId="{9A09CE22-35B5-4C18-9492-31AD0119E6DA}" destId="{B9A43286-2D05-4195-B707-BB75C7227FF6}" srcOrd="0" destOrd="0" presId="urn:microsoft.com/office/officeart/2005/8/layout/list1"/>
    <dgm:cxn modelId="{0F9795C1-6B58-45CB-99A7-3A99C0BE627F}" type="presOf" srcId="{CA52E503-1439-478F-B31E-31EE8B1BF9AC}" destId="{373BFB18-C731-459A-822D-A18F9610A353}" srcOrd="1" destOrd="0" presId="urn:microsoft.com/office/officeart/2005/8/layout/list1"/>
    <dgm:cxn modelId="{301D9DCB-63E1-4E73-8913-F983C2674C5F}" type="presOf" srcId="{7A0ACFFB-6440-4D00-9522-3ECCF275E448}" destId="{52A4D1B3-CAAD-4ADE-9D46-28E7A9ADF842}" srcOrd="1" destOrd="0" presId="urn:microsoft.com/office/officeart/2005/8/layout/list1"/>
    <dgm:cxn modelId="{67A96CD2-2568-47CF-9158-CB260FE9B783}" srcId="{1E32228E-06C6-4CCA-9221-3595B3A790F1}" destId="{5697725B-61D1-4AEC-8C88-99F5CB0769A3}" srcOrd="2" destOrd="0" parTransId="{3A1207F4-D783-48D8-9F83-53C4C5F6881E}" sibTransId="{DC829B62-CDB9-4082-A718-988370F35C85}"/>
    <dgm:cxn modelId="{AB2269DC-EDBD-481B-ABE1-E9FE948964C0}" srcId="{1E32228E-06C6-4CCA-9221-3595B3A790F1}" destId="{9A09CE22-35B5-4C18-9492-31AD0119E6DA}" srcOrd="3" destOrd="0" parTransId="{32FC8957-9AB6-4B00-9198-5D948E0F05E0}" sibTransId="{4A36B96A-8ABF-4454-B7FD-FB3C8A2EE854}"/>
    <dgm:cxn modelId="{13BAE1FD-A43B-47D4-A457-FF309064FE22}" type="presOf" srcId="{7A0ACFFB-6440-4D00-9522-3ECCF275E448}" destId="{E6BD283E-A8F6-42CF-A849-E4E3E4FC504E}" srcOrd="0" destOrd="0" presId="urn:microsoft.com/office/officeart/2005/8/layout/list1"/>
    <dgm:cxn modelId="{214D36D0-007D-445E-8316-D4909D2C573F}" type="presParOf" srcId="{447CA8E3-687D-49D3-9EB7-959F9E3FE9C6}" destId="{11980A95-5975-4F2A-9072-CE2D86CB6E9A}" srcOrd="0" destOrd="0" presId="urn:microsoft.com/office/officeart/2005/8/layout/list1"/>
    <dgm:cxn modelId="{667A1F8C-2891-452F-9DFB-9B5564E0611A}" type="presParOf" srcId="{11980A95-5975-4F2A-9072-CE2D86CB6E9A}" destId="{E6BD283E-A8F6-42CF-A849-E4E3E4FC504E}" srcOrd="0" destOrd="0" presId="urn:microsoft.com/office/officeart/2005/8/layout/list1"/>
    <dgm:cxn modelId="{1313B223-0EF9-436E-A092-3B9CBC835E15}" type="presParOf" srcId="{11980A95-5975-4F2A-9072-CE2D86CB6E9A}" destId="{52A4D1B3-CAAD-4ADE-9D46-28E7A9ADF842}" srcOrd="1" destOrd="0" presId="urn:microsoft.com/office/officeart/2005/8/layout/list1"/>
    <dgm:cxn modelId="{5C2B87F2-9052-4A23-B170-5B66010D2A37}" type="presParOf" srcId="{447CA8E3-687D-49D3-9EB7-959F9E3FE9C6}" destId="{E9750ED4-221F-47A6-AEAD-21E0E2E19BBD}" srcOrd="1" destOrd="0" presId="urn:microsoft.com/office/officeart/2005/8/layout/list1"/>
    <dgm:cxn modelId="{736AC2AF-4F1D-4062-A73D-E15382283FBD}" type="presParOf" srcId="{447CA8E3-687D-49D3-9EB7-959F9E3FE9C6}" destId="{578CDFA5-793A-4376-9FFD-3E7F352F6B7E}" srcOrd="2" destOrd="0" presId="urn:microsoft.com/office/officeart/2005/8/layout/list1"/>
    <dgm:cxn modelId="{2C009612-C4CA-4D8A-9687-659B446D8094}" type="presParOf" srcId="{447CA8E3-687D-49D3-9EB7-959F9E3FE9C6}" destId="{84DBA376-FCC4-4B5F-8283-FF7CCCD0F464}" srcOrd="3" destOrd="0" presId="urn:microsoft.com/office/officeart/2005/8/layout/list1"/>
    <dgm:cxn modelId="{DD18ECCD-918C-4C74-B03C-1C019BF482BD}" type="presParOf" srcId="{447CA8E3-687D-49D3-9EB7-959F9E3FE9C6}" destId="{F3454437-9686-4DD8-8D39-0015AE0D7390}" srcOrd="4" destOrd="0" presId="urn:microsoft.com/office/officeart/2005/8/layout/list1"/>
    <dgm:cxn modelId="{151C86F2-C1C2-4AB0-99DC-B06DC84F0CEC}" type="presParOf" srcId="{F3454437-9686-4DD8-8D39-0015AE0D7390}" destId="{1461026F-4101-4468-A8E5-ADFBCE6D5599}" srcOrd="0" destOrd="0" presId="urn:microsoft.com/office/officeart/2005/8/layout/list1"/>
    <dgm:cxn modelId="{6BE9FEFF-226E-4B5A-8871-FA4A3A9EC07F}" type="presParOf" srcId="{F3454437-9686-4DD8-8D39-0015AE0D7390}" destId="{373BFB18-C731-459A-822D-A18F9610A353}" srcOrd="1" destOrd="0" presId="urn:microsoft.com/office/officeart/2005/8/layout/list1"/>
    <dgm:cxn modelId="{6EAC8216-1402-410A-B1F5-27D1D54EEC36}" type="presParOf" srcId="{447CA8E3-687D-49D3-9EB7-959F9E3FE9C6}" destId="{C1B3B524-4D6B-47D9-8CE7-60AA29C1A9F5}" srcOrd="5" destOrd="0" presId="urn:microsoft.com/office/officeart/2005/8/layout/list1"/>
    <dgm:cxn modelId="{F5DE23D2-4C3F-40D1-8E0B-81992EC95247}" type="presParOf" srcId="{447CA8E3-687D-49D3-9EB7-959F9E3FE9C6}" destId="{B47084FC-15FE-43B6-9D6F-8A0215AA0BBD}" srcOrd="6" destOrd="0" presId="urn:microsoft.com/office/officeart/2005/8/layout/list1"/>
    <dgm:cxn modelId="{223E4CFD-A0F9-4EC1-89B2-F3E7EE80B072}" type="presParOf" srcId="{447CA8E3-687D-49D3-9EB7-959F9E3FE9C6}" destId="{4664844D-49E3-4F91-B4BC-ECB6AA19C427}" srcOrd="7" destOrd="0" presId="urn:microsoft.com/office/officeart/2005/8/layout/list1"/>
    <dgm:cxn modelId="{4CC6C321-B6BC-4388-A7A3-012515DD492C}" type="presParOf" srcId="{447CA8E3-687D-49D3-9EB7-959F9E3FE9C6}" destId="{A52E09DD-2422-4727-8567-5B29A3486CF4}" srcOrd="8" destOrd="0" presId="urn:microsoft.com/office/officeart/2005/8/layout/list1"/>
    <dgm:cxn modelId="{92F0FEE4-4321-4BBA-AABA-52AFC8A645AA}" type="presParOf" srcId="{A52E09DD-2422-4727-8567-5B29A3486CF4}" destId="{9646F048-5F4A-424E-8495-D89DA614BBE5}" srcOrd="0" destOrd="0" presId="urn:microsoft.com/office/officeart/2005/8/layout/list1"/>
    <dgm:cxn modelId="{EE422494-A26E-401D-88C2-BCC610BD47C8}" type="presParOf" srcId="{A52E09DD-2422-4727-8567-5B29A3486CF4}" destId="{A809FCE8-9A65-44E9-A3F8-66394C860D68}" srcOrd="1" destOrd="0" presId="urn:microsoft.com/office/officeart/2005/8/layout/list1"/>
    <dgm:cxn modelId="{3F8123EA-0B5F-4131-B1DA-0D2D21382A70}" type="presParOf" srcId="{447CA8E3-687D-49D3-9EB7-959F9E3FE9C6}" destId="{3762F6BB-A030-42E8-BB08-F00DC84EE86C}" srcOrd="9" destOrd="0" presId="urn:microsoft.com/office/officeart/2005/8/layout/list1"/>
    <dgm:cxn modelId="{FFB8B645-7C37-44C2-B034-2F504D0BCA40}" type="presParOf" srcId="{447CA8E3-687D-49D3-9EB7-959F9E3FE9C6}" destId="{04E8EDE0-D024-4CA0-93E3-01C1C9560C1A}" srcOrd="10" destOrd="0" presId="urn:microsoft.com/office/officeart/2005/8/layout/list1"/>
    <dgm:cxn modelId="{0145B8BD-475A-4146-8D41-C9BD54DFD660}" type="presParOf" srcId="{447CA8E3-687D-49D3-9EB7-959F9E3FE9C6}" destId="{F979820C-F3C8-40CB-BA98-42AA7E88B582}" srcOrd="11" destOrd="0" presId="urn:microsoft.com/office/officeart/2005/8/layout/list1"/>
    <dgm:cxn modelId="{540DD222-B16F-47C3-92B8-7364F70C3223}" type="presParOf" srcId="{447CA8E3-687D-49D3-9EB7-959F9E3FE9C6}" destId="{256474A6-4CC2-4879-824B-06EE9D2E41E6}" srcOrd="12" destOrd="0" presId="urn:microsoft.com/office/officeart/2005/8/layout/list1"/>
    <dgm:cxn modelId="{BA692727-DDD4-416E-BAC1-61F366127001}" type="presParOf" srcId="{256474A6-4CC2-4879-824B-06EE9D2E41E6}" destId="{B9A43286-2D05-4195-B707-BB75C7227FF6}" srcOrd="0" destOrd="0" presId="urn:microsoft.com/office/officeart/2005/8/layout/list1"/>
    <dgm:cxn modelId="{BE404FD4-5CDB-4C55-B7D5-56CF77FE2F54}" type="presParOf" srcId="{256474A6-4CC2-4879-824B-06EE9D2E41E6}" destId="{6D2B5914-E3F6-4841-AFBA-8566C8A88087}" srcOrd="1" destOrd="0" presId="urn:microsoft.com/office/officeart/2005/8/layout/list1"/>
    <dgm:cxn modelId="{1F5A90CF-4C1E-4863-A4F4-79968B081A4F}" type="presParOf" srcId="{447CA8E3-687D-49D3-9EB7-959F9E3FE9C6}" destId="{0DE39F57-5F16-468D-AEAA-01EFA72BF2E1}" srcOrd="13" destOrd="0" presId="urn:microsoft.com/office/officeart/2005/8/layout/list1"/>
    <dgm:cxn modelId="{FD848AA7-2244-4AE0-B499-C2259B1FEE46}" type="presParOf" srcId="{447CA8E3-687D-49D3-9EB7-959F9E3FE9C6}" destId="{8C144832-E945-4C2C-850B-D161801D3AF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A9397-1C43-4BCE-B440-B46522E6930B}">
      <dsp:nvSpPr>
        <dsp:cNvPr id="0" name=""/>
        <dsp:cNvSpPr/>
      </dsp:nvSpPr>
      <dsp:spPr>
        <a:xfrm rot="5400000">
          <a:off x="249614" y="596754"/>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AD6E06-FE2B-47B0-9EB5-DC06C5B7D264}">
      <dsp:nvSpPr>
        <dsp:cNvPr id="0" name=""/>
        <dsp:cNvSpPr/>
      </dsp:nvSpPr>
      <dsp:spPr>
        <a:xfrm>
          <a:off x="182743" y="795923"/>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2006 - Big Table</a:t>
          </a:r>
          <a:endParaRPr lang="zh-CN" altLang="en-US" sz="1000" kern="1200">
            <a:latin typeface="Times New Roman" panose="02020603050405020304" pitchFamily="18" charset="0"/>
            <a:ea typeface="宋体" panose="02010600030101010101" pitchFamily="2" charset="-122"/>
            <a:cs typeface="Times New Roman" panose="02020603050405020304" pitchFamily="18" charset="0"/>
          </a:endParaRPr>
        </a:p>
      </dsp:txBody>
      <dsp:txXfrm>
        <a:off x="182743" y="795923"/>
        <a:ext cx="601809" cy="527521"/>
      </dsp:txXfrm>
    </dsp:sp>
    <dsp:sp modelId="{C4F3DA0D-30D3-4D7F-89ED-17E2E715A315}">
      <dsp:nvSpPr>
        <dsp:cNvPr id="0" name=""/>
        <dsp:cNvSpPr/>
      </dsp:nvSpPr>
      <dsp:spPr>
        <a:xfrm>
          <a:off x="671003" y="547678"/>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51089-A9F0-41C9-8510-32B161CE2047}">
      <dsp:nvSpPr>
        <dsp:cNvPr id="0" name=""/>
        <dsp:cNvSpPr/>
      </dsp:nvSpPr>
      <dsp:spPr>
        <a:xfrm rot="5400000">
          <a:off x="986346" y="414448"/>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44675-27CF-4275-B83E-34C75775BE4C}">
      <dsp:nvSpPr>
        <dsp:cNvPr id="0" name=""/>
        <dsp:cNvSpPr/>
      </dsp:nvSpPr>
      <dsp:spPr>
        <a:xfrm>
          <a:off x="919475" y="613618"/>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2007 - Hadoop </a:t>
          </a:r>
          <a:r>
            <a:rPr lang="zh-CN" altLang="en-US" sz="1000" kern="1200">
              <a:latin typeface="Times New Roman" panose="02020603050405020304" pitchFamily="18" charset="0"/>
              <a:ea typeface="宋体" panose="02010600030101010101" pitchFamily="2" charset="-122"/>
              <a:cs typeface="Times New Roman" panose="02020603050405020304" pitchFamily="18" charset="0"/>
            </a:rPr>
            <a:t>贡献者</a:t>
          </a:r>
        </a:p>
      </dsp:txBody>
      <dsp:txXfrm>
        <a:off x="919475" y="613618"/>
        <a:ext cx="601809" cy="527521"/>
      </dsp:txXfrm>
    </dsp:sp>
    <dsp:sp modelId="{7E37956D-D431-4224-9EF2-4DED6DF37CA1}">
      <dsp:nvSpPr>
        <dsp:cNvPr id="0" name=""/>
        <dsp:cNvSpPr/>
      </dsp:nvSpPr>
      <dsp:spPr>
        <a:xfrm>
          <a:off x="1407736" y="365373"/>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1765B-B306-4A18-953F-BC858E80384D}">
      <dsp:nvSpPr>
        <dsp:cNvPr id="0" name=""/>
        <dsp:cNvSpPr/>
      </dsp:nvSpPr>
      <dsp:spPr>
        <a:xfrm rot="5400000">
          <a:off x="1723079" y="232143"/>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54F84-2BE5-4403-B5A5-F7DDF3ECBA40}">
      <dsp:nvSpPr>
        <dsp:cNvPr id="0" name=""/>
        <dsp:cNvSpPr/>
      </dsp:nvSpPr>
      <dsp:spPr>
        <a:xfrm>
          <a:off x="1656208" y="431313"/>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dirty="0">
              <a:latin typeface="Times New Roman" panose="02020603050405020304" pitchFamily="18" charset="0"/>
              <a:ea typeface="宋体" panose="02010600030101010101" pitchFamily="2" charset="-122"/>
              <a:cs typeface="Times New Roman" panose="02020603050405020304" pitchFamily="18" charset="0"/>
            </a:rPr>
            <a:t>2008 - Hadoop</a:t>
          </a:r>
          <a:r>
            <a:rPr lang="zh-CN" altLang="en-US" sz="1000" kern="1200" dirty="0">
              <a:latin typeface="Times New Roman" panose="02020603050405020304" pitchFamily="18" charset="0"/>
              <a:ea typeface="宋体" panose="02010600030101010101" pitchFamily="2" charset="-122"/>
              <a:cs typeface="Times New Roman" panose="02020603050405020304" pitchFamily="18" charset="0"/>
            </a:rPr>
            <a:t>子项目</a:t>
          </a:r>
        </a:p>
      </dsp:txBody>
      <dsp:txXfrm>
        <a:off x="1656208" y="431313"/>
        <a:ext cx="601809" cy="527521"/>
      </dsp:txXfrm>
    </dsp:sp>
    <dsp:sp modelId="{2B8AA530-F6B2-468A-B60F-7C3F3CCF7EB3}">
      <dsp:nvSpPr>
        <dsp:cNvPr id="0" name=""/>
        <dsp:cNvSpPr/>
      </dsp:nvSpPr>
      <dsp:spPr>
        <a:xfrm>
          <a:off x="2144468" y="183067"/>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86056D-2A5C-4A38-94C0-A21D9A6AAFB5}">
      <dsp:nvSpPr>
        <dsp:cNvPr id="0" name=""/>
        <dsp:cNvSpPr/>
      </dsp:nvSpPr>
      <dsp:spPr>
        <a:xfrm rot="5400000">
          <a:off x="2459811" y="49838"/>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6135B-38D1-4139-99AF-43B5251815D2}">
      <dsp:nvSpPr>
        <dsp:cNvPr id="0" name=""/>
        <dsp:cNvSpPr/>
      </dsp:nvSpPr>
      <dsp:spPr>
        <a:xfrm>
          <a:off x="2392940" y="249008"/>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2010 - Apache </a:t>
          </a:r>
          <a:r>
            <a:rPr lang="zh-CN" altLang="en-US" sz="1000" kern="1200">
              <a:latin typeface="Times New Roman" panose="02020603050405020304" pitchFamily="18" charset="0"/>
              <a:ea typeface="宋体" panose="02010600030101010101" pitchFamily="2" charset="-122"/>
              <a:cs typeface="Times New Roman" panose="02020603050405020304" pitchFamily="18" charset="0"/>
            </a:rPr>
            <a:t>顶级项目</a:t>
          </a:r>
        </a:p>
      </dsp:txBody>
      <dsp:txXfrm>
        <a:off x="2392940" y="249008"/>
        <a:ext cx="601809" cy="527521"/>
      </dsp:txXfrm>
    </dsp:sp>
    <dsp:sp modelId="{7B392EAA-2D79-42EA-B50C-9A5AD664C4B2}">
      <dsp:nvSpPr>
        <dsp:cNvPr id="0" name=""/>
        <dsp:cNvSpPr/>
      </dsp:nvSpPr>
      <dsp:spPr>
        <a:xfrm>
          <a:off x="2881200" y="762"/>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44899-61B1-4D1E-8095-09ECE67FD7C7}">
      <dsp:nvSpPr>
        <dsp:cNvPr id="0" name=""/>
        <dsp:cNvSpPr/>
      </dsp:nvSpPr>
      <dsp:spPr>
        <a:xfrm rot="5400000">
          <a:off x="3196543" y="-132466"/>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01377-6FA8-40FA-8BE5-2E925BDC088B}">
      <dsp:nvSpPr>
        <dsp:cNvPr id="0" name=""/>
        <dsp:cNvSpPr/>
      </dsp:nvSpPr>
      <dsp:spPr>
        <a:xfrm>
          <a:off x="3129672" y="66702"/>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2018 - 1.43 </a:t>
          </a:r>
          <a:r>
            <a:rPr lang="zh-CN" altLang="en-US" sz="1000" kern="1200">
              <a:latin typeface="Times New Roman" panose="02020603050405020304" pitchFamily="18" charset="0"/>
              <a:ea typeface="宋体" panose="02010600030101010101" pitchFamily="2" charset="-122"/>
              <a:cs typeface="Times New Roman" panose="02020603050405020304" pitchFamily="18" charset="0"/>
            </a:rPr>
            <a:t>稳定版本</a:t>
          </a:r>
        </a:p>
      </dsp:txBody>
      <dsp:txXfrm>
        <a:off x="3129672" y="66702"/>
        <a:ext cx="601809" cy="527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CDFA5-793A-4376-9FFD-3E7F352F6B7E}">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4D1B3-CAAD-4ADE-9D46-28E7A9ADF842}">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Master</a:t>
          </a:r>
          <a:r>
            <a:rPr lang="zh-CN" sz="2000" kern="1200" dirty="0">
              <a:latin typeface="微软雅黑" panose="020B0503020204020204" pitchFamily="34" charset="-122"/>
              <a:ea typeface="微软雅黑" panose="020B0503020204020204" pitchFamily="34" charset="-122"/>
            </a:rPr>
            <a:t>的工作原理</a:t>
          </a:r>
          <a:endParaRPr lang="zh-CN" altLang="en-US" sz="2000" kern="1200" dirty="0">
            <a:latin typeface="微软雅黑" panose="020B0503020204020204" pitchFamily="34" charset="-122"/>
            <a:ea typeface="微软雅黑" panose="020B0503020204020204" pitchFamily="34" charset="-122"/>
          </a:endParaRPr>
        </a:p>
      </dsp:txBody>
      <dsp:txXfrm>
        <a:off x="428920" y="97581"/>
        <a:ext cx="5451520" cy="639310"/>
      </dsp:txXfrm>
    </dsp:sp>
    <dsp:sp modelId="{B47084FC-15FE-43B6-9D6F-8A0215AA0BBD}">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3BFB18-C731-459A-822D-A18F9610A353}">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微软雅黑" panose="020B0503020204020204" pitchFamily="34" charset="-122"/>
              <a:ea typeface="微软雅黑" panose="020B0503020204020204" pitchFamily="34" charset="-122"/>
            </a:rPr>
            <a:t>RegionServer</a:t>
          </a:r>
          <a:r>
            <a:rPr lang="zh-CN" sz="2000" kern="1200" dirty="0">
              <a:latin typeface="微软雅黑" panose="020B0503020204020204" pitchFamily="34" charset="-122"/>
              <a:ea typeface="微软雅黑" panose="020B0503020204020204" pitchFamily="34" charset="-122"/>
            </a:rPr>
            <a:t>的工作原理</a:t>
          </a:r>
          <a:endParaRPr lang="zh-CN" altLang="en-US" sz="200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04E8EDE0-D024-4CA0-93E3-01C1C9560C1A}">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9FCE8-9A65-44E9-A3F8-66394C860D68}">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Store</a:t>
          </a:r>
          <a:r>
            <a:rPr lang="zh-CN" sz="2000" kern="1200" dirty="0">
              <a:latin typeface="微软雅黑" panose="020B0503020204020204" pitchFamily="34" charset="-122"/>
              <a:ea typeface="微软雅黑" panose="020B0503020204020204" pitchFamily="34" charset="-122"/>
            </a:rPr>
            <a:t>的工作原理</a:t>
          </a:r>
          <a:endParaRPr lang="zh-CN" altLang="en-US" sz="2000" kern="1200" dirty="0">
            <a:latin typeface="微软雅黑" panose="020B0503020204020204" pitchFamily="34" charset="-122"/>
            <a:ea typeface="微软雅黑" panose="020B0503020204020204" pitchFamily="34" charset="-122"/>
          </a:endParaRPr>
        </a:p>
      </dsp:txBody>
      <dsp:txXfrm>
        <a:off x="428920" y="2274861"/>
        <a:ext cx="545152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3465"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了解</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运行环境和运行模式</a:t>
          </a:r>
        </a:p>
      </dsp:txBody>
      <dsp:txXfrm>
        <a:off x="67166" y="1042394"/>
        <a:ext cx="1387938" cy="1177522"/>
      </dsp:txXfrm>
    </dsp:sp>
    <dsp:sp modelId="{3CF6681F-619A-43A3-94EA-C64CA3C84D82}">
      <dsp:nvSpPr>
        <dsp:cNvPr id="0" name=""/>
        <dsp:cNvSpPr/>
      </dsp:nvSpPr>
      <dsp:spPr>
        <a:xfrm>
          <a:off x="1594572"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规划</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1658273" y="1042394"/>
        <a:ext cx="1387938" cy="1177522"/>
      </dsp:txXfrm>
    </dsp:sp>
    <dsp:sp modelId="{E5777AB0-54B1-4BD2-AE81-A5AD1F14FD70}">
      <dsp:nvSpPr>
        <dsp:cNvPr id="0" name=""/>
        <dsp:cNvSpPr/>
      </dsp:nvSpPr>
      <dsp:spPr>
        <a:xfrm>
          <a:off x="3185679"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部署</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3249380" y="1042394"/>
        <a:ext cx="1387938" cy="1177522"/>
      </dsp:txXfrm>
    </dsp:sp>
    <dsp:sp modelId="{B75B23CF-8C77-410C-AA8F-1480A703B0A6}">
      <dsp:nvSpPr>
        <dsp:cNvPr id="0" name=""/>
        <dsp:cNvSpPr/>
      </dsp:nvSpPr>
      <dsp:spPr>
        <a:xfrm>
          <a:off x="4776787"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启动</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4840488" y="1042394"/>
        <a:ext cx="1387938" cy="1177522"/>
      </dsp:txXfrm>
    </dsp:sp>
    <dsp:sp modelId="{490131F4-CA44-4BC2-9105-1AA5ADA0682D}">
      <dsp:nvSpPr>
        <dsp:cNvPr id="0" name=""/>
        <dsp:cNvSpPr/>
      </dsp:nvSpPr>
      <dsp:spPr>
        <a:xfrm>
          <a:off x="6367894"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验证</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6431595" y="1042394"/>
        <a:ext cx="1387938" cy="1177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CDFA5-793A-4376-9FFD-3E7F352F6B7E}">
      <dsp:nvSpPr>
        <dsp:cNvPr id="0" name=""/>
        <dsp:cNvSpPr/>
      </dsp:nvSpPr>
      <dsp:spPr>
        <a:xfrm>
          <a:off x="0" y="312475"/>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4D1B3-CAAD-4ADE-9D46-28E7A9ADF842}">
      <dsp:nvSpPr>
        <dsp:cNvPr id="0" name=""/>
        <dsp:cNvSpPr/>
      </dsp:nvSpPr>
      <dsp:spPr>
        <a:xfrm>
          <a:off x="394335" y="46795"/>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微软雅黑" panose="020B0503020204020204" pitchFamily="34" charset="-122"/>
              <a:ea typeface="微软雅黑" panose="020B0503020204020204" pitchFamily="34" charset="-122"/>
            </a:rPr>
            <a:t>HBase Web UI</a:t>
          </a:r>
          <a:endParaRPr lang="zh-CN" sz="2000" b="1" kern="1200" dirty="0">
            <a:latin typeface="微软雅黑" panose="020B0503020204020204" pitchFamily="34" charset="-122"/>
            <a:ea typeface="微软雅黑" panose="020B0503020204020204" pitchFamily="34" charset="-122"/>
          </a:endParaRPr>
        </a:p>
      </dsp:txBody>
      <dsp:txXfrm>
        <a:off x="420274" y="72734"/>
        <a:ext cx="5468812" cy="479482"/>
      </dsp:txXfrm>
    </dsp:sp>
    <dsp:sp modelId="{B47084FC-15FE-43B6-9D6F-8A0215AA0BBD}">
      <dsp:nvSpPr>
        <dsp:cNvPr id="0" name=""/>
        <dsp:cNvSpPr/>
      </dsp:nvSpPr>
      <dsp:spPr>
        <a:xfrm>
          <a:off x="0" y="1128956"/>
          <a:ext cx="7886700" cy="453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3BFB18-C731-459A-822D-A18F9610A353}">
      <dsp:nvSpPr>
        <dsp:cNvPr id="0" name=""/>
        <dsp:cNvSpPr/>
      </dsp:nvSpPr>
      <dsp:spPr>
        <a:xfrm>
          <a:off x="394335" y="863276"/>
          <a:ext cx="5520690" cy="5313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微软雅黑" panose="020B0503020204020204" pitchFamily="34" charset="-122"/>
              <a:ea typeface="微软雅黑" panose="020B0503020204020204" pitchFamily="34" charset="-122"/>
            </a:rPr>
            <a:t>HBase Shell</a:t>
          </a:r>
          <a:endParaRPr lang="zh-CN" altLang="en-US" sz="2000" kern="1200" dirty="0">
            <a:latin typeface="微软雅黑" panose="020B0503020204020204" pitchFamily="34" charset="-122"/>
            <a:ea typeface="微软雅黑" panose="020B0503020204020204" pitchFamily="34" charset="-122"/>
          </a:endParaRPr>
        </a:p>
      </dsp:txBody>
      <dsp:txXfrm>
        <a:off x="420274" y="889215"/>
        <a:ext cx="5468812" cy="479482"/>
      </dsp:txXfrm>
    </dsp:sp>
    <dsp:sp modelId="{04E8EDE0-D024-4CA0-93E3-01C1C9560C1A}">
      <dsp:nvSpPr>
        <dsp:cNvPr id="0" name=""/>
        <dsp:cNvSpPr/>
      </dsp:nvSpPr>
      <dsp:spPr>
        <a:xfrm>
          <a:off x="0" y="1945436"/>
          <a:ext cx="7886700" cy="453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9FCE8-9A65-44E9-A3F8-66394C860D68}">
      <dsp:nvSpPr>
        <dsp:cNvPr id="0" name=""/>
        <dsp:cNvSpPr/>
      </dsp:nvSpPr>
      <dsp:spPr>
        <a:xfrm>
          <a:off x="394335" y="1679756"/>
          <a:ext cx="5520690" cy="5313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HBase API</a:t>
          </a:r>
        </a:p>
      </dsp:txBody>
      <dsp:txXfrm>
        <a:off x="420274" y="1705695"/>
        <a:ext cx="5468812" cy="479482"/>
      </dsp:txXfrm>
    </dsp:sp>
    <dsp:sp modelId="{8C144832-E945-4C2C-850B-D161801D3AF4}">
      <dsp:nvSpPr>
        <dsp:cNvPr id="0" name=""/>
        <dsp:cNvSpPr/>
      </dsp:nvSpPr>
      <dsp:spPr>
        <a:xfrm>
          <a:off x="0" y="2761916"/>
          <a:ext cx="7886700" cy="453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2B5914-E3F6-4841-AFBA-8566C8A88087}">
      <dsp:nvSpPr>
        <dsp:cNvPr id="0" name=""/>
        <dsp:cNvSpPr/>
      </dsp:nvSpPr>
      <dsp:spPr>
        <a:xfrm>
          <a:off x="394335" y="2496236"/>
          <a:ext cx="552069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在</a:t>
          </a:r>
          <a:r>
            <a:rPr lang="en-US" altLang="zh-CN" sz="2000" kern="1200" dirty="0">
              <a:latin typeface="微软雅黑" panose="020B0503020204020204" pitchFamily="34" charset="-122"/>
              <a:ea typeface="微软雅黑" panose="020B0503020204020204" pitchFamily="34" charset="-122"/>
            </a:rPr>
            <a:t>HBase</a:t>
          </a:r>
          <a:r>
            <a:rPr lang="zh-CN" altLang="en-US" sz="2000" kern="1200" dirty="0">
              <a:latin typeface="微软雅黑" panose="020B0503020204020204" pitchFamily="34" charset="-122"/>
              <a:ea typeface="微软雅黑" panose="020B0503020204020204" pitchFamily="34" charset="-122"/>
            </a:rPr>
            <a:t>中使用</a:t>
          </a:r>
          <a:r>
            <a:rPr lang="en-US" altLang="zh-CN" sz="2000" kern="1200" dirty="0">
              <a:latin typeface="微软雅黑" panose="020B0503020204020204" pitchFamily="34" charset="-122"/>
              <a:ea typeface="微软雅黑" panose="020B0503020204020204" pitchFamily="34" charset="-122"/>
            </a:rPr>
            <a:t>MapReduce</a:t>
          </a:r>
          <a:endParaRPr lang="zh-CN" altLang="en-US" sz="2000" kern="1200" dirty="0">
            <a:latin typeface="微软雅黑" panose="020B0503020204020204" pitchFamily="34" charset="-122"/>
            <a:ea typeface="微软雅黑" panose="020B0503020204020204" pitchFamily="34" charset="-122"/>
          </a:endParaRPr>
        </a:p>
      </dsp:txBody>
      <dsp:txXfrm>
        <a:off x="420274" y="2522175"/>
        <a:ext cx="5468812" cy="47948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hbase.apache.org/downloads.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hbase.apache.org/book.html#configur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hbase.apache.org/apidocs/index.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7</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分布式数据库</a:t>
            </a:r>
            <a:r>
              <a:rPr lang="en-US" altLang="zh-CN" sz="4799" b="1" dirty="0">
                <a:solidFill>
                  <a:srgbClr val="01ACBE"/>
                </a:solidFill>
                <a:latin typeface="微软雅黑" panose="020B0503020204020204" pitchFamily="34" charset="-122"/>
                <a:ea typeface="微软雅黑" panose="020B0503020204020204" pitchFamily="34" charset="-122"/>
              </a:rPr>
              <a:t>HBase</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80A41-64B6-4389-983D-8A7D1480BA08}"/>
              </a:ext>
            </a:extLst>
          </p:cNvPr>
          <p:cNvSpPr>
            <a:spLocks noGrp="1"/>
          </p:cNvSpPr>
          <p:nvPr>
            <p:ph type="title"/>
          </p:nvPr>
        </p:nvSpPr>
        <p:spPr/>
        <p:txBody>
          <a:bodyPr/>
          <a:lstStyle/>
          <a:p>
            <a:r>
              <a:rPr lang="en-US" altLang="zh-CN" dirty="0"/>
              <a:t>7.3  HBase</a:t>
            </a:r>
            <a:r>
              <a:rPr lang="zh-CN" altLang="en-US" dirty="0"/>
              <a:t>数据模型</a:t>
            </a:r>
          </a:p>
        </p:txBody>
      </p:sp>
      <p:sp>
        <p:nvSpPr>
          <p:cNvPr id="3" name="内容占位符 2">
            <a:extLst>
              <a:ext uri="{FF2B5EF4-FFF2-40B4-BE49-F238E27FC236}">
                <a16:creationId xmlns:a16="http://schemas.microsoft.com/office/drawing/2014/main" id="{C9930560-8963-401B-B847-69CF0BD944B0}"/>
              </a:ext>
            </a:extLst>
          </p:cNvPr>
          <p:cNvSpPr>
            <a:spLocks noGrp="1"/>
          </p:cNvSpPr>
          <p:nvPr>
            <p:ph idx="1"/>
          </p:nvPr>
        </p:nvSpPr>
        <p:spPr/>
        <p:txBody>
          <a:bodyPr/>
          <a:lstStyle/>
          <a:p>
            <a:r>
              <a:rPr lang="zh-CN" altLang="zh-CN" dirty="0"/>
              <a:t>逻辑上，</a:t>
            </a:r>
            <a:r>
              <a:rPr lang="en-US" altLang="zh-CN" dirty="0"/>
              <a:t>HBase</a:t>
            </a:r>
            <a:r>
              <a:rPr lang="zh-CN" altLang="zh-CN" dirty="0"/>
              <a:t>以表的形式呈现给最终用户</a:t>
            </a:r>
            <a:r>
              <a:rPr lang="zh-CN" altLang="en-US" dirty="0"/>
              <a:t>。</a:t>
            </a:r>
            <a:endParaRPr lang="en-US" altLang="zh-CN" dirty="0"/>
          </a:p>
          <a:p>
            <a:r>
              <a:rPr lang="zh-CN" altLang="zh-CN" dirty="0"/>
              <a:t>物理上，</a:t>
            </a:r>
            <a:r>
              <a:rPr lang="en-US" altLang="zh-CN" dirty="0"/>
              <a:t>HBase</a:t>
            </a:r>
            <a:r>
              <a:rPr lang="zh-CN" altLang="zh-CN" dirty="0"/>
              <a:t>以文件的形式存储在</a:t>
            </a:r>
            <a:r>
              <a:rPr lang="en-US" altLang="zh-CN" dirty="0"/>
              <a:t>HDFS</a:t>
            </a:r>
            <a:r>
              <a:rPr lang="zh-CN" altLang="zh-CN" dirty="0"/>
              <a:t>中。</a:t>
            </a:r>
            <a:endParaRPr lang="en-US" altLang="zh-CN" dirty="0"/>
          </a:p>
          <a:p>
            <a:r>
              <a:rPr lang="zh-CN" altLang="zh-CN" dirty="0"/>
              <a:t>为了高效管理数据，</a:t>
            </a:r>
            <a:r>
              <a:rPr lang="en-US" altLang="zh-CN" dirty="0"/>
              <a:t>HBase</a:t>
            </a:r>
            <a:r>
              <a:rPr lang="zh-CN" altLang="zh-CN" dirty="0"/>
              <a:t>设计了一些元数据库表来提高数据存取效率。</a:t>
            </a:r>
          </a:p>
        </p:txBody>
      </p:sp>
    </p:spTree>
    <p:extLst>
      <p:ext uri="{BB962C8B-B14F-4D97-AF65-F5344CB8AC3E}">
        <p14:creationId xmlns:p14="http://schemas.microsoft.com/office/powerpoint/2010/main" val="2554921904"/>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使用</a:t>
            </a:r>
            <a:r>
              <a:rPr lang="en-US" altLang="zh-CN" dirty="0" err="1"/>
              <a:t>setFilter</a:t>
            </a:r>
            <a:r>
              <a:rPr lang="en-US" altLang="zh-CN" dirty="0"/>
              <a:t>()</a:t>
            </a:r>
            <a:r>
              <a:rPr lang="zh-CN" altLang="zh-CN" dirty="0"/>
              <a:t>方法可以给</a:t>
            </a:r>
            <a:r>
              <a:rPr lang="en-US" altLang="zh-CN" dirty="0"/>
              <a:t>scan()</a:t>
            </a:r>
            <a:r>
              <a:rPr lang="zh-CN" altLang="zh-CN" dirty="0"/>
              <a:t>添加过滤器，这也是结果分页和复杂条件查询的基础。</a:t>
            </a:r>
          </a:p>
          <a:p>
            <a:pPr lvl="1"/>
            <a:r>
              <a:rPr lang="zh-CN" altLang="zh-CN" dirty="0"/>
              <a:t>过滤器参数涉及到以下两个。</a:t>
            </a:r>
          </a:p>
          <a:p>
            <a:pPr lvl="2"/>
            <a:r>
              <a:rPr lang="zh-CN" altLang="zh-CN" dirty="0"/>
              <a:t>比较运算符</a:t>
            </a:r>
            <a:r>
              <a:rPr lang="en-US" altLang="zh-CN" dirty="0" err="1"/>
              <a:t>CompareFilter.CompareOp</a:t>
            </a:r>
            <a:endParaRPr lang="zh-CN" altLang="zh-CN" dirty="0"/>
          </a:p>
          <a:p>
            <a:pPr lvl="3"/>
            <a:r>
              <a:rPr lang="zh-CN" altLang="zh-CN" dirty="0"/>
              <a:t>比较运算符定义比较关系，包括：相等</a:t>
            </a:r>
            <a:r>
              <a:rPr lang="en-US" altLang="zh-CN" dirty="0"/>
              <a:t>EQUAL</a:t>
            </a:r>
            <a:r>
              <a:rPr lang="zh-CN" altLang="zh-CN" dirty="0"/>
              <a:t>、大于</a:t>
            </a:r>
            <a:r>
              <a:rPr lang="en-US" altLang="zh-CN" dirty="0"/>
              <a:t>GREATER</a:t>
            </a:r>
            <a:r>
              <a:rPr lang="zh-CN" altLang="zh-CN" dirty="0"/>
              <a:t>、大于等于</a:t>
            </a:r>
            <a:r>
              <a:rPr lang="en-US" altLang="zh-CN" dirty="0"/>
              <a:t>GREATER_OR_EQUAL</a:t>
            </a:r>
            <a:r>
              <a:rPr lang="zh-CN" altLang="zh-CN" dirty="0"/>
              <a:t>、小于</a:t>
            </a:r>
            <a:r>
              <a:rPr lang="en-US" altLang="zh-CN" dirty="0"/>
              <a:t>LESS</a:t>
            </a:r>
            <a:r>
              <a:rPr lang="zh-CN" altLang="zh-CN" dirty="0"/>
              <a:t>、小于等于</a:t>
            </a:r>
            <a:r>
              <a:rPr lang="en-US" altLang="zh-CN" dirty="0"/>
              <a:t>LESS_OR_EQUAL</a:t>
            </a:r>
            <a:r>
              <a:rPr lang="zh-CN" altLang="zh-CN" dirty="0"/>
              <a:t>、不等于</a:t>
            </a:r>
            <a:r>
              <a:rPr lang="en-US" altLang="zh-CN" dirty="0"/>
              <a:t>NOT_EQUAL</a:t>
            </a:r>
            <a:r>
              <a:rPr lang="zh-CN" altLang="zh-CN" dirty="0"/>
              <a:t>。</a:t>
            </a:r>
          </a:p>
          <a:p>
            <a:pPr lvl="2"/>
            <a:r>
              <a:rPr lang="zh-CN" altLang="zh-CN" dirty="0"/>
              <a:t>比较器</a:t>
            </a:r>
            <a:r>
              <a:rPr lang="en-US" altLang="zh-CN" dirty="0" err="1"/>
              <a:t>ByteArrayComparable</a:t>
            </a:r>
            <a:endParaRPr lang="zh-CN" altLang="zh-CN" dirty="0"/>
          </a:p>
          <a:p>
            <a:pPr lvl="3"/>
            <a:r>
              <a:rPr lang="zh-CN" altLang="zh-CN" dirty="0"/>
              <a:t>比较器支持不同粒度和方式的匹配，主要包括下面子类：匹配完整字节数组</a:t>
            </a:r>
            <a:r>
              <a:rPr lang="en-US" altLang="zh-CN" dirty="0" err="1"/>
              <a:t>BinaryComparator</a:t>
            </a:r>
            <a:r>
              <a:rPr lang="zh-CN" altLang="zh-CN" dirty="0"/>
              <a:t>、匹配字节数组前缀</a:t>
            </a:r>
            <a:r>
              <a:rPr lang="en-US" altLang="zh-CN" dirty="0" err="1"/>
              <a:t>BinaryPrefixComparator</a:t>
            </a:r>
            <a:r>
              <a:rPr lang="zh-CN" altLang="zh-CN" dirty="0"/>
              <a:t>、按位比较</a:t>
            </a:r>
            <a:r>
              <a:rPr lang="en-US" altLang="zh-CN" dirty="0" err="1"/>
              <a:t>BitComparator</a:t>
            </a:r>
            <a:r>
              <a:rPr lang="zh-CN" altLang="zh-CN" dirty="0"/>
              <a:t>、空值比较</a:t>
            </a:r>
            <a:r>
              <a:rPr lang="en-US" altLang="zh-CN" dirty="0" err="1"/>
              <a:t>NullComparator</a:t>
            </a:r>
            <a:r>
              <a:rPr lang="zh-CN" altLang="zh-CN" dirty="0"/>
              <a:t>、正则表达式比较</a:t>
            </a:r>
            <a:r>
              <a:rPr lang="en-US" altLang="zh-CN" dirty="0" err="1"/>
              <a:t>RegexStringComparator</a:t>
            </a:r>
            <a:r>
              <a:rPr lang="zh-CN" altLang="zh-CN" dirty="0"/>
              <a:t>、子串比较</a:t>
            </a:r>
            <a:r>
              <a:rPr lang="en-US" altLang="zh-CN" dirty="0" err="1"/>
              <a:t>SubstringComparator</a:t>
            </a:r>
            <a:r>
              <a:rPr lang="zh-CN" altLang="zh-CN" dirty="0"/>
              <a:t>。</a:t>
            </a:r>
          </a:p>
          <a:p>
            <a:endParaRPr lang="zh-CN" altLang="en-US" dirty="0"/>
          </a:p>
        </p:txBody>
      </p:sp>
    </p:spTree>
    <p:extLst>
      <p:ext uri="{BB962C8B-B14F-4D97-AF65-F5344CB8AC3E}">
        <p14:creationId xmlns:p14="http://schemas.microsoft.com/office/powerpoint/2010/main" val="2548047911"/>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70000" lnSpcReduction="2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1</a:t>
            </a:r>
            <a:r>
              <a:rPr lang="zh-CN" altLang="zh-CN" dirty="0"/>
              <a:t>）过滤器列表</a:t>
            </a:r>
            <a:r>
              <a:rPr lang="en-US" altLang="zh-CN" dirty="0" err="1"/>
              <a:t>FilterList</a:t>
            </a:r>
            <a:endParaRPr lang="zh-CN" altLang="zh-CN" dirty="0"/>
          </a:p>
          <a:p>
            <a:pPr lvl="1"/>
            <a:r>
              <a:rPr lang="en-US" altLang="zh-CN" dirty="0" err="1"/>
              <a:t>FilterList</a:t>
            </a:r>
            <a:r>
              <a:rPr lang="zh-CN" altLang="zh-CN" dirty="0"/>
              <a:t>表示一个过滤器链，可以添加任意多个用于目标数据表的过滤器。多个过滤器之间可以指定逻辑“与”</a:t>
            </a:r>
            <a:r>
              <a:rPr lang="en-US" altLang="zh-CN" dirty="0"/>
              <a:t>(</a:t>
            </a:r>
            <a:r>
              <a:rPr lang="en-US" altLang="zh-CN" dirty="0" err="1"/>
              <a:t>FilterList.Operator.MUST_PASS_ALL</a:t>
            </a:r>
            <a:r>
              <a:rPr lang="en-US" altLang="zh-CN" dirty="0"/>
              <a:t>)</a:t>
            </a:r>
            <a:r>
              <a:rPr lang="zh-CN" altLang="zh-CN" dirty="0"/>
              <a:t>或逻辑“或”</a:t>
            </a:r>
            <a:r>
              <a:rPr lang="en-US" altLang="zh-CN" dirty="0"/>
              <a:t>(</a:t>
            </a:r>
            <a:r>
              <a:rPr lang="en-US" altLang="zh-CN" dirty="0" err="1"/>
              <a:t>FilterList.Operator.MUST_PASS_ONE</a:t>
            </a:r>
            <a:r>
              <a:rPr lang="en-US" altLang="zh-CN" dirty="0"/>
              <a:t>)</a:t>
            </a:r>
            <a:r>
              <a:rPr lang="zh-CN" altLang="zh-CN" dirty="0"/>
              <a:t>的关系。示例代码如下所示。</a:t>
            </a:r>
          </a:p>
          <a:p>
            <a:pPr marL="342900" lvl="1" indent="0">
              <a:buNone/>
            </a:pPr>
            <a:endParaRPr lang="en-US" altLang="zh-CN" i="1" dirty="0"/>
          </a:p>
          <a:p>
            <a:pPr marL="342900" lvl="1" indent="0">
              <a:buNone/>
            </a:pPr>
            <a:r>
              <a:rPr lang="en-US" altLang="zh-CN" i="1" dirty="0" err="1"/>
              <a:t>FilterList</a:t>
            </a:r>
            <a:r>
              <a:rPr lang="en-US" altLang="zh-CN" i="1" dirty="0"/>
              <a:t> list = new </a:t>
            </a:r>
            <a:r>
              <a:rPr lang="en-US" altLang="zh-CN" i="1" dirty="0" err="1"/>
              <a:t>FilterList</a:t>
            </a:r>
            <a:r>
              <a:rPr lang="en-US" altLang="zh-CN" i="1" dirty="0"/>
              <a:t>(</a:t>
            </a:r>
            <a:r>
              <a:rPr lang="en-US" altLang="zh-CN" i="1" dirty="0" err="1"/>
              <a:t>FilterList.Operator.MUST_PASS_ONE</a:t>
            </a:r>
            <a:r>
              <a:rPr lang="en-US" altLang="zh-CN" i="1" dirty="0"/>
              <a:t>);</a:t>
            </a:r>
            <a:endParaRPr lang="zh-CN" altLang="zh-CN" i="1" dirty="0"/>
          </a:p>
          <a:p>
            <a:pPr marL="342900" lvl="1" indent="0">
              <a:buNone/>
            </a:pPr>
            <a:r>
              <a:rPr lang="en-US" altLang="zh-CN" i="1" dirty="0"/>
              <a:t>// </a:t>
            </a:r>
            <a:r>
              <a:rPr lang="zh-CN" altLang="zh-CN" i="1" dirty="0"/>
              <a:t>满足一个条件即可</a:t>
            </a:r>
          </a:p>
          <a:p>
            <a:pPr marL="342900" lvl="1" indent="0">
              <a:buNone/>
            </a:pPr>
            <a:r>
              <a:rPr lang="en-US" altLang="zh-CN" i="1" dirty="0" err="1"/>
              <a:t>SingleColumnValueFilter</a:t>
            </a:r>
            <a:r>
              <a:rPr lang="en-US" altLang="zh-CN" i="1" dirty="0"/>
              <a:t> filter1 = new </a:t>
            </a:r>
            <a:r>
              <a:rPr lang="en-US" altLang="zh-CN" i="1" dirty="0" err="1"/>
              <a:t>SingleColumnValueFilter</a:t>
            </a:r>
            <a:r>
              <a:rPr lang="en-US" altLang="zh-CN" i="1" dirty="0"/>
              <a:t>(</a:t>
            </a:r>
            <a:r>
              <a:rPr lang="en-US" altLang="zh-CN" i="1" dirty="0" err="1"/>
              <a:t>Bytes.toBytes</a:t>
            </a:r>
            <a:r>
              <a:rPr lang="en-US" altLang="zh-CN" i="1" dirty="0"/>
              <a:t>("profile"), </a:t>
            </a:r>
            <a:r>
              <a:rPr lang="en-US" altLang="zh-CN" i="1" dirty="0" err="1"/>
              <a:t>Bytes.toBytes</a:t>
            </a:r>
            <a:r>
              <a:rPr lang="en-US" altLang="zh-CN" i="1" dirty="0"/>
              <a:t>("name"), </a:t>
            </a:r>
            <a:r>
              <a:rPr lang="en-US" altLang="zh-CN" i="1" dirty="0" err="1"/>
              <a:t>CompareOp.EQUAL</a:t>
            </a:r>
            <a:r>
              <a:rPr lang="en-US" altLang="zh-CN" i="1" dirty="0"/>
              <a:t>, </a:t>
            </a:r>
            <a:r>
              <a:rPr lang="en-US" altLang="zh-CN" i="1" dirty="0" err="1"/>
              <a:t>Bytes.toBytes</a:t>
            </a:r>
            <a:r>
              <a:rPr lang="en-US" altLang="zh-CN" i="1" dirty="0"/>
              <a:t>("</a:t>
            </a:r>
            <a:r>
              <a:rPr lang="en-US" altLang="zh-CN" i="1" dirty="0" err="1"/>
              <a:t>zhaosi</a:t>
            </a:r>
            <a:r>
              <a:rPr lang="en-US" altLang="zh-CN" i="1" dirty="0"/>
              <a:t>"));</a:t>
            </a:r>
            <a:endParaRPr lang="zh-CN" altLang="zh-CN" i="1" dirty="0"/>
          </a:p>
          <a:p>
            <a:pPr marL="342900" lvl="1" indent="0">
              <a:buNone/>
            </a:pPr>
            <a:r>
              <a:rPr lang="en-US" altLang="zh-CN" i="1" dirty="0" err="1"/>
              <a:t>list.add</a:t>
            </a:r>
            <a:r>
              <a:rPr lang="en-US" altLang="zh-CN" i="1" dirty="0"/>
              <a:t>(filter1);</a:t>
            </a:r>
            <a:endParaRPr lang="zh-CN" altLang="zh-CN" i="1" dirty="0"/>
          </a:p>
          <a:p>
            <a:pPr marL="342900" lvl="1" indent="0">
              <a:buNone/>
            </a:pPr>
            <a:r>
              <a:rPr lang="en-US" altLang="zh-CN" i="1" dirty="0" err="1"/>
              <a:t>SingleColumnValueFilter</a:t>
            </a:r>
            <a:r>
              <a:rPr lang="en-US" altLang="zh-CN" i="1" dirty="0"/>
              <a:t> filter2 = new </a:t>
            </a:r>
            <a:r>
              <a:rPr lang="en-US" altLang="zh-CN" i="1" dirty="0" err="1"/>
              <a:t>SingleColumnValueFilter</a:t>
            </a:r>
            <a:r>
              <a:rPr lang="en-US" altLang="zh-CN" i="1" dirty="0"/>
              <a:t>(</a:t>
            </a:r>
            <a:r>
              <a:rPr lang="en-US" altLang="zh-CN" i="1" dirty="0" err="1"/>
              <a:t>Bytes.toBytes</a:t>
            </a:r>
            <a:r>
              <a:rPr lang="en-US" altLang="zh-CN" i="1" dirty="0"/>
              <a:t>("profile"), </a:t>
            </a:r>
            <a:r>
              <a:rPr lang="en-US" altLang="zh-CN" i="1" dirty="0" err="1"/>
              <a:t>Bytes.toBytes</a:t>
            </a:r>
            <a:r>
              <a:rPr lang="en-US" altLang="zh-CN" i="1" dirty="0"/>
              <a:t>("name"), </a:t>
            </a:r>
            <a:r>
              <a:rPr lang="en-US" altLang="zh-CN" i="1" dirty="0" err="1"/>
              <a:t>CompareOp.EQUAL</a:t>
            </a:r>
            <a:r>
              <a:rPr lang="en-US" altLang="zh-CN" i="1" dirty="0"/>
              <a:t>, </a:t>
            </a:r>
            <a:r>
              <a:rPr lang="en-US" altLang="zh-CN" i="1" dirty="0" err="1"/>
              <a:t>Bytes.toBytes</a:t>
            </a:r>
            <a:r>
              <a:rPr lang="en-US" altLang="zh-CN" i="1" dirty="0"/>
              <a:t>("</a:t>
            </a:r>
            <a:r>
              <a:rPr lang="en-US" altLang="zh-CN" i="1" dirty="0" err="1"/>
              <a:t>liuneng</a:t>
            </a:r>
            <a:r>
              <a:rPr lang="en-US" altLang="zh-CN" i="1" dirty="0"/>
              <a:t>"));</a:t>
            </a:r>
            <a:endParaRPr lang="zh-CN" altLang="zh-CN" i="1" dirty="0"/>
          </a:p>
          <a:p>
            <a:pPr marL="342900" lvl="1" indent="0">
              <a:buNone/>
            </a:pPr>
            <a:r>
              <a:rPr lang="en-US" altLang="zh-CN" i="1" dirty="0" err="1"/>
              <a:t>list.add</a:t>
            </a:r>
            <a:r>
              <a:rPr lang="en-US" altLang="zh-CN" i="1" dirty="0"/>
              <a:t>(filter2);</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(list);</a:t>
            </a:r>
            <a:endParaRPr lang="zh-CN" altLang="zh-CN" i="1" dirty="0"/>
          </a:p>
        </p:txBody>
      </p:sp>
    </p:spTree>
    <p:extLst>
      <p:ext uri="{BB962C8B-B14F-4D97-AF65-F5344CB8AC3E}">
        <p14:creationId xmlns:p14="http://schemas.microsoft.com/office/powerpoint/2010/main" val="3390068300"/>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a:bodyPr>
          <a:lstStyle/>
          <a:p>
            <a:r>
              <a:rPr lang="en-US" altLang="zh-CN" dirty="0"/>
              <a:t>11. </a:t>
            </a:r>
            <a:r>
              <a:rPr lang="zh-CN" altLang="zh-CN" dirty="0"/>
              <a:t>过滤器</a:t>
            </a:r>
            <a:r>
              <a:rPr lang="en-US" altLang="zh-CN" dirty="0"/>
              <a:t>Filter</a:t>
            </a:r>
            <a:r>
              <a:rPr lang="zh-CN" altLang="zh-CN" dirty="0"/>
              <a:t>的使用</a:t>
            </a:r>
          </a:p>
          <a:p>
            <a:r>
              <a:rPr lang="zh-CN" altLang="zh-CN" dirty="0"/>
              <a:t>（</a:t>
            </a:r>
            <a:r>
              <a:rPr lang="en-US" altLang="zh-CN" dirty="0"/>
              <a:t>2</a:t>
            </a:r>
            <a:r>
              <a:rPr lang="zh-CN" altLang="zh-CN" dirty="0"/>
              <a:t>）列值过滤器</a:t>
            </a:r>
            <a:r>
              <a:rPr lang="en-US" altLang="zh-CN" dirty="0" err="1"/>
              <a:t>SingleColumnValueFilter</a:t>
            </a:r>
            <a:endParaRPr lang="zh-CN" altLang="zh-CN" dirty="0"/>
          </a:p>
          <a:p>
            <a:pPr lvl="1"/>
            <a:r>
              <a:rPr lang="en-US" altLang="zh-CN" dirty="0" err="1"/>
              <a:t>SingleColumnValueFilter</a:t>
            </a:r>
            <a:r>
              <a:rPr lang="zh-CN" altLang="zh-CN" dirty="0"/>
              <a:t>用于测试列值相等</a:t>
            </a:r>
            <a:r>
              <a:rPr lang="en-US" altLang="zh-CN" dirty="0" err="1"/>
              <a:t>CompareOp.EQUAL</a:t>
            </a:r>
            <a:r>
              <a:rPr lang="zh-CN" altLang="zh-CN" dirty="0"/>
              <a:t>，不等</a:t>
            </a:r>
            <a:r>
              <a:rPr lang="en-US" altLang="zh-CN" dirty="0" err="1"/>
              <a:t>CompareOp.NOT_EQUAL</a:t>
            </a:r>
            <a:r>
              <a:rPr lang="zh-CN" altLang="zh-CN" dirty="0"/>
              <a:t>，大于或小于关系（如</a:t>
            </a:r>
            <a:r>
              <a:rPr lang="en-US" altLang="zh-CN" dirty="0" err="1"/>
              <a:t>CompareOp.GREATER</a:t>
            </a:r>
            <a:r>
              <a:rPr lang="zh-CN" altLang="zh-CN" dirty="0"/>
              <a:t>）。</a:t>
            </a:r>
          </a:p>
        </p:txBody>
      </p:sp>
    </p:spTree>
    <p:extLst>
      <p:ext uri="{BB962C8B-B14F-4D97-AF65-F5344CB8AC3E}">
        <p14:creationId xmlns:p14="http://schemas.microsoft.com/office/powerpoint/2010/main" val="348872857"/>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a:t>
            </a:r>
            <a:r>
              <a:rPr lang="zh-CN" altLang="en-US" dirty="0"/>
              <a:t>实例：列值过滤器</a:t>
            </a:r>
            <a:r>
              <a:rPr lang="en-US" altLang="zh-CN" dirty="0"/>
              <a:t>1】</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a:xfrm>
            <a:off x="628650" y="1369219"/>
            <a:ext cx="3943350" cy="3263504"/>
          </a:xfrm>
        </p:spPr>
        <p:txBody>
          <a:bodyPr>
            <a:normAutofit fontScale="62500" lnSpcReduction="20000"/>
          </a:bodyPr>
          <a:lstStyle/>
          <a:p>
            <a:r>
              <a:rPr lang="zh-CN" altLang="zh-CN" dirty="0"/>
              <a:t>下面代码通过比较字符串相等过滤出</a:t>
            </a:r>
            <a:r>
              <a:rPr lang="en-US" altLang="zh-CN" dirty="0"/>
              <a:t>birthday</a:t>
            </a:r>
            <a:r>
              <a:rPr lang="zh-CN" altLang="zh-CN" dirty="0"/>
              <a:t>为</a:t>
            </a:r>
            <a:r>
              <a:rPr lang="en-US" altLang="zh-CN" dirty="0"/>
              <a:t>1999-05-01</a:t>
            </a:r>
            <a:r>
              <a:rPr lang="zh-CN" altLang="zh-CN" dirty="0"/>
              <a:t>或</a:t>
            </a:r>
            <a:r>
              <a:rPr lang="en-US" altLang="zh-CN" dirty="0"/>
              <a:t>null</a:t>
            </a:r>
            <a:r>
              <a:rPr lang="zh-CN" altLang="zh-CN" dirty="0"/>
              <a:t>的记录。</a:t>
            </a:r>
          </a:p>
          <a:p>
            <a:pPr marL="0"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0" indent="0">
              <a:buNone/>
            </a:pPr>
            <a:r>
              <a:rPr lang="en-US" altLang="zh-CN" i="1" dirty="0" err="1"/>
              <a:t>FilterList</a:t>
            </a:r>
            <a:r>
              <a:rPr lang="en-US" altLang="zh-CN" i="1" dirty="0"/>
              <a:t> </a:t>
            </a:r>
            <a:r>
              <a:rPr lang="en-US" altLang="zh-CN" i="1" dirty="0" err="1"/>
              <a:t>filterList</a:t>
            </a:r>
            <a:r>
              <a:rPr lang="en-US" altLang="zh-CN" i="1" dirty="0"/>
              <a:t> = new </a:t>
            </a:r>
            <a:r>
              <a:rPr lang="en-US" altLang="zh-CN" i="1" dirty="0" err="1"/>
              <a:t>FilterList</a:t>
            </a:r>
            <a:r>
              <a:rPr lang="en-US" altLang="zh-CN" i="1" dirty="0"/>
              <a:t>(</a:t>
            </a:r>
            <a:r>
              <a:rPr lang="en-US" altLang="zh-CN" i="1" dirty="0" err="1"/>
              <a:t>FilterList.Operator.MUST_PASS_ALL</a:t>
            </a:r>
            <a:r>
              <a:rPr lang="en-US" altLang="zh-CN" i="1" dirty="0"/>
              <a:t>);</a:t>
            </a:r>
            <a:endParaRPr lang="zh-CN" altLang="zh-CN" i="1" dirty="0"/>
          </a:p>
          <a:p>
            <a:pPr marL="0" indent="0">
              <a:buNone/>
            </a:pPr>
            <a:r>
              <a:rPr lang="en-US" altLang="zh-CN" i="1" dirty="0" err="1"/>
              <a:t>SingleColumnValueFilter</a:t>
            </a:r>
            <a:r>
              <a:rPr lang="en-US" altLang="zh-CN" i="1" dirty="0"/>
              <a:t> filter = new </a:t>
            </a:r>
            <a:r>
              <a:rPr lang="en-US" altLang="zh-CN" i="1" dirty="0" err="1"/>
              <a:t>SingleColumnValueFilter</a:t>
            </a:r>
            <a:r>
              <a:rPr lang="en-US" altLang="zh-CN" i="1" dirty="0"/>
              <a:t>(</a:t>
            </a:r>
            <a:r>
              <a:rPr lang="en-US" altLang="zh-CN" i="1" dirty="0" err="1"/>
              <a:t>Bytes.toBytes</a:t>
            </a:r>
            <a:r>
              <a:rPr lang="en-US" altLang="zh-CN" i="1" dirty="0"/>
              <a:t>("profile"), </a:t>
            </a:r>
            <a:endParaRPr lang="zh-CN" altLang="zh-CN" i="1" dirty="0"/>
          </a:p>
          <a:p>
            <a:pPr marL="0" indent="0">
              <a:buNone/>
            </a:pPr>
            <a:r>
              <a:rPr lang="en-US" altLang="zh-CN" i="1" dirty="0" err="1"/>
              <a:t>Bytes.toBytes</a:t>
            </a:r>
            <a:r>
              <a:rPr lang="en-US" altLang="zh-CN" i="1" dirty="0"/>
              <a:t>("birthday"),</a:t>
            </a:r>
            <a:r>
              <a:rPr lang="en-US" altLang="zh-CN" i="1" dirty="0" err="1"/>
              <a:t>CompareOp.EQUAL</a:t>
            </a:r>
            <a:r>
              <a:rPr lang="en-US" altLang="zh-CN" i="1" dirty="0"/>
              <a:t>, </a:t>
            </a:r>
            <a:r>
              <a:rPr lang="en-US" altLang="zh-CN" i="1" dirty="0" err="1"/>
              <a:t>Bytes.toBytes</a:t>
            </a:r>
            <a:r>
              <a:rPr lang="en-US" altLang="zh-CN" i="1" dirty="0"/>
              <a:t>("1999-05-01") );</a:t>
            </a:r>
            <a:endParaRPr lang="zh-CN" altLang="zh-CN" i="1" dirty="0"/>
          </a:p>
          <a:p>
            <a:pPr marL="0" indent="0">
              <a:buNone/>
            </a:pPr>
            <a:r>
              <a:rPr lang="en-US" altLang="zh-CN" i="1" dirty="0" err="1"/>
              <a:t>filterLIst.addFilter</a:t>
            </a:r>
            <a:r>
              <a:rPr lang="en-US" altLang="zh-CN" i="1" dirty="0"/>
              <a:t>(filter);</a:t>
            </a:r>
            <a:endParaRPr lang="zh-CN" altLang="zh-CN" i="1" dirty="0"/>
          </a:p>
          <a:p>
            <a:pPr marL="0" indent="0">
              <a:buNone/>
            </a:pPr>
            <a:r>
              <a:rPr lang="en-US" altLang="zh-CN" i="1" dirty="0"/>
              <a:t>Scan </a:t>
            </a:r>
            <a:r>
              <a:rPr lang="en-US" altLang="zh-CN" i="1" dirty="0" err="1"/>
              <a:t>scan</a:t>
            </a:r>
            <a:r>
              <a:rPr lang="en-US" altLang="zh-CN" i="1" dirty="0"/>
              <a:t> = new Scan();</a:t>
            </a:r>
            <a:endParaRPr lang="zh-CN" altLang="zh-CN" i="1" dirty="0"/>
          </a:p>
          <a:p>
            <a:pPr marL="0" indent="0">
              <a:buNone/>
            </a:pPr>
            <a:r>
              <a:rPr lang="en-US" altLang="zh-CN" i="1" dirty="0" err="1"/>
              <a:t>scan.setFilter</a:t>
            </a:r>
            <a:r>
              <a:rPr lang="en-US" altLang="zh-CN" i="1" dirty="0"/>
              <a:t>(</a:t>
            </a:r>
            <a:r>
              <a:rPr lang="en-US" altLang="zh-CN" i="1" dirty="0" err="1"/>
              <a:t>filterList</a:t>
            </a:r>
            <a:r>
              <a:rPr lang="en-US" altLang="zh-CN" i="1" dirty="0"/>
              <a:t>);</a:t>
            </a:r>
            <a:endParaRPr lang="zh-CN" altLang="zh-CN" i="1" dirty="0"/>
          </a:p>
          <a:p>
            <a:pPr marL="0"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
        <p:nvSpPr>
          <p:cNvPr id="4" name="内容占位符 2">
            <a:extLst>
              <a:ext uri="{FF2B5EF4-FFF2-40B4-BE49-F238E27FC236}">
                <a16:creationId xmlns:a16="http://schemas.microsoft.com/office/drawing/2014/main" id="{4447CF35-07D3-435C-8BC3-A1E671B05FBC}"/>
              </a:ext>
            </a:extLst>
          </p:cNvPr>
          <p:cNvSpPr txBox="1">
            <a:spLocks/>
          </p:cNvSpPr>
          <p:nvPr/>
        </p:nvSpPr>
        <p:spPr>
          <a:xfrm>
            <a:off x="4572000" y="1369219"/>
            <a:ext cx="3943350"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for (Result r : </a:t>
            </a:r>
            <a:r>
              <a:rPr lang="en-US" altLang="zh-CN" i="1" dirty="0" err="1"/>
              <a:t>rs</a:t>
            </a:r>
            <a:r>
              <a:rPr lang="en-US" altLang="zh-CN" i="1" dirty="0"/>
              <a:t>) {</a:t>
            </a:r>
            <a:endParaRPr lang="zh-CN" altLang="zh-CN" i="1" dirty="0"/>
          </a:p>
          <a:p>
            <a:pPr marL="0" indent="0">
              <a:buFont typeface="Arial" panose="020B0604020202020204" pitchFamily="34" charset="0"/>
              <a:buNone/>
            </a:pPr>
            <a:r>
              <a:rPr lang="en-US" altLang="zh-CN" i="1" dirty="0"/>
              <a:t>    for (Cell </a:t>
            </a:r>
            <a:r>
              <a:rPr lang="en-US" altLang="zh-CN" i="1" dirty="0" err="1"/>
              <a:t>cell</a:t>
            </a:r>
            <a:r>
              <a:rPr lang="en-US" altLang="zh-CN" i="1" dirty="0"/>
              <a:t> : </a:t>
            </a:r>
            <a:r>
              <a:rPr lang="en-US" altLang="zh-CN" i="1" dirty="0" err="1"/>
              <a:t>r.rawCells</a:t>
            </a: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行键</a:t>
            </a:r>
            <a:r>
              <a:rPr lang="en-US" altLang="zh-CN" i="1" dirty="0"/>
              <a:t>: " + new String(</a:t>
            </a:r>
            <a:r>
              <a:rPr lang="en-US" altLang="zh-CN" i="1" dirty="0" err="1"/>
              <a:t>CellUtil.cloneRow</a:t>
            </a:r>
            <a:r>
              <a:rPr lang="en-US" altLang="zh-CN" i="1" dirty="0"/>
              <a:t>(cell)));</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r>
              <a:rPr lang="en-US" altLang="zh-CN" i="1" dirty="0" err="1"/>
              <a:t>table.close</a:t>
            </a:r>
            <a:r>
              <a:rPr lang="en-US" altLang="zh-CN" i="1" dirty="0"/>
              <a:t>();</a:t>
            </a:r>
            <a:endParaRPr lang="zh-CN" altLang="zh-CN" i="1" dirty="0"/>
          </a:p>
        </p:txBody>
      </p:sp>
    </p:spTree>
    <p:extLst>
      <p:ext uri="{BB962C8B-B14F-4D97-AF65-F5344CB8AC3E}">
        <p14:creationId xmlns:p14="http://schemas.microsoft.com/office/powerpoint/2010/main" val="2500451445"/>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a:t>
            </a:r>
            <a:r>
              <a:rPr lang="zh-CN" altLang="en-US" dirty="0"/>
              <a:t>实例：列值过滤器</a:t>
            </a:r>
            <a:r>
              <a:rPr lang="en-US" altLang="zh-CN" dirty="0"/>
              <a:t>2】</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a:xfrm>
            <a:off x="628650" y="1369219"/>
            <a:ext cx="3943350" cy="3263504"/>
          </a:xfrm>
        </p:spPr>
        <p:txBody>
          <a:bodyPr>
            <a:normAutofit fontScale="55000" lnSpcReduction="20000"/>
          </a:bodyPr>
          <a:lstStyle/>
          <a:p>
            <a:r>
              <a:rPr lang="zh-CN" altLang="zh-CN" dirty="0"/>
              <a:t>下面代码使用</a:t>
            </a:r>
            <a:r>
              <a:rPr lang="en-US" altLang="zh-CN" dirty="0" err="1"/>
              <a:t>SubstringComparator</a:t>
            </a:r>
            <a:r>
              <a:rPr lang="zh-CN" altLang="zh-CN" dirty="0"/>
              <a:t>检查字符串是否是子串过滤出</a:t>
            </a:r>
            <a:r>
              <a:rPr lang="en-US" altLang="zh-CN" dirty="0"/>
              <a:t>1999</a:t>
            </a:r>
            <a:r>
              <a:rPr lang="zh-CN" altLang="zh-CN" dirty="0"/>
              <a:t>年出生的学生。</a:t>
            </a:r>
          </a:p>
          <a:p>
            <a:pPr marL="0"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0" indent="0">
              <a:buNone/>
            </a:pPr>
            <a:r>
              <a:rPr lang="en-US" altLang="zh-CN" i="1" dirty="0" err="1"/>
              <a:t>FilterList</a:t>
            </a:r>
            <a:r>
              <a:rPr lang="en-US" altLang="zh-CN" i="1" dirty="0"/>
              <a:t> </a:t>
            </a:r>
            <a:r>
              <a:rPr lang="en-US" altLang="zh-CN" i="1" dirty="0" err="1"/>
              <a:t>filterList</a:t>
            </a:r>
            <a:r>
              <a:rPr lang="en-US" altLang="zh-CN" i="1" dirty="0"/>
              <a:t> = new </a:t>
            </a:r>
            <a:r>
              <a:rPr lang="en-US" altLang="zh-CN" i="1" dirty="0" err="1"/>
              <a:t>FilterList</a:t>
            </a:r>
            <a:r>
              <a:rPr lang="en-US" altLang="zh-CN" i="1" dirty="0"/>
              <a:t>(</a:t>
            </a:r>
            <a:r>
              <a:rPr lang="en-US" altLang="zh-CN" i="1" dirty="0" err="1"/>
              <a:t>FilterList.Operator.MUST_PASS_ALL</a:t>
            </a:r>
            <a:r>
              <a:rPr lang="en-US" altLang="zh-CN" i="1" dirty="0"/>
              <a:t>);</a:t>
            </a:r>
            <a:endParaRPr lang="zh-CN" altLang="zh-CN" i="1" dirty="0"/>
          </a:p>
          <a:p>
            <a:pPr marL="0" indent="0">
              <a:buNone/>
            </a:pPr>
            <a:r>
              <a:rPr lang="en-US" altLang="zh-CN" i="1" dirty="0" err="1"/>
              <a:t>SubstringComparator</a:t>
            </a:r>
            <a:r>
              <a:rPr lang="en-US" altLang="zh-CN" i="1" dirty="0"/>
              <a:t> comp = new </a:t>
            </a:r>
            <a:r>
              <a:rPr lang="en-US" altLang="zh-CN" i="1" dirty="0" err="1"/>
              <a:t>SubstringComparator</a:t>
            </a:r>
            <a:r>
              <a:rPr lang="en-US" altLang="zh-CN" i="1" dirty="0"/>
              <a:t>("1999");</a:t>
            </a:r>
            <a:endParaRPr lang="zh-CN" altLang="zh-CN" i="1" dirty="0"/>
          </a:p>
          <a:p>
            <a:pPr marL="0" indent="0">
              <a:buNone/>
            </a:pPr>
            <a:r>
              <a:rPr lang="en-US" altLang="zh-CN" i="1" dirty="0" err="1"/>
              <a:t>SingleColumnValueFilter</a:t>
            </a:r>
            <a:r>
              <a:rPr lang="en-US" altLang="zh-CN" i="1" dirty="0"/>
              <a:t> filter = new </a:t>
            </a:r>
            <a:r>
              <a:rPr lang="en-US" altLang="zh-CN" i="1" dirty="0" err="1"/>
              <a:t>SingleColumnValueFilter</a:t>
            </a:r>
            <a:r>
              <a:rPr lang="en-US" altLang="zh-CN" i="1" dirty="0"/>
              <a:t>(</a:t>
            </a:r>
            <a:r>
              <a:rPr lang="en-US" altLang="zh-CN" i="1" dirty="0" err="1"/>
              <a:t>Bytes.toBytes</a:t>
            </a:r>
            <a:r>
              <a:rPr lang="en-US" altLang="zh-CN" i="1" dirty="0"/>
              <a:t>("profile"), </a:t>
            </a:r>
            <a:r>
              <a:rPr lang="en-US" altLang="zh-CN" i="1" dirty="0" err="1"/>
              <a:t>Bytes.toBytes</a:t>
            </a:r>
            <a:r>
              <a:rPr lang="en-US" altLang="zh-CN" i="1" dirty="0"/>
              <a:t>("birthday"), </a:t>
            </a:r>
            <a:r>
              <a:rPr lang="en-US" altLang="zh-CN" i="1" dirty="0" err="1"/>
              <a:t>CompareOp.EQUAL</a:t>
            </a:r>
            <a:r>
              <a:rPr lang="en-US" altLang="zh-CN" i="1" dirty="0"/>
              <a:t>, comp);</a:t>
            </a:r>
            <a:endParaRPr lang="zh-CN" altLang="zh-CN" i="1" dirty="0"/>
          </a:p>
          <a:p>
            <a:pPr marL="0" indent="0">
              <a:buNone/>
            </a:pPr>
            <a:r>
              <a:rPr lang="en-US" altLang="zh-CN" i="1" dirty="0" err="1"/>
              <a:t>filterLIst.addFilter</a:t>
            </a:r>
            <a:r>
              <a:rPr lang="en-US" altLang="zh-CN" i="1" dirty="0"/>
              <a:t>(filter);</a:t>
            </a:r>
            <a:endParaRPr lang="zh-CN" altLang="zh-CN" i="1" dirty="0"/>
          </a:p>
          <a:p>
            <a:pPr marL="0" indent="0">
              <a:buNone/>
            </a:pPr>
            <a:r>
              <a:rPr lang="en-US" altLang="zh-CN" i="1" dirty="0"/>
              <a:t>Scan </a:t>
            </a:r>
            <a:r>
              <a:rPr lang="en-US" altLang="zh-CN" i="1" dirty="0" err="1"/>
              <a:t>scan</a:t>
            </a:r>
            <a:r>
              <a:rPr lang="en-US" altLang="zh-CN" i="1" dirty="0"/>
              <a:t> = new Scan();</a:t>
            </a:r>
            <a:endParaRPr lang="zh-CN" altLang="zh-CN" i="1" dirty="0"/>
          </a:p>
          <a:p>
            <a:pPr marL="0" indent="0">
              <a:buNone/>
            </a:pPr>
            <a:r>
              <a:rPr lang="en-US" altLang="zh-CN" i="1" dirty="0" err="1"/>
              <a:t>scan.setFilter</a:t>
            </a:r>
            <a:r>
              <a:rPr lang="en-US" altLang="zh-CN" i="1" dirty="0"/>
              <a:t>(</a:t>
            </a:r>
            <a:r>
              <a:rPr lang="en-US" altLang="zh-CN" i="1" dirty="0" err="1"/>
              <a:t>filterList</a:t>
            </a:r>
            <a:r>
              <a:rPr lang="en-US" altLang="zh-CN" i="1" dirty="0"/>
              <a:t>);</a:t>
            </a:r>
            <a:endParaRPr lang="zh-CN" altLang="zh-CN" i="1" dirty="0"/>
          </a:p>
          <a:p>
            <a:pPr marL="0"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
        <p:nvSpPr>
          <p:cNvPr id="4" name="内容占位符 2">
            <a:extLst>
              <a:ext uri="{FF2B5EF4-FFF2-40B4-BE49-F238E27FC236}">
                <a16:creationId xmlns:a16="http://schemas.microsoft.com/office/drawing/2014/main" id="{37B742FC-F653-489A-88F9-6F3FCDF1D3E4}"/>
              </a:ext>
            </a:extLst>
          </p:cNvPr>
          <p:cNvSpPr txBox="1">
            <a:spLocks/>
          </p:cNvSpPr>
          <p:nvPr/>
        </p:nvSpPr>
        <p:spPr>
          <a:xfrm>
            <a:off x="4572000" y="1369219"/>
            <a:ext cx="3943350"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for (Result r : </a:t>
            </a:r>
            <a:r>
              <a:rPr lang="en-US" altLang="zh-CN" i="1" dirty="0" err="1"/>
              <a:t>rs</a:t>
            </a:r>
            <a:r>
              <a:rPr lang="en-US" altLang="zh-CN" i="1" dirty="0"/>
              <a:t>) {</a:t>
            </a:r>
            <a:endParaRPr lang="zh-CN" altLang="zh-CN" i="1" dirty="0"/>
          </a:p>
          <a:p>
            <a:pPr marL="0" indent="0">
              <a:buFont typeface="Arial" panose="020B0604020202020204" pitchFamily="34" charset="0"/>
              <a:buNone/>
            </a:pPr>
            <a:r>
              <a:rPr lang="en-US" altLang="zh-CN" i="1" dirty="0"/>
              <a:t>    for (Cell </a:t>
            </a:r>
            <a:r>
              <a:rPr lang="en-US" altLang="zh-CN" i="1" dirty="0" err="1"/>
              <a:t>cell</a:t>
            </a:r>
            <a:r>
              <a:rPr lang="en-US" altLang="zh-CN" i="1" dirty="0"/>
              <a:t> : </a:t>
            </a:r>
            <a:r>
              <a:rPr lang="en-US" altLang="zh-CN" i="1" dirty="0" err="1"/>
              <a:t>r.rawCells</a:t>
            </a:r>
            <a:r>
              <a:rPr lang="en-US" altLang="zh-CN" i="1" dirty="0"/>
              <a:t>() ) {</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行键</a:t>
            </a:r>
            <a:r>
              <a:rPr lang="en-US" altLang="zh-CN" i="1" dirty="0"/>
              <a:t>: " + new String(</a:t>
            </a:r>
            <a:r>
              <a:rPr lang="en-US" altLang="zh-CN" i="1" dirty="0" err="1"/>
              <a:t>CellUtil.cloneRow</a:t>
            </a:r>
            <a:r>
              <a:rPr lang="en-US" altLang="zh-CN" i="1" dirty="0"/>
              <a:t>(cell)));</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r>
              <a:rPr lang="en-US" altLang="zh-CN" i="1" dirty="0" err="1"/>
              <a:t>table.close</a:t>
            </a:r>
            <a:r>
              <a:rPr lang="en-US" altLang="zh-CN" i="1" dirty="0"/>
              <a:t>( );</a:t>
            </a:r>
            <a:endParaRPr lang="zh-CN" altLang="zh-CN" i="1" dirty="0"/>
          </a:p>
        </p:txBody>
      </p:sp>
    </p:spTree>
    <p:extLst>
      <p:ext uri="{BB962C8B-B14F-4D97-AF65-F5344CB8AC3E}">
        <p14:creationId xmlns:p14="http://schemas.microsoft.com/office/powerpoint/2010/main" val="509806829"/>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92500"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3</a:t>
            </a:r>
            <a:r>
              <a:rPr lang="zh-CN" altLang="zh-CN" dirty="0"/>
              <a:t>）列族过滤器</a:t>
            </a:r>
            <a:r>
              <a:rPr lang="en-US" altLang="zh-CN" dirty="0" err="1"/>
              <a:t>FamilyFilter</a:t>
            </a:r>
            <a:endParaRPr lang="zh-CN" altLang="zh-CN" dirty="0"/>
          </a:p>
          <a:p>
            <a:pPr lvl="1"/>
            <a:r>
              <a:rPr lang="en-US" altLang="zh-CN" dirty="0" err="1"/>
              <a:t>FamilyFilter</a:t>
            </a:r>
            <a:r>
              <a:rPr lang="zh-CN" altLang="zh-CN" dirty="0"/>
              <a:t>用于过滤符合条件的列族，示例代码如下所示。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 </a:t>
            </a:r>
            <a:r>
              <a:rPr lang="zh-CN" altLang="zh-CN" i="1" dirty="0"/>
              <a:t>过滤以</a:t>
            </a:r>
            <a:r>
              <a:rPr lang="en-US" altLang="zh-CN" i="1" dirty="0"/>
              <a:t>pro</a:t>
            </a:r>
            <a:r>
              <a:rPr lang="zh-CN" altLang="zh-CN" i="1" dirty="0"/>
              <a:t>起头的列族</a:t>
            </a:r>
            <a:r>
              <a:rPr lang="en-US" altLang="zh-CN" i="1" dirty="0"/>
              <a:t>profile</a:t>
            </a:r>
            <a:r>
              <a:rPr lang="zh-CN" altLang="zh-CN" i="1" dirty="0"/>
              <a:t>，结果显示该列族所有行数据</a:t>
            </a:r>
          </a:p>
          <a:p>
            <a:pPr marL="342900" lvl="1" indent="0">
              <a:buNone/>
            </a:pPr>
            <a:r>
              <a:rPr lang="en-US" altLang="zh-CN" i="1" dirty="0" err="1"/>
              <a:t>FamilyFilter</a:t>
            </a:r>
            <a:r>
              <a:rPr lang="en-US" altLang="zh-CN" i="1" dirty="0"/>
              <a:t> filter = new </a:t>
            </a:r>
            <a:r>
              <a:rPr lang="en-US" altLang="zh-CN" i="1" dirty="0" err="1"/>
              <a:t>FamilyFilter</a:t>
            </a:r>
            <a:r>
              <a:rPr lang="en-US" altLang="zh-CN" i="1" dirty="0"/>
              <a:t>( </a:t>
            </a:r>
            <a:r>
              <a:rPr lang="en-US" altLang="zh-CN" i="1" dirty="0" err="1"/>
              <a:t>CompareFilter.CompareOp.EQUAL</a:t>
            </a:r>
            <a:r>
              <a:rPr lang="en-US" altLang="zh-CN" i="1" dirty="0"/>
              <a:t>, </a:t>
            </a:r>
            <a:endParaRPr lang="zh-CN" altLang="zh-CN" i="1" dirty="0"/>
          </a:p>
          <a:p>
            <a:pPr marL="342900" lvl="1" indent="0">
              <a:buNone/>
            </a:pPr>
            <a:r>
              <a:rPr lang="en-US" altLang="zh-CN" i="1" dirty="0"/>
              <a:t>                        new </a:t>
            </a:r>
            <a:r>
              <a:rPr lang="en-US" altLang="zh-CN" i="1" dirty="0" err="1"/>
              <a:t>BinaryPrefixComparator</a:t>
            </a:r>
            <a:r>
              <a:rPr lang="en-US" altLang="zh-CN" i="1" dirty="0"/>
              <a:t>(</a:t>
            </a:r>
            <a:r>
              <a:rPr lang="en-US" altLang="zh-CN" i="1" dirty="0" err="1"/>
              <a:t>Bytes.toBytes</a:t>
            </a:r>
            <a:r>
              <a:rPr lang="en-US" altLang="zh-CN" i="1" dirty="0"/>
              <a:t>("pro")));</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3991024495"/>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92500"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4</a:t>
            </a:r>
            <a:r>
              <a:rPr lang="zh-CN" altLang="zh-CN" dirty="0"/>
              <a:t>）列修饰符过滤器</a:t>
            </a:r>
            <a:r>
              <a:rPr lang="en-US" altLang="zh-CN" dirty="0"/>
              <a:t> </a:t>
            </a:r>
            <a:r>
              <a:rPr lang="en-US" altLang="zh-CN" dirty="0" err="1"/>
              <a:t>QualifierFilter</a:t>
            </a:r>
            <a:endParaRPr lang="zh-CN" altLang="zh-CN" dirty="0"/>
          </a:p>
          <a:p>
            <a:pPr lvl="1"/>
            <a:r>
              <a:rPr lang="en-US" altLang="zh-CN" dirty="0" err="1"/>
              <a:t>QualifierFilter</a:t>
            </a:r>
            <a:r>
              <a:rPr lang="zh-CN" altLang="zh-CN" dirty="0"/>
              <a:t>用于过滤符合条件的列，示例代码如下所示。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 </a:t>
            </a:r>
            <a:r>
              <a:rPr lang="zh-CN" altLang="zh-CN" i="1" dirty="0"/>
              <a:t>过滤以</a:t>
            </a:r>
            <a:r>
              <a:rPr lang="en-US" altLang="zh-CN" i="1" dirty="0"/>
              <a:t>pro</a:t>
            </a:r>
            <a:r>
              <a:rPr lang="zh-CN" altLang="zh-CN" i="1" dirty="0"/>
              <a:t>起头的列，结果显示该列所有行数据</a:t>
            </a:r>
          </a:p>
          <a:p>
            <a:pPr marL="342900" lvl="1" indent="0">
              <a:buNone/>
            </a:pPr>
            <a:r>
              <a:rPr lang="en-US" altLang="zh-CN" i="1" dirty="0" err="1"/>
              <a:t>QualifierFilter</a:t>
            </a:r>
            <a:r>
              <a:rPr lang="en-US" altLang="zh-CN" i="1" dirty="0"/>
              <a:t> filter = new </a:t>
            </a:r>
            <a:r>
              <a:rPr lang="en-US" altLang="zh-CN" i="1" dirty="0" err="1"/>
              <a:t>FamilyFilter</a:t>
            </a:r>
            <a:r>
              <a:rPr lang="en-US" altLang="zh-CN" i="1" dirty="0"/>
              <a:t>(</a:t>
            </a:r>
            <a:r>
              <a:rPr lang="en-US" altLang="zh-CN" i="1" dirty="0" err="1"/>
              <a:t>CompareOp.EQUAL</a:t>
            </a:r>
            <a:r>
              <a:rPr lang="en-US" altLang="zh-CN" i="1" dirty="0"/>
              <a:t>, </a:t>
            </a:r>
            <a:endParaRPr lang="zh-CN" altLang="zh-CN" i="1" dirty="0"/>
          </a:p>
          <a:p>
            <a:pPr marL="342900" lvl="1" indent="0">
              <a:buNone/>
            </a:pPr>
            <a:r>
              <a:rPr lang="en-US" altLang="zh-CN" i="1" dirty="0"/>
              <a:t>                        new </a:t>
            </a:r>
            <a:r>
              <a:rPr lang="en-US" altLang="zh-CN" i="1" dirty="0" err="1"/>
              <a:t>BinaryPrefixComparator</a:t>
            </a:r>
            <a:r>
              <a:rPr lang="en-US" altLang="zh-CN" i="1" dirty="0"/>
              <a:t>(</a:t>
            </a:r>
            <a:r>
              <a:rPr lang="en-US" altLang="zh-CN" i="1" dirty="0" err="1"/>
              <a:t>Bytes.toBytes</a:t>
            </a:r>
            <a:r>
              <a:rPr lang="en-US" altLang="zh-CN" i="1" dirty="0"/>
              <a:t>("name")));</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1198147396"/>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85000"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5</a:t>
            </a:r>
            <a:r>
              <a:rPr lang="zh-CN" altLang="zh-CN" dirty="0"/>
              <a:t>）多个列名前缀过滤器</a:t>
            </a:r>
            <a:r>
              <a:rPr lang="en-US" altLang="zh-CN" dirty="0" err="1"/>
              <a:t>MultipleColumnPrefixFilter</a:t>
            </a:r>
            <a:endParaRPr lang="zh-CN" altLang="zh-CN" dirty="0"/>
          </a:p>
          <a:p>
            <a:pPr lvl="1"/>
            <a:r>
              <a:rPr lang="en-US" altLang="zh-CN" dirty="0" err="1"/>
              <a:t>MultipleColumnPrefixFilter</a:t>
            </a:r>
            <a:r>
              <a:rPr lang="zh-CN" altLang="zh-CN" dirty="0"/>
              <a:t>可以指定多个前缀来过滤列名，示例代码如下所示。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byte[][] prefixes = new byte[][] {</a:t>
            </a:r>
            <a:r>
              <a:rPr lang="en-US" altLang="zh-CN" i="1" dirty="0" err="1"/>
              <a:t>Bytes.toBytes</a:t>
            </a:r>
            <a:r>
              <a:rPr lang="en-US" altLang="zh-CN" i="1" dirty="0"/>
              <a:t>("name"), </a:t>
            </a:r>
            <a:r>
              <a:rPr lang="en-US" altLang="zh-CN" i="1" dirty="0" err="1"/>
              <a:t>Bytes.toBytes</a:t>
            </a:r>
            <a:r>
              <a:rPr lang="en-US" altLang="zh-CN" i="1" dirty="0"/>
              <a:t>("weight")};</a:t>
            </a:r>
            <a:endParaRPr lang="zh-CN" altLang="zh-CN" i="1" dirty="0"/>
          </a:p>
          <a:p>
            <a:pPr marL="342900" lvl="1" indent="0">
              <a:buNone/>
            </a:pPr>
            <a:r>
              <a:rPr lang="en-US" altLang="zh-CN" i="1" dirty="0"/>
              <a:t>// </a:t>
            </a:r>
            <a:r>
              <a:rPr lang="zh-CN" altLang="zh-CN" i="1" dirty="0"/>
              <a:t>过滤以</a:t>
            </a:r>
            <a:r>
              <a:rPr lang="en-US" altLang="zh-CN" i="1" dirty="0"/>
              <a:t>name</a:t>
            </a:r>
            <a:r>
              <a:rPr lang="zh-CN" altLang="zh-CN" i="1" dirty="0"/>
              <a:t>或</a:t>
            </a:r>
            <a:r>
              <a:rPr lang="en-US" altLang="zh-CN" i="1" dirty="0"/>
              <a:t>weight</a:t>
            </a:r>
            <a:r>
              <a:rPr lang="zh-CN" altLang="zh-CN" i="1" dirty="0"/>
              <a:t>起头的列，结果显示该列所有行数据</a:t>
            </a:r>
          </a:p>
          <a:p>
            <a:pPr marL="342900" lvl="1" indent="0">
              <a:buNone/>
            </a:pPr>
            <a:r>
              <a:rPr lang="en-US" altLang="zh-CN" i="1" dirty="0" err="1"/>
              <a:t>MultipleColumnPrefixFilter</a:t>
            </a:r>
            <a:r>
              <a:rPr lang="en-US" altLang="zh-CN" i="1" dirty="0"/>
              <a:t> filter = new </a:t>
            </a:r>
            <a:r>
              <a:rPr lang="en-US" altLang="zh-CN" i="1" dirty="0" err="1"/>
              <a:t>MultipleColumnPrefixFilter</a:t>
            </a:r>
            <a:r>
              <a:rPr lang="en-US" altLang="zh-CN" i="1" dirty="0"/>
              <a:t>(prefixes);</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2817369882"/>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77500" lnSpcReduction="2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6</a:t>
            </a:r>
            <a:r>
              <a:rPr lang="zh-CN" altLang="zh-CN" dirty="0"/>
              <a:t>）列范围过滤器</a:t>
            </a:r>
            <a:r>
              <a:rPr lang="en-US" altLang="zh-CN" dirty="0" err="1"/>
              <a:t>ColumnRangeFilter</a:t>
            </a:r>
            <a:endParaRPr lang="zh-CN" altLang="zh-CN" dirty="0"/>
          </a:p>
          <a:p>
            <a:pPr lvl="1"/>
            <a:r>
              <a:rPr lang="en-US" altLang="zh-CN" dirty="0" err="1"/>
              <a:t>ColumnRangeFilter</a:t>
            </a:r>
            <a:r>
              <a:rPr lang="zh-CN" altLang="zh-CN" dirty="0"/>
              <a:t>用于获得一个范围的列，例如某些行可能包含上万个列，但是只希望查询返回名称在</a:t>
            </a:r>
            <a:r>
              <a:rPr lang="en-US" altLang="zh-CN" dirty="0"/>
              <a:t>cat</a:t>
            </a:r>
            <a:r>
              <a:rPr lang="zh-CN" altLang="zh-CN" dirty="0"/>
              <a:t>到</a:t>
            </a:r>
            <a:r>
              <a:rPr lang="en-US" altLang="zh-CN" dirty="0"/>
              <a:t>dog</a:t>
            </a:r>
            <a:r>
              <a:rPr lang="zh-CN" altLang="zh-CN" dirty="0"/>
              <a:t>之间的列。注意如果多个列族中出现重名的列，该查询返回所有列。示例代码如下所示。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byte[] </a:t>
            </a:r>
            <a:r>
              <a:rPr lang="en-US" altLang="zh-CN" i="1" dirty="0" err="1"/>
              <a:t>startcolumn</a:t>
            </a:r>
            <a:r>
              <a:rPr lang="en-US" altLang="zh-CN" i="1" dirty="0"/>
              <a:t> = </a:t>
            </a:r>
            <a:r>
              <a:rPr lang="en-US" altLang="zh-CN" i="1" dirty="0" err="1"/>
              <a:t>Bytes.toBytes</a:t>
            </a:r>
            <a:r>
              <a:rPr lang="en-US" altLang="zh-CN" i="1" dirty="0"/>
              <a:t>("cat");</a:t>
            </a:r>
            <a:endParaRPr lang="zh-CN" altLang="zh-CN" i="1" dirty="0"/>
          </a:p>
          <a:p>
            <a:pPr marL="342900" lvl="1" indent="0">
              <a:buNone/>
            </a:pPr>
            <a:r>
              <a:rPr lang="en-US" altLang="zh-CN" i="1" dirty="0"/>
              <a:t>byte[] </a:t>
            </a:r>
            <a:r>
              <a:rPr lang="en-US" altLang="zh-CN" i="1" dirty="0" err="1"/>
              <a:t>endcolumn</a:t>
            </a:r>
            <a:r>
              <a:rPr lang="en-US" altLang="zh-CN" i="1" dirty="0"/>
              <a:t> = </a:t>
            </a:r>
            <a:r>
              <a:rPr lang="en-US" altLang="zh-CN" i="1" dirty="0" err="1"/>
              <a:t>Bytes.toBytes</a:t>
            </a:r>
            <a:r>
              <a:rPr lang="en-US" altLang="zh-CN" i="1" dirty="0"/>
              <a:t>("zebra");</a:t>
            </a:r>
            <a:endParaRPr lang="zh-CN" altLang="zh-CN" i="1" dirty="0"/>
          </a:p>
          <a:p>
            <a:pPr marL="342900" lvl="1" indent="0">
              <a:buNone/>
            </a:pPr>
            <a:r>
              <a:rPr lang="en-US" altLang="zh-CN" i="1" dirty="0"/>
              <a:t>// </a:t>
            </a:r>
            <a:r>
              <a:rPr lang="zh-CN" altLang="zh-CN" i="1" dirty="0"/>
              <a:t>过滤以</a:t>
            </a:r>
            <a:r>
              <a:rPr lang="en-US" altLang="zh-CN" i="1" dirty="0"/>
              <a:t>cat</a:t>
            </a:r>
            <a:r>
              <a:rPr lang="zh-CN" altLang="zh-CN" i="1" dirty="0"/>
              <a:t>到</a:t>
            </a:r>
            <a:r>
              <a:rPr lang="en-US" altLang="zh-CN" i="1" dirty="0"/>
              <a:t>zebra</a:t>
            </a:r>
            <a:r>
              <a:rPr lang="zh-CN" altLang="zh-CN" i="1" dirty="0"/>
              <a:t>之间的列，包含起止列，结果显示列的所有行数据</a:t>
            </a:r>
          </a:p>
          <a:p>
            <a:pPr marL="342900" lvl="1" indent="0">
              <a:buNone/>
            </a:pPr>
            <a:r>
              <a:rPr lang="en-US" altLang="zh-CN" i="1" dirty="0" err="1"/>
              <a:t>ColumnRangeFilter</a:t>
            </a:r>
            <a:r>
              <a:rPr lang="en-US" altLang="zh-CN" i="1" dirty="0"/>
              <a:t> filter = new </a:t>
            </a:r>
            <a:r>
              <a:rPr lang="en-US" altLang="zh-CN" i="1" dirty="0" err="1"/>
              <a:t>MultipleColumnPrefixFilter</a:t>
            </a:r>
            <a:r>
              <a:rPr lang="en-US" altLang="zh-CN" i="1" dirty="0"/>
              <a:t>(</a:t>
            </a:r>
            <a:r>
              <a:rPr lang="en-US" altLang="zh-CN" i="1" dirty="0" err="1"/>
              <a:t>startcolumn</a:t>
            </a:r>
            <a:r>
              <a:rPr lang="en-US" altLang="zh-CN" i="1" dirty="0"/>
              <a:t>, true, </a:t>
            </a:r>
            <a:r>
              <a:rPr lang="en-US" altLang="zh-CN" i="1" dirty="0" err="1"/>
              <a:t>endcolumn</a:t>
            </a:r>
            <a:r>
              <a:rPr lang="en-US" altLang="zh-CN" i="1" dirty="0"/>
              <a:t> ,true);</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1037148842"/>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zh-CN"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62500" lnSpcReduction="2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7</a:t>
            </a:r>
            <a:r>
              <a:rPr lang="zh-CN" altLang="zh-CN" dirty="0"/>
              <a:t>）行键过滤器</a:t>
            </a:r>
            <a:r>
              <a:rPr lang="en-US" altLang="zh-CN" dirty="0" err="1"/>
              <a:t>RowFilter</a:t>
            </a:r>
            <a:endParaRPr lang="zh-CN" altLang="zh-CN" dirty="0"/>
          </a:p>
          <a:p>
            <a:pPr lvl="1"/>
            <a:r>
              <a:rPr lang="en-US" altLang="zh-CN" dirty="0" err="1"/>
              <a:t>RowFilter</a:t>
            </a:r>
            <a:r>
              <a:rPr lang="zh-CN" altLang="zh-CN" dirty="0"/>
              <a:t>用于根据行键的条件过滤一些行。示例代码如下所示。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byte[] </a:t>
            </a:r>
            <a:r>
              <a:rPr lang="en-US" altLang="zh-CN" i="1" dirty="0" err="1"/>
              <a:t>startrow</a:t>
            </a:r>
            <a:r>
              <a:rPr lang="en-US" altLang="zh-CN" i="1" dirty="0"/>
              <a:t> = </a:t>
            </a:r>
            <a:r>
              <a:rPr lang="en-US" altLang="zh-CN" i="1" dirty="0" err="1"/>
              <a:t>Bytes.toBytes</a:t>
            </a:r>
            <a:r>
              <a:rPr lang="en-US" altLang="zh-CN" i="1" dirty="0"/>
              <a:t>("19052001");</a:t>
            </a:r>
            <a:endParaRPr lang="zh-CN" altLang="zh-CN" i="1" dirty="0"/>
          </a:p>
          <a:p>
            <a:pPr marL="342900" lvl="1" indent="0">
              <a:buNone/>
            </a:pPr>
            <a:r>
              <a:rPr lang="en-US" altLang="zh-CN" i="1" dirty="0"/>
              <a:t>byte[] </a:t>
            </a:r>
            <a:r>
              <a:rPr lang="en-US" altLang="zh-CN" i="1" dirty="0" err="1"/>
              <a:t>endrow</a:t>
            </a:r>
            <a:r>
              <a:rPr lang="en-US" altLang="zh-CN" i="1" dirty="0"/>
              <a:t> = </a:t>
            </a:r>
            <a:r>
              <a:rPr lang="en-US" altLang="zh-CN" i="1" dirty="0" err="1"/>
              <a:t>Bytes.toBytes</a:t>
            </a:r>
            <a:r>
              <a:rPr lang="en-US" altLang="zh-CN" i="1" dirty="0"/>
              <a:t>("19053001");</a:t>
            </a:r>
            <a:endParaRPr lang="zh-CN" altLang="zh-CN" i="1" dirty="0"/>
          </a:p>
          <a:p>
            <a:pPr marL="342900" lvl="1" indent="0">
              <a:buNone/>
            </a:pPr>
            <a:r>
              <a:rPr lang="en-US" altLang="zh-CN" i="1" dirty="0"/>
              <a:t>// </a:t>
            </a:r>
            <a:r>
              <a:rPr lang="zh-CN" altLang="zh-CN" i="1" dirty="0"/>
              <a:t>返回</a:t>
            </a:r>
            <a:r>
              <a:rPr lang="en-US" altLang="zh-CN" i="1" dirty="0"/>
              <a:t>ID</a:t>
            </a:r>
            <a:r>
              <a:rPr lang="zh-CN" altLang="zh-CN" i="1" dirty="0"/>
              <a:t>在</a:t>
            </a:r>
            <a:r>
              <a:rPr lang="en-US" altLang="zh-CN" i="1" dirty="0"/>
              <a:t>19052001</a:t>
            </a:r>
            <a:r>
              <a:rPr lang="zh-CN" altLang="zh-CN" i="1" dirty="0"/>
              <a:t>和</a:t>
            </a:r>
            <a:r>
              <a:rPr lang="en-US" altLang="zh-CN" i="1" dirty="0"/>
              <a:t>19053001</a:t>
            </a:r>
            <a:r>
              <a:rPr lang="zh-CN" altLang="zh-CN" i="1" dirty="0"/>
              <a:t>之间的行</a:t>
            </a:r>
          </a:p>
          <a:p>
            <a:pPr marL="342900" lvl="1" indent="0">
              <a:buNone/>
            </a:pPr>
            <a:r>
              <a:rPr lang="en-US" altLang="zh-CN" i="1" dirty="0"/>
              <a:t>Scan </a:t>
            </a:r>
            <a:r>
              <a:rPr lang="en-US" altLang="zh-CN" i="1" dirty="0" err="1"/>
              <a:t>scan</a:t>
            </a:r>
            <a:r>
              <a:rPr lang="en-US" altLang="zh-CN" i="1" dirty="0"/>
              <a:t> = new Scan(</a:t>
            </a:r>
            <a:r>
              <a:rPr lang="en-US" altLang="zh-CN" i="1" dirty="0" err="1"/>
              <a:t>startrow</a:t>
            </a:r>
            <a:r>
              <a:rPr lang="en-US" altLang="zh-CN" i="1" dirty="0"/>
              <a:t>, </a:t>
            </a:r>
            <a:r>
              <a:rPr lang="en-US" altLang="zh-CN" i="1" dirty="0" err="1"/>
              <a:t>endrow</a:t>
            </a:r>
            <a:r>
              <a:rPr lang="en-US" altLang="zh-CN" i="1" dirty="0"/>
              <a:t>);</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a:p>
            <a:pPr marL="342900" lvl="1" indent="0">
              <a:buNone/>
            </a:pPr>
            <a:r>
              <a:rPr lang="en-US" altLang="zh-CN" i="1" dirty="0"/>
              <a:t> </a:t>
            </a:r>
            <a:endParaRPr lang="zh-CN" altLang="zh-CN" i="1" dirty="0"/>
          </a:p>
          <a:p>
            <a:pPr marL="342900" lvl="1" indent="0">
              <a:buNone/>
            </a:pPr>
            <a:r>
              <a:rPr lang="en-US" altLang="zh-CN" i="1" dirty="0"/>
              <a:t>// </a:t>
            </a:r>
            <a:r>
              <a:rPr lang="zh-CN" altLang="zh-CN" i="1" dirty="0"/>
              <a:t>下面代码匹配行键中含数字</a:t>
            </a:r>
            <a:r>
              <a:rPr lang="en-US" altLang="zh-CN" i="1" dirty="0"/>
              <a:t>1905</a:t>
            </a:r>
            <a:r>
              <a:rPr lang="zh-CN" altLang="zh-CN" i="1" dirty="0"/>
              <a:t>的行</a:t>
            </a:r>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err="1"/>
              <a:t>RowFilter</a:t>
            </a:r>
            <a:r>
              <a:rPr lang="en-US" altLang="zh-CN" i="1" dirty="0"/>
              <a:t> filter = new </a:t>
            </a:r>
            <a:r>
              <a:rPr lang="en-US" altLang="zh-CN" i="1" dirty="0" err="1"/>
              <a:t>RowFilter</a:t>
            </a:r>
            <a:r>
              <a:rPr lang="en-US" altLang="zh-CN" i="1" dirty="0"/>
              <a:t>(</a:t>
            </a:r>
            <a:r>
              <a:rPr lang="en-US" altLang="zh-CN" i="1" dirty="0" err="1"/>
              <a:t>CompareOp.EQUAL</a:t>
            </a:r>
            <a:r>
              <a:rPr lang="en-US" altLang="zh-CN" i="1" dirty="0"/>
              <a:t>, new </a:t>
            </a:r>
            <a:r>
              <a:rPr lang="en-US" altLang="zh-CN" i="1" dirty="0" err="1"/>
              <a:t>SubstringComparator</a:t>
            </a:r>
            <a:r>
              <a:rPr lang="en-US" altLang="zh-CN" i="1" dirty="0"/>
              <a:t>("1905"));</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303788332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E4E64-F7BA-4A86-8170-08FEB9B99CBD}"/>
              </a:ext>
            </a:extLst>
          </p:cNvPr>
          <p:cNvSpPr>
            <a:spLocks noGrp="1"/>
          </p:cNvSpPr>
          <p:nvPr>
            <p:ph type="title"/>
          </p:nvPr>
        </p:nvSpPr>
        <p:spPr/>
        <p:txBody>
          <a:bodyPr/>
          <a:lstStyle/>
          <a:p>
            <a:r>
              <a:rPr lang="en-US" altLang="zh-CN" dirty="0"/>
              <a:t>7.3.1  </a:t>
            </a:r>
            <a:r>
              <a:rPr lang="zh-CN" altLang="en-US" dirty="0"/>
              <a:t>逻辑模型</a:t>
            </a:r>
          </a:p>
        </p:txBody>
      </p:sp>
      <p:graphicFrame>
        <p:nvGraphicFramePr>
          <p:cNvPr id="6" name="内容占位符 5">
            <a:extLst>
              <a:ext uri="{FF2B5EF4-FFF2-40B4-BE49-F238E27FC236}">
                <a16:creationId xmlns:a16="http://schemas.microsoft.com/office/drawing/2014/main" id="{5F96E652-1FAC-4592-9B91-C95EBBEBFBB2}"/>
              </a:ext>
            </a:extLst>
          </p:cNvPr>
          <p:cNvGraphicFramePr>
            <a:graphicFrameLocks noGrp="1"/>
          </p:cNvGraphicFramePr>
          <p:nvPr>
            <p:ph idx="1"/>
            <p:extLst>
              <p:ext uri="{D42A27DB-BD31-4B8C-83A1-F6EECF244321}">
                <p14:modId xmlns:p14="http://schemas.microsoft.com/office/powerpoint/2010/main" val="2677542426"/>
              </p:ext>
            </p:extLst>
          </p:nvPr>
        </p:nvGraphicFramePr>
        <p:xfrm>
          <a:off x="628651" y="1297752"/>
          <a:ext cx="7886699" cy="3413760"/>
        </p:xfrm>
        <a:graphic>
          <a:graphicData uri="http://schemas.openxmlformats.org/drawingml/2006/table">
            <a:tbl>
              <a:tblPr firstRow="1" firstCol="1" bandRow="1">
                <a:tableStyleId>{5C22544A-7EE6-4342-B048-85BDC9FD1C3A}</a:tableStyleId>
              </a:tblPr>
              <a:tblGrid>
                <a:gridCol w="2556333">
                  <a:extLst>
                    <a:ext uri="{9D8B030D-6E8A-4147-A177-3AD203B41FA5}">
                      <a16:colId xmlns:a16="http://schemas.microsoft.com/office/drawing/2014/main" val="3731445384"/>
                    </a:ext>
                  </a:extLst>
                </a:gridCol>
                <a:gridCol w="5330366">
                  <a:extLst>
                    <a:ext uri="{9D8B030D-6E8A-4147-A177-3AD203B41FA5}">
                      <a16:colId xmlns:a16="http://schemas.microsoft.com/office/drawing/2014/main" val="777609367"/>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术语</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84572014"/>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a:t>
                      </a:r>
                      <a:r>
                        <a:rPr lang="en-US" sz="1600" kern="0">
                          <a:effectLst/>
                          <a:latin typeface="微软雅黑" panose="020B0503020204020204" pitchFamily="34" charset="-122"/>
                          <a:ea typeface="微软雅黑" panose="020B0503020204020204" pitchFamily="34" charset="-122"/>
                        </a:rPr>
                        <a:t>Table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由行和列组成，列划分为若干个列族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986724534"/>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行键（</a:t>
                      </a:r>
                      <a:r>
                        <a:rPr lang="en-US" sz="1600" kern="0">
                          <a:effectLst/>
                          <a:latin typeface="微软雅黑" panose="020B0503020204020204" pitchFamily="34" charset="-122"/>
                          <a:ea typeface="微软雅黑" panose="020B0503020204020204" pitchFamily="34" charset="-122"/>
                        </a:rPr>
                        <a:t>Row key</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每一行代表着一个数据对象，由行键来标识，行键会被建立索引，数据的获取通过</a:t>
                      </a:r>
                      <a:r>
                        <a:rPr lang="en-US" sz="1600" kern="0">
                          <a:effectLst/>
                          <a:latin typeface="微软雅黑" panose="020B0503020204020204" pitchFamily="34" charset="-122"/>
                          <a:ea typeface="微软雅黑" panose="020B0503020204020204" pitchFamily="34" charset="-122"/>
                        </a:rPr>
                        <a:t>Row key</a:t>
                      </a:r>
                      <a:r>
                        <a:rPr lang="zh-CN" sz="1600" kern="0">
                          <a:effectLst/>
                          <a:latin typeface="微软雅黑" panose="020B0503020204020204" pitchFamily="34" charset="-122"/>
                          <a:ea typeface="微软雅黑" panose="020B0503020204020204" pitchFamily="34" charset="-122"/>
                        </a:rPr>
                        <a:t>完成，采用字符串</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52640009"/>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列族（</a:t>
                      </a:r>
                      <a:r>
                        <a:rPr lang="en-US" sz="1600" kern="0">
                          <a:effectLst/>
                          <a:latin typeface="微软雅黑" panose="020B0503020204020204" pitchFamily="34" charset="-122"/>
                          <a:ea typeface="微软雅黑" panose="020B0503020204020204" pitchFamily="34" charset="-122"/>
                        </a:rPr>
                        <a:t>Column Family</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列的集合，一个表中列可以分成不同列族，列族需在表创建时就定义好，数量不能太多，不能频繁修改</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29195722"/>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列限定符（</a:t>
                      </a:r>
                      <a:r>
                        <a:rPr lang="en-US" sz="1600" kern="0">
                          <a:effectLst/>
                          <a:latin typeface="微软雅黑" panose="020B0503020204020204" pitchFamily="34" charset="-122"/>
                          <a:ea typeface="微软雅黑" panose="020B0503020204020204" pitchFamily="34" charset="-122"/>
                        </a:rPr>
                        <a:t>Column Qualifier</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表中具体一个列的名字，列族里的数据通过列限定符来定位，列限定符不用事先定义，也不需在不同行之间保持一致。被视为</a:t>
                      </a:r>
                      <a:r>
                        <a:rPr lang="en-US" sz="1600" kern="0">
                          <a:effectLst/>
                          <a:latin typeface="微软雅黑" panose="020B0503020204020204" pitchFamily="34" charset="-122"/>
                          <a:ea typeface="微软雅黑" panose="020B0503020204020204" pitchFamily="34" charset="-122"/>
                        </a:rPr>
                        <a:t>byte[]</a:t>
                      </a:r>
                      <a:r>
                        <a:rPr lang="zh-CN" sz="1600" kern="0">
                          <a:effectLst/>
                          <a:latin typeface="微软雅黑" panose="020B0503020204020204" pitchFamily="34" charset="-122"/>
                          <a:ea typeface="微软雅黑" panose="020B0503020204020204" pitchFamily="34" charset="-122"/>
                        </a:rPr>
                        <a:t>。列名以列族作为前缀，列族</a:t>
                      </a:r>
                      <a:r>
                        <a:rPr lang="en-US" sz="1600" kern="0">
                          <a:effectLst/>
                          <a:latin typeface="微软雅黑" panose="020B0503020204020204" pitchFamily="34" charset="-122"/>
                          <a:ea typeface="微软雅黑" panose="020B0503020204020204" pitchFamily="34" charset="-122"/>
                        </a:rPr>
                        <a:t>:</a:t>
                      </a:r>
                      <a:r>
                        <a:rPr lang="zh-CN" sz="1600" kern="0">
                          <a:effectLst/>
                          <a:latin typeface="微软雅黑" panose="020B0503020204020204" pitchFamily="34" charset="-122"/>
                          <a:ea typeface="微软雅黑" panose="020B0503020204020204" pitchFamily="34" charset="-122"/>
                        </a:rPr>
                        <a:t>列限定符</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35331826"/>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单元格（</a:t>
                      </a:r>
                      <a:r>
                        <a:rPr lang="en-US" sz="1600" kern="0">
                          <a:effectLst/>
                          <a:latin typeface="微软雅黑" panose="020B0503020204020204" pitchFamily="34" charset="-122"/>
                          <a:ea typeface="微软雅黑" panose="020B0503020204020204" pitchFamily="34" charset="-122"/>
                        </a:rPr>
                        <a:t>Cell</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每一个行键、列族和列标识符共同确定的一个单元，存储在单元格里的数据称为单元格数据，单元格和单元格数据也没有特定的数据类型，以</a:t>
                      </a:r>
                      <a:r>
                        <a:rPr lang="en-US" sz="1600" kern="0">
                          <a:effectLst/>
                          <a:latin typeface="微软雅黑" panose="020B0503020204020204" pitchFamily="34" charset="-122"/>
                          <a:ea typeface="微软雅黑" panose="020B0503020204020204" pitchFamily="34" charset="-122"/>
                        </a:rPr>
                        <a:t>byte[]</a:t>
                      </a:r>
                      <a:r>
                        <a:rPr lang="zh-CN" sz="1600" kern="0">
                          <a:effectLst/>
                          <a:latin typeface="微软雅黑" panose="020B0503020204020204" pitchFamily="34" charset="-122"/>
                          <a:ea typeface="微软雅黑" panose="020B0503020204020204" pitchFamily="34" charset="-122"/>
                        </a:rPr>
                        <a:t>来存储</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85326263"/>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时间戳（</a:t>
                      </a:r>
                      <a:r>
                        <a:rPr lang="en-US" sz="1600" kern="0">
                          <a:effectLst/>
                          <a:latin typeface="微软雅黑" panose="020B0503020204020204" pitchFamily="34" charset="-122"/>
                          <a:ea typeface="微软雅黑" panose="020B0503020204020204" pitchFamily="34" charset="-122"/>
                        </a:rPr>
                        <a:t>Timestamp</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每个单元格都保存着同一份数据的多个版本，这些版本采用时间戳进行索引。采用</a:t>
                      </a:r>
                      <a:r>
                        <a:rPr lang="en-US" sz="1600" kern="0" dirty="0">
                          <a:effectLst/>
                          <a:latin typeface="微软雅黑" panose="020B0503020204020204" pitchFamily="34" charset="-122"/>
                          <a:ea typeface="微软雅黑" panose="020B0503020204020204" pitchFamily="34" charset="-122"/>
                        </a:rPr>
                        <a:t>64</a:t>
                      </a:r>
                      <a:r>
                        <a:rPr lang="zh-CN" sz="1600" kern="0" dirty="0">
                          <a:effectLst/>
                          <a:latin typeface="微软雅黑" panose="020B0503020204020204" pitchFamily="34" charset="-122"/>
                          <a:ea typeface="微软雅黑" panose="020B0503020204020204" pitchFamily="34" charset="-122"/>
                        </a:rPr>
                        <a:t>位整型，降序存储</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1840498"/>
                  </a:ext>
                </a:extLst>
              </a:tr>
            </a:tbl>
          </a:graphicData>
        </a:graphic>
      </p:graphicFrame>
    </p:spTree>
    <p:extLst>
      <p:ext uri="{BB962C8B-B14F-4D97-AF65-F5344CB8AC3E}">
        <p14:creationId xmlns:p14="http://schemas.microsoft.com/office/powerpoint/2010/main" val="3480033175"/>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62BC-9A48-49DE-BC44-89A7BED80ADE}"/>
              </a:ext>
            </a:extLst>
          </p:cNvPr>
          <p:cNvSpPr>
            <a:spLocks noGrp="1"/>
          </p:cNvSpPr>
          <p:nvPr>
            <p:ph type="title"/>
          </p:nvPr>
        </p:nvSpPr>
        <p:spPr/>
        <p:txBody>
          <a:bodyPr/>
          <a:lstStyle/>
          <a:p>
            <a:r>
              <a:rPr lang="en-US" altLang="zh-CN" dirty="0"/>
              <a:t>7.7.4  </a:t>
            </a:r>
            <a:r>
              <a:rPr lang="zh-CN" altLang="zh-CN" dirty="0"/>
              <a:t>在</a:t>
            </a:r>
            <a:r>
              <a:rPr lang="en-US" altLang="zh-CN" dirty="0"/>
              <a:t>HBase</a:t>
            </a:r>
            <a:r>
              <a:rPr lang="zh-CN" altLang="zh-CN" dirty="0"/>
              <a:t>中使用</a:t>
            </a:r>
            <a:r>
              <a:rPr lang="en-US" altLang="zh-CN" dirty="0"/>
              <a:t>MapReduce</a:t>
            </a:r>
            <a:endParaRPr lang="zh-CN" altLang="en-US" dirty="0"/>
          </a:p>
        </p:txBody>
      </p:sp>
      <p:sp>
        <p:nvSpPr>
          <p:cNvPr id="3" name="内容占位符 2">
            <a:extLst>
              <a:ext uri="{FF2B5EF4-FFF2-40B4-BE49-F238E27FC236}">
                <a16:creationId xmlns:a16="http://schemas.microsoft.com/office/drawing/2014/main" id="{DC518B87-9778-4E09-83A6-1E4E3139B5B3}"/>
              </a:ext>
            </a:extLst>
          </p:cNvPr>
          <p:cNvSpPr>
            <a:spLocks noGrp="1"/>
          </p:cNvSpPr>
          <p:nvPr>
            <p:ph idx="1"/>
          </p:nvPr>
        </p:nvSpPr>
        <p:spPr/>
        <p:txBody>
          <a:bodyPr>
            <a:normAutofit/>
          </a:bodyPr>
          <a:lstStyle/>
          <a:p>
            <a:r>
              <a:rPr lang="en-US" altLang="zh-CN" dirty="0"/>
              <a:t>MapReduce</a:t>
            </a:r>
            <a:r>
              <a:rPr lang="zh-CN" altLang="zh-CN" dirty="0"/>
              <a:t>操作</a:t>
            </a:r>
            <a:r>
              <a:rPr lang="en-US" altLang="zh-CN" dirty="0"/>
              <a:t>HBase</a:t>
            </a:r>
            <a:r>
              <a:rPr lang="zh-CN" altLang="zh-CN" dirty="0"/>
              <a:t>数据库的关键类。</a:t>
            </a:r>
          </a:p>
          <a:p>
            <a:pPr lvl="1"/>
            <a:r>
              <a:rPr lang="en-US" altLang="zh-CN" dirty="0"/>
              <a:t>1. </a:t>
            </a:r>
            <a:r>
              <a:rPr lang="en-US" altLang="zh-CN" dirty="0" err="1"/>
              <a:t>TableMapper</a:t>
            </a:r>
            <a:endParaRPr lang="zh-CN" altLang="zh-CN" dirty="0"/>
          </a:p>
          <a:p>
            <a:pPr lvl="2"/>
            <a:r>
              <a:rPr lang="zh-CN" altLang="zh-CN" dirty="0"/>
              <a:t>类</a:t>
            </a:r>
            <a:r>
              <a:rPr lang="en-US" altLang="zh-CN" dirty="0" err="1"/>
              <a:t>org.apache.hadoop.hbase.mapreduce.TableMapper</a:t>
            </a:r>
            <a:r>
              <a:rPr lang="en-US" altLang="zh-CN" dirty="0"/>
              <a:t>&lt;KEYOUT, VALUEOUT&gt;</a:t>
            </a:r>
            <a:r>
              <a:rPr lang="zh-CN" altLang="zh-CN" dirty="0"/>
              <a:t>为抽象类，其父类为</a:t>
            </a:r>
            <a:r>
              <a:rPr lang="en-US" altLang="zh-CN" dirty="0" err="1"/>
              <a:t>org.apache.hadoop.mapreduce.Mapper</a:t>
            </a:r>
            <a:r>
              <a:rPr lang="en-US" altLang="zh-CN" dirty="0"/>
              <a:t>&lt;</a:t>
            </a:r>
            <a:r>
              <a:rPr lang="en-US" altLang="zh-CN" dirty="0" err="1"/>
              <a:t>ImmutableBytesWritable</a:t>
            </a:r>
            <a:r>
              <a:rPr lang="en-US" altLang="zh-CN" dirty="0"/>
              <a:t>, Result, KEYOUT, VALUEOUT&gt;</a:t>
            </a:r>
            <a:r>
              <a:rPr lang="zh-CN" altLang="zh-CN" dirty="0"/>
              <a:t>，即</a:t>
            </a:r>
            <a:r>
              <a:rPr lang="en-US" altLang="zh-CN" dirty="0"/>
              <a:t>Mapper</a:t>
            </a:r>
            <a:r>
              <a:rPr lang="zh-CN" altLang="zh-CN" dirty="0"/>
              <a:t>类，用于将输入数据映射到不同</a:t>
            </a:r>
            <a:r>
              <a:rPr lang="en-US" altLang="zh-CN" dirty="0"/>
              <a:t>Reducer</a:t>
            </a:r>
            <a:r>
              <a:rPr lang="zh-CN" altLang="zh-CN" dirty="0"/>
              <a:t>。</a:t>
            </a:r>
          </a:p>
          <a:p>
            <a:pPr lvl="1"/>
            <a:r>
              <a:rPr lang="en-US" altLang="zh-CN" dirty="0"/>
              <a:t>2. </a:t>
            </a:r>
            <a:r>
              <a:rPr lang="en-US" altLang="zh-CN" dirty="0" err="1"/>
              <a:t>TableReducer</a:t>
            </a:r>
            <a:endParaRPr lang="zh-CN" altLang="zh-CN" dirty="0"/>
          </a:p>
          <a:p>
            <a:pPr lvl="2"/>
            <a:r>
              <a:rPr lang="en-US" altLang="zh-CN" dirty="0" err="1"/>
              <a:t>org.apache.hadoop.hbase.mapreduce.TableReducer</a:t>
            </a:r>
            <a:r>
              <a:rPr lang="en-US" altLang="zh-CN" dirty="0"/>
              <a:t>&lt;KEYIN, VALUEIN, KEYOUT&gt;</a:t>
            </a:r>
            <a:r>
              <a:rPr lang="zh-CN" altLang="zh-CN" dirty="0"/>
              <a:t>为抽象类，其父类为</a:t>
            </a:r>
            <a:r>
              <a:rPr lang="en-US" altLang="zh-CN" dirty="0" err="1"/>
              <a:t>org.apache.hadoop.mapreduce.Reducer</a:t>
            </a:r>
            <a:r>
              <a:rPr lang="en-US" altLang="zh-CN" dirty="0"/>
              <a:t>&lt;KEYIN, VALUEIN, KEYOUT, Mutation&gt;</a:t>
            </a:r>
            <a:r>
              <a:rPr lang="zh-CN" altLang="zh-CN" dirty="0"/>
              <a:t>，即</a:t>
            </a:r>
            <a:r>
              <a:rPr lang="en-US" altLang="zh-CN" dirty="0"/>
              <a:t>Reducer</a:t>
            </a:r>
            <a:r>
              <a:rPr lang="zh-CN" altLang="zh-CN" dirty="0"/>
              <a:t>，输入的</a:t>
            </a:r>
            <a:r>
              <a:rPr lang="en-US" altLang="zh-CN" dirty="0"/>
              <a:t>key</a:t>
            </a:r>
            <a:r>
              <a:rPr lang="zh-CN" altLang="zh-CN" dirty="0"/>
              <a:t>和</a:t>
            </a:r>
            <a:r>
              <a:rPr lang="en-US" altLang="zh-CN" dirty="0"/>
              <a:t>value</a:t>
            </a:r>
            <a:r>
              <a:rPr lang="zh-CN" altLang="zh-CN" dirty="0"/>
              <a:t>必须是上个</a:t>
            </a:r>
            <a:r>
              <a:rPr lang="en-US" altLang="zh-CN" dirty="0"/>
              <a:t>Map</a:t>
            </a:r>
            <a:r>
              <a:rPr lang="zh-CN" altLang="zh-CN" dirty="0"/>
              <a:t>的输出值，用于</a:t>
            </a:r>
            <a:r>
              <a:rPr lang="en-US" altLang="zh-CN" dirty="0" err="1"/>
              <a:t>TableOutputFormat</a:t>
            </a:r>
            <a:r>
              <a:rPr lang="zh-CN" altLang="zh-CN" dirty="0"/>
              <a:t>类输出时必须是</a:t>
            </a:r>
            <a:r>
              <a:rPr lang="en-US" altLang="zh-CN" dirty="0"/>
              <a:t>Put</a:t>
            </a:r>
            <a:r>
              <a:rPr lang="zh-CN" altLang="zh-CN" dirty="0"/>
              <a:t>或</a:t>
            </a:r>
            <a:r>
              <a:rPr lang="en-US" altLang="zh-CN" dirty="0"/>
              <a:t>Delete</a:t>
            </a:r>
            <a:r>
              <a:rPr lang="zh-CN" altLang="zh-CN" dirty="0"/>
              <a:t>实例。</a:t>
            </a:r>
          </a:p>
        </p:txBody>
      </p:sp>
    </p:spTree>
    <p:extLst>
      <p:ext uri="{BB962C8B-B14F-4D97-AF65-F5344CB8AC3E}">
        <p14:creationId xmlns:p14="http://schemas.microsoft.com/office/powerpoint/2010/main" val="1720953145"/>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62BC-9A48-49DE-BC44-89A7BED80ADE}"/>
              </a:ext>
            </a:extLst>
          </p:cNvPr>
          <p:cNvSpPr>
            <a:spLocks noGrp="1"/>
          </p:cNvSpPr>
          <p:nvPr>
            <p:ph type="title"/>
          </p:nvPr>
        </p:nvSpPr>
        <p:spPr/>
        <p:txBody>
          <a:bodyPr/>
          <a:lstStyle/>
          <a:p>
            <a:r>
              <a:rPr lang="en-US" altLang="zh-CN" dirty="0"/>
              <a:t>7.7.4  </a:t>
            </a:r>
            <a:r>
              <a:rPr lang="zh-CN" altLang="zh-CN" dirty="0"/>
              <a:t>在</a:t>
            </a:r>
            <a:r>
              <a:rPr lang="en-US" altLang="zh-CN" dirty="0"/>
              <a:t>HBase</a:t>
            </a:r>
            <a:r>
              <a:rPr lang="zh-CN" altLang="zh-CN" dirty="0"/>
              <a:t>中使用</a:t>
            </a:r>
            <a:r>
              <a:rPr lang="en-US" altLang="zh-CN" dirty="0"/>
              <a:t>MapReduce</a:t>
            </a:r>
            <a:endParaRPr lang="zh-CN" altLang="en-US" dirty="0"/>
          </a:p>
        </p:txBody>
      </p:sp>
      <p:sp>
        <p:nvSpPr>
          <p:cNvPr id="3" name="内容占位符 2">
            <a:extLst>
              <a:ext uri="{FF2B5EF4-FFF2-40B4-BE49-F238E27FC236}">
                <a16:creationId xmlns:a16="http://schemas.microsoft.com/office/drawing/2014/main" id="{DC518B87-9778-4E09-83A6-1E4E3139B5B3}"/>
              </a:ext>
            </a:extLst>
          </p:cNvPr>
          <p:cNvSpPr>
            <a:spLocks noGrp="1"/>
          </p:cNvSpPr>
          <p:nvPr>
            <p:ph idx="1"/>
          </p:nvPr>
        </p:nvSpPr>
        <p:spPr/>
        <p:txBody>
          <a:bodyPr>
            <a:normAutofit fontScale="85000" lnSpcReduction="20000"/>
          </a:bodyPr>
          <a:lstStyle/>
          <a:p>
            <a:r>
              <a:rPr lang="en-US" altLang="zh-CN" dirty="0"/>
              <a:t>3. </a:t>
            </a:r>
            <a:r>
              <a:rPr lang="en-US" altLang="zh-CN" dirty="0" err="1"/>
              <a:t>TableInputFormat</a:t>
            </a:r>
            <a:endParaRPr lang="zh-CN" altLang="zh-CN" dirty="0"/>
          </a:p>
          <a:p>
            <a:pPr lvl="1"/>
            <a:r>
              <a:rPr lang="zh-CN" altLang="zh-CN" dirty="0"/>
              <a:t>类</a:t>
            </a:r>
            <a:r>
              <a:rPr lang="en-US" altLang="zh-CN" dirty="0" err="1"/>
              <a:t>org.apache.hadoop.hbase.mapreduce.TableInputFormat</a:t>
            </a:r>
            <a:r>
              <a:rPr lang="zh-CN" altLang="zh-CN" dirty="0"/>
              <a:t>继承自</a:t>
            </a:r>
            <a:r>
              <a:rPr lang="en-US" altLang="zh-CN" dirty="0" err="1"/>
              <a:t>org.apache.hadoop.hbase.mapreduce.TableInputFormatBase</a:t>
            </a:r>
            <a:r>
              <a:rPr lang="zh-CN" altLang="zh-CN" dirty="0"/>
              <a:t>，实现了接口</a:t>
            </a:r>
            <a:r>
              <a:rPr lang="en-US" altLang="zh-CN" dirty="0" err="1"/>
              <a:t>org.apache.hadoop.conf.Configurarble</a:t>
            </a:r>
            <a:r>
              <a:rPr lang="zh-CN" altLang="zh-CN" dirty="0"/>
              <a:t>，可以把</a:t>
            </a:r>
            <a:r>
              <a:rPr lang="en-US" altLang="zh-CN" dirty="0"/>
              <a:t>HBase</a:t>
            </a:r>
            <a:r>
              <a:rPr lang="zh-CN" altLang="zh-CN" dirty="0"/>
              <a:t>的列数据转换为</a:t>
            </a:r>
            <a:r>
              <a:rPr lang="en-US" altLang="zh-CN" dirty="0"/>
              <a:t>Map/Reduce</a:t>
            </a:r>
            <a:r>
              <a:rPr lang="zh-CN" altLang="zh-CN" dirty="0"/>
              <a:t>使用的格式。</a:t>
            </a:r>
          </a:p>
          <a:p>
            <a:r>
              <a:rPr lang="en-US" altLang="zh-CN" dirty="0"/>
              <a:t>4. </a:t>
            </a:r>
            <a:r>
              <a:rPr lang="en-US" altLang="zh-CN" dirty="0" err="1"/>
              <a:t>TableOutputFormat</a:t>
            </a:r>
            <a:endParaRPr lang="zh-CN" altLang="zh-CN" dirty="0"/>
          </a:p>
          <a:p>
            <a:pPr lvl="1"/>
            <a:r>
              <a:rPr lang="zh-CN" altLang="zh-CN" dirty="0"/>
              <a:t>类</a:t>
            </a:r>
            <a:r>
              <a:rPr lang="en-US" altLang="zh-CN" dirty="0" err="1"/>
              <a:t>org.apache.hadoop.hbase.mapreduce.TableOutputFormat</a:t>
            </a:r>
            <a:r>
              <a:rPr lang="en-US" altLang="zh-CN" dirty="0"/>
              <a:t>&lt;KEY&gt;</a:t>
            </a:r>
            <a:r>
              <a:rPr lang="zh-CN" altLang="zh-CN" dirty="0"/>
              <a:t>继承自</a:t>
            </a:r>
            <a:r>
              <a:rPr lang="en-US" altLang="zh-CN" dirty="0" err="1"/>
              <a:t>org.apache.hadoop.mapreduce.OutputFormat</a:t>
            </a:r>
            <a:r>
              <a:rPr lang="en-US" altLang="zh-CN" dirty="0"/>
              <a:t>&lt;KEY, Mutation&gt;</a:t>
            </a:r>
            <a:r>
              <a:rPr lang="zh-CN" altLang="zh-CN" dirty="0"/>
              <a:t>，实现了接口</a:t>
            </a:r>
            <a:r>
              <a:rPr lang="en-US" altLang="zh-CN" dirty="0" err="1"/>
              <a:t>org.apache.hadoop.conf.Configurable</a:t>
            </a:r>
            <a:r>
              <a:rPr lang="zh-CN" altLang="zh-CN" dirty="0"/>
              <a:t>，该类能够把</a:t>
            </a:r>
            <a:r>
              <a:rPr lang="en-US" altLang="zh-CN" dirty="0"/>
              <a:t>Map/Reduce</a:t>
            </a:r>
            <a:r>
              <a:rPr lang="zh-CN" altLang="zh-CN" dirty="0"/>
              <a:t>输出值写入</a:t>
            </a:r>
            <a:r>
              <a:rPr lang="en-US" altLang="zh-CN" dirty="0"/>
              <a:t>HBase</a:t>
            </a:r>
            <a:r>
              <a:rPr lang="zh-CN" altLang="zh-CN" dirty="0"/>
              <a:t>表。当输出值是</a:t>
            </a:r>
            <a:r>
              <a:rPr lang="en-US" altLang="zh-CN" dirty="0"/>
              <a:t>Put</a:t>
            </a:r>
            <a:r>
              <a:rPr lang="zh-CN" altLang="zh-CN" dirty="0"/>
              <a:t>或</a:t>
            </a:r>
            <a:r>
              <a:rPr lang="en-US" altLang="zh-CN" dirty="0"/>
              <a:t>Delete</a:t>
            </a:r>
            <a:r>
              <a:rPr lang="zh-CN" altLang="zh-CN" dirty="0"/>
              <a:t>实例时，</a:t>
            </a:r>
            <a:r>
              <a:rPr lang="en-US" altLang="zh-CN" dirty="0"/>
              <a:t>KEY</a:t>
            </a:r>
            <a:r>
              <a:rPr lang="zh-CN" altLang="zh-CN" dirty="0"/>
              <a:t>会被忽略。</a:t>
            </a:r>
          </a:p>
          <a:p>
            <a:r>
              <a:rPr lang="en-US" altLang="zh-CN" dirty="0"/>
              <a:t>5. </a:t>
            </a:r>
            <a:r>
              <a:rPr lang="en-US" altLang="zh-CN" dirty="0" err="1"/>
              <a:t>TableMapReduceUtil</a:t>
            </a:r>
            <a:endParaRPr lang="zh-CN" altLang="zh-CN" dirty="0"/>
          </a:p>
          <a:p>
            <a:pPr lvl="1"/>
            <a:r>
              <a:rPr lang="zh-CN" altLang="zh-CN" dirty="0"/>
              <a:t>类</a:t>
            </a:r>
            <a:r>
              <a:rPr lang="en-US" altLang="zh-CN" dirty="0" err="1"/>
              <a:t>org.apache.hadoop.hbase.mapreduce.TableMapReduceUtil</a:t>
            </a:r>
            <a:r>
              <a:rPr lang="zh-CN" altLang="zh-CN" dirty="0"/>
              <a:t>可以在</a:t>
            </a:r>
            <a:r>
              <a:rPr lang="en-US" altLang="zh-CN" dirty="0"/>
              <a:t>HBase</a:t>
            </a:r>
            <a:r>
              <a:rPr lang="zh-CN" altLang="zh-CN" dirty="0"/>
              <a:t>集群中建立</a:t>
            </a:r>
            <a:r>
              <a:rPr lang="en-US" altLang="zh-CN" dirty="0"/>
              <a:t>MapReduce</a:t>
            </a:r>
            <a:r>
              <a:rPr lang="zh-CN" altLang="zh-CN" dirty="0"/>
              <a:t>作业。静态成员方法</a:t>
            </a:r>
            <a:r>
              <a:rPr lang="en-US" altLang="zh-CN" dirty="0" err="1"/>
              <a:t>initTableMappperJob</a:t>
            </a:r>
            <a:r>
              <a:rPr lang="en-US" altLang="zh-CN" dirty="0"/>
              <a:t>()</a:t>
            </a:r>
            <a:r>
              <a:rPr lang="zh-CN" altLang="zh-CN" dirty="0"/>
              <a:t>用于在提交作业前对</a:t>
            </a:r>
            <a:r>
              <a:rPr lang="en-US" altLang="zh-CN" dirty="0"/>
              <a:t>Mapper</a:t>
            </a:r>
            <a:r>
              <a:rPr lang="zh-CN" altLang="zh-CN" dirty="0"/>
              <a:t>作业进行初始化，静态成员方法</a:t>
            </a:r>
            <a:r>
              <a:rPr lang="en-US" altLang="zh-CN" dirty="0" err="1"/>
              <a:t>initTableReducerJob</a:t>
            </a:r>
            <a:r>
              <a:rPr lang="en-US" altLang="zh-CN" dirty="0"/>
              <a:t>()</a:t>
            </a:r>
            <a:r>
              <a:rPr lang="zh-CN" altLang="zh-CN" dirty="0"/>
              <a:t>用于在提交作业前进行</a:t>
            </a:r>
            <a:r>
              <a:rPr lang="en-US" altLang="zh-CN" dirty="0"/>
              <a:t>Reducer</a:t>
            </a:r>
            <a:r>
              <a:rPr lang="zh-CN" altLang="zh-CN" dirty="0"/>
              <a:t>作业进行初始化。</a:t>
            </a:r>
          </a:p>
        </p:txBody>
      </p:sp>
    </p:spTree>
    <p:extLst>
      <p:ext uri="{BB962C8B-B14F-4D97-AF65-F5344CB8AC3E}">
        <p14:creationId xmlns:p14="http://schemas.microsoft.com/office/powerpoint/2010/main" val="444812909"/>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163BC-EF17-4E93-AE69-1F9F8EBDD25B}"/>
              </a:ext>
            </a:extLst>
          </p:cNvPr>
          <p:cNvSpPr>
            <a:spLocks noGrp="1"/>
          </p:cNvSpPr>
          <p:nvPr>
            <p:ph type="title"/>
          </p:nvPr>
        </p:nvSpPr>
        <p:spPr/>
        <p:txBody>
          <a:bodyPr/>
          <a:lstStyle/>
          <a:p>
            <a:r>
              <a:rPr lang="zh-CN" altLang="zh-CN" dirty="0"/>
              <a:t>【实例</a:t>
            </a:r>
            <a:r>
              <a:rPr lang="en-US" altLang="zh-CN" dirty="0"/>
              <a:t>7-3</a:t>
            </a:r>
            <a:r>
              <a:rPr lang="zh-CN" altLang="zh-CN" dirty="0"/>
              <a:t>】</a:t>
            </a:r>
            <a:endParaRPr lang="zh-CN" altLang="en-US" dirty="0"/>
          </a:p>
        </p:txBody>
      </p:sp>
      <p:sp>
        <p:nvSpPr>
          <p:cNvPr id="3" name="内容占位符 2">
            <a:extLst>
              <a:ext uri="{FF2B5EF4-FFF2-40B4-BE49-F238E27FC236}">
                <a16:creationId xmlns:a16="http://schemas.microsoft.com/office/drawing/2014/main" id="{0B759C4B-32C5-48B0-A878-75A26EA6D162}"/>
              </a:ext>
            </a:extLst>
          </p:cNvPr>
          <p:cNvSpPr>
            <a:spLocks noGrp="1"/>
          </p:cNvSpPr>
          <p:nvPr>
            <p:ph idx="1"/>
          </p:nvPr>
        </p:nvSpPr>
        <p:spPr/>
        <p:txBody>
          <a:bodyPr/>
          <a:lstStyle/>
          <a:p>
            <a:r>
              <a:rPr lang="zh-CN" altLang="zh-CN" dirty="0"/>
              <a:t>【实例</a:t>
            </a:r>
            <a:r>
              <a:rPr lang="en-US" altLang="zh-CN" dirty="0"/>
              <a:t>7-3</a:t>
            </a:r>
            <a:r>
              <a:rPr lang="zh-CN" altLang="zh-CN" dirty="0"/>
              <a:t>】使用</a:t>
            </a:r>
            <a:r>
              <a:rPr lang="en-US" altLang="zh-CN" dirty="0"/>
              <a:t>HBase Java API</a:t>
            </a:r>
            <a:r>
              <a:rPr lang="zh-CN" altLang="zh-CN" dirty="0"/>
              <a:t>利用</a:t>
            </a:r>
            <a:r>
              <a:rPr lang="en-US" altLang="zh-CN" dirty="0"/>
              <a:t>MapReduce</a:t>
            </a:r>
            <a:r>
              <a:rPr lang="zh-CN" altLang="zh-CN" dirty="0"/>
              <a:t>进行分布式计算，对学生数据进行汇总，求平均身高，并将结果存入</a:t>
            </a:r>
            <a:r>
              <a:rPr lang="en-US" altLang="zh-CN" dirty="0"/>
              <a:t>HDFS</a:t>
            </a:r>
            <a:r>
              <a:rPr lang="zh-CN" altLang="zh-CN" dirty="0"/>
              <a:t>文件中。</a:t>
            </a:r>
          </a:p>
        </p:txBody>
      </p:sp>
    </p:spTree>
    <p:extLst>
      <p:ext uri="{BB962C8B-B14F-4D97-AF65-F5344CB8AC3E}">
        <p14:creationId xmlns:p14="http://schemas.microsoft.com/office/powerpoint/2010/main" val="565061944"/>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EE71-643A-4EDF-A4C6-116C6A72D128}"/>
              </a:ext>
            </a:extLst>
          </p:cNvPr>
          <p:cNvSpPr>
            <a:spLocks noGrp="1"/>
          </p:cNvSpPr>
          <p:nvPr>
            <p:ph type="title"/>
          </p:nvPr>
        </p:nvSpPr>
        <p:spPr/>
        <p:txBody>
          <a:bodyPr/>
          <a:lstStyle/>
          <a:p>
            <a:r>
              <a:rPr lang="zh-CN" altLang="zh-CN" dirty="0"/>
              <a:t>【实例</a:t>
            </a:r>
            <a:r>
              <a:rPr lang="en-US" altLang="zh-CN" dirty="0"/>
              <a:t>7-3</a:t>
            </a:r>
            <a:r>
              <a:rPr lang="zh-CN" altLang="en-US" dirty="0"/>
              <a:t>：</a:t>
            </a:r>
            <a:r>
              <a:rPr lang="en-US" altLang="zh-CN" dirty="0"/>
              <a:t>Mapper</a:t>
            </a:r>
            <a:r>
              <a:rPr lang="zh-CN" altLang="en-US" dirty="0"/>
              <a:t>类</a:t>
            </a:r>
            <a:r>
              <a:rPr lang="zh-CN" altLang="zh-CN" dirty="0"/>
              <a:t>】</a:t>
            </a:r>
            <a:endParaRPr lang="zh-CN" altLang="en-US" dirty="0"/>
          </a:p>
        </p:txBody>
      </p:sp>
      <p:sp>
        <p:nvSpPr>
          <p:cNvPr id="3" name="内容占位符 2">
            <a:extLst>
              <a:ext uri="{FF2B5EF4-FFF2-40B4-BE49-F238E27FC236}">
                <a16:creationId xmlns:a16="http://schemas.microsoft.com/office/drawing/2014/main" id="{E706F374-2DF2-427A-81B6-3AD83DC3170C}"/>
              </a:ext>
            </a:extLst>
          </p:cNvPr>
          <p:cNvSpPr>
            <a:spLocks noGrp="1"/>
          </p:cNvSpPr>
          <p:nvPr>
            <p:ph idx="1"/>
          </p:nvPr>
        </p:nvSpPr>
        <p:spPr>
          <a:xfrm>
            <a:off x="628650" y="1369219"/>
            <a:ext cx="3943350" cy="3263504"/>
          </a:xfrm>
        </p:spPr>
        <p:txBody>
          <a:bodyPr>
            <a:normAutofit fontScale="62500" lnSpcReduction="20000"/>
          </a:bodyPr>
          <a:lstStyle/>
          <a:p>
            <a:pPr marL="0" indent="0">
              <a:buNone/>
            </a:pPr>
            <a:r>
              <a:rPr lang="en-US" altLang="zh-CN" i="1" dirty="0"/>
              <a:t>public class </a:t>
            </a:r>
            <a:r>
              <a:rPr lang="en-US" altLang="zh-CN" i="1" dirty="0" err="1"/>
              <a:t>StudentMapper</a:t>
            </a:r>
            <a:r>
              <a:rPr lang="en-US" altLang="zh-CN" i="1" dirty="0"/>
              <a:t> extends </a:t>
            </a:r>
            <a:r>
              <a:rPr lang="en-US" altLang="zh-CN" i="1" dirty="0" err="1"/>
              <a:t>TableMapper</a:t>
            </a:r>
            <a:r>
              <a:rPr lang="en-US" altLang="zh-CN" i="1" dirty="0"/>
              <a:t>&lt;Text, </a:t>
            </a:r>
            <a:r>
              <a:rPr lang="en-US" altLang="zh-CN" i="1" dirty="0" err="1"/>
              <a:t>IntWritable</a:t>
            </a:r>
            <a:r>
              <a:rPr lang="en-US" altLang="zh-CN" i="1" dirty="0"/>
              <a:t>&gt; {</a:t>
            </a:r>
            <a:endParaRPr lang="zh-CN" altLang="zh-CN" i="1" dirty="0"/>
          </a:p>
          <a:p>
            <a:pPr marL="0" indent="0">
              <a:buNone/>
            </a:pPr>
            <a:r>
              <a:rPr lang="en-US" altLang="zh-CN" i="1" dirty="0"/>
              <a:t>    public map(</a:t>
            </a:r>
            <a:r>
              <a:rPr lang="en-US" altLang="zh-CN" i="1" dirty="0" err="1"/>
              <a:t>ImmutableBytesWritable</a:t>
            </a:r>
            <a:r>
              <a:rPr lang="en-US" altLang="zh-CN" i="1" dirty="0"/>
              <a:t> row, Result res, Context </a:t>
            </a:r>
            <a:r>
              <a:rPr lang="en-US" altLang="zh-CN" i="1" dirty="0" err="1"/>
              <a:t>ctx</a:t>
            </a:r>
            <a:r>
              <a:rPr lang="en-US" altLang="zh-CN" i="1" dirty="0"/>
              <a:t>) throws </a:t>
            </a:r>
            <a:r>
              <a:rPr lang="en-US" altLang="zh-CN" i="1" dirty="0" err="1"/>
              <a:t>InterruptedException</a:t>
            </a:r>
            <a:r>
              <a:rPr lang="en-US" altLang="zh-CN" i="1" dirty="0"/>
              <a:t>, </a:t>
            </a:r>
            <a:r>
              <a:rPr lang="en-US" altLang="zh-CN" i="1" dirty="0" err="1"/>
              <a:t>IOException</a:t>
            </a: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for (Cell </a:t>
            </a:r>
            <a:r>
              <a:rPr lang="en-US" altLang="zh-CN" i="1" dirty="0" err="1"/>
              <a:t>cell</a:t>
            </a:r>
            <a:r>
              <a:rPr lang="en-US" altLang="zh-CN" i="1" dirty="0"/>
              <a:t> : </a:t>
            </a:r>
            <a:r>
              <a:rPr lang="en-US" altLang="zh-CN" i="1" dirty="0" err="1"/>
              <a:t>res.rawCells</a:t>
            </a:r>
            <a:r>
              <a:rPr lang="en-US" altLang="zh-CN" i="1" dirty="0"/>
              <a:t>()) {</a:t>
            </a:r>
            <a:endParaRPr lang="zh-CN" altLang="zh-CN" i="1" dirty="0"/>
          </a:p>
          <a:p>
            <a:pPr marL="0" indent="0">
              <a:buNone/>
            </a:pPr>
            <a:r>
              <a:rPr lang="en-US" altLang="zh-CN" i="1" dirty="0"/>
              <a:t>            byte[] </a:t>
            </a:r>
            <a:r>
              <a:rPr lang="en-US" altLang="zh-CN" i="1" dirty="0" err="1"/>
              <a:t>byteheight</a:t>
            </a:r>
            <a:r>
              <a:rPr lang="en-US" altLang="zh-CN" i="1" dirty="0"/>
              <a:t> = </a:t>
            </a:r>
            <a:r>
              <a:rPr lang="en-US" altLang="zh-CN" i="1" dirty="0" err="1"/>
              <a:t>CellUtil.cloneValue</a:t>
            </a:r>
            <a:r>
              <a:rPr lang="en-US" altLang="zh-CN" i="1" dirty="0"/>
              <a:t>(cell);</a:t>
            </a:r>
            <a:endParaRPr lang="zh-CN" altLang="zh-CN" i="1" dirty="0"/>
          </a:p>
          <a:p>
            <a:pPr marL="0" indent="0">
              <a:buNone/>
            </a:pPr>
            <a:r>
              <a:rPr lang="en-US" altLang="zh-CN" i="1" dirty="0"/>
              <a:t>            byte[] </a:t>
            </a:r>
            <a:r>
              <a:rPr lang="en-US" altLang="zh-CN" i="1" dirty="0" err="1"/>
              <a:t>bytecolumn</a:t>
            </a:r>
            <a:r>
              <a:rPr lang="en-US" altLang="zh-CN" i="1" dirty="0"/>
              <a:t> = </a:t>
            </a:r>
            <a:r>
              <a:rPr lang="en-US" altLang="zh-CN" i="1" dirty="0" err="1"/>
              <a:t>CellUtil.cloneQualifier</a:t>
            </a:r>
            <a:r>
              <a:rPr lang="en-US" altLang="zh-CN" i="1" dirty="0"/>
              <a:t>(cell);</a:t>
            </a:r>
            <a:endParaRPr lang="zh-CN" altLang="zh-CN" i="1" dirty="0"/>
          </a:p>
          <a:p>
            <a:pPr marL="0" indent="0">
              <a:buNone/>
            </a:pPr>
            <a:r>
              <a:rPr lang="en-US" altLang="zh-CN" i="1" dirty="0"/>
              <a:t>            if ("height".</a:t>
            </a:r>
            <a:r>
              <a:rPr lang="en-US" altLang="zh-CN" i="1" dirty="0" err="1"/>
              <a:t>equalsIgnoreCase</a:t>
            </a:r>
            <a:r>
              <a:rPr lang="en-US" altLang="zh-CN" i="1" dirty="0"/>
              <a:t>(</a:t>
            </a:r>
            <a:r>
              <a:rPr lang="en-US" altLang="zh-CN" i="1" dirty="0" err="1"/>
              <a:t>Byte.toString</a:t>
            </a:r>
            <a:r>
              <a:rPr lang="en-US" altLang="zh-CN" i="1" dirty="0"/>
              <a:t>(</a:t>
            </a:r>
            <a:r>
              <a:rPr lang="en-US" altLang="zh-CN" i="1" dirty="0" err="1"/>
              <a:t>bytecolumn</a:t>
            </a:r>
            <a:r>
              <a:rPr lang="en-US" altLang="zh-CN" i="1" dirty="0"/>
              <a:t>))) {</a:t>
            </a:r>
            <a:endParaRPr lang="zh-CN" altLang="zh-CN" i="1" dirty="0"/>
          </a:p>
          <a:p>
            <a:pPr marL="0" indent="0">
              <a:buNone/>
            </a:pPr>
            <a:r>
              <a:rPr lang="en-US" altLang="zh-CN" i="1" dirty="0"/>
              <a:t>                if ( </a:t>
            </a:r>
            <a:r>
              <a:rPr lang="en-US" altLang="zh-CN" i="1" dirty="0" err="1"/>
              <a:t>byteheight</a:t>
            </a:r>
            <a:r>
              <a:rPr lang="en-US" altLang="zh-CN" i="1" dirty="0"/>
              <a:t> != null) {</a:t>
            </a:r>
            <a:endParaRPr lang="zh-CN" altLang="zh-CN" i="1" dirty="0"/>
          </a:p>
        </p:txBody>
      </p:sp>
      <p:sp>
        <p:nvSpPr>
          <p:cNvPr id="4" name="内容占位符 2">
            <a:extLst>
              <a:ext uri="{FF2B5EF4-FFF2-40B4-BE49-F238E27FC236}">
                <a16:creationId xmlns:a16="http://schemas.microsoft.com/office/drawing/2014/main" id="{72A4FD7C-6125-4EB4-901C-488F57DD6944}"/>
              </a:ext>
            </a:extLst>
          </p:cNvPr>
          <p:cNvSpPr txBox="1">
            <a:spLocks/>
          </p:cNvSpPr>
          <p:nvPr/>
        </p:nvSpPr>
        <p:spPr>
          <a:xfrm>
            <a:off x="4572000" y="1369219"/>
            <a:ext cx="3943350" cy="3263504"/>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Text </a:t>
            </a:r>
            <a:r>
              <a:rPr lang="en-US" altLang="zh-CN" i="1" dirty="0" err="1"/>
              <a:t>writablekey</a:t>
            </a:r>
            <a:r>
              <a:rPr lang="en-US" altLang="zh-CN" i="1" dirty="0"/>
              <a:t> = new Text("Average height");</a:t>
            </a:r>
          </a:p>
          <a:p>
            <a:pPr marL="0" indent="0">
              <a:buNone/>
            </a:pPr>
            <a:r>
              <a:rPr lang="en-US" altLang="zh-CN" i="1" dirty="0"/>
              <a:t>                    </a:t>
            </a:r>
            <a:r>
              <a:rPr lang="en-US" altLang="zh-CN" i="1" dirty="0" err="1"/>
              <a:t>IntWritable</a:t>
            </a:r>
            <a:r>
              <a:rPr lang="en-US" altLang="zh-CN" i="1" dirty="0"/>
              <a:t> </a:t>
            </a:r>
            <a:r>
              <a:rPr lang="en-US" altLang="zh-CN" i="1" dirty="0" err="1"/>
              <a:t>writableheight</a:t>
            </a:r>
            <a:r>
              <a:rPr lang="en-US" altLang="zh-CN" i="1" dirty="0"/>
              <a:t> = new </a:t>
            </a:r>
            <a:r>
              <a:rPr lang="en-US" altLang="zh-CN" i="1" dirty="0" err="1"/>
              <a:t>IntWritable</a:t>
            </a:r>
            <a:r>
              <a:rPr lang="en-US" altLang="zh-CN" i="1" dirty="0"/>
              <a:t>(</a:t>
            </a:r>
            <a:r>
              <a:rPr lang="en-US" altLang="zh-CN" i="1" dirty="0" err="1"/>
              <a:t>Integer.parseInt</a:t>
            </a:r>
            <a:r>
              <a:rPr lang="en-US" altLang="zh-CN" i="1" dirty="0"/>
              <a:t>(</a:t>
            </a:r>
            <a:endParaRPr lang="zh-CN" altLang="zh-CN" i="1" dirty="0"/>
          </a:p>
          <a:p>
            <a:pPr marL="0" indent="0">
              <a:buNone/>
            </a:pPr>
            <a:r>
              <a:rPr lang="en-US" altLang="zh-CN" i="1" dirty="0"/>
              <a:t>Bytes. </a:t>
            </a:r>
            <a:r>
              <a:rPr lang="en-US" altLang="zh-CN" i="1" dirty="0" err="1"/>
              <a:t>toString</a:t>
            </a:r>
            <a:r>
              <a:rPr lang="en-US" altLang="zh-CN" i="1" dirty="0"/>
              <a:t> (</a:t>
            </a:r>
            <a:r>
              <a:rPr lang="en-US" altLang="zh-CN" i="1" dirty="0" err="1"/>
              <a:t>byteheight</a:t>
            </a:r>
            <a:r>
              <a:rPr lang="en-US" altLang="zh-CN" i="1" dirty="0"/>
              <a:t>)) );</a:t>
            </a:r>
            <a:endParaRPr lang="zh-CN" altLang="zh-CN" i="1" dirty="0"/>
          </a:p>
          <a:p>
            <a:pPr marL="0" indent="0">
              <a:buNone/>
            </a:pPr>
            <a:r>
              <a:rPr lang="en-US" altLang="zh-CN" i="1" dirty="0"/>
              <a:t>                    </a:t>
            </a:r>
            <a:r>
              <a:rPr lang="en-US" altLang="zh-CN" i="1" dirty="0" err="1"/>
              <a:t>ctx.write</a:t>
            </a:r>
            <a:r>
              <a:rPr lang="en-US" altLang="zh-CN" i="1" dirty="0"/>
              <a:t>(</a:t>
            </a:r>
            <a:r>
              <a:rPr lang="en-US" altLang="zh-CN" i="1" dirty="0" err="1"/>
              <a:t>writablekey</a:t>
            </a:r>
            <a:r>
              <a:rPr lang="en-US" altLang="zh-CN" i="1" dirty="0"/>
              <a:t>, </a:t>
            </a:r>
            <a:r>
              <a:rPr lang="en-US" altLang="zh-CN" i="1" dirty="0" err="1"/>
              <a:t>writableheight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break;</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3158257766"/>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EE71-643A-4EDF-A4C6-116C6A72D128}"/>
              </a:ext>
            </a:extLst>
          </p:cNvPr>
          <p:cNvSpPr>
            <a:spLocks noGrp="1"/>
          </p:cNvSpPr>
          <p:nvPr>
            <p:ph type="title"/>
          </p:nvPr>
        </p:nvSpPr>
        <p:spPr/>
        <p:txBody>
          <a:bodyPr/>
          <a:lstStyle/>
          <a:p>
            <a:r>
              <a:rPr lang="zh-CN" altLang="zh-CN" dirty="0"/>
              <a:t>【实例</a:t>
            </a:r>
            <a:r>
              <a:rPr lang="en-US" altLang="zh-CN" dirty="0"/>
              <a:t>7-3</a:t>
            </a:r>
            <a:r>
              <a:rPr lang="zh-CN" altLang="en-US" dirty="0"/>
              <a:t>：</a:t>
            </a:r>
            <a:r>
              <a:rPr lang="en-US" altLang="zh-CN" dirty="0"/>
              <a:t>Reducer</a:t>
            </a:r>
            <a:r>
              <a:rPr lang="zh-CN" altLang="en-US" dirty="0"/>
              <a:t>类</a:t>
            </a:r>
            <a:r>
              <a:rPr lang="zh-CN" altLang="zh-CN" dirty="0"/>
              <a:t>】</a:t>
            </a:r>
            <a:endParaRPr lang="zh-CN" altLang="en-US" dirty="0"/>
          </a:p>
        </p:txBody>
      </p:sp>
      <p:sp>
        <p:nvSpPr>
          <p:cNvPr id="3" name="内容占位符 2">
            <a:extLst>
              <a:ext uri="{FF2B5EF4-FFF2-40B4-BE49-F238E27FC236}">
                <a16:creationId xmlns:a16="http://schemas.microsoft.com/office/drawing/2014/main" id="{E706F374-2DF2-427A-81B6-3AD83DC3170C}"/>
              </a:ext>
            </a:extLst>
          </p:cNvPr>
          <p:cNvSpPr>
            <a:spLocks noGrp="1"/>
          </p:cNvSpPr>
          <p:nvPr>
            <p:ph idx="1"/>
          </p:nvPr>
        </p:nvSpPr>
        <p:spPr/>
        <p:txBody>
          <a:bodyPr>
            <a:normAutofit fontScale="55000" lnSpcReduction="20000"/>
          </a:bodyPr>
          <a:lstStyle/>
          <a:p>
            <a:pPr marL="0" indent="0">
              <a:buNone/>
            </a:pPr>
            <a:r>
              <a:rPr lang="en-US" altLang="zh-CN" i="1" dirty="0"/>
              <a:t>public class </a:t>
            </a:r>
            <a:r>
              <a:rPr lang="en-US" altLang="zh-CN" i="1" dirty="0" err="1"/>
              <a:t>StudentReducer</a:t>
            </a:r>
            <a:r>
              <a:rPr lang="en-US" altLang="zh-CN" i="1" dirty="0"/>
              <a:t> extends Reducer&lt;Text, </a:t>
            </a:r>
            <a:r>
              <a:rPr lang="en-US" altLang="zh-CN" i="1" dirty="0" err="1"/>
              <a:t>IntWritable</a:t>
            </a:r>
            <a:r>
              <a:rPr lang="en-US" altLang="zh-CN" i="1" dirty="0"/>
              <a:t>, Text, </a:t>
            </a:r>
            <a:r>
              <a:rPr lang="en-US" altLang="zh-CN" i="1" dirty="0" err="1"/>
              <a:t>IntWritable</a:t>
            </a:r>
            <a:r>
              <a:rPr lang="en-US" altLang="zh-CN" i="1" dirty="0"/>
              <a:t>&gt; {</a:t>
            </a:r>
            <a:endParaRPr lang="zh-CN" altLang="zh-CN" i="1" dirty="0"/>
          </a:p>
          <a:p>
            <a:pPr marL="0" indent="0">
              <a:buNone/>
            </a:pPr>
            <a:r>
              <a:rPr lang="en-US" altLang="zh-CN" i="1" dirty="0"/>
              <a:t>    public void reduce(Text key, </a:t>
            </a:r>
            <a:r>
              <a:rPr lang="en-US" altLang="zh-CN" i="1" dirty="0" err="1"/>
              <a:t>Iterable</a:t>
            </a:r>
            <a:r>
              <a:rPr lang="en-US" altLang="zh-CN" i="1" dirty="0"/>
              <a:t>&lt;</a:t>
            </a:r>
            <a:r>
              <a:rPr lang="en-US" altLang="zh-CN" i="1" dirty="0" err="1"/>
              <a:t>IntWritable</a:t>
            </a:r>
            <a:r>
              <a:rPr lang="en-US" altLang="zh-CN" i="1" dirty="0"/>
              <a:t>&gt; values, Context </a:t>
            </a:r>
            <a:r>
              <a:rPr lang="en-US" altLang="zh-CN" i="1" dirty="0" err="1"/>
              <a:t>ctx</a:t>
            </a:r>
            <a:r>
              <a:rPr lang="en-US" altLang="zh-CN" i="1" dirty="0"/>
              <a:t>) throws </a:t>
            </a:r>
            <a:r>
              <a:rPr lang="en-US" altLang="zh-CN" i="1" dirty="0" err="1"/>
              <a:t>IOException</a:t>
            </a:r>
            <a:r>
              <a:rPr lang="en-US" altLang="zh-CN" i="1" dirty="0"/>
              <a:t>, </a:t>
            </a:r>
            <a:r>
              <a:rPr lang="en-US" altLang="zh-CN" i="1" dirty="0" err="1"/>
              <a:t>InterruptedException</a:t>
            </a:r>
            <a:r>
              <a:rPr lang="en-US" altLang="zh-CN" i="1" dirty="0"/>
              <a:t> {</a:t>
            </a:r>
            <a:endParaRPr lang="zh-CN" altLang="zh-CN" i="1" dirty="0"/>
          </a:p>
          <a:p>
            <a:pPr marL="0" indent="0">
              <a:buNone/>
            </a:pPr>
            <a:r>
              <a:rPr lang="en-US" altLang="zh-CN" i="1" dirty="0"/>
              <a:t>        int sum = 0, count = 0;</a:t>
            </a:r>
            <a:endParaRPr lang="zh-CN" altLang="zh-CN" i="1" dirty="0"/>
          </a:p>
          <a:p>
            <a:pPr marL="0" indent="0">
              <a:buNone/>
            </a:pPr>
            <a:r>
              <a:rPr lang="en-US" altLang="zh-CN" i="1" dirty="0"/>
              <a:t>        Iterator&lt;</a:t>
            </a:r>
            <a:r>
              <a:rPr lang="en-US" altLang="zh-CN" i="1" dirty="0" err="1"/>
              <a:t>IntWritable</a:t>
            </a:r>
            <a:r>
              <a:rPr lang="en-US" altLang="zh-CN" i="1" dirty="0"/>
              <a:t>&gt; </a:t>
            </a:r>
            <a:r>
              <a:rPr lang="en-US" altLang="zh-CN" i="1" dirty="0" err="1"/>
              <a:t>iter</a:t>
            </a:r>
            <a:r>
              <a:rPr lang="en-US" altLang="zh-CN" i="1" dirty="0"/>
              <a:t> = </a:t>
            </a:r>
            <a:r>
              <a:rPr lang="en-US" altLang="zh-CN" i="1" dirty="0" err="1"/>
              <a:t>values.iterator</a:t>
            </a:r>
            <a:r>
              <a:rPr lang="en-US" altLang="zh-CN" i="1" dirty="0"/>
              <a:t>();</a:t>
            </a:r>
            <a:endParaRPr lang="zh-CN" altLang="zh-CN" i="1" dirty="0"/>
          </a:p>
          <a:p>
            <a:pPr marL="0" indent="0">
              <a:buNone/>
            </a:pPr>
            <a:r>
              <a:rPr lang="en-US" altLang="zh-CN" i="1" dirty="0"/>
              <a:t>        while (</a:t>
            </a:r>
            <a:r>
              <a:rPr lang="en-US" altLang="zh-CN" i="1" dirty="0" err="1"/>
              <a:t>iter.hasNext</a:t>
            </a:r>
            <a:r>
              <a:rPr lang="en-US" altLang="zh-CN" i="1" dirty="0"/>
              <a:t>()) {</a:t>
            </a:r>
            <a:endParaRPr lang="zh-CN" altLang="zh-CN" i="1" dirty="0"/>
          </a:p>
          <a:p>
            <a:pPr marL="0" indent="0">
              <a:buNone/>
            </a:pPr>
            <a:r>
              <a:rPr lang="en-US" altLang="zh-CN" i="1" dirty="0"/>
              <a:t>            sum += </a:t>
            </a:r>
            <a:r>
              <a:rPr lang="en-US" altLang="zh-CN" i="1" dirty="0" err="1"/>
              <a:t>iter.next</a:t>
            </a:r>
            <a:r>
              <a:rPr lang="en-US" altLang="zh-CN" i="1" dirty="0"/>
              <a:t>().get();</a:t>
            </a:r>
            <a:endParaRPr lang="zh-CN" altLang="zh-CN" i="1" dirty="0"/>
          </a:p>
          <a:p>
            <a:pPr marL="0" indent="0">
              <a:buNone/>
            </a:pPr>
            <a:r>
              <a:rPr lang="en-US" altLang="zh-CN" i="1" dirty="0"/>
              <a:t>            count++;</a:t>
            </a:r>
            <a:endParaRPr lang="zh-CN" altLang="zh-CN" i="1" dirty="0"/>
          </a:p>
          <a:p>
            <a:pPr marL="0" indent="0">
              <a:buNone/>
            </a:pPr>
            <a:r>
              <a:rPr lang="en-US" altLang="zh-CN" i="1" dirty="0"/>
              <a:t>        }</a:t>
            </a:r>
            <a:endParaRPr lang="zh-CN" altLang="zh-CN" i="1" dirty="0"/>
          </a:p>
          <a:p>
            <a:pPr marL="0" indent="0">
              <a:buNone/>
            </a:pPr>
            <a:r>
              <a:rPr lang="en-US" altLang="zh-CN" i="1" dirty="0"/>
              <a:t>        int avg = (int) (sum / count);</a:t>
            </a:r>
            <a:endParaRPr lang="zh-CN" altLang="zh-CN" i="1" dirty="0"/>
          </a:p>
          <a:p>
            <a:pPr marL="0" indent="0">
              <a:buNone/>
            </a:pPr>
            <a:r>
              <a:rPr lang="en-US" altLang="zh-CN" i="1" dirty="0"/>
              <a:t>        key = new Text("Average height: ");</a:t>
            </a:r>
            <a:endParaRPr lang="zh-CN" altLang="zh-CN" i="1" dirty="0"/>
          </a:p>
          <a:p>
            <a:pPr marL="0" indent="0">
              <a:buNone/>
            </a:pPr>
            <a:r>
              <a:rPr lang="en-US" altLang="zh-CN" i="1" dirty="0"/>
              <a:t>        </a:t>
            </a:r>
            <a:r>
              <a:rPr lang="en-US" altLang="zh-CN" i="1" dirty="0" err="1"/>
              <a:t>ctx.write</a:t>
            </a:r>
            <a:r>
              <a:rPr lang="en-US" altLang="zh-CN" i="1" dirty="0"/>
              <a:t>(key, new </a:t>
            </a:r>
            <a:r>
              <a:rPr lang="en-US" altLang="zh-CN" i="1" dirty="0" err="1"/>
              <a:t>IntWritable</a:t>
            </a:r>
            <a:r>
              <a:rPr lang="en-US" altLang="zh-CN" i="1" dirty="0"/>
              <a:t>(avg)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3122823520"/>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EE71-643A-4EDF-A4C6-116C6A72D128}"/>
              </a:ext>
            </a:extLst>
          </p:cNvPr>
          <p:cNvSpPr>
            <a:spLocks noGrp="1"/>
          </p:cNvSpPr>
          <p:nvPr>
            <p:ph type="title"/>
          </p:nvPr>
        </p:nvSpPr>
        <p:spPr/>
        <p:txBody>
          <a:bodyPr/>
          <a:lstStyle/>
          <a:p>
            <a:r>
              <a:rPr lang="zh-CN" altLang="zh-CN" dirty="0"/>
              <a:t>【实例</a:t>
            </a:r>
            <a:r>
              <a:rPr lang="en-US" altLang="zh-CN" dirty="0"/>
              <a:t>7-3</a:t>
            </a:r>
            <a:r>
              <a:rPr lang="zh-CN" altLang="en-US" dirty="0"/>
              <a:t>：</a:t>
            </a:r>
            <a:r>
              <a:rPr lang="en-US" altLang="zh-CN" dirty="0"/>
              <a:t>main()</a:t>
            </a:r>
            <a:r>
              <a:rPr lang="zh-CN" altLang="zh-CN" dirty="0"/>
              <a:t>】</a:t>
            </a:r>
            <a:endParaRPr lang="zh-CN" altLang="en-US" dirty="0"/>
          </a:p>
        </p:txBody>
      </p:sp>
      <p:sp>
        <p:nvSpPr>
          <p:cNvPr id="3" name="内容占位符 2">
            <a:extLst>
              <a:ext uri="{FF2B5EF4-FFF2-40B4-BE49-F238E27FC236}">
                <a16:creationId xmlns:a16="http://schemas.microsoft.com/office/drawing/2014/main" id="{E706F374-2DF2-427A-81B6-3AD83DC3170C}"/>
              </a:ext>
            </a:extLst>
          </p:cNvPr>
          <p:cNvSpPr>
            <a:spLocks noGrp="1"/>
          </p:cNvSpPr>
          <p:nvPr>
            <p:ph idx="1"/>
          </p:nvPr>
        </p:nvSpPr>
        <p:spPr>
          <a:xfrm>
            <a:off x="628651" y="1369219"/>
            <a:ext cx="3943350" cy="3263504"/>
          </a:xfrm>
        </p:spPr>
        <p:txBody>
          <a:bodyPr>
            <a:normAutofit fontScale="25000" lnSpcReduction="20000"/>
          </a:bodyPr>
          <a:lstStyle/>
          <a:p>
            <a:pPr marL="0" indent="0">
              <a:buNone/>
            </a:pPr>
            <a:r>
              <a:rPr lang="en-US" altLang="zh-CN" i="1" dirty="0"/>
              <a:t>public class </a:t>
            </a:r>
            <a:r>
              <a:rPr lang="en-US" altLang="zh-CN" i="1" dirty="0" err="1"/>
              <a:t>StudentTableMRTest</a:t>
            </a: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a:t>
            </a:r>
            <a:r>
              <a:rPr lang="en-US" altLang="zh-CN" i="1" dirty="0" err="1"/>
              <a:t>IOException</a:t>
            </a:r>
            <a:r>
              <a:rPr lang="en-US" altLang="zh-CN" i="1" dirty="0"/>
              <a:t>, </a:t>
            </a:r>
            <a:r>
              <a:rPr lang="en-US" altLang="zh-CN" i="1" dirty="0" err="1"/>
              <a:t>InterrupttedException</a:t>
            </a:r>
            <a:r>
              <a:rPr lang="en-US" altLang="zh-CN" i="1" dirty="0"/>
              <a:t>, </a:t>
            </a:r>
            <a:r>
              <a:rPr lang="en-US" altLang="zh-CN" i="1" dirty="0" err="1"/>
              <a:t>ClassNotFoundException</a:t>
            </a:r>
            <a:r>
              <a:rPr lang="en-US" altLang="zh-CN" i="1" dirty="0"/>
              <a:t> {</a:t>
            </a:r>
            <a:endParaRPr lang="zh-CN" altLang="zh-CN" i="1" dirty="0"/>
          </a:p>
          <a:p>
            <a:pPr marL="0" indent="0">
              <a:buNone/>
            </a:pPr>
            <a:r>
              <a:rPr lang="en-US" altLang="zh-CN" i="1" dirty="0"/>
              <a:t>        Configuration conf = </a:t>
            </a:r>
            <a:r>
              <a:rPr lang="en-US" altLang="zh-CN" i="1" dirty="0" err="1"/>
              <a:t>HBaseConfiguration.create</a:t>
            </a:r>
            <a:r>
              <a:rPr lang="en-US" altLang="zh-CN" i="1" dirty="0"/>
              <a:t>();</a:t>
            </a:r>
            <a:endParaRPr lang="zh-CN" altLang="zh-CN" i="1" dirty="0"/>
          </a:p>
          <a:p>
            <a:pPr marL="0" indent="0">
              <a:buNone/>
            </a:pPr>
            <a:r>
              <a:rPr lang="en-US" altLang="zh-CN" i="1" dirty="0"/>
              <a:t>        // </a:t>
            </a:r>
            <a:r>
              <a:rPr lang="zh-CN" altLang="zh-CN" i="1" dirty="0"/>
              <a:t>如果是分布式环境，对应配置如下</a:t>
            </a:r>
            <a:r>
              <a:rPr lang="en-US" altLang="zh-CN" i="1" dirty="0"/>
              <a:t>Zookeeper</a:t>
            </a:r>
            <a:endParaRPr lang="zh-CN" altLang="zh-CN" i="1" dirty="0"/>
          </a:p>
          <a:p>
            <a:pPr marL="0" indent="0">
              <a:buNone/>
            </a:pPr>
            <a:r>
              <a:rPr lang="en-US" altLang="zh-CN" i="1" dirty="0"/>
              <a:t>        </a:t>
            </a:r>
            <a:r>
              <a:rPr lang="en-US" altLang="zh-CN" i="1" dirty="0" err="1"/>
              <a:t>config.set</a:t>
            </a:r>
            <a:r>
              <a:rPr lang="en-US" altLang="zh-CN" i="1" dirty="0"/>
              <a:t>("</a:t>
            </a:r>
            <a:r>
              <a:rPr lang="en-US" altLang="zh-CN" i="1" dirty="0" err="1"/>
              <a:t>hbase.Zookeeper.quorum</a:t>
            </a:r>
            <a:r>
              <a:rPr lang="en-US" altLang="zh-CN" i="1" dirty="0"/>
              <a:t>", "master, slave1, slave2");</a:t>
            </a:r>
            <a:endParaRPr lang="zh-CN" altLang="zh-CN" i="1" dirty="0"/>
          </a:p>
          <a:p>
            <a:pPr marL="0" indent="0">
              <a:buNone/>
            </a:pPr>
            <a:r>
              <a:rPr lang="en-US" altLang="zh-CN" i="1" dirty="0"/>
              <a:t>        String[] </a:t>
            </a:r>
            <a:r>
              <a:rPr lang="en-US" altLang="zh-CN" i="1" dirty="0" err="1"/>
              <a:t>ioArgs</a:t>
            </a:r>
            <a:r>
              <a:rPr lang="en-US" altLang="zh-CN" i="1" dirty="0"/>
              <a:t> = new String[ ] { "</a:t>
            </a:r>
            <a:r>
              <a:rPr lang="en-US" altLang="zh-CN" i="1" dirty="0" err="1"/>
              <a:t>avg_height</a:t>
            </a:r>
            <a:r>
              <a:rPr lang="en-US" altLang="zh-CN" i="1" dirty="0"/>
              <a:t>" };</a:t>
            </a:r>
            <a:endParaRPr lang="zh-CN" altLang="zh-CN" i="1" dirty="0"/>
          </a:p>
          <a:p>
            <a:pPr marL="0" indent="0">
              <a:buNone/>
            </a:pPr>
            <a:r>
              <a:rPr lang="en-US" altLang="zh-CN" i="1" dirty="0"/>
              <a:t>        String[] </a:t>
            </a:r>
            <a:r>
              <a:rPr lang="en-US" altLang="zh-CN" i="1" dirty="0" err="1"/>
              <a:t>otherArgs</a:t>
            </a:r>
            <a:r>
              <a:rPr lang="en-US" altLang="zh-CN" i="1" dirty="0"/>
              <a:t> = new </a:t>
            </a:r>
            <a:r>
              <a:rPr lang="en-US" altLang="zh-CN" i="1" dirty="0" err="1"/>
              <a:t>GenericOptionsParser</a:t>
            </a:r>
            <a:r>
              <a:rPr lang="en-US" altLang="zh-CN" i="1" dirty="0"/>
              <a:t>(config, </a:t>
            </a:r>
            <a:r>
              <a:rPr lang="en-US" altLang="zh-CN" i="1" dirty="0" err="1"/>
              <a:t>ioArgs</a:t>
            </a:r>
            <a:r>
              <a:rPr lang="en-US" altLang="zh-CN" i="1" dirty="0"/>
              <a:t>). </a:t>
            </a:r>
            <a:r>
              <a:rPr lang="en-US" altLang="zh-CN" i="1" dirty="0" err="1"/>
              <a:t>getRemainingArgs</a:t>
            </a:r>
            <a:r>
              <a:rPr lang="en-US" altLang="zh-CN" i="1" dirty="0"/>
              <a:t>();</a:t>
            </a:r>
            <a:endParaRPr lang="zh-CN" altLang="zh-CN" i="1" dirty="0"/>
          </a:p>
          <a:p>
            <a:pPr marL="0" indent="0">
              <a:buNone/>
            </a:pPr>
            <a:r>
              <a:rPr lang="en-US" altLang="zh-CN" i="1" dirty="0"/>
              <a:t>        // </a:t>
            </a:r>
            <a:r>
              <a:rPr lang="zh-CN" altLang="zh-CN" i="1" dirty="0"/>
              <a:t>一个参数：输出目录</a:t>
            </a:r>
          </a:p>
          <a:p>
            <a:pPr marL="0" indent="0">
              <a:buNone/>
            </a:pPr>
            <a:r>
              <a:rPr lang="en-US" altLang="zh-CN" i="1" dirty="0"/>
              <a:t>        assert </a:t>
            </a:r>
            <a:r>
              <a:rPr lang="en-US" altLang="zh-CN" i="1" dirty="0" err="1"/>
              <a:t>otherArgs.length</a:t>
            </a:r>
            <a:r>
              <a:rPr lang="en-US" altLang="zh-CN" i="1" dirty="0"/>
              <a:t> == 1;</a:t>
            </a:r>
            <a:endParaRPr lang="zh-CN" altLang="zh-CN" i="1" dirty="0"/>
          </a:p>
          <a:p>
            <a:pPr marL="0" indent="0">
              <a:buNone/>
            </a:pPr>
            <a:r>
              <a:rPr lang="en-US" altLang="zh-CN" i="1" dirty="0"/>
              <a:t>        final </a:t>
            </a:r>
            <a:r>
              <a:rPr lang="en-US" altLang="zh-CN" i="1" dirty="0" err="1"/>
              <a:t>FileSystem</a:t>
            </a:r>
            <a:r>
              <a:rPr lang="en-US" altLang="zh-CN" i="1" dirty="0"/>
              <a:t> </a:t>
            </a:r>
            <a:r>
              <a:rPr lang="en-US" altLang="zh-CN" i="1" dirty="0" err="1"/>
              <a:t>fileSystem</a:t>
            </a:r>
            <a:r>
              <a:rPr lang="en-US" altLang="zh-CN" i="1" dirty="0"/>
              <a:t> = </a:t>
            </a:r>
            <a:r>
              <a:rPr lang="en-US" altLang="zh-CN" i="1" dirty="0" err="1"/>
              <a:t>FileSystem.get</a:t>
            </a:r>
            <a:r>
              <a:rPr lang="en-US" altLang="zh-CN" i="1" dirty="0"/>
              <a:t>(conf);</a:t>
            </a:r>
            <a:endParaRPr lang="zh-CN" altLang="zh-CN" i="1" dirty="0"/>
          </a:p>
          <a:p>
            <a:pPr marL="0" indent="0">
              <a:buNone/>
            </a:pPr>
            <a:r>
              <a:rPr lang="en-US" altLang="zh-CN" i="1" dirty="0"/>
              <a:t>        // </a:t>
            </a:r>
            <a:r>
              <a:rPr lang="zh-CN" altLang="zh-CN" i="1" dirty="0"/>
              <a:t>删除输出目录，否则随后自动创建时出错</a:t>
            </a:r>
          </a:p>
          <a:p>
            <a:pPr marL="0" indent="0">
              <a:buNone/>
            </a:pPr>
            <a:r>
              <a:rPr lang="en-US" altLang="zh-CN" i="1" dirty="0"/>
              <a:t>        </a:t>
            </a:r>
            <a:r>
              <a:rPr lang="en-US" altLang="zh-CN" i="1" dirty="0" err="1"/>
              <a:t>fileSystem.delete</a:t>
            </a:r>
            <a:r>
              <a:rPr lang="en-US" altLang="zh-CN" i="1" dirty="0"/>
              <a:t>(new Path (</a:t>
            </a:r>
            <a:r>
              <a:rPr lang="en-US" altLang="zh-CN" i="1" dirty="0" err="1"/>
              <a:t>otherArgs</a:t>
            </a:r>
            <a:r>
              <a:rPr lang="en-US" altLang="zh-CN" i="1" dirty="0"/>
              <a:t>[0]), true);</a:t>
            </a:r>
            <a:endParaRPr lang="zh-CN" altLang="zh-CN" i="1" dirty="0"/>
          </a:p>
          <a:p>
            <a:pPr marL="0" indent="0">
              <a:buNone/>
            </a:pPr>
            <a:r>
              <a:rPr lang="en-US" altLang="zh-CN" i="1" dirty="0"/>
              <a:t> </a:t>
            </a:r>
            <a:endParaRPr lang="zh-CN" altLang="zh-CN" i="1" dirty="0"/>
          </a:p>
          <a:p>
            <a:pPr marL="0" indent="0">
              <a:buNone/>
            </a:pPr>
            <a:r>
              <a:rPr lang="en-US" altLang="zh-CN" i="1" dirty="0"/>
              <a:t>        Job </a:t>
            </a:r>
            <a:r>
              <a:rPr lang="en-US" altLang="zh-CN" i="1" dirty="0" err="1"/>
              <a:t>job</a:t>
            </a:r>
            <a:r>
              <a:rPr lang="en-US" altLang="zh-CN" i="1" dirty="0"/>
              <a:t> = new Job(conf, "</a:t>
            </a:r>
            <a:r>
              <a:rPr lang="en-US" altLang="zh-CN" i="1" dirty="0" err="1"/>
              <a:t>StudentTableMRTest</a:t>
            </a:r>
            <a:r>
              <a:rPr lang="en-US" altLang="zh-CN" i="1" dirty="0"/>
              <a:t>");</a:t>
            </a:r>
            <a:endParaRPr lang="zh-CN" altLang="zh-CN" i="1" dirty="0"/>
          </a:p>
          <a:p>
            <a:pPr marL="0" indent="0">
              <a:buNone/>
            </a:pPr>
            <a:r>
              <a:rPr lang="en-US" altLang="zh-CN" i="1" dirty="0"/>
              <a:t>        </a:t>
            </a:r>
            <a:r>
              <a:rPr lang="en-US" altLang="zh-CN" i="1" dirty="0" err="1"/>
              <a:t>job.setJarByClass</a:t>
            </a:r>
            <a:r>
              <a:rPr lang="en-US" altLang="zh-CN" i="1" dirty="0"/>
              <a:t>(</a:t>
            </a:r>
            <a:r>
              <a:rPr lang="en-US" altLang="zh-CN" i="1" dirty="0" err="1"/>
              <a:t>StuTableMRTest</a:t>
            </a:r>
            <a:r>
              <a:rPr lang="en-US" altLang="zh-CN" i="1" dirty="0"/>
              <a:t>. class);</a:t>
            </a:r>
          </a:p>
          <a:p>
            <a:pPr marL="0" indent="0">
              <a:buNone/>
            </a:pPr>
            <a:endParaRPr lang="en-US" altLang="zh-CN" i="1" dirty="0"/>
          </a:p>
          <a:p>
            <a:pPr marL="0" indent="0">
              <a:buNone/>
            </a:pPr>
            <a:r>
              <a:rPr lang="en-US" altLang="zh-CN" i="1" dirty="0"/>
              <a:t>        Scan </a:t>
            </a:r>
            <a:r>
              <a:rPr lang="en-US" altLang="zh-CN" i="1" dirty="0" err="1"/>
              <a:t>scan</a:t>
            </a:r>
            <a:r>
              <a:rPr lang="en-US" altLang="zh-CN" i="1" dirty="0"/>
              <a:t> = new Scan();</a:t>
            </a:r>
            <a:endParaRPr lang="zh-CN" altLang="zh-CN" i="1" dirty="0"/>
          </a:p>
          <a:p>
            <a:pPr marL="0" indent="0">
              <a:buNone/>
            </a:pPr>
            <a:r>
              <a:rPr lang="en-US" altLang="zh-CN" i="1" dirty="0"/>
              <a:t>        </a:t>
            </a:r>
            <a:r>
              <a:rPr lang="en-US" altLang="zh-CN" i="1" dirty="0" err="1"/>
              <a:t>scan.addColumn</a:t>
            </a:r>
            <a:r>
              <a:rPr lang="en-US" altLang="zh-CN" i="1" dirty="0"/>
              <a:t>(</a:t>
            </a:r>
            <a:r>
              <a:rPr lang="en-US" altLang="zh-CN" i="1" dirty="0" err="1"/>
              <a:t>Bytes.toBytes</a:t>
            </a:r>
            <a:r>
              <a:rPr lang="en-US" altLang="zh-CN" i="1" dirty="0"/>
              <a:t>("profile"), </a:t>
            </a:r>
            <a:r>
              <a:rPr lang="en-US" altLang="zh-CN" i="1" dirty="0" err="1"/>
              <a:t>Bytes.toBytes</a:t>
            </a:r>
            <a:r>
              <a:rPr lang="en-US" altLang="zh-CN" i="1" dirty="0"/>
              <a:t>("height"));</a:t>
            </a:r>
            <a:endParaRPr lang="zh-CN" altLang="zh-CN" i="1" dirty="0"/>
          </a:p>
        </p:txBody>
      </p:sp>
      <p:sp>
        <p:nvSpPr>
          <p:cNvPr id="4" name="内容占位符 2">
            <a:extLst>
              <a:ext uri="{FF2B5EF4-FFF2-40B4-BE49-F238E27FC236}">
                <a16:creationId xmlns:a16="http://schemas.microsoft.com/office/drawing/2014/main" id="{1B35C669-B9D1-4ECF-B14F-F9082E8960E3}"/>
              </a:ext>
            </a:extLst>
          </p:cNvPr>
          <p:cNvSpPr txBox="1">
            <a:spLocks/>
          </p:cNvSpPr>
          <p:nvPr/>
        </p:nvSpPr>
        <p:spPr>
          <a:xfrm>
            <a:off x="4571999" y="1364493"/>
            <a:ext cx="3943350" cy="3263504"/>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        </a:t>
            </a:r>
            <a:r>
              <a:rPr lang="en-US" altLang="zh-CN" i="1" dirty="0" err="1"/>
              <a:t>scan.setCaching</a:t>
            </a:r>
            <a:r>
              <a:rPr lang="en-US" altLang="zh-CN" i="1" dirty="0"/>
              <a:t>(1024);</a:t>
            </a:r>
            <a:endParaRPr lang="zh-CN" altLang="zh-CN" i="1" dirty="0"/>
          </a:p>
          <a:p>
            <a:pPr marL="0" indent="0">
              <a:buFont typeface="Arial" panose="020B0604020202020204" pitchFamily="34" charset="0"/>
              <a:buNone/>
            </a:pPr>
            <a:r>
              <a:rPr lang="en-US" altLang="zh-CN" i="1" dirty="0"/>
              <a:t>        </a:t>
            </a:r>
            <a:r>
              <a:rPr lang="en-US" altLang="zh-CN" i="1" dirty="0" err="1"/>
              <a:t>scan.setCacheBlocks</a:t>
            </a:r>
            <a:r>
              <a:rPr lang="en-US" altLang="zh-CN" i="1" dirty="0"/>
              <a:t>(false);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TableMapReduceUtil.initTableMapperJob</a:t>
            </a:r>
            <a:r>
              <a:rPr lang="en-US" altLang="zh-CN" i="1" dirty="0"/>
              <a:t>("student", scan, </a:t>
            </a:r>
            <a:endParaRPr lang="zh-CN" altLang="zh-CN" i="1" dirty="0"/>
          </a:p>
          <a:p>
            <a:pPr marL="0" indent="0">
              <a:buFont typeface="Arial" panose="020B0604020202020204" pitchFamily="34" charset="0"/>
              <a:buNone/>
            </a:pPr>
            <a:r>
              <a:rPr lang="en-US" altLang="zh-CN" i="1" dirty="0" err="1"/>
              <a:t>StudentMapper.class</a:t>
            </a:r>
            <a:r>
              <a:rPr lang="en-US" altLang="zh-CN" i="1" dirty="0"/>
              <a:t>,   // mapper </a:t>
            </a:r>
            <a:r>
              <a:rPr lang="zh-CN" altLang="zh-CN" i="1" dirty="0"/>
              <a:t>类</a:t>
            </a:r>
          </a:p>
          <a:p>
            <a:pPr marL="0" indent="0">
              <a:buFont typeface="Arial" panose="020B0604020202020204" pitchFamily="34" charset="0"/>
              <a:buNone/>
            </a:pPr>
            <a:r>
              <a:rPr lang="en-US" altLang="zh-CN" i="1" dirty="0" err="1"/>
              <a:t>Text.class</a:t>
            </a:r>
            <a:r>
              <a:rPr lang="en-US" altLang="zh-CN" i="1" dirty="0"/>
              <a:t>,            // mapper</a:t>
            </a:r>
            <a:r>
              <a:rPr lang="zh-CN" altLang="zh-CN" i="1" dirty="0"/>
              <a:t>输出</a:t>
            </a:r>
            <a:r>
              <a:rPr lang="en-US" altLang="zh-CN" i="1" dirty="0"/>
              <a:t>key</a:t>
            </a:r>
            <a:endParaRPr lang="zh-CN" altLang="zh-CN" i="1" dirty="0"/>
          </a:p>
          <a:p>
            <a:pPr marL="0" indent="0">
              <a:buFont typeface="Arial" panose="020B0604020202020204" pitchFamily="34" charset="0"/>
              <a:buNone/>
            </a:pPr>
            <a:r>
              <a:rPr lang="en-US" altLang="zh-CN" i="1" dirty="0" err="1"/>
              <a:t>IntWritable.class</a:t>
            </a:r>
            <a:r>
              <a:rPr lang="en-US" altLang="zh-CN" i="1" dirty="0"/>
              <a:t>,      // mapper</a:t>
            </a:r>
            <a:r>
              <a:rPr lang="zh-CN" altLang="zh-CN" i="1" dirty="0"/>
              <a:t>输出</a:t>
            </a:r>
            <a:r>
              <a:rPr lang="en-US" altLang="zh-CN" i="1" dirty="0"/>
              <a:t>value</a:t>
            </a:r>
            <a:endParaRPr lang="zh-CN" altLang="zh-CN" i="1" dirty="0"/>
          </a:p>
          <a:p>
            <a:pPr marL="0" indent="0">
              <a:buFont typeface="Arial" panose="020B0604020202020204" pitchFamily="34" charset="0"/>
              <a:buNone/>
            </a:pPr>
            <a:r>
              <a:rPr lang="en-US" altLang="zh-CN" i="1" dirty="0"/>
              <a:t>job);</a:t>
            </a:r>
            <a:endParaRPr lang="zh-CN" altLang="zh-CN" i="1" dirty="0"/>
          </a:p>
          <a:p>
            <a:pPr marL="0" indent="0">
              <a:buFont typeface="Arial" panose="020B0604020202020204" pitchFamily="34" charset="0"/>
              <a:buNone/>
            </a:pPr>
            <a:r>
              <a:rPr lang="en-US" altLang="zh-CN" i="1" dirty="0"/>
              <a:t>        </a:t>
            </a:r>
            <a:r>
              <a:rPr lang="en-US" altLang="zh-CN" i="1" dirty="0" err="1"/>
              <a:t>job.setReducerClass</a:t>
            </a:r>
            <a:r>
              <a:rPr lang="en-US" altLang="zh-CN" i="1" dirty="0"/>
              <a:t>(</a:t>
            </a:r>
            <a:r>
              <a:rPr lang="en-US" altLang="zh-CN" i="1" dirty="0" err="1"/>
              <a:t>StudentReducer.class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job.setOutputKeyClass</a:t>
            </a:r>
            <a:r>
              <a:rPr lang="en-US" altLang="zh-CN" i="1" dirty="0"/>
              <a:t>(</a:t>
            </a:r>
            <a:r>
              <a:rPr lang="en-US" altLang="zh-CN" i="1" dirty="0" err="1"/>
              <a:t>Text.class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job.setOutputValueClass</a:t>
            </a:r>
            <a:r>
              <a:rPr lang="en-US" altLang="zh-CN" i="1" dirty="0"/>
              <a:t>(</a:t>
            </a:r>
            <a:r>
              <a:rPr lang="en-US" altLang="zh-CN" i="1" dirty="0" err="1"/>
              <a:t>IntWritable.class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job.setOutputFormatClass</a:t>
            </a:r>
            <a:r>
              <a:rPr lang="en-US" altLang="zh-CN" i="1" dirty="0"/>
              <a:t>(</a:t>
            </a:r>
            <a:r>
              <a:rPr lang="en-US" altLang="zh-CN" i="1" dirty="0" err="1"/>
              <a:t>TextOutputFormat.class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job.setNumReduceTasks</a:t>
            </a:r>
            <a:r>
              <a:rPr lang="en-US" altLang="zh-CN" i="1" dirty="0"/>
              <a:t>(1);</a:t>
            </a:r>
            <a:endParaRPr lang="zh-CN" altLang="zh-CN" i="1" dirty="0"/>
          </a:p>
          <a:p>
            <a:pPr marL="0" indent="0">
              <a:buFont typeface="Arial" panose="020B0604020202020204" pitchFamily="34" charset="0"/>
              <a:buNone/>
            </a:pPr>
            <a:r>
              <a:rPr lang="en-US" altLang="zh-CN" i="1" dirty="0"/>
              <a:t>        </a:t>
            </a:r>
            <a:r>
              <a:rPr lang="en-US" altLang="zh-CN" i="1" dirty="0" err="1"/>
              <a:t>FileOutputFormat.setOutputPath</a:t>
            </a:r>
            <a:r>
              <a:rPr lang="en-US" altLang="zh-CN" i="1" dirty="0"/>
              <a:t>(job, new Path(</a:t>
            </a:r>
            <a:r>
              <a:rPr lang="en-US" altLang="zh-CN" i="1" dirty="0" err="1"/>
              <a:t>otherArgs</a:t>
            </a:r>
            <a:r>
              <a:rPr lang="en-US" altLang="zh-CN" i="1" dirty="0"/>
              <a:t>[0])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if (!</a:t>
            </a:r>
            <a:r>
              <a:rPr lang="en-US" altLang="zh-CN" i="1" dirty="0" err="1"/>
              <a:t>job.waitForCompletion</a:t>
            </a:r>
            <a:r>
              <a:rPr lang="en-US" altLang="zh-CN" i="1" dirty="0"/>
              <a:t>(true)) {</a:t>
            </a:r>
            <a:endParaRPr lang="zh-CN" altLang="zh-CN" i="1" dirty="0"/>
          </a:p>
          <a:p>
            <a:pPr marL="0" indent="0">
              <a:buFont typeface="Arial" panose="020B0604020202020204" pitchFamily="34" charset="0"/>
              <a:buNone/>
            </a:pPr>
            <a:r>
              <a:rPr lang="en-US" altLang="zh-CN" i="1" dirty="0"/>
              <a:t>            throw new </a:t>
            </a:r>
            <a:r>
              <a:rPr lang="en-US" altLang="zh-CN" i="1" dirty="0" err="1"/>
              <a:t>IOException</a:t>
            </a:r>
            <a:r>
              <a:rPr lang="en-US" altLang="zh-CN" i="1" dirty="0"/>
              <a:t>("Error with job!");</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p:txBody>
      </p:sp>
    </p:spTree>
    <p:extLst>
      <p:ext uri="{BB962C8B-B14F-4D97-AF65-F5344CB8AC3E}">
        <p14:creationId xmlns:p14="http://schemas.microsoft.com/office/powerpoint/2010/main" val="3973281285"/>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9181-6AF2-4FE1-A882-88BD379614C5}"/>
              </a:ext>
            </a:extLst>
          </p:cNvPr>
          <p:cNvSpPr>
            <a:spLocks noGrp="1"/>
          </p:cNvSpPr>
          <p:nvPr>
            <p:ph type="title"/>
          </p:nvPr>
        </p:nvSpPr>
        <p:spPr/>
        <p:txBody>
          <a:bodyPr/>
          <a:lstStyle/>
          <a:p>
            <a:r>
              <a:rPr lang="en-US" altLang="zh-CN" dirty="0"/>
              <a:t>7.8  HBase</a:t>
            </a:r>
            <a:r>
              <a:rPr lang="zh-CN" altLang="en-US" dirty="0"/>
              <a:t>性能优化</a:t>
            </a:r>
          </a:p>
        </p:txBody>
      </p:sp>
      <p:sp>
        <p:nvSpPr>
          <p:cNvPr id="3" name="内容占位符 2">
            <a:extLst>
              <a:ext uri="{FF2B5EF4-FFF2-40B4-BE49-F238E27FC236}">
                <a16:creationId xmlns:a16="http://schemas.microsoft.com/office/drawing/2014/main" id="{8ABBA40C-D0EE-4D5A-A13D-037BB960D073}"/>
              </a:ext>
            </a:extLst>
          </p:cNvPr>
          <p:cNvSpPr>
            <a:spLocks noGrp="1"/>
          </p:cNvSpPr>
          <p:nvPr>
            <p:ph idx="1"/>
          </p:nvPr>
        </p:nvSpPr>
        <p:spPr/>
        <p:txBody>
          <a:bodyPr>
            <a:normAutofit fontScale="92500" lnSpcReduction="20000"/>
          </a:bodyPr>
          <a:lstStyle/>
          <a:p>
            <a:r>
              <a:rPr lang="en-US" altLang="zh-CN" dirty="0"/>
              <a:t>7.8.1  </a:t>
            </a:r>
            <a:r>
              <a:rPr lang="zh-CN" altLang="en-US" dirty="0"/>
              <a:t>数据库表设计优化</a:t>
            </a:r>
            <a:endParaRPr lang="en-US" altLang="zh-CN" dirty="0"/>
          </a:p>
          <a:p>
            <a:pPr lvl="1"/>
            <a:r>
              <a:rPr lang="zh-CN" altLang="zh-CN" dirty="0"/>
              <a:t>在</a:t>
            </a:r>
            <a:r>
              <a:rPr lang="en-US" altLang="zh-CN" dirty="0"/>
              <a:t>HBase</a:t>
            </a:r>
            <a:r>
              <a:rPr lang="zh-CN" altLang="zh-CN" dirty="0"/>
              <a:t>中，</a:t>
            </a:r>
            <a:r>
              <a:rPr lang="en-US" altLang="zh-CN" dirty="0"/>
              <a:t>Row key</a:t>
            </a:r>
            <a:r>
              <a:rPr lang="zh-CN" altLang="zh-CN" dirty="0"/>
              <a:t>可以是任意字符串，最大长度</a:t>
            </a:r>
            <a:r>
              <a:rPr lang="en-US" altLang="zh-CN" dirty="0"/>
              <a:t>64KB</a:t>
            </a:r>
            <a:r>
              <a:rPr lang="zh-CN" altLang="zh-CN" dirty="0"/>
              <a:t>，实际应用中一般为</a:t>
            </a:r>
            <a:r>
              <a:rPr lang="en-US" altLang="zh-CN" dirty="0"/>
              <a:t>10 ~ 100 Bytes</a:t>
            </a:r>
            <a:r>
              <a:rPr lang="zh-CN" altLang="zh-CN" dirty="0"/>
              <a:t>，存为</a:t>
            </a:r>
            <a:r>
              <a:rPr lang="en-US" altLang="zh-CN" dirty="0"/>
              <a:t>byte[]</a:t>
            </a:r>
            <a:r>
              <a:rPr lang="zh-CN" altLang="zh-CN" dirty="0"/>
              <a:t>字节数组，一般设计成定长的。</a:t>
            </a:r>
            <a:r>
              <a:rPr lang="en-US" altLang="zh-CN" dirty="0"/>
              <a:t>Row key</a:t>
            </a:r>
            <a:r>
              <a:rPr lang="zh-CN" altLang="zh-CN" dirty="0"/>
              <a:t>是按照字典序存储，因此，设计</a:t>
            </a:r>
            <a:r>
              <a:rPr lang="en-US" altLang="zh-CN" dirty="0"/>
              <a:t>Row key</a:t>
            </a:r>
            <a:r>
              <a:rPr lang="zh-CN" altLang="zh-CN" dirty="0"/>
              <a:t>时，要充分利用这个排序特点，尽可能将经常一起读取的数据存储到一块。例如，最近写入</a:t>
            </a:r>
            <a:r>
              <a:rPr lang="en-US" altLang="zh-CN" dirty="0"/>
              <a:t>HBase</a:t>
            </a:r>
            <a:r>
              <a:rPr lang="zh-CN" altLang="zh-CN" dirty="0"/>
              <a:t>表中的数据是最可能被访问的，可以考虑将时间戳作为</a:t>
            </a:r>
            <a:r>
              <a:rPr lang="en-US" altLang="zh-CN" dirty="0"/>
              <a:t>Row Key</a:t>
            </a:r>
            <a:r>
              <a:rPr lang="zh-CN" altLang="zh-CN" dirty="0"/>
              <a:t>的一部分，由于是字典序排序，所以可以使用</a:t>
            </a:r>
            <a:r>
              <a:rPr lang="en-US" altLang="zh-CN" dirty="0" err="1"/>
              <a:t>Long.MAX_VALUE</a:t>
            </a:r>
            <a:r>
              <a:rPr lang="en-US" altLang="zh-CN" dirty="0"/>
              <a:t> </a:t>
            </a:r>
            <a:r>
              <a:rPr lang="zh-CN" altLang="zh-CN" dirty="0"/>
              <a:t>–</a:t>
            </a:r>
            <a:r>
              <a:rPr lang="en-US" altLang="zh-CN" dirty="0"/>
              <a:t> timestamp</a:t>
            </a:r>
            <a:r>
              <a:rPr lang="zh-CN" altLang="zh-CN" dirty="0"/>
              <a:t>作为</a:t>
            </a:r>
            <a:r>
              <a:rPr lang="en-US" altLang="zh-CN" dirty="0"/>
              <a:t>Row Key</a:t>
            </a:r>
            <a:r>
              <a:rPr lang="zh-CN" altLang="zh-CN" dirty="0"/>
              <a:t>，这样能保证新写入的数据排在前面，在读取时可以被快速命中。</a:t>
            </a:r>
          </a:p>
          <a:p>
            <a:pPr lvl="1"/>
            <a:r>
              <a:rPr lang="zh-CN" altLang="zh-CN" dirty="0"/>
              <a:t>注意，不要在一张表里定义太多的列族</a:t>
            </a:r>
            <a:r>
              <a:rPr lang="en-US" altLang="zh-CN" dirty="0"/>
              <a:t>Column Family</a:t>
            </a:r>
            <a:r>
              <a:rPr lang="zh-CN" altLang="zh-CN" dirty="0"/>
              <a:t>。目前</a:t>
            </a:r>
            <a:r>
              <a:rPr lang="en-US" altLang="zh-CN" dirty="0"/>
              <a:t>HBase</a:t>
            </a:r>
            <a:r>
              <a:rPr lang="zh-CN" altLang="zh-CN" dirty="0"/>
              <a:t>并不能很好的处理超过三个列族的表。因为某个列族在刷新的时候，它邻近的列族也会因关联效应被触发刷新，最终导致系统产生更多的</a:t>
            </a:r>
            <a:r>
              <a:rPr lang="en-US" altLang="zh-CN" dirty="0"/>
              <a:t>I/O</a:t>
            </a:r>
            <a:r>
              <a:rPr lang="zh-CN" altLang="zh-CN" dirty="0"/>
              <a:t>。</a:t>
            </a:r>
          </a:p>
          <a:p>
            <a:pPr lvl="1"/>
            <a:r>
              <a:rPr lang="zh-CN" altLang="zh-CN" dirty="0"/>
              <a:t>另外，实际应用中，可以考虑必要时手动进行</a:t>
            </a:r>
            <a:r>
              <a:rPr lang="en-US" altLang="zh-CN" dirty="0" err="1"/>
              <a:t>StoreFile</a:t>
            </a:r>
            <a:r>
              <a:rPr lang="zh-CN" altLang="zh-CN" dirty="0"/>
              <a:t>的合并，将同一个</a:t>
            </a:r>
            <a:r>
              <a:rPr lang="en-US" altLang="zh-CN" dirty="0"/>
              <a:t>Row key</a:t>
            </a:r>
            <a:r>
              <a:rPr lang="zh-CN" altLang="zh-CN" dirty="0"/>
              <a:t>的修改进行合并从而形成一个大的</a:t>
            </a:r>
            <a:r>
              <a:rPr lang="en-US" altLang="zh-CN" dirty="0" err="1"/>
              <a:t>StoreFile</a:t>
            </a:r>
            <a:r>
              <a:rPr lang="zh-CN" altLang="zh-CN" dirty="0"/>
              <a:t>。同时，可以将</a:t>
            </a:r>
            <a:r>
              <a:rPr lang="en-US" altLang="zh-CN" dirty="0" err="1"/>
              <a:t>StoreFile</a:t>
            </a:r>
            <a:r>
              <a:rPr lang="zh-CN" altLang="zh-CN" dirty="0"/>
              <a:t>文件大小设置大些，减少分裂操作的发生。</a:t>
            </a:r>
          </a:p>
        </p:txBody>
      </p:sp>
    </p:spTree>
    <p:extLst>
      <p:ext uri="{BB962C8B-B14F-4D97-AF65-F5344CB8AC3E}">
        <p14:creationId xmlns:p14="http://schemas.microsoft.com/office/powerpoint/2010/main" val="941224611"/>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9181-6AF2-4FE1-A882-88BD379614C5}"/>
              </a:ext>
            </a:extLst>
          </p:cNvPr>
          <p:cNvSpPr>
            <a:spLocks noGrp="1"/>
          </p:cNvSpPr>
          <p:nvPr>
            <p:ph type="title"/>
          </p:nvPr>
        </p:nvSpPr>
        <p:spPr/>
        <p:txBody>
          <a:bodyPr/>
          <a:lstStyle/>
          <a:p>
            <a:r>
              <a:rPr lang="en-US" altLang="zh-CN" dirty="0"/>
              <a:t>7.8  HBase</a:t>
            </a:r>
            <a:r>
              <a:rPr lang="zh-CN" altLang="en-US" dirty="0"/>
              <a:t>性能优化</a:t>
            </a:r>
          </a:p>
        </p:txBody>
      </p:sp>
      <p:sp>
        <p:nvSpPr>
          <p:cNvPr id="3" name="内容占位符 2">
            <a:extLst>
              <a:ext uri="{FF2B5EF4-FFF2-40B4-BE49-F238E27FC236}">
                <a16:creationId xmlns:a16="http://schemas.microsoft.com/office/drawing/2014/main" id="{8ABBA40C-D0EE-4D5A-A13D-037BB960D073}"/>
              </a:ext>
            </a:extLst>
          </p:cNvPr>
          <p:cNvSpPr>
            <a:spLocks noGrp="1"/>
          </p:cNvSpPr>
          <p:nvPr>
            <p:ph idx="1"/>
          </p:nvPr>
        </p:nvSpPr>
        <p:spPr/>
        <p:txBody>
          <a:bodyPr>
            <a:normAutofit fontScale="62500" lnSpcReduction="20000"/>
          </a:bodyPr>
          <a:lstStyle/>
          <a:p>
            <a:r>
              <a:rPr lang="en-US" altLang="zh-CN" dirty="0"/>
              <a:t>7.8.2  </a:t>
            </a:r>
            <a:r>
              <a:rPr lang="zh-CN" altLang="zh-CN" dirty="0"/>
              <a:t>数据库读写优化</a:t>
            </a:r>
          </a:p>
          <a:p>
            <a:pPr lvl="1"/>
            <a:r>
              <a:rPr lang="en-US" altLang="zh-CN" dirty="0"/>
              <a:t>HBase</a:t>
            </a:r>
            <a:r>
              <a:rPr lang="zh-CN" altLang="zh-CN" dirty="0"/>
              <a:t>支持并发读取，为了加快读取数据速度，可以创建多个</a:t>
            </a:r>
            <a:r>
              <a:rPr lang="en-US" altLang="zh-CN" dirty="0" err="1"/>
              <a:t>HTable</a:t>
            </a:r>
            <a:r>
              <a:rPr lang="zh-CN" altLang="zh-CN" dirty="0"/>
              <a:t>客户端同时进行读操作，提高吞吐量。</a:t>
            </a:r>
          </a:p>
          <a:p>
            <a:pPr lvl="1"/>
            <a:r>
              <a:rPr lang="zh-CN" altLang="zh-CN" dirty="0"/>
              <a:t>（</a:t>
            </a:r>
            <a:r>
              <a:rPr lang="en-US" altLang="zh-CN" dirty="0"/>
              <a:t>1</a:t>
            </a:r>
            <a:r>
              <a:rPr lang="zh-CN" altLang="zh-CN" dirty="0"/>
              <a:t>）</a:t>
            </a:r>
            <a:r>
              <a:rPr lang="en-US" altLang="zh-CN" dirty="0"/>
              <a:t>Scanner</a:t>
            </a:r>
            <a:r>
              <a:rPr lang="zh-CN" altLang="zh-CN" dirty="0"/>
              <a:t>缓存：通过调用</a:t>
            </a:r>
            <a:r>
              <a:rPr lang="en-US" altLang="zh-CN" dirty="0" err="1"/>
              <a:t>HTable.setScannerCaching</a:t>
            </a:r>
            <a:r>
              <a:rPr lang="en-US" altLang="zh-CN" dirty="0"/>
              <a:t>(int </a:t>
            </a:r>
            <a:r>
              <a:rPr lang="en-US" altLang="zh-CN" dirty="0" err="1"/>
              <a:t>scannerCaching</a:t>
            </a:r>
            <a:r>
              <a:rPr lang="en-US" altLang="zh-CN" dirty="0"/>
              <a:t>)</a:t>
            </a:r>
            <a:r>
              <a:rPr lang="zh-CN" altLang="zh-CN" dirty="0"/>
              <a:t>可以设置</a:t>
            </a:r>
            <a:r>
              <a:rPr lang="en-US" altLang="zh-CN" dirty="0"/>
              <a:t>HBase scanner</a:t>
            </a:r>
            <a:r>
              <a:rPr lang="zh-CN" altLang="zh-CN" dirty="0"/>
              <a:t>一次从服务端抓取的数据条数，默认情况下一次一条。通过将此值设置成一个合理的值，可以减少</a:t>
            </a:r>
            <a:r>
              <a:rPr lang="en-US" altLang="zh-CN" dirty="0"/>
              <a:t>scan</a:t>
            </a:r>
            <a:r>
              <a:rPr lang="zh-CN" altLang="zh-CN" dirty="0"/>
              <a:t>过程中</a:t>
            </a:r>
            <a:r>
              <a:rPr lang="en-US" altLang="zh-CN" dirty="0"/>
              <a:t>next()</a:t>
            </a:r>
            <a:r>
              <a:rPr lang="zh-CN" altLang="zh-CN" dirty="0"/>
              <a:t>的时间开销，代价是</a:t>
            </a:r>
            <a:r>
              <a:rPr lang="en-US" altLang="zh-CN" dirty="0"/>
              <a:t>scanner</a:t>
            </a:r>
            <a:r>
              <a:rPr lang="zh-CN" altLang="zh-CN" dirty="0"/>
              <a:t>需要通过客户端的内存来维持这些被</a:t>
            </a:r>
            <a:r>
              <a:rPr lang="en-US" altLang="zh-CN" dirty="0"/>
              <a:t>cache</a:t>
            </a:r>
            <a:r>
              <a:rPr lang="zh-CN" altLang="zh-CN" dirty="0"/>
              <a:t>的行记录。</a:t>
            </a:r>
            <a:r>
              <a:rPr lang="en-US" altLang="zh-CN" dirty="0"/>
              <a:t>Scan</a:t>
            </a:r>
            <a:r>
              <a:rPr lang="zh-CN" altLang="zh-CN" dirty="0"/>
              <a:t>时指定需要的</a:t>
            </a:r>
            <a:r>
              <a:rPr lang="en-US" altLang="zh-CN" dirty="0"/>
              <a:t>Column Family</a:t>
            </a:r>
            <a:r>
              <a:rPr lang="zh-CN" altLang="zh-CN" dirty="0"/>
              <a:t>，可以减少网络传输数据量，否则默认</a:t>
            </a:r>
            <a:r>
              <a:rPr lang="en-US" altLang="zh-CN" dirty="0"/>
              <a:t>scan</a:t>
            </a:r>
            <a:r>
              <a:rPr lang="zh-CN" altLang="zh-CN" dirty="0"/>
              <a:t>操作会返回整行所有</a:t>
            </a:r>
            <a:r>
              <a:rPr lang="en-US" altLang="zh-CN" dirty="0"/>
              <a:t>Column Family</a:t>
            </a:r>
            <a:r>
              <a:rPr lang="zh-CN" altLang="zh-CN" dirty="0"/>
              <a:t>的数据。通过</a:t>
            </a:r>
            <a:r>
              <a:rPr lang="en-US" altLang="zh-CN" dirty="0"/>
              <a:t>Scan</a:t>
            </a:r>
            <a:r>
              <a:rPr lang="zh-CN" altLang="zh-CN" dirty="0"/>
              <a:t>取完数据后，要及时关闭</a:t>
            </a:r>
            <a:r>
              <a:rPr lang="en-US" altLang="zh-CN" dirty="0" err="1"/>
              <a:t>ResultScanner</a:t>
            </a:r>
            <a:r>
              <a:rPr lang="zh-CN" altLang="zh-CN" dirty="0"/>
              <a:t>，否则</a:t>
            </a:r>
            <a:r>
              <a:rPr lang="en-US" altLang="zh-CN" dirty="0" err="1"/>
              <a:t>RegionServer</a:t>
            </a:r>
            <a:r>
              <a:rPr lang="zh-CN" altLang="zh-CN" dirty="0"/>
              <a:t>可能会出现问题（对应的</a:t>
            </a:r>
            <a:r>
              <a:rPr lang="en-US" altLang="zh-CN" dirty="0"/>
              <a:t>Server</a:t>
            </a:r>
            <a:r>
              <a:rPr lang="zh-CN" altLang="zh-CN" dirty="0"/>
              <a:t>资源无法释放）。</a:t>
            </a:r>
          </a:p>
          <a:p>
            <a:pPr lvl="1"/>
            <a:r>
              <a:rPr lang="zh-CN" altLang="zh-CN" dirty="0"/>
              <a:t>（</a:t>
            </a:r>
            <a:r>
              <a:rPr lang="en-US" altLang="zh-CN" dirty="0"/>
              <a:t>2</a:t>
            </a:r>
            <a:r>
              <a:rPr lang="zh-CN" altLang="zh-CN" dirty="0"/>
              <a:t>）批量读取：通过调用</a:t>
            </a:r>
            <a:r>
              <a:rPr lang="en-US" altLang="zh-CN" dirty="0" err="1"/>
              <a:t>HTable.get</a:t>
            </a:r>
            <a:r>
              <a:rPr lang="en-US" altLang="zh-CN" dirty="0"/>
              <a:t>(Get)</a:t>
            </a:r>
            <a:r>
              <a:rPr lang="zh-CN" altLang="zh-CN" dirty="0"/>
              <a:t>方法可以根据一个指定的</a:t>
            </a:r>
            <a:r>
              <a:rPr lang="en-US" altLang="zh-CN" dirty="0"/>
              <a:t>Row key</a:t>
            </a:r>
            <a:r>
              <a:rPr lang="zh-CN" altLang="zh-CN" dirty="0"/>
              <a:t>获取一行记录，同样</a:t>
            </a:r>
            <a:r>
              <a:rPr lang="en-US" altLang="zh-CN" dirty="0"/>
              <a:t>HBase</a:t>
            </a:r>
            <a:r>
              <a:rPr lang="zh-CN" altLang="zh-CN" dirty="0"/>
              <a:t>提供了另一个方法：通过调用</a:t>
            </a:r>
            <a:r>
              <a:rPr lang="en-US" altLang="zh-CN" dirty="0" err="1"/>
              <a:t>HTable.get</a:t>
            </a:r>
            <a:r>
              <a:rPr lang="en-US" altLang="zh-CN" dirty="0"/>
              <a:t>(List)</a:t>
            </a:r>
            <a:r>
              <a:rPr lang="zh-CN" altLang="zh-CN" dirty="0"/>
              <a:t>方法可以根据一个指定的</a:t>
            </a:r>
            <a:r>
              <a:rPr lang="en-US" altLang="zh-CN" dirty="0"/>
              <a:t>Row key</a:t>
            </a:r>
            <a:r>
              <a:rPr lang="zh-CN" altLang="zh-CN" dirty="0"/>
              <a:t>列表，批量获取多行记录，这样做的好处是批量执行，只需要一次网络</a:t>
            </a:r>
            <a:r>
              <a:rPr lang="en-US" altLang="zh-CN" dirty="0"/>
              <a:t>I/O</a:t>
            </a:r>
            <a:r>
              <a:rPr lang="zh-CN" altLang="zh-CN" dirty="0"/>
              <a:t>开销，这对于对数据实时性要求高而且网络传输</a:t>
            </a:r>
            <a:r>
              <a:rPr lang="en-US" altLang="zh-CN" dirty="0"/>
              <a:t>RTT</a:t>
            </a:r>
            <a:r>
              <a:rPr lang="zh-CN" altLang="zh-CN" dirty="0"/>
              <a:t>高的情景下可能带来明显的性能提升。</a:t>
            </a:r>
          </a:p>
          <a:p>
            <a:pPr lvl="1"/>
            <a:r>
              <a:rPr lang="zh-CN" altLang="zh-CN" dirty="0"/>
              <a:t>（</a:t>
            </a:r>
            <a:r>
              <a:rPr lang="en-US" altLang="zh-CN" dirty="0"/>
              <a:t>3</a:t>
            </a:r>
            <a:r>
              <a:rPr lang="zh-CN" altLang="zh-CN" dirty="0"/>
              <a:t>）多线程并发读取：在客户端开启多个</a:t>
            </a:r>
            <a:r>
              <a:rPr lang="en-US" altLang="zh-CN" dirty="0" err="1"/>
              <a:t>HTable</a:t>
            </a:r>
            <a:r>
              <a:rPr lang="zh-CN" altLang="zh-CN" dirty="0"/>
              <a:t>读线程，每个读线程负责通过</a:t>
            </a:r>
            <a:r>
              <a:rPr lang="en-US" altLang="zh-CN" dirty="0" err="1"/>
              <a:t>HTable</a:t>
            </a:r>
            <a:r>
              <a:rPr lang="zh-CN" altLang="zh-CN" dirty="0"/>
              <a:t>对象进行</a:t>
            </a:r>
            <a:r>
              <a:rPr lang="en-US" altLang="zh-CN" dirty="0"/>
              <a:t>get</a:t>
            </a:r>
            <a:r>
              <a:rPr lang="zh-CN" altLang="zh-CN" dirty="0"/>
              <a:t>操作。</a:t>
            </a:r>
          </a:p>
          <a:p>
            <a:pPr lvl="1"/>
            <a:r>
              <a:rPr lang="zh-CN" altLang="zh-CN" dirty="0"/>
              <a:t>（</a:t>
            </a:r>
            <a:r>
              <a:rPr lang="en-US" altLang="zh-CN" dirty="0"/>
              <a:t>4</a:t>
            </a:r>
            <a:r>
              <a:rPr lang="zh-CN" altLang="zh-CN" dirty="0"/>
              <a:t>）缓存查询结果：对于频繁查询</a:t>
            </a:r>
            <a:r>
              <a:rPr lang="en-US" altLang="zh-CN" dirty="0"/>
              <a:t>HBase</a:t>
            </a:r>
            <a:r>
              <a:rPr lang="zh-CN" altLang="zh-CN" dirty="0"/>
              <a:t>的应用场景，可以考虑在应用程序中做缓存，当有新的查询请求时，首先在缓存中查找，如果存在则直接返回，不再查询</a:t>
            </a:r>
            <a:r>
              <a:rPr lang="en-US" altLang="zh-CN" dirty="0"/>
              <a:t>HBase</a:t>
            </a:r>
            <a:r>
              <a:rPr lang="zh-CN" altLang="zh-CN" dirty="0"/>
              <a:t>；否则对</a:t>
            </a:r>
            <a:r>
              <a:rPr lang="en-US" altLang="zh-CN" dirty="0"/>
              <a:t>HBase</a:t>
            </a:r>
            <a:r>
              <a:rPr lang="zh-CN" altLang="zh-CN" dirty="0"/>
              <a:t>发起读请求查询，然后在应用程序中将查询结果缓存起来。至于缓存的替换策略，可以考虑</a:t>
            </a:r>
            <a:r>
              <a:rPr lang="en-US" altLang="zh-CN" dirty="0"/>
              <a:t>LRU</a:t>
            </a:r>
            <a:r>
              <a:rPr lang="zh-CN" altLang="zh-CN" dirty="0"/>
              <a:t>等常用的策略。</a:t>
            </a:r>
          </a:p>
          <a:p>
            <a:pPr lvl="1"/>
            <a:r>
              <a:rPr lang="zh-CN" altLang="zh-CN" dirty="0"/>
              <a:t>（</a:t>
            </a:r>
            <a:r>
              <a:rPr lang="en-US" altLang="zh-CN" dirty="0"/>
              <a:t>5</a:t>
            </a:r>
            <a:r>
              <a:rPr lang="zh-CN" altLang="zh-CN" dirty="0"/>
              <a:t>）块缓存：</a:t>
            </a:r>
            <a:r>
              <a:rPr lang="en-US" altLang="zh-CN" dirty="0"/>
              <a:t>HBase</a:t>
            </a:r>
            <a:r>
              <a:rPr lang="zh-CN" altLang="zh-CN" dirty="0"/>
              <a:t>上</a:t>
            </a:r>
            <a:r>
              <a:rPr lang="en-US" altLang="zh-CN" dirty="0" err="1"/>
              <a:t>Regionserver</a:t>
            </a:r>
            <a:r>
              <a:rPr lang="zh-CN" altLang="zh-CN" dirty="0"/>
              <a:t>的内存分为两个部分，一部分作为</a:t>
            </a:r>
            <a:r>
              <a:rPr lang="en-US" altLang="zh-CN" dirty="0" err="1"/>
              <a:t>MemStore</a:t>
            </a:r>
            <a:r>
              <a:rPr lang="zh-CN" altLang="zh-CN" dirty="0"/>
              <a:t>，主要用来写；另外一部分作为</a:t>
            </a:r>
            <a:r>
              <a:rPr lang="en-US" altLang="zh-CN" dirty="0" err="1"/>
              <a:t>BlockCache</a:t>
            </a:r>
            <a:r>
              <a:rPr lang="zh-CN" altLang="zh-CN" dirty="0"/>
              <a:t>，主要用于读。写请求会先写入</a:t>
            </a:r>
            <a:r>
              <a:rPr lang="en-US" altLang="zh-CN" dirty="0" err="1"/>
              <a:t>MemStore</a:t>
            </a:r>
            <a:r>
              <a:rPr lang="zh-CN" altLang="zh-CN" dirty="0"/>
              <a:t>，</a:t>
            </a:r>
            <a:r>
              <a:rPr lang="en-US" altLang="zh-CN" dirty="0" err="1"/>
              <a:t>Regionserver</a:t>
            </a:r>
            <a:r>
              <a:rPr lang="zh-CN" altLang="zh-CN" dirty="0"/>
              <a:t>会给每个</a:t>
            </a:r>
            <a:r>
              <a:rPr lang="en-US" altLang="zh-CN" dirty="0"/>
              <a:t>Region</a:t>
            </a:r>
            <a:r>
              <a:rPr lang="zh-CN" altLang="zh-CN" dirty="0"/>
              <a:t>提供一个</a:t>
            </a:r>
            <a:r>
              <a:rPr lang="en-US" altLang="zh-CN" dirty="0" err="1"/>
              <a:t>MemStore</a:t>
            </a:r>
            <a:r>
              <a:rPr lang="zh-CN" altLang="zh-CN" dirty="0"/>
              <a:t>，当</a:t>
            </a:r>
            <a:r>
              <a:rPr lang="en-US" altLang="zh-CN" dirty="0" err="1"/>
              <a:t>MemStore</a:t>
            </a:r>
            <a:r>
              <a:rPr lang="zh-CN" altLang="zh-CN" dirty="0"/>
              <a:t>满</a:t>
            </a:r>
            <a:r>
              <a:rPr lang="en-US" altLang="zh-CN" dirty="0"/>
              <a:t>64MB</a:t>
            </a:r>
            <a:r>
              <a:rPr lang="zh-CN" altLang="zh-CN" dirty="0"/>
              <a:t>以后，会启动</a:t>
            </a:r>
            <a:r>
              <a:rPr lang="en-US" altLang="zh-CN" dirty="0"/>
              <a:t>flush</a:t>
            </a:r>
            <a:r>
              <a:rPr lang="zh-CN" altLang="zh-CN" dirty="0"/>
              <a:t>刷新到磁盘。</a:t>
            </a:r>
          </a:p>
        </p:txBody>
      </p:sp>
    </p:spTree>
    <p:extLst>
      <p:ext uri="{BB962C8B-B14F-4D97-AF65-F5344CB8AC3E}">
        <p14:creationId xmlns:p14="http://schemas.microsoft.com/office/powerpoint/2010/main" val="1775532578"/>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9181-6AF2-4FE1-A882-88BD379614C5}"/>
              </a:ext>
            </a:extLst>
          </p:cNvPr>
          <p:cNvSpPr>
            <a:spLocks noGrp="1"/>
          </p:cNvSpPr>
          <p:nvPr>
            <p:ph type="title"/>
          </p:nvPr>
        </p:nvSpPr>
        <p:spPr/>
        <p:txBody>
          <a:bodyPr/>
          <a:lstStyle/>
          <a:p>
            <a:r>
              <a:rPr lang="en-US" altLang="zh-CN" dirty="0"/>
              <a:t>7.8  HBase</a:t>
            </a:r>
            <a:r>
              <a:rPr lang="zh-CN" altLang="en-US" dirty="0"/>
              <a:t>性能优化</a:t>
            </a:r>
          </a:p>
        </p:txBody>
      </p:sp>
      <p:sp>
        <p:nvSpPr>
          <p:cNvPr id="3" name="内容占位符 2">
            <a:extLst>
              <a:ext uri="{FF2B5EF4-FFF2-40B4-BE49-F238E27FC236}">
                <a16:creationId xmlns:a16="http://schemas.microsoft.com/office/drawing/2014/main" id="{8ABBA40C-D0EE-4D5A-A13D-037BB960D073}"/>
              </a:ext>
            </a:extLst>
          </p:cNvPr>
          <p:cNvSpPr>
            <a:spLocks noGrp="1"/>
          </p:cNvSpPr>
          <p:nvPr>
            <p:ph idx="1"/>
          </p:nvPr>
        </p:nvSpPr>
        <p:spPr/>
        <p:txBody>
          <a:bodyPr>
            <a:normAutofit fontScale="77500" lnSpcReduction="20000"/>
          </a:bodyPr>
          <a:lstStyle/>
          <a:p>
            <a:r>
              <a:rPr lang="en-US" altLang="zh-CN" dirty="0"/>
              <a:t>7.8.3  HBase</a:t>
            </a:r>
            <a:r>
              <a:rPr lang="zh-CN" altLang="en-US" dirty="0"/>
              <a:t>参数设置优化</a:t>
            </a:r>
          </a:p>
          <a:p>
            <a:pPr lvl="1"/>
            <a:r>
              <a:rPr lang="zh-CN" altLang="en-US" dirty="0"/>
              <a:t>创建表的时候，可以通过</a:t>
            </a:r>
            <a:r>
              <a:rPr lang="en-US" altLang="zh-CN" dirty="0" err="1"/>
              <a:t>HColumnDescriptor.setInMemory</a:t>
            </a:r>
            <a:r>
              <a:rPr lang="en-US" altLang="zh-CN" dirty="0"/>
              <a:t>(true)</a:t>
            </a:r>
            <a:r>
              <a:rPr lang="zh-CN" altLang="en-US" dirty="0"/>
              <a:t>将表放到</a:t>
            </a:r>
            <a:r>
              <a:rPr lang="en-US" altLang="zh-CN" dirty="0" err="1"/>
              <a:t>RegionServer</a:t>
            </a:r>
            <a:r>
              <a:rPr lang="zh-CN" altLang="en-US" dirty="0"/>
              <a:t>的缓存中，保证在读取的时候被缓存命中；通过</a:t>
            </a:r>
            <a:r>
              <a:rPr lang="en-US" altLang="zh-CN" dirty="0" err="1"/>
              <a:t>HColumnDescriptor.setMaxVersions</a:t>
            </a:r>
            <a:r>
              <a:rPr lang="en-US" altLang="zh-CN" dirty="0"/>
              <a:t>(int </a:t>
            </a:r>
            <a:r>
              <a:rPr lang="en-US" altLang="zh-CN" dirty="0" err="1"/>
              <a:t>maxVersions</a:t>
            </a:r>
            <a:r>
              <a:rPr lang="en-US" altLang="zh-CN" dirty="0"/>
              <a:t>)</a:t>
            </a:r>
            <a:r>
              <a:rPr lang="zh-CN" altLang="en-US" dirty="0"/>
              <a:t>设置表中数据的最大版本，如果只需要保存最新版本的数据，那么可以设置</a:t>
            </a:r>
            <a:r>
              <a:rPr lang="en-US" altLang="zh-CN" dirty="0" err="1"/>
              <a:t>setMaxVersions</a:t>
            </a:r>
            <a:r>
              <a:rPr lang="en-US" altLang="zh-CN" dirty="0"/>
              <a:t>(1)</a:t>
            </a:r>
            <a:r>
              <a:rPr lang="zh-CN" altLang="en-US" dirty="0"/>
              <a:t>；通过</a:t>
            </a:r>
            <a:r>
              <a:rPr lang="en-US" altLang="zh-CN" dirty="0" err="1"/>
              <a:t>HColumnDescriptor.setTimeToLive</a:t>
            </a:r>
            <a:r>
              <a:rPr lang="en-US" altLang="zh-CN" dirty="0"/>
              <a:t>(int </a:t>
            </a:r>
            <a:r>
              <a:rPr lang="en-US" altLang="zh-CN" dirty="0" err="1"/>
              <a:t>timeToLive</a:t>
            </a:r>
            <a:r>
              <a:rPr lang="en-US" altLang="zh-CN" dirty="0"/>
              <a:t>)</a:t>
            </a:r>
            <a:r>
              <a:rPr lang="zh-CN" altLang="en-US" dirty="0"/>
              <a:t>设置表中数据的存储生命期，过期数据将自动被删除，例如如果只需要存储最近两天的数据，那么可以设置</a:t>
            </a:r>
            <a:r>
              <a:rPr lang="en-US" altLang="zh-CN" dirty="0" err="1"/>
              <a:t>setTimeToLive</a:t>
            </a:r>
            <a:r>
              <a:rPr lang="en-US" altLang="zh-CN" dirty="0"/>
              <a:t>(2 * 24 * 60 * 60)</a:t>
            </a:r>
            <a:r>
              <a:rPr lang="zh-CN" altLang="en-US" dirty="0"/>
              <a:t>。</a:t>
            </a:r>
          </a:p>
          <a:p>
            <a:pPr lvl="1"/>
            <a:r>
              <a:rPr lang="zh-CN" altLang="en-US" dirty="0"/>
              <a:t>当</a:t>
            </a:r>
            <a:r>
              <a:rPr lang="en-US" altLang="zh-CN" dirty="0" err="1"/>
              <a:t>MemStore</a:t>
            </a:r>
            <a:r>
              <a:rPr lang="zh-CN" altLang="en-US" dirty="0"/>
              <a:t>的总大小超过限制（</a:t>
            </a:r>
            <a:r>
              <a:rPr lang="en-US" altLang="zh-CN" dirty="0" err="1"/>
              <a:t>heapsize</a:t>
            </a:r>
            <a:r>
              <a:rPr lang="en-US" altLang="zh-CN" dirty="0"/>
              <a:t> * </a:t>
            </a:r>
            <a:r>
              <a:rPr lang="en-US" altLang="zh-CN" dirty="0" err="1"/>
              <a:t>hbase.regionserver.global.memstore.upperLimit</a:t>
            </a:r>
            <a:r>
              <a:rPr lang="en-US" altLang="zh-CN" dirty="0"/>
              <a:t> * 0.9</a:t>
            </a:r>
            <a:r>
              <a:rPr lang="zh-CN" altLang="en-US" dirty="0"/>
              <a:t>）时，会强行启动</a:t>
            </a:r>
            <a:r>
              <a:rPr lang="en-US" altLang="zh-CN" dirty="0"/>
              <a:t>flush</a:t>
            </a:r>
            <a:r>
              <a:rPr lang="zh-CN" altLang="en-US" dirty="0"/>
              <a:t>进程，从最大的</a:t>
            </a:r>
            <a:r>
              <a:rPr lang="en-US" altLang="zh-CN" dirty="0" err="1"/>
              <a:t>MemStore</a:t>
            </a:r>
            <a:r>
              <a:rPr lang="zh-CN" altLang="en-US" dirty="0"/>
              <a:t>开始</a:t>
            </a:r>
            <a:r>
              <a:rPr lang="en-US" altLang="zh-CN" dirty="0"/>
              <a:t>flush</a:t>
            </a:r>
            <a:r>
              <a:rPr lang="zh-CN" altLang="en-US" dirty="0"/>
              <a:t>直到低于限制。读请求先到</a:t>
            </a:r>
            <a:r>
              <a:rPr lang="en-US" altLang="zh-CN" dirty="0" err="1"/>
              <a:t>MemStore</a:t>
            </a:r>
            <a:r>
              <a:rPr lang="zh-CN" altLang="en-US" dirty="0"/>
              <a:t>中查数据，查不到就到</a:t>
            </a:r>
            <a:r>
              <a:rPr lang="en-US" altLang="zh-CN" dirty="0" err="1"/>
              <a:t>BlockCache</a:t>
            </a:r>
            <a:r>
              <a:rPr lang="zh-CN" altLang="en-US" dirty="0"/>
              <a:t>中查，再查不到就会到磁盘上读，并把读的结果放入</a:t>
            </a:r>
            <a:r>
              <a:rPr lang="en-US" altLang="zh-CN" dirty="0" err="1"/>
              <a:t>BlockCache</a:t>
            </a:r>
            <a:r>
              <a:rPr lang="zh-CN" altLang="en-US" dirty="0"/>
              <a:t>。由于</a:t>
            </a:r>
            <a:r>
              <a:rPr lang="en-US" altLang="zh-CN" dirty="0" err="1"/>
              <a:t>BlockCache</a:t>
            </a:r>
            <a:r>
              <a:rPr lang="zh-CN" altLang="en-US" dirty="0"/>
              <a:t>采用的是</a:t>
            </a:r>
            <a:r>
              <a:rPr lang="en-US" altLang="zh-CN" dirty="0"/>
              <a:t>LRU</a:t>
            </a:r>
            <a:r>
              <a:rPr lang="zh-CN" altLang="en-US" dirty="0"/>
              <a:t>策略，因此</a:t>
            </a:r>
            <a:r>
              <a:rPr lang="en-US" altLang="zh-CN" dirty="0" err="1"/>
              <a:t>BlockCache</a:t>
            </a:r>
            <a:r>
              <a:rPr lang="zh-CN" altLang="en-US" dirty="0"/>
              <a:t>达到上限（</a:t>
            </a:r>
            <a:r>
              <a:rPr lang="en-US" altLang="zh-CN" dirty="0" err="1"/>
              <a:t>heapsize</a:t>
            </a:r>
            <a:r>
              <a:rPr lang="en-US" altLang="zh-CN" dirty="0"/>
              <a:t> * </a:t>
            </a:r>
            <a:r>
              <a:rPr lang="en-US" altLang="zh-CN" dirty="0" err="1"/>
              <a:t>hfile.block.cache.size</a:t>
            </a:r>
            <a:r>
              <a:rPr lang="en-US" altLang="zh-CN" dirty="0"/>
              <a:t> * 0.85</a:t>
            </a:r>
            <a:r>
              <a:rPr lang="zh-CN" altLang="en-US" dirty="0"/>
              <a:t>）后，会启动淘汰机制，淘汰掉最老的一批数据。</a:t>
            </a:r>
          </a:p>
          <a:p>
            <a:pPr lvl="1"/>
            <a:r>
              <a:rPr lang="zh-CN" altLang="en-US" dirty="0"/>
              <a:t>一个</a:t>
            </a:r>
            <a:r>
              <a:rPr lang="en-US" altLang="zh-CN" dirty="0" err="1"/>
              <a:t>RegionServer</a:t>
            </a:r>
            <a:r>
              <a:rPr lang="zh-CN" altLang="en-US" dirty="0"/>
              <a:t>上有一个</a:t>
            </a:r>
            <a:r>
              <a:rPr lang="en-US" altLang="zh-CN" dirty="0" err="1"/>
              <a:t>BlockCache</a:t>
            </a:r>
            <a:r>
              <a:rPr lang="zh-CN" altLang="en-US" dirty="0"/>
              <a:t>和</a:t>
            </a:r>
            <a:r>
              <a:rPr lang="en-US" altLang="zh-CN" dirty="0"/>
              <a:t>N</a:t>
            </a:r>
            <a:r>
              <a:rPr lang="zh-CN" altLang="en-US" dirty="0"/>
              <a:t>个</a:t>
            </a:r>
            <a:r>
              <a:rPr lang="en-US" altLang="zh-CN" dirty="0" err="1"/>
              <a:t>MemStore</a:t>
            </a:r>
            <a:r>
              <a:rPr lang="zh-CN" altLang="en-US" dirty="0"/>
              <a:t>，它们的大小之和不能大于等于</a:t>
            </a:r>
            <a:r>
              <a:rPr lang="en-US" altLang="zh-CN" dirty="0" err="1"/>
              <a:t>heapsize</a:t>
            </a:r>
            <a:r>
              <a:rPr lang="en-US" altLang="zh-CN" dirty="0"/>
              <a:t> * 0.8</a:t>
            </a:r>
            <a:r>
              <a:rPr lang="zh-CN" altLang="en-US" dirty="0"/>
              <a:t>，否则</a:t>
            </a:r>
            <a:r>
              <a:rPr lang="en-US" altLang="zh-CN" dirty="0"/>
              <a:t>HBase</a:t>
            </a:r>
            <a:r>
              <a:rPr lang="zh-CN" altLang="en-US" dirty="0"/>
              <a:t>不能启动。默认</a:t>
            </a:r>
            <a:r>
              <a:rPr lang="en-US" altLang="zh-CN" dirty="0" err="1"/>
              <a:t>BlockCache</a:t>
            </a:r>
            <a:r>
              <a:rPr lang="zh-CN" altLang="en-US" dirty="0"/>
              <a:t>为</a:t>
            </a:r>
            <a:r>
              <a:rPr lang="en-US" altLang="zh-CN" dirty="0"/>
              <a:t>0.2</a:t>
            </a:r>
            <a:r>
              <a:rPr lang="zh-CN" altLang="en-US" dirty="0"/>
              <a:t>，而</a:t>
            </a:r>
            <a:r>
              <a:rPr lang="en-US" altLang="zh-CN" dirty="0" err="1"/>
              <a:t>MemStore</a:t>
            </a:r>
            <a:r>
              <a:rPr lang="zh-CN" altLang="en-US" dirty="0"/>
              <a:t>为</a:t>
            </a:r>
            <a:r>
              <a:rPr lang="en-US" altLang="zh-CN" dirty="0"/>
              <a:t>0.4</a:t>
            </a:r>
            <a:r>
              <a:rPr lang="zh-CN" altLang="en-US" dirty="0"/>
              <a:t>。对于注重读响应时间的系统，可以将</a:t>
            </a:r>
            <a:r>
              <a:rPr lang="en-US" altLang="zh-CN" dirty="0" err="1"/>
              <a:t>BlockCache</a:t>
            </a:r>
            <a:r>
              <a:rPr lang="zh-CN" altLang="en-US" dirty="0"/>
              <a:t>设大些，比如设置</a:t>
            </a:r>
            <a:r>
              <a:rPr lang="en-US" altLang="zh-CN" dirty="0" err="1"/>
              <a:t>BlockCache</a:t>
            </a:r>
            <a:r>
              <a:rPr lang="en-US" altLang="zh-CN" dirty="0"/>
              <a:t> = 0.4</a:t>
            </a:r>
            <a:r>
              <a:rPr lang="zh-CN" altLang="en-US" dirty="0"/>
              <a:t>，</a:t>
            </a:r>
            <a:r>
              <a:rPr lang="en-US" altLang="zh-CN" dirty="0" err="1"/>
              <a:t>MemStore</a:t>
            </a:r>
            <a:r>
              <a:rPr lang="en-US" altLang="zh-CN" dirty="0"/>
              <a:t> = 0.4</a:t>
            </a:r>
            <a:r>
              <a:rPr lang="zh-CN" altLang="en-US" dirty="0"/>
              <a:t>，以加大缓存的命中率。</a:t>
            </a:r>
          </a:p>
        </p:txBody>
      </p:sp>
    </p:spTree>
    <p:extLst>
      <p:ext uri="{BB962C8B-B14F-4D97-AF65-F5344CB8AC3E}">
        <p14:creationId xmlns:p14="http://schemas.microsoft.com/office/powerpoint/2010/main" val="2766559962"/>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85000" lnSpcReduction="20000"/>
          </a:bodyPr>
          <a:lstStyle/>
          <a:p>
            <a:r>
              <a:rPr lang="en-US" altLang="zh-CN" dirty="0"/>
              <a:t>1. </a:t>
            </a:r>
            <a:r>
              <a:rPr lang="zh-CN" altLang="en-US" dirty="0"/>
              <a:t>了解</a:t>
            </a:r>
            <a:r>
              <a:rPr lang="en-US" altLang="zh-CN" dirty="0"/>
              <a:t>NoSQL</a:t>
            </a:r>
            <a:r>
              <a:rPr lang="zh-CN" altLang="en-US" dirty="0"/>
              <a:t>数据库的特点和四种类型。</a:t>
            </a:r>
            <a:endParaRPr lang="en-US" altLang="zh-CN" dirty="0"/>
          </a:p>
          <a:p>
            <a:r>
              <a:rPr lang="en-US" altLang="zh-CN" dirty="0"/>
              <a:t>2. </a:t>
            </a:r>
            <a:r>
              <a:rPr lang="zh-CN" altLang="en-US" dirty="0"/>
              <a:t>了解</a:t>
            </a:r>
            <a:r>
              <a:rPr lang="en-US" altLang="zh-CN" dirty="0"/>
              <a:t>HBase</a:t>
            </a:r>
            <a:r>
              <a:rPr lang="zh-CN" altLang="en-US" dirty="0"/>
              <a:t>的发展历程、特点。</a:t>
            </a:r>
            <a:endParaRPr lang="en-US" altLang="zh-CN" dirty="0"/>
          </a:p>
          <a:p>
            <a:r>
              <a:rPr lang="en-US" altLang="zh-CN" dirty="0"/>
              <a:t>3. </a:t>
            </a:r>
            <a:r>
              <a:rPr lang="zh-CN" altLang="en-US" dirty="0"/>
              <a:t>理解</a:t>
            </a:r>
            <a:r>
              <a:rPr lang="en-US" altLang="zh-CN" dirty="0"/>
              <a:t>HBase</a:t>
            </a:r>
            <a:r>
              <a:rPr lang="zh-CN" altLang="en-US" dirty="0"/>
              <a:t>逻辑模型、物理模型，理解</a:t>
            </a:r>
            <a:r>
              <a:rPr lang="en-US" altLang="zh-CN" dirty="0"/>
              <a:t>HBase</a:t>
            </a:r>
            <a:r>
              <a:rPr lang="zh-CN" altLang="en-US" dirty="0"/>
              <a:t>元数据表</a:t>
            </a:r>
            <a:r>
              <a:rPr lang="en-US" altLang="zh-CN" dirty="0"/>
              <a:t>-ROOT-</a:t>
            </a:r>
            <a:r>
              <a:rPr lang="zh-CN" altLang="en-US" dirty="0"/>
              <a:t>和</a:t>
            </a:r>
            <a:r>
              <a:rPr lang="en-US" altLang="zh-CN" dirty="0"/>
              <a:t>.META.</a:t>
            </a:r>
            <a:r>
              <a:rPr lang="zh-CN" altLang="en-US" dirty="0"/>
              <a:t>。</a:t>
            </a:r>
            <a:endParaRPr lang="en-US" altLang="zh-CN" dirty="0"/>
          </a:p>
          <a:p>
            <a:r>
              <a:rPr lang="en-US" altLang="zh-CN" dirty="0"/>
              <a:t>4. </a:t>
            </a:r>
            <a:r>
              <a:rPr lang="zh-CN" altLang="en-US" dirty="0"/>
              <a:t>理解</a:t>
            </a:r>
            <a:r>
              <a:rPr lang="en-US" altLang="zh-CN" dirty="0"/>
              <a:t>HBase</a:t>
            </a:r>
            <a:r>
              <a:rPr lang="zh-CN" altLang="en-US" dirty="0"/>
              <a:t>的体系架构，理解</a:t>
            </a:r>
            <a:r>
              <a:rPr lang="en-US" altLang="zh-CN" dirty="0"/>
              <a:t>HBase</a:t>
            </a:r>
            <a:r>
              <a:rPr lang="zh-CN" altLang="en-US" dirty="0"/>
              <a:t>组件</a:t>
            </a:r>
            <a:r>
              <a:rPr lang="en-US" altLang="zh-CN" dirty="0" err="1"/>
              <a:t>HMaster</a:t>
            </a:r>
            <a:r>
              <a:rPr lang="zh-CN" altLang="en-US" dirty="0"/>
              <a:t>、</a:t>
            </a:r>
            <a:r>
              <a:rPr lang="en-US" altLang="zh-CN" dirty="0" err="1"/>
              <a:t>HRegionServer</a:t>
            </a:r>
            <a:r>
              <a:rPr lang="zh-CN" altLang="en-US" dirty="0"/>
              <a:t>、</a:t>
            </a:r>
            <a:r>
              <a:rPr lang="en-US" altLang="zh-CN" dirty="0" err="1"/>
              <a:t>Hregion</a:t>
            </a:r>
            <a:r>
              <a:rPr lang="zh-CN" altLang="en-US" dirty="0"/>
              <a:t>、</a:t>
            </a:r>
            <a:r>
              <a:rPr lang="en-US" altLang="zh-CN" dirty="0"/>
              <a:t>ZooKeeper</a:t>
            </a:r>
            <a:r>
              <a:rPr lang="zh-CN" altLang="en-US" dirty="0"/>
              <a:t>等的作用。</a:t>
            </a:r>
            <a:endParaRPr lang="en-US" altLang="zh-CN" dirty="0"/>
          </a:p>
          <a:p>
            <a:r>
              <a:rPr lang="en-US" altLang="zh-CN" dirty="0"/>
              <a:t>5. </a:t>
            </a:r>
            <a:r>
              <a:rPr lang="zh-CN" altLang="en-US" dirty="0"/>
              <a:t>理解</a:t>
            </a:r>
            <a:r>
              <a:rPr lang="en-US" altLang="zh-CN" dirty="0"/>
              <a:t>HBase</a:t>
            </a:r>
            <a:r>
              <a:rPr lang="zh-CN" altLang="en-US" dirty="0"/>
              <a:t>运行机制。</a:t>
            </a:r>
            <a:endParaRPr lang="en-US" altLang="zh-CN" dirty="0"/>
          </a:p>
          <a:p>
            <a:r>
              <a:rPr lang="en-US" altLang="zh-CN" dirty="0"/>
              <a:t>6. </a:t>
            </a:r>
            <a:r>
              <a:rPr lang="zh-CN" altLang="en-US" dirty="0"/>
              <a:t>理解</a:t>
            </a:r>
            <a:r>
              <a:rPr lang="en-US" altLang="zh-CN" dirty="0"/>
              <a:t>HBase</a:t>
            </a:r>
            <a:r>
              <a:rPr lang="zh-CN" altLang="en-US" dirty="0"/>
              <a:t>运行所需系统环境、运行模式，熟练掌握部署</a:t>
            </a:r>
            <a:r>
              <a:rPr lang="en-US" altLang="zh-CN" dirty="0"/>
              <a:t>HBase</a:t>
            </a:r>
            <a:r>
              <a:rPr lang="zh-CN" altLang="en-US" dirty="0"/>
              <a:t>集群：规划集群、获取安装、配置、启动、验证等。</a:t>
            </a:r>
            <a:endParaRPr lang="en-US" altLang="zh-CN" dirty="0"/>
          </a:p>
          <a:p>
            <a:r>
              <a:rPr lang="en-US" altLang="zh-CN" dirty="0"/>
              <a:t>7. </a:t>
            </a:r>
            <a:r>
              <a:rPr lang="zh-CN" altLang="en-US" dirty="0"/>
              <a:t>了解</a:t>
            </a:r>
            <a:r>
              <a:rPr lang="en-US" altLang="zh-CN" dirty="0"/>
              <a:t>HBase Web UI</a:t>
            </a:r>
            <a:r>
              <a:rPr lang="zh-CN" altLang="en-US" dirty="0"/>
              <a:t>的使用，熟练掌握</a:t>
            </a:r>
            <a:r>
              <a:rPr lang="en-US" altLang="zh-CN" dirty="0"/>
              <a:t>HBase Shell</a:t>
            </a:r>
            <a:r>
              <a:rPr lang="zh-CN" altLang="en-US" dirty="0"/>
              <a:t>常用命令的使用，了解</a:t>
            </a:r>
            <a:r>
              <a:rPr lang="en-US" altLang="zh-CN" dirty="0"/>
              <a:t>HBase Java API</a:t>
            </a:r>
            <a:r>
              <a:rPr lang="zh-CN" altLang="en-US" dirty="0"/>
              <a:t>编程和在</a:t>
            </a:r>
            <a:r>
              <a:rPr lang="en-US" altLang="zh-CN" dirty="0"/>
              <a:t>HBase</a:t>
            </a:r>
            <a:r>
              <a:rPr lang="zh-CN" altLang="en-US" dirty="0"/>
              <a:t>中使用</a:t>
            </a:r>
            <a:r>
              <a:rPr lang="en-US" altLang="zh-CN" dirty="0"/>
              <a:t>MapReduce</a:t>
            </a:r>
            <a:r>
              <a:rPr lang="zh-CN" altLang="en-US" dirty="0"/>
              <a:t>。</a:t>
            </a:r>
            <a:endParaRPr lang="en-US" altLang="zh-CN" dirty="0"/>
          </a:p>
          <a:p>
            <a:r>
              <a:rPr lang="en-US" altLang="zh-CN" dirty="0"/>
              <a:t>8. </a:t>
            </a:r>
            <a:r>
              <a:rPr lang="zh-CN" altLang="en-US" dirty="0"/>
              <a:t>了解</a:t>
            </a:r>
            <a:r>
              <a:rPr lang="en-US" altLang="zh-CN" dirty="0"/>
              <a:t>HBase</a:t>
            </a:r>
            <a:r>
              <a:rPr lang="zh-CN" altLang="en-US" dirty="0"/>
              <a:t>的性能优化方法。</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E500B-12F4-4D55-9081-5476973C934F}"/>
              </a:ext>
            </a:extLst>
          </p:cNvPr>
          <p:cNvSpPr>
            <a:spLocks noGrp="1"/>
          </p:cNvSpPr>
          <p:nvPr>
            <p:ph type="title"/>
          </p:nvPr>
        </p:nvSpPr>
        <p:spPr/>
        <p:txBody>
          <a:bodyPr/>
          <a:lstStyle/>
          <a:p>
            <a:r>
              <a:rPr lang="en-US" altLang="zh-CN" dirty="0"/>
              <a:t>【</a:t>
            </a:r>
            <a:r>
              <a:rPr lang="zh-CN" altLang="en-US" dirty="0"/>
              <a:t>实例：</a:t>
            </a:r>
            <a:r>
              <a:rPr lang="zh-CN" altLang="zh-CN" dirty="0"/>
              <a:t>存储网页内容的</a:t>
            </a:r>
            <a:r>
              <a:rPr lang="en-US" altLang="zh-CN" dirty="0"/>
              <a:t>HBase</a:t>
            </a:r>
            <a:r>
              <a:rPr lang="zh-CN" altLang="zh-CN" dirty="0"/>
              <a:t>逻辑视图</a:t>
            </a:r>
            <a:r>
              <a:rPr lang="en-US" altLang="zh-CN" dirty="0"/>
              <a:t>】</a:t>
            </a:r>
            <a:endParaRPr lang="zh-CN" altLang="en-US" dirty="0"/>
          </a:p>
        </p:txBody>
      </p:sp>
      <p:sp>
        <p:nvSpPr>
          <p:cNvPr id="3" name="内容占位符 2">
            <a:extLst>
              <a:ext uri="{FF2B5EF4-FFF2-40B4-BE49-F238E27FC236}">
                <a16:creationId xmlns:a16="http://schemas.microsoft.com/office/drawing/2014/main" id="{5061492F-A010-4748-9B35-FB7AAA53A587}"/>
              </a:ext>
            </a:extLst>
          </p:cNvPr>
          <p:cNvSpPr>
            <a:spLocks noGrp="1"/>
          </p:cNvSpPr>
          <p:nvPr>
            <p:ph idx="1"/>
          </p:nvPr>
        </p:nvSpPr>
        <p:spPr/>
        <p:txBody>
          <a:bodyPr/>
          <a:lstStyle/>
          <a:p>
            <a:r>
              <a:rPr lang="zh-CN" altLang="zh-CN" dirty="0"/>
              <a:t>其中，行键</a:t>
            </a:r>
            <a:r>
              <a:rPr lang="en-US" altLang="zh-CN" dirty="0"/>
              <a:t>Row Key</a:t>
            </a:r>
            <a:r>
              <a:rPr lang="zh-CN" altLang="zh-CN" dirty="0"/>
              <a:t>为网址的逆序，这样可以将相同域名的网页存放在相邻的物理位置，</a:t>
            </a:r>
            <a:r>
              <a:rPr lang="en-US" altLang="zh-CN" dirty="0"/>
              <a:t>Timestamp</a:t>
            </a:r>
            <a:r>
              <a:rPr lang="zh-CN" altLang="zh-CN" dirty="0"/>
              <a:t>表示网页的历史版本，列</a:t>
            </a:r>
            <a:r>
              <a:rPr lang="en-US" altLang="zh-CN" dirty="0"/>
              <a:t>Column</a:t>
            </a:r>
            <a:r>
              <a:rPr lang="zh-CN" altLang="zh-CN" dirty="0"/>
              <a:t>包含了</a:t>
            </a:r>
            <a:r>
              <a:rPr lang="en-US" altLang="zh-CN" dirty="0"/>
              <a:t>3</a:t>
            </a:r>
            <a:r>
              <a:rPr lang="zh-CN" altLang="zh-CN" dirty="0"/>
              <a:t>个列族，注意某些单元值可以为空。</a:t>
            </a:r>
          </a:p>
          <a:p>
            <a:endParaRPr lang="zh-CN" altLang="en-US" dirty="0"/>
          </a:p>
        </p:txBody>
      </p:sp>
      <p:graphicFrame>
        <p:nvGraphicFramePr>
          <p:cNvPr id="4" name="内容占位符 3">
            <a:extLst>
              <a:ext uri="{FF2B5EF4-FFF2-40B4-BE49-F238E27FC236}">
                <a16:creationId xmlns:a16="http://schemas.microsoft.com/office/drawing/2014/main" id="{F4C77A0C-F9F3-4901-91AF-DADE9C153A01}"/>
              </a:ext>
            </a:extLst>
          </p:cNvPr>
          <p:cNvGraphicFramePr>
            <a:graphicFrameLocks/>
          </p:cNvGraphicFramePr>
          <p:nvPr>
            <p:extLst>
              <p:ext uri="{D42A27DB-BD31-4B8C-83A1-F6EECF244321}">
                <p14:modId xmlns:p14="http://schemas.microsoft.com/office/powerpoint/2010/main" val="1112804560"/>
              </p:ext>
            </p:extLst>
          </p:nvPr>
        </p:nvGraphicFramePr>
        <p:xfrm>
          <a:off x="628649" y="2746549"/>
          <a:ext cx="7886699" cy="1645920"/>
        </p:xfrm>
        <a:graphic>
          <a:graphicData uri="http://schemas.openxmlformats.org/drawingml/2006/table">
            <a:tbl>
              <a:tblPr firstRow="1" firstCol="1" bandRow="1">
                <a:tableStyleId>{5C22544A-7EE6-4342-B048-85BDC9FD1C3A}</a:tableStyleId>
              </a:tblPr>
              <a:tblGrid>
                <a:gridCol w="1832053">
                  <a:extLst>
                    <a:ext uri="{9D8B030D-6E8A-4147-A177-3AD203B41FA5}">
                      <a16:colId xmlns:a16="http://schemas.microsoft.com/office/drawing/2014/main" val="4241119131"/>
                    </a:ext>
                  </a:extLst>
                </a:gridCol>
                <a:gridCol w="602166">
                  <a:extLst>
                    <a:ext uri="{9D8B030D-6E8A-4147-A177-3AD203B41FA5}">
                      <a16:colId xmlns:a16="http://schemas.microsoft.com/office/drawing/2014/main" val="4180945336"/>
                    </a:ext>
                  </a:extLst>
                </a:gridCol>
                <a:gridCol w="2768525">
                  <a:extLst>
                    <a:ext uri="{9D8B030D-6E8A-4147-A177-3AD203B41FA5}">
                      <a16:colId xmlns:a16="http://schemas.microsoft.com/office/drawing/2014/main" val="811484574"/>
                    </a:ext>
                  </a:extLst>
                </a:gridCol>
                <a:gridCol w="1625666">
                  <a:extLst>
                    <a:ext uri="{9D8B030D-6E8A-4147-A177-3AD203B41FA5}">
                      <a16:colId xmlns:a16="http://schemas.microsoft.com/office/drawing/2014/main" val="515466202"/>
                    </a:ext>
                  </a:extLst>
                </a:gridCol>
                <a:gridCol w="1058289">
                  <a:extLst>
                    <a:ext uri="{9D8B030D-6E8A-4147-A177-3AD203B41FA5}">
                      <a16:colId xmlns:a16="http://schemas.microsoft.com/office/drawing/2014/main" val="86314216"/>
                    </a:ext>
                  </a:extLst>
                </a:gridCol>
              </a:tblGrid>
              <a:tr h="0">
                <a:tc rowSpan="2">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行键</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rowSpan="2">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时间戳</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gridSpan="3">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09469683"/>
                  </a:ext>
                </a:extLst>
              </a:tr>
              <a:tr h="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contents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anchor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mime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63726632"/>
                  </a:ext>
                </a:extLst>
              </a:tr>
              <a:tr h="0">
                <a:tc rowSpan="4">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"cn.edu.xinjing.www"</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t4</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contents:html="&lt;html&gt;c4&lt;/html&gt;"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anchor:xijing.edu.cn="…"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95572795"/>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t3</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contents:html="&lt;html&gt;c3&lt;/html&gt;"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anchor:xijing.cn="…"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97909983"/>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contents:html="&lt;html&gt;c2&lt;/html&gt;"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38362207"/>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t1</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err="1">
                          <a:effectLst/>
                          <a:latin typeface="微软雅黑" panose="020B0503020204020204" pitchFamily="34" charset="-122"/>
                          <a:ea typeface="微软雅黑" panose="020B0503020204020204" pitchFamily="34" charset="-122"/>
                        </a:rPr>
                        <a:t>contents:html</a:t>
                      </a:r>
                      <a:r>
                        <a:rPr lang="en-US" sz="1200" kern="0" dirty="0">
                          <a:effectLst/>
                          <a:latin typeface="微软雅黑" panose="020B0503020204020204" pitchFamily="34" charset="-122"/>
                          <a:ea typeface="微软雅黑" panose="020B0503020204020204" pitchFamily="34" charset="-122"/>
                        </a:rPr>
                        <a:t>="&lt;html&gt;c1&lt;/html&gt;"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err="1">
                          <a:effectLst/>
                          <a:latin typeface="微软雅黑" panose="020B0503020204020204" pitchFamily="34" charset="-122"/>
                          <a:ea typeface="微软雅黑" panose="020B0503020204020204" pitchFamily="34" charset="-122"/>
                        </a:rPr>
                        <a:t>mime:type</a:t>
                      </a:r>
                      <a:r>
                        <a:rPr lang="en-US" sz="1200" kern="0" dirty="0">
                          <a:effectLst/>
                          <a:latin typeface="微软雅黑" panose="020B0503020204020204" pitchFamily="34" charset="-122"/>
                          <a:ea typeface="微软雅黑" panose="020B0503020204020204" pitchFamily="34" charset="-122"/>
                        </a:rPr>
                        <a:t>="text/html"</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076628"/>
                  </a:ext>
                </a:extLst>
              </a:tr>
            </a:tbl>
          </a:graphicData>
        </a:graphic>
      </p:graphicFrame>
    </p:spTree>
    <p:extLst>
      <p:ext uri="{BB962C8B-B14F-4D97-AF65-F5344CB8AC3E}">
        <p14:creationId xmlns:p14="http://schemas.microsoft.com/office/powerpoint/2010/main" val="3311290253"/>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7-</a:t>
            </a:r>
            <a:r>
              <a:rPr lang="zh-CN" altLang="en-US" dirty="0"/>
              <a:t>分布式数据库</a:t>
            </a:r>
            <a:r>
              <a:rPr lang="en-US" altLang="zh-CN" dirty="0"/>
              <a:t>HBase</a:t>
            </a:r>
            <a:r>
              <a:rPr lang="zh-CN" altLang="en-US" dirty="0"/>
              <a:t>”。</a:t>
            </a:r>
            <a:endParaRPr lang="en-US" altLang="zh-CN" dirty="0"/>
          </a:p>
          <a:p>
            <a:r>
              <a:rPr lang="zh-CN" altLang="en-US" dirty="0"/>
              <a:t>思考题</a:t>
            </a:r>
            <a:endParaRPr lang="en-US" altLang="zh-CN" dirty="0"/>
          </a:p>
          <a:p>
            <a:pPr lvl="1"/>
            <a:r>
              <a:rPr lang="en-US" altLang="zh-CN" dirty="0"/>
              <a:t>1. HBase</a:t>
            </a:r>
            <a:r>
              <a:rPr lang="zh-CN" altLang="en-US" dirty="0"/>
              <a:t>的索引是静态还是动态的？是一级索引还是多级索引？</a:t>
            </a:r>
          </a:p>
          <a:p>
            <a:pPr lvl="1"/>
            <a:r>
              <a:rPr lang="en-US" altLang="zh-CN" dirty="0"/>
              <a:t>2. HBase</a:t>
            </a:r>
            <a:r>
              <a:rPr lang="zh-CN" altLang="en-US" dirty="0"/>
              <a:t>的元数据“</a:t>
            </a:r>
            <a:r>
              <a:rPr lang="en-US" altLang="zh-CN" dirty="0"/>
              <a:t>.META”</a:t>
            </a:r>
            <a:r>
              <a:rPr lang="zh-CN" altLang="en-US" dirty="0"/>
              <a:t>是什么？存储在哪里？</a:t>
            </a:r>
          </a:p>
          <a:p>
            <a:pPr lvl="1"/>
            <a:r>
              <a:rPr lang="en-US" altLang="zh-CN" dirty="0"/>
              <a:t>3. </a:t>
            </a:r>
            <a:r>
              <a:rPr lang="zh-CN" altLang="en-US" dirty="0"/>
              <a:t>简述</a:t>
            </a:r>
            <a:r>
              <a:rPr lang="en-US" altLang="zh-CN" dirty="0"/>
              <a:t>HBase</a:t>
            </a:r>
            <a:r>
              <a:rPr lang="zh-CN" altLang="en-US" dirty="0"/>
              <a:t>中</a:t>
            </a:r>
            <a:r>
              <a:rPr lang="en-US" altLang="zh-CN" dirty="0" err="1"/>
              <a:t>HRegionServer</a:t>
            </a:r>
            <a:r>
              <a:rPr lang="zh-CN" altLang="en-US" dirty="0"/>
              <a:t>的分裂过程。</a:t>
            </a:r>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5</a:t>
            </a:r>
            <a:r>
              <a:rPr lang="zh-CN" altLang="en-US" sz="1700" dirty="0"/>
              <a:t>部署全分布模式</a:t>
            </a:r>
            <a:r>
              <a:rPr lang="en-US" altLang="zh-CN" sz="1700" dirty="0"/>
              <a:t>HBase</a:t>
            </a:r>
            <a:r>
              <a:rPr lang="zh-CN" altLang="en-US" sz="1700" dirty="0"/>
              <a:t>集群和实战</a:t>
            </a:r>
            <a:r>
              <a:rPr lang="en-US" altLang="zh-CN" sz="1700" dirty="0"/>
              <a:t>HBase</a:t>
            </a:r>
            <a:r>
              <a:rPr lang="zh-CN" altLang="en-US" sz="1700" dirty="0"/>
              <a:t>”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278C-E6A1-473C-ADFA-8B8CBBD0E29D}"/>
              </a:ext>
            </a:extLst>
          </p:cNvPr>
          <p:cNvSpPr>
            <a:spLocks noGrp="1"/>
          </p:cNvSpPr>
          <p:nvPr>
            <p:ph type="title"/>
          </p:nvPr>
        </p:nvSpPr>
        <p:spPr/>
        <p:txBody>
          <a:bodyPr/>
          <a:lstStyle/>
          <a:p>
            <a:r>
              <a:rPr lang="en-US" altLang="zh-CN" dirty="0"/>
              <a:t>【</a:t>
            </a:r>
            <a:r>
              <a:rPr lang="zh-CN" altLang="en-US" dirty="0"/>
              <a:t>实例：</a:t>
            </a:r>
            <a:r>
              <a:rPr lang="zh-CN" altLang="zh-CN" dirty="0"/>
              <a:t>存储</a:t>
            </a:r>
            <a:r>
              <a:rPr lang="zh-CN" altLang="en-US" dirty="0"/>
              <a:t>职工信息</a:t>
            </a:r>
            <a:r>
              <a:rPr lang="zh-CN" altLang="zh-CN" dirty="0"/>
              <a:t>的</a:t>
            </a:r>
            <a:r>
              <a:rPr lang="en-US" altLang="zh-CN" dirty="0"/>
              <a:t>HBase</a:t>
            </a:r>
            <a:r>
              <a:rPr lang="zh-CN" altLang="zh-CN" dirty="0"/>
              <a:t>逻辑视图</a:t>
            </a:r>
            <a:r>
              <a:rPr lang="en-US" altLang="zh-CN" dirty="0"/>
              <a:t>】</a:t>
            </a:r>
            <a:endParaRPr lang="zh-CN" altLang="en-US" dirty="0"/>
          </a:p>
        </p:txBody>
      </p:sp>
      <p:pic>
        <p:nvPicPr>
          <p:cNvPr id="4" name="Picture 2">
            <a:extLst>
              <a:ext uri="{FF2B5EF4-FFF2-40B4-BE49-F238E27FC236}">
                <a16:creationId xmlns:a16="http://schemas.microsoft.com/office/drawing/2014/main" id="{D9FD9307-08C5-4998-9F64-FE93F56E75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774" y="1370013"/>
            <a:ext cx="7446451"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26217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实例：</a:t>
            </a:r>
            <a:r>
              <a:rPr lang="zh-CN" altLang="zh-CN" dirty="0"/>
              <a:t>存储</a:t>
            </a:r>
            <a:r>
              <a:rPr lang="zh-CN" altLang="en-US" dirty="0"/>
              <a:t>职工信息</a:t>
            </a:r>
            <a:r>
              <a:rPr lang="zh-CN" altLang="zh-CN" dirty="0"/>
              <a:t>的</a:t>
            </a:r>
            <a:r>
              <a:rPr lang="en-US" altLang="zh-CN" dirty="0"/>
              <a:t>HBase</a:t>
            </a:r>
            <a:r>
              <a:rPr lang="zh-CN" altLang="zh-CN" dirty="0"/>
              <a:t>逻辑视图</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多维度的</a:t>
            </a:r>
            <a:r>
              <a:rPr lang="en-US" altLang="zh-CN" dirty="0"/>
              <a:t>Map</a:t>
            </a:r>
            <a:r>
              <a:rPr lang="zh-CN" altLang="en-US" dirty="0"/>
              <a:t>模型</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488" y="1099582"/>
            <a:ext cx="4411650" cy="359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00613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数据坐标</a:t>
            </a:r>
          </a:p>
        </p:txBody>
      </p:sp>
      <p:sp>
        <p:nvSpPr>
          <p:cNvPr id="3" name="内容占位符 2"/>
          <p:cNvSpPr>
            <a:spLocks noGrp="1"/>
          </p:cNvSpPr>
          <p:nvPr>
            <p:ph idx="1"/>
          </p:nvPr>
        </p:nvSpPr>
        <p:spPr/>
        <p:txBody>
          <a:bodyPr/>
          <a:lstStyle/>
          <a:p>
            <a:r>
              <a:rPr lang="zh-CN" altLang="en-US" dirty="0"/>
              <a:t>四维坐标</a:t>
            </a:r>
            <a:endParaRPr lang="en-US" altLang="zh-CN" dirty="0"/>
          </a:p>
          <a:p>
            <a:r>
              <a:rPr lang="en-US" altLang="zh-CN" dirty="0">
                <a:solidFill>
                  <a:srgbClr val="FF0000"/>
                </a:solidFill>
              </a:rPr>
              <a:t>(</a:t>
            </a:r>
            <a:r>
              <a:rPr lang="zh-CN" altLang="en-US" dirty="0">
                <a:solidFill>
                  <a:srgbClr val="FF0000"/>
                </a:solidFill>
              </a:rPr>
              <a:t>行键，列族，列限定符，时间戳）</a:t>
            </a:r>
            <a:endParaRPr lang="en-US" altLang="zh-CN" dirty="0">
              <a:solidFill>
                <a:srgbClr val="FF0000"/>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999" r="37037"/>
          <a:stretch/>
        </p:blipFill>
        <p:spPr bwMode="auto">
          <a:xfrm>
            <a:off x="1351182" y="2181974"/>
            <a:ext cx="644163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标注 5"/>
          <p:cNvSpPr/>
          <p:nvPr/>
        </p:nvSpPr>
        <p:spPr>
          <a:xfrm>
            <a:off x="5508104" y="3939902"/>
            <a:ext cx="1584176" cy="432048"/>
          </a:xfrm>
          <a:prstGeom prst="wedgeRectCallout">
            <a:avLst>
              <a:gd name="adj1" fmla="val 11235"/>
              <a:gd name="adj2" fmla="val -15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sp>
        <p:nvSpPr>
          <p:cNvPr id="8" name="矩形标注 5">
            <a:extLst>
              <a:ext uri="{FF2B5EF4-FFF2-40B4-BE49-F238E27FC236}">
                <a16:creationId xmlns:a16="http://schemas.microsoft.com/office/drawing/2014/main" id="{AF317170-8A23-4E04-BEDF-E09DF03180E1}"/>
              </a:ext>
            </a:extLst>
          </p:cNvPr>
          <p:cNvSpPr/>
          <p:nvPr/>
        </p:nvSpPr>
        <p:spPr>
          <a:xfrm>
            <a:off x="2276289" y="3939902"/>
            <a:ext cx="1584176" cy="432048"/>
          </a:xfrm>
          <a:prstGeom prst="wedgeRectCallout">
            <a:avLst>
              <a:gd name="adj1" fmla="val 11235"/>
              <a:gd name="adj2" fmla="val -15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endParaRPr lang="zh-CN" altLang="en-US" dirty="0"/>
          </a:p>
        </p:txBody>
      </p:sp>
    </p:spTree>
    <p:extLst>
      <p:ext uri="{BB962C8B-B14F-4D97-AF65-F5344CB8AC3E}">
        <p14:creationId xmlns:p14="http://schemas.microsoft.com/office/powerpoint/2010/main" val="149681708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F142-087C-4F86-8F93-884C5D2DD2F9}"/>
              </a:ext>
            </a:extLst>
          </p:cNvPr>
          <p:cNvSpPr>
            <a:spLocks noGrp="1"/>
          </p:cNvSpPr>
          <p:nvPr>
            <p:ph type="title"/>
          </p:nvPr>
        </p:nvSpPr>
        <p:spPr/>
        <p:txBody>
          <a:bodyPr/>
          <a:lstStyle/>
          <a:p>
            <a:r>
              <a:rPr lang="en-US" altLang="zh-CN" dirty="0"/>
              <a:t>7.3.2  </a:t>
            </a:r>
            <a:r>
              <a:rPr lang="zh-CN" altLang="en-US" dirty="0"/>
              <a:t>物理模型</a:t>
            </a:r>
          </a:p>
        </p:txBody>
      </p:sp>
      <p:sp>
        <p:nvSpPr>
          <p:cNvPr id="3" name="内容占位符 2">
            <a:extLst>
              <a:ext uri="{FF2B5EF4-FFF2-40B4-BE49-F238E27FC236}">
                <a16:creationId xmlns:a16="http://schemas.microsoft.com/office/drawing/2014/main" id="{1723CF1E-2B64-4240-A2F4-0EE08E62C91B}"/>
              </a:ext>
            </a:extLst>
          </p:cNvPr>
          <p:cNvSpPr>
            <a:spLocks noGrp="1"/>
          </p:cNvSpPr>
          <p:nvPr>
            <p:ph idx="1"/>
          </p:nvPr>
        </p:nvSpPr>
        <p:spPr/>
        <p:txBody>
          <a:bodyPr/>
          <a:lstStyle/>
          <a:p>
            <a:r>
              <a:rPr lang="en-US" altLang="zh-CN" dirty="0"/>
              <a:t>HBase</a:t>
            </a:r>
            <a:r>
              <a:rPr lang="zh-CN" altLang="zh-CN" dirty="0"/>
              <a:t>是按照列存储的稀疏行</a:t>
            </a:r>
            <a:r>
              <a:rPr lang="en-US" altLang="zh-CN" dirty="0"/>
              <a:t>/</a:t>
            </a:r>
            <a:r>
              <a:rPr lang="zh-CN" altLang="zh-CN" dirty="0"/>
              <a:t>列矩阵，其物理模型实际上就是把逻辑模型中的一个行进行分割，并按照列族存储。</a:t>
            </a:r>
            <a:endParaRPr lang="zh-CN" altLang="en-US" dirty="0"/>
          </a:p>
        </p:txBody>
      </p:sp>
    </p:spTree>
    <p:extLst>
      <p:ext uri="{BB962C8B-B14F-4D97-AF65-F5344CB8AC3E}">
        <p14:creationId xmlns:p14="http://schemas.microsoft.com/office/powerpoint/2010/main" val="189901756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50C73-2864-454C-A28D-E499D5ED85B6}"/>
              </a:ext>
            </a:extLst>
          </p:cNvPr>
          <p:cNvSpPr>
            <a:spLocks noGrp="1"/>
          </p:cNvSpPr>
          <p:nvPr>
            <p:ph type="title"/>
          </p:nvPr>
        </p:nvSpPr>
        <p:spPr/>
        <p:txBody>
          <a:bodyPr/>
          <a:lstStyle/>
          <a:p>
            <a:r>
              <a:rPr lang="en-US" altLang="zh-CN" dirty="0"/>
              <a:t>【</a:t>
            </a:r>
            <a:r>
              <a:rPr lang="zh-CN" altLang="en-US" dirty="0"/>
              <a:t>实例：存储网页内容的</a:t>
            </a:r>
            <a:r>
              <a:rPr lang="en-US" altLang="zh-CN" dirty="0"/>
              <a:t>HBase</a:t>
            </a:r>
            <a:r>
              <a:rPr lang="zh-CN" altLang="en-US" dirty="0"/>
              <a:t>物理视图</a:t>
            </a:r>
            <a:r>
              <a:rPr lang="en-US" altLang="zh-CN" dirty="0"/>
              <a:t>】</a:t>
            </a:r>
            <a:endParaRPr lang="zh-CN" altLang="en-US" dirty="0"/>
          </a:p>
        </p:txBody>
      </p:sp>
      <p:graphicFrame>
        <p:nvGraphicFramePr>
          <p:cNvPr id="4" name="内容占位符 3">
            <a:extLst>
              <a:ext uri="{FF2B5EF4-FFF2-40B4-BE49-F238E27FC236}">
                <a16:creationId xmlns:a16="http://schemas.microsoft.com/office/drawing/2014/main" id="{86A492DE-4BAA-4C7D-AF6C-F2717F77067F}"/>
              </a:ext>
            </a:extLst>
          </p:cNvPr>
          <p:cNvGraphicFramePr>
            <a:graphicFrameLocks noGrp="1"/>
          </p:cNvGraphicFramePr>
          <p:nvPr>
            <p:ph idx="1"/>
            <p:extLst>
              <p:ext uri="{D42A27DB-BD31-4B8C-83A1-F6EECF244321}">
                <p14:modId xmlns:p14="http://schemas.microsoft.com/office/powerpoint/2010/main" val="737146741"/>
              </p:ext>
            </p:extLst>
          </p:nvPr>
        </p:nvGraphicFramePr>
        <p:xfrm>
          <a:off x="628650" y="1268016"/>
          <a:ext cx="7886700" cy="2987040"/>
        </p:xfrm>
        <a:graphic>
          <a:graphicData uri="http://schemas.openxmlformats.org/drawingml/2006/table">
            <a:tbl>
              <a:tblPr firstRow="1" firstCol="1" bandRow="1">
                <a:tableStyleId>{5940675A-B579-460E-94D1-54222C63F5DA}</a:tableStyleId>
              </a:tblPr>
              <a:tblGrid>
                <a:gridCol w="1471964">
                  <a:extLst>
                    <a:ext uri="{9D8B030D-6E8A-4147-A177-3AD203B41FA5}">
                      <a16:colId xmlns:a16="http://schemas.microsoft.com/office/drawing/2014/main" val="2932418391"/>
                    </a:ext>
                  </a:extLst>
                </a:gridCol>
                <a:gridCol w="3207368">
                  <a:extLst>
                    <a:ext uri="{9D8B030D-6E8A-4147-A177-3AD203B41FA5}">
                      <a16:colId xmlns:a16="http://schemas.microsoft.com/office/drawing/2014/main" val="948118555"/>
                    </a:ext>
                  </a:extLst>
                </a:gridCol>
                <a:gridCol w="3207368">
                  <a:extLst>
                    <a:ext uri="{9D8B030D-6E8A-4147-A177-3AD203B41FA5}">
                      <a16:colId xmlns:a16="http://schemas.microsoft.com/office/drawing/2014/main" val="968533869"/>
                    </a:ext>
                  </a:extLst>
                </a:gridCol>
              </a:tblGrid>
              <a:tr h="0">
                <a:tc gridSpan="3">
                  <a:txBody>
                    <a:bodyPr/>
                    <a:lstStyle/>
                    <a:p>
                      <a:pPr algn="ctr">
                        <a:spcAft>
                          <a:spcPts val="0"/>
                        </a:spcAft>
                      </a:pPr>
                      <a:r>
                        <a:rPr lang="zh-CN" altLang="en-US" sz="1400" kern="100" dirty="0">
                          <a:effectLst/>
                          <a:latin typeface="微软雅黑" panose="020B0503020204020204" pitchFamily="34" charset="-122"/>
                          <a:ea typeface="微软雅黑" panose="020B0503020204020204" pitchFamily="34" charset="-122"/>
                        </a:rPr>
                        <a:t>列族</a:t>
                      </a:r>
                      <a:r>
                        <a:rPr lang="en-US" altLang="zh-CN" sz="1400" kern="100" dirty="0">
                          <a:effectLst/>
                          <a:latin typeface="微软雅黑" panose="020B0503020204020204" pitchFamily="34" charset="-122"/>
                          <a:ea typeface="微软雅黑" panose="020B0503020204020204" pitchFamily="34" charset="-122"/>
                        </a:rPr>
                        <a:t>contents</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66368160"/>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时间戳</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contents</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38658956"/>
                  </a:ext>
                </a:extLst>
              </a:tr>
              <a:tr h="0">
                <a:tc rowSpan="4">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cn.edu.xinjing.www</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t4</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contents:html="&lt;html&gt;c4&lt;/html&gt;"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22131202"/>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t3</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contents:html="&lt;html&gt;c3&lt;/html&gt;"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22238276"/>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t2</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contents:html</a:t>
                      </a:r>
                      <a:r>
                        <a:rPr lang="en-US" sz="1400" kern="0" dirty="0">
                          <a:effectLst/>
                          <a:latin typeface="微软雅黑" panose="020B0503020204020204" pitchFamily="34" charset="-122"/>
                          <a:ea typeface="微软雅黑" panose="020B0503020204020204" pitchFamily="34" charset="-122"/>
                        </a:rPr>
                        <a:t>="&lt;html&gt;c2&lt;/html&gt;"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3800126"/>
                  </a:ext>
                </a:extLst>
              </a:tr>
              <a:tr h="0">
                <a:tc vMerge="1">
                  <a:txBody>
                    <a:bodyPr/>
                    <a:lstStyle/>
                    <a:p>
                      <a:endParaRPr lang="zh-CN" altLang="en-US"/>
                    </a:p>
                  </a:txBody>
                  <a:tcP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contents:html</a:t>
                      </a:r>
                      <a:r>
                        <a:rPr lang="en-US" sz="1400" kern="0" dirty="0">
                          <a:effectLst/>
                          <a:latin typeface="微软雅黑" panose="020B0503020204020204" pitchFamily="34" charset="-122"/>
                          <a:ea typeface="微软雅黑" panose="020B0503020204020204" pitchFamily="34" charset="-122"/>
                        </a:rPr>
                        <a:t>="&lt;html&gt;c1&lt;/html&gt;"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39717523"/>
                  </a:ext>
                </a:extLst>
              </a:tr>
              <a:tr h="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400" kern="0" dirty="0">
                          <a:effectLst/>
                          <a:latin typeface="微软雅黑" panose="020B0503020204020204" pitchFamily="34" charset="-122"/>
                          <a:ea typeface="微软雅黑" panose="020B0503020204020204" pitchFamily="34" charset="-122"/>
                        </a:rPr>
                        <a:t>列族</a:t>
                      </a:r>
                      <a:r>
                        <a:rPr lang="en-US" altLang="zh-CN" sz="1400" kern="0" dirty="0">
                          <a:effectLst/>
                          <a:latin typeface="微软雅黑" panose="020B0503020204020204" pitchFamily="34" charset="-122"/>
                          <a:ea typeface="微软雅黑" panose="020B0503020204020204" pitchFamily="34" charset="-122"/>
                        </a:rPr>
                        <a:t>anchor</a:t>
                      </a:r>
                      <a:endParaRPr lang="zh-CN" alt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06254038"/>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时间戳</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anchor</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70555186"/>
                  </a:ext>
                </a:extLst>
              </a:tr>
              <a:tr h="0">
                <a:tc rowSpan="2">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cn.edu.xinjing.www</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t4</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anchor:xijing.edu.cn</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89775700"/>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t3</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anchor:xijing.cn</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73188750"/>
                  </a:ext>
                </a:extLst>
              </a:tr>
              <a:tr h="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400" kern="0" dirty="0">
                          <a:effectLst/>
                          <a:latin typeface="微软雅黑" panose="020B0503020204020204" pitchFamily="34" charset="-122"/>
                          <a:ea typeface="微软雅黑" panose="020B0503020204020204" pitchFamily="34" charset="-122"/>
                        </a:rPr>
                        <a:t>列族</a:t>
                      </a:r>
                      <a:r>
                        <a:rPr lang="en-US" altLang="zh-CN" sz="1400" kern="0" dirty="0">
                          <a:effectLst/>
                          <a:latin typeface="微软雅黑" panose="020B0503020204020204" pitchFamily="34" charset="-122"/>
                          <a:ea typeface="微软雅黑" panose="020B0503020204020204" pitchFamily="34" charset="-122"/>
                        </a:rPr>
                        <a:t>mime</a:t>
                      </a:r>
                      <a:endParaRPr lang="zh-CN" alt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29851907"/>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时间戳</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mime</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06461809"/>
                  </a:ext>
                </a:extLst>
              </a:tr>
              <a:tr h="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"cn.edu.xinjing.www"</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mime:type</a:t>
                      </a:r>
                      <a:r>
                        <a:rPr lang="en-US" sz="1400" kern="0" dirty="0">
                          <a:effectLst/>
                          <a:latin typeface="微软雅黑" panose="020B0503020204020204" pitchFamily="34" charset="-122"/>
                          <a:ea typeface="微软雅黑" panose="020B0503020204020204" pitchFamily="34" charset="-122"/>
                        </a:rPr>
                        <a:t>="text/html"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5974344"/>
                  </a:ext>
                </a:extLst>
              </a:tr>
            </a:tbl>
          </a:graphicData>
        </a:graphic>
      </p:graphicFrame>
    </p:spTree>
    <p:extLst>
      <p:ext uri="{BB962C8B-B14F-4D97-AF65-F5344CB8AC3E}">
        <p14:creationId xmlns:p14="http://schemas.microsoft.com/office/powerpoint/2010/main" val="245707906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5D768-F5F4-4170-B22D-F11BCA812FB2}"/>
              </a:ext>
            </a:extLst>
          </p:cNvPr>
          <p:cNvSpPr>
            <a:spLocks noGrp="1"/>
          </p:cNvSpPr>
          <p:nvPr>
            <p:ph type="title"/>
          </p:nvPr>
        </p:nvSpPr>
        <p:spPr/>
        <p:txBody>
          <a:bodyPr/>
          <a:lstStyle/>
          <a:p>
            <a:r>
              <a:rPr lang="en-US" altLang="zh-CN" dirty="0"/>
              <a:t>7.3.2  </a:t>
            </a:r>
            <a:r>
              <a:rPr lang="zh-CN" altLang="en-US" dirty="0"/>
              <a:t>物理模型</a:t>
            </a:r>
          </a:p>
        </p:txBody>
      </p:sp>
      <p:sp>
        <p:nvSpPr>
          <p:cNvPr id="3" name="内容占位符 2">
            <a:extLst>
              <a:ext uri="{FF2B5EF4-FFF2-40B4-BE49-F238E27FC236}">
                <a16:creationId xmlns:a16="http://schemas.microsoft.com/office/drawing/2014/main" id="{240A2711-937A-464D-814A-767BD3813E92}"/>
              </a:ext>
            </a:extLst>
          </p:cNvPr>
          <p:cNvSpPr>
            <a:spLocks noGrp="1"/>
          </p:cNvSpPr>
          <p:nvPr>
            <p:ph idx="1"/>
          </p:nvPr>
        </p:nvSpPr>
        <p:spPr/>
        <p:txBody>
          <a:bodyPr/>
          <a:lstStyle/>
          <a:p>
            <a:r>
              <a:rPr lang="en-US" altLang="zh-CN" dirty="0"/>
              <a:t>HBase</a:t>
            </a:r>
            <a:r>
              <a:rPr lang="zh-CN" altLang="zh-CN" dirty="0"/>
              <a:t>中的所有数据文件都存储在</a:t>
            </a:r>
            <a:r>
              <a:rPr lang="en-US" altLang="zh-CN" dirty="0"/>
              <a:t>Hadoop HDFS</a:t>
            </a:r>
            <a:r>
              <a:rPr lang="zh-CN" altLang="zh-CN" dirty="0"/>
              <a:t>文件系统上，主要包括两种文件类型：</a:t>
            </a:r>
            <a:r>
              <a:rPr lang="en-US" altLang="zh-CN" dirty="0" err="1"/>
              <a:t>HFile</a:t>
            </a:r>
            <a:r>
              <a:rPr lang="zh-CN" altLang="zh-CN" dirty="0"/>
              <a:t>和</a:t>
            </a:r>
            <a:r>
              <a:rPr lang="en-US" altLang="zh-CN" dirty="0" err="1"/>
              <a:t>HLog</a:t>
            </a:r>
            <a:r>
              <a:rPr lang="zh-CN" altLang="zh-CN" dirty="0"/>
              <a:t>。</a:t>
            </a:r>
          </a:p>
          <a:p>
            <a:pPr lvl="0"/>
            <a:r>
              <a:rPr lang="en-US" altLang="zh-CN" dirty="0"/>
              <a:t>1</a:t>
            </a:r>
            <a:r>
              <a:rPr lang="zh-CN" altLang="en-US" dirty="0"/>
              <a:t>）</a:t>
            </a:r>
            <a:r>
              <a:rPr lang="en-US" altLang="zh-CN" dirty="0" err="1"/>
              <a:t>HFile</a:t>
            </a:r>
            <a:endParaRPr lang="zh-CN" altLang="zh-CN" dirty="0"/>
          </a:p>
          <a:p>
            <a:pPr lvl="1"/>
            <a:r>
              <a:rPr lang="en-US" altLang="zh-CN" dirty="0" err="1"/>
              <a:t>HFile</a:t>
            </a:r>
            <a:r>
              <a:rPr lang="zh-CN" altLang="zh-CN" dirty="0"/>
              <a:t>是</a:t>
            </a:r>
            <a:r>
              <a:rPr lang="en-US" altLang="zh-CN" dirty="0"/>
              <a:t>HBase</a:t>
            </a:r>
            <a:r>
              <a:rPr lang="zh-CN" altLang="zh-CN" dirty="0"/>
              <a:t>中</a:t>
            </a:r>
            <a:r>
              <a:rPr lang="en-US" altLang="zh-CN" dirty="0" err="1"/>
              <a:t>KeyValue</a:t>
            </a:r>
            <a:r>
              <a:rPr lang="zh-CN" altLang="zh-CN" dirty="0"/>
              <a:t>数据的存储格式，是</a:t>
            </a:r>
            <a:r>
              <a:rPr lang="en-US" altLang="zh-CN" dirty="0"/>
              <a:t>Hadoop</a:t>
            </a:r>
            <a:r>
              <a:rPr lang="zh-CN" altLang="zh-CN" dirty="0"/>
              <a:t>的二进制格式文件，它是参考</a:t>
            </a:r>
            <a:r>
              <a:rPr lang="en-US" altLang="zh-CN" dirty="0" err="1"/>
              <a:t>BigTable</a:t>
            </a:r>
            <a:r>
              <a:rPr lang="zh-CN" altLang="zh-CN" dirty="0"/>
              <a:t>的</a:t>
            </a:r>
            <a:r>
              <a:rPr lang="en-US" altLang="zh-CN" dirty="0" err="1"/>
              <a:t>SSTable</a:t>
            </a:r>
            <a:r>
              <a:rPr lang="zh-CN" altLang="zh-CN" dirty="0"/>
              <a:t>和</a:t>
            </a:r>
            <a:r>
              <a:rPr lang="en-US" altLang="zh-CN" dirty="0"/>
              <a:t>Hadoop</a:t>
            </a:r>
            <a:r>
              <a:rPr lang="zh-CN" altLang="zh-CN" dirty="0"/>
              <a:t>的</a:t>
            </a:r>
            <a:r>
              <a:rPr lang="en-US" altLang="zh-CN" dirty="0" err="1"/>
              <a:t>TFile</a:t>
            </a:r>
            <a:r>
              <a:rPr lang="zh-CN" altLang="zh-CN" dirty="0"/>
              <a:t>的实现。从</a:t>
            </a:r>
            <a:r>
              <a:rPr lang="en-US" altLang="zh-CN" dirty="0"/>
              <a:t>HBase</a:t>
            </a:r>
            <a:r>
              <a:rPr lang="zh-CN" altLang="zh-CN" dirty="0"/>
              <a:t>开始到现在，</a:t>
            </a:r>
            <a:r>
              <a:rPr lang="en-US" altLang="zh-CN" dirty="0" err="1"/>
              <a:t>HFile</a:t>
            </a:r>
            <a:r>
              <a:rPr lang="zh-CN" altLang="zh-CN" dirty="0"/>
              <a:t>经历了三个版本，其中</a:t>
            </a:r>
            <a:r>
              <a:rPr lang="en-US" altLang="zh-CN" dirty="0"/>
              <a:t>V2</a:t>
            </a:r>
            <a:r>
              <a:rPr lang="zh-CN" altLang="zh-CN" dirty="0"/>
              <a:t>在</a:t>
            </a:r>
            <a:r>
              <a:rPr lang="en-US" altLang="zh-CN" dirty="0"/>
              <a:t>0.92</a:t>
            </a:r>
            <a:r>
              <a:rPr lang="zh-CN" altLang="zh-CN" dirty="0"/>
              <a:t>引入，</a:t>
            </a:r>
            <a:r>
              <a:rPr lang="en-US" altLang="zh-CN" dirty="0"/>
              <a:t>V3</a:t>
            </a:r>
            <a:r>
              <a:rPr lang="zh-CN" altLang="zh-CN" dirty="0"/>
              <a:t>在</a:t>
            </a:r>
            <a:r>
              <a:rPr lang="en-US" altLang="zh-CN" dirty="0"/>
              <a:t>0.98</a:t>
            </a:r>
            <a:r>
              <a:rPr lang="zh-CN" altLang="zh-CN" dirty="0"/>
              <a:t>引入。</a:t>
            </a:r>
            <a:r>
              <a:rPr lang="en-US" altLang="zh-CN" dirty="0" err="1"/>
              <a:t>HFile</a:t>
            </a:r>
            <a:r>
              <a:rPr lang="en-US" altLang="zh-CN" dirty="0"/>
              <a:t> V1</a:t>
            </a:r>
            <a:r>
              <a:rPr lang="zh-CN" altLang="zh-CN" dirty="0"/>
              <a:t>版本在实际使用过程中发现它占用内存多，</a:t>
            </a:r>
            <a:r>
              <a:rPr lang="en-US" altLang="zh-CN" dirty="0" err="1"/>
              <a:t>HFile</a:t>
            </a:r>
            <a:r>
              <a:rPr lang="en-US" altLang="zh-CN" dirty="0"/>
              <a:t> V2</a:t>
            </a:r>
            <a:r>
              <a:rPr lang="zh-CN" altLang="zh-CN" dirty="0"/>
              <a:t>版本针对此进行了优化，</a:t>
            </a:r>
            <a:r>
              <a:rPr lang="en-US" altLang="zh-CN" dirty="0" err="1"/>
              <a:t>HFile</a:t>
            </a:r>
            <a:r>
              <a:rPr lang="en-US" altLang="zh-CN" dirty="0"/>
              <a:t> V3</a:t>
            </a:r>
            <a:r>
              <a:rPr lang="zh-CN" altLang="zh-CN" dirty="0"/>
              <a:t>版本基本和</a:t>
            </a:r>
            <a:r>
              <a:rPr lang="en-US" altLang="zh-CN" dirty="0"/>
              <a:t>V2</a:t>
            </a:r>
            <a:r>
              <a:rPr lang="zh-CN" altLang="zh-CN" dirty="0"/>
              <a:t>版本相同，只是在</a:t>
            </a:r>
            <a:r>
              <a:rPr lang="en-US" altLang="zh-CN" dirty="0"/>
              <a:t>Cell</a:t>
            </a:r>
            <a:r>
              <a:rPr lang="zh-CN" altLang="zh-CN" dirty="0"/>
              <a:t>层面添加了</a:t>
            </a:r>
            <a:r>
              <a:rPr lang="en-US" altLang="zh-CN" dirty="0"/>
              <a:t>Tag</a:t>
            </a:r>
            <a:r>
              <a:rPr lang="zh-CN" altLang="zh-CN" dirty="0"/>
              <a:t>数组的支持。</a:t>
            </a:r>
            <a:endParaRPr lang="zh-CN" altLang="en-US" dirty="0"/>
          </a:p>
        </p:txBody>
      </p:sp>
    </p:spTree>
    <p:extLst>
      <p:ext uri="{BB962C8B-B14F-4D97-AF65-F5344CB8AC3E}">
        <p14:creationId xmlns:p14="http://schemas.microsoft.com/office/powerpoint/2010/main" val="285251258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D2160-B0A1-4F1D-A7C4-817BEC902A44}"/>
              </a:ext>
            </a:extLst>
          </p:cNvPr>
          <p:cNvSpPr>
            <a:spLocks noGrp="1"/>
          </p:cNvSpPr>
          <p:nvPr>
            <p:ph type="title"/>
          </p:nvPr>
        </p:nvSpPr>
        <p:spPr/>
        <p:txBody>
          <a:bodyPr/>
          <a:lstStyle/>
          <a:p>
            <a:r>
              <a:rPr lang="en-US" altLang="zh-CN" dirty="0" err="1"/>
              <a:t>HFile</a:t>
            </a:r>
            <a:r>
              <a:rPr lang="en-US" altLang="zh-CN" dirty="0"/>
              <a:t> V2</a:t>
            </a:r>
            <a:r>
              <a:rPr lang="zh-CN" altLang="en-US" dirty="0"/>
              <a:t>逻辑结构</a:t>
            </a:r>
          </a:p>
        </p:txBody>
      </p:sp>
      <p:pic>
        <p:nvPicPr>
          <p:cNvPr id="7" name="内容占位符 6">
            <a:extLst>
              <a:ext uri="{FF2B5EF4-FFF2-40B4-BE49-F238E27FC236}">
                <a16:creationId xmlns:a16="http://schemas.microsoft.com/office/drawing/2014/main" id="{C6A3FCA7-7AAC-467F-8B38-ECA37ED55647}"/>
              </a:ext>
            </a:extLst>
          </p:cNvPr>
          <p:cNvPicPr>
            <a:picLocks noGrp="1" noChangeAspect="1"/>
          </p:cNvPicPr>
          <p:nvPr>
            <p:ph idx="1"/>
          </p:nvPr>
        </p:nvPicPr>
        <p:blipFill>
          <a:blip r:embed="rId2"/>
          <a:stretch>
            <a:fillRect/>
          </a:stretch>
        </p:blipFill>
        <p:spPr>
          <a:xfrm>
            <a:off x="1670579" y="1132121"/>
            <a:ext cx="5802842" cy="3825554"/>
          </a:xfrm>
          <a:prstGeom prst="rect">
            <a:avLst/>
          </a:prstGeom>
        </p:spPr>
      </p:pic>
    </p:spTree>
    <p:extLst>
      <p:ext uri="{BB962C8B-B14F-4D97-AF65-F5344CB8AC3E}">
        <p14:creationId xmlns:p14="http://schemas.microsoft.com/office/powerpoint/2010/main" val="175597198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7" name="内容占位符 6">
            <a:extLst>
              <a:ext uri="{FF2B5EF4-FFF2-40B4-BE49-F238E27FC236}">
                <a16:creationId xmlns:a16="http://schemas.microsoft.com/office/drawing/2014/main" id="{D30F3D53-3439-4FED-90F4-04F09A4D02B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0412" y="1370013"/>
            <a:ext cx="2843176"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6DF95-06AB-4960-B797-3A789A841410}"/>
              </a:ext>
            </a:extLst>
          </p:cNvPr>
          <p:cNvSpPr>
            <a:spLocks noGrp="1"/>
          </p:cNvSpPr>
          <p:nvPr>
            <p:ph type="title"/>
          </p:nvPr>
        </p:nvSpPr>
        <p:spPr/>
        <p:txBody>
          <a:bodyPr/>
          <a:lstStyle/>
          <a:p>
            <a:r>
              <a:rPr lang="en-US" altLang="zh-CN" dirty="0" err="1"/>
              <a:t>HFile</a:t>
            </a:r>
            <a:r>
              <a:rPr lang="en-US" altLang="zh-CN" dirty="0"/>
              <a:t> V2</a:t>
            </a:r>
            <a:r>
              <a:rPr lang="zh-CN" altLang="en-US" dirty="0"/>
              <a:t>物理结构</a:t>
            </a:r>
          </a:p>
        </p:txBody>
      </p:sp>
      <p:pic>
        <p:nvPicPr>
          <p:cNvPr id="36" name="内容占位符 35">
            <a:extLst>
              <a:ext uri="{FF2B5EF4-FFF2-40B4-BE49-F238E27FC236}">
                <a16:creationId xmlns:a16="http://schemas.microsoft.com/office/drawing/2014/main" id="{BB0E4A4B-5433-403C-8E55-22D8ED369900}"/>
              </a:ext>
            </a:extLst>
          </p:cNvPr>
          <p:cNvPicPr>
            <a:picLocks noGrp="1" noChangeAspect="1"/>
          </p:cNvPicPr>
          <p:nvPr>
            <p:ph idx="1"/>
          </p:nvPr>
        </p:nvPicPr>
        <p:blipFill>
          <a:blip r:embed="rId2"/>
          <a:stretch>
            <a:fillRect/>
          </a:stretch>
        </p:blipFill>
        <p:spPr>
          <a:xfrm>
            <a:off x="3401758" y="-44951"/>
            <a:ext cx="4220249" cy="4914607"/>
          </a:xfrm>
          <a:prstGeom prst="rect">
            <a:avLst/>
          </a:prstGeom>
        </p:spPr>
      </p:pic>
    </p:spTree>
    <p:extLst>
      <p:ext uri="{BB962C8B-B14F-4D97-AF65-F5344CB8AC3E}">
        <p14:creationId xmlns:p14="http://schemas.microsoft.com/office/powerpoint/2010/main" val="84879497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C2C33-B395-40AC-A769-5EB53459EFBF}"/>
              </a:ext>
            </a:extLst>
          </p:cNvPr>
          <p:cNvSpPr>
            <a:spLocks noGrp="1"/>
          </p:cNvSpPr>
          <p:nvPr>
            <p:ph type="title"/>
          </p:nvPr>
        </p:nvSpPr>
        <p:spPr/>
        <p:txBody>
          <a:bodyPr/>
          <a:lstStyle/>
          <a:p>
            <a:r>
              <a:rPr lang="en-US" altLang="zh-CN" dirty="0"/>
              <a:t>7.3.2  </a:t>
            </a:r>
            <a:r>
              <a:rPr lang="zh-CN" altLang="en-US" dirty="0"/>
              <a:t>物理模型</a:t>
            </a:r>
          </a:p>
        </p:txBody>
      </p:sp>
      <p:sp>
        <p:nvSpPr>
          <p:cNvPr id="3" name="内容占位符 2">
            <a:extLst>
              <a:ext uri="{FF2B5EF4-FFF2-40B4-BE49-F238E27FC236}">
                <a16:creationId xmlns:a16="http://schemas.microsoft.com/office/drawing/2014/main" id="{4A343631-302A-4CFC-9007-AAD5BB5D1394}"/>
              </a:ext>
            </a:extLst>
          </p:cNvPr>
          <p:cNvSpPr>
            <a:spLocks noGrp="1"/>
          </p:cNvSpPr>
          <p:nvPr>
            <p:ph idx="1"/>
          </p:nvPr>
        </p:nvSpPr>
        <p:spPr/>
        <p:txBody>
          <a:bodyPr/>
          <a:lstStyle/>
          <a:p>
            <a:r>
              <a:rPr lang="en-US" altLang="zh-CN" dirty="0"/>
              <a:t>2</a:t>
            </a:r>
            <a:r>
              <a:rPr lang="zh-CN" altLang="zh-CN" dirty="0"/>
              <a:t>）</a:t>
            </a:r>
            <a:r>
              <a:rPr lang="en-US" altLang="zh-CN" dirty="0" err="1"/>
              <a:t>HLog</a:t>
            </a:r>
            <a:endParaRPr lang="zh-CN" altLang="zh-CN" dirty="0"/>
          </a:p>
          <a:p>
            <a:pPr lvl="1"/>
            <a:r>
              <a:rPr lang="en-US" altLang="zh-CN" dirty="0" err="1"/>
              <a:t>HLog</a:t>
            </a:r>
            <a:r>
              <a:rPr lang="zh-CN" altLang="zh-CN" dirty="0"/>
              <a:t>是</a:t>
            </a:r>
            <a:r>
              <a:rPr lang="en-US" altLang="zh-CN" dirty="0"/>
              <a:t>HBase</a:t>
            </a:r>
            <a:r>
              <a:rPr lang="zh-CN" altLang="zh-CN" dirty="0"/>
              <a:t>中</a:t>
            </a:r>
            <a:r>
              <a:rPr lang="en-US" altLang="zh-CN" dirty="0"/>
              <a:t>WAL</a:t>
            </a:r>
            <a:r>
              <a:rPr lang="zh-CN" altLang="zh-CN" dirty="0"/>
              <a:t>（</a:t>
            </a:r>
            <a:r>
              <a:rPr lang="en-US" altLang="zh-CN" dirty="0"/>
              <a:t>Write Ahead Log</a:t>
            </a:r>
            <a:r>
              <a:rPr lang="zh-CN" altLang="zh-CN" dirty="0"/>
              <a:t>）的存储格式，物理上是</a:t>
            </a:r>
            <a:r>
              <a:rPr lang="en-US" altLang="zh-CN" dirty="0"/>
              <a:t>Hadoop</a:t>
            </a:r>
            <a:r>
              <a:rPr lang="zh-CN" altLang="zh-CN" dirty="0"/>
              <a:t>的</a:t>
            </a:r>
            <a:r>
              <a:rPr lang="en-US" altLang="zh-CN" dirty="0"/>
              <a:t>Sequence File</a:t>
            </a:r>
            <a:r>
              <a:rPr lang="zh-CN" altLang="zh-CN" dirty="0"/>
              <a:t>。</a:t>
            </a:r>
            <a:r>
              <a:rPr lang="en-US" altLang="zh-CN" dirty="0"/>
              <a:t>Sequence File</a:t>
            </a:r>
            <a:r>
              <a:rPr lang="zh-CN" altLang="zh-CN" dirty="0"/>
              <a:t>的</a:t>
            </a:r>
            <a:r>
              <a:rPr lang="en-US" altLang="zh-CN" dirty="0"/>
              <a:t>Key</a:t>
            </a:r>
            <a:r>
              <a:rPr lang="zh-CN" altLang="zh-CN" dirty="0"/>
              <a:t>是</a:t>
            </a:r>
            <a:r>
              <a:rPr lang="en-US" altLang="zh-CN" dirty="0" err="1"/>
              <a:t>HLogKey</a:t>
            </a:r>
            <a:r>
              <a:rPr lang="zh-CN" altLang="zh-CN" dirty="0"/>
              <a:t>对象，</a:t>
            </a:r>
            <a:r>
              <a:rPr lang="en-US" altLang="zh-CN" dirty="0" err="1"/>
              <a:t>HLogKey</a:t>
            </a:r>
            <a:r>
              <a:rPr lang="zh-CN" altLang="zh-CN" dirty="0"/>
              <a:t>中记录了写入数据的归属信息，除了</a:t>
            </a:r>
            <a:r>
              <a:rPr lang="en-US" altLang="zh-CN" dirty="0"/>
              <a:t>table</a:t>
            </a:r>
            <a:r>
              <a:rPr lang="zh-CN" altLang="zh-CN" dirty="0"/>
              <a:t>和</a:t>
            </a:r>
            <a:r>
              <a:rPr lang="en-US" altLang="zh-CN" dirty="0"/>
              <a:t>region</a:t>
            </a:r>
            <a:r>
              <a:rPr lang="zh-CN" altLang="zh-CN" dirty="0"/>
              <a:t>名字外，同时还包括</a:t>
            </a:r>
            <a:r>
              <a:rPr lang="en-US" altLang="zh-CN" dirty="0" err="1"/>
              <a:t>sequenceid</a:t>
            </a:r>
            <a:r>
              <a:rPr lang="zh-CN" altLang="zh-CN" dirty="0"/>
              <a:t>和</a:t>
            </a:r>
            <a:r>
              <a:rPr lang="en-US" altLang="zh-CN" dirty="0"/>
              <a:t>write time</a:t>
            </a:r>
            <a:r>
              <a:rPr lang="zh-CN" altLang="zh-CN" dirty="0"/>
              <a:t>，</a:t>
            </a:r>
            <a:r>
              <a:rPr lang="en-US" altLang="zh-CN" dirty="0" err="1"/>
              <a:t>sequenceid</a:t>
            </a:r>
            <a:r>
              <a:rPr lang="zh-CN" altLang="zh-CN" dirty="0"/>
              <a:t>的起始值为</a:t>
            </a:r>
            <a:r>
              <a:rPr lang="en-US" altLang="zh-CN" dirty="0"/>
              <a:t>0</a:t>
            </a:r>
            <a:r>
              <a:rPr lang="zh-CN" altLang="zh-CN" dirty="0"/>
              <a:t>，或者是最近一次存入文件系统中的</a:t>
            </a:r>
            <a:r>
              <a:rPr lang="en-US" altLang="zh-CN" dirty="0" err="1"/>
              <a:t>sequenceid</a:t>
            </a:r>
            <a:r>
              <a:rPr lang="zh-CN" altLang="zh-CN" dirty="0"/>
              <a:t>，</a:t>
            </a:r>
            <a:r>
              <a:rPr lang="en-US" altLang="zh-CN" dirty="0"/>
              <a:t>write time</a:t>
            </a:r>
            <a:r>
              <a:rPr lang="zh-CN" altLang="zh-CN" dirty="0"/>
              <a:t>是写入时间。</a:t>
            </a:r>
            <a:r>
              <a:rPr lang="en-US" altLang="zh-CN" dirty="0" err="1"/>
              <a:t>HLog</a:t>
            </a:r>
            <a:r>
              <a:rPr lang="en-US" altLang="zh-CN" dirty="0"/>
              <a:t> </a:t>
            </a:r>
            <a:r>
              <a:rPr lang="en-US" altLang="zh-CN" dirty="0" err="1"/>
              <a:t>Sequece</a:t>
            </a:r>
            <a:r>
              <a:rPr lang="en-US" altLang="zh-CN" dirty="0"/>
              <a:t> File</a:t>
            </a:r>
            <a:r>
              <a:rPr lang="zh-CN" altLang="zh-CN" dirty="0"/>
              <a:t>的</a:t>
            </a:r>
            <a:r>
              <a:rPr lang="en-US" altLang="zh-CN" dirty="0"/>
              <a:t>Value</a:t>
            </a:r>
            <a:r>
              <a:rPr lang="zh-CN" altLang="zh-CN" dirty="0"/>
              <a:t>是</a:t>
            </a:r>
            <a:r>
              <a:rPr lang="en-US" altLang="zh-CN" dirty="0"/>
              <a:t>HBase</a:t>
            </a:r>
            <a:r>
              <a:rPr lang="zh-CN" altLang="zh-CN" dirty="0"/>
              <a:t>的</a:t>
            </a:r>
            <a:r>
              <a:rPr lang="en-US" altLang="zh-CN" dirty="0" err="1"/>
              <a:t>KeyValue</a:t>
            </a:r>
            <a:r>
              <a:rPr lang="zh-CN" altLang="zh-CN" dirty="0"/>
              <a:t>对象，即对应</a:t>
            </a:r>
            <a:r>
              <a:rPr lang="en-US" altLang="zh-CN" dirty="0" err="1"/>
              <a:t>HFile</a:t>
            </a:r>
            <a:r>
              <a:rPr lang="zh-CN" altLang="zh-CN" dirty="0"/>
              <a:t>中的</a:t>
            </a:r>
            <a:r>
              <a:rPr lang="en-US" altLang="zh-CN" dirty="0" err="1"/>
              <a:t>KeyValue</a:t>
            </a:r>
            <a:r>
              <a:rPr lang="zh-CN" altLang="zh-CN" dirty="0"/>
              <a:t>。</a:t>
            </a:r>
            <a:endParaRPr lang="zh-CN" altLang="en-US" dirty="0"/>
          </a:p>
        </p:txBody>
      </p:sp>
    </p:spTree>
    <p:extLst>
      <p:ext uri="{BB962C8B-B14F-4D97-AF65-F5344CB8AC3E}">
        <p14:creationId xmlns:p14="http://schemas.microsoft.com/office/powerpoint/2010/main" val="397644945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FB12D-7344-4A17-8459-7ACF658F2C2F}"/>
              </a:ext>
            </a:extLst>
          </p:cNvPr>
          <p:cNvSpPr>
            <a:spLocks noGrp="1"/>
          </p:cNvSpPr>
          <p:nvPr>
            <p:ph type="title"/>
          </p:nvPr>
        </p:nvSpPr>
        <p:spPr/>
        <p:txBody>
          <a:bodyPr/>
          <a:lstStyle/>
          <a:p>
            <a:r>
              <a:rPr lang="en-US" altLang="zh-CN" dirty="0" err="1"/>
              <a:t>HLog</a:t>
            </a:r>
            <a:r>
              <a:rPr lang="zh-CN" altLang="en-US" dirty="0"/>
              <a:t>逻辑结构</a:t>
            </a:r>
          </a:p>
        </p:txBody>
      </p:sp>
      <p:pic>
        <p:nvPicPr>
          <p:cNvPr id="5" name="内容占位符 4">
            <a:extLst>
              <a:ext uri="{FF2B5EF4-FFF2-40B4-BE49-F238E27FC236}">
                <a16:creationId xmlns:a16="http://schemas.microsoft.com/office/drawing/2014/main" id="{90E9D6A5-0C11-489F-B1D6-959D992DC65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094" y="1370013"/>
            <a:ext cx="6119811" cy="3262312"/>
          </a:xfrm>
          <a:prstGeom prst="rect">
            <a:avLst/>
          </a:prstGeom>
          <a:noFill/>
          <a:ln>
            <a:noFill/>
          </a:ln>
        </p:spPr>
      </p:pic>
    </p:spTree>
    <p:extLst>
      <p:ext uri="{BB962C8B-B14F-4D97-AF65-F5344CB8AC3E}">
        <p14:creationId xmlns:p14="http://schemas.microsoft.com/office/powerpoint/2010/main" val="418474694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60DA4-8C46-41FB-9735-D9BC95AB8817}"/>
              </a:ext>
            </a:extLst>
          </p:cNvPr>
          <p:cNvSpPr>
            <a:spLocks noGrp="1"/>
          </p:cNvSpPr>
          <p:nvPr>
            <p:ph type="title"/>
          </p:nvPr>
        </p:nvSpPr>
        <p:spPr/>
        <p:txBody>
          <a:bodyPr/>
          <a:lstStyle/>
          <a:p>
            <a:r>
              <a:rPr lang="en-US" altLang="zh-CN" dirty="0"/>
              <a:t>7.3.3  </a:t>
            </a:r>
            <a:r>
              <a:rPr lang="zh-CN" altLang="en-US" dirty="0"/>
              <a:t>元数据表</a:t>
            </a:r>
          </a:p>
        </p:txBody>
      </p:sp>
      <p:sp>
        <p:nvSpPr>
          <p:cNvPr id="3" name="内容占位符 2">
            <a:extLst>
              <a:ext uri="{FF2B5EF4-FFF2-40B4-BE49-F238E27FC236}">
                <a16:creationId xmlns:a16="http://schemas.microsoft.com/office/drawing/2014/main" id="{176F3823-AEB9-47B3-ADD5-95A6A09DAB9D}"/>
              </a:ext>
            </a:extLst>
          </p:cNvPr>
          <p:cNvSpPr>
            <a:spLocks noGrp="1"/>
          </p:cNvSpPr>
          <p:nvPr>
            <p:ph idx="1"/>
          </p:nvPr>
        </p:nvSpPr>
        <p:spPr/>
        <p:txBody>
          <a:bodyPr/>
          <a:lstStyle/>
          <a:p>
            <a:r>
              <a:rPr lang="en-US" altLang="zh-CN" dirty="0"/>
              <a:t>HBase</a:t>
            </a:r>
            <a:r>
              <a:rPr lang="zh-CN" altLang="zh-CN" dirty="0"/>
              <a:t>的大部分操作都是在</a:t>
            </a:r>
            <a:r>
              <a:rPr lang="en-US" altLang="zh-CN" dirty="0" err="1"/>
              <a:t>HRegionServer</a:t>
            </a:r>
            <a:r>
              <a:rPr lang="zh-CN" altLang="zh-CN" dirty="0"/>
              <a:t>中完成，客户端想要进行插入、删除和查询数据都需要先找到对应的</a:t>
            </a:r>
            <a:r>
              <a:rPr lang="en-US" altLang="zh-CN" dirty="0" err="1"/>
              <a:t>HRegionServer</a:t>
            </a:r>
            <a:r>
              <a:rPr lang="zh-CN" altLang="zh-CN" dirty="0"/>
              <a:t>。客户端需要通过两个元数据表来找到</a:t>
            </a:r>
            <a:r>
              <a:rPr lang="en-US" altLang="zh-CN" dirty="0" err="1"/>
              <a:t>HRegionServer</a:t>
            </a:r>
            <a:r>
              <a:rPr lang="zh-CN" altLang="zh-CN" dirty="0"/>
              <a:t>和</a:t>
            </a:r>
            <a:r>
              <a:rPr lang="en-US" altLang="zh-CN" dirty="0" err="1"/>
              <a:t>HRegion</a:t>
            </a:r>
            <a:r>
              <a:rPr lang="zh-CN" altLang="zh-CN" dirty="0"/>
              <a:t>之间的对应关系：</a:t>
            </a:r>
            <a:r>
              <a:rPr lang="en-US" altLang="zh-CN" dirty="0"/>
              <a:t>-ROOT-</a:t>
            </a:r>
            <a:r>
              <a:rPr lang="zh-CN" altLang="zh-CN" dirty="0"/>
              <a:t>和</a:t>
            </a:r>
            <a:r>
              <a:rPr lang="en-US" altLang="zh-CN" dirty="0"/>
              <a:t>.META.</a:t>
            </a:r>
            <a:r>
              <a:rPr lang="zh-CN" altLang="zh-CN" dirty="0"/>
              <a:t>。它们是</a:t>
            </a:r>
            <a:r>
              <a:rPr lang="en-US" altLang="zh-CN" dirty="0"/>
              <a:t>HBase</a:t>
            </a:r>
            <a:r>
              <a:rPr lang="zh-CN" altLang="zh-CN" dirty="0"/>
              <a:t>的两张系统表，用于管理普通数据，其存储和操作方式和普通表相似，差别在于它们存储的是</a:t>
            </a:r>
            <a:r>
              <a:rPr lang="en-US" altLang="zh-CN" dirty="0"/>
              <a:t>Region</a:t>
            </a:r>
            <a:r>
              <a:rPr lang="zh-CN" altLang="zh-CN" dirty="0"/>
              <a:t>的分布情况和每个</a:t>
            </a:r>
            <a:r>
              <a:rPr lang="en-US" altLang="zh-CN" dirty="0"/>
              <a:t>Region</a:t>
            </a:r>
            <a:r>
              <a:rPr lang="zh-CN" altLang="zh-CN" dirty="0"/>
              <a:t>的详细信息，而不是普通数据。</a:t>
            </a:r>
          </a:p>
          <a:p>
            <a:r>
              <a:rPr lang="en-US" altLang="zh-CN" dirty="0"/>
              <a:t>HBase</a:t>
            </a:r>
            <a:r>
              <a:rPr lang="zh-CN" altLang="zh-CN" dirty="0"/>
              <a:t>使用类似</a:t>
            </a:r>
            <a:r>
              <a:rPr lang="en-US" altLang="zh-CN" dirty="0"/>
              <a:t>B+</a:t>
            </a:r>
            <a:r>
              <a:rPr lang="zh-CN" altLang="zh-CN" dirty="0"/>
              <a:t>树的三层结构来保存</a:t>
            </a:r>
            <a:r>
              <a:rPr lang="en-US" altLang="zh-CN" dirty="0"/>
              <a:t>Region</a:t>
            </a:r>
            <a:r>
              <a:rPr lang="zh-CN" altLang="zh-CN" dirty="0"/>
              <a:t>位置信息</a:t>
            </a:r>
            <a:r>
              <a:rPr lang="zh-CN" altLang="en-US" dirty="0"/>
              <a:t>。</a:t>
            </a:r>
          </a:p>
        </p:txBody>
      </p:sp>
    </p:spTree>
    <p:extLst>
      <p:ext uri="{BB962C8B-B14F-4D97-AF65-F5344CB8AC3E}">
        <p14:creationId xmlns:p14="http://schemas.microsoft.com/office/powerpoint/2010/main" val="95218885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2A38E-5F2B-43EC-B7C2-56EBA78BCDB9}"/>
              </a:ext>
            </a:extLst>
          </p:cNvPr>
          <p:cNvSpPr>
            <a:spLocks noGrp="1"/>
          </p:cNvSpPr>
          <p:nvPr>
            <p:ph type="title"/>
          </p:nvPr>
        </p:nvSpPr>
        <p:spPr/>
        <p:txBody>
          <a:bodyPr/>
          <a:lstStyle/>
          <a:p>
            <a:r>
              <a:rPr lang="zh-CN" altLang="zh-CN" dirty="0"/>
              <a:t> </a:t>
            </a:r>
            <a:r>
              <a:rPr lang="en-US" altLang="zh-CN" dirty="0"/>
              <a:t>HBase</a:t>
            </a:r>
            <a:r>
              <a:rPr lang="zh-CN" altLang="zh-CN" dirty="0"/>
              <a:t>三层结构</a:t>
            </a:r>
            <a:endParaRPr lang="zh-CN" altLang="en-US" dirty="0"/>
          </a:p>
        </p:txBody>
      </p:sp>
      <p:graphicFrame>
        <p:nvGraphicFramePr>
          <p:cNvPr id="31" name="内容占位符 30">
            <a:extLst>
              <a:ext uri="{FF2B5EF4-FFF2-40B4-BE49-F238E27FC236}">
                <a16:creationId xmlns:a16="http://schemas.microsoft.com/office/drawing/2014/main" id="{EC7B1E40-ACCC-4167-B5D8-DA6D2A6086AD}"/>
              </a:ext>
            </a:extLst>
          </p:cNvPr>
          <p:cNvGraphicFramePr>
            <a:graphicFrameLocks noGrp="1"/>
          </p:cNvGraphicFramePr>
          <p:nvPr>
            <p:ph idx="1"/>
            <p:extLst>
              <p:ext uri="{D42A27DB-BD31-4B8C-83A1-F6EECF244321}">
                <p14:modId xmlns:p14="http://schemas.microsoft.com/office/powerpoint/2010/main" val="738587026"/>
              </p:ext>
            </p:extLst>
          </p:nvPr>
        </p:nvGraphicFramePr>
        <p:xfrm>
          <a:off x="615145" y="3258393"/>
          <a:ext cx="7886699" cy="1280160"/>
        </p:xfrm>
        <a:graphic>
          <a:graphicData uri="http://schemas.openxmlformats.org/drawingml/2006/table">
            <a:tbl>
              <a:tblPr firstRow="1" firstCol="1" bandRow="1">
                <a:tableStyleId>{5C22544A-7EE6-4342-B048-85BDC9FD1C3A}</a:tableStyleId>
              </a:tblPr>
              <a:tblGrid>
                <a:gridCol w="1208293">
                  <a:extLst>
                    <a:ext uri="{9D8B030D-6E8A-4147-A177-3AD203B41FA5}">
                      <a16:colId xmlns:a16="http://schemas.microsoft.com/office/drawing/2014/main" val="4150880325"/>
                    </a:ext>
                  </a:extLst>
                </a:gridCol>
                <a:gridCol w="1482083">
                  <a:extLst>
                    <a:ext uri="{9D8B030D-6E8A-4147-A177-3AD203B41FA5}">
                      <a16:colId xmlns:a16="http://schemas.microsoft.com/office/drawing/2014/main" val="1707105616"/>
                    </a:ext>
                  </a:extLst>
                </a:gridCol>
                <a:gridCol w="5196323">
                  <a:extLst>
                    <a:ext uri="{9D8B030D-6E8A-4147-A177-3AD203B41FA5}">
                      <a16:colId xmlns:a16="http://schemas.microsoft.com/office/drawing/2014/main" val="2472223046"/>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层次</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作用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203148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第一层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文件</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记录了</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表的位置信息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7659714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第二层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记录了</a:t>
                      </a: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表的</a:t>
                      </a:r>
                      <a:r>
                        <a:rPr lang="en-US" sz="1400" kern="0">
                          <a:effectLst/>
                          <a:latin typeface="微软雅黑" panose="020B0503020204020204" pitchFamily="34" charset="-122"/>
                          <a:ea typeface="微软雅黑" panose="020B0503020204020204" pitchFamily="34" charset="-122"/>
                        </a:rPr>
                        <a:t>Region</a:t>
                      </a:r>
                      <a:r>
                        <a:rPr lang="zh-CN" sz="1400" kern="0">
                          <a:effectLst/>
                          <a:latin typeface="微软雅黑" panose="020B0503020204020204" pitchFamily="34" charset="-122"/>
                          <a:ea typeface="微软雅黑" panose="020B0503020204020204" pitchFamily="34" charset="-122"/>
                        </a:rPr>
                        <a:t>位置信息，</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只能有一个</a:t>
                      </a:r>
                      <a:r>
                        <a:rPr lang="en-US" sz="1400" kern="0">
                          <a:effectLst/>
                          <a:latin typeface="微软雅黑" panose="020B0503020204020204" pitchFamily="34" charset="-122"/>
                          <a:ea typeface="微软雅黑" panose="020B0503020204020204" pitchFamily="34" charset="-122"/>
                        </a:rPr>
                        <a:t>Region</a:t>
                      </a:r>
                      <a:r>
                        <a:rPr lang="zh-CN" sz="1400" kern="0">
                          <a:effectLst/>
                          <a:latin typeface="微软雅黑" panose="020B0503020204020204" pitchFamily="34" charset="-122"/>
                          <a:ea typeface="微软雅黑" panose="020B0503020204020204" pitchFamily="34" charset="-122"/>
                        </a:rPr>
                        <a:t>，通过</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表就可以访问</a:t>
                      </a: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表中的数据</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9695210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第三层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记录了用户数据表的</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位置信息，</a:t>
                      </a:r>
                      <a:r>
                        <a:rPr lang="en-US" sz="1400" kern="0" dirty="0">
                          <a:effectLst/>
                          <a:latin typeface="微软雅黑" panose="020B0503020204020204" pitchFamily="34" charset="-122"/>
                          <a:ea typeface="微软雅黑" panose="020B0503020204020204" pitchFamily="34" charset="-122"/>
                        </a:rPr>
                        <a:t>.META.</a:t>
                      </a:r>
                      <a:r>
                        <a:rPr lang="zh-CN" sz="1400" kern="0" dirty="0">
                          <a:effectLst/>
                          <a:latin typeface="微软雅黑" panose="020B0503020204020204" pitchFamily="34" charset="-122"/>
                          <a:ea typeface="微软雅黑" panose="020B0503020204020204" pitchFamily="34" charset="-122"/>
                        </a:rPr>
                        <a:t>表可以有多个</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，保存了</a:t>
                      </a:r>
                      <a:r>
                        <a:rPr lang="en-US" sz="1400" kern="0" dirty="0">
                          <a:effectLst/>
                          <a:latin typeface="微软雅黑" panose="020B0503020204020204" pitchFamily="34" charset="-122"/>
                          <a:ea typeface="微软雅黑" panose="020B0503020204020204" pitchFamily="34" charset="-122"/>
                        </a:rPr>
                        <a:t>HBase</a:t>
                      </a:r>
                      <a:r>
                        <a:rPr lang="zh-CN" sz="1400" kern="0" dirty="0">
                          <a:effectLst/>
                          <a:latin typeface="微软雅黑" panose="020B0503020204020204" pitchFamily="34" charset="-122"/>
                          <a:ea typeface="微软雅黑" panose="020B0503020204020204" pitchFamily="34" charset="-122"/>
                        </a:rPr>
                        <a:t>中所有用户数据表的</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位置信息</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73061774"/>
                  </a:ext>
                </a:extLst>
              </a:tr>
            </a:tbl>
          </a:graphicData>
        </a:graphic>
      </p:graphicFrame>
      <p:grpSp>
        <p:nvGrpSpPr>
          <p:cNvPr id="4" name="画布 639">
            <a:extLst>
              <a:ext uri="{FF2B5EF4-FFF2-40B4-BE49-F238E27FC236}">
                <a16:creationId xmlns:a16="http://schemas.microsoft.com/office/drawing/2014/main" id="{1DFA0587-E513-4D15-BD0C-51841D4C89CD}"/>
              </a:ext>
            </a:extLst>
          </p:cNvPr>
          <p:cNvGrpSpPr/>
          <p:nvPr/>
        </p:nvGrpSpPr>
        <p:grpSpPr>
          <a:xfrm>
            <a:off x="1921339" y="1030229"/>
            <a:ext cx="5274310" cy="2189480"/>
            <a:chOff x="0" y="0"/>
            <a:chExt cx="5274310" cy="2189480"/>
          </a:xfrm>
        </p:grpSpPr>
        <p:sp>
          <p:nvSpPr>
            <p:cNvPr id="5" name="矩形 4">
              <a:extLst>
                <a:ext uri="{FF2B5EF4-FFF2-40B4-BE49-F238E27FC236}">
                  <a16:creationId xmlns:a16="http://schemas.microsoft.com/office/drawing/2014/main" id="{95877887-6424-4E32-9EDA-E399DA6A5A27}"/>
                </a:ext>
              </a:extLst>
            </p:cNvPr>
            <p:cNvSpPr/>
            <p:nvPr/>
          </p:nvSpPr>
          <p:spPr>
            <a:xfrm>
              <a:off x="0" y="0"/>
              <a:ext cx="5274310" cy="2189480"/>
            </a:xfrm>
            <a:prstGeom prst="rect">
              <a:avLst/>
            </a:prstGeom>
          </p:spPr>
        </p:sp>
        <p:sp>
          <p:nvSpPr>
            <p:cNvPr id="6" name="文本框 19">
              <a:extLst>
                <a:ext uri="{FF2B5EF4-FFF2-40B4-BE49-F238E27FC236}">
                  <a16:creationId xmlns:a16="http://schemas.microsoft.com/office/drawing/2014/main" id="{72290831-BE5A-49E2-8F44-3E4D2C0D58F9}"/>
                </a:ext>
              </a:extLst>
            </p:cNvPr>
            <p:cNvSpPr txBox="1"/>
            <p:nvPr/>
          </p:nvSpPr>
          <p:spPr>
            <a:xfrm>
              <a:off x="0" y="1068168"/>
              <a:ext cx="963000" cy="4457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9">
              <a:extLst>
                <a:ext uri="{FF2B5EF4-FFF2-40B4-BE49-F238E27FC236}">
                  <a16:creationId xmlns:a16="http://schemas.microsoft.com/office/drawing/2014/main" id="{1D773B05-A35E-4315-8CD4-C2E482145A1C}"/>
                </a:ext>
              </a:extLst>
            </p:cNvPr>
            <p:cNvSpPr txBox="1"/>
            <p:nvPr/>
          </p:nvSpPr>
          <p:spPr>
            <a:xfrm>
              <a:off x="1411900" y="1068168"/>
              <a:ext cx="963000" cy="4457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-ROOT-</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9">
              <a:extLst>
                <a:ext uri="{FF2B5EF4-FFF2-40B4-BE49-F238E27FC236}">
                  <a16:creationId xmlns:a16="http://schemas.microsoft.com/office/drawing/2014/main" id="{0865F818-E459-458B-BA4D-B7315C40C3AC}"/>
                </a:ext>
              </a:extLst>
            </p:cNvPr>
            <p:cNvSpPr txBox="1"/>
            <p:nvPr/>
          </p:nvSpPr>
          <p:spPr>
            <a:xfrm>
              <a:off x="2872400" y="687168"/>
              <a:ext cx="962660" cy="216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19">
              <a:extLst>
                <a:ext uri="{FF2B5EF4-FFF2-40B4-BE49-F238E27FC236}">
                  <a16:creationId xmlns:a16="http://schemas.microsoft.com/office/drawing/2014/main" id="{2EA0AE2C-10F1-4DEF-A52B-83CBB1ACB8F5}"/>
                </a:ext>
              </a:extLst>
            </p:cNvPr>
            <p:cNvSpPr txBox="1"/>
            <p:nvPr/>
          </p:nvSpPr>
          <p:spPr>
            <a:xfrm>
              <a:off x="2872400" y="9030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19">
              <a:extLst>
                <a:ext uri="{FF2B5EF4-FFF2-40B4-BE49-F238E27FC236}">
                  <a16:creationId xmlns:a16="http://schemas.microsoft.com/office/drawing/2014/main" id="{5A8CECAB-5360-4DCD-8C4D-B33768B0CFBE}"/>
                </a:ext>
              </a:extLst>
            </p:cNvPr>
            <p:cNvSpPr txBox="1"/>
            <p:nvPr/>
          </p:nvSpPr>
          <p:spPr>
            <a:xfrm>
              <a:off x="2872400" y="11126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9">
              <a:extLst>
                <a:ext uri="{FF2B5EF4-FFF2-40B4-BE49-F238E27FC236}">
                  <a16:creationId xmlns:a16="http://schemas.microsoft.com/office/drawing/2014/main" id="{0CB50484-A2C7-40C7-AB5F-016916F87E4B}"/>
                </a:ext>
              </a:extLst>
            </p:cNvPr>
            <p:cNvSpPr txBox="1"/>
            <p:nvPr/>
          </p:nvSpPr>
          <p:spPr>
            <a:xfrm>
              <a:off x="2872400" y="13285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9">
              <a:extLst>
                <a:ext uri="{FF2B5EF4-FFF2-40B4-BE49-F238E27FC236}">
                  <a16:creationId xmlns:a16="http://schemas.microsoft.com/office/drawing/2014/main" id="{3D2FA852-CE93-4CC5-9DA5-78EE8A379378}"/>
                </a:ext>
              </a:extLst>
            </p:cNvPr>
            <p:cNvSpPr txBox="1"/>
            <p:nvPr/>
          </p:nvSpPr>
          <p:spPr>
            <a:xfrm>
              <a:off x="2872400" y="15444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9">
              <a:extLst>
                <a:ext uri="{FF2B5EF4-FFF2-40B4-BE49-F238E27FC236}">
                  <a16:creationId xmlns:a16="http://schemas.microsoft.com/office/drawing/2014/main" id="{F18E4C6C-4718-4246-8557-5BF2520098A6}"/>
                </a:ext>
              </a:extLst>
            </p:cNvPr>
            <p:cNvSpPr txBox="1"/>
            <p:nvPr/>
          </p:nvSpPr>
          <p:spPr>
            <a:xfrm>
              <a:off x="2872400" y="17603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9">
              <a:extLst>
                <a:ext uri="{FF2B5EF4-FFF2-40B4-BE49-F238E27FC236}">
                  <a16:creationId xmlns:a16="http://schemas.microsoft.com/office/drawing/2014/main" id="{011F8346-65F4-4E41-B89C-AF0AEBFF5612}"/>
                </a:ext>
              </a:extLst>
            </p:cNvPr>
            <p:cNvSpPr txBox="1"/>
            <p:nvPr/>
          </p:nvSpPr>
          <p:spPr>
            <a:xfrm>
              <a:off x="4311650" y="2934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9">
              <a:extLst>
                <a:ext uri="{FF2B5EF4-FFF2-40B4-BE49-F238E27FC236}">
                  <a16:creationId xmlns:a16="http://schemas.microsoft.com/office/drawing/2014/main" id="{FE8DCBAD-A21B-48FF-8074-EBDFE563BACD}"/>
                </a:ext>
              </a:extLst>
            </p:cNvPr>
            <p:cNvSpPr txBox="1"/>
            <p:nvPr/>
          </p:nvSpPr>
          <p:spPr>
            <a:xfrm>
              <a:off x="4311650" y="5093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9">
              <a:extLst>
                <a:ext uri="{FF2B5EF4-FFF2-40B4-BE49-F238E27FC236}">
                  <a16:creationId xmlns:a16="http://schemas.microsoft.com/office/drawing/2014/main" id="{C3E381C9-169F-406E-ACE4-A5524E91E373}"/>
                </a:ext>
              </a:extLst>
            </p:cNvPr>
            <p:cNvSpPr txBox="1"/>
            <p:nvPr/>
          </p:nvSpPr>
          <p:spPr>
            <a:xfrm>
              <a:off x="4311650" y="7189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19">
              <a:extLst>
                <a:ext uri="{FF2B5EF4-FFF2-40B4-BE49-F238E27FC236}">
                  <a16:creationId xmlns:a16="http://schemas.microsoft.com/office/drawing/2014/main" id="{D2D34CBA-396D-4069-B805-3AF7FC026FEB}"/>
                </a:ext>
              </a:extLst>
            </p:cNvPr>
            <p:cNvSpPr txBox="1"/>
            <p:nvPr/>
          </p:nvSpPr>
          <p:spPr>
            <a:xfrm>
              <a:off x="4311650" y="151393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9">
              <a:extLst>
                <a:ext uri="{FF2B5EF4-FFF2-40B4-BE49-F238E27FC236}">
                  <a16:creationId xmlns:a16="http://schemas.microsoft.com/office/drawing/2014/main" id="{6CCF14B6-EDFC-446D-B275-97F3D79521CA}"/>
                </a:ext>
              </a:extLst>
            </p:cNvPr>
            <p:cNvSpPr txBox="1"/>
            <p:nvPr/>
          </p:nvSpPr>
          <p:spPr>
            <a:xfrm>
              <a:off x="4311650" y="172983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9">
              <a:extLst>
                <a:ext uri="{FF2B5EF4-FFF2-40B4-BE49-F238E27FC236}">
                  <a16:creationId xmlns:a16="http://schemas.microsoft.com/office/drawing/2014/main" id="{EB3219C5-9783-428A-B720-5447ACB0F703}"/>
                </a:ext>
              </a:extLst>
            </p:cNvPr>
            <p:cNvSpPr txBox="1"/>
            <p:nvPr/>
          </p:nvSpPr>
          <p:spPr>
            <a:xfrm>
              <a:off x="4311650" y="193938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623">
              <a:extLst>
                <a:ext uri="{FF2B5EF4-FFF2-40B4-BE49-F238E27FC236}">
                  <a16:creationId xmlns:a16="http://schemas.microsoft.com/office/drawing/2014/main" id="{E7E977DB-2F9F-4B0D-AFDA-FC258A7C89ED}"/>
                </a:ext>
              </a:extLst>
            </p:cNvPr>
            <p:cNvSpPr txBox="1"/>
            <p:nvPr/>
          </p:nvSpPr>
          <p:spPr>
            <a:xfrm>
              <a:off x="3012100" y="395068"/>
              <a:ext cx="675640"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.META.</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3170">
              <a:extLst>
                <a:ext uri="{FF2B5EF4-FFF2-40B4-BE49-F238E27FC236}">
                  <a16:creationId xmlns:a16="http://schemas.microsoft.com/office/drawing/2014/main" id="{4F1F5415-CDF0-489D-B45A-C70EF6DE92F3}"/>
                </a:ext>
              </a:extLst>
            </p:cNvPr>
            <p:cNvSpPr txBox="1"/>
            <p:nvPr/>
          </p:nvSpPr>
          <p:spPr>
            <a:xfrm>
              <a:off x="4421800" y="1368"/>
              <a:ext cx="761365"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用户数据表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3170">
              <a:extLst>
                <a:ext uri="{FF2B5EF4-FFF2-40B4-BE49-F238E27FC236}">
                  <a16:creationId xmlns:a16="http://schemas.microsoft.com/office/drawing/2014/main" id="{4800FE4A-D230-4796-9B0B-726906171472}"/>
                </a:ext>
              </a:extLst>
            </p:cNvPr>
            <p:cNvSpPr txBox="1"/>
            <p:nvPr/>
          </p:nvSpPr>
          <p:spPr>
            <a:xfrm>
              <a:off x="4402750" y="1221838"/>
              <a:ext cx="761365"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用户数据表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F3102955-D698-4C67-9EE5-030D1B8D5902}"/>
                </a:ext>
              </a:extLst>
            </p:cNvPr>
            <p:cNvCxnSpPr/>
            <p:nvPr/>
          </p:nvCxnSpPr>
          <p:spPr>
            <a:xfrm>
              <a:off x="963000" y="1291053"/>
              <a:ext cx="448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71757CB0-7CC2-4767-9C9F-E10C400C2F7B}"/>
                </a:ext>
              </a:extLst>
            </p:cNvPr>
            <p:cNvCxnSpPr/>
            <p:nvPr/>
          </p:nvCxnSpPr>
          <p:spPr>
            <a:xfrm flipV="1">
              <a:off x="2374900" y="795168"/>
              <a:ext cx="497500" cy="495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F2E8EED0-890B-4B88-9304-6944860678F4}"/>
                </a:ext>
              </a:extLst>
            </p:cNvPr>
            <p:cNvCxnSpPr/>
            <p:nvPr/>
          </p:nvCxnSpPr>
          <p:spPr>
            <a:xfrm flipV="1">
              <a:off x="2374900" y="1220568"/>
              <a:ext cx="497500" cy="70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AEDB878-B931-46BD-B626-177954134EEE}"/>
                </a:ext>
              </a:extLst>
            </p:cNvPr>
            <p:cNvCxnSpPr/>
            <p:nvPr/>
          </p:nvCxnSpPr>
          <p:spPr>
            <a:xfrm>
              <a:off x="2374900" y="1291053"/>
              <a:ext cx="497500" cy="577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24103114-B13C-4272-BA60-C47C83BE51BF}"/>
                </a:ext>
              </a:extLst>
            </p:cNvPr>
            <p:cNvCxnSpPr/>
            <p:nvPr/>
          </p:nvCxnSpPr>
          <p:spPr>
            <a:xfrm flipV="1">
              <a:off x="3835060" y="401418"/>
              <a:ext cx="476590" cy="39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9A67F67-8B06-4DDB-9DFF-E7B1C0CCE813}"/>
                </a:ext>
              </a:extLst>
            </p:cNvPr>
            <p:cNvCxnSpPr/>
            <p:nvPr/>
          </p:nvCxnSpPr>
          <p:spPr>
            <a:xfrm flipV="1">
              <a:off x="3835060" y="617318"/>
              <a:ext cx="476590" cy="177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D3196647-8E4F-47EB-9172-9F3A6513EC58}"/>
                </a:ext>
              </a:extLst>
            </p:cNvPr>
            <p:cNvCxnSpPr/>
            <p:nvPr/>
          </p:nvCxnSpPr>
          <p:spPr>
            <a:xfrm>
              <a:off x="3848100" y="1446968"/>
              <a:ext cx="463550" cy="174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E192094F-223A-44D9-AE11-B25294E6ACA7}"/>
                </a:ext>
              </a:extLst>
            </p:cNvPr>
            <p:cNvCxnSpPr/>
            <p:nvPr/>
          </p:nvCxnSpPr>
          <p:spPr>
            <a:xfrm>
              <a:off x="3835060" y="1652368"/>
              <a:ext cx="476590" cy="394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04701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88C0E-F4BD-45AF-9C45-54B42289BD57}"/>
              </a:ext>
            </a:extLst>
          </p:cNvPr>
          <p:cNvSpPr>
            <a:spLocks noGrp="1"/>
          </p:cNvSpPr>
          <p:nvPr>
            <p:ph type="title"/>
          </p:nvPr>
        </p:nvSpPr>
        <p:spPr/>
        <p:txBody>
          <a:bodyPr/>
          <a:lstStyle/>
          <a:p>
            <a:r>
              <a:rPr lang="en-US" altLang="zh-CN" dirty="0"/>
              <a:t>HBase</a:t>
            </a:r>
            <a:r>
              <a:rPr lang="zh-CN" altLang="zh-CN" dirty="0"/>
              <a:t>三层结构</a:t>
            </a:r>
            <a:endParaRPr lang="zh-CN" altLang="en-US" dirty="0"/>
          </a:p>
        </p:txBody>
      </p:sp>
      <p:sp>
        <p:nvSpPr>
          <p:cNvPr id="3" name="内容占位符 2">
            <a:extLst>
              <a:ext uri="{FF2B5EF4-FFF2-40B4-BE49-F238E27FC236}">
                <a16:creationId xmlns:a16="http://schemas.microsoft.com/office/drawing/2014/main" id="{59B98A93-60B5-42B0-897E-25255F7FF6A8}"/>
              </a:ext>
            </a:extLst>
          </p:cNvPr>
          <p:cNvSpPr>
            <a:spLocks noGrp="1"/>
          </p:cNvSpPr>
          <p:nvPr>
            <p:ph idx="1"/>
          </p:nvPr>
        </p:nvSpPr>
        <p:spPr/>
        <p:txBody>
          <a:bodyPr/>
          <a:lstStyle/>
          <a:p>
            <a:r>
              <a:rPr lang="zh-CN" altLang="zh-CN" dirty="0"/>
              <a:t>客户端访问用户数据之前，需要首先访问</a:t>
            </a:r>
            <a:r>
              <a:rPr lang="en-US" altLang="zh-CN" dirty="0" err="1"/>
              <a:t>ZooKeeperr</a:t>
            </a:r>
            <a:r>
              <a:rPr lang="zh-CN" altLang="zh-CN" dirty="0"/>
              <a:t>获得</a:t>
            </a:r>
            <a:r>
              <a:rPr lang="en-US" altLang="zh-CN" dirty="0"/>
              <a:t>-ROOT-</a:t>
            </a:r>
            <a:r>
              <a:rPr lang="zh-CN" altLang="zh-CN" dirty="0"/>
              <a:t>表的位置然后访问</a:t>
            </a:r>
            <a:r>
              <a:rPr lang="en-US" altLang="zh-CN" dirty="0"/>
              <a:t>-ROOT-</a:t>
            </a:r>
            <a:r>
              <a:rPr lang="zh-CN" altLang="zh-CN" dirty="0"/>
              <a:t>表，获得</a:t>
            </a:r>
            <a:r>
              <a:rPr lang="en-US" altLang="zh-CN" dirty="0"/>
              <a:t>.META.</a:t>
            </a:r>
            <a:r>
              <a:rPr lang="zh-CN" altLang="zh-CN" dirty="0"/>
              <a:t>表的信息，接着访问</a:t>
            </a:r>
            <a:r>
              <a:rPr lang="en-US" altLang="zh-CN" dirty="0"/>
              <a:t>.META.</a:t>
            </a:r>
            <a:r>
              <a:rPr lang="zh-CN" altLang="zh-CN" dirty="0"/>
              <a:t>表，找到所需的</a:t>
            </a:r>
            <a:r>
              <a:rPr lang="en-US" altLang="zh-CN" dirty="0"/>
              <a:t>Region</a:t>
            </a:r>
            <a:r>
              <a:rPr lang="zh-CN" altLang="zh-CN" dirty="0"/>
              <a:t>具体位于哪个</a:t>
            </a:r>
            <a:r>
              <a:rPr lang="en-US" altLang="zh-CN" dirty="0"/>
              <a:t>Region</a:t>
            </a:r>
            <a:r>
              <a:rPr lang="zh-CN" altLang="zh-CN" dirty="0"/>
              <a:t>服务器，最后才会到该</a:t>
            </a:r>
            <a:r>
              <a:rPr lang="en-US" altLang="zh-CN" dirty="0"/>
              <a:t>Region</a:t>
            </a:r>
            <a:r>
              <a:rPr lang="zh-CN" altLang="zh-CN" dirty="0"/>
              <a:t>服务器上读取数据。该过程需要多次网络操作，为了加快寻址过程，一般客户端会将查询过的位置信息缓存起来，缓存不会主动失效，因此如果客户端上的缓存全部失效，则需要进行</a:t>
            </a:r>
            <a:r>
              <a:rPr lang="en-US" altLang="zh-CN" dirty="0"/>
              <a:t>6</a:t>
            </a:r>
            <a:r>
              <a:rPr lang="zh-CN" altLang="zh-CN" dirty="0"/>
              <a:t>次网络来回，才能定位到正确的</a:t>
            </a:r>
            <a:r>
              <a:rPr lang="en-US" altLang="zh-CN" dirty="0"/>
              <a:t>Region</a:t>
            </a:r>
            <a:r>
              <a:rPr lang="zh-CN" altLang="zh-CN" dirty="0"/>
              <a:t>，其中三次用来发现缓存失效，另外三次用来获取位置信息。</a:t>
            </a:r>
          </a:p>
        </p:txBody>
      </p:sp>
    </p:spTree>
    <p:extLst>
      <p:ext uri="{BB962C8B-B14F-4D97-AF65-F5344CB8AC3E}">
        <p14:creationId xmlns:p14="http://schemas.microsoft.com/office/powerpoint/2010/main" val="270632242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E4C04-BCF2-4B53-90D0-538A823E753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D94875C6-2F64-49AD-B6D2-04A047B4B89A}"/>
              </a:ext>
            </a:extLst>
          </p:cNvPr>
          <p:cNvSpPr>
            <a:spLocks noGrp="1"/>
          </p:cNvSpPr>
          <p:nvPr>
            <p:ph idx="1"/>
          </p:nvPr>
        </p:nvSpPr>
        <p:spPr/>
        <p:txBody>
          <a:bodyPr/>
          <a:lstStyle/>
          <a:p>
            <a:r>
              <a:rPr lang="en-US" altLang="zh-CN" dirty="0"/>
              <a:t>HBase</a:t>
            </a:r>
            <a:r>
              <a:rPr lang="zh-CN" altLang="zh-CN" dirty="0"/>
              <a:t>采用</a:t>
            </a:r>
            <a:r>
              <a:rPr lang="en-US" altLang="zh-CN" dirty="0"/>
              <a:t>Master/Slave</a:t>
            </a:r>
            <a:r>
              <a:rPr lang="zh-CN" altLang="zh-CN" dirty="0"/>
              <a:t>架构，</a:t>
            </a:r>
            <a:r>
              <a:rPr lang="en-US" altLang="zh-CN" dirty="0"/>
              <a:t>HBase</a:t>
            </a:r>
            <a:r>
              <a:rPr lang="zh-CN" altLang="zh-CN" dirty="0"/>
              <a:t>集群成员包括</a:t>
            </a:r>
            <a:r>
              <a:rPr lang="en-US" altLang="zh-CN" dirty="0"/>
              <a:t>Client</a:t>
            </a:r>
            <a:r>
              <a:rPr lang="zh-CN" altLang="zh-CN" dirty="0"/>
              <a:t>、</a:t>
            </a:r>
            <a:r>
              <a:rPr lang="en-US" altLang="zh-CN" dirty="0"/>
              <a:t>ZooKeeper</a:t>
            </a:r>
            <a:r>
              <a:rPr lang="zh-CN" altLang="zh-CN" dirty="0"/>
              <a:t>集群、</a:t>
            </a:r>
            <a:r>
              <a:rPr lang="en-US" altLang="zh-CN" dirty="0" err="1"/>
              <a:t>HMaster</a:t>
            </a:r>
            <a:r>
              <a:rPr lang="zh-CN" altLang="zh-CN" dirty="0"/>
              <a:t>节点、</a:t>
            </a:r>
            <a:r>
              <a:rPr lang="en-US" altLang="zh-CN" dirty="0" err="1"/>
              <a:t>HRegionServer</a:t>
            </a:r>
            <a:r>
              <a:rPr lang="zh-CN" altLang="zh-CN" dirty="0"/>
              <a:t>节点，在底层</a:t>
            </a:r>
            <a:r>
              <a:rPr lang="en-US" altLang="zh-CN" dirty="0"/>
              <a:t>HBase</a:t>
            </a:r>
            <a:r>
              <a:rPr lang="zh-CN" altLang="zh-CN" dirty="0"/>
              <a:t>将数据存储于</a:t>
            </a:r>
            <a:r>
              <a:rPr lang="en-US" altLang="zh-CN" dirty="0"/>
              <a:t>HDFS</a:t>
            </a:r>
            <a:r>
              <a:rPr lang="zh-CN" altLang="zh-CN" dirty="0"/>
              <a:t>中。</a:t>
            </a:r>
            <a:endParaRPr lang="zh-CN" altLang="en-US" dirty="0"/>
          </a:p>
        </p:txBody>
      </p:sp>
    </p:spTree>
    <p:extLst>
      <p:ext uri="{BB962C8B-B14F-4D97-AF65-F5344CB8AC3E}">
        <p14:creationId xmlns:p14="http://schemas.microsoft.com/office/powerpoint/2010/main" val="3228614708"/>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383A669-F876-4EB7-A362-15E047FB94B9}"/>
              </a:ext>
            </a:extLst>
          </p:cNvPr>
          <p:cNvPicPr>
            <a:picLocks noGrp="1" noChangeAspect="1"/>
          </p:cNvPicPr>
          <p:nvPr>
            <p:ph idx="1"/>
          </p:nvPr>
        </p:nvPicPr>
        <p:blipFill>
          <a:blip r:embed="rId2"/>
          <a:stretch>
            <a:fillRect/>
          </a:stretch>
        </p:blipFill>
        <p:spPr>
          <a:xfrm>
            <a:off x="615990" y="209984"/>
            <a:ext cx="7912020" cy="4314513"/>
          </a:xfrm>
          <a:prstGeom prst="rect">
            <a:avLst/>
          </a:prstGeom>
        </p:spPr>
      </p:pic>
    </p:spTree>
    <p:extLst>
      <p:ext uri="{BB962C8B-B14F-4D97-AF65-F5344CB8AC3E}">
        <p14:creationId xmlns:p14="http://schemas.microsoft.com/office/powerpoint/2010/main" val="3409402788"/>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E4C04-BCF2-4B53-90D0-538A823E753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D94875C6-2F64-49AD-B6D2-04A047B4B89A}"/>
              </a:ext>
            </a:extLst>
          </p:cNvPr>
          <p:cNvSpPr>
            <a:spLocks noGrp="1"/>
          </p:cNvSpPr>
          <p:nvPr>
            <p:ph idx="1"/>
          </p:nvPr>
        </p:nvSpPr>
        <p:spPr/>
        <p:txBody>
          <a:bodyPr>
            <a:normAutofit fontScale="92500" lnSpcReduction="20000"/>
          </a:bodyPr>
          <a:lstStyle/>
          <a:p>
            <a:r>
              <a:rPr lang="en-US" altLang="zh-CN" dirty="0"/>
              <a:t>1. Client</a:t>
            </a:r>
            <a:endParaRPr lang="zh-CN" altLang="zh-CN" dirty="0"/>
          </a:p>
          <a:p>
            <a:pPr lvl="1"/>
            <a:r>
              <a:rPr lang="en-US" altLang="zh-CN" dirty="0"/>
              <a:t>HBase Client</a:t>
            </a:r>
            <a:r>
              <a:rPr lang="zh-CN" altLang="zh-CN" dirty="0"/>
              <a:t>使用</a:t>
            </a:r>
            <a:r>
              <a:rPr lang="en-US" altLang="zh-CN" dirty="0"/>
              <a:t>HBase</a:t>
            </a:r>
            <a:r>
              <a:rPr lang="zh-CN" altLang="zh-CN" dirty="0"/>
              <a:t>的</a:t>
            </a:r>
            <a:r>
              <a:rPr lang="en-US" altLang="zh-CN" dirty="0"/>
              <a:t>RPC</a:t>
            </a:r>
            <a:r>
              <a:rPr lang="zh-CN" altLang="zh-CN" dirty="0"/>
              <a:t>机制与</a:t>
            </a:r>
            <a:r>
              <a:rPr lang="en-US" altLang="zh-CN" dirty="0" err="1"/>
              <a:t>HMaster</a:t>
            </a:r>
            <a:r>
              <a:rPr lang="zh-CN" altLang="zh-CN" dirty="0"/>
              <a:t>和</a:t>
            </a:r>
            <a:r>
              <a:rPr lang="en-US" altLang="zh-CN" dirty="0" err="1"/>
              <a:t>HRegionServer</a:t>
            </a:r>
            <a:r>
              <a:rPr lang="zh-CN" altLang="zh-CN" dirty="0"/>
              <a:t>进行通信，对于管理类操作，</a:t>
            </a:r>
            <a:r>
              <a:rPr lang="en-US" altLang="zh-CN" dirty="0"/>
              <a:t>Client</a:t>
            </a:r>
            <a:r>
              <a:rPr lang="zh-CN" altLang="zh-CN" dirty="0"/>
              <a:t>与</a:t>
            </a:r>
            <a:r>
              <a:rPr lang="en-US" altLang="zh-CN" dirty="0" err="1"/>
              <a:t>HMaster</a:t>
            </a:r>
            <a:r>
              <a:rPr lang="zh-CN" altLang="zh-CN" dirty="0"/>
              <a:t>进行</a:t>
            </a:r>
            <a:r>
              <a:rPr lang="en-US" altLang="zh-CN" dirty="0"/>
              <a:t>RPC</a:t>
            </a:r>
            <a:r>
              <a:rPr lang="zh-CN" altLang="zh-CN" dirty="0"/>
              <a:t>；对于数据读写类操作，</a:t>
            </a:r>
            <a:r>
              <a:rPr lang="en-US" altLang="zh-CN" dirty="0"/>
              <a:t>Client</a:t>
            </a:r>
            <a:r>
              <a:rPr lang="zh-CN" altLang="zh-CN" dirty="0"/>
              <a:t>与</a:t>
            </a:r>
            <a:r>
              <a:rPr lang="en-US" altLang="zh-CN" dirty="0" err="1"/>
              <a:t>HRegionServer</a:t>
            </a:r>
            <a:r>
              <a:rPr lang="zh-CN" altLang="zh-CN" dirty="0"/>
              <a:t>进行</a:t>
            </a:r>
            <a:r>
              <a:rPr lang="en-US" altLang="zh-CN" dirty="0"/>
              <a:t>RPC</a:t>
            </a:r>
            <a:r>
              <a:rPr lang="zh-CN" altLang="zh-CN" dirty="0"/>
              <a:t>。客户端包含访问</a:t>
            </a:r>
            <a:r>
              <a:rPr lang="en-US" altLang="zh-CN" dirty="0"/>
              <a:t>HBase</a:t>
            </a:r>
            <a:r>
              <a:rPr lang="zh-CN" altLang="zh-CN" dirty="0"/>
              <a:t>的接口，通常维护一些缓存来加快</a:t>
            </a:r>
            <a:r>
              <a:rPr lang="en-US" altLang="zh-CN" dirty="0"/>
              <a:t>HBase</a:t>
            </a:r>
            <a:r>
              <a:rPr lang="zh-CN" altLang="zh-CN" dirty="0"/>
              <a:t>数据的访问速度，例如缓存各个</a:t>
            </a:r>
            <a:r>
              <a:rPr lang="en-US" altLang="zh-CN" dirty="0"/>
              <a:t>Region</a:t>
            </a:r>
            <a:r>
              <a:rPr lang="zh-CN" altLang="zh-CN" dirty="0"/>
              <a:t>的位置信息。</a:t>
            </a:r>
          </a:p>
          <a:p>
            <a:r>
              <a:rPr lang="en-US" altLang="zh-CN" dirty="0"/>
              <a:t>2. ZooKeeper</a:t>
            </a:r>
            <a:endParaRPr lang="zh-CN" altLang="zh-CN" dirty="0"/>
          </a:p>
          <a:p>
            <a:pPr lvl="1"/>
            <a:r>
              <a:rPr lang="en-US" altLang="zh-CN" dirty="0"/>
              <a:t>Zookeeper</a:t>
            </a:r>
            <a:r>
              <a:rPr lang="zh-CN" altLang="zh-CN" dirty="0"/>
              <a:t>作为管理者，保证任何时候，集群中只有一个</a:t>
            </a:r>
            <a:r>
              <a:rPr lang="en-US" altLang="zh-CN" dirty="0"/>
              <a:t>Master</a:t>
            </a:r>
            <a:r>
              <a:rPr lang="zh-CN" altLang="zh-CN" dirty="0"/>
              <a:t>，对于</a:t>
            </a:r>
            <a:r>
              <a:rPr lang="en-US" altLang="zh-CN" dirty="0"/>
              <a:t>HBase</a:t>
            </a:r>
            <a:r>
              <a:rPr lang="zh-CN" altLang="zh-CN" dirty="0"/>
              <a:t>，</a:t>
            </a:r>
            <a:r>
              <a:rPr lang="en-US" altLang="zh-CN" dirty="0"/>
              <a:t>ZooKeeper</a:t>
            </a:r>
            <a:r>
              <a:rPr lang="zh-CN" altLang="zh-CN" dirty="0"/>
              <a:t>提供以下基本功能。</a:t>
            </a:r>
          </a:p>
          <a:p>
            <a:pPr lvl="2"/>
            <a:r>
              <a:rPr lang="zh-CN" altLang="zh-CN" dirty="0"/>
              <a:t>存储</a:t>
            </a:r>
            <a:r>
              <a:rPr lang="en-US" altLang="zh-CN" dirty="0"/>
              <a:t>-ROOT-</a:t>
            </a:r>
            <a:r>
              <a:rPr lang="zh-CN" altLang="zh-CN" dirty="0"/>
              <a:t>表的地址、</a:t>
            </a:r>
            <a:r>
              <a:rPr lang="en-US" altLang="zh-CN" dirty="0" err="1"/>
              <a:t>HMaster</a:t>
            </a:r>
            <a:r>
              <a:rPr lang="zh-CN" altLang="zh-CN" dirty="0"/>
              <a:t>的地址、</a:t>
            </a:r>
            <a:r>
              <a:rPr lang="en-US" altLang="zh-CN" dirty="0" err="1"/>
              <a:t>HRegionServer</a:t>
            </a:r>
            <a:r>
              <a:rPr lang="zh-CN" altLang="zh-CN" dirty="0"/>
              <a:t>的地址。</a:t>
            </a:r>
          </a:p>
          <a:p>
            <a:pPr lvl="2"/>
            <a:r>
              <a:rPr lang="zh-CN" altLang="zh-CN" dirty="0"/>
              <a:t>通过</a:t>
            </a:r>
            <a:r>
              <a:rPr lang="en-US" altLang="zh-CN" dirty="0"/>
              <a:t>ZooKeeper</a:t>
            </a:r>
            <a:r>
              <a:rPr lang="zh-CN" altLang="zh-CN" dirty="0"/>
              <a:t>，</a:t>
            </a:r>
            <a:r>
              <a:rPr lang="en-US" altLang="zh-CN" dirty="0" err="1"/>
              <a:t>HMaster</a:t>
            </a:r>
            <a:r>
              <a:rPr lang="zh-CN" altLang="zh-CN" dirty="0"/>
              <a:t>可以随时感知到各个</a:t>
            </a:r>
            <a:r>
              <a:rPr lang="en-US" altLang="zh-CN" dirty="0" err="1"/>
              <a:t>HRegionServer</a:t>
            </a:r>
            <a:r>
              <a:rPr lang="zh-CN" altLang="zh-CN" dirty="0"/>
              <a:t>的健康状态。</a:t>
            </a:r>
          </a:p>
          <a:p>
            <a:pPr lvl="2"/>
            <a:r>
              <a:rPr lang="en-US" altLang="zh-CN" dirty="0"/>
              <a:t>ZooKeeper</a:t>
            </a:r>
            <a:r>
              <a:rPr lang="zh-CN" altLang="zh-CN" dirty="0"/>
              <a:t>避免</a:t>
            </a:r>
            <a:r>
              <a:rPr lang="en-US" altLang="zh-CN" dirty="0" err="1"/>
              <a:t>HMaster</a:t>
            </a:r>
            <a:r>
              <a:rPr lang="zh-CN" altLang="zh-CN" dirty="0"/>
              <a:t>单点故障问题，</a:t>
            </a:r>
            <a:r>
              <a:rPr lang="en-US" altLang="zh-CN" dirty="0"/>
              <a:t>HBase</a:t>
            </a:r>
            <a:r>
              <a:rPr lang="zh-CN" altLang="zh-CN" dirty="0"/>
              <a:t>中可以启动多个</a:t>
            </a:r>
            <a:r>
              <a:rPr lang="en-US" altLang="zh-CN" dirty="0" err="1"/>
              <a:t>HMaster</a:t>
            </a:r>
            <a:r>
              <a:rPr lang="zh-CN" altLang="zh-CN" dirty="0"/>
              <a:t>，通过</a:t>
            </a:r>
            <a:r>
              <a:rPr lang="en-US" altLang="zh-CN" dirty="0"/>
              <a:t>ZooKeeper</a:t>
            </a:r>
            <a:r>
              <a:rPr lang="zh-CN" altLang="zh-CN" dirty="0"/>
              <a:t>的选举机制确保只有一个为当前</a:t>
            </a:r>
            <a:r>
              <a:rPr lang="en-US" altLang="zh-CN" dirty="0"/>
              <a:t>HBase</a:t>
            </a:r>
            <a:r>
              <a:rPr lang="zh-CN" altLang="zh-CN" dirty="0"/>
              <a:t>集群的</a:t>
            </a:r>
            <a:r>
              <a:rPr lang="en-US" altLang="zh-CN" dirty="0"/>
              <a:t>master</a:t>
            </a:r>
            <a:r>
              <a:rPr lang="zh-CN" altLang="zh-CN" dirty="0"/>
              <a:t>。</a:t>
            </a:r>
          </a:p>
        </p:txBody>
      </p:sp>
    </p:spTree>
    <p:extLst>
      <p:ext uri="{BB962C8B-B14F-4D97-AF65-F5344CB8AC3E}">
        <p14:creationId xmlns:p14="http://schemas.microsoft.com/office/powerpoint/2010/main" val="365001940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F6CBE-0FD4-4DCD-8252-559D3D782F90}"/>
              </a:ext>
            </a:extLst>
          </p:cNvPr>
          <p:cNvSpPr>
            <a:spLocks noGrp="1"/>
          </p:cNvSpPr>
          <p:nvPr>
            <p:ph type="title"/>
          </p:nvPr>
        </p:nvSpPr>
        <p:spPr/>
        <p:txBody>
          <a:bodyPr/>
          <a:lstStyle/>
          <a:p>
            <a:r>
              <a:rPr lang="en-US" altLang="zh-CN" dirty="0"/>
              <a:t>ZooKeeper</a:t>
            </a:r>
            <a:r>
              <a:rPr lang="zh-CN" altLang="en-US" dirty="0"/>
              <a:t>提供功能</a:t>
            </a:r>
          </a:p>
        </p:txBody>
      </p:sp>
      <p:pic>
        <p:nvPicPr>
          <p:cNvPr id="4" name="Picture 2">
            <a:extLst>
              <a:ext uri="{FF2B5EF4-FFF2-40B4-BE49-F238E27FC236}">
                <a16:creationId xmlns:a16="http://schemas.microsoft.com/office/drawing/2014/main" id="{01B631C1-9CAD-405D-98D7-92B38F823D2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421"/>
          <a:stretch/>
        </p:blipFill>
        <p:spPr bwMode="auto">
          <a:xfrm>
            <a:off x="1223962" y="1553649"/>
            <a:ext cx="6696075" cy="289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30648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7</a:t>
            </a:r>
            <a:r>
              <a:rPr lang="zh-CN" altLang="en-US" dirty="0"/>
              <a:t>章  分布式数据库</a:t>
            </a:r>
            <a:r>
              <a:rPr lang="en-US" altLang="zh-CN" dirty="0"/>
              <a:t>HBase</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7.1  NoSQL</a:t>
            </a:r>
            <a:r>
              <a:rPr lang="zh-CN" altLang="en-US" dirty="0"/>
              <a:t>简介</a:t>
            </a:r>
            <a:endParaRPr lang="en-US" altLang="zh-CN" dirty="0"/>
          </a:p>
          <a:p>
            <a:r>
              <a:rPr lang="en-US" altLang="zh-CN" dirty="0"/>
              <a:t>7.2  </a:t>
            </a:r>
            <a:r>
              <a:rPr lang="zh-CN" altLang="en-US" dirty="0"/>
              <a:t>初识</a:t>
            </a:r>
            <a:r>
              <a:rPr lang="en-US" altLang="zh-CN" dirty="0"/>
              <a:t>HBase</a:t>
            </a:r>
          </a:p>
          <a:p>
            <a:r>
              <a:rPr lang="en-US" altLang="zh-CN" dirty="0"/>
              <a:t>7.3  HBase</a:t>
            </a:r>
            <a:r>
              <a:rPr lang="zh-CN" altLang="en-US" dirty="0"/>
              <a:t>数据模型</a:t>
            </a:r>
            <a:endParaRPr lang="en-US" altLang="zh-CN" dirty="0"/>
          </a:p>
          <a:p>
            <a:r>
              <a:rPr lang="en-US" altLang="zh-CN" dirty="0"/>
              <a:t>7.4  HBase</a:t>
            </a:r>
            <a:r>
              <a:rPr lang="zh-CN" altLang="en-US" dirty="0"/>
              <a:t>体系架构</a:t>
            </a:r>
            <a:endParaRPr lang="en-US" altLang="zh-CN" dirty="0"/>
          </a:p>
          <a:p>
            <a:r>
              <a:rPr lang="en-US" altLang="zh-CN" dirty="0"/>
              <a:t>7.5  HBase</a:t>
            </a:r>
            <a:r>
              <a:rPr lang="zh-CN" altLang="en-US" dirty="0"/>
              <a:t>运行机制</a:t>
            </a:r>
            <a:endParaRPr lang="en-US" altLang="zh-CN" dirty="0"/>
          </a:p>
          <a:p>
            <a:r>
              <a:rPr lang="en-US" altLang="zh-CN" dirty="0"/>
              <a:t>7.6  </a:t>
            </a:r>
            <a:r>
              <a:rPr lang="zh-CN" altLang="en-US" dirty="0"/>
              <a:t>部署</a:t>
            </a:r>
            <a:r>
              <a:rPr lang="en-US" altLang="zh-CN" dirty="0"/>
              <a:t>HBase</a:t>
            </a:r>
            <a:r>
              <a:rPr lang="zh-CN" altLang="en-US" dirty="0"/>
              <a:t>集群</a:t>
            </a:r>
            <a:endParaRPr lang="en-US" altLang="zh-CN" dirty="0"/>
          </a:p>
          <a:p>
            <a:r>
              <a:rPr lang="en-US" altLang="zh-CN" dirty="0"/>
              <a:t>7.7  </a:t>
            </a:r>
            <a:r>
              <a:rPr lang="zh-CN" altLang="en-US" dirty="0"/>
              <a:t>实战</a:t>
            </a:r>
            <a:r>
              <a:rPr lang="en-US" altLang="zh-CN" dirty="0"/>
              <a:t>HBase</a:t>
            </a:r>
          </a:p>
          <a:p>
            <a:r>
              <a:rPr lang="en-US" altLang="zh-CN" dirty="0"/>
              <a:t>7.8  HBase</a:t>
            </a:r>
            <a:r>
              <a:rPr lang="zh-CN" altLang="en-US" dirty="0"/>
              <a:t>性能优化</a:t>
            </a:r>
            <a:endParaRPr lang="en-US" altLang="zh-CN" dirty="0"/>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en-US" altLang="zh-CN" dirty="0"/>
              <a:t>3. </a:t>
            </a:r>
            <a:r>
              <a:rPr lang="en-US" altLang="zh-CN" dirty="0" err="1"/>
              <a:t>HMaster</a:t>
            </a:r>
            <a:endParaRPr lang="zh-CN" altLang="zh-CN" dirty="0"/>
          </a:p>
          <a:p>
            <a:pPr lvl="1"/>
            <a:r>
              <a:rPr lang="en-US" altLang="zh-CN" dirty="0" err="1"/>
              <a:t>HMaster</a:t>
            </a:r>
            <a:r>
              <a:rPr lang="zh-CN" altLang="zh-CN" dirty="0"/>
              <a:t>是</a:t>
            </a:r>
            <a:r>
              <a:rPr lang="en-US" altLang="zh-CN" dirty="0"/>
              <a:t>HBase</a:t>
            </a:r>
            <a:r>
              <a:rPr lang="zh-CN" altLang="zh-CN" dirty="0"/>
              <a:t>的主服务程序，</a:t>
            </a:r>
            <a:r>
              <a:rPr lang="en-US" altLang="zh-CN" dirty="0"/>
              <a:t>HBase</a:t>
            </a:r>
            <a:r>
              <a:rPr lang="zh-CN" altLang="zh-CN" dirty="0"/>
              <a:t>中可以启动多个</a:t>
            </a:r>
            <a:r>
              <a:rPr lang="en-US" altLang="zh-CN" dirty="0" err="1"/>
              <a:t>HMaster</a:t>
            </a:r>
            <a:r>
              <a:rPr lang="zh-CN" altLang="zh-CN" dirty="0"/>
              <a:t>，通过</a:t>
            </a:r>
            <a:r>
              <a:rPr lang="en-US" altLang="zh-CN" dirty="0"/>
              <a:t>Zookeeper</a:t>
            </a:r>
            <a:r>
              <a:rPr lang="zh-CN" altLang="zh-CN" dirty="0"/>
              <a:t>选举机制保证每个时刻只有</a:t>
            </a:r>
            <a:r>
              <a:rPr lang="en-US" altLang="zh-CN" dirty="0"/>
              <a:t>1</a:t>
            </a:r>
            <a:r>
              <a:rPr lang="zh-CN" altLang="zh-CN" dirty="0"/>
              <a:t>个</a:t>
            </a:r>
            <a:r>
              <a:rPr lang="en-US" altLang="zh-CN" dirty="0" err="1"/>
              <a:t>HMaster</a:t>
            </a:r>
            <a:r>
              <a:rPr lang="zh-CN" altLang="zh-CN" dirty="0"/>
              <a:t>运行。</a:t>
            </a:r>
            <a:r>
              <a:rPr lang="en-US" altLang="zh-CN" dirty="0" err="1"/>
              <a:t>HMaster</a:t>
            </a:r>
            <a:r>
              <a:rPr lang="zh-CN" altLang="zh-CN" dirty="0"/>
              <a:t>主要完成以下任务。</a:t>
            </a:r>
          </a:p>
          <a:p>
            <a:pPr lvl="2"/>
            <a:r>
              <a:rPr lang="zh-CN" altLang="zh-CN" dirty="0"/>
              <a:t>管理</a:t>
            </a:r>
            <a:r>
              <a:rPr lang="en-US" altLang="zh-CN" dirty="0" err="1"/>
              <a:t>HRegionServer</a:t>
            </a:r>
            <a:r>
              <a:rPr lang="zh-CN" altLang="zh-CN" dirty="0"/>
              <a:t>，实现其负载均衡。</a:t>
            </a:r>
          </a:p>
          <a:p>
            <a:pPr lvl="2"/>
            <a:r>
              <a:rPr lang="zh-CN" altLang="zh-CN" dirty="0"/>
              <a:t>管理和分配</a:t>
            </a:r>
            <a:r>
              <a:rPr lang="en-US" altLang="zh-CN" dirty="0" err="1"/>
              <a:t>HRegion</a:t>
            </a:r>
            <a:r>
              <a:rPr lang="zh-CN" altLang="zh-CN" dirty="0"/>
              <a:t>，比如在</a:t>
            </a:r>
            <a:r>
              <a:rPr lang="en-US" altLang="zh-CN" dirty="0" err="1"/>
              <a:t>HRegion</a:t>
            </a:r>
            <a:r>
              <a:rPr lang="en-US" altLang="zh-CN" dirty="0"/>
              <a:t> split</a:t>
            </a:r>
            <a:r>
              <a:rPr lang="zh-CN" altLang="zh-CN" dirty="0"/>
              <a:t>时分配新的</a:t>
            </a:r>
            <a:r>
              <a:rPr lang="en-US" altLang="zh-CN" dirty="0" err="1"/>
              <a:t>HRegion</a:t>
            </a:r>
            <a:r>
              <a:rPr lang="zh-CN" altLang="zh-CN" dirty="0"/>
              <a:t>；在</a:t>
            </a:r>
            <a:r>
              <a:rPr lang="en-US" altLang="zh-CN" dirty="0" err="1"/>
              <a:t>HRegionServer</a:t>
            </a:r>
            <a:r>
              <a:rPr lang="zh-CN" altLang="zh-CN" dirty="0"/>
              <a:t>退出时迁移其内的</a:t>
            </a:r>
            <a:r>
              <a:rPr lang="en-US" altLang="zh-CN" dirty="0" err="1"/>
              <a:t>HRegion</a:t>
            </a:r>
            <a:r>
              <a:rPr lang="zh-CN" altLang="zh-CN" dirty="0"/>
              <a:t>到其他</a:t>
            </a:r>
            <a:r>
              <a:rPr lang="en-US" altLang="zh-CN" dirty="0" err="1"/>
              <a:t>HRegionServer</a:t>
            </a:r>
            <a:r>
              <a:rPr lang="zh-CN" altLang="zh-CN" dirty="0"/>
              <a:t>上。</a:t>
            </a:r>
          </a:p>
          <a:p>
            <a:pPr lvl="2"/>
            <a:r>
              <a:rPr lang="zh-CN" altLang="zh-CN" dirty="0"/>
              <a:t>实现</a:t>
            </a:r>
            <a:r>
              <a:rPr lang="en-US" altLang="zh-CN" dirty="0"/>
              <a:t>DDL</a:t>
            </a:r>
            <a:r>
              <a:rPr lang="zh-CN" altLang="zh-CN" dirty="0"/>
              <a:t>操作（</a:t>
            </a:r>
            <a:r>
              <a:rPr lang="en-US" altLang="zh-CN" dirty="0"/>
              <a:t>Data Definition Language</a:t>
            </a:r>
            <a:r>
              <a:rPr lang="zh-CN" altLang="zh-CN" dirty="0"/>
              <a:t>，</a:t>
            </a:r>
            <a:r>
              <a:rPr lang="en-US" altLang="zh-CN" dirty="0"/>
              <a:t>namespace</a:t>
            </a:r>
            <a:r>
              <a:rPr lang="zh-CN" altLang="zh-CN" dirty="0"/>
              <a:t>和</a:t>
            </a:r>
            <a:r>
              <a:rPr lang="en-US" altLang="zh-CN" dirty="0"/>
              <a:t>table</a:t>
            </a:r>
            <a:r>
              <a:rPr lang="zh-CN" altLang="zh-CN" dirty="0"/>
              <a:t>的增删改，</a:t>
            </a:r>
            <a:r>
              <a:rPr lang="en-US" altLang="zh-CN" dirty="0"/>
              <a:t>column </a:t>
            </a:r>
            <a:r>
              <a:rPr lang="en-US" altLang="zh-CN" dirty="0" err="1"/>
              <a:t>familiy</a:t>
            </a:r>
            <a:r>
              <a:rPr lang="zh-CN" altLang="zh-CN" dirty="0"/>
              <a:t>的增删改等）。</a:t>
            </a:r>
          </a:p>
          <a:p>
            <a:pPr lvl="2"/>
            <a:r>
              <a:rPr lang="zh-CN" altLang="zh-CN" dirty="0"/>
              <a:t>管理</a:t>
            </a:r>
            <a:r>
              <a:rPr lang="en-US" altLang="zh-CN" dirty="0"/>
              <a:t>namespace</a:t>
            </a:r>
            <a:r>
              <a:rPr lang="zh-CN" altLang="zh-CN" dirty="0"/>
              <a:t>和</a:t>
            </a:r>
            <a:r>
              <a:rPr lang="en-US" altLang="zh-CN" dirty="0"/>
              <a:t>table</a:t>
            </a:r>
            <a:r>
              <a:rPr lang="zh-CN" altLang="zh-CN" dirty="0"/>
              <a:t>的元数据（实际存储在</a:t>
            </a:r>
            <a:r>
              <a:rPr lang="en-US" altLang="zh-CN" dirty="0"/>
              <a:t>HDFS</a:t>
            </a:r>
            <a:r>
              <a:rPr lang="zh-CN" altLang="zh-CN" dirty="0"/>
              <a:t>上）。</a:t>
            </a:r>
          </a:p>
          <a:p>
            <a:pPr lvl="2"/>
            <a:r>
              <a:rPr lang="zh-CN" altLang="zh-CN" dirty="0"/>
              <a:t>权限控制（</a:t>
            </a:r>
            <a:r>
              <a:rPr lang="en-US" altLang="zh-CN" dirty="0"/>
              <a:t>ACL</a:t>
            </a:r>
            <a:r>
              <a:rPr lang="zh-CN" altLang="zh-CN" dirty="0"/>
              <a:t>）。</a:t>
            </a:r>
          </a:p>
        </p:txBody>
      </p:sp>
    </p:spTree>
    <p:extLst>
      <p:ext uri="{BB962C8B-B14F-4D97-AF65-F5344CB8AC3E}">
        <p14:creationId xmlns:p14="http://schemas.microsoft.com/office/powerpoint/2010/main" val="301307474"/>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DD9A8-40EC-4C5E-8C10-BBE1371C51EC}"/>
              </a:ext>
            </a:extLst>
          </p:cNvPr>
          <p:cNvSpPr>
            <a:spLocks noGrp="1"/>
          </p:cNvSpPr>
          <p:nvPr>
            <p:ph type="title"/>
          </p:nvPr>
        </p:nvSpPr>
        <p:spPr/>
        <p:txBody>
          <a:bodyPr/>
          <a:lstStyle/>
          <a:p>
            <a:r>
              <a:rPr lang="en-US" altLang="zh-CN" dirty="0" err="1"/>
              <a:t>Hmaster</a:t>
            </a:r>
            <a:r>
              <a:rPr lang="zh-CN" altLang="en-US" dirty="0"/>
              <a:t>完成任务</a:t>
            </a:r>
          </a:p>
        </p:txBody>
      </p:sp>
      <p:pic>
        <p:nvPicPr>
          <p:cNvPr id="4" name="Picture 2">
            <a:extLst>
              <a:ext uri="{FF2B5EF4-FFF2-40B4-BE49-F238E27FC236}">
                <a16:creationId xmlns:a16="http://schemas.microsoft.com/office/drawing/2014/main" id="{8FBC81BD-A753-45F5-8329-131397CD1B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408" b="6064"/>
          <a:stretch/>
        </p:blipFill>
        <p:spPr bwMode="auto">
          <a:xfrm>
            <a:off x="1133475" y="1558713"/>
            <a:ext cx="6877050" cy="2884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13916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en-US" altLang="zh-CN" dirty="0"/>
              <a:t>4. </a:t>
            </a:r>
            <a:r>
              <a:rPr lang="en-US" altLang="zh-CN" dirty="0" err="1"/>
              <a:t>HRegionServer</a:t>
            </a:r>
            <a:endParaRPr lang="en-US" altLang="zh-CN" dirty="0"/>
          </a:p>
          <a:p>
            <a:pPr lvl="1"/>
            <a:r>
              <a:rPr lang="en-US" altLang="zh-CN" dirty="0" err="1"/>
              <a:t>HRegionServer</a:t>
            </a:r>
            <a:r>
              <a:rPr lang="zh-CN" altLang="en-US" dirty="0"/>
              <a:t>是</a:t>
            </a:r>
            <a:r>
              <a:rPr lang="en-US" altLang="zh-CN" dirty="0"/>
              <a:t>HBase</a:t>
            </a:r>
            <a:r>
              <a:rPr lang="zh-CN" altLang="en-US" dirty="0"/>
              <a:t>的从服务程序，</a:t>
            </a:r>
            <a:r>
              <a:rPr lang="en-US" altLang="zh-CN" dirty="0"/>
              <a:t>HBase</a:t>
            </a:r>
            <a:r>
              <a:rPr lang="zh-CN" altLang="en-US" dirty="0"/>
              <a:t>集群中可以有多个</a:t>
            </a:r>
            <a:r>
              <a:rPr lang="en-US" altLang="zh-CN" dirty="0" err="1"/>
              <a:t>HRegionServer</a:t>
            </a:r>
            <a:r>
              <a:rPr lang="zh-CN" altLang="en-US" dirty="0"/>
              <a:t>，其主要功能包括以下几个方面。</a:t>
            </a:r>
          </a:p>
          <a:p>
            <a:pPr lvl="2"/>
            <a:r>
              <a:rPr lang="zh-CN" altLang="en-US" dirty="0"/>
              <a:t>存放和管理本地</a:t>
            </a:r>
            <a:r>
              <a:rPr lang="en-US" altLang="zh-CN" dirty="0" err="1"/>
              <a:t>HRegion</a:t>
            </a:r>
            <a:r>
              <a:rPr lang="zh-CN" altLang="en-US" dirty="0"/>
              <a:t>。</a:t>
            </a:r>
          </a:p>
          <a:p>
            <a:pPr lvl="2"/>
            <a:r>
              <a:rPr lang="zh-CN" altLang="en-US" dirty="0"/>
              <a:t>读写</a:t>
            </a:r>
            <a:r>
              <a:rPr lang="en-US" altLang="zh-CN" dirty="0"/>
              <a:t>HDFS</a:t>
            </a:r>
            <a:r>
              <a:rPr lang="zh-CN" altLang="en-US" dirty="0"/>
              <a:t>，管理</a:t>
            </a:r>
            <a:r>
              <a:rPr lang="en-US" altLang="zh-CN" dirty="0"/>
              <a:t>Table</a:t>
            </a:r>
            <a:r>
              <a:rPr lang="zh-CN" altLang="en-US" dirty="0"/>
              <a:t>中的数据。</a:t>
            </a:r>
          </a:p>
          <a:p>
            <a:pPr lvl="2"/>
            <a:r>
              <a:rPr lang="en-US" altLang="zh-CN" dirty="0"/>
              <a:t>Client</a:t>
            </a:r>
            <a:r>
              <a:rPr lang="zh-CN" altLang="en-US" dirty="0"/>
              <a:t>直接通过</a:t>
            </a:r>
            <a:r>
              <a:rPr lang="en-US" altLang="zh-CN" dirty="0" err="1"/>
              <a:t>HRegionServer</a:t>
            </a:r>
            <a:r>
              <a:rPr lang="zh-CN" altLang="en-US" dirty="0"/>
              <a:t>读写数据（从</a:t>
            </a:r>
            <a:r>
              <a:rPr lang="en-US" altLang="zh-CN" dirty="0" err="1"/>
              <a:t>HMaster</a:t>
            </a:r>
            <a:r>
              <a:rPr lang="zh-CN" altLang="en-US" dirty="0"/>
              <a:t>中获取元数据，找到</a:t>
            </a:r>
            <a:r>
              <a:rPr lang="en-US" altLang="zh-CN" dirty="0" err="1"/>
              <a:t>RowKey</a:t>
            </a:r>
            <a:r>
              <a:rPr lang="zh-CN" altLang="en-US" dirty="0"/>
              <a:t>所在的</a:t>
            </a:r>
            <a:r>
              <a:rPr lang="en-US" altLang="zh-CN" dirty="0" err="1"/>
              <a:t>HRegion</a:t>
            </a:r>
            <a:r>
              <a:rPr lang="en-US" altLang="zh-CN" dirty="0"/>
              <a:t>/</a:t>
            </a:r>
            <a:r>
              <a:rPr lang="en-US" altLang="zh-CN" dirty="0" err="1"/>
              <a:t>HRegionServer</a:t>
            </a:r>
            <a:r>
              <a:rPr lang="zh-CN" altLang="en-US" dirty="0"/>
              <a:t>后进行数据读写）。</a:t>
            </a:r>
          </a:p>
          <a:p>
            <a:pPr lvl="2"/>
            <a:r>
              <a:rPr lang="en-US" altLang="zh-CN" dirty="0" err="1"/>
              <a:t>HRegionServer</a:t>
            </a:r>
            <a:r>
              <a:rPr lang="zh-CN" altLang="en-US" dirty="0"/>
              <a:t>和</a:t>
            </a:r>
            <a:r>
              <a:rPr lang="en-US" altLang="zh-CN" dirty="0" err="1"/>
              <a:t>DataNode</a:t>
            </a:r>
            <a:r>
              <a:rPr lang="zh-CN" altLang="en-US" dirty="0"/>
              <a:t>一般会放在相同的</a:t>
            </a:r>
            <a:r>
              <a:rPr lang="en-US" altLang="zh-CN" dirty="0"/>
              <a:t>Server</a:t>
            </a:r>
            <a:r>
              <a:rPr lang="zh-CN" altLang="en-US" dirty="0"/>
              <a:t>上实现数据的本地化。</a:t>
            </a:r>
          </a:p>
        </p:txBody>
      </p:sp>
    </p:spTree>
    <p:extLst>
      <p:ext uri="{BB962C8B-B14F-4D97-AF65-F5344CB8AC3E}">
        <p14:creationId xmlns:p14="http://schemas.microsoft.com/office/powerpoint/2010/main" val="3677682623"/>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zh-CN" altLang="en-US" dirty="0"/>
              <a:t>（</a:t>
            </a:r>
            <a:r>
              <a:rPr lang="en-US" altLang="zh-CN" dirty="0"/>
              <a:t>1</a:t>
            </a:r>
            <a:r>
              <a:rPr lang="zh-CN" altLang="en-US" dirty="0"/>
              <a:t>）</a:t>
            </a:r>
            <a:r>
              <a:rPr lang="en-US" altLang="zh-CN" dirty="0" err="1"/>
              <a:t>HRegion</a:t>
            </a:r>
            <a:endParaRPr lang="en-US" altLang="zh-CN" dirty="0"/>
          </a:p>
          <a:p>
            <a:pPr lvl="1"/>
            <a:r>
              <a:rPr lang="en-US" altLang="zh-CN" dirty="0" err="1"/>
              <a:t>HRegionServer</a:t>
            </a:r>
            <a:r>
              <a:rPr lang="zh-CN" altLang="en-US" dirty="0"/>
              <a:t>内部管理了一系列</a:t>
            </a:r>
            <a:r>
              <a:rPr lang="en-US" altLang="zh-CN" dirty="0" err="1"/>
              <a:t>HRegion</a:t>
            </a:r>
            <a:r>
              <a:rPr lang="zh-CN" altLang="en-US" dirty="0"/>
              <a:t>对象，每个</a:t>
            </a:r>
            <a:r>
              <a:rPr lang="en-US" altLang="zh-CN" dirty="0" err="1"/>
              <a:t>HRegion</a:t>
            </a:r>
            <a:r>
              <a:rPr lang="zh-CN" altLang="en-US" dirty="0"/>
              <a:t>对应了表中的一个</a:t>
            </a:r>
            <a:r>
              <a:rPr lang="en-US" altLang="zh-CN" dirty="0"/>
              <a:t>Region</a:t>
            </a:r>
            <a:r>
              <a:rPr lang="zh-CN" altLang="en-US" dirty="0"/>
              <a:t>，每个表最初只有一个</a:t>
            </a:r>
            <a:r>
              <a:rPr lang="en-US" altLang="zh-CN" dirty="0"/>
              <a:t>Region</a:t>
            </a:r>
            <a:r>
              <a:rPr lang="zh-CN" altLang="en-US" dirty="0"/>
              <a:t>，随着表中记录增加直到某个阈值，</a:t>
            </a:r>
            <a:r>
              <a:rPr lang="en-US" altLang="zh-CN" dirty="0"/>
              <a:t>Region</a:t>
            </a:r>
            <a:r>
              <a:rPr lang="zh-CN" altLang="en-US" dirty="0"/>
              <a:t>会被分割形成两个新的</a:t>
            </a:r>
            <a:r>
              <a:rPr lang="en-US" altLang="zh-CN" dirty="0"/>
              <a:t>Region</a:t>
            </a:r>
            <a:r>
              <a:rPr lang="zh-CN" altLang="en-US" dirty="0"/>
              <a:t>。</a:t>
            </a:r>
          </a:p>
          <a:p>
            <a:pPr lvl="1"/>
            <a:r>
              <a:rPr lang="en-US" altLang="zh-CN" dirty="0" err="1"/>
              <a:t>HRegion</a:t>
            </a:r>
            <a:r>
              <a:rPr lang="zh-CN" altLang="en-US" dirty="0"/>
              <a:t>中由多个</a:t>
            </a:r>
            <a:r>
              <a:rPr lang="en-US" altLang="zh-CN" dirty="0"/>
              <a:t>Store</a:t>
            </a:r>
            <a:r>
              <a:rPr lang="zh-CN" altLang="en-US" dirty="0"/>
              <a:t>组成，每个</a:t>
            </a:r>
            <a:r>
              <a:rPr lang="en-US" altLang="zh-CN" dirty="0"/>
              <a:t>Store</a:t>
            </a:r>
            <a:r>
              <a:rPr lang="zh-CN" altLang="en-US" dirty="0"/>
              <a:t>对应了表中的一个</a:t>
            </a:r>
            <a:r>
              <a:rPr lang="en-US" altLang="zh-CN" dirty="0"/>
              <a:t>Column Family</a:t>
            </a:r>
            <a:r>
              <a:rPr lang="zh-CN" altLang="en-US" dirty="0"/>
              <a:t>的存储，可以看出每个</a:t>
            </a:r>
            <a:r>
              <a:rPr lang="en-US" altLang="zh-CN" dirty="0"/>
              <a:t>Column Family</a:t>
            </a:r>
            <a:r>
              <a:rPr lang="zh-CN" altLang="en-US" dirty="0"/>
              <a:t>其实就是一个集中的存储单元，因此最好将具有共同</a:t>
            </a:r>
            <a:r>
              <a:rPr lang="en-US" altLang="zh-CN" dirty="0"/>
              <a:t>I/O</a:t>
            </a:r>
            <a:r>
              <a:rPr lang="zh-CN" altLang="en-US" dirty="0"/>
              <a:t>特性的</a:t>
            </a:r>
            <a:r>
              <a:rPr lang="en-US" altLang="zh-CN" dirty="0"/>
              <a:t>Column</a:t>
            </a:r>
            <a:r>
              <a:rPr lang="zh-CN" altLang="en-US" dirty="0"/>
              <a:t>放在一个</a:t>
            </a:r>
            <a:r>
              <a:rPr lang="en-US" altLang="zh-CN" dirty="0"/>
              <a:t>Column Family</a:t>
            </a:r>
            <a:r>
              <a:rPr lang="zh-CN" altLang="en-US" dirty="0"/>
              <a:t>中，这样做最为高效。</a:t>
            </a:r>
          </a:p>
        </p:txBody>
      </p:sp>
    </p:spTree>
    <p:extLst>
      <p:ext uri="{BB962C8B-B14F-4D97-AF65-F5344CB8AC3E}">
        <p14:creationId xmlns:p14="http://schemas.microsoft.com/office/powerpoint/2010/main" val="3417958580"/>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0B15-372E-4FF9-B7ED-236FA30A2EF0}"/>
              </a:ext>
            </a:extLst>
          </p:cNvPr>
          <p:cNvSpPr>
            <a:spLocks noGrp="1"/>
          </p:cNvSpPr>
          <p:nvPr>
            <p:ph type="title"/>
          </p:nvPr>
        </p:nvSpPr>
        <p:spPr/>
        <p:txBody>
          <a:bodyPr/>
          <a:lstStyle/>
          <a:p>
            <a:r>
              <a:rPr lang="en-US" altLang="zh-CN" dirty="0" err="1"/>
              <a:t>HRegion</a:t>
            </a:r>
            <a:r>
              <a:rPr lang="zh-CN" altLang="en-US" dirty="0"/>
              <a:t>功能</a:t>
            </a:r>
          </a:p>
        </p:txBody>
      </p:sp>
      <p:pic>
        <p:nvPicPr>
          <p:cNvPr id="4" name="Picture 2">
            <a:extLst>
              <a:ext uri="{FF2B5EF4-FFF2-40B4-BE49-F238E27FC236}">
                <a16:creationId xmlns:a16="http://schemas.microsoft.com/office/drawing/2014/main" id="{330B2048-4333-4145-9287-0D195900AF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310"/>
          <a:stretch/>
        </p:blipFill>
        <p:spPr bwMode="auto">
          <a:xfrm>
            <a:off x="1123950" y="1593777"/>
            <a:ext cx="6896100" cy="281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080041"/>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92500" lnSpcReduction="20000"/>
          </a:bodyPr>
          <a:lstStyle/>
          <a:p>
            <a:r>
              <a:rPr lang="zh-CN" altLang="zh-CN" dirty="0"/>
              <a:t>（</a:t>
            </a:r>
            <a:r>
              <a:rPr lang="en-US" altLang="zh-CN" dirty="0"/>
              <a:t>2</a:t>
            </a:r>
            <a:r>
              <a:rPr lang="zh-CN" altLang="zh-CN" dirty="0"/>
              <a:t>）</a:t>
            </a:r>
            <a:r>
              <a:rPr lang="en-US" altLang="zh-CN" dirty="0"/>
              <a:t>Store</a:t>
            </a:r>
            <a:endParaRPr lang="zh-CN" altLang="zh-CN" dirty="0"/>
          </a:p>
          <a:p>
            <a:pPr lvl="1"/>
            <a:r>
              <a:rPr lang="en-US" altLang="zh-CN" dirty="0"/>
              <a:t>Store</a:t>
            </a:r>
            <a:r>
              <a:rPr lang="zh-CN" altLang="zh-CN" dirty="0"/>
              <a:t>是</a:t>
            </a:r>
            <a:r>
              <a:rPr lang="en-US" altLang="zh-CN" dirty="0"/>
              <a:t>HBase</a:t>
            </a:r>
            <a:r>
              <a:rPr lang="zh-CN" altLang="zh-CN" dirty="0"/>
              <a:t>存储的核心，由两部分组成：</a:t>
            </a:r>
            <a:r>
              <a:rPr lang="en-US" altLang="zh-CN" dirty="0" err="1"/>
              <a:t>MemStore</a:t>
            </a:r>
            <a:r>
              <a:rPr lang="zh-CN" altLang="zh-CN" dirty="0"/>
              <a:t>和</a:t>
            </a:r>
            <a:r>
              <a:rPr lang="en-US" altLang="zh-CN" dirty="0" err="1"/>
              <a:t>StoreFiles</a:t>
            </a:r>
            <a:r>
              <a:rPr lang="zh-CN" altLang="zh-CN" dirty="0"/>
              <a:t>。</a:t>
            </a:r>
            <a:r>
              <a:rPr lang="en-US" altLang="zh-CN" dirty="0" err="1"/>
              <a:t>MemStore</a:t>
            </a:r>
            <a:r>
              <a:rPr lang="zh-CN" altLang="zh-CN" dirty="0"/>
              <a:t>是在内存中的缓存，保存最近更新的数据；</a:t>
            </a:r>
            <a:r>
              <a:rPr lang="en-US" altLang="zh-CN" dirty="0" err="1"/>
              <a:t>StoreFile</a:t>
            </a:r>
            <a:r>
              <a:rPr lang="zh-CN" altLang="zh-CN" dirty="0"/>
              <a:t>是磁盘中的文件。用户写入的数据首先会放入</a:t>
            </a:r>
            <a:r>
              <a:rPr lang="en-US" altLang="zh-CN" dirty="0" err="1"/>
              <a:t>MemStore</a:t>
            </a:r>
            <a:r>
              <a:rPr lang="zh-CN" altLang="zh-CN" dirty="0"/>
              <a:t>，当</a:t>
            </a:r>
            <a:r>
              <a:rPr lang="en-US" altLang="zh-CN" dirty="0" err="1"/>
              <a:t>MemStore</a:t>
            </a:r>
            <a:r>
              <a:rPr lang="zh-CN" altLang="zh-CN" dirty="0"/>
              <a:t>满了以后会刷新成一个</a:t>
            </a:r>
            <a:r>
              <a:rPr lang="en-US" altLang="zh-CN" dirty="0" err="1"/>
              <a:t>StoreFile</a:t>
            </a:r>
            <a:r>
              <a:rPr lang="zh-CN" altLang="zh-CN" dirty="0"/>
              <a:t>（底层实现是</a:t>
            </a:r>
            <a:r>
              <a:rPr lang="en-US" altLang="zh-CN" dirty="0" err="1"/>
              <a:t>HFile</a:t>
            </a:r>
            <a:r>
              <a:rPr lang="zh-CN" altLang="zh-CN" dirty="0"/>
              <a:t>），当</a:t>
            </a:r>
            <a:r>
              <a:rPr lang="en-US" altLang="zh-CN" dirty="0" err="1"/>
              <a:t>StoreFile</a:t>
            </a:r>
            <a:r>
              <a:rPr lang="zh-CN" altLang="zh-CN" dirty="0"/>
              <a:t>文件数量增长到一定阈值，会触发</a:t>
            </a:r>
            <a:r>
              <a:rPr lang="en-US" altLang="zh-CN" dirty="0"/>
              <a:t>Compact</a:t>
            </a:r>
            <a:r>
              <a:rPr lang="zh-CN" altLang="zh-CN" dirty="0"/>
              <a:t>合并操作，将多个</a:t>
            </a:r>
            <a:r>
              <a:rPr lang="en-US" altLang="zh-CN" dirty="0" err="1"/>
              <a:t>StoreFiles</a:t>
            </a:r>
            <a:r>
              <a:rPr lang="zh-CN" altLang="zh-CN" dirty="0"/>
              <a:t>合并成一个</a:t>
            </a:r>
            <a:r>
              <a:rPr lang="en-US" altLang="zh-CN" dirty="0" err="1"/>
              <a:t>StoreFile</a:t>
            </a:r>
            <a:r>
              <a:rPr lang="zh-CN" altLang="zh-CN" dirty="0"/>
              <a:t>，合并过程中会进行版本合并和数据删除，因此可以看出</a:t>
            </a:r>
            <a:r>
              <a:rPr lang="en-US" altLang="zh-CN" dirty="0"/>
              <a:t>HBase</a:t>
            </a:r>
            <a:r>
              <a:rPr lang="zh-CN" altLang="zh-CN" dirty="0"/>
              <a:t>其实只有增加数据，所有的更新和删除操作都是在后续的</a:t>
            </a:r>
            <a:r>
              <a:rPr lang="en-US" altLang="zh-CN" dirty="0"/>
              <a:t>Compact</a:t>
            </a:r>
            <a:r>
              <a:rPr lang="zh-CN" altLang="zh-CN" dirty="0"/>
              <a:t>过程中进行的，这使得用户的写操作只要进入内存中就可以立即返回，保证了</a:t>
            </a:r>
            <a:r>
              <a:rPr lang="en-US" altLang="zh-CN" dirty="0"/>
              <a:t>HBase I/O</a:t>
            </a:r>
            <a:r>
              <a:rPr lang="zh-CN" altLang="zh-CN" dirty="0"/>
              <a:t>的高性能。当</a:t>
            </a:r>
            <a:r>
              <a:rPr lang="en-US" altLang="zh-CN" dirty="0" err="1"/>
              <a:t>StoreFiles</a:t>
            </a:r>
            <a:r>
              <a:rPr lang="en-US" altLang="zh-CN" dirty="0"/>
              <a:t> Compact</a:t>
            </a:r>
            <a:r>
              <a:rPr lang="zh-CN" altLang="zh-CN" dirty="0"/>
              <a:t>后，会逐步形成越来越大的</a:t>
            </a:r>
            <a:r>
              <a:rPr lang="en-US" altLang="zh-CN" dirty="0" err="1"/>
              <a:t>StoreFile</a:t>
            </a:r>
            <a:r>
              <a:rPr lang="zh-CN" altLang="zh-CN" dirty="0"/>
              <a:t>，当单个</a:t>
            </a:r>
            <a:r>
              <a:rPr lang="en-US" altLang="zh-CN" dirty="0" err="1"/>
              <a:t>StoreFile</a:t>
            </a:r>
            <a:r>
              <a:rPr lang="zh-CN" altLang="zh-CN" dirty="0"/>
              <a:t>大小超过一定阈值后，会触发</a:t>
            </a:r>
            <a:r>
              <a:rPr lang="en-US" altLang="zh-CN" dirty="0"/>
              <a:t>Split</a:t>
            </a:r>
            <a:r>
              <a:rPr lang="zh-CN" altLang="zh-CN" dirty="0"/>
              <a:t>分裂操作，同时把当前</a:t>
            </a:r>
            <a:r>
              <a:rPr lang="en-US" altLang="zh-CN" dirty="0"/>
              <a:t>Region Split</a:t>
            </a:r>
            <a:r>
              <a:rPr lang="zh-CN" altLang="zh-CN" dirty="0"/>
              <a:t>成</a:t>
            </a:r>
            <a:r>
              <a:rPr lang="en-US" altLang="zh-CN" dirty="0"/>
              <a:t>2</a:t>
            </a:r>
            <a:r>
              <a:rPr lang="zh-CN" altLang="zh-CN" dirty="0"/>
              <a:t>个</a:t>
            </a:r>
            <a:r>
              <a:rPr lang="en-US" altLang="zh-CN" dirty="0"/>
              <a:t>Region</a:t>
            </a:r>
            <a:r>
              <a:rPr lang="zh-CN" altLang="zh-CN" dirty="0"/>
              <a:t>，父</a:t>
            </a:r>
            <a:r>
              <a:rPr lang="en-US" altLang="zh-CN" dirty="0"/>
              <a:t>Region</a:t>
            </a:r>
            <a:r>
              <a:rPr lang="zh-CN" altLang="zh-CN" dirty="0"/>
              <a:t>会下线，新分裂出的</a:t>
            </a:r>
            <a:r>
              <a:rPr lang="en-US" altLang="zh-CN" dirty="0"/>
              <a:t>2</a:t>
            </a:r>
            <a:r>
              <a:rPr lang="zh-CN" altLang="zh-CN" dirty="0"/>
              <a:t>个孩子</a:t>
            </a:r>
            <a:r>
              <a:rPr lang="en-US" altLang="zh-CN" dirty="0"/>
              <a:t>Region</a:t>
            </a:r>
            <a:r>
              <a:rPr lang="zh-CN" altLang="zh-CN" dirty="0"/>
              <a:t>会被</a:t>
            </a:r>
            <a:r>
              <a:rPr lang="en-US" altLang="zh-CN" dirty="0" err="1"/>
              <a:t>HMaster</a:t>
            </a:r>
            <a:r>
              <a:rPr lang="zh-CN" altLang="zh-CN" dirty="0"/>
              <a:t>分配到相应的</a:t>
            </a:r>
            <a:r>
              <a:rPr lang="en-US" altLang="zh-CN" dirty="0" err="1"/>
              <a:t>HRegionServer</a:t>
            </a:r>
            <a:r>
              <a:rPr lang="zh-CN" altLang="zh-CN" dirty="0"/>
              <a:t>上，使得原先</a:t>
            </a:r>
            <a:r>
              <a:rPr lang="en-US" altLang="zh-CN" dirty="0"/>
              <a:t>1</a:t>
            </a:r>
            <a:r>
              <a:rPr lang="zh-CN" altLang="zh-CN" dirty="0"/>
              <a:t>个</a:t>
            </a:r>
            <a:r>
              <a:rPr lang="en-US" altLang="zh-CN" dirty="0"/>
              <a:t>Region</a:t>
            </a:r>
            <a:r>
              <a:rPr lang="zh-CN" altLang="zh-CN" dirty="0"/>
              <a:t>的压力得以分流到</a:t>
            </a:r>
            <a:r>
              <a:rPr lang="en-US" altLang="zh-CN" dirty="0"/>
              <a:t>2</a:t>
            </a:r>
            <a:r>
              <a:rPr lang="zh-CN" altLang="zh-CN" dirty="0"/>
              <a:t>个</a:t>
            </a:r>
            <a:r>
              <a:rPr lang="en-US" altLang="zh-CN" dirty="0"/>
              <a:t>Region</a:t>
            </a:r>
            <a:r>
              <a:rPr lang="zh-CN" altLang="zh-CN" dirty="0"/>
              <a:t>上。</a:t>
            </a:r>
          </a:p>
        </p:txBody>
      </p:sp>
    </p:spTree>
    <p:extLst>
      <p:ext uri="{BB962C8B-B14F-4D97-AF65-F5344CB8AC3E}">
        <p14:creationId xmlns:p14="http://schemas.microsoft.com/office/powerpoint/2010/main" val="459676944"/>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92500" lnSpcReduction="20000"/>
          </a:bodyPr>
          <a:lstStyle/>
          <a:p>
            <a:r>
              <a:rPr lang="zh-CN" altLang="zh-CN" dirty="0"/>
              <a:t>（</a:t>
            </a:r>
            <a:r>
              <a:rPr lang="en-US" altLang="zh-CN" dirty="0"/>
              <a:t>3</a:t>
            </a:r>
            <a:r>
              <a:rPr lang="zh-CN" altLang="zh-CN" dirty="0"/>
              <a:t>）</a:t>
            </a:r>
            <a:r>
              <a:rPr lang="en-US" altLang="zh-CN" dirty="0" err="1"/>
              <a:t>HLog</a:t>
            </a:r>
            <a:endParaRPr lang="zh-CN" altLang="zh-CN" dirty="0"/>
          </a:p>
          <a:p>
            <a:pPr lvl="1"/>
            <a:r>
              <a:rPr lang="zh-CN" altLang="zh-CN" dirty="0"/>
              <a:t>每个</a:t>
            </a:r>
            <a:r>
              <a:rPr lang="en-US" altLang="zh-CN" dirty="0" err="1"/>
              <a:t>HRegionServer</a:t>
            </a:r>
            <a:r>
              <a:rPr lang="zh-CN" altLang="zh-CN" dirty="0"/>
              <a:t>维护一个</a:t>
            </a:r>
            <a:r>
              <a:rPr lang="en-US" altLang="zh-CN" dirty="0" err="1"/>
              <a:t>Hlog</a:t>
            </a:r>
            <a:r>
              <a:rPr lang="zh-CN" altLang="zh-CN" dirty="0"/>
              <a:t>，而不是每个</a:t>
            </a:r>
            <a:r>
              <a:rPr lang="en-US" altLang="zh-CN" dirty="0" err="1"/>
              <a:t>HRegion</a:t>
            </a:r>
            <a:r>
              <a:rPr lang="zh-CN" altLang="zh-CN" dirty="0"/>
              <a:t>维护一个</a:t>
            </a:r>
            <a:r>
              <a:rPr lang="en-US" altLang="zh-CN" dirty="0" err="1"/>
              <a:t>HLog</a:t>
            </a:r>
            <a:r>
              <a:rPr lang="zh-CN" altLang="zh-CN" dirty="0"/>
              <a:t>。这样不同</a:t>
            </a:r>
            <a:r>
              <a:rPr lang="en-US" altLang="zh-CN" dirty="0" err="1"/>
              <a:t>HRegion</a:t>
            </a:r>
            <a:r>
              <a:rPr lang="zh-CN" altLang="zh-CN" dirty="0"/>
              <a:t>（来自不同表）的日志会混在一起，这样做的目的是不断追加单个文件相对于同时写多个文件而言，可以减少磁盘寻址次数，因此可以提高对表的写性能。但同时带来的麻烦是，如果一台</a:t>
            </a:r>
            <a:r>
              <a:rPr lang="en-US" altLang="zh-CN" dirty="0" err="1"/>
              <a:t>HRegionServer</a:t>
            </a:r>
            <a:r>
              <a:rPr lang="zh-CN" altLang="zh-CN" dirty="0"/>
              <a:t>下线，为了恢复其上的</a:t>
            </a:r>
            <a:r>
              <a:rPr lang="en-US" altLang="zh-CN" dirty="0" err="1"/>
              <a:t>HRegion</a:t>
            </a:r>
            <a:r>
              <a:rPr lang="zh-CN" altLang="zh-CN" dirty="0"/>
              <a:t>，需要将</a:t>
            </a:r>
            <a:r>
              <a:rPr lang="en-US" altLang="zh-CN" dirty="0" err="1"/>
              <a:t>HRegionServer</a:t>
            </a:r>
            <a:r>
              <a:rPr lang="zh-CN" altLang="zh-CN" dirty="0"/>
              <a:t>上的</a:t>
            </a:r>
            <a:r>
              <a:rPr lang="en-US" altLang="zh-CN" dirty="0" err="1"/>
              <a:t>HLog</a:t>
            </a:r>
            <a:r>
              <a:rPr lang="zh-CN" altLang="zh-CN" dirty="0"/>
              <a:t>进行拆分，然后分发到其它</a:t>
            </a:r>
            <a:r>
              <a:rPr lang="en-US" altLang="zh-CN" dirty="0" err="1"/>
              <a:t>HRegionServer</a:t>
            </a:r>
            <a:r>
              <a:rPr lang="zh-CN" altLang="zh-CN" dirty="0"/>
              <a:t>上进行恢复。</a:t>
            </a:r>
          </a:p>
          <a:p>
            <a:pPr lvl="1"/>
            <a:r>
              <a:rPr lang="en-US" altLang="zh-CN" dirty="0" err="1"/>
              <a:t>HLog</a:t>
            </a:r>
            <a:r>
              <a:rPr lang="zh-CN" altLang="zh-CN" dirty="0"/>
              <a:t>文件定期会滚动出新的并删除旧的文件（已持久化到</a:t>
            </a:r>
            <a:r>
              <a:rPr lang="en-US" altLang="zh-CN" dirty="0" err="1"/>
              <a:t>StoreFile</a:t>
            </a:r>
            <a:r>
              <a:rPr lang="zh-CN" altLang="zh-CN" dirty="0"/>
              <a:t>中的数据）。当</a:t>
            </a:r>
            <a:r>
              <a:rPr lang="en-US" altLang="zh-CN" dirty="0" err="1"/>
              <a:t>HRegionServer</a:t>
            </a:r>
            <a:r>
              <a:rPr lang="zh-CN" altLang="zh-CN" dirty="0"/>
              <a:t>意外终止后，</a:t>
            </a:r>
            <a:r>
              <a:rPr lang="en-US" altLang="zh-CN" dirty="0" err="1"/>
              <a:t>HMaster</a:t>
            </a:r>
            <a:r>
              <a:rPr lang="zh-CN" altLang="zh-CN" dirty="0"/>
              <a:t>会通过</a:t>
            </a:r>
            <a:r>
              <a:rPr lang="en-US" altLang="zh-CN" dirty="0"/>
              <a:t>Zookeeper</a:t>
            </a:r>
            <a:r>
              <a:rPr lang="zh-CN" altLang="zh-CN" dirty="0"/>
              <a:t>感知到，</a:t>
            </a:r>
            <a:r>
              <a:rPr lang="en-US" altLang="zh-CN" dirty="0" err="1"/>
              <a:t>HMaster</a:t>
            </a:r>
            <a:r>
              <a:rPr lang="zh-CN" altLang="zh-CN" dirty="0"/>
              <a:t>首先会处理遗留的</a:t>
            </a:r>
            <a:r>
              <a:rPr lang="en-US" altLang="zh-CN" dirty="0" err="1"/>
              <a:t>HLog</a:t>
            </a:r>
            <a:r>
              <a:rPr lang="zh-CN" altLang="zh-CN" dirty="0"/>
              <a:t>文件，将其中不同</a:t>
            </a:r>
            <a:r>
              <a:rPr lang="en-US" altLang="zh-CN" dirty="0" err="1"/>
              <a:t>HRegion</a:t>
            </a:r>
            <a:r>
              <a:rPr lang="zh-CN" altLang="zh-CN" dirty="0"/>
              <a:t>的</a:t>
            </a:r>
            <a:r>
              <a:rPr lang="en-US" altLang="zh-CN" dirty="0" err="1"/>
              <a:t>HLog</a:t>
            </a:r>
            <a:r>
              <a:rPr lang="zh-CN" altLang="zh-CN" dirty="0"/>
              <a:t>数据进行拆分，分别放到相应</a:t>
            </a:r>
            <a:r>
              <a:rPr lang="en-US" altLang="zh-CN" dirty="0" err="1"/>
              <a:t>HRegion</a:t>
            </a:r>
            <a:r>
              <a:rPr lang="zh-CN" altLang="zh-CN" dirty="0"/>
              <a:t>的目录下，然后再将失效的</a:t>
            </a:r>
            <a:r>
              <a:rPr lang="en-US" altLang="zh-CN" dirty="0" err="1"/>
              <a:t>HRegion</a:t>
            </a:r>
            <a:r>
              <a:rPr lang="zh-CN" altLang="zh-CN" dirty="0"/>
              <a:t>重新分配，领取到这些</a:t>
            </a:r>
            <a:r>
              <a:rPr lang="en-US" altLang="zh-CN" dirty="0" err="1"/>
              <a:t>HRegion</a:t>
            </a:r>
            <a:r>
              <a:rPr lang="zh-CN" altLang="zh-CN" dirty="0"/>
              <a:t>的</a:t>
            </a:r>
            <a:r>
              <a:rPr lang="en-US" altLang="zh-CN" dirty="0" err="1"/>
              <a:t>HRegionServer</a:t>
            </a:r>
            <a:r>
              <a:rPr lang="zh-CN" altLang="zh-CN" dirty="0"/>
              <a:t>在加载</a:t>
            </a:r>
            <a:r>
              <a:rPr lang="en-US" altLang="zh-CN" dirty="0"/>
              <a:t>Region</a:t>
            </a:r>
            <a:r>
              <a:rPr lang="zh-CN" altLang="zh-CN" dirty="0"/>
              <a:t>的过程中会发现有历史</a:t>
            </a:r>
            <a:r>
              <a:rPr lang="en-US" altLang="zh-CN" dirty="0" err="1"/>
              <a:t>HLog</a:t>
            </a:r>
            <a:r>
              <a:rPr lang="zh-CN" altLang="zh-CN" dirty="0"/>
              <a:t>需要处理，因此会重做</a:t>
            </a:r>
            <a:r>
              <a:rPr lang="en-US" altLang="zh-CN" dirty="0" err="1"/>
              <a:t>HLog</a:t>
            </a:r>
            <a:r>
              <a:rPr lang="zh-CN" altLang="zh-CN" dirty="0"/>
              <a:t>中的数据到</a:t>
            </a:r>
            <a:r>
              <a:rPr lang="en-US" altLang="zh-CN" dirty="0" err="1"/>
              <a:t>MemStore</a:t>
            </a:r>
            <a:r>
              <a:rPr lang="zh-CN" altLang="zh-CN" dirty="0"/>
              <a:t>中，然后清空到</a:t>
            </a:r>
            <a:r>
              <a:rPr lang="en-US" altLang="zh-CN" dirty="0" err="1"/>
              <a:t>StoreFiles</a:t>
            </a:r>
            <a:r>
              <a:rPr lang="zh-CN" altLang="zh-CN" dirty="0"/>
              <a:t>，完成数据恢复。</a:t>
            </a:r>
          </a:p>
        </p:txBody>
      </p:sp>
    </p:spTree>
    <p:extLst>
      <p:ext uri="{BB962C8B-B14F-4D97-AF65-F5344CB8AC3E}">
        <p14:creationId xmlns:p14="http://schemas.microsoft.com/office/powerpoint/2010/main" val="2837467351"/>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CB544-7CE0-4F3B-8227-FAA4C04A597D}"/>
              </a:ext>
            </a:extLst>
          </p:cNvPr>
          <p:cNvSpPr>
            <a:spLocks noGrp="1"/>
          </p:cNvSpPr>
          <p:nvPr>
            <p:ph type="title"/>
          </p:nvPr>
        </p:nvSpPr>
        <p:spPr/>
        <p:txBody>
          <a:bodyPr/>
          <a:lstStyle/>
          <a:p>
            <a:r>
              <a:rPr lang="en-US" altLang="zh-CN" dirty="0"/>
              <a:t>7.5  HBase</a:t>
            </a:r>
            <a:r>
              <a:rPr lang="zh-CN" altLang="en-US" dirty="0"/>
              <a:t>运行机制</a:t>
            </a:r>
          </a:p>
        </p:txBody>
      </p:sp>
      <p:graphicFrame>
        <p:nvGraphicFramePr>
          <p:cNvPr id="4" name="内容占位符 3">
            <a:extLst>
              <a:ext uri="{FF2B5EF4-FFF2-40B4-BE49-F238E27FC236}">
                <a16:creationId xmlns:a16="http://schemas.microsoft.com/office/drawing/2014/main" id="{A820BA69-B964-45CF-AD63-EB08D7B6E3F8}"/>
              </a:ext>
            </a:extLst>
          </p:cNvPr>
          <p:cNvGraphicFramePr>
            <a:graphicFrameLocks noGrp="1"/>
          </p:cNvGraphicFramePr>
          <p:nvPr>
            <p:ph idx="1"/>
            <p:extLst>
              <p:ext uri="{D42A27DB-BD31-4B8C-83A1-F6EECF244321}">
                <p14:modId xmlns:p14="http://schemas.microsoft.com/office/powerpoint/2010/main" val="2094191703"/>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302659"/>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B460A-3A44-44A1-9F67-F7796069AE7D}"/>
              </a:ext>
            </a:extLst>
          </p:cNvPr>
          <p:cNvSpPr>
            <a:spLocks noGrp="1"/>
          </p:cNvSpPr>
          <p:nvPr>
            <p:ph type="title"/>
          </p:nvPr>
        </p:nvSpPr>
        <p:spPr/>
        <p:txBody>
          <a:bodyPr/>
          <a:lstStyle/>
          <a:p>
            <a:r>
              <a:rPr lang="en-US" altLang="zh-CN" dirty="0"/>
              <a:t>7.5.1  Master</a:t>
            </a:r>
            <a:r>
              <a:rPr lang="zh-CN" altLang="zh-CN" dirty="0"/>
              <a:t>的工作原理</a:t>
            </a:r>
            <a:endParaRPr lang="zh-CN" altLang="en-US" dirty="0"/>
          </a:p>
        </p:txBody>
      </p:sp>
      <p:sp>
        <p:nvSpPr>
          <p:cNvPr id="3" name="内容占位符 2">
            <a:extLst>
              <a:ext uri="{FF2B5EF4-FFF2-40B4-BE49-F238E27FC236}">
                <a16:creationId xmlns:a16="http://schemas.microsoft.com/office/drawing/2014/main" id="{388F0C2B-C151-48BD-B9B6-B7D0AAA23791}"/>
              </a:ext>
            </a:extLst>
          </p:cNvPr>
          <p:cNvSpPr>
            <a:spLocks noGrp="1"/>
          </p:cNvSpPr>
          <p:nvPr>
            <p:ph idx="1"/>
          </p:nvPr>
        </p:nvSpPr>
        <p:spPr/>
        <p:txBody>
          <a:bodyPr>
            <a:normAutofit/>
          </a:bodyPr>
          <a:lstStyle/>
          <a:p>
            <a:r>
              <a:rPr lang="zh-CN" altLang="zh-CN" dirty="0"/>
              <a:t>主服务器</a:t>
            </a:r>
            <a:r>
              <a:rPr lang="en-US" altLang="zh-CN" dirty="0"/>
              <a:t>Master</a:t>
            </a:r>
            <a:r>
              <a:rPr lang="zh-CN" altLang="zh-CN" dirty="0"/>
              <a:t>主要负责表和</a:t>
            </a:r>
            <a:r>
              <a:rPr lang="en-US" altLang="zh-CN" dirty="0"/>
              <a:t>Region</a:t>
            </a:r>
            <a:r>
              <a:rPr lang="zh-CN" altLang="zh-CN" dirty="0"/>
              <a:t>的管理工作。</a:t>
            </a:r>
            <a:r>
              <a:rPr lang="en-US" altLang="zh-CN" dirty="0"/>
              <a:t>Master</a:t>
            </a:r>
            <a:r>
              <a:rPr lang="zh-CN" altLang="zh-CN" dirty="0"/>
              <a:t>启动后会进行以下操作。</a:t>
            </a:r>
          </a:p>
          <a:p>
            <a:pPr lvl="1"/>
            <a:r>
              <a:rPr lang="zh-CN" altLang="zh-CN" dirty="0"/>
              <a:t>（</a:t>
            </a:r>
            <a:r>
              <a:rPr lang="en-US" altLang="zh-CN" dirty="0"/>
              <a:t>1</a:t>
            </a:r>
            <a:r>
              <a:rPr lang="zh-CN" altLang="zh-CN" dirty="0"/>
              <a:t>）从</a:t>
            </a:r>
            <a:r>
              <a:rPr lang="en-US" altLang="zh-CN" dirty="0"/>
              <a:t>Zookeeper</a:t>
            </a:r>
            <a:r>
              <a:rPr lang="zh-CN" altLang="zh-CN" dirty="0"/>
              <a:t>上获取唯一一个代表</a:t>
            </a:r>
            <a:r>
              <a:rPr lang="en-US" altLang="zh-CN" dirty="0"/>
              <a:t>Active Master</a:t>
            </a:r>
            <a:r>
              <a:rPr lang="zh-CN" altLang="zh-CN" dirty="0"/>
              <a:t>的锁，用来阻止其它</a:t>
            </a:r>
            <a:r>
              <a:rPr lang="en-US" altLang="zh-CN" dirty="0"/>
              <a:t>Master</a:t>
            </a:r>
            <a:r>
              <a:rPr lang="zh-CN" altLang="zh-CN" dirty="0"/>
              <a:t>成为活着的</a:t>
            </a:r>
            <a:r>
              <a:rPr lang="en-US" altLang="zh-CN" dirty="0"/>
              <a:t>Master</a:t>
            </a:r>
            <a:r>
              <a:rPr lang="zh-CN" altLang="zh-CN" dirty="0"/>
              <a:t>。</a:t>
            </a:r>
          </a:p>
          <a:p>
            <a:pPr lvl="1"/>
            <a:r>
              <a:rPr lang="zh-CN" altLang="zh-CN" dirty="0"/>
              <a:t>（</a:t>
            </a:r>
            <a:r>
              <a:rPr lang="en-US" altLang="zh-CN" dirty="0"/>
              <a:t>2</a:t>
            </a:r>
            <a:r>
              <a:rPr lang="zh-CN" altLang="zh-CN" dirty="0"/>
              <a:t>）扫描</a:t>
            </a:r>
            <a:r>
              <a:rPr lang="en-US" altLang="zh-CN" dirty="0"/>
              <a:t>Zookeeper</a:t>
            </a:r>
            <a:r>
              <a:rPr lang="zh-CN" altLang="zh-CN" dirty="0"/>
              <a:t>上的</a:t>
            </a:r>
            <a:r>
              <a:rPr lang="en-US" altLang="zh-CN" dirty="0"/>
              <a:t>Server</a:t>
            </a:r>
            <a:r>
              <a:rPr lang="zh-CN" altLang="zh-CN" dirty="0"/>
              <a:t>目录，获得当前可用的</a:t>
            </a:r>
            <a:r>
              <a:rPr lang="en-US" altLang="zh-CN" dirty="0" err="1"/>
              <a:t>RegionServer</a:t>
            </a:r>
            <a:r>
              <a:rPr lang="zh-CN" altLang="zh-CN" dirty="0"/>
              <a:t>列表。</a:t>
            </a:r>
          </a:p>
          <a:p>
            <a:pPr lvl="1"/>
            <a:r>
              <a:rPr lang="zh-CN" altLang="zh-CN" dirty="0"/>
              <a:t>（</a:t>
            </a:r>
            <a:r>
              <a:rPr lang="en-US" altLang="zh-CN" dirty="0"/>
              <a:t>3</a:t>
            </a:r>
            <a:r>
              <a:rPr lang="zh-CN" altLang="zh-CN" dirty="0"/>
              <a:t>）与第</a:t>
            </a:r>
            <a:r>
              <a:rPr lang="en-US" altLang="zh-CN" dirty="0"/>
              <a:t>2</a:t>
            </a:r>
            <a:r>
              <a:rPr lang="zh-CN" altLang="zh-CN" dirty="0"/>
              <a:t>步获得的每个</a:t>
            </a:r>
            <a:r>
              <a:rPr lang="en-US" altLang="zh-CN" dirty="0" err="1"/>
              <a:t>RegionServer</a:t>
            </a:r>
            <a:r>
              <a:rPr lang="zh-CN" altLang="zh-CN" dirty="0"/>
              <a:t>通信，获得当前已分配的</a:t>
            </a:r>
            <a:r>
              <a:rPr lang="en-US" altLang="zh-CN" dirty="0"/>
              <a:t>Region</a:t>
            </a:r>
            <a:r>
              <a:rPr lang="zh-CN" altLang="zh-CN" dirty="0"/>
              <a:t>和</a:t>
            </a:r>
            <a:r>
              <a:rPr lang="en-US" altLang="zh-CN" dirty="0" err="1"/>
              <a:t>RegionServer</a:t>
            </a:r>
            <a:r>
              <a:rPr lang="zh-CN" altLang="zh-CN" dirty="0"/>
              <a:t>的对应关系。</a:t>
            </a:r>
          </a:p>
          <a:p>
            <a:pPr lvl="1"/>
            <a:r>
              <a:rPr lang="zh-CN" altLang="zh-CN" dirty="0"/>
              <a:t>（</a:t>
            </a:r>
            <a:r>
              <a:rPr lang="en-US" altLang="zh-CN" dirty="0"/>
              <a:t>4</a:t>
            </a:r>
            <a:r>
              <a:rPr lang="zh-CN" altLang="zh-CN" dirty="0"/>
              <a:t>）扫描</a:t>
            </a:r>
            <a:r>
              <a:rPr lang="en-US" altLang="zh-CN" dirty="0"/>
              <a:t>.META.</a:t>
            </a:r>
            <a:r>
              <a:rPr lang="zh-CN" altLang="zh-CN" dirty="0"/>
              <a:t>的</a:t>
            </a:r>
            <a:r>
              <a:rPr lang="en-US" altLang="zh-CN" dirty="0"/>
              <a:t>Region</a:t>
            </a:r>
            <a:r>
              <a:rPr lang="zh-CN" altLang="zh-CN" dirty="0"/>
              <a:t>集合，计算得到当前还未分配的</a:t>
            </a:r>
            <a:r>
              <a:rPr lang="en-US" altLang="zh-CN" dirty="0"/>
              <a:t>Region</a:t>
            </a:r>
            <a:r>
              <a:rPr lang="zh-CN" altLang="zh-CN" dirty="0"/>
              <a:t>，将它们放入待分配</a:t>
            </a:r>
            <a:r>
              <a:rPr lang="en-US" altLang="zh-CN" dirty="0"/>
              <a:t>Region</a:t>
            </a:r>
            <a:r>
              <a:rPr lang="zh-CN" altLang="zh-CN" dirty="0"/>
              <a:t>列表。</a:t>
            </a:r>
          </a:p>
        </p:txBody>
      </p:sp>
    </p:spTree>
    <p:extLst>
      <p:ext uri="{BB962C8B-B14F-4D97-AF65-F5344CB8AC3E}">
        <p14:creationId xmlns:p14="http://schemas.microsoft.com/office/powerpoint/2010/main" val="6940594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9FBE6-3959-4041-AAE2-E09C364C7EC8}"/>
              </a:ext>
            </a:extLst>
          </p:cNvPr>
          <p:cNvSpPr>
            <a:spLocks noGrp="1"/>
          </p:cNvSpPr>
          <p:nvPr>
            <p:ph type="title"/>
          </p:nvPr>
        </p:nvSpPr>
        <p:spPr/>
        <p:txBody>
          <a:bodyPr/>
          <a:lstStyle/>
          <a:p>
            <a:r>
              <a:rPr lang="en-US" altLang="zh-CN" dirty="0"/>
              <a:t>7.5.2  </a:t>
            </a:r>
            <a:r>
              <a:rPr lang="en-US" altLang="zh-CN" dirty="0" err="1"/>
              <a:t>RegionServer</a:t>
            </a:r>
            <a:r>
              <a:rPr lang="zh-CN" altLang="en-US" dirty="0"/>
              <a:t>的工作原理</a:t>
            </a:r>
          </a:p>
        </p:txBody>
      </p:sp>
      <p:sp>
        <p:nvSpPr>
          <p:cNvPr id="3" name="内容占位符 2">
            <a:extLst>
              <a:ext uri="{FF2B5EF4-FFF2-40B4-BE49-F238E27FC236}">
                <a16:creationId xmlns:a16="http://schemas.microsoft.com/office/drawing/2014/main" id="{62AC6DBC-477D-4B9D-B5C2-0B1C3AD85098}"/>
              </a:ext>
            </a:extLst>
          </p:cNvPr>
          <p:cNvSpPr>
            <a:spLocks noGrp="1"/>
          </p:cNvSpPr>
          <p:nvPr>
            <p:ph idx="1"/>
          </p:nvPr>
        </p:nvSpPr>
        <p:spPr/>
        <p:txBody>
          <a:bodyPr>
            <a:normAutofit/>
          </a:bodyPr>
          <a:lstStyle/>
          <a:p>
            <a:r>
              <a:rPr lang="en-US" altLang="zh-CN" dirty="0" err="1"/>
              <a:t>RegionServer</a:t>
            </a:r>
            <a:r>
              <a:rPr lang="zh-CN" altLang="zh-CN" dirty="0"/>
              <a:t>是</a:t>
            </a:r>
            <a:r>
              <a:rPr lang="en-US" altLang="zh-CN" dirty="0"/>
              <a:t>HBase</a:t>
            </a:r>
            <a:r>
              <a:rPr lang="zh-CN" altLang="zh-CN" dirty="0"/>
              <a:t>中最核心的模块，其内部管理了一系列</a:t>
            </a:r>
            <a:r>
              <a:rPr lang="en-US" altLang="zh-CN" dirty="0"/>
              <a:t>Region</a:t>
            </a:r>
            <a:r>
              <a:rPr lang="zh-CN" altLang="zh-CN" dirty="0"/>
              <a:t>对象和一个</a:t>
            </a:r>
            <a:r>
              <a:rPr lang="en-US" altLang="zh-CN" dirty="0" err="1"/>
              <a:t>HLog</a:t>
            </a:r>
            <a:r>
              <a:rPr lang="zh-CN" altLang="zh-CN" dirty="0"/>
              <a:t>文件，其中</a:t>
            </a:r>
            <a:r>
              <a:rPr lang="en-US" altLang="zh-CN" dirty="0" err="1"/>
              <a:t>HLog</a:t>
            </a:r>
            <a:r>
              <a:rPr lang="zh-CN" altLang="zh-CN" dirty="0"/>
              <a:t>是磁盘上的记录文件，它记录着所有的更新操作。每个</a:t>
            </a:r>
            <a:r>
              <a:rPr lang="en-US" altLang="zh-CN" dirty="0"/>
              <a:t>Region</a:t>
            </a:r>
            <a:r>
              <a:rPr lang="zh-CN" altLang="zh-CN" dirty="0"/>
              <a:t>对象又是由多个</a:t>
            </a:r>
            <a:r>
              <a:rPr lang="en-US" altLang="zh-CN" dirty="0"/>
              <a:t>Store</a:t>
            </a:r>
            <a:r>
              <a:rPr lang="zh-CN" altLang="zh-CN" dirty="0"/>
              <a:t>组成，每个</a:t>
            </a:r>
            <a:r>
              <a:rPr lang="en-US" altLang="zh-CN" dirty="0"/>
              <a:t>Store</a:t>
            </a:r>
            <a:r>
              <a:rPr lang="zh-CN" altLang="zh-CN" dirty="0"/>
              <a:t>又包含了一个</a:t>
            </a:r>
            <a:r>
              <a:rPr lang="en-US" altLang="zh-CN" dirty="0" err="1"/>
              <a:t>MemStore</a:t>
            </a:r>
            <a:r>
              <a:rPr lang="zh-CN" altLang="zh-CN" dirty="0"/>
              <a:t>缓存和若干个</a:t>
            </a:r>
            <a:r>
              <a:rPr lang="en-US" altLang="zh-CN" dirty="0" err="1"/>
              <a:t>StoreFile</a:t>
            </a:r>
            <a:r>
              <a:rPr lang="zh-CN" altLang="zh-CN" dirty="0"/>
              <a:t>文件。</a:t>
            </a:r>
          </a:p>
          <a:p>
            <a:r>
              <a:rPr lang="zh-CN" altLang="zh-CN" dirty="0"/>
              <a:t>当用户写入数据时，会被分配到相应的</a:t>
            </a:r>
            <a:r>
              <a:rPr lang="en-US" altLang="zh-CN" dirty="0" err="1"/>
              <a:t>RegionServer</a:t>
            </a:r>
            <a:r>
              <a:rPr lang="zh-CN" altLang="zh-CN" dirty="0"/>
              <a:t>去执行操作。用户数据首先被写入到</a:t>
            </a:r>
            <a:r>
              <a:rPr lang="en-US" altLang="zh-CN" dirty="0" err="1"/>
              <a:t>MemStore</a:t>
            </a:r>
            <a:r>
              <a:rPr lang="zh-CN" altLang="zh-CN" dirty="0"/>
              <a:t>和</a:t>
            </a:r>
            <a:r>
              <a:rPr lang="en-US" altLang="zh-CN" dirty="0" err="1"/>
              <a:t>HLog</a:t>
            </a:r>
            <a:r>
              <a:rPr lang="zh-CN" altLang="zh-CN" dirty="0"/>
              <a:t>中，当操作写入</a:t>
            </a:r>
            <a:r>
              <a:rPr lang="en-US" altLang="zh-CN" dirty="0" err="1"/>
              <a:t>HLog</a:t>
            </a:r>
            <a:r>
              <a:rPr lang="zh-CN" altLang="zh-CN" dirty="0"/>
              <a:t>后，</a:t>
            </a:r>
            <a:r>
              <a:rPr lang="en-US" altLang="zh-CN" dirty="0"/>
              <a:t>commit()</a:t>
            </a:r>
            <a:r>
              <a:rPr lang="zh-CN" altLang="zh-CN" dirty="0"/>
              <a:t>方法才会将其返回给客户端。当用户读取数据时，</a:t>
            </a:r>
            <a:r>
              <a:rPr lang="en-US" altLang="zh-CN" dirty="0" err="1"/>
              <a:t>RegionServer</a:t>
            </a:r>
            <a:r>
              <a:rPr lang="zh-CN" altLang="zh-CN" dirty="0"/>
              <a:t>会首先访问</a:t>
            </a:r>
            <a:r>
              <a:rPr lang="en-US" altLang="zh-CN" dirty="0" err="1"/>
              <a:t>MemStore</a:t>
            </a:r>
            <a:r>
              <a:rPr lang="zh-CN" altLang="zh-CN" dirty="0"/>
              <a:t>缓存，如果数据不在缓存中，才回到磁盘上的</a:t>
            </a:r>
            <a:r>
              <a:rPr lang="en-US" altLang="zh-CN" dirty="0" err="1"/>
              <a:t>StoreFile</a:t>
            </a:r>
            <a:r>
              <a:rPr lang="zh-CN" altLang="zh-CN" dirty="0"/>
              <a:t>中去寻找。</a:t>
            </a:r>
          </a:p>
        </p:txBody>
      </p:sp>
    </p:spTree>
    <p:extLst>
      <p:ext uri="{BB962C8B-B14F-4D97-AF65-F5344CB8AC3E}">
        <p14:creationId xmlns:p14="http://schemas.microsoft.com/office/powerpoint/2010/main" val="41428747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en-US" altLang="zh-CN" dirty="0"/>
              <a:t>7.1  NoSQL</a:t>
            </a:r>
            <a:r>
              <a:rPr lang="zh-CN" altLang="en-US" dirty="0"/>
              <a:t>简介</a:t>
            </a:r>
          </a:p>
        </p:txBody>
      </p:sp>
      <p:sp>
        <p:nvSpPr>
          <p:cNvPr id="3" name="内容占位符 2">
            <a:extLst>
              <a:ext uri="{FF2B5EF4-FFF2-40B4-BE49-F238E27FC236}">
                <a16:creationId xmlns:a16="http://schemas.microsoft.com/office/drawing/2014/main" id="{D2C3FF0D-161B-4856-8010-72C858CA0CBD}"/>
              </a:ext>
            </a:extLst>
          </p:cNvPr>
          <p:cNvSpPr>
            <a:spLocks noGrp="1"/>
          </p:cNvSpPr>
          <p:nvPr>
            <p:ph idx="1"/>
          </p:nvPr>
        </p:nvSpPr>
        <p:spPr/>
        <p:txBody>
          <a:bodyPr>
            <a:normAutofit fontScale="62500" lnSpcReduction="20000"/>
          </a:bodyPr>
          <a:lstStyle/>
          <a:p>
            <a:r>
              <a:rPr lang="en-US" altLang="zh-CN" dirty="0"/>
              <a:t>NoSQL</a:t>
            </a:r>
            <a:r>
              <a:rPr lang="zh-CN" altLang="en-US" dirty="0"/>
              <a:t>（</a:t>
            </a:r>
            <a:r>
              <a:rPr lang="en-US" altLang="zh-CN" dirty="0"/>
              <a:t>Not only SQL</a:t>
            </a:r>
            <a:r>
              <a:rPr lang="zh-CN" altLang="en-US" dirty="0"/>
              <a:t>）的含义是“不仅仅是</a:t>
            </a:r>
            <a:r>
              <a:rPr lang="en-US" altLang="zh-CN" dirty="0"/>
              <a:t>SQL”</a:t>
            </a:r>
            <a:r>
              <a:rPr lang="zh-CN" altLang="en-US" dirty="0"/>
              <a:t>，是一类区别与传统关系型数据库的新型数据库系统。</a:t>
            </a:r>
            <a:r>
              <a:rPr lang="en-US" altLang="zh-CN" dirty="0"/>
              <a:t>NoSQL</a:t>
            </a:r>
            <a:r>
              <a:rPr lang="zh-CN" altLang="en-US" dirty="0"/>
              <a:t>出现和发展的主要背景是传统的关系型数据库逐渐无法满足互联网时代日益发展的大数据软件应用系统，为了弥补关系数据库的不足。它主要用于解决三类大数据应用的需求：高并发读写，海量数据的高效存储和管理，高可扩展性和高可用性。</a:t>
            </a:r>
            <a:endParaRPr lang="en-US" altLang="zh-CN" dirty="0"/>
          </a:p>
          <a:p>
            <a:r>
              <a:rPr lang="en-US" altLang="zh-CN" dirty="0"/>
              <a:t>NoSQL</a:t>
            </a:r>
            <a:r>
              <a:rPr lang="zh-CN" altLang="en-US" dirty="0"/>
              <a:t>数据库特点</a:t>
            </a:r>
          </a:p>
          <a:p>
            <a:r>
              <a:rPr lang="zh-CN" altLang="en-US" dirty="0"/>
              <a:t>（</a:t>
            </a:r>
            <a:r>
              <a:rPr lang="en-US" altLang="zh-CN" dirty="0"/>
              <a:t>1</a:t>
            </a:r>
            <a:r>
              <a:rPr lang="zh-CN" altLang="en-US" dirty="0"/>
              <a:t>）易扩展。</a:t>
            </a:r>
            <a:r>
              <a:rPr lang="en-US" altLang="zh-CN" dirty="0"/>
              <a:t>NoSQL</a:t>
            </a:r>
            <a:r>
              <a:rPr lang="zh-CN" altLang="en-US" dirty="0"/>
              <a:t>数据库种类繁多，但是一个共同的特点都是去掉关系数据库的关系型特性。数据之间无关系，这样就非常容易扩展。即无形之间，在架构的层面上带来了可扩展的能力。</a:t>
            </a:r>
          </a:p>
          <a:p>
            <a:r>
              <a:rPr lang="zh-CN" altLang="en-US" dirty="0"/>
              <a:t>（</a:t>
            </a:r>
            <a:r>
              <a:rPr lang="en-US" altLang="zh-CN" dirty="0"/>
              <a:t>2</a:t>
            </a:r>
            <a:r>
              <a:rPr lang="zh-CN" altLang="en-US" dirty="0"/>
              <a:t>）高性能。</a:t>
            </a:r>
            <a:r>
              <a:rPr lang="en-US" altLang="zh-CN" dirty="0"/>
              <a:t>NoSQL</a:t>
            </a:r>
            <a:r>
              <a:rPr lang="zh-CN" altLang="en-US" dirty="0"/>
              <a:t>数据库都具有非常高的读写性能，尤其在大量数据下，同样表现优秀。这主要得益于它不受关系代数约束，数据库的结构简单。</a:t>
            </a:r>
          </a:p>
          <a:p>
            <a:r>
              <a:rPr lang="zh-CN" altLang="en-US" dirty="0"/>
              <a:t>（</a:t>
            </a:r>
            <a:r>
              <a:rPr lang="en-US" altLang="zh-CN" dirty="0"/>
              <a:t>3</a:t>
            </a:r>
            <a:r>
              <a:rPr lang="zh-CN" altLang="en-US" dirty="0"/>
              <a:t>）高灵活性。</a:t>
            </a:r>
            <a:r>
              <a:rPr lang="en-US" altLang="zh-CN" dirty="0"/>
              <a:t>NoSQL</a:t>
            </a:r>
            <a:r>
              <a:rPr lang="zh-CN" altLang="en-US" dirty="0"/>
              <a:t>无需事先为要存储的数据建立字段，随时可以存储自定义的数据格式。而在关系数据库里，增删字段是一件非常麻烦的事情。如果是非常大数据量的表，增加字段简直就是一个噩梦。这点在大量数据的</a:t>
            </a:r>
            <a:r>
              <a:rPr lang="en-US" altLang="zh-CN" dirty="0"/>
              <a:t>Web2.0</a:t>
            </a:r>
            <a:r>
              <a:rPr lang="zh-CN" altLang="en-US" dirty="0"/>
              <a:t>时代尤其明显。</a:t>
            </a:r>
          </a:p>
          <a:p>
            <a:r>
              <a:rPr lang="zh-CN" altLang="en-US" dirty="0"/>
              <a:t>（</a:t>
            </a:r>
            <a:r>
              <a:rPr lang="en-US" altLang="zh-CN" dirty="0"/>
              <a:t>4</a:t>
            </a:r>
            <a:r>
              <a:rPr lang="zh-CN" altLang="en-US" dirty="0"/>
              <a:t>）高可用性。</a:t>
            </a:r>
            <a:r>
              <a:rPr lang="en-US" altLang="zh-CN" dirty="0"/>
              <a:t>NoSQL</a:t>
            </a:r>
            <a:r>
              <a:rPr lang="zh-CN" altLang="en-US" dirty="0"/>
              <a:t>在不影响性能的情况下，就可以方便的实现高可用的架构。比如</a:t>
            </a:r>
            <a:r>
              <a:rPr lang="en-US" altLang="zh-CN" dirty="0"/>
              <a:t>Cassandra</a:t>
            </a:r>
            <a:r>
              <a:rPr lang="zh-CN" altLang="en-US" dirty="0"/>
              <a:t>，</a:t>
            </a:r>
            <a:r>
              <a:rPr lang="en-US" altLang="zh-CN" dirty="0"/>
              <a:t>HBase</a:t>
            </a:r>
            <a:r>
              <a:rPr lang="zh-CN" altLang="en-US" dirty="0"/>
              <a:t>等</a:t>
            </a:r>
            <a:r>
              <a:rPr lang="en-US" altLang="zh-CN" dirty="0"/>
              <a:t>NoSQL</a:t>
            </a:r>
            <a:r>
              <a:rPr lang="zh-CN" altLang="en-US" dirty="0"/>
              <a:t>数据库，通过复制模型也能实现高可用性。</a:t>
            </a:r>
          </a:p>
          <a:p>
            <a:r>
              <a:rPr lang="zh-CN" altLang="en-US" dirty="0"/>
              <a:t>（</a:t>
            </a:r>
            <a:r>
              <a:rPr lang="en-US" altLang="zh-CN" dirty="0"/>
              <a:t>5</a:t>
            </a:r>
            <a:r>
              <a:rPr lang="zh-CN" altLang="en-US" dirty="0"/>
              <a:t>）开源、成本低。多数</a:t>
            </a:r>
            <a:r>
              <a:rPr lang="en-US" altLang="zh-CN" dirty="0"/>
              <a:t>NoSQL</a:t>
            </a:r>
            <a:r>
              <a:rPr lang="zh-CN" altLang="en-US" dirty="0"/>
              <a:t>数据库产品是开源软件，不存在昂贵的产品授权和注册费用。同时，开源社区可以提供丰富的产品使用支持和扩展插件，大大方便了软件的使用。</a:t>
            </a:r>
          </a:p>
        </p:txBody>
      </p:sp>
    </p:spTree>
    <p:extLst>
      <p:ext uri="{BB962C8B-B14F-4D97-AF65-F5344CB8AC3E}">
        <p14:creationId xmlns:p14="http://schemas.microsoft.com/office/powerpoint/2010/main" val="960975320"/>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9FBE6-3959-4041-AAE2-E09C364C7EC8}"/>
              </a:ext>
            </a:extLst>
          </p:cNvPr>
          <p:cNvSpPr>
            <a:spLocks noGrp="1"/>
          </p:cNvSpPr>
          <p:nvPr>
            <p:ph type="title"/>
          </p:nvPr>
        </p:nvSpPr>
        <p:spPr/>
        <p:txBody>
          <a:bodyPr/>
          <a:lstStyle/>
          <a:p>
            <a:r>
              <a:rPr lang="en-US" altLang="zh-CN" dirty="0"/>
              <a:t>7.5.2  </a:t>
            </a:r>
            <a:r>
              <a:rPr lang="en-US" altLang="zh-CN" dirty="0" err="1"/>
              <a:t>RegionServer</a:t>
            </a:r>
            <a:r>
              <a:rPr lang="zh-CN" altLang="en-US" dirty="0"/>
              <a:t>的工作原理</a:t>
            </a:r>
          </a:p>
        </p:txBody>
      </p:sp>
      <p:sp>
        <p:nvSpPr>
          <p:cNvPr id="3" name="内容占位符 2">
            <a:extLst>
              <a:ext uri="{FF2B5EF4-FFF2-40B4-BE49-F238E27FC236}">
                <a16:creationId xmlns:a16="http://schemas.microsoft.com/office/drawing/2014/main" id="{62AC6DBC-477D-4B9D-B5C2-0B1C3AD85098}"/>
              </a:ext>
            </a:extLst>
          </p:cNvPr>
          <p:cNvSpPr>
            <a:spLocks noGrp="1"/>
          </p:cNvSpPr>
          <p:nvPr>
            <p:ph idx="1"/>
          </p:nvPr>
        </p:nvSpPr>
        <p:spPr/>
        <p:txBody>
          <a:bodyPr>
            <a:normAutofit fontScale="92500" lnSpcReduction="20000"/>
          </a:bodyPr>
          <a:lstStyle/>
          <a:p>
            <a:r>
              <a:rPr lang="zh-CN" altLang="zh-CN" dirty="0"/>
              <a:t>任何时刻，一个</a:t>
            </a:r>
            <a:r>
              <a:rPr lang="en-US" altLang="zh-CN" dirty="0"/>
              <a:t>Region</a:t>
            </a:r>
            <a:r>
              <a:rPr lang="zh-CN" altLang="zh-CN" dirty="0"/>
              <a:t>只能分配给一个</a:t>
            </a:r>
            <a:r>
              <a:rPr lang="en-US" altLang="zh-CN" dirty="0" err="1"/>
              <a:t>RegionServer</a:t>
            </a:r>
            <a:r>
              <a:rPr lang="zh-CN" altLang="zh-CN" dirty="0"/>
              <a:t>。</a:t>
            </a:r>
            <a:r>
              <a:rPr lang="en-US" altLang="zh-CN" dirty="0"/>
              <a:t>Master</a:t>
            </a:r>
            <a:r>
              <a:rPr lang="zh-CN" altLang="zh-CN" dirty="0"/>
              <a:t>记录了当前有哪些可用的</a:t>
            </a:r>
            <a:r>
              <a:rPr lang="en-US" altLang="zh-CN" dirty="0" err="1"/>
              <a:t>RegionServer</a:t>
            </a:r>
            <a:r>
              <a:rPr lang="zh-CN" altLang="zh-CN" dirty="0"/>
              <a:t>，以及当前哪些</a:t>
            </a:r>
            <a:r>
              <a:rPr lang="en-US" altLang="zh-CN" dirty="0"/>
              <a:t>Region</a:t>
            </a:r>
            <a:r>
              <a:rPr lang="zh-CN" altLang="zh-CN" dirty="0"/>
              <a:t>分配给了哪些</a:t>
            </a:r>
            <a:r>
              <a:rPr lang="en-US" altLang="zh-CN" dirty="0" err="1"/>
              <a:t>RegionServer</a:t>
            </a:r>
            <a:r>
              <a:rPr lang="zh-CN" altLang="zh-CN" dirty="0"/>
              <a:t>，哪些</a:t>
            </a:r>
            <a:r>
              <a:rPr lang="en-US" altLang="zh-CN" dirty="0"/>
              <a:t>Region</a:t>
            </a:r>
            <a:r>
              <a:rPr lang="zh-CN" altLang="zh-CN" dirty="0"/>
              <a:t>还没有分配。当存在未分配的</a:t>
            </a:r>
            <a:r>
              <a:rPr lang="en-US" altLang="zh-CN" dirty="0"/>
              <a:t>Region</a:t>
            </a:r>
            <a:r>
              <a:rPr lang="zh-CN" altLang="zh-CN" dirty="0"/>
              <a:t>，并且有一个</a:t>
            </a:r>
            <a:r>
              <a:rPr lang="en-US" altLang="zh-CN" dirty="0" err="1"/>
              <a:t>RegionServer</a:t>
            </a:r>
            <a:r>
              <a:rPr lang="zh-CN" altLang="zh-CN" dirty="0"/>
              <a:t>上有可用空间时，</a:t>
            </a:r>
            <a:r>
              <a:rPr lang="en-US" altLang="zh-CN" dirty="0"/>
              <a:t>Master</a:t>
            </a:r>
            <a:r>
              <a:rPr lang="zh-CN" altLang="zh-CN" dirty="0"/>
              <a:t>就给这个</a:t>
            </a:r>
            <a:r>
              <a:rPr lang="en-US" altLang="zh-CN" dirty="0" err="1"/>
              <a:t>RegionServer</a:t>
            </a:r>
            <a:r>
              <a:rPr lang="zh-CN" altLang="zh-CN" dirty="0"/>
              <a:t>发送一个装载请求，把</a:t>
            </a:r>
            <a:r>
              <a:rPr lang="en-US" altLang="zh-CN" dirty="0"/>
              <a:t>Region</a:t>
            </a:r>
            <a:r>
              <a:rPr lang="zh-CN" altLang="zh-CN" dirty="0"/>
              <a:t>分配给这个</a:t>
            </a:r>
            <a:r>
              <a:rPr lang="en-US" altLang="zh-CN" dirty="0" err="1"/>
              <a:t>RegionServer</a:t>
            </a:r>
            <a:r>
              <a:rPr lang="zh-CN" altLang="zh-CN" dirty="0"/>
              <a:t>。</a:t>
            </a:r>
            <a:r>
              <a:rPr lang="en-US" altLang="zh-CN" dirty="0" err="1"/>
              <a:t>RegionServer</a:t>
            </a:r>
            <a:r>
              <a:rPr lang="zh-CN" altLang="zh-CN" dirty="0"/>
              <a:t>得到请求后，就开始对此</a:t>
            </a:r>
            <a:r>
              <a:rPr lang="en-US" altLang="zh-CN" dirty="0"/>
              <a:t>Region</a:t>
            </a:r>
            <a:r>
              <a:rPr lang="zh-CN" altLang="zh-CN" dirty="0"/>
              <a:t>提供服务。</a:t>
            </a:r>
          </a:p>
          <a:p>
            <a:r>
              <a:rPr lang="en-US" altLang="zh-CN" dirty="0" err="1"/>
              <a:t>RegionServer</a:t>
            </a:r>
            <a:r>
              <a:rPr lang="zh-CN" altLang="zh-CN" dirty="0"/>
              <a:t>状态由</a:t>
            </a:r>
            <a:r>
              <a:rPr lang="en-US" altLang="zh-CN" dirty="0"/>
              <a:t>Master</a:t>
            </a:r>
            <a:r>
              <a:rPr lang="zh-CN" altLang="zh-CN" dirty="0"/>
              <a:t>使用</a:t>
            </a:r>
            <a:r>
              <a:rPr lang="en-US" altLang="zh-CN" dirty="0"/>
              <a:t>Zookeeper</a:t>
            </a:r>
            <a:r>
              <a:rPr lang="zh-CN" altLang="zh-CN" dirty="0"/>
              <a:t>来跟踪。当某个</a:t>
            </a:r>
            <a:r>
              <a:rPr lang="en-US" altLang="zh-CN" dirty="0" err="1"/>
              <a:t>RegionServer</a:t>
            </a:r>
            <a:r>
              <a:rPr lang="zh-CN" altLang="zh-CN" dirty="0"/>
              <a:t>启动时，会首先在</a:t>
            </a:r>
            <a:r>
              <a:rPr lang="en-US" altLang="zh-CN" dirty="0"/>
              <a:t>Zookeeper</a:t>
            </a:r>
            <a:r>
              <a:rPr lang="zh-CN" altLang="zh-CN" dirty="0"/>
              <a:t>上的</a:t>
            </a:r>
            <a:r>
              <a:rPr lang="en-US" altLang="zh-CN" dirty="0"/>
              <a:t>Server</a:t>
            </a:r>
            <a:r>
              <a:rPr lang="zh-CN" altLang="zh-CN" dirty="0"/>
              <a:t>目录下建立代表自己的文件，并获得该文件的独占锁。由于</a:t>
            </a:r>
            <a:r>
              <a:rPr lang="en-US" altLang="zh-CN" dirty="0"/>
              <a:t>Master</a:t>
            </a:r>
            <a:r>
              <a:rPr lang="zh-CN" altLang="zh-CN" dirty="0"/>
              <a:t>订阅了</a:t>
            </a:r>
            <a:r>
              <a:rPr lang="en-US" altLang="zh-CN" dirty="0"/>
              <a:t>Server</a:t>
            </a:r>
            <a:r>
              <a:rPr lang="zh-CN" altLang="zh-CN" dirty="0"/>
              <a:t>目录上的变更消息，当</a:t>
            </a:r>
            <a:r>
              <a:rPr lang="en-US" altLang="zh-CN" dirty="0"/>
              <a:t>Server</a:t>
            </a:r>
            <a:r>
              <a:rPr lang="zh-CN" altLang="zh-CN" dirty="0"/>
              <a:t>目录下的文件出现新增或删除操作时，</a:t>
            </a:r>
            <a:r>
              <a:rPr lang="en-US" altLang="zh-CN" dirty="0"/>
              <a:t>Master</a:t>
            </a:r>
            <a:r>
              <a:rPr lang="zh-CN" altLang="zh-CN" dirty="0"/>
              <a:t>可以得到来自</a:t>
            </a:r>
            <a:r>
              <a:rPr lang="en-US" altLang="zh-CN" dirty="0"/>
              <a:t>Zookeeper</a:t>
            </a:r>
            <a:r>
              <a:rPr lang="zh-CN" altLang="zh-CN" dirty="0"/>
              <a:t>的实时通知。因此一旦</a:t>
            </a:r>
            <a:r>
              <a:rPr lang="en-US" altLang="zh-CN" dirty="0" err="1"/>
              <a:t>RegionServer</a:t>
            </a:r>
            <a:r>
              <a:rPr lang="zh-CN" altLang="zh-CN" dirty="0"/>
              <a:t>上线，</a:t>
            </a:r>
            <a:r>
              <a:rPr lang="en-US" altLang="zh-CN" dirty="0"/>
              <a:t>Master</a:t>
            </a:r>
            <a:r>
              <a:rPr lang="zh-CN" altLang="zh-CN" dirty="0"/>
              <a:t>能马上得到消息。</a:t>
            </a:r>
          </a:p>
        </p:txBody>
      </p:sp>
    </p:spTree>
    <p:extLst>
      <p:ext uri="{BB962C8B-B14F-4D97-AF65-F5344CB8AC3E}">
        <p14:creationId xmlns:p14="http://schemas.microsoft.com/office/powerpoint/2010/main" val="3919000898"/>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39F24-076D-43DC-A7A3-9F8ACA8FC2CE}"/>
              </a:ext>
            </a:extLst>
          </p:cNvPr>
          <p:cNvSpPr>
            <a:spLocks noGrp="1"/>
          </p:cNvSpPr>
          <p:nvPr>
            <p:ph type="title"/>
          </p:nvPr>
        </p:nvSpPr>
        <p:spPr/>
        <p:txBody>
          <a:bodyPr/>
          <a:lstStyle/>
          <a:p>
            <a:r>
              <a:rPr lang="en-US" altLang="zh-CN" dirty="0"/>
              <a:t>7.5.3  Store</a:t>
            </a:r>
            <a:r>
              <a:rPr lang="zh-CN" altLang="en-US" dirty="0"/>
              <a:t>的工作原理</a:t>
            </a:r>
          </a:p>
        </p:txBody>
      </p:sp>
      <p:sp>
        <p:nvSpPr>
          <p:cNvPr id="3" name="内容占位符 2">
            <a:extLst>
              <a:ext uri="{FF2B5EF4-FFF2-40B4-BE49-F238E27FC236}">
                <a16:creationId xmlns:a16="http://schemas.microsoft.com/office/drawing/2014/main" id="{74D284D1-EE2D-4C6B-9A86-9F0F47C86AF5}"/>
              </a:ext>
            </a:extLst>
          </p:cNvPr>
          <p:cNvSpPr>
            <a:spLocks noGrp="1"/>
          </p:cNvSpPr>
          <p:nvPr>
            <p:ph idx="1"/>
          </p:nvPr>
        </p:nvSpPr>
        <p:spPr/>
        <p:txBody>
          <a:bodyPr>
            <a:normAutofit fontScale="70000" lnSpcReduction="20000"/>
          </a:bodyPr>
          <a:lstStyle/>
          <a:p>
            <a:r>
              <a:rPr lang="en-US" altLang="zh-CN" dirty="0" err="1"/>
              <a:t>RegionServer</a:t>
            </a:r>
            <a:r>
              <a:rPr lang="zh-CN" altLang="en-US" dirty="0"/>
              <a:t>是</a:t>
            </a:r>
            <a:r>
              <a:rPr lang="en-US" altLang="zh-CN" dirty="0"/>
              <a:t>HBase</a:t>
            </a:r>
            <a:r>
              <a:rPr lang="zh-CN" altLang="en-US" dirty="0"/>
              <a:t>的核心模块，而</a:t>
            </a:r>
            <a:r>
              <a:rPr lang="en-US" altLang="zh-CN" dirty="0"/>
              <a:t>Store</a:t>
            </a:r>
            <a:r>
              <a:rPr lang="zh-CN" altLang="en-US" dirty="0"/>
              <a:t>则是</a:t>
            </a:r>
            <a:r>
              <a:rPr lang="en-US" altLang="zh-CN" dirty="0" err="1"/>
              <a:t>RegionServer</a:t>
            </a:r>
            <a:r>
              <a:rPr lang="zh-CN" altLang="en-US" dirty="0"/>
              <a:t>的核心。每个</a:t>
            </a:r>
            <a:r>
              <a:rPr lang="en-US" altLang="zh-CN" dirty="0"/>
              <a:t>Store</a:t>
            </a:r>
            <a:r>
              <a:rPr lang="zh-CN" altLang="en-US" dirty="0"/>
              <a:t>对应了表中一个列族的存储，每个</a:t>
            </a:r>
            <a:r>
              <a:rPr lang="en-US" altLang="zh-CN" dirty="0"/>
              <a:t>Store</a:t>
            </a:r>
            <a:r>
              <a:rPr lang="zh-CN" altLang="en-US" dirty="0"/>
              <a:t>包含了一个</a:t>
            </a:r>
            <a:r>
              <a:rPr lang="en-US" altLang="zh-CN" dirty="0" err="1"/>
              <a:t>MemStore</a:t>
            </a:r>
            <a:r>
              <a:rPr lang="zh-CN" altLang="en-US" dirty="0"/>
              <a:t>缓存和若干个</a:t>
            </a:r>
            <a:r>
              <a:rPr lang="en-US" altLang="zh-CN" dirty="0" err="1"/>
              <a:t>StoreFile</a:t>
            </a:r>
            <a:r>
              <a:rPr lang="zh-CN" altLang="en-US" dirty="0"/>
              <a:t>文件。</a:t>
            </a:r>
          </a:p>
          <a:p>
            <a:r>
              <a:rPr lang="zh-CN" altLang="en-US" dirty="0"/>
              <a:t>数据更新时会被首先写入到</a:t>
            </a:r>
            <a:r>
              <a:rPr lang="en-US" altLang="zh-CN" dirty="0" err="1"/>
              <a:t>HLog</a:t>
            </a:r>
            <a:r>
              <a:rPr lang="zh-CN" altLang="en-US" dirty="0"/>
              <a:t>和</a:t>
            </a:r>
            <a:r>
              <a:rPr lang="en-US" altLang="zh-CN" dirty="0" err="1"/>
              <a:t>MemStore</a:t>
            </a:r>
            <a:r>
              <a:rPr lang="zh-CN" altLang="en-US" dirty="0"/>
              <a:t>中。</a:t>
            </a:r>
            <a:r>
              <a:rPr lang="en-US" altLang="zh-CN" dirty="0" err="1"/>
              <a:t>MemStore</a:t>
            </a:r>
            <a:r>
              <a:rPr lang="zh-CN" altLang="en-US" dirty="0"/>
              <a:t>中的数据是排序的，当</a:t>
            </a:r>
            <a:r>
              <a:rPr lang="en-US" altLang="zh-CN" dirty="0" err="1"/>
              <a:t>MemStore</a:t>
            </a:r>
            <a:r>
              <a:rPr lang="zh-CN" altLang="en-US" dirty="0"/>
              <a:t>数据增加到一定阈值时，就会创建一个新的</a:t>
            </a:r>
            <a:r>
              <a:rPr lang="en-US" altLang="zh-CN" dirty="0" err="1"/>
              <a:t>MemStore</a:t>
            </a:r>
            <a:r>
              <a:rPr lang="zh-CN" altLang="en-US" dirty="0"/>
              <a:t>，并且将老的</a:t>
            </a:r>
            <a:r>
              <a:rPr lang="en-US" altLang="zh-CN" dirty="0" err="1"/>
              <a:t>MemStore</a:t>
            </a:r>
            <a:r>
              <a:rPr lang="zh-CN" altLang="en-US" dirty="0"/>
              <a:t>添加到</a:t>
            </a:r>
            <a:r>
              <a:rPr lang="en-US" altLang="zh-CN" dirty="0"/>
              <a:t>flush</a:t>
            </a:r>
            <a:r>
              <a:rPr lang="zh-CN" altLang="en-US" dirty="0"/>
              <a:t>队列，由单独的线程刷新到磁盘上，成为一个</a:t>
            </a:r>
            <a:r>
              <a:rPr lang="en-US" altLang="zh-CN" dirty="0" err="1"/>
              <a:t>StoreFile</a:t>
            </a:r>
            <a:r>
              <a:rPr lang="zh-CN" altLang="en-US" dirty="0"/>
              <a:t>。与此同时，系统会在</a:t>
            </a:r>
            <a:r>
              <a:rPr lang="en-US" altLang="zh-CN" dirty="0"/>
              <a:t>Zookeeper</a:t>
            </a:r>
            <a:r>
              <a:rPr lang="zh-CN" altLang="en-US" dirty="0"/>
              <a:t>中记录一个重做点（</a:t>
            </a:r>
            <a:r>
              <a:rPr lang="en-US" altLang="zh-CN" dirty="0"/>
              <a:t>Redo Point</a:t>
            </a:r>
            <a:r>
              <a:rPr lang="zh-CN" altLang="en-US" dirty="0"/>
              <a:t>），表示这个时刻之前的变更已经持久化了（</a:t>
            </a:r>
            <a:r>
              <a:rPr lang="en-US" altLang="zh-CN" dirty="0"/>
              <a:t>Minor compact</a:t>
            </a:r>
            <a:r>
              <a:rPr lang="zh-CN" altLang="en-US" dirty="0"/>
              <a:t>）。当系统出现意外时，可能导致</a:t>
            </a:r>
            <a:r>
              <a:rPr lang="en-US" altLang="zh-CN" dirty="0" err="1"/>
              <a:t>MemStore</a:t>
            </a:r>
            <a:r>
              <a:rPr lang="zh-CN" altLang="en-US" dirty="0"/>
              <a:t>中的数据丢失，此时使用</a:t>
            </a:r>
            <a:r>
              <a:rPr lang="en-US" altLang="zh-CN" dirty="0" err="1"/>
              <a:t>HLog</a:t>
            </a:r>
            <a:r>
              <a:rPr lang="zh-CN" altLang="en-US" dirty="0"/>
              <a:t>来恢复检查点（</a:t>
            </a:r>
            <a:r>
              <a:rPr lang="en-US" altLang="zh-CN" dirty="0"/>
              <a:t>Checkpoint</a:t>
            </a:r>
            <a:r>
              <a:rPr lang="zh-CN" altLang="en-US" dirty="0"/>
              <a:t>）之后的数据。</a:t>
            </a:r>
          </a:p>
          <a:p>
            <a:r>
              <a:rPr lang="zh-CN" altLang="en-US" dirty="0"/>
              <a:t>当一个</a:t>
            </a:r>
            <a:r>
              <a:rPr lang="en-US" altLang="zh-CN" dirty="0"/>
              <a:t>Store</a:t>
            </a:r>
            <a:r>
              <a:rPr lang="zh-CN" altLang="en-US" dirty="0"/>
              <a:t>中的</a:t>
            </a:r>
            <a:r>
              <a:rPr lang="en-US" altLang="zh-CN" dirty="0" err="1"/>
              <a:t>StoreFile</a:t>
            </a:r>
            <a:r>
              <a:rPr lang="zh-CN" altLang="en-US" dirty="0"/>
              <a:t>文件数量达到事先设定的数量时，就会进行一次合并（</a:t>
            </a:r>
            <a:r>
              <a:rPr lang="en-US" altLang="zh-CN" dirty="0"/>
              <a:t>Major compact</a:t>
            </a:r>
            <a:r>
              <a:rPr lang="zh-CN" altLang="en-US" dirty="0"/>
              <a:t>）操作，将对修改同一个</a:t>
            </a:r>
            <a:r>
              <a:rPr lang="en-US" altLang="zh-CN" dirty="0"/>
              <a:t>key</a:t>
            </a:r>
            <a:r>
              <a:rPr lang="zh-CN" altLang="en-US" dirty="0"/>
              <a:t>的多个</a:t>
            </a:r>
            <a:r>
              <a:rPr lang="en-US" altLang="zh-CN" dirty="0" err="1"/>
              <a:t>StoreFile</a:t>
            </a:r>
            <a:r>
              <a:rPr lang="zh-CN" altLang="en-US" dirty="0"/>
              <a:t>文件合并到一起，形成一个大的</a:t>
            </a:r>
            <a:r>
              <a:rPr lang="en-US" altLang="zh-CN" dirty="0" err="1"/>
              <a:t>StoreFile</a:t>
            </a:r>
            <a:r>
              <a:rPr lang="zh-CN" altLang="en-US" dirty="0"/>
              <a:t>，当</a:t>
            </a:r>
            <a:r>
              <a:rPr lang="en-US" altLang="zh-CN" dirty="0" err="1"/>
              <a:t>StoreFile</a:t>
            </a:r>
            <a:r>
              <a:rPr lang="zh-CN" altLang="en-US" dirty="0"/>
              <a:t>的大小达到一定阈值后，又会对</a:t>
            </a:r>
            <a:r>
              <a:rPr lang="en-US" altLang="zh-CN" dirty="0" err="1"/>
              <a:t>StoreFile</a:t>
            </a:r>
            <a:r>
              <a:rPr lang="zh-CN" altLang="en-US" dirty="0"/>
              <a:t>进行分裂（</a:t>
            </a:r>
            <a:r>
              <a:rPr lang="en-US" altLang="zh-CN" dirty="0"/>
              <a:t>Split</a:t>
            </a:r>
            <a:r>
              <a:rPr lang="zh-CN" altLang="en-US" dirty="0"/>
              <a:t>）操作，分裂为两个</a:t>
            </a:r>
            <a:r>
              <a:rPr lang="en-US" altLang="zh-CN" dirty="0" err="1"/>
              <a:t>StoreFile</a:t>
            </a:r>
            <a:r>
              <a:rPr lang="zh-CN" altLang="en-US" dirty="0"/>
              <a:t>。同时，当前的</a:t>
            </a:r>
            <a:r>
              <a:rPr lang="en-US" altLang="zh-CN" dirty="0"/>
              <a:t>1</a:t>
            </a:r>
            <a:r>
              <a:rPr lang="zh-CN" altLang="en-US" dirty="0"/>
              <a:t>个父</a:t>
            </a:r>
            <a:r>
              <a:rPr lang="en-US" altLang="zh-CN" dirty="0"/>
              <a:t>Region</a:t>
            </a:r>
            <a:r>
              <a:rPr lang="zh-CN" altLang="en-US" dirty="0"/>
              <a:t>会被分裂成</a:t>
            </a:r>
            <a:r>
              <a:rPr lang="en-US" altLang="zh-CN" dirty="0"/>
              <a:t>2</a:t>
            </a:r>
            <a:r>
              <a:rPr lang="zh-CN" altLang="en-US" dirty="0"/>
              <a:t>个子</a:t>
            </a:r>
            <a:r>
              <a:rPr lang="en-US" altLang="zh-CN" dirty="0"/>
              <a:t>Region</a:t>
            </a:r>
            <a:r>
              <a:rPr lang="zh-CN" altLang="en-US" dirty="0"/>
              <a:t>，父</a:t>
            </a:r>
            <a:r>
              <a:rPr lang="en-US" altLang="zh-CN" dirty="0"/>
              <a:t>Region</a:t>
            </a:r>
            <a:r>
              <a:rPr lang="zh-CN" altLang="en-US" dirty="0"/>
              <a:t>下线，新分裂出的</a:t>
            </a:r>
            <a:r>
              <a:rPr lang="en-US" altLang="zh-CN" dirty="0"/>
              <a:t>2</a:t>
            </a:r>
            <a:r>
              <a:rPr lang="zh-CN" altLang="en-US" dirty="0"/>
              <a:t>个子</a:t>
            </a:r>
            <a:r>
              <a:rPr lang="en-US" altLang="zh-CN" dirty="0"/>
              <a:t>Region</a:t>
            </a:r>
            <a:r>
              <a:rPr lang="zh-CN" altLang="en-US" dirty="0"/>
              <a:t>会被</a:t>
            </a:r>
            <a:r>
              <a:rPr lang="en-US" altLang="zh-CN" dirty="0"/>
              <a:t>Master</a:t>
            </a:r>
            <a:r>
              <a:rPr lang="zh-CN" altLang="en-US" dirty="0"/>
              <a:t>分配到相应的</a:t>
            </a:r>
            <a:r>
              <a:rPr lang="en-US" altLang="zh-CN" dirty="0" err="1"/>
              <a:t>RegionServer</a:t>
            </a:r>
            <a:r>
              <a:rPr lang="zh-CN" altLang="en-US" dirty="0"/>
              <a:t>上。由于</a:t>
            </a:r>
            <a:r>
              <a:rPr lang="en-US" altLang="zh-CN" dirty="0" err="1"/>
              <a:t>StoreFile</a:t>
            </a:r>
            <a:r>
              <a:rPr lang="zh-CN" altLang="en-US" dirty="0"/>
              <a:t>是只读的，故对表的更新其实是不断追加的操作，因此在处理读请求时，需要访问</a:t>
            </a:r>
            <a:r>
              <a:rPr lang="en-US" altLang="zh-CN" dirty="0"/>
              <a:t>Store</a:t>
            </a:r>
            <a:r>
              <a:rPr lang="zh-CN" altLang="en-US" dirty="0"/>
              <a:t>中全部的</a:t>
            </a:r>
            <a:r>
              <a:rPr lang="en-US" altLang="zh-CN" dirty="0" err="1"/>
              <a:t>StoreFile</a:t>
            </a:r>
            <a:r>
              <a:rPr lang="zh-CN" altLang="en-US" dirty="0"/>
              <a:t>和</a:t>
            </a:r>
            <a:r>
              <a:rPr lang="en-US" altLang="zh-CN" dirty="0" err="1"/>
              <a:t>MemStore</a:t>
            </a:r>
            <a:r>
              <a:rPr lang="zh-CN" altLang="en-US" dirty="0"/>
              <a:t>，将它们按照</a:t>
            </a:r>
            <a:r>
              <a:rPr lang="en-US" altLang="zh-CN" dirty="0"/>
              <a:t>Row key</a:t>
            </a:r>
            <a:r>
              <a:rPr lang="zh-CN" altLang="en-US" dirty="0"/>
              <a:t>进行合并。由于</a:t>
            </a:r>
            <a:r>
              <a:rPr lang="en-US" altLang="zh-CN" dirty="0" err="1"/>
              <a:t>StoreFile</a:t>
            </a:r>
            <a:r>
              <a:rPr lang="zh-CN" altLang="en-US" dirty="0"/>
              <a:t>和</a:t>
            </a:r>
            <a:r>
              <a:rPr lang="en-US" altLang="zh-CN" dirty="0" err="1"/>
              <a:t>MemStore</a:t>
            </a:r>
            <a:r>
              <a:rPr lang="zh-CN" altLang="en-US" dirty="0"/>
              <a:t>都是经过排序的，并且</a:t>
            </a:r>
            <a:r>
              <a:rPr lang="en-US" altLang="zh-CN" dirty="0" err="1"/>
              <a:t>StoreFile</a:t>
            </a:r>
            <a:r>
              <a:rPr lang="zh-CN" altLang="en-US" dirty="0"/>
              <a:t>带有内存索引，合并的过程比较高效。</a:t>
            </a:r>
          </a:p>
        </p:txBody>
      </p:sp>
    </p:spTree>
    <p:extLst>
      <p:ext uri="{BB962C8B-B14F-4D97-AF65-F5344CB8AC3E}">
        <p14:creationId xmlns:p14="http://schemas.microsoft.com/office/powerpoint/2010/main" val="613096419"/>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F79D2-6E76-47A6-B4EF-A3EF1B5E76F8}"/>
              </a:ext>
            </a:extLst>
          </p:cNvPr>
          <p:cNvSpPr>
            <a:spLocks noGrp="1"/>
          </p:cNvSpPr>
          <p:nvPr>
            <p:ph type="title"/>
          </p:nvPr>
        </p:nvSpPr>
        <p:spPr/>
        <p:txBody>
          <a:bodyPr/>
          <a:lstStyle/>
          <a:p>
            <a:r>
              <a:rPr lang="en-US" altLang="zh-CN" dirty="0"/>
              <a:t>7.6  </a:t>
            </a:r>
            <a:r>
              <a:rPr lang="zh-CN" altLang="en-US" dirty="0"/>
              <a:t>部署</a:t>
            </a:r>
            <a:r>
              <a:rPr lang="en-US" altLang="zh-CN" dirty="0"/>
              <a:t>HBase</a:t>
            </a:r>
            <a:r>
              <a:rPr lang="zh-CN" altLang="en-US" dirty="0"/>
              <a:t>集群</a:t>
            </a:r>
          </a:p>
        </p:txBody>
      </p:sp>
      <p:graphicFrame>
        <p:nvGraphicFramePr>
          <p:cNvPr id="4" name="内容占位符 4">
            <a:extLst>
              <a:ext uri="{FF2B5EF4-FFF2-40B4-BE49-F238E27FC236}">
                <a16:creationId xmlns:a16="http://schemas.microsoft.com/office/drawing/2014/main" id="{20E64E71-EB1F-418F-B5B1-9F0401E8E0D8}"/>
              </a:ext>
            </a:extLst>
          </p:cNvPr>
          <p:cNvGraphicFramePr>
            <a:graphicFrameLocks noGrp="1"/>
          </p:cNvGraphicFramePr>
          <p:nvPr>
            <p:ph idx="1"/>
            <p:extLst>
              <p:ext uri="{D42A27DB-BD31-4B8C-83A1-F6EECF244321}">
                <p14:modId xmlns:p14="http://schemas.microsoft.com/office/powerpoint/2010/main" val="3453355083"/>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10855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D9453-8D51-4F5D-B13B-99A20801DC13}"/>
              </a:ext>
            </a:extLst>
          </p:cNvPr>
          <p:cNvSpPr>
            <a:spLocks noGrp="1"/>
          </p:cNvSpPr>
          <p:nvPr>
            <p:ph type="title"/>
          </p:nvPr>
        </p:nvSpPr>
        <p:spPr/>
        <p:txBody>
          <a:bodyPr/>
          <a:lstStyle/>
          <a:p>
            <a:r>
              <a:rPr lang="en-US" altLang="zh-CN" dirty="0"/>
              <a:t>7.6.1  </a:t>
            </a:r>
            <a:r>
              <a:rPr lang="zh-CN" altLang="en-US" dirty="0"/>
              <a:t>运行环境</a:t>
            </a:r>
          </a:p>
        </p:txBody>
      </p:sp>
      <p:sp>
        <p:nvSpPr>
          <p:cNvPr id="3" name="内容占位符 2">
            <a:extLst>
              <a:ext uri="{FF2B5EF4-FFF2-40B4-BE49-F238E27FC236}">
                <a16:creationId xmlns:a16="http://schemas.microsoft.com/office/drawing/2014/main" id="{B53DAE3B-D99C-4B96-8F27-A9C43E0156F0}"/>
              </a:ext>
            </a:extLst>
          </p:cNvPr>
          <p:cNvSpPr>
            <a:spLocks noGrp="1"/>
          </p:cNvSpPr>
          <p:nvPr>
            <p:ph idx="1"/>
          </p:nvPr>
        </p:nvSpPr>
        <p:spPr/>
        <p:txBody>
          <a:bodyPr>
            <a:normAutofit fontScale="85000" lnSpcReduction="10000"/>
          </a:bodyPr>
          <a:lstStyle/>
          <a:p>
            <a:r>
              <a:rPr lang="zh-CN" altLang="en-US" dirty="0"/>
              <a:t>对于大部分</a:t>
            </a:r>
            <a:r>
              <a:rPr lang="en-US" altLang="zh-CN" dirty="0"/>
              <a:t>Java</a:t>
            </a:r>
            <a:r>
              <a:rPr lang="zh-CN" altLang="en-US" dirty="0"/>
              <a:t>开源产品而言，在部署与运行之前，总是需要搭建一个合适的环境，通常包括操作系统和</a:t>
            </a:r>
            <a:r>
              <a:rPr lang="en-US" altLang="zh-CN" dirty="0"/>
              <a:t>Java</a:t>
            </a:r>
            <a:r>
              <a:rPr lang="zh-CN" altLang="en-US" dirty="0"/>
              <a:t>环境两方面。同时，</a:t>
            </a:r>
            <a:r>
              <a:rPr lang="en-US" altLang="zh-CN" dirty="0"/>
              <a:t>HBase</a:t>
            </a:r>
            <a:r>
              <a:rPr lang="zh-CN" altLang="en-US" dirty="0"/>
              <a:t>依赖于</a:t>
            </a:r>
            <a:r>
              <a:rPr lang="en-US" altLang="zh-CN" dirty="0"/>
              <a:t>ZooKeeper</a:t>
            </a:r>
            <a:r>
              <a:rPr lang="zh-CN" altLang="en-US" dirty="0"/>
              <a:t>和</a:t>
            </a:r>
            <a:r>
              <a:rPr lang="en-US" altLang="zh-CN" dirty="0"/>
              <a:t>HDFS</a:t>
            </a:r>
            <a:r>
              <a:rPr lang="zh-CN" altLang="en-US" dirty="0"/>
              <a:t>，因此</a:t>
            </a:r>
            <a:r>
              <a:rPr lang="en-US" altLang="zh-CN" dirty="0"/>
              <a:t>HBase</a:t>
            </a:r>
            <a:r>
              <a:rPr lang="zh-CN" altLang="en-US" dirty="0"/>
              <a:t>部署与运行所需要的系统环境包括以下几个方面。</a:t>
            </a:r>
          </a:p>
          <a:p>
            <a:pPr lvl="1"/>
            <a:r>
              <a:rPr lang="en-US" altLang="zh-CN" dirty="0"/>
              <a:t>1</a:t>
            </a:r>
            <a:r>
              <a:rPr lang="zh-CN" altLang="en-US" dirty="0"/>
              <a:t>）操作系统</a:t>
            </a:r>
          </a:p>
          <a:p>
            <a:pPr lvl="2"/>
            <a:r>
              <a:rPr lang="en-US" altLang="zh-CN" dirty="0"/>
              <a:t>HBase</a:t>
            </a:r>
            <a:r>
              <a:rPr lang="zh-CN" altLang="en-US" dirty="0"/>
              <a:t>支持不同平台，在当前绝大多数主流的操作系统上都能够运行，例如</a:t>
            </a:r>
            <a:r>
              <a:rPr lang="en-US" altLang="zh-CN" dirty="0"/>
              <a:t>Unix/Linux</a:t>
            </a:r>
            <a:r>
              <a:rPr lang="zh-CN" altLang="en-US" dirty="0"/>
              <a:t>、</a:t>
            </a:r>
            <a:r>
              <a:rPr lang="en-US" altLang="zh-CN" dirty="0"/>
              <a:t>Windows</a:t>
            </a:r>
            <a:r>
              <a:rPr lang="zh-CN" altLang="en-US" dirty="0"/>
              <a:t>等。本书采用的操作系统为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HBase</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p>
          <a:p>
            <a:pPr lvl="1"/>
            <a:r>
              <a:rPr lang="en-US" altLang="zh-CN" dirty="0"/>
              <a:t>3</a:t>
            </a:r>
            <a:r>
              <a:rPr lang="zh-CN" altLang="en-US" dirty="0"/>
              <a:t>）</a:t>
            </a:r>
            <a:r>
              <a:rPr lang="en-US" altLang="zh-CN" dirty="0"/>
              <a:t>HDFS</a:t>
            </a:r>
          </a:p>
          <a:p>
            <a:pPr lvl="2"/>
            <a:r>
              <a:rPr lang="en-US" altLang="zh-CN" dirty="0"/>
              <a:t>HBase</a:t>
            </a:r>
            <a:r>
              <a:rPr lang="zh-CN" altLang="en-US" dirty="0"/>
              <a:t>使用</a:t>
            </a:r>
            <a:r>
              <a:rPr lang="en-US" altLang="zh-CN" dirty="0"/>
              <a:t>HDFS</a:t>
            </a:r>
            <a:r>
              <a:rPr lang="zh-CN" altLang="en-US" dirty="0"/>
              <a:t>作为高可靠的底层存储，利用廉价集群提供海量数据存储能力，分布模式部署</a:t>
            </a:r>
            <a:r>
              <a:rPr lang="en-US" altLang="zh-CN" dirty="0"/>
              <a:t>HBase</a:t>
            </a:r>
            <a:r>
              <a:rPr lang="zh-CN" altLang="en-US" dirty="0"/>
              <a:t>时需要部署</a:t>
            </a:r>
            <a:r>
              <a:rPr lang="en-US" altLang="zh-CN" dirty="0"/>
              <a:t>HDFS</a:t>
            </a:r>
            <a:r>
              <a:rPr lang="zh-CN" altLang="en-US" dirty="0"/>
              <a:t>。</a:t>
            </a:r>
          </a:p>
          <a:p>
            <a:pPr lvl="1"/>
            <a:r>
              <a:rPr lang="en-US" altLang="zh-CN" dirty="0"/>
              <a:t>4</a:t>
            </a:r>
            <a:r>
              <a:rPr lang="zh-CN" altLang="en-US" dirty="0"/>
              <a:t>）</a:t>
            </a:r>
            <a:r>
              <a:rPr lang="en-US" altLang="zh-CN" dirty="0"/>
              <a:t>ZooKeeper</a:t>
            </a:r>
          </a:p>
          <a:p>
            <a:pPr lvl="2"/>
            <a:r>
              <a:rPr lang="en-US" altLang="zh-CN" dirty="0"/>
              <a:t>HBase</a:t>
            </a:r>
            <a:r>
              <a:rPr lang="zh-CN" altLang="en-US" dirty="0"/>
              <a:t>使用</a:t>
            </a:r>
            <a:r>
              <a:rPr lang="en-US" altLang="zh-CN" dirty="0"/>
              <a:t>ZooKeeper</a:t>
            </a:r>
            <a:r>
              <a:rPr lang="zh-CN" altLang="en-US" dirty="0"/>
              <a:t>作为协同服务，实现稳定服务和失败恢复，因此需要部署</a:t>
            </a:r>
            <a:r>
              <a:rPr lang="en-US" altLang="zh-CN" dirty="0"/>
              <a:t>ZooKeeper</a:t>
            </a:r>
            <a:r>
              <a:rPr lang="zh-CN" altLang="en-US" dirty="0"/>
              <a:t>。</a:t>
            </a:r>
          </a:p>
          <a:p>
            <a:endParaRPr lang="zh-CN" altLang="en-US" dirty="0"/>
          </a:p>
        </p:txBody>
      </p:sp>
    </p:spTree>
    <p:extLst>
      <p:ext uri="{BB962C8B-B14F-4D97-AF65-F5344CB8AC3E}">
        <p14:creationId xmlns:p14="http://schemas.microsoft.com/office/powerpoint/2010/main" val="2791440168"/>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B99D6-6A2E-4DD7-823D-C8466611DC73}"/>
              </a:ext>
            </a:extLst>
          </p:cNvPr>
          <p:cNvSpPr>
            <a:spLocks noGrp="1"/>
          </p:cNvSpPr>
          <p:nvPr>
            <p:ph type="title"/>
          </p:nvPr>
        </p:nvSpPr>
        <p:spPr/>
        <p:txBody>
          <a:bodyPr/>
          <a:lstStyle/>
          <a:p>
            <a:r>
              <a:rPr lang="en-US" altLang="zh-CN" dirty="0"/>
              <a:t>7.6.2  </a:t>
            </a:r>
            <a:r>
              <a:rPr lang="zh-CN" altLang="en-US" dirty="0"/>
              <a:t>运行模式</a:t>
            </a:r>
          </a:p>
        </p:txBody>
      </p:sp>
      <p:sp>
        <p:nvSpPr>
          <p:cNvPr id="3" name="内容占位符 2">
            <a:extLst>
              <a:ext uri="{FF2B5EF4-FFF2-40B4-BE49-F238E27FC236}">
                <a16:creationId xmlns:a16="http://schemas.microsoft.com/office/drawing/2014/main" id="{B15F4DF4-DBE7-42B7-81C3-897125A67C41}"/>
              </a:ext>
            </a:extLst>
          </p:cNvPr>
          <p:cNvSpPr>
            <a:spLocks noGrp="1"/>
          </p:cNvSpPr>
          <p:nvPr>
            <p:ph idx="1"/>
          </p:nvPr>
        </p:nvSpPr>
        <p:spPr/>
        <p:txBody>
          <a:bodyPr>
            <a:normAutofit fontScale="92500" lnSpcReduction="10000"/>
          </a:bodyPr>
          <a:lstStyle/>
          <a:p>
            <a:r>
              <a:rPr lang="en-US" altLang="zh-CN" dirty="0"/>
              <a:t>HBase</a:t>
            </a:r>
            <a:r>
              <a:rPr lang="zh-CN" altLang="en-US" dirty="0"/>
              <a:t>运行模式有以下三种：</a:t>
            </a:r>
          </a:p>
          <a:p>
            <a:pPr lvl="1"/>
            <a:r>
              <a:rPr lang="zh-CN" altLang="en-US" dirty="0"/>
              <a:t>（</a:t>
            </a:r>
            <a:r>
              <a:rPr lang="en-US" altLang="zh-CN" dirty="0"/>
              <a:t>1</a:t>
            </a:r>
            <a:r>
              <a:rPr lang="zh-CN" altLang="en-US" dirty="0"/>
              <a:t>）单机模式（</a:t>
            </a:r>
            <a:r>
              <a:rPr lang="en-US" altLang="zh-CN" dirty="0"/>
              <a:t>Standalone Mode</a:t>
            </a:r>
            <a:r>
              <a:rPr lang="zh-CN" altLang="en-US" dirty="0"/>
              <a:t>）：只在一台计算机上运行，这种模式下，</a:t>
            </a:r>
            <a:r>
              <a:rPr lang="en-US" altLang="zh-CN" dirty="0"/>
              <a:t>HBase</a:t>
            </a:r>
            <a:r>
              <a:rPr lang="zh-CN" altLang="en-US" dirty="0"/>
              <a:t>所有守护进程包括</a:t>
            </a:r>
            <a:r>
              <a:rPr lang="en-US" altLang="zh-CN" dirty="0"/>
              <a:t>Master</a:t>
            </a:r>
            <a:r>
              <a:rPr lang="zh-CN" altLang="en-US" dirty="0"/>
              <a:t>、</a:t>
            </a:r>
            <a:r>
              <a:rPr lang="en-US" altLang="zh-CN" dirty="0" err="1"/>
              <a:t>RegionServers</a:t>
            </a:r>
            <a:r>
              <a:rPr lang="zh-CN" altLang="en-US" dirty="0"/>
              <a:t>和</a:t>
            </a:r>
            <a:r>
              <a:rPr lang="en-US" altLang="zh-CN" dirty="0"/>
              <a:t>ZooKeeper</a:t>
            </a:r>
            <a:r>
              <a:rPr lang="zh-CN" altLang="en-US" dirty="0"/>
              <a:t>都运行在一个</a:t>
            </a:r>
            <a:r>
              <a:rPr lang="en-US" altLang="zh-CN" dirty="0"/>
              <a:t>JVM</a:t>
            </a:r>
            <a:r>
              <a:rPr lang="zh-CN" altLang="en-US" dirty="0"/>
              <a:t>中，存储采用本地文件系统，没有采用分布式文件系统</a:t>
            </a:r>
            <a:r>
              <a:rPr lang="en-US" altLang="zh-CN" dirty="0"/>
              <a:t>HDFS</a:t>
            </a:r>
            <a:r>
              <a:rPr lang="zh-CN" altLang="en-US" dirty="0"/>
              <a:t>。</a:t>
            </a:r>
          </a:p>
          <a:p>
            <a:pPr lvl="1"/>
            <a:r>
              <a:rPr lang="zh-CN" altLang="en-US" dirty="0"/>
              <a:t>（</a:t>
            </a:r>
            <a:r>
              <a:rPr lang="en-US" altLang="zh-CN" dirty="0"/>
              <a:t>2</a:t>
            </a:r>
            <a:r>
              <a:rPr lang="zh-CN" altLang="en-US" dirty="0"/>
              <a:t>）伪分布模式（</a:t>
            </a:r>
            <a:r>
              <a:rPr lang="en-US" altLang="zh-CN" dirty="0"/>
              <a:t>Pseudo-Distributed Mode</a:t>
            </a:r>
            <a:r>
              <a:rPr lang="zh-CN" altLang="en-US" dirty="0"/>
              <a:t>）：只在一台计算机上运行，在这种模式下，</a:t>
            </a:r>
            <a:r>
              <a:rPr lang="en-US" altLang="zh-CN" dirty="0"/>
              <a:t>HBase</a:t>
            </a:r>
            <a:r>
              <a:rPr lang="zh-CN" altLang="en-US" dirty="0"/>
              <a:t>所有守护进程都运行在一个节点上，在一个节点上模拟了一个具有</a:t>
            </a:r>
            <a:r>
              <a:rPr lang="en-US" altLang="zh-CN" dirty="0"/>
              <a:t>HBase</a:t>
            </a:r>
            <a:r>
              <a:rPr lang="zh-CN" altLang="en-US" dirty="0"/>
              <a:t>完整功能的微型集群，存储采用分布式文件系统</a:t>
            </a:r>
            <a:r>
              <a:rPr lang="en-US" altLang="zh-CN" dirty="0"/>
              <a:t>HDFS</a:t>
            </a:r>
            <a:r>
              <a:rPr lang="zh-CN" altLang="en-US" dirty="0"/>
              <a:t>，但是</a:t>
            </a:r>
            <a:r>
              <a:rPr lang="en-US" altLang="zh-CN" dirty="0"/>
              <a:t>HDFS</a:t>
            </a:r>
            <a:r>
              <a:rPr lang="zh-CN" altLang="en-US" dirty="0"/>
              <a:t>的名称节点和数据节点都位于同一台计算机上。</a:t>
            </a:r>
          </a:p>
          <a:p>
            <a:pPr lvl="1"/>
            <a:r>
              <a:rPr lang="zh-CN" altLang="en-US" dirty="0"/>
              <a:t>（</a:t>
            </a:r>
            <a:r>
              <a:rPr lang="en-US" altLang="zh-CN" dirty="0"/>
              <a:t>3</a:t>
            </a:r>
            <a:r>
              <a:rPr lang="zh-CN" altLang="en-US" dirty="0"/>
              <a:t>）全分布模式（</a:t>
            </a:r>
            <a:r>
              <a:rPr lang="en-US" altLang="zh-CN" dirty="0"/>
              <a:t>Fully-Distributed Mode</a:t>
            </a:r>
            <a:r>
              <a:rPr lang="zh-CN" altLang="en-US" dirty="0"/>
              <a:t>）：在多台计算机上运行，在这种模式下，</a:t>
            </a:r>
            <a:r>
              <a:rPr lang="en-US" altLang="zh-CN" dirty="0"/>
              <a:t>HBase</a:t>
            </a:r>
            <a:r>
              <a:rPr lang="zh-CN" altLang="en-US" dirty="0"/>
              <a:t>的守护进程运行在多个节点上，形成一个真正意义上的集群，存储采用分布式文件系统</a:t>
            </a:r>
            <a:r>
              <a:rPr lang="en-US" altLang="zh-CN" dirty="0"/>
              <a:t>HDFS</a:t>
            </a:r>
            <a:r>
              <a:rPr lang="zh-CN" altLang="en-US" dirty="0"/>
              <a:t>，且</a:t>
            </a:r>
            <a:r>
              <a:rPr lang="en-US" altLang="zh-CN" dirty="0"/>
              <a:t>HDFS</a:t>
            </a:r>
            <a:r>
              <a:rPr lang="zh-CN" altLang="en-US" dirty="0"/>
              <a:t>的名称节点和数据节点位于不同计算机上。</a:t>
            </a:r>
          </a:p>
        </p:txBody>
      </p:sp>
    </p:spTree>
    <p:extLst>
      <p:ext uri="{BB962C8B-B14F-4D97-AF65-F5344CB8AC3E}">
        <p14:creationId xmlns:p14="http://schemas.microsoft.com/office/powerpoint/2010/main" val="257561622"/>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1E587-376D-481A-861D-4727FDECC368}"/>
              </a:ext>
            </a:extLst>
          </p:cNvPr>
          <p:cNvSpPr>
            <a:spLocks noGrp="1"/>
          </p:cNvSpPr>
          <p:nvPr>
            <p:ph type="title"/>
          </p:nvPr>
        </p:nvSpPr>
        <p:spPr>
          <a:xfrm>
            <a:off x="628650" y="273844"/>
            <a:ext cx="7886700" cy="994172"/>
          </a:xfrm>
        </p:spPr>
        <p:txBody>
          <a:bodyPr/>
          <a:lstStyle/>
          <a:p>
            <a:r>
              <a:rPr lang="en-US" altLang="zh-CN" dirty="0"/>
              <a:t>7.6.3  </a:t>
            </a:r>
            <a:r>
              <a:rPr lang="zh-CN" altLang="en-US" dirty="0"/>
              <a:t>规划全分布模式</a:t>
            </a:r>
            <a:r>
              <a:rPr lang="en-US" altLang="zh-CN" dirty="0"/>
              <a:t>HBase</a:t>
            </a:r>
            <a:r>
              <a:rPr lang="zh-CN" altLang="en-US" dirty="0"/>
              <a:t>集群</a:t>
            </a:r>
          </a:p>
        </p:txBody>
      </p:sp>
      <p:graphicFrame>
        <p:nvGraphicFramePr>
          <p:cNvPr id="4" name="内容占位符 3">
            <a:extLst>
              <a:ext uri="{FF2B5EF4-FFF2-40B4-BE49-F238E27FC236}">
                <a16:creationId xmlns:a16="http://schemas.microsoft.com/office/drawing/2014/main" id="{7B104358-489F-48D4-9A30-C6CA0AE38CB8}"/>
              </a:ext>
            </a:extLst>
          </p:cNvPr>
          <p:cNvGraphicFramePr>
            <a:graphicFrameLocks noGrp="1"/>
          </p:cNvGraphicFramePr>
          <p:nvPr>
            <p:ph idx="1"/>
            <p:extLst>
              <p:ext uri="{D42A27DB-BD31-4B8C-83A1-F6EECF244321}">
                <p14:modId xmlns:p14="http://schemas.microsoft.com/office/powerpoint/2010/main" val="525351900"/>
              </p:ext>
            </p:extLst>
          </p:nvPr>
        </p:nvGraphicFramePr>
        <p:xfrm>
          <a:off x="628650" y="1176411"/>
          <a:ext cx="7886701" cy="3566160"/>
        </p:xfrm>
        <a:graphic>
          <a:graphicData uri="http://schemas.openxmlformats.org/drawingml/2006/table">
            <a:tbl>
              <a:tblPr firstRow="1" firstCol="1" bandRow="1">
                <a:tableStyleId>{5C22544A-7EE6-4342-B048-85BDC9FD1C3A}</a:tableStyleId>
              </a:tblPr>
              <a:tblGrid>
                <a:gridCol w="1681724">
                  <a:extLst>
                    <a:ext uri="{9D8B030D-6E8A-4147-A177-3AD203B41FA5}">
                      <a16:colId xmlns:a16="http://schemas.microsoft.com/office/drawing/2014/main" val="3800358859"/>
                    </a:ext>
                  </a:extLst>
                </a:gridCol>
                <a:gridCol w="1682675">
                  <a:extLst>
                    <a:ext uri="{9D8B030D-6E8A-4147-A177-3AD203B41FA5}">
                      <a16:colId xmlns:a16="http://schemas.microsoft.com/office/drawing/2014/main" val="266036911"/>
                    </a:ext>
                  </a:extLst>
                </a:gridCol>
                <a:gridCol w="1752070">
                  <a:extLst>
                    <a:ext uri="{9D8B030D-6E8A-4147-A177-3AD203B41FA5}">
                      <a16:colId xmlns:a16="http://schemas.microsoft.com/office/drawing/2014/main" val="3399994326"/>
                    </a:ext>
                  </a:extLst>
                </a:gridCol>
                <a:gridCol w="2770232">
                  <a:extLst>
                    <a:ext uri="{9D8B030D-6E8A-4147-A177-3AD203B41FA5}">
                      <a16:colId xmlns:a16="http://schemas.microsoft.com/office/drawing/2014/main" val="3559608184"/>
                    </a:ext>
                  </a:extLst>
                </a:gridCol>
              </a:tblGrid>
              <a:tr h="98858">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主机名</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tc>
                <a:tc>
                  <a:txBody>
                    <a:bodyPr/>
                    <a:lstStyle/>
                    <a:p>
                      <a:pPr algn="ctr">
                        <a:spcAft>
                          <a:spcPts val="0"/>
                        </a:spcAft>
                      </a:pPr>
                      <a:r>
                        <a:rPr lang="en-US" sz="900" kern="0">
                          <a:effectLst/>
                          <a:latin typeface="微软雅黑" panose="020B0503020204020204" pitchFamily="34" charset="-122"/>
                          <a:ea typeface="微软雅黑" panose="020B0503020204020204" pitchFamily="34" charset="-122"/>
                        </a:rPr>
                        <a:t>IP</a:t>
                      </a:r>
                      <a:r>
                        <a:rPr lang="zh-CN" sz="900" kern="0">
                          <a:effectLst/>
                          <a:latin typeface="微软雅黑" panose="020B0503020204020204" pitchFamily="34" charset="-122"/>
                          <a:ea typeface="微软雅黑" panose="020B0503020204020204" pitchFamily="34" charset="-122"/>
                        </a:rPr>
                        <a:t>地址</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运行服务</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软硬件配置</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1420605375"/>
                  </a:ext>
                </a:extLst>
              </a:tr>
              <a:tr h="1186295">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master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dirty="0">
                          <a:effectLst/>
                          <a:latin typeface="微软雅黑" panose="020B0503020204020204" pitchFamily="34" charset="-122"/>
                          <a:ea typeface="微软雅黑" panose="020B0503020204020204" pitchFamily="34" charset="-122"/>
                        </a:rPr>
                        <a:t>192.168.18.130</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NameNode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SecondaryNameNode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HMaster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4G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2</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40G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Hadoop</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Hadoop 2.9.2</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ZooKeeper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HBase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HBase 1.4.10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Eclipse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Eclipse IDE 2018-09 for Java Developers</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393045558"/>
                  </a:ext>
                </a:extLst>
              </a:tr>
              <a:tr h="988579">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DataNode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HRegionServer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Hadoop</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Hadoop 2.9.2</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ZooKeeper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HBase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HBase 1.4.10</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865481477"/>
                  </a:ext>
                </a:extLst>
              </a:tr>
              <a:tr h="988579">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DataNode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HRegionServer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Hadoop</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Hadoop 2.9.2</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ZooKeeper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HBase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HBase 1.4.10</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1594077116"/>
                  </a:ext>
                </a:extLst>
              </a:tr>
            </a:tbl>
          </a:graphicData>
        </a:graphic>
      </p:graphicFrame>
    </p:spTree>
    <p:extLst>
      <p:ext uri="{BB962C8B-B14F-4D97-AF65-F5344CB8AC3E}">
        <p14:creationId xmlns:p14="http://schemas.microsoft.com/office/powerpoint/2010/main" val="334774002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537D1-9D2E-4051-952B-A6476C5AA2AD}"/>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2329B98-846F-4063-9B57-27536E2EBA1D}"/>
              </a:ext>
            </a:extLst>
          </p:cNvPr>
          <p:cNvSpPr>
            <a:spLocks noGrp="1"/>
          </p:cNvSpPr>
          <p:nvPr>
            <p:ph idx="1"/>
          </p:nvPr>
        </p:nvSpPr>
        <p:spPr/>
        <p:txBody>
          <a:bodyPr>
            <a:normAutofit fontScale="92500" lnSpcReduction="20000"/>
          </a:bodyPr>
          <a:lstStyle/>
          <a:p>
            <a:r>
              <a:rPr lang="en-US" altLang="zh-CN" dirty="0"/>
              <a:t>1. </a:t>
            </a:r>
            <a:r>
              <a:rPr lang="zh-CN" altLang="en-US" dirty="0"/>
              <a:t>初始软硬件环境准备</a:t>
            </a:r>
          </a:p>
          <a:p>
            <a:pPr lvl="1"/>
            <a:r>
              <a:rPr lang="zh-CN" altLang="en-US" dirty="0"/>
              <a:t>（</a:t>
            </a:r>
            <a:r>
              <a:rPr lang="en-US" altLang="zh-CN" dirty="0"/>
              <a:t>1</a:t>
            </a:r>
            <a:r>
              <a:rPr lang="zh-CN" altLang="en-US" dirty="0"/>
              <a:t>）准备</a:t>
            </a:r>
            <a:r>
              <a:rPr lang="en-US" altLang="zh-CN" dirty="0"/>
              <a:t>3</a:t>
            </a:r>
            <a:r>
              <a:rPr lang="zh-CN" altLang="en-US" dirty="0"/>
              <a:t>台机器，安装操作系统，编者使用</a:t>
            </a:r>
            <a:r>
              <a:rPr lang="en-US" altLang="zh-CN" dirty="0"/>
              <a:t>CentOS Linux 7</a:t>
            </a:r>
            <a:r>
              <a:rPr lang="zh-CN" altLang="en-US" dirty="0"/>
              <a:t>。</a:t>
            </a:r>
          </a:p>
          <a:p>
            <a:pPr lvl="1"/>
            <a:r>
              <a:rPr lang="zh-CN" altLang="en-US" dirty="0"/>
              <a:t>（</a:t>
            </a:r>
            <a:r>
              <a:rPr lang="en-US" altLang="zh-CN" dirty="0"/>
              <a:t>2</a:t>
            </a:r>
            <a:r>
              <a:rPr lang="zh-CN" altLang="en-US" dirty="0"/>
              <a:t>）对集群内每一台机器，配置静态</a:t>
            </a:r>
            <a:r>
              <a:rPr lang="en-US" altLang="zh-CN" dirty="0"/>
              <a:t>IP</a:t>
            </a:r>
            <a:r>
              <a:rPr lang="zh-CN" altLang="en-US" dirty="0"/>
              <a:t>、修改机器名、添加集群级别域名映射、关闭防火墙。</a:t>
            </a:r>
          </a:p>
          <a:p>
            <a:pPr lvl="1"/>
            <a:r>
              <a:rPr lang="zh-CN" altLang="en-US" dirty="0"/>
              <a:t>（</a:t>
            </a:r>
            <a:r>
              <a:rPr lang="en-US" altLang="zh-CN" dirty="0"/>
              <a:t>3</a:t>
            </a:r>
            <a:r>
              <a:rPr lang="zh-CN" altLang="en-US" dirty="0"/>
              <a:t>）对集群内每一台机器，安装和配置</a:t>
            </a:r>
            <a:r>
              <a:rPr lang="en-US" altLang="zh-CN" dirty="0"/>
              <a:t>Java</a:t>
            </a:r>
            <a:r>
              <a:rPr lang="zh-CN" altLang="en-US" dirty="0"/>
              <a:t>，要求</a:t>
            </a:r>
            <a:r>
              <a:rPr lang="en-US" altLang="zh-CN" dirty="0"/>
              <a:t>Java 1.7</a:t>
            </a:r>
            <a:r>
              <a:rPr lang="zh-CN" altLang="en-US" dirty="0"/>
              <a:t>或更高版本，编者使用</a:t>
            </a:r>
            <a:r>
              <a:rPr lang="en-US" altLang="zh-CN" dirty="0"/>
              <a:t>Oracle JDK 8u191</a:t>
            </a:r>
            <a:r>
              <a:rPr lang="zh-CN" altLang="en-US" dirty="0"/>
              <a:t>。</a:t>
            </a:r>
          </a:p>
          <a:p>
            <a:pPr lvl="1"/>
            <a:r>
              <a:rPr lang="zh-CN" altLang="en-US" dirty="0"/>
              <a:t>（</a:t>
            </a:r>
            <a:r>
              <a:rPr lang="en-US" altLang="zh-CN" dirty="0"/>
              <a:t>4</a:t>
            </a:r>
            <a:r>
              <a:rPr lang="zh-CN" altLang="en-US" dirty="0"/>
              <a:t>）安装和配置</a:t>
            </a:r>
            <a:r>
              <a:rPr lang="en-US" altLang="zh-CN" dirty="0"/>
              <a:t>Linux</a:t>
            </a:r>
            <a:r>
              <a:rPr lang="zh-CN" altLang="en-US" dirty="0"/>
              <a:t>集群中主节点到从节点的</a:t>
            </a:r>
            <a:r>
              <a:rPr lang="en-US" altLang="zh-CN" dirty="0"/>
              <a:t>SSH</a:t>
            </a:r>
            <a:r>
              <a:rPr lang="zh-CN" altLang="en-US" dirty="0"/>
              <a:t>免密登录。</a:t>
            </a:r>
          </a:p>
          <a:p>
            <a:pPr lvl="1"/>
            <a:r>
              <a:rPr lang="zh-CN" altLang="en-US" dirty="0"/>
              <a:t>（</a:t>
            </a:r>
            <a:r>
              <a:rPr lang="en-US" altLang="zh-CN" dirty="0"/>
              <a:t>5</a:t>
            </a:r>
            <a:r>
              <a:rPr lang="zh-CN" altLang="en-US" dirty="0"/>
              <a:t>）在</a:t>
            </a:r>
            <a:r>
              <a:rPr lang="en-US" altLang="zh-CN" dirty="0"/>
              <a:t>Linux</a:t>
            </a:r>
            <a:r>
              <a:rPr lang="zh-CN" altLang="en-US" dirty="0"/>
              <a:t>集群上部署全分布模式</a:t>
            </a:r>
            <a:r>
              <a:rPr lang="en-US" altLang="zh-CN" dirty="0"/>
              <a:t>Hadoop</a:t>
            </a:r>
            <a:r>
              <a:rPr lang="zh-CN" altLang="en-US" dirty="0"/>
              <a:t>集群。</a:t>
            </a:r>
          </a:p>
          <a:p>
            <a:pPr lvl="1"/>
            <a:r>
              <a:rPr lang="zh-CN" altLang="en-US" dirty="0"/>
              <a:t>（</a:t>
            </a:r>
            <a:r>
              <a:rPr lang="en-US" altLang="zh-CN" dirty="0"/>
              <a:t>6</a:t>
            </a:r>
            <a:r>
              <a:rPr lang="zh-CN" altLang="en-US" dirty="0"/>
              <a:t>）在</a:t>
            </a:r>
            <a:r>
              <a:rPr lang="en-US" altLang="zh-CN" dirty="0"/>
              <a:t>Linux</a:t>
            </a:r>
            <a:r>
              <a:rPr lang="zh-CN" altLang="en-US" dirty="0"/>
              <a:t>集群上部署</a:t>
            </a:r>
            <a:r>
              <a:rPr lang="en-US" altLang="zh-CN" dirty="0"/>
              <a:t>ZooKeeper</a:t>
            </a:r>
            <a:r>
              <a:rPr lang="zh-CN" altLang="en-US" dirty="0"/>
              <a:t>集群。</a:t>
            </a:r>
          </a:p>
          <a:p>
            <a:endParaRPr lang="en-US" altLang="zh-CN" dirty="0"/>
          </a:p>
          <a:p>
            <a:r>
              <a:rPr lang="zh-CN" altLang="en-US" dirty="0"/>
              <a:t>以上步骤编者已在教材第</a:t>
            </a:r>
            <a:r>
              <a:rPr lang="en-US" altLang="zh-CN" dirty="0"/>
              <a:t>2</a:t>
            </a:r>
            <a:r>
              <a:rPr lang="zh-CN" altLang="en-US" dirty="0"/>
              <a:t>章、第</a:t>
            </a:r>
            <a:r>
              <a:rPr lang="en-US" altLang="zh-CN" dirty="0"/>
              <a:t>6</a:t>
            </a:r>
            <a:r>
              <a:rPr lang="zh-CN" altLang="en-US" dirty="0"/>
              <a:t>章中详细介绍，具体操作过程请读者参见教材，此处不再赘述。</a:t>
            </a:r>
          </a:p>
        </p:txBody>
      </p:sp>
    </p:spTree>
    <p:extLst>
      <p:ext uri="{BB962C8B-B14F-4D97-AF65-F5344CB8AC3E}">
        <p14:creationId xmlns:p14="http://schemas.microsoft.com/office/powerpoint/2010/main" val="182094125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537D1-9D2E-4051-952B-A6476C5AA2AD}"/>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2329B98-846F-4063-9B57-27536E2EBA1D}"/>
              </a:ext>
            </a:extLst>
          </p:cNvPr>
          <p:cNvSpPr>
            <a:spLocks noGrp="1"/>
          </p:cNvSpPr>
          <p:nvPr>
            <p:ph idx="1"/>
          </p:nvPr>
        </p:nvSpPr>
        <p:spPr/>
        <p:txBody>
          <a:bodyPr>
            <a:normAutofit/>
          </a:bodyPr>
          <a:lstStyle/>
          <a:p>
            <a:r>
              <a:rPr lang="en-US" altLang="zh-CN" dirty="0"/>
              <a:t>2. </a:t>
            </a:r>
            <a:r>
              <a:rPr lang="zh-CN" altLang="en-US" dirty="0"/>
              <a:t>获取</a:t>
            </a:r>
            <a:r>
              <a:rPr lang="en-US" altLang="zh-CN" dirty="0"/>
              <a:t>HBase</a:t>
            </a:r>
          </a:p>
          <a:p>
            <a:pPr lvl="1"/>
            <a:r>
              <a:rPr lang="en-US" altLang="zh-CN" dirty="0"/>
              <a:t>HBase</a:t>
            </a:r>
            <a:r>
              <a:rPr lang="zh-CN" altLang="en-US" dirty="0"/>
              <a:t>官方下载地址为</a:t>
            </a:r>
            <a:r>
              <a:rPr lang="en-US" altLang="zh-CN" dirty="0">
                <a:hlinkClick r:id="rId2"/>
              </a:rPr>
              <a:t>https://hbase.apache.org/downloads.html</a:t>
            </a:r>
            <a:r>
              <a:rPr lang="zh-CN" altLang="en-US" dirty="0"/>
              <a:t>，建议读者下载</a:t>
            </a:r>
            <a:r>
              <a:rPr lang="en-US" altLang="zh-CN" dirty="0"/>
              <a:t>stable</a:t>
            </a:r>
            <a:r>
              <a:rPr lang="zh-CN" altLang="en-US" dirty="0"/>
              <a:t>目录下的当前稳定版本。编者采用的</a:t>
            </a:r>
            <a:r>
              <a:rPr lang="en-US" altLang="zh-CN" dirty="0"/>
              <a:t>HBase</a:t>
            </a:r>
            <a:r>
              <a:rPr lang="zh-CN" altLang="en-US" dirty="0"/>
              <a:t>稳定版本是</a:t>
            </a:r>
            <a:r>
              <a:rPr lang="en-US" altLang="zh-CN" dirty="0"/>
              <a:t>2019</a:t>
            </a:r>
            <a:r>
              <a:rPr lang="zh-CN" altLang="en-US" dirty="0"/>
              <a:t>年</a:t>
            </a:r>
            <a:r>
              <a:rPr lang="en-US" altLang="zh-CN" dirty="0"/>
              <a:t>6</a:t>
            </a:r>
            <a:r>
              <a:rPr lang="zh-CN" altLang="en-US" dirty="0"/>
              <a:t>月</a:t>
            </a:r>
            <a:r>
              <a:rPr lang="en-US" altLang="zh-CN" dirty="0"/>
              <a:t>10</a:t>
            </a:r>
            <a:r>
              <a:rPr lang="zh-CN" altLang="en-US" dirty="0"/>
              <a:t>日发布的</a:t>
            </a:r>
            <a:r>
              <a:rPr lang="en-US" altLang="zh-CN" dirty="0"/>
              <a:t>HBase 1.4.10</a:t>
            </a:r>
            <a:r>
              <a:rPr lang="zh-CN" altLang="en-US" dirty="0"/>
              <a:t>，其安装包文件</a:t>
            </a:r>
            <a:r>
              <a:rPr lang="en-US" altLang="zh-CN" dirty="0"/>
              <a:t>hbase-1.4.10-bin.tar.gz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1410111596"/>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4D1AF-86D7-4DB5-AA8A-13E189AB4402}"/>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2E93A36E-CD78-4F2F-AB29-5D893B8E6992}"/>
              </a:ext>
            </a:extLst>
          </p:cNvPr>
          <p:cNvSpPr>
            <a:spLocks noGrp="1"/>
          </p:cNvSpPr>
          <p:nvPr>
            <p:ph idx="1"/>
          </p:nvPr>
        </p:nvSpPr>
        <p:spPr/>
        <p:txBody>
          <a:bodyPr>
            <a:normAutofit/>
          </a:bodyPr>
          <a:lstStyle/>
          <a:p>
            <a:r>
              <a:rPr lang="en-US" altLang="zh-CN" dirty="0"/>
              <a:t>3. </a:t>
            </a:r>
            <a:r>
              <a:rPr lang="zh-CN" altLang="en-US" dirty="0"/>
              <a:t>主节点上安装</a:t>
            </a:r>
            <a:r>
              <a:rPr lang="en-US" altLang="zh-CN" dirty="0"/>
              <a:t>HBase</a:t>
            </a:r>
            <a:r>
              <a:rPr lang="zh-CN" altLang="en-US" dirty="0"/>
              <a:t>并设置属主</a:t>
            </a:r>
          </a:p>
          <a:p>
            <a:pPr lvl="1"/>
            <a:r>
              <a:rPr lang="zh-CN" altLang="en-US" dirty="0"/>
              <a:t>（</a:t>
            </a:r>
            <a:r>
              <a:rPr lang="en-US" altLang="zh-CN" dirty="0"/>
              <a:t>1</a:t>
            </a:r>
            <a:r>
              <a:rPr lang="zh-CN" altLang="en-US" dirty="0"/>
              <a:t>）在</a:t>
            </a:r>
            <a:r>
              <a:rPr lang="en-US" altLang="zh-CN" dirty="0"/>
              <a:t>master</a:t>
            </a:r>
            <a:r>
              <a:rPr lang="zh-CN" altLang="en-US" dirty="0"/>
              <a:t>机器上，切换到</a:t>
            </a:r>
            <a:r>
              <a:rPr lang="en-US" altLang="zh-CN" dirty="0"/>
              <a:t>root</a:t>
            </a:r>
            <a:r>
              <a:rPr lang="zh-CN" altLang="en-US" dirty="0"/>
              <a:t>，解压</a:t>
            </a:r>
            <a:r>
              <a:rPr lang="en-US" altLang="zh-CN" dirty="0"/>
              <a:t>hbase-1.4.10-bin.tar.gz</a:t>
            </a:r>
            <a:r>
              <a:rPr lang="zh-CN" altLang="en-US" dirty="0"/>
              <a:t>到安装目录如</a:t>
            </a:r>
            <a:r>
              <a:rPr lang="en-US" altLang="zh-CN" dirty="0"/>
              <a:t>/</a:t>
            </a:r>
            <a:r>
              <a:rPr lang="en-US" altLang="zh-CN" dirty="0" err="1"/>
              <a:t>usr</a:t>
            </a:r>
            <a:r>
              <a:rPr lang="en-US" altLang="zh-CN" dirty="0"/>
              <a:t>/local</a:t>
            </a:r>
            <a:r>
              <a:rPr lang="zh-CN" altLang="en-US" dirty="0"/>
              <a:t>下，依次使用的命令如下所示。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/Downloads/hbase-1.4.10-bin.tar.gz</a:t>
            </a:r>
          </a:p>
          <a:p>
            <a:pPr lvl="1"/>
            <a:r>
              <a:rPr lang="zh-CN" altLang="en-US" dirty="0"/>
              <a:t>（</a:t>
            </a:r>
            <a:r>
              <a:rPr lang="en-US" altLang="zh-CN" dirty="0"/>
              <a:t>2</a:t>
            </a:r>
            <a:r>
              <a:rPr lang="zh-CN" altLang="en-US" dirty="0"/>
              <a:t>）为了在普通用户下使用</a:t>
            </a:r>
            <a:r>
              <a:rPr lang="en-US" altLang="zh-CN" dirty="0"/>
              <a:t>HBase</a:t>
            </a:r>
            <a:r>
              <a:rPr lang="zh-CN" altLang="en-US" dirty="0"/>
              <a:t>，将</a:t>
            </a:r>
            <a:r>
              <a:rPr lang="en-US" altLang="zh-CN" dirty="0"/>
              <a:t>HBase</a:t>
            </a:r>
            <a:r>
              <a:rPr lang="zh-CN" altLang="en-US" dirty="0"/>
              <a:t>安装目录的属主设置为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/local/hbase-1.4.10</a:t>
            </a:r>
          </a:p>
        </p:txBody>
      </p:sp>
    </p:spTree>
    <p:extLst>
      <p:ext uri="{BB962C8B-B14F-4D97-AF65-F5344CB8AC3E}">
        <p14:creationId xmlns:p14="http://schemas.microsoft.com/office/powerpoint/2010/main" val="538506484"/>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4D1AF-86D7-4DB5-AA8A-13E189AB4402}"/>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2E93A36E-CD78-4F2F-AB29-5D893B8E6992}"/>
              </a:ext>
            </a:extLst>
          </p:cNvPr>
          <p:cNvSpPr>
            <a:spLocks noGrp="1"/>
          </p:cNvSpPr>
          <p:nvPr>
            <p:ph idx="1"/>
          </p:nvPr>
        </p:nvSpPr>
        <p:spPr/>
        <p:txBody>
          <a:bodyPr>
            <a:normAutofit/>
          </a:bodyPr>
          <a:lstStyle/>
          <a:p>
            <a:r>
              <a:rPr lang="en-US" altLang="zh-CN" dirty="0"/>
              <a:t>4. </a:t>
            </a:r>
            <a:r>
              <a:rPr lang="zh-CN" altLang="en-US" dirty="0"/>
              <a:t>主节点上配置</a:t>
            </a:r>
            <a:r>
              <a:rPr lang="en-US" altLang="zh-CN" dirty="0"/>
              <a:t>HBase</a:t>
            </a:r>
          </a:p>
          <a:p>
            <a:pPr lvl="1"/>
            <a:r>
              <a:rPr lang="en-US" altLang="zh-CN" dirty="0"/>
              <a:t>HBase</a:t>
            </a:r>
            <a:r>
              <a:rPr lang="zh-CN" altLang="en-US" dirty="0"/>
              <a:t>所有配置文件位于</a:t>
            </a:r>
            <a:r>
              <a:rPr lang="en-US" altLang="zh-CN" dirty="0"/>
              <a:t>$HBASE_HOME/conf</a:t>
            </a:r>
            <a:r>
              <a:rPr lang="zh-CN" altLang="en-US" dirty="0"/>
              <a:t>下。</a:t>
            </a:r>
            <a:endParaRPr lang="en-US" altLang="zh-CN" dirty="0"/>
          </a:p>
          <a:p>
            <a:pPr lvl="1"/>
            <a:endParaRPr lang="en-US" altLang="zh-CN" dirty="0"/>
          </a:p>
          <a:p>
            <a:pPr lvl="1"/>
            <a:endParaRPr lang="en-US" altLang="zh-CN" dirty="0"/>
          </a:p>
          <a:p>
            <a:pPr lvl="1"/>
            <a:endParaRPr lang="en-US" altLang="zh-CN" dirty="0"/>
          </a:p>
          <a:p>
            <a:pPr lvl="1"/>
            <a:r>
              <a:rPr lang="zh-CN" altLang="zh-CN" dirty="0"/>
              <a:t>单机模式、伪分布模式和全分布模式下的</a:t>
            </a:r>
            <a:r>
              <a:rPr lang="en-US" altLang="zh-CN" dirty="0"/>
              <a:t>HBase</a:t>
            </a:r>
            <a:r>
              <a:rPr lang="zh-CN" altLang="zh-CN" dirty="0"/>
              <a:t>集群所需修改的配置文件有差异。关于</a:t>
            </a:r>
            <a:r>
              <a:rPr lang="en-US" altLang="zh-CN" dirty="0"/>
              <a:t>HBase</a:t>
            </a:r>
            <a:r>
              <a:rPr lang="zh-CN" altLang="zh-CN" dirty="0"/>
              <a:t>完整的配置文件介绍请参见官方文档</a:t>
            </a:r>
            <a:r>
              <a:rPr lang="en-US" altLang="zh-CN" dirty="0">
                <a:hlinkClick r:id="rId2"/>
              </a:rPr>
              <a:t>https://hbase.apache.org/book.html#configuration</a:t>
            </a:r>
            <a:r>
              <a:rPr lang="zh-CN" altLang="zh-CN" dirty="0"/>
              <a:t>。</a:t>
            </a:r>
            <a:endParaRPr lang="zh-CN" altLang="en-US" dirty="0"/>
          </a:p>
        </p:txBody>
      </p:sp>
      <p:pic>
        <p:nvPicPr>
          <p:cNvPr id="4" name="图片 3">
            <a:extLst>
              <a:ext uri="{FF2B5EF4-FFF2-40B4-BE49-F238E27FC236}">
                <a16:creationId xmlns:a16="http://schemas.microsoft.com/office/drawing/2014/main" id="{9A7FB57E-6B95-468B-9251-F63BD4E99002}"/>
              </a:ext>
            </a:extLst>
          </p:cNvPr>
          <p:cNvPicPr/>
          <p:nvPr/>
        </p:nvPicPr>
        <p:blipFill rotWithShape="1">
          <a:blip r:embed="rId3"/>
          <a:srcRect t="13265" b="68341"/>
          <a:stretch/>
        </p:blipFill>
        <p:spPr bwMode="auto">
          <a:xfrm>
            <a:off x="1934845" y="2241550"/>
            <a:ext cx="5274310" cy="66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455680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en-US" altLang="zh-CN" dirty="0"/>
              <a:t>7.1  NoSQL</a:t>
            </a:r>
            <a:r>
              <a:rPr lang="zh-CN" altLang="en-US" dirty="0"/>
              <a:t>简介</a:t>
            </a:r>
          </a:p>
        </p:txBody>
      </p:sp>
      <p:sp>
        <p:nvSpPr>
          <p:cNvPr id="3" name="内容占位符 2">
            <a:extLst>
              <a:ext uri="{FF2B5EF4-FFF2-40B4-BE49-F238E27FC236}">
                <a16:creationId xmlns:a16="http://schemas.microsoft.com/office/drawing/2014/main" id="{D2C3FF0D-161B-4856-8010-72C858CA0CBD}"/>
              </a:ext>
            </a:extLst>
          </p:cNvPr>
          <p:cNvSpPr>
            <a:spLocks noGrp="1"/>
          </p:cNvSpPr>
          <p:nvPr>
            <p:ph idx="1"/>
          </p:nvPr>
        </p:nvSpPr>
        <p:spPr/>
        <p:txBody>
          <a:bodyPr>
            <a:normAutofit fontScale="62500" lnSpcReduction="20000"/>
          </a:bodyPr>
          <a:lstStyle/>
          <a:p>
            <a:r>
              <a:rPr lang="en-US" altLang="zh-CN" dirty="0"/>
              <a:t>NoSQL</a:t>
            </a:r>
            <a:r>
              <a:rPr lang="zh-CN" altLang="zh-CN" dirty="0"/>
              <a:t>数据库的应用场景主要包括下面四个方面：</a:t>
            </a:r>
          </a:p>
          <a:p>
            <a:r>
              <a:rPr lang="zh-CN" altLang="zh-CN" dirty="0"/>
              <a:t>（</a:t>
            </a:r>
            <a:r>
              <a:rPr lang="en-US" altLang="zh-CN" dirty="0"/>
              <a:t>1</a:t>
            </a:r>
            <a:r>
              <a:rPr lang="zh-CN" altLang="zh-CN" dirty="0"/>
              <a:t>）数据库表</a:t>
            </a:r>
            <a:r>
              <a:rPr lang="en-US" altLang="zh-CN" dirty="0"/>
              <a:t>schema</a:t>
            </a:r>
            <a:r>
              <a:rPr lang="zh-CN" altLang="zh-CN" dirty="0"/>
              <a:t>经常变化。比如在线商城，维护产品的属性经常要增加字段，这就意味着数据库相关代码和配置需要更改，如果该表的数据量达到百万级别，新增字段会带来很大的额外开销（例如重建索引等）。在这种场景下，</a:t>
            </a:r>
            <a:r>
              <a:rPr lang="en-US" altLang="zh-CN" dirty="0"/>
              <a:t>NoSQL</a:t>
            </a:r>
            <a:r>
              <a:rPr lang="zh-CN" altLang="zh-CN" dirty="0"/>
              <a:t>可以极大提升数据库的可伸缩性，减轻开发人员的负担。</a:t>
            </a:r>
          </a:p>
          <a:p>
            <a:r>
              <a:rPr lang="zh-CN" altLang="zh-CN" dirty="0"/>
              <a:t>（</a:t>
            </a:r>
            <a:r>
              <a:rPr lang="en-US" altLang="zh-CN" dirty="0"/>
              <a:t>2</a:t>
            </a:r>
            <a:r>
              <a:rPr lang="zh-CN" altLang="zh-CN" dirty="0"/>
              <a:t>）数据库表字段是复杂数据类型。对于复杂数据类型，传统数据库需要进行扩展才能支持，例如</a:t>
            </a:r>
            <a:r>
              <a:rPr lang="en-US" altLang="zh-CN" dirty="0"/>
              <a:t>xml</a:t>
            </a:r>
            <a:r>
              <a:rPr lang="zh-CN" altLang="zh-CN" dirty="0"/>
              <a:t>类型的字段，不管是查询还是更改，效率非常一般。主要原因是关系数据库对</a:t>
            </a:r>
            <a:r>
              <a:rPr lang="en-US" altLang="zh-CN" dirty="0"/>
              <a:t>xml</a:t>
            </a:r>
            <a:r>
              <a:rPr lang="zh-CN" altLang="zh-CN" dirty="0"/>
              <a:t>字段很难建立高效的索引，通常应用层需要重做从字符流到</a:t>
            </a:r>
            <a:r>
              <a:rPr lang="en-US" altLang="zh-CN" dirty="0"/>
              <a:t> </a:t>
            </a:r>
            <a:r>
              <a:rPr lang="en-US" altLang="zh-CN" dirty="0" err="1"/>
              <a:t>dom</a:t>
            </a:r>
            <a:r>
              <a:rPr lang="zh-CN" altLang="zh-CN" dirty="0"/>
              <a:t>的解析转换。而</a:t>
            </a:r>
            <a:r>
              <a:rPr lang="en-US" altLang="zh-CN" dirty="0"/>
              <a:t>NoSQL</a:t>
            </a:r>
            <a:r>
              <a:rPr lang="zh-CN" altLang="zh-CN" dirty="0"/>
              <a:t>数据库通常以</a:t>
            </a:r>
            <a:r>
              <a:rPr lang="en-US" altLang="zh-CN" dirty="0"/>
              <a:t>json</a:t>
            </a:r>
            <a:r>
              <a:rPr lang="zh-CN" altLang="zh-CN" dirty="0"/>
              <a:t>格式存储</a:t>
            </a:r>
            <a:r>
              <a:rPr lang="en-US" altLang="zh-CN" dirty="0"/>
              <a:t>xml</a:t>
            </a:r>
            <a:r>
              <a:rPr lang="zh-CN" altLang="zh-CN" dirty="0"/>
              <a:t>，提供了原生态的支持，在效率上远高于传统关系型数据库。</a:t>
            </a:r>
          </a:p>
          <a:p>
            <a:r>
              <a:rPr lang="zh-CN" altLang="zh-CN" dirty="0"/>
              <a:t>（</a:t>
            </a:r>
            <a:r>
              <a:rPr lang="en-US" altLang="zh-CN" dirty="0"/>
              <a:t>3</a:t>
            </a:r>
            <a:r>
              <a:rPr lang="zh-CN" altLang="zh-CN" dirty="0"/>
              <a:t>）高并发数据库请求。此类应用常见于</a:t>
            </a:r>
            <a:r>
              <a:rPr lang="en-US" altLang="zh-CN" dirty="0"/>
              <a:t>Web 2.0</a:t>
            </a:r>
            <a:r>
              <a:rPr lang="zh-CN" altLang="zh-CN" dirty="0"/>
              <a:t>的网站，很多应用对于数据一致性要求很低，而关系型数据库的事务以及大表连接反而成了“性能杀手”。</a:t>
            </a:r>
          </a:p>
          <a:p>
            <a:r>
              <a:rPr lang="zh-CN" altLang="zh-CN" dirty="0"/>
              <a:t>（</a:t>
            </a:r>
            <a:r>
              <a:rPr lang="en-US" altLang="zh-CN" dirty="0"/>
              <a:t>4</a:t>
            </a:r>
            <a:r>
              <a:rPr lang="zh-CN" altLang="zh-CN" dirty="0"/>
              <a:t>）海量数据的分布式存储。海量数据的存储如果选用大型商用数据库，比如</a:t>
            </a:r>
            <a:r>
              <a:rPr lang="en-US" altLang="zh-CN" dirty="0"/>
              <a:t>Oracle</a:t>
            </a:r>
            <a:r>
              <a:rPr lang="zh-CN" altLang="zh-CN" dirty="0"/>
              <a:t>，那么整个解决方案的成本是非常高的。而</a:t>
            </a:r>
            <a:r>
              <a:rPr lang="en-US" altLang="zh-CN" dirty="0"/>
              <a:t>NoSQL</a:t>
            </a:r>
            <a:r>
              <a:rPr lang="zh-CN" altLang="zh-CN" dirty="0"/>
              <a:t>分布式存储，可以部署在廉价的硬件上，是一个性价比非常高的解决方案。</a:t>
            </a:r>
            <a:endParaRPr lang="en-US" altLang="zh-CN" dirty="0"/>
          </a:p>
          <a:p>
            <a:endParaRPr lang="en-US" altLang="zh-CN" dirty="0"/>
          </a:p>
          <a:p>
            <a:r>
              <a:rPr lang="zh-CN" altLang="zh-CN" dirty="0"/>
              <a:t>当然，这并不是说</a:t>
            </a:r>
            <a:r>
              <a:rPr lang="en-US" altLang="zh-CN" dirty="0"/>
              <a:t>NoSQL</a:t>
            </a:r>
            <a:r>
              <a:rPr lang="zh-CN" altLang="zh-CN" dirty="0"/>
              <a:t>可以解决一切问题，比如</a:t>
            </a:r>
            <a:r>
              <a:rPr lang="en-US" altLang="zh-CN" dirty="0"/>
              <a:t>ERP</a:t>
            </a:r>
            <a:r>
              <a:rPr lang="zh-CN" altLang="zh-CN" dirty="0"/>
              <a:t>系统、</a:t>
            </a:r>
            <a:r>
              <a:rPr lang="en-US" altLang="zh-CN" dirty="0"/>
              <a:t>BI</a:t>
            </a:r>
            <a:r>
              <a:rPr lang="zh-CN" altLang="zh-CN" dirty="0"/>
              <a:t>系统，在大部分情况还是推荐使用传统关系型数据库。主要原因是此类系统的业务模型复杂，使用</a:t>
            </a:r>
            <a:r>
              <a:rPr lang="en-US" altLang="zh-CN" dirty="0"/>
              <a:t>NoSQL</a:t>
            </a:r>
            <a:r>
              <a:rPr lang="zh-CN" altLang="zh-CN" dirty="0"/>
              <a:t>将导致系统的维护成本增加。</a:t>
            </a:r>
          </a:p>
        </p:txBody>
      </p:sp>
    </p:spTree>
    <p:extLst>
      <p:ext uri="{BB962C8B-B14F-4D97-AF65-F5344CB8AC3E}">
        <p14:creationId xmlns:p14="http://schemas.microsoft.com/office/powerpoint/2010/main" val="18497287"/>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4D1AF-86D7-4DB5-AA8A-13E189AB4402}"/>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2E93A36E-CD78-4F2F-AB29-5D893B8E6992}"/>
              </a:ext>
            </a:extLst>
          </p:cNvPr>
          <p:cNvSpPr>
            <a:spLocks noGrp="1"/>
          </p:cNvSpPr>
          <p:nvPr>
            <p:ph idx="1"/>
          </p:nvPr>
        </p:nvSpPr>
        <p:spPr/>
        <p:txBody>
          <a:bodyPr>
            <a:normAutofit/>
          </a:bodyPr>
          <a:lstStyle/>
          <a:p>
            <a:r>
              <a:rPr lang="en-US" altLang="zh-CN" dirty="0"/>
              <a:t>HBase</a:t>
            </a:r>
            <a:r>
              <a:rPr lang="zh-CN" altLang="zh-CN" dirty="0"/>
              <a:t>配置文件（部分）</a:t>
            </a:r>
            <a:endParaRPr lang="en-US" altLang="zh-CN" dirty="0"/>
          </a:p>
          <a:p>
            <a:endParaRPr lang="en-US" altLang="zh-CN" dirty="0"/>
          </a:p>
          <a:p>
            <a:endParaRPr lang="en-US" altLang="zh-CN" dirty="0"/>
          </a:p>
          <a:p>
            <a:endParaRPr lang="en-US" altLang="zh-CN" dirty="0"/>
          </a:p>
          <a:p>
            <a:r>
              <a:rPr lang="zh-CN" altLang="en-US" dirty="0"/>
              <a:t>配置文件</a:t>
            </a:r>
            <a:r>
              <a:rPr lang="en-US" altLang="zh-CN" dirty="0"/>
              <a:t>hbase-site.xml</a:t>
            </a:r>
            <a:r>
              <a:rPr lang="zh-CN" altLang="en-US" dirty="0"/>
              <a:t>涉及的主要参数</a:t>
            </a:r>
          </a:p>
        </p:txBody>
      </p:sp>
      <p:graphicFrame>
        <p:nvGraphicFramePr>
          <p:cNvPr id="5" name="内容占位符 3">
            <a:extLst>
              <a:ext uri="{FF2B5EF4-FFF2-40B4-BE49-F238E27FC236}">
                <a16:creationId xmlns:a16="http://schemas.microsoft.com/office/drawing/2014/main" id="{C3D8AE7C-D463-40D2-A7D2-8CFA39290EDE}"/>
              </a:ext>
            </a:extLst>
          </p:cNvPr>
          <p:cNvGraphicFramePr>
            <a:graphicFrameLocks/>
          </p:cNvGraphicFramePr>
          <p:nvPr>
            <p:extLst>
              <p:ext uri="{D42A27DB-BD31-4B8C-83A1-F6EECF244321}">
                <p14:modId xmlns:p14="http://schemas.microsoft.com/office/powerpoint/2010/main" val="2839009165"/>
              </p:ext>
            </p:extLst>
          </p:nvPr>
        </p:nvGraphicFramePr>
        <p:xfrm>
          <a:off x="628649" y="1748790"/>
          <a:ext cx="7886699" cy="914400"/>
        </p:xfrm>
        <a:graphic>
          <a:graphicData uri="http://schemas.openxmlformats.org/drawingml/2006/table">
            <a:tbl>
              <a:tblPr firstRow="1" firstCol="1" bandRow="1">
                <a:tableStyleId>{5C22544A-7EE6-4342-B048-85BDC9FD1C3A}</a:tableStyleId>
              </a:tblPr>
              <a:tblGrid>
                <a:gridCol w="1747318">
                  <a:extLst>
                    <a:ext uri="{9D8B030D-6E8A-4147-A177-3AD203B41FA5}">
                      <a16:colId xmlns:a16="http://schemas.microsoft.com/office/drawing/2014/main" val="2056972387"/>
                    </a:ext>
                  </a:extLst>
                </a:gridCol>
                <a:gridCol w="6139381">
                  <a:extLst>
                    <a:ext uri="{9D8B030D-6E8A-4147-A177-3AD203B41FA5}">
                      <a16:colId xmlns:a16="http://schemas.microsoft.com/office/drawing/2014/main" val="2742864042"/>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文件名称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描述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5143340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hbase-env.sh</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Bash</a:t>
                      </a:r>
                      <a:r>
                        <a:rPr lang="zh-CN" sz="1200" kern="0">
                          <a:effectLst/>
                          <a:latin typeface="微软雅黑" panose="020B0503020204020204" pitchFamily="34" charset="-122"/>
                          <a:ea typeface="微软雅黑" panose="020B0503020204020204" pitchFamily="34" charset="-122"/>
                        </a:rPr>
                        <a:t>脚本，设置</a:t>
                      </a:r>
                      <a:r>
                        <a:rPr lang="en-US" sz="1200" kern="0">
                          <a:effectLst/>
                          <a:latin typeface="微软雅黑" panose="020B0503020204020204" pitchFamily="34" charset="-122"/>
                          <a:ea typeface="微软雅黑" panose="020B0503020204020204" pitchFamily="34" charset="-122"/>
                        </a:rPr>
                        <a:t>Linux/Unix</a:t>
                      </a:r>
                      <a:r>
                        <a:rPr lang="zh-CN" sz="1200" kern="0">
                          <a:effectLst/>
                          <a:latin typeface="微软雅黑" panose="020B0503020204020204" pitchFamily="34" charset="-122"/>
                          <a:ea typeface="微软雅黑" panose="020B0503020204020204" pitchFamily="34" charset="-122"/>
                        </a:rPr>
                        <a:t>环境下运行</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要用的环境变量，包括</a:t>
                      </a:r>
                      <a:r>
                        <a:rPr lang="en-US" sz="1200" kern="0">
                          <a:effectLst/>
                          <a:latin typeface="微软雅黑" panose="020B0503020204020204" pitchFamily="34" charset="-122"/>
                          <a:ea typeface="微软雅黑" panose="020B0503020204020204" pitchFamily="34" charset="-122"/>
                        </a:rPr>
                        <a:t>Java</a:t>
                      </a:r>
                      <a:r>
                        <a:rPr lang="zh-CN" sz="1200" kern="0">
                          <a:effectLst/>
                          <a:latin typeface="微软雅黑" panose="020B0503020204020204" pitchFamily="34" charset="-122"/>
                          <a:ea typeface="微软雅黑" panose="020B0503020204020204" pitchFamily="34" charset="-122"/>
                        </a:rPr>
                        <a:t>安装路径等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71846129"/>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hbase-site.xml</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XML</a:t>
                      </a:r>
                      <a:r>
                        <a:rPr lang="zh-CN" sz="1200" kern="0">
                          <a:effectLst/>
                          <a:latin typeface="微软雅黑" panose="020B0503020204020204" pitchFamily="34" charset="-122"/>
                          <a:ea typeface="微软雅黑" panose="020B0503020204020204" pitchFamily="34" charset="-122"/>
                        </a:rPr>
                        <a:t>文件，</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核心配置文件，包括</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数据存放位置、</a:t>
                      </a:r>
                      <a:r>
                        <a:rPr lang="en-US" sz="1200" kern="0">
                          <a:effectLst/>
                          <a:latin typeface="微软雅黑" panose="020B0503020204020204" pitchFamily="34" charset="-122"/>
                          <a:ea typeface="微软雅黑" panose="020B0503020204020204" pitchFamily="34" charset="-122"/>
                        </a:rPr>
                        <a:t>ZooKeeper</a:t>
                      </a:r>
                      <a:r>
                        <a:rPr lang="zh-CN" sz="1200" kern="0">
                          <a:effectLst/>
                          <a:latin typeface="微软雅黑" panose="020B0503020204020204" pitchFamily="34" charset="-122"/>
                          <a:ea typeface="微软雅黑" panose="020B0503020204020204" pitchFamily="34" charset="-122"/>
                        </a:rPr>
                        <a:t>集群地址等配置项，其配置项会覆盖默认配置</a:t>
                      </a:r>
                      <a:r>
                        <a:rPr lang="en-US" sz="1200" kern="0">
                          <a:effectLst/>
                          <a:latin typeface="微软雅黑" panose="020B0503020204020204" pitchFamily="34" charset="-122"/>
                          <a:ea typeface="微软雅黑" panose="020B0503020204020204" pitchFamily="34" charset="-122"/>
                        </a:rPr>
                        <a:t>docs/hbase-default.xml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2843015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regionservers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纯文本，设置运行</a:t>
                      </a:r>
                      <a:r>
                        <a:rPr lang="en-US" sz="1200" kern="0" dirty="0" err="1">
                          <a:effectLst/>
                          <a:latin typeface="微软雅黑" panose="020B0503020204020204" pitchFamily="34" charset="-122"/>
                          <a:ea typeface="微软雅黑" panose="020B0503020204020204" pitchFamily="34" charset="-122"/>
                        </a:rPr>
                        <a:t>HRegionServer</a:t>
                      </a:r>
                      <a:r>
                        <a:rPr lang="zh-CN" sz="1200" kern="0" dirty="0">
                          <a:effectLst/>
                          <a:latin typeface="微软雅黑" panose="020B0503020204020204" pitchFamily="34" charset="-122"/>
                          <a:ea typeface="微软雅黑" panose="020B0503020204020204" pitchFamily="34" charset="-122"/>
                        </a:rPr>
                        <a:t>从进程的机器列表，每行</a:t>
                      </a:r>
                      <a:r>
                        <a:rPr lang="en-US" sz="1200" kern="0" dirty="0">
                          <a:effectLst/>
                          <a:latin typeface="微软雅黑" panose="020B0503020204020204" pitchFamily="34" charset="-122"/>
                          <a:ea typeface="微软雅黑" panose="020B0503020204020204" pitchFamily="34" charset="-122"/>
                        </a:rPr>
                        <a:t>1</a:t>
                      </a:r>
                      <a:r>
                        <a:rPr lang="zh-CN" sz="1200" kern="0" dirty="0">
                          <a:effectLst/>
                          <a:latin typeface="微软雅黑" panose="020B0503020204020204" pitchFamily="34" charset="-122"/>
                          <a:ea typeface="微软雅黑" panose="020B0503020204020204" pitchFamily="34" charset="-122"/>
                        </a:rPr>
                        <a:t>个主机名</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8620159"/>
                  </a:ext>
                </a:extLst>
              </a:tr>
            </a:tbl>
          </a:graphicData>
        </a:graphic>
      </p:graphicFrame>
      <p:graphicFrame>
        <p:nvGraphicFramePr>
          <p:cNvPr id="6" name="表格 5">
            <a:extLst>
              <a:ext uri="{FF2B5EF4-FFF2-40B4-BE49-F238E27FC236}">
                <a16:creationId xmlns:a16="http://schemas.microsoft.com/office/drawing/2014/main" id="{F0A517FF-54E9-4D51-A906-38A4DB042EFC}"/>
              </a:ext>
            </a:extLst>
          </p:cNvPr>
          <p:cNvGraphicFramePr>
            <a:graphicFrameLocks noGrp="1"/>
          </p:cNvGraphicFramePr>
          <p:nvPr>
            <p:extLst>
              <p:ext uri="{D42A27DB-BD31-4B8C-83A1-F6EECF244321}">
                <p14:modId xmlns:p14="http://schemas.microsoft.com/office/powerpoint/2010/main" val="1924607902"/>
              </p:ext>
            </p:extLst>
          </p:nvPr>
        </p:nvGraphicFramePr>
        <p:xfrm>
          <a:off x="628649" y="3359698"/>
          <a:ext cx="7886698" cy="1280160"/>
        </p:xfrm>
        <a:graphic>
          <a:graphicData uri="http://schemas.openxmlformats.org/drawingml/2006/table">
            <a:tbl>
              <a:tblPr firstRow="1" firstCol="1" bandRow="1">
                <a:tableStyleId>{5C22544A-7EE6-4342-B048-85BDC9FD1C3A}</a:tableStyleId>
              </a:tblPr>
              <a:tblGrid>
                <a:gridCol w="2796834">
                  <a:extLst>
                    <a:ext uri="{9D8B030D-6E8A-4147-A177-3AD203B41FA5}">
                      <a16:colId xmlns:a16="http://schemas.microsoft.com/office/drawing/2014/main" val="1263026305"/>
                    </a:ext>
                  </a:extLst>
                </a:gridCol>
                <a:gridCol w="5089864">
                  <a:extLst>
                    <a:ext uri="{9D8B030D-6E8A-4147-A177-3AD203B41FA5}">
                      <a16:colId xmlns:a16="http://schemas.microsoft.com/office/drawing/2014/main" val="2834058636"/>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参数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4943299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hbase.cluster.distributed</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指定</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的运行模式，</a:t>
                      </a:r>
                      <a:r>
                        <a:rPr lang="en-US" sz="1200" kern="0">
                          <a:effectLst/>
                          <a:latin typeface="微软雅黑" panose="020B0503020204020204" pitchFamily="34" charset="-122"/>
                          <a:ea typeface="微软雅黑" panose="020B0503020204020204" pitchFamily="34" charset="-122"/>
                        </a:rPr>
                        <a:t>false</a:t>
                      </a:r>
                      <a:r>
                        <a:rPr lang="zh-CN" sz="1200" kern="0">
                          <a:effectLst/>
                          <a:latin typeface="微软雅黑" panose="020B0503020204020204" pitchFamily="34" charset="-122"/>
                          <a:ea typeface="微软雅黑" panose="020B0503020204020204" pitchFamily="34" charset="-122"/>
                        </a:rPr>
                        <a:t>是单机模式，</a:t>
                      </a:r>
                      <a:r>
                        <a:rPr lang="en-US" sz="1200" kern="0">
                          <a:effectLst/>
                          <a:latin typeface="微软雅黑" panose="020B0503020204020204" pitchFamily="34" charset="-122"/>
                          <a:ea typeface="微软雅黑" panose="020B0503020204020204" pitchFamily="34" charset="-122"/>
                        </a:rPr>
                        <a:t>true</a:t>
                      </a:r>
                      <a:r>
                        <a:rPr lang="zh-CN" sz="1200" kern="0">
                          <a:effectLst/>
                          <a:latin typeface="微软雅黑" panose="020B0503020204020204" pitchFamily="34" charset="-122"/>
                          <a:ea typeface="微软雅黑" panose="020B0503020204020204" pitchFamily="34" charset="-122"/>
                        </a:rPr>
                        <a:t>是分布式模式</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53705661"/>
                  </a:ext>
                </a:extLst>
              </a:tr>
              <a:tr h="0">
                <a:tc>
                  <a:txBody>
                    <a:bodyPr/>
                    <a:lstStyle/>
                    <a:p>
                      <a:pPr algn="l">
                        <a:spcAft>
                          <a:spcPts val="0"/>
                        </a:spcAft>
                      </a:pPr>
                      <a:r>
                        <a:rPr lang="en-US" sz="1200" kern="0" dirty="0" err="1">
                          <a:effectLst/>
                          <a:latin typeface="微软雅黑" panose="020B0503020204020204" pitchFamily="34" charset="-122"/>
                          <a:ea typeface="微软雅黑" panose="020B0503020204020204" pitchFamily="34" charset="-122"/>
                        </a:rPr>
                        <a:t>hbase.rootdir</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regionServer</a:t>
                      </a:r>
                      <a:r>
                        <a:rPr lang="zh-CN" sz="1200" kern="0">
                          <a:effectLst/>
                          <a:latin typeface="微软雅黑" panose="020B0503020204020204" pitchFamily="34" charset="-122"/>
                          <a:ea typeface="微软雅黑" panose="020B0503020204020204" pitchFamily="34" charset="-122"/>
                        </a:rPr>
                        <a:t>的共享目录，用来持久化</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，默认为</a:t>
                      </a:r>
                      <a:r>
                        <a:rPr lang="en-US" sz="1200" kern="0">
                          <a:effectLst/>
                          <a:latin typeface="微软雅黑" panose="020B0503020204020204" pitchFamily="34" charset="-122"/>
                          <a:ea typeface="微软雅黑" panose="020B0503020204020204" pitchFamily="34" charset="-122"/>
                        </a:rPr>
                        <a:t>${hbase.tmp.dir}/hbase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5629657"/>
                  </a:ext>
                </a:extLst>
              </a:tr>
              <a:tr h="0">
                <a:tc>
                  <a:txBody>
                    <a:bodyPr/>
                    <a:lstStyle/>
                    <a:p>
                      <a:pPr algn="l">
                        <a:spcAft>
                          <a:spcPts val="0"/>
                        </a:spcAft>
                      </a:pPr>
                      <a:r>
                        <a:rPr lang="en-US" sz="1200" kern="0" dirty="0" err="1">
                          <a:effectLst/>
                          <a:latin typeface="微软雅黑" panose="020B0503020204020204" pitchFamily="34" charset="-122"/>
                          <a:ea typeface="微软雅黑" panose="020B0503020204020204" pitchFamily="34" charset="-122"/>
                        </a:rPr>
                        <a:t>hbase.zookeeper.quorum</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Zookeeper</a:t>
                      </a:r>
                      <a:r>
                        <a:rPr lang="zh-CN" sz="1200" kern="0">
                          <a:effectLst/>
                          <a:latin typeface="微软雅黑" panose="020B0503020204020204" pitchFamily="34" charset="-122"/>
                          <a:ea typeface="微软雅黑" panose="020B0503020204020204" pitchFamily="34" charset="-122"/>
                        </a:rPr>
                        <a:t>集群的地址列表，用逗号分割，默认为</a:t>
                      </a:r>
                      <a:r>
                        <a:rPr lang="en-US" sz="1200" kern="0">
                          <a:effectLst/>
                          <a:latin typeface="微软雅黑" panose="020B0503020204020204" pitchFamily="34" charset="-122"/>
                          <a:ea typeface="微软雅黑" panose="020B0503020204020204" pitchFamily="34" charset="-122"/>
                        </a:rPr>
                        <a:t>localhost</a:t>
                      </a:r>
                      <a:r>
                        <a:rPr lang="zh-CN" sz="1200" kern="0">
                          <a:effectLst/>
                          <a:latin typeface="微软雅黑" panose="020B0503020204020204" pitchFamily="34" charset="-122"/>
                          <a:ea typeface="微软雅黑" panose="020B0503020204020204" pitchFamily="34" charset="-122"/>
                        </a:rPr>
                        <a:t>，是部署伪分布模式</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集群用的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1897636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hbase.zookeeper.property.dataDir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与</a:t>
                      </a:r>
                      <a:r>
                        <a:rPr lang="en-US" sz="1200" kern="0" dirty="0">
                          <a:effectLst/>
                          <a:latin typeface="微软雅黑" panose="020B0503020204020204" pitchFamily="34" charset="-122"/>
                          <a:ea typeface="微软雅黑" panose="020B0503020204020204" pitchFamily="34" charset="-122"/>
                        </a:rPr>
                        <a:t>ZooKeeper</a:t>
                      </a:r>
                      <a:r>
                        <a:rPr lang="zh-CN" sz="1200" kern="0" dirty="0">
                          <a:effectLst/>
                          <a:latin typeface="微软雅黑" panose="020B0503020204020204" pitchFamily="34" charset="-122"/>
                          <a:ea typeface="微软雅黑" panose="020B0503020204020204" pitchFamily="34" charset="-122"/>
                        </a:rPr>
                        <a:t>的</a:t>
                      </a:r>
                      <a:r>
                        <a:rPr lang="en-US" sz="1200" kern="0" dirty="0" err="1">
                          <a:effectLst/>
                          <a:latin typeface="微软雅黑" panose="020B0503020204020204" pitchFamily="34" charset="-122"/>
                          <a:ea typeface="微软雅黑" panose="020B0503020204020204" pitchFamily="34" charset="-122"/>
                        </a:rPr>
                        <a:t>zoo.cfg</a:t>
                      </a:r>
                      <a:r>
                        <a:rPr lang="zh-CN" sz="1200" kern="0" dirty="0">
                          <a:effectLst/>
                          <a:latin typeface="微软雅黑" panose="020B0503020204020204" pitchFamily="34" charset="-122"/>
                          <a:ea typeface="微软雅黑" panose="020B0503020204020204" pitchFamily="34" charset="-122"/>
                        </a:rPr>
                        <a:t>中的配置参数</a:t>
                      </a:r>
                      <a:r>
                        <a:rPr lang="en-US" sz="1200" kern="0" dirty="0" err="1">
                          <a:effectLst/>
                          <a:latin typeface="微软雅黑" panose="020B0503020204020204" pitchFamily="34" charset="-122"/>
                          <a:ea typeface="微软雅黑" panose="020B0503020204020204" pitchFamily="34" charset="-122"/>
                        </a:rPr>
                        <a:t>dataDir</a:t>
                      </a:r>
                      <a:r>
                        <a:rPr lang="zh-CN" sz="1200" kern="0" dirty="0">
                          <a:effectLst/>
                          <a:latin typeface="微软雅黑" panose="020B0503020204020204" pitchFamily="34" charset="-122"/>
                          <a:ea typeface="微软雅黑" panose="020B0503020204020204" pitchFamily="34" charset="-122"/>
                        </a:rPr>
                        <a:t>一致</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21887329"/>
                  </a:ext>
                </a:extLst>
              </a:tr>
            </a:tbl>
          </a:graphicData>
        </a:graphic>
      </p:graphicFrame>
    </p:spTree>
    <p:extLst>
      <p:ext uri="{BB962C8B-B14F-4D97-AF65-F5344CB8AC3E}">
        <p14:creationId xmlns:p14="http://schemas.microsoft.com/office/powerpoint/2010/main" val="1636687334"/>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A3F01-5E36-4533-899C-D443A69BBF7D}"/>
              </a:ext>
            </a:extLst>
          </p:cNvPr>
          <p:cNvSpPr>
            <a:spLocks noGrp="1"/>
          </p:cNvSpPr>
          <p:nvPr>
            <p:ph type="title"/>
          </p:nvPr>
        </p:nvSpPr>
        <p:spPr/>
        <p:txBody>
          <a:bodyPr/>
          <a:lstStyle/>
          <a:p>
            <a:r>
              <a:rPr lang="en-US" altLang="zh-CN" dirty="0"/>
              <a:t>4. </a:t>
            </a:r>
            <a:r>
              <a:rPr lang="zh-CN" altLang="en-US" dirty="0"/>
              <a:t>主节点上配置</a:t>
            </a:r>
            <a:r>
              <a:rPr lang="en-US" altLang="zh-CN" dirty="0"/>
              <a:t>HBase</a:t>
            </a:r>
            <a:endParaRPr lang="zh-CN" altLang="en-US" dirty="0"/>
          </a:p>
        </p:txBody>
      </p:sp>
      <p:sp>
        <p:nvSpPr>
          <p:cNvPr id="3" name="内容占位符 2">
            <a:extLst>
              <a:ext uri="{FF2B5EF4-FFF2-40B4-BE49-F238E27FC236}">
                <a16:creationId xmlns:a16="http://schemas.microsoft.com/office/drawing/2014/main" id="{264D4F42-C384-4C5B-9102-DC845233D4B8}"/>
              </a:ext>
            </a:extLst>
          </p:cNvPr>
          <p:cNvSpPr>
            <a:spLocks noGrp="1"/>
          </p:cNvSpPr>
          <p:nvPr>
            <p:ph idx="1"/>
          </p:nvPr>
        </p:nvSpPr>
        <p:spPr/>
        <p:txBody>
          <a:bodyPr>
            <a:normAutofit fontScale="77500" lnSpcReduction="20000"/>
          </a:bodyPr>
          <a:lstStyle/>
          <a:p>
            <a:r>
              <a:rPr lang="en-US" altLang="zh-CN" dirty="0"/>
              <a:t>1</a:t>
            </a:r>
            <a:r>
              <a:rPr lang="zh-CN" altLang="en-US" dirty="0"/>
              <a:t>）编辑配置文件</a:t>
            </a:r>
            <a:r>
              <a:rPr lang="en-US" altLang="zh-CN" dirty="0"/>
              <a:t>hbase-env.sh</a:t>
            </a:r>
          </a:p>
          <a:p>
            <a:r>
              <a:rPr lang="en-US" altLang="zh-CN" dirty="0"/>
              <a:t>hbase-env.sh</a:t>
            </a:r>
            <a:r>
              <a:rPr lang="zh-CN" altLang="en-US" dirty="0"/>
              <a:t>用于设置</a:t>
            </a:r>
            <a:r>
              <a:rPr lang="en-US" altLang="zh-CN" dirty="0"/>
              <a:t>Linux/Unix</a:t>
            </a:r>
            <a:r>
              <a:rPr lang="zh-CN" altLang="en-US" dirty="0"/>
              <a:t>环境下运行</a:t>
            </a:r>
            <a:r>
              <a:rPr lang="en-US" altLang="zh-CN" dirty="0"/>
              <a:t>HBase</a:t>
            </a:r>
            <a:r>
              <a:rPr lang="zh-CN" altLang="en-US" dirty="0"/>
              <a:t>要用的环境变量，包括</a:t>
            </a:r>
            <a:r>
              <a:rPr lang="en-US" altLang="zh-CN" dirty="0"/>
              <a:t>Java</a:t>
            </a:r>
            <a:r>
              <a:rPr lang="zh-CN" altLang="en-US" dirty="0"/>
              <a:t>安装路径等，使用“</a:t>
            </a:r>
            <a:r>
              <a:rPr lang="en-US" altLang="zh-CN" dirty="0"/>
              <a:t>vim conf/hbase-env.sh”</a:t>
            </a:r>
            <a:r>
              <a:rPr lang="zh-CN" altLang="en-US" dirty="0"/>
              <a:t>对其进行如下修改。</a:t>
            </a:r>
          </a:p>
          <a:p>
            <a:pPr lvl="1"/>
            <a:r>
              <a:rPr lang="zh-CN" altLang="en-US" dirty="0"/>
              <a:t>（</a:t>
            </a:r>
            <a:r>
              <a:rPr lang="en-US" altLang="zh-CN" dirty="0"/>
              <a:t>1</a:t>
            </a:r>
            <a:r>
              <a:rPr lang="zh-CN" altLang="en-US" dirty="0"/>
              <a:t>）设置</a:t>
            </a:r>
            <a:r>
              <a:rPr lang="en-US" altLang="zh-CN" dirty="0"/>
              <a:t>JAVA_HOME</a:t>
            </a:r>
            <a:r>
              <a:rPr lang="zh-CN" altLang="en-US" dirty="0"/>
              <a:t>，与</a:t>
            </a:r>
            <a:r>
              <a:rPr lang="en-US" altLang="zh-CN" dirty="0"/>
              <a:t>master</a:t>
            </a:r>
            <a:r>
              <a:rPr lang="zh-CN" altLang="en-US" dirty="0"/>
              <a:t>上之前安装的</a:t>
            </a:r>
            <a:r>
              <a:rPr lang="en-US" altLang="zh-CN" dirty="0"/>
              <a:t>JDK</a:t>
            </a:r>
            <a:r>
              <a:rPr lang="zh-CN" altLang="en-US" dirty="0"/>
              <a:t>位置、版本一致，将第</a:t>
            </a:r>
            <a:r>
              <a:rPr lang="en-US" altLang="zh-CN" dirty="0"/>
              <a:t>27</a:t>
            </a:r>
            <a:r>
              <a:rPr lang="zh-CN" altLang="en-US" dirty="0"/>
              <a:t>行的注释去掉，并修改为以下内容。</a:t>
            </a:r>
          </a:p>
          <a:p>
            <a:pPr marL="342900" lvl="1" indent="0">
              <a:buNone/>
            </a:pPr>
            <a:r>
              <a:rPr lang="en-US" altLang="zh-CN" i="1" dirty="0"/>
              <a:t>export JAVA_HOME=/</a:t>
            </a:r>
            <a:r>
              <a:rPr lang="en-US" altLang="zh-CN" i="1" dirty="0" err="1"/>
              <a:t>usr</a:t>
            </a:r>
            <a:r>
              <a:rPr lang="en-US" altLang="zh-CN" i="1" dirty="0"/>
              <a:t>/java/jdk1.8.0_191/</a:t>
            </a:r>
          </a:p>
          <a:p>
            <a:pPr lvl="1"/>
            <a:r>
              <a:rPr lang="zh-CN" altLang="en-US" dirty="0"/>
              <a:t>（</a:t>
            </a:r>
            <a:r>
              <a:rPr lang="en-US" altLang="zh-CN" dirty="0"/>
              <a:t>2</a:t>
            </a:r>
            <a:r>
              <a:rPr lang="zh-CN" altLang="en-US" dirty="0"/>
              <a:t>）将第</a:t>
            </a:r>
            <a:r>
              <a:rPr lang="en-US" altLang="zh-CN" dirty="0"/>
              <a:t>46</a:t>
            </a:r>
            <a:r>
              <a:rPr lang="zh-CN" altLang="en-US" dirty="0"/>
              <a:t>、</a:t>
            </a:r>
            <a:r>
              <a:rPr lang="en-US" altLang="zh-CN" dirty="0"/>
              <a:t>47</a:t>
            </a:r>
            <a:r>
              <a:rPr lang="zh-CN" altLang="en-US" dirty="0"/>
              <a:t>行的</a:t>
            </a:r>
            <a:r>
              <a:rPr lang="en-US" altLang="zh-CN" dirty="0" err="1"/>
              <a:t>PermSize</a:t>
            </a:r>
            <a:r>
              <a:rPr lang="zh-CN" altLang="en-US" dirty="0"/>
              <a:t>作为注释，因为</a:t>
            </a:r>
            <a:r>
              <a:rPr lang="en-US" altLang="zh-CN" dirty="0"/>
              <a:t>JDK8</a:t>
            </a:r>
            <a:r>
              <a:rPr lang="zh-CN" altLang="en-US" dirty="0"/>
              <a:t>中无需配置。在</a:t>
            </a:r>
            <a:r>
              <a:rPr lang="en-US" altLang="zh-CN" dirty="0"/>
              <a:t>JDK8</a:t>
            </a:r>
            <a:r>
              <a:rPr lang="zh-CN" altLang="en-US" dirty="0"/>
              <a:t>下若</a:t>
            </a:r>
            <a:r>
              <a:rPr lang="en-US" altLang="zh-CN" dirty="0" err="1"/>
              <a:t>PermSize</a:t>
            </a:r>
            <a:r>
              <a:rPr lang="zh-CN" altLang="en-US" dirty="0"/>
              <a:t>配置不作为注释或删掉，则启动</a:t>
            </a:r>
            <a:r>
              <a:rPr lang="en-US" altLang="zh-CN" dirty="0"/>
              <a:t>HBase</a:t>
            </a:r>
            <a:r>
              <a:rPr lang="zh-CN" altLang="en-US" dirty="0"/>
              <a:t>集群时会出现以下“</a:t>
            </a:r>
            <a:r>
              <a:rPr lang="en-US" altLang="zh-CN" dirty="0"/>
              <a:t>warning”</a:t>
            </a:r>
            <a:r>
              <a:rPr lang="zh-CN" altLang="en-US" dirty="0"/>
              <a:t>警告信息。</a:t>
            </a:r>
          </a:p>
          <a:p>
            <a:pPr lvl="1"/>
            <a:r>
              <a:rPr lang="zh-CN" altLang="en-US" dirty="0"/>
              <a:t>（</a:t>
            </a:r>
            <a:r>
              <a:rPr lang="en-US" altLang="zh-CN" dirty="0"/>
              <a:t>3</a:t>
            </a:r>
            <a:r>
              <a:rPr lang="zh-CN" altLang="en-US" dirty="0"/>
              <a:t>）设置</a:t>
            </a:r>
            <a:r>
              <a:rPr lang="en-US" altLang="zh-CN" dirty="0"/>
              <a:t>HBASE_PID_DIR</a:t>
            </a:r>
            <a:r>
              <a:rPr lang="zh-CN" altLang="en-US" dirty="0"/>
              <a:t>，修改进程号文件的保存位置，该参数默认为“</a:t>
            </a:r>
            <a:r>
              <a:rPr lang="en-US" altLang="zh-CN" dirty="0"/>
              <a:t>/</a:t>
            </a:r>
            <a:r>
              <a:rPr lang="en-US" altLang="zh-CN" dirty="0" err="1"/>
              <a:t>tmp</a:t>
            </a:r>
            <a:r>
              <a:rPr lang="en-US" altLang="zh-CN" dirty="0"/>
              <a:t>”</a:t>
            </a:r>
            <a:r>
              <a:rPr lang="zh-CN" altLang="en-US" dirty="0"/>
              <a:t>，将第</a:t>
            </a:r>
            <a:r>
              <a:rPr lang="en-US" altLang="zh-CN" dirty="0"/>
              <a:t>120</a:t>
            </a:r>
            <a:r>
              <a:rPr lang="zh-CN" altLang="en-US" dirty="0"/>
              <a:t>行修改为以下内容。其中</a:t>
            </a:r>
            <a:r>
              <a:rPr lang="en-US" altLang="zh-CN" dirty="0" err="1"/>
              <a:t>pids</a:t>
            </a:r>
            <a:r>
              <a:rPr lang="zh-CN" altLang="en-US" dirty="0"/>
              <a:t>目录由</a:t>
            </a:r>
            <a:r>
              <a:rPr lang="en-US" altLang="zh-CN" dirty="0"/>
              <a:t>HBase</a:t>
            </a:r>
            <a:r>
              <a:rPr lang="zh-CN" altLang="en-US" dirty="0"/>
              <a:t>集群启动后自动创建。</a:t>
            </a:r>
          </a:p>
          <a:p>
            <a:pPr marL="342900" lvl="1" indent="0">
              <a:buNone/>
            </a:pPr>
            <a:r>
              <a:rPr lang="en-US" altLang="zh-CN" i="1" dirty="0"/>
              <a:t>export HBASE_PID_DIR=/</a:t>
            </a:r>
            <a:r>
              <a:rPr lang="en-US" altLang="zh-CN" i="1" dirty="0" err="1"/>
              <a:t>usr</a:t>
            </a:r>
            <a:r>
              <a:rPr lang="en-US" altLang="zh-CN" i="1" dirty="0"/>
              <a:t>/local/hbase-1.4.10/</a:t>
            </a:r>
            <a:r>
              <a:rPr lang="en-US" altLang="zh-CN" i="1" dirty="0" err="1"/>
              <a:t>pids</a:t>
            </a:r>
            <a:endParaRPr lang="en-US" altLang="zh-CN" i="1" dirty="0"/>
          </a:p>
          <a:p>
            <a:pPr lvl="1"/>
            <a:r>
              <a:rPr lang="zh-CN" altLang="en-US" dirty="0"/>
              <a:t>（</a:t>
            </a:r>
            <a:r>
              <a:rPr lang="en-US" altLang="zh-CN" dirty="0"/>
              <a:t>4</a:t>
            </a:r>
            <a:r>
              <a:rPr lang="zh-CN" altLang="en-US" dirty="0"/>
              <a:t>）设置</a:t>
            </a:r>
            <a:r>
              <a:rPr lang="en-US" altLang="zh-CN" dirty="0"/>
              <a:t>HBASE_MANAGES_ZK</a:t>
            </a:r>
            <a:r>
              <a:rPr lang="zh-CN" altLang="en-US" dirty="0"/>
              <a:t>，将其值设置为</a:t>
            </a:r>
            <a:r>
              <a:rPr lang="en-US" altLang="zh-CN" dirty="0"/>
              <a:t>false</a:t>
            </a:r>
            <a:r>
              <a:rPr lang="zh-CN" altLang="en-US" dirty="0"/>
              <a:t>，即关闭</a:t>
            </a:r>
            <a:r>
              <a:rPr lang="en-US" altLang="zh-CN" dirty="0"/>
              <a:t>HBase</a:t>
            </a:r>
            <a:r>
              <a:rPr lang="zh-CN" altLang="en-US" dirty="0"/>
              <a:t>本身的</a:t>
            </a:r>
            <a:r>
              <a:rPr lang="en-US" altLang="zh-CN" dirty="0"/>
              <a:t>ZooKeeper</a:t>
            </a:r>
            <a:r>
              <a:rPr lang="zh-CN" altLang="en-US" dirty="0"/>
              <a:t>集群，将第</a:t>
            </a:r>
            <a:r>
              <a:rPr lang="en-US" altLang="zh-CN" dirty="0"/>
              <a:t>128</a:t>
            </a:r>
            <a:r>
              <a:rPr lang="zh-CN" altLang="en-US" dirty="0"/>
              <a:t>行修改为以下内容。</a:t>
            </a:r>
          </a:p>
          <a:p>
            <a:pPr marL="342900" lvl="1" indent="0">
              <a:buNone/>
            </a:pPr>
            <a:r>
              <a:rPr lang="en-US" altLang="zh-CN" i="1" dirty="0"/>
              <a:t>export HBASE_MANAGES_ZK=false</a:t>
            </a:r>
          </a:p>
        </p:txBody>
      </p:sp>
    </p:spTree>
    <p:extLst>
      <p:ext uri="{BB962C8B-B14F-4D97-AF65-F5344CB8AC3E}">
        <p14:creationId xmlns:p14="http://schemas.microsoft.com/office/powerpoint/2010/main" val="3647059694"/>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A3F01-5E36-4533-899C-D443A69BBF7D}"/>
              </a:ext>
            </a:extLst>
          </p:cNvPr>
          <p:cNvSpPr>
            <a:spLocks noGrp="1"/>
          </p:cNvSpPr>
          <p:nvPr>
            <p:ph type="title"/>
          </p:nvPr>
        </p:nvSpPr>
        <p:spPr/>
        <p:txBody>
          <a:bodyPr/>
          <a:lstStyle/>
          <a:p>
            <a:r>
              <a:rPr lang="en-US" altLang="zh-CN" dirty="0"/>
              <a:t>4. </a:t>
            </a:r>
            <a:r>
              <a:rPr lang="zh-CN" altLang="en-US" dirty="0"/>
              <a:t>主节点上配置</a:t>
            </a:r>
            <a:r>
              <a:rPr lang="en-US" altLang="zh-CN" dirty="0"/>
              <a:t>HBase</a:t>
            </a:r>
            <a:endParaRPr lang="zh-CN" altLang="en-US" dirty="0"/>
          </a:p>
        </p:txBody>
      </p:sp>
      <p:sp>
        <p:nvSpPr>
          <p:cNvPr id="3" name="内容占位符 2">
            <a:extLst>
              <a:ext uri="{FF2B5EF4-FFF2-40B4-BE49-F238E27FC236}">
                <a16:creationId xmlns:a16="http://schemas.microsoft.com/office/drawing/2014/main" id="{264D4F42-C384-4C5B-9102-DC845233D4B8}"/>
              </a:ext>
            </a:extLst>
          </p:cNvPr>
          <p:cNvSpPr>
            <a:spLocks noGrp="1"/>
          </p:cNvSpPr>
          <p:nvPr>
            <p:ph idx="1"/>
          </p:nvPr>
        </p:nvSpPr>
        <p:spPr>
          <a:xfrm>
            <a:off x="628650" y="1369219"/>
            <a:ext cx="3943350" cy="3263504"/>
          </a:xfrm>
        </p:spPr>
        <p:txBody>
          <a:bodyPr>
            <a:normAutofit/>
          </a:bodyPr>
          <a:lstStyle/>
          <a:p>
            <a:r>
              <a:rPr lang="en-US" altLang="zh-CN" sz="1400" dirty="0"/>
              <a:t>2</a:t>
            </a:r>
            <a:r>
              <a:rPr lang="zh-CN" altLang="zh-CN" sz="1400" dirty="0"/>
              <a:t>）编辑配置文件</a:t>
            </a:r>
            <a:r>
              <a:rPr lang="en-US" altLang="zh-CN" sz="1400" dirty="0"/>
              <a:t>hbase-site.xml</a:t>
            </a:r>
            <a:endParaRPr lang="zh-CN" altLang="zh-CN" sz="1400" dirty="0"/>
          </a:p>
          <a:p>
            <a:r>
              <a:rPr lang="en-US" altLang="zh-CN" sz="1400" dirty="0"/>
              <a:t>hbase-site.xml</a:t>
            </a:r>
            <a:r>
              <a:rPr lang="zh-CN" altLang="zh-CN" sz="1400" dirty="0"/>
              <a:t>是</a:t>
            </a:r>
            <a:r>
              <a:rPr lang="en-US" altLang="zh-CN" sz="1400" dirty="0"/>
              <a:t>HBase</a:t>
            </a:r>
            <a:r>
              <a:rPr lang="zh-CN" altLang="zh-CN" sz="1400" dirty="0"/>
              <a:t>核心配置文件，包括</a:t>
            </a:r>
            <a:r>
              <a:rPr lang="en-US" altLang="zh-CN" sz="1400" dirty="0"/>
              <a:t>HBase</a:t>
            </a:r>
            <a:r>
              <a:rPr lang="zh-CN" altLang="zh-CN" sz="1400" dirty="0"/>
              <a:t>数据存放位置、</a:t>
            </a:r>
            <a:r>
              <a:rPr lang="en-US" altLang="zh-CN" sz="1400" dirty="0"/>
              <a:t>ZooKeeper</a:t>
            </a:r>
            <a:r>
              <a:rPr lang="zh-CN" altLang="zh-CN" sz="1400" dirty="0"/>
              <a:t>集群地址等配置项。在</a:t>
            </a:r>
            <a:r>
              <a:rPr lang="en-US" altLang="zh-CN" sz="1400" dirty="0"/>
              <a:t>master</a:t>
            </a:r>
            <a:r>
              <a:rPr lang="zh-CN" altLang="zh-CN" sz="1400" dirty="0"/>
              <a:t>机器上修改配置文件</a:t>
            </a:r>
            <a:r>
              <a:rPr lang="en-US" altLang="zh-CN" sz="1400" dirty="0"/>
              <a:t>hbase-site.xml</a:t>
            </a:r>
            <a:r>
              <a:rPr lang="zh-CN" altLang="zh-CN" sz="1400" dirty="0"/>
              <a:t>，具体内容如下所示。</a:t>
            </a:r>
          </a:p>
          <a:p>
            <a:pPr marL="0" indent="0">
              <a:buNone/>
            </a:pPr>
            <a:r>
              <a:rPr lang="en-US" altLang="zh-CN" sz="1100" i="1" dirty="0"/>
              <a:t>&lt;configuration&gt;</a:t>
            </a:r>
            <a:endParaRPr lang="zh-CN" altLang="zh-CN" sz="1100" i="1" dirty="0"/>
          </a:p>
          <a:p>
            <a:pPr marL="0" indent="0">
              <a:buNone/>
            </a:pPr>
            <a:r>
              <a:rPr lang="en-US" altLang="zh-CN" sz="1100" i="1" dirty="0"/>
              <a:t>&lt;!-- </a:t>
            </a:r>
            <a:r>
              <a:rPr lang="zh-CN" altLang="zh-CN" sz="1100" i="1" dirty="0"/>
              <a:t>每个</a:t>
            </a:r>
            <a:r>
              <a:rPr lang="en-US" altLang="zh-CN" sz="1100" i="1" dirty="0" err="1"/>
              <a:t>RegionServer</a:t>
            </a:r>
            <a:r>
              <a:rPr lang="zh-CN" altLang="zh-CN" sz="1100" i="1" dirty="0"/>
              <a:t>的共享目录，用来持久化</a:t>
            </a:r>
            <a:r>
              <a:rPr lang="en-US" altLang="zh-CN" sz="1100" i="1" dirty="0"/>
              <a:t>HBase</a:t>
            </a:r>
            <a:r>
              <a:rPr lang="zh-CN" altLang="zh-CN" sz="1100" i="1" dirty="0"/>
              <a:t>，默认为</a:t>
            </a:r>
            <a:r>
              <a:rPr lang="en-US" altLang="zh-CN" sz="1100" i="1" dirty="0"/>
              <a:t>${</a:t>
            </a:r>
            <a:r>
              <a:rPr lang="en-US" altLang="zh-CN" sz="1100" i="1" dirty="0" err="1"/>
              <a:t>hbase.tmp.dir</a:t>
            </a:r>
            <a:r>
              <a:rPr lang="en-US" altLang="zh-CN" sz="1100" i="1" dirty="0"/>
              <a:t>}/</a:t>
            </a:r>
            <a:r>
              <a:rPr lang="en-US" altLang="zh-CN" sz="1100" i="1" dirty="0" err="1"/>
              <a:t>hbase</a:t>
            </a:r>
            <a:r>
              <a:rPr lang="en-US" altLang="zh-CN" sz="1100" i="1" dirty="0"/>
              <a:t> --&gt;</a:t>
            </a:r>
            <a:endParaRPr lang="zh-CN" altLang="zh-CN" sz="1100" i="1" dirty="0"/>
          </a:p>
          <a:p>
            <a:pPr marL="0" indent="0">
              <a:buNone/>
            </a:pPr>
            <a:r>
              <a:rPr lang="en-US" altLang="zh-CN" sz="1100" i="1" dirty="0"/>
              <a:t>        &lt;property&gt;</a:t>
            </a:r>
            <a:endParaRPr lang="zh-CN" altLang="zh-CN" sz="1100" i="1" dirty="0"/>
          </a:p>
          <a:p>
            <a:pPr marL="0" indent="0">
              <a:buNone/>
            </a:pPr>
            <a:r>
              <a:rPr lang="en-US" altLang="zh-CN" sz="1100" i="1" dirty="0"/>
              <a:t>                &lt;name&gt;</a:t>
            </a:r>
            <a:r>
              <a:rPr lang="en-US" altLang="zh-CN" sz="1100" i="1" dirty="0" err="1"/>
              <a:t>hbase.rootdir</a:t>
            </a:r>
            <a:r>
              <a:rPr lang="en-US" altLang="zh-CN" sz="1100" i="1" dirty="0"/>
              <a:t>&lt;/name&gt;</a:t>
            </a:r>
            <a:endParaRPr lang="zh-CN" altLang="zh-CN" sz="1100" i="1" dirty="0"/>
          </a:p>
          <a:p>
            <a:pPr marL="0" indent="0">
              <a:buNone/>
            </a:pPr>
            <a:r>
              <a:rPr lang="en-US" altLang="zh-CN" sz="1100" i="1" dirty="0"/>
              <a:t>                &lt;value&gt;hdfs://master:9000/hbase&lt;/value&gt;</a:t>
            </a:r>
            <a:endParaRPr lang="zh-CN" altLang="zh-CN" sz="1100" i="1" dirty="0"/>
          </a:p>
          <a:p>
            <a:pPr marL="0" indent="0">
              <a:buNone/>
            </a:pPr>
            <a:r>
              <a:rPr lang="en-US" altLang="zh-CN" sz="1100" i="1" dirty="0"/>
              <a:t>        &lt;/property&gt;</a:t>
            </a:r>
            <a:endParaRPr lang="zh-CN" altLang="zh-CN" sz="1100" i="1" dirty="0"/>
          </a:p>
        </p:txBody>
      </p:sp>
      <p:sp>
        <p:nvSpPr>
          <p:cNvPr id="4" name="内容占位符 2">
            <a:extLst>
              <a:ext uri="{FF2B5EF4-FFF2-40B4-BE49-F238E27FC236}">
                <a16:creationId xmlns:a16="http://schemas.microsoft.com/office/drawing/2014/main" id="{F4119DBA-472E-42C7-B1F3-6BEA1874CF92}"/>
              </a:ext>
            </a:extLst>
          </p:cNvPr>
          <p:cNvSpPr txBox="1">
            <a:spLocks/>
          </p:cNvSpPr>
          <p:nvPr/>
        </p:nvSpPr>
        <p:spPr>
          <a:xfrm>
            <a:off x="4572000" y="1369219"/>
            <a:ext cx="3943350"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&lt;!-- HBase</a:t>
            </a:r>
            <a:r>
              <a:rPr lang="zh-CN" altLang="zh-CN" i="1" dirty="0"/>
              <a:t>集群模式，</a:t>
            </a:r>
            <a:r>
              <a:rPr lang="en-US" altLang="zh-CN" i="1" dirty="0"/>
              <a:t>false</a:t>
            </a:r>
            <a:r>
              <a:rPr lang="zh-CN" altLang="zh-CN" i="1" dirty="0"/>
              <a:t>表示</a:t>
            </a:r>
            <a:r>
              <a:rPr lang="en-US" altLang="zh-CN" i="1" dirty="0"/>
              <a:t>HBase</a:t>
            </a:r>
            <a:r>
              <a:rPr lang="zh-CN" altLang="zh-CN" i="1" dirty="0"/>
              <a:t>的单机模式，</a:t>
            </a:r>
            <a:r>
              <a:rPr lang="en-US" altLang="zh-CN" i="1" dirty="0"/>
              <a:t>true</a:t>
            </a:r>
            <a:r>
              <a:rPr lang="zh-CN" altLang="zh-CN" i="1" dirty="0"/>
              <a:t>表示是分布式模式，默认为</a:t>
            </a:r>
            <a:r>
              <a:rPr lang="en-US" altLang="zh-CN" i="1" dirty="0"/>
              <a:t>false --&gt;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                &lt;name&gt;</a:t>
            </a:r>
            <a:r>
              <a:rPr lang="en-US" altLang="zh-CN" i="1" dirty="0" err="1"/>
              <a:t>hbase.cluster.distributed</a:t>
            </a:r>
            <a:r>
              <a:rPr lang="en-US" altLang="zh-CN" i="1" dirty="0"/>
              <a:t>&lt;/name&gt;</a:t>
            </a:r>
            <a:endParaRPr lang="zh-CN" altLang="zh-CN" i="1" dirty="0"/>
          </a:p>
          <a:p>
            <a:pPr marL="0" indent="0">
              <a:buFont typeface="Arial" panose="020B0604020202020204" pitchFamily="34" charset="0"/>
              <a:buNone/>
            </a:pPr>
            <a:r>
              <a:rPr lang="en-US" altLang="zh-CN" i="1" dirty="0"/>
              <a:t>                &lt;value&gt;true&lt;/value&gt;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&lt;!-- HBase</a:t>
            </a:r>
            <a:r>
              <a:rPr lang="zh-CN" altLang="zh-CN" i="1" dirty="0"/>
              <a:t>依赖的</a:t>
            </a:r>
            <a:r>
              <a:rPr lang="en-US" altLang="zh-CN" i="1" dirty="0"/>
              <a:t>ZooKeeper</a:t>
            </a:r>
            <a:r>
              <a:rPr lang="zh-CN" altLang="zh-CN" i="1" dirty="0"/>
              <a:t>集群地址，默认为</a:t>
            </a:r>
            <a:r>
              <a:rPr lang="en-US" altLang="zh-CN" i="1" dirty="0"/>
              <a:t>localhost --&gt;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                &lt;name&gt;</a:t>
            </a:r>
            <a:r>
              <a:rPr lang="en-US" altLang="zh-CN" i="1" dirty="0" err="1"/>
              <a:t>hbase.zookeeper.quorum</a:t>
            </a:r>
            <a:r>
              <a:rPr lang="en-US" altLang="zh-CN" i="1" dirty="0"/>
              <a:t>&lt;/name&gt;</a:t>
            </a:r>
            <a:endParaRPr lang="zh-CN" altLang="zh-CN" i="1" dirty="0"/>
          </a:p>
          <a:p>
            <a:pPr marL="0" indent="0">
              <a:buFont typeface="Arial" panose="020B0604020202020204" pitchFamily="34" charset="0"/>
              <a:buNone/>
            </a:pPr>
            <a:r>
              <a:rPr lang="en-US" altLang="zh-CN" i="1" dirty="0"/>
              <a:t>                &lt;value&gt;master:2181,slave1:2181,slave2:2181&lt;/value&gt;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&lt;/configuration&gt;</a:t>
            </a:r>
            <a:endParaRPr lang="zh-CN" altLang="zh-CN" i="1" dirty="0"/>
          </a:p>
        </p:txBody>
      </p:sp>
    </p:spTree>
    <p:extLst>
      <p:ext uri="{BB962C8B-B14F-4D97-AF65-F5344CB8AC3E}">
        <p14:creationId xmlns:p14="http://schemas.microsoft.com/office/powerpoint/2010/main" val="2880214709"/>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A3F01-5E36-4533-899C-D443A69BBF7D}"/>
              </a:ext>
            </a:extLst>
          </p:cNvPr>
          <p:cNvSpPr>
            <a:spLocks noGrp="1"/>
          </p:cNvSpPr>
          <p:nvPr>
            <p:ph type="title"/>
          </p:nvPr>
        </p:nvSpPr>
        <p:spPr/>
        <p:txBody>
          <a:bodyPr/>
          <a:lstStyle/>
          <a:p>
            <a:r>
              <a:rPr lang="en-US" altLang="zh-CN" dirty="0"/>
              <a:t>4. </a:t>
            </a:r>
            <a:r>
              <a:rPr lang="zh-CN" altLang="en-US" dirty="0"/>
              <a:t>主节点上配置</a:t>
            </a:r>
            <a:r>
              <a:rPr lang="en-US" altLang="zh-CN" dirty="0"/>
              <a:t>HBase</a:t>
            </a:r>
            <a:endParaRPr lang="zh-CN" altLang="en-US" dirty="0"/>
          </a:p>
        </p:txBody>
      </p:sp>
      <p:sp>
        <p:nvSpPr>
          <p:cNvPr id="3" name="内容占位符 2">
            <a:extLst>
              <a:ext uri="{FF2B5EF4-FFF2-40B4-BE49-F238E27FC236}">
                <a16:creationId xmlns:a16="http://schemas.microsoft.com/office/drawing/2014/main" id="{264D4F42-C384-4C5B-9102-DC845233D4B8}"/>
              </a:ext>
            </a:extLst>
          </p:cNvPr>
          <p:cNvSpPr>
            <a:spLocks noGrp="1"/>
          </p:cNvSpPr>
          <p:nvPr>
            <p:ph idx="1"/>
          </p:nvPr>
        </p:nvSpPr>
        <p:spPr/>
        <p:txBody>
          <a:bodyPr>
            <a:normAutofit/>
          </a:bodyPr>
          <a:lstStyle/>
          <a:p>
            <a:r>
              <a:rPr lang="en-US" altLang="zh-CN" dirty="0"/>
              <a:t>3</a:t>
            </a:r>
            <a:r>
              <a:rPr lang="zh-CN" altLang="zh-CN" dirty="0"/>
              <a:t>）编辑配置文件</a:t>
            </a:r>
            <a:r>
              <a:rPr lang="en-US" altLang="zh-CN" dirty="0" err="1"/>
              <a:t>regionservers</a:t>
            </a:r>
            <a:endParaRPr lang="zh-CN" altLang="zh-CN" dirty="0"/>
          </a:p>
          <a:p>
            <a:pPr lvl="1"/>
            <a:r>
              <a:rPr lang="en-US" altLang="zh-CN" dirty="0" err="1"/>
              <a:t>Regionservers</a:t>
            </a:r>
            <a:r>
              <a:rPr lang="zh-CN" altLang="zh-CN" dirty="0"/>
              <a:t>用于设置运行</a:t>
            </a:r>
            <a:r>
              <a:rPr lang="en-US" altLang="zh-CN" dirty="0" err="1"/>
              <a:t>HRegionServer</a:t>
            </a:r>
            <a:r>
              <a:rPr lang="zh-CN" altLang="zh-CN" dirty="0"/>
              <a:t>从进程的机器列表，每行</a:t>
            </a:r>
            <a:r>
              <a:rPr lang="en-US" altLang="zh-CN" dirty="0"/>
              <a:t>1</a:t>
            </a:r>
            <a:r>
              <a:rPr lang="zh-CN" altLang="zh-CN" dirty="0"/>
              <a:t>个主机名。在</a:t>
            </a:r>
            <a:r>
              <a:rPr lang="en-US" altLang="zh-CN" dirty="0"/>
              <a:t>master</a:t>
            </a:r>
            <a:r>
              <a:rPr lang="zh-CN" altLang="zh-CN" dirty="0"/>
              <a:t>机器上修改配置文件</a:t>
            </a:r>
            <a:r>
              <a:rPr lang="en-US" altLang="zh-CN" dirty="0" err="1"/>
              <a:t>regionservers</a:t>
            </a:r>
            <a:r>
              <a:rPr lang="zh-CN" altLang="zh-CN" dirty="0"/>
              <a:t>，该文件原来内容为“</a:t>
            </a:r>
            <a:r>
              <a:rPr lang="en-US" altLang="zh-CN" dirty="0"/>
              <a:t>localhost</a:t>
            </a:r>
            <a:r>
              <a:rPr lang="zh-CN" altLang="zh-CN" dirty="0"/>
              <a:t>”，修改为以下内容。</a:t>
            </a:r>
          </a:p>
          <a:p>
            <a:pPr marL="342900" lvl="1" indent="0">
              <a:buNone/>
            </a:pPr>
            <a:r>
              <a:rPr lang="en-US" altLang="zh-CN" i="1" dirty="0"/>
              <a:t>slave1</a:t>
            </a:r>
            <a:endParaRPr lang="zh-CN" altLang="zh-CN" i="1" dirty="0"/>
          </a:p>
          <a:p>
            <a:pPr marL="342900" lvl="1" indent="0">
              <a:buNone/>
            </a:pPr>
            <a:r>
              <a:rPr lang="en-US" altLang="zh-CN" i="1" dirty="0"/>
              <a:t>slave2</a:t>
            </a:r>
            <a:endParaRPr lang="zh-CN" altLang="zh-CN" i="1" dirty="0"/>
          </a:p>
        </p:txBody>
      </p:sp>
    </p:spTree>
    <p:extLst>
      <p:ext uri="{BB962C8B-B14F-4D97-AF65-F5344CB8AC3E}">
        <p14:creationId xmlns:p14="http://schemas.microsoft.com/office/powerpoint/2010/main" val="3209277791"/>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EAFF-0249-495B-8D6E-C6F8021A5464}"/>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305B59A-CDCB-4B20-A713-59C25954B513}"/>
              </a:ext>
            </a:extLst>
          </p:cNvPr>
          <p:cNvSpPr>
            <a:spLocks noGrp="1"/>
          </p:cNvSpPr>
          <p:nvPr>
            <p:ph idx="1"/>
          </p:nvPr>
        </p:nvSpPr>
        <p:spPr/>
        <p:txBody>
          <a:bodyPr>
            <a:normAutofit fontScale="92500" lnSpcReduction="10000"/>
          </a:bodyPr>
          <a:lstStyle/>
          <a:p>
            <a:r>
              <a:rPr lang="en-US" altLang="zh-CN" dirty="0"/>
              <a:t>5. </a:t>
            </a:r>
            <a:r>
              <a:rPr lang="zh-CN" altLang="en-US" dirty="0"/>
              <a:t>同步</a:t>
            </a:r>
            <a:r>
              <a:rPr lang="en-US" altLang="zh-CN" dirty="0"/>
              <a:t>HBase</a:t>
            </a:r>
            <a:r>
              <a:rPr lang="zh-CN" altLang="en-US" dirty="0"/>
              <a:t>文件至所有从节点并设置属主</a:t>
            </a:r>
          </a:p>
          <a:p>
            <a:pPr lvl="1"/>
            <a:r>
              <a:rPr lang="zh-CN" altLang="en-US" dirty="0"/>
              <a:t>（</a:t>
            </a:r>
            <a:r>
              <a:rPr lang="en-US" altLang="zh-CN" dirty="0"/>
              <a:t>1</a:t>
            </a:r>
            <a:r>
              <a:rPr lang="zh-CN" altLang="en-US" dirty="0"/>
              <a:t>）使用</a:t>
            </a:r>
            <a:r>
              <a:rPr lang="en-US" altLang="zh-CN" dirty="0" err="1"/>
              <a:t>scp</a:t>
            </a:r>
            <a:r>
              <a:rPr lang="zh-CN" altLang="en-US" dirty="0"/>
              <a:t>命令将</a:t>
            </a:r>
            <a:r>
              <a:rPr lang="en-US" altLang="zh-CN" dirty="0"/>
              <a:t>master</a:t>
            </a:r>
            <a:r>
              <a:rPr lang="zh-CN" altLang="en-US" dirty="0"/>
              <a:t>机器中目录“</a:t>
            </a:r>
            <a:r>
              <a:rPr lang="en-US" altLang="zh-CN" dirty="0"/>
              <a:t>hbase-1.4.10”</a:t>
            </a:r>
            <a:r>
              <a:rPr lang="zh-CN" altLang="en-US" dirty="0"/>
              <a:t>及下属子目录和文件统一拷贝至集群中所有</a:t>
            </a:r>
            <a:r>
              <a:rPr lang="en-US" altLang="zh-CN" dirty="0"/>
              <a:t>HBase</a:t>
            </a:r>
            <a:r>
              <a:rPr lang="zh-CN" altLang="en-US" dirty="0"/>
              <a:t>从节点上，例如</a:t>
            </a:r>
            <a:r>
              <a:rPr lang="en-US" altLang="zh-CN" dirty="0"/>
              <a:t>slave1</a:t>
            </a:r>
            <a:r>
              <a:rPr lang="zh-CN" altLang="en-US" dirty="0"/>
              <a:t>和</a:t>
            </a:r>
            <a:r>
              <a:rPr lang="en-US" altLang="zh-CN" dirty="0"/>
              <a:t>slave2</a:t>
            </a:r>
            <a:r>
              <a:rPr lang="zh-CN" altLang="en-US" dirty="0"/>
              <a:t>上，依次使用的命令如下所示。</a:t>
            </a:r>
          </a:p>
          <a:p>
            <a:pPr marL="342900" lvl="1" indent="0">
              <a:buNone/>
            </a:pPr>
            <a:r>
              <a:rPr lang="en-US" altLang="zh-CN" i="1" dirty="0" err="1"/>
              <a:t>scp</a:t>
            </a:r>
            <a:r>
              <a:rPr lang="en-US" altLang="zh-CN" i="1" dirty="0"/>
              <a:t> -r /</a:t>
            </a:r>
            <a:r>
              <a:rPr lang="en-US" altLang="zh-CN" i="1" dirty="0" err="1"/>
              <a:t>usr</a:t>
            </a:r>
            <a:r>
              <a:rPr lang="en-US" altLang="zh-CN" i="1" dirty="0"/>
              <a:t>/local/hbase-1.4.10 root@slave1:/</a:t>
            </a:r>
            <a:r>
              <a:rPr lang="en-US" altLang="zh-CN" i="1" dirty="0" err="1"/>
              <a:t>usr</a:t>
            </a:r>
            <a:r>
              <a:rPr lang="en-US" altLang="zh-CN" i="1" dirty="0"/>
              <a:t>/local/hbase-1.4.10</a:t>
            </a:r>
          </a:p>
          <a:p>
            <a:pPr marL="342900" lvl="1" indent="0">
              <a:buNone/>
            </a:pPr>
            <a:r>
              <a:rPr lang="en-US" altLang="zh-CN" i="1" dirty="0" err="1"/>
              <a:t>scp</a:t>
            </a:r>
            <a:r>
              <a:rPr lang="en-US" altLang="zh-CN" i="1" dirty="0"/>
              <a:t> -r /</a:t>
            </a:r>
            <a:r>
              <a:rPr lang="en-US" altLang="zh-CN" i="1" dirty="0" err="1"/>
              <a:t>usr</a:t>
            </a:r>
            <a:r>
              <a:rPr lang="en-US" altLang="zh-CN" i="1" dirty="0"/>
              <a:t>/local/hbase-1.4.10 root@slave2:/</a:t>
            </a:r>
            <a:r>
              <a:rPr lang="en-US" altLang="zh-CN" i="1" dirty="0" err="1"/>
              <a:t>usr</a:t>
            </a:r>
            <a:r>
              <a:rPr lang="en-US" altLang="zh-CN" i="1" dirty="0"/>
              <a:t>/local/hbase-1.4.10</a:t>
            </a:r>
          </a:p>
          <a:p>
            <a:pPr lvl="1"/>
            <a:r>
              <a:rPr lang="zh-CN" altLang="en-US" dirty="0"/>
              <a:t>（</a:t>
            </a:r>
            <a:r>
              <a:rPr lang="en-US" altLang="zh-CN" dirty="0"/>
              <a:t>2</a:t>
            </a:r>
            <a:r>
              <a:rPr lang="zh-CN" altLang="en-US" dirty="0"/>
              <a:t>）依次将所有</a:t>
            </a:r>
            <a:r>
              <a:rPr lang="en-US" altLang="zh-CN" dirty="0"/>
              <a:t>HBase</a:t>
            </a:r>
            <a:r>
              <a:rPr lang="zh-CN" altLang="en-US" dirty="0"/>
              <a:t>从节点</a:t>
            </a:r>
            <a:r>
              <a:rPr lang="en-US" altLang="zh-CN" dirty="0"/>
              <a:t>slave1</a:t>
            </a:r>
            <a:r>
              <a:rPr lang="zh-CN" altLang="en-US" dirty="0"/>
              <a:t>、</a:t>
            </a:r>
            <a:r>
              <a:rPr lang="en-US" altLang="zh-CN" dirty="0"/>
              <a:t>slave2</a:t>
            </a:r>
            <a:r>
              <a:rPr lang="zh-CN" altLang="en-US" dirty="0"/>
              <a:t>上的</a:t>
            </a:r>
            <a:r>
              <a:rPr lang="en-US" altLang="zh-CN" dirty="0"/>
              <a:t>HBase</a:t>
            </a:r>
            <a:r>
              <a:rPr lang="zh-CN" altLang="en-US" dirty="0"/>
              <a:t>安装目录的属主也设置为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/local/hbase-1.4.10</a:t>
            </a:r>
          </a:p>
          <a:p>
            <a:pPr lvl="1"/>
            <a:endParaRPr lang="en-US" altLang="zh-CN" dirty="0"/>
          </a:p>
          <a:p>
            <a:pPr lvl="1"/>
            <a:r>
              <a:rPr lang="zh-CN" altLang="en-US" dirty="0"/>
              <a:t>至此，</a:t>
            </a:r>
            <a:r>
              <a:rPr lang="en-US" altLang="zh-CN" dirty="0"/>
              <a:t>Linux</a:t>
            </a:r>
            <a:r>
              <a:rPr lang="zh-CN" altLang="en-US" dirty="0"/>
              <a:t>集群中各个节点的</a:t>
            </a:r>
            <a:r>
              <a:rPr lang="en-US" altLang="zh-CN" dirty="0"/>
              <a:t>HBase</a:t>
            </a:r>
            <a:r>
              <a:rPr lang="zh-CN" altLang="en-US" dirty="0"/>
              <a:t>均已安装和配置完毕。</a:t>
            </a:r>
          </a:p>
        </p:txBody>
      </p:sp>
    </p:spTree>
    <p:extLst>
      <p:ext uri="{BB962C8B-B14F-4D97-AF65-F5344CB8AC3E}">
        <p14:creationId xmlns:p14="http://schemas.microsoft.com/office/powerpoint/2010/main" val="464879198"/>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EAFF-0249-495B-8D6E-C6F8021A5464}"/>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305B59A-CDCB-4B20-A713-59C25954B513}"/>
              </a:ext>
            </a:extLst>
          </p:cNvPr>
          <p:cNvSpPr>
            <a:spLocks noGrp="1"/>
          </p:cNvSpPr>
          <p:nvPr>
            <p:ph idx="1"/>
          </p:nvPr>
        </p:nvSpPr>
        <p:spPr/>
        <p:txBody>
          <a:bodyPr>
            <a:normAutofit/>
          </a:bodyPr>
          <a:lstStyle/>
          <a:p>
            <a:r>
              <a:rPr lang="en-US" altLang="zh-CN" dirty="0"/>
              <a:t>6. </a:t>
            </a:r>
            <a:r>
              <a:rPr lang="zh-CN" altLang="zh-CN" dirty="0"/>
              <a:t>在系统配置文件目录</a:t>
            </a:r>
            <a:r>
              <a:rPr lang="en-US" altLang="zh-CN" dirty="0"/>
              <a:t>/</a:t>
            </a:r>
            <a:r>
              <a:rPr lang="en-US" altLang="zh-CN" dirty="0" err="1"/>
              <a:t>etc</a:t>
            </a:r>
            <a:r>
              <a:rPr lang="en-US" altLang="zh-CN" dirty="0"/>
              <a:t>/</a:t>
            </a:r>
            <a:r>
              <a:rPr lang="en-US" altLang="zh-CN" dirty="0" err="1"/>
              <a:t>profile.d</a:t>
            </a:r>
            <a:r>
              <a:rPr lang="zh-CN" altLang="zh-CN" dirty="0"/>
              <a:t>下新建</a:t>
            </a:r>
            <a:r>
              <a:rPr lang="en-US" altLang="zh-CN" dirty="0"/>
              <a:t>hbase.sh</a:t>
            </a:r>
            <a:endParaRPr lang="zh-CN" altLang="zh-CN" dirty="0"/>
          </a:p>
          <a:p>
            <a:pPr lvl="1"/>
            <a:r>
              <a:rPr lang="zh-CN" altLang="zh-CN" dirty="0"/>
              <a:t>另外，为了方便使用</a:t>
            </a:r>
            <a:r>
              <a:rPr lang="en-US" altLang="zh-CN" dirty="0"/>
              <a:t>HBase</a:t>
            </a:r>
            <a:r>
              <a:rPr lang="zh-CN" altLang="zh-CN" dirty="0"/>
              <a:t>各种命令，可以在</a:t>
            </a:r>
            <a:r>
              <a:rPr lang="en-US" altLang="zh-CN" dirty="0"/>
              <a:t>HBase</a:t>
            </a:r>
            <a:r>
              <a:rPr lang="zh-CN" altLang="zh-CN" dirty="0"/>
              <a:t>集群所有机器上使用“</a:t>
            </a:r>
            <a:r>
              <a:rPr lang="en-US" altLang="zh-CN" dirty="0"/>
              <a:t>vim /etc/profile.d/hbase.sh</a:t>
            </a:r>
            <a:r>
              <a:rPr lang="zh-CN" altLang="zh-CN" dirty="0"/>
              <a:t>”命令在</a:t>
            </a:r>
            <a:r>
              <a:rPr lang="en-US" altLang="zh-CN" dirty="0"/>
              <a:t>/</a:t>
            </a:r>
            <a:r>
              <a:rPr lang="en-US" altLang="zh-CN" dirty="0" err="1"/>
              <a:t>etc</a:t>
            </a:r>
            <a:r>
              <a:rPr lang="en-US" altLang="zh-CN" dirty="0"/>
              <a:t>/</a:t>
            </a:r>
            <a:r>
              <a:rPr lang="en-US" altLang="zh-CN" dirty="0" err="1"/>
              <a:t>profile.d</a:t>
            </a:r>
            <a:r>
              <a:rPr lang="zh-CN" altLang="zh-CN" dirty="0"/>
              <a:t>文件夹下新建文件</a:t>
            </a:r>
            <a:r>
              <a:rPr lang="en-US" altLang="zh-CN" dirty="0"/>
              <a:t>hbase.sh</a:t>
            </a:r>
            <a:r>
              <a:rPr lang="zh-CN" altLang="zh-CN" dirty="0"/>
              <a:t>，并添加如下内容。</a:t>
            </a:r>
          </a:p>
          <a:p>
            <a:pPr marL="342900" lvl="1" indent="0">
              <a:buNone/>
            </a:pPr>
            <a:r>
              <a:rPr lang="en-US" altLang="zh-CN" i="1" dirty="0"/>
              <a:t>export HBASE_HOME=/</a:t>
            </a:r>
            <a:r>
              <a:rPr lang="en-US" altLang="zh-CN" i="1" dirty="0" err="1"/>
              <a:t>usr</a:t>
            </a:r>
            <a:r>
              <a:rPr lang="en-US" altLang="zh-CN" i="1" dirty="0"/>
              <a:t>/local/hbase-1.4.10</a:t>
            </a:r>
            <a:endParaRPr lang="zh-CN" altLang="zh-CN" i="1" dirty="0"/>
          </a:p>
          <a:p>
            <a:pPr marL="342900" lvl="1" indent="0">
              <a:buNone/>
            </a:pPr>
            <a:r>
              <a:rPr lang="en-US" altLang="zh-CN" i="1" dirty="0"/>
              <a:t>export PATH=$HBASE_HOME/bin:$PATH</a:t>
            </a:r>
            <a:endParaRPr lang="zh-CN" altLang="zh-CN" i="1" dirty="0"/>
          </a:p>
          <a:p>
            <a:pPr lvl="1"/>
            <a:r>
              <a:rPr lang="zh-CN" altLang="zh-CN" dirty="0"/>
              <a:t>重启机器，使之生效。</a:t>
            </a:r>
          </a:p>
          <a:p>
            <a:pPr lvl="1"/>
            <a:endParaRPr lang="en-US" altLang="zh-CN" dirty="0"/>
          </a:p>
          <a:p>
            <a:pPr lvl="1"/>
            <a:r>
              <a:rPr lang="zh-CN" altLang="zh-CN" dirty="0"/>
              <a:t>此步骤可省略</a:t>
            </a:r>
            <a:r>
              <a:rPr lang="zh-CN" altLang="en-US" dirty="0"/>
              <a:t>，但</a:t>
            </a:r>
            <a:r>
              <a:rPr lang="zh-CN" altLang="zh-CN" dirty="0"/>
              <a:t>当输入启动和管理</a:t>
            </a:r>
            <a:r>
              <a:rPr lang="en-US" altLang="zh-CN" dirty="0"/>
              <a:t>HBase</a:t>
            </a:r>
            <a:r>
              <a:rPr lang="zh-CN" altLang="zh-CN" dirty="0"/>
              <a:t>集群命令时，</a:t>
            </a:r>
            <a:r>
              <a:rPr lang="zh-CN" altLang="en-US" dirty="0"/>
              <a:t>需要</a:t>
            </a:r>
            <a:r>
              <a:rPr lang="zh-CN" altLang="zh-CN" dirty="0"/>
              <a:t>切换到</a:t>
            </a:r>
            <a:r>
              <a:rPr lang="en-US" altLang="zh-CN" dirty="0"/>
              <a:t>$HBASE_HOME/bin</a:t>
            </a:r>
            <a:r>
              <a:rPr lang="zh-CN" altLang="zh-CN" dirty="0"/>
              <a:t>目录</a:t>
            </a:r>
            <a:r>
              <a:rPr lang="zh-CN" altLang="en-US" dirty="0"/>
              <a:t>。</a:t>
            </a:r>
          </a:p>
        </p:txBody>
      </p:sp>
    </p:spTree>
    <p:extLst>
      <p:ext uri="{BB962C8B-B14F-4D97-AF65-F5344CB8AC3E}">
        <p14:creationId xmlns:p14="http://schemas.microsoft.com/office/powerpoint/2010/main" val="2714567468"/>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2124C-943E-490C-B350-78CFC0007642}"/>
              </a:ext>
            </a:extLst>
          </p:cNvPr>
          <p:cNvSpPr>
            <a:spLocks noGrp="1"/>
          </p:cNvSpPr>
          <p:nvPr>
            <p:ph type="title"/>
          </p:nvPr>
        </p:nvSpPr>
        <p:spPr/>
        <p:txBody>
          <a:bodyPr/>
          <a:lstStyle/>
          <a:p>
            <a:r>
              <a:rPr lang="en-US" altLang="zh-CN" dirty="0"/>
              <a:t>7.6.5  </a:t>
            </a:r>
            <a:r>
              <a:rPr lang="zh-CN" altLang="zh-CN" dirty="0"/>
              <a:t>启动全分布模式</a:t>
            </a:r>
            <a:r>
              <a:rPr lang="en-US" altLang="zh-CN" dirty="0"/>
              <a:t>HBase</a:t>
            </a:r>
            <a:r>
              <a:rPr lang="zh-CN" altLang="zh-CN" dirty="0"/>
              <a:t>集群</a:t>
            </a:r>
            <a:endParaRPr lang="zh-CN" altLang="en-US" dirty="0"/>
          </a:p>
        </p:txBody>
      </p:sp>
      <p:sp>
        <p:nvSpPr>
          <p:cNvPr id="3" name="内容占位符 2">
            <a:extLst>
              <a:ext uri="{FF2B5EF4-FFF2-40B4-BE49-F238E27FC236}">
                <a16:creationId xmlns:a16="http://schemas.microsoft.com/office/drawing/2014/main" id="{9188F96E-DCF7-4409-8484-C924364297F8}"/>
              </a:ext>
            </a:extLst>
          </p:cNvPr>
          <p:cNvSpPr>
            <a:spLocks noGrp="1"/>
          </p:cNvSpPr>
          <p:nvPr>
            <p:ph idx="1"/>
          </p:nvPr>
        </p:nvSpPr>
        <p:spPr/>
        <p:txBody>
          <a:bodyPr/>
          <a:lstStyle/>
          <a:p>
            <a:r>
              <a:rPr lang="en-US" altLang="zh-CN" dirty="0"/>
              <a:t>1. </a:t>
            </a:r>
            <a:r>
              <a:rPr lang="zh-CN" altLang="zh-CN" dirty="0"/>
              <a:t>启动</a:t>
            </a:r>
            <a:r>
              <a:rPr lang="en-US" altLang="zh-CN" dirty="0"/>
              <a:t>HDFS</a:t>
            </a:r>
            <a:r>
              <a:rPr lang="zh-CN" altLang="zh-CN" dirty="0"/>
              <a:t>集群</a:t>
            </a:r>
          </a:p>
          <a:p>
            <a:pPr lvl="1"/>
            <a:r>
              <a:rPr lang="zh-CN" altLang="zh-CN" dirty="0"/>
              <a:t>在主节点上使用命令</a:t>
            </a:r>
            <a:r>
              <a:rPr lang="zh-CN" altLang="zh-CN" i="1" dirty="0"/>
              <a:t>“</a:t>
            </a:r>
            <a:r>
              <a:rPr lang="en-US" altLang="zh-CN" i="1" dirty="0"/>
              <a:t>start-dfs.sh</a:t>
            </a:r>
            <a:r>
              <a:rPr lang="zh-CN" altLang="zh-CN" i="1" dirty="0"/>
              <a:t>”</a:t>
            </a:r>
            <a:r>
              <a:rPr lang="zh-CN" altLang="zh-CN" dirty="0"/>
              <a:t>启动</a:t>
            </a:r>
            <a:r>
              <a:rPr lang="en-US" altLang="zh-CN" dirty="0"/>
              <a:t>HDFS</a:t>
            </a:r>
            <a:r>
              <a:rPr lang="zh-CN" altLang="zh-CN" dirty="0"/>
              <a:t>集群，读者应保证</a:t>
            </a:r>
            <a:r>
              <a:rPr lang="en-US" altLang="zh-CN" dirty="0"/>
              <a:t>HDFS</a:t>
            </a:r>
            <a:r>
              <a:rPr lang="zh-CN" altLang="zh-CN" dirty="0"/>
              <a:t>所有主从进程都启动成功。</a:t>
            </a:r>
          </a:p>
          <a:p>
            <a:r>
              <a:rPr lang="en-US" altLang="zh-CN" dirty="0"/>
              <a:t>2. </a:t>
            </a:r>
            <a:r>
              <a:rPr lang="zh-CN" altLang="zh-CN" dirty="0"/>
              <a:t>启动</a:t>
            </a:r>
            <a:r>
              <a:rPr lang="en-US" altLang="zh-CN" dirty="0"/>
              <a:t>ZooKeeper</a:t>
            </a:r>
            <a:r>
              <a:rPr lang="zh-CN" altLang="zh-CN" dirty="0"/>
              <a:t>集群</a:t>
            </a:r>
          </a:p>
          <a:p>
            <a:pPr lvl="1"/>
            <a:r>
              <a:rPr lang="zh-CN" altLang="zh-CN" dirty="0"/>
              <a:t>由于上文部署时</a:t>
            </a:r>
            <a:r>
              <a:rPr lang="en-US" altLang="zh-CN" dirty="0"/>
              <a:t>HBase</a:t>
            </a:r>
            <a:r>
              <a:rPr lang="zh-CN" altLang="zh-CN" dirty="0"/>
              <a:t>并未自动管理</a:t>
            </a:r>
            <a:r>
              <a:rPr lang="en-US" altLang="zh-CN" dirty="0"/>
              <a:t>ZooKeeper</a:t>
            </a:r>
            <a:r>
              <a:rPr lang="zh-CN" altLang="zh-CN" dirty="0"/>
              <a:t>，所以用户需要手工启动</a:t>
            </a:r>
            <a:r>
              <a:rPr lang="en-US" altLang="zh-CN" dirty="0"/>
              <a:t>ZooKeeper</a:t>
            </a:r>
            <a:r>
              <a:rPr lang="zh-CN" altLang="zh-CN" dirty="0"/>
              <a:t>集群。在</a:t>
            </a:r>
            <a:r>
              <a:rPr lang="en-US" altLang="zh-CN" dirty="0"/>
              <a:t>ZooKeeper</a:t>
            </a:r>
            <a:r>
              <a:rPr lang="zh-CN" altLang="zh-CN" dirty="0"/>
              <a:t>集群的所有节点上使用命令</a:t>
            </a:r>
            <a:r>
              <a:rPr lang="zh-CN" altLang="zh-CN" i="1" dirty="0"/>
              <a:t>“</a:t>
            </a:r>
            <a:r>
              <a:rPr lang="en-US" altLang="zh-CN" i="1" dirty="0"/>
              <a:t>zkServer.sh start</a:t>
            </a:r>
            <a:r>
              <a:rPr lang="zh-CN" altLang="zh-CN" i="1" dirty="0"/>
              <a:t>”</a:t>
            </a:r>
            <a:r>
              <a:rPr lang="zh-CN" altLang="zh-CN" dirty="0"/>
              <a:t>启动</a:t>
            </a:r>
            <a:r>
              <a:rPr lang="en-US" altLang="zh-CN" dirty="0"/>
              <a:t>ZooKeeper</a:t>
            </a:r>
            <a:r>
              <a:rPr lang="zh-CN" altLang="zh-CN" dirty="0"/>
              <a:t>集群，读者应保证</a:t>
            </a:r>
            <a:r>
              <a:rPr lang="en-US" altLang="zh-CN" dirty="0"/>
              <a:t>ZooKeeper</a:t>
            </a:r>
            <a:r>
              <a:rPr lang="zh-CN" altLang="zh-CN" dirty="0"/>
              <a:t>集群成功启动，可以使用命令</a:t>
            </a:r>
            <a:r>
              <a:rPr lang="en-US" altLang="zh-CN" i="1" dirty="0" err="1"/>
              <a:t>jps</a:t>
            </a:r>
            <a:r>
              <a:rPr lang="zh-CN" altLang="zh-CN" dirty="0"/>
              <a:t>命令验证进程，使用命令</a:t>
            </a:r>
            <a:r>
              <a:rPr lang="zh-CN" altLang="zh-CN" i="1" dirty="0"/>
              <a:t>“</a:t>
            </a:r>
            <a:r>
              <a:rPr lang="en-US" altLang="zh-CN" i="1" dirty="0"/>
              <a:t>zkServer.sh status</a:t>
            </a:r>
            <a:r>
              <a:rPr lang="zh-CN" altLang="zh-CN" i="1" dirty="0"/>
              <a:t>”</a:t>
            </a:r>
            <a:r>
              <a:rPr lang="zh-CN" altLang="zh-CN" dirty="0"/>
              <a:t>查看状态。</a:t>
            </a:r>
          </a:p>
        </p:txBody>
      </p:sp>
    </p:spTree>
    <p:extLst>
      <p:ext uri="{BB962C8B-B14F-4D97-AF65-F5344CB8AC3E}">
        <p14:creationId xmlns:p14="http://schemas.microsoft.com/office/powerpoint/2010/main" val="259630707"/>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2124C-943E-490C-B350-78CFC0007642}"/>
              </a:ext>
            </a:extLst>
          </p:cNvPr>
          <p:cNvSpPr>
            <a:spLocks noGrp="1"/>
          </p:cNvSpPr>
          <p:nvPr>
            <p:ph type="title"/>
          </p:nvPr>
        </p:nvSpPr>
        <p:spPr/>
        <p:txBody>
          <a:bodyPr/>
          <a:lstStyle/>
          <a:p>
            <a:r>
              <a:rPr lang="en-US" altLang="zh-CN" dirty="0"/>
              <a:t>7.6.5  </a:t>
            </a:r>
            <a:r>
              <a:rPr lang="zh-CN" altLang="zh-CN" dirty="0"/>
              <a:t>启动全分布模式</a:t>
            </a:r>
            <a:r>
              <a:rPr lang="en-US" altLang="zh-CN" dirty="0"/>
              <a:t>HBase</a:t>
            </a:r>
            <a:r>
              <a:rPr lang="zh-CN" altLang="zh-CN" dirty="0"/>
              <a:t>集群</a:t>
            </a:r>
            <a:endParaRPr lang="zh-CN" altLang="en-US" dirty="0"/>
          </a:p>
        </p:txBody>
      </p:sp>
      <p:sp>
        <p:nvSpPr>
          <p:cNvPr id="3" name="内容占位符 2">
            <a:extLst>
              <a:ext uri="{FF2B5EF4-FFF2-40B4-BE49-F238E27FC236}">
                <a16:creationId xmlns:a16="http://schemas.microsoft.com/office/drawing/2014/main" id="{9188F96E-DCF7-4409-8484-C924364297F8}"/>
              </a:ext>
            </a:extLst>
          </p:cNvPr>
          <p:cNvSpPr>
            <a:spLocks noGrp="1"/>
          </p:cNvSpPr>
          <p:nvPr>
            <p:ph idx="1"/>
          </p:nvPr>
        </p:nvSpPr>
        <p:spPr/>
        <p:txBody>
          <a:bodyPr/>
          <a:lstStyle/>
          <a:p>
            <a:r>
              <a:rPr lang="en-US" altLang="zh-CN" dirty="0"/>
              <a:t>3. </a:t>
            </a:r>
            <a:r>
              <a:rPr lang="zh-CN" altLang="en-US" dirty="0"/>
              <a:t>启动</a:t>
            </a:r>
            <a:r>
              <a:rPr lang="en-US" altLang="zh-CN" dirty="0"/>
              <a:t>HBase</a:t>
            </a:r>
            <a:r>
              <a:rPr lang="zh-CN" altLang="en-US" dirty="0"/>
              <a:t>集群</a:t>
            </a:r>
          </a:p>
          <a:p>
            <a:pPr lvl="1"/>
            <a:r>
              <a:rPr lang="zh-CN" altLang="en-US" dirty="0"/>
              <a:t>在主节点上使用命令</a:t>
            </a:r>
            <a:r>
              <a:rPr lang="zh-CN" altLang="en-US" i="1" dirty="0"/>
              <a:t>“</a:t>
            </a:r>
            <a:r>
              <a:rPr lang="en-US" altLang="zh-CN" i="1" dirty="0"/>
              <a:t>start-hbase.sh</a:t>
            </a:r>
            <a:r>
              <a:rPr lang="zh-CN" altLang="en-US" i="1" dirty="0"/>
              <a:t>”</a:t>
            </a:r>
            <a:r>
              <a:rPr lang="zh-CN" altLang="en-US" dirty="0"/>
              <a:t>启动</a:t>
            </a:r>
            <a:r>
              <a:rPr lang="en-US" altLang="zh-CN" dirty="0"/>
              <a:t>HBase</a:t>
            </a:r>
            <a:r>
              <a:rPr lang="zh-CN" altLang="en-US" dirty="0"/>
              <a:t>集群。</a:t>
            </a:r>
          </a:p>
        </p:txBody>
      </p:sp>
      <p:pic>
        <p:nvPicPr>
          <p:cNvPr id="4" name="图片 3">
            <a:extLst>
              <a:ext uri="{FF2B5EF4-FFF2-40B4-BE49-F238E27FC236}">
                <a16:creationId xmlns:a16="http://schemas.microsoft.com/office/drawing/2014/main" id="{47C55B4A-E352-4E00-9628-BF2E9FE80FB9}"/>
              </a:ext>
            </a:extLst>
          </p:cNvPr>
          <p:cNvPicPr/>
          <p:nvPr/>
        </p:nvPicPr>
        <p:blipFill rotWithShape="1">
          <a:blip r:embed="rId2"/>
          <a:srcRect t="70570" b="602"/>
          <a:stretch/>
        </p:blipFill>
        <p:spPr bwMode="auto">
          <a:xfrm>
            <a:off x="1934845" y="2265240"/>
            <a:ext cx="5274310" cy="1035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9735541"/>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5F842-BC9B-421A-9E08-699A8CE37AA6}"/>
              </a:ext>
            </a:extLst>
          </p:cNvPr>
          <p:cNvSpPr>
            <a:spLocks noGrp="1"/>
          </p:cNvSpPr>
          <p:nvPr>
            <p:ph type="title"/>
          </p:nvPr>
        </p:nvSpPr>
        <p:spPr/>
        <p:txBody>
          <a:bodyPr/>
          <a:lstStyle/>
          <a:p>
            <a:r>
              <a:rPr lang="en-US" altLang="zh-CN" dirty="0"/>
              <a:t>7.6.6  </a:t>
            </a:r>
            <a:r>
              <a:rPr lang="zh-CN" altLang="en-US" dirty="0"/>
              <a:t>验证全分布模式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14063E7C-BA5A-4E8A-A734-DC8BA78E670B}"/>
              </a:ext>
            </a:extLst>
          </p:cNvPr>
          <p:cNvSpPr>
            <a:spLocks noGrp="1"/>
          </p:cNvSpPr>
          <p:nvPr>
            <p:ph idx="1"/>
          </p:nvPr>
        </p:nvSpPr>
        <p:spPr>
          <a:xfrm>
            <a:off x="628650" y="1369219"/>
            <a:ext cx="3142029" cy="3263504"/>
          </a:xfrm>
        </p:spPr>
        <p:txBody>
          <a:bodyPr>
            <a:normAutofit fontScale="92500" lnSpcReduction="20000"/>
          </a:bodyPr>
          <a:lstStyle/>
          <a:p>
            <a:r>
              <a:rPr lang="en-US" altLang="zh-CN" dirty="0"/>
              <a:t>1. </a:t>
            </a:r>
            <a:r>
              <a:rPr lang="zh-CN" altLang="zh-CN" dirty="0"/>
              <a:t>验证进程（方法</a:t>
            </a:r>
            <a:r>
              <a:rPr lang="en-US" altLang="zh-CN" dirty="0"/>
              <a:t>1</a:t>
            </a:r>
            <a:r>
              <a:rPr lang="zh-CN" altLang="zh-CN" dirty="0"/>
              <a:t>）</a:t>
            </a:r>
          </a:p>
          <a:p>
            <a:pPr lvl="1"/>
            <a:r>
              <a:rPr lang="zh-CN" altLang="zh-CN" dirty="0"/>
              <a:t>使用命令</a:t>
            </a:r>
            <a:r>
              <a:rPr lang="en-US" altLang="zh-CN" dirty="0" err="1"/>
              <a:t>jps</a:t>
            </a:r>
            <a:r>
              <a:rPr lang="zh-CN" altLang="zh-CN" dirty="0"/>
              <a:t>查看，按</a:t>
            </a:r>
            <a:r>
              <a:rPr lang="zh-CN" altLang="en-US" dirty="0"/>
              <a:t>前文</a:t>
            </a:r>
            <a:r>
              <a:rPr lang="zh-CN" altLang="zh-CN" dirty="0"/>
              <a:t>设置，</a:t>
            </a:r>
            <a:r>
              <a:rPr lang="en-US" altLang="zh-CN" dirty="0"/>
              <a:t>HBase</a:t>
            </a:r>
            <a:r>
              <a:rPr lang="zh-CN" altLang="zh-CN" dirty="0"/>
              <a:t>主节点</a:t>
            </a:r>
            <a:r>
              <a:rPr lang="en-US" altLang="zh-CN" dirty="0"/>
              <a:t>master</a:t>
            </a:r>
            <a:r>
              <a:rPr lang="zh-CN" altLang="zh-CN" dirty="0"/>
              <a:t>上应该有</a:t>
            </a:r>
            <a:r>
              <a:rPr lang="en-US" altLang="zh-CN" dirty="0"/>
              <a:t>HBase</a:t>
            </a:r>
            <a:r>
              <a:rPr lang="zh-CN" altLang="zh-CN" dirty="0"/>
              <a:t>主进程</a:t>
            </a:r>
            <a:r>
              <a:rPr lang="en-US" altLang="zh-CN" dirty="0" err="1"/>
              <a:t>HMaster</a:t>
            </a:r>
            <a:r>
              <a:rPr lang="zh-CN" altLang="zh-CN" dirty="0"/>
              <a:t>、</a:t>
            </a:r>
            <a:r>
              <a:rPr lang="en-US" altLang="zh-CN" dirty="0"/>
              <a:t>HDFS</a:t>
            </a:r>
            <a:r>
              <a:rPr lang="zh-CN" altLang="zh-CN" dirty="0"/>
              <a:t>主进程</a:t>
            </a:r>
            <a:r>
              <a:rPr lang="en-US" altLang="zh-CN" dirty="0" err="1"/>
              <a:t>NameNode</a:t>
            </a:r>
            <a:r>
              <a:rPr lang="zh-CN" altLang="zh-CN" dirty="0"/>
              <a:t>、</a:t>
            </a:r>
            <a:r>
              <a:rPr lang="en-US" altLang="zh-CN" dirty="0"/>
              <a:t>ZooKeeper</a:t>
            </a:r>
            <a:r>
              <a:rPr lang="zh-CN" altLang="zh-CN" dirty="0"/>
              <a:t>进程</a:t>
            </a:r>
            <a:r>
              <a:rPr lang="en-US" altLang="zh-CN" dirty="0" err="1"/>
              <a:t>QuorumPeerMain</a:t>
            </a:r>
            <a:r>
              <a:rPr lang="zh-CN" altLang="zh-CN" dirty="0"/>
              <a:t>，</a:t>
            </a:r>
            <a:r>
              <a:rPr lang="en-US" altLang="zh-CN" dirty="0"/>
              <a:t>HBase</a:t>
            </a:r>
            <a:r>
              <a:rPr lang="zh-CN" altLang="zh-CN" dirty="0"/>
              <a:t>从节点</a:t>
            </a:r>
            <a:r>
              <a:rPr lang="en-US" altLang="zh-CN" dirty="0"/>
              <a:t>slave1</a:t>
            </a:r>
            <a:r>
              <a:rPr lang="zh-CN" altLang="zh-CN" dirty="0"/>
              <a:t>、</a:t>
            </a:r>
            <a:r>
              <a:rPr lang="en-US" altLang="zh-CN" dirty="0"/>
              <a:t>slave2</a:t>
            </a:r>
            <a:r>
              <a:rPr lang="zh-CN" altLang="zh-CN" dirty="0"/>
              <a:t>上应该有</a:t>
            </a:r>
            <a:r>
              <a:rPr lang="en-US" altLang="zh-CN" dirty="0"/>
              <a:t>HBase</a:t>
            </a:r>
            <a:r>
              <a:rPr lang="zh-CN" altLang="zh-CN" dirty="0"/>
              <a:t>从进程</a:t>
            </a:r>
            <a:r>
              <a:rPr lang="en-US" altLang="zh-CN" dirty="0" err="1"/>
              <a:t>HRegionServer</a:t>
            </a:r>
            <a:r>
              <a:rPr lang="zh-CN" altLang="zh-CN" dirty="0"/>
              <a:t>、</a:t>
            </a:r>
            <a:r>
              <a:rPr lang="en-US" altLang="zh-CN" dirty="0"/>
              <a:t>HDFS</a:t>
            </a:r>
            <a:r>
              <a:rPr lang="zh-CN" altLang="zh-CN" dirty="0"/>
              <a:t>从进程</a:t>
            </a:r>
            <a:r>
              <a:rPr lang="en-US" altLang="zh-CN" dirty="0" err="1"/>
              <a:t>DataNode</a:t>
            </a:r>
            <a:r>
              <a:rPr lang="zh-CN" altLang="zh-CN" dirty="0"/>
              <a:t>、</a:t>
            </a:r>
            <a:r>
              <a:rPr lang="en-US" altLang="zh-CN" dirty="0"/>
              <a:t>ZooKeeper</a:t>
            </a:r>
            <a:r>
              <a:rPr lang="zh-CN" altLang="zh-CN" dirty="0"/>
              <a:t>进程</a:t>
            </a:r>
            <a:r>
              <a:rPr lang="en-US" altLang="zh-CN" dirty="0" err="1"/>
              <a:t>QuorumPeerMain</a:t>
            </a:r>
            <a:r>
              <a:rPr lang="zh-CN" altLang="en-US" dirty="0"/>
              <a:t>。</a:t>
            </a:r>
          </a:p>
        </p:txBody>
      </p:sp>
      <p:pic>
        <p:nvPicPr>
          <p:cNvPr id="4" name="图片 3">
            <a:extLst>
              <a:ext uri="{FF2B5EF4-FFF2-40B4-BE49-F238E27FC236}">
                <a16:creationId xmlns:a16="http://schemas.microsoft.com/office/drawing/2014/main" id="{67A6C1F9-3515-41FE-AFE0-9108FB4DDAF7}"/>
              </a:ext>
            </a:extLst>
          </p:cNvPr>
          <p:cNvPicPr/>
          <p:nvPr/>
        </p:nvPicPr>
        <p:blipFill>
          <a:blip r:embed="rId2"/>
          <a:stretch>
            <a:fillRect/>
          </a:stretch>
        </p:blipFill>
        <p:spPr>
          <a:xfrm>
            <a:off x="3770679" y="1258531"/>
            <a:ext cx="5274310" cy="3484880"/>
          </a:xfrm>
          <a:prstGeom prst="rect">
            <a:avLst/>
          </a:prstGeom>
        </p:spPr>
      </p:pic>
    </p:spTree>
    <p:extLst>
      <p:ext uri="{BB962C8B-B14F-4D97-AF65-F5344CB8AC3E}">
        <p14:creationId xmlns:p14="http://schemas.microsoft.com/office/powerpoint/2010/main" val="1468328379"/>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F4647-34B9-4BDA-B3B5-A7CD23D628BD}"/>
              </a:ext>
            </a:extLst>
          </p:cNvPr>
          <p:cNvSpPr>
            <a:spLocks noGrp="1"/>
          </p:cNvSpPr>
          <p:nvPr>
            <p:ph type="title"/>
          </p:nvPr>
        </p:nvSpPr>
        <p:spPr/>
        <p:txBody>
          <a:bodyPr/>
          <a:lstStyle/>
          <a:p>
            <a:r>
              <a:rPr lang="en-US" altLang="zh-CN" dirty="0"/>
              <a:t>7.6.6  </a:t>
            </a:r>
            <a:r>
              <a:rPr lang="zh-CN" altLang="en-US" dirty="0"/>
              <a:t>验证全分布模式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B46091F6-43B3-4A4D-94F9-FE9E1F0A2ADB}"/>
              </a:ext>
            </a:extLst>
          </p:cNvPr>
          <p:cNvSpPr>
            <a:spLocks noGrp="1"/>
          </p:cNvSpPr>
          <p:nvPr>
            <p:ph idx="1"/>
          </p:nvPr>
        </p:nvSpPr>
        <p:spPr/>
        <p:txBody>
          <a:bodyPr/>
          <a:lstStyle/>
          <a:p>
            <a:r>
              <a:rPr lang="en-US" altLang="zh-CN" dirty="0"/>
              <a:t>1. </a:t>
            </a:r>
            <a:r>
              <a:rPr lang="zh-CN" altLang="zh-CN" dirty="0"/>
              <a:t>验证进程（方法</a:t>
            </a:r>
            <a:r>
              <a:rPr lang="en-US" altLang="zh-CN" dirty="0"/>
              <a:t>1</a:t>
            </a:r>
            <a:r>
              <a:rPr lang="zh-CN" altLang="zh-CN" dirty="0"/>
              <a:t>）</a:t>
            </a:r>
          </a:p>
          <a:p>
            <a:pPr lvl="1"/>
            <a:r>
              <a:rPr lang="zh-CN" altLang="zh-CN" dirty="0"/>
              <a:t>启动</a:t>
            </a:r>
            <a:r>
              <a:rPr lang="en-US" altLang="zh-CN" dirty="0"/>
              <a:t>HBase</a:t>
            </a:r>
            <a:r>
              <a:rPr lang="zh-CN" altLang="zh-CN" dirty="0"/>
              <a:t>主进程</a:t>
            </a:r>
            <a:r>
              <a:rPr lang="en-US" altLang="zh-CN" dirty="0" err="1"/>
              <a:t>HMaster</a:t>
            </a:r>
            <a:r>
              <a:rPr lang="zh-CN" altLang="zh-CN" dirty="0"/>
              <a:t>和从进程</a:t>
            </a:r>
            <a:r>
              <a:rPr lang="en-US" altLang="zh-CN" dirty="0" err="1"/>
              <a:t>HRegionServer</a:t>
            </a:r>
            <a:r>
              <a:rPr lang="zh-CN" altLang="zh-CN" dirty="0"/>
              <a:t>的同时，会依次在集群的主从节点</a:t>
            </a:r>
            <a:r>
              <a:rPr lang="en-US" altLang="zh-CN" dirty="0"/>
              <a:t>$HBASE_HOME</a:t>
            </a:r>
            <a:r>
              <a:rPr lang="zh-CN" altLang="zh-CN" dirty="0"/>
              <a:t>下自动生成</a:t>
            </a:r>
            <a:r>
              <a:rPr lang="en-US" altLang="zh-CN" dirty="0" err="1"/>
              <a:t>pids</a:t>
            </a:r>
            <a:r>
              <a:rPr lang="zh-CN" altLang="zh-CN" dirty="0"/>
              <a:t>目录及其下</a:t>
            </a:r>
            <a:r>
              <a:rPr lang="en-US" altLang="zh-CN" dirty="0"/>
              <a:t>HBase</a:t>
            </a:r>
            <a:r>
              <a:rPr lang="zh-CN" altLang="zh-CN" dirty="0"/>
              <a:t>进程号文件</a:t>
            </a:r>
            <a:r>
              <a:rPr lang="en-US" altLang="zh-CN" dirty="0"/>
              <a:t>*.</a:t>
            </a:r>
            <a:r>
              <a:rPr lang="en-US" altLang="zh-CN" dirty="0" err="1"/>
              <a:t>pid</a:t>
            </a:r>
            <a:r>
              <a:rPr lang="zh-CN" altLang="zh-CN" dirty="0"/>
              <a:t>和</a:t>
            </a:r>
            <a:r>
              <a:rPr lang="en-US" altLang="zh-CN" dirty="0"/>
              <a:t>ZooKeeper</a:t>
            </a:r>
            <a:r>
              <a:rPr lang="zh-CN" altLang="zh-CN" dirty="0"/>
              <a:t>节点文件</a:t>
            </a:r>
            <a:r>
              <a:rPr lang="en-US" altLang="zh-CN" dirty="0"/>
              <a:t>*.</a:t>
            </a:r>
            <a:r>
              <a:rPr lang="en-US" altLang="zh-CN" dirty="0" err="1"/>
              <a:t>znode</a:t>
            </a:r>
            <a:r>
              <a:rPr lang="zh-CN" altLang="zh-CN" dirty="0"/>
              <a:t>。另外，启动</a:t>
            </a:r>
            <a:r>
              <a:rPr lang="en-US" altLang="zh-CN" dirty="0"/>
              <a:t>HBase</a:t>
            </a:r>
            <a:r>
              <a:rPr lang="zh-CN" altLang="zh-CN" dirty="0"/>
              <a:t>主进程</a:t>
            </a:r>
            <a:r>
              <a:rPr lang="en-US" altLang="zh-CN" dirty="0" err="1"/>
              <a:t>HMaster</a:t>
            </a:r>
            <a:r>
              <a:rPr lang="zh-CN" altLang="zh-CN" dirty="0"/>
              <a:t>和从进程</a:t>
            </a:r>
            <a:r>
              <a:rPr lang="en-US" altLang="zh-CN" dirty="0" err="1"/>
              <a:t>HRegionServer</a:t>
            </a:r>
            <a:r>
              <a:rPr lang="zh-CN" altLang="zh-CN" dirty="0"/>
              <a:t>的同时，会依次在集群的主从节点</a:t>
            </a:r>
            <a:r>
              <a:rPr lang="en-US" altLang="zh-CN" dirty="0"/>
              <a:t>$HBASE_HOME</a:t>
            </a:r>
            <a:r>
              <a:rPr lang="zh-CN" altLang="zh-CN" dirty="0"/>
              <a:t>下自动生成</a:t>
            </a:r>
            <a:r>
              <a:rPr lang="en-US" altLang="zh-CN" dirty="0"/>
              <a:t>logs</a:t>
            </a:r>
            <a:r>
              <a:rPr lang="zh-CN" altLang="zh-CN" dirty="0"/>
              <a:t>目录及其下日志文件</a:t>
            </a:r>
            <a:r>
              <a:rPr lang="en-US" altLang="zh-CN" dirty="0"/>
              <a:t>*.log</a:t>
            </a:r>
            <a:r>
              <a:rPr lang="zh-CN" altLang="zh-CN" dirty="0"/>
              <a:t>等。</a:t>
            </a:r>
          </a:p>
        </p:txBody>
      </p:sp>
    </p:spTree>
    <p:extLst>
      <p:ext uri="{BB962C8B-B14F-4D97-AF65-F5344CB8AC3E}">
        <p14:creationId xmlns:p14="http://schemas.microsoft.com/office/powerpoint/2010/main" val="236937536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zh-CN" altLang="zh-CN" dirty="0"/>
              <a:t>常见的四种</a:t>
            </a:r>
            <a:r>
              <a:rPr lang="en-US" altLang="zh-CN" dirty="0"/>
              <a:t>NoSQL</a:t>
            </a:r>
            <a:r>
              <a:rPr lang="zh-CN" altLang="zh-CN" dirty="0"/>
              <a:t>数据库</a:t>
            </a:r>
            <a:endParaRPr lang="zh-CN" altLang="en-US" dirty="0"/>
          </a:p>
        </p:txBody>
      </p:sp>
      <p:graphicFrame>
        <p:nvGraphicFramePr>
          <p:cNvPr id="4" name="内容占位符 3">
            <a:extLst>
              <a:ext uri="{FF2B5EF4-FFF2-40B4-BE49-F238E27FC236}">
                <a16:creationId xmlns:a16="http://schemas.microsoft.com/office/drawing/2014/main" id="{34A8F637-3D7D-45C0-88FF-0B32B573BFC0}"/>
              </a:ext>
            </a:extLst>
          </p:cNvPr>
          <p:cNvGraphicFramePr>
            <a:graphicFrameLocks noGrp="1"/>
          </p:cNvGraphicFramePr>
          <p:nvPr>
            <p:ph idx="1"/>
            <p:extLst>
              <p:ext uri="{D42A27DB-BD31-4B8C-83A1-F6EECF244321}">
                <p14:modId xmlns:p14="http://schemas.microsoft.com/office/powerpoint/2010/main" val="2273072789"/>
              </p:ext>
            </p:extLst>
          </p:nvPr>
        </p:nvGraphicFramePr>
        <p:xfrm>
          <a:off x="628650" y="1337664"/>
          <a:ext cx="7886699" cy="3291840"/>
        </p:xfrm>
        <a:graphic>
          <a:graphicData uri="http://schemas.openxmlformats.org/drawingml/2006/table">
            <a:tbl>
              <a:tblPr firstRow="1" firstCol="1" bandRow="1">
                <a:tableStyleId>{5C22544A-7EE6-4342-B048-85BDC9FD1C3A}</a:tableStyleId>
              </a:tblPr>
              <a:tblGrid>
                <a:gridCol w="1182953">
                  <a:extLst>
                    <a:ext uri="{9D8B030D-6E8A-4147-A177-3AD203B41FA5}">
                      <a16:colId xmlns:a16="http://schemas.microsoft.com/office/drawing/2014/main" val="2510619174"/>
                    </a:ext>
                  </a:extLst>
                </a:gridCol>
                <a:gridCol w="1420800">
                  <a:extLst>
                    <a:ext uri="{9D8B030D-6E8A-4147-A177-3AD203B41FA5}">
                      <a16:colId xmlns:a16="http://schemas.microsoft.com/office/drawing/2014/main" val="2139613832"/>
                    </a:ext>
                  </a:extLst>
                </a:gridCol>
                <a:gridCol w="1420800">
                  <a:extLst>
                    <a:ext uri="{9D8B030D-6E8A-4147-A177-3AD203B41FA5}">
                      <a16:colId xmlns:a16="http://schemas.microsoft.com/office/drawing/2014/main" val="2622025373"/>
                    </a:ext>
                  </a:extLst>
                </a:gridCol>
                <a:gridCol w="1931073">
                  <a:extLst>
                    <a:ext uri="{9D8B030D-6E8A-4147-A177-3AD203B41FA5}">
                      <a16:colId xmlns:a16="http://schemas.microsoft.com/office/drawing/2014/main" val="601707405"/>
                    </a:ext>
                  </a:extLst>
                </a:gridCol>
                <a:gridCol w="1931073">
                  <a:extLst>
                    <a:ext uri="{9D8B030D-6E8A-4147-A177-3AD203B41FA5}">
                      <a16:colId xmlns:a16="http://schemas.microsoft.com/office/drawing/2014/main" val="4264244168"/>
                    </a:ext>
                  </a:extLst>
                </a:gridCol>
              </a:tblGrid>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NoSQL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键值数据库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列式数据库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文档数据库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图数据库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84316430"/>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优势</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快速查询</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查找速度快，可扩展性强，更容易进行分布式扩展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数据结构要求不严格</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利用图结构相关算法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8225038"/>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劣势</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存储的数据缺少结构化</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功能相对局限</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查询性能不高，而且缺乏统一的查询语法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需要对整个图做计算才能得出结果，不容易做分布式的集群方案。</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80622326"/>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相关产品</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Tokyo Cabinet/Tyrant</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Redis</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Voldemort</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Berkeley DB</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Cassandra, HBase, Riak</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CouchDB</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MongoDB</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Neo4J</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InfoGrid</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Inﬁnite Graph</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86012540"/>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应用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内容缓存，主要用于处理大量数据的高访问负载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分布式的文件系统</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Web</a:t>
                      </a:r>
                      <a:r>
                        <a:rPr lang="zh-CN" sz="1200" kern="0">
                          <a:effectLst/>
                          <a:latin typeface="微软雅黑" panose="020B0503020204020204" pitchFamily="34" charset="-122"/>
                          <a:ea typeface="微软雅黑" panose="020B0503020204020204" pitchFamily="34" charset="-122"/>
                        </a:rPr>
                        <a:t>应用（与</a:t>
                      </a:r>
                      <a:r>
                        <a:rPr lang="en-US" sz="1200" kern="0">
                          <a:effectLst/>
                          <a:latin typeface="微软雅黑" panose="020B0503020204020204" pitchFamily="34" charset="-122"/>
                          <a:ea typeface="微软雅黑" panose="020B0503020204020204" pitchFamily="34" charset="-122"/>
                        </a:rPr>
                        <a:t>Key-Value</a:t>
                      </a:r>
                      <a:r>
                        <a:rPr lang="zh-CN" sz="1200" kern="0">
                          <a:effectLst/>
                          <a:latin typeface="微软雅黑" panose="020B0503020204020204" pitchFamily="34" charset="-122"/>
                          <a:ea typeface="微软雅黑" panose="020B0503020204020204" pitchFamily="34" charset="-122"/>
                        </a:rPr>
                        <a:t>类似，</a:t>
                      </a:r>
                      <a:r>
                        <a:rPr lang="en-US" sz="1200" kern="0">
                          <a:effectLst/>
                          <a:latin typeface="微软雅黑" panose="020B0503020204020204" pitchFamily="34" charset="-122"/>
                          <a:ea typeface="微软雅黑" panose="020B0503020204020204" pitchFamily="34" charset="-122"/>
                        </a:rPr>
                        <a:t>Value</a:t>
                      </a:r>
                      <a:r>
                        <a:rPr lang="zh-CN" sz="1200" kern="0">
                          <a:effectLst/>
                          <a:latin typeface="微软雅黑" panose="020B0503020204020204" pitchFamily="34" charset="-122"/>
                          <a:ea typeface="微软雅黑" panose="020B0503020204020204" pitchFamily="34" charset="-122"/>
                        </a:rPr>
                        <a:t>是结构化的）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社交网络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61263809"/>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数据模型</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键值对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以列簇式存储，将同一列数据存在文件系统中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一系列键值对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图结构</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89786411"/>
                  </a:ext>
                </a:extLst>
              </a:tr>
            </a:tbl>
          </a:graphicData>
        </a:graphic>
      </p:graphicFrame>
    </p:spTree>
    <p:extLst>
      <p:ext uri="{BB962C8B-B14F-4D97-AF65-F5344CB8AC3E}">
        <p14:creationId xmlns:p14="http://schemas.microsoft.com/office/powerpoint/2010/main" val="682219593"/>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F4647-34B9-4BDA-B3B5-A7CD23D628BD}"/>
              </a:ext>
            </a:extLst>
          </p:cNvPr>
          <p:cNvSpPr>
            <a:spLocks noGrp="1"/>
          </p:cNvSpPr>
          <p:nvPr>
            <p:ph type="title"/>
          </p:nvPr>
        </p:nvSpPr>
        <p:spPr/>
        <p:txBody>
          <a:bodyPr/>
          <a:lstStyle/>
          <a:p>
            <a:r>
              <a:rPr lang="en-US" altLang="zh-CN" dirty="0"/>
              <a:t>7.6.6  </a:t>
            </a:r>
            <a:r>
              <a:rPr lang="zh-CN" altLang="en-US" dirty="0"/>
              <a:t>验证全分布模式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B46091F6-43B3-4A4D-94F9-FE9E1F0A2ADB}"/>
              </a:ext>
            </a:extLst>
          </p:cNvPr>
          <p:cNvSpPr>
            <a:spLocks noGrp="1"/>
          </p:cNvSpPr>
          <p:nvPr>
            <p:ph idx="1"/>
          </p:nvPr>
        </p:nvSpPr>
        <p:spPr/>
        <p:txBody>
          <a:bodyPr/>
          <a:lstStyle/>
          <a:p>
            <a:r>
              <a:rPr lang="en-US" altLang="zh-CN" dirty="0"/>
              <a:t>2. </a:t>
            </a:r>
            <a:r>
              <a:rPr lang="zh-CN" altLang="en-US" dirty="0"/>
              <a:t>验证</a:t>
            </a:r>
            <a:r>
              <a:rPr lang="en-US" altLang="zh-CN" dirty="0"/>
              <a:t>HBase Web UI</a:t>
            </a:r>
            <a:r>
              <a:rPr lang="zh-CN" altLang="en-US" dirty="0"/>
              <a:t>（方法</a:t>
            </a:r>
            <a:r>
              <a:rPr lang="en-US" altLang="zh-CN" dirty="0"/>
              <a:t>2</a:t>
            </a:r>
            <a:r>
              <a:rPr lang="zh-CN" altLang="en-US" dirty="0"/>
              <a:t>）</a:t>
            </a:r>
          </a:p>
          <a:p>
            <a:pPr lvl="1"/>
            <a:r>
              <a:rPr lang="zh-CN" altLang="en-US" dirty="0"/>
              <a:t>打开浏览器，输入</a:t>
            </a:r>
            <a:r>
              <a:rPr lang="en-US" altLang="zh-CN" dirty="0"/>
              <a:t>HBase</a:t>
            </a:r>
            <a:r>
              <a:rPr lang="zh-CN" altLang="en-US" dirty="0"/>
              <a:t>集群主节点</a:t>
            </a:r>
            <a:r>
              <a:rPr lang="en-US" altLang="zh-CN" dirty="0"/>
              <a:t>Web UI</a:t>
            </a:r>
            <a:r>
              <a:rPr lang="zh-CN" altLang="en-US" dirty="0"/>
              <a:t>地址</a:t>
            </a:r>
            <a:r>
              <a:rPr lang="en-US" altLang="zh-CN" dirty="0"/>
              <a:t>http://192.168.18.130:16010</a:t>
            </a:r>
            <a:r>
              <a:rPr lang="zh-CN" altLang="en-US" dirty="0"/>
              <a:t>，同时打开</a:t>
            </a:r>
            <a:r>
              <a:rPr lang="en-US" altLang="zh-CN" dirty="0"/>
              <a:t>HBase</a:t>
            </a:r>
            <a:r>
              <a:rPr lang="zh-CN" altLang="en-US" dirty="0"/>
              <a:t>集群从节点</a:t>
            </a:r>
            <a:r>
              <a:rPr lang="en-US" altLang="zh-CN" dirty="0"/>
              <a:t>Web UI</a:t>
            </a:r>
            <a:r>
              <a:rPr lang="zh-CN" altLang="en-US" dirty="0"/>
              <a:t>地址</a:t>
            </a:r>
            <a:r>
              <a:rPr lang="en-US" altLang="zh-CN" dirty="0"/>
              <a:t>http://192.168.18.132:16030</a:t>
            </a:r>
            <a:r>
              <a:rPr lang="zh-CN" altLang="en-US" dirty="0"/>
              <a:t>、</a:t>
            </a:r>
            <a:r>
              <a:rPr lang="en-US" altLang="zh-CN" dirty="0"/>
              <a:t>http://192.168.18.133:16030</a:t>
            </a:r>
            <a:r>
              <a:rPr lang="zh-CN" altLang="en-US" dirty="0"/>
              <a:t>。若主、从节点的</a:t>
            </a:r>
            <a:r>
              <a:rPr lang="en-US" altLang="zh-CN" dirty="0"/>
              <a:t>Web UI</a:t>
            </a:r>
            <a:r>
              <a:rPr lang="zh-CN" altLang="en-US" dirty="0"/>
              <a:t>都能够顺利打开，则表示全分布式的</a:t>
            </a:r>
            <a:r>
              <a:rPr lang="en-US" altLang="zh-CN" dirty="0"/>
              <a:t>HBase</a:t>
            </a:r>
            <a:r>
              <a:rPr lang="zh-CN" altLang="en-US" dirty="0"/>
              <a:t>集群部署成功。</a:t>
            </a:r>
          </a:p>
        </p:txBody>
      </p:sp>
    </p:spTree>
    <p:extLst>
      <p:ext uri="{BB962C8B-B14F-4D97-AF65-F5344CB8AC3E}">
        <p14:creationId xmlns:p14="http://schemas.microsoft.com/office/powerpoint/2010/main" val="3539009220"/>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2DE25-548E-43A8-ABBA-5ED7DFC124F7}"/>
              </a:ext>
            </a:extLst>
          </p:cNvPr>
          <p:cNvSpPr>
            <a:spLocks noGrp="1"/>
          </p:cNvSpPr>
          <p:nvPr>
            <p:ph type="title"/>
          </p:nvPr>
        </p:nvSpPr>
        <p:spPr/>
        <p:txBody>
          <a:bodyPr/>
          <a:lstStyle/>
          <a:p>
            <a:r>
              <a:rPr lang="en-US" altLang="zh-CN" dirty="0"/>
              <a:t>7.7  </a:t>
            </a:r>
            <a:r>
              <a:rPr lang="zh-CN" altLang="en-US" dirty="0"/>
              <a:t>实战</a:t>
            </a:r>
            <a:r>
              <a:rPr lang="en-US" altLang="zh-CN" dirty="0"/>
              <a:t>HBase</a:t>
            </a:r>
            <a:endParaRPr lang="zh-CN" altLang="en-US" dirty="0"/>
          </a:p>
        </p:txBody>
      </p:sp>
      <p:graphicFrame>
        <p:nvGraphicFramePr>
          <p:cNvPr id="5" name="内容占位符 3">
            <a:extLst>
              <a:ext uri="{FF2B5EF4-FFF2-40B4-BE49-F238E27FC236}">
                <a16:creationId xmlns:a16="http://schemas.microsoft.com/office/drawing/2014/main" id="{CA2E59B2-ADF7-4122-A33A-BCDA03CF871C}"/>
              </a:ext>
            </a:extLst>
          </p:cNvPr>
          <p:cNvGraphicFramePr>
            <a:graphicFrameLocks noGrp="1"/>
          </p:cNvGraphicFramePr>
          <p:nvPr>
            <p:ph idx="1"/>
            <p:extLst>
              <p:ext uri="{D42A27DB-BD31-4B8C-83A1-F6EECF244321}">
                <p14:modId xmlns:p14="http://schemas.microsoft.com/office/powerpoint/2010/main" val="1626379445"/>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771718"/>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A72E0-5DC6-4722-9FF3-AF85C2D00E26}"/>
              </a:ext>
            </a:extLst>
          </p:cNvPr>
          <p:cNvSpPr>
            <a:spLocks noGrp="1"/>
          </p:cNvSpPr>
          <p:nvPr>
            <p:ph type="title"/>
          </p:nvPr>
        </p:nvSpPr>
        <p:spPr/>
        <p:txBody>
          <a:bodyPr/>
          <a:lstStyle/>
          <a:p>
            <a:r>
              <a:rPr lang="en-US" altLang="zh-CN" dirty="0"/>
              <a:t>7.7.1  HBase Web UI</a:t>
            </a:r>
            <a:endParaRPr lang="zh-CN" altLang="en-US" dirty="0"/>
          </a:p>
        </p:txBody>
      </p:sp>
      <p:sp>
        <p:nvSpPr>
          <p:cNvPr id="3" name="内容占位符 2">
            <a:extLst>
              <a:ext uri="{FF2B5EF4-FFF2-40B4-BE49-F238E27FC236}">
                <a16:creationId xmlns:a16="http://schemas.microsoft.com/office/drawing/2014/main" id="{6870D129-255E-44F6-9712-66D5C939749B}"/>
              </a:ext>
            </a:extLst>
          </p:cNvPr>
          <p:cNvSpPr>
            <a:spLocks noGrp="1"/>
          </p:cNvSpPr>
          <p:nvPr>
            <p:ph idx="1"/>
          </p:nvPr>
        </p:nvSpPr>
        <p:spPr/>
        <p:txBody>
          <a:bodyPr>
            <a:normAutofit fontScale="85000" lnSpcReduction="20000"/>
          </a:bodyPr>
          <a:lstStyle/>
          <a:p>
            <a:r>
              <a:rPr lang="en-US" altLang="zh-CN" dirty="0"/>
              <a:t>HBase</a:t>
            </a:r>
            <a:r>
              <a:rPr lang="zh-CN" altLang="en-US" dirty="0"/>
              <a:t>提供了一个基于</a:t>
            </a:r>
            <a:r>
              <a:rPr lang="en-US" altLang="zh-CN" dirty="0"/>
              <a:t>Web</a:t>
            </a:r>
            <a:r>
              <a:rPr lang="zh-CN" altLang="en-US" dirty="0"/>
              <a:t>的界面允许用户查看集群的基本信息和实时状态，包括内存使用、区域</a:t>
            </a:r>
            <a:r>
              <a:rPr lang="en-US" altLang="zh-CN" dirty="0"/>
              <a:t>Region</a:t>
            </a:r>
            <a:r>
              <a:rPr lang="zh-CN" altLang="en-US" dirty="0"/>
              <a:t>数量、缓存效率、协处理器资源、用户创建的表等。除少部分可以操作外，多数功能是只读的。</a:t>
            </a:r>
          </a:p>
          <a:p>
            <a:r>
              <a:rPr lang="en-US" altLang="zh-CN" dirty="0"/>
              <a:t>HBase</a:t>
            </a:r>
            <a:r>
              <a:rPr lang="zh-CN" altLang="en-US" dirty="0"/>
              <a:t>集群主节点的</a:t>
            </a:r>
            <a:r>
              <a:rPr lang="en-US" altLang="zh-CN" dirty="0"/>
              <a:t>Web</a:t>
            </a:r>
            <a:r>
              <a:rPr lang="zh-CN" altLang="en-US" dirty="0"/>
              <a:t>界面在</a:t>
            </a:r>
            <a:r>
              <a:rPr lang="en-US" altLang="zh-CN" dirty="0"/>
              <a:t>1.0</a:t>
            </a:r>
            <a:r>
              <a:rPr lang="zh-CN" altLang="en-US" dirty="0"/>
              <a:t>之前的版本默认使用端口</a:t>
            </a:r>
            <a:r>
              <a:rPr lang="en-US" altLang="zh-CN" dirty="0"/>
              <a:t>60010</a:t>
            </a:r>
            <a:r>
              <a:rPr lang="zh-CN" altLang="en-US" dirty="0"/>
              <a:t>，在</a:t>
            </a:r>
            <a:r>
              <a:rPr lang="en-US" altLang="zh-CN" dirty="0"/>
              <a:t>1.0</a:t>
            </a:r>
            <a:r>
              <a:rPr lang="zh-CN" altLang="en-US" dirty="0"/>
              <a:t>之后版本默认使用端口</a:t>
            </a:r>
            <a:r>
              <a:rPr lang="en-US" altLang="zh-CN" dirty="0"/>
              <a:t>16010</a:t>
            </a:r>
            <a:r>
              <a:rPr lang="zh-CN" altLang="en-US" dirty="0"/>
              <a:t>来在网页显示基本信息，</a:t>
            </a:r>
            <a:r>
              <a:rPr lang="en-US" altLang="zh-CN" dirty="0"/>
              <a:t>HBase</a:t>
            </a:r>
            <a:r>
              <a:rPr lang="zh-CN" altLang="en-US" dirty="0"/>
              <a:t>集群从节点的</a:t>
            </a:r>
            <a:r>
              <a:rPr lang="en-US" altLang="zh-CN" dirty="0"/>
              <a:t>Web</a:t>
            </a:r>
            <a:r>
              <a:rPr lang="zh-CN" altLang="en-US" dirty="0"/>
              <a:t>界面在</a:t>
            </a:r>
            <a:r>
              <a:rPr lang="en-US" altLang="zh-CN" dirty="0"/>
              <a:t>1.0</a:t>
            </a:r>
            <a:r>
              <a:rPr lang="zh-CN" altLang="en-US" dirty="0"/>
              <a:t>之前的版本默认使用端口</a:t>
            </a:r>
            <a:r>
              <a:rPr lang="en-US" altLang="zh-CN" dirty="0"/>
              <a:t>60030</a:t>
            </a:r>
            <a:r>
              <a:rPr lang="zh-CN" altLang="en-US" dirty="0"/>
              <a:t>，</a:t>
            </a:r>
            <a:r>
              <a:rPr lang="en-US" altLang="zh-CN" dirty="0"/>
              <a:t>1.0</a:t>
            </a:r>
            <a:r>
              <a:rPr lang="zh-CN" altLang="en-US" dirty="0"/>
              <a:t>之后版本默认使用端口</a:t>
            </a:r>
            <a:r>
              <a:rPr lang="en-US" altLang="zh-CN" dirty="0"/>
              <a:t>16030</a:t>
            </a:r>
            <a:r>
              <a:rPr lang="zh-CN" altLang="en-US" dirty="0"/>
              <a:t>在网页上显示基本信息。端口可以在文件</a:t>
            </a:r>
            <a:r>
              <a:rPr lang="en-US" altLang="zh-CN" dirty="0"/>
              <a:t>hbase-site.xml</a:t>
            </a:r>
            <a:r>
              <a:rPr lang="zh-CN" altLang="en-US" dirty="0"/>
              <a:t>中配置，主节点和从节点的端口对应属性名称分别为</a:t>
            </a:r>
            <a:r>
              <a:rPr lang="en-US" altLang="zh-CN" dirty="0" err="1"/>
              <a:t>hbase.master.info.port</a:t>
            </a:r>
            <a:r>
              <a:rPr lang="zh-CN" altLang="en-US" dirty="0"/>
              <a:t>和</a:t>
            </a:r>
            <a:r>
              <a:rPr lang="en-US" altLang="zh-CN" dirty="0" err="1"/>
              <a:t>hbase.regionserver.info.port</a:t>
            </a:r>
            <a:r>
              <a:rPr lang="zh-CN" altLang="en-US" dirty="0"/>
              <a:t>。</a:t>
            </a:r>
          </a:p>
          <a:p>
            <a:r>
              <a:rPr lang="en-US" altLang="zh-CN" dirty="0"/>
              <a:t>HBase</a:t>
            </a:r>
            <a:r>
              <a:rPr lang="zh-CN" altLang="en-US" dirty="0"/>
              <a:t>集群主节点的</a:t>
            </a:r>
            <a:r>
              <a:rPr lang="en-US" altLang="zh-CN" dirty="0"/>
              <a:t>Web UI</a:t>
            </a:r>
            <a:r>
              <a:rPr lang="zh-CN" altLang="en-US" dirty="0"/>
              <a:t>地址为</a:t>
            </a:r>
            <a:r>
              <a:rPr lang="en-US" altLang="zh-CN" dirty="0"/>
              <a:t>http://HMasterIP:16010</a:t>
            </a:r>
            <a:r>
              <a:rPr lang="zh-CN" altLang="en-US" dirty="0"/>
              <a:t>，</a:t>
            </a:r>
            <a:r>
              <a:rPr lang="en-US" altLang="zh-CN" dirty="0"/>
              <a:t>HBase</a:t>
            </a:r>
            <a:r>
              <a:rPr lang="zh-CN" altLang="en-US" dirty="0"/>
              <a:t>集群从节点的</a:t>
            </a:r>
            <a:r>
              <a:rPr lang="en-US" altLang="zh-CN" dirty="0"/>
              <a:t>Web UI</a:t>
            </a:r>
            <a:r>
              <a:rPr lang="zh-CN" altLang="en-US" dirty="0"/>
              <a:t>地址为</a:t>
            </a:r>
            <a:r>
              <a:rPr lang="en-US" altLang="zh-CN" dirty="0"/>
              <a:t>http://HRegionServerIP:16030</a:t>
            </a:r>
            <a:r>
              <a:rPr lang="zh-CN" altLang="en-US" dirty="0"/>
              <a:t>。</a:t>
            </a:r>
            <a:r>
              <a:rPr lang="en-US" altLang="zh-CN" dirty="0"/>
              <a:t>HBase</a:t>
            </a:r>
            <a:r>
              <a:rPr lang="zh-CN" altLang="en-US" dirty="0"/>
              <a:t>主节点</a:t>
            </a:r>
            <a:r>
              <a:rPr lang="en-US" altLang="zh-CN" dirty="0"/>
              <a:t>Web UI</a:t>
            </a:r>
            <a:r>
              <a:rPr lang="zh-CN" altLang="en-US" dirty="0"/>
              <a:t>界面显示</a:t>
            </a:r>
            <a:r>
              <a:rPr lang="en-US" altLang="zh-CN" dirty="0"/>
              <a:t>Master</a:t>
            </a:r>
            <a:r>
              <a:rPr lang="zh-CN" altLang="en-US" dirty="0"/>
              <a:t>各种信息，包括</a:t>
            </a:r>
            <a:r>
              <a:rPr lang="en-US" altLang="zh-CN" dirty="0"/>
              <a:t>Region Servers</a:t>
            </a:r>
            <a:r>
              <a:rPr lang="zh-CN" altLang="en-US" dirty="0"/>
              <a:t>、</a:t>
            </a:r>
            <a:r>
              <a:rPr lang="en-US" altLang="zh-CN" dirty="0"/>
              <a:t>Backup Masters</a:t>
            </a:r>
            <a:r>
              <a:rPr lang="zh-CN" altLang="en-US" dirty="0"/>
              <a:t>、</a:t>
            </a:r>
            <a:r>
              <a:rPr lang="en-US" altLang="zh-CN" dirty="0"/>
              <a:t>Tables</a:t>
            </a:r>
            <a:r>
              <a:rPr lang="zh-CN" altLang="en-US" dirty="0"/>
              <a:t>、</a:t>
            </a:r>
            <a:r>
              <a:rPr lang="en-US" altLang="zh-CN" dirty="0"/>
              <a:t>Tasks</a:t>
            </a:r>
            <a:r>
              <a:rPr lang="zh-CN" altLang="en-US" dirty="0"/>
              <a:t>、</a:t>
            </a:r>
            <a:r>
              <a:rPr lang="en-US" altLang="zh-CN" dirty="0"/>
              <a:t>Software Attributes</a:t>
            </a:r>
            <a:r>
              <a:rPr lang="zh-CN" altLang="en-US" dirty="0"/>
              <a:t>。</a:t>
            </a:r>
          </a:p>
        </p:txBody>
      </p:sp>
    </p:spTree>
    <p:extLst>
      <p:ext uri="{BB962C8B-B14F-4D97-AF65-F5344CB8AC3E}">
        <p14:creationId xmlns:p14="http://schemas.microsoft.com/office/powerpoint/2010/main" val="1347562110"/>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FA37E-AA05-4CC6-A66C-3C055B029AC5}"/>
              </a:ext>
            </a:extLst>
          </p:cNvPr>
          <p:cNvSpPr>
            <a:spLocks noGrp="1"/>
          </p:cNvSpPr>
          <p:nvPr>
            <p:ph type="title"/>
          </p:nvPr>
        </p:nvSpPr>
        <p:spPr/>
        <p:txBody>
          <a:bodyPr/>
          <a:lstStyle/>
          <a:p>
            <a:r>
              <a:rPr lang="en-US" altLang="zh-CN" dirty="0"/>
              <a:t>HBase</a:t>
            </a:r>
            <a:r>
              <a:rPr lang="zh-CN" altLang="en-US" dirty="0"/>
              <a:t>集群主节点</a:t>
            </a:r>
            <a:r>
              <a:rPr lang="en-US" altLang="zh-CN" dirty="0"/>
              <a:t>Web UI</a:t>
            </a:r>
            <a:r>
              <a:rPr lang="zh-CN" altLang="en-US" dirty="0"/>
              <a:t>运行效果图</a:t>
            </a:r>
          </a:p>
        </p:txBody>
      </p:sp>
      <p:pic>
        <p:nvPicPr>
          <p:cNvPr id="4" name="内容占位符 3">
            <a:extLst>
              <a:ext uri="{FF2B5EF4-FFF2-40B4-BE49-F238E27FC236}">
                <a16:creationId xmlns:a16="http://schemas.microsoft.com/office/drawing/2014/main" id="{B0FE354C-AFA6-413F-B162-056DB8F02EA4}"/>
              </a:ext>
            </a:extLst>
          </p:cNvPr>
          <p:cNvPicPr>
            <a:picLocks noGrp="1"/>
          </p:cNvPicPr>
          <p:nvPr>
            <p:ph idx="1"/>
          </p:nvPr>
        </p:nvPicPr>
        <p:blipFill>
          <a:blip r:embed="rId2"/>
          <a:stretch>
            <a:fillRect/>
          </a:stretch>
        </p:blipFill>
        <p:spPr>
          <a:xfrm>
            <a:off x="2112909" y="1370013"/>
            <a:ext cx="4918182" cy="3262312"/>
          </a:xfrm>
          <a:prstGeom prst="rect">
            <a:avLst/>
          </a:prstGeom>
        </p:spPr>
      </p:pic>
    </p:spTree>
    <p:extLst>
      <p:ext uri="{BB962C8B-B14F-4D97-AF65-F5344CB8AC3E}">
        <p14:creationId xmlns:p14="http://schemas.microsoft.com/office/powerpoint/2010/main" val="2097377464"/>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1A55D-16C1-44D5-856B-2CBF29E577C8}"/>
              </a:ext>
            </a:extLst>
          </p:cNvPr>
          <p:cNvSpPr>
            <a:spLocks noGrp="1"/>
          </p:cNvSpPr>
          <p:nvPr>
            <p:ph type="title"/>
          </p:nvPr>
        </p:nvSpPr>
        <p:spPr/>
        <p:txBody>
          <a:bodyPr/>
          <a:lstStyle/>
          <a:p>
            <a:r>
              <a:rPr lang="en-US" altLang="zh-CN" dirty="0"/>
              <a:t>HBase</a:t>
            </a:r>
            <a:r>
              <a:rPr lang="zh-CN" altLang="zh-CN" dirty="0"/>
              <a:t>集群主节点</a:t>
            </a:r>
            <a:r>
              <a:rPr lang="en-US" altLang="zh-CN" dirty="0"/>
              <a:t>Web UI</a:t>
            </a:r>
            <a:r>
              <a:rPr lang="zh-CN" altLang="zh-CN" dirty="0"/>
              <a:t>中</a:t>
            </a:r>
            <a:r>
              <a:rPr lang="en-US" altLang="zh-CN" dirty="0"/>
              <a:t>Software Attributes</a:t>
            </a:r>
            <a:r>
              <a:rPr lang="zh-CN" altLang="zh-CN" dirty="0"/>
              <a:t>显示效果</a:t>
            </a:r>
            <a:endParaRPr lang="zh-CN" altLang="en-US" dirty="0"/>
          </a:p>
        </p:txBody>
      </p:sp>
      <p:pic>
        <p:nvPicPr>
          <p:cNvPr id="4" name="内容占位符 3">
            <a:extLst>
              <a:ext uri="{FF2B5EF4-FFF2-40B4-BE49-F238E27FC236}">
                <a16:creationId xmlns:a16="http://schemas.microsoft.com/office/drawing/2014/main" id="{A3AD095C-956F-4E3A-BEA6-6868F1692CF8}"/>
              </a:ext>
            </a:extLst>
          </p:cNvPr>
          <p:cNvPicPr>
            <a:picLocks noGrp="1"/>
          </p:cNvPicPr>
          <p:nvPr>
            <p:ph idx="1"/>
          </p:nvPr>
        </p:nvPicPr>
        <p:blipFill>
          <a:blip r:embed="rId2"/>
          <a:stretch>
            <a:fillRect/>
          </a:stretch>
        </p:blipFill>
        <p:spPr>
          <a:xfrm>
            <a:off x="2504484" y="1370013"/>
            <a:ext cx="4135032" cy="3262312"/>
          </a:xfrm>
          <a:prstGeom prst="rect">
            <a:avLst/>
          </a:prstGeom>
        </p:spPr>
      </p:pic>
    </p:spTree>
    <p:extLst>
      <p:ext uri="{BB962C8B-B14F-4D97-AF65-F5344CB8AC3E}">
        <p14:creationId xmlns:p14="http://schemas.microsoft.com/office/powerpoint/2010/main" val="1929041552"/>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3060B-D66C-443A-9D64-6AA1122B9CFB}"/>
              </a:ext>
            </a:extLst>
          </p:cNvPr>
          <p:cNvSpPr>
            <a:spLocks noGrp="1"/>
          </p:cNvSpPr>
          <p:nvPr>
            <p:ph type="title"/>
          </p:nvPr>
        </p:nvSpPr>
        <p:spPr/>
        <p:txBody>
          <a:bodyPr/>
          <a:lstStyle/>
          <a:p>
            <a:r>
              <a:rPr lang="en-US" altLang="zh-CN" dirty="0"/>
              <a:t>HBase</a:t>
            </a:r>
            <a:r>
              <a:rPr lang="zh-CN" altLang="zh-CN" dirty="0"/>
              <a:t>集群从节点</a:t>
            </a:r>
            <a:r>
              <a:rPr lang="en-US" altLang="zh-CN" dirty="0"/>
              <a:t>slave1</a:t>
            </a:r>
            <a:r>
              <a:rPr lang="zh-CN" altLang="zh-CN" dirty="0"/>
              <a:t>的</a:t>
            </a:r>
            <a:r>
              <a:rPr lang="en-US" altLang="zh-CN" dirty="0"/>
              <a:t>Web UI</a:t>
            </a:r>
            <a:r>
              <a:rPr lang="zh-CN" altLang="zh-CN" dirty="0"/>
              <a:t>运行效果图</a:t>
            </a:r>
            <a:endParaRPr lang="zh-CN" altLang="en-US" dirty="0"/>
          </a:p>
        </p:txBody>
      </p:sp>
      <p:pic>
        <p:nvPicPr>
          <p:cNvPr id="4" name="内容占位符 3">
            <a:extLst>
              <a:ext uri="{FF2B5EF4-FFF2-40B4-BE49-F238E27FC236}">
                <a16:creationId xmlns:a16="http://schemas.microsoft.com/office/drawing/2014/main" id="{D7F9719F-4032-4445-B17E-AF77950E54BC}"/>
              </a:ext>
            </a:extLst>
          </p:cNvPr>
          <p:cNvPicPr>
            <a:picLocks noGrp="1"/>
          </p:cNvPicPr>
          <p:nvPr>
            <p:ph idx="1"/>
          </p:nvPr>
        </p:nvPicPr>
        <p:blipFill>
          <a:blip r:embed="rId2"/>
          <a:stretch>
            <a:fillRect/>
          </a:stretch>
        </p:blipFill>
        <p:spPr>
          <a:xfrm>
            <a:off x="2504484" y="1370013"/>
            <a:ext cx="4135032" cy="3262312"/>
          </a:xfrm>
          <a:prstGeom prst="rect">
            <a:avLst/>
          </a:prstGeom>
        </p:spPr>
      </p:pic>
    </p:spTree>
    <p:extLst>
      <p:ext uri="{BB962C8B-B14F-4D97-AF65-F5344CB8AC3E}">
        <p14:creationId xmlns:p14="http://schemas.microsoft.com/office/powerpoint/2010/main" val="180580084"/>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4465-B64B-4BCB-9E17-EAD0CD9FDD5B}"/>
              </a:ext>
            </a:extLst>
          </p:cNvPr>
          <p:cNvSpPr>
            <a:spLocks noGrp="1"/>
          </p:cNvSpPr>
          <p:nvPr>
            <p:ph type="title"/>
          </p:nvPr>
        </p:nvSpPr>
        <p:spPr/>
        <p:txBody>
          <a:bodyPr/>
          <a:lstStyle/>
          <a:p>
            <a:r>
              <a:rPr lang="en-US" altLang="zh-CN" dirty="0"/>
              <a:t>7.7.2  HBase Shell</a:t>
            </a:r>
            <a:endParaRPr lang="zh-CN" altLang="en-US" dirty="0"/>
          </a:p>
        </p:txBody>
      </p:sp>
      <p:sp>
        <p:nvSpPr>
          <p:cNvPr id="3" name="内容占位符 2">
            <a:extLst>
              <a:ext uri="{FF2B5EF4-FFF2-40B4-BE49-F238E27FC236}">
                <a16:creationId xmlns:a16="http://schemas.microsoft.com/office/drawing/2014/main" id="{9F0A07D4-B762-434E-9938-22E50510CE34}"/>
              </a:ext>
            </a:extLst>
          </p:cNvPr>
          <p:cNvSpPr>
            <a:spLocks noGrp="1"/>
          </p:cNvSpPr>
          <p:nvPr>
            <p:ph idx="1"/>
          </p:nvPr>
        </p:nvSpPr>
        <p:spPr/>
        <p:txBody>
          <a:bodyPr/>
          <a:lstStyle/>
          <a:p>
            <a:r>
              <a:rPr lang="en-US" altLang="zh-CN" dirty="0"/>
              <a:t>$HBASE_HOME/bin</a:t>
            </a:r>
            <a:r>
              <a:rPr lang="zh-CN" altLang="zh-CN" dirty="0"/>
              <a:t>下存放有</a:t>
            </a:r>
            <a:r>
              <a:rPr lang="en-US" altLang="zh-CN" dirty="0"/>
              <a:t>HBase</a:t>
            </a:r>
            <a:r>
              <a:rPr lang="zh-CN" altLang="zh-CN" dirty="0"/>
              <a:t>各种命令</a:t>
            </a:r>
            <a:r>
              <a:rPr lang="zh-CN" altLang="en-US" dirty="0"/>
              <a:t>。</a:t>
            </a:r>
            <a:endParaRPr lang="en-US" altLang="zh-CN" dirty="0"/>
          </a:p>
          <a:p>
            <a:r>
              <a:rPr lang="zh-CN" altLang="zh-CN" dirty="0"/>
              <a:t>其中，</a:t>
            </a:r>
            <a:r>
              <a:rPr lang="en-US" altLang="zh-CN" dirty="0"/>
              <a:t>start-hbase.sh</a:t>
            </a:r>
            <a:r>
              <a:rPr lang="zh-CN" altLang="zh-CN" dirty="0"/>
              <a:t>用于启动</a:t>
            </a:r>
            <a:r>
              <a:rPr lang="en-US" altLang="zh-CN" dirty="0"/>
              <a:t>HBase</a:t>
            </a:r>
            <a:r>
              <a:rPr lang="zh-CN" altLang="zh-CN" dirty="0"/>
              <a:t>集群，</a:t>
            </a:r>
            <a:r>
              <a:rPr lang="en-US" altLang="zh-CN" dirty="0"/>
              <a:t>stop-hbase.sh</a:t>
            </a:r>
            <a:r>
              <a:rPr lang="zh-CN" altLang="zh-CN" dirty="0"/>
              <a:t>用于关闭</a:t>
            </a:r>
            <a:r>
              <a:rPr lang="en-US" altLang="zh-CN" dirty="0"/>
              <a:t>HBase</a:t>
            </a:r>
            <a:r>
              <a:rPr lang="zh-CN" altLang="zh-CN" dirty="0"/>
              <a:t>集群。这里，我们详细介绍一下命令行工具“</a:t>
            </a:r>
            <a:r>
              <a:rPr lang="en-US" altLang="zh-CN" dirty="0" err="1"/>
              <a:t>hbase</a:t>
            </a:r>
            <a:r>
              <a:rPr lang="en-US" altLang="zh-CN" dirty="0"/>
              <a:t> shell</a:t>
            </a:r>
            <a:r>
              <a:rPr lang="zh-CN" altLang="zh-CN" dirty="0"/>
              <a:t>”。进入</a:t>
            </a:r>
            <a:r>
              <a:rPr lang="en-US" altLang="zh-CN" dirty="0"/>
              <a:t>HBase</a:t>
            </a:r>
            <a:r>
              <a:rPr lang="zh-CN" altLang="zh-CN" dirty="0"/>
              <a:t>命令行的入口命令是“</a:t>
            </a:r>
            <a:r>
              <a:rPr lang="en-US" altLang="zh-CN" dirty="0"/>
              <a:t>bin/</a:t>
            </a:r>
            <a:r>
              <a:rPr lang="en-US" altLang="zh-CN" dirty="0" err="1"/>
              <a:t>hbase</a:t>
            </a:r>
            <a:r>
              <a:rPr lang="en-US" altLang="zh-CN" dirty="0"/>
              <a:t> shell</a:t>
            </a:r>
            <a:r>
              <a:rPr lang="zh-CN" altLang="zh-CN" dirty="0"/>
              <a:t>”，进入后输入命令“</a:t>
            </a:r>
            <a:r>
              <a:rPr lang="en-US" altLang="zh-CN" dirty="0"/>
              <a:t>help</a:t>
            </a:r>
            <a:r>
              <a:rPr lang="zh-CN" altLang="zh-CN" dirty="0"/>
              <a:t>”可以查看</a:t>
            </a:r>
            <a:r>
              <a:rPr lang="en-US" altLang="zh-CN" dirty="0"/>
              <a:t>HBase Shell</a:t>
            </a:r>
            <a:r>
              <a:rPr lang="zh-CN" altLang="zh-CN" dirty="0"/>
              <a:t>命令的帮助信息。</a:t>
            </a:r>
          </a:p>
        </p:txBody>
      </p:sp>
      <p:pic>
        <p:nvPicPr>
          <p:cNvPr id="4" name="图片 3">
            <a:extLst>
              <a:ext uri="{FF2B5EF4-FFF2-40B4-BE49-F238E27FC236}">
                <a16:creationId xmlns:a16="http://schemas.microsoft.com/office/drawing/2014/main" id="{36B9CB80-AC5F-4223-B842-8C99E8625545}"/>
              </a:ext>
            </a:extLst>
          </p:cNvPr>
          <p:cNvPicPr/>
          <p:nvPr/>
        </p:nvPicPr>
        <p:blipFill rotWithShape="1">
          <a:blip r:embed="rId2"/>
          <a:srcRect t="13266" b="42518"/>
          <a:stretch/>
        </p:blipFill>
        <p:spPr bwMode="auto">
          <a:xfrm>
            <a:off x="1934845" y="3146426"/>
            <a:ext cx="5274310" cy="1587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644106"/>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4465-B64B-4BCB-9E17-EAD0CD9FDD5B}"/>
              </a:ext>
            </a:extLst>
          </p:cNvPr>
          <p:cNvSpPr>
            <a:spLocks noGrp="1"/>
          </p:cNvSpPr>
          <p:nvPr>
            <p:ph type="title"/>
          </p:nvPr>
        </p:nvSpPr>
        <p:spPr/>
        <p:txBody>
          <a:bodyPr/>
          <a:lstStyle/>
          <a:p>
            <a:r>
              <a:rPr lang="en-US" altLang="zh-CN" dirty="0"/>
              <a:t>HBase Shell</a:t>
            </a:r>
            <a:r>
              <a:rPr lang="zh-CN" altLang="en-US" dirty="0"/>
              <a:t>命令</a:t>
            </a:r>
          </a:p>
        </p:txBody>
      </p:sp>
      <p:graphicFrame>
        <p:nvGraphicFramePr>
          <p:cNvPr id="5" name="内容占位符 4">
            <a:extLst>
              <a:ext uri="{FF2B5EF4-FFF2-40B4-BE49-F238E27FC236}">
                <a16:creationId xmlns:a16="http://schemas.microsoft.com/office/drawing/2014/main" id="{C12B71F6-DC19-4C07-A069-26576C214973}"/>
              </a:ext>
            </a:extLst>
          </p:cNvPr>
          <p:cNvGraphicFramePr>
            <a:graphicFrameLocks noGrp="1"/>
          </p:cNvGraphicFramePr>
          <p:nvPr>
            <p:ph idx="1"/>
            <p:extLst>
              <p:ext uri="{D42A27DB-BD31-4B8C-83A1-F6EECF244321}">
                <p14:modId xmlns:p14="http://schemas.microsoft.com/office/powerpoint/2010/main" val="2610640600"/>
              </p:ext>
            </p:extLst>
          </p:nvPr>
        </p:nvGraphicFramePr>
        <p:xfrm>
          <a:off x="628650" y="977766"/>
          <a:ext cx="7886700" cy="3791800"/>
        </p:xfrm>
        <a:graphic>
          <a:graphicData uri="http://schemas.openxmlformats.org/drawingml/2006/table">
            <a:tbl>
              <a:tblPr firstRow="1" firstCol="1" bandRow="1">
                <a:tableStyleId>{5C22544A-7EE6-4342-B048-85BDC9FD1C3A}</a:tableStyleId>
              </a:tblPr>
              <a:tblGrid>
                <a:gridCol w="1343287">
                  <a:extLst>
                    <a:ext uri="{9D8B030D-6E8A-4147-A177-3AD203B41FA5}">
                      <a16:colId xmlns:a16="http://schemas.microsoft.com/office/drawing/2014/main" val="469366469"/>
                    </a:ext>
                  </a:extLst>
                </a:gridCol>
                <a:gridCol w="6543413">
                  <a:extLst>
                    <a:ext uri="{9D8B030D-6E8A-4147-A177-3AD203B41FA5}">
                      <a16:colId xmlns:a16="http://schemas.microsoft.com/office/drawing/2014/main" val="2473212609"/>
                    </a:ext>
                  </a:extLst>
                </a:gridCol>
              </a:tblGrid>
              <a:tr h="116511">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组名</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包含命令</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54731606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general</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processlist, status, table_help, version, whoami</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490401538"/>
                  </a:ext>
                </a:extLst>
              </a:tr>
              <a:tr h="34953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ddl</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alter, alter_async, alter_status, create, describe, disable, disable_all, drop, drop_all, enable, enable_all, exists, get_table, is_disabled, is_enabled, list, list_regions, locate_region, show_filters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190315559"/>
                  </a:ext>
                </a:extLst>
              </a:tr>
              <a:tr h="23302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namespace</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alter_namespace, create_namespace, describe_namespace, drop_namespace, list_namespace, list_namespace_tables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850564183"/>
                  </a:ext>
                </a:extLst>
              </a:tr>
              <a:tr h="233022">
                <a:tc>
                  <a:txBody>
                    <a:bodyPr/>
                    <a:lstStyle/>
                    <a:p>
                      <a:pPr algn="l">
                        <a:spcAft>
                          <a:spcPts val="0"/>
                        </a:spcAft>
                      </a:pPr>
                      <a:r>
                        <a:rPr lang="en-US" sz="1000" kern="0" dirty="0" err="1">
                          <a:effectLst/>
                          <a:latin typeface="微软雅黑" panose="020B0503020204020204" pitchFamily="34" charset="-122"/>
                          <a:ea typeface="微软雅黑" panose="020B0503020204020204" pitchFamily="34" charset="-122"/>
                        </a:rPr>
                        <a:t>dml</a:t>
                      </a:r>
                      <a:endParaRPr lang="zh-CN" sz="1000" kern="100" dirty="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append, count, delete, deleteall, get, get_counter, get_splits, incr, put, scan, truncate, truncate_preserve</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12563719"/>
                  </a:ext>
                </a:extLst>
              </a:tr>
              <a:tr h="69906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tools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assign, balance_switch, balancer, balancer_enabled, catalogjanitor_enabled, catalogjanitor_run, catalogjanitor_switch, cleaner_chore_enabled, cleaner_chore_run, cleaner_chore_switch, clear_deadservers, close_region, compact, compact_rs, compaction_state, flush, is_in_maintenance_mode, list_deadservers, major_compact, merge_region, move, normalize, normalizer_enabled, normalizer_switch, split, splitormerge_enabled, splitormerge_switch, trace, unassign, wal_roll, zk_dump</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51866532"/>
                  </a:ext>
                </a:extLst>
              </a:tr>
              <a:tr h="46604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replication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add_peer, append_peer_tableCFs, disable_peer, disable_table_replication, enable_peer, enable_table_replication, get_peer_config, list_peer_configs, list_peers, list_replicated_tables, remove_peer, remove_peer_tableCFs, set_peer_bandwidth, set_peer_tableCFs, show_peer_tableCFs, update_peer_config</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759130936"/>
                  </a:ext>
                </a:extLst>
              </a:tr>
              <a:tr h="23302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snapshots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clone_snapshot, delete_all_snapshot, delete_snapshot, delete_table_snapshots, list_snapshots, list_table_snapshots, restore_snapshot, snapshot</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23310763"/>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configuration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update_all_config, update_config</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3389612433"/>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security</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grant, list_security_capabilities, revoke, user_permission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43823545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procedures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abort_procedure, list_procedures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9025199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visibility labels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add_labels, clear_auths, get_auths, list_labels, set_auths, set_visibility</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659471141"/>
                  </a:ext>
                </a:extLst>
              </a:tr>
              <a:tr h="34953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rsgroup</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dirty="0" err="1">
                          <a:effectLst/>
                          <a:latin typeface="微软雅黑" panose="020B0503020204020204" pitchFamily="34" charset="-122"/>
                          <a:ea typeface="微软雅黑" panose="020B0503020204020204" pitchFamily="34" charset="-122"/>
                        </a:rPr>
                        <a:t>add_rsgroup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balance_rsgroup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get_server_rsgroup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get_table_rsgroup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list_rsgroups</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move_servers_rsgroup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move_servers_tables_rsgroup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move_tables_rsgroup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remove_rsgroup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remove_servers_rsgroup</a:t>
                      </a:r>
                      <a:endParaRPr lang="zh-CN" sz="1000" kern="100" dirty="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156437537"/>
                  </a:ext>
                </a:extLst>
              </a:tr>
            </a:tbl>
          </a:graphicData>
        </a:graphic>
      </p:graphicFrame>
    </p:spTree>
    <p:extLst>
      <p:ext uri="{BB962C8B-B14F-4D97-AF65-F5344CB8AC3E}">
        <p14:creationId xmlns:p14="http://schemas.microsoft.com/office/powerpoint/2010/main" val="1256639880"/>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6B1BB-1142-4C69-A7BF-A5AB69C517F7}"/>
              </a:ext>
            </a:extLst>
          </p:cNvPr>
          <p:cNvSpPr>
            <a:spLocks noGrp="1"/>
          </p:cNvSpPr>
          <p:nvPr>
            <p:ph type="title"/>
          </p:nvPr>
        </p:nvSpPr>
        <p:spPr/>
        <p:txBody>
          <a:bodyPr/>
          <a:lstStyle/>
          <a:p>
            <a:r>
              <a:rPr lang="en-US" altLang="zh-CN" dirty="0"/>
              <a:t>7.7.2  HBase Shell</a:t>
            </a:r>
            <a:endParaRPr lang="zh-CN" altLang="en-US" dirty="0"/>
          </a:p>
        </p:txBody>
      </p:sp>
      <p:sp>
        <p:nvSpPr>
          <p:cNvPr id="3" name="内容占位符 2">
            <a:extLst>
              <a:ext uri="{FF2B5EF4-FFF2-40B4-BE49-F238E27FC236}">
                <a16:creationId xmlns:a16="http://schemas.microsoft.com/office/drawing/2014/main" id="{63D8CA63-AF4B-4FC4-8AD6-E2FD6D0D39DC}"/>
              </a:ext>
            </a:extLst>
          </p:cNvPr>
          <p:cNvSpPr>
            <a:spLocks noGrp="1"/>
          </p:cNvSpPr>
          <p:nvPr>
            <p:ph idx="1"/>
          </p:nvPr>
        </p:nvSpPr>
        <p:spPr/>
        <p:txBody>
          <a:bodyPr>
            <a:normAutofit fontScale="92500" lnSpcReduction="10000"/>
          </a:bodyPr>
          <a:lstStyle/>
          <a:p>
            <a:r>
              <a:rPr lang="zh-CN" altLang="zh-CN" dirty="0"/>
              <a:t>和关系数据库类似，</a:t>
            </a:r>
            <a:r>
              <a:rPr lang="en-US" altLang="zh-CN" dirty="0"/>
              <a:t>HBase</a:t>
            </a:r>
            <a:r>
              <a:rPr lang="zh-CN" altLang="zh-CN" dirty="0"/>
              <a:t>的表也可以进行增删改查操作。类似于数据库名称，</a:t>
            </a:r>
            <a:r>
              <a:rPr lang="en-US" altLang="zh-CN" dirty="0"/>
              <a:t>HBase</a:t>
            </a:r>
            <a:r>
              <a:rPr lang="zh-CN" altLang="en-US" dirty="0"/>
              <a:t>使用</a:t>
            </a:r>
            <a:r>
              <a:rPr lang="en-US" altLang="zh-CN" dirty="0"/>
              <a:t>Namespace</a:t>
            </a:r>
            <a:r>
              <a:rPr lang="zh-CN" altLang="en-US" dirty="0"/>
              <a:t>的概念，可以指定表空间创建表，也可以直接创建表，进入</a:t>
            </a:r>
            <a:r>
              <a:rPr lang="en-US" altLang="zh-CN" dirty="0"/>
              <a:t>default</a:t>
            </a:r>
            <a:r>
              <a:rPr lang="zh-CN" altLang="en-US" dirty="0"/>
              <a:t>表空间。</a:t>
            </a:r>
            <a:r>
              <a:rPr lang="en-US" altLang="zh-CN" dirty="0"/>
              <a:t>HBase</a:t>
            </a:r>
            <a:r>
              <a:rPr lang="zh-CN" altLang="en-US" dirty="0"/>
              <a:t>支持的四类主要数据操作包括以下几个。</a:t>
            </a:r>
          </a:p>
          <a:p>
            <a:pPr lvl="1"/>
            <a:r>
              <a:rPr lang="zh-CN" altLang="en-US" dirty="0"/>
              <a:t>（</a:t>
            </a:r>
            <a:r>
              <a:rPr lang="en-US" altLang="zh-CN" dirty="0"/>
              <a:t>1</a:t>
            </a:r>
            <a:r>
              <a:rPr lang="zh-CN" altLang="en-US" dirty="0"/>
              <a:t>）</a:t>
            </a:r>
            <a:r>
              <a:rPr lang="en-US" altLang="zh-CN" dirty="0"/>
              <a:t>put</a:t>
            </a:r>
            <a:r>
              <a:rPr lang="zh-CN" altLang="en-US" dirty="0"/>
              <a:t>：增加一行，修改一行。</a:t>
            </a:r>
          </a:p>
          <a:p>
            <a:pPr lvl="1"/>
            <a:r>
              <a:rPr lang="zh-CN" altLang="en-US" dirty="0"/>
              <a:t>（</a:t>
            </a:r>
            <a:r>
              <a:rPr lang="en-US" altLang="zh-CN" dirty="0"/>
              <a:t>2</a:t>
            </a:r>
            <a:r>
              <a:rPr lang="zh-CN" altLang="en-US" dirty="0"/>
              <a:t>）</a:t>
            </a:r>
            <a:r>
              <a:rPr lang="en-US" altLang="zh-CN" dirty="0"/>
              <a:t>delete</a:t>
            </a:r>
            <a:r>
              <a:rPr lang="zh-CN" altLang="en-US" dirty="0"/>
              <a:t>：删除一行，删除指定列族，删除指定</a:t>
            </a:r>
            <a:r>
              <a:rPr lang="en-US" altLang="zh-CN" dirty="0"/>
              <a:t>column</a:t>
            </a:r>
            <a:r>
              <a:rPr lang="zh-CN" altLang="en-US" dirty="0"/>
              <a:t>的多个版本，删除指定</a:t>
            </a:r>
            <a:r>
              <a:rPr lang="en-US" altLang="zh-CN" dirty="0"/>
              <a:t>column</a:t>
            </a:r>
            <a:r>
              <a:rPr lang="zh-CN" altLang="en-US" dirty="0"/>
              <a:t>的指定版本等。</a:t>
            </a:r>
          </a:p>
          <a:p>
            <a:pPr lvl="1"/>
            <a:r>
              <a:rPr lang="zh-CN" altLang="en-US" dirty="0"/>
              <a:t>（</a:t>
            </a:r>
            <a:r>
              <a:rPr lang="en-US" altLang="zh-CN" dirty="0"/>
              <a:t>3</a:t>
            </a:r>
            <a:r>
              <a:rPr lang="zh-CN" altLang="en-US" dirty="0"/>
              <a:t>）</a:t>
            </a:r>
            <a:r>
              <a:rPr lang="en-US" altLang="zh-CN" dirty="0"/>
              <a:t>get</a:t>
            </a:r>
            <a:r>
              <a:rPr lang="zh-CN" altLang="en-US" dirty="0"/>
              <a:t>：获取指定行的所有信息，获取指定行和指定列族的所有</a:t>
            </a:r>
            <a:r>
              <a:rPr lang="en-US" altLang="zh-CN" dirty="0"/>
              <a:t>column</a:t>
            </a:r>
            <a:r>
              <a:rPr lang="zh-CN" altLang="en-US" dirty="0"/>
              <a:t>，获取指定</a:t>
            </a:r>
            <a:r>
              <a:rPr lang="en-US" altLang="zh-CN" dirty="0"/>
              <a:t>column</a:t>
            </a:r>
            <a:r>
              <a:rPr lang="zh-CN" altLang="en-US" dirty="0"/>
              <a:t>，获取指定</a:t>
            </a:r>
            <a:r>
              <a:rPr lang="en-US" altLang="zh-CN" dirty="0"/>
              <a:t>column</a:t>
            </a:r>
            <a:r>
              <a:rPr lang="zh-CN" altLang="en-US" dirty="0"/>
              <a:t>的几个版本，获取指定</a:t>
            </a:r>
            <a:r>
              <a:rPr lang="en-US" altLang="zh-CN" dirty="0"/>
              <a:t>column</a:t>
            </a:r>
            <a:r>
              <a:rPr lang="zh-CN" altLang="en-US" dirty="0"/>
              <a:t>的指定版本等。</a:t>
            </a:r>
          </a:p>
          <a:p>
            <a:pPr lvl="1"/>
            <a:r>
              <a:rPr lang="zh-CN" altLang="en-US" dirty="0"/>
              <a:t>（</a:t>
            </a:r>
            <a:r>
              <a:rPr lang="en-US" altLang="zh-CN" dirty="0"/>
              <a:t>4</a:t>
            </a:r>
            <a:r>
              <a:rPr lang="zh-CN" altLang="en-US" dirty="0"/>
              <a:t>）</a:t>
            </a:r>
            <a:r>
              <a:rPr lang="en-US" altLang="zh-CN" dirty="0"/>
              <a:t>scan</a:t>
            </a:r>
            <a:r>
              <a:rPr lang="zh-CN" altLang="en-US" dirty="0"/>
              <a:t>：获取所有行，获取指定行键范围的行，获取从某行开始的几行，获取满足过滤条件的行等。</a:t>
            </a:r>
          </a:p>
        </p:txBody>
      </p:sp>
    </p:spTree>
    <p:extLst>
      <p:ext uri="{BB962C8B-B14F-4D97-AF65-F5344CB8AC3E}">
        <p14:creationId xmlns:p14="http://schemas.microsoft.com/office/powerpoint/2010/main" val="3599168485"/>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0FFA-16DD-44B1-87A8-BA7029737D6A}"/>
              </a:ext>
            </a:extLst>
          </p:cNvPr>
          <p:cNvSpPr>
            <a:spLocks noGrp="1"/>
          </p:cNvSpPr>
          <p:nvPr>
            <p:ph type="title"/>
          </p:nvPr>
        </p:nvSpPr>
        <p:spPr/>
        <p:txBody>
          <a:bodyPr/>
          <a:lstStyle/>
          <a:p>
            <a:r>
              <a:rPr lang="en-US" altLang="zh-CN" dirty="0"/>
              <a:t>7.7.2  HBase Shell</a:t>
            </a:r>
            <a:endParaRPr lang="zh-CN" altLang="en-US" dirty="0"/>
          </a:p>
        </p:txBody>
      </p:sp>
      <p:sp>
        <p:nvSpPr>
          <p:cNvPr id="3" name="内容占位符 2">
            <a:extLst>
              <a:ext uri="{FF2B5EF4-FFF2-40B4-BE49-F238E27FC236}">
                <a16:creationId xmlns:a16="http://schemas.microsoft.com/office/drawing/2014/main" id="{96F49178-B5FB-4048-BDBC-2AF18358F34E}"/>
              </a:ext>
            </a:extLst>
          </p:cNvPr>
          <p:cNvSpPr>
            <a:spLocks noGrp="1"/>
          </p:cNvSpPr>
          <p:nvPr>
            <p:ph idx="1"/>
          </p:nvPr>
        </p:nvSpPr>
        <p:spPr/>
        <p:txBody>
          <a:bodyPr/>
          <a:lstStyle/>
          <a:p>
            <a:r>
              <a:rPr lang="zh-CN" altLang="zh-CN" dirty="0"/>
              <a:t>使用</a:t>
            </a:r>
            <a:r>
              <a:rPr lang="en-US" altLang="zh-CN" dirty="0"/>
              <a:t>HBase Shell</a:t>
            </a:r>
            <a:r>
              <a:rPr lang="zh-CN" altLang="zh-CN" dirty="0"/>
              <a:t>命令时，参数需要遵守以下规则。</a:t>
            </a:r>
          </a:p>
          <a:p>
            <a:pPr lvl="1"/>
            <a:r>
              <a:rPr lang="zh-CN" altLang="zh-CN" dirty="0"/>
              <a:t>（</a:t>
            </a:r>
            <a:r>
              <a:rPr lang="en-US" altLang="zh-CN" dirty="0"/>
              <a:t>1</a:t>
            </a:r>
            <a:r>
              <a:rPr lang="zh-CN" altLang="zh-CN" dirty="0"/>
              <a:t>）</a:t>
            </a:r>
            <a:r>
              <a:rPr lang="en-US" altLang="zh-CN" dirty="0"/>
              <a:t>HBase</a:t>
            </a:r>
            <a:r>
              <a:rPr lang="zh-CN" altLang="zh-CN" dirty="0"/>
              <a:t>中输入的表名、列名等参数，应以单引号或者双引号将名称包围。</a:t>
            </a:r>
            <a:r>
              <a:rPr lang="en-US" altLang="zh-CN" dirty="0"/>
              <a:t>HBase</a:t>
            </a:r>
            <a:r>
              <a:rPr lang="zh-CN" altLang="zh-CN" dirty="0"/>
              <a:t>输入或输出的数值类型数据支持十进制、八进制、和十六进制，需要使用双引号包围起来。</a:t>
            </a:r>
          </a:p>
          <a:p>
            <a:pPr lvl="1"/>
            <a:r>
              <a:rPr lang="zh-CN" altLang="zh-CN" dirty="0"/>
              <a:t>（</a:t>
            </a:r>
            <a:r>
              <a:rPr lang="en-US" altLang="zh-CN" dirty="0"/>
              <a:t>2</a:t>
            </a:r>
            <a:r>
              <a:rPr lang="zh-CN" altLang="zh-CN" dirty="0"/>
              <a:t>）</a:t>
            </a:r>
            <a:r>
              <a:rPr lang="en-US" altLang="zh-CN" dirty="0"/>
              <a:t>HBase</a:t>
            </a:r>
            <a:r>
              <a:rPr lang="zh-CN" altLang="zh-CN" dirty="0"/>
              <a:t>的</a:t>
            </a:r>
            <a:r>
              <a:rPr lang="en-US" altLang="zh-CN" dirty="0"/>
              <a:t>Shell</a:t>
            </a:r>
            <a:r>
              <a:rPr lang="zh-CN" altLang="zh-CN" dirty="0"/>
              <a:t>命令中的多个参数需要使用逗号分隔。</a:t>
            </a:r>
          </a:p>
          <a:p>
            <a:pPr lvl="1"/>
            <a:r>
              <a:rPr lang="zh-CN" altLang="zh-CN" dirty="0"/>
              <a:t>（</a:t>
            </a:r>
            <a:r>
              <a:rPr lang="en-US" altLang="zh-CN" dirty="0"/>
              <a:t>3</a:t>
            </a:r>
            <a:r>
              <a:rPr lang="zh-CN" altLang="zh-CN" dirty="0"/>
              <a:t>）输入键值对形式的参数时，需要采用</a:t>
            </a:r>
            <a:r>
              <a:rPr lang="en-US" altLang="zh-CN" dirty="0"/>
              <a:t>Ruby</a:t>
            </a:r>
            <a:r>
              <a:rPr lang="zh-CN" altLang="zh-CN" dirty="0"/>
              <a:t>哈希值输入形式，例如：</a:t>
            </a:r>
            <a:r>
              <a:rPr lang="en-US" altLang="zh-CN" dirty="0"/>
              <a:t>{ 'key1' =&gt; 'value1', 'key2' =&gt; 'value2', … }</a:t>
            </a:r>
            <a:r>
              <a:rPr lang="zh-CN" altLang="zh-CN" dirty="0"/>
              <a:t>。</a:t>
            </a:r>
          </a:p>
        </p:txBody>
      </p:sp>
    </p:spTree>
    <p:extLst>
      <p:ext uri="{BB962C8B-B14F-4D97-AF65-F5344CB8AC3E}">
        <p14:creationId xmlns:p14="http://schemas.microsoft.com/office/powerpoint/2010/main" val="82916767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59DFB-8D2B-46C4-AC90-95C64D2556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E77365-1634-445F-9BF0-D33068E8FCED}"/>
              </a:ext>
            </a:extLst>
          </p:cNvPr>
          <p:cNvSpPr>
            <a:spLocks noGrp="1"/>
          </p:cNvSpPr>
          <p:nvPr>
            <p:ph idx="1"/>
          </p:nvPr>
        </p:nvSpPr>
        <p:spPr/>
        <p:txBody>
          <a:bodyPr/>
          <a:lstStyle/>
          <a:p>
            <a:endParaRPr lang="zh-CN" altLang="en-US" dirty="0"/>
          </a:p>
        </p:txBody>
      </p:sp>
      <p:pic>
        <p:nvPicPr>
          <p:cNvPr id="4" name="Picture 2" descr="https://pic3.zhimg.com/4b3ef79f6def6d9fc6b6cc76154dceb6_r.jpg">
            <a:extLst>
              <a:ext uri="{FF2B5EF4-FFF2-40B4-BE49-F238E27FC236}">
                <a16:creationId xmlns:a16="http://schemas.microsoft.com/office/drawing/2014/main" id="{E6882BBD-2AFB-4C9C-B6FE-2611DDEDF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390" b="2721"/>
          <a:stretch>
            <a:fillRect/>
          </a:stretch>
        </p:blipFill>
        <p:spPr bwMode="auto">
          <a:xfrm>
            <a:off x="1619672" y="123478"/>
            <a:ext cx="6239272" cy="463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617294"/>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77500" lnSpcReduction="20000"/>
          </a:bodyPr>
          <a:lstStyle/>
          <a:p>
            <a:r>
              <a:rPr lang="zh-CN" altLang="zh-CN" dirty="0"/>
              <a:t>（</a:t>
            </a:r>
            <a:r>
              <a:rPr lang="en-US" altLang="zh-CN" dirty="0"/>
              <a:t>1</a:t>
            </a:r>
            <a:r>
              <a:rPr lang="zh-CN" altLang="zh-CN" dirty="0"/>
              <a:t>）启动</a:t>
            </a:r>
            <a:r>
              <a:rPr lang="en-US" altLang="zh-CN" dirty="0"/>
              <a:t>Shell</a:t>
            </a:r>
            <a:r>
              <a:rPr lang="zh-CN" altLang="zh-CN" dirty="0"/>
              <a:t>：</a:t>
            </a:r>
            <a:r>
              <a:rPr lang="en-US" altLang="zh-CN" dirty="0" err="1"/>
              <a:t>hbase</a:t>
            </a:r>
            <a:r>
              <a:rPr lang="en-US" altLang="zh-CN" dirty="0"/>
              <a:t> shell</a:t>
            </a:r>
            <a:endParaRPr lang="zh-CN" altLang="zh-CN" dirty="0"/>
          </a:p>
          <a:p>
            <a:pPr marL="0" indent="0">
              <a:buNone/>
            </a:pPr>
            <a:r>
              <a:rPr lang="en-US" altLang="zh-CN" i="1" dirty="0"/>
              <a:t>[</a:t>
            </a:r>
            <a:r>
              <a:rPr lang="en-US" altLang="zh-CN" i="1" dirty="0" err="1"/>
              <a:t>xuluhui@master</a:t>
            </a:r>
            <a:r>
              <a:rPr lang="en-US" altLang="zh-CN" i="1" dirty="0"/>
              <a:t> ~]$ </a:t>
            </a:r>
            <a:r>
              <a:rPr lang="en-US" altLang="zh-CN" i="1" dirty="0" err="1"/>
              <a:t>hbase</a:t>
            </a:r>
            <a:r>
              <a:rPr lang="en-US" altLang="zh-CN" i="1" dirty="0"/>
              <a:t> shell</a:t>
            </a:r>
            <a:endParaRPr lang="zh-CN" altLang="zh-CN" i="1" dirty="0"/>
          </a:p>
          <a:p>
            <a:r>
              <a:rPr lang="zh-CN" altLang="zh-CN" dirty="0"/>
              <a:t>（</a:t>
            </a:r>
            <a:r>
              <a:rPr lang="en-US" altLang="zh-CN" dirty="0"/>
              <a:t>2</a:t>
            </a:r>
            <a:r>
              <a:rPr lang="zh-CN" altLang="zh-CN" dirty="0"/>
              <a:t>）查询</a:t>
            </a:r>
            <a:r>
              <a:rPr lang="en-US" altLang="zh-CN" dirty="0"/>
              <a:t>HBase</a:t>
            </a:r>
            <a:r>
              <a:rPr lang="zh-CN" altLang="zh-CN" dirty="0"/>
              <a:t>的运行状态：</a:t>
            </a:r>
            <a:r>
              <a:rPr lang="en-US" altLang="zh-CN" dirty="0"/>
              <a:t>status</a:t>
            </a:r>
            <a:endParaRPr lang="zh-CN" altLang="zh-CN" dirty="0"/>
          </a:p>
          <a:p>
            <a:pPr marL="0" indent="0">
              <a:buNone/>
            </a:pPr>
            <a:r>
              <a:rPr lang="en-US" altLang="zh-CN" i="1" dirty="0" err="1"/>
              <a:t>hbase</a:t>
            </a:r>
            <a:r>
              <a:rPr lang="en-US" altLang="zh-CN" i="1" dirty="0"/>
              <a:t> (main) : 001:0 &gt; status</a:t>
            </a:r>
            <a:endParaRPr lang="zh-CN" altLang="zh-CN" i="1" dirty="0"/>
          </a:p>
          <a:p>
            <a:r>
              <a:rPr lang="zh-CN" altLang="zh-CN" dirty="0"/>
              <a:t>（</a:t>
            </a:r>
            <a:r>
              <a:rPr lang="en-US" altLang="zh-CN" dirty="0"/>
              <a:t>3</a:t>
            </a:r>
            <a:r>
              <a:rPr lang="zh-CN" altLang="zh-CN" dirty="0"/>
              <a:t>）获取帮助信息：</a:t>
            </a:r>
            <a:r>
              <a:rPr lang="en-US" altLang="zh-CN" dirty="0"/>
              <a:t>help</a:t>
            </a:r>
            <a:r>
              <a:rPr lang="zh-CN" altLang="zh-CN" dirty="0"/>
              <a:t>，不带任何参数时，执行后会输出</a:t>
            </a:r>
            <a:r>
              <a:rPr lang="en-US" altLang="zh-CN" dirty="0"/>
              <a:t>Shell</a:t>
            </a:r>
            <a:r>
              <a:rPr lang="zh-CN" altLang="zh-CN" dirty="0"/>
              <a:t>支持的命令集合。</a:t>
            </a:r>
          </a:p>
          <a:p>
            <a:pPr marL="0" indent="0">
              <a:buNone/>
            </a:pPr>
            <a:r>
              <a:rPr lang="en-US" altLang="zh-CN" i="1" dirty="0" err="1"/>
              <a:t>hbase</a:t>
            </a:r>
            <a:r>
              <a:rPr lang="en-US" altLang="zh-CN" i="1" dirty="0"/>
              <a:t> (main) : 002:0 &gt; help</a:t>
            </a:r>
            <a:endParaRPr lang="zh-CN" altLang="zh-CN" i="1" dirty="0"/>
          </a:p>
          <a:p>
            <a:r>
              <a:rPr lang="zh-CN" altLang="zh-CN" dirty="0"/>
              <a:t>（</a:t>
            </a:r>
            <a:r>
              <a:rPr lang="en-US" altLang="zh-CN" dirty="0"/>
              <a:t>4</a:t>
            </a:r>
            <a:r>
              <a:rPr lang="zh-CN" altLang="zh-CN" dirty="0"/>
              <a:t>）创建</a:t>
            </a:r>
            <a:r>
              <a:rPr lang="en-US" altLang="zh-CN" dirty="0"/>
              <a:t>HBase</a:t>
            </a:r>
            <a:r>
              <a:rPr lang="zh-CN" altLang="zh-CN" dirty="0"/>
              <a:t>表，表名为</a:t>
            </a:r>
            <a:r>
              <a:rPr lang="en-US" altLang="zh-CN" dirty="0"/>
              <a:t>student</a:t>
            </a:r>
            <a:r>
              <a:rPr lang="zh-CN" altLang="zh-CN" dirty="0"/>
              <a:t>，列族名为</a:t>
            </a:r>
            <a:r>
              <a:rPr lang="en-US" altLang="zh-CN" dirty="0"/>
              <a:t>marks</a:t>
            </a:r>
            <a:r>
              <a:rPr lang="zh-CN" altLang="zh-CN" dirty="0"/>
              <a:t>。类似于关系数据库中数据定义语言</a:t>
            </a:r>
            <a:r>
              <a:rPr lang="en-US" altLang="zh-CN" dirty="0"/>
              <a:t>DDL</a:t>
            </a:r>
            <a:r>
              <a:rPr lang="zh-CN" altLang="zh-CN" dirty="0"/>
              <a:t>（</a:t>
            </a:r>
            <a:r>
              <a:rPr lang="en-US" altLang="zh-CN" dirty="0"/>
              <a:t>Data Definition Language</a:t>
            </a:r>
            <a:r>
              <a:rPr lang="zh-CN" altLang="zh-CN" dirty="0"/>
              <a:t>），</a:t>
            </a:r>
            <a:r>
              <a:rPr lang="en-US" altLang="zh-CN" dirty="0"/>
              <a:t>HBase</a:t>
            </a:r>
            <a:r>
              <a:rPr lang="zh-CN" altLang="zh-CN" dirty="0"/>
              <a:t>也提供有对应的</a:t>
            </a:r>
            <a:r>
              <a:rPr lang="en-US" altLang="zh-CN" dirty="0"/>
              <a:t>Shell</a:t>
            </a:r>
            <a:r>
              <a:rPr lang="zh-CN" altLang="zh-CN" dirty="0"/>
              <a:t>命令用于定义和修改表的结构信息，例如，创建表、查询表、删除表、修改表等。</a:t>
            </a:r>
          </a:p>
          <a:p>
            <a:pPr marL="0" indent="0">
              <a:buNone/>
            </a:pPr>
            <a:r>
              <a:rPr lang="en-US" altLang="zh-CN" i="1" dirty="0" err="1"/>
              <a:t>hbase</a:t>
            </a:r>
            <a:r>
              <a:rPr lang="en-US" altLang="zh-CN" i="1" dirty="0"/>
              <a:t> (main) : 003 : 0 &gt; CREATE 'student', 'marks'</a:t>
            </a:r>
            <a:endParaRPr lang="zh-CN" altLang="zh-CN" i="1" dirty="0"/>
          </a:p>
        </p:txBody>
      </p:sp>
    </p:spTree>
    <p:extLst>
      <p:ext uri="{BB962C8B-B14F-4D97-AF65-F5344CB8AC3E}">
        <p14:creationId xmlns:p14="http://schemas.microsoft.com/office/powerpoint/2010/main" val="4043844207"/>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55000" lnSpcReduction="20000"/>
          </a:bodyPr>
          <a:lstStyle/>
          <a:p>
            <a:r>
              <a:rPr lang="zh-CN" altLang="zh-CN" dirty="0"/>
              <a:t>（</a:t>
            </a:r>
            <a:r>
              <a:rPr lang="en-US" altLang="zh-CN" dirty="0"/>
              <a:t>5</a:t>
            </a:r>
            <a:r>
              <a:rPr lang="zh-CN" altLang="zh-CN" dirty="0"/>
              <a:t>）显示</a:t>
            </a:r>
            <a:r>
              <a:rPr lang="en-US" altLang="zh-CN" dirty="0"/>
              <a:t>HBase</a:t>
            </a:r>
            <a:r>
              <a:rPr lang="zh-CN" altLang="zh-CN" dirty="0"/>
              <a:t>中用户定义的所有数据表。</a:t>
            </a:r>
          </a:p>
          <a:p>
            <a:pPr marL="0" indent="0">
              <a:buNone/>
            </a:pPr>
            <a:r>
              <a:rPr lang="en-US" altLang="zh-CN" i="1" dirty="0" err="1"/>
              <a:t>hbase</a:t>
            </a:r>
            <a:r>
              <a:rPr lang="en-US" altLang="zh-CN" i="1" dirty="0"/>
              <a:t> (main) : 004 : 0 &gt; LIST</a:t>
            </a:r>
            <a:endParaRPr lang="zh-CN" altLang="zh-CN" i="1" dirty="0"/>
          </a:p>
          <a:p>
            <a:pPr marL="0" indent="0">
              <a:buNone/>
            </a:pPr>
            <a:r>
              <a:rPr lang="en-US" altLang="zh-CN" i="1" dirty="0"/>
              <a:t>TABLE</a:t>
            </a:r>
            <a:endParaRPr lang="zh-CN" altLang="zh-CN" i="1" dirty="0"/>
          </a:p>
          <a:p>
            <a:pPr marL="0" indent="0">
              <a:buNone/>
            </a:pPr>
            <a:r>
              <a:rPr lang="en-US" altLang="zh-CN" i="1" dirty="0"/>
              <a:t>student</a:t>
            </a:r>
            <a:endParaRPr lang="zh-CN" altLang="zh-CN" i="1" dirty="0"/>
          </a:p>
          <a:p>
            <a:pPr marL="0" indent="0">
              <a:buNone/>
            </a:pPr>
            <a:r>
              <a:rPr lang="en-US" altLang="zh-CN" i="1" dirty="0"/>
              <a:t>1 rows (s) in 0.0530 seconds</a:t>
            </a:r>
            <a:endParaRPr lang="zh-CN" altLang="zh-CN" i="1" dirty="0"/>
          </a:p>
          <a:p>
            <a:pPr marL="0" indent="0">
              <a:buNone/>
            </a:pPr>
            <a:r>
              <a:rPr lang="en-US" altLang="zh-CN" i="1" dirty="0"/>
              <a:t> </a:t>
            </a:r>
            <a:endParaRPr lang="zh-CN" altLang="zh-CN" i="1" dirty="0"/>
          </a:p>
          <a:p>
            <a:pPr marL="0" indent="0">
              <a:buNone/>
            </a:pPr>
            <a:r>
              <a:rPr lang="en-US" altLang="zh-CN" i="1" dirty="0"/>
              <a:t>=&gt; [ "student" ]</a:t>
            </a:r>
            <a:endParaRPr lang="zh-CN" altLang="zh-CN" i="1" dirty="0"/>
          </a:p>
          <a:p>
            <a:r>
              <a:rPr lang="zh-CN" altLang="zh-CN" dirty="0"/>
              <a:t>（</a:t>
            </a:r>
            <a:r>
              <a:rPr lang="en-US" altLang="zh-CN" dirty="0"/>
              <a:t>6</a:t>
            </a:r>
            <a:r>
              <a:rPr lang="zh-CN" altLang="zh-CN" dirty="0"/>
              <a:t>）查看表结构。</a:t>
            </a:r>
          </a:p>
          <a:p>
            <a:pPr marL="0" indent="0">
              <a:buNone/>
            </a:pPr>
            <a:r>
              <a:rPr lang="en-US" altLang="zh-CN" i="1" dirty="0" err="1"/>
              <a:t>hbase</a:t>
            </a:r>
            <a:r>
              <a:rPr lang="en-US" altLang="zh-CN" i="1" dirty="0"/>
              <a:t> (main) : 005:0 &gt; DESCRIBE 'student' </a:t>
            </a:r>
            <a:endParaRPr lang="zh-CN" altLang="zh-CN" i="1" dirty="0"/>
          </a:p>
          <a:p>
            <a:pPr marL="0" indent="0">
              <a:buNone/>
            </a:pPr>
            <a:r>
              <a:rPr lang="en-US" altLang="zh-CN" i="1" dirty="0"/>
              <a:t>DESCRIPTION                 ENABLED</a:t>
            </a:r>
            <a:endParaRPr lang="zh-CN" altLang="zh-CN" i="1" dirty="0"/>
          </a:p>
          <a:p>
            <a:pPr marL="0" indent="0">
              <a:buNone/>
            </a:pPr>
            <a:r>
              <a:rPr lang="en-US" altLang="zh-CN" i="1" dirty="0"/>
              <a:t>'student', { NAME =&gt; 'marks', BLOOMFILTER =&gt; 'ROW', VERSIONS =&gt; '1', IN_MEMORY =&gt; 'false true', KEEP_DELETED_CELLS =&gt; 'false', DATA_BLOCK_ENCODING =&gt; 'NONE', TTL=&gt; '2147483647', COMPRESSION =&gt; 'NONE', MIN_VERSION =&gt; '0', BLOCKCACHE =&gt; 'true', BLOCKSIZE =&gt; '65536', REPLICATION_SCORE =&gt; '0' }</a:t>
            </a:r>
            <a:endParaRPr lang="zh-CN" altLang="zh-CN" i="1" dirty="0"/>
          </a:p>
          <a:p>
            <a:pPr marL="0" indent="0">
              <a:buNone/>
            </a:pPr>
            <a:r>
              <a:rPr lang="en-US" altLang="zh-CN" i="1" dirty="0"/>
              <a:t>1 row (s) in 0.5180 seconds</a:t>
            </a:r>
            <a:endParaRPr lang="zh-CN" altLang="zh-CN" i="1" dirty="0"/>
          </a:p>
        </p:txBody>
      </p:sp>
    </p:spTree>
    <p:extLst>
      <p:ext uri="{BB962C8B-B14F-4D97-AF65-F5344CB8AC3E}">
        <p14:creationId xmlns:p14="http://schemas.microsoft.com/office/powerpoint/2010/main" val="2603806281"/>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85000" lnSpcReduction="10000"/>
          </a:bodyPr>
          <a:lstStyle/>
          <a:p>
            <a:r>
              <a:rPr lang="zh-CN" altLang="zh-CN" dirty="0"/>
              <a:t>（</a:t>
            </a:r>
            <a:r>
              <a:rPr lang="en-US" altLang="zh-CN" dirty="0"/>
              <a:t>7</a:t>
            </a:r>
            <a:r>
              <a:rPr lang="zh-CN" altLang="zh-CN" dirty="0"/>
              <a:t>）修改表结构。首先设置表为不可用状态，然后添加列族，最后删除列族，设置表为可用状态。</a:t>
            </a:r>
          </a:p>
          <a:p>
            <a:pPr marL="0" indent="0">
              <a:buNone/>
            </a:pPr>
            <a:r>
              <a:rPr lang="en-US" altLang="zh-CN" i="1" dirty="0" err="1"/>
              <a:t>hbase</a:t>
            </a:r>
            <a:r>
              <a:rPr lang="en-US" altLang="zh-CN" i="1" dirty="0"/>
              <a:t> (main) : 006:0 &gt; DISABLE 'student'</a:t>
            </a:r>
            <a:endParaRPr lang="zh-CN" altLang="zh-CN" i="1" dirty="0"/>
          </a:p>
          <a:p>
            <a:pPr marL="0" indent="0">
              <a:buNone/>
            </a:pPr>
            <a:r>
              <a:rPr lang="en-US" altLang="zh-CN" i="1" dirty="0"/>
              <a:t>0 row(s) in 1.3130 seconds</a:t>
            </a:r>
            <a:endParaRPr lang="zh-CN" altLang="zh-CN" i="1" dirty="0"/>
          </a:p>
          <a:p>
            <a:r>
              <a:rPr lang="zh-CN" altLang="zh-CN" dirty="0"/>
              <a:t>添加列族“</a:t>
            </a:r>
            <a:r>
              <a:rPr lang="en-US" altLang="zh-CN" dirty="0"/>
              <a:t>info</a:t>
            </a:r>
            <a:r>
              <a:rPr lang="zh-CN" altLang="zh-CN" dirty="0"/>
              <a:t>”，如下所示。</a:t>
            </a:r>
          </a:p>
          <a:p>
            <a:pPr marL="0" indent="0">
              <a:buNone/>
            </a:pPr>
            <a:r>
              <a:rPr lang="en-US" altLang="zh-CN" i="1" dirty="0" err="1"/>
              <a:t>hbase</a:t>
            </a:r>
            <a:r>
              <a:rPr lang="en-US" altLang="zh-CN" i="1" dirty="0"/>
              <a:t> (main) : 007 :0 &gt; ALTER 'student', NAME=&gt; 'info', VERSIONS =&gt; 5</a:t>
            </a:r>
            <a:endParaRPr lang="zh-CN" altLang="zh-CN" i="1" dirty="0"/>
          </a:p>
          <a:p>
            <a:pPr marL="0" indent="0">
              <a:buNone/>
            </a:pPr>
            <a:r>
              <a:rPr lang="en-US" altLang="zh-CN" i="1" dirty="0" err="1"/>
              <a:t>Updaing</a:t>
            </a:r>
            <a:r>
              <a:rPr lang="en-US" altLang="zh-CN" i="1" dirty="0"/>
              <a:t> all regions with the new schema …</a:t>
            </a:r>
            <a:endParaRPr lang="zh-CN" altLang="zh-CN" i="1" dirty="0"/>
          </a:p>
          <a:p>
            <a:pPr marL="0" indent="0">
              <a:buNone/>
            </a:pPr>
            <a:r>
              <a:rPr lang="en-US" altLang="zh-CN" i="1" dirty="0"/>
              <a:t>1/1 regions updated</a:t>
            </a:r>
            <a:endParaRPr lang="zh-CN" altLang="zh-CN" i="1" dirty="0"/>
          </a:p>
          <a:p>
            <a:pPr marL="0" indent="0">
              <a:buNone/>
            </a:pPr>
            <a:r>
              <a:rPr lang="en-US" altLang="zh-CN" i="1" dirty="0"/>
              <a:t>Done</a:t>
            </a:r>
            <a:endParaRPr lang="zh-CN" altLang="zh-CN" i="1" dirty="0"/>
          </a:p>
          <a:p>
            <a:pPr marL="0" indent="0">
              <a:buNone/>
            </a:pPr>
            <a:r>
              <a:rPr lang="en-US" altLang="zh-CN" i="1" dirty="0"/>
              <a:t>0 row(s) in 1.2180 seconds</a:t>
            </a:r>
            <a:endParaRPr lang="zh-CN" altLang="zh-CN" i="1" dirty="0"/>
          </a:p>
        </p:txBody>
      </p:sp>
    </p:spTree>
    <p:extLst>
      <p:ext uri="{BB962C8B-B14F-4D97-AF65-F5344CB8AC3E}">
        <p14:creationId xmlns:p14="http://schemas.microsoft.com/office/powerpoint/2010/main" val="785638185"/>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77500" lnSpcReduction="20000"/>
          </a:bodyPr>
          <a:lstStyle/>
          <a:p>
            <a:r>
              <a:rPr lang="zh-CN" altLang="zh-CN" dirty="0"/>
              <a:t>（</a:t>
            </a:r>
            <a:r>
              <a:rPr lang="en-US" altLang="zh-CN" dirty="0"/>
              <a:t>7</a:t>
            </a:r>
            <a:r>
              <a:rPr lang="zh-CN" altLang="zh-CN" dirty="0"/>
              <a:t>）修改表结构。首先设置表为不可用状态，然后添加列族，最后删除列族，设置表为可用状态。</a:t>
            </a:r>
          </a:p>
          <a:p>
            <a:r>
              <a:rPr lang="zh-CN" altLang="zh-CN" dirty="0"/>
              <a:t>删除列族“</a:t>
            </a:r>
            <a:r>
              <a:rPr lang="en-US" altLang="zh-CN" dirty="0"/>
              <a:t>info</a:t>
            </a:r>
            <a:r>
              <a:rPr lang="zh-CN" altLang="zh-CN" dirty="0"/>
              <a:t>”，如下所示。</a:t>
            </a:r>
          </a:p>
          <a:p>
            <a:pPr marL="0" indent="0">
              <a:buNone/>
            </a:pPr>
            <a:r>
              <a:rPr lang="en-US" altLang="zh-CN" i="1" dirty="0" err="1"/>
              <a:t>hbase</a:t>
            </a:r>
            <a:r>
              <a:rPr lang="en-US" altLang="zh-CN" i="1" dirty="0"/>
              <a:t> (main) : 008 :0 &gt; ALTER 'student', NAME=&gt; 'info', METHOD =&gt; 'delete'</a:t>
            </a:r>
            <a:endParaRPr lang="zh-CN" altLang="zh-CN" i="1" dirty="0"/>
          </a:p>
          <a:p>
            <a:pPr marL="0" indent="0">
              <a:buNone/>
            </a:pPr>
            <a:r>
              <a:rPr lang="en-US" altLang="zh-CN" i="1" dirty="0" err="1"/>
              <a:t>Updaing</a:t>
            </a:r>
            <a:r>
              <a:rPr lang="en-US" altLang="zh-CN" i="1" dirty="0"/>
              <a:t> all regions with the new schema …</a:t>
            </a:r>
            <a:endParaRPr lang="zh-CN" altLang="zh-CN" i="1" dirty="0"/>
          </a:p>
          <a:p>
            <a:pPr marL="0" indent="0">
              <a:buNone/>
            </a:pPr>
            <a:r>
              <a:rPr lang="en-US" altLang="zh-CN" i="1" dirty="0"/>
              <a:t>1/1 regions updated</a:t>
            </a:r>
            <a:endParaRPr lang="zh-CN" altLang="zh-CN" i="1" dirty="0"/>
          </a:p>
          <a:p>
            <a:pPr marL="0" indent="0">
              <a:buNone/>
            </a:pPr>
            <a:r>
              <a:rPr lang="en-US" altLang="zh-CN" i="1" dirty="0"/>
              <a:t>Done</a:t>
            </a:r>
            <a:endParaRPr lang="zh-CN" altLang="zh-CN" i="1" dirty="0"/>
          </a:p>
          <a:p>
            <a:pPr marL="0" indent="0">
              <a:buNone/>
            </a:pPr>
            <a:r>
              <a:rPr lang="en-US" altLang="zh-CN" i="1" dirty="0"/>
              <a:t>0 row(s) in 1.1390 seconds</a:t>
            </a:r>
            <a:endParaRPr lang="zh-CN" altLang="zh-CN" i="1" dirty="0"/>
          </a:p>
          <a:p>
            <a:r>
              <a:rPr lang="zh-CN" altLang="zh-CN" dirty="0"/>
              <a:t>启用表</a:t>
            </a:r>
            <a:r>
              <a:rPr lang="en-US" altLang="zh-CN" dirty="0"/>
              <a:t>student</a:t>
            </a:r>
            <a:r>
              <a:rPr lang="zh-CN" altLang="zh-CN" dirty="0"/>
              <a:t>，如下所示。</a:t>
            </a:r>
          </a:p>
          <a:p>
            <a:pPr marL="0" indent="0">
              <a:buNone/>
            </a:pPr>
            <a:r>
              <a:rPr lang="en-US" altLang="zh-CN" i="1" dirty="0" err="1"/>
              <a:t>hbase</a:t>
            </a:r>
            <a:r>
              <a:rPr lang="en-US" altLang="zh-CN" i="1" dirty="0"/>
              <a:t> (main) : 009 :0 &gt; ENABLE 'student'</a:t>
            </a:r>
            <a:endParaRPr lang="zh-CN" altLang="zh-CN" i="1" dirty="0"/>
          </a:p>
          <a:p>
            <a:pPr marL="0" indent="0">
              <a:buNone/>
            </a:pPr>
            <a:r>
              <a:rPr lang="en-US" altLang="zh-CN" i="1" dirty="0"/>
              <a:t>0 row(s) in 0.2160 seconds</a:t>
            </a:r>
            <a:endParaRPr lang="zh-CN" altLang="zh-CN" i="1" dirty="0"/>
          </a:p>
        </p:txBody>
      </p:sp>
    </p:spTree>
    <p:extLst>
      <p:ext uri="{BB962C8B-B14F-4D97-AF65-F5344CB8AC3E}">
        <p14:creationId xmlns:p14="http://schemas.microsoft.com/office/powerpoint/2010/main" val="3075953491"/>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92500" lnSpcReduction="10000"/>
          </a:bodyPr>
          <a:lstStyle/>
          <a:p>
            <a:r>
              <a:rPr lang="zh-CN" altLang="zh-CN" dirty="0"/>
              <a:t>（</a:t>
            </a:r>
            <a:r>
              <a:rPr lang="en-US" altLang="zh-CN" dirty="0"/>
              <a:t>8</a:t>
            </a:r>
            <a:r>
              <a:rPr lang="zh-CN" altLang="zh-CN" dirty="0"/>
              <a:t>）删除表。首先禁用表，然后才能删除，直接删除会报错。</a:t>
            </a:r>
          </a:p>
          <a:p>
            <a:pPr marL="0" indent="0">
              <a:buNone/>
            </a:pPr>
            <a:r>
              <a:rPr lang="en-US" altLang="zh-CN" i="1" dirty="0" err="1"/>
              <a:t>hbase</a:t>
            </a:r>
            <a:r>
              <a:rPr lang="en-US" altLang="zh-CN" i="1" dirty="0"/>
              <a:t> (main) : 010 :0 &gt; DISABLE 'student'</a:t>
            </a:r>
            <a:endParaRPr lang="zh-CN" altLang="zh-CN" i="1" dirty="0"/>
          </a:p>
          <a:p>
            <a:pPr marL="0" indent="0">
              <a:buNone/>
            </a:pPr>
            <a:r>
              <a:rPr lang="en-US" altLang="zh-CN" i="1" dirty="0"/>
              <a:t>0 row(s) in 0.2350 seconds</a:t>
            </a:r>
            <a:endParaRPr lang="zh-CN" altLang="zh-CN" i="1" dirty="0"/>
          </a:p>
          <a:p>
            <a:pPr marL="0" indent="0">
              <a:buNone/>
            </a:pPr>
            <a:r>
              <a:rPr lang="en-US" altLang="zh-CN" i="1" dirty="0" err="1"/>
              <a:t>hbase</a:t>
            </a:r>
            <a:r>
              <a:rPr lang="en-US" altLang="zh-CN" i="1" dirty="0"/>
              <a:t> (main) : 011 :0 &gt; DROP 'student'</a:t>
            </a:r>
            <a:endParaRPr lang="zh-CN" altLang="zh-CN" i="1" dirty="0"/>
          </a:p>
          <a:p>
            <a:pPr marL="0" indent="0">
              <a:buNone/>
            </a:pPr>
            <a:r>
              <a:rPr lang="en-US" altLang="zh-CN" i="1" dirty="0"/>
              <a:t>0 row(s) in 1.0150 seconds</a:t>
            </a:r>
            <a:endParaRPr lang="zh-CN" altLang="zh-CN" i="1" dirty="0"/>
          </a:p>
          <a:p>
            <a:r>
              <a:rPr lang="zh-CN" altLang="zh-CN" dirty="0"/>
              <a:t>（</a:t>
            </a:r>
            <a:r>
              <a:rPr lang="en-US" altLang="zh-CN" dirty="0"/>
              <a:t>9</a:t>
            </a:r>
            <a:r>
              <a:rPr lang="zh-CN" altLang="zh-CN" dirty="0"/>
              <a:t>）查询表是否存在。</a:t>
            </a:r>
          </a:p>
          <a:p>
            <a:pPr marL="0" indent="0">
              <a:buNone/>
            </a:pPr>
            <a:r>
              <a:rPr lang="en-US" altLang="zh-CN" i="1" dirty="0" err="1"/>
              <a:t>hbase</a:t>
            </a:r>
            <a:r>
              <a:rPr lang="en-US" altLang="zh-CN" i="1" dirty="0"/>
              <a:t> (main) : 012 :0 &gt; EXISTS 'student'</a:t>
            </a:r>
            <a:endParaRPr lang="zh-CN" altLang="zh-CN" i="1" dirty="0"/>
          </a:p>
          <a:p>
            <a:pPr marL="0" indent="0">
              <a:buNone/>
            </a:pPr>
            <a:r>
              <a:rPr lang="en-US" altLang="zh-CN" i="1" dirty="0"/>
              <a:t>Table student does not exist</a:t>
            </a:r>
            <a:endParaRPr lang="zh-CN" altLang="zh-CN" i="1" dirty="0"/>
          </a:p>
          <a:p>
            <a:pPr marL="0" indent="0">
              <a:buNone/>
            </a:pPr>
            <a:r>
              <a:rPr lang="en-US" altLang="zh-CN" i="1" dirty="0"/>
              <a:t>0 row(s) in 0.3510 seconds</a:t>
            </a:r>
            <a:endParaRPr lang="zh-CN" altLang="zh-CN" i="1" dirty="0"/>
          </a:p>
        </p:txBody>
      </p:sp>
    </p:spTree>
    <p:extLst>
      <p:ext uri="{BB962C8B-B14F-4D97-AF65-F5344CB8AC3E}">
        <p14:creationId xmlns:p14="http://schemas.microsoft.com/office/powerpoint/2010/main" val="1022166478"/>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a:bodyPr>
          <a:lstStyle/>
          <a:p>
            <a:r>
              <a:rPr lang="zh-CN" altLang="zh-CN" dirty="0"/>
              <a:t>（</a:t>
            </a:r>
            <a:r>
              <a:rPr lang="en-US" altLang="zh-CN" dirty="0"/>
              <a:t>10</a:t>
            </a:r>
            <a:r>
              <a:rPr lang="zh-CN" altLang="zh-CN" dirty="0"/>
              <a:t>）查询表是否可用。</a:t>
            </a:r>
          </a:p>
          <a:p>
            <a:pPr marL="0" indent="0">
              <a:buNone/>
            </a:pPr>
            <a:r>
              <a:rPr lang="en-US" altLang="zh-CN" i="1" dirty="0" err="1"/>
              <a:t>hbase</a:t>
            </a:r>
            <a:r>
              <a:rPr lang="en-US" altLang="zh-CN" i="1" dirty="0"/>
              <a:t> (main) : 013 :0 &gt; IS_ENABLED 'student'</a:t>
            </a:r>
            <a:endParaRPr lang="zh-CN" altLang="zh-CN" i="1" dirty="0"/>
          </a:p>
          <a:p>
            <a:pPr marL="0" indent="0">
              <a:buNone/>
            </a:pPr>
            <a:r>
              <a:rPr lang="en-US" altLang="zh-CN" i="1" dirty="0"/>
              <a:t>false</a:t>
            </a:r>
            <a:endParaRPr lang="zh-CN" altLang="zh-CN" i="1" dirty="0"/>
          </a:p>
          <a:p>
            <a:pPr marL="0" indent="0">
              <a:buNone/>
            </a:pPr>
            <a:r>
              <a:rPr lang="en-US" altLang="zh-CN" i="1" dirty="0"/>
              <a:t>0 row(s) in 0.0700 seconds</a:t>
            </a:r>
            <a:endParaRPr lang="zh-CN" altLang="zh-CN" i="1" dirty="0"/>
          </a:p>
          <a:p>
            <a:r>
              <a:rPr lang="zh-CN" altLang="zh-CN" dirty="0"/>
              <a:t>（</a:t>
            </a:r>
            <a:r>
              <a:rPr lang="en-US" altLang="zh-CN" dirty="0"/>
              <a:t>11</a:t>
            </a:r>
            <a:r>
              <a:rPr lang="zh-CN" altLang="zh-CN" dirty="0"/>
              <a:t>）退出</a:t>
            </a:r>
            <a:r>
              <a:rPr lang="en-US" altLang="zh-CN" dirty="0"/>
              <a:t>Shell</a:t>
            </a:r>
            <a:r>
              <a:rPr lang="zh-CN" altLang="zh-CN" dirty="0"/>
              <a:t>：</a:t>
            </a:r>
            <a:r>
              <a:rPr lang="en-US" altLang="zh-CN" dirty="0"/>
              <a:t>exit</a:t>
            </a:r>
            <a:r>
              <a:rPr lang="zh-CN" altLang="zh-CN" dirty="0"/>
              <a:t>，执行后回到命令行。</a:t>
            </a:r>
          </a:p>
          <a:p>
            <a:pPr marL="0" indent="0">
              <a:buNone/>
            </a:pPr>
            <a:r>
              <a:rPr lang="en-US" altLang="zh-CN" i="1" dirty="0" err="1"/>
              <a:t>hbase</a:t>
            </a:r>
            <a:r>
              <a:rPr lang="en-US" altLang="zh-CN" i="1" dirty="0"/>
              <a:t> (main) : 014:0 &gt; exit</a:t>
            </a:r>
          </a:p>
        </p:txBody>
      </p:sp>
    </p:spTree>
    <p:extLst>
      <p:ext uri="{BB962C8B-B14F-4D97-AF65-F5344CB8AC3E}">
        <p14:creationId xmlns:p14="http://schemas.microsoft.com/office/powerpoint/2010/main" val="2267625385"/>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381F8-F01C-495D-98CE-5A316CC21760}"/>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1C83482F-D27E-4AA0-B935-34AE04ECC41B}"/>
              </a:ext>
            </a:extLst>
          </p:cNvPr>
          <p:cNvSpPr>
            <a:spLocks noGrp="1"/>
          </p:cNvSpPr>
          <p:nvPr>
            <p:ph idx="1"/>
          </p:nvPr>
        </p:nvSpPr>
        <p:spPr/>
        <p:txBody>
          <a:bodyPr/>
          <a:lstStyle/>
          <a:p>
            <a:r>
              <a:rPr lang="zh-CN" altLang="zh-CN" dirty="0"/>
              <a:t>【实例</a:t>
            </a:r>
            <a:r>
              <a:rPr lang="en-US" altLang="zh-CN" dirty="0"/>
              <a:t>7-1</a:t>
            </a:r>
            <a:r>
              <a:rPr lang="zh-CN" altLang="zh-CN" dirty="0"/>
              <a:t>】使用</a:t>
            </a:r>
            <a:r>
              <a:rPr lang="en-US" altLang="zh-CN" dirty="0"/>
              <a:t>HBase Shell</a:t>
            </a:r>
            <a:r>
              <a:rPr lang="zh-CN" altLang="zh-CN" dirty="0"/>
              <a:t>命令在</a:t>
            </a:r>
            <a:r>
              <a:rPr lang="en-US" altLang="zh-CN" dirty="0"/>
              <a:t>HBase</a:t>
            </a:r>
            <a:r>
              <a:rPr lang="zh-CN" altLang="zh-CN" dirty="0"/>
              <a:t>下建立一个</a:t>
            </a:r>
            <a:r>
              <a:rPr lang="en-US" altLang="zh-CN" dirty="0"/>
              <a:t>student</a:t>
            </a:r>
            <a:r>
              <a:rPr lang="zh-CN" altLang="zh-CN" dirty="0"/>
              <a:t>表，其逻辑模型如</a:t>
            </a:r>
            <a:r>
              <a:rPr lang="zh-CN" altLang="en-US" dirty="0"/>
              <a:t>下</a:t>
            </a:r>
            <a:r>
              <a:rPr lang="zh-CN" altLang="zh-CN" dirty="0"/>
              <a:t>表所示，使用学号作为行键，包括两个列族：</a:t>
            </a:r>
            <a:r>
              <a:rPr lang="en-US" altLang="zh-CN" dirty="0"/>
              <a:t>college</a:t>
            </a:r>
            <a:r>
              <a:rPr lang="zh-CN" altLang="zh-CN" dirty="0"/>
              <a:t>和</a:t>
            </a:r>
            <a:r>
              <a:rPr lang="en-US" altLang="zh-CN" dirty="0"/>
              <a:t>profile</a:t>
            </a:r>
            <a:r>
              <a:rPr lang="zh-CN" altLang="zh-CN" dirty="0"/>
              <a:t>，列族</a:t>
            </a:r>
            <a:r>
              <a:rPr lang="en-US" altLang="zh-CN" dirty="0"/>
              <a:t>college</a:t>
            </a:r>
            <a:r>
              <a:rPr lang="zh-CN" altLang="zh-CN" dirty="0"/>
              <a:t>包括</a:t>
            </a:r>
            <a:r>
              <a:rPr lang="en-US" altLang="zh-CN" dirty="0"/>
              <a:t>school</a:t>
            </a:r>
            <a:r>
              <a:rPr lang="zh-CN" altLang="zh-CN" dirty="0"/>
              <a:t>和</a:t>
            </a:r>
            <a:r>
              <a:rPr lang="en-US" altLang="zh-CN" dirty="0"/>
              <a:t>department</a:t>
            </a:r>
            <a:r>
              <a:rPr lang="zh-CN" altLang="zh-CN" dirty="0"/>
              <a:t>两个列，</a:t>
            </a:r>
            <a:r>
              <a:rPr lang="en-US" altLang="zh-CN" dirty="0"/>
              <a:t>profile</a:t>
            </a:r>
            <a:r>
              <a:rPr lang="zh-CN" altLang="zh-CN" dirty="0"/>
              <a:t>包括</a:t>
            </a:r>
            <a:r>
              <a:rPr lang="en-US" altLang="zh-CN" dirty="0"/>
              <a:t>name</a:t>
            </a:r>
            <a:r>
              <a:rPr lang="zh-CN" altLang="zh-CN" dirty="0"/>
              <a:t>、</a:t>
            </a:r>
            <a:r>
              <a:rPr lang="en-US" altLang="zh-CN" dirty="0"/>
              <a:t>height</a:t>
            </a:r>
            <a:r>
              <a:rPr lang="zh-CN" altLang="zh-CN" dirty="0"/>
              <a:t>、</a:t>
            </a:r>
            <a:r>
              <a:rPr lang="en-US" altLang="zh-CN" dirty="0"/>
              <a:t>weight</a:t>
            </a:r>
            <a:r>
              <a:rPr lang="zh-CN" altLang="zh-CN" dirty="0"/>
              <a:t>、</a:t>
            </a:r>
            <a:r>
              <a:rPr lang="en-US" altLang="zh-CN" dirty="0"/>
              <a:t>birthday</a:t>
            </a:r>
            <a:r>
              <a:rPr lang="zh-CN" altLang="zh-CN" dirty="0"/>
              <a:t>四个列。可以根据需求在列族中增加更多的列，例如</a:t>
            </a:r>
            <a:r>
              <a:rPr lang="en-US" altLang="zh-CN" dirty="0"/>
              <a:t>profile</a:t>
            </a:r>
            <a:r>
              <a:rPr lang="zh-CN" altLang="zh-CN" dirty="0"/>
              <a:t>中可以增加列</a:t>
            </a:r>
            <a:r>
              <a:rPr lang="en-US" altLang="zh-CN" dirty="0"/>
              <a:t>telephone</a:t>
            </a:r>
            <a:r>
              <a:rPr lang="zh-CN" altLang="zh-CN" dirty="0"/>
              <a:t>。对该表进行添加数据、修改列族模式等操作。</a:t>
            </a:r>
          </a:p>
        </p:txBody>
      </p:sp>
      <p:graphicFrame>
        <p:nvGraphicFramePr>
          <p:cNvPr id="4" name="表格 3">
            <a:extLst>
              <a:ext uri="{FF2B5EF4-FFF2-40B4-BE49-F238E27FC236}">
                <a16:creationId xmlns:a16="http://schemas.microsoft.com/office/drawing/2014/main" id="{2BE4E528-D936-40D6-8D36-3D4D4FD55BC3}"/>
              </a:ext>
            </a:extLst>
          </p:cNvPr>
          <p:cNvGraphicFramePr>
            <a:graphicFrameLocks noGrp="1"/>
          </p:cNvGraphicFramePr>
          <p:nvPr>
            <p:extLst>
              <p:ext uri="{D42A27DB-BD31-4B8C-83A1-F6EECF244321}">
                <p14:modId xmlns:p14="http://schemas.microsoft.com/office/powerpoint/2010/main" val="198251917"/>
              </p:ext>
            </p:extLst>
          </p:nvPr>
        </p:nvGraphicFramePr>
        <p:xfrm>
          <a:off x="628649" y="3347586"/>
          <a:ext cx="7886699" cy="1280160"/>
        </p:xfrm>
        <a:graphic>
          <a:graphicData uri="http://schemas.openxmlformats.org/drawingml/2006/table">
            <a:tbl>
              <a:tblPr firstRow="1" firstCol="1" bandRow="1">
                <a:tableStyleId>{5C22544A-7EE6-4342-B048-85BDC9FD1C3A}</a:tableStyleId>
              </a:tblPr>
              <a:tblGrid>
                <a:gridCol w="1756525">
                  <a:extLst>
                    <a:ext uri="{9D8B030D-6E8A-4147-A177-3AD203B41FA5}">
                      <a16:colId xmlns:a16="http://schemas.microsoft.com/office/drawing/2014/main" val="2268408429"/>
                    </a:ext>
                  </a:extLst>
                </a:gridCol>
                <a:gridCol w="1756525">
                  <a:extLst>
                    <a:ext uri="{9D8B030D-6E8A-4147-A177-3AD203B41FA5}">
                      <a16:colId xmlns:a16="http://schemas.microsoft.com/office/drawing/2014/main" val="1257411600"/>
                    </a:ext>
                  </a:extLst>
                </a:gridCol>
                <a:gridCol w="757842">
                  <a:extLst>
                    <a:ext uri="{9D8B030D-6E8A-4147-A177-3AD203B41FA5}">
                      <a16:colId xmlns:a16="http://schemas.microsoft.com/office/drawing/2014/main" val="565149341"/>
                    </a:ext>
                  </a:extLst>
                </a:gridCol>
                <a:gridCol w="757842">
                  <a:extLst>
                    <a:ext uri="{9D8B030D-6E8A-4147-A177-3AD203B41FA5}">
                      <a16:colId xmlns:a16="http://schemas.microsoft.com/office/drawing/2014/main" val="2515297414"/>
                    </a:ext>
                  </a:extLst>
                </a:gridCol>
                <a:gridCol w="682379">
                  <a:extLst>
                    <a:ext uri="{9D8B030D-6E8A-4147-A177-3AD203B41FA5}">
                      <a16:colId xmlns:a16="http://schemas.microsoft.com/office/drawing/2014/main" val="3967425431"/>
                    </a:ext>
                  </a:extLst>
                </a:gridCol>
                <a:gridCol w="1087793">
                  <a:extLst>
                    <a:ext uri="{9D8B030D-6E8A-4147-A177-3AD203B41FA5}">
                      <a16:colId xmlns:a16="http://schemas.microsoft.com/office/drawing/2014/main" val="1577492931"/>
                    </a:ext>
                  </a:extLst>
                </a:gridCol>
                <a:gridCol w="1087793">
                  <a:extLst>
                    <a:ext uri="{9D8B030D-6E8A-4147-A177-3AD203B41FA5}">
                      <a16:colId xmlns:a16="http://schemas.microsoft.com/office/drawing/2014/main" val="4217087898"/>
                    </a:ext>
                  </a:extLst>
                </a:gridCol>
              </a:tblGrid>
              <a:tr h="0">
                <a:tc rowSpan="2">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Row Key</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gridSpan="2">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college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gridSpan="4">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profile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3632094"/>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school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department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name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height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weight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birthday</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10664649"/>
                  </a:ext>
                </a:extLst>
              </a:tr>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19052002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Computer Engineering</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zhaosi</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165</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108</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1999-05-01</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893833"/>
                  </a:ext>
                </a:extLst>
              </a:tr>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19052006</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Computer Engineering</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EE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liuneng</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170</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122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a:effectLst/>
                          <a:latin typeface="微软雅黑" panose="020B0503020204020204" pitchFamily="34" charset="-122"/>
                          <a:ea typeface="微软雅黑" panose="020B0503020204020204" pitchFamily="34" charset="-122"/>
                        </a:rPr>
                        <a:t>1999-08-02</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97562079"/>
                  </a:ext>
                </a:extLst>
              </a:tr>
            </a:tbl>
          </a:graphicData>
        </a:graphic>
      </p:graphicFrame>
    </p:spTree>
    <p:extLst>
      <p:ext uri="{BB962C8B-B14F-4D97-AF65-F5344CB8AC3E}">
        <p14:creationId xmlns:p14="http://schemas.microsoft.com/office/powerpoint/2010/main" val="808498152"/>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40000" lnSpcReduction="20000"/>
          </a:bodyPr>
          <a:lstStyle/>
          <a:p>
            <a:r>
              <a:rPr lang="zh-CN" altLang="en-US" dirty="0"/>
              <a:t>（</a:t>
            </a:r>
            <a:r>
              <a:rPr lang="en-US" altLang="zh-CN" dirty="0"/>
              <a:t>1</a:t>
            </a:r>
            <a:r>
              <a:rPr lang="zh-CN" altLang="en-US" dirty="0"/>
              <a:t>）创建</a:t>
            </a:r>
            <a:r>
              <a:rPr lang="en-US" altLang="zh-CN" dirty="0"/>
              <a:t>student</a:t>
            </a:r>
            <a:r>
              <a:rPr lang="zh-CN" altLang="en-US" dirty="0"/>
              <a:t>表。</a:t>
            </a:r>
          </a:p>
          <a:p>
            <a:pPr marL="0" indent="0">
              <a:buNone/>
            </a:pPr>
            <a:r>
              <a:rPr lang="en-US" altLang="zh-CN" i="1" dirty="0" err="1"/>
              <a:t>hbase</a:t>
            </a:r>
            <a:r>
              <a:rPr lang="en-US" altLang="zh-CN" i="1" dirty="0"/>
              <a:t> (main) : 001: 0 &gt;CREATE 'student', 'college', 'profile'</a:t>
            </a:r>
          </a:p>
          <a:p>
            <a:r>
              <a:rPr lang="zh-CN" altLang="en-US" dirty="0"/>
              <a:t>（</a:t>
            </a:r>
            <a:r>
              <a:rPr lang="en-US" altLang="zh-CN" dirty="0"/>
              <a:t>2</a:t>
            </a:r>
            <a:r>
              <a:rPr lang="zh-CN" altLang="en-US" dirty="0"/>
              <a:t>）向表中插入记录，使用</a:t>
            </a:r>
            <a:r>
              <a:rPr lang="en-US" altLang="zh-CN" dirty="0"/>
              <a:t>put</a:t>
            </a:r>
            <a:r>
              <a:rPr lang="zh-CN" altLang="en-US" dirty="0"/>
              <a:t>命令。</a:t>
            </a:r>
          </a:p>
          <a:p>
            <a:pPr marL="0" indent="0">
              <a:buNone/>
            </a:pPr>
            <a:r>
              <a:rPr lang="en-US" altLang="zh-CN" i="1" dirty="0" err="1"/>
              <a:t>hbase</a:t>
            </a:r>
            <a:r>
              <a:rPr lang="en-US" altLang="zh-CN" i="1" dirty="0"/>
              <a:t> (main) : 002: 0 &gt; PUT 'student', '19052002', '</a:t>
            </a:r>
            <a:r>
              <a:rPr lang="en-US" altLang="zh-CN" i="1" dirty="0" err="1"/>
              <a:t>profile:name</a:t>
            </a:r>
            <a:r>
              <a:rPr lang="en-US" altLang="zh-CN" i="1" dirty="0"/>
              <a:t>', '</a:t>
            </a:r>
            <a:r>
              <a:rPr lang="en-US" altLang="zh-CN" i="1" dirty="0" err="1"/>
              <a:t>zhaosi</a:t>
            </a:r>
            <a:r>
              <a:rPr lang="en-US" altLang="zh-CN" i="1" dirty="0"/>
              <a:t>'</a:t>
            </a:r>
          </a:p>
          <a:p>
            <a:pPr marL="0" indent="0">
              <a:buNone/>
            </a:pPr>
            <a:r>
              <a:rPr lang="en-US" altLang="zh-CN" i="1" dirty="0" err="1"/>
              <a:t>hbase</a:t>
            </a:r>
            <a:r>
              <a:rPr lang="en-US" altLang="zh-CN" i="1" dirty="0"/>
              <a:t> (main) : 003: 0 &gt; PUT 'student', '19052002', '</a:t>
            </a:r>
            <a:r>
              <a:rPr lang="en-US" altLang="zh-CN" i="1" dirty="0" err="1"/>
              <a:t>profile:height</a:t>
            </a:r>
            <a:r>
              <a:rPr lang="en-US" altLang="zh-CN" i="1" dirty="0"/>
              <a:t>', '165'</a:t>
            </a:r>
          </a:p>
          <a:p>
            <a:pPr marL="0" indent="0">
              <a:buNone/>
            </a:pPr>
            <a:r>
              <a:rPr lang="en-US" altLang="zh-CN" i="1" dirty="0" err="1"/>
              <a:t>hbase</a:t>
            </a:r>
            <a:r>
              <a:rPr lang="en-US" altLang="zh-CN" i="1" dirty="0"/>
              <a:t> (main) : 004: 0 &gt; PUT 'student', '19052002', '</a:t>
            </a:r>
            <a:r>
              <a:rPr lang="en-US" altLang="zh-CN" i="1" dirty="0" err="1"/>
              <a:t>profile:weight</a:t>
            </a:r>
            <a:r>
              <a:rPr lang="en-US" altLang="zh-CN" i="1" dirty="0"/>
              <a:t>', '108'</a:t>
            </a:r>
          </a:p>
          <a:p>
            <a:pPr marL="0" indent="0">
              <a:buNone/>
            </a:pPr>
            <a:r>
              <a:rPr lang="en-US" altLang="zh-CN" i="1" dirty="0" err="1"/>
              <a:t>hbase</a:t>
            </a:r>
            <a:r>
              <a:rPr lang="en-US" altLang="zh-CN" i="1" dirty="0"/>
              <a:t> (main) : 005: 0 &gt; PUT 'student', '19052002', '</a:t>
            </a:r>
            <a:r>
              <a:rPr lang="en-US" altLang="zh-CN" i="1" dirty="0" err="1"/>
              <a:t>profile:birthday</a:t>
            </a:r>
            <a:r>
              <a:rPr lang="en-US" altLang="zh-CN" i="1" dirty="0"/>
              <a:t>', '1999-05-01'</a:t>
            </a:r>
          </a:p>
          <a:p>
            <a:pPr marL="0" indent="0">
              <a:buNone/>
            </a:pPr>
            <a:r>
              <a:rPr lang="en-US" altLang="zh-CN" i="1" dirty="0" err="1"/>
              <a:t>hbase</a:t>
            </a:r>
            <a:r>
              <a:rPr lang="en-US" altLang="zh-CN" i="1" dirty="0"/>
              <a:t> (main) : 006: 0 &gt; PUT 'student', '19052002', </a:t>
            </a:r>
            <a:r>
              <a:rPr lang="en-US" altLang="zh-CN" i="1" dirty="0" err="1"/>
              <a:t>college:school</a:t>
            </a:r>
            <a:r>
              <a:rPr lang="en-US" altLang="zh-CN" i="1" dirty="0"/>
              <a:t>', ' Computer Engineering'</a:t>
            </a:r>
          </a:p>
          <a:p>
            <a:pPr marL="0" indent="0">
              <a:buNone/>
            </a:pPr>
            <a:r>
              <a:rPr lang="en-US" altLang="zh-CN" i="1" dirty="0" err="1"/>
              <a:t>hbase</a:t>
            </a:r>
            <a:r>
              <a:rPr lang="en-US" altLang="zh-CN" i="1" dirty="0"/>
              <a:t> (main) : 007: 0 &gt; PUT 'student', '19052002', '</a:t>
            </a:r>
            <a:r>
              <a:rPr lang="en-US" altLang="zh-CN" i="1" dirty="0" err="1"/>
              <a:t>college:department</a:t>
            </a:r>
            <a:r>
              <a:rPr lang="en-US" altLang="zh-CN" i="1" dirty="0"/>
              <a:t>', 'CS'</a:t>
            </a:r>
          </a:p>
          <a:p>
            <a:pPr marL="0" indent="0">
              <a:buNone/>
            </a:pPr>
            <a:r>
              <a:rPr lang="en-US" altLang="zh-CN" i="1" dirty="0" err="1"/>
              <a:t>hbase</a:t>
            </a:r>
            <a:r>
              <a:rPr lang="en-US" altLang="zh-CN" i="1" dirty="0"/>
              <a:t> (main) : 008: 0 &gt; PUT 'student', '19052006', '</a:t>
            </a:r>
            <a:r>
              <a:rPr lang="en-US" altLang="zh-CN" i="1" dirty="0" err="1"/>
              <a:t>profile:name</a:t>
            </a:r>
            <a:r>
              <a:rPr lang="en-US" altLang="zh-CN" i="1" dirty="0"/>
              <a:t>', '</a:t>
            </a:r>
            <a:r>
              <a:rPr lang="en-US" altLang="zh-CN" i="1" dirty="0" err="1"/>
              <a:t>liuneng</a:t>
            </a:r>
            <a:r>
              <a:rPr lang="en-US" altLang="zh-CN" i="1" dirty="0"/>
              <a:t>'</a:t>
            </a:r>
          </a:p>
          <a:p>
            <a:pPr marL="0" indent="0">
              <a:buNone/>
            </a:pPr>
            <a:r>
              <a:rPr lang="en-US" altLang="zh-CN" i="1" dirty="0" err="1"/>
              <a:t>hbase</a:t>
            </a:r>
            <a:r>
              <a:rPr lang="en-US" altLang="zh-CN" i="1" dirty="0"/>
              <a:t> (main) : 009: 0 &gt; PUT 'student', '19052006', '</a:t>
            </a:r>
            <a:r>
              <a:rPr lang="en-US" altLang="zh-CN" i="1" dirty="0" err="1"/>
              <a:t>profile:height</a:t>
            </a:r>
            <a:r>
              <a:rPr lang="en-US" altLang="zh-CN" i="1" dirty="0"/>
              <a:t>', '170'</a:t>
            </a:r>
          </a:p>
          <a:p>
            <a:pPr marL="0" indent="0">
              <a:buNone/>
            </a:pPr>
            <a:r>
              <a:rPr lang="en-US" altLang="zh-CN" i="1" dirty="0" err="1"/>
              <a:t>hbase</a:t>
            </a:r>
            <a:r>
              <a:rPr lang="en-US" altLang="zh-CN" i="1" dirty="0"/>
              <a:t> (main) : 010: 0 &gt; PUT 'student', '19052006', '</a:t>
            </a:r>
            <a:r>
              <a:rPr lang="en-US" altLang="zh-CN" i="1" dirty="0" err="1"/>
              <a:t>profile:weight</a:t>
            </a:r>
            <a:r>
              <a:rPr lang="en-US" altLang="zh-CN" i="1" dirty="0"/>
              <a:t>', '122'</a:t>
            </a:r>
          </a:p>
          <a:p>
            <a:pPr marL="0" indent="0">
              <a:buNone/>
            </a:pPr>
            <a:r>
              <a:rPr lang="en-US" altLang="zh-CN" i="1" dirty="0" err="1"/>
              <a:t>hbase</a:t>
            </a:r>
            <a:r>
              <a:rPr lang="en-US" altLang="zh-CN" i="1" dirty="0"/>
              <a:t> (main) : 011: 0 &gt; PUT 'student', '19052006', '</a:t>
            </a:r>
            <a:r>
              <a:rPr lang="en-US" altLang="zh-CN" i="1" dirty="0" err="1"/>
              <a:t>profile:birthday</a:t>
            </a:r>
            <a:r>
              <a:rPr lang="en-US" altLang="zh-CN" i="1" dirty="0"/>
              <a:t>', '1999-08-02'</a:t>
            </a:r>
          </a:p>
          <a:p>
            <a:pPr marL="0" indent="0">
              <a:buNone/>
            </a:pPr>
            <a:r>
              <a:rPr lang="en-US" altLang="zh-CN" i="1" dirty="0" err="1"/>
              <a:t>hbase</a:t>
            </a:r>
            <a:r>
              <a:rPr lang="en-US" altLang="zh-CN" i="1" dirty="0"/>
              <a:t> (main) : 012: 0 &gt; PUT 'student', '19052006', '</a:t>
            </a:r>
            <a:r>
              <a:rPr lang="en-US" altLang="zh-CN" i="1" dirty="0" err="1"/>
              <a:t>college:school</a:t>
            </a:r>
            <a:r>
              <a:rPr lang="en-US" altLang="zh-CN" i="1" dirty="0"/>
              <a:t>', ' Computer Engineering '</a:t>
            </a:r>
          </a:p>
          <a:p>
            <a:pPr marL="0" indent="0">
              <a:buNone/>
            </a:pPr>
            <a:r>
              <a:rPr lang="en-US" altLang="zh-CN" i="1" dirty="0" err="1"/>
              <a:t>hbase</a:t>
            </a:r>
            <a:r>
              <a:rPr lang="en-US" altLang="zh-CN" i="1" dirty="0"/>
              <a:t> (main) : 013: 0 &gt; PUT 'student', '19052006', '</a:t>
            </a:r>
            <a:r>
              <a:rPr lang="en-US" altLang="zh-CN" i="1" dirty="0" err="1"/>
              <a:t>college:department</a:t>
            </a:r>
            <a:r>
              <a:rPr lang="en-US" altLang="zh-CN" i="1" dirty="0"/>
              <a:t>', 'EE'</a:t>
            </a:r>
          </a:p>
        </p:txBody>
      </p:sp>
    </p:spTree>
    <p:extLst>
      <p:ext uri="{BB962C8B-B14F-4D97-AF65-F5344CB8AC3E}">
        <p14:creationId xmlns:p14="http://schemas.microsoft.com/office/powerpoint/2010/main" val="3300507516"/>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70000" lnSpcReduction="20000"/>
          </a:bodyPr>
          <a:lstStyle/>
          <a:p>
            <a:r>
              <a:rPr lang="zh-CN" altLang="zh-CN" dirty="0"/>
              <a:t>（</a:t>
            </a:r>
            <a:r>
              <a:rPr lang="en-US" altLang="zh-CN" dirty="0"/>
              <a:t>3</a:t>
            </a:r>
            <a:r>
              <a:rPr lang="zh-CN" altLang="zh-CN" dirty="0"/>
              <a:t>）查询表中有多少条记录，使用</a:t>
            </a:r>
            <a:r>
              <a:rPr lang="en-US" altLang="zh-CN" dirty="0"/>
              <a:t>count</a:t>
            </a:r>
            <a:r>
              <a:rPr lang="zh-CN" altLang="zh-CN" dirty="0"/>
              <a:t>命令。</a:t>
            </a:r>
          </a:p>
          <a:p>
            <a:pPr marL="0" indent="0">
              <a:buNone/>
            </a:pPr>
            <a:r>
              <a:rPr lang="en-US" altLang="zh-CN" i="1" dirty="0" err="1"/>
              <a:t>hbase</a:t>
            </a:r>
            <a:r>
              <a:rPr lang="en-US" altLang="zh-CN" i="1" dirty="0"/>
              <a:t> (main) : 014: 0 &gt; COUNT 'student'</a:t>
            </a:r>
            <a:endParaRPr lang="zh-CN" altLang="zh-CN" i="1" dirty="0"/>
          </a:p>
          <a:p>
            <a:r>
              <a:rPr lang="zh-CN" altLang="zh-CN" dirty="0"/>
              <a:t>（</a:t>
            </a:r>
            <a:r>
              <a:rPr lang="en-US" altLang="zh-CN" dirty="0"/>
              <a:t>4</a:t>
            </a:r>
            <a:r>
              <a:rPr lang="zh-CN" altLang="zh-CN" dirty="0"/>
              <a:t>）获取一条数据，使用</a:t>
            </a:r>
            <a:r>
              <a:rPr lang="en-US" altLang="zh-CN" dirty="0"/>
              <a:t>get</a:t>
            </a:r>
            <a:r>
              <a:rPr lang="zh-CN" altLang="zh-CN" dirty="0"/>
              <a:t>命令，需要给出</a:t>
            </a:r>
            <a:r>
              <a:rPr lang="en-US" altLang="zh-CN" dirty="0"/>
              <a:t>Row key</a:t>
            </a:r>
            <a:r>
              <a:rPr lang="zh-CN" altLang="zh-CN" dirty="0"/>
              <a:t>。</a:t>
            </a:r>
          </a:p>
          <a:p>
            <a:pPr marL="0" indent="0">
              <a:buNone/>
            </a:pPr>
            <a:r>
              <a:rPr lang="en-US" altLang="zh-CN" i="1" dirty="0" err="1"/>
              <a:t>hbase</a:t>
            </a:r>
            <a:r>
              <a:rPr lang="en-US" altLang="zh-CN" i="1" dirty="0"/>
              <a:t> (main) : 015: 0 &gt; GET 'student', '19052006'</a:t>
            </a:r>
            <a:endParaRPr lang="zh-CN" altLang="zh-CN" i="1" dirty="0"/>
          </a:p>
          <a:p>
            <a:pPr marL="0" indent="0">
              <a:buNone/>
            </a:pPr>
            <a:r>
              <a:rPr lang="en-US" altLang="zh-CN" i="1" dirty="0"/>
              <a:t>COLUMN                                         CELL</a:t>
            </a:r>
            <a:endParaRPr lang="zh-CN" altLang="zh-CN" i="1" dirty="0"/>
          </a:p>
          <a:p>
            <a:pPr marL="0" indent="0">
              <a:buNone/>
            </a:pPr>
            <a:r>
              <a:rPr lang="en-US" altLang="zh-CN" i="1" dirty="0" err="1"/>
              <a:t>college:school</a:t>
            </a:r>
            <a:r>
              <a:rPr lang="en-US" altLang="zh-CN" i="1" dirty="0"/>
              <a:t>		timestamp=1413365819923, value=Computer Engineering</a:t>
            </a:r>
            <a:endParaRPr lang="zh-CN" altLang="zh-CN" i="1" dirty="0"/>
          </a:p>
          <a:p>
            <a:pPr marL="0" indent="0">
              <a:buNone/>
            </a:pPr>
            <a:r>
              <a:rPr lang="en-US" altLang="zh-CN" i="1" dirty="0" err="1"/>
              <a:t>college:department</a:t>
            </a:r>
            <a:r>
              <a:rPr lang="en-US" altLang="zh-CN" i="1" dirty="0"/>
              <a:t> 	timestamp=1413365923135, value=EE</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err="1"/>
              <a:t>profile:height</a:t>
            </a:r>
            <a:r>
              <a:rPr lang="en-US" altLang="zh-CN" i="1" dirty="0"/>
              <a:t>		timestamp=1413365995212, value=170</a:t>
            </a:r>
            <a:endParaRPr lang="zh-CN" altLang="zh-CN" i="1" dirty="0"/>
          </a:p>
          <a:p>
            <a:pPr marL="0" indent="0">
              <a:buNone/>
            </a:pPr>
            <a:r>
              <a:rPr lang="en-US" altLang="zh-CN" i="1" dirty="0" err="1"/>
              <a:t>profile:weight</a:t>
            </a:r>
            <a:r>
              <a:rPr lang="en-US" altLang="zh-CN" i="1" dirty="0"/>
              <a:t>		timestamp=1413366003135, value=122</a:t>
            </a:r>
            <a:endParaRPr lang="zh-CN" altLang="zh-CN" i="1" dirty="0"/>
          </a:p>
          <a:p>
            <a:pPr marL="0" indent="0">
              <a:buNone/>
            </a:pPr>
            <a:r>
              <a:rPr lang="en-US" altLang="zh-CN" i="1" dirty="0" err="1"/>
              <a:t>profile:birthday</a:t>
            </a:r>
            <a:r>
              <a:rPr lang="en-US" altLang="zh-CN" i="1" dirty="0"/>
              <a:t> 		timestamp=1413366052198, value=1999-08-02</a:t>
            </a:r>
            <a:endParaRPr lang="zh-CN" altLang="zh-CN" i="1" dirty="0"/>
          </a:p>
        </p:txBody>
      </p:sp>
    </p:spTree>
    <p:extLst>
      <p:ext uri="{BB962C8B-B14F-4D97-AF65-F5344CB8AC3E}">
        <p14:creationId xmlns:p14="http://schemas.microsoft.com/office/powerpoint/2010/main" val="1346096149"/>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47500" lnSpcReduction="20000"/>
          </a:bodyPr>
          <a:lstStyle/>
          <a:p>
            <a:r>
              <a:rPr lang="zh-CN" altLang="zh-CN" dirty="0"/>
              <a:t>（</a:t>
            </a:r>
            <a:r>
              <a:rPr lang="en-US" altLang="zh-CN" dirty="0"/>
              <a:t>5</a:t>
            </a:r>
            <a:r>
              <a:rPr lang="zh-CN" altLang="zh-CN" dirty="0"/>
              <a:t>）获取某行数据一个列族的所有数据，使用</a:t>
            </a:r>
            <a:r>
              <a:rPr lang="en-US" altLang="zh-CN" dirty="0"/>
              <a:t>get</a:t>
            </a:r>
            <a:r>
              <a:rPr lang="zh-CN" altLang="zh-CN" dirty="0"/>
              <a:t>命令。</a:t>
            </a:r>
          </a:p>
          <a:p>
            <a:pPr marL="0" indent="0">
              <a:buNone/>
            </a:pPr>
            <a:r>
              <a:rPr lang="en-US" altLang="zh-CN" i="1" dirty="0" err="1"/>
              <a:t>hbase</a:t>
            </a:r>
            <a:r>
              <a:rPr lang="en-US" altLang="zh-CN" i="1" dirty="0"/>
              <a:t> (main) : 016: 0 &gt; GET 'student', '19052006', 'profile'</a:t>
            </a:r>
            <a:endParaRPr lang="zh-CN" altLang="zh-CN" i="1" dirty="0"/>
          </a:p>
          <a:p>
            <a:pPr marL="0" indent="0">
              <a:buNone/>
            </a:pPr>
            <a:r>
              <a:rPr lang="en-US" altLang="zh-CN" i="1" dirty="0"/>
              <a:t>COLUMN                                          CELL</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err="1"/>
              <a:t>profile:height</a:t>
            </a:r>
            <a:r>
              <a:rPr lang="en-US" altLang="zh-CN" i="1" dirty="0"/>
              <a:t>		timestamp=1413365995212, value=170</a:t>
            </a:r>
            <a:endParaRPr lang="zh-CN" altLang="zh-CN" i="1" dirty="0"/>
          </a:p>
          <a:p>
            <a:pPr marL="0" indent="0">
              <a:buNone/>
            </a:pPr>
            <a:r>
              <a:rPr lang="en-US" altLang="zh-CN" i="1" dirty="0" err="1"/>
              <a:t>profile:weight</a:t>
            </a:r>
            <a:r>
              <a:rPr lang="en-US" altLang="zh-CN" i="1" dirty="0"/>
              <a:t> 		timestamp=1413366003135, value=122</a:t>
            </a:r>
            <a:endParaRPr lang="zh-CN" altLang="zh-CN" i="1" dirty="0"/>
          </a:p>
          <a:p>
            <a:pPr marL="0" indent="0">
              <a:buNone/>
            </a:pPr>
            <a:r>
              <a:rPr lang="en-US" altLang="zh-CN" i="1" dirty="0" err="1"/>
              <a:t>profile:birthday</a:t>
            </a:r>
            <a:r>
              <a:rPr lang="en-US" altLang="zh-CN" i="1" dirty="0"/>
              <a:t> 		timestamp=1413366052198, value=1999-08-02</a:t>
            </a:r>
            <a:endParaRPr lang="zh-CN" altLang="zh-CN" i="1" dirty="0"/>
          </a:p>
          <a:p>
            <a:r>
              <a:rPr lang="zh-CN" altLang="zh-CN" dirty="0"/>
              <a:t>（</a:t>
            </a:r>
            <a:r>
              <a:rPr lang="en-US" altLang="zh-CN" dirty="0"/>
              <a:t>6</a:t>
            </a:r>
            <a:r>
              <a:rPr lang="zh-CN" altLang="zh-CN" dirty="0"/>
              <a:t>）获取某行数据一个列族中一个列的所有数据，使用</a:t>
            </a:r>
            <a:r>
              <a:rPr lang="en-US" altLang="zh-CN" dirty="0"/>
              <a:t>get</a:t>
            </a:r>
            <a:r>
              <a:rPr lang="zh-CN" altLang="zh-CN" dirty="0"/>
              <a:t>命令。</a:t>
            </a:r>
          </a:p>
          <a:p>
            <a:pPr marL="0" indent="0">
              <a:buNone/>
            </a:pPr>
            <a:r>
              <a:rPr lang="en-US" altLang="zh-CN" i="1" dirty="0" err="1"/>
              <a:t>hbase</a:t>
            </a:r>
            <a:r>
              <a:rPr lang="en-US" altLang="zh-CN" i="1" dirty="0"/>
              <a:t> (main) : 017: 0 &gt; GET 'student', '19052006', '</a:t>
            </a:r>
            <a:r>
              <a:rPr lang="en-US" altLang="zh-CN" i="1" dirty="0" err="1"/>
              <a:t>profile:name</a:t>
            </a:r>
            <a:r>
              <a:rPr lang="en-US" altLang="zh-CN" i="1" dirty="0"/>
              <a:t>'</a:t>
            </a:r>
            <a:endParaRPr lang="zh-CN" altLang="zh-CN" i="1" dirty="0"/>
          </a:p>
          <a:p>
            <a:pPr marL="0" indent="0">
              <a:buNone/>
            </a:pPr>
            <a:r>
              <a:rPr lang="en-US" altLang="zh-CN" i="1" dirty="0"/>
              <a:t>COLUMN                                          CELL</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en-US" altLang="zh-CN" i="1" dirty="0"/>
          </a:p>
          <a:p>
            <a:r>
              <a:rPr lang="zh-CN" altLang="zh-CN" dirty="0"/>
              <a:t>（</a:t>
            </a:r>
            <a:r>
              <a:rPr lang="en-US" altLang="zh-CN" dirty="0"/>
              <a:t>7</a:t>
            </a:r>
            <a:r>
              <a:rPr lang="zh-CN" altLang="zh-CN" dirty="0"/>
              <a:t>）更新一条记录，使用</a:t>
            </a:r>
            <a:r>
              <a:rPr lang="en-US" altLang="zh-CN" dirty="0"/>
              <a:t>put</a:t>
            </a:r>
            <a:r>
              <a:rPr lang="zh-CN" altLang="zh-CN" dirty="0"/>
              <a:t>命令，将</a:t>
            </a:r>
            <a:r>
              <a:rPr lang="en-US" altLang="zh-CN" dirty="0" err="1"/>
              <a:t>liuneng</a:t>
            </a:r>
            <a:r>
              <a:rPr lang="zh-CN" altLang="zh-CN" dirty="0"/>
              <a:t>的体重改为</a:t>
            </a:r>
            <a:r>
              <a:rPr lang="en-US" altLang="zh-CN" dirty="0"/>
              <a:t>135</a:t>
            </a:r>
            <a:r>
              <a:rPr lang="zh-CN" altLang="zh-CN" dirty="0"/>
              <a:t>。</a:t>
            </a:r>
          </a:p>
          <a:p>
            <a:pPr marL="0" indent="0">
              <a:buNone/>
            </a:pPr>
            <a:r>
              <a:rPr lang="en-US" altLang="zh-CN" i="1" dirty="0" err="1"/>
              <a:t>hbase</a:t>
            </a:r>
            <a:r>
              <a:rPr lang="en-US" altLang="zh-CN" i="1" dirty="0"/>
              <a:t> (main) : 018: 0 &gt; PUT 'student', '19052006', '</a:t>
            </a:r>
            <a:r>
              <a:rPr lang="en-US" altLang="zh-CN" i="1" dirty="0" err="1"/>
              <a:t>profile:weight</a:t>
            </a:r>
            <a:r>
              <a:rPr lang="en-US" altLang="zh-CN" i="1" dirty="0"/>
              <a:t>', '135'</a:t>
            </a:r>
            <a:endParaRPr lang="zh-CN" altLang="zh-CN" i="1" dirty="0"/>
          </a:p>
          <a:p>
            <a:pPr marL="0" indent="0">
              <a:buNone/>
            </a:pPr>
            <a:r>
              <a:rPr lang="en-US" altLang="zh-CN" i="1" dirty="0"/>
              <a:t>0 row(s) in 0.0850 seconds</a:t>
            </a:r>
            <a:endParaRPr lang="zh-CN" altLang="zh-CN" i="1" dirty="0"/>
          </a:p>
        </p:txBody>
      </p:sp>
    </p:spTree>
    <p:extLst>
      <p:ext uri="{BB962C8B-B14F-4D97-AF65-F5344CB8AC3E}">
        <p14:creationId xmlns:p14="http://schemas.microsoft.com/office/powerpoint/2010/main" val="3097819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3D37E-3AF0-43FC-B9D3-F08A8DDD4D32}"/>
              </a:ext>
            </a:extLst>
          </p:cNvPr>
          <p:cNvSpPr>
            <a:spLocks noGrp="1"/>
          </p:cNvSpPr>
          <p:nvPr>
            <p:ph type="title"/>
          </p:nvPr>
        </p:nvSpPr>
        <p:spPr/>
        <p:txBody>
          <a:bodyPr/>
          <a:lstStyle/>
          <a:p>
            <a:r>
              <a:rPr lang="en-US" altLang="zh-CN" dirty="0"/>
              <a:t>7.2  </a:t>
            </a:r>
            <a:r>
              <a:rPr lang="zh-CN" altLang="en-US" dirty="0"/>
              <a:t>初识</a:t>
            </a:r>
            <a:r>
              <a:rPr lang="en-US" altLang="zh-CN" dirty="0"/>
              <a:t>HBase</a:t>
            </a:r>
            <a:endParaRPr lang="zh-CN" altLang="en-US" dirty="0"/>
          </a:p>
        </p:txBody>
      </p:sp>
      <p:sp>
        <p:nvSpPr>
          <p:cNvPr id="3" name="内容占位符 2">
            <a:extLst>
              <a:ext uri="{FF2B5EF4-FFF2-40B4-BE49-F238E27FC236}">
                <a16:creationId xmlns:a16="http://schemas.microsoft.com/office/drawing/2014/main" id="{6A343079-DB4D-4C0B-A686-54D0DD570D18}"/>
              </a:ext>
            </a:extLst>
          </p:cNvPr>
          <p:cNvSpPr>
            <a:spLocks noGrp="1"/>
          </p:cNvSpPr>
          <p:nvPr>
            <p:ph idx="1"/>
          </p:nvPr>
        </p:nvSpPr>
        <p:spPr/>
        <p:txBody>
          <a:bodyPr/>
          <a:lstStyle/>
          <a:p>
            <a:r>
              <a:rPr lang="en-US" altLang="zh-CN" dirty="0"/>
              <a:t>HBase</a:t>
            </a:r>
            <a:r>
              <a:rPr lang="zh-CN" altLang="zh-CN" dirty="0"/>
              <a:t>是一个高可靠、高性能、列存储、可伸缩、实时读写的分布式数据库系统，是</a:t>
            </a:r>
            <a:r>
              <a:rPr lang="en-US" altLang="zh-CN" dirty="0"/>
              <a:t>Hadoop</a:t>
            </a:r>
            <a:r>
              <a:rPr lang="zh-CN" altLang="zh-CN" dirty="0"/>
              <a:t>生态系统的重要组成部分之一。</a:t>
            </a:r>
            <a:r>
              <a:rPr lang="en-US" altLang="zh-CN" dirty="0"/>
              <a:t>HBase</a:t>
            </a:r>
            <a:r>
              <a:rPr lang="zh-CN" altLang="zh-CN" dirty="0"/>
              <a:t>是</a:t>
            </a:r>
            <a:r>
              <a:rPr lang="en-US" altLang="zh-CN" dirty="0"/>
              <a:t>Google</a:t>
            </a:r>
            <a:r>
              <a:rPr lang="zh-CN" altLang="zh-CN" dirty="0"/>
              <a:t>的</a:t>
            </a:r>
            <a:r>
              <a:rPr lang="en-US" altLang="zh-CN" dirty="0" err="1"/>
              <a:t>BigTable</a:t>
            </a:r>
            <a:r>
              <a:rPr lang="zh-CN" altLang="zh-CN" dirty="0"/>
              <a:t>的开源实现，使用</a:t>
            </a:r>
            <a:r>
              <a:rPr lang="en-US" altLang="zh-CN" dirty="0"/>
              <a:t>Java</a:t>
            </a:r>
            <a:r>
              <a:rPr lang="zh-CN" altLang="zh-CN" dirty="0"/>
              <a:t>语言编写。</a:t>
            </a:r>
            <a:endParaRPr lang="en-US" altLang="zh-CN" dirty="0"/>
          </a:p>
          <a:p>
            <a:endParaRPr lang="zh-CN" altLang="en-US" dirty="0"/>
          </a:p>
        </p:txBody>
      </p:sp>
      <p:graphicFrame>
        <p:nvGraphicFramePr>
          <p:cNvPr id="5" name="图示 4">
            <a:extLst>
              <a:ext uri="{FF2B5EF4-FFF2-40B4-BE49-F238E27FC236}">
                <a16:creationId xmlns:a16="http://schemas.microsoft.com/office/drawing/2014/main" id="{3C97799A-018B-43A9-9EBF-F4B19D08CF41}"/>
              </a:ext>
            </a:extLst>
          </p:cNvPr>
          <p:cNvGraphicFramePr/>
          <p:nvPr>
            <p:extLst>
              <p:ext uri="{D42A27DB-BD31-4B8C-83A1-F6EECF244321}">
                <p14:modId xmlns:p14="http://schemas.microsoft.com/office/powerpoint/2010/main" val="2036690717"/>
              </p:ext>
            </p:extLst>
          </p:nvPr>
        </p:nvGraphicFramePr>
        <p:xfrm>
          <a:off x="882454" y="2562078"/>
          <a:ext cx="3848100" cy="132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a:extLst>
              <a:ext uri="{FF2B5EF4-FFF2-40B4-BE49-F238E27FC236}">
                <a16:creationId xmlns:a16="http://schemas.microsoft.com/office/drawing/2014/main" id="{762100F5-B6C5-4E65-8549-2D550383801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9118" y="2932274"/>
            <a:ext cx="2294423" cy="583582"/>
          </a:xfrm>
          <a:prstGeom prst="rect">
            <a:avLst/>
          </a:prstGeom>
          <a:noFill/>
          <a:ln>
            <a:noFill/>
          </a:ln>
        </p:spPr>
      </p:pic>
    </p:spTree>
    <p:extLst>
      <p:ext uri="{BB962C8B-B14F-4D97-AF65-F5344CB8AC3E}">
        <p14:creationId xmlns:p14="http://schemas.microsoft.com/office/powerpoint/2010/main" val="3077204788"/>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40000" lnSpcReduction="20000"/>
          </a:bodyPr>
          <a:lstStyle/>
          <a:p>
            <a:r>
              <a:rPr lang="zh-CN" altLang="zh-CN" dirty="0"/>
              <a:t>（</a:t>
            </a:r>
            <a:r>
              <a:rPr lang="en-US" altLang="zh-CN" dirty="0"/>
              <a:t>8</a:t>
            </a:r>
            <a:r>
              <a:rPr lang="zh-CN" altLang="zh-CN" dirty="0"/>
              <a:t>）全表扫描，使用</a:t>
            </a:r>
            <a:r>
              <a:rPr lang="en-US" altLang="zh-CN" dirty="0"/>
              <a:t>scan</a:t>
            </a:r>
            <a:r>
              <a:rPr lang="zh-CN" altLang="zh-CN" dirty="0"/>
              <a:t>命令。</a:t>
            </a:r>
          </a:p>
          <a:p>
            <a:pPr marL="0" indent="0">
              <a:buNone/>
            </a:pPr>
            <a:r>
              <a:rPr lang="en-US" altLang="zh-CN" i="1" dirty="0" err="1"/>
              <a:t>hbase</a:t>
            </a:r>
            <a:r>
              <a:rPr lang="en-US" altLang="zh-CN" i="1" dirty="0"/>
              <a:t> (main) : 019: 0 &gt; SCAN 'student'</a:t>
            </a:r>
            <a:endParaRPr lang="zh-CN" altLang="zh-CN" i="1" dirty="0"/>
          </a:p>
          <a:p>
            <a:pPr marL="0" indent="0">
              <a:buNone/>
            </a:pPr>
            <a:r>
              <a:rPr lang="en-US" altLang="zh-CN" i="1" dirty="0"/>
              <a:t>ROW                                     COLUMN+CELL</a:t>
            </a:r>
            <a:endParaRPr lang="zh-CN" altLang="zh-CN" i="1" dirty="0"/>
          </a:p>
          <a:p>
            <a:pPr marL="0" indent="0">
              <a:buNone/>
            </a:pPr>
            <a:r>
              <a:rPr lang="en-US" altLang="zh-CN" i="1" dirty="0"/>
              <a:t>19052002    column=</a:t>
            </a:r>
            <a:r>
              <a:rPr lang="en-US" altLang="zh-CN" i="1" dirty="0" err="1"/>
              <a:t>college:school</a:t>
            </a:r>
            <a:r>
              <a:rPr lang="en-US" altLang="zh-CN" i="1" dirty="0"/>
              <a:t>, timestamp=1413365819923, value=Computer Engineering</a:t>
            </a:r>
            <a:endParaRPr lang="zh-CN" altLang="zh-CN" i="1" dirty="0"/>
          </a:p>
          <a:p>
            <a:pPr marL="0" indent="0">
              <a:buNone/>
            </a:pPr>
            <a:r>
              <a:rPr lang="en-US" altLang="zh-CN" i="1" dirty="0"/>
              <a:t>19052002    column=</a:t>
            </a:r>
            <a:r>
              <a:rPr lang="en-US" altLang="zh-CN" i="1" dirty="0" err="1"/>
              <a:t>college:department</a:t>
            </a:r>
            <a:r>
              <a:rPr lang="en-US" altLang="zh-CN" i="1" dirty="0"/>
              <a:t>, timestamp=1413365923135, value=CS</a:t>
            </a:r>
            <a:endParaRPr lang="zh-CN" altLang="zh-CN" i="1" dirty="0"/>
          </a:p>
          <a:p>
            <a:pPr marL="0" indent="0">
              <a:buNone/>
            </a:pPr>
            <a:r>
              <a:rPr lang="en-US" altLang="zh-CN" i="1" dirty="0"/>
              <a:t>19052002    column=</a:t>
            </a:r>
            <a:r>
              <a:rPr lang="en-US" altLang="zh-CN" i="1" dirty="0" err="1"/>
              <a:t>profile:name</a:t>
            </a:r>
            <a:r>
              <a:rPr lang="en-US" altLang="zh-CN" i="1" dirty="0"/>
              <a:t>, timestamp=1413365962176, value=</a:t>
            </a:r>
            <a:r>
              <a:rPr lang="en-US" altLang="zh-CN" i="1" dirty="0" err="1"/>
              <a:t>zhaosi</a:t>
            </a:r>
            <a:endParaRPr lang="zh-CN" altLang="zh-CN" i="1" dirty="0"/>
          </a:p>
          <a:p>
            <a:pPr marL="0" indent="0">
              <a:buNone/>
            </a:pPr>
            <a:r>
              <a:rPr lang="en-US" altLang="zh-CN" i="1" dirty="0"/>
              <a:t>19052002    column=</a:t>
            </a:r>
            <a:r>
              <a:rPr lang="en-US" altLang="zh-CN" i="1" dirty="0" err="1"/>
              <a:t>profile:height</a:t>
            </a:r>
            <a:r>
              <a:rPr lang="en-US" altLang="zh-CN" i="1" dirty="0"/>
              <a:t>, timestamp=1413365995212, value=165</a:t>
            </a:r>
            <a:endParaRPr lang="zh-CN" altLang="zh-CN" i="1" dirty="0"/>
          </a:p>
          <a:p>
            <a:pPr marL="0" indent="0">
              <a:buNone/>
            </a:pPr>
            <a:r>
              <a:rPr lang="en-US" altLang="zh-CN" i="1" dirty="0"/>
              <a:t>19052002    column=</a:t>
            </a:r>
            <a:r>
              <a:rPr lang="en-US" altLang="zh-CN" i="1" dirty="0" err="1"/>
              <a:t>profile:weight</a:t>
            </a:r>
            <a:r>
              <a:rPr lang="en-US" altLang="zh-CN" i="1" dirty="0"/>
              <a:t>, timestamp=1413366003135, value=108</a:t>
            </a:r>
            <a:endParaRPr lang="zh-CN" altLang="zh-CN" i="1" dirty="0"/>
          </a:p>
          <a:p>
            <a:pPr marL="0" indent="0">
              <a:buNone/>
            </a:pPr>
            <a:r>
              <a:rPr lang="en-US" altLang="zh-CN" i="1" dirty="0"/>
              <a:t>19052002    column=</a:t>
            </a:r>
            <a:r>
              <a:rPr lang="en-US" altLang="zh-CN" i="1" dirty="0" err="1"/>
              <a:t>profile:birthday</a:t>
            </a:r>
            <a:r>
              <a:rPr lang="en-US" altLang="zh-CN" i="1" dirty="0"/>
              <a:t>, timestamp=1413366052198, value=1999-05-01</a:t>
            </a:r>
            <a:endParaRPr lang="zh-CN" altLang="zh-CN" i="1" dirty="0"/>
          </a:p>
          <a:p>
            <a:pPr marL="0" indent="0">
              <a:buNone/>
            </a:pPr>
            <a:r>
              <a:rPr lang="en-US" altLang="zh-CN" i="1" dirty="0"/>
              <a:t>19052006    column=</a:t>
            </a:r>
            <a:r>
              <a:rPr lang="en-US" altLang="zh-CN" i="1" dirty="0" err="1"/>
              <a:t>profile:school</a:t>
            </a:r>
            <a:r>
              <a:rPr lang="en-US" altLang="zh-CN" i="1" dirty="0"/>
              <a:t>, timestamp=1413365819923, value=Computer Engineering</a:t>
            </a:r>
            <a:endParaRPr lang="zh-CN" altLang="zh-CN" i="1" dirty="0"/>
          </a:p>
          <a:p>
            <a:pPr marL="0" indent="0">
              <a:buNone/>
            </a:pPr>
            <a:r>
              <a:rPr lang="en-US" altLang="zh-CN" i="1" dirty="0"/>
              <a:t>19052006    column=</a:t>
            </a:r>
            <a:r>
              <a:rPr lang="en-US" altLang="zh-CN" i="1" dirty="0" err="1"/>
              <a:t>college:department</a:t>
            </a:r>
            <a:r>
              <a:rPr lang="en-US" altLang="zh-CN" i="1" dirty="0"/>
              <a:t>, timestamp=1413365923135, value=EE</a:t>
            </a:r>
            <a:endParaRPr lang="zh-CN" altLang="zh-CN" i="1" dirty="0"/>
          </a:p>
          <a:p>
            <a:pPr marL="0" indent="0">
              <a:buNone/>
            </a:pPr>
            <a:r>
              <a:rPr lang="en-US" altLang="zh-CN" i="1" dirty="0"/>
              <a:t>19052006    column=</a:t>
            </a: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a:t>19052006    column=</a:t>
            </a:r>
            <a:r>
              <a:rPr lang="en-US" altLang="zh-CN" i="1" dirty="0" err="1"/>
              <a:t>profile:height</a:t>
            </a:r>
            <a:r>
              <a:rPr lang="en-US" altLang="zh-CN" i="1" dirty="0"/>
              <a:t>, timestamp=1413365995212, value=170</a:t>
            </a:r>
            <a:endParaRPr lang="zh-CN" altLang="zh-CN" i="1" dirty="0"/>
          </a:p>
          <a:p>
            <a:pPr marL="0" indent="0">
              <a:buNone/>
            </a:pPr>
            <a:r>
              <a:rPr lang="en-US" altLang="zh-CN" i="1" dirty="0"/>
              <a:t>19052006    column=</a:t>
            </a:r>
            <a:r>
              <a:rPr lang="en-US" altLang="zh-CN" i="1" dirty="0" err="1"/>
              <a:t>profile:weight</a:t>
            </a:r>
            <a:r>
              <a:rPr lang="en-US" altLang="zh-CN" i="1" dirty="0"/>
              <a:t>, timestamp=1413366003135, value=122</a:t>
            </a:r>
            <a:endParaRPr lang="zh-CN" altLang="zh-CN" i="1" dirty="0"/>
          </a:p>
          <a:p>
            <a:pPr marL="0" indent="0">
              <a:buNone/>
            </a:pPr>
            <a:r>
              <a:rPr lang="en-US" altLang="zh-CN" i="1" dirty="0"/>
              <a:t>19052006    column=</a:t>
            </a:r>
            <a:r>
              <a:rPr lang="en-US" altLang="zh-CN" i="1" dirty="0" err="1"/>
              <a:t>profile:birthday</a:t>
            </a:r>
            <a:r>
              <a:rPr lang="en-US" altLang="zh-CN" i="1" dirty="0"/>
              <a:t>, timestamp=1413366052198, value=1999-08-02</a:t>
            </a:r>
            <a:endParaRPr lang="zh-CN" altLang="zh-CN" i="1" dirty="0"/>
          </a:p>
        </p:txBody>
      </p:sp>
    </p:spTree>
    <p:extLst>
      <p:ext uri="{BB962C8B-B14F-4D97-AF65-F5344CB8AC3E}">
        <p14:creationId xmlns:p14="http://schemas.microsoft.com/office/powerpoint/2010/main" val="3819063893"/>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57D4B-6793-4F2B-B8CA-92E2FD53E316}"/>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AAB2F384-6ECF-4586-9CCC-A02EEE57FFCA}"/>
              </a:ext>
            </a:extLst>
          </p:cNvPr>
          <p:cNvSpPr>
            <a:spLocks noGrp="1"/>
          </p:cNvSpPr>
          <p:nvPr>
            <p:ph idx="1"/>
          </p:nvPr>
        </p:nvSpPr>
        <p:spPr/>
        <p:txBody>
          <a:bodyPr>
            <a:normAutofit fontScale="70000" lnSpcReduction="20000"/>
          </a:bodyPr>
          <a:lstStyle/>
          <a:p>
            <a:r>
              <a:rPr lang="zh-CN" altLang="zh-CN" dirty="0"/>
              <a:t>（</a:t>
            </a:r>
            <a:r>
              <a:rPr lang="en-US" altLang="zh-CN" dirty="0"/>
              <a:t>9</a:t>
            </a:r>
            <a:r>
              <a:rPr lang="zh-CN" altLang="zh-CN" dirty="0"/>
              <a:t>）删除行键值为</a:t>
            </a:r>
            <a:r>
              <a:rPr lang="en-US" altLang="zh-CN" dirty="0"/>
              <a:t>19052006</a:t>
            </a:r>
            <a:r>
              <a:rPr lang="zh-CN" altLang="zh-CN" dirty="0"/>
              <a:t>的列</a:t>
            </a:r>
            <a:r>
              <a:rPr lang="en-US" altLang="zh-CN" dirty="0"/>
              <a:t>height</a:t>
            </a:r>
            <a:r>
              <a:rPr lang="zh-CN" altLang="zh-CN" dirty="0"/>
              <a:t>，使用</a:t>
            </a:r>
            <a:r>
              <a:rPr lang="en-US" altLang="zh-CN" dirty="0"/>
              <a:t>delete</a:t>
            </a:r>
            <a:r>
              <a:rPr lang="zh-CN" altLang="zh-CN" dirty="0"/>
              <a:t>命令。</a:t>
            </a:r>
          </a:p>
          <a:p>
            <a:pPr marL="0" indent="0">
              <a:buNone/>
            </a:pPr>
            <a:r>
              <a:rPr lang="en-US" altLang="zh-CN" i="1" dirty="0" err="1"/>
              <a:t>hbase</a:t>
            </a:r>
            <a:r>
              <a:rPr lang="en-US" altLang="zh-CN" i="1" dirty="0"/>
              <a:t> (main) : 020: 0 &gt; DELETE 'student', '19052006', '</a:t>
            </a:r>
            <a:r>
              <a:rPr lang="en-US" altLang="zh-CN" i="1" dirty="0" err="1"/>
              <a:t>profile:height</a:t>
            </a:r>
            <a:r>
              <a:rPr lang="en-US" altLang="zh-CN" i="1" dirty="0"/>
              <a:t>'</a:t>
            </a:r>
            <a:endParaRPr lang="zh-CN" altLang="zh-CN" i="1" dirty="0"/>
          </a:p>
          <a:p>
            <a:pPr marL="0" indent="0">
              <a:buNone/>
            </a:pPr>
            <a:r>
              <a:rPr lang="en-US" altLang="zh-CN" i="1" dirty="0"/>
              <a:t>0 row(s) in 0.1210 seconds</a:t>
            </a:r>
            <a:endParaRPr lang="zh-CN" altLang="zh-CN" i="1" dirty="0"/>
          </a:p>
          <a:p>
            <a:pPr marL="0" indent="0">
              <a:buNone/>
            </a:pPr>
            <a:r>
              <a:rPr lang="en-US" altLang="zh-CN" i="1" dirty="0" err="1"/>
              <a:t>hbase</a:t>
            </a:r>
            <a:r>
              <a:rPr lang="en-US" altLang="zh-CN" i="1" dirty="0"/>
              <a:t> (main) : 021: 0 &gt; GET 'student', '19052006'</a:t>
            </a:r>
            <a:endParaRPr lang="zh-CN" altLang="zh-CN" i="1" dirty="0"/>
          </a:p>
          <a:p>
            <a:pPr marL="0" indent="0">
              <a:buNone/>
            </a:pPr>
            <a:r>
              <a:rPr lang="en-US" altLang="zh-CN" i="1" dirty="0"/>
              <a:t>COLUMN                                       CELL</a:t>
            </a:r>
            <a:endParaRPr lang="zh-CN" altLang="zh-CN" i="1" dirty="0"/>
          </a:p>
          <a:p>
            <a:pPr marL="0" indent="0">
              <a:buNone/>
            </a:pPr>
            <a:r>
              <a:rPr lang="en-US" altLang="zh-CN" i="1" dirty="0" err="1"/>
              <a:t>college:school</a:t>
            </a:r>
            <a:r>
              <a:rPr lang="en-US" altLang="zh-CN" i="1" dirty="0"/>
              <a:t> 		timestamp=1413365819923, value=Computer Engineering</a:t>
            </a:r>
            <a:endParaRPr lang="zh-CN" altLang="zh-CN" i="1" dirty="0"/>
          </a:p>
          <a:p>
            <a:pPr marL="0" indent="0">
              <a:buNone/>
            </a:pPr>
            <a:r>
              <a:rPr lang="en-US" altLang="zh-CN" i="1" dirty="0" err="1"/>
              <a:t>college:department</a:t>
            </a:r>
            <a:r>
              <a:rPr lang="en-US" altLang="zh-CN" i="1" dirty="0"/>
              <a:t>	timestamp=1413365923135, value=Computer Engineering</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err="1"/>
              <a:t>profile:weight</a:t>
            </a:r>
            <a:r>
              <a:rPr lang="en-US" altLang="zh-CN" i="1" dirty="0"/>
              <a:t>		timestamp=1413366003135, value=122</a:t>
            </a:r>
            <a:endParaRPr lang="zh-CN" altLang="zh-CN" i="1" dirty="0"/>
          </a:p>
          <a:p>
            <a:pPr marL="0" indent="0">
              <a:buNone/>
            </a:pPr>
            <a:r>
              <a:rPr lang="en-US" altLang="zh-CN" i="1" dirty="0" err="1"/>
              <a:t>profile:birthday</a:t>
            </a:r>
            <a:r>
              <a:rPr lang="en-US" altLang="zh-CN" i="1" dirty="0"/>
              <a:t> 		timestamp=1413366052198, value=1999-08-02</a:t>
            </a:r>
            <a:endParaRPr lang="zh-CN" altLang="zh-CN" i="1" dirty="0"/>
          </a:p>
          <a:p>
            <a:endParaRPr lang="en-US" altLang="zh-CN" dirty="0"/>
          </a:p>
          <a:p>
            <a:r>
              <a:rPr lang="zh-CN" altLang="zh-CN" dirty="0"/>
              <a:t>可以看到，列</a:t>
            </a:r>
            <a:r>
              <a:rPr lang="en-US" altLang="zh-CN" dirty="0"/>
              <a:t>height</a:t>
            </a:r>
            <a:r>
              <a:rPr lang="zh-CN" altLang="zh-CN" dirty="0"/>
              <a:t>已经被删除。</a:t>
            </a:r>
          </a:p>
        </p:txBody>
      </p:sp>
    </p:spTree>
    <p:extLst>
      <p:ext uri="{BB962C8B-B14F-4D97-AF65-F5344CB8AC3E}">
        <p14:creationId xmlns:p14="http://schemas.microsoft.com/office/powerpoint/2010/main" val="173667720"/>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57D4B-6793-4F2B-B8CA-92E2FD53E316}"/>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AAB2F384-6ECF-4586-9CCC-A02EEE57FFCA}"/>
              </a:ext>
            </a:extLst>
          </p:cNvPr>
          <p:cNvSpPr>
            <a:spLocks noGrp="1"/>
          </p:cNvSpPr>
          <p:nvPr>
            <p:ph idx="1"/>
          </p:nvPr>
        </p:nvSpPr>
        <p:spPr/>
        <p:txBody>
          <a:bodyPr>
            <a:normAutofit fontScale="70000" lnSpcReduction="20000"/>
          </a:bodyPr>
          <a:lstStyle/>
          <a:p>
            <a:r>
              <a:rPr lang="zh-CN" altLang="zh-CN" dirty="0"/>
              <a:t>（</a:t>
            </a:r>
            <a:r>
              <a:rPr lang="en-US" altLang="zh-CN" dirty="0"/>
              <a:t>10</a:t>
            </a:r>
            <a:r>
              <a:rPr lang="zh-CN" altLang="zh-CN" dirty="0"/>
              <a:t>）删除整张表数据，使用</a:t>
            </a:r>
            <a:r>
              <a:rPr lang="en-US" altLang="zh-CN" dirty="0"/>
              <a:t>TRUNCATE</a:t>
            </a:r>
            <a:r>
              <a:rPr lang="zh-CN" altLang="zh-CN" dirty="0"/>
              <a:t>命令。</a:t>
            </a:r>
          </a:p>
          <a:p>
            <a:pPr marL="0" indent="0">
              <a:buNone/>
            </a:pPr>
            <a:r>
              <a:rPr lang="en-US" altLang="zh-CN" i="1" dirty="0" err="1"/>
              <a:t>hbase</a:t>
            </a:r>
            <a:r>
              <a:rPr lang="en-US" altLang="zh-CN" i="1" dirty="0"/>
              <a:t> (main) : 022: 0 &gt; TRUNCATE 'student'</a:t>
            </a:r>
            <a:endParaRPr lang="zh-CN" altLang="zh-CN" i="1" dirty="0"/>
          </a:p>
          <a:p>
            <a:pPr marL="0" indent="0">
              <a:buNone/>
            </a:pPr>
            <a:r>
              <a:rPr lang="en-US" altLang="zh-CN" i="1" dirty="0"/>
              <a:t>Truncating 'student' table (it may take a while):</a:t>
            </a:r>
            <a:endParaRPr lang="zh-CN" altLang="zh-CN" i="1" dirty="0"/>
          </a:p>
          <a:p>
            <a:pPr marL="0" indent="0">
              <a:buNone/>
            </a:pPr>
            <a:r>
              <a:rPr lang="en-US" altLang="zh-CN" i="1" dirty="0"/>
              <a:t>- Disabling table …</a:t>
            </a:r>
            <a:endParaRPr lang="zh-CN" altLang="zh-CN" i="1" dirty="0"/>
          </a:p>
          <a:p>
            <a:pPr marL="0" indent="0">
              <a:buNone/>
            </a:pPr>
            <a:r>
              <a:rPr lang="en-US" altLang="zh-CN" i="1" dirty="0"/>
              <a:t>- Dropping table …</a:t>
            </a:r>
            <a:endParaRPr lang="zh-CN" altLang="zh-CN" i="1" dirty="0"/>
          </a:p>
          <a:p>
            <a:pPr marL="0" indent="0">
              <a:buNone/>
            </a:pPr>
            <a:r>
              <a:rPr lang="en-US" altLang="zh-CN" i="1" dirty="0"/>
              <a:t>- Creating table …</a:t>
            </a:r>
            <a:endParaRPr lang="zh-CN" altLang="zh-CN" i="1" dirty="0"/>
          </a:p>
          <a:p>
            <a:pPr marL="0" indent="0">
              <a:buNone/>
            </a:pPr>
            <a:r>
              <a:rPr lang="en-US" altLang="zh-CN" i="1" dirty="0"/>
              <a:t>0 row(s) in 3.2170 seconds</a:t>
            </a:r>
            <a:endParaRPr lang="zh-CN" altLang="zh-CN" i="1" dirty="0"/>
          </a:p>
          <a:p>
            <a:endParaRPr lang="en-US" altLang="zh-CN" dirty="0"/>
          </a:p>
          <a:p>
            <a:r>
              <a:rPr lang="zh-CN" altLang="zh-CN" dirty="0"/>
              <a:t>在删除表之前，读者还可以通过以下方式查看已建立的</a:t>
            </a:r>
            <a:r>
              <a:rPr lang="en-US" altLang="zh-CN" dirty="0"/>
              <a:t>HBase</a:t>
            </a:r>
            <a:r>
              <a:rPr lang="zh-CN" altLang="zh-CN" dirty="0"/>
              <a:t>表</a:t>
            </a:r>
            <a:r>
              <a:rPr lang="en-US" altLang="zh-CN" dirty="0"/>
              <a:t>student</a:t>
            </a:r>
            <a:r>
              <a:rPr lang="zh-CN" altLang="zh-CN" dirty="0"/>
              <a:t>：使用</a:t>
            </a:r>
            <a:r>
              <a:rPr lang="en-US" altLang="zh-CN" dirty="0"/>
              <a:t>HBase</a:t>
            </a:r>
            <a:r>
              <a:rPr lang="zh-CN" altLang="zh-CN" dirty="0"/>
              <a:t>主节点的</a:t>
            </a:r>
            <a:r>
              <a:rPr lang="en-US" altLang="zh-CN" dirty="0"/>
              <a:t>Web UI</a:t>
            </a:r>
            <a:r>
              <a:rPr lang="zh-CN" altLang="zh-CN" dirty="0"/>
              <a:t>界面查看已建立的</a:t>
            </a:r>
            <a:r>
              <a:rPr lang="en-US" altLang="zh-CN" dirty="0"/>
              <a:t>student</a:t>
            </a:r>
            <a:r>
              <a:rPr lang="zh-CN" altLang="zh-CN" dirty="0"/>
              <a:t>表；使用命令“</a:t>
            </a:r>
            <a:r>
              <a:rPr lang="en-US" altLang="zh-CN" dirty="0"/>
              <a:t>zkCli.sh</a:t>
            </a:r>
            <a:r>
              <a:rPr lang="zh-CN" altLang="zh-CN" dirty="0"/>
              <a:t>”连接</a:t>
            </a:r>
            <a:r>
              <a:rPr lang="en-US" altLang="zh-CN" dirty="0"/>
              <a:t>ZooKeeper</a:t>
            </a:r>
            <a:r>
              <a:rPr lang="zh-CN" altLang="zh-CN" dirty="0"/>
              <a:t>客户端，从</a:t>
            </a:r>
            <a:r>
              <a:rPr lang="en-US" altLang="zh-CN" dirty="0"/>
              <a:t>ZooKeeper</a:t>
            </a:r>
            <a:r>
              <a:rPr lang="zh-CN" altLang="zh-CN" dirty="0"/>
              <a:t>的存储树中也可以查看已建立的</a:t>
            </a:r>
            <a:r>
              <a:rPr lang="en-US" altLang="zh-CN" dirty="0"/>
              <a:t>student</a:t>
            </a:r>
            <a:r>
              <a:rPr lang="zh-CN" altLang="zh-CN" dirty="0"/>
              <a:t>表（如</a:t>
            </a:r>
            <a:r>
              <a:rPr lang="en-US" altLang="zh-CN" dirty="0"/>
              <a:t>/</a:t>
            </a:r>
            <a:r>
              <a:rPr lang="en-US" altLang="zh-CN" dirty="0" err="1"/>
              <a:t>hbase</a:t>
            </a:r>
            <a:r>
              <a:rPr lang="en-US" altLang="zh-CN" dirty="0"/>
              <a:t>/table/student</a:t>
            </a:r>
            <a:r>
              <a:rPr lang="zh-CN" altLang="zh-CN" dirty="0"/>
              <a:t>）；通过</a:t>
            </a:r>
            <a:r>
              <a:rPr lang="en-US" altLang="zh-CN" dirty="0"/>
              <a:t>HDFS Web UI</a:t>
            </a:r>
            <a:r>
              <a:rPr lang="zh-CN" altLang="zh-CN" dirty="0"/>
              <a:t>，也可以查看已建立的</a:t>
            </a:r>
            <a:r>
              <a:rPr lang="en-US" altLang="zh-CN" dirty="0"/>
              <a:t>student</a:t>
            </a:r>
            <a:r>
              <a:rPr lang="zh-CN" altLang="zh-CN" dirty="0"/>
              <a:t>表（如</a:t>
            </a:r>
            <a:r>
              <a:rPr lang="en-US" altLang="zh-CN" dirty="0"/>
              <a:t>/</a:t>
            </a:r>
            <a:r>
              <a:rPr lang="en-US" altLang="zh-CN" dirty="0" err="1"/>
              <a:t>hbase</a:t>
            </a:r>
            <a:r>
              <a:rPr lang="en-US" altLang="zh-CN" dirty="0"/>
              <a:t>/default/student</a:t>
            </a:r>
            <a:r>
              <a:rPr lang="zh-CN" altLang="zh-CN" dirty="0"/>
              <a:t>）。</a:t>
            </a:r>
          </a:p>
        </p:txBody>
      </p:sp>
    </p:spTree>
    <p:extLst>
      <p:ext uri="{BB962C8B-B14F-4D97-AF65-F5344CB8AC3E}">
        <p14:creationId xmlns:p14="http://schemas.microsoft.com/office/powerpoint/2010/main" val="2071979320"/>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1AF0E-DFC9-4848-98C9-5A1B60FE17CF}"/>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0DFCDFD5-2118-40A3-A385-E1A523DB40CB}"/>
              </a:ext>
            </a:extLst>
          </p:cNvPr>
          <p:cNvSpPr>
            <a:spLocks noGrp="1"/>
          </p:cNvSpPr>
          <p:nvPr>
            <p:ph idx="1"/>
          </p:nvPr>
        </p:nvSpPr>
        <p:spPr/>
        <p:txBody>
          <a:bodyPr>
            <a:normAutofit fontScale="92500"/>
          </a:bodyPr>
          <a:lstStyle/>
          <a:p>
            <a:r>
              <a:rPr lang="en-US" altLang="zh-CN" dirty="0"/>
              <a:t>HBase API</a:t>
            </a:r>
            <a:r>
              <a:rPr lang="zh-CN" altLang="zh-CN" dirty="0"/>
              <a:t>用于数据存储管理，主要操作包括建表、插入表数据、删除表数据、获取一行数据、表扫描、删除列族、删除表等。</a:t>
            </a:r>
          </a:p>
          <a:p>
            <a:r>
              <a:rPr lang="en-US" altLang="zh-CN" dirty="0"/>
              <a:t>HBase</a:t>
            </a:r>
            <a:r>
              <a:rPr lang="zh-CN" altLang="zh-CN" dirty="0"/>
              <a:t>使用</a:t>
            </a:r>
            <a:r>
              <a:rPr lang="en-US" altLang="zh-CN" dirty="0"/>
              <a:t>Java</a:t>
            </a:r>
            <a:r>
              <a:rPr lang="zh-CN" altLang="zh-CN" dirty="0"/>
              <a:t>语言编写，提供了丰富了</a:t>
            </a:r>
            <a:r>
              <a:rPr lang="en-US" altLang="zh-CN" dirty="0"/>
              <a:t>Java</a:t>
            </a:r>
            <a:r>
              <a:rPr lang="zh-CN" altLang="zh-CN" dirty="0"/>
              <a:t>编程接口供开发人员调用，同时，</a:t>
            </a:r>
            <a:r>
              <a:rPr lang="en-US" altLang="zh-CN" dirty="0"/>
              <a:t>HBase</a:t>
            </a:r>
            <a:r>
              <a:rPr lang="zh-CN" altLang="zh-CN" dirty="0"/>
              <a:t>为其它多种编程语言也提供了</a:t>
            </a:r>
            <a:r>
              <a:rPr lang="en-US" altLang="zh-CN" dirty="0"/>
              <a:t>API</a:t>
            </a:r>
            <a:r>
              <a:rPr lang="zh-CN" altLang="zh-CN" dirty="0"/>
              <a:t>，</a:t>
            </a:r>
            <a:r>
              <a:rPr lang="en-US" altLang="zh-CN" dirty="0"/>
              <a:t>C</a:t>
            </a:r>
            <a:r>
              <a:rPr lang="zh-CN" altLang="zh-CN" dirty="0"/>
              <a:t>、</a:t>
            </a:r>
            <a:r>
              <a:rPr lang="en-US" altLang="zh-CN" dirty="0"/>
              <a:t>C++</a:t>
            </a:r>
            <a:r>
              <a:rPr lang="zh-CN" altLang="zh-CN" dirty="0"/>
              <a:t>、</a:t>
            </a:r>
            <a:r>
              <a:rPr lang="en-US" altLang="zh-CN" dirty="0"/>
              <a:t>Scala</a:t>
            </a:r>
            <a:r>
              <a:rPr lang="zh-CN" altLang="zh-CN" dirty="0"/>
              <a:t>、</a:t>
            </a:r>
            <a:r>
              <a:rPr lang="en-US" altLang="zh-CN" dirty="0"/>
              <a:t>Python</a:t>
            </a:r>
            <a:r>
              <a:rPr lang="zh-CN" altLang="zh-CN" dirty="0"/>
              <a:t>等。总的来说，使用</a:t>
            </a:r>
            <a:r>
              <a:rPr lang="en-US" altLang="zh-CN" dirty="0"/>
              <a:t>Java API</a:t>
            </a:r>
            <a:r>
              <a:rPr lang="zh-CN" altLang="zh-CN" dirty="0"/>
              <a:t>可以完成任何使用</a:t>
            </a:r>
            <a:r>
              <a:rPr lang="en-US" altLang="zh-CN" dirty="0"/>
              <a:t>Shell</a:t>
            </a:r>
            <a:r>
              <a:rPr lang="zh-CN" altLang="zh-CN" dirty="0"/>
              <a:t>命令可以完成的操作，同时</a:t>
            </a:r>
            <a:r>
              <a:rPr lang="en-US" altLang="zh-CN" dirty="0"/>
              <a:t>Java API</a:t>
            </a:r>
            <a:r>
              <a:rPr lang="zh-CN" altLang="zh-CN" dirty="0"/>
              <a:t>还支持</a:t>
            </a:r>
            <a:r>
              <a:rPr lang="en-US" altLang="zh-CN" dirty="0"/>
              <a:t>Shell</a:t>
            </a:r>
            <a:r>
              <a:rPr lang="zh-CN" altLang="zh-CN" dirty="0"/>
              <a:t>命令可能不支持的一些操作。学习</a:t>
            </a:r>
            <a:r>
              <a:rPr lang="en-US" altLang="zh-CN" dirty="0"/>
              <a:t>API</a:t>
            </a:r>
            <a:r>
              <a:rPr lang="zh-CN" altLang="zh-CN" dirty="0"/>
              <a:t>时可以和对应</a:t>
            </a:r>
            <a:r>
              <a:rPr lang="en-US" altLang="zh-CN" dirty="0"/>
              <a:t>Shell</a:t>
            </a:r>
            <a:r>
              <a:rPr lang="zh-CN" altLang="zh-CN" dirty="0"/>
              <a:t>进行对比，以快速理解和掌握。</a:t>
            </a:r>
          </a:p>
          <a:p>
            <a:r>
              <a:rPr lang="zh-CN" altLang="zh-CN" dirty="0"/>
              <a:t>关于</a:t>
            </a:r>
            <a:r>
              <a:rPr lang="en-US" altLang="zh-CN" dirty="0"/>
              <a:t>HBase API</a:t>
            </a:r>
            <a:r>
              <a:rPr lang="zh-CN" altLang="zh-CN" dirty="0"/>
              <a:t>的详细资料读者请参考本地文件</a:t>
            </a:r>
            <a:r>
              <a:rPr lang="en-US" altLang="zh-CN" dirty="0"/>
              <a:t>file:///usr/local/hbase-1.4.10/docs/apidocs/index.html</a:t>
            </a:r>
            <a:r>
              <a:rPr lang="zh-CN" altLang="zh-CN" dirty="0"/>
              <a:t>或者官网</a:t>
            </a:r>
            <a:r>
              <a:rPr lang="en-US" altLang="zh-CN" dirty="0">
                <a:hlinkClick r:id="rId2"/>
              </a:rPr>
              <a:t>https://hbase.apache.org/apidocs/index.html</a:t>
            </a:r>
            <a:r>
              <a:rPr lang="zh-CN" altLang="zh-CN" dirty="0"/>
              <a:t>。</a:t>
            </a:r>
            <a:endParaRPr lang="zh-CN" altLang="en-US" dirty="0"/>
          </a:p>
        </p:txBody>
      </p:sp>
    </p:spTree>
    <p:extLst>
      <p:ext uri="{BB962C8B-B14F-4D97-AF65-F5344CB8AC3E}">
        <p14:creationId xmlns:p14="http://schemas.microsoft.com/office/powerpoint/2010/main" val="269750655"/>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68311-4223-44FA-A3F0-E554D946F50D}"/>
              </a:ext>
            </a:extLst>
          </p:cNvPr>
          <p:cNvSpPr>
            <a:spLocks noGrp="1"/>
          </p:cNvSpPr>
          <p:nvPr>
            <p:ph type="title"/>
          </p:nvPr>
        </p:nvSpPr>
        <p:spPr/>
        <p:txBody>
          <a:bodyPr/>
          <a:lstStyle/>
          <a:p>
            <a:r>
              <a:rPr lang="en-US" altLang="zh-CN" dirty="0"/>
              <a:t>Apache HBase 1.4.10 API</a:t>
            </a:r>
            <a:r>
              <a:rPr lang="zh-CN" altLang="zh-CN" dirty="0"/>
              <a:t>官方参考指南首页</a:t>
            </a:r>
            <a:endParaRPr lang="zh-CN" altLang="en-US" dirty="0"/>
          </a:p>
        </p:txBody>
      </p:sp>
      <p:pic>
        <p:nvPicPr>
          <p:cNvPr id="4" name="内容占位符 3">
            <a:extLst>
              <a:ext uri="{FF2B5EF4-FFF2-40B4-BE49-F238E27FC236}">
                <a16:creationId xmlns:a16="http://schemas.microsoft.com/office/drawing/2014/main" id="{8250E37B-81A3-4743-9940-CC27A7AD7790}"/>
              </a:ext>
            </a:extLst>
          </p:cNvPr>
          <p:cNvPicPr>
            <a:picLocks noGrp="1"/>
          </p:cNvPicPr>
          <p:nvPr>
            <p:ph idx="1"/>
          </p:nvPr>
        </p:nvPicPr>
        <p:blipFill>
          <a:blip r:embed="rId2"/>
          <a:stretch>
            <a:fillRect/>
          </a:stretch>
        </p:blipFill>
        <p:spPr>
          <a:xfrm>
            <a:off x="1979348" y="1370013"/>
            <a:ext cx="5185304" cy="3262312"/>
          </a:xfrm>
          <a:prstGeom prst="rect">
            <a:avLst/>
          </a:prstGeom>
        </p:spPr>
      </p:pic>
    </p:spTree>
    <p:extLst>
      <p:ext uri="{BB962C8B-B14F-4D97-AF65-F5344CB8AC3E}">
        <p14:creationId xmlns:p14="http://schemas.microsoft.com/office/powerpoint/2010/main" val="22666103"/>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C6BC4-F147-4E39-9853-0062D1B72EDD}"/>
              </a:ext>
            </a:extLst>
          </p:cNvPr>
          <p:cNvSpPr>
            <a:spLocks noGrp="1"/>
          </p:cNvSpPr>
          <p:nvPr>
            <p:ph type="title"/>
          </p:nvPr>
        </p:nvSpPr>
        <p:spPr/>
        <p:txBody>
          <a:bodyPr/>
          <a:lstStyle/>
          <a:p>
            <a:r>
              <a:rPr lang="en-US" altLang="zh-CN" dirty="0"/>
              <a:t>HBase</a:t>
            </a:r>
            <a:r>
              <a:rPr lang="zh-CN" altLang="zh-CN" dirty="0"/>
              <a:t>部分核心</a:t>
            </a:r>
            <a:r>
              <a:rPr lang="en-US" altLang="zh-CN" dirty="0"/>
              <a:t>Java API</a:t>
            </a:r>
            <a:endParaRPr lang="zh-CN" altLang="en-US" dirty="0"/>
          </a:p>
        </p:txBody>
      </p:sp>
      <p:graphicFrame>
        <p:nvGraphicFramePr>
          <p:cNvPr id="4" name="内容占位符 3">
            <a:extLst>
              <a:ext uri="{FF2B5EF4-FFF2-40B4-BE49-F238E27FC236}">
                <a16:creationId xmlns:a16="http://schemas.microsoft.com/office/drawing/2014/main" id="{EB608CEE-E3C9-4895-99C6-71270DA95097}"/>
              </a:ext>
            </a:extLst>
          </p:cNvPr>
          <p:cNvGraphicFramePr>
            <a:graphicFrameLocks noGrp="1"/>
          </p:cNvGraphicFramePr>
          <p:nvPr>
            <p:ph idx="1"/>
            <p:extLst>
              <p:ext uri="{D42A27DB-BD31-4B8C-83A1-F6EECF244321}">
                <p14:modId xmlns:p14="http://schemas.microsoft.com/office/powerpoint/2010/main" val="1882228632"/>
              </p:ext>
            </p:extLst>
          </p:nvPr>
        </p:nvGraphicFramePr>
        <p:xfrm>
          <a:off x="628650" y="1339423"/>
          <a:ext cx="7886700" cy="310896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4103380027"/>
                    </a:ext>
                  </a:extLst>
                </a:gridCol>
                <a:gridCol w="4387309">
                  <a:extLst>
                    <a:ext uri="{9D8B030D-6E8A-4147-A177-3AD203B41FA5}">
                      <a16:colId xmlns:a16="http://schemas.microsoft.com/office/drawing/2014/main" val="48322591"/>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类或接口</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27930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org.apache.hadoop.hbase.HBaseConfiguration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用于管理</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配置信息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0394785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org.apache.hadoop.hbase.HBaseAdmin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用于操作数据表的结构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785041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org.apache.hadoop.hbase.HTableDescriptor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包含表的详细信息，例如表中的列族、该表的类型、该表是否只读、</a:t>
                      </a:r>
                      <a:r>
                        <a:rPr lang="en-US" sz="1200" kern="0">
                          <a:effectLst/>
                          <a:latin typeface="微软雅黑" panose="020B0503020204020204" pitchFamily="34" charset="-122"/>
                          <a:ea typeface="微软雅黑" panose="020B0503020204020204" pitchFamily="34" charset="-122"/>
                        </a:rPr>
                        <a:t>MemStore</a:t>
                      </a:r>
                      <a:r>
                        <a:rPr lang="zh-CN" sz="1200" kern="0">
                          <a:effectLst/>
                          <a:latin typeface="微软雅黑" panose="020B0503020204020204" pitchFamily="34" charset="-122"/>
                          <a:ea typeface="微软雅黑" panose="020B0503020204020204" pitchFamily="34" charset="-122"/>
                        </a:rPr>
                        <a:t>最大空间、</a:t>
                      </a:r>
                      <a:r>
                        <a:rPr lang="en-US" sz="1200" kern="0">
                          <a:effectLst/>
                          <a:latin typeface="微软雅黑" panose="020B0503020204020204" pitchFamily="34" charset="-122"/>
                          <a:ea typeface="微软雅黑" panose="020B0503020204020204" pitchFamily="34" charset="-122"/>
                        </a:rPr>
                        <a:t>Region</a:t>
                      </a:r>
                      <a:r>
                        <a:rPr lang="zh-CN" sz="1200" kern="0">
                          <a:effectLst/>
                          <a:latin typeface="微软雅黑" panose="020B0503020204020204" pitchFamily="34" charset="-122"/>
                          <a:ea typeface="微软雅黑" panose="020B0503020204020204" pitchFamily="34" charset="-122"/>
                        </a:rPr>
                        <a:t>什么时候应该分裂等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68927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org.apache.hadoop.hbase.HColumnDescriptor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包含列族的详细信息，例如列族的版本号、压缩设置等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7636946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org.apache.hadoop.hbase.HTable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用于从</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数据库中获取表信息或者更新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6497396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org.apache.hadoop.hbase.client.Put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用于对单元格执行添加数据操作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1553858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org.apache.hadoop.hbase.client.Get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用于获取单行的信息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771128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org.apache.hadoop.hbase.client.Scan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限定需要查找的数据，例如限定版本号、起始行号、终止行号、列族、列限定符、返回值的数量上限等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7087335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org.apache.hadoop.hbase.client.Result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用于存放</a:t>
                      </a:r>
                      <a:r>
                        <a:rPr lang="en-US" sz="1200" kern="0">
                          <a:effectLst/>
                          <a:latin typeface="微软雅黑" panose="020B0503020204020204" pitchFamily="34" charset="-122"/>
                          <a:ea typeface="微软雅黑" panose="020B0503020204020204" pitchFamily="34" charset="-122"/>
                        </a:rPr>
                        <a:t>Get</a:t>
                      </a:r>
                      <a:r>
                        <a:rPr lang="zh-CN" sz="1200" kern="0">
                          <a:effectLst/>
                          <a:latin typeface="微软雅黑" panose="020B0503020204020204" pitchFamily="34" charset="-122"/>
                          <a:ea typeface="微软雅黑" panose="020B0503020204020204" pitchFamily="34" charset="-122"/>
                        </a:rPr>
                        <a:t>和</a:t>
                      </a:r>
                      <a:r>
                        <a:rPr lang="en-US" sz="1200" kern="0">
                          <a:effectLst/>
                          <a:latin typeface="微软雅黑" panose="020B0503020204020204" pitchFamily="34" charset="-122"/>
                          <a:ea typeface="微软雅黑" panose="020B0503020204020204" pitchFamily="34" charset="-122"/>
                        </a:rPr>
                        <a:t>Scan</a:t>
                      </a:r>
                      <a:r>
                        <a:rPr lang="zh-CN" sz="1200" kern="0">
                          <a:effectLst/>
                          <a:latin typeface="微软雅黑" panose="020B0503020204020204" pitchFamily="34" charset="-122"/>
                          <a:ea typeface="微软雅黑" panose="020B0503020204020204" pitchFamily="34" charset="-122"/>
                        </a:rPr>
                        <a:t>操作后的查询结果，并以</a:t>
                      </a:r>
                      <a:r>
                        <a:rPr lang="en-US" sz="1200" kern="0">
                          <a:effectLst/>
                          <a:latin typeface="微软雅黑" panose="020B0503020204020204" pitchFamily="34" charset="-122"/>
                          <a:ea typeface="微软雅黑" panose="020B0503020204020204" pitchFamily="34" charset="-122"/>
                        </a:rPr>
                        <a:t>&lt;key</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value&gt;</a:t>
                      </a:r>
                      <a:r>
                        <a:rPr lang="zh-CN" sz="1200" kern="0">
                          <a:effectLst/>
                          <a:latin typeface="微软雅黑" panose="020B0503020204020204" pitchFamily="34" charset="-122"/>
                          <a:ea typeface="微软雅黑" panose="020B0503020204020204" pitchFamily="34" charset="-122"/>
                        </a:rPr>
                        <a:t>格式存储在</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结构中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3787796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org.apache.hadoop.hbase.client.ResultScanner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客户端获取值的接口</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75505811"/>
                  </a:ext>
                </a:extLst>
              </a:tr>
            </a:tbl>
          </a:graphicData>
        </a:graphic>
      </p:graphicFrame>
    </p:spTree>
    <p:extLst>
      <p:ext uri="{BB962C8B-B14F-4D97-AF65-F5344CB8AC3E}">
        <p14:creationId xmlns:p14="http://schemas.microsoft.com/office/powerpoint/2010/main" val="2524651477"/>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85000" lnSpcReduction="20000"/>
          </a:bodyPr>
          <a:lstStyle/>
          <a:p>
            <a:r>
              <a:rPr lang="en-US" altLang="zh-CN" dirty="0"/>
              <a:t>1. </a:t>
            </a:r>
            <a:r>
              <a:rPr lang="en-US" altLang="zh-CN" dirty="0" err="1"/>
              <a:t>HBaseConfiguration</a:t>
            </a:r>
            <a:endParaRPr lang="en-US" altLang="zh-CN" dirty="0"/>
          </a:p>
          <a:p>
            <a:pPr lvl="1"/>
            <a:r>
              <a:rPr lang="zh-CN" altLang="en-US" dirty="0"/>
              <a:t>初始化</a:t>
            </a:r>
            <a:r>
              <a:rPr lang="en-US" altLang="zh-CN" dirty="0"/>
              <a:t>HBase</a:t>
            </a:r>
            <a:r>
              <a:rPr lang="zh-CN" altLang="en-US" dirty="0"/>
              <a:t>的配置信息。所有操作都必须使用该类。其功能是从</a:t>
            </a:r>
            <a:r>
              <a:rPr lang="en-US" altLang="zh-CN" dirty="0"/>
              <a:t>hbase-default.xml</a:t>
            </a:r>
            <a:r>
              <a:rPr lang="zh-CN" altLang="en-US" dirty="0"/>
              <a:t>和</a:t>
            </a:r>
            <a:r>
              <a:rPr lang="en-US" altLang="zh-CN" dirty="0"/>
              <a:t>hbase-site.xml</a:t>
            </a:r>
            <a:r>
              <a:rPr lang="zh-CN" altLang="en-US" dirty="0"/>
              <a:t>文件中获取配置信息，可以使用成员方法</a:t>
            </a:r>
            <a:r>
              <a:rPr lang="en-US" altLang="zh-CN" dirty="0"/>
              <a:t>create()</a:t>
            </a:r>
            <a:r>
              <a:rPr lang="zh-CN" altLang="en-US" dirty="0"/>
              <a:t>来初始化</a:t>
            </a:r>
            <a:r>
              <a:rPr lang="en-US" altLang="zh-CN" dirty="0"/>
              <a:t>HBase</a:t>
            </a:r>
            <a:r>
              <a:rPr lang="zh-CN" altLang="en-US" dirty="0"/>
              <a:t>的配置文件。</a:t>
            </a:r>
          </a:p>
          <a:p>
            <a:r>
              <a:rPr lang="en-US" altLang="zh-CN" dirty="0"/>
              <a:t>2. </a:t>
            </a:r>
            <a:r>
              <a:rPr lang="en-US" altLang="zh-CN" dirty="0" err="1"/>
              <a:t>HBaseAdmin</a:t>
            </a:r>
            <a:endParaRPr lang="en-US" altLang="zh-CN" dirty="0"/>
          </a:p>
          <a:p>
            <a:pPr lvl="1"/>
            <a:r>
              <a:rPr lang="zh-CN" altLang="en-US" dirty="0"/>
              <a:t>对数据表结构进行操作，包括创建表、删除表、列出表项、添加或删除表列族、启用或者禁用表等，提供的方法具体如下所示。</a:t>
            </a:r>
          </a:p>
          <a:p>
            <a:pPr lvl="2"/>
            <a:r>
              <a:rPr lang="en-US" altLang="zh-CN" dirty="0" err="1"/>
              <a:t>createTable</a:t>
            </a:r>
            <a:r>
              <a:rPr lang="en-US" altLang="zh-CN" dirty="0"/>
              <a:t>(</a:t>
            </a:r>
            <a:r>
              <a:rPr lang="en-US" altLang="zh-CN" dirty="0" err="1"/>
              <a:t>HTableDescriptor</a:t>
            </a:r>
            <a:r>
              <a:rPr lang="en-US" altLang="zh-CN" dirty="0"/>
              <a:t> desc)</a:t>
            </a:r>
            <a:r>
              <a:rPr lang="zh-CN" altLang="en-US" dirty="0"/>
              <a:t>：根据指定属性创建</a:t>
            </a:r>
            <a:r>
              <a:rPr lang="en-US" altLang="zh-CN" dirty="0"/>
              <a:t>HBase</a:t>
            </a:r>
            <a:r>
              <a:rPr lang="zh-CN" altLang="en-US" dirty="0"/>
              <a:t>表。</a:t>
            </a:r>
          </a:p>
          <a:p>
            <a:pPr lvl="2"/>
            <a:r>
              <a:rPr lang="en-US" altLang="zh-CN" dirty="0" err="1"/>
              <a:t>deleteTable</a:t>
            </a:r>
            <a:r>
              <a:rPr lang="en-US" altLang="zh-CN" dirty="0"/>
              <a:t>(byte[] </a:t>
            </a:r>
            <a:r>
              <a:rPr lang="en-US" altLang="zh-CN" dirty="0" err="1"/>
              <a:t>tableName</a:t>
            </a:r>
            <a:r>
              <a:rPr lang="en-US" altLang="zh-CN" dirty="0"/>
              <a:t>)</a:t>
            </a:r>
            <a:r>
              <a:rPr lang="zh-CN" altLang="en-US" dirty="0"/>
              <a:t>：根据表名删除表。</a:t>
            </a:r>
          </a:p>
          <a:p>
            <a:pPr lvl="2"/>
            <a:r>
              <a:rPr lang="en-US" altLang="zh-CN" dirty="0" err="1"/>
              <a:t>enableTable</a:t>
            </a:r>
            <a:r>
              <a:rPr lang="en-US" altLang="zh-CN" dirty="0"/>
              <a:t>(byte[] </a:t>
            </a:r>
            <a:r>
              <a:rPr lang="en-US" altLang="zh-CN" dirty="0" err="1"/>
              <a:t>tableName</a:t>
            </a:r>
            <a:r>
              <a:rPr lang="en-US" altLang="zh-CN" dirty="0"/>
              <a:t>)</a:t>
            </a:r>
            <a:r>
              <a:rPr lang="zh-CN" altLang="en-US" dirty="0"/>
              <a:t>：启用表。</a:t>
            </a:r>
          </a:p>
          <a:p>
            <a:pPr lvl="2"/>
            <a:r>
              <a:rPr lang="en-US" altLang="zh-CN" dirty="0" err="1"/>
              <a:t>disableTable</a:t>
            </a:r>
            <a:r>
              <a:rPr lang="en-US" altLang="zh-CN" dirty="0"/>
              <a:t>(byte[] </a:t>
            </a:r>
            <a:r>
              <a:rPr lang="en-US" altLang="zh-CN" dirty="0" err="1"/>
              <a:t>tableName</a:t>
            </a:r>
            <a:r>
              <a:rPr lang="en-US" altLang="zh-CN" dirty="0"/>
              <a:t>)</a:t>
            </a:r>
            <a:r>
              <a:rPr lang="zh-CN" altLang="en-US" dirty="0"/>
              <a:t>：禁用表。</a:t>
            </a:r>
          </a:p>
          <a:p>
            <a:pPr lvl="2"/>
            <a:r>
              <a:rPr lang="en-US" altLang="zh-CN" dirty="0" err="1"/>
              <a:t>tableExists</a:t>
            </a:r>
            <a:r>
              <a:rPr lang="en-US" altLang="zh-CN" dirty="0"/>
              <a:t>(String </a:t>
            </a:r>
            <a:r>
              <a:rPr lang="en-US" altLang="zh-CN" dirty="0" err="1"/>
              <a:t>tableName</a:t>
            </a:r>
            <a:r>
              <a:rPr lang="en-US" altLang="zh-CN" dirty="0"/>
              <a:t>)</a:t>
            </a:r>
            <a:r>
              <a:rPr lang="zh-CN" altLang="en-US" dirty="0"/>
              <a:t>：检查指定名称的表是否存在。</a:t>
            </a:r>
          </a:p>
          <a:p>
            <a:pPr lvl="2"/>
            <a:r>
              <a:rPr lang="en-US" altLang="zh-CN" dirty="0" err="1"/>
              <a:t>modifyTable</a:t>
            </a:r>
            <a:r>
              <a:rPr lang="en-US" altLang="zh-CN" dirty="0"/>
              <a:t>(byte[] </a:t>
            </a:r>
            <a:r>
              <a:rPr lang="en-US" altLang="zh-CN" dirty="0" err="1"/>
              <a:t>tableName</a:t>
            </a:r>
            <a:r>
              <a:rPr lang="en-US" altLang="zh-CN" dirty="0"/>
              <a:t>, </a:t>
            </a:r>
            <a:r>
              <a:rPr lang="en-US" altLang="zh-CN" dirty="0" err="1"/>
              <a:t>HTableDescriptor</a:t>
            </a:r>
            <a:r>
              <a:rPr lang="en-US" altLang="zh-CN" dirty="0"/>
              <a:t> </a:t>
            </a:r>
            <a:r>
              <a:rPr lang="en-US" altLang="zh-CN" dirty="0" err="1"/>
              <a:t>htd</a:t>
            </a:r>
            <a:r>
              <a:rPr lang="en-US" altLang="zh-CN" dirty="0"/>
              <a:t>)</a:t>
            </a:r>
            <a:r>
              <a:rPr lang="zh-CN" altLang="en-US" dirty="0"/>
              <a:t>：修改表结构，异步操作，需要花费一定时间。</a:t>
            </a:r>
          </a:p>
        </p:txBody>
      </p:sp>
    </p:spTree>
    <p:extLst>
      <p:ext uri="{BB962C8B-B14F-4D97-AF65-F5344CB8AC3E}">
        <p14:creationId xmlns:p14="http://schemas.microsoft.com/office/powerpoint/2010/main" val="3334105924"/>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85000" lnSpcReduction="20000"/>
          </a:bodyPr>
          <a:lstStyle/>
          <a:p>
            <a:r>
              <a:rPr lang="en-US" altLang="zh-CN" dirty="0"/>
              <a:t>3. </a:t>
            </a:r>
            <a:r>
              <a:rPr lang="en-US" altLang="zh-CN" dirty="0" err="1"/>
              <a:t>HTableDescriptor</a:t>
            </a:r>
            <a:endParaRPr lang="en-US" altLang="zh-CN" dirty="0"/>
          </a:p>
          <a:p>
            <a:pPr lvl="1"/>
            <a:r>
              <a:rPr lang="zh-CN" altLang="en-US" dirty="0"/>
              <a:t>对数据表属性进行操作。提供的方法具体如下所示。</a:t>
            </a:r>
          </a:p>
          <a:p>
            <a:pPr lvl="2"/>
            <a:r>
              <a:rPr lang="en-US" altLang="zh-CN" dirty="0" err="1"/>
              <a:t>addFamily</a:t>
            </a:r>
            <a:r>
              <a:rPr lang="en-US" altLang="zh-CN" dirty="0"/>
              <a:t>(</a:t>
            </a:r>
            <a:r>
              <a:rPr lang="en-US" altLang="zh-CN" dirty="0" err="1"/>
              <a:t>HColumnDescriptor</a:t>
            </a:r>
            <a:r>
              <a:rPr lang="en-US" altLang="zh-CN" dirty="0"/>
              <a:t> desc)</a:t>
            </a:r>
            <a:r>
              <a:rPr lang="zh-CN" altLang="en-US" dirty="0"/>
              <a:t>：添加一个列族。</a:t>
            </a:r>
          </a:p>
          <a:p>
            <a:pPr lvl="2"/>
            <a:r>
              <a:rPr lang="en-US" altLang="zh-CN" dirty="0" err="1"/>
              <a:t>removeFamily</a:t>
            </a:r>
            <a:r>
              <a:rPr lang="en-US" altLang="zh-CN" dirty="0"/>
              <a:t>(byte[] column)</a:t>
            </a:r>
            <a:r>
              <a:rPr lang="zh-CN" altLang="en-US" dirty="0"/>
              <a:t>：移除一个列族。</a:t>
            </a:r>
          </a:p>
          <a:p>
            <a:pPr lvl="2"/>
            <a:r>
              <a:rPr lang="en-US" altLang="zh-CN" dirty="0" err="1"/>
              <a:t>getName</a:t>
            </a:r>
            <a:r>
              <a:rPr lang="en-US" altLang="zh-CN" dirty="0"/>
              <a:t>()</a:t>
            </a:r>
            <a:r>
              <a:rPr lang="zh-CN" altLang="en-US" dirty="0"/>
              <a:t>：获取表的名称。</a:t>
            </a:r>
          </a:p>
          <a:p>
            <a:pPr lvl="2"/>
            <a:r>
              <a:rPr lang="en-US" altLang="zh-CN" dirty="0" err="1"/>
              <a:t>getValue</a:t>
            </a:r>
            <a:r>
              <a:rPr lang="en-US" altLang="zh-CN" dirty="0"/>
              <a:t>(byte[] key)</a:t>
            </a:r>
            <a:r>
              <a:rPr lang="zh-CN" altLang="en-US" dirty="0"/>
              <a:t>：获取属性的值。</a:t>
            </a:r>
          </a:p>
          <a:p>
            <a:pPr lvl="2"/>
            <a:r>
              <a:rPr lang="en-US" altLang="zh-CN" dirty="0" err="1"/>
              <a:t>setValue</a:t>
            </a:r>
            <a:r>
              <a:rPr lang="en-US" altLang="zh-CN" dirty="0"/>
              <a:t>(String key, String value)</a:t>
            </a:r>
            <a:r>
              <a:rPr lang="zh-CN" altLang="en-US" dirty="0"/>
              <a:t>：设置属性的值。</a:t>
            </a:r>
          </a:p>
          <a:p>
            <a:r>
              <a:rPr lang="en-US" altLang="zh-CN" dirty="0"/>
              <a:t>4. </a:t>
            </a:r>
            <a:r>
              <a:rPr lang="en-US" altLang="zh-CN" dirty="0" err="1"/>
              <a:t>HColumnDescriptor</a:t>
            </a:r>
            <a:endParaRPr lang="en-US" altLang="zh-CN" dirty="0"/>
          </a:p>
          <a:p>
            <a:pPr lvl="1"/>
            <a:r>
              <a:rPr lang="zh-CN" altLang="en-US" dirty="0"/>
              <a:t>该类维护列族的信息。通常在表创建或者添加列族时使用。列族创建后不能更新，只能通过删除后重新创建的方式更改。列族删除时，它包括的数据被同时删除。提供的方法具体如下所示。</a:t>
            </a:r>
          </a:p>
          <a:p>
            <a:pPr lvl="2"/>
            <a:r>
              <a:rPr lang="en-US" altLang="zh-CN" dirty="0" err="1"/>
              <a:t>getName</a:t>
            </a:r>
            <a:r>
              <a:rPr lang="en-US" altLang="zh-CN" dirty="0"/>
              <a:t>()</a:t>
            </a:r>
            <a:r>
              <a:rPr lang="zh-CN" altLang="en-US" dirty="0"/>
              <a:t>：获取列族名称。</a:t>
            </a:r>
          </a:p>
          <a:p>
            <a:pPr lvl="2"/>
            <a:r>
              <a:rPr lang="en-US" altLang="zh-CN" dirty="0" err="1"/>
              <a:t>getValue</a:t>
            </a:r>
            <a:r>
              <a:rPr lang="en-US" altLang="zh-CN" dirty="0"/>
              <a:t>(byte[] key)</a:t>
            </a:r>
            <a:r>
              <a:rPr lang="zh-CN" altLang="en-US" dirty="0"/>
              <a:t>：获取</a:t>
            </a:r>
            <a:r>
              <a:rPr lang="en-US" altLang="zh-CN" dirty="0"/>
              <a:t>key</a:t>
            </a:r>
            <a:r>
              <a:rPr lang="zh-CN" altLang="en-US" dirty="0"/>
              <a:t>对应属性值。</a:t>
            </a:r>
          </a:p>
          <a:p>
            <a:pPr lvl="2"/>
            <a:r>
              <a:rPr lang="en-US" altLang="zh-CN" dirty="0" err="1"/>
              <a:t>setValue</a:t>
            </a:r>
            <a:r>
              <a:rPr lang="en-US" altLang="zh-CN" dirty="0"/>
              <a:t>(String key, String value)</a:t>
            </a:r>
            <a:r>
              <a:rPr lang="zh-CN" altLang="en-US" dirty="0"/>
              <a:t>：设置</a:t>
            </a:r>
            <a:r>
              <a:rPr lang="en-US" altLang="zh-CN" dirty="0"/>
              <a:t>key</a:t>
            </a:r>
            <a:r>
              <a:rPr lang="zh-CN" altLang="en-US" dirty="0"/>
              <a:t>对应属性的值。</a:t>
            </a:r>
          </a:p>
        </p:txBody>
      </p:sp>
    </p:spTree>
    <p:extLst>
      <p:ext uri="{BB962C8B-B14F-4D97-AF65-F5344CB8AC3E}">
        <p14:creationId xmlns:p14="http://schemas.microsoft.com/office/powerpoint/2010/main" val="361892015"/>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a:bodyPr>
          <a:lstStyle/>
          <a:p>
            <a:r>
              <a:rPr lang="en-US" altLang="zh-CN" dirty="0"/>
              <a:t>5. </a:t>
            </a:r>
            <a:r>
              <a:rPr lang="en-US" altLang="zh-CN" dirty="0" err="1"/>
              <a:t>HTable</a:t>
            </a:r>
            <a:endParaRPr lang="zh-CN" altLang="zh-CN" dirty="0"/>
          </a:p>
          <a:p>
            <a:pPr lvl="1"/>
            <a:r>
              <a:rPr lang="zh-CN" altLang="zh-CN" dirty="0"/>
              <a:t>用于从</a:t>
            </a:r>
            <a:r>
              <a:rPr lang="en-US" altLang="zh-CN" dirty="0"/>
              <a:t>HBase</a:t>
            </a:r>
            <a:r>
              <a:rPr lang="zh-CN" altLang="zh-CN" dirty="0"/>
              <a:t>数据库中获取表信息或者更新。提供的方法具体如下所示。</a:t>
            </a:r>
          </a:p>
          <a:p>
            <a:pPr lvl="2"/>
            <a:r>
              <a:rPr lang="en-US" altLang="zh-CN" dirty="0"/>
              <a:t>close()</a:t>
            </a:r>
            <a:r>
              <a:rPr lang="zh-CN" altLang="zh-CN" dirty="0"/>
              <a:t>：释放所有的资源或者挂起内部缓冲区中的更新。</a:t>
            </a:r>
          </a:p>
          <a:p>
            <a:pPr lvl="2"/>
            <a:r>
              <a:rPr lang="en-US" altLang="zh-CN" dirty="0"/>
              <a:t>exists(Get get)</a:t>
            </a:r>
            <a:r>
              <a:rPr lang="zh-CN" altLang="zh-CN" dirty="0"/>
              <a:t>：检查</a:t>
            </a:r>
            <a:r>
              <a:rPr lang="en-US" altLang="zh-CN" dirty="0"/>
              <a:t>Get</a:t>
            </a:r>
            <a:r>
              <a:rPr lang="zh-CN" altLang="zh-CN" dirty="0"/>
              <a:t>实例所指定的值是否存在于</a:t>
            </a:r>
            <a:r>
              <a:rPr lang="en-US" altLang="zh-CN" dirty="0" err="1"/>
              <a:t>HTable</a:t>
            </a:r>
            <a:r>
              <a:rPr lang="zh-CN" altLang="zh-CN" dirty="0"/>
              <a:t>的列中。</a:t>
            </a:r>
          </a:p>
          <a:p>
            <a:pPr lvl="2"/>
            <a:r>
              <a:rPr lang="en-US" altLang="zh-CN" dirty="0" err="1"/>
              <a:t>getEndKeys</a:t>
            </a:r>
            <a:r>
              <a:rPr lang="en-US" altLang="zh-CN" dirty="0"/>
              <a:t>()</a:t>
            </a:r>
            <a:r>
              <a:rPr lang="zh-CN" altLang="zh-CN" dirty="0"/>
              <a:t>：获取当前打开的表每个区域的结束键值。</a:t>
            </a:r>
          </a:p>
          <a:p>
            <a:pPr lvl="2"/>
            <a:r>
              <a:rPr lang="en-US" altLang="zh-CN" dirty="0" err="1"/>
              <a:t>getScanner</a:t>
            </a:r>
            <a:r>
              <a:rPr lang="en-US" altLang="zh-CN" dirty="0"/>
              <a:t>(byte[] family)</a:t>
            </a:r>
            <a:r>
              <a:rPr lang="zh-CN" altLang="zh-CN" dirty="0"/>
              <a:t>：获取当前给定列族的</a:t>
            </a:r>
            <a:r>
              <a:rPr lang="en-US" altLang="zh-CN" dirty="0"/>
              <a:t>scanner</a:t>
            </a:r>
            <a:r>
              <a:rPr lang="zh-CN" altLang="zh-CN" dirty="0"/>
              <a:t>实例。</a:t>
            </a:r>
          </a:p>
          <a:p>
            <a:pPr lvl="2"/>
            <a:r>
              <a:rPr lang="en-US" altLang="zh-CN" dirty="0" err="1"/>
              <a:t>getTableDescriptor</a:t>
            </a:r>
            <a:r>
              <a:rPr lang="en-US" altLang="zh-CN" dirty="0"/>
              <a:t>()</a:t>
            </a:r>
            <a:r>
              <a:rPr lang="zh-CN" altLang="zh-CN" dirty="0"/>
              <a:t>：获取当前表的</a:t>
            </a:r>
            <a:r>
              <a:rPr lang="en-US" altLang="zh-CN" dirty="0" err="1"/>
              <a:t>HTableDescriptor</a:t>
            </a:r>
            <a:r>
              <a:rPr lang="zh-CN" altLang="zh-CN" dirty="0"/>
              <a:t>实例。</a:t>
            </a:r>
          </a:p>
          <a:p>
            <a:pPr lvl="2"/>
            <a:r>
              <a:rPr lang="en-US" altLang="zh-CN" dirty="0" err="1"/>
              <a:t>getTableName</a:t>
            </a:r>
            <a:r>
              <a:rPr lang="en-US" altLang="zh-CN" dirty="0"/>
              <a:t>()</a:t>
            </a:r>
            <a:r>
              <a:rPr lang="zh-CN" altLang="zh-CN" dirty="0"/>
              <a:t>：获取表名。</a:t>
            </a:r>
          </a:p>
          <a:p>
            <a:pPr lvl="2"/>
            <a:r>
              <a:rPr lang="en-US" altLang="zh-CN" dirty="0" err="1"/>
              <a:t>isTableEnabled</a:t>
            </a:r>
            <a:r>
              <a:rPr lang="en-US" altLang="zh-CN" dirty="0"/>
              <a:t>(</a:t>
            </a:r>
            <a:r>
              <a:rPr lang="en-US" altLang="zh-CN" dirty="0" err="1"/>
              <a:t>HBaseConfiguration</a:t>
            </a:r>
            <a:r>
              <a:rPr lang="en-US" altLang="zh-CN" dirty="0"/>
              <a:t> conf, String table)</a:t>
            </a:r>
            <a:r>
              <a:rPr lang="zh-CN" altLang="zh-CN" dirty="0"/>
              <a:t>：检查表是否有效。</a:t>
            </a:r>
          </a:p>
          <a:p>
            <a:pPr lvl="2"/>
            <a:r>
              <a:rPr lang="en-US" altLang="zh-CN" dirty="0"/>
              <a:t>put(Put put)</a:t>
            </a:r>
            <a:r>
              <a:rPr lang="zh-CN" altLang="zh-CN" dirty="0"/>
              <a:t>：向表中添加值。</a:t>
            </a:r>
          </a:p>
        </p:txBody>
      </p:sp>
    </p:spTree>
    <p:extLst>
      <p:ext uri="{BB962C8B-B14F-4D97-AF65-F5344CB8AC3E}">
        <p14:creationId xmlns:p14="http://schemas.microsoft.com/office/powerpoint/2010/main" val="2952387628"/>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lnSpcReduction="10000"/>
          </a:bodyPr>
          <a:lstStyle/>
          <a:p>
            <a:r>
              <a:rPr lang="en-US" altLang="zh-CN" dirty="0"/>
              <a:t>6. Put</a:t>
            </a:r>
            <a:endParaRPr lang="zh-CN" altLang="zh-CN" dirty="0"/>
          </a:p>
          <a:p>
            <a:pPr lvl="1"/>
            <a:r>
              <a:rPr lang="zh-CN" altLang="zh-CN" dirty="0"/>
              <a:t>执行单行添加操作。一个</a:t>
            </a:r>
            <a:r>
              <a:rPr lang="en-US" altLang="zh-CN" dirty="0"/>
              <a:t>Put</a:t>
            </a:r>
            <a:r>
              <a:rPr lang="zh-CN" altLang="zh-CN" dirty="0"/>
              <a:t>实例代表一行记录。提供的方法具体如下所示。</a:t>
            </a:r>
          </a:p>
          <a:p>
            <a:pPr lvl="2"/>
            <a:r>
              <a:rPr lang="en-US" altLang="zh-CN" dirty="0"/>
              <a:t>add(byte[] family, byte[] qualifier, byte[] value)</a:t>
            </a:r>
            <a:r>
              <a:rPr lang="zh-CN" altLang="zh-CN" dirty="0"/>
              <a:t>：将列族和列对应值添加到一个</a:t>
            </a:r>
            <a:r>
              <a:rPr lang="en-US" altLang="zh-CN" dirty="0"/>
              <a:t>put</a:t>
            </a:r>
            <a:r>
              <a:rPr lang="zh-CN" altLang="zh-CN" dirty="0"/>
              <a:t>实例中。</a:t>
            </a:r>
          </a:p>
          <a:p>
            <a:pPr lvl="2"/>
            <a:r>
              <a:rPr lang="en-US" altLang="zh-CN" dirty="0"/>
              <a:t>add(byte[] family, byte[] qualifier, long </a:t>
            </a:r>
            <a:r>
              <a:rPr lang="en-US" altLang="zh-CN" dirty="0" err="1"/>
              <a:t>ts</a:t>
            </a:r>
            <a:r>
              <a:rPr lang="en-US" altLang="zh-CN" dirty="0"/>
              <a:t>, byte[] value)</a:t>
            </a:r>
            <a:r>
              <a:rPr lang="zh-CN" altLang="zh-CN" dirty="0"/>
              <a:t>：类似上面函数，增加参数</a:t>
            </a:r>
            <a:r>
              <a:rPr lang="en-US" altLang="zh-CN" dirty="0" err="1"/>
              <a:t>ts</a:t>
            </a:r>
            <a:r>
              <a:rPr lang="zh-CN" altLang="zh-CN" dirty="0"/>
              <a:t>表示时间戳。</a:t>
            </a:r>
          </a:p>
          <a:p>
            <a:pPr lvl="2"/>
            <a:r>
              <a:rPr lang="en-US" altLang="zh-CN" dirty="0" err="1"/>
              <a:t>getRow</a:t>
            </a:r>
            <a:r>
              <a:rPr lang="en-US" altLang="zh-CN" dirty="0"/>
              <a:t>()</a:t>
            </a:r>
            <a:r>
              <a:rPr lang="zh-CN" altLang="zh-CN" dirty="0"/>
              <a:t>：获取实例对应的行数据。</a:t>
            </a:r>
          </a:p>
          <a:p>
            <a:pPr lvl="2"/>
            <a:r>
              <a:rPr lang="en-US" altLang="zh-CN" dirty="0" err="1"/>
              <a:t>getRowLock</a:t>
            </a:r>
            <a:r>
              <a:rPr lang="en-US" altLang="zh-CN" dirty="0"/>
              <a:t>()</a:t>
            </a:r>
            <a:r>
              <a:rPr lang="zh-CN" altLang="zh-CN" dirty="0"/>
              <a:t>：获取实例对应行锁。</a:t>
            </a:r>
          </a:p>
          <a:p>
            <a:pPr lvl="2"/>
            <a:r>
              <a:rPr lang="en-US" altLang="zh-CN" dirty="0" err="1"/>
              <a:t>getTimeStamp</a:t>
            </a:r>
            <a:r>
              <a:rPr lang="en-US" altLang="zh-CN" dirty="0"/>
              <a:t>()</a:t>
            </a:r>
            <a:r>
              <a:rPr lang="zh-CN" altLang="zh-CN" dirty="0"/>
              <a:t>：获取实例对应行时间戳。</a:t>
            </a:r>
          </a:p>
          <a:p>
            <a:pPr lvl="2"/>
            <a:r>
              <a:rPr lang="en-US" altLang="zh-CN" dirty="0" err="1"/>
              <a:t>isEmpty</a:t>
            </a:r>
            <a:r>
              <a:rPr lang="en-US" altLang="zh-CN" dirty="0"/>
              <a:t>()</a:t>
            </a:r>
            <a:r>
              <a:rPr lang="zh-CN" altLang="zh-CN" dirty="0"/>
              <a:t>：检查实例的</a:t>
            </a:r>
            <a:r>
              <a:rPr lang="en-US" altLang="zh-CN" dirty="0" err="1"/>
              <a:t>familyMap</a:t>
            </a:r>
            <a:r>
              <a:rPr lang="zh-CN" altLang="zh-CN" dirty="0"/>
              <a:t>是否为空，即不包含列族。</a:t>
            </a:r>
          </a:p>
          <a:p>
            <a:pPr lvl="2"/>
            <a:r>
              <a:rPr lang="en-US" altLang="zh-CN" dirty="0" err="1"/>
              <a:t>setTimeStamp</a:t>
            </a:r>
            <a:r>
              <a:rPr lang="en-US" altLang="zh-CN" dirty="0"/>
              <a:t>(long timestamp)</a:t>
            </a:r>
            <a:r>
              <a:rPr lang="zh-CN" altLang="zh-CN" dirty="0"/>
              <a:t>：设置实例的时间戳。</a:t>
            </a:r>
          </a:p>
        </p:txBody>
      </p:sp>
    </p:spTree>
    <p:extLst>
      <p:ext uri="{BB962C8B-B14F-4D97-AF65-F5344CB8AC3E}">
        <p14:creationId xmlns:p14="http://schemas.microsoft.com/office/powerpoint/2010/main" val="96624768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24AD1-5127-4980-AE98-8F281C87A19A}"/>
              </a:ext>
            </a:extLst>
          </p:cNvPr>
          <p:cNvSpPr>
            <a:spLocks noGrp="1"/>
          </p:cNvSpPr>
          <p:nvPr>
            <p:ph type="title"/>
          </p:nvPr>
        </p:nvSpPr>
        <p:spPr/>
        <p:txBody>
          <a:bodyPr/>
          <a:lstStyle/>
          <a:p>
            <a:r>
              <a:rPr lang="en-US" altLang="zh-CN" dirty="0"/>
              <a:t>7.2  </a:t>
            </a:r>
            <a:r>
              <a:rPr lang="zh-CN" altLang="en-US" dirty="0"/>
              <a:t>初识</a:t>
            </a:r>
            <a:r>
              <a:rPr lang="en-US" altLang="zh-CN" dirty="0"/>
              <a:t>HBase</a:t>
            </a:r>
            <a:endParaRPr lang="zh-CN" altLang="en-US" dirty="0"/>
          </a:p>
        </p:txBody>
      </p:sp>
      <p:sp>
        <p:nvSpPr>
          <p:cNvPr id="3" name="内容占位符 2">
            <a:extLst>
              <a:ext uri="{FF2B5EF4-FFF2-40B4-BE49-F238E27FC236}">
                <a16:creationId xmlns:a16="http://schemas.microsoft.com/office/drawing/2014/main" id="{27E57234-3757-428B-9C6D-BA99B87086AF}"/>
              </a:ext>
            </a:extLst>
          </p:cNvPr>
          <p:cNvSpPr>
            <a:spLocks noGrp="1"/>
          </p:cNvSpPr>
          <p:nvPr>
            <p:ph idx="1"/>
          </p:nvPr>
        </p:nvSpPr>
        <p:spPr/>
        <p:txBody>
          <a:bodyPr/>
          <a:lstStyle/>
          <a:p>
            <a:r>
              <a:rPr lang="en-US" altLang="zh-CN" dirty="0"/>
              <a:t>HBase</a:t>
            </a:r>
            <a:r>
              <a:rPr lang="zh-CN" altLang="zh-CN" dirty="0"/>
              <a:t>利用</a:t>
            </a:r>
            <a:r>
              <a:rPr lang="en-US" altLang="zh-CN" dirty="0"/>
              <a:t>Hadoop MapReduce</a:t>
            </a:r>
            <a:r>
              <a:rPr lang="zh-CN" altLang="zh-CN" dirty="0"/>
              <a:t>来处理</a:t>
            </a:r>
            <a:r>
              <a:rPr lang="en-US" altLang="zh-CN" dirty="0"/>
              <a:t>HBase</a:t>
            </a:r>
            <a:r>
              <a:rPr lang="zh-CN" altLang="zh-CN" dirty="0"/>
              <a:t>中的海量数据，实现高性能计算；使用</a:t>
            </a:r>
            <a:r>
              <a:rPr lang="en-US" altLang="zh-CN" dirty="0"/>
              <a:t>ZooKeeper</a:t>
            </a:r>
            <a:r>
              <a:rPr lang="zh-CN" altLang="zh-CN" dirty="0"/>
              <a:t>作为协同服务，实现稳定服务和失败恢复；使用</a:t>
            </a:r>
            <a:r>
              <a:rPr lang="en-US" altLang="zh-CN" dirty="0"/>
              <a:t>HDFS</a:t>
            </a:r>
            <a:r>
              <a:rPr lang="zh-CN" altLang="zh-CN" dirty="0"/>
              <a:t>作为高可靠的底层存储，利用廉价集群提供海量数据存储能力。与</a:t>
            </a:r>
            <a:r>
              <a:rPr lang="en-US" altLang="zh-CN" dirty="0"/>
              <a:t>Hadoop</a:t>
            </a:r>
            <a:r>
              <a:rPr lang="zh-CN" altLang="zh-CN" dirty="0"/>
              <a:t>一样，</a:t>
            </a:r>
            <a:r>
              <a:rPr lang="en-US" altLang="zh-CN" dirty="0"/>
              <a:t>HBase</a:t>
            </a:r>
            <a:r>
              <a:rPr lang="zh-CN" altLang="zh-CN" dirty="0"/>
              <a:t>主要依靠横向扩展，通过不断增加廉价的商用服务器，来增加计算和存储能力。</a:t>
            </a:r>
          </a:p>
          <a:p>
            <a:r>
              <a:rPr lang="en-US" altLang="zh-CN" dirty="0"/>
              <a:t>HBase</a:t>
            </a:r>
            <a:r>
              <a:rPr lang="zh-CN" altLang="zh-CN" dirty="0"/>
              <a:t>仅能通过行键（</a:t>
            </a:r>
            <a:r>
              <a:rPr lang="en-US" altLang="zh-CN" dirty="0"/>
              <a:t>Row key</a:t>
            </a:r>
            <a:r>
              <a:rPr lang="zh-CN" altLang="zh-CN" dirty="0"/>
              <a:t>）和行键的范围来检索数据，仅支持单行事务（可通过</a:t>
            </a:r>
            <a:r>
              <a:rPr lang="en-US" altLang="zh-CN" dirty="0"/>
              <a:t>Hive</a:t>
            </a:r>
            <a:r>
              <a:rPr lang="zh-CN" altLang="zh-CN" dirty="0"/>
              <a:t>支持来实现多表</a:t>
            </a:r>
            <a:r>
              <a:rPr lang="en-US" altLang="zh-CN" dirty="0"/>
              <a:t>Join</a:t>
            </a:r>
            <a:r>
              <a:rPr lang="zh-CN" altLang="zh-CN" dirty="0"/>
              <a:t>等复杂操作），主要用来存储非结构化和半结构化的松散数据。</a:t>
            </a:r>
            <a:r>
              <a:rPr lang="en-US" altLang="zh-CN" dirty="0"/>
              <a:t>HBase</a:t>
            </a:r>
            <a:r>
              <a:rPr lang="zh-CN" altLang="zh-CN" dirty="0"/>
              <a:t>的主要特点包括：数据稀疏、高维度（面向列）、分布式、键值有序存储、数据一致性。</a:t>
            </a:r>
          </a:p>
        </p:txBody>
      </p:sp>
    </p:spTree>
    <p:extLst>
      <p:ext uri="{BB962C8B-B14F-4D97-AF65-F5344CB8AC3E}">
        <p14:creationId xmlns:p14="http://schemas.microsoft.com/office/powerpoint/2010/main" val="2040306249"/>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a:bodyPr>
          <a:lstStyle/>
          <a:p>
            <a:r>
              <a:rPr lang="en-US" altLang="zh-CN" dirty="0"/>
              <a:t>7. Get</a:t>
            </a:r>
            <a:endParaRPr lang="zh-CN" altLang="zh-CN" dirty="0"/>
          </a:p>
          <a:p>
            <a:pPr lvl="1"/>
            <a:r>
              <a:rPr lang="zh-CN" altLang="zh-CN" dirty="0"/>
              <a:t>获取单行实例相关信息，包括列、列族、时间戳等。提供的方法具体如下所示。</a:t>
            </a:r>
          </a:p>
          <a:p>
            <a:pPr lvl="2"/>
            <a:r>
              <a:rPr lang="en-US" altLang="zh-CN" dirty="0" err="1"/>
              <a:t>addColumn</a:t>
            </a:r>
            <a:r>
              <a:rPr lang="en-US" altLang="zh-CN" dirty="0"/>
              <a:t>(byte[] family, byte[] qualifier)</a:t>
            </a:r>
            <a:r>
              <a:rPr lang="zh-CN" altLang="zh-CN" dirty="0"/>
              <a:t>：获取指定列族和列修饰符的列。</a:t>
            </a:r>
          </a:p>
          <a:p>
            <a:pPr lvl="2"/>
            <a:r>
              <a:rPr lang="en-US" altLang="zh-CN" dirty="0" err="1"/>
              <a:t>addFamily</a:t>
            </a:r>
            <a:r>
              <a:rPr lang="en-US" altLang="zh-CN" dirty="0"/>
              <a:t>(byte[] family)</a:t>
            </a:r>
            <a:r>
              <a:rPr lang="zh-CN" altLang="zh-CN" dirty="0"/>
              <a:t>：获取指定列族对应列的所有列。</a:t>
            </a:r>
          </a:p>
          <a:p>
            <a:pPr lvl="2"/>
            <a:r>
              <a:rPr lang="en-US" altLang="zh-CN" dirty="0" err="1"/>
              <a:t>setTimeRange</a:t>
            </a:r>
            <a:r>
              <a:rPr lang="en-US" altLang="zh-CN" dirty="0"/>
              <a:t>(long </a:t>
            </a:r>
            <a:r>
              <a:rPr lang="en-US" altLang="zh-CN" dirty="0" err="1"/>
              <a:t>minStamp</a:t>
            </a:r>
            <a:r>
              <a:rPr lang="en-US" altLang="zh-CN" dirty="0"/>
              <a:t>, long </a:t>
            </a:r>
            <a:r>
              <a:rPr lang="en-US" altLang="zh-CN" dirty="0" err="1"/>
              <a:t>maxStamp</a:t>
            </a:r>
            <a:r>
              <a:rPr lang="en-US" altLang="zh-CN" dirty="0"/>
              <a:t>)</a:t>
            </a:r>
            <a:r>
              <a:rPr lang="zh-CN" altLang="zh-CN" dirty="0"/>
              <a:t>：获取指定列族的版本号。</a:t>
            </a:r>
          </a:p>
          <a:p>
            <a:pPr lvl="2"/>
            <a:r>
              <a:rPr lang="en-US" altLang="zh-CN" dirty="0" err="1"/>
              <a:t>setFilter</a:t>
            </a:r>
            <a:r>
              <a:rPr lang="en-US" altLang="zh-CN" dirty="0"/>
              <a:t>(Filter filter)</a:t>
            </a:r>
            <a:r>
              <a:rPr lang="zh-CN" altLang="zh-CN" dirty="0"/>
              <a:t>：执行</a:t>
            </a:r>
            <a:r>
              <a:rPr lang="en-US" altLang="zh-CN" dirty="0"/>
              <a:t>Get</a:t>
            </a:r>
            <a:r>
              <a:rPr lang="zh-CN" altLang="zh-CN" dirty="0"/>
              <a:t>操作时设置服务器端的过滤器。</a:t>
            </a:r>
          </a:p>
          <a:p>
            <a:pPr lvl="2"/>
            <a:r>
              <a:rPr lang="en-US" altLang="zh-CN" dirty="0" err="1"/>
              <a:t>getFamilyMap</a:t>
            </a:r>
            <a:r>
              <a:rPr lang="en-US" altLang="zh-CN" dirty="0"/>
              <a:t>()</a:t>
            </a:r>
            <a:r>
              <a:rPr lang="zh-CN" altLang="zh-CN" dirty="0"/>
              <a:t>：获取一个</a:t>
            </a:r>
            <a:r>
              <a:rPr lang="en-US" altLang="zh-CN" dirty="0"/>
              <a:t>Map</a:t>
            </a:r>
            <a:r>
              <a:rPr lang="zh-CN" altLang="zh-CN" dirty="0"/>
              <a:t>映射，键为列族，值为对应的列集合。</a:t>
            </a:r>
          </a:p>
        </p:txBody>
      </p:sp>
    </p:spTree>
    <p:extLst>
      <p:ext uri="{BB962C8B-B14F-4D97-AF65-F5344CB8AC3E}">
        <p14:creationId xmlns:p14="http://schemas.microsoft.com/office/powerpoint/2010/main" val="2515880806"/>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92500" lnSpcReduction="10000"/>
          </a:bodyPr>
          <a:lstStyle/>
          <a:p>
            <a:r>
              <a:rPr lang="en-US" altLang="zh-CN" dirty="0"/>
              <a:t>8. Scan</a:t>
            </a:r>
            <a:endParaRPr lang="zh-CN" altLang="zh-CN" dirty="0"/>
          </a:p>
          <a:p>
            <a:pPr lvl="1"/>
            <a:r>
              <a:rPr lang="zh-CN" altLang="zh-CN" dirty="0"/>
              <a:t>获取所有行信息。提供的方法具体如下所示。</a:t>
            </a:r>
          </a:p>
          <a:p>
            <a:pPr lvl="2"/>
            <a:r>
              <a:rPr lang="en-US" altLang="zh-CN" dirty="0" err="1"/>
              <a:t>addColumn</a:t>
            </a:r>
            <a:r>
              <a:rPr lang="en-US" altLang="zh-CN" dirty="0"/>
              <a:t>(byte[] family, byte[] qualifier)</a:t>
            </a:r>
            <a:r>
              <a:rPr lang="zh-CN" altLang="zh-CN" dirty="0"/>
              <a:t>：类似</a:t>
            </a:r>
            <a:r>
              <a:rPr lang="en-US" altLang="zh-CN" dirty="0"/>
              <a:t>Get</a:t>
            </a:r>
            <a:r>
              <a:rPr lang="zh-CN" altLang="zh-CN" dirty="0"/>
              <a:t>类的对应函数。</a:t>
            </a:r>
          </a:p>
          <a:p>
            <a:pPr lvl="2"/>
            <a:r>
              <a:rPr lang="en-US" altLang="zh-CN" dirty="0" err="1"/>
              <a:t>addFamily</a:t>
            </a:r>
            <a:r>
              <a:rPr lang="en-US" altLang="zh-CN" dirty="0"/>
              <a:t>(byte[] family)</a:t>
            </a:r>
            <a:r>
              <a:rPr lang="zh-CN" altLang="zh-CN" dirty="0"/>
              <a:t>：类似</a:t>
            </a:r>
            <a:r>
              <a:rPr lang="en-US" altLang="zh-CN" dirty="0"/>
              <a:t>Get</a:t>
            </a:r>
            <a:r>
              <a:rPr lang="zh-CN" altLang="zh-CN" dirty="0"/>
              <a:t>类的对应函数。</a:t>
            </a:r>
          </a:p>
          <a:p>
            <a:pPr lvl="2"/>
            <a:r>
              <a:rPr lang="en-US" altLang="zh-CN" dirty="0" err="1"/>
              <a:t>setMaxVersions</a:t>
            </a:r>
            <a:r>
              <a:rPr lang="en-US" altLang="zh-CN" dirty="0"/>
              <a:t>(int </a:t>
            </a:r>
            <a:r>
              <a:rPr lang="en-US" altLang="zh-CN" dirty="0" err="1"/>
              <a:t>maxVersions</a:t>
            </a:r>
            <a:r>
              <a:rPr lang="en-US" altLang="zh-CN" dirty="0"/>
              <a:t>)</a:t>
            </a:r>
            <a:r>
              <a:rPr lang="zh-CN" altLang="zh-CN" dirty="0"/>
              <a:t>：设定最大的版本个数。如果不提供参数，表示取所有版本。如果调用</a:t>
            </a:r>
            <a:r>
              <a:rPr lang="en-US" altLang="zh-CN" dirty="0" err="1"/>
              <a:t>setMaxVersions</a:t>
            </a:r>
            <a:r>
              <a:rPr lang="en-US" altLang="zh-CN" dirty="0"/>
              <a:t>()</a:t>
            </a:r>
            <a:r>
              <a:rPr lang="zh-CN" altLang="zh-CN" dirty="0"/>
              <a:t>，只会取到最新的版本。</a:t>
            </a:r>
          </a:p>
          <a:p>
            <a:pPr lvl="2"/>
            <a:r>
              <a:rPr lang="en-US" altLang="zh-CN" dirty="0" err="1"/>
              <a:t>setTimeRange</a:t>
            </a:r>
            <a:r>
              <a:rPr lang="en-US" altLang="zh-CN" dirty="0"/>
              <a:t>(long </a:t>
            </a:r>
            <a:r>
              <a:rPr lang="en-US" altLang="zh-CN" dirty="0" err="1"/>
              <a:t>minStamp</a:t>
            </a:r>
            <a:r>
              <a:rPr lang="en-US" altLang="zh-CN" dirty="0"/>
              <a:t>, long </a:t>
            </a:r>
            <a:r>
              <a:rPr lang="en-US" altLang="zh-CN" dirty="0" err="1"/>
              <a:t>maxStamp</a:t>
            </a:r>
            <a:r>
              <a:rPr lang="en-US" altLang="zh-CN" dirty="0"/>
              <a:t>) throws </a:t>
            </a:r>
            <a:r>
              <a:rPr lang="en-US" altLang="zh-CN" dirty="0" err="1"/>
              <a:t>IOException</a:t>
            </a:r>
            <a:r>
              <a:rPr lang="zh-CN" altLang="zh-CN" dirty="0"/>
              <a:t>：指定最大时间戳和最小时间戳，提取指定范围的所有</a:t>
            </a:r>
            <a:r>
              <a:rPr lang="en-US" altLang="zh-CN" dirty="0"/>
              <a:t>Cell</a:t>
            </a:r>
            <a:r>
              <a:rPr lang="zh-CN" altLang="zh-CN" dirty="0"/>
              <a:t>。</a:t>
            </a:r>
          </a:p>
          <a:p>
            <a:pPr lvl="2"/>
            <a:r>
              <a:rPr lang="en-US" altLang="zh-CN" dirty="0" err="1"/>
              <a:t>setTimeStamp</a:t>
            </a:r>
            <a:r>
              <a:rPr lang="en-US" altLang="zh-CN" dirty="0"/>
              <a:t>()</a:t>
            </a:r>
            <a:r>
              <a:rPr lang="zh-CN" altLang="zh-CN" dirty="0"/>
              <a:t>：指定时间戳。</a:t>
            </a:r>
          </a:p>
          <a:p>
            <a:pPr lvl="2"/>
            <a:r>
              <a:rPr lang="en-US" altLang="zh-CN" dirty="0" err="1"/>
              <a:t>setFilter</a:t>
            </a:r>
            <a:r>
              <a:rPr lang="en-US" altLang="zh-CN" dirty="0"/>
              <a:t>()</a:t>
            </a:r>
            <a:r>
              <a:rPr lang="zh-CN" altLang="zh-CN" dirty="0"/>
              <a:t>：指定</a:t>
            </a:r>
            <a:r>
              <a:rPr lang="en-US" altLang="zh-CN" dirty="0"/>
              <a:t>Filter</a:t>
            </a:r>
            <a:r>
              <a:rPr lang="zh-CN" altLang="zh-CN" dirty="0"/>
              <a:t>来过滤掉不需要的信息。</a:t>
            </a:r>
          </a:p>
          <a:p>
            <a:pPr lvl="2"/>
            <a:r>
              <a:rPr lang="en-US" altLang="zh-CN" dirty="0" err="1"/>
              <a:t>setStartRow</a:t>
            </a:r>
            <a:r>
              <a:rPr lang="en-US" altLang="zh-CN" dirty="0"/>
              <a:t>(byte[] </a:t>
            </a:r>
            <a:r>
              <a:rPr lang="en-US" altLang="zh-CN" dirty="0" err="1"/>
              <a:t>startRow</a:t>
            </a:r>
            <a:r>
              <a:rPr lang="en-US" altLang="zh-CN" dirty="0"/>
              <a:t>)</a:t>
            </a:r>
            <a:r>
              <a:rPr lang="zh-CN" altLang="zh-CN" dirty="0"/>
              <a:t>：指定开始行，不调用此函数时默认从第一行开始。</a:t>
            </a:r>
          </a:p>
          <a:p>
            <a:pPr lvl="2"/>
            <a:r>
              <a:rPr lang="en-US" altLang="zh-CN" dirty="0" err="1"/>
              <a:t>setStopRow</a:t>
            </a:r>
            <a:r>
              <a:rPr lang="en-US" altLang="zh-CN" dirty="0"/>
              <a:t>(byte[], </a:t>
            </a:r>
            <a:r>
              <a:rPr lang="en-US" altLang="zh-CN" dirty="0" err="1"/>
              <a:t>stopRow</a:t>
            </a:r>
            <a:r>
              <a:rPr lang="en-US" altLang="zh-CN" dirty="0"/>
              <a:t>)</a:t>
            </a:r>
            <a:r>
              <a:rPr lang="zh-CN" altLang="zh-CN" dirty="0"/>
              <a:t>：指定结束行（不含此行）。</a:t>
            </a:r>
          </a:p>
          <a:p>
            <a:pPr lvl="2"/>
            <a:r>
              <a:rPr lang="en-US" altLang="zh-CN" dirty="0" err="1"/>
              <a:t>setBatch</a:t>
            </a:r>
            <a:r>
              <a:rPr lang="en-US" altLang="zh-CN" dirty="0"/>
              <a:t>()</a:t>
            </a:r>
            <a:r>
              <a:rPr lang="zh-CN" altLang="zh-CN" dirty="0"/>
              <a:t>，指定返回的</a:t>
            </a:r>
            <a:r>
              <a:rPr lang="en-US" altLang="zh-CN" dirty="0"/>
              <a:t>Cell</a:t>
            </a:r>
            <a:r>
              <a:rPr lang="zh-CN" altLang="zh-CN" dirty="0"/>
              <a:t>数量，用于防治一行中数据量过大，超过</a:t>
            </a:r>
            <a:r>
              <a:rPr lang="en-US" altLang="zh-CN" dirty="0"/>
              <a:t>JVM</a:t>
            </a:r>
            <a:r>
              <a:rPr lang="zh-CN" altLang="zh-CN" dirty="0"/>
              <a:t>内存限制。</a:t>
            </a:r>
          </a:p>
        </p:txBody>
      </p:sp>
    </p:spTree>
    <p:extLst>
      <p:ext uri="{BB962C8B-B14F-4D97-AF65-F5344CB8AC3E}">
        <p14:creationId xmlns:p14="http://schemas.microsoft.com/office/powerpoint/2010/main" val="3196353688"/>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a:bodyPr>
          <a:lstStyle/>
          <a:p>
            <a:r>
              <a:rPr lang="en-US" altLang="zh-CN" dirty="0"/>
              <a:t>9. Result</a:t>
            </a:r>
            <a:endParaRPr lang="zh-CN" altLang="zh-CN" dirty="0"/>
          </a:p>
          <a:p>
            <a:pPr lvl="1"/>
            <a:r>
              <a:rPr lang="zh-CN" altLang="zh-CN" dirty="0"/>
              <a:t>存储</a:t>
            </a:r>
            <a:r>
              <a:rPr lang="en-US" altLang="zh-CN" dirty="0"/>
              <a:t>get</a:t>
            </a:r>
            <a:r>
              <a:rPr lang="zh-CN" altLang="zh-CN" dirty="0"/>
              <a:t>或</a:t>
            </a:r>
            <a:r>
              <a:rPr lang="en-US" altLang="zh-CN" dirty="0"/>
              <a:t>scan</a:t>
            </a:r>
            <a:r>
              <a:rPr lang="zh-CN" altLang="zh-CN" dirty="0"/>
              <a:t>操作后获取的单行值。此类提供的方法可以直接获取</a:t>
            </a:r>
            <a:r>
              <a:rPr lang="en-US" altLang="zh-CN" dirty="0"/>
              <a:t>Cell</a:t>
            </a:r>
            <a:r>
              <a:rPr lang="zh-CN" altLang="zh-CN" dirty="0"/>
              <a:t>值或者各种</a:t>
            </a:r>
            <a:r>
              <a:rPr lang="en-US" altLang="zh-CN" dirty="0"/>
              <a:t>Map</a:t>
            </a:r>
            <a:r>
              <a:rPr lang="zh-CN" altLang="zh-CN" dirty="0"/>
              <a:t>结构，即键值对。提供的方法具体如下所示。</a:t>
            </a:r>
          </a:p>
          <a:p>
            <a:pPr lvl="2"/>
            <a:r>
              <a:rPr lang="en-US" altLang="zh-CN" dirty="0" err="1"/>
              <a:t>containsColumn</a:t>
            </a:r>
            <a:r>
              <a:rPr lang="en-US" altLang="zh-CN" dirty="0"/>
              <a:t>(byte[] family, byte[] qualifier)</a:t>
            </a:r>
            <a:r>
              <a:rPr lang="zh-CN" altLang="zh-CN" dirty="0"/>
              <a:t>：检查指定的列修饰符是否存在。</a:t>
            </a:r>
          </a:p>
          <a:p>
            <a:pPr lvl="2"/>
            <a:r>
              <a:rPr lang="en-US" altLang="zh-CN" dirty="0" err="1"/>
              <a:t>getFamilyMap</a:t>
            </a:r>
            <a:r>
              <a:rPr lang="en-US" altLang="zh-CN" dirty="0"/>
              <a:t>(byte[] family)</a:t>
            </a:r>
            <a:r>
              <a:rPr lang="zh-CN" altLang="zh-CN" dirty="0"/>
              <a:t>：获取指定列族包含的修饰符和值之间的键值对。</a:t>
            </a:r>
          </a:p>
          <a:p>
            <a:pPr lvl="2"/>
            <a:r>
              <a:rPr lang="en-US" altLang="zh-CN" dirty="0" err="1"/>
              <a:t>getValue</a:t>
            </a:r>
            <a:r>
              <a:rPr lang="en-US" altLang="zh-CN" dirty="0"/>
              <a:t>(byte[] family, byte [] qualifier)</a:t>
            </a:r>
            <a:r>
              <a:rPr lang="zh-CN" altLang="zh-CN" dirty="0"/>
              <a:t>：获取列的最新值。</a:t>
            </a:r>
          </a:p>
          <a:p>
            <a:r>
              <a:rPr lang="en-US" altLang="zh-CN" dirty="0"/>
              <a:t>10. </a:t>
            </a:r>
            <a:r>
              <a:rPr lang="en-US" altLang="zh-CN" dirty="0" err="1"/>
              <a:t>ResultScanner</a:t>
            </a:r>
            <a:endParaRPr lang="zh-CN" altLang="zh-CN" dirty="0"/>
          </a:p>
          <a:p>
            <a:pPr lvl="1"/>
            <a:r>
              <a:rPr lang="zh-CN" altLang="zh-CN" dirty="0"/>
              <a:t>该类帮助客户端获取查询结果。提供的方法具体如下所示。</a:t>
            </a:r>
          </a:p>
          <a:p>
            <a:pPr lvl="2"/>
            <a:r>
              <a:rPr lang="en-US" altLang="zh-CN" dirty="0"/>
              <a:t>next()</a:t>
            </a:r>
            <a:r>
              <a:rPr lang="zh-CN" altLang="zh-CN" dirty="0"/>
              <a:t>：获取下一行的值。</a:t>
            </a:r>
          </a:p>
          <a:p>
            <a:pPr lvl="2"/>
            <a:r>
              <a:rPr lang="en-US" altLang="zh-CN" dirty="0"/>
              <a:t>close()</a:t>
            </a:r>
            <a:r>
              <a:rPr lang="zh-CN" altLang="zh-CN" dirty="0"/>
              <a:t>：关闭</a:t>
            </a:r>
            <a:r>
              <a:rPr lang="en-US" altLang="zh-CN" dirty="0"/>
              <a:t>scanner</a:t>
            </a:r>
            <a:r>
              <a:rPr lang="zh-CN" altLang="zh-CN" dirty="0"/>
              <a:t>，释放内存资源。</a:t>
            </a:r>
          </a:p>
        </p:txBody>
      </p:sp>
    </p:spTree>
    <p:extLst>
      <p:ext uri="{BB962C8B-B14F-4D97-AF65-F5344CB8AC3E}">
        <p14:creationId xmlns:p14="http://schemas.microsoft.com/office/powerpoint/2010/main" val="2365667082"/>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68DA7-C90F-4E7C-A51F-FE25B097E51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760CC73-CFDF-4197-8421-F1FE8EEC009A}"/>
              </a:ext>
            </a:extLst>
          </p:cNvPr>
          <p:cNvSpPr>
            <a:spLocks noGrp="1"/>
          </p:cNvSpPr>
          <p:nvPr>
            <p:ph idx="1"/>
          </p:nvPr>
        </p:nvSpPr>
        <p:spPr>
          <a:xfrm>
            <a:off x="628650" y="1369219"/>
            <a:ext cx="3943350" cy="3263504"/>
          </a:xfrm>
        </p:spPr>
        <p:txBody>
          <a:bodyPr>
            <a:normAutofit fontScale="40000" lnSpcReduction="20000"/>
          </a:bodyPr>
          <a:lstStyle/>
          <a:p>
            <a:r>
              <a:rPr lang="zh-CN" altLang="zh-CN" dirty="0"/>
              <a:t>【实例</a:t>
            </a:r>
            <a:r>
              <a:rPr lang="en-US" altLang="zh-CN" dirty="0"/>
              <a:t>7-2</a:t>
            </a:r>
            <a:r>
              <a:rPr lang="zh-CN" altLang="zh-CN" dirty="0"/>
              <a:t>】使用基本</a:t>
            </a:r>
            <a:r>
              <a:rPr lang="en-US" altLang="zh-CN" dirty="0"/>
              <a:t>Java API</a:t>
            </a:r>
            <a:r>
              <a:rPr lang="zh-CN" altLang="zh-CN" dirty="0"/>
              <a:t>类编程操作</a:t>
            </a:r>
            <a:r>
              <a:rPr lang="en-US" altLang="zh-CN" dirty="0"/>
              <a:t>HBase</a:t>
            </a:r>
            <a:r>
              <a:rPr lang="zh-CN" altLang="zh-CN" dirty="0"/>
              <a:t>表和数据。</a:t>
            </a:r>
          </a:p>
          <a:p>
            <a:r>
              <a:rPr lang="zh-CN" altLang="zh-CN" dirty="0"/>
              <a:t>首先要确定编译代码所需要</a:t>
            </a:r>
            <a:r>
              <a:rPr lang="en-US" altLang="zh-CN" dirty="0"/>
              <a:t>jar</a:t>
            </a:r>
            <a:r>
              <a:rPr lang="zh-CN" altLang="zh-CN" dirty="0"/>
              <a:t>包，即位于</a:t>
            </a:r>
            <a:r>
              <a:rPr lang="en-US" altLang="zh-CN" dirty="0"/>
              <a:t>HBase</a:t>
            </a:r>
            <a:r>
              <a:rPr lang="zh-CN" altLang="zh-CN" dirty="0"/>
              <a:t>安装目录</a:t>
            </a:r>
            <a:r>
              <a:rPr lang="en-US" altLang="zh-CN" dirty="0"/>
              <a:t>lib</a:t>
            </a:r>
            <a:r>
              <a:rPr lang="zh-CN" altLang="zh-CN" dirty="0"/>
              <a:t>下的所有</a:t>
            </a:r>
            <a:r>
              <a:rPr lang="en-US" altLang="zh-CN" dirty="0"/>
              <a:t>jar</a:t>
            </a:r>
            <a:r>
              <a:rPr lang="zh-CN" altLang="zh-CN" dirty="0"/>
              <a:t>文件。如果使用</a:t>
            </a:r>
            <a:r>
              <a:rPr lang="en-US" altLang="zh-CN" dirty="0"/>
              <a:t>Eclipse</a:t>
            </a:r>
            <a:r>
              <a:rPr lang="zh-CN" altLang="zh-CN" dirty="0"/>
              <a:t>，则需要导入所需</a:t>
            </a:r>
            <a:r>
              <a:rPr lang="en-US" altLang="zh-CN" dirty="0"/>
              <a:t>jar</a:t>
            </a:r>
            <a:r>
              <a:rPr lang="zh-CN" altLang="zh-CN" dirty="0"/>
              <a:t>包。下面示例代码使用</a:t>
            </a:r>
            <a:r>
              <a:rPr lang="zh-CN" altLang="en-US" dirty="0"/>
              <a:t>前文</a:t>
            </a:r>
            <a:r>
              <a:rPr lang="en-US" altLang="zh-CN" dirty="0"/>
              <a:t>student</a:t>
            </a:r>
            <a:r>
              <a:rPr lang="zh-CN" altLang="zh-CN" dirty="0"/>
              <a:t>结构。</a:t>
            </a:r>
          </a:p>
          <a:p>
            <a:r>
              <a:rPr lang="zh-CN" altLang="zh-CN" dirty="0"/>
              <a:t>（</a:t>
            </a:r>
            <a:r>
              <a:rPr lang="en-US" altLang="zh-CN" dirty="0"/>
              <a:t>1</a:t>
            </a:r>
            <a:r>
              <a:rPr lang="zh-CN" altLang="zh-CN" dirty="0"/>
              <a:t>）创建表</a:t>
            </a:r>
          </a:p>
          <a:p>
            <a:r>
              <a:rPr lang="zh-CN" altLang="zh-CN" dirty="0"/>
              <a:t>在</a:t>
            </a:r>
            <a:r>
              <a:rPr lang="en-US" altLang="zh-CN" dirty="0"/>
              <a:t>Eclipse</a:t>
            </a:r>
            <a:r>
              <a:rPr lang="zh-CN" altLang="zh-CN" dirty="0"/>
              <a:t>中新建工程</a:t>
            </a:r>
            <a:r>
              <a:rPr lang="en-US" altLang="zh-CN" dirty="0" err="1"/>
              <a:t>HBaseExample</a:t>
            </a:r>
            <a:r>
              <a:rPr lang="zh-CN" altLang="zh-CN" dirty="0"/>
              <a:t>，在该工程中新建一个类</a:t>
            </a:r>
            <a:r>
              <a:rPr lang="en-US" altLang="zh-CN" dirty="0" err="1"/>
              <a:t>CreateTable</a:t>
            </a:r>
            <a:r>
              <a:rPr lang="zh-CN" altLang="zh-CN" dirty="0"/>
              <a:t>，类</a:t>
            </a:r>
            <a:r>
              <a:rPr lang="en-US" altLang="zh-CN" dirty="0" err="1"/>
              <a:t>CreateTable</a:t>
            </a:r>
            <a:r>
              <a:rPr lang="zh-CN" altLang="zh-CN" dirty="0"/>
              <a:t>源代码如下所示。</a:t>
            </a:r>
          </a:p>
          <a:p>
            <a:pPr marL="0" indent="0">
              <a:buNone/>
            </a:pPr>
            <a:r>
              <a:rPr lang="en-US" altLang="zh-CN" i="1" dirty="0"/>
              <a:t>public class </a:t>
            </a:r>
            <a:r>
              <a:rPr lang="en-US" altLang="zh-CN" i="1" dirty="0" err="1"/>
              <a:t>CreateTable</a:t>
            </a: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a:t>
            </a:r>
            <a:r>
              <a:rPr lang="en-US" altLang="zh-CN" i="1" dirty="0" err="1"/>
              <a:t>MasterNotRunningException</a:t>
            </a:r>
            <a:r>
              <a:rPr lang="en-US" altLang="zh-CN" i="1" dirty="0"/>
              <a:t>, </a:t>
            </a:r>
            <a:r>
              <a:rPr lang="en-US" altLang="zh-CN" i="1" dirty="0" err="1"/>
              <a:t>ZookeeperConnectionException</a:t>
            </a:r>
            <a:r>
              <a:rPr lang="en-US" altLang="zh-CN" i="1" dirty="0"/>
              <a:t>, </a:t>
            </a:r>
            <a:r>
              <a:rPr lang="en-US" altLang="zh-CN" i="1" dirty="0" err="1"/>
              <a:t>IOException</a:t>
            </a:r>
            <a:r>
              <a:rPr lang="en-US" altLang="zh-CN" i="1" dirty="0"/>
              <a:t> {</a:t>
            </a:r>
            <a:endParaRPr lang="zh-CN" altLang="zh-CN" i="1" dirty="0"/>
          </a:p>
          <a:p>
            <a:pPr marL="0" indent="0">
              <a:buNone/>
            </a:pPr>
            <a:r>
              <a:rPr lang="en-US" altLang="zh-CN" i="1" dirty="0"/>
              <a:t>        Configuration conf = </a:t>
            </a:r>
            <a:r>
              <a:rPr lang="en-US" altLang="zh-CN" i="1" dirty="0" err="1"/>
              <a:t>HBaseConfiguration.create</a:t>
            </a:r>
            <a:r>
              <a:rPr lang="en-US" altLang="zh-CN" i="1" dirty="0"/>
              <a:t>();</a:t>
            </a:r>
            <a:endParaRPr lang="zh-CN" altLang="zh-CN" i="1" dirty="0"/>
          </a:p>
          <a:p>
            <a:pPr marL="0" indent="0">
              <a:buNone/>
            </a:pPr>
            <a:r>
              <a:rPr lang="en-US" altLang="zh-CN" i="1" dirty="0"/>
              <a:t>        // </a:t>
            </a:r>
            <a:r>
              <a:rPr lang="zh-CN" altLang="zh-CN" i="1" dirty="0"/>
              <a:t>分布式场景下设置</a:t>
            </a:r>
            <a:r>
              <a:rPr lang="en-US" altLang="zh-CN" i="1" dirty="0"/>
              <a:t>Zookeeper</a:t>
            </a:r>
            <a:r>
              <a:rPr lang="zh-CN" altLang="zh-CN" i="1" dirty="0"/>
              <a:t>地址</a:t>
            </a:r>
          </a:p>
          <a:p>
            <a:pPr marL="0" indent="0">
              <a:buNone/>
            </a:pPr>
            <a:r>
              <a:rPr lang="en-US" altLang="zh-CN" i="1" dirty="0"/>
              <a:t>        </a:t>
            </a:r>
            <a:r>
              <a:rPr lang="en-US" altLang="zh-CN" i="1" dirty="0" err="1"/>
              <a:t>conf.set</a:t>
            </a:r>
            <a:r>
              <a:rPr lang="en-US" altLang="zh-CN" i="1" dirty="0"/>
              <a:t>("</a:t>
            </a:r>
            <a:r>
              <a:rPr lang="en-US" altLang="zh-CN" i="1" dirty="0" err="1"/>
              <a:t>hbase.Zookeeper.quorum</a:t>
            </a:r>
            <a:r>
              <a:rPr lang="en-US" altLang="zh-CN" i="1" dirty="0"/>
              <a:t>", "master, slave1, slave2");</a:t>
            </a:r>
            <a:endParaRPr lang="zh-CN" altLang="zh-CN" i="1" dirty="0"/>
          </a:p>
          <a:p>
            <a:pPr marL="0" indent="0">
              <a:buNone/>
            </a:pPr>
            <a:r>
              <a:rPr lang="en-US" altLang="zh-CN" i="1" dirty="0"/>
              <a:t>        </a:t>
            </a:r>
            <a:r>
              <a:rPr lang="en-US" altLang="zh-CN" i="1" dirty="0" err="1"/>
              <a:t>HBaseAdmin</a:t>
            </a:r>
            <a:r>
              <a:rPr lang="en-US" altLang="zh-CN" i="1" dirty="0"/>
              <a:t> admin = new </a:t>
            </a:r>
            <a:r>
              <a:rPr lang="en-US" altLang="zh-CN" i="1" dirty="0" err="1"/>
              <a:t>HBaseAdmin</a:t>
            </a:r>
            <a:r>
              <a:rPr lang="en-US" altLang="zh-CN" i="1" dirty="0"/>
              <a:t>(conf);</a:t>
            </a:r>
            <a:endParaRPr lang="zh-CN" altLang="zh-CN" i="1" dirty="0"/>
          </a:p>
          <a:p>
            <a:pPr marL="0" indent="0">
              <a:buNone/>
            </a:pPr>
            <a:r>
              <a:rPr lang="en-US" altLang="zh-CN" i="1" dirty="0"/>
              <a:t>        // </a:t>
            </a:r>
            <a:r>
              <a:rPr lang="zh-CN" altLang="zh-CN" i="1" dirty="0"/>
              <a:t>创建命名空间，其中有</a:t>
            </a:r>
            <a:r>
              <a:rPr lang="en-US" altLang="zh-CN" i="1" dirty="0"/>
              <a:t>student</a:t>
            </a:r>
            <a:r>
              <a:rPr lang="zh-CN" altLang="zh-CN" i="1" dirty="0"/>
              <a:t>表</a:t>
            </a:r>
          </a:p>
          <a:p>
            <a:pPr marL="0" indent="0">
              <a:buNone/>
            </a:pPr>
            <a:r>
              <a:rPr lang="en-US" altLang="zh-CN" i="1" dirty="0"/>
              <a:t>        </a:t>
            </a:r>
            <a:r>
              <a:rPr lang="en-US" altLang="zh-CN" i="1" dirty="0" err="1"/>
              <a:t>admin.createNamespace</a:t>
            </a:r>
            <a:r>
              <a:rPr lang="en-US" altLang="zh-CN" i="1" dirty="0"/>
              <a:t>(</a:t>
            </a:r>
            <a:r>
              <a:rPr lang="en-US" altLang="zh-CN" i="1" dirty="0" err="1"/>
              <a:t>NamespaceDescriptor.create</a:t>
            </a:r>
            <a:r>
              <a:rPr lang="en-US" altLang="zh-CN" i="1" dirty="0"/>
              <a:t>("</a:t>
            </a:r>
            <a:r>
              <a:rPr lang="en-US" altLang="zh-CN" i="1" dirty="0" err="1"/>
              <a:t>my_ns</a:t>
            </a:r>
            <a:r>
              <a:rPr lang="en-US" altLang="zh-CN" i="1" dirty="0"/>
              <a:t>").build());</a:t>
            </a:r>
            <a:endParaRPr lang="zh-CN" altLang="zh-CN" i="1" dirty="0"/>
          </a:p>
          <a:p>
            <a:pPr marL="0" indent="0">
              <a:buNone/>
            </a:pPr>
            <a:r>
              <a:rPr lang="en-US" altLang="zh-CN" i="1" dirty="0"/>
              <a:t>        </a:t>
            </a:r>
            <a:r>
              <a:rPr lang="en-US" altLang="zh-CN" i="1" dirty="0" err="1"/>
              <a:t>HTableDescriptor</a:t>
            </a:r>
            <a:r>
              <a:rPr lang="en-US" altLang="zh-CN" i="1" dirty="0"/>
              <a:t> </a:t>
            </a:r>
            <a:r>
              <a:rPr lang="en-US" altLang="zh-CN" i="1" dirty="0" err="1"/>
              <a:t>tableDesc</a:t>
            </a:r>
            <a:r>
              <a:rPr lang="en-US" altLang="zh-CN" i="1" dirty="0"/>
              <a:t> = new </a:t>
            </a:r>
            <a:r>
              <a:rPr lang="en-US" altLang="zh-CN" i="1" dirty="0" err="1"/>
              <a:t>HTableDescriptor</a:t>
            </a:r>
            <a:r>
              <a:rPr lang="en-US" altLang="zh-CN" i="1" dirty="0"/>
              <a:t>( </a:t>
            </a:r>
            <a:r>
              <a:rPr lang="en-US" altLang="zh-CN" i="1" dirty="0" err="1"/>
              <a:t>TableName.valueOf</a:t>
            </a:r>
            <a:r>
              <a:rPr lang="en-US" altLang="zh-CN" i="1" dirty="0"/>
              <a:t>( "</a:t>
            </a:r>
            <a:r>
              <a:rPr lang="en-US" altLang="zh-CN" i="1" dirty="0" err="1"/>
              <a:t>my_ns:student</a:t>
            </a:r>
            <a:r>
              <a:rPr lang="en-US" altLang="zh-CN" i="1" dirty="0"/>
              <a:t>"));</a:t>
            </a:r>
            <a:endParaRPr lang="zh-CN" altLang="zh-CN" i="1" dirty="0"/>
          </a:p>
        </p:txBody>
      </p:sp>
      <p:sp>
        <p:nvSpPr>
          <p:cNvPr id="4" name="内容占位符 2">
            <a:extLst>
              <a:ext uri="{FF2B5EF4-FFF2-40B4-BE49-F238E27FC236}">
                <a16:creationId xmlns:a16="http://schemas.microsoft.com/office/drawing/2014/main" id="{AAAAA503-F1F6-4B99-AE6F-3E2D54C15154}"/>
              </a:ext>
            </a:extLst>
          </p:cNvPr>
          <p:cNvSpPr txBox="1">
            <a:spLocks/>
          </p:cNvSpPr>
          <p:nvPr/>
        </p:nvSpPr>
        <p:spPr>
          <a:xfrm>
            <a:off x="4572000" y="1369219"/>
            <a:ext cx="3943350" cy="3263504"/>
          </a:xfrm>
          <a:prstGeom prst="rect">
            <a:avLst/>
          </a:prstGeom>
        </p:spPr>
        <p:txBody>
          <a:bodyPr vert="horz" lIns="91440" tIns="45720" rIns="91440" bIns="45720" rtlCol="0">
            <a:normAutofit fontScale="4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 </a:t>
            </a:r>
            <a:r>
              <a:rPr lang="zh-CN" altLang="zh-CN" i="1" dirty="0"/>
              <a:t>添加列族 </a:t>
            </a:r>
            <a:r>
              <a:rPr lang="en-US" altLang="zh-CN" i="1" dirty="0"/>
              <a:t>college</a:t>
            </a:r>
            <a:endParaRPr lang="zh-CN" altLang="zh-CN" i="1" dirty="0"/>
          </a:p>
          <a:p>
            <a:pPr marL="0" indent="0">
              <a:buFont typeface="Arial" panose="020B0604020202020204" pitchFamily="34" charset="0"/>
              <a:buNone/>
            </a:pPr>
            <a:r>
              <a:rPr lang="en-US" altLang="zh-CN" i="1" dirty="0"/>
              <a:t>        </a:t>
            </a:r>
            <a:r>
              <a:rPr lang="en-US" altLang="zh-CN" i="1" dirty="0" err="1"/>
              <a:t>HColumnDescriptor</a:t>
            </a:r>
            <a:r>
              <a:rPr lang="en-US" altLang="zh-CN" i="1" dirty="0"/>
              <a:t> </a:t>
            </a:r>
            <a:r>
              <a:rPr lang="en-US" altLang="zh-CN" i="1" dirty="0" err="1"/>
              <a:t>hcd</a:t>
            </a:r>
            <a:r>
              <a:rPr lang="en-US" altLang="zh-CN" i="1" dirty="0"/>
              <a:t> = new </a:t>
            </a:r>
            <a:r>
              <a:rPr lang="en-US" altLang="zh-CN" i="1" dirty="0" err="1"/>
              <a:t>HColumnDescriptor</a:t>
            </a:r>
            <a:r>
              <a:rPr lang="en-US" altLang="zh-CN" i="1" dirty="0"/>
              <a:t>(</a:t>
            </a:r>
            <a:r>
              <a:rPr lang="en-US" altLang="zh-CN" i="1" dirty="0" err="1"/>
              <a:t>Bytes.toBytes</a:t>
            </a:r>
            <a:r>
              <a:rPr lang="en-US" altLang="zh-CN" i="1" dirty="0"/>
              <a:t>("college"));</a:t>
            </a:r>
            <a:endParaRPr lang="zh-CN" altLang="zh-CN" i="1" dirty="0"/>
          </a:p>
          <a:p>
            <a:pPr marL="0" indent="0">
              <a:buFont typeface="Arial" panose="020B0604020202020204" pitchFamily="34" charset="0"/>
              <a:buNone/>
            </a:pPr>
            <a:r>
              <a:rPr lang="en-US" altLang="zh-CN" i="1" dirty="0"/>
              <a:t>        </a:t>
            </a:r>
            <a:r>
              <a:rPr lang="en-US" altLang="zh-CN" i="1" dirty="0" err="1"/>
              <a:t>tableDesc.addFamily</a:t>
            </a:r>
            <a:r>
              <a:rPr lang="en-US" altLang="zh-CN" i="1" dirty="0"/>
              <a:t>(</a:t>
            </a:r>
            <a:r>
              <a:rPr lang="en-US" altLang="zh-CN" i="1" dirty="0" err="1"/>
              <a:t>hcd</a:t>
            </a:r>
            <a:r>
              <a:rPr lang="en-US" altLang="zh-CN" i="1" dirty="0"/>
              <a:t>);</a:t>
            </a:r>
            <a:endParaRPr lang="zh-CN" altLang="zh-CN" i="1" dirty="0"/>
          </a:p>
          <a:p>
            <a:pPr marL="0" indent="0">
              <a:buFont typeface="Arial" panose="020B0604020202020204" pitchFamily="34" charset="0"/>
              <a:buNone/>
            </a:pPr>
            <a:r>
              <a:rPr lang="en-US" altLang="zh-CN" i="1" dirty="0"/>
              <a:t>        // </a:t>
            </a:r>
            <a:r>
              <a:rPr lang="zh-CN" altLang="zh-CN" i="1" dirty="0"/>
              <a:t>添加列族 </a:t>
            </a:r>
            <a:r>
              <a:rPr lang="en-US" altLang="zh-CN" i="1" dirty="0"/>
              <a:t>profile</a:t>
            </a:r>
            <a:endParaRPr lang="zh-CN" altLang="zh-CN" i="1" dirty="0"/>
          </a:p>
          <a:p>
            <a:pPr marL="0" indent="0">
              <a:buFont typeface="Arial" panose="020B0604020202020204" pitchFamily="34" charset="0"/>
              <a:buNone/>
            </a:pPr>
            <a:r>
              <a:rPr lang="en-US" altLang="zh-CN" i="1" dirty="0"/>
              <a:t>        </a:t>
            </a:r>
            <a:r>
              <a:rPr lang="en-US" altLang="zh-CN" i="1" dirty="0" err="1"/>
              <a:t>hcd</a:t>
            </a:r>
            <a:r>
              <a:rPr lang="en-US" altLang="zh-CN" i="1" dirty="0"/>
              <a:t> = new </a:t>
            </a:r>
            <a:r>
              <a:rPr lang="en-US" altLang="zh-CN" i="1" dirty="0" err="1"/>
              <a:t>HColumnDescriptor</a:t>
            </a:r>
            <a:r>
              <a:rPr lang="en-US" altLang="zh-CN" i="1" dirty="0"/>
              <a:t>(</a:t>
            </a:r>
            <a:r>
              <a:rPr lang="en-US" altLang="zh-CN" i="1" dirty="0" err="1"/>
              <a:t>Bytes.toBytes</a:t>
            </a:r>
            <a:r>
              <a:rPr lang="en-US" altLang="zh-CN" i="1" dirty="0"/>
              <a:t>("profile"));</a:t>
            </a:r>
            <a:endParaRPr lang="zh-CN" altLang="zh-CN" i="1" dirty="0"/>
          </a:p>
          <a:p>
            <a:pPr marL="0" indent="0">
              <a:buFont typeface="Arial" panose="020B0604020202020204" pitchFamily="34" charset="0"/>
              <a:buNone/>
            </a:pPr>
            <a:r>
              <a:rPr lang="en-US" altLang="zh-CN" i="1" dirty="0"/>
              <a:t>        </a:t>
            </a:r>
            <a:r>
              <a:rPr lang="en-US" altLang="zh-CN" i="1" dirty="0" err="1"/>
              <a:t>tableDesc.addFamily</a:t>
            </a:r>
            <a:r>
              <a:rPr lang="en-US" altLang="zh-CN" i="1" dirty="0"/>
              <a:t>(</a:t>
            </a:r>
            <a:r>
              <a:rPr lang="en-US" altLang="zh-CN" i="1" dirty="0" err="1"/>
              <a:t>hcd</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admin.createTable</a:t>
            </a:r>
            <a:r>
              <a:rPr lang="en-US" altLang="zh-CN" i="1" dirty="0"/>
              <a:t>(</a:t>
            </a:r>
            <a:r>
              <a:rPr lang="en-US" altLang="zh-CN" i="1" dirty="0" err="1"/>
              <a:t>tableDesc</a:t>
            </a:r>
            <a:r>
              <a:rPr lang="en-US" altLang="zh-CN" i="1" dirty="0"/>
              <a:t>);</a:t>
            </a:r>
            <a:endParaRPr lang="zh-CN" altLang="zh-CN" i="1" dirty="0"/>
          </a:p>
          <a:p>
            <a:pPr marL="0" indent="0">
              <a:buFont typeface="Arial" panose="020B0604020202020204" pitchFamily="34" charset="0"/>
              <a:buNone/>
            </a:pPr>
            <a:r>
              <a:rPr lang="en-US" altLang="zh-CN" i="1" dirty="0"/>
              <a:t>        Boolean </a:t>
            </a:r>
            <a:r>
              <a:rPr lang="en-US" altLang="zh-CN" i="1" dirty="0" err="1"/>
              <a:t>isAvailable</a:t>
            </a:r>
            <a:r>
              <a:rPr lang="en-US" altLang="zh-CN" i="1" dirty="0"/>
              <a:t> = </a:t>
            </a:r>
            <a:r>
              <a:rPr lang="en-US" altLang="zh-CN" i="1" dirty="0" err="1"/>
              <a:t>admin.isTableAvailable</a:t>
            </a:r>
            <a:r>
              <a:rPr lang="en-US" altLang="zh-CN" i="1" dirty="0"/>
              <a:t>(</a:t>
            </a:r>
            <a:r>
              <a:rPr lang="en-US" altLang="zh-CN" i="1" dirty="0" err="1"/>
              <a:t>Bytes.toBytes</a:t>
            </a:r>
            <a:r>
              <a:rPr lang="en-US" altLang="zh-CN" i="1" dirty="0"/>
              <a:t>("students"));</a:t>
            </a:r>
            <a:endParaRPr lang="zh-CN" altLang="zh-CN" i="1" dirty="0"/>
          </a:p>
          <a:p>
            <a:pPr marL="0" indent="0">
              <a:buFont typeface="Arial" panose="020B0604020202020204" pitchFamily="34" charset="0"/>
              <a:buNone/>
            </a:pPr>
            <a:r>
              <a:rPr lang="en-US" altLang="zh-CN" i="1" dirty="0"/>
              <a:t>        if (</a:t>
            </a:r>
            <a:r>
              <a:rPr lang="en-US" altLang="zh-CN" i="1" dirty="0" err="1"/>
              <a:t>isAvailable</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a:t>
            </a:r>
            <a:r>
              <a:rPr lang="zh-CN" altLang="zh-CN" i="1" dirty="0"/>
              <a:t>表创建成功</a:t>
            </a:r>
            <a:r>
              <a:rPr lang="en-US" altLang="zh-CN" i="1" dirty="0"/>
              <a:t>");</a:t>
            </a:r>
            <a:endParaRPr lang="zh-CN" altLang="zh-CN" i="1" dirty="0"/>
          </a:p>
          <a:p>
            <a:pPr marL="0" indent="0">
              <a:buFont typeface="Arial" panose="020B0604020202020204" pitchFamily="34" charset="0"/>
              <a:buNone/>
            </a:pPr>
            <a:r>
              <a:rPr lang="en-US" altLang="zh-CN" i="1" dirty="0"/>
              <a:t>        else</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a:t>
            </a:r>
            <a:r>
              <a:rPr lang="zh-CN" altLang="zh-CN" i="1" dirty="0"/>
              <a:t>表未创建成功</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admin.close</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p:txBody>
      </p:sp>
    </p:spTree>
    <p:extLst>
      <p:ext uri="{BB962C8B-B14F-4D97-AF65-F5344CB8AC3E}">
        <p14:creationId xmlns:p14="http://schemas.microsoft.com/office/powerpoint/2010/main" val="1193258893"/>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DF3A4-4874-49C4-A0F5-1DBDD648DE5A}"/>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4BFA697F-4D6F-4207-8E02-BF38FF53AAE9}"/>
              </a:ext>
            </a:extLst>
          </p:cNvPr>
          <p:cNvSpPr>
            <a:spLocks noGrp="1"/>
          </p:cNvSpPr>
          <p:nvPr>
            <p:ph idx="1"/>
          </p:nvPr>
        </p:nvSpPr>
        <p:spPr/>
        <p:txBody>
          <a:bodyPr>
            <a:normAutofit fontScale="62500" lnSpcReduction="20000"/>
          </a:bodyPr>
          <a:lstStyle/>
          <a:p>
            <a:r>
              <a:rPr lang="zh-CN" altLang="zh-CN" dirty="0"/>
              <a:t>（</a:t>
            </a:r>
            <a:r>
              <a:rPr lang="en-US" altLang="zh-CN" dirty="0"/>
              <a:t>2</a:t>
            </a:r>
            <a:r>
              <a:rPr lang="zh-CN" altLang="zh-CN" dirty="0"/>
              <a:t>）插入单行数据</a:t>
            </a:r>
          </a:p>
          <a:p>
            <a:pPr lvl="1"/>
            <a:r>
              <a:rPr lang="zh-CN" altLang="zh-CN" dirty="0"/>
              <a:t>可以将它们放入前面创建表代码的</a:t>
            </a:r>
            <a:r>
              <a:rPr lang="en-US" altLang="zh-CN" dirty="0"/>
              <a:t>main</a:t>
            </a:r>
            <a:r>
              <a:rPr lang="zh-CN" altLang="zh-CN" dirty="0"/>
              <a:t>函数中直接运行。</a:t>
            </a:r>
            <a:r>
              <a:rPr lang="zh-CN" altLang="en-US" dirty="0"/>
              <a:t>核心</a:t>
            </a:r>
            <a:r>
              <a:rPr lang="zh-CN" altLang="zh-CN" dirty="0"/>
              <a:t>代码如下所示。</a:t>
            </a:r>
          </a:p>
          <a:p>
            <a:pPr marL="342900" lvl="1" indent="0">
              <a:buNone/>
            </a:pPr>
            <a:r>
              <a:rPr lang="en-US" altLang="zh-CN" i="1" dirty="0" err="1"/>
              <a:t>HTable</a:t>
            </a:r>
            <a:r>
              <a:rPr lang="en-US" altLang="zh-CN" i="1" dirty="0"/>
              <a:t> table = new </a:t>
            </a:r>
            <a:r>
              <a:rPr lang="en-US" altLang="zh-CN" i="1" dirty="0" err="1"/>
              <a:t>HTable</a:t>
            </a:r>
            <a:r>
              <a:rPr lang="en-US" altLang="zh-CN" i="1" dirty="0"/>
              <a:t> (conf, "student");</a:t>
            </a:r>
            <a:endParaRPr lang="zh-CN" altLang="zh-CN" i="1" dirty="0"/>
          </a:p>
          <a:p>
            <a:pPr marL="342900" lvl="1" indent="0">
              <a:buNone/>
            </a:pPr>
            <a:r>
              <a:rPr lang="en-US" altLang="zh-CN" i="1" dirty="0"/>
              <a:t>// </a:t>
            </a:r>
            <a:r>
              <a:rPr lang="zh-CN" altLang="zh-CN" i="1" dirty="0"/>
              <a:t>创建新</a:t>
            </a:r>
            <a:r>
              <a:rPr lang="en-US" altLang="zh-CN" i="1" dirty="0"/>
              <a:t>put</a:t>
            </a:r>
            <a:r>
              <a:rPr lang="zh-CN" altLang="zh-CN" i="1" dirty="0"/>
              <a:t>实例，表示一个学生</a:t>
            </a:r>
          </a:p>
          <a:p>
            <a:pPr marL="342900" lvl="1" indent="0">
              <a:buNone/>
            </a:pPr>
            <a:r>
              <a:rPr lang="en-US" altLang="zh-CN" i="1" dirty="0"/>
              <a:t>Put </a:t>
            </a:r>
            <a:r>
              <a:rPr lang="en-US" altLang="zh-CN" i="1" dirty="0" err="1"/>
              <a:t>put</a:t>
            </a:r>
            <a:r>
              <a:rPr lang="en-US" altLang="zh-CN" i="1" dirty="0"/>
              <a:t> = new Put(</a:t>
            </a:r>
            <a:r>
              <a:rPr lang="en-US" altLang="zh-CN" i="1" dirty="0" err="1"/>
              <a:t>Bytes.toBytes</a:t>
            </a:r>
            <a:r>
              <a:rPr lang="en-US" altLang="zh-CN" i="1" dirty="0"/>
              <a:t>("19052002");</a:t>
            </a:r>
            <a:endParaRPr lang="zh-CN" altLang="zh-CN" i="1" dirty="0"/>
          </a:p>
          <a:p>
            <a:pPr marL="342900" lvl="1" indent="0">
              <a:buNone/>
            </a:pPr>
            <a:r>
              <a:rPr lang="en-US" altLang="zh-CN" i="1" dirty="0"/>
              <a:t>// </a:t>
            </a:r>
            <a:r>
              <a:rPr lang="zh-CN" altLang="zh-CN" i="1" dirty="0"/>
              <a:t>添加一个单元值，列族为</a:t>
            </a:r>
            <a:r>
              <a:rPr lang="en-US" altLang="zh-CN" i="1" dirty="0"/>
              <a:t>college</a:t>
            </a:r>
            <a:r>
              <a:rPr lang="zh-CN" altLang="zh-CN" i="1" dirty="0"/>
              <a:t>，列名</a:t>
            </a:r>
            <a:r>
              <a:rPr lang="en-US" altLang="zh-CN" i="1" dirty="0"/>
              <a:t>school</a:t>
            </a:r>
            <a:r>
              <a:rPr lang="zh-CN" altLang="zh-CN" i="1" dirty="0"/>
              <a:t>，值为</a:t>
            </a:r>
            <a:r>
              <a:rPr lang="en-US" altLang="zh-CN" i="1" dirty="0"/>
              <a:t>Computer Engineering</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("college"), </a:t>
            </a:r>
            <a:r>
              <a:rPr lang="en-US" altLang="zh-CN" i="1" dirty="0" err="1"/>
              <a:t>Bytes.toBytes</a:t>
            </a:r>
            <a:r>
              <a:rPr lang="en-US" altLang="zh-CN" i="1" dirty="0"/>
              <a:t>("school"), </a:t>
            </a:r>
            <a:endParaRPr lang="zh-CN" altLang="zh-CN" i="1" dirty="0"/>
          </a:p>
          <a:p>
            <a:pPr marL="342900" lvl="1" indent="0">
              <a:buNone/>
            </a:pPr>
            <a:r>
              <a:rPr lang="en-US" altLang="zh-CN" i="1" dirty="0" err="1"/>
              <a:t>Bytes.toBytes</a:t>
            </a:r>
            <a:r>
              <a:rPr lang="en-US" altLang="zh-CN" i="1" dirty="0"/>
              <a:t>("Computer Engineering"));</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("college"), </a:t>
            </a:r>
            <a:r>
              <a:rPr lang="en-US" altLang="zh-CN" i="1" dirty="0" err="1"/>
              <a:t>Bytes.toBytes</a:t>
            </a:r>
            <a:r>
              <a:rPr lang="en-US" altLang="zh-CN" i="1" dirty="0"/>
              <a:t>("department"), </a:t>
            </a:r>
            <a:r>
              <a:rPr lang="en-US" altLang="zh-CN" i="1" dirty="0" err="1"/>
              <a:t>Bytes.toBytes</a:t>
            </a:r>
            <a:r>
              <a:rPr lang="en-US" altLang="zh-CN" i="1" dirty="0"/>
              <a:t>("CS"));</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("name"), </a:t>
            </a:r>
            <a:r>
              <a:rPr lang="en-US" altLang="zh-CN" i="1" dirty="0" err="1"/>
              <a:t>Bytes.toBytes</a:t>
            </a:r>
            <a:r>
              <a:rPr lang="en-US" altLang="zh-CN" i="1" dirty="0"/>
              <a:t>("</a:t>
            </a:r>
            <a:r>
              <a:rPr lang="en-US" altLang="zh-CN" i="1" dirty="0" err="1"/>
              <a:t>zhaosi</a:t>
            </a:r>
            <a:r>
              <a:rPr lang="en-US" altLang="zh-CN" i="1" dirty="0"/>
              <a:t>"));</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("height"), </a:t>
            </a:r>
            <a:r>
              <a:rPr lang="en-US" altLang="zh-CN" i="1" dirty="0" err="1"/>
              <a:t>Bytes.toBytes</a:t>
            </a:r>
            <a:r>
              <a:rPr lang="en-US" altLang="zh-CN" i="1" dirty="0"/>
              <a:t>("165"));</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("weight"), </a:t>
            </a:r>
            <a:r>
              <a:rPr lang="en-US" altLang="zh-CN" i="1" dirty="0" err="1"/>
              <a:t>Bytes.toBytes</a:t>
            </a:r>
            <a:r>
              <a:rPr lang="en-US" altLang="zh-CN" i="1" dirty="0"/>
              <a:t>("108"));</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("birthday"), </a:t>
            </a:r>
            <a:r>
              <a:rPr lang="en-US" altLang="zh-CN" i="1" dirty="0" err="1"/>
              <a:t>Bytes.toBytes</a:t>
            </a:r>
            <a:r>
              <a:rPr lang="en-US" altLang="zh-CN" i="1" dirty="0"/>
              <a:t>("1999-05-01"));</a:t>
            </a:r>
            <a:endParaRPr lang="zh-CN" altLang="zh-CN" i="1" dirty="0"/>
          </a:p>
          <a:p>
            <a:pPr marL="342900" lvl="1" indent="0">
              <a:buNone/>
            </a:pPr>
            <a:r>
              <a:rPr lang="en-US" altLang="zh-CN" i="1" dirty="0" err="1"/>
              <a:t>table.put</a:t>
            </a:r>
            <a:r>
              <a:rPr lang="en-US" altLang="zh-CN" i="1" dirty="0"/>
              <a:t>(put);</a:t>
            </a:r>
            <a:endParaRPr lang="zh-CN" altLang="zh-CN" i="1" dirty="0"/>
          </a:p>
          <a:p>
            <a:pPr marL="342900" lvl="1" indent="0">
              <a:buNone/>
            </a:pPr>
            <a:r>
              <a:rPr lang="en-US" altLang="zh-CN" i="1" dirty="0" err="1"/>
              <a:t>table.close</a:t>
            </a:r>
            <a:r>
              <a:rPr lang="en-US" altLang="zh-CN" i="1" dirty="0"/>
              <a:t>();</a:t>
            </a:r>
            <a:endParaRPr lang="zh-CN" altLang="zh-CN" i="1" dirty="0"/>
          </a:p>
          <a:p>
            <a:pPr lvl="1"/>
            <a:endParaRPr lang="en-US" altLang="zh-CN" dirty="0"/>
          </a:p>
          <a:p>
            <a:pPr lvl="1"/>
            <a:r>
              <a:rPr lang="zh-CN" altLang="zh-CN" dirty="0"/>
              <a:t>说明：注意类</a:t>
            </a:r>
            <a:r>
              <a:rPr lang="en-US" altLang="zh-CN" dirty="0"/>
              <a:t>Put</a:t>
            </a:r>
            <a:r>
              <a:rPr lang="zh-CN" altLang="zh-CN" dirty="0"/>
              <a:t>的成员方法</a:t>
            </a:r>
            <a:r>
              <a:rPr lang="en-US" altLang="zh-CN" dirty="0"/>
              <a:t>add(byte[] family, byte[] qualifier, byte[] value)</a:t>
            </a:r>
            <a:r>
              <a:rPr lang="zh-CN" altLang="zh-CN" dirty="0"/>
              <a:t>的使用。</a:t>
            </a:r>
          </a:p>
        </p:txBody>
      </p:sp>
    </p:spTree>
    <p:extLst>
      <p:ext uri="{BB962C8B-B14F-4D97-AF65-F5344CB8AC3E}">
        <p14:creationId xmlns:p14="http://schemas.microsoft.com/office/powerpoint/2010/main" val="1187838469"/>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p:txBody>
          <a:bodyPr>
            <a:normAutofit fontScale="77500" lnSpcReduction="20000"/>
          </a:bodyPr>
          <a:lstStyle/>
          <a:p>
            <a:r>
              <a:rPr lang="zh-CN" altLang="zh-CN" dirty="0"/>
              <a:t>（</a:t>
            </a:r>
            <a:r>
              <a:rPr lang="en-US" altLang="zh-CN" dirty="0"/>
              <a:t>3</a:t>
            </a:r>
            <a:r>
              <a:rPr lang="zh-CN" altLang="zh-CN" dirty="0"/>
              <a:t>）插入多行数据</a:t>
            </a:r>
          </a:p>
          <a:p>
            <a:pPr lvl="1"/>
            <a:r>
              <a:rPr lang="zh-CN" altLang="zh-CN" dirty="0"/>
              <a:t>前面插入单条记录时，类</a:t>
            </a:r>
            <a:r>
              <a:rPr lang="en-US" altLang="zh-CN" dirty="0" err="1"/>
              <a:t>HTable</a:t>
            </a:r>
            <a:r>
              <a:rPr lang="zh-CN" altLang="zh-CN" dirty="0"/>
              <a:t>的</a:t>
            </a:r>
            <a:r>
              <a:rPr lang="en-US" altLang="zh-CN" dirty="0"/>
              <a:t>put()</a:t>
            </a:r>
            <a:r>
              <a:rPr lang="zh-CN" altLang="zh-CN" dirty="0"/>
              <a:t>方法接受一个类</a:t>
            </a:r>
            <a:r>
              <a:rPr lang="en-US" altLang="zh-CN" dirty="0"/>
              <a:t>Put</a:t>
            </a:r>
            <a:r>
              <a:rPr lang="zh-CN" altLang="zh-CN" dirty="0"/>
              <a:t>的实例，事实上，</a:t>
            </a:r>
            <a:r>
              <a:rPr lang="en-US" altLang="zh-CN" dirty="0"/>
              <a:t>put()</a:t>
            </a:r>
            <a:r>
              <a:rPr lang="zh-CN" altLang="zh-CN" dirty="0"/>
              <a:t>方法还支持接受多个</a:t>
            </a:r>
            <a:r>
              <a:rPr lang="en-US" altLang="zh-CN" dirty="0"/>
              <a:t>Put</a:t>
            </a:r>
            <a:r>
              <a:rPr lang="zh-CN" altLang="zh-CN" dirty="0"/>
              <a:t>实例组成的列表</a:t>
            </a:r>
            <a:r>
              <a:rPr lang="en-US" altLang="zh-CN" dirty="0"/>
              <a:t>List</a:t>
            </a:r>
            <a:r>
              <a:rPr lang="zh-CN" altLang="zh-CN" dirty="0"/>
              <a:t>对象。代码如下所示。</a:t>
            </a:r>
          </a:p>
          <a:p>
            <a:pPr marL="342900" lvl="1" indent="0">
              <a:buNone/>
            </a:pPr>
            <a:r>
              <a:rPr lang="en-US" altLang="zh-CN" i="1" dirty="0" err="1"/>
              <a:t>HTable</a:t>
            </a:r>
            <a:r>
              <a:rPr lang="en-US" altLang="zh-CN" i="1" dirty="0"/>
              <a:t> table = new </a:t>
            </a:r>
            <a:r>
              <a:rPr lang="en-US" altLang="zh-CN" i="1" dirty="0" err="1"/>
              <a:t>HTable</a:t>
            </a:r>
            <a:r>
              <a:rPr lang="en-US" altLang="zh-CN" i="1" dirty="0"/>
              <a:t> (conf, "student");</a:t>
            </a:r>
            <a:endParaRPr lang="zh-CN" altLang="zh-CN" i="1" dirty="0"/>
          </a:p>
          <a:p>
            <a:pPr marL="342900" lvl="1" indent="0">
              <a:buNone/>
            </a:pPr>
            <a:r>
              <a:rPr lang="en-US" altLang="zh-CN" i="1" dirty="0"/>
              <a:t>List&lt;Put&gt; </a:t>
            </a:r>
            <a:r>
              <a:rPr lang="en-US" altLang="zh-CN" i="1" dirty="0" err="1"/>
              <a:t>listputs</a:t>
            </a:r>
            <a:r>
              <a:rPr lang="en-US" altLang="zh-CN" i="1" dirty="0"/>
              <a:t> = new </a:t>
            </a:r>
            <a:r>
              <a:rPr lang="en-US" altLang="zh-CN" i="1" dirty="0" err="1"/>
              <a:t>ArrayList</a:t>
            </a:r>
            <a:r>
              <a:rPr lang="en-US" altLang="zh-CN" i="1" dirty="0"/>
              <a:t>&lt;Put&gt;( );</a:t>
            </a:r>
            <a:endParaRPr lang="zh-CN" altLang="zh-CN" i="1" dirty="0"/>
          </a:p>
          <a:p>
            <a:pPr marL="342900" lvl="1" indent="0">
              <a:buNone/>
            </a:pPr>
            <a:r>
              <a:rPr lang="en-US" altLang="zh-CN" i="1" dirty="0"/>
              <a:t>Put put1 = new Put(</a:t>
            </a:r>
            <a:r>
              <a:rPr lang="en-US" altLang="zh-CN" i="1" dirty="0" err="1"/>
              <a:t>Bytes.toBytes</a:t>
            </a:r>
            <a:r>
              <a:rPr lang="en-US" altLang="zh-CN" i="1" dirty="0"/>
              <a:t>("19052003"));</a:t>
            </a:r>
            <a:endParaRPr lang="zh-CN" altLang="zh-CN" i="1" dirty="0"/>
          </a:p>
          <a:p>
            <a:pPr marL="342900" lvl="1" indent="0">
              <a:buNone/>
            </a:pPr>
            <a:r>
              <a:rPr lang="en-US" altLang="zh-CN" i="1" dirty="0"/>
              <a:t>put1.add("profile".</a:t>
            </a:r>
            <a:r>
              <a:rPr lang="en-US" altLang="zh-CN" i="1" dirty="0" err="1"/>
              <a:t>getBytes</a:t>
            </a:r>
            <a:r>
              <a:rPr lang="en-US" altLang="zh-CN" i="1" dirty="0"/>
              <a:t>(), "name".</a:t>
            </a:r>
            <a:r>
              <a:rPr lang="en-US" altLang="zh-CN" i="1" dirty="0" err="1"/>
              <a:t>getBytes</a:t>
            </a:r>
            <a:r>
              <a:rPr lang="en-US" altLang="zh-CN" i="1" dirty="0"/>
              <a:t>(), "</a:t>
            </a:r>
            <a:r>
              <a:rPr lang="en-US" altLang="zh-CN" i="1" dirty="0" err="1"/>
              <a:t>xieguangkun</a:t>
            </a:r>
            <a:r>
              <a:rPr lang="en-US" altLang="zh-CN" i="1" dirty="0"/>
              <a:t>".</a:t>
            </a:r>
            <a:r>
              <a:rPr lang="en-US" altLang="zh-CN" i="1" dirty="0" err="1"/>
              <a:t>getBytes</a:t>
            </a:r>
            <a:r>
              <a:rPr lang="en-US" altLang="zh-CN" i="1" dirty="0"/>
              <a:t>());</a:t>
            </a:r>
            <a:endParaRPr lang="zh-CN" altLang="zh-CN" i="1" dirty="0"/>
          </a:p>
          <a:p>
            <a:pPr marL="342900" lvl="1" indent="0">
              <a:buNone/>
            </a:pPr>
            <a:r>
              <a:rPr lang="en-US" altLang="zh-CN" i="1" dirty="0" err="1"/>
              <a:t>listputs.add</a:t>
            </a:r>
            <a:r>
              <a:rPr lang="en-US" altLang="zh-CN" i="1" dirty="0"/>
              <a:t>(put1);</a:t>
            </a:r>
            <a:endParaRPr lang="zh-CN" altLang="zh-CN" i="1" dirty="0"/>
          </a:p>
          <a:p>
            <a:pPr marL="342900" lvl="1" indent="0">
              <a:buNone/>
            </a:pPr>
            <a:r>
              <a:rPr lang="en-US" altLang="zh-CN" i="1" dirty="0"/>
              <a:t>Put put2 = new Put(</a:t>
            </a:r>
            <a:r>
              <a:rPr lang="en-US" altLang="zh-CN" i="1" dirty="0" err="1"/>
              <a:t>Bytes.toBytes</a:t>
            </a:r>
            <a:r>
              <a:rPr lang="en-US" altLang="zh-CN" i="1" dirty="0"/>
              <a:t>("19052004"));</a:t>
            </a:r>
            <a:endParaRPr lang="zh-CN" altLang="zh-CN" i="1" dirty="0"/>
          </a:p>
          <a:p>
            <a:pPr marL="342900" lvl="1" indent="0">
              <a:buNone/>
            </a:pPr>
            <a:r>
              <a:rPr lang="en-US" altLang="zh-CN" i="1" dirty="0"/>
              <a:t>put2.add("profile".</a:t>
            </a:r>
            <a:r>
              <a:rPr lang="en-US" altLang="zh-CN" i="1" dirty="0" err="1"/>
              <a:t>getBytes</a:t>
            </a:r>
            <a:r>
              <a:rPr lang="en-US" altLang="zh-CN" i="1" dirty="0"/>
              <a:t>(), "name".</a:t>
            </a:r>
            <a:r>
              <a:rPr lang="en-US" altLang="zh-CN" i="1" dirty="0" err="1"/>
              <a:t>getBytes</a:t>
            </a:r>
            <a:r>
              <a:rPr lang="en-US" altLang="zh-CN" i="1" dirty="0"/>
              <a:t>(), "</a:t>
            </a:r>
            <a:r>
              <a:rPr lang="en-US" altLang="zh-CN" i="1" dirty="0" err="1"/>
              <a:t>wanglaoqi</a:t>
            </a:r>
            <a:r>
              <a:rPr lang="en-US" altLang="zh-CN" i="1" dirty="0"/>
              <a:t>".</a:t>
            </a:r>
            <a:r>
              <a:rPr lang="en-US" altLang="zh-CN" i="1" dirty="0" err="1"/>
              <a:t>getBytes</a:t>
            </a:r>
            <a:r>
              <a:rPr lang="en-US" altLang="zh-CN" i="1" dirty="0"/>
              <a:t>());</a:t>
            </a:r>
            <a:endParaRPr lang="zh-CN" altLang="zh-CN" i="1" dirty="0"/>
          </a:p>
          <a:p>
            <a:pPr marL="342900" lvl="1" indent="0">
              <a:buNone/>
            </a:pPr>
            <a:r>
              <a:rPr lang="en-US" altLang="zh-CN" i="1" dirty="0" err="1"/>
              <a:t>listputs.add</a:t>
            </a:r>
            <a:r>
              <a:rPr lang="en-US" altLang="zh-CN" i="1" dirty="0"/>
              <a:t>(put2);</a:t>
            </a:r>
            <a:endParaRPr lang="zh-CN" altLang="zh-CN" i="1" dirty="0"/>
          </a:p>
          <a:p>
            <a:pPr marL="342900" lvl="1" indent="0">
              <a:buNone/>
            </a:pPr>
            <a:r>
              <a:rPr lang="en-US" altLang="zh-CN" i="1" dirty="0"/>
              <a:t>// </a:t>
            </a:r>
            <a:r>
              <a:rPr lang="zh-CN" altLang="zh-CN" i="1" dirty="0"/>
              <a:t>将</a:t>
            </a:r>
            <a:r>
              <a:rPr lang="en-US" altLang="zh-CN" i="1" dirty="0"/>
              <a:t>list</a:t>
            </a:r>
            <a:r>
              <a:rPr lang="zh-CN" altLang="zh-CN" i="1" dirty="0"/>
              <a:t>中的两个</a:t>
            </a:r>
            <a:r>
              <a:rPr lang="en-US" altLang="zh-CN" i="1" dirty="0"/>
              <a:t>Put</a:t>
            </a:r>
            <a:r>
              <a:rPr lang="zh-CN" altLang="zh-CN" i="1" dirty="0"/>
              <a:t>实例一次插入表</a:t>
            </a:r>
            <a:r>
              <a:rPr lang="en-US" altLang="zh-CN" i="1" dirty="0"/>
              <a:t>student</a:t>
            </a:r>
            <a:endParaRPr lang="zh-CN" altLang="zh-CN" i="1" dirty="0"/>
          </a:p>
          <a:p>
            <a:pPr marL="342900" lvl="1" indent="0">
              <a:buNone/>
            </a:pPr>
            <a:r>
              <a:rPr lang="en-US" altLang="zh-CN" i="1" dirty="0" err="1"/>
              <a:t>table.put</a:t>
            </a:r>
            <a:r>
              <a:rPr lang="en-US" altLang="zh-CN" i="1" dirty="0"/>
              <a:t>(</a:t>
            </a:r>
            <a:r>
              <a:rPr lang="en-US" altLang="zh-CN" i="1" dirty="0" err="1"/>
              <a:t>listputs</a:t>
            </a:r>
            <a:r>
              <a:rPr lang="en-US" altLang="zh-CN" i="1" dirty="0"/>
              <a:t>);</a:t>
            </a:r>
            <a:endParaRPr lang="zh-CN" altLang="zh-CN" i="1" dirty="0"/>
          </a:p>
          <a:p>
            <a:pPr marL="342900" lvl="1" indent="0">
              <a:buNone/>
            </a:pPr>
            <a:r>
              <a:rPr lang="en-US" altLang="zh-CN" i="1" dirty="0" err="1"/>
              <a:t>table.close</a:t>
            </a:r>
            <a:r>
              <a:rPr lang="en-US" altLang="zh-CN" i="1" dirty="0"/>
              <a:t>();</a:t>
            </a:r>
            <a:endParaRPr lang="zh-CN" altLang="zh-CN" i="1" dirty="0"/>
          </a:p>
        </p:txBody>
      </p:sp>
    </p:spTree>
    <p:extLst>
      <p:ext uri="{BB962C8B-B14F-4D97-AF65-F5344CB8AC3E}">
        <p14:creationId xmlns:p14="http://schemas.microsoft.com/office/powerpoint/2010/main" val="2709244157"/>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p:txBody>
          <a:bodyPr>
            <a:normAutofit fontScale="62500" lnSpcReduction="20000"/>
          </a:bodyPr>
          <a:lstStyle/>
          <a:p>
            <a:r>
              <a:rPr lang="zh-CN" altLang="zh-CN" dirty="0"/>
              <a:t>（</a:t>
            </a:r>
            <a:r>
              <a:rPr lang="en-US" altLang="zh-CN" dirty="0"/>
              <a:t>4</a:t>
            </a:r>
            <a:r>
              <a:rPr lang="zh-CN" altLang="zh-CN" dirty="0"/>
              <a:t>）查询单行数据</a:t>
            </a:r>
          </a:p>
          <a:p>
            <a:pPr lvl="1"/>
            <a:r>
              <a:rPr lang="zh-CN" altLang="zh-CN" dirty="0"/>
              <a:t>类</a:t>
            </a:r>
            <a:r>
              <a:rPr lang="en-US" altLang="zh-CN" dirty="0"/>
              <a:t>Get</a:t>
            </a:r>
            <a:r>
              <a:rPr lang="zh-CN" altLang="zh-CN" dirty="0"/>
              <a:t>可以通过</a:t>
            </a:r>
            <a:r>
              <a:rPr lang="en-US" altLang="zh-CN" dirty="0"/>
              <a:t>Row key</a:t>
            </a:r>
            <a:r>
              <a:rPr lang="zh-CN" altLang="zh-CN" dirty="0"/>
              <a:t>查询单条记录。代码如下所示。</a:t>
            </a:r>
          </a:p>
          <a:p>
            <a:pPr marL="342900" lvl="1" indent="0">
              <a:buNone/>
            </a:pPr>
            <a:r>
              <a:rPr lang="en-US" altLang="zh-CN" i="1" dirty="0"/>
              <a:t>Get </a:t>
            </a:r>
            <a:r>
              <a:rPr lang="en-US" altLang="zh-CN" i="1" dirty="0" err="1"/>
              <a:t>get</a:t>
            </a:r>
            <a:r>
              <a:rPr lang="en-US" altLang="zh-CN" i="1" dirty="0"/>
              <a:t> = new Get(</a:t>
            </a:r>
            <a:r>
              <a:rPr lang="en-US" altLang="zh-CN" i="1" dirty="0" err="1"/>
              <a:t>Bytes.toBytes</a:t>
            </a:r>
            <a:r>
              <a:rPr lang="en-US" altLang="zh-CN" i="1" dirty="0"/>
              <a:t>("19052004"));</a:t>
            </a:r>
            <a:endParaRPr lang="zh-CN" altLang="zh-CN" i="1" dirty="0"/>
          </a:p>
          <a:p>
            <a:pPr marL="342900" lvl="1" indent="0">
              <a:buNone/>
            </a:pPr>
            <a:r>
              <a:rPr lang="en-US" altLang="zh-CN" i="1" dirty="0"/>
              <a:t>Result </a:t>
            </a:r>
            <a:r>
              <a:rPr lang="en-US" altLang="zh-CN" i="1" dirty="0" err="1"/>
              <a:t>result</a:t>
            </a:r>
            <a:r>
              <a:rPr lang="en-US" altLang="zh-CN" i="1" dirty="0"/>
              <a:t> = </a:t>
            </a:r>
            <a:r>
              <a:rPr lang="en-US" altLang="zh-CN" i="1" dirty="0" err="1"/>
              <a:t>table.get</a:t>
            </a:r>
            <a:r>
              <a:rPr lang="en-US" altLang="zh-CN" i="1" dirty="0"/>
              <a:t>(get);</a:t>
            </a:r>
            <a:endParaRPr lang="zh-CN" altLang="zh-CN" i="1" dirty="0"/>
          </a:p>
          <a:p>
            <a:pPr marL="342900" lvl="1" indent="0">
              <a:buNone/>
            </a:pPr>
            <a:r>
              <a:rPr lang="en-US" altLang="zh-CN" i="1" dirty="0"/>
              <a:t>// </a:t>
            </a:r>
            <a:r>
              <a:rPr lang="zh-CN" altLang="zh-CN" i="1" dirty="0"/>
              <a:t>获取列族</a:t>
            </a:r>
            <a:r>
              <a:rPr lang="en-US" altLang="zh-CN" i="1" dirty="0"/>
              <a:t>profile</a:t>
            </a:r>
            <a:r>
              <a:rPr lang="zh-CN" altLang="zh-CN" i="1" dirty="0"/>
              <a:t>的列</a:t>
            </a:r>
            <a:r>
              <a:rPr lang="en-US" altLang="zh-CN" i="1" dirty="0"/>
              <a:t>name</a:t>
            </a:r>
            <a:r>
              <a:rPr lang="zh-CN" altLang="zh-CN" i="1" dirty="0"/>
              <a:t>的单元值</a:t>
            </a:r>
          </a:p>
          <a:p>
            <a:pPr marL="342900" lvl="1" indent="0">
              <a:buNone/>
            </a:pPr>
            <a:r>
              <a:rPr lang="en-US" altLang="zh-CN" i="1" dirty="0"/>
              <a:t>byte[ ] value = </a:t>
            </a:r>
            <a:r>
              <a:rPr lang="en-US" altLang="zh-CN" i="1" dirty="0" err="1"/>
              <a:t>result.getValue</a:t>
            </a:r>
            <a:r>
              <a:rPr lang="en-US" altLang="zh-CN" i="1" dirty="0"/>
              <a:t>("profile".</a:t>
            </a:r>
            <a:r>
              <a:rPr lang="en-US" altLang="zh-CN" i="1" dirty="0" err="1"/>
              <a:t>getBytes</a:t>
            </a:r>
            <a:r>
              <a:rPr lang="en-US" altLang="zh-CN" i="1" dirty="0"/>
              <a:t>(), "name".</a:t>
            </a:r>
            <a:r>
              <a:rPr lang="en-US" altLang="zh-CN" i="1" dirty="0" err="1"/>
              <a:t>getBytes</a:t>
            </a:r>
            <a:r>
              <a:rPr lang="en-US" altLang="zh-CN" i="1" dirty="0"/>
              <a:t>() );</a:t>
            </a:r>
            <a:endParaRPr lang="zh-CN" altLang="zh-CN" i="1" dirty="0"/>
          </a:p>
          <a:p>
            <a:pPr marL="342900" lvl="1" indent="0">
              <a:buNone/>
            </a:pPr>
            <a:r>
              <a:rPr lang="en-US" altLang="zh-CN" i="1" dirty="0" err="1"/>
              <a:t>System.out.println</a:t>
            </a:r>
            <a:r>
              <a:rPr lang="en-US" altLang="zh-CN" i="1" dirty="0"/>
              <a:t>( "student: " + "19052004" + " name: " + </a:t>
            </a:r>
            <a:r>
              <a:rPr lang="en-US" altLang="zh-CN" i="1" dirty="0" err="1"/>
              <a:t>Bytes.toString</a:t>
            </a:r>
            <a:r>
              <a:rPr lang="en-US" altLang="zh-CN" i="1" dirty="0"/>
              <a:t>(value) );</a:t>
            </a:r>
            <a:endParaRPr lang="zh-CN" altLang="zh-CN" i="1" dirty="0"/>
          </a:p>
          <a:p>
            <a:pPr marL="342900" lvl="1" indent="0">
              <a:buNone/>
            </a:pPr>
            <a:r>
              <a:rPr lang="en-US" altLang="zh-CN" i="1" dirty="0"/>
              <a:t> </a:t>
            </a:r>
            <a:endParaRPr lang="zh-CN" altLang="zh-CN" i="1" dirty="0"/>
          </a:p>
          <a:p>
            <a:pPr marL="342900" lvl="1" indent="0">
              <a:buNone/>
            </a:pPr>
            <a:r>
              <a:rPr lang="en-US" altLang="zh-CN" i="1" dirty="0"/>
              <a:t>// </a:t>
            </a:r>
            <a:r>
              <a:rPr lang="zh-CN" altLang="zh-CN" i="1" dirty="0"/>
              <a:t>显示所有单元值</a:t>
            </a:r>
          </a:p>
          <a:p>
            <a:pPr marL="342900" lvl="1" indent="0">
              <a:buNone/>
            </a:pPr>
            <a:r>
              <a:rPr lang="en-US" altLang="zh-CN" i="1" dirty="0"/>
              <a:t>Get get2 = new Get(</a:t>
            </a:r>
            <a:r>
              <a:rPr lang="en-US" altLang="zh-CN" i="1" dirty="0" err="1"/>
              <a:t>Bytes.toBytes</a:t>
            </a:r>
            <a:r>
              <a:rPr lang="en-US" altLang="zh-CN" i="1" dirty="0"/>
              <a:t>("19052002"));</a:t>
            </a:r>
            <a:endParaRPr lang="zh-CN" altLang="zh-CN" i="1" dirty="0"/>
          </a:p>
          <a:p>
            <a:pPr marL="342900" lvl="1" indent="0">
              <a:buNone/>
            </a:pPr>
            <a:r>
              <a:rPr lang="en-US" altLang="zh-CN" i="1" dirty="0"/>
              <a:t>Result result2 = </a:t>
            </a:r>
            <a:r>
              <a:rPr lang="en-US" altLang="zh-CN" i="1" dirty="0" err="1"/>
              <a:t>table.get</a:t>
            </a:r>
            <a:r>
              <a:rPr lang="en-US" altLang="zh-CN" i="1" dirty="0"/>
              <a:t>(get2);</a:t>
            </a:r>
            <a:endParaRPr lang="zh-CN" altLang="zh-CN" i="1" dirty="0"/>
          </a:p>
          <a:p>
            <a:pPr marL="342900" lvl="1" indent="0">
              <a:buNone/>
            </a:pPr>
            <a:r>
              <a:rPr lang="en-US" altLang="zh-CN" i="1" dirty="0"/>
              <a:t>for (Cell </a:t>
            </a:r>
            <a:r>
              <a:rPr lang="en-US" altLang="zh-CN" i="1" dirty="0" err="1"/>
              <a:t>cell</a:t>
            </a:r>
            <a:r>
              <a:rPr lang="en-US" altLang="zh-CN" i="1" dirty="0"/>
              <a:t> : result2.rawCells() ) {</a:t>
            </a:r>
            <a:endParaRPr lang="zh-CN" altLang="zh-CN" i="1" dirty="0"/>
          </a:p>
          <a:p>
            <a:pPr marL="342900" lvl="1" indent="0">
              <a:buNone/>
            </a:pPr>
            <a:r>
              <a:rPr lang="en-US" altLang="zh-CN" i="1" dirty="0" err="1"/>
              <a:t>System.out.print</a:t>
            </a:r>
            <a:r>
              <a:rPr lang="en-US" altLang="zh-CN" i="1" dirty="0"/>
              <a:t>("</a:t>
            </a:r>
            <a:r>
              <a:rPr lang="zh-CN" altLang="zh-CN" i="1" dirty="0"/>
              <a:t>列族</a:t>
            </a:r>
            <a:r>
              <a:rPr lang="en-US" altLang="zh-CN" i="1" dirty="0"/>
              <a:t>: " + new String( </a:t>
            </a:r>
            <a:r>
              <a:rPr lang="en-US" altLang="zh-CN" i="1" dirty="0" err="1"/>
              <a:t>CellUtil.cloneFamily</a:t>
            </a:r>
            <a:r>
              <a:rPr lang="en-US" altLang="zh-CN" i="1" dirty="0"/>
              <a:t>(cell)) );</a:t>
            </a:r>
            <a:endParaRPr lang="zh-CN" altLang="zh-CN" i="1" dirty="0"/>
          </a:p>
          <a:p>
            <a:pPr marL="342900" lvl="1" indent="0">
              <a:buNone/>
            </a:pPr>
            <a:r>
              <a:rPr lang="en-US" altLang="zh-CN" i="1" dirty="0" err="1"/>
              <a:t>System.out.print</a:t>
            </a:r>
            <a:r>
              <a:rPr lang="en-US" altLang="zh-CN" i="1" dirty="0"/>
              <a:t>("</a:t>
            </a:r>
            <a:r>
              <a:rPr lang="zh-CN" altLang="zh-CN" i="1" dirty="0"/>
              <a:t>列</a:t>
            </a:r>
            <a:r>
              <a:rPr lang="en-US" altLang="zh-CN" i="1" dirty="0"/>
              <a:t>: " + new String( </a:t>
            </a:r>
            <a:r>
              <a:rPr lang="en-US" altLang="zh-CN" i="1" dirty="0" err="1"/>
              <a:t>CellUtil.cloneQualifier</a:t>
            </a:r>
            <a:r>
              <a:rPr lang="en-US" altLang="zh-CN" i="1" dirty="0"/>
              <a:t>(cell)) );</a:t>
            </a:r>
            <a:endParaRPr lang="zh-CN" altLang="zh-CN" i="1" dirty="0"/>
          </a:p>
          <a:p>
            <a:pPr marL="342900" lvl="1" indent="0">
              <a:buNone/>
            </a:pPr>
            <a:r>
              <a:rPr lang="en-US" altLang="zh-CN" i="1" dirty="0" err="1"/>
              <a:t>System.out.print</a:t>
            </a:r>
            <a:r>
              <a:rPr lang="en-US" altLang="zh-CN" i="1" dirty="0"/>
              <a:t>("</a:t>
            </a:r>
            <a:r>
              <a:rPr lang="zh-CN" altLang="zh-CN" i="1" dirty="0"/>
              <a:t>值</a:t>
            </a:r>
            <a:r>
              <a:rPr lang="en-US" altLang="zh-CN" i="1" dirty="0"/>
              <a:t>: " + new String( </a:t>
            </a:r>
            <a:r>
              <a:rPr lang="en-US" altLang="zh-CN" i="1" dirty="0" err="1"/>
              <a:t>CellUtil.cloneValue</a:t>
            </a:r>
            <a:r>
              <a:rPr lang="en-US" altLang="zh-CN" i="1" dirty="0"/>
              <a:t>(cell)) );</a:t>
            </a:r>
            <a:endParaRPr lang="zh-CN" altLang="zh-CN" i="1" dirty="0"/>
          </a:p>
          <a:p>
            <a:pPr marL="342900" lvl="1" indent="0">
              <a:buNone/>
            </a:pPr>
            <a:r>
              <a:rPr lang="en-US" altLang="zh-CN" i="1" dirty="0" err="1"/>
              <a:t>System.out.print</a:t>
            </a:r>
            <a:r>
              <a:rPr lang="en-US" altLang="zh-CN" i="1" dirty="0"/>
              <a:t>("</a:t>
            </a:r>
            <a:r>
              <a:rPr lang="zh-CN" altLang="zh-CN" i="1" dirty="0"/>
              <a:t>时间戳</a:t>
            </a:r>
            <a:r>
              <a:rPr lang="en-US" altLang="zh-CN" i="1" dirty="0"/>
              <a:t>: " + </a:t>
            </a:r>
            <a:r>
              <a:rPr lang="en-US" altLang="zh-CN" i="1" dirty="0" err="1"/>
              <a:t>cell.getTimestamp</a:t>
            </a:r>
            <a:r>
              <a:rPr lang="en-US" altLang="zh-CN" i="1" dirty="0"/>
              <a:t>() );</a:t>
            </a:r>
            <a:endParaRPr lang="zh-CN" altLang="zh-CN" i="1" dirty="0"/>
          </a:p>
        </p:txBody>
      </p:sp>
    </p:spTree>
    <p:extLst>
      <p:ext uri="{BB962C8B-B14F-4D97-AF65-F5344CB8AC3E}">
        <p14:creationId xmlns:p14="http://schemas.microsoft.com/office/powerpoint/2010/main" val="3896773639"/>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p:txBody>
          <a:bodyPr>
            <a:normAutofit fontScale="47500" lnSpcReduction="20000"/>
          </a:bodyPr>
          <a:lstStyle/>
          <a:p>
            <a:r>
              <a:rPr lang="zh-CN" altLang="zh-CN" dirty="0"/>
              <a:t>（</a:t>
            </a:r>
            <a:r>
              <a:rPr lang="en-US" altLang="zh-CN" dirty="0"/>
              <a:t>5</a:t>
            </a:r>
            <a:r>
              <a:rPr lang="zh-CN" altLang="zh-CN" dirty="0"/>
              <a:t>）查询指定时间戳范围的数据</a:t>
            </a:r>
          </a:p>
          <a:p>
            <a:pPr lvl="1"/>
            <a:r>
              <a:rPr lang="zh-CN" altLang="zh-CN" dirty="0"/>
              <a:t>使用</a:t>
            </a:r>
            <a:r>
              <a:rPr lang="en-US" altLang="zh-CN" dirty="0"/>
              <a:t>Scan</a:t>
            </a:r>
            <a:r>
              <a:rPr lang="zh-CN" altLang="zh-CN" dirty="0"/>
              <a:t>类可以查询多行数据，例如成员方法</a:t>
            </a:r>
            <a:r>
              <a:rPr lang="en-US" altLang="zh-CN" dirty="0" err="1"/>
              <a:t>setTimeRange</a:t>
            </a:r>
            <a:r>
              <a:rPr lang="en-US" altLang="zh-CN" dirty="0"/>
              <a:t>()</a:t>
            </a:r>
            <a:r>
              <a:rPr lang="zh-CN" altLang="zh-CN" dirty="0"/>
              <a:t>设置时间戳的范围。代码如下所示。</a:t>
            </a:r>
          </a:p>
          <a:p>
            <a:pPr marL="342900" lvl="1" indent="0">
              <a:buNone/>
            </a:pPr>
            <a:r>
              <a:rPr lang="en-US" altLang="zh-CN" i="1" dirty="0"/>
              <a:t>Scan s = new Scan();</a:t>
            </a:r>
            <a:endParaRPr lang="zh-CN" altLang="zh-CN" i="1" dirty="0"/>
          </a:p>
          <a:p>
            <a:pPr marL="342900" lvl="1" indent="0">
              <a:buNone/>
            </a:pPr>
            <a:r>
              <a:rPr lang="en-US" altLang="zh-CN" i="1" dirty="0" err="1"/>
              <a:t>s.setTimeRange</a:t>
            </a:r>
            <a:r>
              <a:rPr lang="en-US" altLang="zh-CN" i="1" dirty="0"/>
              <a:t>(</a:t>
            </a:r>
            <a:r>
              <a:rPr lang="en-US" altLang="zh-CN" i="1" dirty="0" err="1"/>
              <a:t>NumberUtils.toLong</a:t>
            </a:r>
            <a:r>
              <a:rPr lang="en-US" altLang="zh-CN" i="1" dirty="0"/>
              <a:t>("1413878722100"), </a:t>
            </a:r>
            <a:endParaRPr lang="zh-CN" altLang="zh-CN" i="1" dirty="0"/>
          </a:p>
          <a:p>
            <a:pPr marL="342900" lvl="1" indent="0">
              <a:buNone/>
            </a:pPr>
            <a:r>
              <a:rPr lang="en-US" altLang="zh-CN" i="1" dirty="0" err="1"/>
              <a:t>NumberUtils.toLong</a:t>
            </a:r>
            <a:r>
              <a:rPr lang="en-US" altLang="zh-CN" i="1" dirty="0"/>
              <a:t>("1418623393463") );</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a:t>
            </a:r>
            <a:endParaRPr lang="zh-CN" altLang="zh-CN" i="1" dirty="0"/>
          </a:p>
          <a:p>
            <a:pPr marL="342900" lvl="1" indent="0">
              <a:buNone/>
            </a:pPr>
            <a:r>
              <a:rPr lang="en-US" altLang="zh-CN" i="1" dirty="0"/>
              <a:t>for (Result r:rs) {</a:t>
            </a:r>
            <a:endParaRPr lang="zh-CN" altLang="zh-CN" i="1" dirty="0"/>
          </a:p>
          <a:p>
            <a:pPr marL="342900" lvl="1" indent="0">
              <a:buNone/>
            </a:pPr>
            <a:r>
              <a:rPr lang="en-US" altLang="zh-CN" i="1" dirty="0"/>
              <a:t>    Cell[ ] cell = </a:t>
            </a:r>
            <a:r>
              <a:rPr lang="en-US" altLang="zh-CN" i="1" dirty="0" err="1"/>
              <a:t>r.rawCells</a:t>
            </a:r>
            <a:r>
              <a:rPr lang="en-US" altLang="zh-CN" i="1" dirty="0"/>
              <a:t>();</a:t>
            </a:r>
            <a:endParaRPr lang="zh-CN" altLang="zh-CN" i="1" dirty="0"/>
          </a:p>
          <a:p>
            <a:pPr marL="342900" lvl="1" indent="0">
              <a:buNone/>
            </a:pPr>
            <a:r>
              <a:rPr lang="en-US" altLang="zh-CN" i="1" dirty="0"/>
              <a:t>    int </a:t>
            </a:r>
            <a:r>
              <a:rPr lang="en-US" altLang="zh-CN" i="1" dirty="0" err="1"/>
              <a:t>i</a:t>
            </a:r>
            <a:r>
              <a:rPr lang="en-US" altLang="zh-CN" i="1" dirty="0"/>
              <a:t> = 0;</a:t>
            </a:r>
            <a:endParaRPr lang="zh-CN" altLang="zh-CN" i="1" dirty="0"/>
          </a:p>
          <a:p>
            <a:pPr marL="342900" lvl="1" indent="0">
              <a:buNone/>
            </a:pPr>
            <a:r>
              <a:rPr lang="en-US" altLang="zh-CN" i="1" dirty="0"/>
              <a:t>    int </a:t>
            </a:r>
            <a:r>
              <a:rPr lang="en-US" altLang="zh-CN" i="1" dirty="0" err="1"/>
              <a:t>cellcount</a:t>
            </a:r>
            <a:r>
              <a:rPr lang="en-US" altLang="zh-CN" i="1" dirty="0"/>
              <a:t> = </a:t>
            </a:r>
            <a:r>
              <a:rPr lang="en-US" altLang="zh-CN" i="1" dirty="0" err="1"/>
              <a:t>r.rawCells</a:t>
            </a:r>
            <a:r>
              <a:rPr lang="en-US" altLang="zh-CN" i="1" dirty="0"/>
              <a:t>().length;</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行键</a:t>
            </a:r>
            <a:r>
              <a:rPr lang="en-US" altLang="zh-CN" i="1" dirty="0"/>
              <a:t>: " + </a:t>
            </a:r>
            <a:r>
              <a:rPr lang="en-US" altLang="zh-CN" i="1" dirty="0" err="1"/>
              <a:t>Bytes.toString</a:t>
            </a:r>
            <a:r>
              <a:rPr lang="en-US" altLang="zh-CN" i="1" dirty="0"/>
              <a:t>(</a:t>
            </a:r>
            <a:r>
              <a:rPr lang="en-US" altLang="zh-CN" i="1" dirty="0" err="1"/>
              <a:t>CellUtil.cloneRow</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for ( ; </a:t>
            </a:r>
            <a:r>
              <a:rPr lang="en-US" altLang="zh-CN" i="1" dirty="0" err="1"/>
              <a:t>i</a:t>
            </a:r>
            <a:r>
              <a:rPr lang="en-US" altLang="zh-CN" i="1" dirty="0"/>
              <a:t> &lt; </a:t>
            </a:r>
            <a:r>
              <a:rPr lang="en-US" altLang="zh-CN" i="1" dirty="0" err="1"/>
              <a:t>cellcount</a:t>
            </a:r>
            <a:r>
              <a:rPr lang="en-US" altLang="zh-CN" i="1" dirty="0"/>
              <a:t>; </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 );</a:t>
            </a:r>
            <a:endParaRPr lang="zh-CN" altLang="zh-CN" i="1" dirty="0"/>
          </a:p>
          <a:p>
            <a:pPr marL="342900" lvl="1" indent="0">
              <a:buNone/>
            </a:pPr>
            <a:r>
              <a:rPr lang="en-US" altLang="zh-CN" i="1" dirty="0"/>
              <a:t>    }</a:t>
            </a:r>
            <a:endParaRPr lang="zh-CN" altLang="zh-CN" i="1" dirty="0"/>
          </a:p>
          <a:p>
            <a:pPr marL="342900" lvl="1" indent="0">
              <a:buNone/>
            </a:pPr>
            <a:r>
              <a:rPr lang="en-US" altLang="zh-CN" i="1" dirty="0"/>
              <a:t>    </a:t>
            </a:r>
            <a:r>
              <a:rPr lang="en-US" altLang="zh-CN" i="1" dirty="0" err="1"/>
              <a:t>System.out.println</a:t>
            </a:r>
            <a:r>
              <a:rPr lang="en-US" altLang="zh-CN" i="1" dirty="0"/>
              <a:t>();</a:t>
            </a:r>
            <a:endParaRPr lang="zh-CN" altLang="zh-CN" i="1" dirty="0"/>
          </a:p>
          <a:p>
            <a:pPr marL="342900" lvl="1" indent="0">
              <a:buNone/>
            </a:pPr>
            <a:r>
              <a:rPr lang="en-US" altLang="zh-CN" i="1" dirty="0"/>
              <a:t>}</a:t>
            </a:r>
            <a:endParaRPr lang="zh-CN" altLang="zh-CN" i="1" dirty="0"/>
          </a:p>
          <a:p>
            <a:pPr marL="342900" lvl="1" indent="0">
              <a:buNone/>
            </a:pPr>
            <a:r>
              <a:rPr lang="en-US" altLang="zh-CN" i="1" dirty="0" err="1"/>
              <a:t>table.close</a:t>
            </a:r>
            <a:r>
              <a:rPr lang="en-US" altLang="zh-CN" i="1" dirty="0"/>
              <a:t>();   // </a:t>
            </a:r>
            <a:r>
              <a:rPr lang="zh-CN" altLang="zh-CN" i="1" dirty="0"/>
              <a:t>关闭表，释放资源</a:t>
            </a:r>
          </a:p>
        </p:txBody>
      </p:sp>
    </p:spTree>
    <p:extLst>
      <p:ext uri="{BB962C8B-B14F-4D97-AF65-F5344CB8AC3E}">
        <p14:creationId xmlns:p14="http://schemas.microsoft.com/office/powerpoint/2010/main" val="4128645492"/>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a:xfrm>
            <a:off x="628650" y="1369219"/>
            <a:ext cx="3943350" cy="3263504"/>
          </a:xfrm>
        </p:spPr>
        <p:txBody>
          <a:bodyPr>
            <a:normAutofit fontScale="92500"/>
          </a:bodyPr>
          <a:lstStyle/>
          <a:p>
            <a:r>
              <a:rPr lang="zh-CN" altLang="zh-CN" dirty="0"/>
              <a:t>（</a:t>
            </a:r>
            <a:r>
              <a:rPr lang="en-US" altLang="zh-CN" dirty="0"/>
              <a:t>6</a:t>
            </a:r>
            <a:r>
              <a:rPr lang="zh-CN" altLang="zh-CN" dirty="0"/>
              <a:t>）扫描多行数据</a:t>
            </a:r>
          </a:p>
          <a:p>
            <a:pPr lvl="1"/>
            <a:r>
              <a:rPr lang="zh-CN" altLang="zh-CN" dirty="0"/>
              <a:t>使用</a:t>
            </a:r>
            <a:r>
              <a:rPr lang="en-US" altLang="zh-CN" dirty="0"/>
              <a:t>Scan</a:t>
            </a:r>
            <a:r>
              <a:rPr lang="zh-CN" altLang="zh-CN" dirty="0"/>
              <a:t>类可以查询多行数据。代码如下所示。</a:t>
            </a:r>
          </a:p>
          <a:p>
            <a:pPr marL="342900" lvl="1" indent="0">
              <a:buNone/>
            </a:pPr>
            <a:r>
              <a:rPr lang="en-US" altLang="zh-CN" sz="1000" i="1" dirty="0"/>
              <a:t>Scan s = new Scan( );</a:t>
            </a:r>
            <a:endParaRPr lang="zh-CN" altLang="zh-CN" sz="1000" i="1" dirty="0"/>
          </a:p>
          <a:p>
            <a:pPr marL="342900" lvl="1" indent="0">
              <a:buNone/>
            </a:pPr>
            <a:r>
              <a:rPr lang="en-US" altLang="zh-CN" sz="1000" i="1" dirty="0"/>
              <a:t>// </a:t>
            </a:r>
            <a:r>
              <a:rPr lang="zh-CN" altLang="zh-CN" sz="1000" i="1" dirty="0"/>
              <a:t>添加列族</a:t>
            </a:r>
            <a:r>
              <a:rPr lang="en-US" altLang="zh-CN" sz="1000" i="1" dirty="0"/>
              <a:t>profile</a:t>
            </a:r>
            <a:r>
              <a:rPr lang="zh-CN" altLang="zh-CN" sz="1000" i="1" dirty="0"/>
              <a:t>的</a:t>
            </a:r>
            <a:r>
              <a:rPr lang="en-US" altLang="zh-CN" sz="1000" i="1" dirty="0"/>
              <a:t>name</a:t>
            </a:r>
            <a:r>
              <a:rPr lang="zh-CN" altLang="zh-CN" sz="1000" i="1" dirty="0"/>
              <a:t>列</a:t>
            </a:r>
          </a:p>
          <a:p>
            <a:pPr marL="342900" lvl="1" indent="0">
              <a:buNone/>
            </a:pPr>
            <a:r>
              <a:rPr lang="en-US" altLang="zh-CN" sz="1000" i="1" dirty="0" err="1"/>
              <a:t>s.addColumn</a:t>
            </a:r>
            <a:r>
              <a:rPr lang="en-US" altLang="zh-CN" sz="1000" i="1" dirty="0"/>
              <a:t>(</a:t>
            </a:r>
            <a:r>
              <a:rPr lang="en-US" altLang="zh-CN" sz="1000" i="1" dirty="0" err="1"/>
              <a:t>Bytes.toBytes</a:t>
            </a:r>
            <a:r>
              <a:rPr lang="en-US" altLang="zh-CN" sz="1000" i="1" dirty="0"/>
              <a:t>("profile"), </a:t>
            </a:r>
            <a:r>
              <a:rPr lang="en-US" altLang="zh-CN" sz="1000" i="1" dirty="0" err="1"/>
              <a:t>Bytes.toBytes</a:t>
            </a:r>
            <a:r>
              <a:rPr lang="en-US" altLang="zh-CN" sz="1000" i="1" dirty="0"/>
              <a:t>("name"));</a:t>
            </a:r>
            <a:endParaRPr lang="zh-CN" altLang="zh-CN" sz="1000" i="1" dirty="0"/>
          </a:p>
          <a:p>
            <a:pPr marL="342900" lvl="1" indent="0">
              <a:buNone/>
            </a:pPr>
            <a:r>
              <a:rPr lang="en-US" altLang="zh-CN" sz="1000" i="1" dirty="0"/>
              <a:t>// </a:t>
            </a:r>
            <a:r>
              <a:rPr lang="zh-CN" altLang="zh-CN" sz="1000" i="1" dirty="0"/>
              <a:t>添加列族</a:t>
            </a:r>
            <a:r>
              <a:rPr lang="en-US" altLang="zh-CN" sz="1000" i="1" dirty="0"/>
              <a:t>profile</a:t>
            </a:r>
            <a:r>
              <a:rPr lang="zh-CN" altLang="zh-CN" sz="1000" i="1" dirty="0"/>
              <a:t>的</a:t>
            </a:r>
            <a:r>
              <a:rPr lang="en-US" altLang="zh-CN" sz="1000" i="1" dirty="0"/>
              <a:t>height</a:t>
            </a:r>
            <a:r>
              <a:rPr lang="zh-CN" altLang="zh-CN" sz="1000" i="1" dirty="0"/>
              <a:t>列</a:t>
            </a:r>
          </a:p>
          <a:p>
            <a:pPr marL="342900" lvl="1" indent="0">
              <a:buNone/>
            </a:pPr>
            <a:r>
              <a:rPr lang="en-US" altLang="zh-CN" sz="1000" i="1" dirty="0" err="1"/>
              <a:t>s.addColumn</a:t>
            </a:r>
            <a:r>
              <a:rPr lang="en-US" altLang="zh-CN" sz="1000" i="1" dirty="0"/>
              <a:t>(</a:t>
            </a:r>
            <a:r>
              <a:rPr lang="en-US" altLang="zh-CN" sz="1000" i="1" dirty="0" err="1"/>
              <a:t>Bytes.toBytes</a:t>
            </a:r>
            <a:r>
              <a:rPr lang="en-US" altLang="zh-CN" sz="1000" i="1" dirty="0"/>
              <a:t>("profile"), </a:t>
            </a:r>
            <a:r>
              <a:rPr lang="en-US" altLang="zh-CN" sz="1000" i="1" dirty="0" err="1"/>
              <a:t>Bytes.toBytes</a:t>
            </a:r>
            <a:r>
              <a:rPr lang="en-US" altLang="zh-CN" sz="1000" i="1" dirty="0"/>
              <a:t>("height"));</a:t>
            </a:r>
            <a:endParaRPr lang="zh-CN" altLang="zh-CN" sz="1000" i="1" dirty="0"/>
          </a:p>
          <a:p>
            <a:pPr marL="342900" lvl="1" indent="0">
              <a:buNone/>
            </a:pPr>
            <a:r>
              <a:rPr lang="en-US" altLang="zh-CN" sz="1000" i="1" dirty="0"/>
              <a:t>// </a:t>
            </a:r>
            <a:r>
              <a:rPr lang="zh-CN" altLang="zh-CN" sz="1000" i="1" dirty="0"/>
              <a:t>添加列族</a:t>
            </a:r>
            <a:r>
              <a:rPr lang="en-US" altLang="zh-CN" sz="1000" i="1" dirty="0"/>
              <a:t>profile</a:t>
            </a:r>
            <a:r>
              <a:rPr lang="zh-CN" altLang="zh-CN" sz="1000" i="1" dirty="0"/>
              <a:t>的</a:t>
            </a:r>
            <a:r>
              <a:rPr lang="en-US" altLang="zh-CN" sz="1000" i="1" dirty="0"/>
              <a:t>weight</a:t>
            </a:r>
            <a:r>
              <a:rPr lang="zh-CN" altLang="zh-CN" sz="1000" i="1" dirty="0"/>
              <a:t>列</a:t>
            </a:r>
          </a:p>
          <a:p>
            <a:pPr marL="342900" lvl="1" indent="0">
              <a:buNone/>
            </a:pPr>
            <a:r>
              <a:rPr lang="en-US" altLang="zh-CN" sz="1000" i="1" dirty="0" err="1"/>
              <a:t>s.addColumn</a:t>
            </a:r>
            <a:r>
              <a:rPr lang="en-US" altLang="zh-CN" sz="1000" i="1" dirty="0"/>
              <a:t>(</a:t>
            </a:r>
            <a:r>
              <a:rPr lang="en-US" altLang="zh-CN" sz="1000" i="1" dirty="0" err="1"/>
              <a:t>Bytes.toBytes</a:t>
            </a:r>
            <a:r>
              <a:rPr lang="en-US" altLang="zh-CN" sz="1000" i="1" dirty="0"/>
              <a:t>("profile"), </a:t>
            </a:r>
            <a:r>
              <a:rPr lang="en-US" altLang="zh-CN" sz="1000" i="1" dirty="0" err="1"/>
              <a:t>Bytes.toBytes</a:t>
            </a:r>
            <a:r>
              <a:rPr lang="en-US" altLang="zh-CN" sz="1000" i="1" dirty="0"/>
              <a:t>("weight"));</a:t>
            </a:r>
            <a:endParaRPr lang="zh-CN" altLang="zh-CN" sz="1000" i="1" dirty="0"/>
          </a:p>
          <a:p>
            <a:pPr marL="342900" lvl="1" indent="0">
              <a:buNone/>
            </a:pPr>
            <a:r>
              <a:rPr lang="en-US" altLang="zh-CN" sz="1000" i="1" dirty="0"/>
              <a:t>// </a:t>
            </a:r>
            <a:r>
              <a:rPr lang="zh-CN" altLang="zh-CN" sz="1000" i="1" dirty="0"/>
              <a:t>添加列族</a:t>
            </a:r>
            <a:r>
              <a:rPr lang="en-US" altLang="zh-CN" sz="1000" i="1" dirty="0"/>
              <a:t>college</a:t>
            </a:r>
            <a:endParaRPr lang="zh-CN" altLang="zh-CN" sz="1000" i="1" dirty="0"/>
          </a:p>
          <a:p>
            <a:pPr marL="342900" lvl="1" indent="0">
              <a:buNone/>
            </a:pPr>
            <a:r>
              <a:rPr lang="en-US" altLang="zh-CN" sz="1000" i="1" dirty="0" err="1"/>
              <a:t>s.addFamily</a:t>
            </a:r>
            <a:r>
              <a:rPr lang="en-US" altLang="zh-CN" sz="1000" i="1" dirty="0"/>
              <a:t>(</a:t>
            </a:r>
            <a:r>
              <a:rPr lang="en-US" altLang="zh-CN" sz="1000" i="1" dirty="0" err="1"/>
              <a:t>Bytes.toBytes</a:t>
            </a:r>
            <a:r>
              <a:rPr lang="en-US" altLang="zh-CN" sz="1000" i="1" dirty="0"/>
              <a:t>("college"));</a:t>
            </a:r>
          </a:p>
          <a:p>
            <a:pPr marL="342900" lvl="1" indent="0">
              <a:buNone/>
            </a:pPr>
            <a:r>
              <a:rPr lang="en-US" altLang="zh-CN" sz="1000" i="1" dirty="0"/>
              <a:t>// </a:t>
            </a:r>
            <a:r>
              <a:rPr lang="zh-CN" altLang="zh-CN" sz="1000" i="1" dirty="0"/>
              <a:t>扫描开始行</a:t>
            </a:r>
          </a:p>
          <a:p>
            <a:pPr marL="342900" lvl="1" indent="0">
              <a:buNone/>
            </a:pPr>
            <a:r>
              <a:rPr lang="en-US" altLang="zh-CN" sz="1000" i="1" dirty="0" err="1"/>
              <a:t>s.setStartRow</a:t>
            </a:r>
            <a:r>
              <a:rPr lang="en-US" altLang="zh-CN" sz="1000" i="1" dirty="0"/>
              <a:t>(</a:t>
            </a:r>
            <a:r>
              <a:rPr lang="en-US" altLang="zh-CN" sz="1000" i="1" dirty="0" err="1"/>
              <a:t>Bytes.toBytes</a:t>
            </a:r>
            <a:r>
              <a:rPr lang="en-US" altLang="zh-CN" sz="1000" i="1" dirty="0"/>
              <a:t>("19052001"));</a:t>
            </a:r>
            <a:endParaRPr lang="zh-CN" altLang="zh-CN" sz="1000" i="1" dirty="0"/>
          </a:p>
        </p:txBody>
      </p:sp>
      <p:sp>
        <p:nvSpPr>
          <p:cNvPr id="5" name="内容占位符 2">
            <a:extLst>
              <a:ext uri="{FF2B5EF4-FFF2-40B4-BE49-F238E27FC236}">
                <a16:creationId xmlns:a16="http://schemas.microsoft.com/office/drawing/2014/main" id="{BD5B2844-9C9E-407E-91D7-C45AE5611830}"/>
              </a:ext>
            </a:extLst>
          </p:cNvPr>
          <p:cNvSpPr txBox="1">
            <a:spLocks/>
          </p:cNvSpPr>
          <p:nvPr/>
        </p:nvSpPr>
        <p:spPr>
          <a:xfrm>
            <a:off x="4572000" y="1369219"/>
            <a:ext cx="3943350" cy="3263504"/>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altLang="zh-CN" i="1" dirty="0"/>
              <a:t>// </a:t>
            </a:r>
            <a:r>
              <a:rPr lang="zh-CN" altLang="zh-CN" i="1" dirty="0"/>
              <a:t>扫描终止行</a:t>
            </a:r>
          </a:p>
          <a:p>
            <a:pPr marL="342900" lvl="1" indent="0">
              <a:buFont typeface="Arial" panose="020B0604020202020204" pitchFamily="34" charset="0"/>
              <a:buNone/>
            </a:pPr>
            <a:r>
              <a:rPr lang="en-US" altLang="zh-CN" i="1" dirty="0" err="1"/>
              <a:t>s.setStopRow</a:t>
            </a:r>
            <a:r>
              <a:rPr lang="en-US" altLang="zh-CN" i="1" dirty="0"/>
              <a:t>(</a:t>
            </a:r>
            <a:r>
              <a:rPr lang="en-US" altLang="zh-CN" i="1" dirty="0" err="1"/>
              <a:t>Bytes.toBytes</a:t>
            </a:r>
            <a:r>
              <a:rPr lang="en-US" altLang="zh-CN" i="1" dirty="0"/>
              <a:t>("19052100"));</a:t>
            </a:r>
            <a:endParaRPr lang="zh-CN" altLang="zh-CN" i="1" dirty="0"/>
          </a:p>
          <a:p>
            <a:pPr marL="342900" lvl="1" indent="0">
              <a:buFont typeface="Arial" panose="020B0604020202020204" pitchFamily="34" charse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a:t>
            </a:r>
            <a:endParaRPr lang="zh-CN" altLang="zh-CN" i="1" dirty="0"/>
          </a:p>
          <a:p>
            <a:pPr marL="342900" lvl="1" indent="0">
              <a:buFont typeface="Arial" panose="020B0604020202020204" pitchFamily="34" charset="0"/>
              <a:buNone/>
            </a:pPr>
            <a:r>
              <a:rPr lang="en-US" altLang="zh-CN" i="1" dirty="0"/>
              <a:t>for (Result r:rs) {</a:t>
            </a:r>
            <a:endParaRPr lang="zh-CN" altLang="zh-CN" i="1" dirty="0"/>
          </a:p>
          <a:p>
            <a:pPr marL="342900" lvl="1" indent="0">
              <a:buFont typeface="Arial" panose="020B0604020202020204" pitchFamily="34" charset="0"/>
              <a:buNone/>
            </a:pPr>
            <a:r>
              <a:rPr lang="en-US" altLang="zh-CN" i="1" dirty="0"/>
              <a:t>    Cell[ ] cell = </a:t>
            </a:r>
            <a:r>
              <a:rPr lang="en-US" altLang="zh-CN" i="1" dirty="0" err="1"/>
              <a:t>r.rawCells</a:t>
            </a:r>
            <a:r>
              <a:rPr lang="en-US" altLang="zh-CN" i="1" dirty="0"/>
              <a:t>( );</a:t>
            </a:r>
            <a:endParaRPr lang="zh-CN" altLang="zh-CN" i="1" dirty="0"/>
          </a:p>
          <a:p>
            <a:pPr marL="342900" lvl="1" indent="0">
              <a:buFont typeface="Arial" panose="020B0604020202020204" pitchFamily="34" charset="0"/>
              <a:buNone/>
            </a:pPr>
            <a:r>
              <a:rPr lang="en-US" altLang="zh-CN" i="1" dirty="0"/>
              <a:t>    int </a:t>
            </a:r>
            <a:r>
              <a:rPr lang="en-US" altLang="zh-CN" i="1" dirty="0" err="1"/>
              <a:t>i</a:t>
            </a:r>
            <a:r>
              <a:rPr lang="en-US" altLang="zh-CN" i="1" dirty="0"/>
              <a:t> = 0;</a:t>
            </a:r>
            <a:endParaRPr lang="zh-CN" altLang="zh-CN" i="1" dirty="0"/>
          </a:p>
          <a:p>
            <a:pPr marL="342900" lvl="1" indent="0">
              <a:buFont typeface="Arial" panose="020B0604020202020204" pitchFamily="34" charset="0"/>
              <a:buNone/>
            </a:pPr>
            <a:r>
              <a:rPr lang="en-US" altLang="zh-CN" i="1" dirty="0"/>
              <a:t>    int </a:t>
            </a:r>
            <a:r>
              <a:rPr lang="en-US" altLang="zh-CN" i="1" dirty="0" err="1"/>
              <a:t>cellcount</a:t>
            </a:r>
            <a:r>
              <a:rPr lang="en-US" altLang="zh-CN" i="1" dirty="0"/>
              <a:t> = </a:t>
            </a:r>
            <a:r>
              <a:rPr lang="en-US" altLang="zh-CN" i="1" dirty="0" err="1"/>
              <a:t>r.rawCells</a:t>
            </a:r>
            <a:r>
              <a:rPr lang="en-US" altLang="zh-CN" i="1" dirty="0"/>
              <a:t>().length;</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行键</a:t>
            </a:r>
            <a:r>
              <a:rPr lang="en-US" altLang="zh-CN" i="1" dirty="0"/>
              <a:t>: " + </a:t>
            </a:r>
            <a:r>
              <a:rPr lang="en-US" altLang="zh-CN" i="1" dirty="0" err="1"/>
              <a:t>Bytes.toString</a:t>
            </a:r>
            <a:r>
              <a:rPr lang="en-US" altLang="zh-CN" i="1" dirty="0"/>
              <a:t>(</a:t>
            </a:r>
            <a:r>
              <a:rPr lang="en-US" altLang="zh-CN" i="1" dirty="0" err="1"/>
              <a:t>CellUtil.cloneRow</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for ( ; </a:t>
            </a:r>
            <a:r>
              <a:rPr lang="en-US" altLang="zh-CN" i="1" dirty="0" err="1"/>
              <a:t>i</a:t>
            </a:r>
            <a:r>
              <a:rPr lang="en-US" altLang="zh-CN" i="1" dirty="0"/>
              <a:t> &lt; </a:t>
            </a:r>
            <a:r>
              <a:rPr lang="en-US" altLang="zh-CN" i="1" dirty="0" err="1"/>
              <a:t>cellcount</a:t>
            </a:r>
            <a:r>
              <a:rPr lang="en-US" altLang="zh-CN" i="1" dirty="0"/>
              <a:t>; </a:t>
            </a:r>
            <a:r>
              <a:rPr lang="en-US" altLang="zh-CN" i="1" dirty="0" err="1"/>
              <a:t>i</a:t>
            </a:r>
            <a:r>
              <a:rPr lang="en-US" altLang="zh-CN" i="1" dirty="0"/>
              <a:t>++) {</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a:t>
            </a:r>
            <a:endParaRPr lang="zh-CN" altLang="zh-CN" i="1" dirty="0"/>
          </a:p>
          <a:p>
            <a:pPr marL="342900" lvl="1" indent="0">
              <a:buFont typeface="Arial" panose="020B0604020202020204" pitchFamily="34" charset="0"/>
              <a:buNone/>
            </a:pPr>
            <a:r>
              <a:rPr lang="en-US" altLang="zh-CN" i="1" dirty="0"/>
              <a:t>    }</a:t>
            </a:r>
            <a:endParaRPr lang="zh-CN" altLang="zh-CN" i="1" dirty="0"/>
          </a:p>
          <a:p>
            <a:pPr marL="342900" lvl="1" indent="0">
              <a:buFont typeface="Arial" panose="020B0604020202020204" pitchFamily="34" charset="0"/>
              <a:buNone/>
            </a:pPr>
            <a:r>
              <a:rPr lang="en-US" altLang="zh-CN" i="1" dirty="0"/>
              <a:t>    </a:t>
            </a:r>
            <a:r>
              <a:rPr lang="en-US" altLang="zh-CN" i="1" dirty="0" err="1"/>
              <a:t>System.out.println</a:t>
            </a:r>
            <a:r>
              <a:rPr lang="en-US" altLang="zh-CN" i="1" dirty="0"/>
              <a:t>();</a:t>
            </a:r>
            <a:endParaRPr lang="zh-CN" altLang="zh-CN" i="1" dirty="0"/>
          </a:p>
          <a:p>
            <a:pPr marL="342900" lvl="1" indent="0">
              <a:buFont typeface="Arial" panose="020B0604020202020204" pitchFamily="34" charset="0"/>
              <a:buNone/>
            </a:pPr>
            <a:r>
              <a:rPr lang="en-US" altLang="zh-CN" i="1" dirty="0"/>
              <a:t>}</a:t>
            </a:r>
            <a:endParaRPr lang="zh-CN" altLang="zh-CN" i="1" dirty="0"/>
          </a:p>
          <a:p>
            <a:pPr marL="342900" lvl="1" indent="0">
              <a:buFont typeface="Arial" panose="020B0604020202020204" pitchFamily="34" charset="0"/>
              <a:buNone/>
            </a:pPr>
            <a:r>
              <a:rPr lang="en-US" altLang="zh-CN" i="1" dirty="0" err="1"/>
              <a:t>table.close</a:t>
            </a:r>
            <a:r>
              <a:rPr lang="en-US" altLang="zh-CN" i="1" dirty="0"/>
              <a:t>();   // </a:t>
            </a:r>
            <a:r>
              <a:rPr lang="zh-CN" altLang="zh-CN" i="1" dirty="0"/>
              <a:t>关闭表，释放资源</a:t>
            </a:r>
          </a:p>
        </p:txBody>
      </p:sp>
    </p:spTree>
    <p:extLst>
      <p:ext uri="{BB962C8B-B14F-4D97-AF65-F5344CB8AC3E}">
        <p14:creationId xmlns:p14="http://schemas.microsoft.com/office/powerpoint/2010/main" val="3011959093"/>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0CC9E-85A7-44DB-B735-6A5B474CA076}"/>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306D41BD-64BA-4173-AD2F-AB69210183BA}"/>
              </a:ext>
            </a:extLst>
          </p:cNvPr>
          <p:cNvSpPr>
            <a:spLocks noGrp="1"/>
          </p:cNvSpPr>
          <p:nvPr>
            <p:ph idx="1"/>
          </p:nvPr>
        </p:nvSpPr>
        <p:spPr/>
        <p:txBody>
          <a:bodyPr>
            <a:normAutofit fontScale="62500" lnSpcReduction="20000"/>
          </a:bodyPr>
          <a:lstStyle/>
          <a:p>
            <a:r>
              <a:rPr lang="zh-CN" altLang="zh-CN" dirty="0"/>
              <a:t>（</a:t>
            </a:r>
            <a:r>
              <a:rPr lang="en-US" altLang="zh-CN" dirty="0"/>
              <a:t>7</a:t>
            </a:r>
            <a:r>
              <a:rPr lang="zh-CN" altLang="zh-CN" dirty="0"/>
              <a:t>）删除一行数据</a:t>
            </a:r>
          </a:p>
          <a:p>
            <a:pPr lvl="1"/>
            <a:r>
              <a:rPr lang="zh-CN" altLang="zh-CN" dirty="0"/>
              <a:t>删除单行数据时需要已知删除的行关键字</a:t>
            </a:r>
            <a:r>
              <a:rPr lang="en-US" altLang="zh-CN" dirty="0"/>
              <a:t>Row key</a:t>
            </a:r>
            <a:r>
              <a:rPr lang="zh-CN" altLang="zh-CN" dirty="0"/>
              <a:t>，例如下面代码使用</a:t>
            </a:r>
            <a:r>
              <a:rPr lang="en-US" altLang="zh-CN" dirty="0"/>
              <a:t>Delete</a:t>
            </a:r>
            <a:r>
              <a:rPr lang="zh-CN" altLang="zh-CN" dirty="0"/>
              <a:t>对象删除</a:t>
            </a:r>
            <a:r>
              <a:rPr lang="en-US" altLang="zh-CN" dirty="0"/>
              <a:t>ID</a:t>
            </a:r>
            <a:r>
              <a:rPr lang="zh-CN" altLang="zh-CN" dirty="0"/>
              <a:t>为</a:t>
            </a:r>
            <a:r>
              <a:rPr lang="en-US" altLang="zh-CN" dirty="0"/>
              <a:t>19052003</a:t>
            </a:r>
            <a:r>
              <a:rPr lang="zh-CN" altLang="zh-CN" dirty="0"/>
              <a:t>的学生数据。</a:t>
            </a:r>
          </a:p>
          <a:p>
            <a:pPr marL="342900" lvl="1" indent="0">
              <a:buNone/>
            </a:pPr>
            <a:r>
              <a:rPr lang="en-US" altLang="zh-CN" i="1" dirty="0"/>
              <a:t>Delete </a:t>
            </a:r>
            <a:r>
              <a:rPr lang="en-US" altLang="zh-CN" i="1" dirty="0" err="1"/>
              <a:t>delete</a:t>
            </a:r>
            <a:r>
              <a:rPr lang="en-US" altLang="zh-CN" i="1" dirty="0"/>
              <a:t> = new Delete(</a:t>
            </a:r>
            <a:r>
              <a:rPr lang="en-US" altLang="zh-CN" i="1" dirty="0" err="1"/>
              <a:t>Bytes.toBytes</a:t>
            </a:r>
            <a:r>
              <a:rPr lang="en-US" altLang="zh-CN" i="1" dirty="0"/>
              <a:t>( "19052003".getBytes());</a:t>
            </a:r>
            <a:endParaRPr lang="zh-CN" altLang="zh-CN" i="1" dirty="0"/>
          </a:p>
          <a:p>
            <a:pPr marL="342900" lvl="1" indent="0">
              <a:buNone/>
            </a:pPr>
            <a:r>
              <a:rPr lang="en-US" altLang="zh-CN" i="1" dirty="0" err="1"/>
              <a:t>table.delete</a:t>
            </a:r>
            <a:r>
              <a:rPr lang="en-US" altLang="zh-CN" i="1" dirty="0"/>
              <a:t>(delete);</a:t>
            </a:r>
            <a:endParaRPr lang="zh-CN" altLang="zh-CN" i="1" dirty="0"/>
          </a:p>
          <a:p>
            <a:pPr marL="342900" lvl="1" indent="0">
              <a:buNone/>
            </a:pPr>
            <a:r>
              <a:rPr lang="en-US" altLang="zh-CN" i="1" dirty="0" err="1"/>
              <a:t>table.close</a:t>
            </a:r>
            <a:r>
              <a:rPr lang="en-US" altLang="zh-CN" i="1" dirty="0"/>
              <a:t>();</a:t>
            </a:r>
            <a:endParaRPr lang="zh-CN" altLang="zh-CN" i="1" dirty="0"/>
          </a:p>
          <a:p>
            <a:r>
              <a:rPr lang="zh-CN" altLang="zh-CN" dirty="0"/>
              <a:t>（</a:t>
            </a:r>
            <a:r>
              <a:rPr lang="en-US" altLang="zh-CN" dirty="0"/>
              <a:t>8</a:t>
            </a:r>
            <a:r>
              <a:rPr lang="zh-CN" altLang="zh-CN" dirty="0"/>
              <a:t>）删除表</a:t>
            </a:r>
          </a:p>
          <a:p>
            <a:pPr lvl="1"/>
            <a:r>
              <a:rPr lang="zh-CN" altLang="zh-CN" dirty="0"/>
              <a:t>使用类</a:t>
            </a:r>
            <a:r>
              <a:rPr lang="en-US" altLang="zh-CN" dirty="0" err="1"/>
              <a:t>HBaseAdmin</a:t>
            </a:r>
            <a:r>
              <a:rPr lang="zh-CN" altLang="zh-CN" dirty="0"/>
              <a:t>的成员方法</a:t>
            </a:r>
            <a:r>
              <a:rPr lang="en-US" altLang="zh-CN" dirty="0" err="1"/>
              <a:t>deleteTable</a:t>
            </a:r>
            <a:r>
              <a:rPr lang="en-US" altLang="zh-CN" dirty="0"/>
              <a:t>()</a:t>
            </a:r>
            <a:r>
              <a:rPr lang="zh-CN" altLang="zh-CN" dirty="0"/>
              <a:t>删除表。代码如下所示。</a:t>
            </a:r>
          </a:p>
          <a:p>
            <a:pPr marL="342900" lvl="1" indent="0">
              <a:buNone/>
            </a:pPr>
            <a:r>
              <a:rPr lang="en-US" altLang="zh-CN" i="1" dirty="0" err="1"/>
              <a:t>HBaseAdmin</a:t>
            </a:r>
            <a:r>
              <a:rPr lang="en-US" altLang="zh-CN" i="1" dirty="0"/>
              <a:t> </a:t>
            </a:r>
            <a:r>
              <a:rPr lang="en-US" altLang="zh-CN" i="1" dirty="0" err="1"/>
              <a:t>hadmin</a:t>
            </a:r>
            <a:r>
              <a:rPr lang="en-US" altLang="zh-CN" i="1" dirty="0"/>
              <a:t> = new </a:t>
            </a:r>
            <a:r>
              <a:rPr lang="en-US" altLang="zh-CN" i="1" dirty="0" err="1"/>
              <a:t>HBaseAdmin</a:t>
            </a:r>
            <a:r>
              <a:rPr lang="en-US" altLang="zh-CN" i="1" dirty="0"/>
              <a:t>(conf);</a:t>
            </a:r>
            <a:endParaRPr lang="zh-CN" altLang="zh-CN" i="1" dirty="0"/>
          </a:p>
          <a:p>
            <a:pPr marL="342900" lvl="1" indent="0">
              <a:buNone/>
            </a:pPr>
            <a:r>
              <a:rPr lang="en-US" altLang="zh-CN" i="1" dirty="0"/>
              <a:t>String </a:t>
            </a:r>
            <a:r>
              <a:rPr lang="en-US" altLang="zh-CN" i="1" dirty="0" err="1"/>
              <a:t>tableName</a:t>
            </a:r>
            <a:r>
              <a:rPr lang="en-US" altLang="zh-CN" i="1" dirty="0"/>
              <a:t> = "student";</a:t>
            </a:r>
            <a:endParaRPr lang="zh-CN" altLang="zh-CN" i="1" dirty="0"/>
          </a:p>
          <a:p>
            <a:pPr marL="342900" lvl="1" indent="0">
              <a:buNone/>
            </a:pPr>
            <a:r>
              <a:rPr lang="en-US" altLang="zh-CN" i="1" dirty="0"/>
              <a:t>if (</a:t>
            </a:r>
            <a:r>
              <a:rPr lang="en-US" altLang="zh-CN" i="1" dirty="0" err="1"/>
              <a:t>hadmin.tableExists</a:t>
            </a:r>
            <a:r>
              <a:rPr lang="en-US" altLang="zh-CN" i="1" dirty="0"/>
              <a:t>(</a:t>
            </a:r>
            <a:r>
              <a:rPr lang="en-US" altLang="zh-CN" i="1" dirty="0" err="1"/>
              <a:t>tableName</a:t>
            </a:r>
            <a:r>
              <a:rPr lang="en-US" altLang="zh-CN" i="1" dirty="0"/>
              <a:t>)) {</a:t>
            </a:r>
            <a:endParaRPr lang="zh-CN" altLang="zh-CN" i="1" dirty="0"/>
          </a:p>
          <a:p>
            <a:pPr marL="342900" lvl="1" indent="0">
              <a:buNone/>
            </a:pPr>
            <a:r>
              <a:rPr lang="en-US" altLang="zh-CN" i="1" dirty="0"/>
              <a:t>    </a:t>
            </a:r>
            <a:r>
              <a:rPr lang="en-US" altLang="zh-CN" i="1" dirty="0" err="1"/>
              <a:t>hadmin.disableTable</a:t>
            </a:r>
            <a:r>
              <a:rPr lang="en-US" altLang="zh-CN" i="1" dirty="0"/>
              <a:t>(</a:t>
            </a:r>
            <a:r>
              <a:rPr lang="en-US" altLang="zh-CN" i="1" dirty="0" err="1"/>
              <a:t>tableName</a:t>
            </a:r>
            <a:r>
              <a:rPr lang="en-US" altLang="zh-CN" i="1" dirty="0"/>
              <a:t>);  // </a:t>
            </a:r>
            <a:r>
              <a:rPr lang="zh-CN" altLang="zh-CN" i="1" dirty="0"/>
              <a:t>禁用表</a:t>
            </a:r>
          </a:p>
          <a:p>
            <a:pPr marL="342900" lvl="1" indent="0">
              <a:buNone/>
            </a:pPr>
            <a:r>
              <a:rPr lang="en-US" altLang="zh-CN" i="1" dirty="0"/>
              <a:t>    </a:t>
            </a:r>
            <a:r>
              <a:rPr lang="en-US" altLang="zh-CN" i="1" dirty="0" err="1"/>
              <a:t>hadmin.deleteTable</a:t>
            </a:r>
            <a:r>
              <a:rPr lang="en-US" altLang="zh-CN" i="1" dirty="0"/>
              <a:t>(</a:t>
            </a:r>
            <a:r>
              <a:rPr lang="en-US" altLang="zh-CN" i="1" dirty="0" err="1"/>
              <a:t>tablename</a:t>
            </a:r>
            <a:r>
              <a:rPr lang="en-US" altLang="zh-CN" i="1" dirty="0"/>
              <a:t>);    // </a:t>
            </a:r>
            <a:r>
              <a:rPr lang="zh-CN" altLang="zh-CN" i="1" dirty="0"/>
              <a:t>删除表</a:t>
            </a:r>
          </a:p>
          <a:p>
            <a:pPr marL="342900" lvl="1" indent="0">
              <a:buNone/>
            </a:pPr>
            <a:r>
              <a:rPr lang="en-US" altLang="zh-CN" i="1" dirty="0"/>
              <a:t>    </a:t>
            </a:r>
            <a:r>
              <a:rPr lang="en-US" altLang="zh-CN" i="1" dirty="0" err="1"/>
              <a:t>System.out.println</a:t>
            </a:r>
            <a:r>
              <a:rPr lang="en-US" altLang="zh-CN" i="1" dirty="0"/>
              <a:t>(</a:t>
            </a:r>
            <a:r>
              <a:rPr lang="en-US" altLang="zh-CN" i="1" dirty="0" err="1"/>
              <a:t>tableName</a:t>
            </a:r>
            <a:r>
              <a:rPr lang="en-US" altLang="zh-CN" i="1" dirty="0"/>
              <a:t> + "</a:t>
            </a:r>
            <a:r>
              <a:rPr lang="zh-CN" altLang="zh-CN" i="1" dirty="0"/>
              <a:t>表删除成功</a:t>
            </a:r>
            <a:r>
              <a:rPr lang="en-US" altLang="zh-CN" i="1" dirty="0"/>
              <a:t>");</a:t>
            </a:r>
            <a:endParaRPr lang="zh-CN" altLang="zh-CN" i="1" dirty="0"/>
          </a:p>
          <a:p>
            <a:pPr marL="342900" lvl="1" indent="0">
              <a:buNone/>
            </a:pPr>
            <a:r>
              <a:rPr lang="en-US" altLang="zh-CN" i="1" dirty="0"/>
              <a:t>} else {</a:t>
            </a:r>
            <a:endParaRPr lang="zh-CN" altLang="zh-CN" i="1" dirty="0"/>
          </a:p>
          <a:p>
            <a:pPr marL="342900" lvl="1" indent="0">
              <a:buNone/>
            </a:pPr>
            <a:r>
              <a:rPr lang="en-US" altLang="zh-CN" i="1" dirty="0"/>
              <a:t>    </a:t>
            </a:r>
            <a:r>
              <a:rPr lang="en-US" altLang="zh-CN" i="1" dirty="0" err="1"/>
              <a:t>System.out.println</a:t>
            </a:r>
            <a:r>
              <a:rPr lang="en-US" altLang="zh-CN" i="1" dirty="0"/>
              <a:t>(</a:t>
            </a:r>
            <a:r>
              <a:rPr lang="en-US" altLang="zh-CN" i="1" dirty="0" err="1"/>
              <a:t>tableName</a:t>
            </a:r>
            <a:r>
              <a:rPr lang="en-US" altLang="zh-CN" i="1" dirty="0"/>
              <a:t> + "</a:t>
            </a:r>
            <a:r>
              <a:rPr lang="zh-CN" altLang="zh-CN" i="1" dirty="0"/>
              <a:t>表不存在</a:t>
            </a:r>
            <a:r>
              <a:rPr lang="en-US" altLang="zh-CN" i="1" dirty="0"/>
              <a:t>");</a:t>
            </a:r>
            <a:endParaRPr lang="zh-CN" altLang="zh-CN" i="1" dirty="0"/>
          </a:p>
          <a:p>
            <a:pPr marL="342900" lvl="1" indent="0">
              <a:buNone/>
            </a:pPr>
            <a:r>
              <a:rPr lang="en-US" altLang="zh-CN" i="1" dirty="0"/>
              <a:t>}</a:t>
            </a:r>
            <a:endParaRPr lang="zh-CN" altLang="zh-CN" i="1" dirty="0"/>
          </a:p>
        </p:txBody>
      </p:sp>
    </p:spTree>
    <p:extLst>
      <p:ext uri="{BB962C8B-B14F-4D97-AF65-F5344CB8AC3E}">
        <p14:creationId xmlns:p14="http://schemas.microsoft.com/office/powerpoint/2010/main" val="3956264670"/>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2060</TotalTime>
  <Words>15548</Words>
  <Application>Microsoft Office PowerPoint</Application>
  <PresentationFormat>全屏显示(16:9)</PresentationFormat>
  <Paragraphs>1173</Paragraphs>
  <Slides>121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121</vt:i4>
      </vt:variant>
    </vt:vector>
  </HeadingPairs>
  <TitlesOfParts>
    <vt:vector size="127" baseType="lpstr">
      <vt:lpstr>等线</vt:lpstr>
      <vt:lpstr>微软雅黑</vt:lpstr>
      <vt:lpstr>Arial</vt:lpstr>
      <vt:lpstr>Calibri</vt:lpstr>
      <vt:lpstr>Times New Roman</vt:lpstr>
      <vt:lpstr>Office Theme</vt:lpstr>
      <vt:lpstr>PowerPoint 演示文稿</vt:lpstr>
      <vt:lpstr>【知识与能力要求】</vt:lpstr>
      <vt:lpstr>第7章  分布式数据库HBase</vt:lpstr>
      <vt:lpstr>7.1  NoSQL简介</vt:lpstr>
      <vt:lpstr>7.1  NoSQL简介</vt:lpstr>
      <vt:lpstr>常见的四种NoSQL数据库</vt:lpstr>
      <vt:lpstr>PowerPoint 演示文稿</vt:lpstr>
      <vt:lpstr>7.2  初识HBase</vt:lpstr>
      <vt:lpstr>7.2  初识HBase</vt:lpstr>
      <vt:lpstr>7.3  HBase数据模型</vt:lpstr>
      <vt:lpstr>7.3.1  逻辑模型</vt:lpstr>
      <vt:lpstr>【实例：存储网页内容的HBase逻辑视图】</vt:lpstr>
      <vt:lpstr>【实例：存储职工信息的HBase逻辑视图】</vt:lpstr>
      <vt:lpstr>【实例：存储职工信息的HBase逻辑视图】</vt:lpstr>
      <vt:lpstr>数据坐标</vt:lpstr>
      <vt:lpstr>7.3.2  物理模型</vt:lpstr>
      <vt:lpstr>【实例：存储网页内容的HBase物理视图】</vt:lpstr>
      <vt:lpstr>7.3.2  物理模型</vt:lpstr>
      <vt:lpstr>HFile V2逻辑结构</vt:lpstr>
      <vt:lpstr>HFile V2物理结构</vt:lpstr>
      <vt:lpstr>7.3.2  物理模型</vt:lpstr>
      <vt:lpstr>HLog逻辑结构</vt:lpstr>
      <vt:lpstr>7.3.3  元数据表</vt:lpstr>
      <vt:lpstr> HBase三层结构</vt:lpstr>
      <vt:lpstr>HBase三层结构</vt:lpstr>
      <vt:lpstr>7.4  HBase体系架构</vt:lpstr>
      <vt:lpstr>PowerPoint 演示文稿</vt:lpstr>
      <vt:lpstr>7.4  HBase体系架构</vt:lpstr>
      <vt:lpstr>ZooKeeper提供功能</vt:lpstr>
      <vt:lpstr>7.4  HBase体系架构</vt:lpstr>
      <vt:lpstr>Hmaster完成任务</vt:lpstr>
      <vt:lpstr>7.4  HBase体系架构</vt:lpstr>
      <vt:lpstr>HRegion、Store、HLog的功能</vt:lpstr>
      <vt:lpstr>HRegion功能</vt:lpstr>
      <vt:lpstr>HRegion、Store、HLog的功能</vt:lpstr>
      <vt:lpstr>HRegion、Store、HLog的功能</vt:lpstr>
      <vt:lpstr>7.5  HBase运行机制</vt:lpstr>
      <vt:lpstr>7.5.1  Master的工作原理</vt:lpstr>
      <vt:lpstr>7.5.2  RegionServer的工作原理</vt:lpstr>
      <vt:lpstr>7.5.2  RegionServer的工作原理</vt:lpstr>
      <vt:lpstr>7.5.3  Store的工作原理</vt:lpstr>
      <vt:lpstr>7.6  部署HBase集群</vt:lpstr>
      <vt:lpstr>7.6.1  运行环境</vt:lpstr>
      <vt:lpstr>7.6.2  运行模式</vt:lpstr>
      <vt:lpstr>7.6.3  规划全分布模式HBase集群</vt:lpstr>
      <vt:lpstr>7.6.4  部署全分布模式HBase集群</vt:lpstr>
      <vt:lpstr>7.6.4  部署全分布模式HBase集群</vt:lpstr>
      <vt:lpstr>7.6.4  部署全分布模式HBase集群</vt:lpstr>
      <vt:lpstr>7.6.4  部署全分布模式HBase集群</vt:lpstr>
      <vt:lpstr>7.6.4  部署全分布模式HBase集群</vt:lpstr>
      <vt:lpstr>4. 主节点上配置HBase</vt:lpstr>
      <vt:lpstr>4. 主节点上配置HBase</vt:lpstr>
      <vt:lpstr>4. 主节点上配置HBase</vt:lpstr>
      <vt:lpstr>7.6.4  部署全分布模式HBase集群</vt:lpstr>
      <vt:lpstr>7.6.4  部署全分布模式HBase集群</vt:lpstr>
      <vt:lpstr>7.6.5  启动全分布模式HBase集群</vt:lpstr>
      <vt:lpstr>7.6.5  启动全分布模式HBase集群</vt:lpstr>
      <vt:lpstr>7.6.6  验证全分布模式HBase集群</vt:lpstr>
      <vt:lpstr>7.6.6  验证全分布模式HBase集群</vt:lpstr>
      <vt:lpstr>7.6.6  验证全分布模式HBase集群</vt:lpstr>
      <vt:lpstr>7.7  实战HBase</vt:lpstr>
      <vt:lpstr>7.7.1  HBase Web UI</vt:lpstr>
      <vt:lpstr>HBase集群主节点Web UI运行效果图</vt:lpstr>
      <vt:lpstr>HBase集群主节点Web UI中Software Attributes显示效果</vt:lpstr>
      <vt:lpstr>HBase集群从节点slave1的Web UI运行效果图</vt:lpstr>
      <vt:lpstr>7.7.2  HBase Shell</vt:lpstr>
      <vt:lpstr>HBase Shell命令</vt:lpstr>
      <vt:lpstr>7.7.2  HBase Shell</vt:lpstr>
      <vt:lpstr>7.7.2  HBase Shell</vt:lpstr>
      <vt:lpstr>【实例：HBase Shell常用命令使用】</vt:lpstr>
      <vt:lpstr>【实例：HBase Shell常用命令使用】</vt:lpstr>
      <vt:lpstr>【实例：HBase Shell常用命令使用】</vt:lpstr>
      <vt:lpstr>【实例：HBase Shell常用命令使用】</vt:lpstr>
      <vt:lpstr>【实例：HBase Shell常用命令使用】</vt:lpstr>
      <vt:lpstr>【实例：HBase Shell常用命令使用】</vt:lpstr>
      <vt:lpstr>【实例7-1】</vt:lpstr>
      <vt:lpstr>【实例7-1】</vt:lpstr>
      <vt:lpstr>【实例7-1】</vt:lpstr>
      <vt:lpstr>【实例7-1】</vt:lpstr>
      <vt:lpstr>【实例7-1】</vt:lpstr>
      <vt:lpstr>【实例7-1】</vt:lpstr>
      <vt:lpstr>【实例7-1】</vt:lpstr>
      <vt:lpstr>7.7.3  HBase API</vt:lpstr>
      <vt:lpstr>Apache HBase 1.4.10 API官方参考指南首页</vt:lpstr>
      <vt:lpstr>HBase部分核心Java API</vt:lpstr>
      <vt:lpstr>7.7.3  HBase API</vt:lpstr>
      <vt:lpstr>7.7.3  HBase API</vt:lpstr>
      <vt:lpstr>7.7.3  HBase API</vt:lpstr>
      <vt:lpstr>7.7.3  HBase API</vt:lpstr>
      <vt:lpstr>7.7.3  HBase API</vt:lpstr>
      <vt:lpstr>7.7.3  HBase API</vt:lpstr>
      <vt:lpstr>7.7.3  HBase API</vt:lpstr>
      <vt:lpstr>【实例7-2】</vt:lpstr>
      <vt:lpstr>【实例7-2】</vt:lpstr>
      <vt:lpstr>【实例7-2】</vt:lpstr>
      <vt:lpstr>【实例7-2】</vt:lpstr>
      <vt:lpstr>【实例7-2】</vt:lpstr>
      <vt:lpstr>【实例7-2】</vt:lpstr>
      <vt:lpstr>【实例7-2】</vt:lpstr>
      <vt:lpstr>7.7.3  HBase API</vt:lpstr>
      <vt:lpstr>7.7.3  HBase API</vt:lpstr>
      <vt:lpstr>7.7.3  HBase API</vt:lpstr>
      <vt:lpstr>【实例：列值过滤器1】</vt:lpstr>
      <vt:lpstr>【实例：列值过滤器2】</vt:lpstr>
      <vt:lpstr>7.7.3  HBase API</vt:lpstr>
      <vt:lpstr>7.7.3  HBase API</vt:lpstr>
      <vt:lpstr>7.7.3  HBase API</vt:lpstr>
      <vt:lpstr>7.7.3  HBase API</vt:lpstr>
      <vt:lpstr>7.7.3  HBase API</vt:lpstr>
      <vt:lpstr>7.7.4  在HBase中使用MapReduce</vt:lpstr>
      <vt:lpstr>7.7.4  在HBase中使用MapReduce</vt:lpstr>
      <vt:lpstr>【实例7-3】</vt:lpstr>
      <vt:lpstr>【实例7-3：Mapper类】</vt:lpstr>
      <vt:lpstr>【实例7-3：Reducer类】</vt:lpstr>
      <vt:lpstr>【实例7-3：main()】</vt:lpstr>
      <vt:lpstr>7.8  HBase性能优化</vt:lpstr>
      <vt:lpstr>7.8  HBase性能优化</vt:lpstr>
      <vt:lpstr>7.8  HBase性能优化</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第7章分布式数据库HBase(2020春)</dc:title>
  <dc:creator>西京学院-徐鲁辉</dc:creator>
  <cp:lastModifiedBy>xu luhui</cp:lastModifiedBy>
  <cp:revision>577</cp:revision>
  <dcterms:created xsi:type="dcterms:W3CDTF">2016-11-28T05:24:40Z</dcterms:created>
  <dcterms:modified xsi:type="dcterms:W3CDTF">2020-02-09T10:54:33Z</dcterms:modified>
</cp:coreProperties>
</file>