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1570" r:id="rId2"/>
    <p:sldId id="1544" r:id="rId3"/>
    <p:sldId id="1545" r:id="rId4"/>
    <p:sldId id="392" r:id="rId5"/>
    <p:sldId id="377" r:id="rId6"/>
    <p:sldId id="1551" r:id="rId7"/>
    <p:sldId id="1546" r:id="rId8"/>
    <p:sldId id="1548" r:id="rId9"/>
    <p:sldId id="1552" r:id="rId10"/>
    <p:sldId id="1553" r:id="rId11"/>
    <p:sldId id="1549" r:id="rId12"/>
    <p:sldId id="1554" r:id="rId13"/>
    <p:sldId id="456" r:id="rId14"/>
    <p:sldId id="327" r:id="rId15"/>
    <p:sldId id="328" r:id="rId16"/>
    <p:sldId id="329" r:id="rId17"/>
    <p:sldId id="1550" r:id="rId18"/>
    <p:sldId id="1555" r:id="rId19"/>
    <p:sldId id="1558" r:id="rId20"/>
    <p:sldId id="1556" r:id="rId21"/>
    <p:sldId id="1559" r:id="rId22"/>
    <p:sldId id="1560" r:id="rId23"/>
    <p:sldId id="1561" r:id="rId24"/>
    <p:sldId id="1562" r:id="rId25"/>
    <p:sldId id="1557" r:id="rId26"/>
    <p:sldId id="1563" r:id="rId27"/>
    <p:sldId id="1564" r:id="rId28"/>
    <p:sldId id="1569" r:id="rId29"/>
    <p:sldId id="1565" r:id="rId30"/>
    <p:sldId id="369" r:id="rId31"/>
    <p:sldId id="370" r:id="rId32"/>
    <p:sldId id="372" r:id="rId33"/>
    <p:sldId id="371" r:id="rId34"/>
    <p:sldId id="373" r:id="rId35"/>
    <p:sldId id="374" r:id="rId36"/>
    <p:sldId id="1525" r:id="rId37"/>
    <p:sldId id="1547" r:id="rId38"/>
    <p:sldId id="281"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09" d="100"/>
          <a:sy n="109" d="100"/>
        </p:scale>
        <p:origin x="662" y="62"/>
      </p:cViewPr>
      <p:guideLst>
        <p:guide orient="horz" pos="1620"/>
        <p:guide pos="2835"/>
      </p:guideLst>
    </p:cSldViewPr>
  </p:slideViewPr>
  <p:notesTextViewPr>
    <p:cViewPr>
      <p:scale>
        <a:sx n="1" d="1"/>
        <a:sy n="1" d="1"/>
      </p:scale>
      <p:origin x="0" y="0"/>
    </p:cViewPr>
  </p:notesTextViewPr>
  <p:notesViewPr>
    <p:cSldViewPr>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91BAC-55DD-4E83-BBDE-2BB820F7FD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F497292-DB93-4EE3-AE83-6E7498332DA4}">
      <dgm:prSet custT="1"/>
      <dgm:spPr/>
      <dgm:t>
        <a:bodyPr/>
        <a:lstStyle/>
        <a:p>
          <a:r>
            <a:rPr lang="zh-CN" altLang="en-US" sz="1050">
              <a:latin typeface="微软雅黑" panose="020B0503020204020204" pitchFamily="34" charset="-122"/>
              <a:ea typeface="微软雅黑" panose="020B0503020204020204" pitchFamily="34" charset="-122"/>
            </a:rPr>
            <a:t>一、实验目的</a:t>
          </a:r>
        </a:p>
      </dgm:t>
    </dgm:pt>
    <dgm:pt modelId="{D892013F-55B1-4710-93FB-89FBB9476A66}" type="parTrans" cxnId="{FBC47701-6043-4CE4-8B3C-58C9FA8834D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0D7CE95-118E-4A2B-B93A-441F642570A8}" type="sibTrans" cxnId="{FBC47701-6043-4CE4-8B3C-58C9FA8834D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D9A27DA-F4D7-41BE-83F3-71C82E9FF2FE}">
      <dgm:prSet custT="1"/>
      <dgm:spPr/>
      <dgm:t>
        <a:bodyPr/>
        <a:lstStyle/>
        <a:p>
          <a:r>
            <a:rPr lang="en-US" sz="900">
              <a:latin typeface="微软雅黑" panose="020B0503020204020204" pitchFamily="34" charset="-122"/>
              <a:ea typeface="微软雅黑" panose="020B0503020204020204" pitchFamily="34" charset="-122"/>
            </a:rPr>
            <a:t>1. </a:t>
          </a:r>
          <a:r>
            <a:rPr lang="zh-CN" sz="900">
              <a:latin typeface="微软雅黑" panose="020B0503020204020204" pitchFamily="34" charset="-122"/>
              <a:ea typeface="微软雅黑" panose="020B0503020204020204" pitchFamily="34" charset="-122"/>
            </a:rPr>
            <a:t>理解</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编程思想。</a:t>
          </a:r>
        </a:p>
      </dgm:t>
    </dgm:pt>
    <dgm:pt modelId="{B2CD7640-8FC4-4612-AD7D-3B1EB8746918}" type="parTrans" cxnId="{3E01E059-EC07-45E2-B315-4A8F5BD9620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E0B4847-C253-4181-B7BD-8EA6AA16A54A}" type="sibTrans" cxnId="{3E01E059-EC07-45E2-B315-4A8F5BD9620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EF36B31-8DDE-42EB-B944-C6D685D6CFCB}">
      <dgm:prSet custT="1"/>
      <dgm:spPr/>
      <dgm:t>
        <a:bodyPr/>
        <a:lstStyle/>
        <a:p>
          <a:r>
            <a:rPr lang="en-US" sz="900">
              <a:latin typeface="微软雅黑" panose="020B0503020204020204" pitchFamily="34" charset="-122"/>
              <a:ea typeface="微软雅黑" panose="020B0503020204020204" pitchFamily="34" charset="-122"/>
            </a:rPr>
            <a:t>2. </a:t>
          </a:r>
          <a:r>
            <a:rPr lang="zh-CN" sz="900">
              <a:latin typeface="微软雅黑" panose="020B0503020204020204" pitchFamily="34" charset="-122"/>
              <a:ea typeface="微软雅黑" panose="020B0503020204020204" pitchFamily="34" charset="-122"/>
            </a:rPr>
            <a:t>理解</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作业执行流程。</a:t>
          </a:r>
        </a:p>
      </dgm:t>
    </dgm:pt>
    <dgm:pt modelId="{9CEF278B-AE6D-48F1-9BE4-51A3D4653041}" type="parTrans" cxnId="{931C5D7B-7E81-40D2-BC2C-4EB066011B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E5FD35F-19AC-423E-8DD0-A992D4293D06}" type="sibTrans" cxnId="{931C5D7B-7E81-40D2-BC2C-4EB066011B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08D9A42-AD8E-4C8D-BF95-E1AF29079A20}">
      <dgm:prSet custT="1"/>
      <dgm:spPr/>
      <dgm:t>
        <a:bodyPr/>
        <a:lstStyle/>
        <a:p>
          <a:r>
            <a:rPr lang="en-US" sz="900">
              <a:latin typeface="微软雅黑" panose="020B0503020204020204" pitchFamily="34" charset="-122"/>
              <a:ea typeface="微软雅黑" panose="020B0503020204020204" pitchFamily="34" charset="-122"/>
            </a:rPr>
            <a:t>3. </a:t>
          </a:r>
          <a:r>
            <a:rPr lang="zh-CN" sz="900">
              <a:latin typeface="微软雅黑" panose="020B0503020204020204" pitchFamily="34" charset="-122"/>
              <a:ea typeface="微软雅黑" panose="020B0503020204020204" pitchFamily="34" charset="-122"/>
            </a:rPr>
            <a:t>理解</a:t>
          </a:r>
          <a:r>
            <a:rPr lang="en-US" sz="900">
              <a:latin typeface="微软雅黑" panose="020B0503020204020204" pitchFamily="34" charset="-122"/>
              <a:ea typeface="微软雅黑" panose="020B0503020204020204" pitchFamily="34" charset="-122"/>
            </a:rPr>
            <a:t>MR-App</a:t>
          </a:r>
          <a:r>
            <a:rPr lang="zh-CN" sz="900">
              <a:latin typeface="微软雅黑" panose="020B0503020204020204" pitchFamily="34" charset="-122"/>
              <a:ea typeface="微软雅黑" panose="020B0503020204020204" pitchFamily="34" charset="-122"/>
            </a:rPr>
            <a:t>编写步骤，掌握使用</a:t>
          </a:r>
          <a:r>
            <a:rPr lang="en-US" sz="900">
              <a:latin typeface="微软雅黑" panose="020B0503020204020204" pitchFamily="34" charset="-122"/>
              <a:ea typeface="微软雅黑" panose="020B0503020204020204" pitchFamily="34" charset="-122"/>
            </a:rPr>
            <a:t>MapReduce Java API</a:t>
          </a:r>
          <a:r>
            <a:rPr lang="zh-CN" sz="900">
              <a:latin typeface="微软雅黑" panose="020B0503020204020204" pitchFamily="34" charset="-122"/>
              <a:ea typeface="微软雅黑" panose="020B0503020204020204" pitchFamily="34" charset="-122"/>
            </a:rPr>
            <a:t>进行</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基本编程，熟练掌握如何在</a:t>
          </a:r>
          <a:r>
            <a:rPr lang="en-US" sz="900">
              <a:latin typeface="微软雅黑" panose="020B0503020204020204" pitchFamily="34" charset="-122"/>
              <a:ea typeface="微软雅黑" panose="020B0503020204020204" pitchFamily="34" charset="-122"/>
            </a:rPr>
            <a:t>Hadoop</a:t>
          </a:r>
          <a:r>
            <a:rPr lang="zh-CN" sz="900">
              <a:latin typeface="微软雅黑" panose="020B0503020204020204" pitchFamily="34" charset="-122"/>
              <a:ea typeface="微软雅黑" panose="020B0503020204020204" pitchFamily="34" charset="-122"/>
            </a:rPr>
            <a:t>集群上运行</a:t>
          </a:r>
          <a:r>
            <a:rPr lang="en-US" sz="900">
              <a:latin typeface="微软雅黑" panose="020B0503020204020204" pitchFamily="34" charset="-122"/>
              <a:ea typeface="微软雅黑" panose="020B0503020204020204" pitchFamily="34" charset="-122"/>
            </a:rPr>
            <a:t>MR-App</a:t>
          </a:r>
          <a:r>
            <a:rPr lang="zh-CN" sz="900">
              <a:latin typeface="微软雅黑" panose="020B0503020204020204" pitchFamily="34" charset="-122"/>
              <a:ea typeface="微软雅黑" panose="020B0503020204020204" pitchFamily="34" charset="-122"/>
            </a:rPr>
            <a:t>并查看运行结果。</a:t>
          </a:r>
        </a:p>
      </dgm:t>
    </dgm:pt>
    <dgm:pt modelId="{6FED59DA-07D2-4699-93BB-839A35907B4E}" type="parTrans" cxnId="{AA8A100A-81B8-4B6C-8ACF-600224A9B09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A4AA112-FF34-4B66-8B7C-C1A3356F28D8}" type="sibTrans" cxnId="{AA8A100A-81B8-4B6C-8ACF-600224A9B09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C6B5AFF-4E8F-4581-966C-54FD74510C20}">
      <dgm:prSet custT="1"/>
      <dgm:spPr/>
      <dgm:t>
        <a:bodyPr/>
        <a:lstStyle/>
        <a:p>
          <a:r>
            <a:rPr lang="en-US" sz="900">
              <a:latin typeface="微软雅黑" panose="020B0503020204020204" pitchFamily="34" charset="-122"/>
              <a:ea typeface="微软雅黑" panose="020B0503020204020204" pitchFamily="34" charset="-122"/>
            </a:rPr>
            <a:t>4. </a:t>
          </a:r>
          <a:r>
            <a:rPr lang="zh-CN" sz="900">
              <a:latin typeface="微软雅黑" panose="020B0503020204020204" pitchFamily="34" charset="-122"/>
              <a:ea typeface="微软雅黑" panose="020B0503020204020204" pitchFamily="34" charset="-122"/>
            </a:rPr>
            <a:t>熟练掌握</a:t>
          </a:r>
          <a:r>
            <a:rPr lang="en-US" sz="900">
              <a:latin typeface="微软雅黑" panose="020B0503020204020204" pitchFamily="34" charset="-122"/>
              <a:ea typeface="微软雅黑" panose="020B0503020204020204" pitchFamily="34" charset="-122"/>
            </a:rPr>
            <a:t>MapReduce Web</a:t>
          </a:r>
          <a:r>
            <a:rPr lang="zh-CN" sz="900">
              <a:latin typeface="微软雅黑" panose="020B0503020204020204" pitchFamily="34" charset="-122"/>
              <a:ea typeface="微软雅黑" panose="020B0503020204020204" pitchFamily="34" charset="-122"/>
            </a:rPr>
            <a:t>界面的使用。</a:t>
          </a:r>
        </a:p>
      </dgm:t>
    </dgm:pt>
    <dgm:pt modelId="{6E409730-C887-4A62-A75E-D09DA6A0F221}" type="parTrans" cxnId="{F6498D1B-0B84-4CCE-AF99-1B8A98860B7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E39F9B8-C71B-4634-A0B3-3D80F0C8A175}" type="sibTrans" cxnId="{F6498D1B-0B84-4CCE-AF99-1B8A98860B7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A67619D-7F6A-4B74-A8B3-3A6D7D247730}">
      <dgm:prSet custT="1"/>
      <dgm:spPr/>
      <dgm:t>
        <a:bodyPr/>
        <a:lstStyle/>
        <a:p>
          <a:r>
            <a:rPr lang="en-US" sz="900">
              <a:latin typeface="微软雅黑" panose="020B0503020204020204" pitchFamily="34" charset="-122"/>
              <a:ea typeface="微软雅黑" panose="020B0503020204020204" pitchFamily="34" charset="-122"/>
            </a:rPr>
            <a:t>5. </a:t>
          </a:r>
          <a:r>
            <a:rPr lang="zh-CN" sz="900">
              <a:latin typeface="微软雅黑" panose="020B0503020204020204" pitchFamily="34" charset="-122"/>
              <a:ea typeface="微软雅黑" panose="020B0503020204020204" pitchFamily="34" charset="-122"/>
            </a:rPr>
            <a:t>掌握</a:t>
          </a:r>
          <a:r>
            <a:rPr lang="en-US" sz="900">
              <a:latin typeface="微软雅黑" panose="020B0503020204020204" pitchFamily="34" charset="-122"/>
              <a:ea typeface="微软雅黑" panose="020B0503020204020204" pitchFamily="34" charset="-122"/>
            </a:rPr>
            <a:t>MapReduce Shell</a:t>
          </a:r>
          <a:r>
            <a:rPr lang="zh-CN" sz="900">
              <a:latin typeface="微软雅黑" panose="020B0503020204020204" pitchFamily="34" charset="-122"/>
              <a:ea typeface="微软雅黑" panose="020B0503020204020204" pitchFamily="34" charset="-122"/>
            </a:rPr>
            <a:t>常用命令的使用。</a:t>
          </a:r>
        </a:p>
      </dgm:t>
    </dgm:pt>
    <dgm:pt modelId="{78891AA6-B704-4579-AEA1-80C00BBE2231}" type="parTrans" cxnId="{C9AE946B-005B-4D58-933A-047A63255F0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22A6FAA-84DF-4260-8596-5B027696FDB6}" type="sibTrans" cxnId="{C9AE946B-005B-4D58-933A-047A63255F0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D942543-7239-4F6D-8F81-D91A8686ADFB}">
      <dgm:prSet custT="1"/>
      <dgm:spPr/>
      <dgm:t>
        <a:bodyPr/>
        <a:lstStyle/>
        <a:p>
          <a:r>
            <a:rPr lang="zh-CN" altLang="en-US" sz="1050">
              <a:latin typeface="微软雅黑" panose="020B0503020204020204" pitchFamily="34" charset="-122"/>
              <a:ea typeface="微软雅黑" panose="020B0503020204020204" pitchFamily="34" charset="-122"/>
            </a:rPr>
            <a:t>二、实验环境</a:t>
          </a:r>
        </a:p>
      </dgm:t>
    </dgm:pt>
    <dgm:pt modelId="{609C8034-84E2-44B7-AEE8-76BF1779DA11}" type="parTrans" cxnId="{2A202756-9288-48B9-88C2-01F064D5165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5EE2EE6-91C9-4120-8FD1-2EB256F30D8A}" type="sibTrans" cxnId="{2A202756-9288-48B9-88C2-01F064D5165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4F55880-0DAA-4792-94CA-05F9F8A9597D}">
      <dgm:prSet custT="1"/>
      <dgm:spPr/>
      <dgm:t>
        <a:bodyPr/>
        <a:lstStyle/>
        <a:p>
          <a:r>
            <a:rPr lang="zh-CN" sz="900">
              <a:latin typeface="微软雅黑" panose="020B0503020204020204" pitchFamily="34" charset="-122"/>
              <a:ea typeface="微软雅黑" panose="020B0503020204020204" pitchFamily="34" charset="-122"/>
            </a:rPr>
            <a:t>本实验所需的软件环境包括全分布模式</a:t>
          </a:r>
          <a:r>
            <a:rPr lang="en-US" sz="900">
              <a:latin typeface="微软雅黑" panose="020B0503020204020204" pitchFamily="34" charset="-122"/>
              <a:ea typeface="微软雅黑" panose="020B0503020204020204" pitchFamily="34" charset="-122"/>
            </a:rPr>
            <a:t>Hadoop</a:t>
          </a:r>
          <a:r>
            <a:rPr lang="zh-CN" sz="900">
              <a:latin typeface="微软雅黑" panose="020B0503020204020204" pitchFamily="34" charset="-122"/>
              <a:ea typeface="微软雅黑" panose="020B0503020204020204" pitchFamily="34" charset="-122"/>
            </a:rPr>
            <a:t>集群、</a:t>
          </a:r>
          <a:r>
            <a:rPr lang="en-US" sz="900">
              <a:latin typeface="微软雅黑" panose="020B0503020204020204" pitchFamily="34" charset="-122"/>
              <a:ea typeface="微软雅黑" panose="020B0503020204020204" pitchFamily="34" charset="-122"/>
            </a:rPr>
            <a:t>Eclipse</a:t>
          </a:r>
          <a:r>
            <a:rPr lang="zh-CN" sz="900">
              <a:latin typeface="微软雅黑" panose="020B0503020204020204" pitchFamily="34" charset="-122"/>
              <a:ea typeface="微软雅黑" panose="020B0503020204020204" pitchFamily="34" charset="-122"/>
            </a:rPr>
            <a:t>。</a:t>
          </a:r>
        </a:p>
      </dgm:t>
    </dgm:pt>
    <dgm:pt modelId="{2FD0436F-0E8B-46BA-85E5-070817A5E9C7}" type="parTrans" cxnId="{DF681A38-416E-4DBD-AD85-2335F95EE9D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2FFC8DC-E29C-415B-88A4-06C8F97CEDED}" type="sibTrans" cxnId="{DF681A38-416E-4DBD-AD85-2335F95EE9D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CFBA581-DC49-492F-92F1-71AB701F9866}">
      <dgm:prSet custT="1"/>
      <dgm:spPr/>
      <dgm:t>
        <a:bodyPr/>
        <a:lstStyle/>
        <a:p>
          <a:r>
            <a:rPr lang="zh-CN" altLang="en-US" sz="1050">
              <a:latin typeface="微软雅黑" panose="020B0503020204020204" pitchFamily="34" charset="-122"/>
              <a:ea typeface="微软雅黑" panose="020B0503020204020204" pitchFamily="34" charset="-122"/>
            </a:rPr>
            <a:t>三、实验内容</a:t>
          </a:r>
        </a:p>
      </dgm:t>
    </dgm:pt>
    <dgm:pt modelId="{4D3F03EB-E652-40AB-9FF9-2F85488CDD92}" type="parTrans" cxnId="{E099A616-C7F8-4DDE-8082-EF216BD3845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1C3DECC-5AE6-49B7-8B17-1D016AFB9C81}" type="sibTrans" cxnId="{E099A616-C7F8-4DDE-8082-EF216BD3845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DC97D54-AA30-46DB-83BE-E9A812670B1F}">
      <dgm:prSet custT="1"/>
      <dgm:spPr/>
      <dgm:t>
        <a:bodyPr/>
        <a:lstStyle/>
        <a:p>
          <a:r>
            <a:rPr lang="en-US" sz="900">
              <a:latin typeface="微软雅黑" panose="020B0503020204020204" pitchFamily="34" charset="-122"/>
              <a:ea typeface="微软雅黑" panose="020B0503020204020204" pitchFamily="34" charset="-122"/>
            </a:rPr>
            <a:t>1. </a:t>
          </a:r>
          <a:r>
            <a:rPr lang="zh-CN" sz="900">
              <a:latin typeface="微软雅黑" panose="020B0503020204020204" pitchFamily="34" charset="-122"/>
              <a:ea typeface="微软雅黑" panose="020B0503020204020204" pitchFamily="34" charset="-122"/>
            </a:rPr>
            <a:t>启动全分布模式</a:t>
          </a:r>
          <a:r>
            <a:rPr lang="en-US" sz="900">
              <a:latin typeface="微软雅黑" panose="020B0503020204020204" pitchFamily="34" charset="-122"/>
              <a:ea typeface="微软雅黑" panose="020B0503020204020204" pitchFamily="34" charset="-122"/>
            </a:rPr>
            <a:t>Hadoop</a:t>
          </a:r>
          <a:r>
            <a:rPr lang="zh-CN" sz="900">
              <a:latin typeface="微软雅黑" panose="020B0503020204020204" pitchFamily="34" charset="-122"/>
              <a:ea typeface="微软雅黑" panose="020B0503020204020204" pitchFamily="34" charset="-122"/>
            </a:rPr>
            <a:t>集群，守护进程包括</a:t>
          </a:r>
          <a:r>
            <a:rPr lang="en-US" sz="900">
              <a:latin typeface="微软雅黑" panose="020B0503020204020204" pitchFamily="34" charset="-122"/>
              <a:ea typeface="微软雅黑" panose="020B0503020204020204" pitchFamily="34" charset="-122"/>
            </a:rPr>
            <a:t>NameNode</a:t>
          </a:r>
          <a:r>
            <a:rPr lang="zh-CN" sz="900">
              <a:latin typeface="微软雅黑" panose="020B0503020204020204" pitchFamily="34" charset="-122"/>
              <a:ea typeface="微软雅黑" panose="020B0503020204020204" pitchFamily="34" charset="-122"/>
            </a:rPr>
            <a:t>、</a:t>
          </a:r>
          <a:r>
            <a:rPr lang="en-US" sz="900">
              <a:latin typeface="微软雅黑" panose="020B0503020204020204" pitchFamily="34" charset="-122"/>
              <a:ea typeface="微软雅黑" panose="020B0503020204020204" pitchFamily="34" charset="-122"/>
            </a:rPr>
            <a:t>DataNode</a:t>
          </a:r>
          <a:r>
            <a:rPr lang="zh-CN" sz="900">
              <a:latin typeface="微软雅黑" panose="020B0503020204020204" pitchFamily="34" charset="-122"/>
              <a:ea typeface="微软雅黑" panose="020B0503020204020204" pitchFamily="34" charset="-122"/>
            </a:rPr>
            <a:t>、</a:t>
          </a:r>
          <a:r>
            <a:rPr lang="en-US" sz="900">
              <a:latin typeface="微软雅黑" panose="020B0503020204020204" pitchFamily="34" charset="-122"/>
              <a:ea typeface="微软雅黑" panose="020B0503020204020204" pitchFamily="34" charset="-122"/>
            </a:rPr>
            <a:t>SecondaryNameNode</a:t>
          </a:r>
          <a:r>
            <a:rPr lang="zh-CN" sz="900">
              <a:latin typeface="微软雅黑" panose="020B0503020204020204" pitchFamily="34" charset="-122"/>
              <a:ea typeface="微软雅黑" panose="020B0503020204020204" pitchFamily="34" charset="-122"/>
            </a:rPr>
            <a:t>、</a:t>
          </a:r>
          <a:r>
            <a:rPr lang="en-US" sz="900">
              <a:latin typeface="微软雅黑" panose="020B0503020204020204" pitchFamily="34" charset="-122"/>
              <a:ea typeface="微软雅黑" panose="020B0503020204020204" pitchFamily="34" charset="-122"/>
            </a:rPr>
            <a:t>ResourceManager</a:t>
          </a:r>
          <a:r>
            <a:rPr lang="zh-CN" sz="900">
              <a:latin typeface="微软雅黑" panose="020B0503020204020204" pitchFamily="34" charset="-122"/>
              <a:ea typeface="微软雅黑" panose="020B0503020204020204" pitchFamily="34" charset="-122"/>
            </a:rPr>
            <a:t>、</a:t>
          </a:r>
          <a:r>
            <a:rPr lang="en-US" sz="900">
              <a:latin typeface="微软雅黑" panose="020B0503020204020204" pitchFamily="34" charset="-122"/>
              <a:ea typeface="微软雅黑" panose="020B0503020204020204" pitchFamily="34" charset="-122"/>
            </a:rPr>
            <a:t>NodeManager</a:t>
          </a:r>
          <a:r>
            <a:rPr lang="zh-CN" sz="900">
              <a:latin typeface="微软雅黑" panose="020B0503020204020204" pitchFamily="34" charset="-122"/>
              <a:ea typeface="微软雅黑" panose="020B0503020204020204" pitchFamily="34" charset="-122"/>
            </a:rPr>
            <a:t>和</a:t>
          </a:r>
          <a:r>
            <a:rPr lang="en-US" sz="900">
              <a:latin typeface="微软雅黑" panose="020B0503020204020204" pitchFamily="34" charset="-122"/>
              <a:ea typeface="微软雅黑" panose="020B0503020204020204" pitchFamily="34" charset="-122"/>
            </a:rPr>
            <a:t>JobHistoryServer</a:t>
          </a:r>
          <a:r>
            <a:rPr lang="zh-CN" sz="900">
              <a:latin typeface="微软雅黑" panose="020B0503020204020204" pitchFamily="34" charset="-122"/>
              <a:ea typeface="微软雅黑" panose="020B0503020204020204" pitchFamily="34" charset="-122"/>
            </a:rPr>
            <a:t>。</a:t>
          </a:r>
        </a:p>
      </dgm:t>
    </dgm:pt>
    <dgm:pt modelId="{1264AB1F-13A0-44B6-96B0-A98831297F06}" type="parTrans" cxnId="{6CA4A18C-E068-4199-B4E4-690DD078DC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E859A94-7801-44A8-A3B9-CE487BC9CA5B}" type="sibTrans" cxnId="{6CA4A18C-E068-4199-B4E4-690DD078DC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D789726-48BF-4203-8D14-E7B9E50473E5}">
      <dgm:prSet custT="1"/>
      <dgm:spPr/>
      <dgm:t>
        <a:bodyPr/>
        <a:lstStyle/>
        <a:p>
          <a:r>
            <a:rPr lang="en-US" sz="900">
              <a:latin typeface="微软雅黑" panose="020B0503020204020204" pitchFamily="34" charset="-122"/>
              <a:ea typeface="微软雅黑" panose="020B0503020204020204" pitchFamily="34" charset="-122"/>
            </a:rPr>
            <a:t>2. </a:t>
          </a:r>
          <a:r>
            <a:rPr lang="zh-CN" sz="900">
              <a:latin typeface="微软雅黑" panose="020B0503020204020204" pitchFamily="34" charset="-122"/>
              <a:ea typeface="微软雅黑" panose="020B0503020204020204" pitchFamily="34" charset="-122"/>
            </a:rPr>
            <a:t>在</a:t>
          </a:r>
          <a:r>
            <a:rPr lang="en-US" sz="900">
              <a:latin typeface="微软雅黑" panose="020B0503020204020204" pitchFamily="34" charset="-122"/>
              <a:ea typeface="微软雅黑" panose="020B0503020204020204" pitchFamily="34" charset="-122"/>
            </a:rPr>
            <a:t>Hadoop</a:t>
          </a:r>
          <a:r>
            <a:rPr lang="zh-CN" sz="900">
              <a:latin typeface="微软雅黑" panose="020B0503020204020204" pitchFamily="34" charset="-122"/>
              <a:ea typeface="微软雅黑" panose="020B0503020204020204" pitchFamily="34" charset="-122"/>
            </a:rPr>
            <a:t>集群主节点上搭建</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开发环境</a:t>
          </a:r>
          <a:r>
            <a:rPr lang="en-US" sz="900">
              <a:latin typeface="微软雅黑" panose="020B0503020204020204" pitchFamily="34" charset="-122"/>
              <a:ea typeface="微软雅黑" panose="020B0503020204020204" pitchFamily="34" charset="-122"/>
            </a:rPr>
            <a:t>Eclipse</a:t>
          </a:r>
          <a:r>
            <a:rPr lang="zh-CN" sz="900">
              <a:latin typeface="微软雅黑" panose="020B0503020204020204" pitchFamily="34" charset="-122"/>
              <a:ea typeface="微软雅黑" panose="020B0503020204020204" pitchFamily="34" charset="-122"/>
            </a:rPr>
            <a:t>。</a:t>
          </a:r>
        </a:p>
      </dgm:t>
    </dgm:pt>
    <dgm:pt modelId="{597D91B2-F79A-4FA5-88FF-3A2352FFC7F9}" type="parTrans" cxnId="{0E6D3EDC-C5C8-4028-836D-BADDE6A3EA7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E922FDF-882C-4D45-8084-4C4B23B5C84A}" type="sibTrans" cxnId="{0E6D3EDC-C5C8-4028-836D-BADDE6A3EA7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1B58E5B-7F75-4750-8DB3-8DC58B5A1216}">
      <dgm:prSet custT="1"/>
      <dgm:spPr/>
      <dgm:t>
        <a:bodyPr/>
        <a:lstStyle/>
        <a:p>
          <a:r>
            <a:rPr lang="en-US" sz="900" dirty="0">
              <a:latin typeface="微软雅黑" panose="020B0503020204020204" pitchFamily="34" charset="-122"/>
              <a:ea typeface="微软雅黑" panose="020B0503020204020204" pitchFamily="34" charset="-122"/>
            </a:rPr>
            <a:t>3. </a:t>
          </a:r>
          <a:r>
            <a:rPr lang="zh-CN" sz="900" dirty="0">
              <a:latin typeface="微软雅黑" panose="020B0503020204020204" pitchFamily="34" charset="-122"/>
              <a:ea typeface="微软雅黑" panose="020B0503020204020204" pitchFamily="34" charset="-122"/>
            </a:rPr>
            <a:t>查看</a:t>
          </a:r>
          <a:r>
            <a:rPr lang="en-US" sz="900" dirty="0">
              <a:latin typeface="微软雅黑" panose="020B0503020204020204" pitchFamily="34" charset="-122"/>
              <a:ea typeface="微软雅黑" panose="020B0503020204020204" pitchFamily="34" charset="-122"/>
            </a:rPr>
            <a:t>Hadoop</a:t>
          </a:r>
          <a:r>
            <a:rPr lang="zh-CN" sz="900" dirty="0">
              <a:latin typeface="微软雅黑" panose="020B0503020204020204" pitchFamily="34" charset="-122"/>
              <a:ea typeface="微软雅黑" panose="020B0503020204020204" pitchFamily="34" charset="-122"/>
            </a:rPr>
            <a:t>自带的</a:t>
          </a:r>
          <a:r>
            <a:rPr lang="en-US" sz="900" dirty="0">
              <a:latin typeface="微软雅黑" panose="020B0503020204020204" pitchFamily="34" charset="-122"/>
              <a:ea typeface="微软雅黑" panose="020B0503020204020204" pitchFamily="34" charset="-122"/>
            </a:rPr>
            <a:t>MR-App</a:t>
          </a:r>
          <a:r>
            <a:rPr lang="zh-CN" sz="900" dirty="0">
              <a:latin typeface="微软雅黑" panose="020B0503020204020204" pitchFamily="34" charset="-122"/>
              <a:ea typeface="微软雅黑" panose="020B0503020204020204" pitchFamily="34" charset="-122"/>
            </a:rPr>
            <a:t>单词计数源代码</a:t>
          </a:r>
          <a:r>
            <a:rPr lang="en-US" sz="900" dirty="0">
              <a:latin typeface="微软雅黑" panose="020B0503020204020204" pitchFamily="34" charset="-122"/>
              <a:ea typeface="微软雅黑" panose="020B0503020204020204" pitchFamily="34" charset="-122"/>
            </a:rPr>
            <a:t>WordCount.java</a:t>
          </a:r>
          <a:r>
            <a:rPr lang="zh-CN" sz="900" dirty="0">
              <a:latin typeface="微软雅黑" panose="020B0503020204020204" pitchFamily="34" charset="-122"/>
              <a:ea typeface="微软雅黑" panose="020B0503020204020204" pitchFamily="34" charset="-122"/>
            </a:rPr>
            <a:t>，在</a:t>
          </a:r>
          <a:r>
            <a:rPr lang="en-US" sz="900" dirty="0">
              <a:latin typeface="微软雅黑" panose="020B0503020204020204" pitchFamily="34" charset="-122"/>
              <a:ea typeface="微软雅黑" panose="020B0503020204020204" pitchFamily="34" charset="-122"/>
            </a:rPr>
            <a:t>Eclipse</a:t>
          </a:r>
          <a:r>
            <a:rPr lang="zh-CN" sz="900" dirty="0">
              <a:latin typeface="微软雅黑" panose="020B0503020204020204" pitchFamily="34" charset="-122"/>
              <a:ea typeface="微软雅黑" panose="020B0503020204020204" pitchFamily="34" charset="-122"/>
            </a:rPr>
            <a:t>项目</a:t>
          </a:r>
          <a:r>
            <a:rPr lang="en-US" sz="900" dirty="0" err="1">
              <a:latin typeface="微软雅黑" panose="020B0503020204020204" pitchFamily="34" charset="-122"/>
              <a:ea typeface="微软雅黑" panose="020B0503020204020204" pitchFamily="34" charset="-122"/>
            </a:rPr>
            <a:t>MapReduceExample</a:t>
          </a:r>
          <a:r>
            <a:rPr lang="zh-CN" sz="900" dirty="0">
              <a:latin typeface="微软雅黑" panose="020B0503020204020204" pitchFamily="34" charset="-122"/>
              <a:ea typeface="微软雅黑" panose="020B0503020204020204" pitchFamily="34" charset="-122"/>
            </a:rPr>
            <a:t>下建立新包</a:t>
          </a:r>
          <a:r>
            <a:rPr lang="en-US" sz="900" dirty="0" err="1">
              <a:latin typeface="微软雅黑" panose="020B0503020204020204" pitchFamily="34" charset="-122"/>
              <a:ea typeface="微软雅黑" panose="020B0503020204020204" pitchFamily="34" charset="-122"/>
            </a:rPr>
            <a:t>com.xijing.mapreduce</a:t>
          </a:r>
          <a:r>
            <a:rPr lang="zh-CN" sz="900" dirty="0">
              <a:latin typeface="微软雅黑" panose="020B0503020204020204" pitchFamily="34" charset="-122"/>
              <a:ea typeface="微软雅黑" panose="020B0503020204020204" pitchFamily="34" charset="-122"/>
            </a:rPr>
            <a:t>，模仿内置的</a:t>
          </a:r>
          <a:r>
            <a:rPr lang="en-US" sz="900" dirty="0" err="1">
              <a:latin typeface="微软雅黑" panose="020B0503020204020204" pitchFamily="34" charset="-122"/>
              <a:ea typeface="微软雅黑" panose="020B0503020204020204" pitchFamily="34" charset="-122"/>
            </a:rPr>
            <a:t>WordCount</a:t>
          </a:r>
          <a:r>
            <a:rPr lang="zh-CN" sz="900" dirty="0">
              <a:latin typeface="微软雅黑" panose="020B0503020204020204" pitchFamily="34" charset="-122"/>
              <a:ea typeface="微软雅黑" panose="020B0503020204020204" pitchFamily="34" charset="-122"/>
            </a:rPr>
            <a:t>示例，自己编写一个</a:t>
          </a:r>
          <a:r>
            <a:rPr lang="en-US" sz="900" dirty="0" err="1">
              <a:latin typeface="微软雅黑" panose="020B0503020204020204" pitchFamily="34" charset="-122"/>
              <a:ea typeface="微软雅黑" panose="020B0503020204020204" pitchFamily="34" charset="-122"/>
            </a:rPr>
            <a:t>WordCount</a:t>
          </a:r>
          <a:r>
            <a:rPr lang="zh-CN" sz="900" dirty="0">
              <a:latin typeface="微软雅黑" panose="020B0503020204020204" pitchFamily="34" charset="-122"/>
              <a:ea typeface="微软雅黑" panose="020B0503020204020204" pitchFamily="34" charset="-122"/>
            </a:rPr>
            <a:t>程序，最后打包成</a:t>
          </a:r>
          <a:r>
            <a:rPr lang="en-US" sz="900" dirty="0">
              <a:latin typeface="微软雅黑" panose="020B0503020204020204" pitchFamily="34" charset="-122"/>
              <a:ea typeface="微软雅黑" panose="020B0503020204020204" pitchFamily="34" charset="-122"/>
            </a:rPr>
            <a:t>JAR</a:t>
          </a:r>
          <a:r>
            <a:rPr lang="zh-CN" sz="900" dirty="0">
              <a:latin typeface="微软雅黑" panose="020B0503020204020204" pitchFamily="34" charset="-122"/>
              <a:ea typeface="微软雅黑" panose="020B0503020204020204" pitchFamily="34" charset="-122"/>
            </a:rPr>
            <a:t>形式并在</a:t>
          </a:r>
          <a:r>
            <a:rPr lang="en-US" sz="900" dirty="0">
              <a:latin typeface="微软雅黑" panose="020B0503020204020204" pitchFamily="34" charset="-122"/>
              <a:ea typeface="微软雅黑" panose="020B0503020204020204" pitchFamily="34" charset="-122"/>
            </a:rPr>
            <a:t>Hadoop</a:t>
          </a:r>
          <a:r>
            <a:rPr lang="zh-CN" sz="900" dirty="0">
              <a:latin typeface="微软雅黑" panose="020B0503020204020204" pitchFamily="34" charset="-122"/>
              <a:ea typeface="微软雅黑" panose="020B0503020204020204" pitchFamily="34" charset="-122"/>
            </a:rPr>
            <a:t>集群上运行该</a:t>
          </a:r>
          <a:r>
            <a:rPr lang="en-US" sz="900" dirty="0">
              <a:latin typeface="微软雅黑" panose="020B0503020204020204" pitchFamily="34" charset="-122"/>
              <a:ea typeface="微软雅黑" panose="020B0503020204020204" pitchFamily="34" charset="-122"/>
            </a:rPr>
            <a:t>MR-App</a:t>
          </a:r>
          <a:r>
            <a:rPr lang="zh-CN" sz="900" dirty="0">
              <a:latin typeface="微软雅黑" panose="020B0503020204020204" pitchFamily="34" charset="-122"/>
              <a:ea typeface="微软雅黑" panose="020B0503020204020204" pitchFamily="34" charset="-122"/>
            </a:rPr>
            <a:t>，查看运行结果。</a:t>
          </a:r>
        </a:p>
      </dgm:t>
    </dgm:pt>
    <dgm:pt modelId="{03B7A4B8-AF05-40CA-85CF-EC46CFB1849A}" type="parTrans" cxnId="{D152DE65-3FF7-42FD-9889-E541929F61A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23B986C-7BFE-40DB-8316-9E05032FF997}" type="sibTrans" cxnId="{D152DE65-3FF7-42FD-9889-E541929F61A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163B1F1-8E81-41E6-993E-AAB09DE50F22}">
      <dgm:prSet custT="1"/>
      <dgm:spPr/>
      <dgm:t>
        <a:bodyPr/>
        <a:lstStyle/>
        <a:p>
          <a:r>
            <a:rPr lang="en-US" sz="900">
              <a:latin typeface="微软雅黑" panose="020B0503020204020204" pitchFamily="34" charset="-122"/>
              <a:ea typeface="微软雅黑" panose="020B0503020204020204" pitchFamily="34" charset="-122"/>
            </a:rPr>
            <a:t>4 </a:t>
          </a:r>
          <a:r>
            <a:rPr lang="zh-CN" sz="900">
              <a:latin typeface="微软雅黑" panose="020B0503020204020204" pitchFamily="34" charset="-122"/>
              <a:ea typeface="微软雅黑" panose="020B0503020204020204" pitchFamily="34" charset="-122"/>
            </a:rPr>
            <a:t>分别在自编</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程序</a:t>
          </a:r>
          <a:r>
            <a:rPr lang="en-US" sz="900">
              <a:latin typeface="微软雅黑" panose="020B0503020204020204" pitchFamily="34" charset="-122"/>
              <a:ea typeface="微软雅黑" panose="020B0503020204020204" pitchFamily="34" charset="-122"/>
            </a:rPr>
            <a:t>WordCount</a:t>
          </a:r>
          <a:r>
            <a:rPr lang="zh-CN" sz="900">
              <a:latin typeface="微软雅黑" panose="020B0503020204020204" pitchFamily="34" charset="-122"/>
              <a:ea typeface="微软雅黑" panose="020B0503020204020204" pitchFamily="34" charset="-122"/>
            </a:rPr>
            <a:t>运行过程中和运行结束后查看</a:t>
          </a:r>
          <a:r>
            <a:rPr lang="en-US" sz="900">
              <a:latin typeface="微软雅黑" panose="020B0503020204020204" pitchFamily="34" charset="-122"/>
              <a:ea typeface="微软雅黑" panose="020B0503020204020204" pitchFamily="34" charset="-122"/>
            </a:rPr>
            <a:t>MapReduce Web</a:t>
          </a:r>
          <a:r>
            <a:rPr lang="zh-CN" sz="900">
              <a:latin typeface="微软雅黑" panose="020B0503020204020204" pitchFamily="34" charset="-122"/>
              <a:ea typeface="微软雅黑" panose="020B0503020204020204" pitchFamily="34" charset="-122"/>
            </a:rPr>
            <a:t>界面。</a:t>
          </a:r>
        </a:p>
      </dgm:t>
    </dgm:pt>
    <dgm:pt modelId="{C96E060E-3B45-44B7-842E-D978D7389CA8}" type="parTrans" cxnId="{637D2C4F-21E3-4C19-A39B-5647CCC21FC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575641C-0B43-41F9-ADC3-17E700920D13}" type="sibTrans" cxnId="{637D2C4F-21E3-4C19-A39B-5647CCC21FC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E003647-6CB6-457B-B8DC-DEA4F52D863F}">
      <dgm:prSet custT="1"/>
      <dgm:spPr/>
      <dgm:t>
        <a:bodyPr/>
        <a:lstStyle/>
        <a:p>
          <a:r>
            <a:rPr lang="en-US" sz="900">
              <a:latin typeface="微软雅黑" panose="020B0503020204020204" pitchFamily="34" charset="-122"/>
              <a:ea typeface="微软雅黑" panose="020B0503020204020204" pitchFamily="34" charset="-122"/>
            </a:rPr>
            <a:t>5. </a:t>
          </a:r>
          <a:r>
            <a:rPr lang="zh-CN" sz="900">
              <a:latin typeface="微软雅黑" panose="020B0503020204020204" pitchFamily="34" charset="-122"/>
              <a:ea typeface="微软雅黑" panose="020B0503020204020204" pitchFamily="34" charset="-122"/>
            </a:rPr>
            <a:t>分别在自编</a:t>
          </a:r>
          <a:r>
            <a:rPr lang="en-US" sz="900">
              <a:latin typeface="微软雅黑" panose="020B0503020204020204" pitchFamily="34" charset="-122"/>
              <a:ea typeface="微软雅黑" panose="020B0503020204020204" pitchFamily="34" charset="-122"/>
            </a:rPr>
            <a:t>MapReduce</a:t>
          </a:r>
          <a:r>
            <a:rPr lang="zh-CN" sz="900">
              <a:latin typeface="微软雅黑" panose="020B0503020204020204" pitchFamily="34" charset="-122"/>
              <a:ea typeface="微软雅黑" panose="020B0503020204020204" pitchFamily="34" charset="-122"/>
            </a:rPr>
            <a:t>程序</a:t>
          </a:r>
          <a:r>
            <a:rPr lang="en-US" sz="900">
              <a:latin typeface="微软雅黑" panose="020B0503020204020204" pitchFamily="34" charset="-122"/>
              <a:ea typeface="微软雅黑" panose="020B0503020204020204" pitchFamily="34" charset="-122"/>
            </a:rPr>
            <a:t>WordCount</a:t>
          </a:r>
          <a:r>
            <a:rPr lang="zh-CN" sz="900">
              <a:latin typeface="微软雅黑" panose="020B0503020204020204" pitchFamily="34" charset="-122"/>
              <a:ea typeface="微软雅黑" panose="020B0503020204020204" pitchFamily="34" charset="-122"/>
            </a:rPr>
            <a:t>运行过程中和运行结束后练习</a:t>
          </a:r>
          <a:r>
            <a:rPr lang="en-US" sz="900">
              <a:latin typeface="微软雅黑" panose="020B0503020204020204" pitchFamily="34" charset="-122"/>
              <a:ea typeface="微软雅黑" panose="020B0503020204020204" pitchFamily="34" charset="-122"/>
            </a:rPr>
            <a:t>MapReduce Shell</a:t>
          </a:r>
          <a:r>
            <a:rPr lang="zh-CN" sz="900">
              <a:latin typeface="微软雅黑" panose="020B0503020204020204" pitchFamily="34" charset="-122"/>
              <a:ea typeface="微软雅黑" panose="020B0503020204020204" pitchFamily="34" charset="-122"/>
            </a:rPr>
            <a:t>常用命令。</a:t>
          </a:r>
        </a:p>
      </dgm:t>
    </dgm:pt>
    <dgm:pt modelId="{A441F7DD-9547-48A5-8843-E76B8385B7ED}" type="parTrans" cxnId="{20CA3A56-CC91-4FBC-9EBF-3390AE4D79E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24B0136-D21D-4E49-AD4B-0558AF7ACD8A}" type="sibTrans" cxnId="{20CA3A56-CC91-4FBC-9EBF-3390AE4D79E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1104FE5-449A-4357-B60A-402D8BA28F93}">
      <dgm:prSet custT="1"/>
      <dgm:spPr/>
      <dgm:t>
        <a:bodyPr/>
        <a:lstStyle/>
        <a:p>
          <a:r>
            <a:rPr lang="en-US" sz="900">
              <a:latin typeface="微软雅黑" panose="020B0503020204020204" pitchFamily="34" charset="-122"/>
              <a:ea typeface="微软雅黑" panose="020B0503020204020204" pitchFamily="34" charset="-122"/>
            </a:rPr>
            <a:t>6. </a:t>
          </a:r>
          <a:r>
            <a:rPr lang="zh-CN" sz="900">
              <a:latin typeface="微软雅黑" panose="020B0503020204020204" pitchFamily="34" charset="-122"/>
              <a:ea typeface="微软雅黑" panose="020B0503020204020204" pitchFamily="34" charset="-122"/>
            </a:rPr>
            <a:t>关闭</a:t>
          </a:r>
          <a:r>
            <a:rPr lang="en-US" sz="900">
              <a:latin typeface="微软雅黑" panose="020B0503020204020204" pitchFamily="34" charset="-122"/>
              <a:ea typeface="微软雅黑" panose="020B0503020204020204" pitchFamily="34" charset="-122"/>
            </a:rPr>
            <a:t>Hadoop</a:t>
          </a:r>
          <a:r>
            <a:rPr lang="zh-CN" sz="900">
              <a:latin typeface="微软雅黑" panose="020B0503020204020204" pitchFamily="34" charset="-122"/>
              <a:ea typeface="微软雅黑" panose="020B0503020204020204" pitchFamily="34" charset="-122"/>
            </a:rPr>
            <a:t>集群。</a:t>
          </a:r>
        </a:p>
      </dgm:t>
    </dgm:pt>
    <dgm:pt modelId="{7080FA67-1942-4617-A58D-B2E80455217F}" type="parTrans" cxnId="{B7F8039B-034A-4E2B-899F-2BF23611589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1D88DAC-B501-4093-8180-157FDC6BDD00}" type="sibTrans" cxnId="{B7F8039B-034A-4E2B-899F-2BF23611589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CD358F5-E7D6-4511-BC11-8C1BC7234091}" type="pres">
      <dgm:prSet presAssocID="{E6291BAC-55DD-4E83-BBDE-2BB820F7FD09}" presName="linear" presStyleCnt="0">
        <dgm:presLayoutVars>
          <dgm:animLvl val="lvl"/>
          <dgm:resizeHandles val="exact"/>
        </dgm:presLayoutVars>
      </dgm:prSet>
      <dgm:spPr/>
    </dgm:pt>
    <dgm:pt modelId="{165D062E-31BE-47C3-BEF2-F8352FAB8FD7}" type="pres">
      <dgm:prSet presAssocID="{DF497292-DB93-4EE3-AE83-6E7498332DA4}" presName="parentText" presStyleLbl="node1" presStyleIdx="0" presStyleCnt="3">
        <dgm:presLayoutVars>
          <dgm:chMax val="0"/>
          <dgm:bulletEnabled val="1"/>
        </dgm:presLayoutVars>
      </dgm:prSet>
      <dgm:spPr/>
    </dgm:pt>
    <dgm:pt modelId="{90CF6B8C-69DD-4891-8444-FDB0C8467FB4}" type="pres">
      <dgm:prSet presAssocID="{DF497292-DB93-4EE3-AE83-6E7498332DA4}" presName="childText" presStyleLbl="revTx" presStyleIdx="0" presStyleCnt="3">
        <dgm:presLayoutVars>
          <dgm:bulletEnabled val="1"/>
        </dgm:presLayoutVars>
      </dgm:prSet>
      <dgm:spPr/>
    </dgm:pt>
    <dgm:pt modelId="{B8E53AC5-5FA1-4B64-9E70-A678153BF7CD}" type="pres">
      <dgm:prSet presAssocID="{5D942543-7239-4F6D-8F81-D91A8686ADFB}" presName="parentText" presStyleLbl="node1" presStyleIdx="1" presStyleCnt="3">
        <dgm:presLayoutVars>
          <dgm:chMax val="0"/>
          <dgm:bulletEnabled val="1"/>
        </dgm:presLayoutVars>
      </dgm:prSet>
      <dgm:spPr/>
    </dgm:pt>
    <dgm:pt modelId="{376492CB-8C71-4DA9-ACC5-C91BC55C34A2}" type="pres">
      <dgm:prSet presAssocID="{5D942543-7239-4F6D-8F81-D91A8686ADFB}" presName="childText" presStyleLbl="revTx" presStyleIdx="1" presStyleCnt="3">
        <dgm:presLayoutVars>
          <dgm:bulletEnabled val="1"/>
        </dgm:presLayoutVars>
      </dgm:prSet>
      <dgm:spPr/>
    </dgm:pt>
    <dgm:pt modelId="{77BE4AD0-4E9B-4822-BD47-A15CBCAC0858}" type="pres">
      <dgm:prSet presAssocID="{ACFBA581-DC49-492F-92F1-71AB701F9866}" presName="parentText" presStyleLbl="node1" presStyleIdx="2" presStyleCnt="3">
        <dgm:presLayoutVars>
          <dgm:chMax val="0"/>
          <dgm:bulletEnabled val="1"/>
        </dgm:presLayoutVars>
      </dgm:prSet>
      <dgm:spPr/>
    </dgm:pt>
    <dgm:pt modelId="{6B27AFB1-115F-47C9-84D5-6436B0725200}" type="pres">
      <dgm:prSet presAssocID="{ACFBA581-DC49-492F-92F1-71AB701F9866}" presName="childText" presStyleLbl="revTx" presStyleIdx="2" presStyleCnt="3">
        <dgm:presLayoutVars>
          <dgm:bulletEnabled val="1"/>
        </dgm:presLayoutVars>
      </dgm:prSet>
      <dgm:spPr/>
    </dgm:pt>
  </dgm:ptLst>
  <dgm:cxnLst>
    <dgm:cxn modelId="{FBC47701-6043-4CE4-8B3C-58C9FA8834D6}" srcId="{E6291BAC-55DD-4E83-BBDE-2BB820F7FD09}" destId="{DF497292-DB93-4EE3-AE83-6E7498332DA4}" srcOrd="0" destOrd="0" parTransId="{D892013F-55B1-4710-93FB-89FBB9476A66}" sibTransId="{A0D7CE95-118E-4A2B-B93A-441F642570A8}"/>
    <dgm:cxn modelId="{AA8A100A-81B8-4B6C-8ACF-600224A9B09C}" srcId="{DF497292-DB93-4EE3-AE83-6E7498332DA4}" destId="{708D9A42-AD8E-4C8D-BF95-E1AF29079A20}" srcOrd="2" destOrd="0" parTransId="{6FED59DA-07D2-4699-93BB-839A35907B4E}" sibTransId="{4A4AA112-FF34-4B66-8B7C-C1A3356F28D8}"/>
    <dgm:cxn modelId="{E099A616-C7F8-4DDE-8082-EF216BD38456}" srcId="{E6291BAC-55DD-4E83-BBDE-2BB820F7FD09}" destId="{ACFBA581-DC49-492F-92F1-71AB701F9866}" srcOrd="2" destOrd="0" parTransId="{4D3F03EB-E652-40AB-9FF9-2F85488CDD92}" sibTransId="{81C3DECC-5AE6-49B7-8B17-1D016AFB9C81}"/>
    <dgm:cxn modelId="{8FF63C18-F708-4B53-BF0D-80029105E3CD}" type="presOf" srcId="{D163B1F1-8E81-41E6-993E-AAB09DE50F22}" destId="{6B27AFB1-115F-47C9-84D5-6436B0725200}" srcOrd="0" destOrd="3" presId="urn:microsoft.com/office/officeart/2005/8/layout/vList2"/>
    <dgm:cxn modelId="{F6498D1B-0B84-4CCE-AF99-1B8A98860B7A}" srcId="{DF497292-DB93-4EE3-AE83-6E7498332DA4}" destId="{EC6B5AFF-4E8F-4581-966C-54FD74510C20}" srcOrd="3" destOrd="0" parTransId="{6E409730-C887-4A62-A75E-D09DA6A0F221}" sibTransId="{5E39F9B8-C71B-4634-A0B3-3D80F0C8A175}"/>
    <dgm:cxn modelId="{8A890521-3671-4924-BB78-02E299A7BB53}" type="presOf" srcId="{5D9A27DA-F4D7-41BE-83F3-71C82E9FF2FE}" destId="{90CF6B8C-69DD-4891-8444-FDB0C8467FB4}" srcOrd="0" destOrd="0" presId="urn:microsoft.com/office/officeart/2005/8/layout/vList2"/>
    <dgm:cxn modelId="{DF681A38-416E-4DBD-AD85-2335F95EE9DB}" srcId="{5D942543-7239-4F6D-8F81-D91A8686ADFB}" destId="{D4F55880-0DAA-4792-94CA-05F9F8A9597D}" srcOrd="0" destOrd="0" parTransId="{2FD0436F-0E8B-46BA-85E5-070817A5E9C7}" sibTransId="{E2FFC8DC-E29C-415B-88A4-06C8F97CEDED}"/>
    <dgm:cxn modelId="{2A0CAE3B-15B3-4A00-AEF4-143B5FD8A887}" type="presOf" srcId="{5D942543-7239-4F6D-8F81-D91A8686ADFB}" destId="{B8E53AC5-5FA1-4B64-9E70-A678153BF7CD}" srcOrd="0" destOrd="0" presId="urn:microsoft.com/office/officeart/2005/8/layout/vList2"/>
    <dgm:cxn modelId="{906B963C-952E-4E75-8D92-A1E56D9DEEEA}" type="presOf" srcId="{DF497292-DB93-4EE3-AE83-6E7498332DA4}" destId="{165D062E-31BE-47C3-BEF2-F8352FAB8FD7}" srcOrd="0" destOrd="0" presId="urn:microsoft.com/office/officeart/2005/8/layout/vList2"/>
    <dgm:cxn modelId="{DBB10A64-3CF7-4AA5-A4DE-DF16F72D6A69}" type="presOf" srcId="{2E003647-6CB6-457B-B8DC-DEA4F52D863F}" destId="{6B27AFB1-115F-47C9-84D5-6436B0725200}" srcOrd="0" destOrd="4" presId="urn:microsoft.com/office/officeart/2005/8/layout/vList2"/>
    <dgm:cxn modelId="{01762144-4A90-41C8-A80C-606694E080E8}" type="presOf" srcId="{EC6B5AFF-4E8F-4581-966C-54FD74510C20}" destId="{90CF6B8C-69DD-4891-8444-FDB0C8467FB4}" srcOrd="0" destOrd="3" presId="urn:microsoft.com/office/officeart/2005/8/layout/vList2"/>
    <dgm:cxn modelId="{D152DE65-3FF7-42FD-9889-E541929F61A3}" srcId="{ACFBA581-DC49-492F-92F1-71AB701F9866}" destId="{71B58E5B-7F75-4750-8DB3-8DC58B5A1216}" srcOrd="2" destOrd="0" parTransId="{03B7A4B8-AF05-40CA-85CF-EC46CFB1849A}" sibTransId="{323B986C-7BFE-40DB-8316-9E05032FF997}"/>
    <dgm:cxn modelId="{C9AE946B-005B-4D58-933A-047A63255F04}" srcId="{DF497292-DB93-4EE3-AE83-6E7498332DA4}" destId="{CA67619D-7F6A-4B74-A8B3-3A6D7D247730}" srcOrd="4" destOrd="0" parTransId="{78891AA6-B704-4579-AEA1-80C00BBE2231}" sibTransId="{122A6FAA-84DF-4260-8596-5B027696FDB6}"/>
    <dgm:cxn modelId="{BF9AB56B-B476-45B2-A6A6-2288429CA03F}" type="presOf" srcId="{CA67619D-7F6A-4B74-A8B3-3A6D7D247730}" destId="{90CF6B8C-69DD-4891-8444-FDB0C8467FB4}" srcOrd="0" destOrd="4" presId="urn:microsoft.com/office/officeart/2005/8/layout/vList2"/>
    <dgm:cxn modelId="{B7513B4E-D4EB-4E18-8046-54DBBA5EC450}" type="presOf" srcId="{DDC97D54-AA30-46DB-83BE-E9A812670B1F}" destId="{6B27AFB1-115F-47C9-84D5-6436B0725200}" srcOrd="0" destOrd="0" presId="urn:microsoft.com/office/officeart/2005/8/layout/vList2"/>
    <dgm:cxn modelId="{637D2C4F-21E3-4C19-A39B-5647CCC21FC8}" srcId="{ACFBA581-DC49-492F-92F1-71AB701F9866}" destId="{D163B1F1-8E81-41E6-993E-AAB09DE50F22}" srcOrd="3" destOrd="0" parTransId="{C96E060E-3B45-44B7-842E-D978D7389CA8}" sibTransId="{5575641C-0B43-41F9-ADC3-17E700920D13}"/>
    <dgm:cxn modelId="{2A202756-9288-48B9-88C2-01F064D51658}" srcId="{E6291BAC-55DD-4E83-BBDE-2BB820F7FD09}" destId="{5D942543-7239-4F6D-8F81-D91A8686ADFB}" srcOrd="1" destOrd="0" parTransId="{609C8034-84E2-44B7-AEE8-76BF1779DA11}" sibTransId="{85EE2EE6-91C9-4120-8FD1-2EB256F30D8A}"/>
    <dgm:cxn modelId="{20CA3A56-CC91-4FBC-9EBF-3390AE4D79E2}" srcId="{ACFBA581-DC49-492F-92F1-71AB701F9866}" destId="{2E003647-6CB6-457B-B8DC-DEA4F52D863F}" srcOrd="4" destOrd="0" parTransId="{A441F7DD-9547-48A5-8843-E76B8385B7ED}" sibTransId="{A24B0136-D21D-4E49-AD4B-0558AF7ACD8A}"/>
    <dgm:cxn modelId="{3E01E059-EC07-45E2-B315-4A8F5BD96205}" srcId="{DF497292-DB93-4EE3-AE83-6E7498332DA4}" destId="{5D9A27DA-F4D7-41BE-83F3-71C82E9FF2FE}" srcOrd="0" destOrd="0" parTransId="{B2CD7640-8FC4-4612-AD7D-3B1EB8746918}" sibTransId="{1E0B4847-C253-4181-B7BD-8EA6AA16A54A}"/>
    <dgm:cxn modelId="{931C5D7B-7E81-40D2-BC2C-4EB066011B96}" srcId="{DF497292-DB93-4EE3-AE83-6E7498332DA4}" destId="{0EF36B31-8DDE-42EB-B944-C6D685D6CFCB}" srcOrd="1" destOrd="0" parTransId="{9CEF278B-AE6D-48F1-9BE4-51A3D4653041}" sibTransId="{EE5FD35F-19AC-423E-8DD0-A992D4293D06}"/>
    <dgm:cxn modelId="{63023381-1027-4BCE-8E07-CBA49B11C7E5}" type="presOf" srcId="{708D9A42-AD8E-4C8D-BF95-E1AF29079A20}" destId="{90CF6B8C-69DD-4891-8444-FDB0C8467FB4}" srcOrd="0" destOrd="2" presId="urn:microsoft.com/office/officeart/2005/8/layout/vList2"/>
    <dgm:cxn modelId="{6CA4A18C-E068-4199-B4E4-690DD078DC96}" srcId="{ACFBA581-DC49-492F-92F1-71AB701F9866}" destId="{DDC97D54-AA30-46DB-83BE-E9A812670B1F}" srcOrd="0" destOrd="0" parTransId="{1264AB1F-13A0-44B6-96B0-A98831297F06}" sibTransId="{7E859A94-7801-44A8-A3B9-CE487BC9CA5B}"/>
    <dgm:cxn modelId="{B7F8039B-034A-4E2B-899F-2BF23611589E}" srcId="{ACFBA581-DC49-492F-92F1-71AB701F9866}" destId="{F1104FE5-449A-4357-B60A-402D8BA28F93}" srcOrd="5" destOrd="0" parTransId="{7080FA67-1942-4617-A58D-B2E80455217F}" sibTransId="{B1D88DAC-B501-4093-8180-157FDC6BDD00}"/>
    <dgm:cxn modelId="{9A01929B-F22B-4B5D-8578-67C75DC26E72}" type="presOf" srcId="{D4F55880-0DAA-4792-94CA-05F9F8A9597D}" destId="{376492CB-8C71-4DA9-ACC5-C91BC55C34A2}" srcOrd="0" destOrd="0" presId="urn:microsoft.com/office/officeart/2005/8/layout/vList2"/>
    <dgm:cxn modelId="{E1650EAB-2574-407A-8123-44CECADAC2A3}" type="presOf" srcId="{0EF36B31-8DDE-42EB-B944-C6D685D6CFCB}" destId="{90CF6B8C-69DD-4891-8444-FDB0C8467FB4}" srcOrd="0" destOrd="1" presId="urn:microsoft.com/office/officeart/2005/8/layout/vList2"/>
    <dgm:cxn modelId="{A31227AF-CDEB-452D-AD1F-E205B7CA7BED}" type="presOf" srcId="{ACFBA581-DC49-492F-92F1-71AB701F9866}" destId="{77BE4AD0-4E9B-4822-BD47-A15CBCAC0858}" srcOrd="0" destOrd="0" presId="urn:microsoft.com/office/officeart/2005/8/layout/vList2"/>
    <dgm:cxn modelId="{C16F48B9-4A6F-4CCA-A51B-920B82D27912}" type="presOf" srcId="{1D789726-48BF-4203-8D14-E7B9E50473E5}" destId="{6B27AFB1-115F-47C9-84D5-6436B0725200}" srcOrd="0" destOrd="1" presId="urn:microsoft.com/office/officeart/2005/8/layout/vList2"/>
    <dgm:cxn modelId="{EAC8CDC0-0404-4FD2-8F31-C7F3471187EF}" type="presOf" srcId="{E6291BAC-55DD-4E83-BBDE-2BB820F7FD09}" destId="{FCD358F5-E7D6-4511-BC11-8C1BC7234091}" srcOrd="0" destOrd="0" presId="urn:microsoft.com/office/officeart/2005/8/layout/vList2"/>
    <dgm:cxn modelId="{99E9A8C8-AD49-4428-94DD-E88128D6D61A}" type="presOf" srcId="{F1104FE5-449A-4357-B60A-402D8BA28F93}" destId="{6B27AFB1-115F-47C9-84D5-6436B0725200}" srcOrd="0" destOrd="5" presId="urn:microsoft.com/office/officeart/2005/8/layout/vList2"/>
    <dgm:cxn modelId="{20BAB1D0-24DE-4745-8738-C3C5B814044F}" type="presOf" srcId="{71B58E5B-7F75-4750-8DB3-8DC58B5A1216}" destId="{6B27AFB1-115F-47C9-84D5-6436B0725200}" srcOrd="0" destOrd="2" presId="urn:microsoft.com/office/officeart/2005/8/layout/vList2"/>
    <dgm:cxn modelId="{0E6D3EDC-C5C8-4028-836D-BADDE6A3EA71}" srcId="{ACFBA581-DC49-492F-92F1-71AB701F9866}" destId="{1D789726-48BF-4203-8D14-E7B9E50473E5}" srcOrd="1" destOrd="0" parTransId="{597D91B2-F79A-4FA5-88FF-3A2352FFC7F9}" sibTransId="{CE922FDF-882C-4D45-8084-4C4B23B5C84A}"/>
    <dgm:cxn modelId="{A48AFD0C-9578-4DF8-B325-07F9C59788E1}" type="presParOf" srcId="{FCD358F5-E7D6-4511-BC11-8C1BC7234091}" destId="{165D062E-31BE-47C3-BEF2-F8352FAB8FD7}" srcOrd="0" destOrd="0" presId="urn:microsoft.com/office/officeart/2005/8/layout/vList2"/>
    <dgm:cxn modelId="{0E061F72-8325-4D71-8D04-C9F1E1F16854}" type="presParOf" srcId="{FCD358F5-E7D6-4511-BC11-8C1BC7234091}" destId="{90CF6B8C-69DD-4891-8444-FDB0C8467FB4}" srcOrd="1" destOrd="0" presId="urn:microsoft.com/office/officeart/2005/8/layout/vList2"/>
    <dgm:cxn modelId="{C0F5954E-CEF8-4371-99FF-4D0FA430DAA6}" type="presParOf" srcId="{FCD358F5-E7D6-4511-BC11-8C1BC7234091}" destId="{B8E53AC5-5FA1-4B64-9E70-A678153BF7CD}" srcOrd="2" destOrd="0" presId="urn:microsoft.com/office/officeart/2005/8/layout/vList2"/>
    <dgm:cxn modelId="{6E1F99D9-F2D7-4FB4-99BD-75CB9A56F9B2}" type="presParOf" srcId="{FCD358F5-E7D6-4511-BC11-8C1BC7234091}" destId="{376492CB-8C71-4DA9-ACC5-C91BC55C34A2}" srcOrd="3" destOrd="0" presId="urn:microsoft.com/office/officeart/2005/8/layout/vList2"/>
    <dgm:cxn modelId="{DB31E223-EB5F-48C4-9876-13E80A60444F}" type="presParOf" srcId="{FCD358F5-E7D6-4511-BC11-8C1BC7234091}" destId="{77BE4AD0-4E9B-4822-BD47-A15CBCAC0858}" srcOrd="4" destOrd="0" presId="urn:microsoft.com/office/officeart/2005/8/layout/vList2"/>
    <dgm:cxn modelId="{48C35152-7E9A-4FF3-82B7-BD21B5B45193}" type="presParOf" srcId="{FCD358F5-E7D6-4511-BC11-8C1BC7234091}" destId="{6B27AFB1-115F-47C9-84D5-6436B072520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FC3A4-55D8-4F6F-896E-78DDA47C8B56}"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55D1434B-D38F-4099-B8D9-331F7398F709}">
      <dgm:prSet phldrT="[文本]"/>
      <dgm:spPr/>
      <dgm:t>
        <a:bodyPr/>
        <a:lstStyle/>
        <a:p>
          <a:r>
            <a:rPr lang="zh-CN" altLang="en-US" dirty="0"/>
            <a:t>移动计算比移动数据更划算</a:t>
          </a:r>
        </a:p>
      </dgm:t>
    </dgm:pt>
    <dgm:pt modelId="{C06BCF1A-444D-4C60-BD00-108BFE37A4CC}" type="parTrans" cxnId="{D8F5BC93-29C9-4464-826E-9932D7432C20}">
      <dgm:prSet/>
      <dgm:spPr/>
      <dgm:t>
        <a:bodyPr/>
        <a:lstStyle/>
        <a:p>
          <a:endParaRPr lang="zh-CN" altLang="en-US"/>
        </a:p>
      </dgm:t>
    </dgm:pt>
    <dgm:pt modelId="{BD286FC0-34D7-4EAD-B4DA-CA524890E6DB}" type="sibTrans" cxnId="{D8F5BC93-29C9-4464-826E-9932D7432C20}">
      <dgm:prSet/>
      <dgm:spPr/>
      <dgm:t>
        <a:bodyPr/>
        <a:lstStyle/>
        <a:p>
          <a:endParaRPr lang="zh-CN" altLang="en-US"/>
        </a:p>
      </dgm:t>
    </dgm:pt>
    <dgm:pt modelId="{E5128F6C-29F8-4FB9-9F04-6AA3901047C5}">
      <dgm:prSet phldrT="[文本]"/>
      <dgm:spPr/>
      <dgm:t>
        <a:bodyPr/>
        <a:lstStyle/>
        <a:p>
          <a:r>
            <a:rPr lang="en-US" altLang="zh-CN" dirty="0"/>
            <a:t>Google</a:t>
          </a:r>
          <a:r>
            <a:rPr lang="zh-CN" altLang="en-US" dirty="0"/>
            <a:t>论文</a:t>
          </a:r>
        </a:p>
      </dgm:t>
    </dgm:pt>
    <dgm:pt modelId="{7D785868-5F65-447B-8355-F39EFA5752B2}" type="parTrans" cxnId="{A6DFE535-E904-435B-B6DB-E78FB4825E37}">
      <dgm:prSet/>
      <dgm:spPr/>
      <dgm:t>
        <a:bodyPr/>
        <a:lstStyle/>
        <a:p>
          <a:endParaRPr lang="zh-CN" altLang="en-US"/>
        </a:p>
      </dgm:t>
    </dgm:pt>
    <dgm:pt modelId="{E42A49ED-12FC-414F-9407-934EB8187967}" type="sibTrans" cxnId="{A6DFE535-E904-435B-B6DB-E78FB4825E37}">
      <dgm:prSet/>
      <dgm:spPr/>
      <dgm:t>
        <a:bodyPr/>
        <a:lstStyle/>
        <a:p>
          <a:endParaRPr lang="zh-CN" altLang="en-US"/>
        </a:p>
      </dgm:t>
    </dgm:pt>
    <dgm:pt modelId="{BD0C4E8C-77FF-43C2-B0C6-A5B9D529A3BC}">
      <dgm:prSet phldrT="[文本]"/>
      <dgm:spPr/>
      <dgm:t>
        <a:bodyPr/>
        <a:lstStyle/>
        <a:p>
          <a:r>
            <a:rPr lang="zh-CN" altLang="en-US" dirty="0"/>
            <a:t>分而治之</a:t>
          </a:r>
        </a:p>
      </dgm:t>
    </dgm:pt>
    <dgm:pt modelId="{C1DFCCC4-6412-4BAD-9B41-0B6689BC8F19}" type="parTrans" cxnId="{9CAD116F-F773-4292-AAD9-2929A5B1FDCC}">
      <dgm:prSet/>
      <dgm:spPr/>
      <dgm:t>
        <a:bodyPr/>
        <a:lstStyle/>
        <a:p>
          <a:endParaRPr lang="zh-CN" altLang="en-US"/>
        </a:p>
      </dgm:t>
    </dgm:pt>
    <dgm:pt modelId="{6794E31A-A1EF-40ED-9F84-7D7D5F3A92BF}" type="sibTrans" cxnId="{9CAD116F-F773-4292-AAD9-2929A5B1FDCC}">
      <dgm:prSet/>
      <dgm:spPr/>
      <dgm:t>
        <a:bodyPr/>
        <a:lstStyle/>
        <a:p>
          <a:endParaRPr lang="zh-CN" altLang="en-US"/>
        </a:p>
      </dgm:t>
    </dgm:pt>
    <dgm:pt modelId="{F7804DA4-50BB-42DE-9EFB-E525AC8B7A08}" type="pres">
      <dgm:prSet presAssocID="{BA4FC3A4-55D8-4F6F-896E-78DDA47C8B56}" presName="Name0" presStyleCnt="0">
        <dgm:presLayoutVars>
          <dgm:chMax val="1"/>
          <dgm:chPref val="1"/>
        </dgm:presLayoutVars>
      </dgm:prSet>
      <dgm:spPr/>
    </dgm:pt>
    <dgm:pt modelId="{BA7BB64C-1CF5-4315-B975-927EF9E979A8}" type="pres">
      <dgm:prSet presAssocID="{55D1434B-D38F-4099-B8D9-331F7398F709}" presName="Parent" presStyleLbl="node0" presStyleIdx="0" presStyleCnt="1">
        <dgm:presLayoutVars>
          <dgm:chMax val="5"/>
          <dgm:chPref val="5"/>
        </dgm:presLayoutVars>
      </dgm:prSet>
      <dgm:spPr/>
    </dgm:pt>
    <dgm:pt modelId="{375A9D3B-85D8-49C5-A889-590FA0726BE2}" type="pres">
      <dgm:prSet presAssocID="{55D1434B-D38F-4099-B8D9-331F7398F709}" presName="Accent1" presStyleLbl="node1" presStyleIdx="0" presStyleCnt="13"/>
      <dgm:spPr/>
    </dgm:pt>
    <dgm:pt modelId="{FC7BB5E9-9C05-445E-B674-E3C31ABFEB17}" type="pres">
      <dgm:prSet presAssocID="{55D1434B-D38F-4099-B8D9-331F7398F709}" presName="Accent2" presStyleLbl="node1" presStyleIdx="1" presStyleCnt="13"/>
      <dgm:spPr/>
    </dgm:pt>
    <dgm:pt modelId="{9E07283A-8B4E-4849-94B2-544A9C8FB9A3}" type="pres">
      <dgm:prSet presAssocID="{55D1434B-D38F-4099-B8D9-331F7398F709}" presName="Accent3" presStyleLbl="node1" presStyleIdx="2" presStyleCnt="13"/>
      <dgm:spPr/>
    </dgm:pt>
    <dgm:pt modelId="{1DE62085-77A8-4BCB-B56F-84F2FC93398F}" type="pres">
      <dgm:prSet presAssocID="{55D1434B-D38F-4099-B8D9-331F7398F709}" presName="Accent4" presStyleLbl="node1" presStyleIdx="3" presStyleCnt="13"/>
      <dgm:spPr/>
    </dgm:pt>
    <dgm:pt modelId="{A913EB7A-9416-4AF1-B130-C65B79C45200}" type="pres">
      <dgm:prSet presAssocID="{55D1434B-D38F-4099-B8D9-331F7398F709}" presName="Accent5" presStyleLbl="node1" presStyleIdx="4" presStyleCnt="13"/>
      <dgm:spPr/>
    </dgm:pt>
    <dgm:pt modelId="{0DA98063-2D72-41E7-9BC2-59A904E3986C}" type="pres">
      <dgm:prSet presAssocID="{55D1434B-D38F-4099-B8D9-331F7398F709}" presName="Accent6" presStyleLbl="node1" presStyleIdx="5" presStyleCnt="13"/>
      <dgm:spPr/>
    </dgm:pt>
    <dgm:pt modelId="{1649701D-9615-483B-A3DE-66EEB4FAC62B}" type="pres">
      <dgm:prSet presAssocID="{E5128F6C-29F8-4FB9-9F04-6AA3901047C5}" presName="Child1" presStyleLbl="node1" presStyleIdx="6" presStyleCnt="13">
        <dgm:presLayoutVars>
          <dgm:chMax val="0"/>
          <dgm:chPref val="0"/>
        </dgm:presLayoutVars>
      </dgm:prSet>
      <dgm:spPr/>
    </dgm:pt>
    <dgm:pt modelId="{7970784B-6595-41FC-BD0B-5EBF3C4C9958}" type="pres">
      <dgm:prSet presAssocID="{E5128F6C-29F8-4FB9-9F04-6AA3901047C5}" presName="Accent7" presStyleCnt="0"/>
      <dgm:spPr/>
    </dgm:pt>
    <dgm:pt modelId="{24878728-53F4-4A98-B4A0-BD5B418C5FA6}" type="pres">
      <dgm:prSet presAssocID="{E5128F6C-29F8-4FB9-9F04-6AA3901047C5}" presName="AccentHold1" presStyleLbl="node1" presStyleIdx="7" presStyleCnt="13"/>
      <dgm:spPr/>
    </dgm:pt>
    <dgm:pt modelId="{6BBA4C1A-5F69-480B-8F65-867C1D94C79A}" type="pres">
      <dgm:prSet presAssocID="{E5128F6C-29F8-4FB9-9F04-6AA3901047C5}" presName="Accent8" presStyleCnt="0"/>
      <dgm:spPr/>
    </dgm:pt>
    <dgm:pt modelId="{37D676A3-FDCC-45EF-9951-732B858E2C93}" type="pres">
      <dgm:prSet presAssocID="{E5128F6C-29F8-4FB9-9F04-6AA3901047C5}" presName="AccentHold2" presStyleLbl="node1" presStyleIdx="8" presStyleCnt="13"/>
      <dgm:spPr/>
    </dgm:pt>
    <dgm:pt modelId="{38AA9349-79B4-413D-ADA3-60D75AC73FED}" type="pres">
      <dgm:prSet presAssocID="{BD0C4E8C-77FF-43C2-B0C6-A5B9D529A3BC}" presName="Child2" presStyleLbl="node1" presStyleIdx="9" presStyleCnt="13">
        <dgm:presLayoutVars>
          <dgm:chMax val="0"/>
          <dgm:chPref val="0"/>
        </dgm:presLayoutVars>
      </dgm:prSet>
      <dgm:spPr/>
    </dgm:pt>
    <dgm:pt modelId="{7094C20B-F58D-411D-8C5D-3043073B72ED}" type="pres">
      <dgm:prSet presAssocID="{BD0C4E8C-77FF-43C2-B0C6-A5B9D529A3BC}" presName="Accent9" presStyleCnt="0"/>
      <dgm:spPr/>
    </dgm:pt>
    <dgm:pt modelId="{842FCCCB-DCAA-4720-B473-713C69298042}" type="pres">
      <dgm:prSet presAssocID="{BD0C4E8C-77FF-43C2-B0C6-A5B9D529A3BC}" presName="AccentHold1" presStyleLbl="node1" presStyleIdx="10" presStyleCnt="13"/>
      <dgm:spPr/>
    </dgm:pt>
    <dgm:pt modelId="{DD3DC3C6-7311-4322-96F7-70199EFC10F2}" type="pres">
      <dgm:prSet presAssocID="{BD0C4E8C-77FF-43C2-B0C6-A5B9D529A3BC}" presName="Accent10" presStyleCnt="0"/>
      <dgm:spPr/>
    </dgm:pt>
    <dgm:pt modelId="{986D8E30-BD27-485F-815B-56FD390257E2}" type="pres">
      <dgm:prSet presAssocID="{BD0C4E8C-77FF-43C2-B0C6-A5B9D529A3BC}" presName="AccentHold2" presStyleLbl="node1" presStyleIdx="11" presStyleCnt="13"/>
      <dgm:spPr/>
    </dgm:pt>
    <dgm:pt modelId="{EA150EEF-ED49-4A6C-933D-151AB060C7EC}" type="pres">
      <dgm:prSet presAssocID="{BD0C4E8C-77FF-43C2-B0C6-A5B9D529A3BC}" presName="Accent11" presStyleCnt="0"/>
      <dgm:spPr/>
    </dgm:pt>
    <dgm:pt modelId="{C40F1CF6-E913-4309-A031-030CC3C55D3D}" type="pres">
      <dgm:prSet presAssocID="{BD0C4E8C-77FF-43C2-B0C6-A5B9D529A3BC}" presName="AccentHold3" presStyleLbl="node1" presStyleIdx="12" presStyleCnt="13"/>
      <dgm:spPr/>
    </dgm:pt>
  </dgm:ptLst>
  <dgm:cxnLst>
    <dgm:cxn modelId="{A6DFE535-E904-435B-B6DB-E78FB4825E37}" srcId="{55D1434B-D38F-4099-B8D9-331F7398F709}" destId="{E5128F6C-29F8-4FB9-9F04-6AA3901047C5}" srcOrd="0" destOrd="0" parTransId="{7D785868-5F65-447B-8355-F39EFA5752B2}" sibTransId="{E42A49ED-12FC-414F-9407-934EB8187967}"/>
    <dgm:cxn modelId="{9CAD116F-F773-4292-AAD9-2929A5B1FDCC}" srcId="{55D1434B-D38F-4099-B8D9-331F7398F709}" destId="{BD0C4E8C-77FF-43C2-B0C6-A5B9D529A3BC}" srcOrd="1" destOrd="0" parTransId="{C1DFCCC4-6412-4BAD-9B41-0B6689BC8F19}" sibTransId="{6794E31A-A1EF-40ED-9F84-7D7D5F3A92BF}"/>
    <dgm:cxn modelId="{78CB3B81-4F34-484F-8694-DE835E95C436}" type="presOf" srcId="{BA4FC3A4-55D8-4F6F-896E-78DDA47C8B56}" destId="{F7804DA4-50BB-42DE-9EFB-E525AC8B7A08}" srcOrd="0" destOrd="0" presId="urn:microsoft.com/office/officeart/2009/3/layout/CircleRelationship"/>
    <dgm:cxn modelId="{7B06638F-A352-4F5D-88DA-D85036DE3931}" type="presOf" srcId="{E5128F6C-29F8-4FB9-9F04-6AA3901047C5}" destId="{1649701D-9615-483B-A3DE-66EEB4FAC62B}" srcOrd="0" destOrd="0" presId="urn:microsoft.com/office/officeart/2009/3/layout/CircleRelationship"/>
    <dgm:cxn modelId="{D8F5BC93-29C9-4464-826E-9932D7432C20}" srcId="{BA4FC3A4-55D8-4F6F-896E-78DDA47C8B56}" destId="{55D1434B-D38F-4099-B8D9-331F7398F709}" srcOrd="0" destOrd="0" parTransId="{C06BCF1A-444D-4C60-BD00-108BFE37A4CC}" sibTransId="{BD286FC0-34D7-4EAD-B4DA-CA524890E6DB}"/>
    <dgm:cxn modelId="{5919DCD7-B492-4646-B915-DDEAAD9D500F}" type="presOf" srcId="{55D1434B-D38F-4099-B8D9-331F7398F709}" destId="{BA7BB64C-1CF5-4315-B975-927EF9E979A8}" srcOrd="0" destOrd="0" presId="urn:microsoft.com/office/officeart/2009/3/layout/CircleRelationship"/>
    <dgm:cxn modelId="{24648BDE-FA8E-4EAA-B06C-2241A06AD7EA}" type="presOf" srcId="{BD0C4E8C-77FF-43C2-B0C6-A5B9D529A3BC}" destId="{38AA9349-79B4-413D-ADA3-60D75AC73FED}" srcOrd="0" destOrd="0" presId="urn:microsoft.com/office/officeart/2009/3/layout/CircleRelationship"/>
    <dgm:cxn modelId="{4248B49B-93B7-4C36-B4D5-03B0292EA22A}" type="presParOf" srcId="{F7804DA4-50BB-42DE-9EFB-E525AC8B7A08}" destId="{BA7BB64C-1CF5-4315-B975-927EF9E979A8}" srcOrd="0" destOrd="0" presId="urn:microsoft.com/office/officeart/2009/3/layout/CircleRelationship"/>
    <dgm:cxn modelId="{99567495-F11F-464D-A4EE-D54AD4A0254E}" type="presParOf" srcId="{F7804DA4-50BB-42DE-9EFB-E525AC8B7A08}" destId="{375A9D3B-85D8-49C5-A889-590FA0726BE2}" srcOrd="1" destOrd="0" presId="urn:microsoft.com/office/officeart/2009/3/layout/CircleRelationship"/>
    <dgm:cxn modelId="{491B87CC-7DD7-45C0-BD10-D3323ECE335B}" type="presParOf" srcId="{F7804DA4-50BB-42DE-9EFB-E525AC8B7A08}" destId="{FC7BB5E9-9C05-445E-B674-E3C31ABFEB17}" srcOrd="2" destOrd="0" presId="urn:microsoft.com/office/officeart/2009/3/layout/CircleRelationship"/>
    <dgm:cxn modelId="{6F723D41-393F-4D31-BC6B-92ADD7FE0C3E}" type="presParOf" srcId="{F7804DA4-50BB-42DE-9EFB-E525AC8B7A08}" destId="{9E07283A-8B4E-4849-94B2-544A9C8FB9A3}" srcOrd="3" destOrd="0" presId="urn:microsoft.com/office/officeart/2009/3/layout/CircleRelationship"/>
    <dgm:cxn modelId="{E2ABF916-A424-4BD5-8FB7-959F665160F1}" type="presParOf" srcId="{F7804DA4-50BB-42DE-9EFB-E525AC8B7A08}" destId="{1DE62085-77A8-4BCB-B56F-84F2FC93398F}" srcOrd="4" destOrd="0" presId="urn:microsoft.com/office/officeart/2009/3/layout/CircleRelationship"/>
    <dgm:cxn modelId="{6F9C6BB1-45C5-4887-B050-15D76A8F7F91}" type="presParOf" srcId="{F7804DA4-50BB-42DE-9EFB-E525AC8B7A08}" destId="{A913EB7A-9416-4AF1-B130-C65B79C45200}" srcOrd="5" destOrd="0" presId="urn:microsoft.com/office/officeart/2009/3/layout/CircleRelationship"/>
    <dgm:cxn modelId="{E66D71B6-AAFF-43E3-BC4E-4BE2D9AE07D9}" type="presParOf" srcId="{F7804DA4-50BB-42DE-9EFB-E525AC8B7A08}" destId="{0DA98063-2D72-41E7-9BC2-59A904E3986C}" srcOrd="6" destOrd="0" presId="urn:microsoft.com/office/officeart/2009/3/layout/CircleRelationship"/>
    <dgm:cxn modelId="{12731F09-7060-4680-AECF-1C9AD7349CD1}" type="presParOf" srcId="{F7804DA4-50BB-42DE-9EFB-E525AC8B7A08}" destId="{1649701D-9615-483B-A3DE-66EEB4FAC62B}" srcOrd="7" destOrd="0" presId="urn:microsoft.com/office/officeart/2009/3/layout/CircleRelationship"/>
    <dgm:cxn modelId="{8D7F3B3E-BE24-404F-9F5D-053325DE9B2C}" type="presParOf" srcId="{F7804DA4-50BB-42DE-9EFB-E525AC8B7A08}" destId="{7970784B-6595-41FC-BD0B-5EBF3C4C9958}" srcOrd="8" destOrd="0" presId="urn:microsoft.com/office/officeart/2009/3/layout/CircleRelationship"/>
    <dgm:cxn modelId="{7599E2A8-5757-4A44-AB9E-2BFA70FEF9AD}" type="presParOf" srcId="{7970784B-6595-41FC-BD0B-5EBF3C4C9958}" destId="{24878728-53F4-4A98-B4A0-BD5B418C5FA6}" srcOrd="0" destOrd="0" presId="urn:microsoft.com/office/officeart/2009/3/layout/CircleRelationship"/>
    <dgm:cxn modelId="{C48175C8-0272-49A2-A9B7-917B534882D1}" type="presParOf" srcId="{F7804DA4-50BB-42DE-9EFB-E525AC8B7A08}" destId="{6BBA4C1A-5F69-480B-8F65-867C1D94C79A}" srcOrd="9" destOrd="0" presId="urn:microsoft.com/office/officeart/2009/3/layout/CircleRelationship"/>
    <dgm:cxn modelId="{DD795D80-1EE6-4BB2-9886-A40FDD20B21B}" type="presParOf" srcId="{6BBA4C1A-5F69-480B-8F65-867C1D94C79A}" destId="{37D676A3-FDCC-45EF-9951-732B858E2C93}" srcOrd="0" destOrd="0" presId="urn:microsoft.com/office/officeart/2009/3/layout/CircleRelationship"/>
    <dgm:cxn modelId="{C22B0C76-574F-4DB5-908E-6763196CFF38}" type="presParOf" srcId="{F7804DA4-50BB-42DE-9EFB-E525AC8B7A08}" destId="{38AA9349-79B4-413D-ADA3-60D75AC73FED}" srcOrd="10" destOrd="0" presId="urn:microsoft.com/office/officeart/2009/3/layout/CircleRelationship"/>
    <dgm:cxn modelId="{02FE55FC-F97F-4D59-B308-583559D5E31C}" type="presParOf" srcId="{F7804DA4-50BB-42DE-9EFB-E525AC8B7A08}" destId="{7094C20B-F58D-411D-8C5D-3043073B72ED}" srcOrd="11" destOrd="0" presId="urn:microsoft.com/office/officeart/2009/3/layout/CircleRelationship"/>
    <dgm:cxn modelId="{8159CD88-1133-46EF-A805-B3C0BB771253}" type="presParOf" srcId="{7094C20B-F58D-411D-8C5D-3043073B72ED}" destId="{842FCCCB-DCAA-4720-B473-713C69298042}" srcOrd="0" destOrd="0" presId="urn:microsoft.com/office/officeart/2009/3/layout/CircleRelationship"/>
    <dgm:cxn modelId="{CA1DC8DF-6D67-4326-8E35-72DEC7CB838C}" type="presParOf" srcId="{F7804DA4-50BB-42DE-9EFB-E525AC8B7A08}" destId="{DD3DC3C6-7311-4322-96F7-70199EFC10F2}" srcOrd="12" destOrd="0" presId="urn:microsoft.com/office/officeart/2009/3/layout/CircleRelationship"/>
    <dgm:cxn modelId="{A3040D10-9FA8-41BB-B689-1F2F6CEDF6F4}" type="presParOf" srcId="{DD3DC3C6-7311-4322-96F7-70199EFC10F2}" destId="{986D8E30-BD27-485F-815B-56FD390257E2}" srcOrd="0" destOrd="0" presId="urn:microsoft.com/office/officeart/2009/3/layout/CircleRelationship"/>
    <dgm:cxn modelId="{F764F52C-EA59-4F6B-A664-CF76DDE764AB}" type="presParOf" srcId="{F7804DA4-50BB-42DE-9EFB-E525AC8B7A08}" destId="{EA150EEF-ED49-4A6C-933D-151AB060C7EC}" srcOrd="13" destOrd="0" presId="urn:microsoft.com/office/officeart/2009/3/layout/CircleRelationship"/>
    <dgm:cxn modelId="{3AC638D1-6C02-4F3F-87FF-C72A281BA70C}" type="presParOf" srcId="{EA150EEF-ED49-4A6C-933D-151AB060C7EC}" destId="{C40F1CF6-E913-4309-A031-030CC3C55D3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9051EB-CF57-4DD3-9243-EF6227AF41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A749185-468F-4614-BB8C-2FCB75AE48E9}">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1</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InputFormat</a:t>
          </a:r>
          <a:endParaRPr lang="zh-CN">
            <a:latin typeface="微软雅黑" panose="020B0503020204020204" pitchFamily="34" charset="-122"/>
            <a:ea typeface="微软雅黑" panose="020B0503020204020204" pitchFamily="34" charset="-122"/>
          </a:endParaRPr>
        </a:p>
      </dgm:t>
    </dgm:pt>
    <dgm:pt modelId="{A5D3AFDD-37CF-4B1C-BBB9-D800F0A7180E}" type="parTrans" cxnId="{28E3A50F-6601-49C1-97AD-C393125AA27D}">
      <dgm:prSet/>
      <dgm:spPr/>
      <dgm:t>
        <a:bodyPr/>
        <a:lstStyle/>
        <a:p>
          <a:endParaRPr lang="zh-CN" altLang="en-US">
            <a:latin typeface="微软雅黑" panose="020B0503020204020204" pitchFamily="34" charset="-122"/>
            <a:ea typeface="微软雅黑" panose="020B0503020204020204" pitchFamily="34" charset="-122"/>
          </a:endParaRPr>
        </a:p>
      </dgm:t>
    </dgm:pt>
    <dgm:pt modelId="{37AB4564-F6AA-47C9-A5F3-076D74F3570E}" type="sibTrans" cxnId="{28E3A50F-6601-49C1-97AD-C393125AA27D}">
      <dgm:prSet/>
      <dgm:spPr/>
      <dgm:t>
        <a:bodyPr/>
        <a:lstStyle/>
        <a:p>
          <a:endParaRPr lang="zh-CN" altLang="en-US">
            <a:latin typeface="微软雅黑" panose="020B0503020204020204" pitchFamily="34" charset="-122"/>
            <a:ea typeface="微软雅黑" panose="020B0503020204020204" pitchFamily="34" charset="-122"/>
          </a:endParaRPr>
        </a:p>
      </dgm:t>
    </dgm:pt>
    <dgm:pt modelId="{46C172EE-38A5-4F0A-950D-A5DA1F3C2694}">
      <dgm:prSet/>
      <dgm:spPr/>
      <dgm:t>
        <a:bodyPr/>
        <a:lstStyle/>
        <a:p>
          <a:r>
            <a:rPr lang="en-US">
              <a:latin typeface="微软雅黑" panose="020B0503020204020204" pitchFamily="34" charset="-122"/>
              <a:ea typeface="微软雅黑" panose="020B0503020204020204" pitchFamily="34" charset="-122"/>
            </a:rPr>
            <a:t>InputFormat</a:t>
          </a:r>
          <a:r>
            <a:rPr lang="zh-CN">
              <a:latin typeface="微软雅黑" panose="020B0503020204020204" pitchFamily="34" charset="-122"/>
              <a:ea typeface="微软雅黑" panose="020B0503020204020204" pitchFamily="34" charset="-122"/>
            </a:rPr>
            <a:t>模块首先对输入数据做预处理，比如验证输入格式是否符合输入定义；然后将输入文件切分为逻辑上的多个</a:t>
          </a:r>
          <a:r>
            <a:rPr lang="en-US">
              <a:latin typeface="微软雅黑" panose="020B0503020204020204" pitchFamily="34" charset="-122"/>
              <a:ea typeface="微软雅黑" panose="020B0503020204020204" pitchFamily="34" charset="-122"/>
            </a:rPr>
            <a:t>InputSplit</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InputSplit</a:t>
          </a:r>
          <a:r>
            <a:rPr lang="zh-CN">
              <a:latin typeface="微软雅黑" panose="020B0503020204020204" pitchFamily="34" charset="-122"/>
              <a:ea typeface="微软雅黑" panose="020B0503020204020204" pitchFamily="34" charset="-122"/>
            </a:rPr>
            <a:t>是</a:t>
          </a:r>
          <a:r>
            <a:rPr lang="en-US">
              <a:latin typeface="微软雅黑" panose="020B0503020204020204" pitchFamily="34" charset="-122"/>
              <a:ea typeface="微软雅黑" panose="020B0503020204020204" pitchFamily="34" charset="-122"/>
            </a:rPr>
            <a:t>MapReduce</a:t>
          </a:r>
          <a:r>
            <a:rPr lang="zh-CN">
              <a:latin typeface="微软雅黑" panose="020B0503020204020204" pitchFamily="34" charset="-122"/>
              <a:ea typeface="微软雅黑" panose="020B0503020204020204" pitchFamily="34" charset="-122"/>
            </a:rPr>
            <a:t>对文件进行处理和运算的输入单位，并没有对文件进行实际切割；由于</a:t>
          </a:r>
          <a:r>
            <a:rPr lang="en-US">
              <a:latin typeface="微软雅黑" panose="020B0503020204020204" pitchFamily="34" charset="-122"/>
              <a:ea typeface="微软雅黑" panose="020B0503020204020204" pitchFamily="34" charset="-122"/>
            </a:rPr>
            <a:t>InputSplit</a:t>
          </a:r>
          <a:r>
            <a:rPr lang="zh-CN">
              <a:latin typeface="微软雅黑" panose="020B0503020204020204" pitchFamily="34" charset="-122"/>
              <a:ea typeface="微软雅黑" panose="020B0503020204020204" pitchFamily="34" charset="-122"/>
            </a:rPr>
            <a:t>是逻辑切分而非物理切分，所以还需要通过</a:t>
          </a:r>
          <a:r>
            <a:rPr lang="en-US">
              <a:latin typeface="微软雅黑" panose="020B0503020204020204" pitchFamily="34" charset="-122"/>
              <a:ea typeface="微软雅黑" panose="020B0503020204020204" pitchFamily="34" charset="-122"/>
            </a:rPr>
            <a:t>RecordReader</a:t>
          </a:r>
          <a:r>
            <a:rPr lang="zh-CN">
              <a:latin typeface="微软雅黑" panose="020B0503020204020204" pitchFamily="34" charset="-122"/>
              <a:ea typeface="微软雅黑" panose="020B0503020204020204" pitchFamily="34" charset="-122"/>
            </a:rPr>
            <a:t>（图</a:t>
          </a:r>
          <a:r>
            <a:rPr lang="en-US">
              <a:latin typeface="微软雅黑" panose="020B0503020204020204" pitchFamily="34" charset="-122"/>
              <a:ea typeface="微软雅黑" panose="020B0503020204020204" pitchFamily="34" charset="-122"/>
            </a:rPr>
            <a:t>4-4</a:t>
          </a:r>
          <a:r>
            <a:rPr lang="zh-CN">
              <a:latin typeface="微软雅黑" panose="020B0503020204020204" pitchFamily="34" charset="-122"/>
              <a:ea typeface="微软雅黑" panose="020B0503020204020204" pitchFamily="34" charset="-122"/>
            </a:rPr>
            <a:t>中的</a:t>
          </a:r>
          <a:r>
            <a:rPr lang="en-US">
              <a:latin typeface="微软雅黑" panose="020B0503020204020204" pitchFamily="34" charset="-122"/>
              <a:ea typeface="微软雅黑" panose="020B0503020204020204" pitchFamily="34" charset="-122"/>
            </a:rPr>
            <a:t>RR</a:t>
          </a:r>
          <a:r>
            <a:rPr lang="zh-CN">
              <a:latin typeface="微软雅黑" panose="020B0503020204020204" pitchFamily="34" charset="-122"/>
              <a:ea typeface="微软雅黑" panose="020B0503020204020204" pitchFamily="34" charset="-122"/>
            </a:rPr>
            <a:t>）根据</a:t>
          </a:r>
          <a:r>
            <a:rPr lang="en-US">
              <a:latin typeface="微软雅黑" panose="020B0503020204020204" pitchFamily="34" charset="-122"/>
              <a:ea typeface="微软雅黑" panose="020B0503020204020204" pitchFamily="34" charset="-122"/>
            </a:rPr>
            <a:t>InputSplit</a:t>
          </a:r>
          <a:r>
            <a:rPr lang="zh-CN">
              <a:latin typeface="微软雅黑" panose="020B0503020204020204" pitchFamily="34" charset="-122"/>
              <a:ea typeface="微软雅黑" panose="020B0503020204020204" pitchFamily="34" charset="-122"/>
            </a:rPr>
            <a:t>中的信息来处理</a:t>
          </a:r>
          <a:r>
            <a:rPr lang="en-US">
              <a:latin typeface="微软雅黑" panose="020B0503020204020204" pitchFamily="34" charset="-122"/>
              <a:ea typeface="微软雅黑" panose="020B0503020204020204" pitchFamily="34" charset="-122"/>
            </a:rPr>
            <a:t>InputSplit</a:t>
          </a:r>
          <a:r>
            <a:rPr lang="zh-CN">
              <a:latin typeface="微软雅黑" panose="020B0503020204020204" pitchFamily="34" charset="-122"/>
              <a:ea typeface="微软雅黑" panose="020B0503020204020204" pitchFamily="34" charset="-122"/>
            </a:rPr>
            <a:t>中的具体记录，加载数据并转换为适合</a:t>
          </a:r>
          <a:r>
            <a:rPr lang="en-US">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任务读取的键值对</a:t>
          </a:r>
          <a:r>
            <a:rPr lang="en-US">
              <a:latin typeface="微软雅黑" panose="020B0503020204020204" pitchFamily="34" charset="-122"/>
              <a:ea typeface="微软雅黑" panose="020B0503020204020204" pitchFamily="34" charset="-122"/>
            </a:rPr>
            <a:t>&lt;key, valule&gt;</a:t>
          </a:r>
          <a:r>
            <a:rPr lang="zh-CN">
              <a:latin typeface="微软雅黑" panose="020B0503020204020204" pitchFamily="34" charset="-122"/>
              <a:ea typeface="微软雅黑" panose="020B0503020204020204" pitchFamily="34" charset="-122"/>
            </a:rPr>
            <a:t>，输入给</a:t>
          </a:r>
          <a:r>
            <a:rPr lang="en-US">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任务。</a:t>
          </a:r>
        </a:p>
      </dgm:t>
    </dgm:pt>
    <dgm:pt modelId="{49F16BC3-AF34-4EB1-996A-594CEE2C7DF8}" type="parTrans" cxnId="{095ECD67-2302-4BB5-AA46-BE5896952462}">
      <dgm:prSet/>
      <dgm:spPr/>
      <dgm:t>
        <a:bodyPr/>
        <a:lstStyle/>
        <a:p>
          <a:endParaRPr lang="zh-CN" altLang="en-US">
            <a:latin typeface="微软雅黑" panose="020B0503020204020204" pitchFamily="34" charset="-122"/>
            <a:ea typeface="微软雅黑" panose="020B0503020204020204" pitchFamily="34" charset="-122"/>
          </a:endParaRPr>
        </a:p>
      </dgm:t>
    </dgm:pt>
    <dgm:pt modelId="{74F09842-7921-4CCF-92B5-0C986E82CC8D}" type="sibTrans" cxnId="{095ECD67-2302-4BB5-AA46-BE5896952462}">
      <dgm:prSet/>
      <dgm:spPr/>
      <dgm:t>
        <a:bodyPr/>
        <a:lstStyle/>
        <a:p>
          <a:endParaRPr lang="zh-CN" altLang="en-US">
            <a:latin typeface="微软雅黑" panose="020B0503020204020204" pitchFamily="34" charset="-122"/>
            <a:ea typeface="微软雅黑" panose="020B0503020204020204" pitchFamily="34" charset="-122"/>
          </a:endParaRPr>
        </a:p>
      </dgm:t>
    </dgm:pt>
    <dgm:pt modelId="{A1D50978-828C-4799-A458-9D519A4459A1}">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2</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Map</a:t>
          </a:r>
          <a:endParaRPr lang="zh-CN">
            <a:latin typeface="微软雅黑" panose="020B0503020204020204" pitchFamily="34" charset="-122"/>
            <a:ea typeface="微软雅黑" panose="020B0503020204020204" pitchFamily="34" charset="-122"/>
          </a:endParaRPr>
        </a:p>
      </dgm:t>
    </dgm:pt>
    <dgm:pt modelId="{17D6968A-7393-4E37-97C0-DC59EADAFE7D}" type="parTrans" cxnId="{AD5A4044-EBEA-4528-974E-C140B72E0892}">
      <dgm:prSet/>
      <dgm:spPr/>
      <dgm:t>
        <a:bodyPr/>
        <a:lstStyle/>
        <a:p>
          <a:endParaRPr lang="zh-CN" altLang="en-US">
            <a:latin typeface="微软雅黑" panose="020B0503020204020204" pitchFamily="34" charset="-122"/>
            <a:ea typeface="微软雅黑" panose="020B0503020204020204" pitchFamily="34" charset="-122"/>
          </a:endParaRPr>
        </a:p>
      </dgm:t>
    </dgm:pt>
    <dgm:pt modelId="{95EB1512-E591-4AFF-9C9D-444BB0C02D5A}" type="sibTrans" cxnId="{AD5A4044-EBEA-4528-974E-C140B72E0892}">
      <dgm:prSet/>
      <dgm:spPr/>
      <dgm:t>
        <a:bodyPr/>
        <a:lstStyle/>
        <a:p>
          <a:endParaRPr lang="zh-CN" altLang="en-US">
            <a:latin typeface="微软雅黑" panose="020B0503020204020204" pitchFamily="34" charset="-122"/>
            <a:ea typeface="微软雅黑" panose="020B0503020204020204" pitchFamily="34" charset="-122"/>
          </a:endParaRPr>
        </a:p>
      </dgm:t>
    </dgm:pt>
    <dgm:pt modelId="{F95D5896-5593-4543-A48E-3283407B73B8}">
      <dgm:prSet/>
      <dgm:spPr/>
      <dgm:t>
        <a:bodyPr/>
        <a:lstStyle/>
        <a:p>
          <a:r>
            <a:rPr lang="en-US">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模块会根据用户自定义的映射规则，输出一系列的</a:t>
          </a:r>
          <a:r>
            <a:rPr lang="en-US">
              <a:latin typeface="微软雅黑" panose="020B0503020204020204" pitchFamily="34" charset="-122"/>
              <a:ea typeface="微软雅黑" panose="020B0503020204020204" pitchFamily="34" charset="-122"/>
            </a:rPr>
            <a:t>&lt;key, value&gt;</a:t>
          </a:r>
          <a:r>
            <a:rPr lang="zh-CN">
              <a:latin typeface="微软雅黑" panose="020B0503020204020204" pitchFamily="34" charset="-122"/>
              <a:ea typeface="微软雅黑" panose="020B0503020204020204" pitchFamily="34" charset="-122"/>
            </a:rPr>
            <a:t>作为中间结果。</a:t>
          </a:r>
        </a:p>
      </dgm:t>
    </dgm:pt>
    <dgm:pt modelId="{94453705-86E0-4CAC-9E4F-04843E4DDC25}" type="parTrans" cxnId="{99128DF4-12A3-42C6-A63D-36A707D4394E}">
      <dgm:prSet/>
      <dgm:spPr/>
      <dgm:t>
        <a:bodyPr/>
        <a:lstStyle/>
        <a:p>
          <a:endParaRPr lang="zh-CN" altLang="en-US">
            <a:latin typeface="微软雅黑" panose="020B0503020204020204" pitchFamily="34" charset="-122"/>
            <a:ea typeface="微软雅黑" panose="020B0503020204020204" pitchFamily="34" charset="-122"/>
          </a:endParaRPr>
        </a:p>
      </dgm:t>
    </dgm:pt>
    <dgm:pt modelId="{467D3032-76B3-4EA3-86B9-006CA0FA2085}" type="sibTrans" cxnId="{99128DF4-12A3-42C6-A63D-36A707D4394E}">
      <dgm:prSet/>
      <dgm:spPr/>
      <dgm:t>
        <a:bodyPr/>
        <a:lstStyle/>
        <a:p>
          <a:endParaRPr lang="zh-CN" altLang="en-US">
            <a:latin typeface="微软雅黑" panose="020B0503020204020204" pitchFamily="34" charset="-122"/>
            <a:ea typeface="微软雅黑" panose="020B0503020204020204" pitchFamily="34" charset="-122"/>
          </a:endParaRPr>
        </a:p>
      </dgm:t>
    </dgm:pt>
    <dgm:pt modelId="{3D944DC2-0531-4F42-96E4-70A8F736CE7F}">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3</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Shuffle</a:t>
          </a:r>
          <a:endParaRPr lang="zh-CN">
            <a:latin typeface="微软雅黑" panose="020B0503020204020204" pitchFamily="34" charset="-122"/>
            <a:ea typeface="微软雅黑" panose="020B0503020204020204" pitchFamily="34" charset="-122"/>
          </a:endParaRPr>
        </a:p>
      </dgm:t>
    </dgm:pt>
    <dgm:pt modelId="{800F18DF-2722-413D-B684-E858E5DE791B}" type="parTrans" cxnId="{64E3E509-7AFD-4C7F-ABDA-DBCB77716928}">
      <dgm:prSet/>
      <dgm:spPr/>
      <dgm:t>
        <a:bodyPr/>
        <a:lstStyle/>
        <a:p>
          <a:endParaRPr lang="zh-CN" altLang="en-US">
            <a:latin typeface="微软雅黑" panose="020B0503020204020204" pitchFamily="34" charset="-122"/>
            <a:ea typeface="微软雅黑" panose="020B0503020204020204" pitchFamily="34" charset="-122"/>
          </a:endParaRPr>
        </a:p>
      </dgm:t>
    </dgm:pt>
    <dgm:pt modelId="{47A2837A-8A17-4CD4-8CA3-03CAB0BF9AD0}" type="sibTrans" cxnId="{64E3E509-7AFD-4C7F-ABDA-DBCB77716928}">
      <dgm:prSet/>
      <dgm:spPr/>
      <dgm:t>
        <a:bodyPr/>
        <a:lstStyle/>
        <a:p>
          <a:endParaRPr lang="zh-CN" altLang="en-US">
            <a:latin typeface="微软雅黑" panose="020B0503020204020204" pitchFamily="34" charset="-122"/>
            <a:ea typeface="微软雅黑" panose="020B0503020204020204" pitchFamily="34" charset="-122"/>
          </a:endParaRPr>
        </a:p>
      </dgm:t>
    </dgm:pt>
    <dgm:pt modelId="{EA1606A0-84E6-4775-B03B-F25F3CE35B71}">
      <dgm:prSet/>
      <dgm:spPr/>
      <dgm:t>
        <a:bodyPr/>
        <a:lstStyle/>
        <a:p>
          <a:r>
            <a:rPr lang="zh-CN">
              <a:latin typeface="微软雅黑" panose="020B0503020204020204" pitchFamily="34" charset="-122"/>
              <a:ea typeface="微软雅黑" panose="020B0503020204020204" pitchFamily="34" charset="-122"/>
            </a:rPr>
            <a:t>为了让</a:t>
          </a:r>
          <a:r>
            <a:rPr lang="en-US">
              <a:latin typeface="微软雅黑" panose="020B0503020204020204" pitchFamily="34" charset="-122"/>
              <a:ea typeface="微软雅黑" panose="020B0503020204020204" pitchFamily="34" charset="-122"/>
            </a:rPr>
            <a:t>Reduce</a:t>
          </a:r>
          <a:r>
            <a:rPr lang="zh-CN">
              <a:latin typeface="微软雅黑" panose="020B0503020204020204" pitchFamily="34" charset="-122"/>
              <a:ea typeface="微软雅黑" panose="020B0503020204020204" pitchFamily="34" charset="-122"/>
            </a:rPr>
            <a:t>可以并行处理</a:t>
          </a:r>
          <a:r>
            <a:rPr lang="en-US">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的结果，需要对</a:t>
          </a:r>
          <a:r>
            <a:rPr lang="en-US">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的输出进行一定的排序、分区、合并、归并等操作，得到</a:t>
          </a:r>
          <a:r>
            <a:rPr lang="en-US">
              <a:latin typeface="微软雅黑" panose="020B0503020204020204" pitchFamily="34" charset="-122"/>
              <a:ea typeface="微软雅黑" panose="020B0503020204020204" pitchFamily="34" charset="-122"/>
            </a:rPr>
            <a:t>&lt;key, List(value)&gt;</a:t>
          </a:r>
          <a:r>
            <a:rPr lang="zh-CN">
              <a:latin typeface="微软雅黑" panose="020B0503020204020204" pitchFamily="34" charset="-122"/>
              <a:ea typeface="微软雅黑" panose="020B0503020204020204" pitchFamily="34" charset="-122"/>
            </a:rPr>
            <a:t>形式的中间结果，再交给对应的</a:t>
          </a:r>
          <a:r>
            <a:rPr lang="en-US">
              <a:latin typeface="微软雅黑" panose="020B0503020204020204" pitchFamily="34" charset="-122"/>
              <a:ea typeface="微软雅黑" panose="020B0503020204020204" pitchFamily="34" charset="-122"/>
            </a:rPr>
            <a:t>Reduce</a:t>
          </a:r>
          <a:r>
            <a:rPr lang="zh-CN">
              <a:latin typeface="微软雅黑" panose="020B0503020204020204" pitchFamily="34" charset="-122"/>
              <a:ea typeface="微软雅黑" panose="020B0503020204020204" pitchFamily="34" charset="-122"/>
            </a:rPr>
            <a:t>进行处理，这个过程叫做</a:t>
          </a:r>
          <a:r>
            <a:rPr lang="en-US">
              <a:latin typeface="微软雅黑" panose="020B0503020204020204" pitchFamily="34" charset="-122"/>
              <a:ea typeface="微软雅黑" panose="020B0503020204020204" pitchFamily="34" charset="-122"/>
            </a:rPr>
            <a:t>Shuffle</a:t>
          </a:r>
          <a:r>
            <a:rPr lang="zh-CN">
              <a:latin typeface="微软雅黑" panose="020B0503020204020204" pitchFamily="34" charset="-122"/>
              <a:ea typeface="微软雅黑" panose="020B0503020204020204" pitchFamily="34" charset="-122"/>
            </a:rPr>
            <a:t>。</a:t>
          </a:r>
        </a:p>
      </dgm:t>
    </dgm:pt>
    <dgm:pt modelId="{CD556586-88CF-4DFA-8E27-DAF880B50551}" type="parTrans" cxnId="{35C09299-C0CD-4801-9304-947CB08E62B3}">
      <dgm:prSet/>
      <dgm:spPr/>
      <dgm:t>
        <a:bodyPr/>
        <a:lstStyle/>
        <a:p>
          <a:endParaRPr lang="zh-CN" altLang="en-US">
            <a:latin typeface="微软雅黑" panose="020B0503020204020204" pitchFamily="34" charset="-122"/>
            <a:ea typeface="微软雅黑" panose="020B0503020204020204" pitchFamily="34" charset="-122"/>
          </a:endParaRPr>
        </a:p>
      </dgm:t>
    </dgm:pt>
    <dgm:pt modelId="{75214E70-C4BE-456E-B9A2-B21852E3FE95}" type="sibTrans" cxnId="{35C09299-C0CD-4801-9304-947CB08E62B3}">
      <dgm:prSet/>
      <dgm:spPr/>
      <dgm:t>
        <a:bodyPr/>
        <a:lstStyle/>
        <a:p>
          <a:endParaRPr lang="zh-CN" altLang="en-US">
            <a:latin typeface="微软雅黑" panose="020B0503020204020204" pitchFamily="34" charset="-122"/>
            <a:ea typeface="微软雅黑" panose="020B0503020204020204" pitchFamily="34" charset="-122"/>
          </a:endParaRPr>
        </a:p>
      </dgm:t>
    </dgm:pt>
    <dgm:pt modelId="{5E4AD040-532B-43FB-99CF-C0F0039F5C49}">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4</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Reduce</a:t>
          </a:r>
          <a:endParaRPr lang="zh-CN">
            <a:latin typeface="微软雅黑" panose="020B0503020204020204" pitchFamily="34" charset="-122"/>
            <a:ea typeface="微软雅黑" panose="020B0503020204020204" pitchFamily="34" charset="-122"/>
          </a:endParaRPr>
        </a:p>
      </dgm:t>
    </dgm:pt>
    <dgm:pt modelId="{1783B079-2109-4C0A-AD96-035997E48016}" type="parTrans" cxnId="{B1F832F7-2CED-4991-9DDE-966B3564EDA4}">
      <dgm:prSet/>
      <dgm:spPr/>
      <dgm:t>
        <a:bodyPr/>
        <a:lstStyle/>
        <a:p>
          <a:endParaRPr lang="zh-CN" altLang="en-US">
            <a:latin typeface="微软雅黑" panose="020B0503020204020204" pitchFamily="34" charset="-122"/>
            <a:ea typeface="微软雅黑" panose="020B0503020204020204" pitchFamily="34" charset="-122"/>
          </a:endParaRPr>
        </a:p>
      </dgm:t>
    </dgm:pt>
    <dgm:pt modelId="{8F7E06C9-EB6A-48C6-BE3A-006B72F83696}" type="sibTrans" cxnId="{B1F832F7-2CED-4991-9DDE-966B3564EDA4}">
      <dgm:prSet/>
      <dgm:spPr/>
      <dgm:t>
        <a:bodyPr/>
        <a:lstStyle/>
        <a:p>
          <a:endParaRPr lang="zh-CN" altLang="en-US">
            <a:latin typeface="微软雅黑" panose="020B0503020204020204" pitchFamily="34" charset="-122"/>
            <a:ea typeface="微软雅黑" panose="020B0503020204020204" pitchFamily="34" charset="-122"/>
          </a:endParaRPr>
        </a:p>
      </dgm:t>
    </dgm:pt>
    <dgm:pt modelId="{BB7575D4-AA03-40DF-A46A-88F4D3DA5F1A}">
      <dgm:prSet/>
      <dgm:spPr/>
      <dgm:t>
        <a:bodyPr/>
        <a:lstStyle/>
        <a:p>
          <a:r>
            <a:rPr lang="en-US">
              <a:latin typeface="微软雅黑" panose="020B0503020204020204" pitchFamily="34" charset="-122"/>
              <a:ea typeface="微软雅黑" panose="020B0503020204020204" pitchFamily="34" charset="-122"/>
            </a:rPr>
            <a:t>Reduce</a:t>
          </a:r>
          <a:r>
            <a:rPr lang="zh-CN">
              <a:latin typeface="微软雅黑" panose="020B0503020204020204" pitchFamily="34" charset="-122"/>
              <a:ea typeface="微软雅黑" panose="020B0503020204020204" pitchFamily="34" charset="-122"/>
            </a:rPr>
            <a:t>以一系列的</a:t>
          </a:r>
          <a:r>
            <a:rPr lang="en-US">
              <a:latin typeface="微软雅黑" panose="020B0503020204020204" pitchFamily="34" charset="-122"/>
              <a:ea typeface="微软雅黑" panose="020B0503020204020204" pitchFamily="34" charset="-122"/>
            </a:rPr>
            <a:t>&lt;key, List(value)&gt;</a:t>
          </a:r>
          <a:r>
            <a:rPr lang="zh-CN">
              <a:latin typeface="微软雅黑" panose="020B0503020204020204" pitchFamily="34" charset="-122"/>
              <a:ea typeface="微软雅黑" panose="020B0503020204020204" pitchFamily="34" charset="-122"/>
            </a:rPr>
            <a:t>中间结果作为输入，执行用户定义的逻辑，输出</a:t>
          </a:r>
          <a:r>
            <a:rPr lang="en-US">
              <a:latin typeface="微软雅黑" panose="020B0503020204020204" pitchFamily="34" charset="-122"/>
              <a:ea typeface="微软雅黑" panose="020B0503020204020204" pitchFamily="34" charset="-122"/>
            </a:rPr>
            <a:t>&lt;key, valule&gt;</a:t>
          </a:r>
          <a:r>
            <a:rPr lang="zh-CN">
              <a:latin typeface="微软雅黑" panose="020B0503020204020204" pitchFamily="34" charset="-122"/>
              <a:ea typeface="微软雅黑" panose="020B0503020204020204" pitchFamily="34" charset="-122"/>
            </a:rPr>
            <a:t>形式的结果给</a:t>
          </a:r>
          <a:r>
            <a:rPr lang="en-US">
              <a:latin typeface="微软雅黑" panose="020B0503020204020204" pitchFamily="34" charset="-122"/>
              <a:ea typeface="微软雅黑" panose="020B0503020204020204" pitchFamily="34" charset="-122"/>
            </a:rPr>
            <a:t>OutputFormat</a:t>
          </a:r>
          <a:r>
            <a:rPr lang="zh-CN">
              <a:latin typeface="微软雅黑" panose="020B0503020204020204" pitchFamily="34" charset="-122"/>
              <a:ea typeface="微软雅黑" panose="020B0503020204020204" pitchFamily="34" charset="-122"/>
            </a:rPr>
            <a:t>。</a:t>
          </a:r>
        </a:p>
      </dgm:t>
    </dgm:pt>
    <dgm:pt modelId="{7D91BFCD-6D3B-4B92-BA02-FB045F26EFA9}" type="parTrans" cxnId="{52731721-C572-407A-BA8D-1100F47315D9}">
      <dgm:prSet/>
      <dgm:spPr/>
      <dgm:t>
        <a:bodyPr/>
        <a:lstStyle/>
        <a:p>
          <a:endParaRPr lang="zh-CN" altLang="en-US">
            <a:latin typeface="微软雅黑" panose="020B0503020204020204" pitchFamily="34" charset="-122"/>
            <a:ea typeface="微软雅黑" panose="020B0503020204020204" pitchFamily="34" charset="-122"/>
          </a:endParaRPr>
        </a:p>
      </dgm:t>
    </dgm:pt>
    <dgm:pt modelId="{FCC1A878-E757-40D4-9060-FFED9BB52222}" type="sibTrans" cxnId="{52731721-C572-407A-BA8D-1100F47315D9}">
      <dgm:prSet/>
      <dgm:spPr/>
      <dgm:t>
        <a:bodyPr/>
        <a:lstStyle/>
        <a:p>
          <a:endParaRPr lang="zh-CN" altLang="en-US">
            <a:latin typeface="微软雅黑" panose="020B0503020204020204" pitchFamily="34" charset="-122"/>
            <a:ea typeface="微软雅黑" panose="020B0503020204020204" pitchFamily="34" charset="-122"/>
          </a:endParaRPr>
        </a:p>
      </dgm:t>
    </dgm:pt>
    <dgm:pt modelId="{57C015D8-B627-426A-8B85-A4E4F02F2C99}">
      <dgm:prSet/>
      <dgm:spPr/>
      <dgm:t>
        <a:bodyPr/>
        <a:lstStyle/>
        <a:p>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5</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OutputFormat</a:t>
          </a:r>
          <a:endParaRPr lang="zh-CN">
            <a:latin typeface="微软雅黑" panose="020B0503020204020204" pitchFamily="34" charset="-122"/>
            <a:ea typeface="微软雅黑" panose="020B0503020204020204" pitchFamily="34" charset="-122"/>
          </a:endParaRPr>
        </a:p>
      </dgm:t>
    </dgm:pt>
    <dgm:pt modelId="{3F1BC1C8-FC59-4827-9498-E9BEA54F2D03}" type="parTrans" cxnId="{C803CA0B-918C-467E-93E2-328979BAA05D}">
      <dgm:prSet/>
      <dgm:spPr/>
      <dgm:t>
        <a:bodyPr/>
        <a:lstStyle/>
        <a:p>
          <a:endParaRPr lang="zh-CN" altLang="en-US">
            <a:latin typeface="微软雅黑" panose="020B0503020204020204" pitchFamily="34" charset="-122"/>
            <a:ea typeface="微软雅黑" panose="020B0503020204020204" pitchFamily="34" charset="-122"/>
          </a:endParaRPr>
        </a:p>
      </dgm:t>
    </dgm:pt>
    <dgm:pt modelId="{587805A3-A1B1-4B63-AB9E-2992422323B2}" type="sibTrans" cxnId="{C803CA0B-918C-467E-93E2-328979BAA05D}">
      <dgm:prSet/>
      <dgm:spPr/>
      <dgm:t>
        <a:bodyPr/>
        <a:lstStyle/>
        <a:p>
          <a:endParaRPr lang="zh-CN" altLang="en-US">
            <a:latin typeface="微软雅黑" panose="020B0503020204020204" pitchFamily="34" charset="-122"/>
            <a:ea typeface="微软雅黑" panose="020B0503020204020204" pitchFamily="34" charset="-122"/>
          </a:endParaRPr>
        </a:p>
      </dgm:t>
    </dgm:pt>
    <dgm:pt modelId="{2A0B8291-2B02-4310-94A2-A24A5251E354}">
      <dgm:prSet/>
      <dgm:spPr/>
      <dgm:t>
        <a:bodyPr/>
        <a:lstStyle/>
        <a:p>
          <a:r>
            <a:rPr lang="en-US">
              <a:latin typeface="微软雅黑" panose="020B0503020204020204" pitchFamily="34" charset="-122"/>
              <a:ea typeface="微软雅黑" panose="020B0503020204020204" pitchFamily="34" charset="-122"/>
            </a:rPr>
            <a:t>OutputFormat</a:t>
          </a:r>
          <a:r>
            <a:rPr lang="zh-CN">
              <a:latin typeface="微软雅黑" panose="020B0503020204020204" pitchFamily="34" charset="-122"/>
              <a:ea typeface="微软雅黑" panose="020B0503020204020204" pitchFamily="34" charset="-122"/>
            </a:rPr>
            <a:t>模块会验证输出目录是否已经存在以及输出结果类型是否符合配置文件中的配置类型，如果都满足，就输出</a:t>
          </a:r>
          <a:r>
            <a:rPr lang="en-US">
              <a:latin typeface="微软雅黑" panose="020B0503020204020204" pitchFamily="34" charset="-122"/>
              <a:ea typeface="微软雅黑" panose="020B0503020204020204" pitchFamily="34" charset="-122"/>
            </a:rPr>
            <a:t>Reduce</a:t>
          </a:r>
          <a:r>
            <a:rPr lang="zh-CN">
              <a:latin typeface="微软雅黑" panose="020B0503020204020204" pitchFamily="34" charset="-122"/>
              <a:ea typeface="微软雅黑" panose="020B0503020204020204" pitchFamily="34" charset="-122"/>
            </a:rPr>
            <a:t>的结果到分布式文件系统。</a:t>
          </a:r>
        </a:p>
      </dgm:t>
    </dgm:pt>
    <dgm:pt modelId="{6CC66913-F038-4033-96A9-3CE740135793}" type="parTrans" cxnId="{4DC6865F-D709-4A12-9ED5-B4E6C2494AE0}">
      <dgm:prSet/>
      <dgm:spPr/>
      <dgm:t>
        <a:bodyPr/>
        <a:lstStyle/>
        <a:p>
          <a:endParaRPr lang="zh-CN" altLang="en-US">
            <a:latin typeface="微软雅黑" panose="020B0503020204020204" pitchFamily="34" charset="-122"/>
            <a:ea typeface="微软雅黑" panose="020B0503020204020204" pitchFamily="34" charset="-122"/>
          </a:endParaRPr>
        </a:p>
      </dgm:t>
    </dgm:pt>
    <dgm:pt modelId="{E3E9C462-DFFF-4C68-96C1-FDAFD582688B}" type="sibTrans" cxnId="{4DC6865F-D709-4A12-9ED5-B4E6C2494AE0}">
      <dgm:prSet/>
      <dgm:spPr/>
      <dgm:t>
        <a:bodyPr/>
        <a:lstStyle/>
        <a:p>
          <a:endParaRPr lang="zh-CN" altLang="en-US">
            <a:latin typeface="微软雅黑" panose="020B0503020204020204" pitchFamily="34" charset="-122"/>
            <a:ea typeface="微软雅黑" panose="020B0503020204020204" pitchFamily="34" charset="-122"/>
          </a:endParaRPr>
        </a:p>
      </dgm:t>
    </dgm:pt>
    <dgm:pt modelId="{D31FE2BD-BD33-4941-BBF4-5ED229998CCB}" type="pres">
      <dgm:prSet presAssocID="{549051EB-CF57-4DD3-9243-EF6227AF41EF}" presName="linear" presStyleCnt="0">
        <dgm:presLayoutVars>
          <dgm:animLvl val="lvl"/>
          <dgm:resizeHandles val="exact"/>
        </dgm:presLayoutVars>
      </dgm:prSet>
      <dgm:spPr/>
    </dgm:pt>
    <dgm:pt modelId="{39B59333-EBDD-4354-8B37-336351BB6EC2}" type="pres">
      <dgm:prSet presAssocID="{CA749185-468F-4614-BB8C-2FCB75AE48E9}" presName="parentText" presStyleLbl="node1" presStyleIdx="0" presStyleCnt="5">
        <dgm:presLayoutVars>
          <dgm:chMax val="0"/>
          <dgm:bulletEnabled val="1"/>
        </dgm:presLayoutVars>
      </dgm:prSet>
      <dgm:spPr/>
    </dgm:pt>
    <dgm:pt modelId="{1F531E7E-E076-440D-A982-B868A36BD823}" type="pres">
      <dgm:prSet presAssocID="{CA749185-468F-4614-BB8C-2FCB75AE48E9}" presName="childText" presStyleLbl="revTx" presStyleIdx="0" presStyleCnt="5">
        <dgm:presLayoutVars>
          <dgm:bulletEnabled val="1"/>
        </dgm:presLayoutVars>
      </dgm:prSet>
      <dgm:spPr/>
    </dgm:pt>
    <dgm:pt modelId="{DC83BB44-72A0-4E2C-BEBB-407E16599BED}" type="pres">
      <dgm:prSet presAssocID="{A1D50978-828C-4799-A458-9D519A4459A1}" presName="parentText" presStyleLbl="node1" presStyleIdx="1" presStyleCnt="5">
        <dgm:presLayoutVars>
          <dgm:chMax val="0"/>
          <dgm:bulletEnabled val="1"/>
        </dgm:presLayoutVars>
      </dgm:prSet>
      <dgm:spPr/>
    </dgm:pt>
    <dgm:pt modelId="{E8F4BBF2-BB2A-40F7-89FB-33958FCB129B}" type="pres">
      <dgm:prSet presAssocID="{A1D50978-828C-4799-A458-9D519A4459A1}" presName="childText" presStyleLbl="revTx" presStyleIdx="1" presStyleCnt="5">
        <dgm:presLayoutVars>
          <dgm:bulletEnabled val="1"/>
        </dgm:presLayoutVars>
      </dgm:prSet>
      <dgm:spPr/>
    </dgm:pt>
    <dgm:pt modelId="{5059B0CE-F438-49B2-AF46-D0C65730A2F8}" type="pres">
      <dgm:prSet presAssocID="{3D944DC2-0531-4F42-96E4-70A8F736CE7F}" presName="parentText" presStyleLbl="node1" presStyleIdx="2" presStyleCnt="5">
        <dgm:presLayoutVars>
          <dgm:chMax val="0"/>
          <dgm:bulletEnabled val="1"/>
        </dgm:presLayoutVars>
      </dgm:prSet>
      <dgm:spPr/>
    </dgm:pt>
    <dgm:pt modelId="{CA33F08C-18F6-466D-BF7C-448ABBFE77FB}" type="pres">
      <dgm:prSet presAssocID="{3D944DC2-0531-4F42-96E4-70A8F736CE7F}" presName="childText" presStyleLbl="revTx" presStyleIdx="2" presStyleCnt="5">
        <dgm:presLayoutVars>
          <dgm:bulletEnabled val="1"/>
        </dgm:presLayoutVars>
      </dgm:prSet>
      <dgm:spPr/>
    </dgm:pt>
    <dgm:pt modelId="{FC81DEA7-E579-4716-AE6F-13F4EC0ED885}" type="pres">
      <dgm:prSet presAssocID="{5E4AD040-532B-43FB-99CF-C0F0039F5C49}" presName="parentText" presStyleLbl="node1" presStyleIdx="3" presStyleCnt="5">
        <dgm:presLayoutVars>
          <dgm:chMax val="0"/>
          <dgm:bulletEnabled val="1"/>
        </dgm:presLayoutVars>
      </dgm:prSet>
      <dgm:spPr/>
    </dgm:pt>
    <dgm:pt modelId="{70D232B8-1D49-494B-81B5-905EF48634BF}" type="pres">
      <dgm:prSet presAssocID="{5E4AD040-532B-43FB-99CF-C0F0039F5C49}" presName="childText" presStyleLbl="revTx" presStyleIdx="3" presStyleCnt="5">
        <dgm:presLayoutVars>
          <dgm:bulletEnabled val="1"/>
        </dgm:presLayoutVars>
      </dgm:prSet>
      <dgm:spPr/>
    </dgm:pt>
    <dgm:pt modelId="{A94B28C3-8A63-475F-A21C-9A4816C85DE4}" type="pres">
      <dgm:prSet presAssocID="{57C015D8-B627-426A-8B85-A4E4F02F2C99}" presName="parentText" presStyleLbl="node1" presStyleIdx="4" presStyleCnt="5">
        <dgm:presLayoutVars>
          <dgm:chMax val="0"/>
          <dgm:bulletEnabled val="1"/>
        </dgm:presLayoutVars>
      </dgm:prSet>
      <dgm:spPr/>
    </dgm:pt>
    <dgm:pt modelId="{CA1BA057-BAD6-4968-91E1-FE14D416AA89}" type="pres">
      <dgm:prSet presAssocID="{57C015D8-B627-426A-8B85-A4E4F02F2C99}" presName="childText" presStyleLbl="revTx" presStyleIdx="4" presStyleCnt="5">
        <dgm:presLayoutVars>
          <dgm:bulletEnabled val="1"/>
        </dgm:presLayoutVars>
      </dgm:prSet>
      <dgm:spPr/>
    </dgm:pt>
  </dgm:ptLst>
  <dgm:cxnLst>
    <dgm:cxn modelId="{4C99B406-16CE-4421-85FC-56A6D85E190C}" type="presOf" srcId="{F95D5896-5593-4543-A48E-3283407B73B8}" destId="{E8F4BBF2-BB2A-40F7-89FB-33958FCB129B}" srcOrd="0" destOrd="0" presId="urn:microsoft.com/office/officeart/2005/8/layout/vList2"/>
    <dgm:cxn modelId="{64E3E509-7AFD-4C7F-ABDA-DBCB77716928}" srcId="{549051EB-CF57-4DD3-9243-EF6227AF41EF}" destId="{3D944DC2-0531-4F42-96E4-70A8F736CE7F}" srcOrd="2" destOrd="0" parTransId="{800F18DF-2722-413D-B684-E858E5DE791B}" sibTransId="{47A2837A-8A17-4CD4-8CA3-03CAB0BF9AD0}"/>
    <dgm:cxn modelId="{C803CA0B-918C-467E-93E2-328979BAA05D}" srcId="{549051EB-CF57-4DD3-9243-EF6227AF41EF}" destId="{57C015D8-B627-426A-8B85-A4E4F02F2C99}" srcOrd="4" destOrd="0" parTransId="{3F1BC1C8-FC59-4827-9498-E9BEA54F2D03}" sibTransId="{587805A3-A1B1-4B63-AB9E-2992422323B2}"/>
    <dgm:cxn modelId="{28E3A50F-6601-49C1-97AD-C393125AA27D}" srcId="{549051EB-CF57-4DD3-9243-EF6227AF41EF}" destId="{CA749185-468F-4614-BB8C-2FCB75AE48E9}" srcOrd="0" destOrd="0" parTransId="{A5D3AFDD-37CF-4B1C-BBB9-D800F0A7180E}" sibTransId="{37AB4564-F6AA-47C9-A5F3-076D74F3570E}"/>
    <dgm:cxn modelId="{52731721-C572-407A-BA8D-1100F47315D9}" srcId="{5E4AD040-532B-43FB-99CF-C0F0039F5C49}" destId="{BB7575D4-AA03-40DF-A46A-88F4D3DA5F1A}" srcOrd="0" destOrd="0" parTransId="{7D91BFCD-6D3B-4B92-BA02-FB045F26EFA9}" sibTransId="{FCC1A878-E757-40D4-9060-FFED9BB52222}"/>
    <dgm:cxn modelId="{0D3D5822-63EA-4A1D-B8BB-6CF71CFECFA4}" type="presOf" srcId="{46C172EE-38A5-4F0A-950D-A5DA1F3C2694}" destId="{1F531E7E-E076-440D-A982-B868A36BD823}" srcOrd="0" destOrd="0" presId="urn:microsoft.com/office/officeart/2005/8/layout/vList2"/>
    <dgm:cxn modelId="{5FBEDE24-8CB5-4E57-A75F-6E75DFEF7142}" type="presOf" srcId="{2A0B8291-2B02-4310-94A2-A24A5251E354}" destId="{CA1BA057-BAD6-4968-91E1-FE14D416AA89}" srcOrd="0" destOrd="0" presId="urn:microsoft.com/office/officeart/2005/8/layout/vList2"/>
    <dgm:cxn modelId="{4DC6865F-D709-4A12-9ED5-B4E6C2494AE0}" srcId="{57C015D8-B627-426A-8B85-A4E4F02F2C99}" destId="{2A0B8291-2B02-4310-94A2-A24A5251E354}" srcOrd="0" destOrd="0" parTransId="{6CC66913-F038-4033-96A9-3CE740135793}" sibTransId="{E3E9C462-DFFF-4C68-96C1-FDAFD582688B}"/>
    <dgm:cxn modelId="{AD5A4044-EBEA-4528-974E-C140B72E0892}" srcId="{549051EB-CF57-4DD3-9243-EF6227AF41EF}" destId="{A1D50978-828C-4799-A458-9D519A4459A1}" srcOrd="1" destOrd="0" parTransId="{17D6968A-7393-4E37-97C0-DC59EADAFE7D}" sibTransId="{95EB1512-E591-4AFF-9C9D-444BB0C02D5A}"/>
    <dgm:cxn modelId="{C4503B47-F31F-4286-AB9A-C6785F6B9008}" type="presOf" srcId="{57C015D8-B627-426A-8B85-A4E4F02F2C99}" destId="{A94B28C3-8A63-475F-A21C-9A4816C85DE4}" srcOrd="0" destOrd="0" presId="urn:microsoft.com/office/officeart/2005/8/layout/vList2"/>
    <dgm:cxn modelId="{095ECD67-2302-4BB5-AA46-BE5896952462}" srcId="{CA749185-468F-4614-BB8C-2FCB75AE48E9}" destId="{46C172EE-38A5-4F0A-950D-A5DA1F3C2694}" srcOrd="0" destOrd="0" parTransId="{49F16BC3-AF34-4EB1-996A-594CEE2C7DF8}" sibTransId="{74F09842-7921-4CCF-92B5-0C986E82CC8D}"/>
    <dgm:cxn modelId="{67D41971-1BC8-47C3-A4DB-DED083F4ED4F}" type="presOf" srcId="{5E4AD040-532B-43FB-99CF-C0F0039F5C49}" destId="{FC81DEA7-E579-4716-AE6F-13F4EC0ED885}" srcOrd="0" destOrd="0" presId="urn:microsoft.com/office/officeart/2005/8/layout/vList2"/>
    <dgm:cxn modelId="{35C09299-C0CD-4801-9304-947CB08E62B3}" srcId="{3D944DC2-0531-4F42-96E4-70A8F736CE7F}" destId="{EA1606A0-84E6-4775-B03B-F25F3CE35B71}" srcOrd="0" destOrd="0" parTransId="{CD556586-88CF-4DFA-8E27-DAF880B50551}" sibTransId="{75214E70-C4BE-456E-B9A2-B21852E3FE95}"/>
    <dgm:cxn modelId="{0D28F29B-6B05-41B1-B537-703953CCB39F}" type="presOf" srcId="{CA749185-468F-4614-BB8C-2FCB75AE48E9}" destId="{39B59333-EBDD-4354-8B37-336351BB6EC2}" srcOrd="0" destOrd="0" presId="urn:microsoft.com/office/officeart/2005/8/layout/vList2"/>
    <dgm:cxn modelId="{AD9CEDAB-47A5-4062-8CB9-A81A1B5E81F3}" type="presOf" srcId="{EA1606A0-84E6-4775-B03B-F25F3CE35B71}" destId="{CA33F08C-18F6-466D-BF7C-448ABBFE77FB}" srcOrd="0" destOrd="0" presId="urn:microsoft.com/office/officeart/2005/8/layout/vList2"/>
    <dgm:cxn modelId="{18D35DC2-C030-43CD-A7A7-1FE0586367C1}" type="presOf" srcId="{3D944DC2-0531-4F42-96E4-70A8F736CE7F}" destId="{5059B0CE-F438-49B2-AF46-D0C65730A2F8}" srcOrd="0" destOrd="0" presId="urn:microsoft.com/office/officeart/2005/8/layout/vList2"/>
    <dgm:cxn modelId="{B78DE2D0-3E10-4FC6-AF3F-39AC43FCC1CC}" type="presOf" srcId="{BB7575D4-AA03-40DF-A46A-88F4D3DA5F1A}" destId="{70D232B8-1D49-494B-81B5-905EF48634BF}" srcOrd="0" destOrd="0" presId="urn:microsoft.com/office/officeart/2005/8/layout/vList2"/>
    <dgm:cxn modelId="{E8BD24D4-4A15-42C9-B6E7-CA414808A695}" type="presOf" srcId="{549051EB-CF57-4DD3-9243-EF6227AF41EF}" destId="{D31FE2BD-BD33-4941-BBF4-5ED229998CCB}" srcOrd="0" destOrd="0" presId="urn:microsoft.com/office/officeart/2005/8/layout/vList2"/>
    <dgm:cxn modelId="{DBC043F2-034B-445B-BD96-B383DD682B45}" type="presOf" srcId="{A1D50978-828C-4799-A458-9D519A4459A1}" destId="{DC83BB44-72A0-4E2C-BEBB-407E16599BED}" srcOrd="0" destOrd="0" presId="urn:microsoft.com/office/officeart/2005/8/layout/vList2"/>
    <dgm:cxn modelId="{99128DF4-12A3-42C6-A63D-36A707D4394E}" srcId="{A1D50978-828C-4799-A458-9D519A4459A1}" destId="{F95D5896-5593-4543-A48E-3283407B73B8}" srcOrd="0" destOrd="0" parTransId="{94453705-86E0-4CAC-9E4F-04843E4DDC25}" sibTransId="{467D3032-76B3-4EA3-86B9-006CA0FA2085}"/>
    <dgm:cxn modelId="{B1F832F7-2CED-4991-9DDE-966B3564EDA4}" srcId="{549051EB-CF57-4DD3-9243-EF6227AF41EF}" destId="{5E4AD040-532B-43FB-99CF-C0F0039F5C49}" srcOrd="3" destOrd="0" parTransId="{1783B079-2109-4C0A-AD96-035997E48016}" sibTransId="{8F7E06C9-EB6A-48C6-BE3A-006B72F83696}"/>
    <dgm:cxn modelId="{47FF401C-F035-4867-82B9-7C29D069C597}" type="presParOf" srcId="{D31FE2BD-BD33-4941-BBF4-5ED229998CCB}" destId="{39B59333-EBDD-4354-8B37-336351BB6EC2}" srcOrd="0" destOrd="0" presId="urn:microsoft.com/office/officeart/2005/8/layout/vList2"/>
    <dgm:cxn modelId="{5C643A79-94C9-461C-A719-14B75E682B2F}" type="presParOf" srcId="{D31FE2BD-BD33-4941-BBF4-5ED229998CCB}" destId="{1F531E7E-E076-440D-A982-B868A36BD823}" srcOrd="1" destOrd="0" presId="urn:microsoft.com/office/officeart/2005/8/layout/vList2"/>
    <dgm:cxn modelId="{D455C6AE-22DC-44F4-9A6B-D9390E4241A1}" type="presParOf" srcId="{D31FE2BD-BD33-4941-BBF4-5ED229998CCB}" destId="{DC83BB44-72A0-4E2C-BEBB-407E16599BED}" srcOrd="2" destOrd="0" presId="urn:microsoft.com/office/officeart/2005/8/layout/vList2"/>
    <dgm:cxn modelId="{19E754EC-D11D-40F2-8B8D-0825387FD1A5}" type="presParOf" srcId="{D31FE2BD-BD33-4941-BBF4-5ED229998CCB}" destId="{E8F4BBF2-BB2A-40F7-89FB-33958FCB129B}" srcOrd="3" destOrd="0" presId="urn:microsoft.com/office/officeart/2005/8/layout/vList2"/>
    <dgm:cxn modelId="{8CE06245-BEBB-4308-8A57-A947FD7C268A}" type="presParOf" srcId="{D31FE2BD-BD33-4941-BBF4-5ED229998CCB}" destId="{5059B0CE-F438-49B2-AF46-D0C65730A2F8}" srcOrd="4" destOrd="0" presId="urn:microsoft.com/office/officeart/2005/8/layout/vList2"/>
    <dgm:cxn modelId="{04CB2133-1332-4A91-83DF-115664F41221}" type="presParOf" srcId="{D31FE2BD-BD33-4941-BBF4-5ED229998CCB}" destId="{CA33F08C-18F6-466D-BF7C-448ABBFE77FB}" srcOrd="5" destOrd="0" presId="urn:microsoft.com/office/officeart/2005/8/layout/vList2"/>
    <dgm:cxn modelId="{AECAF488-E171-43F9-8ABF-852193806679}" type="presParOf" srcId="{D31FE2BD-BD33-4941-BBF4-5ED229998CCB}" destId="{FC81DEA7-E579-4716-AE6F-13F4EC0ED885}" srcOrd="6" destOrd="0" presId="urn:microsoft.com/office/officeart/2005/8/layout/vList2"/>
    <dgm:cxn modelId="{7DAC7601-ADE9-48EC-A2F8-5E1F206C5241}" type="presParOf" srcId="{D31FE2BD-BD33-4941-BBF4-5ED229998CCB}" destId="{70D232B8-1D49-494B-81B5-905EF48634BF}" srcOrd="7" destOrd="0" presId="urn:microsoft.com/office/officeart/2005/8/layout/vList2"/>
    <dgm:cxn modelId="{F73FAFAE-F726-449A-92C8-E5D3AEA2F27B}" type="presParOf" srcId="{D31FE2BD-BD33-4941-BBF4-5ED229998CCB}" destId="{A94B28C3-8A63-475F-A21C-9A4816C85DE4}" srcOrd="8" destOrd="0" presId="urn:microsoft.com/office/officeart/2005/8/layout/vList2"/>
    <dgm:cxn modelId="{6086AA91-5EF6-4395-B938-CDE8F2B721FB}" type="presParOf" srcId="{D31FE2BD-BD33-4941-BBF4-5ED229998CCB}" destId="{CA1BA057-BAD6-4968-91E1-FE14D416AA89}"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0DD97-18C7-42E4-91A5-2D23B98028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5D61EE4-7FBD-4F40-A3EC-A73619FA2B05}">
      <dgm:prSet phldrT="[文本]" custT="1"/>
      <dgm:spPr/>
      <dgm:t>
        <a:bodyPr/>
        <a:lstStyle/>
        <a:p>
          <a:r>
            <a:rPr lang="en-US" altLang="zh-CN" sz="2400" dirty="0">
              <a:latin typeface="微软雅黑" panose="020B0503020204020204" pitchFamily="34" charset="-122"/>
              <a:ea typeface="微软雅黑" panose="020B0503020204020204" pitchFamily="34" charset="-122"/>
            </a:rPr>
            <a:t>1. MapReduce Web UI</a:t>
          </a:r>
          <a:endParaRPr lang="zh-CN" altLang="en-US" sz="2400" dirty="0">
            <a:latin typeface="微软雅黑" panose="020B0503020204020204" pitchFamily="34" charset="-122"/>
            <a:ea typeface="微软雅黑" panose="020B0503020204020204" pitchFamily="34" charset="-122"/>
          </a:endParaRPr>
        </a:p>
      </dgm:t>
    </dgm:pt>
    <dgm:pt modelId="{D295A4AB-7305-4936-AB32-F31FBAE575A0}" type="par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527168-F592-4431-BE64-A67D109B98E6}" type="sib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99690BE-2D76-43E1-8EE7-0797D875880F}">
      <dgm:prSet phldrT="[文本]" custT="1"/>
      <dgm:spPr/>
      <dgm:t>
        <a:bodyPr/>
        <a:lstStyle/>
        <a:p>
          <a:r>
            <a:rPr lang="en-US" altLang="zh-CN" sz="2400" dirty="0">
              <a:latin typeface="微软雅黑" panose="020B0503020204020204" pitchFamily="34" charset="-122"/>
              <a:ea typeface="微软雅黑" panose="020B0503020204020204" pitchFamily="34" charset="-122"/>
            </a:rPr>
            <a:t>2. MapReduce Shell</a:t>
          </a:r>
          <a:endParaRPr lang="zh-CN" altLang="en-US" sz="2400" dirty="0">
            <a:latin typeface="微软雅黑" panose="020B0503020204020204" pitchFamily="34" charset="-122"/>
            <a:ea typeface="微软雅黑" panose="020B0503020204020204" pitchFamily="34" charset="-122"/>
          </a:endParaRPr>
        </a:p>
      </dgm:t>
    </dgm:pt>
    <dgm:pt modelId="{52BFCE36-FEEB-4B21-BBA4-2CD527475D9B}" type="par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E153059-F3E5-4DD2-8DDA-7F71B5BB5B32}" type="sib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8BF98DF-84DF-45EB-8F81-9AB125857CF4}">
      <dgm:prSet phldrT="[文本]" custT="1"/>
      <dgm:spPr/>
      <dgm:t>
        <a:bodyPr/>
        <a:lstStyle/>
        <a:p>
          <a:r>
            <a:rPr lang="en-US" altLang="zh-CN" sz="2400" dirty="0">
              <a:latin typeface="微软雅黑" panose="020B0503020204020204" pitchFamily="34" charset="-122"/>
              <a:ea typeface="微软雅黑" panose="020B0503020204020204" pitchFamily="34" charset="-122"/>
            </a:rPr>
            <a:t>3. MapReduce Java API</a:t>
          </a:r>
          <a:endParaRPr lang="zh-CN" altLang="en-US" sz="2400" dirty="0">
            <a:latin typeface="微软雅黑" panose="020B0503020204020204" pitchFamily="34" charset="-122"/>
            <a:ea typeface="微软雅黑" panose="020B0503020204020204" pitchFamily="34" charset="-122"/>
          </a:endParaRPr>
        </a:p>
      </dgm:t>
    </dgm:pt>
    <dgm:pt modelId="{99DC1183-51AD-4704-8C6B-DD20345DA551}" type="par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0D27F2E-C659-4F23-83C0-BD83044CFB4C}" type="sib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C2182E1-C8DB-4B0E-BB07-095CF127B1FE}" type="pres">
      <dgm:prSet presAssocID="{B5E0DD97-18C7-42E4-91A5-2D23B9802893}" presName="linear" presStyleCnt="0">
        <dgm:presLayoutVars>
          <dgm:dir/>
          <dgm:animLvl val="lvl"/>
          <dgm:resizeHandles val="exact"/>
        </dgm:presLayoutVars>
      </dgm:prSet>
      <dgm:spPr/>
    </dgm:pt>
    <dgm:pt modelId="{2BAEC7BC-C024-4F11-AADD-8F97ED7EF138}" type="pres">
      <dgm:prSet presAssocID="{85D61EE4-7FBD-4F40-A3EC-A73619FA2B05}" presName="parentLin" presStyleCnt="0"/>
      <dgm:spPr/>
    </dgm:pt>
    <dgm:pt modelId="{4C1CA3B6-E9C0-437A-8CF9-B102E04CCA8F}" type="pres">
      <dgm:prSet presAssocID="{85D61EE4-7FBD-4F40-A3EC-A73619FA2B05}" presName="parentLeftMargin" presStyleLbl="node1" presStyleIdx="0" presStyleCnt="3"/>
      <dgm:spPr/>
    </dgm:pt>
    <dgm:pt modelId="{58934EF6-4803-406D-82D7-AB3ACE466C94}" type="pres">
      <dgm:prSet presAssocID="{85D61EE4-7FBD-4F40-A3EC-A73619FA2B05}" presName="parentText" presStyleLbl="node1" presStyleIdx="0" presStyleCnt="3">
        <dgm:presLayoutVars>
          <dgm:chMax val="0"/>
          <dgm:bulletEnabled val="1"/>
        </dgm:presLayoutVars>
      </dgm:prSet>
      <dgm:spPr/>
    </dgm:pt>
    <dgm:pt modelId="{78B06152-FD45-4F0C-B5E0-B81824D6AC6D}" type="pres">
      <dgm:prSet presAssocID="{85D61EE4-7FBD-4F40-A3EC-A73619FA2B05}" presName="negativeSpace" presStyleCnt="0"/>
      <dgm:spPr/>
    </dgm:pt>
    <dgm:pt modelId="{71AB45BE-2E9A-40F7-B860-35F4A02759F9}" type="pres">
      <dgm:prSet presAssocID="{85D61EE4-7FBD-4F40-A3EC-A73619FA2B05}" presName="childText" presStyleLbl="conFgAcc1" presStyleIdx="0" presStyleCnt="3">
        <dgm:presLayoutVars>
          <dgm:bulletEnabled val="1"/>
        </dgm:presLayoutVars>
      </dgm:prSet>
      <dgm:spPr/>
    </dgm:pt>
    <dgm:pt modelId="{A7B8BB32-F477-4998-A397-15E964F76D26}" type="pres">
      <dgm:prSet presAssocID="{6C527168-F592-4431-BE64-A67D109B98E6}" presName="spaceBetweenRectangles" presStyleCnt="0"/>
      <dgm:spPr/>
    </dgm:pt>
    <dgm:pt modelId="{F989D632-91FE-4047-95E4-F53420403E71}" type="pres">
      <dgm:prSet presAssocID="{299690BE-2D76-43E1-8EE7-0797D875880F}" presName="parentLin" presStyleCnt="0"/>
      <dgm:spPr/>
    </dgm:pt>
    <dgm:pt modelId="{17C60765-ACE1-4C9F-9A67-9A45D919260B}" type="pres">
      <dgm:prSet presAssocID="{299690BE-2D76-43E1-8EE7-0797D875880F}" presName="parentLeftMargin" presStyleLbl="node1" presStyleIdx="0" presStyleCnt="3"/>
      <dgm:spPr/>
    </dgm:pt>
    <dgm:pt modelId="{DC8E0DD0-0045-4AF5-8604-FD1E5D0CCF9D}" type="pres">
      <dgm:prSet presAssocID="{299690BE-2D76-43E1-8EE7-0797D875880F}" presName="parentText" presStyleLbl="node1" presStyleIdx="1" presStyleCnt="3">
        <dgm:presLayoutVars>
          <dgm:chMax val="0"/>
          <dgm:bulletEnabled val="1"/>
        </dgm:presLayoutVars>
      </dgm:prSet>
      <dgm:spPr/>
    </dgm:pt>
    <dgm:pt modelId="{D64FDF71-8F93-4A91-8040-CF9CB41B796B}" type="pres">
      <dgm:prSet presAssocID="{299690BE-2D76-43E1-8EE7-0797D875880F}" presName="negativeSpace" presStyleCnt="0"/>
      <dgm:spPr/>
    </dgm:pt>
    <dgm:pt modelId="{F48A8513-CCB6-40D1-A35B-EC7E2982F811}" type="pres">
      <dgm:prSet presAssocID="{299690BE-2D76-43E1-8EE7-0797D875880F}" presName="childText" presStyleLbl="conFgAcc1" presStyleIdx="1" presStyleCnt="3">
        <dgm:presLayoutVars>
          <dgm:bulletEnabled val="1"/>
        </dgm:presLayoutVars>
      </dgm:prSet>
      <dgm:spPr/>
    </dgm:pt>
    <dgm:pt modelId="{0FC7EE63-8BBE-40E8-A196-007AC6887F74}" type="pres">
      <dgm:prSet presAssocID="{AE153059-F3E5-4DD2-8DDA-7F71B5BB5B32}" presName="spaceBetweenRectangles" presStyleCnt="0"/>
      <dgm:spPr/>
    </dgm:pt>
    <dgm:pt modelId="{06AA5F8A-8567-46F0-8D8F-A4C98672B000}" type="pres">
      <dgm:prSet presAssocID="{E8BF98DF-84DF-45EB-8F81-9AB125857CF4}" presName="parentLin" presStyleCnt="0"/>
      <dgm:spPr/>
    </dgm:pt>
    <dgm:pt modelId="{337F9F1A-1F8B-4277-B239-EBB5B3D2CA66}" type="pres">
      <dgm:prSet presAssocID="{E8BF98DF-84DF-45EB-8F81-9AB125857CF4}" presName="parentLeftMargin" presStyleLbl="node1" presStyleIdx="1" presStyleCnt="3"/>
      <dgm:spPr/>
    </dgm:pt>
    <dgm:pt modelId="{F04237D6-A0CA-404C-9DAC-309C1B635BCB}" type="pres">
      <dgm:prSet presAssocID="{E8BF98DF-84DF-45EB-8F81-9AB125857CF4}" presName="parentText" presStyleLbl="node1" presStyleIdx="2" presStyleCnt="3">
        <dgm:presLayoutVars>
          <dgm:chMax val="0"/>
          <dgm:bulletEnabled val="1"/>
        </dgm:presLayoutVars>
      </dgm:prSet>
      <dgm:spPr/>
    </dgm:pt>
    <dgm:pt modelId="{EB20D03E-6D59-4FDE-9F99-C2CE5AFC82E0}" type="pres">
      <dgm:prSet presAssocID="{E8BF98DF-84DF-45EB-8F81-9AB125857CF4}" presName="negativeSpace" presStyleCnt="0"/>
      <dgm:spPr/>
    </dgm:pt>
    <dgm:pt modelId="{7A0A9864-0817-4EB4-ABE2-ACD1316AA456}" type="pres">
      <dgm:prSet presAssocID="{E8BF98DF-84DF-45EB-8F81-9AB125857CF4}" presName="childText" presStyleLbl="conFgAcc1" presStyleIdx="2" presStyleCnt="3">
        <dgm:presLayoutVars>
          <dgm:bulletEnabled val="1"/>
        </dgm:presLayoutVars>
      </dgm:prSet>
      <dgm:spPr/>
    </dgm:pt>
  </dgm:ptLst>
  <dgm:cxnLst>
    <dgm:cxn modelId="{C4467D04-5C59-4A3D-9B97-B957131C1A32}" srcId="{B5E0DD97-18C7-42E4-91A5-2D23B9802893}" destId="{E8BF98DF-84DF-45EB-8F81-9AB125857CF4}" srcOrd="2" destOrd="0" parTransId="{99DC1183-51AD-4704-8C6B-DD20345DA551}" sibTransId="{B0D27F2E-C659-4F23-83C0-BD83044CFB4C}"/>
    <dgm:cxn modelId="{6567FD26-185F-4470-BFE5-FD5C552B56A2}" type="presOf" srcId="{299690BE-2D76-43E1-8EE7-0797D875880F}" destId="{17C60765-ACE1-4C9F-9A67-9A45D919260B}" srcOrd="0" destOrd="0" presId="urn:microsoft.com/office/officeart/2005/8/layout/list1"/>
    <dgm:cxn modelId="{A90DB65B-C4A9-4901-9C4F-E73001067A0B}" srcId="{B5E0DD97-18C7-42E4-91A5-2D23B9802893}" destId="{85D61EE4-7FBD-4F40-A3EC-A73619FA2B05}" srcOrd="0" destOrd="0" parTransId="{D295A4AB-7305-4936-AB32-F31FBAE575A0}" sibTransId="{6C527168-F592-4431-BE64-A67D109B98E6}"/>
    <dgm:cxn modelId="{FAE9955F-BAF9-4DE9-86C7-A973EF9E6FF1}" type="presOf" srcId="{85D61EE4-7FBD-4F40-A3EC-A73619FA2B05}" destId="{58934EF6-4803-406D-82D7-AB3ACE466C94}" srcOrd="1" destOrd="0" presId="urn:microsoft.com/office/officeart/2005/8/layout/list1"/>
    <dgm:cxn modelId="{968A9F47-888E-4368-98B3-ED7087141306}" type="presOf" srcId="{E8BF98DF-84DF-45EB-8F81-9AB125857CF4}" destId="{F04237D6-A0CA-404C-9DAC-309C1B635BCB}" srcOrd="1" destOrd="0" presId="urn:microsoft.com/office/officeart/2005/8/layout/list1"/>
    <dgm:cxn modelId="{1514C06C-6CBC-44DD-9D43-661A6F07DA16}" type="presOf" srcId="{B5E0DD97-18C7-42E4-91A5-2D23B9802893}" destId="{8C2182E1-C8DB-4B0E-BB07-095CF127B1FE}" srcOrd="0" destOrd="0" presId="urn:microsoft.com/office/officeart/2005/8/layout/list1"/>
    <dgm:cxn modelId="{2B9C627B-C689-4F8D-9DB5-90EE13ACC1AE}" srcId="{B5E0DD97-18C7-42E4-91A5-2D23B9802893}" destId="{299690BE-2D76-43E1-8EE7-0797D875880F}" srcOrd="1" destOrd="0" parTransId="{52BFCE36-FEEB-4B21-BBA4-2CD527475D9B}" sibTransId="{AE153059-F3E5-4DD2-8DDA-7F71B5BB5B32}"/>
    <dgm:cxn modelId="{8CDDDCD0-04F0-4FB5-8EBD-96877B71EFAE}" type="presOf" srcId="{299690BE-2D76-43E1-8EE7-0797D875880F}" destId="{DC8E0DD0-0045-4AF5-8604-FD1E5D0CCF9D}" srcOrd="1" destOrd="0" presId="urn:microsoft.com/office/officeart/2005/8/layout/list1"/>
    <dgm:cxn modelId="{5A4D78EA-4DB1-4CB2-AA2D-082601B3F8C9}" type="presOf" srcId="{E8BF98DF-84DF-45EB-8F81-9AB125857CF4}" destId="{337F9F1A-1F8B-4277-B239-EBB5B3D2CA66}" srcOrd="0" destOrd="0" presId="urn:microsoft.com/office/officeart/2005/8/layout/list1"/>
    <dgm:cxn modelId="{8EF394F6-3424-4BF3-8EAC-BFF5A17995AD}" type="presOf" srcId="{85D61EE4-7FBD-4F40-A3EC-A73619FA2B05}" destId="{4C1CA3B6-E9C0-437A-8CF9-B102E04CCA8F}" srcOrd="0" destOrd="0" presId="urn:microsoft.com/office/officeart/2005/8/layout/list1"/>
    <dgm:cxn modelId="{4100FE48-3BEB-422E-AA32-8B9EF35B998A}" type="presParOf" srcId="{8C2182E1-C8DB-4B0E-BB07-095CF127B1FE}" destId="{2BAEC7BC-C024-4F11-AADD-8F97ED7EF138}" srcOrd="0" destOrd="0" presId="urn:microsoft.com/office/officeart/2005/8/layout/list1"/>
    <dgm:cxn modelId="{79101655-F562-449C-9A54-36D2A83CD0D9}" type="presParOf" srcId="{2BAEC7BC-C024-4F11-AADD-8F97ED7EF138}" destId="{4C1CA3B6-E9C0-437A-8CF9-B102E04CCA8F}" srcOrd="0" destOrd="0" presId="urn:microsoft.com/office/officeart/2005/8/layout/list1"/>
    <dgm:cxn modelId="{8AE43069-01B7-426A-94EA-77E99376899E}" type="presParOf" srcId="{2BAEC7BC-C024-4F11-AADD-8F97ED7EF138}" destId="{58934EF6-4803-406D-82D7-AB3ACE466C94}" srcOrd="1" destOrd="0" presId="urn:microsoft.com/office/officeart/2005/8/layout/list1"/>
    <dgm:cxn modelId="{ED23E669-77F9-4A87-AC27-54B675DC2904}" type="presParOf" srcId="{8C2182E1-C8DB-4B0E-BB07-095CF127B1FE}" destId="{78B06152-FD45-4F0C-B5E0-B81824D6AC6D}" srcOrd="1" destOrd="0" presId="urn:microsoft.com/office/officeart/2005/8/layout/list1"/>
    <dgm:cxn modelId="{AB1FE366-49F8-4037-8136-53D9590AFA75}" type="presParOf" srcId="{8C2182E1-C8DB-4B0E-BB07-095CF127B1FE}" destId="{71AB45BE-2E9A-40F7-B860-35F4A02759F9}" srcOrd="2" destOrd="0" presId="urn:microsoft.com/office/officeart/2005/8/layout/list1"/>
    <dgm:cxn modelId="{02C95E13-8E53-4C07-B164-C9DC39AC6A11}" type="presParOf" srcId="{8C2182E1-C8DB-4B0E-BB07-095CF127B1FE}" destId="{A7B8BB32-F477-4998-A397-15E964F76D26}" srcOrd="3" destOrd="0" presId="urn:microsoft.com/office/officeart/2005/8/layout/list1"/>
    <dgm:cxn modelId="{440846F9-4610-454A-B48E-B75437AB52C4}" type="presParOf" srcId="{8C2182E1-C8DB-4B0E-BB07-095CF127B1FE}" destId="{F989D632-91FE-4047-95E4-F53420403E71}" srcOrd="4" destOrd="0" presId="urn:microsoft.com/office/officeart/2005/8/layout/list1"/>
    <dgm:cxn modelId="{8E417DAF-4565-4A8F-9AE9-59833D347CD4}" type="presParOf" srcId="{F989D632-91FE-4047-95E4-F53420403E71}" destId="{17C60765-ACE1-4C9F-9A67-9A45D919260B}" srcOrd="0" destOrd="0" presId="urn:microsoft.com/office/officeart/2005/8/layout/list1"/>
    <dgm:cxn modelId="{DBDFB7D5-082C-4FC1-B838-F526CA73109B}" type="presParOf" srcId="{F989D632-91FE-4047-95E4-F53420403E71}" destId="{DC8E0DD0-0045-4AF5-8604-FD1E5D0CCF9D}" srcOrd="1" destOrd="0" presId="urn:microsoft.com/office/officeart/2005/8/layout/list1"/>
    <dgm:cxn modelId="{AC76D1AF-23A1-412E-A8C9-C2247B9290BF}" type="presParOf" srcId="{8C2182E1-C8DB-4B0E-BB07-095CF127B1FE}" destId="{D64FDF71-8F93-4A91-8040-CF9CB41B796B}" srcOrd="5" destOrd="0" presId="urn:microsoft.com/office/officeart/2005/8/layout/list1"/>
    <dgm:cxn modelId="{CF1FC31F-FEF1-4921-93DA-412B9E64630B}" type="presParOf" srcId="{8C2182E1-C8DB-4B0E-BB07-095CF127B1FE}" destId="{F48A8513-CCB6-40D1-A35B-EC7E2982F811}" srcOrd="6" destOrd="0" presId="urn:microsoft.com/office/officeart/2005/8/layout/list1"/>
    <dgm:cxn modelId="{195CF640-2E79-4F79-AF11-265952D2D4A0}" type="presParOf" srcId="{8C2182E1-C8DB-4B0E-BB07-095CF127B1FE}" destId="{0FC7EE63-8BBE-40E8-A196-007AC6887F74}" srcOrd="7" destOrd="0" presId="urn:microsoft.com/office/officeart/2005/8/layout/list1"/>
    <dgm:cxn modelId="{6F517250-BB8F-4E09-B7ED-07C3DF286C94}" type="presParOf" srcId="{8C2182E1-C8DB-4B0E-BB07-095CF127B1FE}" destId="{06AA5F8A-8567-46F0-8D8F-A4C98672B000}" srcOrd="8" destOrd="0" presId="urn:microsoft.com/office/officeart/2005/8/layout/list1"/>
    <dgm:cxn modelId="{47249415-BB8A-4A08-929E-3837D24D8DDC}" type="presParOf" srcId="{06AA5F8A-8567-46F0-8D8F-A4C98672B000}" destId="{337F9F1A-1F8B-4277-B239-EBB5B3D2CA66}" srcOrd="0" destOrd="0" presId="urn:microsoft.com/office/officeart/2005/8/layout/list1"/>
    <dgm:cxn modelId="{F8BC43A1-1F1C-4E4A-AE63-661DFA0CBEDE}" type="presParOf" srcId="{06AA5F8A-8567-46F0-8D8F-A4C98672B000}" destId="{F04237D6-A0CA-404C-9DAC-309C1B635BCB}" srcOrd="1" destOrd="0" presId="urn:microsoft.com/office/officeart/2005/8/layout/list1"/>
    <dgm:cxn modelId="{24CCF2A5-92DE-4485-84FA-066EBCBBC0EB}" type="presParOf" srcId="{8C2182E1-C8DB-4B0E-BB07-095CF127B1FE}" destId="{EB20D03E-6D59-4FDE-9F99-C2CE5AFC82E0}" srcOrd="9" destOrd="0" presId="urn:microsoft.com/office/officeart/2005/8/layout/list1"/>
    <dgm:cxn modelId="{3D321E33-5868-41E1-8B4C-7B7D8D8879CD}" type="presParOf" srcId="{8C2182E1-C8DB-4B0E-BB07-095CF127B1FE}" destId="{7A0A9864-0817-4EB4-ABE2-ACD1316AA4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8B29E6-78EC-47F9-995C-77AADAB988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7D7C191-4A2B-432A-820C-FC40FA448207}">
      <dgm:prSet custT="1"/>
      <dgm:spPr/>
      <dgm:t>
        <a:bodyPr/>
        <a:lstStyle/>
        <a:p>
          <a:r>
            <a:rPr lang="en-US" sz="2400" dirty="0">
              <a:latin typeface="微软雅黑" panose="020B0503020204020204" pitchFamily="34" charset="-122"/>
              <a:ea typeface="微软雅黑" panose="020B0503020204020204" pitchFamily="34" charset="-122"/>
            </a:rPr>
            <a:t>1</a:t>
          </a:r>
          <a:r>
            <a:rPr 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用户命令</a:t>
          </a:r>
          <a:endParaRPr lang="zh-CN" sz="2400" dirty="0">
            <a:latin typeface="微软雅黑" panose="020B0503020204020204" pitchFamily="34" charset="-122"/>
            <a:ea typeface="微软雅黑" panose="020B0503020204020204" pitchFamily="34" charset="-122"/>
          </a:endParaRPr>
        </a:p>
      </dgm:t>
    </dgm:pt>
    <dgm:pt modelId="{B2877E4F-2732-4F42-9598-FB0C2CEF8F70}" type="parTrans" cxnId="{36D07069-0957-49C4-A97B-E5D90DE961E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5536236-F867-4019-9FF8-1747A840A78A}" type="sibTrans" cxnId="{36D07069-0957-49C4-A97B-E5D90DE961E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9EB962C-5232-44C2-972A-BEDE7A502739}">
      <dgm:prSet custT="1"/>
      <dgm:spPr/>
      <dgm:t>
        <a:bodyPr/>
        <a:lstStyle/>
        <a:p>
          <a:r>
            <a:rPr lang="en-US" sz="2400" dirty="0">
              <a:latin typeface="微软雅黑" panose="020B0503020204020204" pitchFamily="34" charset="-122"/>
              <a:ea typeface="微软雅黑" panose="020B0503020204020204" pitchFamily="34" charset="-122"/>
            </a:rPr>
            <a:t>2</a:t>
          </a:r>
          <a:r>
            <a:rPr 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管理员</a:t>
          </a:r>
          <a:r>
            <a:rPr lang="zh-CN" sz="2400" dirty="0">
              <a:latin typeface="微软雅黑" panose="020B0503020204020204" pitchFamily="34" charset="-122"/>
              <a:ea typeface="微软雅黑" panose="020B0503020204020204" pitchFamily="34" charset="-122"/>
            </a:rPr>
            <a:t>命令</a:t>
          </a:r>
        </a:p>
      </dgm:t>
    </dgm:pt>
    <dgm:pt modelId="{9D9C5355-7E5D-469C-9A45-1A8C14E4068E}" type="parTrans" cxnId="{28EE9633-C4A1-4CB4-B7B9-791C4C70E23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A399C80-5731-4A8B-88FE-C45E96C4B23F}" type="sibTrans" cxnId="{28EE9633-C4A1-4CB4-B7B9-791C4C70E23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B974940-5637-4FE1-952B-DA0DD353DC83}" type="pres">
      <dgm:prSet presAssocID="{0E8B29E6-78EC-47F9-995C-77AADAB98882}" presName="linear" presStyleCnt="0">
        <dgm:presLayoutVars>
          <dgm:animLvl val="lvl"/>
          <dgm:resizeHandles val="exact"/>
        </dgm:presLayoutVars>
      </dgm:prSet>
      <dgm:spPr/>
    </dgm:pt>
    <dgm:pt modelId="{B65C616F-1119-4425-A2B0-209AA7F4519D}" type="pres">
      <dgm:prSet presAssocID="{27D7C191-4A2B-432A-820C-FC40FA448207}" presName="parentText" presStyleLbl="node1" presStyleIdx="0" presStyleCnt="2">
        <dgm:presLayoutVars>
          <dgm:chMax val="0"/>
          <dgm:bulletEnabled val="1"/>
        </dgm:presLayoutVars>
      </dgm:prSet>
      <dgm:spPr/>
    </dgm:pt>
    <dgm:pt modelId="{45D82761-050C-449A-B59E-F3CC30899B28}" type="pres">
      <dgm:prSet presAssocID="{45536236-F867-4019-9FF8-1747A840A78A}" presName="spacer" presStyleCnt="0"/>
      <dgm:spPr/>
    </dgm:pt>
    <dgm:pt modelId="{858A8E51-BFB2-451B-9AEF-3B0B1B554CE5}" type="pres">
      <dgm:prSet presAssocID="{D9EB962C-5232-44C2-972A-BEDE7A502739}" presName="parentText" presStyleLbl="node1" presStyleIdx="1" presStyleCnt="2">
        <dgm:presLayoutVars>
          <dgm:chMax val="0"/>
          <dgm:bulletEnabled val="1"/>
        </dgm:presLayoutVars>
      </dgm:prSet>
      <dgm:spPr/>
    </dgm:pt>
  </dgm:ptLst>
  <dgm:cxnLst>
    <dgm:cxn modelId="{28EE9633-C4A1-4CB4-B7B9-791C4C70E233}" srcId="{0E8B29E6-78EC-47F9-995C-77AADAB98882}" destId="{D9EB962C-5232-44C2-972A-BEDE7A502739}" srcOrd="1" destOrd="0" parTransId="{9D9C5355-7E5D-469C-9A45-1A8C14E4068E}" sibTransId="{AA399C80-5731-4A8B-88FE-C45E96C4B23F}"/>
    <dgm:cxn modelId="{494A4764-EBA2-4A0F-90E0-D3A1D4FCA6F3}" type="presOf" srcId="{0E8B29E6-78EC-47F9-995C-77AADAB98882}" destId="{BB974940-5637-4FE1-952B-DA0DD353DC83}" srcOrd="0" destOrd="0" presId="urn:microsoft.com/office/officeart/2005/8/layout/vList2"/>
    <dgm:cxn modelId="{36D07069-0957-49C4-A97B-E5D90DE961EC}" srcId="{0E8B29E6-78EC-47F9-995C-77AADAB98882}" destId="{27D7C191-4A2B-432A-820C-FC40FA448207}" srcOrd="0" destOrd="0" parTransId="{B2877E4F-2732-4F42-9598-FB0C2CEF8F70}" sibTransId="{45536236-F867-4019-9FF8-1747A840A78A}"/>
    <dgm:cxn modelId="{FB3FCB49-8DFE-4831-8285-932BD91E17A3}" type="presOf" srcId="{D9EB962C-5232-44C2-972A-BEDE7A502739}" destId="{858A8E51-BFB2-451B-9AEF-3B0B1B554CE5}" srcOrd="0" destOrd="0" presId="urn:microsoft.com/office/officeart/2005/8/layout/vList2"/>
    <dgm:cxn modelId="{CBE758A9-BA2A-4CDD-B761-0F2D51426354}" type="presOf" srcId="{27D7C191-4A2B-432A-820C-FC40FA448207}" destId="{B65C616F-1119-4425-A2B0-209AA7F4519D}" srcOrd="0" destOrd="0" presId="urn:microsoft.com/office/officeart/2005/8/layout/vList2"/>
    <dgm:cxn modelId="{A8FBBE2D-BCFA-40E9-889F-A96ABD728EB8}" type="presParOf" srcId="{BB974940-5637-4FE1-952B-DA0DD353DC83}" destId="{B65C616F-1119-4425-A2B0-209AA7F4519D}" srcOrd="0" destOrd="0" presId="urn:microsoft.com/office/officeart/2005/8/layout/vList2"/>
    <dgm:cxn modelId="{800129A1-C7E4-4ADA-86FC-76EDCF517ACB}" type="presParOf" srcId="{BB974940-5637-4FE1-952B-DA0DD353DC83}" destId="{45D82761-050C-449A-B59E-F3CC30899B28}" srcOrd="1" destOrd="0" presId="urn:microsoft.com/office/officeart/2005/8/layout/vList2"/>
    <dgm:cxn modelId="{4ED07587-7BDE-4236-B360-A05038432E15}" type="presParOf" srcId="{BB974940-5637-4FE1-952B-DA0DD353DC83}" destId="{858A8E51-BFB2-451B-9AEF-3B0B1B554CE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062E-31BE-47C3-BEF2-F8352FAB8FD7}">
      <dsp:nvSpPr>
        <dsp:cNvPr id="0" name=""/>
        <dsp:cNvSpPr/>
      </dsp:nvSpPr>
      <dsp:spPr>
        <a:xfrm>
          <a:off x="0" y="2081"/>
          <a:ext cx="8229600" cy="2831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zh-CN" altLang="en-US" sz="1050" kern="1200">
              <a:latin typeface="微软雅黑" panose="020B0503020204020204" pitchFamily="34" charset="-122"/>
              <a:ea typeface="微软雅黑" panose="020B0503020204020204" pitchFamily="34" charset="-122"/>
            </a:rPr>
            <a:t>一、实验目的</a:t>
          </a:r>
        </a:p>
      </dsp:txBody>
      <dsp:txXfrm>
        <a:off x="13823" y="15904"/>
        <a:ext cx="8201954" cy="255527"/>
      </dsp:txXfrm>
    </dsp:sp>
    <dsp:sp modelId="{90CF6B8C-69DD-4891-8444-FDB0C8467FB4}">
      <dsp:nvSpPr>
        <dsp:cNvPr id="0" name=""/>
        <dsp:cNvSpPr/>
      </dsp:nvSpPr>
      <dsp:spPr>
        <a:xfrm>
          <a:off x="0" y="285255"/>
          <a:ext cx="8229600" cy="930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1. </a:t>
          </a:r>
          <a:r>
            <a:rPr lang="zh-CN" sz="900" kern="1200">
              <a:latin typeface="微软雅黑" panose="020B0503020204020204" pitchFamily="34" charset="-122"/>
              <a:ea typeface="微软雅黑" panose="020B0503020204020204" pitchFamily="34" charset="-122"/>
            </a:rPr>
            <a:t>理解</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编程思想。</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2. </a:t>
          </a:r>
          <a:r>
            <a:rPr lang="zh-CN" sz="900" kern="1200">
              <a:latin typeface="微软雅黑" panose="020B0503020204020204" pitchFamily="34" charset="-122"/>
              <a:ea typeface="微软雅黑" panose="020B0503020204020204" pitchFamily="34" charset="-122"/>
            </a:rPr>
            <a:t>理解</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作业执行流程。</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3. </a:t>
          </a:r>
          <a:r>
            <a:rPr lang="zh-CN" sz="900" kern="1200">
              <a:latin typeface="微软雅黑" panose="020B0503020204020204" pitchFamily="34" charset="-122"/>
              <a:ea typeface="微软雅黑" panose="020B0503020204020204" pitchFamily="34" charset="-122"/>
            </a:rPr>
            <a:t>理解</a:t>
          </a:r>
          <a:r>
            <a:rPr lang="en-US" sz="900" kern="1200">
              <a:latin typeface="微软雅黑" panose="020B0503020204020204" pitchFamily="34" charset="-122"/>
              <a:ea typeface="微软雅黑" panose="020B0503020204020204" pitchFamily="34" charset="-122"/>
            </a:rPr>
            <a:t>MR-App</a:t>
          </a:r>
          <a:r>
            <a:rPr lang="zh-CN" sz="900" kern="1200">
              <a:latin typeface="微软雅黑" panose="020B0503020204020204" pitchFamily="34" charset="-122"/>
              <a:ea typeface="微软雅黑" panose="020B0503020204020204" pitchFamily="34" charset="-122"/>
            </a:rPr>
            <a:t>编写步骤，掌握使用</a:t>
          </a:r>
          <a:r>
            <a:rPr lang="en-US" sz="900" kern="1200">
              <a:latin typeface="微软雅黑" panose="020B0503020204020204" pitchFamily="34" charset="-122"/>
              <a:ea typeface="微软雅黑" panose="020B0503020204020204" pitchFamily="34" charset="-122"/>
            </a:rPr>
            <a:t>MapReduce Java API</a:t>
          </a:r>
          <a:r>
            <a:rPr lang="zh-CN" sz="900" kern="1200">
              <a:latin typeface="微软雅黑" panose="020B0503020204020204" pitchFamily="34" charset="-122"/>
              <a:ea typeface="微软雅黑" panose="020B0503020204020204" pitchFamily="34" charset="-122"/>
            </a:rPr>
            <a:t>进行</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基本编程，熟练掌握如何在</a:t>
          </a:r>
          <a:r>
            <a:rPr lang="en-US" sz="900" kern="1200">
              <a:latin typeface="微软雅黑" panose="020B0503020204020204" pitchFamily="34" charset="-122"/>
              <a:ea typeface="微软雅黑" panose="020B0503020204020204" pitchFamily="34" charset="-122"/>
            </a:rPr>
            <a:t>Hadoop</a:t>
          </a:r>
          <a:r>
            <a:rPr lang="zh-CN" sz="900" kern="1200">
              <a:latin typeface="微软雅黑" panose="020B0503020204020204" pitchFamily="34" charset="-122"/>
              <a:ea typeface="微软雅黑" panose="020B0503020204020204" pitchFamily="34" charset="-122"/>
            </a:rPr>
            <a:t>集群上运行</a:t>
          </a:r>
          <a:r>
            <a:rPr lang="en-US" sz="900" kern="1200">
              <a:latin typeface="微软雅黑" panose="020B0503020204020204" pitchFamily="34" charset="-122"/>
              <a:ea typeface="微软雅黑" panose="020B0503020204020204" pitchFamily="34" charset="-122"/>
            </a:rPr>
            <a:t>MR-App</a:t>
          </a:r>
          <a:r>
            <a:rPr lang="zh-CN" sz="900" kern="1200">
              <a:latin typeface="微软雅黑" panose="020B0503020204020204" pitchFamily="34" charset="-122"/>
              <a:ea typeface="微软雅黑" panose="020B0503020204020204" pitchFamily="34" charset="-122"/>
            </a:rPr>
            <a:t>并查看运行结果。</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4. </a:t>
          </a:r>
          <a:r>
            <a:rPr lang="zh-CN" sz="900" kern="1200">
              <a:latin typeface="微软雅黑" panose="020B0503020204020204" pitchFamily="34" charset="-122"/>
              <a:ea typeface="微软雅黑" panose="020B0503020204020204" pitchFamily="34" charset="-122"/>
            </a:rPr>
            <a:t>熟练掌握</a:t>
          </a:r>
          <a:r>
            <a:rPr lang="en-US" sz="900" kern="1200">
              <a:latin typeface="微软雅黑" panose="020B0503020204020204" pitchFamily="34" charset="-122"/>
              <a:ea typeface="微软雅黑" panose="020B0503020204020204" pitchFamily="34" charset="-122"/>
            </a:rPr>
            <a:t>MapReduce Web</a:t>
          </a:r>
          <a:r>
            <a:rPr lang="zh-CN" sz="900" kern="1200">
              <a:latin typeface="微软雅黑" panose="020B0503020204020204" pitchFamily="34" charset="-122"/>
              <a:ea typeface="微软雅黑" panose="020B0503020204020204" pitchFamily="34" charset="-122"/>
            </a:rPr>
            <a:t>界面的使用。</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5. </a:t>
          </a:r>
          <a:r>
            <a:rPr lang="zh-CN" sz="900" kern="1200">
              <a:latin typeface="微软雅黑" panose="020B0503020204020204" pitchFamily="34" charset="-122"/>
              <a:ea typeface="微软雅黑" panose="020B0503020204020204" pitchFamily="34" charset="-122"/>
            </a:rPr>
            <a:t>掌握</a:t>
          </a:r>
          <a:r>
            <a:rPr lang="en-US" sz="900" kern="1200">
              <a:latin typeface="微软雅黑" panose="020B0503020204020204" pitchFamily="34" charset="-122"/>
              <a:ea typeface="微软雅黑" panose="020B0503020204020204" pitchFamily="34" charset="-122"/>
            </a:rPr>
            <a:t>MapReduce Shell</a:t>
          </a:r>
          <a:r>
            <a:rPr lang="zh-CN" sz="900" kern="1200">
              <a:latin typeface="微软雅黑" panose="020B0503020204020204" pitchFamily="34" charset="-122"/>
              <a:ea typeface="微软雅黑" panose="020B0503020204020204" pitchFamily="34" charset="-122"/>
            </a:rPr>
            <a:t>常用命令的使用。</a:t>
          </a:r>
        </a:p>
      </dsp:txBody>
      <dsp:txXfrm>
        <a:off x="0" y="285255"/>
        <a:ext cx="8229600" cy="930428"/>
      </dsp:txXfrm>
    </dsp:sp>
    <dsp:sp modelId="{B8E53AC5-5FA1-4B64-9E70-A678153BF7CD}">
      <dsp:nvSpPr>
        <dsp:cNvPr id="0" name=""/>
        <dsp:cNvSpPr/>
      </dsp:nvSpPr>
      <dsp:spPr>
        <a:xfrm>
          <a:off x="0" y="1215684"/>
          <a:ext cx="8229600" cy="2831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zh-CN" altLang="en-US" sz="1050" kern="1200">
              <a:latin typeface="微软雅黑" panose="020B0503020204020204" pitchFamily="34" charset="-122"/>
              <a:ea typeface="微软雅黑" panose="020B0503020204020204" pitchFamily="34" charset="-122"/>
            </a:rPr>
            <a:t>二、实验环境</a:t>
          </a:r>
        </a:p>
      </dsp:txBody>
      <dsp:txXfrm>
        <a:off x="13823" y="1229507"/>
        <a:ext cx="8201954" cy="255527"/>
      </dsp:txXfrm>
    </dsp:sp>
    <dsp:sp modelId="{376492CB-8C71-4DA9-ACC5-C91BC55C34A2}">
      <dsp:nvSpPr>
        <dsp:cNvPr id="0" name=""/>
        <dsp:cNvSpPr/>
      </dsp:nvSpPr>
      <dsp:spPr>
        <a:xfrm>
          <a:off x="0" y="1498858"/>
          <a:ext cx="8229600" cy="178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sz="900" kern="1200">
              <a:latin typeface="微软雅黑" panose="020B0503020204020204" pitchFamily="34" charset="-122"/>
              <a:ea typeface="微软雅黑" panose="020B0503020204020204" pitchFamily="34" charset="-122"/>
            </a:rPr>
            <a:t>本实验所需的软件环境包括全分布模式</a:t>
          </a:r>
          <a:r>
            <a:rPr lang="en-US" sz="900" kern="1200">
              <a:latin typeface="微软雅黑" panose="020B0503020204020204" pitchFamily="34" charset="-122"/>
              <a:ea typeface="微软雅黑" panose="020B0503020204020204" pitchFamily="34" charset="-122"/>
            </a:rPr>
            <a:t>Hadoop</a:t>
          </a:r>
          <a:r>
            <a:rPr lang="zh-CN" sz="900" kern="1200">
              <a:latin typeface="微软雅黑" panose="020B0503020204020204" pitchFamily="34" charset="-122"/>
              <a:ea typeface="微软雅黑" panose="020B0503020204020204" pitchFamily="34" charset="-122"/>
            </a:rPr>
            <a:t>集群、</a:t>
          </a:r>
          <a:r>
            <a:rPr lang="en-US" sz="900" kern="1200">
              <a:latin typeface="微软雅黑" panose="020B0503020204020204" pitchFamily="34" charset="-122"/>
              <a:ea typeface="微软雅黑" panose="020B0503020204020204" pitchFamily="34" charset="-122"/>
            </a:rPr>
            <a:t>Eclipse</a:t>
          </a:r>
          <a:r>
            <a:rPr lang="zh-CN" sz="900" kern="1200">
              <a:latin typeface="微软雅黑" panose="020B0503020204020204" pitchFamily="34" charset="-122"/>
              <a:ea typeface="微软雅黑" panose="020B0503020204020204" pitchFamily="34" charset="-122"/>
            </a:rPr>
            <a:t>。</a:t>
          </a:r>
        </a:p>
      </dsp:txBody>
      <dsp:txXfrm>
        <a:off x="0" y="1498858"/>
        <a:ext cx="8229600" cy="178928"/>
      </dsp:txXfrm>
    </dsp:sp>
    <dsp:sp modelId="{77BE4AD0-4E9B-4822-BD47-A15CBCAC0858}">
      <dsp:nvSpPr>
        <dsp:cNvPr id="0" name=""/>
        <dsp:cNvSpPr/>
      </dsp:nvSpPr>
      <dsp:spPr>
        <a:xfrm>
          <a:off x="0" y="1677787"/>
          <a:ext cx="8229600" cy="2831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zh-CN" altLang="en-US" sz="1050" kern="1200">
              <a:latin typeface="微软雅黑" panose="020B0503020204020204" pitchFamily="34" charset="-122"/>
              <a:ea typeface="微软雅黑" panose="020B0503020204020204" pitchFamily="34" charset="-122"/>
            </a:rPr>
            <a:t>三、实验内容</a:t>
          </a:r>
        </a:p>
      </dsp:txBody>
      <dsp:txXfrm>
        <a:off x="13823" y="1691610"/>
        <a:ext cx="8201954" cy="255527"/>
      </dsp:txXfrm>
    </dsp:sp>
    <dsp:sp modelId="{6B27AFB1-115F-47C9-84D5-6436B0725200}">
      <dsp:nvSpPr>
        <dsp:cNvPr id="0" name=""/>
        <dsp:cNvSpPr/>
      </dsp:nvSpPr>
      <dsp:spPr>
        <a:xfrm>
          <a:off x="0" y="1960961"/>
          <a:ext cx="8229600" cy="143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1. </a:t>
          </a:r>
          <a:r>
            <a:rPr lang="zh-CN" sz="900" kern="1200">
              <a:latin typeface="微软雅黑" panose="020B0503020204020204" pitchFamily="34" charset="-122"/>
              <a:ea typeface="微软雅黑" panose="020B0503020204020204" pitchFamily="34" charset="-122"/>
            </a:rPr>
            <a:t>启动全分布模式</a:t>
          </a:r>
          <a:r>
            <a:rPr lang="en-US" sz="900" kern="1200">
              <a:latin typeface="微软雅黑" panose="020B0503020204020204" pitchFamily="34" charset="-122"/>
              <a:ea typeface="微软雅黑" panose="020B0503020204020204" pitchFamily="34" charset="-122"/>
            </a:rPr>
            <a:t>Hadoop</a:t>
          </a:r>
          <a:r>
            <a:rPr lang="zh-CN" sz="900" kern="1200">
              <a:latin typeface="微软雅黑" panose="020B0503020204020204" pitchFamily="34" charset="-122"/>
              <a:ea typeface="微软雅黑" panose="020B0503020204020204" pitchFamily="34" charset="-122"/>
            </a:rPr>
            <a:t>集群，守护进程包括</a:t>
          </a:r>
          <a:r>
            <a:rPr lang="en-US" sz="900" kern="1200">
              <a:latin typeface="微软雅黑" panose="020B0503020204020204" pitchFamily="34" charset="-122"/>
              <a:ea typeface="微软雅黑" panose="020B0503020204020204" pitchFamily="34" charset="-122"/>
            </a:rPr>
            <a:t>NameNode</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DataNode</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SecondaryNameNode</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ResourceManager</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NodeManager</a:t>
          </a:r>
          <a:r>
            <a:rPr lang="zh-CN" sz="900" kern="1200">
              <a:latin typeface="微软雅黑" panose="020B0503020204020204" pitchFamily="34" charset="-122"/>
              <a:ea typeface="微软雅黑" panose="020B0503020204020204" pitchFamily="34" charset="-122"/>
            </a:rPr>
            <a:t>和</a:t>
          </a:r>
          <a:r>
            <a:rPr lang="en-US" sz="900" kern="1200">
              <a:latin typeface="微软雅黑" panose="020B0503020204020204" pitchFamily="34" charset="-122"/>
              <a:ea typeface="微软雅黑" panose="020B0503020204020204" pitchFamily="34" charset="-122"/>
            </a:rPr>
            <a:t>JobHistoryServer</a:t>
          </a:r>
          <a:r>
            <a:rPr lang="zh-CN" sz="900" kern="1200">
              <a:latin typeface="微软雅黑" panose="020B0503020204020204" pitchFamily="34" charset="-122"/>
              <a:ea typeface="微软雅黑" panose="020B0503020204020204" pitchFamily="34" charset="-122"/>
            </a:rPr>
            <a:t>。</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2. </a:t>
          </a:r>
          <a:r>
            <a:rPr lang="zh-CN" sz="900" kern="1200">
              <a:latin typeface="微软雅黑" panose="020B0503020204020204" pitchFamily="34" charset="-122"/>
              <a:ea typeface="微软雅黑" panose="020B0503020204020204" pitchFamily="34" charset="-122"/>
            </a:rPr>
            <a:t>在</a:t>
          </a:r>
          <a:r>
            <a:rPr lang="en-US" sz="900" kern="1200">
              <a:latin typeface="微软雅黑" panose="020B0503020204020204" pitchFamily="34" charset="-122"/>
              <a:ea typeface="微软雅黑" panose="020B0503020204020204" pitchFamily="34" charset="-122"/>
            </a:rPr>
            <a:t>Hadoop</a:t>
          </a:r>
          <a:r>
            <a:rPr lang="zh-CN" sz="900" kern="1200">
              <a:latin typeface="微软雅黑" panose="020B0503020204020204" pitchFamily="34" charset="-122"/>
              <a:ea typeface="微软雅黑" panose="020B0503020204020204" pitchFamily="34" charset="-122"/>
            </a:rPr>
            <a:t>集群主节点上搭建</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开发环境</a:t>
          </a:r>
          <a:r>
            <a:rPr lang="en-US" sz="900" kern="1200">
              <a:latin typeface="微软雅黑" panose="020B0503020204020204" pitchFamily="34" charset="-122"/>
              <a:ea typeface="微软雅黑" panose="020B0503020204020204" pitchFamily="34" charset="-122"/>
            </a:rPr>
            <a:t>Eclipse</a:t>
          </a:r>
          <a:r>
            <a:rPr lang="zh-CN" sz="900" kern="1200">
              <a:latin typeface="微软雅黑" panose="020B0503020204020204" pitchFamily="34" charset="-122"/>
              <a:ea typeface="微软雅黑" panose="020B0503020204020204" pitchFamily="34" charset="-122"/>
            </a:rPr>
            <a:t>。</a:t>
          </a:r>
        </a:p>
        <a:p>
          <a:pPr marL="57150" lvl="1" indent="-57150" algn="l" defTabSz="400050">
            <a:lnSpc>
              <a:spcPct val="90000"/>
            </a:lnSpc>
            <a:spcBef>
              <a:spcPct val="0"/>
            </a:spcBef>
            <a:spcAft>
              <a:spcPct val="20000"/>
            </a:spcAft>
            <a:buChar char="•"/>
          </a:pPr>
          <a:r>
            <a:rPr lang="en-US" sz="900" kern="1200" dirty="0">
              <a:latin typeface="微软雅黑" panose="020B0503020204020204" pitchFamily="34" charset="-122"/>
              <a:ea typeface="微软雅黑" panose="020B0503020204020204" pitchFamily="34" charset="-122"/>
            </a:rPr>
            <a:t>3. </a:t>
          </a:r>
          <a:r>
            <a:rPr lang="zh-CN" sz="900" kern="1200" dirty="0">
              <a:latin typeface="微软雅黑" panose="020B0503020204020204" pitchFamily="34" charset="-122"/>
              <a:ea typeface="微软雅黑" panose="020B0503020204020204" pitchFamily="34" charset="-122"/>
            </a:rPr>
            <a:t>查看</a:t>
          </a:r>
          <a:r>
            <a:rPr lang="en-US" sz="900" kern="1200" dirty="0">
              <a:latin typeface="微软雅黑" panose="020B0503020204020204" pitchFamily="34" charset="-122"/>
              <a:ea typeface="微软雅黑" panose="020B0503020204020204" pitchFamily="34" charset="-122"/>
            </a:rPr>
            <a:t>Hadoop</a:t>
          </a:r>
          <a:r>
            <a:rPr lang="zh-CN" sz="900" kern="1200" dirty="0">
              <a:latin typeface="微软雅黑" panose="020B0503020204020204" pitchFamily="34" charset="-122"/>
              <a:ea typeface="微软雅黑" panose="020B0503020204020204" pitchFamily="34" charset="-122"/>
            </a:rPr>
            <a:t>自带的</a:t>
          </a:r>
          <a:r>
            <a:rPr lang="en-US" sz="900" kern="1200" dirty="0">
              <a:latin typeface="微软雅黑" panose="020B0503020204020204" pitchFamily="34" charset="-122"/>
              <a:ea typeface="微软雅黑" panose="020B0503020204020204" pitchFamily="34" charset="-122"/>
            </a:rPr>
            <a:t>MR-App</a:t>
          </a:r>
          <a:r>
            <a:rPr lang="zh-CN" sz="900" kern="1200" dirty="0">
              <a:latin typeface="微软雅黑" panose="020B0503020204020204" pitchFamily="34" charset="-122"/>
              <a:ea typeface="微软雅黑" panose="020B0503020204020204" pitchFamily="34" charset="-122"/>
            </a:rPr>
            <a:t>单词计数源代码</a:t>
          </a:r>
          <a:r>
            <a:rPr lang="en-US" sz="900" kern="1200" dirty="0">
              <a:latin typeface="微软雅黑" panose="020B0503020204020204" pitchFamily="34" charset="-122"/>
              <a:ea typeface="微软雅黑" panose="020B0503020204020204" pitchFamily="34" charset="-122"/>
            </a:rPr>
            <a:t>WordCount.java</a:t>
          </a:r>
          <a:r>
            <a:rPr lang="zh-CN" sz="900" kern="1200" dirty="0">
              <a:latin typeface="微软雅黑" panose="020B0503020204020204" pitchFamily="34" charset="-122"/>
              <a:ea typeface="微软雅黑" panose="020B0503020204020204" pitchFamily="34" charset="-122"/>
            </a:rPr>
            <a:t>，在</a:t>
          </a:r>
          <a:r>
            <a:rPr lang="en-US" sz="900" kern="1200" dirty="0">
              <a:latin typeface="微软雅黑" panose="020B0503020204020204" pitchFamily="34" charset="-122"/>
              <a:ea typeface="微软雅黑" panose="020B0503020204020204" pitchFamily="34" charset="-122"/>
            </a:rPr>
            <a:t>Eclipse</a:t>
          </a:r>
          <a:r>
            <a:rPr lang="zh-CN" sz="900" kern="1200" dirty="0">
              <a:latin typeface="微软雅黑" panose="020B0503020204020204" pitchFamily="34" charset="-122"/>
              <a:ea typeface="微软雅黑" panose="020B0503020204020204" pitchFamily="34" charset="-122"/>
            </a:rPr>
            <a:t>项目</a:t>
          </a:r>
          <a:r>
            <a:rPr lang="en-US" sz="900" kern="1200" dirty="0" err="1">
              <a:latin typeface="微软雅黑" panose="020B0503020204020204" pitchFamily="34" charset="-122"/>
              <a:ea typeface="微软雅黑" panose="020B0503020204020204" pitchFamily="34" charset="-122"/>
            </a:rPr>
            <a:t>MapReduceExample</a:t>
          </a:r>
          <a:r>
            <a:rPr lang="zh-CN" sz="900" kern="1200" dirty="0">
              <a:latin typeface="微软雅黑" panose="020B0503020204020204" pitchFamily="34" charset="-122"/>
              <a:ea typeface="微软雅黑" panose="020B0503020204020204" pitchFamily="34" charset="-122"/>
            </a:rPr>
            <a:t>下建立新包</a:t>
          </a:r>
          <a:r>
            <a:rPr lang="en-US" sz="900" kern="1200" dirty="0" err="1">
              <a:latin typeface="微软雅黑" panose="020B0503020204020204" pitchFamily="34" charset="-122"/>
              <a:ea typeface="微软雅黑" panose="020B0503020204020204" pitchFamily="34" charset="-122"/>
            </a:rPr>
            <a:t>com.xijing.mapreduce</a:t>
          </a:r>
          <a:r>
            <a:rPr lang="zh-CN" sz="900" kern="1200" dirty="0">
              <a:latin typeface="微软雅黑" panose="020B0503020204020204" pitchFamily="34" charset="-122"/>
              <a:ea typeface="微软雅黑" panose="020B0503020204020204" pitchFamily="34" charset="-122"/>
            </a:rPr>
            <a:t>，模仿内置的</a:t>
          </a:r>
          <a:r>
            <a:rPr lang="en-US" sz="900" kern="1200" dirty="0" err="1">
              <a:latin typeface="微软雅黑" panose="020B0503020204020204" pitchFamily="34" charset="-122"/>
              <a:ea typeface="微软雅黑" panose="020B0503020204020204" pitchFamily="34" charset="-122"/>
            </a:rPr>
            <a:t>WordCount</a:t>
          </a:r>
          <a:r>
            <a:rPr lang="zh-CN" sz="900" kern="1200" dirty="0">
              <a:latin typeface="微软雅黑" panose="020B0503020204020204" pitchFamily="34" charset="-122"/>
              <a:ea typeface="微软雅黑" panose="020B0503020204020204" pitchFamily="34" charset="-122"/>
            </a:rPr>
            <a:t>示例，自己编写一个</a:t>
          </a:r>
          <a:r>
            <a:rPr lang="en-US" sz="900" kern="1200" dirty="0" err="1">
              <a:latin typeface="微软雅黑" panose="020B0503020204020204" pitchFamily="34" charset="-122"/>
              <a:ea typeface="微软雅黑" panose="020B0503020204020204" pitchFamily="34" charset="-122"/>
            </a:rPr>
            <a:t>WordCount</a:t>
          </a:r>
          <a:r>
            <a:rPr lang="zh-CN" sz="900" kern="1200" dirty="0">
              <a:latin typeface="微软雅黑" panose="020B0503020204020204" pitchFamily="34" charset="-122"/>
              <a:ea typeface="微软雅黑" panose="020B0503020204020204" pitchFamily="34" charset="-122"/>
            </a:rPr>
            <a:t>程序，最后打包成</a:t>
          </a:r>
          <a:r>
            <a:rPr lang="en-US" sz="900" kern="1200" dirty="0">
              <a:latin typeface="微软雅黑" panose="020B0503020204020204" pitchFamily="34" charset="-122"/>
              <a:ea typeface="微软雅黑" panose="020B0503020204020204" pitchFamily="34" charset="-122"/>
            </a:rPr>
            <a:t>JAR</a:t>
          </a:r>
          <a:r>
            <a:rPr lang="zh-CN" sz="900" kern="1200" dirty="0">
              <a:latin typeface="微软雅黑" panose="020B0503020204020204" pitchFamily="34" charset="-122"/>
              <a:ea typeface="微软雅黑" panose="020B0503020204020204" pitchFamily="34" charset="-122"/>
            </a:rPr>
            <a:t>形式并在</a:t>
          </a:r>
          <a:r>
            <a:rPr lang="en-US" sz="900" kern="1200" dirty="0">
              <a:latin typeface="微软雅黑" panose="020B0503020204020204" pitchFamily="34" charset="-122"/>
              <a:ea typeface="微软雅黑" panose="020B0503020204020204" pitchFamily="34" charset="-122"/>
            </a:rPr>
            <a:t>Hadoop</a:t>
          </a:r>
          <a:r>
            <a:rPr lang="zh-CN" sz="900" kern="1200" dirty="0">
              <a:latin typeface="微软雅黑" panose="020B0503020204020204" pitchFamily="34" charset="-122"/>
              <a:ea typeface="微软雅黑" panose="020B0503020204020204" pitchFamily="34" charset="-122"/>
            </a:rPr>
            <a:t>集群上运行该</a:t>
          </a:r>
          <a:r>
            <a:rPr lang="en-US" sz="900" kern="1200" dirty="0">
              <a:latin typeface="微软雅黑" panose="020B0503020204020204" pitchFamily="34" charset="-122"/>
              <a:ea typeface="微软雅黑" panose="020B0503020204020204" pitchFamily="34" charset="-122"/>
            </a:rPr>
            <a:t>MR-App</a:t>
          </a:r>
          <a:r>
            <a:rPr lang="zh-CN" sz="900" kern="1200" dirty="0">
              <a:latin typeface="微软雅黑" panose="020B0503020204020204" pitchFamily="34" charset="-122"/>
              <a:ea typeface="微软雅黑" panose="020B0503020204020204" pitchFamily="34" charset="-122"/>
            </a:rPr>
            <a:t>，查看运行结果。</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4 </a:t>
          </a:r>
          <a:r>
            <a:rPr lang="zh-CN" sz="900" kern="1200">
              <a:latin typeface="微软雅黑" panose="020B0503020204020204" pitchFamily="34" charset="-122"/>
              <a:ea typeface="微软雅黑" panose="020B0503020204020204" pitchFamily="34" charset="-122"/>
            </a:rPr>
            <a:t>分别在自编</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程序</a:t>
          </a:r>
          <a:r>
            <a:rPr lang="en-US" sz="900" kern="1200">
              <a:latin typeface="微软雅黑" panose="020B0503020204020204" pitchFamily="34" charset="-122"/>
              <a:ea typeface="微软雅黑" panose="020B0503020204020204" pitchFamily="34" charset="-122"/>
            </a:rPr>
            <a:t>WordCount</a:t>
          </a:r>
          <a:r>
            <a:rPr lang="zh-CN" sz="900" kern="1200">
              <a:latin typeface="微软雅黑" panose="020B0503020204020204" pitchFamily="34" charset="-122"/>
              <a:ea typeface="微软雅黑" panose="020B0503020204020204" pitchFamily="34" charset="-122"/>
            </a:rPr>
            <a:t>运行过程中和运行结束后查看</a:t>
          </a:r>
          <a:r>
            <a:rPr lang="en-US" sz="900" kern="1200">
              <a:latin typeface="微软雅黑" panose="020B0503020204020204" pitchFamily="34" charset="-122"/>
              <a:ea typeface="微软雅黑" panose="020B0503020204020204" pitchFamily="34" charset="-122"/>
            </a:rPr>
            <a:t>MapReduce Web</a:t>
          </a:r>
          <a:r>
            <a:rPr lang="zh-CN" sz="900" kern="1200">
              <a:latin typeface="微软雅黑" panose="020B0503020204020204" pitchFamily="34" charset="-122"/>
              <a:ea typeface="微软雅黑" panose="020B0503020204020204" pitchFamily="34" charset="-122"/>
            </a:rPr>
            <a:t>界面。</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5. </a:t>
          </a:r>
          <a:r>
            <a:rPr lang="zh-CN" sz="900" kern="1200">
              <a:latin typeface="微软雅黑" panose="020B0503020204020204" pitchFamily="34" charset="-122"/>
              <a:ea typeface="微软雅黑" panose="020B0503020204020204" pitchFamily="34" charset="-122"/>
            </a:rPr>
            <a:t>分别在自编</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程序</a:t>
          </a:r>
          <a:r>
            <a:rPr lang="en-US" sz="900" kern="1200">
              <a:latin typeface="微软雅黑" panose="020B0503020204020204" pitchFamily="34" charset="-122"/>
              <a:ea typeface="微软雅黑" panose="020B0503020204020204" pitchFamily="34" charset="-122"/>
            </a:rPr>
            <a:t>WordCount</a:t>
          </a:r>
          <a:r>
            <a:rPr lang="zh-CN" sz="900" kern="1200">
              <a:latin typeface="微软雅黑" panose="020B0503020204020204" pitchFamily="34" charset="-122"/>
              <a:ea typeface="微软雅黑" panose="020B0503020204020204" pitchFamily="34" charset="-122"/>
            </a:rPr>
            <a:t>运行过程中和运行结束后练习</a:t>
          </a:r>
          <a:r>
            <a:rPr lang="en-US" sz="900" kern="1200">
              <a:latin typeface="微软雅黑" panose="020B0503020204020204" pitchFamily="34" charset="-122"/>
              <a:ea typeface="微软雅黑" panose="020B0503020204020204" pitchFamily="34" charset="-122"/>
            </a:rPr>
            <a:t>MapReduce Shell</a:t>
          </a:r>
          <a:r>
            <a:rPr lang="zh-CN" sz="900" kern="1200">
              <a:latin typeface="微软雅黑" panose="020B0503020204020204" pitchFamily="34" charset="-122"/>
              <a:ea typeface="微软雅黑" panose="020B0503020204020204" pitchFamily="34" charset="-122"/>
            </a:rPr>
            <a:t>常用命令。</a:t>
          </a:r>
        </a:p>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6. </a:t>
          </a:r>
          <a:r>
            <a:rPr lang="zh-CN" sz="900" kern="1200">
              <a:latin typeface="微软雅黑" panose="020B0503020204020204" pitchFamily="34" charset="-122"/>
              <a:ea typeface="微软雅黑" panose="020B0503020204020204" pitchFamily="34" charset="-122"/>
            </a:rPr>
            <a:t>关闭</a:t>
          </a:r>
          <a:r>
            <a:rPr lang="en-US" sz="900" kern="1200">
              <a:latin typeface="微软雅黑" panose="020B0503020204020204" pitchFamily="34" charset="-122"/>
              <a:ea typeface="微软雅黑" panose="020B0503020204020204" pitchFamily="34" charset="-122"/>
            </a:rPr>
            <a:t>Hadoop</a:t>
          </a:r>
          <a:r>
            <a:rPr lang="zh-CN" sz="900" kern="1200">
              <a:latin typeface="微软雅黑" panose="020B0503020204020204" pitchFamily="34" charset="-122"/>
              <a:ea typeface="微软雅黑" panose="020B0503020204020204" pitchFamily="34" charset="-122"/>
            </a:rPr>
            <a:t>集群。</a:t>
          </a:r>
        </a:p>
      </dsp:txBody>
      <dsp:txXfrm>
        <a:off x="0" y="1960961"/>
        <a:ext cx="8229600" cy="1431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BB64C-1CF5-4315-B975-927EF9E979A8}">
      <dsp:nvSpPr>
        <dsp:cNvPr id="0" name=""/>
        <dsp:cNvSpPr/>
      </dsp:nvSpPr>
      <dsp:spPr>
        <a:xfrm>
          <a:off x="2326062" y="127230"/>
          <a:ext cx="2792599" cy="2792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移动计算比移动数据更划算</a:t>
          </a:r>
        </a:p>
      </dsp:txBody>
      <dsp:txXfrm>
        <a:off x="2735029" y="536188"/>
        <a:ext cx="1974665" cy="1974623"/>
      </dsp:txXfrm>
    </dsp:sp>
    <dsp:sp modelId="{375A9D3B-85D8-49C5-A889-590FA0726BE2}">
      <dsp:nvSpPr>
        <dsp:cNvPr id="0" name=""/>
        <dsp:cNvSpPr/>
      </dsp:nvSpPr>
      <dsp:spPr>
        <a:xfrm>
          <a:off x="3919459" y="0"/>
          <a:ext cx="310577" cy="3105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BB5E9-9C05-445E-B674-E3C31ABFEB17}">
      <dsp:nvSpPr>
        <dsp:cNvPr id="0" name=""/>
        <dsp:cNvSpPr/>
      </dsp:nvSpPr>
      <dsp:spPr>
        <a:xfrm>
          <a:off x="3184045" y="2712286"/>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7283A-8B4E-4849-94B2-544A9C8FB9A3}">
      <dsp:nvSpPr>
        <dsp:cNvPr id="0" name=""/>
        <dsp:cNvSpPr/>
      </dsp:nvSpPr>
      <dsp:spPr>
        <a:xfrm>
          <a:off x="5298360" y="1260557"/>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62085-77A8-4BCB-B56F-84F2FC93398F}">
      <dsp:nvSpPr>
        <dsp:cNvPr id="0" name=""/>
        <dsp:cNvSpPr/>
      </dsp:nvSpPr>
      <dsp:spPr>
        <a:xfrm>
          <a:off x="4222246" y="2951739"/>
          <a:ext cx="310577" cy="3105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3EB7A-9416-4AF1-B130-C65B79C45200}">
      <dsp:nvSpPr>
        <dsp:cNvPr id="0" name=""/>
        <dsp:cNvSpPr/>
      </dsp:nvSpPr>
      <dsp:spPr>
        <a:xfrm>
          <a:off x="3247926" y="441390"/>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98063-2D72-41E7-9BC2-59A904E3986C}">
      <dsp:nvSpPr>
        <dsp:cNvPr id="0" name=""/>
        <dsp:cNvSpPr/>
      </dsp:nvSpPr>
      <dsp:spPr>
        <a:xfrm>
          <a:off x="2539000" y="1729025"/>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49701D-9615-483B-A3DE-66EEB4FAC62B}">
      <dsp:nvSpPr>
        <dsp:cNvPr id="0" name=""/>
        <dsp:cNvSpPr/>
      </dsp:nvSpPr>
      <dsp:spPr>
        <a:xfrm>
          <a:off x="1453537" y="631257"/>
          <a:ext cx="1135321" cy="11349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Google</a:t>
          </a:r>
          <a:r>
            <a:rPr lang="zh-CN" altLang="en-US" sz="1800" kern="1200" dirty="0"/>
            <a:t>论文</a:t>
          </a:r>
        </a:p>
      </dsp:txBody>
      <dsp:txXfrm>
        <a:off x="1619801" y="797468"/>
        <a:ext cx="802793" cy="802536"/>
      </dsp:txXfrm>
    </dsp:sp>
    <dsp:sp modelId="{24878728-53F4-4A98-B4A0-BD5B418C5FA6}">
      <dsp:nvSpPr>
        <dsp:cNvPr id="0" name=""/>
        <dsp:cNvSpPr/>
      </dsp:nvSpPr>
      <dsp:spPr>
        <a:xfrm>
          <a:off x="3605246" y="451177"/>
          <a:ext cx="310577" cy="3105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676A3-FDCC-45EF-9951-732B858E2C93}">
      <dsp:nvSpPr>
        <dsp:cNvPr id="0" name=""/>
        <dsp:cNvSpPr/>
      </dsp:nvSpPr>
      <dsp:spPr>
        <a:xfrm>
          <a:off x="1560006" y="2098971"/>
          <a:ext cx="561428" cy="5614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A9349-79B4-413D-ADA3-60D75AC73FED}">
      <dsp:nvSpPr>
        <dsp:cNvPr id="0" name=""/>
        <dsp:cNvSpPr/>
      </dsp:nvSpPr>
      <dsp:spPr>
        <a:xfrm>
          <a:off x="5404829" y="97216"/>
          <a:ext cx="1135321" cy="11349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分而治之</a:t>
          </a:r>
        </a:p>
      </dsp:txBody>
      <dsp:txXfrm>
        <a:off x="5571093" y="263427"/>
        <a:ext cx="802793" cy="802536"/>
      </dsp:txXfrm>
    </dsp:sp>
    <dsp:sp modelId="{842FCCCB-DCAA-4720-B473-713C69298042}">
      <dsp:nvSpPr>
        <dsp:cNvPr id="0" name=""/>
        <dsp:cNvSpPr/>
      </dsp:nvSpPr>
      <dsp:spPr>
        <a:xfrm>
          <a:off x="4898453" y="880824"/>
          <a:ext cx="310577" cy="3105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6D8E30-BD27-485F-815B-56FD390257E2}">
      <dsp:nvSpPr>
        <dsp:cNvPr id="0" name=""/>
        <dsp:cNvSpPr/>
      </dsp:nvSpPr>
      <dsp:spPr>
        <a:xfrm>
          <a:off x="1346549" y="2767093"/>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F1CF6-E913-4309-A031-030CC3C55D3D}">
      <dsp:nvSpPr>
        <dsp:cNvPr id="0" name=""/>
        <dsp:cNvSpPr/>
      </dsp:nvSpPr>
      <dsp:spPr>
        <a:xfrm>
          <a:off x="3589146" y="2446734"/>
          <a:ext cx="224882" cy="225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59333-EBDD-4354-8B37-336351BB6EC2}">
      <dsp:nvSpPr>
        <dsp:cNvPr id="0" name=""/>
        <dsp:cNvSpPr/>
      </dsp:nvSpPr>
      <dsp:spPr>
        <a:xfrm>
          <a:off x="0" y="50494"/>
          <a:ext cx="8229600" cy="3410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1</a:t>
          </a: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InputFormat</a:t>
          </a:r>
          <a:endParaRPr lang="zh-CN" sz="1100" kern="1200">
            <a:latin typeface="微软雅黑" panose="020B0503020204020204" pitchFamily="34" charset="-122"/>
            <a:ea typeface="微软雅黑" panose="020B0503020204020204" pitchFamily="34" charset="-122"/>
          </a:endParaRPr>
        </a:p>
      </dsp:txBody>
      <dsp:txXfrm>
        <a:off x="16649" y="67143"/>
        <a:ext cx="8196302" cy="307757"/>
      </dsp:txXfrm>
    </dsp:sp>
    <dsp:sp modelId="{1F531E7E-E076-440D-A982-B868A36BD823}">
      <dsp:nvSpPr>
        <dsp:cNvPr id="0" name=""/>
        <dsp:cNvSpPr/>
      </dsp:nvSpPr>
      <dsp:spPr>
        <a:xfrm>
          <a:off x="0" y="391549"/>
          <a:ext cx="8229600" cy="56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InputFormat</a:t>
          </a:r>
          <a:r>
            <a:rPr lang="zh-CN" sz="900" kern="1200">
              <a:latin typeface="微软雅黑" panose="020B0503020204020204" pitchFamily="34" charset="-122"/>
              <a:ea typeface="微软雅黑" panose="020B0503020204020204" pitchFamily="34" charset="-122"/>
            </a:rPr>
            <a:t>模块首先对输入数据做预处理，比如验证输入格式是否符合输入定义；然后将输入文件切分为逻辑上的多个</a:t>
          </a:r>
          <a:r>
            <a:rPr lang="en-US" sz="900" kern="1200">
              <a:latin typeface="微软雅黑" panose="020B0503020204020204" pitchFamily="34" charset="-122"/>
              <a:ea typeface="微软雅黑" panose="020B0503020204020204" pitchFamily="34" charset="-122"/>
            </a:rPr>
            <a:t>InputSplit</a:t>
          </a:r>
          <a:r>
            <a:rPr lang="zh-CN" sz="900" kern="1200">
              <a:latin typeface="微软雅黑" panose="020B0503020204020204" pitchFamily="34" charset="-122"/>
              <a:ea typeface="微软雅黑" panose="020B0503020204020204" pitchFamily="34" charset="-122"/>
            </a:rPr>
            <a:t>，</a:t>
          </a:r>
          <a:r>
            <a:rPr lang="en-US" sz="900" kern="1200">
              <a:latin typeface="微软雅黑" panose="020B0503020204020204" pitchFamily="34" charset="-122"/>
              <a:ea typeface="微软雅黑" panose="020B0503020204020204" pitchFamily="34" charset="-122"/>
            </a:rPr>
            <a:t>InputSplit</a:t>
          </a:r>
          <a:r>
            <a:rPr lang="zh-CN" sz="900" kern="1200">
              <a:latin typeface="微软雅黑" panose="020B0503020204020204" pitchFamily="34" charset="-122"/>
              <a:ea typeface="微软雅黑" panose="020B0503020204020204" pitchFamily="34" charset="-122"/>
            </a:rPr>
            <a:t>是</a:t>
          </a:r>
          <a:r>
            <a:rPr lang="en-US" sz="900" kern="1200">
              <a:latin typeface="微软雅黑" panose="020B0503020204020204" pitchFamily="34" charset="-122"/>
              <a:ea typeface="微软雅黑" panose="020B0503020204020204" pitchFamily="34" charset="-122"/>
            </a:rPr>
            <a:t>MapReduce</a:t>
          </a:r>
          <a:r>
            <a:rPr lang="zh-CN" sz="900" kern="1200">
              <a:latin typeface="微软雅黑" panose="020B0503020204020204" pitchFamily="34" charset="-122"/>
              <a:ea typeface="微软雅黑" panose="020B0503020204020204" pitchFamily="34" charset="-122"/>
            </a:rPr>
            <a:t>对文件进行处理和运算的输入单位，并没有对文件进行实际切割；由于</a:t>
          </a:r>
          <a:r>
            <a:rPr lang="en-US" sz="900" kern="1200">
              <a:latin typeface="微软雅黑" panose="020B0503020204020204" pitchFamily="34" charset="-122"/>
              <a:ea typeface="微软雅黑" panose="020B0503020204020204" pitchFamily="34" charset="-122"/>
            </a:rPr>
            <a:t>InputSplit</a:t>
          </a:r>
          <a:r>
            <a:rPr lang="zh-CN" sz="900" kern="1200">
              <a:latin typeface="微软雅黑" panose="020B0503020204020204" pitchFamily="34" charset="-122"/>
              <a:ea typeface="微软雅黑" panose="020B0503020204020204" pitchFamily="34" charset="-122"/>
            </a:rPr>
            <a:t>是逻辑切分而非物理切分，所以还需要通过</a:t>
          </a:r>
          <a:r>
            <a:rPr lang="en-US" sz="900" kern="1200">
              <a:latin typeface="微软雅黑" panose="020B0503020204020204" pitchFamily="34" charset="-122"/>
              <a:ea typeface="微软雅黑" panose="020B0503020204020204" pitchFamily="34" charset="-122"/>
            </a:rPr>
            <a:t>RecordReader</a:t>
          </a:r>
          <a:r>
            <a:rPr lang="zh-CN" sz="900" kern="1200">
              <a:latin typeface="微软雅黑" panose="020B0503020204020204" pitchFamily="34" charset="-122"/>
              <a:ea typeface="微软雅黑" panose="020B0503020204020204" pitchFamily="34" charset="-122"/>
            </a:rPr>
            <a:t>（图</a:t>
          </a:r>
          <a:r>
            <a:rPr lang="en-US" sz="900" kern="1200">
              <a:latin typeface="微软雅黑" panose="020B0503020204020204" pitchFamily="34" charset="-122"/>
              <a:ea typeface="微软雅黑" panose="020B0503020204020204" pitchFamily="34" charset="-122"/>
            </a:rPr>
            <a:t>4-4</a:t>
          </a:r>
          <a:r>
            <a:rPr lang="zh-CN" sz="900" kern="1200">
              <a:latin typeface="微软雅黑" panose="020B0503020204020204" pitchFamily="34" charset="-122"/>
              <a:ea typeface="微软雅黑" panose="020B0503020204020204" pitchFamily="34" charset="-122"/>
            </a:rPr>
            <a:t>中的</a:t>
          </a:r>
          <a:r>
            <a:rPr lang="en-US" sz="900" kern="1200">
              <a:latin typeface="微软雅黑" panose="020B0503020204020204" pitchFamily="34" charset="-122"/>
              <a:ea typeface="微软雅黑" panose="020B0503020204020204" pitchFamily="34" charset="-122"/>
            </a:rPr>
            <a:t>RR</a:t>
          </a:r>
          <a:r>
            <a:rPr lang="zh-CN" sz="900" kern="1200">
              <a:latin typeface="微软雅黑" panose="020B0503020204020204" pitchFamily="34" charset="-122"/>
              <a:ea typeface="微软雅黑" panose="020B0503020204020204" pitchFamily="34" charset="-122"/>
            </a:rPr>
            <a:t>）根据</a:t>
          </a:r>
          <a:r>
            <a:rPr lang="en-US" sz="900" kern="1200">
              <a:latin typeface="微软雅黑" panose="020B0503020204020204" pitchFamily="34" charset="-122"/>
              <a:ea typeface="微软雅黑" panose="020B0503020204020204" pitchFamily="34" charset="-122"/>
            </a:rPr>
            <a:t>InputSplit</a:t>
          </a:r>
          <a:r>
            <a:rPr lang="zh-CN" sz="900" kern="1200">
              <a:latin typeface="微软雅黑" panose="020B0503020204020204" pitchFamily="34" charset="-122"/>
              <a:ea typeface="微软雅黑" panose="020B0503020204020204" pitchFamily="34" charset="-122"/>
            </a:rPr>
            <a:t>中的信息来处理</a:t>
          </a:r>
          <a:r>
            <a:rPr lang="en-US" sz="900" kern="1200">
              <a:latin typeface="微软雅黑" panose="020B0503020204020204" pitchFamily="34" charset="-122"/>
              <a:ea typeface="微软雅黑" panose="020B0503020204020204" pitchFamily="34" charset="-122"/>
            </a:rPr>
            <a:t>InputSplit</a:t>
          </a:r>
          <a:r>
            <a:rPr lang="zh-CN" sz="900" kern="1200">
              <a:latin typeface="微软雅黑" panose="020B0503020204020204" pitchFamily="34" charset="-122"/>
              <a:ea typeface="微软雅黑" panose="020B0503020204020204" pitchFamily="34" charset="-122"/>
            </a:rPr>
            <a:t>中的具体记录，加载数据并转换为适合</a:t>
          </a:r>
          <a:r>
            <a:rPr lang="en-US" sz="900" kern="1200">
              <a:latin typeface="微软雅黑" panose="020B0503020204020204" pitchFamily="34" charset="-122"/>
              <a:ea typeface="微软雅黑" panose="020B0503020204020204" pitchFamily="34" charset="-122"/>
            </a:rPr>
            <a:t>Map</a:t>
          </a:r>
          <a:r>
            <a:rPr lang="zh-CN" sz="900" kern="1200">
              <a:latin typeface="微软雅黑" panose="020B0503020204020204" pitchFamily="34" charset="-122"/>
              <a:ea typeface="微软雅黑" panose="020B0503020204020204" pitchFamily="34" charset="-122"/>
            </a:rPr>
            <a:t>任务读取的键值对</a:t>
          </a:r>
          <a:r>
            <a:rPr lang="en-US" sz="900" kern="1200">
              <a:latin typeface="微软雅黑" panose="020B0503020204020204" pitchFamily="34" charset="-122"/>
              <a:ea typeface="微软雅黑" panose="020B0503020204020204" pitchFamily="34" charset="-122"/>
            </a:rPr>
            <a:t>&lt;key, valule&gt;</a:t>
          </a:r>
          <a:r>
            <a:rPr lang="zh-CN" sz="900" kern="1200">
              <a:latin typeface="微软雅黑" panose="020B0503020204020204" pitchFamily="34" charset="-122"/>
              <a:ea typeface="微软雅黑" panose="020B0503020204020204" pitchFamily="34" charset="-122"/>
            </a:rPr>
            <a:t>，输入给</a:t>
          </a:r>
          <a:r>
            <a:rPr lang="en-US" sz="900" kern="1200">
              <a:latin typeface="微软雅黑" panose="020B0503020204020204" pitchFamily="34" charset="-122"/>
              <a:ea typeface="微软雅黑" panose="020B0503020204020204" pitchFamily="34" charset="-122"/>
            </a:rPr>
            <a:t>Map</a:t>
          </a:r>
          <a:r>
            <a:rPr lang="zh-CN" sz="900" kern="1200">
              <a:latin typeface="微软雅黑" panose="020B0503020204020204" pitchFamily="34" charset="-122"/>
              <a:ea typeface="微软雅黑" panose="020B0503020204020204" pitchFamily="34" charset="-122"/>
            </a:rPr>
            <a:t>任务。</a:t>
          </a:r>
        </a:p>
      </dsp:txBody>
      <dsp:txXfrm>
        <a:off x="0" y="391549"/>
        <a:ext cx="8229600" cy="569250"/>
      </dsp:txXfrm>
    </dsp:sp>
    <dsp:sp modelId="{DC83BB44-72A0-4E2C-BEBB-407E16599BED}">
      <dsp:nvSpPr>
        <dsp:cNvPr id="0" name=""/>
        <dsp:cNvSpPr/>
      </dsp:nvSpPr>
      <dsp:spPr>
        <a:xfrm>
          <a:off x="0" y="960799"/>
          <a:ext cx="8229600" cy="3410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2</a:t>
          </a: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Map</a:t>
          </a:r>
          <a:endParaRPr lang="zh-CN" sz="1100" kern="1200">
            <a:latin typeface="微软雅黑" panose="020B0503020204020204" pitchFamily="34" charset="-122"/>
            <a:ea typeface="微软雅黑" panose="020B0503020204020204" pitchFamily="34" charset="-122"/>
          </a:endParaRPr>
        </a:p>
      </dsp:txBody>
      <dsp:txXfrm>
        <a:off x="16649" y="977448"/>
        <a:ext cx="8196302" cy="307757"/>
      </dsp:txXfrm>
    </dsp:sp>
    <dsp:sp modelId="{E8F4BBF2-BB2A-40F7-89FB-33958FCB129B}">
      <dsp:nvSpPr>
        <dsp:cNvPr id="0" name=""/>
        <dsp:cNvSpPr/>
      </dsp:nvSpPr>
      <dsp:spPr>
        <a:xfrm>
          <a:off x="0" y="1301854"/>
          <a:ext cx="8229600" cy="21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Map</a:t>
          </a:r>
          <a:r>
            <a:rPr lang="zh-CN" sz="900" kern="1200">
              <a:latin typeface="微软雅黑" panose="020B0503020204020204" pitchFamily="34" charset="-122"/>
              <a:ea typeface="微软雅黑" panose="020B0503020204020204" pitchFamily="34" charset="-122"/>
            </a:rPr>
            <a:t>模块会根据用户自定义的映射规则，输出一系列的</a:t>
          </a:r>
          <a:r>
            <a:rPr lang="en-US" sz="900" kern="1200">
              <a:latin typeface="微软雅黑" panose="020B0503020204020204" pitchFamily="34" charset="-122"/>
              <a:ea typeface="微软雅黑" panose="020B0503020204020204" pitchFamily="34" charset="-122"/>
            </a:rPr>
            <a:t>&lt;key, value&gt;</a:t>
          </a:r>
          <a:r>
            <a:rPr lang="zh-CN" sz="900" kern="1200">
              <a:latin typeface="微软雅黑" panose="020B0503020204020204" pitchFamily="34" charset="-122"/>
              <a:ea typeface="微软雅黑" panose="020B0503020204020204" pitchFamily="34" charset="-122"/>
            </a:rPr>
            <a:t>作为中间结果。</a:t>
          </a:r>
        </a:p>
      </dsp:txBody>
      <dsp:txXfrm>
        <a:off x="0" y="1301854"/>
        <a:ext cx="8229600" cy="210622"/>
      </dsp:txXfrm>
    </dsp:sp>
    <dsp:sp modelId="{5059B0CE-F438-49B2-AF46-D0C65730A2F8}">
      <dsp:nvSpPr>
        <dsp:cNvPr id="0" name=""/>
        <dsp:cNvSpPr/>
      </dsp:nvSpPr>
      <dsp:spPr>
        <a:xfrm>
          <a:off x="0" y="1512477"/>
          <a:ext cx="8229600" cy="3410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3</a:t>
          </a: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Shuffle</a:t>
          </a:r>
          <a:endParaRPr lang="zh-CN" sz="1100" kern="1200">
            <a:latin typeface="微软雅黑" panose="020B0503020204020204" pitchFamily="34" charset="-122"/>
            <a:ea typeface="微软雅黑" panose="020B0503020204020204" pitchFamily="34" charset="-122"/>
          </a:endParaRPr>
        </a:p>
      </dsp:txBody>
      <dsp:txXfrm>
        <a:off x="16649" y="1529126"/>
        <a:ext cx="8196302" cy="307757"/>
      </dsp:txXfrm>
    </dsp:sp>
    <dsp:sp modelId="{CA33F08C-18F6-466D-BF7C-448ABBFE77FB}">
      <dsp:nvSpPr>
        <dsp:cNvPr id="0" name=""/>
        <dsp:cNvSpPr/>
      </dsp:nvSpPr>
      <dsp:spPr>
        <a:xfrm>
          <a:off x="0" y="1853532"/>
          <a:ext cx="8229600" cy="38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a:lnSpc>
              <a:spcPct val="90000"/>
            </a:lnSpc>
            <a:spcBef>
              <a:spcPct val="0"/>
            </a:spcBef>
            <a:spcAft>
              <a:spcPct val="20000"/>
            </a:spcAft>
            <a:buChar char="•"/>
          </a:pPr>
          <a:r>
            <a:rPr lang="zh-CN" sz="900" kern="1200">
              <a:latin typeface="微软雅黑" panose="020B0503020204020204" pitchFamily="34" charset="-122"/>
              <a:ea typeface="微软雅黑" panose="020B0503020204020204" pitchFamily="34" charset="-122"/>
            </a:rPr>
            <a:t>为了让</a:t>
          </a:r>
          <a:r>
            <a:rPr lang="en-US" sz="900" kern="1200">
              <a:latin typeface="微软雅黑" panose="020B0503020204020204" pitchFamily="34" charset="-122"/>
              <a:ea typeface="微软雅黑" panose="020B0503020204020204" pitchFamily="34" charset="-122"/>
            </a:rPr>
            <a:t>Reduce</a:t>
          </a:r>
          <a:r>
            <a:rPr lang="zh-CN" sz="900" kern="1200">
              <a:latin typeface="微软雅黑" panose="020B0503020204020204" pitchFamily="34" charset="-122"/>
              <a:ea typeface="微软雅黑" panose="020B0503020204020204" pitchFamily="34" charset="-122"/>
            </a:rPr>
            <a:t>可以并行处理</a:t>
          </a:r>
          <a:r>
            <a:rPr lang="en-US" sz="900" kern="1200">
              <a:latin typeface="微软雅黑" panose="020B0503020204020204" pitchFamily="34" charset="-122"/>
              <a:ea typeface="微软雅黑" panose="020B0503020204020204" pitchFamily="34" charset="-122"/>
            </a:rPr>
            <a:t>Map</a:t>
          </a:r>
          <a:r>
            <a:rPr lang="zh-CN" sz="900" kern="1200">
              <a:latin typeface="微软雅黑" panose="020B0503020204020204" pitchFamily="34" charset="-122"/>
              <a:ea typeface="微软雅黑" panose="020B0503020204020204" pitchFamily="34" charset="-122"/>
            </a:rPr>
            <a:t>的结果，需要对</a:t>
          </a:r>
          <a:r>
            <a:rPr lang="en-US" sz="900" kern="1200">
              <a:latin typeface="微软雅黑" panose="020B0503020204020204" pitchFamily="34" charset="-122"/>
              <a:ea typeface="微软雅黑" panose="020B0503020204020204" pitchFamily="34" charset="-122"/>
            </a:rPr>
            <a:t>Map</a:t>
          </a:r>
          <a:r>
            <a:rPr lang="zh-CN" sz="900" kern="1200">
              <a:latin typeface="微软雅黑" panose="020B0503020204020204" pitchFamily="34" charset="-122"/>
              <a:ea typeface="微软雅黑" panose="020B0503020204020204" pitchFamily="34" charset="-122"/>
            </a:rPr>
            <a:t>的输出进行一定的排序、分区、合并、归并等操作，得到</a:t>
          </a:r>
          <a:r>
            <a:rPr lang="en-US" sz="900" kern="1200">
              <a:latin typeface="微软雅黑" panose="020B0503020204020204" pitchFamily="34" charset="-122"/>
              <a:ea typeface="微软雅黑" panose="020B0503020204020204" pitchFamily="34" charset="-122"/>
            </a:rPr>
            <a:t>&lt;key, List(value)&gt;</a:t>
          </a:r>
          <a:r>
            <a:rPr lang="zh-CN" sz="900" kern="1200">
              <a:latin typeface="微软雅黑" panose="020B0503020204020204" pitchFamily="34" charset="-122"/>
              <a:ea typeface="微软雅黑" panose="020B0503020204020204" pitchFamily="34" charset="-122"/>
            </a:rPr>
            <a:t>形式的中间结果，再交给对应的</a:t>
          </a:r>
          <a:r>
            <a:rPr lang="en-US" sz="900" kern="1200">
              <a:latin typeface="微软雅黑" panose="020B0503020204020204" pitchFamily="34" charset="-122"/>
              <a:ea typeface="微软雅黑" panose="020B0503020204020204" pitchFamily="34" charset="-122"/>
            </a:rPr>
            <a:t>Reduce</a:t>
          </a:r>
          <a:r>
            <a:rPr lang="zh-CN" sz="900" kern="1200">
              <a:latin typeface="微软雅黑" panose="020B0503020204020204" pitchFamily="34" charset="-122"/>
              <a:ea typeface="微软雅黑" panose="020B0503020204020204" pitchFamily="34" charset="-122"/>
            </a:rPr>
            <a:t>进行处理，这个过程叫做</a:t>
          </a:r>
          <a:r>
            <a:rPr lang="en-US" sz="900" kern="1200">
              <a:latin typeface="微软雅黑" panose="020B0503020204020204" pitchFamily="34" charset="-122"/>
              <a:ea typeface="微软雅黑" panose="020B0503020204020204" pitchFamily="34" charset="-122"/>
            </a:rPr>
            <a:t>Shuffle</a:t>
          </a:r>
          <a:r>
            <a:rPr lang="zh-CN" sz="900" kern="1200">
              <a:latin typeface="微软雅黑" panose="020B0503020204020204" pitchFamily="34" charset="-122"/>
              <a:ea typeface="微软雅黑" panose="020B0503020204020204" pitchFamily="34" charset="-122"/>
            </a:rPr>
            <a:t>。</a:t>
          </a:r>
        </a:p>
      </dsp:txBody>
      <dsp:txXfrm>
        <a:off x="0" y="1853532"/>
        <a:ext cx="8229600" cy="387090"/>
      </dsp:txXfrm>
    </dsp:sp>
    <dsp:sp modelId="{FC81DEA7-E579-4716-AE6F-13F4EC0ED885}">
      <dsp:nvSpPr>
        <dsp:cNvPr id="0" name=""/>
        <dsp:cNvSpPr/>
      </dsp:nvSpPr>
      <dsp:spPr>
        <a:xfrm>
          <a:off x="0" y="2240622"/>
          <a:ext cx="8229600" cy="3410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4</a:t>
          </a: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Reduce</a:t>
          </a:r>
          <a:endParaRPr lang="zh-CN" sz="1100" kern="1200">
            <a:latin typeface="微软雅黑" panose="020B0503020204020204" pitchFamily="34" charset="-122"/>
            <a:ea typeface="微软雅黑" panose="020B0503020204020204" pitchFamily="34" charset="-122"/>
          </a:endParaRPr>
        </a:p>
      </dsp:txBody>
      <dsp:txXfrm>
        <a:off x="16649" y="2257271"/>
        <a:ext cx="8196302" cy="307757"/>
      </dsp:txXfrm>
    </dsp:sp>
    <dsp:sp modelId="{70D232B8-1D49-494B-81B5-905EF48634BF}">
      <dsp:nvSpPr>
        <dsp:cNvPr id="0" name=""/>
        <dsp:cNvSpPr/>
      </dsp:nvSpPr>
      <dsp:spPr>
        <a:xfrm>
          <a:off x="0" y="2581677"/>
          <a:ext cx="8229600" cy="21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Reduce</a:t>
          </a:r>
          <a:r>
            <a:rPr lang="zh-CN" sz="900" kern="1200">
              <a:latin typeface="微软雅黑" panose="020B0503020204020204" pitchFamily="34" charset="-122"/>
              <a:ea typeface="微软雅黑" panose="020B0503020204020204" pitchFamily="34" charset="-122"/>
            </a:rPr>
            <a:t>以一系列的</a:t>
          </a:r>
          <a:r>
            <a:rPr lang="en-US" sz="900" kern="1200">
              <a:latin typeface="微软雅黑" panose="020B0503020204020204" pitchFamily="34" charset="-122"/>
              <a:ea typeface="微软雅黑" panose="020B0503020204020204" pitchFamily="34" charset="-122"/>
            </a:rPr>
            <a:t>&lt;key, List(value)&gt;</a:t>
          </a:r>
          <a:r>
            <a:rPr lang="zh-CN" sz="900" kern="1200">
              <a:latin typeface="微软雅黑" panose="020B0503020204020204" pitchFamily="34" charset="-122"/>
              <a:ea typeface="微软雅黑" panose="020B0503020204020204" pitchFamily="34" charset="-122"/>
            </a:rPr>
            <a:t>中间结果作为输入，执行用户定义的逻辑，输出</a:t>
          </a:r>
          <a:r>
            <a:rPr lang="en-US" sz="900" kern="1200">
              <a:latin typeface="微软雅黑" panose="020B0503020204020204" pitchFamily="34" charset="-122"/>
              <a:ea typeface="微软雅黑" panose="020B0503020204020204" pitchFamily="34" charset="-122"/>
            </a:rPr>
            <a:t>&lt;key, valule&gt;</a:t>
          </a:r>
          <a:r>
            <a:rPr lang="zh-CN" sz="900" kern="1200">
              <a:latin typeface="微软雅黑" panose="020B0503020204020204" pitchFamily="34" charset="-122"/>
              <a:ea typeface="微软雅黑" panose="020B0503020204020204" pitchFamily="34" charset="-122"/>
            </a:rPr>
            <a:t>形式的结果给</a:t>
          </a:r>
          <a:r>
            <a:rPr lang="en-US" sz="900" kern="1200">
              <a:latin typeface="微软雅黑" panose="020B0503020204020204" pitchFamily="34" charset="-122"/>
              <a:ea typeface="微软雅黑" panose="020B0503020204020204" pitchFamily="34" charset="-122"/>
            </a:rPr>
            <a:t>OutputFormat</a:t>
          </a:r>
          <a:r>
            <a:rPr lang="zh-CN" sz="900" kern="1200">
              <a:latin typeface="微软雅黑" panose="020B0503020204020204" pitchFamily="34" charset="-122"/>
              <a:ea typeface="微软雅黑" panose="020B0503020204020204" pitchFamily="34" charset="-122"/>
            </a:rPr>
            <a:t>。</a:t>
          </a:r>
        </a:p>
      </dsp:txBody>
      <dsp:txXfrm>
        <a:off x="0" y="2581677"/>
        <a:ext cx="8229600" cy="210622"/>
      </dsp:txXfrm>
    </dsp:sp>
    <dsp:sp modelId="{A94B28C3-8A63-475F-A21C-9A4816C85DE4}">
      <dsp:nvSpPr>
        <dsp:cNvPr id="0" name=""/>
        <dsp:cNvSpPr/>
      </dsp:nvSpPr>
      <dsp:spPr>
        <a:xfrm>
          <a:off x="0" y="2792299"/>
          <a:ext cx="8229600" cy="3410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5</a:t>
          </a:r>
          <a:r>
            <a:rPr lang="zh-CN" sz="1100" kern="1200">
              <a:latin typeface="微软雅黑" panose="020B0503020204020204" pitchFamily="34" charset="-122"/>
              <a:ea typeface="微软雅黑" panose="020B0503020204020204" pitchFamily="34" charset="-122"/>
            </a:rPr>
            <a:t>）</a:t>
          </a:r>
          <a:r>
            <a:rPr lang="en-US" sz="1100" kern="1200">
              <a:latin typeface="微软雅黑" panose="020B0503020204020204" pitchFamily="34" charset="-122"/>
              <a:ea typeface="微软雅黑" panose="020B0503020204020204" pitchFamily="34" charset="-122"/>
            </a:rPr>
            <a:t>OutputFormat</a:t>
          </a:r>
          <a:endParaRPr lang="zh-CN" sz="1100" kern="1200">
            <a:latin typeface="微软雅黑" panose="020B0503020204020204" pitchFamily="34" charset="-122"/>
            <a:ea typeface="微软雅黑" panose="020B0503020204020204" pitchFamily="34" charset="-122"/>
          </a:endParaRPr>
        </a:p>
      </dsp:txBody>
      <dsp:txXfrm>
        <a:off x="16649" y="2808948"/>
        <a:ext cx="8196302" cy="307757"/>
      </dsp:txXfrm>
    </dsp:sp>
    <dsp:sp modelId="{CA1BA057-BAD6-4968-91E1-FE14D416AA89}">
      <dsp:nvSpPr>
        <dsp:cNvPr id="0" name=""/>
        <dsp:cNvSpPr/>
      </dsp:nvSpPr>
      <dsp:spPr>
        <a:xfrm>
          <a:off x="0" y="3133354"/>
          <a:ext cx="8229600" cy="21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a:lnSpc>
              <a:spcPct val="90000"/>
            </a:lnSpc>
            <a:spcBef>
              <a:spcPct val="0"/>
            </a:spcBef>
            <a:spcAft>
              <a:spcPct val="20000"/>
            </a:spcAft>
            <a:buChar char="•"/>
          </a:pPr>
          <a:r>
            <a:rPr lang="en-US" sz="900" kern="1200">
              <a:latin typeface="微软雅黑" panose="020B0503020204020204" pitchFamily="34" charset="-122"/>
              <a:ea typeface="微软雅黑" panose="020B0503020204020204" pitchFamily="34" charset="-122"/>
            </a:rPr>
            <a:t>OutputFormat</a:t>
          </a:r>
          <a:r>
            <a:rPr lang="zh-CN" sz="900" kern="1200">
              <a:latin typeface="微软雅黑" panose="020B0503020204020204" pitchFamily="34" charset="-122"/>
              <a:ea typeface="微软雅黑" panose="020B0503020204020204" pitchFamily="34" charset="-122"/>
            </a:rPr>
            <a:t>模块会验证输出目录是否已经存在以及输出结果类型是否符合配置文件中的配置类型，如果都满足，就输出</a:t>
          </a:r>
          <a:r>
            <a:rPr lang="en-US" sz="900" kern="1200">
              <a:latin typeface="微软雅黑" panose="020B0503020204020204" pitchFamily="34" charset="-122"/>
              <a:ea typeface="微软雅黑" panose="020B0503020204020204" pitchFamily="34" charset="-122"/>
            </a:rPr>
            <a:t>Reduce</a:t>
          </a:r>
          <a:r>
            <a:rPr lang="zh-CN" sz="900" kern="1200">
              <a:latin typeface="微软雅黑" panose="020B0503020204020204" pitchFamily="34" charset="-122"/>
              <a:ea typeface="微软雅黑" panose="020B0503020204020204" pitchFamily="34" charset="-122"/>
            </a:rPr>
            <a:t>的结果到分布式文件系统。</a:t>
          </a:r>
        </a:p>
      </dsp:txBody>
      <dsp:txXfrm>
        <a:off x="0" y="3133354"/>
        <a:ext cx="8229600" cy="210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B45BE-2E9A-40F7-B860-35F4A02759F9}">
      <dsp:nvSpPr>
        <dsp:cNvPr id="0" name=""/>
        <dsp:cNvSpPr/>
      </dsp:nvSpPr>
      <dsp:spPr>
        <a:xfrm>
          <a:off x="0" y="432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34EF6-4803-406D-82D7-AB3ACE466C94}">
      <dsp:nvSpPr>
        <dsp:cNvPr id="0" name=""/>
        <dsp:cNvSpPr/>
      </dsp:nvSpPr>
      <dsp:spPr>
        <a:xfrm>
          <a:off x="411480" y="63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1. MapReduce Web UI</a:t>
          </a:r>
          <a:endParaRPr lang="zh-CN" altLang="en-US" sz="2400" kern="1200" dirty="0">
            <a:latin typeface="微软雅黑" panose="020B0503020204020204" pitchFamily="34" charset="-122"/>
            <a:ea typeface="微软雅黑" panose="020B0503020204020204" pitchFamily="34" charset="-122"/>
          </a:endParaRPr>
        </a:p>
      </dsp:txBody>
      <dsp:txXfrm>
        <a:off x="447506" y="99563"/>
        <a:ext cx="5688668" cy="665948"/>
      </dsp:txXfrm>
    </dsp:sp>
    <dsp:sp modelId="{F48A8513-CCB6-40D1-A35B-EC7E2982F811}">
      <dsp:nvSpPr>
        <dsp:cNvPr id="0" name=""/>
        <dsp:cNvSpPr/>
      </dsp:nvSpPr>
      <dsp:spPr>
        <a:xfrm>
          <a:off x="0" y="1566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E0DD0-0045-4AF5-8604-FD1E5D0CCF9D}">
      <dsp:nvSpPr>
        <dsp:cNvPr id="0" name=""/>
        <dsp:cNvSpPr/>
      </dsp:nvSpPr>
      <dsp:spPr>
        <a:xfrm>
          <a:off x="411480" y="1197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2. MapReduce Shell</a:t>
          </a:r>
          <a:endParaRPr lang="zh-CN" altLang="en-US" sz="2400" kern="1200" dirty="0">
            <a:latin typeface="微软雅黑" panose="020B0503020204020204" pitchFamily="34" charset="-122"/>
            <a:ea typeface="微软雅黑" panose="020B0503020204020204" pitchFamily="34" charset="-122"/>
          </a:endParaRPr>
        </a:p>
      </dsp:txBody>
      <dsp:txXfrm>
        <a:off x="447506" y="1233563"/>
        <a:ext cx="5688668" cy="665948"/>
      </dsp:txXfrm>
    </dsp:sp>
    <dsp:sp modelId="{7A0A9864-0817-4EB4-ABE2-ACD1316AA456}">
      <dsp:nvSpPr>
        <dsp:cNvPr id="0" name=""/>
        <dsp:cNvSpPr/>
      </dsp:nvSpPr>
      <dsp:spPr>
        <a:xfrm>
          <a:off x="0" y="2700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4237D6-A0CA-404C-9DAC-309C1B635BCB}">
      <dsp:nvSpPr>
        <dsp:cNvPr id="0" name=""/>
        <dsp:cNvSpPr/>
      </dsp:nvSpPr>
      <dsp:spPr>
        <a:xfrm>
          <a:off x="411480" y="2331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3. MapReduce Java API</a:t>
          </a:r>
          <a:endParaRPr lang="zh-CN" altLang="en-US" sz="2400" kern="1200" dirty="0">
            <a:latin typeface="微软雅黑" panose="020B0503020204020204" pitchFamily="34" charset="-122"/>
            <a:ea typeface="微软雅黑" panose="020B0503020204020204" pitchFamily="34" charset="-122"/>
          </a:endParaRPr>
        </a:p>
      </dsp:txBody>
      <dsp:txXfrm>
        <a:off x="447506" y="2367563"/>
        <a:ext cx="5688668"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C616F-1119-4425-A2B0-209AA7F4519D}">
      <dsp:nvSpPr>
        <dsp:cNvPr id="0" name=""/>
        <dsp:cNvSpPr/>
      </dsp:nvSpPr>
      <dsp:spPr>
        <a:xfrm>
          <a:off x="0" y="386637"/>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1</a:t>
          </a:r>
          <a:r>
            <a:rPr lang="zh-CN" sz="2400" kern="1200" dirty="0">
              <a:latin typeface="微软雅黑" panose="020B0503020204020204" pitchFamily="34" charset="-122"/>
              <a:ea typeface="微软雅黑" panose="020B0503020204020204" pitchFamily="34" charset="-122"/>
            </a:rPr>
            <a:t>）</a:t>
          </a:r>
          <a:r>
            <a:rPr lang="zh-CN" altLang="en-US" sz="2400" kern="1200" dirty="0">
              <a:latin typeface="微软雅黑" panose="020B0503020204020204" pitchFamily="34" charset="-122"/>
              <a:ea typeface="微软雅黑" panose="020B0503020204020204" pitchFamily="34" charset="-122"/>
            </a:rPr>
            <a:t>用户命令</a:t>
          </a:r>
          <a:endParaRPr lang="zh-CN" sz="2400" kern="1200" dirty="0">
            <a:latin typeface="微软雅黑" panose="020B0503020204020204" pitchFamily="34" charset="-122"/>
            <a:ea typeface="微软雅黑" panose="020B0503020204020204" pitchFamily="34" charset="-122"/>
          </a:endParaRPr>
        </a:p>
      </dsp:txBody>
      <dsp:txXfrm>
        <a:off x="59399" y="446036"/>
        <a:ext cx="8110802" cy="1098002"/>
      </dsp:txXfrm>
    </dsp:sp>
    <dsp:sp modelId="{858A8E51-BFB2-451B-9AEF-3B0B1B554CE5}">
      <dsp:nvSpPr>
        <dsp:cNvPr id="0" name=""/>
        <dsp:cNvSpPr/>
      </dsp:nvSpPr>
      <dsp:spPr>
        <a:xfrm>
          <a:off x="0" y="1790637"/>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2</a:t>
          </a:r>
          <a:r>
            <a:rPr lang="zh-CN" sz="2400" kern="1200" dirty="0">
              <a:latin typeface="微软雅黑" panose="020B0503020204020204" pitchFamily="34" charset="-122"/>
              <a:ea typeface="微软雅黑" panose="020B0503020204020204" pitchFamily="34" charset="-122"/>
            </a:rPr>
            <a:t>）</a:t>
          </a:r>
          <a:r>
            <a:rPr lang="zh-CN" altLang="en-US" sz="2400" kern="1200" dirty="0">
              <a:latin typeface="微软雅黑" panose="020B0503020204020204" pitchFamily="34" charset="-122"/>
              <a:ea typeface="微软雅黑" panose="020B0503020204020204" pitchFamily="34" charset="-122"/>
            </a:rPr>
            <a:t>管理员</a:t>
          </a:r>
          <a:r>
            <a:rPr lang="zh-CN" sz="2400" kern="1200" dirty="0">
              <a:latin typeface="微软雅黑" panose="020B0503020204020204" pitchFamily="34" charset="-122"/>
              <a:ea typeface="微软雅黑" panose="020B0503020204020204" pitchFamily="34" charset="-122"/>
            </a:rPr>
            <a:t>命令</a:t>
          </a:r>
        </a:p>
      </dsp:txBody>
      <dsp:txXfrm>
        <a:off x="59399" y="1850036"/>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22241D-6204-4F03-9433-20F279A8DA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399CD6-6629-42C6-8902-75791FA0C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FF6B93-A2B7-4003-A8D2-2907FE137B6D}" type="datetimeFigureOut">
              <a:rPr lang="zh-CN" altLang="en-US" smtClean="0"/>
              <a:t>2020-4-6</a:t>
            </a:fld>
            <a:endParaRPr lang="zh-CN" altLang="en-US"/>
          </a:p>
        </p:txBody>
      </p:sp>
      <p:sp>
        <p:nvSpPr>
          <p:cNvPr id="4" name="页脚占位符 3">
            <a:extLst>
              <a:ext uri="{FF2B5EF4-FFF2-40B4-BE49-F238E27FC236}">
                <a16:creationId xmlns:a16="http://schemas.microsoft.com/office/drawing/2014/main" id="{3407E08B-284E-4211-AE33-EBEADB5F2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866DCC-28DF-474F-B3DA-A992915630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FEBED-2881-4AB0-9853-0743C5900CC4}" type="slidenum">
              <a:rPr lang="zh-CN" altLang="en-US" smtClean="0"/>
              <a:t>‹#›</a:t>
            </a:fld>
            <a:endParaRPr lang="zh-CN" altLang="en-US"/>
          </a:p>
        </p:txBody>
      </p:sp>
    </p:spTree>
    <p:extLst>
      <p:ext uri="{BB962C8B-B14F-4D97-AF65-F5344CB8AC3E}">
        <p14:creationId xmlns:p14="http://schemas.microsoft.com/office/powerpoint/2010/main" val="119229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3960-38AE-4647-A273-B7312DEE82D1}"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9F60-7BBD-4510-A829-96DE4E604DF4}" type="slidenum">
              <a:rPr lang="zh-CN" altLang="en-US" smtClean="0"/>
              <a:t>‹#›</a:t>
            </a:fld>
            <a:endParaRPr lang="zh-CN" altLang="en-US"/>
          </a:p>
        </p:txBody>
      </p:sp>
    </p:spTree>
    <p:extLst>
      <p:ext uri="{BB962C8B-B14F-4D97-AF65-F5344CB8AC3E}">
        <p14:creationId xmlns:p14="http://schemas.microsoft.com/office/powerpoint/2010/main" val="2141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38</a:t>
            </a:fld>
            <a:endParaRPr lang="en-US" altLang="zh-CN">
              <a:solidFill>
                <a:prstClr val="black"/>
              </a:solidFill>
            </a:endParaRPr>
          </a:p>
        </p:txBody>
      </p:sp>
    </p:spTree>
    <p:extLst>
      <p:ext uri="{BB962C8B-B14F-4D97-AF65-F5344CB8AC3E}">
        <p14:creationId xmlns:p14="http://schemas.microsoft.com/office/powerpoint/2010/main" val="280341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3638"/>
            <a:ext cx="7772400" cy="1102519"/>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dirty="0"/>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80794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7463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58863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lumMod val="65000"/>
                    <a:lumOff val="3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42657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07707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76667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6780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8275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711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353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302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
        <p:nvSpPr>
          <p:cNvPr id="7" name="矩形 6"/>
          <p:cNvSpPr/>
          <p:nvPr userDrawn="1"/>
        </p:nvSpPr>
        <p:spPr>
          <a:xfrm>
            <a:off x="0" y="4876006"/>
            <a:ext cx="9144000" cy="267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《Hadoop</a:t>
            </a:r>
            <a:r>
              <a:rPr lang="zh-CN" altLang="en-US" sz="1400" dirty="0">
                <a:latin typeface="微软雅黑" pitchFamily="34" charset="-122"/>
                <a:ea typeface="微软雅黑" pitchFamily="34" charset="-122"/>
              </a:rPr>
              <a:t>大数据原理与应用实验教程</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配套课件    </a:t>
            </a:r>
            <a:r>
              <a:rPr lang="en-US" altLang="zh-CN" sz="1400" dirty="0">
                <a:latin typeface="微软雅黑" pitchFamily="34" charset="-122"/>
                <a:ea typeface="微软雅黑" pitchFamily="34" charset="-122"/>
              </a:rPr>
              <a:t>ISBN:978-7-5606-5543-7    </a:t>
            </a:r>
            <a:r>
              <a:rPr lang="zh-CN" altLang="en-US" sz="1400" dirty="0">
                <a:latin typeface="微软雅黑" pitchFamily="34" charset="-122"/>
                <a:ea typeface="微软雅黑" pitchFamily="34" charset="-122"/>
              </a:rPr>
              <a:t>西安电子科技大学出版社</a:t>
            </a:r>
          </a:p>
        </p:txBody>
      </p:sp>
    </p:spTree>
    <p:extLst>
      <p:ext uri="{BB962C8B-B14F-4D97-AF65-F5344CB8AC3E}">
        <p14:creationId xmlns:p14="http://schemas.microsoft.com/office/powerpoint/2010/main" val="278863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403170"/>
            <a:ext cx="9143998" cy="1888659"/>
          </a:xfrm>
        </p:spPr>
        <p:txBody>
          <a:bodyPr>
            <a:normAutofit/>
          </a:bodyPr>
          <a:lstStyle/>
          <a:p>
            <a:pPr algn="ctr" defTabSz="685628">
              <a:spcBef>
                <a:spcPts val="0"/>
              </a:spcBef>
              <a:defRPr/>
            </a:pPr>
            <a:r>
              <a:rPr lang="en-US" altLang="zh-CN" sz="3600" b="1" kern="0" dirty="0">
                <a:gradFill>
                  <a:gsLst>
                    <a:gs pos="0">
                      <a:srgbClr val="2A528D"/>
                    </a:gs>
                    <a:gs pos="100000">
                      <a:srgbClr val="006DF0"/>
                    </a:gs>
                  </a:gsLst>
                  <a:lin ang="5400000" scaled="0"/>
                </a:gradFill>
              </a:rPr>
              <a:t>Hadoop</a:t>
            </a:r>
            <a:r>
              <a:rPr lang="zh-CN" altLang="en-US" sz="3600" b="1" kern="0" dirty="0">
                <a:gradFill>
                  <a:gsLst>
                    <a:gs pos="0">
                      <a:srgbClr val="2A528D"/>
                    </a:gs>
                    <a:gs pos="100000">
                      <a:srgbClr val="006DF0"/>
                    </a:gs>
                  </a:gsLst>
                  <a:lin ang="5400000" scaled="0"/>
                </a:gradFill>
              </a:rPr>
              <a:t>大数据原理与应用实验教程</a:t>
            </a:r>
            <a:br>
              <a:rPr lang="en-US" altLang="zh-CN" sz="3600" b="1" kern="0" dirty="0">
                <a:gradFill>
                  <a:gsLst>
                    <a:gs pos="0">
                      <a:srgbClr val="2A528D"/>
                    </a:gs>
                    <a:gs pos="100000">
                      <a:srgbClr val="006DF0"/>
                    </a:gs>
                  </a:gsLst>
                  <a:lin ang="5400000" scaled="0"/>
                </a:gradFill>
              </a:rPr>
            </a:br>
            <a:br>
              <a:rPr lang="en-US" altLang="zh-CN" sz="3600" b="1" kern="0" dirty="0">
                <a:gradFill>
                  <a:gsLst>
                    <a:gs pos="0">
                      <a:srgbClr val="2A528D"/>
                    </a:gs>
                    <a:gs pos="100000">
                      <a:srgbClr val="006DF0"/>
                    </a:gs>
                  </a:gsLst>
                  <a:lin ang="5400000" scaled="0"/>
                </a:gradFill>
              </a:rPr>
            </a:br>
            <a:r>
              <a:rPr lang="zh-CN" altLang="en-US" sz="2700" b="1" kern="0" dirty="0">
                <a:gradFill>
                  <a:gsLst>
                    <a:gs pos="0">
                      <a:srgbClr val="2A528D"/>
                    </a:gs>
                    <a:gs pos="100000">
                      <a:srgbClr val="006DF0"/>
                    </a:gs>
                  </a:gsLst>
                  <a:lin ang="5400000" scaled="0"/>
                </a:gradFill>
              </a:rPr>
              <a:t>实验项目</a:t>
            </a:r>
            <a:r>
              <a:rPr lang="en-US" altLang="zh-CN" sz="2700" b="1" kern="0" dirty="0">
                <a:gradFill>
                  <a:gsLst>
                    <a:gs pos="0">
                      <a:srgbClr val="2A528D"/>
                    </a:gs>
                    <a:gs pos="100000">
                      <a:srgbClr val="006DF0"/>
                    </a:gs>
                  </a:gsLst>
                  <a:lin ang="5400000" scaled="0"/>
                </a:gradFill>
              </a:rPr>
              <a:t>3</a:t>
            </a:r>
            <a:r>
              <a:rPr lang="zh-CN" altLang="en-US" sz="2700" b="1" kern="0" dirty="0">
                <a:gradFill>
                  <a:gsLst>
                    <a:gs pos="0">
                      <a:srgbClr val="2A528D"/>
                    </a:gs>
                    <a:gs pos="100000">
                      <a:srgbClr val="006DF0"/>
                    </a:gs>
                  </a:gsLst>
                  <a:lin ang="5400000" scaled="0"/>
                </a:gradFill>
              </a:rPr>
              <a:t>准备：分布式计算框架</a:t>
            </a:r>
            <a:r>
              <a:rPr lang="en-US" altLang="zh-CN" sz="2700" b="1" kern="0" dirty="0">
                <a:gradFill>
                  <a:gsLst>
                    <a:gs pos="0">
                      <a:srgbClr val="2A528D"/>
                    </a:gs>
                    <a:gs pos="100000">
                      <a:srgbClr val="006DF0"/>
                    </a:gs>
                  </a:gsLst>
                  <a:lin ang="5400000" scaled="0"/>
                </a:gradFill>
              </a:rPr>
              <a:t>MapReduce</a:t>
            </a:r>
            <a:endParaRPr lang="zh-CN" altLang="en-US" sz="2700" b="1" kern="0" dirty="0">
              <a:gradFill>
                <a:gsLst>
                  <a:gs pos="0">
                    <a:srgbClr val="2A528D"/>
                  </a:gs>
                  <a:gs pos="100000">
                    <a:srgbClr val="006DF0"/>
                  </a:gs>
                </a:gsLst>
                <a:lin ang="5400000" scaled="0"/>
              </a:gradFill>
              <a:cs typeface="+mn-cs"/>
            </a:endParaRPr>
          </a:p>
        </p:txBody>
      </p:sp>
      <p:sp>
        <p:nvSpPr>
          <p:cNvPr id="4"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矩形 5">
            <a:extLst>
              <a:ext uri="{FF2B5EF4-FFF2-40B4-BE49-F238E27FC236}">
                <a16:creationId xmlns:a16="http://schemas.microsoft.com/office/drawing/2014/main" id="{747E1611-A613-4498-A7B5-4EB58C8C300F}"/>
              </a:ext>
            </a:extLst>
          </p:cNvPr>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Tree>
    <p:extLst>
      <p:ext uri="{BB962C8B-B14F-4D97-AF65-F5344CB8AC3E}">
        <p14:creationId xmlns:p14="http://schemas.microsoft.com/office/powerpoint/2010/main" val="18943007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C123-D3CE-4295-9B22-81ACEE10747A}"/>
              </a:ext>
            </a:extLst>
          </p:cNvPr>
          <p:cNvSpPr>
            <a:spLocks noGrp="1"/>
          </p:cNvSpPr>
          <p:nvPr>
            <p:ph type="title"/>
          </p:nvPr>
        </p:nvSpPr>
        <p:spPr/>
        <p:txBody>
          <a:bodyPr/>
          <a:lstStyle/>
          <a:p>
            <a:r>
              <a:rPr lang="en-US" altLang="zh-CN" dirty="0"/>
              <a:t>3.2 MapReduce</a:t>
            </a:r>
            <a:r>
              <a:rPr lang="zh-CN" altLang="en-US" dirty="0"/>
              <a:t>体系架构</a:t>
            </a:r>
          </a:p>
        </p:txBody>
      </p:sp>
      <p:grpSp>
        <p:nvGrpSpPr>
          <p:cNvPr id="5" name="画布 371">
            <a:extLst>
              <a:ext uri="{FF2B5EF4-FFF2-40B4-BE49-F238E27FC236}">
                <a16:creationId xmlns:a16="http://schemas.microsoft.com/office/drawing/2014/main" id="{A2CAEC2C-F532-4B9F-B48A-A7A9FCC43A74}"/>
              </a:ext>
            </a:extLst>
          </p:cNvPr>
          <p:cNvGrpSpPr/>
          <p:nvPr/>
        </p:nvGrpSpPr>
        <p:grpSpPr>
          <a:xfrm>
            <a:off x="1917065" y="926029"/>
            <a:ext cx="5309870" cy="3942715"/>
            <a:chOff x="0" y="0"/>
            <a:chExt cx="5309870" cy="3942715"/>
          </a:xfrm>
        </p:grpSpPr>
        <p:sp>
          <p:nvSpPr>
            <p:cNvPr id="6" name="矩形 5">
              <a:extLst>
                <a:ext uri="{FF2B5EF4-FFF2-40B4-BE49-F238E27FC236}">
                  <a16:creationId xmlns:a16="http://schemas.microsoft.com/office/drawing/2014/main" id="{C7847F8D-204D-4F0B-8EEB-87EAF3751114}"/>
                </a:ext>
              </a:extLst>
            </p:cNvPr>
            <p:cNvSpPr/>
            <p:nvPr/>
          </p:nvSpPr>
          <p:spPr>
            <a:xfrm>
              <a:off x="0" y="0"/>
              <a:ext cx="5309870" cy="3942715"/>
            </a:xfrm>
            <a:prstGeom prst="rect">
              <a:avLst/>
            </a:prstGeom>
            <a:solidFill>
              <a:prstClr val="white"/>
            </a:solidFill>
          </p:spPr>
        </p:sp>
        <p:sp>
          <p:nvSpPr>
            <p:cNvPr id="7" name="文本框 79">
              <a:extLst>
                <a:ext uri="{FF2B5EF4-FFF2-40B4-BE49-F238E27FC236}">
                  <a16:creationId xmlns:a16="http://schemas.microsoft.com/office/drawing/2014/main" id="{126B72C7-5CC3-4FF1-963D-52315664B03A}"/>
                </a:ext>
              </a:extLst>
            </p:cNvPr>
            <p:cNvSpPr txBox="1"/>
            <p:nvPr/>
          </p:nvSpPr>
          <p:spPr>
            <a:xfrm>
              <a:off x="2056522" y="835380"/>
              <a:ext cx="1235075" cy="26547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sp>
          <p:nvSpPr>
            <p:cNvPr id="8" name="文本框 79">
              <a:extLst>
                <a:ext uri="{FF2B5EF4-FFF2-40B4-BE49-F238E27FC236}">
                  <a16:creationId xmlns:a16="http://schemas.microsoft.com/office/drawing/2014/main" id="{8A2F83CD-E77D-4CC9-9DA9-07BB97B7F195}"/>
                </a:ext>
              </a:extLst>
            </p:cNvPr>
            <p:cNvSpPr txBox="1"/>
            <p:nvPr/>
          </p:nvSpPr>
          <p:spPr>
            <a:xfrm>
              <a:off x="2056522" y="1100856"/>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9" name="文本框 79">
              <a:extLst>
                <a:ext uri="{FF2B5EF4-FFF2-40B4-BE49-F238E27FC236}">
                  <a16:creationId xmlns:a16="http://schemas.microsoft.com/office/drawing/2014/main" id="{C15F403B-A9E5-4D39-A5FF-2E787A00E2F5}"/>
                </a:ext>
              </a:extLst>
            </p:cNvPr>
            <p:cNvSpPr txBox="1"/>
            <p:nvPr/>
          </p:nvSpPr>
          <p:spPr>
            <a:xfrm>
              <a:off x="1130425" y="184942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0" name="文本框 79">
              <a:extLst>
                <a:ext uri="{FF2B5EF4-FFF2-40B4-BE49-F238E27FC236}">
                  <a16:creationId xmlns:a16="http://schemas.microsoft.com/office/drawing/2014/main" id="{30C42043-251D-4400-9A02-410DF90C4941}"/>
                </a:ext>
              </a:extLst>
            </p:cNvPr>
            <p:cNvSpPr txBox="1"/>
            <p:nvPr/>
          </p:nvSpPr>
          <p:spPr>
            <a:xfrm>
              <a:off x="1130425" y="211485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1" name="文本框 79">
              <a:extLst>
                <a:ext uri="{FF2B5EF4-FFF2-40B4-BE49-F238E27FC236}">
                  <a16:creationId xmlns:a16="http://schemas.microsoft.com/office/drawing/2014/main" id="{38BC70E2-09BF-42E2-BBD6-AFD76DA9B3DC}"/>
                </a:ext>
              </a:extLst>
            </p:cNvPr>
            <p:cNvSpPr txBox="1"/>
            <p:nvPr/>
          </p:nvSpPr>
          <p:spPr>
            <a:xfrm>
              <a:off x="1130425" y="2374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2" name="连接符: 肘形 11">
              <a:extLst>
                <a:ext uri="{FF2B5EF4-FFF2-40B4-BE49-F238E27FC236}">
                  <a16:creationId xmlns:a16="http://schemas.microsoft.com/office/drawing/2014/main" id="{2B93585E-1538-494D-9851-6631C8266D24}"/>
                </a:ext>
              </a:extLst>
            </p:cNvPr>
            <p:cNvCxnSpPr/>
            <p:nvPr/>
          </p:nvCxnSpPr>
          <p:spPr>
            <a:xfrm rot="5400000">
              <a:off x="1969441" y="1144809"/>
              <a:ext cx="483143" cy="92609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文本框 79">
              <a:extLst>
                <a:ext uri="{FF2B5EF4-FFF2-40B4-BE49-F238E27FC236}">
                  <a16:creationId xmlns:a16="http://schemas.microsoft.com/office/drawing/2014/main" id="{1680AF03-2615-42C7-9D77-78DE9027046D}"/>
                </a:ext>
              </a:extLst>
            </p:cNvPr>
            <p:cNvSpPr txBox="1"/>
            <p:nvPr/>
          </p:nvSpPr>
          <p:spPr>
            <a:xfrm>
              <a:off x="2959200" y="1849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1DF5516A-A704-4504-A8EB-68BFA8E4B26E}"/>
                </a:ext>
              </a:extLst>
            </p:cNvPr>
            <p:cNvSpPr txBox="1"/>
            <p:nvPr/>
          </p:nvSpPr>
          <p:spPr>
            <a:xfrm>
              <a:off x="2959200" y="211485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5" name="文本框 79">
              <a:extLst>
                <a:ext uri="{FF2B5EF4-FFF2-40B4-BE49-F238E27FC236}">
                  <a16:creationId xmlns:a16="http://schemas.microsoft.com/office/drawing/2014/main" id="{30901ACD-17AC-4416-8C8F-99287545E30F}"/>
                </a:ext>
              </a:extLst>
            </p:cNvPr>
            <p:cNvSpPr txBox="1"/>
            <p:nvPr/>
          </p:nvSpPr>
          <p:spPr>
            <a:xfrm>
              <a:off x="2959200" y="2374572"/>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6" name="连接符: 肘形 15">
              <a:extLst>
                <a:ext uri="{FF2B5EF4-FFF2-40B4-BE49-F238E27FC236}">
                  <a16:creationId xmlns:a16="http://schemas.microsoft.com/office/drawing/2014/main" id="{0650D05B-D79A-4E51-BAAE-F72B7CD685E9}"/>
                </a:ext>
              </a:extLst>
            </p:cNvPr>
            <p:cNvCxnSpPr/>
            <p:nvPr/>
          </p:nvCxnSpPr>
          <p:spPr>
            <a:xfrm rot="16200000" flipH="1">
              <a:off x="2883829" y="1156517"/>
              <a:ext cx="483141" cy="90267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文本框 79">
              <a:extLst>
                <a:ext uri="{FF2B5EF4-FFF2-40B4-BE49-F238E27FC236}">
                  <a16:creationId xmlns:a16="http://schemas.microsoft.com/office/drawing/2014/main" id="{E08D69A9-7F49-435D-B559-AD05823080B9}"/>
                </a:ext>
              </a:extLst>
            </p:cNvPr>
            <p:cNvSpPr txBox="1"/>
            <p:nvPr/>
          </p:nvSpPr>
          <p:spPr>
            <a:xfrm>
              <a:off x="1341416" y="3075165"/>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F8FDE21E-E7BB-4DFA-8E27-7EB23F002032}"/>
                </a:ext>
              </a:extLst>
            </p:cNvPr>
            <p:cNvSpPr txBox="1"/>
            <p:nvPr/>
          </p:nvSpPr>
          <p:spPr>
            <a:xfrm>
              <a:off x="1341416" y="3339521"/>
              <a:ext cx="645096"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9" name="文本框 79">
              <a:extLst>
                <a:ext uri="{FF2B5EF4-FFF2-40B4-BE49-F238E27FC236}">
                  <a16:creationId xmlns:a16="http://schemas.microsoft.com/office/drawing/2014/main" id="{4336E872-E9BF-4660-A275-DA89262786E9}"/>
                </a:ext>
              </a:extLst>
            </p:cNvPr>
            <p:cNvSpPr txBox="1"/>
            <p:nvPr/>
          </p:nvSpPr>
          <p:spPr>
            <a:xfrm>
              <a:off x="1341416" y="3600116"/>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5B55F5DF-6F20-46C5-8879-2CD7F2EE6B42}"/>
                </a:ext>
              </a:extLst>
            </p:cNvPr>
            <p:cNvSpPr txBox="1"/>
            <p:nvPr/>
          </p:nvSpPr>
          <p:spPr>
            <a:xfrm>
              <a:off x="1987892" y="3341719"/>
              <a:ext cx="644762" cy="2556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AFFFC7F0-BB2F-4375-8769-D20B321876A1}"/>
                </a:ext>
              </a:extLst>
            </p:cNvPr>
            <p:cNvSpPr txBox="1"/>
            <p:nvPr/>
          </p:nvSpPr>
          <p:spPr>
            <a:xfrm>
              <a:off x="2" y="3078754"/>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4FD4C0FE-67F4-4C53-8891-ED5D7123C0EC}"/>
                </a:ext>
              </a:extLst>
            </p:cNvPr>
            <p:cNvSpPr txBox="1"/>
            <p:nvPr/>
          </p:nvSpPr>
          <p:spPr>
            <a:xfrm>
              <a:off x="2" y="3342426"/>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3" name="文本框 79">
              <a:extLst>
                <a:ext uri="{FF2B5EF4-FFF2-40B4-BE49-F238E27FC236}">
                  <a16:creationId xmlns:a16="http://schemas.microsoft.com/office/drawing/2014/main" id="{EB28AF0D-ECCB-4EAE-B279-C89CF82E30DE}"/>
                </a:ext>
              </a:extLst>
            </p:cNvPr>
            <p:cNvSpPr txBox="1"/>
            <p:nvPr/>
          </p:nvSpPr>
          <p:spPr>
            <a:xfrm>
              <a:off x="5" y="3603428"/>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4" name="文本框 79">
              <a:extLst>
                <a:ext uri="{FF2B5EF4-FFF2-40B4-BE49-F238E27FC236}">
                  <a16:creationId xmlns:a16="http://schemas.microsoft.com/office/drawing/2014/main" id="{BB41915F-65DC-4662-8FBD-A3774A43BB98}"/>
                </a:ext>
              </a:extLst>
            </p:cNvPr>
            <p:cNvSpPr txBox="1"/>
            <p:nvPr/>
          </p:nvSpPr>
          <p:spPr>
            <a:xfrm>
              <a:off x="2683691" y="307875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5" name="文本框 79">
              <a:extLst>
                <a:ext uri="{FF2B5EF4-FFF2-40B4-BE49-F238E27FC236}">
                  <a16:creationId xmlns:a16="http://schemas.microsoft.com/office/drawing/2014/main" id="{07566F5F-3153-4710-A328-9B7FBBFE3754}"/>
                </a:ext>
              </a:extLst>
            </p:cNvPr>
            <p:cNvSpPr txBox="1"/>
            <p:nvPr/>
          </p:nvSpPr>
          <p:spPr>
            <a:xfrm>
              <a:off x="2683691" y="3342279"/>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6" name="文本框 79">
              <a:extLst>
                <a:ext uri="{FF2B5EF4-FFF2-40B4-BE49-F238E27FC236}">
                  <a16:creationId xmlns:a16="http://schemas.microsoft.com/office/drawing/2014/main" id="{094CB991-C563-4C1A-BB4E-08FB62B1256C}"/>
                </a:ext>
              </a:extLst>
            </p:cNvPr>
            <p:cNvSpPr txBox="1"/>
            <p:nvPr/>
          </p:nvSpPr>
          <p:spPr>
            <a:xfrm>
              <a:off x="2683691" y="360326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7" name="文本框 79">
              <a:extLst>
                <a:ext uri="{FF2B5EF4-FFF2-40B4-BE49-F238E27FC236}">
                  <a16:creationId xmlns:a16="http://schemas.microsoft.com/office/drawing/2014/main" id="{49E7E506-FF12-4CC2-ACB8-320417EE14E5}"/>
                </a:ext>
              </a:extLst>
            </p:cNvPr>
            <p:cNvSpPr txBox="1"/>
            <p:nvPr/>
          </p:nvSpPr>
          <p:spPr>
            <a:xfrm>
              <a:off x="4021070" y="307848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8" name="文本框 79">
              <a:extLst>
                <a:ext uri="{FF2B5EF4-FFF2-40B4-BE49-F238E27FC236}">
                  <a16:creationId xmlns:a16="http://schemas.microsoft.com/office/drawing/2014/main" id="{4C00B852-0462-421F-B718-B312FF1DDF2F}"/>
                </a:ext>
              </a:extLst>
            </p:cNvPr>
            <p:cNvSpPr txBox="1"/>
            <p:nvPr/>
          </p:nvSpPr>
          <p:spPr>
            <a:xfrm>
              <a:off x="4021070" y="3342008"/>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A26B4D7B-BA6F-400D-9619-CF73D18B6B2F}"/>
                </a:ext>
              </a:extLst>
            </p:cNvPr>
            <p:cNvSpPr txBox="1"/>
            <p:nvPr/>
          </p:nvSpPr>
          <p:spPr>
            <a:xfrm>
              <a:off x="4021070" y="360299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5193D6EE-5A0D-489D-8E12-6ABDA270E050}"/>
                </a:ext>
              </a:extLst>
            </p:cNvPr>
            <p:cNvSpPr txBox="1"/>
            <p:nvPr/>
          </p:nvSpPr>
          <p:spPr>
            <a:xfrm>
              <a:off x="1270980" y="87955"/>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31" name="文本框 79">
              <a:extLst>
                <a:ext uri="{FF2B5EF4-FFF2-40B4-BE49-F238E27FC236}">
                  <a16:creationId xmlns:a16="http://schemas.microsoft.com/office/drawing/2014/main" id="{D4B4EA37-9002-47C6-8C60-36BFBD88049D}"/>
                </a:ext>
              </a:extLst>
            </p:cNvPr>
            <p:cNvSpPr txBox="1"/>
            <p:nvPr/>
          </p:nvSpPr>
          <p:spPr>
            <a:xfrm>
              <a:off x="3351093" y="87983"/>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32" name="连接符: 肘形 31">
              <a:extLst>
                <a:ext uri="{FF2B5EF4-FFF2-40B4-BE49-F238E27FC236}">
                  <a16:creationId xmlns:a16="http://schemas.microsoft.com/office/drawing/2014/main" id="{B82151CB-DF42-4E64-A93C-3BD50DFA2650}"/>
                </a:ext>
              </a:extLst>
            </p:cNvPr>
            <p:cNvCxnSpPr/>
            <p:nvPr/>
          </p:nvCxnSpPr>
          <p:spPr>
            <a:xfrm rot="16200000" flipH="1">
              <a:off x="1921968" y="83443"/>
              <a:ext cx="482600" cy="102114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68E87BAE-FDF2-4537-A8F2-F3713A4CE0BB}"/>
                </a:ext>
              </a:extLst>
            </p:cNvPr>
            <p:cNvCxnSpPr/>
            <p:nvPr/>
          </p:nvCxnSpPr>
          <p:spPr>
            <a:xfrm rot="5400000">
              <a:off x="2961954" y="64628"/>
              <a:ext cx="482572" cy="1058801"/>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4B0BF144-A525-46D5-A655-4E9398E688C7}"/>
                </a:ext>
              </a:extLst>
            </p:cNvPr>
            <p:cNvCxnSpPr/>
            <p:nvPr/>
          </p:nvCxnSpPr>
          <p:spPr>
            <a:xfrm rot="5400000">
              <a:off x="976650" y="2307376"/>
              <a:ext cx="438869" cy="110347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连接符: 肘形 34">
              <a:extLst>
                <a:ext uri="{FF2B5EF4-FFF2-40B4-BE49-F238E27FC236}">
                  <a16:creationId xmlns:a16="http://schemas.microsoft.com/office/drawing/2014/main" id="{BE6315F4-9E96-46D2-BFC4-257EC581DEAC}"/>
                </a:ext>
              </a:extLst>
            </p:cNvPr>
            <p:cNvCxnSpPr/>
            <p:nvPr/>
          </p:nvCxnSpPr>
          <p:spPr>
            <a:xfrm rot="16200000" flipH="1">
              <a:off x="1649360" y="2738136"/>
              <a:ext cx="435281" cy="23836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D61FAEC2-0713-4F41-82CA-D669EDC20BE2}"/>
                </a:ext>
              </a:extLst>
            </p:cNvPr>
            <p:cNvCxnSpPr/>
            <p:nvPr/>
          </p:nvCxnSpPr>
          <p:spPr>
            <a:xfrm rot="16200000" flipH="1">
              <a:off x="2318384" y="2069112"/>
              <a:ext cx="438869" cy="1579998"/>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18FB296B-6BBA-4A9C-A8DD-D9990B069FE2}"/>
                </a:ext>
              </a:extLst>
            </p:cNvPr>
            <p:cNvCxnSpPr/>
            <p:nvPr/>
          </p:nvCxnSpPr>
          <p:spPr>
            <a:xfrm rot="16200000" flipH="1">
              <a:off x="3901538" y="2314727"/>
              <a:ext cx="438453" cy="108864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6AE0B4B1-57B1-485F-9F21-FE4AE6A27846}"/>
                </a:ext>
              </a:extLst>
            </p:cNvPr>
            <p:cNvCxnSpPr/>
            <p:nvPr/>
          </p:nvCxnSpPr>
          <p:spPr>
            <a:xfrm rot="5400000">
              <a:off x="3356701" y="2859280"/>
              <a:ext cx="439200" cy="285"/>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4" name="矩形 3">
            <a:extLst>
              <a:ext uri="{FF2B5EF4-FFF2-40B4-BE49-F238E27FC236}">
                <a16:creationId xmlns:a16="http://schemas.microsoft.com/office/drawing/2014/main" id="{CF5F6C51-4C8D-4E64-863E-16FD00169C3A}"/>
              </a:ext>
            </a:extLst>
          </p:cNvPr>
          <p:cNvSpPr/>
          <p:nvPr/>
        </p:nvSpPr>
        <p:spPr>
          <a:xfrm>
            <a:off x="0" y="1648143"/>
            <a:ext cx="3729675" cy="369332"/>
          </a:xfrm>
          <a:prstGeom prst="rect">
            <a:avLst/>
          </a:prstGeom>
        </p:spPr>
        <p:txBody>
          <a:bodyPr wrap="none">
            <a:spAutoFit/>
          </a:bodyPr>
          <a:lstStyle/>
          <a:p>
            <a:r>
              <a:rPr lang="en-US" altLang="zh-CN" dirty="0">
                <a:latin typeface="Calibri" panose="020F0502020204030204" pitchFamily="34" charset="0"/>
                <a:cs typeface="Calibri" panose="020F0502020204030204" pitchFamily="34" charset="0"/>
              </a:rPr>
              <a:t>MapReduce 2.0</a:t>
            </a:r>
            <a:r>
              <a:rPr lang="zh-CN" altLang="en-US" dirty="0">
                <a:latin typeface="Calibri" panose="020F0502020204030204" pitchFamily="34" charset="0"/>
                <a:cs typeface="Calibri" panose="020F0502020204030204" pitchFamily="34" charset="0"/>
              </a:rPr>
              <a:t>执行作业时体系架构</a:t>
            </a:r>
            <a:endParaRPr lang="zh-CN" altLang="en-US"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84261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A577-00DC-41D1-8151-6E28C730D5EB}"/>
              </a:ext>
            </a:extLst>
          </p:cNvPr>
          <p:cNvSpPr>
            <a:spLocks noGrp="1"/>
          </p:cNvSpPr>
          <p:nvPr>
            <p:ph type="title"/>
          </p:nvPr>
        </p:nvSpPr>
        <p:spPr/>
        <p:txBody>
          <a:bodyPr>
            <a:normAutofit/>
          </a:bodyPr>
          <a:lstStyle/>
          <a:p>
            <a:r>
              <a:rPr lang="en-US" altLang="zh-CN" dirty="0"/>
              <a:t>3.3 MapReduce</a:t>
            </a:r>
            <a:r>
              <a:rPr lang="zh-CN" altLang="en-US" dirty="0"/>
              <a:t>作业执行流程</a:t>
            </a:r>
          </a:p>
        </p:txBody>
      </p:sp>
      <p:sp>
        <p:nvSpPr>
          <p:cNvPr id="5" name="矩形 4">
            <a:extLst>
              <a:ext uri="{FF2B5EF4-FFF2-40B4-BE49-F238E27FC236}">
                <a16:creationId xmlns:a16="http://schemas.microsoft.com/office/drawing/2014/main" id="{3759F702-105A-4920-A722-97C482043FE5}"/>
              </a:ext>
            </a:extLst>
          </p:cNvPr>
          <p:cNvSpPr/>
          <p:nvPr/>
        </p:nvSpPr>
        <p:spPr>
          <a:xfrm>
            <a:off x="2091421" y="915566"/>
            <a:ext cx="5072867" cy="3957527"/>
          </a:xfrm>
          <a:prstGeom prst="rect">
            <a:avLst/>
          </a:prstGeom>
          <a:solidFill>
            <a:prstClr val="white"/>
          </a:solidFill>
        </p:spPr>
      </p:sp>
      <p:grpSp>
        <p:nvGrpSpPr>
          <p:cNvPr id="90" name="组合 89">
            <a:extLst>
              <a:ext uri="{FF2B5EF4-FFF2-40B4-BE49-F238E27FC236}">
                <a16:creationId xmlns:a16="http://schemas.microsoft.com/office/drawing/2014/main" id="{7BBFA1E0-8E45-427F-A658-3E28E02765D7}"/>
              </a:ext>
            </a:extLst>
          </p:cNvPr>
          <p:cNvGrpSpPr/>
          <p:nvPr/>
        </p:nvGrpSpPr>
        <p:grpSpPr>
          <a:xfrm>
            <a:off x="2220999" y="933563"/>
            <a:ext cx="4830658" cy="3824350"/>
            <a:chOff x="2220999" y="933563"/>
            <a:chExt cx="4830658" cy="3824350"/>
          </a:xfrm>
        </p:grpSpPr>
        <p:sp>
          <p:nvSpPr>
            <p:cNvPr id="6" name="文本框 91">
              <a:extLst>
                <a:ext uri="{FF2B5EF4-FFF2-40B4-BE49-F238E27FC236}">
                  <a16:creationId xmlns:a16="http://schemas.microsoft.com/office/drawing/2014/main" id="{1543055D-8D77-4081-AC4B-D93D03B29A6C}"/>
                </a:ext>
              </a:extLst>
            </p:cNvPr>
            <p:cNvSpPr txBox="1"/>
            <p:nvPr/>
          </p:nvSpPr>
          <p:spPr>
            <a:xfrm>
              <a:off x="5913050" y="3926133"/>
              <a:ext cx="821860"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最终结果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91">
              <a:extLst>
                <a:ext uri="{FF2B5EF4-FFF2-40B4-BE49-F238E27FC236}">
                  <a16:creationId xmlns:a16="http://schemas.microsoft.com/office/drawing/2014/main" id="{6B69B035-F314-452D-8AD1-490933199FE4}"/>
                </a:ext>
              </a:extLst>
            </p:cNvPr>
            <p:cNvSpPr txBox="1"/>
            <p:nvPr/>
          </p:nvSpPr>
          <p:spPr>
            <a:xfrm>
              <a:off x="5803269" y="3418019"/>
              <a:ext cx="1035424"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List(value)&gt;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91">
              <a:extLst>
                <a:ext uri="{FF2B5EF4-FFF2-40B4-BE49-F238E27FC236}">
                  <a16:creationId xmlns:a16="http://schemas.microsoft.com/office/drawing/2014/main" id="{199C0B59-B387-41BE-9DBB-254A1DD834EB}"/>
                </a:ext>
              </a:extLst>
            </p:cNvPr>
            <p:cNvSpPr txBox="1"/>
            <p:nvPr/>
          </p:nvSpPr>
          <p:spPr>
            <a:xfrm>
              <a:off x="5917250" y="2938101"/>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dirty="0">
                  <a:solidFill>
                    <a:srgbClr val="000000"/>
                  </a:solidFill>
                  <a:effectLst/>
                  <a:latin typeface="Calibri" panose="020F0502020204030204" pitchFamily="34" charset="0"/>
                  <a:ea typeface="宋体" panose="02010600030101010101" pitchFamily="2" charset="-122"/>
                  <a:cs typeface="Calibri" panose="020F0502020204030204" pitchFamily="34" charset="0"/>
                </a:rPr>
                <a:t>中间结果</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91">
              <a:extLst>
                <a:ext uri="{FF2B5EF4-FFF2-40B4-BE49-F238E27FC236}">
                  <a16:creationId xmlns:a16="http://schemas.microsoft.com/office/drawing/2014/main" id="{CBF5B6C3-37E5-4640-B799-28F044454294}"/>
                </a:ext>
              </a:extLst>
            </p:cNvPr>
            <p:cNvSpPr txBox="1"/>
            <p:nvPr/>
          </p:nvSpPr>
          <p:spPr>
            <a:xfrm>
              <a:off x="5917250" y="2501975"/>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输入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1">
              <a:extLst>
                <a:ext uri="{FF2B5EF4-FFF2-40B4-BE49-F238E27FC236}">
                  <a16:creationId xmlns:a16="http://schemas.microsoft.com/office/drawing/2014/main" id="{7D18CF75-1AB5-4006-9AF9-EADD863814B4}"/>
                </a:ext>
              </a:extLst>
            </p:cNvPr>
            <p:cNvSpPr txBox="1"/>
            <p:nvPr/>
          </p:nvSpPr>
          <p:spPr>
            <a:xfrm>
              <a:off x="2937761" y="1258175"/>
              <a:ext cx="659888" cy="2337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加载文件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91">
              <a:extLst>
                <a:ext uri="{FF2B5EF4-FFF2-40B4-BE49-F238E27FC236}">
                  <a16:creationId xmlns:a16="http://schemas.microsoft.com/office/drawing/2014/main" id="{E3BD1408-39EC-4415-8E2D-5302D86F3977}"/>
                </a:ext>
              </a:extLst>
            </p:cNvPr>
            <p:cNvSpPr txBox="1"/>
            <p:nvPr/>
          </p:nvSpPr>
          <p:spPr>
            <a:xfrm>
              <a:off x="2511834" y="3933732"/>
              <a:ext cx="821860"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最终结果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91">
              <a:extLst>
                <a:ext uri="{FF2B5EF4-FFF2-40B4-BE49-F238E27FC236}">
                  <a16:creationId xmlns:a16="http://schemas.microsoft.com/office/drawing/2014/main" id="{8681D38C-F5B7-4DA9-AC22-1EC250DE8C78}"/>
                </a:ext>
              </a:extLst>
            </p:cNvPr>
            <p:cNvSpPr txBox="1"/>
            <p:nvPr/>
          </p:nvSpPr>
          <p:spPr>
            <a:xfrm>
              <a:off x="2401852" y="3425564"/>
              <a:ext cx="1035824"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List(value)&gt;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91">
              <a:extLst>
                <a:ext uri="{FF2B5EF4-FFF2-40B4-BE49-F238E27FC236}">
                  <a16:creationId xmlns:a16="http://schemas.microsoft.com/office/drawing/2014/main" id="{A7395D62-822C-44B1-B6F7-A472F154E280}"/>
                </a:ext>
              </a:extLst>
            </p:cNvPr>
            <p:cNvSpPr txBox="1"/>
            <p:nvPr/>
          </p:nvSpPr>
          <p:spPr>
            <a:xfrm>
              <a:off x="2515825" y="2945899"/>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91">
              <a:extLst>
                <a:ext uri="{FF2B5EF4-FFF2-40B4-BE49-F238E27FC236}">
                  <a16:creationId xmlns:a16="http://schemas.microsoft.com/office/drawing/2014/main" id="{EC110067-7AC4-465D-AFE1-895DF7B786F3}"/>
                </a:ext>
              </a:extLst>
            </p:cNvPr>
            <p:cNvSpPr txBox="1"/>
            <p:nvPr/>
          </p:nvSpPr>
          <p:spPr>
            <a:xfrm>
              <a:off x="2515911" y="2509819"/>
              <a:ext cx="821860" cy="33401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输入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067">
              <a:extLst>
                <a:ext uri="{FF2B5EF4-FFF2-40B4-BE49-F238E27FC236}">
                  <a16:creationId xmlns:a16="http://schemas.microsoft.com/office/drawing/2014/main" id="{48482763-DA4F-46A1-A4EF-A0858BE20ABA}"/>
                </a:ext>
              </a:extLst>
            </p:cNvPr>
            <p:cNvSpPr txBox="1"/>
            <p:nvPr/>
          </p:nvSpPr>
          <p:spPr>
            <a:xfrm>
              <a:off x="2853774" y="4477074"/>
              <a:ext cx="647890" cy="20139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写入文件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圆柱体 15">
              <a:extLst>
                <a:ext uri="{FF2B5EF4-FFF2-40B4-BE49-F238E27FC236}">
                  <a16:creationId xmlns:a16="http://schemas.microsoft.com/office/drawing/2014/main" id="{C1BBDC26-F4A8-4D62-9BE2-BFBF1268E6CD}"/>
                </a:ext>
              </a:extLst>
            </p:cNvPr>
            <p:cNvSpPr/>
            <p:nvPr/>
          </p:nvSpPr>
          <p:spPr>
            <a:xfrm>
              <a:off x="2285871" y="1491916"/>
              <a:ext cx="771869" cy="783968"/>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分布式文件系统（如</a:t>
              </a: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HDFS</a:t>
              </a: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A3E1F86B-74B1-4DD1-AC5F-8D1D5CB3B9FA}"/>
                </a:ext>
              </a:extLst>
            </p:cNvPr>
            <p:cNvSpPr/>
            <p:nvPr/>
          </p:nvSpPr>
          <p:spPr>
            <a:xfrm>
              <a:off x="3193796" y="1522063"/>
              <a:ext cx="1317697" cy="272080"/>
            </a:xfrm>
            <a:prstGeom prst="rect">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InputFormat</a:t>
              </a:r>
              <a:endParaRPr lang="zh-CN" sz="1050" kern="100" dirty="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E615F8AC-B943-4D68-AF85-C80F56526B4E}"/>
                </a:ext>
              </a:extLst>
            </p:cNvPr>
            <p:cNvSpPr/>
            <p:nvPr/>
          </p:nvSpPr>
          <p:spPr>
            <a:xfrm>
              <a:off x="3187797"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445B77BA-17C5-48F1-BEA8-7B59A350450D}"/>
                </a:ext>
              </a:extLst>
            </p:cNvPr>
            <p:cNvSpPr/>
            <p:nvPr/>
          </p:nvSpPr>
          <p:spPr>
            <a:xfrm>
              <a:off x="3643719"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805F985D-20EA-4C85-A4F0-799C152F146B}"/>
                </a:ext>
              </a:extLst>
            </p:cNvPr>
            <p:cNvSpPr/>
            <p:nvPr/>
          </p:nvSpPr>
          <p:spPr>
            <a:xfrm>
              <a:off x="4093643"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33B8F197-8C0A-4B69-9E92-ECDA4E093938}"/>
                </a:ext>
              </a:extLst>
            </p:cNvPr>
            <p:cNvSpPr/>
            <p:nvPr/>
          </p:nvSpPr>
          <p:spPr>
            <a:xfrm>
              <a:off x="3187797"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A172E461-DE25-41DF-B1EB-E3D831E40090}"/>
                </a:ext>
              </a:extLst>
            </p:cNvPr>
            <p:cNvSpPr/>
            <p:nvPr/>
          </p:nvSpPr>
          <p:spPr>
            <a:xfrm>
              <a:off x="3643719"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30FAFCF3-41BE-478B-9875-C277DF89AF46}"/>
                </a:ext>
              </a:extLst>
            </p:cNvPr>
            <p:cNvSpPr/>
            <p:nvPr/>
          </p:nvSpPr>
          <p:spPr>
            <a:xfrm>
              <a:off x="4093643"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7317A75D-3C9F-4F65-A8E3-78CAE4D04B33}"/>
                </a:ext>
              </a:extLst>
            </p:cNvPr>
            <p:cNvSpPr/>
            <p:nvPr/>
          </p:nvSpPr>
          <p:spPr>
            <a:xfrm>
              <a:off x="3187718"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AC762655-FA6C-4167-B46F-063404CC7C53}"/>
                </a:ext>
              </a:extLst>
            </p:cNvPr>
            <p:cNvSpPr/>
            <p:nvPr/>
          </p:nvSpPr>
          <p:spPr>
            <a:xfrm>
              <a:off x="3643641"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507E8BDC-0534-4028-946A-8029BEF49F2D}"/>
                </a:ext>
              </a:extLst>
            </p:cNvPr>
            <p:cNvSpPr/>
            <p:nvPr/>
          </p:nvSpPr>
          <p:spPr>
            <a:xfrm>
              <a:off x="4093564"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994BDFCC-279E-47C2-8914-03C899453722}"/>
                </a:ext>
              </a:extLst>
            </p:cNvPr>
            <p:cNvSpPr/>
            <p:nvPr/>
          </p:nvSpPr>
          <p:spPr>
            <a:xfrm>
              <a:off x="3195715" y="3231850"/>
              <a:ext cx="1317376" cy="271754"/>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Shuffle</a:t>
              </a:r>
              <a:endParaRPr lang="zh-CN" sz="1050" kern="100" dirty="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14A3A133-4FC1-4572-BF6D-1A178B335FEE}"/>
                </a:ext>
              </a:extLst>
            </p:cNvPr>
            <p:cNvSpPr/>
            <p:nvPr/>
          </p:nvSpPr>
          <p:spPr>
            <a:xfrm>
              <a:off x="3197793" y="3699770"/>
              <a:ext cx="1317376" cy="271754"/>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Reduce</a:t>
              </a:r>
              <a:endParaRPr lang="zh-CN" sz="1050" kern="100" dirty="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19C358D1-CE16-4843-9409-A8A76C5440F5}"/>
                </a:ext>
              </a:extLst>
            </p:cNvPr>
            <p:cNvSpPr/>
            <p:nvPr/>
          </p:nvSpPr>
          <p:spPr>
            <a:xfrm>
              <a:off x="3197793" y="4185687"/>
              <a:ext cx="1317376" cy="271754"/>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OutputFormat</a:t>
              </a:r>
              <a:endParaRPr lang="zh-CN" sz="1050" kern="100" dirty="0">
                <a:effectLst/>
                <a:ea typeface="等线" panose="02010600030101010101" pitchFamily="2" charset="-122"/>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312BEDC7-8D9E-4063-890B-5B1FE76F1E43}"/>
                </a:ext>
              </a:extLst>
            </p:cNvPr>
            <p:cNvCxnSpPr/>
            <p:nvPr/>
          </p:nvCxnSpPr>
          <p:spPr>
            <a:xfrm>
              <a:off x="3400760" y="1804015"/>
              <a:ext cx="0" cy="164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FCD9A739-461B-476E-89EA-B4A1693003FB}"/>
                </a:ext>
              </a:extLst>
            </p:cNvPr>
            <p:cNvCxnSpPr/>
            <p:nvPr/>
          </p:nvCxnSpPr>
          <p:spPr>
            <a:xfrm>
              <a:off x="3852644" y="1794143"/>
              <a:ext cx="4039" cy="173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4BFED4E-49B1-41B9-877C-F2F6AA8F3A2D}"/>
                </a:ext>
              </a:extLst>
            </p:cNvPr>
            <p:cNvCxnSpPr/>
            <p:nvPr/>
          </p:nvCxnSpPr>
          <p:spPr>
            <a:xfrm>
              <a:off x="4296408"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1D6F2993-78D9-4215-B4B4-1974F4DF43B8}"/>
                </a:ext>
              </a:extLst>
            </p:cNvPr>
            <p:cNvCxnSpPr/>
            <p:nvPr/>
          </p:nvCxnSpPr>
          <p:spPr>
            <a:xfrm flipH="1">
              <a:off x="3400682"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A61735D3-51F9-4C5C-B83E-CE836300C49A}"/>
                </a:ext>
              </a:extLst>
            </p:cNvPr>
            <p:cNvCxnSpPr/>
            <p:nvPr/>
          </p:nvCxnSpPr>
          <p:spPr>
            <a:xfrm flipH="1">
              <a:off x="3856605"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E3D49F01-F8F5-4DF3-8441-9FF208985CB0}"/>
                </a:ext>
              </a:extLst>
            </p:cNvPr>
            <p:cNvCxnSpPr/>
            <p:nvPr/>
          </p:nvCxnSpPr>
          <p:spPr>
            <a:xfrm flipH="1">
              <a:off x="4306528"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任意多边形: 形状 35">
              <a:extLst>
                <a:ext uri="{FF2B5EF4-FFF2-40B4-BE49-F238E27FC236}">
                  <a16:creationId xmlns:a16="http://schemas.microsoft.com/office/drawing/2014/main" id="{05CB95F3-1687-4596-923F-112E7E1F81F3}"/>
                </a:ext>
              </a:extLst>
            </p:cNvPr>
            <p:cNvSpPr/>
            <p:nvPr/>
          </p:nvSpPr>
          <p:spPr>
            <a:xfrm>
              <a:off x="3245708" y="2160033"/>
              <a:ext cx="179969" cy="206044"/>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7" name="任意多边形: 形状 36">
              <a:extLst>
                <a:ext uri="{FF2B5EF4-FFF2-40B4-BE49-F238E27FC236}">
                  <a16:creationId xmlns:a16="http://schemas.microsoft.com/office/drawing/2014/main" id="{BBA8F22D-00FD-4675-81A7-56128862B8BF}"/>
                </a:ext>
              </a:extLst>
            </p:cNvPr>
            <p:cNvSpPr/>
            <p:nvPr/>
          </p:nvSpPr>
          <p:spPr>
            <a:xfrm rot="10953743">
              <a:off x="3433166" y="2182229"/>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任意多边形: 形状 37">
              <a:extLst>
                <a:ext uri="{FF2B5EF4-FFF2-40B4-BE49-F238E27FC236}">
                  <a16:creationId xmlns:a16="http://schemas.microsoft.com/office/drawing/2014/main" id="{84F0A860-3BAD-487A-915C-7995C16D5C30}"/>
                </a:ext>
              </a:extLst>
            </p:cNvPr>
            <p:cNvSpPr/>
            <p:nvPr/>
          </p:nvSpPr>
          <p:spPr>
            <a:xfrm>
              <a:off x="3680634" y="2160312"/>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任意多边形: 形状 38">
              <a:extLst>
                <a:ext uri="{FF2B5EF4-FFF2-40B4-BE49-F238E27FC236}">
                  <a16:creationId xmlns:a16="http://schemas.microsoft.com/office/drawing/2014/main" id="{ACDC2C74-27B8-40B4-8C8C-402946A7EF22}"/>
                </a:ext>
              </a:extLst>
            </p:cNvPr>
            <p:cNvSpPr/>
            <p:nvPr/>
          </p:nvSpPr>
          <p:spPr>
            <a:xfrm rot="10953743">
              <a:off x="3867802" y="2182508"/>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任意多边形: 形状 39">
              <a:extLst>
                <a:ext uri="{FF2B5EF4-FFF2-40B4-BE49-F238E27FC236}">
                  <a16:creationId xmlns:a16="http://schemas.microsoft.com/office/drawing/2014/main" id="{FC60C71D-E348-46DC-B024-A9C505A1E464}"/>
                </a:ext>
              </a:extLst>
            </p:cNvPr>
            <p:cNvSpPr/>
            <p:nvPr/>
          </p:nvSpPr>
          <p:spPr>
            <a:xfrm>
              <a:off x="4115529" y="2160033"/>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1" name="任意多边形: 形状 40">
              <a:extLst>
                <a:ext uri="{FF2B5EF4-FFF2-40B4-BE49-F238E27FC236}">
                  <a16:creationId xmlns:a16="http://schemas.microsoft.com/office/drawing/2014/main" id="{05945368-5B1F-40A6-AEC7-BDB68C119124}"/>
                </a:ext>
              </a:extLst>
            </p:cNvPr>
            <p:cNvSpPr/>
            <p:nvPr/>
          </p:nvSpPr>
          <p:spPr>
            <a:xfrm rot="10953743">
              <a:off x="4302697" y="2182229"/>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2" name="直接箭头连接符 41">
              <a:extLst>
                <a:ext uri="{FF2B5EF4-FFF2-40B4-BE49-F238E27FC236}">
                  <a16:creationId xmlns:a16="http://schemas.microsoft.com/office/drawing/2014/main" id="{CFEFB2C1-B7BE-437F-B1BF-8F2E6072CCCE}"/>
                </a:ext>
              </a:extLst>
            </p:cNvPr>
            <p:cNvCxnSpPr/>
            <p:nvPr/>
          </p:nvCxnSpPr>
          <p:spPr>
            <a:xfrm>
              <a:off x="3400682" y="3044009"/>
              <a:ext cx="453721" cy="18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BACEE90E-390F-43F1-BD0F-7361ABAE824A}"/>
                </a:ext>
              </a:extLst>
            </p:cNvPr>
            <p:cNvCxnSpPr/>
            <p:nvPr/>
          </p:nvCxnSpPr>
          <p:spPr>
            <a:xfrm flipH="1">
              <a:off x="3854403" y="3043904"/>
              <a:ext cx="2201" cy="18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0994A05-6BCA-4B33-A0D6-A15F0EAFAABF}"/>
                </a:ext>
              </a:extLst>
            </p:cNvPr>
            <p:cNvCxnSpPr/>
            <p:nvPr/>
          </p:nvCxnSpPr>
          <p:spPr>
            <a:xfrm flipH="1">
              <a:off x="3854403" y="3043904"/>
              <a:ext cx="452125" cy="18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A33E9C1A-007D-4417-AB3A-481256115373}"/>
                </a:ext>
              </a:extLst>
            </p:cNvPr>
            <p:cNvCxnSpPr/>
            <p:nvPr/>
          </p:nvCxnSpPr>
          <p:spPr>
            <a:xfrm>
              <a:off x="3854403" y="3503603"/>
              <a:ext cx="2077" cy="19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0F99F703-5ADB-48FC-8D88-9F175EB66E3C}"/>
                </a:ext>
              </a:extLst>
            </p:cNvPr>
            <p:cNvCxnSpPr/>
            <p:nvPr/>
          </p:nvCxnSpPr>
          <p:spPr>
            <a:xfrm>
              <a:off x="3856481" y="3971524"/>
              <a:ext cx="0" cy="214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连接符: 肘形 46">
              <a:extLst>
                <a:ext uri="{FF2B5EF4-FFF2-40B4-BE49-F238E27FC236}">
                  <a16:creationId xmlns:a16="http://schemas.microsoft.com/office/drawing/2014/main" id="{B86BB598-391D-4797-87B5-29F7D2061FFC}"/>
                </a:ext>
              </a:extLst>
            </p:cNvPr>
            <p:cNvCxnSpPr/>
            <p:nvPr/>
          </p:nvCxnSpPr>
          <p:spPr>
            <a:xfrm rot="5400000" flipH="1">
              <a:off x="2043150" y="2644110"/>
              <a:ext cx="2203152" cy="1423510"/>
            </a:xfrm>
            <a:prstGeom prst="bentConnector3">
              <a:avLst>
                <a:gd name="adj1" fmla="val -9802"/>
              </a:avLst>
            </a:prstGeom>
            <a:ln>
              <a:tailEnd type="triangle"/>
            </a:ln>
          </p:spPr>
          <p:style>
            <a:lnRef idx="1">
              <a:schemeClr val="dk1"/>
            </a:lnRef>
            <a:fillRef idx="0">
              <a:schemeClr val="dk1"/>
            </a:fillRef>
            <a:effectRef idx="0">
              <a:schemeClr val="dk1"/>
            </a:effectRef>
            <a:fontRef idx="minor">
              <a:schemeClr val="tx1"/>
            </a:fontRef>
          </p:style>
        </p:cxnSp>
        <p:cxnSp>
          <p:nvCxnSpPr>
            <p:cNvPr id="48" name="连接符: 肘形 47">
              <a:extLst>
                <a:ext uri="{FF2B5EF4-FFF2-40B4-BE49-F238E27FC236}">
                  <a16:creationId xmlns:a16="http://schemas.microsoft.com/office/drawing/2014/main" id="{02F2808D-C804-43C5-A2FE-7E44BAFFC65B}"/>
                </a:ext>
              </a:extLst>
            </p:cNvPr>
            <p:cNvCxnSpPr/>
            <p:nvPr/>
          </p:nvCxnSpPr>
          <p:spPr>
            <a:xfrm rot="16200000" flipH="1">
              <a:off x="3247151" y="916570"/>
              <a:ext cx="30147" cy="1180838"/>
            </a:xfrm>
            <a:prstGeom prst="bentConnector3">
              <a:avLst>
                <a:gd name="adj1" fmla="val -716367"/>
              </a:avLst>
            </a:prstGeom>
            <a:ln>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F861143F-0D3A-41ED-811D-E9F960864428}"/>
                </a:ext>
              </a:extLst>
            </p:cNvPr>
            <p:cNvSpPr/>
            <p:nvPr/>
          </p:nvSpPr>
          <p:spPr>
            <a:xfrm>
              <a:off x="2220999" y="1187320"/>
              <a:ext cx="2382795" cy="35705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文本框 91">
              <a:extLst>
                <a:ext uri="{FF2B5EF4-FFF2-40B4-BE49-F238E27FC236}">
                  <a16:creationId xmlns:a16="http://schemas.microsoft.com/office/drawing/2014/main" id="{0D17B9F1-9AAB-48CF-8D91-20FB6C712692}"/>
                </a:ext>
              </a:extLst>
            </p:cNvPr>
            <p:cNvSpPr txBox="1"/>
            <p:nvPr/>
          </p:nvSpPr>
          <p:spPr>
            <a:xfrm>
              <a:off x="3072137" y="933563"/>
              <a:ext cx="659888" cy="2345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1" name="文本框 91">
              <a:extLst>
                <a:ext uri="{FF2B5EF4-FFF2-40B4-BE49-F238E27FC236}">
                  <a16:creationId xmlns:a16="http://schemas.microsoft.com/office/drawing/2014/main" id="{6628ACAD-934F-4B42-BCA0-968F869C80AD}"/>
                </a:ext>
              </a:extLst>
            </p:cNvPr>
            <p:cNvSpPr txBox="1"/>
            <p:nvPr/>
          </p:nvSpPr>
          <p:spPr>
            <a:xfrm>
              <a:off x="5766675" y="1258108"/>
              <a:ext cx="659888" cy="24323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加载文件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2" name="文本框 91">
              <a:extLst>
                <a:ext uri="{FF2B5EF4-FFF2-40B4-BE49-F238E27FC236}">
                  <a16:creationId xmlns:a16="http://schemas.microsoft.com/office/drawing/2014/main" id="{F092F703-6069-44F7-8ED7-3643CF9F0F6F}"/>
                </a:ext>
              </a:extLst>
            </p:cNvPr>
            <p:cNvSpPr txBox="1"/>
            <p:nvPr/>
          </p:nvSpPr>
          <p:spPr>
            <a:xfrm>
              <a:off x="5790671" y="4457364"/>
              <a:ext cx="647890" cy="2201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写入文件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矩形 52">
              <a:extLst>
                <a:ext uri="{FF2B5EF4-FFF2-40B4-BE49-F238E27FC236}">
                  <a16:creationId xmlns:a16="http://schemas.microsoft.com/office/drawing/2014/main" id="{98FB6CEF-CE90-4203-8059-A2DBDD837C2B}"/>
                </a:ext>
              </a:extLst>
            </p:cNvPr>
            <p:cNvSpPr/>
            <p:nvPr/>
          </p:nvSpPr>
          <p:spPr>
            <a:xfrm>
              <a:off x="4755847" y="1522063"/>
              <a:ext cx="1317376" cy="271754"/>
            </a:xfrm>
            <a:prstGeom prst="rect">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InputFormat</a:t>
              </a:r>
              <a:endParaRPr lang="zh-CN" sz="1050" kern="100">
                <a:effectLst/>
                <a:ea typeface="等线" panose="02010600030101010101" pitchFamily="2" charset="-122"/>
                <a:cs typeface="Times New Roman" panose="02020603050405020304" pitchFamily="18" charset="0"/>
              </a:endParaRPr>
            </a:p>
          </p:txBody>
        </p:sp>
        <p:sp>
          <p:nvSpPr>
            <p:cNvPr id="54" name="矩形 53">
              <a:extLst>
                <a:ext uri="{FF2B5EF4-FFF2-40B4-BE49-F238E27FC236}">
                  <a16:creationId xmlns:a16="http://schemas.microsoft.com/office/drawing/2014/main" id="{A2BB080A-A2D4-443B-A0EB-A69E6C54B27D}"/>
                </a:ext>
              </a:extLst>
            </p:cNvPr>
            <p:cNvSpPr/>
            <p:nvPr/>
          </p:nvSpPr>
          <p:spPr>
            <a:xfrm>
              <a:off x="4749848"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5" name="矩形 54">
              <a:extLst>
                <a:ext uri="{FF2B5EF4-FFF2-40B4-BE49-F238E27FC236}">
                  <a16:creationId xmlns:a16="http://schemas.microsoft.com/office/drawing/2014/main" id="{38227BCC-E340-4780-9F08-0F1B10B54407}"/>
                </a:ext>
              </a:extLst>
            </p:cNvPr>
            <p:cNvSpPr/>
            <p:nvPr/>
          </p:nvSpPr>
          <p:spPr>
            <a:xfrm>
              <a:off x="5205771"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6" name="矩形 55">
              <a:extLst>
                <a:ext uri="{FF2B5EF4-FFF2-40B4-BE49-F238E27FC236}">
                  <a16:creationId xmlns:a16="http://schemas.microsoft.com/office/drawing/2014/main" id="{369138AA-B9A9-4B0C-BAC3-D383568F0B5B}"/>
                </a:ext>
              </a:extLst>
            </p:cNvPr>
            <p:cNvSpPr/>
            <p:nvPr/>
          </p:nvSpPr>
          <p:spPr>
            <a:xfrm>
              <a:off x="5655694"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7" name="矩形 56">
              <a:extLst>
                <a:ext uri="{FF2B5EF4-FFF2-40B4-BE49-F238E27FC236}">
                  <a16:creationId xmlns:a16="http://schemas.microsoft.com/office/drawing/2014/main" id="{EFA44FAE-4E6D-4F6C-B361-BAFA03133527}"/>
                </a:ext>
              </a:extLst>
            </p:cNvPr>
            <p:cNvSpPr/>
            <p:nvPr/>
          </p:nvSpPr>
          <p:spPr>
            <a:xfrm>
              <a:off x="4749848"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58" name="矩形 57">
              <a:extLst>
                <a:ext uri="{FF2B5EF4-FFF2-40B4-BE49-F238E27FC236}">
                  <a16:creationId xmlns:a16="http://schemas.microsoft.com/office/drawing/2014/main" id="{7EAEAD6C-EF32-4D64-B668-6D77191B4E42}"/>
                </a:ext>
              </a:extLst>
            </p:cNvPr>
            <p:cNvSpPr/>
            <p:nvPr/>
          </p:nvSpPr>
          <p:spPr>
            <a:xfrm>
              <a:off x="5205771"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59" name="矩形 58">
              <a:extLst>
                <a:ext uri="{FF2B5EF4-FFF2-40B4-BE49-F238E27FC236}">
                  <a16:creationId xmlns:a16="http://schemas.microsoft.com/office/drawing/2014/main" id="{567BAA89-A819-4160-9A3A-9EF670CD4BFA}"/>
                </a:ext>
              </a:extLst>
            </p:cNvPr>
            <p:cNvSpPr/>
            <p:nvPr/>
          </p:nvSpPr>
          <p:spPr>
            <a:xfrm>
              <a:off x="5655694"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5259ED14-BA81-44C3-ACE4-8BF44A6542C9}"/>
                </a:ext>
              </a:extLst>
            </p:cNvPr>
            <p:cNvSpPr/>
            <p:nvPr/>
          </p:nvSpPr>
          <p:spPr>
            <a:xfrm>
              <a:off x="4749848"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A83AE8E6-2343-418C-8854-8797B3A2E64B}"/>
                </a:ext>
              </a:extLst>
            </p:cNvPr>
            <p:cNvSpPr/>
            <p:nvPr/>
          </p:nvSpPr>
          <p:spPr>
            <a:xfrm>
              <a:off x="5205771"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62" name="矩形 61">
              <a:extLst>
                <a:ext uri="{FF2B5EF4-FFF2-40B4-BE49-F238E27FC236}">
                  <a16:creationId xmlns:a16="http://schemas.microsoft.com/office/drawing/2014/main" id="{C7E58F97-B1BC-45D7-A819-D3186C8E39D4}"/>
                </a:ext>
              </a:extLst>
            </p:cNvPr>
            <p:cNvSpPr/>
            <p:nvPr/>
          </p:nvSpPr>
          <p:spPr>
            <a:xfrm>
              <a:off x="5655694"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Map</a:t>
              </a:r>
              <a:endParaRPr lang="zh-CN" sz="1050" kern="100" dirty="0">
                <a:effectLst/>
                <a:ea typeface="等线" panose="02010600030101010101" pitchFamily="2" charset="-122"/>
                <a:cs typeface="Times New Roman" panose="02020603050405020304" pitchFamily="18" charset="0"/>
              </a:endParaRPr>
            </a:p>
          </p:txBody>
        </p:sp>
        <p:sp>
          <p:nvSpPr>
            <p:cNvPr id="63" name="矩形 62">
              <a:extLst>
                <a:ext uri="{FF2B5EF4-FFF2-40B4-BE49-F238E27FC236}">
                  <a16:creationId xmlns:a16="http://schemas.microsoft.com/office/drawing/2014/main" id="{1D957FB7-7BC8-4859-BD5C-9FC3FC8CC08A}"/>
                </a:ext>
              </a:extLst>
            </p:cNvPr>
            <p:cNvSpPr/>
            <p:nvPr/>
          </p:nvSpPr>
          <p:spPr>
            <a:xfrm>
              <a:off x="4757647" y="3231772"/>
              <a:ext cx="1317376" cy="271754"/>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Shuffle</a:t>
              </a:r>
              <a:endParaRPr lang="zh-CN" sz="1050" kern="100">
                <a:effectLst/>
                <a:ea typeface="等线" panose="02010600030101010101" pitchFamily="2" charset="-122"/>
                <a:cs typeface="Times New Roman" panose="02020603050405020304" pitchFamily="18" charset="0"/>
              </a:endParaRPr>
            </a:p>
          </p:txBody>
        </p:sp>
        <p:sp>
          <p:nvSpPr>
            <p:cNvPr id="64" name="矩形 63">
              <a:extLst>
                <a:ext uri="{FF2B5EF4-FFF2-40B4-BE49-F238E27FC236}">
                  <a16:creationId xmlns:a16="http://schemas.microsoft.com/office/drawing/2014/main" id="{48C22A3A-33A0-4F97-9B88-0F3E66AC6CDD}"/>
                </a:ext>
              </a:extLst>
            </p:cNvPr>
            <p:cNvSpPr/>
            <p:nvPr/>
          </p:nvSpPr>
          <p:spPr>
            <a:xfrm>
              <a:off x="4760046" y="3699693"/>
              <a:ext cx="1317376" cy="271754"/>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Reduce</a:t>
              </a:r>
              <a:endParaRPr lang="zh-CN" sz="1050" kern="100">
                <a:effectLst/>
                <a:ea typeface="等线" panose="02010600030101010101" pitchFamily="2" charset="-122"/>
                <a:cs typeface="Times New Roman" panose="02020603050405020304" pitchFamily="18" charset="0"/>
              </a:endParaRPr>
            </a:p>
          </p:txBody>
        </p:sp>
        <p:sp>
          <p:nvSpPr>
            <p:cNvPr id="65" name="矩形 64">
              <a:extLst>
                <a:ext uri="{FF2B5EF4-FFF2-40B4-BE49-F238E27FC236}">
                  <a16:creationId xmlns:a16="http://schemas.microsoft.com/office/drawing/2014/main" id="{7BC5C72A-0F60-4AAF-934F-4FA7ECDD0B53}"/>
                </a:ext>
              </a:extLst>
            </p:cNvPr>
            <p:cNvSpPr/>
            <p:nvPr/>
          </p:nvSpPr>
          <p:spPr>
            <a:xfrm>
              <a:off x="4760046" y="4185610"/>
              <a:ext cx="1317376" cy="271754"/>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OutputFormat</a:t>
              </a:r>
              <a:endParaRPr lang="zh-CN" sz="1050" kern="100">
                <a:effectLst/>
                <a:ea typeface="等线" panose="02010600030101010101" pitchFamily="2" charset="-122"/>
                <a:cs typeface="Times New Roman" panose="02020603050405020304" pitchFamily="18" charset="0"/>
              </a:endParaRPr>
            </a:p>
          </p:txBody>
        </p:sp>
        <p:cxnSp>
          <p:nvCxnSpPr>
            <p:cNvPr id="66" name="直接箭头连接符 65">
              <a:extLst>
                <a:ext uri="{FF2B5EF4-FFF2-40B4-BE49-F238E27FC236}">
                  <a16:creationId xmlns:a16="http://schemas.microsoft.com/office/drawing/2014/main" id="{DA072F9D-1485-4BF2-A708-DE145CF4D4E7}"/>
                </a:ext>
              </a:extLst>
            </p:cNvPr>
            <p:cNvCxnSpPr/>
            <p:nvPr/>
          </p:nvCxnSpPr>
          <p:spPr>
            <a:xfrm>
              <a:off x="4962812"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26FFCD4-31A5-49CC-885F-C9086B6A4EB2}"/>
                </a:ext>
              </a:extLst>
            </p:cNvPr>
            <p:cNvCxnSpPr/>
            <p:nvPr/>
          </p:nvCxnSpPr>
          <p:spPr>
            <a:xfrm>
              <a:off x="5414535" y="1793817"/>
              <a:ext cx="3599" cy="173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E2BE40DE-ADEB-4DDB-86F5-CF3BD0B04EB8}"/>
                </a:ext>
              </a:extLst>
            </p:cNvPr>
            <p:cNvCxnSpPr/>
            <p:nvPr/>
          </p:nvCxnSpPr>
          <p:spPr>
            <a:xfrm>
              <a:off x="5858460"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3CA9B0D6-2311-4D52-9929-6BA5DA99B664}"/>
                </a:ext>
              </a:extLst>
            </p:cNvPr>
            <p:cNvCxnSpPr/>
            <p:nvPr/>
          </p:nvCxnSpPr>
          <p:spPr>
            <a:xfrm flipH="1">
              <a:off x="5418734" y="2579683"/>
              <a:ext cx="0"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0049F861-F93B-4034-8043-A23EF5311A1D}"/>
                </a:ext>
              </a:extLst>
            </p:cNvPr>
            <p:cNvCxnSpPr/>
            <p:nvPr/>
          </p:nvCxnSpPr>
          <p:spPr>
            <a:xfrm flipH="1">
              <a:off x="5868658" y="2579683"/>
              <a:ext cx="0"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任意多边形: 形状 70">
              <a:extLst>
                <a:ext uri="{FF2B5EF4-FFF2-40B4-BE49-F238E27FC236}">
                  <a16:creationId xmlns:a16="http://schemas.microsoft.com/office/drawing/2014/main" id="{B1EAC542-EB42-43EB-9D68-4E803A74E7BC}"/>
                </a:ext>
              </a:extLst>
            </p:cNvPr>
            <p:cNvSpPr/>
            <p:nvPr/>
          </p:nvSpPr>
          <p:spPr>
            <a:xfrm>
              <a:off x="4808038"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2" name="任意多边形: 形状 71">
              <a:extLst>
                <a:ext uri="{FF2B5EF4-FFF2-40B4-BE49-F238E27FC236}">
                  <a16:creationId xmlns:a16="http://schemas.microsoft.com/office/drawing/2014/main" id="{15BACCC8-76C3-4280-A6B7-1B7CB936D613}"/>
                </a:ext>
              </a:extLst>
            </p:cNvPr>
            <p:cNvSpPr/>
            <p:nvPr/>
          </p:nvSpPr>
          <p:spPr>
            <a:xfrm rot="10953743">
              <a:off x="4995206"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3" name="任意多边形: 形状 72">
              <a:extLst>
                <a:ext uri="{FF2B5EF4-FFF2-40B4-BE49-F238E27FC236}">
                  <a16:creationId xmlns:a16="http://schemas.microsoft.com/office/drawing/2014/main" id="{DF456073-FCD1-4E04-9619-7F7446A4A458}"/>
                </a:ext>
              </a:extLst>
            </p:cNvPr>
            <p:cNvSpPr/>
            <p:nvPr/>
          </p:nvSpPr>
          <p:spPr>
            <a:xfrm>
              <a:off x="5242964"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4" name="任意多边形: 形状 73">
              <a:extLst>
                <a:ext uri="{FF2B5EF4-FFF2-40B4-BE49-F238E27FC236}">
                  <a16:creationId xmlns:a16="http://schemas.microsoft.com/office/drawing/2014/main" id="{1979E4A8-3B0F-47BF-8F07-50A4FBDC15BC}"/>
                </a:ext>
              </a:extLst>
            </p:cNvPr>
            <p:cNvSpPr/>
            <p:nvPr/>
          </p:nvSpPr>
          <p:spPr>
            <a:xfrm rot="10953743">
              <a:off x="5430132"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5" name="任意多边形: 形状 74">
              <a:extLst>
                <a:ext uri="{FF2B5EF4-FFF2-40B4-BE49-F238E27FC236}">
                  <a16:creationId xmlns:a16="http://schemas.microsoft.com/office/drawing/2014/main" id="{3DB66A32-438C-4B60-B095-39772AD35B75}"/>
                </a:ext>
              </a:extLst>
            </p:cNvPr>
            <p:cNvSpPr/>
            <p:nvPr/>
          </p:nvSpPr>
          <p:spPr>
            <a:xfrm>
              <a:off x="5677890"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6" name="任意多边形: 形状 75">
              <a:extLst>
                <a:ext uri="{FF2B5EF4-FFF2-40B4-BE49-F238E27FC236}">
                  <a16:creationId xmlns:a16="http://schemas.microsoft.com/office/drawing/2014/main" id="{BC2967BE-CB4E-4874-B22A-9B6B057201F6}"/>
                </a:ext>
              </a:extLst>
            </p:cNvPr>
            <p:cNvSpPr/>
            <p:nvPr/>
          </p:nvSpPr>
          <p:spPr>
            <a:xfrm rot="10953743">
              <a:off x="5865059"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77" name="直接箭头连接符 76">
              <a:extLst>
                <a:ext uri="{FF2B5EF4-FFF2-40B4-BE49-F238E27FC236}">
                  <a16:creationId xmlns:a16="http://schemas.microsoft.com/office/drawing/2014/main" id="{FDE0DB98-1CB9-4965-85AF-DAEC58EDE9DD}"/>
                </a:ext>
              </a:extLst>
            </p:cNvPr>
            <p:cNvCxnSpPr/>
            <p:nvPr/>
          </p:nvCxnSpPr>
          <p:spPr>
            <a:xfrm>
              <a:off x="4962812" y="3044004"/>
              <a:ext cx="453523"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B22147C9-A20D-4F56-9E34-3D6EB0762BFA}"/>
                </a:ext>
              </a:extLst>
            </p:cNvPr>
            <p:cNvCxnSpPr/>
            <p:nvPr/>
          </p:nvCxnSpPr>
          <p:spPr>
            <a:xfrm flipH="1">
              <a:off x="5416335" y="3043404"/>
              <a:ext cx="1800"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A18CC378-299D-4BA1-A7DB-0DFAE9A45C65}"/>
                </a:ext>
              </a:extLst>
            </p:cNvPr>
            <p:cNvCxnSpPr/>
            <p:nvPr/>
          </p:nvCxnSpPr>
          <p:spPr>
            <a:xfrm flipH="1">
              <a:off x="5416335" y="3043404"/>
              <a:ext cx="451723"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2D994DB6-D2A9-41C6-829E-99562EDB5E98}"/>
                </a:ext>
              </a:extLst>
            </p:cNvPr>
            <p:cNvCxnSpPr/>
            <p:nvPr/>
          </p:nvCxnSpPr>
          <p:spPr>
            <a:xfrm>
              <a:off x="5416335" y="3503526"/>
              <a:ext cx="1800" cy="19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FBFA0D3F-4690-4DE6-96A1-142DD4F09075}"/>
                </a:ext>
              </a:extLst>
            </p:cNvPr>
            <p:cNvCxnSpPr/>
            <p:nvPr/>
          </p:nvCxnSpPr>
          <p:spPr>
            <a:xfrm>
              <a:off x="5418734" y="3971446"/>
              <a:ext cx="0" cy="214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矩形 81">
              <a:extLst>
                <a:ext uri="{FF2B5EF4-FFF2-40B4-BE49-F238E27FC236}">
                  <a16:creationId xmlns:a16="http://schemas.microsoft.com/office/drawing/2014/main" id="{6C331699-EB6F-4017-A48F-F8746F5533ED}"/>
                </a:ext>
              </a:extLst>
            </p:cNvPr>
            <p:cNvSpPr/>
            <p:nvPr/>
          </p:nvSpPr>
          <p:spPr>
            <a:xfrm>
              <a:off x="4668862" y="1187320"/>
              <a:ext cx="2382795" cy="35705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3" name="文本框 91">
              <a:extLst>
                <a:ext uri="{FF2B5EF4-FFF2-40B4-BE49-F238E27FC236}">
                  <a16:creationId xmlns:a16="http://schemas.microsoft.com/office/drawing/2014/main" id="{9C9F1C1E-8570-4D91-9DF6-2C61566C3982}"/>
                </a:ext>
              </a:extLst>
            </p:cNvPr>
            <p:cNvSpPr txBox="1"/>
            <p:nvPr/>
          </p:nvSpPr>
          <p:spPr>
            <a:xfrm>
              <a:off x="5519517" y="933563"/>
              <a:ext cx="659888" cy="2345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4" name="圆柱体 83">
              <a:extLst>
                <a:ext uri="{FF2B5EF4-FFF2-40B4-BE49-F238E27FC236}">
                  <a16:creationId xmlns:a16="http://schemas.microsoft.com/office/drawing/2014/main" id="{6EC5D8D6-F2F3-483C-A6BD-DAE0569125C5}"/>
                </a:ext>
              </a:extLst>
            </p:cNvPr>
            <p:cNvSpPr/>
            <p:nvPr/>
          </p:nvSpPr>
          <p:spPr>
            <a:xfrm>
              <a:off x="6228184" y="1501345"/>
              <a:ext cx="771469" cy="783467"/>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dirty="0">
                  <a:solidFill>
                    <a:srgbClr val="000000"/>
                  </a:solidFill>
                  <a:effectLst/>
                  <a:latin typeface="Calibri" panose="020F0502020204030204" pitchFamily="34" charset="0"/>
                  <a:ea typeface="宋体" panose="02010600030101010101" pitchFamily="2" charset="-122"/>
                  <a:cs typeface="Calibri" panose="020F0502020204030204" pitchFamily="34" charset="0"/>
                </a:rPr>
                <a:t>分布式文件系统（如</a:t>
              </a:r>
              <a:r>
                <a:rPr lang="en-US" sz="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HDFS</a:t>
              </a:r>
              <a:r>
                <a:rPr lang="zh-CN" sz="900" kern="100" dirty="0">
                  <a:solidFill>
                    <a:srgbClr val="000000"/>
                  </a:solidFill>
                  <a:effectLst/>
                  <a:latin typeface="Calibri" panose="020F0502020204030204" pitchFamily="34" charset="0"/>
                  <a:ea typeface="宋体" panose="02010600030101010101" pitchFamily="2" charset="-122"/>
                  <a:cs typeface="Calibri" panose="020F0502020204030204" pitchFamily="34" charset="0"/>
                </a:rPr>
                <a:t>）</a:t>
              </a:r>
              <a:endParaRPr lang="zh-CN" sz="1050" kern="100" dirty="0">
                <a:effectLst/>
                <a:ea typeface="等线" panose="02010600030101010101" pitchFamily="2" charset="-122"/>
                <a:cs typeface="Times New Roman" panose="02020603050405020304" pitchFamily="18" charset="0"/>
              </a:endParaRPr>
            </a:p>
          </p:txBody>
        </p:sp>
        <p:cxnSp>
          <p:nvCxnSpPr>
            <p:cNvPr id="85" name="连接符: 肘形 84">
              <a:extLst>
                <a:ext uri="{FF2B5EF4-FFF2-40B4-BE49-F238E27FC236}">
                  <a16:creationId xmlns:a16="http://schemas.microsoft.com/office/drawing/2014/main" id="{7CADB869-E144-47BB-BD29-C76AFD492FBC}"/>
                </a:ext>
              </a:extLst>
            </p:cNvPr>
            <p:cNvCxnSpPr>
              <a:cxnSpLocks/>
            </p:cNvCxnSpPr>
            <p:nvPr/>
          </p:nvCxnSpPr>
          <p:spPr>
            <a:xfrm rot="5400000" flipH="1" flipV="1">
              <a:off x="5036896" y="2636129"/>
              <a:ext cx="2203075" cy="1439396"/>
            </a:xfrm>
            <a:prstGeom prst="bentConnector3">
              <a:avLst>
                <a:gd name="adj1" fmla="val -9728"/>
              </a:avLst>
            </a:prstGeom>
            <a:ln>
              <a:tailEnd type="triangle"/>
            </a:ln>
          </p:spPr>
          <p:style>
            <a:lnRef idx="1">
              <a:schemeClr val="dk1"/>
            </a:lnRef>
            <a:fillRef idx="0">
              <a:schemeClr val="dk1"/>
            </a:fillRef>
            <a:effectRef idx="0">
              <a:schemeClr val="dk1"/>
            </a:effectRef>
            <a:fontRef idx="minor">
              <a:schemeClr val="tx1"/>
            </a:fontRef>
          </p:style>
        </p:cxnSp>
        <p:cxnSp>
          <p:nvCxnSpPr>
            <p:cNvPr id="86" name="连接符: 肘形 85">
              <a:extLst>
                <a:ext uri="{FF2B5EF4-FFF2-40B4-BE49-F238E27FC236}">
                  <a16:creationId xmlns:a16="http://schemas.microsoft.com/office/drawing/2014/main" id="{55FDB9CE-8CF9-45B2-8E15-EFDFCD4DF9EA}"/>
                </a:ext>
              </a:extLst>
            </p:cNvPr>
            <p:cNvCxnSpPr>
              <a:cxnSpLocks/>
              <a:stCxn id="84" idx="1"/>
            </p:cNvCxnSpPr>
            <p:nvPr/>
          </p:nvCxnSpPr>
          <p:spPr>
            <a:xfrm rot="16200000" flipH="1" flipV="1">
              <a:off x="6003869" y="912013"/>
              <a:ext cx="20718" cy="1199382"/>
            </a:xfrm>
            <a:prstGeom prst="bentConnector4">
              <a:avLst>
                <a:gd name="adj1" fmla="val -1103388"/>
                <a:gd name="adj2" fmla="val 6608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0D1C197C-4F74-4606-8A64-A6958887E823}"/>
                </a:ext>
              </a:extLst>
            </p:cNvPr>
            <p:cNvCxnSpPr/>
            <p:nvPr/>
          </p:nvCxnSpPr>
          <p:spPr>
            <a:xfrm>
              <a:off x="3854403" y="3503603"/>
              <a:ext cx="1564331" cy="196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a:extLst>
                <a:ext uri="{FF2B5EF4-FFF2-40B4-BE49-F238E27FC236}">
                  <a16:creationId xmlns:a16="http://schemas.microsoft.com/office/drawing/2014/main" id="{44A32003-F35E-4F19-B5E0-DF3CE1B65A64}"/>
                </a:ext>
              </a:extLst>
            </p:cNvPr>
            <p:cNvCxnSpPr/>
            <p:nvPr/>
          </p:nvCxnSpPr>
          <p:spPr>
            <a:xfrm flipH="1">
              <a:off x="3856481" y="3503526"/>
              <a:ext cx="1559854" cy="196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7301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48A2E-C5BA-4009-91E7-99CA19A40E1C}"/>
              </a:ext>
            </a:extLst>
          </p:cNvPr>
          <p:cNvSpPr>
            <a:spLocks noGrp="1"/>
          </p:cNvSpPr>
          <p:nvPr>
            <p:ph type="title"/>
          </p:nvPr>
        </p:nvSpPr>
        <p:spPr/>
        <p:txBody>
          <a:bodyPr/>
          <a:lstStyle/>
          <a:p>
            <a:r>
              <a:rPr lang="en-US" altLang="zh-CN" dirty="0"/>
              <a:t>3.3 MapReduce</a:t>
            </a:r>
            <a:r>
              <a:rPr lang="zh-CN" altLang="en-US" dirty="0"/>
              <a:t>作业执行流程</a:t>
            </a:r>
          </a:p>
        </p:txBody>
      </p:sp>
      <p:graphicFrame>
        <p:nvGraphicFramePr>
          <p:cNvPr id="4" name="内容占位符 3">
            <a:extLst>
              <a:ext uri="{FF2B5EF4-FFF2-40B4-BE49-F238E27FC236}">
                <a16:creationId xmlns:a16="http://schemas.microsoft.com/office/drawing/2014/main" id="{7DDA83EB-184B-4D31-AA34-14117939EB41}"/>
              </a:ext>
            </a:extLst>
          </p:cNvPr>
          <p:cNvGraphicFramePr>
            <a:graphicFrameLocks noGrp="1"/>
          </p:cNvGraphicFramePr>
          <p:nvPr>
            <p:ph idx="1"/>
            <p:extLst>
              <p:ext uri="{D42A27DB-BD31-4B8C-83A1-F6EECF244321}">
                <p14:modId xmlns:p14="http://schemas.microsoft.com/office/powerpoint/2010/main" val="218999840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60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一个</a:t>
            </a:r>
            <a:r>
              <a:rPr lang="en-US" altLang="zh-CN" dirty="0" err="1"/>
              <a:t>WordCount</a:t>
            </a:r>
            <a:r>
              <a:rPr lang="zh-CN" altLang="en-US" dirty="0"/>
              <a:t>执行过程的实例</a:t>
            </a:r>
          </a:p>
        </p:txBody>
      </p:sp>
      <p:sp>
        <p:nvSpPr>
          <p:cNvPr id="101" name="矩形 100"/>
          <p:cNvSpPr/>
          <p:nvPr/>
        </p:nvSpPr>
        <p:spPr>
          <a:xfrm>
            <a:off x="0" y="2074951"/>
            <a:ext cx="1504122" cy="10533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r>
              <a:rPr lang="en-US" altLang="zh-CN" sz="1400" b="1" dirty="0"/>
              <a:t>file.txt</a:t>
            </a:r>
          </a:p>
          <a:p>
            <a:r>
              <a:rPr lang="en-US" altLang="zh-CN" sz="1400" b="1" dirty="0"/>
              <a:t>Hello World</a:t>
            </a:r>
          </a:p>
          <a:p>
            <a:r>
              <a:rPr lang="en-US" altLang="zh-CN" sz="1400" b="1" dirty="0"/>
              <a:t>Hello Hadoop</a:t>
            </a:r>
          </a:p>
          <a:p>
            <a:r>
              <a:rPr lang="en-US" altLang="zh-CN" sz="1400" b="1" dirty="0"/>
              <a:t>Hello MapReduce</a:t>
            </a:r>
          </a:p>
        </p:txBody>
      </p:sp>
      <p:sp>
        <p:nvSpPr>
          <p:cNvPr id="102" name="TextBox 101"/>
          <p:cNvSpPr txBox="1"/>
          <p:nvPr/>
        </p:nvSpPr>
        <p:spPr>
          <a:xfrm>
            <a:off x="28467" y="1146219"/>
            <a:ext cx="1475656" cy="369332"/>
          </a:xfrm>
          <a:prstGeom prst="rect">
            <a:avLst/>
          </a:prstGeom>
          <a:noFill/>
        </p:spPr>
        <p:txBody>
          <a:bodyPr wrap="square" rtlCol="0">
            <a:spAutoFit/>
          </a:bodyPr>
          <a:lstStyle/>
          <a:p>
            <a:pPr algn="ctr"/>
            <a:r>
              <a:rPr lang="en-US" altLang="zh-CN" b="1" dirty="0"/>
              <a:t>Input</a:t>
            </a:r>
            <a:endParaRPr lang="zh-CN" altLang="en-US" b="1" dirty="0"/>
          </a:p>
        </p:txBody>
      </p:sp>
      <p:sp>
        <p:nvSpPr>
          <p:cNvPr id="103" name="矩形 102"/>
          <p:cNvSpPr/>
          <p:nvPr/>
        </p:nvSpPr>
        <p:spPr>
          <a:xfrm>
            <a:off x="1705694" y="1630126"/>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&lt;1,”Hello World”&gt;</a:t>
            </a:r>
          </a:p>
        </p:txBody>
      </p:sp>
      <p:sp>
        <p:nvSpPr>
          <p:cNvPr id="105" name="矩形 104"/>
          <p:cNvSpPr/>
          <p:nvPr/>
        </p:nvSpPr>
        <p:spPr>
          <a:xfrm>
            <a:off x="1705694" y="235296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&lt;2,”Hello Hadoop”&gt;</a:t>
            </a:r>
          </a:p>
        </p:txBody>
      </p:sp>
      <p:sp>
        <p:nvSpPr>
          <p:cNvPr id="106" name="矩形 105"/>
          <p:cNvSpPr/>
          <p:nvPr/>
        </p:nvSpPr>
        <p:spPr>
          <a:xfrm>
            <a:off x="1705694" y="308175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&lt;3,”Hello MapReduce”&gt;</a:t>
            </a:r>
          </a:p>
        </p:txBody>
      </p:sp>
      <p:sp>
        <p:nvSpPr>
          <p:cNvPr id="107" name="TextBox 106"/>
          <p:cNvSpPr txBox="1"/>
          <p:nvPr/>
        </p:nvSpPr>
        <p:spPr>
          <a:xfrm>
            <a:off x="1705694" y="1098247"/>
            <a:ext cx="1930202" cy="369332"/>
          </a:xfrm>
          <a:prstGeom prst="rect">
            <a:avLst/>
          </a:prstGeom>
          <a:noFill/>
        </p:spPr>
        <p:txBody>
          <a:bodyPr wrap="square" rtlCol="0">
            <a:spAutoFit/>
          </a:bodyPr>
          <a:lstStyle/>
          <a:p>
            <a:pPr algn="ctr"/>
            <a:r>
              <a:rPr lang="en-US" altLang="zh-CN" b="1" dirty="0"/>
              <a:t>split</a:t>
            </a:r>
            <a:endParaRPr lang="zh-CN" altLang="en-US" b="1" dirty="0"/>
          </a:p>
        </p:txBody>
      </p:sp>
      <p:sp>
        <p:nvSpPr>
          <p:cNvPr id="109" name="矩形 108"/>
          <p:cNvSpPr/>
          <p:nvPr/>
        </p:nvSpPr>
        <p:spPr>
          <a:xfrm>
            <a:off x="3851920" y="1630126"/>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a:t>
            </a:r>
            <a:r>
              <a:rPr lang="zh-CN" altLang="en-US" sz="1400" b="1" dirty="0"/>
              <a:t>，</a:t>
            </a:r>
            <a:r>
              <a:rPr lang="en-US" altLang="zh-CN" sz="1400" b="1" dirty="0"/>
              <a:t>1&gt;</a:t>
            </a:r>
          </a:p>
          <a:p>
            <a:r>
              <a:rPr lang="en-US" altLang="zh-CN" sz="1400" b="1" dirty="0"/>
              <a:t>&lt;“World”,1&gt;</a:t>
            </a:r>
          </a:p>
        </p:txBody>
      </p:sp>
      <p:sp>
        <p:nvSpPr>
          <p:cNvPr id="110" name="矩形 109"/>
          <p:cNvSpPr/>
          <p:nvPr/>
        </p:nvSpPr>
        <p:spPr>
          <a:xfrm>
            <a:off x="3851920" y="235296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&lt;“Hadoop”,1&gt;</a:t>
            </a:r>
          </a:p>
        </p:txBody>
      </p:sp>
      <p:sp>
        <p:nvSpPr>
          <p:cNvPr id="111" name="矩形 110"/>
          <p:cNvSpPr/>
          <p:nvPr/>
        </p:nvSpPr>
        <p:spPr>
          <a:xfrm>
            <a:off x="3851920" y="308175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 MapReduce”,1&gt;</a:t>
            </a:r>
          </a:p>
        </p:txBody>
      </p:sp>
      <p:sp>
        <p:nvSpPr>
          <p:cNvPr id="112" name="TextBox 111"/>
          <p:cNvSpPr txBox="1"/>
          <p:nvPr/>
        </p:nvSpPr>
        <p:spPr>
          <a:xfrm>
            <a:off x="3851920" y="1146219"/>
            <a:ext cx="1584176" cy="369332"/>
          </a:xfrm>
          <a:prstGeom prst="rect">
            <a:avLst/>
          </a:prstGeom>
          <a:noFill/>
        </p:spPr>
        <p:txBody>
          <a:bodyPr wrap="square" rtlCol="0">
            <a:spAutoFit/>
          </a:bodyPr>
          <a:lstStyle/>
          <a:p>
            <a:pPr algn="ctr"/>
            <a:r>
              <a:rPr lang="en-US" altLang="zh-CN" b="1" dirty="0"/>
              <a:t>Map</a:t>
            </a:r>
            <a:endParaRPr lang="zh-CN" altLang="en-US" b="1" dirty="0"/>
          </a:p>
        </p:txBody>
      </p:sp>
      <p:cxnSp>
        <p:nvCxnSpPr>
          <p:cNvPr id="114" name="直接箭头连接符 113"/>
          <p:cNvCxnSpPr>
            <a:stCxn id="101" idx="3"/>
            <a:endCxn id="103" idx="1"/>
          </p:cNvCxnSpPr>
          <p:nvPr/>
        </p:nvCxnSpPr>
        <p:spPr>
          <a:xfrm flipV="1">
            <a:off x="1504122" y="1878292"/>
            <a:ext cx="201572" cy="72332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3"/>
            <a:endCxn id="105" idx="1"/>
          </p:cNvCxnSpPr>
          <p:nvPr/>
        </p:nvCxnSpPr>
        <p:spPr>
          <a:xfrm flipV="1">
            <a:off x="1504122" y="2601131"/>
            <a:ext cx="201572" cy="48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01" idx="3"/>
            <a:endCxn id="106" idx="1"/>
          </p:cNvCxnSpPr>
          <p:nvPr/>
        </p:nvCxnSpPr>
        <p:spPr>
          <a:xfrm>
            <a:off x="1504122" y="2601616"/>
            <a:ext cx="201572" cy="72830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03" idx="3"/>
            <a:endCxn id="109" idx="1"/>
          </p:cNvCxnSpPr>
          <p:nvPr/>
        </p:nvCxnSpPr>
        <p:spPr>
          <a:xfrm>
            <a:off x="3685694" y="1878292"/>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5" idx="3"/>
            <a:endCxn id="110" idx="1"/>
          </p:cNvCxnSpPr>
          <p:nvPr/>
        </p:nvCxnSpPr>
        <p:spPr>
          <a:xfrm>
            <a:off x="3685694" y="260113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6" idx="3"/>
            <a:endCxn id="111" idx="1"/>
          </p:cNvCxnSpPr>
          <p:nvPr/>
        </p:nvCxnSpPr>
        <p:spPr>
          <a:xfrm>
            <a:off x="3685694" y="332992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52119" y="2067694"/>
            <a:ext cx="1721633" cy="105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&lt;1,1,1&gt;&gt;</a:t>
            </a:r>
          </a:p>
          <a:p>
            <a:r>
              <a:rPr lang="en-US" altLang="zh-CN" sz="1400" b="1" dirty="0"/>
              <a:t>&lt;” MapReduce”,1&gt;</a:t>
            </a:r>
          </a:p>
          <a:p>
            <a:r>
              <a:rPr lang="en-US" altLang="zh-CN" sz="1400" b="1" dirty="0"/>
              <a:t>&lt;“World”,1&gt;</a:t>
            </a:r>
          </a:p>
        </p:txBody>
      </p:sp>
      <p:cxnSp>
        <p:nvCxnSpPr>
          <p:cNvPr id="130" name="直接箭头连接符 129"/>
          <p:cNvCxnSpPr/>
          <p:nvPr/>
        </p:nvCxnSpPr>
        <p:spPr>
          <a:xfrm>
            <a:off x="4932040" y="1779662"/>
            <a:ext cx="792088"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788024" y="2499742"/>
            <a:ext cx="936104"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4788024" y="2499742"/>
            <a:ext cx="93610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4860032" y="2022476"/>
            <a:ext cx="864096" cy="94305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4932040" y="2283718"/>
            <a:ext cx="792088" cy="43204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5328084" y="2715766"/>
            <a:ext cx="39604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652120" y="1153067"/>
            <a:ext cx="1619672" cy="369332"/>
          </a:xfrm>
          <a:prstGeom prst="rect">
            <a:avLst/>
          </a:prstGeom>
          <a:noFill/>
        </p:spPr>
        <p:txBody>
          <a:bodyPr wrap="square" rtlCol="0">
            <a:spAutoFit/>
          </a:bodyPr>
          <a:lstStyle/>
          <a:p>
            <a:pPr algn="ctr"/>
            <a:r>
              <a:rPr lang="en-US" altLang="zh-CN" b="1" dirty="0"/>
              <a:t>Shuffle</a:t>
            </a:r>
            <a:endParaRPr lang="zh-CN" altLang="en-US" b="1" dirty="0"/>
          </a:p>
        </p:txBody>
      </p:sp>
      <p:sp>
        <p:nvSpPr>
          <p:cNvPr id="149" name="矩形 148"/>
          <p:cNvSpPr/>
          <p:nvPr/>
        </p:nvSpPr>
        <p:spPr>
          <a:xfrm>
            <a:off x="7578588" y="2118006"/>
            <a:ext cx="1565412" cy="94934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3&gt;</a:t>
            </a:r>
          </a:p>
          <a:p>
            <a:r>
              <a:rPr lang="en-US" altLang="zh-CN" sz="1400" b="1" dirty="0"/>
              <a:t>&lt;” MapReduce”,1&gt;</a:t>
            </a:r>
          </a:p>
          <a:p>
            <a:r>
              <a:rPr lang="en-US" altLang="zh-CN" sz="1400" b="1" dirty="0"/>
              <a:t>&lt;“World”,1&gt;</a:t>
            </a:r>
          </a:p>
        </p:txBody>
      </p:sp>
      <p:sp>
        <p:nvSpPr>
          <p:cNvPr id="150" name="TextBox 149"/>
          <p:cNvSpPr txBox="1"/>
          <p:nvPr/>
        </p:nvSpPr>
        <p:spPr>
          <a:xfrm>
            <a:off x="7548353" y="1163152"/>
            <a:ext cx="1619672" cy="369332"/>
          </a:xfrm>
          <a:prstGeom prst="rect">
            <a:avLst/>
          </a:prstGeom>
          <a:noFill/>
        </p:spPr>
        <p:txBody>
          <a:bodyPr wrap="square" rtlCol="0">
            <a:spAutoFit/>
          </a:bodyPr>
          <a:lstStyle/>
          <a:p>
            <a:pPr algn="ctr"/>
            <a:r>
              <a:rPr lang="en-US" altLang="zh-CN" b="1" dirty="0"/>
              <a:t>Reduce</a:t>
            </a:r>
            <a:endParaRPr lang="zh-CN" altLang="en-US" b="1" dirty="0"/>
          </a:p>
        </p:txBody>
      </p:sp>
      <p:cxnSp>
        <p:nvCxnSpPr>
          <p:cNvPr id="151" name="直接箭头连接符 150"/>
          <p:cNvCxnSpPr>
            <a:cxnSpLocks/>
            <a:stCxn id="129" idx="3"/>
            <a:endCxn id="149" idx="1"/>
          </p:cNvCxnSpPr>
          <p:nvPr/>
        </p:nvCxnSpPr>
        <p:spPr>
          <a:xfrm flipV="1">
            <a:off x="7373752" y="2592681"/>
            <a:ext cx="204836" cy="241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7578588" y="4011910"/>
            <a:ext cx="1565412"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endParaRPr lang="en-US" altLang="zh-CN" sz="1400" b="1" dirty="0"/>
          </a:p>
          <a:p>
            <a:pPr algn="ctr"/>
            <a:r>
              <a:rPr lang="zh-CN" altLang="en-US" sz="1400" b="1" dirty="0"/>
              <a:t>（</a:t>
            </a:r>
            <a:r>
              <a:rPr lang="en-US" altLang="zh-CN" sz="1400" b="1" dirty="0"/>
              <a:t>part-r-00000</a:t>
            </a:r>
            <a:r>
              <a:rPr lang="zh-CN" altLang="en-US" sz="1400" b="1" dirty="0"/>
              <a:t>）</a:t>
            </a:r>
            <a:endParaRPr lang="en-US" altLang="zh-CN" sz="1400" b="1" dirty="0"/>
          </a:p>
        </p:txBody>
      </p:sp>
      <p:cxnSp>
        <p:nvCxnSpPr>
          <p:cNvPr id="154" name="直接箭头连接符 153"/>
          <p:cNvCxnSpPr>
            <a:cxnSpLocks/>
            <a:stCxn id="149" idx="2"/>
            <a:endCxn id="153" idx="0"/>
          </p:cNvCxnSpPr>
          <p:nvPr/>
        </p:nvCxnSpPr>
        <p:spPr>
          <a:xfrm>
            <a:off x="8361294" y="3067355"/>
            <a:ext cx="0" cy="94455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560840" y="3435846"/>
            <a:ext cx="1619672" cy="369332"/>
          </a:xfrm>
          <a:prstGeom prst="rect">
            <a:avLst/>
          </a:prstGeom>
          <a:noFill/>
        </p:spPr>
        <p:txBody>
          <a:bodyPr wrap="square" rtlCol="0">
            <a:spAutoFit/>
          </a:bodyPr>
          <a:lstStyle/>
          <a:p>
            <a:pPr algn="ctr"/>
            <a:r>
              <a:rPr lang="en-US" altLang="zh-CN" b="1" dirty="0"/>
              <a:t>Output</a:t>
            </a:r>
            <a:endParaRPr lang="zh-CN" altLang="en-US" b="1" dirty="0"/>
          </a:p>
        </p:txBody>
      </p:sp>
    </p:spTree>
    <p:extLst>
      <p:ext uri="{BB962C8B-B14F-4D97-AF65-F5344CB8AC3E}">
        <p14:creationId xmlns:p14="http://schemas.microsoft.com/office/powerpoint/2010/main" val="259232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1+#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1+#ppt_w/2"/>
                                          </p:val>
                                        </p:tav>
                                        <p:tav tm="100000">
                                          <p:val>
                                            <p:strVal val="#ppt_x"/>
                                          </p:val>
                                        </p:tav>
                                      </p:tavLst>
                                    </p:anim>
                                    <p:anim calcmode="lin" valueType="num">
                                      <p:cBhvr additive="base">
                                        <p:cTn id="12" dur="500" fill="hold"/>
                                        <p:tgtEl>
                                          <p:spTgt spid="10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1+#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500" fill="hold"/>
                                        <p:tgtEl>
                                          <p:spTgt spid="105"/>
                                        </p:tgtEl>
                                        <p:attrNameLst>
                                          <p:attrName>ppt_x</p:attrName>
                                        </p:attrNameLst>
                                      </p:cBhvr>
                                      <p:tavLst>
                                        <p:tav tm="0">
                                          <p:val>
                                            <p:strVal val="1+#ppt_w/2"/>
                                          </p:val>
                                        </p:tav>
                                        <p:tav tm="100000">
                                          <p:val>
                                            <p:strVal val="#ppt_x"/>
                                          </p:val>
                                        </p:tav>
                                      </p:tavLst>
                                    </p:anim>
                                    <p:anim calcmode="lin" valueType="num">
                                      <p:cBhvr additive="base">
                                        <p:cTn id="20" dur="500" fill="hold"/>
                                        <p:tgtEl>
                                          <p:spTgt spid="10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1+#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1+#ppt_w/2"/>
                                          </p:val>
                                        </p:tav>
                                        <p:tav tm="100000">
                                          <p:val>
                                            <p:strVal val="#ppt_x"/>
                                          </p:val>
                                        </p:tav>
                                      </p:tavLst>
                                    </p:anim>
                                    <p:anim calcmode="lin" valueType="num">
                                      <p:cBhvr additive="base">
                                        <p:cTn id="28" dur="500" fill="hold"/>
                                        <p:tgtEl>
                                          <p:spTgt spid="10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1+#ppt_w/2"/>
                                          </p:val>
                                        </p:tav>
                                        <p:tav tm="100000">
                                          <p:val>
                                            <p:strVal val="#ppt_x"/>
                                          </p:val>
                                        </p:tav>
                                      </p:tavLst>
                                    </p:anim>
                                    <p:anim calcmode="lin" valueType="num">
                                      <p:cBhvr additive="base">
                                        <p:cTn id="32" dur="500" fill="hold"/>
                                        <p:tgtEl>
                                          <p:spTgt spid="1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1+#ppt_w/2"/>
                                          </p:val>
                                        </p:tav>
                                        <p:tav tm="100000">
                                          <p:val>
                                            <p:strVal val="#ppt_x"/>
                                          </p:val>
                                        </p:tav>
                                      </p:tavLst>
                                    </p:anim>
                                    <p:anim calcmode="lin" valueType="num">
                                      <p:cBhvr additive="base">
                                        <p:cTn id="36" dur="500" fill="hold"/>
                                        <p:tgtEl>
                                          <p:spTgt spid="11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1+#ppt_w/2"/>
                                          </p:val>
                                        </p:tav>
                                        <p:tav tm="100000">
                                          <p:val>
                                            <p:strVal val="#ppt_x"/>
                                          </p:val>
                                        </p:tav>
                                      </p:tavLst>
                                    </p:anim>
                                    <p:anim calcmode="lin" valueType="num">
                                      <p:cBhvr additive="base">
                                        <p:cTn id="4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1+#ppt_w/2"/>
                                          </p:val>
                                        </p:tav>
                                        <p:tav tm="100000">
                                          <p:val>
                                            <p:strVal val="#ppt_x"/>
                                          </p:val>
                                        </p:tav>
                                      </p:tavLst>
                                    </p:anim>
                                    <p:anim calcmode="lin" valueType="num">
                                      <p:cBhvr additive="base">
                                        <p:cTn id="46" dur="500" fill="hold"/>
                                        <p:tgtEl>
                                          <p:spTgt spid="10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additive="base">
                                        <p:cTn id="49" dur="500" fill="hold"/>
                                        <p:tgtEl>
                                          <p:spTgt spid="110"/>
                                        </p:tgtEl>
                                        <p:attrNameLst>
                                          <p:attrName>ppt_x</p:attrName>
                                        </p:attrNameLst>
                                      </p:cBhvr>
                                      <p:tavLst>
                                        <p:tav tm="0">
                                          <p:val>
                                            <p:strVal val="1+#ppt_w/2"/>
                                          </p:val>
                                        </p:tav>
                                        <p:tav tm="100000">
                                          <p:val>
                                            <p:strVal val="#ppt_x"/>
                                          </p:val>
                                        </p:tav>
                                      </p:tavLst>
                                    </p:anim>
                                    <p:anim calcmode="lin" valueType="num">
                                      <p:cBhvr additive="base">
                                        <p:cTn id="50" dur="500" fill="hold"/>
                                        <p:tgtEl>
                                          <p:spTgt spid="11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1+#ppt_w/2"/>
                                          </p:val>
                                        </p:tav>
                                        <p:tav tm="100000">
                                          <p:val>
                                            <p:strVal val="#ppt_x"/>
                                          </p:val>
                                        </p:tav>
                                      </p:tavLst>
                                    </p:anim>
                                    <p:anim calcmode="lin" valueType="num">
                                      <p:cBhvr additive="base">
                                        <p:cTn id="54" dur="500" fill="hold"/>
                                        <p:tgtEl>
                                          <p:spTgt spid="11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1+#ppt_w/2"/>
                                          </p:val>
                                        </p:tav>
                                        <p:tav tm="100000">
                                          <p:val>
                                            <p:strVal val="#ppt_x"/>
                                          </p:val>
                                        </p:tav>
                                      </p:tavLst>
                                    </p:anim>
                                    <p:anim calcmode="lin" valueType="num">
                                      <p:cBhvr additive="base">
                                        <p:cTn id="58" dur="500" fill="hold"/>
                                        <p:tgtEl>
                                          <p:spTgt spid="112"/>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 calcmode="lin" valueType="num">
                                      <p:cBhvr additive="base">
                                        <p:cTn id="61" dur="500" fill="hold"/>
                                        <p:tgtEl>
                                          <p:spTgt spid="120"/>
                                        </p:tgtEl>
                                        <p:attrNameLst>
                                          <p:attrName>ppt_x</p:attrName>
                                        </p:attrNameLst>
                                      </p:cBhvr>
                                      <p:tavLst>
                                        <p:tav tm="0">
                                          <p:val>
                                            <p:strVal val="1+#ppt_w/2"/>
                                          </p:val>
                                        </p:tav>
                                        <p:tav tm="100000">
                                          <p:val>
                                            <p:strVal val="#ppt_x"/>
                                          </p:val>
                                        </p:tav>
                                      </p:tavLst>
                                    </p:anim>
                                    <p:anim calcmode="lin" valueType="num">
                                      <p:cBhvr additive="base">
                                        <p:cTn id="62" dur="500" fill="hold"/>
                                        <p:tgtEl>
                                          <p:spTgt spid="12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 calcmode="lin" valueType="num">
                                      <p:cBhvr additive="base">
                                        <p:cTn id="65" dur="500" fill="hold"/>
                                        <p:tgtEl>
                                          <p:spTgt spid="121"/>
                                        </p:tgtEl>
                                        <p:attrNameLst>
                                          <p:attrName>ppt_x</p:attrName>
                                        </p:attrNameLst>
                                      </p:cBhvr>
                                      <p:tavLst>
                                        <p:tav tm="0">
                                          <p:val>
                                            <p:strVal val="1+#ppt_w/2"/>
                                          </p:val>
                                        </p:tav>
                                        <p:tav tm="100000">
                                          <p:val>
                                            <p:strVal val="#ppt_x"/>
                                          </p:val>
                                        </p:tav>
                                      </p:tavLst>
                                    </p:anim>
                                    <p:anim calcmode="lin" valueType="num">
                                      <p:cBhvr additive="base">
                                        <p:cTn id="66" dur="500" fill="hold"/>
                                        <p:tgtEl>
                                          <p:spTgt spid="121"/>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122"/>
                                        </p:tgtEl>
                                        <p:attrNameLst>
                                          <p:attrName>style.visibility</p:attrName>
                                        </p:attrNameLst>
                                      </p:cBhvr>
                                      <p:to>
                                        <p:strVal val="visible"/>
                                      </p:to>
                                    </p:set>
                                    <p:anim calcmode="lin" valueType="num">
                                      <p:cBhvr additive="base">
                                        <p:cTn id="69" dur="500" fill="hold"/>
                                        <p:tgtEl>
                                          <p:spTgt spid="122"/>
                                        </p:tgtEl>
                                        <p:attrNameLst>
                                          <p:attrName>ppt_x</p:attrName>
                                        </p:attrNameLst>
                                      </p:cBhvr>
                                      <p:tavLst>
                                        <p:tav tm="0">
                                          <p:val>
                                            <p:strVal val="1+#ppt_w/2"/>
                                          </p:val>
                                        </p:tav>
                                        <p:tav tm="100000">
                                          <p:val>
                                            <p:strVal val="#ppt_x"/>
                                          </p:val>
                                        </p:tav>
                                      </p:tavLst>
                                    </p:anim>
                                    <p:anim calcmode="lin" valueType="num">
                                      <p:cBhvr additive="base">
                                        <p:cTn id="70"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30"/>
                                        </p:tgtEl>
                                        <p:attrNameLst>
                                          <p:attrName>style.visibility</p:attrName>
                                        </p:attrNameLst>
                                      </p:cBhvr>
                                      <p:to>
                                        <p:strVal val="visible"/>
                                      </p:to>
                                    </p:set>
                                    <p:anim calcmode="lin" valueType="num">
                                      <p:cBhvr additive="base">
                                        <p:cTn id="75" dur="500" fill="hold"/>
                                        <p:tgtEl>
                                          <p:spTgt spid="130"/>
                                        </p:tgtEl>
                                        <p:attrNameLst>
                                          <p:attrName>ppt_x</p:attrName>
                                        </p:attrNameLst>
                                      </p:cBhvr>
                                      <p:tavLst>
                                        <p:tav tm="0">
                                          <p:val>
                                            <p:strVal val="1+#ppt_w/2"/>
                                          </p:val>
                                        </p:tav>
                                        <p:tav tm="100000">
                                          <p:val>
                                            <p:strVal val="#ppt_x"/>
                                          </p:val>
                                        </p:tav>
                                      </p:tavLst>
                                    </p:anim>
                                    <p:anim calcmode="lin" valueType="num">
                                      <p:cBhvr additive="base">
                                        <p:cTn id="76" dur="500" fill="hold"/>
                                        <p:tgtEl>
                                          <p:spTgt spid="130"/>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39"/>
                                        </p:tgtEl>
                                        <p:attrNameLst>
                                          <p:attrName>style.visibility</p:attrName>
                                        </p:attrNameLst>
                                      </p:cBhvr>
                                      <p:to>
                                        <p:strVal val="visible"/>
                                      </p:to>
                                    </p:set>
                                    <p:anim calcmode="lin" valueType="num">
                                      <p:cBhvr additive="base">
                                        <p:cTn id="79" dur="500" fill="hold"/>
                                        <p:tgtEl>
                                          <p:spTgt spid="139"/>
                                        </p:tgtEl>
                                        <p:attrNameLst>
                                          <p:attrName>ppt_x</p:attrName>
                                        </p:attrNameLst>
                                      </p:cBhvr>
                                      <p:tavLst>
                                        <p:tav tm="0">
                                          <p:val>
                                            <p:strVal val="1+#ppt_w/2"/>
                                          </p:val>
                                        </p:tav>
                                        <p:tav tm="100000">
                                          <p:val>
                                            <p:strVal val="#ppt_x"/>
                                          </p:val>
                                        </p:tav>
                                      </p:tavLst>
                                    </p:anim>
                                    <p:anim calcmode="lin" valueType="num">
                                      <p:cBhvr additive="base">
                                        <p:cTn id="80" dur="500" fill="hold"/>
                                        <p:tgtEl>
                                          <p:spTgt spid="139"/>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additive="base">
                                        <p:cTn id="83" dur="500" fill="hold"/>
                                        <p:tgtEl>
                                          <p:spTgt spid="133"/>
                                        </p:tgtEl>
                                        <p:attrNameLst>
                                          <p:attrName>ppt_x</p:attrName>
                                        </p:attrNameLst>
                                      </p:cBhvr>
                                      <p:tavLst>
                                        <p:tav tm="0">
                                          <p:val>
                                            <p:strVal val="1+#ppt_w/2"/>
                                          </p:val>
                                        </p:tav>
                                        <p:tav tm="100000">
                                          <p:val>
                                            <p:strVal val="#ppt_x"/>
                                          </p:val>
                                        </p:tav>
                                      </p:tavLst>
                                    </p:anim>
                                    <p:anim calcmode="lin" valueType="num">
                                      <p:cBhvr additive="base">
                                        <p:cTn id="84" dur="500" fill="hold"/>
                                        <p:tgtEl>
                                          <p:spTgt spid="133"/>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42"/>
                                        </p:tgtEl>
                                        <p:attrNameLst>
                                          <p:attrName>style.visibility</p:attrName>
                                        </p:attrNameLst>
                                      </p:cBhvr>
                                      <p:to>
                                        <p:strVal val="visible"/>
                                      </p:to>
                                    </p:set>
                                    <p:anim calcmode="lin" valueType="num">
                                      <p:cBhvr additive="base">
                                        <p:cTn id="87" dur="500" fill="hold"/>
                                        <p:tgtEl>
                                          <p:spTgt spid="142"/>
                                        </p:tgtEl>
                                        <p:attrNameLst>
                                          <p:attrName>ppt_x</p:attrName>
                                        </p:attrNameLst>
                                      </p:cBhvr>
                                      <p:tavLst>
                                        <p:tav tm="0">
                                          <p:val>
                                            <p:strVal val="1+#ppt_w/2"/>
                                          </p:val>
                                        </p:tav>
                                        <p:tav tm="100000">
                                          <p:val>
                                            <p:strVal val="#ppt_x"/>
                                          </p:val>
                                        </p:tav>
                                      </p:tavLst>
                                    </p:anim>
                                    <p:anim calcmode="lin" valueType="num">
                                      <p:cBhvr additive="base">
                                        <p:cTn id="88" dur="500" fill="hold"/>
                                        <p:tgtEl>
                                          <p:spTgt spid="142"/>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anim calcmode="lin" valueType="num">
                                      <p:cBhvr additive="base">
                                        <p:cTn id="91" dur="500" fill="hold"/>
                                        <p:tgtEl>
                                          <p:spTgt spid="136"/>
                                        </p:tgtEl>
                                        <p:attrNameLst>
                                          <p:attrName>ppt_x</p:attrName>
                                        </p:attrNameLst>
                                      </p:cBhvr>
                                      <p:tavLst>
                                        <p:tav tm="0">
                                          <p:val>
                                            <p:strVal val="1+#ppt_w/2"/>
                                          </p:val>
                                        </p:tav>
                                        <p:tav tm="100000">
                                          <p:val>
                                            <p:strVal val="#ppt_x"/>
                                          </p:val>
                                        </p:tav>
                                      </p:tavLst>
                                    </p:anim>
                                    <p:anim calcmode="lin" valueType="num">
                                      <p:cBhvr additive="base">
                                        <p:cTn id="92" dur="500" fill="hold"/>
                                        <p:tgtEl>
                                          <p:spTgt spid="136"/>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145"/>
                                        </p:tgtEl>
                                        <p:attrNameLst>
                                          <p:attrName>style.visibility</p:attrName>
                                        </p:attrNameLst>
                                      </p:cBhvr>
                                      <p:to>
                                        <p:strVal val="visible"/>
                                      </p:to>
                                    </p:set>
                                    <p:anim calcmode="lin" valueType="num">
                                      <p:cBhvr additive="base">
                                        <p:cTn id="95" dur="500" fill="hold"/>
                                        <p:tgtEl>
                                          <p:spTgt spid="145"/>
                                        </p:tgtEl>
                                        <p:attrNameLst>
                                          <p:attrName>ppt_x</p:attrName>
                                        </p:attrNameLst>
                                      </p:cBhvr>
                                      <p:tavLst>
                                        <p:tav tm="0">
                                          <p:val>
                                            <p:strVal val="1+#ppt_w/2"/>
                                          </p:val>
                                        </p:tav>
                                        <p:tav tm="100000">
                                          <p:val>
                                            <p:strVal val="#ppt_x"/>
                                          </p:val>
                                        </p:tav>
                                      </p:tavLst>
                                    </p:anim>
                                    <p:anim calcmode="lin" valueType="num">
                                      <p:cBhvr additive="base">
                                        <p:cTn id="96" dur="500" fill="hold"/>
                                        <p:tgtEl>
                                          <p:spTgt spid="145"/>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1+#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48"/>
                                        </p:tgtEl>
                                        <p:attrNameLst>
                                          <p:attrName>style.visibility</p:attrName>
                                        </p:attrNameLst>
                                      </p:cBhvr>
                                      <p:to>
                                        <p:strVal val="visible"/>
                                      </p:to>
                                    </p:set>
                                    <p:anim calcmode="lin" valueType="num">
                                      <p:cBhvr additive="base">
                                        <p:cTn id="103" dur="500" fill="hold"/>
                                        <p:tgtEl>
                                          <p:spTgt spid="148"/>
                                        </p:tgtEl>
                                        <p:attrNameLst>
                                          <p:attrName>ppt_x</p:attrName>
                                        </p:attrNameLst>
                                      </p:cBhvr>
                                      <p:tavLst>
                                        <p:tav tm="0">
                                          <p:val>
                                            <p:strVal val="1+#ppt_w/2"/>
                                          </p:val>
                                        </p:tav>
                                        <p:tav tm="100000">
                                          <p:val>
                                            <p:strVal val="#ppt_x"/>
                                          </p:val>
                                        </p:tav>
                                      </p:tavLst>
                                    </p:anim>
                                    <p:anim calcmode="lin" valueType="num">
                                      <p:cBhvr additive="base">
                                        <p:cTn id="104"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49"/>
                                        </p:tgtEl>
                                        <p:attrNameLst>
                                          <p:attrName>style.visibility</p:attrName>
                                        </p:attrNameLst>
                                      </p:cBhvr>
                                      <p:to>
                                        <p:strVal val="visible"/>
                                      </p:to>
                                    </p:set>
                                    <p:anim calcmode="lin" valueType="num">
                                      <p:cBhvr additive="base">
                                        <p:cTn id="109" dur="500" fill="hold"/>
                                        <p:tgtEl>
                                          <p:spTgt spid="149"/>
                                        </p:tgtEl>
                                        <p:attrNameLst>
                                          <p:attrName>ppt_x</p:attrName>
                                        </p:attrNameLst>
                                      </p:cBhvr>
                                      <p:tavLst>
                                        <p:tav tm="0">
                                          <p:val>
                                            <p:strVal val="1+#ppt_w/2"/>
                                          </p:val>
                                        </p:tav>
                                        <p:tav tm="100000">
                                          <p:val>
                                            <p:strVal val="#ppt_x"/>
                                          </p:val>
                                        </p:tav>
                                      </p:tavLst>
                                    </p:anim>
                                    <p:anim calcmode="lin" valueType="num">
                                      <p:cBhvr additive="base">
                                        <p:cTn id="110" dur="500" fill="hold"/>
                                        <p:tgtEl>
                                          <p:spTgt spid="149"/>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0"/>
                                        </p:tgtEl>
                                        <p:attrNameLst>
                                          <p:attrName>style.visibility</p:attrName>
                                        </p:attrNameLst>
                                      </p:cBhvr>
                                      <p:to>
                                        <p:strVal val="visible"/>
                                      </p:to>
                                    </p:set>
                                    <p:anim calcmode="lin" valueType="num">
                                      <p:cBhvr additive="base">
                                        <p:cTn id="113" dur="500" fill="hold"/>
                                        <p:tgtEl>
                                          <p:spTgt spid="150"/>
                                        </p:tgtEl>
                                        <p:attrNameLst>
                                          <p:attrName>ppt_x</p:attrName>
                                        </p:attrNameLst>
                                      </p:cBhvr>
                                      <p:tavLst>
                                        <p:tav tm="0">
                                          <p:val>
                                            <p:strVal val="1+#ppt_w/2"/>
                                          </p:val>
                                        </p:tav>
                                        <p:tav tm="100000">
                                          <p:val>
                                            <p:strVal val="#ppt_x"/>
                                          </p:val>
                                        </p:tav>
                                      </p:tavLst>
                                    </p:anim>
                                    <p:anim calcmode="lin" valueType="num">
                                      <p:cBhvr additive="base">
                                        <p:cTn id="114" dur="500" fill="hold"/>
                                        <p:tgtEl>
                                          <p:spTgt spid="150"/>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51"/>
                                        </p:tgtEl>
                                        <p:attrNameLst>
                                          <p:attrName>style.visibility</p:attrName>
                                        </p:attrNameLst>
                                      </p:cBhvr>
                                      <p:to>
                                        <p:strVal val="visible"/>
                                      </p:to>
                                    </p:set>
                                    <p:anim calcmode="lin" valueType="num">
                                      <p:cBhvr additive="base">
                                        <p:cTn id="117" dur="500" fill="hold"/>
                                        <p:tgtEl>
                                          <p:spTgt spid="151"/>
                                        </p:tgtEl>
                                        <p:attrNameLst>
                                          <p:attrName>ppt_x</p:attrName>
                                        </p:attrNameLst>
                                      </p:cBhvr>
                                      <p:tavLst>
                                        <p:tav tm="0">
                                          <p:val>
                                            <p:strVal val="1+#ppt_w/2"/>
                                          </p:val>
                                        </p:tav>
                                        <p:tav tm="100000">
                                          <p:val>
                                            <p:strVal val="#ppt_x"/>
                                          </p:val>
                                        </p:tav>
                                      </p:tavLst>
                                    </p:anim>
                                    <p:anim calcmode="lin" valueType="num">
                                      <p:cBhvr additive="base">
                                        <p:cTn id="118" dur="5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53"/>
                                        </p:tgtEl>
                                        <p:attrNameLst>
                                          <p:attrName>style.visibility</p:attrName>
                                        </p:attrNameLst>
                                      </p:cBhvr>
                                      <p:to>
                                        <p:strVal val="visible"/>
                                      </p:to>
                                    </p:set>
                                    <p:anim calcmode="lin" valueType="num">
                                      <p:cBhvr additive="base">
                                        <p:cTn id="123" dur="500" fill="hold"/>
                                        <p:tgtEl>
                                          <p:spTgt spid="153"/>
                                        </p:tgtEl>
                                        <p:attrNameLst>
                                          <p:attrName>ppt_x</p:attrName>
                                        </p:attrNameLst>
                                      </p:cBhvr>
                                      <p:tavLst>
                                        <p:tav tm="0">
                                          <p:val>
                                            <p:strVal val="#ppt_x"/>
                                          </p:val>
                                        </p:tav>
                                        <p:tav tm="100000">
                                          <p:val>
                                            <p:strVal val="#ppt_x"/>
                                          </p:val>
                                        </p:tav>
                                      </p:tavLst>
                                    </p:anim>
                                    <p:anim calcmode="lin" valueType="num">
                                      <p:cBhvr additive="base">
                                        <p:cTn id="124" dur="500" fill="hold"/>
                                        <p:tgtEl>
                                          <p:spTgt spid="15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54"/>
                                        </p:tgtEl>
                                        <p:attrNameLst>
                                          <p:attrName>style.visibility</p:attrName>
                                        </p:attrNameLst>
                                      </p:cBhvr>
                                      <p:to>
                                        <p:strVal val="visible"/>
                                      </p:to>
                                    </p:set>
                                    <p:anim calcmode="lin" valueType="num">
                                      <p:cBhvr additive="base">
                                        <p:cTn id="127" dur="500" fill="hold"/>
                                        <p:tgtEl>
                                          <p:spTgt spid="154"/>
                                        </p:tgtEl>
                                        <p:attrNameLst>
                                          <p:attrName>ppt_x</p:attrName>
                                        </p:attrNameLst>
                                      </p:cBhvr>
                                      <p:tavLst>
                                        <p:tav tm="0">
                                          <p:val>
                                            <p:strVal val="#ppt_x"/>
                                          </p:val>
                                        </p:tav>
                                        <p:tav tm="100000">
                                          <p:val>
                                            <p:strVal val="#ppt_x"/>
                                          </p:val>
                                        </p:tav>
                                      </p:tavLst>
                                    </p:anim>
                                    <p:anim calcmode="lin" valueType="num">
                                      <p:cBhvr additive="base">
                                        <p:cTn id="128" dur="500" fill="hold"/>
                                        <p:tgtEl>
                                          <p:spTgt spid="15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additive="base">
                                        <p:cTn id="131" dur="500" fill="hold"/>
                                        <p:tgtEl>
                                          <p:spTgt spid="159"/>
                                        </p:tgtEl>
                                        <p:attrNameLst>
                                          <p:attrName>ppt_x</p:attrName>
                                        </p:attrNameLst>
                                      </p:cBhvr>
                                      <p:tavLst>
                                        <p:tav tm="0">
                                          <p:val>
                                            <p:strVal val="#ppt_x"/>
                                          </p:val>
                                        </p:tav>
                                        <p:tav tm="100000">
                                          <p:val>
                                            <p:strVal val="#ppt_x"/>
                                          </p:val>
                                        </p:tav>
                                      </p:tavLst>
                                    </p:anim>
                                    <p:anim calcmode="lin" valueType="num">
                                      <p:cBhvr additive="base">
                                        <p:cTn id="132"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P spid="103" grpId="0" animBg="1"/>
      <p:bldP spid="105" grpId="0" animBg="1"/>
      <p:bldP spid="106" grpId="0" animBg="1"/>
      <p:bldP spid="107" grpId="0"/>
      <p:bldP spid="109" grpId="0" animBg="1"/>
      <p:bldP spid="110" grpId="0" animBg="1"/>
      <p:bldP spid="111" grpId="0" animBg="1"/>
      <p:bldP spid="112" grpId="0"/>
      <p:bldP spid="129" grpId="0" animBg="1"/>
      <p:bldP spid="148" grpId="0"/>
      <p:bldP spid="149" grpId="0" animBg="1"/>
      <p:bldP spid="150" grpId="0"/>
      <p:bldP spid="153" grpId="0" animBg="1"/>
      <p:bldP spid="1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F0A28-BEE3-4488-B9C4-4370385D7015}"/>
              </a:ext>
            </a:extLst>
          </p:cNvPr>
          <p:cNvSpPr>
            <a:spLocks noGrp="1"/>
          </p:cNvSpPr>
          <p:nvPr>
            <p:ph type="title"/>
          </p:nvPr>
        </p:nvSpPr>
        <p:spPr/>
        <p:txBody>
          <a:bodyPr/>
          <a:lstStyle/>
          <a:p>
            <a:r>
              <a:rPr lang="en-US" altLang="zh-CN" dirty="0"/>
              <a:t>3.4  MapReduce</a:t>
            </a:r>
            <a:r>
              <a:rPr lang="zh-CN" altLang="en-US" dirty="0"/>
              <a:t>数据类型与格式</a:t>
            </a:r>
          </a:p>
        </p:txBody>
      </p:sp>
      <p:sp>
        <p:nvSpPr>
          <p:cNvPr id="3" name="内容占位符 2">
            <a:extLst>
              <a:ext uri="{FF2B5EF4-FFF2-40B4-BE49-F238E27FC236}">
                <a16:creationId xmlns:a16="http://schemas.microsoft.com/office/drawing/2014/main" id="{C83CFC73-7979-41FB-BE19-4C93F5FFA6BE}"/>
              </a:ext>
            </a:extLst>
          </p:cNvPr>
          <p:cNvSpPr>
            <a:spLocks noGrp="1"/>
          </p:cNvSpPr>
          <p:nvPr>
            <p:ph idx="1"/>
          </p:nvPr>
        </p:nvSpPr>
        <p:spPr/>
        <p:txBody>
          <a:bodyPr/>
          <a:lstStyle/>
          <a:p>
            <a:r>
              <a:rPr lang="en-US" altLang="zh-CN" dirty="0"/>
              <a:t>MapReduce</a:t>
            </a:r>
            <a:r>
              <a:rPr lang="zh-CN" altLang="zh-CN" dirty="0"/>
              <a:t>使用了</a:t>
            </a:r>
            <a:r>
              <a:rPr lang="en-US" altLang="zh-CN" dirty="0"/>
              <a:t>Text</a:t>
            </a:r>
            <a:r>
              <a:rPr lang="zh-CN" altLang="zh-CN" dirty="0"/>
              <a:t>定义字符串，使用了</a:t>
            </a:r>
            <a:r>
              <a:rPr lang="en-US" altLang="zh-CN" dirty="0" err="1"/>
              <a:t>IntWritable</a:t>
            </a:r>
            <a:r>
              <a:rPr lang="zh-CN" altLang="zh-CN" dirty="0"/>
              <a:t>定义整型变量，而没有使用</a:t>
            </a:r>
            <a:r>
              <a:rPr lang="en-US" altLang="zh-CN" dirty="0"/>
              <a:t>Java</a:t>
            </a:r>
            <a:r>
              <a:rPr lang="zh-CN" altLang="zh-CN" dirty="0"/>
              <a:t>内置的</a:t>
            </a:r>
            <a:r>
              <a:rPr lang="en-US" altLang="zh-CN" dirty="0"/>
              <a:t>String</a:t>
            </a:r>
            <a:r>
              <a:rPr lang="zh-CN" altLang="zh-CN" dirty="0"/>
              <a:t>和</a:t>
            </a:r>
            <a:r>
              <a:rPr lang="en-US" altLang="zh-CN" dirty="0"/>
              <a:t>int</a:t>
            </a:r>
            <a:r>
              <a:rPr lang="zh-CN" altLang="zh-CN" dirty="0"/>
              <a:t>类型。这样做主要是有两个方面的原因：</a:t>
            </a:r>
          </a:p>
          <a:p>
            <a:pPr lvl="0"/>
            <a:r>
              <a:rPr lang="en-US" altLang="zh-CN" dirty="0"/>
              <a:t>MapReduce</a:t>
            </a:r>
            <a:r>
              <a:rPr lang="zh-CN" altLang="zh-CN" dirty="0"/>
              <a:t>是集群运算，因此必然会在执行期间进行网络传输，然而在网络中传输的数据必须是可序列化的类型。</a:t>
            </a:r>
          </a:p>
          <a:p>
            <a:pPr lvl="0"/>
            <a:r>
              <a:rPr lang="zh-CN" altLang="zh-CN" dirty="0"/>
              <a:t>为了良好地匹配</a:t>
            </a:r>
            <a:r>
              <a:rPr lang="en-US" altLang="zh-CN" dirty="0"/>
              <a:t>MapReduce</a:t>
            </a:r>
            <a:r>
              <a:rPr lang="zh-CN" altLang="zh-CN" dirty="0"/>
              <a:t>内部的运行机制，</a:t>
            </a:r>
            <a:r>
              <a:rPr lang="en-US" altLang="zh-CN" dirty="0"/>
              <a:t>MapReduce</a:t>
            </a:r>
            <a:r>
              <a:rPr lang="zh-CN" altLang="zh-CN" dirty="0"/>
              <a:t>就专门设计了一套数据类型。</a:t>
            </a:r>
          </a:p>
        </p:txBody>
      </p:sp>
    </p:spTree>
    <p:extLst>
      <p:ext uri="{BB962C8B-B14F-4D97-AF65-F5344CB8AC3E}">
        <p14:creationId xmlns:p14="http://schemas.microsoft.com/office/powerpoint/2010/main" val="183654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17B4E-D72F-4193-A09F-F3350AEA6856}"/>
              </a:ext>
            </a:extLst>
          </p:cNvPr>
          <p:cNvSpPr>
            <a:spLocks noGrp="1"/>
          </p:cNvSpPr>
          <p:nvPr>
            <p:ph type="title"/>
          </p:nvPr>
        </p:nvSpPr>
        <p:spPr/>
        <p:txBody>
          <a:bodyPr/>
          <a:lstStyle/>
          <a:p>
            <a:r>
              <a:rPr lang="en-US" altLang="zh-CN" dirty="0"/>
              <a:t>MapReduce</a:t>
            </a:r>
            <a:r>
              <a:rPr lang="zh-CN" altLang="en-US" dirty="0"/>
              <a:t>中常见数据类型</a:t>
            </a:r>
          </a:p>
        </p:txBody>
      </p:sp>
      <p:graphicFrame>
        <p:nvGraphicFramePr>
          <p:cNvPr id="4" name="内容占位符 3">
            <a:extLst>
              <a:ext uri="{FF2B5EF4-FFF2-40B4-BE49-F238E27FC236}">
                <a16:creationId xmlns:a16="http://schemas.microsoft.com/office/drawing/2014/main" id="{0DEB062D-C40B-42A7-8D9D-40E5004CCB43}"/>
              </a:ext>
            </a:extLst>
          </p:cNvPr>
          <p:cNvGraphicFramePr>
            <a:graphicFrameLocks noGrp="1"/>
          </p:cNvGraphicFramePr>
          <p:nvPr>
            <p:ph idx="1"/>
          </p:nvPr>
        </p:nvGraphicFramePr>
        <p:xfrm>
          <a:off x="628652" y="1337310"/>
          <a:ext cx="7886698" cy="2468880"/>
        </p:xfrm>
        <a:graphic>
          <a:graphicData uri="http://schemas.openxmlformats.org/drawingml/2006/table">
            <a:tbl>
              <a:tblPr firstRow="1" firstCol="1" bandRow="1">
                <a:tableStyleId>{5C22544A-7EE6-4342-B048-85BDC9FD1C3A}</a:tableStyleId>
              </a:tblPr>
              <a:tblGrid>
                <a:gridCol w="3943349">
                  <a:extLst>
                    <a:ext uri="{9D8B030D-6E8A-4147-A177-3AD203B41FA5}">
                      <a16:colId xmlns:a16="http://schemas.microsoft.com/office/drawing/2014/main" val="3340419357"/>
                    </a:ext>
                  </a:extLst>
                </a:gridCol>
                <a:gridCol w="3943349">
                  <a:extLst>
                    <a:ext uri="{9D8B030D-6E8A-4147-A177-3AD203B41FA5}">
                      <a16:colId xmlns:a16="http://schemas.microsoft.com/office/drawing/2014/main" val="890335436"/>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数据类型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2389103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IntWritable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88987235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LongWritable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长整型类型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476504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FloatWritable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单精度浮点数类型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459662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DoubleWritable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双精度浮点数类型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43159909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ByteWritable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字节类型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62102931"/>
                  </a:ext>
                </a:extLst>
              </a:tr>
              <a:tr h="0">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BooleanWritable</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布尔类型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58173895"/>
                  </a:ext>
                </a:extLst>
              </a:tr>
              <a:tr h="0">
                <a:tc>
                  <a:txBody>
                    <a:bodyPr/>
                    <a:lstStyle/>
                    <a:p>
                      <a:pPr algn="l">
                        <a:spcAft>
                          <a:spcPts val="0"/>
                        </a:spcAft>
                      </a:pPr>
                      <a:r>
                        <a:rPr lang="en-US" sz="1800" kern="0" dirty="0">
                          <a:effectLst/>
                          <a:latin typeface="微软雅黑" panose="020B0503020204020204" pitchFamily="34" charset="-122"/>
                          <a:ea typeface="微软雅黑" panose="020B0503020204020204" pitchFamily="34" charset="-122"/>
                        </a:rPr>
                        <a:t>Text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UTF-8</a:t>
                      </a:r>
                      <a:r>
                        <a:rPr lang="zh-CN" sz="1800" kern="0">
                          <a:effectLst/>
                          <a:latin typeface="微软雅黑" panose="020B0503020204020204" pitchFamily="34" charset="-122"/>
                          <a:ea typeface="微软雅黑" panose="020B0503020204020204" pitchFamily="34" charset="-122"/>
                        </a:rPr>
                        <a:t>格式存储的文本类型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5464240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NullWritable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空对象</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05000445"/>
                  </a:ext>
                </a:extLst>
              </a:tr>
            </a:tbl>
          </a:graphicData>
        </a:graphic>
      </p:graphicFrame>
    </p:spTree>
    <p:extLst>
      <p:ext uri="{BB962C8B-B14F-4D97-AF65-F5344CB8AC3E}">
        <p14:creationId xmlns:p14="http://schemas.microsoft.com/office/powerpoint/2010/main" val="27746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B845B-F63E-410A-97A6-799067BE7FB6}"/>
              </a:ext>
            </a:extLst>
          </p:cNvPr>
          <p:cNvSpPr>
            <a:spLocks noGrp="1"/>
          </p:cNvSpPr>
          <p:nvPr>
            <p:ph type="title"/>
          </p:nvPr>
        </p:nvSpPr>
        <p:spPr/>
        <p:txBody>
          <a:bodyPr/>
          <a:lstStyle/>
          <a:p>
            <a:r>
              <a:rPr lang="en-US" altLang="zh-CN" dirty="0"/>
              <a:t>3.4  MapReduce</a:t>
            </a:r>
            <a:r>
              <a:rPr lang="zh-CN" altLang="en-US" dirty="0"/>
              <a:t>数据类型与格式</a:t>
            </a:r>
          </a:p>
        </p:txBody>
      </p:sp>
      <p:sp>
        <p:nvSpPr>
          <p:cNvPr id="3" name="内容占位符 2">
            <a:extLst>
              <a:ext uri="{FF2B5EF4-FFF2-40B4-BE49-F238E27FC236}">
                <a16:creationId xmlns:a16="http://schemas.microsoft.com/office/drawing/2014/main" id="{907E8686-39CA-4D26-B0A6-E3EBD16A8768}"/>
              </a:ext>
            </a:extLst>
          </p:cNvPr>
          <p:cNvSpPr>
            <a:spLocks noGrp="1"/>
          </p:cNvSpPr>
          <p:nvPr>
            <p:ph idx="1"/>
          </p:nvPr>
        </p:nvSpPr>
        <p:spPr/>
        <p:txBody>
          <a:bodyPr>
            <a:normAutofit fontScale="62500" lnSpcReduction="20000"/>
          </a:bodyPr>
          <a:lstStyle/>
          <a:p>
            <a:r>
              <a:rPr lang="zh-CN" altLang="zh-CN" dirty="0"/>
              <a:t>需要注意的是，这些数据类型的定义类都实现了</a:t>
            </a:r>
            <a:r>
              <a:rPr lang="en-US" altLang="zh-CN" dirty="0" err="1"/>
              <a:t>WritableComparable</a:t>
            </a:r>
            <a:r>
              <a:rPr lang="zh-CN" altLang="zh-CN" dirty="0"/>
              <a:t>接口，其源码如下所示。</a:t>
            </a:r>
          </a:p>
          <a:p>
            <a:pPr marL="0" indent="0">
              <a:buNone/>
            </a:pPr>
            <a:r>
              <a:rPr lang="en-US" altLang="zh-CN" i="1" dirty="0"/>
              <a:t>public abstract interface </a:t>
            </a:r>
            <a:r>
              <a:rPr lang="en-US" altLang="zh-CN" i="1" dirty="0" err="1"/>
              <a:t>WritableComparable</a:t>
            </a:r>
            <a:r>
              <a:rPr lang="en-US" altLang="zh-CN" i="1" dirty="0"/>
              <a:t> extends Writable, Comparable {...}</a:t>
            </a:r>
            <a:endParaRPr lang="zh-CN" altLang="zh-CN" i="1" dirty="0"/>
          </a:p>
          <a:p>
            <a:pPr marL="0" indent="0">
              <a:buNone/>
            </a:pPr>
            <a:r>
              <a:rPr lang="zh-CN" altLang="zh-CN" i="1" dirty="0"/>
              <a:t>可以发现，</a:t>
            </a:r>
            <a:r>
              <a:rPr lang="en-US" altLang="zh-CN" i="1" dirty="0" err="1"/>
              <a:t>WritableComparable</a:t>
            </a:r>
            <a:r>
              <a:rPr lang="zh-CN" altLang="zh-CN" i="1" dirty="0"/>
              <a:t>继承自</a:t>
            </a:r>
            <a:r>
              <a:rPr lang="en-US" altLang="zh-CN" i="1" dirty="0"/>
              <a:t>Writable</a:t>
            </a:r>
            <a:r>
              <a:rPr lang="zh-CN" altLang="zh-CN" i="1" dirty="0"/>
              <a:t>和</a:t>
            </a:r>
            <a:r>
              <a:rPr lang="en-US" altLang="zh-CN" i="1" dirty="0"/>
              <a:t>Comparable</a:t>
            </a:r>
            <a:r>
              <a:rPr lang="zh-CN" altLang="zh-CN" i="1" dirty="0"/>
              <a:t>接口。其中</a:t>
            </a:r>
            <a:r>
              <a:rPr lang="en-US" altLang="zh-CN" i="1" dirty="0"/>
              <a:t>Writable</a:t>
            </a:r>
            <a:r>
              <a:rPr lang="zh-CN" altLang="zh-CN" i="1" dirty="0"/>
              <a:t>就是</a:t>
            </a:r>
            <a:r>
              <a:rPr lang="en-US" altLang="zh-CN" i="1" dirty="0"/>
              <a:t>MapReduce</a:t>
            </a:r>
            <a:r>
              <a:rPr lang="zh-CN" altLang="zh-CN" i="1" dirty="0"/>
              <a:t>提供的序列化接口（类似于</a:t>
            </a:r>
            <a:r>
              <a:rPr lang="en-US" altLang="zh-CN" i="1" dirty="0"/>
              <a:t>Java</a:t>
            </a:r>
            <a:r>
              <a:rPr lang="zh-CN" altLang="zh-CN" i="1" dirty="0"/>
              <a:t>中的</a:t>
            </a:r>
            <a:r>
              <a:rPr lang="en-US" altLang="zh-CN" i="1" dirty="0"/>
              <a:t>Serializable</a:t>
            </a:r>
            <a:r>
              <a:rPr lang="zh-CN" altLang="zh-CN" i="1" dirty="0"/>
              <a:t>接口），源码如下所示。</a:t>
            </a:r>
          </a:p>
          <a:p>
            <a:pPr marL="0" indent="0">
              <a:buNone/>
            </a:pPr>
            <a:r>
              <a:rPr lang="en-US" altLang="zh-CN" i="1" dirty="0"/>
              <a:t>public abstract interface </a:t>
            </a:r>
            <a:r>
              <a:rPr lang="en-US" altLang="zh-CN" i="1" dirty="0" err="1"/>
              <a:t>org.apache.hadoop.io.Writable</a:t>
            </a:r>
            <a:r>
              <a:rPr lang="en-US" altLang="zh-CN" i="1" dirty="0"/>
              <a:t> {</a:t>
            </a:r>
            <a:endParaRPr lang="zh-CN" altLang="zh-CN" i="1" dirty="0"/>
          </a:p>
          <a:p>
            <a:pPr marL="0" indent="0">
              <a:buNone/>
            </a:pPr>
            <a:r>
              <a:rPr lang="en-US" altLang="zh-CN" i="1" dirty="0"/>
              <a:t>    public abstract void write(</a:t>
            </a:r>
            <a:r>
              <a:rPr lang="en-US" altLang="zh-CN" i="1" dirty="0" err="1"/>
              <a:t>DataOutput</a:t>
            </a:r>
            <a:r>
              <a:rPr lang="en-US" altLang="zh-CN" i="1" dirty="0"/>
              <a:t> output) throws </a:t>
            </a:r>
            <a:r>
              <a:rPr lang="en-US" altLang="zh-CN" i="1" dirty="0" err="1"/>
              <a:t>IOException</a:t>
            </a:r>
            <a:r>
              <a:rPr lang="en-US" altLang="zh-CN" i="1" dirty="0"/>
              <a:t>;</a:t>
            </a:r>
            <a:endParaRPr lang="zh-CN" altLang="zh-CN" i="1" dirty="0"/>
          </a:p>
          <a:p>
            <a:pPr marL="0" indent="0">
              <a:buNone/>
            </a:pPr>
            <a:r>
              <a:rPr lang="en-US" altLang="zh-CN" i="1" dirty="0"/>
              <a:t>    public abstract void </a:t>
            </a:r>
            <a:r>
              <a:rPr lang="en-US" altLang="zh-CN" i="1" dirty="0" err="1"/>
              <a:t>readFields</a:t>
            </a:r>
            <a:r>
              <a:rPr lang="en-US" altLang="zh-CN" i="1" dirty="0"/>
              <a:t>(</a:t>
            </a:r>
            <a:r>
              <a:rPr lang="en-US" altLang="zh-CN" i="1" dirty="0" err="1"/>
              <a:t>DataInput</a:t>
            </a:r>
            <a:r>
              <a:rPr lang="en-US" altLang="zh-CN" i="1" dirty="0"/>
              <a:t> input) throws </a:t>
            </a:r>
            <a:r>
              <a:rPr lang="en-US" altLang="zh-CN" i="1" dirty="0" err="1"/>
              <a:t>java.io.IOException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r>
              <a:rPr lang="zh-CN" altLang="zh-CN" dirty="0"/>
              <a:t>其中，</a:t>
            </a:r>
            <a:r>
              <a:rPr lang="en-US" altLang="zh-CN" dirty="0"/>
              <a:t>write()</a:t>
            </a:r>
            <a:r>
              <a:rPr lang="zh-CN" altLang="zh-CN" dirty="0"/>
              <a:t>用于将数据进行序列化操作；</a:t>
            </a:r>
            <a:r>
              <a:rPr lang="en-US" altLang="zh-CN" dirty="0" err="1"/>
              <a:t>readFields</a:t>
            </a:r>
            <a:r>
              <a:rPr lang="en-US" altLang="zh-CN" dirty="0"/>
              <a:t>()</a:t>
            </a:r>
            <a:r>
              <a:rPr lang="zh-CN" altLang="zh-CN" dirty="0"/>
              <a:t>用于将数据进行反序列化操作。</a:t>
            </a:r>
          </a:p>
          <a:p>
            <a:r>
              <a:rPr lang="en-US" altLang="zh-CN" dirty="0"/>
              <a:t>Comparable</a:t>
            </a:r>
            <a:r>
              <a:rPr lang="zh-CN" altLang="zh-CN" dirty="0"/>
              <a:t>接口就是</a:t>
            </a:r>
            <a:r>
              <a:rPr lang="en-US" altLang="zh-CN" dirty="0"/>
              <a:t>Java</a:t>
            </a:r>
            <a:r>
              <a:rPr lang="zh-CN" altLang="zh-CN" dirty="0"/>
              <a:t>中的比较器，用于对数据集进行排序操作。因此，如果我们要在</a:t>
            </a:r>
            <a:r>
              <a:rPr lang="en-US" altLang="zh-CN" dirty="0"/>
              <a:t>MapReduce</a:t>
            </a:r>
            <a:r>
              <a:rPr lang="zh-CN" altLang="zh-CN" dirty="0"/>
              <a:t>自定义一个数据类型，就需要实现</a:t>
            </a:r>
            <a:r>
              <a:rPr lang="en-US" altLang="zh-CN" dirty="0"/>
              <a:t>Writable</a:t>
            </a:r>
            <a:r>
              <a:rPr lang="zh-CN" altLang="zh-CN" dirty="0"/>
              <a:t>接口；如果还需要对自定义的数据类型进行排序操作，就需要实现</a:t>
            </a:r>
            <a:r>
              <a:rPr lang="en-US" altLang="zh-CN" dirty="0" err="1"/>
              <a:t>WritableComparable</a:t>
            </a:r>
            <a:r>
              <a:rPr lang="zh-CN" altLang="zh-CN" dirty="0"/>
              <a:t>接口（或者分别实现</a:t>
            </a:r>
            <a:r>
              <a:rPr lang="en-US" altLang="zh-CN" dirty="0"/>
              <a:t>Writable</a:t>
            </a:r>
            <a:r>
              <a:rPr lang="zh-CN" altLang="zh-CN" dirty="0"/>
              <a:t>和</a:t>
            </a:r>
            <a:r>
              <a:rPr lang="en-US" altLang="zh-CN" dirty="0"/>
              <a:t> Comparable</a:t>
            </a:r>
            <a:r>
              <a:rPr lang="zh-CN" altLang="zh-CN" dirty="0"/>
              <a:t>接口）。</a:t>
            </a:r>
          </a:p>
        </p:txBody>
      </p:sp>
    </p:spTree>
    <p:extLst>
      <p:ext uri="{BB962C8B-B14F-4D97-AF65-F5344CB8AC3E}">
        <p14:creationId xmlns:p14="http://schemas.microsoft.com/office/powerpoint/2010/main" val="280049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78306-58A0-49A1-B6F6-11D54AE2C34F}"/>
              </a:ext>
            </a:extLst>
          </p:cNvPr>
          <p:cNvSpPr>
            <a:spLocks noGrp="1"/>
          </p:cNvSpPr>
          <p:nvPr>
            <p:ph type="title"/>
          </p:nvPr>
        </p:nvSpPr>
        <p:spPr/>
        <p:txBody>
          <a:bodyPr>
            <a:normAutofit/>
          </a:bodyPr>
          <a:lstStyle/>
          <a:p>
            <a:r>
              <a:rPr lang="en-US" altLang="zh-CN" dirty="0"/>
              <a:t>3.5 MapReduce</a:t>
            </a:r>
            <a:r>
              <a:rPr lang="zh-CN" altLang="en-US" dirty="0"/>
              <a:t>接口</a:t>
            </a:r>
          </a:p>
        </p:txBody>
      </p:sp>
      <p:graphicFrame>
        <p:nvGraphicFramePr>
          <p:cNvPr id="4" name="内容占位符 3">
            <a:extLst>
              <a:ext uri="{FF2B5EF4-FFF2-40B4-BE49-F238E27FC236}">
                <a16:creationId xmlns:a16="http://schemas.microsoft.com/office/drawing/2014/main" id="{1970AC8F-5DE0-454A-89DE-8FDF87CB1C75}"/>
              </a:ext>
            </a:extLst>
          </p:cNvPr>
          <p:cNvGraphicFramePr>
            <a:graphicFrameLocks noGrp="1"/>
          </p:cNvGraphicFramePr>
          <p:nvPr>
            <p:ph idx="1"/>
            <p:extLst>
              <p:ext uri="{D42A27DB-BD31-4B8C-83A1-F6EECF244321}">
                <p14:modId xmlns:p14="http://schemas.microsoft.com/office/powerpoint/2010/main" val="175020315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24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F93B3-3EB6-49D1-81F5-BBC446D08FC6}"/>
              </a:ext>
            </a:extLst>
          </p:cNvPr>
          <p:cNvSpPr>
            <a:spLocks noGrp="1"/>
          </p:cNvSpPr>
          <p:nvPr>
            <p:ph type="title"/>
          </p:nvPr>
        </p:nvSpPr>
        <p:spPr/>
        <p:txBody>
          <a:bodyPr>
            <a:normAutofit/>
          </a:bodyPr>
          <a:lstStyle/>
          <a:p>
            <a:r>
              <a:rPr lang="en-US" altLang="zh-CN" dirty="0"/>
              <a:t>1. MapReduce Web UI</a:t>
            </a:r>
            <a:endParaRPr lang="zh-CN" altLang="en-US" dirty="0"/>
          </a:p>
        </p:txBody>
      </p:sp>
      <p:sp>
        <p:nvSpPr>
          <p:cNvPr id="3" name="内容占位符 2">
            <a:extLst>
              <a:ext uri="{FF2B5EF4-FFF2-40B4-BE49-F238E27FC236}">
                <a16:creationId xmlns:a16="http://schemas.microsoft.com/office/drawing/2014/main" id="{91A160D8-3B30-4110-994A-9D9D061A3CAB}"/>
              </a:ext>
            </a:extLst>
          </p:cNvPr>
          <p:cNvSpPr>
            <a:spLocks noGrp="1"/>
          </p:cNvSpPr>
          <p:nvPr>
            <p:ph idx="1"/>
          </p:nvPr>
        </p:nvSpPr>
        <p:spPr/>
        <p:txBody>
          <a:bodyPr/>
          <a:lstStyle/>
          <a:p>
            <a:r>
              <a:rPr lang="en-US" altLang="zh-CN" dirty="0"/>
              <a:t>MapReduce Web UI</a:t>
            </a:r>
            <a:r>
              <a:rPr lang="zh-CN" altLang="zh-CN" dirty="0"/>
              <a:t>接口面向管理员。可以在页面上看到已经完成的所有</a:t>
            </a:r>
            <a:r>
              <a:rPr lang="en-US" altLang="zh-CN" dirty="0"/>
              <a:t>MR-App</a:t>
            </a:r>
            <a:r>
              <a:rPr lang="zh-CN" altLang="zh-CN" dirty="0"/>
              <a:t>执行过程中的统计信息，该页面只支持读，不支持写。</a:t>
            </a:r>
            <a:endParaRPr lang="en-US" altLang="zh-CN" dirty="0"/>
          </a:p>
          <a:p>
            <a:r>
              <a:rPr lang="en-US" altLang="zh-CN" dirty="0"/>
              <a:t>MapReduce Web UI</a:t>
            </a:r>
            <a:r>
              <a:rPr lang="zh-CN" altLang="zh-CN" dirty="0"/>
              <a:t>的默认地址为</a:t>
            </a:r>
            <a:r>
              <a:rPr lang="en-US" altLang="zh-CN" dirty="0"/>
              <a:t>http://JobHistoryServerIP:19888</a:t>
            </a:r>
            <a:r>
              <a:rPr lang="zh-CN" altLang="zh-CN" dirty="0"/>
              <a:t>，可以查看</a:t>
            </a:r>
            <a:r>
              <a:rPr lang="en-US" altLang="zh-CN" dirty="0"/>
              <a:t>MapReduce</a:t>
            </a:r>
            <a:r>
              <a:rPr lang="zh-CN" altLang="zh-CN" dirty="0"/>
              <a:t>的历史运行情况</a:t>
            </a:r>
            <a:r>
              <a:rPr lang="zh-CN" altLang="en-US" dirty="0"/>
              <a:t>。</a:t>
            </a:r>
          </a:p>
        </p:txBody>
      </p:sp>
    </p:spTree>
    <p:extLst>
      <p:ext uri="{BB962C8B-B14F-4D97-AF65-F5344CB8AC3E}">
        <p14:creationId xmlns:p14="http://schemas.microsoft.com/office/powerpoint/2010/main" val="68198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F93B3-3EB6-49D1-81F5-BBC446D08FC6}"/>
              </a:ext>
            </a:extLst>
          </p:cNvPr>
          <p:cNvSpPr>
            <a:spLocks noGrp="1"/>
          </p:cNvSpPr>
          <p:nvPr>
            <p:ph type="title"/>
          </p:nvPr>
        </p:nvSpPr>
        <p:spPr/>
        <p:txBody>
          <a:bodyPr>
            <a:normAutofit/>
          </a:bodyPr>
          <a:lstStyle/>
          <a:p>
            <a:r>
              <a:rPr lang="en-US" altLang="zh-CN" dirty="0"/>
              <a:t>1. MapReduce Web UI</a:t>
            </a:r>
            <a:endParaRPr lang="zh-CN" altLang="en-US" dirty="0"/>
          </a:p>
        </p:txBody>
      </p:sp>
      <p:pic>
        <p:nvPicPr>
          <p:cNvPr id="4" name="内容占位符 3">
            <a:extLst>
              <a:ext uri="{FF2B5EF4-FFF2-40B4-BE49-F238E27FC236}">
                <a16:creationId xmlns:a16="http://schemas.microsoft.com/office/drawing/2014/main" id="{3D450FE8-A698-4BAE-9A91-546362ABE7FA}"/>
              </a:ext>
            </a:extLst>
          </p:cNvPr>
          <p:cNvPicPr>
            <a:picLocks noGrp="1"/>
          </p:cNvPicPr>
          <p:nvPr>
            <p:ph idx="1"/>
          </p:nvPr>
        </p:nvPicPr>
        <p:blipFill>
          <a:blip r:embed="rId2"/>
          <a:stretch>
            <a:fillRect/>
          </a:stretch>
        </p:blipFill>
        <p:spPr>
          <a:xfrm>
            <a:off x="457200" y="1506140"/>
            <a:ext cx="8229600" cy="2782095"/>
          </a:xfrm>
          <a:prstGeom prst="rect">
            <a:avLst/>
          </a:prstGeom>
        </p:spPr>
      </p:pic>
      <p:sp>
        <p:nvSpPr>
          <p:cNvPr id="5" name="矩形 4">
            <a:extLst>
              <a:ext uri="{FF2B5EF4-FFF2-40B4-BE49-F238E27FC236}">
                <a16:creationId xmlns:a16="http://schemas.microsoft.com/office/drawing/2014/main" id="{0E88386A-591A-4098-8BC5-EB849DA6D301}"/>
              </a:ext>
            </a:extLst>
          </p:cNvPr>
          <p:cNvSpPr/>
          <p:nvPr/>
        </p:nvSpPr>
        <p:spPr>
          <a:xfrm>
            <a:off x="3426494" y="4361815"/>
            <a:ext cx="2230867" cy="369332"/>
          </a:xfrm>
          <a:prstGeom prst="rect">
            <a:avLst/>
          </a:prstGeom>
        </p:spPr>
        <p:txBody>
          <a:bodyPr wrap="none">
            <a:spAutoFit/>
          </a:bodyPr>
          <a:lstStyle/>
          <a:p>
            <a:r>
              <a:rPr lang="en-US" altLang="zh-CN" dirty="0">
                <a:latin typeface="Calibri" panose="020F0502020204030204" pitchFamily="34" charset="0"/>
                <a:ea typeface="宋体" panose="02010600030101010101" pitchFamily="2" charset="-122"/>
                <a:cs typeface="Calibri" panose="020F0502020204030204" pitchFamily="34" charset="0"/>
              </a:rPr>
              <a:t>MapReduce</a:t>
            </a:r>
            <a:r>
              <a:rPr lang="zh-CN" altLang="zh-CN" dirty="0">
                <a:latin typeface="Calibri" panose="020F0502020204030204" pitchFamily="34" charset="0"/>
                <a:ea typeface="宋体" panose="02010600030101010101" pitchFamily="2" charset="-122"/>
                <a:cs typeface="Calibri" panose="020F0502020204030204" pitchFamily="34" charset="0"/>
              </a:rPr>
              <a:t>历史情况</a:t>
            </a:r>
            <a:endParaRPr lang="zh-CN" altLang="en-US"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60387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6B4B-48BD-4D07-A9D8-E2E4F70CA568}"/>
              </a:ext>
            </a:extLst>
          </p:cNvPr>
          <p:cNvSpPr>
            <a:spLocks noGrp="1"/>
          </p:cNvSpPr>
          <p:nvPr>
            <p:ph type="title"/>
          </p:nvPr>
        </p:nvSpPr>
        <p:spPr>
          <a:xfrm>
            <a:off x="457200" y="205978"/>
            <a:ext cx="8229600" cy="857250"/>
          </a:xfrm>
        </p:spPr>
        <p:txBody>
          <a:bodyPr/>
          <a:lstStyle/>
          <a:p>
            <a:r>
              <a:rPr lang="zh-CN" altLang="en-US" dirty="0"/>
              <a:t>实验</a:t>
            </a:r>
            <a:r>
              <a:rPr lang="en-US" altLang="zh-CN" dirty="0"/>
              <a:t>3</a:t>
            </a:r>
            <a:r>
              <a:rPr lang="zh-CN" altLang="en-US" dirty="0"/>
              <a:t>知识地图</a:t>
            </a:r>
          </a:p>
        </p:txBody>
      </p:sp>
      <p:pic>
        <p:nvPicPr>
          <p:cNvPr id="7" name="内容占位符 6">
            <a:extLst>
              <a:ext uri="{FF2B5EF4-FFF2-40B4-BE49-F238E27FC236}">
                <a16:creationId xmlns:a16="http://schemas.microsoft.com/office/drawing/2014/main" id="{91D7D04F-C109-44AC-903C-CB3DD031445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8716" y="1200150"/>
            <a:ext cx="4806567" cy="3394075"/>
          </a:xfrm>
          <a:prstGeom prst="rect">
            <a:avLst/>
          </a:prstGeom>
        </p:spPr>
      </p:pic>
    </p:spTree>
    <p:extLst>
      <p:ext uri="{BB962C8B-B14F-4D97-AF65-F5344CB8AC3E}">
        <p14:creationId xmlns:p14="http://schemas.microsoft.com/office/powerpoint/2010/main" val="48590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82B04-7CF8-4BCB-A88A-AE6E2662CF46}"/>
              </a:ext>
            </a:extLst>
          </p:cNvPr>
          <p:cNvSpPr>
            <a:spLocks noGrp="1"/>
          </p:cNvSpPr>
          <p:nvPr>
            <p:ph type="title"/>
          </p:nvPr>
        </p:nvSpPr>
        <p:spPr/>
        <p:txBody>
          <a:bodyPr>
            <a:normAutofit/>
          </a:bodyPr>
          <a:lstStyle/>
          <a:p>
            <a:r>
              <a:rPr lang="en-US" altLang="zh-CN" dirty="0"/>
              <a:t>2. MapReduce Shell</a:t>
            </a:r>
            <a:endParaRPr lang="zh-CN" altLang="en-US" dirty="0"/>
          </a:p>
        </p:txBody>
      </p:sp>
      <p:sp>
        <p:nvSpPr>
          <p:cNvPr id="3" name="内容占位符 2">
            <a:extLst>
              <a:ext uri="{FF2B5EF4-FFF2-40B4-BE49-F238E27FC236}">
                <a16:creationId xmlns:a16="http://schemas.microsoft.com/office/drawing/2014/main" id="{D7A56448-20B0-49F8-9893-B7AAE52B609D}"/>
              </a:ext>
            </a:extLst>
          </p:cNvPr>
          <p:cNvSpPr>
            <a:spLocks noGrp="1"/>
          </p:cNvSpPr>
          <p:nvPr>
            <p:ph idx="1"/>
          </p:nvPr>
        </p:nvSpPr>
        <p:spPr/>
        <p:txBody>
          <a:bodyPr>
            <a:normAutofit fontScale="92500"/>
          </a:bodyPr>
          <a:lstStyle/>
          <a:p>
            <a:r>
              <a:rPr lang="en-US" altLang="zh-CN" dirty="0"/>
              <a:t>MapReduce Shell</a:t>
            </a:r>
            <a:r>
              <a:rPr lang="zh-CN" altLang="zh-CN" dirty="0"/>
              <a:t>接口面向</a:t>
            </a:r>
            <a:r>
              <a:rPr lang="en-US" altLang="zh-CN" dirty="0"/>
              <a:t>MapReduce</a:t>
            </a:r>
            <a:r>
              <a:rPr lang="zh-CN" altLang="zh-CN" dirty="0"/>
              <a:t>程序员。程序员通过</a:t>
            </a:r>
            <a:r>
              <a:rPr lang="en-US" altLang="zh-CN" dirty="0"/>
              <a:t>Shell</a:t>
            </a:r>
            <a:r>
              <a:rPr lang="zh-CN" altLang="zh-CN" dirty="0"/>
              <a:t>接口能够向</a:t>
            </a:r>
            <a:r>
              <a:rPr lang="en-US" altLang="zh-CN" dirty="0"/>
              <a:t>YARN</a:t>
            </a:r>
            <a:r>
              <a:rPr lang="zh-CN" altLang="zh-CN" dirty="0"/>
              <a:t>集群提交</a:t>
            </a:r>
            <a:r>
              <a:rPr lang="en-US" altLang="zh-CN" dirty="0"/>
              <a:t>MR-App</a:t>
            </a:r>
            <a:r>
              <a:rPr lang="zh-CN" altLang="zh-CN" dirty="0"/>
              <a:t>，查看正在运行的</a:t>
            </a:r>
            <a:r>
              <a:rPr lang="en-US" altLang="zh-CN" dirty="0"/>
              <a:t>MR-App</a:t>
            </a:r>
            <a:r>
              <a:rPr lang="zh-CN" altLang="zh-CN" dirty="0"/>
              <a:t>，甚至可以终止正在运行的</a:t>
            </a:r>
            <a:r>
              <a:rPr lang="en-US" altLang="zh-CN" dirty="0"/>
              <a:t>MR-App</a:t>
            </a:r>
            <a:r>
              <a:rPr lang="zh-CN" altLang="zh-CN" dirty="0"/>
              <a:t>。</a:t>
            </a:r>
          </a:p>
          <a:p>
            <a:r>
              <a:rPr lang="en-US" altLang="zh-CN" dirty="0"/>
              <a:t>MapReduce Shell</a:t>
            </a:r>
            <a:r>
              <a:rPr lang="zh-CN" altLang="zh-CN" dirty="0"/>
              <a:t>命令统一入口为：</a:t>
            </a:r>
            <a:r>
              <a:rPr lang="en-US" altLang="zh-CN" dirty="0" err="1"/>
              <a:t>mapred</a:t>
            </a:r>
            <a:r>
              <a:rPr lang="zh-CN" altLang="zh-CN" dirty="0"/>
              <a:t>，语法格式如下：</a:t>
            </a:r>
          </a:p>
          <a:p>
            <a:pPr marL="0" indent="0">
              <a:buNone/>
            </a:pPr>
            <a:r>
              <a:rPr lang="en-US" altLang="zh-CN" i="1" dirty="0" err="1"/>
              <a:t>mapred</a:t>
            </a:r>
            <a:r>
              <a:rPr lang="en-US" altLang="zh-CN" i="1" dirty="0"/>
              <a:t> [--config </a:t>
            </a:r>
            <a:r>
              <a:rPr lang="en-US" altLang="zh-CN" i="1" dirty="0" err="1"/>
              <a:t>confdir</a:t>
            </a:r>
            <a:r>
              <a:rPr lang="en-US" altLang="zh-CN" i="1" dirty="0"/>
              <a:t>] [--</a:t>
            </a:r>
            <a:r>
              <a:rPr lang="en-US" altLang="zh-CN" i="1" dirty="0" err="1"/>
              <a:t>loglevel</a:t>
            </a:r>
            <a:r>
              <a:rPr lang="en-US" altLang="zh-CN" i="1" dirty="0"/>
              <a:t> </a:t>
            </a:r>
            <a:r>
              <a:rPr lang="en-US" altLang="zh-CN" i="1" dirty="0" err="1"/>
              <a:t>loglevel</a:t>
            </a:r>
            <a:r>
              <a:rPr lang="en-US" altLang="zh-CN" i="1" dirty="0"/>
              <a:t>] COMMAND</a:t>
            </a:r>
            <a:endParaRPr lang="zh-CN" altLang="zh-CN" i="1" dirty="0"/>
          </a:p>
          <a:p>
            <a:endParaRPr lang="en-US" altLang="zh-CN" dirty="0"/>
          </a:p>
          <a:p>
            <a:r>
              <a:rPr lang="zh-CN" altLang="zh-CN" dirty="0"/>
              <a:t>读者需要注意的是，若</a:t>
            </a:r>
            <a:r>
              <a:rPr lang="en-US" altLang="zh-CN" dirty="0"/>
              <a:t>$HADOOP_HOME/bin</a:t>
            </a:r>
            <a:r>
              <a:rPr lang="zh-CN" altLang="zh-CN" dirty="0"/>
              <a:t>未加入到系统环境变量</a:t>
            </a:r>
            <a:r>
              <a:rPr lang="en-US" altLang="zh-CN" dirty="0"/>
              <a:t>PATH</a:t>
            </a:r>
            <a:r>
              <a:rPr lang="zh-CN" altLang="zh-CN" dirty="0"/>
              <a:t>中，则需要切换到</a:t>
            </a:r>
            <a:r>
              <a:rPr lang="en-US" altLang="zh-CN" dirty="0"/>
              <a:t>Hadoop</a:t>
            </a:r>
            <a:r>
              <a:rPr lang="zh-CN" altLang="zh-CN" dirty="0"/>
              <a:t>安装目录下，输入“</a:t>
            </a:r>
            <a:r>
              <a:rPr lang="en-US" altLang="zh-CN" dirty="0"/>
              <a:t>bin/</a:t>
            </a:r>
            <a:r>
              <a:rPr lang="en-US" altLang="zh-CN" dirty="0" err="1"/>
              <a:t>mapred</a:t>
            </a:r>
            <a:r>
              <a:rPr lang="zh-CN" altLang="zh-CN" dirty="0"/>
              <a:t>”。</a:t>
            </a:r>
          </a:p>
        </p:txBody>
      </p:sp>
    </p:spTree>
    <p:extLst>
      <p:ext uri="{BB962C8B-B14F-4D97-AF65-F5344CB8AC3E}">
        <p14:creationId xmlns:p14="http://schemas.microsoft.com/office/powerpoint/2010/main" val="301117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82B04-7CF8-4BCB-A88A-AE6E2662CF46}"/>
              </a:ext>
            </a:extLst>
          </p:cNvPr>
          <p:cNvSpPr>
            <a:spLocks noGrp="1"/>
          </p:cNvSpPr>
          <p:nvPr>
            <p:ph type="title"/>
          </p:nvPr>
        </p:nvSpPr>
        <p:spPr/>
        <p:txBody>
          <a:bodyPr>
            <a:normAutofit/>
          </a:bodyPr>
          <a:lstStyle/>
          <a:p>
            <a:r>
              <a:rPr lang="zh-CN" altLang="en-US" dirty="0"/>
              <a:t>“</a:t>
            </a:r>
            <a:r>
              <a:rPr lang="en-US" altLang="zh-CN" dirty="0" err="1"/>
              <a:t>mapred</a:t>
            </a:r>
            <a:r>
              <a:rPr lang="zh-CN" altLang="en-US" dirty="0"/>
              <a:t>”帮助</a:t>
            </a:r>
          </a:p>
        </p:txBody>
      </p:sp>
      <p:pic>
        <p:nvPicPr>
          <p:cNvPr id="4" name="内容占位符 3">
            <a:extLst>
              <a:ext uri="{FF2B5EF4-FFF2-40B4-BE49-F238E27FC236}">
                <a16:creationId xmlns:a16="http://schemas.microsoft.com/office/drawing/2014/main" id="{EA6FCB9B-7786-4521-AA05-D929E076A4FC}"/>
              </a:ext>
            </a:extLst>
          </p:cNvPr>
          <p:cNvPicPr>
            <a:picLocks noGrp="1"/>
          </p:cNvPicPr>
          <p:nvPr>
            <p:ph idx="1"/>
          </p:nvPr>
        </p:nvPicPr>
        <p:blipFill>
          <a:blip r:embed="rId2"/>
          <a:stretch>
            <a:fillRect/>
          </a:stretch>
        </p:blipFill>
        <p:spPr>
          <a:xfrm>
            <a:off x="1771407" y="1704554"/>
            <a:ext cx="5601185" cy="2385267"/>
          </a:xfrm>
          <a:prstGeom prst="rect">
            <a:avLst/>
          </a:prstGeom>
        </p:spPr>
      </p:pic>
    </p:spTree>
    <p:extLst>
      <p:ext uri="{BB962C8B-B14F-4D97-AF65-F5344CB8AC3E}">
        <p14:creationId xmlns:p14="http://schemas.microsoft.com/office/powerpoint/2010/main" val="2077586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4FEB3-0F7A-4F5C-9930-D56DEA6E7FE8}"/>
              </a:ext>
            </a:extLst>
          </p:cNvPr>
          <p:cNvSpPr>
            <a:spLocks noGrp="1"/>
          </p:cNvSpPr>
          <p:nvPr>
            <p:ph type="title"/>
          </p:nvPr>
        </p:nvSpPr>
        <p:spPr/>
        <p:txBody>
          <a:bodyPr/>
          <a:lstStyle/>
          <a:p>
            <a:r>
              <a:rPr lang="en-US" altLang="zh-CN" dirty="0"/>
              <a:t>2. MapReduce Shell</a:t>
            </a:r>
            <a:endParaRPr lang="zh-CN" altLang="en-US" dirty="0"/>
          </a:p>
        </p:txBody>
      </p:sp>
      <p:graphicFrame>
        <p:nvGraphicFramePr>
          <p:cNvPr id="4" name="内容占位符 3">
            <a:extLst>
              <a:ext uri="{FF2B5EF4-FFF2-40B4-BE49-F238E27FC236}">
                <a16:creationId xmlns:a16="http://schemas.microsoft.com/office/drawing/2014/main" id="{16022D8A-5016-49A7-9DCD-83386BF475A0}"/>
              </a:ext>
            </a:extLst>
          </p:cNvPr>
          <p:cNvGraphicFramePr>
            <a:graphicFrameLocks noGrp="1"/>
          </p:cNvGraphicFramePr>
          <p:nvPr>
            <p:ph idx="1"/>
            <p:extLst>
              <p:ext uri="{D42A27DB-BD31-4B8C-83A1-F6EECF244321}">
                <p14:modId xmlns:p14="http://schemas.microsoft.com/office/powerpoint/2010/main" val="871447836"/>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86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27EBC-30F3-4928-A564-B7B72A49688B}"/>
              </a:ext>
            </a:extLst>
          </p:cNvPr>
          <p:cNvSpPr>
            <a:spLocks noGrp="1"/>
          </p:cNvSpPr>
          <p:nvPr>
            <p:ph type="title"/>
          </p:nvPr>
        </p:nvSpPr>
        <p:spPr/>
        <p:txBody>
          <a:bodyPr>
            <a:normAutofit/>
          </a:bodyPr>
          <a:lstStyle/>
          <a:p>
            <a:r>
              <a:rPr lang="en-US" altLang="zh-CN" dirty="0"/>
              <a:t>1</a:t>
            </a:r>
            <a:r>
              <a:rPr lang="zh-CN" altLang="zh-CN" dirty="0"/>
              <a:t>）</a:t>
            </a:r>
            <a:r>
              <a:rPr lang="zh-CN" altLang="en-US" dirty="0"/>
              <a:t>用户命令</a:t>
            </a:r>
          </a:p>
        </p:txBody>
      </p:sp>
      <p:graphicFrame>
        <p:nvGraphicFramePr>
          <p:cNvPr id="4" name="内容占位符 3">
            <a:extLst>
              <a:ext uri="{FF2B5EF4-FFF2-40B4-BE49-F238E27FC236}">
                <a16:creationId xmlns:a16="http://schemas.microsoft.com/office/drawing/2014/main" id="{39A44175-ED30-431E-B485-AAE82900128D}"/>
              </a:ext>
            </a:extLst>
          </p:cNvPr>
          <p:cNvGraphicFramePr>
            <a:graphicFrameLocks noGrp="1"/>
          </p:cNvGraphicFramePr>
          <p:nvPr>
            <p:ph idx="1"/>
            <p:extLst>
              <p:ext uri="{D42A27DB-BD31-4B8C-83A1-F6EECF244321}">
                <p14:modId xmlns:p14="http://schemas.microsoft.com/office/powerpoint/2010/main" val="4120739936"/>
              </p:ext>
            </p:extLst>
          </p:nvPr>
        </p:nvGraphicFramePr>
        <p:xfrm>
          <a:off x="457200" y="1203598"/>
          <a:ext cx="8229600" cy="2468880"/>
        </p:xfrm>
        <a:graphic>
          <a:graphicData uri="http://schemas.openxmlformats.org/drawingml/2006/table">
            <a:tbl>
              <a:tblPr firstRow="1" firstCol="1" bandRow="1">
                <a:tableStyleId>{5C22544A-7EE6-4342-B048-85BDC9FD1C3A}</a:tableStyleId>
              </a:tblPr>
              <a:tblGrid>
                <a:gridCol w="1964153">
                  <a:extLst>
                    <a:ext uri="{9D8B030D-6E8A-4147-A177-3AD203B41FA5}">
                      <a16:colId xmlns:a16="http://schemas.microsoft.com/office/drawing/2014/main" val="562945824"/>
                    </a:ext>
                  </a:extLst>
                </a:gridCol>
                <a:gridCol w="6265447">
                  <a:extLst>
                    <a:ext uri="{9D8B030D-6E8A-4147-A177-3AD203B41FA5}">
                      <a16:colId xmlns:a16="http://schemas.microsoft.com/office/drawing/2014/main" val="3430820385"/>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命令选项</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88957348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创建一个</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9028860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archive-logs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将聚合日志合并到</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档案文件中</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46292124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classpath</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打印运行</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子命令所需的包路径</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7145269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distcp</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递归拷贝文件或目录</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53408274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job</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管理</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作业</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83720611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pipes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运行</a:t>
                      </a:r>
                      <a:r>
                        <a:rPr lang="en-US" sz="1800" kern="0">
                          <a:effectLst/>
                          <a:latin typeface="微软雅黑" panose="020B0503020204020204" pitchFamily="34" charset="-122"/>
                          <a:ea typeface="微软雅黑" panose="020B0503020204020204" pitchFamily="34" charset="-122"/>
                        </a:rPr>
                        <a:t>Pipes</a:t>
                      </a:r>
                      <a:r>
                        <a:rPr lang="zh-CN" sz="1800" kern="0">
                          <a:effectLst/>
                          <a:latin typeface="微软雅黑" panose="020B0503020204020204" pitchFamily="34" charset="-122"/>
                          <a:ea typeface="微软雅黑" panose="020B0503020204020204" pitchFamily="34" charset="-122"/>
                        </a:rPr>
                        <a:t>任务，此功能允许用户使用</a:t>
                      </a:r>
                      <a:r>
                        <a:rPr lang="en-US" sz="1800" kern="0">
                          <a:effectLst/>
                          <a:latin typeface="微软雅黑" panose="020B0503020204020204" pitchFamily="34" charset="-122"/>
                          <a:ea typeface="微软雅黑" panose="020B0503020204020204" pitchFamily="34" charset="-122"/>
                        </a:rPr>
                        <a:t>C++</a:t>
                      </a:r>
                      <a:r>
                        <a:rPr lang="zh-CN" sz="1800" kern="0">
                          <a:effectLst/>
                          <a:latin typeface="微软雅黑" panose="020B0503020204020204" pitchFamily="34" charset="-122"/>
                          <a:ea typeface="微软雅黑" panose="020B0503020204020204" pitchFamily="34" charset="-122"/>
                        </a:rPr>
                        <a:t>语言编写</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程序</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2883804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queue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查看</a:t>
                      </a:r>
                      <a:r>
                        <a:rPr lang="en-US" sz="1800" kern="0" dirty="0">
                          <a:effectLst/>
                          <a:latin typeface="微软雅黑" panose="020B0503020204020204" pitchFamily="34" charset="-122"/>
                          <a:ea typeface="微软雅黑" panose="020B0503020204020204" pitchFamily="34" charset="-122"/>
                        </a:rPr>
                        <a:t>Job Queue</a:t>
                      </a:r>
                      <a:r>
                        <a:rPr lang="zh-CN" sz="1800" kern="0" dirty="0">
                          <a:effectLst/>
                          <a:latin typeface="微软雅黑" panose="020B0503020204020204" pitchFamily="34" charset="-122"/>
                          <a:ea typeface="微软雅黑" panose="020B0503020204020204" pitchFamily="34" charset="-122"/>
                        </a:rPr>
                        <a:t>信息</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32766739"/>
                  </a:ext>
                </a:extLst>
              </a:tr>
            </a:tbl>
          </a:graphicData>
        </a:graphic>
      </p:graphicFrame>
    </p:spTree>
    <p:extLst>
      <p:ext uri="{BB962C8B-B14F-4D97-AF65-F5344CB8AC3E}">
        <p14:creationId xmlns:p14="http://schemas.microsoft.com/office/powerpoint/2010/main" val="49268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74622-E5E1-4415-90E0-FDC8D2CE5E3A}"/>
              </a:ext>
            </a:extLst>
          </p:cNvPr>
          <p:cNvSpPr>
            <a:spLocks noGrp="1"/>
          </p:cNvSpPr>
          <p:nvPr>
            <p:ph type="title"/>
          </p:nvPr>
        </p:nvSpPr>
        <p:spPr/>
        <p:txBody>
          <a:bodyPr>
            <a:normAutofit/>
          </a:bodyPr>
          <a:lstStyle/>
          <a:p>
            <a:r>
              <a:rPr lang="en-US" altLang="zh-CN" dirty="0"/>
              <a:t>2</a:t>
            </a:r>
            <a:r>
              <a:rPr lang="zh-CN" altLang="zh-CN" dirty="0"/>
              <a:t>）</a:t>
            </a:r>
            <a:r>
              <a:rPr lang="zh-CN" altLang="en-US" dirty="0"/>
              <a:t>管理员</a:t>
            </a:r>
            <a:r>
              <a:rPr lang="zh-CN" altLang="zh-CN" dirty="0"/>
              <a:t>命令</a:t>
            </a:r>
            <a:endParaRPr lang="zh-CN" altLang="en-US" dirty="0"/>
          </a:p>
        </p:txBody>
      </p:sp>
      <p:graphicFrame>
        <p:nvGraphicFramePr>
          <p:cNvPr id="4" name="内容占位符 3">
            <a:extLst>
              <a:ext uri="{FF2B5EF4-FFF2-40B4-BE49-F238E27FC236}">
                <a16:creationId xmlns:a16="http://schemas.microsoft.com/office/drawing/2014/main" id="{B6CEBA47-DA0A-4768-B244-7CD3225F299C}"/>
              </a:ext>
            </a:extLst>
          </p:cNvPr>
          <p:cNvGraphicFramePr>
            <a:graphicFrameLocks noGrp="1"/>
          </p:cNvGraphicFramePr>
          <p:nvPr>
            <p:ph idx="1"/>
            <p:extLst>
              <p:ext uri="{D42A27DB-BD31-4B8C-83A1-F6EECF244321}">
                <p14:modId xmlns:p14="http://schemas.microsoft.com/office/powerpoint/2010/main" val="464511310"/>
              </p:ext>
            </p:extLst>
          </p:nvPr>
        </p:nvGraphicFramePr>
        <p:xfrm>
          <a:off x="457200" y="1203598"/>
          <a:ext cx="8229600" cy="822960"/>
        </p:xfrm>
        <a:graphic>
          <a:graphicData uri="http://schemas.openxmlformats.org/drawingml/2006/table">
            <a:tbl>
              <a:tblPr firstRow="1" firstCol="1" bandRow="1">
                <a:tableStyleId>{5C22544A-7EE6-4342-B048-85BDC9FD1C3A}</a:tableStyleId>
              </a:tblPr>
              <a:tblGrid>
                <a:gridCol w="1964153">
                  <a:extLst>
                    <a:ext uri="{9D8B030D-6E8A-4147-A177-3AD203B41FA5}">
                      <a16:colId xmlns:a16="http://schemas.microsoft.com/office/drawing/2014/main" val="256552736"/>
                    </a:ext>
                  </a:extLst>
                </a:gridCol>
                <a:gridCol w="6265447">
                  <a:extLst>
                    <a:ext uri="{9D8B030D-6E8A-4147-A177-3AD203B41FA5}">
                      <a16:colId xmlns:a16="http://schemas.microsoft.com/office/drawing/2014/main" val="2557739684"/>
                    </a:ext>
                  </a:extLst>
                </a:gridCol>
              </a:tblGrid>
              <a:tr h="0">
                <a:tc>
                  <a:txBody>
                    <a:bodyPr/>
                    <a:lstStyle/>
                    <a:p>
                      <a:pPr algn="ctr">
                        <a:spcAft>
                          <a:spcPts val="0"/>
                        </a:spcAft>
                      </a:pPr>
                      <a:r>
                        <a:rPr lang="zh-CN" sz="1800" kern="0">
                          <a:effectLst/>
                        </a:rPr>
                        <a:t>命令选项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10498120"/>
                  </a:ext>
                </a:extLst>
              </a:tr>
              <a:tr h="0">
                <a:tc>
                  <a:txBody>
                    <a:bodyPr/>
                    <a:lstStyle/>
                    <a:p>
                      <a:pPr algn="l">
                        <a:spcAft>
                          <a:spcPts val="0"/>
                        </a:spcAft>
                      </a:pPr>
                      <a:r>
                        <a:rPr lang="en-US" sz="1800" kern="0">
                          <a:effectLst/>
                        </a:rPr>
                        <a:t>historyserver</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启动</a:t>
                      </a:r>
                      <a:r>
                        <a:rPr lang="en-US" sz="1800" kern="0">
                          <a:effectLst/>
                          <a:latin typeface="微软雅黑" panose="020B0503020204020204" pitchFamily="34" charset="-122"/>
                          <a:ea typeface="微软雅黑" panose="020B0503020204020204" pitchFamily="34" charset="-122"/>
                        </a:rPr>
                        <a:t>JobHistoryServer</a:t>
                      </a:r>
                      <a:r>
                        <a:rPr lang="zh-CN" sz="1800" kern="0">
                          <a:effectLst/>
                          <a:latin typeface="微软雅黑" panose="020B0503020204020204" pitchFamily="34" charset="-122"/>
                          <a:ea typeface="微软雅黑" panose="020B0503020204020204" pitchFamily="34" charset="-122"/>
                        </a:rPr>
                        <a:t>服务</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894484860"/>
                  </a:ext>
                </a:extLst>
              </a:tr>
              <a:tr h="0">
                <a:tc>
                  <a:txBody>
                    <a:bodyPr/>
                    <a:lstStyle/>
                    <a:p>
                      <a:pPr algn="l">
                        <a:spcAft>
                          <a:spcPts val="0"/>
                        </a:spcAft>
                      </a:pPr>
                      <a:r>
                        <a:rPr lang="en-US" sz="1800" kern="0">
                          <a:effectLst/>
                        </a:rPr>
                        <a:t>hsadmin</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JobHistoryServer</a:t>
                      </a:r>
                      <a:r>
                        <a:rPr lang="zh-CN" sz="1800" kern="0" dirty="0">
                          <a:effectLst/>
                          <a:latin typeface="微软雅黑" panose="020B0503020204020204" pitchFamily="34" charset="-122"/>
                          <a:ea typeface="微软雅黑" panose="020B0503020204020204" pitchFamily="34" charset="-122"/>
                        </a:rPr>
                        <a:t>管理命令接口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9565794"/>
                  </a:ext>
                </a:extLst>
              </a:tr>
            </a:tbl>
          </a:graphicData>
        </a:graphic>
      </p:graphicFrame>
      <p:sp>
        <p:nvSpPr>
          <p:cNvPr id="5" name="矩形 4">
            <a:extLst>
              <a:ext uri="{FF2B5EF4-FFF2-40B4-BE49-F238E27FC236}">
                <a16:creationId xmlns:a16="http://schemas.microsoft.com/office/drawing/2014/main" id="{F1749903-382E-4FEB-A79A-4D9D3DCAFEE0}"/>
              </a:ext>
            </a:extLst>
          </p:cNvPr>
          <p:cNvSpPr/>
          <p:nvPr/>
        </p:nvSpPr>
        <p:spPr>
          <a:xfrm>
            <a:off x="457200" y="2234375"/>
            <a:ext cx="8229600" cy="1938992"/>
          </a:xfrm>
          <a:prstGeom prst="rect">
            <a:avLst/>
          </a:prstGeom>
        </p:spPr>
        <p:txBody>
          <a:bodyPr wrap="square">
            <a:spAutoFit/>
          </a:bodyPr>
          <a:lstStyle/>
          <a:p>
            <a:pPr marL="285750" indent="-285750" algn="just">
              <a:spcAft>
                <a:spcPts val="0"/>
              </a:spcAft>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其中，命令“</a:t>
            </a:r>
            <a:r>
              <a:rPr lang="en-US" altLang="zh-CN" sz="2000" i="1" kern="100" dirty="0" err="1">
                <a:latin typeface="微软雅黑" panose="020B0503020204020204" pitchFamily="34" charset="-122"/>
                <a:ea typeface="微软雅黑" panose="020B0503020204020204" pitchFamily="34" charset="-122"/>
                <a:cs typeface="Times New Roman" panose="02020603050405020304" pitchFamily="18" charset="0"/>
              </a:rPr>
              <a:t>mapred</a:t>
            </a:r>
            <a:r>
              <a:rPr lang="en-US" altLang="zh-CN" sz="2000" i="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kern="100" dirty="0" err="1">
                <a:latin typeface="微软雅黑" panose="020B0503020204020204" pitchFamily="34" charset="-122"/>
                <a:ea typeface="微软雅黑" panose="020B0503020204020204" pitchFamily="34" charset="-122"/>
                <a:cs typeface="Times New Roman" panose="02020603050405020304" pitchFamily="18" charset="0"/>
              </a:rPr>
              <a:t>historyserver</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”与启动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MapReduce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的命令“</a:t>
            </a:r>
            <a:r>
              <a:rPr lang="en-US" altLang="zh-CN" sz="2000" i="1" kern="100" dirty="0">
                <a:latin typeface="微软雅黑" panose="020B0503020204020204" pitchFamily="34" charset="-122"/>
                <a:ea typeface="微软雅黑" panose="020B0503020204020204" pitchFamily="34" charset="-122"/>
                <a:cs typeface="Times New Roman" panose="02020603050405020304" pitchFamily="18" charset="0"/>
              </a:rPr>
              <a:t>mr-jobhistory-daemon.sh start </a:t>
            </a:r>
            <a:r>
              <a:rPr lang="en-US" altLang="zh-CN" sz="2000" i="1" kern="100" dirty="0" err="1">
                <a:latin typeface="微软雅黑" panose="020B0503020204020204" pitchFamily="34" charset="-122"/>
                <a:ea typeface="微软雅黑" panose="020B0503020204020204" pitchFamily="34" charset="-122"/>
                <a:cs typeface="Times New Roman" panose="02020603050405020304" pitchFamily="18" charset="0"/>
              </a:rPr>
              <a:t>historyserver</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”效果相同。</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MapReduce Shell</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命令的完整说明，读者请参考官方网站</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https://hadoop.apache.org/docs/r2.9.2/hadoop-mapreduce-client/hadoop-mapreduce-client-core/MapredCommands.html</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63212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C5186-7084-4BE4-A6A6-E133171A3E41}"/>
              </a:ext>
            </a:extLst>
          </p:cNvPr>
          <p:cNvSpPr>
            <a:spLocks noGrp="1"/>
          </p:cNvSpPr>
          <p:nvPr>
            <p:ph type="title"/>
          </p:nvPr>
        </p:nvSpPr>
        <p:spPr/>
        <p:txBody>
          <a:bodyPr>
            <a:normAutofit/>
          </a:bodyPr>
          <a:lstStyle/>
          <a:p>
            <a:r>
              <a:rPr lang="en-US" altLang="zh-CN" dirty="0"/>
              <a:t>3. MapReduce Java API</a:t>
            </a:r>
            <a:endParaRPr lang="zh-CN" altLang="en-US" dirty="0"/>
          </a:p>
        </p:txBody>
      </p:sp>
      <p:sp>
        <p:nvSpPr>
          <p:cNvPr id="3" name="内容占位符 2">
            <a:extLst>
              <a:ext uri="{FF2B5EF4-FFF2-40B4-BE49-F238E27FC236}">
                <a16:creationId xmlns:a16="http://schemas.microsoft.com/office/drawing/2014/main" id="{3191865A-F555-419F-A312-5C123E58E357}"/>
              </a:ext>
            </a:extLst>
          </p:cNvPr>
          <p:cNvSpPr>
            <a:spLocks noGrp="1"/>
          </p:cNvSpPr>
          <p:nvPr>
            <p:ph idx="1"/>
          </p:nvPr>
        </p:nvSpPr>
        <p:spPr/>
        <p:txBody>
          <a:bodyPr>
            <a:normAutofit lnSpcReduction="10000"/>
          </a:bodyPr>
          <a:lstStyle/>
          <a:p>
            <a:r>
              <a:rPr lang="en-US" altLang="zh-CN" dirty="0"/>
              <a:t>MapReduce Java API</a:t>
            </a:r>
            <a:r>
              <a:rPr lang="zh-CN" altLang="zh-CN" dirty="0"/>
              <a:t>接口面向</a:t>
            </a:r>
            <a:r>
              <a:rPr lang="en-US" altLang="zh-CN" dirty="0"/>
              <a:t>Java</a:t>
            </a:r>
            <a:r>
              <a:rPr lang="zh-CN" altLang="zh-CN" dirty="0"/>
              <a:t>开发工程师。程序员可以通过该接口编写</a:t>
            </a:r>
            <a:r>
              <a:rPr lang="en-US" altLang="zh-CN" dirty="0"/>
              <a:t>MR-App</a:t>
            </a:r>
            <a:r>
              <a:rPr lang="zh-CN" altLang="zh-CN" dirty="0"/>
              <a:t>用户层代码</a:t>
            </a:r>
            <a:r>
              <a:rPr lang="en-US" altLang="zh-CN" dirty="0" err="1"/>
              <a:t>MRApplicationBusinessLogic</a:t>
            </a:r>
            <a:r>
              <a:rPr lang="zh-CN" altLang="zh-CN" dirty="0"/>
              <a:t>。基于</a:t>
            </a:r>
            <a:r>
              <a:rPr lang="en-US" altLang="zh-CN" dirty="0"/>
              <a:t>YARN</a:t>
            </a:r>
            <a:r>
              <a:rPr lang="zh-CN" altLang="zh-CN" dirty="0"/>
              <a:t>编写的</a:t>
            </a:r>
            <a:r>
              <a:rPr lang="en-US" altLang="zh-CN" dirty="0"/>
              <a:t>MR-App</a:t>
            </a:r>
            <a:r>
              <a:rPr lang="zh-CN" altLang="zh-CN" dirty="0"/>
              <a:t>和基于</a:t>
            </a:r>
            <a:r>
              <a:rPr lang="en-US" altLang="zh-CN" dirty="0"/>
              <a:t>MapReduce 1.0</a:t>
            </a:r>
            <a:r>
              <a:rPr lang="zh-CN" altLang="zh-CN" dirty="0"/>
              <a:t>编写的</a:t>
            </a:r>
            <a:r>
              <a:rPr lang="en-US" altLang="zh-CN" dirty="0"/>
              <a:t>MR-App</a:t>
            </a:r>
            <a:r>
              <a:rPr lang="zh-CN" altLang="zh-CN" dirty="0"/>
              <a:t>编程步骤相同。</a:t>
            </a:r>
          </a:p>
          <a:p>
            <a:r>
              <a:rPr lang="en-US" altLang="zh-CN" dirty="0"/>
              <a:t>MR-App</a:t>
            </a:r>
            <a:r>
              <a:rPr lang="zh-CN" altLang="zh-CN" dirty="0"/>
              <a:t>称为</a:t>
            </a:r>
            <a:r>
              <a:rPr lang="en-US" altLang="zh-CN" dirty="0"/>
              <a:t>MapReduce</a:t>
            </a:r>
            <a:r>
              <a:rPr lang="zh-CN" altLang="zh-CN" dirty="0"/>
              <a:t>应用程序，标准</a:t>
            </a:r>
            <a:r>
              <a:rPr lang="en-US" altLang="zh-CN" dirty="0"/>
              <a:t>YARN-App</a:t>
            </a:r>
            <a:r>
              <a:rPr lang="zh-CN" altLang="zh-CN" dirty="0"/>
              <a:t>包含</a:t>
            </a:r>
            <a:r>
              <a:rPr lang="en-US" altLang="zh-CN" dirty="0"/>
              <a:t>3</a:t>
            </a:r>
            <a:r>
              <a:rPr lang="zh-CN" altLang="zh-CN" dirty="0"/>
              <a:t>部分：</a:t>
            </a:r>
            <a:r>
              <a:rPr lang="en-US" altLang="zh-CN" dirty="0"/>
              <a:t>MRv2</a:t>
            </a:r>
            <a:r>
              <a:rPr lang="zh-CN" altLang="zh-CN" dirty="0"/>
              <a:t>框架中的</a:t>
            </a:r>
            <a:r>
              <a:rPr lang="en-US" altLang="zh-CN" dirty="0" err="1"/>
              <a:t>MRAppMaster</a:t>
            </a:r>
            <a:r>
              <a:rPr lang="zh-CN" altLang="zh-CN" dirty="0"/>
              <a:t>、</a:t>
            </a:r>
            <a:r>
              <a:rPr lang="en-US" altLang="zh-CN" dirty="0" err="1"/>
              <a:t>MRClient</a:t>
            </a:r>
            <a:r>
              <a:rPr lang="zh-CN" altLang="zh-CN" dirty="0"/>
              <a:t>，加上用户编写的</a:t>
            </a:r>
            <a:r>
              <a:rPr lang="en-US" altLang="zh-CN" dirty="0" err="1"/>
              <a:t>MRApplicationBusinessLogic</a:t>
            </a:r>
            <a:r>
              <a:rPr lang="zh-CN" altLang="zh-CN" dirty="0"/>
              <a:t>（</a:t>
            </a:r>
            <a:r>
              <a:rPr lang="en-US" altLang="zh-CN" dirty="0"/>
              <a:t>Mapper</a:t>
            </a:r>
            <a:r>
              <a:rPr lang="zh-CN" altLang="zh-CN" dirty="0"/>
              <a:t>类和</a:t>
            </a:r>
            <a:r>
              <a:rPr lang="en-US" altLang="zh-CN" dirty="0"/>
              <a:t>Reduce</a:t>
            </a:r>
            <a:r>
              <a:rPr lang="zh-CN" altLang="zh-CN" dirty="0"/>
              <a:t>类），合称为</a:t>
            </a:r>
            <a:r>
              <a:rPr lang="en-US" altLang="zh-CN" dirty="0"/>
              <a:t>MR-App</a:t>
            </a:r>
            <a:r>
              <a:rPr lang="zh-CN" altLang="zh-CN" dirty="0"/>
              <a:t>。</a:t>
            </a:r>
            <a:endParaRPr lang="zh-CN" altLang="en-US" dirty="0"/>
          </a:p>
        </p:txBody>
      </p:sp>
    </p:spTree>
    <p:extLst>
      <p:ext uri="{BB962C8B-B14F-4D97-AF65-F5344CB8AC3E}">
        <p14:creationId xmlns:p14="http://schemas.microsoft.com/office/powerpoint/2010/main" val="2472634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C5186-7084-4BE4-A6A6-E133171A3E41}"/>
              </a:ext>
            </a:extLst>
          </p:cNvPr>
          <p:cNvSpPr>
            <a:spLocks noGrp="1"/>
          </p:cNvSpPr>
          <p:nvPr>
            <p:ph type="title"/>
          </p:nvPr>
        </p:nvSpPr>
        <p:spPr/>
        <p:txBody>
          <a:bodyPr>
            <a:normAutofit/>
          </a:bodyPr>
          <a:lstStyle/>
          <a:p>
            <a:r>
              <a:rPr lang="en-US" altLang="zh-CN" dirty="0"/>
              <a:t>3. MapReduce Java API</a:t>
            </a:r>
            <a:endParaRPr lang="zh-CN" altLang="en-US" dirty="0"/>
          </a:p>
        </p:txBody>
      </p:sp>
      <p:sp>
        <p:nvSpPr>
          <p:cNvPr id="3" name="内容占位符 2">
            <a:extLst>
              <a:ext uri="{FF2B5EF4-FFF2-40B4-BE49-F238E27FC236}">
                <a16:creationId xmlns:a16="http://schemas.microsoft.com/office/drawing/2014/main" id="{3191865A-F555-419F-A312-5C123E58E357}"/>
              </a:ext>
            </a:extLst>
          </p:cNvPr>
          <p:cNvSpPr>
            <a:spLocks noGrp="1"/>
          </p:cNvSpPr>
          <p:nvPr>
            <p:ph idx="1"/>
          </p:nvPr>
        </p:nvSpPr>
        <p:spPr/>
        <p:txBody>
          <a:bodyPr>
            <a:normAutofit fontScale="77500" lnSpcReduction="20000"/>
          </a:bodyPr>
          <a:lstStyle/>
          <a:p>
            <a:r>
              <a:rPr lang="en-US" altLang="zh-CN" dirty="0"/>
              <a:t>MR-App</a:t>
            </a:r>
            <a:r>
              <a:rPr lang="zh-CN" altLang="zh-CN" dirty="0"/>
              <a:t>编写步骤如下所示：</a:t>
            </a:r>
          </a:p>
          <a:p>
            <a:pPr lvl="1"/>
            <a:r>
              <a:rPr lang="zh-CN" altLang="zh-CN" dirty="0"/>
              <a:t>（</a:t>
            </a:r>
            <a:r>
              <a:rPr lang="en-US" altLang="zh-CN" dirty="0"/>
              <a:t>1</a:t>
            </a:r>
            <a:r>
              <a:rPr lang="zh-CN" altLang="zh-CN" dirty="0"/>
              <a:t>）编写</a:t>
            </a:r>
            <a:r>
              <a:rPr lang="en-US" altLang="zh-CN" dirty="0" err="1"/>
              <a:t>MRApplicationBusinessLogic</a:t>
            </a:r>
            <a:r>
              <a:rPr lang="zh-CN" altLang="zh-CN" dirty="0"/>
              <a:t>。自行编写。</a:t>
            </a:r>
          </a:p>
          <a:p>
            <a:pPr lvl="1"/>
            <a:r>
              <a:rPr lang="zh-CN" altLang="zh-CN" dirty="0"/>
              <a:t>（</a:t>
            </a:r>
            <a:r>
              <a:rPr lang="en-US" altLang="zh-CN" dirty="0"/>
              <a:t>2</a:t>
            </a:r>
            <a:r>
              <a:rPr lang="zh-CN" altLang="zh-CN" dirty="0"/>
              <a:t>）编写</a:t>
            </a:r>
            <a:r>
              <a:rPr lang="en-US" altLang="zh-CN" dirty="0" err="1"/>
              <a:t>MRApplicationMaster</a:t>
            </a:r>
            <a:r>
              <a:rPr lang="zh-CN" altLang="zh-CN" dirty="0"/>
              <a:t>。无需编写，</a:t>
            </a:r>
            <a:r>
              <a:rPr lang="en-US" altLang="zh-CN" dirty="0"/>
              <a:t>Hadoop</a:t>
            </a:r>
            <a:r>
              <a:rPr lang="zh-CN" altLang="zh-CN" dirty="0"/>
              <a:t>开发人员已编写好</a:t>
            </a:r>
            <a:r>
              <a:rPr lang="en-US" altLang="zh-CN" dirty="0"/>
              <a:t>MRAppMaster.java</a:t>
            </a:r>
            <a:r>
              <a:rPr lang="zh-CN" altLang="zh-CN" dirty="0"/>
              <a:t>。</a:t>
            </a:r>
          </a:p>
          <a:p>
            <a:pPr lvl="1"/>
            <a:r>
              <a:rPr lang="zh-CN" altLang="zh-CN" dirty="0"/>
              <a:t>（</a:t>
            </a:r>
            <a:r>
              <a:rPr lang="en-US" altLang="zh-CN" dirty="0"/>
              <a:t>3</a:t>
            </a:r>
            <a:r>
              <a:rPr lang="zh-CN" altLang="zh-CN" dirty="0"/>
              <a:t>）编写</a:t>
            </a:r>
            <a:r>
              <a:rPr lang="en-US" altLang="zh-CN" dirty="0" err="1"/>
              <a:t>MRApplicationClient</a:t>
            </a:r>
            <a:r>
              <a:rPr lang="zh-CN" altLang="zh-CN" dirty="0"/>
              <a:t>。无需编写，</a:t>
            </a:r>
            <a:r>
              <a:rPr lang="en-US" altLang="zh-CN" dirty="0"/>
              <a:t>Hadoop</a:t>
            </a:r>
            <a:r>
              <a:rPr lang="zh-CN" altLang="zh-CN" dirty="0"/>
              <a:t>开发人员已编写好</a:t>
            </a:r>
            <a:r>
              <a:rPr lang="en-US" altLang="zh-CN" dirty="0"/>
              <a:t>YARNRunner.java</a:t>
            </a:r>
            <a:r>
              <a:rPr lang="zh-CN" altLang="zh-CN" dirty="0"/>
              <a:t>。</a:t>
            </a:r>
          </a:p>
          <a:p>
            <a:r>
              <a:rPr lang="zh-CN" altLang="zh-CN" dirty="0"/>
              <a:t>其中，</a:t>
            </a:r>
            <a:r>
              <a:rPr lang="en-US" altLang="zh-CN" dirty="0" err="1"/>
              <a:t>MRApplicationBusinessLogic</a:t>
            </a:r>
            <a:r>
              <a:rPr lang="zh-CN" altLang="zh-CN" dirty="0"/>
              <a:t>编写步骤如下：</a:t>
            </a:r>
          </a:p>
          <a:p>
            <a:pPr lvl="1"/>
            <a:r>
              <a:rPr lang="zh-CN" altLang="zh-CN" dirty="0"/>
              <a:t>（</a:t>
            </a:r>
            <a:r>
              <a:rPr lang="en-US" altLang="zh-CN" dirty="0"/>
              <a:t>1</a:t>
            </a:r>
            <a:r>
              <a:rPr lang="zh-CN" altLang="zh-CN" dirty="0"/>
              <a:t>）确定</a:t>
            </a:r>
            <a:r>
              <a:rPr lang="en-US" altLang="zh-CN" dirty="0"/>
              <a:t>&lt;</a:t>
            </a:r>
            <a:r>
              <a:rPr lang="en-US" altLang="zh-CN" dirty="0" err="1"/>
              <a:t>key,value</a:t>
            </a:r>
            <a:r>
              <a:rPr lang="en-US" altLang="zh-CN" dirty="0"/>
              <a:t>&gt;</a:t>
            </a:r>
            <a:r>
              <a:rPr lang="zh-CN" altLang="zh-CN" dirty="0"/>
              <a:t>对。</a:t>
            </a:r>
          </a:p>
          <a:p>
            <a:pPr lvl="1"/>
            <a:r>
              <a:rPr lang="zh-CN" altLang="zh-CN" dirty="0"/>
              <a:t>（</a:t>
            </a:r>
            <a:r>
              <a:rPr lang="en-US" altLang="zh-CN" dirty="0"/>
              <a:t>2</a:t>
            </a:r>
            <a:r>
              <a:rPr lang="zh-CN" altLang="zh-CN" dirty="0"/>
              <a:t>）定制输入格式。</a:t>
            </a:r>
          </a:p>
          <a:p>
            <a:pPr lvl="1"/>
            <a:r>
              <a:rPr lang="zh-CN" altLang="zh-CN" dirty="0"/>
              <a:t>（</a:t>
            </a:r>
            <a:r>
              <a:rPr lang="en-US" altLang="zh-CN" dirty="0"/>
              <a:t>3</a:t>
            </a:r>
            <a:r>
              <a:rPr lang="zh-CN" altLang="zh-CN" dirty="0"/>
              <a:t>）</a:t>
            </a:r>
            <a:r>
              <a:rPr lang="en-US" altLang="zh-CN" dirty="0"/>
              <a:t>Mapper</a:t>
            </a:r>
            <a:r>
              <a:rPr lang="zh-CN" altLang="zh-CN" dirty="0"/>
              <a:t>阶段，其业务代码需要继承自</a:t>
            </a:r>
            <a:r>
              <a:rPr lang="en-US" altLang="zh-CN" dirty="0" err="1"/>
              <a:t>org.apache.hadoop.mapreduce.Mapper</a:t>
            </a:r>
            <a:r>
              <a:rPr lang="zh-CN" altLang="zh-CN" dirty="0"/>
              <a:t>类。</a:t>
            </a:r>
          </a:p>
          <a:p>
            <a:pPr lvl="1"/>
            <a:r>
              <a:rPr lang="zh-CN" altLang="zh-CN" dirty="0"/>
              <a:t>（</a:t>
            </a:r>
            <a:r>
              <a:rPr lang="en-US" altLang="zh-CN" dirty="0"/>
              <a:t>4</a:t>
            </a:r>
            <a:r>
              <a:rPr lang="zh-CN" altLang="zh-CN" dirty="0"/>
              <a:t>）</a:t>
            </a:r>
            <a:r>
              <a:rPr lang="en-US" altLang="zh-CN" dirty="0"/>
              <a:t>Reducer</a:t>
            </a:r>
            <a:r>
              <a:rPr lang="zh-CN" altLang="zh-CN" dirty="0"/>
              <a:t>阶段，其业务代码需要继承自</a:t>
            </a:r>
            <a:r>
              <a:rPr lang="en-US" altLang="zh-CN" dirty="0" err="1"/>
              <a:t>org.apache.hadoop.mapreduce.Reducer</a:t>
            </a:r>
            <a:r>
              <a:rPr lang="zh-CN" altLang="zh-CN" dirty="0"/>
              <a:t>类。</a:t>
            </a:r>
          </a:p>
          <a:p>
            <a:pPr lvl="1"/>
            <a:r>
              <a:rPr lang="zh-CN" altLang="zh-CN" dirty="0"/>
              <a:t>（</a:t>
            </a:r>
            <a:r>
              <a:rPr lang="en-US" altLang="zh-CN" dirty="0"/>
              <a:t>5</a:t>
            </a:r>
            <a:r>
              <a:rPr lang="zh-CN" altLang="zh-CN" dirty="0"/>
              <a:t>）定制输出格式。</a:t>
            </a:r>
          </a:p>
        </p:txBody>
      </p:sp>
    </p:spTree>
    <p:extLst>
      <p:ext uri="{BB962C8B-B14F-4D97-AF65-F5344CB8AC3E}">
        <p14:creationId xmlns:p14="http://schemas.microsoft.com/office/powerpoint/2010/main" val="320314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C5186-7084-4BE4-A6A6-E133171A3E41}"/>
              </a:ext>
            </a:extLst>
          </p:cNvPr>
          <p:cNvSpPr>
            <a:spLocks noGrp="1"/>
          </p:cNvSpPr>
          <p:nvPr>
            <p:ph type="title"/>
          </p:nvPr>
        </p:nvSpPr>
        <p:spPr/>
        <p:txBody>
          <a:bodyPr>
            <a:normAutofit/>
          </a:bodyPr>
          <a:lstStyle/>
          <a:p>
            <a:r>
              <a:rPr lang="en-US" altLang="zh-CN" dirty="0"/>
              <a:t>3. MapReduce Java API</a:t>
            </a:r>
            <a:endParaRPr lang="zh-CN" altLang="en-US" dirty="0"/>
          </a:p>
        </p:txBody>
      </p:sp>
      <p:sp>
        <p:nvSpPr>
          <p:cNvPr id="3" name="内容占位符 2">
            <a:extLst>
              <a:ext uri="{FF2B5EF4-FFF2-40B4-BE49-F238E27FC236}">
                <a16:creationId xmlns:a16="http://schemas.microsoft.com/office/drawing/2014/main" id="{3191865A-F555-419F-A312-5C123E58E357}"/>
              </a:ext>
            </a:extLst>
          </p:cNvPr>
          <p:cNvSpPr>
            <a:spLocks noGrp="1"/>
          </p:cNvSpPr>
          <p:nvPr>
            <p:ph idx="1"/>
          </p:nvPr>
        </p:nvSpPr>
        <p:spPr/>
        <p:txBody>
          <a:bodyPr>
            <a:normAutofit fontScale="92500"/>
          </a:bodyPr>
          <a:lstStyle/>
          <a:p>
            <a:r>
              <a:rPr lang="zh-CN" altLang="zh-CN" dirty="0"/>
              <a:t>编写类后，在</a:t>
            </a:r>
            <a:r>
              <a:rPr lang="en-US" altLang="zh-CN" dirty="0"/>
              <a:t>main</a:t>
            </a:r>
            <a:r>
              <a:rPr lang="zh-CN" altLang="zh-CN" dirty="0"/>
              <a:t>方法里，按下述过程依次指向各类即可：</a:t>
            </a:r>
          </a:p>
          <a:p>
            <a:pPr lvl="1"/>
            <a:r>
              <a:rPr lang="zh-CN" altLang="zh-CN" dirty="0"/>
              <a:t>（</a:t>
            </a:r>
            <a:r>
              <a:rPr lang="en-US" altLang="zh-CN" dirty="0"/>
              <a:t>1</a:t>
            </a:r>
            <a:r>
              <a:rPr lang="zh-CN" altLang="zh-CN" dirty="0"/>
              <a:t>）实例化配置文件类。</a:t>
            </a:r>
          </a:p>
          <a:p>
            <a:pPr lvl="1"/>
            <a:r>
              <a:rPr lang="zh-CN" altLang="zh-CN" dirty="0"/>
              <a:t>（</a:t>
            </a:r>
            <a:r>
              <a:rPr lang="en-US" altLang="zh-CN" dirty="0"/>
              <a:t>2</a:t>
            </a:r>
            <a:r>
              <a:rPr lang="zh-CN" altLang="zh-CN" dirty="0"/>
              <a:t>）实例化</a:t>
            </a:r>
            <a:r>
              <a:rPr lang="en-US" altLang="zh-CN" dirty="0"/>
              <a:t>Job</a:t>
            </a:r>
            <a:r>
              <a:rPr lang="zh-CN" altLang="zh-CN" dirty="0"/>
              <a:t>类。</a:t>
            </a:r>
          </a:p>
          <a:p>
            <a:pPr lvl="1"/>
            <a:r>
              <a:rPr lang="zh-CN" altLang="zh-CN" dirty="0"/>
              <a:t>（</a:t>
            </a:r>
            <a:r>
              <a:rPr lang="en-US" altLang="zh-CN" dirty="0"/>
              <a:t>3</a:t>
            </a:r>
            <a:r>
              <a:rPr lang="zh-CN" altLang="zh-CN" dirty="0"/>
              <a:t>）指向</a:t>
            </a:r>
            <a:r>
              <a:rPr lang="en-US" altLang="zh-CN" dirty="0" err="1"/>
              <a:t>InputFormat</a:t>
            </a:r>
            <a:r>
              <a:rPr lang="zh-CN" altLang="zh-CN" dirty="0"/>
              <a:t>类。</a:t>
            </a:r>
          </a:p>
          <a:p>
            <a:pPr lvl="1"/>
            <a:r>
              <a:rPr lang="zh-CN" altLang="zh-CN" dirty="0"/>
              <a:t>（</a:t>
            </a:r>
            <a:r>
              <a:rPr lang="en-US" altLang="zh-CN" dirty="0"/>
              <a:t>4</a:t>
            </a:r>
            <a:r>
              <a:rPr lang="zh-CN" altLang="zh-CN" dirty="0"/>
              <a:t>）指向</a:t>
            </a:r>
            <a:r>
              <a:rPr lang="en-US" altLang="zh-CN" dirty="0"/>
              <a:t>Mapper</a:t>
            </a:r>
            <a:r>
              <a:rPr lang="zh-CN" altLang="zh-CN" dirty="0"/>
              <a:t>类。</a:t>
            </a:r>
          </a:p>
          <a:p>
            <a:pPr lvl="1"/>
            <a:r>
              <a:rPr lang="zh-CN" altLang="zh-CN" dirty="0"/>
              <a:t>（</a:t>
            </a:r>
            <a:r>
              <a:rPr lang="en-US" altLang="zh-CN" dirty="0"/>
              <a:t>5</a:t>
            </a:r>
            <a:r>
              <a:rPr lang="zh-CN" altLang="zh-CN" dirty="0"/>
              <a:t>）指向</a:t>
            </a:r>
            <a:r>
              <a:rPr lang="en-US" altLang="zh-CN" dirty="0" err="1"/>
              <a:t>Partitioner</a:t>
            </a:r>
            <a:r>
              <a:rPr lang="zh-CN" altLang="zh-CN" dirty="0"/>
              <a:t>类。</a:t>
            </a:r>
          </a:p>
          <a:p>
            <a:pPr lvl="1"/>
            <a:r>
              <a:rPr lang="zh-CN" altLang="zh-CN" dirty="0"/>
              <a:t>（</a:t>
            </a:r>
            <a:r>
              <a:rPr lang="en-US" altLang="zh-CN" dirty="0"/>
              <a:t>6</a:t>
            </a:r>
            <a:r>
              <a:rPr lang="zh-CN" altLang="zh-CN" dirty="0"/>
              <a:t>）指向</a:t>
            </a:r>
            <a:r>
              <a:rPr lang="en-US" altLang="zh-CN" dirty="0"/>
              <a:t>Reducer</a:t>
            </a:r>
            <a:r>
              <a:rPr lang="zh-CN" altLang="zh-CN" dirty="0"/>
              <a:t>类。</a:t>
            </a:r>
          </a:p>
          <a:p>
            <a:pPr lvl="1"/>
            <a:r>
              <a:rPr lang="zh-CN" altLang="zh-CN" dirty="0"/>
              <a:t>（</a:t>
            </a:r>
            <a:r>
              <a:rPr lang="en-US" altLang="zh-CN" dirty="0"/>
              <a:t>7</a:t>
            </a:r>
            <a:r>
              <a:rPr lang="zh-CN" altLang="zh-CN" dirty="0"/>
              <a:t>）指向</a:t>
            </a:r>
            <a:r>
              <a:rPr lang="en-US" altLang="zh-CN" dirty="0" err="1"/>
              <a:t>OutputFormat</a:t>
            </a:r>
            <a:r>
              <a:rPr lang="zh-CN" altLang="zh-CN" dirty="0"/>
              <a:t>类。</a:t>
            </a:r>
          </a:p>
          <a:p>
            <a:pPr lvl="1"/>
            <a:r>
              <a:rPr lang="zh-CN" altLang="zh-CN" dirty="0"/>
              <a:t>（</a:t>
            </a:r>
            <a:r>
              <a:rPr lang="en-US" altLang="zh-CN" dirty="0"/>
              <a:t>8</a:t>
            </a:r>
            <a:r>
              <a:rPr lang="zh-CN" altLang="zh-CN" dirty="0"/>
              <a:t>）提交任务。</a:t>
            </a:r>
          </a:p>
        </p:txBody>
      </p:sp>
    </p:spTree>
    <p:extLst>
      <p:ext uri="{BB962C8B-B14F-4D97-AF65-F5344CB8AC3E}">
        <p14:creationId xmlns:p14="http://schemas.microsoft.com/office/powerpoint/2010/main" val="534704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F1FB6-E138-4071-ADC3-CB6792CA458A}"/>
              </a:ext>
            </a:extLst>
          </p:cNvPr>
          <p:cNvSpPr>
            <a:spLocks noGrp="1"/>
          </p:cNvSpPr>
          <p:nvPr>
            <p:ph type="title"/>
          </p:nvPr>
        </p:nvSpPr>
        <p:spPr/>
        <p:txBody>
          <a:bodyPr/>
          <a:lstStyle/>
          <a:p>
            <a:r>
              <a:rPr lang="en-US" altLang="zh-CN" dirty="0"/>
              <a:t>MapReduce Java API</a:t>
            </a:r>
            <a:r>
              <a:rPr lang="zh-CN" altLang="zh-CN" dirty="0"/>
              <a:t>常用类</a:t>
            </a:r>
            <a:endParaRPr lang="zh-CN" altLang="en-US" dirty="0"/>
          </a:p>
        </p:txBody>
      </p:sp>
      <p:graphicFrame>
        <p:nvGraphicFramePr>
          <p:cNvPr id="4" name="内容占位符 3">
            <a:extLst>
              <a:ext uri="{FF2B5EF4-FFF2-40B4-BE49-F238E27FC236}">
                <a16:creationId xmlns:a16="http://schemas.microsoft.com/office/drawing/2014/main" id="{2E4ABBBF-BEBC-495D-8B58-B277E6CB73E3}"/>
              </a:ext>
            </a:extLst>
          </p:cNvPr>
          <p:cNvGraphicFramePr>
            <a:graphicFrameLocks noGrp="1"/>
          </p:cNvGraphicFramePr>
          <p:nvPr>
            <p:ph idx="1"/>
            <p:extLst>
              <p:ext uri="{D42A27DB-BD31-4B8C-83A1-F6EECF244321}">
                <p14:modId xmlns:p14="http://schemas.microsoft.com/office/powerpoint/2010/main" val="1561911998"/>
              </p:ext>
            </p:extLst>
          </p:nvPr>
        </p:nvGraphicFramePr>
        <p:xfrm>
          <a:off x="457200" y="1131590"/>
          <a:ext cx="8229600" cy="2947355"/>
        </p:xfrm>
        <a:graphic>
          <a:graphicData uri="http://schemas.openxmlformats.org/drawingml/2006/table">
            <a:tbl>
              <a:tblPr firstRow="1" firstCol="1" bandRow="1">
                <a:tableStyleId>{5C22544A-7EE6-4342-B048-85BDC9FD1C3A}</a:tableStyleId>
              </a:tblPr>
              <a:tblGrid>
                <a:gridCol w="3538736">
                  <a:extLst>
                    <a:ext uri="{9D8B030D-6E8A-4147-A177-3AD203B41FA5}">
                      <a16:colId xmlns:a16="http://schemas.microsoft.com/office/drawing/2014/main" val="1216718963"/>
                    </a:ext>
                  </a:extLst>
                </a:gridCol>
                <a:gridCol w="4690864">
                  <a:extLst>
                    <a:ext uri="{9D8B030D-6E8A-4147-A177-3AD203B41FA5}">
                      <a16:colId xmlns:a16="http://schemas.microsoft.com/office/drawing/2014/main" val="4082403584"/>
                    </a:ext>
                  </a:extLst>
                </a:gridCol>
              </a:tblGrid>
              <a:tr h="0">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类名</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7324668"/>
                  </a:ext>
                </a:extLst>
              </a:tr>
              <a:tr h="119490">
                <a:tc>
                  <a:txBody>
                    <a:bodyPr/>
                    <a:lstStyle/>
                    <a:p>
                      <a:r>
                        <a:rPr lang="en-US" altLang="zh-CN" sz="1200" b="0" i="0" kern="1200" dirty="0" err="1">
                          <a:solidFill>
                            <a:schemeClr val="lt1"/>
                          </a:solidFill>
                          <a:effectLst/>
                          <a:latin typeface="微软雅黑" panose="020B0503020204020204" pitchFamily="34" charset="-122"/>
                          <a:ea typeface="微软雅黑" panose="020B0503020204020204" pitchFamily="34" charset="-122"/>
                          <a:cs typeface="+mn-cs"/>
                        </a:rPr>
                        <a:t>org.apache.hadoop.mapreduce.Job</a:t>
                      </a:r>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lnSpc>
                          <a:spcPct val="150000"/>
                        </a:lnSpc>
                        <a:spcAft>
                          <a:spcPts val="0"/>
                        </a:spcAft>
                      </a:pPr>
                      <a:r>
                        <a:rPr lang="en-US" altLang="zh-CN" sz="1200" kern="0" dirty="0">
                          <a:effectLst/>
                          <a:latin typeface="微软雅黑" panose="020B0503020204020204" pitchFamily="34" charset="-122"/>
                          <a:ea typeface="微软雅黑" panose="020B0503020204020204" pitchFamily="34" charset="-122"/>
                        </a:rPr>
                        <a:t>MapReduce</a:t>
                      </a:r>
                      <a:r>
                        <a:rPr lang="zh-CN" altLang="en-US" sz="1200" kern="0" dirty="0">
                          <a:effectLst/>
                          <a:latin typeface="微软雅黑" panose="020B0503020204020204" pitchFamily="34" charset="-122"/>
                          <a:ea typeface="微软雅黑" panose="020B0503020204020204" pitchFamily="34" charset="-122"/>
                        </a:rPr>
                        <a:t>作业类</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7270153"/>
                  </a:ext>
                </a:extLst>
              </a:tr>
              <a:tr h="0">
                <a:tc>
                  <a:txBody>
                    <a:bodyPr/>
                    <a:lstStyle/>
                    <a:p>
                      <a:r>
                        <a:rPr lang="en-US" altLang="zh-CN" sz="1200" b="0" i="0" kern="1200" dirty="0" err="1">
                          <a:solidFill>
                            <a:schemeClr val="lt1"/>
                          </a:solidFill>
                          <a:effectLst/>
                          <a:latin typeface="微软雅黑" panose="020B0503020204020204" pitchFamily="34" charset="-122"/>
                          <a:ea typeface="微软雅黑" panose="020B0503020204020204" pitchFamily="34" charset="-122"/>
                          <a:cs typeface="+mn-cs"/>
                        </a:rPr>
                        <a:t>org.apache.hadoop.mapreduce.Mapper</a:t>
                      </a:r>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lnSpc>
                          <a:spcPct val="150000"/>
                        </a:lnSpc>
                        <a:spcAft>
                          <a:spcPts val="0"/>
                        </a:spcAft>
                      </a:pPr>
                      <a:r>
                        <a:rPr lang="en-US" altLang="zh-CN" sz="1200" kern="0" dirty="0">
                          <a:effectLst/>
                          <a:latin typeface="微软雅黑" panose="020B0503020204020204" pitchFamily="34" charset="-122"/>
                          <a:ea typeface="微软雅黑" panose="020B0503020204020204" pitchFamily="34" charset="-122"/>
                        </a:rPr>
                        <a:t>Mapper</a:t>
                      </a:r>
                      <a:r>
                        <a:rPr lang="zh-CN" altLang="en-US" sz="1200" kern="0" dirty="0">
                          <a:effectLst/>
                          <a:latin typeface="微软雅黑" panose="020B0503020204020204" pitchFamily="34" charset="-122"/>
                          <a:ea typeface="微软雅黑" panose="020B0503020204020204" pitchFamily="34" charset="-122"/>
                        </a:rPr>
                        <a:t>类，泛型类，带有</a:t>
                      </a:r>
                      <a:r>
                        <a:rPr lang="en-US" altLang="zh-CN" sz="1200" kern="0" dirty="0">
                          <a:effectLst/>
                          <a:latin typeface="微软雅黑" panose="020B0503020204020204" pitchFamily="34" charset="-122"/>
                          <a:ea typeface="微软雅黑" panose="020B0503020204020204" pitchFamily="34" charset="-122"/>
                        </a:rPr>
                        <a:t>4</a:t>
                      </a:r>
                      <a:r>
                        <a:rPr lang="zh-CN" altLang="en-US" sz="1200" kern="0" dirty="0">
                          <a:effectLst/>
                          <a:latin typeface="微软雅黑" panose="020B0503020204020204" pitchFamily="34" charset="-122"/>
                          <a:ea typeface="微软雅黑" panose="020B0503020204020204" pitchFamily="34" charset="-122"/>
                        </a:rPr>
                        <a:t>个参数，分别表示</a:t>
                      </a:r>
                      <a:r>
                        <a:rPr lang="en-US" altLang="zh-CN" sz="1200" kern="0" dirty="0">
                          <a:effectLst/>
                          <a:latin typeface="微软雅黑" panose="020B0503020204020204" pitchFamily="34" charset="-122"/>
                          <a:ea typeface="微软雅黑" panose="020B0503020204020204" pitchFamily="34" charset="-122"/>
                        </a:rPr>
                        <a:t>Map</a:t>
                      </a:r>
                      <a:r>
                        <a:rPr lang="zh-CN" altLang="en-US" sz="1200" kern="0" dirty="0">
                          <a:effectLst/>
                          <a:latin typeface="微软雅黑" panose="020B0503020204020204" pitchFamily="34" charset="-122"/>
                          <a:ea typeface="微软雅黑" panose="020B0503020204020204" pitchFamily="34" charset="-122"/>
                        </a:rPr>
                        <a:t>阶段输入数据的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类型、输入数据的</a:t>
                      </a:r>
                      <a:r>
                        <a:rPr lang="en-US" altLang="zh-CN" sz="1200" kern="0" dirty="0">
                          <a:effectLst/>
                          <a:latin typeface="微软雅黑" panose="020B0503020204020204" pitchFamily="34" charset="-122"/>
                          <a:ea typeface="微软雅黑" panose="020B0503020204020204" pitchFamily="34" charset="-122"/>
                        </a:rPr>
                        <a:t>value</a:t>
                      </a:r>
                      <a:r>
                        <a:rPr lang="zh-CN" altLang="en-US" sz="1200" kern="0" dirty="0">
                          <a:effectLst/>
                          <a:latin typeface="微软雅黑" panose="020B0503020204020204" pitchFamily="34" charset="-122"/>
                          <a:ea typeface="微软雅黑" panose="020B0503020204020204" pitchFamily="34" charset="-122"/>
                        </a:rPr>
                        <a:t>类型、输出数据的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类型、输出数据的</a:t>
                      </a:r>
                      <a:r>
                        <a:rPr lang="en-US" altLang="zh-CN" sz="1200" kern="0" dirty="0">
                          <a:effectLst/>
                          <a:latin typeface="微软雅黑" panose="020B0503020204020204" pitchFamily="34" charset="-122"/>
                          <a:ea typeface="微软雅黑" panose="020B0503020204020204" pitchFamily="34" charset="-122"/>
                        </a:rPr>
                        <a:t>value</a:t>
                      </a:r>
                      <a:r>
                        <a:rPr lang="zh-CN" altLang="en-US" sz="1200" kern="0" dirty="0">
                          <a:effectLst/>
                          <a:latin typeface="微软雅黑" panose="020B0503020204020204" pitchFamily="34" charset="-122"/>
                          <a:ea typeface="微软雅黑" panose="020B0503020204020204" pitchFamily="34" charset="-122"/>
                        </a:rPr>
                        <a:t>类型。其中，输入的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为</a:t>
                      </a:r>
                      <a:r>
                        <a:rPr lang="en-US" altLang="zh-CN" sz="1200" kern="0" dirty="0">
                          <a:effectLst/>
                          <a:latin typeface="微软雅黑" panose="020B0503020204020204" pitchFamily="34" charset="-122"/>
                          <a:ea typeface="微软雅黑" panose="020B0503020204020204" pitchFamily="34" charset="-122"/>
                        </a:rPr>
                        <a:t>Object(</a:t>
                      </a:r>
                      <a:r>
                        <a:rPr lang="zh-CN" altLang="en-US" sz="1200" kern="0" dirty="0">
                          <a:effectLst/>
                          <a:latin typeface="微软雅黑" panose="020B0503020204020204" pitchFamily="34" charset="-122"/>
                          <a:ea typeface="微软雅黑" panose="020B0503020204020204" pitchFamily="34" charset="-122"/>
                        </a:rPr>
                        <a:t>默认是行</a:t>
                      </a:r>
                      <a:r>
                        <a:rPr lang="en-US" altLang="zh-CN" sz="1200" kern="0" dirty="0">
                          <a:effectLst/>
                          <a:latin typeface="微软雅黑" panose="020B0503020204020204" pitchFamily="34" charset="-122"/>
                          <a:ea typeface="微软雅黑" panose="020B0503020204020204" pitchFamily="34" charset="-122"/>
                        </a:rPr>
                        <a:t>)</a:t>
                      </a:r>
                      <a:r>
                        <a:rPr lang="zh-CN" altLang="en-US" sz="1200" kern="0" dirty="0">
                          <a:effectLst/>
                          <a:latin typeface="微软雅黑" panose="020B0503020204020204" pitchFamily="34" charset="-122"/>
                          <a:ea typeface="微软雅黑" panose="020B0503020204020204" pitchFamily="34" charset="-122"/>
                        </a:rPr>
                        <a:t>，输入的值为</a:t>
                      </a:r>
                      <a:r>
                        <a:rPr lang="en-US" altLang="zh-CN" sz="1200" kern="0" dirty="0">
                          <a:effectLst/>
                          <a:latin typeface="微软雅黑" panose="020B0503020204020204" pitchFamily="34" charset="-122"/>
                          <a:ea typeface="微软雅黑" panose="020B0503020204020204" pitchFamily="34" charset="-122"/>
                        </a:rPr>
                        <a:t>Text</a:t>
                      </a:r>
                      <a:r>
                        <a:rPr lang="zh-CN" altLang="en-US" sz="1200" kern="0" dirty="0">
                          <a:effectLst/>
                          <a:latin typeface="微软雅黑" panose="020B0503020204020204" pitchFamily="34" charset="-122"/>
                          <a:ea typeface="微软雅黑" panose="020B0503020204020204" pitchFamily="34" charset="-122"/>
                        </a:rPr>
                        <a:t>（</a:t>
                      </a:r>
                      <a:r>
                        <a:rPr lang="en-US" altLang="zh-CN" sz="1200" kern="0" dirty="0">
                          <a:effectLst/>
                          <a:latin typeface="微软雅黑" panose="020B0503020204020204" pitchFamily="34" charset="-122"/>
                          <a:ea typeface="微软雅黑" panose="020B0503020204020204" pitchFamily="34" charset="-122"/>
                        </a:rPr>
                        <a:t>Hadoop</a:t>
                      </a:r>
                      <a:r>
                        <a:rPr lang="zh-CN" altLang="en-US" sz="1200" kern="0" dirty="0">
                          <a:effectLst/>
                          <a:latin typeface="微软雅黑" panose="020B0503020204020204" pitchFamily="34" charset="-122"/>
                          <a:ea typeface="微软雅黑" panose="020B0503020204020204" pitchFamily="34" charset="-122"/>
                        </a:rPr>
                        <a:t>中的</a:t>
                      </a:r>
                      <a:r>
                        <a:rPr lang="en-US" altLang="zh-CN" sz="1200" kern="0" dirty="0">
                          <a:effectLst/>
                          <a:latin typeface="微软雅黑" panose="020B0503020204020204" pitchFamily="34" charset="-122"/>
                          <a:ea typeface="微软雅黑" panose="020B0503020204020204" pitchFamily="34" charset="-122"/>
                        </a:rPr>
                        <a:t>String</a:t>
                      </a:r>
                      <a:r>
                        <a:rPr lang="zh-CN" altLang="en-US" sz="1200" kern="0" dirty="0">
                          <a:effectLst/>
                          <a:latin typeface="微软雅黑" panose="020B0503020204020204" pitchFamily="34" charset="-122"/>
                          <a:ea typeface="微软雅黑" panose="020B0503020204020204" pitchFamily="34" charset="-122"/>
                        </a:rPr>
                        <a:t>类型），输出的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为</a:t>
                      </a:r>
                      <a:r>
                        <a:rPr lang="en-US" altLang="zh-CN" sz="1200" kern="0" dirty="0">
                          <a:effectLst/>
                          <a:latin typeface="微软雅黑" panose="020B0503020204020204" pitchFamily="34" charset="-122"/>
                          <a:ea typeface="微软雅黑" panose="020B0503020204020204" pitchFamily="34" charset="-122"/>
                        </a:rPr>
                        <a:t>Text</a:t>
                      </a:r>
                      <a:r>
                        <a:rPr lang="zh-CN" altLang="en-US" sz="1200" kern="0" dirty="0">
                          <a:effectLst/>
                          <a:latin typeface="微软雅黑" panose="020B0503020204020204" pitchFamily="34" charset="-122"/>
                          <a:ea typeface="微软雅黑" panose="020B0503020204020204" pitchFamily="34" charset="-122"/>
                        </a:rPr>
                        <a:t>（关键字），输出的值为</a:t>
                      </a:r>
                      <a:r>
                        <a:rPr lang="en-US" altLang="zh-CN" sz="1200" kern="0" dirty="0" err="1">
                          <a:effectLst/>
                          <a:latin typeface="微软雅黑" panose="020B0503020204020204" pitchFamily="34" charset="-122"/>
                          <a:ea typeface="微软雅黑" panose="020B0503020204020204" pitchFamily="34" charset="-122"/>
                        </a:rPr>
                        <a:t>IntWritable</a:t>
                      </a:r>
                      <a:r>
                        <a:rPr lang="zh-CN" altLang="en-US" sz="1200" kern="0" dirty="0">
                          <a:effectLst/>
                          <a:latin typeface="微软雅黑" panose="020B0503020204020204" pitchFamily="34" charset="-122"/>
                          <a:ea typeface="微软雅黑" panose="020B0503020204020204" pitchFamily="34" charset="-122"/>
                        </a:rPr>
                        <a:t>（</a:t>
                      </a:r>
                      <a:r>
                        <a:rPr lang="en-US" altLang="zh-CN" sz="1200" kern="0" dirty="0">
                          <a:effectLst/>
                          <a:latin typeface="微软雅黑" panose="020B0503020204020204" pitchFamily="34" charset="-122"/>
                          <a:ea typeface="微软雅黑" panose="020B0503020204020204" pitchFamily="34" charset="-122"/>
                        </a:rPr>
                        <a:t>Hadoop</a:t>
                      </a:r>
                      <a:r>
                        <a:rPr lang="zh-CN" altLang="en-US" sz="1200" kern="0" dirty="0">
                          <a:effectLst/>
                          <a:latin typeface="微软雅黑" panose="020B0503020204020204" pitchFamily="34" charset="-122"/>
                          <a:ea typeface="微软雅黑" panose="020B0503020204020204" pitchFamily="34" charset="-122"/>
                        </a:rPr>
                        <a:t>中的</a:t>
                      </a:r>
                      <a:r>
                        <a:rPr lang="en-US" altLang="zh-CN" sz="1200" kern="0" dirty="0">
                          <a:effectLst/>
                          <a:latin typeface="微软雅黑" panose="020B0503020204020204" pitchFamily="34" charset="-122"/>
                          <a:ea typeface="微软雅黑" panose="020B0503020204020204" pitchFamily="34" charset="-122"/>
                        </a:rPr>
                        <a:t>int</a:t>
                      </a:r>
                      <a:r>
                        <a:rPr lang="zh-CN" altLang="en-US" sz="1200" kern="0" dirty="0">
                          <a:effectLst/>
                          <a:latin typeface="微软雅黑" panose="020B0503020204020204" pitchFamily="34" charset="-122"/>
                          <a:ea typeface="微软雅黑" panose="020B0503020204020204" pitchFamily="34" charset="-122"/>
                        </a:rPr>
                        <a:t>类型）</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841331"/>
                  </a:ext>
                </a:extLst>
              </a:tr>
              <a:tr h="0">
                <a:tc>
                  <a:txBody>
                    <a:bodyPr/>
                    <a:lstStyle/>
                    <a:p>
                      <a:r>
                        <a:rPr lang="en-US" altLang="zh-CN" sz="1200" b="0" i="0" kern="1200" dirty="0" err="1">
                          <a:solidFill>
                            <a:schemeClr val="lt1"/>
                          </a:solidFill>
                          <a:effectLst/>
                          <a:latin typeface="微软雅黑" panose="020B0503020204020204" pitchFamily="34" charset="-122"/>
                          <a:ea typeface="微软雅黑" panose="020B0503020204020204" pitchFamily="34" charset="-122"/>
                          <a:cs typeface="+mn-cs"/>
                        </a:rPr>
                        <a:t>org.apache.hadoop.mapreduce.Reducer</a:t>
                      </a:r>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lnSpc>
                          <a:spcPct val="150000"/>
                        </a:lnSpc>
                        <a:spcAft>
                          <a:spcPts val="0"/>
                        </a:spcAft>
                      </a:pPr>
                      <a:r>
                        <a:rPr lang="en-US" altLang="zh-CN" sz="1200" kern="0" dirty="0">
                          <a:effectLst/>
                          <a:latin typeface="微软雅黑" panose="020B0503020204020204" pitchFamily="34" charset="-122"/>
                          <a:ea typeface="微软雅黑" panose="020B0503020204020204" pitchFamily="34" charset="-122"/>
                        </a:rPr>
                        <a:t>Reducer</a:t>
                      </a:r>
                      <a:r>
                        <a:rPr lang="zh-CN" altLang="en-US" sz="1200" kern="0" dirty="0">
                          <a:effectLst/>
                          <a:latin typeface="微软雅黑" panose="020B0503020204020204" pitchFamily="34" charset="-122"/>
                          <a:ea typeface="微软雅黑" panose="020B0503020204020204" pitchFamily="34" charset="-122"/>
                        </a:rPr>
                        <a:t>类，泛型类，带有</a:t>
                      </a:r>
                      <a:r>
                        <a:rPr lang="en-US" altLang="zh-CN" sz="1200" kern="0" dirty="0">
                          <a:effectLst/>
                          <a:latin typeface="微软雅黑" panose="020B0503020204020204" pitchFamily="34" charset="-122"/>
                          <a:ea typeface="微软雅黑" panose="020B0503020204020204" pitchFamily="34" charset="-122"/>
                        </a:rPr>
                        <a:t>4</a:t>
                      </a:r>
                      <a:r>
                        <a:rPr lang="zh-CN" altLang="en-US" sz="1200" kern="0" dirty="0">
                          <a:effectLst/>
                          <a:latin typeface="微软雅黑" panose="020B0503020204020204" pitchFamily="34" charset="-122"/>
                          <a:ea typeface="微软雅黑" panose="020B0503020204020204" pitchFamily="34" charset="-122"/>
                        </a:rPr>
                        <a:t>个参数，分别表示</a:t>
                      </a:r>
                      <a:r>
                        <a:rPr lang="en-US" altLang="zh-CN" sz="1200" kern="0" dirty="0">
                          <a:effectLst/>
                          <a:latin typeface="微软雅黑" panose="020B0503020204020204" pitchFamily="34" charset="-122"/>
                          <a:ea typeface="微软雅黑" panose="020B0503020204020204" pitchFamily="34" charset="-122"/>
                        </a:rPr>
                        <a:t>Reduce</a:t>
                      </a:r>
                      <a:r>
                        <a:rPr lang="zh-CN" altLang="en-US" sz="1200" kern="0" dirty="0">
                          <a:effectLst/>
                          <a:latin typeface="微软雅黑" panose="020B0503020204020204" pitchFamily="34" charset="-122"/>
                          <a:ea typeface="微软雅黑" panose="020B0503020204020204" pitchFamily="34" charset="-122"/>
                        </a:rPr>
                        <a:t>阶段输入数据的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类型、</a:t>
                      </a:r>
                      <a:r>
                        <a:rPr lang="en-US" altLang="zh-CN" sz="1200" kern="0" dirty="0">
                          <a:effectLst/>
                          <a:latin typeface="微软雅黑" panose="020B0503020204020204" pitchFamily="34" charset="-122"/>
                          <a:ea typeface="微软雅黑" panose="020B0503020204020204" pitchFamily="34" charset="-122"/>
                        </a:rPr>
                        <a:t>value</a:t>
                      </a:r>
                      <a:r>
                        <a:rPr lang="zh-CN" altLang="en-US" sz="1200" kern="0" dirty="0">
                          <a:effectLst/>
                          <a:latin typeface="微软雅黑" panose="020B0503020204020204" pitchFamily="34" charset="-122"/>
                          <a:ea typeface="微软雅黑" panose="020B0503020204020204" pitchFamily="34" charset="-122"/>
                        </a:rPr>
                        <a:t>类型，输出数据的</a:t>
                      </a:r>
                      <a:r>
                        <a:rPr lang="en-US" altLang="zh-CN" sz="1200" kern="0" dirty="0">
                          <a:effectLst/>
                          <a:latin typeface="微软雅黑" panose="020B0503020204020204" pitchFamily="34" charset="-122"/>
                          <a:ea typeface="微软雅黑" panose="020B0503020204020204" pitchFamily="34" charset="-122"/>
                        </a:rPr>
                        <a:t>key</a:t>
                      </a:r>
                      <a:r>
                        <a:rPr lang="zh-CN" altLang="en-US" sz="1200" kern="0" dirty="0">
                          <a:effectLst/>
                          <a:latin typeface="微软雅黑" panose="020B0503020204020204" pitchFamily="34" charset="-122"/>
                          <a:ea typeface="微软雅黑" panose="020B0503020204020204" pitchFamily="34" charset="-122"/>
                        </a:rPr>
                        <a:t>类型、</a:t>
                      </a:r>
                      <a:r>
                        <a:rPr lang="en-US" altLang="zh-CN" sz="1200" kern="0" dirty="0">
                          <a:effectLst/>
                          <a:latin typeface="微软雅黑" panose="020B0503020204020204" pitchFamily="34" charset="-122"/>
                          <a:ea typeface="微软雅黑" panose="020B0503020204020204" pitchFamily="34" charset="-122"/>
                        </a:rPr>
                        <a:t>value</a:t>
                      </a:r>
                      <a:r>
                        <a:rPr lang="zh-CN" altLang="en-US" sz="1200" kern="0" dirty="0">
                          <a:effectLst/>
                          <a:latin typeface="微软雅黑" panose="020B0503020204020204" pitchFamily="34" charset="-122"/>
                          <a:ea typeface="微软雅黑" panose="020B0503020204020204" pitchFamily="34" charset="-122"/>
                        </a:rPr>
                        <a:t>类型</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08809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lt1"/>
                          </a:solidFill>
                          <a:effectLst/>
                          <a:latin typeface="微软雅黑" panose="020B0503020204020204" pitchFamily="34" charset="-122"/>
                          <a:ea typeface="微软雅黑" panose="020B0503020204020204" pitchFamily="34" charset="-122"/>
                          <a:cs typeface="+mn-cs"/>
                        </a:rPr>
                        <a:t>org.apache.hadoop.mapreduce.InputFormat</a:t>
                      </a:r>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p>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lnSpc>
                          <a:spcPct val="150000"/>
                        </a:lnSpc>
                        <a:spcAft>
                          <a:spcPts val="0"/>
                        </a:spcAft>
                      </a:pPr>
                      <a:r>
                        <a:rPr lang="en-US" altLang="zh-CN" sz="1200" kern="0" dirty="0">
                          <a:effectLst/>
                          <a:latin typeface="微软雅黑" panose="020B0503020204020204" pitchFamily="34" charset="-122"/>
                          <a:ea typeface="微软雅黑" panose="020B0503020204020204" pitchFamily="34" charset="-122"/>
                        </a:rPr>
                        <a:t>MapReduce</a:t>
                      </a:r>
                      <a:r>
                        <a:rPr lang="zh-CN" altLang="en-US" sz="1200" kern="0" dirty="0">
                          <a:effectLst/>
                          <a:latin typeface="微软雅黑" panose="020B0503020204020204" pitchFamily="34" charset="-122"/>
                          <a:ea typeface="微软雅黑" panose="020B0503020204020204" pitchFamily="34" charset="-122"/>
                        </a:rPr>
                        <a:t>接收输入数据的顶级类</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7559375"/>
                  </a:ext>
                </a:extLst>
              </a:tr>
              <a:tr h="0">
                <a:tc>
                  <a:txBody>
                    <a:bodyPr/>
                    <a:lstStyle/>
                    <a:p>
                      <a:r>
                        <a:rPr lang="en-US" altLang="zh-CN" sz="1200" b="0" i="0" u="none" strike="noStrike" kern="1200" dirty="0">
                          <a:solidFill>
                            <a:schemeClr val="lt1"/>
                          </a:solidFill>
                          <a:effectLst/>
                          <a:latin typeface="微软雅黑" panose="020B0503020204020204" pitchFamily="34" charset="-122"/>
                          <a:ea typeface="微软雅黑" panose="020B0503020204020204" pitchFamily="34" charset="-122"/>
                          <a:cs typeface="+mn-cs"/>
                        </a:rPr>
                        <a:t>org.apache.hadoop.mapreduce.OutputFormat</a:t>
                      </a:r>
                      <a:endParaRPr lang="en-US" altLang="zh-CN" sz="1200" b="0" i="0" kern="1200" dirty="0">
                        <a:solidFill>
                          <a:schemeClr val="lt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lnSpc>
                          <a:spcPct val="150000"/>
                        </a:lnSpc>
                        <a:spcAft>
                          <a:spcPts val="0"/>
                        </a:spcAft>
                      </a:pPr>
                      <a:r>
                        <a:rPr lang="en-US" altLang="zh-CN" sz="1200" kern="0" dirty="0">
                          <a:effectLst/>
                          <a:latin typeface="微软雅黑" panose="020B0503020204020204" pitchFamily="34" charset="-122"/>
                          <a:ea typeface="微软雅黑" panose="020B0503020204020204" pitchFamily="34" charset="-122"/>
                        </a:rPr>
                        <a:t>MapReduce</a:t>
                      </a:r>
                      <a:r>
                        <a:rPr lang="zh-CN" altLang="en-US" sz="1200" kern="0" dirty="0">
                          <a:effectLst/>
                          <a:latin typeface="微软雅黑" panose="020B0503020204020204" pitchFamily="34" charset="-122"/>
                          <a:ea typeface="微软雅黑" panose="020B0503020204020204" pitchFamily="34" charset="-122"/>
                        </a:rPr>
                        <a:t>接收输出数据的顶级类</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6058645"/>
                  </a:ext>
                </a:extLst>
              </a:tr>
            </a:tbl>
          </a:graphicData>
        </a:graphic>
      </p:graphicFrame>
      <p:sp>
        <p:nvSpPr>
          <p:cNvPr id="5" name="矩形 4">
            <a:extLst>
              <a:ext uri="{FF2B5EF4-FFF2-40B4-BE49-F238E27FC236}">
                <a16:creationId xmlns:a16="http://schemas.microsoft.com/office/drawing/2014/main" id="{C2E5A7F7-F94E-48B9-8BA6-8AB4A6452BF5}"/>
              </a:ext>
            </a:extLst>
          </p:cNvPr>
          <p:cNvSpPr/>
          <p:nvPr/>
        </p:nvSpPr>
        <p:spPr>
          <a:xfrm>
            <a:off x="323528" y="4155926"/>
            <a:ext cx="8363272" cy="646331"/>
          </a:xfrm>
          <a:prstGeom prst="rect">
            <a:avLst/>
          </a:prstGeom>
        </p:spPr>
        <p:txBody>
          <a:bodyPr wrap="square">
            <a:spAutoFit/>
          </a:bodyPr>
          <a:lstStyle/>
          <a:p>
            <a:r>
              <a:rPr lang="zh-CN" altLang="en-US" dirty="0">
                <a:cs typeface="Times New Roman" panose="02020603050405020304" pitchFamily="18" charset="0"/>
              </a:rPr>
              <a:t>关于</a:t>
            </a:r>
            <a:r>
              <a:rPr lang="en-US" altLang="zh-CN" dirty="0">
                <a:cs typeface="Times New Roman" panose="02020603050405020304" pitchFamily="18" charset="0"/>
              </a:rPr>
              <a:t>MapReduce API</a:t>
            </a:r>
            <a:r>
              <a:rPr lang="zh-CN" altLang="en-US" dirty="0">
                <a:cs typeface="Times New Roman" panose="02020603050405020304" pitchFamily="18" charset="0"/>
              </a:rPr>
              <a:t>的完整说明，读者请参考官方网站</a:t>
            </a:r>
            <a:r>
              <a:rPr lang="en-US" altLang="zh-CN" dirty="0">
                <a:cs typeface="Times New Roman" panose="02020603050405020304" pitchFamily="18" charset="0"/>
              </a:rPr>
              <a:t>https://hadoop.apache.org/docs/r2.9.2/api/index.html</a:t>
            </a:r>
            <a:r>
              <a:rPr lang="zh-CN" altLang="en-US" dirty="0">
                <a:cs typeface="Times New Roman" panose="02020603050405020304" pitchFamily="18" charset="0"/>
              </a:rPr>
              <a:t>。</a:t>
            </a:r>
          </a:p>
        </p:txBody>
      </p:sp>
    </p:spTree>
    <p:extLst>
      <p:ext uri="{BB962C8B-B14F-4D97-AF65-F5344CB8AC3E}">
        <p14:creationId xmlns:p14="http://schemas.microsoft.com/office/powerpoint/2010/main" val="198895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3890B-296D-4FD1-91F4-CB42508C0642}"/>
              </a:ext>
            </a:extLst>
          </p:cNvPr>
          <p:cNvSpPr>
            <a:spLocks noGrp="1"/>
          </p:cNvSpPr>
          <p:nvPr>
            <p:ph type="title"/>
          </p:nvPr>
        </p:nvSpPr>
        <p:spPr/>
        <p:txBody>
          <a:bodyPr/>
          <a:lstStyle/>
          <a:p>
            <a:r>
              <a:rPr lang="en-US" altLang="zh-CN" dirty="0"/>
              <a:t>MapReduce Java API</a:t>
            </a:r>
            <a:endParaRPr lang="zh-CN" altLang="en-US" dirty="0"/>
          </a:p>
        </p:txBody>
      </p:sp>
      <p:pic>
        <p:nvPicPr>
          <p:cNvPr id="15" name="内容占位符 14" descr="手机屏幕截图&#10;&#10;描述已自动生成">
            <a:extLst>
              <a:ext uri="{FF2B5EF4-FFF2-40B4-BE49-F238E27FC236}">
                <a16:creationId xmlns:a16="http://schemas.microsoft.com/office/drawing/2014/main" id="{C70808F3-B575-40B3-A138-B60EEADBD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771" y="1200150"/>
            <a:ext cx="6314457" cy="3394075"/>
          </a:xfrm>
        </p:spPr>
      </p:pic>
    </p:spTree>
    <p:extLst>
      <p:ext uri="{BB962C8B-B14F-4D97-AF65-F5344CB8AC3E}">
        <p14:creationId xmlns:p14="http://schemas.microsoft.com/office/powerpoint/2010/main" val="283915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26CB-632A-4445-B737-A45120D62062}"/>
              </a:ext>
            </a:extLst>
          </p:cNvPr>
          <p:cNvSpPr>
            <a:spLocks noGrp="1"/>
          </p:cNvSpPr>
          <p:nvPr>
            <p:ph type="title"/>
          </p:nvPr>
        </p:nvSpPr>
        <p:spPr/>
        <p:txBody>
          <a:bodyPr/>
          <a:lstStyle/>
          <a:p>
            <a:r>
              <a:rPr lang="zh-CN" altLang="en-US" dirty="0"/>
              <a:t>实验</a:t>
            </a:r>
            <a:r>
              <a:rPr lang="en-US" altLang="zh-CN" dirty="0"/>
              <a:t>3  MapReduce</a:t>
            </a:r>
            <a:r>
              <a:rPr lang="zh-CN" altLang="en-US" dirty="0"/>
              <a:t>编程</a:t>
            </a:r>
          </a:p>
        </p:txBody>
      </p:sp>
      <p:graphicFrame>
        <p:nvGraphicFramePr>
          <p:cNvPr id="4" name="内容占位符 3">
            <a:extLst>
              <a:ext uri="{FF2B5EF4-FFF2-40B4-BE49-F238E27FC236}">
                <a16:creationId xmlns:a16="http://schemas.microsoft.com/office/drawing/2014/main" id="{789A8C98-FFE7-4989-BFB5-B10BCCE64401}"/>
              </a:ext>
            </a:extLst>
          </p:cNvPr>
          <p:cNvGraphicFramePr>
            <a:graphicFrameLocks noGrp="1"/>
          </p:cNvGraphicFramePr>
          <p:nvPr>
            <p:ph idx="1"/>
            <p:extLst>
              <p:ext uri="{D42A27DB-BD31-4B8C-83A1-F6EECF244321}">
                <p14:modId xmlns:p14="http://schemas.microsoft.com/office/powerpoint/2010/main" val="370025493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1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E2450-F0B0-4BF2-8614-CF626A04F172}"/>
              </a:ext>
            </a:extLst>
          </p:cNvPr>
          <p:cNvSpPr>
            <a:spLocks noGrp="1"/>
          </p:cNvSpPr>
          <p:nvPr>
            <p:ph type="title"/>
          </p:nvPr>
        </p:nvSpPr>
        <p:spPr/>
        <p:txBody>
          <a:bodyPr/>
          <a:lstStyle/>
          <a:p>
            <a:r>
              <a:rPr lang="en-US" altLang="zh-CN" dirty="0"/>
              <a:t>3.6  </a:t>
            </a:r>
            <a:r>
              <a:rPr lang="zh-CN" altLang="en-US" dirty="0"/>
              <a:t>其它主流分布式计算框架</a:t>
            </a:r>
          </a:p>
        </p:txBody>
      </p:sp>
      <p:pic>
        <p:nvPicPr>
          <p:cNvPr id="4" name="图片 3">
            <a:extLst>
              <a:ext uri="{FF2B5EF4-FFF2-40B4-BE49-F238E27FC236}">
                <a16:creationId xmlns:a16="http://schemas.microsoft.com/office/drawing/2014/main" id="{57783BBD-07BD-4230-A493-A7470C2595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655" y="2116134"/>
            <a:ext cx="1318260" cy="701040"/>
          </a:xfrm>
          <a:prstGeom prst="rect">
            <a:avLst/>
          </a:prstGeom>
          <a:noFill/>
          <a:ln>
            <a:noFill/>
          </a:ln>
        </p:spPr>
      </p:pic>
      <p:pic>
        <p:nvPicPr>
          <p:cNvPr id="5" name="图片 4">
            <a:extLst>
              <a:ext uri="{FF2B5EF4-FFF2-40B4-BE49-F238E27FC236}">
                <a16:creationId xmlns:a16="http://schemas.microsoft.com/office/drawing/2014/main" id="{BA0B265E-7BCC-4169-A666-E1C0ED295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3940" y="2236164"/>
            <a:ext cx="1828800" cy="574040"/>
          </a:xfrm>
          <a:prstGeom prst="rect">
            <a:avLst/>
          </a:prstGeom>
          <a:noFill/>
          <a:ln>
            <a:noFill/>
          </a:ln>
        </p:spPr>
      </p:pic>
      <p:pic>
        <p:nvPicPr>
          <p:cNvPr id="6" name="内容占位符 5">
            <a:extLst>
              <a:ext uri="{FF2B5EF4-FFF2-40B4-BE49-F238E27FC236}">
                <a16:creationId xmlns:a16="http://schemas.microsoft.com/office/drawing/2014/main" id="{A29C2EBD-6702-45B3-8845-B379B8DD7EA9}"/>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238087" y="2019931"/>
            <a:ext cx="1729105" cy="893445"/>
          </a:xfrm>
          <a:prstGeom prst="rect">
            <a:avLst/>
          </a:prstGeom>
          <a:noFill/>
          <a:ln>
            <a:noFill/>
          </a:ln>
        </p:spPr>
      </p:pic>
    </p:spTree>
    <p:extLst>
      <p:ext uri="{BB962C8B-B14F-4D97-AF65-F5344CB8AC3E}">
        <p14:creationId xmlns:p14="http://schemas.microsoft.com/office/powerpoint/2010/main" val="4084471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lstStyle/>
          <a:p>
            <a:r>
              <a:rPr lang="en-US" altLang="zh-CN" dirty="0"/>
              <a:t>Spark Streaming</a:t>
            </a:r>
            <a:r>
              <a:rPr lang="zh-CN" altLang="zh-CN" dirty="0"/>
              <a:t>在时效性方面做了改进，它使得计算的中间结果可以保存在内存中，从而大大提高了计算速度，可以用于开发延迟性较低的系统例如推荐系统等。</a:t>
            </a:r>
            <a:r>
              <a:rPr lang="en-US" altLang="zh-CN" dirty="0"/>
              <a:t>Spark Streaming</a:t>
            </a:r>
            <a:r>
              <a:rPr lang="zh-CN" altLang="zh-CN" dirty="0"/>
              <a:t>是</a:t>
            </a:r>
            <a:r>
              <a:rPr lang="en-US" altLang="zh-CN" dirty="0"/>
              <a:t>Apache Spark</a:t>
            </a:r>
            <a:r>
              <a:rPr lang="zh-CN" altLang="zh-CN" dirty="0"/>
              <a:t>的内容之一，</a:t>
            </a:r>
            <a:r>
              <a:rPr lang="en-US" altLang="zh-CN" dirty="0"/>
              <a:t>Apache Spark</a:t>
            </a:r>
            <a:r>
              <a:rPr lang="zh-CN" altLang="zh-CN" dirty="0"/>
              <a:t>是一款快速处理大数据的计算引擎</a:t>
            </a:r>
            <a:r>
              <a:rPr lang="zh-CN" altLang="en-US" dirty="0"/>
              <a:t>。</a:t>
            </a:r>
            <a:endParaRPr lang="en-US" altLang="zh-CN" dirty="0"/>
          </a:p>
        </p:txBody>
      </p:sp>
    </p:spTree>
    <p:extLst>
      <p:ext uri="{BB962C8B-B14F-4D97-AF65-F5344CB8AC3E}">
        <p14:creationId xmlns:p14="http://schemas.microsoft.com/office/powerpoint/2010/main" val="1416818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7C3FB-9661-49E6-9DDF-0B7F5DD63A37}"/>
              </a:ext>
            </a:extLst>
          </p:cNvPr>
          <p:cNvSpPr>
            <a:spLocks noGrp="1"/>
          </p:cNvSpPr>
          <p:nvPr>
            <p:ph type="title"/>
          </p:nvPr>
        </p:nvSpPr>
        <p:spPr/>
        <p:txBody>
          <a:bodyPr/>
          <a:lstStyle/>
          <a:p>
            <a:r>
              <a:rPr lang="en-US" altLang="zh-CN" dirty="0"/>
              <a:t>Spark</a:t>
            </a:r>
            <a:r>
              <a:rPr lang="zh-CN" altLang="en-US" dirty="0"/>
              <a:t>生态系统</a:t>
            </a:r>
          </a:p>
        </p:txBody>
      </p:sp>
      <p:grpSp>
        <p:nvGrpSpPr>
          <p:cNvPr id="4" name="画布 128">
            <a:extLst>
              <a:ext uri="{FF2B5EF4-FFF2-40B4-BE49-F238E27FC236}">
                <a16:creationId xmlns:a16="http://schemas.microsoft.com/office/drawing/2014/main" id="{9A3ECA93-5C21-43E9-A939-AB527CFE54DE}"/>
              </a:ext>
            </a:extLst>
          </p:cNvPr>
          <p:cNvGrpSpPr>
            <a:grpSpLocks noChangeAspect="1"/>
          </p:cNvGrpSpPr>
          <p:nvPr/>
        </p:nvGrpSpPr>
        <p:grpSpPr>
          <a:xfrm>
            <a:off x="1367489" y="1275606"/>
            <a:ext cx="6409022" cy="2996947"/>
            <a:chOff x="0" y="0"/>
            <a:chExt cx="5274310" cy="2466340"/>
          </a:xfrm>
        </p:grpSpPr>
        <p:sp>
          <p:nvSpPr>
            <p:cNvPr id="5" name="矩形 4">
              <a:extLst>
                <a:ext uri="{FF2B5EF4-FFF2-40B4-BE49-F238E27FC236}">
                  <a16:creationId xmlns:a16="http://schemas.microsoft.com/office/drawing/2014/main" id="{8FB22082-31EF-4930-8BAD-6AA620EDF6D4}"/>
                </a:ext>
              </a:extLst>
            </p:cNvPr>
            <p:cNvSpPr/>
            <p:nvPr/>
          </p:nvSpPr>
          <p:spPr>
            <a:xfrm>
              <a:off x="0" y="0"/>
              <a:ext cx="5274310" cy="2466340"/>
            </a:xfrm>
            <a:prstGeom prst="rect">
              <a:avLst/>
            </a:prstGeom>
            <a:solidFill>
              <a:prstClr val="white"/>
            </a:solidFill>
          </p:spPr>
          <p:txBody>
            <a:bodyPr/>
            <a:lstStyle/>
            <a:p>
              <a:endParaRPr lang="zh-CN" altLang="en-US"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F3D6F9C4-D1EC-4598-A324-FF27278B2B8A}"/>
                </a:ext>
              </a:extLst>
            </p:cNvPr>
            <p:cNvSpPr/>
            <p:nvPr/>
          </p:nvSpPr>
          <p:spPr>
            <a:xfrm>
              <a:off x="1342050"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Spark</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SQL</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7" name="矩形 6">
              <a:extLst>
                <a:ext uri="{FF2B5EF4-FFF2-40B4-BE49-F238E27FC236}">
                  <a16:creationId xmlns:a16="http://schemas.microsoft.com/office/drawing/2014/main" id="{446A75B0-1875-4C28-8506-33B4A630B84C}"/>
                </a:ext>
              </a:extLst>
            </p:cNvPr>
            <p:cNvSpPr/>
            <p:nvPr/>
          </p:nvSpPr>
          <p:spPr>
            <a:xfrm>
              <a:off x="226089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Spark</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Streaming</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8" name="矩形 7">
              <a:extLst>
                <a:ext uri="{FF2B5EF4-FFF2-40B4-BE49-F238E27FC236}">
                  <a16:creationId xmlns:a16="http://schemas.microsoft.com/office/drawing/2014/main" id="{BB5C93F5-FC38-4ED4-8556-5C5A582EDCD0}"/>
                </a:ext>
              </a:extLst>
            </p:cNvPr>
            <p:cNvSpPr/>
            <p:nvPr/>
          </p:nvSpPr>
          <p:spPr>
            <a:xfrm>
              <a:off x="319815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MLlib</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(machine learning)</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9" name="矩形 8">
              <a:extLst>
                <a:ext uri="{FF2B5EF4-FFF2-40B4-BE49-F238E27FC236}">
                  <a16:creationId xmlns:a16="http://schemas.microsoft.com/office/drawing/2014/main" id="{42C285F7-B30B-46F1-BCC6-F90416A57AD8}"/>
                </a:ext>
              </a:extLst>
            </p:cNvPr>
            <p:cNvSpPr/>
            <p:nvPr/>
          </p:nvSpPr>
          <p:spPr>
            <a:xfrm>
              <a:off x="414303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GraphX</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(graph)</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0" name="矩形 9">
              <a:extLst>
                <a:ext uri="{FF2B5EF4-FFF2-40B4-BE49-F238E27FC236}">
                  <a16:creationId xmlns:a16="http://schemas.microsoft.com/office/drawing/2014/main" id="{EC352A54-DBF4-4584-ABA5-5DBE6262ABD8}"/>
                </a:ext>
              </a:extLst>
            </p:cNvPr>
            <p:cNvSpPr/>
            <p:nvPr/>
          </p:nvSpPr>
          <p:spPr>
            <a:xfrm>
              <a:off x="1342050" y="855590"/>
              <a:ext cx="363347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Apache Spark</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1" name="矩形 10">
              <a:extLst>
                <a:ext uri="{FF2B5EF4-FFF2-40B4-BE49-F238E27FC236}">
                  <a16:creationId xmlns:a16="http://schemas.microsoft.com/office/drawing/2014/main" id="{81778654-6EF8-4A88-BE74-7E140BD512D6}"/>
                </a:ext>
              </a:extLst>
            </p:cNvPr>
            <p:cNvSpPr/>
            <p:nvPr/>
          </p:nvSpPr>
          <p:spPr>
            <a:xfrm>
              <a:off x="1342050" y="1766676"/>
              <a:ext cx="3633470" cy="64827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 </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HDFS</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2" name="矩形 11">
              <a:extLst>
                <a:ext uri="{FF2B5EF4-FFF2-40B4-BE49-F238E27FC236}">
                  <a16:creationId xmlns:a16="http://schemas.microsoft.com/office/drawing/2014/main" id="{99C27FE6-D3C2-4667-8198-C5FED4F3A2BC}"/>
                </a:ext>
              </a:extLst>
            </p:cNvPr>
            <p:cNvSpPr/>
            <p:nvPr/>
          </p:nvSpPr>
          <p:spPr>
            <a:xfrm>
              <a:off x="2309790" y="1766745"/>
              <a:ext cx="1682750" cy="3434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Tachyon</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3" name="矩形 12">
              <a:extLst>
                <a:ext uri="{FF2B5EF4-FFF2-40B4-BE49-F238E27FC236}">
                  <a16:creationId xmlns:a16="http://schemas.microsoft.com/office/drawing/2014/main" id="{4F77A00E-E809-4EDA-A988-81762767FE50}"/>
                </a:ext>
              </a:extLst>
            </p:cNvPr>
            <p:cNvSpPr/>
            <p:nvPr/>
          </p:nvSpPr>
          <p:spPr>
            <a:xfrm>
              <a:off x="2260895" y="131279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YARN</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4" name="矩形 13">
              <a:extLst>
                <a:ext uri="{FF2B5EF4-FFF2-40B4-BE49-F238E27FC236}">
                  <a16:creationId xmlns:a16="http://schemas.microsoft.com/office/drawing/2014/main" id="{89E4EC15-4BD4-40B6-8ECA-565742CC6888}"/>
                </a:ext>
              </a:extLst>
            </p:cNvPr>
            <p:cNvSpPr/>
            <p:nvPr/>
          </p:nvSpPr>
          <p:spPr>
            <a:xfrm>
              <a:off x="3179105"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Mesos</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5" name="文本框 1458">
              <a:extLst>
                <a:ext uri="{FF2B5EF4-FFF2-40B4-BE49-F238E27FC236}">
                  <a16:creationId xmlns:a16="http://schemas.microsoft.com/office/drawing/2014/main" id="{807B2530-D093-44AE-A379-937D89D83466}"/>
                </a:ext>
              </a:extLst>
            </p:cNvPr>
            <p:cNvSpPr txBox="1"/>
            <p:nvPr/>
          </p:nvSpPr>
          <p:spPr>
            <a:xfrm>
              <a:off x="180000" y="249165"/>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应用接口层</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6" name="文本框 10">
              <a:extLst>
                <a:ext uri="{FF2B5EF4-FFF2-40B4-BE49-F238E27FC236}">
                  <a16:creationId xmlns:a16="http://schemas.microsoft.com/office/drawing/2014/main" id="{1B03403C-75E1-444F-AE3C-108BE7984709}"/>
                </a:ext>
              </a:extLst>
            </p:cNvPr>
            <p:cNvSpPr txBox="1"/>
            <p:nvPr/>
          </p:nvSpPr>
          <p:spPr>
            <a:xfrm>
              <a:off x="180635" y="855590"/>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计算引擎层</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7" name="文本框 10">
              <a:extLst>
                <a:ext uri="{FF2B5EF4-FFF2-40B4-BE49-F238E27FC236}">
                  <a16:creationId xmlns:a16="http://schemas.microsoft.com/office/drawing/2014/main" id="{D31AA521-67C7-4D49-A053-B38B4C0DBE3F}"/>
                </a:ext>
              </a:extLst>
            </p:cNvPr>
            <p:cNvSpPr txBox="1"/>
            <p:nvPr/>
          </p:nvSpPr>
          <p:spPr>
            <a:xfrm>
              <a:off x="180000" y="1388355"/>
              <a:ext cx="9899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集群资源管理层</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8" name="文本框 10">
              <a:extLst>
                <a:ext uri="{FF2B5EF4-FFF2-40B4-BE49-F238E27FC236}">
                  <a16:creationId xmlns:a16="http://schemas.microsoft.com/office/drawing/2014/main" id="{A1AEF114-AE8E-4DE6-BE5E-D0B2550751A0}"/>
                </a:ext>
              </a:extLst>
            </p:cNvPr>
            <p:cNvSpPr txBox="1"/>
            <p:nvPr/>
          </p:nvSpPr>
          <p:spPr>
            <a:xfrm>
              <a:off x="180000" y="1956386"/>
              <a:ext cx="5327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存储层</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19" name="矩形 18">
              <a:extLst>
                <a:ext uri="{FF2B5EF4-FFF2-40B4-BE49-F238E27FC236}">
                  <a16:creationId xmlns:a16="http://schemas.microsoft.com/office/drawing/2014/main" id="{DF67A962-F245-4C55-9AC2-8CEDC612CA27}"/>
                </a:ext>
              </a:extLst>
            </p:cNvPr>
            <p:cNvSpPr/>
            <p:nvPr/>
          </p:nvSpPr>
          <p:spPr>
            <a:xfrm>
              <a:off x="1342050"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Standalone</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sp>
          <p:nvSpPr>
            <p:cNvPr id="20" name="矩形 19">
              <a:extLst>
                <a:ext uri="{FF2B5EF4-FFF2-40B4-BE49-F238E27FC236}">
                  <a16:creationId xmlns:a16="http://schemas.microsoft.com/office/drawing/2014/main" id="{F6BD2DB1-C6EA-4B07-B9B3-5D6F5DAB79AB}"/>
                </a:ext>
              </a:extLst>
            </p:cNvPr>
            <p:cNvSpPr/>
            <p:nvPr/>
          </p:nvSpPr>
          <p:spPr>
            <a:xfrm>
              <a:off x="4107475" y="131914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Calibri" panose="020F0502020204030204" pitchFamily="34" charset="0"/>
                  <a:ea typeface="宋体" panose="02010600030101010101" pitchFamily="2" charset="-122"/>
                  <a:cs typeface="Calibri" panose="020F0502020204030204" pitchFamily="34" charset="0"/>
                </a:rPr>
                <a:t>Kubernetes</a:t>
              </a:r>
              <a:endParaRPr lang="zh-CN" sz="1050" kern="100">
                <a:effectLst/>
                <a:latin typeface="Calibri" panose="020F0502020204030204" pitchFamily="34" charset="0"/>
                <a:ea typeface="等线" panose="02010600030101010101" pitchFamily="2" charset="-122"/>
                <a:cs typeface="Calibri" panose="020F0502020204030204" pitchFamily="34" charset="0"/>
              </a:endParaRPr>
            </a:p>
          </p:txBody>
        </p:sp>
      </p:grpSp>
    </p:spTree>
    <p:extLst>
      <p:ext uri="{BB962C8B-B14F-4D97-AF65-F5344CB8AC3E}">
        <p14:creationId xmlns:p14="http://schemas.microsoft.com/office/powerpoint/2010/main" val="370801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normAutofit fontScale="85000" lnSpcReduction="20000"/>
          </a:bodyPr>
          <a:lstStyle/>
          <a:p>
            <a:r>
              <a:rPr lang="en-US" altLang="zh-CN" dirty="0"/>
              <a:t>Spark Core</a:t>
            </a:r>
            <a:r>
              <a:rPr lang="zh-CN" altLang="zh-CN" dirty="0"/>
              <a:t>是</a:t>
            </a:r>
            <a:r>
              <a:rPr lang="en-US" altLang="zh-CN" dirty="0"/>
              <a:t>Spark</a:t>
            </a:r>
            <a:r>
              <a:rPr lang="zh-CN" altLang="zh-CN" dirty="0"/>
              <a:t>的核心基础，包含了弹性分布式数据集（即</a:t>
            </a:r>
            <a:r>
              <a:rPr lang="en-US" altLang="zh-CN" dirty="0"/>
              <a:t>RDD</a:t>
            </a:r>
            <a:r>
              <a:rPr lang="zh-CN" altLang="zh-CN" dirty="0"/>
              <a:t>）等核心组件。但需要注意的是，</a:t>
            </a:r>
            <a:r>
              <a:rPr lang="en-US" altLang="zh-CN" dirty="0"/>
              <a:t>Spark Core</a:t>
            </a:r>
            <a:r>
              <a:rPr lang="zh-CN" altLang="zh-CN" dirty="0"/>
              <a:t>是离线计算的，这点就类似于</a:t>
            </a:r>
            <a:r>
              <a:rPr lang="en-US" altLang="zh-CN" dirty="0"/>
              <a:t>MapReduce</a:t>
            </a:r>
            <a:r>
              <a:rPr lang="zh-CN" altLang="zh-CN" dirty="0"/>
              <a:t>的处理过程。而</a:t>
            </a:r>
            <a:r>
              <a:rPr lang="en-US" altLang="zh-CN" dirty="0"/>
              <a:t>Spark Streaming</a:t>
            </a:r>
            <a:r>
              <a:rPr lang="zh-CN" altLang="zh-CN" dirty="0"/>
              <a:t>则是将连续的数据转换为不连续的离散流（</a:t>
            </a:r>
            <a:r>
              <a:rPr lang="en-US" altLang="zh-CN" dirty="0" err="1"/>
              <a:t>DStream</a:t>
            </a:r>
            <a:r>
              <a:rPr lang="zh-CN" altLang="zh-CN" dirty="0"/>
              <a:t>），从而实现了快速的数据处理功能。</a:t>
            </a:r>
            <a:r>
              <a:rPr lang="en-US" altLang="zh-CN" dirty="0"/>
              <a:t>Spark SQL</a:t>
            </a:r>
            <a:r>
              <a:rPr lang="zh-CN" altLang="zh-CN" dirty="0"/>
              <a:t>则用于简化</a:t>
            </a:r>
            <a:r>
              <a:rPr lang="en-US" altLang="zh-CN" dirty="0"/>
              <a:t>Spark</a:t>
            </a:r>
            <a:r>
              <a:rPr lang="zh-CN" altLang="zh-CN" dirty="0"/>
              <a:t>库，就好比可以使用</a:t>
            </a:r>
            <a:r>
              <a:rPr lang="en-US" altLang="zh-CN" dirty="0"/>
              <a:t>Hive</a:t>
            </a:r>
            <a:r>
              <a:rPr lang="zh-CN" altLang="zh-CN" dirty="0"/>
              <a:t>简化</a:t>
            </a:r>
            <a:r>
              <a:rPr lang="en-US" altLang="zh-CN" dirty="0"/>
              <a:t>MapReduce</a:t>
            </a:r>
            <a:r>
              <a:rPr lang="zh-CN" altLang="zh-CN" dirty="0"/>
              <a:t>一样，我们可以使用</a:t>
            </a:r>
            <a:r>
              <a:rPr lang="en-US" altLang="zh-CN" dirty="0"/>
              <a:t>Spark SQL</a:t>
            </a:r>
            <a:r>
              <a:rPr lang="zh-CN" altLang="zh-CN" dirty="0"/>
              <a:t>快速实现</a:t>
            </a:r>
            <a:r>
              <a:rPr lang="en-US" altLang="zh-CN" dirty="0"/>
              <a:t>Spark</a:t>
            </a:r>
            <a:r>
              <a:rPr lang="zh-CN" altLang="zh-CN" dirty="0"/>
              <a:t>开发，具体地讲，</a:t>
            </a:r>
            <a:r>
              <a:rPr lang="en-US" altLang="zh-CN" dirty="0"/>
              <a:t>Spark SQL</a:t>
            </a:r>
            <a:r>
              <a:rPr lang="zh-CN" altLang="zh-CN" dirty="0"/>
              <a:t>可以将</a:t>
            </a:r>
            <a:r>
              <a:rPr lang="en-US" altLang="zh-CN" dirty="0" err="1"/>
              <a:t>DStream</a:t>
            </a:r>
            <a:r>
              <a:rPr lang="zh-CN" altLang="zh-CN" dirty="0"/>
              <a:t>转为</a:t>
            </a:r>
            <a:r>
              <a:rPr lang="en-US" altLang="zh-CN" dirty="0"/>
              <a:t>Spark</a:t>
            </a:r>
            <a:r>
              <a:rPr lang="zh-CN" altLang="zh-CN" dirty="0"/>
              <a:t>处理时的</a:t>
            </a:r>
            <a:r>
              <a:rPr lang="en-US" altLang="zh-CN" dirty="0"/>
              <a:t>RDD</a:t>
            </a:r>
            <a:r>
              <a:rPr lang="zh-CN" altLang="zh-CN" dirty="0"/>
              <a:t>，然后运行</a:t>
            </a:r>
            <a:r>
              <a:rPr lang="en-US" altLang="zh-CN" dirty="0"/>
              <a:t>RDD</a:t>
            </a:r>
            <a:r>
              <a:rPr lang="zh-CN" altLang="zh-CN" dirty="0"/>
              <a:t>程序。</a:t>
            </a:r>
          </a:p>
          <a:p>
            <a:r>
              <a:rPr lang="en-US" altLang="zh-CN" dirty="0"/>
              <a:t>Spark</a:t>
            </a:r>
            <a:r>
              <a:rPr lang="zh-CN" altLang="zh-CN" dirty="0"/>
              <a:t>生态中的其他技术也都各自擅长的领域。例如</a:t>
            </a:r>
            <a:r>
              <a:rPr lang="en-US" altLang="zh-CN" dirty="0" err="1"/>
              <a:t>MLlib</a:t>
            </a:r>
            <a:r>
              <a:rPr lang="zh-CN" altLang="zh-CN" dirty="0"/>
              <a:t>是</a:t>
            </a:r>
            <a:r>
              <a:rPr lang="en-US" altLang="zh-CN" dirty="0"/>
              <a:t>Spark</a:t>
            </a:r>
            <a:r>
              <a:rPr lang="zh-CN" altLang="zh-CN" dirty="0"/>
              <a:t>提供的机器学习类库，而</a:t>
            </a:r>
            <a:r>
              <a:rPr lang="en-US" altLang="zh-CN" dirty="0" err="1"/>
              <a:t>GraphX</a:t>
            </a:r>
            <a:r>
              <a:rPr lang="zh-CN" altLang="zh-CN" dirty="0"/>
              <a:t>则是一款图计算组件，可以实现对图形数据的分析、图形数据可视化等功能。在实际开发时，</a:t>
            </a:r>
            <a:r>
              <a:rPr lang="en-US" altLang="zh-CN" dirty="0"/>
              <a:t>Spark</a:t>
            </a:r>
            <a:r>
              <a:rPr lang="zh-CN" altLang="zh-CN" dirty="0"/>
              <a:t>除了使用</a:t>
            </a:r>
            <a:r>
              <a:rPr lang="en-US" altLang="zh-CN" dirty="0"/>
              <a:t>Java</a:t>
            </a:r>
            <a:r>
              <a:rPr lang="zh-CN" altLang="zh-CN" dirty="0"/>
              <a:t>开发以外，还可以使用</a:t>
            </a:r>
            <a:r>
              <a:rPr lang="en-US" altLang="zh-CN" dirty="0"/>
              <a:t>Scala</a:t>
            </a:r>
            <a:r>
              <a:rPr lang="zh-CN" altLang="zh-CN" dirty="0"/>
              <a:t>、</a:t>
            </a:r>
            <a:r>
              <a:rPr lang="en-US" altLang="zh-CN" dirty="0"/>
              <a:t>Python</a:t>
            </a:r>
            <a:r>
              <a:rPr lang="zh-CN" altLang="zh-CN" dirty="0"/>
              <a:t>等语言开发。</a:t>
            </a:r>
          </a:p>
        </p:txBody>
      </p:sp>
    </p:spTree>
    <p:extLst>
      <p:ext uri="{BB962C8B-B14F-4D97-AF65-F5344CB8AC3E}">
        <p14:creationId xmlns:p14="http://schemas.microsoft.com/office/powerpoint/2010/main" val="1868431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6F9B-429B-461A-B4E2-6D497494B447}"/>
              </a:ext>
            </a:extLst>
          </p:cNvPr>
          <p:cNvSpPr>
            <a:spLocks noGrp="1"/>
          </p:cNvSpPr>
          <p:nvPr>
            <p:ph type="title"/>
          </p:nvPr>
        </p:nvSpPr>
        <p:spPr/>
        <p:txBody>
          <a:bodyPr/>
          <a:lstStyle/>
          <a:p>
            <a:r>
              <a:rPr lang="en-US" altLang="zh-CN" dirty="0"/>
              <a:t>2. Storm</a:t>
            </a:r>
            <a:endParaRPr lang="zh-CN" altLang="en-US" dirty="0"/>
          </a:p>
        </p:txBody>
      </p:sp>
      <p:sp>
        <p:nvSpPr>
          <p:cNvPr id="3" name="内容占位符 2">
            <a:extLst>
              <a:ext uri="{FF2B5EF4-FFF2-40B4-BE49-F238E27FC236}">
                <a16:creationId xmlns:a16="http://schemas.microsoft.com/office/drawing/2014/main" id="{594D3A63-CD41-410C-89EE-C025CA2D86F3}"/>
              </a:ext>
            </a:extLst>
          </p:cNvPr>
          <p:cNvSpPr>
            <a:spLocks noGrp="1"/>
          </p:cNvSpPr>
          <p:nvPr>
            <p:ph idx="1"/>
          </p:nvPr>
        </p:nvSpPr>
        <p:spPr/>
        <p:txBody>
          <a:bodyPr>
            <a:normAutofit fontScale="92500" lnSpcReduction="10000"/>
          </a:bodyPr>
          <a:lstStyle/>
          <a:p>
            <a:r>
              <a:rPr lang="en-US" altLang="zh-CN" dirty="0"/>
              <a:t>Twitter</a:t>
            </a:r>
            <a:r>
              <a:rPr lang="zh-CN" altLang="zh-CN" dirty="0"/>
              <a:t>开源的</a:t>
            </a:r>
            <a:r>
              <a:rPr lang="en-US" altLang="zh-CN" dirty="0"/>
              <a:t>Apache Storm</a:t>
            </a:r>
            <a:r>
              <a:rPr lang="zh-CN" altLang="zh-CN" dirty="0"/>
              <a:t>在实时处理领域也有着广泛的应用，它可以用于分布式或大数据领域的实时计算，其</a:t>
            </a:r>
            <a:r>
              <a:rPr lang="en-US" altLang="zh-CN" dirty="0"/>
              <a:t>Logo</a:t>
            </a:r>
            <a:r>
              <a:rPr lang="zh-CN" altLang="zh-CN" dirty="0"/>
              <a:t>如图</a:t>
            </a:r>
            <a:r>
              <a:rPr lang="en-US" altLang="zh-CN" dirty="0"/>
              <a:t>4-24</a:t>
            </a:r>
            <a:r>
              <a:rPr lang="zh-CN" altLang="zh-CN" dirty="0"/>
              <a:t>所示。</a:t>
            </a:r>
            <a:r>
              <a:rPr lang="en-US" altLang="zh-CN" dirty="0"/>
              <a:t>Storm</a:t>
            </a:r>
            <a:r>
              <a:rPr lang="zh-CN" altLang="zh-CN" dirty="0"/>
              <a:t>在运行时，是由一个</a:t>
            </a:r>
            <a:r>
              <a:rPr lang="en-US" altLang="zh-CN" dirty="0"/>
              <a:t>Nimbus</a:t>
            </a:r>
            <a:r>
              <a:rPr lang="zh-CN" altLang="zh-CN" dirty="0"/>
              <a:t>和一个或多个</a:t>
            </a:r>
            <a:r>
              <a:rPr lang="en-US" altLang="zh-CN" dirty="0"/>
              <a:t>supervisors</a:t>
            </a:r>
            <a:r>
              <a:rPr lang="zh-CN" altLang="zh-CN" dirty="0"/>
              <a:t>组成，并且通过</a:t>
            </a:r>
            <a:r>
              <a:rPr lang="en-US" altLang="zh-CN" dirty="0"/>
              <a:t>Apache </a:t>
            </a:r>
            <a:r>
              <a:rPr lang="en-US" altLang="zh-CN" dirty="0" err="1"/>
              <a:t>ZooKeeper</a:t>
            </a:r>
            <a:r>
              <a:rPr lang="zh-CN" altLang="zh-CN" dirty="0"/>
              <a:t>进行各组件之间的协调。在运行方式上，</a:t>
            </a:r>
            <a:r>
              <a:rPr lang="en-US" altLang="zh-CN" dirty="0"/>
              <a:t>Storm</a:t>
            </a:r>
            <a:r>
              <a:rPr lang="zh-CN" altLang="zh-CN" dirty="0"/>
              <a:t>也有本地模式和生成模式两种。</a:t>
            </a:r>
          </a:p>
          <a:p>
            <a:r>
              <a:rPr lang="zh-CN" altLang="zh-CN" dirty="0"/>
              <a:t>一般情况下，在平时的开发、调试过程中，可以使用本地模式，这样利于快速开发，以及进行性能的优化。而在最终实施时，就可以切换到生产模式，最大限度地发挥</a:t>
            </a:r>
            <a:r>
              <a:rPr lang="en-US" altLang="zh-CN" dirty="0"/>
              <a:t>Storm</a:t>
            </a:r>
            <a:r>
              <a:rPr lang="zh-CN" altLang="zh-CN" dirty="0"/>
              <a:t>的作用和提高</a:t>
            </a:r>
            <a:r>
              <a:rPr lang="en-US" altLang="zh-CN" dirty="0"/>
              <a:t>Storm</a:t>
            </a:r>
            <a:r>
              <a:rPr lang="zh-CN" altLang="zh-CN" dirty="0"/>
              <a:t>的性能。</a:t>
            </a:r>
          </a:p>
        </p:txBody>
      </p:sp>
    </p:spTree>
    <p:extLst>
      <p:ext uri="{BB962C8B-B14F-4D97-AF65-F5344CB8AC3E}">
        <p14:creationId xmlns:p14="http://schemas.microsoft.com/office/powerpoint/2010/main" val="2488721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533E3-B02E-4D0D-9962-11484576E3A8}"/>
              </a:ext>
            </a:extLst>
          </p:cNvPr>
          <p:cNvSpPr>
            <a:spLocks noGrp="1"/>
          </p:cNvSpPr>
          <p:nvPr>
            <p:ph type="title"/>
          </p:nvPr>
        </p:nvSpPr>
        <p:spPr/>
        <p:txBody>
          <a:bodyPr/>
          <a:lstStyle/>
          <a:p>
            <a:r>
              <a:rPr lang="en-US" altLang="zh-CN" dirty="0"/>
              <a:t>3. </a:t>
            </a:r>
            <a:r>
              <a:rPr lang="en-US" altLang="zh-CN" dirty="0" err="1"/>
              <a:t>Flink</a:t>
            </a:r>
            <a:endParaRPr lang="zh-CN" altLang="en-US" dirty="0"/>
          </a:p>
        </p:txBody>
      </p:sp>
      <p:sp>
        <p:nvSpPr>
          <p:cNvPr id="3" name="内容占位符 2">
            <a:extLst>
              <a:ext uri="{FF2B5EF4-FFF2-40B4-BE49-F238E27FC236}">
                <a16:creationId xmlns:a16="http://schemas.microsoft.com/office/drawing/2014/main" id="{CDF4003E-19BB-4B16-B62F-4C364F58C556}"/>
              </a:ext>
            </a:extLst>
          </p:cNvPr>
          <p:cNvSpPr>
            <a:spLocks noGrp="1"/>
          </p:cNvSpPr>
          <p:nvPr>
            <p:ph idx="1"/>
          </p:nvPr>
        </p:nvSpPr>
        <p:spPr/>
        <p:txBody>
          <a:bodyPr>
            <a:normAutofit fontScale="92500" lnSpcReduction="10000"/>
          </a:bodyPr>
          <a:lstStyle/>
          <a:p>
            <a:r>
              <a:rPr lang="en-US" altLang="zh-CN" dirty="0" err="1"/>
              <a:t>Flink</a:t>
            </a:r>
            <a:r>
              <a:rPr lang="zh-CN" altLang="zh-CN" dirty="0"/>
              <a:t>和</a:t>
            </a:r>
            <a:r>
              <a:rPr lang="en-US" altLang="zh-CN" dirty="0"/>
              <a:t>Storm</a:t>
            </a:r>
            <a:r>
              <a:rPr lang="zh-CN" altLang="zh-CN" dirty="0"/>
              <a:t>的定位就是分布式实时计算框架，因此二者的时效性最高，可以用于实时分析、实时计算等领域。</a:t>
            </a:r>
            <a:endParaRPr lang="en-US" altLang="zh-CN" dirty="0"/>
          </a:p>
          <a:p>
            <a:r>
              <a:rPr lang="zh-CN" altLang="zh-CN" dirty="0"/>
              <a:t>具体地讲，可以将</a:t>
            </a:r>
            <a:r>
              <a:rPr lang="en-US" altLang="zh-CN" dirty="0" err="1"/>
              <a:t>Flink</a:t>
            </a:r>
            <a:r>
              <a:rPr lang="zh-CN" altLang="zh-CN" dirty="0"/>
              <a:t>称为一个流式的数据执行引擎，可以提供高性能的分布式数据通信以及容错机制。并且</a:t>
            </a:r>
            <a:r>
              <a:rPr lang="en-US" altLang="zh-CN" dirty="0" err="1"/>
              <a:t>Flink</a:t>
            </a:r>
            <a:r>
              <a:rPr lang="zh-CN" altLang="zh-CN" dirty="0"/>
              <a:t>提供了非常丰富的</a:t>
            </a:r>
            <a:r>
              <a:rPr lang="en-US" altLang="zh-CN" dirty="0"/>
              <a:t>API</a:t>
            </a:r>
            <a:r>
              <a:rPr lang="zh-CN" altLang="zh-CN" dirty="0"/>
              <a:t>，可以非常方便地进行实时计算开发。例如，可以使用</a:t>
            </a:r>
            <a:r>
              <a:rPr lang="en-US" altLang="zh-CN" dirty="0" err="1"/>
              <a:t>DataSet</a:t>
            </a:r>
            <a:r>
              <a:rPr lang="en-US" altLang="zh-CN" dirty="0"/>
              <a:t> API</a:t>
            </a:r>
            <a:r>
              <a:rPr lang="zh-CN" altLang="zh-CN" dirty="0"/>
              <a:t>对静态数据进行快速的批处理操作；使用</a:t>
            </a:r>
            <a:r>
              <a:rPr lang="en-US" altLang="zh-CN" dirty="0"/>
              <a:t>DataStream API</a:t>
            </a:r>
            <a:r>
              <a:rPr lang="zh-CN" altLang="zh-CN" dirty="0"/>
              <a:t>对数据流进行流处理操作；使用</a:t>
            </a:r>
            <a:r>
              <a:rPr lang="en-US" altLang="zh-CN" dirty="0"/>
              <a:t>Table AP</a:t>
            </a:r>
            <a:r>
              <a:rPr lang="zh-CN" altLang="zh-CN" dirty="0"/>
              <a:t>对结构化数据进行查询操作，这点非常类似</a:t>
            </a:r>
            <a:r>
              <a:rPr lang="en-US" altLang="zh-CN" dirty="0"/>
              <a:t>Spark SQL</a:t>
            </a:r>
            <a:r>
              <a:rPr lang="zh-CN" altLang="zh-CN" dirty="0"/>
              <a:t>。</a:t>
            </a:r>
            <a:r>
              <a:rPr lang="en-US" altLang="zh-CN" dirty="0" err="1"/>
              <a:t>Flink</a:t>
            </a:r>
            <a:r>
              <a:rPr lang="zh-CN" altLang="zh-CN" dirty="0"/>
              <a:t>同时支持</a:t>
            </a:r>
            <a:r>
              <a:rPr lang="en-US" altLang="zh-CN" dirty="0"/>
              <a:t>Java</a:t>
            </a:r>
            <a:r>
              <a:rPr lang="zh-CN" altLang="zh-CN" dirty="0"/>
              <a:t>和</a:t>
            </a:r>
            <a:r>
              <a:rPr lang="en-US" altLang="zh-CN" dirty="0"/>
              <a:t>Scala</a:t>
            </a:r>
            <a:r>
              <a:rPr lang="zh-CN" altLang="zh-CN" dirty="0"/>
              <a:t>等高级语言，适合不同领域的程序员进行开发。</a:t>
            </a:r>
          </a:p>
          <a:p>
            <a:endParaRPr lang="zh-CN" altLang="en-US" dirty="0"/>
          </a:p>
        </p:txBody>
      </p:sp>
    </p:spTree>
    <p:extLst>
      <p:ext uri="{BB962C8B-B14F-4D97-AF65-F5344CB8AC3E}">
        <p14:creationId xmlns:p14="http://schemas.microsoft.com/office/powerpoint/2010/main" val="3031299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125A3-E6CF-4248-995A-61B6F950900A}"/>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934CD2D-6BC1-4E6D-A623-E436AEA4FADE}"/>
              </a:ext>
            </a:extLst>
          </p:cNvPr>
          <p:cNvSpPr>
            <a:spLocks noGrp="1"/>
          </p:cNvSpPr>
          <p:nvPr>
            <p:ph idx="1"/>
          </p:nvPr>
        </p:nvSpPr>
        <p:spPr/>
        <p:txBody>
          <a:bodyPr>
            <a:normAutofit/>
          </a:bodyPr>
          <a:lstStyle/>
          <a:p>
            <a:r>
              <a:rPr lang="zh-CN" altLang="en-US" dirty="0"/>
              <a:t>在线测试</a:t>
            </a:r>
          </a:p>
          <a:p>
            <a:pPr lvl="1"/>
            <a:r>
              <a:rPr lang="zh-CN" altLang="en-US" dirty="0"/>
              <a:t>完成云班课活动“在线测试</a:t>
            </a:r>
            <a:r>
              <a:rPr lang="en-US" altLang="zh-CN" dirty="0"/>
              <a:t>3-</a:t>
            </a:r>
            <a:r>
              <a:rPr lang="zh-CN" altLang="en-US"/>
              <a:t>实验</a:t>
            </a:r>
            <a:r>
              <a:rPr lang="en-US" altLang="zh-CN"/>
              <a:t>3MapReduce</a:t>
            </a:r>
            <a:r>
              <a:rPr lang="zh-CN" altLang="en-US" dirty="0"/>
              <a:t>编程（</a:t>
            </a:r>
            <a:r>
              <a:rPr lang="en-US" altLang="zh-CN" dirty="0"/>
              <a:t>2020</a:t>
            </a:r>
            <a:r>
              <a:rPr lang="zh-CN" altLang="en-US" dirty="0"/>
              <a:t>春）</a:t>
            </a:r>
            <a:r>
              <a:rPr lang="en-US" altLang="zh-CN" dirty="0"/>
              <a:t>”</a:t>
            </a:r>
            <a:r>
              <a:rPr lang="zh-CN" altLang="en-US" dirty="0"/>
              <a:t>。</a:t>
            </a:r>
          </a:p>
          <a:p>
            <a:r>
              <a:rPr lang="zh-CN" altLang="en-US" dirty="0"/>
              <a:t>实验报告</a:t>
            </a:r>
            <a:endParaRPr lang="en-US" altLang="zh-CN" dirty="0"/>
          </a:p>
          <a:p>
            <a:pPr lvl="1"/>
            <a:r>
              <a:rPr lang="zh-CN" altLang="en-US" dirty="0"/>
              <a:t>提交实验报告</a:t>
            </a:r>
            <a:r>
              <a:rPr lang="en-US" altLang="zh-CN" dirty="0"/>
              <a:t>3</a:t>
            </a:r>
            <a:r>
              <a:rPr lang="zh-CN" altLang="en-US" dirty="0"/>
              <a:t>至云班课活动“实验报告</a:t>
            </a:r>
            <a:r>
              <a:rPr lang="en-US" altLang="zh-CN" dirty="0"/>
              <a:t>3-</a:t>
            </a:r>
            <a:r>
              <a:rPr lang="zh-CN" altLang="en-US" dirty="0"/>
              <a:t>实验项目</a:t>
            </a:r>
            <a:r>
              <a:rPr lang="en-US" altLang="zh-CN" dirty="0"/>
              <a:t>3MapReduce</a:t>
            </a:r>
            <a:r>
              <a:rPr lang="zh-CN" altLang="en-US" dirty="0"/>
              <a:t>编程（</a:t>
            </a:r>
            <a:r>
              <a:rPr lang="en-US" altLang="zh-CN" dirty="0"/>
              <a:t>2020</a:t>
            </a:r>
            <a:r>
              <a:rPr lang="zh-CN" altLang="en-US" dirty="0"/>
              <a:t>春）”。</a:t>
            </a:r>
            <a:endParaRPr lang="en-US" altLang="zh-CN" dirty="0"/>
          </a:p>
        </p:txBody>
      </p:sp>
    </p:spTree>
    <p:extLst>
      <p:ext uri="{BB962C8B-B14F-4D97-AF65-F5344CB8AC3E}">
        <p14:creationId xmlns:p14="http://schemas.microsoft.com/office/powerpoint/2010/main" val="2780858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4261B-9F61-40D4-B3A9-64B762E0ECE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C6C9A0E3-C00A-4746-86F2-C68934A8FE07}"/>
              </a:ext>
            </a:extLst>
          </p:cNvPr>
          <p:cNvSpPr>
            <a:spLocks noGrp="1"/>
          </p:cNvSpPr>
          <p:nvPr>
            <p:ph idx="1"/>
          </p:nvPr>
        </p:nvSpPr>
        <p:spPr/>
        <p:txBody>
          <a:bodyPr>
            <a:normAutofit fontScale="62500" lnSpcReduction="20000"/>
          </a:bodyPr>
          <a:lstStyle/>
          <a:p>
            <a:r>
              <a:rPr lang="en-US" altLang="zh-CN" dirty="0"/>
              <a:t>[1] </a:t>
            </a:r>
            <a:r>
              <a:rPr lang="zh-CN" altLang="zh-CN" dirty="0"/>
              <a:t>董西成</a:t>
            </a:r>
            <a:r>
              <a:rPr lang="en-US" altLang="zh-CN" dirty="0"/>
              <a:t>. Hadoop</a:t>
            </a:r>
            <a:r>
              <a:rPr lang="zh-CN" altLang="zh-CN" dirty="0"/>
              <a:t>技术内幕：深入解析</a:t>
            </a:r>
            <a:r>
              <a:rPr lang="en-US" altLang="zh-CN" dirty="0"/>
              <a:t>MapReduce</a:t>
            </a:r>
            <a:r>
              <a:rPr lang="zh-CN" altLang="zh-CN" dirty="0"/>
              <a:t>架构设计与实现原理</a:t>
            </a:r>
            <a:r>
              <a:rPr lang="en-US" altLang="zh-CN" dirty="0"/>
              <a:t>[M]. </a:t>
            </a:r>
            <a:r>
              <a:rPr lang="zh-CN" altLang="zh-CN" dirty="0"/>
              <a:t>北京</a:t>
            </a:r>
            <a:r>
              <a:rPr lang="en-US" altLang="zh-CN" dirty="0"/>
              <a:t>:</a:t>
            </a:r>
            <a:r>
              <a:rPr lang="zh-CN" altLang="zh-CN" dirty="0"/>
              <a:t>机械工业出版社</a:t>
            </a:r>
            <a:r>
              <a:rPr lang="en-US" altLang="zh-CN" dirty="0"/>
              <a:t>,2013.</a:t>
            </a:r>
            <a:endParaRPr lang="zh-CN" altLang="zh-CN" dirty="0"/>
          </a:p>
          <a:p>
            <a:r>
              <a:rPr lang="en-US" altLang="zh-CN" dirty="0"/>
              <a:t>[2] DEAN J, GHEMAWAT S. MapReduce: simplified data processing on large clusters[C]// Communications of the ACM - 50th anniversary issue: 1958 - 2008, 2008,51(1):107-113.</a:t>
            </a:r>
            <a:endParaRPr lang="zh-CN" altLang="zh-CN" dirty="0"/>
          </a:p>
          <a:p>
            <a:r>
              <a:rPr lang="en-US" altLang="zh-CN" dirty="0"/>
              <a:t>[3] Apache Software Foundation. Apache Hadoop 2.9.2-MapReduce Tutorial[EB/OL]. [2018-11-13]. https://hadoop.apache.org/docs/r2.9.2/hadoop-mapreduce-client/hadoop-mapreduce-client-core/MapReduceTutorial.html.</a:t>
            </a:r>
            <a:endParaRPr lang="zh-CN" altLang="zh-CN" dirty="0"/>
          </a:p>
          <a:p>
            <a:r>
              <a:rPr lang="en-US" altLang="zh-CN" dirty="0"/>
              <a:t>[4] Apache Software Foundation. Apache Hadoop 2.9.2-MapReduce Commands Guide[EB/OL]. [2018-11-13]. https://hadoop.apache.org/docs/r2.9.2/hadoop-mapreduce-client/hadoop-mapreduce-client-core/MapredCommands.html.</a:t>
            </a:r>
            <a:endParaRPr lang="zh-CN" altLang="zh-CN" dirty="0"/>
          </a:p>
          <a:p>
            <a:r>
              <a:rPr lang="en-US" altLang="zh-CN" dirty="0"/>
              <a:t>[5] Apache Software Foundation. Apache Hadoop 2.9.2-Apache Hadoop Main 2.9.2 API[EB/OL]. [2018-11-13]. https://hadoop.apache.org/docs/r2.9.2/api/index.html.</a:t>
            </a:r>
            <a:endParaRPr lang="zh-CN" altLang="en-US" dirty="0"/>
          </a:p>
        </p:txBody>
      </p:sp>
    </p:spTree>
    <p:extLst>
      <p:ext uri="{BB962C8B-B14F-4D97-AF65-F5344CB8AC3E}">
        <p14:creationId xmlns:p14="http://schemas.microsoft.com/office/powerpoint/2010/main" val="3429109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
        <p:nvSpPr>
          <p:cNvPr id="17"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标题 1">
            <a:extLst>
              <a:ext uri="{FF2B5EF4-FFF2-40B4-BE49-F238E27FC236}">
                <a16:creationId xmlns:a16="http://schemas.microsoft.com/office/drawing/2014/main" id="{DC424E24-2CB4-4207-BC9C-9F1481957448}"/>
              </a:ext>
            </a:extLst>
          </p:cNvPr>
          <p:cNvSpPr txBox="1">
            <a:spLocks/>
          </p:cNvSpPr>
          <p:nvPr/>
        </p:nvSpPr>
        <p:spPr>
          <a:xfrm>
            <a:off x="1" y="1403170"/>
            <a:ext cx="9143998" cy="1888659"/>
          </a:xfrm>
          <a:prstGeom prst="rect">
            <a:avLst/>
          </a:prstGeom>
        </p:spPr>
        <p:txBody>
          <a:bodyPr>
            <a:normAutofit/>
          </a:bodyPr>
          <a:lst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a:lstStyle>
          <a:p>
            <a:pPr algn="ctr" defTabSz="685628">
              <a:spcBef>
                <a:spcPts val="0"/>
              </a:spcBef>
              <a:defRPr/>
            </a:pPr>
            <a:r>
              <a:rPr lang="en-US" altLang="zh-CN" sz="11500" b="1" kern="0" dirty="0">
                <a:solidFill>
                  <a:srgbClr val="04447F"/>
                </a:solidFill>
              </a:rPr>
              <a:t>THANKS</a:t>
            </a:r>
            <a:endParaRPr lang="zh-CN" altLang="en-US" sz="2800" b="1" kern="0" dirty="0">
              <a:gradFill>
                <a:gsLst>
                  <a:gs pos="0">
                    <a:srgbClr val="2A528D"/>
                  </a:gs>
                  <a:gs pos="100000">
                    <a:srgbClr val="006DF0"/>
                  </a:gs>
                </a:gsLst>
                <a:lin ang="5400000" scaled="0"/>
              </a:gradFill>
              <a:cs typeface="+mn-cs"/>
            </a:endParaRPr>
          </a:p>
        </p:txBody>
      </p:sp>
    </p:spTree>
    <p:extLst>
      <p:ext uri="{BB962C8B-B14F-4D97-AF65-F5344CB8AC3E}">
        <p14:creationId xmlns:p14="http://schemas.microsoft.com/office/powerpoint/2010/main" val="722468373"/>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dirty="0"/>
              <a:t>实验</a:t>
            </a:r>
            <a:r>
              <a:rPr lang="en-US" altLang="zh-CN" dirty="0"/>
              <a:t>3</a:t>
            </a:r>
            <a:r>
              <a:rPr lang="zh-CN" altLang="en-US" dirty="0"/>
              <a:t>准备：分布式计算框架</a:t>
            </a:r>
            <a:r>
              <a:rPr lang="en-US" altLang="zh-CN" dirty="0"/>
              <a:t>MapReduce</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dirty="0"/>
              <a:t>3.1 MapReduce</a:t>
            </a:r>
            <a:r>
              <a:rPr lang="zh-CN" altLang="en-US" dirty="0"/>
              <a:t>编程思想</a:t>
            </a:r>
            <a:endParaRPr lang="en-US" altLang="zh-CN" dirty="0"/>
          </a:p>
          <a:p>
            <a:r>
              <a:rPr lang="en-US" altLang="zh-CN" dirty="0"/>
              <a:t>3.2 MapReduce</a:t>
            </a:r>
            <a:r>
              <a:rPr lang="zh-CN" altLang="en-US" dirty="0"/>
              <a:t>体系架构</a:t>
            </a:r>
            <a:endParaRPr lang="en-US" altLang="zh-CN" dirty="0"/>
          </a:p>
          <a:p>
            <a:r>
              <a:rPr lang="en-US" altLang="zh-CN" dirty="0"/>
              <a:t>3.3 MapReduce</a:t>
            </a:r>
            <a:r>
              <a:rPr lang="zh-CN" altLang="en-US" dirty="0"/>
              <a:t>作业执行流程</a:t>
            </a:r>
            <a:endParaRPr lang="en-US" altLang="zh-CN" dirty="0"/>
          </a:p>
          <a:p>
            <a:r>
              <a:rPr lang="en-US" altLang="zh-CN" dirty="0"/>
              <a:t>3.4 MapReduce</a:t>
            </a:r>
            <a:r>
              <a:rPr lang="zh-CN" altLang="en-US" dirty="0"/>
              <a:t>数据类型与格式</a:t>
            </a:r>
            <a:endParaRPr lang="en-US" altLang="zh-CN" dirty="0"/>
          </a:p>
          <a:p>
            <a:r>
              <a:rPr lang="en-US" altLang="zh-CN" dirty="0"/>
              <a:t>3.5 MapReduce</a:t>
            </a:r>
            <a:r>
              <a:rPr lang="zh-CN" altLang="en-US" dirty="0"/>
              <a:t>接口</a:t>
            </a:r>
            <a:endParaRPr lang="en-US" altLang="zh-CN" dirty="0"/>
          </a:p>
          <a:p>
            <a:r>
              <a:rPr lang="en-US" altLang="zh-CN" dirty="0"/>
              <a:t>3.6 </a:t>
            </a:r>
            <a:r>
              <a:rPr lang="zh-CN" altLang="en-US" dirty="0"/>
              <a:t>其它主流分布式计算框架</a:t>
            </a:r>
          </a:p>
        </p:txBody>
      </p:sp>
    </p:spTree>
    <p:extLst>
      <p:ext uri="{BB962C8B-B14F-4D97-AF65-F5344CB8AC3E}">
        <p14:creationId xmlns:p14="http://schemas.microsoft.com/office/powerpoint/2010/main" val="16405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6B560-9DA2-4A2B-9F80-433394CAFF1F}"/>
              </a:ext>
            </a:extLst>
          </p:cNvPr>
          <p:cNvSpPr>
            <a:spLocks noGrp="1"/>
          </p:cNvSpPr>
          <p:nvPr>
            <p:ph type="title"/>
          </p:nvPr>
        </p:nvSpPr>
        <p:spPr/>
        <p:txBody>
          <a:bodyPr/>
          <a:lstStyle/>
          <a:p>
            <a:r>
              <a:rPr lang="en-US" altLang="zh-CN" dirty="0"/>
              <a:t>3.1 MapReduce</a:t>
            </a:r>
            <a:r>
              <a:rPr lang="zh-CN" altLang="en-US" dirty="0"/>
              <a:t>编程思想</a:t>
            </a:r>
          </a:p>
        </p:txBody>
      </p:sp>
      <p:graphicFrame>
        <p:nvGraphicFramePr>
          <p:cNvPr id="4" name="内容占位符 3">
            <a:extLst>
              <a:ext uri="{FF2B5EF4-FFF2-40B4-BE49-F238E27FC236}">
                <a16:creationId xmlns:a16="http://schemas.microsoft.com/office/drawing/2014/main" id="{30BADBC9-ABA6-46F6-83A7-7EC3C8B5F166}"/>
              </a:ext>
            </a:extLst>
          </p:cNvPr>
          <p:cNvGraphicFramePr>
            <a:graphicFrameLocks noGrp="1"/>
          </p:cNvGraphicFramePr>
          <p:nvPr>
            <p:ph idx="1"/>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45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0BF9C-0D10-41A1-9894-6385187A3900}"/>
              </a:ext>
            </a:extLst>
          </p:cNvPr>
          <p:cNvSpPr>
            <a:spLocks noGrp="1"/>
          </p:cNvSpPr>
          <p:nvPr>
            <p:ph type="title"/>
          </p:nvPr>
        </p:nvSpPr>
        <p:spPr/>
        <p:txBody>
          <a:bodyPr>
            <a:normAutofit/>
          </a:bodyPr>
          <a:lstStyle/>
          <a:p>
            <a:r>
              <a:rPr lang="en-US" altLang="zh-CN" dirty="0"/>
              <a:t>3.1 MapReduce</a:t>
            </a:r>
            <a:r>
              <a:rPr lang="zh-CN" altLang="en-US" dirty="0"/>
              <a:t>编程思想</a:t>
            </a:r>
          </a:p>
        </p:txBody>
      </p:sp>
      <p:sp>
        <p:nvSpPr>
          <p:cNvPr id="3" name="内容占位符 2">
            <a:extLst>
              <a:ext uri="{FF2B5EF4-FFF2-40B4-BE49-F238E27FC236}">
                <a16:creationId xmlns:a16="http://schemas.microsoft.com/office/drawing/2014/main" id="{3CCD3E62-B42E-4430-898D-E169244FAFBF}"/>
              </a:ext>
            </a:extLst>
          </p:cNvPr>
          <p:cNvSpPr>
            <a:spLocks noGrp="1"/>
          </p:cNvSpPr>
          <p:nvPr>
            <p:ph idx="1"/>
          </p:nvPr>
        </p:nvSpPr>
        <p:spPr/>
        <p:txBody>
          <a:bodyPr>
            <a:normAutofit fontScale="85000" lnSpcReduction="20000"/>
          </a:bodyPr>
          <a:lstStyle/>
          <a:p>
            <a:r>
              <a:rPr lang="en-US" altLang="zh-CN" dirty="0"/>
              <a:t>MapReduce</a:t>
            </a:r>
            <a:r>
              <a:rPr lang="zh-CN" altLang="zh-CN" dirty="0"/>
              <a:t>是</a:t>
            </a:r>
            <a:r>
              <a:rPr lang="en-US" altLang="zh-CN" dirty="0"/>
              <a:t>Hadoop</a:t>
            </a:r>
            <a:r>
              <a:rPr lang="zh-CN" altLang="zh-CN" dirty="0"/>
              <a:t>生态中的一款分布式计算框架，它可以让不熟悉分布式计算的人员也能编写出优秀的分布式系统，因此可以让开发人员将精力专注到业务逻辑本身。</a:t>
            </a:r>
          </a:p>
          <a:p>
            <a:r>
              <a:rPr lang="en-US" altLang="zh-CN" dirty="0"/>
              <a:t>MapReduce</a:t>
            </a:r>
            <a:r>
              <a:rPr lang="zh-CN" altLang="zh-CN" dirty="0"/>
              <a:t>采用“分而治之”的核心思想，可以先将一个大型任务拆分成若干个简单的子任务，然后将每个子任务交给一个独立的节点去处理。当所有节点的子任务都处理完毕后，再汇总所有子任务的处理结果，从而形成最终的结果。以“单词统计”为例，如果要统计一个拥有海量单词的词库，就可以先将整个词库拆分成若干个小词库，然后将各个小词库发送给不同的节点去计算，当所有节点将分配给自己的小词库中的单词统计完毕后，再将各个节点的统计结果进行汇总，形成最终的统计结果。以上，“拆分”任务的过程称为</a:t>
            </a:r>
            <a:r>
              <a:rPr lang="en-US" altLang="zh-CN" dirty="0"/>
              <a:t>Map</a:t>
            </a:r>
            <a:r>
              <a:rPr lang="zh-CN" altLang="zh-CN" dirty="0"/>
              <a:t>阶段，“汇总”任务的过程称为</a:t>
            </a:r>
            <a:r>
              <a:rPr lang="en-US" altLang="zh-CN" dirty="0"/>
              <a:t>Reduce</a:t>
            </a:r>
            <a:r>
              <a:rPr lang="zh-CN" altLang="zh-CN" dirty="0"/>
              <a:t>阶段</a:t>
            </a:r>
            <a:r>
              <a:rPr lang="zh-CN" altLang="en-US" dirty="0"/>
              <a:t>。</a:t>
            </a:r>
          </a:p>
        </p:txBody>
      </p:sp>
    </p:spTree>
    <p:extLst>
      <p:ext uri="{BB962C8B-B14F-4D97-AF65-F5344CB8AC3E}">
        <p14:creationId xmlns:p14="http://schemas.microsoft.com/office/powerpoint/2010/main" val="33275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0BF9C-0D10-41A1-9894-6385187A3900}"/>
              </a:ext>
            </a:extLst>
          </p:cNvPr>
          <p:cNvSpPr>
            <a:spLocks noGrp="1"/>
          </p:cNvSpPr>
          <p:nvPr>
            <p:ph type="title"/>
          </p:nvPr>
        </p:nvSpPr>
        <p:spPr/>
        <p:txBody>
          <a:bodyPr>
            <a:normAutofit/>
          </a:bodyPr>
          <a:lstStyle/>
          <a:p>
            <a:r>
              <a:rPr lang="en-US" altLang="zh-CN" dirty="0"/>
              <a:t>3.1 MapReduce</a:t>
            </a:r>
            <a:r>
              <a:rPr lang="zh-CN" altLang="en-US" dirty="0"/>
              <a:t>编程思想</a:t>
            </a:r>
          </a:p>
        </p:txBody>
      </p:sp>
      <p:grpSp>
        <p:nvGrpSpPr>
          <p:cNvPr id="4" name="画布 27">
            <a:extLst>
              <a:ext uri="{FF2B5EF4-FFF2-40B4-BE49-F238E27FC236}">
                <a16:creationId xmlns:a16="http://schemas.microsoft.com/office/drawing/2014/main" id="{D85FF808-884E-42EB-840B-71408343C178}"/>
              </a:ext>
            </a:extLst>
          </p:cNvPr>
          <p:cNvGrpSpPr/>
          <p:nvPr/>
        </p:nvGrpSpPr>
        <p:grpSpPr>
          <a:xfrm>
            <a:off x="1934845" y="1375092"/>
            <a:ext cx="5274310" cy="2424340"/>
            <a:chOff x="0" y="0"/>
            <a:chExt cx="5274310" cy="2424340"/>
          </a:xfrm>
        </p:grpSpPr>
        <p:sp>
          <p:nvSpPr>
            <p:cNvPr id="5" name="矩形 4">
              <a:extLst>
                <a:ext uri="{FF2B5EF4-FFF2-40B4-BE49-F238E27FC236}">
                  <a16:creationId xmlns:a16="http://schemas.microsoft.com/office/drawing/2014/main" id="{4CF60759-D13E-43A0-8412-CAF049F4B602}"/>
                </a:ext>
              </a:extLst>
            </p:cNvPr>
            <p:cNvSpPr/>
            <p:nvPr/>
          </p:nvSpPr>
          <p:spPr>
            <a:xfrm>
              <a:off x="0" y="0"/>
              <a:ext cx="5274310" cy="2393315"/>
            </a:xfrm>
            <a:prstGeom prst="rect">
              <a:avLst/>
            </a:prstGeom>
          </p:spPr>
        </p:sp>
        <p:sp>
          <p:nvSpPr>
            <p:cNvPr id="6" name="文本框 2">
              <a:extLst>
                <a:ext uri="{FF2B5EF4-FFF2-40B4-BE49-F238E27FC236}">
                  <a16:creationId xmlns:a16="http://schemas.microsoft.com/office/drawing/2014/main" id="{01AD9F02-E0AB-4DB5-9E6E-CC3872178939}"/>
                </a:ext>
              </a:extLst>
            </p:cNvPr>
            <p:cNvSpPr txBox="1"/>
            <p:nvPr/>
          </p:nvSpPr>
          <p:spPr>
            <a:xfrm>
              <a:off x="1510030" y="2141130"/>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7" name="文本框 3">
              <a:extLst>
                <a:ext uri="{FF2B5EF4-FFF2-40B4-BE49-F238E27FC236}">
                  <a16:creationId xmlns:a16="http://schemas.microsoft.com/office/drawing/2014/main" id="{9FC7FA02-A98C-4B6E-991C-9B38A73A70B3}"/>
                </a:ext>
              </a:extLst>
            </p:cNvPr>
            <p:cNvSpPr txBox="1"/>
            <p:nvPr/>
          </p:nvSpPr>
          <p:spPr>
            <a:xfrm>
              <a:off x="182538" y="1127125"/>
              <a:ext cx="72263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海量词库</a:t>
              </a:r>
              <a:endParaRPr lang="zh-CN" sz="1050" kern="100">
                <a:effectLst/>
                <a:ea typeface="等线" panose="02010600030101010101" pitchFamily="2" charset="-122"/>
                <a:cs typeface="Times New Roman" panose="02020603050405020304" pitchFamily="18" charset="0"/>
              </a:endParaRPr>
            </a:p>
          </p:txBody>
        </p:sp>
        <p:sp>
          <p:nvSpPr>
            <p:cNvPr id="8" name="文本框 4">
              <a:extLst>
                <a:ext uri="{FF2B5EF4-FFF2-40B4-BE49-F238E27FC236}">
                  <a16:creationId xmlns:a16="http://schemas.microsoft.com/office/drawing/2014/main" id="{C8F177BE-75E5-4C9A-BE2E-57C8D969DB0C}"/>
                </a:ext>
              </a:extLst>
            </p:cNvPr>
            <p:cNvSpPr txBox="1"/>
            <p:nvPr/>
          </p:nvSpPr>
          <p:spPr>
            <a:xfrm>
              <a:off x="1397293" y="37147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小词库</a:t>
              </a:r>
              <a:endParaRPr lang="zh-CN" sz="1050" kern="100">
                <a:effectLst/>
                <a:ea typeface="等线" panose="02010600030101010101" pitchFamily="2" charset="-122"/>
                <a:cs typeface="Times New Roman" panose="02020603050405020304" pitchFamily="18" charset="0"/>
              </a:endParaRPr>
            </a:p>
          </p:txBody>
        </p:sp>
        <p:sp>
          <p:nvSpPr>
            <p:cNvPr id="9" name="文本框 5">
              <a:extLst>
                <a:ext uri="{FF2B5EF4-FFF2-40B4-BE49-F238E27FC236}">
                  <a16:creationId xmlns:a16="http://schemas.microsoft.com/office/drawing/2014/main" id="{CCD2215B-0138-45CC-94E2-BE78AD768191}"/>
                </a:ext>
              </a:extLst>
            </p:cNvPr>
            <p:cNvSpPr txBox="1"/>
            <p:nvPr/>
          </p:nvSpPr>
          <p:spPr>
            <a:xfrm>
              <a:off x="1390943" y="112839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小词库</a:t>
              </a:r>
              <a:endParaRPr lang="zh-CN" sz="1050" kern="100">
                <a:effectLst/>
                <a:ea typeface="等线" panose="02010600030101010101" pitchFamily="2" charset="-122"/>
                <a:cs typeface="Times New Roman" panose="02020603050405020304" pitchFamily="18" charset="0"/>
              </a:endParaRPr>
            </a:p>
          </p:txBody>
        </p:sp>
        <p:sp>
          <p:nvSpPr>
            <p:cNvPr id="10" name="文本框 6">
              <a:extLst>
                <a:ext uri="{FF2B5EF4-FFF2-40B4-BE49-F238E27FC236}">
                  <a16:creationId xmlns:a16="http://schemas.microsoft.com/office/drawing/2014/main" id="{5B99B8CA-362B-4980-8F11-6BF4F90EBBB2}"/>
                </a:ext>
              </a:extLst>
            </p:cNvPr>
            <p:cNvSpPr txBox="1"/>
            <p:nvPr/>
          </p:nvSpPr>
          <p:spPr>
            <a:xfrm>
              <a:off x="1396658" y="1878330"/>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小词库</a:t>
              </a:r>
              <a:endParaRPr lang="zh-CN" sz="1050" kern="100">
                <a:effectLst/>
                <a:ea typeface="等线" panose="02010600030101010101" pitchFamily="2" charset="-122"/>
                <a:cs typeface="Times New Roman" panose="02020603050405020304" pitchFamily="18" charset="0"/>
              </a:endParaRPr>
            </a:p>
          </p:txBody>
        </p:sp>
        <p:sp>
          <p:nvSpPr>
            <p:cNvPr id="11" name="文本框 7">
              <a:extLst>
                <a:ext uri="{FF2B5EF4-FFF2-40B4-BE49-F238E27FC236}">
                  <a16:creationId xmlns:a16="http://schemas.microsoft.com/office/drawing/2014/main" id="{1B7B37B9-6F51-4F4B-B1D4-1FF3837B1BEE}"/>
                </a:ext>
              </a:extLst>
            </p:cNvPr>
            <p:cNvSpPr txBox="1"/>
            <p:nvPr/>
          </p:nvSpPr>
          <p:spPr>
            <a:xfrm>
              <a:off x="2801913" y="640715"/>
              <a:ext cx="97920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12" name="文本框 8">
              <a:extLst>
                <a:ext uri="{FF2B5EF4-FFF2-40B4-BE49-F238E27FC236}">
                  <a16:creationId xmlns:a16="http://schemas.microsoft.com/office/drawing/2014/main" id="{5A2FF058-9876-47AC-8716-DE8FBCD50F0D}"/>
                </a:ext>
              </a:extLst>
            </p:cNvPr>
            <p:cNvSpPr txBox="1"/>
            <p:nvPr/>
          </p:nvSpPr>
          <p:spPr>
            <a:xfrm>
              <a:off x="4157870" y="1127760"/>
              <a:ext cx="97790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统计全部单词</a:t>
              </a:r>
              <a:endParaRPr lang="zh-CN" sz="1050" kern="100">
                <a:effectLst/>
                <a:ea typeface="等线" panose="02010600030101010101" pitchFamily="2" charset="-122"/>
                <a:cs typeface="Times New Roman" panose="02020603050405020304" pitchFamily="18" charset="0"/>
              </a:endParaRPr>
            </a:p>
          </p:txBody>
        </p:sp>
        <p:sp>
          <p:nvSpPr>
            <p:cNvPr id="13" name="文本框 9">
              <a:extLst>
                <a:ext uri="{FF2B5EF4-FFF2-40B4-BE49-F238E27FC236}">
                  <a16:creationId xmlns:a16="http://schemas.microsoft.com/office/drawing/2014/main" id="{9BC53B1E-98ED-4C33-8695-927846A936A6}"/>
                </a:ext>
              </a:extLst>
            </p:cNvPr>
            <p:cNvSpPr txBox="1"/>
            <p:nvPr/>
          </p:nvSpPr>
          <p:spPr>
            <a:xfrm>
              <a:off x="1374433" y="21590"/>
              <a:ext cx="82105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宋体" panose="02010600030101010101" pitchFamily="2" charset="-122"/>
                  <a:cs typeface="宋体" panose="02010600030101010101" pitchFamily="2" charset="-122"/>
                </a:rPr>
                <a:t>Map</a:t>
              </a:r>
              <a:r>
                <a:rPr lang="zh-CN" sz="900" kern="100">
                  <a:effectLst/>
                  <a:latin typeface="Calibri" panose="020F0502020204030204" pitchFamily="34" charset="0"/>
                  <a:ea typeface="宋体" panose="02010600030101010101" pitchFamily="2" charset="-122"/>
                  <a:cs typeface="Calibri" panose="020F0502020204030204" pitchFamily="34" charset="0"/>
                </a:rPr>
                <a:t>阶段</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 name="文本框 10">
              <a:extLst>
                <a:ext uri="{FF2B5EF4-FFF2-40B4-BE49-F238E27FC236}">
                  <a16:creationId xmlns:a16="http://schemas.microsoft.com/office/drawing/2014/main" id="{DCB5FDEE-601F-456D-9EC5-8EB2BB7517D3}"/>
                </a:ext>
              </a:extLst>
            </p:cNvPr>
            <p:cNvSpPr txBox="1"/>
            <p:nvPr/>
          </p:nvSpPr>
          <p:spPr>
            <a:xfrm>
              <a:off x="2925738" y="17586"/>
              <a:ext cx="91376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Reduce</a:t>
              </a:r>
              <a:r>
                <a:rPr lang="zh-CN" sz="900" kern="100">
                  <a:effectLst/>
                  <a:latin typeface="Calibri" panose="020F0502020204030204" pitchFamily="34" charset="0"/>
                  <a:ea typeface="宋体" panose="02010600030101010101" pitchFamily="2" charset="-122"/>
                  <a:cs typeface="Calibri" panose="020F0502020204030204" pitchFamily="34" charset="0"/>
                </a:rPr>
                <a:t>阶段</a:t>
              </a:r>
              <a:endParaRPr lang="zh-CN" sz="1050" kern="100">
                <a:effectLst/>
                <a:ea typeface="等线" panose="02010600030101010101" pitchFamily="2" charset="-122"/>
                <a:cs typeface="Times New Roman" panose="02020603050405020304" pitchFamily="18" charset="0"/>
              </a:endParaRPr>
            </a:p>
          </p:txBody>
        </p:sp>
        <p:sp>
          <p:nvSpPr>
            <p:cNvPr id="15" name="文本框 11">
              <a:extLst>
                <a:ext uri="{FF2B5EF4-FFF2-40B4-BE49-F238E27FC236}">
                  <a16:creationId xmlns:a16="http://schemas.microsoft.com/office/drawing/2014/main" id="{84ECD8DE-4F74-4C64-81B1-6DEFECD2B15B}"/>
                </a:ext>
              </a:extLst>
            </p:cNvPr>
            <p:cNvSpPr txBox="1"/>
            <p:nvPr/>
          </p:nvSpPr>
          <p:spPr>
            <a:xfrm>
              <a:off x="1397292" y="640715"/>
              <a:ext cx="723600" cy="283210"/>
            </a:xfrm>
            <a:prstGeom prst="rect">
              <a:avLst/>
            </a:prstGeom>
            <a:solidFill>
              <a:schemeClr val="lt1">
                <a:alpha val="0"/>
              </a:schemeClr>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6" name="文本框 12">
              <a:extLst>
                <a:ext uri="{FF2B5EF4-FFF2-40B4-BE49-F238E27FC236}">
                  <a16:creationId xmlns:a16="http://schemas.microsoft.com/office/drawing/2014/main" id="{1B41A8C8-59EA-4AF4-A11C-9E3FB2CF2A28}"/>
                </a:ext>
              </a:extLst>
            </p:cNvPr>
            <p:cNvSpPr txBox="1"/>
            <p:nvPr/>
          </p:nvSpPr>
          <p:spPr>
            <a:xfrm>
              <a:off x="1399198" y="1414145"/>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7" name="文本框 13">
              <a:extLst>
                <a:ext uri="{FF2B5EF4-FFF2-40B4-BE49-F238E27FC236}">
                  <a16:creationId xmlns:a16="http://schemas.microsoft.com/office/drawing/2014/main" id="{7B6FF1F0-FF3E-49A1-B6B3-106A0FCF0FC8}"/>
                </a:ext>
              </a:extLst>
            </p:cNvPr>
            <p:cNvSpPr txBox="1"/>
            <p:nvPr/>
          </p:nvSpPr>
          <p:spPr>
            <a:xfrm>
              <a:off x="2806993" y="1414145"/>
              <a:ext cx="97920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18" name="文本框 14">
              <a:extLst>
                <a:ext uri="{FF2B5EF4-FFF2-40B4-BE49-F238E27FC236}">
                  <a16:creationId xmlns:a16="http://schemas.microsoft.com/office/drawing/2014/main" id="{2966FDBF-C406-447E-B8E8-EA0E8AAAF106}"/>
                </a:ext>
              </a:extLst>
            </p:cNvPr>
            <p:cNvSpPr txBox="1"/>
            <p:nvPr/>
          </p:nvSpPr>
          <p:spPr>
            <a:xfrm>
              <a:off x="2796197" y="92392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050" kern="100">
                <a:effectLst/>
                <a:ea typeface="等线" panose="02010600030101010101" pitchFamily="2" charset="-122"/>
                <a:cs typeface="Times New Roman" panose="02020603050405020304" pitchFamily="18" charset="0"/>
              </a:endParaRPr>
            </a:p>
          </p:txBody>
        </p:sp>
        <p:sp>
          <p:nvSpPr>
            <p:cNvPr id="19" name="文本框 15">
              <a:extLst>
                <a:ext uri="{FF2B5EF4-FFF2-40B4-BE49-F238E27FC236}">
                  <a16:creationId xmlns:a16="http://schemas.microsoft.com/office/drawing/2014/main" id="{1754B350-18B7-4A2E-984D-8F32F00E260B}"/>
                </a:ext>
              </a:extLst>
            </p:cNvPr>
            <p:cNvSpPr txBox="1"/>
            <p:nvPr/>
          </p:nvSpPr>
          <p:spPr>
            <a:xfrm>
              <a:off x="2808897" y="168719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DAE55ED9-B76D-4643-B2A5-9D3A322C2C26}"/>
                </a:ext>
              </a:extLst>
            </p:cNvPr>
            <p:cNvCxnSpPr/>
            <p:nvPr/>
          </p:nvCxnSpPr>
          <p:spPr>
            <a:xfrm flipV="1">
              <a:off x="905168" y="502875"/>
              <a:ext cx="492125" cy="756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05EC182-AA71-4F90-A8DA-7BA5DB221993}"/>
                </a:ext>
              </a:extLst>
            </p:cNvPr>
            <p:cNvCxnSpPr/>
            <p:nvPr/>
          </p:nvCxnSpPr>
          <p:spPr>
            <a:xfrm>
              <a:off x="905168" y="1258888"/>
              <a:ext cx="485775"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2245EDB-5B65-47C7-A8A0-29705E899086}"/>
                </a:ext>
              </a:extLst>
            </p:cNvPr>
            <p:cNvCxnSpPr/>
            <p:nvPr/>
          </p:nvCxnSpPr>
          <p:spPr>
            <a:xfrm>
              <a:off x="905168" y="1258888"/>
              <a:ext cx="491490" cy="750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9EAF6BD-2559-4805-A636-A138A1666347}"/>
                </a:ext>
              </a:extLst>
            </p:cNvPr>
            <p:cNvCxnSpPr/>
            <p:nvPr/>
          </p:nvCxnSpPr>
          <p:spPr>
            <a:xfrm>
              <a:off x="2119923" y="502875"/>
              <a:ext cx="681990" cy="269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FBCC44E-DEBE-42BB-90D5-CCDBE7422A68}"/>
                </a:ext>
              </a:extLst>
            </p:cNvPr>
            <p:cNvCxnSpPr/>
            <p:nvPr/>
          </p:nvCxnSpPr>
          <p:spPr>
            <a:xfrm>
              <a:off x="2119923" y="502875"/>
              <a:ext cx="687070" cy="1042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575F919-CEC9-49AE-9B86-0838C180D846}"/>
                </a:ext>
              </a:extLst>
            </p:cNvPr>
            <p:cNvCxnSpPr/>
            <p:nvPr/>
          </p:nvCxnSpPr>
          <p:spPr>
            <a:xfrm flipV="1">
              <a:off x="2113573" y="772115"/>
              <a:ext cx="688340" cy="487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7DFB4C4-CE1E-4641-9D5E-B974583C76B4}"/>
                </a:ext>
              </a:extLst>
            </p:cNvPr>
            <p:cNvCxnSpPr/>
            <p:nvPr/>
          </p:nvCxnSpPr>
          <p:spPr>
            <a:xfrm>
              <a:off x="2113573" y="1259795"/>
              <a:ext cx="69342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1B5E730-034C-4CB5-B49A-92031FEFD17F}"/>
                </a:ext>
              </a:extLst>
            </p:cNvPr>
            <p:cNvCxnSpPr/>
            <p:nvPr/>
          </p:nvCxnSpPr>
          <p:spPr>
            <a:xfrm flipV="1">
              <a:off x="2119288" y="1545545"/>
              <a:ext cx="687705" cy="464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A1FDFF7-208F-4A99-A2D0-8B90B31A83BA}"/>
                </a:ext>
              </a:extLst>
            </p:cNvPr>
            <p:cNvCxnSpPr/>
            <p:nvPr/>
          </p:nvCxnSpPr>
          <p:spPr>
            <a:xfrm flipV="1">
              <a:off x="2119288" y="772115"/>
              <a:ext cx="682625" cy="123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F17E9EE-0F49-4701-8452-E25011178AE2}"/>
                </a:ext>
              </a:extLst>
            </p:cNvPr>
            <p:cNvCxnSpPr/>
            <p:nvPr/>
          </p:nvCxnSpPr>
          <p:spPr>
            <a:xfrm>
              <a:off x="3781113" y="771989"/>
              <a:ext cx="376757" cy="486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A049573-23D7-4796-B19B-A112B342CD33}"/>
                </a:ext>
              </a:extLst>
            </p:cNvPr>
            <p:cNvCxnSpPr/>
            <p:nvPr/>
          </p:nvCxnSpPr>
          <p:spPr>
            <a:xfrm flipV="1">
              <a:off x="3786193" y="1258955"/>
              <a:ext cx="371677" cy="28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B3CBCF41-4D83-4D68-BD87-893E1643A4BC}"/>
              </a:ext>
            </a:extLst>
          </p:cNvPr>
          <p:cNvSpPr/>
          <p:nvPr/>
        </p:nvSpPr>
        <p:spPr>
          <a:xfrm>
            <a:off x="3424946" y="3949382"/>
            <a:ext cx="2230867" cy="369332"/>
          </a:xfrm>
          <a:prstGeom prst="rect">
            <a:avLst/>
          </a:prstGeom>
        </p:spPr>
        <p:txBody>
          <a:bodyPr wrap="none">
            <a:spAutoFit/>
          </a:bodyPr>
          <a:lstStyle/>
          <a:p>
            <a:r>
              <a:rPr lang="en-US" altLang="zh-CN" dirty="0">
                <a:cs typeface="Times New Roman" panose="02020603050405020304" pitchFamily="18" charset="0"/>
              </a:rPr>
              <a:t>MapReduce</a:t>
            </a:r>
            <a:r>
              <a:rPr lang="zh-CN" altLang="zh-CN" dirty="0">
                <a:cs typeface="Times New Roman" panose="02020603050405020304" pitchFamily="18" charset="0"/>
              </a:rPr>
              <a:t>执行流程</a:t>
            </a:r>
            <a:endParaRPr lang="zh-CN" altLang="en-US" dirty="0"/>
          </a:p>
        </p:txBody>
      </p:sp>
    </p:spTree>
    <p:extLst>
      <p:ext uri="{BB962C8B-B14F-4D97-AF65-F5344CB8AC3E}">
        <p14:creationId xmlns:p14="http://schemas.microsoft.com/office/powerpoint/2010/main" val="111659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5D28F-591D-4600-8C49-B76A0F765E69}"/>
              </a:ext>
            </a:extLst>
          </p:cNvPr>
          <p:cNvSpPr>
            <a:spLocks noGrp="1"/>
          </p:cNvSpPr>
          <p:nvPr>
            <p:ph type="title"/>
          </p:nvPr>
        </p:nvSpPr>
        <p:spPr/>
        <p:txBody>
          <a:bodyPr>
            <a:normAutofit/>
          </a:bodyPr>
          <a:lstStyle/>
          <a:p>
            <a:r>
              <a:rPr lang="en-US" altLang="zh-CN" dirty="0"/>
              <a:t>3.2 MapReduce</a:t>
            </a:r>
            <a:r>
              <a:rPr lang="zh-CN" altLang="en-US" dirty="0"/>
              <a:t>体系架构</a:t>
            </a:r>
          </a:p>
        </p:txBody>
      </p:sp>
      <p:sp>
        <p:nvSpPr>
          <p:cNvPr id="3" name="内容占位符 2">
            <a:extLst>
              <a:ext uri="{FF2B5EF4-FFF2-40B4-BE49-F238E27FC236}">
                <a16:creationId xmlns:a16="http://schemas.microsoft.com/office/drawing/2014/main" id="{33D19185-BB7B-4FF4-9F03-10781D742F25}"/>
              </a:ext>
            </a:extLst>
          </p:cNvPr>
          <p:cNvSpPr>
            <a:spLocks noGrp="1"/>
          </p:cNvSpPr>
          <p:nvPr>
            <p:ph idx="1"/>
          </p:nvPr>
        </p:nvSpPr>
        <p:spPr>
          <a:xfrm>
            <a:off x="457200" y="1200151"/>
            <a:ext cx="3306838" cy="3394472"/>
          </a:xfrm>
        </p:spPr>
        <p:txBody>
          <a:bodyPr>
            <a:normAutofit/>
          </a:bodyPr>
          <a:lstStyle/>
          <a:p>
            <a:r>
              <a:rPr lang="zh-CN" altLang="zh-CN" dirty="0"/>
              <a:t>旧版</a:t>
            </a:r>
            <a:r>
              <a:rPr lang="en-US" altLang="zh-CN" dirty="0"/>
              <a:t>MapReduce</a:t>
            </a:r>
            <a:r>
              <a:rPr lang="zh-CN" altLang="zh-CN" dirty="0"/>
              <a:t>（</a:t>
            </a:r>
            <a:r>
              <a:rPr lang="en-US" altLang="zh-CN" dirty="0"/>
              <a:t>MapReduce 1.0</a:t>
            </a:r>
            <a:r>
              <a:rPr lang="zh-CN" altLang="zh-CN" dirty="0"/>
              <a:t>）采用的是典型的</a:t>
            </a:r>
            <a:r>
              <a:rPr lang="en-US" altLang="zh-CN" dirty="0"/>
              <a:t>Master/Slave</a:t>
            </a:r>
            <a:r>
              <a:rPr lang="zh-CN" altLang="zh-CN" dirty="0"/>
              <a:t>结构，</a:t>
            </a:r>
            <a:r>
              <a:rPr lang="en-US" altLang="zh-CN" dirty="0"/>
              <a:t>Master</a:t>
            </a:r>
            <a:r>
              <a:rPr lang="zh-CN" altLang="zh-CN" dirty="0"/>
              <a:t>表现为</a:t>
            </a:r>
            <a:r>
              <a:rPr lang="en-US" altLang="zh-CN" dirty="0" err="1"/>
              <a:t>JobTracker</a:t>
            </a:r>
            <a:r>
              <a:rPr lang="zh-CN" altLang="zh-CN" dirty="0"/>
              <a:t>进程，而</a:t>
            </a:r>
            <a:r>
              <a:rPr lang="en-US" altLang="zh-CN" dirty="0"/>
              <a:t>Slave</a:t>
            </a:r>
            <a:r>
              <a:rPr lang="zh-CN" altLang="zh-CN" dirty="0"/>
              <a:t>表现为</a:t>
            </a:r>
            <a:r>
              <a:rPr lang="en-US" altLang="zh-CN" dirty="0" err="1"/>
              <a:t>TaskTracker</a:t>
            </a:r>
            <a:r>
              <a:rPr lang="zh-CN" altLang="en-US" dirty="0"/>
              <a:t>。</a:t>
            </a:r>
          </a:p>
        </p:txBody>
      </p:sp>
      <p:grpSp>
        <p:nvGrpSpPr>
          <p:cNvPr id="4" name="画布 370">
            <a:extLst>
              <a:ext uri="{FF2B5EF4-FFF2-40B4-BE49-F238E27FC236}">
                <a16:creationId xmlns:a16="http://schemas.microsoft.com/office/drawing/2014/main" id="{DCBBF299-343E-438B-A412-D0920CA98ED2}"/>
              </a:ext>
            </a:extLst>
          </p:cNvPr>
          <p:cNvGrpSpPr/>
          <p:nvPr/>
        </p:nvGrpSpPr>
        <p:grpSpPr>
          <a:xfrm>
            <a:off x="3764038" y="1190233"/>
            <a:ext cx="5274310" cy="3181985"/>
            <a:chOff x="0" y="0"/>
            <a:chExt cx="5274310" cy="3181985"/>
          </a:xfrm>
        </p:grpSpPr>
        <p:sp>
          <p:nvSpPr>
            <p:cNvPr id="5" name="矩形 4">
              <a:extLst>
                <a:ext uri="{FF2B5EF4-FFF2-40B4-BE49-F238E27FC236}">
                  <a16:creationId xmlns:a16="http://schemas.microsoft.com/office/drawing/2014/main" id="{DC857143-DC3A-49E8-8A7C-283627246808}"/>
                </a:ext>
              </a:extLst>
            </p:cNvPr>
            <p:cNvSpPr/>
            <p:nvPr/>
          </p:nvSpPr>
          <p:spPr>
            <a:xfrm>
              <a:off x="0" y="0"/>
              <a:ext cx="5274310" cy="3181985"/>
            </a:xfrm>
            <a:prstGeom prst="rect">
              <a:avLst/>
            </a:prstGeom>
            <a:solidFill>
              <a:prstClr val="white"/>
            </a:solidFill>
          </p:spPr>
        </p:sp>
        <p:sp>
          <p:nvSpPr>
            <p:cNvPr id="6" name="矩形: 圆角 5">
              <a:extLst>
                <a:ext uri="{FF2B5EF4-FFF2-40B4-BE49-F238E27FC236}">
                  <a16:creationId xmlns:a16="http://schemas.microsoft.com/office/drawing/2014/main" id="{C8D22E33-B5B6-4F14-BFE0-C55419103CA7}"/>
                </a:ext>
              </a:extLst>
            </p:cNvPr>
            <p:cNvSpPr/>
            <p:nvPr/>
          </p:nvSpPr>
          <p:spPr>
            <a:xfrm>
              <a:off x="0" y="1832902"/>
              <a:ext cx="1746738" cy="1297159"/>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latin typeface="Calibri" panose="020F0502020204030204" pitchFamily="34"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DFF4B3A2-2BCC-4CFE-AA99-7B546BB66EAF}"/>
                </a:ext>
              </a:extLst>
            </p:cNvPr>
            <p:cNvSpPr/>
            <p:nvPr/>
          </p:nvSpPr>
          <p:spPr>
            <a:xfrm>
              <a:off x="2066293" y="587326"/>
              <a:ext cx="1161120" cy="40913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JobTracker</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BB17A361-8DB4-4136-9C91-59B87C4DEB27}"/>
                </a:ext>
              </a:extLst>
            </p:cNvPr>
            <p:cNvSpPr/>
            <p:nvPr/>
          </p:nvSpPr>
          <p:spPr>
            <a:xfrm>
              <a:off x="380993" y="1893863"/>
              <a:ext cx="984738" cy="342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TaskTracker</a:t>
              </a:r>
              <a:endParaRPr lang="zh-CN" sz="1050" kern="100">
                <a:effectLst/>
                <a:ea typeface="等线" panose="02010600030101010101" pitchFamily="2" charset="-122"/>
                <a:cs typeface="Times New Roman" panose="02020603050405020304" pitchFamily="18" charset="0"/>
              </a:endParaRPr>
            </a:p>
          </p:txBody>
        </p:sp>
        <p:sp>
          <p:nvSpPr>
            <p:cNvPr id="9" name="文本框 79">
              <a:extLst>
                <a:ext uri="{FF2B5EF4-FFF2-40B4-BE49-F238E27FC236}">
                  <a16:creationId xmlns:a16="http://schemas.microsoft.com/office/drawing/2014/main" id="{87E2B7E5-5FC7-4288-89C4-81A7DFADE2FC}"/>
                </a:ext>
              </a:extLst>
            </p:cNvPr>
            <p:cNvSpPr txBox="1"/>
            <p:nvPr/>
          </p:nvSpPr>
          <p:spPr>
            <a:xfrm>
              <a:off x="1276117" y="56907"/>
              <a:ext cx="76327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0" name="文本框 79">
              <a:extLst>
                <a:ext uri="{FF2B5EF4-FFF2-40B4-BE49-F238E27FC236}">
                  <a16:creationId xmlns:a16="http://schemas.microsoft.com/office/drawing/2014/main" id="{E02966BA-28D3-402C-A74C-C791CE8AB6C5}"/>
                </a:ext>
              </a:extLst>
            </p:cNvPr>
            <p:cNvSpPr txBox="1"/>
            <p:nvPr/>
          </p:nvSpPr>
          <p:spPr>
            <a:xfrm>
              <a:off x="3233275" y="56907"/>
              <a:ext cx="76327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1" name="文本框 79">
              <a:extLst>
                <a:ext uri="{FF2B5EF4-FFF2-40B4-BE49-F238E27FC236}">
                  <a16:creationId xmlns:a16="http://schemas.microsoft.com/office/drawing/2014/main" id="{703E0A37-FB3D-4BC4-A2EA-B35B9685EA44}"/>
                </a:ext>
              </a:extLst>
            </p:cNvPr>
            <p:cNvSpPr txBox="1"/>
            <p:nvPr/>
          </p:nvSpPr>
          <p:spPr>
            <a:xfrm>
              <a:off x="3685199" y="660646"/>
              <a:ext cx="998169"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TaskScheduler</a:t>
              </a:r>
              <a:endParaRPr lang="zh-CN" sz="1050" kern="100">
                <a:effectLst/>
                <a:ea typeface="等线" panose="02010600030101010101" pitchFamily="2" charset="-122"/>
                <a:cs typeface="Times New Roman" panose="02020603050405020304" pitchFamily="18" charset="0"/>
              </a:endParaRPr>
            </a:p>
          </p:txBody>
        </p:sp>
        <p:sp>
          <p:nvSpPr>
            <p:cNvPr id="12" name="文本框 79">
              <a:extLst>
                <a:ext uri="{FF2B5EF4-FFF2-40B4-BE49-F238E27FC236}">
                  <a16:creationId xmlns:a16="http://schemas.microsoft.com/office/drawing/2014/main" id="{1802061B-F196-4838-BA26-EBD70792E81C}"/>
                </a:ext>
              </a:extLst>
            </p:cNvPr>
            <p:cNvSpPr txBox="1"/>
            <p:nvPr/>
          </p:nvSpPr>
          <p:spPr>
            <a:xfrm>
              <a:off x="27600" y="2383938"/>
              <a:ext cx="646401"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13" name="文本框 79">
              <a:extLst>
                <a:ext uri="{FF2B5EF4-FFF2-40B4-BE49-F238E27FC236}">
                  <a16:creationId xmlns:a16="http://schemas.microsoft.com/office/drawing/2014/main" id="{BFC76136-E4CA-4A50-878E-B67891E3F780}"/>
                </a:ext>
              </a:extLst>
            </p:cNvPr>
            <p:cNvSpPr txBox="1"/>
            <p:nvPr/>
          </p:nvSpPr>
          <p:spPr>
            <a:xfrm>
              <a:off x="1065092" y="2388482"/>
              <a:ext cx="646477"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4166E29C-A475-414F-AFED-AC9E663F96BC}"/>
                </a:ext>
              </a:extLst>
            </p:cNvPr>
            <p:cNvSpPr txBox="1"/>
            <p:nvPr/>
          </p:nvSpPr>
          <p:spPr>
            <a:xfrm>
              <a:off x="484796" y="2805970"/>
              <a:ext cx="78105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Reduce Task</a:t>
              </a:r>
              <a:endParaRPr lang="zh-CN" sz="1050" kern="10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1169E403-4D9A-495E-B7C2-EC3BDF6748A0}"/>
                </a:ext>
              </a:extLst>
            </p:cNvPr>
            <p:cNvCxnSpPr/>
            <p:nvPr/>
          </p:nvCxnSpPr>
          <p:spPr>
            <a:xfrm flipH="1">
              <a:off x="350801" y="2235863"/>
              <a:ext cx="522561" cy="14807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1E85AA2-A8C1-4F4C-948E-88DA14B1C3C3}"/>
                </a:ext>
              </a:extLst>
            </p:cNvPr>
            <p:cNvCxnSpPr/>
            <p:nvPr/>
          </p:nvCxnSpPr>
          <p:spPr>
            <a:xfrm>
              <a:off x="873362" y="2235863"/>
              <a:ext cx="514969" cy="152619"/>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7E1C95F-1F8C-411A-98F4-F5138A1B7445}"/>
                </a:ext>
              </a:extLst>
            </p:cNvPr>
            <p:cNvCxnSpPr/>
            <p:nvPr/>
          </p:nvCxnSpPr>
          <p:spPr>
            <a:xfrm>
              <a:off x="873362" y="2235863"/>
              <a:ext cx="1959" cy="570107"/>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 name="矩形: 圆角 17">
              <a:extLst>
                <a:ext uri="{FF2B5EF4-FFF2-40B4-BE49-F238E27FC236}">
                  <a16:creationId xmlns:a16="http://schemas.microsoft.com/office/drawing/2014/main" id="{D7CFA90A-194A-4648-B8F8-BA70E659A94C}"/>
                </a:ext>
              </a:extLst>
            </p:cNvPr>
            <p:cNvSpPr/>
            <p:nvPr/>
          </p:nvSpPr>
          <p:spPr>
            <a:xfrm>
              <a:off x="1762612" y="1833391"/>
              <a:ext cx="1746250" cy="129667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latin typeface="Calibri" panose="020F0502020204030204" pitchFamily="34"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3BFFE1AB-71F9-4EC5-96BE-05E30CF5718F}"/>
                </a:ext>
              </a:extLst>
            </p:cNvPr>
            <p:cNvSpPr/>
            <p:nvPr/>
          </p:nvSpPr>
          <p:spPr>
            <a:xfrm>
              <a:off x="2142977" y="1894351"/>
              <a:ext cx="984250"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TaskTracker</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44DC5348-AAB9-4A1B-A419-DEEEB4F879C6}"/>
                </a:ext>
              </a:extLst>
            </p:cNvPr>
            <p:cNvSpPr txBox="1"/>
            <p:nvPr/>
          </p:nvSpPr>
          <p:spPr>
            <a:xfrm>
              <a:off x="1789917" y="2384571"/>
              <a:ext cx="645795"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dirty="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dirty="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506D3160-0F08-41EA-9874-5BBEB7A9401F}"/>
                </a:ext>
              </a:extLst>
            </p:cNvPr>
            <p:cNvSpPr txBox="1"/>
            <p:nvPr/>
          </p:nvSpPr>
          <p:spPr>
            <a:xfrm>
              <a:off x="2827507" y="2389016"/>
              <a:ext cx="64643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267E6CBE-4A84-4DBC-ABE0-6BC978E243B6}"/>
                </a:ext>
              </a:extLst>
            </p:cNvPr>
            <p:cNvSpPr txBox="1"/>
            <p:nvPr/>
          </p:nvSpPr>
          <p:spPr>
            <a:xfrm>
              <a:off x="2247117" y="2806846"/>
              <a:ext cx="78105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Reduce Task</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3609B04-60CB-4760-A101-4A01589BD6F8}"/>
                </a:ext>
              </a:extLst>
            </p:cNvPr>
            <p:cNvCxnSpPr/>
            <p:nvPr/>
          </p:nvCxnSpPr>
          <p:spPr>
            <a:xfrm flipH="1">
              <a:off x="2113132" y="2236616"/>
              <a:ext cx="521970" cy="14795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72777798-926B-48F8-AEBA-535C5C99FA06}"/>
                </a:ext>
              </a:extLst>
            </p:cNvPr>
            <p:cNvCxnSpPr/>
            <p:nvPr/>
          </p:nvCxnSpPr>
          <p:spPr>
            <a:xfrm>
              <a:off x="2635737" y="2236616"/>
              <a:ext cx="514350" cy="15240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1AFD5FE7-1352-4547-9AB2-BEC240CE9DB8}"/>
                </a:ext>
              </a:extLst>
            </p:cNvPr>
            <p:cNvCxnSpPr/>
            <p:nvPr/>
          </p:nvCxnSpPr>
          <p:spPr>
            <a:xfrm>
              <a:off x="2635737" y="2236616"/>
              <a:ext cx="1905" cy="56959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6" name="矩形: 圆角 25">
              <a:extLst>
                <a:ext uri="{FF2B5EF4-FFF2-40B4-BE49-F238E27FC236}">
                  <a16:creationId xmlns:a16="http://schemas.microsoft.com/office/drawing/2014/main" id="{812A7504-0661-4A62-AFBC-4C96E8E1B3BB}"/>
                </a:ext>
              </a:extLst>
            </p:cNvPr>
            <p:cNvSpPr/>
            <p:nvPr/>
          </p:nvSpPr>
          <p:spPr>
            <a:xfrm>
              <a:off x="3528060" y="1832902"/>
              <a:ext cx="1746250" cy="129667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latin typeface="Calibri" panose="020F0502020204030204" pitchFamily="34"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408D328A-2055-4C5B-B9F4-8364E11B94E3}"/>
                </a:ext>
              </a:extLst>
            </p:cNvPr>
            <p:cNvSpPr/>
            <p:nvPr/>
          </p:nvSpPr>
          <p:spPr>
            <a:xfrm>
              <a:off x="3908425" y="1893862"/>
              <a:ext cx="984250"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TaskTracker</a:t>
              </a:r>
              <a:endParaRPr lang="zh-CN" sz="1050" kern="100">
                <a:effectLst/>
                <a:ea typeface="等线" panose="02010600030101010101" pitchFamily="2" charset="-122"/>
                <a:cs typeface="Times New Roman" panose="02020603050405020304" pitchFamily="18" charset="0"/>
              </a:endParaRPr>
            </a:p>
          </p:txBody>
        </p:sp>
        <p:sp>
          <p:nvSpPr>
            <p:cNvPr id="28" name="文本框 79">
              <a:extLst>
                <a:ext uri="{FF2B5EF4-FFF2-40B4-BE49-F238E27FC236}">
                  <a16:creationId xmlns:a16="http://schemas.microsoft.com/office/drawing/2014/main" id="{DEC617D1-501E-4775-8C67-11F710E96D86}"/>
                </a:ext>
              </a:extLst>
            </p:cNvPr>
            <p:cNvSpPr txBox="1"/>
            <p:nvPr/>
          </p:nvSpPr>
          <p:spPr>
            <a:xfrm>
              <a:off x="3555365" y="2384082"/>
              <a:ext cx="645795"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FA80D99B-DD0D-4C6F-BD71-9BAA2FC072D9}"/>
                </a:ext>
              </a:extLst>
            </p:cNvPr>
            <p:cNvSpPr txBox="1"/>
            <p:nvPr/>
          </p:nvSpPr>
          <p:spPr>
            <a:xfrm>
              <a:off x="4592955" y="2388527"/>
              <a:ext cx="64643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0977273C-D5B1-4789-A974-8254F1630AB0}"/>
                </a:ext>
              </a:extLst>
            </p:cNvPr>
            <p:cNvSpPr txBox="1"/>
            <p:nvPr/>
          </p:nvSpPr>
          <p:spPr>
            <a:xfrm>
              <a:off x="4012565" y="2806357"/>
              <a:ext cx="78105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Calibri" panose="020F0502020204030204" pitchFamily="34" charset="0"/>
                  <a:ea typeface="等线" panose="02010600030101010101" pitchFamily="2" charset="-122"/>
                  <a:cs typeface="Times New Roman" panose="02020603050405020304" pitchFamily="18" charset="0"/>
                </a:rPr>
                <a:t>Reduce Task</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CC557E49-61F7-4113-AF87-3DF7B0B90F96}"/>
                </a:ext>
              </a:extLst>
            </p:cNvPr>
            <p:cNvCxnSpPr/>
            <p:nvPr/>
          </p:nvCxnSpPr>
          <p:spPr>
            <a:xfrm flipH="1">
              <a:off x="3878580" y="2236127"/>
              <a:ext cx="521970" cy="14795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49AEDBD4-64A1-4C04-8BD5-ECA631F6F4A9}"/>
                </a:ext>
              </a:extLst>
            </p:cNvPr>
            <p:cNvCxnSpPr/>
            <p:nvPr/>
          </p:nvCxnSpPr>
          <p:spPr>
            <a:xfrm>
              <a:off x="4401185" y="2236127"/>
              <a:ext cx="514350" cy="15240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77BEAF9-BFCB-4077-A99A-27BDAA2B2E14}"/>
                </a:ext>
              </a:extLst>
            </p:cNvPr>
            <p:cNvCxnSpPr/>
            <p:nvPr/>
          </p:nvCxnSpPr>
          <p:spPr>
            <a:xfrm>
              <a:off x="4401185" y="2236127"/>
              <a:ext cx="1905" cy="56959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18F2505D-F44F-4C4A-8BE7-F31F62BBF5FA}"/>
                </a:ext>
              </a:extLst>
            </p:cNvPr>
            <p:cNvCxnSpPr/>
            <p:nvPr/>
          </p:nvCxnSpPr>
          <p:spPr>
            <a:xfrm rot="10800000">
              <a:off x="3227413" y="791894"/>
              <a:ext cx="457786" cy="83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2276F908-117A-4A2E-B6CF-6BB2B1891F86}"/>
                </a:ext>
              </a:extLst>
            </p:cNvPr>
            <p:cNvCxnSpPr/>
            <p:nvPr/>
          </p:nvCxnSpPr>
          <p:spPr>
            <a:xfrm flipH="1">
              <a:off x="873369" y="996462"/>
              <a:ext cx="1773484" cy="83644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0E7C49D2-B553-4D7F-97EE-9FE547F4BD87}"/>
                </a:ext>
              </a:extLst>
            </p:cNvPr>
            <p:cNvCxnSpPr/>
            <p:nvPr/>
          </p:nvCxnSpPr>
          <p:spPr>
            <a:xfrm flipH="1">
              <a:off x="2635737" y="996462"/>
              <a:ext cx="11116" cy="836929"/>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662ABC07-AFE6-4C2E-B5EE-D89E23E024ED}"/>
                </a:ext>
              </a:extLst>
            </p:cNvPr>
            <p:cNvCxnSpPr/>
            <p:nvPr/>
          </p:nvCxnSpPr>
          <p:spPr>
            <a:xfrm>
              <a:off x="2646853" y="996462"/>
              <a:ext cx="1754332" cy="83644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6A78451B-CAFF-4D7A-8C24-72DEF015B01A}"/>
                </a:ext>
              </a:extLst>
            </p:cNvPr>
            <p:cNvCxnSpPr/>
            <p:nvPr/>
          </p:nvCxnSpPr>
          <p:spPr>
            <a:xfrm rot="16200000" flipH="1">
              <a:off x="2019173" y="-40355"/>
              <a:ext cx="266259" cy="98910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5C1CC591-4162-46C4-B83B-6A6AC608088D}"/>
                </a:ext>
              </a:extLst>
            </p:cNvPr>
            <p:cNvCxnSpPr/>
            <p:nvPr/>
          </p:nvCxnSpPr>
          <p:spPr>
            <a:xfrm rot="5400000">
              <a:off x="2997771" y="-29907"/>
              <a:ext cx="266223" cy="96805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40" name="图形 40" descr="搏动的心">
              <a:extLst>
                <a:ext uri="{FF2B5EF4-FFF2-40B4-BE49-F238E27FC236}">
                  <a16:creationId xmlns:a16="http://schemas.microsoft.com/office/drawing/2014/main" id="{2EF55636-DE21-45BB-9CCA-9401C37ACF27}"/>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4000" y="1284900"/>
              <a:ext cx="273050" cy="273050"/>
            </a:xfrm>
            <a:prstGeom prst="rect">
              <a:avLst/>
            </a:prstGeom>
          </p:spPr>
        </p:pic>
        <p:pic>
          <p:nvPicPr>
            <p:cNvPr id="41" name="图形 40" descr="搏动的心">
              <a:extLst>
                <a:ext uri="{FF2B5EF4-FFF2-40B4-BE49-F238E27FC236}">
                  <a16:creationId xmlns:a16="http://schemas.microsoft.com/office/drawing/2014/main" id="{0383BCE3-AC41-4DB1-92BB-A6DC8A5A0BF8}"/>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0450" y="1272200"/>
              <a:ext cx="273050" cy="273050"/>
            </a:xfrm>
            <a:prstGeom prst="rect">
              <a:avLst/>
            </a:prstGeom>
          </p:spPr>
        </p:pic>
        <p:pic>
          <p:nvPicPr>
            <p:cNvPr id="42" name="图形 40" descr="搏动的心">
              <a:extLst>
                <a:ext uri="{FF2B5EF4-FFF2-40B4-BE49-F238E27FC236}">
                  <a16:creationId xmlns:a16="http://schemas.microsoft.com/office/drawing/2014/main" id="{B4E4F165-5AB9-4137-BBA8-3BD1AFDDBBC7}"/>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3108" y="1253150"/>
              <a:ext cx="273050" cy="273050"/>
            </a:xfrm>
            <a:prstGeom prst="rect">
              <a:avLst/>
            </a:prstGeom>
          </p:spPr>
        </p:pic>
      </p:grpSp>
      <p:sp>
        <p:nvSpPr>
          <p:cNvPr id="43" name="矩形 42">
            <a:extLst>
              <a:ext uri="{FF2B5EF4-FFF2-40B4-BE49-F238E27FC236}">
                <a16:creationId xmlns:a16="http://schemas.microsoft.com/office/drawing/2014/main" id="{2C9CDF7C-5CF8-4F0E-8B6A-7438DB4DB648}"/>
              </a:ext>
            </a:extLst>
          </p:cNvPr>
          <p:cNvSpPr/>
          <p:nvPr/>
        </p:nvSpPr>
        <p:spPr>
          <a:xfrm>
            <a:off x="5589884" y="4433178"/>
            <a:ext cx="2648482" cy="369332"/>
          </a:xfrm>
          <a:prstGeom prst="rect">
            <a:avLst/>
          </a:prstGeom>
        </p:spPr>
        <p:txBody>
          <a:bodyPr wrap="none">
            <a:spAutoFit/>
          </a:bodyPr>
          <a:lstStyle/>
          <a:p>
            <a:r>
              <a:rPr lang="en-US" altLang="zh-CN" dirty="0">
                <a:latin typeface="Calibri" panose="020F0502020204030204" pitchFamily="34" charset="0"/>
                <a:ea typeface="宋体" panose="02010600030101010101" pitchFamily="2" charset="-122"/>
                <a:cs typeface="Calibri" panose="020F0502020204030204" pitchFamily="34" charset="0"/>
              </a:rPr>
              <a:t>MapReduce 1.0</a:t>
            </a:r>
            <a:r>
              <a:rPr lang="zh-CN" altLang="zh-CN" dirty="0">
                <a:latin typeface="Calibri" panose="020F0502020204030204" pitchFamily="34" charset="0"/>
                <a:ea typeface="宋体" panose="02010600030101010101" pitchFamily="2" charset="-122"/>
                <a:cs typeface="Calibri" panose="020F0502020204030204" pitchFamily="34" charset="0"/>
              </a:rPr>
              <a:t>体系架构</a:t>
            </a:r>
            <a:endParaRPr lang="zh-CN" altLang="en-US"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8476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5D28F-591D-4600-8C49-B76A0F765E69}"/>
              </a:ext>
            </a:extLst>
          </p:cNvPr>
          <p:cNvSpPr>
            <a:spLocks noGrp="1"/>
          </p:cNvSpPr>
          <p:nvPr>
            <p:ph type="title"/>
          </p:nvPr>
        </p:nvSpPr>
        <p:spPr>
          <a:xfrm>
            <a:off x="457200" y="205978"/>
            <a:ext cx="8229600" cy="857250"/>
          </a:xfrm>
        </p:spPr>
        <p:txBody>
          <a:bodyPr>
            <a:normAutofit/>
          </a:bodyPr>
          <a:lstStyle/>
          <a:p>
            <a:r>
              <a:rPr lang="en-US" altLang="zh-CN" dirty="0"/>
              <a:t>3.2 MapReduce</a:t>
            </a:r>
            <a:r>
              <a:rPr lang="zh-CN" altLang="en-US" dirty="0"/>
              <a:t>体系架构</a:t>
            </a:r>
          </a:p>
        </p:txBody>
      </p:sp>
      <p:sp>
        <p:nvSpPr>
          <p:cNvPr id="3" name="内容占位符 2">
            <a:extLst>
              <a:ext uri="{FF2B5EF4-FFF2-40B4-BE49-F238E27FC236}">
                <a16:creationId xmlns:a16="http://schemas.microsoft.com/office/drawing/2014/main" id="{33D19185-BB7B-4FF4-9F03-10781D742F25}"/>
              </a:ext>
            </a:extLst>
          </p:cNvPr>
          <p:cNvSpPr>
            <a:spLocks noGrp="1"/>
          </p:cNvSpPr>
          <p:nvPr>
            <p:ph idx="1"/>
          </p:nvPr>
        </p:nvSpPr>
        <p:spPr>
          <a:xfrm>
            <a:off x="457199" y="1200151"/>
            <a:ext cx="8229599" cy="3394472"/>
          </a:xfrm>
        </p:spPr>
        <p:txBody>
          <a:bodyPr>
            <a:normAutofit/>
          </a:bodyPr>
          <a:lstStyle/>
          <a:p>
            <a:r>
              <a:rPr lang="en-US" altLang="zh-CN" dirty="0"/>
              <a:t>MapReduce 1.0</a:t>
            </a:r>
            <a:r>
              <a:rPr lang="zh-CN" altLang="zh-CN" dirty="0"/>
              <a:t>架构过于简单，例如</a:t>
            </a:r>
            <a:r>
              <a:rPr lang="en-US" altLang="zh-CN" dirty="0"/>
              <a:t>Master</a:t>
            </a:r>
            <a:r>
              <a:rPr lang="zh-CN" altLang="zh-CN" dirty="0"/>
              <a:t>的任务过于集中，并且存在单点故障等问题。因此，</a:t>
            </a:r>
            <a:r>
              <a:rPr lang="en-US" altLang="zh-CN" dirty="0"/>
              <a:t>MapReduce</a:t>
            </a:r>
            <a:r>
              <a:rPr lang="zh-CN" altLang="zh-CN" dirty="0"/>
              <a:t>进行了一次重要的升级，舍弃</a:t>
            </a:r>
            <a:r>
              <a:rPr lang="en-US" altLang="zh-CN" dirty="0" err="1"/>
              <a:t>JobTracker</a:t>
            </a:r>
            <a:r>
              <a:rPr lang="zh-CN" altLang="zh-CN" dirty="0"/>
              <a:t>和</a:t>
            </a:r>
            <a:r>
              <a:rPr lang="en-US" altLang="zh-CN" dirty="0" err="1"/>
              <a:t>TaskTracker</a:t>
            </a:r>
            <a:r>
              <a:rPr lang="zh-CN" altLang="zh-CN" dirty="0"/>
              <a:t>，而改用了</a:t>
            </a:r>
            <a:r>
              <a:rPr lang="en-US" altLang="zh-CN" dirty="0" err="1"/>
              <a:t>ResourceManager</a:t>
            </a:r>
            <a:r>
              <a:rPr lang="zh-CN" altLang="zh-CN" dirty="0"/>
              <a:t>进程负责处理资源，并且使用</a:t>
            </a:r>
            <a:r>
              <a:rPr lang="en-US" altLang="zh-CN" dirty="0" err="1"/>
              <a:t>ApplicationMaster</a:t>
            </a:r>
            <a:r>
              <a:rPr lang="zh-CN" altLang="zh-CN" dirty="0"/>
              <a:t>进程管理各个具体的应用，用</a:t>
            </a:r>
            <a:r>
              <a:rPr lang="en-US" altLang="zh-CN" dirty="0" err="1"/>
              <a:t>NodeManager</a:t>
            </a:r>
            <a:r>
              <a:rPr lang="zh-CN" altLang="zh-CN" dirty="0"/>
              <a:t>进程对各个节点的工作情况进行监听。升级后的</a:t>
            </a:r>
            <a:r>
              <a:rPr lang="en-US" altLang="zh-CN" dirty="0"/>
              <a:t>MapReduce</a:t>
            </a:r>
            <a:r>
              <a:rPr lang="zh-CN" altLang="zh-CN" dirty="0"/>
              <a:t>称为</a:t>
            </a:r>
            <a:r>
              <a:rPr lang="en-US" altLang="zh-CN" dirty="0"/>
              <a:t>MapReduce 2.0</a:t>
            </a:r>
            <a:r>
              <a:rPr lang="zh-CN" altLang="en-US" dirty="0"/>
              <a:t>。</a:t>
            </a:r>
          </a:p>
        </p:txBody>
      </p:sp>
    </p:spTree>
    <p:extLst>
      <p:ext uri="{BB962C8B-B14F-4D97-AF65-F5344CB8AC3E}">
        <p14:creationId xmlns:p14="http://schemas.microsoft.com/office/powerpoint/2010/main" val="20465278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18103</TotalTime>
  <Words>3181</Words>
  <Application>Microsoft Office PowerPoint</Application>
  <PresentationFormat>全屏显示(16:9)</PresentationFormat>
  <Paragraphs>355</Paragraphs>
  <Slides>38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微软雅黑</vt:lpstr>
      <vt:lpstr>Arial</vt:lpstr>
      <vt:lpstr>Calibri</vt:lpstr>
      <vt:lpstr>Times New Roman</vt:lpstr>
      <vt:lpstr>Office 主题​​</vt:lpstr>
      <vt:lpstr>Hadoop大数据原理与应用实验教程  实验项目3准备：分布式计算框架MapReduce</vt:lpstr>
      <vt:lpstr>实验3知识地图</vt:lpstr>
      <vt:lpstr>实验3  MapReduce编程</vt:lpstr>
      <vt:lpstr>实验3准备：分布式计算框架MapReduce</vt:lpstr>
      <vt:lpstr>3.1 MapReduce编程思想</vt:lpstr>
      <vt:lpstr>3.1 MapReduce编程思想</vt:lpstr>
      <vt:lpstr>3.1 MapReduce编程思想</vt:lpstr>
      <vt:lpstr>3.2 MapReduce体系架构</vt:lpstr>
      <vt:lpstr>3.2 MapReduce体系架构</vt:lpstr>
      <vt:lpstr>3.2 MapReduce体系架构</vt:lpstr>
      <vt:lpstr>3.3 MapReduce作业执行流程</vt:lpstr>
      <vt:lpstr>3.3 MapReduce作业执行流程</vt:lpstr>
      <vt:lpstr>一个WordCount执行过程的实例</vt:lpstr>
      <vt:lpstr>3.4  MapReduce数据类型与格式</vt:lpstr>
      <vt:lpstr>MapReduce中常见数据类型</vt:lpstr>
      <vt:lpstr>3.4  MapReduce数据类型与格式</vt:lpstr>
      <vt:lpstr>3.5 MapReduce接口</vt:lpstr>
      <vt:lpstr>1. MapReduce Web UI</vt:lpstr>
      <vt:lpstr>1. MapReduce Web UI</vt:lpstr>
      <vt:lpstr>2. MapReduce Shell</vt:lpstr>
      <vt:lpstr>“mapred”帮助</vt:lpstr>
      <vt:lpstr>2. MapReduce Shell</vt:lpstr>
      <vt:lpstr>1）用户命令</vt:lpstr>
      <vt:lpstr>2）管理员命令</vt:lpstr>
      <vt:lpstr>3. MapReduce Java API</vt:lpstr>
      <vt:lpstr>3. MapReduce Java API</vt:lpstr>
      <vt:lpstr>3. MapReduce Java API</vt:lpstr>
      <vt:lpstr>MapReduce Java API常用类</vt:lpstr>
      <vt:lpstr>MapReduce Java API</vt:lpstr>
      <vt:lpstr>3.6  其它主流分布式计算框架</vt:lpstr>
      <vt:lpstr>1. Spark Streaming</vt:lpstr>
      <vt:lpstr>Spark生态系统</vt:lpstr>
      <vt:lpstr>1. Spark Streaming</vt:lpstr>
      <vt:lpstr>2. Storm</vt:lpstr>
      <vt:lpstr>3. Flink</vt:lpstr>
      <vt:lpstr>【课后作业】</vt:lpstr>
      <vt:lpstr>【参考文献】</vt:lpstr>
      <vt:lpstr>PowerPoint 演示文稿</vt:lpstr>
    </vt:vector>
  </TitlesOfParts>
  <Company>西京学院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课件-实验3准备：分布式计算框架MapReduce(2020春)</dc:title>
  <dc:creator>西京学院-徐鲁辉</dc:creator>
  <cp:lastModifiedBy>xu luhui</cp:lastModifiedBy>
  <cp:revision>1198</cp:revision>
  <dcterms:created xsi:type="dcterms:W3CDTF">2018-08-29T06:33:15Z</dcterms:created>
  <dcterms:modified xsi:type="dcterms:W3CDTF">2020-04-06T06:29:53Z</dcterms:modified>
</cp:coreProperties>
</file>