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1593" r:id="rId2"/>
    <p:sldId id="1544" r:id="rId3"/>
    <p:sldId id="1545" r:id="rId4"/>
    <p:sldId id="392" r:id="rId5"/>
    <p:sldId id="1570" r:id="rId6"/>
    <p:sldId id="294" r:id="rId7"/>
    <p:sldId id="303" r:id="rId8"/>
    <p:sldId id="302" r:id="rId9"/>
    <p:sldId id="1595" r:id="rId10"/>
    <p:sldId id="1571" r:id="rId11"/>
    <p:sldId id="1596" r:id="rId12"/>
    <p:sldId id="308" r:id="rId13"/>
    <p:sldId id="468" r:id="rId14"/>
    <p:sldId id="469" r:id="rId15"/>
    <p:sldId id="470" r:id="rId16"/>
    <p:sldId id="471" r:id="rId17"/>
    <p:sldId id="472" r:id="rId18"/>
    <p:sldId id="473" r:id="rId19"/>
    <p:sldId id="474" r:id="rId20"/>
    <p:sldId id="475" r:id="rId21"/>
    <p:sldId id="476" r:id="rId22"/>
    <p:sldId id="477" r:id="rId23"/>
    <p:sldId id="478" r:id="rId24"/>
    <p:sldId id="297" r:id="rId25"/>
    <p:sldId id="479" r:id="rId26"/>
    <p:sldId id="480" r:id="rId27"/>
    <p:sldId id="482" r:id="rId28"/>
    <p:sldId id="483" r:id="rId29"/>
    <p:sldId id="481" r:id="rId30"/>
    <p:sldId id="484" r:id="rId31"/>
    <p:sldId id="485" r:id="rId32"/>
    <p:sldId id="486" r:id="rId33"/>
    <p:sldId id="487" r:id="rId34"/>
    <p:sldId id="488" r:id="rId35"/>
    <p:sldId id="1573" r:id="rId36"/>
    <p:sldId id="364" r:id="rId37"/>
    <p:sldId id="365" r:id="rId38"/>
    <p:sldId id="1586" r:id="rId39"/>
    <p:sldId id="1597" r:id="rId40"/>
    <p:sldId id="1588" r:id="rId41"/>
    <p:sldId id="1590" r:id="rId42"/>
    <p:sldId id="1598" r:id="rId43"/>
    <p:sldId id="1599" r:id="rId44"/>
    <p:sldId id="1591" r:id="rId45"/>
    <p:sldId id="1592" r:id="rId46"/>
    <p:sldId id="1574" r:id="rId47"/>
    <p:sldId id="512" r:id="rId48"/>
    <p:sldId id="513" r:id="rId49"/>
    <p:sldId id="514" r:id="rId50"/>
    <p:sldId id="515" r:id="rId51"/>
    <p:sldId id="516" r:id="rId52"/>
    <p:sldId id="517" r:id="rId53"/>
    <p:sldId id="518" r:id="rId54"/>
    <p:sldId id="519" r:id="rId55"/>
    <p:sldId id="520" r:id="rId56"/>
    <p:sldId id="521" r:id="rId57"/>
    <p:sldId id="522" r:id="rId58"/>
    <p:sldId id="523" r:id="rId59"/>
    <p:sldId id="524" r:id="rId60"/>
    <p:sldId id="525" r:id="rId61"/>
    <p:sldId id="533" r:id="rId62"/>
    <p:sldId id="534" r:id="rId63"/>
    <p:sldId id="535" r:id="rId64"/>
    <p:sldId id="536" r:id="rId65"/>
    <p:sldId id="537" r:id="rId66"/>
    <p:sldId id="538" r:id="rId67"/>
    <p:sldId id="539" r:id="rId68"/>
    <p:sldId id="540" r:id="rId69"/>
    <p:sldId id="541" r:id="rId70"/>
    <p:sldId id="542" r:id="rId71"/>
    <p:sldId id="1525" r:id="rId72"/>
    <p:sldId id="1547" r:id="rId73"/>
    <p:sldId id="1594" r:id="rId7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109" d="100"/>
          <a:sy n="109" d="100"/>
        </p:scale>
        <p:origin x="662" y="62"/>
      </p:cViewPr>
      <p:guideLst>
        <p:guide orient="horz" pos="1620"/>
        <p:guide pos="2835"/>
      </p:guideLst>
    </p:cSldViewPr>
  </p:slideViewPr>
  <p:notesTextViewPr>
    <p:cViewPr>
      <p:scale>
        <a:sx n="1" d="1"/>
        <a:sy n="1" d="1"/>
      </p:scale>
      <p:origin x="0" y="0"/>
    </p:cViewPr>
  </p:notesTextViewPr>
  <p:notesViewPr>
    <p:cSldViewPr>
      <p:cViewPr varScale="1">
        <p:scale>
          <a:sx n="62" d="100"/>
          <a:sy n="62" d="100"/>
        </p:scale>
        <p:origin x="315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BD7FA-C02E-4214-95C3-D0147A96700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D75778A8-F8D2-4AF6-BA10-A163858BDA29}">
      <dgm:prSet/>
      <dgm:spPr/>
      <dgm:t>
        <a:bodyPr/>
        <a:lstStyle/>
        <a:p>
          <a:r>
            <a:rPr lang="zh-CN">
              <a:latin typeface="微软雅黑" panose="020B0503020204020204" pitchFamily="34" charset="-122"/>
              <a:ea typeface="微软雅黑" panose="020B0503020204020204" pitchFamily="34" charset="-122"/>
            </a:rPr>
            <a:t>一、实验目的</a:t>
          </a:r>
        </a:p>
      </dgm:t>
    </dgm:pt>
    <dgm:pt modelId="{4B425B87-CD9C-4EB7-B54B-28259B6BD826}" type="parTrans" cxnId="{33F150A1-315D-4D6D-AF44-A9F7E47DD7A9}">
      <dgm:prSet/>
      <dgm:spPr/>
      <dgm:t>
        <a:bodyPr/>
        <a:lstStyle/>
        <a:p>
          <a:endParaRPr lang="zh-CN" altLang="en-US">
            <a:latin typeface="微软雅黑" panose="020B0503020204020204" pitchFamily="34" charset="-122"/>
            <a:ea typeface="微软雅黑" panose="020B0503020204020204" pitchFamily="34" charset="-122"/>
          </a:endParaRPr>
        </a:p>
      </dgm:t>
    </dgm:pt>
    <dgm:pt modelId="{E5829FFF-6C2E-4782-BCC4-59ABB740D414}" type="sibTrans" cxnId="{33F150A1-315D-4D6D-AF44-A9F7E47DD7A9}">
      <dgm:prSet/>
      <dgm:spPr/>
      <dgm:t>
        <a:bodyPr/>
        <a:lstStyle/>
        <a:p>
          <a:endParaRPr lang="zh-CN" altLang="en-US">
            <a:latin typeface="微软雅黑" panose="020B0503020204020204" pitchFamily="34" charset="-122"/>
            <a:ea typeface="微软雅黑" panose="020B0503020204020204" pitchFamily="34" charset="-122"/>
          </a:endParaRPr>
        </a:p>
      </dgm:t>
    </dgm:pt>
    <dgm:pt modelId="{DD14A837-3DDB-4808-B5F4-CF3CDFFC532E}">
      <dgm:prSet/>
      <dgm:spPr/>
      <dgm:t>
        <a:bodyPr/>
        <a:lstStyle/>
        <a:p>
          <a:r>
            <a:rPr lang="en-US">
              <a:latin typeface="微软雅黑" panose="020B0503020204020204" pitchFamily="34" charset="-122"/>
              <a:ea typeface="微软雅黑" panose="020B0503020204020204" pitchFamily="34" charset="-122"/>
            </a:rPr>
            <a:t>1. </a:t>
          </a:r>
          <a:r>
            <a:rPr lang="zh-CN">
              <a:latin typeface="微软雅黑" panose="020B0503020204020204" pitchFamily="34" charset="-122"/>
              <a:ea typeface="微软雅黑" panose="020B0503020204020204" pitchFamily="34" charset="-122"/>
            </a:rPr>
            <a:t>理解</a:t>
          </a:r>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数据模型。</a:t>
          </a:r>
        </a:p>
      </dgm:t>
    </dgm:pt>
    <dgm:pt modelId="{E5C517AA-AB30-432C-A551-0695D0F56855}" type="parTrans" cxnId="{2083319F-25A0-4A53-93FA-0D1DA2252AA7}">
      <dgm:prSet/>
      <dgm:spPr/>
      <dgm:t>
        <a:bodyPr/>
        <a:lstStyle/>
        <a:p>
          <a:endParaRPr lang="zh-CN" altLang="en-US">
            <a:latin typeface="微软雅黑" panose="020B0503020204020204" pitchFamily="34" charset="-122"/>
            <a:ea typeface="微软雅黑" panose="020B0503020204020204" pitchFamily="34" charset="-122"/>
          </a:endParaRPr>
        </a:p>
      </dgm:t>
    </dgm:pt>
    <dgm:pt modelId="{EDB6CADD-BE75-413B-9A53-9FF86811679B}" type="sibTrans" cxnId="{2083319F-25A0-4A53-93FA-0D1DA2252AA7}">
      <dgm:prSet/>
      <dgm:spPr/>
      <dgm:t>
        <a:bodyPr/>
        <a:lstStyle/>
        <a:p>
          <a:endParaRPr lang="zh-CN" altLang="en-US">
            <a:latin typeface="微软雅黑" panose="020B0503020204020204" pitchFamily="34" charset="-122"/>
            <a:ea typeface="微软雅黑" panose="020B0503020204020204" pitchFamily="34" charset="-122"/>
          </a:endParaRPr>
        </a:p>
      </dgm:t>
    </dgm:pt>
    <dgm:pt modelId="{19707302-3454-489D-B14F-8434330E1A9D}">
      <dgm:prSet/>
      <dgm:spPr/>
      <dgm:t>
        <a:bodyPr/>
        <a:lstStyle/>
        <a:p>
          <a:r>
            <a:rPr lang="en-US">
              <a:latin typeface="微软雅黑" panose="020B0503020204020204" pitchFamily="34" charset="-122"/>
              <a:ea typeface="微软雅黑" panose="020B0503020204020204" pitchFamily="34" charset="-122"/>
            </a:rPr>
            <a:t>2. </a:t>
          </a:r>
          <a:r>
            <a:rPr lang="zh-CN">
              <a:latin typeface="微软雅黑" panose="020B0503020204020204" pitchFamily="34" charset="-122"/>
              <a:ea typeface="微软雅黑" panose="020B0503020204020204" pitchFamily="34" charset="-122"/>
            </a:rPr>
            <a:t>理解</a:t>
          </a:r>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体系架构。</a:t>
          </a:r>
        </a:p>
      </dgm:t>
    </dgm:pt>
    <dgm:pt modelId="{7E7634C7-58DD-4F97-8EF7-DE7D5FBA27BF}" type="parTrans" cxnId="{DF5D0B46-D044-4569-A90A-4CE119E7758C}">
      <dgm:prSet/>
      <dgm:spPr/>
      <dgm:t>
        <a:bodyPr/>
        <a:lstStyle/>
        <a:p>
          <a:endParaRPr lang="zh-CN" altLang="en-US">
            <a:latin typeface="微软雅黑" panose="020B0503020204020204" pitchFamily="34" charset="-122"/>
            <a:ea typeface="微软雅黑" panose="020B0503020204020204" pitchFamily="34" charset="-122"/>
          </a:endParaRPr>
        </a:p>
      </dgm:t>
    </dgm:pt>
    <dgm:pt modelId="{A9804788-2BFD-45B7-ADB4-5C9A063FE45E}" type="sibTrans" cxnId="{DF5D0B46-D044-4569-A90A-4CE119E7758C}">
      <dgm:prSet/>
      <dgm:spPr/>
      <dgm:t>
        <a:bodyPr/>
        <a:lstStyle/>
        <a:p>
          <a:endParaRPr lang="zh-CN" altLang="en-US">
            <a:latin typeface="微软雅黑" panose="020B0503020204020204" pitchFamily="34" charset="-122"/>
            <a:ea typeface="微软雅黑" panose="020B0503020204020204" pitchFamily="34" charset="-122"/>
          </a:endParaRPr>
        </a:p>
      </dgm:t>
    </dgm:pt>
    <dgm:pt modelId="{2EA9DA1B-CBC3-45F1-BAFF-6632424E67DD}">
      <dgm:prSet/>
      <dgm:spPr/>
      <dgm:t>
        <a:bodyPr/>
        <a:lstStyle/>
        <a:p>
          <a:r>
            <a:rPr lang="en-US">
              <a:latin typeface="微软雅黑" panose="020B0503020204020204" pitchFamily="34" charset="-122"/>
              <a:ea typeface="微软雅黑" panose="020B0503020204020204" pitchFamily="34" charset="-122"/>
            </a:rPr>
            <a:t>3. </a:t>
          </a:r>
          <a:r>
            <a:rPr lang="zh-CN">
              <a:latin typeface="微软雅黑" panose="020B0503020204020204" pitchFamily="34" charset="-122"/>
              <a:ea typeface="微软雅黑" panose="020B0503020204020204" pitchFamily="34" charset="-122"/>
            </a:rPr>
            <a:t>熟练掌握</a:t>
          </a:r>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集群的部署。</a:t>
          </a:r>
        </a:p>
      </dgm:t>
    </dgm:pt>
    <dgm:pt modelId="{DAC49B73-76C7-4004-9B6C-D68CB6CCD2C5}" type="parTrans" cxnId="{E15D3B5E-2CDB-486A-B2B6-6BBCB5145D42}">
      <dgm:prSet/>
      <dgm:spPr/>
      <dgm:t>
        <a:bodyPr/>
        <a:lstStyle/>
        <a:p>
          <a:endParaRPr lang="zh-CN" altLang="en-US">
            <a:latin typeface="微软雅黑" panose="020B0503020204020204" pitchFamily="34" charset="-122"/>
            <a:ea typeface="微软雅黑" panose="020B0503020204020204" pitchFamily="34" charset="-122"/>
          </a:endParaRPr>
        </a:p>
      </dgm:t>
    </dgm:pt>
    <dgm:pt modelId="{BDCE0509-70DD-4AC1-8E08-A8A8BFDEEE8B}" type="sibTrans" cxnId="{E15D3B5E-2CDB-486A-B2B6-6BBCB5145D42}">
      <dgm:prSet/>
      <dgm:spPr/>
      <dgm:t>
        <a:bodyPr/>
        <a:lstStyle/>
        <a:p>
          <a:endParaRPr lang="zh-CN" altLang="en-US">
            <a:latin typeface="微软雅黑" panose="020B0503020204020204" pitchFamily="34" charset="-122"/>
            <a:ea typeface="微软雅黑" panose="020B0503020204020204" pitchFamily="34" charset="-122"/>
          </a:endParaRPr>
        </a:p>
      </dgm:t>
    </dgm:pt>
    <dgm:pt modelId="{55624A02-6D69-4614-BF6C-1BB7A90ADA2C}">
      <dgm:prSet/>
      <dgm:spPr/>
      <dgm:t>
        <a:bodyPr/>
        <a:lstStyle/>
        <a:p>
          <a:r>
            <a:rPr lang="en-US">
              <a:latin typeface="微软雅黑" panose="020B0503020204020204" pitchFamily="34" charset="-122"/>
              <a:ea typeface="微软雅黑" panose="020B0503020204020204" pitchFamily="34" charset="-122"/>
            </a:rPr>
            <a:t>4. </a:t>
          </a:r>
          <a:r>
            <a:rPr lang="zh-CN">
              <a:latin typeface="微软雅黑" panose="020B0503020204020204" pitchFamily="34" charset="-122"/>
              <a:ea typeface="微软雅黑" panose="020B0503020204020204" pitchFamily="34" charset="-122"/>
            </a:rPr>
            <a:t>了解</a:t>
          </a:r>
          <a:r>
            <a:rPr lang="en-US">
              <a:latin typeface="微软雅黑" panose="020B0503020204020204" pitchFamily="34" charset="-122"/>
              <a:ea typeface="微软雅黑" panose="020B0503020204020204" pitchFamily="34" charset="-122"/>
            </a:rPr>
            <a:t>HBase Web UI</a:t>
          </a:r>
          <a:r>
            <a:rPr lang="zh-CN">
              <a:latin typeface="微软雅黑" panose="020B0503020204020204" pitchFamily="34" charset="-122"/>
              <a:ea typeface="微软雅黑" panose="020B0503020204020204" pitchFamily="34" charset="-122"/>
            </a:rPr>
            <a:t>的使用。</a:t>
          </a:r>
        </a:p>
      </dgm:t>
    </dgm:pt>
    <dgm:pt modelId="{41E59CE5-1CA5-484D-AD87-E53F292BC5CC}" type="parTrans" cxnId="{CF83AD0E-41B7-4793-9424-B1B6023EE4A1}">
      <dgm:prSet/>
      <dgm:spPr/>
      <dgm:t>
        <a:bodyPr/>
        <a:lstStyle/>
        <a:p>
          <a:endParaRPr lang="zh-CN" altLang="en-US">
            <a:latin typeface="微软雅黑" panose="020B0503020204020204" pitchFamily="34" charset="-122"/>
            <a:ea typeface="微软雅黑" panose="020B0503020204020204" pitchFamily="34" charset="-122"/>
          </a:endParaRPr>
        </a:p>
      </dgm:t>
    </dgm:pt>
    <dgm:pt modelId="{14EE2140-7E33-486A-BF12-6558A5B956AD}" type="sibTrans" cxnId="{CF83AD0E-41B7-4793-9424-B1B6023EE4A1}">
      <dgm:prSet/>
      <dgm:spPr/>
      <dgm:t>
        <a:bodyPr/>
        <a:lstStyle/>
        <a:p>
          <a:endParaRPr lang="zh-CN" altLang="en-US">
            <a:latin typeface="微软雅黑" panose="020B0503020204020204" pitchFamily="34" charset="-122"/>
            <a:ea typeface="微软雅黑" panose="020B0503020204020204" pitchFamily="34" charset="-122"/>
          </a:endParaRPr>
        </a:p>
      </dgm:t>
    </dgm:pt>
    <dgm:pt modelId="{AF3A6A02-6824-45F7-8330-10D988949BC3}">
      <dgm:prSet/>
      <dgm:spPr/>
      <dgm:t>
        <a:bodyPr/>
        <a:lstStyle/>
        <a:p>
          <a:r>
            <a:rPr lang="en-US">
              <a:latin typeface="微软雅黑" panose="020B0503020204020204" pitchFamily="34" charset="-122"/>
              <a:ea typeface="微软雅黑" panose="020B0503020204020204" pitchFamily="34" charset="-122"/>
            </a:rPr>
            <a:t>5. </a:t>
          </a:r>
          <a:r>
            <a:rPr lang="zh-CN">
              <a:latin typeface="微软雅黑" panose="020B0503020204020204" pitchFamily="34" charset="-122"/>
              <a:ea typeface="微软雅黑" panose="020B0503020204020204" pitchFamily="34" charset="-122"/>
            </a:rPr>
            <a:t>熟练掌握</a:t>
          </a:r>
          <a:r>
            <a:rPr lang="en-US">
              <a:latin typeface="微软雅黑" panose="020B0503020204020204" pitchFamily="34" charset="-122"/>
              <a:ea typeface="微软雅黑" panose="020B0503020204020204" pitchFamily="34" charset="-122"/>
            </a:rPr>
            <a:t>HBase Shell</a:t>
          </a:r>
          <a:r>
            <a:rPr lang="zh-CN">
              <a:latin typeface="微软雅黑" panose="020B0503020204020204" pitchFamily="34" charset="-122"/>
              <a:ea typeface="微软雅黑" panose="020B0503020204020204" pitchFamily="34" charset="-122"/>
            </a:rPr>
            <a:t>常用命令的使用。</a:t>
          </a:r>
        </a:p>
      </dgm:t>
    </dgm:pt>
    <dgm:pt modelId="{231FC915-488E-466C-862F-DFEBDDC35635}" type="parTrans" cxnId="{42B1C628-267B-470C-B577-97AF0D3246ED}">
      <dgm:prSet/>
      <dgm:spPr/>
      <dgm:t>
        <a:bodyPr/>
        <a:lstStyle/>
        <a:p>
          <a:endParaRPr lang="zh-CN" altLang="en-US">
            <a:latin typeface="微软雅黑" panose="020B0503020204020204" pitchFamily="34" charset="-122"/>
            <a:ea typeface="微软雅黑" panose="020B0503020204020204" pitchFamily="34" charset="-122"/>
          </a:endParaRPr>
        </a:p>
      </dgm:t>
    </dgm:pt>
    <dgm:pt modelId="{16709CA0-45F4-4DC9-AED0-D7036799EA50}" type="sibTrans" cxnId="{42B1C628-267B-470C-B577-97AF0D3246ED}">
      <dgm:prSet/>
      <dgm:spPr/>
      <dgm:t>
        <a:bodyPr/>
        <a:lstStyle/>
        <a:p>
          <a:endParaRPr lang="zh-CN" altLang="en-US">
            <a:latin typeface="微软雅黑" panose="020B0503020204020204" pitchFamily="34" charset="-122"/>
            <a:ea typeface="微软雅黑" panose="020B0503020204020204" pitchFamily="34" charset="-122"/>
          </a:endParaRPr>
        </a:p>
      </dgm:t>
    </dgm:pt>
    <dgm:pt modelId="{049BC2BA-D449-4BC3-BE79-18CD70BB3075}">
      <dgm:prSet/>
      <dgm:spPr/>
      <dgm:t>
        <a:bodyPr/>
        <a:lstStyle/>
        <a:p>
          <a:r>
            <a:rPr lang="en-US">
              <a:latin typeface="微软雅黑" panose="020B0503020204020204" pitchFamily="34" charset="-122"/>
              <a:ea typeface="微软雅黑" panose="020B0503020204020204" pitchFamily="34" charset="-122"/>
            </a:rPr>
            <a:t>6. </a:t>
          </a:r>
          <a:r>
            <a:rPr lang="zh-CN">
              <a:latin typeface="微软雅黑" panose="020B0503020204020204" pitchFamily="34" charset="-122"/>
              <a:ea typeface="微软雅黑" panose="020B0503020204020204" pitchFamily="34" charset="-122"/>
            </a:rPr>
            <a:t>了解</a:t>
          </a:r>
          <a:r>
            <a:rPr lang="en-US">
              <a:latin typeface="微软雅黑" panose="020B0503020204020204" pitchFamily="34" charset="-122"/>
              <a:ea typeface="微软雅黑" panose="020B0503020204020204" pitchFamily="34" charset="-122"/>
            </a:rPr>
            <a:t>HBase Java API</a:t>
          </a:r>
          <a:r>
            <a:rPr lang="zh-CN">
              <a:latin typeface="微软雅黑" panose="020B0503020204020204" pitchFamily="34" charset="-122"/>
              <a:ea typeface="微软雅黑" panose="020B0503020204020204" pitchFamily="34" charset="-122"/>
            </a:rPr>
            <a:t>，能编写简单的</a:t>
          </a:r>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程序。</a:t>
          </a:r>
        </a:p>
      </dgm:t>
    </dgm:pt>
    <dgm:pt modelId="{13602EEE-8A01-4555-BD51-AE7F375EB319}" type="parTrans" cxnId="{338D32AD-5C79-4406-BF5F-454D91C46F82}">
      <dgm:prSet/>
      <dgm:spPr/>
      <dgm:t>
        <a:bodyPr/>
        <a:lstStyle/>
        <a:p>
          <a:endParaRPr lang="zh-CN" altLang="en-US">
            <a:latin typeface="微软雅黑" panose="020B0503020204020204" pitchFamily="34" charset="-122"/>
            <a:ea typeface="微软雅黑" panose="020B0503020204020204" pitchFamily="34" charset="-122"/>
          </a:endParaRPr>
        </a:p>
      </dgm:t>
    </dgm:pt>
    <dgm:pt modelId="{64E86830-21F4-4A34-B80D-B8493C2CE689}" type="sibTrans" cxnId="{338D32AD-5C79-4406-BF5F-454D91C46F82}">
      <dgm:prSet/>
      <dgm:spPr/>
      <dgm:t>
        <a:bodyPr/>
        <a:lstStyle/>
        <a:p>
          <a:endParaRPr lang="zh-CN" altLang="en-US">
            <a:latin typeface="微软雅黑" panose="020B0503020204020204" pitchFamily="34" charset="-122"/>
            <a:ea typeface="微软雅黑" panose="020B0503020204020204" pitchFamily="34" charset="-122"/>
          </a:endParaRPr>
        </a:p>
      </dgm:t>
    </dgm:pt>
    <dgm:pt modelId="{B0B72E72-E39A-4994-B52D-5BF464ECA684}">
      <dgm:prSet/>
      <dgm:spPr/>
      <dgm:t>
        <a:bodyPr/>
        <a:lstStyle/>
        <a:p>
          <a:r>
            <a:rPr lang="zh-CN">
              <a:latin typeface="微软雅黑" panose="020B0503020204020204" pitchFamily="34" charset="-122"/>
              <a:ea typeface="微软雅黑" panose="020B0503020204020204" pitchFamily="34" charset="-122"/>
            </a:rPr>
            <a:t>二、实验环境</a:t>
          </a:r>
        </a:p>
      </dgm:t>
    </dgm:pt>
    <dgm:pt modelId="{E5E9DCF2-48DF-4FD6-B126-7F5EEF108C90}" type="parTrans" cxnId="{CFE354CF-CD51-4D0B-9C13-3694367D6C25}">
      <dgm:prSet/>
      <dgm:spPr/>
      <dgm:t>
        <a:bodyPr/>
        <a:lstStyle/>
        <a:p>
          <a:endParaRPr lang="zh-CN" altLang="en-US">
            <a:latin typeface="微软雅黑" panose="020B0503020204020204" pitchFamily="34" charset="-122"/>
            <a:ea typeface="微软雅黑" panose="020B0503020204020204" pitchFamily="34" charset="-122"/>
          </a:endParaRPr>
        </a:p>
      </dgm:t>
    </dgm:pt>
    <dgm:pt modelId="{1680FBD9-AD8D-4FB8-B867-44542F1325E5}" type="sibTrans" cxnId="{CFE354CF-CD51-4D0B-9C13-3694367D6C25}">
      <dgm:prSet/>
      <dgm:spPr/>
      <dgm:t>
        <a:bodyPr/>
        <a:lstStyle/>
        <a:p>
          <a:endParaRPr lang="zh-CN" altLang="en-US">
            <a:latin typeface="微软雅黑" panose="020B0503020204020204" pitchFamily="34" charset="-122"/>
            <a:ea typeface="微软雅黑" panose="020B0503020204020204" pitchFamily="34" charset="-122"/>
          </a:endParaRPr>
        </a:p>
      </dgm:t>
    </dgm:pt>
    <dgm:pt modelId="{ED825E03-AD02-45CD-84F7-7BF084B43CD4}">
      <dgm:prSet/>
      <dgm:spPr/>
      <dgm:t>
        <a:bodyPr/>
        <a:lstStyle/>
        <a:p>
          <a:r>
            <a:rPr lang="zh-CN">
              <a:latin typeface="微软雅黑" panose="020B0503020204020204" pitchFamily="34" charset="-122"/>
              <a:ea typeface="微软雅黑" panose="020B0503020204020204" pitchFamily="34" charset="-122"/>
            </a:rPr>
            <a:t>本实验所需的软件环境包括</a:t>
          </a:r>
          <a:r>
            <a:rPr lang="en-US">
              <a:latin typeface="微软雅黑" panose="020B0503020204020204" pitchFamily="34" charset="-122"/>
              <a:ea typeface="微软雅黑" panose="020B0503020204020204" pitchFamily="34" charset="-122"/>
            </a:rPr>
            <a:t>HDFS</a:t>
          </a:r>
          <a:r>
            <a:rPr lang="zh-CN">
              <a:latin typeface="微软雅黑" panose="020B0503020204020204" pitchFamily="34" charset="-122"/>
              <a:ea typeface="微软雅黑" panose="020B0503020204020204" pitchFamily="34" charset="-122"/>
            </a:rPr>
            <a:t>集群、</a:t>
          </a:r>
          <a:r>
            <a:rPr lang="en-US">
              <a:latin typeface="微软雅黑" panose="020B0503020204020204" pitchFamily="34" charset="-122"/>
              <a:ea typeface="微软雅黑" panose="020B0503020204020204" pitchFamily="34" charset="-122"/>
            </a:rPr>
            <a:t>ZooKeeper</a:t>
          </a:r>
          <a:r>
            <a:rPr lang="zh-CN">
              <a:latin typeface="微软雅黑" panose="020B0503020204020204" pitchFamily="34" charset="-122"/>
              <a:ea typeface="微软雅黑" panose="020B0503020204020204" pitchFamily="34" charset="-122"/>
            </a:rPr>
            <a:t>集群、</a:t>
          </a:r>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安装包、</a:t>
          </a:r>
          <a:r>
            <a:rPr lang="en-US">
              <a:latin typeface="微软雅黑" panose="020B0503020204020204" pitchFamily="34" charset="-122"/>
              <a:ea typeface="微软雅黑" panose="020B0503020204020204" pitchFamily="34" charset="-122"/>
            </a:rPr>
            <a:t>Eclipse</a:t>
          </a:r>
          <a:r>
            <a:rPr lang="zh-CN">
              <a:latin typeface="微软雅黑" panose="020B0503020204020204" pitchFamily="34" charset="-122"/>
              <a:ea typeface="微软雅黑" panose="020B0503020204020204" pitchFamily="34" charset="-122"/>
            </a:rPr>
            <a:t>。</a:t>
          </a:r>
        </a:p>
      </dgm:t>
    </dgm:pt>
    <dgm:pt modelId="{915BBBDC-15CC-4086-A123-884705292D1F}" type="parTrans" cxnId="{D8A38DB0-3C00-413C-BBAE-F7B98A9242EB}">
      <dgm:prSet/>
      <dgm:spPr/>
      <dgm:t>
        <a:bodyPr/>
        <a:lstStyle/>
        <a:p>
          <a:endParaRPr lang="zh-CN" altLang="en-US">
            <a:latin typeface="微软雅黑" panose="020B0503020204020204" pitchFamily="34" charset="-122"/>
            <a:ea typeface="微软雅黑" panose="020B0503020204020204" pitchFamily="34" charset="-122"/>
          </a:endParaRPr>
        </a:p>
      </dgm:t>
    </dgm:pt>
    <dgm:pt modelId="{A0B38B27-B7D5-48BF-90C0-71695BF661CB}" type="sibTrans" cxnId="{D8A38DB0-3C00-413C-BBAE-F7B98A9242EB}">
      <dgm:prSet/>
      <dgm:spPr/>
      <dgm:t>
        <a:bodyPr/>
        <a:lstStyle/>
        <a:p>
          <a:endParaRPr lang="zh-CN" altLang="en-US">
            <a:latin typeface="微软雅黑" panose="020B0503020204020204" pitchFamily="34" charset="-122"/>
            <a:ea typeface="微软雅黑" panose="020B0503020204020204" pitchFamily="34" charset="-122"/>
          </a:endParaRPr>
        </a:p>
      </dgm:t>
    </dgm:pt>
    <dgm:pt modelId="{E2091B1D-17B9-4FF7-A7C8-CF3E544DC32E}">
      <dgm:prSet/>
      <dgm:spPr/>
      <dgm:t>
        <a:bodyPr/>
        <a:lstStyle/>
        <a:p>
          <a:r>
            <a:rPr lang="zh-CN">
              <a:latin typeface="微软雅黑" panose="020B0503020204020204" pitchFamily="34" charset="-122"/>
              <a:ea typeface="微软雅黑" panose="020B0503020204020204" pitchFamily="34" charset="-122"/>
            </a:rPr>
            <a:t>三、实验内容</a:t>
          </a:r>
        </a:p>
      </dgm:t>
    </dgm:pt>
    <dgm:pt modelId="{479B759B-838A-4A16-A360-E50D7046C8B4}" type="parTrans" cxnId="{2E51D07B-8FD7-41F5-900F-06C7BC4E1502}">
      <dgm:prSet/>
      <dgm:spPr/>
      <dgm:t>
        <a:bodyPr/>
        <a:lstStyle/>
        <a:p>
          <a:endParaRPr lang="zh-CN" altLang="en-US">
            <a:latin typeface="微软雅黑" panose="020B0503020204020204" pitchFamily="34" charset="-122"/>
            <a:ea typeface="微软雅黑" panose="020B0503020204020204" pitchFamily="34" charset="-122"/>
          </a:endParaRPr>
        </a:p>
      </dgm:t>
    </dgm:pt>
    <dgm:pt modelId="{B4A5B6C1-FE29-48FF-B364-F164F203C70A}" type="sibTrans" cxnId="{2E51D07B-8FD7-41F5-900F-06C7BC4E1502}">
      <dgm:prSet/>
      <dgm:spPr/>
      <dgm:t>
        <a:bodyPr/>
        <a:lstStyle/>
        <a:p>
          <a:endParaRPr lang="zh-CN" altLang="en-US">
            <a:latin typeface="微软雅黑" panose="020B0503020204020204" pitchFamily="34" charset="-122"/>
            <a:ea typeface="微软雅黑" panose="020B0503020204020204" pitchFamily="34" charset="-122"/>
          </a:endParaRPr>
        </a:p>
      </dgm:t>
    </dgm:pt>
    <dgm:pt modelId="{767A6B4F-5FA3-4D1D-B300-AAC8D74D80EC}">
      <dgm:prSet/>
      <dgm:spPr/>
      <dgm:t>
        <a:bodyPr/>
        <a:lstStyle/>
        <a:p>
          <a:r>
            <a:rPr lang="en-US">
              <a:latin typeface="微软雅黑" panose="020B0503020204020204" pitchFamily="34" charset="-122"/>
              <a:ea typeface="微软雅黑" panose="020B0503020204020204" pitchFamily="34" charset="-122"/>
            </a:rPr>
            <a:t>1. </a:t>
          </a:r>
          <a:r>
            <a:rPr lang="zh-CN">
              <a:latin typeface="微软雅黑" panose="020B0503020204020204" pitchFamily="34" charset="-122"/>
              <a:ea typeface="微软雅黑" panose="020B0503020204020204" pitchFamily="34" charset="-122"/>
            </a:rPr>
            <a:t>规划全分布模式</a:t>
          </a:r>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集群。</a:t>
          </a:r>
        </a:p>
      </dgm:t>
    </dgm:pt>
    <dgm:pt modelId="{6D382796-13B1-42A6-AC42-659ECF012187}" type="parTrans" cxnId="{5DBCD1F3-8E91-4C02-8029-F3B249B292EF}">
      <dgm:prSet/>
      <dgm:spPr/>
      <dgm:t>
        <a:bodyPr/>
        <a:lstStyle/>
        <a:p>
          <a:endParaRPr lang="zh-CN" altLang="en-US">
            <a:latin typeface="微软雅黑" panose="020B0503020204020204" pitchFamily="34" charset="-122"/>
            <a:ea typeface="微软雅黑" panose="020B0503020204020204" pitchFamily="34" charset="-122"/>
          </a:endParaRPr>
        </a:p>
      </dgm:t>
    </dgm:pt>
    <dgm:pt modelId="{5AF74231-33E5-4663-A13B-1315A6943C61}" type="sibTrans" cxnId="{5DBCD1F3-8E91-4C02-8029-F3B249B292EF}">
      <dgm:prSet/>
      <dgm:spPr/>
      <dgm:t>
        <a:bodyPr/>
        <a:lstStyle/>
        <a:p>
          <a:endParaRPr lang="zh-CN" altLang="en-US">
            <a:latin typeface="微软雅黑" panose="020B0503020204020204" pitchFamily="34" charset="-122"/>
            <a:ea typeface="微软雅黑" panose="020B0503020204020204" pitchFamily="34" charset="-122"/>
          </a:endParaRPr>
        </a:p>
      </dgm:t>
    </dgm:pt>
    <dgm:pt modelId="{FCB8DF7F-E3EA-46A5-BEA2-57F6D20A0CC5}">
      <dgm:prSet/>
      <dgm:spPr/>
      <dgm:t>
        <a:bodyPr/>
        <a:lstStyle/>
        <a:p>
          <a:r>
            <a:rPr lang="en-US">
              <a:latin typeface="微软雅黑" panose="020B0503020204020204" pitchFamily="34" charset="-122"/>
              <a:ea typeface="微软雅黑" panose="020B0503020204020204" pitchFamily="34" charset="-122"/>
            </a:rPr>
            <a:t>2. </a:t>
          </a:r>
          <a:r>
            <a:rPr lang="zh-CN">
              <a:latin typeface="微软雅黑" panose="020B0503020204020204" pitchFamily="34" charset="-122"/>
              <a:ea typeface="微软雅黑" panose="020B0503020204020204" pitchFamily="34" charset="-122"/>
            </a:rPr>
            <a:t>部署全分布模式</a:t>
          </a:r>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集群。</a:t>
          </a:r>
        </a:p>
      </dgm:t>
    </dgm:pt>
    <dgm:pt modelId="{FF45FF38-D0AC-4C1A-8127-D4EA8FF567B6}" type="parTrans" cxnId="{5DE46C4A-E7D0-41AB-BF25-37A5405C601E}">
      <dgm:prSet/>
      <dgm:spPr/>
      <dgm:t>
        <a:bodyPr/>
        <a:lstStyle/>
        <a:p>
          <a:endParaRPr lang="zh-CN" altLang="en-US">
            <a:latin typeface="微软雅黑" panose="020B0503020204020204" pitchFamily="34" charset="-122"/>
            <a:ea typeface="微软雅黑" panose="020B0503020204020204" pitchFamily="34" charset="-122"/>
          </a:endParaRPr>
        </a:p>
      </dgm:t>
    </dgm:pt>
    <dgm:pt modelId="{A258404F-7CFD-454F-9CC2-190255945ADA}" type="sibTrans" cxnId="{5DE46C4A-E7D0-41AB-BF25-37A5405C601E}">
      <dgm:prSet/>
      <dgm:spPr/>
      <dgm:t>
        <a:bodyPr/>
        <a:lstStyle/>
        <a:p>
          <a:endParaRPr lang="zh-CN" altLang="en-US">
            <a:latin typeface="微软雅黑" panose="020B0503020204020204" pitchFamily="34" charset="-122"/>
            <a:ea typeface="微软雅黑" panose="020B0503020204020204" pitchFamily="34" charset="-122"/>
          </a:endParaRPr>
        </a:p>
      </dgm:t>
    </dgm:pt>
    <dgm:pt modelId="{FE84A326-EB93-414C-807C-94608A343B0C}">
      <dgm:prSet/>
      <dgm:spPr/>
      <dgm:t>
        <a:bodyPr/>
        <a:lstStyle/>
        <a:p>
          <a:r>
            <a:rPr lang="en-US">
              <a:latin typeface="微软雅黑" panose="020B0503020204020204" pitchFamily="34" charset="-122"/>
              <a:ea typeface="微软雅黑" panose="020B0503020204020204" pitchFamily="34" charset="-122"/>
            </a:rPr>
            <a:t>3. </a:t>
          </a:r>
          <a:r>
            <a:rPr lang="zh-CN">
              <a:latin typeface="微软雅黑" panose="020B0503020204020204" pitchFamily="34" charset="-122"/>
              <a:ea typeface="微软雅黑" panose="020B0503020204020204" pitchFamily="34" charset="-122"/>
            </a:rPr>
            <a:t>启动全分布模式</a:t>
          </a:r>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集群。</a:t>
          </a:r>
        </a:p>
      </dgm:t>
    </dgm:pt>
    <dgm:pt modelId="{C88A4E89-AB0F-4F4C-9344-11060EA140ED}" type="parTrans" cxnId="{5AD5472C-C239-4166-8D05-50925E1AE158}">
      <dgm:prSet/>
      <dgm:spPr/>
      <dgm:t>
        <a:bodyPr/>
        <a:lstStyle/>
        <a:p>
          <a:endParaRPr lang="zh-CN" altLang="en-US">
            <a:latin typeface="微软雅黑" panose="020B0503020204020204" pitchFamily="34" charset="-122"/>
            <a:ea typeface="微软雅黑" panose="020B0503020204020204" pitchFamily="34" charset="-122"/>
          </a:endParaRPr>
        </a:p>
      </dgm:t>
    </dgm:pt>
    <dgm:pt modelId="{6D05A3DA-6975-4566-9997-468BA32D3B46}" type="sibTrans" cxnId="{5AD5472C-C239-4166-8D05-50925E1AE158}">
      <dgm:prSet/>
      <dgm:spPr/>
      <dgm:t>
        <a:bodyPr/>
        <a:lstStyle/>
        <a:p>
          <a:endParaRPr lang="zh-CN" altLang="en-US">
            <a:latin typeface="微软雅黑" panose="020B0503020204020204" pitchFamily="34" charset="-122"/>
            <a:ea typeface="微软雅黑" panose="020B0503020204020204" pitchFamily="34" charset="-122"/>
          </a:endParaRPr>
        </a:p>
      </dgm:t>
    </dgm:pt>
    <dgm:pt modelId="{38047EEF-3D83-4FB7-9A65-5DC1032A75CE}">
      <dgm:prSet/>
      <dgm:spPr/>
      <dgm:t>
        <a:bodyPr/>
        <a:lstStyle/>
        <a:p>
          <a:r>
            <a:rPr lang="en-US">
              <a:latin typeface="微软雅黑" panose="020B0503020204020204" pitchFamily="34" charset="-122"/>
              <a:ea typeface="微软雅黑" panose="020B0503020204020204" pitchFamily="34" charset="-122"/>
            </a:rPr>
            <a:t>4. </a:t>
          </a:r>
          <a:r>
            <a:rPr lang="zh-CN">
              <a:latin typeface="微软雅黑" panose="020B0503020204020204" pitchFamily="34" charset="-122"/>
              <a:ea typeface="微软雅黑" panose="020B0503020204020204" pitchFamily="34" charset="-122"/>
            </a:rPr>
            <a:t>验证全分布模式</a:t>
          </a:r>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集群。</a:t>
          </a:r>
        </a:p>
      </dgm:t>
    </dgm:pt>
    <dgm:pt modelId="{C226C344-7ECD-42CC-BFCC-291380798FAD}" type="parTrans" cxnId="{B401100F-8933-4E53-8CB8-5F393AC888AC}">
      <dgm:prSet/>
      <dgm:spPr/>
      <dgm:t>
        <a:bodyPr/>
        <a:lstStyle/>
        <a:p>
          <a:endParaRPr lang="zh-CN" altLang="en-US">
            <a:latin typeface="微软雅黑" panose="020B0503020204020204" pitchFamily="34" charset="-122"/>
            <a:ea typeface="微软雅黑" panose="020B0503020204020204" pitchFamily="34" charset="-122"/>
          </a:endParaRPr>
        </a:p>
      </dgm:t>
    </dgm:pt>
    <dgm:pt modelId="{F30DDF23-9A6F-4D51-8EBC-BA78D3FC6EAA}" type="sibTrans" cxnId="{B401100F-8933-4E53-8CB8-5F393AC888AC}">
      <dgm:prSet/>
      <dgm:spPr/>
      <dgm:t>
        <a:bodyPr/>
        <a:lstStyle/>
        <a:p>
          <a:endParaRPr lang="zh-CN" altLang="en-US">
            <a:latin typeface="微软雅黑" panose="020B0503020204020204" pitchFamily="34" charset="-122"/>
            <a:ea typeface="微软雅黑" panose="020B0503020204020204" pitchFamily="34" charset="-122"/>
          </a:endParaRPr>
        </a:p>
      </dgm:t>
    </dgm:pt>
    <dgm:pt modelId="{03534045-3F93-4C05-B75F-3E86BB94FD52}">
      <dgm:prSet/>
      <dgm:spPr/>
      <dgm:t>
        <a:bodyPr/>
        <a:lstStyle/>
        <a:p>
          <a:r>
            <a:rPr lang="en-US">
              <a:latin typeface="微软雅黑" panose="020B0503020204020204" pitchFamily="34" charset="-122"/>
              <a:ea typeface="微软雅黑" panose="020B0503020204020204" pitchFamily="34" charset="-122"/>
            </a:rPr>
            <a:t>5. </a:t>
          </a:r>
          <a:r>
            <a:rPr lang="zh-CN">
              <a:latin typeface="微软雅黑" panose="020B0503020204020204" pitchFamily="34" charset="-122"/>
              <a:ea typeface="微软雅黑" panose="020B0503020204020204" pitchFamily="34" charset="-122"/>
            </a:rPr>
            <a:t>使用</a:t>
          </a:r>
          <a:r>
            <a:rPr lang="en-US">
              <a:latin typeface="微软雅黑" panose="020B0503020204020204" pitchFamily="34" charset="-122"/>
              <a:ea typeface="微软雅黑" panose="020B0503020204020204" pitchFamily="34" charset="-122"/>
            </a:rPr>
            <a:t>HBase Web UI</a:t>
          </a:r>
          <a:r>
            <a:rPr lang="zh-CN">
              <a:latin typeface="微软雅黑" panose="020B0503020204020204" pitchFamily="34" charset="-122"/>
              <a:ea typeface="微软雅黑" panose="020B0503020204020204" pitchFamily="34" charset="-122"/>
            </a:rPr>
            <a:t>。</a:t>
          </a:r>
        </a:p>
      </dgm:t>
    </dgm:pt>
    <dgm:pt modelId="{CCC4BF50-843F-4963-B25E-19FC2F453BAF}" type="parTrans" cxnId="{889DDD87-9140-49D1-9C5D-E84F79A555A0}">
      <dgm:prSet/>
      <dgm:spPr/>
      <dgm:t>
        <a:bodyPr/>
        <a:lstStyle/>
        <a:p>
          <a:endParaRPr lang="zh-CN" altLang="en-US">
            <a:latin typeface="微软雅黑" panose="020B0503020204020204" pitchFamily="34" charset="-122"/>
            <a:ea typeface="微软雅黑" panose="020B0503020204020204" pitchFamily="34" charset="-122"/>
          </a:endParaRPr>
        </a:p>
      </dgm:t>
    </dgm:pt>
    <dgm:pt modelId="{52F284DA-9525-4D9C-BD3E-F56EDAF527F7}" type="sibTrans" cxnId="{889DDD87-9140-49D1-9C5D-E84F79A555A0}">
      <dgm:prSet/>
      <dgm:spPr/>
      <dgm:t>
        <a:bodyPr/>
        <a:lstStyle/>
        <a:p>
          <a:endParaRPr lang="zh-CN" altLang="en-US">
            <a:latin typeface="微软雅黑" panose="020B0503020204020204" pitchFamily="34" charset="-122"/>
            <a:ea typeface="微软雅黑" panose="020B0503020204020204" pitchFamily="34" charset="-122"/>
          </a:endParaRPr>
        </a:p>
      </dgm:t>
    </dgm:pt>
    <dgm:pt modelId="{3EEEC3BD-005D-451F-B7CE-ADC6399E83C4}">
      <dgm:prSet/>
      <dgm:spPr/>
      <dgm:t>
        <a:bodyPr/>
        <a:lstStyle/>
        <a:p>
          <a:r>
            <a:rPr lang="en-US">
              <a:latin typeface="微软雅黑" panose="020B0503020204020204" pitchFamily="34" charset="-122"/>
              <a:ea typeface="微软雅黑" panose="020B0503020204020204" pitchFamily="34" charset="-122"/>
            </a:rPr>
            <a:t>6. </a:t>
          </a:r>
          <a:r>
            <a:rPr lang="zh-CN">
              <a:latin typeface="微软雅黑" panose="020B0503020204020204" pitchFamily="34" charset="-122"/>
              <a:ea typeface="微软雅黑" panose="020B0503020204020204" pitchFamily="34" charset="-122"/>
            </a:rPr>
            <a:t>使用</a:t>
          </a:r>
          <a:r>
            <a:rPr lang="en-US">
              <a:latin typeface="微软雅黑" panose="020B0503020204020204" pitchFamily="34" charset="-122"/>
              <a:ea typeface="微软雅黑" panose="020B0503020204020204" pitchFamily="34" charset="-122"/>
            </a:rPr>
            <a:t>HBase Shell</a:t>
          </a:r>
          <a:r>
            <a:rPr lang="zh-CN">
              <a:latin typeface="微软雅黑" panose="020B0503020204020204" pitchFamily="34" charset="-122"/>
              <a:ea typeface="微软雅黑" panose="020B0503020204020204" pitchFamily="34" charset="-122"/>
            </a:rPr>
            <a:t>常用命令。</a:t>
          </a:r>
        </a:p>
      </dgm:t>
    </dgm:pt>
    <dgm:pt modelId="{7D8861E1-7EC7-4D57-A1DC-DA91CA257892}" type="parTrans" cxnId="{6CA05527-00BF-47BB-BB14-5A5195042867}">
      <dgm:prSet/>
      <dgm:spPr/>
      <dgm:t>
        <a:bodyPr/>
        <a:lstStyle/>
        <a:p>
          <a:endParaRPr lang="zh-CN" altLang="en-US">
            <a:latin typeface="微软雅黑" panose="020B0503020204020204" pitchFamily="34" charset="-122"/>
            <a:ea typeface="微软雅黑" panose="020B0503020204020204" pitchFamily="34" charset="-122"/>
          </a:endParaRPr>
        </a:p>
      </dgm:t>
    </dgm:pt>
    <dgm:pt modelId="{B1D493F2-3774-4BA0-8169-D53B3444166F}" type="sibTrans" cxnId="{6CA05527-00BF-47BB-BB14-5A5195042867}">
      <dgm:prSet/>
      <dgm:spPr/>
      <dgm:t>
        <a:bodyPr/>
        <a:lstStyle/>
        <a:p>
          <a:endParaRPr lang="zh-CN" altLang="en-US">
            <a:latin typeface="微软雅黑" panose="020B0503020204020204" pitchFamily="34" charset="-122"/>
            <a:ea typeface="微软雅黑" panose="020B0503020204020204" pitchFamily="34" charset="-122"/>
          </a:endParaRPr>
        </a:p>
      </dgm:t>
    </dgm:pt>
    <dgm:pt modelId="{60A847F8-C2FD-4DD7-937D-01EB1A81BD13}">
      <dgm:prSet/>
      <dgm:spPr/>
      <dgm:t>
        <a:bodyPr/>
        <a:lstStyle/>
        <a:p>
          <a:r>
            <a:rPr lang="en-US">
              <a:latin typeface="微软雅黑" panose="020B0503020204020204" pitchFamily="34" charset="-122"/>
              <a:ea typeface="微软雅黑" panose="020B0503020204020204" pitchFamily="34" charset="-122"/>
            </a:rPr>
            <a:t>7. </a:t>
          </a:r>
          <a:r>
            <a:rPr lang="zh-CN">
              <a:latin typeface="微软雅黑" panose="020B0503020204020204" pitchFamily="34" charset="-122"/>
              <a:ea typeface="微软雅黑" panose="020B0503020204020204" pitchFamily="34" charset="-122"/>
            </a:rPr>
            <a:t>关闭全分布模式</a:t>
          </a:r>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集群。</a:t>
          </a:r>
        </a:p>
      </dgm:t>
    </dgm:pt>
    <dgm:pt modelId="{3C24B6F8-767D-4BE4-93CF-112644E916A4}" type="parTrans" cxnId="{1437719F-F8A3-4377-92D7-DF54306228AB}">
      <dgm:prSet/>
      <dgm:spPr/>
      <dgm:t>
        <a:bodyPr/>
        <a:lstStyle/>
        <a:p>
          <a:endParaRPr lang="zh-CN" altLang="en-US">
            <a:latin typeface="微软雅黑" panose="020B0503020204020204" pitchFamily="34" charset="-122"/>
            <a:ea typeface="微软雅黑" panose="020B0503020204020204" pitchFamily="34" charset="-122"/>
          </a:endParaRPr>
        </a:p>
      </dgm:t>
    </dgm:pt>
    <dgm:pt modelId="{1530D0F1-AA63-45D8-A56E-F22E87ED76A7}" type="sibTrans" cxnId="{1437719F-F8A3-4377-92D7-DF54306228AB}">
      <dgm:prSet/>
      <dgm:spPr/>
      <dgm:t>
        <a:bodyPr/>
        <a:lstStyle/>
        <a:p>
          <a:endParaRPr lang="zh-CN" altLang="en-US">
            <a:latin typeface="微软雅黑" panose="020B0503020204020204" pitchFamily="34" charset="-122"/>
            <a:ea typeface="微软雅黑" panose="020B0503020204020204" pitchFamily="34" charset="-122"/>
          </a:endParaRPr>
        </a:p>
      </dgm:t>
    </dgm:pt>
    <dgm:pt modelId="{1C866C59-F4C3-4D94-9A52-3967F9BFAB95}" type="pres">
      <dgm:prSet presAssocID="{F50BD7FA-C02E-4214-95C3-D0147A96700F}" presName="linear" presStyleCnt="0">
        <dgm:presLayoutVars>
          <dgm:animLvl val="lvl"/>
          <dgm:resizeHandles val="exact"/>
        </dgm:presLayoutVars>
      </dgm:prSet>
      <dgm:spPr/>
    </dgm:pt>
    <dgm:pt modelId="{DFAE5AB7-4E11-43B0-A6EF-1B392BF8F4B9}" type="pres">
      <dgm:prSet presAssocID="{D75778A8-F8D2-4AF6-BA10-A163858BDA29}" presName="parentText" presStyleLbl="node1" presStyleIdx="0" presStyleCnt="3">
        <dgm:presLayoutVars>
          <dgm:chMax val="0"/>
          <dgm:bulletEnabled val="1"/>
        </dgm:presLayoutVars>
      </dgm:prSet>
      <dgm:spPr/>
    </dgm:pt>
    <dgm:pt modelId="{41BA7256-EB15-48C2-9747-8BDF28AF20D5}" type="pres">
      <dgm:prSet presAssocID="{D75778A8-F8D2-4AF6-BA10-A163858BDA29}" presName="childText" presStyleLbl="revTx" presStyleIdx="0" presStyleCnt="3">
        <dgm:presLayoutVars>
          <dgm:bulletEnabled val="1"/>
        </dgm:presLayoutVars>
      </dgm:prSet>
      <dgm:spPr/>
    </dgm:pt>
    <dgm:pt modelId="{CE2E4020-F24F-45F7-94F5-3D480ED117B4}" type="pres">
      <dgm:prSet presAssocID="{B0B72E72-E39A-4994-B52D-5BF464ECA684}" presName="parentText" presStyleLbl="node1" presStyleIdx="1" presStyleCnt="3">
        <dgm:presLayoutVars>
          <dgm:chMax val="0"/>
          <dgm:bulletEnabled val="1"/>
        </dgm:presLayoutVars>
      </dgm:prSet>
      <dgm:spPr/>
    </dgm:pt>
    <dgm:pt modelId="{D7C7DCFB-4ECD-401C-B070-73C81CF518E9}" type="pres">
      <dgm:prSet presAssocID="{B0B72E72-E39A-4994-B52D-5BF464ECA684}" presName="childText" presStyleLbl="revTx" presStyleIdx="1" presStyleCnt="3">
        <dgm:presLayoutVars>
          <dgm:bulletEnabled val="1"/>
        </dgm:presLayoutVars>
      </dgm:prSet>
      <dgm:spPr/>
    </dgm:pt>
    <dgm:pt modelId="{1092B2FE-5DF9-47BF-852A-F17B5324268A}" type="pres">
      <dgm:prSet presAssocID="{E2091B1D-17B9-4FF7-A7C8-CF3E544DC32E}" presName="parentText" presStyleLbl="node1" presStyleIdx="2" presStyleCnt="3">
        <dgm:presLayoutVars>
          <dgm:chMax val="0"/>
          <dgm:bulletEnabled val="1"/>
        </dgm:presLayoutVars>
      </dgm:prSet>
      <dgm:spPr/>
    </dgm:pt>
    <dgm:pt modelId="{7E35FBE5-4403-4477-B4F7-355AD3F06935}" type="pres">
      <dgm:prSet presAssocID="{E2091B1D-17B9-4FF7-A7C8-CF3E544DC32E}" presName="childText" presStyleLbl="revTx" presStyleIdx="2" presStyleCnt="3">
        <dgm:presLayoutVars>
          <dgm:bulletEnabled val="1"/>
        </dgm:presLayoutVars>
      </dgm:prSet>
      <dgm:spPr/>
    </dgm:pt>
  </dgm:ptLst>
  <dgm:cxnLst>
    <dgm:cxn modelId="{48CB6E07-47B8-4FD7-A06B-E66185B3C112}" type="presOf" srcId="{03534045-3F93-4C05-B75F-3E86BB94FD52}" destId="{7E35FBE5-4403-4477-B4F7-355AD3F06935}" srcOrd="0" destOrd="4" presId="urn:microsoft.com/office/officeart/2005/8/layout/vList2"/>
    <dgm:cxn modelId="{2898DC07-6579-47EC-9AE7-34BB7F9C03A4}" type="presOf" srcId="{19707302-3454-489D-B14F-8434330E1A9D}" destId="{41BA7256-EB15-48C2-9747-8BDF28AF20D5}" srcOrd="0" destOrd="1" presId="urn:microsoft.com/office/officeart/2005/8/layout/vList2"/>
    <dgm:cxn modelId="{CF83AD0E-41B7-4793-9424-B1B6023EE4A1}" srcId="{D75778A8-F8D2-4AF6-BA10-A163858BDA29}" destId="{55624A02-6D69-4614-BF6C-1BB7A90ADA2C}" srcOrd="3" destOrd="0" parTransId="{41E59CE5-1CA5-484D-AD87-E53F292BC5CC}" sibTransId="{14EE2140-7E33-486A-BF12-6558A5B956AD}"/>
    <dgm:cxn modelId="{B401100F-8933-4E53-8CB8-5F393AC888AC}" srcId="{E2091B1D-17B9-4FF7-A7C8-CF3E544DC32E}" destId="{38047EEF-3D83-4FB7-9A65-5DC1032A75CE}" srcOrd="3" destOrd="0" parTransId="{C226C344-7ECD-42CC-BFCC-291380798FAD}" sibTransId="{F30DDF23-9A6F-4D51-8EBC-BA78D3FC6EAA}"/>
    <dgm:cxn modelId="{ABA2EC10-88DC-41ED-8F7F-93AF7AE1D902}" type="presOf" srcId="{38047EEF-3D83-4FB7-9A65-5DC1032A75CE}" destId="{7E35FBE5-4403-4477-B4F7-355AD3F06935}" srcOrd="0" destOrd="3" presId="urn:microsoft.com/office/officeart/2005/8/layout/vList2"/>
    <dgm:cxn modelId="{B8E7831E-9D2E-4E6F-AE6E-DDF2A16BE324}" type="presOf" srcId="{767A6B4F-5FA3-4D1D-B300-AAC8D74D80EC}" destId="{7E35FBE5-4403-4477-B4F7-355AD3F06935}" srcOrd="0" destOrd="0" presId="urn:microsoft.com/office/officeart/2005/8/layout/vList2"/>
    <dgm:cxn modelId="{D3C52626-4F89-42D7-8ACC-E89AE210BD4D}" type="presOf" srcId="{AF3A6A02-6824-45F7-8330-10D988949BC3}" destId="{41BA7256-EB15-48C2-9747-8BDF28AF20D5}" srcOrd="0" destOrd="4" presId="urn:microsoft.com/office/officeart/2005/8/layout/vList2"/>
    <dgm:cxn modelId="{6CA05527-00BF-47BB-BB14-5A5195042867}" srcId="{E2091B1D-17B9-4FF7-A7C8-CF3E544DC32E}" destId="{3EEEC3BD-005D-451F-B7CE-ADC6399E83C4}" srcOrd="5" destOrd="0" parTransId="{7D8861E1-7EC7-4D57-A1DC-DA91CA257892}" sibTransId="{B1D493F2-3774-4BA0-8169-D53B3444166F}"/>
    <dgm:cxn modelId="{42B1C628-267B-470C-B577-97AF0D3246ED}" srcId="{D75778A8-F8D2-4AF6-BA10-A163858BDA29}" destId="{AF3A6A02-6824-45F7-8330-10D988949BC3}" srcOrd="4" destOrd="0" parTransId="{231FC915-488E-466C-862F-DFEBDDC35635}" sibTransId="{16709CA0-45F4-4DC9-AED0-D7036799EA50}"/>
    <dgm:cxn modelId="{5AD5472C-C239-4166-8D05-50925E1AE158}" srcId="{E2091B1D-17B9-4FF7-A7C8-CF3E544DC32E}" destId="{FE84A326-EB93-414C-807C-94608A343B0C}" srcOrd="2" destOrd="0" parTransId="{C88A4E89-AB0F-4F4C-9344-11060EA140ED}" sibTransId="{6D05A3DA-6975-4566-9997-468BA32D3B46}"/>
    <dgm:cxn modelId="{E8E39136-FEFA-42C4-AC61-5327D3DC7A8B}" type="presOf" srcId="{F50BD7FA-C02E-4214-95C3-D0147A96700F}" destId="{1C866C59-F4C3-4D94-9A52-3967F9BFAB95}" srcOrd="0" destOrd="0" presId="urn:microsoft.com/office/officeart/2005/8/layout/vList2"/>
    <dgm:cxn modelId="{E15D3B5E-2CDB-486A-B2B6-6BBCB5145D42}" srcId="{D75778A8-F8D2-4AF6-BA10-A163858BDA29}" destId="{2EA9DA1B-CBC3-45F1-BAFF-6632424E67DD}" srcOrd="2" destOrd="0" parTransId="{DAC49B73-76C7-4004-9B6C-D68CB6CCD2C5}" sibTransId="{BDCE0509-70DD-4AC1-8E08-A8A8BFDEEE8B}"/>
    <dgm:cxn modelId="{0B4C6142-9F11-4BFA-8684-090C523ACBE3}" type="presOf" srcId="{DD14A837-3DDB-4808-B5F4-CF3CDFFC532E}" destId="{41BA7256-EB15-48C2-9747-8BDF28AF20D5}" srcOrd="0" destOrd="0" presId="urn:microsoft.com/office/officeart/2005/8/layout/vList2"/>
    <dgm:cxn modelId="{DF5D0B46-D044-4569-A90A-4CE119E7758C}" srcId="{D75778A8-F8D2-4AF6-BA10-A163858BDA29}" destId="{19707302-3454-489D-B14F-8434330E1A9D}" srcOrd="1" destOrd="0" parTransId="{7E7634C7-58DD-4F97-8EF7-DE7D5FBA27BF}" sibTransId="{A9804788-2BFD-45B7-ADB4-5C9A063FE45E}"/>
    <dgm:cxn modelId="{D3969849-5E0A-4F9F-939E-9A1FA8984A86}" type="presOf" srcId="{B0B72E72-E39A-4994-B52D-5BF464ECA684}" destId="{CE2E4020-F24F-45F7-94F5-3D480ED117B4}" srcOrd="0" destOrd="0" presId="urn:microsoft.com/office/officeart/2005/8/layout/vList2"/>
    <dgm:cxn modelId="{5DE46C4A-E7D0-41AB-BF25-37A5405C601E}" srcId="{E2091B1D-17B9-4FF7-A7C8-CF3E544DC32E}" destId="{FCB8DF7F-E3EA-46A5-BEA2-57F6D20A0CC5}" srcOrd="1" destOrd="0" parTransId="{FF45FF38-D0AC-4C1A-8127-D4EA8FF567B6}" sibTransId="{A258404F-7CFD-454F-9CC2-190255945ADA}"/>
    <dgm:cxn modelId="{2E51D07B-8FD7-41F5-900F-06C7BC4E1502}" srcId="{F50BD7FA-C02E-4214-95C3-D0147A96700F}" destId="{E2091B1D-17B9-4FF7-A7C8-CF3E544DC32E}" srcOrd="2" destOrd="0" parTransId="{479B759B-838A-4A16-A360-E50D7046C8B4}" sibTransId="{B4A5B6C1-FE29-48FF-B364-F164F203C70A}"/>
    <dgm:cxn modelId="{889DDD87-9140-49D1-9C5D-E84F79A555A0}" srcId="{E2091B1D-17B9-4FF7-A7C8-CF3E544DC32E}" destId="{03534045-3F93-4C05-B75F-3E86BB94FD52}" srcOrd="4" destOrd="0" parTransId="{CCC4BF50-843F-4963-B25E-19FC2F453BAF}" sibTransId="{52F284DA-9525-4D9C-BD3E-F56EDAF527F7}"/>
    <dgm:cxn modelId="{4EC88F89-D5DE-45AB-8B05-3AA01272E052}" type="presOf" srcId="{3EEEC3BD-005D-451F-B7CE-ADC6399E83C4}" destId="{7E35FBE5-4403-4477-B4F7-355AD3F06935}" srcOrd="0" destOrd="5" presId="urn:microsoft.com/office/officeart/2005/8/layout/vList2"/>
    <dgm:cxn modelId="{2083319F-25A0-4A53-93FA-0D1DA2252AA7}" srcId="{D75778A8-F8D2-4AF6-BA10-A163858BDA29}" destId="{DD14A837-3DDB-4808-B5F4-CF3CDFFC532E}" srcOrd="0" destOrd="0" parTransId="{E5C517AA-AB30-432C-A551-0695D0F56855}" sibTransId="{EDB6CADD-BE75-413B-9A53-9FF86811679B}"/>
    <dgm:cxn modelId="{1437719F-F8A3-4377-92D7-DF54306228AB}" srcId="{E2091B1D-17B9-4FF7-A7C8-CF3E544DC32E}" destId="{60A847F8-C2FD-4DD7-937D-01EB1A81BD13}" srcOrd="6" destOrd="0" parTransId="{3C24B6F8-767D-4BE4-93CF-112644E916A4}" sibTransId="{1530D0F1-AA63-45D8-A56E-F22E87ED76A7}"/>
    <dgm:cxn modelId="{33F150A1-315D-4D6D-AF44-A9F7E47DD7A9}" srcId="{F50BD7FA-C02E-4214-95C3-D0147A96700F}" destId="{D75778A8-F8D2-4AF6-BA10-A163858BDA29}" srcOrd="0" destOrd="0" parTransId="{4B425B87-CD9C-4EB7-B54B-28259B6BD826}" sibTransId="{E5829FFF-6C2E-4782-BCC4-59ABB740D414}"/>
    <dgm:cxn modelId="{338D32AD-5C79-4406-BF5F-454D91C46F82}" srcId="{D75778A8-F8D2-4AF6-BA10-A163858BDA29}" destId="{049BC2BA-D449-4BC3-BE79-18CD70BB3075}" srcOrd="5" destOrd="0" parTransId="{13602EEE-8A01-4555-BD51-AE7F375EB319}" sibTransId="{64E86830-21F4-4A34-B80D-B8493C2CE689}"/>
    <dgm:cxn modelId="{D680CBAF-3864-464B-99FE-BAAB4A658DEF}" type="presOf" srcId="{049BC2BA-D449-4BC3-BE79-18CD70BB3075}" destId="{41BA7256-EB15-48C2-9747-8BDF28AF20D5}" srcOrd="0" destOrd="5" presId="urn:microsoft.com/office/officeart/2005/8/layout/vList2"/>
    <dgm:cxn modelId="{D8A38DB0-3C00-413C-BBAE-F7B98A9242EB}" srcId="{B0B72E72-E39A-4994-B52D-5BF464ECA684}" destId="{ED825E03-AD02-45CD-84F7-7BF084B43CD4}" srcOrd="0" destOrd="0" parTransId="{915BBBDC-15CC-4086-A123-884705292D1F}" sibTransId="{A0B38B27-B7D5-48BF-90C0-71695BF661CB}"/>
    <dgm:cxn modelId="{534490B9-E4B4-4018-A2B3-F31B2BEEB2F4}" type="presOf" srcId="{E2091B1D-17B9-4FF7-A7C8-CF3E544DC32E}" destId="{1092B2FE-5DF9-47BF-852A-F17B5324268A}" srcOrd="0" destOrd="0" presId="urn:microsoft.com/office/officeart/2005/8/layout/vList2"/>
    <dgm:cxn modelId="{1A1E3CC2-7F9F-4240-9457-18BD79AD6B92}" type="presOf" srcId="{FCB8DF7F-E3EA-46A5-BEA2-57F6D20A0CC5}" destId="{7E35FBE5-4403-4477-B4F7-355AD3F06935}" srcOrd="0" destOrd="1" presId="urn:microsoft.com/office/officeart/2005/8/layout/vList2"/>
    <dgm:cxn modelId="{E11B57CA-BCB8-4C61-8011-8C1D3893E2A7}" type="presOf" srcId="{FE84A326-EB93-414C-807C-94608A343B0C}" destId="{7E35FBE5-4403-4477-B4F7-355AD3F06935}" srcOrd="0" destOrd="2" presId="urn:microsoft.com/office/officeart/2005/8/layout/vList2"/>
    <dgm:cxn modelId="{CFE354CF-CD51-4D0B-9C13-3694367D6C25}" srcId="{F50BD7FA-C02E-4214-95C3-D0147A96700F}" destId="{B0B72E72-E39A-4994-B52D-5BF464ECA684}" srcOrd="1" destOrd="0" parTransId="{E5E9DCF2-48DF-4FD6-B126-7F5EEF108C90}" sibTransId="{1680FBD9-AD8D-4FB8-B867-44542F1325E5}"/>
    <dgm:cxn modelId="{6D10E1E2-7B30-49B8-8927-4672050A93F5}" type="presOf" srcId="{D75778A8-F8D2-4AF6-BA10-A163858BDA29}" destId="{DFAE5AB7-4E11-43B0-A6EF-1B392BF8F4B9}" srcOrd="0" destOrd="0" presId="urn:microsoft.com/office/officeart/2005/8/layout/vList2"/>
    <dgm:cxn modelId="{8089F8E8-553F-4601-8B16-1D72BA2E5437}" type="presOf" srcId="{2EA9DA1B-CBC3-45F1-BAFF-6632424E67DD}" destId="{41BA7256-EB15-48C2-9747-8BDF28AF20D5}" srcOrd="0" destOrd="2" presId="urn:microsoft.com/office/officeart/2005/8/layout/vList2"/>
    <dgm:cxn modelId="{2A89D2E9-C6F8-4360-9FF5-7DBDB5BB9D70}" type="presOf" srcId="{60A847F8-C2FD-4DD7-937D-01EB1A81BD13}" destId="{7E35FBE5-4403-4477-B4F7-355AD3F06935}" srcOrd="0" destOrd="6" presId="urn:microsoft.com/office/officeart/2005/8/layout/vList2"/>
    <dgm:cxn modelId="{0AA858ED-CDB1-47F1-9F7C-343B5EF31E19}" type="presOf" srcId="{55624A02-6D69-4614-BF6C-1BB7A90ADA2C}" destId="{41BA7256-EB15-48C2-9747-8BDF28AF20D5}" srcOrd="0" destOrd="3" presId="urn:microsoft.com/office/officeart/2005/8/layout/vList2"/>
    <dgm:cxn modelId="{5DBCD1F3-8E91-4C02-8029-F3B249B292EF}" srcId="{E2091B1D-17B9-4FF7-A7C8-CF3E544DC32E}" destId="{767A6B4F-5FA3-4D1D-B300-AAC8D74D80EC}" srcOrd="0" destOrd="0" parTransId="{6D382796-13B1-42A6-AC42-659ECF012187}" sibTransId="{5AF74231-33E5-4663-A13B-1315A6943C61}"/>
    <dgm:cxn modelId="{76B059F7-FFBE-46FB-A29F-05080ADE8AC4}" type="presOf" srcId="{ED825E03-AD02-45CD-84F7-7BF084B43CD4}" destId="{D7C7DCFB-4ECD-401C-B070-73C81CF518E9}" srcOrd="0" destOrd="0" presId="urn:microsoft.com/office/officeart/2005/8/layout/vList2"/>
    <dgm:cxn modelId="{C7C6F1D1-387F-49A0-B59A-95261CC50D3F}" type="presParOf" srcId="{1C866C59-F4C3-4D94-9A52-3967F9BFAB95}" destId="{DFAE5AB7-4E11-43B0-A6EF-1B392BF8F4B9}" srcOrd="0" destOrd="0" presId="urn:microsoft.com/office/officeart/2005/8/layout/vList2"/>
    <dgm:cxn modelId="{89AD2B8D-9E24-4C7F-8D01-DBCDB28CADEB}" type="presParOf" srcId="{1C866C59-F4C3-4D94-9A52-3967F9BFAB95}" destId="{41BA7256-EB15-48C2-9747-8BDF28AF20D5}" srcOrd="1" destOrd="0" presId="urn:microsoft.com/office/officeart/2005/8/layout/vList2"/>
    <dgm:cxn modelId="{4A1E6D37-3047-4AA6-86F1-F361390D3926}" type="presParOf" srcId="{1C866C59-F4C3-4D94-9A52-3967F9BFAB95}" destId="{CE2E4020-F24F-45F7-94F5-3D480ED117B4}" srcOrd="2" destOrd="0" presId="urn:microsoft.com/office/officeart/2005/8/layout/vList2"/>
    <dgm:cxn modelId="{8EDBE770-09DA-473B-A05E-90F7425D23CF}" type="presParOf" srcId="{1C866C59-F4C3-4D94-9A52-3967F9BFAB95}" destId="{D7C7DCFB-4ECD-401C-B070-73C81CF518E9}" srcOrd="3" destOrd="0" presId="urn:microsoft.com/office/officeart/2005/8/layout/vList2"/>
    <dgm:cxn modelId="{FA53762C-5B22-4B77-9152-67ECDF020225}" type="presParOf" srcId="{1C866C59-F4C3-4D94-9A52-3967F9BFAB95}" destId="{1092B2FE-5DF9-47BF-852A-F17B5324268A}" srcOrd="4" destOrd="0" presId="urn:microsoft.com/office/officeart/2005/8/layout/vList2"/>
    <dgm:cxn modelId="{F140AB24-3729-4F2D-986D-A72296AE7832}" type="presParOf" srcId="{1C866C59-F4C3-4D94-9A52-3967F9BFAB95}" destId="{7E35FBE5-4403-4477-B4F7-355AD3F0693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31831-3F4A-4571-95B7-EE090923E0F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9EB0FB04-027C-4A5D-BB0F-C690AAF0BC7D}">
      <dgm:prSet custT="1"/>
      <dgm:spPr/>
      <dgm:t>
        <a:bodyPr/>
        <a:lstStyle/>
        <a:p>
          <a:r>
            <a:rPr lang="en-US"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逻辑模型</a:t>
          </a:r>
          <a:endParaRPr lang="zh-CN" sz="2400" dirty="0">
            <a:latin typeface="微软雅黑" panose="020B0503020204020204" pitchFamily="34" charset="-122"/>
            <a:ea typeface="微软雅黑" panose="020B0503020204020204" pitchFamily="34" charset="-122"/>
          </a:endParaRPr>
        </a:p>
      </dgm:t>
    </dgm:pt>
    <dgm:pt modelId="{A9725CCA-E094-4961-9A6F-8E6FEB0DB6D4}" type="parTrans" cxnId="{9C4D7A43-D63F-426E-A6C7-6E014F956A4F}">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4E5EC5A-52E9-4698-8B6C-AAC639BF74EF}" type="sibTrans" cxnId="{9C4D7A43-D63F-426E-A6C7-6E014F956A4F}">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449885C-717B-4F67-8D74-B7537C8BFBE6}">
      <dgm:prSet custT="1"/>
      <dgm:spPr/>
      <dgm:t>
        <a:bodyPr/>
        <a:lstStyle/>
        <a:p>
          <a:r>
            <a:rPr lang="en-US"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物理模型</a:t>
          </a:r>
          <a:endParaRPr lang="zh-CN" sz="2400" dirty="0">
            <a:latin typeface="微软雅黑" panose="020B0503020204020204" pitchFamily="34" charset="-122"/>
            <a:ea typeface="微软雅黑" panose="020B0503020204020204" pitchFamily="34" charset="-122"/>
          </a:endParaRPr>
        </a:p>
      </dgm:t>
    </dgm:pt>
    <dgm:pt modelId="{B1129947-CCA9-4DA3-86D7-29022B4FE2B4}" type="parTrans" cxnId="{5EEC4673-AF80-4E94-8116-973BB8EE4D0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32A8D75-4422-4281-BEDD-3E458DCDE573}" type="sibTrans" cxnId="{5EEC4673-AF80-4E94-8116-973BB8EE4D0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F2109CD-47F6-4173-949F-CF509B3E56F1}">
      <dgm:prSet custT="1"/>
      <dgm:spPr/>
      <dgm:t>
        <a:bodyPr/>
        <a:lstStyle/>
        <a:p>
          <a:r>
            <a:rPr lang="en-US"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元数据表</a:t>
          </a:r>
          <a:endParaRPr lang="zh-CN" sz="2400" dirty="0">
            <a:latin typeface="微软雅黑" panose="020B0503020204020204" pitchFamily="34" charset="-122"/>
            <a:ea typeface="微软雅黑" panose="020B0503020204020204" pitchFamily="34" charset="-122"/>
          </a:endParaRPr>
        </a:p>
      </dgm:t>
    </dgm:pt>
    <dgm:pt modelId="{20FFC181-B9C4-40E4-8D3F-4ABBE8531538}" type="parTrans" cxnId="{20879C13-2F40-420A-A7A9-449289585DA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EF316E0-934B-4730-9B65-3BC816134A74}" type="sibTrans" cxnId="{20879C13-2F40-420A-A7A9-449289585DA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B3AC482-72E7-4B09-8390-9B0AB2E399FD}" type="pres">
      <dgm:prSet presAssocID="{17831831-3F4A-4571-95B7-EE090923E0FD}" presName="linear" presStyleCnt="0">
        <dgm:presLayoutVars>
          <dgm:dir/>
          <dgm:animLvl val="lvl"/>
          <dgm:resizeHandles val="exact"/>
        </dgm:presLayoutVars>
      </dgm:prSet>
      <dgm:spPr/>
    </dgm:pt>
    <dgm:pt modelId="{080E0AB1-EE1E-42B4-95FC-9B6270794E8C}" type="pres">
      <dgm:prSet presAssocID="{9EB0FB04-027C-4A5D-BB0F-C690AAF0BC7D}" presName="parentLin" presStyleCnt="0"/>
      <dgm:spPr/>
    </dgm:pt>
    <dgm:pt modelId="{0A0A442D-83C6-4464-BE12-C5B319AB9636}" type="pres">
      <dgm:prSet presAssocID="{9EB0FB04-027C-4A5D-BB0F-C690AAF0BC7D}" presName="parentLeftMargin" presStyleLbl="node1" presStyleIdx="0" presStyleCnt="3"/>
      <dgm:spPr/>
    </dgm:pt>
    <dgm:pt modelId="{08764678-3868-4260-BE28-A405F17C9D2E}" type="pres">
      <dgm:prSet presAssocID="{9EB0FB04-027C-4A5D-BB0F-C690AAF0BC7D}" presName="parentText" presStyleLbl="node1" presStyleIdx="0" presStyleCnt="3">
        <dgm:presLayoutVars>
          <dgm:chMax val="0"/>
          <dgm:bulletEnabled val="1"/>
        </dgm:presLayoutVars>
      </dgm:prSet>
      <dgm:spPr/>
    </dgm:pt>
    <dgm:pt modelId="{864E4959-A77D-4950-9714-E278438CEE2F}" type="pres">
      <dgm:prSet presAssocID="{9EB0FB04-027C-4A5D-BB0F-C690AAF0BC7D}" presName="negativeSpace" presStyleCnt="0"/>
      <dgm:spPr/>
    </dgm:pt>
    <dgm:pt modelId="{544D80B0-C9EF-4FEE-B914-E30C69D65F86}" type="pres">
      <dgm:prSet presAssocID="{9EB0FB04-027C-4A5D-BB0F-C690AAF0BC7D}" presName="childText" presStyleLbl="conFgAcc1" presStyleIdx="0" presStyleCnt="3">
        <dgm:presLayoutVars>
          <dgm:bulletEnabled val="1"/>
        </dgm:presLayoutVars>
      </dgm:prSet>
      <dgm:spPr/>
    </dgm:pt>
    <dgm:pt modelId="{2A636C0B-C9CD-41E4-BE20-B61CE049A802}" type="pres">
      <dgm:prSet presAssocID="{74E5EC5A-52E9-4698-8B6C-AAC639BF74EF}" presName="spaceBetweenRectangles" presStyleCnt="0"/>
      <dgm:spPr/>
    </dgm:pt>
    <dgm:pt modelId="{F108CBAA-A808-4B25-BACF-D47C2F10972D}" type="pres">
      <dgm:prSet presAssocID="{4449885C-717B-4F67-8D74-B7537C8BFBE6}" presName="parentLin" presStyleCnt="0"/>
      <dgm:spPr/>
    </dgm:pt>
    <dgm:pt modelId="{C0146ECC-B595-4727-BDA7-7B42FF801312}" type="pres">
      <dgm:prSet presAssocID="{4449885C-717B-4F67-8D74-B7537C8BFBE6}" presName="parentLeftMargin" presStyleLbl="node1" presStyleIdx="0" presStyleCnt="3"/>
      <dgm:spPr/>
    </dgm:pt>
    <dgm:pt modelId="{C526ABDC-CA76-4667-B8BF-359F88B35E34}" type="pres">
      <dgm:prSet presAssocID="{4449885C-717B-4F67-8D74-B7537C8BFBE6}" presName="parentText" presStyleLbl="node1" presStyleIdx="1" presStyleCnt="3">
        <dgm:presLayoutVars>
          <dgm:chMax val="0"/>
          <dgm:bulletEnabled val="1"/>
        </dgm:presLayoutVars>
      </dgm:prSet>
      <dgm:spPr/>
    </dgm:pt>
    <dgm:pt modelId="{1B35F5B2-0D49-437E-9130-4F221F294142}" type="pres">
      <dgm:prSet presAssocID="{4449885C-717B-4F67-8D74-B7537C8BFBE6}" presName="negativeSpace" presStyleCnt="0"/>
      <dgm:spPr/>
    </dgm:pt>
    <dgm:pt modelId="{D03976F6-985E-419C-A01F-9680365C22E8}" type="pres">
      <dgm:prSet presAssocID="{4449885C-717B-4F67-8D74-B7537C8BFBE6}" presName="childText" presStyleLbl="conFgAcc1" presStyleIdx="1" presStyleCnt="3">
        <dgm:presLayoutVars>
          <dgm:bulletEnabled val="1"/>
        </dgm:presLayoutVars>
      </dgm:prSet>
      <dgm:spPr/>
    </dgm:pt>
    <dgm:pt modelId="{1237F3D9-F121-4233-925F-9AD1927F8823}" type="pres">
      <dgm:prSet presAssocID="{232A8D75-4422-4281-BEDD-3E458DCDE573}" presName="spaceBetweenRectangles" presStyleCnt="0"/>
      <dgm:spPr/>
    </dgm:pt>
    <dgm:pt modelId="{21992918-D811-4D58-BB96-989BF4863482}" type="pres">
      <dgm:prSet presAssocID="{EF2109CD-47F6-4173-949F-CF509B3E56F1}" presName="parentLin" presStyleCnt="0"/>
      <dgm:spPr/>
    </dgm:pt>
    <dgm:pt modelId="{17B78C3D-9F7E-438D-8320-9BEFD3E128E4}" type="pres">
      <dgm:prSet presAssocID="{EF2109CD-47F6-4173-949F-CF509B3E56F1}" presName="parentLeftMargin" presStyleLbl="node1" presStyleIdx="1" presStyleCnt="3"/>
      <dgm:spPr/>
    </dgm:pt>
    <dgm:pt modelId="{7B22ED9D-861A-4504-A6A6-9A4C0EDBBE72}" type="pres">
      <dgm:prSet presAssocID="{EF2109CD-47F6-4173-949F-CF509B3E56F1}" presName="parentText" presStyleLbl="node1" presStyleIdx="2" presStyleCnt="3">
        <dgm:presLayoutVars>
          <dgm:chMax val="0"/>
          <dgm:bulletEnabled val="1"/>
        </dgm:presLayoutVars>
      </dgm:prSet>
      <dgm:spPr/>
    </dgm:pt>
    <dgm:pt modelId="{F1B2A36C-3C02-472F-80F3-30DA573C2DB5}" type="pres">
      <dgm:prSet presAssocID="{EF2109CD-47F6-4173-949F-CF509B3E56F1}" presName="negativeSpace" presStyleCnt="0"/>
      <dgm:spPr/>
    </dgm:pt>
    <dgm:pt modelId="{7A4F549A-AECE-49F0-8DD2-F7E81F98A77D}" type="pres">
      <dgm:prSet presAssocID="{EF2109CD-47F6-4173-949F-CF509B3E56F1}" presName="childText" presStyleLbl="conFgAcc1" presStyleIdx="2" presStyleCnt="3">
        <dgm:presLayoutVars>
          <dgm:bulletEnabled val="1"/>
        </dgm:presLayoutVars>
      </dgm:prSet>
      <dgm:spPr/>
    </dgm:pt>
  </dgm:ptLst>
  <dgm:cxnLst>
    <dgm:cxn modelId="{48CFFE0C-5C7E-427F-8B9B-D59D9D1C530C}" type="presOf" srcId="{9EB0FB04-027C-4A5D-BB0F-C690AAF0BC7D}" destId="{08764678-3868-4260-BE28-A405F17C9D2E}" srcOrd="1" destOrd="0" presId="urn:microsoft.com/office/officeart/2005/8/layout/list1"/>
    <dgm:cxn modelId="{20879C13-2F40-420A-A7A9-449289585DA7}" srcId="{17831831-3F4A-4571-95B7-EE090923E0FD}" destId="{EF2109CD-47F6-4173-949F-CF509B3E56F1}" srcOrd="2" destOrd="0" parTransId="{20FFC181-B9C4-40E4-8D3F-4ABBE8531538}" sibTransId="{8EF316E0-934B-4730-9B65-3BC816134A74}"/>
    <dgm:cxn modelId="{5D7D545F-9CB5-4671-B629-15BE5030ACA3}" type="presOf" srcId="{EF2109CD-47F6-4173-949F-CF509B3E56F1}" destId="{7B22ED9D-861A-4504-A6A6-9A4C0EDBBE72}" srcOrd="1" destOrd="0" presId="urn:microsoft.com/office/officeart/2005/8/layout/list1"/>
    <dgm:cxn modelId="{9C4D7A43-D63F-426E-A6C7-6E014F956A4F}" srcId="{17831831-3F4A-4571-95B7-EE090923E0FD}" destId="{9EB0FB04-027C-4A5D-BB0F-C690AAF0BC7D}" srcOrd="0" destOrd="0" parTransId="{A9725CCA-E094-4961-9A6F-8E6FEB0DB6D4}" sibTransId="{74E5EC5A-52E9-4698-8B6C-AAC639BF74EF}"/>
    <dgm:cxn modelId="{05E6304D-AE0F-41C2-A381-B148122FA09B}" type="presOf" srcId="{4449885C-717B-4F67-8D74-B7537C8BFBE6}" destId="{C526ABDC-CA76-4667-B8BF-359F88B35E34}" srcOrd="1" destOrd="0" presId="urn:microsoft.com/office/officeart/2005/8/layout/list1"/>
    <dgm:cxn modelId="{D0B63873-A83E-4174-AAEF-43283F6FD474}" type="presOf" srcId="{9EB0FB04-027C-4A5D-BB0F-C690AAF0BC7D}" destId="{0A0A442D-83C6-4464-BE12-C5B319AB9636}" srcOrd="0" destOrd="0" presId="urn:microsoft.com/office/officeart/2005/8/layout/list1"/>
    <dgm:cxn modelId="{5EEC4673-AF80-4E94-8116-973BB8EE4D0E}" srcId="{17831831-3F4A-4571-95B7-EE090923E0FD}" destId="{4449885C-717B-4F67-8D74-B7537C8BFBE6}" srcOrd="1" destOrd="0" parTransId="{B1129947-CCA9-4DA3-86D7-29022B4FE2B4}" sibTransId="{232A8D75-4422-4281-BEDD-3E458DCDE573}"/>
    <dgm:cxn modelId="{16F44475-4D49-41FE-A1CD-200A30A2B1CB}" type="presOf" srcId="{4449885C-717B-4F67-8D74-B7537C8BFBE6}" destId="{C0146ECC-B595-4727-BDA7-7B42FF801312}" srcOrd="0" destOrd="0" presId="urn:microsoft.com/office/officeart/2005/8/layout/list1"/>
    <dgm:cxn modelId="{09A8E458-7A60-49B3-A6C2-05AAAF5F24F8}" type="presOf" srcId="{EF2109CD-47F6-4173-949F-CF509B3E56F1}" destId="{17B78C3D-9F7E-438D-8320-9BEFD3E128E4}" srcOrd="0" destOrd="0" presId="urn:microsoft.com/office/officeart/2005/8/layout/list1"/>
    <dgm:cxn modelId="{6410B7D9-401A-472F-B908-804F7244B60E}" type="presOf" srcId="{17831831-3F4A-4571-95B7-EE090923E0FD}" destId="{2B3AC482-72E7-4B09-8390-9B0AB2E399FD}" srcOrd="0" destOrd="0" presId="urn:microsoft.com/office/officeart/2005/8/layout/list1"/>
    <dgm:cxn modelId="{9A650BCF-664F-4B5C-82F0-50732C6DECAC}" type="presParOf" srcId="{2B3AC482-72E7-4B09-8390-9B0AB2E399FD}" destId="{080E0AB1-EE1E-42B4-95FC-9B6270794E8C}" srcOrd="0" destOrd="0" presId="urn:microsoft.com/office/officeart/2005/8/layout/list1"/>
    <dgm:cxn modelId="{3ECEE2C6-3A40-4DB4-91DB-D48E500A0A3C}" type="presParOf" srcId="{080E0AB1-EE1E-42B4-95FC-9B6270794E8C}" destId="{0A0A442D-83C6-4464-BE12-C5B319AB9636}" srcOrd="0" destOrd="0" presId="urn:microsoft.com/office/officeart/2005/8/layout/list1"/>
    <dgm:cxn modelId="{620EE4B7-230A-46B5-8909-25E49B0F7D1D}" type="presParOf" srcId="{080E0AB1-EE1E-42B4-95FC-9B6270794E8C}" destId="{08764678-3868-4260-BE28-A405F17C9D2E}" srcOrd="1" destOrd="0" presId="urn:microsoft.com/office/officeart/2005/8/layout/list1"/>
    <dgm:cxn modelId="{89B86F4C-FE2C-476D-A029-54DC83322A66}" type="presParOf" srcId="{2B3AC482-72E7-4B09-8390-9B0AB2E399FD}" destId="{864E4959-A77D-4950-9714-E278438CEE2F}" srcOrd="1" destOrd="0" presId="urn:microsoft.com/office/officeart/2005/8/layout/list1"/>
    <dgm:cxn modelId="{88ADC873-1901-4D74-9F0B-0C4D12FFEF3C}" type="presParOf" srcId="{2B3AC482-72E7-4B09-8390-9B0AB2E399FD}" destId="{544D80B0-C9EF-4FEE-B914-E30C69D65F86}" srcOrd="2" destOrd="0" presId="urn:microsoft.com/office/officeart/2005/8/layout/list1"/>
    <dgm:cxn modelId="{CE70B4DF-4664-4E2B-865F-D511770CB0FC}" type="presParOf" srcId="{2B3AC482-72E7-4B09-8390-9B0AB2E399FD}" destId="{2A636C0B-C9CD-41E4-BE20-B61CE049A802}" srcOrd="3" destOrd="0" presId="urn:microsoft.com/office/officeart/2005/8/layout/list1"/>
    <dgm:cxn modelId="{8C3329E5-1F45-40E5-B456-33C02FE8B63B}" type="presParOf" srcId="{2B3AC482-72E7-4B09-8390-9B0AB2E399FD}" destId="{F108CBAA-A808-4B25-BACF-D47C2F10972D}" srcOrd="4" destOrd="0" presId="urn:microsoft.com/office/officeart/2005/8/layout/list1"/>
    <dgm:cxn modelId="{BB207127-4881-4723-BB43-CFF76E3711E8}" type="presParOf" srcId="{F108CBAA-A808-4B25-BACF-D47C2F10972D}" destId="{C0146ECC-B595-4727-BDA7-7B42FF801312}" srcOrd="0" destOrd="0" presId="urn:microsoft.com/office/officeart/2005/8/layout/list1"/>
    <dgm:cxn modelId="{CCE84409-11B7-4877-BD02-B2192968CFF3}" type="presParOf" srcId="{F108CBAA-A808-4B25-BACF-D47C2F10972D}" destId="{C526ABDC-CA76-4667-B8BF-359F88B35E34}" srcOrd="1" destOrd="0" presId="urn:microsoft.com/office/officeart/2005/8/layout/list1"/>
    <dgm:cxn modelId="{AE137574-CBDB-4C4F-AD2A-7A3F52EEE723}" type="presParOf" srcId="{2B3AC482-72E7-4B09-8390-9B0AB2E399FD}" destId="{1B35F5B2-0D49-437E-9130-4F221F294142}" srcOrd="5" destOrd="0" presId="urn:microsoft.com/office/officeart/2005/8/layout/list1"/>
    <dgm:cxn modelId="{ABA26815-627C-44EA-A1AB-AC060D4F7DC1}" type="presParOf" srcId="{2B3AC482-72E7-4B09-8390-9B0AB2E399FD}" destId="{D03976F6-985E-419C-A01F-9680365C22E8}" srcOrd="6" destOrd="0" presId="urn:microsoft.com/office/officeart/2005/8/layout/list1"/>
    <dgm:cxn modelId="{36C72F33-8E45-4EE1-AF34-B6C1AAD7F230}" type="presParOf" srcId="{2B3AC482-72E7-4B09-8390-9B0AB2E399FD}" destId="{1237F3D9-F121-4233-925F-9AD1927F8823}" srcOrd="7" destOrd="0" presId="urn:microsoft.com/office/officeart/2005/8/layout/list1"/>
    <dgm:cxn modelId="{E9F24203-36C6-4007-85E8-58A7C6E67792}" type="presParOf" srcId="{2B3AC482-72E7-4B09-8390-9B0AB2E399FD}" destId="{21992918-D811-4D58-BB96-989BF4863482}" srcOrd="8" destOrd="0" presId="urn:microsoft.com/office/officeart/2005/8/layout/list1"/>
    <dgm:cxn modelId="{6A64F1E0-E34B-4267-8BC0-C09AD1974896}" type="presParOf" srcId="{21992918-D811-4D58-BB96-989BF4863482}" destId="{17B78C3D-9F7E-438D-8320-9BEFD3E128E4}" srcOrd="0" destOrd="0" presId="urn:microsoft.com/office/officeart/2005/8/layout/list1"/>
    <dgm:cxn modelId="{7C23A56D-A016-4B7C-B49D-0426DC6BCAD8}" type="presParOf" srcId="{21992918-D811-4D58-BB96-989BF4863482}" destId="{7B22ED9D-861A-4504-A6A6-9A4C0EDBBE72}" srcOrd="1" destOrd="0" presId="urn:microsoft.com/office/officeart/2005/8/layout/list1"/>
    <dgm:cxn modelId="{E1EDA9E3-4880-4F26-B45C-5D734342976D}" type="presParOf" srcId="{2B3AC482-72E7-4B09-8390-9B0AB2E399FD}" destId="{F1B2A36C-3C02-472F-80F3-30DA573C2DB5}" srcOrd="9" destOrd="0" presId="urn:microsoft.com/office/officeart/2005/8/layout/list1"/>
    <dgm:cxn modelId="{91BCDEDE-F0D4-430C-AF76-329BCA664763}" type="presParOf" srcId="{2B3AC482-72E7-4B09-8390-9B0AB2E399FD}" destId="{7A4F549A-AECE-49F0-8DD2-F7E81F98A77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83B816-0357-4F4B-B726-73F0752A7728}" type="doc">
      <dgm:prSet loTypeId="urn:microsoft.com/office/officeart/2005/8/layout/hProcess9" loCatId="process" qsTypeId="urn:microsoft.com/office/officeart/2005/8/quickstyle/simple1" qsCatId="simple" csTypeId="urn:microsoft.com/office/officeart/2005/8/colors/accent1_2" csCatId="accent1" phldr="1"/>
      <dgm:spPr/>
    </dgm:pt>
    <dgm:pt modelId="{7C8E16A9-BD6A-477B-881C-FE4A5406D0B3}">
      <dgm:prSet phldrT="[文本]"/>
      <dgm:spPr/>
      <dgm:t>
        <a:bodyPr/>
        <a:lstStyle/>
        <a:p>
          <a:r>
            <a:rPr lang="zh-CN" altLang="en-US" dirty="0">
              <a:latin typeface="微软雅黑" panose="020B0503020204020204" pitchFamily="34" charset="-122"/>
              <a:ea typeface="微软雅黑" panose="020B0503020204020204" pitchFamily="34" charset="-122"/>
            </a:rPr>
            <a:t>了解</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运行环境和运行模式</a:t>
          </a:r>
        </a:p>
      </dgm:t>
    </dgm:pt>
    <dgm:pt modelId="{481425FC-335A-40C7-A37B-0CD0EC3F2DCF}" type="parTrans" cxnId="{B3E1E95C-AEB1-4D54-93F0-3AB63A7165E2}">
      <dgm:prSet/>
      <dgm:spPr/>
      <dgm:t>
        <a:bodyPr/>
        <a:lstStyle/>
        <a:p>
          <a:endParaRPr lang="zh-CN" altLang="en-US">
            <a:latin typeface="微软雅黑" panose="020B0503020204020204" pitchFamily="34" charset="-122"/>
            <a:ea typeface="微软雅黑" panose="020B0503020204020204" pitchFamily="34" charset="-122"/>
          </a:endParaRPr>
        </a:p>
      </dgm:t>
    </dgm:pt>
    <dgm:pt modelId="{822AFEB4-F787-48A7-A9FF-DFB7C5B3CBC7}" type="sibTrans" cxnId="{B3E1E95C-AEB1-4D54-93F0-3AB63A7165E2}">
      <dgm:prSet/>
      <dgm:spPr/>
      <dgm:t>
        <a:bodyPr/>
        <a:lstStyle/>
        <a:p>
          <a:endParaRPr lang="zh-CN" altLang="en-US">
            <a:latin typeface="微软雅黑" panose="020B0503020204020204" pitchFamily="34" charset="-122"/>
            <a:ea typeface="微软雅黑" panose="020B0503020204020204" pitchFamily="34" charset="-122"/>
          </a:endParaRPr>
        </a:p>
      </dgm:t>
    </dgm:pt>
    <dgm:pt modelId="{5A30D1CE-0906-444E-AC36-97B18D207E87}">
      <dgm:prSet phldrT="[文本]"/>
      <dgm:spPr/>
      <dgm:t>
        <a:bodyPr/>
        <a:lstStyle/>
        <a:p>
          <a:r>
            <a:rPr lang="zh-CN" altLang="en-US" dirty="0">
              <a:latin typeface="微软雅黑" panose="020B0503020204020204" pitchFamily="34" charset="-122"/>
              <a:ea typeface="微软雅黑" panose="020B0503020204020204" pitchFamily="34" charset="-122"/>
            </a:rPr>
            <a:t>规划</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集群</a:t>
          </a:r>
        </a:p>
      </dgm:t>
    </dgm:pt>
    <dgm:pt modelId="{39533675-E4B9-49D6-9AF1-81439D6E2B6C}" type="parTrans" cxnId="{64847A94-23F7-42E7-BD70-B7F4F25D0A2E}">
      <dgm:prSet/>
      <dgm:spPr/>
      <dgm:t>
        <a:bodyPr/>
        <a:lstStyle/>
        <a:p>
          <a:endParaRPr lang="zh-CN" altLang="en-US">
            <a:latin typeface="微软雅黑" panose="020B0503020204020204" pitchFamily="34" charset="-122"/>
            <a:ea typeface="微软雅黑" panose="020B0503020204020204" pitchFamily="34" charset="-122"/>
          </a:endParaRPr>
        </a:p>
      </dgm:t>
    </dgm:pt>
    <dgm:pt modelId="{2FFE1954-5B06-465E-BB24-13C7DC2CF610}" type="sibTrans" cxnId="{64847A94-23F7-42E7-BD70-B7F4F25D0A2E}">
      <dgm:prSet/>
      <dgm:spPr/>
      <dgm:t>
        <a:bodyPr/>
        <a:lstStyle/>
        <a:p>
          <a:endParaRPr lang="zh-CN" altLang="en-US">
            <a:latin typeface="微软雅黑" panose="020B0503020204020204" pitchFamily="34" charset="-122"/>
            <a:ea typeface="微软雅黑" panose="020B0503020204020204" pitchFamily="34" charset="-122"/>
          </a:endParaRPr>
        </a:p>
      </dgm:t>
    </dgm:pt>
    <dgm:pt modelId="{94804ACC-5B63-4BB7-8EE6-6CC92C958798}">
      <dgm:prSet phldrT="[文本]"/>
      <dgm:spPr/>
      <dgm:t>
        <a:bodyPr/>
        <a:lstStyle/>
        <a:p>
          <a:r>
            <a:rPr lang="zh-CN" altLang="en-US" dirty="0">
              <a:latin typeface="微软雅黑" panose="020B0503020204020204" pitchFamily="34" charset="-122"/>
              <a:ea typeface="微软雅黑" panose="020B0503020204020204" pitchFamily="34" charset="-122"/>
            </a:rPr>
            <a:t>部署</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集群</a:t>
          </a:r>
        </a:p>
      </dgm:t>
    </dgm:pt>
    <dgm:pt modelId="{55E619BE-EA5B-4CD5-AF91-AC533D7FBB63}" type="parTrans" cxnId="{F4D65360-A3B6-48F9-9BE7-8A20681D4AB9}">
      <dgm:prSet/>
      <dgm:spPr/>
      <dgm:t>
        <a:bodyPr/>
        <a:lstStyle/>
        <a:p>
          <a:endParaRPr lang="zh-CN" altLang="en-US">
            <a:latin typeface="微软雅黑" panose="020B0503020204020204" pitchFamily="34" charset="-122"/>
            <a:ea typeface="微软雅黑" panose="020B0503020204020204" pitchFamily="34" charset="-122"/>
          </a:endParaRPr>
        </a:p>
      </dgm:t>
    </dgm:pt>
    <dgm:pt modelId="{1635BFE2-0BF0-40D8-BD47-29060C7D2A19}" type="sibTrans" cxnId="{F4D65360-A3B6-48F9-9BE7-8A20681D4AB9}">
      <dgm:prSet/>
      <dgm:spPr/>
      <dgm:t>
        <a:bodyPr/>
        <a:lstStyle/>
        <a:p>
          <a:endParaRPr lang="zh-CN" altLang="en-US">
            <a:latin typeface="微软雅黑" panose="020B0503020204020204" pitchFamily="34" charset="-122"/>
            <a:ea typeface="微软雅黑" panose="020B0503020204020204" pitchFamily="34" charset="-122"/>
          </a:endParaRPr>
        </a:p>
      </dgm:t>
    </dgm:pt>
    <dgm:pt modelId="{91C0CC9A-9F30-4EE6-9A08-D4B60534DC7D}">
      <dgm:prSet/>
      <dgm:spPr/>
      <dgm:t>
        <a:bodyPr/>
        <a:lstStyle/>
        <a:p>
          <a:r>
            <a:rPr lang="zh-CN" altLang="en-US" dirty="0">
              <a:latin typeface="微软雅黑" panose="020B0503020204020204" pitchFamily="34" charset="-122"/>
              <a:ea typeface="微软雅黑" panose="020B0503020204020204" pitchFamily="34" charset="-122"/>
            </a:rPr>
            <a:t>启动</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集群</a:t>
          </a:r>
        </a:p>
      </dgm:t>
    </dgm:pt>
    <dgm:pt modelId="{E12EADBF-60A3-4BC1-8F5E-51E7A550FB3C}" type="parTrans" cxnId="{2B252C3B-C6EE-482D-9F83-1EA546367AA6}">
      <dgm:prSet/>
      <dgm:spPr/>
      <dgm:t>
        <a:bodyPr/>
        <a:lstStyle/>
        <a:p>
          <a:endParaRPr lang="zh-CN" altLang="en-US">
            <a:latin typeface="微软雅黑" panose="020B0503020204020204" pitchFamily="34" charset="-122"/>
            <a:ea typeface="微软雅黑" panose="020B0503020204020204" pitchFamily="34" charset="-122"/>
          </a:endParaRPr>
        </a:p>
      </dgm:t>
    </dgm:pt>
    <dgm:pt modelId="{727F6834-D770-47AC-BD5D-725E6320EAB8}" type="sibTrans" cxnId="{2B252C3B-C6EE-482D-9F83-1EA546367AA6}">
      <dgm:prSet/>
      <dgm:spPr/>
      <dgm:t>
        <a:bodyPr/>
        <a:lstStyle/>
        <a:p>
          <a:endParaRPr lang="zh-CN" altLang="en-US">
            <a:latin typeface="微软雅黑" panose="020B0503020204020204" pitchFamily="34" charset="-122"/>
            <a:ea typeface="微软雅黑" panose="020B0503020204020204" pitchFamily="34" charset="-122"/>
          </a:endParaRPr>
        </a:p>
      </dgm:t>
    </dgm:pt>
    <dgm:pt modelId="{AD44E5AF-F77B-4C86-8EB8-14CD261E1256}">
      <dgm:prSet/>
      <dgm:spPr/>
      <dgm:t>
        <a:bodyPr/>
        <a:lstStyle/>
        <a:p>
          <a:r>
            <a:rPr lang="zh-CN" altLang="en-US" dirty="0">
              <a:latin typeface="微软雅黑" panose="020B0503020204020204" pitchFamily="34" charset="-122"/>
              <a:ea typeface="微软雅黑" panose="020B0503020204020204" pitchFamily="34" charset="-122"/>
            </a:rPr>
            <a:t>验证</a:t>
          </a:r>
          <a:r>
            <a:rPr lang="en-US" altLang="zh-CN" dirty="0">
              <a:latin typeface="微软雅黑" panose="020B0503020204020204" pitchFamily="34" charset="-122"/>
              <a:ea typeface="微软雅黑" panose="020B0503020204020204" pitchFamily="34" charset="-122"/>
            </a:rPr>
            <a:t>HBase</a:t>
          </a:r>
          <a:r>
            <a:rPr lang="zh-CN" altLang="en-US" dirty="0">
              <a:latin typeface="微软雅黑" panose="020B0503020204020204" pitchFamily="34" charset="-122"/>
              <a:ea typeface="微软雅黑" panose="020B0503020204020204" pitchFamily="34" charset="-122"/>
            </a:rPr>
            <a:t>集群</a:t>
          </a:r>
        </a:p>
      </dgm:t>
    </dgm:pt>
    <dgm:pt modelId="{85514001-39D3-47D6-8449-F29349805A42}" type="parTrans" cxnId="{F79743E8-2848-4A0A-9C01-93D05F55E075}">
      <dgm:prSet/>
      <dgm:spPr/>
      <dgm:t>
        <a:bodyPr/>
        <a:lstStyle/>
        <a:p>
          <a:endParaRPr lang="zh-CN" altLang="en-US">
            <a:latin typeface="微软雅黑" panose="020B0503020204020204" pitchFamily="34" charset="-122"/>
            <a:ea typeface="微软雅黑" panose="020B0503020204020204" pitchFamily="34" charset="-122"/>
          </a:endParaRPr>
        </a:p>
      </dgm:t>
    </dgm:pt>
    <dgm:pt modelId="{37C7CEF6-D875-4B77-8960-E033C8A84C1C}" type="sibTrans" cxnId="{F79743E8-2848-4A0A-9C01-93D05F55E075}">
      <dgm:prSet/>
      <dgm:spPr/>
      <dgm:t>
        <a:bodyPr/>
        <a:lstStyle/>
        <a:p>
          <a:endParaRPr lang="zh-CN" altLang="en-US">
            <a:latin typeface="微软雅黑" panose="020B0503020204020204" pitchFamily="34" charset="-122"/>
            <a:ea typeface="微软雅黑" panose="020B0503020204020204" pitchFamily="34" charset="-122"/>
          </a:endParaRPr>
        </a:p>
      </dgm:t>
    </dgm:pt>
    <dgm:pt modelId="{A53D0136-1598-49C6-B6C2-9C2E19636EDA}" type="pres">
      <dgm:prSet presAssocID="{DB83B816-0357-4F4B-B726-73F0752A7728}" presName="CompostProcess" presStyleCnt="0">
        <dgm:presLayoutVars>
          <dgm:dir/>
          <dgm:resizeHandles val="exact"/>
        </dgm:presLayoutVars>
      </dgm:prSet>
      <dgm:spPr/>
    </dgm:pt>
    <dgm:pt modelId="{5DE4F7CC-2325-435B-901D-AE5DA2EBB83D}" type="pres">
      <dgm:prSet presAssocID="{DB83B816-0357-4F4B-B726-73F0752A7728}" presName="arrow" presStyleLbl="bgShp" presStyleIdx="0" presStyleCnt="1"/>
      <dgm:spPr/>
    </dgm:pt>
    <dgm:pt modelId="{7FF7615A-2358-4B67-8647-F748282535D0}" type="pres">
      <dgm:prSet presAssocID="{DB83B816-0357-4F4B-B726-73F0752A7728}" presName="linearProcess" presStyleCnt="0"/>
      <dgm:spPr/>
    </dgm:pt>
    <dgm:pt modelId="{920E1A41-8A43-4916-A123-FEEFEF5458DE}" type="pres">
      <dgm:prSet presAssocID="{7C8E16A9-BD6A-477B-881C-FE4A5406D0B3}" presName="textNode" presStyleLbl="node1" presStyleIdx="0" presStyleCnt="5">
        <dgm:presLayoutVars>
          <dgm:bulletEnabled val="1"/>
        </dgm:presLayoutVars>
      </dgm:prSet>
      <dgm:spPr/>
    </dgm:pt>
    <dgm:pt modelId="{9706DED9-CC32-4AF8-A4D9-31F0121522D8}" type="pres">
      <dgm:prSet presAssocID="{822AFEB4-F787-48A7-A9FF-DFB7C5B3CBC7}" presName="sibTrans" presStyleCnt="0"/>
      <dgm:spPr/>
    </dgm:pt>
    <dgm:pt modelId="{3CF6681F-619A-43A3-94EA-C64CA3C84D82}" type="pres">
      <dgm:prSet presAssocID="{5A30D1CE-0906-444E-AC36-97B18D207E87}" presName="textNode" presStyleLbl="node1" presStyleIdx="1" presStyleCnt="5">
        <dgm:presLayoutVars>
          <dgm:bulletEnabled val="1"/>
        </dgm:presLayoutVars>
      </dgm:prSet>
      <dgm:spPr/>
    </dgm:pt>
    <dgm:pt modelId="{2B80BE18-32E8-4A0D-BA11-59A3AB1734FB}" type="pres">
      <dgm:prSet presAssocID="{2FFE1954-5B06-465E-BB24-13C7DC2CF610}" presName="sibTrans" presStyleCnt="0"/>
      <dgm:spPr/>
    </dgm:pt>
    <dgm:pt modelId="{E5777AB0-54B1-4BD2-AE81-A5AD1F14FD70}" type="pres">
      <dgm:prSet presAssocID="{94804ACC-5B63-4BB7-8EE6-6CC92C958798}" presName="textNode" presStyleLbl="node1" presStyleIdx="2" presStyleCnt="5">
        <dgm:presLayoutVars>
          <dgm:bulletEnabled val="1"/>
        </dgm:presLayoutVars>
      </dgm:prSet>
      <dgm:spPr/>
    </dgm:pt>
    <dgm:pt modelId="{045EC413-E11A-4D3B-AA46-1962347892B3}" type="pres">
      <dgm:prSet presAssocID="{1635BFE2-0BF0-40D8-BD47-29060C7D2A19}" presName="sibTrans" presStyleCnt="0"/>
      <dgm:spPr/>
    </dgm:pt>
    <dgm:pt modelId="{B75B23CF-8C77-410C-AA8F-1480A703B0A6}" type="pres">
      <dgm:prSet presAssocID="{91C0CC9A-9F30-4EE6-9A08-D4B60534DC7D}" presName="textNode" presStyleLbl="node1" presStyleIdx="3" presStyleCnt="5">
        <dgm:presLayoutVars>
          <dgm:bulletEnabled val="1"/>
        </dgm:presLayoutVars>
      </dgm:prSet>
      <dgm:spPr/>
    </dgm:pt>
    <dgm:pt modelId="{C5EFB3F0-B016-4C9E-B4CA-E62ED22C0A01}" type="pres">
      <dgm:prSet presAssocID="{727F6834-D770-47AC-BD5D-725E6320EAB8}" presName="sibTrans" presStyleCnt="0"/>
      <dgm:spPr/>
    </dgm:pt>
    <dgm:pt modelId="{490131F4-CA44-4BC2-9105-1AA5ADA0682D}" type="pres">
      <dgm:prSet presAssocID="{AD44E5AF-F77B-4C86-8EB8-14CD261E1256}" presName="textNode" presStyleLbl="node1" presStyleIdx="4" presStyleCnt="5">
        <dgm:presLayoutVars>
          <dgm:bulletEnabled val="1"/>
        </dgm:presLayoutVars>
      </dgm:prSet>
      <dgm:spPr/>
    </dgm:pt>
  </dgm:ptLst>
  <dgm:cxnLst>
    <dgm:cxn modelId="{F2DF2A0F-BB7C-4659-9113-6703BFFE3041}" type="presOf" srcId="{94804ACC-5B63-4BB7-8EE6-6CC92C958798}" destId="{E5777AB0-54B1-4BD2-AE81-A5AD1F14FD70}" srcOrd="0" destOrd="0" presId="urn:microsoft.com/office/officeart/2005/8/layout/hProcess9"/>
    <dgm:cxn modelId="{2B252C3B-C6EE-482D-9F83-1EA546367AA6}" srcId="{DB83B816-0357-4F4B-B726-73F0752A7728}" destId="{91C0CC9A-9F30-4EE6-9A08-D4B60534DC7D}" srcOrd="3" destOrd="0" parTransId="{E12EADBF-60A3-4BC1-8F5E-51E7A550FB3C}" sibTransId="{727F6834-D770-47AC-BD5D-725E6320EAB8}"/>
    <dgm:cxn modelId="{B3E1E95C-AEB1-4D54-93F0-3AB63A7165E2}" srcId="{DB83B816-0357-4F4B-B726-73F0752A7728}" destId="{7C8E16A9-BD6A-477B-881C-FE4A5406D0B3}" srcOrd="0" destOrd="0" parTransId="{481425FC-335A-40C7-A37B-0CD0EC3F2DCF}" sibTransId="{822AFEB4-F787-48A7-A9FF-DFB7C5B3CBC7}"/>
    <dgm:cxn modelId="{F4D65360-A3B6-48F9-9BE7-8A20681D4AB9}" srcId="{DB83B816-0357-4F4B-B726-73F0752A7728}" destId="{94804ACC-5B63-4BB7-8EE6-6CC92C958798}" srcOrd="2" destOrd="0" parTransId="{55E619BE-EA5B-4CD5-AF91-AC533D7FBB63}" sibTransId="{1635BFE2-0BF0-40D8-BD47-29060C7D2A19}"/>
    <dgm:cxn modelId="{E0A14B81-F048-45DE-A0E1-5321E8C72355}" type="presOf" srcId="{AD44E5AF-F77B-4C86-8EB8-14CD261E1256}" destId="{490131F4-CA44-4BC2-9105-1AA5ADA0682D}" srcOrd="0" destOrd="0" presId="urn:microsoft.com/office/officeart/2005/8/layout/hProcess9"/>
    <dgm:cxn modelId="{25B2D382-C9BA-4F8F-AC42-99EC572D5A12}" type="presOf" srcId="{7C8E16A9-BD6A-477B-881C-FE4A5406D0B3}" destId="{920E1A41-8A43-4916-A123-FEEFEF5458DE}" srcOrd="0" destOrd="0" presId="urn:microsoft.com/office/officeart/2005/8/layout/hProcess9"/>
    <dgm:cxn modelId="{64847A94-23F7-42E7-BD70-B7F4F25D0A2E}" srcId="{DB83B816-0357-4F4B-B726-73F0752A7728}" destId="{5A30D1CE-0906-444E-AC36-97B18D207E87}" srcOrd="1" destOrd="0" parTransId="{39533675-E4B9-49D6-9AF1-81439D6E2B6C}" sibTransId="{2FFE1954-5B06-465E-BB24-13C7DC2CF610}"/>
    <dgm:cxn modelId="{CD9BDEBD-31A1-4110-BC11-1A31A1CB5D8B}" type="presOf" srcId="{5A30D1CE-0906-444E-AC36-97B18D207E87}" destId="{3CF6681F-619A-43A3-94EA-C64CA3C84D82}" srcOrd="0" destOrd="0" presId="urn:microsoft.com/office/officeart/2005/8/layout/hProcess9"/>
    <dgm:cxn modelId="{BBD23AC8-AB96-46C4-9067-C373B03DD9C3}" type="presOf" srcId="{DB83B816-0357-4F4B-B726-73F0752A7728}" destId="{A53D0136-1598-49C6-B6C2-9C2E19636EDA}" srcOrd="0" destOrd="0" presId="urn:microsoft.com/office/officeart/2005/8/layout/hProcess9"/>
    <dgm:cxn modelId="{F79743E8-2848-4A0A-9C01-93D05F55E075}" srcId="{DB83B816-0357-4F4B-B726-73F0752A7728}" destId="{AD44E5AF-F77B-4C86-8EB8-14CD261E1256}" srcOrd="4" destOrd="0" parTransId="{85514001-39D3-47D6-8449-F29349805A42}" sibTransId="{37C7CEF6-D875-4B77-8960-E033C8A84C1C}"/>
    <dgm:cxn modelId="{C21213F6-29ED-4D69-B3F8-F390A71990B3}" type="presOf" srcId="{91C0CC9A-9F30-4EE6-9A08-D4B60534DC7D}" destId="{B75B23CF-8C77-410C-AA8F-1480A703B0A6}" srcOrd="0" destOrd="0" presId="urn:microsoft.com/office/officeart/2005/8/layout/hProcess9"/>
    <dgm:cxn modelId="{22A2DF26-EDD0-4DC4-93BF-AE044A3D6903}" type="presParOf" srcId="{A53D0136-1598-49C6-B6C2-9C2E19636EDA}" destId="{5DE4F7CC-2325-435B-901D-AE5DA2EBB83D}" srcOrd="0" destOrd="0" presId="urn:microsoft.com/office/officeart/2005/8/layout/hProcess9"/>
    <dgm:cxn modelId="{74B0CDAA-D11C-4052-832C-F45DB3F176AE}" type="presParOf" srcId="{A53D0136-1598-49C6-B6C2-9C2E19636EDA}" destId="{7FF7615A-2358-4B67-8647-F748282535D0}" srcOrd="1" destOrd="0" presId="urn:microsoft.com/office/officeart/2005/8/layout/hProcess9"/>
    <dgm:cxn modelId="{B49EB092-BB70-41A3-8154-6699524E17F2}" type="presParOf" srcId="{7FF7615A-2358-4B67-8647-F748282535D0}" destId="{920E1A41-8A43-4916-A123-FEEFEF5458DE}" srcOrd="0" destOrd="0" presId="urn:microsoft.com/office/officeart/2005/8/layout/hProcess9"/>
    <dgm:cxn modelId="{871C3359-B6D9-4E7B-9EDE-D5A30D04DC68}" type="presParOf" srcId="{7FF7615A-2358-4B67-8647-F748282535D0}" destId="{9706DED9-CC32-4AF8-A4D9-31F0121522D8}" srcOrd="1" destOrd="0" presId="urn:microsoft.com/office/officeart/2005/8/layout/hProcess9"/>
    <dgm:cxn modelId="{462EE9E2-6D0A-4052-B1AE-80BD8E192D1D}" type="presParOf" srcId="{7FF7615A-2358-4B67-8647-F748282535D0}" destId="{3CF6681F-619A-43A3-94EA-C64CA3C84D82}" srcOrd="2" destOrd="0" presId="urn:microsoft.com/office/officeart/2005/8/layout/hProcess9"/>
    <dgm:cxn modelId="{6101E712-71FC-4898-86EA-A9B2F7C9D1CF}" type="presParOf" srcId="{7FF7615A-2358-4B67-8647-F748282535D0}" destId="{2B80BE18-32E8-4A0D-BA11-59A3AB1734FB}" srcOrd="3" destOrd="0" presId="urn:microsoft.com/office/officeart/2005/8/layout/hProcess9"/>
    <dgm:cxn modelId="{07833030-69BA-4C23-B3D6-11A354AEC46A}" type="presParOf" srcId="{7FF7615A-2358-4B67-8647-F748282535D0}" destId="{E5777AB0-54B1-4BD2-AE81-A5AD1F14FD70}" srcOrd="4" destOrd="0" presId="urn:microsoft.com/office/officeart/2005/8/layout/hProcess9"/>
    <dgm:cxn modelId="{8610671F-231C-488B-BC7E-87AC4423B236}" type="presParOf" srcId="{7FF7615A-2358-4B67-8647-F748282535D0}" destId="{045EC413-E11A-4D3B-AA46-1962347892B3}" srcOrd="5" destOrd="0" presId="urn:microsoft.com/office/officeart/2005/8/layout/hProcess9"/>
    <dgm:cxn modelId="{72D61DD7-D5C4-40C2-B72D-02672CD91D29}" type="presParOf" srcId="{7FF7615A-2358-4B67-8647-F748282535D0}" destId="{B75B23CF-8C77-410C-AA8F-1480A703B0A6}" srcOrd="6" destOrd="0" presId="urn:microsoft.com/office/officeart/2005/8/layout/hProcess9"/>
    <dgm:cxn modelId="{BC04FBD6-7B30-4B72-9460-F67C4EA8A7BD}" type="presParOf" srcId="{7FF7615A-2358-4B67-8647-F748282535D0}" destId="{C5EFB3F0-B016-4C9E-B4CA-E62ED22C0A01}" srcOrd="7" destOrd="0" presId="urn:microsoft.com/office/officeart/2005/8/layout/hProcess9"/>
    <dgm:cxn modelId="{544CDEB6-10E7-4C0D-8236-F475154F665E}" type="presParOf" srcId="{7FF7615A-2358-4B67-8647-F748282535D0}" destId="{490131F4-CA44-4BC2-9105-1AA5ADA0682D}"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1FB1D5-F34E-40F7-84F8-CD32AB3B3C2E}"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15709C8D-8107-4AFD-80B5-4F013D1069C8}">
      <dgm:prSet custT="1"/>
      <dgm:spPr/>
      <dgm:t>
        <a:bodyPr/>
        <a:lstStyle/>
        <a:p>
          <a:r>
            <a:rPr lang="zh-CN" altLang="en-US" sz="2400" dirty="0">
              <a:latin typeface="微软雅黑" panose="020B0503020204020204" pitchFamily="34" charset="-122"/>
              <a:ea typeface="微软雅黑" panose="020B0503020204020204" pitchFamily="34" charset="-122"/>
            </a:rPr>
            <a:t>操作系统</a:t>
          </a:r>
        </a:p>
      </dgm:t>
    </dgm:pt>
    <dgm:pt modelId="{F4C89AE0-1B4F-4800-87AE-67C2AF3D932C}" type="parTrans" cxnId="{3F2FC0B7-CAFF-4E77-AEFF-10EDF5F016F3}">
      <dgm:prSet/>
      <dgm:spPr/>
      <dgm:t>
        <a:bodyPr/>
        <a:lstStyle/>
        <a:p>
          <a:endParaRPr lang="zh-CN" altLang="en-US">
            <a:latin typeface="微软雅黑" panose="020B0503020204020204" pitchFamily="34" charset="-122"/>
            <a:ea typeface="微软雅黑" panose="020B0503020204020204" pitchFamily="34" charset="-122"/>
          </a:endParaRPr>
        </a:p>
      </dgm:t>
    </dgm:pt>
    <dgm:pt modelId="{CAE7EB82-803A-42ED-9849-7B629F2F3C1C}" type="sibTrans" cxnId="{3F2FC0B7-CAFF-4E77-AEFF-10EDF5F016F3}">
      <dgm:prSet/>
      <dgm:spPr/>
      <dgm:t>
        <a:bodyPr/>
        <a:lstStyle/>
        <a:p>
          <a:endParaRPr lang="zh-CN" altLang="en-US">
            <a:latin typeface="微软雅黑" panose="020B0503020204020204" pitchFamily="34" charset="-122"/>
            <a:ea typeface="微软雅黑" panose="020B0503020204020204" pitchFamily="34" charset="-122"/>
          </a:endParaRPr>
        </a:p>
      </dgm:t>
    </dgm:pt>
    <dgm:pt modelId="{98D2C144-D4D3-4A89-8D51-81C461B2FBDA}">
      <dgm:prSet/>
      <dgm:spPr/>
      <dgm:t>
        <a:bodyPr/>
        <a:lstStyle/>
        <a:p>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支持不同平台，在当前绝大多数主流的操作系统上都能够运行，例如</a:t>
          </a:r>
          <a:r>
            <a:rPr lang="en-US">
              <a:latin typeface="微软雅黑" panose="020B0503020204020204" pitchFamily="34" charset="-122"/>
              <a:ea typeface="微软雅黑" panose="020B0503020204020204" pitchFamily="34" charset="-122"/>
            </a:rPr>
            <a:t>Unix/Linux</a:t>
          </a:r>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Windows</a:t>
          </a:r>
          <a:r>
            <a:rPr lang="zh-CN">
              <a:latin typeface="微软雅黑" panose="020B0503020204020204" pitchFamily="34" charset="-122"/>
              <a:ea typeface="微软雅黑" panose="020B0503020204020204" pitchFamily="34" charset="-122"/>
            </a:rPr>
            <a:t>等。本书采用的操作系统为</a:t>
          </a:r>
          <a:r>
            <a:rPr lang="en-US">
              <a:latin typeface="微软雅黑" panose="020B0503020204020204" pitchFamily="34" charset="-122"/>
              <a:ea typeface="微软雅黑" panose="020B0503020204020204" pitchFamily="34" charset="-122"/>
            </a:rPr>
            <a:t>Linux</a:t>
          </a:r>
          <a:r>
            <a:rPr lang="zh-CN">
              <a:latin typeface="微软雅黑" panose="020B0503020204020204" pitchFamily="34" charset="-122"/>
              <a:ea typeface="微软雅黑" panose="020B0503020204020204" pitchFamily="34" charset="-122"/>
            </a:rPr>
            <a:t>发行版</a:t>
          </a:r>
          <a:r>
            <a:rPr lang="en-US">
              <a:latin typeface="微软雅黑" panose="020B0503020204020204" pitchFamily="34" charset="-122"/>
              <a:ea typeface="微软雅黑" panose="020B0503020204020204" pitchFamily="34" charset="-122"/>
            </a:rPr>
            <a:t>CentOS 7</a:t>
          </a:r>
          <a:r>
            <a:rPr lang="zh-CN">
              <a:latin typeface="微软雅黑" panose="020B0503020204020204" pitchFamily="34" charset="-122"/>
              <a:ea typeface="微软雅黑" panose="020B0503020204020204" pitchFamily="34" charset="-122"/>
            </a:rPr>
            <a:t>。</a:t>
          </a:r>
        </a:p>
      </dgm:t>
    </dgm:pt>
    <dgm:pt modelId="{C2D39A25-63D7-4247-A162-E73B7B494188}" type="parTrans" cxnId="{B0DB5CD7-95FF-4A2C-A1A5-9BC109394D17}">
      <dgm:prSet/>
      <dgm:spPr/>
      <dgm:t>
        <a:bodyPr/>
        <a:lstStyle/>
        <a:p>
          <a:endParaRPr lang="zh-CN" altLang="en-US">
            <a:latin typeface="微软雅黑" panose="020B0503020204020204" pitchFamily="34" charset="-122"/>
            <a:ea typeface="微软雅黑" panose="020B0503020204020204" pitchFamily="34" charset="-122"/>
          </a:endParaRPr>
        </a:p>
      </dgm:t>
    </dgm:pt>
    <dgm:pt modelId="{DA071483-14C3-4C61-A08A-0647EBAFC046}" type="sibTrans" cxnId="{B0DB5CD7-95FF-4A2C-A1A5-9BC109394D17}">
      <dgm:prSet/>
      <dgm:spPr/>
      <dgm:t>
        <a:bodyPr/>
        <a:lstStyle/>
        <a:p>
          <a:endParaRPr lang="zh-CN" altLang="en-US">
            <a:latin typeface="微软雅黑" panose="020B0503020204020204" pitchFamily="34" charset="-122"/>
            <a:ea typeface="微软雅黑" panose="020B0503020204020204" pitchFamily="34" charset="-122"/>
          </a:endParaRPr>
        </a:p>
      </dgm:t>
    </dgm:pt>
    <dgm:pt modelId="{413E20EF-86F9-4576-8F8A-4290AEFE5DB1}">
      <dgm:prSet custT="1"/>
      <dgm:spPr/>
      <dgm:t>
        <a:bodyPr/>
        <a:lstStyle/>
        <a:p>
          <a:pPr marL="0" lvl="0" indent="0" algn="ctr" defTabSz="1066800">
            <a:lnSpc>
              <a:spcPct val="90000"/>
            </a:lnSpc>
            <a:spcBef>
              <a:spcPct val="0"/>
            </a:spcBef>
            <a:spcAft>
              <a:spcPct val="35000"/>
            </a:spcAft>
            <a:buNone/>
          </a:pPr>
          <a:r>
            <a:rPr lang="en-US" sz="2400" kern="1200" dirty="0">
              <a:solidFill>
                <a:prstClr val="white"/>
              </a:solidFill>
              <a:latin typeface="微软雅黑" panose="020B0503020204020204" pitchFamily="34" charset="-122"/>
              <a:ea typeface="微软雅黑" panose="020B0503020204020204" pitchFamily="34" charset="-122"/>
              <a:cs typeface="+mn-cs"/>
            </a:rPr>
            <a:t>Java</a:t>
          </a:r>
          <a:r>
            <a:rPr lang="zh-CN" sz="2400" kern="1200" dirty="0">
              <a:solidFill>
                <a:prstClr val="white"/>
              </a:solidFill>
              <a:latin typeface="微软雅黑" panose="020B0503020204020204" pitchFamily="34" charset="-122"/>
              <a:ea typeface="微软雅黑" panose="020B0503020204020204" pitchFamily="34" charset="-122"/>
              <a:cs typeface="+mn-cs"/>
            </a:rPr>
            <a:t>环境</a:t>
          </a:r>
        </a:p>
      </dgm:t>
    </dgm:pt>
    <dgm:pt modelId="{FAA8799D-2760-44E6-A8BC-236F577455AB}" type="parTrans" cxnId="{64D47E8C-0AAD-49A1-A93E-7F478E95ADF5}">
      <dgm:prSet/>
      <dgm:spPr/>
      <dgm:t>
        <a:bodyPr/>
        <a:lstStyle/>
        <a:p>
          <a:endParaRPr lang="zh-CN" altLang="en-US">
            <a:latin typeface="微软雅黑" panose="020B0503020204020204" pitchFamily="34" charset="-122"/>
            <a:ea typeface="微软雅黑" panose="020B0503020204020204" pitchFamily="34" charset="-122"/>
          </a:endParaRPr>
        </a:p>
      </dgm:t>
    </dgm:pt>
    <dgm:pt modelId="{A9588E08-AB82-473C-9625-2BC19306A2EC}" type="sibTrans" cxnId="{64D47E8C-0AAD-49A1-A93E-7F478E95ADF5}">
      <dgm:prSet/>
      <dgm:spPr/>
      <dgm:t>
        <a:bodyPr/>
        <a:lstStyle/>
        <a:p>
          <a:endParaRPr lang="zh-CN" altLang="en-US">
            <a:latin typeface="微软雅黑" panose="020B0503020204020204" pitchFamily="34" charset="-122"/>
            <a:ea typeface="微软雅黑" panose="020B0503020204020204" pitchFamily="34" charset="-122"/>
          </a:endParaRPr>
        </a:p>
      </dgm:t>
    </dgm:pt>
    <dgm:pt modelId="{2D08BAA8-1898-41F5-9839-7966AB1356E6}">
      <dgm:prSet/>
      <dgm:spPr/>
      <dgm:t>
        <a:bodyPr/>
        <a:lstStyle/>
        <a:p>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使用</a:t>
          </a:r>
          <a:r>
            <a:rPr lang="en-US">
              <a:latin typeface="微软雅黑" panose="020B0503020204020204" pitchFamily="34" charset="-122"/>
              <a:ea typeface="微软雅黑" panose="020B0503020204020204" pitchFamily="34" charset="-122"/>
            </a:rPr>
            <a:t>Java</a:t>
          </a:r>
          <a:r>
            <a:rPr lang="zh-CN">
              <a:latin typeface="微软雅黑" panose="020B0503020204020204" pitchFamily="34" charset="-122"/>
              <a:ea typeface="微软雅黑" panose="020B0503020204020204" pitchFamily="34" charset="-122"/>
            </a:rPr>
            <a:t>语言编写，因此它的运行环境需要</a:t>
          </a:r>
          <a:r>
            <a:rPr lang="en-US">
              <a:latin typeface="微软雅黑" panose="020B0503020204020204" pitchFamily="34" charset="-122"/>
              <a:ea typeface="微软雅黑" panose="020B0503020204020204" pitchFamily="34" charset="-122"/>
            </a:rPr>
            <a:t>Java</a:t>
          </a:r>
          <a:r>
            <a:rPr lang="zh-CN">
              <a:latin typeface="微软雅黑" panose="020B0503020204020204" pitchFamily="34" charset="-122"/>
              <a:ea typeface="微软雅黑" panose="020B0503020204020204" pitchFamily="34" charset="-122"/>
            </a:rPr>
            <a:t>环境的支持。</a:t>
          </a:r>
        </a:p>
      </dgm:t>
    </dgm:pt>
    <dgm:pt modelId="{89C7E8BE-AEE1-43A6-8D69-BA72C9401430}" type="parTrans" cxnId="{736067D8-A639-440C-8C39-D3C0FCB9B718}">
      <dgm:prSet/>
      <dgm:spPr/>
      <dgm:t>
        <a:bodyPr/>
        <a:lstStyle/>
        <a:p>
          <a:endParaRPr lang="zh-CN" altLang="en-US">
            <a:latin typeface="微软雅黑" panose="020B0503020204020204" pitchFamily="34" charset="-122"/>
            <a:ea typeface="微软雅黑" panose="020B0503020204020204" pitchFamily="34" charset="-122"/>
          </a:endParaRPr>
        </a:p>
      </dgm:t>
    </dgm:pt>
    <dgm:pt modelId="{333B244D-D4EE-42E0-8CC7-7DBA7ECBF0F1}" type="sibTrans" cxnId="{736067D8-A639-440C-8C39-D3C0FCB9B718}">
      <dgm:prSet/>
      <dgm:spPr/>
      <dgm:t>
        <a:bodyPr/>
        <a:lstStyle/>
        <a:p>
          <a:endParaRPr lang="zh-CN" altLang="en-US">
            <a:latin typeface="微软雅黑" panose="020B0503020204020204" pitchFamily="34" charset="-122"/>
            <a:ea typeface="微软雅黑" panose="020B0503020204020204" pitchFamily="34" charset="-122"/>
          </a:endParaRPr>
        </a:p>
      </dgm:t>
    </dgm:pt>
    <dgm:pt modelId="{E8B696D9-A940-4CD2-AD9B-FECA5B07D54D}">
      <dgm:prSet custT="1"/>
      <dgm:spPr/>
      <dgm:t>
        <a:bodyPr/>
        <a:lstStyle/>
        <a:p>
          <a:pPr marL="0" lvl="0" indent="0" algn="ctr" defTabSz="1066800">
            <a:lnSpc>
              <a:spcPct val="90000"/>
            </a:lnSpc>
            <a:spcBef>
              <a:spcPct val="0"/>
            </a:spcBef>
            <a:spcAft>
              <a:spcPct val="35000"/>
            </a:spcAft>
            <a:buNone/>
          </a:pPr>
          <a:r>
            <a:rPr lang="en-US" sz="2400" kern="1200" dirty="0">
              <a:solidFill>
                <a:prstClr val="white"/>
              </a:solidFill>
              <a:latin typeface="微软雅黑" panose="020B0503020204020204" pitchFamily="34" charset="-122"/>
              <a:ea typeface="微软雅黑" panose="020B0503020204020204" pitchFamily="34" charset="-122"/>
              <a:cs typeface="+mn-cs"/>
            </a:rPr>
            <a:t>HDFS</a:t>
          </a:r>
          <a:endParaRPr lang="zh-CN" sz="2400" kern="1200" dirty="0">
            <a:solidFill>
              <a:prstClr val="white"/>
            </a:solidFill>
            <a:latin typeface="微软雅黑" panose="020B0503020204020204" pitchFamily="34" charset="-122"/>
            <a:ea typeface="微软雅黑" panose="020B0503020204020204" pitchFamily="34" charset="-122"/>
            <a:cs typeface="+mn-cs"/>
          </a:endParaRPr>
        </a:p>
      </dgm:t>
    </dgm:pt>
    <dgm:pt modelId="{7F5EA9E5-6F1D-4936-B4B3-1FD7D7D63AA9}" type="parTrans" cxnId="{E6E2070B-A334-44F0-B349-0C1B73630C23}">
      <dgm:prSet/>
      <dgm:spPr/>
      <dgm:t>
        <a:bodyPr/>
        <a:lstStyle/>
        <a:p>
          <a:endParaRPr lang="zh-CN" altLang="en-US">
            <a:latin typeface="微软雅黑" panose="020B0503020204020204" pitchFamily="34" charset="-122"/>
            <a:ea typeface="微软雅黑" panose="020B0503020204020204" pitchFamily="34" charset="-122"/>
          </a:endParaRPr>
        </a:p>
      </dgm:t>
    </dgm:pt>
    <dgm:pt modelId="{D6AD7173-F310-4489-8F32-EBDC5CE2215A}" type="sibTrans" cxnId="{E6E2070B-A334-44F0-B349-0C1B73630C23}">
      <dgm:prSet/>
      <dgm:spPr/>
      <dgm:t>
        <a:bodyPr/>
        <a:lstStyle/>
        <a:p>
          <a:endParaRPr lang="zh-CN" altLang="en-US">
            <a:latin typeface="微软雅黑" panose="020B0503020204020204" pitchFamily="34" charset="-122"/>
            <a:ea typeface="微软雅黑" panose="020B0503020204020204" pitchFamily="34" charset="-122"/>
          </a:endParaRPr>
        </a:p>
      </dgm:t>
    </dgm:pt>
    <dgm:pt modelId="{642E2A68-D7D3-486C-8CEB-E9CADA4477C4}">
      <dgm:prSet/>
      <dgm:spPr/>
      <dgm:t>
        <a:bodyPr/>
        <a:lstStyle/>
        <a:p>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使用</a:t>
          </a:r>
          <a:r>
            <a:rPr lang="en-US">
              <a:latin typeface="微软雅黑" panose="020B0503020204020204" pitchFamily="34" charset="-122"/>
              <a:ea typeface="微软雅黑" panose="020B0503020204020204" pitchFamily="34" charset="-122"/>
            </a:rPr>
            <a:t>HDFS</a:t>
          </a:r>
          <a:r>
            <a:rPr lang="zh-CN">
              <a:latin typeface="微软雅黑" panose="020B0503020204020204" pitchFamily="34" charset="-122"/>
              <a:ea typeface="微软雅黑" panose="020B0503020204020204" pitchFamily="34" charset="-122"/>
            </a:rPr>
            <a:t>作为高可靠的底层存储，利用廉价集群提供海量数据存储能力，分布模式部署</a:t>
          </a:r>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时需要部署</a:t>
          </a:r>
          <a:r>
            <a:rPr lang="en-US">
              <a:latin typeface="微软雅黑" panose="020B0503020204020204" pitchFamily="34" charset="-122"/>
              <a:ea typeface="微软雅黑" panose="020B0503020204020204" pitchFamily="34" charset="-122"/>
            </a:rPr>
            <a:t>HDFS</a:t>
          </a:r>
          <a:r>
            <a:rPr lang="zh-CN">
              <a:latin typeface="微软雅黑" panose="020B0503020204020204" pitchFamily="34" charset="-122"/>
              <a:ea typeface="微软雅黑" panose="020B0503020204020204" pitchFamily="34" charset="-122"/>
            </a:rPr>
            <a:t>。</a:t>
          </a:r>
        </a:p>
      </dgm:t>
    </dgm:pt>
    <dgm:pt modelId="{D0A96DF2-0B40-4CAB-AAC7-5455C5D3C5DE}" type="parTrans" cxnId="{F2B64BBD-AF99-4AB1-AF36-6369C14DBCC8}">
      <dgm:prSet/>
      <dgm:spPr/>
      <dgm:t>
        <a:bodyPr/>
        <a:lstStyle/>
        <a:p>
          <a:endParaRPr lang="zh-CN" altLang="en-US">
            <a:latin typeface="微软雅黑" panose="020B0503020204020204" pitchFamily="34" charset="-122"/>
            <a:ea typeface="微软雅黑" panose="020B0503020204020204" pitchFamily="34" charset="-122"/>
          </a:endParaRPr>
        </a:p>
      </dgm:t>
    </dgm:pt>
    <dgm:pt modelId="{F268E558-3648-4EBE-A96A-2407D59A39E6}" type="sibTrans" cxnId="{F2B64BBD-AF99-4AB1-AF36-6369C14DBCC8}">
      <dgm:prSet/>
      <dgm:spPr/>
      <dgm:t>
        <a:bodyPr/>
        <a:lstStyle/>
        <a:p>
          <a:endParaRPr lang="zh-CN" altLang="en-US">
            <a:latin typeface="微软雅黑" panose="020B0503020204020204" pitchFamily="34" charset="-122"/>
            <a:ea typeface="微软雅黑" panose="020B0503020204020204" pitchFamily="34" charset="-122"/>
          </a:endParaRPr>
        </a:p>
      </dgm:t>
    </dgm:pt>
    <dgm:pt modelId="{9A54FD57-7584-4DC3-90F1-8EBBA7356135}">
      <dgm:prSet custT="1"/>
      <dgm:spPr/>
      <dgm:t>
        <a:bodyPr/>
        <a:lstStyle/>
        <a:p>
          <a:pPr marL="0" lvl="0" indent="0" algn="ctr" defTabSz="1066800">
            <a:lnSpc>
              <a:spcPct val="90000"/>
            </a:lnSpc>
            <a:spcBef>
              <a:spcPct val="0"/>
            </a:spcBef>
            <a:spcAft>
              <a:spcPct val="35000"/>
            </a:spcAft>
            <a:buNone/>
          </a:pPr>
          <a:r>
            <a:rPr lang="en-US" sz="2400" kern="1200" dirty="0" err="1">
              <a:solidFill>
                <a:prstClr val="white"/>
              </a:solidFill>
              <a:latin typeface="微软雅黑" panose="020B0503020204020204" pitchFamily="34" charset="-122"/>
              <a:ea typeface="微软雅黑" panose="020B0503020204020204" pitchFamily="34" charset="-122"/>
              <a:cs typeface="+mn-cs"/>
            </a:rPr>
            <a:t>ZooKeeper</a:t>
          </a:r>
          <a:endParaRPr lang="zh-CN" sz="2400" kern="1200" dirty="0">
            <a:solidFill>
              <a:prstClr val="white"/>
            </a:solidFill>
            <a:latin typeface="微软雅黑" panose="020B0503020204020204" pitchFamily="34" charset="-122"/>
            <a:ea typeface="微软雅黑" panose="020B0503020204020204" pitchFamily="34" charset="-122"/>
            <a:cs typeface="+mn-cs"/>
          </a:endParaRPr>
        </a:p>
      </dgm:t>
    </dgm:pt>
    <dgm:pt modelId="{C2839B62-D53A-42D4-AFE0-1F5A29A521C7}" type="parTrans" cxnId="{B6B0ED02-1575-4F35-B687-73BC32A9D905}">
      <dgm:prSet/>
      <dgm:spPr/>
      <dgm:t>
        <a:bodyPr/>
        <a:lstStyle/>
        <a:p>
          <a:endParaRPr lang="zh-CN" altLang="en-US">
            <a:latin typeface="微软雅黑" panose="020B0503020204020204" pitchFamily="34" charset="-122"/>
            <a:ea typeface="微软雅黑" panose="020B0503020204020204" pitchFamily="34" charset="-122"/>
          </a:endParaRPr>
        </a:p>
      </dgm:t>
    </dgm:pt>
    <dgm:pt modelId="{9091BCF3-5BB8-456B-846A-80AE4EA9AFA7}" type="sibTrans" cxnId="{B6B0ED02-1575-4F35-B687-73BC32A9D905}">
      <dgm:prSet/>
      <dgm:spPr/>
      <dgm:t>
        <a:bodyPr/>
        <a:lstStyle/>
        <a:p>
          <a:endParaRPr lang="zh-CN" altLang="en-US">
            <a:latin typeface="微软雅黑" panose="020B0503020204020204" pitchFamily="34" charset="-122"/>
            <a:ea typeface="微软雅黑" panose="020B0503020204020204" pitchFamily="34" charset="-122"/>
          </a:endParaRPr>
        </a:p>
      </dgm:t>
    </dgm:pt>
    <dgm:pt modelId="{9B62BEFE-4D1B-4A83-BC54-F44B5B4D5DFF}">
      <dgm:prSet/>
      <dgm:spPr/>
      <dgm:t>
        <a:bodyPr/>
        <a:lstStyle/>
        <a:p>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使用</a:t>
          </a:r>
          <a:r>
            <a:rPr lang="en-US">
              <a:latin typeface="微软雅黑" panose="020B0503020204020204" pitchFamily="34" charset="-122"/>
              <a:ea typeface="微软雅黑" panose="020B0503020204020204" pitchFamily="34" charset="-122"/>
            </a:rPr>
            <a:t>ZooKeeper</a:t>
          </a:r>
          <a:r>
            <a:rPr lang="zh-CN">
              <a:latin typeface="微软雅黑" panose="020B0503020204020204" pitchFamily="34" charset="-122"/>
              <a:ea typeface="微软雅黑" panose="020B0503020204020204" pitchFamily="34" charset="-122"/>
            </a:rPr>
            <a:t>作为协同服务，实现稳定服务和失败恢复，因此需要部署</a:t>
          </a:r>
          <a:r>
            <a:rPr lang="en-US">
              <a:latin typeface="微软雅黑" panose="020B0503020204020204" pitchFamily="34" charset="-122"/>
              <a:ea typeface="微软雅黑" panose="020B0503020204020204" pitchFamily="34" charset="-122"/>
            </a:rPr>
            <a:t>ZooKeeper</a:t>
          </a:r>
          <a:r>
            <a:rPr lang="zh-CN">
              <a:latin typeface="微软雅黑" panose="020B0503020204020204" pitchFamily="34" charset="-122"/>
              <a:ea typeface="微软雅黑" panose="020B0503020204020204" pitchFamily="34" charset="-122"/>
            </a:rPr>
            <a:t>。</a:t>
          </a:r>
        </a:p>
      </dgm:t>
    </dgm:pt>
    <dgm:pt modelId="{E72AAD17-E6C6-44DA-874C-0ABA5010FE46}" type="parTrans" cxnId="{BEEA0323-5BE3-49C5-ACA1-DC822100913D}">
      <dgm:prSet/>
      <dgm:spPr/>
      <dgm:t>
        <a:bodyPr/>
        <a:lstStyle/>
        <a:p>
          <a:endParaRPr lang="zh-CN" altLang="en-US">
            <a:latin typeface="微软雅黑" panose="020B0503020204020204" pitchFamily="34" charset="-122"/>
            <a:ea typeface="微软雅黑" panose="020B0503020204020204" pitchFamily="34" charset="-122"/>
          </a:endParaRPr>
        </a:p>
      </dgm:t>
    </dgm:pt>
    <dgm:pt modelId="{0B4BF448-1457-472C-B236-4A50F2B5347B}" type="sibTrans" cxnId="{BEEA0323-5BE3-49C5-ACA1-DC822100913D}">
      <dgm:prSet/>
      <dgm:spPr/>
      <dgm:t>
        <a:bodyPr/>
        <a:lstStyle/>
        <a:p>
          <a:endParaRPr lang="zh-CN" altLang="en-US">
            <a:latin typeface="微软雅黑" panose="020B0503020204020204" pitchFamily="34" charset="-122"/>
            <a:ea typeface="微软雅黑" panose="020B0503020204020204" pitchFamily="34" charset="-122"/>
          </a:endParaRPr>
        </a:p>
      </dgm:t>
    </dgm:pt>
    <dgm:pt modelId="{E58C92C5-8889-4895-8DF9-546D0F33E8DD}" type="pres">
      <dgm:prSet presAssocID="{D01FB1D5-F34E-40F7-84F8-CD32AB3B3C2E}" presName="Name0" presStyleCnt="0">
        <dgm:presLayoutVars>
          <dgm:dir/>
          <dgm:animLvl val="lvl"/>
          <dgm:resizeHandles val="exact"/>
        </dgm:presLayoutVars>
      </dgm:prSet>
      <dgm:spPr/>
    </dgm:pt>
    <dgm:pt modelId="{32FE990C-A9B8-4E25-A3DC-371096C88F1A}" type="pres">
      <dgm:prSet presAssocID="{15709C8D-8107-4AFD-80B5-4F013D1069C8}" presName="linNode" presStyleCnt="0"/>
      <dgm:spPr/>
    </dgm:pt>
    <dgm:pt modelId="{E243644F-7006-4A6B-A1D1-97FABF21035D}" type="pres">
      <dgm:prSet presAssocID="{15709C8D-8107-4AFD-80B5-4F013D1069C8}" presName="parentText" presStyleLbl="node1" presStyleIdx="0" presStyleCnt="4">
        <dgm:presLayoutVars>
          <dgm:chMax val="1"/>
          <dgm:bulletEnabled val="1"/>
        </dgm:presLayoutVars>
      </dgm:prSet>
      <dgm:spPr/>
    </dgm:pt>
    <dgm:pt modelId="{8E7C86FA-6C97-4675-879C-BFC11A8E55F6}" type="pres">
      <dgm:prSet presAssocID="{15709C8D-8107-4AFD-80B5-4F013D1069C8}" presName="descendantText" presStyleLbl="alignAccFollowNode1" presStyleIdx="0" presStyleCnt="4">
        <dgm:presLayoutVars>
          <dgm:bulletEnabled val="1"/>
        </dgm:presLayoutVars>
      </dgm:prSet>
      <dgm:spPr/>
    </dgm:pt>
    <dgm:pt modelId="{5E2C97F9-B87A-4532-8AFC-C1BC784D6FA6}" type="pres">
      <dgm:prSet presAssocID="{CAE7EB82-803A-42ED-9849-7B629F2F3C1C}" presName="sp" presStyleCnt="0"/>
      <dgm:spPr/>
    </dgm:pt>
    <dgm:pt modelId="{F288D1AD-4AC0-4FB0-9D73-04DA8A357BE2}" type="pres">
      <dgm:prSet presAssocID="{413E20EF-86F9-4576-8F8A-4290AEFE5DB1}" presName="linNode" presStyleCnt="0"/>
      <dgm:spPr/>
    </dgm:pt>
    <dgm:pt modelId="{D721A6FB-E413-4C99-A605-874BEE434C2E}" type="pres">
      <dgm:prSet presAssocID="{413E20EF-86F9-4576-8F8A-4290AEFE5DB1}" presName="parentText" presStyleLbl="node1" presStyleIdx="1" presStyleCnt="4">
        <dgm:presLayoutVars>
          <dgm:chMax val="1"/>
          <dgm:bulletEnabled val="1"/>
        </dgm:presLayoutVars>
      </dgm:prSet>
      <dgm:spPr/>
    </dgm:pt>
    <dgm:pt modelId="{AB828EEA-CFDC-4E4C-8015-6DC99404BE75}" type="pres">
      <dgm:prSet presAssocID="{413E20EF-86F9-4576-8F8A-4290AEFE5DB1}" presName="descendantText" presStyleLbl="alignAccFollowNode1" presStyleIdx="1" presStyleCnt="4">
        <dgm:presLayoutVars>
          <dgm:bulletEnabled val="1"/>
        </dgm:presLayoutVars>
      </dgm:prSet>
      <dgm:spPr/>
    </dgm:pt>
    <dgm:pt modelId="{DA2FA8A4-E94C-45AC-B6E6-7430C2461160}" type="pres">
      <dgm:prSet presAssocID="{A9588E08-AB82-473C-9625-2BC19306A2EC}" presName="sp" presStyleCnt="0"/>
      <dgm:spPr/>
    </dgm:pt>
    <dgm:pt modelId="{65136A2A-9925-49A6-A6EC-7D6FE3C1FFCC}" type="pres">
      <dgm:prSet presAssocID="{E8B696D9-A940-4CD2-AD9B-FECA5B07D54D}" presName="linNode" presStyleCnt="0"/>
      <dgm:spPr/>
    </dgm:pt>
    <dgm:pt modelId="{ED819CB8-9B75-4B9D-842A-AF734C1A11D6}" type="pres">
      <dgm:prSet presAssocID="{E8B696D9-A940-4CD2-AD9B-FECA5B07D54D}" presName="parentText" presStyleLbl="node1" presStyleIdx="2" presStyleCnt="4">
        <dgm:presLayoutVars>
          <dgm:chMax val="1"/>
          <dgm:bulletEnabled val="1"/>
        </dgm:presLayoutVars>
      </dgm:prSet>
      <dgm:spPr/>
    </dgm:pt>
    <dgm:pt modelId="{77D0F905-0E14-4EC6-8366-3277EB054D6A}" type="pres">
      <dgm:prSet presAssocID="{E8B696D9-A940-4CD2-AD9B-FECA5B07D54D}" presName="descendantText" presStyleLbl="alignAccFollowNode1" presStyleIdx="2" presStyleCnt="4">
        <dgm:presLayoutVars>
          <dgm:bulletEnabled val="1"/>
        </dgm:presLayoutVars>
      </dgm:prSet>
      <dgm:spPr/>
    </dgm:pt>
    <dgm:pt modelId="{C677A08D-BB14-47A0-B04E-1D9265B45FA3}" type="pres">
      <dgm:prSet presAssocID="{D6AD7173-F310-4489-8F32-EBDC5CE2215A}" presName="sp" presStyleCnt="0"/>
      <dgm:spPr/>
    </dgm:pt>
    <dgm:pt modelId="{372A1683-9BC1-43EA-8101-5261309E47F4}" type="pres">
      <dgm:prSet presAssocID="{9A54FD57-7584-4DC3-90F1-8EBBA7356135}" presName="linNode" presStyleCnt="0"/>
      <dgm:spPr/>
    </dgm:pt>
    <dgm:pt modelId="{D6E5FFBF-04BF-4E56-826B-DE6E3F2EE0E2}" type="pres">
      <dgm:prSet presAssocID="{9A54FD57-7584-4DC3-90F1-8EBBA7356135}" presName="parentText" presStyleLbl="node1" presStyleIdx="3" presStyleCnt="4">
        <dgm:presLayoutVars>
          <dgm:chMax val="1"/>
          <dgm:bulletEnabled val="1"/>
        </dgm:presLayoutVars>
      </dgm:prSet>
      <dgm:spPr/>
    </dgm:pt>
    <dgm:pt modelId="{080C0A4B-9D25-41DE-92BA-5CEAD9878818}" type="pres">
      <dgm:prSet presAssocID="{9A54FD57-7584-4DC3-90F1-8EBBA7356135}" presName="descendantText" presStyleLbl="alignAccFollowNode1" presStyleIdx="3" presStyleCnt="4">
        <dgm:presLayoutVars>
          <dgm:bulletEnabled val="1"/>
        </dgm:presLayoutVars>
      </dgm:prSet>
      <dgm:spPr/>
    </dgm:pt>
  </dgm:ptLst>
  <dgm:cxnLst>
    <dgm:cxn modelId="{B6B0ED02-1575-4F35-B687-73BC32A9D905}" srcId="{D01FB1D5-F34E-40F7-84F8-CD32AB3B3C2E}" destId="{9A54FD57-7584-4DC3-90F1-8EBBA7356135}" srcOrd="3" destOrd="0" parTransId="{C2839B62-D53A-42D4-AFE0-1F5A29A521C7}" sibTransId="{9091BCF3-5BB8-456B-846A-80AE4EA9AFA7}"/>
    <dgm:cxn modelId="{22E03D05-196F-4793-9C6D-FE35027054C4}" type="presOf" srcId="{E8B696D9-A940-4CD2-AD9B-FECA5B07D54D}" destId="{ED819CB8-9B75-4B9D-842A-AF734C1A11D6}" srcOrd="0" destOrd="0" presId="urn:microsoft.com/office/officeart/2005/8/layout/vList5"/>
    <dgm:cxn modelId="{E6E2070B-A334-44F0-B349-0C1B73630C23}" srcId="{D01FB1D5-F34E-40F7-84F8-CD32AB3B3C2E}" destId="{E8B696D9-A940-4CD2-AD9B-FECA5B07D54D}" srcOrd="2" destOrd="0" parTransId="{7F5EA9E5-6F1D-4936-B4B3-1FD7D7D63AA9}" sibTransId="{D6AD7173-F310-4489-8F32-EBDC5CE2215A}"/>
    <dgm:cxn modelId="{189DF70E-3F5F-4541-AE65-B87634A1D8A3}" type="presOf" srcId="{413E20EF-86F9-4576-8F8A-4290AEFE5DB1}" destId="{D721A6FB-E413-4C99-A605-874BEE434C2E}" srcOrd="0" destOrd="0" presId="urn:microsoft.com/office/officeart/2005/8/layout/vList5"/>
    <dgm:cxn modelId="{BEEA0323-5BE3-49C5-ACA1-DC822100913D}" srcId="{9A54FD57-7584-4DC3-90F1-8EBBA7356135}" destId="{9B62BEFE-4D1B-4A83-BC54-F44B5B4D5DFF}" srcOrd="0" destOrd="0" parTransId="{E72AAD17-E6C6-44DA-874C-0ABA5010FE46}" sibTransId="{0B4BF448-1457-472C-B236-4A50F2B5347B}"/>
    <dgm:cxn modelId="{6E1FAA24-DDAB-4CA8-A25A-FF4D3B888501}" type="presOf" srcId="{642E2A68-D7D3-486C-8CEB-E9CADA4477C4}" destId="{77D0F905-0E14-4EC6-8366-3277EB054D6A}" srcOrd="0" destOrd="0" presId="urn:microsoft.com/office/officeart/2005/8/layout/vList5"/>
    <dgm:cxn modelId="{CF4C9D25-E26E-419A-B737-C9239A613497}" type="presOf" srcId="{9A54FD57-7584-4DC3-90F1-8EBBA7356135}" destId="{D6E5FFBF-04BF-4E56-826B-DE6E3F2EE0E2}" srcOrd="0" destOrd="0" presId="urn:microsoft.com/office/officeart/2005/8/layout/vList5"/>
    <dgm:cxn modelId="{E29B226E-50A8-466C-9E34-7A43D79ACCEF}" type="presOf" srcId="{2D08BAA8-1898-41F5-9839-7966AB1356E6}" destId="{AB828EEA-CFDC-4E4C-8015-6DC99404BE75}" srcOrd="0" destOrd="0" presId="urn:microsoft.com/office/officeart/2005/8/layout/vList5"/>
    <dgm:cxn modelId="{64D47E8C-0AAD-49A1-A93E-7F478E95ADF5}" srcId="{D01FB1D5-F34E-40F7-84F8-CD32AB3B3C2E}" destId="{413E20EF-86F9-4576-8F8A-4290AEFE5DB1}" srcOrd="1" destOrd="0" parTransId="{FAA8799D-2760-44E6-A8BC-236F577455AB}" sibTransId="{A9588E08-AB82-473C-9625-2BC19306A2EC}"/>
    <dgm:cxn modelId="{2250D299-B561-416A-A681-5341C1FB8771}" type="presOf" srcId="{D01FB1D5-F34E-40F7-84F8-CD32AB3B3C2E}" destId="{E58C92C5-8889-4895-8DF9-546D0F33E8DD}" srcOrd="0" destOrd="0" presId="urn:microsoft.com/office/officeart/2005/8/layout/vList5"/>
    <dgm:cxn modelId="{15A9349E-8A37-4DFE-B0C2-B1B7C761A175}" type="presOf" srcId="{15709C8D-8107-4AFD-80B5-4F013D1069C8}" destId="{E243644F-7006-4A6B-A1D1-97FABF21035D}" srcOrd="0" destOrd="0" presId="urn:microsoft.com/office/officeart/2005/8/layout/vList5"/>
    <dgm:cxn modelId="{30A13CAB-DF8B-4A80-B82B-65364D5B518F}" type="presOf" srcId="{9B62BEFE-4D1B-4A83-BC54-F44B5B4D5DFF}" destId="{080C0A4B-9D25-41DE-92BA-5CEAD9878818}" srcOrd="0" destOrd="0" presId="urn:microsoft.com/office/officeart/2005/8/layout/vList5"/>
    <dgm:cxn modelId="{3F2FC0B7-CAFF-4E77-AEFF-10EDF5F016F3}" srcId="{D01FB1D5-F34E-40F7-84F8-CD32AB3B3C2E}" destId="{15709C8D-8107-4AFD-80B5-4F013D1069C8}" srcOrd="0" destOrd="0" parTransId="{F4C89AE0-1B4F-4800-87AE-67C2AF3D932C}" sibTransId="{CAE7EB82-803A-42ED-9849-7B629F2F3C1C}"/>
    <dgm:cxn modelId="{F2B64BBD-AF99-4AB1-AF36-6369C14DBCC8}" srcId="{E8B696D9-A940-4CD2-AD9B-FECA5B07D54D}" destId="{642E2A68-D7D3-486C-8CEB-E9CADA4477C4}" srcOrd="0" destOrd="0" parTransId="{D0A96DF2-0B40-4CAB-AAC7-5455C5D3C5DE}" sibTransId="{F268E558-3648-4EBE-A96A-2407D59A39E6}"/>
    <dgm:cxn modelId="{B0DB5CD7-95FF-4A2C-A1A5-9BC109394D17}" srcId="{15709C8D-8107-4AFD-80B5-4F013D1069C8}" destId="{98D2C144-D4D3-4A89-8D51-81C461B2FBDA}" srcOrd="0" destOrd="0" parTransId="{C2D39A25-63D7-4247-A162-E73B7B494188}" sibTransId="{DA071483-14C3-4C61-A08A-0647EBAFC046}"/>
    <dgm:cxn modelId="{736067D8-A639-440C-8C39-D3C0FCB9B718}" srcId="{413E20EF-86F9-4576-8F8A-4290AEFE5DB1}" destId="{2D08BAA8-1898-41F5-9839-7966AB1356E6}" srcOrd="0" destOrd="0" parTransId="{89C7E8BE-AEE1-43A6-8D69-BA72C9401430}" sibTransId="{333B244D-D4EE-42E0-8CC7-7DBA7ECBF0F1}"/>
    <dgm:cxn modelId="{AB7243DA-DA84-4EB7-8213-50D4BC7F7D5B}" type="presOf" srcId="{98D2C144-D4D3-4A89-8D51-81C461B2FBDA}" destId="{8E7C86FA-6C97-4675-879C-BFC11A8E55F6}" srcOrd="0" destOrd="0" presId="urn:microsoft.com/office/officeart/2005/8/layout/vList5"/>
    <dgm:cxn modelId="{A7778424-D129-4508-ADA1-2328F1B4B7C7}" type="presParOf" srcId="{E58C92C5-8889-4895-8DF9-546D0F33E8DD}" destId="{32FE990C-A9B8-4E25-A3DC-371096C88F1A}" srcOrd="0" destOrd="0" presId="urn:microsoft.com/office/officeart/2005/8/layout/vList5"/>
    <dgm:cxn modelId="{931B5108-9C21-4A36-8E3F-05E31D4C8572}" type="presParOf" srcId="{32FE990C-A9B8-4E25-A3DC-371096C88F1A}" destId="{E243644F-7006-4A6B-A1D1-97FABF21035D}" srcOrd="0" destOrd="0" presId="urn:microsoft.com/office/officeart/2005/8/layout/vList5"/>
    <dgm:cxn modelId="{636AEBFD-1FB3-4266-9238-B283CF2C6F56}" type="presParOf" srcId="{32FE990C-A9B8-4E25-A3DC-371096C88F1A}" destId="{8E7C86FA-6C97-4675-879C-BFC11A8E55F6}" srcOrd="1" destOrd="0" presId="urn:microsoft.com/office/officeart/2005/8/layout/vList5"/>
    <dgm:cxn modelId="{29F6194A-AAC6-4800-AA99-7BE39E2C7F94}" type="presParOf" srcId="{E58C92C5-8889-4895-8DF9-546D0F33E8DD}" destId="{5E2C97F9-B87A-4532-8AFC-C1BC784D6FA6}" srcOrd="1" destOrd="0" presId="urn:microsoft.com/office/officeart/2005/8/layout/vList5"/>
    <dgm:cxn modelId="{DBDD729D-C26E-41B3-83AB-3A9B4380EAC8}" type="presParOf" srcId="{E58C92C5-8889-4895-8DF9-546D0F33E8DD}" destId="{F288D1AD-4AC0-4FB0-9D73-04DA8A357BE2}" srcOrd="2" destOrd="0" presId="urn:microsoft.com/office/officeart/2005/8/layout/vList5"/>
    <dgm:cxn modelId="{82FB224C-0ECC-4126-88E7-666DCFA924F3}" type="presParOf" srcId="{F288D1AD-4AC0-4FB0-9D73-04DA8A357BE2}" destId="{D721A6FB-E413-4C99-A605-874BEE434C2E}" srcOrd="0" destOrd="0" presId="urn:microsoft.com/office/officeart/2005/8/layout/vList5"/>
    <dgm:cxn modelId="{563725B0-CFA1-428A-8E30-DCD817748D2E}" type="presParOf" srcId="{F288D1AD-4AC0-4FB0-9D73-04DA8A357BE2}" destId="{AB828EEA-CFDC-4E4C-8015-6DC99404BE75}" srcOrd="1" destOrd="0" presId="urn:microsoft.com/office/officeart/2005/8/layout/vList5"/>
    <dgm:cxn modelId="{8F5A5D91-64DB-4680-84E5-5C0074DBFC10}" type="presParOf" srcId="{E58C92C5-8889-4895-8DF9-546D0F33E8DD}" destId="{DA2FA8A4-E94C-45AC-B6E6-7430C2461160}" srcOrd="3" destOrd="0" presId="urn:microsoft.com/office/officeart/2005/8/layout/vList5"/>
    <dgm:cxn modelId="{016F9DBD-5F0E-4CEB-94E0-4358BE957CC4}" type="presParOf" srcId="{E58C92C5-8889-4895-8DF9-546D0F33E8DD}" destId="{65136A2A-9925-49A6-A6EC-7D6FE3C1FFCC}" srcOrd="4" destOrd="0" presId="urn:microsoft.com/office/officeart/2005/8/layout/vList5"/>
    <dgm:cxn modelId="{B9CEC893-33ED-42F4-B14A-5A76EB006775}" type="presParOf" srcId="{65136A2A-9925-49A6-A6EC-7D6FE3C1FFCC}" destId="{ED819CB8-9B75-4B9D-842A-AF734C1A11D6}" srcOrd="0" destOrd="0" presId="urn:microsoft.com/office/officeart/2005/8/layout/vList5"/>
    <dgm:cxn modelId="{7B4C8965-AAF4-47E2-9BD0-AA3484090497}" type="presParOf" srcId="{65136A2A-9925-49A6-A6EC-7D6FE3C1FFCC}" destId="{77D0F905-0E14-4EC6-8366-3277EB054D6A}" srcOrd="1" destOrd="0" presId="urn:microsoft.com/office/officeart/2005/8/layout/vList5"/>
    <dgm:cxn modelId="{164B6020-2612-4A65-A7EA-F072FE77D90A}" type="presParOf" srcId="{E58C92C5-8889-4895-8DF9-546D0F33E8DD}" destId="{C677A08D-BB14-47A0-B04E-1D9265B45FA3}" srcOrd="5" destOrd="0" presId="urn:microsoft.com/office/officeart/2005/8/layout/vList5"/>
    <dgm:cxn modelId="{1735B8A8-1980-41E9-8089-A3F22957719D}" type="presParOf" srcId="{E58C92C5-8889-4895-8DF9-546D0F33E8DD}" destId="{372A1683-9BC1-43EA-8101-5261309E47F4}" srcOrd="6" destOrd="0" presId="urn:microsoft.com/office/officeart/2005/8/layout/vList5"/>
    <dgm:cxn modelId="{B0B6C727-81B6-4C1E-A14A-CBE7498750E0}" type="presParOf" srcId="{372A1683-9BC1-43EA-8101-5261309E47F4}" destId="{D6E5FFBF-04BF-4E56-826B-DE6E3F2EE0E2}" srcOrd="0" destOrd="0" presId="urn:microsoft.com/office/officeart/2005/8/layout/vList5"/>
    <dgm:cxn modelId="{F0BFED2A-FB8F-4901-AEE2-F792CBF2F934}" type="presParOf" srcId="{372A1683-9BC1-43EA-8101-5261309E47F4}" destId="{080C0A4B-9D25-41DE-92BA-5CEAD987881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D98679-88C3-41A7-B587-140DA37A923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2A107207-87A4-4B89-972A-BA8FAD05B20C}">
      <dgm:prSet/>
      <dgm:spPr/>
      <dgm:t>
        <a:bodyPr/>
        <a:lstStyle/>
        <a:p>
          <a:r>
            <a:rPr lang="zh-CN" dirty="0">
              <a:latin typeface="微软雅黑" panose="020B0503020204020204" pitchFamily="34" charset="-122"/>
              <a:ea typeface="微软雅黑" panose="020B0503020204020204" pitchFamily="34" charset="-122"/>
            </a:rPr>
            <a:t>单机模式（</a:t>
          </a:r>
          <a:r>
            <a:rPr lang="en-US" dirty="0">
              <a:latin typeface="微软雅黑" panose="020B0503020204020204" pitchFamily="34" charset="-122"/>
              <a:ea typeface="微软雅黑" panose="020B0503020204020204" pitchFamily="34" charset="-122"/>
            </a:rPr>
            <a:t>Standalone Mode</a:t>
          </a:r>
          <a:r>
            <a:rPr lang="zh-CN" dirty="0">
              <a:latin typeface="微软雅黑" panose="020B0503020204020204" pitchFamily="34" charset="-122"/>
              <a:ea typeface="微软雅黑" panose="020B0503020204020204" pitchFamily="34" charset="-122"/>
            </a:rPr>
            <a:t>）</a:t>
          </a:r>
        </a:p>
      </dgm:t>
    </dgm:pt>
    <dgm:pt modelId="{78116FAD-1AE4-49B1-A0C9-C6D3C1BD3764}" type="parTrans" cxnId="{2F8E953B-F684-41C4-B20A-9A1BADBD9D2A}">
      <dgm:prSet/>
      <dgm:spPr/>
      <dgm:t>
        <a:bodyPr/>
        <a:lstStyle/>
        <a:p>
          <a:endParaRPr lang="zh-CN" altLang="en-US">
            <a:latin typeface="微软雅黑" panose="020B0503020204020204" pitchFamily="34" charset="-122"/>
            <a:ea typeface="微软雅黑" panose="020B0503020204020204" pitchFamily="34" charset="-122"/>
          </a:endParaRPr>
        </a:p>
      </dgm:t>
    </dgm:pt>
    <dgm:pt modelId="{6C6EB388-973E-48C1-8460-4BAF9C972754}" type="sibTrans" cxnId="{2F8E953B-F684-41C4-B20A-9A1BADBD9D2A}">
      <dgm:prSet/>
      <dgm:spPr/>
      <dgm:t>
        <a:bodyPr/>
        <a:lstStyle/>
        <a:p>
          <a:endParaRPr lang="zh-CN" altLang="en-US">
            <a:latin typeface="微软雅黑" panose="020B0503020204020204" pitchFamily="34" charset="-122"/>
            <a:ea typeface="微软雅黑" panose="020B0503020204020204" pitchFamily="34" charset="-122"/>
          </a:endParaRPr>
        </a:p>
      </dgm:t>
    </dgm:pt>
    <dgm:pt modelId="{DE8D2BD1-6FB6-4EE3-BD96-8A210AE9B27A}">
      <dgm:prSet/>
      <dgm:spPr/>
      <dgm:t>
        <a:bodyPr/>
        <a:lstStyle/>
        <a:p>
          <a:r>
            <a:rPr lang="zh-CN">
              <a:latin typeface="微软雅黑" panose="020B0503020204020204" pitchFamily="34" charset="-122"/>
              <a:ea typeface="微软雅黑" panose="020B0503020204020204" pitchFamily="34" charset="-122"/>
            </a:rPr>
            <a:t>只在一台计算机上运行，这种模式下，</a:t>
          </a:r>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所有守护进程包括</a:t>
          </a:r>
          <a:r>
            <a:rPr lang="en-US">
              <a:latin typeface="微软雅黑" panose="020B0503020204020204" pitchFamily="34" charset="-122"/>
              <a:ea typeface="微软雅黑" panose="020B0503020204020204" pitchFamily="34" charset="-122"/>
            </a:rPr>
            <a:t>Master</a:t>
          </a:r>
          <a:r>
            <a:rPr lang="zh-CN">
              <a:latin typeface="微软雅黑" panose="020B0503020204020204" pitchFamily="34" charset="-122"/>
              <a:ea typeface="微软雅黑" panose="020B0503020204020204" pitchFamily="34" charset="-122"/>
            </a:rPr>
            <a:t>、</a:t>
          </a:r>
          <a:r>
            <a:rPr lang="en-US">
              <a:latin typeface="微软雅黑" panose="020B0503020204020204" pitchFamily="34" charset="-122"/>
              <a:ea typeface="微软雅黑" panose="020B0503020204020204" pitchFamily="34" charset="-122"/>
            </a:rPr>
            <a:t>RegionServers</a:t>
          </a:r>
          <a:r>
            <a:rPr lang="zh-CN">
              <a:latin typeface="微软雅黑" panose="020B0503020204020204" pitchFamily="34" charset="-122"/>
              <a:ea typeface="微软雅黑" panose="020B0503020204020204" pitchFamily="34" charset="-122"/>
            </a:rPr>
            <a:t>和</a:t>
          </a:r>
          <a:r>
            <a:rPr lang="en-US">
              <a:latin typeface="微软雅黑" panose="020B0503020204020204" pitchFamily="34" charset="-122"/>
              <a:ea typeface="微软雅黑" panose="020B0503020204020204" pitchFamily="34" charset="-122"/>
            </a:rPr>
            <a:t>ZooKeeper</a:t>
          </a:r>
          <a:r>
            <a:rPr lang="zh-CN">
              <a:latin typeface="微软雅黑" panose="020B0503020204020204" pitchFamily="34" charset="-122"/>
              <a:ea typeface="微软雅黑" panose="020B0503020204020204" pitchFamily="34" charset="-122"/>
            </a:rPr>
            <a:t>都运行在一个</a:t>
          </a:r>
          <a:r>
            <a:rPr lang="en-US">
              <a:latin typeface="微软雅黑" panose="020B0503020204020204" pitchFamily="34" charset="-122"/>
              <a:ea typeface="微软雅黑" panose="020B0503020204020204" pitchFamily="34" charset="-122"/>
            </a:rPr>
            <a:t>JVM</a:t>
          </a:r>
          <a:r>
            <a:rPr lang="zh-CN">
              <a:latin typeface="微软雅黑" panose="020B0503020204020204" pitchFamily="34" charset="-122"/>
              <a:ea typeface="微软雅黑" panose="020B0503020204020204" pitchFamily="34" charset="-122"/>
            </a:rPr>
            <a:t>中，存储采用本地文件系统，没有采用分布式文件系统</a:t>
          </a:r>
          <a:r>
            <a:rPr lang="en-US">
              <a:latin typeface="微软雅黑" panose="020B0503020204020204" pitchFamily="34" charset="-122"/>
              <a:ea typeface="微软雅黑" panose="020B0503020204020204" pitchFamily="34" charset="-122"/>
            </a:rPr>
            <a:t>HDFS</a:t>
          </a:r>
          <a:r>
            <a:rPr lang="zh-CN">
              <a:latin typeface="微软雅黑" panose="020B0503020204020204" pitchFamily="34" charset="-122"/>
              <a:ea typeface="微软雅黑" panose="020B0503020204020204" pitchFamily="34" charset="-122"/>
            </a:rPr>
            <a:t>。</a:t>
          </a:r>
        </a:p>
      </dgm:t>
    </dgm:pt>
    <dgm:pt modelId="{7704F269-06E3-4EB0-A8B7-454785A6BD06}" type="parTrans" cxnId="{0D8AD16F-BE0F-4714-B8C4-72C7E77442C5}">
      <dgm:prSet/>
      <dgm:spPr/>
      <dgm:t>
        <a:bodyPr/>
        <a:lstStyle/>
        <a:p>
          <a:endParaRPr lang="zh-CN" altLang="en-US">
            <a:latin typeface="微软雅黑" panose="020B0503020204020204" pitchFamily="34" charset="-122"/>
            <a:ea typeface="微软雅黑" panose="020B0503020204020204" pitchFamily="34" charset="-122"/>
          </a:endParaRPr>
        </a:p>
      </dgm:t>
    </dgm:pt>
    <dgm:pt modelId="{0DB89F82-9C07-4D08-9C8C-5FAA3CED93BA}" type="sibTrans" cxnId="{0D8AD16F-BE0F-4714-B8C4-72C7E77442C5}">
      <dgm:prSet/>
      <dgm:spPr/>
      <dgm:t>
        <a:bodyPr/>
        <a:lstStyle/>
        <a:p>
          <a:endParaRPr lang="zh-CN" altLang="en-US">
            <a:latin typeface="微软雅黑" panose="020B0503020204020204" pitchFamily="34" charset="-122"/>
            <a:ea typeface="微软雅黑" panose="020B0503020204020204" pitchFamily="34" charset="-122"/>
          </a:endParaRPr>
        </a:p>
      </dgm:t>
    </dgm:pt>
    <dgm:pt modelId="{17ACB056-EEE4-4546-81C4-9F1AE107EC5C}">
      <dgm:prSet/>
      <dgm:spPr/>
      <dgm:t>
        <a:bodyPr/>
        <a:lstStyle/>
        <a:p>
          <a:r>
            <a:rPr lang="zh-CN">
              <a:latin typeface="微软雅黑" panose="020B0503020204020204" pitchFamily="34" charset="-122"/>
              <a:ea typeface="微软雅黑" panose="020B0503020204020204" pitchFamily="34" charset="-122"/>
            </a:rPr>
            <a:t>伪分布模式（</a:t>
          </a:r>
          <a:r>
            <a:rPr lang="en-US">
              <a:latin typeface="微软雅黑" panose="020B0503020204020204" pitchFamily="34" charset="-122"/>
              <a:ea typeface="微软雅黑" panose="020B0503020204020204" pitchFamily="34" charset="-122"/>
            </a:rPr>
            <a:t>Pseudo-Distributed Mode</a:t>
          </a:r>
          <a:r>
            <a:rPr lang="zh-CN">
              <a:latin typeface="微软雅黑" panose="020B0503020204020204" pitchFamily="34" charset="-122"/>
              <a:ea typeface="微软雅黑" panose="020B0503020204020204" pitchFamily="34" charset="-122"/>
            </a:rPr>
            <a:t>）</a:t>
          </a:r>
        </a:p>
      </dgm:t>
    </dgm:pt>
    <dgm:pt modelId="{866A76D1-37F8-4EC1-B29A-A6F595A2DD45}" type="parTrans" cxnId="{266F41EB-0C4B-4897-BC13-C03ED07FB7D1}">
      <dgm:prSet/>
      <dgm:spPr/>
      <dgm:t>
        <a:bodyPr/>
        <a:lstStyle/>
        <a:p>
          <a:endParaRPr lang="zh-CN" altLang="en-US">
            <a:latin typeface="微软雅黑" panose="020B0503020204020204" pitchFamily="34" charset="-122"/>
            <a:ea typeface="微软雅黑" panose="020B0503020204020204" pitchFamily="34" charset="-122"/>
          </a:endParaRPr>
        </a:p>
      </dgm:t>
    </dgm:pt>
    <dgm:pt modelId="{0910D239-373D-45C7-942B-169BE770BE18}" type="sibTrans" cxnId="{266F41EB-0C4B-4897-BC13-C03ED07FB7D1}">
      <dgm:prSet/>
      <dgm:spPr/>
      <dgm:t>
        <a:bodyPr/>
        <a:lstStyle/>
        <a:p>
          <a:endParaRPr lang="zh-CN" altLang="en-US">
            <a:latin typeface="微软雅黑" panose="020B0503020204020204" pitchFamily="34" charset="-122"/>
            <a:ea typeface="微软雅黑" panose="020B0503020204020204" pitchFamily="34" charset="-122"/>
          </a:endParaRPr>
        </a:p>
      </dgm:t>
    </dgm:pt>
    <dgm:pt modelId="{11064532-CCF0-4D5B-BF33-7410CA3E6563}">
      <dgm:prSet/>
      <dgm:spPr/>
      <dgm:t>
        <a:bodyPr/>
        <a:lstStyle/>
        <a:p>
          <a:r>
            <a:rPr lang="zh-CN" dirty="0">
              <a:latin typeface="微软雅黑" panose="020B0503020204020204" pitchFamily="34" charset="-122"/>
              <a:ea typeface="微软雅黑" panose="020B0503020204020204" pitchFamily="34" charset="-122"/>
            </a:rPr>
            <a:t>只在一台计算机上运行，在这种模式下，</a:t>
          </a:r>
          <a:r>
            <a:rPr lang="en-US" dirty="0">
              <a:latin typeface="微软雅黑" panose="020B0503020204020204" pitchFamily="34" charset="-122"/>
              <a:ea typeface="微软雅黑" panose="020B0503020204020204" pitchFamily="34" charset="-122"/>
            </a:rPr>
            <a:t>HBase</a:t>
          </a:r>
          <a:r>
            <a:rPr lang="zh-CN" dirty="0">
              <a:latin typeface="微软雅黑" panose="020B0503020204020204" pitchFamily="34" charset="-122"/>
              <a:ea typeface="微软雅黑" panose="020B0503020204020204" pitchFamily="34" charset="-122"/>
            </a:rPr>
            <a:t>所有守护进程都运行在一个节点上，在一个节点上模拟了一个具有</a:t>
          </a:r>
          <a:r>
            <a:rPr lang="en-US" dirty="0">
              <a:latin typeface="微软雅黑" panose="020B0503020204020204" pitchFamily="34" charset="-122"/>
              <a:ea typeface="微软雅黑" panose="020B0503020204020204" pitchFamily="34" charset="-122"/>
            </a:rPr>
            <a:t>HBase</a:t>
          </a:r>
          <a:r>
            <a:rPr lang="zh-CN" dirty="0">
              <a:latin typeface="微软雅黑" panose="020B0503020204020204" pitchFamily="34" charset="-122"/>
              <a:ea typeface="微软雅黑" panose="020B0503020204020204" pitchFamily="34" charset="-122"/>
            </a:rPr>
            <a:t>完整功能的微型集群，存储采用分布式文件系统</a:t>
          </a:r>
          <a:r>
            <a:rPr lang="en-US" dirty="0">
              <a:latin typeface="微软雅黑" panose="020B0503020204020204" pitchFamily="34" charset="-122"/>
              <a:ea typeface="微软雅黑" panose="020B0503020204020204" pitchFamily="34" charset="-122"/>
            </a:rPr>
            <a:t>HDFS</a:t>
          </a:r>
          <a:r>
            <a:rPr lang="zh-CN" dirty="0">
              <a:latin typeface="微软雅黑" panose="020B0503020204020204" pitchFamily="34" charset="-122"/>
              <a:ea typeface="微软雅黑" panose="020B0503020204020204" pitchFamily="34" charset="-122"/>
            </a:rPr>
            <a:t>，但是</a:t>
          </a:r>
          <a:r>
            <a:rPr lang="en-US" dirty="0">
              <a:latin typeface="微软雅黑" panose="020B0503020204020204" pitchFamily="34" charset="-122"/>
              <a:ea typeface="微软雅黑" panose="020B0503020204020204" pitchFamily="34" charset="-122"/>
            </a:rPr>
            <a:t>HDFS</a:t>
          </a:r>
          <a:r>
            <a:rPr lang="zh-CN" dirty="0">
              <a:latin typeface="微软雅黑" panose="020B0503020204020204" pitchFamily="34" charset="-122"/>
              <a:ea typeface="微软雅黑" panose="020B0503020204020204" pitchFamily="34" charset="-122"/>
            </a:rPr>
            <a:t>的名称节点和数据节点都位于同一台计算机上。</a:t>
          </a:r>
        </a:p>
      </dgm:t>
    </dgm:pt>
    <dgm:pt modelId="{71E55561-D908-431C-B870-A964CBED2525}" type="parTrans" cxnId="{3469D871-7E37-42E8-8E18-2520F0FB2F8F}">
      <dgm:prSet/>
      <dgm:spPr/>
      <dgm:t>
        <a:bodyPr/>
        <a:lstStyle/>
        <a:p>
          <a:endParaRPr lang="zh-CN" altLang="en-US">
            <a:latin typeface="微软雅黑" panose="020B0503020204020204" pitchFamily="34" charset="-122"/>
            <a:ea typeface="微软雅黑" panose="020B0503020204020204" pitchFamily="34" charset="-122"/>
          </a:endParaRPr>
        </a:p>
      </dgm:t>
    </dgm:pt>
    <dgm:pt modelId="{CD856B2D-7F7C-464A-B7BC-2017E4B25DF1}" type="sibTrans" cxnId="{3469D871-7E37-42E8-8E18-2520F0FB2F8F}">
      <dgm:prSet/>
      <dgm:spPr/>
      <dgm:t>
        <a:bodyPr/>
        <a:lstStyle/>
        <a:p>
          <a:endParaRPr lang="zh-CN" altLang="en-US">
            <a:latin typeface="微软雅黑" panose="020B0503020204020204" pitchFamily="34" charset="-122"/>
            <a:ea typeface="微软雅黑" panose="020B0503020204020204" pitchFamily="34" charset="-122"/>
          </a:endParaRPr>
        </a:p>
      </dgm:t>
    </dgm:pt>
    <dgm:pt modelId="{15642AAA-ECBF-41DE-B4F6-9FF7B41DAA4E}">
      <dgm:prSet/>
      <dgm:spPr/>
      <dgm:t>
        <a:bodyPr/>
        <a:lstStyle/>
        <a:p>
          <a:r>
            <a:rPr lang="zh-CN">
              <a:latin typeface="微软雅黑" panose="020B0503020204020204" pitchFamily="34" charset="-122"/>
              <a:ea typeface="微软雅黑" panose="020B0503020204020204" pitchFamily="34" charset="-122"/>
            </a:rPr>
            <a:t>全分布模式（</a:t>
          </a:r>
          <a:r>
            <a:rPr lang="en-US">
              <a:latin typeface="微软雅黑" panose="020B0503020204020204" pitchFamily="34" charset="-122"/>
              <a:ea typeface="微软雅黑" panose="020B0503020204020204" pitchFamily="34" charset="-122"/>
            </a:rPr>
            <a:t>Fully-Distributed Mode</a:t>
          </a:r>
          <a:r>
            <a:rPr lang="zh-CN">
              <a:latin typeface="微软雅黑" panose="020B0503020204020204" pitchFamily="34" charset="-122"/>
              <a:ea typeface="微软雅黑" panose="020B0503020204020204" pitchFamily="34" charset="-122"/>
            </a:rPr>
            <a:t>）</a:t>
          </a:r>
        </a:p>
      </dgm:t>
    </dgm:pt>
    <dgm:pt modelId="{9CCE7040-E801-4A89-948A-B59E2203181A}" type="parTrans" cxnId="{D648148D-D9C7-4A25-A228-AC8CC7461F1D}">
      <dgm:prSet/>
      <dgm:spPr/>
      <dgm:t>
        <a:bodyPr/>
        <a:lstStyle/>
        <a:p>
          <a:endParaRPr lang="zh-CN" altLang="en-US">
            <a:latin typeface="微软雅黑" panose="020B0503020204020204" pitchFamily="34" charset="-122"/>
            <a:ea typeface="微软雅黑" panose="020B0503020204020204" pitchFamily="34" charset="-122"/>
          </a:endParaRPr>
        </a:p>
      </dgm:t>
    </dgm:pt>
    <dgm:pt modelId="{8FDE9E23-52A2-4FAE-A849-D91B0CE3D2FA}" type="sibTrans" cxnId="{D648148D-D9C7-4A25-A228-AC8CC7461F1D}">
      <dgm:prSet/>
      <dgm:spPr/>
      <dgm:t>
        <a:bodyPr/>
        <a:lstStyle/>
        <a:p>
          <a:endParaRPr lang="zh-CN" altLang="en-US">
            <a:latin typeface="微软雅黑" panose="020B0503020204020204" pitchFamily="34" charset="-122"/>
            <a:ea typeface="微软雅黑" panose="020B0503020204020204" pitchFamily="34" charset="-122"/>
          </a:endParaRPr>
        </a:p>
      </dgm:t>
    </dgm:pt>
    <dgm:pt modelId="{447028B8-BB42-409F-9455-73A3E169CE33}">
      <dgm:prSet/>
      <dgm:spPr/>
      <dgm:t>
        <a:bodyPr/>
        <a:lstStyle/>
        <a:p>
          <a:r>
            <a:rPr lang="zh-CN">
              <a:latin typeface="微软雅黑" panose="020B0503020204020204" pitchFamily="34" charset="-122"/>
              <a:ea typeface="微软雅黑" panose="020B0503020204020204" pitchFamily="34" charset="-122"/>
            </a:rPr>
            <a:t>在多台计算机上运行，在这种模式下，</a:t>
          </a:r>
          <a:r>
            <a:rPr lang="en-US">
              <a:latin typeface="微软雅黑" panose="020B0503020204020204" pitchFamily="34" charset="-122"/>
              <a:ea typeface="微软雅黑" panose="020B0503020204020204" pitchFamily="34" charset="-122"/>
            </a:rPr>
            <a:t>HBase</a:t>
          </a:r>
          <a:r>
            <a:rPr lang="zh-CN">
              <a:latin typeface="微软雅黑" panose="020B0503020204020204" pitchFamily="34" charset="-122"/>
              <a:ea typeface="微软雅黑" panose="020B0503020204020204" pitchFamily="34" charset="-122"/>
            </a:rPr>
            <a:t>的守护进程运行在多个节点上，形成一个真正意义上的集群，存储采用分布式文件系统</a:t>
          </a:r>
          <a:r>
            <a:rPr lang="en-US">
              <a:latin typeface="微软雅黑" panose="020B0503020204020204" pitchFamily="34" charset="-122"/>
              <a:ea typeface="微软雅黑" panose="020B0503020204020204" pitchFamily="34" charset="-122"/>
            </a:rPr>
            <a:t>HDFS</a:t>
          </a:r>
          <a:r>
            <a:rPr lang="zh-CN">
              <a:latin typeface="微软雅黑" panose="020B0503020204020204" pitchFamily="34" charset="-122"/>
              <a:ea typeface="微软雅黑" panose="020B0503020204020204" pitchFamily="34" charset="-122"/>
            </a:rPr>
            <a:t>，且</a:t>
          </a:r>
          <a:r>
            <a:rPr lang="en-US">
              <a:latin typeface="微软雅黑" panose="020B0503020204020204" pitchFamily="34" charset="-122"/>
              <a:ea typeface="微软雅黑" panose="020B0503020204020204" pitchFamily="34" charset="-122"/>
            </a:rPr>
            <a:t>HDFS</a:t>
          </a:r>
          <a:r>
            <a:rPr lang="zh-CN">
              <a:latin typeface="微软雅黑" panose="020B0503020204020204" pitchFamily="34" charset="-122"/>
              <a:ea typeface="微软雅黑" panose="020B0503020204020204" pitchFamily="34" charset="-122"/>
            </a:rPr>
            <a:t>的名称节点和数据节点位于不同计算机上。</a:t>
          </a:r>
        </a:p>
      </dgm:t>
    </dgm:pt>
    <dgm:pt modelId="{ECB8713F-D457-4700-A3D3-D38A7EE3998B}" type="parTrans" cxnId="{3D2802B2-A64B-4D5D-BBCA-3E22BA0DE362}">
      <dgm:prSet/>
      <dgm:spPr/>
      <dgm:t>
        <a:bodyPr/>
        <a:lstStyle/>
        <a:p>
          <a:endParaRPr lang="zh-CN" altLang="en-US">
            <a:latin typeface="微软雅黑" panose="020B0503020204020204" pitchFamily="34" charset="-122"/>
            <a:ea typeface="微软雅黑" panose="020B0503020204020204" pitchFamily="34" charset="-122"/>
          </a:endParaRPr>
        </a:p>
      </dgm:t>
    </dgm:pt>
    <dgm:pt modelId="{3D6F3FE2-9087-4BBA-B1EF-EE5496537591}" type="sibTrans" cxnId="{3D2802B2-A64B-4D5D-BBCA-3E22BA0DE362}">
      <dgm:prSet/>
      <dgm:spPr/>
      <dgm:t>
        <a:bodyPr/>
        <a:lstStyle/>
        <a:p>
          <a:endParaRPr lang="zh-CN" altLang="en-US">
            <a:latin typeface="微软雅黑" panose="020B0503020204020204" pitchFamily="34" charset="-122"/>
            <a:ea typeface="微软雅黑" panose="020B0503020204020204" pitchFamily="34" charset="-122"/>
          </a:endParaRPr>
        </a:p>
      </dgm:t>
    </dgm:pt>
    <dgm:pt modelId="{AAF7646D-B8B2-466D-8D37-65B49701B4F0}" type="pres">
      <dgm:prSet presAssocID="{8AD98679-88C3-41A7-B587-140DA37A923A}" presName="linear" presStyleCnt="0">
        <dgm:presLayoutVars>
          <dgm:animLvl val="lvl"/>
          <dgm:resizeHandles val="exact"/>
        </dgm:presLayoutVars>
      </dgm:prSet>
      <dgm:spPr/>
    </dgm:pt>
    <dgm:pt modelId="{C635DE16-88B2-4E91-941D-3F5D480CAE66}" type="pres">
      <dgm:prSet presAssocID="{2A107207-87A4-4B89-972A-BA8FAD05B20C}" presName="parentText" presStyleLbl="node1" presStyleIdx="0" presStyleCnt="3">
        <dgm:presLayoutVars>
          <dgm:chMax val="0"/>
          <dgm:bulletEnabled val="1"/>
        </dgm:presLayoutVars>
      </dgm:prSet>
      <dgm:spPr/>
    </dgm:pt>
    <dgm:pt modelId="{DCBAAD15-5584-4A97-9251-4D6B225E8354}" type="pres">
      <dgm:prSet presAssocID="{2A107207-87A4-4B89-972A-BA8FAD05B20C}" presName="childText" presStyleLbl="revTx" presStyleIdx="0" presStyleCnt="3">
        <dgm:presLayoutVars>
          <dgm:bulletEnabled val="1"/>
        </dgm:presLayoutVars>
      </dgm:prSet>
      <dgm:spPr/>
    </dgm:pt>
    <dgm:pt modelId="{A38C7CAB-59D4-47BB-A07A-E6BA5B8569A6}" type="pres">
      <dgm:prSet presAssocID="{17ACB056-EEE4-4546-81C4-9F1AE107EC5C}" presName="parentText" presStyleLbl="node1" presStyleIdx="1" presStyleCnt="3">
        <dgm:presLayoutVars>
          <dgm:chMax val="0"/>
          <dgm:bulletEnabled val="1"/>
        </dgm:presLayoutVars>
      </dgm:prSet>
      <dgm:spPr/>
    </dgm:pt>
    <dgm:pt modelId="{7BC8F0FE-6C36-4E05-9D31-5A87DE81E4BF}" type="pres">
      <dgm:prSet presAssocID="{17ACB056-EEE4-4546-81C4-9F1AE107EC5C}" presName="childText" presStyleLbl="revTx" presStyleIdx="1" presStyleCnt="3">
        <dgm:presLayoutVars>
          <dgm:bulletEnabled val="1"/>
        </dgm:presLayoutVars>
      </dgm:prSet>
      <dgm:spPr/>
    </dgm:pt>
    <dgm:pt modelId="{20E61A42-88FD-40CF-900E-7C62231DD7DE}" type="pres">
      <dgm:prSet presAssocID="{15642AAA-ECBF-41DE-B4F6-9FF7B41DAA4E}" presName="parentText" presStyleLbl="node1" presStyleIdx="2" presStyleCnt="3">
        <dgm:presLayoutVars>
          <dgm:chMax val="0"/>
          <dgm:bulletEnabled val="1"/>
        </dgm:presLayoutVars>
      </dgm:prSet>
      <dgm:spPr/>
    </dgm:pt>
    <dgm:pt modelId="{AF625DB5-2D37-4EED-B172-903917D36D8B}" type="pres">
      <dgm:prSet presAssocID="{15642AAA-ECBF-41DE-B4F6-9FF7B41DAA4E}" presName="childText" presStyleLbl="revTx" presStyleIdx="2" presStyleCnt="3">
        <dgm:presLayoutVars>
          <dgm:bulletEnabled val="1"/>
        </dgm:presLayoutVars>
      </dgm:prSet>
      <dgm:spPr/>
    </dgm:pt>
  </dgm:ptLst>
  <dgm:cxnLst>
    <dgm:cxn modelId="{AE667A1A-2684-4D73-9CC2-8590136B24A2}" type="presOf" srcId="{447028B8-BB42-409F-9455-73A3E169CE33}" destId="{AF625DB5-2D37-4EED-B172-903917D36D8B}" srcOrd="0" destOrd="0" presId="urn:microsoft.com/office/officeart/2005/8/layout/vList2"/>
    <dgm:cxn modelId="{A1F76031-3072-4034-B739-AC73D02796B5}" type="presOf" srcId="{17ACB056-EEE4-4546-81C4-9F1AE107EC5C}" destId="{A38C7CAB-59D4-47BB-A07A-E6BA5B8569A6}" srcOrd="0" destOrd="0" presId="urn:microsoft.com/office/officeart/2005/8/layout/vList2"/>
    <dgm:cxn modelId="{2F8E953B-F684-41C4-B20A-9A1BADBD9D2A}" srcId="{8AD98679-88C3-41A7-B587-140DA37A923A}" destId="{2A107207-87A4-4B89-972A-BA8FAD05B20C}" srcOrd="0" destOrd="0" parTransId="{78116FAD-1AE4-49B1-A0C9-C6D3C1BD3764}" sibTransId="{6C6EB388-973E-48C1-8460-4BAF9C972754}"/>
    <dgm:cxn modelId="{93187944-8666-4213-AD3F-1D7A4DD3EA03}" type="presOf" srcId="{11064532-CCF0-4D5B-BF33-7410CA3E6563}" destId="{7BC8F0FE-6C36-4E05-9D31-5A87DE81E4BF}" srcOrd="0" destOrd="0" presId="urn:microsoft.com/office/officeart/2005/8/layout/vList2"/>
    <dgm:cxn modelId="{7A1BF967-B993-431F-A0F2-BCE29C3034C0}" type="presOf" srcId="{8AD98679-88C3-41A7-B587-140DA37A923A}" destId="{AAF7646D-B8B2-466D-8D37-65B49701B4F0}" srcOrd="0" destOrd="0" presId="urn:microsoft.com/office/officeart/2005/8/layout/vList2"/>
    <dgm:cxn modelId="{0D8AD16F-BE0F-4714-B8C4-72C7E77442C5}" srcId="{2A107207-87A4-4B89-972A-BA8FAD05B20C}" destId="{DE8D2BD1-6FB6-4EE3-BD96-8A210AE9B27A}" srcOrd="0" destOrd="0" parTransId="{7704F269-06E3-4EB0-A8B7-454785A6BD06}" sibTransId="{0DB89F82-9C07-4D08-9C8C-5FAA3CED93BA}"/>
    <dgm:cxn modelId="{1C513C71-1B9C-4204-8C8E-5764AA3279FA}" type="presOf" srcId="{15642AAA-ECBF-41DE-B4F6-9FF7B41DAA4E}" destId="{20E61A42-88FD-40CF-900E-7C62231DD7DE}" srcOrd="0" destOrd="0" presId="urn:microsoft.com/office/officeart/2005/8/layout/vList2"/>
    <dgm:cxn modelId="{3469D871-7E37-42E8-8E18-2520F0FB2F8F}" srcId="{17ACB056-EEE4-4546-81C4-9F1AE107EC5C}" destId="{11064532-CCF0-4D5B-BF33-7410CA3E6563}" srcOrd="0" destOrd="0" parTransId="{71E55561-D908-431C-B870-A964CBED2525}" sibTransId="{CD856B2D-7F7C-464A-B7BC-2017E4B25DF1}"/>
    <dgm:cxn modelId="{352D9174-A4E8-4E77-BBBF-632A4E96F552}" type="presOf" srcId="{2A107207-87A4-4B89-972A-BA8FAD05B20C}" destId="{C635DE16-88B2-4E91-941D-3F5D480CAE66}" srcOrd="0" destOrd="0" presId="urn:microsoft.com/office/officeart/2005/8/layout/vList2"/>
    <dgm:cxn modelId="{F150DF8B-E6A9-4032-8B51-F1B3F198B737}" type="presOf" srcId="{DE8D2BD1-6FB6-4EE3-BD96-8A210AE9B27A}" destId="{DCBAAD15-5584-4A97-9251-4D6B225E8354}" srcOrd="0" destOrd="0" presId="urn:microsoft.com/office/officeart/2005/8/layout/vList2"/>
    <dgm:cxn modelId="{D648148D-D9C7-4A25-A228-AC8CC7461F1D}" srcId="{8AD98679-88C3-41A7-B587-140DA37A923A}" destId="{15642AAA-ECBF-41DE-B4F6-9FF7B41DAA4E}" srcOrd="2" destOrd="0" parTransId="{9CCE7040-E801-4A89-948A-B59E2203181A}" sibTransId="{8FDE9E23-52A2-4FAE-A849-D91B0CE3D2FA}"/>
    <dgm:cxn modelId="{3D2802B2-A64B-4D5D-BBCA-3E22BA0DE362}" srcId="{15642AAA-ECBF-41DE-B4F6-9FF7B41DAA4E}" destId="{447028B8-BB42-409F-9455-73A3E169CE33}" srcOrd="0" destOrd="0" parTransId="{ECB8713F-D457-4700-A3D3-D38A7EE3998B}" sibTransId="{3D6F3FE2-9087-4BBA-B1EF-EE5496537591}"/>
    <dgm:cxn modelId="{266F41EB-0C4B-4897-BC13-C03ED07FB7D1}" srcId="{8AD98679-88C3-41A7-B587-140DA37A923A}" destId="{17ACB056-EEE4-4546-81C4-9F1AE107EC5C}" srcOrd="1" destOrd="0" parTransId="{866A76D1-37F8-4EC1-B29A-A6F595A2DD45}" sibTransId="{0910D239-373D-45C7-942B-169BE770BE18}"/>
    <dgm:cxn modelId="{9AC8D041-2132-4FEF-A8C1-DAD59F7E037E}" type="presParOf" srcId="{AAF7646D-B8B2-466D-8D37-65B49701B4F0}" destId="{C635DE16-88B2-4E91-941D-3F5D480CAE66}" srcOrd="0" destOrd="0" presId="urn:microsoft.com/office/officeart/2005/8/layout/vList2"/>
    <dgm:cxn modelId="{D994CA40-E5CE-41C5-BA29-2571CEBDD0E1}" type="presParOf" srcId="{AAF7646D-B8B2-466D-8D37-65B49701B4F0}" destId="{DCBAAD15-5584-4A97-9251-4D6B225E8354}" srcOrd="1" destOrd="0" presId="urn:microsoft.com/office/officeart/2005/8/layout/vList2"/>
    <dgm:cxn modelId="{4BCB3E2C-9D4F-4D52-ACA2-708BCEAA567C}" type="presParOf" srcId="{AAF7646D-B8B2-466D-8D37-65B49701B4F0}" destId="{A38C7CAB-59D4-47BB-A07A-E6BA5B8569A6}" srcOrd="2" destOrd="0" presId="urn:microsoft.com/office/officeart/2005/8/layout/vList2"/>
    <dgm:cxn modelId="{D0A705BC-809B-476F-9B18-707AC683046C}" type="presParOf" srcId="{AAF7646D-B8B2-466D-8D37-65B49701B4F0}" destId="{7BC8F0FE-6C36-4E05-9D31-5A87DE81E4BF}" srcOrd="3" destOrd="0" presId="urn:microsoft.com/office/officeart/2005/8/layout/vList2"/>
    <dgm:cxn modelId="{27C77426-FA94-4C66-B69A-FE9D8B15F62B}" type="presParOf" srcId="{AAF7646D-B8B2-466D-8D37-65B49701B4F0}" destId="{20E61A42-88FD-40CF-900E-7C62231DD7DE}" srcOrd="4" destOrd="0" presId="urn:microsoft.com/office/officeart/2005/8/layout/vList2"/>
    <dgm:cxn modelId="{87622006-1EBA-4FC4-94E0-74F92154FA37}" type="presParOf" srcId="{AAF7646D-B8B2-466D-8D37-65B49701B4F0}" destId="{AF625DB5-2D37-4EED-B172-903917D36D8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E0DD97-18C7-42E4-91A5-2D23B980289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5D61EE4-7FBD-4F40-A3EC-A73619FA2B05}">
      <dgm:prSet phldrT="[文本]" custT="1"/>
      <dgm:spPr/>
      <dgm:t>
        <a:bodyPr/>
        <a:lstStyle/>
        <a:p>
          <a:r>
            <a:rPr lang="en-US" altLang="zh-CN" sz="2400" dirty="0">
              <a:latin typeface="微软雅黑" panose="020B0503020204020204" pitchFamily="34" charset="-122"/>
              <a:ea typeface="微软雅黑" panose="020B0503020204020204" pitchFamily="34" charset="-122"/>
            </a:rPr>
            <a:t>1. HBase Web UI</a:t>
          </a:r>
          <a:endParaRPr lang="zh-CN" altLang="en-US" sz="2400" dirty="0">
            <a:latin typeface="微软雅黑" panose="020B0503020204020204" pitchFamily="34" charset="-122"/>
            <a:ea typeface="微软雅黑" panose="020B0503020204020204" pitchFamily="34" charset="-122"/>
          </a:endParaRPr>
        </a:p>
      </dgm:t>
    </dgm:pt>
    <dgm:pt modelId="{D295A4AB-7305-4936-AB32-F31FBAE575A0}" type="parTrans" cxnId="{A90DB65B-C4A9-4901-9C4F-E73001067A0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C527168-F592-4431-BE64-A67D109B98E6}" type="sibTrans" cxnId="{A90DB65B-C4A9-4901-9C4F-E73001067A0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99690BE-2D76-43E1-8EE7-0797D875880F}">
      <dgm:prSet phldrT="[文本]" custT="1"/>
      <dgm:spPr/>
      <dgm:t>
        <a:bodyPr/>
        <a:lstStyle/>
        <a:p>
          <a:r>
            <a:rPr lang="en-US" altLang="zh-CN" sz="2400" dirty="0">
              <a:latin typeface="微软雅黑" panose="020B0503020204020204" pitchFamily="34" charset="-122"/>
              <a:ea typeface="微软雅黑" panose="020B0503020204020204" pitchFamily="34" charset="-122"/>
            </a:rPr>
            <a:t>2. HBase Shell</a:t>
          </a:r>
          <a:endParaRPr lang="zh-CN" altLang="en-US" sz="2400" dirty="0">
            <a:latin typeface="微软雅黑" panose="020B0503020204020204" pitchFamily="34" charset="-122"/>
            <a:ea typeface="微软雅黑" panose="020B0503020204020204" pitchFamily="34" charset="-122"/>
          </a:endParaRPr>
        </a:p>
      </dgm:t>
    </dgm:pt>
    <dgm:pt modelId="{52BFCE36-FEEB-4B21-BBA4-2CD527475D9B}" type="parTrans" cxnId="{2B9C627B-C689-4F8D-9DB5-90EE13ACC1A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E153059-F3E5-4DD2-8DDA-7F71B5BB5B32}" type="sibTrans" cxnId="{2B9C627B-C689-4F8D-9DB5-90EE13ACC1A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8BF98DF-84DF-45EB-8F81-9AB125857CF4}">
      <dgm:prSet phldrT="[文本]" custT="1"/>
      <dgm:spPr/>
      <dgm:t>
        <a:bodyPr/>
        <a:lstStyle/>
        <a:p>
          <a:r>
            <a:rPr lang="en-US" altLang="zh-CN" sz="2400" dirty="0">
              <a:latin typeface="微软雅黑" panose="020B0503020204020204" pitchFamily="34" charset="-122"/>
              <a:ea typeface="微软雅黑" panose="020B0503020204020204" pitchFamily="34" charset="-122"/>
            </a:rPr>
            <a:t>3. HBase Java API</a:t>
          </a:r>
          <a:endParaRPr lang="zh-CN" altLang="en-US" sz="2400" dirty="0">
            <a:latin typeface="微软雅黑" panose="020B0503020204020204" pitchFamily="34" charset="-122"/>
            <a:ea typeface="微软雅黑" panose="020B0503020204020204" pitchFamily="34" charset="-122"/>
          </a:endParaRPr>
        </a:p>
      </dgm:t>
    </dgm:pt>
    <dgm:pt modelId="{99DC1183-51AD-4704-8C6B-DD20345DA551}" type="parTrans" cxnId="{C4467D04-5C59-4A3D-9B97-B957131C1A3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0D27F2E-C659-4F23-83C0-BD83044CFB4C}" type="sibTrans" cxnId="{C4467D04-5C59-4A3D-9B97-B957131C1A3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C2182E1-C8DB-4B0E-BB07-095CF127B1FE}" type="pres">
      <dgm:prSet presAssocID="{B5E0DD97-18C7-42E4-91A5-2D23B9802893}" presName="linear" presStyleCnt="0">
        <dgm:presLayoutVars>
          <dgm:dir/>
          <dgm:animLvl val="lvl"/>
          <dgm:resizeHandles val="exact"/>
        </dgm:presLayoutVars>
      </dgm:prSet>
      <dgm:spPr/>
    </dgm:pt>
    <dgm:pt modelId="{2BAEC7BC-C024-4F11-AADD-8F97ED7EF138}" type="pres">
      <dgm:prSet presAssocID="{85D61EE4-7FBD-4F40-A3EC-A73619FA2B05}" presName="parentLin" presStyleCnt="0"/>
      <dgm:spPr/>
    </dgm:pt>
    <dgm:pt modelId="{4C1CA3B6-E9C0-437A-8CF9-B102E04CCA8F}" type="pres">
      <dgm:prSet presAssocID="{85D61EE4-7FBD-4F40-A3EC-A73619FA2B05}" presName="parentLeftMargin" presStyleLbl="node1" presStyleIdx="0" presStyleCnt="3"/>
      <dgm:spPr/>
    </dgm:pt>
    <dgm:pt modelId="{58934EF6-4803-406D-82D7-AB3ACE466C94}" type="pres">
      <dgm:prSet presAssocID="{85D61EE4-7FBD-4F40-A3EC-A73619FA2B05}" presName="parentText" presStyleLbl="node1" presStyleIdx="0" presStyleCnt="3">
        <dgm:presLayoutVars>
          <dgm:chMax val="0"/>
          <dgm:bulletEnabled val="1"/>
        </dgm:presLayoutVars>
      </dgm:prSet>
      <dgm:spPr/>
    </dgm:pt>
    <dgm:pt modelId="{78B06152-FD45-4F0C-B5E0-B81824D6AC6D}" type="pres">
      <dgm:prSet presAssocID="{85D61EE4-7FBD-4F40-A3EC-A73619FA2B05}" presName="negativeSpace" presStyleCnt="0"/>
      <dgm:spPr/>
    </dgm:pt>
    <dgm:pt modelId="{71AB45BE-2E9A-40F7-B860-35F4A02759F9}" type="pres">
      <dgm:prSet presAssocID="{85D61EE4-7FBD-4F40-A3EC-A73619FA2B05}" presName="childText" presStyleLbl="conFgAcc1" presStyleIdx="0" presStyleCnt="3">
        <dgm:presLayoutVars>
          <dgm:bulletEnabled val="1"/>
        </dgm:presLayoutVars>
      </dgm:prSet>
      <dgm:spPr/>
    </dgm:pt>
    <dgm:pt modelId="{A7B8BB32-F477-4998-A397-15E964F76D26}" type="pres">
      <dgm:prSet presAssocID="{6C527168-F592-4431-BE64-A67D109B98E6}" presName="spaceBetweenRectangles" presStyleCnt="0"/>
      <dgm:spPr/>
    </dgm:pt>
    <dgm:pt modelId="{F989D632-91FE-4047-95E4-F53420403E71}" type="pres">
      <dgm:prSet presAssocID="{299690BE-2D76-43E1-8EE7-0797D875880F}" presName="parentLin" presStyleCnt="0"/>
      <dgm:spPr/>
    </dgm:pt>
    <dgm:pt modelId="{17C60765-ACE1-4C9F-9A67-9A45D919260B}" type="pres">
      <dgm:prSet presAssocID="{299690BE-2D76-43E1-8EE7-0797D875880F}" presName="parentLeftMargin" presStyleLbl="node1" presStyleIdx="0" presStyleCnt="3"/>
      <dgm:spPr/>
    </dgm:pt>
    <dgm:pt modelId="{DC8E0DD0-0045-4AF5-8604-FD1E5D0CCF9D}" type="pres">
      <dgm:prSet presAssocID="{299690BE-2D76-43E1-8EE7-0797D875880F}" presName="parentText" presStyleLbl="node1" presStyleIdx="1" presStyleCnt="3">
        <dgm:presLayoutVars>
          <dgm:chMax val="0"/>
          <dgm:bulletEnabled val="1"/>
        </dgm:presLayoutVars>
      </dgm:prSet>
      <dgm:spPr/>
    </dgm:pt>
    <dgm:pt modelId="{D64FDF71-8F93-4A91-8040-CF9CB41B796B}" type="pres">
      <dgm:prSet presAssocID="{299690BE-2D76-43E1-8EE7-0797D875880F}" presName="negativeSpace" presStyleCnt="0"/>
      <dgm:spPr/>
    </dgm:pt>
    <dgm:pt modelId="{F48A8513-CCB6-40D1-A35B-EC7E2982F811}" type="pres">
      <dgm:prSet presAssocID="{299690BE-2D76-43E1-8EE7-0797D875880F}" presName="childText" presStyleLbl="conFgAcc1" presStyleIdx="1" presStyleCnt="3">
        <dgm:presLayoutVars>
          <dgm:bulletEnabled val="1"/>
        </dgm:presLayoutVars>
      </dgm:prSet>
      <dgm:spPr/>
    </dgm:pt>
    <dgm:pt modelId="{0FC7EE63-8BBE-40E8-A196-007AC6887F74}" type="pres">
      <dgm:prSet presAssocID="{AE153059-F3E5-4DD2-8DDA-7F71B5BB5B32}" presName="spaceBetweenRectangles" presStyleCnt="0"/>
      <dgm:spPr/>
    </dgm:pt>
    <dgm:pt modelId="{06AA5F8A-8567-46F0-8D8F-A4C98672B000}" type="pres">
      <dgm:prSet presAssocID="{E8BF98DF-84DF-45EB-8F81-9AB125857CF4}" presName="parentLin" presStyleCnt="0"/>
      <dgm:spPr/>
    </dgm:pt>
    <dgm:pt modelId="{337F9F1A-1F8B-4277-B239-EBB5B3D2CA66}" type="pres">
      <dgm:prSet presAssocID="{E8BF98DF-84DF-45EB-8F81-9AB125857CF4}" presName="parentLeftMargin" presStyleLbl="node1" presStyleIdx="1" presStyleCnt="3"/>
      <dgm:spPr/>
    </dgm:pt>
    <dgm:pt modelId="{F04237D6-A0CA-404C-9DAC-309C1B635BCB}" type="pres">
      <dgm:prSet presAssocID="{E8BF98DF-84DF-45EB-8F81-9AB125857CF4}" presName="parentText" presStyleLbl="node1" presStyleIdx="2" presStyleCnt="3">
        <dgm:presLayoutVars>
          <dgm:chMax val="0"/>
          <dgm:bulletEnabled val="1"/>
        </dgm:presLayoutVars>
      </dgm:prSet>
      <dgm:spPr/>
    </dgm:pt>
    <dgm:pt modelId="{EB20D03E-6D59-4FDE-9F99-C2CE5AFC82E0}" type="pres">
      <dgm:prSet presAssocID="{E8BF98DF-84DF-45EB-8F81-9AB125857CF4}" presName="negativeSpace" presStyleCnt="0"/>
      <dgm:spPr/>
    </dgm:pt>
    <dgm:pt modelId="{7A0A9864-0817-4EB4-ABE2-ACD1316AA456}" type="pres">
      <dgm:prSet presAssocID="{E8BF98DF-84DF-45EB-8F81-9AB125857CF4}" presName="childText" presStyleLbl="conFgAcc1" presStyleIdx="2" presStyleCnt="3">
        <dgm:presLayoutVars>
          <dgm:bulletEnabled val="1"/>
        </dgm:presLayoutVars>
      </dgm:prSet>
      <dgm:spPr/>
    </dgm:pt>
  </dgm:ptLst>
  <dgm:cxnLst>
    <dgm:cxn modelId="{C4467D04-5C59-4A3D-9B97-B957131C1A32}" srcId="{B5E0DD97-18C7-42E4-91A5-2D23B9802893}" destId="{E8BF98DF-84DF-45EB-8F81-9AB125857CF4}" srcOrd="2" destOrd="0" parTransId="{99DC1183-51AD-4704-8C6B-DD20345DA551}" sibTransId="{B0D27F2E-C659-4F23-83C0-BD83044CFB4C}"/>
    <dgm:cxn modelId="{6567FD26-185F-4470-BFE5-FD5C552B56A2}" type="presOf" srcId="{299690BE-2D76-43E1-8EE7-0797D875880F}" destId="{17C60765-ACE1-4C9F-9A67-9A45D919260B}" srcOrd="0" destOrd="0" presId="urn:microsoft.com/office/officeart/2005/8/layout/list1"/>
    <dgm:cxn modelId="{A90DB65B-C4A9-4901-9C4F-E73001067A0B}" srcId="{B5E0DD97-18C7-42E4-91A5-2D23B9802893}" destId="{85D61EE4-7FBD-4F40-A3EC-A73619FA2B05}" srcOrd="0" destOrd="0" parTransId="{D295A4AB-7305-4936-AB32-F31FBAE575A0}" sibTransId="{6C527168-F592-4431-BE64-A67D109B98E6}"/>
    <dgm:cxn modelId="{FAE9955F-BAF9-4DE9-86C7-A973EF9E6FF1}" type="presOf" srcId="{85D61EE4-7FBD-4F40-A3EC-A73619FA2B05}" destId="{58934EF6-4803-406D-82D7-AB3ACE466C94}" srcOrd="1" destOrd="0" presId="urn:microsoft.com/office/officeart/2005/8/layout/list1"/>
    <dgm:cxn modelId="{968A9F47-888E-4368-98B3-ED7087141306}" type="presOf" srcId="{E8BF98DF-84DF-45EB-8F81-9AB125857CF4}" destId="{F04237D6-A0CA-404C-9DAC-309C1B635BCB}" srcOrd="1" destOrd="0" presId="urn:microsoft.com/office/officeart/2005/8/layout/list1"/>
    <dgm:cxn modelId="{1514C06C-6CBC-44DD-9D43-661A6F07DA16}" type="presOf" srcId="{B5E0DD97-18C7-42E4-91A5-2D23B9802893}" destId="{8C2182E1-C8DB-4B0E-BB07-095CF127B1FE}" srcOrd="0" destOrd="0" presId="urn:microsoft.com/office/officeart/2005/8/layout/list1"/>
    <dgm:cxn modelId="{2B9C627B-C689-4F8D-9DB5-90EE13ACC1AE}" srcId="{B5E0DD97-18C7-42E4-91A5-2D23B9802893}" destId="{299690BE-2D76-43E1-8EE7-0797D875880F}" srcOrd="1" destOrd="0" parTransId="{52BFCE36-FEEB-4B21-BBA4-2CD527475D9B}" sibTransId="{AE153059-F3E5-4DD2-8DDA-7F71B5BB5B32}"/>
    <dgm:cxn modelId="{8CDDDCD0-04F0-4FB5-8EBD-96877B71EFAE}" type="presOf" srcId="{299690BE-2D76-43E1-8EE7-0797D875880F}" destId="{DC8E0DD0-0045-4AF5-8604-FD1E5D0CCF9D}" srcOrd="1" destOrd="0" presId="urn:microsoft.com/office/officeart/2005/8/layout/list1"/>
    <dgm:cxn modelId="{5A4D78EA-4DB1-4CB2-AA2D-082601B3F8C9}" type="presOf" srcId="{E8BF98DF-84DF-45EB-8F81-9AB125857CF4}" destId="{337F9F1A-1F8B-4277-B239-EBB5B3D2CA66}" srcOrd="0" destOrd="0" presId="urn:microsoft.com/office/officeart/2005/8/layout/list1"/>
    <dgm:cxn modelId="{8EF394F6-3424-4BF3-8EAC-BFF5A17995AD}" type="presOf" srcId="{85D61EE4-7FBD-4F40-A3EC-A73619FA2B05}" destId="{4C1CA3B6-E9C0-437A-8CF9-B102E04CCA8F}" srcOrd="0" destOrd="0" presId="urn:microsoft.com/office/officeart/2005/8/layout/list1"/>
    <dgm:cxn modelId="{4100FE48-3BEB-422E-AA32-8B9EF35B998A}" type="presParOf" srcId="{8C2182E1-C8DB-4B0E-BB07-095CF127B1FE}" destId="{2BAEC7BC-C024-4F11-AADD-8F97ED7EF138}" srcOrd="0" destOrd="0" presId="urn:microsoft.com/office/officeart/2005/8/layout/list1"/>
    <dgm:cxn modelId="{79101655-F562-449C-9A54-36D2A83CD0D9}" type="presParOf" srcId="{2BAEC7BC-C024-4F11-AADD-8F97ED7EF138}" destId="{4C1CA3B6-E9C0-437A-8CF9-B102E04CCA8F}" srcOrd="0" destOrd="0" presId="urn:microsoft.com/office/officeart/2005/8/layout/list1"/>
    <dgm:cxn modelId="{8AE43069-01B7-426A-94EA-77E99376899E}" type="presParOf" srcId="{2BAEC7BC-C024-4F11-AADD-8F97ED7EF138}" destId="{58934EF6-4803-406D-82D7-AB3ACE466C94}" srcOrd="1" destOrd="0" presId="urn:microsoft.com/office/officeart/2005/8/layout/list1"/>
    <dgm:cxn modelId="{ED23E669-77F9-4A87-AC27-54B675DC2904}" type="presParOf" srcId="{8C2182E1-C8DB-4B0E-BB07-095CF127B1FE}" destId="{78B06152-FD45-4F0C-B5E0-B81824D6AC6D}" srcOrd="1" destOrd="0" presId="urn:microsoft.com/office/officeart/2005/8/layout/list1"/>
    <dgm:cxn modelId="{AB1FE366-49F8-4037-8136-53D9590AFA75}" type="presParOf" srcId="{8C2182E1-C8DB-4B0E-BB07-095CF127B1FE}" destId="{71AB45BE-2E9A-40F7-B860-35F4A02759F9}" srcOrd="2" destOrd="0" presId="urn:microsoft.com/office/officeart/2005/8/layout/list1"/>
    <dgm:cxn modelId="{02C95E13-8E53-4C07-B164-C9DC39AC6A11}" type="presParOf" srcId="{8C2182E1-C8DB-4B0E-BB07-095CF127B1FE}" destId="{A7B8BB32-F477-4998-A397-15E964F76D26}" srcOrd="3" destOrd="0" presId="urn:microsoft.com/office/officeart/2005/8/layout/list1"/>
    <dgm:cxn modelId="{440846F9-4610-454A-B48E-B75437AB52C4}" type="presParOf" srcId="{8C2182E1-C8DB-4B0E-BB07-095CF127B1FE}" destId="{F989D632-91FE-4047-95E4-F53420403E71}" srcOrd="4" destOrd="0" presId="urn:microsoft.com/office/officeart/2005/8/layout/list1"/>
    <dgm:cxn modelId="{8E417DAF-4565-4A8F-9AE9-59833D347CD4}" type="presParOf" srcId="{F989D632-91FE-4047-95E4-F53420403E71}" destId="{17C60765-ACE1-4C9F-9A67-9A45D919260B}" srcOrd="0" destOrd="0" presId="urn:microsoft.com/office/officeart/2005/8/layout/list1"/>
    <dgm:cxn modelId="{DBDFB7D5-082C-4FC1-B838-F526CA73109B}" type="presParOf" srcId="{F989D632-91FE-4047-95E4-F53420403E71}" destId="{DC8E0DD0-0045-4AF5-8604-FD1E5D0CCF9D}" srcOrd="1" destOrd="0" presId="urn:microsoft.com/office/officeart/2005/8/layout/list1"/>
    <dgm:cxn modelId="{AC76D1AF-23A1-412E-A8C9-C2247B9290BF}" type="presParOf" srcId="{8C2182E1-C8DB-4B0E-BB07-095CF127B1FE}" destId="{D64FDF71-8F93-4A91-8040-CF9CB41B796B}" srcOrd="5" destOrd="0" presId="urn:microsoft.com/office/officeart/2005/8/layout/list1"/>
    <dgm:cxn modelId="{CF1FC31F-FEF1-4921-93DA-412B9E64630B}" type="presParOf" srcId="{8C2182E1-C8DB-4B0E-BB07-095CF127B1FE}" destId="{F48A8513-CCB6-40D1-A35B-EC7E2982F811}" srcOrd="6" destOrd="0" presId="urn:microsoft.com/office/officeart/2005/8/layout/list1"/>
    <dgm:cxn modelId="{195CF640-2E79-4F79-AF11-265952D2D4A0}" type="presParOf" srcId="{8C2182E1-C8DB-4B0E-BB07-095CF127B1FE}" destId="{0FC7EE63-8BBE-40E8-A196-007AC6887F74}" srcOrd="7" destOrd="0" presId="urn:microsoft.com/office/officeart/2005/8/layout/list1"/>
    <dgm:cxn modelId="{6F517250-BB8F-4E09-B7ED-07C3DF286C94}" type="presParOf" srcId="{8C2182E1-C8DB-4B0E-BB07-095CF127B1FE}" destId="{06AA5F8A-8567-46F0-8D8F-A4C98672B000}" srcOrd="8" destOrd="0" presId="urn:microsoft.com/office/officeart/2005/8/layout/list1"/>
    <dgm:cxn modelId="{47249415-BB8A-4A08-929E-3837D24D8DDC}" type="presParOf" srcId="{06AA5F8A-8567-46F0-8D8F-A4C98672B000}" destId="{337F9F1A-1F8B-4277-B239-EBB5B3D2CA66}" srcOrd="0" destOrd="0" presId="urn:microsoft.com/office/officeart/2005/8/layout/list1"/>
    <dgm:cxn modelId="{F8BC43A1-1F1C-4E4A-AE63-661DFA0CBEDE}" type="presParOf" srcId="{06AA5F8A-8567-46F0-8D8F-A4C98672B000}" destId="{F04237D6-A0CA-404C-9DAC-309C1B635BCB}" srcOrd="1" destOrd="0" presId="urn:microsoft.com/office/officeart/2005/8/layout/list1"/>
    <dgm:cxn modelId="{24CCF2A5-92DE-4485-84FA-066EBCBBC0EB}" type="presParOf" srcId="{8C2182E1-C8DB-4B0E-BB07-095CF127B1FE}" destId="{EB20D03E-6D59-4FDE-9F99-C2CE5AFC82E0}" srcOrd="9" destOrd="0" presId="urn:microsoft.com/office/officeart/2005/8/layout/list1"/>
    <dgm:cxn modelId="{3D321E33-5868-41E1-8B4C-7B7D8D8879CD}" type="presParOf" srcId="{8C2182E1-C8DB-4B0E-BB07-095CF127B1FE}" destId="{7A0A9864-0817-4EB4-ABE2-ACD1316AA45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E5AB7-4E11-43B0-A6EF-1B392BF8F4B9}">
      <dsp:nvSpPr>
        <dsp:cNvPr id="0" name=""/>
        <dsp:cNvSpPr/>
      </dsp:nvSpPr>
      <dsp:spPr>
        <a:xfrm>
          <a:off x="0" y="104978"/>
          <a:ext cx="8229600" cy="2790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zh-CN" altLang="en-US" sz="900" kern="1200">
              <a:latin typeface="微软雅黑" panose="020B0503020204020204" pitchFamily="34" charset="-122"/>
              <a:ea typeface="微软雅黑" panose="020B0503020204020204" pitchFamily="34" charset="-122"/>
            </a:rPr>
            <a:t>一、实验目的</a:t>
          </a:r>
        </a:p>
      </dsp:txBody>
      <dsp:txXfrm>
        <a:off x="13622" y="118600"/>
        <a:ext cx="8202356" cy="251800"/>
      </dsp:txXfrm>
    </dsp:sp>
    <dsp:sp modelId="{41BA7256-EB15-48C2-9747-8BDF28AF20D5}">
      <dsp:nvSpPr>
        <dsp:cNvPr id="0" name=""/>
        <dsp:cNvSpPr/>
      </dsp:nvSpPr>
      <dsp:spPr>
        <a:xfrm>
          <a:off x="0" y="384023"/>
          <a:ext cx="8229600" cy="1006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1430" rIns="64008" bIns="11430" numCol="1" spcCol="1270" anchor="t" anchorCtr="0">
          <a:noAutofit/>
        </a:bodyPr>
        <a:lstStyle/>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1. </a:t>
          </a:r>
          <a:r>
            <a:rPr lang="zh-CN" sz="700" kern="1200">
              <a:latin typeface="微软雅黑" panose="020B0503020204020204" pitchFamily="34" charset="-122"/>
              <a:ea typeface="微软雅黑" panose="020B0503020204020204" pitchFamily="34" charset="-122"/>
            </a:rPr>
            <a:t>理解</a:t>
          </a:r>
          <a:r>
            <a:rPr lang="en-US" sz="700" kern="1200">
              <a:latin typeface="微软雅黑" panose="020B0503020204020204" pitchFamily="34" charset="-122"/>
              <a:ea typeface="微软雅黑" panose="020B0503020204020204" pitchFamily="34" charset="-122"/>
            </a:rPr>
            <a:t>HBase</a:t>
          </a:r>
          <a:r>
            <a:rPr lang="zh-CN" sz="700" kern="1200">
              <a:latin typeface="微软雅黑" panose="020B0503020204020204" pitchFamily="34" charset="-122"/>
              <a:ea typeface="微软雅黑" panose="020B0503020204020204" pitchFamily="34" charset="-122"/>
            </a:rPr>
            <a:t>数据模型。</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2. </a:t>
          </a:r>
          <a:r>
            <a:rPr lang="zh-CN" sz="700" kern="1200">
              <a:latin typeface="微软雅黑" panose="020B0503020204020204" pitchFamily="34" charset="-122"/>
              <a:ea typeface="微软雅黑" panose="020B0503020204020204" pitchFamily="34" charset="-122"/>
            </a:rPr>
            <a:t>理解</a:t>
          </a:r>
          <a:r>
            <a:rPr lang="en-US" sz="700" kern="1200">
              <a:latin typeface="微软雅黑" panose="020B0503020204020204" pitchFamily="34" charset="-122"/>
              <a:ea typeface="微软雅黑" panose="020B0503020204020204" pitchFamily="34" charset="-122"/>
            </a:rPr>
            <a:t>HBase</a:t>
          </a:r>
          <a:r>
            <a:rPr lang="zh-CN" sz="700" kern="1200">
              <a:latin typeface="微软雅黑" panose="020B0503020204020204" pitchFamily="34" charset="-122"/>
              <a:ea typeface="微软雅黑" panose="020B0503020204020204" pitchFamily="34" charset="-122"/>
            </a:rPr>
            <a:t>体系架构。</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3. </a:t>
          </a:r>
          <a:r>
            <a:rPr lang="zh-CN" sz="700" kern="1200">
              <a:latin typeface="微软雅黑" panose="020B0503020204020204" pitchFamily="34" charset="-122"/>
              <a:ea typeface="微软雅黑" panose="020B0503020204020204" pitchFamily="34" charset="-122"/>
            </a:rPr>
            <a:t>熟练掌握</a:t>
          </a:r>
          <a:r>
            <a:rPr lang="en-US" sz="700" kern="1200">
              <a:latin typeface="微软雅黑" panose="020B0503020204020204" pitchFamily="34" charset="-122"/>
              <a:ea typeface="微软雅黑" panose="020B0503020204020204" pitchFamily="34" charset="-122"/>
            </a:rPr>
            <a:t>HBase</a:t>
          </a:r>
          <a:r>
            <a:rPr lang="zh-CN" sz="700" kern="1200">
              <a:latin typeface="微软雅黑" panose="020B0503020204020204" pitchFamily="34" charset="-122"/>
              <a:ea typeface="微软雅黑" panose="020B0503020204020204" pitchFamily="34" charset="-122"/>
            </a:rPr>
            <a:t>集群的部署。</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4. </a:t>
          </a:r>
          <a:r>
            <a:rPr lang="zh-CN" sz="700" kern="1200">
              <a:latin typeface="微软雅黑" panose="020B0503020204020204" pitchFamily="34" charset="-122"/>
              <a:ea typeface="微软雅黑" panose="020B0503020204020204" pitchFamily="34" charset="-122"/>
            </a:rPr>
            <a:t>了解</a:t>
          </a:r>
          <a:r>
            <a:rPr lang="en-US" sz="700" kern="1200">
              <a:latin typeface="微软雅黑" panose="020B0503020204020204" pitchFamily="34" charset="-122"/>
              <a:ea typeface="微软雅黑" panose="020B0503020204020204" pitchFamily="34" charset="-122"/>
            </a:rPr>
            <a:t>HBase Web UI</a:t>
          </a:r>
          <a:r>
            <a:rPr lang="zh-CN" sz="700" kern="1200">
              <a:latin typeface="微软雅黑" panose="020B0503020204020204" pitchFamily="34" charset="-122"/>
              <a:ea typeface="微软雅黑" panose="020B0503020204020204" pitchFamily="34" charset="-122"/>
            </a:rPr>
            <a:t>的使用。</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5. </a:t>
          </a:r>
          <a:r>
            <a:rPr lang="zh-CN" sz="700" kern="1200">
              <a:latin typeface="微软雅黑" panose="020B0503020204020204" pitchFamily="34" charset="-122"/>
              <a:ea typeface="微软雅黑" panose="020B0503020204020204" pitchFamily="34" charset="-122"/>
            </a:rPr>
            <a:t>熟练掌握</a:t>
          </a:r>
          <a:r>
            <a:rPr lang="en-US" sz="700" kern="1200">
              <a:latin typeface="微软雅黑" panose="020B0503020204020204" pitchFamily="34" charset="-122"/>
              <a:ea typeface="微软雅黑" panose="020B0503020204020204" pitchFamily="34" charset="-122"/>
            </a:rPr>
            <a:t>HBase Shell</a:t>
          </a:r>
          <a:r>
            <a:rPr lang="zh-CN" sz="700" kern="1200">
              <a:latin typeface="微软雅黑" panose="020B0503020204020204" pitchFamily="34" charset="-122"/>
              <a:ea typeface="微软雅黑" panose="020B0503020204020204" pitchFamily="34" charset="-122"/>
            </a:rPr>
            <a:t>常用命令的使用。</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6. </a:t>
          </a:r>
          <a:r>
            <a:rPr lang="zh-CN" sz="700" kern="1200">
              <a:latin typeface="微软雅黑" panose="020B0503020204020204" pitchFamily="34" charset="-122"/>
              <a:ea typeface="微软雅黑" panose="020B0503020204020204" pitchFamily="34" charset="-122"/>
            </a:rPr>
            <a:t>了解</a:t>
          </a:r>
          <a:r>
            <a:rPr lang="en-US" sz="700" kern="1200">
              <a:latin typeface="微软雅黑" panose="020B0503020204020204" pitchFamily="34" charset="-122"/>
              <a:ea typeface="微软雅黑" panose="020B0503020204020204" pitchFamily="34" charset="-122"/>
            </a:rPr>
            <a:t>HBase Java API</a:t>
          </a:r>
          <a:r>
            <a:rPr lang="zh-CN" sz="700" kern="1200">
              <a:latin typeface="微软雅黑" panose="020B0503020204020204" pitchFamily="34" charset="-122"/>
              <a:ea typeface="微软雅黑" panose="020B0503020204020204" pitchFamily="34" charset="-122"/>
            </a:rPr>
            <a:t>，能编写简单的</a:t>
          </a:r>
          <a:r>
            <a:rPr lang="en-US" sz="700" kern="1200">
              <a:latin typeface="微软雅黑" panose="020B0503020204020204" pitchFamily="34" charset="-122"/>
              <a:ea typeface="微软雅黑" panose="020B0503020204020204" pitchFamily="34" charset="-122"/>
            </a:rPr>
            <a:t>HBase</a:t>
          </a:r>
          <a:r>
            <a:rPr lang="zh-CN" sz="700" kern="1200">
              <a:latin typeface="微软雅黑" panose="020B0503020204020204" pitchFamily="34" charset="-122"/>
              <a:ea typeface="微软雅黑" panose="020B0503020204020204" pitchFamily="34" charset="-122"/>
            </a:rPr>
            <a:t>程序。</a:t>
          </a:r>
        </a:p>
      </dsp:txBody>
      <dsp:txXfrm>
        <a:off x="0" y="384023"/>
        <a:ext cx="8229600" cy="1006020"/>
      </dsp:txXfrm>
    </dsp:sp>
    <dsp:sp modelId="{CE2E4020-F24F-45F7-94F5-3D480ED117B4}">
      <dsp:nvSpPr>
        <dsp:cNvPr id="0" name=""/>
        <dsp:cNvSpPr/>
      </dsp:nvSpPr>
      <dsp:spPr>
        <a:xfrm>
          <a:off x="0" y="1390043"/>
          <a:ext cx="8229600" cy="2790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zh-CN" altLang="en-US" sz="900" kern="1200">
              <a:latin typeface="微软雅黑" panose="020B0503020204020204" pitchFamily="34" charset="-122"/>
              <a:ea typeface="微软雅黑" panose="020B0503020204020204" pitchFamily="34" charset="-122"/>
            </a:rPr>
            <a:t>二、实验环境</a:t>
          </a:r>
        </a:p>
      </dsp:txBody>
      <dsp:txXfrm>
        <a:off x="13622" y="1403665"/>
        <a:ext cx="8202356" cy="251800"/>
      </dsp:txXfrm>
    </dsp:sp>
    <dsp:sp modelId="{D7C7DCFB-4ECD-401C-B070-73C81CF518E9}">
      <dsp:nvSpPr>
        <dsp:cNvPr id="0" name=""/>
        <dsp:cNvSpPr/>
      </dsp:nvSpPr>
      <dsp:spPr>
        <a:xfrm>
          <a:off x="0" y="1669088"/>
          <a:ext cx="8229600" cy="1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1430" rIns="64008" bIns="11430" numCol="1" spcCol="1270" anchor="t" anchorCtr="0">
          <a:noAutofit/>
        </a:bodyPr>
        <a:lstStyle/>
        <a:p>
          <a:pPr marL="57150" lvl="1" indent="-57150" algn="l" defTabSz="311150">
            <a:lnSpc>
              <a:spcPct val="90000"/>
            </a:lnSpc>
            <a:spcBef>
              <a:spcPct val="0"/>
            </a:spcBef>
            <a:spcAft>
              <a:spcPct val="20000"/>
            </a:spcAft>
            <a:buChar char="•"/>
          </a:pPr>
          <a:r>
            <a:rPr lang="zh-CN" sz="700" kern="1200">
              <a:latin typeface="微软雅黑" panose="020B0503020204020204" pitchFamily="34" charset="-122"/>
              <a:ea typeface="微软雅黑" panose="020B0503020204020204" pitchFamily="34" charset="-122"/>
            </a:rPr>
            <a:t>本实验所需的软件环境包括</a:t>
          </a:r>
          <a:r>
            <a:rPr lang="en-US" sz="700" kern="1200">
              <a:latin typeface="微软雅黑" panose="020B0503020204020204" pitchFamily="34" charset="-122"/>
              <a:ea typeface="微软雅黑" panose="020B0503020204020204" pitchFamily="34" charset="-122"/>
            </a:rPr>
            <a:t>HDFS</a:t>
          </a:r>
          <a:r>
            <a:rPr lang="zh-CN" sz="700" kern="1200">
              <a:latin typeface="微软雅黑" panose="020B0503020204020204" pitchFamily="34" charset="-122"/>
              <a:ea typeface="微软雅黑" panose="020B0503020204020204" pitchFamily="34" charset="-122"/>
            </a:rPr>
            <a:t>集群、</a:t>
          </a:r>
          <a:r>
            <a:rPr lang="en-US" sz="700" kern="1200">
              <a:latin typeface="微软雅黑" panose="020B0503020204020204" pitchFamily="34" charset="-122"/>
              <a:ea typeface="微软雅黑" panose="020B0503020204020204" pitchFamily="34" charset="-122"/>
            </a:rPr>
            <a:t>ZooKeeper</a:t>
          </a:r>
          <a:r>
            <a:rPr lang="zh-CN" sz="700" kern="1200">
              <a:latin typeface="微软雅黑" panose="020B0503020204020204" pitchFamily="34" charset="-122"/>
              <a:ea typeface="微软雅黑" panose="020B0503020204020204" pitchFamily="34" charset="-122"/>
            </a:rPr>
            <a:t>集群、</a:t>
          </a:r>
          <a:r>
            <a:rPr lang="en-US" sz="700" kern="1200">
              <a:latin typeface="微软雅黑" panose="020B0503020204020204" pitchFamily="34" charset="-122"/>
              <a:ea typeface="微软雅黑" panose="020B0503020204020204" pitchFamily="34" charset="-122"/>
            </a:rPr>
            <a:t>HBase</a:t>
          </a:r>
          <a:r>
            <a:rPr lang="zh-CN" sz="700" kern="1200">
              <a:latin typeface="微软雅黑" panose="020B0503020204020204" pitchFamily="34" charset="-122"/>
              <a:ea typeface="微软雅黑" panose="020B0503020204020204" pitchFamily="34" charset="-122"/>
            </a:rPr>
            <a:t>安装包、</a:t>
          </a:r>
          <a:r>
            <a:rPr lang="en-US" sz="700" kern="1200">
              <a:latin typeface="微软雅黑" panose="020B0503020204020204" pitchFamily="34" charset="-122"/>
              <a:ea typeface="微软雅黑" panose="020B0503020204020204" pitchFamily="34" charset="-122"/>
            </a:rPr>
            <a:t>Eclipse</a:t>
          </a:r>
          <a:r>
            <a:rPr lang="zh-CN" sz="700" kern="1200">
              <a:latin typeface="微软雅黑" panose="020B0503020204020204" pitchFamily="34" charset="-122"/>
              <a:ea typeface="微软雅黑" panose="020B0503020204020204" pitchFamily="34" charset="-122"/>
            </a:rPr>
            <a:t>。</a:t>
          </a:r>
        </a:p>
      </dsp:txBody>
      <dsp:txXfrm>
        <a:off x="0" y="1669088"/>
        <a:ext cx="8229600" cy="167670"/>
      </dsp:txXfrm>
    </dsp:sp>
    <dsp:sp modelId="{1092B2FE-5DF9-47BF-852A-F17B5324268A}">
      <dsp:nvSpPr>
        <dsp:cNvPr id="0" name=""/>
        <dsp:cNvSpPr/>
      </dsp:nvSpPr>
      <dsp:spPr>
        <a:xfrm>
          <a:off x="0" y="1836758"/>
          <a:ext cx="8229600" cy="27904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zh-CN" altLang="en-US" sz="900" kern="1200">
              <a:latin typeface="微软雅黑" panose="020B0503020204020204" pitchFamily="34" charset="-122"/>
              <a:ea typeface="微软雅黑" panose="020B0503020204020204" pitchFamily="34" charset="-122"/>
            </a:rPr>
            <a:t>三、实验内容</a:t>
          </a:r>
        </a:p>
      </dsp:txBody>
      <dsp:txXfrm>
        <a:off x="13622" y="1850380"/>
        <a:ext cx="8202356" cy="251800"/>
      </dsp:txXfrm>
    </dsp:sp>
    <dsp:sp modelId="{7E35FBE5-4403-4477-B4F7-355AD3F06935}">
      <dsp:nvSpPr>
        <dsp:cNvPr id="0" name=""/>
        <dsp:cNvSpPr/>
      </dsp:nvSpPr>
      <dsp:spPr>
        <a:xfrm>
          <a:off x="0" y="2115803"/>
          <a:ext cx="8229600" cy="1173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1430" rIns="64008" bIns="11430" numCol="1" spcCol="1270" anchor="t" anchorCtr="0">
          <a:noAutofit/>
        </a:bodyPr>
        <a:lstStyle/>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1. </a:t>
          </a:r>
          <a:r>
            <a:rPr lang="zh-CN" sz="700" kern="1200">
              <a:latin typeface="微软雅黑" panose="020B0503020204020204" pitchFamily="34" charset="-122"/>
              <a:ea typeface="微软雅黑" panose="020B0503020204020204" pitchFamily="34" charset="-122"/>
            </a:rPr>
            <a:t>规划全分布模式</a:t>
          </a:r>
          <a:r>
            <a:rPr lang="en-US" sz="700" kern="1200">
              <a:latin typeface="微软雅黑" panose="020B0503020204020204" pitchFamily="34" charset="-122"/>
              <a:ea typeface="微软雅黑" panose="020B0503020204020204" pitchFamily="34" charset="-122"/>
            </a:rPr>
            <a:t>HBase</a:t>
          </a:r>
          <a:r>
            <a:rPr lang="zh-CN" sz="700" kern="1200">
              <a:latin typeface="微软雅黑" panose="020B0503020204020204" pitchFamily="34" charset="-122"/>
              <a:ea typeface="微软雅黑" panose="020B0503020204020204" pitchFamily="34" charset="-122"/>
            </a:rPr>
            <a:t>集群。</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2. </a:t>
          </a:r>
          <a:r>
            <a:rPr lang="zh-CN" sz="700" kern="1200">
              <a:latin typeface="微软雅黑" panose="020B0503020204020204" pitchFamily="34" charset="-122"/>
              <a:ea typeface="微软雅黑" panose="020B0503020204020204" pitchFamily="34" charset="-122"/>
            </a:rPr>
            <a:t>部署全分布模式</a:t>
          </a:r>
          <a:r>
            <a:rPr lang="en-US" sz="700" kern="1200">
              <a:latin typeface="微软雅黑" panose="020B0503020204020204" pitchFamily="34" charset="-122"/>
              <a:ea typeface="微软雅黑" panose="020B0503020204020204" pitchFamily="34" charset="-122"/>
            </a:rPr>
            <a:t>HBase</a:t>
          </a:r>
          <a:r>
            <a:rPr lang="zh-CN" sz="700" kern="1200">
              <a:latin typeface="微软雅黑" panose="020B0503020204020204" pitchFamily="34" charset="-122"/>
              <a:ea typeface="微软雅黑" panose="020B0503020204020204" pitchFamily="34" charset="-122"/>
            </a:rPr>
            <a:t>集群。</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3. </a:t>
          </a:r>
          <a:r>
            <a:rPr lang="zh-CN" sz="700" kern="1200">
              <a:latin typeface="微软雅黑" panose="020B0503020204020204" pitchFamily="34" charset="-122"/>
              <a:ea typeface="微软雅黑" panose="020B0503020204020204" pitchFamily="34" charset="-122"/>
            </a:rPr>
            <a:t>启动全分布模式</a:t>
          </a:r>
          <a:r>
            <a:rPr lang="en-US" sz="700" kern="1200">
              <a:latin typeface="微软雅黑" panose="020B0503020204020204" pitchFamily="34" charset="-122"/>
              <a:ea typeface="微软雅黑" panose="020B0503020204020204" pitchFamily="34" charset="-122"/>
            </a:rPr>
            <a:t>HBase</a:t>
          </a:r>
          <a:r>
            <a:rPr lang="zh-CN" sz="700" kern="1200">
              <a:latin typeface="微软雅黑" panose="020B0503020204020204" pitchFamily="34" charset="-122"/>
              <a:ea typeface="微软雅黑" panose="020B0503020204020204" pitchFamily="34" charset="-122"/>
            </a:rPr>
            <a:t>集群。</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4. </a:t>
          </a:r>
          <a:r>
            <a:rPr lang="zh-CN" sz="700" kern="1200">
              <a:latin typeface="微软雅黑" panose="020B0503020204020204" pitchFamily="34" charset="-122"/>
              <a:ea typeface="微软雅黑" panose="020B0503020204020204" pitchFamily="34" charset="-122"/>
            </a:rPr>
            <a:t>验证全分布模式</a:t>
          </a:r>
          <a:r>
            <a:rPr lang="en-US" sz="700" kern="1200">
              <a:latin typeface="微软雅黑" panose="020B0503020204020204" pitchFamily="34" charset="-122"/>
              <a:ea typeface="微软雅黑" panose="020B0503020204020204" pitchFamily="34" charset="-122"/>
            </a:rPr>
            <a:t>HBase</a:t>
          </a:r>
          <a:r>
            <a:rPr lang="zh-CN" sz="700" kern="1200">
              <a:latin typeface="微软雅黑" panose="020B0503020204020204" pitchFamily="34" charset="-122"/>
              <a:ea typeface="微软雅黑" panose="020B0503020204020204" pitchFamily="34" charset="-122"/>
            </a:rPr>
            <a:t>集群。</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5. </a:t>
          </a:r>
          <a:r>
            <a:rPr lang="zh-CN" sz="700" kern="1200">
              <a:latin typeface="微软雅黑" panose="020B0503020204020204" pitchFamily="34" charset="-122"/>
              <a:ea typeface="微软雅黑" panose="020B0503020204020204" pitchFamily="34" charset="-122"/>
            </a:rPr>
            <a:t>使用</a:t>
          </a:r>
          <a:r>
            <a:rPr lang="en-US" sz="700" kern="1200">
              <a:latin typeface="微软雅黑" panose="020B0503020204020204" pitchFamily="34" charset="-122"/>
              <a:ea typeface="微软雅黑" panose="020B0503020204020204" pitchFamily="34" charset="-122"/>
            </a:rPr>
            <a:t>HBase Web UI</a:t>
          </a:r>
          <a:r>
            <a:rPr lang="zh-CN" sz="700" kern="1200">
              <a:latin typeface="微软雅黑" panose="020B0503020204020204" pitchFamily="34" charset="-122"/>
              <a:ea typeface="微软雅黑" panose="020B0503020204020204" pitchFamily="34" charset="-122"/>
            </a:rPr>
            <a:t>。</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6. </a:t>
          </a:r>
          <a:r>
            <a:rPr lang="zh-CN" sz="700" kern="1200">
              <a:latin typeface="微软雅黑" panose="020B0503020204020204" pitchFamily="34" charset="-122"/>
              <a:ea typeface="微软雅黑" panose="020B0503020204020204" pitchFamily="34" charset="-122"/>
            </a:rPr>
            <a:t>使用</a:t>
          </a:r>
          <a:r>
            <a:rPr lang="en-US" sz="700" kern="1200">
              <a:latin typeface="微软雅黑" panose="020B0503020204020204" pitchFamily="34" charset="-122"/>
              <a:ea typeface="微软雅黑" panose="020B0503020204020204" pitchFamily="34" charset="-122"/>
            </a:rPr>
            <a:t>HBase Shell</a:t>
          </a:r>
          <a:r>
            <a:rPr lang="zh-CN" sz="700" kern="1200">
              <a:latin typeface="微软雅黑" panose="020B0503020204020204" pitchFamily="34" charset="-122"/>
              <a:ea typeface="微软雅黑" panose="020B0503020204020204" pitchFamily="34" charset="-122"/>
            </a:rPr>
            <a:t>常用命令。</a:t>
          </a:r>
        </a:p>
        <a:p>
          <a:pPr marL="57150" lvl="1" indent="-57150" algn="l" defTabSz="311150">
            <a:lnSpc>
              <a:spcPct val="90000"/>
            </a:lnSpc>
            <a:spcBef>
              <a:spcPct val="0"/>
            </a:spcBef>
            <a:spcAft>
              <a:spcPct val="20000"/>
            </a:spcAft>
            <a:buChar char="•"/>
          </a:pPr>
          <a:r>
            <a:rPr lang="en-US" sz="700" kern="1200">
              <a:latin typeface="微软雅黑" panose="020B0503020204020204" pitchFamily="34" charset="-122"/>
              <a:ea typeface="微软雅黑" panose="020B0503020204020204" pitchFamily="34" charset="-122"/>
            </a:rPr>
            <a:t>7. </a:t>
          </a:r>
          <a:r>
            <a:rPr lang="zh-CN" sz="700" kern="1200">
              <a:latin typeface="微软雅黑" panose="020B0503020204020204" pitchFamily="34" charset="-122"/>
              <a:ea typeface="微软雅黑" panose="020B0503020204020204" pitchFamily="34" charset="-122"/>
            </a:rPr>
            <a:t>关闭全分布模式</a:t>
          </a:r>
          <a:r>
            <a:rPr lang="en-US" sz="700" kern="1200">
              <a:latin typeface="微软雅黑" panose="020B0503020204020204" pitchFamily="34" charset="-122"/>
              <a:ea typeface="微软雅黑" panose="020B0503020204020204" pitchFamily="34" charset="-122"/>
            </a:rPr>
            <a:t>HBase</a:t>
          </a:r>
          <a:r>
            <a:rPr lang="zh-CN" sz="700" kern="1200">
              <a:latin typeface="微软雅黑" panose="020B0503020204020204" pitchFamily="34" charset="-122"/>
              <a:ea typeface="微软雅黑" panose="020B0503020204020204" pitchFamily="34" charset="-122"/>
            </a:rPr>
            <a:t>集群。</a:t>
          </a:r>
        </a:p>
      </dsp:txBody>
      <dsp:txXfrm>
        <a:off x="0" y="2115803"/>
        <a:ext cx="8229600" cy="1173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D80B0-C9EF-4FEE-B914-E30C69D65F86}">
      <dsp:nvSpPr>
        <dsp:cNvPr id="0" name=""/>
        <dsp:cNvSpPr/>
      </dsp:nvSpPr>
      <dsp:spPr>
        <a:xfrm>
          <a:off x="0" y="432736"/>
          <a:ext cx="82296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764678-3868-4260-BE28-A405F17C9D2E}">
      <dsp:nvSpPr>
        <dsp:cNvPr id="0" name=""/>
        <dsp:cNvSpPr/>
      </dsp:nvSpPr>
      <dsp:spPr>
        <a:xfrm>
          <a:off x="411480" y="63735"/>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微软雅黑" panose="020B0503020204020204" pitchFamily="34" charset="-122"/>
              <a:ea typeface="微软雅黑" panose="020B0503020204020204" pitchFamily="34" charset="-122"/>
            </a:rPr>
            <a:t>1. </a:t>
          </a:r>
          <a:r>
            <a:rPr lang="zh-CN" altLang="en-US" sz="2400" kern="1200" dirty="0">
              <a:latin typeface="微软雅黑" panose="020B0503020204020204" pitchFamily="34" charset="-122"/>
              <a:ea typeface="微软雅黑" panose="020B0503020204020204" pitchFamily="34" charset="-122"/>
            </a:rPr>
            <a:t>逻辑模型</a:t>
          </a:r>
          <a:endParaRPr lang="zh-CN" sz="2400" kern="1200" dirty="0">
            <a:latin typeface="微软雅黑" panose="020B0503020204020204" pitchFamily="34" charset="-122"/>
            <a:ea typeface="微软雅黑" panose="020B0503020204020204" pitchFamily="34" charset="-122"/>
          </a:endParaRPr>
        </a:p>
      </dsp:txBody>
      <dsp:txXfrm>
        <a:off x="447506" y="99761"/>
        <a:ext cx="5688668" cy="665948"/>
      </dsp:txXfrm>
    </dsp:sp>
    <dsp:sp modelId="{D03976F6-985E-419C-A01F-9680365C22E8}">
      <dsp:nvSpPr>
        <dsp:cNvPr id="0" name=""/>
        <dsp:cNvSpPr/>
      </dsp:nvSpPr>
      <dsp:spPr>
        <a:xfrm>
          <a:off x="0" y="1566736"/>
          <a:ext cx="82296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26ABDC-CA76-4667-B8BF-359F88B35E34}">
      <dsp:nvSpPr>
        <dsp:cNvPr id="0" name=""/>
        <dsp:cNvSpPr/>
      </dsp:nvSpPr>
      <dsp:spPr>
        <a:xfrm>
          <a:off x="411480" y="1197736"/>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微软雅黑" panose="020B0503020204020204" pitchFamily="34" charset="-122"/>
              <a:ea typeface="微软雅黑" panose="020B0503020204020204" pitchFamily="34" charset="-122"/>
            </a:rPr>
            <a:t>2. </a:t>
          </a:r>
          <a:r>
            <a:rPr lang="zh-CN" altLang="en-US" sz="2400" kern="1200" dirty="0">
              <a:latin typeface="微软雅黑" panose="020B0503020204020204" pitchFamily="34" charset="-122"/>
              <a:ea typeface="微软雅黑" panose="020B0503020204020204" pitchFamily="34" charset="-122"/>
            </a:rPr>
            <a:t>物理模型</a:t>
          </a:r>
          <a:endParaRPr lang="zh-CN" sz="2400" kern="1200" dirty="0">
            <a:latin typeface="微软雅黑" panose="020B0503020204020204" pitchFamily="34" charset="-122"/>
            <a:ea typeface="微软雅黑" panose="020B0503020204020204" pitchFamily="34" charset="-122"/>
          </a:endParaRPr>
        </a:p>
      </dsp:txBody>
      <dsp:txXfrm>
        <a:off x="447506" y="1233762"/>
        <a:ext cx="5688668" cy="665948"/>
      </dsp:txXfrm>
    </dsp:sp>
    <dsp:sp modelId="{7A4F549A-AECE-49F0-8DD2-F7E81F98A77D}">
      <dsp:nvSpPr>
        <dsp:cNvPr id="0" name=""/>
        <dsp:cNvSpPr/>
      </dsp:nvSpPr>
      <dsp:spPr>
        <a:xfrm>
          <a:off x="0" y="2700736"/>
          <a:ext cx="82296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22ED9D-861A-4504-A6A6-9A4C0EDBBE72}">
      <dsp:nvSpPr>
        <dsp:cNvPr id="0" name=""/>
        <dsp:cNvSpPr/>
      </dsp:nvSpPr>
      <dsp:spPr>
        <a:xfrm>
          <a:off x="411480" y="2331736"/>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微软雅黑" panose="020B0503020204020204" pitchFamily="34" charset="-122"/>
              <a:ea typeface="微软雅黑" panose="020B0503020204020204" pitchFamily="34" charset="-122"/>
            </a:rPr>
            <a:t>3. </a:t>
          </a:r>
          <a:r>
            <a:rPr lang="zh-CN" altLang="en-US" sz="2400" kern="1200" dirty="0">
              <a:latin typeface="微软雅黑" panose="020B0503020204020204" pitchFamily="34" charset="-122"/>
              <a:ea typeface="微软雅黑" panose="020B0503020204020204" pitchFamily="34" charset="-122"/>
            </a:rPr>
            <a:t>元数据表</a:t>
          </a:r>
          <a:endParaRPr lang="zh-CN" sz="2400" kern="1200" dirty="0">
            <a:latin typeface="微软雅黑" panose="020B0503020204020204" pitchFamily="34" charset="-122"/>
            <a:ea typeface="微软雅黑" panose="020B0503020204020204" pitchFamily="34" charset="-122"/>
          </a:endParaRPr>
        </a:p>
      </dsp:txBody>
      <dsp:txXfrm>
        <a:off x="447506" y="2367762"/>
        <a:ext cx="5688668"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4F7CC-2325-435B-901D-AE5DA2EBB83D}">
      <dsp:nvSpPr>
        <dsp:cNvPr id="0" name=""/>
        <dsp:cNvSpPr/>
      </dsp:nvSpPr>
      <dsp:spPr>
        <a:xfrm>
          <a:off x="617219" y="0"/>
          <a:ext cx="6995160" cy="33940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0E1A41-8A43-4916-A123-FEEFEF5458DE}">
      <dsp:nvSpPr>
        <dsp:cNvPr id="0" name=""/>
        <dsp:cNvSpPr/>
      </dsp:nvSpPr>
      <dsp:spPr>
        <a:xfrm>
          <a:off x="3616" y="1018222"/>
          <a:ext cx="1581224"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了解</a:t>
          </a:r>
          <a:r>
            <a:rPr lang="en-US" altLang="zh-CN" sz="1800" kern="1200" dirty="0">
              <a:latin typeface="微软雅黑" panose="020B0503020204020204" pitchFamily="34" charset="-122"/>
              <a:ea typeface="微软雅黑" panose="020B0503020204020204" pitchFamily="34" charset="-122"/>
            </a:rPr>
            <a:t>HBase</a:t>
          </a:r>
          <a:r>
            <a:rPr lang="zh-CN" altLang="en-US" sz="1800" kern="1200" dirty="0">
              <a:latin typeface="微软雅黑" panose="020B0503020204020204" pitchFamily="34" charset="-122"/>
              <a:ea typeface="微软雅黑" panose="020B0503020204020204" pitchFamily="34" charset="-122"/>
            </a:rPr>
            <a:t>运行环境和运行模式</a:t>
          </a:r>
        </a:p>
      </dsp:txBody>
      <dsp:txXfrm>
        <a:off x="69890" y="1084496"/>
        <a:ext cx="1448676" cy="1225082"/>
      </dsp:txXfrm>
    </dsp:sp>
    <dsp:sp modelId="{3CF6681F-619A-43A3-94EA-C64CA3C84D82}">
      <dsp:nvSpPr>
        <dsp:cNvPr id="0" name=""/>
        <dsp:cNvSpPr/>
      </dsp:nvSpPr>
      <dsp:spPr>
        <a:xfrm>
          <a:off x="1663902" y="1018222"/>
          <a:ext cx="1581224"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规划</a:t>
          </a:r>
          <a:r>
            <a:rPr lang="en-US" altLang="zh-CN" sz="1800" kern="1200" dirty="0">
              <a:latin typeface="微软雅黑" panose="020B0503020204020204" pitchFamily="34" charset="-122"/>
              <a:ea typeface="微软雅黑" panose="020B0503020204020204" pitchFamily="34" charset="-122"/>
            </a:rPr>
            <a:t>HBase</a:t>
          </a:r>
          <a:r>
            <a:rPr lang="zh-CN" altLang="en-US" sz="1800" kern="1200" dirty="0">
              <a:latin typeface="微软雅黑" panose="020B0503020204020204" pitchFamily="34" charset="-122"/>
              <a:ea typeface="微软雅黑" panose="020B0503020204020204" pitchFamily="34" charset="-122"/>
            </a:rPr>
            <a:t>集群</a:t>
          </a:r>
        </a:p>
      </dsp:txBody>
      <dsp:txXfrm>
        <a:off x="1730176" y="1084496"/>
        <a:ext cx="1448676" cy="1225082"/>
      </dsp:txXfrm>
    </dsp:sp>
    <dsp:sp modelId="{E5777AB0-54B1-4BD2-AE81-A5AD1F14FD70}">
      <dsp:nvSpPr>
        <dsp:cNvPr id="0" name=""/>
        <dsp:cNvSpPr/>
      </dsp:nvSpPr>
      <dsp:spPr>
        <a:xfrm>
          <a:off x="3324187" y="1018222"/>
          <a:ext cx="1581224"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部署</a:t>
          </a:r>
          <a:r>
            <a:rPr lang="en-US" altLang="zh-CN" sz="1800" kern="1200" dirty="0">
              <a:latin typeface="微软雅黑" panose="020B0503020204020204" pitchFamily="34" charset="-122"/>
              <a:ea typeface="微软雅黑" panose="020B0503020204020204" pitchFamily="34" charset="-122"/>
            </a:rPr>
            <a:t>HBase</a:t>
          </a:r>
          <a:r>
            <a:rPr lang="zh-CN" altLang="en-US" sz="1800" kern="1200" dirty="0">
              <a:latin typeface="微软雅黑" panose="020B0503020204020204" pitchFamily="34" charset="-122"/>
              <a:ea typeface="微软雅黑" panose="020B0503020204020204" pitchFamily="34" charset="-122"/>
            </a:rPr>
            <a:t>集群</a:t>
          </a:r>
        </a:p>
      </dsp:txBody>
      <dsp:txXfrm>
        <a:off x="3390461" y="1084496"/>
        <a:ext cx="1448676" cy="1225082"/>
      </dsp:txXfrm>
    </dsp:sp>
    <dsp:sp modelId="{B75B23CF-8C77-410C-AA8F-1480A703B0A6}">
      <dsp:nvSpPr>
        <dsp:cNvPr id="0" name=""/>
        <dsp:cNvSpPr/>
      </dsp:nvSpPr>
      <dsp:spPr>
        <a:xfrm>
          <a:off x="4984473" y="1018222"/>
          <a:ext cx="1581224"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启动</a:t>
          </a:r>
          <a:r>
            <a:rPr lang="en-US" altLang="zh-CN" sz="1800" kern="1200" dirty="0">
              <a:latin typeface="微软雅黑" panose="020B0503020204020204" pitchFamily="34" charset="-122"/>
              <a:ea typeface="微软雅黑" panose="020B0503020204020204" pitchFamily="34" charset="-122"/>
            </a:rPr>
            <a:t>HBase</a:t>
          </a:r>
          <a:r>
            <a:rPr lang="zh-CN" altLang="en-US" sz="1800" kern="1200" dirty="0">
              <a:latin typeface="微软雅黑" panose="020B0503020204020204" pitchFamily="34" charset="-122"/>
              <a:ea typeface="微软雅黑" panose="020B0503020204020204" pitchFamily="34" charset="-122"/>
            </a:rPr>
            <a:t>集群</a:t>
          </a:r>
        </a:p>
      </dsp:txBody>
      <dsp:txXfrm>
        <a:off x="5050747" y="1084496"/>
        <a:ext cx="1448676" cy="1225082"/>
      </dsp:txXfrm>
    </dsp:sp>
    <dsp:sp modelId="{490131F4-CA44-4BC2-9105-1AA5ADA0682D}">
      <dsp:nvSpPr>
        <dsp:cNvPr id="0" name=""/>
        <dsp:cNvSpPr/>
      </dsp:nvSpPr>
      <dsp:spPr>
        <a:xfrm>
          <a:off x="6644759" y="1018222"/>
          <a:ext cx="1581224" cy="13576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验证</a:t>
          </a:r>
          <a:r>
            <a:rPr lang="en-US" altLang="zh-CN" sz="1800" kern="1200" dirty="0">
              <a:latin typeface="微软雅黑" panose="020B0503020204020204" pitchFamily="34" charset="-122"/>
              <a:ea typeface="微软雅黑" panose="020B0503020204020204" pitchFamily="34" charset="-122"/>
            </a:rPr>
            <a:t>HBase</a:t>
          </a:r>
          <a:r>
            <a:rPr lang="zh-CN" altLang="en-US" sz="1800" kern="1200" dirty="0">
              <a:latin typeface="微软雅黑" panose="020B0503020204020204" pitchFamily="34" charset="-122"/>
              <a:ea typeface="微软雅黑" panose="020B0503020204020204" pitchFamily="34" charset="-122"/>
            </a:rPr>
            <a:t>集群</a:t>
          </a:r>
        </a:p>
      </dsp:txBody>
      <dsp:txXfrm>
        <a:off x="6711033" y="1084496"/>
        <a:ext cx="1448676" cy="12250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C86FA-6C97-4675-879C-BFC11A8E55F6}">
      <dsp:nvSpPr>
        <dsp:cNvPr id="0" name=""/>
        <dsp:cNvSpPr/>
      </dsp:nvSpPr>
      <dsp:spPr>
        <a:xfrm rot="5400000">
          <a:off x="5269277" y="-2223209"/>
          <a:ext cx="653701"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latin typeface="微软雅黑" panose="020B0503020204020204" pitchFamily="34" charset="-122"/>
              <a:ea typeface="微软雅黑" panose="020B0503020204020204" pitchFamily="34" charset="-122"/>
            </a:rPr>
            <a:t>HBase</a:t>
          </a:r>
          <a:r>
            <a:rPr lang="zh-CN" sz="1200" kern="1200">
              <a:latin typeface="微软雅黑" panose="020B0503020204020204" pitchFamily="34" charset="-122"/>
              <a:ea typeface="微软雅黑" panose="020B0503020204020204" pitchFamily="34" charset="-122"/>
            </a:rPr>
            <a:t>支持不同平台，在当前绝大多数主流的操作系统上都能够运行，例如</a:t>
          </a:r>
          <a:r>
            <a:rPr lang="en-US" sz="1200" kern="1200">
              <a:latin typeface="微软雅黑" panose="020B0503020204020204" pitchFamily="34" charset="-122"/>
              <a:ea typeface="微软雅黑" panose="020B0503020204020204" pitchFamily="34" charset="-122"/>
            </a:rPr>
            <a:t>Unix/Linux</a:t>
          </a:r>
          <a:r>
            <a:rPr lang="zh-CN" sz="1200" kern="1200">
              <a:latin typeface="微软雅黑" panose="020B0503020204020204" pitchFamily="34" charset="-122"/>
              <a:ea typeface="微软雅黑" panose="020B0503020204020204" pitchFamily="34" charset="-122"/>
            </a:rPr>
            <a:t>、</a:t>
          </a:r>
          <a:r>
            <a:rPr lang="en-US" sz="1200" kern="1200">
              <a:latin typeface="微软雅黑" panose="020B0503020204020204" pitchFamily="34" charset="-122"/>
              <a:ea typeface="微软雅黑" panose="020B0503020204020204" pitchFamily="34" charset="-122"/>
            </a:rPr>
            <a:t>Windows</a:t>
          </a:r>
          <a:r>
            <a:rPr lang="zh-CN" sz="1200" kern="1200">
              <a:latin typeface="微软雅黑" panose="020B0503020204020204" pitchFamily="34" charset="-122"/>
              <a:ea typeface="微软雅黑" panose="020B0503020204020204" pitchFamily="34" charset="-122"/>
            </a:rPr>
            <a:t>等。本书采用的操作系统为</a:t>
          </a:r>
          <a:r>
            <a:rPr lang="en-US" sz="1200" kern="1200">
              <a:latin typeface="微软雅黑" panose="020B0503020204020204" pitchFamily="34" charset="-122"/>
              <a:ea typeface="微软雅黑" panose="020B0503020204020204" pitchFamily="34" charset="-122"/>
            </a:rPr>
            <a:t>Linux</a:t>
          </a:r>
          <a:r>
            <a:rPr lang="zh-CN" sz="1200" kern="1200">
              <a:latin typeface="微软雅黑" panose="020B0503020204020204" pitchFamily="34" charset="-122"/>
              <a:ea typeface="微软雅黑" panose="020B0503020204020204" pitchFamily="34" charset="-122"/>
            </a:rPr>
            <a:t>发行版</a:t>
          </a:r>
          <a:r>
            <a:rPr lang="en-US" sz="1200" kern="1200">
              <a:latin typeface="微软雅黑" panose="020B0503020204020204" pitchFamily="34" charset="-122"/>
              <a:ea typeface="微软雅黑" panose="020B0503020204020204" pitchFamily="34" charset="-122"/>
            </a:rPr>
            <a:t>CentOS 7</a:t>
          </a:r>
          <a:r>
            <a:rPr lang="zh-CN" sz="1200" kern="1200">
              <a:latin typeface="微软雅黑" panose="020B0503020204020204" pitchFamily="34" charset="-122"/>
              <a:ea typeface="微软雅黑" panose="020B0503020204020204" pitchFamily="34" charset="-122"/>
            </a:rPr>
            <a:t>。</a:t>
          </a:r>
        </a:p>
      </dsp:txBody>
      <dsp:txXfrm rot="-5400000">
        <a:off x="2962656" y="115323"/>
        <a:ext cx="5235033" cy="589879"/>
      </dsp:txXfrm>
    </dsp:sp>
    <dsp:sp modelId="{E243644F-7006-4A6B-A1D1-97FABF21035D}">
      <dsp:nvSpPr>
        <dsp:cNvPr id="0" name=""/>
        <dsp:cNvSpPr/>
      </dsp:nvSpPr>
      <dsp:spPr>
        <a:xfrm>
          <a:off x="0" y="1698"/>
          <a:ext cx="2962656" cy="8171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操作系统</a:t>
          </a:r>
        </a:p>
      </dsp:txBody>
      <dsp:txXfrm>
        <a:off x="39889" y="41587"/>
        <a:ext cx="2882878" cy="737348"/>
      </dsp:txXfrm>
    </dsp:sp>
    <dsp:sp modelId="{AB828EEA-CFDC-4E4C-8015-6DC99404BE75}">
      <dsp:nvSpPr>
        <dsp:cNvPr id="0" name=""/>
        <dsp:cNvSpPr/>
      </dsp:nvSpPr>
      <dsp:spPr>
        <a:xfrm rot="5400000">
          <a:off x="5269277" y="-1365227"/>
          <a:ext cx="653701"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latin typeface="微软雅黑" panose="020B0503020204020204" pitchFamily="34" charset="-122"/>
              <a:ea typeface="微软雅黑" panose="020B0503020204020204" pitchFamily="34" charset="-122"/>
            </a:rPr>
            <a:t>HBase</a:t>
          </a:r>
          <a:r>
            <a:rPr lang="zh-CN" sz="1200" kern="1200">
              <a:latin typeface="微软雅黑" panose="020B0503020204020204" pitchFamily="34" charset="-122"/>
              <a:ea typeface="微软雅黑" panose="020B0503020204020204" pitchFamily="34" charset="-122"/>
            </a:rPr>
            <a:t>使用</a:t>
          </a:r>
          <a:r>
            <a:rPr lang="en-US" sz="1200" kern="1200">
              <a:latin typeface="微软雅黑" panose="020B0503020204020204" pitchFamily="34" charset="-122"/>
              <a:ea typeface="微软雅黑" panose="020B0503020204020204" pitchFamily="34" charset="-122"/>
            </a:rPr>
            <a:t>Java</a:t>
          </a:r>
          <a:r>
            <a:rPr lang="zh-CN" sz="1200" kern="1200">
              <a:latin typeface="微软雅黑" panose="020B0503020204020204" pitchFamily="34" charset="-122"/>
              <a:ea typeface="微软雅黑" panose="020B0503020204020204" pitchFamily="34" charset="-122"/>
            </a:rPr>
            <a:t>语言编写，因此它的运行环境需要</a:t>
          </a:r>
          <a:r>
            <a:rPr lang="en-US" sz="1200" kern="1200">
              <a:latin typeface="微软雅黑" panose="020B0503020204020204" pitchFamily="34" charset="-122"/>
              <a:ea typeface="微软雅黑" panose="020B0503020204020204" pitchFamily="34" charset="-122"/>
            </a:rPr>
            <a:t>Java</a:t>
          </a:r>
          <a:r>
            <a:rPr lang="zh-CN" sz="1200" kern="1200">
              <a:latin typeface="微软雅黑" panose="020B0503020204020204" pitchFamily="34" charset="-122"/>
              <a:ea typeface="微软雅黑" panose="020B0503020204020204" pitchFamily="34" charset="-122"/>
            </a:rPr>
            <a:t>环境的支持。</a:t>
          </a:r>
        </a:p>
      </dsp:txBody>
      <dsp:txXfrm rot="-5400000">
        <a:off x="2962656" y="973305"/>
        <a:ext cx="5235033" cy="589879"/>
      </dsp:txXfrm>
    </dsp:sp>
    <dsp:sp modelId="{D721A6FB-E413-4C99-A605-874BEE434C2E}">
      <dsp:nvSpPr>
        <dsp:cNvPr id="0" name=""/>
        <dsp:cNvSpPr/>
      </dsp:nvSpPr>
      <dsp:spPr>
        <a:xfrm>
          <a:off x="0" y="859681"/>
          <a:ext cx="2962656" cy="8171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white"/>
              </a:solidFill>
              <a:latin typeface="微软雅黑" panose="020B0503020204020204" pitchFamily="34" charset="-122"/>
              <a:ea typeface="微软雅黑" panose="020B0503020204020204" pitchFamily="34" charset="-122"/>
              <a:cs typeface="+mn-cs"/>
            </a:rPr>
            <a:t>Java</a:t>
          </a:r>
          <a:r>
            <a:rPr lang="zh-CN" sz="2400" kern="1200" dirty="0">
              <a:solidFill>
                <a:prstClr val="white"/>
              </a:solidFill>
              <a:latin typeface="微软雅黑" panose="020B0503020204020204" pitchFamily="34" charset="-122"/>
              <a:ea typeface="微软雅黑" panose="020B0503020204020204" pitchFamily="34" charset="-122"/>
              <a:cs typeface="+mn-cs"/>
            </a:rPr>
            <a:t>环境</a:t>
          </a:r>
        </a:p>
      </dsp:txBody>
      <dsp:txXfrm>
        <a:off x="39889" y="899570"/>
        <a:ext cx="2882878" cy="737348"/>
      </dsp:txXfrm>
    </dsp:sp>
    <dsp:sp modelId="{77D0F905-0E14-4EC6-8366-3277EB054D6A}">
      <dsp:nvSpPr>
        <dsp:cNvPr id="0" name=""/>
        <dsp:cNvSpPr/>
      </dsp:nvSpPr>
      <dsp:spPr>
        <a:xfrm rot="5400000">
          <a:off x="5269277" y="-507244"/>
          <a:ext cx="653701"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latin typeface="微软雅黑" panose="020B0503020204020204" pitchFamily="34" charset="-122"/>
              <a:ea typeface="微软雅黑" panose="020B0503020204020204" pitchFamily="34" charset="-122"/>
            </a:rPr>
            <a:t>HBase</a:t>
          </a:r>
          <a:r>
            <a:rPr lang="zh-CN" sz="1200" kern="1200">
              <a:latin typeface="微软雅黑" panose="020B0503020204020204" pitchFamily="34" charset="-122"/>
              <a:ea typeface="微软雅黑" panose="020B0503020204020204" pitchFamily="34" charset="-122"/>
            </a:rPr>
            <a:t>使用</a:t>
          </a:r>
          <a:r>
            <a:rPr lang="en-US" sz="1200" kern="1200">
              <a:latin typeface="微软雅黑" panose="020B0503020204020204" pitchFamily="34" charset="-122"/>
              <a:ea typeface="微软雅黑" panose="020B0503020204020204" pitchFamily="34" charset="-122"/>
            </a:rPr>
            <a:t>HDFS</a:t>
          </a:r>
          <a:r>
            <a:rPr lang="zh-CN" sz="1200" kern="1200">
              <a:latin typeface="微软雅黑" panose="020B0503020204020204" pitchFamily="34" charset="-122"/>
              <a:ea typeface="微软雅黑" panose="020B0503020204020204" pitchFamily="34" charset="-122"/>
            </a:rPr>
            <a:t>作为高可靠的底层存储，利用廉价集群提供海量数据存储能力，分布模式部署</a:t>
          </a:r>
          <a:r>
            <a:rPr lang="en-US" sz="1200" kern="1200">
              <a:latin typeface="微软雅黑" panose="020B0503020204020204" pitchFamily="34" charset="-122"/>
              <a:ea typeface="微软雅黑" panose="020B0503020204020204" pitchFamily="34" charset="-122"/>
            </a:rPr>
            <a:t>HBase</a:t>
          </a:r>
          <a:r>
            <a:rPr lang="zh-CN" sz="1200" kern="1200">
              <a:latin typeface="微软雅黑" panose="020B0503020204020204" pitchFamily="34" charset="-122"/>
              <a:ea typeface="微软雅黑" panose="020B0503020204020204" pitchFamily="34" charset="-122"/>
            </a:rPr>
            <a:t>时需要部署</a:t>
          </a:r>
          <a:r>
            <a:rPr lang="en-US" sz="1200" kern="1200">
              <a:latin typeface="微软雅黑" panose="020B0503020204020204" pitchFamily="34" charset="-122"/>
              <a:ea typeface="微软雅黑" panose="020B0503020204020204" pitchFamily="34" charset="-122"/>
            </a:rPr>
            <a:t>HDFS</a:t>
          </a:r>
          <a:r>
            <a:rPr lang="zh-CN" sz="1200" kern="1200">
              <a:latin typeface="微软雅黑" panose="020B0503020204020204" pitchFamily="34" charset="-122"/>
              <a:ea typeface="微软雅黑" panose="020B0503020204020204" pitchFamily="34" charset="-122"/>
            </a:rPr>
            <a:t>。</a:t>
          </a:r>
        </a:p>
      </dsp:txBody>
      <dsp:txXfrm rot="-5400000">
        <a:off x="2962656" y="1831288"/>
        <a:ext cx="5235033" cy="589879"/>
      </dsp:txXfrm>
    </dsp:sp>
    <dsp:sp modelId="{ED819CB8-9B75-4B9D-842A-AF734C1A11D6}">
      <dsp:nvSpPr>
        <dsp:cNvPr id="0" name=""/>
        <dsp:cNvSpPr/>
      </dsp:nvSpPr>
      <dsp:spPr>
        <a:xfrm>
          <a:off x="0" y="1717664"/>
          <a:ext cx="2962656" cy="8171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prstClr val="white"/>
              </a:solidFill>
              <a:latin typeface="微软雅黑" panose="020B0503020204020204" pitchFamily="34" charset="-122"/>
              <a:ea typeface="微软雅黑" panose="020B0503020204020204" pitchFamily="34" charset="-122"/>
              <a:cs typeface="+mn-cs"/>
            </a:rPr>
            <a:t>HDFS</a:t>
          </a:r>
          <a:endParaRPr lang="zh-CN" sz="2400" kern="1200" dirty="0">
            <a:solidFill>
              <a:prstClr val="white"/>
            </a:solidFill>
            <a:latin typeface="微软雅黑" panose="020B0503020204020204" pitchFamily="34" charset="-122"/>
            <a:ea typeface="微软雅黑" panose="020B0503020204020204" pitchFamily="34" charset="-122"/>
            <a:cs typeface="+mn-cs"/>
          </a:endParaRPr>
        </a:p>
      </dsp:txBody>
      <dsp:txXfrm>
        <a:off x="39889" y="1757553"/>
        <a:ext cx="2882878" cy="737348"/>
      </dsp:txXfrm>
    </dsp:sp>
    <dsp:sp modelId="{080C0A4B-9D25-41DE-92BA-5CEAD9878818}">
      <dsp:nvSpPr>
        <dsp:cNvPr id="0" name=""/>
        <dsp:cNvSpPr/>
      </dsp:nvSpPr>
      <dsp:spPr>
        <a:xfrm rot="5400000">
          <a:off x="5269277" y="350737"/>
          <a:ext cx="653701"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latin typeface="微软雅黑" panose="020B0503020204020204" pitchFamily="34" charset="-122"/>
              <a:ea typeface="微软雅黑" panose="020B0503020204020204" pitchFamily="34" charset="-122"/>
            </a:rPr>
            <a:t>HBase</a:t>
          </a:r>
          <a:r>
            <a:rPr lang="zh-CN" sz="1200" kern="1200">
              <a:latin typeface="微软雅黑" panose="020B0503020204020204" pitchFamily="34" charset="-122"/>
              <a:ea typeface="微软雅黑" panose="020B0503020204020204" pitchFamily="34" charset="-122"/>
            </a:rPr>
            <a:t>使用</a:t>
          </a:r>
          <a:r>
            <a:rPr lang="en-US" sz="1200" kern="1200">
              <a:latin typeface="微软雅黑" panose="020B0503020204020204" pitchFamily="34" charset="-122"/>
              <a:ea typeface="微软雅黑" panose="020B0503020204020204" pitchFamily="34" charset="-122"/>
            </a:rPr>
            <a:t>ZooKeeper</a:t>
          </a:r>
          <a:r>
            <a:rPr lang="zh-CN" sz="1200" kern="1200">
              <a:latin typeface="微软雅黑" panose="020B0503020204020204" pitchFamily="34" charset="-122"/>
              <a:ea typeface="微软雅黑" panose="020B0503020204020204" pitchFamily="34" charset="-122"/>
            </a:rPr>
            <a:t>作为协同服务，实现稳定服务和失败恢复，因此需要部署</a:t>
          </a:r>
          <a:r>
            <a:rPr lang="en-US" sz="1200" kern="1200">
              <a:latin typeface="微软雅黑" panose="020B0503020204020204" pitchFamily="34" charset="-122"/>
              <a:ea typeface="微软雅黑" panose="020B0503020204020204" pitchFamily="34" charset="-122"/>
            </a:rPr>
            <a:t>ZooKeeper</a:t>
          </a:r>
          <a:r>
            <a:rPr lang="zh-CN" sz="1200" kern="1200">
              <a:latin typeface="微软雅黑" panose="020B0503020204020204" pitchFamily="34" charset="-122"/>
              <a:ea typeface="微软雅黑" panose="020B0503020204020204" pitchFamily="34" charset="-122"/>
            </a:rPr>
            <a:t>。</a:t>
          </a:r>
        </a:p>
      </dsp:txBody>
      <dsp:txXfrm rot="-5400000">
        <a:off x="2962656" y="2689270"/>
        <a:ext cx="5235033" cy="589879"/>
      </dsp:txXfrm>
    </dsp:sp>
    <dsp:sp modelId="{D6E5FFBF-04BF-4E56-826B-DE6E3F2EE0E2}">
      <dsp:nvSpPr>
        <dsp:cNvPr id="0" name=""/>
        <dsp:cNvSpPr/>
      </dsp:nvSpPr>
      <dsp:spPr>
        <a:xfrm>
          <a:off x="0" y="2575646"/>
          <a:ext cx="2962656" cy="8171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err="1">
              <a:solidFill>
                <a:prstClr val="white"/>
              </a:solidFill>
              <a:latin typeface="微软雅黑" panose="020B0503020204020204" pitchFamily="34" charset="-122"/>
              <a:ea typeface="微软雅黑" panose="020B0503020204020204" pitchFamily="34" charset="-122"/>
              <a:cs typeface="+mn-cs"/>
            </a:rPr>
            <a:t>ZooKeeper</a:t>
          </a:r>
          <a:endParaRPr lang="zh-CN" sz="2400" kern="1200" dirty="0">
            <a:solidFill>
              <a:prstClr val="white"/>
            </a:solidFill>
            <a:latin typeface="微软雅黑" panose="020B0503020204020204" pitchFamily="34" charset="-122"/>
            <a:ea typeface="微软雅黑" panose="020B0503020204020204" pitchFamily="34" charset="-122"/>
            <a:cs typeface="+mn-cs"/>
          </a:endParaRPr>
        </a:p>
      </dsp:txBody>
      <dsp:txXfrm>
        <a:off x="39889" y="2615535"/>
        <a:ext cx="2882878" cy="7373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5DE16-88B2-4E91-941D-3F5D480CAE66}">
      <dsp:nvSpPr>
        <dsp:cNvPr id="0" name=""/>
        <dsp:cNvSpPr/>
      </dsp:nvSpPr>
      <dsp:spPr>
        <a:xfrm>
          <a:off x="0" y="50595"/>
          <a:ext cx="8229600" cy="49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kern="1200" dirty="0">
              <a:latin typeface="微软雅黑" panose="020B0503020204020204" pitchFamily="34" charset="-122"/>
              <a:ea typeface="微软雅黑" panose="020B0503020204020204" pitchFamily="34" charset="-122"/>
            </a:rPr>
            <a:t>单机模式（</a:t>
          </a:r>
          <a:r>
            <a:rPr lang="en-US" sz="1600" kern="1200" dirty="0">
              <a:latin typeface="微软雅黑" panose="020B0503020204020204" pitchFamily="34" charset="-122"/>
              <a:ea typeface="微软雅黑" panose="020B0503020204020204" pitchFamily="34" charset="-122"/>
            </a:rPr>
            <a:t>Standalone Mode</a:t>
          </a:r>
          <a:r>
            <a:rPr lang="zh-CN" sz="1600" kern="1200" dirty="0">
              <a:latin typeface="微软雅黑" panose="020B0503020204020204" pitchFamily="34" charset="-122"/>
              <a:ea typeface="微软雅黑" panose="020B0503020204020204" pitchFamily="34" charset="-122"/>
            </a:rPr>
            <a:t>）</a:t>
          </a:r>
        </a:p>
      </dsp:txBody>
      <dsp:txXfrm>
        <a:off x="24217" y="74812"/>
        <a:ext cx="8181166" cy="447646"/>
      </dsp:txXfrm>
    </dsp:sp>
    <dsp:sp modelId="{DCBAAD15-5584-4A97-9251-4D6B225E8354}">
      <dsp:nvSpPr>
        <dsp:cNvPr id="0" name=""/>
        <dsp:cNvSpPr/>
      </dsp:nvSpPr>
      <dsp:spPr>
        <a:xfrm>
          <a:off x="0" y="546675"/>
          <a:ext cx="8229600" cy="5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zh-CN" sz="1200" kern="1200">
              <a:latin typeface="微软雅黑" panose="020B0503020204020204" pitchFamily="34" charset="-122"/>
              <a:ea typeface="微软雅黑" panose="020B0503020204020204" pitchFamily="34" charset="-122"/>
            </a:rPr>
            <a:t>只在一台计算机上运行，这种模式下，</a:t>
          </a:r>
          <a:r>
            <a:rPr lang="en-US" sz="1200" kern="1200">
              <a:latin typeface="微软雅黑" panose="020B0503020204020204" pitchFamily="34" charset="-122"/>
              <a:ea typeface="微软雅黑" panose="020B0503020204020204" pitchFamily="34" charset="-122"/>
            </a:rPr>
            <a:t>HBase</a:t>
          </a:r>
          <a:r>
            <a:rPr lang="zh-CN" sz="1200" kern="1200">
              <a:latin typeface="微软雅黑" panose="020B0503020204020204" pitchFamily="34" charset="-122"/>
              <a:ea typeface="微软雅黑" panose="020B0503020204020204" pitchFamily="34" charset="-122"/>
            </a:rPr>
            <a:t>所有守护进程包括</a:t>
          </a:r>
          <a:r>
            <a:rPr lang="en-US" sz="1200" kern="1200">
              <a:latin typeface="微软雅黑" panose="020B0503020204020204" pitchFamily="34" charset="-122"/>
              <a:ea typeface="微软雅黑" panose="020B0503020204020204" pitchFamily="34" charset="-122"/>
            </a:rPr>
            <a:t>Master</a:t>
          </a:r>
          <a:r>
            <a:rPr lang="zh-CN" sz="1200" kern="1200">
              <a:latin typeface="微软雅黑" panose="020B0503020204020204" pitchFamily="34" charset="-122"/>
              <a:ea typeface="微软雅黑" panose="020B0503020204020204" pitchFamily="34" charset="-122"/>
            </a:rPr>
            <a:t>、</a:t>
          </a:r>
          <a:r>
            <a:rPr lang="en-US" sz="1200" kern="1200">
              <a:latin typeface="微软雅黑" panose="020B0503020204020204" pitchFamily="34" charset="-122"/>
              <a:ea typeface="微软雅黑" panose="020B0503020204020204" pitchFamily="34" charset="-122"/>
            </a:rPr>
            <a:t>RegionServers</a:t>
          </a:r>
          <a:r>
            <a:rPr lang="zh-CN" sz="1200" kern="1200">
              <a:latin typeface="微软雅黑" panose="020B0503020204020204" pitchFamily="34" charset="-122"/>
              <a:ea typeface="微软雅黑" panose="020B0503020204020204" pitchFamily="34" charset="-122"/>
            </a:rPr>
            <a:t>和</a:t>
          </a:r>
          <a:r>
            <a:rPr lang="en-US" sz="1200" kern="1200">
              <a:latin typeface="微软雅黑" panose="020B0503020204020204" pitchFamily="34" charset="-122"/>
              <a:ea typeface="微软雅黑" panose="020B0503020204020204" pitchFamily="34" charset="-122"/>
            </a:rPr>
            <a:t>ZooKeeper</a:t>
          </a:r>
          <a:r>
            <a:rPr lang="zh-CN" sz="1200" kern="1200">
              <a:latin typeface="微软雅黑" panose="020B0503020204020204" pitchFamily="34" charset="-122"/>
              <a:ea typeface="微软雅黑" panose="020B0503020204020204" pitchFamily="34" charset="-122"/>
            </a:rPr>
            <a:t>都运行在一个</a:t>
          </a:r>
          <a:r>
            <a:rPr lang="en-US" sz="1200" kern="1200">
              <a:latin typeface="微软雅黑" panose="020B0503020204020204" pitchFamily="34" charset="-122"/>
              <a:ea typeface="微软雅黑" panose="020B0503020204020204" pitchFamily="34" charset="-122"/>
            </a:rPr>
            <a:t>JVM</a:t>
          </a:r>
          <a:r>
            <a:rPr lang="zh-CN" sz="1200" kern="1200">
              <a:latin typeface="微软雅黑" panose="020B0503020204020204" pitchFamily="34" charset="-122"/>
              <a:ea typeface="微软雅黑" panose="020B0503020204020204" pitchFamily="34" charset="-122"/>
            </a:rPr>
            <a:t>中，存储采用本地文件系统，没有采用分布式文件系统</a:t>
          </a:r>
          <a:r>
            <a:rPr lang="en-US" sz="1200" kern="1200">
              <a:latin typeface="微软雅黑" panose="020B0503020204020204" pitchFamily="34" charset="-122"/>
              <a:ea typeface="微软雅黑" panose="020B0503020204020204" pitchFamily="34" charset="-122"/>
            </a:rPr>
            <a:t>HDFS</a:t>
          </a:r>
          <a:r>
            <a:rPr lang="zh-CN" sz="1200" kern="1200">
              <a:latin typeface="微软雅黑" panose="020B0503020204020204" pitchFamily="34" charset="-122"/>
              <a:ea typeface="微软雅黑" panose="020B0503020204020204" pitchFamily="34" charset="-122"/>
            </a:rPr>
            <a:t>。</a:t>
          </a:r>
        </a:p>
      </dsp:txBody>
      <dsp:txXfrm>
        <a:off x="0" y="546675"/>
        <a:ext cx="8229600" cy="521640"/>
      </dsp:txXfrm>
    </dsp:sp>
    <dsp:sp modelId="{A38C7CAB-59D4-47BB-A07A-E6BA5B8569A6}">
      <dsp:nvSpPr>
        <dsp:cNvPr id="0" name=""/>
        <dsp:cNvSpPr/>
      </dsp:nvSpPr>
      <dsp:spPr>
        <a:xfrm>
          <a:off x="0" y="1068315"/>
          <a:ext cx="8229600" cy="49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kern="1200">
              <a:latin typeface="微软雅黑" panose="020B0503020204020204" pitchFamily="34" charset="-122"/>
              <a:ea typeface="微软雅黑" panose="020B0503020204020204" pitchFamily="34" charset="-122"/>
            </a:rPr>
            <a:t>伪分布模式（</a:t>
          </a:r>
          <a:r>
            <a:rPr lang="en-US" sz="1600" kern="1200">
              <a:latin typeface="微软雅黑" panose="020B0503020204020204" pitchFamily="34" charset="-122"/>
              <a:ea typeface="微软雅黑" panose="020B0503020204020204" pitchFamily="34" charset="-122"/>
            </a:rPr>
            <a:t>Pseudo-Distributed Mode</a:t>
          </a:r>
          <a:r>
            <a:rPr lang="zh-CN" sz="1600" kern="1200">
              <a:latin typeface="微软雅黑" panose="020B0503020204020204" pitchFamily="34" charset="-122"/>
              <a:ea typeface="微软雅黑" panose="020B0503020204020204" pitchFamily="34" charset="-122"/>
            </a:rPr>
            <a:t>）</a:t>
          </a:r>
        </a:p>
      </dsp:txBody>
      <dsp:txXfrm>
        <a:off x="24217" y="1092532"/>
        <a:ext cx="8181166" cy="447646"/>
      </dsp:txXfrm>
    </dsp:sp>
    <dsp:sp modelId="{7BC8F0FE-6C36-4E05-9D31-5A87DE81E4BF}">
      <dsp:nvSpPr>
        <dsp:cNvPr id="0" name=""/>
        <dsp:cNvSpPr/>
      </dsp:nvSpPr>
      <dsp:spPr>
        <a:xfrm>
          <a:off x="0" y="1564395"/>
          <a:ext cx="8229600"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zh-CN" sz="1200" kern="1200" dirty="0">
              <a:latin typeface="微软雅黑" panose="020B0503020204020204" pitchFamily="34" charset="-122"/>
              <a:ea typeface="微软雅黑" panose="020B0503020204020204" pitchFamily="34" charset="-122"/>
            </a:rPr>
            <a:t>只在一台计算机上运行，在这种模式下，</a:t>
          </a:r>
          <a:r>
            <a:rPr lang="en-US" sz="1200" kern="1200" dirty="0">
              <a:latin typeface="微软雅黑" panose="020B0503020204020204" pitchFamily="34" charset="-122"/>
              <a:ea typeface="微软雅黑" panose="020B0503020204020204" pitchFamily="34" charset="-122"/>
            </a:rPr>
            <a:t>HBase</a:t>
          </a:r>
          <a:r>
            <a:rPr lang="zh-CN" sz="1200" kern="1200" dirty="0">
              <a:latin typeface="微软雅黑" panose="020B0503020204020204" pitchFamily="34" charset="-122"/>
              <a:ea typeface="微软雅黑" panose="020B0503020204020204" pitchFamily="34" charset="-122"/>
            </a:rPr>
            <a:t>所有守护进程都运行在一个节点上，在一个节点上模拟了一个具有</a:t>
          </a:r>
          <a:r>
            <a:rPr lang="en-US" sz="1200" kern="1200" dirty="0">
              <a:latin typeface="微软雅黑" panose="020B0503020204020204" pitchFamily="34" charset="-122"/>
              <a:ea typeface="微软雅黑" panose="020B0503020204020204" pitchFamily="34" charset="-122"/>
            </a:rPr>
            <a:t>HBase</a:t>
          </a:r>
          <a:r>
            <a:rPr lang="zh-CN" sz="1200" kern="1200" dirty="0">
              <a:latin typeface="微软雅黑" panose="020B0503020204020204" pitchFamily="34" charset="-122"/>
              <a:ea typeface="微软雅黑" panose="020B0503020204020204" pitchFamily="34" charset="-122"/>
            </a:rPr>
            <a:t>完整功能的微型集群，存储采用分布式文件系统</a:t>
          </a:r>
          <a:r>
            <a:rPr lang="en-US" sz="1200" kern="1200" dirty="0">
              <a:latin typeface="微软雅黑" panose="020B0503020204020204" pitchFamily="34" charset="-122"/>
              <a:ea typeface="微软雅黑" panose="020B0503020204020204" pitchFamily="34" charset="-122"/>
            </a:rPr>
            <a:t>HDFS</a:t>
          </a:r>
          <a:r>
            <a:rPr lang="zh-CN" sz="1200" kern="1200" dirty="0">
              <a:latin typeface="微软雅黑" panose="020B0503020204020204" pitchFamily="34" charset="-122"/>
              <a:ea typeface="微软雅黑" panose="020B0503020204020204" pitchFamily="34" charset="-122"/>
            </a:rPr>
            <a:t>，但是</a:t>
          </a:r>
          <a:r>
            <a:rPr lang="en-US" sz="1200" kern="1200" dirty="0">
              <a:latin typeface="微软雅黑" panose="020B0503020204020204" pitchFamily="34" charset="-122"/>
              <a:ea typeface="微软雅黑" panose="020B0503020204020204" pitchFamily="34" charset="-122"/>
            </a:rPr>
            <a:t>HDFS</a:t>
          </a:r>
          <a:r>
            <a:rPr lang="zh-CN" sz="1200" kern="1200" dirty="0">
              <a:latin typeface="微软雅黑" panose="020B0503020204020204" pitchFamily="34" charset="-122"/>
              <a:ea typeface="微软雅黑" panose="020B0503020204020204" pitchFamily="34" charset="-122"/>
            </a:rPr>
            <a:t>的名称节点和数据节点都位于同一台计算机上。</a:t>
          </a:r>
        </a:p>
      </dsp:txBody>
      <dsp:txXfrm>
        <a:off x="0" y="1564395"/>
        <a:ext cx="8229600" cy="761760"/>
      </dsp:txXfrm>
    </dsp:sp>
    <dsp:sp modelId="{20E61A42-88FD-40CF-900E-7C62231DD7DE}">
      <dsp:nvSpPr>
        <dsp:cNvPr id="0" name=""/>
        <dsp:cNvSpPr/>
      </dsp:nvSpPr>
      <dsp:spPr>
        <a:xfrm>
          <a:off x="0" y="2326156"/>
          <a:ext cx="8229600" cy="49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sz="1600" kern="1200">
              <a:latin typeface="微软雅黑" panose="020B0503020204020204" pitchFamily="34" charset="-122"/>
              <a:ea typeface="微软雅黑" panose="020B0503020204020204" pitchFamily="34" charset="-122"/>
            </a:rPr>
            <a:t>全分布模式（</a:t>
          </a:r>
          <a:r>
            <a:rPr lang="en-US" sz="1600" kern="1200">
              <a:latin typeface="微软雅黑" panose="020B0503020204020204" pitchFamily="34" charset="-122"/>
              <a:ea typeface="微软雅黑" panose="020B0503020204020204" pitchFamily="34" charset="-122"/>
            </a:rPr>
            <a:t>Fully-Distributed Mode</a:t>
          </a:r>
          <a:r>
            <a:rPr lang="zh-CN" sz="1600" kern="1200">
              <a:latin typeface="微软雅黑" panose="020B0503020204020204" pitchFamily="34" charset="-122"/>
              <a:ea typeface="微软雅黑" panose="020B0503020204020204" pitchFamily="34" charset="-122"/>
            </a:rPr>
            <a:t>）</a:t>
          </a:r>
        </a:p>
      </dsp:txBody>
      <dsp:txXfrm>
        <a:off x="24217" y="2350373"/>
        <a:ext cx="8181166" cy="447646"/>
      </dsp:txXfrm>
    </dsp:sp>
    <dsp:sp modelId="{AF625DB5-2D37-4EED-B172-903917D36D8B}">
      <dsp:nvSpPr>
        <dsp:cNvPr id="0" name=""/>
        <dsp:cNvSpPr/>
      </dsp:nvSpPr>
      <dsp:spPr>
        <a:xfrm>
          <a:off x="0" y="2822236"/>
          <a:ext cx="8229600" cy="5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zh-CN" sz="1200" kern="1200">
              <a:latin typeface="微软雅黑" panose="020B0503020204020204" pitchFamily="34" charset="-122"/>
              <a:ea typeface="微软雅黑" panose="020B0503020204020204" pitchFamily="34" charset="-122"/>
            </a:rPr>
            <a:t>在多台计算机上运行，在这种模式下，</a:t>
          </a:r>
          <a:r>
            <a:rPr lang="en-US" sz="1200" kern="1200">
              <a:latin typeface="微软雅黑" panose="020B0503020204020204" pitchFamily="34" charset="-122"/>
              <a:ea typeface="微软雅黑" panose="020B0503020204020204" pitchFamily="34" charset="-122"/>
            </a:rPr>
            <a:t>HBase</a:t>
          </a:r>
          <a:r>
            <a:rPr lang="zh-CN" sz="1200" kern="1200">
              <a:latin typeface="微软雅黑" panose="020B0503020204020204" pitchFamily="34" charset="-122"/>
              <a:ea typeface="微软雅黑" panose="020B0503020204020204" pitchFamily="34" charset="-122"/>
            </a:rPr>
            <a:t>的守护进程运行在多个节点上，形成一个真正意义上的集群，存储采用分布式文件系统</a:t>
          </a:r>
          <a:r>
            <a:rPr lang="en-US" sz="1200" kern="1200">
              <a:latin typeface="微软雅黑" panose="020B0503020204020204" pitchFamily="34" charset="-122"/>
              <a:ea typeface="微软雅黑" panose="020B0503020204020204" pitchFamily="34" charset="-122"/>
            </a:rPr>
            <a:t>HDFS</a:t>
          </a:r>
          <a:r>
            <a:rPr lang="zh-CN" sz="1200" kern="1200">
              <a:latin typeface="微软雅黑" panose="020B0503020204020204" pitchFamily="34" charset="-122"/>
              <a:ea typeface="微软雅黑" panose="020B0503020204020204" pitchFamily="34" charset="-122"/>
            </a:rPr>
            <a:t>，且</a:t>
          </a:r>
          <a:r>
            <a:rPr lang="en-US" sz="1200" kern="1200">
              <a:latin typeface="微软雅黑" panose="020B0503020204020204" pitchFamily="34" charset="-122"/>
              <a:ea typeface="微软雅黑" panose="020B0503020204020204" pitchFamily="34" charset="-122"/>
            </a:rPr>
            <a:t>HDFS</a:t>
          </a:r>
          <a:r>
            <a:rPr lang="zh-CN" sz="1200" kern="1200">
              <a:latin typeface="微软雅黑" panose="020B0503020204020204" pitchFamily="34" charset="-122"/>
              <a:ea typeface="微软雅黑" panose="020B0503020204020204" pitchFamily="34" charset="-122"/>
            </a:rPr>
            <a:t>的名称节点和数据节点位于不同计算机上。</a:t>
          </a:r>
        </a:p>
      </dsp:txBody>
      <dsp:txXfrm>
        <a:off x="0" y="2822236"/>
        <a:ext cx="8229600" cy="5216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B45BE-2E9A-40F7-B860-35F4A02759F9}">
      <dsp:nvSpPr>
        <dsp:cNvPr id="0" name=""/>
        <dsp:cNvSpPr/>
      </dsp:nvSpPr>
      <dsp:spPr>
        <a:xfrm>
          <a:off x="0" y="432537"/>
          <a:ext cx="82296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934EF6-4803-406D-82D7-AB3ACE466C94}">
      <dsp:nvSpPr>
        <dsp:cNvPr id="0" name=""/>
        <dsp:cNvSpPr/>
      </dsp:nvSpPr>
      <dsp:spPr>
        <a:xfrm>
          <a:off x="411480" y="6353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微软雅黑" panose="020B0503020204020204" pitchFamily="34" charset="-122"/>
              <a:ea typeface="微软雅黑" panose="020B0503020204020204" pitchFamily="34" charset="-122"/>
            </a:rPr>
            <a:t>1. HBase Web UI</a:t>
          </a:r>
          <a:endParaRPr lang="zh-CN" altLang="en-US" sz="2400" kern="1200" dirty="0">
            <a:latin typeface="微软雅黑" panose="020B0503020204020204" pitchFamily="34" charset="-122"/>
            <a:ea typeface="微软雅黑" panose="020B0503020204020204" pitchFamily="34" charset="-122"/>
          </a:endParaRPr>
        </a:p>
      </dsp:txBody>
      <dsp:txXfrm>
        <a:off x="447506" y="99563"/>
        <a:ext cx="5688668" cy="665948"/>
      </dsp:txXfrm>
    </dsp:sp>
    <dsp:sp modelId="{F48A8513-CCB6-40D1-A35B-EC7E2982F811}">
      <dsp:nvSpPr>
        <dsp:cNvPr id="0" name=""/>
        <dsp:cNvSpPr/>
      </dsp:nvSpPr>
      <dsp:spPr>
        <a:xfrm>
          <a:off x="0" y="1566537"/>
          <a:ext cx="82296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8E0DD0-0045-4AF5-8604-FD1E5D0CCF9D}">
      <dsp:nvSpPr>
        <dsp:cNvPr id="0" name=""/>
        <dsp:cNvSpPr/>
      </dsp:nvSpPr>
      <dsp:spPr>
        <a:xfrm>
          <a:off x="411480" y="119753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微软雅黑" panose="020B0503020204020204" pitchFamily="34" charset="-122"/>
              <a:ea typeface="微软雅黑" panose="020B0503020204020204" pitchFamily="34" charset="-122"/>
            </a:rPr>
            <a:t>2. HBase Shell</a:t>
          </a:r>
          <a:endParaRPr lang="zh-CN" altLang="en-US" sz="2400" kern="1200" dirty="0">
            <a:latin typeface="微软雅黑" panose="020B0503020204020204" pitchFamily="34" charset="-122"/>
            <a:ea typeface="微软雅黑" panose="020B0503020204020204" pitchFamily="34" charset="-122"/>
          </a:endParaRPr>
        </a:p>
      </dsp:txBody>
      <dsp:txXfrm>
        <a:off x="447506" y="1233563"/>
        <a:ext cx="5688668" cy="665948"/>
      </dsp:txXfrm>
    </dsp:sp>
    <dsp:sp modelId="{7A0A9864-0817-4EB4-ABE2-ACD1316AA456}">
      <dsp:nvSpPr>
        <dsp:cNvPr id="0" name=""/>
        <dsp:cNvSpPr/>
      </dsp:nvSpPr>
      <dsp:spPr>
        <a:xfrm>
          <a:off x="0" y="2700537"/>
          <a:ext cx="82296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4237D6-A0CA-404C-9DAC-309C1B635BCB}">
      <dsp:nvSpPr>
        <dsp:cNvPr id="0" name=""/>
        <dsp:cNvSpPr/>
      </dsp:nvSpPr>
      <dsp:spPr>
        <a:xfrm>
          <a:off x="411480" y="233153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微软雅黑" panose="020B0503020204020204" pitchFamily="34" charset="-122"/>
              <a:ea typeface="微软雅黑" panose="020B0503020204020204" pitchFamily="34" charset="-122"/>
            </a:rPr>
            <a:t>3. HBase Java API</a:t>
          </a:r>
          <a:endParaRPr lang="zh-CN" altLang="en-US" sz="2400" kern="1200" dirty="0">
            <a:latin typeface="微软雅黑" panose="020B0503020204020204" pitchFamily="34" charset="-122"/>
            <a:ea typeface="微软雅黑" panose="020B0503020204020204" pitchFamily="34" charset="-122"/>
          </a:endParaRPr>
        </a:p>
      </dsp:txBody>
      <dsp:txXfrm>
        <a:off x="447506" y="2367563"/>
        <a:ext cx="5688668"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122241D-6204-4F03-9433-20F279A8DA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4399CD6-6629-42C6-8902-75791FA0CE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FF6B93-A2B7-4003-A8D2-2907FE137B6D}" type="datetimeFigureOut">
              <a:rPr lang="zh-CN" altLang="en-US" smtClean="0"/>
              <a:t>2020-4-26</a:t>
            </a:fld>
            <a:endParaRPr lang="zh-CN" altLang="en-US"/>
          </a:p>
        </p:txBody>
      </p:sp>
      <p:sp>
        <p:nvSpPr>
          <p:cNvPr id="4" name="页脚占位符 3">
            <a:extLst>
              <a:ext uri="{FF2B5EF4-FFF2-40B4-BE49-F238E27FC236}">
                <a16:creationId xmlns:a16="http://schemas.microsoft.com/office/drawing/2014/main" id="{3407E08B-284E-4211-AE33-EBEADB5F23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0866DCC-28DF-474F-B3DA-A992915630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6FEBED-2881-4AB0-9853-0743C5900CC4}" type="slidenum">
              <a:rPr lang="zh-CN" altLang="en-US" smtClean="0"/>
              <a:t>‹#›</a:t>
            </a:fld>
            <a:endParaRPr lang="zh-CN" altLang="en-US"/>
          </a:p>
        </p:txBody>
      </p:sp>
    </p:spTree>
    <p:extLst>
      <p:ext uri="{BB962C8B-B14F-4D97-AF65-F5344CB8AC3E}">
        <p14:creationId xmlns:p14="http://schemas.microsoft.com/office/powerpoint/2010/main" val="1192297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73960-38AE-4647-A273-B7312DEE82D1}" type="datetimeFigureOut">
              <a:rPr lang="zh-CN" altLang="en-US" smtClean="0"/>
              <a:t>2020-4-26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499F60-7BBD-4510-A829-96DE4E604DF4}" type="slidenum">
              <a:rPr lang="zh-CN" altLang="en-US" smtClean="0"/>
              <a:t>‹#›</a:t>
            </a:fld>
            <a:endParaRPr lang="zh-CN" altLang="en-US"/>
          </a:p>
        </p:txBody>
      </p:sp>
    </p:spTree>
    <p:extLst>
      <p:ext uri="{BB962C8B-B14F-4D97-AF65-F5344CB8AC3E}">
        <p14:creationId xmlns:p14="http://schemas.microsoft.com/office/powerpoint/2010/main" val="21411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EFC850-7D77-4205-9604-040A94831ED4}" type="slidenum">
              <a:rPr lang="zh-CN" altLang="en-US" smtClean="0">
                <a:solidFill>
                  <a:prstClr val="black"/>
                </a:solidFill>
              </a:rPr>
              <a:pPr/>
              <a:t>73</a:t>
            </a:fld>
            <a:endParaRPr lang="en-US" altLang="zh-CN">
              <a:solidFill>
                <a:prstClr val="black"/>
              </a:solidFill>
            </a:endParaRPr>
          </a:p>
        </p:txBody>
      </p:sp>
    </p:spTree>
    <p:extLst>
      <p:ext uri="{BB962C8B-B14F-4D97-AF65-F5344CB8AC3E}">
        <p14:creationId xmlns:p14="http://schemas.microsoft.com/office/powerpoint/2010/main" val="3894313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63638"/>
            <a:ext cx="7772400" cy="1102519"/>
          </a:xfrm>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4"/>
          </a:xfrm>
        </p:spPr>
        <p:txBody>
          <a:bodyPr/>
          <a:lstStyle>
            <a:lvl1pPr>
              <a:defRPr>
                <a:latin typeface="微软雅黑" pitchFamily="34" charset="-122"/>
                <a:ea typeface="微软雅黑" pitchFamily="34" charset="-122"/>
              </a:defRPr>
            </a:lvl1pPr>
          </a:lstStyle>
          <a:p>
            <a:fld id="{7735E2AE-C026-423C-B0A8-6D1C9ABF31ED}" type="datetimeFigureOut">
              <a:rPr lang="zh-CN" altLang="en-US" smtClean="0"/>
              <a:pPr/>
              <a:t>2020-4-26</a:t>
            </a:fld>
            <a:endParaRPr lang="zh-CN" altLang="en-US" dirty="0"/>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Tree>
    <p:extLst>
      <p:ext uri="{BB962C8B-B14F-4D97-AF65-F5344CB8AC3E}">
        <p14:creationId xmlns:p14="http://schemas.microsoft.com/office/powerpoint/2010/main" val="280794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735E2AE-C026-423C-B0A8-6D1C9ABF31ED}"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17463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735E2AE-C026-423C-B0A8-6D1C9ABF31ED}" type="datetimeFigureOut">
              <a:rPr lang="zh-CN" altLang="en-US" smtClean="0"/>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58863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solidFill>
                  <a:schemeClr val="tx1">
                    <a:lumMod val="65000"/>
                    <a:lumOff val="35000"/>
                  </a:schemeClr>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7735E2AE-C026-423C-B0A8-6D1C9ABF31ED}" type="datetimeFigureOut">
              <a:rPr lang="zh-CN" altLang="en-US" smtClean="0"/>
              <a:pPr/>
              <a:t>2020-4-26</a:t>
            </a:fld>
            <a:endParaRPr lang="zh-CN" altLang="en-US"/>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Tree>
    <p:extLst>
      <p:ext uri="{BB962C8B-B14F-4D97-AF65-F5344CB8AC3E}">
        <p14:creationId xmlns:p14="http://schemas.microsoft.com/office/powerpoint/2010/main" val="426574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atin typeface="微软雅黑" pitchFamily="34" charset="-122"/>
                <a:ea typeface="微软雅黑" pitchFamily="34" charset="-122"/>
              </a:defRPr>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微软雅黑" pitchFamily="34" charset="-122"/>
                <a:ea typeface="微软雅黑"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7735E2AE-C026-423C-B0A8-6D1C9ABF31ED}" type="datetimeFigureOut">
              <a:rPr lang="zh-CN" altLang="en-US" smtClean="0"/>
              <a:pPr/>
              <a:t>2020-4-26</a:t>
            </a:fld>
            <a:endParaRPr lang="zh-CN" altLang="en-US"/>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Tree>
    <p:extLst>
      <p:ext uri="{BB962C8B-B14F-4D97-AF65-F5344CB8AC3E}">
        <p14:creationId xmlns:p14="http://schemas.microsoft.com/office/powerpoint/2010/main" val="207707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735E2AE-C026-423C-B0A8-6D1C9ABF31ED}" type="datetimeFigureOut">
              <a:rPr lang="zh-CN" altLang="en-US" smtClean="0"/>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76667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735E2AE-C026-423C-B0A8-6D1C9ABF31ED}" type="datetimeFigureOut">
              <a:rPr lang="zh-CN" altLang="en-US" smtClean="0"/>
              <a:t>2020-4-26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167806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7735E2AE-C026-423C-B0A8-6D1C9ABF31ED}" type="datetimeFigureOut">
              <a:rPr lang="zh-CN" altLang="en-US" smtClean="0"/>
              <a:t>2020-4-26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82750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35E2AE-C026-423C-B0A8-6D1C9ABF31ED}" type="datetimeFigureOut">
              <a:rPr lang="zh-CN" altLang="en-US" smtClean="0"/>
              <a:t>2020-4-26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367115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735E2AE-C026-423C-B0A8-6D1C9ABF31ED}" type="datetimeFigureOut">
              <a:rPr lang="zh-CN" altLang="en-US" smtClean="0"/>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235391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735E2AE-C026-423C-B0A8-6D1C9ABF31ED}" type="datetimeFigureOut">
              <a:rPr lang="zh-CN" altLang="en-US" smtClean="0"/>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9D76E-7303-4162-A032-050CBF0E28EA}" type="slidenum">
              <a:rPr lang="zh-CN" altLang="en-US" smtClean="0"/>
              <a:t>‹#›</a:t>
            </a:fld>
            <a:endParaRPr lang="zh-CN" altLang="en-US"/>
          </a:p>
        </p:txBody>
      </p:sp>
    </p:spTree>
    <p:extLst>
      <p:ext uri="{BB962C8B-B14F-4D97-AF65-F5344CB8AC3E}">
        <p14:creationId xmlns:p14="http://schemas.microsoft.com/office/powerpoint/2010/main" val="363025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微软雅黑" pitchFamily="34" charset="-122"/>
                <a:ea typeface="微软雅黑" pitchFamily="34" charset="-122"/>
              </a:defRPr>
            </a:lvl1pPr>
          </a:lstStyle>
          <a:p>
            <a:fld id="{7735E2AE-C026-423C-B0A8-6D1C9ABF31ED}" type="datetimeFigureOut">
              <a:rPr lang="zh-CN" altLang="en-US" smtClean="0"/>
              <a:pPr/>
              <a:t>2020-4-26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微软雅黑" pitchFamily="34" charset="-122"/>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45D9D76E-7303-4162-A032-050CBF0E28EA}" type="slidenum">
              <a:rPr lang="zh-CN" altLang="en-US" smtClean="0"/>
              <a:pPr/>
              <a:t>‹#›</a:t>
            </a:fld>
            <a:endParaRPr lang="zh-CN" altLang="en-US"/>
          </a:p>
        </p:txBody>
      </p:sp>
      <p:sp>
        <p:nvSpPr>
          <p:cNvPr id="7" name="矩形 6"/>
          <p:cNvSpPr/>
          <p:nvPr userDrawn="1"/>
        </p:nvSpPr>
        <p:spPr>
          <a:xfrm>
            <a:off x="0" y="4876006"/>
            <a:ext cx="9144000" cy="26749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itchFamily="34" charset="-122"/>
                <a:ea typeface="微软雅黑" pitchFamily="34" charset="-122"/>
              </a:rPr>
              <a:t>《Hadoop</a:t>
            </a:r>
            <a:r>
              <a:rPr lang="zh-CN" altLang="en-US" sz="1400" dirty="0">
                <a:latin typeface="微软雅黑" pitchFamily="34" charset="-122"/>
                <a:ea typeface="微软雅黑" pitchFamily="34" charset="-122"/>
              </a:rPr>
              <a:t>大数据原理与应用实验教程</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配套课件    </a:t>
            </a:r>
            <a:r>
              <a:rPr lang="en-US" altLang="zh-CN" sz="1400" dirty="0">
                <a:latin typeface="微软雅黑" pitchFamily="34" charset="-122"/>
                <a:ea typeface="微软雅黑" pitchFamily="34" charset="-122"/>
              </a:rPr>
              <a:t>ISBN:978-7-5606-5543-7    </a:t>
            </a:r>
            <a:r>
              <a:rPr lang="zh-CN" altLang="en-US" sz="1400" dirty="0">
                <a:latin typeface="微软雅黑" pitchFamily="34" charset="-122"/>
                <a:ea typeface="微软雅黑" pitchFamily="34" charset="-122"/>
              </a:rPr>
              <a:t>西安电子科技大学出版社</a:t>
            </a:r>
          </a:p>
        </p:txBody>
      </p:sp>
    </p:spTree>
    <p:extLst>
      <p:ext uri="{BB962C8B-B14F-4D97-AF65-F5344CB8AC3E}">
        <p14:creationId xmlns:p14="http://schemas.microsoft.com/office/powerpoint/2010/main" val="2788630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chemeClr val="tx1">
              <a:lumMod val="65000"/>
              <a:lumOff val="3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hbase.apache.org/apidocs/index.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 y="1403170"/>
            <a:ext cx="9143998" cy="1888659"/>
          </a:xfrm>
        </p:spPr>
        <p:txBody>
          <a:bodyPr>
            <a:normAutofit/>
          </a:bodyPr>
          <a:lstStyle/>
          <a:p>
            <a:pPr algn="ctr" defTabSz="685628">
              <a:spcBef>
                <a:spcPts val="0"/>
              </a:spcBef>
              <a:defRPr/>
            </a:pPr>
            <a:r>
              <a:rPr lang="en-US" altLang="zh-CN" sz="3600" b="1" kern="0" dirty="0">
                <a:gradFill>
                  <a:gsLst>
                    <a:gs pos="0">
                      <a:srgbClr val="2A528D"/>
                    </a:gs>
                    <a:gs pos="100000">
                      <a:srgbClr val="006DF0"/>
                    </a:gs>
                  </a:gsLst>
                  <a:lin ang="5400000" scaled="0"/>
                </a:gradFill>
              </a:rPr>
              <a:t>Hadoop</a:t>
            </a:r>
            <a:r>
              <a:rPr lang="zh-CN" altLang="en-US" sz="3600" b="1" kern="0" dirty="0">
                <a:gradFill>
                  <a:gsLst>
                    <a:gs pos="0">
                      <a:srgbClr val="2A528D"/>
                    </a:gs>
                    <a:gs pos="100000">
                      <a:srgbClr val="006DF0"/>
                    </a:gs>
                  </a:gsLst>
                  <a:lin ang="5400000" scaled="0"/>
                </a:gradFill>
              </a:rPr>
              <a:t>大数据原理与应用实验教程</a:t>
            </a:r>
            <a:br>
              <a:rPr lang="en-US" altLang="zh-CN" sz="3600" b="1" kern="0" dirty="0">
                <a:gradFill>
                  <a:gsLst>
                    <a:gs pos="0">
                      <a:srgbClr val="2A528D"/>
                    </a:gs>
                    <a:gs pos="100000">
                      <a:srgbClr val="006DF0"/>
                    </a:gs>
                  </a:gsLst>
                  <a:lin ang="5400000" scaled="0"/>
                </a:gradFill>
              </a:rPr>
            </a:br>
            <a:br>
              <a:rPr lang="en-US" altLang="zh-CN" sz="3600" b="1" kern="0" dirty="0">
                <a:gradFill>
                  <a:gsLst>
                    <a:gs pos="0">
                      <a:srgbClr val="2A528D"/>
                    </a:gs>
                    <a:gs pos="100000">
                      <a:srgbClr val="006DF0"/>
                    </a:gs>
                  </a:gsLst>
                  <a:lin ang="5400000" scaled="0"/>
                </a:gradFill>
              </a:rPr>
            </a:br>
            <a:r>
              <a:rPr lang="zh-CN" altLang="en-US" sz="2700" b="1" kern="0" dirty="0">
                <a:gradFill>
                  <a:gsLst>
                    <a:gs pos="0">
                      <a:srgbClr val="2A528D"/>
                    </a:gs>
                    <a:gs pos="100000">
                      <a:srgbClr val="006DF0"/>
                    </a:gs>
                  </a:gsLst>
                  <a:lin ang="5400000" scaled="0"/>
                </a:gradFill>
              </a:rPr>
              <a:t>实验</a:t>
            </a:r>
            <a:r>
              <a:rPr lang="en-US" altLang="zh-CN" sz="2700" b="1" kern="0" dirty="0">
                <a:gradFill>
                  <a:gsLst>
                    <a:gs pos="0">
                      <a:srgbClr val="2A528D"/>
                    </a:gs>
                    <a:gs pos="100000">
                      <a:srgbClr val="006DF0"/>
                    </a:gs>
                  </a:gsLst>
                  <a:lin ang="5400000" scaled="0"/>
                </a:gradFill>
              </a:rPr>
              <a:t>5</a:t>
            </a:r>
            <a:r>
              <a:rPr lang="zh-CN" altLang="en-US" sz="2700" b="1" kern="0" dirty="0">
                <a:gradFill>
                  <a:gsLst>
                    <a:gs pos="0">
                      <a:srgbClr val="2A528D"/>
                    </a:gs>
                    <a:gs pos="100000">
                      <a:srgbClr val="006DF0"/>
                    </a:gs>
                  </a:gsLst>
                  <a:lin ang="5400000" scaled="0"/>
                </a:gradFill>
              </a:rPr>
              <a:t>准备：分布式数据库</a:t>
            </a:r>
            <a:r>
              <a:rPr lang="en-US" altLang="zh-CN" sz="2700" b="1" kern="0" dirty="0">
                <a:gradFill>
                  <a:gsLst>
                    <a:gs pos="0">
                      <a:srgbClr val="2A528D"/>
                    </a:gs>
                    <a:gs pos="100000">
                      <a:srgbClr val="006DF0"/>
                    </a:gs>
                  </a:gsLst>
                  <a:lin ang="5400000" scaled="0"/>
                </a:gradFill>
              </a:rPr>
              <a:t>HBase</a:t>
            </a:r>
            <a:endParaRPr lang="zh-CN" altLang="en-US" sz="2700" b="1" kern="0" dirty="0">
              <a:gradFill>
                <a:gsLst>
                  <a:gs pos="0">
                    <a:srgbClr val="2A528D"/>
                  </a:gs>
                  <a:gs pos="100000">
                    <a:srgbClr val="006DF0"/>
                  </a:gs>
                </a:gsLst>
                <a:lin ang="5400000" scaled="0"/>
              </a:gradFill>
              <a:cs typeface="+mn-cs"/>
            </a:endParaRPr>
          </a:p>
        </p:txBody>
      </p:sp>
      <p:sp>
        <p:nvSpPr>
          <p:cNvPr id="4" name="矩形 2"/>
          <p:cNvSpPr/>
          <p:nvPr/>
        </p:nvSpPr>
        <p:spPr>
          <a:xfrm>
            <a:off x="1" y="0"/>
            <a:ext cx="5363951" cy="1563950"/>
          </a:xfrm>
          <a:custGeom>
            <a:avLst/>
            <a:gdLst>
              <a:gd name="connsiteX0" fmla="*/ 0 w 5364882"/>
              <a:gd name="connsiteY0" fmla="*/ 0 h 1564432"/>
              <a:gd name="connsiteX1" fmla="*/ 5364882 w 5364882"/>
              <a:gd name="connsiteY1" fmla="*/ 0 h 1564432"/>
              <a:gd name="connsiteX2" fmla="*/ 5364882 w 5364882"/>
              <a:gd name="connsiteY2" fmla="*/ 1564432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0 w 5364882"/>
              <a:gd name="connsiteY2" fmla="*/ 1564432 h 1564432"/>
              <a:gd name="connsiteX3" fmla="*/ 0 w 5364882"/>
              <a:gd name="connsiteY3"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882" h="1564432">
                <a:moveTo>
                  <a:pt x="0" y="0"/>
                </a:moveTo>
                <a:lnTo>
                  <a:pt x="5364882" y="0"/>
                </a:lnTo>
                <a:cubicBezTo>
                  <a:pt x="3784627" y="130629"/>
                  <a:pt x="3046197" y="319315"/>
                  <a:pt x="1669142" y="682171"/>
                </a:cubicBezTo>
                <a:cubicBezTo>
                  <a:pt x="841827" y="985936"/>
                  <a:pt x="595086" y="1101011"/>
                  <a:pt x="0" y="1564432"/>
                </a:cubicBezTo>
                <a:lnTo>
                  <a:pt x="0" y="0"/>
                </a:lnTo>
                <a:close/>
              </a:path>
            </a:pathLst>
          </a:custGeom>
          <a:gradFill>
            <a:gsLst>
              <a:gs pos="0">
                <a:srgbClr val="2A528D"/>
              </a:gs>
              <a:gs pos="100000">
                <a:srgbClr val="006D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6" name="矩形 5">
            <a:extLst>
              <a:ext uri="{FF2B5EF4-FFF2-40B4-BE49-F238E27FC236}">
                <a16:creationId xmlns:a16="http://schemas.microsoft.com/office/drawing/2014/main" id="{747E1611-A613-4498-A7B5-4EB58C8C300F}"/>
              </a:ext>
            </a:extLst>
          </p:cNvPr>
          <p:cNvSpPr/>
          <p:nvPr/>
        </p:nvSpPr>
        <p:spPr>
          <a:xfrm>
            <a:off x="1548190" y="3696640"/>
            <a:ext cx="5831636" cy="127702"/>
          </a:xfrm>
          <a:prstGeom prst="rect">
            <a:avLst/>
          </a:prstGeom>
          <a:solidFill>
            <a:srgbClr val="2A528D"/>
          </a:solidFill>
          <a:ln w="28575" cap="flat" cmpd="sng" algn="ctr">
            <a:noFill/>
            <a:prstDash val="solid"/>
            <a:miter lim="800000"/>
          </a:ln>
          <a:effectLst>
            <a:outerShdw blurRad="279400" dist="76200" dir="2700000" sx="101000" sy="101000" algn="tl" rotWithShape="0">
              <a:prstClr val="black">
                <a:alpha val="28000"/>
              </a:prstClr>
            </a:outerShdw>
          </a:effectLst>
        </p:spPr>
        <p:txBody>
          <a:bodyPr lIns="91418" tIns="45709" rIns="91418" bIns="45709" anchor="ctr"/>
          <a:lstStyle/>
          <a:p>
            <a:pPr algn="ctr" defTabSz="914171"/>
            <a:endParaRPr lang="zh-CN" altLang="en-US" kern="0">
              <a:ln>
                <a:solidFill>
                  <a:srgbClr val="7BB453"/>
                </a:solidFill>
              </a:ln>
              <a:solidFill>
                <a:sysClr val="window" lastClr="FFFFFF"/>
              </a:solidFill>
              <a:latin typeface="Calibri"/>
              <a:ea typeface="微软雅黑"/>
            </a:endParaRPr>
          </a:p>
        </p:txBody>
      </p:sp>
    </p:spTree>
    <p:extLst>
      <p:ext uri="{BB962C8B-B14F-4D97-AF65-F5344CB8AC3E}">
        <p14:creationId xmlns:p14="http://schemas.microsoft.com/office/powerpoint/2010/main" val="27659406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B0A7E-84C8-4455-B180-A896562F75D3}"/>
              </a:ext>
            </a:extLst>
          </p:cNvPr>
          <p:cNvSpPr>
            <a:spLocks noGrp="1"/>
          </p:cNvSpPr>
          <p:nvPr>
            <p:ph type="title"/>
          </p:nvPr>
        </p:nvSpPr>
        <p:spPr/>
        <p:txBody>
          <a:bodyPr>
            <a:normAutofit/>
          </a:bodyPr>
          <a:lstStyle/>
          <a:p>
            <a:r>
              <a:rPr lang="en-US" altLang="zh-CN" dirty="0"/>
              <a:t>5.2 HBase</a:t>
            </a:r>
            <a:r>
              <a:rPr lang="zh-CN" altLang="en-US" dirty="0"/>
              <a:t>数据模型</a:t>
            </a:r>
          </a:p>
        </p:txBody>
      </p:sp>
      <p:graphicFrame>
        <p:nvGraphicFramePr>
          <p:cNvPr id="4" name="内容占位符 3">
            <a:extLst>
              <a:ext uri="{FF2B5EF4-FFF2-40B4-BE49-F238E27FC236}">
                <a16:creationId xmlns:a16="http://schemas.microsoft.com/office/drawing/2014/main" id="{BC4EE6BF-3BB3-464E-8174-908A482217A8}"/>
              </a:ext>
            </a:extLst>
          </p:cNvPr>
          <p:cNvGraphicFramePr>
            <a:graphicFrameLocks noGrp="1"/>
          </p:cNvGraphicFramePr>
          <p:nvPr>
            <p:ph idx="1"/>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9368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84C55-0D92-40F7-83B9-8204D438CBC5}"/>
              </a:ext>
            </a:extLst>
          </p:cNvPr>
          <p:cNvSpPr>
            <a:spLocks noGrp="1"/>
          </p:cNvSpPr>
          <p:nvPr>
            <p:ph type="title"/>
          </p:nvPr>
        </p:nvSpPr>
        <p:spPr/>
        <p:txBody>
          <a:bodyPr>
            <a:normAutofit/>
          </a:bodyPr>
          <a:lstStyle/>
          <a:p>
            <a:r>
              <a:rPr lang="en-US" altLang="zh-CN" dirty="0"/>
              <a:t>1. </a:t>
            </a:r>
            <a:r>
              <a:rPr lang="zh-CN" altLang="en-US" dirty="0"/>
              <a:t>逻辑模型</a:t>
            </a:r>
          </a:p>
        </p:txBody>
      </p:sp>
      <p:graphicFrame>
        <p:nvGraphicFramePr>
          <p:cNvPr id="4" name="内容占位符 5">
            <a:extLst>
              <a:ext uri="{FF2B5EF4-FFF2-40B4-BE49-F238E27FC236}">
                <a16:creationId xmlns:a16="http://schemas.microsoft.com/office/drawing/2014/main" id="{750E1A7A-252E-46AD-AA2B-6447B2EF46D4}"/>
              </a:ext>
            </a:extLst>
          </p:cNvPr>
          <p:cNvGraphicFramePr>
            <a:graphicFrameLocks noGrp="1"/>
          </p:cNvGraphicFramePr>
          <p:nvPr>
            <p:ph idx="1"/>
          </p:nvPr>
        </p:nvGraphicFramePr>
        <p:xfrm>
          <a:off x="457200" y="1200150"/>
          <a:ext cx="7886699" cy="3413760"/>
        </p:xfrm>
        <a:graphic>
          <a:graphicData uri="http://schemas.openxmlformats.org/drawingml/2006/table">
            <a:tbl>
              <a:tblPr firstRow="1" firstCol="1" bandRow="1">
                <a:tableStyleId>{5C22544A-7EE6-4342-B048-85BDC9FD1C3A}</a:tableStyleId>
              </a:tblPr>
              <a:tblGrid>
                <a:gridCol w="2556333">
                  <a:extLst>
                    <a:ext uri="{9D8B030D-6E8A-4147-A177-3AD203B41FA5}">
                      <a16:colId xmlns:a16="http://schemas.microsoft.com/office/drawing/2014/main" val="3731445384"/>
                    </a:ext>
                  </a:extLst>
                </a:gridCol>
                <a:gridCol w="5330366">
                  <a:extLst>
                    <a:ext uri="{9D8B030D-6E8A-4147-A177-3AD203B41FA5}">
                      <a16:colId xmlns:a16="http://schemas.microsoft.com/office/drawing/2014/main" val="777609367"/>
                    </a:ext>
                  </a:extLst>
                </a:gridCol>
              </a:tblGrid>
              <a:tr h="0">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术语</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说明</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84572014"/>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表（</a:t>
                      </a:r>
                      <a:r>
                        <a:rPr lang="en-US" sz="1600" kern="0">
                          <a:effectLst/>
                          <a:latin typeface="微软雅黑" panose="020B0503020204020204" pitchFamily="34" charset="-122"/>
                          <a:ea typeface="微软雅黑" panose="020B0503020204020204" pitchFamily="34" charset="-122"/>
                        </a:rPr>
                        <a:t>Table</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由行和列组成，列划分为若干个列族</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986724534"/>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行键（</a:t>
                      </a:r>
                      <a:r>
                        <a:rPr lang="en-US" sz="1600" kern="0">
                          <a:effectLst/>
                          <a:latin typeface="微软雅黑" panose="020B0503020204020204" pitchFamily="34" charset="-122"/>
                          <a:ea typeface="微软雅黑" panose="020B0503020204020204" pitchFamily="34" charset="-122"/>
                        </a:rPr>
                        <a:t>Row key</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每一行代表着一个数据对象，由行键来标识，行键会被建立索引，数据的获取通过</a:t>
                      </a:r>
                      <a:r>
                        <a:rPr lang="en-US" sz="1600" kern="0">
                          <a:effectLst/>
                          <a:latin typeface="微软雅黑" panose="020B0503020204020204" pitchFamily="34" charset="-122"/>
                          <a:ea typeface="微软雅黑" panose="020B0503020204020204" pitchFamily="34" charset="-122"/>
                        </a:rPr>
                        <a:t>Row key</a:t>
                      </a:r>
                      <a:r>
                        <a:rPr lang="zh-CN" sz="1600" kern="0">
                          <a:effectLst/>
                          <a:latin typeface="微软雅黑" panose="020B0503020204020204" pitchFamily="34" charset="-122"/>
                          <a:ea typeface="微软雅黑" panose="020B0503020204020204" pitchFamily="34" charset="-122"/>
                        </a:rPr>
                        <a:t>完成，采用字符串</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252640009"/>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列族（</a:t>
                      </a:r>
                      <a:r>
                        <a:rPr lang="en-US" sz="1600" kern="0">
                          <a:effectLst/>
                          <a:latin typeface="微软雅黑" panose="020B0503020204020204" pitchFamily="34" charset="-122"/>
                          <a:ea typeface="微软雅黑" panose="020B0503020204020204" pitchFamily="34" charset="-122"/>
                        </a:rPr>
                        <a:t>Column Family</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列的集合，一个表中列可以分成不同列族，列族需在表创建时就定义好，数量不能太多，不能频繁修改</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29195722"/>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列限定符（</a:t>
                      </a:r>
                      <a:r>
                        <a:rPr lang="en-US" sz="1600" kern="0">
                          <a:effectLst/>
                          <a:latin typeface="微软雅黑" panose="020B0503020204020204" pitchFamily="34" charset="-122"/>
                          <a:ea typeface="微软雅黑" panose="020B0503020204020204" pitchFamily="34" charset="-122"/>
                        </a:rPr>
                        <a:t>Column Qualifier</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表中具体一个列的名字，列族里的数据通过列限定符来定位，列限定符不用事先定义，也不需在不同行之间保持一致。被视为</a:t>
                      </a:r>
                      <a:r>
                        <a:rPr lang="en-US" sz="1600" kern="0">
                          <a:effectLst/>
                          <a:latin typeface="微软雅黑" panose="020B0503020204020204" pitchFamily="34" charset="-122"/>
                          <a:ea typeface="微软雅黑" panose="020B0503020204020204" pitchFamily="34" charset="-122"/>
                        </a:rPr>
                        <a:t>byte[]</a:t>
                      </a:r>
                      <a:r>
                        <a:rPr lang="zh-CN" sz="1600" kern="0">
                          <a:effectLst/>
                          <a:latin typeface="微软雅黑" panose="020B0503020204020204" pitchFamily="34" charset="-122"/>
                          <a:ea typeface="微软雅黑" panose="020B0503020204020204" pitchFamily="34" charset="-122"/>
                        </a:rPr>
                        <a:t>。列名以列族作为前缀，列族</a:t>
                      </a:r>
                      <a:r>
                        <a:rPr lang="en-US" sz="1600" kern="0">
                          <a:effectLst/>
                          <a:latin typeface="微软雅黑" panose="020B0503020204020204" pitchFamily="34" charset="-122"/>
                          <a:ea typeface="微软雅黑" panose="020B0503020204020204" pitchFamily="34" charset="-122"/>
                        </a:rPr>
                        <a:t>:</a:t>
                      </a:r>
                      <a:r>
                        <a:rPr lang="zh-CN" sz="1600" kern="0">
                          <a:effectLst/>
                          <a:latin typeface="微软雅黑" panose="020B0503020204020204" pitchFamily="34" charset="-122"/>
                          <a:ea typeface="微软雅黑" panose="020B0503020204020204" pitchFamily="34" charset="-122"/>
                        </a:rPr>
                        <a:t>列限定符</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035331826"/>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单元格（</a:t>
                      </a:r>
                      <a:r>
                        <a:rPr lang="en-US" sz="1600" kern="0">
                          <a:effectLst/>
                          <a:latin typeface="微软雅黑" panose="020B0503020204020204" pitchFamily="34" charset="-122"/>
                          <a:ea typeface="微软雅黑" panose="020B0503020204020204" pitchFamily="34" charset="-122"/>
                        </a:rPr>
                        <a:t>Cell</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每一个行键、列族和列标识符共同确定的一个单元，存储在单元格里的数据称为单元格数据，单元格和单元格数据也没有特定的数据类型，以</a:t>
                      </a:r>
                      <a:r>
                        <a:rPr lang="en-US" sz="1600" kern="0">
                          <a:effectLst/>
                          <a:latin typeface="微软雅黑" panose="020B0503020204020204" pitchFamily="34" charset="-122"/>
                          <a:ea typeface="微软雅黑" panose="020B0503020204020204" pitchFamily="34" charset="-122"/>
                        </a:rPr>
                        <a:t>byte[]</a:t>
                      </a:r>
                      <a:r>
                        <a:rPr lang="zh-CN" sz="1600" kern="0">
                          <a:effectLst/>
                          <a:latin typeface="微软雅黑" panose="020B0503020204020204" pitchFamily="34" charset="-122"/>
                          <a:ea typeface="微软雅黑" panose="020B0503020204020204" pitchFamily="34" charset="-122"/>
                        </a:rPr>
                        <a:t>来存储</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585326263"/>
                  </a:ext>
                </a:extLst>
              </a:tr>
              <a:tr h="0">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时间戳（</a:t>
                      </a:r>
                      <a:r>
                        <a:rPr lang="en-US" sz="1600" kern="0">
                          <a:effectLst/>
                          <a:latin typeface="微软雅黑" panose="020B0503020204020204" pitchFamily="34" charset="-122"/>
                          <a:ea typeface="微软雅黑" panose="020B0503020204020204" pitchFamily="34" charset="-122"/>
                        </a:rPr>
                        <a:t>Timestamp</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dirty="0">
                          <a:effectLst/>
                          <a:latin typeface="微软雅黑" panose="020B0503020204020204" pitchFamily="34" charset="-122"/>
                          <a:ea typeface="微软雅黑" panose="020B0503020204020204" pitchFamily="34" charset="-122"/>
                        </a:rPr>
                        <a:t>每个单元格都保存着同一份数据的多个版本，这些版本采用时间戳进行索引。采用</a:t>
                      </a:r>
                      <a:r>
                        <a:rPr lang="en-US" sz="1600" kern="0" dirty="0">
                          <a:effectLst/>
                          <a:latin typeface="微软雅黑" panose="020B0503020204020204" pitchFamily="34" charset="-122"/>
                          <a:ea typeface="微软雅黑" panose="020B0503020204020204" pitchFamily="34" charset="-122"/>
                        </a:rPr>
                        <a:t>64</a:t>
                      </a:r>
                      <a:r>
                        <a:rPr lang="zh-CN" sz="1600" kern="0" dirty="0">
                          <a:effectLst/>
                          <a:latin typeface="微软雅黑" panose="020B0503020204020204" pitchFamily="34" charset="-122"/>
                          <a:ea typeface="微软雅黑" panose="020B0503020204020204" pitchFamily="34" charset="-122"/>
                        </a:rPr>
                        <a:t>位整型，降序存储</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631840498"/>
                  </a:ext>
                </a:extLst>
              </a:tr>
            </a:tbl>
          </a:graphicData>
        </a:graphic>
      </p:graphicFrame>
    </p:spTree>
    <p:extLst>
      <p:ext uri="{BB962C8B-B14F-4D97-AF65-F5344CB8AC3E}">
        <p14:creationId xmlns:p14="http://schemas.microsoft.com/office/powerpoint/2010/main" val="178722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E500B-12F4-4D55-9081-5476973C934F}"/>
              </a:ext>
            </a:extLst>
          </p:cNvPr>
          <p:cNvSpPr>
            <a:spLocks noGrp="1"/>
          </p:cNvSpPr>
          <p:nvPr>
            <p:ph type="title"/>
          </p:nvPr>
        </p:nvSpPr>
        <p:spPr/>
        <p:txBody>
          <a:bodyPr/>
          <a:lstStyle/>
          <a:p>
            <a:r>
              <a:rPr lang="en-US" altLang="zh-CN" dirty="0"/>
              <a:t>【</a:t>
            </a:r>
            <a:r>
              <a:rPr lang="zh-CN" altLang="en-US" dirty="0"/>
              <a:t>实例：</a:t>
            </a:r>
            <a:r>
              <a:rPr lang="zh-CN" altLang="zh-CN" dirty="0"/>
              <a:t>存储网页内容的</a:t>
            </a:r>
            <a:r>
              <a:rPr lang="en-US" altLang="zh-CN" dirty="0"/>
              <a:t>HBase</a:t>
            </a:r>
            <a:r>
              <a:rPr lang="zh-CN" altLang="zh-CN" dirty="0"/>
              <a:t>逻辑视图</a:t>
            </a:r>
            <a:r>
              <a:rPr lang="en-US" altLang="zh-CN" dirty="0"/>
              <a:t>】</a:t>
            </a:r>
            <a:endParaRPr lang="zh-CN" altLang="en-US" dirty="0"/>
          </a:p>
        </p:txBody>
      </p:sp>
      <p:sp>
        <p:nvSpPr>
          <p:cNvPr id="3" name="内容占位符 2">
            <a:extLst>
              <a:ext uri="{FF2B5EF4-FFF2-40B4-BE49-F238E27FC236}">
                <a16:creationId xmlns:a16="http://schemas.microsoft.com/office/drawing/2014/main" id="{5061492F-A010-4748-9B35-FB7AAA53A587}"/>
              </a:ext>
            </a:extLst>
          </p:cNvPr>
          <p:cNvSpPr>
            <a:spLocks noGrp="1"/>
          </p:cNvSpPr>
          <p:nvPr>
            <p:ph idx="1"/>
          </p:nvPr>
        </p:nvSpPr>
        <p:spPr/>
        <p:txBody>
          <a:bodyPr/>
          <a:lstStyle/>
          <a:p>
            <a:r>
              <a:rPr lang="zh-CN" altLang="zh-CN" dirty="0"/>
              <a:t>行键</a:t>
            </a:r>
            <a:r>
              <a:rPr lang="en-US" altLang="zh-CN" dirty="0"/>
              <a:t>Row Key</a:t>
            </a:r>
            <a:r>
              <a:rPr lang="zh-CN" altLang="zh-CN" dirty="0"/>
              <a:t>为网址的逆序，这样可以将相同域名的网页存放在相邻的物理位置，</a:t>
            </a:r>
            <a:r>
              <a:rPr lang="en-US" altLang="zh-CN" dirty="0"/>
              <a:t>Timestamp</a:t>
            </a:r>
            <a:r>
              <a:rPr lang="zh-CN" altLang="zh-CN" dirty="0"/>
              <a:t>表示网页的历史版本，列</a:t>
            </a:r>
            <a:r>
              <a:rPr lang="en-US" altLang="zh-CN" dirty="0"/>
              <a:t>Column</a:t>
            </a:r>
            <a:r>
              <a:rPr lang="zh-CN" altLang="zh-CN" dirty="0"/>
              <a:t>包含了</a:t>
            </a:r>
            <a:r>
              <a:rPr lang="en-US" altLang="zh-CN" dirty="0"/>
              <a:t>3</a:t>
            </a:r>
            <a:r>
              <a:rPr lang="zh-CN" altLang="zh-CN" dirty="0"/>
              <a:t>个列族，注意某些单元值可以为空。</a:t>
            </a:r>
          </a:p>
          <a:p>
            <a:endParaRPr lang="zh-CN" altLang="en-US" dirty="0"/>
          </a:p>
        </p:txBody>
      </p:sp>
      <p:graphicFrame>
        <p:nvGraphicFramePr>
          <p:cNvPr id="4" name="内容占位符 3">
            <a:extLst>
              <a:ext uri="{FF2B5EF4-FFF2-40B4-BE49-F238E27FC236}">
                <a16:creationId xmlns:a16="http://schemas.microsoft.com/office/drawing/2014/main" id="{F4C77A0C-F9F3-4901-91AF-DADE9C153A01}"/>
              </a:ext>
            </a:extLst>
          </p:cNvPr>
          <p:cNvGraphicFramePr>
            <a:graphicFrameLocks/>
          </p:cNvGraphicFramePr>
          <p:nvPr/>
        </p:nvGraphicFramePr>
        <p:xfrm>
          <a:off x="628649" y="2746549"/>
          <a:ext cx="7886699" cy="1645920"/>
        </p:xfrm>
        <a:graphic>
          <a:graphicData uri="http://schemas.openxmlformats.org/drawingml/2006/table">
            <a:tbl>
              <a:tblPr firstRow="1" firstCol="1" bandRow="1">
                <a:tableStyleId>{5C22544A-7EE6-4342-B048-85BDC9FD1C3A}</a:tableStyleId>
              </a:tblPr>
              <a:tblGrid>
                <a:gridCol w="1832053">
                  <a:extLst>
                    <a:ext uri="{9D8B030D-6E8A-4147-A177-3AD203B41FA5}">
                      <a16:colId xmlns:a16="http://schemas.microsoft.com/office/drawing/2014/main" val="4241119131"/>
                    </a:ext>
                  </a:extLst>
                </a:gridCol>
                <a:gridCol w="602166">
                  <a:extLst>
                    <a:ext uri="{9D8B030D-6E8A-4147-A177-3AD203B41FA5}">
                      <a16:colId xmlns:a16="http://schemas.microsoft.com/office/drawing/2014/main" val="4180945336"/>
                    </a:ext>
                  </a:extLst>
                </a:gridCol>
                <a:gridCol w="2768525">
                  <a:extLst>
                    <a:ext uri="{9D8B030D-6E8A-4147-A177-3AD203B41FA5}">
                      <a16:colId xmlns:a16="http://schemas.microsoft.com/office/drawing/2014/main" val="811484574"/>
                    </a:ext>
                  </a:extLst>
                </a:gridCol>
                <a:gridCol w="1625666">
                  <a:extLst>
                    <a:ext uri="{9D8B030D-6E8A-4147-A177-3AD203B41FA5}">
                      <a16:colId xmlns:a16="http://schemas.microsoft.com/office/drawing/2014/main" val="515466202"/>
                    </a:ext>
                  </a:extLst>
                </a:gridCol>
                <a:gridCol w="1058289">
                  <a:extLst>
                    <a:ext uri="{9D8B030D-6E8A-4147-A177-3AD203B41FA5}">
                      <a16:colId xmlns:a16="http://schemas.microsoft.com/office/drawing/2014/main" val="86314216"/>
                    </a:ext>
                  </a:extLst>
                </a:gridCol>
              </a:tblGrid>
              <a:tr h="0">
                <a:tc rowSpan="2">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行键</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rowSpan="2">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时间戳</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gridSpan="3">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列</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09469683"/>
                  </a:ext>
                </a:extLst>
              </a:tr>
              <a:tr h="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列族</a:t>
                      </a:r>
                      <a:r>
                        <a:rPr lang="en-US" sz="1200" kern="0">
                          <a:effectLst/>
                          <a:latin typeface="微软雅黑" panose="020B0503020204020204" pitchFamily="34" charset="-122"/>
                          <a:ea typeface="微软雅黑" panose="020B0503020204020204" pitchFamily="34" charset="-122"/>
                        </a:rPr>
                        <a:t>contents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列族</a:t>
                      </a:r>
                      <a:r>
                        <a:rPr lang="en-US" sz="1200" kern="0">
                          <a:effectLst/>
                          <a:latin typeface="微软雅黑" panose="020B0503020204020204" pitchFamily="34" charset="-122"/>
                          <a:ea typeface="微软雅黑" panose="020B0503020204020204" pitchFamily="34" charset="-122"/>
                        </a:rPr>
                        <a:t>anchor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列族</a:t>
                      </a:r>
                      <a:r>
                        <a:rPr lang="en-US" sz="1200" kern="0">
                          <a:effectLst/>
                          <a:latin typeface="微软雅黑" panose="020B0503020204020204" pitchFamily="34" charset="-122"/>
                          <a:ea typeface="微软雅黑" panose="020B0503020204020204" pitchFamily="34" charset="-122"/>
                        </a:rPr>
                        <a:t>mime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363726632"/>
                  </a:ext>
                </a:extLst>
              </a:tr>
              <a:tr h="0">
                <a:tc rowSpan="4">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"cn.edu.xinjing.www"</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t4</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contents:html="&lt;html&gt;c4&lt;/html&gt;"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anchor:xijing.edu.cn="…"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595572795"/>
                  </a:ext>
                </a:extLst>
              </a:tr>
              <a:tr h="0">
                <a:tc vMerge="1">
                  <a:txBody>
                    <a:bodyPr/>
                    <a:lstStyle/>
                    <a:p>
                      <a:endParaRPr lang="zh-CN" altLang="en-US"/>
                    </a:p>
                  </a:txBody>
                  <a:tcP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t3</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contents:html="&lt;html&gt;c3&lt;/html&gt;"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anchor:xijing.cn="…"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297909983"/>
                  </a:ext>
                </a:extLst>
              </a:tr>
              <a:tr h="0">
                <a:tc vMerge="1">
                  <a:txBody>
                    <a:bodyPr/>
                    <a:lstStyle/>
                    <a:p>
                      <a:endParaRPr lang="zh-CN" altLang="en-US"/>
                    </a:p>
                  </a:txBody>
                  <a:tcP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t2</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contents:html="&lt;html&gt;c2&lt;/html&gt;"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38362207"/>
                  </a:ext>
                </a:extLst>
              </a:tr>
              <a:tr h="0">
                <a:tc vMerge="1">
                  <a:txBody>
                    <a:bodyPr/>
                    <a:lstStyle/>
                    <a:p>
                      <a:endParaRPr lang="zh-CN" altLang="en-US"/>
                    </a:p>
                  </a:txBody>
                  <a:tcP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t1</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dirty="0" err="1">
                          <a:effectLst/>
                          <a:latin typeface="微软雅黑" panose="020B0503020204020204" pitchFamily="34" charset="-122"/>
                          <a:ea typeface="微软雅黑" panose="020B0503020204020204" pitchFamily="34" charset="-122"/>
                        </a:rPr>
                        <a:t>contents:html</a:t>
                      </a:r>
                      <a:r>
                        <a:rPr lang="en-US" sz="1200" kern="0" dirty="0">
                          <a:effectLst/>
                          <a:latin typeface="微软雅黑" panose="020B0503020204020204" pitchFamily="34" charset="-122"/>
                          <a:ea typeface="微软雅黑" panose="020B0503020204020204" pitchFamily="34" charset="-122"/>
                        </a:rPr>
                        <a:t>="&lt;html&gt;c1&lt;/html&gt;"</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 </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200" kern="0" dirty="0" err="1">
                          <a:effectLst/>
                          <a:latin typeface="微软雅黑" panose="020B0503020204020204" pitchFamily="34" charset="-122"/>
                          <a:ea typeface="微软雅黑" panose="020B0503020204020204" pitchFamily="34" charset="-122"/>
                        </a:rPr>
                        <a:t>mime:type</a:t>
                      </a:r>
                      <a:r>
                        <a:rPr lang="en-US" sz="1200" kern="0" dirty="0">
                          <a:effectLst/>
                          <a:latin typeface="微软雅黑" panose="020B0503020204020204" pitchFamily="34" charset="-122"/>
                          <a:ea typeface="微软雅黑" panose="020B0503020204020204" pitchFamily="34" charset="-122"/>
                        </a:rPr>
                        <a:t>="text/html"</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2076628"/>
                  </a:ext>
                </a:extLst>
              </a:tr>
            </a:tbl>
          </a:graphicData>
        </a:graphic>
      </p:graphicFrame>
    </p:spTree>
    <p:extLst>
      <p:ext uri="{BB962C8B-B14F-4D97-AF65-F5344CB8AC3E}">
        <p14:creationId xmlns:p14="http://schemas.microsoft.com/office/powerpoint/2010/main" val="3311290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数据坐标</a:t>
            </a:r>
          </a:p>
        </p:txBody>
      </p:sp>
      <p:sp>
        <p:nvSpPr>
          <p:cNvPr id="3" name="内容占位符 2"/>
          <p:cNvSpPr>
            <a:spLocks noGrp="1"/>
          </p:cNvSpPr>
          <p:nvPr>
            <p:ph idx="1"/>
          </p:nvPr>
        </p:nvSpPr>
        <p:spPr/>
        <p:txBody>
          <a:bodyPr/>
          <a:lstStyle/>
          <a:p>
            <a:r>
              <a:rPr lang="zh-CN" altLang="en-US" dirty="0"/>
              <a:t>四维坐标</a:t>
            </a:r>
            <a:endParaRPr lang="en-US" altLang="zh-CN" dirty="0"/>
          </a:p>
          <a:p>
            <a:r>
              <a:rPr lang="en-US" altLang="zh-CN" dirty="0">
                <a:solidFill>
                  <a:srgbClr val="FF0000"/>
                </a:solidFill>
              </a:rPr>
              <a:t>(</a:t>
            </a:r>
            <a:r>
              <a:rPr lang="zh-CN" altLang="en-US" dirty="0">
                <a:solidFill>
                  <a:srgbClr val="FF0000"/>
                </a:solidFill>
              </a:rPr>
              <a:t>行键，列族，列限定符，时间戳）</a:t>
            </a:r>
            <a:endParaRPr lang="en-US" altLang="zh-CN" dirty="0">
              <a:solidFill>
                <a:srgbClr val="FF0000"/>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1999" r="37037"/>
          <a:stretch/>
        </p:blipFill>
        <p:spPr bwMode="auto">
          <a:xfrm>
            <a:off x="1351182" y="2181974"/>
            <a:ext cx="6441635"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标注 5"/>
          <p:cNvSpPr/>
          <p:nvPr/>
        </p:nvSpPr>
        <p:spPr>
          <a:xfrm>
            <a:off x="5508104" y="3939902"/>
            <a:ext cx="1584176" cy="432048"/>
          </a:xfrm>
          <a:prstGeom prst="wedgeRectCallout">
            <a:avLst>
              <a:gd name="adj1" fmla="val 11235"/>
              <a:gd name="adj2" fmla="val -157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sp>
        <p:nvSpPr>
          <p:cNvPr id="8" name="矩形标注 5">
            <a:extLst>
              <a:ext uri="{FF2B5EF4-FFF2-40B4-BE49-F238E27FC236}">
                <a16:creationId xmlns:a16="http://schemas.microsoft.com/office/drawing/2014/main" id="{AF317170-8A23-4E04-BEDF-E09DF03180E1}"/>
              </a:ext>
            </a:extLst>
          </p:cNvPr>
          <p:cNvSpPr/>
          <p:nvPr/>
        </p:nvSpPr>
        <p:spPr>
          <a:xfrm>
            <a:off x="2276289" y="3939902"/>
            <a:ext cx="1584176" cy="432048"/>
          </a:xfrm>
          <a:prstGeom prst="wedgeRectCallout">
            <a:avLst>
              <a:gd name="adj1" fmla="val 11235"/>
              <a:gd name="adj2" fmla="val -157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Key</a:t>
            </a:r>
            <a:endParaRPr lang="zh-CN" altLang="en-US" dirty="0"/>
          </a:p>
        </p:txBody>
      </p:sp>
    </p:spTree>
    <p:extLst>
      <p:ext uri="{BB962C8B-B14F-4D97-AF65-F5344CB8AC3E}">
        <p14:creationId xmlns:p14="http://schemas.microsoft.com/office/powerpoint/2010/main" val="149681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6F142-087C-4F86-8F93-884C5D2DD2F9}"/>
              </a:ext>
            </a:extLst>
          </p:cNvPr>
          <p:cNvSpPr>
            <a:spLocks noGrp="1"/>
          </p:cNvSpPr>
          <p:nvPr>
            <p:ph type="title"/>
          </p:nvPr>
        </p:nvSpPr>
        <p:spPr/>
        <p:txBody>
          <a:bodyPr/>
          <a:lstStyle/>
          <a:p>
            <a:r>
              <a:rPr lang="en-US" altLang="zh-CN" dirty="0"/>
              <a:t>2. </a:t>
            </a:r>
            <a:r>
              <a:rPr lang="zh-CN" altLang="en-US" dirty="0"/>
              <a:t>物理模型</a:t>
            </a:r>
          </a:p>
        </p:txBody>
      </p:sp>
      <p:sp>
        <p:nvSpPr>
          <p:cNvPr id="3" name="内容占位符 2">
            <a:extLst>
              <a:ext uri="{FF2B5EF4-FFF2-40B4-BE49-F238E27FC236}">
                <a16:creationId xmlns:a16="http://schemas.microsoft.com/office/drawing/2014/main" id="{1723CF1E-2B64-4240-A2F4-0EE08E62C91B}"/>
              </a:ext>
            </a:extLst>
          </p:cNvPr>
          <p:cNvSpPr>
            <a:spLocks noGrp="1"/>
          </p:cNvSpPr>
          <p:nvPr>
            <p:ph idx="1"/>
          </p:nvPr>
        </p:nvSpPr>
        <p:spPr/>
        <p:txBody>
          <a:bodyPr/>
          <a:lstStyle/>
          <a:p>
            <a:r>
              <a:rPr lang="en-US" altLang="zh-CN" dirty="0"/>
              <a:t>HBase</a:t>
            </a:r>
            <a:r>
              <a:rPr lang="zh-CN" altLang="zh-CN" dirty="0"/>
              <a:t>是按照列存储的稀疏行</a:t>
            </a:r>
            <a:r>
              <a:rPr lang="en-US" altLang="zh-CN" dirty="0"/>
              <a:t>/</a:t>
            </a:r>
            <a:r>
              <a:rPr lang="zh-CN" altLang="zh-CN" dirty="0"/>
              <a:t>列矩阵，其物理模型实际上就是把逻辑模型中的一个行进行分割，并按照列族存储。</a:t>
            </a:r>
            <a:endParaRPr lang="zh-CN" altLang="en-US" dirty="0"/>
          </a:p>
        </p:txBody>
      </p:sp>
    </p:spTree>
    <p:extLst>
      <p:ext uri="{BB962C8B-B14F-4D97-AF65-F5344CB8AC3E}">
        <p14:creationId xmlns:p14="http://schemas.microsoft.com/office/powerpoint/2010/main" val="189901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50C73-2864-454C-A28D-E499D5ED85B6}"/>
              </a:ext>
            </a:extLst>
          </p:cNvPr>
          <p:cNvSpPr>
            <a:spLocks noGrp="1"/>
          </p:cNvSpPr>
          <p:nvPr>
            <p:ph type="title"/>
          </p:nvPr>
        </p:nvSpPr>
        <p:spPr/>
        <p:txBody>
          <a:bodyPr/>
          <a:lstStyle/>
          <a:p>
            <a:r>
              <a:rPr lang="en-US" altLang="zh-CN" dirty="0"/>
              <a:t>【</a:t>
            </a:r>
            <a:r>
              <a:rPr lang="zh-CN" altLang="en-US" dirty="0"/>
              <a:t>实例：存储网页内容的</a:t>
            </a:r>
            <a:r>
              <a:rPr lang="en-US" altLang="zh-CN" dirty="0"/>
              <a:t>HBase</a:t>
            </a:r>
            <a:r>
              <a:rPr lang="zh-CN" altLang="en-US" dirty="0"/>
              <a:t>物理视图</a:t>
            </a:r>
            <a:r>
              <a:rPr lang="en-US" altLang="zh-CN" dirty="0"/>
              <a:t>】</a:t>
            </a:r>
            <a:endParaRPr lang="zh-CN" altLang="en-US" dirty="0"/>
          </a:p>
        </p:txBody>
      </p:sp>
      <p:graphicFrame>
        <p:nvGraphicFramePr>
          <p:cNvPr id="4" name="内容占位符 3">
            <a:extLst>
              <a:ext uri="{FF2B5EF4-FFF2-40B4-BE49-F238E27FC236}">
                <a16:creationId xmlns:a16="http://schemas.microsoft.com/office/drawing/2014/main" id="{86A492DE-4BAA-4C7D-AF6C-F2717F77067F}"/>
              </a:ext>
            </a:extLst>
          </p:cNvPr>
          <p:cNvGraphicFramePr>
            <a:graphicFrameLocks noGrp="1"/>
          </p:cNvGraphicFramePr>
          <p:nvPr>
            <p:ph idx="1"/>
          </p:nvPr>
        </p:nvGraphicFramePr>
        <p:xfrm>
          <a:off x="628650" y="1268016"/>
          <a:ext cx="7886700" cy="2987040"/>
        </p:xfrm>
        <a:graphic>
          <a:graphicData uri="http://schemas.openxmlformats.org/drawingml/2006/table">
            <a:tbl>
              <a:tblPr firstRow="1" firstCol="1" bandRow="1">
                <a:tableStyleId>{5940675A-B579-460E-94D1-54222C63F5DA}</a:tableStyleId>
              </a:tblPr>
              <a:tblGrid>
                <a:gridCol w="1471964">
                  <a:extLst>
                    <a:ext uri="{9D8B030D-6E8A-4147-A177-3AD203B41FA5}">
                      <a16:colId xmlns:a16="http://schemas.microsoft.com/office/drawing/2014/main" val="2932418391"/>
                    </a:ext>
                  </a:extLst>
                </a:gridCol>
                <a:gridCol w="3207368">
                  <a:extLst>
                    <a:ext uri="{9D8B030D-6E8A-4147-A177-3AD203B41FA5}">
                      <a16:colId xmlns:a16="http://schemas.microsoft.com/office/drawing/2014/main" val="948118555"/>
                    </a:ext>
                  </a:extLst>
                </a:gridCol>
                <a:gridCol w="3207368">
                  <a:extLst>
                    <a:ext uri="{9D8B030D-6E8A-4147-A177-3AD203B41FA5}">
                      <a16:colId xmlns:a16="http://schemas.microsoft.com/office/drawing/2014/main" val="968533869"/>
                    </a:ext>
                  </a:extLst>
                </a:gridCol>
              </a:tblGrid>
              <a:tr h="0">
                <a:tc gridSpan="3">
                  <a:txBody>
                    <a:bodyPr/>
                    <a:lstStyle/>
                    <a:p>
                      <a:pPr algn="ctr">
                        <a:spcAft>
                          <a:spcPts val="0"/>
                        </a:spcAft>
                      </a:pPr>
                      <a:r>
                        <a:rPr lang="zh-CN" altLang="en-US" sz="1400" kern="100" dirty="0">
                          <a:effectLst/>
                          <a:latin typeface="微软雅黑" panose="020B0503020204020204" pitchFamily="34" charset="-122"/>
                          <a:ea typeface="微软雅黑" panose="020B0503020204020204" pitchFamily="34" charset="-122"/>
                        </a:rPr>
                        <a:t>列族</a:t>
                      </a:r>
                      <a:r>
                        <a:rPr lang="en-US" altLang="zh-CN" sz="1400" kern="100" dirty="0">
                          <a:effectLst/>
                          <a:latin typeface="微软雅黑" panose="020B0503020204020204" pitchFamily="34" charset="-122"/>
                          <a:ea typeface="微软雅黑" panose="020B0503020204020204" pitchFamily="34" charset="-122"/>
                        </a:rPr>
                        <a:t>contents</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pPr algn="ctr">
                        <a:spcAft>
                          <a:spcPts val="0"/>
                        </a:spcAft>
                      </a:pP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66368160"/>
                  </a:ext>
                </a:extLst>
              </a:tr>
              <a:tr h="0">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行键</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时间戳</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列族</a:t>
                      </a:r>
                      <a:r>
                        <a:rPr lang="en-US" sz="1400" kern="0" dirty="0">
                          <a:effectLst/>
                          <a:latin typeface="微软雅黑" panose="020B0503020204020204" pitchFamily="34" charset="-122"/>
                          <a:ea typeface="微软雅黑" panose="020B0503020204020204" pitchFamily="34" charset="-122"/>
                        </a:rPr>
                        <a:t>contents</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38658956"/>
                  </a:ext>
                </a:extLst>
              </a:tr>
              <a:tr h="0">
                <a:tc rowSpan="4">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cn.edu.xinjing.www</a:t>
                      </a:r>
                      <a:r>
                        <a:rPr lang="en-US" sz="1400" kern="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t4</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contents:html="&lt;html&gt;c4&lt;/html&gt;"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822131202"/>
                  </a:ext>
                </a:extLst>
              </a:tr>
              <a:tr h="0">
                <a:tc vMerge="1">
                  <a:txBody>
                    <a:bodyPr/>
                    <a:lstStyle/>
                    <a:p>
                      <a:endParaRPr lang="zh-CN" altLang="en-US"/>
                    </a:p>
                  </a:txBody>
                  <a:tcP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t3</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contents:html="&lt;html&gt;c3&lt;/html&gt;"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022238276"/>
                  </a:ext>
                </a:extLst>
              </a:tr>
              <a:tr h="0">
                <a:tc vMerge="1">
                  <a:txBody>
                    <a:bodyPr/>
                    <a:lstStyle/>
                    <a:p>
                      <a:endParaRPr lang="zh-CN" altLang="en-US"/>
                    </a:p>
                  </a:txBody>
                  <a:tcP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t2</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err="1">
                          <a:effectLst/>
                          <a:latin typeface="微软雅黑" panose="020B0503020204020204" pitchFamily="34" charset="-122"/>
                          <a:ea typeface="微软雅黑" panose="020B0503020204020204" pitchFamily="34" charset="-122"/>
                        </a:rPr>
                        <a:t>contents:html</a:t>
                      </a:r>
                      <a:r>
                        <a:rPr lang="en-US" sz="1400" kern="0" dirty="0">
                          <a:effectLst/>
                          <a:latin typeface="微软雅黑" panose="020B0503020204020204" pitchFamily="34" charset="-122"/>
                          <a:ea typeface="微软雅黑" panose="020B0503020204020204" pitchFamily="34" charset="-122"/>
                        </a:rPr>
                        <a:t>="&lt;html&gt;c2&lt;/html&gt;"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13800126"/>
                  </a:ext>
                </a:extLst>
              </a:tr>
              <a:tr h="0">
                <a:tc vMerge="1">
                  <a:txBody>
                    <a:bodyPr/>
                    <a:lstStyle/>
                    <a:p>
                      <a:endParaRPr lang="zh-CN" altLang="en-US"/>
                    </a:p>
                  </a:txBody>
                  <a:tcP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t1</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err="1">
                          <a:effectLst/>
                          <a:latin typeface="微软雅黑" panose="020B0503020204020204" pitchFamily="34" charset="-122"/>
                          <a:ea typeface="微软雅黑" panose="020B0503020204020204" pitchFamily="34" charset="-122"/>
                        </a:rPr>
                        <a:t>contents:html</a:t>
                      </a:r>
                      <a:r>
                        <a:rPr lang="en-US" sz="1400" kern="0" dirty="0">
                          <a:effectLst/>
                          <a:latin typeface="微软雅黑" panose="020B0503020204020204" pitchFamily="34" charset="-122"/>
                          <a:ea typeface="微软雅黑" panose="020B0503020204020204" pitchFamily="34" charset="-122"/>
                        </a:rPr>
                        <a:t>="&lt;html&gt;c1&lt;/html&gt;"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39717523"/>
                  </a:ext>
                </a:extLst>
              </a:tr>
              <a:tr h="0">
                <a:tc grid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zh-CN" sz="1400" kern="0" dirty="0">
                          <a:effectLst/>
                          <a:latin typeface="微软雅黑" panose="020B0503020204020204" pitchFamily="34" charset="-122"/>
                          <a:ea typeface="微软雅黑" panose="020B0503020204020204" pitchFamily="34" charset="-122"/>
                        </a:rPr>
                        <a:t>列族</a:t>
                      </a:r>
                      <a:r>
                        <a:rPr lang="en-US" altLang="zh-CN" sz="1400" kern="0" dirty="0">
                          <a:effectLst/>
                          <a:latin typeface="微软雅黑" panose="020B0503020204020204" pitchFamily="34" charset="-122"/>
                          <a:ea typeface="微软雅黑" panose="020B0503020204020204" pitchFamily="34" charset="-122"/>
                        </a:rPr>
                        <a:t>anchor</a:t>
                      </a:r>
                      <a:endParaRPr lang="zh-CN" altLang="zh-CN" sz="14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pPr algn="ctr">
                        <a:spcAft>
                          <a:spcPts val="0"/>
                        </a:spcAft>
                      </a:pP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06254038"/>
                  </a:ext>
                </a:extLst>
              </a:tr>
              <a:tr h="0">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行键</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时间戳</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列族</a:t>
                      </a:r>
                      <a:r>
                        <a:rPr lang="en-US" sz="1400" kern="0" dirty="0">
                          <a:effectLst/>
                          <a:latin typeface="微软雅黑" panose="020B0503020204020204" pitchFamily="34" charset="-122"/>
                          <a:ea typeface="微软雅黑" panose="020B0503020204020204" pitchFamily="34" charset="-122"/>
                        </a:rPr>
                        <a:t>anchor</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870555186"/>
                  </a:ext>
                </a:extLst>
              </a:tr>
              <a:tr h="0">
                <a:tc rowSpan="2">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cn.edu.xinjing.www</a:t>
                      </a:r>
                      <a:r>
                        <a:rPr lang="en-US" sz="1400" kern="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t4</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err="1">
                          <a:effectLst/>
                          <a:latin typeface="微软雅黑" panose="020B0503020204020204" pitchFamily="34" charset="-122"/>
                          <a:ea typeface="微软雅黑" panose="020B0503020204020204" pitchFamily="34" charset="-122"/>
                        </a:rPr>
                        <a:t>anchor:xijing.edu.cn</a:t>
                      </a:r>
                      <a:r>
                        <a:rPr lang="en-US" sz="1400" kern="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789775700"/>
                  </a:ext>
                </a:extLst>
              </a:tr>
              <a:tr h="0">
                <a:tc vMerge="1">
                  <a:txBody>
                    <a:bodyPr/>
                    <a:lstStyle/>
                    <a:p>
                      <a:endParaRPr lang="zh-CN" altLang="en-US"/>
                    </a:p>
                  </a:txBody>
                  <a:tcP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t3</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err="1">
                          <a:effectLst/>
                          <a:latin typeface="微软雅黑" panose="020B0503020204020204" pitchFamily="34" charset="-122"/>
                          <a:ea typeface="微软雅黑" panose="020B0503020204020204" pitchFamily="34" charset="-122"/>
                        </a:rPr>
                        <a:t>anchor:xijing.cn</a:t>
                      </a:r>
                      <a:r>
                        <a:rPr lang="en-US" sz="1400" kern="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73188750"/>
                  </a:ext>
                </a:extLst>
              </a:tr>
              <a:tr h="0">
                <a:tc grid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zh-CN" sz="1400" kern="0" dirty="0">
                          <a:effectLst/>
                          <a:latin typeface="微软雅黑" panose="020B0503020204020204" pitchFamily="34" charset="-122"/>
                          <a:ea typeface="微软雅黑" panose="020B0503020204020204" pitchFamily="34" charset="-122"/>
                        </a:rPr>
                        <a:t>列族</a:t>
                      </a:r>
                      <a:r>
                        <a:rPr lang="en-US" altLang="zh-CN" sz="1400" kern="0" dirty="0">
                          <a:effectLst/>
                          <a:latin typeface="微软雅黑" panose="020B0503020204020204" pitchFamily="34" charset="-122"/>
                          <a:ea typeface="微软雅黑" panose="020B0503020204020204" pitchFamily="34" charset="-122"/>
                        </a:rPr>
                        <a:t>mime</a:t>
                      </a:r>
                      <a:endParaRPr lang="zh-CN" altLang="zh-CN" sz="14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pPr algn="ctr">
                        <a:spcAft>
                          <a:spcPts val="0"/>
                        </a:spcAft>
                      </a:pPr>
                      <a:endParaRPr lang="zh-CN" sz="12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29851907"/>
                  </a:ext>
                </a:extLst>
              </a:tr>
              <a:tr h="0">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行键</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时间戳</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dirty="0">
                          <a:effectLst/>
                          <a:latin typeface="微软雅黑" panose="020B0503020204020204" pitchFamily="34" charset="-122"/>
                          <a:ea typeface="微软雅黑" panose="020B0503020204020204" pitchFamily="34" charset="-122"/>
                        </a:rPr>
                        <a:t>列族</a:t>
                      </a:r>
                      <a:r>
                        <a:rPr lang="en-US" sz="1400" kern="0" dirty="0">
                          <a:effectLst/>
                          <a:latin typeface="微软雅黑" panose="020B0503020204020204" pitchFamily="34" charset="-122"/>
                          <a:ea typeface="微软雅黑" panose="020B0503020204020204" pitchFamily="34" charset="-122"/>
                        </a:rPr>
                        <a:t>mime</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06461809"/>
                  </a:ext>
                </a:extLst>
              </a:tr>
              <a:tr h="0">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"cn.edu.xinjing.www"</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t1</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err="1">
                          <a:effectLst/>
                          <a:latin typeface="微软雅黑" panose="020B0503020204020204" pitchFamily="34" charset="-122"/>
                          <a:ea typeface="微软雅黑" panose="020B0503020204020204" pitchFamily="34" charset="-122"/>
                        </a:rPr>
                        <a:t>mime:type</a:t>
                      </a:r>
                      <a:r>
                        <a:rPr lang="en-US" sz="1400" kern="0" dirty="0">
                          <a:effectLst/>
                          <a:latin typeface="微软雅黑" panose="020B0503020204020204" pitchFamily="34" charset="-122"/>
                          <a:ea typeface="微软雅黑" panose="020B0503020204020204" pitchFamily="34" charset="-122"/>
                        </a:rPr>
                        <a:t>="text/html"</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5974344"/>
                  </a:ext>
                </a:extLst>
              </a:tr>
            </a:tbl>
          </a:graphicData>
        </a:graphic>
      </p:graphicFrame>
    </p:spTree>
    <p:extLst>
      <p:ext uri="{BB962C8B-B14F-4D97-AF65-F5344CB8AC3E}">
        <p14:creationId xmlns:p14="http://schemas.microsoft.com/office/powerpoint/2010/main" val="2457079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5D768-F5F4-4170-B22D-F11BCA812FB2}"/>
              </a:ext>
            </a:extLst>
          </p:cNvPr>
          <p:cNvSpPr>
            <a:spLocks noGrp="1"/>
          </p:cNvSpPr>
          <p:nvPr>
            <p:ph type="title"/>
          </p:nvPr>
        </p:nvSpPr>
        <p:spPr/>
        <p:txBody>
          <a:bodyPr/>
          <a:lstStyle/>
          <a:p>
            <a:r>
              <a:rPr lang="en-US" altLang="zh-CN" dirty="0"/>
              <a:t>2. </a:t>
            </a:r>
            <a:r>
              <a:rPr lang="zh-CN" altLang="en-US" dirty="0"/>
              <a:t>物理模型</a:t>
            </a:r>
          </a:p>
        </p:txBody>
      </p:sp>
      <p:sp>
        <p:nvSpPr>
          <p:cNvPr id="3" name="内容占位符 2">
            <a:extLst>
              <a:ext uri="{FF2B5EF4-FFF2-40B4-BE49-F238E27FC236}">
                <a16:creationId xmlns:a16="http://schemas.microsoft.com/office/drawing/2014/main" id="{240A2711-937A-464D-814A-767BD3813E92}"/>
              </a:ext>
            </a:extLst>
          </p:cNvPr>
          <p:cNvSpPr>
            <a:spLocks noGrp="1"/>
          </p:cNvSpPr>
          <p:nvPr>
            <p:ph idx="1"/>
          </p:nvPr>
        </p:nvSpPr>
        <p:spPr/>
        <p:txBody>
          <a:bodyPr/>
          <a:lstStyle/>
          <a:p>
            <a:r>
              <a:rPr lang="en-US" altLang="zh-CN" dirty="0"/>
              <a:t>HBase</a:t>
            </a:r>
            <a:r>
              <a:rPr lang="zh-CN" altLang="zh-CN" dirty="0"/>
              <a:t>中的所有数据文件都存储在</a:t>
            </a:r>
            <a:r>
              <a:rPr lang="en-US" altLang="zh-CN" dirty="0"/>
              <a:t>Hadoop HDFS</a:t>
            </a:r>
            <a:r>
              <a:rPr lang="zh-CN" altLang="zh-CN" dirty="0"/>
              <a:t>文件系统上，主要包括两种文件类型：</a:t>
            </a:r>
            <a:r>
              <a:rPr lang="en-US" altLang="zh-CN" dirty="0" err="1"/>
              <a:t>HFile</a:t>
            </a:r>
            <a:r>
              <a:rPr lang="zh-CN" altLang="zh-CN" dirty="0"/>
              <a:t>和</a:t>
            </a:r>
            <a:r>
              <a:rPr lang="en-US" altLang="zh-CN" dirty="0" err="1"/>
              <a:t>HLog</a:t>
            </a:r>
            <a:r>
              <a:rPr lang="zh-CN" altLang="zh-CN" dirty="0"/>
              <a:t>。</a:t>
            </a:r>
          </a:p>
          <a:p>
            <a:pPr lvl="0"/>
            <a:r>
              <a:rPr lang="en-US" altLang="zh-CN" dirty="0"/>
              <a:t>1</a:t>
            </a:r>
            <a:r>
              <a:rPr lang="zh-CN" altLang="en-US" dirty="0"/>
              <a:t>）</a:t>
            </a:r>
            <a:r>
              <a:rPr lang="en-US" altLang="zh-CN" dirty="0" err="1"/>
              <a:t>HFile</a:t>
            </a:r>
            <a:endParaRPr lang="zh-CN" altLang="zh-CN" dirty="0"/>
          </a:p>
          <a:p>
            <a:pPr lvl="1"/>
            <a:r>
              <a:rPr lang="en-US" altLang="zh-CN" dirty="0" err="1"/>
              <a:t>HFile</a:t>
            </a:r>
            <a:r>
              <a:rPr lang="zh-CN" altLang="zh-CN" dirty="0"/>
              <a:t>是</a:t>
            </a:r>
            <a:r>
              <a:rPr lang="en-US" altLang="zh-CN" dirty="0"/>
              <a:t>HBase</a:t>
            </a:r>
            <a:r>
              <a:rPr lang="zh-CN" altLang="zh-CN" dirty="0"/>
              <a:t>中</a:t>
            </a:r>
            <a:r>
              <a:rPr lang="en-US" altLang="zh-CN" dirty="0" err="1"/>
              <a:t>KeyValue</a:t>
            </a:r>
            <a:r>
              <a:rPr lang="zh-CN" altLang="zh-CN" dirty="0"/>
              <a:t>数据的存储格式，是</a:t>
            </a:r>
            <a:r>
              <a:rPr lang="en-US" altLang="zh-CN" dirty="0"/>
              <a:t>Hadoop</a:t>
            </a:r>
            <a:r>
              <a:rPr lang="zh-CN" altLang="zh-CN" dirty="0"/>
              <a:t>的二进制格式文件，它是参考</a:t>
            </a:r>
            <a:r>
              <a:rPr lang="en-US" altLang="zh-CN" dirty="0" err="1"/>
              <a:t>BigTable</a:t>
            </a:r>
            <a:r>
              <a:rPr lang="zh-CN" altLang="zh-CN" dirty="0"/>
              <a:t>的</a:t>
            </a:r>
            <a:r>
              <a:rPr lang="en-US" altLang="zh-CN" dirty="0" err="1"/>
              <a:t>SSTable</a:t>
            </a:r>
            <a:r>
              <a:rPr lang="zh-CN" altLang="zh-CN" dirty="0"/>
              <a:t>和</a:t>
            </a:r>
            <a:r>
              <a:rPr lang="en-US" altLang="zh-CN" dirty="0"/>
              <a:t>Hadoop</a:t>
            </a:r>
            <a:r>
              <a:rPr lang="zh-CN" altLang="zh-CN" dirty="0"/>
              <a:t>的</a:t>
            </a:r>
            <a:r>
              <a:rPr lang="en-US" altLang="zh-CN" dirty="0" err="1"/>
              <a:t>TFile</a:t>
            </a:r>
            <a:r>
              <a:rPr lang="zh-CN" altLang="zh-CN" dirty="0"/>
              <a:t>的实现。从</a:t>
            </a:r>
            <a:r>
              <a:rPr lang="en-US" altLang="zh-CN" dirty="0"/>
              <a:t>HBase</a:t>
            </a:r>
            <a:r>
              <a:rPr lang="zh-CN" altLang="zh-CN" dirty="0"/>
              <a:t>开始到现在，</a:t>
            </a:r>
            <a:r>
              <a:rPr lang="en-US" altLang="zh-CN" dirty="0" err="1"/>
              <a:t>HFile</a:t>
            </a:r>
            <a:r>
              <a:rPr lang="zh-CN" altLang="zh-CN" dirty="0"/>
              <a:t>经历了三个版本，其中</a:t>
            </a:r>
            <a:r>
              <a:rPr lang="en-US" altLang="zh-CN" dirty="0"/>
              <a:t>V2</a:t>
            </a:r>
            <a:r>
              <a:rPr lang="zh-CN" altLang="zh-CN" dirty="0"/>
              <a:t>在</a:t>
            </a:r>
            <a:r>
              <a:rPr lang="en-US" altLang="zh-CN" dirty="0"/>
              <a:t>0.92</a:t>
            </a:r>
            <a:r>
              <a:rPr lang="zh-CN" altLang="zh-CN" dirty="0"/>
              <a:t>引入，</a:t>
            </a:r>
            <a:r>
              <a:rPr lang="en-US" altLang="zh-CN" dirty="0"/>
              <a:t>V3</a:t>
            </a:r>
            <a:r>
              <a:rPr lang="zh-CN" altLang="zh-CN" dirty="0"/>
              <a:t>在</a:t>
            </a:r>
            <a:r>
              <a:rPr lang="en-US" altLang="zh-CN" dirty="0"/>
              <a:t>0.98</a:t>
            </a:r>
            <a:r>
              <a:rPr lang="zh-CN" altLang="zh-CN" dirty="0"/>
              <a:t>引入。</a:t>
            </a:r>
            <a:r>
              <a:rPr lang="en-US" altLang="zh-CN" dirty="0" err="1"/>
              <a:t>HFile</a:t>
            </a:r>
            <a:r>
              <a:rPr lang="en-US" altLang="zh-CN" dirty="0"/>
              <a:t> V1</a:t>
            </a:r>
            <a:r>
              <a:rPr lang="zh-CN" altLang="zh-CN" dirty="0"/>
              <a:t>版本在实际使用过程中发现它占用内存多，</a:t>
            </a:r>
            <a:r>
              <a:rPr lang="en-US" altLang="zh-CN" dirty="0" err="1"/>
              <a:t>HFile</a:t>
            </a:r>
            <a:r>
              <a:rPr lang="en-US" altLang="zh-CN" dirty="0"/>
              <a:t> V2</a:t>
            </a:r>
            <a:r>
              <a:rPr lang="zh-CN" altLang="zh-CN" dirty="0"/>
              <a:t>版本针对此进行了优化，</a:t>
            </a:r>
            <a:r>
              <a:rPr lang="en-US" altLang="zh-CN" dirty="0" err="1"/>
              <a:t>HFile</a:t>
            </a:r>
            <a:r>
              <a:rPr lang="en-US" altLang="zh-CN" dirty="0"/>
              <a:t> V3</a:t>
            </a:r>
            <a:r>
              <a:rPr lang="zh-CN" altLang="zh-CN" dirty="0"/>
              <a:t>版本基本和</a:t>
            </a:r>
            <a:r>
              <a:rPr lang="en-US" altLang="zh-CN" dirty="0"/>
              <a:t>V2</a:t>
            </a:r>
            <a:r>
              <a:rPr lang="zh-CN" altLang="zh-CN" dirty="0"/>
              <a:t>版本相同，只是在</a:t>
            </a:r>
            <a:r>
              <a:rPr lang="en-US" altLang="zh-CN" dirty="0"/>
              <a:t>Cell</a:t>
            </a:r>
            <a:r>
              <a:rPr lang="zh-CN" altLang="zh-CN" dirty="0"/>
              <a:t>层面添加了</a:t>
            </a:r>
            <a:r>
              <a:rPr lang="en-US" altLang="zh-CN" dirty="0"/>
              <a:t>Tag</a:t>
            </a:r>
            <a:r>
              <a:rPr lang="zh-CN" altLang="zh-CN" dirty="0"/>
              <a:t>数组的支持。</a:t>
            </a:r>
            <a:endParaRPr lang="zh-CN" altLang="en-US" dirty="0"/>
          </a:p>
        </p:txBody>
      </p:sp>
    </p:spTree>
    <p:extLst>
      <p:ext uri="{BB962C8B-B14F-4D97-AF65-F5344CB8AC3E}">
        <p14:creationId xmlns:p14="http://schemas.microsoft.com/office/powerpoint/2010/main" val="285251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D2160-B0A1-4F1D-A7C4-817BEC902A44}"/>
              </a:ext>
            </a:extLst>
          </p:cNvPr>
          <p:cNvSpPr>
            <a:spLocks noGrp="1"/>
          </p:cNvSpPr>
          <p:nvPr>
            <p:ph type="title"/>
          </p:nvPr>
        </p:nvSpPr>
        <p:spPr/>
        <p:txBody>
          <a:bodyPr/>
          <a:lstStyle/>
          <a:p>
            <a:r>
              <a:rPr lang="en-US" altLang="zh-CN" dirty="0" err="1"/>
              <a:t>HFile</a:t>
            </a:r>
            <a:r>
              <a:rPr lang="en-US" altLang="zh-CN" dirty="0"/>
              <a:t> V2</a:t>
            </a:r>
            <a:r>
              <a:rPr lang="zh-CN" altLang="en-US" dirty="0"/>
              <a:t>逻辑结构</a:t>
            </a:r>
          </a:p>
        </p:txBody>
      </p:sp>
      <p:pic>
        <p:nvPicPr>
          <p:cNvPr id="7" name="内容占位符 6">
            <a:extLst>
              <a:ext uri="{FF2B5EF4-FFF2-40B4-BE49-F238E27FC236}">
                <a16:creationId xmlns:a16="http://schemas.microsoft.com/office/drawing/2014/main" id="{C6A3FCA7-7AAC-467F-8B38-ECA37ED55647}"/>
              </a:ext>
            </a:extLst>
          </p:cNvPr>
          <p:cNvPicPr>
            <a:picLocks noGrp="1" noChangeAspect="1"/>
          </p:cNvPicPr>
          <p:nvPr>
            <p:ph idx="1"/>
          </p:nvPr>
        </p:nvPicPr>
        <p:blipFill>
          <a:blip r:embed="rId2"/>
          <a:stretch>
            <a:fillRect/>
          </a:stretch>
        </p:blipFill>
        <p:spPr>
          <a:xfrm>
            <a:off x="1670579" y="1132121"/>
            <a:ext cx="5802842" cy="3825554"/>
          </a:xfrm>
          <a:prstGeom prst="rect">
            <a:avLst/>
          </a:prstGeom>
        </p:spPr>
      </p:pic>
    </p:spTree>
    <p:extLst>
      <p:ext uri="{BB962C8B-B14F-4D97-AF65-F5344CB8AC3E}">
        <p14:creationId xmlns:p14="http://schemas.microsoft.com/office/powerpoint/2010/main" val="1755971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6DF95-06AB-4960-B797-3A789A841410}"/>
              </a:ext>
            </a:extLst>
          </p:cNvPr>
          <p:cNvSpPr>
            <a:spLocks noGrp="1"/>
          </p:cNvSpPr>
          <p:nvPr>
            <p:ph type="title"/>
          </p:nvPr>
        </p:nvSpPr>
        <p:spPr/>
        <p:txBody>
          <a:bodyPr/>
          <a:lstStyle/>
          <a:p>
            <a:r>
              <a:rPr lang="en-US" altLang="zh-CN" dirty="0" err="1"/>
              <a:t>HFile</a:t>
            </a:r>
            <a:r>
              <a:rPr lang="en-US" altLang="zh-CN" dirty="0"/>
              <a:t> V2</a:t>
            </a:r>
            <a:r>
              <a:rPr lang="zh-CN" altLang="en-US" dirty="0"/>
              <a:t>物理结构</a:t>
            </a:r>
          </a:p>
        </p:txBody>
      </p:sp>
      <p:pic>
        <p:nvPicPr>
          <p:cNvPr id="36" name="内容占位符 35">
            <a:extLst>
              <a:ext uri="{FF2B5EF4-FFF2-40B4-BE49-F238E27FC236}">
                <a16:creationId xmlns:a16="http://schemas.microsoft.com/office/drawing/2014/main" id="{BB0E4A4B-5433-403C-8E55-22D8ED369900}"/>
              </a:ext>
            </a:extLst>
          </p:cNvPr>
          <p:cNvPicPr>
            <a:picLocks noGrp="1" noChangeAspect="1"/>
          </p:cNvPicPr>
          <p:nvPr>
            <p:ph idx="1"/>
          </p:nvPr>
        </p:nvPicPr>
        <p:blipFill>
          <a:blip r:embed="rId2"/>
          <a:stretch>
            <a:fillRect/>
          </a:stretch>
        </p:blipFill>
        <p:spPr>
          <a:xfrm>
            <a:off x="3401758" y="-44951"/>
            <a:ext cx="4220249" cy="4914607"/>
          </a:xfrm>
          <a:prstGeom prst="rect">
            <a:avLst/>
          </a:prstGeom>
        </p:spPr>
      </p:pic>
    </p:spTree>
    <p:extLst>
      <p:ext uri="{BB962C8B-B14F-4D97-AF65-F5344CB8AC3E}">
        <p14:creationId xmlns:p14="http://schemas.microsoft.com/office/powerpoint/2010/main" val="848794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C2C33-B395-40AC-A769-5EB53459EFBF}"/>
              </a:ext>
            </a:extLst>
          </p:cNvPr>
          <p:cNvSpPr>
            <a:spLocks noGrp="1"/>
          </p:cNvSpPr>
          <p:nvPr>
            <p:ph type="title"/>
          </p:nvPr>
        </p:nvSpPr>
        <p:spPr/>
        <p:txBody>
          <a:bodyPr/>
          <a:lstStyle/>
          <a:p>
            <a:r>
              <a:rPr lang="en-US" altLang="zh-CN" dirty="0"/>
              <a:t>2. </a:t>
            </a:r>
            <a:r>
              <a:rPr lang="zh-CN" altLang="en-US" dirty="0"/>
              <a:t>物理模型</a:t>
            </a:r>
          </a:p>
        </p:txBody>
      </p:sp>
      <p:sp>
        <p:nvSpPr>
          <p:cNvPr id="3" name="内容占位符 2">
            <a:extLst>
              <a:ext uri="{FF2B5EF4-FFF2-40B4-BE49-F238E27FC236}">
                <a16:creationId xmlns:a16="http://schemas.microsoft.com/office/drawing/2014/main" id="{4A343631-302A-4CFC-9007-AAD5BB5D1394}"/>
              </a:ext>
            </a:extLst>
          </p:cNvPr>
          <p:cNvSpPr>
            <a:spLocks noGrp="1"/>
          </p:cNvSpPr>
          <p:nvPr>
            <p:ph idx="1"/>
          </p:nvPr>
        </p:nvSpPr>
        <p:spPr/>
        <p:txBody>
          <a:bodyPr/>
          <a:lstStyle/>
          <a:p>
            <a:r>
              <a:rPr lang="en-US" altLang="zh-CN" dirty="0"/>
              <a:t>2</a:t>
            </a:r>
            <a:r>
              <a:rPr lang="zh-CN" altLang="zh-CN" dirty="0"/>
              <a:t>）</a:t>
            </a:r>
            <a:r>
              <a:rPr lang="en-US" altLang="zh-CN" dirty="0" err="1"/>
              <a:t>HLog</a:t>
            </a:r>
            <a:endParaRPr lang="zh-CN" altLang="zh-CN" dirty="0"/>
          </a:p>
          <a:p>
            <a:pPr lvl="1"/>
            <a:r>
              <a:rPr lang="en-US" altLang="zh-CN" dirty="0" err="1"/>
              <a:t>HLog</a:t>
            </a:r>
            <a:r>
              <a:rPr lang="zh-CN" altLang="zh-CN" dirty="0"/>
              <a:t>是</a:t>
            </a:r>
            <a:r>
              <a:rPr lang="en-US" altLang="zh-CN" dirty="0"/>
              <a:t>HBase</a:t>
            </a:r>
            <a:r>
              <a:rPr lang="zh-CN" altLang="zh-CN" dirty="0"/>
              <a:t>中</a:t>
            </a:r>
            <a:r>
              <a:rPr lang="en-US" altLang="zh-CN" dirty="0"/>
              <a:t>WAL</a:t>
            </a:r>
            <a:r>
              <a:rPr lang="zh-CN" altLang="zh-CN" dirty="0"/>
              <a:t>（</a:t>
            </a:r>
            <a:r>
              <a:rPr lang="en-US" altLang="zh-CN" dirty="0"/>
              <a:t>Write Ahead Log</a:t>
            </a:r>
            <a:r>
              <a:rPr lang="zh-CN" altLang="zh-CN" dirty="0"/>
              <a:t>）的存储格式，物理上是</a:t>
            </a:r>
            <a:r>
              <a:rPr lang="en-US" altLang="zh-CN" dirty="0"/>
              <a:t>Hadoop</a:t>
            </a:r>
            <a:r>
              <a:rPr lang="zh-CN" altLang="zh-CN" dirty="0"/>
              <a:t>的</a:t>
            </a:r>
            <a:r>
              <a:rPr lang="en-US" altLang="zh-CN" dirty="0"/>
              <a:t>Sequence File</a:t>
            </a:r>
            <a:r>
              <a:rPr lang="zh-CN" altLang="zh-CN" dirty="0"/>
              <a:t>。</a:t>
            </a:r>
            <a:r>
              <a:rPr lang="en-US" altLang="zh-CN" dirty="0"/>
              <a:t>Sequence File</a:t>
            </a:r>
            <a:r>
              <a:rPr lang="zh-CN" altLang="zh-CN" dirty="0"/>
              <a:t>的</a:t>
            </a:r>
            <a:r>
              <a:rPr lang="en-US" altLang="zh-CN" dirty="0"/>
              <a:t>Key</a:t>
            </a:r>
            <a:r>
              <a:rPr lang="zh-CN" altLang="zh-CN" dirty="0"/>
              <a:t>是</a:t>
            </a:r>
            <a:r>
              <a:rPr lang="en-US" altLang="zh-CN" dirty="0" err="1"/>
              <a:t>HLogKey</a:t>
            </a:r>
            <a:r>
              <a:rPr lang="zh-CN" altLang="zh-CN" dirty="0"/>
              <a:t>对象，</a:t>
            </a:r>
            <a:r>
              <a:rPr lang="en-US" altLang="zh-CN" dirty="0" err="1"/>
              <a:t>HLogKey</a:t>
            </a:r>
            <a:r>
              <a:rPr lang="zh-CN" altLang="zh-CN" dirty="0"/>
              <a:t>中记录了写入数据的归属信息，除了</a:t>
            </a:r>
            <a:r>
              <a:rPr lang="en-US" altLang="zh-CN" dirty="0"/>
              <a:t>table</a:t>
            </a:r>
            <a:r>
              <a:rPr lang="zh-CN" altLang="zh-CN" dirty="0"/>
              <a:t>和</a:t>
            </a:r>
            <a:r>
              <a:rPr lang="en-US" altLang="zh-CN" dirty="0"/>
              <a:t>region</a:t>
            </a:r>
            <a:r>
              <a:rPr lang="zh-CN" altLang="zh-CN" dirty="0"/>
              <a:t>名字外，同时还包括</a:t>
            </a:r>
            <a:r>
              <a:rPr lang="en-US" altLang="zh-CN" dirty="0" err="1"/>
              <a:t>sequenceid</a:t>
            </a:r>
            <a:r>
              <a:rPr lang="zh-CN" altLang="zh-CN" dirty="0"/>
              <a:t>和</a:t>
            </a:r>
            <a:r>
              <a:rPr lang="en-US" altLang="zh-CN" dirty="0"/>
              <a:t>write time</a:t>
            </a:r>
            <a:r>
              <a:rPr lang="zh-CN" altLang="zh-CN" dirty="0"/>
              <a:t>，</a:t>
            </a:r>
            <a:r>
              <a:rPr lang="en-US" altLang="zh-CN" dirty="0" err="1"/>
              <a:t>sequenceid</a:t>
            </a:r>
            <a:r>
              <a:rPr lang="zh-CN" altLang="zh-CN" dirty="0"/>
              <a:t>的起始值为</a:t>
            </a:r>
            <a:r>
              <a:rPr lang="en-US" altLang="zh-CN" dirty="0"/>
              <a:t>0</a:t>
            </a:r>
            <a:r>
              <a:rPr lang="zh-CN" altLang="zh-CN" dirty="0"/>
              <a:t>，或者是最近一次存入文件系统中的</a:t>
            </a:r>
            <a:r>
              <a:rPr lang="en-US" altLang="zh-CN" dirty="0" err="1"/>
              <a:t>sequenceid</a:t>
            </a:r>
            <a:r>
              <a:rPr lang="zh-CN" altLang="zh-CN" dirty="0"/>
              <a:t>，</a:t>
            </a:r>
            <a:r>
              <a:rPr lang="en-US" altLang="zh-CN" dirty="0"/>
              <a:t>write time</a:t>
            </a:r>
            <a:r>
              <a:rPr lang="zh-CN" altLang="zh-CN" dirty="0"/>
              <a:t>是写入时间。</a:t>
            </a:r>
            <a:r>
              <a:rPr lang="en-US" altLang="zh-CN" dirty="0" err="1"/>
              <a:t>HLog</a:t>
            </a:r>
            <a:r>
              <a:rPr lang="en-US" altLang="zh-CN" dirty="0"/>
              <a:t> </a:t>
            </a:r>
            <a:r>
              <a:rPr lang="en-US" altLang="zh-CN" dirty="0" err="1"/>
              <a:t>Sequece</a:t>
            </a:r>
            <a:r>
              <a:rPr lang="en-US" altLang="zh-CN" dirty="0"/>
              <a:t> File</a:t>
            </a:r>
            <a:r>
              <a:rPr lang="zh-CN" altLang="zh-CN" dirty="0"/>
              <a:t>的</a:t>
            </a:r>
            <a:r>
              <a:rPr lang="en-US" altLang="zh-CN" dirty="0"/>
              <a:t>Value</a:t>
            </a:r>
            <a:r>
              <a:rPr lang="zh-CN" altLang="zh-CN" dirty="0"/>
              <a:t>是</a:t>
            </a:r>
            <a:r>
              <a:rPr lang="en-US" altLang="zh-CN" dirty="0"/>
              <a:t>HBase</a:t>
            </a:r>
            <a:r>
              <a:rPr lang="zh-CN" altLang="zh-CN" dirty="0"/>
              <a:t>的</a:t>
            </a:r>
            <a:r>
              <a:rPr lang="en-US" altLang="zh-CN" dirty="0" err="1"/>
              <a:t>KeyValue</a:t>
            </a:r>
            <a:r>
              <a:rPr lang="zh-CN" altLang="zh-CN" dirty="0"/>
              <a:t>对象，即对应</a:t>
            </a:r>
            <a:r>
              <a:rPr lang="en-US" altLang="zh-CN" dirty="0" err="1"/>
              <a:t>HFile</a:t>
            </a:r>
            <a:r>
              <a:rPr lang="zh-CN" altLang="zh-CN" dirty="0"/>
              <a:t>中的</a:t>
            </a:r>
            <a:r>
              <a:rPr lang="en-US" altLang="zh-CN" dirty="0" err="1"/>
              <a:t>KeyValue</a:t>
            </a:r>
            <a:r>
              <a:rPr lang="zh-CN" altLang="zh-CN" dirty="0"/>
              <a:t>。</a:t>
            </a:r>
            <a:endParaRPr lang="zh-CN" altLang="en-US" dirty="0"/>
          </a:p>
        </p:txBody>
      </p:sp>
    </p:spTree>
    <p:extLst>
      <p:ext uri="{BB962C8B-B14F-4D97-AF65-F5344CB8AC3E}">
        <p14:creationId xmlns:p14="http://schemas.microsoft.com/office/powerpoint/2010/main" val="397644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66B4B-48BD-4D07-A9D8-E2E4F70CA568}"/>
              </a:ext>
            </a:extLst>
          </p:cNvPr>
          <p:cNvSpPr>
            <a:spLocks noGrp="1"/>
          </p:cNvSpPr>
          <p:nvPr>
            <p:ph type="title"/>
          </p:nvPr>
        </p:nvSpPr>
        <p:spPr>
          <a:xfrm>
            <a:off x="457200" y="205978"/>
            <a:ext cx="8229600" cy="857250"/>
          </a:xfrm>
        </p:spPr>
        <p:txBody>
          <a:bodyPr/>
          <a:lstStyle/>
          <a:p>
            <a:r>
              <a:rPr lang="zh-CN" altLang="en-US" dirty="0"/>
              <a:t>实验</a:t>
            </a:r>
            <a:r>
              <a:rPr lang="en-US" altLang="zh-CN" dirty="0"/>
              <a:t>5</a:t>
            </a:r>
            <a:r>
              <a:rPr lang="zh-CN" altLang="en-US" dirty="0"/>
              <a:t>知识地图</a:t>
            </a:r>
          </a:p>
        </p:txBody>
      </p:sp>
      <p:pic>
        <p:nvPicPr>
          <p:cNvPr id="6" name="内容占位符 5">
            <a:extLst>
              <a:ext uri="{FF2B5EF4-FFF2-40B4-BE49-F238E27FC236}">
                <a16:creationId xmlns:a16="http://schemas.microsoft.com/office/drawing/2014/main" id="{167E55F7-2CDA-43AB-BE3F-93651ED1D590}"/>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1270" y="1200150"/>
            <a:ext cx="4821459" cy="3394075"/>
          </a:xfrm>
          <a:prstGeom prst="rect">
            <a:avLst/>
          </a:prstGeom>
        </p:spPr>
      </p:pic>
    </p:spTree>
    <p:extLst>
      <p:ext uri="{BB962C8B-B14F-4D97-AF65-F5344CB8AC3E}">
        <p14:creationId xmlns:p14="http://schemas.microsoft.com/office/powerpoint/2010/main" val="485903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FB12D-7344-4A17-8459-7ACF658F2C2F}"/>
              </a:ext>
            </a:extLst>
          </p:cNvPr>
          <p:cNvSpPr>
            <a:spLocks noGrp="1"/>
          </p:cNvSpPr>
          <p:nvPr>
            <p:ph type="title"/>
          </p:nvPr>
        </p:nvSpPr>
        <p:spPr/>
        <p:txBody>
          <a:bodyPr/>
          <a:lstStyle/>
          <a:p>
            <a:r>
              <a:rPr lang="en-US" altLang="zh-CN" dirty="0" err="1"/>
              <a:t>HLog</a:t>
            </a:r>
            <a:r>
              <a:rPr lang="zh-CN" altLang="en-US" dirty="0"/>
              <a:t>逻辑结构</a:t>
            </a:r>
          </a:p>
        </p:txBody>
      </p:sp>
      <p:pic>
        <p:nvPicPr>
          <p:cNvPr id="5" name="内容占位符 4">
            <a:extLst>
              <a:ext uri="{FF2B5EF4-FFF2-40B4-BE49-F238E27FC236}">
                <a16:creationId xmlns:a16="http://schemas.microsoft.com/office/drawing/2014/main" id="{90E9D6A5-0C11-489F-B1D6-959D992DC65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2094" y="1370013"/>
            <a:ext cx="6119811" cy="3262312"/>
          </a:xfrm>
          <a:prstGeom prst="rect">
            <a:avLst/>
          </a:prstGeom>
          <a:noFill/>
          <a:ln>
            <a:noFill/>
          </a:ln>
        </p:spPr>
      </p:pic>
    </p:spTree>
    <p:extLst>
      <p:ext uri="{BB962C8B-B14F-4D97-AF65-F5344CB8AC3E}">
        <p14:creationId xmlns:p14="http://schemas.microsoft.com/office/powerpoint/2010/main" val="4184746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60DA4-8C46-41FB-9735-D9BC95AB8817}"/>
              </a:ext>
            </a:extLst>
          </p:cNvPr>
          <p:cNvSpPr>
            <a:spLocks noGrp="1"/>
          </p:cNvSpPr>
          <p:nvPr>
            <p:ph type="title"/>
          </p:nvPr>
        </p:nvSpPr>
        <p:spPr/>
        <p:txBody>
          <a:bodyPr/>
          <a:lstStyle/>
          <a:p>
            <a:r>
              <a:rPr lang="en-US" altLang="zh-CN" dirty="0"/>
              <a:t>3. </a:t>
            </a:r>
            <a:r>
              <a:rPr lang="zh-CN" altLang="en-US" dirty="0"/>
              <a:t>元数据表</a:t>
            </a:r>
          </a:p>
        </p:txBody>
      </p:sp>
      <p:sp>
        <p:nvSpPr>
          <p:cNvPr id="3" name="内容占位符 2">
            <a:extLst>
              <a:ext uri="{FF2B5EF4-FFF2-40B4-BE49-F238E27FC236}">
                <a16:creationId xmlns:a16="http://schemas.microsoft.com/office/drawing/2014/main" id="{176F3823-AEB9-47B3-ADD5-95A6A09DAB9D}"/>
              </a:ext>
            </a:extLst>
          </p:cNvPr>
          <p:cNvSpPr>
            <a:spLocks noGrp="1"/>
          </p:cNvSpPr>
          <p:nvPr>
            <p:ph idx="1"/>
          </p:nvPr>
        </p:nvSpPr>
        <p:spPr/>
        <p:txBody>
          <a:bodyPr>
            <a:normAutofit lnSpcReduction="10000"/>
          </a:bodyPr>
          <a:lstStyle/>
          <a:p>
            <a:r>
              <a:rPr lang="en-US" altLang="zh-CN" dirty="0"/>
              <a:t>HBase</a:t>
            </a:r>
            <a:r>
              <a:rPr lang="zh-CN" altLang="zh-CN" dirty="0"/>
              <a:t>的大部分操作都是在</a:t>
            </a:r>
            <a:r>
              <a:rPr lang="en-US" altLang="zh-CN" dirty="0" err="1"/>
              <a:t>HRegionServer</a:t>
            </a:r>
            <a:r>
              <a:rPr lang="zh-CN" altLang="zh-CN" dirty="0"/>
              <a:t>中完成，客户端想要进行插入、删除和查询数据都需要先找到对应的</a:t>
            </a:r>
            <a:r>
              <a:rPr lang="en-US" altLang="zh-CN" dirty="0" err="1"/>
              <a:t>HRegionServer</a:t>
            </a:r>
            <a:r>
              <a:rPr lang="zh-CN" altLang="zh-CN" dirty="0"/>
              <a:t>。客户端需要通过两个元数据表来找到</a:t>
            </a:r>
            <a:r>
              <a:rPr lang="en-US" altLang="zh-CN" dirty="0" err="1"/>
              <a:t>HRegionServer</a:t>
            </a:r>
            <a:r>
              <a:rPr lang="zh-CN" altLang="zh-CN" dirty="0"/>
              <a:t>和</a:t>
            </a:r>
            <a:r>
              <a:rPr lang="en-US" altLang="zh-CN" dirty="0" err="1"/>
              <a:t>HRegion</a:t>
            </a:r>
            <a:r>
              <a:rPr lang="zh-CN" altLang="zh-CN" dirty="0"/>
              <a:t>之间的对应关系：</a:t>
            </a:r>
            <a:r>
              <a:rPr lang="en-US" altLang="zh-CN" dirty="0"/>
              <a:t>-ROOT-</a:t>
            </a:r>
            <a:r>
              <a:rPr lang="zh-CN" altLang="zh-CN" dirty="0"/>
              <a:t>和</a:t>
            </a:r>
            <a:r>
              <a:rPr lang="en-US" altLang="zh-CN" dirty="0"/>
              <a:t>.META.</a:t>
            </a:r>
            <a:r>
              <a:rPr lang="zh-CN" altLang="zh-CN" dirty="0"/>
              <a:t>。它们是</a:t>
            </a:r>
            <a:r>
              <a:rPr lang="en-US" altLang="zh-CN" dirty="0"/>
              <a:t>HBase</a:t>
            </a:r>
            <a:r>
              <a:rPr lang="zh-CN" altLang="zh-CN" dirty="0"/>
              <a:t>的两张系统表，用于管理普通数据，其存储和操作方式和普通表相似，差别在于它们存储的是</a:t>
            </a:r>
            <a:r>
              <a:rPr lang="en-US" altLang="zh-CN" dirty="0"/>
              <a:t>Region</a:t>
            </a:r>
            <a:r>
              <a:rPr lang="zh-CN" altLang="zh-CN" dirty="0"/>
              <a:t>的分布情况和每个</a:t>
            </a:r>
            <a:r>
              <a:rPr lang="en-US" altLang="zh-CN" dirty="0"/>
              <a:t>Region</a:t>
            </a:r>
            <a:r>
              <a:rPr lang="zh-CN" altLang="zh-CN" dirty="0"/>
              <a:t>的详细信息，而不是普通数据。</a:t>
            </a:r>
          </a:p>
          <a:p>
            <a:r>
              <a:rPr lang="en-US" altLang="zh-CN" dirty="0"/>
              <a:t>HBase</a:t>
            </a:r>
            <a:r>
              <a:rPr lang="zh-CN" altLang="zh-CN" dirty="0"/>
              <a:t>使用类似</a:t>
            </a:r>
            <a:r>
              <a:rPr lang="en-US" altLang="zh-CN" dirty="0"/>
              <a:t>B+</a:t>
            </a:r>
            <a:r>
              <a:rPr lang="zh-CN" altLang="zh-CN" dirty="0"/>
              <a:t>树的三层结构来保存</a:t>
            </a:r>
            <a:r>
              <a:rPr lang="en-US" altLang="zh-CN" dirty="0"/>
              <a:t>Region</a:t>
            </a:r>
            <a:r>
              <a:rPr lang="zh-CN" altLang="zh-CN" dirty="0"/>
              <a:t>位置信息</a:t>
            </a:r>
            <a:r>
              <a:rPr lang="zh-CN" altLang="en-US" dirty="0"/>
              <a:t>。</a:t>
            </a:r>
          </a:p>
        </p:txBody>
      </p:sp>
    </p:spTree>
    <p:extLst>
      <p:ext uri="{BB962C8B-B14F-4D97-AF65-F5344CB8AC3E}">
        <p14:creationId xmlns:p14="http://schemas.microsoft.com/office/powerpoint/2010/main" val="95218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2A38E-5F2B-43EC-B7C2-56EBA78BCDB9}"/>
              </a:ext>
            </a:extLst>
          </p:cNvPr>
          <p:cNvSpPr>
            <a:spLocks noGrp="1"/>
          </p:cNvSpPr>
          <p:nvPr>
            <p:ph type="title"/>
          </p:nvPr>
        </p:nvSpPr>
        <p:spPr/>
        <p:txBody>
          <a:bodyPr/>
          <a:lstStyle/>
          <a:p>
            <a:r>
              <a:rPr lang="zh-CN" altLang="zh-CN" dirty="0"/>
              <a:t> </a:t>
            </a:r>
            <a:r>
              <a:rPr lang="en-US" altLang="zh-CN" dirty="0"/>
              <a:t>HBase</a:t>
            </a:r>
            <a:r>
              <a:rPr lang="zh-CN" altLang="zh-CN" dirty="0"/>
              <a:t>三层结构</a:t>
            </a:r>
            <a:endParaRPr lang="zh-CN" altLang="en-US" dirty="0"/>
          </a:p>
        </p:txBody>
      </p:sp>
      <p:graphicFrame>
        <p:nvGraphicFramePr>
          <p:cNvPr id="31" name="内容占位符 30">
            <a:extLst>
              <a:ext uri="{FF2B5EF4-FFF2-40B4-BE49-F238E27FC236}">
                <a16:creationId xmlns:a16="http://schemas.microsoft.com/office/drawing/2014/main" id="{EC7B1E40-ACCC-4167-B5D8-DA6D2A6086AD}"/>
              </a:ext>
            </a:extLst>
          </p:cNvPr>
          <p:cNvGraphicFramePr>
            <a:graphicFrameLocks noGrp="1"/>
          </p:cNvGraphicFramePr>
          <p:nvPr>
            <p:ph idx="1"/>
          </p:nvPr>
        </p:nvGraphicFramePr>
        <p:xfrm>
          <a:off x="615145" y="3258393"/>
          <a:ext cx="7886699" cy="1280160"/>
        </p:xfrm>
        <a:graphic>
          <a:graphicData uri="http://schemas.openxmlformats.org/drawingml/2006/table">
            <a:tbl>
              <a:tblPr firstRow="1" firstCol="1" bandRow="1">
                <a:tableStyleId>{5C22544A-7EE6-4342-B048-85BDC9FD1C3A}</a:tableStyleId>
              </a:tblPr>
              <a:tblGrid>
                <a:gridCol w="1208293">
                  <a:extLst>
                    <a:ext uri="{9D8B030D-6E8A-4147-A177-3AD203B41FA5}">
                      <a16:colId xmlns:a16="http://schemas.microsoft.com/office/drawing/2014/main" val="4150880325"/>
                    </a:ext>
                  </a:extLst>
                </a:gridCol>
                <a:gridCol w="1482083">
                  <a:extLst>
                    <a:ext uri="{9D8B030D-6E8A-4147-A177-3AD203B41FA5}">
                      <a16:colId xmlns:a16="http://schemas.microsoft.com/office/drawing/2014/main" val="1707105616"/>
                    </a:ext>
                  </a:extLst>
                </a:gridCol>
                <a:gridCol w="5196323">
                  <a:extLst>
                    <a:ext uri="{9D8B030D-6E8A-4147-A177-3AD203B41FA5}">
                      <a16:colId xmlns:a16="http://schemas.microsoft.com/office/drawing/2014/main" val="2472223046"/>
                    </a:ext>
                  </a:extLst>
                </a:gridCol>
              </a:tblGrid>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层次</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名称</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作用</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12031489"/>
                  </a:ext>
                </a:extLst>
              </a:tr>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第一层</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dirty="0">
                          <a:effectLst/>
                          <a:latin typeface="微软雅黑" panose="020B0503020204020204" pitchFamily="34" charset="-122"/>
                          <a:ea typeface="微软雅黑" panose="020B0503020204020204" pitchFamily="34" charset="-122"/>
                        </a:rPr>
                        <a:t>ZooKeeper</a:t>
                      </a:r>
                      <a:r>
                        <a:rPr lang="zh-CN" sz="1400" kern="0" dirty="0">
                          <a:effectLst/>
                          <a:latin typeface="微软雅黑" panose="020B0503020204020204" pitchFamily="34" charset="-122"/>
                          <a:ea typeface="微软雅黑" panose="020B0503020204020204" pitchFamily="34" charset="-122"/>
                        </a:rPr>
                        <a:t>文件</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记录了</a:t>
                      </a:r>
                      <a:r>
                        <a:rPr lang="en-US" sz="1400" kern="0">
                          <a:effectLst/>
                          <a:latin typeface="微软雅黑" panose="020B0503020204020204" pitchFamily="34" charset="-122"/>
                          <a:ea typeface="微软雅黑" panose="020B0503020204020204" pitchFamily="34" charset="-122"/>
                        </a:rPr>
                        <a:t>-ROOT-</a:t>
                      </a:r>
                      <a:r>
                        <a:rPr lang="zh-CN" sz="1400" kern="0">
                          <a:effectLst/>
                          <a:latin typeface="微软雅黑" panose="020B0503020204020204" pitchFamily="34" charset="-122"/>
                          <a:ea typeface="微软雅黑" panose="020B0503020204020204" pitchFamily="34" charset="-122"/>
                        </a:rPr>
                        <a:t>表的位置信息</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176597149"/>
                  </a:ext>
                </a:extLst>
              </a:tr>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第二层</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-ROOT-</a:t>
                      </a:r>
                      <a:r>
                        <a:rPr lang="zh-CN" sz="1400" kern="0">
                          <a:effectLst/>
                          <a:latin typeface="微软雅黑" panose="020B0503020204020204" pitchFamily="34" charset="-122"/>
                          <a:ea typeface="微软雅黑" panose="020B0503020204020204" pitchFamily="34" charset="-122"/>
                        </a:rPr>
                        <a:t>表</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记录了</a:t>
                      </a:r>
                      <a:r>
                        <a:rPr lang="en-US" sz="1400" kern="0">
                          <a:effectLst/>
                          <a:latin typeface="微软雅黑" panose="020B0503020204020204" pitchFamily="34" charset="-122"/>
                          <a:ea typeface="微软雅黑" panose="020B0503020204020204" pitchFamily="34" charset="-122"/>
                        </a:rPr>
                        <a:t>.META.</a:t>
                      </a:r>
                      <a:r>
                        <a:rPr lang="zh-CN" sz="1400" kern="0">
                          <a:effectLst/>
                          <a:latin typeface="微软雅黑" panose="020B0503020204020204" pitchFamily="34" charset="-122"/>
                          <a:ea typeface="微软雅黑" panose="020B0503020204020204" pitchFamily="34" charset="-122"/>
                        </a:rPr>
                        <a:t>表的</a:t>
                      </a:r>
                      <a:r>
                        <a:rPr lang="en-US" sz="1400" kern="0">
                          <a:effectLst/>
                          <a:latin typeface="微软雅黑" panose="020B0503020204020204" pitchFamily="34" charset="-122"/>
                          <a:ea typeface="微软雅黑" panose="020B0503020204020204" pitchFamily="34" charset="-122"/>
                        </a:rPr>
                        <a:t>Region</a:t>
                      </a:r>
                      <a:r>
                        <a:rPr lang="zh-CN" sz="1400" kern="0">
                          <a:effectLst/>
                          <a:latin typeface="微软雅黑" panose="020B0503020204020204" pitchFamily="34" charset="-122"/>
                          <a:ea typeface="微软雅黑" panose="020B0503020204020204" pitchFamily="34" charset="-122"/>
                        </a:rPr>
                        <a:t>位置信息，</a:t>
                      </a:r>
                      <a:r>
                        <a:rPr lang="en-US" sz="1400" kern="0">
                          <a:effectLst/>
                          <a:latin typeface="微软雅黑" panose="020B0503020204020204" pitchFamily="34" charset="-122"/>
                          <a:ea typeface="微软雅黑" panose="020B0503020204020204" pitchFamily="34" charset="-122"/>
                        </a:rPr>
                        <a:t>-ROOT-</a:t>
                      </a:r>
                      <a:r>
                        <a:rPr lang="zh-CN" sz="1400" kern="0">
                          <a:effectLst/>
                          <a:latin typeface="微软雅黑" panose="020B0503020204020204" pitchFamily="34" charset="-122"/>
                          <a:ea typeface="微软雅黑" panose="020B0503020204020204" pitchFamily="34" charset="-122"/>
                        </a:rPr>
                        <a:t>只能有一个</a:t>
                      </a:r>
                      <a:r>
                        <a:rPr lang="en-US" sz="1400" kern="0">
                          <a:effectLst/>
                          <a:latin typeface="微软雅黑" panose="020B0503020204020204" pitchFamily="34" charset="-122"/>
                          <a:ea typeface="微软雅黑" panose="020B0503020204020204" pitchFamily="34" charset="-122"/>
                        </a:rPr>
                        <a:t>Region</a:t>
                      </a:r>
                      <a:r>
                        <a:rPr lang="zh-CN" sz="1400" kern="0">
                          <a:effectLst/>
                          <a:latin typeface="微软雅黑" panose="020B0503020204020204" pitchFamily="34" charset="-122"/>
                          <a:ea typeface="微软雅黑" panose="020B0503020204020204" pitchFamily="34" charset="-122"/>
                        </a:rPr>
                        <a:t>，通过</a:t>
                      </a:r>
                      <a:r>
                        <a:rPr lang="en-US" sz="1400" kern="0">
                          <a:effectLst/>
                          <a:latin typeface="微软雅黑" panose="020B0503020204020204" pitchFamily="34" charset="-122"/>
                          <a:ea typeface="微软雅黑" panose="020B0503020204020204" pitchFamily="34" charset="-122"/>
                        </a:rPr>
                        <a:t>-ROOT-</a:t>
                      </a:r>
                      <a:r>
                        <a:rPr lang="zh-CN" sz="1400" kern="0">
                          <a:effectLst/>
                          <a:latin typeface="微软雅黑" panose="020B0503020204020204" pitchFamily="34" charset="-122"/>
                          <a:ea typeface="微软雅黑" panose="020B0503020204020204" pitchFamily="34" charset="-122"/>
                        </a:rPr>
                        <a:t>表就可以访问</a:t>
                      </a:r>
                      <a:r>
                        <a:rPr lang="en-US" sz="1400" kern="0">
                          <a:effectLst/>
                          <a:latin typeface="微软雅黑" panose="020B0503020204020204" pitchFamily="34" charset="-122"/>
                          <a:ea typeface="微软雅黑" panose="020B0503020204020204" pitchFamily="34" charset="-122"/>
                        </a:rPr>
                        <a:t>.META.</a:t>
                      </a:r>
                      <a:r>
                        <a:rPr lang="zh-CN" sz="1400" kern="0">
                          <a:effectLst/>
                          <a:latin typeface="微软雅黑" panose="020B0503020204020204" pitchFamily="34" charset="-122"/>
                          <a:ea typeface="微软雅黑" panose="020B0503020204020204" pitchFamily="34" charset="-122"/>
                        </a:rPr>
                        <a:t>表中的数据</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496952109"/>
                  </a:ext>
                </a:extLst>
              </a:tr>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第三层</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rPr>
                        <a:t>.META.</a:t>
                      </a:r>
                      <a:r>
                        <a:rPr lang="zh-CN" sz="1400" kern="0">
                          <a:effectLst/>
                          <a:latin typeface="微软雅黑" panose="020B0503020204020204" pitchFamily="34" charset="-122"/>
                          <a:ea typeface="微软雅黑" panose="020B0503020204020204" pitchFamily="34" charset="-122"/>
                        </a:rPr>
                        <a:t>表</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dirty="0">
                          <a:effectLst/>
                          <a:latin typeface="微软雅黑" panose="020B0503020204020204" pitchFamily="34" charset="-122"/>
                          <a:ea typeface="微软雅黑" panose="020B0503020204020204" pitchFamily="34" charset="-122"/>
                        </a:rPr>
                        <a:t>记录了用户数据表的</a:t>
                      </a:r>
                      <a:r>
                        <a:rPr lang="en-US" sz="1400" kern="0" dirty="0">
                          <a:effectLst/>
                          <a:latin typeface="微软雅黑" panose="020B0503020204020204" pitchFamily="34" charset="-122"/>
                          <a:ea typeface="微软雅黑" panose="020B0503020204020204" pitchFamily="34" charset="-122"/>
                        </a:rPr>
                        <a:t>Region</a:t>
                      </a:r>
                      <a:r>
                        <a:rPr lang="zh-CN" sz="1400" kern="0" dirty="0">
                          <a:effectLst/>
                          <a:latin typeface="微软雅黑" panose="020B0503020204020204" pitchFamily="34" charset="-122"/>
                          <a:ea typeface="微软雅黑" panose="020B0503020204020204" pitchFamily="34" charset="-122"/>
                        </a:rPr>
                        <a:t>位置信息，</a:t>
                      </a:r>
                      <a:r>
                        <a:rPr lang="en-US" sz="1400" kern="0" dirty="0">
                          <a:effectLst/>
                          <a:latin typeface="微软雅黑" panose="020B0503020204020204" pitchFamily="34" charset="-122"/>
                          <a:ea typeface="微软雅黑" panose="020B0503020204020204" pitchFamily="34" charset="-122"/>
                        </a:rPr>
                        <a:t>.META.</a:t>
                      </a:r>
                      <a:r>
                        <a:rPr lang="zh-CN" sz="1400" kern="0" dirty="0">
                          <a:effectLst/>
                          <a:latin typeface="微软雅黑" panose="020B0503020204020204" pitchFamily="34" charset="-122"/>
                          <a:ea typeface="微软雅黑" panose="020B0503020204020204" pitchFamily="34" charset="-122"/>
                        </a:rPr>
                        <a:t>表可以有多个</a:t>
                      </a:r>
                      <a:r>
                        <a:rPr lang="en-US" sz="1400" kern="0" dirty="0">
                          <a:effectLst/>
                          <a:latin typeface="微软雅黑" panose="020B0503020204020204" pitchFamily="34" charset="-122"/>
                          <a:ea typeface="微软雅黑" panose="020B0503020204020204" pitchFamily="34" charset="-122"/>
                        </a:rPr>
                        <a:t>Region</a:t>
                      </a:r>
                      <a:r>
                        <a:rPr lang="zh-CN" sz="1400" kern="0" dirty="0">
                          <a:effectLst/>
                          <a:latin typeface="微软雅黑" panose="020B0503020204020204" pitchFamily="34" charset="-122"/>
                          <a:ea typeface="微软雅黑" panose="020B0503020204020204" pitchFamily="34" charset="-122"/>
                        </a:rPr>
                        <a:t>，保存了</a:t>
                      </a:r>
                      <a:r>
                        <a:rPr lang="en-US" sz="1400" kern="0" dirty="0">
                          <a:effectLst/>
                          <a:latin typeface="微软雅黑" panose="020B0503020204020204" pitchFamily="34" charset="-122"/>
                          <a:ea typeface="微软雅黑" panose="020B0503020204020204" pitchFamily="34" charset="-122"/>
                        </a:rPr>
                        <a:t>HBase</a:t>
                      </a:r>
                      <a:r>
                        <a:rPr lang="zh-CN" sz="1400" kern="0" dirty="0">
                          <a:effectLst/>
                          <a:latin typeface="微软雅黑" panose="020B0503020204020204" pitchFamily="34" charset="-122"/>
                          <a:ea typeface="微软雅黑" panose="020B0503020204020204" pitchFamily="34" charset="-122"/>
                        </a:rPr>
                        <a:t>中所有用户数据表的</a:t>
                      </a:r>
                      <a:r>
                        <a:rPr lang="en-US" sz="1400" kern="0" dirty="0">
                          <a:effectLst/>
                          <a:latin typeface="微软雅黑" panose="020B0503020204020204" pitchFamily="34" charset="-122"/>
                          <a:ea typeface="微软雅黑" panose="020B0503020204020204" pitchFamily="34" charset="-122"/>
                        </a:rPr>
                        <a:t>Region</a:t>
                      </a:r>
                      <a:r>
                        <a:rPr lang="zh-CN" sz="1400" kern="0" dirty="0">
                          <a:effectLst/>
                          <a:latin typeface="微软雅黑" panose="020B0503020204020204" pitchFamily="34" charset="-122"/>
                          <a:ea typeface="微软雅黑" panose="020B0503020204020204" pitchFamily="34" charset="-122"/>
                        </a:rPr>
                        <a:t>位置信息</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373061774"/>
                  </a:ext>
                </a:extLst>
              </a:tr>
            </a:tbl>
          </a:graphicData>
        </a:graphic>
      </p:graphicFrame>
      <p:grpSp>
        <p:nvGrpSpPr>
          <p:cNvPr id="4" name="画布 639">
            <a:extLst>
              <a:ext uri="{FF2B5EF4-FFF2-40B4-BE49-F238E27FC236}">
                <a16:creationId xmlns:a16="http://schemas.microsoft.com/office/drawing/2014/main" id="{1DFA0587-E513-4D15-BD0C-51841D4C89CD}"/>
              </a:ext>
            </a:extLst>
          </p:cNvPr>
          <p:cNvGrpSpPr/>
          <p:nvPr/>
        </p:nvGrpSpPr>
        <p:grpSpPr>
          <a:xfrm>
            <a:off x="1921339" y="1030229"/>
            <a:ext cx="5274310" cy="2189480"/>
            <a:chOff x="0" y="0"/>
            <a:chExt cx="5274310" cy="2189480"/>
          </a:xfrm>
        </p:grpSpPr>
        <p:sp>
          <p:nvSpPr>
            <p:cNvPr id="5" name="矩形 4">
              <a:extLst>
                <a:ext uri="{FF2B5EF4-FFF2-40B4-BE49-F238E27FC236}">
                  <a16:creationId xmlns:a16="http://schemas.microsoft.com/office/drawing/2014/main" id="{95877887-6424-4E32-9EDA-E399DA6A5A27}"/>
                </a:ext>
              </a:extLst>
            </p:cNvPr>
            <p:cNvSpPr/>
            <p:nvPr/>
          </p:nvSpPr>
          <p:spPr>
            <a:xfrm>
              <a:off x="0" y="0"/>
              <a:ext cx="5274310" cy="2189480"/>
            </a:xfrm>
            <a:prstGeom prst="rect">
              <a:avLst/>
            </a:prstGeom>
          </p:spPr>
        </p:sp>
        <p:sp>
          <p:nvSpPr>
            <p:cNvPr id="6" name="文本框 19">
              <a:extLst>
                <a:ext uri="{FF2B5EF4-FFF2-40B4-BE49-F238E27FC236}">
                  <a16:creationId xmlns:a16="http://schemas.microsoft.com/office/drawing/2014/main" id="{72290831-BE5A-49E2-8F44-3E4D2C0D58F9}"/>
                </a:ext>
              </a:extLst>
            </p:cNvPr>
            <p:cNvSpPr txBox="1"/>
            <p:nvPr/>
          </p:nvSpPr>
          <p:spPr>
            <a:xfrm>
              <a:off x="0" y="1068168"/>
              <a:ext cx="963000" cy="44577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ZooKeeper</a:t>
              </a: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文件</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19">
              <a:extLst>
                <a:ext uri="{FF2B5EF4-FFF2-40B4-BE49-F238E27FC236}">
                  <a16:creationId xmlns:a16="http://schemas.microsoft.com/office/drawing/2014/main" id="{1D773B05-A35E-4315-8CD4-C2E482145A1C}"/>
                </a:ext>
              </a:extLst>
            </p:cNvPr>
            <p:cNvSpPr txBox="1"/>
            <p:nvPr/>
          </p:nvSpPr>
          <p:spPr>
            <a:xfrm>
              <a:off x="1411900" y="1068168"/>
              <a:ext cx="963000" cy="44577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dirty="0">
                  <a:effectLst/>
                  <a:latin typeface="Times New Roman" panose="02020603050405020304" pitchFamily="18" charset="0"/>
                  <a:ea typeface="宋体" panose="02010600030101010101" pitchFamily="2" charset="-122"/>
                  <a:cs typeface="Times New Roman" panose="02020603050405020304" pitchFamily="18" charset="0"/>
                </a:rPr>
                <a:t>-ROOT-</a:t>
              </a:r>
              <a:r>
                <a:rPr lang="zh-CN" sz="900" kern="100" dirty="0">
                  <a:effectLst/>
                  <a:latin typeface="Times New Roman" panose="02020603050405020304" pitchFamily="18" charset="0"/>
                  <a:ea typeface="宋体" panose="02010600030101010101" pitchFamily="2" charset="-122"/>
                  <a:cs typeface="Times New Roman" panose="02020603050405020304" pitchFamily="18" charset="0"/>
                </a:rPr>
                <a:t>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19">
              <a:extLst>
                <a:ext uri="{FF2B5EF4-FFF2-40B4-BE49-F238E27FC236}">
                  <a16:creationId xmlns:a16="http://schemas.microsoft.com/office/drawing/2014/main" id="{0865F818-E459-458B-BA4D-B7315C40C3AC}"/>
                </a:ext>
              </a:extLst>
            </p:cNvPr>
            <p:cNvSpPr txBox="1"/>
            <p:nvPr/>
          </p:nvSpPr>
          <p:spPr>
            <a:xfrm>
              <a:off x="2872400" y="687168"/>
              <a:ext cx="962660" cy="216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19">
              <a:extLst>
                <a:ext uri="{FF2B5EF4-FFF2-40B4-BE49-F238E27FC236}">
                  <a16:creationId xmlns:a16="http://schemas.microsoft.com/office/drawing/2014/main" id="{2EA0AE2C-10F1-4DEF-A52B-83CBB1ACB8F5}"/>
                </a:ext>
              </a:extLst>
            </p:cNvPr>
            <p:cNvSpPr txBox="1"/>
            <p:nvPr/>
          </p:nvSpPr>
          <p:spPr>
            <a:xfrm>
              <a:off x="2872400" y="90306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19">
              <a:extLst>
                <a:ext uri="{FF2B5EF4-FFF2-40B4-BE49-F238E27FC236}">
                  <a16:creationId xmlns:a16="http://schemas.microsoft.com/office/drawing/2014/main" id="{5A8CECAB-5360-4DCD-8C4D-B33768B0CFBE}"/>
                </a:ext>
              </a:extLst>
            </p:cNvPr>
            <p:cNvSpPr txBox="1"/>
            <p:nvPr/>
          </p:nvSpPr>
          <p:spPr>
            <a:xfrm>
              <a:off x="2872400" y="111261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9">
              <a:extLst>
                <a:ext uri="{FF2B5EF4-FFF2-40B4-BE49-F238E27FC236}">
                  <a16:creationId xmlns:a16="http://schemas.microsoft.com/office/drawing/2014/main" id="{0CB50484-A2C7-40C7-AB5F-016916F87E4B}"/>
                </a:ext>
              </a:extLst>
            </p:cNvPr>
            <p:cNvSpPr txBox="1"/>
            <p:nvPr/>
          </p:nvSpPr>
          <p:spPr>
            <a:xfrm>
              <a:off x="2872400" y="132851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9">
              <a:extLst>
                <a:ext uri="{FF2B5EF4-FFF2-40B4-BE49-F238E27FC236}">
                  <a16:creationId xmlns:a16="http://schemas.microsoft.com/office/drawing/2014/main" id="{3D2FA852-CE93-4CC5-9DA5-78EE8A379378}"/>
                </a:ext>
              </a:extLst>
            </p:cNvPr>
            <p:cNvSpPr txBox="1"/>
            <p:nvPr/>
          </p:nvSpPr>
          <p:spPr>
            <a:xfrm>
              <a:off x="2872400" y="154441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19">
              <a:extLst>
                <a:ext uri="{FF2B5EF4-FFF2-40B4-BE49-F238E27FC236}">
                  <a16:creationId xmlns:a16="http://schemas.microsoft.com/office/drawing/2014/main" id="{F18E4C6C-4718-4246-8557-5BF2520098A6}"/>
                </a:ext>
              </a:extLst>
            </p:cNvPr>
            <p:cNvSpPr txBox="1"/>
            <p:nvPr/>
          </p:nvSpPr>
          <p:spPr>
            <a:xfrm>
              <a:off x="2872400" y="176031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19">
              <a:extLst>
                <a:ext uri="{FF2B5EF4-FFF2-40B4-BE49-F238E27FC236}">
                  <a16:creationId xmlns:a16="http://schemas.microsoft.com/office/drawing/2014/main" id="{011F8346-65F4-4E41-B89C-AF0AEBFF5612}"/>
                </a:ext>
              </a:extLst>
            </p:cNvPr>
            <p:cNvSpPr txBox="1"/>
            <p:nvPr/>
          </p:nvSpPr>
          <p:spPr>
            <a:xfrm>
              <a:off x="4311650" y="29346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19">
              <a:extLst>
                <a:ext uri="{FF2B5EF4-FFF2-40B4-BE49-F238E27FC236}">
                  <a16:creationId xmlns:a16="http://schemas.microsoft.com/office/drawing/2014/main" id="{FE8DCBAD-A21B-48FF-8074-EBDFE563BACD}"/>
                </a:ext>
              </a:extLst>
            </p:cNvPr>
            <p:cNvSpPr txBox="1"/>
            <p:nvPr/>
          </p:nvSpPr>
          <p:spPr>
            <a:xfrm>
              <a:off x="4311650" y="50936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19">
              <a:extLst>
                <a:ext uri="{FF2B5EF4-FFF2-40B4-BE49-F238E27FC236}">
                  <a16:creationId xmlns:a16="http://schemas.microsoft.com/office/drawing/2014/main" id="{C3E381C9-169F-406E-ACE4-A5524E91E373}"/>
                </a:ext>
              </a:extLst>
            </p:cNvPr>
            <p:cNvSpPr txBox="1"/>
            <p:nvPr/>
          </p:nvSpPr>
          <p:spPr>
            <a:xfrm>
              <a:off x="4311650" y="71891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7" name="文本框 19">
              <a:extLst>
                <a:ext uri="{FF2B5EF4-FFF2-40B4-BE49-F238E27FC236}">
                  <a16:creationId xmlns:a16="http://schemas.microsoft.com/office/drawing/2014/main" id="{D2D34CBA-396D-4069-B805-3AF7FC026FEB}"/>
                </a:ext>
              </a:extLst>
            </p:cNvPr>
            <p:cNvSpPr txBox="1"/>
            <p:nvPr/>
          </p:nvSpPr>
          <p:spPr>
            <a:xfrm>
              <a:off x="4311650" y="151393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文本框 19">
              <a:extLst>
                <a:ext uri="{FF2B5EF4-FFF2-40B4-BE49-F238E27FC236}">
                  <a16:creationId xmlns:a16="http://schemas.microsoft.com/office/drawing/2014/main" id="{6CCF14B6-EDFC-446D-B275-97F3D79521CA}"/>
                </a:ext>
              </a:extLst>
            </p:cNvPr>
            <p:cNvSpPr txBox="1"/>
            <p:nvPr/>
          </p:nvSpPr>
          <p:spPr>
            <a:xfrm>
              <a:off x="4311650" y="172983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19">
              <a:extLst>
                <a:ext uri="{FF2B5EF4-FFF2-40B4-BE49-F238E27FC236}">
                  <a16:creationId xmlns:a16="http://schemas.microsoft.com/office/drawing/2014/main" id="{EB3219C5-9783-428A-B720-5447ACB0F703}"/>
                </a:ext>
              </a:extLst>
            </p:cNvPr>
            <p:cNvSpPr txBox="1"/>
            <p:nvPr/>
          </p:nvSpPr>
          <p:spPr>
            <a:xfrm>
              <a:off x="4311650" y="1939388"/>
              <a:ext cx="962660" cy="2159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0" name="文本框 623">
              <a:extLst>
                <a:ext uri="{FF2B5EF4-FFF2-40B4-BE49-F238E27FC236}">
                  <a16:creationId xmlns:a16="http://schemas.microsoft.com/office/drawing/2014/main" id="{E7E977DB-2F9F-4B0D-AFDA-FC258A7C89ED}"/>
                </a:ext>
              </a:extLst>
            </p:cNvPr>
            <p:cNvSpPr txBox="1"/>
            <p:nvPr/>
          </p:nvSpPr>
          <p:spPr>
            <a:xfrm>
              <a:off x="3012100" y="395068"/>
              <a:ext cx="675640" cy="2921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.META.</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文本框 3170">
              <a:extLst>
                <a:ext uri="{FF2B5EF4-FFF2-40B4-BE49-F238E27FC236}">
                  <a16:creationId xmlns:a16="http://schemas.microsoft.com/office/drawing/2014/main" id="{4F1F5415-CDF0-489D-B45A-C70EF6DE92F3}"/>
                </a:ext>
              </a:extLst>
            </p:cNvPr>
            <p:cNvSpPr txBox="1"/>
            <p:nvPr/>
          </p:nvSpPr>
          <p:spPr>
            <a:xfrm>
              <a:off x="4421800" y="1368"/>
              <a:ext cx="761365" cy="2921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用户数据表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2" name="文本框 3170">
              <a:extLst>
                <a:ext uri="{FF2B5EF4-FFF2-40B4-BE49-F238E27FC236}">
                  <a16:creationId xmlns:a16="http://schemas.microsoft.com/office/drawing/2014/main" id="{4800FE4A-D230-4796-9B0B-726906171472}"/>
                </a:ext>
              </a:extLst>
            </p:cNvPr>
            <p:cNvSpPr txBox="1"/>
            <p:nvPr/>
          </p:nvSpPr>
          <p:spPr>
            <a:xfrm>
              <a:off x="4402750" y="1221838"/>
              <a:ext cx="761365" cy="29210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用户数据表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F3102955-D698-4C67-9EE5-030D1B8D5902}"/>
                </a:ext>
              </a:extLst>
            </p:cNvPr>
            <p:cNvCxnSpPr/>
            <p:nvPr/>
          </p:nvCxnSpPr>
          <p:spPr>
            <a:xfrm>
              <a:off x="963000" y="1291053"/>
              <a:ext cx="448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71757CB0-7CC2-4767-9C9F-E10C400C2F7B}"/>
                </a:ext>
              </a:extLst>
            </p:cNvPr>
            <p:cNvCxnSpPr/>
            <p:nvPr/>
          </p:nvCxnSpPr>
          <p:spPr>
            <a:xfrm flipV="1">
              <a:off x="2374900" y="795168"/>
              <a:ext cx="497500" cy="495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F2E8EED0-890B-4B88-9304-6944860678F4}"/>
                </a:ext>
              </a:extLst>
            </p:cNvPr>
            <p:cNvCxnSpPr/>
            <p:nvPr/>
          </p:nvCxnSpPr>
          <p:spPr>
            <a:xfrm flipV="1">
              <a:off x="2374900" y="1220568"/>
              <a:ext cx="497500" cy="70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1AEDB878-B931-46BD-B626-177954134EEE}"/>
                </a:ext>
              </a:extLst>
            </p:cNvPr>
            <p:cNvCxnSpPr/>
            <p:nvPr/>
          </p:nvCxnSpPr>
          <p:spPr>
            <a:xfrm>
              <a:off x="2374900" y="1291053"/>
              <a:ext cx="497500" cy="577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24103114-B13C-4272-BA60-C47C83BE51BF}"/>
                </a:ext>
              </a:extLst>
            </p:cNvPr>
            <p:cNvCxnSpPr/>
            <p:nvPr/>
          </p:nvCxnSpPr>
          <p:spPr>
            <a:xfrm flipV="1">
              <a:off x="3835060" y="401418"/>
              <a:ext cx="476590" cy="393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79A67F67-8B06-4DDB-9DFF-E7B1C0CCE813}"/>
                </a:ext>
              </a:extLst>
            </p:cNvPr>
            <p:cNvCxnSpPr/>
            <p:nvPr/>
          </p:nvCxnSpPr>
          <p:spPr>
            <a:xfrm flipV="1">
              <a:off x="3835060" y="617318"/>
              <a:ext cx="476590" cy="177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D3196647-8E4F-47EB-9172-9F3A6513EC58}"/>
                </a:ext>
              </a:extLst>
            </p:cNvPr>
            <p:cNvCxnSpPr/>
            <p:nvPr/>
          </p:nvCxnSpPr>
          <p:spPr>
            <a:xfrm>
              <a:off x="3848100" y="1446968"/>
              <a:ext cx="463550" cy="174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E192094F-223A-44D9-AE11-B25294E6ACA7}"/>
                </a:ext>
              </a:extLst>
            </p:cNvPr>
            <p:cNvCxnSpPr/>
            <p:nvPr/>
          </p:nvCxnSpPr>
          <p:spPr>
            <a:xfrm>
              <a:off x="3835060" y="1652368"/>
              <a:ext cx="476590" cy="394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0047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88C0E-F4BD-45AF-9C45-54B42289BD57}"/>
              </a:ext>
            </a:extLst>
          </p:cNvPr>
          <p:cNvSpPr>
            <a:spLocks noGrp="1"/>
          </p:cNvSpPr>
          <p:nvPr>
            <p:ph type="title"/>
          </p:nvPr>
        </p:nvSpPr>
        <p:spPr/>
        <p:txBody>
          <a:bodyPr/>
          <a:lstStyle/>
          <a:p>
            <a:r>
              <a:rPr lang="en-US" altLang="zh-CN" dirty="0"/>
              <a:t>HBase</a:t>
            </a:r>
            <a:r>
              <a:rPr lang="zh-CN" altLang="zh-CN" dirty="0"/>
              <a:t>三层结构</a:t>
            </a:r>
            <a:endParaRPr lang="zh-CN" altLang="en-US" dirty="0"/>
          </a:p>
        </p:txBody>
      </p:sp>
      <p:sp>
        <p:nvSpPr>
          <p:cNvPr id="3" name="内容占位符 2">
            <a:extLst>
              <a:ext uri="{FF2B5EF4-FFF2-40B4-BE49-F238E27FC236}">
                <a16:creationId xmlns:a16="http://schemas.microsoft.com/office/drawing/2014/main" id="{59B98A93-60B5-42B0-897E-25255F7FF6A8}"/>
              </a:ext>
            </a:extLst>
          </p:cNvPr>
          <p:cNvSpPr>
            <a:spLocks noGrp="1"/>
          </p:cNvSpPr>
          <p:nvPr>
            <p:ph idx="1"/>
          </p:nvPr>
        </p:nvSpPr>
        <p:spPr/>
        <p:txBody>
          <a:bodyPr/>
          <a:lstStyle/>
          <a:p>
            <a:r>
              <a:rPr lang="zh-CN" altLang="zh-CN" dirty="0"/>
              <a:t>客户端访问用户数据之前，需要首先访问</a:t>
            </a:r>
            <a:r>
              <a:rPr lang="en-US" altLang="zh-CN" dirty="0" err="1"/>
              <a:t>ZooKeeperr</a:t>
            </a:r>
            <a:r>
              <a:rPr lang="zh-CN" altLang="zh-CN" dirty="0"/>
              <a:t>获得</a:t>
            </a:r>
            <a:r>
              <a:rPr lang="en-US" altLang="zh-CN" dirty="0"/>
              <a:t>-ROOT-</a:t>
            </a:r>
            <a:r>
              <a:rPr lang="zh-CN" altLang="zh-CN" dirty="0"/>
              <a:t>表的位置然后访问</a:t>
            </a:r>
            <a:r>
              <a:rPr lang="en-US" altLang="zh-CN" dirty="0"/>
              <a:t>-ROOT-</a:t>
            </a:r>
            <a:r>
              <a:rPr lang="zh-CN" altLang="zh-CN" dirty="0"/>
              <a:t>表，获得</a:t>
            </a:r>
            <a:r>
              <a:rPr lang="en-US" altLang="zh-CN" dirty="0"/>
              <a:t>.META.</a:t>
            </a:r>
            <a:r>
              <a:rPr lang="zh-CN" altLang="zh-CN" dirty="0"/>
              <a:t>表的信息，接着访问</a:t>
            </a:r>
            <a:r>
              <a:rPr lang="en-US" altLang="zh-CN" dirty="0"/>
              <a:t>.META.</a:t>
            </a:r>
            <a:r>
              <a:rPr lang="zh-CN" altLang="zh-CN" dirty="0"/>
              <a:t>表，找到所需的</a:t>
            </a:r>
            <a:r>
              <a:rPr lang="en-US" altLang="zh-CN" dirty="0"/>
              <a:t>Region</a:t>
            </a:r>
            <a:r>
              <a:rPr lang="zh-CN" altLang="zh-CN" dirty="0"/>
              <a:t>具体位于哪个</a:t>
            </a:r>
            <a:r>
              <a:rPr lang="en-US" altLang="zh-CN" dirty="0"/>
              <a:t>Region</a:t>
            </a:r>
            <a:r>
              <a:rPr lang="zh-CN" altLang="zh-CN" dirty="0"/>
              <a:t>服务器，最后才会到该</a:t>
            </a:r>
            <a:r>
              <a:rPr lang="en-US" altLang="zh-CN" dirty="0"/>
              <a:t>Region</a:t>
            </a:r>
            <a:r>
              <a:rPr lang="zh-CN" altLang="zh-CN" dirty="0"/>
              <a:t>服务器上读取数据。该过程需要多次网络操作，为了加快寻址过程，一般客户端会将查询过的位置信息缓存起来，缓存不会主动失效，因此如果客户端上的缓存全部失效，则需要进行</a:t>
            </a:r>
            <a:r>
              <a:rPr lang="en-US" altLang="zh-CN" dirty="0"/>
              <a:t>6</a:t>
            </a:r>
            <a:r>
              <a:rPr lang="zh-CN" altLang="zh-CN" dirty="0"/>
              <a:t>次网络来回，才能定位到正确的</a:t>
            </a:r>
            <a:r>
              <a:rPr lang="en-US" altLang="zh-CN" dirty="0"/>
              <a:t>Region</a:t>
            </a:r>
            <a:r>
              <a:rPr lang="zh-CN" altLang="zh-CN" dirty="0"/>
              <a:t>，其中三次用来发现缓存失效，另外三次用来获取位置信息。</a:t>
            </a:r>
          </a:p>
        </p:txBody>
      </p:sp>
    </p:spTree>
    <p:extLst>
      <p:ext uri="{BB962C8B-B14F-4D97-AF65-F5344CB8AC3E}">
        <p14:creationId xmlns:p14="http://schemas.microsoft.com/office/powerpoint/2010/main" val="2706322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E4C04-BCF2-4B53-90D0-538A823E753D}"/>
              </a:ext>
            </a:extLst>
          </p:cNvPr>
          <p:cNvSpPr>
            <a:spLocks noGrp="1"/>
          </p:cNvSpPr>
          <p:nvPr>
            <p:ph type="title"/>
          </p:nvPr>
        </p:nvSpPr>
        <p:spPr/>
        <p:txBody>
          <a:bodyPr/>
          <a:lstStyle/>
          <a:p>
            <a:r>
              <a:rPr lang="en-US" altLang="zh-CN" dirty="0"/>
              <a:t>5.3 HBase</a:t>
            </a:r>
            <a:r>
              <a:rPr lang="zh-CN" altLang="en-US" dirty="0"/>
              <a:t>体系架构</a:t>
            </a:r>
          </a:p>
        </p:txBody>
      </p:sp>
      <p:sp>
        <p:nvSpPr>
          <p:cNvPr id="3" name="内容占位符 2">
            <a:extLst>
              <a:ext uri="{FF2B5EF4-FFF2-40B4-BE49-F238E27FC236}">
                <a16:creationId xmlns:a16="http://schemas.microsoft.com/office/drawing/2014/main" id="{D94875C6-2F64-49AD-B6D2-04A047B4B89A}"/>
              </a:ext>
            </a:extLst>
          </p:cNvPr>
          <p:cNvSpPr>
            <a:spLocks noGrp="1"/>
          </p:cNvSpPr>
          <p:nvPr>
            <p:ph idx="1"/>
          </p:nvPr>
        </p:nvSpPr>
        <p:spPr/>
        <p:txBody>
          <a:bodyPr/>
          <a:lstStyle/>
          <a:p>
            <a:r>
              <a:rPr lang="en-US" altLang="zh-CN" dirty="0"/>
              <a:t>HBase</a:t>
            </a:r>
            <a:r>
              <a:rPr lang="zh-CN" altLang="zh-CN" dirty="0"/>
              <a:t>采用</a:t>
            </a:r>
            <a:r>
              <a:rPr lang="en-US" altLang="zh-CN" dirty="0"/>
              <a:t>Master/Slave</a:t>
            </a:r>
            <a:r>
              <a:rPr lang="zh-CN" altLang="zh-CN" dirty="0"/>
              <a:t>架构，</a:t>
            </a:r>
            <a:r>
              <a:rPr lang="en-US" altLang="zh-CN" dirty="0"/>
              <a:t>HBase</a:t>
            </a:r>
            <a:r>
              <a:rPr lang="zh-CN" altLang="zh-CN" dirty="0"/>
              <a:t>集群成员包括</a:t>
            </a:r>
            <a:r>
              <a:rPr lang="en-US" altLang="zh-CN" dirty="0"/>
              <a:t>Client</a:t>
            </a:r>
            <a:r>
              <a:rPr lang="zh-CN" altLang="zh-CN" dirty="0"/>
              <a:t>、</a:t>
            </a:r>
            <a:r>
              <a:rPr lang="en-US" altLang="zh-CN" dirty="0"/>
              <a:t>ZooKeeper</a:t>
            </a:r>
            <a:r>
              <a:rPr lang="zh-CN" altLang="zh-CN" dirty="0"/>
              <a:t>集群、</a:t>
            </a:r>
            <a:r>
              <a:rPr lang="en-US" altLang="zh-CN" dirty="0" err="1"/>
              <a:t>HMaster</a:t>
            </a:r>
            <a:r>
              <a:rPr lang="zh-CN" altLang="zh-CN" dirty="0"/>
              <a:t>节点、</a:t>
            </a:r>
            <a:r>
              <a:rPr lang="en-US" altLang="zh-CN" dirty="0" err="1"/>
              <a:t>HRegionServer</a:t>
            </a:r>
            <a:r>
              <a:rPr lang="zh-CN" altLang="zh-CN" dirty="0"/>
              <a:t>节点，在底层</a:t>
            </a:r>
            <a:r>
              <a:rPr lang="en-US" altLang="zh-CN" dirty="0"/>
              <a:t>HBase</a:t>
            </a:r>
            <a:r>
              <a:rPr lang="zh-CN" altLang="zh-CN" dirty="0"/>
              <a:t>将数据存储于</a:t>
            </a:r>
            <a:r>
              <a:rPr lang="en-US" altLang="zh-CN" dirty="0"/>
              <a:t>HDFS</a:t>
            </a:r>
            <a:r>
              <a:rPr lang="zh-CN" altLang="zh-CN" dirty="0"/>
              <a:t>中。</a:t>
            </a:r>
            <a:endParaRPr lang="zh-CN" altLang="en-US" dirty="0"/>
          </a:p>
        </p:txBody>
      </p:sp>
    </p:spTree>
    <p:extLst>
      <p:ext uri="{BB962C8B-B14F-4D97-AF65-F5344CB8AC3E}">
        <p14:creationId xmlns:p14="http://schemas.microsoft.com/office/powerpoint/2010/main" val="322861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2383A669-F876-4EB7-A362-15E047FB94B9}"/>
              </a:ext>
            </a:extLst>
          </p:cNvPr>
          <p:cNvPicPr>
            <a:picLocks noGrp="1" noChangeAspect="1"/>
          </p:cNvPicPr>
          <p:nvPr>
            <p:ph idx="1"/>
          </p:nvPr>
        </p:nvPicPr>
        <p:blipFill>
          <a:blip r:embed="rId2"/>
          <a:stretch>
            <a:fillRect/>
          </a:stretch>
        </p:blipFill>
        <p:spPr>
          <a:xfrm>
            <a:off x="615990" y="209984"/>
            <a:ext cx="7912020" cy="4314513"/>
          </a:xfrm>
          <a:prstGeom prst="rect">
            <a:avLst/>
          </a:prstGeom>
        </p:spPr>
      </p:pic>
    </p:spTree>
    <p:extLst>
      <p:ext uri="{BB962C8B-B14F-4D97-AF65-F5344CB8AC3E}">
        <p14:creationId xmlns:p14="http://schemas.microsoft.com/office/powerpoint/2010/main" val="3409402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E4C04-BCF2-4B53-90D0-538A823E753D}"/>
              </a:ext>
            </a:extLst>
          </p:cNvPr>
          <p:cNvSpPr>
            <a:spLocks noGrp="1"/>
          </p:cNvSpPr>
          <p:nvPr>
            <p:ph type="title"/>
          </p:nvPr>
        </p:nvSpPr>
        <p:spPr/>
        <p:txBody>
          <a:bodyPr/>
          <a:lstStyle/>
          <a:p>
            <a:r>
              <a:rPr lang="en-US" altLang="zh-CN" dirty="0"/>
              <a:t>5.3 HBase</a:t>
            </a:r>
            <a:r>
              <a:rPr lang="zh-CN" altLang="en-US" dirty="0"/>
              <a:t>体系架构</a:t>
            </a:r>
          </a:p>
        </p:txBody>
      </p:sp>
      <p:sp>
        <p:nvSpPr>
          <p:cNvPr id="3" name="内容占位符 2">
            <a:extLst>
              <a:ext uri="{FF2B5EF4-FFF2-40B4-BE49-F238E27FC236}">
                <a16:creationId xmlns:a16="http://schemas.microsoft.com/office/drawing/2014/main" id="{D94875C6-2F64-49AD-B6D2-04A047B4B89A}"/>
              </a:ext>
            </a:extLst>
          </p:cNvPr>
          <p:cNvSpPr>
            <a:spLocks noGrp="1"/>
          </p:cNvSpPr>
          <p:nvPr>
            <p:ph idx="1"/>
          </p:nvPr>
        </p:nvSpPr>
        <p:spPr/>
        <p:txBody>
          <a:bodyPr>
            <a:normAutofit fontScale="85000" lnSpcReduction="10000"/>
          </a:bodyPr>
          <a:lstStyle/>
          <a:p>
            <a:r>
              <a:rPr lang="en-US" altLang="zh-CN" dirty="0"/>
              <a:t>1. Client</a:t>
            </a:r>
            <a:endParaRPr lang="zh-CN" altLang="zh-CN" dirty="0"/>
          </a:p>
          <a:p>
            <a:pPr lvl="1"/>
            <a:r>
              <a:rPr lang="en-US" altLang="zh-CN" dirty="0"/>
              <a:t>HBase Client</a:t>
            </a:r>
            <a:r>
              <a:rPr lang="zh-CN" altLang="zh-CN" dirty="0"/>
              <a:t>使用</a:t>
            </a:r>
            <a:r>
              <a:rPr lang="en-US" altLang="zh-CN" dirty="0"/>
              <a:t>HBase</a:t>
            </a:r>
            <a:r>
              <a:rPr lang="zh-CN" altLang="zh-CN" dirty="0"/>
              <a:t>的</a:t>
            </a:r>
            <a:r>
              <a:rPr lang="en-US" altLang="zh-CN" dirty="0"/>
              <a:t>RPC</a:t>
            </a:r>
            <a:r>
              <a:rPr lang="zh-CN" altLang="zh-CN" dirty="0"/>
              <a:t>机制与</a:t>
            </a:r>
            <a:r>
              <a:rPr lang="en-US" altLang="zh-CN" dirty="0" err="1"/>
              <a:t>HMaster</a:t>
            </a:r>
            <a:r>
              <a:rPr lang="zh-CN" altLang="zh-CN" dirty="0"/>
              <a:t>和</a:t>
            </a:r>
            <a:r>
              <a:rPr lang="en-US" altLang="zh-CN" dirty="0" err="1"/>
              <a:t>HRegionServer</a:t>
            </a:r>
            <a:r>
              <a:rPr lang="zh-CN" altLang="zh-CN" dirty="0"/>
              <a:t>进行通信，对于管理类操作，</a:t>
            </a:r>
            <a:r>
              <a:rPr lang="en-US" altLang="zh-CN" dirty="0"/>
              <a:t>Client</a:t>
            </a:r>
            <a:r>
              <a:rPr lang="zh-CN" altLang="zh-CN" dirty="0"/>
              <a:t>与</a:t>
            </a:r>
            <a:r>
              <a:rPr lang="en-US" altLang="zh-CN" dirty="0" err="1"/>
              <a:t>HMaster</a:t>
            </a:r>
            <a:r>
              <a:rPr lang="zh-CN" altLang="zh-CN" dirty="0"/>
              <a:t>进行</a:t>
            </a:r>
            <a:r>
              <a:rPr lang="en-US" altLang="zh-CN" dirty="0"/>
              <a:t>RPC</a:t>
            </a:r>
            <a:r>
              <a:rPr lang="zh-CN" altLang="zh-CN" dirty="0"/>
              <a:t>；对于数据读写类操作，</a:t>
            </a:r>
            <a:r>
              <a:rPr lang="en-US" altLang="zh-CN" dirty="0"/>
              <a:t>Client</a:t>
            </a:r>
            <a:r>
              <a:rPr lang="zh-CN" altLang="zh-CN" dirty="0"/>
              <a:t>与</a:t>
            </a:r>
            <a:r>
              <a:rPr lang="en-US" altLang="zh-CN" dirty="0" err="1"/>
              <a:t>HRegionServer</a:t>
            </a:r>
            <a:r>
              <a:rPr lang="zh-CN" altLang="zh-CN" dirty="0"/>
              <a:t>进行</a:t>
            </a:r>
            <a:r>
              <a:rPr lang="en-US" altLang="zh-CN" dirty="0"/>
              <a:t>RPC</a:t>
            </a:r>
            <a:r>
              <a:rPr lang="zh-CN" altLang="zh-CN" dirty="0"/>
              <a:t>。客户端包含访问</a:t>
            </a:r>
            <a:r>
              <a:rPr lang="en-US" altLang="zh-CN" dirty="0"/>
              <a:t>HBase</a:t>
            </a:r>
            <a:r>
              <a:rPr lang="zh-CN" altLang="zh-CN" dirty="0"/>
              <a:t>的接口，通常维护一些缓存来加快</a:t>
            </a:r>
            <a:r>
              <a:rPr lang="en-US" altLang="zh-CN" dirty="0"/>
              <a:t>HBase</a:t>
            </a:r>
            <a:r>
              <a:rPr lang="zh-CN" altLang="zh-CN" dirty="0"/>
              <a:t>数据的访问速度，例如缓存各个</a:t>
            </a:r>
            <a:r>
              <a:rPr lang="en-US" altLang="zh-CN" dirty="0"/>
              <a:t>Region</a:t>
            </a:r>
            <a:r>
              <a:rPr lang="zh-CN" altLang="zh-CN" dirty="0"/>
              <a:t>的位置信息。</a:t>
            </a:r>
          </a:p>
          <a:p>
            <a:r>
              <a:rPr lang="en-US" altLang="zh-CN" dirty="0"/>
              <a:t>2. ZooKeeper</a:t>
            </a:r>
            <a:endParaRPr lang="zh-CN" altLang="zh-CN" dirty="0"/>
          </a:p>
          <a:p>
            <a:pPr lvl="1"/>
            <a:r>
              <a:rPr lang="en-US" altLang="zh-CN" dirty="0"/>
              <a:t>Zookeeper</a:t>
            </a:r>
            <a:r>
              <a:rPr lang="zh-CN" altLang="zh-CN" dirty="0"/>
              <a:t>作为管理者，保证任何时候，集群中只有一个</a:t>
            </a:r>
            <a:r>
              <a:rPr lang="en-US" altLang="zh-CN" dirty="0"/>
              <a:t>Master</a:t>
            </a:r>
            <a:r>
              <a:rPr lang="zh-CN" altLang="zh-CN" dirty="0"/>
              <a:t>，对于</a:t>
            </a:r>
            <a:r>
              <a:rPr lang="en-US" altLang="zh-CN" dirty="0"/>
              <a:t>HBase</a:t>
            </a:r>
            <a:r>
              <a:rPr lang="zh-CN" altLang="zh-CN" dirty="0"/>
              <a:t>，</a:t>
            </a:r>
            <a:r>
              <a:rPr lang="en-US" altLang="zh-CN" dirty="0"/>
              <a:t>ZooKeeper</a:t>
            </a:r>
            <a:r>
              <a:rPr lang="zh-CN" altLang="zh-CN" dirty="0"/>
              <a:t>提供以下基本功能。</a:t>
            </a:r>
          </a:p>
          <a:p>
            <a:pPr lvl="2"/>
            <a:r>
              <a:rPr lang="zh-CN" altLang="zh-CN" dirty="0"/>
              <a:t>存储</a:t>
            </a:r>
            <a:r>
              <a:rPr lang="en-US" altLang="zh-CN" dirty="0"/>
              <a:t>-ROOT-</a:t>
            </a:r>
            <a:r>
              <a:rPr lang="zh-CN" altLang="zh-CN" dirty="0"/>
              <a:t>表的地址、</a:t>
            </a:r>
            <a:r>
              <a:rPr lang="en-US" altLang="zh-CN" dirty="0" err="1"/>
              <a:t>HMaster</a:t>
            </a:r>
            <a:r>
              <a:rPr lang="zh-CN" altLang="zh-CN" dirty="0"/>
              <a:t>的地址、</a:t>
            </a:r>
            <a:r>
              <a:rPr lang="en-US" altLang="zh-CN" dirty="0" err="1"/>
              <a:t>HRegionServer</a:t>
            </a:r>
            <a:r>
              <a:rPr lang="zh-CN" altLang="zh-CN" dirty="0"/>
              <a:t>的地址。</a:t>
            </a:r>
          </a:p>
          <a:p>
            <a:pPr lvl="2"/>
            <a:r>
              <a:rPr lang="zh-CN" altLang="zh-CN" dirty="0"/>
              <a:t>通过</a:t>
            </a:r>
            <a:r>
              <a:rPr lang="en-US" altLang="zh-CN" dirty="0"/>
              <a:t>ZooKeeper</a:t>
            </a:r>
            <a:r>
              <a:rPr lang="zh-CN" altLang="zh-CN" dirty="0"/>
              <a:t>，</a:t>
            </a:r>
            <a:r>
              <a:rPr lang="en-US" altLang="zh-CN" dirty="0" err="1"/>
              <a:t>HMaster</a:t>
            </a:r>
            <a:r>
              <a:rPr lang="zh-CN" altLang="zh-CN" dirty="0"/>
              <a:t>可以随时感知到各个</a:t>
            </a:r>
            <a:r>
              <a:rPr lang="en-US" altLang="zh-CN" dirty="0" err="1"/>
              <a:t>HRegionServer</a:t>
            </a:r>
            <a:r>
              <a:rPr lang="zh-CN" altLang="zh-CN" dirty="0"/>
              <a:t>的健康状态。</a:t>
            </a:r>
          </a:p>
          <a:p>
            <a:pPr lvl="2"/>
            <a:r>
              <a:rPr lang="en-US" altLang="zh-CN" dirty="0"/>
              <a:t>ZooKeeper</a:t>
            </a:r>
            <a:r>
              <a:rPr lang="zh-CN" altLang="zh-CN" dirty="0"/>
              <a:t>避免</a:t>
            </a:r>
            <a:r>
              <a:rPr lang="en-US" altLang="zh-CN" dirty="0" err="1"/>
              <a:t>HMaster</a:t>
            </a:r>
            <a:r>
              <a:rPr lang="zh-CN" altLang="zh-CN" dirty="0"/>
              <a:t>单点故障问题，</a:t>
            </a:r>
            <a:r>
              <a:rPr lang="en-US" altLang="zh-CN" dirty="0"/>
              <a:t>HBase</a:t>
            </a:r>
            <a:r>
              <a:rPr lang="zh-CN" altLang="zh-CN" dirty="0"/>
              <a:t>中可以启动多个</a:t>
            </a:r>
            <a:r>
              <a:rPr lang="en-US" altLang="zh-CN" dirty="0" err="1"/>
              <a:t>HMaster</a:t>
            </a:r>
            <a:r>
              <a:rPr lang="zh-CN" altLang="zh-CN" dirty="0"/>
              <a:t>，通过</a:t>
            </a:r>
            <a:r>
              <a:rPr lang="en-US" altLang="zh-CN" dirty="0"/>
              <a:t>ZooKeeper</a:t>
            </a:r>
            <a:r>
              <a:rPr lang="zh-CN" altLang="zh-CN" dirty="0"/>
              <a:t>的选举机制确保只有一个为当前</a:t>
            </a:r>
            <a:r>
              <a:rPr lang="en-US" altLang="zh-CN" dirty="0"/>
              <a:t>HBase</a:t>
            </a:r>
            <a:r>
              <a:rPr lang="zh-CN" altLang="zh-CN" dirty="0"/>
              <a:t>集群的</a:t>
            </a:r>
            <a:r>
              <a:rPr lang="en-US" altLang="zh-CN" dirty="0"/>
              <a:t>master</a:t>
            </a:r>
            <a:r>
              <a:rPr lang="zh-CN" altLang="zh-CN" dirty="0"/>
              <a:t>。</a:t>
            </a:r>
          </a:p>
        </p:txBody>
      </p:sp>
    </p:spTree>
    <p:extLst>
      <p:ext uri="{BB962C8B-B14F-4D97-AF65-F5344CB8AC3E}">
        <p14:creationId xmlns:p14="http://schemas.microsoft.com/office/powerpoint/2010/main" val="3650019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F6CBE-0FD4-4DCD-8252-559D3D782F90}"/>
              </a:ext>
            </a:extLst>
          </p:cNvPr>
          <p:cNvSpPr>
            <a:spLocks noGrp="1"/>
          </p:cNvSpPr>
          <p:nvPr>
            <p:ph type="title"/>
          </p:nvPr>
        </p:nvSpPr>
        <p:spPr/>
        <p:txBody>
          <a:bodyPr/>
          <a:lstStyle/>
          <a:p>
            <a:r>
              <a:rPr lang="en-US" altLang="zh-CN" dirty="0"/>
              <a:t>ZooKeeper</a:t>
            </a:r>
            <a:r>
              <a:rPr lang="zh-CN" altLang="en-US" dirty="0"/>
              <a:t>提供功能</a:t>
            </a:r>
          </a:p>
        </p:txBody>
      </p:sp>
      <p:pic>
        <p:nvPicPr>
          <p:cNvPr id="4" name="Picture 2">
            <a:extLst>
              <a:ext uri="{FF2B5EF4-FFF2-40B4-BE49-F238E27FC236}">
                <a16:creationId xmlns:a16="http://schemas.microsoft.com/office/drawing/2014/main" id="{01B631C1-9CAD-405D-98D7-92B38F823D2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4421"/>
          <a:stretch/>
        </p:blipFill>
        <p:spPr bwMode="auto">
          <a:xfrm>
            <a:off x="1223962" y="1553649"/>
            <a:ext cx="6696075" cy="2895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3306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7BBED-C477-449C-8B4C-3E9B17211B7D}"/>
              </a:ext>
            </a:extLst>
          </p:cNvPr>
          <p:cNvSpPr>
            <a:spLocks noGrp="1"/>
          </p:cNvSpPr>
          <p:nvPr>
            <p:ph type="title"/>
          </p:nvPr>
        </p:nvSpPr>
        <p:spPr/>
        <p:txBody>
          <a:bodyPr/>
          <a:lstStyle/>
          <a:p>
            <a:r>
              <a:rPr lang="en-US" altLang="zh-CN" dirty="0"/>
              <a:t>5.3 HBase</a:t>
            </a:r>
            <a:r>
              <a:rPr lang="zh-CN" altLang="en-US" dirty="0"/>
              <a:t>体系架构</a:t>
            </a:r>
          </a:p>
        </p:txBody>
      </p:sp>
      <p:sp>
        <p:nvSpPr>
          <p:cNvPr id="3" name="内容占位符 2">
            <a:extLst>
              <a:ext uri="{FF2B5EF4-FFF2-40B4-BE49-F238E27FC236}">
                <a16:creationId xmlns:a16="http://schemas.microsoft.com/office/drawing/2014/main" id="{735E26E2-E52E-4072-AAE9-9D147E1FB02A}"/>
              </a:ext>
            </a:extLst>
          </p:cNvPr>
          <p:cNvSpPr>
            <a:spLocks noGrp="1"/>
          </p:cNvSpPr>
          <p:nvPr>
            <p:ph idx="1"/>
          </p:nvPr>
        </p:nvSpPr>
        <p:spPr/>
        <p:txBody>
          <a:bodyPr>
            <a:normAutofit fontScale="92500" lnSpcReduction="10000"/>
          </a:bodyPr>
          <a:lstStyle/>
          <a:p>
            <a:r>
              <a:rPr lang="en-US" altLang="zh-CN" dirty="0"/>
              <a:t>3. </a:t>
            </a:r>
            <a:r>
              <a:rPr lang="en-US" altLang="zh-CN" dirty="0" err="1"/>
              <a:t>HMaster</a:t>
            </a:r>
            <a:endParaRPr lang="zh-CN" altLang="zh-CN" dirty="0"/>
          </a:p>
          <a:p>
            <a:pPr lvl="1"/>
            <a:r>
              <a:rPr lang="en-US" altLang="zh-CN" dirty="0" err="1"/>
              <a:t>HMaster</a:t>
            </a:r>
            <a:r>
              <a:rPr lang="zh-CN" altLang="zh-CN" dirty="0"/>
              <a:t>是</a:t>
            </a:r>
            <a:r>
              <a:rPr lang="en-US" altLang="zh-CN" dirty="0"/>
              <a:t>HBase</a:t>
            </a:r>
            <a:r>
              <a:rPr lang="zh-CN" altLang="zh-CN" dirty="0"/>
              <a:t>的主服务程序，</a:t>
            </a:r>
            <a:r>
              <a:rPr lang="en-US" altLang="zh-CN" dirty="0"/>
              <a:t>HBase</a:t>
            </a:r>
            <a:r>
              <a:rPr lang="zh-CN" altLang="zh-CN" dirty="0"/>
              <a:t>中可以启动多个</a:t>
            </a:r>
            <a:r>
              <a:rPr lang="en-US" altLang="zh-CN" dirty="0" err="1"/>
              <a:t>HMaster</a:t>
            </a:r>
            <a:r>
              <a:rPr lang="zh-CN" altLang="zh-CN" dirty="0"/>
              <a:t>，通过</a:t>
            </a:r>
            <a:r>
              <a:rPr lang="en-US" altLang="zh-CN" dirty="0"/>
              <a:t>Zookeeper</a:t>
            </a:r>
            <a:r>
              <a:rPr lang="zh-CN" altLang="zh-CN" dirty="0"/>
              <a:t>选举机制保证每个时刻只有</a:t>
            </a:r>
            <a:r>
              <a:rPr lang="en-US" altLang="zh-CN" dirty="0"/>
              <a:t>1</a:t>
            </a:r>
            <a:r>
              <a:rPr lang="zh-CN" altLang="zh-CN" dirty="0"/>
              <a:t>个</a:t>
            </a:r>
            <a:r>
              <a:rPr lang="en-US" altLang="zh-CN" dirty="0" err="1"/>
              <a:t>HMaster</a:t>
            </a:r>
            <a:r>
              <a:rPr lang="zh-CN" altLang="zh-CN" dirty="0"/>
              <a:t>运行。</a:t>
            </a:r>
            <a:r>
              <a:rPr lang="en-US" altLang="zh-CN" dirty="0" err="1"/>
              <a:t>HMaster</a:t>
            </a:r>
            <a:r>
              <a:rPr lang="zh-CN" altLang="zh-CN" dirty="0"/>
              <a:t>主要完成以下任务。</a:t>
            </a:r>
          </a:p>
          <a:p>
            <a:pPr lvl="2"/>
            <a:r>
              <a:rPr lang="zh-CN" altLang="zh-CN" dirty="0"/>
              <a:t>管理</a:t>
            </a:r>
            <a:r>
              <a:rPr lang="en-US" altLang="zh-CN" dirty="0" err="1"/>
              <a:t>HRegionServer</a:t>
            </a:r>
            <a:r>
              <a:rPr lang="zh-CN" altLang="zh-CN" dirty="0"/>
              <a:t>，实现其负载均衡。</a:t>
            </a:r>
          </a:p>
          <a:p>
            <a:pPr lvl="2"/>
            <a:r>
              <a:rPr lang="zh-CN" altLang="zh-CN" dirty="0"/>
              <a:t>管理和分配</a:t>
            </a:r>
            <a:r>
              <a:rPr lang="en-US" altLang="zh-CN" dirty="0" err="1"/>
              <a:t>HRegion</a:t>
            </a:r>
            <a:r>
              <a:rPr lang="zh-CN" altLang="zh-CN" dirty="0"/>
              <a:t>，比如在</a:t>
            </a:r>
            <a:r>
              <a:rPr lang="en-US" altLang="zh-CN" dirty="0" err="1"/>
              <a:t>HRegion</a:t>
            </a:r>
            <a:r>
              <a:rPr lang="en-US" altLang="zh-CN" dirty="0"/>
              <a:t> split</a:t>
            </a:r>
            <a:r>
              <a:rPr lang="zh-CN" altLang="zh-CN" dirty="0"/>
              <a:t>时分配新的</a:t>
            </a:r>
            <a:r>
              <a:rPr lang="en-US" altLang="zh-CN" dirty="0" err="1"/>
              <a:t>HRegion</a:t>
            </a:r>
            <a:r>
              <a:rPr lang="zh-CN" altLang="zh-CN" dirty="0"/>
              <a:t>；在</a:t>
            </a:r>
            <a:r>
              <a:rPr lang="en-US" altLang="zh-CN" dirty="0" err="1"/>
              <a:t>HRegionServer</a:t>
            </a:r>
            <a:r>
              <a:rPr lang="zh-CN" altLang="zh-CN" dirty="0"/>
              <a:t>退出时迁移其内的</a:t>
            </a:r>
            <a:r>
              <a:rPr lang="en-US" altLang="zh-CN" dirty="0" err="1"/>
              <a:t>HRegion</a:t>
            </a:r>
            <a:r>
              <a:rPr lang="zh-CN" altLang="zh-CN" dirty="0"/>
              <a:t>到其他</a:t>
            </a:r>
            <a:r>
              <a:rPr lang="en-US" altLang="zh-CN" dirty="0" err="1"/>
              <a:t>HRegionServer</a:t>
            </a:r>
            <a:r>
              <a:rPr lang="zh-CN" altLang="zh-CN" dirty="0"/>
              <a:t>上。</a:t>
            </a:r>
          </a:p>
          <a:p>
            <a:pPr lvl="2"/>
            <a:r>
              <a:rPr lang="zh-CN" altLang="zh-CN" dirty="0"/>
              <a:t>实现</a:t>
            </a:r>
            <a:r>
              <a:rPr lang="en-US" altLang="zh-CN" dirty="0"/>
              <a:t>DDL</a:t>
            </a:r>
            <a:r>
              <a:rPr lang="zh-CN" altLang="zh-CN" dirty="0"/>
              <a:t>操作（</a:t>
            </a:r>
            <a:r>
              <a:rPr lang="en-US" altLang="zh-CN" dirty="0"/>
              <a:t>Data Definition Language</a:t>
            </a:r>
            <a:r>
              <a:rPr lang="zh-CN" altLang="zh-CN" dirty="0"/>
              <a:t>，</a:t>
            </a:r>
            <a:r>
              <a:rPr lang="en-US" altLang="zh-CN" dirty="0"/>
              <a:t>namespace</a:t>
            </a:r>
            <a:r>
              <a:rPr lang="zh-CN" altLang="zh-CN" dirty="0"/>
              <a:t>和</a:t>
            </a:r>
            <a:r>
              <a:rPr lang="en-US" altLang="zh-CN" dirty="0"/>
              <a:t>table</a:t>
            </a:r>
            <a:r>
              <a:rPr lang="zh-CN" altLang="zh-CN" dirty="0"/>
              <a:t>的增删改，</a:t>
            </a:r>
            <a:r>
              <a:rPr lang="en-US" altLang="zh-CN" dirty="0"/>
              <a:t>column </a:t>
            </a:r>
            <a:r>
              <a:rPr lang="en-US" altLang="zh-CN" dirty="0" err="1"/>
              <a:t>familiy</a:t>
            </a:r>
            <a:r>
              <a:rPr lang="zh-CN" altLang="zh-CN" dirty="0"/>
              <a:t>的增删改等）。</a:t>
            </a:r>
          </a:p>
          <a:p>
            <a:pPr lvl="2"/>
            <a:r>
              <a:rPr lang="zh-CN" altLang="zh-CN" dirty="0"/>
              <a:t>管理</a:t>
            </a:r>
            <a:r>
              <a:rPr lang="en-US" altLang="zh-CN" dirty="0"/>
              <a:t>namespace</a:t>
            </a:r>
            <a:r>
              <a:rPr lang="zh-CN" altLang="zh-CN" dirty="0"/>
              <a:t>和</a:t>
            </a:r>
            <a:r>
              <a:rPr lang="en-US" altLang="zh-CN" dirty="0"/>
              <a:t>table</a:t>
            </a:r>
            <a:r>
              <a:rPr lang="zh-CN" altLang="zh-CN" dirty="0"/>
              <a:t>的元数据（实际存储在</a:t>
            </a:r>
            <a:r>
              <a:rPr lang="en-US" altLang="zh-CN" dirty="0"/>
              <a:t>HDFS</a:t>
            </a:r>
            <a:r>
              <a:rPr lang="zh-CN" altLang="zh-CN" dirty="0"/>
              <a:t>上）。</a:t>
            </a:r>
          </a:p>
          <a:p>
            <a:pPr lvl="2"/>
            <a:r>
              <a:rPr lang="zh-CN" altLang="zh-CN" dirty="0"/>
              <a:t>权限控制（</a:t>
            </a:r>
            <a:r>
              <a:rPr lang="en-US" altLang="zh-CN" dirty="0"/>
              <a:t>ACL</a:t>
            </a:r>
            <a:r>
              <a:rPr lang="zh-CN" altLang="zh-CN" dirty="0"/>
              <a:t>）。</a:t>
            </a:r>
          </a:p>
        </p:txBody>
      </p:sp>
    </p:spTree>
    <p:extLst>
      <p:ext uri="{BB962C8B-B14F-4D97-AF65-F5344CB8AC3E}">
        <p14:creationId xmlns:p14="http://schemas.microsoft.com/office/powerpoint/2010/main" val="301307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DD9A8-40EC-4C5E-8C10-BBE1371C51EC}"/>
              </a:ext>
            </a:extLst>
          </p:cNvPr>
          <p:cNvSpPr>
            <a:spLocks noGrp="1"/>
          </p:cNvSpPr>
          <p:nvPr>
            <p:ph type="title"/>
          </p:nvPr>
        </p:nvSpPr>
        <p:spPr/>
        <p:txBody>
          <a:bodyPr/>
          <a:lstStyle/>
          <a:p>
            <a:r>
              <a:rPr lang="en-US" altLang="zh-CN" dirty="0" err="1"/>
              <a:t>HMaster</a:t>
            </a:r>
            <a:r>
              <a:rPr lang="zh-CN" altLang="en-US" dirty="0"/>
              <a:t>完成任务</a:t>
            </a:r>
          </a:p>
        </p:txBody>
      </p:sp>
      <p:pic>
        <p:nvPicPr>
          <p:cNvPr id="4" name="Picture 2">
            <a:extLst>
              <a:ext uri="{FF2B5EF4-FFF2-40B4-BE49-F238E27FC236}">
                <a16:creationId xmlns:a16="http://schemas.microsoft.com/office/drawing/2014/main" id="{8FBC81BD-A753-45F5-8329-131397CD1B2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408" b="6064"/>
          <a:stretch/>
        </p:blipFill>
        <p:spPr bwMode="auto">
          <a:xfrm>
            <a:off x="1133475" y="1558713"/>
            <a:ext cx="6877050" cy="2884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1139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626CB-632A-4445-B737-A45120D62062}"/>
              </a:ext>
            </a:extLst>
          </p:cNvPr>
          <p:cNvSpPr>
            <a:spLocks noGrp="1"/>
          </p:cNvSpPr>
          <p:nvPr>
            <p:ph type="title"/>
          </p:nvPr>
        </p:nvSpPr>
        <p:spPr/>
        <p:txBody>
          <a:bodyPr>
            <a:normAutofit fontScale="90000"/>
          </a:bodyPr>
          <a:lstStyle/>
          <a:p>
            <a:r>
              <a:rPr lang="zh-CN" altLang="en-US" dirty="0"/>
              <a:t>实验</a:t>
            </a:r>
            <a:r>
              <a:rPr lang="en-US" altLang="zh-CN" dirty="0"/>
              <a:t>5  </a:t>
            </a:r>
            <a:r>
              <a:rPr lang="zh-CN" altLang="en-US" dirty="0"/>
              <a:t>部署全分布模式</a:t>
            </a:r>
            <a:r>
              <a:rPr lang="en-US" altLang="zh-CN" dirty="0"/>
              <a:t>HBase</a:t>
            </a:r>
            <a:r>
              <a:rPr lang="zh-CN" altLang="en-US" dirty="0"/>
              <a:t>集群和实战</a:t>
            </a:r>
            <a:r>
              <a:rPr lang="en-US" altLang="zh-CN" dirty="0"/>
              <a:t>HBase</a:t>
            </a:r>
            <a:endParaRPr lang="zh-CN" altLang="en-US" dirty="0"/>
          </a:p>
        </p:txBody>
      </p:sp>
      <p:graphicFrame>
        <p:nvGraphicFramePr>
          <p:cNvPr id="4" name="内容占位符 3">
            <a:extLst>
              <a:ext uri="{FF2B5EF4-FFF2-40B4-BE49-F238E27FC236}">
                <a16:creationId xmlns:a16="http://schemas.microsoft.com/office/drawing/2014/main" id="{ABA9A81A-7D63-4EC7-8E29-4E45E8942647}"/>
              </a:ext>
            </a:extLst>
          </p:cNvPr>
          <p:cNvGraphicFramePr>
            <a:graphicFrameLocks noGrp="1"/>
          </p:cNvGraphicFramePr>
          <p:nvPr>
            <p:ph idx="1"/>
            <p:extLst>
              <p:ext uri="{D42A27DB-BD31-4B8C-83A1-F6EECF244321}">
                <p14:modId xmlns:p14="http://schemas.microsoft.com/office/powerpoint/2010/main" val="1462673276"/>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8215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7BBED-C477-449C-8B4C-3E9B17211B7D}"/>
              </a:ext>
            </a:extLst>
          </p:cNvPr>
          <p:cNvSpPr>
            <a:spLocks noGrp="1"/>
          </p:cNvSpPr>
          <p:nvPr>
            <p:ph type="title"/>
          </p:nvPr>
        </p:nvSpPr>
        <p:spPr/>
        <p:txBody>
          <a:bodyPr/>
          <a:lstStyle/>
          <a:p>
            <a:r>
              <a:rPr lang="en-US" altLang="zh-CN" dirty="0"/>
              <a:t>5.3 HBase</a:t>
            </a:r>
            <a:r>
              <a:rPr lang="zh-CN" altLang="en-US" dirty="0"/>
              <a:t>体系架构</a:t>
            </a:r>
          </a:p>
        </p:txBody>
      </p:sp>
      <p:sp>
        <p:nvSpPr>
          <p:cNvPr id="3" name="内容占位符 2">
            <a:extLst>
              <a:ext uri="{FF2B5EF4-FFF2-40B4-BE49-F238E27FC236}">
                <a16:creationId xmlns:a16="http://schemas.microsoft.com/office/drawing/2014/main" id="{735E26E2-E52E-4072-AAE9-9D147E1FB02A}"/>
              </a:ext>
            </a:extLst>
          </p:cNvPr>
          <p:cNvSpPr>
            <a:spLocks noGrp="1"/>
          </p:cNvSpPr>
          <p:nvPr>
            <p:ph idx="1"/>
          </p:nvPr>
        </p:nvSpPr>
        <p:spPr/>
        <p:txBody>
          <a:bodyPr>
            <a:normAutofit/>
          </a:bodyPr>
          <a:lstStyle/>
          <a:p>
            <a:r>
              <a:rPr lang="en-US" altLang="zh-CN" dirty="0"/>
              <a:t>4. </a:t>
            </a:r>
            <a:r>
              <a:rPr lang="en-US" altLang="zh-CN" dirty="0" err="1"/>
              <a:t>HRegionServer</a:t>
            </a:r>
            <a:endParaRPr lang="en-US" altLang="zh-CN" dirty="0"/>
          </a:p>
          <a:p>
            <a:pPr lvl="1"/>
            <a:r>
              <a:rPr lang="en-US" altLang="zh-CN" dirty="0" err="1"/>
              <a:t>HRegionServer</a:t>
            </a:r>
            <a:r>
              <a:rPr lang="zh-CN" altLang="en-US" dirty="0"/>
              <a:t>是</a:t>
            </a:r>
            <a:r>
              <a:rPr lang="en-US" altLang="zh-CN" dirty="0"/>
              <a:t>HBase</a:t>
            </a:r>
            <a:r>
              <a:rPr lang="zh-CN" altLang="en-US" dirty="0"/>
              <a:t>的从服务程序，</a:t>
            </a:r>
            <a:r>
              <a:rPr lang="en-US" altLang="zh-CN" dirty="0"/>
              <a:t>HBase</a:t>
            </a:r>
            <a:r>
              <a:rPr lang="zh-CN" altLang="en-US" dirty="0"/>
              <a:t>集群中可以有多个</a:t>
            </a:r>
            <a:r>
              <a:rPr lang="en-US" altLang="zh-CN" dirty="0" err="1"/>
              <a:t>HRegionServer</a:t>
            </a:r>
            <a:r>
              <a:rPr lang="zh-CN" altLang="en-US" dirty="0"/>
              <a:t>，其主要功能包括以下几个方面。</a:t>
            </a:r>
          </a:p>
          <a:p>
            <a:pPr lvl="2"/>
            <a:r>
              <a:rPr lang="zh-CN" altLang="en-US" dirty="0"/>
              <a:t>存放和管理本地</a:t>
            </a:r>
            <a:r>
              <a:rPr lang="en-US" altLang="zh-CN" dirty="0" err="1"/>
              <a:t>HRegion</a:t>
            </a:r>
            <a:r>
              <a:rPr lang="zh-CN" altLang="en-US" dirty="0"/>
              <a:t>。</a:t>
            </a:r>
          </a:p>
          <a:p>
            <a:pPr lvl="2"/>
            <a:r>
              <a:rPr lang="zh-CN" altLang="en-US" dirty="0"/>
              <a:t>读写</a:t>
            </a:r>
            <a:r>
              <a:rPr lang="en-US" altLang="zh-CN" dirty="0"/>
              <a:t>HDFS</a:t>
            </a:r>
            <a:r>
              <a:rPr lang="zh-CN" altLang="en-US" dirty="0"/>
              <a:t>，管理</a:t>
            </a:r>
            <a:r>
              <a:rPr lang="en-US" altLang="zh-CN" dirty="0"/>
              <a:t>Table</a:t>
            </a:r>
            <a:r>
              <a:rPr lang="zh-CN" altLang="en-US" dirty="0"/>
              <a:t>中的数据。</a:t>
            </a:r>
          </a:p>
          <a:p>
            <a:pPr lvl="2"/>
            <a:r>
              <a:rPr lang="en-US" altLang="zh-CN" dirty="0"/>
              <a:t>Client</a:t>
            </a:r>
            <a:r>
              <a:rPr lang="zh-CN" altLang="en-US" dirty="0"/>
              <a:t>直接通过</a:t>
            </a:r>
            <a:r>
              <a:rPr lang="en-US" altLang="zh-CN" dirty="0" err="1"/>
              <a:t>HRegionServer</a:t>
            </a:r>
            <a:r>
              <a:rPr lang="zh-CN" altLang="en-US" dirty="0"/>
              <a:t>读写数据（从</a:t>
            </a:r>
            <a:r>
              <a:rPr lang="en-US" altLang="zh-CN" dirty="0" err="1"/>
              <a:t>HMaster</a:t>
            </a:r>
            <a:r>
              <a:rPr lang="zh-CN" altLang="en-US" dirty="0"/>
              <a:t>中获取元数据，找到</a:t>
            </a:r>
            <a:r>
              <a:rPr lang="en-US" altLang="zh-CN" dirty="0" err="1"/>
              <a:t>RowKey</a:t>
            </a:r>
            <a:r>
              <a:rPr lang="zh-CN" altLang="en-US" dirty="0"/>
              <a:t>所在的</a:t>
            </a:r>
            <a:r>
              <a:rPr lang="en-US" altLang="zh-CN" dirty="0" err="1"/>
              <a:t>HRegion</a:t>
            </a:r>
            <a:r>
              <a:rPr lang="en-US" altLang="zh-CN" dirty="0"/>
              <a:t>/</a:t>
            </a:r>
            <a:r>
              <a:rPr lang="en-US" altLang="zh-CN" dirty="0" err="1"/>
              <a:t>HRegionServer</a:t>
            </a:r>
            <a:r>
              <a:rPr lang="zh-CN" altLang="en-US" dirty="0"/>
              <a:t>后进行数据读写）。</a:t>
            </a:r>
          </a:p>
          <a:p>
            <a:pPr lvl="2"/>
            <a:r>
              <a:rPr lang="en-US" altLang="zh-CN" dirty="0" err="1"/>
              <a:t>HRegionServer</a:t>
            </a:r>
            <a:r>
              <a:rPr lang="zh-CN" altLang="en-US" dirty="0"/>
              <a:t>和</a:t>
            </a:r>
            <a:r>
              <a:rPr lang="en-US" altLang="zh-CN" dirty="0" err="1"/>
              <a:t>DataNode</a:t>
            </a:r>
            <a:r>
              <a:rPr lang="zh-CN" altLang="en-US" dirty="0"/>
              <a:t>一般会放在相同的</a:t>
            </a:r>
            <a:r>
              <a:rPr lang="en-US" altLang="zh-CN" dirty="0"/>
              <a:t>Server</a:t>
            </a:r>
            <a:r>
              <a:rPr lang="zh-CN" altLang="en-US" dirty="0"/>
              <a:t>上实现数据的本地化。</a:t>
            </a:r>
          </a:p>
        </p:txBody>
      </p:sp>
    </p:spTree>
    <p:extLst>
      <p:ext uri="{BB962C8B-B14F-4D97-AF65-F5344CB8AC3E}">
        <p14:creationId xmlns:p14="http://schemas.microsoft.com/office/powerpoint/2010/main" val="3677682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7BBED-C477-449C-8B4C-3E9B17211B7D}"/>
              </a:ext>
            </a:extLst>
          </p:cNvPr>
          <p:cNvSpPr>
            <a:spLocks noGrp="1"/>
          </p:cNvSpPr>
          <p:nvPr>
            <p:ph type="title"/>
          </p:nvPr>
        </p:nvSpPr>
        <p:spPr/>
        <p:txBody>
          <a:bodyPr/>
          <a:lstStyle/>
          <a:p>
            <a:r>
              <a:rPr lang="en-US" altLang="zh-CN" dirty="0" err="1"/>
              <a:t>HRegion</a:t>
            </a:r>
            <a:r>
              <a:rPr lang="zh-CN" altLang="zh-CN" dirty="0"/>
              <a:t>、</a:t>
            </a:r>
            <a:r>
              <a:rPr lang="en-US" altLang="zh-CN" dirty="0"/>
              <a:t>Store</a:t>
            </a:r>
            <a:r>
              <a:rPr lang="zh-CN" altLang="zh-CN" dirty="0"/>
              <a:t>、</a:t>
            </a:r>
            <a:r>
              <a:rPr lang="en-US" altLang="zh-CN" dirty="0" err="1"/>
              <a:t>HLog</a:t>
            </a:r>
            <a:r>
              <a:rPr lang="zh-CN" altLang="zh-CN" dirty="0"/>
              <a:t>的功能</a:t>
            </a:r>
            <a:endParaRPr lang="zh-CN" altLang="en-US" dirty="0"/>
          </a:p>
        </p:txBody>
      </p:sp>
      <p:sp>
        <p:nvSpPr>
          <p:cNvPr id="3" name="内容占位符 2">
            <a:extLst>
              <a:ext uri="{FF2B5EF4-FFF2-40B4-BE49-F238E27FC236}">
                <a16:creationId xmlns:a16="http://schemas.microsoft.com/office/drawing/2014/main" id="{735E26E2-E52E-4072-AAE9-9D147E1FB02A}"/>
              </a:ext>
            </a:extLst>
          </p:cNvPr>
          <p:cNvSpPr>
            <a:spLocks noGrp="1"/>
          </p:cNvSpPr>
          <p:nvPr>
            <p:ph idx="1"/>
          </p:nvPr>
        </p:nvSpPr>
        <p:spPr/>
        <p:txBody>
          <a:bodyPr>
            <a:normAutofit/>
          </a:bodyPr>
          <a:lstStyle/>
          <a:p>
            <a:r>
              <a:rPr lang="zh-CN" altLang="en-US" dirty="0"/>
              <a:t>（</a:t>
            </a:r>
            <a:r>
              <a:rPr lang="en-US" altLang="zh-CN" dirty="0"/>
              <a:t>1</a:t>
            </a:r>
            <a:r>
              <a:rPr lang="zh-CN" altLang="en-US" dirty="0"/>
              <a:t>）</a:t>
            </a:r>
            <a:r>
              <a:rPr lang="en-US" altLang="zh-CN" dirty="0" err="1"/>
              <a:t>HRegion</a:t>
            </a:r>
            <a:endParaRPr lang="en-US" altLang="zh-CN" dirty="0"/>
          </a:p>
          <a:p>
            <a:pPr lvl="1"/>
            <a:r>
              <a:rPr lang="en-US" altLang="zh-CN" dirty="0" err="1"/>
              <a:t>HRegionServer</a:t>
            </a:r>
            <a:r>
              <a:rPr lang="zh-CN" altLang="en-US" dirty="0"/>
              <a:t>内部管理了一系列</a:t>
            </a:r>
            <a:r>
              <a:rPr lang="en-US" altLang="zh-CN" dirty="0" err="1"/>
              <a:t>HRegion</a:t>
            </a:r>
            <a:r>
              <a:rPr lang="zh-CN" altLang="en-US" dirty="0"/>
              <a:t>对象，每个</a:t>
            </a:r>
            <a:r>
              <a:rPr lang="en-US" altLang="zh-CN" dirty="0" err="1"/>
              <a:t>HRegion</a:t>
            </a:r>
            <a:r>
              <a:rPr lang="zh-CN" altLang="en-US" dirty="0"/>
              <a:t>对应了表中的一个</a:t>
            </a:r>
            <a:r>
              <a:rPr lang="en-US" altLang="zh-CN" dirty="0"/>
              <a:t>Region</a:t>
            </a:r>
            <a:r>
              <a:rPr lang="zh-CN" altLang="en-US" dirty="0"/>
              <a:t>，每个表最初只有一个</a:t>
            </a:r>
            <a:r>
              <a:rPr lang="en-US" altLang="zh-CN" dirty="0"/>
              <a:t>Region</a:t>
            </a:r>
            <a:r>
              <a:rPr lang="zh-CN" altLang="en-US" dirty="0"/>
              <a:t>，随着表中记录增加直到某个阈值，</a:t>
            </a:r>
            <a:r>
              <a:rPr lang="en-US" altLang="zh-CN" dirty="0"/>
              <a:t>Region</a:t>
            </a:r>
            <a:r>
              <a:rPr lang="zh-CN" altLang="en-US" dirty="0"/>
              <a:t>会被分割形成两个新的</a:t>
            </a:r>
            <a:r>
              <a:rPr lang="en-US" altLang="zh-CN" dirty="0"/>
              <a:t>Region</a:t>
            </a:r>
            <a:r>
              <a:rPr lang="zh-CN" altLang="en-US" dirty="0"/>
              <a:t>。</a:t>
            </a:r>
          </a:p>
          <a:p>
            <a:pPr lvl="1"/>
            <a:r>
              <a:rPr lang="en-US" altLang="zh-CN" dirty="0" err="1"/>
              <a:t>HRegion</a:t>
            </a:r>
            <a:r>
              <a:rPr lang="zh-CN" altLang="en-US" dirty="0"/>
              <a:t>中由多个</a:t>
            </a:r>
            <a:r>
              <a:rPr lang="en-US" altLang="zh-CN" dirty="0"/>
              <a:t>Store</a:t>
            </a:r>
            <a:r>
              <a:rPr lang="zh-CN" altLang="en-US" dirty="0"/>
              <a:t>组成，每个</a:t>
            </a:r>
            <a:r>
              <a:rPr lang="en-US" altLang="zh-CN" dirty="0"/>
              <a:t>Store</a:t>
            </a:r>
            <a:r>
              <a:rPr lang="zh-CN" altLang="en-US" dirty="0"/>
              <a:t>对应了表中的一个</a:t>
            </a:r>
            <a:r>
              <a:rPr lang="en-US" altLang="zh-CN" dirty="0"/>
              <a:t>Column Family</a:t>
            </a:r>
            <a:r>
              <a:rPr lang="zh-CN" altLang="en-US" dirty="0"/>
              <a:t>的存储，可以看出每个</a:t>
            </a:r>
            <a:r>
              <a:rPr lang="en-US" altLang="zh-CN" dirty="0"/>
              <a:t>Column Family</a:t>
            </a:r>
            <a:r>
              <a:rPr lang="zh-CN" altLang="en-US" dirty="0"/>
              <a:t>其实就是一个集中的存储单元，因此最好将具有共同</a:t>
            </a:r>
            <a:r>
              <a:rPr lang="en-US" altLang="zh-CN" dirty="0"/>
              <a:t>I/O</a:t>
            </a:r>
            <a:r>
              <a:rPr lang="zh-CN" altLang="en-US" dirty="0"/>
              <a:t>特性的</a:t>
            </a:r>
            <a:r>
              <a:rPr lang="en-US" altLang="zh-CN" dirty="0"/>
              <a:t>Column</a:t>
            </a:r>
            <a:r>
              <a:rPr lang="zh-CN" altLang="en-US" dirty="0"/>
              <a:t>放在一个</a:t>
            </a:r>
            <a:r>
              <a:rPr lang="en-US" altLang="zh-CN" dirty="0"/>
              <a:t>Column Family</a:t>
            </a:r>
            <a:r>
              <a:rPr lang="zh-CN" altLang="en-US" dirty="0"/>
              <a:t>中，这样做最为高效。</a:t>
            </a:r>
          </a:p>
        </p:txBody>
      </p:sp>
    </p:spTree>
    <p:extLst>
      <p:ext uri="{BB962C8B-B14F-4D97-AF65-F5344CB8AC3E}">
        <p14:creationId xmlns:p14="http://schemas.microsoft.com/office/powerpoint/2010/main" val="3417958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90B15-372E-4FF9-B7ED-236FA30A2EF0}"/>
              </a:ext>
            </a:extLst>
          </p:cNvPr>
          <p:cNvSpPr>
            <a:spLocks noGrp="1"/>
          </p:cNvSpPr>
          <p:nvPr>
            <p:ph type="title"/>
          </p:nvPr>
        </p:nvSpPr>
        <p:spPr/>
        <p:txBody>
          <a:bodyPr/>
          <a:lstStyle/>
          <a:p>
            <a:r>
              <a:rPr lang="en-US" altLang="zh-CN" dirty="0" err="1"/>
              <a:t>HRegion</a:t>
            </a:r>
            <a:r>
              <a:rPr lang="zh-CN" altLang="en-US" dirty="0"/>
              <a:t>功能</a:t>
            </a:r>
          </a:p>
        </p:txBody>
      </p:sp>
      <p:pic>
        <p:nvPicPr>
          <p:cNvPr id="4" name="Picture 2">
            <a:extLst>
              <a:ext uri="{FF2B5EF4-FFF2-40B4-BE49-F238E27FC236}">
                <a16:creationId xmlns:a16="http://schemas.microsoft.com/office/drawing/2014/main" id="{330B2048-4333-4145-9287-0D195900AFC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2310"/>
          <a:stretch/>
        </p:blipFill>
        <p:spPr bwMode="auto">
          <a:xfrm>
            <a:off x="1123950" y="1593777"/>
            <a:ext cx="6896100" cy="2814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080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7BBED-C477-449C-8B4C-3E9B17211B7D}"/>
              </a:ext>
            </a:extLst>
          </p:cNvPr>
          <p:cNvSpPr>
            <a:spLocks noGrp="1"/>
          </p:cNvSpPr>
          <p:nvPr>
            <p:ph type="title"/>
          </p:nvPr>
        </p:nvSpPr>
        <p:spPr/>
        <p:txBody>
          <a:bodyPr/>
          <a:lstStyle/>
          <a:p>
            <a:r>
              <a:rPr lang="en-US" altLang="zh-CN" dirty="0" err="1"/>
              <a:t>HRegion</a:t>
            </a:r>
            <a:r>
              <a:rPr lang="zh-CN" altLang="zh-CN" dirty="0"/>
              <a:t>、</a:t>
            </a:r>
            <a:r>
              <a:rPr lang="en-US" altLang="zh-CN" dirty="0"/>
              <a:t>Store</a:t>
            </a:r>
            <a:r>
              <a:rPr lang="zh-CN" altLang="zh-CN" dirty="0"/>
              <a:t>、</a:t>
            </a:r>
            <a:r>
              <a:rPr lang="en-US" altLang="zh-CN" dirty="0" err="1"/>
              <a:t>HLog</a:t>
            </a:r>
            <a:r>
              <a:rPr lang="zh-CN" altLang="zh-CN" dirty="0"/>
              <a:t>的功能</a:t>
            </a:r>
            <a:endParaRPr lang="zh-CN" altLang="en-US" dirty="0"/>
          </a:p>
        </p:txBody>
      </p:sp>
      <p:sp>
        <p:nvSpPr>
          <p:cNvPr id="3" name="内容占位符 2">
            <a:extLst>
              <a:ext uri="{FF2B5EF4-FFF2-40B4-BE49-F238E27FC236}">
                <a16:creationId xmlns:a16="http://schemas.microsoft.com/office/drawing/2014/main" id="{735E26E2-E52E-4072-AAE9-9D147E1FB02A}"/>
              </a:ext>
            </a:extLst>
          </p:cNvPr>
          <p:cNvSpPr>
            <a:spLocks noGrp="1"/>
          </p:cNvSpPr>
          <p:nvPr>
            <p:ph idx="1"/>
          </p:nvPr>
        </p:nvSpPr>
        <p:spPr/>
        <p:txBody>
          <a:bodyPr>
            <a:normAutofit fontScale="85000" lnSpcReduction="20000"/>
          </a:bodyPr>
          <a:lstStyle/>
          <a:p>
            <a:r>
              <a:rPr lang="zh-CN" altLang="zh-CN" dirty="0"/>
              <a:t>（</a:t>
            </a:r>
            <a:r>
              <a:rPr lang="en-US" altLang="zh-CN" dirty="0"/>
              <a:t>2</a:t>
            </a:r>
            <a:r>
              <a:rPr lang="zh-CN" altLang="zh-CN" dirty="0"/>
              <a:t>）</a:t>
            </a:r>
            <a:r>
              <a:rPr lang="en-US" altLang="zh-CN" dirty="0"/>
              <a:t>Store</a:t>
            </a:r>
            <a:endParaRPr lang="zh-CN" altLang="zh-CN" dirty="0"/>
          </a:p>
          <a:p>
            <a:pPr lvl="1"/>
            <a:r>
              <a:rPr lang="en-US" altLang="zh-CN" dirty="0"/>
              <a:t>Store</a:t>
            </a:r>
            <a:r>
              <a:rPr lang="zh-CN" altLang="zh-CN" dirty="0"/>
              <a:t>是</a:t>
            </a:r>
            <a:r>
              <a:rPr lang="en-US" altLang="zh-CN" dirty="0"/>
              <a:t>HBase</a:t>
            </a:r>
            <a:r>
              <a:rPr lang="zh-CN" altLang="zh-CN" dirty="0"/>
              <a:t>存储的核心，由两部分组成：</a:t>
            </a:r>
            <a:r>
              <a:rPr lang="en-US" altLang="zh-CN" dirty="0" err="1"/>
              <a:t>MemStore</a:t>
            </a:r>
            <a:r>
              <a:rPr lang="zh-CN" altLang="zh-CN" dirty="0"/>
              <a:t>和</a:t>
            </a:r>
            <a:r>
              <a:rPr lang="en-US" altLang="zh-CN" dirty="0" err="1"/>
              <a:t>StoreFiles</a:t>
            </a:r>
            <a:r>
              <a:rPr lang="zh-CN" altLang="zh-CN" dirty="0"/>
              <a:t>。</a:t>
            </a:r>
            <a:r>
              <a:rPr lang="en-US" altLang="zh-CN" dirty="0" err="1"/>
              <a:t>MemStore</a:t>
            </a:r>
            <a:r>
              <a:rPr lang="zh-CN" altLang="zh-CN" dirty="0"/>
              <a:t>是在内存中的缓存，保存最近更新的数据；</a:t>
            </a:r>
            <a:r>
              <a:rPr lang="en-US" altLang="zh-CN" dirty="0" err="1"/>
              <a:t>StoreFile</a:t>
            </a:r>
            <a:r>
              <a:rPr lang="zh-CN" altLang="zh-CN" dirty="0"/>
              <a:t>是磁盘中的文件。用户写入的数据首先会放入</a:t>
            </a:r>
            <a:r>
              <a:rPr lang="en-US" altLang="zh-CN" dirty="0" err="1"/>
              <a:t>MemStore</a:t>
            </a:r>
            <a:r>
              <a:rPr lang="zh-CN" altLang="zh-CN" dirty="0"/>
              <a:t>，当</a:t>
            </a:r>
            <a:r>
              <a:rPr lang="en-US" altLang="zh-CN" dirty="0" err="1"/>
              <a:t>MemStore</a:t>
            </a:r>
            <a:r>
              <a:rPr lang="zh-CN" altLang="zh-CN" dirty="0"/>
              <a:t>满了以后会刷新成一个</a:t>
            </a:r>
            <a:r>
              <a:rPr lang="en-US" altLang="zh-CN" dirty="0" err="1"/>
              <a:t>StoreFile</a:t>
            </a:r>
            <a:r>
              <a:rPr lang="zh-CN" altLang="zh-CN" dirty="0"/>
              <a:t>（底层实现是</a:t>
            </a:r>
            <a:r>
              <a:rPr lang="en-US" altLang="zh-CN" dirty="0" err="1"/>
              <a:t>HFile</a:t>
            </a:r>
            <a:r>
              <a:rPr lang="zh-CN" altLang="zh-CN" dirty="0"/>
              <a:t>），当</a:t>
            </a:r>
            <a:r>
              <a:rPr lang="en-US" altLang="zh-CN" dirty="0" err="1"/>
              <a:t>StoreFile</a:t>
            </a:r>
            <a:r>
              <a:rPr lang="zh-CN" altLang="zh-CN" dirty="0"/>
              <a:t>文件数量增长到一定阈值，会触发</a:t>
            </a:r>
            <a:r>
              <a:rPr lang="en-US" altLang="zh-CN" dirty="0"/>
              <a:t>Compact</a:t>
            </a:r>
            <a:r>
              <a:rPr lang="zh-CN" altLang="zh-CN" dirty="0"/>
              <a:t>合并操作，将多个</a:t>
            </a:r>
            <a:r>
              <a:rPr lang="en-US" altLang="zh-CN" dirty="0" err="1"/>
              <a:t>StoreFiles</a:t>
            </a:r>
            <a:r>
              <a:rPr lang="zh-CN" altLang="zh-CN" dirty="0"/>
              <a:t>合并成一个</a:t>
            </a:r>
            <a:r>
              <a:rPr lang="en-US" altLang="zh-CN" dirty="0" err="1"/>
              <a:t>StoreFile</a:t>
            </a:r>
            <a:r>
              <a:rPr lang="zh-CN" altLang="zh-CN" dirty="0"/>
              <a:t>，合并过程中会进行版本合并和数据删除，因此可以看出</a:t>
            </a:r>
            <a:r>
              <a:rPr lang="en-US" altLang="zh-CN" dirty="0"/>
              <a:t>HBase</a:t>
            </a:r>
            <a:r>
              <a:rPr lang="zh-CN" altLang="zh-CN" dirty="0"/>
              <a:t>其实只有增加数据，所有的更新和删除操作都是在后续的</a:t>
            </a:r>
            <a:r>
              <a:rPr lang="en-US" altLang="zh-CN" dirty="0"/>
              <a:t>Compact</a:t>
            </a:r>
            <a:r>
              <a:rPr lang="zh-CN" altLang="zh-CN" dirty="0"/>
              <a:t>过程中进行的，这使得用户的写操作只要进入内存中就可以立即返回，保证了</a:t>
            </a:r>
            <a:r>
              <a:rPr lang="en-US" altLang="zh-CN" dirty="0"/>
              <a:t>HBase I/O</a:t>
            </a:r>
            <a:r>
              <a:rPr lang="zh-CN" altLang="zh-CN" dirty="0"/>
              <a:t>的高性能。当</a:t>
            </a:r>
            <a:r>
              <a:rPr lang="en-US" altLang="zh-CN" dirty="0" err="1"/>
              <a:t>StoreFiles</a:t>
            </a:r>
            <a:r>
              <a:rPr lang="en-US" altLang="zh-CN" dirty="0"/>
              <a:t> Compact</a:t>
            </a:r>
            <a:r>
              <a:rPr lang="zh-CN" altLang="zh-CN" dirty="0"/>
              <a:t>后，会逐步形成越来越大的</a:t>
            </a:r>
            <a:r>
              <a:rPr lang="en-US" altLang="zh-CN" dirty="0" err="1"/>
              <a:t>StoreFile</a:t>
            </a:r>
            <a:r>
              <a:rPr lang="zh-CN" altLang="zh-CN" dirty="0"/>
              <a:t>，当单个</a:t>
            </a:r>
            <a:r>
              <a:rPr lang="en-US" altLang="zh-CN" dirty="0" err="1"/>
              <a:t>StoreFile</a:t>
            </a:r>
            <a:r>
              <a:rPr lang="zh-CN" altLang="zh-CN" dirty="0"/>
              <a:t>大小超过一定阈值后，会触发</a:t>
            </a:r>
            <a:r>
              <a:rPr lang="en-US" altLang="zh-CN" dirty="0"/>
              <a:t>Split</a:t>
            </a:r>
            <a:r>
              <a:rPr lang="zh-CN" altLang="zh-CN" dirty="0"/>
              <a:t>分裂操作，同时把当前</a:t>
            </a:r>
            <a:r>
              <a:rPr lang="en-US" altLang="zh-CN" dirty="0"/>
              <a:t>Region Split</a:t>
            </a:r>
            <a:r>
              <a:rPr lang="zh-CN" altLang="zh-CN" dirty="0"/>
              <a:t>成</a:t>
            </a:r>
            <a:r>
              <a:rPr lang="en-US" altLang="zh-CN" dirty="0"/>
              <a:t>2</a:t>
            </a:r>
            <a:r>
              <a:rPr lang="zh-CN" altLang="zh-CN" dirty="0"/>
              <a:t>个</a:t>
            </a:r>
            <a:r>
              <a:rPr lang="en-US" altLang="zh-CN" dirty="0"/>
              <a:t>Region</a:t>
            </a:r>
            <a:r>
              <a:rPr lang="zh-CN" altLang="zh-CN" dirty="0"/>
              <a:t>，父</a:t>
            </a:r>
            <a:r>
              <a:rPr lang="en-US" altLang="zh-CN" dirty="0"/>
              <a:t>Region</a:t>
            </a:r>
            <a:r>
              <a:rPr lang="zh-CN" altLang="zh-CN" dirty="0"/>
              <a:t>会下线，新分裂出的</a:t>
            </a:r>
            <a:r>
              <a:rPr lang="en-US" altLang="zh-CN" dirty="0"/>
              <a:t>2</a:t>
            </a:r>
            <a:r>
              <a:rPr lang="zh-CN" altLang="zh-CN" dirty="0"/>
              <a:t>个孩子</a:t>
            </a:r>
            <a:r>
              <a:rPr lang="en-US" altLang="zh-CN" dirty="0"/>
              <a:t>Region</a:t>
            </a:r>
            <a:r>
              <a:rPr lang="zh-CN" altLang="zh-CN" dirty="0"/>
              <a:t>会被</a:t>
            </a:r>
            <a:r>
              <a:rPr lang="en-US" altLang="zh-CN" dirty="0" err="1"/>
              <a:t>HMaster</a:t>
            </a:r>
            <a:r>
              <a:rPr lang="zh-CN" altLang="zh-CN" dirty="0"/>
              <a:t>分配到相应的</a:t>
            </a:r>
            <a:r>
              <a:rPr lang="en-US" altLang="zh-CN" dirty="0" err="1"/>
              <a:t>HRegionServer</a:t>
            </a:r>
            <a:r>
              <a:rPr lang="zh-CN" altLang="zh-CN" dirty="0"/>
              <a:t>上，使得原先</a:t>
            </a:r>
            <a:r>
              <a:rPr lang="en-US" altLang="zh-CN" dirty="0"/>
              <a:t>1</a:t>
            </a:r>
            <a:r>
              <a:rPr lang="zh-CN" altLang="zh-CN" dirty="0"/>
              <a:t>个</a:t>
            </a:r>
            <a:r>
              <a:rPr lang="en-US" altLang="zh-CN" dirty="0"/>
              <a:t>Region</a:t>
            </a:r>
            <a:r>
              <a:rPr lang="zh-CN" altLang="zh-CN" dirty="0"/>
              <a:t>的压力得以分流到</a:t>
            </a:r>
            <a:r>
              <a:rPr lang="en-US" altLang="zh-CN" dirty="0"/>
              <a:t>2</a:t>
            </a:r>
            <a:r>
              <a:rPr lang="zh-CN" altLang="zh-CN" dirty="0"/>
              <a:t>个</a:t>
            </a:r>
            <a:r>
              <a:rPr lang="en-US" altLang="zh-CN" dirty="0"/>
              <a:t>Region</a:t>
            </a:r>
            <a:r>
              <a:rPr lang="zh-CN" altLang="zh-CN" dirty="0"/>
              <a:t>上。</a:t>
            </a:r>
          </a:p>
        </p:txBody>
      </p:sp>
    </p:spTree>
    <p:extLst>
      <p:ext uri="{BB962C8B-B14F-4D97-AF65-F5344CB8AC3E}">
        <p14:creationId xmlns:p14="http://schemas.microsoft.com/office/powerpoint/2010/main" val="459676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7BBED-C477-449C-8B4C-3E9B17211B7D}"/>
              </a:ext>
            </a:extLst>
          </p:cNvPr>
          <p:cNvSpPr>
            <a:spLocks noGrp="1"/>
          </p:cNvSpPr>
          <p:nvPr>
            <p:ph type="title"/>
          </p:nvPr>
        </p:nvSpPr>
        <p:spPr/>
        <p:txBody>
          <a:bodyPr/>
          <a:lstStyle/>
          <a:p>
            <a:r>
              <a:rPr lang="en-US" altLang="zh-CN" dirty="0" err="1"/>
              <a:t>HRegion</a:t>
            </a:r>
            <a:r>
              <a:rPr lang="zh-CN" altLang="zh-CN" dirty="0"/>
              <a:t>、</a:t>
            </a:r>
            <a:r>
              <a:rPr lang="en-US" altLang="zh-CN" dirty="0"/>
              <a:t>Store</a:t>
            </a:r>
            <a:r>
              <a:rPr lang="zh-CN" altLang="zh-CN" dirty="0"/>
              <a:t>、</a:t>
            </a:r>
            <a:r>
              <a:rPr lang="en-US" altLang="zh-CN" dirty="0" err="1"/>
              <a:t>HLog</a:t>
            </a:r>
            <a:r>
              <a:rPr lang="zh-CN" altLang="zh-CN" dirty="0"/>
              <a:t>的功能</a:t>
            </a:r>
            <a:endParaRPr lang="zh-CN" altLang="en-US" dirty="0"/>
          </a:p>
        </p:txBody>
      </p:sp>
      <p:sp>
        <p:nvSpPr>
          <p:cNvPr id="3" name="内容占位符 2">
            <a:extLst>
              <a:ext uri="{FF2B5EF4-FFF2-40B4-BE49-F238E27FC236}">
                <a16:creationId xmlns:a16="http://schemas.microsoft.com/office/drawing/2014/main" id="{735E26E2-E52E-4072-AAE9-9D147E1FB02A}"/>
              </a:ext>
            </a:extLst>
          </p:cNvPr>
          <p:cNvSpPr>
            <a:spLocks noGrp="1"/>
          </p:cNvSpPr>
          <p:nvPr>
            <p:ph idx="1"/>
          </p:nvPr>
        </p:nvSpPr>
        <p:spPr/>
        <p:txBody>
          <a:bodyPr>
            <a:normAutofit fontScale="85000" lnSpcReduction="20000"/>
          </a:bodyPr>
          <a:lstStyle/>
          <a:p>
            <a:r>
              <a:rPr lang="zh-CN" altLang="zh-CN" dirty="0"/>
              <a:t>（</a:t>
            </a:r>
            <a:r>
              <a:rPr lang="en-US" altLang="zh-CN" dirty="0"/>
              <a:t>3</a:t>
            </a:r>
            <a:r>
              <a:rPr lang="zh-CN" altLang="zh-CN" dirty="0"/>
              <a:t>）</a:t>
            </a:r>
            <a:r>
              <a:rPr lang="en-US" altLang="zh-CN" dirty="0" err="1"/>
              <a:t>HLog</a:t>
            </a:r>
            <a:endParaRPr lang="zh-CN" altLang="zh-CN" dirty="0"/>
          </a:p>
          <a:p>
            <a:pPr lvl="1"/>
            <a:r>
              <a:rPr lang="zh-CN" altLang="zh-CN" dirty="0"/>
              <a:t>每个</a:t>
            </a:r>
            <a:r>
              <a:rPr lang="en-US" altLang="zh-CN" dirty="0" err="1"/>
              <a:t>HRegionServer</a:t>
            </a:r>
            <a:r>
              <a:rPr lang="zh-CN" altLang="zh-CN" dirty="0"/>
              <a:t>维护一个</a:t>
            </a:r>
            <a:r>
              <a:rPr lang="en-US" altLang="zh-CN" dirty="0" err="1"/>
              <a:t>Hlog</a:t>
            </a:r>
            <a:r>
              <a:rPr lang="zh-CN" altLang="zh-CN" dirty="0"/>
              <a:t>，而不是每个</a:t>
            </a:r>
            <a:r>
              <a:rPr lang="en-US" altLang="zh-CN" dirty="0" err="1"/>
              <a:t>HRegion</a:t>
            </a:r>
            <a:r>
              <a:rPr lang="zh-CN" altLang="zh-CN" dirty="0"/>
              <a:t>维护一个</a:t>
            </a:r>
            <a:r>
              <a:rPr lang="en-US" altLang="zh-CN" dirty="0" err="1"/>
              <a:t>HLog</a:t>
            </a:r>
            <a:r>
              <a:rPr lang="zh-CN" altLang="zh-CN" dirty="0"/>
              <a:t>。这样不同</a:t>
            </a:r>
            <a:r>
              <a:rPr lang="en-US" altLang="zh-CN" dirty="0" err="1"/>
              <a:t>HRegion</a:t>
            </a:r>
            <a:r>
              <a:rPr lang="zh-CN" altLang="zh-CN" dirty="0"/>
              <a:t>（来自不同表）的日志会混在一起，这样做的目的是不断追加单个文件相对于同时写多个文件而言，可以减少磁盘寻址次数，因此可以提高对表的写性能。但同时带来的麻烦是，如果一台</a:t>
            </a:r>
            <a:r>
              <a:rPr lang="en-US" altLang="zh-CN" dirty="0" err="1"/>
              <a:t>HRegionServer</a:t>
            </a:r>
            <a:r>
              <a:rPr lang="zh-CN" altLang="zh-CN" dirty="0"/>
              <a:t>下线，为了恢复其上的</a:t>
            </a:r>
            <a:r>
              <a:rPr lang="en-US" altLang="zh-CN" dirty="0" err="1"/>
              <a:t>HRegion</a:t>
            </a:r>
            <a:r>
              <a:rPr lang="zh-CN" altLang="zh-CN" dirty="0"/>
              <a:t>，需要将</a:t>
            </a:r>
            <a:r>
              <a:rPr lang="en-US" altLang="zh-CN" dirty="0" err="1"/>
              <a:t>HRegionServer</a:t>
            </a:r>
            <a:r>
              <a:rPr lang="zh-CN" altLang="zh-CN" dirty="0"/>
              <a:t>上的</a:t>
            </a:r>
            <a:r>
              <a:rPr lang="en-US" altLang="zh-CN" dirty="0" err="1"/>
              <a:t>HLog</a:t>
            </a:r>
            <a:r>
              <a:rPr lang="zh-CN" altLang="zh-CN" dirty="0"/>
              <a:t>进行拆分，然后分发到其它</a:t>
            </a:r>
            <a:r>
              <a:rPr lang="en-US" altLang="zh-CN" dirty="0" err="1"/>
              <a:t>HRegionServer</a:t>
            </a:r>
            <a:r>
              <a:rPr lang="zh-CN" altLang="zh-CN" dirty="0"/>
              <a:t>上进行恢复。</a:t>
            </a:r>
          </a:p>
          <a:p>
            <a:pPr lvl="1"/>
            <a:r>
              <a:rPr lang="en-US" altLang="zh-CN" dirty="0" err="1"/>
              <a:t>HLog</a:t>
            </a:r>
            <a:r>
              <a:rPr lang="zh-CN" altLang="zh-CN" dirty="0"/>
              <a:t>文件定期会滚动出新的并删除旧的文件（已持久化到</a:t>
            </a:r>
            <a:r>
              <a:rPr lang="en-US" altLang="zh-CN" dirty="0" err="1"/>
              <a:t>StoreFile</a:t>
            </a:r>
            <a:r>
              <a:rPr lang="zh-CN" altLang="zh-CN" dirty="0"/>
              <a:t>中的数据）。当</a:t>
            </a:r>
            <a:r>
              <a:rPr lang="en-US" altLang="zh-CN" dirty="0" err="1"/>
              <a:t>HRegionServer</a:t>
            </a:r>
            <a:r>
              <a:rPr lang="zh-CN" altLang="zh-CN" dirty="0"/>
              <a:t>意外终止后，</a:t>
            </a:r>
            <a:r>
              <a:rPr lang="en-US" altLang="zh-CN" dirty="0" err="1"/>
              <a:t>HMaster</a:t>
            </a:r>
            <a:r>
              <a:rPr lang="zh-CN" altLang="zh-CN" dirty="0"/>
              <a:t>会通过</a:t>
            </a:r>
            <a:r>
              <a:rPr lang="en-US" altLang="zh-CN" dirty="0"/>
              <a:t>Zookeeper</a:t>
            </a:r>
            <a:r>
              <a:rPr lang="zh-CN" altLang="zh-CN" dirty="0"/>
              <a:t>感知到，</a:t>
            </a:r>
            <a:r>
              <a:rPr lang="en-US" altLang="zh-CN" dirty="0" err="1"/>
              <a:t>HMaster</a:t>
            </a:r>
            <a:r>
              <a:rPr lang="zh-CN" altLang="zh-CN" dirty="0"/>
              <a:t>首先会处理遗留的</a:t>
            </a:r>
            <a:r>
              <a:rPr lang="en-US" altLang="zh-CN" dirty="0" err="1"/>
              <a:t>HLog</a:t>
            </a:r>
            <a:r>
              <a:rPr lang="zh-CN" altLang="zh-CN" dirty="0"/>
              <a:t>文件，将其中不同</a:t>
            </a:r>
            <a:r>
              <a:rPr lang="en-US" altLang="zh-CN" dirty="0" err="1"/>
              <a:t>HRegion</a:t>
            </a:r>
            <a:r>
              <a:rPr lang="zh-CN" altLang="zh-CN" dirty="0"/>
              <a:t>的</a:t>
            </a:r>
            <a:r>
              <a:rPr lang="en-US" altLang="zh-CN" dirty="0" err="1"/>
              <a:t>HLog</a:t>
            </a:r>
            <a:r>
              <a:rPr lang="zh-CN" altLang="zh-CN" dirty="0"/>
              <a:t>数据进行拆分，分别放到相应</a:t>
            </a:r>
            <a:r>
              <a:rPr lang="en-US" altLang="zh-CN" dirty="0" err="1"/>
              <a:t>HRegion</a:t>
            </a:r>
            <a:r>
              <a:rPr lang="zh-CN" altLang="zh-CN" dirty="0"/>
              <a:t>的目录下，然后再将失效的</a:t>
            </a:r>
            <a:r>
              <a:rPr lang="en-US" altLang="zh-CN" dirty="0" err="1"/>
              <a:t>HRegion</a:t>
            </a:r>
            <a:r>
              <a:rPr lang="zh-CN" altLang="zh-CN" dirty="0"/>
              <a:t>重新分配，领取到这些</a:t>
            </a:r>
            <a:r>
              <a:rPr lang="en-US" altLang="zh-CN" dirty="0" err="1"/>
              <a:t>HRegion</a:t>
            </a:r>
            <a:r>
              <a:rPr lang="zh-CN" altLang="zh-CN" dirty="0"/>
              <a:t>的</a:t>
            </a:r>
            <a:r>
              <a:rPr lang="en-US" altLang="zh-CN" dirty="0" err="1"/>
              <a:t>HRegionServer</a:t>
            </a:r>
            <a:r>
              <a:rPr lang="zh-CN" altLang="zh-CN" dirty="0"/>
              <a:t>在加载</a:t>
            </a:r>
            <a:r>
              <a:rPr lang="en-US" altLang="zh-CN" dirty="0"/>
              <a:t>Region</a:t>
            </a:r>
            <a:r>
              <a:rPr lang="zh-CN" altLang="zh-CN" dirty="0"/>
              <a:t>的过程中会发现有历史</a:t>
            </a:r>
            <a:r>
              <a:rPr lang="en-US" altLang="zh-CN" dirty="0" err="1"/>
              <a:t>HLog</a:t>
            </a:r>
            <a:r>
              <a:rPr lang="zh-CN" altLang="zh-CN" dirty="0"/>
              <a:t>需要处理，因此会重做</a:t>
            </a:r>
            <a:r>
              <a:rPr lang="en-US" altLang="zh-CN" dirty="0" err="1"/>
              <a:t>HLog</a:t>
            </a:r>
            <a:r>
              <a:rPr lang="zh-CN" altLang="zh-CN" dirty="0"/>
              <a:t>中的数据到</a:t>
            </a:r>
            <a:r>
              <a:rPr lang="en-US" altLang="zh-CN" dirty="0" err="1"/>
              <a:t>MemStore</a:t>
            </a:r>
            <a:r>
              <a:rPr lang="zh-CN" altLang="zh-CN" dirty="0"/>
              <a:t>中，然后清空到</a:t>
            </a:r>
            <a:r>
              <a:rPr lang="en-US" altLang="zh-CN" dirty="0" err="1"/>
              <a:t>StoreFiles</a:t>
            </a:r>
            <a:r>
              <a:rPr lang="zh-CN" altLang="zh-CN" dirty="0"/>
              <a:t>，完成数据恢复。</a:t>
            </a:r>
          </a:p>
        </p:txBody>
      </p:sp>
    </p:spTree>
    <p:extLst>
      <p:ext uri="{BB962C8B-B14F-4D97-AF65-F5344CB8AC3E}">
        <p14:creationId xmlns:p14="http://schemas.microsoft.com/office/powerpoint/2010/main" val="2837467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B8392-DA0F-464C-B1D9-DCD543840B18}"/>
              </a:ext>
            </a:extLst>
          </p:cNvPr>
          <p:cNvSpPr>
            <a:spLocks noGrp="1"/>
          </p:cNvSpPr>
          <p:nvPr>
            <p:ph type="title"/>
          </p:nvPr>
        </p:nvSpPr>
        <p:spPr/>
        <p:txBody>
          <a:bodyPr>
            <a:normAutofit/>
          </a:bodyPr>
          <a:lstStyle/>
          <a:p>
            <a:r>
              <a:rPr lang="en-US" altLang="zh-CN" dirty="0"/>
              <a:t>5.4 </a:t>
            </a:r>
            <a:r>
              <a:rPr lang="zh-CN" altLang="en-US" dirty="0"/>
              <a:t>部署</a:t>
            </a:r>
            <a:r>
              <a:rPr lang="en-US" altLang="zh-CN" dirty="0"/>
              <a:t>HBase</a:t>
            </a:r>
          </a:p>
        </p:txBody>
      </p:sp>
      <p:graphicFrame>
        <p:nvGraphicFramePr>
          <p:cNvPr id="5" name="内容占位符 4">
            <a:extLst>
              <a:ext uri="{FF2B5EF4-FFF2-40B4-BE49-F238E27FC236}">
                <a16:creationId xmlns:a16="http://schemas.microsoft.com/office/drawing/2014/main" id="{8DD2D07C-E4C6-48A7-89A5-387025621DA9}"/>
              </a:ext>
            </a:extLst>
          </p:cNvPr>
          <p:cNvGraphicFramePr>
            <a:graphicFrameLocks noGrp="1"/>
          </p:cNvGraphicFramePr>
          <p:nvPr>
            <p:ph idx="1"/>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4193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6DCA5-0CC2-4EFD-A087-18BEFBA446E2}"/>
              </a:ext>
            </a:extLst>
          </p:cNvPr>
          <p:cNvSpPr>
            <a:spLocks noGrp="1"/>
          </p:cNvSpPr>
          <p:nvPr>
            <p:ph type="title"/>
          </p:nvPr>
        </p:nvSpPr>
        <p:spPr/>
        <p:txBody>
          <a:bodyPr/>
          <a:lstStyle/>
          <a:p>
            <a:r>
              <a:rPr lang="en-US" altLang="zh-CN" dirty="0"/>
              <a:t>1. </a:t>
            </a:r>
            <a:r>
              <a:rPr lang="zh-CN" altLang="en-US" dirty="0"/>
              <a:t>运行环境</a:t>
            </a:r>
          </a:p>
        </p:txBody>
      </p:sp>
      <p:graphicFrame>
        <p:nvGraphicFramePr>
          <p:cNvPr id="5" name="内容占位符 4">
            <a:extLst>
              <a:ext uri="{FF2B5EF4-FFF2-40B4-BE49-F238E27FC236}">
                <a16:creationId xmlns:a16="http://schemas.microsoft.com/office/drawing/2014/main" id="{91181532-960F-4617-A818-F555354AC7B5}"/>
              </a:ext>
            </a:extLst>
          </p:cNvPr>
          <p:cNvGraphicFramePr>
            <a:graphicFrameLocks noGrp="1"/>
          </p:cNvGraphicFramePr>
          <p:nvPr>
            <p:ph idx="1"/>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0430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7390E-112F-4A62-839C-48FC7F157DBA}"/>
              </a:ext>
            </a:extLst>
          </p:cNvPr>
          <p:cNvSpPr>
            <a:spLocks noGrp="1"/>
          </p:cNvSpPr>
          <p:nvPr>
            <p:ph type="title"/>
          </p:nvPr>
        </p:nvSpPr>
        <p:spPr/>
        <p:txBody>
          <a:bodyPr/>
          <a:lstStyle/>
          <a:p>
            <a:r>
              <a:rPr lang="en-US" altLang="zh-CN" dirty="0"/>
              <a:t>2. </a:t>
            </a:r>
            <a:r>
              <a:rPr lang="zh-CN" altLang="en-US" dirty="0"/>
              <a:t>运行模式</a:t>
            </a:r>
          </a:p>
        </p:txBody>
      </p:sp>
      <p:graphicFrame>
        <p:nvGraphicFramePr>
          <p:cNvPr id="5" name="内容占位符 4">
            <a:extLst>
              <a:ext uri="{FF2B5EF4-FFF2-40B4-BE49-F238E27FC236}">
                <a16:creationId xmlns:a16="http://schemas.microsoft.com/office/drawing/2014/main" id="{1C2F14B3-AC62-493E-B33A-93FAFF32526A}"/>
              </a:ext>
            </a:extLst>
          </p:cNvPr>
          <p:cNvGraphicFramePr>
            <a:graphicFrameLocks noGrp="1"/>
          </p:cNvGraphicFramePr>
          <p:nvPr>
            <p:ph idx="1"/>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664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D4A64-5511-41EA-9707-6DD53A9B85F2}"/>
              </a:ext>
            </a:extLst>
          </p:cNvPr>
          <p:cNvSpPr>
            <a:spLocks noGrp="1"/>
          </p:cNvSpPr>
          <p:nvPr>
            <p:ph type="title"/>
          </p:nvPr>
        </p:nvSpPr>
        <p:spPr/>
        <p:txBody>
          <a:bodyPr/>
          <a:lstStyle/>
          <a:p>
            <a:r>
              <a:rPr lang="en-US" altLang="zh-CN" dirty="0"/>
              <a:t>3. </a:t>
            </a:r>
            <a:r>
              <a:rPr lang="zh-CN" altLang="en-US" dirty="0"/>
              <a:t>配置文件</a:t>
            </a:r>
          </a:p>
        </p:txBody>
      </p:sp>
      <p:sp>
        <p:nvSpPr>
          <p:cNvPr id="3" name="内容占位符 2">
            <a:extLst>
              <a:ext uri="{FF2B5EF4-FFF2-40B4-BE49-F238E27FC236}">
                <a16:creationId xmlns:a16="http://schemas.microsoft.com/office/drawing/2014/main" id="{47378BF4-1DC6-41FE-97E3-2531BE9B3EB1}"/>
              </a:ext>
            </a:extLst>
          </p:cNvPr>
          <p:cNvSpPr>
            <a:spLocks noGrp="1"/>
          </p:cNvSpPr>
          <p:nvPr>
            <p:ph idx="1"/>
          </p:nvPr>
        </p:nvSpPr>
        <p:spPr/>
        <p:txBody>
          <a:bodyPr/>
          <a:lstStyle/>
          <a:p>
            <a:r>
              <a:rPr lang="en-US" altLang="zh-CN" dirty="0"/>
              <a:t>HBase</a:t>
            </a:r>
            <a:r>
              <a:rPr lang="zh-CN" altLang="en-US" dirty="0"/>
              <a:t>所有配置文件位于</a:t>
            </a:r>
            <a:r>
              <a:rPr lang="en-US" altLang="zh-CN" dirty="0"/>
              <a:t>$HBASE_HOME/conf</a:t>
            </a:r>
            <a:r>
              <a:rPr lang="zh-CN" altLang="en-US" dirty="0"/>
              <a:t>下。</a:t>
            </a:r>
          </a:p>
        </p:txBody>
      </p:sp>
      <p:pic>
        <p:nvPicPr>
          <p:cNvPr id="4" name="图片 3">
            <a:extLst>
              <a:ext uri="{FF2B5EF4-FFF2-40B4-BE49-F238E27FC236}">
                <a16:creationId xmlns:a16="http://schemas.microsoft.com/office/drawing/2014/main" id="{E99739F9-ED30-4A5B-9C7E-151DF4D9AD07}"/>
              </a:ext>
            </a:extLst>
          </p:cNvPr>
          <p:cNvPicPr/>
          <p:nvPr/>
        </p:nvPicPr>
        <p:blipFill rotWithShape="1">
          <a:blip r:embed="rId2"/>
          <a:srcRect t="13265" b="68341"/>
          <a:stretch/>
        </p:blipFill>
        <p:spPr bwMode="auto">
          <a:xfrm>
            <a:off x="1934845" y="1673957"/>
            <a:ext cx="5274310" cy="660400"/>
          </a:xfrm>
          <a:prstGeom prst="rect">
            <a:avLst/>
          </a:prstGeom>
          <a:ln>
            <a:noFill/>
          </a:ln>
          <a:extLst>
            <a:ext uri="{53640926-AAD7-44D8-BBD7-CCE9431645EC}">
              <a14:shadowObscured xmlns:a14="http://schemas.microsoft.com/office/drawing/2010/main"/>
            </a:ext>
          </a:extLst>
        </p:spPr>
      </p:pic>
      <p:graphicFrame>
        <p:nvGraphicFramePr>
          <p:cNvPr id="5" name="表格 4">
            <a:extLst>
              <a:ext uri="{FF2B5EF4-FFF2-40B4-BE49-F238E27FC236}">
                <a16:creationId xmlns:a16="http://schemas.microsoft.com/office/drawing/2014/main" id="{A34D62A7-6A38-45BC-BD17-8F58F1C478F8}"/>
              </a:ext>
            </a:extLst>
          </p:cNvPr>
          <p:cNvGraphicFramePr>
            <a:graphicFrameLocks noGrp="1"/>
          </p:cNvGraphicFramePr>
          <p:nvPr/>
        </p:nvGraphicFramePr>
        <p:xfrm>
          <a:off x="457418" y="2440062"/>
          <a:ext cx="8229600" cy="2388108"/>
        </p:xfrm>
        <a:graphic>
          <a:graphicData uri="http://schemas.openxmlformats.org/drawingml/2006/table">
            <a:tbl>
              <a:tblPr firstRow="1" firstCol="1" bandRow="1">
                <a:tableStyleId>{5C22544A-7EE6-4342-B048-85BDC9FD1C3A}</a:tableStyleId>
              </a:tblPr>
              <a:tblGrid>
                <a:gridCol w="1823289">
                  <a:extLst>
                    <a:ext uri="{9D8B030D-6E8A-4147-A177-3AD203B41FA5}">
                      <a16:colId xmlns:a16="http://schemas.microsoft.com/office/drawing/2014/main" val="3498972084"/>
                    </a:ext>
                  </a:extLst>
                </a:gridCol>
                <a:gridCol w="6406311">
                  <a:extLst>
                    <a:ext uri="{9D8B030D-6E8A-4147-A177-3AD203B41FA5}">
                      <a16:colId xmlns:a16="http://schemas.microsoft.com/office/drawing/2014/main" val="2799628511"/>
                    </a:ext>
                  </a:extLst>
                </a:gridCol>
              </a:tblGrid>
              <a:tr h="0">
                <a:tc>
                  <a:txBody>
                    <a:bodyPr/>
                    <a:lstStyle/>
                    <a:p>
                      <a:pPr algn="ctr">
                        <a:lnSpc>
                          <a:spcPct val="150000"/>
                        </a:lnSpc>
                        <a:spcAft>
                          <a:spcPts val="0"/>
                        </a:spcAft>
                      </a:pPr>
                      <a:r>
                        <a:rPr lang="zh-CN" sz="1600" kern="0">
                          <a:effectLst/>
                          <a:latin typeface="微软雅黑" panose="020B0503020204020204" pitchFamily="34" charset="-122"/>
                          <a:ea typeface="微软雅黑" panose="020B0503020204020204" pitchFamily="34" charset="-122"/>
                        </a:rPr>
                        <a:t>文件名称</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600" kern="0">
                          <a:effectLst/>
                          <a:latin typeface="微软雅黑" panose="020B0503020204020204" pitchFamily="34" charset="-122"/>
                          <a:ea typeface="微软雅黑" panose="020B0503020204020204" pitchFamily="34" charset="-122"/>
                        </a:rPr>
                        <a:t>描述</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07767445"/>
                  </a:ext>
                </a:extLst>
              </a:tr>
              <a:tr h="0">
                <a:tc>
                  <a:txBody>
                    <a:bodyPr/>
                    <a:lstStyle/>
                    <a:p>
                      <a:pPr algn="l">
                        <a:lnSpc>
                          <a:spcPct val="150000"/>
                        </a:lnSpc>
                        <a:spcAft>
                          <a:spcPts val="0"/>
                        </a:spcAft>
                      </a:pPr>
                      <a:r>
                        <a:rPr lang="en-US" sz="1600" kern="0">
                          <a:effectLst/>
                          <a:latin typeface="微软雅黑" panose="020B0503020204020204" pitchFamily="34" charset="-122"/>
                          <a:ea typeface="微软雅黑" panose="020B0503020204020204" pitchFamily="34" charset="-122"/>
                        </a:rPr>
                        <a:t>hbase-env.sh</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1600" kern="0">
                          <a:effectLst/>
                          <a:latin typeface="微软雅黑" panose="020B0503020204020204" pitchFamily="34" charset="-122"/>
                          <a:ea typeface="微软雅黑" panose="020B0503020204020204" pitchFamily="34" charset="-122"/>
                        </a:rPr>
                        <a:t>Bash</a:t>
                      </a:r>
                      <a:r>
                        <a:rPr lang="zh-CN" sz="1600" kern="0">
                          <a:effectLst/>
                          <a:latin typeface="微软雅黑" panose="020B0503020204020204" pitchFamily="34" charset="-122"/>
                          <a:ea typeface="微软雅黑" panose="020B0503020204020204" pitchFamily="34" charset="-122"/>
                        </a:rPr>
                        <a:t>脚本，设置</a:t>
                      </a:r>
                      <a:r>
                        <a:rPr lang="en-US" sz="1600" kern="0">
                          <a:effectLst/>
                          <a:latin typeface="微软雅黑" panose="020B0503020204020204" pitchFamily="34" charset="-122"/>
                          <a:ea typeface="微软雅黑" panose="020B0503020204020204" pitchFamily="34" charset="-122"/>
                        </a:rPr>
                        <a:t>Linux/Unix</a:t>
                      </a:r>
                      <a:r>
                        <a:rPr lang="zh-CN" sz="1600" kern="0">
                          <a:effectLst/>
                          <a:latin typeface="微软雅黑" panose="020B0503020204020204" pitchFamily="34" charset="-122"/>
                          <a:ea typeface="微软雅黑" panose="020B0503020204020204" pitchFamily="34" charset="-122"/>
                        </a:rPr>
                        <a:t>环境下运行</a:t>
                      </a:r>
                      <a:r>
                        <a:rPr lang="en-US" sz="1600" kern="0">
                          <a:effectLst/>
                          <a:latin typeface="微软雅黑" panose="020B0503020204020204" pitchFamily="34" charset="-122"/>
                          <a:ea typeface="微软雅黑" panose="020B0503020204020204" pitchFamily="34" charset="-122"/>
                        </a:rPr>
                        <a:t>HBase</a:t>
                      </a:r>
                      <a:r>
                        <a:rPr lang="zh-CN" sz="1600" kern="0">
                          <a:effectLst/>
                          <a:latin typeface="微软雅黑" panose="020B0503020204020204" pitchFamily="34" charset="-122"/>
                          <a:ea typeface="微软雅黑" panose="020B0503020204020204" pitchFamily="34" charset="-122"/>
                        </a:rPr>
                        <a:t>要用的环境变量，包括</a:t>
                      </a:r>
                      <a:r>
                        <a:rPr lang="en-US" sz="1600" kern="0">
                          <a:effectLst/>
                          <a:latin typeface="微软雅黑" panose="020B0503020204020204" pitchFamily="34" charset="-122"/>
                          <a:ea typeface="微软雅黑" panose="020B0503020204020204" pitchFamily="34" charset="-122"/>
                        </a:rPr>
                        <a:t>Java</a:t>
                      </a:r>
                      <a:r>
                        <a:rPr lang="zh-CN" sz="1600" kern="0">
                          <a:effectLst/>
                          <a:latin typeface="微软雅黑" panose="020B0503020204020204" pitchFamily="34" charset="-122"/>
                          <a:ea typeface="微软雅黑" panose="020B0503020204020204" pitchFamily="34" charset="-122"/>
                        </a:rPr>
                        <a:t>安装路径等</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7501598"/>
                  </a:ext>
                </a:extLst>
              </a:tr>
              <a:tr h="0">
                <a:tc>
                  <a:txBody>
                    <a:bodyPr/>
                    <a:lstStyle/>
                    <a:p>
                      <a:pPr algn="l">
                        <a:lnSpc>
                          <a:spcPct val="150000"/>
                        </a:lnSpc>
                        <a:spcAft>
                          <a:spcPts val="0"/>
                        </a:spcAft>
                      </a:pPr>
                      <a:r>
                        <a:rPr lang="en-US" sz="1600" kern="0">
                          <a:effectLst/>
                          <a:latin typeface="微软雅黑" panose="020B0503020204020204" pitchFamily="34" charset="-122"/>
                          <a:ea typeface="微软雅黑" panose="020B0503020204020204" pitchFamily="34" charset="-122"/>
                        </a:rPr>
                        <a:t>hbase-site.xml</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en-US" sz="1600" kern="0">
                          <a:effectLst/>
                          <a:latin typeface="微软雅黑" panose="020B0503020204020204" pitchFamily="34" charset="-122"/>
                          <a:ea typeface="微软雅黑" panose="020B0503020204020204" pitchFamily="34" charset="-122"/>
                        </a:rPr>
                        <a:t>XML</a:t>
                      </a:r>
                      <a:r>
                        <a:rPr lang="zh-CN" sz="1600" kern="0">
                          <a:effectLst/>
                          <a:latin typeface="微软雅黑" panose="020B0503020204020204" pitchFamily="34" charset="-122"/>
                          <a:ea typeface="微软雅黑" panose="020B0503020204020204" pitchFamily="34" charset="-122"/>
                        </a:rPr>
                        <a:t>文件，</a:t>
                      </a:r>
                      <a:r>
                        <a:rPr lang="en-US" sz="1600" kern="0">
                          <a:effectLst/>
                          <a:latin typeface="微软雅黑" panose="020B0503020204020204" pitchFamily="34" charset="-122"/>
                          <a:ea typeface="微软雅黑" panose="020B0503020204020204" pitchFamily="34" charset="-122"/>
                        </a:rPr>
                        <a:t>HBase</a:t>
                      </a:r>
                      <a:r>
                        <a:rPr lang="zh-CN" sz="1600" kern="0">
                          <a:effectLst/>
                          <a:latin typeface="微软雅黑" panose="020B0503020204020204" pitchFamily="34" charset="-122"/>
                          <a:ea typeface="微软雅黑" panose="020B0503020204020204" pitchFamily="34" charset="-122"/>
                        </a:rPr>
                        <a:t>核心配置文件，包括</a:t>
                      </a:r>
                      <a:r>
                        <a:rPr lang="en-US" sz="1600" kern="0">
                          <a:effectLst/>
                          <a:latin typeface="微软雅黑" panose="020B0503020204020204" pitchFamily="34" charset="-122"/>
                          <a:ea typeface="微软雅黑" panose="020B0503020204020204" pitchFamily="34" charset="-122"/>
                        </a:rPr>
                        <a:t>HBase</a:t>
                      </a:r>
                      <a:r>
                        <a:rPr lang="zh-CN" sz="1600" kern="0">
                          <a:effectLst/>
                          <a:latin typeface="微软雅黑" panose="020B0503020204020204" pitchFamily="34" charset="-122"/>
                          <a:ea typeface="微软雅黑" panose="020B0503020204020204" pitchFamily="34" charset="-122"/>
                        </a:rPr>
                        <a:t>数据存放位置、</a:t>
                      </a:r>
                      <a:r>
                        <a:rPr lang="en-US" sz="1600" kern="0">
                          <a:effectLst/>
                          <a:latin typeface="微软雅黑" panose="020B0503020204020204" pitchFamily="34" charset="-122"/>
                          <a:ea typeface="微软雅黑" panose="020B0503020204020204" pitchFamily="34" charset="-122"/>
                        </a:rPr>
                        <a:t>ZooKeeper</a:t>
                      </a:r>
                      <a:r>
                        <a:rPr lang="zh-CN" sz="1600" kern="0">
                          <a:effectLst/>
                          <a:latin typeface="微软雅黑" panose="020B0503020204020204" pitchFamily="34" charset="-122"/>
                          <a:ea typeface="微软雅黑" panose="020B0503020204020204" pitchFamily="34" charset="-122"/>
                        </a:rPr>
                        <a:t>集群地址等配置项，其配置项会覆盖默认配置</a:t>
                      </a:r>
                      <a:r>
                        <a:rPr lang="en-US" sz="1600" kern="0">
                          <a:effectLst/>
                          <a:latin typeface="微软雅黑" panose="020B0503020204020204" pitchFamily="34" charset="-122"/>
                          <a:ea typeface="微软雅黑" panose="020B0503020204020204" pitchFamily="34" charset="-122"/>
                        </a:rPr>
                        <a:t>docs/hbase-default.xml</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26380532"/>
                  </a:ext>
                </a:extLst>
              </a:tr>
              <a:tr h="0">
                <a:tc>
                  <a:txBody>
                    <a:bodyPr/>
                    <a:lstStyle/>
                    <a:p>
                      <a:pPr algn="l">
                        <a:lnSpc>
                          <a:spcPct val="150000"/>
                        </a:lnSpc>
                        <a:spcAft>
                          <a:spcPts val="0"/>
                        </a:spcAft>
                      </a:pPr>
                      <a:r>
                        <a:rPr lang="en-US" sz="1600" kern="0">
                          <a:effectLst/>
                          <a:latin typeface="微软雅黑" panose="020B0503020204020204" pitchFamily="34" charset="-122"/>
                          <a:ea typeface="微软雅黑" panose="020B0503020204020204" pitchFamily="34" charset="-122"/>
                        </a:rPr>
                        <a:t>regionservers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sz="1600" kern="0" dirty="0">
                          <a:effectLst/>
                          <a:latin typeface="微软雅黑" panose="020B0503020204020204" pitchFamily="34" charset="-122"/>
                          <a:ea typeface="微软雅黑" panose="020B0503020204020204" pitchFamily="34" charset="-122"/>
                        </a:rPr>
                        <a:t>纯文本，设置运行</a:t>
                      </a:r>
                      <a:r>
                        <a:rPr lang="en-US" sz="1600" kern="0" dirty="0" err="1">
                          <a:effectLst/>
                          <a:latin typeface="微软雅黑" panose="020B0503020204020204" pitchFamily="34" charset="-122"/>
                          <a:ea typeface="微软雅黑" panose="020B0503020204020204" pitchFamily="34" charset="-122"/>
                        </a:rPr>
                        <a:t>HRegionServer</a:t>
                      </a:r>
                      <a:r>
                        <a:rPr lang="zh-CN" sz="1600" kern="0" dirty="0">
                          <a:effectLst/>
                          <a:latin typeface="微软雅黑" panose="020B0503020204020204" pitchFamily="34" charset="-122"/>
                          <a:ea typeface="微软雅黑" panose="020B0503020204020204" pitchFamily="34" charset="-122"/>
                        </a:rPr>
                        <a:t>从进程的机器列表，每行</a:t>
                      </a:r>
                      <a:r>
                        <a:rPr lang="en-US" sz="1600" kern="0" dirty="0">
                          <a:effectLst/>
                          <a:latin typeface="微软雅黑" panose="020B0503020204020204" pitchFamily="34" charset="-122"/>
                          <a:ea typeface="微软雅黑" panose="020B0503020204020204" pitchFamily="34" charset="-122"/>
                        </a:rPr>
                        <a:t>1</a:t>
                      </a:r>
                      <a:r>
                        <a:rPr lang="zh-CN" sz="1600" kern="0" dirty="0">
                          <a:effectLst/>
                          <a:latin typeface="微软雅黑" panose="020B0503020204020204" pitchFamily="34" charset="-122"/>
                          <a:ea typeface="微软雅黑" panose="020B0503020204020204" pitchFamily="34" charset="-122"/>
                        </a:rPr>
                        <a:t>个主机名</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45383091"/>
                  </a:ext>
                </a:extLst>
              </a:tr>
            </a:tbl>
          </a:graphicData>
        </a:graphic>
      </p:graphicFrame>
    </p:spTree>
    <p:extLst>
      <p:ext uri="{BB962C8B-B14F-4D97-AF65-F5344CB8AC3E}">
        <p14:creationId xmlns:p14="http://schemas.microsoft.com/office/powerpoint/2010/main" val="2376698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46EA7-6C0D-48FF-8860-2A7731906764}"/>
              </a:ext>
            </a:extLst>
          </p:cNvPr>
          <p:cNvSpPr>
            <a:spLocks noGrp="1"/>
          </p:cNvSpPr>
          <p:nvPr>
            <p:ph type="title"/>
          </p:nvPr>
        </p:nvSpPr>
        <p:spPr/>
        <p:txBody>
          <a:bodyPr/>
          <a:lstStyle/>
          <a:p>
            <a:r>
              <a:rPr lang="zh-CN" altLang="zh-CN" dirty="0"/>
              <a:t>配置文件</a:t>
            </a:r>
            <a:r>
              <a:rPr lang="en-US" altLang="zh-CN" dirty="0"/>
              <a:t>hbase-site.xml</a:t>
            </a:r>
            <a:r>
              <a:rPr lang="zh-CN" altLang="zh-CN" dirty="0"/>
              <a:t>涉及的主要参数</a:t>
            </a:r>
            <a:endParaRPr lang="zh-CN" altLang="en-US" dirty="0"/>
          </a:p>
        </p:txBody>
      </p:sp>
      <p:graphicFrame>
        <p:nvGraphicFramePr>
          <p:cNvPr id="4" name="内容占位符 3">
            <a:extLst>
              <a:ext uri="{FF2B5EF4-FFF2-40B4-BE49-F238E27FC236}">
                <a16:creationId xmlns:a16="http://schemas.microsoft.com/office/drawing/2014/main" id="{E6FC4B78-7946-4AC7-850B-619BC70DAE25}"/>
              </a:ext>
            </a:extLst>
          </p:cNvPr>
          <p:cNvGraphicFramePr>
            <a:graphicFrameLocks noGrp="1"/>
          </p:cNvGraphicFramePr>
          <p:nvPr>
            <p:ph idx="1"/>
          </p:nvPr>
        </p:nvGraphicFramePr>
        <p:xfrm>
          <a:off x="457200" y="1203598"/>
          <a:ext cx="8229600" cy="3076575"/>
        </p:xfrm>
        <a:graphic>
          <a:graphicData uri="http://schemas.openxmlformats.org/drawingml/2006/table">
            <a:tbl>
              <a:tblPr firstRow="1" firstCol="1" bandRow="1">
                <a:tableStyleId>{5C22544A-7EE6-4342-B048-85BDC9FD1C3A}</a:tableStyleId>
              </a:tblPr>
              <a:tblGrid>
                <a:gridCol w="3682752">
                  <a:extLst>
                    <a:ext uri="{9D8B030D-6E8A-4147-A177-3AD203B41FA5}">
                      <a16:colId xmlns:a16="http://schemas.microsoft.com/office/drawing/2014/main" val="3424054273"/>
                    </a:ext>
                  </a:extLst>
                </a:gridCol>
                <a:gridCol w="4546848">
                  <a:extLst>
                    <a:ext uri="{9D8B030D-6E8A-4147-A177-3AD203B41FA5}">
                      <a16:colId xmlns:a16="http://schemas.microsoft.com/office/drawing/2014/main" val="2242881793"/>
                    </a:ext>
                  </a:extLst>
                </a:gridCol>
              </a:tblGrid>
              <a:tr h="0">
                <a:tc>
                  <a:txBody>
                    <a:bodyPr/>
                    <a:lstStyle/>
                    <a:p>
                      <a:pPr algn="ctr">
                        <a:lnSpc>
                          <a:spcPct val="150000"/>
                        </a:lnSpc>
                        <a:spcAft>
                          <a:spcPts val="0"/>
                        </a:spcAft>
                      </a:pPr>
                      <a:r>
                        <a:rPr lang="zh-CN" sz="1600" kern="0" dirty="0">
                          <a:effectLst/>
                          <a:latin typeface="微软雅黑" panose="020B0503020204020204" pitchFamily="34" charset="-122"/>
                          <a:ea typeface="微软雅黑" panose="020B0503020204020204" pitchFamily="34" charset="-122"/>
                        </a:rPr>
                        <a:t>参数</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600" kern="0">
                          <a:effectLst/>
                          <a:latin typeface="微软雅黑" panose="020B0503020204020204" pitchFamily="34" charset="-122"/>
                          <a:ea typeface="微软雅黑" panose="020B0503020204020204" pitchFamily="34" charset="-122"/>
                        </a:rPr>
                        <a:t>功能</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771583342"/>
                  </a:ext>
                </a:extLst>
              </a:tr>
              <a:tr h="0">
                <a:tc>
                  <a:txBody>
                    <a:bodyPr/>
                    <a:lstStyle/>
                    <a:p>
                      <a:pPr algn="l">
                        <a:lnSpc>
                          <a:spcPct val="150000"/>
                        </a:lnSpc>
                        <a:spcAft>
                          <a:spcPts val="0"/>
                        </a:spcAft>
                      </a:pPr>
                      <a:r>
                        <a:rPr lang="en-US" sz="1600" kern="0">
                          <a:effectLst/>
                          <a:latin typeface="微软雅黑" panose="020B0503020204020204" pitchFamily="34" charset="-122"/>
                          <a:ea typeface="微软雅黑" panose="020B0503020204020204" pitchFamily="34" charset="-122"/>
                        </a:rPr>
                        <a:t>hbase.cluster.distributed</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600" kern="0">
                          <a:effectLst/>
                          <a:latin typeface="微软雅黑" panose="020B0503020204020204" pitchFamily="34" charset="-122"/>
                          <a:ea typeface="微软雅黑" panose="020B0503020204020204" pitchFamily="34" charset="-122"/>
                        </a:rPr>
                        <a:t>指定</a:t>
                      </a:r>
                      <a:r>
                        <a:rPr lang="en-US" sz="1600" kern="0">
                          <a:effectLst/>
                          <a:latin typeface="微软雅黑" panose="020B0503020204020204" pitchFamily="34" charset="-122"/>
                          <a:ea typeface="微软雅黑" panose="020B0503020204020204" pitchFamily="34" charset="-122"/>
                        </a:rPr>
                        <a:t>HBase</a:t>
                      </a:r>
                      <a:r>
                        <a:rPr lang="zh-CN" sz="1600" kern="0">
                          <a:effectLst/>
                          <a:latin typeface="微软雅黑" panose="020B0503020204020204" pitchFamily="34" charset="-122"/>
                          <a:ea typeface="微软雅黑" panose="020B0503020204020204" pitchFamily="34" charset="-122"/>
                        </a:rPr>
                        <a:t>的运行模式，</a:t>
                      </a:r>
                      <a:r>
                        <a:rPr lang="en-US" sz="1600" kern="0">
                          <a:effectLst/>
                          <a:latin typeface="微软雅黑" panose="020B0503020204020204" pitchFamily="34" charset="-122"/>
                          <a:ea typeface="微软雅黑" panose="020B0503020204020204" pitchFamily="34" charset="-122"/>
                        </a:rPr>
                        <a:t>false</a:t>
                      </a:r>
                      <a:r>
                        <a:rPr lang="zh-CN" sz="1600" kern="0">
                          <a:effectLst/>
                          <a:latin typeface="微软雅黑" panose="020B0503020204020204" pitchFamily="34" charset="-122"/>
                          <a:ea typeface="微软雅黑" panose="020B0503020204020204" pitchFamily="34" charset="-122"/>
                        </a:rPr>
                        <a:t>是单机模式，</a:t>
                      </a:r>
                      <a:r>
                        <a:rPr lang="en-US" sz="1600" kern="0">
                          <a:effectLst/>
                          <a:latin typeface="微软雅黑" panose="020B0503020204020204" pitchFamily="34" charset="-122"/>
                          <a:ea typeface="微软雅黑" panose="020B0503020204020204" pitchFamily="34" charset="-122"/>
                        </a:rPr>
                        <a:t>true</a:t>
                      </a:r>
                      <a:r>
                        <a:rPr lang="zh-CN" sz="1600" kern="0">
                          <a:effectLst/>
                          <a:latin typeface="微软雅黑" panose="020B0503020204020204" pitchFamily="34" charset="-122"/>
                          <a:ea typeface="微软雅黑" panose="020B0503020204020204" pitchFamily="34" charset="-122"/>
                        </a:rPr>
                        <a:t>是分布式模式</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043952133"/>
                  </a:ext>
                </a:extLst>
              </a:tr>
              <a:tr h="0">
                <a:tc>
                  <a:txBody>
                    <a:bodyPr/>
                    <a:lstStyle/>
                    <a:p>
                      <a:pPr algn="l">
                        <a:lnSpc>
                          <a:spcPct val="150000"/>
                        </a:lnSpc>
                        <a:spcAft>
                          <a:spcPts val="0"/>
                        </a:spcAft>
                      </a:pPr>
                      <a:r>
                        <a:rPr lang="en-US" sz="1600" kern="0" dirty="0" err="1">
                          <a:effectLst/>
                          <a:latin typeface="微软雅黑" panose="020B0503020204020204" pitchFamily="34" charset="-122"/>
                          <a:ea typeface="微软雅黑" panose="020B0503020204020204" pitchFamily="34" charset="-122"/>
                        </a:rPr>
                        <a:t>hbase.rootdir</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600" kern="0">
                          <a:effectLst/>
                          <a:latin typeface="微软雅黑" panose="020B0503020204020204" pitchFamily="34" charset="-122"/>
                          <a:ea typeface="微软雅黑" panose="020B0503020204020204" pitchFamily="34" charset="-122"/>
                        </a:rPr>
                        <a:t>每个</a:t>
                      </a:r>
                      <a:r>
                        <a:rPr lang="en-US" sz="1600" kern="0">
                          <a:effectLst/>
                          <a:latin typeface="微软雅黑" panose="020B0503020204020204" pitchFamily="34" charset="-122"/>
                          <a:ea typeface="微软雅黑" panose="020B0503020204020204" pitchFamily="34" charset="-122"/>
                        </a:rPr>
                        <a:t>regionServer</a:t>
                      </a:r>
                      <a:r>
                        <a:rPr lang="zh-CN" sz="1600" kern="0">
                          <a:effectLst/>
                          <a:latin typeface="微软雅黑" panose="020B0503020204020204" pitchFamily="34" charset="-122"/>
                          <a:ea typeface="微软雅黑" panose="020B0503020204020204" pitchFamily="34" charset="-122"/>
                        </a:rPr>
                        <a:t>的共享目录，用来持久化</a:t>
                      </a:r>
                      <a:r>
                        <a:rPr lang="en-US" sz="1600" kern="0">
                          <a:effectLst/>
                          <a:latin typeface="微软雅黑" panose="020B0503020204020204" pitchFamily="34" charset="-122"/>
                          <a:ea typeface="微软雅黑" panose="020B0503020204020204" pitchFamily="34" charset="-122"/>
                        </a:rPr>
                        <a:t>HBase</a:t>
                      </a:r>
                      <a:r>
                        <a:rPr lang="zh-CN" sz="1600" kern="0">
                          <a:effectLst/>
                          <a:latin typeface="微软雅黑" panose="020B0503020204020204" pitchFamily="34" charset="-122"/>
                          <a:ea typeface="微软雅黑" panose="020B0503020204020204" pitchFamily="34" charset="-122"/>
                        </a:rPr>
                        <a:t>，默认为</a:t>
                      </a:r>
                      <a:r>
                        <a:rPr lang="en-US" sz="1600" kern="0">
                          <a:effectLst/>
                          <a:latin typeface="微软雅黑" panose="020B0503020204020204" pitchFamily="34" charset="-122"/>
                          <a:ea typeface="微软雅黑" panose="020B0503020204020204" pitchFamily="34" charset="-122"/>
                        </a:rPr>
                        <a:t>${hbase.tmp.dir}/hbase</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4224699603"/>
                  </a:ext>
                </a:extLst>
              </a:tr>
              <a:tr h="0">
                <a:tc>
                  <a:txBody>
                    <a:bodyPr/>
                    <a:lstStyle/>
                    <a:p>
                      <a:pPr algn="l">
                        <a:lnSpc>
                          <a:spcPct val="150000"/>
                        </a:lnSpc>
                        <a:spcAft>
                          <a:spcPts val="0"/>
                        </a:spcAft>
                      </a:pPr>
                      <a:r>
                        <a:rPr lang="en-US" sz="1600" kern="0">
                          <a:effectLst/>
                          <a:latin typeface="微软雅黑" panose="020B0503020204020204" pitchFamily="34" charset="-122"/>
                          <a:ea typeface="微软雅黑" panose="020B0503020204020204" pitchFamily="34" charset="-122"/>
                        </a:rPr>
                        <a:t>hbase.zookeeper.quorum</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600" kern="0">
                          <a:effectLst/>
                          <a:latin typeface="微软雅黑" panose="020B0503020204020204" pitchFamily="34" charset="-122"/>
                          <a:ea typeface="微软雅黑" panose="020B0503020204020204" pitchFamily="34" charset="-122"/>
                        </a:rPr>
                        <a:t>Zookeeper</a:t>
                      </a:r>
                      <a:r>
                        <a:rPr lang="zh-CN" sz="1600" kern="0">
                          <a:effectLst/>
                          <a:latin typeface="微软雅黑" panose="020B0503020204020204" pitchFamily="34" charset="-122"/>
                          <a:ea typeface="微软雅黑" panose="020B0503020204020204" pitchFamily="34" charset="-122"/>
                        </a:rPr>
                        <a:t>集群的地址列表，用逗号分割，默认为</a:t>
                      </a:r>
                      <a:r>
                        <a:rPr lang="en-US" sz="1600" kern="0">
                          <a:effectLst/>
                          <a:latin typeface="微软雅黑" panose="020B0503020204020204" pitchFamily="34" charset="-122"/>
                          <a:ea typeface="微软雅黑" panose="020B0503020204020204" pitchFamily="34" charset="-122"/>
                        </a:rPr>
                        <a:t>localhost</a:t>
                      </a:r>
                      <a:r>
                        <a:rPr lang="zh-CN" sz="1600" kern="0">
                          <a:effectLst/>
                          <a:latin typeface="微软雅黑" panose="020B0503020204020204" pitchFamily="34" charset="-122"/>
                          <a:ea typeface="微软雅黑" panose="020B0503020204020204" pitchFamily="34" charset="-122"/>
                        </a:rPr>
                        <a:t>，是部署伪分布模式</a:t>
                      </a:r>
                      <a:r>
                        <a:rPr lang="en-US" sz="1600" kern="0">
                          <a:effectLst/>
                          <a:latin typeface="微软雅黑" panose="020B0503020204020204" pitchFamily="34" charset="-122"/>
                          <a:ea typeface="微软雅黑" panose="020B0503020204020204" pitchFamily="34" charset="-122"/>
                        </a:rPr>
                        <a:t>HBase</a:t>
                      </a:r>
                      <a:r>
                        <a:rPr lang="zh-CN" sz="1600" kern="0">
                          <a:effectLst/>
                          <a:latin typeface="微软雅黑" panose="020B0503020204020204" pitchFamily="34" charset="-122"/>
                          <a:ea typeface="微软雅黑" panose="020B0503020204020204" pitchFamily="34" charset="-122"/>
                        </a:rPr>
                        <a:t>集群用的</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351559254"/>
                  </a:ext>
                </a:extLst>
              </a:tr>
              <a:tr h="0">
                <a:tc>
                  <a:txBody>
                    <a:bodyPr/>
                    <a:lstStyle/>
                    <a:p>
                      <a:pPr algn="l">
                        <a:lnSpc>
                          <a:spcPct val="150000"/>
                        </a:lnSpc>
                        <a:spcAft>
                          <a:spcPts val="0"/>
                        </a:spcAft>
                      </a:pPr>
                      <a:r>
                        <a:rPr lang="en-US" sz="1600" kern="0">
                          <a:effectLst/>
                          <a:latin typeface="微软雅黑" panose="020B0503020204020204" pitchFamily="34" charset="-122"/>
                          <a:ea typeface="微软雅黑" panose="020B0503020204020204" pitchFamily="34" charset="-122"/>
                        </a:rPr>
                        <a:t>hbase.zookeeper.property.dataDir</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600" kern="0" dirty="0">
                          <a:effectLst/>
                          <a:latin typeface="微软雅黑" panose="020B0503020204020204" pitchFamily="34" charset="-122"/>
                          <a:ea typeface="微软雅黑" panose="020B0503020204020204" pitchFamily="34" charset="-122"/>
                        </a:rPr>
                        <a:t>与</a:t>
                      </a:r>
                      <a:r>
                        <a:rPr lang="en-US" sz="1600" kern="0" dirty="0" err="1">
                          <a:effectLst/>
                          <a:latin typeface="微软雅黑" panose="020B0503020204020204" pitchFamily="34" charset="-122"/>
                          <a:ea typeface="微软雅黑" panose="020B0503020204020204" pitchFamily="34" charset="-122"/>
                        </a:rPr>
                        <a:t>ZooKeeper</a:t>
                      </a:r>
                      <a:r>
                        <a:rPr lang="zh-CN" sz="1600" kern="0" dirty="0">
                          <a:effectLst/>
                          <a:latin typeface="微软雅黑" panose="020B0503020204020204" pitchFamily="34" charset="-122"/>
                          <a:ea typeface="微软雅黑" panose="020B0503020204020204" pitchFamily="34" charset="-122"/>
                        </a:rPr>
                        <a:t>的</a:t>
                      </a:r>
                      <a:r>
                        <a:rPr lang="en-US" sz="1600" kern="0" dirty="0" err="1">
                          <a:effectLst/>
                          <a:latin typeface="微软雅黑" panose="020B0503020204020204" pitchFamily="34" charset="-122"/>
                          <a:ea typeface="微软雅黑" panose="020B0503020204020204" pitchFamily="34" charset="-122"/>
                        </a:rPr>
                        <a:t>zoo.cfg</a:t>
                      </a:r>
                      <a:r>
                        <a:rPr lang="zh-CN" sz="1600" kern="0" dirty="0">
                          <a:effectLst/>
                          <a:latin typeface="微软雅黑" panose="020B0503020204020204" pitchFamily="34" charset="-122"/>
                          <a:ea typeface="微软雅黑" panose="020B0503020204020204" pitchFamily="34" charset="-122"/>
                        </a:rPr>
                        <a:t>中的配置参数</a:t>
                      </a:r>
                      <a:r>
                        <a:rPr lang="en-US" sz="1600" kern="0" dirty="0" err="1">
                          <a:effectLst/>
                          <a:latin typeface="微软雅黑" panose="020B0503020204020204" pitchFamily="34" charset="-122"/>
                          <a:ea typeface="微软雅黑" panose="020B0503020204020204" pitchFamily="34" charset="-122"/>
                        </a:rPr>
                        <a:t>dataDir</a:t>
                      </a:r>
                      <a:r>
                        <a:rPr lang="zh-CN" sz="1600" kern="0" dirty="0">
                          <a:effectLst/>
                          <a:latin typeface="微软雅黑" panose="020B0503020204020204" pitchFamily="34" charset="-122"/>
                          <a:ea typeface="微软雅黑" panose="020B0503020204020204" pitchFamily="34" charset="-122"/>
                        </a:rPr>
                        <a:t>一致</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750199804"/>
                  </a:ext>
                </a:extLst>
              </a:tr>
            </a:tbl>
          </a:graphicData>
        </a:graphic>
      </p:graphicFrame>
    </p:spTree>
    <p:extLst>
      <p:ext uri="{BB962C8B-B14F-4D97-AF65-F5344CB8AC3E}">
        <p14:creationId xmlns:p14="http://schemas.microsoft.com/office/powerpoint/2010/main" val="264765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15A09-53F9-42A1-B38D-22582C68DCB5}"/>
              </a:ext>
            </a:extLst>
          </p:cNvPr>
          <p:cNvSpPr>
            <a:spLocks noGrp="1"/>
          </p:cNvSpPr>
          <p:nvPr>
            <p:ph type="title"/>
          </p:nvPr>
        </p:nvSpPr>
        <p:spPr/>
        <p:txBody>
          <a:bodyPr>
            <a:normAutofit/>
          </a:bodyPr>
          <a:lstStyle/>
          <a:p>
            <a:r>
              <a:rPr lang="zh-CN" altLang="en-US"/>
              <a:t>实验</a:t>
            </a:r>
            <a:r>
              <a:rPr lang="en-US" altLang="zh-CN"/>
              <a:t>5</a:t>
            </a:r>
            <a:r>
              <a:rPr lang="zh-CN" altLang="en-US" dirty="0"/>
              <a:t>准备：分布式数据库</a:t>
            </a:r>
            <a:r>
              <a:rPr lang="en-US" altLang="zh-CN" dirty="0"/>
              <a:t>HBase</a:t>
            </a:r>
            <a:endParaRPr lang="zh-CN" altLang="en-US" sz="3200" dirty="0"/>
          </a:p>
        </p:txBody>
      </p:sp>
      <p:sp>
        <p:nvSpPr>
          <p:cNvPr id="3" name="内容占位符 2">
            <a:extLst>
              <a:ext uri="{FF2B5EF4-FFF2-40B4-BE49-F238E27FC236}">
                <a16:creationId xmlns:a16="http://schemas.microsoft.com/office/drawing/2014/main" id="{395E8A9E-E2D1-47AC-8B0A-21140B91CB66}"/>
              </a:ext>
            </a:extLst>
          </p:cNvPr>
          <p:cNvSpPr>
            <a:spLocks noGrp="1"/>
          </p:cNvSpPr>
          <p:nvPr>
            <p:ph idx="1"/>
          </p:nvPr>
        </p:nvSpPr>
        <p:spPr/>
        <p:txBody>
          <a:bodyPr>
            <a:normAutofit/>
          </a:bodyPr>
          <a:lstStyle/>
          <a:p>
            <a:r>
              <a:rPr lang="en-US" altLang="zh-CN" dirty="0"/>
              <a:t>5.1 </a:t>
            </a:r>
            <a:r>
              <a:rPr lang="zh-CN" altLang="en-US" dirty="0"/>
              <a:t>初识</a:t>
            </a:r>
            <a:r>
              <a:rPr lang="en-US" altLang="zh-CN" dirty="0"/>
              <a:t>HBase</a:t>
            </a:r>
          </a:p>
          <a:p>
            <a:r>
              <a:rPr lang="en-US" altLang="zh-CN" dirty="0"/>
              <a:t>5.2 HBase</a:t>
            </a:r>
            <a:r>
              <a:rPr lang="zh-CN" altLang="en-US" dirty="0"/>
              <a:t>数据模型</a:t>
            </a:r>
            <a:endParaRPr lang="en-US" altLang="zh-CN" dirty="0"/>
          </a:p>
          <a:p>
            <a:r>
              <a:rPr lang="en-US" altLang="zh-CN" dirty="0"/>
              <a:t>5.3 HBase</a:t>
            </a:r>
            <a:r>
              <a:rPr lang="zh-CN" altLang="en-US" dirty="0"/>
              <a:t>体系架构</a:t>
            </a:r>
            <a:endParaRPr lang="en-US" altLang="zh-CN" dirty="0"/>
          </a:p>
          <a:p>
            <a:r>
              <a:rPr lang="en-US" altLang="zh-CN" dirty="0"/>
              <a:t>5.4 </a:t>
            </a:r>
            <a:r>
              <a:rPr lang="zh-CN" altLang="en-US" dirty="0"/>
              <a:t>部署</a:t>
            </a:r>
            <a:r>
              <a:rPr lang="en-US" altLang="zh-CN" dirty="0"/>
              <a:t>HBase</a:t>
            </a:r>
          </a:p>
          <a:p>
            <a:r>
              <a:rPr lang="en-US" altLang="zh-CN" dirty="0"/>
              <a:t>5.5 HBase</a:t>
            </a:r>
            <a:r>
              <a:rPr lang="zh-CN" altLang="en-US" dirty="0"/>
              <a:t>接口</a:t>
            </a:r>
          </a:p>
        </p:txBody>
      </p:sp>
    </p:spTree>
    <p:extLst>
      <p:ext uri="{BB962C8B-B14F-4D97-AF65-F5344CB8AC3E}">
        <p14:creationId xmlns:p14="http://schemas.microsoft.com/office/powerpoint/2010/main" val="1640584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60E5A-A0CB-46C8-8FB6-0439D8AB1655}"/>
              </a:ext>
            </a:extLst>
          </p:cNvPr>
          <p:cNvSpPr>
            <a:spLocks noGrp="1"/>
          </p:cNvSpPr>
          <p:nvPr>
            <p:ph type="title"/>
          </p:nvPr>
        </p:nvSpPr>
        <p:spPr/>
        <p:txBody>
          <a:bodyPr/>
          <a:lstStyle/>
          <a:p>
            <a:r>
              <a:rPr lang="en-US" altLang="zh-CN" dirty="0"/>
              <a:t>hbase-site.xml</a:t>
            </a:r>
            <a:r>
              <a:rPr lang="zh-CN" altLang="en-US" dirty="0"/>
              <a:t>配置文件示例</a:t>
            </a:r>
          </a:p>
        </p:txBody>
      </p:sp>
      <p:sp>
        <p:nvSpPr>
          <p:cNvPr id="3" name="内容占位符 2">
            <a:extLst>
              <a:ext uri="{FF2B5EF4-FFF2-40B4-BE49-F238E27FC236}">
                <a16:creationId xmlns:a16="http://schemas.microsoft.com/office/drawing/2014/main" id="{524A4964-A902-4366-BFE2-67922F15AA7A}"/>
              </a:ext>
            </a:extLst>
          </p:cNvPr>
          <p:cNvSpPr>
            <a:spLocks noGrp="1"/>
          </p:cNvSpPr>
          <p:nvPr>
            <p:ph idx="1"/>
          </p:nvPr>
        </p:nvSpPr>
        <p:spPr/>
        <p:txBody>
          <a:bodyPr>
            <a:normAutofit fontScale="92500" lnSpcReduction="20000"/>
          </a:bodyPr>
          <a:lstStyle/>
          <a:p>
            <a:r>
              <a:rPr lang="zh-CN" altLang="zh-CN" sz="1600" dirty="0"/>
              <a:t>单机模式的</a:t>
            </a:r>
            <a:r>
              <a:rPr lang="en-US" altLang="zh-CN" sz="1600" dirty="0"/>
              <a:t>hbase-site.xml</a:t>
            </a:r>
            <a:r>
              <a:rPr lang="zh-CN" altLang="zh-CN" sz="1600" dirty="0"/>
              <a:t>文件示例内容如下。</a:t>
            </a:r>
          </a:p>
          <a:p>
            <a:pPr marL="0" indent="0">
              <a:buNone/>
            </a:pPr>
            <a:r>
              <a:rPr lang="en-US" altLang="zh-CN" sz="1600" i="1" dirty="0"/>
              <a:t>&lt;configuration&gt;</a:t>
            </a:r>
          </a:p>
          <a:p>
            <a:pPr marL="0" indent="0">
              <a:buNone/>
            </a:pPr>
            <a:r>
              <a:rPr lang="en-US" altLang="zh-CN" sz="1600" i="1" dirty="0"/>
              <a:t>    &lt;property&gt;</a:t>
            </a:r>
          </a:p>
          <a:p>
            <a:pPr marL="0" indent="0">
              <a:buNone/>
            </a:pPr>
            <a:r>
              <a:rPr lang="en-US" altLang="zh-CN" sz="1600" i="1" dirty="0"/>
              <a:t>        &lt;name&gt;</a:t>
            </a:r>
            <a:r>
              <a:rPr lang="en-US" altLang="zh-CN" sz="1600" i="1" dirty="0" err="1"/>
              <a:t>hbase.rootdir</a:t>
            </a:r>
            <a:r>
              <a:rPr lang="en-US" altLang="zh-CN" sz="1600" i="1" dirty="0"/>
              <a:t>&lt;/name&gt;</a:t>
            </a:r>
          </a:p>
          <a:p>
            <a:pPr marL="0" indent="0">
              <a:buNone/>
            </a:pPr>
            <a:r>
              <a:rPr lang="en-US" altLang="zh-CN" sz="1600" i="1" dirty="0"/>
              <a:t>        &lt;value&gt;file:///home/testuser/hbase&lt;/value&gt;</a:t>
            </a:r>
          </a:p>
          <a:p>
            <a:pPr marL="0" indent="0">
              <a:buNone/>
            </a:pPr>
            <a:r>
              <a:rPr lang="en-US" altLang="zh-CN" sz="1600" i="1" dirty="0"/>
              <a:t>    &lt;/property&gt;</a:t>
            </a:r>
          </a:p>
          <a:p>
            <a:pPr marL="0" indent="0">
              <a:buNone/>
            </a:pPr>
            <a:r>
              <a:rPr lang="en-US" altLang="zh-CN" sz="1600" i="1" dirty="0"/>
              <a:t>    &lt;property&gt;</a:t>
            </a:r>
          </a:p>
          <a:p>
            <a:pPr marL="0" indent="0">
              <a:buNone/>
            </a:pPr>
            <a:r>
              <a:rPr lang="en-US" altLang="zh-CN" sz="1600" i="1" dirty="0"/>
              <a:t>        &lt;name&gt;</a:t>
            </a:r>
            <a:r>
              <a:rPr lang="en-US" altLang="zh-CN" sz="1600" i="1" dirty="0" err="1"/>
              <a:t>hbase.zookeeper.property.dataDir</a:t>
            </a:r>
            <a:r>
              <a:rPr lang="en-US" altLang="zh-CN" sz="1600" i="1" dirty="0"/>
              <a:t>&lt;/name&gt;</a:t>
            </a:r>
          </a:p>
          <a:p>
            <a:pPr marL="0" indent="0">
              <a:buNone/>
            </a:pPr>
            <a:r>
              <a:rPr lang="en-US" altLang="zh-CN" sz="1600" i="1" dirty="0"/>
              <a:t>        &lt;value&gt;/home/</a:t>
            </a:r>
            <a:r>
              <a:rPr lang="en-US" altLang="zh-CN" sz="1600" i="1" dirty="0" err="1"/>
              <a:t>testuser</a:t>
            </a:r>
            <a:r>
              <a:rPr lang="en-US" altLang="zh-CN" sz="1600" i="1" dirty="0"/>
              <a:t>/zookeeper&lt;/value&gt;</a:t>
            </a:r>
          </a:p>
          <a:p>
            <a:pPr marL="0" indent="0">
              <a:buNone/>
            </a:pPr>
            <a:r>
              <a:rPr lang="en-US" altLang="zh-CN" sz="1600" i="1" dirty="0"/>
              <a:t>    &lt;/property&gt;</a:t>
            </a:r>
          </a:p>
          <a:p>
            <a:pPr marL="0" indent="0">
              <a:buNone/>
            </a:pPr>
            <a:r>
              <a:rPr lang="en-US" altLang="zh-CN" sz="1600" i="1" dirty="0"/>
              <a:t>&lt;/configuration&gt;</a:t>
            </a:r>
          </a:p>
          <a:p>
            <a:endParaRPr lang="en-US" altLang="zh-CN" sz="1600" dirty="0"/>
          </a:p>
          <a:p>
            <a:r>
              <a:rPr lang="zh-CN" altLang="en-US" sz="1600" dirty="0"/>
              <a:t>其中，配置项</a:t>
            </a:r>
            <a:r>
              <a:rPr lang="en-US" altLang="zh-CN" sz="1600" dirty="0" err="1"/>
              <a:t>hbase.rootdir</a:t>
            </a:r>
            <a:r>
              <a:rPr lang="zh-CN" altLang="en-US" sz="1600" dirty="0"/>
              <a:t>用于设置</a:t>
            </a:r>
            <a:r>
              <a:rPr lang="en-US" altLang="zh-CN" sz="1600" dirty="0"/>
              <a:t>HBase</a:t>
            </a:r>
            <a:r>
              <a:rPr lang="zh-CN" altLang="en-US" sz="1600" dirty="0"/>
              <a:t>和</a:t>
            </a:r>
            <a:r>
              <a:rPr lang="en-US" altLang="zh-CN" sz="1600" dirty="0" err="1"/>
              <a:t>ZooKeeper</a:t>
            </a:r>
            <a:r>
              <a:rPr lang="zh-CN" altLang="en-US" sz="1600" dirty="0"/>
              <a:t>数据的存放路径，前缀“</a:t>
            </a:r>
            <a:r>
              <a:rPr lang="en-US" altLang="zh-CN" sz="1600" dirty="0"/>
              <a:t>file://” </a:t>
            </a:r>
            <a:r>
              <a:rPr lang="zh-CN" altLang="en-US" sz="1600" dirty="0"/>
              <a:t>表示本地文件系统。若</a:t>
            </a:r>
            <a:r>
              <a:rPr lang="en-US" altLang="zh-CN" sz="1600" dirty="0"/>
              <a:t>HBase</a:t>
            </a:r>
            <a:r>
              <a:rPr lang="zh-CN" altLang="en-US" sz="1600" dirty="0"/>
              <a:t>数据存放在</a:t>
            </a:r>
            <a:r>
              <a:rPr lang="en-US" altLang="zh-CN" sz="1600" dirty="0"/>
              <a:t>HDFS</a:t>
            </a:r>
            <a:r>
              <a:rPr lang="zh-CN" altLang="en-US" sz="1600" dirty="0"/>
              <a:t>上，需要设置</a:t>
            </a:r>
            <a:r>
              <a:rPr lang="en-US" altLang="zh-CN" sz="1600" dirty="0" err="1"/>
              <a:t>hbase.rootdir</a:t>
            </a:r>
            <a:r>
              <a:rPr lang="zh-CN" altLang="en-US" sz="1600" dirty="0"/>
              <a:t>指向</a:t>
            </a:r>
            <a:r>
              <a:rPr lang="en-US" altLang="zh-CN" sz="1600" dirty="0"/>
              <a:t>HDFS</a:t>
            </a:r>
            <a:r>
              <a:rPr lang="zh-CN" altLang="en-US" sz="1600" dirty="0"/>
              <a:t>，例如“</a:t>
            </a:r>
            <a:r>
              <a:rPr lang="en-US" altLang="zh-CN" sz="1600" dirty="0" err="1"/>
              <a:t>hdfs</a:t>
            </a:r>
            <a:r>
              <a:rPr lang="en-US" altLang="zh-CN" sz="1600" dirty="0"/>
              <a:t>://master:9000/</a:t>
            </a:r>
            <a:r>
              <a:rPr lang="en-US" altLang="zh-CN" sz="1600" dirty="0" err="1"/>
              <a:t>hbase</a:t>
            </a:r>
            <a:r>
              <a:rPr lang="en-US" altLang="zh-CN" sz="1600" dirty="0"/>
              <a:t>”</a:t>
            </a:r>
            <a:r>
              <a:rPr lang="zh-CN" altLang="en-US" sz="1600" dirty="0"/>
              <a:t>。</a:t>
            </a:r>
            <a:endParaRPr lang="zh-CN" altLang="zh-CN" sz="1600" dirty="0"/>
          </a:p>
        </p:txBody>
      </p:sp>
    </p:spTree>
    <p:extLst>
      <p:ext uri="{BB962C8B-B14F-4D97-AF65-F5344CB8AC3E}">
        <p14:creationId xmlns:p14="http://schemas.microsoft.com/office/powerpoint/2010/main" val="1664673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D1D4F-66B7-4F08-BFC7-58E2B423E3A6}"/>
              </a:ext>
            </a:extLst>
          </p:cNvPr>
          <p:cNvSpPr>
            <a:spLocks noGrp="1"/>
          </p:cNvSpPr>
          <p:nvPr>
            <p:ph type="title"/>
          </p:nvPr>
        </p:nvSpPr>
        <p:spPr/>
        <p:txBody>
          <a:bodyPr/>
          <a:lstStyle/>
          <a:p>
            <a:r>
              <a:rPr lang="zh-CN" altLang="en-US" dirty="0"/>
              <a:t>启动</a:t>
            </a:r>
            <a:r>
              <a:rPr lang="en-US" altLang="zh-CN" dirty="0"/>
              <a:t>HBase</a:t>
            </a:r>
            <a:endParaRPr lang="zh-CN" altLang="en-US" dirty="0"/>
          </a:p>
        </p:txBody>
      </p:sp>
      <p:sp>
        <p:nvSpPr>
          <p:cNvPr id="3" name="内容占位符 2">
            <a:extLst>
              <a:ext uri="{FF2B5EF4-FFF2-40B4-BE49-F238E27FC236}">
                <a16:creationId xmlns:a16="http://schemas.microsoft.com/office/drawing/2014/main" id="{67AB60F0-0715-4463-9F9B-11EF4DA05F78}"/>
              </a:ext>
            </a:extLst>
          </p:cNvPr>
          <p:cNvSpPr>
            <a:spLocks noGrp="1"/>
          </p:cNvSpPr>
          <p:nvPr>
            <p:ph idx="1"/>
          </p:nvPr>
        </p:nvSpPr>
        <p:spPr/>
        <p:txBody>
          <a:bodyPr/>
          <a:lstStyle/>
          <a:p>
            <a:r>
              <a:rPr lang="en-US" altLang="zh-CN" dirty="0"/>
              <a:t>1. </a:t>
            </a:r>
            <a:r>
              <a:rPr lang="zh-CN" altLang="zh-CN" dirty="0"/>
              <a:t>启动</a:t>
            </a:r>
            <a:r>
              <a:rPr lang="en-US" altLang="zh-CN" dirty="0"/>
              <a:t>HDFS</a:t>
            </a:r>
            <a:r>
              <a:rPr lang="zh-CN" altLang="zh-CN" dirty="0"/>
              <a:t>集群</a:t>
            </a:r>
          </a:p>
          <a:p>
            <a:pPr lvl="1"/>
            <a:r>
              <a:rPr lang="zh-CN" altLang="zh-CN" dirty="0"/>
              <a:t>在主节点上使用命令“</a:t>
            </a:r>
            <a:r>
              <a:rPr lang="en-US" altLang="zh-CN" dirty="0"/>
              <a:t>start-dfs.sh</a:t>
            </a:r>
            <a:r>
              <a:rPr lang="zh-CN" altLang="zh-CN" dirty="0"/>
              <a:t>”启动</a:t>
            </a:r>
            <a:r>
              <a:rPr lang="en-US" altLang="zh-CN" dirty="0"/>
              <a:t>HDFS</a:t>
            </a:r>
            <a:r>
              <a:rPr lang="zh-CN" altLang="zh-CN" dirty="0"/>
              <a:t>集群，应保证</a:t>
            </a:r>
            <a:r>
              <a:rPr lang="en-US" altLang="zh-CN" dirty="0"/>
              <a:t>HDFS</a:t>
            </a:r>
            <a:r>
              <a:rPr lang="zh-CN" altLang="zh-CN" dirty="0"/>
              <a:t>所有主从进程都启动成功。</a:t>
            </a:r>
          </a:p>
        </p:txBody>
      </p:sp>
      <p:pic>
        <p:nvPicPr>
          <p:cNvPr id="7" name="图片 6">
            <a:extLst>
              <a:ext uri="{FF2B5EF4-FFF2-40B4-BE49-F238E27FC236}">
                <a16:creationId xmlns:a16="http://schemas.microsoft.com/office/drawing/2014/main" id="{B44CC23D-FBED-45A8-8304-A7D7A090CF9D}"/>
              </a:ext>
            </a:extLst>
          </p:cNvPr>
          <p:cNvPicPr/>
          <p:nvPr/>
        </p:nvPicPr>
        <p:blipFill rotWithShape="1">
          <a:blip r:embed="rId2"/>
          <a:srcRect t="41917" b="424"/>
          <a:stretch/>
        </p:blipFill>
        <p:spPr bwMode="auto">
          <a:xfrm>
            <a:off x="1934845" y="2427734"/>
            <a:ext cx="5274310" cy="20701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5164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D1D4F-66B7-4F08-BFC7-58E2B423E3A6}"/>
              </a:ext>
            </a:extLst>
          </p:cNvPr>
          <p:cNvSpPr>
            <a:spLocks noGrp="1"/>
          </p:cNvSpPr>
          <p:nvPr>
            <p:ph type="title"/>
          </p:nvPr>
        </p:nvSpPr>
        <p:spPr/>
        <p:txBody>
          <a:bodyPr/>
          <a:lstStyle/>
          <a:p>
            <a:r>
              <a:rPr lang="zh-CN" altLang="en-US" dirty="0"/>
              <a:t>启动</a:t>
            </a:r>
            <a:r>
              <a:rPr lang="en-US" altLang="zh-CN" dirty="0"/>
              <a:t>HBase</a:t>
            </a:r>
            <a:endParaRPr lang="zh-CN" altLang="en-US" dirty="0"/>
          </a:p>
        </p:txBody>
      </p:sp>
      <p:sp>
        <p:nvSpPr>
          <p:cNvPr id="3" name="内容占位符 2">
            <a:extLst>
              <a:ext uri="{FF2B5EF4-FFF2-40B4-BE49-F238E27FC236}">
                <a16:creationId xmlns:a16="http://schemas.microsoft.com/office/drawing/2014/main" id="{67AB60F0-0715-4463-9F9B-11EF4DA05F78}"/>
              </a:ext>
            </a:extLst>
          </p:cNvPr>
          <p:cNvSpPr>
            <a:spLocks noGrp="1"/>
          </p:cNvSpPr>
          <p:nvPr>
            <p:ph idx="1"/>
          </p:nvPr>
        </p:nvSpPr>
        <p:spPr/>
        <p:txBody>
          <a:bodyPr>
            <a:normAutofit/>
          </a:bodyPr>
          <a:lstStyle/>
          <a:p>
            <a:r>
              <a:rPr lang="en-US" altLang="zh-CN" sz="2000" dirty="0"/>
              <a:t>2. </a:t>
            </a:r>
            <a:r>
              <a:rPr lang="zh-CN" altLang="en-US" sz="2000" dirty="0"/>
              <a:t>启动</a:t>
            </a:r>
            <a:r>
              <a:rPr lang="en-US" altLang="zh-CN" sz="2000" dirty="0" err="1"/>
              <a:t>ZooKeeper</a:t>
            </a:r>
            <a:r>
              <a:rPr lang="zh-CN" altLang="en-US" sz="2000" dirty="0"/>
              <a:t>集群</a:t>
            </a:r>
          </a:p>
          <a:p>
            <a:pPr lvl="1"/>
            <a:r>
              <a:rPr lang="zh-CN" altLang="en-US" sz="1800" dirty="0"/>
              <a:t>若</a:t>
            </a:r>
            <a:r>
              <a:rPr lang="en-US" altLang="zh-CN" sz="1800" dirty="0"/>
              <a:t>HBase</a:t>
            </a:r>
            <a:r>
              <a:rPr lang="zh-CN" altLang="en-US" sz="1800" dirty="0"/>
              <a:t>未自动管理</a:t>
            </a:r>
            <a:r>
              <a:rPr lang="en-US" altLang="zh-CN" sz="1800" dirty="0" err="1"/>
              <a:t>ZooKeeper</a:t>
            </a:r>
            <a:r>
              <a:rPr lang="zh-CN" altLang="en-US" sz="1800" dirty="0"/>
              <a:t>，用户需要手工启动</a:t>
            </a:r>
            <a:r>
              <a:rPr lang="en-US" altLang="zh-CN" sz="1800" dirty="0" err="1"/>
              <a:t>ZooKeeper</a:t>
            </a:r>
            <a:r>
              <a:rPr lang="zh-CN" altLang="en-US" sz="1800" dirty="0"/>
              <a:t>集群。在</a:t>
            </a:r>
            <a:r>
              <a:rPr lang="en-US" altLang="zh-CN" sz="1800" dirty="0" err="1"/>
              <a:t>ZooKeeper</a:t>
            </a:r>
            <a:r>
              <a:rPr lang="zh-CN" altLang="en-US" sz="1800" dirty="0"/>
              <a:t>集群的所有节点上使用命令“</a:t>
            </a:r>
            <a:r>
              <a:rPr lang="en-US" altLang="zh-CN" sz="1800" dirty="0"/>
              <a:t>zkServer.sh start”</a:t>
            </a:r>
            <a:r>
              <a:rPr lang="zh-CN" altLang="en-US" sz="1800" dirty="0"/>
              <a:t>启动</a:t>
            </a:r>
            <a:r>
              <a:rPr lang="en-US" altLang="zh-CN" sz="1800" dirty="0" err="1"/>
              <a:t>ZooKeeper</a:t>
            </a:r>
            <a:r>
              <a:rPr lang="zh-CN" altLang="en-US" sz="1800" dirty="0"/>
              <a:t>集群。</a:t>
            </a:r>
            <a:r>
              <a:rPr lang="zh-CN" altLang="en-US" sz="1800" dirty="0">
                <a:solidFill>
                  <a:srgbClr val="FF0000"/>
                </a:solidFill>
              </a:rPr>
              <a:t>若</a:t>
            </a:r>
            <a:r>
              <a:rPr lang="en-US" altLang="zh-CN" sz="1800" dirty="0">
                <a:solidFill>
                  <a:srgbClr val="FF0000"/>
                </a:solidFill>
              </a:rPr>
              <a:t>HBase</a:t>
            </a:r>
            <a:r>
              <a:rPr lang="zh-CN" altLang="en-US" sz="1800" dirty="0">
                <a:solidFill>
                  <a:srgbClr val="FF0000"/>
                </a:solidFill>
              </a:rPr>
              <a:t>自动管理</a:t>
            </a:r>
            <a:r>
              <a:rPr lang="en-US" altLang="zh-CN" sz="1800" dirty="0" err="1">
                <a:solidFill>
                  <a:srgbClr val="FF0000"/>
                </a:solidFill>
              </a:rPr>
              <a:t>ZooKeeper</a:t>
            </a:r>
            <a:r>
              <a:rPr lang="zh-CN" altLang="en-US" sz="1800" dirty="0">
                <a:solidFill>
                  <a:srgbClr val="FF0000"/>
                </a:solidFill>
              </a:rPr>
              <a:t>，则此步骤可以省略。</a:t>
            </a:r>
            <a:r>
              <a:rPr lang="zh-CN" altLang="zh-CN" dirty="0"/>
              <a:t>应保证</a:t>
            </a:r>
            <a:r>
              <a:rPr lang="en-US" altLang="zh-CN" dirty="0" err="1"/>
              <a:t>ZooKeeper</a:t>
            </a:r>
            <a:r>
              <a:rPr lang="zh-CN" altLang="zh-CN" dirty="0"/>
              <a:t>集群成功启动。</a:t>
            </a:r>
            <a:endParaRPr lang="zh-CN" altLang="en-US" sz="1800" dirty="0">
              <a:solidFill>
                <a:srgbClr val="FF0000"/>
              </a:solidFill>
            </a:endParaRPr>
          </a:p>
        </p:txBody>
      </p:sp>
      <p:pic>
        <p:nvPicPr>
          <p:cNvPr id="5" name="图片 4">
            <a:extLst>
              <a:ext uri="{FF2B5EF4-FFF2-40B4-BE49-F238E27FC236}">
                <a16:creationId xmlns:a16="http://schemas.microsoft.com/office/drawing/2014/main" id="{374739EE-DFAB-444C-9E1C-CACFA62BA16C}"/>
              </a:ext>
            </a:extLst>
          </p:cNvPr>
          <p:cNvPicPr>
            <a:picLocks noChangeAspect="1"/>
          </p:cNvPicPr>
          <p:nvPr/>
        </p:nvPicPr>
        <p:blipFill rotWithShape="1">
          <a:blip r:embed="rId2"/>
          <a:srcRect t="16979" b="247"/>
          <a:stretch/>
        </p:blipFill>
        <p:spPr bwMode="auto">
          <a:xfrm>
            <a:off x="2667181" y="2715766"/>
            <a:ext cx="3809638" cy="21465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1806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D1D4F-66B7-4F08-BFC7-58E2B423E3A6}"/>
              </a:ext>
            </a:extLst>
          </p:cNvPr>
          <p:cNvSpPr>
            <a:spLocks noGrp="1"/>
          </p:cNvSpPr>
          <p:nvPr>
            <p:ph type="title"/>
          </p:nvPr>
        </p:nvSpPr>
        <p:spPr/>
        <p:txBody>
          <a:bodyPr/>
          <a:lstStyle/>
          <a:p>
            <a:r>
              <a:rPr lang="zh-CN" altLang="en-US" dirty="0"/>
              <a:t>启动</a:t>
            </a:r>
            <a:r>
              <a:rPr lang="en-US" altLang="zh-CN" dirty="0"/>
              <a:t>HBase</a:t>
            </a:r>
            <a:endParaRPr lang="zh-CN" altLang="en-US" dirty="0"/>
          </a:p>
        </p:txBody>
      </p:sp>
      <p:sp>
        <p:nvSpPr>
          <p:cNvPr id="3" name="内容占位符 2">
            <a:extLst>
              <a:ext uri="{FF2B5EF4-FFF2-40B4-BE49-F238E27FC236}">
                <a16:creationId xmlns:a16="http://schemas.microsoft.com/office/drawing/2014/main" id="{67AB60F0-0715-4463-9F9B-11EF4DA05F78}"/>
              </a:ext>
            </a:extLst>
          </p:cNvPr>
          <p:cNvSpPr>
            <a:spLocks noGrp="1"/>
          </p:cNvSpPr>
          <p:nvPr>
            <p:ph idx="1"/>
          </p:nvPr>
        </p:nvSpPr>
        <p:spPr/>
        <p:txBody>
          <a:bodyPr/>
          <a:lstStyle/>
          <a:p>
            <a:r>
              <a:rPr lang="en-US" altLang="zh-CN" dirty="0"/>
              <a:t>3. </a:t>
            </a:r>
            <a:r>
              <a:rPr lang="zh-CN" altLang="en-US" dirty="0"/>
              <a:t>启动</a:t>
            </a:r>
            <a:r>
              <a:rPr lang="en-US" altLang="zh-CN" dirty="0"/>
              <a:t>HBase</a:t>
            </a:r>
            <a:r>
              <a:rPr lang="zh-CN" altLang="en-US" dirty="0"/>
              <a:t>集群</a:t>
            </a:r>
            <a:endParaRPr lang="en-US" altLang="zh-CN" dirty="0"/>
          </a:p>
          <a:p>
            <a:pPr lvl="1"/>
            <a:r>
              <a:rPr lang="zh-CN" altLang="zh-CN" dirty="0"/>
              <a:t>在主节点上使用命令“</a:t>
            </a:r>
            <a:r>
              <a:rPr lang="en-US" altLang="zh-CN" dirty="0"/>
              <a:t>start-hbase.sh</a:t>
            </a:r>
            <a:r>
              <a:rPr lang="zh-CN" altLang="en-US" dirty="0"/>
              <a:t>”启动</a:t>
            </a:r>
            <a:r>
              <a:rPr lang="en-US" altLang="zh-CN" dirty="0"/>
              <a:t>HBase</a:t>
            </a:r>
            <a:r>
              <a:rPr lang="zh-CN" altLang="en-US" dirty="0"/>
              <a:t>集群。</a:t>
            </a:r>
            <a:endParaRPr lang="zh-CN" altLang="zh-CN" dirty="0"/>
          </a:p>
        </p:txBody>
      </p:sp>
      <p:pic>
        <p:nvPicPr>
          <p:cNvPr id="5" name="图片 4">
            <a:extLst>
              <a:ext uri="{FF2B5EF4-FFF2-40B4-BE49-F238E27FC236}">
                <a16:creationId xmlns:a16="http://schemas.microsoft.com/office/drawing/2014/main" id="{F5C0888E-4C13-4B6F-9AD0-E2C345D4C353}"/>
              </a:ext>
            </a:extLst>
          </p:cNvPr>
          <p:cNvPicPr/>
          <p:nvPr/>
        </p:nvPicPr>
        <p:blipFill rotWithShape="1">
          <a:blip r:embed="rId2"/>
          <a:srcRect t="70570" b="602"/>
          <a:stretch/>
        </p:blipFill>
        <p:spPr bwMode="auto">
          <a:xfrm>
            <a:off x="1934845" y="2379862"/>
            <a:ext cx="5274310" cy="10350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2870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A891B-12BB-4341-895B-92F87F5E36E3}"/>
              </a:ext>
            </a:extLst>
          </p:cNvPr>
          <p:cNvSpPr>
            <a:spLocks noGrp="1"/>
          </p:cNvSpPr>
          <p:nvPr>
            <p:ph type="title"/>
          </p:nvPr>
        </p:nvSpPr>
        <p:spPr/>
        <p:txBody>
          <a:bodyPr/>
          <a:lstStyle/>
          <a:p>
            <a:r>
              <a:rPr lang="zh-CN" altLang="en-US" dirty="0"/>
              <a:t>验证</a:t>
            </a:r>
            <a:r>
              <a:rPr lang="en-US" altLang="zh-CN" dirty="0"/>
              <a:t>HBase</a:t>
            </a:r>
            <a:endParaRPr lang="zh-CN" altLang="en-US" dirty="0"/>
          </a:p>
        </p:txBody>
      </p:sp>
      <p:sp>
        <p:nvSpPr>
          <p:cNvPr id="3" name="内容占位符 2">
            <a:extLst>
              <a:ext uri="{FF2B5EF4-FFF2-40B4-BE49-F238E27FC236}">
                <a16:creationId xmlns:a16="http://schemas.microsoft.com/office/drawing/2014/main" id="{930CDC8B-DE2F-4F6D-8BDF-AB7E461843F2}"/>
              </a:ext>
            </a:extLst>
          </p:cNvPr>
          <p:cNvSpPr>
            <a:spLocks noGrp="1"/>
          </p:cNvSpPr>
          <p:nvPr>
            <p:ph idx="1"/>
          </p:nvPr>
        </p:nvSpPr>
        <p:spPr>
          <a:xfrm>
            <a:off x="457200" y="1200151"/>
            <a:ext cx="3322712" cy="3394472"/>
          </a:xfrm>
        </p:spPr>
        <p:txBody>
          <a:bodyPr>
            <a:normAutofit fontScale="85000" lnSpcReduction="20000"/>
          </a:bodyPr>
          <a:lstStyle/>
          <a:p>
            <a:r>
              <a:rPr lang="zh-CN" altLang="en-US" dirty="0"/>
              <a:t>方法</a:t>
            </a:r>
            <a:r>
              <a:rPr lang="en-US" altLang="zh-CN" dirty="0"/>
              <a:t>1</a:t>
            </a:r>
            <a:r>
              <a:rPr lang="zh-CN" altLang="en-US" dirty="0"/>
              <a:t>：验证进程。</a:t>
            </a:r>
            <a:endParaRPr lang="en-US" altLang="zh-CN" dirty="0"/>
          </a:p>
          <a:p>
            <a:pPr lvl="1"/>
            <a:r>
              <a:rPr lang="zh-CN" altLang="en-US" dirty="0"/>
              <a:t>使用命令</a:t>
            </a:r>
            <a:r>
              <a:rPr lang="en-US" altLang="zh-CN" dirty="0" err="1"/>
              <a:t>jps</a:t>
            </a:r>
            <a:r>
              <a:rPr lang="zh-CN" altLang="en-US" dirty="0"/>
              <a:t>查看，</a:t>
            </a:r>
            <a:r>
              <a:rPr lang="en-US" altLang="zh-CN" dirty="0"/>
              <a:t>HBase</a:t>
            </a:r>
            <a:r>
              <a:rPr lang="zh-CN" altLang="en-US" dirty="0"/>
              <a:t>主节点</a:t>
            </a:r>
            <a:r>
              <a:rPr lang="en-US" altLang="zh-CN" dirty="0"/>
              <a:t>master</a:t>
            </a:r>
            <a:r>
              <a:rPr lang="zh-CN" altLang="en-US" dirty="0"/>
              <a:t>上应该有</a:t>
            </a:r>
            <a:r>
              <a:rPr lang="en-US" altLang="zh-CN" dirty="0"/>
              <a:t>HBase</a:t>
            </a:r>
            <a:r>
              <a:rPr lang="zh-CN" altLang="en-US" dirty="0"/>
              <a:t>主进程</a:t>
            </a:r>
            <a:r>
              <a:rPr lang="en-US" altLang="zh-CN" dirty="0" err="1"/>
              <a:t>HMaster</a:t>
            </a:r>
            <a:r>
              <a:rPr lang="zh-CN" altLang="en-US" dirty="0"/>
              <a:t>、</a:t>
            </a:r>
            <a:r>
              <a:rPr lang="en-US" altLang="zh-CN" dirty="0"/>
              <a:t>HDFS</a:t>
            </a:r>
            <a:r>
              <a:rPr lang="zh-CN" altLang="en-US" dirty="0"/>
              <a:t>主进程</a:t>
            </a:r>
            <a:r>
              <a:rPr lang="en-US" altLang="zh-CN" dirty="0" err="1"/>
              <a:t>NameNode</a:t>
            </a:r>
            <a:r>
              <a:rPr lang="zh-CN" altLang="en-US" dirty="0"/>
              <a:t>、</a:t>
            </a:r>
            <a:r>
              <a:rPr lang="en-US" altLang="zh-CN" dirty="0" err="1"/>
              <a:t>ZooKeeper</a:t>
            </a:r>
            <a:r>
              <a:rPr lang="zh-CN" altLang="en-US" dirty="0"/>
              <a:t>进程</a:t>
            </a:r>
            <a:r>
              <a:rPr lang="en-US" altLang="zh-CN" dirty="0" err="1"/>
              <a:t>QuorumPeerMain</a:t>
            </a:r>
            <a:r>
              <a:rPr lang="zh-CN" altLang="en-US" dirty="0"/>
              <a:t>，</a:t>
            </a:r>
            <a:r>
              <a:rPr lang="en-US" altLang="zh-CN" dirty="0"/>
              <a:t>HBase</a:t>
            </a:r>
            <a:r>
              <a:rPr lang="zh-CN" altLang="en-US" dirty="0"/>
              <a:t>从节点</a:t>
            </a:r>
            <a:r>
              <a:rPr lang="en-US" altLang="zh-CN" dirty="0"/>
              <a:t>slave1</a:t>
            </a:r>
            <a:r>
              <a:rPr lang="zh-CN" altLang="en-US" dirty="0"/>
              <a:t>、</a:t>
            </a:r>
            <a:r>
              <a:rPr lang="en-US" altLang="zh-CN" dirty="0"/>
              <a:t>slave2</a:t>
            </a:r>
            <a:r>
              <a:rPr lang="zh-CN" altLang="en-US" dirty="0"/>
              <a:t>上应该有</a:t>
            </a:r>
            <a:r>
              <a:rPr lang="en-US" altLang="zh-CN" dirty="0"/>
              <a:t>HBase</a:t>
            </a:r>
            <a:r>
              <a:rPr lang="zh-CN" altLang="en-US" dirty="0"/>
              <a:t>从进程</a:t>
            </a:r>
            <a:r>
              <a:rPr lang="en-US" altLang="zh-CN" dirty="0" err="1"/>
              <a:t>HRegionServer</a:t>
            </a:r>
            <a:r>
              <a:rPr lang="zh-CN" altLang="en-US" dirty="0"/>
              <a:t>、</a:t>
            </a:r>
            <a:r>
              <a:rPr lang="en-US" altLang="zh-CN" dirty="0"/>
              <a:t>HDFS</a:t>
            </a:r>
            <a:r>
              <a:rPr lang="zh-CN" altLang="en-US" dirty="0"/>
              <a:t>从进程</a:t>
            </a:r>
            <a:r>
              <a:rPr lang="en-US" altLang="zh-CN" dirty="0" err="1"/>
              <a:t>DataNode</a:t>
            </a:r>
            <a:r>
              <a:rPr lang="zh-CN" altLang="en-US" dirty="0"/>
              <a:t>、</a:t>
            </a:r>
            <a:r>
              <a:rPr lang="en-US" altLang="zh-CN" dirty="0" err="1"/>
              <a:t>ZooKeeper</a:t>
            </a:r>
            <a:r>
              <a:rPr lang="zh-CN" altLang="en-US" dirty="0"/>
              <a:t>进程</a:t>
            </a:r>
            <a:r>
              <a:rPr lang="en-US" altLang="zh-CN" dirty="0" err="1"/>
              <a:t>QuorumPeerMain</a:t>
            </a:r>
            <a:r>
              <a:rPr lang="zh-CN" altLang="en-US" dirty="0"/>
              <a:t>。</a:t>
            </a:r>
            <a:endParaRPr lang="en-US" altLang="zh-CN" dirty="0"/>
          </a:p>
        </p:txBody>
      </p:sp>
      <p:sp>
        <p:nvSpPr>
          <p:cNvPr id="4" name="Rectangle 4">
            <a:extLst>
              <a:ext uri="{FF2B5EF4-FFF2-40B4-BE49-F238E27FC236}">
                <a16:creationId xmlns:a16="http://schemas.microsoft.com/office/drawing/2014/main" id="{68E2742C-A166-4292-AFF7-317D3610251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a:extLst>
              <a:ext uri="{FF2B5EF4-FFF2-40B4-BE49-F238E27FC236}">
                <a16:creationId xmlns:a16="http://schemas.microsoft.com/office/drawing/2014/main" id="{15094062-CD88-4997-BAF6-DE4BDDEEE7D0}"/>
              </a:ext>
            </a:extLst>
          </p:cNvPr>
          <p:cNvSpPr>
            <a:spLocks noChangeArrowheads="1"/>
          </p:cNvSpPr>
          <p:nvPr/>
        </p:nvSpPr>
        <p:spPr bwMode="auto">
          <a:xfrm>
            <a:off x="0" y="108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2B898FDB-8A67-46CC-A8CA-E6388F78B1A1}"/>
              </a:ext>
            </a:extLst>
          </p:cNvPr>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7">
            <a:extLst>
              <a:ext uri="{FF2B5EF4-FFF2-40B4-BE49-F238E27FC236}">
                <a16:creationId xmlns:a16="http://schemas.microsoft.com/office/drawing/2014/main" id="{A6CD774F-F32A-425A-A86C-7BAC116CF7A2}"/>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a:extLst>
              <a:ext uri="{FF2B5EF4-FFF2-40B4-BE49-F238E27FC236}">
                <a16:creationId xmlns:a16="http://schemas.microsoft.com/office/drawing/2014/main" id="{114B026A-D6DA-44C4-B500-FE21AABC76DE}"/>
              </a:ext>
            </a:extLst>
          </p:cNvPr>
          <p:cNvPicPr/>
          <p:nvPr/>
        </p:nvPicPr>
        <p:blipFill>
          <a:blip r:embed="rId2"/>
          <a:stretch>
            <a:fillRect/>
          </a:stretch>
        </p:blipFill>
        <p:spPr>
          <a:xfrm>
            <a:off x="3779912" y="1284446"/>
            <a:ext cx="5274310" cy="3484880"/>
          </a:xfrm>
          <a:prstGeom prst="rect">
            <a:avLst/>
          </a:prstGeom>
        </p:spPr>
      </p:pic>
    </p:spTree>
    <p:extLst>
      <p:ext uri="{BB962C8B-B14F-4D97-AF65-F5344CB8AC3E}">
        <p14:creationId xmlns:p14="http://schemas.microsoft.com/office/powerpoint/2010/main" val="3255872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A891B-12BB-4341-895B-92F87F5E36E3}"/>
              </a:ext>
            </a:extLst>
          </p:cNvPr>
          <p:cNvSpPr>
            <a:spLocks noGrp="1"/>
          </p:cNvSpPr>
          <p:nvPr>
            <p:ph type="title"/>
          </p:nvPr>
        </p:nvSpPr>
        <p:spPr/>
        <p:txBody>
          <a:bodyPr/>
          <a:lstStyle/>
          <a:p>
            <a:r>
              <a:rPr lang="zh-CN" altLang="en-US" dirty="0"/>
              <a:t>验证</a:t>
            </a:r>
            <a:r>
              <a:rPr lang="en-US" altLang="zh-CN" dirty="0"/>
              <a:t>HBase</a:t>
            </a:r>
            <a:endParaRPr lang="zh-CN" altLang="en-US" dirty="0"/>
          </a:p>
        </p:txBody>
      </p:sp>
      <p:sp>
        <p:nvSpPr>
          <p:cNvPr id="3" name="内容占位符 2">
            <a:extLst>
              <a:ext uri="{FF2B5EF4-FFF2-40B4-BE49-F238E27FC236}">
                <a16:creationId xmlns:a16="http://schemas.microsoft.com/office/drawing/2014/main" id="{930CDC8B-DE2F-4F6D-8BDF-AB7E461843F2}"/>
              </a:ext>
            </a:extLst>
          </p:cNvPr>
          <p:cNvSpPr>
            <a:spLocks noGrp="1"/>
          </p:cNvSpPr>
          <p:nvPr>
            <p:ph idx="1"/>
          </p:nvPr>
        </p:nvSpPr>
        <p:spPr/>
        <p:txBody>
          <a:bodyPr>
            <a:normAutofit/>
          </a:bodyPr>
          <a:lstStyle/>
          <a:p>
            <a:r>
              <a:rPr lang="zh-CN" altLang="en-US" dirty="0"/>
              <a:t>方法</a:t>
            </a:r>
            <a:r>
              <a:rPr lang="en-US" altLang="zh-CN" dirty="0"/>
              <a:t>2</a:t>
            </a:r>
            <a:r>
              <a:rPr lang="zh-CN" altLang="en-US" dirty="0"/>
              <a:t>：验证</a:t>
            </a:r>
            <a:r>
              <a:rPr lang="en-US" altLang="zh-CN" dirty="0"/>
              <a:t>HBase Web UI</a:t>
            </a:r>
          </a:p>
          <a:p>
            <a:pPr lvl="1"/>
            <a:r>
              <a:rPr lang="zh-CN" altLang="en-US" dirty="0"/>
              <a:t>打开浏览器，输入</a:t>
            </a:r>
            <a:r>
              <a:rPr lang="en-US" altLang="zh-CN" dirty="0"/>
              <a:t>HBase</a:t>
            </a:r>
            <a:r>
              <a:rPr lang="zh-CN" altLang="en-US" dirty="0"/>
              <a:t>集群主节点</a:t>
            </a:r>
            <a:r>
              <a:rPr lang="en-US" altLang="zh-CN" dirty="0"/>
              <a:t>Web UI</a:t>
            </a:r>
            <a:r>
              <a:rPr lang="zh-CN" altLang="en-US" dirty="0"/>
              <a:t>地址</a:t>
            </a:r>
            <a:r>
              <a:rPr lang="en-US" altLang="zh-CN" dirty="0"/>
              <a:t>http://HMasterIP:16010</a:t>
            </a:r>
            <a:r>
              <a:rPr lang="zh-CN" altLang="en-US" dirty="0"/>
              <a:t>，同时打开</a:t>
            </a:r>
            <a:r>
              <a:rPr lang="en-US" altLang="zh-CN" dirty="0"/>
              <a:t>HBase</a:t>
            </a:r>
            <a:r>
              <a:rPr lang="zh-CN" altLang="en-US" dirty="0"/>
              <a:t>集群从节点</a:t>
            </a:r>
            <a:r>
              <a:rPr lang="en-US" altLang="zh-CN" dirty="0"/>
              <a:t>Web UI</a:t>
            </a:r>
            <a:r>
              <a:rPr lang="zh-CN" altLang="en-US" dirty="0"/>
              <a:t>地址</a:t>
            </a:r>
            <a:r>
              <a:rPr lang="en-US" altLang="zh-CN" dirty="0"/>
              <a:t>http://HRegionServerIP:16030</a:t>
            </a:r>
            <a:r>
              <a:rPr lang="zh-CN" altLang="en-US" dirty="0"/>
              <a:t>。若主、从节点的</a:t>
            </a:r>
            <a:r>
              <a:rPr lang="en-US" altLang="zh-CN" dirty="0"/>
              <a:t>Web UI</a:t>
            </a:r>
            <a:r>
              <a:rPr lang="zh-CN" altLang="en-US" dirty="0"/>
              <a:t>都能够顺利打开，则表示全分布式的</a:t>
            </a:r>
            <a:r>
              <a:rPr lang="en-US" altLang="zh-CN" dirty="0"/>
              <a:t>HBase</a:t>
            </a:r>
            <a:r>
              <a:rPr lang="zh-CN" altLang="en-US" dirty="0"/>
              <a:t>集群部署成功。</a:t>
            </a:r>
          </a:p>
          <a:p>
            <a:endParaRPr lang="zh-CN" altLang="en-US" dirty="0"/>
          </a:p>
        </p:txBody>
      </p:sp>
      <p:sp>
        <p:nvSpPr>
          <p:cNvPr id="4" name="Rectangle 4">
            <a:extLst>
              <a:ext uri="{FF2B5EF4-FFF2-40B4-BE49-F238E27FC236}">
                <a16:creationId xmlns:a16="http://schemas.microsoft.com/office/drawing/2014/main" id="{68E2742C-A166-4292-AFF7-317D3610251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a:extLst>
              <a:ext uri="{FF2B5EF4-FFF2-40B4-BE49-F238E27FC236}">
                <a16:creationId xmlns:a16="http://schemas.microsoft.com/office/drawing/2014/main" id="{15094062-CD88-4997-BAF6-DE4BDDEEE7D0}"/>
              </a:ext>
            </a:extLst>
          </p:cNvPr>
          <p:cNvSpPr>
            <a:spLocks noChangeArrowheads="1"/>
          </p:cNvSpPr>
          <p:nvPr/>
        </p:nvSpPr>
        <p:spPr bwMode="auto">
          <a:xfrm>
            <a:off x="0" y="108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6">
            <a:extLst>
              <a:ext uri="{FF2B5EF4-FFF2-40B4-BE49-F238E27FC236}">
                <a16:creationId xmlns:a16="http://schemas.microsoft.com/office/drawing/2014/main" id="{2B898FDB-8A67-46CC-A8CA-E6388F78B1A1}"/>
              </a:ext>
            </a:extLst>
          </p:cNvPr>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7">
            <a:extLst>
              <a:ext uri="{FF2B5EF4-FFF2-40B4-BE49-F238E27FC236}">
                <a16:creationId xmlns:a16="http://schemas.microsoft.com/office/drawing/2014/main" id="{A6CD774F-F32A-425A-A86C-7BAC116CF7A2}"/>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a:extLst>
              <a:ext uri="{FF2B5EF4-FFF2-40B4-BE49-F238E27FC236}">
                <a16:creationId xmlns:a16="http://schemas.microsoft.com/office/drawing/2014/main" id="{B9F7E067-5A3C-4986-9F8A-7A787B51493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5">
            <a:extLst>
              <a:ext uri="{FF2B5EF4-FFF2-40B4-BE49-F238E27FC236}">
                <a16:creationId xmlns:a16="http://schemas.microsoft.com/office/drawing/2014/main" id="{65D0DCF8-F9C9-4F3B-880E-A05F8A1D6CFD}"/>
              </a:ext>
            </a:extLst>
          </p:cNvPr>
          <p:cNvSpPr>
            <a:spLocks noChangeArrowheads="1"/>
          </p:cNvSpPr>
          <p:nvPr/>
        </p:nvSpPr>
        <p:spPr bwMode="auto">
          <a:xfrm>
            <a:off x="0" y="968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a:extLst>
              <a:ext uri="{FF2B5EF4-FFF2-40B4-BE49-F238E27FC236}">
                <a16:creationId xmlns:a16="http://schemas.microsoft.com/office/drawing/2014/main" id="{B0653EEA-D1E2-4856-A557-926B65AD5923}"/>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
            <a:extLst>
              <a:ext uri="{FF2B5EF4-FFF2-40B4-BE49-F238E27FC236}">
                <a16:creationId xmlns:a16="http://schemas.microsoft.com/office/drawing/2014/main" id="{52AB1BEF-33D1-46BB-80E3-351675E05E07}"/>
              </a:ext>
            </a:extLst>
          </p:cNvPr>
          <p:cNvSpPr>
            <a:spLocks noChangeArrowheads="1"/>
          </p:cNvSpPr>
          <p:nvPr/>
        </p:nvSpPr>
        <p:spPr bwMode="auto">
          <a:xfrm>
            <a:off x="0" y="2035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46245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FA213-40A0-4A6E-878E-69909694C6C4}"/>
              </a:ext>
            </a:extLst>
          </p:cNvPr>
          <p:cNvSpPr>
            <a:spLocks noGrp="1"/>
          </p:cNvSpPr>
          <p:nvPr>
            <p:ph type="title"/>
          </p:nvPr>
        </p:nvSpPr>
        <p:spPr/>
        <p:txBody>
          <a:bodyPr>
            <a:normAutofit/>
          </a:bodyPr>
          <a:lstStyle/>
          <a:p>
            <a:r>
              <a:rPr lang="en-US" altLang="zh-CN" dirty="0"/>
              <a:t>5.5 HBase</a:t>
            </a:r>
            <a:r>
              <a:rPr lang="zh-CN" altLang="en-US" dirty="0"/>
              <a:t>接口</a:t>
            </a:r>
          </a:p>
        </p:txBody>
      </p:sp>
      <p:graphicFrame>
        <p:nvGraphicFramePr>
          <p:cNvPr id="4" name="内容占位符 3">
            <a:extLst>
              <a:ext uri="{FF2B5EF4-FFF2-40B4-BE49-F238E27FC236}">
                <a16:creationId xmlns:a16="http://schemas.microsoft.com/office/drawing/2014/main" id="{4B86E504-0ABC-458D-A3C7-B0D76F4E1751}"/>
              </a:ext>
            </a:extLst>
          </p:cNvPr>
          <p:cNvGraphicFramePr>
            <a:graphicFrameLocks noGrp="1"/>
          </p:cNvGraphicFramePr>
          <p:nvPr>
            <p:ph idx="1"/>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3639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A72E0-5DC6-4722-9FF3-AF85C2D00E26}"/>
              </a:ext>
            </a:extLst>
          </p:cNvPr>
          <p:cNvSpPr>
            <a:spLocks noGrp="1"/>
          </p:cNvSpPr>
          <p:nvPr>
            <p:ph type="title"/>
          </p:nvPr>
        </p:nvSpPr>
        <p:spPr/>
        <p:txBody>
          <a:bodyPr/>
          <a:lstStyle/>
          <a:p>
            <a:r>
              <a:rPr lang="en-US" altLang="zh-CN" dirty="0"/>
              <a:t>1. HBase Web UI</a:t>
            </a:r>
            <a:endParaRPr lang="zh-CN" altLang="en-US" dirty="0"/>
          </a:p>
        </p:txBody>
      </p:sp>
      <p:sp>
        <p:nvSpPr>
          <p:cNvPr id="3" name="内容占位符 2">
            <a:extLst>
              <a:ext uri="{FF2B5EF4-FFF2-40B4-BE49-F238E27FC236}">
                <a16:creationId xmlns:a16="http://schemas.microsoft.com/office/drawing/2014/main" id="{6870D129-255E-44F6-9712-66D5C939749B}"/>
              </a:ext>
            </a:extLst>
          </p:cNvPr>
          <p:cNvSpPr>
            <a:spLocks noGrp="1"/>
          </p:cNvSpPr>
          <p:nvPr>
            <p:ph idx="1"/>
          </p:nvPr>
        </p:nvSpPr>
        <p:spPr/>
        <p:txBody>
          <a:bodyPr>
            <a:normAutofit fontScale="85000" lnSpcReduction="20000"/>
          </a:bodyPr>
          <a:lstStyle/>
          <a:p>
            <a:r>
              <a:rPr lang="en-US" altLang="zh-CN" dirty="0"/>
              <a:t>HBase</a:t>
            </a:r>
            <a:r>
              <a:rPr lang="zh-CN" altLang="en-US" dirty="0"/>
              <a:t>提供了一个基于</a:t>
            </a:r>
            <a:r>
              <a:rPr lang="en-US" altLang="zh-CN" dirty="0"/>
              <a:t>Web</a:t>
            </a:r>
            <a:r>
              <a:rPr lang="zh-CN" altLang="en-US" dirty="0"/>
              <a:t>的界面允许用户查看集群的基本信息和实时状态，包括内存使用、区域</a:t>
            </a:r>
            <a:r>
              <a:rPr lang="en-US" altLang="zh-CN" dirty="0"/>
              <a:t>Region</a:t>
            </a:r>
            <a:r>
              <a:rPr lang="zh-CN" altLang="en-US" dirty="0"/>
              <a:t>数量、缓存效率、协处理器资源、用户创建的表等。除少部分可以操作外，多数功能是只读的。</a:t>
            </a:r>
          </a:p>
          <a:p>
            <a:r>
              <a:rPr lang="en-US" altLang="zh-CN" dirty="0"/>
              <a:t>HBase</a:t>
            </a:r>
            <a:r>
              <a:rPr lang="zh-CN" altLang="en-US" dirty="0"/>
              <a:t>集群主节点的</a:t>
            </a:r>
            <a:r>
              <a:rPr lang="en-US" altLang="zh-CN" dirty="0"/>
              <a:t>Web</a:t>
            </a:r>
            <a:r>
              <a:rPr lang="zh-CN" altLang="en-US" dirty="0"/>
              <a:t>界面在</a:t>
            </a:r>
            <a:r>
              <a:rPr lang="en-US" altLang="zh-CN" dirty="0"/>
              <a:t>1.0</a:t>
            </a:r>
            <a:r>
              <a:rPr lang="zh-CN" altLang="en-US" dirty="0"/>
              <a:t>之前的版本默认使用端口</a:t>
            </a:r>
            <a:r>
              <a:rPr lang="en-US" altLang="zh-CN" dirty="0"/>
              <a:t>60010</a:t>
            </a:r>
            <a:r>
              <a:rPr lang="zh-CN" altLang="en-US" dirty="0"/>
              <a:t>，在</a:t>
            </a:r>
            <a:r>
              <a:rPr lang="en-US" altLang="zh-CN" dirty="0"/>
              <a:t>1.0</a:t>
            </a:r>
            <a:r>
              <a:rPr lang="zh-CN" altLang="en-US" dirty="0"/>
              <a:t>之后版本默认使用端口</a:t>
            </a:r>
            <a:r>
              <a:rPr lang="en-US" altLang="zh-CN" dirty="0"/>
              <a:t>16010</a:t>
            </a:r>
            <a:r>
              <a:rPr lang="zh-CN" altLang="en-US" dirty="0"/>
              <a:t>来在网页显示基本信息，</a:t>
            </a:r>
            <a:r>
              <a:rPr lang="en-US" altLang="zh-CN" dirty="0"/>
              <a:t>HBase</a:t>
            </a:r>
            <a:r>
              <a:rPr lang="zh-CN" altLang="en-US" dirty="0"/>
              <a:t>集群从节点的</a:t>
            </a:r>
            <a:r>
              <a:rPr lang="en-US" altLang="zh-CN" dirty="0"/>
              <a:t>Web</a:t>
            </a:r>
            <a:r>
              <a:rPr lang="zh-CN" altLang="en-US" dirty="0"/>
              <a:t>界面在</a:t>
            </a:r>
            <a:r>
              <a:rPr lang="en-US" altLang="zh-CN" dirty="0"/>
              <a:t>1.0</a:t>
            </a:r>
            <a:r>
              <a:rPr lang="zh-CN" altLang="en-US" dirty="0"/>
              <a:t>之前的版本默认使用端口</a:t>
            </a:r>
            <a:r>
              <a:rPr lang="en-US" altLang="zh-CN" dirty="0"/>
              <a:t>60030</a:t>
            </a:r>
            <a:r>
              <a:rPr lang="zh-CN" altLang="en-US" dirty="0"/>
              <a:t>，</a:t>
            </a:r>
            <a:r>
              <a:rPr lang="en-US" altLang="zh-CN" dirty="0"/>
              <a:t>1.0</a:t>
            </a:r>
            <a:r>
              <a:rPr lang="zh-CN" altLang="en-US" dirty="0"/>
              <a:t>之后版本默认使用端口</a:t>
            </a:r>
            <a:r>
              <a:rPr lang="en-US" altLang="zh-CN" dirty="0"/>
              <a:t>16030</a:t>
            </a:r>
            <a:r>
              <a:rPr lang="zh-CN" altLang="en-US" dirty="0"/>
              <a:t>在网页上显示基本信息。端口可以在文件</a:t>
            </a:r>
            <a:r>
              <a:rPr lang="en-US" altLang="zh-CN" dirty="0"/>
              <a:t>hbase-site.xml</a:t>
            </a:r>
            <a:r>
              <a:rPr lang="zh-CN" altLang="en-US" dirty="0"/>
              <a:t>中配置，主节点和从节点的端口对应属性名称分别为</a:t>
            </a:r>
            <a:r>
              <a:rPr lang="en-US" altLang="zh-CN" dirty="0" err="1"/>
              <a:t>hbase.master.info.port</a:t>
            </a:r>
            <a:r>
              <a:rPr lang="zh-CN" altLang="en-US" dirty="0"/>
              <a:t>和</a:t>
            </a:r>
            <a:r>
              <a:rPr lang="en-US" altLang="zh-CN" dirty="0" err="1"/>
              <a:t>hbase.regionserver.info.port</a:t>
            </a:r>
            <a:r>
              <a:rPr lang="zh-CN" altLang="en-US" dirty="0"/>
              <a:t>。</a:t>
            </a:r>
          </a:p>
          <a:p>
            <a:r>
              <a:rPr lang="en-US" altLang="zh-CN" dirty="0"/>
              <a:t>HBase</a:t>
            </a:r>
            <a:r>
              <a:rPr lang="zh-CN" altLang="en-US" dirty="0"/>
              <a:t>集群主节点的</a:t>
            </a:r>
            <a:r>
              <a:rPr lang="en-US" altLang="zh-CN" dirty="0"/>
              <a:t>Web UI</a:t>
            </a:r>
            <a:r>
              <a:rPr lang="zh-CN" altLang="en-US" dirty="0"/>
              <a:t>地址为</a:t>
            </a:r>
            <a:r>
              <a:rPr lang="en-US" altLang="zh-CN" dirty="0"/>
              <a:t>http://HMasterIP:16010</a:t>
            </a:r>
            <a:r>
              <a:rPr lang="zh-CN" altLang="en-US" dirty="0"/>
              <a:t>，</a:t>
            </a:r>
            <a:r>
              <a:rPr lang="en-US" altLang="zh-CN" dirty="0"/>
              <a:t>HBase</a:t>
            </a:r>
            <a:r>
              <a:rPr lang="zh-CN" altLang="en-US" dirty="0"/>
              <a:t>集群从节点的</a:t>
            </a:r>
            <a:r>
              <a:rPr lang="en-US" altLang="zh-CN" dirty="0"/>
              <a:t>Web UI</a:t>
            </a:r>
            <a:r>
              <a:rPr lang="zh-CN" altLang="en-US" dirty="0"/>
              <a:t>地址为</a:t>
            </a:r>
            <a:r>
              <a:rPr lang="en-US" altLang="zh-CN" dirty="0"/>
              <a:t>http://HRegionServerIP:16030</a:t>
            </a:r>
            <a:r>
              <a:rPr lang="zh-CN" altLang="en-US" dirty="0"/>
              <a:t>。</a:t>
            </a:r>
            <a:r>
              <a:rPr lang="en-US" altLang="zh-CN" dirty="0"/>
              <a:t>HBase</a:t>
            </a:r>
            <a:r>
              <a:rPr lang="zh-CN" altLang="en-US" dirty="0"/>
              <a:t>主节点</a:t>
            </a:r>
            <a:r>
              <a:rPr lang="en-US" altLang="zh-CN" dirty="0"/>
              <a:t>Web UI</a:t>
            </a:r>
            <a:r>
              <a:rPr lang="zh-CN" altLang="en-US" dirty="0"/>
              <a:t>界面显示</a:t>
            </a:r>
            <a:r>
              <a:rPr lang="en-US" altLang="zh-CN" dirty="0"/>
              <a:t>Master</a:t>
            </a:r>
            <a:r>
              <a:rPr lang="zh-CN" altLang="en-US" dirty="0"/>
              <a:t>各种信息，包括</a:t>
            </a:r>
            <a:r>
              <a:rPr lang="en-US" altLang="zh-CN" dirty="0"/>
              <a:t>Region Servers</a:t>
            </a:r>
            <a:r>
              <a:rPr lang="zh-CN" altLang="en-US" dirty="0"/>
              <a:t>、</a:t>
            </a:r>
            <a:r>
              <a:rPr lang="en-US" altLang="zh-CN" dirty="0"/>
              <a:t>Backup Masters</a:t>
            </a:r>
            <a:r>
              <a:rPr lang="zh-CN" altLang="en-US" dirty="0"/>
              <a:t>、</a:t>
            </a:r>
            <a:r>
              <a:rPr lang="en-US" altLang="zh-CN" dirty="0"/>
              <a:t>Tables</a:t>
            </a:r>
            <a:r>
              <a:rPr lang="zh-CN" altLang="en-US" dirty="0"/>
              <a:t>、</a:t>
            </a:r>
            <a:r>
              <a:rPr lang="en-US" altLang="zh-CN" dirty="0"/>
              <a:t>Tasks</a:t>
            </a:r>
            <a:r>
              <a:rPr lang="zh-CN" altLang="en-US" dirty="0"/>
              <a:t>、</a:t>
            </a:r>
            <a:r>
              <a:rPr lang="en-US" altLang="zh-CN" dirty="0"/>
              <a:t>Software Attributes</a:t>
            </a:r>
            <a:r>
              <a:rPr lang="zh-CN" altLang="en-US" dirty="0"/>
              <a:t>。</a:t>
            </a:r>
          </a:p>
        </p:txBody>
      </p:sp>
    </p:spTree>
    <p:extLst>
      <p:ext uri="{BB962C8B-B14F-4D97-AF65-F5344CB8AC3E}">
        <p14:creationId xmlns:p14="http://schemas.microsoft.com/office/powerpoint/2010/main" val="1347562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FA37E-AA05-4CC6-A66C-3C055B029AC5}"/>
              </a:ext>
            </a:extLst>
          </p:cNvPr>
          <p:cNvSpPr>
            <a:spLocks noGrp="1"/>
          </p:cNvSpPr>
          <p:nvPr>
            <p:ph type="title"/>
          </p:nvPr>
        </p:nvSpPr>
        <p:spPr/>
        <p:txBody>
          <a:bodyPr/>
          <a:lstStyle/>
          <a:p>
            <a:r>
              <a:rPr lang="en-US" altLang="zh-CN" dirty="0"/>
              <a:t>HBase</a:t>
            </a:r>
            <a:r>
              <a:rPr lang="zh-CN" altLang="en-US" dirty="0"/>
              <a:t>集群主节点</a:t>
            </a:r>
            <a:r>
              <a:rPr lang="en-US" altLang="zh-CN" dirty="0"/>
              <a:t>Web UI</a:t>
            </a:r>
            <a:r>
              <a:rPr lang="zh-CN" altLang="en-US" dirty="0"/>
              <a:t>运行效果图</a:t>
            </a:r>
          </a:p>
        </p:txBody>
      </p:sp>
      <p:pic>
        <p:nvPicPr>
          <p:cNvPr id="4" name="内容占位符 3">
            <a:extLst>
              <a:ext uri="{FF2B5EF4-FFF2-40B4-BE49-F238E27FC236}">
                <a16:creationId xmlns:a16="http://schemas.microsoft.com/office/drawing/2014/main" id="{B0FE354C-AFA6-413F-B162-056DB8F02EA4}"/>
              </a:ext>
            </a:extLst>
          </p:cNvPr>
          <p:cNvPicPr>
            <a:picLocks noGrp="1"/>
          </p:cNvPicPr>
          <p:nvPr>
            <p:ph idx="1"/>
          </p:nvPr>
        </p:nvPicPr>
        <p:blipFill>
          <a:blip r:embed="rId2"/>
          <a:stretch>
            <a:fillRect/>
          </a:stretch>
        </p:blipFill>
        <p:spPr>
          <a:xfrm>
            <a:off x="2112909" y="1370013"/>
            <a:ext cx="4918182" cy="3262312"/>
          </a:xfrm>
          <a:prstGeom prst="rect">
            <a:avLst/>
          </a:prstGeom>
        </p:spPr>
      </p:pic>
    </p:spTree>
    <p:extLst>
      <p:ext uri="{BB962C8B-B14F-4D97-AF65-F5344CB8AC3E}">
        <p14:creationId xmlns:p14="http://schemas.microsoft.com/office/powerpoint/2010/main" val="2097377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1A55D-16C1-44D5-856B-2CBF29E577C8}"/>
              </a:ext>
            </a:extLst>
          </p:cNvPr>
          <p:cNvSpPr>
            <a:spLocks noGrp="1"/>
          </p:cNvSpPr>
          <p:nvPr>
            <p:ph type="title"/>
          </p:nvPr>
        </p:nvSpPr>
        <p:spPr/>
        <p:txBody>
          <a:bodyPr>
            <a:normAutofit fontScale="90000"/>
          </a:bodyPr>
          <a:lstStyle/>
          <a:p>
            <a:r>
              <a:rPr lang="en-US" altLang="zh-CN" dirty="0"/>
              <a:t>HBase</a:t>
            </a:r>
            <a:r>
              <a:rPr lang="zh-CN" altLang="zh-CN" dirty="0"/>
              <a:t>集群主节点</a:t>
            </a:r>
            <a:r>
              <a:rPr lang="en-US" altLang="zh-CN" dirty="0"/>
              <a:t>Web UI</a:t>
            </a:r>
            <a:r>
              <a:rPr lang="zh-CN" altLang="zh-CN" dirty="0"/>
              <a:t>中</a:t>
            </a:r>
            <a:r>
              <a:rPr lang="en-US" altLang="zh-CN" dirty="0"/>
              <a:t>Software Attributes</a:t>
            </a:r>
            <a:r>
              <a:rPr lang="zh-CN" altLang="zh-CN" dirty="0"/>
              <a:t>显示效果</a:t>
            </a:r>
            <a:endParaRPr lang="zh-CN" altLang="en-US" dirty="0"/>
          </a:p>
        </p:txBody>
      </p:sp>
      <p:pic>
        <p:nvPicPr>
          <p:cNvPr id="4" name="内容占位符 3">
            <a:extLst>
              <a:ext uri="{FF2B5EF4-FFF2-40B4-BE49-F238E27FC236}">
                <a16:creationId xmlns:a16="http://schemas.microsoft.com/office/drawing/2014/main" id="{A3AD095C-956F-4E3A-BEA6-6868F1692CF8}"/>
              </a:ext>
            </a:extLst>
          </p:cNvPr>
          <p:cNvPicPr>
            <a:picLocks noGrp="1"/>
          </p:cNvPicPr>
          <p:nvPr>
            <p:ph idx="1"/>
          </p:nvPr>
        </p:nvPicPr>
        <p:blipFill>
          <a:blip r:embed="rId2"/>
          <a:stretch>
            <a:fillRect/>
          </a:stretch>
        </p:blipFill>
        <p:spPr>
          <a:xfrm>
            <a:off x="2504484" y="1370013"/>
            <a:ext cx="4135032" cy="3262312"/>
          </a:xfrm>
          <a:prstGeom prst="rect">
            <a:avLst/>
          </a:prstGeom>
        </p:spPr>
      </p:pic>
    </p:spTree>
    <p:extLst>
      <p:ext uri="{BB962C8B-B14F-4D97-AF65-F5344CB8AC3E}">
        <p14:creationId xmlns:p14="http://schemas.microsoft.com/office/powerpoint/2010/main" val="192904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CD233-54ED-42E6-A53D-BE4A0C893736}"/>
              </a:ext>
            </a:extLst>
          </p:cNvPr>
          <p:cNvSpPr>
            <a:spLocks noGrp="1"/>
          </p:cNvSpPr>
          <p:nvPr>
            <p:ph type="title"/>
          </p:nvPr>
        </p:nvSpPr>
        <p:spPr/>
        <p:txBody>
          <a:bodyPr>
            <a:normAutofit/>
          </a:bodyPr>
          <a:lstStyle/>
          <a:p>
            <a:r>
              <a:rPr lang="en-US" altLang="zh-CN" dirty="0"/>
              <a:t>5.1 </a:t>
            </a:r>
            <a:r>
              <a:rPr lang="zh-CN" altLang="en-US" dirty="0"/>
              <a:t>初识</a:t>
            </a:r>
            <a:r>
              <a:rPr lang="en-US" altLang="zh-CN" dirty="0"/>
              <a:t>HBase</a:t>
            </a:r>
            <a:endParaRPr lang="zh-CN" altLang="en-US" dirty="0"/>
          </a:p>
        </p:txBody>
      </p:sp>
      <p:sp>
        <p:nvSpPr>
          <p:cNvPr id="3" name="内容占位符 2">
            <a:extLst>
              <a:ext uri="{FF2B5EF4-FFF2-40B4-BE49-F238E27FC236}">
                <a16:creationId xmlns:a16="http://schemas.microsoft.com/office/drawing/2014/main" id="{118F7961-6C85-4B8A-B810-1F058F48971C}"/>
              </a:ext>
            </a:extLst>
          </p:cNvPr>
          <p:cNvSpPr>
            <a:spLocks noGrp="1"/>
          </p:cNvSpPr>
          <p:nvPr>
            <p:ph idx="1"/>
          </p:nvPr>
        </p:nvSpPr>
        <p:spPr/>
        <p:txBody>
          <a:bodyPr>
            <a:normAutofit fontScale="92500" lnSpcReduction="10000"/>
          </a:bodyPr>
          <a:lstStyle/>
          <a:p>
            <a:r>
              <a:rPr lang="zh-CN" altLang="zh-CN" sz="1800" dirty="0"/>
              <a:t>传统的关系型数据库例如</a:t>
            </a:r>
            <a:r>
              <a:rPr lang="en-US" altLang="zh-CN" sz="1800" dirty="0"/>
              <a:t>Oracle</a:t>
            </a:r>
            <a:r>
              <a:rPr lang="zh-CN" altLang="zh-CN" sz="1800" dirty="0"/>
              <a:t>、</a:t>
            </a:r>
            <a:r>
              <a:rPr lang="en-US" altLang="zh-CN" sz="1800" dirty="0"/>
              <a:t>MySQL</a:t>
            </a:r>
            <a:r>
              <a:rPr lang="zh-CN" altLang="zh-CN" sz="1800" dirty="0"/>
              <a:t>擅长事务型数据，无法高效地存储和处理</a:t>
            </a:r>
            <a:r>
              <a:rPr lang="en-US" altLang="zh-CN" sz="1800" dirty="0"/>
              <a:t>Web 3.0</a:t>
            </a:r>
            <a:r>
              <a:rPr lang="zh-CN" altLang="zh-CN" sz="1800" dirty="0"/>
              <a:t>和大数据时代的多种非关系型数据，以</a:t>
            </a:r>
            <a:r>
              <a:rPr lang="en-US" altLang="zh-CN" sz="1800" dirty="0"/>
              <a:t>Google</a:t>
            </a:r>
            <a:r>
              <a:rPr lang="zh-CN" altLang="zh-CN" sz="1800" dirty="0"/>
              <a:t>的</a:t>
            </a:r>
            <a:r>
              <a:rPr lang="en-US" altLang="zh-CN" sz="1800" dirty="0" err="1"/>
              <a:t>BigTable</a:t>
            </a:r>
            <a:r>
              <a:rPr lang="zh-CN" altLang="zh-CN" sz="1800" dirty="0"/>
              <a:t>技术为代表的新型</a:t>
            </a:r>
            <a:r>
              <a:rPr lang="en-US" altLang="zh-CN" sz="1800" dirty="0"/>
              <a:t>NoSQL</a:t>
            </a:r>
            <a:r>
              <a:rPr lang="zh-CN" altLang="zh-CN" sz="1800" dirty="0"/>
              <a:t>数据库产品得到了飞速发展和应用，</a:t>
            </a:r>
            <a:r>
              <a:rPr lang="en-US" altLang="zh-CN" sz="1800" dirty="0"/>
              <a:t>HBase</a:t>
            </a:r>
            <a:r>
              <a:rPr lang="zh-CN" altLang="zh-CN" sz="1800" dirty="0"/>
              <a:t>数据库就是</a:t>
            </a:r>
            <a:r>
              <a:rPr lang="en-US" altLang="zh-CN" sz="1800" dirty="0" err="1"/>
              <a:t>BigTable</a:t>
            </a:r>
            <a:r>
              <a:rPr lang="zh-CN" altLang="zh-CN" sz="1800" dirty="0"/>
              <a:t>的开源实现，使用</a:t>
            </a:r>
            <a:r>
              <a:rPr lang="en-US" altLang="zh-CN" sz="1800" dirty="0"/>
              <a:t>Java</a:t>
            </a:r>
            <a:r>
              <a:rPr lang="zh-CN" altLang="zh-CN" sz="1800" dirty="0"/>
              <a:t>编写。作为</a:t>
            </a:r>
            <a:r>
              <a:rPr lang="en-US" altLang="zh-CN" sz="1800" dirty="0"/>
              <a:t>Hadoop</a:t>
            </a:r>
            <a:r>
              <a:rPr lang="zh-CN" altLang="zh-CN" sz="1800" dirty="0"/>
              <a:t>生态系统的重要组成部分之一，</a:t>
            </a:r>
            <a:r>
              <a:rPr lang="en-US" altLang="zh-CN" sz="1800" dirty="0"/>
              <a:t>HBase</a:t>
            </a:r>
            <a:r>
              <a:rPr lang="zh-CN" altLang="zh-CN" sz="1800" dirty="0"/>
              <a:t>是一个高可靠、高性能、列存储、可伸缩、实时读写的分布式数据库系统。</a:t>
            </a:r>
          </a:p>
          <a:p>
            <a:r>
              <a:rPr lang="en-US" altLang="zh-CN" sz="1800" dirty="0"/>
              <a:t>HBase</a:t>
            </a:r>
            <a:r>
              <a:rPr lang="zh-CN" altLang="zh-CN" sz="1800" dirty="0"/>
              <a:t>利用</a:t>
            </a:r>
            <a:r>
              <a:rPr lang="en-US" altLang="zh-CN" sz="1800" dirty="0"/>
              <a:t>Hadoop MapReduce</a:t>
            </a:r>
            <a:r>
              <a:rPr lang="zh-CN" altLang="zh-CN" sz="1800" dirty="0"/>
              <a:t>来处理</a:t>
            </a:r>
            <a:r>
              <a:rPr lang="en-US" altLang="zh-CN" sz="1800" dirty="0"/>
              <a:t>HBase</a:t>
            </a:r>
            <a:r>
              <a:rPr lang="zh-CN" altLang="zh-CN" sz="1800" dirty="0"/>
              <a:t>中的海量数据，实现高性能计算；使用</a:t>
            </a:r>
            <a:r>
              <a:rPr lang="en-US" altLang="zh-CN" sz="1800" dirty="0" err="1"/>
              <a:t>ZooKeeper</a:t>
            </a:r>
            <a:r>
              <a:rPr lang="zh-CN" altLang="zh-CN" sz="1800" dirty="0"/>
              <a:t>作为协同服务，实现稳定服务和失败恢复；使用</a:t>
            </a:r>
            <a:r>
              <a:rPr lang="en-US" altLang="zh-CN" sz="1800" dirty="0"/>
              <a:t>HDFS</a:t>
            </a:r>
            <a:r>
              <a:rPr lang="zh-CN" altLang="zh-CN" sz="1800" dirty="0"/>
              <a:t>作为高可靠的底层存储，利用廉价集群提供海量数据存储能力。与</a:t>
            </a:r>
            <a:r>
              <a:rPr lang="en-US" altLang="zh-CN" sz="1800" dirty="0"/>
              <a:t>Hadoop</a:t>
            </a:r>
            <a:r>
              <a:rPr lang="zh-CN" altLang="zh-CN" sz="1800" dirty="0"/>
              <a:t>一样，</a:t>
            </a:r>
            <a:r>
              <a:rPr lang="en-US" altLang="zh-CN" sz="1800" dirty="0"/>
              <a:t>HBase</a:t>
            </a:r>
            <a:r>
              <a:rPr lang="zh-CN" altLang="zh-CN" sz="1800" dirty="0"/>
              <a:t>主要依靠横向扩展，通过不断增加廉价的商用服务器，来增加计算和存储能力。</a:t>
            </a:r>
          </a:p>
          <a:p>
            <a:r>
              <a:rPr lang="en-US" altLang="zh-CN" sz="1800" dirty="0"/>
              <a:t>HBase</a:t>
            </a:r>
            <a:r>
              <a:rPr lang="zh-CN" altLang="zh-CN" sz="1800" dirty="0"/>
              <a:t>仅能通过行键（</a:t>
            </a:r>
            <a:r>
              <a:rPr lang="en-US" altLang="zh-CN" sz="1800" dirty="0"/>
              <a:t>Row key</a:t>
            </a:r>
            <a:r>
              <a:rPr lang="zh-CN" altLang="zh-CN" sz="1800" dirty="0"/>
              <a:t>）和行键的范围来检索数据，仅支持单行事务（可通过</a:t>
            </a:r>
            <a:r>
              <a:rPr lang="en-US" altLang="zh-CN" sz="1800" dirty="0"/>
              <a:t>Hive</a:t>
            </a:r>
            <a:r>
              <a:rPr lang="zh-CN" altLang="zh-CN" sz="1800" dirty="0"/>
              <a:t>支持来实现多表</a:t>
            </a:r>
            <a:r>
              <a:rPr lang="en-US" altLang="zh-CN" sz="1800" dirty="0"/>
              <a:t>Join</a:t>
            </a:r>
            <a:r>
              <a:rPr lang="zh-CN" altLang="zh-CN" sz="1800" dirty="0"/>
              <a:t>等复杂操作），主要用来存储非结构化和半结构化的松散数据。</a:t>
            </a:r>
            <a:r>
              <a:rPr lang="en-US" altLang="zh-CN" sz="1800" dirty="0"/>
              <a:t>HBase</a:t>
            </a:r>
            <a:r>
              <a:rPr lang="zh-CN" altLang="zh-CN" sz="1800" dirty="0"/>
              <a:t>的主要特点包括：数据稀疏、高维度（面向列）、分布式、键值有序存储、数据一致性。</a:t>
            </a:r>
          </a:p>
        </p:txBody>
      </p:sp>
      <p:pic>
        <p:nvPicPr>
          <p:cNvPr id="6" name="图片 5" descr="图片包含 游戏机, 标志, 画, 食物&#10;&#10;描述已自动生成">
            <a:extLst>
              <a:ext uri="{FF2B5EF4-FFF2-40B4-BE49-F238E27FC236}">
                <a16:creationId xmlns:a16="http://schemas.microsoft.com/office/drawing/2014/main" id="{CE791377-046B-4988-8A21-66BFEF7F0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317583"/>
            <a:ext cx="2487384" cy="634039"/>
          </a:xfrm>
          <a:prstGeom prst="rect">
            <a:avLst/>
          </a:prstGeom>
        </p:spPr>
      </p:pic>
    </p:spTree>
    <p:extLst>
      <p:ext uri="{BB962C8B-B14F-4D97-AF65-F5344CB8AC3E}">
        <p14:creationId xmlns:p14="http://schemas.microsoft.com/office/powerpoint/2010/main" val="1021018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3060B-D66C-443A-9D64-6AA1122B9CFB}"/>
              </a:ext>
            </a:extLst>
          </p:cNvPr>
          <p:cNvSpPr>
            <a:spLocks noGrp="1"/>
          </p:cNvSpPr>
          <p:nvPr>
            <p:ph type="title"/>
          </p:nvPr>
        </p:nvSpPr>
        <p:spPr/>
        <p:txBody>
          <a:bodyPr>
            <a:normAutofit fontScale="90000"/>
          </a:bodyPr>
          <a:lstStyle/>
          <a:p>
            <a:r>
              <a:rPr lang="en-US" altLang="zh-CN" dirty="0"/>
              <a:t>HBase</a:t>
            </a:r>
            <a:r>
              <a:rPr lang="zh-CN" altLang="zh-CN" dirty="0"/>
              <a:t>集群从节点</a:t>
            </a:r>
            <a:r>
              <a:rPr lang="en-US" altLang="zh-CN" dirty="0"/>
              <a:t>slave1</a:t>
            </a:r>
            <a:r>
              <a:rPr lang="zh-CN" altLang="zh-CN" dirty="0"/>
              <a:t>的</a:t>
            </a:r>
            <a:r>
              <a:rPr lang="en-US" altLang="zh-CN" dirty="0"/>
              <a:t>Web UI</a:t>
            </a:r>
            <a:r>
              <a:rPr lang="zh-CN" altLang="zh-CN" dirty="0"/>
              <a:t>运行效果图</a:t>
            </a:r>
            <a:endParaRPr lang="zh-CN" altLang="en-US" dirty="0"/>
          </a:p>
        </p:txBody>
      </p:sp>
      <p:pic>
        <p:nvPicPr>
          <p:cNvPr id="4" name="内容占位符 3">
            <a:extLst>
              <a:ext uri="{FF2B5EF4-FFF2-40B4-BE49-F238E27FC236}">
                <a16:creationId xmlns:a16="http://schemas.microsoft.com/office/drawing/2014/main" id="{D7F9719F-4032-4445-B17E-AF77950E54BC}"/>
              </a:ext>
            </a:extLst>
          </p:cNvPr>
          <p:cNvPicPr>
            <a:picLocks noGrp="1"/>
          </p:cNvPicPr>
          <p:nvPr>
            <p:ph idx="1"/>
          </p:nvPr>
        </p:nvPicPr>
        <p:blipFill>
          <a:blip r:embed="rId2"/>
          <a:stretch>
            <a:fillRect/>
          </a:stretch>
        </p:blipFill>
        <p:spPr>
          <a:xfrm>
            <a:off x="2504484" y="1370013"/>
            <a:ext cx="4135032" cy="3262312"/>
          </a:xfrm>
          <a:prstGeom prst="rect">
            <a:avLst/>
          </a:prstGeom>
        </p:spPr>
      </p:pic>
    </p:spTree>
    <p:extLst>
      <p:ext uri="{BB962C8B-B14F-4D97-AF65-F5344CB8AC3E}">
        <p14:creationId xmlns:p14="http://schemas.microsoft.com/office/powerpoint/2010/main" val="180580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44465-B64B-4BCB-9E17-EAD0CD9FDD5B}"/>
              </a:ext>
            </a:extLst>
          </p:cNvPr>
          <p:cNvSpPr>
            <a:spLocks noGrp="1"/>
          </p:cNvSpPr>
          <p:nvPr>
            <p:ph type="title"/>
          </p:nvPr>
        </p:nvSpPr>
        <p:spPr/>
        <p:txBody>
          <a:bodyPr/>
          <a:lstStyle/>
          <a:p>
            <a:r>
              <a:rPr lang="en-US" altLang="zh-CN" dirty="0"/>
              <a:t>2. HBase Shell</a:t>
            </a:r>
            <a:endParaRPr lang="zh-CN" altLang="en-US" dirty="0"/>
          </a:p>
        </p:txBody>
      </p:sp>
      <p:sp>
        <p:nvSpPr>
          <p:cNvPr id="3" name="内容占位符 2">
            <a:extLst>
              <a:ext uri="{FF2B5EF4-FFF2-40B4-BE49-F238E27FC236}">
                <a16:creationId xmlns:a16="http://schemas.microsoft.com/office/drawing/2014/main" id="{9F0A07D4-B762-434E-9938-22E50510CE34}"/>
              </a:ext>
            </a:extLst>
          </p:cNvPr>
          <p:cNvSpPr>
            <a:spLocks noGrp="1"/>
          </p:cNvSpPr>
          <p:nvPr>
            <p:ph idx="1"/>
          </p:nvPr>
        </p:nvSpPr>
        <p:spPr/>
        <p:txBody>
          <a:bodyPr/>
          <a:lstStyle/>
          <a:p>
            <a:r>
              <a:rPr lang="en-US" altLang="zh-CN" dirty="0"/>
              <a:t>$HBASE_HOME/bin</a:t>
            </a:r>
            <a:r>
              <a:rPr lang="zh-CN" altLang="zh-CN" dirty="0"/>
              <a:t>下存放有</a:t>
            </a:r>
            <a:r>
              <a:rPr lang="en-US" altLang="zh-CN" dirty="0"/>
              <a:t>HBase</a:t>
            </a:r>
            <a:r>
              <a:rPr lang="zh-CN" altLang="zh-CN" dirty="0"/>
              <a:t>各种命令</a:t>
            </a:r>
            <a:r>
              <a:rPr lang="zh-CN" altLang="en-US" dirty="0"/>
              <a:t>。</a:t>
            </a:r>
            <a:endParaRPr lang="en-US" altLang="zh-CN" dirty="0"/>
          </a:p>
          <a:p>
            <a:pPr lvl="1"/>
            <a:r>
              <a:rPr lang="en-US" altLang="zh-CN" dirty="0"/>
              <a:t>start-hbase.sh</a:t>
            </a:r>
            <a:r>
              <a:rPr lang="zh-CN" altLang="zh-CN" dirty="0"/>
              <a:t>用于启动</a:t>
            </a:r>
            <a:r>
              <a:rPr lang="en-US" altLang="zh-CN" dirty="0"/>
              <a:t>HBase</a:t>
            </a:r>
            <a:r>
              <a:rPr lang="zh-CN" altLang="zh-CN" dirty="0"/>
              <a:t>集群，</a:t>
            </a:r>
            <a:r>
              <a:rPr lang="en-US" altLang="zh-CN" dirty="0"/>
              <a:t>stop-hbase.sh</a:t>
            </a:r>
            <a:r>
              <a:rPr lang="zh-CN" altLang="zh-CN" dirty="0"/>
              <a:t>用于关闭</a:t>
            </a:r>
            <a:r>
              <a:rPr lang="en-US" altLang="zh-CN" dirty="0"/>
              <a:t>HBase</a:t>
            </a:r>
            <a:r>
              <a:rPr lang="zh-CN" altLang="zh-CN" dirty="0"/>
              <a:t>集群。</a:t>
            </a:r>
            <a:endParaRPr lang="en-US" altLang="zh-CN" dirty="0"/>
          </a:p>
          <a:p>
            <a:pPr lvl="1"/>
            <a:r>
              <a:rPr lang="zh-CN" altLang="zh-CN" dirty="0"/>
              <a:t>命令行工具“</a:t>
            </a:r>
            <a:r>
              <a:rPr lang="en-US" altLang="zh-CN" dirty="0" err="1"/>
              <a:t>hbase</a:t>
            </a:r>
            <a:r>
              <a:rPr lang="en-US" altLang="zh-CN" dirty="0"/>
              <a:t> shell</a:t>
            </a:r>
            <a:r>
              <a:rPr lang="zh-CN" altLang="zh-CN" dirty="0"/>
              <a:t>”，进入后输入命令“</a:t>
            </a:r>
            <a:r>
              <a:rPr lang="en-US" altLang="zh-CN" dirty="0"/>
              <a:t>help</a:t>
            </a:r>
            <a:r>
              <a:rPr lang="zh-CN" altLang="zh-CN" dirty="0"/>
              <a:t>”可以查看</a:t>
            </a:r>
            <a:r>
              <a:rPr lang="en-US" altLang="zh-CN" dirty="0"/>
              <a:t>HBase Shell</a:t>
            </a:r>
            <a:r>
              <a:rPr lang="zh-CN" altLang="zh-CN" dirty="0"/>
              <a:t>命令的帮助信息。</a:t>
            </a:r>
          </a:p>
        </p:txBody>
      </p:sp>
      <p:pic>
        <p:nvPicPr>
          <p:cNvPr id="4" name="图片 3">
            <a:extLst>
              <a:ext uri="{FF2B5EF4-FFF2-40B4-BE49-F238E27FC236}">
                <a16:creationId xmlns:a16="http://schemas.microsoft.com/office/drawing/2014/main" id="{36B9CB80-AC5F-4223-B842-8C99E8625545}"/>
              </a:ext>
            </a:extLst>
          </p:cNvPr>
          <p:cNvPicPr/>
          <p:nvPr/>
        </p:nvPicPr>
        <p:blipFill rotWithShape="1">
          <a:blip r:embed="rId2"/>
          <a:srcRect t="13266" b="42518"/>
          <a:stretch/>
        </p:blipFill>
        <p:spPr bwMode="auto">
          <a:xfrm>
            <a:off x="1934845" y="3146426"/>
            <a:ext cx="5274310" cy="15875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5644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44465-B64B-4BCB-9E17-EAD0CD9FDD5B}"/>
              </a:ext>
            </a:extLst>
          </p:cNvPr>
          <p:cNvSpPr>
            <a:spLocks noGrp="1"/>
          </p:cNvSpPr>
          <p:nvPr>
            <p:ph type="title"/>
          </p:nvPr>
        </p:nvSpPr>
        <p:spPr/>
        <p:txBody>
          <a:bodyPr/>
          <a:lstStyle/>
          <a:p>
            <a:r>
              <a:rPr lang="en-US" altLang="zh-CN" dirty="0"/>
              <a:t>HBase Shell</a:t>
            </a:r>
            <a:r>
              <a:rPr lang="zh-CN" altLang="en-US" dirty="0"/>
              <a:t>命令</a:t>
            </a:r>
          </a:p>
        </p:txBody>
      </p:sp>
      <p:graphicFrame>
        <p:nvGraphicFramePr>
          <p:cNvPr id="5" name="内容占位符 4">
            <a:extLst>
              <a:ext uri="{FF2B5EF4-FFF2-40B4-BE49-F238E27FC236}">
                <a16:creationId xmlns:a16="http://schemas.microsoft.com/office/drawing/2014/main" id="{C12B71F6-DC19-4C07-A069-26576C214973}"/>
              </a:ext>
            </a:extLst>
          </p:cNvPr>
          <p:cNvGraphicFramePr>
            <a:graphicFrameLocks noGrp="1"/>
          </p:cNvGraphicFramePr>
          <p:nvPr>
            <p:ph idx="1"/>
          </p:nvPr>
        </p:nvGraphicFramePr>
        <p:xfrm>
          <a:off x="628650" y="977766"/>
          <a:ext cx="7886700" cy="3791800"/>
        </p:xfrm>
        <a:graphic>
          <a:graphicData uri="http://schemas.openxmlformats.org/drawingml/2006/table">
            <a:tbl>
              <a:tblPr firstRow="1" firstCol="1" bandRow="1">
                <a:tableStyleId>{5C22544A-7EE6-4342-B048-85BDC9FD1C3A}</a:tableStyleId>
              </a:tblPr>
              <a:tblGrid>
                <a:gridCol w="1343287">
                  <a:extLst>
                    <a:ext uri="{9D8B030D-6E8A-4147-A177-3AD203B41FA5}">
                      <a16:colId xmlns:a16="http://schemas.microsoft.com/office/drawing/2014/main" val="469366469"/>
                    </a:ext>
                  </a:extLst>
                </a:gridCol>
                <a:gridCol w="6543413">
                  <a:extLst>
                    <a:ext uri="{9D8B030D-6E8A-4147-A177-3AD203B41FA5}">
                      <a16:colId xmlns:a16="http://schemas.microsoft.com/office/drawing/2014/main" val="2473212609"/>
                    </a:ext>
                  </a:extLst>
                </a:gridCol>
              </a:tblGrid>
              <a:tr h="116511">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组名</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包含命令</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547316064"/>
                  </a:ext>
                </a:extLst>
              </a:tr>
              <a:tr h="116511">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general</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processlist, status, table_help, version, whoami</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490401538"/>
                  </a:ext>
                </a:extLst>
              </a:tr>
              <a:tr h="349533">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ddl</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alter, alter_async, alter_status, create, describe, disable, disable_all, drop, drop_all, enable, enable_all, exists, get_table, is_disabled, is_enabled, list, list_regions, locate_region, show_filters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190315559"/>
                  </a:ext>
                </a:extLst>
              </a:tr>
              <a:tr h="233022">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namespace</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alter_namespace, create_namespace, describe_namespace, drop_namespace, list_namespace, list_namespace_tables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1850564183"/>
                  </a:ext>
                </a:extLst>
              </a:tr>
              <a:tr h="233022">
                <a:tc>
                  <a:txBody>
                    <a:bodyPr/>
                    <a:lstStyle/>
                    <a:p>
                      <a:pPr algn="l">
                        <a:spcAft>
                          <a:spcPts val="0"/>
                        </a:spcAft>
                      </a:pPr>
                      <a:r>
                        <a:rPr lang="en-US" sz="1000" kern="0" dirty="0" err="1">
                          <a:effectLst/>
                          <a:latin typeface="微软雅黑" panose="020B0503020204020204" pitchFamily="34" charset="-122"/>
                          <a:ea typeface="微软雅黑" panose="020B0503020204020204" pitchFamily="34" charset="-122"/>
                        </a:rPr>
                        <a:t>dml</a:t>
                      </a:r>
                      <a:endParaRPr lang="zh-CN" sz="1000" kern="100" dirty="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append, count, delete, deleteall, get, get_counter, get_splits, incr, put, scan, truncate, truncate_preserve</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012563719"/>
                  </a:ext>
                </a:extLst>
              </a:tr>
              <a:tr h="699067">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tools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assign, balance_switch, balancer, balancer_enabled, catalogjanitor_enabled, catalogjanitor_run, catalogjanitor_switch, cleaner_chore_enabled, cleaner_chore_run, cleaner_chore_switch, clear_deadservers, close_region, compact, compact_rs, compaction_state, flush, is_in_maintenance_mode, list_deadservers, major_compact, merge_region, move, normalize, normalizer_enabled, normalizer_switch, split, splitormerge_enabled, splitormerge_switch, trace, unassign, wal_roll, zk_dump</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051866532"/>
                  </a:ext>
                </a:extLst>
              </a:tr>
              <a:tr h="46604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replication</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add_peer, append_peer_tableCFs, disable_peer, disable_table_replication, enable_peer, enable_table_replication, get_peer_config, list_peer_configs, list_peers, list_replicated_tables, remove_peer, remove_peer_tableCFs, set_peer_bandwidth, set_peer_tableCFs, show_peer_tableCFs, update_peer_config</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759130936"/>
                  </a:ext>
                </a:extLst>
              </a:tr>
              <a:tr h="233022">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snapshots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clone_snapshot, delete_all_snapshot, delete_snapshot, delete_table_snapshots, list_snapshots, list_table_snapshots, restore_snapshot, snapshot</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023310763"/>
                  </a:ext>
                </a:extLst>
              </a:tr>
              <a:tr h="116511">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configuration</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update_all_config, update_config</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3389612433"/>
                  </a:ext>
                </a:extLst>
              </a:tr>
              <a:tr h="116511">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security</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grant, list_security_capabilities, revoke, user_permission</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1438235454"/>
                  </a:ext>
                </a:extLst>
              </a:tr>
              <a:tr h="116511">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procedures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abort_procedure, list_procedures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290251994"/>
                  </a:ext>
                </a:extLst>
              </a:tr>
              <a:tr h="116511">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visibility labels</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add_labels, clear_auths, get_auths, list_labels, set_auths, set_visibility</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659471141"/>
                  </a:ext>
                </a:extLst>
              </a:tr>
              <a:tr h="349533">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rsgroup</a:t>
                      </a:r>
                      <a:endParaRPr lang="zh-CN" sz="1000" kern="100">
                        <a:effectLst/>
                        <a:latin typeface="微软雅黑" panose="020B0503020204020204" pitchFamily="34" charset="-122"/>
                        <a:ea typeface="微软雅黑" panose="020B0503020204020204" pitchFamily="34" charset="-122"/>
                      </a:endParaRPr>
                    </a:p>
                  </a:txBody>
                  <a:tcPr marL="58256" marR="58256" marT="0" marB="0" anchor="ctr"/>
                </a:tc>
                <a:tc>
                  <a:txBody>
                    <a:bodyPr/>
                    <a:lstStyle/>
                    <a:p>
                      <a:pPr algn="l">
                        <a:spcAft>
                          <a:spcPts val="0"/>
                        </a:spcAft>
                      </a:pPr>
                      <a:r>
                        <a:rPr lang="en-US" sz="1000" kern="0" dirty="0" err="1">
                          <a:effectLst/>
                          <a:latin typeface="微软雅黑" panose="020B0503020204020204" pitchFamily="34" charset="-122"/>
                          <a:ea typeface="微软雅黑" panose="020B0503020204020204" pitchFamily="34" charset="-122"/>
                        </a:rPr>
                        <a:t>add_rsgroup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balance_rsgroup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get_rsgroup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get_server_rsgroup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get_table_rsgroup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list_rsgroups</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move_servers_rsgroup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move_servers_tables_rsgroup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move_tables_rsgroup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remove_rsgroup</a:t>
                      </a:r>
                      <a:r>
                        <a:rPr lang="en-US" sz="1000" kern="0" dirty="0">
                          <a:effectLst/>
                          <a:latin typeface="微软雅黑" panose="020B0503020204020204" pitchFamily="34" charset="-122"/>
                          <a:ea typeface="微软雅黑" panose="020B0503020204020204" pitchFamily="34" charset="-122"/>
                        </a:rPr>
                        <a:t>, </a:t>
                      </a:r>
                      <a:r>
                        <a:rPr lang="en-US" sz="1000" kern="0" dirty="0" err="1">
                          <a:effectLst/>
                          <a:latin typeface="微软雅黑" panose="020B0503020204020204" pitchFamily="34" charset="-122"/>
                          <a:ea typeface="微软雅黑" panose="020B0503020204020204" pitchFamily="34" charset="-122"/>
                        </a:rPr>
                        <a:t>remove_servers_rsgroup</a:t>
                      </a:r>
                      <a:endParaRPr lang="zh-CN" sz="1000" kern="100" dirty="0">
                        <a:effectLst/>
                        <a:latin typeface="微软雅黑" panose="020B0503020204020204" pitchFamily="34" charset="-122"/>
                        <a:ea typeface="微软雅黑" panose="020B0503020204020204" pitchFamily="34" charset="-122"/>
                      </a:endParaRPr>
                    </a:p>
                  </a:txBody>
                  <a:tcPr marL="58256" marR="58256" marT="0" marB="0" anchor="ctr"/>
                </a:tc>
                <a:extLst>
                  <a:ext uri="{0D108BD9-81ED-4DB2-BD59-A6C34878D82A}">
                    <a16:rowId xmlns:a16="http://schemas.microsoft.com/office/drawing/2014/main" val="1156437537"/>
                  </a:ext>
                </a:extLst>
              </a:tr>
            </a:tbl>
          </a:graphicData>
        </a:graphic>
      </p:graphicFrame>
    </p:spTree>
    <p:extLst>
      <p:ext uri="{BB962C8B-B14F-4D97-AF65-F5344CB8AC3E}">
        <p14:creationId xmlns:p14="http://schemas.microsoft.com/office/powerpoint/2010/main" val="12566398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6B1BB-1142-4C69-A7BF-A5AB69C517F7}"/>
              </a:ext>
            </a:extLst>
          </p:cNvPr>
          <p:cNvSpPr>
            <a:spLocks noGrp="1"/>
          </p:cNvSpPr>
          <p:nvPr>
            <p:ph type="title"/>
          </p:nvPr>
        </p:nvSpPr>
        <p:spPr/>
        <p:txBody>
          <a:bodyPr/>
          <a:lstStyle/>
          <a:p>
            <a:r>
              <a:rPr lang="en-US" altLang="zh-CN" dirty="0"/>
              <a:t>2. HBase Shell</a:t>
            </a:r>
            <a:endParaRPr lang="zh-CN" altLang="en-US" dirty="0"/>
          </a:p>
        </p:txBody>
      </p:sp>
      <p:sp>
        <p:nvSpPr>
          <p:cNvPr id="3" name="内容占位符 2">
            <a:extLst>
              <a:ext uri="{FF2B5EF4-FFF2-40B4-BE49-F238E27FC236}">
                <a16:creationId xmlns:a16="http://schemas.microsoft.com/office/drawing/2014/main" id="{63D8CA63-AF4B-4FC4-8AD6-E2FD6D0D39DC}"/>
              </a:ext>
            </a:extLst>
          </p:cNvPr>
          <p:cNvSpPr>
            <a:spLocks noGrp="1"/>
          </p:cNvSpPr>
          <p:nvPr>
            <p:ph idx="1"/>
          </p:nvPr>
        </p:nvSpPr>
        <p:spPr/>
        <p:txBody>
          <a:bodyPr>
            <a:normAutofit fontScale="92500" lnSpcReduction="20000"/>
          </a:bodyPr>
          <a:lstStyle/>
          <a:p>
            <a:r>
              <a:rPr lang="zh-CN" altLang="zh-CN" dirty="0"/>
              <a:t>和关系数据库类似，</a:t>
            </a:r>
            <a:r>
              <a:rPr lang="en-US" altLang="zh-CN" dirty="0"/>
              <a:t>HBase</a:t>
            </a:r>
            <a:r>
              <a:rPr lang="zh-CN" altLang="zh-CN" dirty="0"/>
              <a:t>的表也可以进行增删改查操作。类似于数据库名称，</a:t>
            </a:r>
            <a:r>
              <a:rPr lang="en-US" altLang="zh-CN" dirty="0"/>
              <a:t>HBase</a:t>
            </a:r>
            <a:r>
              <a:rPr lang="zh-CN" altLang="en-US" dirty="0"/>
              <a:t>使用</a:t>
            </a:r>
            <a:r>
              <a:rPr lang="en-US" altLang="zh-CN" dirty="0"/>
              <a:t>Namespace</a:t>
            </a:r>
            <a:r>
              <a:rPr lang="zh-CN" altLang="en-US" dirty="0"/>
              <a:t>的概念，可以指定表空间创建表，也可以直接创建表，进入</a:t>
            </a:r>
            <a:r>
              <a:rPr lang="en-US" altLang="zh-CN" dirty="0"/>
              <a:t>default</a:t>
            </a:r>
            <a:r>
              <a:rPr lang="zh-CN" altLang="en-US" dirty="0"/>
              <a:t>表空间。</a:t>
            </a:r>
            <a:r>
              <a:rPr lang="en-US" altLang="zh-CN" dirty="0"/>
              <a:t>HBase</a:t>
            </a:r>
            <a:r>
              <a:rPr lang="zh-CN" altLang="en-US" dirty="0"/>
              <a:t>支持的四类主要数据操作包括以下几个。</a:t>
            </a:r>
          </a:p>
          <a:p>
            <a:pPr lvl="1"/>
            <a:r>
              <a:rPr lang="zh-CN" altLang="en-US" dirty="0"/>
              <a:t>（</a:t>
            </a:r>
            <a:r>
              <a:rPr lang="en-US" altLang="zh-CN" dirty="0"/>
              <a:t>1</a:t>
            </a:r>
            <a:r>
              <a:rPr lang="zh-CN" altLang="en-US" dirty="0"/>
              <a:t>）</a:t>
            </a:r>
            <a:r>
              <a:rPr lang="en-US" altLang="zh-CN" dirty="0"/>
              <a:t>put</a:t>
            </a:r>
            <a:r>
              <a:rPr lang="zh-CN" altLang="en-US" dirty="0"/>
              <a:t>：增加一行，修改一行。</a:t>
            </a:r>
          </a:p>
          <a:p>
            <a:pPr lvl="1"/>
            <a:r>
              <a:rPr lang="zh-CN" altLang="en-US" dirty="0"/>
              <a:t>（</a:t>
            </a:r>
            <a:r>
              <a:rPr lang="en-US" altLang="zh-CN" dirty="0"/>
              <a:t>2</a:t>
            </a:r>
            <a:r>
              <a:rPr lang="zh-CN" altLang="en-US" dirty="0"/>
              <a:t>）</a:t>
            </a:r>
            <a:r>
              <a:rPr lang="en-US" altLang="zh-CN" dirty="0"/>
              <a:t>delete</a:t>
            </a:r>
            <a:r>
              <a:rPr lang="zh-CN" altLang="en-US" dirty="0"/>
              <a:t>：删除一行，删除指定列族，删除指定</a:t>
            </a:r>
            <a:r>
              <a:rPr lang="en-US" altLang="zh-CN" dirty="0"/>
              <a:t>column</a:t>
            </a:r>
            <a:r>
              <a:rPr lang="zh-CN" altLang="en-US" dirty="0"/>
              <a:t>的多个版本，删除指定</a:t>
            </a:r>
            <a:r>
              <a:rPr lang="en-US" altLang="zh-CN" dirty="0"/>
              <a:t>column</a:t>
            </a:r>
            <a:r>
              <a:rPr lang="zh-CN" altLang="en-US" dirty="0"/>
              <a:t>的指定版本等。</a:t>
            </a:r>
          </a:p>
          <a:p>
            <a:pPr lvl="1"/>
            <a:r>
              <a:rPr lang="zh-CN" altLang="en-US" dirty="0"/>
              <a:t>（</a:t>
            </a:r>
            <a:r>
              <a:rPr lang="en-US" altLang="zh-CN" dirty="0"/>
              <a:t>3</a:t>
            </a:r>
            <a:r>
              <a:rPr lang="zh-CN" altLang="en-US" dirty="0"/>
              <a:t>）</a:t>
            </a:r>
            <a:r>
              <a:rPr lang="en-US" altLang="zh-CN" dirty="0"/>
              <a:t>get</a:t>
            </a:r>
            <a:r>
              <a:rPr lang="zh-CN" altLang="en-US" dirty="0"/>
              <a:t>：获取指定行的所有信息，获取指定行和指定列族的所有</a:t>
            </a:r>
            <a:r>
              <a:rPr lang="en-US" altLang="zh-CN" dirty="0"/>
              <a:t>column</a:t>
            </a:r>
            <a:r>
              <a:rPr lang="zh-CN" altLang="en-US" dirty="0"/>
              <a:t>，获取指定</a:t>
            </a:r>
            <a:r>
              <a:rPr lang="en-US" altLang="zh-CN" dirty="0"/>
              <a:t>column</a:t>
            </a:r>
            <a:r>
              <a:rPr lang="zh-CN" altLang="en-US" dirty="0"/>
              <a:t>，获取指定</a:t>
            </a:r>
            <a:r>
              <a:rPr lang="en-US" altLang="zh-CN" dirty="0"/>
              <a:t>column</a:t>
            </a:r>
            <a:r>
              <a:rPr lang="zh-CN" altLang="en-US" dirty="0"/>
              <a:t>的几个版本，获取指定</a:t>
            </a:r>
            <a:r>
              <a:rPr lang="en-US" altLang="zh-CN" dirty="0"/>
              <a:t>column</a:t>
            </a:r>
            <a:r>
              <a:rPr lang="zh-CN" altLang="en-US" dirty="0"/>
              <a:t>的指定版本等。</a:t>
            </a:r>
          </a:p>
          <a:p>
            <a:pPr lvl="1"/>
            <a:r>
              <a:rPr lang="zh-CN" altLang="en-US" dirty="0"/>
              <a:t>（</a:t>
            </a:r>
            <a:r>
              <a:rPr lang="en-US" altLang="zh-CN" dirty="0"/>
              <a:t>4</a:t>
            </a:r>
            <a:r>
              <a:rPr lang="zh-CN" altLang="en-US" dirty="0"/>
              <a:t>）</a:t>
            </a:r>
            <a:r>
              <a:rPr lang="en-US" altLang="zh-CN" dirty="0"/>
              <a:t>scan</a:t>
            </a:r>
            <a:r>
              <a:rPr lang="zh-CN" altLang="en-US" dirty="0"/>
              <a:t>：获取所有行，获取指定行键范围的行，获取从某行开始的几行，获取满足过滤条件的行等。</a:t>
            </a:r>
          </a:p>
        </p:txBody>
      </p:sp>
    </p:spTree>
    <p:extLst>
      <p:ext uri="{BB962C8B-B14F-4D97-AF65-F5344CB8AC3E}">
        <p14:creationId xmlns:p14="http://schemas.microsoft.com/office/powerpoint/2010/main" val="3599168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90FFA-16DD-44B1-87A8-BA7029737D6A}"/>
              </a:ext>
            </a:extLst>
          </p:cNvPr>
          <p:cNvSpPr>
            <a:spLocks noGrp="1"/>
          </p:cNvSpPr>
          <p:nvPr>
            <p:ph type="title"/>
          </p:nvPr>
        </p:nvSpPr>
        <p:spPr/>
        <p:txBody>
          <a:bodyPr/>
          <a:lstStyle/>
          <a:p>
            <a:r>
              <a:rPr lang="en-US" altLang="zh-CN" dirty="0"/>
              <a:t>2. HBase Shell</a:t>
            </a:r>
            <a:endParaRPr lang="zh-CN" altLang="en-US" dirty="0"/>
          </a:p>
        </p:txBody>
      </p:sp>
      <p:sp>
        <p:nvSpPr>
          <p:cNvPr id="3" name="内容占位符 2">
            <a:extLst>
              <a:ext uri="{FF2B5EF4-FFF2-40B4-BE49-F238E27FC236}">
                <a16:creationId xmlns:a16="http://schemas.microsoft.com/office/drawing/2014/main" id="{96F49178-B5FB-4048-BDBC-2AF18358F34E}"/>
              </a:ext>
            </a:extLst>
          </p:cNvPr>
          <p:cNvSpPr>
            <a:spLocks noGrp="1"/>
          </p:cNvSpPr>
          <p:nvPr>
            <p:ph idx="1"/>
          </p:nvPr>
        </p:nvSpPr>
        <p:spPr/>
        <p:txBody>
          <a:bodyPr/>
          <a:lstStyle/>
          <a:p>
            <a:r>
              <a:rPr lang="zh-CN" altLang="zh-CN" dirty="0"/>
              <a:t>使用</a:t>
            </a:r>
            <a:r>
              <a:rPr lang="en-US" altLang="zh-CN" dirty="0"/>
              <a:t>HBase Shell</a:t>
            </a:r>
            <a:r>
              <a:rPr lang="zh-CN" altLang="zh-CN" dirty="0"/>
              <a:t>命令时，参数需要遵守以下规则。</a:t>
            </a:r>
          </a:p>
          <a:p>
            <a:pPr lvl="1"/>
            <a:r>
              <a:rPr lang="zh-CN" altLang="zh-CN" dirty="0"/>
              <a:t>（</a:t>
            </a:r>
            <a:r>
              <a:rPr lang="en-US" altLang="zh-CN" dirty="0"/>
              <a:t>1</a:t>
            </a:r>
            <a:r>
              <a:rPr lang="zh-CN" altLang="zh-CN" dirty="0"/>
              <a:t>）</a:t>
            </a:r>
            <a:r>
              <a:rPr lang="en-US" altLang="zh-CN" dirty="0"/>
              <a:t>HBase</a:t>
            </a:r>
            <a:r>
              <a:rPr lang="zh-CN" altLang="zh-CN" dirty="0"/>
              <a:t>中输入的表名、列名等参数，应以单引号或者双引号将名称包围。</a:t>
            </a:r>
            <a:r>
              <a:rPr lang="en-US" altLang="zh-CN" dirty="0"/>
              <a:t>HBase</a:t>
            </a:r>
            <a:r>
              <a:rPr lang="zh-CN" altLang="zh-CN" dirty="0"/>
              <a:t>输入或输出的数值类型数据支持十进制、八进制、和十六进制，需要使用双引号包围起来。</a:t>
            </a:r>
          </a:p>
          <a:p>
            <a:pPr lvl="1"/>
            <a:r>
              <a:rPr lang="zh-CN" altLang="zh-CN" dirty="0"/>
              <a:t>（</a:t>
            </a:r>
            <a:r>
              <a:rPr lang="en-US" altLang="zh-CN" dirty="0"/>
              <a:t>2</a:t>
            </a:r>
            <a:r>
              <a:rPr lang="zh-CN" altLang="zh-CN" dirty="0"/>
              <a:t>）</a:t>
            </a:r>
            <a:r>
              <a:rPr lang="en-US" altLang="zh-CN" dirty="0"/>
              <a:t>HBase</a:t>
            </a:r>
            <a:r>
              <a:rPr lang="zh-CN" altLang="zh-CN" dirty="0"/>
              <a:t>的</a:t>
            </a:r>
            <a:r>
              <a:rPr lang="en-US" altLang="zh-CN" dirty="0"/>
              <a:t>Shell</a:t>
            </a:r>
            <a:r>
              <a:rPr lang="zh-CN" altLang="zh-CN" dirty="0"/>
              <a:t>命令中的多个参数需要使用逗号分隔。</a:t>
            </a:r>
          </a:p>
          <a:p>
            <a:pPr lvl="1"/>
            <a:r>
              <a:rPr lang="zh-CN" altLang="zh-CN" dirty="0"/>
              <a:t>（</a:t>
            </a:r>
            <a:r>
              <a:rPr lang="en-US" altLang="zh-CN" dirty="0"/>
              <a:t>3</a:t>
            </a:r>
            <a:r>
              <a:rPr lang="zh-CN" altLang="zh-CN" dirty="0"/>
              <a:t>）输入键值对形式的参数时，需要采用</a:t>
            </a:r>
            <a:r>
              <a:rPr lang="en-US" altLang="zh-CN" dirty="0"/>
              <a:t>Ruby</a:t>
            </a:r>
            <a:r>
              <a:rPr lang="zh-CN" altLang="zh-CN" dirty="0"/>
              <a:t>哈希值输入形式，例如：</a:t>
            </a:r>
            <a:r>
              <a:rPr lang="en-US" altLang="zh-CN" dirty="0"/>
              <a:t>{ 'key1' =&gt; 'value1', 'key2' =&gt; 'value2', … }</a:t>
            </a:r>
            <a:r>
              <a:rPr lang="zh-CN" altLang="zh-CN" dirty="0"/>
              <a:t>。</a:t>
            </a:r>
          </a:p>
        </p:txBody>
      </p:sp>
    </p:spTree>
    <p:extLst>
      <p:ext uri="{BB962C8B-B14F-4D97-AF65-F5344CB8AC3E}">
        <p14:creationId xmlns:p14="http://schemas.microsoft.com/office/powerpoint/2010/main" val="829167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fontScale="77500" lnSpcReduction="20000"/>
          </a:bodyPr>
          <a:lstStyle/>
          <a:p>
            <a:r>
              <a:rPr lang="zh-CN" altLang="zh-CN" dirty="0"/>
              <a:t>（</a:t>
            </a:r>
            <a:r>
              <a:rPr lang="en-US" altLang="zh-CN" dirty="0"/>
              <a:t>1</a:t>
            </a:r>
            <a:r>
              <a:rPr lang="zh-CN" altLang="zh-CN" dirty="0"/>
              <a:t>）启动</a:t>
            </a:r>
            <a:r>
              <a:rPr lang="en-US" altLang="zh-CN" dirty="0"/>
              <a:t>Shell</a:t>
            </a:r>
            <a:r>
              <a:rPr lang="zh-CN" altLang="zh-CN" dirty="0"/>
              <a:t>：</a:t>
            </a:r>
            <a:r>
              <a:rPr lang="en-US" altLang="zh-CN" dirty="0" err="1"/>
              <a:t>hbase</a:t>
            </a:r>
            <a:r>
              <a:rPr lang="en-US" altLang="zh-CN" dirty="0"/>
              <a:t> shell</a:t>
            </a:r>
            <a:endParaRPr lang="zh-CN" altLang="zh-CN" dirty="0"/>
          </a:p>
          <a:p>
            <a:pPr marL="0" indent="0">
              <a:buNone/>
            </a:pPr>
            <a:r>
              <a:rPr lang="en-US" altLang="zh-CN" i="1" dirty="0"/>
              <a:t>[</a:t>
            </a:r>
            <a:r>
              <a:rPr lang="en-US" altLang="zh-CN" i="1" dirty="0" err="1"/>
              <a:t>xuluhui@master</a:t>
            </a:r>
            <a:r>
              <a:rPr lang="en-US" altLang="zh-CN" i="1" dirty="0"/>
              <a:t> ~]$ </a:t>
            </a:r>
            <a:r>
              <a:rPr lang="en-US" altLang="zh-CN" i="1" dirty="0" err="1"/>
              <a:t>hbase</a:t>
            </a:r>
            <a:r>
              <a:rPr lang="en-US" altLang="zh-CN" i="1" dirty="0"/>
              <a:t> shell</a:t>
            </a:r>
            <a:endParaRPr lang="zh-CN" altLang="zh-CN" i="1" dirty="0"/>
          </a:p>
          <a:p>
            <a:r>
              <a:rPr lang="zh-CN" altLang="zh-CN" dirty="0"/>
              <a:t>（</a:t>
            </a:r>
            <a:r>
              <a:rPr lang="en-US" altLang="zh-CN" dirty="0"/>
              <a:t>2</a:t>
            </a:r>
            <a:r>
              <a:rPr lang="zh-CN" altLang="zh-CN" dirty="0"/>
              <a:t>）查询</a:t>
            </a:r>
            <a:r>
              <a:rPr lang="en-US" altLang="zh-CN" dirty="0"/>
              <a:t>HBase</a:t>
            </a:r>
            <a:r>
              <a:rPr lang="zh-CN" altLang="zh-CN" dirty="0"/>
              <a:t>的运行状态：</a:t>
            </a:r>
            <a:r>
              <a:rPr lang="en-US" altLang="zh-CN" dirty="0"/>
              <a:t>status</a:t>
            </a:r>
            <a:endParaRPr lang="zh-CN" altLang="zh-CN" dirty="0"/>
          </a:p>
          <a:p>
            <a:pPr marL="0" indent="0">
              <a:buNone/>
            </a:pPr>
            <a:r>
              <a:rPr lang="en-US" altLang="zh-CN" i="1" dirty="0" err="1"/>
              <a:t>hbase</a:t>
            </a:r>
            <a:r>
              <a:rPr lang="en-US" altLang="zh-CN" i="1" dirty="0"/>
              <a:t> (main) : 001:0 &gt; status</a:t>
            </a:r>
            <a:endParaRPr lang="zh-CN" altLang="zh-CN" i="1" dirty="0"/>
          </a:p>
          <a:p>
            <a:r>
              <a:rPr lang="zh-CN" altLang="zh-CN" dirty="0"/>
              <a:t>（</a:t>
            </a:r>
            <a:r>
              <a:rPr lang="en-US" altLang="zh-CN" dirty="0"/>
              <a:t>3</a:t>
            </a:r>
            <a:r>
              <a:rPr lang="zh-CN" altLang="zh-CN" dirty="0"/>
              <a:t>）获取帮助信息：</a:t>
            </a:r>
            <a:r>
              <a:rPr lang="en-US" altLang="zh-CN" dirty="0"/>
              <a:t>help</a:t>
            </a:r>
            <a:r>
              <a:rPr lang="zh-CN" altLang="zh-CN" dirty="0"/>
              <a:t>，不带任何参数时，执行后会输出</a:t>
            </a:r>
            <a:r>
              <a:rPr lang="en-US" altLang="zh-CN" dirty="0"/>
              <a:t>Shell</a:t>
            </a:r>
            <a:r>
              <a:rPr lang="zh-CN" altLang="zh-CN" dirty="0"/>
              <a:t>支持的命令集合。</a:t>
            </a:r>
          </a:p>
          <a:p>
            <a:pPr marL="0" indent="0">
              <a:buNone/>
            </a:pPr>
            <a:r>
              <a:rPr lang="en-US" altLang="zh-CN" i="1" dirty="0" err="1"/>
              <a:t>hbase</a:t>
            </a:r>
            <a:r>
              <a:rPr lang="en-US" altLang="zh-CN" i="1" dirty="0"/>
              <a:t> (main) : 002:0 &gt; help</a:t>
            </a:r>
            <a:endParaRPr lang="zh-CN" altLang="zh-CN" i="1" dirty="0"/>
          </a:p>
          <a:p>
            <a:r>
              <a:rPr lang="zh-CN" altLang="zh-CN" dirty="0"/>
              <a:t>（</a:t>
            </a:r>
            <a:r>
              <a:rPr lang="en-US" altLang="zh-CN" dirty="0"/>
              <a:t>4</a:t>
            </a:r>
            <a:r>
              <a:rPr lang="zh-CN" altLang="zh-CN" dirty="0"/>
              <a:t>）创建</a:t>
            </a:r>
            <a:r>
              <a:rPr lang="en-US" altLang="zh-CN" dirty="0"/>
              <a:t>HBase</a:t>
            </a:r>
            <a:r>
              <a:rPr lang="zh-CN" altLang="zh-CN" dirty="0"/>
              <a:t>表，表名为</a:t>
            </a:r>
            <a:r>
              <a:rPr lang="en-US" altLang="zh-CN" dirty="0"/>
              <a:t>student</a:t>
            </a:r>
            <a:r>
              <a:rPr lang="zh-CN" altLang="zh-CN" dirty="0"/>
              <a:t>，列族名为</a:t>
            </a:r>
            <a:r>
              <a:rPr lang="en-US" altLang="zh-CN" dirty="0"/>
              <a:t>marks</a:t>
            </a:r>
            <a:r>
              <a:rPr lang="zh-CN" altLang="zh-CN" dirty="0"/>
              <a:t>。类似于关系数据库中数据定义语言</a:t>
            </a:r>
            <a:r>
              <a:rPr lang="en-US" altLang="zh-CN" dirty="0"/>
              <a:t>DDL</a:t>
            </a:r>
            <a:r>
              <a:rPr lang="zh-CN" altLang="zh-CN" dirty="0"/>
              <a:t>（</a:t>
            </a:r>
            <a:r>
              <a:rPr lang="en-US" altLang="zh-CN" dirty="0"/>
              <a:t>Data Definition Language</a:t>
            </a:r>
            <a:r>
              <a:rPr lang="zh-CN" altLang="zh-CN" dirty="0"/>
              <a:t>），</a:t>
            </a:r>
            <a:r>
              <a:rPr lang="en-US" altLang="zh-CN" dirty="0"/>
              <a:t>HBase</a:t>
            </a:r>
            <a:r>
              <a:rPr lang="zh-CN" altLang="zh-CN" dirty="0"/>
              <a:t>也提供有对应的</a:t>
            </a:r>
            <a:r>
              <a:rPr lang="en-US" altLang="zh-CN" dirty="0"/>
              <a:t>Shell</a:t>
            </a:r>
            <a:r>
              <a:rPr lang="zh-CN" altLang="zh-CN" dirty="0"/>
              <a:t>命令用于定义和修改表的结构信息，例如，创建表、查询表、删除表、修改表等。</a:t>
            </a:r>
          </a:p>
          <a:p>
            <a:pPr marL="0" indent="0">
              <a:buNone/>
            </a:pPr>
            <a:r>
              <a:rPr lang="en-US" altLang="zh-CN" i="1" dirty="0" err="1"/>
              <a:t>hbase</a:t>
            </a:r>
            <a:r>
              <a:rPr lang="en-US" altLang="zh-CN" i="1" dirty="0"/>
              <a:t> (main) : 003 : 0 &gt; CREATE 'student', 'marks'</a:t>
            </a:r>
            <a:endParaRPr lang="zh-CN" altLang="zh-CN" i="1" dirty="0"/>
          </a:p>
        </p:txBody>
      </p:sp>
    </p:spTree>
    <p:extLst>
      <p:ext uri="{BB962C8B-B14F-4D97-AF65-F5344CB8AC3E}">
        <p14:creationId xmlns:p14="http://schemas.microsoft.com/office/powerpoint/2010/main" val="4043844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fontScale="62500" lnSpcReduction="20000"/>
          </a:bodyPr>
          <a:lstStyle/>
          <a:p>
            <a:r>
              <a:rPr lang="zh-CN" altLang="zh-CN" dirty="0"/>
              <a:t>（</a:t>
            </a:r>
            <a:r>
              <a:rPr lang="en-US" altLang="zh-CN" dirty="0"/>
              <a:t>5</a:t>
            </a:r>
            <a:r>
              <a:rPr lang="zh-CN" altLang="zh-CN" dirty="0"/>
              <a:t>）显示</a:t>
            </a:r>
            <a:r>
              <a:rPr lang="en-US" altLang="zh-CN" dirty="0"/>
              <a:t>HBase</a:t>
            </a:r>
            <a:r>
              <a:rPr lang="zh-CN" altLang="zh-CN" dirty="0"/>
              <a:t>中用户定义的所有数据表。</a:t>
            </a:r>
          </a:p>
          <a:p>
            <a:pPr marL="0" indent="0">
              <a:buNone/>
            </a:pPr>
            <a:r>
              <a:rPr lang="en-US" altLang="zh-CN" i="1" dirty="0" err="1"/>
              <a:t>hbase</a:t>
            </a:r>
            <a:r>
              <a:rPr lang="en-US" altLang="zh-CN" i="1" dirty="0"/>
              <a:t> (main) : 004 : 0 &gt; LIST</a:t>
            </a:r>
            <a:endParaRPr lang="zh-CN" altLang="zh-CN" i="1" dirty="0"/>
          </a:p>
          <a:p>
            <a:pPr marL="0" indent="0">
              <a:buNone/>
            </a:pPr>
            <a:r>
              <a:rPr lang="en-US" altLang="zh-CN" i="1" dirty="0"/>
              <a:t>TABLE</a:t>
            </a:r>
            <a:endParaRPr lang="zh-CN" altLang="zh-CN" i="1" dirty="0"/>
          </a:p>
          <a:p>
            <a:pPr marL="0" indent="0">
              <a:buNone/>
            </a:pPr>
            <a:r>
              <a:rPr lang="en-US" altLang="zh-CN" i="1" dirty="0"/>
              <a:t>student</a:t>
            </a:r>
            <a:endParaRPr lang="zh-CN" altLang="zh-CN" i="1" dirty="0"/>
          </a:p>
          <a:p>
            <a:pPr marL="0" indent="0">
              <a:buNone/>
            </a:pPr>
            <a:r>
              <a:rPr lang="en-US" altLang="zh-CN" i="1" dirty="0"/>
              <a:t>1 rows (s) in 0.0530 seconds</a:t>
            </a:r>
            <a:endParaRPr lang="zh-CN" altLang="zh-CN" i="1" dirty="0"/>
          </a:p>
          <a:p>
            <a:pPr marL="0" indent="0">
              <a:buNone/>
            </a:pPr>
            <a:r>
              <a:rPr lang="en-US" altLang="zh-CN" i="1" dirty="0"/>
              <a:t> </a:t>
            </a:r>
            <a:endParaRPr lang="zh-CN" altLang="zh-CN" i="1" dirty="0"/>
          </a:p>
          <a:p>
            <a:pPr marL="0" indent="0">
              <a:buNone/>
            </a:pPr>
            <a:r>
              <a:rPr lang="en-US" altLang="zh-CN" i="1" dirty="0"/>
              <a:t>=&gt; [ "student" ]</a:t>
            </a:r>
            <a:endParaRPr lang="zh-CN" altLang="zh-CN" i="1" dirty="0"/>
          </a:p>
          <a:p>
            <a:r>
              <a:rPr lang="zh-CN" altLang="zh-CN" dirty="0"/>
              <a:t>（</a:t>
            </a:r>
            <a:r>
              <a:rPr lang="en-US" altLang="zh-CN" dirty="0"/>
              <a:t>6</a:t>
            </a:r>
            <a:r>
              <a:rPr lang="zh-CN" altLang="zh-CN" dirty="0"/>
              <a:t>）查看表结构。</a:t>
            </a:r>
          </a:p>
          <a:p>
            <a:pPr marL="0" indent="0">
              <a:buNone/>
            </a:pPr>
            <a:r>
              <a:rPr lang="en-US" altLang="zh-CN" i="1" dirty="0" err="1"/>
              <a:t>hbase</a:t>
            </a:r>
            <a:r>
              <a:rPr lang="en-US" altLang="zh-CN" i="1" dirty="0"/>
              <a:t> (main) : 005:0 &gt; DESCRIBE 'student' </a:t>
            </a:r>
            <a:endParaRPr lang="zh-CN" altLang="zh-CN" i="1" dirty="0"/>
          </a:p>
          <a:p>
            <a:pPr marL="0" indent="0">
              <a:buNone/>
            </a:pPr>
            <a:r>
              <a:rPr lang="en-US" altLang="zh-CN" i="1" dirty="0"/>
              <a:t>DESCRIPTION                 ENABLED</a:t>
            </a:r>
            <a:endParaRPr lang="zh-CN" altLang="zh-CN" i="1" dirty="0"/>
          </a:p>
          <a:p>
            <a:pPr marL="0" indent="0">
              <a:buNone/>
            </a:pPr>
            <a:r>
              <a:rPr lang="en-US" altLang="zh-CN" i="1" dirty="0"/>
              <a:t>'student', { NAME =&gt; 'marks', BLOOMFILTER =&gt; 'ROW', VERSIONS =&gt; '1', IN_MEMORY =&gt; 'false true', KEEP_DELETED_CELLS =&gt; 'false', DATA_BLOCK_ENCODING =&gt; 'NONE', TTL=&gt; '2147483647', COMPRESSION =&gt; 'NONE', MIN_VERSION =&gt; '0', BLOCKCACHE =&gt; 'true', BLOCKSIZE =&gt; '65536', REPLICATION_SCORE =&gt; '0' }</a:t>
            </a:r>
            <a:endParaRPr lang="zh-CN" altLang="zh-CN" i="1" dirty="0"/>
          </a:p>
          <a:p>
            <a:pPr marL="0" indent="0">
              <a:buNone/>
            </a:pPr>
            <a:r>
              <a:rPr lang="en-US" altLang="zh-CN" i="1" dirty="0"/>
              <a:t>1 row (s) in 0.5180 seconds</a:t>
            </a:r>
            <a:endParaRPr lang="zh-CN" altLang="zh-CN" i="1" dirty="0"/>
          </a:p>
        </p:txBody>
      </p:sp>
    </p:spTree>
    <p:extLst>
      <p:ext uri="{BB962C8B-B14F-4D97-AF65-F5344CB8AC3E}">
        <p14:creationId xmlns:p14="http://schemas.microsoft.com/office/powerpoint/2010/main" val="26038062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fontScale="85000" lnSpcReduction="20000"/>
          </a:bodyPr>
          <a:lstStyle/>
          <a:p>
            <a:r>
              <a:rPr lang="zh-CN" altLang="zh-CN" dirty="0"/>
              <a:t>（</a:t>
            </a:r>
            <a:r>
              <a:rPr lang="en-US" altLang="zh-CN" dirty="0"/>
              <a:t>7</a:t>
            </a:r>
            <a:r>
              <a:rPr lang="zh-CN" altLang="zh-CN" dirty="0"/>
              <a:t>）修改表结构。首先设置表为不可用状态，然后添加列族，最后删除列族，设置表为可用状态。</a:t>
            </a:r>
          </a:p>
          <a:p>
            <a:pPr marL="0" indent="0">
              <a:buNone/>
            </a:pPr>
            <a:r>
              <a:rPr lang="en-US" altLang="zh-CN" i="1" dirty="0" err="1"/>
              <a:t>hbase</a:t>
            </a:r>
            <a:r>
              <a:rPr lang="en-US" altLang="zh-CN" i="1" dirty="0"/>
              <a:t> (main) : 006:0 &gt; DISABLE 'student'</a:t>
            </a:r>
            <a:endParaRPr lang="zh-CN" altLang="zh-CN" i="1" dirty="0"/>
          </a:p>
          <a:p>
            <a:pPr marL="0" indent="0">
              <a:buNone/>
            </a:pPr>
            <a:r>
              <a:rPr lang="en-US" altLang="zh-CN" i="1" dirty="0"/>
              <a:t>0 row(s) in 1.3130 seconds</a:t>
            </a:r>
            <a:endParaRPr lang="zh-CN" altLang="zh-CN" i="1" dirty="0"/>
          </a:p>
          <a:p>
            <a:r>
              <a:rPr lang="zh-CN" altLang="zh-CN" dirty="0"/>
              <a:t>添加列族“</a:t>
            </a:r>
            <a:r>
              <a:rPr lang="en-US" altLang="zh-CN" dirty="0"/>
              <a:t>info</a:t>
            </a:r>
            <a:r>
              <a:rPr lang="zh-CN" altLang="zh-CN" dirty="0"/>
              <a:t>”，如下所示。</a:t>
            </a:r>
          </a:p>
          <a:p>
            <a:pPr marL="0" indent="0">
              <a:buNone/>
            </a:pPr>
            <a:r>
              <a:rPr lang="en-US" altLang="zh-CN" i="1" dirty="0" err="1"/>
              <a:t>hbase</a:t>
            </a:r>
            <a:r>
              <a:rPr lang="en-US" altLang="zh-CN" i="1" dirty="0"/>
              <a:t> (main) : 007 :0 &gt; ALTER 'student', NAME=&gt; 'info', VERSIONS =&gt; 5</a:t>
            </a:r>
            <a:endParaRPr lang="zh-CN" altLang="zh-CN" i="1" dirty="0"/>
          </a:p>
          <a:p>
            <a:pPr marL="0" indent="0">
              <a:buNone/>
            </a:pPr>
            <a:r>
              <a:rPr lang="en-US" altLang="zh-CN" i="1" dirty="0" err="1"/>
              <a:t>Updaing</a:t>
            </a:r>
            <a:r>
              <a:rPr lang="en-US" altLang="zh-CN" i="1" dirty="0"/>
              <a:t> all regions with the new schema …</a:t>
            </a:r>
            <a:endParaRPr lang="zh-CN" altLang="zh-CN" i="1" dirty="0"/>
          </a:p>
          <a:p>
            <a:pPr marL="0" indent="0">
              <a:buNone/>
            </a:pPr>
            <a:r>
              <a:rPr lang="en-US" altLang="zh-CN" i="1" dirty="0"/>
              <a:t>1/1 regions updated</a:t>
            </a:r>
            <a:endParaRPr lang="zh-CN" altLang="zh-CN" i="1" dirty="0"/>
          </a:p>
          <a:p>
            <a:pPr marL="0" indent="0">
              <a:buNone/>
            </a:pPr>
            <a:r>
              <a:rPr lang="en-US" altLang="zh-CN" i="1" dirty="0"/>
              <a:t>Done</a:t>
            </a:r>
            <a:endParaRPr lang="zh-CN" altLang="zh-CN" i="1" dirty="0"/>
          </a:p>
          <a:p>
            <a:pPr marL="0" indent="0">
              <a:buNone/>
            </a:pPr>
            <a:r>
              <a:rPr lang="en-US" altLang="zh-CN" i="1" dirty="0"/>
              <a:t>0 row(s) in 1.2180 seconds</a:t>
            </a:r>
            <a:endParaRPr lang="zh-CN" altLang="zh-CN" i="1" dirty="0"/>
          </a:p>
        </p:txBody>
      </p:sp>
    </p:spTree>
    <p:extLst>
      <p:ext uri="{BB962C8B-B14F-4D97-AF65-F5344CB8AC3E}">
        <p14:creationId xmlns:p14="http://schemas.microsoft.com/office/powerpoint/2010/main" val="7856381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fontScale="77500" lnSpcReduction="20000"/>
          </a:bodyPr>
          <a:lstStyle/>
          <a:p>
            <a:r>
              <a:rPr lang="zh-CN" altLang="zh-CN" dirty="0"/>
              <a:t>（</a:t>
            </a:r>
            <a:r>
              <a:rPr lang="en-US" altLang="zh-CN" dirty="0"/>
              <a:t>7</a:t>
            </a:r>
            <a:r>
              <a:rPr lang="zh-CN" altLang="zh-CN" dirty="0"/>
              <a:t>）修改表结构。首先设置表为不可用状态，然后添加列族，最后删除列族，设置表为可用状态。</a:t>
            </a:r>
          </a:p>
          <a:p>
            <a:r>
              <a:rPr lang="zh-CN" altLang="zh-CN" dirty="0"/>
              <a:t>删除列族“</a:t>
            </a:r>
            <a:r>
              <a:rPr lang="en-US" altLang="zh-CN" dirty="0"/>
              <a:t>info</a:t>
            </a:r>
            <a:r>
              <a:rPr lang="zh-CN" altLang="zh-CN" dirty="0"/>
              <a:t>”，如下所示。</a:t>
            </a:r>
          </a:p>
          <a:p>
            <a:pPr marL="0" indent="0">
              <a:buNone/>
            </a:pPr>
            <a:r>
              <a:rPr lang="en-US" altLang="zh-CN" i="1" dirty="0" err="1"/>
              <a:t>hbase</a:t>
            </a:r>
            <a:r>
              <a:rPr lang="en-US" altLang="zh-CN" i="1" dirty="0"/>
              <a:t> (main) : 008 :0 &gt; ALTER 'student', NAME=&gt; 'info', METHOD =&gt; 'delete'</a:t>
            </a:r>
            <a:endParaRPr lang="zh-CN" altLang="zh-CN" i="1" dirty="0"/>
          </a:p>
          <a:p>
            <a:pPr marL="0" indent="0">
              <a:buNone/>
            </a:pPr>
            <a:r>
              <a:rPr lang="en-US" altLang="zh-CN" i="1" dirty="0" err="1"/>
              <a:t>Updaing</a:t>
            </a:r>
            <a:r>
              <a:rPr lang="en-US" altLang="zh-CN" i="1" dirty="0"/>
              <a:t> all regions with the new schema …</a:t>
            </a:r>
            <a:endParaRPr lang="zh-CN" altLang="zh-CN" i="1" dirty="0"/>
          </a:p>
          <a:p>
            <a:pPr marL="0" indent="0">
              <a:buNone/>
            </a:pPr>
            <a:r>
              <a:rPr lang="en-US" altLang="zh-CN" i="1" dirty="0"/>
              <a:t>1/1 regions updated</a:t>
            </a:r>
            <a:endParaRPr lang="zh-CN" altLang="zh-CN" i="1" dirty="0"/>
          </a:p>
          <a:p>
            <a:pPr marL="0" indent="0">
              <a:buNone/>
            </a:pPr>
            <a:r>
              <a:rPr lang="en-US" altLang="zh-CN" i="1" dirty="0"/>
              <a:t>Done</a:t>
            </a:r>
            <a:endParaRPr lang="zh-CN" altLang="zh-CN" i="1" dirty="0"/>
          </a:p>
          <a:p>
            <a:pPr marL="0" indent="0">
              <a:buNone/>
            </a:pPr>
            <a:r>
              <a:rPr lang="en-US" altLang="zh-CN" i="1" dirty="0"/>
              <a:t>0 row(s) in 1.1390 seconds</a:t>
            </a:r>
            <a:endParaRPr lang="zh-CN" altLang="zh-CN" i="1" dirty="0"/>
          </a:p>
          <a:p>
            <a:r>
              <a:rPr lang="zh-CN" altLang="zh-CN" dirty="0"/>
              <a:t>启用表</a:t>
            </a:r>
            <a:r>
              <a:rPr lang="en-US" altLang="zh-CN" dirty="0"/>
              <a:t>student</a:t>
            </a:r>
            <a:r>
              <a:rPr lang="zh-CN" altLang="zh-CN" dirty="0"/>
              <a:t>，如下所示。</a:t>
            </a:r>
          </a:p>
          <a:p>
            <a:pPr marL="0" indent="0">
              <a:buNone/>
            </a:pPr>
            <a:r>
              <a:rPr lang="en-US" altLang="zh-CN" i="1" dirty="0" err="1"/>
              <a:t>hbase</a:t>
            </a:r>
            <a:r>
              <a:rPr lang="en-US" altLang="zh-CN" i="1" dirty="0"/>
              <a:t> (main) : 009 :0 &gt; ENABLE 'student'</a:t>
            </a:r>
            <a:endParaRPr lang="zh-CN" altLang="zh-CN" i="1" dirty="0"/>
          </a:p>
          <a:p>
            <a:pPr marL="0" indent="0">
              <a:buNone/>
            </a:pPr>
            <a:r>
              <a:rPr lang="en-US" altLang="zh-CN" i="1" dirty="0"/>
              <a:t>0 row(s) in 0.2160 seconds</a:t>
            </a:r>
            <a:endParaRPr lang="zh-CN" altLang="zh-CN" i="1" dirty="0"/>
          </a:p>
        </p:txBody>
      </p:sp>
    </p:spTree>
    <p:extLst>
      <p:ext uri="{BB962C8B-B14F-4D97-AF65-F5344CB8AC3E}">
        <p14:creationId xmlns:p14="http://schemas.microsoft.com/office/powerpoint/2010/main" val="30759534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fontScale="92500" lnSpcReduction="10000"/>
          </a:bodyPr>
          <a:lstStyle/>
          <a:p>
            <a:r>
              <a:rPr lang="zh-CN" altLang="zh-CN" dirty="0"/>
              <a:t>（</a:t>
            </a:r>
            <a:r>
              <a:rPr lang="en-US" altLang="zh-CN" dirty="0"/>
              <a:t>8</a:t>
            </a:r>
            <a:r>
              <a:rPr lang="zh-CN" altLang="zh-CN" dirty="0"/>
              <a:t>）删除表。首先禁用表，然后才能删除，直接删除会报错。</a:t>
            </a:r>
          </a:p>
          <a:p>
            <a:pPr marL="0" indent="0">
              <a:buNone/>
            </a:pPr>
            <a:r>
              <a:rPr lang="en-US" altLang="zh-CN" i="1" dirty="0" err="1"/>
              <a:t>hbase</a:t>
            </a:r>
            <a:r>
              <a:rPr lang="en-US" altLang="zh-CN" i="1" dirty="0"/>
              <a:t> (main) : 010 :0 &gt; DISABLE 'student'</a:t>
            </a:r>
            <a:endParaRPr lang="zh-CN" altLang="zh-CN" i="1" dirty="0"/>
          </a:p>
          <a:p>
            <a:pPr marL="0" indent="0">
              <a:buNone/>
            </a:pPr>
            <a:r>
              <a:rPr lang="en-US" altLang="zh-CN" i="1" dirty="0"/>
              <a:t>0 row(s) in 0.2350 seconds</a:t>
            </a:r>
            <a:endParaRPr lang="zh-CN" altLang="zh-CN" i="1" dirty="0"/>
          </a:p>
          <a:p>
            <a:pPr marL="0" indent="0">
              <a:buNone/>
            </a:pPr>
            <a:r>
              <a:rPr lang="en-US" altLang="zh-CN" i="1" dirty="0" err="1"/>
              <a:t>hbase</a:t>
            </a:r>
            <a:r>
              <a:rPr lang="en-US" altLang="zh-CN" i="1" dirty="0"/>
              <a:t> (main) : 011 :0 &gt; DROP 'student'</a:t>
            </a:r>
            <a:endParaRPr lang="zh-CN" altLang="zh-CN" i="1" dirty="0"/>
          </a:p>
          <a:p>
            <a:pPr marL="0" indent="0">
              <a:buNone/>
            </a:pPr>
            <a:r>
              <a:rPr lang="en-US" altLang="zh-CN" i="1" dirty="0"/>
              <a:t>0 row(s) in 1.0150 seconds</a:t>
            </a:r>
            <a:endParaRPr lang="zh-CN" altLang="zh-CN" i="1" dirty="0"/>
          </a:p>
          <a:p>
            <a:r>
              <a:rPr lang="zh-CN" altLang="zh-CN" dirty="0"/>
              <a:t>（</a:t>
            </a:r>
            <a:r>
              <a:rPr lang="en-US" altLang="zh-CN" dirty="0"/>
              <a:t>9</a:t>
            </a:r>
            <a:r>
              <a:rPr lang="zh-CN" altLang="zh-CN" dirty="0"/>
              <a:t>）查询表是否存在。</a:t>
            </a:r>
          </a:p>
          <a:p>
            <a:pPr marL="0" indent="0">
              <a:buNone/>
            </a:pPr>
            <a:r>
              <a:rPr lang="en-US" altLang="zh-CN" i="1" dirty="0" err="1"/>
              <a:t>hbase</a:t>
            </a:r>
            <a:r>
              <a:rPr lang="en-US" altLang="zh-CN" i="1" dirty="0"/>
              <a:t> (main) : 012 :0 &gt; EXISTS 'student'</a:t>
            </a:r>
            <a:endParaRPr lang="zh-CN" altLang="zh-CN" i="1" dirty="0"/>
          </a:p>
          <a:p>
            <a:pPr marL="0" indent="0">
              <a:buNone/>
            </a:pPr>
            <a:r>
              <a:rPr lang="en-US" altLang="zh-CN" i="1" dirty="0"/>
              <a:t>Table student does not exist</a:t>
            </a:r>
            <a:endParaRPr lang="zh-CN" altLang="zh-CN" i="1" dirty="0"/>
          </a:p>
          <a:p>
            <a:pPr marL="0" indent="0">
              <a:buNone/>
            </a:pPr>
            <a:r>
              <a:rPr lang="en-US" altLang="zh-CN" i="1" dirty="0"/>
              <a:t>0 row(s) in 0.3510 seconds</a:t>
            </a:r>
            <a:endParaRPr lang="zh-CN" altLang="zh-CN" i="1" dirty="0"/>
          </a:p>
        </p:txBody>
      </p:sp>
    </p:spTree>
    <p:extLst>
      <p:ext uri="{BB962C8B-B14F-4D97-AF65-F5344CB8AC3E}">
        <p14:creationId xmlns:p14="http://schemas.microsoft.com/office/powerpoint/2010/main" val="102216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4655F-C53D-433C-8AFC-84666C245B50}"/>
              </a:ext>
            </a:extLst>
          </p:cNvPr>
          <p:cNvSpPr>
            <a:spLocks noGrp="1"/>
          </p:cNvSpPr>
          <p:nvPr>
            <p:ph type="title"/>
          </p:nvPr>
        </p:nvSpPr>
        <p:spPr/>
        <p:txBody>
          <a:bodyPr/>
          <a:lstStyle/>
          <a:p>
            <a:r>
              <a:rPr lang="en-US" altLang="zh-CN" dirty="0"/>
              <a:t>NoSQL</a:t>
            </a:r>
            <a:r>
              <a:rPr lang="zh-CN" altLang="en-US" dirty="0"/>
              <a:t>简介</a:t>
            </a:r>
          </a:p>
        </p:txBody>
      </p:sp>
      <p:sp>
        <p:nvSpPr>
          <p:cNvPr id="3" name="内容占位符 2">
            <a:extLst>
              <a:ext uri="{FF2B5EF4-FFF2-40B4-BE49-F238E27FC236}">
                <a16:creationId xmlns:a16="http://schemas.microsoft.com/office/drawing/2014/main" id="{D2C3FF0D-161B-4856-8010-72C858CA0CBD}"/>
              </a:ext>
            </a:extLst>
          </p:cNvPr>
          <p:cNvSpPr>
            <a:spLocks noGrp="1"/>
          </p:cNvSpPr>
          <p:nvPr>
            <p:ph idx="1"/>
          </p:nvPr>
        </p:nvSpPr>
        <p:spPr/>
        <p:txBody>
          <a:bodyPr>
            <a:normAutofit fontScale="62500" lnSpcReduction="20000"/>
          </a:bodyPr>
          <a:lstStyle/>
          <a:p>
            <a:r>
              <a:rPr lang="en-US" altLang="zh-CN" dirty="0"/>
              <a:t>NoSQL</a:t>
            </a:r>
            <a:r>
              <a:rPr lang="zh-CN" altLang="en-US" dirty="0"/>
              <a:t>（</a:t>
            </a:r>
            <a:r>
              <a:rPr lang="en-US" altLang="zh-CN" dirty="0"/>
              <a:t>Not only SQL</a:t>
            </a:r>
            <a:r>
              <a:rPr lang="zh-CN" altLang="en-US" dirty="0"/>
              <a:t>）的含义是“不仅仅是</a:t>
            </a:r>
            <a:r>
              <a:rPr lang="en-US" altLang="zh-CN" dirty="0"/>
              <a:t>SQL”</a:t>
            </a:r>
            <a:r>
              <a:rPr lang="zh-CN" altLang="en-US" dirty="0"/>
              <a:t>，是一类区别与传统关系型数据库的新型数据库系统。</a:t>
            </a:r>
            <a:r>
              <a:rPr lang="en-US" altLang="zh-CN" dirty="0"/>
              <a:t>NoSQL</a:t>
            </a:r>
            <a:r>
              <a:rPr lang="zh-CN" altLang="en-US" dirty="0"/>
              <a:t>出现和发展的主要背景是传统的关系型数据库逐渐无法满足互联网时代日益发展的大数据软件应用系统，为了弥补关系数据库的不足。它主要用于解决三类大数据应用的需求：高并发读写，海量数据的高效存储和管理，高可扩展性和高可用性。</a:t>
            </a:r>
            <a:endParaRPr lang="en-US" altLang="zh-CN" dirty="0"/>
          </a:p>
          <a:p>
            <a:r>
              <a:rPr lang="en-US" altLang="zh-CN" dirty="0"/>
              <a:t>NoSQL</a:t>
            </a:r>
            <a:r>
              <a:rPr lang="zh-CN" altLang="en-US" dirty="0"/>
              <a:t>数据库特点：</a:t>
            </a:r>
          </a:p>
          <a:p>
            <a:pPr lvl="1"/>
            <a:r>
              <a:rPr lang="zh-CN" altLang="en-US" dirty="0"/>
              <a:t>（</a:t>
            </a:r>
            <a:r>
              <a:rPr lang="en-US" altLang="zh-CN" dirty="0"/>
              <a:t>1</a:t>
            </a:r>
            <a:r>
              <a:rPr lang="zh-CN" altLang="en-US" dirty="0"/>
              <a:t>）易扩展。</a:t>
            </a:r>
            <a:r>
              <a:rPr lang="en-US" altLang="zh-CN" dirty="0"/>
              <a:t>NoSQL</a:t>
            </a:r>
            <a:r>
              <a:rPr lang="zh-CN" altLang="en-US" dirty="0"/>
              <a:t>数据库种类繁多，但是一个共同的特点都是去掉关系数据库的关系型特性。数据之间无关系，这样就非常容易扩展。即无形之间，在架构的层面上带来了可扩展的能力。</a:t>
            </a:r>
          </a:p>
          <a:p>
            <a:pPr lvl="1"/>
            <a:r>
              <a:rPr lang="zh-CN" altLang="en-US" dirty="0"/>
              <a:t>（</a:t>
            </a:r>
            <a:r>
              <a:rPr lang="en-US" altLang="zh-CN" dirty="0"/>
              <a:t>2</a:t>
            </a:r>
            <a:r>
              <a:rPr lang="zh-CN" altLang="en-US" dirty="0"/>
              <a:t>）高性能。</a:t>
            </a:r>
            <a:r>
              <a:rPr lang="en-US" altLang="zh-CN" dirty="0"/>
              <a:t>NoSQL</a:t>
            </a:r>
            <a:r>
              <a:rPr lang="zh-CN" altLang="en-US" dirty="0"/>
              <a:t>数据库都具有非常高的读写性能，尤其在大量数据下，同样表现优秀。这主要得益于它不受关系代数约束，数据库的结构简单。</a:t>
            </a:r>
          </a:p>
          <a:p>
            <a:pPr lvl="1"/>
            <a:r>
              <a:rPr lang="zh-CN" altLang="en-US" dirty="0"/>
              <a:t>（</a:t>
            </a:r>
            <a:r>
              <a:rPr lang="en-US" altLang="zh-CN" dirty="0"/>
              <a:t>3</a:t>
            </a:r>
            <a:r>
              <a:rPr lang="zh-CN" altLang="en-US" dirty="0"/>
              <a:t>）高灵活性。</a:t>
            </a:r>
            <a:r>
              <a:rPr lang="en-US" altLang="zh-CN" dirty="0"/>
              <a:t>NoSQL</a:t>
            </a:r>
            <a:r>
              <a:rPr lang="zh-CN" altLang="en-US" dirty="0"/>
              <a:t>无需事先为要存储的数据建立字段，随时可以存储自定义的数据格式。而在关系数据库里，增删字段是一件非常麻烦的事情。如果是非常大数据量的表，增加字段简直就是一个噩梦。这点在大量数据的</a:t>
            </a:r>
            <a:r>
              <a:rPr lang="en-US" altLang="zh-CN" dirty="0"/>
              <a:t>Web2.0</a:t>
            </a:r>
            <a:r>
              <a:rPr lang="zh-CN" altLang="en-US" dirty="0"/>
              <a:t>时代尤其明显。</a:t>
            </a:r>
          </a:p>
          <a:p>
            <a:pPr lvl="1"/>
            <a:r>
              <a:rPr lang="zh-CN" altLang="en-US" dirty="0"/>
              <a:t>（</a:t>
            </a:r>
            <a:r>
              <a:rPr lang="en-US" altLang="zh-CN" dirty="0"/>
              <a:t>4</a:t>
            </a:r>
            <a:r>
              <a:rPr lang="zh-CN" altLang="en-US" dirty="0"/>
              <a:t>）高可用性。</a:t>
            </a:r>
            <a:r>
              <a:rPr lang="en-US" altLang="zh-CN" dirty="0"/>
              <a:t>NoSQL</a:t>
            </a:r>
            <a:r>
              <a:rPr lang="zh-CN" altLang="en-US" dirty="0"/>
              <a:t>在不影响性能的情况下，就可以方便的实现高可用的架构。比如</a:t>
            </a:r>
            <a:r>
              <a:rPr lang="en-US" altLang="zh-CN" dirty="0"/>
              <a:t>Cassandra</a:t>
            </a:r>
            <a:r>
              <a:rPr lang="zh-CN" altLang="en-US" dirty="0"/>
              <a:t>，</a:t>
            </a:r>
            <a:r>
              <a:rPr lang="en-US" altLang="zh-CN" dirty="0"/>
              <a:t>HBase</a:t>
            </a:r>
            <a:r>
              <a:rPr lang="zh-CN" altLang="en-US" dirty="0"/>
              <a:t>等</a:t>
            </a:r>
            <a:r>
              <a:rPr lang="en-US" altLang="zh-CN" dirty="0"/>
              <a:t>NoSQL</a:t>
            </a:r>
            <a:r>
              <a:rPr lang="zh-CN" altLang="en-US" dirty="0"/>
              <a:t>数据库，通过复制模型也能实现高可用性。</a:t>
            </a:r>
          </a:p>
          <a:p>
            <a:pPr lvl="1"/>
            <a:r>
              <a:rPr lang="zh-CN" altLang="en-US" dirty="0"/>
              <a:t>（</a:t>
            </a:r>
            <a:r>
              <a:rPr lang="en-US" altLang="zh-CN" dirty="0"/>
              <a:t>5</a:t>
            </a:r>
            <a:r>
              <a:rPr lang="zh-CN" altLang="en-US" dirty="0"/>
              <a:t>）开源、成本低。多数</a:t>
            </a:r>
            <a:r>
              <a:rPr lang="en-US" altLang="zh-CN" dirty="0"/>
              <a:t>NoSQL</a:t>
            </a:r>
            <a:r>
              <a:rPr lang="zh-CN" altLang="en-US" dirty="0"/>
              <a:t>数据库产品是开源软件，不存在昂贵的产品授权和注册费用。同时，开源社区可以提供丰富的产品使用支持和扩展插件，大大方便了软件的使用。</a:t>
            </a:r>
          </a:p>
        </p:txBody>
      </p:sp>
    </p:spTree>
    <p:extLst>
      <p:ext uri="{BB962C8B-B14F-4D97-AF65-F5344CB8AC3E}">
        <p14:creationId xmlns:p14="http://schemas.microsoft.com/office/powerpoint/2010/main" val="9609753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421EE-93AF-42C7-AE94-9481D705D802}"/>
              </a:ext>
            </a:extLst>
          </p:cNvPr>
          <p:cNvSpPr>
            <a:spLocks noGrp="1"/>
          </p:cNvSpPr>
          <p:nvPr>
            <p:ph type="title"/>
          </p:nvPr>
        </p:nvSpPr>
        <p:spPr/>
        <p:txBody>
          <a:bodyPr/>
          <a:lstStyle/>
          <a:p>
            <a:r>
              <a:rPr lang="en-US" altLang="zh-CN" dirty="0"/>
              <a:t>【</a:t>
            </a:r>
            <a:r>
              <a:rPr lang="zh-CN" altLang="en-US" dirty="0"/>
              <a:t>实例：</a:t>
            </a:r>
            <a:r>
              <a:rPr lang="en-US" altLang="zh-CN" dirty="0"/>
              <a:t>HBase Shell</a:t>
            </a:r>
            <a:r>
              <a:rPr lang="zh-CN" altLang="en-US" dirty="0"/>
              <a:t>常用命令使用</a:t>
            </a:r>
            <a:r>
              <a:rPr lang="en-US" altLang="zh-CN" dirty="0"/>
              <a:t>】</a:t>
            </a:r>
            <a:endParaRPr lang="zh-CN" altLang="en-US" dirty="0"/>
          </a:p>
        </p:txBody>
      </p:sp>
      <p:sp>
        <p:nvSpPr>
          <p:cNvPr id="3" name="内容占位符 2">
            <a:extLst>
              <a:ext uri="{FF2B5EF4-FFF2-40B4-BE49-F238E27FC236}">
                <a16:creationId xmlns:a16="http://schemas.microsoft.com/office/drawing/2014/main" id="{36783446-F03D-4D74-88BC-E288224A9E2D}"/>
              </a:ext>
            </a:extLst>
          </p:cNvPr>
          <p:cNvSpPr>
            <a:spLocks noGrp="1"/>
          </p:cNvSpPr>
          <p:nvPr>
            <p:ph idx="1"/>
          </p:nvPr>
        </p:nvSpPr>
        <p:spPr/>
        <p:txBody>
          <a:bodyPr>
            <a:normAutofit/>
          </a:bodyPr>
          <a:lstStyle/>
          <a:p>
            <a:r>
              <a:rPr lang="zh-CN" altLang="zh-CN" dirty="0"/>
              <a:t>（</a:t>
            </a:r>
            <a:r>
              <a:rPr lang="en-US" altLang="zh-CN" dirty="0"/>
              <a:t>10</a:t>
            </a:r>
            <a:r>
              <a:rPr lang="zh-CN" altLang="zh-CN" dirty="0"/>
              <a:t>）查询表是否可用。</a:t>
            </a:r>
          </a:p>
          <a:p>
            <a:pPr marL="0" indent="0">
              <a:buNone/>
            </a:pPr>
            <a:r>
              <a:rPr lang="en-US" altLang="zh-CN" i="1" dirty="0" err="1"/>
              <a:t>hbase</a:t>
            </a:r>
            <a:r>
              <a:rPr lang="en-US" altLang="zh-CN" i="1" dirty="0"/>
              <a:t> (main) : 013 :0 &gt; IS_ENABLED 'student'</a:t>
            </a:r>
            <a:endParaRPr lang="zh-CN" altLang="zh-CN" i="1" dirty="0"/>
          </a:p>
          <a:p>
            <a:pPr marL="0" indent="0">
              <a:buNone/>
            </a:pPr>
            <a:r>
              <a:rPr lang="en-US" altLang="zh-CN" i="1" dirty="0"/>
              <a:t>false</a:t>
            </a:r>
            <a:endParaRPr lang="zh-CN" altLang="zh-CN" i="1" dirty="0"/>
          </a:p>
          <a:p>
            <a:pPr marL="0" indent="0">
              <a:buNone/>
            </a:pPr>
            <a:r>
              <a:rPr lang="en-US" altLang="zh-CN" i="1" dirty="0"/>
              <a:t>0 row(s) in 0.0700 seconds</a:t>
            </a:r>
            <a:endParaRPr lang="zh-CN" altLang="zh-CN" i="1" dirty="0"/>
          </a:p>
          <a:p>
            <a:r>
              <a:rPr lang="zh-CN" altLang="zh-CN" dirty="0"/>
              <a:t>（</a:t>
            </a:r>
            <a:r>
              <a:rPr lang="en-US" altLang="zh-CN" dirty="0"/>
              <a:t>11</a:t>
            </a:r>
            <a:r>
              <a:rPr lang="zh-CN" altLang="zh-CN" dirty="0"/>
              <a:t>）退出</a:t>
            </a:r>
            <a:r>
              <a:rPr lang="en-US" altLang="zh-CN" dirty="0"/>
              <a:t>Shell</a:t>
            </a:r>
            <a:r>
              <a:rPr lang="zh-CN" altLang="zh-CN" dirty="0"/>
              <a:t>：</a:t>
            </a:r>
            <a:r>
              <a:rPr lang="en-US" altLang="zh-CN" dirty="0"/>
              <a:t>exit</a:t>
            </a:r>
            <a:r>
              <a:rPr lang="zh-CN" altLang="zh-CN" dirty="0"/>
              <a:t>，执行后回到命令行。</a:t>
            </a:r>
          </a:p>
          <a:p>
            <a:pPr marL="0" indent="0">
              <a:buNone/>
            </a:pPr>
            <a:r>
              <a:rPr lang="en-US" altLang="zh-CN" i="1" dirty="0" err="1"/>
              <a:t>hbase</a:t>
            </a:r>
            <a:r>
              <a:rPr lang="en-US" altLang="zh-CN" i="1" dirty="0"/>
              <a:t> (main) : 014:0 &gt; exit</a:t>
            </a:r>
          </a:p>
        </p:txBody>
      </p:sp>
    </p:spTree>
    <p:extLst>
      <p:ext uri="{BB962C8B-B14F-4D97-AF65-F5344CB8AC3E}">
        <p14:creationId xmlns:p14="http://schemas.microsoft.com/office/powerpoint/2010/main" val="22676253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1AF0E-DFC9-4848-98C9-5A1B60FE17CF}"/>
              </a:ext>
            </a:extLst>
          </p:cNvPr>
          <p:cNvSpPr>
            <a:spLocks noGrp="1"/>
          </p:cNvSpPr>
          <p:nvPr>
            <p:ph type="title"/>
          </p:nvPr>
        </p:nvSpPr>
        <p:spPr/>
        <p:txBody>
          <a:bodyPr/>
          <a:lstStyle/>
          <a:p>
            <a:r>
              <a:rPr lang="en-US" altLang="zh-CN" dirty="0"/>
              <a:t>3. HBase API</a:t>
            </a:r>
            <a:endParaRPr lang="zh-CN" altLang="en-US" dirty="0"/>
          </a:p>
        </p:txBody>
      </p:sp>
      <p:sp>
        <p:nvSpPr>
          <p:cNvPr id="3" name="内容占位符 2">
            <a:extLst>
              <a:ext uri="{FF2B5EF4-FFF2-40B4-BE49-F238E27FC236}">
                <a16:creationId xmlns:a16="http://schemas.microsoft.com/office/drawing/2014/main" id="{0DFCDFD5-2118-40A3-A385-E1A523DB40CB}"/>
              </a:ext>
            </a:extLst>
          </p:cNvPr>
          <p:cNvSpPr>
            <a:spLocks noGrp="1"/>
          </p:cNvSpPr>
          <p:nvPr>
            <p:ph idx="1"/>
          </p:nvPr>
        </p:nvSpPr>
        <p:spPr/>
        <p:txBody>
          <a:bodyPr>
            <a:normAutofit fontScale="85000" lnSpcReduction="10000"/>
          </a:bodyPr>
          <a:lstStyle/>
          <a:p>
            <a:r>
              <a:rPr lang="en-US" altLang="zh-CN" dirty="0"/>
              <a:t>HBase API</a:t>
            </a:r>
            <a:r>
              <a:rPr lang="zh-CN" altLang="zh-CN" dirty="0"/>
              <a:t>用于数据存储管理，主要操作包括建表、插入表数据、删除表数据、获取一行数据、表扫描、删除列族、删除表等。</a:t>
            </a:r>
          </a:p>
          <a:p>
            <a:r>
              <a:rPr lang="en-US" altLang="zh-CN" dirty="0"/>
              <a:t>HBase</a:t>
            </a:r>
            <a:r>
              <a:rPr lang="zh-CN" altLang="zh-CN" dirty="0"/>
              <a:t>使用</a:t>
            </a:r>
            <a:r>
              <a:rPr lang="en-US" altLang="zh-CN" dirty="0"/>
              <a:t>Java</a:t>
            </a:r>
            <a:r>
              <a:rPr lang="zh-CN" altLang="zh-CN" dirty="0"/>
              <a:t>语言编写，提供了丰富了</a:t>
            </a:r>
            <a:r>
              <a:rPr lang="en-US" altLang="zh-CN" dirty="0"/>
              <a:t>Java</a:t>
            </a:r>
            <a:r>
              <a:rPr lang="zh-CN" altLang="zh-CN" dirty="0"/>
              <a:t>编程接口供开发人员调用，同时，</a:t>
            </a:r>
            <a:r>
              <a:rPr lang="en-US" altLang="zh-CN" dirty="0"/>
              <a:t>HBase</a:t>
            </a:r>
            <a:r>
              <a:rPr lang="zh-CN" altLang="zh-CN" dirty="0"/>
              <a:t>为其它多种编程语言也提供了</a:t>
            </a:r>
            <a:r>
              <a:rPr lang="en-US" altLang="zh-CN" dirty="0"/>
              <a:t>API</a:t>
            </a:r>
            <a:r>
              <a:rPr lang="zh-CN" altLang="zh-CN" dirty="0"/>
              <a:t>，</a:t>
            </a:r>
            <a:r>
              <a:rPr lang="en-US" altLang="zh-CN" dirty="0"/>
              <a:t>C</a:t>
            </a:r>
            <a:r>
              <a:rPr lang="zh-CN" altLang="zh-CN" dirty="0"/>
              <a:t>、</a:t>
            </a:r>
            <a:r>
              <a:rPr lang="en-US" altLang="zh-CN" dirty="0"/>
              <a:t>C++</a:t>
            </a:r>
            <a:r>
              <a:rPr lang="zh-CN" altLang="zh-CN" dirty="0"/>
              <a:t>、</a:t>
            </a:r>
            <a:r>
              <a:rPr lang="en-US" altLang="zh-CN" dirty="0"/>
              <a:t>Scala</a:t>
            </a:r>
            <a:r>
              <a:rPr lang="zh-CN" altLang="zh-CN" dirty="0"/>
              <a:t>、</a:t>
            </a:r>
            <a:r>
              <a:rPr lang="en-US" altLang="zh-CN" dirty="0"/>
              <a:t>Python</a:t>
            </a:r>
            <a:r>
              <a:rPr lang="zh-CN" altLang="zh-CN" dirty="0"/>
              <a:t>等。总的来说，使用</a:t>
            </a:r>
            <a:r>
              <a:rPr lang="en-US" altLang="zh-CN" dirty="0"/>
              <a:t>Java API</a:t>
            </a:r>
            <a:r>
              <a:rPr lang="zh-CN" altLang="zh-CN" dirty="0"/>
              <a:t>可以完成任何使用</a:t>
            </a:r>
            <a:r>
              <a:rPr lang="en-US" altLang="zh-CN" dirty="0"/>
              <a:t>Shell</a:t>
            </a:r>
            <a:r>
              <a:rPr lang="zh-CN" altLang="zh-CN" dirty="0"/>
              <a:t>命令可以完成的操作，同时</a:t>
            </a:r>
            <a:r>
              <a:rPr lang="en-US" altLang="zh-CN" dirty="0"/>
              <a:t>Java API</a:t>
            </a:r>
            <a:r>
              <a:rPr lang="zh-CN" altLang="zh-CN" dirty="0"/>
              <a:t>还支持</a:t>
            </a:r>
            <a:r>
              <a:rPr lang="en-US" altLang="zh-CN" dirty="0"/>
              <a:t>Shell</a:t>
            </a:r>
            <a:r>
              <a:rPr lang="zh-CN" altLang="zh-CN" dirty="0"/>
              <a:t>命令可能不支持的一些操作。学习</a:t>
            </a:r>
            <a:r>
              <a:rPr lang="en-US" altLang="zh-CN" dirty="0"/>
              <a:t>API</a:t>
            </a:r>
            <a:r>
              <a:rPr lang="zh-CN" altLang="zh-CN" dirty="0"/>
              <a:t>时可以和对应</a:t>
            </a:r>
            <a:r>
              <a:rPr lang="en-US" altLang="zh-CN" dirty="0"/>
              <a:t>Shell</a:t>
            </a:r>
            <a:r>
              <a:rPr lang="zh-CN" altLang="zh-CN" dirty="0"/>
              <a:t>进行对比，以快速理解和掌握。</a:t>
            </a:r>
          </a:p>
          <a:p>
            <a:r>
              <a:rPr lang="zh-CN" altLang="zh-CN" dirty="0"/>
              <a:t>关于</a:t>
            </a:r>
            <a:r>
              <a:rPr lang="en-US" altLang="zh-CN" dirty="0"/>
              <a:t>HBase API</a:t>
            </a:r>
            <a:r>
              <a:rPr lang="zh-CN" altLang="zh-CN" dirty="0"/>
              <a:t>的详细资料读者请参考本地文件</a:t>
            </a:r>
            <a:r>
              <a:rPr lang="en-US" altLang="zh-CN" dirty="0"/>
              <a:t>file:///usr/local/hbase-1.4.10/docs/apidocs/index.html</a:t>
            </a:r>
            <a:r>
              <a:rPr lang="zh-CN" altLang="zh-CN" dirty="0"/>
              <a:t>或者官网</a:t>
            </a:r>
            <a:r>
              <a:rPr lang="en-US" altLang="zh-CN" dirty="0">
                <a:hlinkClick r:id="rId2"/>
              </a:rPr>
              <a:t>https://hbase.apache.org/apidocs/index.html</a:t>
            </a:r>
            <a:r>
              <a:rPr lang="zh-CN" altLang="zh-CN" dirty="0"/>
              <a:t>。</a:t>
            </a:r>
            <a:endParaRPr lang="zh-CN" altLang="en-US" dirty="0"/>
          </a:p>
        </p:txBody>
      </p:sp>
    </p:spTree>
    <p:extLst>
      <p:ext uri="{BB962C8B-B14F-4D97-AF65-F5344CB8AC3E}">
        <p14:creationId xmlns:p14="http://schemas.microsoft.com/office/powerpoint/2010/main" val="2697506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68311-4223-44FA-A3F0-E554D946F50D}"/>
              </a:ext>
            </a:extLst>
          </p:cNvPr>
          <p:cNvSpPr>
            <a:spLocks noGrp="1"/>
          </p:cNvSpPr>
          <p:nvPr>
            <p:ph type="title"/>
          </p:nvPr>
        </p:nvSpPr>
        <p:spPr/>
        <p:txBody>
          <a:bodyPr>
            <a:normAutofit fontScale="90000"/>
          </a:bodyPr>
          <a:lstStyle/>
          <a:p>
            <a:r>
              <a:rPr lang="en-US" altLang="zh-CN" dirty="0"/>
              <a:t>Apache HBase 1.4.10 API</a:t>
            </a:r>
            <a:r>
              <a:rPr lang="zh-CN" altLang="zh-CN" dirty="0"/>
              <a:t>官方参考指南首页</a:t>
            </a:r>
            <a:endParaRPr lang="zh-CN" altLang="en-US" dirty="0"/>
          </a:p>
        </p:txBody>
      </p:sp>
      <p:pic>
        <p:nvPicPr>
          <p:cNvPr id="4" name="内容占位符 3">
            <a:extLst>
              <a:ext uri="{FF2B5EF4-FFF2-40B4-BE49-F238E27FC236}">
                <a16:creationId xmlns:a16="http://schemas.microsoft.com/office/drawing/2014/main" id="{8250E37B-81A3-4743-9940-CC27A7AD7790}"/>
              </a:ext>
            </a:extLst>
          </p:cNvPr>
          <p:cNvPicPr>
            <a:picLocks noGrp="1"/>
          </p:cNvPicPr>
          <p:nvPr>
            <p:ph idx="1"/>
          </p:nvPr>
        </p:nvPicPr>
        <p:blipFill>
          <a:blip r:embed="rId2"/>
          <a:stretch>
            <a:fillRect/>
          </a:stretch>
        </p:blipFill>
        <p:spPr>
          <a:xfrm>
            <a:off x="1979348" y="1370013"/>
            <a:ext cx="5185304" cy="3262312"/>
          </a:xfrm>
          <a:prstGeom prst="rect">
            <a:avLst/>
          </a:prstGeom>
        </p:spPr>
      </p:pic>
    </p:spTree>
    <p:extLst>
      <p:ext uri="{BB962C8B-B14F-4D97-AF65-F5344CB8AC3E}">
        <p14:creationId xmlns:p14="http://schemas.microsoft.com/office/powerpoint/2010/main" val="22666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C6BC4-F147-4E39-9853-0062D1B72EDD}"/>
              </a:ext>
            </a:extLst>
          </p:cNvPr>
          <p:cNvSpPr>
            <a:spLocks noGrp="1"/>
          </p:cNvSpPr>
          <p:nvPr>
            <p:ph type="title"/>
          </p:nvPr>
        </p:nvSpPr>
        <p:spPr/>
        <p:txBody>
          <a:bodyPr/>
          <a:lstStyle/>
          <a:p>
            <a:r>
              <a:rPr lang="en-US" altLang="zh-CN" dirty="0"/>
              <a:t>HBase</a:t>
            </a:r>
            <a:r>
              <a:rPr lang="zh-CN" altLang="zh-CN" dirty="0"/>
              <a:t>部分核心</a:t>
            </a:r>
            <a:r>
              <a:rPr lang="en-US" altLang="zh-CN" dirty="0"/>
              <a:t>Java API</a:t>
            </a:r>
            <a:endParaRPr lang="zh-CN" altLang="en-US" dirty="0"/>
          </a:p>
        </p:txBody>
      </p:sp>
      <p:graphicFrame>
        <p:nvGraphicFramePr>
          <p:cNvPr id="4" name="内容占位符 3">
            <a:extLst>
              <a:ext uri="{FF2B5EF4-FFF2-40B4-BE49-F238E27FC236}">
                <a16:creationId xmlns:a16="http://schemas.microsoft.com/office/drawing/2014/main" id="{EB608CEE-E3C9-4895-99C6-71270DA95097}"/>
              </a:ext>
            </a:extLst>
          </p:cNvPr>
          <p:cNvGraphicFramePr>
            <a:graphicFrameLocks noGrp="1"/>
          </p:cNvGraphicFramePr>
          <p:nvPr>
            <p:ph idx="1"/>
          </p:nvPr>
        </p:nvGraphicFramePr>
        <p:xfrm>
          <a:off x="628650" y="1339423"/>
          <a:ext cx="7886700" cy="3108960"/>
        </p:xfrm>
        <a:graphic>
          <a:graphicData uri="http://schemas.openxmlformats.org/drawingml/2006/table">
            <a:tbl>
              <a:tblPr firstRow="1" firstCol="1" bandRow="1">
                <a:tableStyleId>{5C22544A-7EE6-4342-B048-85BDC9FD1C3A}</a:tableStyleId>
              </a:tblPr>
              <a:tblGrid>
                <a:gridCol w="3499391">
                  <a:extLst>
                    <a:ext uri="{9D8B030D-6E8A-4147-A177-3AD203B41FA5}">
                      <a16:colId xmlns:a16="http://schemas.microsoft.com/office/drawing/2014/main" val="4103380027"/>
                    </a:ext>
                  </a:extLst>
                </a:gridCol>
                <a:gridCol w="4387309">
                  <a:extLst>
                    <a:ext uri="{9D8B030D-6E8A-4147-A177-3AD203B41FA5}">
                      <a16:colId xmlns:a16="http://schemas.microsoft.com/office/drawing/2014/main" val="48322591"/>
                    </a:ext>
                  </a:extLst>
                </a:gridCol>
              </a:tblGrid>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类或接口</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说明</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127930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org.apache.hadoop.hbase.HBaseConfiguration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用于管理</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配置信息</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20394785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org.apache.hadoop.hbase.HBaseAdmin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用于操作数据表的结构</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7850419"/>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org.apache.hadoop.hbase.HTableDescriptor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包含表的详细信息，例如表中的列族、该表的类型、该表是否只读、</a:t>
                      </a:r>
                      <a:r>
                        <a:rPr lang="en-US" sz="1200" kern="0">
                          <a:effectLst/>
                          <a:latin typeface="微软雅黑" panose="020B0503020204020204" pitchFamily="34" charset="-122"/>
                          <a:ea typeface="微软雅黑" panose="020B0503020204020204" pitchFamily="34" charset="-122"/>
                        </a:rPr>
                        <a:t>MemStore</a:t>
                      </a:r>
                      <a:r>
                        <a:rPr lang="zh-CN" sz="1200" kern="0">
                          <a:effectLst/>
                          <a:latin typeface="微软雅黑" panose="020B0503020204020204" pitchFamily="34" charset="-122"/>
                          <a:ea typeface="微软雅黑" panose="020B0503020204020204" pitchFamily="34" charset="-122"/>
                        </a:rPr>
                        <a:t>最大空间、</a:t>
                      </a:r>
                      <a:r>
                        <a:rPr lang="en-US" sz="1200" kern="0">
                          <a:effectLst/>
                          <a:latin typeface="微软雅黑" panose="020B0503020204020204" pitchFamily="34" charset="-122"/>
                          <a:ea typeface="微软雅黑" panose="020B0503020204020204" pitchFamily="34" charset="-122"/>
                        </a:rPr>
                        <a:t>Region</a:t>
                      </a:r>
                      <a:r>
                        <a:rPr lang="zh-CN" sz="1200" kern="0">
                          <a:effectLst/>
                          <a:latin typeface="微软雅黑" panose="020B0503020204020204" pitchFamily="34" charset="-122"/>
                          <a:ea typeface="微软雅黑" panose="020B0503020204020204" pitchFamily="34" charset="-122"/>
                        </a:rPr>
                        <a:t>什么时候应该分裂等</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0689274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org.apache.hadoop.hbase.HColumnDescriptor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包含列族的详细信息，例如列族的版本号、压缩设置等</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37636946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org.apache.hadoop.hbase.HTable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用于从</a:t>
                      </a:r>
                      <a:r>
                        <a:rPr lang="en-US" sz="1200" kern="0">
                          <a:effectLst/>
                          <a:latin typeface="微软雅黑" panose="020B0503020204020204" pitchFamily="34" charset="-122"/>
                          <a:ea typeface="微软雅黑" panose="020B0503020204020204" pitchFamily="34" charset="-122"/>
                        </a:rPr>
                        <a:t>HBase</a:t>
                      </a:r>
                      <a:r>
                        <a:rPr lang="zh-CN" sz="1200" kern="0">
                          <a:effectLst/>
                          <a:latin typeface="微软雅黑" panose="020B0503020204020204" pitchFamily="34" charset="-122"/>
                          <a:ea typeface="微软雅黑" panose="020B0503020204020204" pitchFamily="34" charset="-122"/>
                        </a:rPr>
                        <a:t>数据库中获取表信息或者更新</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6497396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org.apache.hadoop.hbase.client.Put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用于对单元格执行添加数据操作</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615538580"/>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org.apache.hadoop.hbase.client.Get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用于获取单行的信息</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1771128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org.apache.hadoop.hbase.client.Scan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限定需要查找的数据，例如限定版本号、起始行号、终止行号、列族、列限定符、返回值的数量上限等</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7087335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org.apache.hadoop.hbase.client.Result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用于存放</a:t>
                      </a:r>
                      <a:r>
                        <a:rPr lang="en-US" sz="1200" kern="0">
                          <a:effectLst/>
                          <a:latin typeface="微软雅黑" panose="020B0503020204020204" pitchFamily="34" charset="-122"/>
                          <a:ea typeface="微软雅黑" panose="020B0503020204020204" pitchFamily="34" charset="-122"/>
                        </a:rPr>
                        <a:t>Get</a:t>
                      </a:r>
                      <a:r>
                        <a:rPr lang="zh-CN" sz="1200" kern="0">
                          <a:effectLst/>
                          <a:latin typeface="微软雅黑" panose="020B0503020204020204" pitchFamily="34" charset="-122"/>
                          <a:ea typeface="微软雅黑" panose="020B0503020204020204" pitchFamily="34" charset="-122"/>
                        </a:rPr>
                        <a:t>和</a:t>
                      </a:r>
                      <a:r>
                        <a:rPr lang="en-US" sz="1200" kern="0">
                          <a:effectLst/>
                          <a:latin typeface="微软雅黑" panose="020B0503020204020204" pitchFamily="34" charset="-122"/>
                          <a:ea typeface="微软雅黑" panose="020B0503020204020204" pitchFamily="34" charset="-122"/>
                        </a:rPr>
                        <a:t>Scan</a:t>
                      </a:r>
                      <a:r>
                        <a:rPr lang="zh-CN" sz="1200" kern="0">
                          <a:effectLst/>
                          <a:latin typeface="微软雅黑" panose="020B0503020204020204" pitchFamily="34" charset="-122"/>
                          <a:ea typeface="微软雅黑" panose="020B0503020204020204" pitchFamily="34" charset="-122"/>
                        </a:rPr>
                        <a:t>操作后的查询结果，并以</a:t>
                      </a:r>
                      <a:r>
                        <a:rPr lang="en-US" sz="1200" kern="0">
                          <a:effectLst/>
                          <a:latin typeface="微软雅黑" panose="020B0503020204020204" pitchFamily="34" charset="-122"/>
                          <a:ea typeface="微软雅黑" panose="020B0503020204020204" pitchFamily="34" charset="-122"/>
                        </a:rPr>
                        <a:t>&lt;key</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value&gt;</a:t>
                      </a:r>
                      <a:r>
                        <a:rPr lang="zh-CN" sz="1200" kern="0">
                          <a:effectLst/>
                          <a:latin typeface="微软雅黑" panose="020B0503020204020204" pitchFamily="34" charset="-122"/>
                          <a:ea typeface="微软雅黑" panose="020B0503020204020204" pitchFamily="34" charset="-122"/>
                        </a:rPr>
                        <a:t>格式存储在</a:t>
                      </a:r>
                      <a:r>
                        <a:rPr lang="en-US" sz="1200" kern="0">
                          <a:effectLst/>
                          <a:latin typeface="微软雅黑" panose="020B0503020204020204" pitchFamily="34" charset="-122"/>
                          <a:ea typeface="微软雅黑" panose="020B0503020204020204" pitchFamily="34" charset="-122"/>
                        </a:rPr>
                        <a:t>map</a:t>
                      </a:r>
                      <a:r>
                        <a:rPr lang="zh-CN" sz="1200" kern="0">
                          <a:effectLst/>
                          <a:latin typeface="微软雅黑" panose="020B0503020204020204" pitchFamily="34" charset="-122"/>
                          <a:ea typeface="微软雅黑" panose="020B0503020204020204" pitchFamily="34" charset="-122"/>
                        </a:rPr>
                        <a:t>结构中</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37877962"/>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org.apache.hadoop.hbase.client.ResultScanner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dirty="0">
                          <a:effectLst/>
                          <a:latin typeface="微软雅黑" panose="020B0503020204020204" pitchFamily="34" charset="-122"/>
                          <a:ea typeface="微软雅黑" panose="020B0503020204020204" pitchFamily="34" charset="-122"/>
                        </a:rPr>
                        <a:t>客户端获取值的接口</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475505811"/>
                  </a:ext>
                </a:extLst>
              </a:tr>
            </a:tbl>
          </a:graphicData>
        </a:graphic>
      </p:graphicFrame>
    </p:spTree>
    <p:extLst>
      <p:ext uri="{BB962C8B-B14F-4D97-AF65-F5344CB8AC3E}">
        <p14:creationId xmlns:p14="http://schemas.microsoft.com/office/powerpoint/2010/main" val="25246514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fontScale="85000" lnSpcReduction="20000"/>
          </a:bodyPr>
          <a:lstStyle/>
          <a:p>
            <a:r>
              <a:rPr lang="zh-CN" altLang="en-US" dirty="0"/>
              <a:t>（</a:t>
            </a:r>
            <a:r>
              <a:rPr lang="en-US" altLang="zh-CN" dirty="0"/>
              <a:t>1</a:t>
            </a:r>
            <a:r>
              <a:rPr lang="zh-CN" altLang="en-US" dirty="0"/>
              <a:t>）</a:t>
            </a:r>
            <a:r>
              <a:rPr lang="en-US" altLang="zh-CN" dirty="0" err="1"/>
              <a:t>HBaseConfiguration</a:t>
            </a:r>
            <a:endParaRPr lang="en-US" altLang="zh-CN" dirty="0"/>
          </a:p>
          <a:p>
            <a:pPr lvl="1"/>
            <a:r>
              <a:rPr lang="zh-CN" altLang="en-US" dirty="0"/>
              <a:t>初始化</a:t>
            </a:r>
            <a:r>
              <a:rPr lang="en-US" altLang="zh-CN" dirty="0"/>
              <a:t>HBase</a:t>
            </a:r>
            <a:r>
              <a:rPr lang="zh-CN" altLang="en-US" dirty="0"/>
              <a:t>的配置信息。所有操作都必须使用该类。其功能是从</a:t>
            </a:r>
            <a:r>
              <a:rPr lang="en-US" altLang="zh-CN" dirty="0"/>
              <a:t>hbase-default.xml</a:t>
            </a:r>
            <a:r>
              <a:rPr lang="zh-CN" altLang="en-US" dirty="0"/>
              <a:t>和</a:t>
            </a:r>
            <a:r>
              <a:rPr lang="en-US" altLang="zh-CN" dirty="0"/>
              <a:t>hbase-site.xml</a:t>
            </a:r>
            <a:r>
              <a:rPr lang="zh-CN" altLang="en-US" dirty="0"/>
              <a:t>文件中获取配置信息，可以使用成员方法</a:t>
            </a:r>
            <a:r>
              <a:rPr lang="en-US" altLang="zh-CN" dirty="0"/>
              <a:t>create()</a:t>
            </a:r>
            <a:r>
              <a:rPr lang="zh-CN" altLang="en-US" dirty="0"/>
              <a:t>来初始化</a:t>
            </a:r>
            <a:r>
              <a:rPr lang="en-US" altLang="zh-CN" dirty="0"/>
              <a:t>HBase</a:t>
            </a:r>
            <a:r>
              <a:rPr lang="zh-CN" altLang="en-US" dirty="0"/>
              <a:t>的配置文件。</a:t>
            </a:r>
          </a:p>
          <a:p>
            <a:r>
              <a:rPr lang="zh-CN" altLang="en-US" dirty="0"/>
              <a:t>（</a:t>
            </a:r>
            <a:r>
              <a:rPr lang="en-US" altLang="zh-CN" dirty="0"/>
              <a:t>2</a:t>
            </a:r>
            <a:r>
              <a:rPr lang="zh-CN" altLang="en-US" dirty="0"/>
              <a:t>）</a:t>
            </a:r>
            <a:r>
              <a:rPr lang="en-US" altLang="zh-CN" dirty="0" err="1"/>
              <a:t>HBaseAdmin</a:t>
            </a:r>
            <a:endParaRPr lang="en-US" altLang="zh-CN" dirty="0"/>
          </a:p>
          <a:p>
            <a:pPr lvl="1"/>
            <a:r>
              <a:rPr lang="zh-CN" altLang="en-US" dirty="0"/>
              <a:t>对数据表结构进行操作，包括创建表、删除表、列出表项、添加或删除表列族、启用或者禁用表等，提供的方法具体如下所示。</a:t>
            </a:r>
          </a:p>
          <a:p>
            <a:pPr lvl="2"/>
            <a:r>
              <a:rPr lang="en-US" altLang="zh-CN" dirty="0" err="1"/>
              <a:t>createTable</a:t>
            </a:r>
            <a:r>
              <a:rPr lang="en-US" altLang="zh-CN" dirty="0"/>
              <a:t>(</a:t>
            </a:r>
            <a:r>
              <a:rPr lang="en-US" altLang="zh-CN" dirty="0" err="1"/>
              <a:t>HTableDescriptor</a:t>
            </a:r>
            <a:r>
              <a:rPr lang="en-US" altLang="zh-CN" dirty="0"/>
              <a:t> desc)</a:t>
            </a:r>
            <a:r>
              <a:rPr lang="zh-CN" altLang="en-US" dirty="0"/>
              <a:t>：根据指定属性创建</a:t>
            </a:r>
            <a:r>
              <a:rPr lang="en-US" altLang="zh-CN" dirty="0"/>
              <a:t>HBase</a:t>
            </a:r>
            <a:r>
              <a:rPr lang="zh-CN" altLang="en-US" dirty="0"/>
              <a:t>表。</a:t>
            </a:r>
          </a:p>
          <a:p>
            <a:pPr lvl="2"/>
            <a:r>
              <a:rPr lang="en-US" altLang="zh-CN" dirty="0" err="1"/>
              <a:t>deleteTable</a:t>
            </a:r>
            <a:r>
              <a:rPr lang="en-US" altLang="zh-CN" dirty="0"/>
              <a:t>(byte[] </a:t>
            </a:r>
            <a:r>
              <a:rPr lang="en-US" altLang="zh-CN" dirty="0" err="1"/>
              <a:t>tableName</a:t>
            </a:r>
            <a:r>
              <a:rPr lang="en-US" altLang="zh-CN" dirty="0"/>
              <a:t>)</a:t>
            </a:r>
            <a:r>
              <a:rPr lang="zh-CN" altLang="en-US" dirty="0"/>
              <a:t>：根据表名删除表。</a:t>
            </a:r>
          </a:p>
          <a:p>
            <a:pPr lvl="2"/>
            <a:r>
              <a:rPr lang="en-US" altLang="zh-CN" dirty="0" err="1"/>
              <a:t>enableTable</a:t>
            </a:r>
            <a:r>
              <a:rPr lang="en-US" altLang="zh-CN" dirty="0"/>
              <a:t>(byte[] </a:t>
            </a:r>
            <a:r>
              <a:rPr lang="en-US" altLang="zh-CN" dirty="0" err="1"/>
              <a:t>tableName</a:t>
            </a:r>
            <a:r>
              <a:rPr lang="en-US" altLang="zh-CN" dirty="0"/>
              <a:t>)</a:t>
            </a:r>
            <a:r>
              <a:rPr lang="zh-CN" altLang="en-US" dirty="0"/>
              <a:t>：启用表。</a:t>
            </a:r>
          </a:p>
          <a:p>
            <a:pPr lvl="2"/>
            <a:r>
              <a:rPr lang="en-US" altLang="zh-CN" dirty="0" err="1"/>
              <a:t>disableTable</a:t>
            </a:r>
            <a:r>
              <a:rPr lang="en-US" altLang="zh-CN" dirty="0"/>
              <a:t>(byte[] </a:t>
            </a:r>
            <a:r>
              <a:rPr lang="en-US" altLang="zh-CN" dirty="0" err="1"/>
              <a:t>tableName</a:t>
            </a:r>
            <a:r>
              <a:rPr lang="en-US" altLang="zh-CN" dirty="0"/>
              <a:t>)</a:t>
            </a:r>
            <a:r>
              <a:rPr lang="zh-CN" altLang="en-US" dirty="0"/>
              <a:t>：禁用表。</a:t>
            </a:r>
          </a:p>
          <a:p>
            <a:pPr lvl="2"/>
            <a:r>
              <a:rPr lang="en-US" altLang="zh-CN" dirty="0" err="1"/>
              <a:t>tableExists</a:t>
            </a:r>
            <a:r>
              <a:rPr lang="en-US" altLang="zh-CN" dirty="0"/>
              <a:t>(String </a:t>
            </a:r>
            <a:r>
              <a:rPr lang="en-US" altLang="zh-CN" dirty="0" err="1"/>
              <a:t>tableName</a:t>
            </a:r>
            <a:r>
              <a:rPr lang="en-US" altLang="zh-CN" dirty="0"/>
              <a:t>)</a:t>
            </a:r>
            <a:r>
              <a:rPr lang="zh-CN" altLang="en-US" dirty="0"/>
              <a:t>：检查指定名称的表是否存在。</a:t>
            </a:r>
          </a:p>
          <a:p>
            <a:pPr lvl="2"/>
            <a:r>
              <a:rPr lang="en-US" altLang="zh-CN" dirty="0" err="1"/>
              <a:t>modifyTable</a:t>
            </a:r>
            <a:r>
              <a:rPr lang="en-US" altLang="zh-CN" dirty="0"/>
              <a:t>(byte[] </a:t>
            </a:r>
            <a:r>
              <a:rPr lang="en-US" altLang="zh-CN" dirty="0" err="1"/>
              <a:t>tableName</a:t>
            </a:r>
            <a:r>
              <a:rPr lang="en-US" altLang="zh-CN" dirty="0"/>
              <a:t>, </a:t>
            </a:r>
            <a:r>
              <a:rPr lang="en-US" altLang="zh-CN" dirty="0" err="1"/>
              <a:t>HTableDescriptor</a:t>
            </a:r>
            <a:r>
              <a:rPr lang="en-US" altLang="zh-CN" dirty="0"/>
              <a:t> </a:t>
            </a:r>
            <a:r>
              <a:rPr lang="en-US" altLang="zh-CN" dirty="0" err="1"/>
              <a:t>htd</a:t>
            </a:r>
            <a:r>
              <a:rPr lang="en-US" altLang="zh-CN" dirty="0"/>
              <a:t>)</a:t>
            </a:r>
            <a:r>
              <a:rPr lang="zh-CN" altLang="en-US" dirty="0"/>
              <a:t>：修改表结构，异步操作，需要花费一定时间。</a:t>
            </a:r>
          </a:p>
        </p:txBody>
      </p:sp>
    </p:spTree>
    <p:extLst>
      <p:ext uri="{BB962C8B-B14F-4D97-AF65-F5344CB8AC3E}">
        <p14:creationId xmlns:p14="http://schemas.microsoft.com/office/powerpoint/2010/main" val="33341059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fontScale="77500" lnSpcReduction="20000"/>
          </a:bodyPr>
          <a:lstStyle/>
          <a:p>
            <a:r>
              <a:rPr lang="zh-CN" altLang="en-US" dirty="0"/>
              <a:t>（</a:t>
            </a:r>
            <a:r>
              <a:rPr lang="en-US" altLang="zh-CN" dirty="0"/>
              <a:t>3</a:t>
            </a:r>
            <a:r>
              <a:rPr lang="zh-CN" altLang="en-US" dirty="0"/>
              <a:t>）</a:t>
            </a:r>
            <a:r>
              <a:rPr lang="en-US" altLang="zh-CN" dirty="0" err="1"/>
              <a:t>HTableDescriptor</a:t>
            </a:r>
            <a:endParaRPr lang="en-US" altLang="zh-CN" dirty="0"/>
          </a:p>
          <a:p>
            <a:pPr lvl="1"/>
            <a:r>
              <a:rPr lang="zh-CN" altLang="en-US" dirty="0"/>
              <a:t>对数据表属性进行操作。提供的方法具体如下所示。</a:t>
            </a:r>
          </a:p>
          <a:p>
            <a:pPr lvl="2"/>
            <a:r>
              <a:rPr lang="en-US" altLang="zh-CN" dirty="0" err="1"/>
              <a:t>addFamily</a:t>
            </a:r>
            <a:r>
              <a:rPr lang="en-US" altLang="zh-CN" dirty="0"/>
              <a:t>(</a:t>
            </a:r>
            <a:r>
              <a:rPr lang="en-US" altLang="zh-CN" dirty="0" err="1"/>
              <a:t>HColumnDescriptor</a:t>
            </a:r>
            <a:r>
              <a:rPr lang="en-US" altLang="zh-CN" dirty="0"/>
              <a:t> desc)</a:t>
            </a:r>
            <a:r>
              <a:rPr lang="zh-CN" altLang="en-US" dirty="0"/>
              <a:t>：添加一个列族。</a:t>
            </a:r>
          </a:p>
          <a:p>
            <a:pPr lvl="2"/>
            <a:r>
              <a:rPr lang="en-US" altLang="zh-CN" dirty="0" err="1"/>
              <a:t>removeFamily</a:t>
            </a:r>
            <a:r>
              <a:rPr lang="en-US" altLang="zh-CN" dirty="0"/>
              <a:t>(byte[] column)</a:t>
            </a:r>
            <a:r>
              <a:rPr lang="zh-CN" altLang="en-US" dirty="0"/>
              <a:t>：移除一个列族。</a:t>
            </a:r>
          </a:p>
          <a:p>
            <a:pPr lvl="2"/>
            <a:r>
              <a:rPr lang="en-US" altLang="zh-CN" dirty="0" err="1"/>
              <a:t>getName</a:t>
            </a:r>
            <a:r>
              <a:rPr lang="en-US" altLang="zh-CN" dirty="0"/>
              <a:t>()</a:t>
            </a:r>
            <a:r>
              <a:rPr lang="zh-CN" altLang="en-US" dirty="0"/>
              <a:t>：获取表的名称。</a:t>
            </a:r>
          </a:p>
          <a:p>
            <a:pPr lvl="2"/>
            <a:r>
              <a:rPr lang="en-US" altLang="zh-CN" dirty="0" err="1"/>
              <a:t>getValue</a:t>
            </a:r>
            <a:r>
              <a:rPr lang="en-US" altLang="zh-CN" dirty="0"/>
              <a:t>(byte[] key)</a:t>
            </a:r>
            <a:r>
              <a:rPr lang="zh-CN" altLang="en-US" dirty="0"/>
              <a:t>：获取属性的值。</a:t>
            </a:r>
          </a:p>
          <a:p>
            <a:pPr lvl="2"/>
            <a:r>
              <a:rPr lang="en-US" altLang="zh-CN" dirty="0" err="1"/>
              <a:t>setValue</a:t>
            </a:r>
            <a:r>
              <a:rPr lang="en-US" altLang="zh-CN" dirty="0"/>
              <a:t>(String key, String value)</a:t>
            </a:r>
            <a:r>
              <a:rPr lang="zh-CN" altLang="en-US" dirty="0"/>
              <a:t>：设置属性的值。</a:t>
            </a:r>
          </a:p>
          <a:p>
            <a:r>
              <a:rPr lang="zh-CN" altLang="en-US" dirty="0"/>
              <a:t>（</a:t>
            </a:r>
            <a:r>
              <a:rPr lang="en-US" altLang="zh-CN" dirty="0"/>
              <a:t>4</a:t>
            </a:r>
            <a:r>
              <a:rPr lang="zh-CN" altLang="en-US" dirty="0"/>
              <a:t>）</a:t>
            </a:r>
            <a:r>
              <a:rPr lang="en-US" altLang="zh-CN" dirty="0" err="1"/>
              <a:t>HColumnDescriptor</a:t>
            </a:r>
            <a:endParaRPr lang="en-US" altLang="zh-CN" dirty="0"/>
          </a:p>
          <a:p>
            <a:pPr lvl="1"/>
            <a:r>
              <a:rPr lang="zh-CN" altLang="en-US" dirty="0"/>
              <a:t>该类维护列族的信息。通常在表创建或者添加列族时使用。列族创建后不能更新，只能通过删除后重新创建的方式更改。列族删除时，它包括的数据被同时删除。提供的方法具体如下所示。</a:t>
            </a:r>
          </a:p>
          <a:p>
            <a:pPr lvl="2"/>
            <a:r>
              <a:rPr lang="en-US" altLang="zh-CN" dirty="0" err="1"/>
              <a:t>getName</a:t>
            </a:r>
            <a:r>
              <a:rPr lang="en-US" altLang="zh-CN" dirty="0"/>
              <a:t>()</a:t>
            </a:r>
            <a:r>
              <a:rPr lang="zh-CN" altLang="en-US" dirty="0"/>
              <a:t>：获取列族名称。</a:t>
            </a:r>
          </a:p>
          <a:p>
            <a:pPr lvl="2"/>
            <a:r>
              <a:rPr lang="en-US" altLang="zh-CN" dirty="0" err="1"/>
              <a:t>getValue</a:t>
            </a:r>
            <a:r>
              <a:rPr lang="en-US" altLang="zh-CN" dirty="0"/>
              <a:t>(byte[] key)</a:t>
            </a:r>
            <a:r>
              <a:rPr lang="zh-CN" altLang="en-US" dirty="0"/>
              <a:t>：获取</a:t>
            </a:r>
            <a:r>
              <a:rPr lang="en-US" altLang="zh-CN" dirty="0"/>
              <a:t>key</a:t>
            </a:r>
            <a:r>
              <a:rPr lang="zh-CN" altLang="en-US" dirty="0"/>
              <a:t>对应属性值。</a:t>
            </a:r>
          </a:p>
          <a:p>
            <a:pPr lvl="2"/>
            <a:r>
              <a:rPr lang="en-US" altLang="zh-CN" dirty="0" err="1"/>
              <a:t>setValue</a:t>
            </a:r>
            <a:r>
              <a:rPr lang="en-US" altLang="zh-CN" dirty="0"/>
              <a:t>(String key, String value)</a:t>
            </a:r>
            <a:r>
              <a:rPr lang="zh-CN" altLang="en-US" dirty="0"/>
              <a:t>：设置</a:t>
            </a:r>
            <a:r>
              <a:rPr lang="en-US" altLang="zh-CN" dirty="0"/>
              <a:t>key</a:t>
            </a:r>
            <a:r>
              <a:rPr lang="zh-CN" altLang="en-US" dirty="0"/>
              <a:t>对应属性的值。</a:t>
            </a:r>
          </a:p>
        </p:txBody>
      </p:sp>
    </p:spTree>
    <p:extLst>
      <p:ext uri="{BB962C8B-B14F-4D97-AF65-F5344CB8AC3E}">
        <p14:creationId xmlns:p14="http://schemas.microsoft.com/office/powerpoint/2010/main" val="3618920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fontScale="92500" lnSpcReduction="20000"/>
          </a:bodyPr>
          <a:lstStyle/>
          <a:p>
            <a:r>
              <a:rPr lang="zh-CN" altLang="en-US" dirty="0"/>
              <a:t>（</a:t>
            </a:r>
            <a:r>
              <a:rPr lang="en-US" altLang="zh-CN" dirty="0"/>
              <a:t>5</a:t>
            </a:r>
            <a:r>
              <a:rPr lang="zh-CN" altLang="en-US" dirty="0"/>
              <a:t>）</a:t>
            </a:r>
            <a:r>
              <a:rPr lang="en-US" altLang="zh-CN" dirty="0" err="1"/>
              <a:t>HTable</a:t>
            </a:r>
            <a:endParaRPr lang="zh-CN" altLang="zh-CN" dirty="0"/>
          </a:p>
          <a:p>
            <a:pPr lvl="1"/>
            <a:r>
              <a:rPr lang="zh-CN" altLang="zh-CN" dirty="0"/>
              <a:t>用于从</a:t>
            </a:r>
            <a:r>
              <a:rPr lang="en-US" altLang="zh-CN" dirty="0"/>
              <a:t>HBase</a:t>
            </a:r>
            <a:r>
              <a:rPr lang="zh-CN" altLang="zh-CN" dirty="0"/>
              <a:t>数据库中获取表信息或者更新。提供的方法具体如下所示。</a:t>
            </a:r>
          </a:p>
          <a:p>
            <a:pPr lvl="2"/>
            <a:r>
              <a:rPr lang="en-US" altLang="zh-CN" dirty="0"/>
              <a:t>close()</a:t>
            </a:r>
            <a:r>
              <a:rPr lang="zh-CN" altLang="zh-CN" dirty="0"/>
              <a:t>：释放所有的资源或者挂起内部缓冲区中的更新。</a:t>
            </a:r>
          </a:p>
          <a:p>
            <a:pPr lvl="2"/>
            <a:r>
              <a:rPr lang="en-US" altLang="zh-CN" dirty="0"/>
              <a:t>exists(Get get)</a:t>
            </a:r>
            <a:r>
              <a:rPr lang="zh-CN" altLang="zh-CN" dirty="0"/>
              <a:t>：检查</a:t>
            </a:r>
            <a:r>
              <a:rPr lang="en-US" altLang="zh-CN" dirty="0"/>
              <a:t>Get</a:t>
            </a:r>
            <a:r>
              <a:rPr lang="zh-CN" altLang="zh-CN" dirty="0"/>
              <a:t>实例所指定的值是否存在于</a:t>
            </a:r>
            <a:r>
              <a:rPr lang="en-US" altLang="zh-CN" dirty="0" err="1"/>
              <a:t>HTable</a:t>
            </a:r>
            <a:r>
              <a:rPr lang="zh-CN" altLang="zh-CN" dirty="0"/>
              <a:t>的列中。</a:t>
            </a:r>
          </a:p>
          <a:p>
            <a:pPr lvl="2"/>
            <a:r>
              <a:rPr lang="en-US" altLang="zh-CN" dirty="0" err="1"/>
              <a:t>getEndKeys</a:t>
            </a:r>
            <a:r>
              <a:rPr lang="en-US" altLang="zh-CN" dirty="0"/>
              <a:t>()</a:t>
            </a:r>
            <a:r>
              <a:rPr lang="zh-CN" altLang="zh-CN" dirty="0"/>
              <a:t>：获取当前打开的表每个区域的结束键值。</a:t>
            </a:r>
          </a:p>
          <a:p>
            <a:pPr lvl="2"/>
            <a:r>
              <a:rPr lang="en-US" altLang="zh-CN" dirty="0" err="1"/>
              <a:t>getScanner</a:t>
            </a:r>
            <a:r>
              <a:rPr lang="en-US" altLang="zh-CN" dirty="0"/>
              <a:t>(byte[] family)</a:t>
            </a:r>
            <a:r>
              <a:rPr lang="zh-CN" altLang="zh-CN" dirty="0"/>
              <a:t>：获取当前给定列族的</a:t>
            </a:r>
            <a:r>
              <a:rPr lang="en-US" altLang="zh-CN" dirty="0"/>
              <a:t>scanner</a:t>
            </a:r>
            <a:r>
              <a:rPr lang="zh-CN" altLang="zh-CN" dirty="0"/>
              <a:t>实例。</a:t>
            </a:r>
          </a:p>
          <a:p>
            <a:pPr lvl="2"/>
            <a:r>
              <a:rPr lang="en-US" altLang="zh-CN" dirty="0" err="1"/>
              <a:t>getTableDescriptor</a:t>
            </a:r>
            <a:r>
              <a:rPr lang="en-US" altLang="zh-CN" dirty="0"/>
              <a:t>()</a:t>
            </a:r>
            <a:r>
              <a:rPr lang="zh-CN" altLang="zh-CN" dirty="0"/>
              <a:t>：获取当前表的</a:t>
            </a:r>
            <a:r>
              <a:rPr lang="en-US" altLang="zh-CN" dirty="0" err="1"/>
              <a:t>HTableDescriptor</a:t>
            </a:r>
            <a:r>
              <a:rPr lang="zh-CN" altLang="zh-CN" dirty="0"/>
              <a:t>实例。</a:t>
            </a:r>
          </a:p>
          <a:p>
            <a:pPr lvl="2"/>
            <a:r>
              <a:rPr lang="en-US" altLang="zh-CN" dirty="0" err="1"/>
              <a:t>getTableName</a:t>
            </a:r>
            <a:r>
              <a:rPr lang="en-US" altLang="zh-CN" dirty="0"/>
              <a:t>()</a:t>
            </a:r>
            <a:r>
              <a:rPr lang="zh-CN" altLang="zh-CN" dirty="0"/>
              <a:t>：获取表名。</a:t>
            </a:r>
          </a:p>
          <a:p>
            <a:pPr lvl="2"/>
            <a:r>
              <a:rPr lang="en-US" altLang="zh-CN" dirty="0" err="1"/>
              <a:t>isTableEnabled</a:t>
            </a:r>
            <a:r>
              <a:rPr lang="en-US" altLang="zh-CN" dirty="0"/>
              <a:t>(</a:t>
            </a:r>
            <a:r>
              <a:rPr lang="en-US" altLang="zh-CN" dirty="0" err="1"/>
              <a:t>HBaseConfiguration</a:t>
            </a:r>
            <a:r>
              <a:rPr lang="en-US" altLang="zh-CN" dirty="0"/>
              <a:t> conf, String table)</a:t>
            </a:r>
            <a:r>
              <a:rPr lang="zh-CN" altLang="zh-CN" dirty="0"/>
              <a:t>：检查表是否有效。</a:t>
            </a:r>
          </a:p>
          <a:p>
            <a:pPr lvl="2"/>
            <a:r>
              <a:rPr lang="en-US" altLang="zh-CN" dirty="0"/>
              <a:t>put(Put put)</a:t>
            </a:r>
            <a:r>
              <a:rPr lang="zh-CN" altLang="zh-CN" dirty="0"/>
              <a:t>：向表中添加值。</a:t>
            </a:r>
          </a:p>
        </p:txBody>
      </p:sp>
    </p:spTree>
    <p:extLst>
      <p:ext uri="{BB962C8B-B14F-4D97-AF65-F5344CB8AC3E}">
        <p14:creationId xmlns:p14="http://schemas.microsoft.com/office/powerpoint/2010/main" val="29523876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fontScale="92500" lnSpcReduction="20000"/>
          </a:bodyPr>
          <a:lstStyle/>
          <a:p>
            <a:r>
              <a:rPr lang="zh-CN" altLang="en-US" dirty="0"/>
              <a:t>（</a:t>
            </a:r>
            <a:r>
              <a:rPr lang="en-US" altLang="zh-CN" dirty="0"/>
              <a:t>6</a:t>
            </a:r>
            <a:r>
              <a:rPr lang="zh-CN" altLang="en-US" dirty="0"/>
              <a:t>）</a:t>
            </a:r>
            <a:r>
              <a:rPr lang="en-US" altLang="zh-CN" dirty="0"/>
              <a:t>Put</a:t>
            </a:r>
            <a:endParaRPr lang="zh-CN" altLang="zh-CN" dirty="0"/>
          </a:p>
          <a:p>
            <a:pPr lvl="1"/>
            <a:r>
              <a:rPr lang="zh-CN" altLang="zh-CN" dirty="0"/>
              <a:t>执行单行添加操作。一个</a:t>
            </a:r>
            <a:r>
              <a:rPr lang="en-US" altLang="zh-CN" dirty="0"/>
              <a:t>Put</a:t>
            </a:r>
            <a:r>
              <a:rPr lang="zh-CN" altLang="zh-CN" dirty="0"/>
              <a:t>实例代表一行记录。提供的方法具体如下所示。</a:t>
            </a:r>
          </a:p>
          <a:p>
            <a:pPr lvl="2"/>
            <a:r>
              <a:rPr lang="en-US" altLang="zh-CN" dirty="0"/>
              <a:t>add(byte[] family, byte[] qualifier, byte[] value)</a:t>
            </a:r>
            <a:r>
              <a:rPr lang="zh-CN" altLang="zh-CN" dirty="0"/>
              <a:t>：将列族和列对应值添加到一个</a:t>
            </a:r>
            <a:r>
              <a:rPr lang="en-US" altLang="zh-CN" dirty="0"/>
              <a:t>put</a:t>
            </a:r>
            <a:r>
              <a:rPr lang="zh-CN" altLang="zh-CN" dirty="0"/>
              <a:t>实例中。</a:t>
            </a:r>
          </a:p>
          <a:p>
            <a:pPr lvl="2"/>
            <a:r>
              <a:rPr lang="en-US" altLang="zh-CN" dirty="0"/>
              <a:t>add(byte[] family, byte[] qualifier, long </a:t>
            </a:r>
            <a:r>
              <a:rPr lang="en-US" altLang="zh-CN" dirty="0" err="1"/>
              <a:t>ts</a:t>
            </a:r>
            <a:r>
              <a:rPr lang="en-US" altLang="zh-CN" dirty="0"/>
              <a:t>, byte[] value)</a:t>
            </a:r>
            <a:r>
              <a:rPr lang="zh-CN" altLang="zh-CN" dirty="0"/>
              <a:t>：类似上面函数，增加参数</a:t>
            </a:r>
            <a:r>
              <a:rPr lang="en-US" altLang="zh-CN" dirty="0" err="1"/>
              <a:t>ts</a:t>
            </a:r>
            <a:r>
              <a:rPr lang="zh-CN" altLang="zh-CN" dirty="0"/>
              <a:t>表示时间戳。</a:t>
            </a:r>
          </a:p>
          <a:p>
            <a:pPr lvl="2"/>
            <a:r>
              <a:rPr lang="en-US" altLang="zh-CN" dirty="0" err="1"/>
              <a:t>getRow</a:t>
            </a:r>
            <a:r>
              <a:rPr lang="en-US" altLang="zh-CN" dirty="0"/>
              <a:t>()</a:t>
            </a:r>
            <a:r>
              <a:rPr lang="zh-CN" altLang="zh-CN" dirty="0"/>
              <a:t>：获取实例对应的行数据。</a:t>
            </a:r>
          </a:p>
          <a:p>
            <a:pPr lvl="2"/>
            <a:r>
              <a:rPr lang="en-US" altLang="zh-CN" dirty="0" err="1"/>
              <a:t>getRowLock</a:t>
            </a:r>
            <a:r>
              <a:rPr lang="en-US" altLang="zh-CN" dirty="0"/>
              <a:t>()</a:t>
            </a:r>
            <a:r>
              <a:rPr lang="zh-CN" altLang="zh-CN" dirty="0"/>
              <a:t>：获取实例对应行锁。</a:t>
            </a:r>
          </a:p>
          <a:p>
            <a:pPr lvl="2"/>
            <a:r>
              <a:rPr lang="en-US" altLang="zh-CN" dirty="0" err="1"/>
              <a:t>getTimeStamp</a:t>
            </a:r>
            <a:r>
              <a:rPr lang="en-US" altLang="zh-CN" dirty="0"/>
              <a:t>()</a:t>
            </a:r>
            <a:r>
              <a:rPr lang="zh-CN" altLang="zh-CN" dirty="0"/>
              <a:t>：获取实例对应行时间戳。</a:t>
            </a:r>
          </a:p>
          <a:p>
            <a:pPr lvl="2"/>
            <a:r>
              <a:rPr lang="en-US" altLang="zh-CN" dirty="0" err="1"/>
              <a:t>isEmpty</a:t>
            </a:r>
            <a:r>
              <a:rPr lang="en-US" altLang="zh-CN" dirty="0"/>
              <a:t>()</a:t>
            </a:r>
            <a:r>
              <a:rPr lang="zh-CN" altLang="zh-CN" dirty="0"/>
              <a:t>：检查实例的</a:t>
            </a:r>
            <a:r>
              <a:rPr lang="en-US" altLang="zh-CN" dirty="0" err="1"/>
              <a:t>familyMap</a:t>
            </a:r>
            <a:r>
              <a:rPr lang="zh-CN" altLang="zh-CN" dirty="0"/>
              <a:t>是否为空，即不包含列族。</a:t>
            </a:r>
          </a:p>
          <a:p>
            <a:pPr lvl="2"/>
            <a:r>
              <a:rPr lang="en-US" altLang="zh-CN" dirty="0" err="1"/>
              <a:t>setTimeStamp</a:t>
            </a:r>
            <a:r>
              <a:rPr lang="en-US" altLang="zh-CN" dirty="0"/>
              <a:t>(long timestamp)</a:t>
            </a:r>
            <a:r>
              <a:rPr lang="zh-CN" altLang="zh-CN" dirty="0"/>
              <a:t>：设置实例的时间戳。</a:t>
            </a:r>
          </a:p>
        </p:txBody>
      </p:sp>
    </p:spTree>
    <p:extLst>
      <p:ext uri="{BB962C8B-B14F-4D97-AF65-F5344CB8AC3E}">
        <p14:creationId xmlns:p14="http://schemas.microsoft.com/office/powerpoint/2010/main" val="9662476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lnSpcReduction="10000"/>
          </a:bodyPr>
          <a:lstStyle/>
          <a:p>
            <a:r>
              <a:rPr lang="zh-CN" altLang="en-US" dirty="0"/>
              <a:t>（</a:t>
            </a:r>
            <a:r>
              <a:rPr lang="en-US" altLang="zh-CN" dirty="0"/>
              <a:t>7</a:t>
            </a:r>
            <a:r>
              <a:rPr lang="zh-CN" altLang="en-US" dirty="0"/>
              <a:t>）</a:t>
            </a:r>
            <a:r>
              <a:rPr lang="en-US" altLang="zh-CN" dirty="0"/>
              <a:t>Get</a:t>
            </a:r>
            <a:endParaRPr lang="zh-CN" altLang="zh-CN" dirty="0"/>
          </a:p>
          <a:p>
            <a:pPr lvl="1"/>
            <a:r>
              <a:rPr lang="zh-CN" altLang="zh-CN" dirty="0"/>
              <a:t>获取单行实例相关信息，包括列、列族、时间戳等。提供的方法具体如下所示。</a:t>
            </a:r>
          </a:p>
          <a:p>
            <a:pPr lvl="2"/>
            <a:r>
              <a:rPr lang="en-US" altLang="zh-CN" dirty="0" err="1"/>
              <a:t>addColumn</a:t>
            </a:r>
            <a:r>
              <a:rPr lang="en-US" altLang="zh-CN" dirty="0"/>
              <a:t>(byte[] family, byte[] qualifier)</a:t>
            </a:r>
            <a:r>
              <a:rPr lang="zh-CN" altLang="zh-CN" dirty="0"/>
              <a:t>：获取指定列族和列修饰符的列。</a:t>
            </a:r>
          </a:p>
          <a:p>
            <a:pPr lvl="2"/>
            <a:r>
              <a:rPr lang="en-US" altLang="zh-CN" dirty="0" err="1"/>
              <a:t>addFamily</a:t>
            </a:r>
            <a:r>
              <a:rPr lang="en-US" altLang="zh-CN" dirty="0"/>
              <a:t>(byte[] family)</a:t>
            </a:r>
            <a:r>
              <a:rPr lang="zh-CN" altLang="zh-CN" dirty="0"/>
              <a:t>：获取指定列族对应列的所有列。</a:t>
            </a:r>
          </a:p>
          <a:p>
            <a:pPr lvl="2"/>
            <a:r>
              <a:rPr lang="en-US" altLang="zh-CN" dirty="0" err="1"/>
              <a:t>setTimeRange</a:t>
            </a:r>
            <a:r>
              <a:rPr lang="en-US" altLang="zh-CN" dirty="0"/>
              <a:t>(long </a:t>
            </a:r>
            <a:r>
              <a:rPr lang="en-US" altLang="zh-CN" dirty="0" err="1"/>
              <a:t>minStamp</a:t>
            </a:r>
            <a:r>
              <a:rPr lang="en-US" altLang="zh-CN" dirty="0"/>
              <a:t>, long </a:t>
            </a:r>
            <a:r>
              <a:rPr lang="en-US" altLang="zh-CN" dirty="0" err="1"/>
              <a:t>maxStamp</a:t>
            </a:r>
            <a:r>
              <a:rPr lang="en-US" altLang="zh-CN" dirty="0"/>
              <a:t>)</a:t>
            </a:r>
            <a:r>
              <a:rPr lang="zh-CN" altLang="zh-CN" dirty="0"/>
              <a:t>：获取指定列族的版本号。</a:t>
            </a:r>
          </a:p>
          <a:p>
            <a:pPr lvl="2"/>
            <a:r>
              <a:rPr lang="en-US" altLang="zh-CN" dirty="0" err="1"/>
              <a:t>setFilter</a:t>
            </a:r>
            <a:r>
              <a:rPr lang="en-US" altLang="zh-CN" dirty="0"/>
              <a:t>(Filter filter)</a:t>
            </a:r>
            <a:r>
              <a:rPr lang="zh-CN" altLang="zh-CN" dirty="0"/>
              <a:t>：执行</a:t>
            </a:r>
            <a:r>
              <a:rPr lang="en-US" altLang="zh-CN" dirty="0"/>
              <a:t>Get</a:t>
            </a:r>
            <a:r>
              <a:rPr lang="zh-CN" altLang="zh-CN" dirty="0"/>
              <a:t>操作时设置服务器端的过滤器。</a:t>
            </a:r>
          </a:p>
          <a:p>
            <a:pPr lvl="2"/>
            <a:r>
              <a:rPr lang="en-US" altLang="zh-CN" dirty="0" err="1"/>
              <a:t>getFamilyMap</a:t>
            </a:r>
            <a:r>
              <a:rPr lang="en-US" altLang="zh-CN" dirty="0"/>
              <a:t>()</a:t>
            </a:r>
            <a:r>
              <a:rPr lang="zh-CN" altLang="zh-CN" dirty="0"/>
              <a:t>：获取一个</a:t>
            </a:r>
            <a:r>
              <a:rPr lang="en-US" altLang="zh-CN" dirty="0"/>
              <a:t>Map</a:t>
            </a:r>
            <a:r>
              <a:rPr lang="zh-CN" altLang="zh-CN" dirty="0"/>
              <a:t>映射，键为列族，值为对应的列集合。</a:t>
            </a:r>
          </a:p>
        </p:txBody>
      </p:sp>
    </p:spTree>
    <p:extLst>
      <p:ext uri="{BB962C8B-B14F-4D97-AF65-F5344CB8AC3E}">
        <p14:creationId xmlns:p14="http://schemas.microsoft.com/office/powerpoint/2010/main" val="25158808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fontScale="85000" lnSpcReduction="20000"/>
          </a:bodyPr>
          <a:lstStyle/>
          <a:p>
            <a:r>
              <a:rPr lang="zh-CN" altLang="en-US" dirty="0"/>
              <a:t>（</a:t>
            </a:r>
            <a:r>
              <a:rPr lang="en-US" altLang="zh-CN" dirty="0"/>
              <a:t>8</a:t>
            </a:r>
            <a:r>
              <a:rPr lang="zh-CN" altLang="en-US" dirty="0"/>
              <a:t>）</a:t>
            </a:r>
            <a:r>
              <a:rPr lang="en-US" altLang="zh-CN" dirty="0"/>
              <a:t>Scan</a:t>
            </a:r>
            <a:endParaRPr lang="zh-CN" altLang="zh-CN" dirty="0"/>
          </a:p>
          <a:p>
            <a:pPr lvl="1"/>
            <a:r>
              <a:rPr lang="zh-CN" altLang="zh-CN" dirty="0"/>
              <a:t>获取所有行信息。提供的方法具体如下所示。</a:t>
            </a:r>
          </a:p>
          <a:p>
            <a:pPr lvl="2"/>
            <a:r>
              <a:rPr lang="en-US" altLang="zh-CN" dirty="0" err="1"/>
              <a:t>addColumn</a:t>
            </a:r>
            <a:r>
              <a:rPr lang="en-US" altLang="zh-CN" dirty="0"/>
              <a:t>(byte[] family, byte[] qualifier)</a:t>
            </a:r>
            <a:r>
              <a:rPr lang="zh-CN" altLang="zh-CN" dirty="0"/>
              <a:t>：类似</a:t>
            </a:r>
            <a:r>
              <a:rPr lang="en-US" altLang="zh-CN" dirty="0"/>
              <a:t>Get</a:t>
            </a:r>
            <a:r>
              <a:rPr lang="zh-CN" altLang="zh-CN" dirty="0"/>
              <a:t>类的对应函数。</a:t>
            </a:r>
          </a:p>
          <a:p>
            <a:pPr lvl="2"/>
            <a:r>
              <a:rPr lang="en-US" altLang="zh-CN" dirty="0" err="1"/>
              <a:t>addFamily</a:t>
            </a:r>
            <a:r>
              <a:rPr lang="en-US" altLang="zh-CN" dirty="0"/>
              <a:t>(byte[] family)</a:t>
            </a:r>
            <a:r>
              <a:rPr lang="zh-CN" altLang="zh-CN" dirty="0"/>
              <a:t>：类似</a:t>
            </a:r>
            <a:r>
              <a:rPr lang="en-US" altLang="zh-CN" dirty="0"/>
              <a:t>Get</a:t>
            </a:r>
            <a:r>
              <a:rPr lang="zh-CN" altLang="zh-CN" dirty="0"/>
              <a:t>类的对应函数。</a:t>
            </a:r>
          </a:p>
          <a:p>
            <a:pPr lvl="2"/>
            <a:r>
              <a:rPr lang="en-US" altLang="zh-CN" dirty="0" err="1"/>
              <a:t>setMaxVersions</a:t>
            </a:r>
            <a:r>
              <a:rPr lang="en-US" altLang="zh-CN" dirty="0"/>
              <a:t>(int </a:t>
            </a:r>
            <a:r>
              <a:rPr lang="en-US" altLang="zh-CN" dirty="0" err="1"/>
              <a:t>maxVersions</a:t>
            </a:r>
            <a:r>
              <a:rPr lang="en-US" altLang="zh-CN" dirty="0"/>
              <a:t>)</a:t>
            </a:r>
            <a:r>
              <a:rPr lang="zh-CN" altLang="zh-CN" dirty="0"/>
              <a:t>：设定最大的版本个数。如果不提供参数，表示取所有版本。如果调用</a:t>
            </a:r>
            <a:r>
              <a:rPr lang="en-US" altLang="zh-CN" dirty="0" err="1"/>
              <a:t>setMaxVersions</a:t>
            </a:r>
            <a:r>
              <a:rPr lang="en-US" altLang="zh-CN" dirty="0"/>
              <a:t>()</a:t>
            </a:r>
            <a:r>
              <a:rPr lang="zh-CN" altLang="zh-CN" dirty="0"/>
              <a:t>，只会取到最新的版本。</a:t>
            </a:r>
          </a:p>
          <a:p>
            <a:pPr lvl="2"/>
            <a:r>
              <a:rPr lang="en-US" altLang="zh-CN" dirty="0" err="1"/>
              <a:t>setTimeRange</a:t>
            </a:r>
            <a:r>
              <a:rPr lang="en-US" altLang="zh-CN" dirty="0"/>
              <a:t>(long </a:t>
            </a:r>
            <a:r>
              <a:rPr lang="en-US" altLang="zh-CN" dirty="0" err="1"/>
              <a:t>minStamp</a:t>
            </a:r>
            <a:r>
              <a:rPr lang="en-US" altLang="zh-CN" dirty="0"/>
              <a:t>, long </a:t>
            </a:r>
            <a:r>
              <a:rPr lang="en-US" altLang="zh-CN" dirty="0" err="1"/>
              <a:t>maxStamp</a:t>
            </a:r>
            <a:r>
              <a:rPr lang="en-US" altLang="zh-CN" dirty="0"/>
              <a:t>) throws </a:t>
            </a:r>
            <a:r>
              <a:rPr lang="en-US" altLang="zh-CN" dirty="0" err="1"/>
              <a:t>IOException</a:t>
            </a:r>
            <a:r>
              <a:rPr lang="zh-CN" altLang="zh-CN" dirty="0"/>
              <a:t>：指定最大时间戳和最小时间戳，提取指定范围的所有</a:t>
            </a:r>
            <a:r>
              <a:rPr lang="en-US" altLang="zh-CN" dirty="0"/>
              <a:t>Cell</a:t>
            </a:r>
            <a:r>
              <a:rPr lang="zh-CN" altLang="zh-CN" dirty="0"/>
              <a:t>。</a:t>
            </a:r>
          </a:p>
          <a:p>
            <a:pPr lvl="2"/>
            <a:r>
              <a:rPr lang="en-US" altLang="zh-CN" dirty="0" err="1"/>
              <a:t>setTimeStamp</a:t>
            </a:r>
            <a:r>
              <a:rPr lang="en-US" altLang="zh-CN" dirty="0"/>
              <a:t>()</a:t>
            </a:r>
            <a:r>
              <a:rPr lang="zh-CN" altLang="zh-CN" dirty="0"/>
              <a:t>：指定时间戳。</a:t>
            </a:r>
          </a:p>
          <a:p>
            <a:pPr lvl="2"/>
            <a:r>
              <a:rPr lang="en-US" altLang="zh-CN" dirty="0" err="1"/>
              <a:t>setFilter</a:t>
            </a:r>
            <a:r>
              <a:rPr lang="en-US" altLang="zh-CN" dirty="0"/>
              <a:t>()</a:t>
            </a:r>
            <a:r>
              <a:rPr lang="zh-CN" altLang="zh-CN" dirty="0"/>
              <a:t>：指定</a:t>
            </a:r>
            <a:r>
              <a:rPr lang="en-US" altLang="zh-CN" dirty="0"/>
              <a:t>Filter</a:t>
            </a:r>
            <a:r>
              <a:rPr lang="zh-CN" altLang="zh-CN" dirty="0"/>
              <a:t>来过滤掉不需要的信息。</a:t>
            </a:r>
          </a:p>
          <a:p>
            <a:pPr lvl="2"/>
            <a:r>
              <a:rPr lang="en-US" altLang="zh-CN" dirty="0" err="1"/>
              <a:t>setStartRow</a:t>
            </a:r>
            <a:r>
              <a:rPr lang="en-US" altLang="zh-CN" dirty="0"/>
              <a:t>(byte[] </a:t>
            </a:r>
            <a:r>
              <a:rPr lang="en-US" altLang="zh-CN" dirty="0" err="1"/>
              <a:t>startRow</a:t>
            </a:r>
            <a:r>
              <a:rPr lang="en-US" altLang="zh-CN" dirty="0"/>
              <a:t>)</a:t>
            </a:r>
            <a:r>
              <a:rPr lang="zh-CN" altLang="zh-CN" dirty="0"/>
              <a:t>：指定开始行，不调用此函数时默认从第一行开始。</a:t>
            </a:r>
          </a:p>
          <a:p>
            <a:pPr lvl="2"/>
            <a:r>
              <a:rPr lang="en-US" altLang="zh-CN" dirty="0" err="1"/>
              <a:t>setStopRow</a:t>
            </a:r>
            <a:r>
              <a:rPr lang="en-US" altLang="zh-CN" dirty="0"/>
              <a:t>(byte[], </a:t>
            </a:r>
            <a:r>
              <a:rPr lang="en-US" altLang="zh-CN" dirty="0" err="1"/>
              <a:t>stopRow</a:t>
            </a:r>
            <a:r>
              <a:rPr lang="en-US" altLang="zh-CN" dirty="0"/>
              <a:t>)</a:t>
            </a:r>
            <a:r>
              <a:rPr lang="zh-CN" altLang="zh-CN" dirty="0"/>
              <a:t>：指定结束行（不含此行）。</a:t>
            </a:r>
          </a:p>
          <a:p>
            <a:pPr lvl="2"/>
            <a:r>
              <a:rPr lang="en-US" altLang="zh-CN" dirty="0" err="1"/>
              <a:t>setBatch</a:t>
            </a:r>
            <a:r>
              <a:rPr lang="en-US" altLang="zh-CN" dirty="0"/>
              <a:t>()</a:t>
            </a:r>
            <a:r>
              <a:rPr lang="zh-CN" altLang="zh-CN" dirty="0"/>
              <a:t>，指定返回的</a:t>
            </a:r>
            <a:r>
              <a:rPr lang="en-US" altLang="zh-CN" dirty="0"/>
              <a:t>Cell</a:t>
            </a:r>
            <a:r>
              <a:rPr lang="zh-CN" altLang="zh-CN" dirty="0"/>
              <a:t>数量，用于防治一行中数据量过大，超过</a:t>
            </a:r>
            <a:r>
              <a:rPr lang="en-US" altLang="zh-CN" dirty="0"/>
              <a:t>JVM</a:t>
            </a:r>
            <a:r>
              <a:rPr lang="zh-CN" altLang="zh-CN" dirty="0"/>
              <a:t>内存限制。</a:t>
            </a:r>
          </a:p>
        </p:txBody>
      </p:sp>
    </p:spTree>
    <p:extLst>
      <p:ext uri="{BB962C8B-B14F-4D97-AF65-F5344CB8AC3E}">
        <p14:creationId xmlns:p14="http://schemas.microsoft.com/office/powerpoint/2010/main" val="319635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4655F-C53D-433C-8AFC-84666C245B50}"/>
              </a:ext>
            </a:extLst>
          </p:cNvPr>
          <p:cNvSpPr>
            <a:spLocks noGrp="1"/>
          </p:cNvSpPr>
          <p:nvPr>
            <p:ph type="title"/>
          </p:nvPr>
        </p:nvSpPr>
        <p:spPr/>
        <p:txBody>
          <a:bodyPr/>
          <a:lstStyle/>
          <a:p>
            <a:r>
              <a:rPr lang="en-US" altLang="zh-CN" dirty="0"/>
              <a:t>NoSQL</a:t>
            </a:r>
            <a:r>
              <a:rPr lang="zh-CN" altLang="en-US" dirty="0"/>
              <a:t>简介</a:t>
            </a:r>
          </a:p>
        </p:txBody>
      </p:sp>
      <p:sp>
        <p:nvSpPr>
          <p:cNvPr id="3" name="内容占位符 2">
            <a:extLst>
              <a:ext uri="{FF2B5EF4-FFF2-40B4-BE49-F238E27FC236}">
                <a16:creationId xmlns:a16="http://schemas.microsoft.com/office/drawing/2014/main" id="{D2C3FF0D-161B-4856-8010-72C858CA0CBD}"/>
              </a:ext>
            </a:extLst>
          </p:cNvPr>
          <p:cNvSpPr>
            <a:spLocks noGrp="1"/>
          </p:cNvSpPr>
          <p:nvPr>
            <p:ph idx="1"/>
          </p:nvPr>
        </p:nvSpPr>
        <p:spPr/>
        <p:txBody>
          <a:bodyPr>
            <a:normAutofit lnSpcReduction="10000"/>
          </a:bodyPr>
          <a:lstStyle/>
          <a:p>
            <a:r>
              <a:rPr lang="en-US" altLang="zh-CN" sz="1400" dirty="0"/>
              <a:t>NoSQL</a:t>
            </a:r>
            <a:r>
              <a:rPr lang="zh-CN" altLang="zh-CN" sz="1400" dirty="0"/>
              <a:t>数据库的应用场景主要包括下面四个方面：</a:t>
            </a:r>
          </a:p>
          <a:p>
            <a:pPr lvl="1"/>
            <a:r>
              <a:rPr lang="zh-CN" altLang="zh-CN" sz="1200" dirty="0"/>
              <a:t>（</a:t>
            </a:r>
            <a:r>
              <a:rPr lang="en-US" altLang="zh-CN" sz="1200" dirty="0"/>
              <a:t>1</a:t>
            </a:r>
            <a:r>
              <a:rPr lang="zh-CN" altLang="zh-CN" sz="1200" dirty="0"/>
              <a:t>）数据库表</a:t>
            </a:r>
            <a:r>
              <a:rPr lang="en-US" altLang="zh-CN" sz="1200" dirty="0"/>
              <a:t>schema</a:t>
            </a:r>
            <a:r>
              <a:rPr lang="zh-CN" altLang="zh-CN" sz="1200" dirty="0"/>
              <a:t>经常变化。比如在线商城，维护产品的属性经常要增加字段，这就意味着数据库相关代码和配置需要更改，如果该表的数据量达到百万级别，新增字段会带来很大的额外开销（例如重建索引等）。在这种场景下，</a:t>
            </a:r>
            <a:r>
              <a:rPr lang="en-US" altLang="zh-CN" sz="1200" dirty="0"/>
              <a:t>NoSQL</a:t>
            </a:r>
            <a:r>
              <a:rPr lang="zh-CN" altLang="zh-CN" sz="1200" dirty="0"/>
              <a:t>可以极大提升数据库的可伸缩性，减轻开发人员的负担。</a:t>
            </a:r>
          </a:p>
          <a:p>
            <a:pPr lvl="1"/>
            <a:r>
              <a:rPr lang="zh-CN" altLang="zh-CN" sz="1200" dirty="0"/>
              <a:t>（</a:t>
            </a:r>
            <a:r>
              <a:rPr lang="en-US" altLang="zh-CN" sz="1200" dirty="0"/>
              <a:t>2</a:t>
            </a:r>
            <a:r>
              <a:rPr lang="zh-CN" altLang="zh-CN" sz="1200" dirty="0"/>
              <a:t>）数据库表字段是复杂数据类型。对于复杂数据类型，传统数据库需要进行扩展才能支持，例如</a:t>
            </a:r>
            <a:r>
              <a:rPr lang="en-US" altLang="zh-CN" sz="1200" dirty="0"/>
              <a:t>xml</a:t>
            </a:r>
            <a:r>
              <a:rPr lang="zh-CN" altLang="zh-CN" sz="1200" dirty="0"/>
              <a:t>类型的字段，不管是查询还是更改，效率非常一般。主要原因是关系数据库对</a:t>
            </a:r>
            <a:r>
              <a:rPr lang="en-US" altLang="zh-CN" sz="1200" dirty="0"/>
              <a:t>xml</a:t>
            </a:r>
            <a:r>
              <a:rPr lang="zh-CN" altLang="zh-CN" sz="1200" dirty="0"/>
              <a:t>字段很难建立高效的索引，通常应用层需要重做从字符流到</a:t>
            </a:r>
            <a:r>
              <a:rPr lang="en-US" altLang="zh-CN" sz="1200" dirty="0"/>
              <a:t> </a:t>
            </a:r>
            <a:r>
              <a:rPr lang="en-US" altLang="zh-CN" sz="1200" dirty="0" err="1"/>
              <a:t>dom</a:t>
            </a:r>
            <a:r>
              <a:rPr lang="zh-CN" altLang="zh-CN" sz="1200" dirty="0"/>
              <a:t>的解析转换。而</a:t>
            </a:r>
            <a:r>
              <a:rPr lang="en-US" altLang="zh-CN" sz="1200" dirty="0"/>
              <a:t>NoSQL</a:t>
            </a:r>
            <a:r>
              <a:rPr lang="zh-CN" altLang="zh-CN" sz="1200" dirty="0"/>
              <a:t>数据库通常以</a:t>
            </a:r>
            <a:r>
              <a:rPr lang="en-US" altLang="zh-CN" sz="1200" dirty="0"/>
              <a:t>json</a:t>
            </a:r>
            <a:r>
              <a:rPr lang="zh-CN" altLang="zh-CN" sz="1200" dirty="0"/>
              <a:t>格式存储</a:t>
            </a:r>
            <a:r>
              <a:rPr lang="en-US" altLang="zh-CN" sz="1200" dirty="0"/>
              <a:t>xml</a:t>
            </a:r>
            <a:r>
              <a:rPr lang="zh-CN" altLang="zh-CN" sz="1200" dirty="0"/>
              <a:t>，提供了原生态的支持，在效率上远高于传统关系型数据库。</a:t>
            </a:r>
          </a:p>
          <a:p>
            <a:pPr lvl="1"/>
            <a:r>
              <a:rPr lang="zh-CN" altLang="zh-CN" sz="1200" dirty="0"/>
              <a:t>（</a:t>
            </a:r>
            <a:r>
              <a:rPr lang="en-US" altLang="zh-CN" sz="1200" dirty="0"/>
              <a:t>3</a:t>
            </a:r>
            <a:r>
              <a:rPr lang="zh-CN" altLang="zh-CN" sz="1200" dirty="0"/>
              <a:t>）高并发数据库请求。此类应用常见于</a:t>
            </a:r>
            <a:r>
              <a:rPr lang="en-US" altLang="zh-CN" sz="1200" dirty="0"/>
              <a:t>Web 2.0</a:t>
            </a:r>
            <a:r>
              <a:rPr lang="zh-CN" altLang="zh-CN" sz="1200" dirty="0"/>
              <a:t>的网站，很多应用对于数据一致性要求很低，而关系型数据库的事务以及大表连接反而成了“性能杀手”。</a:t>
            </a:r>
          </a:p>
          <a:p>
            <a:pPr lvl="1"/>
            <a:r>
              <a:rPr lang="zh-CN" altLang="zh-CN" sz="1200" dirty="0"/>
              <a:t>（</a:t>
            </a:r>
            <a:r>
              <a:rPr lang="en-US" altLang="zh-CN" sz="1200" dirty="0"/>
              <a:t>4</a:t>
            </a:r>
            <a:r>
              <a:rPr lang="zh-CN" altLang="zh-CN" sz="1200" dirty="0"/>
              <a:t>）海量数据的分布式存储。海量数据的存储如果选用大型商用数据库，比如</a:t>
            </a:r>
            <a:r>
              <a:rPr lang="en-US" altLang="zh-CN" sz="1200" dirty="0"/>
              <a:t>Oracle</a:t>
            </a:r>
            <a:r>
              <a:rPr lang="zh-CN" altLang="zh-CN" sz="1200" dirty="0"/>
              <a:t>，那么整个解决方案的成本是非常高的。而</a:t>
            </a:r>
            <a:r>
              <a:rPr lang="en-US" altLang="zh-CN" sz="1200" dirty="0"/>
              <a:t>NoSQL</a:t>
            </a:r>
            <a:r>
              <a:rPr lang="zh-CN" altLang="zh-CN" sz="1200" dirty="0"/>
              <a:t>分布式存储，可以部署在廉价的硬件上，是一个性价比非常高的解决方案。</a:t>
            </a:r>
            <a:endParaRPr lang="en-US" altLang="zh-CN" sz="1200" dirty="0"/>
          </a:p>
          <a:p>
            <a:endParaRPr lang="en-US" altLang="zh-CN" sz="1400" dirty="0"/>
          </a:p>
          <a:p>
            <a:r>
              <a:rPr lang="zh-CN" altLang="zh-CN" sz="1400" dirty="0"/>
              <a:t>当然，这并不是说</a:t>
            </a:r>
            <a:r>
              <a:rPr lang="en-US" altLang="zh-CN" sz="1400" dirty="0"/>
              <a:t>NoSQL</a:t>
            </a:r>
            <a:r>
              <a:rPr lang="zh-CN" altLang="zh-CN" sz="1400" dirty="0"/>
              <a:t>可以解决一切问题，比如</a:t>
            </a:r>
            <a:r>
              <a:rPr lang="en-US" altLang="zh-CN" sz="1400" dirty="0"/>
              <a:t>ERP</a:t>
            </a:r>
            <a:r>
              <a:rPr lang="zh-CN" altLang="zh-CN" sz="1400" dirty="0"/>
              <a:t>系统、</a:t>
            </a:r>
            <a:r>
              <a:rPr lang="en-US" altLang="zh-CN" sz="1400" dirty="0"/>
              <a:t>BI</a:t>
            </a:r>
            <a:r>
              <a:rPr lang="zh-CN" altLang="zh-CN" sz="1400" dirty="0"/>
              <a:t>系统，在大部分情况还是推荐使用传统关系型数据库。主要原因是此类系统的业务模型复杂，使用</a:t>
            </a:r>
            <a:r>
              <a:rPr lang="en-US" altLang="zh-CN" sz="1400" dirty="0"/>
              <a:t>NoSQL</a:t>
            </a:r>
            <a:r>
              <a:rPr lang="zh-CN" altLang="zh-CN" sz="1400" dirty="0"/>
              <a:t>将导致系统的维护成本增加。</a:t>
            </a:r>
          </a:p>
        </p:txBody>
      </p:sp>
    </p:spTree>
    <p:extLst>
      <p:ext uri="{BB962C8B-B14F-4D97-AF65-F5344CB8AC3E}">
        <p14:creationId xmlns:p14="http://schemas.microsoft.com/office/powerpoint/2010/main" val="184972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F8062-9170-4A0F-9391-AD1777EBEBED}"/>
              </a:ext>
            </a:extLst>
          </p:cNvPr>
          <p:cNvSpPr>
            <a:spLocks noGrp="1"/>
          </p:cNvSpPr>
          <p:nvPr>
            <p:ph type="title"/>
          </p:nvPr>
        </p:nvSpPr>
        <p:spPr/>
        <p:txBody>
          <a:bodyPr/>
          <a:lstStyle/>
          <a:p>
            <a:r>
              <a:rPr lang="en-US" altLang="zh-CN" dirty="0"/>
              <a:t>3. HBase API</a:t>
            </a:r>
            <a:endParaRPr lang="zh-CN" altLang="en-US" dirty="0"/>
          </a:p>
        </p:txBody>
      </p:sp>
      <p:sp>
        <p:nvSpPr>
          <p:cNvPr id="3" name="内容占位符 2">
            <a:extLst>
              <a:ext uri="{FF2B5EF4-FFF2-40B4-BE49-F238E27FC236}">
                <a16:creationId xmlns:a16="http://schemas.microsoft.com/office/drawing/2014/main" id="{8FDCF068-E5AF-4FE9-952F-FB2B8C3DD98E}"/>
              </a:ext>
            </a:extLst>
          </p:cNvPr>
          <p:cNvSpPr>
            <a:spLocks noGrp="1"/>
          </p:cNvSpPr>
          <p:nvPr>
            <p:ph idx="1"/>
          </p:nvPr>
        </p:nvSpPr>
        <p:spPr/>
        <p:txBody>
          <a:bodyPr>
            <a:normAutofit fontScale="92500" lnSpcReduction="20000"/>
          </a:bodyPr>
          <a:lstStyle/>
          <a:p>
            <a:r>
              <a:rPr lang="zh-CN" altLang="en-US" dirty="0"/>
              <a:t>（</a:t>
            </a:r>
            <a:r>
              <a:rPr lang="en-US" altLang="zh-CN" dirty="0"/>
              <a:t>9</a:t>
            </a:r>
            <a:r>
              <a:rPr lang="zh-CN" altLang="en-US" dirty="0"/>
              <a:t>）</a:t>
            </a:r>
            <a:r>
              <a:rPr lang="en-US" altLang="zh-CN" dirty="0"/>
              <a:t>Result</a:t>
            </a:r>
            <a:endParaRPr lang="zh-CN" altLang="zh-CN" dirty="0"/>
          </a:p>
          <a:p>
            <a:pPr lvl="1"/>
            <a:r>
              <a:rPr lang="zh-CN" altLang="zh-CN" dirty="0"/>
              <a:t>存储</a:t>
            </a:r>
            <a:r>
              <a:rPr lang="en-US" altLang="zh-CN" dirty="0"/>
              <a:t>get</a:t>
            </a:r>
            <a:r>
              <a:rPr lang="zh-CN" altLang="zh-CN" dirty="0"/>
              <a:t>或</a:t>
            </a:r>
            <a:r>
              <a:rPr lang="en-US" altLang="zh-CN" dirty="0"/>
              <a:t>scan</a:t>
            </a:r>
            <a:r>
              <a:rPr lang="zh-CN" altLang="zh-CN" dirty="0"/>
              <a:t>操作后获取的单行值。此类提供的方法可以直接获取</a:t>
            </a:r>
            <a:r>
              <a:rPr lang="en-US" altLang="zh-CN" dirty="0"/>
              <a:t>Cell</a:t>
            </a:r>
            <a:r>
              <a:rPr lang="zh-CN" altLang="zh-CN" dirty="0"/>
              <a:t>值或者各种</a:t>
            </a:r>
            <a:r>
              <a:rPr lang="en-US" altLang="zh-CN" dirty="0"/>
              <a:t>Map</a:t>
            </a:r>
            <a:r>
              <a:rPr lang="zh-CN" altLang="zh-CN" dirty="0"/>
              <a:t>结构，即键值对。提供的方法具体如下所示。</a:t>
            </a:r>
          </a:p>
          <a:p>
            <a:pPr lvl="2"/>
            <a:r>
              <a:rPr lang="en-US" altLang="zh-CN" dirty="0" err="1"/>
              <a:t>containsColumn</a:t>
            </a:r>
            <a:r>
              <a:rPr lang="en-US" altLang="zh-CN" dirty="0"/>
              <a:t>(byte[] family, byte[] qualifier)</a:t>
            </a:r>
            <a:r>
              <a:rPr lang="zh-CN" altLang="zh-CN" dirty="0"/>
              <a:t>：检查指定的列修饰符是否存在。</a:t>
            </a:r>
          </a:p>
          <a:p>
            <a:pPr lvl="2"/>
            <a:r>
              <a:rPr lang="en-US" altLang="zh-CN" dirty="0" err="1"/>
              <a:t>getFamilyMap</a:t>
            </a:r>
            <a:r>
              <a:rPr lang="en-US" altLang="zh-CN" dirty="0"/>
              <a:t>(byte[] family)</a:t>
            </a:r>
            <a:r>
              <a:rPr lang="zh-CN" altLang="zh-CN" dirty="0"/>
              <a:t>：获取指定列族包含的修饰符和值之间的键值对。</a:t>
            </a:r>
          </a:p>
          <a:p>
            <a:pPr lvl="2"/>
            <a:r>
              <a:rPr lang="en-US" altLang="zh-CN" dirty="0" err="1"/>
              <a:t>getValue</a:t>
            </a:r>
            <a:r>
              <a:rPr lang="en-US" altLang="zh-CN" dirty="0"/>
              <a:t>(byte[] family, byte [] qualifier)</a:t>
            </a:r>
            <a:r>
              <a:rPr lang="zh-CN" altLang="zh-CN" dirty="0"/>
              <a:t>：获取列的最新值。</a:t>
            </a:r>
          </a:p>
          <a:p>
            <a:r>
              <a:rPr lang="zh-CN" altLang="en-US" dirty="0"/>
              <a:t>（</a:t>
            </a:r>
            <a:r>
              <a:rPr lang="en-US" altLang="zh-CN" dirty="0"/>
              <a:t>10</a:t>
            </a:r>
            <a:r>
              <a:rPr lang="zh-CN" altLang="en-US" dirty="0"/>
              <a:t>）</a:t>
            </a:r>
            <a:r>
              <a:rPr lang="en-US" altLang="zh-CN" dirty="0" err="1"/>
              <a:t>ResultScanner</a:t>
            </a:r>
            <a:endParaRPr lang="zh-CN" altLang="zh-CN" dirty="0"/>
          </a:p>
          <a:p>
            <a:pPr lvl="1"/>
            <a:r>
              <a:rPr lang="zh-CN" altLang="zh-CN" dirty="0"/>
              <a:t>该类帮助客户端获取查询结果。提供的方法具体如下所示。</a:t>
            </a:r>
          </a:p>
          <a:p>
            <a:pPr lvl="2"/>
            <a:r>
              <a:rPr lang="en-US" altLang="zh-CN" dirty="0"/>
              <a:t>next()</a:t>
            </a:r>
            <a:r>
              <a:rPr lang="zh-CN" altLang="zh-CN" dirty="0"/>
              <a:t>：获取下一行的值。</a:t>
            </a:r>
          </a:p>
          <a:p>
            <a:pPr lvl="2"/>
            <a:r>
              <a:rPr lang="en-US" altLang="zh-CN" dirty="0"/>
              <a:t>close()</a:t>
            </a:r>
            <a:r>
              <a:rPr lang="zh-CN" altLang="zh-CN" dirty="0"/>
              <a:t>：关闭</a:t>
            </a:r>
            <a:r>
              <a:rPr lang="en-US" altLang="zh-CN" dirty="0"/>
              <a:t>scanner</a:t>
            </a:r>
            <a:r>
              <a:rPr lang="zh-CN" altLang="zh-CN" dirty="0"/>
              <a:t>，释放内存资源。</a:t>
            </a:r>
          </a:p>
        </p:txBody>
      </p:sp>
    </p:spTree>
    <p:extLst>
      <p:ext uri="{BB962C8B-B14F-4D97-AF65-F5344CB8AC3E}">
        <p14:creationId xmlns:p14="http://schemas.microsoft.com/office/powerpoint/2010/main" val="23656670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125A3-E6CF-4248-995A-61B6F950900A}"/>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934CD2D-6BC1-4E6D-A623-E436AEA4FADE}"/>
              </a:ext>
            </a:extLst>
          </p:cNvPr>
          <p:cNvSpPr>
            <a:spLocks noGrp="1"/>
          </p:cNvSpPr>
          <p:nvPr>
            <p:ph idx="1"/>
          </p:nvPr>
        </p:nvSpPr>
        <p:spPr/>
        <p:txBody>
          <a:bodyPr>
            <a:normAutofit/>
          </a:bodyPr>
          <a:lstStyle/>
          <a:p>
            <a:r>
              <a:rPr lang="zh-CN" altLang="en-US" dirty="0"/>
              <a:t>在线测试</a:t>
            </a:r>
          </a:p>
          <a:p>
            <a:pPr lvl="1"/>
            <a:r>
              <a:rPr lang="zh-CN" altLang="en-US" dirty="0"/>
              <a:t>完成云班课活动“在线测试</a:t>
            </a:r>
            <a:r>
              <a:rPr lang="en-US" altLang="zh-CN" dirty="0"/>
              <a:t>5-</a:t>
            </a:r>
            <a:r>
              <a:rPr lang="zh-CN" altLang="en-US" dirty="0"/>
              <a:t>实验</a:t>
            </a:r>
            <a:r>
              <a:rPr lang="en-US" altLang="zh-CN" dirty="0"/>
              <a:t>5</a:t>
            </a:r>
            <a:r>
              <a:rPr lang="zh-CN" altLang="en-US" dirty="0"/>
              <a:t>部署全分布模式</a:t>
            </a:r>
            <a:r>
              <a:rPr lang="en-US" altLang="zh-CN" dirty="0"/>
              <a:t>HBase</a:t>
            </a:r>
            <a:r>
              <a:rPr lang="zh-CN" altLang="en-US" dirty="0"/>
              <a:t>集群和实战</a:t>
            </a:r>
            <a:r>
              <a:rPr lang="en-US" altLang="zh-CN" dirty="0"/>
              <a:t>HBase</a:t>
            </a:r>
            <a:r>
              <a:rPr lang="zh-CN" altLang="en-US" dirty="0"/>
              <a:t>（</a:t>
            </a:r>
            <a:r>
              <a:rPr lang="en-US" altLang="zh-CN" dirty="0"/>
              <a:t>2020</a:t>
            </a:r>
            <a:r>
              <a:rPr lang="zh-CN" altLang="en-US" dirty="0"/>
              <a:t>春）</a:t>
            </a:r>
            <a:r>
              <a:rPr lang="en-US" altLang="zh-CN" dirty="0"/>
              <a:t>”</a:t>
            </a:r>
            <a:r>
              <a:rPr lang="zh-CN" altLang="en-US" dirty="0"/>
              <a:t>。</a:t>
            </a:r>
          </a:p>
          <a:p>
            <a:r>
              <a:rPr lang="zh-CN" altLang="en-US" dirty="0"/>
              <a:t>实验报告</a:t>
            </a:r>
            <a:endParaRPr lang="en-US" altLang="zh-CN" dirty="0"/>
          </a:p>
          <a:p>
            <a:pPr lvl="1"/>
            <a:r>
              <a:rPr lang="zh-CN" altLang="en-US" dirty="0"/>
              <a:t>提交实验报告</a:t>
            </a:r>
            <a:r>
              <a:rPr lang="en-US" altLang="zh-CN" dirty="0"/>
              <a:t>5</a:t>
            </a:r>
            <a:r>
              <a:rPr lang="zh-CN" altLang="en-US" dirty="0"/>
              <a:t>至云班课活动“实验报告</a:t>
            </a:r>
            <a:r>
              <a:rPr lang="en-US" altLang="zh-CN" dirty="0"/>
              <a:t>5-</a:t>
            </a:r>
            <a:r>
              <a:rPr lang="zh-CN" altLang="en-US" dirty="0"/>
              <a:t>部署全分布模式</a:t>
            </a:r>
            <a:r>
              <a:rPr lang="en-US" altLang="zh-CN" dirty="0"/>
              <a:t>HBase</a:t>
            </a:r>
            <a:r>
              <a:rPr lang="zh-CN" altLang="en-US" dirty="0"/>
              <a:t>集群和实战</a:t>
            </a:r>
            <a:r>
              <a:rPr lang="en-US" altLang="zh-CN" dirty="0"/>
              <a:t>HBase </a:t>
            </a:r>
            <a:r>
              <a:rPr lang="zh-CN" altLang="en-US" dirty="0"/>
              <a:t>（</a:t>
            </a:r>
            <a:r>
              <a:rPr lang="en-US" altLang="zh-CN" dirty="0"/>
              <a:t>2020</a:t>
            </a:r>
            <a:r>
              <a:rPr lang="zh-CN" altLang="en-US" dirty="0"/>
              <a:t>春）”。</a:t>
            </a:r>
            <a:endParaRPr lang="en-US" altLang="zh-CN" dirty="0"/>
          </a:p>
        </p:txBody>
      </p:sp>
    </p:spTree>
    <p:extLst>
      <p:ext uri="{BB962C8B-B14F-4D97-AF65-F5344CB8AC3E}">
        <p14:creationId xmlns:p14="http://schemas.microsoft.com/office/powerpoint/2010/main" val="27808581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4261B-9F61-40D4-B3A9-64B762E0ECE4}"/>
              </a:ext>
            </a:extLst>
          </p:cNvPr>
          <p:cNvSpPr>
            <a:spLocks noGrp="1"/>
          </p:cNvSpPr>
          <p:nvPr>
            <p:ph type="title"/>
          </p:nvPr>
        </p:nvSpPr>
        <p:spPr/>
        <p:txBody>
          <a:bodyPr/>
          <a:lstStyle/>
          <a:p>
            <a:r>
              <a:rPr lang="en-US" altLang="zh-CN" dirty="0"/>
              <a:t>【</a:t>
            </a:r>
            <a:r>
              <a:rPr lang="zh-CN" altLang="en-US" dirty="0"/>
              <a:t>参考文献</a:t>
            </a:r>
            <a:r>
              <a:rPr lang="en-US" altLang="zh-CN" dirty="0"/>
              <a:t>】</a:t>
            </a:r>
            <a:endParaRPr lang="zh-CN" altLang="en-US" dirty="0"/>
          </a:p>
        </p:txBody>
      </p:sp>
      <p:sp>
        <p:nvSpPr>
          <p:cNvPr id="3" name="内容占位符 2">
            <a:extLst>
              <a:ext uri="{FF2B5EF4-FFF2-40B4-BE49-F238E27FC236}">
                <a16:creationId xmlns:a16="http://schemas.microsoft.com/office/drawing/2014/main" id="{C6C9A0E3-C00A-4746-86F2-C68934A8FE07}"/>
              </a:ext>
            </a:extLst>
          </p:cNvPr>
          <p:cNvSpPr>
            <a:spLocks noGrp="1"/>
          </p:cNvSpPr>
          <p:nvPr>
            <p:ph idx="1"/>
          </p:nvPr>
        </p:nvSpPr>
        <p:spPr/>
        <p:txBody>
          <a:bodyPr>
            <a:normAutofit fontScale="62500" lnSpcReduction="20000"/>
          </a:bodyPr>
          <a:lstStyle/>
          <a:p>
            <a:r>
              <a:rPr lang="en-US" altLang="zh-CN" dirty="0"/>
              <a:t>[1] GEORGE L. HBase</a:t>
            </a:r>
            <a:r>
              <a:rPr lang="zh-CN" altLang="zh-CN" dirty="0"/>
              <a:t>权威指南</a:t>
            </a:r>
            <a:r>
              <a:rPr lang="en-US" altLang="zh-CN" dirty="0"/>
              <a:t>[M]. </a:t>
            </a:r>
            <a:r>
              <a:rPr lang="zh-CN" altLang="zh-CN" dirty="0"/>
              <a:t>代志远</a:t>
            </a:r>
            <a:r>
              <a:rPr lang="en-US" altLang="zh-CN" dirty="0"/>
              <a:t>,</a:t>
            </a:r>
            <a:r>
              <a:rPr lang="zh-CN" altLang="zh-CN" dirty="0"/>
              <a:t>译</a:t>
            </a:r>
            <a:r>
              <a:rPr lang="en-US" altLang="zh-CN" dirty="0"/>
              <a:t>. </a:t>
            </a:r>
            <a:r>
              <a:rPr lang="zh-CN" altLang="zh-CN" dirty="0"/>
              <a:t>北京</a:t>
            </a:r>
            <a:r>
              <a:rPr lang="en-US" altLang="zh-CN" dirty="0"/>
              <a:t>:</a:t>
            </a:r>
            <a:r>
              <a:rPr lang="zh-CN" altLang="zh-CN" dirty="0"/>
              <a:t>人民邮电出版社</a:t>
            </a:r>
            <a:r>
              <a:rPr lang="en-US" altLang="zh-CN" dirty="0"/>
              <a:t>,2013.</a:t>
            </a:r>
            <a:endParaRPr lang="zh-CN" altLang="zh-CN" dirty="0"/>
          </a:p>
          <a:p>
            <a:r>
              <a:rPr lang="en-US" altLang="zh-CN" dirty="0"/>
              <a:t>[2] CHANG F, DEAN J, GHEMAWAT S, et al. Bigtable: A Distributed Storage System for Structured Data[C]// Proceedings of the 7th USENIX Symposium on Operating Systems Design and Implementation (OSDI’06), USENIX, 2006:205-218.</a:t>
            </a:r>
            <a:endParaRPr lang="zh-CN" altLang="zh-CN" dirty="0"/>
          </a:p>
          <a:p>
            <a:r>
              <a:rPr lang="en-US" altLang="zh-CN" dirty="0"/>
              <a:t>[3] Apache HBase[EB/OL]. https://hbase.apache.org/.</a:t>
            </a:r>
            <a:endParaRPr lang="zh-CN" altLang="zh-CN" dirty="0"/>
          </a:p>
          <a:p>
            <a:r>
              <a:rPr lang="en-US" altLang="zh-CN" dirty="0"/>
              <a:t>[4] GitHub-Apache HBase[EB/OL]. https://github.com/apache/hbase.</a:t>
            </a:r>
            <a:endParaRPr lang="zh-CN" altLang="zh-CN" dirty="0"/>
          </a:p>
          <a:p>
            <a:r>
              <a:rPr lang="en-US" altLang="zh-CN" dirty="0"/>
              <a:t>[5] Apache Software Foundation. Apache HBase Download[EB/OL]. http://hbase.apache.org/downloads.html.</a:t>
            </a:r>
            <a:endParaRPr lang="zh-CN" altLang="zh-CN" dirty="0"/>
          </a:p>
          <a:p>
            <a:r>
              <a:rPr lang="en-US" altLang="zh-CN" dirty="0"/>
              <a:t>[6] Apache Software Foundation. Apache HBase Reference Guide[EB/OL]. https://hbase.apache.org/book.html.</a:t>
            </a:r>
            <a:endParaRPr lang="zh-CN" altLang="zh-CN" dirty="0"/>
          </a:p>
          <a:p>
            <a:r>
              <a:rPr lang="en-US" altLang="zh-CN" dirty="0"/>
              <a:t>[7] Apache Software Foundation. Apache HBase API[EB/OL]. https://hbase.apache.org/apidocs/index.html.</a:t>
            </a:r>
            <a:endParaRPr lang="zh-CN" altLang="zh-CN" dirty="0"/>
          </a:p>
          <a:p>
            <a:r>
              <a:rPr lang="en-US" altLang="zh-CN" dirty="0"/>
              <a:t>[8] Carol McDonald. An In-Depth Look at the HBase Architecture[EB/OL]. [2015-8-7]. https://mapr.com/blog/in-depth-look-hbase-architecture/.</a:t>
            </a:r>
            <a:endParaRPr lang="zh-CN" altLang="en-US" dirty="0"/>
          </a:p>
        </p:txBody>
      </p:sp>
    </p:spTree>
    <p:extLst>
      <p:ext uri="{BB962C8B-B14F-4D97-AF65-F5344CB8AC3E}">
        <p14:creationId xmlns:p14="http://schemas.microsoft.com/office/powerpoint/2010/main" val="34291093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8190" y="3696640"/>
            <a:ext cx="5831636" cy="127702"/>
          </a:xfrm>
          <a:prstGeom prst="rect">
            <a:avLst/>
          </a:prstGeom>
          <a:solidFill>
            <a:srgbClr val="2A528D"/>
          </a:solidFill>
          <a:ln w="28575" cap="flat" cmpd="sng" algn="ctr">
            <a:noFill/>
            <a:prstDash val="solid"/>
            <a:miter lim="800000"/>
          </a:ln>
          <a:effectLst>
            <a:outerShdw blurRad="279400" dist="76200" dir="2700000" sx="101000" sy="101000" algn="tl" rotWithShape="0">
              <a:prstClr val="black">
                <a:alpha val="28000"/>
              </a:prstClr>
            </a:outerShdw>
          </a:effectLst>
        </p:spPr>
        <p:txBody>
          <a:bodyPr lIns="91418" tIns="45709" rIns="91418" bIns="45709" anchor="ctr"/>
          <a:lstStyle/>
          <a:p>
            <a:pPr algn="ctr" defTabSz="914171"/>
            <a:endParaRPr lang="zh-CN" altLang="en-US" kern="0">
              <a:ln>
                <a:solidFill>
                  <a:srgbClr val="7BB453"/>
                </a:solidFill>
              </a:ln>
              <a:solidFill>
                <a:sysClr val="window" lastClr="FFFFFF"/>
              </a:solidFill>
              <a:latin typeface="Calibri"/>
              <a:ea typeface="微软雅黑"/>
            </a:endParaRPr>
          </a:p>
        </p:txBody>
      </p:sp>
      <p:sp>
        <p:nvSpPr>
          <p:cNvPr id="17" name="矩形 2"/>
          <p:cNvSpPr/>
          <p:nvPr/>
        </p:nvSpPr>
        <p:spPr>
          <a:xfrm>
            <a:off x="1" y="0"/>
            <a:ext cx="5363951" cy="1563950"/>
          </a:xfrm>
          <a:custGeom>
            <a:avLst/>
            <a:gdLst>
              <a:gd name="connsiteX0" fmla="*/ 0 w 5364882"/>
              <a:gd name="connsiteY0" fmla="*/ 0 h 1564432"/>
              <a:gd name="connsiteX1" fmla="*/ 5364882 w 5364882"/>
              <a:gd name="connsiteY1" fmla="*/ 0 h 1564432"/>
              <a:gd name="connsiteX2" fmla="*/ 5364882 w 5364882"/>
              <a:gd name="connsiteY2" fmla="*/ 1564432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0 w 5364882"/>
              <a:gd name="connsiteY2" fmla="*/ 1564432 h 1564432"/>
              <a:gd name="connsiteX3" fmla="*/ 0 w 5364882"/>
              <a:gd name="connsiteY3"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828800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11085 w 5364882"/>
              <a:gd name="connsiteY2" fmla="*/ 653143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 name="connsiteX0" fmla="*/ 0 w 5364882"/>
              <a:gd name="connsiteY0" fmla="*/ 0 h 1564432"/>
              <a:gd name="connsiteX1" fmla="*/ 5364882 w 5364882"/>
              <a:gd name="connsiteY1" fmla="*/ 0 h 1564432"/>
              <a:gd name="connsiteX2" fmla="*/ 1669142 w 5364882"/>
              <a:gd name="connsiteY2" fmla="*/ 682171 h 1564432"/>
              <a:gd name="connsiteX3" fmla="*/ 0 w 5364882"/>
              <a:gd name="connsiteY3" fmla="*/ 1564432 h 1564432"/>
              <a:gd name="connsiteX4" fmla="*/ 0 w 5364882"/>
              <a:gd name="connsiteY4" fmla="*/ 0 h 15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882" h="1564432">
                <a:moveTo>
                  <a:pt x="0" y="0"/>
                </a:moveTo>
                <a:lnTo>
                  <a:pt x="5364882" y="0"/>
                </a:lnTo>
                <a:cubicBezTo>
                  <a:pt x="3784627" y="130629"/>
                  <a:pt x="3046197" y="319315"/>
                  <a:pt x="1669142" y="682171"/>
                </a:cubicBezTo>
                <a:cubicBezTo>
                  <a:pt x="841827" y="985936"/>
                  <a:pt x="595086" y="1101011"/>
                  <a:pt x="0" y="1564432"/>
                </a:cubicBezTo>
                <a:lnTo>
                  <a:pt x="0" y="0"/>
                </a:lnTo>
                <a:close/>
              </a:path>
            </a:pathLst>
          </a:custGeom>
          <a:gradFill>
            <a:gsLst>
              <a:gs pos="0">
                <a:srgbClr val="2A528D"/>
              </a:gs>
              <a:gs pos="100000">
                <a:srgbClr val="006D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5" name="标题 1">
            <a:extLst>
              <a:ext uri="{FF2B5EF4-FFF2-40B4-BE49-F238E27FC236}">
                <a16:creationId xmlns:a16="http://schemas.microsoft.com/office/drawing/2014/main" id="{DC424E24-2CB4-4207-BC9C-9F1481957448}"/>
              </a:ext>
            </a:extLst>
          </p:cNvPr>
          <p:cNvSpPr txBox="1">
            <a:spLocks/>
          </p:cNvSpPr>
          <p:nvPr/>
        </p:nvSpPr>
        <p:spPr>
          <a:xfrm>
            <a:off x="1" y="1403170"/>
            <a:ext cx="9143998" cy="1888659"/>
          </a:xfrm>
          <a:prstGeom prst="rect">
            <a:avLst/>
          </a:prstGeom>
        </p:spPr>
        <p:txBody>
          <a:bodyPr>
            <a:normAutofit/>
          </a:bodyPr>
          <a:lstStyle>
            <a:lvl1pPr algn="l" defTabSz="914400" rtl="0" eaLnBrk="1" latinLnBrk="0" hangingPunct="1">
              <a:spcBef>
                <a:spcPct val="0"/>
              </a:spcBef>
              <a:buNone/>
              <a:defRPr sz="3200" kern="1200">
                <a:solidFill>
                  <a:schemeClr val="tx1">
                    <a:lumMod val="65000"/>
                    <a:lumOff val="35000"/>
                  </a:schemeClr>
                </a:solidFill>
                <a:latin typeface="微软雅黑" pitchFamily="34" charset="-122"/>
                <a:ea typeface="微软雅黑" pitchFamily="34" charset="-122"/>
                <a:cs typeface="+mj-cs"/>
              </a:defRPr>
            </a:lvl1pPr>
          </a:lstStyle>
          <a:p>
            <a:pPr algn="ctr" defTabSz="685628">
              <a:spcBef>
                <a:spcPts val="0"/>
              </a:spcBef>
              <a:defRPr/>
            </a:pPr>
            <a:r>
              <a:rPr lang="en-US" altLang="zh-CN" sz="11500" b="1" kern="0" dirty="0">
                <a:solidFill>
                  <a:srgbClr val="04447F"/>
                </a:solidFill>
              </a:rPr>
              <a:t>THANKS</a:t>
            </a:r>
            <a:endParaRPr lang="zh-CN" altLang="en-US" sz="2800" b="1" kern="0" dirty="0">
              <a:gradFill>
                <a:gsLst>
                  <a:gs pos="0">
                    <a:srgbClr val="2A528D"/>
                  </a:gs>
                  <a:gs pos="100000">
                    <a:srgbClr val="006DF0"/>
                  </a:gs>
                </a:gsLst>
                <a:lin ang="5400000" scaled="0"/>
              </a:gradFill>
              <a:cs typeface="+mn-cs"/>
            </a:endParaRPr>
          </a:p>
        </p:txBody>
      </p:sp>
    </p:spTree>
    <p:extLst>
      <p:ext uri="{BB962C8B-B14F-4D97-AF65-F5344CB8AC3E}">
        <p14:creationId xmlns:p14="http://schemas.microsoft.com/office/powerpoint/2010/main" val="4071121063"/>
      </p:ext>
    </p:extLst>
  </p:cSld>
  <p:clrMapOvr>
    <a:masterClrMapping/>
  </p:clrMapOvr>
  <mc:AlternateContent xmlns:mc="http://schemas.openxmlformats.org/markup-compatibility/2006" xmlns:p14="http://schemas.microsoft.com/office/powerpoint/2010/main">
    <mc:Choice Requires="p14">
      <p:transition spd="slow" p14:dur="1600" advClick="0" advTm="0">
        <p14:conveyor dir="l"/>
      </p:transition>
    </mc:Choice>
    <mc:Fallback xmlns="">
      <p:transition spd="slow"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4655F-C53D-433C-8AFC-84666C245B50}"/>
              </a:ext>
            </a:extLst>
          </p:cNvPr>
          <p:cNvSpPr>
            <a:spLocks noGrp="1"/>
          </p:cNvSpPr>
          <p:nvPr>
            <p:ph type="title"/>
          </p:nvPr>
        </p:nvSpPr>
        <p:spPr/>
        <p:txBody>
          <a:bodyPr/>
          <a:lstStyle/>
          <a:p>
            <a:r>
              <a:rPr lang="zh-CN" altLang="zh-CN" dirty="0"/>
              <a:t>常见的四种</a:t>
            </a:r>
            <a:r>
              <a:rPr lang="en-US" altLang="zh-CN" dirty="0"/>
              <a:t>NoSQL</a:t>
            </a:r>
            <a:r>
              <a:rPr lang="zh-CN" altLang="zh-CN" dirty="0"/>
              <a:t>数据库</a:t>
            </a:r>
            <a:endParaRPr lang="zh-CN" altLang="en-US" dirty="0"/>
          </a:p>
        </p:txBody>
      </p:sp>
      <p:graphicFrame>
        <p:nvGraphicFramePr>
          <p:cNvPr id="4" name="内容占位符 3">
            <a:extLst>
              <a:ext uri="{FF2B5EF4-FFF2-40B4-BE49-F238E27FC236}">
                <a16:creationId xmlns:a16="http://schemas.microsoft.com/office/drawing/2014/main" id="{34A8F637-3D7D-45C0-88FF-0B32B573BFC0}"/>
              </a:ext>
            </a:extLst>
          </p:cNvPr>
          <p:cNvGraphicFramePr>
            <a:graphicFrameLocks noGrp="1"/>
          </p:cNvGraphicFramePr>
          <p:nvPr>
            <p:ph idx="1"/>
          </p:nvPr>
        </p:nvGraphicFramePr>
        <p:xfrm>
          <a:off x="628650" y="1337664"/>
          <a:ext cx="7886699" cy="3291840"/>
        </p:xfrm>
        <a:graphic>
          <a:graphicData uri="http://schemas.openxmlformats.org/drawingml/2006/table">
            <a:tbl>
              <a:tblPr firstRow="1" firstCol="1" bandRow="1">
                <a:tableStyleId>{5C22544A-7EE6-4342-B048-85BDC9FD1C3A}</a:tableStyleId>
              </a:tblPr>
              <a:tblGrid>
                <a:gridCol w="1182953">
                  <a:extLst>
                    <a:ext uri="{9D8B030D-6E8A-4147-A177-3AD203B41FA5}">
                      <a16:colId xmlns:a16="http://schemas.microsoft.com/office/drawing/2014/main" val="2510619174"/>
                    </a:ext>
                  </a:extLst>
                </a:gridCol>
                <a:gridCol w="1420800">
                  <a:extLst>
                    <a:ext uri="{9D8B030D-6E8A-4147-A177-3AD203B41FA5}">
                      <a16:colId xmlns:a16="http://schemas.microsoft.com/office/drawing/2014/main" val="2139613832"/>
                    </a:ext>
                  </a:extLst>
                </a:gridCol>
                <a:gridCol w="1420800">
                  <a:extLst>
                    <a:ext uri="{9D8B030D-6E8A-4147-A177-3AD203B41FA5}">
                      <a16:colId xmlns:a16="http://schemas.microsoft.com/office/drawing/2014/main" val="2622025373"/>
                    </a:ext>
                  </a:extLst>
                </a:gridCol>
                <a:gridCol w="1931073">
                  <a:extLst>
                    <a:ext uri="{9D8B030D-6E8A-4147-A177-3AD203B41FA5}">
                      <a16:colId xmlns:a16="http://schemas.microsoft.com/office/drawing/2014/main" val="601707405"/>
                    </a:ext>
                  </a:extLst>
                </a:gridCol>
                <a:gridCol w="1931073">
                  <a:extLst>
                    <a:ext uri="{9D8B030D-6E8A-4147-A177-3AD203B41FA5}">
                      <a16:colId xmlns:a16="http://schemas.microsoft.com/office/drawing/2014/main" val="4264244168"/>
                    </a:ext>
                  </a:extLst>
                </a:gridCol>
              </a:tblGrid>
              <a:tr h="0">
                <a:tc>
                  <a:txBody>
                    <a:bodyPr/>
                    <a:lstStyle/>
                    <a:p>
                      <a:pPr algn="ctr">
                        <a:spcAft>
                          <a:spcPts val="0"/>
                        </a:spcAft>
                      </a:pPr>
                      <a:r>
                        <a:rPr lang="en-US" sz="1200" kern="0">
                          <a:effectLst/>
                          <a:latin typeface="微软雅黑" panose="020B0503020204020204" pitchFamily="34" charset="-122"/>
                          <a:ea typeface="微软雅黑" panose="020B0503020204020204" pitchFamily="34" charset="-122"/>
                        </a:rPr>
                        <a:t>NoSQL</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键值数据库</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列式数据库</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文档数据库</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图数据库</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084316430"/>
                  </a:ext>
                </a:extLst>
              </a:tr>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优势</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快速查询</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查找速度快，可扩展性强，更容易进行分布式扩展</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数据结构要求不严格</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利用图结构相关算法</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988225038"/>
                  </a:ext>
                </a:extLst>
              </a:tr>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劣势</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存储的数据缺少结构化</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功能相对局限</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查询性能不高，而且缺乏统一的查询语法</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需要对整个图做计算才能得出结果，不容易做分布式的集群方案。</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780622326"/>
                  </a:ext>
                </a:extLst>
              </a:tr>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相关产品</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Tokyo Cabinet/Tyrant</a:t>
                      </a:r>
                      <a:r>
                        <a:rPr lang="zh-CN" sz="1200" kern="0" dirty="0">
                          <a:effectLst/>
                          <a:latin typeface="微软雅黑" panose="020B0503020204020204" pitchFamily="34" charset="-122"/>
                          <a:ea typeface="微软雅黑" panose="020B0503020204020204" pitchFamily="34" charset="-122"/>
                        </a:rPr>
                        <a:t>、</a:t>
                      </a:r>
                      <a:r>
                        <a:rPr lang="en-US" sz="1200" kern="0" dirty="0">
                          <a:effectLst/>
                          <a:latin typeface="微软雅黑" panose="020B0503020204020204" pitchFamily="34" charset="-122"/>
                          <a:ea typeface="微软雅黑" panose="020B0503020204020204" pitchFamily="34" charset="-122"/>
                        </a:rPr>
                        <a:t>Redis</a:t>
                      </a:r>
                      <a:r>
                        <a:rPr lang="zh-CN" sz="1200" kern="0" dirty="0">
                          <a:effectLst/>
                          <a:latin typeface="微软雅黑" panose="020B0503020204020204" pitchFamily="34" charset="-122"/>
                          <a:ea typeface="微软雅黑" panose="020B0503020204020204" pitchFamily="34" charset="-122"/>
                        </a:rPr>
                        <a:t>、</a:t>
                      </a:r>
                      <a:r>
                        <a:rPr lang="en-US" sz="1200" kern="0" dirty="0">
                          <a:effectLst/>
                          <a:latin typeface="微软雅黑" panose="020B0503020204020204" pitchFamily="34" charset="-122"/>
                          <a:ea typeface="微软雅黑" panose="020B0503020204020204" pitchFamily="34" charset="-122"/>
                        </a:rPr>
                        <a:t>Voldemort</a:t>
                      </a:r>
                      <a:r>
                        <a:rPr lang="zh-CN" sz="1200" kern="0" dirty="0">
                          <a:effectLst/>
                          <a:latin typeface="微软雅黑" panose="020B0503020204020204" pitchFamily="34" charset="-122"/>
                          <a:ea typeface="微软雅黑" panose="020B0503020204020204" pitchFamily="34" charset="-122"/>
                        </a:rPr>
                        <a:t>、</a:t>
                      </a:r>
                      <a:r>
                        <a:rPr lang="en-US" sz="1200" kern="0" dirty="0">
                          <a:effectLst/>
                          <a:latin typeface="微软雅黑" panose="020B0503020204020204" pitchFamily="34" charset="-122"/>
                          <a:ea typeface="微软雅黑" panose="020B0503020204020204" pitchFamily="34" charset="-122"/>
                        </a:rPr>
                        <a:t>Berkeley DB</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Cassandra, HBase, </a:t>
                      </a:r>
                      <a:r>
                        <a:rPr lang="en-US" sz="1200" kern="0" dirty="0" err="1">
                          <a:effectLst/>
                          <a:latin typeface="微软雅黑" panose="020B0503020204020204" pitchFamily="34" charset="-122"/>
                          <a:ea typeface="微软雅黑" panose="020B0503020204020204" pitchFamily="34" charset="-122"/>
                        </a:rPr>
                        <a:t>Riak</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CouchDB</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MongoDB</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Neo4J</a:t>
                      </a:r>
                      <a:r>
                        <a:rPr lang="zh-CN" sz="1200" kern="0" dirty="0">
                          <a:effectLst/>
                          <a:latin typeface="微软雅黑" panose="020B0503020204020204" pitchFamily="34" charset="-122"/>
                          <a:ea typeface="微软雅黑" panose="020B0503020204020204" pitchFamily="34" charset="-122"/>
                        </a:rPr>
                        <a:t>、</a:t>
                      </a:r>
                      <a:r>
                        <a:rPr lang="en-US" sz="1200" kern="0" dirty="0" err="1">
                          <a:effectLst/>
                          <a:latin typeface="微软雅黑" panose="020B0503020204020204" pitchFamily="34" charset="-122"/>
                          <a:ea typeface="微软雅黑" panose="020B0503020204020204" pitchFamily="34" charset="-122"/>
                        </a:rPr>
                        <a:t>InfoGrid</a:t>
                      </a:r>
                      <a:r>
                        <a:rPr lang="zh-CN" sz="1200" kern="0" dirty="0">
                          <a:effectLst/>
                          <a:latin typeface="微软雅黑" panose="020B0503020204020204" pitchFamily="34" charset="-122"/>
                          <a:ea typeface="微软雅黑" panose="020B0503020204020204" pitchFamily="34" charset="-122"/>
                        </a:rPr>
                        <a:t>、</a:t>
                      </a:r>
                      <a:r>
                        <a:rPr lang="en-US" sz="1200" kern="0" dirty="0">
                          <a:effectLst/>
                          <a:latin typeface="微软雅黑" panose="020B0503020204020204" pitchFamily="34" charset="-122"/>
                          <a:ea typeface="微软雅黑" panose="020B0503020204020204" pitchFamily="34" charset="-122"/>
                        </a:rPr>
                        <a:t>Inﬁnite Graph</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986012540"/>
                  </a:ext>
                </a:extLst>
              </a:tr>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应用</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内容缓存，主要用于处理大量数据的高访问负载</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分布式的文件系统</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Web</a:t>
                      </a:r>
                      <a:r>
                        <a:rPr lang="zh-CN" sz="1200" kern="0">
                          <a:effectLst/>
                          <a:latin typeface="微软雅黑" panose="020B0503020204020204" pitchFamily="34" charset="-122"/>
                          <a:ea typeface="微软雅黑" panose="020B0503020204020204" pitchFamily="34" charset="-122"/>
                        </a:rPr>
                        <a:t>应用（与</a:t>
                      </a:r>
                      <a:r>
                        <a:rPr lang="en-US" sz="1200" kern="0">
                          <a:effectLst/>
                          <a:latin typeface="微软雅黑" panose="020B0503020204020204" pitchFamily="34" charset="-122"/>
                          <a:ea typeface="微软雅黑" panose="020B0503020204020204" pitchFamily="34" charset="-122"/>
                        </a:rPr>
                        <a:t>Key-Value</a:t>
                      </a:r>
                      <a:r>
                        <a:rPr lang="zh-CN" sz="1200" kern="0">
                          <a:effectLst/>
                          <a:latin typeface="微软雅黑" panose="020B0503020204020204" pitchFamily="34" charset="-122"/>
                          <a:ea typeface="微软雅黑" panose="020B0503020204020204" pitchFamily="34" charset="-122"/>
                        </a:rPr>
                        <a:t>类似，</a:t>
                      </a:r>
                      <a:r>
                        <a:rPr lang="en-US" sz="1200" kern="0">
                          <a:effectLst/>
                          <a:latin typeface="微软雅黑" panose="020B0503020204020204" pitchFamily="34" charset="-122"/>
                          <a:ea typeface="微软雅黑" panose="020B0503020204020204" pitchFamily="34" charset="-122"/>
                        </a:rPr>
                        <a:t>Value</a:t>
                      </a:r>
                      <a:r>
                        <a:rPr lang="zh-CN" sz="1200" kern="0">
                          <a:effectLst/>
                          <a:latin typeface="微软雅黑" panose="020B0503020204020204" pitchFamily="34" charset="-122"/>
                          <a:ea typeface="微软雅黑" panose="020B0503020204020204" pitchFamily="34" charset="-122"/>
                        </a:rPr>
                        <a:t>是结构化的）</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社交网络</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161263809"/>
                  </a:ext>
                </a:extLst>
              </a:tr>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数据模型</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键值对</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以列簇式存储，将同一列数据存在文件系统中</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一系列键值对</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dirty="0">
                          <a:effectLst/>
                          <a:latin typeface="微软雅黑" panose="020B0503020204020204" pitchFamily="34" charset="-122"/>
                          <a:ea typeface="微软雅黑" panose="020B0503020204020204" pitchFamily="34" charset="-122"/>
                        </a:rPr>
                        <a:t>图结构</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589786411"/>
                  </a:ext>
                </a:extLst>
              </a:tr>
            </a:tbl>
          </a:graphicData>
        </a:graphic>
      </p:graphicFrame>
    </p:spTree>
    <p:extLst>
      <p:ext uri="{BB962C8B-B14F-4D97-AF65-F5344CB8AC3E}">
        <p14:creationId xmlns:p14="http://schemas.microsoft.com/office/powerpoint/2010/main" val="682219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7C7F5-817A-4B5A-B88B-B26F02081545}"/>
              </a:ext>
            </a:extLst>
          </p:cNvPr>
          <p:cNvSpPr>
            <a:spLocks noGrp="1"/>
          </p:cNvSpPr>
          <p:nvPr>
            <p:ph type="title"/>
          </p:nvPr>
        </p:nvSpPr>
        <p:spPr/>
        <p:txBody>
          <a:bodyPr/>
          <a:lstStyle/>
          <a:p>
            <a:r>
              <a:rPr lang="en-US" altLang="zh-CN" dirty="0"/>
              <a:t>5.2 HBase</a:t>
            </a:r>
            <a:r>
              <a:rPr lang="zh-CN" altLang="en-US" dirty="0"/>
              <a:t>数据模型</a:t>
            </a:r>
          </a:p>
        </p:txBody>
      </p:sp>
      <p:sp>
        <p:nvSpPr>
          <p:cNvPr id="3" name="内容占位符 2">
            <a:extLst>
              <a:ext uri="{FF2B5EF4-FFF2-40B4-BE49-F238E27FC236}">
                <a16:creationId xmlns:a16="http://schemas.microsoft.com/office/drawing/2014/main" id="{EB118557-CF47-4FFF-B8DC-740756DE1D48}"/>
              </a:ext>
            </a:extLst>
          </p:cNvPr>
          <p:cNvSpPr>
            <a:spLocks noGrp="1"/>
          </p:cNvSpPr>
          <p:nvPr>
            <p:ph idx="1"/>
          </p:nvPr>
        </p:nvSpPr>
        <p:spPr/>
        <p:txBody>
          <a:bodyPr/>
          <a:lstStyle/>
          <a:p>
            <a:r>
              <a:rPr lang="zh-CN" altLang="zh-CN" dirty="0"/>
              <a:t>逻辑上，</a:t>
            </a:r>
            <a:r>
              <a:rPr lang="en-US" altLang="zh-CN" dirty="0"/>
              <a:t>HBase</a:t>
            </a:r>
            <a:r>
              <a:rPr lang="zh-CN" altLang="zh-CN" dirty="0"/>
              <a:t>以表的形式呈现给最终用户</a:t>
            </a:r>
            <a:r>
              <a:rPr lang="zh-CN" altLang="en-US" dirty="0"/>
              <a:t>。</a:t>
            </a:r>
            <a:endParaRPr lang="en-US" altLang="zh-CN" dirty="0"/>
          </a:p>
          <a:p>
            <a:r>
              <a:rPr lang="zh-CN" altLang="zh-CN" dirty="0"/>
              <a:t>物理上，</a:t>
            </a:r>
            <a:r>
              <a:rPr lang="en-US" altLang="zh-CN" dirty="0"/>
              <a:t>HBase</a:t>
            </a:r>
            <a:r>
              <a:rPr lang="zh-CN" altLang="zh-CN" dirty="0"/>
              <a:t>以文件的形式存储在</a:t>
            </a:r>
            <a:r>
              <a:rPr lang="en-US" altLang="zh-CN" dirty="0"/>
              <a:t>HDFS</a:t>
            </a:r>
            <a:r>
              <a:rPr lang="zh-CN" altLang="zh-CN" dirty="0"/>
              <a:t>中。</a:t>
            </a:r>
            <a:endParaRPr lang="en-US" altLang="zh-CN" dirty="0"/>
          </a:p>
          <a:p>
            <a:r>
              <a:rPr lang="zh-CN" altLang="zh-CN" dirty="0"/>
              <a:t>为了高效管理数据，</a:t>
            </a:r>
            <a:r>
              <a:rPr lang="en-US" altLang="zh-CN" dirty="0"/>
              <a:t>HBase</a:t>
            </a:r>
            <a:r>
              <a:rPr lang="zh-CN" altLang="zh-CN" dirty="0"/>
              <a:t>设计了一些元数据库表来提高数据存取效率。</a:t>
            </a:r>
          </a:p>
        </p:txBody>
      </p:sp>
    </p:spTree>
    <p:extLst>
      <p:ext uri="{BB962C8B-B14F-4D97-AF65-F5344CB8AC3E}">
        <p14:creationId xmlns:p14="http://schemas.microsoft.com/office/powerpoint/2010/main" val="39927338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18217</TotalTime>
  <Words>7839</Words>
  <Application>Microsoft Office PowerPoint</Application>
  <PresentationFormat>全屏显示(16:9)</PresentationFormat>
  <Paragraphs>550</Paragraphs>
  <Slides>73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73</vt:i4>
      </vt:variant>
    </vt:vector>
  </HeadingPairs>
  <TitlesOfParts>
    <vt:vector size="79" baseType="lpstr">
      <vt:lpstr>等线</vt:lpstr>
      <vt:lpstr>微软雅黑</vt:lpstr>
      <vt:lpstr>Arial</vt:lpstr>
      <vt:lpstr>Calibri</vt:lpstr>
      <vt:lpstr>Times New Roman</vt:lpstr>
      <vt:lpstr>Office 主题​​</vt:lpstr>
      <vt:lpstr>Hadoop大数据原理与应用实验教程  实验5准备：分布式数据库HBase</vt:lpstr>
      <vt:lpstr>实验5知识地图</vt:lpstr>
      <vt:lpstr>实验5  部署全分布模式HBase集群和实战HBase</vt:lpstr>
      <vt:lpstr>实验5准备：分布式数据库HBase</vt:lpstr>
      <vt:lpstr>5.1 初识HBase</vt:lpstr>
      <vt:lpstr>NoSQL简介</vt:lpstr>
      <vt:lpstr>NoSQL简介</vt:lpstr>
      <vt:lpstr>常见的四种NoSQL数据库</vt:lpstr>
      <vt:lpstr>5.2 HBase数据模型</vt:lpstr>
      <vt:lpstr>5.2 HBase数据模型</vt:lpstr>
      <vt:lpstr>1. 逻辑模型</vt:lpstr>
      <vt:lpstr>【实例：存储网页内容的HBase逻辑视图】</vt:lpstr>
      <vt:lpstr>数据坐标</vt:lpstr>
      <vt:lpstr>2. 物理模型</vt:lpstr>
      <vt:lpstr>【实例：存储网页内容的HBase物理视图】</vt:lpstr>
      <vt:lpstr>2. 物理模型</vt:lpstr>
      <vt:lpstr>HFile V2逻辑结构</vt:lpstr>
      <vt:lpstr>HFile V2物理结构</vt:lpstr>
      <vt:lpstr>2. 物理模型</vt:lpstr>
      <vt:lpstr>HLog逻辑结构</vt:lpstr>
      <vt:lpstr>3. 元数据表</vt:lpstr>
      <vt:lpstr> HBase三层结构</vt:lpstr>
      <vt:lpstr>HBase三层结构</vt:lpstr>
      <vt:lpstr>5.3 HBase体系架构</vt:lpstr>
      <vt:lpstr>PowerPoint 演示文稿</vt:lpstr>
      <vt:lpstr>5.3 HBase体系架构</vt:lpstr>
      <vt:lpstr>ZooKeeper提供功能</vt:lpstr>
      <vt:lpstr>5.3 HBase体系架构</vt:lpstr>
      <vt:lpstr>HMaster完成任务</vt:lpstr>
      <vt:lpstr>5.3 HBase体系架构</vt:lpstr>
      <vt:lpstr>HRegion、Store、HLog的功能</vt:lpstr>
      <vt:lpstr>HRegion功能</vt:lpstr>
      <vt:lpstr>HRegion、Store、HLog的功能</vt:lpstr>
      <vt:lpstr>HRegion、Store、HLog的功能</vt:lpstr>
      <vt:lpstr>5.4 部署HBase</vt:lpstr>
      <vt:lpstr>1. 运行环境</vt:lpstr>
      <vt:lpstr>2. 运行模式</vt:lpstr>
      <vt:lpstr>3. 配置文件</vt:lpstr>
      <vt:lpstr>配置文件hbase-site.xml涉及的主要参数</vt:lpstr>
      <vt:lpstr>hbase-site.xml配置文件示例</vt:lpstr>
      <vt:lpstr>启动HBase</vt:lpstr>
      <vt:lpstr>启动HBase</vt:lpstr>
      <vt:lpstr>启动HBase</vt:lpstr>
      <vt:lpstr>验证HBase</vt:lpstr>
      <vt:lpstr>验证HBase</vt:lpstr>
      <vt:lpstr>5.5 HBase接口</vt:lpstr>
      <vt:lpstr>1. HBase Web UI</vt:lpstr>
      <vt:lpstr>HBase集群主节点Web UI运行效果图</vt:lpstr>
      <vt:lpstr>HBase集群主节点Web UI中Software Attributes显示效果</vt:lpstr>
      <vt:lpstr>HBase集群从节点slave1的Web UI运行效果图</vt:lpstr>
      <vt:lpstr>2. HBase Shell</vt:lpstr>
      <vt:lpstr>HBase Shell命令</vt:lpstr>
      <vt:lpstr>2. HBase Shell</vt:lpstr>
      <vt:lpstr>2. HBase Shell</vt:lpstr>
      <vt:lpstr>【实例：HBase Shell常用命令使用】</vt:lpstr>
      <vt:lpstr>【实例：HBase Shell常用命令使用】</vt:lpstr>
      <vt:lpstr>【实例：HBase Shell常用命令使用】</vt:lpstr>
      <vt:lpstr>【实例：HBase Shell常用命令使用】</vt:lpstr>
      <vt:lpstr>【实例：HBase Shell常用命令使用】</vt:lpstr>
      <vt:lpstr>【实例：HBase Shell常用命令使用】</vt:lpstr>
      <vt:lpstr>3. HBase API</vt:lpstr>
      <vt:lpstr>Apache HBase 1.4.10 API官方参考指南首页</vt:lpstr>
      <vt:lpstr>HBase部分核心Java API</vt:lpstr>
      <vt:lpstr>3. HBase API</vt:lpstr>
      <vt:lpstr>3. HBase API</vt:lpstr>
      <vt:lpstr>3. HBase API</vt:lpstr>
      <vt:lpstr>3. HBase API</vt:lpstr>
      <vt:lpstr>3. HBase API</vt:lpstr>
      <vt:lpstr>3. HBase API</vt:lpstr>
      <vt:lpstr>3. HBase API</vt:lpstr>
      <vt:lpstr>【课后作业】</vt:lpstr>
      <vt:lpstr>【参考文献】</vt:lpstr>
      <vt:lpstr>PowerPoint 演示文稿</vt:lpstr>
    </vt:vector>
  </TitlesOfParts>
  <Company>西京学院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课件-实验5准备：分布式数据库HBase(2020春)</dc:title>
  <dc:creator>西京学院-徐鲁辉</dc:creator>
  <cp:lastModifiedBy>xu luhui</cp:lastModifiedBy>
  <cp:revision>1275</cp:revision>
  <dcterms:created xsi:type="dcterms:W3CDTF">2018-08-29T06:33:15Z</dcterms:created>
  <dcterms:modified xsi:type="dcterms:W3CDTF">2020-04-26T06:08:46Z</dcterms:modified>
</cp:coreProperties>
</file>