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572" r:id="rId2"/>
    <p:sldId id="1544" r:id="rId3"/>
    <p:sldId id="1545" r:id="rId4"/>
    <p:sldId id="392" r:id="rId5"/>
    <p:sldId id="1546" r:id="rId6"/>
    <p:sldId id="1547" r:id="rId7"/>
    <p:sldId id="1550" r:id="rId8"/>
    <p:sldId id="1548" r:id="rId9"/>
    <p:sldId id="1551" r:id="rId10"/>
    <p:sldId id="1552" r:id="rId11"/>
    <p:sldId id="1553" r:id="rId12"/>
    <p:sldId id="1554" r:id="rId13"/>
    <p:sldId id="1555" r:id="rId14"/>
    <p:sldId id="1556" r:id="rId15"/>
    <p:sldId id="1557" r:id="rId16"/>
    <p:sldId id="1558" r:id="rId17"/>
    <p:sldId id="1549" r:id="rId18"/>
    <p:sldId id="1559" r:id="rId19"/>
    <p:sldId id="1560" r:id="rId20"/>
    <p:sldId id="1561" r:id="rId21"/>
    <p:sldId id="1562" r:id="rId22"/>
    <p:sldId id="1563" r:id="rId23"/>
    <p:sldId id="1564" r:id="rId24"/>
    <p:sldId id="1565" r:id="rId25"/>
    <p:sldId id="1566" r:id="rId26"/>
    <p:sldId id="1567" r:id="rId27"/>
    <p:sldId id="1568" r:id="rId28"/>
    <p:sldId id="1569" r:id="rId29"/>
    <p:sldId id="1571" r:id="rId30"/>
    <p:sldId id="1525" r:id="rId31"/>
    <p:sldId id="1570" r:id="rId32"/>
    <p:sldId id="281"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09" d="100"/>
          <a:sy n="109" d="100"/>
        </p:scale>
        <p:origin x="662" y="62"/>
      </p:cViewPr>
      <p:guideLst>
        <p:guide orient="horz" pos="1620"/>
        <p:guide pos="2835"/>
      </p:guideLst>
    </p:cSldViewPr>
  </p:slideViewPr>
  <p:notesTextViewPr>
    <p:cViewPr>
      <p:scale>
        <a:sx n="1" d="1"/>
        <a:sy n="1" d="1"/>
      </p:scale>
      <p:origin x="0" y="0"/>
    </p:cViewPr>
  </p:notesTextViewPr>
  <p:notesViewPr>
    <p:cSldViewPr>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EB1D1-C1DE-4B8C-B1E9-6F38D5AB18C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F7BC0FD-97EB-4371-8E3F-88628CD88F08}">
      <dgm:prSet custT="1"/>
      <dgm:spPr/>
      <dgm:t>
        <a:bodyPr/>
        <a:lstStyle/>
        <a:p>
          <a:r>
            <a:rPr lang="zh-CN" altLang="en-US" sz="1000">
              <a:latin typeface="微软雅黑" panose="020B0503020204020204" pitchFamily="34" charset="-122"/>
              <a:ea typeface="微软雅黑" panose="020B0503020204020204" pitchFamily="34" charset="-122"/>
            </a:rPr>
            <a:t>一、实验目的</a:t>
          </a:r>
        </a:p>
      </dgm:t>
    </dgm:pt>
    <dgm:pt modelId="{2800D7D4-8D6A-42A6-9B8C-F1976A9E498C}" type="parTrans" cxnId="{23F4D4EA-FF1C-4E7F-8CA3-6961AFA7998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2E7D8B4-7A47-412A-A9AA-1A95D1FA6161}" type="sibTrans" cxnId="{23F4D4EA-FF1C-4E7F-8CA3-6961AFA7998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BE2AD68-7A44-4629-B8E8-1BB7917DE365}">
      <dgm:prSet custT="1"/>
      <dgm:spPr/>
      <dgm:t>
        <a:bodyPr/>
        <a:lstStyle/>
        <a:p>
          <a:r>
            <a:rPr lang="en-US" sz="800">
              <a:latin typeface="微软雅黑" panose="020B0503020204020204" pitchFamily="34" charset="-122"/>
              <a:ea typeface="微软雅黑" panose="020B0503020204020204" pitchFamily="34" charset="-122"/>
            </a:rPr>
            <a:t>1. </a:t>
          </a:r>
          <a:r>
            <a:rPr lang="zh-CN" sz="800">
              <a:latin typeface="微软雅黑" panose="020B0503020204020204" pitchFamily="34" charset="-122"/>
              <a:ea typeface="微软雅黑" panose="020B0503020204020204" pitchFamily="34" charset="-122"/>
            </a:rPr>
            <a:t>理解</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体系架构。</a:t>
          </a:r>
        </a:p>
      </dgm:t>
    </dgm:pt>
    <dgm:pt modelId="{62147EA0-C35D-4C7A-AF18-411F1CA6C0F1}" type="parTrans" cxnId="{B1D92D79-BC08-4037-877A-F773271415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6242310-0F66-406F-847C-75E9F5BA80ED}" type="sibTrans" cxnId="{B1D92D79-BC08-4037-877A-F773271415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3F6108A-50CD-43F8-94EC-85CBE1AB5C44}">
      <dgm:prSet custT="1"/>
      <dgm:spPr/>
      <dgm:t>
        <a:bodyPr/>
        <a:lstStyle/>
        <a:p>
          <a:r>
            <a:rPr lang="en-US" sz="800">
              <a:latin typeface="微软雅黑" panose="020B0503020204020204" pitchFamily="34" charset="-122"/>
              <a:ea typeface="微软雅黑" panose="020B0503020204020204" pitchFamily="34" charset="-122"/>
            </a:rPr>
            <a:t>2. </a:t>
          </a:r>
          <a:r>
            <a:rPr lang="zh-CN" sz="800">
              <a:latin typeface="微软雅黑" panose="020B0503020204020204" pitchFamily="34" charset="-122"/>
              <a:ea typeface="微软雅黑" panose="020B0503020204020204" pitchFamily="34" charset="-122"/>
            </a:rPr>
            <a:t>理解</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文件存储原理和数据读写过程。</a:t>
          </a:r>
        </a:p>
      </dgm:t>
    </dgm:pt>
    <dgm:pt modelId="{7B1FBE8E-8E60-4B19-A160-A2280ECACD02}" type="parTrans" cxnId="{04807821-1224-490A-8B5E-624A7365450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83386C1-57DF-4430-B9D7-20DC0C6886FF}" type="sibTrans" cxnId="{04807821-1224-490A-8B5E-624A7365450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B70ABD4-FE70-4040-AA8A-29A3F4DDC505}">
      <dgm:prSet custT="1"/>
      <dgm:spPr/>
      <dgm:t>
        <a:bodyPr/>
        <a:lstStyle/>
        <a:p>
          <a:r>
            <a:rPr lang="en-US" sz="800">
              <a:latin typeface="微软雅黑" panose="020B0503020204020204" pitchFamily="34" charset="-122"/>
              <a:ea typeface="微软雅黑" panose="020B0503020204020204" pitchFamily="34" charset="-122"/>
            </a:rPr>
            <a:t>3. </a:t>
          </a:r>
          <a:r>
            <a:rPr lang="zh-CN" sz="800">
              <a:latin typeface="微软雅黑" panose="020B0503020204020204" pitchFamily="34" charset="-122"/>
              <a:ea typeface="微软雅黑" panose="020B0503020204020204" pitchFamily="34" charset="-122"/>
            </a:rPr>
            <a:t>熟练掌握</a:t>
          </a:r>
          <a:r>
            <a:rPr lang="en-US" sz="800">
              <a:latin typeface="微软雅黑" panose="020B0503020204020204" pitchFamily="34" charset="-122"/>
              <a:ea typeface="微软雅黑" panose="020B0503020204020204" pitchFamily="34" charset="-122"/>
            </a:rPr>
            <a:t>HDFS Web UI</a:t>
          </a:r>
          <a:r>
            <a:rPr lang="zh-CN" sz="800">
              <a:latin typeface="微软雅黑" panose="020B0503020204020204" pitchFamily="34" charset="-122"/>
              <a:ea typeface="微软雅黑" panose="020B0503020204020204" pitchFamily="34" charset="-122"/>
            </a:rPr>
            <a:t>界面的使用。</a:t>
          </a:r>
        </a:p>
      </dgm:t>
    </dgm:pt>
    <dgm:pt modelId="{C12B013A-881B-44AE-8D17-D7E4C8FDCCE1}" type="parTrans" cxnId="{7CFB79F7-8807-4B2F-861F-25761EE50D1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427723E-F3A3-486B-8F6F-0BEB24521024}" type="sibTrans" cxnId="{7CFB79F7-8807-4B2F-861F-25761EE50D1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82C3BAE-67ED-40BD-B50F-CA4BF4EB858E}">
      <dgm:prSet custT="1"/>
      <dgm:spPr/>
      <dgm:t>
        <a:bodyPr/>
        <a:lstStyle/>
        <a:p>
          <a:r>
            <a:rPr lang="en-US" sz="800">
              <a:latin typeface="微软雅黑" panose="020B0503020204020204" pitchFamily="34" charset="-122"/>
              <a:ea typeface="微软雅黑" panose="020B0503020204020204" pitchFamily="34" charset="-122"/>
            </a:rPr>
            <a:t>4. </a:t>
          </a:r>
          <a:r>
            <a:rPr lang="zh-CN" sz="800">
              <a:latin typeface="微软雅黑" panose="020B0503020204020204" pitchFamily="34" charset="-122"/>
              <a:ea typeface="微软雅黑" panose="020B0503020204020204" pitchFamily="34" charset="-122"/>
            </a:rPr>
            <a:t>熟练掌握</a:t>
          </a:r>
          <a:r>
            <a:rPr lang="en-US" sz="800">
              <a:latin typeface="微软雅黑" panose="020B0503020204020204" pitchFamily="34" charset="-122"/>
              <a:ea typeface="微软雅黑" panose="020B0503020204020204" pitchFamily="34" charset="-122"/>
            </a:rPr>
            <a:t>HDFS Shell</a:t>
          </a:r>
          <a:r>
            <a:rPr lang="zh-CN" sz="800">
              <a:latin typeface="微软雅黑" panose="020B0503020204020204" pitchFamily="34" charset="-122"/>
              <a:ea typeface="微软雅黑" panose="020B0503020204020204" pitchFamily="34" charset="-122"/>
            </a:rPr>
            <a:t>常用命令的使用。</a:t>
          </a:r>
        </a:p>
      </dgm:t>
    </dgm:pt>
    <dgm:pt modelId="{C77CA3D4-71F7-4BE8-9A51-8C901A60C473}" type="parTrans" cxnId="{C5326F32-A945-400C-BA39-4A342BD7D74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F3DC73C-9017-45C0-90B9-EC620DEB5B12}" type="sibTrans" cxnId="{C5326F32-A945-400C-BA39-4A342BD7D74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1DBD8CE-E4F7-4CC3-B194-22760A3278F7}">
      <dgm:prSet custT="1"/>
      <dgm:spPr/>
      <dgm:t>
        <a:bodyPr/>
        <a:lstStyle/>
        <a:p>
          <a:r>
            <a:rPr lang="en-US" sz="800">
              <a:latin typeface="微软雅黑" panose="020B0503020204020204" pitchFamily="34" charset="-122"/>
              <a:ea typeface="微软雅黑" panose="020B0503020204020204" pitchFamily="34" charset="-122"/>
            </a:rPr>
            <a:t>5. </a:t>
          </a:r>
          <a:r>
            <a:rPr lang="zh-CN" sz="800">
              <a:latin typeface="微软雅黑" panose="020B0503020204020204" pitchFamily="34" charset="-122"/>
              <a:ea typeface="微软雅黑" panose="020B0503020204020204" pitchFamily="34" charset="-122"/>
            </a:rPr>
            <a:t>熟练掌握</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项目开发环境的搭建。</a:t>
          </a:r>
        </a:p>
      </dgm:t>
    </dgm:pt>
    <dgm:pt modelId="{3D625B89-9EA1-49BB-8F0E-B9EC467D2981}" type="parTrans" cxnId="{B05A2762-4422-42F0-99E1-30CDDF48D6E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DA670F5-BAC2-4925-A26A-C2EDECF3BCCA}" type="sibTrans" cxnId="{B05A2762-4422-42F0-99E1-30CDDF48D6E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D97F51C-BD7C-4073-B15E-8E1E9A0975A5}">
      <dgm:prSet custT="1"/>
      <dgm:spPr/>
      <dgm:t>
        <a:bodyPr/>
        <a:lstStyle/>
        <a:p>
          <a:r>
            <a:rPr lang="en-US" sz="800">
              <a:latin typeface="微软雅黑" panose="020B0503020204020204" pitchFamily="34" charset="-122"/>
              <a:ea typeface="微软雅黑" panose="020B0503020204020204" pitchFamily="34" charset="-122"/>
            </a:rPr>
            <a:t>6. </a:t>
          </a:r>
          <a:r>
            <a:rPr lang="zh-CN" sz="800">
              <a:latin typeface="微软雅黑" panose="020B0503020204020204" pitchFamily="34" charset="-122"/>
              <a:ea typeface="微软雅黑" panose="020B0503020204020204" pitchFamily="34" charset="-122"/>
            </a:rPr>
            <a:t>掌握使用</a:t>
          </a:r>
          <a:r>
            <a:rPr lang="en-US" sz="800">
              <a:latin typeface="微软雅黑" panose="020B0503020204020204" pitchFamily="34" charset="-122"/>
              <a:ea typeface="微软雅黑" panose="020B0503020204020204" pitchFamily="34" charset="-122"/>
            </a:rPr>
            <a:t>HDFS Java API</a:t>
          </a:r>
          <a:r>
            <a:rPr lang="zh-CN" sz="800">
              <a:latin typeface="微软雅黑" panose="020B0503020204020204" pitchFamily="34" charset="-122"/>
              <a:ea typeface="微软雅黑" panose="020B0503020204020204" pitchFamily="34" charset="-122"/>
            </a:rPr>
            <a:t>编写</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文件操作程序。</a:t>
          </a:r>
        </a:p>
      </dgm:t>
    </dgm:pt>
    <dgm:pt modelId="{6E0A0205-F6AE-44B9-B947-9FEA9EBF4109}" type="parTrans" cxnId="{78B6E248-8CD4-4FE3-8EEA-1B4DAF4723D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9742A74-EF30-4C2A-9CA0-B68E45969790}" type="sibTrans" cxnId="{78B6E248-8CD4-4FE3-8EEA-1B4DAF4723D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6E379DA-0493-4613-8DE3-8D80AF99CE23}">
      <dgm:prSet custT="1"/>
      <dgm:spPr/>
      <dgm:t>
        <a:bodyPr/>
        <a:lstStyle/>
        <a:p>
          <a:r>
            <a:rPr lang="zh-CN" altLang="en-US" sz="1000">
              <a:latin typeface="微软雅黑" panose="020B0503020204020204" pitchFamily="34" charset="-122"/>
              <a:ea typeface="微软雅黑" panose="020B0503020204020204" pitchFamily="34" charset="-122"/>
            </a:rPr>
            <a:t>二、实验环境</a:t>
          </a:r>
        </a:p>
      </dgm:t>
    </dgm:pt>
    <dgm:pt modelId="{DB51DA85-C6D2-4422-85E5-F9884173DADA}" type="parTrans" cxnId="{2509314C-A253-4C34-A06A-4F2941C497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29A981A-4C7E-4E1E-952E-D9A29A240310}" type="sibTrans" cxnId="{2509314C-A253-4C34-A06A-4F2941C4977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3426A1E-8800-4845-B8A2-27016A89D943}">
      <dgm:prSet custT="1"/>
      <dgm:spPr/>
      <dgm:t>
        <a:bodyPr/>
        <a:lstStyle/>
        <a:p>
          <a:r>
            <a:rPr lang="zh-CN" sz="800">
              <a:latin typeface="微软雅黑" panose="020B0503020204020204" pitchFamily="34" charset="-122"/>
              <a:ea typeface="微软雅黑" panose="020B0503020204020204" pitchFamily="34" charset="-122"/>
            </a:rPr>
            <a:t>本实验所需的软件环境包括全分布模式</a:t>
          </a:r>
          <a:r>
            <a:rPr lang="en-US" sz="800">
              <a:latin typeface="微软雅黑" panose="020B0503020204020204" pitchFamily="34" charset="-122"/>
              <a:ea typeface="微软雅黑" panose="020B0503020204020204" pitchFamily="34" charset="-122"/>
            </a:rPr>
            <a:t>Hadoop</a:t>
          </a:r>
          <a:r>
            <a:rPr lang="zh-CN" sz="800">
              <a:latin typeface="微软雅黑" panose="020B0503020204020204" pitchFamily="34" charset="-122"/>
              <a:ea typeface="微软雅黑" panose="020B0503020204020204" pitchFamily="34" charset="-122"/>
            </a:rPr>
            <a:t>集群、</a:t>
          </a:r>
          <a:r>
            <a:rPr lang="en-US" sz="800">
              <a:latin typeface="微软雅黑" panose="020B0503020204020204" pitchFamily="34" charset="-122"/>
              <a:ea typeface="微软雅黑" panose="020B0503020204020204" pitchFamily="34" charset="-122"/>
            </a:rPr>
            <a:t>Eclipse</a:t>
          </a:r>
          <a:r>
            <a:rPr lang="zh-CN" sz="800">
              <a:latin typeface="微软雅黑" panose="020B0503020204020204" pitchFamily="34" charset="-122"/>
              <a:ea typeface="微软雅黑" panose="020B0503020204020204" pitchFamily="34" charset="-122"/>
            </a:rPr>
            <a:t>。</a:t>
          </a:r>
        </a:p>
      </dgm:t>
    </dgm:pt>
    <dgm:pt modelId="{A02E4D05-B661-4633-AA20-76C2852990A2}" type="parTrans" cxnId="{360785CA-D1E6-4AA8-B2F9-700182E8B38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02C24B1-8E1E-44E4-82BA-7779A4F87CCB}" type="sibTrans" cxnId="{360785CA-D1E6-4AA8-B2F9-700182E8B38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643CD14-9DCE-4DC0-ADA6-2A7C141168F8}">
      <dgm:prSet custT="1"/>
      <dgm:spPr/>
      <dgm:t>
        <a:bodyPr/>
        <a:lstStyle/>
        <a:p>
          <a:r>
            <a:rPr lang="zh-CN" altLang="en-US" sz="1000">
              <a:latin typeface="微软雅黑" panose="020B0503020204020204" pitchFamily="34" charset="-122"/>
              <a:ea typeface="微软雅黑" panose="020B0503020204020204" pitchFamily="34" charset="-122"/>
            </a:rPr>
            <a:t>三、实验内容</a:t>
          </a:r>
        </a:p>
      </dgm:t>
    </dgm:pt>
    <dgm:pt modelId="{211DDBEF-4F7F-4439-B49F-931D7006E0DD}" type="parTrans" cxnId="{37B8D18A-59C8-4138-8B7A-05296B07F1F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42FF16E-B368-4062-850E-6E5D68D49C63}" type="sibTrans" cxnId="{37B8D18A-59C8-4138-8B7A-05296B07F1F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5115C54-2046-4F55-9089-9FB24FE8B091}">
      <dgm:prSet custT="1"/>
      <dgm:spPr/>
      <dgm:t>
        <a:bodyPr/>
        <a:lstStyle/>
        <a:p>
          <a:r>
            <a:rPr lang="en-US" sz="800">
              <a:latin typeface="微软雅黑" panose="020B0503020204020204" pitchFamily="34" charset="-122"/>
              <a:ea typeface="微软雅黑" panose="020B0503020204020204" pitchFamily="34" charset="-122"/>
            </a:rPr>
            <a:t>1. </a:t>
          </a:r>
          <a:r>
            <a:rPr lang="zh-CN" sz="800">
              <a:latin typeface="微软雅黑" panose="020B0503020204020204" pitchFamily="34" charset="-122"/>
              <a:ea typeface="微软雅黑" panose="020B0503020204020204" pitchFamily="34" charset="-122"/>
            </a:rPr>
            <a:t>启动全分布模式</a:t>
          </a:r>
          <a:r>
            <a:rPr lang="en-US" sz="800">
              <a:latin typeface="微软雅黑" panose="020B0503020204020204" pitchFamily="34" charset="-122"/>
              <a:ea typeface="微软雅黑" panose="020B0503020204020204" pitchFamily="34" charset="-122"/>
            </a:rPr>
            <a:t>Hadoop</a:t>
          </a:r>
          <a:r>
            <a:rPr lang="zh-CN" sz="800">
              <a:latin typeface="微软雅黑" panose="020B0503020204020204" pitchFamily="34" charset="-122"/>
              <a:ea typeface="微软雅黑" panose="020B0503020204020204" pitchFamily="34" charset="-122"/>
            </a:rPr>
            <a:t>集群，守护进程包括</a:t>
          </a:r>
          <a:r>
            <a:rPr lang="en-US" sz="800">
              <a:latin typeface="微软雅黑" panose="020B0503020204020204" pitchFamily="34" charset="-122"/>
              <a:ea typeface="微软雅黑" panose="020B0503020204020204" pitchFamily="34" charset="-122"/>
            </a:rPr>
            <a:t>NameNode</a:t>
          </a:r>
          <a:r>
            <a:rPr lang="zh-CN" sz="800">
              <a:latin typeface="微软雅黑" panose="020B0503020204020204" pitchFamily="34" charset="-122"/>
              <a:ea typeface="微软雅黑" panose="020B0503020204020204" pitchFamily="34" charset="-122"/>
            </a:rPr>
            <a:t>、</a:t>
          </a:r>
          <a:r>
            <a:rPr lang="en-US" sz="800">
              <a:latin typeface="微软雅黑" panose="020B0503020204020204" pitchFamily="34" charset="-122"/>
              <a:ea typeface="微软雅黑" panose="020B0503020204020204" pitchFamily="34" charset="-122"/>
            </a:rPr>
            <a:t>DataNode</a:t>
          </a:r>
          <a:r>
            <a:rPr lang="zh-CN" sz="800">
              <a:latin typeface="微软雅黑" panose="020B0503020204020204" pitchFamily="34" charset="-122"/>
              <a:ea typeface="微软雅黑" panose="020B0503020204020204" pitchFamily="34" charset="-122"/>
            </a:rPr>
            <a:t>、</a:t>
          </a:r>
          <a:r>
            <a:rPr lang="en-US" sz="800">
              <a:latin typeface="微软雅黑" panose="020B0503020204020204" pitchFamily="34" charset="-122"/>
              <a:ea typeface="微软雅黑" panose="020B0503020204020204" pitchFamily="34" charset="-122"/>
            </a:rPr>
            <a:t>SecondaryNameNode</a:t>
          </a:r>
          <a:r>
            <a:rPr lang="zh-CN" sz="800">
              <a:latin typeface="微软雅黑" panose="020B0503020204020204" pitchFamily="34" charset="-122"/>
              <a:ea typeface="微软雅黑" panose="020B0503020204020204" pitchFamily="34" charset="-122"/>
            </a:rPr>
            <a:t>、</a:t>
          </a:r>
          <a:r>
            <a:rPr lang="en-US" sz="800">
              <a:latin typeface="微软雅黑" panose="020B0503020204020204" pitchFamily="34" charset="-122"/>
              <a:ea typeface="微软雅黑" panose="020B0503020204020204" pitchFamily="34" charset="-122"/>
            </a:rPr>
            <a:t>ResourceManager</a:t>
          </a:r>
          <a:r>
            <a:rPr lang="zh-CN" sz="800">
              <a:latin typeface="微软雅黑" panose="020B0503020204020204" pitchFamily="34" charset="-122"/>
              <a:ea typeface="微软雅黑" panose="020B0503020204020204" pitchFamily="34" charset="-122"/>
            </a:rPr>
            <a:t>、</a:t>
          </a:r>
          <a:r>
            <a:rPr lang="en-US" sz="800">
              <a:latin typeface="微软雅黑" panose="020B0503020204020204" pitchFamily="34" charset="-122"/>
              <a:ea typeface="微软雅黑" panose="020B0503020204020204" pitchFamily="34" charset="-122"/>
            </a:rPr>
            <a:t>NodeManager</a:t>
          </a:r>
          <a:r>
            <a:rPr lang="zh-CN" sz="800">
              <a:latin typeface="微软雅黑" panose="020B0503020204020204" pitchFamily="34" charset="-122"/>
              <a:ea typeface="微软雅黑" panose="020B0503020204020204" pitchFamily="34" charset="-122"/>
            </a:rPr>
            <a:t>和</a:t>
          </a:r>
          <a:r>
            <a:rPr lang="en-US" sz="800">
              <a:latin typeface="微软雅黑" panose="020B0503020204020204" pitchFamily="34" charset="-122"/>
              <a:ea typeface="微软雅黑" panose="020B0503020204020204" pitchFamily="34" charset="-122"/>
            </a:rPr>
            <a:t>JobHistoryServer</a:t>
          </a:r>
          <a:r>
            <a:rPr lang="zh-CN" sz="800">
              <a:latin typeface="微软雅黑" panose="020B0503020204020204" pitchFamily="34" charset="-122"/>
              <a:ea typeface="微软雅黑" panose="020B0503020204020204" pitchFamily="34" charset="-122"/>
            </a:rPr>
            <a:t>。</a:t>
          </a:r>
        </a:p>
      </dgm:t>
    </dgm:pt>
    <dgm:pt modelId="{B590C1BC-85CC-412C-9827-EAD188D15F55}" type="parTrans" cxnId="{7F3BC17B-5ACA-4636-8F10-F3F098DFD16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FCDCD6A-ECD4-4BA5-9CA2-A5FD750B2990}" type="sibTrans" cxnId="{7F3BC17B-5ACA-4636-8F10-F3F098DFD16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F8E4435-BC09-4CAD-8FEB-5C833270AB90}">
      <dgm:prSet custT="1"/>
      <dgm:spPr/>
      <dgm:t>
        <a:bodyPr/>
        <a:lstStyle/>
        <a:p>
          <a:r>
            <a:rPr lang="en-US" sz="800">
              <a:latin typeface="微软雅黑" panose="020B0503020204020204" pitchFamily="34" charset="-122"/>
              <a:ea typeface="微软雅黑" panose="020B0503020204020204" pitchFamily="34" charset="-122"/>
            </a:rPr>
            <a:t>2. </a:t>
          </a:r>
          <a:r>
            <a:rPr lang="zh-CN" sz="800">
              <a:latin typeface="微软雅黑" panose="020B0503020204020204" pitchFamily="34" charset="-122"/>
              <a:ea typeface="微软雅黑" panose="020B0503020204020204" pitchFamily="34" charset="-122"/>
            </a:rPr>
            <a:t>查看</a:t>
          </a:r>
          <a:r>
            <a:rPr lang="en-US" sz="800">
              <a:latin typeface="微软雅黑" panose="020B0503020204020204" pitchFamily="34" charset="-122"/>
              <a:ea typeface="微软雅黑" panose="020B0503020204020204" pitchFamily="34" charset="-122"/>
            </a:rPr>
            <a:t>HDFS Web</a:t>
          </a:r>
          <a:r>
            <a:rPr lang="zh-CN" sz="800">
              <a:latin typeface="微软雅黑" panose="020B0503020204020204" pitchFamily="34" charset="-122"/>
              <a:ea typeface="微软雅黑" panose="020B0503020204020204" pitchFamily="34" charset="-122"/>
            </a:rPr>
            <a:t>界面。</a:t>
          </a:r>
        </a:p>
      </dgm:t>
    </dgm:pt>
    <dgm:pt modelId="{230BC034-6659-4295-9291-8C88C10B1246}" type="parTrans" cxnId="{D9CB15B7-E329-46F1-90BA-2CCC9E84D7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659CB38-CE29-467B-8EEB-2160AF267241}" type="sibTrans" cxnId="{D9CB15B7-E329-46F1-90BA-2CCC9E84D7C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C6E0FD5-8E28-495D-B36E-2CF13AC0F1A4}">
      <dgm:prSet custT="1"/>
      <dgm:spPr/>
      <dgm:t>
        <a:bodyPr/>
        <a:lstStyle/>
        <a:p>
          <a:r>
            <a:rPr lang="en-US" sz="800">
              <a:latin typeface="微软雅黑" panose="020B0503020204020204" pitchFamily="34" charset="-122"/>
              <a:ea typeface="微软雅黑" panose="020B0503020204020204" pitchFamily="34" charset="-122"/>
            </a:rPr>
            <a:t>3. </a:t>
          </a:r>
          <a:r>
            <a:rPr lang="zh-CN" sz="800">
              <a:latin typeface="微软雅黑" panose="020B0503020204020204" pitchFamily="34" charset="-122"/>
              <a:ea typeface="微软雅黑" panose="020B0503020204020204" pitchFamily="34" charset="-122"/>
            </a:rPr>
            <a:t>练习</a:t>
          </a:r>
          <a:r>
            <a:rPr lang="en-US" sz="800">
              <a:latin typeface="微软雅黑" panose="020B0503020204020204" pitchFamily="34" charset="-122"/>
              <a:ea typeface="微软雅黑" panose="020B0503020204020204" pitchFamily="34" charset="-122"/>
            </a:rPr>
            <a:t>HDFS Shell</a:t>
          </a:r>
          <a:r>
            <a:rPr lang="zh-CN" sz="800">
              <a:latin typeface="微软雅黑" panose="020B0503020204020204" pitchFamily="34" charset="-122"/>
              <a:ea typeface="微软雅黑" panose="020B0503020204020204" pitchFamily="34" charset="-122"/>
            </a:rPr>
            <a:t>文件系统命令和系统管理命令。</a:t>
          </a:r>
        </a:p>
      </dgm:t>
    </dgm:pt>
    <dgm:pt modelId="{B44817FA-46CA-4F7E-A273-0AA3365BC917}" type="parTrans" cxnId="{D80F9B5D-9559-4649-BFA4-6DF6C966ABB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734634E-750D-46EE-8573-163212CBA2F8}" type="sibTrans" cxnId="{D80F9B5D-9559-4649-BFA4-6DF6C966ABB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18A1605-367D-4CA7-8D47-56EA944521FA}">
      <dgm:prSet custT="1"/>
      <dgm:spPr/>
      <dgm:t>
        <a:bodyPr/>
        <a:lstStyle/>
        <a:p>
          <a:r>
            <a:rPr lang="en-US" sz="800">
              <a:latin typeface="微软雅黑" panose="020B0503020204020204" pitchFamily="34" charset="-122"/>
              <a:ea typeface="微软雅黑" panose="020B0503020204020204" pitchFamily="34" charset="-122"/>
            </a:rPr>
            <a:t>4. </a:t>
          </a:r>
          <a:r>
            <a:rPr lang="zh-CN" sz="800">
              <a:latin typeface="微软雅黑" panose="020B0503020204020204" pitchFamily="34" charset="-122"/>
              <a:ea typeface="微软雅黑" panose="020B0503020204020204" pitchFamily="34" charset="-122"/>
            </a:rPr>
            <a:t>在</a:t>
          </a:r>
          <a:r>
            <a:rPr lang="en-US" sz="800">
              <a:latin typeface="微软雅黑" panose="020B0503020204020204" pitchFamily="34" charset="-122"/>
              <a:ea typeface="微软雅黑" panose="020B0503020204020204" pitchFamily="34" charset="-122"/>
            </a:rPr>
            <a:t>Hadoop</a:t>
          </a:r>
          <a:r>
            <a:rPr lang="zh-CN" sz="800">
              <a:latin typeface="微软雅黑" panose="020B0503020204020204" pitchFamily="34" charset="-122"/>
              <a:ea typeface="微软雅黑" panose="020B0503020204020204" pitchFamily="34" charset="-122"/>
            </a:rPr>
            <a:t>集群主节点上搭建</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开发环境</a:t>
          </a:r>
          <a:r>
            <a:rPr lang="en-US" sz="800">
              <a:latin typeface="微软雅黑" panose="020B0503020204020204" pitchFamily="34" charset="-122"/>
              <a:ea typeface="微软雅黑" panose="020B0503020204020204" pitchFamily="34" charset="-122"/>
            </a:rPr>
            <a:t>Eclipse</a:t>
          </a:r>
          <a:r>
            <a:rPr lang="zh-CN" sz="800">
              <a:latin typeface="微软雅黑" panose="020B0503020204020204" pitchFamily="34" charset="-122"/>
              <a:ea typeface="微软雅黑" panose="020B0503020204020204" pitchFamily="34" charset="-122"/>
            </a:rPr>
            <a:t>。</a:t>
          </a:r>
        </a:p>
      </dgm:t>
    </dgm:pt>
    <dgm:pt modelId="{CF52976A-F1F0-423B-B44A-848A5ECACAEB}" type="parTrans" cxnId="{024AA639-7263-44BE-84E1-B2E393B64AB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FBDF2E8-E029-4BD8-AE95-37EBC13991FB}" type="sibTrans" cxnId="{024AA639-7263-44BE-84E1-B2E393B64AB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07B387-D084-4FB1-A902-1E2A1EE5B90C}">
      <dgm:prSet custT="1"/>
      <dgm:spPr/>
      <dgm:t>
        <a:bodyPr/>
        <a:lstStyle/>
        <a:p>
          <a:r>
            <a:rPr lang="en-US" sz="800">
              <a:latin typeface="微软雅黑" panose="020B0503020204020204" pitchFamily="34" charset="-122"/>
              <a:ea typeface="微软雅黑" panose="020B0503020204020204" pitchFamily="34" charset="-122"/>
            </a:rPr>
            <a:t>5. </a:t>
          </a:r>
          <a:r>
            <a:rPr lang="zh-CN" sz="800">
              <a:latin typeface="微软雅黑" panose="020B0503020204020204" pitchFamily="34" charset="-122"/>
              <a:ea typeface="微软雅黑" panose="020B0503020204020204" pitchFamily="34" charset="-122"/>
            </a:rPr>
            <a:t>使用</a:t>
          </a:r>
          <a:r>
            <a:rPr lang="en-US" sz="800">
              <a:latin typeface="微软雅黑" panose="020B0503020204020204" pitchFamily="34" charset="-122"/>
              <a:ea typeface="微软雅黑" panose="020B0503020204020204" pitchFamily="34" charset="-122"/>
            </a:rPr>
            <a:t>HDFS Java API</a:t>
          </a:r>
          <a:r>
            <a:rPr lang="zh-CN" sz="800">
              <a:latin typeface="微软雅黑" panose="020B0503020204020204" pitchFamily="34" charset="-122"/>
              <a:ea typeface="微软雅黑" panose="020B0503020204020204" pitchFamily="34" charset="-122"/>
            </a:rPr>
            <a:t>编写</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文件操作程序，实现上传本地文件到</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的功能，采用本地执行和集群执行的两种执行方式测试，观察结果。</a:t>
          </a:r>
        </a:p>
      </dgm:t>
    </dgm:pt>
    <dgm:pt modelId="{DB2250D9-EDAC-4FAB-930F-B1C802A3B6AC}" type="parTrans" cxnId="{36D94BF5-4185-4D1E-AD50-265548FA235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02DB3C8-8EDD-4933-BE3D-B38D4F5BA493}" type="sibTrans" cxnId="{36D94BF5-4185-4D1E-AD50-265548FA235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B293D6-9869-4368-9219-2C71285AB83D}">
      <dgm:prSet custT="1"/>
      <dgm:spPr/>
      <dgm:t>
        <a:bodyPr/>
        <a:lstStyle/>
        <a:p>
          <a:r>
            <a:rPr lang="en-US" sz="800">
              <a:latin typeface="微软雅黑" panose="020B0503020204020204" pitchFamily="34" charset="-122"/>
              <a:ea typeface="微软雅黑" panose="020B0503020204020204" pitchFamily="34" charset="-122"/>
            </a:rPr>
            <a:t>6. </a:t>
          </a:r>
          <a:r>
            <a:rPr lang="zh-CN" sz="800">
              <a:latin typeface="微软雅黑" panose="020B0503020204020204" pitchFamily="34" charset="-122"/>
              <a:ea typeface="微软雅黑" panose="020B0503020204020204" pitchFamily="34" charset="-122"/>
            </a:rPr>
            <a:t>使用</a:t>
          </a:r>
          <a:r>
            <a:rPr lang="en-US" sz="800">
              <a:latin typeface="微软雅黑" panose="020B0503020204020204" pitchFamily="34" charset="-122"/>
              <a:ea typeface="微软雅黑" panose="020B0503020204020204" pitchFamily="34" charset="-122"/>
            </a:rPr>
            <a:t>HDFS Java API</a:t>
          </a:r>
          <a:r>
            <a:rPr lang="zh-CN" sz="800">
              <a:latin typeface="微软雅黑" panose="020B0503020204020204" pitchFamily="34" charset="-122"/>
              <a:ea typeface="微软雅黑" panose="020B0503020204020204" pitchFamily="34" charset="-122"/>
            </a:rPr>
            <a:t>编写</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文件操作程序，实现查看上传文件在</a:t>
          </a:r>
          <a:r>
            <a:rPr lang="en-US" sz="800">
              <a:latin typeface="微软雅黑" panose="020B0503020204020204" pitchFamily="34" charset="-122"/>
              <a:ea typeface="微软雅黑" panose="020B0503020204020204" pitchFamily="34" charset="-122"/>
            </a:rPr>
            <a:t>HDFS</a:t>
          </a:r>
          <a:r>
            <a:rPr lang="zh-CN" sz="800">
              <a:latin typeface="微软雅黑" panose="020B0503020204020204" pitchFamily="34" charset="-122"/>
              <a:ea typeface="微软雅黑" panose="020B0503020204020204" pitchFamily="34" charset="-122"/>
            </a:rPr>
            <a:t>集群中位置的功能，采用本地执行和集群执行的两种执行方式测试，观察结果。</a:t>
          </a:r>
        </a:p>
      </dgm:t>
    </dgm:pt>
    <dgm:pt modelId="{A4F5BDAF-38FE-4FC8-B84A-78A894F1FDF5}" type="parTrans" cxnId="{96DC91C2-D06F-4736-8B95-EBACB72A99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9FD2DB8-A771-4E32-82BA-6B8948EDB5B1}" type="sibTrans" cxnId="{96DC91C2-D06F-4736-8B95-EBACB72A99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6A8CADE-9E5E-4C4E-BDF8-E9047A2B6C57}">
      <dgm:prSet custT="1"/>
      <dgm:spPr/>
      <dgm:t>
        <a:bodyPr/>
        <a:lstStyle/>
        <a:p>
          <a:r>
            <a:rPr lang="en-US" sz="800">
              <a:latin typeface="微软雅黑" panose="020B0503020204020204" pitchFamily="34" charset="-122"/>
              <a:ea typeface="微软雅黑" panose="020B0503020204020204" pitchFamily="34" charset="-122"/>
            </a:rPr>
            <a:t>7. </a:t>
          </a:r>
          <a:r>
            <a:rPr lang="zh-CN" sz="800">
              <a:latin typeface="微软雅黑" panose="020B0503020204020204" pitchFamily="34" charset="-122"/>
              <a:ea typeface="微软雅黑" panose="020B0503020204020204" pitchFamily="34" charset="-122"/>
            </a:rPr>
            <a:t>关闭全分布模式</a:t>
          </a:r>
          <a:r>
            <a:rPr lang="en-US" sz="800">
              <a:latin typeface="微软雅黑" panose="020B0503020204020204" pitchFamily="34" charset="-122"/>
              <a:ea typeface="微软雅黑" panose="020B0503020204020204" pitchFamily="34" charset="-122"/>
            </a:rPr>
            <a:t>Hadoop</a:t>
          </a:r>
          <a:r>
            <a:rPr lang="zh-CN" sz="800">
              <a:latin typeface="微软雅黑" panose="020B0503020204020204" pitchFamily="34" charset="-122"/>
              <a:ea typeface="微软雅黑" panose="020B0503020204020204" pitchFamily="34" charset="-122"/>
            </a:rPr>
            <a:t>集群。</a:t>
          </a:r>
        </a:p>
      </dgm:t>
    </dgm:pt>
    <dgm:pt modelId="{30DCEAB4-EA40-4C23-B505-898FDD5660C3}" type="parTrans" cxnId="{EC578F65-6A37-4DBC-8049-574AFBD6118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5217DE3-29E0-45C4-8F04-AEC00F03E52D}" type="sibTrans" cxnId="{EC578F65-6A37-4DBC-8049-574AFBD6118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D33B473-C3E1-4421-933F-D5048D28185A}" type="pres">
      <dgm:prSet presAssocID="{918EB1D1-C1DE-4B8C-B1E9-6F38D5AB18CF}" presName="linear" presStyleCnt="0">
        <dgm:presLayoutVars>
          <dgm:animLvl val="lvl"/>
          <dgm:resizeHandles val="exact"/>
        </dgm:presLayoutVars>
      </dgm:prSet>
      <dgm:spPr/>
    </dgm:pt>
    <dgm:pt modelId="{EB5A09BB-A02A-4280-BB2C-698895266542}" type="pres">
      <dgm:prSet presAssocID="{6F7BC0FD-97EB-4371-8E3F-88628CD88F08}" presName="parentText" presStyleLbl="node1" presStyleIdx="0" presStyleCnt="3">
        <dgm:presLayoutVars>
          <dgm:chMax val="0"/>
          <dgm:bulletEnabled val="1"/>
        </dgm:presLayoutVars>
      </dgm:prSet>
      <dgm:spPr/>
    </dgm:pt>
    <dgm:pt modelId="{502C6305-5A1F-48F8-8972-CA7BE2F8E082}" type="pres">
      <dgm:prSet presAssocID="{6F7BC0FD-97EB-4371-8E3F-88628CD88F08}" presName="childText" presStyleLbl="revTx" presStyleIdx="0" presStyleCnt="3">
        <dgm:presLayoutVars>
          <dgm:bulletEnabled val="1"/>
        </dgm:presLayoutVars>
      </dgm:prSet>
      <dgm:spPr/>
    </dgm:pt>
    <dgm:pt modelId="{E4282C46-944B-42D5-BDFD-D04FCD770511}" type="pres">
      <dgm:prSet presAssocID="{66E379DA-0493-4613-8DE3-8D80AF99CE23}" presName="parentText" presStyleLbl="node1" presStyleIdx="1" presStyleCnt="3">
        <dgm:presLayoutVars>
          <dgm:chMax val="0"/>
          <dgm:bulletEnabled val="1"/>
        </dgm:presLayoutVars>
      </dgm:prSet>
      <dgm:spPr/>
    </dgm:pt>
    <dgm:pt modelId="{50478F9C-CDAA-4ACF-80D7-689AFE96CE45}" type="pres">
      <dgm:prSet presAssocID="{66E379DA-0493-4613-8DE3-8D80AF99CE23}" presName="childText" presStyleLbl="revTx" presStyleIdx="1" presStyleCnt="3">
        <dgm:presLayoutVars>
          <dgm:bulletEnabled val="1"/>
        </dgm:presLayoutVars>
      </dgm:prSet>
      <dgm:spPr/>
    </dgm:pt>
    <dgm:pt modelId="{2A794DA8-52CC-4850-A993-D3E2B43B2047}" type="pres">
      <dgm:prSet presAssocID="{3643CD14-9DCE-4DC0-ADA6-2A7C141168F8}" presName="parentText" presStyleLbl="node1" presStyleIdx="2" presStyleCnt="3">
        <dgm:presLayoutVars>
          <dgm:chMax val="0"/>
          <dgm:bulletEnabled val="1"/>
        </dgm:presLayoutVars>
      </dgm:prSet>
      <dgm:spPr/>
    </dgm:pt>
    <dgm:pt modelId="{F6B5E11E-7663-4C41-8B17-59134D4C3C4A}" type="pres">
      <dgm:prSet presAssocID="{3643CD14-9DCE-4DC0-ADA6-2A7C141168F8}" presName="childText" presStyleLbl="revTx" presStyleIdx="2" presStyleCnt="3">
        <dgm:presLayoutVars>
          <dgm:bulletEnabled val="1"/>
        </dgm:presLayoutVars>
      </dgm:prSet>
      <dgm:spPr/>
    </dgm:pt>
  </dgm:ptLst>
  <dgm:cxnLst>
    <dgm:cxn modelId="{04807821-1224-490A-8B5E-624A7365450B}" srcId="{6F7BC0FD-97EB-4371-8E3F-88628CD88F08}" destId="{93F6108A-50CD-43F8-94EC-85CBE1AB5C44}" srcOrd="1" destOrd="0" parTransId="{7B1FBE8E-8E60-4B19-A160-A2280ECACD02}" sibTransId="{A83386C1-57DF-4430-B9D7-20DC0C6886FF}"/>
    <dgm:cxn modelId="{32B0BB2D-3AA7-497F-8838-B320FB59C336}" type="presOf" srcId="{DF8E4435-BC09-4CAD-8FEB-5C833270AB90}" destId="{F6B5E11E-7663-4C41-8B17-59134D4C3C4A}" srcOrd="0" destOrd="1" presId="urn:microsoft.com/office/officeart/2005/8/layout/vList2"/>
    <dgm:cxn modelId="{C5326F32-A945-400C-BA39-4A342BD7D740}" srcId="{6F7BC0FD-97EB-4371-8E3F-88628CD88F08}" destId="{982C3BAE-67ED-40BD-B50F-CA4BF4EB858E}" srcOrd="3" destOrd="0" parTransId="{C77CA3D4-71F7-4BE8-9A51-8C901A60C473}" sibTransId="{2F3DC73C-9017-45C0-90B9-EC620DEB5B12}"/>
    <dgm:cxn modelId="{024AA639-7263-44BE-84E1-B2E393B64AB3}" srcId="{3643CD14-9DCE-4DC0-ADA6-2A7C141168F8}" destId="{918A1605-367D-4CA7-8D47-56EA944521FA}" srcOrd="3" destOrd="0" parTransId="{CF52976A-F1F0-423B-B44A-848A5ECACAEB}" sibTransId="{AFBDF2E8-E029-4BD8-AE95-37EBC13991FB}"/>
    <dgm:cxn modelId="{D80F9B5D-9559-4649-BFA4-6DF6C966ABB4}" srcId="{3643CD14-9DCE-4DC0-ADA6-2A7C141168F8}" destId="{8C6E0FD5-8E28-495D-B36E-2CF13AC0F1A4}" srcOrd="2" destOrd="0" parTransId="{B44817FA-46CA-4F7E-A273-0AA3365BC917}" sibTransId="{F734634E-750D-46EE-8573-163212CBA2F8}"/>
    <dgm:cxn modelId="{B05A2762-4422-42F0-99E1-30CDDF48D6EB}" srcId="{6F7BC0FD-97EB-4371-8E3F-88628CD88F08}" destId="{41DBD8CE-E4F7-4CC3-B194-22760A3278F7}" srcOrd="4" destOrd="0" parTransId="{3D625B89-9EA1-49BB-8F0E-B9EC467D2981}" sibTransId="{7DA670F5-BAC2-4925-A26A-C2EDECF3BCCA}"/>
    <dgm:cxn modelId="{EC578F65-6A37-4DBC-8049-574AFBD61184}" srcId="{3643CD14-9DCE-4DC0-ADA6-2A7C141168F8}" destId="{36A8CADE-9E5E-4C4E-BDF8-E9047A2B6C57}" srcOrd="6" destOrd="0" parTransId="{30DCEAB4-EA40-4C23-B505-898FDD5660C3}" sibTransId="{15217DE3-29E0-45C4-8F04-AEC00F03E52D}"/>
    <dgm:cxn modelId="{D6CA6D66-53C8-4EE1-B8C9-989D5F1C2987}" type="presOf" srcId="{9B07B387-D084-4FB1-A902-1E2A1EE5B90C}" destId="{F6B5E11E-7663-4C41-8B17-59134D4C3C4A}" srcOrd="0" destOrd="4" presId="urn:microsoft.com/office/officeart/2005/8/layout/vList2"/>
    <dgm:cxn modelId="{3846B067-6335-4ECE-A266-586794EFF25A}" type="presOf" srcId="{CD97F51C-BD7C-4073-B15E-8E1E9A0975A5}" destId="{502C6305-5A1F-48F8-8972-CA7BE2F8E082}" srcOrd="0" destOrd="5" presId="urn:microsoft.com/office/officeart/2005/8/layout/vList2"/>
    <dgm:cxn modelId="{78B6E248-8CD4-4FE3-8EEA-1B4DAF4723D2}" srcId="{6F7BC0FD-97EB-4371-8E3F-88628CD88F08}" destId="{CD97F51C-BD7C-4073-B15E-8E1E9A0975A5}" srcOrd="5" destOrd="0" parTransId="{6E0A0205-F6AE-44B9-B947-9FEA9EBF4109}" sibTransId="{F9742A74-EF30-4C2A-9CA0-B68E45969790}"/>
    <dgm:cxn modelId="{ADA7BC49-D7CD-47C6-BC9F-C877F438DCE6}" type="presOf" srcId="{6F7BC0FD-97EB-4371-8E3F-88628CD88F08}" destId="{EB5A09BB-A02A-4280-BB2C-698895266542}" srcOrd="0" destOrd="0" presId="urn:microsoft.com/office/officeart/2005/8/layout/vList2"/>
    <dgm:cxn modelId="{2509314C-A253-4C34-A06A-4F2941C49779}" srcId="{918EB1D1-C1DE-4B8C-B1E9-6F38D5AB18CF}" destId="{66E379DA-0493-4613-8DE3-8D80AF99CE23}" srcOrd="1" destOrd="0" parTransId="{DB51DA85-C6D2-4422-85E5-F9884173DADA}" sibTransId="{329A981A-4C7E-4E1E-952E-D9A29A240310}"/>
    <dgm:cxn modelId="{1BD39777-259B-4029-BB00-AB53C1A9C6B2}" type="presOf" srcId="{66E379DA-0493-4613-8DE3-8D80AF99CE23}" destId="{E4282C46-944B-42D5-BDFD-D04FCD770511}" srcOrd="0" destOrd="0" presId="urn:microsoft.com/office/officeart/2005/8/layout/vList2"/>
    <dgm:cxn modelId="{B1D92D79-BC08-4037-877A-F773271415C8}" srcId="{6F7BC0FD-97EB-4371-8E3F-88628CD88F08}" destId="{2BE2AD68-7A44-4629-B8E8-1BB7917DE365}" srcOrd="0" destOrd="0" parTransId="{62147EA0-C35D-4C7A-AF18-411F1CA6C0F1}" sibTransId="{F6242310-0F66-406F-847C-75E9F5BA80ED}"/>
    <dgm:cxn modelId="{182CCE7A-377E-4728-B6A0-D3EE5E073BA9}" type="presOf" srcId="{2BE2AD68-7A44-4629-B8E8-1BB7917DE365}" destId="{502C6305-5A1F-48F8-8972-CA7BE2F8E082}" srcOrd="0" destOrd="0" presId="urn:microsoft.com/office/officeart/2005/8/layout/vList2"/>
    <dgm:cxn modelId="{7F3BC17B-5ACA-4636-8F10-F3F098DFD16E}" srcId="{3643CD14-9DCE-4DC0-ADA6-2A7C141168F8}" destId="{05115C54-2046-4F55-9089-9FB24FE8B091}" srcOrd="0" destOrd="0" parTransId="{B590C1BC-85CC-412C-9827-EAD188D15F55}" sibTransId="{CFCDCD6A-ECD4-4BA5-9CA2-A5FD750B2990}"/>
    <dgm:cxn modelId="{2E99BC7D-FC04-4DA6-9A47-FB0CD047803E}" type="presOf" srcId="{3643CD14-9DCE-4DC0-ADA6-2A7C141168F8}" destId="{2A794DA8-52CC-4850-A993-D3E2B43B2047}" srcOrd="0" destOrd="0" presId="urn:microsoft.com/office/officeart/2005/8/layout/vList2"/>
    <dgm:cxn modelId="{0E000187-3B31-4661-8C76-1D866F616C38}" type="presOf" srcId="{2B70ABD4-FE70-4040-AA8A-29A3F4DDC505}" destId="{502C6305-5A1F-48F8-8972-CA7BE2F8E082}" srcOrd="0" destOrd="2" presId="urn:microsoft.com/office/officeart/2005/8/layout/vList2"/>
    <dgm:cxn modelId="{37B8D18A-59C8-4138-8B7A-05296B07F1F2}" srcId="{918EB1D1-C1DE-4B8C-B1E9-6F38D5AB18CF}" destId="{3643CD14-9DCE-4DC0-ADA6-2A7C141168F8}" srcOrd="2" destOrd="0" parTransId="{211DDBEF-4F7F-4439-B49F-931D7006E0DD}" sibTransId="{C42FF16E-B368-4062-850E-6E5D68D49C63}"/>
    <dgm:cxn modelId="{61B7E3A2-ED52-4DD9-931E-AF8BDF3834FF}" type="presOf" srcId="{41DBD8CE-E4F7-4CC3-B194-22760A3278F7}" destId="{502C6305-5A1F-48F8-8972-CA7BE2F8E082}" srcOrd="0" destOrd="4" presId="urn:microsoft.com/office/officeart/2005/8/layout/vList2"/>
    <dgm:cxn modelId="{36B380B0-3B61-4EC3-85DE-2CF126E38423}" type="presOf" srcId="{918A1605-367D-4CA7-8D47-56EA944521FA}" destId="{F6B5E11E-7663-4C41-8B17-59134D4C3C4A}" srcOrd="0" destOrd="3" presId="urn:microsoft.com/office/officeart/2005/8/layout/vList2"/>
    <dgm:cxn modelId="{5549C1B2-C2D4-44EC-AA83-20E09ADC0A53}" type="presOf" srcId="{05115C54-2046-4F55-9089-9FB24FE8B091}" destId="{F6B5E11E-7663-4C41-8B17-59134D4C3C4A}" srcOrd="0" destOrd="0" presId="urn:microsoft.com/office/officeart/2005/8/layout/vList2"/>
    <dgm:cxn modelId="{63E5EFB3-0593-4F92-BB03-8F2C71E97AF8}" type="presOf" srcId="{67B293D6-9869-4368-9219-2C71285AB83D}" destId="{F6B5E11E-7663-4C41-8B17-59134D4C3C4A}" srcOrd="0" destOrd="5" presId="urn:microsoft.com/office/officeart/2005/8/layout/vList2"/>
    <dgm:cxn modelId="{D9CB15B7-E329-46F1-90BA-2CCC9E84D7C9}" srcId="{3643CD14-9DCE-4DC0-ADA6-2A7C141168F8}" destId="{DF8E4435-BC09-4CAD-8FEB-5C833270AB90}" srcOrd="1" destOrd="0" parTransId="{230BC034-6659-4295-9291-8C88C10B1246}" sibTransId="{8659CB38-CE29-467B-8EEB-2160AF267241}"/>
    <dgm:cxn modelId="{C20441BB-EBE7-4B96-87C4-2172F33AFC4E}" type="presOf" srcId="{36A8CADE-9E5E-4C4E-BDF8-E9047A2B6C57}" destId="{F6B5E11E-7663-4C41-8B17-59134D4C3C4A}" srcOrd="0" destOrd="6" presId="urn:microsoft.com/office/officeart/2005/8/layout/vList2"/>
    <dgm:cxn modelId="{96DC91C2-D06F-4736-8B95-EBACB72A992E}" srcId="{3643CD14-9DCE-4DC0-ADA6-2A7C141168F8}" destId="{67B293D6-9869-4368-9219-2C71285AB83D}" srcOrd="5" destOrd="0" parTransId="{A4F5BDAF-38FE-4FC8-B84A-78A894F1FDF5}" sibTransId="{99FD2DB8-A771-4E32-82BA-6B8948EDB5B1}"/>
    <dgm:cxn modelId="{74DC5DCA-E2CE-466A-8784-E77CEC11E495}" type="presOf" srcId="{93F6108A-50CD-43F8-94EC-85CBE1AB5C44}" destId="{502C6305-5A1F-48F8-8972-CA7BE2F8E082}" srcOrd="0" destOrd="1" presId="urn:microsoft.com/office/officeart/2005/8/layout/vList2"/>
    <dgm:cxn modelId="{360785CA-D1E6-4AA8-B2F9-700182E8B38F}" srcId="{66E379DA-0493-4613-8DE3-8D80AF99CE23}" destId="{43426A1E-8800-4845-B8A2-27016A89D943}" srcOrd="0" destOrd="0" parTransId="{A02E4D05-B661-4633-AA20-76C2852990A2}" sibTransId="{302C24B1-8E1E-44E4-82BA-7779A4F87CCB}"/>
    <dgm:cxn modelId="{6D0F3FCF-FB38-4B3D-9C30-92251133B745}" type="presOf" srcId="{918EB1D1-C1DE-4B8C-B1E9-6F38D5AB18CF}" destId="{ED33B473-C3E1-4421-933F-D5048D28185A}" srcOrd="0" destOrd="0" presId="urn:microsoft.com/office/officeart/2005/8/layout/vList2"/>
    <dgm:cxn modelId="{62AC5DDD-95A4-4AD8-AD2B-E9CDC459A734}" type="presOf" srcId="{8C6E0FD5-8E28-495D-B36E-2CF13AC0F1A4}" destId="{F6B5E11E-7663-4C41-8B17-59134D4C3C4A}" srcOrd="0" destOrd="2" presId="urn:microsoft.com/office/officeart/2005/8/layout/vList2"/>
    <dgm:cxn modelId="{D357A0E1-8EF5-4FD0-81F0-2CC8B4552281}" type="presOf" srcId="{43426A1E-8800-4845-B8A2-27016A89D943}" destId="{50478F9C-CDAA-4ACF-80D7-689AFE96CE45}" srcOrd="0" destOrd="0" presId="urn:microsoft.com/office/officeart/2005/8/layout/vList2"/>
    <dgm:cxn modelId="{14A149E6-C3A4-4A6F-A9CD-AFDD30BEF992}" type="presOf" srcId="{982C3BAE-67ED-40BD-B50F-CA4BF4EB858E}" destId="{502C6305-5A1F-48F8-8972-CA7BE2F8E082}" srcOrd="0" destOrd="3" presId="urn:microsoft.com/office/officeart/2005/8/layout/vList2"/>
    <dgm:cxn modelId="{23F4D4EA-FF1C-4E7F-8CA3-6961AFA79989}" srcId="{918EB1D1-C1DE-4B8C-B1E9-6F38D5AB18CF}" destId="{6F7BC0FD-97EB-4371-8E3F-88628CD88F08}" srcOrd="0" destOrd="0" parTransId="{2800D7D4-8D6A-42A6-9B8C-F1976A9E498C}" sibTransId="{12E7D8B4-7A47-412A-A9AA-1A95D1FA6161}"/>
    <dgm:cxn modelId="{36D94BF5-4185-4D1E-AD50-265548FA2357}" srcId="{3643CD14-9DCE-4DC0-ADA6-2A7C141168F8}" destId="{9B07B387-D084-4FB1-A902-1E2A1EE5B90C}" srcOrd="4" destOrd="0" parTransId="{DB2250D9-EDAC-4FAB-930F-B1C802A3B6AC}" sibTransId="{102DB3C8-8EDD-4933-BE3D-B38D4F5BA493}"/>
    <dgm:cxn modelId="{7CFB79F7-8807-4B2F-861F-25761EE50D13}" srcId="{6F7BC0FD-97EB-4371-8E3F-88628CD88F08}" destId="{2B70ABD4-FE70-4040-AA8A-29A3F4DDC505}" srcOrd="2" destOrd="0" parTransId="{C12B013A-881B-44AE-8D17-D7E4C8FDCCE1}" sibTransId="{3427723E-F3A3-486B-8F6F-0BEB24521024}"/>
    <dgm:cxn modelId="{E9CB501D-3F69-4665-AB0C-B0207D2FA420}" type="presParOf" srcId="{ED33B473-C3E1-4421-933F-D5048D28185A}" destId="{EB5A09BB-A02A-4280-BB2C-698895266542}" srcOrd="0" destOrd="0" presId="urn:microsoft.com/office/officeart/2005/8/layout/vList2"/>
    <dgm:cxn modelId="{4A8143AB-8774-47E5-A080-1CDC27842595}" type="presParOf" srcId="{ED33B473-C3E1-4421-933F-D5048D28185A}" destId="{502C6305-5A1F-48F8-8972-CA7BE2F8E082}" srcOrd="1" destOrd="0" presId="urn:microsoft.com/office/officeart/2005/8/layout/vList2"/>
    <dgm:cxn modelId="{196EA72A-372B-4718-838D-532E73073C6B}" type="presParOf" srcId="{ED33B473-C3E1-4421-933F-D5048D28185A}" destId="{E4282C46-944B-42D5-BDFD-D04FCD770511}" srcOrd="2" destOrd="0" presId="urn:microsoft.com/office/officeart/2005/8/layout/vList2"/>
    <dgm:cxn modelId="{0F4EBE39-E315-4DD5-AC4F-88D86C4630D7}" type="presParOf" srcId="{ED33B473-C3E1-4421-933F-D5048D28185A}" destId="{50478F9C-CDAA-4ACF-80D7-689AFE96CE45}" srcOrd="3" destOrd="0" presId="urn:microsoft.com/office/officeart/2005/8/layout/vList2"/>
    <dgm:cxn modelId="{13AAA0A1-D8E7-4836-803F-353C3DF8D5D1}" type="presParOf" srcId="{ED33B473-C3E1-4421-933F-D5048D28185A}" destId="{2A794DA8-52CC-4850-A993-D3E2B43B2047}" srcOrd="4" destOrd="0" presId="urn:microsoft.com/office/officeart/2005/8/layout/vList2"/>
    <dgm:cxn modelId="{32DAB584-07EF-4DB5-A543-35E5C2FC3438}" type="presParOf" srcId="{ED33B473-C3E1-4421-933F-D5048D28185A}" destId="{F6B5E11E-7663-4C41-8B17-59134D4C3C4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C45E6-2494-4171-A775-29324BC927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967FA12-205D-4286-9F11-B09C0C1BCD32}">
      <dgm:prSet/>
      <dgm:spPr/>
      <dgm:t>
        <a:bodyPr/>
        <a:lstStyle/>
        <a:p>
          <a:r>
            <a:rPr lang="en-US" dirty="0" err="1">
              <a:latin typeface="微软雅黑" panose="020B0503020204020204" pitchFamily="34" charset="-122"/>
              <a:ea typeface="微软雅黑" panose="020B0503020204020204" pitchFamily="34" charset="-122"/>
            </a:rPr>
            <a:t>NameNode</a:t>
          </a:r>
          <a:endParaRPr lang="zh-CN" dirty="0">
            <a:latin typeface="微软雅黑" panose="020B0503020204020204" pitchFamily="34" charset="-122"/>
            <a:ea typeface="微软雅黑" panose="020B0503020204020204" pitchFamily="34" charset="-122"/>
          </a:endParaRPr>
        </a:p>
      </dgm:t>
    </dgm:pt>
    <dgm:pt modelId="{E30E4213-2207-4D21-B818-8868C1A88EB8}" type="parTrans" cxnId="{D822C9AC-6E03-4E44-99DB-79F11039C3FC}">
      <dgm:prSet/>
      <dgm:spPr/>
      <dgm:t>
        <a:bodyPr/>
        <a:lstStyle/>
        <a:p>
          <a:endParaRPr lang="zh-CN" altLang="en-US">
            <a:latin typeface="微软雅黑" panose="020B0503020204020204" pitchFamily="34" charset="-122"/>
            <a:ea typeface="微软雅黑" panose="020B0503020204020204" pitchFamily="34" charset="-122"/>
          </a:endParaRPr>
        </a:p>
      </dgm:t>
    </dgm:pt>
    <dgm:pt modelId="{AE36078A-AF03-4843-B9DF-BBA89C0895FD}" type="sibTrans" cxnId="{D822C9AC-6E03-4E44-99DB-79F11039C3FC}">
      <dgm:prSet/>
      <dgm:spPr/>
      <dgm:t>
        <a:bodyPr/>
        <a:lstStyle/>
        <a:p>
          <a:endParaRPr lang="zh-CN" altLang="en-US">
            <a:latin typeface="微软雅黑" panose="020B0503020204020204" pitchFamily="34" charset="-122"/>
            <a:ea typeface="微软雅黑" panose="020B0503020204020204" pitchFamily="34" charset="-122"/>
          </a:endParaRPr>
        </a:p>
      </dgm:t>
    </dgm:pt>
    <dgm:pt modelId="{05701E96-409F-4EDF-A705-B83A82755B99}">
      <dgm:prSet/>
      <dgm:spPr/>
      <dgm:t>
        <a:bodyPr/>
        <a:lstStyle/>
        <a:p>
          <a:r>
            <a:rPr lang="en-US">
              <a:latin typeface="微软雅黑" panose="020B0503020204020204" pitchFamily="34" charset="-122"/>
              <a:ea typeface="微软雅黑" panose="020B0503020204020204" pitchFamily="34" charset="-122"/>
            </a:rPr>
            <a:t>NameNode</a:t>
          </a:r>
          <a:r>
            <a:rPr lang="zh-CN">
              <a:latin typeface="微软雅黑" panose="020B0503020204020204" pitchFamily="34" charset="-122"/>
              <a:ea typeface="微软雅黑" panose="020B0503020204020204" pitchFamily="34" charset="-122"/>
            </a:rPr>
            <a:t>运行在日常硬件上，通常只有一个，是整个文件系统的管理节点。它维护着整个文件系统的文件目录树，包括文件</a:t>
          </a:r>
          <a:r>
            <a:rPr lang="en-US">
              <a:latin typeface="微软雅黑" panose="020B0503020204020204" pitchFamily="34" charset="-122"/>
              <a:ea typeface="微软雅黑" panose="020B0503020204020204" pitchFamily="34" charset="-122"/>
            </a:rPr>
            <a:t>/</a:t>
          </a:r>
          <a:r>
            <a:rPr lang="zh-CN">
              <a:latin typeface="微软雅黑" panose="020B0503020204020204" pitchFamily="34" charset="-122"/>
              <a:ea typeface="微软雅黑" panose="020B0503020204020204" pitchFamily="34" charset="-122"/>
            </a:rPr>
            <a:t>目录的元数据和每个文件对应的数据块列表，它负责接收用户的操作请求。</a:t>
          </a:r>
        </a:p>
      </dgm:t>
    </dgm:pt>
    <dgm:pt modelId="{4CD74647-6529-4DF1-9C2A-7CB51469A570}" type="parTrans" cxnId="{CFCC65D7-2048-4C7A-8E38-7A86ED3CCE1C}">
      <dgm:prSet/>
      <dgm:spPr/>
      <dgm:t>
        <a:bodyPr/>
        <a:lstStyle/>
        <a:p>
          <a:endParaRPr lang="zh-CN" altLang="en-US">
            <a:latin typeface="微软雅黑" panose="020B0503020204020204" pitchFamily="34" charset="-122"/>
            <a:ea typeface="微软雅黑" panose="020B0503020204020204" pitchFamily="34" charset="-122"/>
          </a:endParaRPr>
        </a:p>
      </dgm:t>
    </dgm:pt>
    <dgm:pt modelId="{3C4C9BF1-2644-49E9-B382-B56786AF4D5C}" type="sibTrans" cxnId="{CFCC65D7-2048-4C7A-8E38-7A86ED3CCE1C}">
      <dgm:prSet/>
      <dgm:spPr/>
      <dgm:t>
        <a:bodyPr/>
        <a:lstStyle/>
        <a:p>
          <a:endParaRPr lang="zh-CN" altLang="en-US">
            <a:latin typeface="微软雅黑" panose="020B0503020204020204" pitchFamily="34" charset="-122"/>
            <a:ea typeface="微软雅黑" panose="020B0503020204020204" pitchFamily="34" charset="-122"/>
          </a:endParaRPr>
        </a:p>
      </dgm:t>
    </dgm:pt>
    <dgm:pt modelId="{8C88A6D6-8870-43BD-BD47-753282F01150}">
      <dgm:prSet/>
      <dgm:spPr/>
      <dgm:t>
        <a:bodyPr/>
        <a:lstStyle/>
        <a:p>
          <a:r>
            <a:rPr lang="en-US" dirty="0" err="1">
              <a:latin typeface="微软雅黑" panose="020B0503020204020204" pitchFamily="34" charset="-122"/>
              <a:ea typeface="微软雅黑" panose="020B0503020204020204" pitchFamily="34" charset="-122"/>
            </a:rPr>
            <a:t>DataNode</a:t>
          </a:r>
          <a:endParaRPr lang="zh-CN" dirty="0">
            <a:latin typeface="微软雅黑" panose="020B0503020204020204" pitchFamily="34" charset="-122"/>
            <a:ea typeface="微软雅黑" panose="020B0503020204020204" pitchFamily="34" charset="-122"/>
          </a:endParaRPr>
        </a:p>
      </dgm:t>
    </dgm:pt>
    <dgm:pt modelId="{E4DC9144-DD24-4142-BC24-CE66142196C9}" type="parTrans" cxnId="{B0119355-62A8-411D-8D2F-9564412B5FC4}">
      <dgm:prSet/>
      <dgm:spPr/>
      <dgm:t>
        <a:bodyPr/>
        <a:lstStyle/>
        <a:p>
          <a:endParaRPr lang="zh-CN" altLang="en-US">
            <a:latin typeface="微软雅黑" panose="020B0503020204020204" pitchFamily="34" charset="-122"/>
            <a:ea typeface="微软雅黑" panose="020B0503020204020204" pitchFamily="34" charset="-122"/>
          </a:endParaRPr>
        </a:p>
      </dgm:t>
    </dgm:pt>
    <dgm:pt modelId="{54E860C3-9424-4E59-AE14-70A8EE426795}" type="sibTrans" cxnId="{B0119355-62A8-411D-8D2F-9564412B5FC4}">
      <dgm:prSet/>
      <dgm:spPr/>
      <dgm:t>
        <a:bodyPr/>
        <a:lstStyle/>
        <a:p>
          <a:endParaRPr lang="zh-CN" altLang="en-US">
            <a:latin typeface="微软雅黑" panose="020B0503020204020204" pitchFamily="34" charset="-122"/>
            <a:ea typeface="微软雅黑" panose="020B0503020204020204" pitchFamily="34" charset="-122"/>
          </a:endParaRPr>
        </a:p>
      </dgm:t>
    </dgm:pt>
    <dgm:pt modelId="{AB5A7D75-97FC-459E-92C9-18BB025BEFD4}">
      <dgm:prSet/>
      <dgm:spPr/>
      <dgm:t>
        <a:bodyPr/>
        <a:lstStyle/>
        <a:p>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也运行在日常硬件上，通常有多个，它为</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提供真实文件数据的存储服务。</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数据存储在</a:t>
          </a:r>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上，数据块的创建、复制和删除都在</a:t>
          </a:r>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上执行。</a:t>
          </a:r>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将</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数据以文件的形式存储在本地的文件系统中，但并不知道有关</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文件的信息。</a:t>
          </a:r>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把每个</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数据块存储在本地文件系统的一个单独的文件中，并不在同一个目录创建所有的文件，实际上，它用试探的方法来确定每个目录的最佳文件数目，并且在适当的时候创建子目录。在同一个目录中创建所有的本地文件并不是最优的选择，这是因为本地文件系统可能无法高效地在单个目录中支持大量的文件。当一个</a:t>
          </a:r>
          <a:r>
            <a:rPr lang="en-US" dirty="0" err="1">
              <a:latin typeface="微软雅黑" panose="020B0503020204020204" pitchFamily="34" charset="-122"/>
              <a:ea typeface="微软雅黑" panose="020B0503020204020204" pitchFamily="34" charset="-122"/>
            </a:rPr>
            <a:t>DataNode</a:t>
          </a:r>
          <a:r>
            <a:rPr lang="zh-CN" dirty="0">
              <a:latin typeface="微软雅黑" panose="020B0503020204020204" pitchFamily="34" charset="-122"/>
              <a:ea typeface="微软雅黑" panose="020B0503020204020204" pitchFamily="34" charset="-122"/>
            </a:rPr>
            <a:t>启动时，它会扫描本地文件系统，产生一个这些本地文件对应的所有</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数据块的列表，然后作为报告发送到</a:t>
          </a:r>
          <a:r>
            <a:rPr lang="en-US" dirty="0" err="1">
              <a:latin typeface="微软雅黑" panose="020B0503020204020204" pitchFamily="34" charset="-122"/>
              <a:ea typeface="微软雅黑" panose="020B0503020204020204" pitchFamily="34" charset="-122"/>
            </a:rPr>
            <a:t>NameNode</a:t>
          </a:r>
          <a:r>
            <a:rPr lang="zh-CN" dirty="0">
              <a:latin typeface="微软雅黑" panose="020B0503020204020204" pitchFamily="34" charset="-122"/>
              <a:ea typeface="微软雅黑" panose="020B0503020204020204" pitchFamily="34" charset="-122"/>
            </a:rPr>
            <a:t>，这个报告就是块状态报告。</a:t>
          </a:r>
        </a:p>
      </dgm:t>
    </dgm:pt>
    <dgm:pt modelId="{08D30F7B-A80D-4336-9AEF-3F6FEA637BD9}" type="parTrans" cxnId="{5FBC3448-0333-4737-A6C5-9A9F3FA631FC}">
      <dgm:prSet/>
      <dgm:spPr/>
      <dgm:t>
        <a:bodyPr/>
        <a:lstStyle/>
        <a:p>
          <a:endParaRPr lang="zh-CN" altLang="en-US">
            <a:latin typeface="微软雅黑" panose="020B0503020204020204" pitchFamily="34" charset="-122"/>
            <a:ea typeface="微软雅黑" panose="020B0503020204020204" pitchFamily="34" charset="-122"/>
          </a:endParaRPr>
        </a:p>
      </dgm:t>
    </dgm:pt>
    <dgm:pt modelId="{28626D91-CA7B-4930-87B5-AF6CA0D38F8D}" type="sibTrans" cxnId="{5FBC3448-0333-4737-A6C5-9A9F3FA631FC}">
      <dgm:prSet/>
      <dgm:spPr/>
      <dgm:t>
        <a:bodyPr/>
        <a:lstStyle/>
        <a:p>
          <a:endParaRPr lang="zh-CN" altLang="en-US">
            <a:latin typeface="微软雅黑" panose="020B0503020204020204" pitchFamily="34" charset="-122"/>
            <a:ea typeface="微软雅黑" panose="020B0503020204020204" pitchFamily="34" charset="-122"/>
          </a:endParaRPr>
        </a:p>
      </dgm:t>
    </dgm:pt>
    <dgm:pt modelId="{0716CCBB-52C2-4CD3-BE17-AEF472C641B3}" type="pres">
      <dgm:prSet presAssocID="{66FC45E6-2494-4171-A775-29324BC927FA}" presName="linear" presStyleCnt="0">
        <dgm:presLayoutVars>
          <dgm:animLvl val="lvl"/>
          <dgm:resizeHandles val="exact"/>
        </dgm:presLayoutVars>
      </dgm:prSet>
      <dgm:spPr/>
    </dgm:pt>
    <dgm:pt modelId="{3B1327AE-D6DF-4792-9D29-3CF4CBC77567}" type="pres">
      <dgm:prSet presAssocID="{F967FA12-205D-4286-9F11-B09C0C1BCD32}" presName="parentText" presStyleLbl="node1" presStyleIdx="0" presStyleCnt="2">
        <dgm:presLayoutVars>
          <dgm:chMax val="0"/>
          <dgm:bulletEnabled val="1"/>
        </dgm:presLayoutVars>
      </dgm:prSet>
      <dgm:spPr/>
    </dgm:pt>
    <dgm:pt modelId="{AE661504-864B-4768-8CA1-4FE5A706BA33}" type="pres">
      <dgm:prSet presAssocID="{F967FA12-205D-4286-9F11-B09C0C1BCD32}" presName="childText" presStyleLbl="revTx" presStyleIdx="0" presStyleCnt="2">
        <dgm:presLayoutVars>
          <dgm:bulletEnabled val="1"/>
        </dgm:presLayoutVars>
      </dgm:prSet>
      <dgm:spPr/>
    </dgm:pt>
    <dgm:pt modelId="{913783C5-03C0-4843-B040-AA6D6A821E4D}" type="pres">
      <dgm:prSet presAssocID="{8C88A6D6-8870-43BD-BD47-753282F01150}" presName="parentText" presStyleLbl="node1" presStyleIdx="1" presStyleCnt="2">
        <dgm:presLayoutVars>
          <dgm:chMax val="0"/>
          <dgm:bulletEnabled val="1"/>
        </dgm:presLayoutVars>
      </dgm:prSet>
      <dgm:spPr/>
    </dgm:pt>
    <dgm:pt modelId="{5270228F-F2C1-47D6-ACFB-0096589B279C}" type="pres">
      <dgm:prSet presAssocID="{8C88A6D6-8870-43BD-BD47-753282F01150}" presName="childText" presStyleLbl="revTx" presStyleIdx="1" presStyleCnt="2">
        <dgm:presLayoutVars>
          <dgm:bulletEnabled val="1"/>
        </dgm:presLayoutVars>
      </dgm:prSet>
      <dgm:spPr/>
    </dgm:pt>
  </dgm:ptLst>
  <dgm:cxnLst>
    <dgm:cxn modelId="{63E58411-C0EF-43F9-9A4E-A80BC0FC04EF}" type="presOf" srcId="{F967FA12-205D-4286-9F11-B09C0C1BCD32}" destId="{3B1327AE-D6DF-4792-9D29-3CF4CBC77567}" srcOrd="0" destOrd="0" presId="urn:microsoft.com/office/officeart/2005/8/layout/vList2"/>
    <dgm:cxn modelId="{A06D7241-4E28-4D4E-B8CC-F3090D892E29}" type="presOf" srcId="{05701E96-409F-4EDF-A705-B83A82755B99}" destId="{AE661504-864B-4768-8CA1-4FE5A706BA33}" srcOrd="0" destOrd="0" presId="urn:microsoft.com/office/officeart/2005/8/layout/vList2"/>
    <dgm:cxn modelId="{5FBC3448-0333-4737-A6C5-9A9F3FA631FC}" srcId="{8C88A6D6-8870-43BD-BD47-753282F01150}" destId="{AB5A7D75-97FC-459E-92C9-18BB025BEFD4}" srcOrd="0" destOrd="0" parTransId="{08D30F7B-A80D-4336-9AEF-3F6FEA637BD9}" sibTransId="{28626D91-CA7B-4930-87B5-AF6CA0D38F8D}"/>
    <dgm:cxn modelId="{B0119355-62A8-411D-8D2F-9564412B5FC4}" srcId="{66FC45E6-2494-4171-A775-29324BC927FA}" destId="{8C88A6D6-8870-43BD-BD47-753282F01150}" srcOrd="1" destOrd="0" parTransId="{E4DC9144-DD24-4142-BC24-CE66142196C9}" sibTransId="{54E860C3-9424-4E59-AE14-70A8EE426795}"/>
    <dgm:cxn modelId="{D822C9AC-6E03-4E44-99DB-79F11039C3FC}" srcId="{66FC45E6-2494-4171-A775-29324BC927FA}" destId="{F967FA12-205D-4286-9F11-B09C0C1BCD32}" srcOrd="0" destOrd="0" parTransId="{E30E4213-2207-4D21-B818-8868C1A88EB8}" sibTransId="{AE36078A-AF03-4843-B9DF-BBA89C0895FD}"/>
    <dgm:cxn modelId="{FFB1ECAF-F5D5-4D69-9DA1-C5EF8BB51356}" type="presOf" srcId="{AB5A7D75-97FC-459E-92C9-18BB025BEFD4}" destId="{5270228F-F2C1-47D6-ACFB-0096589B279C}" srcOrd="0" destOrd="0" presId="urn:microsoft.com/office/officeart/2005/8/layout/vList2"/>
    <dgm:cxn modelId="{81C7B8BA-7FFD-4AC1-8274-1D438B999863}" type="presOf" srcId="{66FC45E6-2494-4171-A775-29324BC927FA}" destId="{0716CCBB-52C2-4CD3-BE17-AEF472C641B3}" srcOrd="0" destOrd="0" presId="urn:microsoft.com/office/officeart/2005/8/layout/vList2"/>
    <dgm:cxn modelId="{E7E753D4-BBD2-426D-B10F-F3996F5EF94B}" type="presOf" srcId="{8C88A6D6-8870-43BD-BD47-753282F01150}" destId="{913783C5-03C0-4843-B040-AA6D6A821E4D}" srcOrd="0" destOrd="0" presId="urn:microsoft.com/office/officeart/2005/8/layout/vList2"/>
    <dgm:cxn modelId="{CFCC65D7-2048-4C7A-8E38-7A86ED3CCE1C}" srcId="{F967FA12-205D-4286-9F11-B09C0C1BCD32}" destId="{05701E96-409F-4EDF-A705-B83A82755B99}" srcOrd="0" destOrd="0" parTransId="{4CD74647-6529-4DF1-9C2A-7CB51469A570}" sibTransId="{3C4C9BF1-2644-49E9-B382-B56786AF4D5C}"/>
    <dgm:cxn modelId="{68190C8E-5963-472B-9726-9FAAB96403AB}" type="presParOf" srcId="{0716CCBB-52C2-4CD3-BE17-AEF472C641B3}" destId="{3B1327AE-D6DF-4792-9D29-3CF4CBC77567}" srcOrd="0" destOrd="0" presId="urn:microsoft.com/office/officeart/2005/8/layout/vList2"/>
    <dgm:cxn modelId="{CFD6ED0E-9D8C-42CB-979B-BAC2D40D8080}" type="presParOf" srcId="{0716CCBB-52C2-4CD3-BE17-AEF472C641B3}" destId="{AE661504-864B-4768-8CA1-4FE5A706BA33}" srcOrd="1" destOrd="0" presId="urn:microsoft.com/office/officeart/2005/8/layout/vList2"/>
    <dgm:cxn modelId="{7F358EFC-0E19-40A1-8960-22769F95D30B}" type="presParOf" srcId="{0716CCBB-52C2-4CD3-BE17-AEF472C641B3}" destId="{913783C5-03C0-4843-B040-AA6D6A821E4D}" srcOrd="2" destOrd="0" presId="urn:microsoft.com/office/officeart/2005/8/layout/vList2"/>
    <dgm:cxn modelId="{24DBDAC9-935B-42DF-8576-AAC7B9E6D844}" type="presParOf" srcId="{0716CCBB-52C2-4CD3-BE17-AEF472C641B3}" destId="{5270228F-F2C1-47D6-ACFB-0096589B279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CB8BBC-C4B4-43F1-ACF3-6A4642D34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5858835-939E-47C5-997F-D25DDC1593AC}">
      <dgm:prSet phldrT="[文本]" custT="1"/>
      <dgm:spPr/>
      <dgm:t>
        <a:bodyPr/>
        <a:lstStyle/>
        <a:p>
          <a:r>
            <a:rPr lang="en-US" sz="2400" b="0" dirty="0">
              <a:latin typeface="微软雅黑" panose="020B0503020204020204" pitchFamily="34" charset="-122"/>
              <a:ea typeface="微软雅黑" panose="020B0503020204020204" pitchFamily="34" charset="-122"/>
            </a:rPr>
            <a:t>1. Block</a:t>
          </a:r>
          <a:endParaRPr lang="zh-CN" sz="2400" b="0" dirty="0">
            <a:latin typeface="微软雅黑" panose="020B0503020204020204" pitchFamily="34" charset="-122"/>
            <a:ea typeface="微软雅黑" panose="020B0503020204020204" pitchFamily="34" charset="-122"/>
          </a:endParaRPr>
        </a:p>
      </dgm:t>
    </dgm:pt>
    <dgm:pt modelId="{767DF89A-7DE4-434A-9A50-BDA92121A3E4}" type="parTrans" cxnId="{043C1142-067F-48C6-BCDF-7168E94EA6A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A5C04C23-7CE9-456E-90BD-54C74E9C2337}" type="sibTrans" cxnId="{043C1142-067F-48C6-BCDF-7168E94EA6A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38B8251F-6EBE-4CF3-8F8D-7183ECBFEF33}">
      <dgm:prSet phldrT="[文本]" custT="1"/>
      <dgm:spPr/>
      <dgm:t>
        <a:bodyPr/>
        <a:lstStyle/>
        <a:p>
          <a:r>
            <a:rPr lang="en-US" sz="2400" b="0" dirty="0">
              <a:latin typeface="微软雅黑" panose="020B0503020204020204" pitchFamily="34" charset="-122"/>
              <a:ea typeface="微软雅黑" panose="020B0503020204020204" pitchFamily="34" charset="-122"/>
            </a:rPr>
            <a:t>2. Block</a:t>
          </a:r>
          <a:r>
            <a:rPr lang="zh-CN" sz="2400" b="0" dirty="0">
              <a:latin typeface="微软雅黑" panose="020B0503020204020204" pitchFamily="34" charset="-122"/>
              <a:ea typeface="微软雅黑" panose="020B0503020204020204" pitchFamily="34" charset="-122"/>
            </a:rPr>
            <a:t>副本管理策略</a:t>
          </a:r>
          <a:endParaRPr lang="zh-CN" altLang="en-US" sz="2400" b="0" dirty="0">
            <a:latin typeface="微软雅黑" panose="020B0503020204020204" pitchFamily="34" charset="-122"/>
            <a:ea typeface="微软雅黑" panose="020B0503020204020204" pitchFamily="34" charset="-122"/>
          </a:endParaRPr>
        </a:p>
      </dgm:t>
    </dgm:pt>
    <dgm:pt modelId="{FA20A891-475E-49BE-98EC-79F7D695681C}" type="parTrans" cxnId="{C339000C-71B9-48D5-AD1A-A57FA74C664B}">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AC9F91B6-C572-430B-BD09-D7C6DDA77E29}" type="sibTrans" cxnId="{C339000C-71B9-48D5-AD1A-A57FA74C664B}">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1DCA1FDD-1C76-4CF8-B903-E7F623119AFF}">
      <dgm:prSet phldrT="[文本]" custT="1"/>
      <dgm:spPr/>
      <dgm:t>
        <a:bodyPr/>
        <a:lstStyle/>
        <a:p>
          <a:r>
            <a:rPr lang="en-US" sz="2400" b="0" dirty="0">
              <a:latin typeface="微软雅黑" panose="020B0503020204020204" pitchFamily="34" charset="-122"/>
              <a:ea typeface="微软雅黑" panose="020B0503020204020204" pitchFamily="34" charset="-122"/>
            </a:rPr>
            <a:t>4. </a:t>
          </a:r>
          <a:r>
            <a:rPr lang="zh-CN" sz="2400" b="0" dirty="0">
              <a:latin typeface="微软雅黑" panose="020B0503020204020204" pitchFamily="34" charset="-122"/>
              <a:ea typeface="微软雅黑" panose="020B0503020204020204" pitchFamily="34" charset="-122"/>
            </a:rPr>
            <a:t>数据写入</a:t>
          </a:r>
          <a:endParaRPr lang="zh-CN" altLang="en-US" sz="2400" b="0" dirty="0">
            <a:latin typeface="微软雅黑" panose="020B0503020204020204" pitchFamily="34" charset="-122"/>
            <a:ea typeface="微软雅黑" panose="020B0503020204020204" pitchFamily="34" charset="-122"/>
          </a:endParaRPr>
        </a:p>
      </dgm:t>
    </dgm:pt>
    <dgm:pt modelId="{C254F665-A29F-45C0-8419-2080771E6C23}" type="parTrans" cxnId="{B730D7D2-FCD9-47CB-9ECE-69AEC6DDE5C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037866B9-1679-477E-A9AD-684D050F9708}" type="sibTrans" cxnId="{B730D7D2-FCD9-47CB-9ECE-69AEC6DDE5C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74093DA1-CA9C-4CA5-8838-040355056556}">
      <dgm:prSet custT="1"/>
      <dgm:spPr/>
      <dgm:t>
        <a:bodyPr/>
        <a:lstStyle/>
        <a:p>
          <a:r>
            <a:rPr lang="en-US" altLang="en-US" sz="2400" b="0" dirty="0">
              <a:latin typeface="微软雅黑" panose="020B0503020204020204" pitchFamily="34" charset="-122"/>
              <a:ea typeface="微软雅黑" panose="020B0503020204020204" pitchFamily="34" charset="-122"/>
            </a:rPr>
            <a:t>3. </a:t>
          </a:r>
          <a:r>
            <a:rPr lang="zh-CN" altLang="en-US" sz="2400" b="0" dirty="0">
              <a:latin typeface="微软雅黑" panose="020B0503020204020204" pitchFamily="34" charset="-122"/>
              <a:ea typeface="微软雅黑" panose="020B0503020204020204" pitchFamily="34" charset="-122"/>
            </a:rPr>
            <a:t>数据读取</a:t>
          </a:r>
        </a:p>
      </dgm:t>
    </dgm:pt>
    <dgm:pt modelId="{BABAF1E0-7081-499B-9A80-0599B3241C11}" type="parTrans" cxnId="{8144E5EF-2533-48C0-8C1C-2689A6066BB5}">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B4C518FD-D0D9-407F-A0B2-634287DD9269}" type="sibTrans" cxnId="{8144E5EF-2533-48C0-8C1C-2689A6066BB5}">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FA275C86-11A5-4C3D-9295-6BDFA2C8206C}" type="pres">
      <dgm:prSet presAssocID="{87CB8BBC-C4B4-43F1-ACF3-6A4642D34451}" presName="linear" presStyleCnt="0">
        <dgm:presLayoutVars>
          <dgm:dir/>
          <dgm:animLvl val="lvl"/>
          <dgm:resizeHandles val="exact"/>
        </dgm:presLayoutVars>
      </dgm:prSet>
      <dgm:spPr/>
    </dgm:pt>
    <dgm:pt modelId="{BC563192-F3C0-499E-B108-60DA662B4AEB}" type="pres">
      <dgm:prSet presAssocID="{F5858835-939E-47C5-997F-D25DDC1593AC}" presName="parentLin" presStyleCnt="0"/>
      <dgm:spPr/>
    </dgm:pt>
    <dgm:pt modelId="{7804F64A-AAB2-4835-B61C-8E25182F82A4}" type="pres">
      <dgm:prSet presAssocID="{F5858835-939E-47C5-997F-D25DDC1593AC}" presName="parentLeftMargin" presStyleLbl="node1" presStyleIdx="0" presStyleCnt="4"/>
      <dgm:spPr/>
    </dgm:pt>
    <dgm:pt modelId="{646114E1-3CD9-483C-A4D6-759203CB349D}" type="pres">
      <dgm:prSet presAssocID="{F5858835-939E-47C5-997F-D25DDC1593AC}" presName="parentText" presStyleLbl="node1" presStyleIdx="0" presStyleCnt="4">
        <dgm:presLayoutVars>
          <dgm:chMax val="0"/>
          <dgm:bulletEnabled val="1"/>
        </dgm:presLayoutVars>
      </dgm:prSet>
      <dgm:spPr/>
    </dgm:pt>
    <dgm:pt modelId="{B6A27072-2125-48F2-96BA-F3E3042606E9}" type="pres">
      <dgm:prSet presAssocID="{F5858835-939E-47C5-997F-D25DDC1593AC}" presName="negativeSpace" presStyleCnt="0"/>
      <dgm:spPr/>
    </dgm:pt>
    <dgm:pt modelId="{D592E4E6-6187-4444-A951-78FF99011CE4}" type="pres">
      <dgm:prSet presAssocID="{F5858835-939E-47C5-997F-D25DDC1593AC}" presName="childText" presStyleLbl="conFgAcc1" presStyleIdx="0" presStyleCnt="4">
        <dgm:presLayoutVars>
          <dgm:bulletEnabled val="1"/>
        </dgm:presLayoutVars>
      </dgm:prSet>
      <dgm:spPr/>
    </dgm:pt>
    <dgm:pt modelId="{B81C2411-C5DA-4966-BC97-A6889475F471}" type="pres">
      <dgm:prSet presAssocID="{A5C04C23-7CE9-456E-90BD-54C74E9C2337}" presName="spaceBetweenRectangles" presStyleCnt="0"/>
      <dgm:spPr/>
    </dgm:pt>
    <dgm:pt modelId="{5AEFBC74-6B71-4F4F-8998-4547992A692D}" type="pres">
      <dgm:prSet presAssocID="{38B8251F-6EBE-4CF3-8F8D-7183ECBFEF33}" presName="parentLin" presStyleCnt="0"/>
      <dgm:spPr/>
    </dgm:pt>
    <dgm:pt modelId="{B86DF01D-D79C-4BFD-B196-1D85F4BCA90B}" type="pres">
      <dgm:prSet presAssocID="{38B8251F-6EBE-4CF3-8F8D-7183ECBFEF33}" presName="parentLeftMargin" presStyleLbl="node1" presStyleIdx="0" presStyleCnt="4"/>
      <dgm:spPr/>
    </dgm:pt>
    <dgm:pt modelId="{9A4F8AB6-AFCA-4020-891A-C6710D18DF3E}" type="pres">
      <dgm:prSet presAssocID="{38B8251F-6EBE-4CF3-8F8D-7183ECBFEF33}" presName="parentText" presStyleLbl="node1" presStyleIdx="1" presStyleCnt="4">
        <dgm:presLayoutVars>
          <dgm:chMax val="0"/>
          <dgm:bulletEnabled val="1"/>
        </dgm:presLayoutVars>
      </dgm:prSet>
      <dgm:spPr/>
    </dgm:pt>
    <dgm:pt modelId="{B1585D38-FCFB-40C5-8B76-07F8DC39F46F}" type="pres">
      <dgm:prSet presAssocID="{38B8251F-6EBE-4CF3-8F8D-7183ECBFEF33}" presName="negativeSpace" presStyleCnt="0"/>
      <dgm:spPr/>
    </dgm:pt>
    <dgm:pt modelId="{319F22BF-189F-47F5-8535-B60B38D8B769}" type="pres">
      <dgm:prSet presAssocID="{38B8251F-6EBE-4CF3-8F8D-7183ECBFEF33}" presName="childText" presStyleLbl="conFgAcc1" presStyleIdx="1" presStyleCnt="4">
        <dgm:presLayoutVars>
          <dgm:bulletEnabled val="1"/>
        </dgm:presLayoutVars>
      </dgm:prSet>
      <dgm:spPr/>
    </dgm:pt>
    <dgm:pt modelId="{A8A17290-A11C-4BD6-9C86-C20D5D74B768}" type="pres">
      <dgm:prSet presAssocID="{AC9F91B6-C572-430B-BD09-D7C6DDA77E29}" presName="spaceBetweenRectangles" presStyleCnt="0"/>
      <dgm:spPr/>
    </dgm:pt>
    <dgm:pt modelId="{FF6A802D-E4C6-405E-B49C-6C79F70C1F52}" type="pres">
      <dgm:prSet presAssocID="{74093DA1-CA9C-4CA5-8838-040355056556}" presName="parentLin" presStyleCnt="0"/>
      <dgm:spPr/>
    </dgm:pt>
    <dgm:pt modelId="{B2054E7C-3DB0-43EB-8D92-48D733AB9FE9}" type="pres">
      <dgm:prSet presAssocID="{74093DA1-CA9C-4CA5-8838-040355056556}" presName="parentLeftMargin" presStyleLbl="node1" presStyleIdx="1" presStyleCnt="4"/>
      <dgm:spPr/>
    </dgm:pt>
    <dgm:pt modelId="{5516A0D9-2399-4E9A-853B-05C15B29B53B}" type="pres">
      <dgm:prSet presAssocID="{74093DA1-CA9C-4CA5-8838-040355056556}" presName="parentText" presStyleLbl="node1" presStyleIdx="2" presStyleCnt="4">
        <dgm:presLayoutVars>
          <dgm:chMax val="0"/>
          <dgm:bulletEnabled val="1"/>
        </dgm:presLayoutVars>
      </dgm:prSet>
      <dgm:spPr/>
    </dgm:pt>
    <dgm:pt modelId="{B38C7655-C2BA-4838-8D2B-E706F8C2DE9C}" type="pres">
      <dgm:prSet presAssocID="{74093DA1-CA9C-4CA5-8838-040355056556}" presName="negativeSpace" presStyleCnt="0"/>
      <dgm:spPr/>
    </dgm:pt>
    <dgm:pt modelId="{AA42E69C-43D1-49D9-AD7E-7C695EA4662C}" type="pres">
      <dgm:prSet presAssocID="{74093DA1-CA9C-4CA5-8838-040355056556}" presName="childText" presStyleLbl="conFgAcc1" presStyleIdx="2" presStyleCnt="4">
        <dgm:presLayoutVars>
          <dgm:bulletEnabled val="1"/>
        </dgm:presLayoutVars>
      </dgm:prSet>
      <dgm:spPr/>
    </dgm:pt>
    <dgm:pt modelId="{885A71B5-5FC0-4341-966E-2C8537CB3295}" type="pres">
      <dgm:prSet presAssocID="{B4C518FD-D0D9-407F-A0B2-634287DD9269}" presName="spaceBetweenRectangles" presStyleCnt="0"/>
      <dgm:spPr/>
    </dgm:pt>
    <dgm:pt modelId="{DFE6CF5F-08A9-4624-83C5-9552E19C18D0}" type="pres">
      <dgm:prSet presAssocID="{1DCA1FDD-1C76-4CF8-B903-E7F623119AFF}" presName="parentLin" presStyleCnt="0"/>
      <dgm:spPr/>
    </dgm:pt>
    <dgm:pt modelId="{16F77FC0-EF4A-4A19-B2F2-68A4B0F746DA}" type="pres">
      <dgm:prSet presAssocID="{1DCA1FDD-1C76-4CF8-B903-E7F623119AFF}" presName="parentLeftMargin" presStyleLbl="node1" presStyleIdx="2" presStyleCnt="4"/>
      <dgm:spPr/>
    </dgm:pt>
    <dgm:pt modelId="{AC41A572-4125-410D-8943-8E11576CE01E}" type="pres">
      <dgm:prSet presAssocID="{1DCA1FDD-1C76-4CF8-B903-E7F623119AFF}" presName="parentText" presStyleLbl="node1" presStyleIdx="3" presStyleCnt="4">
        <dgm:presLayoutVars>
          <dgm:chMax val="0"/>
          <dgm:bulletEnabled val="1"/>
        </dgm:presLayoutVars>
      </dgm:prSet>
      <dgm:spPr/>
    </dgm:pt>
    <dgm:pt modelId="{1474F257-C1AD-430C-9400-401FA56BD282}" type="pres">
      <dgm:prSet presAssocID="{1DCA1FDD-1C76-4CF8-B903-E7F623119AFF}" presName="negativeSpace" presStyleCnt="0"/>
      <dgm:spPr/>
    </dgm:pt>
    <dgm:pt modelId="{4DA0A569-E86B-4E16-98F0-E7BA5DF1805D}" type="pres">
      <dgm:prSet presAssocID="{1DCA1FDD-1C76-4CF8-B903-E7F623119AFF}" presName="childText" presStyleLbl="conFgAcc1" presStyleIdx="3" presStyleCnt="4">
        <dgm:presLayoutVars>
          <dgm:bulletEnabled val="1"/>
        </dgm:presLayoutVars>
      </dgm:prSet>
      <dgm:spPr/>
    </dgm:pt>
  </dgm:ptLst>
  <dgm:cxnLst>
    <dgm:cxn modelId="{A0861F01-6E0E-4B44-AD4E-D9887DFA5851}" type="presOf" srcId="{F5858835-939E-47C5-997F-D25DDC1593AC}" destId="{646114E1-3CD9-483C-A4D6-759203CB349D}" srcOrd="1" destOrd="0" presId="urn:microsoft.com/office/officeart/2005/8/layout/list1"/>
    <dgm:cxn modelId="{C339000C-71B9-48D5-AD1A-A57FA74C664B}" srcId="{87CB8BBC-C4B4-43F1-ACF3-6A4642D34451}" destId="{38B8251F-6EBE-4CF3-8F8D-7183ECBFEF33}" srcOrd="1" destOrd="0" parTransId="{FA20A891-475E-49BE-98EC-79F7D695681C}" sibTransId="{AC9F91B6-C572-430B-BD09-D7C6DDA77E29}"/>
    <dgm:cxn modelId="{92B32117-2FBA-4D02-AFE8-0519C4EA46B7}" type="presOf" srcId="{F5858835-939E-47C5-997F-D25DDC1593AC}" destId="{7804F64A-AAB2-4835-B61C-8E25182F82A4}" srcOrd="0" destOrd="0" presId="urn:microsoft.com/office/officeart/2005/8/layout/list1"/>
    <dgm:cxn modelId="{077B4C1A-E56D-4EA5-AC3E-70843E0A4CA2}" type="presOf" srcId="{74093DA1-CA9C-4CA5-8838-040355056556}" destId="{B2054E7C-3DB0-43EB-8D92-48D733AB9FE9}" srcOrd="0" destOrd="0" presId="urn:microsoft.com/office/officeart/2005/8/layout/list1"/>
    <dgm:cxn modelId="{043C1142-067F-48C6-BCDF-7168E94EA6AD}" srcId="{87CB8BBC-C4B4-43F1-ACF3-6A4642D34451}" destId="{F5858835-939E-47C5-997F-D25DDC1593AC}" srcOrd="0" destOrd="0" parTransId="{767DF89A-7DE4-434A-9A50-BDA92121A3E4}" sibTransId="{A5C04C23-7CE9-456E-90BD-54C74E9C2337}"/>
    <dgm:cxn modelId="{9933AE70-23D6-40F0-A0F9-85565577353A}" type="presOf" srcId="{1DCA1FDD-1C76-4CF8-B903-E7F623119AFF}" destId="{AC41A572-4125-410D-8943-8E11576CE01E}" srcOrd="1" destOrd="0" presId="urn:microsoft.com/office/officeart/2005/8/layout/list1"/>
    <dgm:cxn modelId="{87106058-FFC0-4DD2-99B0-7B7D71A23661}" type="presOf" srcId="{38B8251F-6EBE-4CF3-8F8D-7183ECBFEF33}" destId="{9A4F8AB6-AFCA-4020-891A-C6710D18DF3E}" srcOrd="1" destOrd="0" presId="urn:microsoft.com/office/officeart/2005/8/layout/list1"/>
    <dgm:cxn modelId="{BCE81F8F-2B92-40BC-B1C7-624484047A73}" type="presOf" srcId="{74093DA1-CA9C-4CA5-8838-040355056556}" destId="{5516A0D9-2399-4E9A-853B-05C15B29B53B}" srcOrd="1" destOrd="0" presId="urn:microsoft.com/office/officeart/2005/8/layout/list1"/>
    <dgm:cxn modelId="{8A62F7B0-EDD1-491C-80C8-FA5B4E62F45B}" type="presOf" srcId="{87CB8BBC-C4B4-43F1-ACF3-6A4642D34451}" destId="{FA275C86-11A5-4C3D-9295-6BDFA2C8206C}" srcOrd="0" destOrd="0" presId="urn:microsoft.com/office/officeart/2005/8/layout/list1"/>
    <dgm:cxn modelId="{B730D7D2-FCD9-47CB-9ECE-69AEC6DDE5CD}" srcId="{87CB8BBC-C4B4-43F1-ACF3-6A4642D34451}" destId="{1DCA1FDD-1C76-4CF8-B903-E7F623119AFF}" srcOrd="3" destOrd="0" parTransId="{C254F665-A29F-45C0-8419-2080771E6C23}" sibTransId="{037866B9-1679-477E-A9AD-684D050F9708}"/>
    <dgm:cxn modelId="{2984CAD6-F2E0-4D3E-A64B-095C56C7625D}" type="presOf" srcId="{1DCA1FDD-1C76-4CF8-B903-E7F623119AFF}" destId="{16F77FC0-EF4A-4A19-B2F2-68A4B0F746DA}" srcOrd="0" destOrd="0" presId="urn:microsoft.com/office/officeart/2005/8/layout/list1"/>
    <dgm:cxn modelId="{1E0C85EA-AD18-4251-905E-8A9B17AB4409}" type="presOf" srcId="{38B8251F-6EBE-4CF3-8F8D-7183ECBFEF33}" destId="{B86DF01D-D79C-4BFD-B196-1D85F4BCA90B}" srcOrd="0" destOrd="0" presId="urn:microsoft.com/office/officeart/2005/8/layout/list1"/>
    <dgm:cxn modelId="{8144E5EF-2533-48C0-8C1C-2689A6066BB5}" srcId="{87CB8BBC-C4B4-43F1-ACF3-6A4642D34451}" destId="{74093DA1-CA9C-4CA5-8838-040355056556}" srcOrd="2" destOrd="0" parTransId="{BABAF1E0-7081-499B-9A80-0599B3241C11}" sibTransId="{B4C518FD-D0D9-407F-A0B2-634287DD9269}"/>
    <dgm:cxn modelId="{053189C9-E726-4389-BF3D-21BD867356B2}" type="presParOf" srcId="{FA275C86-11A5-4C3D-9295-6BDFA2C8206C}" destId="{BC563192-F3C0-499E-B108-60DA662B4AEB}" srcOrd="0" destOrd="0" presId="urn:microsoft.com/office/officeart/2005/8/layout/list1"/>
    <dgm:cxn modelId="{50183DDF-BCF1-4F74-940C-B479F43E43EA}" type="presParOf" srcId="{BC563192-F3C0-499E-B108-60DA662B4AEB}" destId="{7804F64A-AAB2-4835-B61C-8E25182F82A4}" srcOrd="0" destOrd="0" presId="urn:microsoft.com/office/officeart/2005/8/layout/list1"/>
    <dgm:cxn modelId="{D8F84042-B832-45EF-809C-FB0C470FA43D}" type="presParOf" srcId="{BC563192-F3C0-499E-B108-60DA662B4AEB}" destId="{646114E1-3CD9-483C-A4D6-759203CB349D}" srcOrd="1" destOrd="0" presId="urn:microsoft.com/office/officeart/2005/8/layout/list1"/>
    <dgm:cxn modelId="{4B62B656-4D70-475F-B8CB-18F89E8F0043}" type="presParOf" srcId="{FA275C86-11A5-4C3D-9295-6BDFA2C8206C}" destId="{B6A27072-2125-48F2-96BA-F3E3042606E9}" srcOrd="1" destOrd="0" presId="urn:microsoft.com/office/officeart/2005/8/layout/list1"/>
    <dgm:cxn modelId="{308D3858-1E8A-406B-981B-5FDFCDCD89E4}" type="presParOf" srcId="{FA275C86-11A5-4C3D-9295-6BDFA2C8206C}" destId="{D592E4E6-6187-4444-A951-78FF99011CE4}" srcOrd="2" destOrd="0" presId="urn:microsoft.com/office/officeart/2005/8/layout/list1"/>
    <dgm:cxn modelId="{C3B20D39-64C2-44A9-906B-76FABCB697CB}" type="presParOf" srcId="{FA275C86-11A5-4C3D-9295-6BDFA2C8206C}" destId="{B81C2411-C5DA-4966-BC97-A6889475F471}" srcOrd="3" destOrd="0" presId="urn:microsoft.com/office/officeart/2005/8/layout/list1"/>
    <dgm:cxn modelId="{15BEDD32-2098-4E7F-A5F6-6154B5B756B5}" type="presParOf" srcId="{FA275C86-11A5-4C3D-9295-6BDFA2C8206C}" destId="{5AEFBC74-6B71-4F4F-8998-4547992A692D}" srcOrd="4" destOrd="0" presId="urn:microsoft.com/office/officeart/2005/8/layout/list1"/>
    <dgm:cxn modelId="{E7F30755-279E-4B2F-8D40-0CE30CAB8EC8}" type="presParOf" srcId="{5AEFBC74-6B71-4F4F-8998-4547992A692D}" destId="{B86DF01D-D79C-4BFD-B196-1D85F4BCA90B}" srcOrd="0" destOrd="0" presId="urn:microsoft.com/office/officeart/2005/8/layout/list1"/>
    <dgm:cxn modelId="{EB5A7E17-10C6-42D3-B155-376D917D279A}" type="presParOf" srcId="{5AEFBC74-6B71-4F4F-8998-4547992A692D}" destId="{9A4F8AB6-AFCA-4020-891A-C6710D18DF3E}" srcOrd="1" destOrd="0" presId="urn:microsoft.com/office/officeart/2005/8/layout/list1"/>
    <dgm:cxn modelId="{0F0F32EF-9BBA-4A61-8389-3799778D5F7E}" type="presParOf" srcId="{FA275C86-11A5-4C3D-9295-6BDFA2C8206C}" destId="{B1585D38-FCFB-40C5-8B76-07F8DC39F46F}" srcOrd="5" destOrd="0" presId="urn:microsoft.com/office/officeart/2005/8/layout/list1"/>
    <dgm:cxn modelId="{1E94C3FC-6AB7-43ED-AC90-D0E365E921E5}" type="presParOf" srcId="{FA275C86-11A5-4C3D-9295-6BDFA2C8206C}" destId="{319F22BF-189F-47F5-8535-B60B38D8B769}" srcOrd="6" destOrd="0" presId="urn:microsoft.com/office/officeart/2005/8/layout/list1"/>
    <dgm:cxn modelId="{47572D4B-B31F-43F3-8AF2-F1BB0A01D342}" type="presParOf" srcId="{FA275C86-11A5-4C3D-9295-6BDFA2C8206C}" destId="{A8A17290-A11C-4BD6-9C86-C20D5D74B768}" srcOrd="7" destOrd="0" presId="urn:microsoft.com/office/officeart/2005/8/layout/list1"/>
    <dgm:cxn modelId="{520E76FB-CA61-4F33-8E8F-E31AD39249EB}" type="presParOf" srcId="{FA275C86-11A5-4C3D-9295-6BDFA2C8206C}" destId="{FF6A802D-E4C6-405E-B49C-6C79F70C1F52}" srcOrd="8" destOrd="0" presId="urn:microsoft.com/office/officeart/2005/8/layout/list1"/>
    <dgm:cxn modelId="{206CC3B9-F9CA-4A3E-BD63-2E36021BF07F}" type="presParOf" srcId="{FF6A802D-E4C6-405E-B49C-6C79F70C1F52}" destId="{B2054E7C-3DB0-43EB-8D92-48D733AB9FE9}" srcOrd="0" destOrd="0" presId="urn:microsoft.com/office/officeart/2005/8/layout/list1"/>
    <dgm:cxn modelId="{87CEB5C0-DB61-4A27-B775-78ADE305F18C}" type="presParOf" srcId="{FF6A802D-E4C6-405E-B49C-6C79F70C1F52}" destId="{5516A0D9-2399-4E9A-853B-05C15B29B53B}" srcOrd="1" destOrd="0" presId="urn:microsoft.com/office/officeart/2005/8/layout/list1"/>
    <dgm:cxn modelId="{521E5F73-D36B-4C1B-88D9-D97C8C767772}" type="presParOf" srcId="{FA275C86-11A5-4C3D-9295-6BDFA2C8206C}" destId="{B38C7655-C2BA-4838-8D2B-E706F8C2DE9C}" srcOrd="9" destOrd="0" presId="urn:microsoft.com/office/officeart/2005/8/layout/list1"/>
    <dgm:cxn modelId="{768AEB33-8038-40B1-A88D-2F5D241EA70C}" type="presParOf" srcId="{FA275C86-11A5-4C3D-9295-6BDFA2C8206C}" destId="{AA42E69C-43D1-49D9-AD7E-7C695EA4662C}" srcOrd="10" destOrd="0" presId="urn:microsoft.com/office/officeart/2005/8/layout/list1"/>
    <dgm:cxn modelId="{DE9A06E0-C616-43C6-895D-32CCB51793D5}" type="presParOf" srcId="{FA275C86-11A5-4C3D-9295-6BDFA2C8206C}" destId="{885A71B5-5FC0-4341-966E-2C8537CB3295}" srcOrd="11" destOrd="0" presId="urn:microsoft.com/office/officeart/2005/8/layout/list1"/>
    <dgm:cxn modelId="{A6EC975E-C79E-4C34-8F6E-F20CF504616C}" type="presParOf" srcId="{FA275C86-11A5-4C3D-9295-6BDFA2C8206C}" destId="{DFE6CF5F-08A9-4624-83C5-9552E19C18D0}" srcOrd="12" destOrd="0" presId="urn:microsoft.com/office/officeart/2005/8/layout/list1"/>
    <dgm:cxn modelId="{4F38313B-2DDB-4BF1-B90B-916208DC03DA}" type="presParOf" srcId="{DFE6CF5F-08A9-4624-83C5-9552E19C18D0}" destId="{16F77FC0-EF4A-4A19-B2F2-68A4B0F746DA}" srcOrd="0" destOrd="0" presId="urn:microsoft.com/office/officeart/2005/8/layout/list1"/>
    <dgm:cxn modelId="{4492DDAE-1FC8-4754-BAA4-DF46B072A351}" type="presParOf" srcId="{DFE6CF5F-08A9-4624-83C5-9552E19C18D0}" destId="{AC41A572-4125-410D-8943-8E11576CE01E}" srcOrd="1" destOrd="0" presId="urn:microsoft.com/office/officeart/2005/8/layout/list1"/>
    <dgm:cxn modelId="{2253A118-8BB4-46C8-A463-9FD6429C8427}" type="presParOf" srcId="{FA275C86-11A5-4C3D-9295-6BDFA2C8206C}" destId="{1474F257-C1AD-430C-9400-401FA56BD282}" srcOrd="13" destOrd="0" presId="urn:microsoft.com/office/officeart/2005/8/layout/list1"/>
    <dgm:cxn modelId="{40CB6D13-541F-4672-ABD8-130F991C319C}" type="presParOf" srcId="{FA275C86-11A5-4C3D-9295-6BDFA2C8206C}" destId="{4DA0A569-E86B-4E16-98F0-E7BA5DF1805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CB8BBC-C4B4-43F1-ACF3-6A4642D34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5858835-939E-47C5-997F-D25DDC1593AC}">
      <dgm:prSet phldrT="[文本]" custT="1"/>
      <dgm:spPr/>
      <dgm:t>
        <a:bodyPr/>
        <a:lstStyle/>
        <a:p>
          <a:r>
            <a:rPr lang="en-US" sz="2400" b="0" dirty="0">
              <a:latin typeface="微软雅黑" panose="020B0503020204020204" pitchFamily="34" charset="-122"/>
              <a:ea typeface="微软雅黑" panose="020B0503020204020204" pitchFamily="34" charset="-122"/>
            </a:rPr>
            <a:t>1. </a:t>
          </a:r>
          <a:r>
            <a:rPr lang="en-US" altLang="zh-CN" sz="2400" b="0" dirty="0">
              <a:latin typeface="微软雅黑" panose="020B0503020204020204" pitchFamily="34" charset="-122"/>
              <a:ea typeface="微软雅黑" panose="020B0503020204020204" pitchFamily="34" charset="-122"/>
            </a:rPr>
            <a:t>HDFS Web UI</a:t>
          </a:r>
          <a:endParaRPr lang="zh-CN" sz="2400" b="0" dirty="0">
            <a:latin typeface="微软雅黑" panose="020B0503020204020204" pitchFamily="34" charset="-122"/>
            <a:ea typeface="微软雅黑" panose="020B0503020204020204" pitchFamily="34" charset="-122"/>
          </a:endParaRPr>
        </a:p>
      </dgm:t>
    </dgm:pt>
    <dgm:pt modelId="{767DF89A-7DE4-434A-9A50-BDA92121A3E4}" type="parTrans" cxnId="{043C1142-067F-48C6-BCDF-7168E94EA6A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A5C04C23-7CE9-456E-90BD-54C74E9C2337}" type="sibTrans" cxnId="{043C1142-067F-48C6-BCDF-7168E94EA6AD}">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38B8251F-6EBE-4CF3-8F8D-7183ECBFEF33}">
      <dgm:prSet phldrT="[文本]" custT="1"/>
      <dgm:spPr/>
      <dgm:t>
        <a:bodyPr/>
        <a:lstStyle/>
        <a:p>
          <a:r>
            <a:rPr lang="en-US" sz="2400" b="0" dirty="0">
              <a:latin typeface="微软雅黑" panose="020B0503020204020204" pitchFamily="34" charset="-122"/>
              <a:ea typeface="微软雅黑" panose="020B0503020204020204" pitchFamily="34" charset="-122"/>
            </a:rPr>
            <a:t>2. </a:t>
          </a:r>
          <a:r>
            <a:rPr lang="en-US" altLang="zh-CN" sz="2400" b="0" dirty="0">
              <a:latin typeface="微软雅黑" panose="020B0503020204020204" pitchFamily="34" charset="-122"/>
              <a:ea typeface="微软雅黑" panose="020B0503020204020204" pitchFamily="34" charset="-122"/>
            </a:rPr>
            <a:t>HDFS Shell</a:t>
          </a:r>
          <a:endParaRPr lang="zh-CN" altLang="en-US" sz="2400" b="0" dirty="0">
            <a:latin typeface="微软雅黑" panose="020B0503020204020204" pitchFamily="34" charset="-122"/>
            <a:ea typeface="微软雅黑" panose="020B0503020204020204" pitchFamily="34" charset="-122"/>
          </a:endParaRPr>
        </a:p>
      </dgm:t>
    </dgm:pt>
    <dgm:pt modelId="{FA20A891-475E-49BE-98EC-79F7D695681C}" type="parTrans" cxnId="{C339000C-71B9-48D5-AD1A-A57FA74C664B}">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AC9F91B6-C572-430B-BD09-D7C6DDA77E29}" type="sibTrans" cxnId="{C339000C-71B9-48D5-AD1A-A57FA74C664B}">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74093DA1-CA9C-4CA5-8838-040355056556}">
      <dgm:prSet custT="1"/>
      <dgm:spPr/>
      <dgm:t>
        <a:bodyPr/>
        <a:lstStyle/>
        <a:p>
          <a:r>
            <a:rPr lang="en-US" altLang="en-US" sz="2400" b="0" dirty="0">
              <a:latin typeface="微软雅黑" panose="020B0503020204020204" pitchFamily="34" charset="-122"/>
              <a:ea typeface="微软雅黑" panose="020B0503020204020204" pitchFamily="34" charset="-122"/>
            </a:rPr>
            <a:t>3. </a:t>
          </a:r>
          <a:r>
            <a:rPr lang="en-US" altLang="zh-CN" sz="2400" b="0" dirty="0">
              <a:latin typeface="微软雅黑" panose="020B0503020204020204" pitchFamily="34" charset="-122"/>
              <a:ea typeface="微软雅黑" panose="020B0503020204020204" pitchFamily="34" charset="-122"/>
            </a:rPr>
            <a:t>HDFS Java API</a:t>
          </a:r>
          <a:endParaRPr lang="zh-CN" altLang="en-US" sz="2400" b="0" dirty="0">
            <a:latin typeface="微软雅黑" panose="020B0503020204020204" pitchFamily="34" charset="-122"/>
            <a:ea typeface="微软雅黑" panose="020B0503020204020204" pitchFamily="34" charset="-122"/>
          </a:endParaRPr>
        </a:p>
      </dgm:t>
    </dgm:pt>
    <dgm:pt modelId="{BABAF1E0-7081-499B-9A80-0599B3241C11}" type="parTrans" cxnId="{8144E5EF-2533-48C0-8C1C-2689A6066BB5}">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B4C518FD-D0D9-407F-A0B2-634287DD9269}" type="sibTrans" cxnId="{8144E5EF-2533-48C0-8C1C-2689A6066BB5}">
      <dgm:prSet/>
      <dgm:spPr/>
      <dgm:t>
        <a:bodyPr/>
        <a:lstStyle/>
        <a:p>
          <a:endParaRPr lang="zh-CN" altLang="en-US" sz="2400" b="0">
            <a:latin typeface="微软雅黑" panose="020B0503020204020204" pitchFamily="34" charset="-122"/>
            <a:ea typeface="微软雅黑" panose="020B0503020204020204" pitchFamily="34" charset="-122"/>
          </a:endParaRPr>
        </a:p>
      </dgm:t>
    </dgm:pt>
    <dgm:pt modelId="{FA275C86-11A5-4C3D-9295-6BDFA2C8206C}" type="pres">
      <dgm:prSet presAssocID="{87CB8BBC-C4B4-43F1-ACF3-6A4642D34451}" presName="linear" presStyleCnt="0">
        <dgm:presLayoutVars>
          <dgm:dir/>
          <dgm:animLvl val="lvl"/>
          <dgm:resizeHandles val="exact"/>
        </dgm:presLayoutVars>
      </dgm:prSet>
      <dgm:spPr/>
    </dgm:pt>
    <dgm:pt modelId="{BC563192-F3C0-499E-B108-60DA662B4AEB}" type="pres">
      <dgm:prSet presAssocID="{F5858835-939E-47C5-997F-D25DDC1593AC}" presName="parentLin" presStyleCnt="0"/>
      <dgm:spPr/>
    </dgm:pt>
    <dgm:pt modelId="{7804F64A-AAB2-4835-B61C-8E25182F82A4}" type="pres">
      <dgm:prSet presAssocID="{F5858835-939E-47C5-997F-D25DDC1593AC}" presName="parentLeftMargin" presStyleLbl="node1" presStyleIdx="0" presStyleCnt="3"/>
      <dgm:spPr/>
    </dgm:pt>
    <dgm:pt modelId="{646114E1-3CD9-483C-A4D6-759203CB349D}" type="pres">
      <dgm:prSet presAssocID="{F5858835-939E-47C5-997F-D25DDC1593AC}" presName="parentText" presStyleLbl="node1" presStyleIdx="0" presStyleCnt="3">
        <dgm:presLayoutVars>
          <dgm:chMax val="0"/>
          <dgm:bulletEnabled val="1"/>
        </dgm:presLayoutVars>
      </dgm:prSet>
      <dgm:spPr/>
    </dgm:pt>
    <dgm:pt modelId="{B6A27072-2125-48F2-96BA-F3E3042606E9}" type="pres">
      <dgm:prSet presAssocID="{F5858835-939E-47C5-997F-D25DDC1593AC}" presName="negativeSpace" presStyleCnt="0"/>
      <dgm:spPr/>
    </dgm:pt>
    <dgm:pt modelId="{D592E4E6-6187-4444-A951-78FF99011CE4}" type="pres">
      <dgm:prSet presAssocID="{F5858835-939E-47C5-997F-D25DDC1593AC}" presName="childText" presStyleLbl="conFgAcc1" presStyleIdx="0" presStyleCnt="3">
        <dgm:presLayoutVars>
          <dgm:bulletEnabled val="1"/>
        </dgm:presLayoutVars>
      </dgm:prSet>
      <dgm:spPr/>
    </dgm:pt>
    <dgm:pt modelId="{B81C2411-C5DA-4966-BC97-A6889475F471}" type="pres">
      <dgm:prSet presAssocID="{A5C04C23-7CE9-456E-90BD-54C74E9C2337}" presName="spaceBetweenRectangles" presStyleCnt="0"/>
      <dgm:spPr/>
    </dgm:pt>
    <dgm:pt modelId="{5AEFBC74-6B71-4F4F-8998-4547992A692D}" type="pres">
      <dgm:prSet presAssocID="{38B8251F-6EBE-4CF3-8F8D-7183ECBFEF33}" presName="parentLin" presStyleCnt="0"/>
      <dgm:spPr/>
    </dgm:pt>
    <dgm:pt modelId="{B86DF01D-D79C-4BFD-B196-1D85F4BCA90B}" type="pres">
      <dgm:prSet presAssocID="{38B8251F-6EBE-4CF3-8F8D-7183ECBFEF33}" presName="parentLeftMargin" presStyleLbl="node1" presStyleIdx="0" presStyleCnt="3"/>
      <dgm:spPr/>
    </dgm:pt>
    <dgm:pt modelId="{9A4F8AB6-AFCA-4020-891A-C6710D18DF3E}" type="pres">
      <dgm:prSet presAssocID="{38B8251F-6EBE-4CF3-8F8D-7183ECBFEF33}" presName="parentText" presStyleLbl="node1" presStyleIdx="1" presStyleCnt="3" custLinFactNeighborX="-9987" custLinFactNeighborY="9459">
        <dgm:presLayoutVars>
          <dgm:chMax val="0"/>
          <dgm:bulletEnabled val="1"/>
        </dgm:presLayoutVars>
      </dgm:prSet>
      <dgm:spPr/>
    </dgm:pt>
    <dgm:pt modelId="{B1585D38-FCFB-40C5-8B76-07F8DC39F46F}" type="pres">
      <dgm:prSet presAssocID="{38B8251F-6EBE-4CF3-8F8D-7183ECBFEF33}" presName="negativeSpace" presStyleCnt="0"/>
      <dgm:spPr/>
    </dgm:pt>
    <dgm:pt modelId="{319F22BF-189F-47F5-8535-B60B38D8B769}" type="pres">
      <dgm:prSet presAssocID="{38B8251F-6EBE-4CF3-8F8D-7183ECBFEF33}" presName="childText" presStyleLbl="conFgAcc1" presStyleIdx="1" presStyleCnt="3">
        <dgm:presLayoutVars>
          <dgm:bulletEnabled val="1"/>
        </dgm:presLayoutVars>
      </dgm:prSet>
      <dgm:spPr/>
    </dgm:pt>
    <dgm:pt modelId="{A8A17290-A11C-4BD6-9C86-C20D5D74B768}" type="pres">
      <dgm:prSet presAssocID="{AC9F91B6-C572-430B-BD09-D7C6DDA77E29}" presName="spaceBetweenRectangles" presStyleCnt="0"/>
      <dgm:spPr/>
    </dgm:pt>
    <dgm:pt modelId="{FF6A802D-E4C6-405E-B49C-6C79F70C1F52}" type="pres">
      <dgm:prSet presAssocID="{74093DA1-CA9C-4CA5-8838-040355056556}" presName="parentLin" presStyleCnt="0"/>
      <dgm:spPr/>
    </dgm:pt>
    <dgm:pt modelId="{B2054E7C-3DB0-43EB-8D92-48D733AB9FE9}" type="pres">
      <dgm:prSet presAssocID="{74093DA1-CA9C-4CA5-8838-040355056556}" presName="parentLeftMargin" presStyleLbl="node1" presStyleIdx="1" presStyleCnt="3"/>
      <dgm:spPr/>
    </dgm:pt>
    <dgm:pt modelId="{5516A0D9-2399-4E9A-853B-05C15B29B53B}" type="pres">
      <dgm:prSet presAssocID="{74093DA1-CA9C-4CA5-8838-040355056556}" presName="parentText" presStyleLbl="node1" presStyleIdx="2" presStyleCnt="3">
        <dgm:presLayoutVars>
          <dgm:chMax val="0"/>
          <dgm:bulletEnabled val="1"/>
        </dgm:presLayoutVars>
      </dgm:prSet>
      <dgm:spPr/>
    </dgm:pt>
    <dgm:pt modelId="{B38C7655-C2BA-4838-8D2B-E706F8C2DE9C}" type="pres">
      <dgm:prSet presAssocID="{74093DA1-CA9C-4CA5-8838-040355056556}" presName="negativeSpace" presStyleCnt="0"/>
      <dgm:spPr/>
    </dgm:pt>
    <dgm:pt modelId="{AA42E69C-43D1-49D9-AD7E-7C695EA4662C}" type="pres">
      <dgm:prSet presAssocID="{74093DA1-CA9C-4CA5-8838-040355056556}" presName="childText" presStyleLbl="conFgAcc1" presStyleIdx="2" presStyleCnt="3">
        <dgm:presLayoutVars>
          <dgm:bulletEnabled val="1"/>
        </dgm:presLayoutVars>
      </dgm:prSet>
      <dgm:spPr/>
    </dgm:pt>
  </dgm:ptLst>
  <dgm:cxnLst>
    <dgm:cxn modelId="{A0861F01-6E0E-4B44-AD4E-D9887DFA5851}" type="presOf" srcId="{F5858835-939E-47C5-997F-D25DDC1593AC}" destId="{646114E1-3CD9-483C-A4D6-759203CB349D}" srcOrd="1" destOrd="0" presId="urn:microsoft.com/office/officeart/2005/8/layout/list1"/>
    <dgm:cxn modelId="{C339000C-71B9-48D5-AD1A-A57FA74C664B}" srcId="{87CB8BBC-C4B4-43F1-ACF3-6A4642D34451}" destId="{38B8251F-6EBE-4CF3-8F8D-7183ECBFEF33}" srcOrd="1" destOrd="0" parTransId="{FA20A891-475E-49BE-98EC-79F7D695681C}" sibTransId="{AC9F91B6-C572-430B-BD09-D7C6DDA77E29}"/>
    <dgm:cxn modelId="{92B32117-2FBA-4D02-AFE8-0519C4EA46B7}" type="presOf" srcId="{F5858835-939E-47C5-997F-D25DDC1593AC}" destId="{7804F64A-AAB2-4835-B61C-8E25182F82A4}" srcOrd="0" destOrd="0" presId="urn:microsoft.com/office/officeart/2005/8/layout/list1"/>
    <dgm:cxn modelId="{077B4C1A-E56D-4EA5-AC3E-70843E0A4CA2}" type="presOf" srcId="{74093DA1-CA9C-4CA5-8838-040355056556}" destId="{B2054E7C-3DB0-43EB-8D92-48D733AB9FE9}" srcOrd="0" destOrd="0" presId="urn:microsoft.com/office/officeart/2005/8/layout/list1"/>
    <dgm:cxn modelId="{043C1142-067F-48C6-BCDF-7168E94EA6AD}" srcId="{87CB8BBC-C4B4-43F1-ACF3-6A4642D34451}" destId="{F5858835-939E-47C5-997F-D25DDC1593AC}" srcOrd="0" destOrd="0" parTransId="{767DF89A-7DE4-434A-9A50-BDA92121A3E4}" sibTransId="{A5C04C23-7CE9-456E-90BD-54C74E9C2337}"/>
    <dgm:cxn modelId="{87106058-FFC0-4DD2-99B0-7B7D71A23661}" type="presOf" srcId="{38B8251F-6EBE-4CF3-8F8D-7183ECBFEF33}" destId="{9A4F8AB6-AFCA-4020-891A-C6710D18DF3E}" srcOrd="1" destOrd="0" presId="urn:microsoft.com/office/officeart/2005/8/layout/list1"/>
    <dgm:cxn modelId="{BCE81F8F-2B92-40BC-B1C7-624484047A73}" type="presOf" srcId="{74093DA1-CA9C-4CA5-8838-040355056556}" destId="{5516A0D9-2399-4E9A-853B-05C15B29B53B}" srcOrd="1" destOrd="0" presId="urn:microsoft.com/office/officeart/2005/8/layout/list1"/>
    <dgm:cxn modelId="{8A62F7B0-EDD1-491C-80C8-FA5B4E62F45B}" type="presOf" srcId="{87CB8BBC-C4B4-43F1-ACF3-6A4642D34451}" destId="{FA275C86-11A5-4C3D-9295-6BDFA2C8206C}" srcOrd="0" destOrd="0" presId="urn:microsoft.com/office/officeart/2005/8/layout/list1"/>
    <dgm:cxn modelId="{1E0C85EA-AD18-4251-905E-8A9B17AB4409}" type="presOf" srcId="{38B8251F-6EBE-4CF3-8F8D-7183ECBFEF33}" destId="{B86DF01D-D79C-4BFD-B196-1D85F4BCA90B}" srcOrd="0" destOrd="0" presId="urn:microsoft.com/office/officeart/2005/8/layout/list1"/>
    <dgm:cxn modelId="{8144E5EF-2533-48C0-8C1C-2689A6066BB5}" srcId="{87CB8BBC-C4B4-43F1-ACF3-6A4642D34451}" destId="{74093DA1-CA9C-4CA5-8838-040355056556}" srcOrd="2" destOrd="0" parTransId="{BABAF1E0-7081-499B-9A80-0599B3241C11}" sibTransId="{B4C518FD-D0D9-407F-A0B2-634287DD9269}"/>
    <dgm:cxn modelId="{053189C9-E726-4389-BF3D-21BD867356B2}" type="presParOf" srcId="{FA275C86-11A5-4C3D-9295-6BDFA2C8206C}" destId="{BC563192-F3C0-499E-B108-60DA662B4AEB}" srcOrd="0" destOrd="0" presId="urn:microsoft.com/office/officeart/2005/8/layout/list1"/>
    <dgm:cxn modelId="{50183DDF-BCF1-4F74-940C-B479F43E43EA}" type="presParOf" srcId="{BC563192-F3C0-499E-B108-60DA662B4AEB}" destId="{7804F64A-AAB2-4835-B61C-8E25182F82A4}" srcOrd="0" destOrd="0" presId="urn:microsoft.com/office/officeart/2005/8/layout/list1"/>
    <dgm:cxn modelId="{D8F84042-B832-45EF-809C-FB0C470FA43D}" type="presParOf" srcId="{BC563192-F3C0-499E-B108-60DA662B4AEB}" destId="{646114E1-3CD9-483C-A4D6-759203CB349D}" srcOrd="1" destOrd="0" presId="urn:microsoft.com/office/officeart/2005/8/layout/list1"/>
    <dgm:cxn modelId="{4B62B656-4D70-475F-B8CB-18F89E8F0043}" type="presParOf" srcId="{FA275C86-11A5-4C3D-9295-6BDFA2C8206C}" destId="{B6A27072-2125-48F2-96BA-F3E3042606E9}" srcOrd="1" destOrd="0" presId="urn:microsoft.com/office/officeart/2005/8/layout/list1"/>
    <dgm:cxn modelId="{308D3858-1E8A-406B-981B-5FDFCDCD89E4}" type="presParOf" srcId="{FA275C86-11A5-4C3D-9295-6BDFA2C8206C}" destId="{D592E4E6-6187-4444-A951-78FF99011CE4}" srcOrd="2" destOrd="0" presId="urn:microsoft.com/office/officeart/2005/8/layout/list1"/>
    <dgm:cxn modelId="{C3B20D39-64C2-44A9-906B-76FABCB697CB}" type="presParOf" srcId="{FA275C86-11A5-4C3D-9295-6BDFA2C8206C}" destId="{B81C2411-C5DA-4966-BC97-A6889475F471}" srcOrd="3" destOrd="0" presId="urn:microsoft.com/office/officeart/2005/8/layout/list1"/>
    <dgm:cxn modelId="{15BEDD32-2098-4E7F-A5F6-6154B5B756B5}" type="presParOf" srcId="{FA275C86-11A5-4C3D-9295-6BDFA2C8206C}" destId="{5AEFBC74-6B71-4F4F-8998-4547992A692D}" srcOrd="4" destOrd="0" presId="urn:microsoft.com/office/officeart/2005/8/layout/list1"/>
    <dgm:cxn modelId="{E7F30755-279E-4B2F-8D40-0CE30CAB8EC8}" type="presParOf" srcId="{5AEFBC74-6B71-4F4F-8998-4547992A692D}" destId="{B86DF01D-D79C-4BFD-B196-1D85F4BCA90B}" srcOrd="0" destOrd="0" presId="urn:microsoft.com/office/officeart/2005/8/layout/list1"/>
    <dgm:cxn modelId="{EB5A7E17-10C6-42D3-B155-376D917D279A}" type="presParOf" srcId="{5AEFBC74-6B71-4F4F-8998-4547992A692D}" destId="{9A4F8AB6-AFCA-4020-891A-C6710D18DF3E}" srcOrd="1" destOrd="0" presId="urn:microsoft.com/office/officeart/2005/8/layout/list1"/>
    <dgm:cxn modelId="{0F0F32EF-9BBA-4A61-8389-3799778D5F7E}" type="presParOf" srcId="{FA275C86-11A5-4C3D-9295-6BDFA2C8206C}" destId="{B1585D38-FCFB-40C5-8B76-07F8DC39F46F}" srcOrd="5" destOrd="0" presId="urn:microsoft.com/office/officeart/2005/8/layout/list1"/>
    <dgm:cxn modelId="{1E94C3FC-6AB7-43ED-AC90-D0E365E921E5}" type="presParOf" srcId="{FA275C86-11A5-4C3D-9295-6BDFA2C8206C}" destId="{319F22BF-189F-47F5-8535-B60B38D8B769}" srcOrd="6" destOrd="0" presId="urn:microsoft.com/office/officeart/2005/8/layout/list1"/>
    <dgm:cxn modelId="{47572D4B-B31F-43F3-8AF2-F1BB0A01D342}" type="presParOf" srcId="{FA275C86-11A5-4C3D-9295-6BDFA2C8206C}" destId="{A8A17290-A11C-4BD6-9C86-C20D5D74B768}" srcOrd="7" destOrd="0" presId="urn:microsoft.com/office/officeart/2005/8/layout/list1"/>
    <dgm:cxn modelId="{520E76FB-CA61-4F33-8E8F-E31AD39249EB}" type="presParOf" srcId="{FA275C86-11A5-4C3D-9295-6BDFA2C8206C}" destId="{FF6A802D-E4C6-405E-B49C-6C79F70C1F52}" srcOrd="8" destOrd="0" presId="urn:microsoft.com/office/officeart/2005/8/layout/list1"/>
    <dgm:cxn modelId="{206CC3B9-F9CA-4A3E-BD63-2E36021BF07F}" type="presParOf" srcId="{FF6A802D-E4C6-405E-B49C-6C79F70C1F52}" destId="{B2054E7C-3DB0-43EB-8D92-48D733AB9FE9}" srcOrd="0" destOrd="0" presId="urn:microsoft.com/office/officeart/2005/8/layout/list1"/>
    <dgm:cxn modelId="{87CEB5C0-DB61-4A27-B775-78ADE305F18C}" type="presParOf" srcId="{FF6A802D-E4C6-405E-B49C-6C79F70C1F52}" destId="{5516A0D9-2399-4E9A-853B-05C15B29B53B}" srcOrd="1" destOrd="0" presId="urn:microsoft.com/office/officeart/2005/8/layout/list1"/>
    <dgm:cxn modelId="{521E5F73-D36B-4C1B-88D9-D97C8C767772}" type="presParOf" srcId="{FA275C86-11A5-4C3D-9295-6BDFA2C8206C}" destId="{B38C7655-C2BA-4838-8D2B-E706F8C2DE9C}" srcOrd="9" destOrd="0" presId="urn:microsoft.com/office/officeart/2005/8/layout/list1"/>
    <dgm:cxn modelId="{768AEB33-8038-40B1-A88D-2F5D241EA70C}" type="presParOf" srcId="{FA275C86-11A5-4C3D-9295-6BDFA2C8206C}" destId="{AA42E69C-43D1-49D9-AD7E-7C695EA4662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8B29E6-78EC-47F9-995C-77AADAB988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7D7C191-4A2B-432A-820C-FC40FA448207}">
      <dgm:prSet custT="1"/>
      <dgm:spPr/>
      <dgm:t>
        <a:bodyPr/>
        <a:lstStyle/>
        <a:p>
          <a:r>
            <a:rPr lang="en-US" sz="2400" dirty="0">
              <a:latin typeface="微软雅黑" panose="020B0503020204020204" pitchFamily="34" charset="-122"/>
              <a:ea typeface="微软雅黑" panose="020B0503020204020204" pitchFamily="34" charset="-122"/>
            </a:rPr>
            <a:t>1</a:t>
          </a:r>
          <a:r>
            <a:rPr lang="zh-CN"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HDFS</a:t>
          </a:r>
          <a:r>
            <a:rPr lang="zh-CN" sz="2400" dirty="0">
              <a:latin typeface="微软雅黑" panose="020B0503020204020204" pitchFamily="34" charset="-122"/>
              <a:ea typeface="微软雅黑" panose="020B0503020204020204" pitchFamily="34" charset="-122"/>
            </a:rPr>
            <a:t>文件系统命令</a:t>
          </a:r>
        </a:p>
      </dgm:t>
    </dgm:pt>
    <dgm:pt modelId="{B2877E4F-2732-4F42-9598-FB0C2CEF8F70}" type="parTrans" cxnId="{36D07069-0957-49C4-A97B-E5D90DE961E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5536236-F867-4019-9FF8-1747A840A78A}" type="sibTrans" cxnId="{36D07069-0957-49C4-A97B-E5D90DE961E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9EB962C-5232-44C2-972A-BEDE7A502739}">
      <dgm:prSet custT="1"/>
      <dgm:spPr/>
      <dgm:t>
        <a:bodyPr/>
        <a:lstStyle/>
        <a:p>
          <a:r>
            <a:rPr lang="en-US" sz="2400" dirty="0">
              <a:latin typeface="微软雅黑" panose="020B0503020204020204" pitchFamily="34" charset="-122"/>
              <a:ea typeface="微软雅黑" panose="020B0503020204020204" pitchFamily="34" charset="-122"/>
            </a:rPr>
            <a:t>2</a:t>
          </a:r>
          <a:r>
            <a:rPr lang="zh-CN"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HDFS</a:t>
          </a:r>
          <a:r>
            <a:rPr lang="zh-CN" sz="2400" dirty="0">
              <a:latin typeface="微软雅黑" panose="020B0503020204020204" pitchFamily="34" charset="-122"/>
              <a:ea typeface="微软雅黑" panose="020B0503020204020204" pitchFamily="34" charset="-122"/>
            </a:rPr>
            <a:t>系统管理命令</a:t>
          </a:r>
        </a:p>
      </dgm:t>
    </dgm:pt>
    <dgm:pt modelId="{9D9C5355-7E5D-469C-9A45-1A8C14E4068E}" type="parTrans" cxnId="{28EE9633-C4A1-4CB4-B7B9-791C4C70E23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A399C80-5731-4A8B-88FE-C45E96C4B23F}" type="sibTrans" cxnId="{28EE9633-C4A1-4CB4-B7B9-791C4C70E23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B974940-5637-4FE1-952B-DA0DD353DC83}" type="pres">
      <dgm:prSet presAssocID="{0E8B29E6-78EC-47F9-995C-77AADAB98882}" presName="linear" presStyleCnt="0">
        <dgm:presLayoutVars>
          <dgm:animLvl val="lvl"/>
          <dgm:resizeHandles val="exact"/>
        </dgm:presLayoutVars>
      </dgm:prSet>
      <dgm:spPr/>
    </dgm:pt>
    <dgm:pt modelId="{B65C616F-1119-4425-A2B0-209AA7F4519D}" type="pres">
      <dgm:prSet presAssocID="{27D7C191-4A2B-432A-820C-FC40FA448207}" presName="parentText" presStyleLbl="node1" presStyleIdx="0" presStyleCnt="2">
        <dgm:presLayoutVars>
          <dgm:chMax val="0"/>
          <dgm:bulletEnabled val="1"/>
        </dgm:presLayoutVars>
      </dgm:prSet>
      <dgm:spPr/>
    </dgm:pt>
    <dgm:pt modelId="{45D82761-050C-449A-B59E-F3CC30899B28}" type="pres">
      <dgm:prSet presAssocID="{45536236-F867-4019-9FF8-1747A840A78A}" presName="spacer" presStyleCnt="0"/>
      <dgm:spPr/>
    </dgm:pt>
    <dgm:pt modelId="{858A8E51-BFB2-451B-9AEF-3B0B1B554CE5}" type="pres">
      <dgm:prSet presAssocID="{D9EB962C-5232-44C2-972A-BEDE7A502739}" presName="parentText" presStyleLbl="node1" presStyleIdx="1" presStyleCnt="2">
        <dgm:presLayoutVars>
          <dgm:chMax val="0"/>
          <dgm:bulletEnabled val="1"/>
        </dgm:presLayoutVars>
      </dgm:prSet>
      <dgm:spPr/>
    </dgm:pt>
  </dgm:ptLst>
  <dgm:cxnLst>
    <dgm:cxn modelId="{28EE9633-C4A1-4CB4-B7B9-791C4C70E233}" srcId="{0E8B29E6-78EC-47F9-995C-77AADAB98882}" destId="{D9EB962C-5232-44C2-972A-BEDE7A502739}" srcOrd="1" destOrd="0" parTransId="{9D9C5355-7E5D-469C-9A45-1A8C14E4068E}" sibTransId="{AA399C80-5731-4A8B-88FE-C45E96C4B23F}"/>
    <dgm:cxn modelId="{494A4764-EBA2-4A0F-90E0-D3A1D4FCA6F3}" type="presOf" srcId="{0E8B29E6-78EC-47F9-995C-77AADAB98882}" destId="{BB974940-5637-4FE1-952B-DA0DD353DC83}" srcOrd="0" destOrd="0" presId="urn:microsoft.com/office/officeart/2005/8/layout/vList2"/>
    <dgm:cxn modelId="{36D07069-0957-49C4-A97B-E5D90DE961EC}" srcId="{0E8B29E6-78EC-47F9-995C-77AADAB98882}" destId="{27D7C191-4A2B-432A-820C-FC40FA448207}" srcOrd="0" destOrd="0" parTransId="{B2877E4F-2732-4F42-9598-FB0C2CEF8F70}" sibTransId="{45536236-F867-4019-9FF8-1747A840A78A}"/>
    <dgm:cxn modelId="{FB3FCB49-8DFE-4831-8285-932BD91E17A3}" type="presOf" srcId="{D9EB962C-5232-44C2-972A-BEDE7A502739}" destId="{858A8E51-BFB2-451B-9AEF-3B0B1B554CE5}" srcOrd="0" destOrd="0" presId="urn:microsoft.com/office/officeart/2005/8/layout/vList2"/>
    <dgm:cxn modelId="{CBE758A9-BA2A-4CDD-B761-0F2D51426354}" type="presOf" srcId="{27D7C191-4A2B-432A-820C-FC40FA448207}" destId="{B65C616F-1119-4425-A2B0-209AA7F4519D}" srcOrd="0" destOrd="0" presId="urn:microsoft.com/office/officeart/2005/8/layout/vList2"/>
    <dgm:cxn modelId="{A8FBBE2D-BCFA-40E9-889F-A96ABD728EB8}" type="presParOf" srcId="{BB974940-5637-4FE1-952B-DA0DD353DC83}" destId="{B65C616F-1119-4425-A2B0-209AA7F4519D}" srcOrd="0" destOrd="0" presId="urn:microsoft.com/office/officeart/2005/8/layout/vList2"/>
    <dgm:cxn modelId="{800129A1-C7E4-4ADA-86FC-76EDCF517ACB}" type="presParOf" srcId="{BB974940-5637-4FE1-952B-DA0DD353DC83}" destId="{45D82761-050C-449A-B59E-F3CC30899B28}" srcOrd="1" destOrd="0" presId="urn:microsoft.com/office/officeart/2005/8/layout/vList2"/>
    <dgm:cxn modelId="{4ED07587-7BDE-4236-B360-A05038432E15}" type="presParOf" srcId="{BB974940-5637-4FE1-952B-DA0DD353DC83}" destId="{858A8E51-BFB2-451B-9AEF-3B0B1B554CE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A09BB-A02A-4280-BB2C-698895266542}">
      <dsp:nvSpPr>
        <dsp:cNvPr id="0" name=""/>
        <dsp:cNvSpPr/>
      </dsp:nvSpPr>
      <dsp:spPr>
        <a:xfrm>
          <a:off x="0" y="2444"/>
          <a:ext cx="8229600" cy="288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一、实验目的</a:t>
          </a:r>
        </a:p>
      </dsp:txBody>
      <dsp:txXfrm>
        <a:off x="14087" y="16531"/>
        <a:ext cx="8201426" cy="260399"/>
      </dsp:txXfrm>
    </dsp:sp>
    <dsp:sp modelId="{502C6305-5A1F-48F8-8972-CA7BE2F8E082}">
      <dsp:nvSpPr>
        <dsp:cNvPr id="0" name=""/>
        <dsp:cNvSpPr/>
      </dsp:nvSpPr>
      <dsp:spPr>
        <a:xfrm>
          <a:off x="0" y="291018"/>
          <a:ext cx="8229600" cy="107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1. </a:t>
          </a:r>
          <a:r>
            <a:rPr lang="zh-CN" sz="800" kern="1200">
              <a:latin typeface="微软雅黑" panose="020B0503020204020204" pitchFamily="34" charset="-122"/>
              <a:ea typeface="微软雅黑" panose="020B0503020204020204" pitchFamily="34" charset="-122"/>
            </a:rPr>
            <a:t>理解</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体系架构。</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2. </a:t>
          </a:r>
          <a:r>
            <a:rPr lang="zh-CN" sz="800" kern="1200">
              <a:latin typeface="微软雅黑" panose="020B0503020204020204" pitchFamily="34" charset="-122"/>
              <a:ea typeface="微软雅黑" panose="020B0503020204020204" pitchFamily="34" charset="-122"/>
            </a:rPr>
            <a:t>理解</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文件存储原理和数据读写过程。</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3. </a:t>
          </a:r>
          <a:r>
            <a:rPr lang="zh-CN" sz="800" kern="1200">
              <a:latin typeface="微软雅黑" panose="020B0503020204020204" pitchFamily="34" charset="-122"/>
              <a:ea typeface="微软雅黑" panose="020B0503020204020204" pitchFamily="34" charset="-122"/>
            </a:rPr>
            <a:t>熟练掌握</a:t>
          </a:r>
          <a:r>
            <a:rPr lang="en-US" sz="800" kern="1200">
              <a:latin typeface="微软雅黑" panose="020B0503020204020204" pitchFamily="34" charset="-122"/>
              <a:ea typeface="微软雅黑" panose="020B0503020204020204" pitchFamily="34" charset="-122"/>
            </a:rPr>
            <a:t>HDFS Web UI</a:t>
          </a:r>
          <a:r>
            <a:rPr lang="zh-CN" sz="800" kern="1200">
              <a:latin typeface="微软雅黑" panose="020B0503020204020204" pitchFamily="34" charset="-122"/>
              <a:ea typeface="微软雅黑" panose="020B0503020204020204" pitchFamily="34" charset="-122"/>
            </a:rPr>
            <a:t>界面的使用。</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4. </a:t>
          </a:r>
          <a:r>
            <a:rPr lang="zh-CN" sz="800" kern="1200">
              <a:latin typeface="微软雅黑" panose="020B0503020204020204" pitchFamily="34" charset="-122"/>
              <a:ea typeface="微软雅黑" panose="020B0503020204020204" pitchFamily="34" charset="-122"/>
            </a:rPr>
            <a:t>熟练掌握</a:t>
          </a:r>
          <a:r>
            <a:rPr lang="en-US" sz="800" kern="1200">
              <a:latin typeface="微软雅黑" panose="020B0503020204020204" pitchFamily="34" charset="-122"/>
              <a:ea typeface="微软雅黑" panose="020B0503020204020204" pitchFamily="34" charset="-122"/>
            </a:rPr>
            <a:t>HDFS Shell</a:t>
          </a:r>
          <a:r>
            <a:rPr lang="zh-CN" sz="800" kern="1200">
              <a:latin typeface="微软雅黑" panose="020B0503020204020204" pitchFamily="34" charset="-122"/>
              <a:ea typeface="微软雅黑" panose="020B0503020204020204" pitchFamily="34" charset="-122"/>
            </a:rPr>
            <a:t>常用命令的使用。</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5. </a:t>
          </a:r>
          <a:r>
            <a:rPr lang="zh-CN" sz="800" kern="1200">
              <a:latin typeface="微软雅黑" panose="020B0503020204020204" pitchFamily="34" charset="-122"/>
              <a:ea typeface="微软雅黑" panose="020B0503020204020204" pitchFamily="34" charset="-122"/>
            </a:rPr>
            <a:t>熟练掌握</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项目开发环境的搭建。</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6. </a:t>
          </a:r>
          <a:r>
            <a:rPr lang="zh-CN" sz="800" kern="1200">
              <a:latin typeface="微软雅黑" panose="020B0503020204020204" pitchFamily="34" charset="-122"/>
              <a:ea typeface="微软雅黑" panose="020B0503020204020204" pitchFamily="34" charset="-122"/>
            </a:rPr>
            <a:t>掌握使用</a:t>
          </a:r>
          <a:r>
            <a:rPr lang="en-US" sz="800" kern="1200">
              <a:latin typeface="微软雅黑" panose="020B0503020204020204" pitchFamily="34" charset="-122"/>
              <a:ea typeface="微软雅黑" panose="020B0503020204020204" pitchFamily="34" charset="-122"/>
            </a:rPr>
            <a:t>HDFS Java API</a:t>
          </a:r>
          <a:r>
            <a:rPr lang="zh-CN" sz="800" kern="1200">
              <a:latin typeface="微软雅黑" panose="020B0503020204020204" pitchFamily="34" charset="-122"/>
              <a:ea typeface="微软雅黑" panose="020B0503020204020204" pitchFamily="34" charset="-122"/>
            </a:rPr>
            <a:t>编写</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文件操作程序。</a:t>
          </a:r>
        </a:p>
      </dsp:txBody>
      <dsp:txXfrm>
        <a:off x="0" y="291018"/>
        <a:ext cx="8229600" cy="1078903"/>
      </dsp:txXfrm>
    </dsp:sp>
    <dsp:sp modelId="{E4282C46-944B-42D5-BDFD-D04FCD770511}">
      <dsp:nvSpPr>
        <dsp:cNvPr id="0" name=""/>
        <dsp:cNvSpPr/>
      </dsp:nvSpPr>
      <dsp:spPr>
        <a:xfrm>
          <a:off x="0" y="1369921"/>
          <a:ext cx="8229600" cy="288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二、实验环境</a:t>
          </a:r>
        </a:p>
      </dsp:txBody>
      <dsp:txXfrm>
        <a:off x="14087" y="1384008"/>
        <a:ext cx="8201426" cy="260399"/>
      </dsp:txXfrm>
    </dsp:sp>
    <dsp:sp modelId="{50478F9C-CDAA-4ACF-80D7-689AFE96CE45}">
      <dsp:nvSpPr>
        <dsp:cNvPr id="0" name=""/>
        <dsp:cNvSpPr/>
      </dsp:nvSpPr>
      <dsp:spPr>
        <a:xfrm>
          <a:off x="0" y="1658494"/>
          <a:ext cx="8229600" cy="173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0160" rIns="56896" bIns="10160" numCol="1" spcCol="1270" anchor="t" anchorCtr="0">
          <a:noAutofit/>
        </a:bodyPr>
        <a:lstStyle/>
        <a:p>
          <a:pPr marL="57150" lvl="1" indent="-57150" algn="l" defTabSz="355600">
            <a:lnSpc>
              <a:spcPct val="90000"/>
            </a:lnSpc>
            <a:spcBef>
              <a:spcPct val="0"/>
            </a:spcBef>
            <a:spcAft>
              <a:spcPct val="20000"/>
            </a:spcAft>
            <a:buChar char="•"/>
          </a:pPr>
          <a:r>
            <a:rPr lang="zh-CN" sz="800" kern="1200">
              <a:latin typeface="微软雅黑" panose="020B0503020204020204" pitchFamily="34" charset="-122"/>
              <a:ea typeface="微软雅黑" panose="020B0503020204020204" pitchFamily="34" charset="-122"/>
            </a:rPr>
            <a:t>本实验所需的软件环境包括全分布模式</a:t>
          </a:r>
          <a:r>
            <a:rPr lang="en-US" sz="800" kern="1200">
              <a:latin typeface="微软雅黑" panose="020B0503020204020204" pitchFamily="34" charset="-122"/>
              <a:ea typeface="微软雅黑" panose="020B0503020204020204" pitchFamily="34" charset="-122"/>
            </a:rPr>
            <a:t>Hadoop</a:t>
          </a:r>
          <a:r>
            <a:rPr lang="zh-CN" sz="800" kern="1200">
              <a:latin typeface="微软雅黑" panose="020B0503020204020204" pitchFamily="34" charset="-122"/>
              <a:ea typeface="微软雅黑" panose="020B0503020204020204" pitchFamily="34" charset="-122"/>
            </a:rPr>
            <a:t>集群、</a:t>
          </a:r>
          <a:r>
            <a:rPr lang="en-US" sz="800" kern="1200">
              <a:latin typeface="微软雅黑" panose="020B0503020204020204" pitchFamily="34" charset="-122"/>
              <a:ea typeface="微软雅黑" panose="020B0503020204020204" pitchFamily="34" charset="-122"/>
            </a:rPr>
            <a:t>Eclipse</a:t>
          </a:r>
          <a:r>
            <a:rPr lang="zh-CN" sz="800" kern="1200">
              <a:latin typeface="微软雅黑" panose="020B0503020204020204" pitchFamily="34" charset="-122"/>
              <a:ea typeface="微软雅黑" panose="020B0503020204020204" pitchFamily="34" charset="-122"/>
            </a:rPr>
            <a:t>。</a:t>
          </a:r>
        </a:p>
      </dsp:txBody>
      <dsp:txXfrm>
        <a:off x="0" y="1658494"/>
        <a:ext cx="8229600" cy="173395"/>
      </dsp:txXfrm>
    </dsp:sp>
    <dsp:sp modelId="{2A794DA8-52CC-4850-A993-D3E2B43B2047}">
      <dsp:nvSpPr>
        <dsp:cNvPr id="0" name=""/>
        <dsp:cNvSpPr/>
      </dsp:nvSpPr>
      <dsp:spPr>
        <a:xfrm>
          <a:off x="0" y="1831889"/>
          <a:ext cx="8229600" cy="288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三、实验内容</a:t>
          </a:r>
        </a:p>
      </dsp:txBody>
      <dsp:txXfrm>
        <a:off x="14087" y="1845976"/>
        <a:ext cx="8201426" cy="260399"/>
      </dsp:txXfrm>
    </dsp:sp>
    <dsp:sp modelId="{F6B5E11E-7663-4C41-8B17-59134D4C3C4A}">
      <dsp:nvSpPr>
        <dsp:cNvPr id="0" name=""/>
        <dsp:cNvSpPr/>
      </dsp:nvSpPr>
      <dsp:spPr>
        <a:xfrm>
          <a:off x="0" y="2120462"/>
          <a:ext cx="8229600" cy="1271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1. </a:t>
          </a:r>
          <a:r>
            <a:rPr lang="zh-CN" sz="800" kern="1200">
              <a:latin typeface="微软雅黑" panose="020B0503020204020204" pitchFamily="34" charset="-122"/>
              <a:ea typeface="微软雅黑" panose="020B0503020204020204" pitchFamily="34" charset="-122"/>
            </a:rPr>
            <a:t>启动全分布模式</a:t>
          </a:r>
          <a:r>
            <a:rPr lang="en-US" sz="800" kern="1200">
              <a:latin typeface="微软雅黑" panose="020B0503020204020204" pitchFamily="34" charset="-122"/>
              <a:ea typeface="微软雅黑" panose="020B0503020204020204" pitchFamily="34" charset="-122"/>
            </a:rPr>
            <a:t>Hadoop</a:t>
          </a:r>
          <a:r>
            <a:rPr lang="zh-CN" sz="800" kern="1200">
              <a:latin typeface="微软雅黑" panose="020B0503020204020204" pitchFamily="34" charset="-122"/>
              <a:ea typeface="微软雅黑" panose="020B0503020204020204" pitchFamily="34" charset="-122"/>
            </a:rPr>
            <a:t>集群，守护进程包括</a:t>
          </a:r>
          <a:r>
            <a:rPr lang="en-US" sz="800" kern="1200">
              <a:latin typeface="微软雅黑" panose="020B0503020204020204" pitchFamily="34" charset="-122"/>
              <a:ea typeface="微软雅黑" panose="020B0503020204020204" pitchFamily="34" charset="-122"/>
            </a:rPr>
            <a:t>NameNode</a:t>
          </a:r>
          <a:r>
            <a:rPr lang="zh-CN" sz="800" kern="1200">
              <a:latin typeface="微软雅黑" panose="020B0503020204020204" pitchFamily="34" charset="-122"/>
              <a:ea typeface="微软雅黑" panose="020B0503020204020204" pitchFamily="34" charset="-122"/>
            </a:rPr>
            <a:t>、</a:t>
          </a:r>
          <a:r>
            <a:rPr lang="en-US" sz="800" kern="1200">
              <a:latin typeface="微软雅黑" panose="020B0503020204020204" pitchFamily="34" charset="-122"/>
              <a:ea typeface="微软雅黑" panose="020B0503020204020204" pitchFamily="34" charset="-122"/>
            </a:rPr>
            <a:t>DataNode</a:t>
          </a:r>
          <a:r>
            <a:rPr lang="zh-CN" sz="800" kern="1200">
              <a:latin typeface="微软雅黑" panose="020B0503020204020204" pitchFamily="34" charset="-122"/>
              <a:ea typeface="微软雅黑" panose="020B0503020204020204" pitchFamily="34" charset="-122"/>
            </a:rPr>
            <a:t>、</a:t>
          </a:r>
          <a:r>
            <a:rPr lang="en-US" sz="800" kern="1200">
              <a:latin typeface="微软雅黑" panose="020B0503020204020204" pitchFamily="34" charset="-122"/>
              <a:ea typeface="微软雅黑" panose="020B0503020204020204" pitchFamily="34" charset="-122"/>
            </a:rPr>
            <a:t>SecondaryNameNode</a:t>
          </a:r>
          <a:r>
            <a:rPr lang="zh-CN" sz="800" kern="1200">
              <a:latin typeface="微软雅黑" panose="020B0503020204020204" pitchFamily="34" charset="-122"/>
              <a:ea typeface="微软雅黑" panose="020B0503020204020204" pitchFamily="34" charset="-122"/>
            </a:rPr>
            <a:t>、</a:t>
          </a:r>
          <a:r>
            <a:rPr lang="en-US" sz="800" kern="1200">
              <a:latin typeface="微软雅黑" panose="020B0503020204020204" pitchFamily="34" charset="-122"/>
              <a:ea typeface="微软雅黑" panose="020B0503020204020204" pitchFamily="34" charset="-122"/>
            </a:rPr>
            <a:t>ResourceManager</a:t>
          </a:r>
          <a:r>
            <a:rPr lang="zh-CN" sz="800" kern="1200">
              <a:latin typeface="微软雅黑" panose="020B0503020204020204" pitchFamily="34" charset="-122"/>
              <a:ea typeface="微软雅黑" panose="020B0503020204020204" pitchFamily="34" charset="-122"/>
            </a:rPr>
            <a:t>、</a:t>
          </a:r>
          <a:r>
            <a:rPr lang="en-US" sz="800" kern="1200">
              <a:latin typeface="微软雅黑" panose="020B0503020204020204" pitchFamily="34" charset="-122"/>
              <a:ea typeface="微软雅黑" panose="020B0503020204020204" pitchFamily="34" charset="-122"/>
            </a:rPr>
            <a:t>NodeManager</a:t>
          </a:r>
          <a:r>
            <a:rPr lang="zh-CN" sz="800" kern="1200">
              <a:latin typeface="微软雅黑" panose="020B0503020204020204" pitchFamily="34" charset="-122"/>
              <a:ea typeface="微软雅黑" panose="020B0503020204020204" pitchFamily="34" charset="-122"/>
            </a:rPr>
            <a:t>和</a:t>
          </a:r>
          <a:r>
            <a:rPr lang="en-US" sz="800" kern="1200">
              <a:latin typeface="微软雅黑" panose="020B0503020204020204" pitchFamily="34" charset="-122"/>
              <a:ea typeface="微软雅黑" panose="020B0503020204020204" pitchFamily="34" charset="-122"/>
            </a:rPr>
            <a:t>JobHistoryServer</a:t>
          </a:r>
          <a:r>
            <a:rPr lang="zh-CN" sz="800" kern="1200">
              <a:latin typeface="微软雅黑" panose="020B0503020204020204" pitchFamily="34" charset="-122"/>
              <a:ea typeface="微软雅黑" panose="020B0503020204020204" pitchFamily="34" charset="-122"/>
            </a:rPr>
            <a:t>。</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2. </a:t>
          </a:r>
          <a:r>
            <a:rPr lang="zh-CN" sz="800" kern="1200">
              <a:latin typeface="微软雅黑" panose="020B0503020204020204" pitchFamily="34" charset="-122"/>
              <a:ea typeface="微软雅黑" panose="020B0503020204020204" pitchFamily="34" charset="-122"/>
            </a:rPr>
            <a:t>查看</a:t>
          </a:r>
          <a:r>
            <a:rPr lang="en-US" sz="800" kern="1200">
              <a:latin typeface="微软雅黑" panose="020B0503020204020204" pitchFamily="34" charset="-122"/>
              <a:ea typeface="微软雅黑" panose="020B0503020204020204" pitchFamily="34" charset="-122"/>
            </a:rPr>
            <a:t>HDFS Web</a:t>
          </a:r>
          <a:r>
            <a:rPr lang="zh-CN" sz="800" kern="1200">
              <a:latin typeface="微软雅黑" panose="020B0503020204020204" pitchFamily="34" charset="-122"/>
              <a:ea typeface="微软雅黑" panose="020B0503020204020204" pitchFamily="34" charset="-122"/>
            </a:rPr>
            <a:t>界面。</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3. </a:t>
          </a:r>
          <a:r>
            <a:rPr lang="zh-CN" sz="800" kern="1200">
              <a:latin typeface="微软雅黑" panose="020B0503020204020204" pitchFamily="34" charset="-122"/>
              <a:ea typeface="微软雅黑" panose="020B0503020204020204" pitchFamily="34" charset="-122"/>
            </a:rPr>
            <a:t>练习</a:t>
          </a:r>
          <a:r>
            <a:rPr lang="en-US" sz="800" kern="1200">
              <a:latin typeface="微软雅黑" panose="020B0503020204020204" pitchFamily="34" charset="-122"/>
              <a:ea typeface="微软雅黑" panose="020B0503020204020204" pitchFamily="34" charset="-122"/>
            </a:rPr>
            <a:t>HDFS Shell</a:t>
          </a:r>
          <a:r>
            <a:rPr lang="zh-CN" sz="800" kern="1200">
              <a:latin typeface="微软雅黑" panose="020B0503020204020204" pitchFamily="34" charset="-122"/>
              <a:ea typeface="微软雅黑" panose="020B0503020204020204" pitchFamily="34" charset="-122"/>
            </a:rPr>
            <a:t>文件系统命令和系统管理命令。</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4. </a:t>
          </a:r>
          <a:r>
            <a:rPr lang="zh-CN" sz="800" kern="1200">
              <a:latin typeface="微软雅黑" panose="020B0503020204020204" pitchFamily="34" charset="-122"/>
              <a:ea typeface="微软雅黑" panose="020B0503020204020204" pitchFamily="34" charset="-122"/>
            </a:rPr>
            <a:t>在</a:t>
          </a:r>
          <a:r>
            <a:rPr lang="en-US" sz="800" kern="1200">
              <a:latin typeface="微软雅黑" panose="020B0503020204020204" pitchFamily="34" charset="-122"/>
              <a:ea typeface="微软雅黑" panose="020B0503020204020204" pitchFamily="34" charset="-122"/>
            </a:rPr>
            <a:t>Hadoop</a:t>
          </a:r>
          <a:r>
            <a:rPr lang="zh-CN" sz="800" kern="1200">
              <a:latin typeface="微软雅黑" panose="020B0503020204020204" pitchFamily="34" charset="-122"/>
              <a:ea typeface="微软雅黑" panose="020B0503020204020204" pitchFamily="34" charset="-122"/>
            </a:rPr>
            <a:t>集群主节点上搭建</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开发环境</a:t>
          </a:r>
          <a:r>
            <a:rPr lang="en-US" sz="800" kern="1200">
              <a:latin typeface="微软雅黑" panose="020B0503020204020204" pitchFamily="34" charset="-122"/>
              <a:ea typeface="微软雅黑" panose="020B0503020204020204" pitchFamily="34" charset="-122"/>
            </a:rPr>
            <a:t>Eclipse</a:t>
          </a:r>
          <a:r>
            <a:rPr lang="zh-CN" sz="800" kern="1200">
              <a:latin typeface="微软雅黑" panose="020B0503020204020204" pitchFamily="34" charset="-122"/>
              <a:ea typeface="微软雅黑" panose="020B0503020204020204" pitchFamily="34" charset="-122"/>
            </a:rPr>
            <a:t>。</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5. </a:t>
          </a:r>
          <a:r>
            <a:rPr lang="zh-CN" sz="800" kern="1200">
              <a:latin typeface="微软雅黑" panose="020B0503020204020204" pitchFamily="34" charset="-122"/>
              <a:ea typeface="微软雅黑" panose="020B0503020204020204" pitchFamily="34" charset="-122"/>
            </a:rPr>
            <a:t>使用</a:t>
          </a:r>
          <a:r>
            <a:rPr lang="en-US" sz="800" kern="1200">
              <a:latin typeface="微软雅黑" panose="020B0503020204020204" pitchFamily="34" charset="-122"/>
              <a:ea typeface="微软雅黑" panose="020B0503020204020204" pitchFamily="34" charset="-122"/>
            </a:rPr>
            <a:t>HDFS Java API</a:t>
          </a:r>
          <a:r>
            <a:rPr lang="zh-CN" sz="800" kern="1200">
              <a:latin typeface="微软雅黑" panose="020B0503020204020204" pitchFamily="34" charset="-122"/>
              <a:ea typeface="微软雅黑" panose="020B0503020204020204" pitchFamily="34" charset="-122"/>
            </a:rPr>
            <a:t>编写</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文件操作程序，实现上传本地文件到</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的功能，采用本地执行和集群执行的两种执行方式测试，观察结果。</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6. </a:t>
          </a:r>
          <a:r>
            <a:rPr lang="zh-CN" sz="800" kern="1200">
              <a:latin typeface="微软雅黑" panose="020B0503020204020204" pitchFamily="34" charset="-122"/>
              <a:ea typeface="微软雅黑" panose="020B0503020204020204" pitchFamily="34" charset="-122"/>
            </a:rPr>
            <a:t>使用</a:t>
          </a:r>
          <a:r>
            <a:rPr lang="en-US" sz="800" kern="1200">
              <a:latin typeface="微软雅黑" panose="020B0503020204020204" pitchFamily="34" charset="-122"/>
              <a:ea typeface="微软雅黑" panose="020B0503020204020204" pitchFamily="34" charset="-122"/>
            </a:rPr>
            <a:t>HDFS Java API</a:t>
          </a:r>
          <a:r>
            <a:rPr lang="zh-CN" sz="800" kern="1200">
              <a:latin typeface="微软雅黑" panose="020B0503020204020204" pitchFamily="34" charset="-122"/>
              <a:ea typeface="微软雅黑" panose="020B0503020204020204" pitchFamily="34" charset="-122"/>
            </a:rPr>
            <a:t>编写</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文件操作程序，实现查看上传文件在</a:t>
          </a:r>
          <a:r>
            <a:rPr lang="en-US" sz="800" kern="1200">
              <a:latin typeface="微软雅黑" panose="020B0503020204020204" pitchFamily="34" charset="-122"/>
              <a:ea typeface="微软雅黑" panose="020B0503020204020204" pitchFamily="34" charset="-122"/>
            </a:rPr>
            <a:t>HDFS</a:t>
          </a:r>
          <a:r>
            <a:rPr lang="zh-CN" sz="800" kern="1200">
              <a:latin typeface="微软雅黑" panose="020B0503020204020204" pitchFamily="34" charset="-122"/>
              <a:ea typeface="微软雅黑" panose="020B0503020204020204" pitchFamily="34" charset="-122"/>
            </a:rPr>
            <a:t>集群中位置的功能，采用本地执行和集群执行的两种执行方式测试，观察结果。</a:t>
          </a:r>
        </a:p>
        <a:p>
          <a:pPr marL="57150" lvl="1" indent="-57150" algn="l" defTabSz="355600">
            <a:lnSpc>
              <a:spcPct val="90000"/>
            </a:lnSpc>
            <a:spcBef>
              <a:spcPct val="0"/>
            </a:spcBef>
            <a:spcAft>
              <a:spcPct val="20000"/>
            </a:spcAft>
            <a:buChar char="•"/>
          </a:pPr>
          <a:r>
            <a:rPr lang="en-US" sz="800" kern="1200">
              <a:latin typeface="微软雅黑" panose="020B0503020204020204" pitchFamily="34" charset="-122"/>
              <a:ea typeface="微软雅黑" panose="020B0503020204020204" pitchFamily="34" charset="-122"/>
            </a:rPr>
            <a:t>7. </a:t>
          </a:r>
          <a:r>
            <a:rPr lang="zh-CN" sz="800" kern="1200">
              <a:latin typeface="微软雅黑" panose="020B0503020204020204" pitchFamily="34" charset="-122"/>
              <a:ea typeface="微软雅黑" panose="020B0503020204020204" pitchFamily="34" charset="-122"/>
            </a:rPr>
            <a:t>关闭全分布模式</a:t>
          </a:r>
          <a:r>
            <a:rPr lang="en-US" sz="800" kern="1200">
              <a:latin typeface="微软雅黑" panose="020B0503020204020204" pitchFamily="34" charset="-122"/>
              <a:ea typeface="微软雅黑" panose="020B0503020204020204" pitchFamily="34" charset="-122"/>
            </a:rPr>
            <a:t>Hadoop</a:t>
          </a:r>
          <a:r>
            <a:rPr lang="zh-CN" sz="800" kern="1200">
              <a:latin typeface="微软雅黑" panose="020B0503020204020204" pitchFamily="34" charset="-122"/>
              <a:ea typeface="微软雅黑" panose="020B0503020204020204" pitchFamily="34" charset="-122"/>
            </a:rPr>
            <a:t>集群。</a:t>
          </a:r>
        </a:p>
      </dsp:txBody>
      <dsp:txXfrm>
        <a:off x="0" y="2120462"/>
        <a:ext cx="8229600" cy="1271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327AE-D6DF-4792-9D29-3CF4CBC77567}">
      <dsp:nvSpPr>
        <dsp:cNvPr id="0" name=""/>
        <dsp:cNvSpPr/>
      </dsp:nvSpPr>
      <dsp:spPr>
        <a:xfrm>
          <a:off x="0" y="79215"/>
          <a:ext cx="8229600" cy="49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微软雅黑" panose="020B0503020204020204" pitchFamily="34" charset="-122"/>
              <a:ea typeface="微软雅黑" panose="020B0503020204020204" pitchFamily="34" charset="-122"/>
            </a:rPr>
            <a:t>NameNode</a:t>
          </a:r>
          <a:endParaRPr lang="zh-CN" sz="1600" kern="1200" dirty="0">
            <a:latin typeface="微软雅黑" panose="020B0503020204020204" pitchFamily="34" charset="-122"/>
            <a:ea typeface="微软雅黑" panose="020B0503020204020204" pitchFamily="34" charset="-122"/>
          </a:endParaRPr>
        </a:p>
      </dsp:txBody>
      <dsp:txXfrm>
        <a:off x="24217" y="103432"/>
        <a:ext cx="8181166" cy="447646"/>
      </dsp:txXfrm>
    </dsp:sp>
    <dsp:sp modelId="{AE661504-864B-4768-8CA1-4FE5A706BA33}">
      <dsp:nvSpPr>
        <dsp:cNvPr id="0" name=""/>
        <dsp:cNvSpPr/>
      </dsp:nvSpPr>
      <dsp:spPr>
        <a:xfrm>
          <a:off x="0" y="575295"/>
          <a:ext cx="8229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latin typeface="微软雅黑" panose="020B0503020204020204" pitchFamily="34" charset="-122"/>
              <a:ea typeface="微软雅黑" panose="020B0503020204020204" pitchFamily="34" charset="-122"/>
            </a:rPr>
            <a:t>NameNode</a:t>
          </a:r>
          <a:r>
            <a:rPr lang="zh-CN" sz="1200" kern="1200">
              <a:latin typeface="微软雅黑" panose="020B0503020204020204" pitchFamily="34" charset="-122"/>
              <a:ea typeface="微软雅黑" panose="020B0503020204020204" pitchFamily="34" charset="-122"/>
            </a:rPr>
            <a:t>运行在日常硬件上，通常只有一个，是整个文件系统的管理节点。它维护着整个文件系统的文件目录树，包括文件</a:t>
          </a:r>
          <a:r>
            <a:rPr lang="en-US" sz="1200" kern="1200">
              <a:latin typeface="微软雅黑" panose="020B0503020204020204" pitchFamily="34" charset="-122"/>
              <a:ea typeface="微软雅黑" panose="020B0503020204020204" pitchFamily="34" charset="-122"/>
            </a:rPr>
            <a:t>/</a:t>
          </a:r>
          <a:r>
            <a:rPr lang="zh-CN" sz="1200" kern="1200">
              <a:latin typeface="微软雅黑" panose="020B0503020204020204" pitchFamily="34" charset="-122"/>
              <a:ea typeface="微软雅黑" panose="020B0503020204020204" pitchFamily="34" charset="-122"/>
            </a:rPr>
            <a:t>目录的元数据和每个文件对应的数据块列表，它负责接收用户的操作请求。</a:t>
          </a:r>
        </a:p>
      </dsp:txBody>
      <dsp:txXfrm>
        <a:off x="0" y="575295"/>
        <a:ext cx="8229600" cy="521640"/>
      </dsp:txXfrm>
    </dsp:sp>
    <dsp:sp modelId="{913783C5-03C0-4843-B040-AA6D6A821E4D}">
      <dsp:nvSpPr>
        <dsp:cNvPr id="0" name=""/>
        <dsp:cNvSpPr/>
      </dsp:nvSpPr>
      <dsp:spPr>
        <a:xfrm>
          <a:off x="0" y="1096935"/>
          <a:ext cx="8229600" cy="49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微软雅黑" panose="020B0503020204020204" pitchFamily="34" charset="-122"/>
              <a:ea typeface="微软雅黑" panose="020B0503020204020204" pitchFamily="34" charset="-122"/>
            </a:rPr>
            <a:t>DataNode</a:t>
          </a:r>
          <a:endParaRPr lang="zh-CN" sz="1600" kern="1200" dirty="0">
            <a:latin typeface="微软雅黑" panose="020B0503020204020204" pitchFamily="34" charset="-122"/>
            <a:ea typeface="微软雅黑" panose="020B0503020204020204" pitchFamily="34" charset="-122"/>
          </a:endParaRPr>
        </a:p>
      </dsp:txBody>
      <dsp:txXfrm>
        <a:off x="24217" y="1121152"/>
        <a:ext cx="8181166" cy="447646"/>
      </dsp:txXfrm>
    </dsp:sp>
    <dsp:sp modelId="{5270228F-F2C1-47D6-ACFB-0096589B279C}">
      <dsp:nvSpPr>
        <dsp:cNvPr id="0" name=""/>
        <dsp:cNvSpPr/>
      </dsp:nvSpPr>
      <dsp:spPr>
        <a:xfrm>
          <a:off x="0" y="1593015"/>
          <a:ext cx="82296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也运行在日常硬件上，通常有多个，它为</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提供真实文件数据的存储服务。</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数据存储在</a:t>
          </a: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上，数据块的创建、复制和删除都在</a:t>
          </a: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上执行。</a:t>
          </a: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将</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数据以文件的形式存储在本地的文件系统中，但并不知道有关</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文件的信息。</a:t>
          </a: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把每个</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数据块存储在本地文件系统的一个单独的文件中，并不在同一个目录创建所有的文件，实际上，它用试探的方法来确定每个目录的最佳文件数目，并且在适当的时候创建子目录。在同一个目录中创建所有的本地文件并不是最优的选择，这是因为本地文件系统可能无法高效地在单个目录中支持大量的文件。当一个</a:t>
          </a:r>
          <a:r>
            <a:rPr lang="en-US" sz="1200" kern="1200" dirty="0" err="1">
              <a:latin typeface="微软雅黑" panose="020B0503020204020204" pitchFamily="34" charset="-122"/>
              <a:ea typeface="微软雅黑" panose="020B0503020204020204" pitchFamily="34" charset="-122"/>
            </a:rPr>
            <a:t>DataNode</a:t>
          </a:r>
          <a:r>
            <a:rPr lang="zh-CN" sz="1200" kern="1200" dirty="0">
              <a:latin typeface="微软雅黑" panose="020B0503020204020204" pitchFamily="34" charset="-122"/>
              <a:ea typeface="微软雅黑" panose="020B0503020204020204" pitchFamily="34" charset="-122"/>
            </a:rPr>
            <a:t>启动时，它会扫描本地文件系统，产生一个这些本地文件对应的所有</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数据块的列表，然后作为报告发送到</a:t>
          </a:r>
          <a:r>
            <a:rPr lang="en-US" sz="1200" kern="1200" dirty="0" err="1">
              <a:latin typeface="微软雅黑" panose="020B0503020204020204" pitchFamily="34" charset="-122"/>
              <a:ea typeface="微软雅黑" panose="020B0503020204020204" pitchFamily="34" charset="-122"/>
            </a:rPr>
            <a:t>NameNode</a:t>
          </a:r>
          <a:r>
            <a:rPr lang="zh-CN" sz="1200" kern="1200" dirty="0">
              <a:latin typeface="微软雅黑" panose="020B0503020204020204" pitchFamily="34" charset="-122"/>
              <a:ea typeface="微软雅黑" panose="020B0503020204020204" pitchFamily="34" charset="-122"/>
            </a:rPr>
            <a:t>，这个报告就是块状态报告。</a:t>
          </a:r>
        </a:p>
      </dsp:txBody>
      <dsp:txXfrm>
        <a:off x="0" y="1593015"/>
        <a:ext cx="8229600" cy="172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2E4E6-6187-4444-A951-78FF99011CE4}">
      <dsp:nvSpPr>
        <dsp:cNvPr id="0" name=""/>
        <dsp:cNvSpPr/>
      </dsp:nvSpPr>
      <dsp:spPr>
        <a:xfrm>
          <a:off x="0" y="305097"/>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6114E1-3CD9-483C-A4D6-759203CB349D}">
      <dsp:nvSpPr>
        <dsp:cNvPr id="0" name=""/>
        <dsp:cNvSpPr/>
      </dsp:nvSpPr>
      <dsp:spPr>
        <a:xfrm>
          <a:off x="411480" y="24657"/>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微软雅黑" panose="020B0503020204020204" pitchFamily="34" charset="-122"/>
              <a:ea typeface="微软雅黑" panose="020B0503020204020204" pitchFamily="34" charset="-122"/>
            </a:rPr>
            <a:t>1. Block</a:t>
          </a:r>
          <a:endParaRPr lang="zh-CN" sz="2400" b="0" kern="1200" dirty="0">
            <a:latin typeface="微软雅黑" panose="020B0503020204020204" pitchFamily="34" charset="-122"/>
            <a:ea typeface="微软雅黑" panose="020B0503020204020204" pitchFamily="34" charset="-122"/>
          </a:endParaRPr>
        </a:p>
      </dsp:txBody>
      <dsp:txXfrm>
        <a:off x="438860" y="52037"/>
        <a:ext cx="5705960" cy="506120"/>
      </dsp:txXfrm>
    </dsp:sp>
    <dsp:sp modelId="{319F22BF-189F-47F5-8535-B60B38D8B769}">
      <dsp:nvSpPr>
        <dsp:cNvPr id="0" name=""/>
        <dsp:cNvSpPr/>
      </dsp:nvSpPr>
      <dsp:spPr>
        <a:xfrm>
          <a:off x="0" y="1166937"/>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4F8AB6-AFCA-4020-891A-C6710D18DF3E}">
      <dsp:nvSpPr>
        <dsp:cNvPr id="0" name=""/>
        <dsp:cNvSpPr/>
      </dsp:nvSpPr>
      <dsp:spPr>
        <a:xfrm>
          <a:off x="411480" y="886497"/>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微软雅黑" panose="020B0503020204020204" pitchFamily="34" charset="-122"/>
              <a:ea typeface="微软雅黑" panose="020B0503020204020204" pitchFamily="34" charset="-122"/>
            </a:rPr>
            <a:t>2. Block</a:t>
          </a:r>
          <a:r>
            <a:rPr lang="zh-CN" sz="2400" b="0" kern="1200" dirty="0">
              <a:latin typeface="微软雅黑" panose="020B0503020204020204" pitchFamily="34" charset="-122"/>
              <a:ea typeface="微软雅黑" panose="020B0503020204020204" pitchFamily="34" charset="-122"/>
            </a:rPr>
            <a:t>副本管理策略</a:t>
          </a:r>
          <a:endParaRPr lang="zh-CN" altLang="en-US" sz="2400" b="0" kern="1200" dirty="0">
            <a:latin typeface="微软雅黑" panose="020B0503020204020204" pitchFamily="34" charset="-122"/>
            <a:ea typeface="微软雅黑" panose="020B0503020204020204" pitchFamily="34" charset="-122"/>
          </a:endParaRPr>
        </a:p>
      </dsp:txBody>
      <dsp:txXfrm>
        <a:off x="438860" y="913877"/>
        <a:ext cx="5705960" cy="506120"/>
      </dsp:txXfrm>
    </dsp:sp>
    <dsp:sp modelId="{AA42E69C-43D1-49D9-AD7E-7C695EA4662C}">
      <dsp:nvSpPr>
        <dsp:cNvPr id="0" name=""/>
        <dsp:cNvSpPr/>
      </dsp:nvSpPr>
      <dsp:spPr>
        <a:xfrm>
          <a:off x="0" y="2028777"/>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16A0D9-2399-4E9A-853B-05C15B29B53B}">
      <dsp:nvSpPr>
        <dsp:cNvPr id="0" name=""/>
        <dsp:cNvSpPr/>
      </dsp:nvSpPr>
      <dsp:spPr>
        <a:xfrm>
          <a:off x="411480" y="1748337"/>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en-US" sz="2400" b="0" kern="1200" dirty="0">
              <a:latin typeface="微软雅黑" panose="020B0503020204020204" pitchFamily="34" charset="-122"/>
              <a:ea typeface="微软雅黑" panose="020B0503020204020204" pitchFamily="34" charset="-122"/>
            </a:rPr>
            <a:t>3. </a:t>
          </a:r>
          <a:r>
            <a:rPr lang="zh-CN" altLang="en-US" sz="2400" b="0" kern="1200" dirty="0">
              <a:latin typeface="微软雅黑" panose="020B0503020204020204" pitchFamily="34" charset="-122"/>
              <a:ea typeface="微软雅黑" panose="020B0503020204020204" pitchFamily="34" charset="-122"/>
            </a:rPr>
            <a:t>数据读取</a:t>
          </a:r>
        </a:p>
      </dsp:txBody>
      <dsp:txXfrm>
        <a:off x="438860" y="1775717"/>
        <a:ext cx="5705960" cy="506120"/>
      </dsp:txXfrm>
    </dsp:sp>
    <dsp:sp modelId="{4DA0A569-E86B-4E16-98F0-E7BA5DF1805D}">
      <dsp:nvSpPr>
        <dsp:cNvPr id="0" name=""/>
        <dsp:cNvSpPr/>
      </dsp:nvSpPr>
      <dsp:spPr>
        <a:xfrm>
          <a:off x="0" y="2890617"/>
          <a:ext cx="8229600"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41A572-4125-410D-8943-8E11576CE01E}">
      <dsp:nvSpPr>
        <dsp:cNvPr id="0" name=""/>
        <dsp:cNvSpPr/>
      </dsp:nvSpPr>
      <dsp:spPr>
        <a:xfrm>
          <a:off x="411480" y="2610177"/>
          <a:ext cx="5760720"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微软雅黑" panose="020B0503020204020204" pitchFamily="34" charset="-122"/>
              <a:ea typeface="微软雅黑" panose="020B0503020204020204" pitchFamily="34" charset="-122"/>
            </a:rPr>
            <a:t>4. </a:t>
          </a:r>
          <a:r>
            <a:rPr lang="zh-CN" sz="2400" b="0" kern="1200" dirty="0">
              <a:latin typeface="微软雅黑" panose="020B0503020204020204" pitchFamily="34" charset="-122"/>
              <a:ea typeface="微软雅黑" panose="020B0503020204020204" pitchFamily="34" charset="-122"/>
            </a:rPr>
            <a:t>数据写入</a:t>
          </a:r>
          <a:endParaRPr lang="zh-CN" altLang="en-US" sz="2400" b="0" kern="1200" dirty="0">
            <a:latin typeface="微软雅黑" panose="020B0503020204020204" pitchFamily="34" charset="-122"/>
            <a:ea typeface="微软雅黑" panose="020B0503020204020204" pitchFamily="34" charset="-122"/>
          </a:endParaRPr>
        </a:p>
      </dsp:txBody>
      <dsp:txXfrm>
        <a:off x="438860" y="2637557"/>
        <a:ext cx="57059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2E4E6-6187-4444-A951-78FF99011CE4}">
      <dsp:nvSpPr>
        <dsp:cNvPr id="0" name=""/>
        <dsp:cNvSpPr/>
      </dsp:nvSpPr>
      <dsp:spPr>
        <a:xfrm>
          <a:off x="0" y="432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6114E1-3CD9-483C-A4D6-759203CB349D}">
      <dsp:nvSpPr>
        <dsp:cNvPr id="0" name=""/>
        <dsp:cNvSpPr/>
      </dsp:nvSpPr>
      <dsp:spPr>
        <a:xfrm>
          <a:off x="411480" y="63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微软雅黑" panose="020B0503020204020204" pitchFamily="34" charset="-122"/>
              <a:ea typeface="微软雅黑" panose="020B0503020204020204" pitchFamily="34" charset="-122"/>
            </a:rPr>
            <a:t>1. </a:t>
          </a:r>
          <a:r>
            <a:rPr lang="en-US" altLang="zh-CN" sz="2400" b="0" kern="1200" dirty="0">
              <a:latin typeface="微软雅黑" panose="020B0503020204020204" pitchFamily="34" charset="-122"/>
              <a:ea typeface="微软雅黑" panose="020B0503020204020204" pitchFamily="34" charset="-122"/>
            </a:rPr>
            <a:t>HDFS Web UI</a:t>
          </a:r>
          <a:endParaRPr lang="zh-CN" sz="2400" b="0" kern="1200" dirty="0">
            <a:latin typeface="微软雅黑" panose="020B0503020204020204" pitchFamily="34" charset="-122"/>
            <a:ea typeface="微软雅黑" panose="020B0503020204020204" pitchFamily="34" charset="-122"/>
          </a:endParaRPr>
        </a:p>
      </dsp:txBody>
      <dsp:txXfrm>
        <a:off x="447506" y="99563"/>
        <a:ext cx="5688668" cy="665948"/>
      </dsp:txXfrm>
    </dsp:sp>
    <dsp:sp modelId="{319F22BF-189F-47F5-8535-B60B38D8B769}">
      <dsp:nvSpPr>
        <dsp:cNvPr id="0" name=""/>
        <dsp:cNvSpPr/>
      </dsp:nvSpPr>
      <dsp:spPr>
        <a:xfrm>
          <a:off x="0" y="1566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4F8AB6-AFCA-4020-891A-C6710D18DF3E}">
      <dsp:nvSpPr>
        <dsp:cNvPr id="0" name=""/>
        <dsp:cNvSpPr/>
      </dsp:nvSpPr>
      <dsp:spPr>
        <a:xfrm>
          <a:off x="370385" y="1267344"/>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微软雅黑" panose="020B0503020204020204" pitchFamily="34" charset="-122"/>
              <a:ea typeface="微软雅黑" panose="020B0503020204020204" pitchFamily="34" charset="-122"/>
            </a:rPr>
            <a:t>2. </a:t>
          </a:r>
          <a:r>
            <a:rPr lang="en-US" altLang="zh-CN" sz="2400" b="0" kern="1200" dirty="0">
              <a:latin typeface="微软雅黑" panose="020B0503020204020204" pitchFamily="34" charset="-122"/>
              <a:ea typeface="微软雅黑" panose="020B0503020204020204" pitchFamily="34" charset="-122"/>
            </a:rPr>
            <a:t>HDFS Shell</a:t>
          </a:r>
          <a:endParaRPr lang="zh-CN" altLang="en-US" sz="2400" b="0" kern="1200" dirty="0">
            <a:latin typeface="微软雅黑" panose="020B0503020204020204" pitchFamily="34" charset="-122"/>
            <a:ea typeface="微软雅黑" panose="020B0503020204020204" pitchFamily="34" charset="-122"/>
          </a:endParaRPr>
        </a:p>
      </dsp:txBody>
      <dsp:txXfrm>
        <a:off x="406411" y="1303370"/>
        <a:ext cx="5688668" cy="665948"/>
      </dsp:txXfrm>
    </dsp:sp>
    <dsp:sp modelId="{AA42E69C-43D1-49D9-AD7E-7C695EA4662C}">
      <dsp:nvSpPr>
        <dsp:cNvPr id="0" name=""/>
        <dsp:cNvSpPr/>
      </dsp:nvSpPr>
      <dsp:spPr>
        <a:xfrm>
          <a:off x="0" y="2700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16A0D9-2399-4E9A-853B-05C15B29B53B}">
      <dsp:nvSpPr>
        <dsp:cNvPr id="0" name=""/>
        <dsp:cNvSpPr/>
      </dsp:nvSpPr>
      <dsp:spPr>
        <a:xfrm>
          <a:off x="411480" y="2331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en-US" sz="2400" b="0" kern="1200" dirty="0">
              <a:latin typeface="微软雅黑" panose="020B0503020204020204" pitchFamily="34" charset="-122"/>
              <a:ea typeface="微软雅黑" panose="020B0503020204020204" pitchFamily="34" charset="-122"/>
            </a:rPr>
            <a:t>3. </a:t>
          </a:r>
          <a:r>
            <a:rPr lang="en-US" altLang="zh-CN" sz="2400" b="0" kern="1200" dirty="0">
              <a:latin typeface="微软雅黑" panose="020B0503020204020204" pitchFamily="34" charset="-122"/>
              <a:ea typeface="微软雅黑" panose="020B0503020204020204" pitchFamily="34" charset="-122"/>
            </a:rPr>
            <a:t>HDFS Java API</a:t>
          </a:r>
          <a:endParaRPr lang="zh-CN" altLang="en-US" sz="2400" b="0" kern="1200" dirty="0">
            <a:latin typeface="微软雅黑" panose="020B0503020204020204" pitchFamily="34" charset="-122"/>
            <a:ea typeface="微软雅黑" panose="020B0503020204020204" pitchFamily="34" charset="-122"/>
          </a:endParaRPr>
        </a:p>
      </dsp:txBody>
      <dsp:txXfrm>
        <a:off x="447506" y="2367563"/>
        <a:ext cx="5688668"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C616F-1119-4425-A2B0-209AA7F4519D}">
      <dsp:nvSpPr>
        <dsp:cNvPr id="0" name=""/>
        <dsp:cNvSpPr/>
      </dsp:nvSpPr>
      <dsp:spPr>
        <a:xfrm>
          <a:off x="0" y="386835"/>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1</a:t>
          </a:r>
          <a:r>
            <a:rPr lang="zh-CN" sz="2400" kern="1200" dirty="0">
              <a:latin typeface="微软雅黑" panose="020B0503020204020204" pitchFamily="34" charset="-122"/>
              <a:ea typeface="微软雅黑" panose="020B0503020204020204" pitchFamily="34" charset="-122"/>
            </a:rPr>
            <a:t>）</a:t>
          </a:r>
          <a:r>
            <a:rPr lang="en-US" sz="2400" kern="1200" dirty="0">
              <a:latin typeface="微软雅黑" panose="020B0503020204020204" pitchFamily="34" charset="-122"/>
              <a:ea typeface="微软雅黑" panose="020B0503020204020204" pitchFamily="34" charset="-122"/>
            </a:rPr>
            <a:t>HDFS</a:t>
          </a:r>
          <a:r>
            <a:rPr lang="zh-CN" sz="2400" kern="1200" dirty="0">
              <a:latin typeface="微软雅黑" panose="020B0503020204020204" pitchFamily="34" charset="-122"/>
              <a:ea typeface="微软雅黑" panose="020B0503020204020204" pitchFamily="34" charset="-122"/>
            </a:rPr>
            <a:t>文件系统命令</a:t>
          </a:r>
        </a:p>
      </dsp:txBody>
      <dsp:txXfrm>
        <a:off x="59399" y="446234"/>
        <a:ext cx="8110802" cy="1098002"/>
      </dsp:txXfrm>
    </dsp:sp>
    <dsp:sp modelId="{858A8E51-BFB2-451B-9AEF-3B0B1B554CE5}">
      <dsp:nvSpPr>
        <dsp:cNvPr id="0" name=""/>
        <dsp:cNvSpPr/>
      </dsp:nvSpPr>
      <dsp:spPr>
        <a:xfrm>
          <a:off x="0" y="1790836"/>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2</a:t>
          </a:r>
          <a:r>
            <a:rPr lang="zh-CN" sz="2400" kern="1200" dirty="0">
              <a:latin typeface="微软雅黑" panose="020B0503020204020204" pitchFamily="34" charset="-122"/>
              <a:ea typeface="微软雅黑" panose="020B0503020204020204" pitchFamily="34" charset="-122"/>
            </a:rPr>
            <a:t>）</a:t>
          </a:r>
          <a:r>
            <a:rPr lang="en-US" sz="2400" kern="1200" dirty="0">
              <a:latin typeface="微软雅黑" panose="020B0503020204020204" pitchFamily="34" charset="-122"/>
              <a:ea typeface="微软雅黑" panose="020B0503020204020204" pitchFamily="34" charset="-122"/>
            </a:rPr>
            <a:t>HDFS</a:t>
          </a:r>
          <a:r>
            <a:rPr lang="zh-CN" sz="2400" kern="1200" dirty="0">
              <a:latin typeface="微软雅黑" panose="020B0503020204020204" pitchFamily="34" charset="-122"/>
              <a:ea typeface="微软雅黑" panose="020B0503020204020204" pitchFamily="34" charset="-122"/>
            </a:rPr>
            <a:t>系统管理命令</a:t>
          </a:r>
        </a:p>
      </dsp:txBody>
      <dsp:txXfrm>
        <a:off x="59399" y="1850235"/>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22241D-6204-4F03-9433-20F279A8DA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399CD6-6629-42C6-8902-75791FA0C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FF6B93-A2B7-4003-A8D2-2907FE137B6D}" type="datetimeFigureOut">
              <a:rPr lang="zh-CN" altLang="en-US" smtClean="0"/>
              <a:t>2020-4-6</a:t>
            </a:fld>
            <a:endParaRPr lang="zh-CN" altLang="en-US"/>
          </a:p>
        </p:txBody>
      </p:sp>
      <p:sp>
        <p:nvSpPr>
          <p:cNvPr id="4" name="页脚占位符 3">
            <a:extLst>
              <a:ext uri="{FF2B5EF4-FFF2-40B4-BE49-F238E27FC236}">
                <a16:creationId xmlns:a16="http://schemas.microsoft.com/office/drawing/2014/main" id="{3407E08B-284E-4211-AE33-EBEADB5F2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866DCC-28DF-474F-B3DA-A992915630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FEBED-2881-4AB0-9853-0743C5900CC4}" type="slidenum">
              <a:rPr lang="zh-CN" altLang="en-US" smtClean="0"/>
              <a:t>‹#›</a:t>
            </a:fld>
            <a:endParaRPr lang="zh-CN" altLang="en-US"/>
          </a:p>
        </p:txBody>
      </p:sp>
    </p:spTree>
    <p:extLst>
      <p:ext uri="{BB962C8B-B14F-4D97-AF65-F5344CB8AC3E}">
        <p14:creationId xmlns:p14="http://schemas.microsoft.com/office/powerpoint/2010/main" val="119229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3960-38AE-4647-A273-B7312DEE82D1}"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9F60-7BBD-4510-A829-96DE4E604DF4}" type="slidenum">
              <a:rPr lang="zh-CN" altLang="en-US" smtClean="0"/>
              <a:t>‹#›</a:t>
            </a:fld>
            <a:endParaRPr lang="zh-CN" altLang="en-US"/>
          </a:p>
        </p:txBody>
      </p:sp>
    </p:spTree>
    <p:extLst>
      <p:ext uri="{BB962C8B-B14F-4D97-AF65-F5344CB8AC3E}">
        <p14:creationId xmlns:p14="http://schemas.microsoft.com/office/powerpoint/2010/main" val="2141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32</a:t>
            </a:fld>
            <a:endParaRPr lang="en-US" altLang="zh-CN">
              <a:solidFill>
                <a:prstClr val="black"/>
              </a:solidFill>
            </a:endParaRPr>
          </a:p>
        </p:txBody>
      </p:sp>
    </p:spTree>
    <p:extLst>
      <p:ext uri="{BB962C8B-B14F-4D97-AF65-F5344CB8AC3E}">
        <p14:creationId xmlns:p14="http://schemas.microsoft.com/office/powerpoint/2010/main" val="280341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3638"/>
            <a:ext cx="7772400" cy="1102519"/>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dirty="0"/>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80794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7463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58863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lumMod val="65000"/>
                    <a:lumOff val="3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42657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07707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76667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6780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8275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711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353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302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7735E2AE-C026-423C-B0A8-6D1C9ABF31ED}" type="datetimeFigureOut">
              <a:rPr lang="zh-CN" altLang="en-US" smtClean="0"/>
              <a:pPr/>
              <a:t>2020-4-6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
        <p:nvSpPr>
          <p:cNvPr id="7" name="矩形 6"/>
          <p:cNvSpPr/>
          <p:nvPr userDrawn="1"/>
        </p:nvSpPr>
        <p:spPr>
          <a:xfrm>
            <a:off x="0" y="4876006"/>
            <a:ext cx="9144000" cy="267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《Hadoop</a:t>
            </a:r>
            <a:r>
              <a:rPr lang="zh-CN" altLang="en-US" sz="1400" dirty="0">
                <a:latin typeface="微软雅黑" pitchFamily="34" charset="-122"/>
                <a:ea typeface="微软雅黑" pitchFamily="34" charset="-122"/>
              </a:rPr>
              <a:t>大数据原理与应用实验教程</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配套课件    </a:t>
            </a:r>
            <a:r>
              <a:rPr lang="en-US" altLang="zh-CN" sz="1400" dirty="0">
                <a:latin typeface="微软雅黑" pitchFamily="34" charset="-122"/>
                <a:ea typeface="微软雅黑" pitchFamily="34" charset="-122"/>
              </a:rPr>
              <a:t>ISBN:978-7-5606-5543-7    </a:t>
            </a:r>
            <a:r>
              <a:rPr lang="zh-CN" altLang="en-US" sz="1400" dirty="0">
                <a:latin typeface="微软雅黑" pitchFamily="34" charset="-122"/>
                <a:ea typeface="微软雅黑" pitchFamily="34" charset="-122"/>
              </a:rPr>
              <a:t>西安电子科技大学出版社</a:t>
            </a:r>
          </a:p>
        </p:txBody>
      </p:sp>
    </p:spTree>
    <p:extLst>
      <p:ext uri="{BB962C8B-B14F-4D97-AF65-F5344CB8AC3E}">
        <p14:creationId xmlns:p14="http://schemas.microsoft.com/office/powerpoint/2010/main" val="278863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403170"/>
            <a:ext cx="9143998" cy="1888659"/>
          </a:xfrm>
        </p:spPr>
        <p:txBody>
          <a:bodyPr>
            <a:normAutofit/>
          </a:bodyPr>
          <a:lstStyle/>
          <a:p>
            <a:pPr algn="ctr" defTabSz="685628">
              <a:spcBef>
                <a:spcPts val="0"/>
              </a:spcBef>
              <a:defRPr/>
            </a:pPr>
            <a:r>
              <a:rPr lang="en-US" altLang="zh-CN" sz="3600" b="1" kern="0" dirty="0">
                <a:gradFill>
                  <a:gsLst>
                    <a:gs pos="0">
                      <a:srgbClr val="2A528D"/>
                    </a:gs>
                    <a:gs pos="100000">
                      <a:srgbClr val="006DF0"/>
                    </a:gs>
                  </a:gsLst>
                  <a:lin ang="5400000" scaled="0"/>
                </a:gradFill>
              </a:rPr>
              <a:t>Hadoop</a:t>
            </a:r>
            <a:r>
              <a:rPr lang="zh-CN" altLang="en-US" sz="3600" b="1" kern="0" dirty="0">
                <a:gradFill>
                  <a:gsLst>
                    <a:gs pos="0">
                      <a:srgbClr val="2A528D"/>
                    </a:gs>
                    <a:gs pos="100000">
                      <a:srgbClr val="006DF0"/>
                    </a:gs>
                  </a:gsLst>
                  <a:lin ang="5400000" scaled="0"/>
                </a:gradFill>
              </a:rPr>
              <a:t>大数据原理与应用实验教程</a:t>
            </a:r>
            <a:br>
              <a:rPr lang="en-US" altLang="zh-CN" sz="3600" b="1" kern="0" dirty="0">
                <a:gradFill>
                  <a:gsLst>
                    <a:gs pos="0">
                      <a:srgbClr val="2A528D"/>
                    </a:gs>
                    <a:gs pos="100000">
                      <a:srgbClr val="006DF0"/>
                    </a:gs>
                  </a:gsLst>
                  <a:lin ang="5400000" scaled="0"/>
                </a:gradFill>
              </a:rPr>
            </a:br>
            <a:br>
              <a:rPr lang="en-US" altLang="zh-CN" sz="3600" b="1" kern="0" dirty="0">
                <a:gradFill>
                  <a:gsLst>
                    <a:gs pos="0">
                      <a:srgbClr val="2A528D"/>
                    </a:gs>
                    <a:gs pos="100000">
                      <a:srgbClr val="006DF0"/>
                    </a:gs>
                  </a:gsLst>
                  <a:lin ang="5400000" scaled="0"/>
                </a:gradFill>
              </a:rPr>
            </a:br>
            <a:r>
              <a:rPr lang="zh-CN" altLang="en-US" sz="2700" b="1" kern="0" dirty="0">
                <a:gradFill>
                  <a:gsLst>
                    <a:gs pos="0">
                      <a:srgbClr val="2A528D"/>
                    </a:gs>
                    <a:gs pos="100000">
                      <a:srgbClr val="006DF0"/>
                    </a:gs>
                  </a:gsLst>
                  <a:lin ang="5400000" scaled="0"/>
                </a:gradFill>
              </a:rPr>
              <a:t>实验</a:t>
            </a:r>
            <a:r>
              <a:rPr lang="en-US" altLang="zh-CN" sz="2700" b="1" kern="0" dirty="0">
                <a:gradFill>
                  <a:gsLst>
                    <a:gs pos="0">
                      <a:srgbClr val="2A528D"/>
                    </a:gs>
                    <a:gs pos="100000">
                      <a:srgbClr val="006DF0"/>
                    </a:gs>
                  </a:gsLst>
                  <a:lin ang="5400000" scaled="0"/>
                </a:gradFill>
              </a:rPr>
              <a:t>2</a:t>
            </a:r>
            <a:r>
              <a:rPr lang="zh-CN" altLang="en-US" sz="2700" b="1" kern="0" dirty="0">
                <a:gradFill>
                  <a:gsLst>
                    <a:gs pos="0">
                      <a:srgbClr val="2A528D"/>
                    </a:gs>
                    <a:gs pos="100000">
                      <a:srgbClr val="006DF0"/>
                    </a:gs>
                  </a:gsLst>
                  <a:lin ang="5400000" scaled="0"/>
                </a:gradFill>
              </a:rPr>
              <a:t>准备：分布式文件系统</a:t>
            </a:r>
            <a:r>
              <a:rPr lang="en-US" altLang="zh-CN" sz="2700" b="1" kern="0" dirty="0">
                <a:gradFill>
                  <a:gsLst>
                    <a:gs pos="0">
                      <a:srgbClr val="2A528D"/>
                    </a:gs>
                    <a:gs pos="100000">
                      <a:srgbClr val="006DF0"/>
                    </a:gs>
                  </a:gsLst>
                  <a:lin ang="5400000" scaled="0"/>
                </a:gradFill>
              </a:rPr>
              <a:t>HDFS</a:t>
            </a:r>
            <a:endParaRPr lang="zh-CN" altLang="en-US" sz="2700" b="1" kern="0" dirty="0">
              <a:gradFill>
                <a:gsLst>
                  <a:gs pos="0">
                    <a:srgbClr val="2A528D"/>
                  </a:gs>
                  <a:gs pos="100000">
                    <a:srgbClr val="006DF0"/>
                  </a:gs>
                </a:gsLst>
                <a:lin ang="5400000" scaled="0"/>
              </a:gradFill>
              <a:cs typeface="+mn-cs"/>
            </a:endParaRPr>
          </a:p>
        </p:txBody>
      </p:sp>
      <p:sp>
        <p:nvSpPr>
          <p:cNvPr id="4"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矩形 5">
            <a:extLst>
              <a:ext uri="{FF2B5EF4-FFF2-40B4-BE49-F238E27FC236}">
                <a16:creationId xmlns:a16="http://schemas.microsoft.com/office/drawing/2014/main" id="{747E1611-A613-4498-A7B5-4EB58C8C300F}"/>
              </a:ext>
            </a:extLst>
          </p:cNvPr>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Tree>
    <p:extLst>
      <p:ext uri="{BB962C8B-B14F-4D97-AF65-F5344CB8AC3E}">
        <p14:creationId xmlns:p14="http://schemas.microsoft.com/office/powerpoint/2010/main" val="41910760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155FD-FB49-42CF-84BD-256666A7D588}"/>
              </a:ext>
            </a:extLst>
          </p:cNvPr>
          <p:cNvSpPr>
            <a:spLocks noGrp="1"/>
          </p:cNvSpPr>
          <p:nvPr>
            <p:ph type="title"/>
          </p:nvPr>
        </p:nvSpPr>
        <p:spPr/>
        <p:txBody>
          <a:bodyPr>
            <a:normAutofit/>
          </a:bodyPr>
          <a:lstStyle/>
          <a:p>
            <a:r>
              <a:rPr lang="en-US" altLang="zh-CN" dirty="0"/>
              <a:t>2. Block</a:t>
            </a:r>
            <a:r>
              <a:rPr lang="zh-CN" altLang="zh-CN" dirty="0"/>
              <a:t>副本管理策略</a:t>
            </a:r>
            <a:endParaRPr lang="zh-CN" altLang="en-US" dirty="0"/>
          </a:p>
        </p:txBody>
      </p:sp>
      <p:sp>
        <p:nvSpPr>
          <p:cNvPr id="3" name="内容占位符 2">
            <a:extLst>
              <a:ext uri="{FF2B5EF4-FFF2-40B4-BE49-F238E27FC236}">
                <a16:creationId xmlns:a16="http://schemas.microsoft.com/office/drawing/2014/main" id="{91AC237D-1EB5-496E-93A1-8D3960FBA2CE}"/>
              </a:ext>
            </a:extLst>
          </p:cNvPr>
          <p:cNvSpPr>
            <a:spLocks noGrp="1"/>
          </p:cNvSpPr>
          <p:nvPr>
            <p:ph idx="1"/>
          </p:nvPr>
        </p:nvSpPr>
        <p:spPr/>
        <p:txBody>
          <a:bodyPr>
            <a:normAutofit fontScale="77500" lnSpcReduction="20000"/>
          </a:bodyPr>
          <a:lstStyle/>
          <a:p>
            <a:r>
              <a:rPr lang="en-US" altLang="zh-CN" dirty="0"/>
              <a:t>HDFS</a:t>
            </a:r>
            <a:r>
              <a:rPr lang="zh-CN" altLang="en-US" dirty="0"/>
              <a:t>采用多副本方式对数据进行冗余存储，通常一个数据块的多个副本会被分布到不同的</a:t>
            </a:r>
            <a:r>
              <a:rPr lang="en-US" altLang="zh-CN" dirty="0" err="1"/>
              <a:t>DataNode</a:t>
            </a:r>
            <a:r>
              <a:rPr lang="zh-CN" altLang="en-US" dirty="0"/>
              <a:t>上。</a:t>
            </a:r>
          </a:p>
          <a:p>
            <a:r>
              <a:rPr lang="en-US" altLang="zh-CN" dirty="0"/>
              <a:t>HDFS</a:t>
            </a:r>
            <a:r>
              <a:rPr lang="zh-CN" altLang="en-US" dirty="0"/>
              <a:t>提供可靠的算法实现在分布式环境中存储大量数据。简单来说，每个数据块</a:t>
            </a:r>
            <a:r>
              <a:rPr lang="en-US" altLang="zh-CN" dirty="0"/>
              <a:t>Block</a:t>
            </a:r>
            <a:r>
              <a:rPr lang="zh-CN" altLang="en-US" dirty="0"/>
              <a:t>都存在副本以提高容错性。默认情况下每个块存在</a:t>
            </a:r>
            <a:r>
              <a:rPr lang="en-US" altLang="zh-CN" dirty="0"/>
              <a:t>3</a:t>
            </a:r>
            <a:r>
              <a:rPr lang="zh-CN" altLang="en-US" dirty="0"/>
              <a:t>个副本。数据块的信息会定期由</a:t>
            </a:r>
            <a:r>
              <a:rPr lang="en-US" altLang="zh-CN" dirty="0" err="1"/>
              <a:t>DataNode</a:t>
            </a:r>
            <a:r>
              <a:rPr lang="zh-CN" altLang="en-US" dirty="0"/>
              <a:t>报送给</a:t>
            </a:r>
            <a:r>
              <a:rPr lang="en-US" altLang="zh-CN" dirty="0" err="1"/>
              <a:t>NameNode</a:t>
            </a:r>
            <a:r>
              <a:rPr lang="zh-CN" altLang="en-US" dirty="0"/>
              <a:t>，任何时候，当</a:t>
            </a:r>
            <a:r>
              <a:rPr lang="en-US" altLang="zh-CN" dirty="0" err="1"/>
              <a:t>NameNode</a:t>
            </a:r>
            <a:r>
              <a:rPr lang="zh-CN" altLang="en-US" dirty="0"/>
              <a:t>发现一个块的副本个数少于</a:t>
            </a:r>
            <a:r>
              <a:rPr lang="en-US" altLang="zh-CN" dirty="0"/>
              <a:t>3</a:t>
            </a:r>
            <a:r>
              <a:rPr lang="zh-CN" altLang="en-US" dirty="0"/>
              <a:t>个或者多于</a:t>
            </a:r>
            <a:r>
              <a:rPr lang="en-US" altLang="zh-CN" dirty="0"/>
              <a:t>3</a:t>
            </a:r>
            <a:r>
              <a:rPr lang="zh-CN" altLang="en-US" dirty="0"/>
              <a:t>个时都会进行补充或者删除。副本放置的基本原则是保证并非所有的副本都在同一个机架（</a:t>
            </a:r>
            <a:r>
              <a:rPr lang="en-US" altLang="zh-CN" dirty="0"/>
              <a:t>Rack</a:t>
            </a:r>
            <a:r>
              <a:rPr lang="zh-CN" altLang="en-US" dirty="0"/>
              <a:t>）上。这样放置的好处在于提供高容错性的同时降低延时，注意一个</a:t>
            </a:r>
            <a:r>
              <a:rPr lang="en-US" altLang="zh-CN" dirty="0"/>
              <a:t>Rack</a:t>
            </a:r>
            <a:r>
              <a:rPr lang="zh-CN" altLang="en-US" dirty="0"/>
              <a:t>可能包含多个</a:t>
            </a:r>
            <a:r>
              <a:rPr lang="en-US" altLang="zh-CN" dirty="0" err="1"/>
              <a:t>DataNode</a:t>
            </a:r>
            <a:r>
              <a:rPr lang="zh-CN" altLang="en-US" dirty="0"/>
              <a:t>，而数据分布在不同</a:t>
            </a:r>
            <a:r>
              <a:rPr lang="en-US" altLang="zh-CN" dirty="0" err="1"/>
              <a:t>DataNode</a:t>
            </a:r>
            <a:r>
              <a:rPr lang="zh-CN" altLang="en-US" dirty="0"/>
              <a:t>可以提高数据读写并发。对于多于</a:t>
            </a:r>
            <a:r>
              <a:rPr lang="en-US" altLang="zh-CN" dirty="0"/>
              <a:t>3</a:t>
            </a:r>
            <a:r>
              <a:rPr lang="zh-CN" altLang="en-US" dirty="0"/>
              <a:t>个副本的情况，其它副本将会随机分布在不同</a:t>
            </a:r>
            <a:r>
              <a:rPr lang="en-US" altLang="zh-CN" dirty="0" err="1"/>
              <a:t>DataNode</a:t>
            </a:r>
            <a:r>
              <a:rPr lang="zh-CN" altLang="en-US" dirty="0"/>
              <a:t>，同时保证同一个机架中最多存在两个副本。</a:t>
            </a:r>
            <a:endParaRPr lang="en-US" altLang="zh-CN" dirty="0"/>
          </a:p>
          <a:p>
            <a:r>
              <a:rPr lang="zh-CN" altLang="en-US" dirty="0"/>
              <a:t>可以通过配置文件</a:t>
            </a:r>
            <a:r>
              <a:rPr lang="en-US" altLang="zh-CN" dirty="0"/>
              <a:t>hdfs-site.xml</a:t>
            </a:r>
            <a:r>
              <a:rPr lang="zh-CN" altLang="en-US" dirty="0"/>
              <a:t>中的参数</a:t>
            </a:r>
            <a:r>
              <a:rPr lang="en-US" altLang="zh-CN" dirty="0" err="1"/>
              <a:t>dfs.replication</a:t>
            </a:r>
            <a:r>
              <a:rPr lang="zh-CN" altLang="en-US" dirty="0"/>
              <a:t>来定义</a:t>
            </a:r>
            <a:r>
              <a:rPr lang="en-US" altLang="zh-CN" dirty="0"/>
              <a:t>Block</a:t>
            </a:r>
            <a:r>
              <a:rPr lang="zh-CN" altLang="en-US" dirty="0"/>
              <a:t>副本数。</a:t>
            </a:r>
          </a:p>
        </p:txBody>
      </p:sp>
    </p:spTree>
    <p:extLst>
      <p:ext uri="{BB962C8B-B14F-4D97-AF65-F5344CB8AC3E}">
        <p14:creationId xmlns:p14="http://schemas.microsoft.com/office/powerpoint/2010/main" val="63539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251D-33D2-4B3F-9974-6A727D318AE2}"/>
              </a:ext>
            </a:extLst>
          </p:cNvPr>
          <p:cNvSpPr>
            <a:spLocks noGrp="1"/>
          </p:cNvSpPr>
          <p:nvPr>
            <p:ph type="title"/>
          </p:nvPr>
        </p:nvSpPr>
        <p:spPr/>
        <p:txBody>
          <a:bodyPr/>
          <a:lstStyle/>
          <a:p>
            <a:r>
              <a:rPr lang="en-US" altLang="zh-CN" dirty="0"/>
              <a:t>2. Block</a:t>
            </a:r>
            <a:r>
              <a:rPr lang="zh-CN" altLang="zh-CN" dirty="0"/>
              <a:t>副本管理策略</a:t>
            </a:r>
            <a:endParaRPr lang="zh-CN" altLang="en-US" dirty="0"/>
          </a:p>
        </p:txBody>
      </p:sp>
      <p:grpSp>
        <p:nvGrpSpPr>
          <p:cNvPr id="4" name="画布 330">
            <a:extLst>
              <a:ext uri="{FF2B5EF4-FFF2-40B4-BE49-F238E27FC236}">
                <a16:creationId xmlns:a16="http://schemas.microsoft.com/office/drawing/2014/main" id="{B18A8647-9563-41BE-A889-63C7D502D3FF}"/>
              </a:ext>
            </a:extLst>
          </p:cNvPr>
          <p:cNvGrpSpPr/>
          <p:nvPr/>
        </p:nvGrpSpPr>
        <p:grpSpPr>
          <a:xfrm>
            <a:off x="-360273" y="2495938"/>
            <a:ext cx="5274310" cy="1760855"/>
            <a:chOff x="0" y="0"/>
            <a:chExt cx="5274310" cy="1760855"/>
          </a:xfrm>
        </p:grpSpPr>
        <p:sp>
          <p:nvSpPr>
            <p:cNvPr id="5" name="矩形 4">
              <a:extLst>
                <a:ext uri="{FF2B5EF4-FFF2-40B4-BE49-F238E27FC236}">
                  <a16:creationId xmlns:a16="http://schemas.microsoft.com/office/drawing/2014/main" id="{D152DB8D-CBF9-4AE9-B36E-E5DBD24C64A0}"/>
                </a:ext>
              </a:extLst>
            </p:cNvPr>
            <p:cNvSpPr/>
            <p:nvPr/>
          </p:nvSpPr>
          <p:spPr>
            <a:xfrm>
              <a:off x="0" y="0"/>
              <a:ext cx="5274310" cy="1760855"/>
            </a:xfrm>
            <a:prstGeom prst="rect">
              <a:avLst/>
            </a:prstGeom>
          </p:spPr>
        </p:sp>
        <p:sp>
          <p:nvSpPr>
            <p:cNvPr id="6" name="文本框 331">
              <a:extLst>
                <a:ext uri="{FF2B5EF4-FFF2-40B4-BE49-F238E27FC236}">
                  <a16:creationId xmlns:a16="http://schemas.microsoft.com/office/drawing/2014/main" id="{C1531C89-F8B1-461E-837E-B3E8A5D7EF57}"/>
                </a:ext>
              </a:extLst>
            </p:cNvPr>
            <p:cNvSpPr txBox="1"/>
            <p:nvPr/>
          </p:nvSpPr>
          <p:spPr>
            <a:xfrm>
              <a:off x="1409785" y="82679"/>
              <a:ext cx="719455" cy="34671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Block</a:t>
              </a:r>
              <a:r>
                <a:rPr lang="zh-CN" sz="900" kern="100">
                  <a:effectLst/>
                  <a:latin typeface="Calibri" panose="020F0502020204030204" pitchFamily="34" charset="0"/>
                  <a:ea typeface="宋体" panose="02010600030101010101" pitchFamily="2" charset="-122"/>
                  <a:cs typeface="Calibri" panose="020F0502020204030204" pitchFamily="34"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331">
              <a:extLst>
                <a:ext uri="{FF2B5EF4-FFF2-40B4-BE49-F238E27FC236}">
                  <a16:creationId xmlns:a16="http://schemas.microsoft.com/office/drawing/2014/main" id="{94AD805E-18DC-4B27-9F3E-97E82ECB87A9}"/>
                </a:ext>
              </a:extLst>
            </p:cNvPr>
            <p:cNvSpPr txBox="1"/>
            <p:nvPr/>
          </p:nvSpPr>
          <p:spPr>
            <a:xfrm>
              <a:off x="2057400" y="107655"/>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331">
              <a:extLst>
                <a:ext uri="{FF2B5EF4-FFF2-40B4-BE49-F238E27FC236}">
                  <a16:creationId xmlns:a16="http://schemas.microsoft.com/office/drawing/2014/main" id="{9E4E94AE-F9FE-4FBB-9CA0-3462AA8B4B75}"/>
                </a:ext>
              </a:extLst>
            </p:cNvPr>
            <p:cNvSpPr txBox="1"/>
            <p:nvPr/>
          </p:nvSpPr>
          <p:spPr>
            <a:xfrm>
              <a:off x="2542200" y="108079"/>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331">
              <a:extLst>
                <a:ext uri="{FF2B5EF4-FFF2-40B4-BE49-F238E27FC236}">
                  <a16:creationId xmlns:a16="http://schemas.microsoft.com/office/drawing/2014/main" id="{72847F02-0092-4F4E-AD21-783A2FFD2454}"/>
                </a:ext>
              </a:extLst>
            </p:cNvPr>
            <p:cNvSpPr txBox="1"/>
            <p:nvPr/>
          </p:nvSpPr>
          <p:spPr>
            <a:xfrm>
              <a:off x="3033267" y="110279"/>
              <a:ext cx="288000" cy="288000"/>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C519AE5-01FB-487D-B96F-3F99A378D980}"/>
                </a:ext>
              </a:extLst>
            </p:cNvPr>
            <p:cNvSpPr/>
            <p:nvPr/>
          </p:nvSpPr>
          <p:spPr>
            <a:xfrm>
              <a:off x="491067" y="556813"/>
              <a:ext cx="999066" cy="1075267"/>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dirty="0">
                  <a:effectLst/>
                  <a:latin typeface="Calibri" panose="020F0502020204030204" pitchFamily="34" charset="0"/>
                  <a:ea typeface="宋体" panose="02010600030101010101" pitchFamily="2" charset="-122"/>
                  <a:cs typeface="Calibri" panose="020F0502020204030204" pitchFamily="34" charset="0"/>
                </a:rPr>
                <a:t>机架</a:t>
              </a:r>
              <a:r>
                <a:rPr lang="en-US" sz="9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ea typeface="等线" panose="02010600030101010101" pitchFamily="2" charset="-122"/>
                <a:cs typeface="Times New Roman" panose="02020603050405020304" pitchFamily="18" charset="0"/>
              </a:endParaRPr>
            </a:p>
          </p:txBody>
        </p:sp>
        <p:sp>
          <p:nvSpPr>
            <p:cNvPr id="11" name="文本框 331">
              <a:extLst>
                <a:ext uri="{FF2B5EF4-FFF2-40B4-BE49-F238E27FC236}">
                  <a16:creationId xmlns:a16="http://schemas.microsoft.com/office/drawing/2014/main" id="{C09B301B-3C21-4AEF-8BFE-4F670B95DAC2}"/>
                </a:ext>
              </a:extLst>
            </p:cNvPr>
            <p:cNvSpPr txBox="1"/>
            <p:nvPr/>
          </p:nvSpPr>
          <p:spPr>
            <a:xfrm>
              <a:off x="645669" y="880746"/>
              <a:ext cx="28800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331">
              <a:extLst>
                <a:ext uri="{FF2B5EF4-FFF2-40B4-BE49-F238E27FC236}">
                  <a16:creationId xmlns:a16="http://schemas.microsoft.com/office/drawing/2014/main" id="{79B71FCC-179B-4166-BCAB-D0BCFE2D74A3}"/>
                </a:ext>
              </a:extLst>
            </p:cNvPr>
            <p:cNvSpPr txBox="1"/>
            <p:nvPr/>
          </p:nvSpPr>
          <p:spPr>
            <a:xfrm>
              <a:off x="1045504" y="881381"/>
              <a:ext cx="2880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331">
              <a:extLst>
                <a:ext uri="{FF2B5EF4-FFF2-40B4-BE49-F238E27FC236}">
                  <a16:creationId xmlns:a16="http://schemas.microsoft.com/office/drawing/2014/main" id="{B6DB67DE-8528-4B99-8250-13B32A883954}"/>
                </a:ext>
              </a:extLst>
            </p:cNvPr>
            <p:cNvSpPr txBox="1"/>
            <p:nvPr/>
          </p:nvSpPr>
          <p:spPr>
            <a:xfrm>
              <a:off x="1043600" y="1270212"/>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10450CDB-0960-4098-B0FD-9EF009AB5E16}"/>
                </a:ext>
              </a:extLst>
            </p:cNvPr>
            <p:cNvSpPr/>
            <p:nvPr/>
          </p:nvSpPr>
          <p:spPr>
            <a:xfrm>
              <a:off x="1932600" y="575946"/>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机架</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5" name="文本框 331">
              <a:extLst>
                <a:ext uri="{FF2B5EF4-FFF2-40B4-BE49-F238E27FC236}">
                  <a16:creationId xmlns:a16="http://schemas.microsoft.com/office/drawing/2014/main" id="{15D3D164-7A66-4957-BCB4-CB67CE6D6DD4}"/>
                </a:ext>
              </a:extLst>
            </p:cNvPr>
            <p:cNvSpPr txBox="1"/>
            <p:nvPr/>
          </p:nvSpPr>
          <p:spPr>
            <a:xfrm>
              <a:off x="2086905" y="899796"/>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331">
              <a:extLst>
                <a:ext uri="{FF2B5EF4-FFF2-40B4-BE49-F238E27FC236}">
                  <a16:creationId xmlns:a16="http://schemas.microsoft.com/office/drawing/2014/main" id="{FCCED939-E3F2-4BAD-8C0E-3081FD558A38}"/>
                </a:ext>
              </a:extLst>
            </p:cNvPr>
            <p:cNvSpPr txBox="1"/>
            <p:nvPr/>
          </p:nvSpPr>
          <p:spPr>
            <a:xfrm>
              <a:off x="2486955" y="891964"/>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331">
              <a:extLst>
                <a:ext uri="{FF2B5EF4-FFF2-40B4-BE49-F238E27FC236}">
                  <a16:creationId xmlns:a16="http://schemas.microsoft.com/office/drawing/2014/main" id="{D68FA097-E0DF-4AFC-8E8C-289DBC7BBBF3}"/>
                </a:ext>
              </a:extLst>
            </p:cNvPr>
            <p:cNvSpPr txBox="1"/>
            <p:nvPr/>
          </p:nvSpPr>
          <p:spPr>
            <a:xfrm>
              <a:off x="2086905" y="1289051"/>
              <a:ext cx="287655"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A0C592D2-3CB2-4E3D-8C77-180CA76747D7}"/>
                </a:ext>
              </a:extLst>
            </p:cNvPr>
            <p:cNvSpPr/>
            <p:nvPr/>
          </p:nvSpPr>
          <p:spPr>
            <a:xfrm>
              <a:off x="3397334" y="556813"/>
              <a:ext cx="998855" cy="1075055"/>
            </a:xfrm>
            <a:prstGeom prst="round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机架</a:t>
              </a: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9" name="文本框 331">
              <a:extLst>
                <a:ext uri="{FF2B5EF4-FFF2-40B4-BE49-F238E27FC236}">
                  <a16:creationId xmlns:a16="http://schemas.microsoft.com/office/drawing/2014/main" id="{7F97E64D-5643-4DED-9438-874696806882}"/>
                </a:ext>
              </a:extLst>
            </p:cNvPr>
            <p:cNvSpPr txBox="1"/>
            <p:nvPr/>
          </p:nvSpPr>
          <p:spPr>
            <a:xfrm>
              <a:off x="3551639" y="880663"/>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331">
              <a:extLst>
                <a:ext uri="{FF2B5EF4-FFF2-40B4-BE49-F238E27FC236}">
                  <a16:creationId xmlns:a16="http://schemas.microsoft.com/office/drawing/2014/main" id="{300DEB84-0636-4EDB-A4C9-BA0346716E04}"/>
                </a:ext>
              </a:extLst>
            </p:cNvPr>
            <p:cNvSpPr txBox="1"/>
            <p:nvPr/>
          </p:nvSpPr>
          <p:spPr>
            <a:xfrm>
              <a:off x="3951689" y="881298"/>
              <a:ext cx="287655" cy="28765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31">
              <a:extLst>
                <a:ext uri="{FF2B5EF4-FFF2-40B4-BE49-F238E27FC236}">
                  <a16:creationId xmlns:a16="http://schemas.microsoft.com/office/drawing/2014/main" id="{3EF28940-8FF7-482C-BD24-1765202D6FBD}"/>
                </a:ext>
              </a:extLst>
            </p:cNvPr>
            <p:cNvSpPr txBox="1"/>
            <p:nvPr/>
          </p:nvSpPr>
          <p:spPr>
            <a:xfrm>
              <a:off x="3949784" y="1269918"/>
              <a:ext cx="287655" cy="2876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2" name="矩形 21">
            <a:extLst>
              <a:ext uri="{FF2B5EF4-FFF2-40B4-BE49-F238E27FC236}">
                <a16:creationId xmlns:a16="http://schemas.microsoft.com/office/drawing/2014/main" id="{BB291806-56CA-4D77-A0F2-3BB4ACD0E703}"/>
              </a:ext>
            </a:extLst>
          </p:cNvPr>
          <p:cNvSpPr/>
          <p:nvPr/>
        </p:nvSpPr>
        <p:spPr>
          <a:xfrm>
            <a:off x="412869" y="4261515"/>
            <a:ext cx="3225563" cy="369332"/>
          </a:xfrm>
          <a:prstGeom prst="rect">
            <a:avLst/>
          </a:prstGeom>
        </p:spPr>
        <p:txBody>
          <a:bodyPr wrap="none">
            <a:spAutoFit/>
          </a:bodyPr>
          <a:lstStyle/>
          <a:p>
            <a:r>
              <a:rPr lang="en-US" altLang="zh-CN" dirty="0"/>
              <a:t>Block</a:t>
            </a:r>
            <a:r>
              <a:rPr lang="zh-CN" altLang="zh-CN" dirty="0"/>
              <a:t>副本在机架中的放置策略</a:t>
            </a:r>
            <a:endParaRPr lang="zh-CN" altLang="en-US" dirty="0"/>
          </a:p>
        </p:txBody>
      </p:sp>
      <p:grpSp>
        <p:nvGrpSpPr>
          <p:cNvPr id="24" name="画布 333">
            <a:extLst>
              <a:ext uri="{FF2B5EF4-FFF2-40B4-BE49-F238E27FC236}">
                <a16:creationId xmlns:a16="http://schemas.microsoft.com/office/drawing/2014/main" id="{2A3CF7BC-65E8-4299-B9C9-152915046B98}"/>
              </a:ext>
            </a:extLst>
          </p:cNvPr>
          <p:cNvGrpSpPr/>
          <p:nvPr/>
        </p:nvGrpSpPr>
        <p:grpSpPr>
          <a:xfrm>
            <a:off x="4057967" y="963295"/>
            <a:ext cx="5274310" cy="3216910"/>
            <a:chOff x="0" y="0"/>
            <a:chExt cx="5274310" cy="3216910"/>
          </a:xfrm>
        </p:grpSpPr>
        <p:sp>
          <p:nvSpPr>
            <p:cNvPr id="25" name="矩形 24">
              <a:extLst>
                <a:ext uri="{FF2B5EF4-FFF2-40B4-BE49-F238E27FC236}">
                  <a16:creationId xmlns:a16="http://schemas.microsoft.com/office/drawing/2014/main" id="{83C9C5CD-4E7B-4666-8A67-3EB295C0289F}"/>
                </a:ext>
              </a:extLst>
            </p:cNvPr>
            <p:cNvSpPr/>
            <p:nvPr/>
          </p:nvSpPr>
          <p:spPr>
            <a:xfrm>
              <a:off x="0" y="0"/>
              <a:ext cx="5274310" cy="3216910"/>
            </a:xfrm>
            <a:prstGeom prst="rect">
              <a:avLst/>
            </a:prstGeom>
            <a:ln w="6350"/>
          </p:spPr>
        </p:sp>
        <p:sp>
          <p:nvSpPr>
            <p:cNvPr id="26" name="圆角矩形 6">
              <a:extLst>
                <a:ext uri="{FF2B5EF4-FFF2-40B4-BE49-F238E27FC236}">
                  <a16:creationId xmlns:a16="http://schemas.microsoft.com/office/drawing/2014/main" id="{3F0B6EAB-F6CB-444A-A528-14CFCE27F399}"/>
                </a:ext>
              </a:extLst>
            </p:cNvPr>
            <p:cNvSpPr/>
            <p:nvPr/>
          </p:nvSpPr>
          <p:spPr>
            <a:xfrm>
              <a:off x="2039972" y="67734"/>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Hadoop</a:t>
              </a:r>
              <a:r>
                <a:rPr lang="zh-CN" sz="900" kern="100">
                  <a:effectLst/>
                  <a:latin typeface="Calibri" panose="020F0502020204030204" pitchFamily="34" charset="0"/>
                  <a:ea typeface="宋体" panose="02010600030101010101" pitchFamily="2" charset="-122"/>
                  <a:cs typeface="Calibri" panose="020F0502020204030204" pitchFamily="34" charset="0"/>
                </a:rPr>
                <a:t>集群</a:t>
              </a:r>
              <a:endParaRPr lang="zh-CN" sz="1050" kern="100">
                <a:effectLst/>
                <a:ea typeface="等线" panose="02010600030101010101" pitchFamily="2" charset="-122"/>
                <a:cs typeface="Times New Roman" panose="02020603050405020304" pitchFamily="18" charset="0"/>
              </a:endParaRPr>
            </a:p>
          </p:txBody>
        </p:sp>
        <p:sp>
          <p:nvSpPr>
            <p:cNvPr id="27" name="圆角矩形 75">
              <a:extLst>
                <a:ext uri="{FF2B5EF4-FFF2-40B4-BE49-F238E27FC236}">
                  <a16:creationId xmlns:a16="http://schemas.microsoft.com/office/drawing/2014/main" id="{F1FDD645-D21F-47F8-8154-1C74D386F507}"/>
                </a:ext>
              </a:extLst>
            </p:cNvPr>
            <p:cNvSpPr/>
            <p:nvPr/>
          </p:nvSpPr>
          <p:spPr>
            <a:xfrm>
              <a:off x="886958" y="666093"/>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核心交换机</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8" name="圆角矩形 78">
              <a:extLst>
                <a:ext uri="{FF2B5EF4-FFF2-40B4-BE49-F238E27FC236}">
                  <a16:creationId xmlns:a16="http://schemas.microsoft.com/office/drawing/2014/main" id="{640F6F94-23DB-4636-B008-AC30FA40BBCA}"/>
                </a:ext>
              </a:extLst>
            </p:cNvPr>
            <p:cNvSpPr/>
            <p:nvPr/>
          </p:nvSpPr>
          <p:spPr>
            <a:xfrm>
              <a:off x="3143775" y="667248"/>
              <a:ext cx="1170442" cy="380408"/>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核心交换机</a:t>
              </a:r>
              <a:r>
                <a:rPr lang="en-US" sz="900" kern="100">
                  <a:effectLst/>
                  <a:latin typeface="Calibri" panose="020F0502020204030204" pitchFamily="34" charset="0"/>
                  <a:ea typeface="宋体" panose="02010600030101010101" pitchFamily="2" charset="-122"/>
                  <a:cs typeface="Times New Roman" panose="02020603050405020304" pitchFamily="18" charset="0"/>
                </a:rPr>
                <a:t>k</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016A2D05-33D6-4E40-94A7-EB51A6EB851E}"/>
                </a:ext>
              </a:extLst>
            </p:cNvPr>
            <p:cNvSpPr/>
            <p:nvPr/>
          </p:nvSpPr>
          <p:spPr>
            <a:xfrm>
              <a:off x="245543"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机架</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585BE63A-EDD9-453A-B335-D1004365896F}"/>
                </a:ext>
              </a:extLst>
            </p:cNvPr>
            <p:cNvSpPr/>
            <p:nvPr/>
          </p:nvSpPr>
          <p:spPr>
            <a:xfrm>
              <a:off x="1340605" y="1509312"/>
              <a:ext cx="979946" cy="1634997"/>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机架</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31" name="圆角矩形 26">
              <a:extLst>
                <a:ext uri="{FF2B5EF4-FFF2-40B4-BE49-F238E27FC236}">
                  <a16:creationId xmlns:a16="http://schemas.microsoft.com/office/drawing/2014/main" id="{64EE54F9-0C51-4109-9E34-59E600E172BC}"/>
                </a:ext>
              </a:extLst>
            </p:cNvPr>
            <p:cNvSpPr/>
            <p:nvPr/>
          </p:nvSpPr>
          <p:spPr>
            <a:xfrm>
              <a:off x="311574" y="1589368"/>
              <a:ext cx="863077"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2" name="圆角矩形 86">
              <a:extLst>
                <a:ext uri="{FF2B5EF4-FFF2-40B4-BE49-F238E27FC236}">
                  <a16:creationId xmlns:a16="http://schemas.microsoft.com/office/drawing/2014/main" id="{C76C7CCE-C86F-49E4-B831-CB213FB949CC}"/>
                </a:ext>
              </a:extLst>
            </p:cNvPr>
            <p:cNvSpPr/>
            <p:nvPr/>
          </p:nvSpPr>
          <p:spPr>
            <a:xfrm>
              <a:off x="1392027" y="1594627"/>
              <a:ext cx="863078" cy="32898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6D91C673-D379-4410-96CE-84F833994007}"/>
                </a:ext>
              </a:extLst>
            </p:cNvPr>
            <p:cNvSpPr/>
            <p:nvPr/>
          </p:nvSpPr>
          <p:spPr>
            <a:xfrm>
              <a:off x="311574" y="2013602"/>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EEEBE3FD-A4B4-441E-9647-5A33302532F2}"/>
                </a:ext>
              </a:extLst>
            </p:cNvPr>
            <p:cNvSpPr/>
            <p:nvPr/>
          </p:nvSpPr>
          <p:spPr>
            <a:xfrm>
              <a:off x="311574" y="2340835"/>
              <a:ext cx="863077" cy="263539"/>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D9D97CF5-B5C3-4C71-8811-D55F30FEA935}"/>
                </a:ext>
              </a:extLst>
            </p:cNvPr>
            <p:cNvSpPr/>
            <p:nvPr/>
          </p:nvSpPr>
          <p:spPr>
            <a:xfrm>
              <a:off x="1392027" y="2025873"/>
              <a:ext cx="863078" cy="26354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C9C4B33E-4E11-4BFB-8B00-50AD7CB05836}"/>
                </a:ext>
              </a:extLst>
            </p:cNvPr>
            <p:cNvSpPr/>
            <p:nvPr/>
          </p:nvSpPr>
          <p:spPr>
            <a:xfrm>
              <a:off x="1392027" y="2345510"/>
              <a:ext cx="863078" cy="2629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id="{AEEB18A3-A6D7-45A3-A2D2-90E8BDA3BDDA}"/>
                </a:ext>
              </a:extLst>
            </p:cNvPr>
            <p:cNvCxnSpPr>
              <a:stCxn id="26" idx="1"/>
              <a:endCxn id="27" idx="0"/>
            </p:cNvCxnSpPr>
            <p:nvPr/>
          </p:nvCxnSpPr>
          <p:spPr>
            <a:xfrm flipH="1">
              <a:off x="1472179" y="257938"/>
              <a:ext cx="567793" cy="4081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337CE1F0-61EB-4746-80BB-09C5E270C9B9}"/>
                </a:ext>
              </a:extLst>
            </p:cNvPr>
            <p:cNvCxnSpPr>
              <a:stCxn id="26" idx="3"/>
              <a:endCxn id="28" idx="0"/>
            </p:cNvCxnSpPr>
            <p:nvPr/>
          </p:nvCxnSpPr>
          <p:spPr>
            <a:xfrm>
              <a:off x="3210414" y="257938"/>
              <a:ext cx="518582" cy="409310"/>
            </a:xfrm>
            <a:prstGeom prst="line">
              <a:avLst/>
            </a:prstGeom>
            <a:ln w="6350"/>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84FAC4F9-78AE-4D12-8EFF-7439413C129E}"/>
                </a:ext>
              </a:extLst>
            </p:cNvPr>
            <p:cNvCxnSpPr>
              <a:stCxn id="28" idx="2"/>
              <a:endCxn id="49" idx="0"/>
            </p:cNvCxnSpPr>
            <p:nvPr/>
          </p:nvCxnSpPr>
          <p:spPr>
            <a:xfrm>
              <a:off x="3728996" y="1047656"/>
              <a:ext cx="752079" cy="462163"/>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95128A0-68BA-4811-95B2-09638B7C741F}"/>
                </a:ext>
              </a:extLst>
            </p:cNvPr>
            <p:cNvCxnSpPr>
              <a:stCxn id="28" idx="2"/>
              <a:endCxn id="30" idx="0"/>
            </p:cNvCxnSpPr>
            <p:nvPr/>
          </p:nvCxnSpPr>
          <p:spPr>
            <a:xfrm flipH="1">
              <a:off x="1830578" y="1047656"/>
              <a:ext cx="1898418" cy="46165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CEDA2BA1-805D-40E7-9268-386585ED3E2F}"/>
                </a:ext>
              </a:extLst>
            </p:cNvPr>
            <p:cNvCxnSpPr>
              <a:stCxn id="28" idx="2"/>
              <a:endCxn id="29" idx="0"/>
            </p:cNvCxnSpPr>
            <p:nvPr/>
          </p:nvCxnSpPr>
          <p:spPr>
            <a:xfrm flipH="1">
              <a:off x="735516" y="1047656"/>
              <a:ext cx="2993480" cy="461656"/>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C42E9902-44CC-4536-B924-041BE7C9C8D5}"/>
                </a:ext>
              </a:extLst>
            </p:cNvPr>
            <p:cNvCxnSpPr>
              <a:stCxn id="27" idx="2"/>
              <a:endCxn id="49" idx="0"/>
            </p:cNvCxnSpPr>
            <p:nvPr/>
          </p:nvCxnSpPr>
          <p:spPr>
            <a:xfrm>
              <a:off x="1472179" y="1046501"/>
              <a:ext cx="3008896" cy="463318"/>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7B759F22-FEE0-417D-84C5-5FD04E76EA8C}"/>
                </a:ext>
              </a:extLst>
            </p:cNvPr>
            <p:cNvCxnSpPr>
              <a:stCxn id="27" idx="2"/>
              <a:endCxn id="29" idx="0"/>
            </p:cNvCxnSpPr>
            <p:nvPr/>
          </p:nvCxnSpPr>
          <p:spPr>
            <a:xfrm flipH="1">
              <a:off x="735516" y="1046501"/>
              <a:ext cx="736663" cy="46281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65395EA-5EF7-417A-8159-838BF688CF01}"/>
                </a:ext>
              </a:extLst>
            </p:cNvPr>
            <p:cNvCxnSpPr>
              <a:stCxn id="27" idx="2"/>
              <a:endCxn id="30" idx="0"/>
            </p:cNvCxnSpPr>
            <p:nvPr/>
          </p:nvCxnSpPr>
          <p:spPr>
            <a:xfrm>
              <a:off x="1472179" y="1046501"/>
              <a:ext cx="358399" cy="462811"/>
            </a:xfrm>
            <a:prstGeom prst="line">
              <a:avLst/>
            </a:prstGeom>
          </p:spPr>
          <p:style>
            <a:lnRef idx="1">
              <a:schemeClr val="dk1"/>
            </a:lnRef>
            <a:fillRef idx="0">
              <a:schemeClr val="dk1"/>
            </a:fillRef>
            <a:effectRef idx="0">
              <a:schemeClr val="dk1"/>
            </a:effectRef>
            <a:fontRef idx="minor">
              <a:schemeClr val="tx1"/>
            </a:fontRef>
          </p:style>
        </p:cxnSp>
        <p:sp>
          <p:nvSpPr>
            <p:cNvPr id="45" name="文本框 331">
              <a:extLst>
                <a:ext uri="{FF2B5EF4-FFF2-40B4-BE49-F238E27FC236}">
                  <a16:creationId xmlns:a16="http://schemas.microsoft.com/office/drawing/2014/main" id="{DDB66FF2-D608-49F1-BE42-FD0EB7CAF49B}"/>
                </a:ext>
              </a:extLst>
            </p:cNvPr>
            <p:cNvSpPr txBox="1"/>
            <p:nvPr/>
          </p:nvSpPr>
          <p:spPr>
            <a:xfrm>
              <a:off x="2279748" y="667713"/>
              <a:ext cx="719455" cy="34607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331">
              <a:extLst>
                <a:ext uri="{FF2B5EF4-FFF2-40B4-BE49-F238E27FC236}">
                  <a16:creationId xmlns:a16="http://schemas.microsoft.com/office/drawing/2014/main" id="{C4C27B7A-17B6-4132-A131-6DAA0F49B5BF}"/>
                </a:ext>
              </a:extLst>
            </p:cNvPr>
            <p:cNvSpPr txBox="1"/>
            <p:nvPr/>
          </p:nvSpPr>
          <p:spPr>
            <a:xfrm>
              <a:off x="279410" y="2559134"/>
              <a:ext cx="946079"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文本框 331">
              <a:extLst>
                <a:ext uri="{FF2B5EF4-FFF2-40B4-BE49-F238E27FC236}">
                  <a16:creationId xmlns:a16="http://schemas.microsoft.com/office/drawing/2014/main" id="{563EABED-6223-42FE-BA08-0E9F5B5DD2E1}"/>
                </a:ext>
              </a:extLst>
            </p:cNvPr>
            <p:cNvSpPr txBox="1"/>
            <p:nvPr/>
          </p:nvSpPr>
          <p:spPr>
            <a:xfrm>
              <a:off x="1357428" y="2550667"/>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8" name="文本框 331">
              <a:extLst>
                <a:ext uri="{FF2B5EF4-FFF2-40B4-BE49-F238E27FC236}">
                  <a16:creationId xmlns:a16="http://schemas.microsoft.com/office/drawing/2014/main" id="{52F3C28E-77D6-4891-AFB1-22CFDCE69B5E}"/>
                </a:ext>
              </a:extLst>
            </p:cNvPr>
            <p:cNvSpPr txBox="1"/>
            <p:nvPr/>
          </p:nvSpPr>
          <p:spPr>
            <a:xfrm>
              <a:off x="2110400" y="2118868"/>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D14E4A69-52E7-47DD-9DB6-D2A15D7CD2CF}"/>
                </a:ext>
              </a:extLst>
            </p:cNvPr>
            <p:cNvSpPr/>
            <p:nvPr/>
          </p:nvSpPr>
          <p:spPr>
            <a:xfrm>
              <a:off x="3991172" y="1509819"/>
              <a:ext cx="979805" cy="16344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机架</a:t>
              </a:r>
              <a:r>
                <a:rPr lang="en-US" sz="900" kern="100">
                  <a:effectLst/>
                  <a:latin typeface="Calibri" panose="020F0502020204030204" pitchFamily="34" charset="0"/>
                  <a:ea typeface="宋体" panose="02010600030101010101" pitchFamily="2" charset="-122"/>
                  <a:cs typeface="Times New Roman" panose="02020603050405020304" pitchFamily="18" charset="0"/>
                </a:rPr>
                <a:t>N</a:t>
              </a:r>
              <a:endParaRPr lang="zh-CN" sz="1050" kern="100">
                <a:effectLst/>
                <a:ea typeface="等线" panose="02010600030101010101" pitchFamily="2" charset="-122"/>
                <a:cs typeface="Times New Roman" panose="02020603050405020304" pitchFamily="18" charset="0"/>
              </a:endParaRPr>
            </a:p>
          </p:txBody>
        </p:sp>
        <p:sp>
          <p:nvSpPr>
            <p:cNvPr id="50" name="圆角矩形 86">
              <a:extLst>
                <a:ext uri="{FF2B5EF4-FFF2-40B4-BE49-F238E27FC236}">
                  <a16:creationId xmlns:a16="http://schemas.microsoft.com/office/drawing/2014/main" id="{BF2CD1E7-4193-41D6-8BB5-98F9A29B4251}"/>
                </a:ext>
              </a:extLst>
            </p:cNvPr>
            <p:cNvSpPr/>
            <p:nvPr/>
          </p:nvSpPr>
          <p:spPr>
            <a:xfrm>
              <a:off x="4042607" y="1594909"/>
              <a:ext cx="862965" cy="3289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单层交换机</a:t>
              </a:r>
              <a:endParaRPr lang="zh-CN" sz="1050" kern="100">
                <a:effectLst/>
                <a:ea typeface="等线"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6D425041-5A01-4778-8FA3-EFFD05002506}"/>
                </a:ext>
              </a:extLst>
            </p:cNvPr>
            <p:cNvSpPr/>
            <p:nvPr/>
          </p:nvSpPr>
          <p:spPr>
            <a:xfrm>
              <a:off x="4042607" y="2026074"/>
              <a:ext cx="862965" cy="26352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52" name="矩形 51">
              <a:extLst>
                <a:ext uri="{FF2B5EF4-FFF2-40B4-BE49-F238E27FC236}">
                  <a16:creationId xmlns:a16="http://schemas.microsoft.com/office/drawing/2014/main" id="{D0B40A34-FC46-44A3-BCB5-7628B49CE3EA}"/>
                </a:ext>
              </a:extLst>
            </p:cNvPr>
            <p:cNvSpPr/>
            <p:nvPr/>
          </p:nvSpPr>
          <p:spPr>
            <a:xfrm>
              <a:off x="4042607" y="2346114"/>
              <a:ext cx="862965" cy="2628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计算机</a:t>
              </a: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53" name="文本框 331">
              <a:extLst>
                <a:ext uri="{FF2B5EF4-FFF2-40B4-BE49-F238E27FC236}">
                  <a16:creationId xmlns:a16="http://schemas.microsoft.com/office/drawing/2014/main" id="{C7123BEA-5336-4731-9B62-944399F22473}"/>
                </a:ext>
              </a:extLst>
            </p:cNvPr>
            <p:cNvSpPr txBox="1"/>
            <p:nvPr/>
          </p:nvSpPr>
          <p:spPr>
            <a:xfrm>
              <a:off x="4008317" y="2551219"/>
              <a:ext cx="945515" cy="346075"/>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54" name="矩形 53">
            <a:extLst>
              <a:ext uri="{FF2B5EF4-FFF2-40B4-BE49-F238E27FC236}">
                <a16:creationId xmlns:a16="http://schemas.microsoft.com/office/drawing/2014/main" id="{F46446EF-C1BA-468B-977C-4F49D2409912}"/>
              </a:ext>
            </a:extLst>
          </p:cNvPr>
          <p:cNvSpPr/>
          <p:nvPr/>
        </p:nvSpPr>
        <p:spPr>
          <a:xfrm>
            <a:off x="5217370" y="4256793"/>
            <a:ext cx="3070071" cy="369332"/>
          </a:xfrm>
          <a:prstGeom prst="rect">
            <a:avLst/>
          </a:prstGeom>
        </p:spPr>
        <p:txBody>
          <a:bodyPr wrap="none">
            <a:spAutoFit/>
          </a:bodyPr>
          <a:lstStyle/>
          <a:p>
            <a:r>
              <a:rPr lang="en-US" altLang="zh-CN" dirty="0"/>
              <a:t>Hadoop</a:t>
            </a:r>
            <a:r>
              <a:rPr lang="zh-CN" altLang="zh-CN" dirty="0"/>
              <a:t>集群中机架逻辑结构</a:t>
            </a:r>
            <a:endParaRPr lang="zh-CN" altLang="en-US" dirty="0"/>
          </a:p>
        </p:txBody>
      </p:sp>
    </p:spTree>
    <p:extLst>
      <p:ext uri="{BB962C8B-B14F-4D97-AF65-F5344CB8AC3E}">
        <p14:creationId xmlns:p14="http://schemas.microsoft.com/office/powerpoint/2010/main" val="34690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9C540-33E1-4CC3-B674-13176D4833C0}"/>
              </a:ext>
            </a:extLst>
          </p:cNvPr>
          <p:cNvSpPr>
            <a:spLocks noGrp="1"/>
          </p:cNvSpPr>
          <p:nvPr>
            <p:ph type="title"/>
          </p:nvPr>
        </p:nvSpPr>
        <p:spPr/>
        <p:txBody>
          <a:bodyPr>
            <a:normAutofit/>
          </a:bodyPr>
          <a:lstStyle/>
          <a:p>
            <a:r>
              <a:rPr lang="en-US" altLang="en-US" dirty="0"/>
              <a:t>3. </a:t>
            </a:r>
            <a:r>
              <a:rPr lang="zh-CN" altLang="en-US" dirty="0"/>
              <a:t>数据读取</a:t>
            </a:r>
          </a:p>
        </p:txBody>
      </p:sp>
      <p:sp>
        <p:nvSpPr>
          <p:cNvPr id="3" name="内容占位符 2">
            <a:extLst>
              <a:ext uri="{FF2B5EF4-FFF2-40B4-BE49-F238E27FC236}">
                <a16:creationId xmlns:a16="http://schemas.microsoft.com/office/drawing/2014/main" id="{3C19D12C-904F-4C21-9677-A911B8D1064B}"/>
              </a:ext>
            </a:extLst>
          </p:cNvPr>
          <p:cNvSpPr>
            <a:spLocks noGrp="1"/>
          </p:cNvSpPr>
          <p:nvPr>
            <p:ph idx="1"/>
          </p:nvPr>
        </p:nvSpPr>
        <p:spPr/>
        <p:txBody>
          <a:bodyPr>
            <a:normAutofit fontScale="92500"/>
          </a:bodyPr>
          <a:lstStyle/>
          <a:p>
            <a:r>
              <a:rPr lang="en-US" altLang="zh-CN" dirty="0"/>
              <a:t>HDFS</a:t>
            </a:r>
            <a:r>
              <a:rPr lang="zh-CN" altLang="zh-CN" dirty="0"/>
              <a:t>的真实数据分散存储在</a:t>
            </a:r>
            <a:r>
              <a:rPr lang="en-US" altLang="zh-CN" dirty="0" err="1"/>
              <a:t>DataNode</a:t>
            </a:r>
            <a:r>
              <a:rPr lang="zh-CN" altLang="zh-CN" dirty="0"/>
              <a:t>上，但是读取数据时需要先经过</a:t>
            </a:r>
            <a:r>
              <a:rPr lang="en-US" altLang="zh-CN" dirty="0" err="1"/>
              <a:t>NameNode</a:t>
            </a:r>
            <a:r>
              <a:rPr lang="zh-CN" altLang="zh-CN" dirty="0"/>
              <a:t>。</a:t>
            </a:r>
            <a:endParaRPr lang="en-US" altLang="zh-CN" dirty="0"/>
          </a:p>
          <a:p>
            <a:r>
              <a:rPr lang="en-US" altLang="zh-CN" dirty="0"/>
              <a:t>HDFS</a:t>
            </a:r>
            <a:r>
              <a:rPr lang="zh-CN" altLang="en-US" dirty="0"/>
              <a:t>数据读取的基本过程为：首先客户端连接到</a:t>
            </a:r>
            <a:r>
              <a:rPr lang="en-US" altLang="zh-CN" dirty="0" err="1"/>
              <a:t>NameNode</a:t>
            </a:r>
            <a:r>
              <a:rPr lang="zh-CN" altLang="en-US" dirty="0"/>
              <a:t>询问某个文件的元数据信息，</a:t>
            </a:r>
            <a:r>
              <a:rPr lang="en-US" altLang="zh-CN" dirty="0" err="1"/>
              <a:t>NameNode</a:t>
            </a:r>
            <a:r>
              <a:rPr lang="zh-CN" altLang="en-US" dirty="0"/>
              <a:t>返回给客户一个包含该文件各个块位置信息（存储在哪个</a:t>
            </a:r>
            <a:r>
              <a:rPr lang="en-US" altLang="zh-CN" dirty="0" err="1"/>
              <a:t>DataNode</a:t>
            </a:r>
            <a:r>
              <a:rPr lang="zh-CN" altLang="en-US" dirty="0"/>
              <a:t>）的列表；然后，客户端直接连接对应</a:t>
            </a:r>
            <a:r>
              <a:rPr lang="en-US" altLang="zh-CN" dirty="0" err="1"/>
              <a:t>DataNode</a:t>
            </a:r>
            <a:r>
              <a:rPr lang="zh-CN" altLang="en-US" dirty="0"/>
              <a:t>来并行读取块数据；最后，当客户得到所有块后，再按照顺序进行组装，得到完整文件。为了提高物理传输速度，</a:t>
            </a:r>
            <a:r>
              <a:rPr lang="en-US" altLang="zh-CN" dirty="0" err="1"/>
              <a:t>NameNode</a:t>
            </a:r>
            <a:r>
              <a:rPr lang="zh-CN" altLang="en-US" dirty="0"/>
              <a:t>在返回块的位置时，优先选择距离客户更近的</a:t>
            </a:r>
            <a:r>
              <a:rPr lang="en-US" altLang="zh-CN" dirty="0" err="1"/>
              <a:t>DataNode</a:t>
            </a:r>
            <a:r>
              <a:rPr lang="zh-CN" altLang="en-US" dirty="0"/>
              <a:t>。</a:t>
            </a:r>
          </a:p>
        </p:txBody>
      </p:sp>
    </p:spTree>
    <p:extLst>
      <p:ext uri="{BB962C8B-B14F-4D97-AF65-F5344CB8AC3E}">
        <p14:creationId xmlns:p14="http://schemas.microsoft.com/office/powerpoint/2010/main" val="222084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9C540-33E1-4CC3-B674-13176D4833C0}"/>
              </a:ext>
            </a:extLst>
          </p:cNvPr>
          <p:cNvSpPr>
            <a:spLocks noGrp="1"/>
          </p:cNvSpPr>
          <p:nvPr>
            <p:ph type="title"/>
          </p:nvPr>
        </p:nvSpPr>
        <p:spPr/>
        <p:txBody>
          <a:bodyPr>
            <a:normAutofit/>
          </a:bodyPr>
          <a:lstStyle/>
          <a:p>
            <a:r>
              <a:rPr lang="en-US" altLang="en-US" dirty="0"/>
              <a:t>3. </a:t>
            </a:r>
            <a:r>
              <a:rPr lang="zh-CN" altLang="en-US" dirty="0"/>
              <a:t>数据读取</a:t>
            </a:r>
          </a:p>
        </p:txBody>
      </p:sp>
      <p:grpSp>
        <p:nvGrpSpPr>
          <p:cNvPr id="4" name="画布 47">
            <a:extLst>
              <a:ext uri="{FF2B5EF4-FFF2-40B4-BE49-F238E27FC236}">
                <a16:creationId xmlns:a16="http://schemas.microsoft.com/office/drawing/2014/main" id="{C5DD626B-FD1F-41B9-9173-2068221AC868}"/>
              </a:ext>
            </a:extLst>
          </p:cNvPr>
          <p:cNvGrpSpPr/>
          <p:nvPr/>
        </p:nvGrpSpPr>
        <p:grpSpPr>
          <a:xfrm>
            <a:off x="1934845" y="1275606"/>
            <a:ext cx="5274310" cy="2975690"/>
            <a:chOff x="0" y="0"/>
            <a:chExt cx="5274310" cy="2975690"/>
          </a:xfrm>
        </p:grpSpPr>
        <p:sp>
          <p:nvSpPr>
            <p:cNvPr id="5" name="矩形 4">
              <a:extLst>
                <a:ext uri="{FF2B5EF4-FFF2-40B4-BE49-F238E27FC236}">
                  <a16:creationId xmlns:a16="http://schemas.microsoft.com/office/drawing/2014/main" id="{6DC8A595-CDF4-44D0-9491-51B13AE837B6}"/>
                </a:ext>
              </a:extLst>
            </p:cNvPr>
            <p:cNvSpPr/>
            <p:nvPr/>
          </p:nvSpPr>
          <p:spPr>
            <a:xfrm>
              <a:off x="0" y="0"/>
              <a:ext cx="5274310" cy="2975610"/>
            </a:xfrm>
            <a:prstGeom prst="rect">
              <a:avLst/>
            </a:prstGeom>
          </p:spPr>
        </p:sp>
        <p:sp>
          <p:nvSpPr>
            <p:cNvPr id="6" name="矩形 5">
              <a:extLst>
                <a:ext uri="{FF2B5EF4-FFF2-40B4-BE49-F238E27FC236}">
                  <a16:creationId xmlns:a16="http://schemas.microsoft.com/office/drawing/2014/main" id="{4896DD6B-4594-4CBA-887D-D8CDFDA3DFCA}"/>
                </a:ext>
              </a:extLst>
            </p:cNvPr>
            <p:cNvSpPr/>
            <p:nvPr/>
          </p:nvSpPr>
          <p:spPr>
            <a:xfrm>
              <a:off x="279400" y="35999"/>
              <a:ext cx="2762642" cy="1548546"/>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客户端</a:t>
              </a:r>
              <a:r>
                <a:rPr lang="en-US" sz="900" kern="100">
                  <a:effectLst/>
                  <a:latin typeface="Calibri" panose="020F0502020204030204" pitchFamily="34"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744C8DA-BE5F-4C81-A237-F44DB8DA2007}"/>
                </a:ext>
              </a:extLst>
            </p:cNvPr>
            <p:cNvSpPr/>
            <p:nvPr/>
          </p:nvSpPr>
          <p:spPr>
            <a:xfrm>
              <a:off x="279400" y="18500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矩形 7">
              <a:extLst>
                <a:ext uri="{FF2B5EF4-FFF2-40B4-BE49-F238E27FC236}">
                  <a16:creationId xmlns:a16="http://schemas.microsoft.com/office/drawing/2014/main" id="{A98B3397-8AFE-44B8-89B7-2551E9ED0B5D}"/>
                </a:ext>
              </a:extLst>
            </p:cNvPr>
            <p:cNvSpPr/>
            <p:nvPr/>
          </p:nvSpPr>
          <p:spPr>
            <a:xfrm>
              <a:off x="1513206" y="186004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CBE2DDA9-E3E5-4354-BBB9-7B6486027F96}"/>
                </a:ext>
              </a:extLst>
            </p:cNvPr>
            <p:cNvSpPr/>
            <p:nvPr/>
          </p:nvSpPr>
          <p:spPr>
            <a:xfrm>
              <a:off x="358775" y="195352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69C1AF8-4DB0-4DF7-89E6-934D07E195BD}"/>
                </a:ext>
              </a:extLst>
            </p:cNvPr>
            <p:cNvSpPr/>
            <p:nvPr/>
          </p:nvSpPr>
          <p:spPr>
            <a:xfrm>
              <a:off x="729615" y="195352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09E9E6E0-67F1-4184-BFC1-FF342BF647E6}"/>
                </a:ext>
              </a:extLst>
            </p:cNvPr>
            <p:cNvSpPr/>
            <p:nvPr/>
          </p:nvSpPr>
          <p:spPr>
            <a:xfrm>
              <a:off x="351155" y="227674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A008931F-9DE2-4D7E-AADF-F6D2650AC767}"/>
                </a:ext>
              </a:extLst>
            </p:cNvPr>
            <p:cNvSpPr/>
            <p:nvPr/>
          </p:nvSpPr>
          <p:spPr>
            <a:xfrm>
              <a:off x="729615" y="227674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D49B3D87-CC07-42E8-B53E-D57C21E71F89}"/>
                </a:ext>
              </a:extLst>
            </p:cNvPr>
            <p:cNvSpPr/>
            <p:nvPr/>
          </p:nvSpPr>
          <p:spPr>
            <a:xfrm>
              <a:off x="3765942" y="1848321"/>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2">
              <a:extLst>
                <a:ext uri="{FF2B5EF4-FFF2-40B4-BE49-F238E27FC236}">
                  <a16:creationId xmlns:a16="http://schemas.microsoft.com/office/drawing/2014/main" id="{17B54D87-C4E7-4904-83F6-1CF5404521DF}"/>
                </a:ext>
              </a:extLst>
            </p:cNvPr>
            <p:cNvSpPr txBox="1">
              <a:spLocks noChangeArrowheads="1"/>
            </p:cNvSpPr>
            <p:nvPr/>
          </p:nvSpPr>
          <p:spPr bwMode="auto">
            <a:xfrm>
              <a:off x="287702" y="2627601"/>
              <a:ext cx="818515" cy="33954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D7DD3349-72D0-4C15-B786-5CB84183E979}"/>
                </a:ext>
              </a:extLst>
            </p:cNvPr>
            <p:cNvSpPr/>
            <p:nvPr/>
          </p:nvSpPr>
          <p:spPr>
            <a:xfrm>
              <a:off x="1576706" y="195593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3A04DA0A-AA28-45AF-B082-3C96853CA599}"/>
                </a:ext>
              </a:extLst>
            </p:cNvPr>
            <p:cNvSpPr/>
            <p:nvPr/>
          </p:nvSpPr>
          <p:spPr>
            <a:xfrm>
              <a:off x="1947546" y="195593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A34E637F-06DC-488C-B71A-2E60B841E26E}"/>
                </a:ext>
              </a:extLst>
            </p:cNvPr>
            <p:cNvSpPr/>
            <p:nvPr/>
          </p:nvSpPr>
          <p:spPr>
            <a:xfrm>
              <a:off x="1569086" y="227914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2121C271-28C8-44EF-9EEE-9CA85B8E1B67}"/>
                </a:ext>
              </a:extLst>
            </p:cNvPr>
            <p:cNvSpPr/>
            <p:nvPr/>
          </p:nvSpPr>
          <p:spPr>
            <a:xfrm>
              <a:off x="1947546" y="227914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38419A24-C28D-4B2C-8D62-1A608122E52A}"/>
                </a:ext>
              </a:extLst>
            </p:cNvPr>
            <p:cNvSpPr/>
            <p:nvPr/>
          </p:nvSpPr>
          <p:spPr>
            <a:xfrm>
              <a:off x="3834522" y="1944206"/>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A54C50D8-5CDD-432E-8DAA-97BE9D0CD6AA}"/>
                </a:ext>
              </a:extLst>
            </p:cNvPr>
            <p:cNvSpPr/>
            <p:nvPr/>
          </p:nvSpPr>
          <p:spPr>
            <a:xfrm>
              <a:off x="4205362" y="1944206"/>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3C94ABE9-E59F-497E-A573-275FF4A8C021}"/>
                </a:ext>
              </a:extLst>
            </p:cNvPr>
            <p:cNvSpPr/>
            <p:nvPr/>
          </p:nvSpPr>
          <p:spPr>
            <a:xfrm>
              <a:off x="3826902" y="2267421"/>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5618140D-F5F6-431F-A7D0-707BC7C782EF}"/>
                </a:ext>
              </a:extLst>
            </p:cNvPr>
            <p:cNvSpPr/>
            <p:nvPr/>
          </p:nvSpPr>
          <p:spPr>
            <a:xfrm>
              <a:off x="4205362" y="2267421"/>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3" name="圆角矩形 63">
              <a:extLst>
                <a:ext uri="{FF2B5EF4-FFF2-40B4-BE49-F238E27FC236}">
                  <a16:creationId xmlns:a16="http://schemas.microsoft.com/office/drawing/2014/main" id="{D5C6E1E2-F06C-4F2C-BEE8-271FE425D77E}"/>
                </a:ext>
              </a:extLst>
            </p:cNvPr>
            <p:cNvSpPr/>
            <p:nvPr/>
          </p:nvSpPr>
          <p:spPr>
            <a:xfrm>
              <a:off x="373137" y="32427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客户端</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9A6514C8-1B84-4F12-B6F1-84CEFBE31704}"/>
                </a:ext>
              </a:extLst>
            </p:cNvPr>
            <p:cNvSpPr/>
            <p:nvPr/>
          </p:nvSpPr>
          <p:spPr>
            <a:xfrm>
              <a:off x="1483752" y="14715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FBD9E66B-07FE-4719-B644-341371A6E241}"/>
                </a:ext>
              </a:extLst>
            </p:cNvPr>
            <p:cNvSpPr/>
            <p:nvPr/>
          </p:nvSpPr>
          <p:spPr>
            <a:xfrm>
              <a:off x="1483752" y="74469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FSDataInputStream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F720306C-733A-46BA-8017-DD5C4C337AD0}"/>
                </a:ext>
              </a:extLst>
            </p:cNvPr>
            <p:cNvSpPr/>
            <p:nvPr/>
          </p:nvSpPr>
          <p:spPr>
            <a:xfrm>
              <a:off x="1578953" y="1119976"/>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DFSInputStream</a:t>
              </a:r>
              <a:endParaRPr lang="zh-CN" sz="1050" kern="100">
                <a:effectLst/>
                <a:ea typeface="等线" panose="02010600030101010101" pitchFamily="2"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C11D7A86-C4E5-47CD-9F18-D34B13BD01BF}"/>
                </a:ext>
              </a:extLst>
            </p:cNvPr>
            <p:cNvCxnSpPr/>
            <p:nvPr/>
          </p:nvCxnSpPr>
          <p:spPr>
            <a:xfrm flipV="1">
              <a:off x="698892" y="30590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BBF7F8F6-ADA2-4872-8E31-FC2D95E151D6}"/>
                </a:ext>
              </a:extLst>
            </p:cNvPr>
            <p:cNvCxnSpPr/>
            <p:nvPr/>
          </p:nvCxnSpPr>
          <p:spPr>
            <a:xfrm>
              <a:off x="698892" y="67334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7FDDAF5-11F8-46DC-998A-D9E4E51B0D0F}"/>
                </a:ext>
              </a:extLst>
            </p:cNvPr>
            <p:cNvCxnSpPr/>
            <p:nvPr/>
          </p:nvCxnSpPr>
          <p:spPr>
            <a:xfrm>
              <a:off x="698892" y="67344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68D2D53D-97F9-4B1B-B8D3-790E0832ACE4}"/>
                </a:ext>
              </a:extLst>
            </p:cNvPr>
            <p:cNvCxnSpPr/>
            <p:nvPr/>
          </p:nvCxnSpPr>
          <p:spPr>
            <a:xfrm>
              <a:off x="2183205" y="464583"/>
              <a:ext cx="0" cy="279998"/>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5EAFF8EA-704A-4F6F-B9DB-FCBA57690079}"/>
                </a:ext>
              </a:extLst>
            </p:cNvPr>
            <p:cNvCxnSpPr/>
            <p:nvPr/>
          </p:nvCxnSpPr>
          <p:spPr>
            <a:xfrm flipH="1">
              <a:off x="1926591" y="1396446"/>
              <a:ext cx="256565" cy="463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027B227B-7BAB-4B54-B0BA-692FE6CAB6FE}"/>
                </a:ext>
              </a:extLst>
            </p:cNvPr>
            <p:cNvCxnSpPr/>
            <p:nvPr/>
          </p:nvCxnSpPr>
          <p:spPr>
            <a:xfrm flipH="1">
              <a:off x="692785" y="1396446"/>
              <a:ext cx="1490371" cy="45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1C2D212D-4C54-491F-A6D0-F3056AC5E019}"/>
                </a:ext>
              </a:extLst>
            </p:cNvPr>
            <p:cNvSpPr/>
            <p:nvPr/>
          </p:nvSpPr>
          <p:spPr>
            <a:xfrm>
              <a:off x="3703712" y="1035384"/>
              <a:ext cx="1359535" cy="35496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6A31C79C-99BD-4DB8-8D3A-6F8FB53BC136}"/>
                </a:ext>
              </a:extLst>
            </p:cNvPr>
            <p:cNvCxnSpPr/>
            <p:nvPr/>
          </p:nvCxnSpPr>
          <p:spPr>
            <a:xfrm>
              <a:off x="2883292" y="305846"/>
              <a:ext cx="820420" cy="90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2">
              <a:extLst>
                <a:ext uri="{FF2B5EF4-FFF2-40B4-BE49-F238E27FC236}">
                  <a16:creationId xmlns:a16="http://schemas.microsoft.com/office/drawing/2014/main" id="{A633010A-5A4C-4774-A2BA-CFB5CA65B299}"/>
                </a:ext>
              </a:extLst>
            </p:cNvPr>
            <p:cNvSpPr txBox="1">
              <a:spLocks noChangeArrowheads="1"/>
            </p:cNvSpPr>
            <p:nvPr/>
          </p:nvSpPr>
          <p:spPr bwMode="auto">
            <a:xfrm>
              <a:off x="3184917" y="76995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r>
                <a:rPr lang="zh-CN" sz="900" kern="100">
                  <a:effectLst/>
                  <a:latin typeface="Calibri" panose="020F0502020204030204" pitchFamily="34" charset="0"/>
                  <a:ea typeface="宋体" panose="02010600030101010101" pitchFamily="2" charset="-122"/>
                  <a:cs typeface="Calibri" panose="020F0502020204030204" pitchFamily="34" charset="0"/>
                </a:rPr>
                <a:t>：获取数据块信息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文本框 2">
              <a:extLst>
                <a:ext uri="{FF2B5EF4-FFF2-40B4-BE49-F238E27FC236}">
                  <a16:creationId xmlns:a16="http://schemas.microsoft.com/office/drawing/2014/main" id="{01F81DE0-E295-4356-A43C-D0420321DD4A}"/>
                </a:ext>
              </a:extLst>
            </p:cNvPr>
            <p:cNvSpPr txBox="1">
              <a:spLocks noChangeArrowheads="1"/>
            </p:cNvSpPr>
            <p:nvPr/>
          </p:nvSpPr>
          <p:spPr bwMode="auto">
            <a:xfrm>
              <a:off x="877327" y="488789"/>
              <a:ext cx="818756" cy="219901"/>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900" kern="100" dirty="0">
                  <a:effectLst/>
                  <a:latin typeface="Calibri" panose="020F0502020204030204" pitchFamily="34" charset="0"/>
                  <a:ea typeface="宋体" panose="02010600030101010101" pitchFamily="2" charset="-122"/>
                  <a:cs typeface="Calibri" panose="020F0502020204030204" pitchFamily="34" charset="0"/>
                </a:rPr>
                <a:t>：读取请求</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7" name="文本框 2">
              <a:extLst>
                <a:ext uri="{FF2B5EF4-FFF2-40B4-BE49-F238E27FC236}">
                  <a16:creationId xmlns:a16="http://schemas.microsoft.com/office/drawing/2014/main" id="{AB5A14EA-F096-4D58-A41C-A626F240F72C}"/>
                </a:ext>
              </a:extLst>
            </p:cNvPr>
            <p:cNvSpPr txBox="1">
              <a:spLocks noChangeArrowheads="1"/>
            </p:cNvSpPr>
            <p:nvPr/>
          </p:nvSpPr>
          <p:spPr bwMode="auto">
            <a:xfrm>
              <a:off x="616342" y="94392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7</a:t>
              </a:r>
              <a:r>
                <a:rPr lang="zh-CN" sz="900" kern="100">
                  <a:effectLst/>
                  <a:latin typeface="Calibri" panose="020F0502020204030204" pitchFamily="34" charset="0"/>
                  <a:ea typeface="宋体" panose="02010600030101010101" pitchFamily="2" charset="-122"/>
                  <a:cs typeface="Calibri" panose="020F0502020204030204" pitchFamily="34"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8" name="文本框 2">
              <a:extLst>
                <a:ext uri="{FF2B5EF4-FFF2-40B4-BE49-F238E27FC236}">
                  <a16:creationId xmlns:a16="http://schemas.microsoft.com/office/drawing/2014/main" id="{81D01BC6-E964-438C-9E59-5FA5FD950B87}"/>
                </a:ext>
              </a:extLst>
            </p:cNvPr>
            <p:cNvSpPr txBox="1">
              <a:spLocks noChangeArrowheads="1"/>
            </p:cNvSpPr>
            <p:nvPr/>
          </p:nvSpPr>
          <p:spPr bwMode="auto">
            <a:xfrm>
              <a:off x="2095978" y="504056"/>
              <a:ext cx="1088939" cy="267552"/>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900" kern="100" dirty="0">
                  <a:effectLst/>
                  <a:latin typeface="Calibri" panose="020F0502020204030204" pitchFamily="34" charset="0"/>
                  <a:ea typeface="宋体" panose="02010600030101010101" pitchFamily="2" charset="-122"/>
                  <a:cs typeface="Calibri" panose="020F0502020204030204" pitchFamily="34" charset="0"/>
                </a:rPr>
                <a:t>：生成对象实例</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9" name="文本框 2">
              <a:extLst>
                <a:ext uri="{FF2B5EF4-FFF2-40B4-BE49-F238E27FC236}">
                  <a16:creationId xmlns:a16="http://schemas.microsoft.com/office/drawing/2014/main" id="{53419167-16C6-44E2-A9D4-4386ACAE0AE3}"/>
                </a:ext>
              </a:extLst>
            </p:cNvPr>
            <p:cNvSpPr txBox="1">
              <a:spLocks noChangeArrowheads="1"/>
            </p:cNvSpPr>
            <p:nvPr/>
          </p:nvSpPr>
          <p:spPr bwMode="auto">
            <a:xfrm>
              <a:off x="1193800" y="1584766"/>
              <a:ext cx="819150" cy="31430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r>
                <a:rPr lang="zh-CN" sz="900" kern="100">
                  <a:effectLst/>
                  <a:latin typeface="Calibri" panose="020F0502020204030204" pitchFamily="34" charset="0"/>
                  <a:ea typeface="宋体" panose="02010600030101010101" pitchFamily="2" charset="-122"/>
                  <a:cs typeface="Calibri" panose="020F0502020204030204" pitchFamily="34"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0" name="文本框 2">
              <a:extLst>
                <a:ext uri="{FF2B5EF4-FFF2-40B4-BE49-F238E27FC236}">
                  <a16:creationId xmlns:a16="http://schemas.microsoft.com/office/drawing/2014/main" id="{291853AB-5308-4FB6-954D-CCA44040C7F3}"/>
                </a:ext>
              </a:extLst>
            </p:cNvPr>
            <p:cNvSpPr txBox="1">
              <a:spLocks noChangeArrowheads="1"/>
            </p:cNvSpPr>
            <p:nvPr/>
          </p:nvSpPr>
          <p:spPr bwMode="auto">
            <a:xfrm>
              <a:off x="1940108" y="1582921"/>
              <a:ext cx="847250" cy="287154"/>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6</a:t>
              </a:r>
              <a:r>
                <a:rPr lang="zh-CN" sz="900" kern="100">
                  <a:effectLst/>
                  <a:latin typeface="Calibri" panose="020F0502020204030204" pitchFamily="34" charset="0"/>
                  <a:ea typeface="宋体" panose="02010600030101010101" pitchFamily="2" charset="-122"/>
                  <a:cs typeface="Calibri" panose="020F0502020204030204" pitchFamily="34"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D975C7F1-0122-4351-A5A2-966E8789239C}"/>
                </a:ext>
              </a:extLst>
            </p:cNvPr>
            <p:cNvCxnSpPr/>
            <p:nvPr/>
          </p:nvCxnSpPr>
          <p:spPr>
            <a:xfrm flipV="1">
              <a:off x="4383480" y="708037"/>
              <a:ext cx="3810" cy="327319"/>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2" name="流程图: 文档 41">
              <a:extLst>
                <a:ext uri="{FF2B5EF4-FFF2-40B4-BE49-F238E27FC236}">
                  <a16:creationId xmlns:a16="http://schemas.microsoft.com/office/drawing/2014/main" id="{20E7F2DF-DA24-4442-B190-08AF9CD71C0A}"/>
                </a:ext>
              </a:extLst>
            </p:cNvPr>
            <p:cNvSpPr/>
            <p:nvPr/>
          </p:nvSpPr>
          <p:spPr>
            <a:xfrm>
              <a:off x="3751337" y="53673"/>
              <a:ext cx="1271905" cy="700707"/>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a:t>
              </a:r>
              <a:r>
                <a:rPr lang="zh-CN" sz="900" kern="100">
                  <a:effectLst/>
                  <a:latin typeface="Calibri" panose="020F0502020204030204" pitchFamily="34" charset="0"/>
                  <a:ea typeface="宋体" panose="02010600030101010101" pitchFamily="2" charset="-122"/>
                  <a:cs typeface="Calibri" panose="020F0502020204030204" pitchFamily="34" charset="0"/>
                </a:rPr>
                <a:t>名称，块个数，地址，</a:t>
              </a:r>
              <a:r>
                <a:rPr lang="en-US" sz="9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43" name="文本框 2">
              <a:extLst>
                <a:ext uri="{FF2B5EF4-FFF2-40B4-BE49-F238E27FC236}">
                  <a16:creationId xmlns:a16="http://schemas.microsoft.com/office/drawing/2014/main" id="{2539DD39-244F-4C84-B9A5-263F1F8EB4EE}"/>
                </a:ext>
              </a:extLst>
            </p:cNvPr>
            <p:cNvSpPr txBox="1">
              <a:spLocks noChangeArrowheads="1"/>
            </p:cNvSpPr>
            <p:nvPr/>
          </p:nvSpPr>
          <p:spPr bwMode="auto">
            <a:xfrm>
              <a:off x="692150" y="191527"/>
              <a:ext cx="768350" cy="2406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r>
                <a:rPr lang="zh-CN" sz="900" kern="100">
                  <a:effectLst/>
                  <a:latin typeface="Calibri" panose="020F0502020204030204" pitchFamily="34" charset="0"/>
                  <a:ea typeface="宋体" panose="02010600030101010101" pitchFamily="2" charset="-122"/>
                  <a:cs typeface="Calibri" panose="020F0502020204030204" pitchFamily="34" charset="0"/>
                </a:rPr>
                <a:t>：打开文件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4" name="文本框 2">
              <a:extLst>
                <a:ext uri="{FF2B5EF4-FFF2-40B4-BE49-F238E27FC236}">
                  <a16:creationId xmlns:a16="http://schemas.microsoft.com/office/drawing/2014/main" id="{2CEE7D0A-76FF-4174-8623-1A99DC5A245E}"/>
                </a:ext>
              </a:extLst>
            </p:cNvPr>
            <p:cNvSpPr txBox="1">
              <a:spLocks noChangeArrowheads="1"/>
            </p:cNvSpPr>
            <p:nvPr/>
          </p:nvSpPr>
          <p:spPr bwMode="auto">
            <a:xfrm>
              <a:off x="3364161" y="1470139"/>
              <a:ext cx="858589" cy="251132"/>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6</a:t>
              </a:r>
              <a:r>
                <a:rPr lang="zh-CN" sz="900" kern="100">
                  <a:effectLst/>
                  <a:latin typeface="Calibri" panose="020F0502020204030204" pitchFamily="34" charset="0"/>
                  <a:ea typeface="宋体" panose="02010600030101010101" pitchFamily="2" charset="-122"/>
                  <a:cs typeface="Calibri" panose="020F0502020204030204" pitchFamily="34"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B3CAF331-30B0-475F-8EA3-4328BF729281}"/>
                </a:ext>
              </a:extLst>
            </p:cNvPr>
            <p:cNvCxnSpPr/>
            <p:nvPr/>
          </p:nvCxnSpPr>
          <p:spPr>
            <a:xfrm>
              <a:off x="2183156" y="1396446"/>
              <a:ext cx="1996171" cy="45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文本框 331">
              <a:extLst>
                <a:ext uri="{FF2B5EF4-FFF2-40B4-BE49-F238E27FC236}">
                  <a16:creationId xmlns:a16="http://schemas.microsoft.com/office/drawing/2014/main" id="{40EFF011-AB3E-4324-8CBC-AC54EA17282C}"/>
                </a:ext>
              </a:extLst>
            </p:cNvPr>
            <p:cNvSpPr txBox="1"/>
            <p:nvPr/>
          </p:nvSpPr>
          <p:spPr>
            <a:xfrm>
              <a:off x="2601352" y="2034131"/>
              <a:ext cx="945515" cy="34544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b="1" kern="100">
                  <a:solidFill>
                    <a:srgbClr val="000000">
                      <a:alpha val="99000"/>
                    </a:srgbClr>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文本框 2">
              <a:extLst>
                <a:ext uri="{FF2B5EF4-FFF2-40B4-BE49-F238E27FC236}">
                  <a16:creationId xmlns:a16="http://schemas.microsoft.com/office/drawing/2014/main" id="{53633AD8-C5F1-4B0F-A2C2-11AF7C2C50A9}"/>
                </a:ext>
              </a:extLst>
            </p:cNvPr>
            <p:cNvSpPr txBox="1">
              <a:spLocks noChangeArrowheads="1"/>
            </p:cNvSpPr>
            <p:nvPr/>
          </p:nvSpPr>
          <p:spPr bwMode="auto">
            <a:xfrm>
              <a:off x="1515110" y="2636600"/>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8" name="文本框 2">
              <a:extLst>
                <a:ext uri="{FF2B5EF4-FFF2-40B4-BE49-F238E27FC236}">
                  <a16:creationId xmlns:a16="http://schemas.microsoft.com/office/drawing/2014/main" id="{F4D37C4A-52B3-4384-96A4-B79E0EB25D2A}"/>
                </a:ext>
              </a:extLst>
            </p:cNvPr>
            <p:cNvSpPr txBox="1">
              <a:spLocks noChangeArrowheads="1"/>
            </p:cNvSpPr>
            <p:nvPr/>
          </p:nvSpPr>
          <p:spPr bwMode="auto">
            <a:xfrm>
              <a:off x="3761400" y="2611591"/>
              <a:ext cx="818515" cy="339090"/>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49" name="矩形 48">
            <a:extLst>
              <a:ext uri="{FF2B5EF4-FFF2-40B4-BE49-F238E27FC236}">
                <a16:creationId xmlns:a16="http://schemas.microsoft.com/office/drawing/2014/main" id="{6943B103-CE56-414C-8D04-4DC4462B8E4F}"/>
              </a:ext>
            </a:extLst>
          </p:cNvPr>
          <p:cNvSpPr/>
          <p:nvPr/>
        </p:nvSpPr>
        <p:spPr>
          <a:xfrm>
            <a:off x="3534233" y="4343020"/>
            <a:ext cx="2064924" cy="369332"/>
          </a:xfrm>
          <a:prstGeom prst="rect">
            <a:avLst/>
          </a:prstGeom>
        </p:spPr>
        <p:txBody>
          <a:bodyPr wrap="none">
            <a:spAutoFit/>
          </a:bodyPr>
          <a:lstStyle/>
          <a:p>
            <a:r>
              <a:rPr lang="en-US" altLang="zh-CN" dirty="0"/>
              <a:t>HDFS</a:t>
            </a:r>
            <a:r>
              <a:rPr lang="zh-CN" altLang="zh-CN" dirty="0"/>
              <a:t>数据读取过程</a:t>
            </a:r>
            <a:endParaRPr lang="zh-CN" altLang="en-US" dirty="0"/>
          </a:p>
        </p:txBody>
      </p:sp>
    </p:spTree>
    <p:extLst>
      <p:ext uri="{BB962C8B-B14F-4D97-AF65-F5344CB8AC3E}">
        <p14:creationId xmlns:p14="http://schemas.microsoft.com/office/powerpoint/2010/main" val="137189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4BE4-21F8-468F-A438-0CD7A796A957}"/>
              </a:ext>
            </a:extLst>
          </p:cNvPr>
          <p:cNvSpPr>
            <a:spLocks noGrp="1"/>
          </p:cNvSpPr>
          <p:nvPr>
            <p:ph type="title"/>
          </p:nvPr>
        </p:nvSpPr>
        <p:spPr/>
        <p:txBody>
          <a:bodyPr>
            <a:normAutofit/>
          </a:bodyPr>
          <a:lstStyle/>
          <a:p>
            <a:r>
              <a:rPr lang="en-US" altLang="zh-CN" dirty="0"/>
              <a:t>4. </a:t>
            </a:r>
            <a:r>
              <a:rPr lang="zh-CN" altLang="zh-CN" dirty="0"/>
              <a:t>数据写入</a:t>
            </a:r>
            <a:endParaRPr lang="zh-CN" altLang="en-US" dirty="0"/>
          </a:p>
        </p:txBody>
      </p:sp>
      <p:sp>
        <p:nvSpPr>
          <p:cNvPr id="3" name="内容占位符 2">
            <a:extLst>
              <a:ext uri="{FF2B5EF4-FFF2-40B4-BE49-F238E27FC236}">
                <a16:creationId xmlns:a16="http://schemas.microsoft.com/office/drawing/2014/main" id="{189659D5-686B-4BCC-8DCB-016203DCB2FE}"/>
              </a:ext>
            </a:extLst>
          </p:cNvPr>
          <p:cNvSpPr>
            <a:spLocks noGrp="1"/>
          </p:cNvSpPr>
          <p:nvPr>
            <p:ph idx="1"/>
          </p:nvPr>
        </p:nvSpPr>
        <p:spPr/>
        <p:txBody>
          <a:bodyPr>
            <a:normAutofit fontScale="92500"/>
          </a:bodyPr>
          <a:lstStyle/>
          <a:p>
            <a:r>
              <a:rPr lang="en-US" altLang="zh-CN" dirty="0"/>
              <a:t>HDFS</a:t>
            </a:r>
            <a:r>
              <a:rPr lang="zh-CN" altLang="en-US" dirty="0"/>
              <a:t>的设计遵循“一次写入，多次读取”的原则，所有数据只能添加不能更新。数据会被划分为等尺寸的块写入不同的</a:t>
            </a:r>
            <a:r>
              <a:rPr lang="en-US" altLang="zh-CN" dirty="0" err="1"/>
              <a:t>DataNode</a:t>
            </a:r>
            <a:r>
              <a:rPr lang="zh-CN" altLang="en-US" dirty="0"/>
              <a:t>中。每个块通常保存指定数量的副本（默认</a:t>
            </a:r>
            <a:r>
              <a:rPr lang="en-US" altLang="zh-CN" dirty="0"/>
              <a:t>3</a:t>
            </a:r>
            <a:r>
              <a:rPr lang="zh-CN" altLang="en-US" dirty="0"/>
              <a:t>个）。</a:t>
            </a:r>
            <a:endParaRPr lang="en-US" altLang="zh-CN" dirty="0"/>
          </a:p>
          <a:p>
            <a:r>
              <a:rPr lang="en-US" altLang="zh-CN" dirty="0"/>
              <a:t>HDFS</a:t>
            </a:r>
            <a:r>
              <a:rPr lang="zh-CN" altLang="en-US" dirty="0"/>
              <a:t>数据写入基本过程为：客户端向</a:t>
            </a:r>
            <a:r>
              <a:rPr lang="en-US" altLang="zh-CN" dirty="0" err="1"/>
              <a:t>NameNode</a:t>
            </a:r>
            <a:r>
              <a:rPr lang="zh-CN" altLang="en-US" dirty="0"/>
              <a:t>发送文件写请求，</a:t>
            </a:r>
            <a:r>
              <a:rPr lang="en-US" altLang="zh-CN" dirty="0" err="1"/>
              <a:t>NameNode</a:t>
            </a:r>
            <a:r>
              <a:rPr lang="zh-CN" altLang="en-US" dirty="0"/>
              <a:t>给客户分配写权限，并随机分配块的写入地址</a:t>
            </a:r>
            <a:r>
              <a:rPr lang="en-US" altLang="zh-CN" dirty="0"/>
              <a:t>——</a:t>
            </a:r>
            <a:r>
              <a:rPr lang="en-US" altLang="zh-CN" dirty="0" err="1"/>
              <a:t>DataNode</a:t>
            </a:r>
            <a:r>
              <a:rPr lang="zh-CN" altLang="en-US" dirty="0"/>
              <a:t>的</a:t>
            </a:r>
            <a:r>
              <a:rPr lang="en-US" altLang="zh-CN" dirty="0"/>
              <a:t>IP</a:t>
            </a:r>
            <a:r>
              <a:rPr lang="zh-CN" altLang="en-US" dirty="0"/>
              <a:t>，兼顾副本数量和块</a:t>
            </a:r>
            <a:r>
              <a:rPr lang="en-US" altLang="zh-CN" dirty="0"/>
              <a:t>Rack</a:t>
            </a:r>
            <a:r>
              <a:rPr lang="zh-CN" altLang="en-US" dirty="0"/>
              <a:t>自适应算法，例如副本因子是</a:t>
            </a:r>
            <a:r>
              <a:rPr lang="en-US" altLang="zh-CN" dirty="0"/>
              <a:t>3</a:t>
            </a:r>
            <a:r>
              <a:rPr lang="zh-CN" altLang="en-US" dirty="0"/>
              <a:t>，则每个块会分配到三个不同的</a:t>
            </a:r>
            <a:r>
              <a:rPr lang="en-US" altLang="zh-CN" dirty="0" err="1"/>
              <a:t>DataNode</a:t>
            </a:r>
            <a:r>
              <a:rPr lang="zh-CN" altLang="en-US" dirty="0"/>
              <a:t>，为了提高传输效率，客户端只会向其中一个</a:t>
            </a:r>
            <a:r>
              <a:rPr lang="en-US" altLang="zh-CN" dirty="0" err="1"/>
              <a:t>DataNode</a:t>
            </a:r>
            <a:r>
              <a:rPr lang="zh-CN" altLang="en-US" dirty="0"/>
              <a:t>复制一个副本，另外两个副本则由</a:t>
            </a:r>
            <a:r>
              <a:rPr lang="en-US" altLang="zh-CN" dirty="0" err="1"/>
              <a:t>DataNode</a:t>
            </a:r>
            <a:r>
              <a:rPr lang="zh-CN" altLang="en-US" dirty="0"/>
              <a:t>传输到相邻</a:t>
            </a:r>
            <a:r>
              <a:rPr lang="en-US" altLang="zh-CN" dirty="0" err="1"/>
              <a:t>DataNode</a:t>
            </a:r>
            <a:r>
              <a:rPr lang="zh-CN" altLang="en-US" dirty="0"/>
              <a:t>。</a:t>
            </a:r>
          </a:p>
        </p:txBody>
      </p:sp>
    </p:spTree>
    <p:extLst>
      <p:ext uri="{BB962C8B-B14F-4D97-AF65-F5344CB8AC3E}">
        <p14:creationId xmlns:p14="http://schemas.microsoft.com/office/powerpoint/2010/main" val="37823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4BE4-21F8-468F-A438-0CD7A796A957}"/>
              </a:ext>
            </a:extLst>
          </p:cNvPr>
          <p:cNvSpPr>
            <a:spLocks noGrp="1"/>
          </p:cNvSpPr>
          <p:nvPr>
            <p:ph type="title"/>
          </p:nvPr>
        </p:nvSpPr>
        <p:spPr/>
        <p:txBody>
          <a:bodyPr>
            <a:normAutofit/>
          </a:bodyPr>
          <a:lstStyle/>
          <a:p>
            <a:r>
              <a:rPr lang="en-US" altLang="zh-CN" dirty="0"/>
              <a:t>4. </a:t>
            </a:r>
            <a:r>
              <a:rPr lang="zh-CN" altLang="zh-CN" dirty="0"/>
              <a:t>数据写入</a:t>
            </a:r>
            <a:endParaRPr lang="zh-CN" altLang="en-US" dirty="0"/>
          </a:p>
        </p:txBody>
      </p:sp>
      <p:grpSp>
        <p:nvGrpSpPr>
          <p:cNvPr id="4" name="画布 1068">
            <a:extLst>
              <a:ext uri="{FF2B5EF4-FFF2-40B4-BE49-F238E27FC236}">
                <a16:creationId xmlns:a16="http://schemas.microsoft.com/office/drawing/2014/main" id="{C32F6DC0-FB62-4AA8-8294-420ED0FCD6B1}"/>
              </a:ext>
            </a:extLst>
          </p:cNvPr>
          <p:cNvGrpSpPr/>
          <p:nvPr/>
        </p:nvGrpSpPr>
        <p:grpSpPr>
          <a:xfrm>
            <a:off x="1934845" y="1203598"/>
            <a:ext cx="5274310" cy="3058455"/>
            <a:chOff x="0" y="0"/>
            <a:chExt cx="5274310" cy="3058455"/>
          </a:xfrm>
        </p:grpSpPr>
        <p:sp>
          <p:nvSpPr>
            <p:cNvPr id="5" name="矩形 4">
              <a:extLst>
                <a:ext uri="{FF2B5EF4-FFF2-40B4-BE49-F238E27FC236}">
                  <a16:creationId xmlns:a16="http://schemas.microsoft.com/office/drawing/2014/main" id="{4957B62D-2444-48C5-9F88-9B162181F2AC}"/>
                </a:ext>
              </a:extLst>
            </p:cNvPr>
            <p:cNvSpPr/>
            <p:nvPr/>
          </p:nvSpPr>
          <p:spPr>
            <a:xfrm>
              <a:off x="0" y="0"/>
              <a:ext cx="5274310" cy="3058160"/>
            </a:xfrm>
            <a:prstGeom prst="rect">
              <a:avLst/>
            </a:prstGeom>
          </p:spPr>
        </p:sp>
        <p:sp>
          <p:nvSpPr>
            <p:cNvPr id="6" name="矩形 5">
              <a:extLst>
                <a:ext uri="{FF2B5EF4-FFF2-40B4-BE49-F238E27FC236}">
                  <a16:creationId xmlns:a16="http://schemas.microsoft.com/office/drawing/2014/main" id="{64113F1D-60A0-4C24-9063-D0B194D330D4}"/>
                </a:ext>
              </a:extLst>
            </p:cNvPr>
            <p:cNvSpPr/>
            <p:nvPr/>
          </p:nvSpPr>
          <p:spPr>
            <a:xfrm>
              <a:off x="180000" y="119040"/>
              <a:ext cx="2762250" cy="154813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just">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客户端</a:t>
              </a:r>
              <a:r>
                <a:rPr lang="en-US" sz="900" kern="100">
                  <a:effectLst/>
                  <a:latin typeface="Calibri" panose="020F0502020204030204" pitchFamily="34" charset="0"/>
                  <a:ea typeface="宋体" panose="02010600030101010101" pitchFamily="2" charset="-122"/>
                  <a:cs typeface="Times New Roman" panose="02020603050405020304" pitchFamily="18" charset="0"/>
                </a:rPr>
                <a:t>JVM</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07A2CCBA-4427-4366-AB59-9F095500C2C2}"/>
                </a:ext>
              </a:extLst>
            </p:cNvPr>
            <p:cNvSpPr/>
            <p:nvPr/>
          </p:nvSpPr>
          <p:spPr>
            <a:xfrm>
              <a:off x="1578953" y="194505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矩形 7">
              <a:extLst>
                <a:ext uri="{FF2B5EF4-FFF2-40B4-BE49-F238E27FC236}">
                  <a16:creationId xmlns:a16="http://schemas.microsoft.com/office/drawing/2014/main" id="{CBC992F1-296D-4359-9955-02DD74321B15}"/>
                </a:ext>
              </a:extLst>
            </p:cNvPr>
            <p:cNvSpPr/>
            <p:nvPr/>
          </p:nvSpPr>
          <p:spPr>
            <a:xfrm>
              <a:off x="2916312" y="1954875"/>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EC67EFA0-ABDD-47C3-BD81-FABF15582CD5}"/>
                </a:ext>
              </a:extLst>
            </p:cNvPr>
            <p:cNvSpPr/>
            <p:nvPr/>
          </p:nvSpPr>
          <p:spPr>
            <a:xfrm>
              <a:off x="1658328" y="20485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FA428936-B5BA-468D-9DB6-0E7E7E9FCA80}"/>
                </a:ext>
              </a:extLst>
            </p:cNvPr>
            <p:cNvSpPr/>
            <p:nvPr/>
          </p:nvSpPr>
          <p:spPr>
            <a:xfrm>
              <a:off x="2029168" y="20485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6D75DA29-379C-47C4-9762-D6B7DE1F2489}"/>
                </a:ext>
              </a:extLst>
            </p:cNvPr>
            <p:cNvSpPr/>
            <p:nvPr/>
          </p:nvSpPr>
          <p:spPr>
            <a:xfrm>
              <a:off x="1650708" y="23717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4E5E91D-481F-4E63-8DC4-709699533F1B}"/>
                </a:ext>
              </a:extLst>
            </p:cNvPr>
            <p:cNvSpPr/>
            <p:nvPr/>
          </p:nvSpPr>
          <p:spPr>
            <a:xfrm>
              <a:off x="2029168" y="23717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001879BF-388E-42A4-96BE-B42E76D583BE}"/>
                </a:ext>
              </a:extLst>
            </p:cNvPr>
            <p:cNvSpPr/>
            <p:nvPr/>
          </p:nvSpPr>
          <p:spPr>
            <a:xfrm>
              <a:off x="4261242" y="1938500"/>
              <a:ext cx="826770" cy="7632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2">
              <a:extLst>
                <a:ext uri="{FF2B5EF4-FFF2-40B4-BE49-F238E27FC236}">
                  <a16:creationId xmlns:a16="http://schemas.microsoft.com/office/drawing/2014/main" id="{851D9523-A32A-4238-A392-2BE3D5A7B62E}"/>
                </a:ext>
              </a:extLst>
            </p:cNvPr>
            <p:cNvSpPr txBox="1">
              <a:spLocks noChangeArrowheads="1"/>
            </p:cNvSpPr>
            <p:nvPr/>
          </p:nvSpPr>
          <p:spPr bwMode="auto">
            <a:xfrm>
              <a:off x="1587255" y="2714625"/>
              <a:ext cx="818515" cy="340996"/>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C5BAA078-2E58-49EC-8CF6-AFE8EC2F1909}"/>
                </a:ext>
              </a:extLst>
            </p:cNvPr>
            <p:cNvSpPr/>
            <p:nvPr/>
          </p:nvSpPr>
          <p:spPr>
            <a:xfrm>
              <a:off x="2979812" y="2050760"/>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CC1E88AF-541E-43E7-9D1D-0D30D53FA71B}"/>
                </a:ext>
              </a:extLst>
            </p:cNvPr>
            <p:cNvSpPr/>
            <p:nvPr/>
          </p:nvSpPr>
          <p:spPr>
            <a:xfrm>
              <a:off x="3350652" y="2050760"/>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55193BC1-FE59-4C2B-B41D-9A101CB435EB}"/>
                </a:ext>
              </a:extLst>
            </p:cNvPr>
            <p:cNvSpPr/>
            <p:nvPr/>
          </p:nvSpPr>
          <p:spPr>
            <a:xfrm>
              <a:off x="2972192" y="2373975"/>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511086A0-512E-4C6C-A0EA-EA0956BFFDCB}"/>
                </a:ext>
              </a:extLst>
            </p:cNvPr>
            <p:cNvSpPr/>
            <p:nvPr/>
          </p:nvSpPr>
          <p:spPr>
            <a:xfrm>
              <a:off x="3350652" y="2373975"/>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30115FB2-FC61-45A6-ABCB-1AC555D32E11}"/>
                </a:ext>
              </a:extLst>
            </p:cNvPr>
            <p:cNvSpPr/>
            <p:nvPr/>
          </p:nvSpPr>
          <p:spPr>
            <a:xfrm>
              <a:off x="4329822" y="2034385"/>
              <a:ext cx="309880"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4C257823-4019-4D97-B2B1-CE510533956A}"/>
                </a:ext>
              </a:extLst>
            </p:cNvPr>
            <p:cNvSpPr/>
            <p:nvPr/>
          </p:nvSpPr>
          <p:spPr>
            <a:xfrm>
              <a:off x="4700662" y="2034385"/>
              <a:ext cx="320675" cy="26225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7813A6B2-1604-4428-9756-11AAC34ED7DA}"/>
                </a:ext>
              </a:extLst>
            </p:cNvPr>
            <p:cNvSpPr/>
            <p:nvPr/>
          </p:nvSpPr>
          <p:spPr>
            <a:xfrm>
              <a:off x="4322202" y="2357600"/>
              <a:ext cx="317500"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9D3374C8-5BBA-4193-A476-8FA9872D67E6}"/>
                </a:ext>
              </a:extLst>
            </p:cNvPr>
            <p:cNvSpPr/>
            <p:nvPr/>
          </p:nvSpPr>
          <p:spPr>
            <a:xfrm>
              <a:off x="4700662" y="2357600"/>
              <a:ext cx="320675" cy="25717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23" name="圆角矩形 63">
              <a:extLst>
                <a:ext uri="{FF2B5EF4-FFF2-40B4-BE49-F238E27FC236}">
                  <a16:creationId xmlns:a16="http://schemas.microsoft.com/office/drawing/2014/main" id="{98F20CE4-5567-45DE-AA81-6D38BBF9BC8D}"/>
                </a:ext>
              </a:extLst>
            </p:cNvPr>
            <p:cNvSpPr/>
            <p:nvPr/>
          </p:nvSpPr>
          <p:spPr>
            <a:xfrm>
              <a:off x="373137" y="412750"/>
              <a:ext cx="325755" cy="69834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客户端</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D4247E42-EF20-4D58-AF75-6ADB0284BACF}"/>
                </a:ext>
              </a:extLst>
            </p:cNvPr>
            <p:cNvSpPr/>
            <p:nvPr/>
          </p:nvSpPr>
          <p:spPr>
            <a:xfrm>
              <a:off x="1483752" y="235636"/>
              <a:ext cx="1398905" cy="31750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DistributedFileSytem</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5BAB5E64-446B-4408-9D0C-484364432190}"/>
                </a:ext>
              </a:extLst>
            </p:cNvPr>
            <p:cNvSpPr/>
            <p:nvPr/>
          </p:nvSpPr>
          <p:spPr>
            <a:xfrm>
              <a:off x="1483752" y="833171"/>
              <a:ext cx="1398905" cy="7550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FSDataOutputStream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AE1D3422-1910-4454-9C04-6C6EB3E3D306}"/>
                </a:ext>
              </a:extLst>
            </p:cNvPr>
            <p:cNvSpPr/>
            <p:nvPr/>
          </p:nvSpPr>
          <p:spPr>
            <a:xfrm>
              <a:off x="1578953" y="1210859"/>
              <a:ext cx="1208405" cy="276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36000" rIns="91440" bIns="36000" numCol="1" spcCol="0" rtlCol="0" fromWordArt="0" anchor="ctr" anchorCtr="0" forceAA="0" compatLnSpc="1">
              <a:prstTxWarp prst="textNoShape">
                <a:avLst/>
              </a:prstTxWarp>
              <a:spAutoFit/>
            </a:bodyPr>
            <a:lstStyle/>
            <a:p>
              <a:pPr algn="ctr">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DFSOutputStream</a:t>
              </a:r>
              <a:endParaRPr lang="zh-CN" sz="1050" kern="100">
                <a:effectLst/>
                <a:ea typeface="等线" panose="02010600030101010101" pitchFamily="2"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E097C6E5-80F9-4633-B523-9871B6815477}"/>
                </a:ext>
              </a:extLst>
            </p:cNvPr>
            <p:cNvCxnSpPr/>
            <p:nvPr/>
          </p:nvCxnSpPr>
          <p:spPr>
            <a:xfrm flipV="1">
              <a:off x="698892" y="394386"/>
              <a:ext cx="784860" cy="367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6CDDE8A4-686E-4761-A0EA-74789FF2F1E4}"/>
                </a:ext>
              </a:extLst>
            </p:cNvPr>
            <p:cNvCxnSpPr/>
            <p:nvPr/>
          </p:nvCxnSpPr>
          <p:spPr>
            <a:xfrm>
              <a:off x="698892" y="761823"/>
              <a:ext cx="793358" cy="8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1263E220-7B23-468E-907E-9B493FE99283}"/>
                </a:ext>
              </a:extLst>
            </p:cNvPr>
            <p:cNvCxnSpPr/>
            <p:nvPr/>
          </p:nvCxnSpPr>
          <p:spPr>
            <a:xfrm>
              <a:off x="698892" y="761923"/>
              <a:ext cx="784860" cy="44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9934CD66-3D8A-411B-90C6-2221C77439AF}"/>
                </a:ext>
              </a:extLst>
            </p:cNvPr>
            <p:cNvCxnSpPr/>
            <p:nvPr/>
          </p:nvCxnSpPr>
          <p:spPr>
            <a:xfrm>
              <a:off x="1841500" y="1484534"/>
              <a:ext cx="0" cy="460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E32B0539-0D2C-4D4C-9028-7312FD5F1DDE}"/>
                </a:ext>
              </a:extLst>
            </p:cNvPr>
            <p:cNvCxnSpPr>
              <a:endCxn id="51" idx="1"/>
            </p:cNvCxnSpPr>
            <p:nvPr/>
          </p:nvCxnSpPr>
          <p:spPr>
            <a:xfrm>
              <a:off x="2883292" y="394282"/>
              <a:ext cx="820420" cy="785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2">
              <a:extLst>
                <a:ext uri="{FF2B5EF4-FFF2-40B4-BE49-F238E27FC236}">
                  <a16:creationId xmlns:a16="http://schemas.microsoft.com/office/drawing/2014/main" id="{0DFB048A-4C70-4147-9938-EB4715D09F2D}"/>
                </a:ext>
              </a:extLst>
            </p:cNvPr>
            <p:cNvSpPr txBox="1">
              <a:spLocks noChangeArrowheads="1"/>
            </p:cNvSpPr>
            <p:nvPr/>
          </p:nvSpPr>
          <p:spPr bwMode="auto">
            <a:xfrm>
              <a:off x="3162057" y="784210"/>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900" kern="100" dirty="0">
                  <a:effectLst/>
                  <a:latin typeface="Calibri" panose="020F0502020204030204" pitchFamily="34" charset="0"/>
                  <a:ea typeface="宋体" panose="02010600030101010101" pitchFamily="2" charset="-122"/>
                  <a:cs typeface="Calibri" panose="020F0502020204030204" pitchFamily="34" charset="0"/>
                </a:rPr>
                <a:t>：创建文件元数据</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2">
              <a:extLst>
                <a:ext uri="{FF2B5EF4-FFF2-40B4-BE49-F238E27FC236}">
                  <a16:creationId xmlns:a16="http://schemas.microsoft.com/office/drawing/2014/main" id="{D1ED3BE7-8AA6-4400-B933-CEE03207515D}"/>
                </a:ext>
              </a:extLst>
            </p:cNvPr>
            <p:cNvSpPr txBox="1">
              <a:spLocks noChangeArrowheads="1"/>
            </p:cNvSpPr>
            <p:nvPr/>
          </p:nvSpPr>
          <p:spPr bwMode="auto">
            <a:xfrm>
              <a:off x="877327" y="577269"/>
              <a:ext cx="834730" cy="381635"/>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900" kern="100" dirty="0">
                  <a:effectLst/>
                  <a:latin typeface="Calibri" panose="020F0502020204030204" pitchFamily="34" charset="0"/>
                  <a:ea typeface="宋体" panose="02010600030101010101" pitchFamily="2" charset="-122"/>
                  <a:cs typeface="Calibri" panose="020F0502020204030204" pitchFamily="34" charset="0"/>
                </a:rPr>
                <a:t>：写入数据</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2">
              <a:extLst>
                <a:ext uri="{FF2B5EF4-FFF2-40B4-BE49-F238E27FC236}">
                  <a16:creationId xmlns:a16="http://schemas.microsoft.com/office/drawing/2014/main" id="{6BD520D2-F15A-430D-A5D3-E5E744292FE0}"/>
                </a:ext>
              </a:extLst>
            </p:cNvPr>
            <p:cNvSpPr txBox="1">
              <a:spLocks noChangeArrowheads="1"/>
            </p:cNvSpPr>
            <p:nvPr/>
          </p:nvSpPr>
          <p:spPr bwMode="auto">
            <a:xfrm>
              <a:off x="616342" y="1032408"/>
              <a:ext cx="818758" cy="288793"/>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6</a:t>
              </a:r>
              <a:r>
                <a:rPr lang="zh-CN" sz="900" kern="100">
                  <a:effectLst/>
                  <a:latin typeface="Calibri" panose="020F0502020204030204" pitchFamily="34" charset="0"/>
                  <a:ea typeface="宋体" panose="02010600030101010101" pitchFamily="2" charset="-122"/>
                  <a:cs typeface="Calibri" panose="020F0502020204030204" pitchFamily="34" charset="0"/>
                </a:rPr>
                <a:t>：关闭文件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2">
              <a:extLst>
                <a:ext uri="{FF2B5EF4-FFF2-40B4-BE49-F238E27FC236}">
                  <a16:creationId xmlns:a16="http://schemas.microsoft.com/office/drawing/2014/main" id="{A21A5488-3EFE-4A6B-B096-C02C7A8C1E65}"/>
                </a:ext>
              </a:extLst>
            </p:cNvPr>
            <p:cNvSpPr txBox="1">
              <a:spLocks noChangeArrowheads="1"/>
            </p:cNvSpPr>
            <p:nvPr/>
          </p:nvSpPr>
          <p:spPr bwMode="auto">
            <a:xfrm>
              <a:off x="918602" y="1663059"/>
              <a:ext cx="946150" cy="257791"/>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900" kern="100" dirty="0">
                  <a:effectLst/>
                  <a:latin typeface="Calibri" panose="020F0502020204030204" pitchFamily="34" charset="0"/>
                  <a:ea typeface="宋体" panose="02010600030101010101" pitchFamily="2" charset="-122"/>
                  <a:cs typeface="Calibri" panose="020F0502020204030204" pitchFamily="34" charset="0"/>
                </a:rPr>
                <a:t>：写入数据包</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716AA3EB-FADD-4ECD-826E-427DB8AD46B8}"/>
                </a:ext>
              </a:extLst>
            </p:cNvPr>
            <p:cNvCxnSpPr>
              <a:stCxn id="51" idx="0"/>
              <a:endCxn id="50" idx="2"/>
            </p:cNvCxnSpPr>
            <p:nvPr/>
          </p:nvCxnSpPr>
          <p:spPr>
            <a:xfrm flipH="1" flipV="1">
              <a:off x="4383383" y="750182"/>
              <a:ext cx="97" cy="252646"/>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37" name="文本框 2">
              <a:extLst>
                <a:ext uri="{FF2B5EF4-FFF2-40B4-BE49-F238E27FC236}">
                  <a16:creationId xmlns:a16="http://schemas.microsoft.com/office/drawing/2014/main" id="{E0087E4C-66DF-4C3C-ACAE-D6942290D81B}"/>
                </a:ext>
              </a:extLst>
            </p:cNvPr>
            <p:cNvSpPr txBox="1">
              <a:spLocks noChangeArrowheads="1"/>
            </p:cNvSpPr>
            <p:nvPr/>
          </p:nvSpPr>
          <p:spPr bwMode="auto">
            <a:xfrm>
              <a:off x="372502" y="204583"/>
              <a:ext cx="1087998" cy="258967"/>
            </a:xfrm>
            <a:prstGeom prst="rect">
              <a:avLst/>
            </a:prstGeom>
            <a:noFill/>
            <a:ln w="6350">
              <a:noFill/>
              <a:miter lim="800000"/>
              <a:headEnd/>
              <a:tailEnd/>
            </a:ln>
          </p:spPr>
          <p:txBody>
            <a:bodyPr rot="0" vert="horz" wrap="square" lIns="91440" tIns="45720" rIns="91440" bIns="45720" anchor="t" anchorCtr="0">
              <a:noAutofit/>
            </a:bodyPr>
            <a:lstStyle/>
            <a:p>
              <a:pPr algn="just">
                <a:spcAft>
                  <a:spcPts val="0"/>
                </a:spcAft>
              </a:pPr>
              <a:r>
                <a:rPr lang="en-US" sz="9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900" kern="100" dirty="0">
                  <a:effectLst/>
                  <a:latin typeface="Calibri" panose="020F0502020204030204" pitchFamily="34" charset="0"/>
                  <a:ea typeface="宋体" panose="02010600030101010101" pitchFamily="2" charset="-122"/>
                  <a:cs typeface="Calibri" panose="020F0502020204030204" pitchFamily="34" charset="0"/>
                </a:rPr>
                <a:t>：创建文件请求</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B7627ACD-949A-4820-834E-D1DC54081259}"/>
                </a:ext>
              </a:extLst>
            </p:cNvPr>
            <p:cNvCxnSpPr/>
            <p:nvPr/>
          </p:nvCxnSpPr>
          <p:spPr>
            <a:xfrm>
              <a:off x="2161200" y="1485339"/>
              <a:ext cx="0" cy="45974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9" name="文本框 2">
              <a:extLst>
                <a:ext uri="{FF2B5EF4-FFF2-40B4-BE49-F238E27FC236}">
                  <a16:creationId xmlns:a16="http://schemas.microsoft.com/office/drawing/2014/main" id="{5847D179-A26C-48E6-B3E0-0F4A6DDC06BF}"/>
                </a:ext>
              </a:extLst>
            </p:cNvPr>
            <p:cNvSpPr txBox="1">
              <a:spLocks noChangeArrowheads="1"/>
            </p:cNvSpPr>
            <p:nvPr/>
          </p:nvSpPr>
          <p:spPr bwMode="auto">
            <a:xfrm>
              <a:off x="2095976" y="1648306"/>
              <a:ext cx="11684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r>
                <a:rPr lang="zh-CN" sz="900" kern="100">
                  <a:effectLst/>
                  <a:latin typeface="Calibri" panose="020F0502020204030204" pitchFamily="34" charset="0"/>
                  <a:ea typeface="宋体" panose="02010600030101010101" pitchFamily="2" charset="-122"/>
                  <a:cs typeface="Calibri" panose="020F0502020204030204" pitchFamily="34" charset="0"/>
                </a:rPr>
                <a:t>：接收确认包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F2CB8A57-E196-452F-9BD4-D99739EBFC5F}"/>
                </a:ext>
              </a:extLst>
            </p:cNvPr>
            <p:cNvCxnSpPr/>
            <p:nvPr/>
          </p:nvCxnSpPr>
          <p:spPr>
            <a:xfrm>
              <a:off x="2413635" y="2164779"/>
              <a:ext cx="5025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81D6119C-558E-4501-9EE8-65F8C74634C0}"/>
                </a:ext>
              </a:extLst>
            </p:cNvPr>
            <p:cNvCxnSpPr/>
            <p:nvPr/>
          </p:nvCxnSpPr>
          <p:spPr>
            <a:xfrm>
              <a:off x="2405770" y="2468378"/>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1544931-BF30-4AC2-9895-CF932CF398F7}"/>
                </a:ext>
              </a:extLst>
            </p:cNvPr>
            <p:cNvCxnSpPr/>
            <p:nvPr/>
          </p:nvCxnSpPr>
          <p:spPr>
            <a:xfrm>
              <a:off x="3755685" y="2172630"/>
              <a:ext cx="502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6C5F78B-9DFE-4107-B603-2578A19A1DAA}"/>
                </a:ext>
              </a:extLst>
            </p:cNvPr>
            <p:cNvCxnSpPr/>
            <p:nvPr/>
          </p:nvCxnSpPr>
          <p:spPr>
            <a:xfrm>
              <a:off x="3747430" y="2476160"/>
              <a:ext cx="502285" cy="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2">
              <a:extLst>
                <a:ext uri="{FF2B5EF4-FFF2-40B4-BE49-F238E27FC236}">
                  <a16:creationId xmlns:a16="http://schemas.microsoft.com/office/drawing/2014/main" id="{F3E08494-A00F-4E81-B56D-AECF15BE5180}"/>
                </a:ext>
              </a:extLst>
            </p:cNvPr>
            <p:cNvSpPr txBox="1">
              <a:spLocks noChangeArrowheads="1"/>
            </p:cNvSpPr>
            <p:nvPr/>
          </p:nvSpPr>
          <p:spPr bwMode="auto">
            <a:xfrm>
              <a:off x="2516800" y="1938447"/>
              <a:ext cx="27720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2">
              <a:extLst>
                <a:ext uri="{FF2B5EF4-FFF2-40B4-BE49-F238E27FC236}">
                  <a16:creationId xmlns:a16="http://schemas.microsoft.com/office/drawing/2014/main" id="{7502C4A5-A55B-487D-A9AD-A729BC905ECA}"/>
                </a:ext>
              </a:extLst>
            </p:cNvPr>
            <p:cNvSpPr txBox="1">
              <a:spLocks noChangeArrowheads="1"/>
            </p:cNvSpPr>
            <p:nvPr/>
          </p:nvSpPr>
          <p:spPr bwMode="auto">
            <a:xfrm>
              <a:off x="3862683" y="1938215"/>
              <a:ext cx="27686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2">
              <a:extLst>
                <a:ext uri="{FF2B5EF4-FFF2-40B4-BE49-F238E27FC236}">
                  <a16:creationId xmlns:a16="http://schemas.microsoft.com/office/drawing/2014/main" id="{A482748F-35A7-42E8-A0CF-FCF2DAC63C50}"/>
                </a:ext>
              </a:extLst>
            </p:cNvPr>
            <p:cNvSpPr txBox="1">
              <a:spLocks noChangeArrowheads="1"/>
            </p:cNvSpPr>
            <p:nvPr/>
          </p:nvSpPr>
          <p:spPr bwMode="auto">
            <a:xfrm>
              <a:off x="3862683" y="2430967"/>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7" name="文本框 2">
              <a:extLst>
                <a:ext uri="{FF2B5EF4-FFF2-40B4-BE49-F238E27FC236}">
                  <a16:creationId xmlns:a16="http://schemas.microsoft.com/office/drawing/2014/main" id="{E55F1710-A954-48F7-A2CA-CF4C68B39A6A}"/>
                </a:ext>
              </a:extLst>
            </p:cNvPr>
            <p:cNvSpPr txBox="1">
              <a:spLocks noChangeArrowheads="1"/>
            </p:cNvSpPr>
            <p:nvPr/>
          </p:nvSpPr>
          <p:spPr bwMode="auto">
            <a:xfrm>
              <a:off x="2516800" y="2439956"/>
              <a:ext cx="276860" cy="295910"/>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CFF864A0-3A48-4DD4-9BF9-F7DBEE4268D6}"/>
                </a:ext>
              </a:extLst>
            </p:cNvPr>
            <p:cNvCxnSpPr>
              <a:stCxn id="26" idx="3"/>
              <a:endCxn id="51" idx="1"/>
            </p:cNvCxnSpPr>
            <p:nvPr/>
          </p:nvCxnSpPr>
          <p:spPr>
            <a:xfrm flipV="1">
              <a:off x="2787358" y="1179970"/>
              <a:ext cx="916354" cy="168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本框 2">
              <a:extLst>
                <a:ext uri="{FF2B5EF4-FFF2-40B4-BE49-F238E27FC236}">
                  <a16:creationId xmlns:a16="http://schemas.microsoft.com/office/drawing/2014/main" id="{A341B719-9AE9-4C76-A5DF-196614B459EC}"/>
                </a:ext>
              </a:extLst>
            </p:cNvPr>
            <p:cNvSpPr txBox="1">
              <a:spLocks noChangeArrowheads="1"/>
            </p:cNvSpPr>
            <p:nvPr/>
          </p:nvSpPr>
          <p:spPr bwMode="auto">
            <a:xfrm>
              <a:off x="2885100" y="1281939"/>
              <a:ext cx="1168400" cy="295275"/>
            </a:xfrm>
            <a:prstGeom prst="rect">
              <a:avLst/>
            </a:prstGeom>
            <a:noFill/>
            <a:ln w="6350">
              <a:noFill/>
              <a:miter lim="800000"/>
              <a:headEnd/>
              <a:tailEnd/>
            </a:ln>
          </p:spPr>
          <p:txBody>
            <a:bodyPr rot="0" vert="horz" wrap="square" lIns="91440" tIns="45720" rIns="91440" bIns="45720" anchor="t" anchorCtr="0">
              <a:spAutoFit/>
            </a:bodyPr>
            <a:lstStyle/>
            <a:p>
              <a:pPr algn="just">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7</a:t>
              </a:r>
              <a:r>
                <a:rPr lang="zh-CN" sz="900" kern="100">
                  <a:effectLst/>
                  <a:latin typeface="Calibri" panose="020F0502020204030204" pitchFamily="34" charset="0"/>
                  <a:ea typeface="宋体" panose="02010600030101010101" pitchFamily="2" charset="-122"/>
                  <a:cs typeface="Calibri" panose="020F0502020204030204" pitchFamily="34" charset="0"/>
                </a:rPr>
                <a:t>：写操作完成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0" name="流程图: 文档 49">
              <a:extLst>
                <a:ext uri="{FF2B5EF4-FFF2-40B4-BE49-F238E27FC236}">
                  <a16:creationId xmlns:a16="http://schemas.microsoft.com/office/drawing/2014/main" id="{5CA19750-2368-476C-B927-18C11D755E88}"/>
                </a:ext>
              </a:extLst>
            </p:cNvPr>
            <p:cNvSpPr/>
            <p:nvPr/>
          </p:nvSpPr>
          <p:spPr>
            <a:xfrm>
              <a:off x="3747430" y="96180"/>
              <a:ext cx="1271905" cy="700405"/>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元数据</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a:t>
              </a:r>
              <a:r>
                <a:rPr lang="zh-CN" sz="900" kern="100">
                  <a:effectLst/>
                  <a:latin typeface="Calibri" panose="020F0502020204030204" pitchFamily="34" charset="0"/>
                  <a:ea typeface="宋体" panose="02010600030101010101" pitchFamily="2" charset="-122"/>
                  <a:cs typeface="Calibri" panose="020F0502020204030204" pitchFamily="34" charset="0"/>
                </a:rPr>
                <a:t>名称，块个数，地址，</a:t>
              </a:r>
              <a:r>
                <a:rPr lang="en-US" sz="9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D7D9EA8E-6A81-4714-91E6-AAF01F967FEB}"/>
                </a:ext>
              </a:extLst>
            </p:cNvPr>
            <p:cNvSpPr/>
            <p:nvPr/>
          </p:nvSpPr>
          <p:spPr>
            <a:xfrm>
              <a:off x="3703712" y="1002960"/>
              <a:ext cx="1359535" cy="35433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名称节点</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Calibri" panose="020F0502020204030204" pitchFamily="34" charset="0"/>
                  <a:ea typeface="宋体"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52" name="文本框 2">
              <a:extLst>
                <a:ext uri="{FF2B5EF4-FFF2-40B4-BE49-F238E27FC236}">
                  <a16:creationId xmlns:a16="http://schemas.microsoft.com/office/drawing/2014/main" id="{04AE8BE3-0CAB-4E3A-B565-3C6A5B78C7F5}"/>
                </a:ext>
              </a:extLst>
            </p:cNvPr>
            <p:cNvSpPr txBox="1">
              <a:spLocks noChangeArrowheads="1"/>
            </p:cNvSpPr>
            <p:nvPr/>
          </p:nvSpPr>
          <p:spPr bwMode="auto">
            <a:xfrm>
              <a:off x="2923200" y="2717460"/>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文本框 2">
              <a:extLst>
                <a:ext uri="{FF2B5EF4-FFF2-40B4-BE49-F238E27FC236}">
                  <a16:creationId xmlns:a16="http://schemas.microsoft.com/office/drawing/2014/main" id="{F77CCE82-A3DA-40DF-8D8E-B016FD37CD0C}"/>
                </a:ext>
              </a:extLst>
            </p:cNvPr>
            <p:cNvSpPr txBox="1">
              <a:spLocks noChangeArrowheads="1"/>
            </p:cNvSpPr>
            <p:nvPr/>
          </p:nvSpPr>
          <p:spPr bwMode="auto">
            <a:xfrm>
              <a:off x="4268862" y="2708325"/>
              <a:ext cx="818515" cy="340995"/>
            </a:xfrm>
            <a:prstGeom prst="rect">
              <a:avLst/>
            </a:prstGeom>
            <a:noFill/>
            <a:ln w="6350">
              <a:noFill/>
              <a:miter lim="800000"/>
              <a:headEnd/>
              <a:tailEnd/>
            </a:ln>
          </p:spPr>
          <p:txBody>
            <a:bodyPr rot="0" vert="horz" wrap="square" lIns="91440" tIns="45720" rIns="91440" bIns="45720" anchor="t" anchorCtr="0">
              <a:noAutofit/>
            </a:bodyPr>
            <a:lstStyle/>
            <a:p>
              <a:pPr algn="ctr">
                <a:lnSpc>
                  <a:spcPts val="1000"/>
                </a:lnSpc>
                <a:spcAft>
                  <a:spcPts val="0"/>
                </a:spcAft>
              </a:pPr>
              <a:r>
                <a:rPr lang="zh-CN" sz="900" kern="100">
                  <a:effectLst/>
                  <a:latin typeface="Calibri" panose="020F0502020204030204" pitchFamily="34" charset="0"/>
                  <a:ea typeface="宋体" panose="02010600030101010101" pitchFamily="2" charset="-122"/>
                  <a:cs typeface="Calibri" panose="020F0502020204030204" pitchFamily="34" charset="0"/>
                </a:rPr>
                <a:t>数据节点</a:t>
              </a:r>
              <a:r>
                <a:rPr lang="en-US" sz="900" kern="100">
                  <a:effectLst/>
                  <a:latin typeface="Calibri" panose="020F0502020204030204" pitchFamily="34" charset="0"/>
                  <a:ea typeface="宋体"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54" name="矩形 53">
            <a:extLst>
              <a:ext uri="{FF2B5EF4-FFF2-40B4-BE49-F238E27FC236}">
                <a16:creationId xmlns:a16="http://schemas.microsoft.com/office/drawing/2014/main" id="{62E6EEBF-C3AB-46CE-9CC4-3C7CC1AFA8A1}"/>
              </a:ext>
            </a:extLst>
          </p:cNvPr>
          <p:cNvSpPr/>
          <p:nvPr/>
        </p:nvSpPr>
        <p:spPr>
          <a:xfrm>
            <a:off x="3513056" y="4337737"/>
            <a:ext cx="2130711" cy="369332"/>
          </a:xfrm>
          <a:prstGeom prst="rect">
            <a:avLst/>
          </a:prstGeom>
        </p:spPr>
        <p:txBody>
          <a:bodyPr wrap="none">
            <a:spAutoFit/>
          </a:bodyPr>
          <a:lstStyle/>
          <a:p>
            <a:r>
              <a:rPr lang="en-US" altLang="zh-CN" dirty="0">
                <a:ea typeface="宋体" panose="02010600030101010101" pitchFamily="2" charset="-122"/>
                <a:cs typeface="Mangal" panose="020B0502040204020203" pitchFamily="18" charset="0"/>
              </a:rPr>
              <a:t>HDFS</a:t>
            </a:r>
            <a:r>
              <a:rPr lang="zh-CN" altLang="zh-CN" dirty="0">
                <a:ea typeface="宋体" panose="02010600030101010101" pitchFamily="2" charset="-122"/>
                <a:cs typeface="Mangal" panose="020B0502040204020203" pitchFamily="18" charset="0"/>
              </a:rPr>
              <a:t>数据写入过程</a:t>
            </a:r>
            <a:endParaRPr lang="zh-CN" altLang="en-US" dirty="0">
              <a:ea typeface="宋体" panose="02010600030101010101" pitchFamily="2" charset="-122"/>
              <a:cs typeface="Mangal" panose="020B0502040204020203" pitchFamily="18" charset="0"/>
            </a:endParaRPr>
          </a:p>
        </p:txBody>
      </p:sp>
    </p:spTree>
    <p:extLst>
      <p:ext uri="{BB962C8B-B14F-4D97-AF65-F5344CB8AC3E}">
        <p14:creationId xmlns:p14="http://schemas.microsoft.com/office/powerpoint/2010/main" val="160575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4BE4-21F8-468F-A438-0CD7A796A957}"/>
              </a:ext>
            </a:extLst>
          </p:cNvPr>
          <p:cNvSpPr>
            <a:spLocks noGrp="1"/>
          </p:cNvSpPr>
          <p:nvPr>
            <p:ph type="title"/>
          </p:nvPr>
        </p:nvSpPr>
        <p:spPr/>
        <p:txBody>
          <a:bodyPr>
            <a:normAutofit/>
          </a:bodyPr>
          <a:lstStyle/>
          <a:p>
            <a:r>
              <a:rPr lang="en-US" altLang="zh-CN" dirty="0"/>
              <a:t>4. </a:t>
            </a:r>
            <a:r>
              <a:rPr lang="zh-CN" altLang="zh-CN" dirty="0"/>
              <a:t>数据写入</a:t>
            </a:r>
            <a:endParaRPr lang="zh-CN" altLang="en-US" dirty="0"/>
          </a:p>
        </p:txBody>
      </p:sp>
      <p:sp>
        <p:nvSpPr>
          <p:cNvPr id="3" name="内容占位符 2">
            <a:extLst>
              <a:ext uri="{FF2B5EF4-FFF2-40B4-BE49-F238E27FC236}">
                <a16:creationId xmlns:a16="http://schemas.microsoft.com/office/drawing/2014/main" id="{189659D5-686B-4BCC-8DCB-016203DCB2FE}"/>
              </a:ext>
            </a:extLst>
          </p:cNvPr>
          <p:cNvSpPr>
            <a:spLocks noGrp="1"/>
          </p:cNvSpPr>
          <p:nvPr>
            <p:ph idx="1"/>
          </p:nvPr>
        </p:nvSpPr>
        <p:spPr/>
        <p:txBody>
          <a:bodyPr>
            <a:normAutofit fontScale="77500" lnSpcReduction="20000"/>
          </a:bodyPr>
          <a:lstStyle/>
          <a:p>
            <a:r>
              <a:rPr lang="zh-CN" altLang="en-US" dirty="0"/>
              <a:t>数据写入可以看作是一个流水线</a:t>
            </a:r>
            <a:r>
              <a:rPr lang="en-US" altLang="zh-CN" dirty="0"/>
              <a:t>pipeline</a:t>
            </a:r>
            <a:r>
              <a:rPr lang="zh-CN" altLang="en-US" dirty="0"/>
              <a:t>过程，具体来说，客户端收到</a:t>
            </a:r>
            <a:r>
              <a:rPr lang="en-US" altLang="zh-CN" dirty="0" err="1"/>
              <a:t>NameNode</a:t>
            </a:r>
            <a:r>
              <a:rPr lang="zh-CN" altLang="en-US" dirty="0"/>
              <a:t>发送的块存储位置</a:t>
            </a:r>
            <a:r>
              <a:rPr lang="en-US" altLang="zh-CN" dirty="0" err="1"/>
              <a:t>DataNode</a:t>
            </a:r>
            <a:r>
              <a:rPr lang="zh-CN" altLang="en-US" dirty="0"/>
              <a:t>列表后，将做如下工作。</a:t>
            </a:r>
          </a:p>
          <a:p>
            <a:pPr lvl="1"/>
            <a:r>
              <a:rPr lang="zh-CN" altLang="en-US" dirty="0"/>
              <a:t>（</a:t>
            </a:r>
            <a:r>
              <a:rPr lang="en-US" altLang="zh-CN" dirty="0"/>
              <a:t>1</a:t>
            </a:r>
            <a:r>
              <a:rPr lang="zh-CN" altLang="en-US" dirty="0"/>
              <a:t>）选择</a:t>
            </a:r>
            <a:r>
              <a:rPr lang="en-US" altLang="zh-CN" dirty="0" err="1"/>
              <a:t>DataNode</a:t>
            </a:r>
            <a:r>
              <a:rPr lang="zh-CN" altLang="en-US" dirty="0"/>
              <a:t>列表中的第一个</a:t>
            </a:r>
            <a:r>
              <a:rPr lang="en-US" altLang="zh-CN" dirty="0"/>
              <a:t>DataNode1</a:t>
            </a:r>
            <a:r>
              <a:rPr lang="zh-CN" altLang="en-US" dirty="0"/>
              <a:t>，通过</a:t>
            </a:r>
            <a:r>
              <a:rPr lang="en-US" altLang="zh-CN" dirty="0"/>
              <a:t>IP</a:t>
            </a:r>
            <a:r>
              <a:rPr lang="zh-CN" altLang="en-US" dirty="0"/>
              <a:t>地址建立</a:t>
            </a:r>
            <a:r>
              <a:rPr lang="en-US" altLang="zh-CN" dirty="0"/>
              <a:t>TCP</a:t>
            </a:r>
            <a:r>
              <a:rPr lang="zh-CN" altLang="en-US" dirty="0"/>
              <a:t>连接。</a:t>
            </a:r>
          </a:p>
          <a:p>
            <a:pPr lvl="1"/>
            <a:r>
              <a:rPr lang="zh-CN" altLang="en-US" dirty="0"/>
              <a:t>（</a:t>
            </a:r>
            <a:r>
              <a:rPr lang="en-US" altLang="zh-CN" dirty="0"/>
              <a:t>2</a:t>
            </a:r>
            <a:r>
              <a:rPr lang="zh-CN" altLang="en-US" dirty="0"/>
              <a:t>）客户端通知</a:t>
            </a:r>
            <a:r>
              <a:rPr lang="en-US" altLang="zh-CN" dirty="0"/>
              <a:t>DataNode1</a:t>
            </a:r>
            <a:r>
              <a:rPr lang="zh-CN" altLang="en-US" dirty="0"/>
              <a:t>准备接收块数据，同时发送后续</a:t>
            </a:r>
            <a:r>
              <a:rPr lang="en-US" altLang="zh-CN" dirty="0" err="1"/>
              <a:t>DataNode</a:t>
            </a:r>
            <a:r>
              <a:rPr lang="zh-CN" altLang="en-US" dirty="0"/>
              <a:t>的</a:t>
            </a:r>
            <a:r>
              <a:rPr lang="en-US" altLang="zh-CN" dirty="0"/>
              <a:t>IP</a:t>
            </a:r>
            <a:r>
              <a:rPr lang="zh-CN" altLang="en-US" dirty="0"/>
              <a:t>地址给</a:t>
            </a:r>
            <a:r>
              <a:rPr lang="en-US" altLang="zh-CN" dirty="0"/>
              <a:t>DataNode1</a:t>
            </a:r>
            <a:r>
              <a:rPr lang="zh-CN" altLang="en-US" dirty="0"/>
              <a:t>，副本随后会拷贝到这些</a:t>
            </a:r>
            <a:r>
              <a:rPr lang="en-US" altLang="zh-CN" dirty="0" err="1"/>
              <a:t>DataNode</a:t>
            </a:r>
            <a:r>
              <a:rPr lang="zh-CN" altLang="en-US" dirty="0"/>
              <a:t>。</a:t>
            </a:r>
          </a:p>
          <a:p>
            <a:pPr lvl="1"/>
            <a:r>
              <a:rPr lang="zh-CN" altLang="en-US" dirty="0"/>
              <a:t>（</a:t>
            </a:r>
            <a:r>
              <a:rPr lang="en-US" altLang="zh-CN" dirty="0"/>
              <a:t>3</a:t>
            </a:r>
            <a:r>
              <a:rPr lang="zh-CN" altLang="en-US" dirty="0"/>
              <a:t>）</a:t>
            </a:r>
            <a:r>
              <a:rPr lang="en-US" altLang="zh-CN" dirty="0"/>
              <a:t>DataNode1</a:t>
            </a:r>
            <a:r>
              <a:rPr lang="zh-CN" altLang="en-US" dirty="0"/>
              <a:t>连接</a:t>
            </a:r>
            <a:r>
              <a:rPr lang="en-US" altLang="zh-CN" dirty="0"/>
              <a:t>DataNode2</a:t>
            </a:r>
            <a:r>
              <a:rPr lang="zh-CN" altLang="en-US" dirty="0"/>
              <a:t>，并通知</a:t>
            </a:r>
            <a:r>
              <a:rPr lang="en-US" altLang="zh-CN" dirty="0"/>
              <a:t>DataNode2</a:t>
            </a:r>
            <a:r>
              <a:rPr lang="zh-CN" altLang="en-US" dirty="0"/>
              <a:t>连接</a:t>
            </a:r>
            <a:r>
              <a:rPr lang="en-US" altLang="zh-CN" dirty="0"/>
              <a:t>DataNode3</a:t>
            </a:r>
            <a:r>
              <a:rPr lang="zh-CN" altLang="en-US" dirty="0"/>
              <a:t>，前一个</a:t>
            </a:r>
            <a:r>
              <a:rPr lang="en-US" altLang="zh-CN" dirty="0" err="1"/>
              <a:t>DataNode</a:t>
            </a:r>
            <a:r>
              <a:rPr lang="zh-CN" altLang="en-US" dirty="0"/>
              <a:t>发送副本数据给后一个</a:t>
            </a:r>
            <a:r>
              <a:rPr lang="en-US" altLang="zh-CN" dirty="0" err="1"/>
              <a:t>DataNode</a:t>
            </a:r>
            <a:r>
              <a:rPr lang="zh-CN" altLang="en-US" dirty="0"/>
              <a:t>，依次类推。</a:t>
            </a:r>
          </a:p>
          <a:p>
            <a:pPr lvl="1"/>
            <a:r>
              <a:rPr lang="zh-CN" altLang="en-US" dirty="0"/>
              <a:t>（</a:t>
            </a:r>
            <a:r>
              <a:rPr lang="en-US" altLang="zh-CN" dirty="0"/>
              <a:t>4</a:t>
            </a:r>
            <a:r>
              <a:rPr lang="zh-CN" altLang="en-US" dirty="0"/>
              <a:t>）</a:t>
            </a:r>
            <a:r>
              <a:rPr lang="en-US" altLang="zh-CN" dirty="0"/>
              <a:t>ack</a:t>
            </a:r>
            <a:r>
              <a:rPr lang="zh-CN" altLang="en-US" dirty="0"/>
              <a:t>确认消息遵从相反的顺序，即</a:t>
            </a:r>
            <a:r>
              <a:rPr lang="en-US" altLang="zh-CN" dirty="0"/>
              <a:t>DataNode3</a:t>
            </a:r>
            <a:r>
              <a:rPr lang="zh-CN" altLang="en-US" dirty="0"/>
              <a:t>收到完整块副本后返回确认给</a:t>
            </a:r>
            <a:r>
              <a:rPr lang="en-US" altLang="zh-CN" dirty="0"/>
              <a:t>DataNode2</a:t>
            </a:r>
            <a:r>
              <a:rPr lang="zh-CN" altLang="en-US" dirty="0"/>
              <a:t>，</a:t>
            </a:r>
            <a:r>
              <a:rPr lang="en-US" altLang="zh-CN" dirty="0"/>
              <a:t>DataNode2</a:t>
            </a:r>
            <a:r>
              <a:rPr lang="zh-CN" altLang="en-US" dirty="0"/>
              <a:t>收到完整块副本后返回确认给</a:t>
            </a:r>
            <a:r>
              <a:rPr lang="en-US" altLang="zh-CN" dirty="0"/>
              <a:t>DataNode1</a:t>
            </a:r>
            <a:r>
              <a:rPr lang="zh-CN" altLang="en-US" dirty="0"/>
              <a:t>。而</a:t>
            </a:r>
            <a:r>
              <a:rPr lang="en-US" altLang="zh-CN" dirty="0"/>
              <a:t>DataNode1</a:t>
            </a:r>
            <a:r>
              <a:rPr lang="zh-CN" altLang="en-US" dirty="0"/>
              <a:t>最后通知客户端所有数据块已经成功复制。对于</a:t>
            </a:r>
            <a:r>
              <a:rPr lang="en-US" altLang="zh-CN" dirty="0"/>
              <a:t>3</a:t>
            </a:r>
            <a:r>
              <a:rPr lang="zh-CN" altLang="en-US" dirty="0"/>
              <a:t>个副本，</a:t>
            </a:r>
            <a:r>
              <a:rPr lang="en-US" altLang="zh-CN" dirty="0"/>
              <a:t>DataNode1</a:t>
            </a:r>
            <a:r>
              <a:rPr lang="zh-CN" altLang="en-US" dirty="0"/>
              <a:t>会发送</a:t>
            </a:r>
            <a:r>
              <a:rPr lang="en-US" altLang="zh-CN" dirty="0"/>
              <a:t>3</a:t>
            </a:r>
            <a:r>
              <a:rPr lang="zh-CN" altLang="en-US" dirty="0"/>
              <a:t>个</a:t>
            </a:r>
            <a:r>
              <a:rPr lang="en-US" altLang="zh-CN" dirty="0"/>
              <a:t>ack</a:t>
            </a:r>
            <a:r>
              <a:rPr lang="zh-CN" altLang="en-US" dirty="0"/>
              <a:t>给客户端 表示</a:t>
            </a:r>
            <a:r>
              <a:rPr lang="en-US" altLang="zh-CN" dirty="0"/>
              <a:t>3</a:t>
            </a:r>
            <a:r>
              <a:rPr lang="zh-CN" altLang="en-US" dirty="0"/>
              <a:t>个</a:t>
            </a:r>
            <a:r>
              <a:rPr lang="en-US" altLang="zh-CN" dirty="0" err="1"/>
              <a:t>DataNode</a:t>
            </a:r>
            <a:r>
              <a:rPr lang="zh-CN" altLang="en-US" dirty="0"/>
              <a:t>都成功接收。随后，客户端通知</a:t>
            </a:r>
            <a:r>
              <a:rPr lang="en-US" altLang="zh-CN" dirty="0" err="1"/>
              <a:t>NameNode</a:t>
            </a:r>
            <a:r>
              <a:rPr lang="zh-CN" altLang="en-US" dirty="0"/>
              <a:t>，完整文件写入成功，</a:t>
            </a:r>
            <a:r>
              <a:rPr lang="en-US" altLang="zh-CN" dirty="0" err="1"/>
              <a:t>NameNode</a:t>
            </a:r>
            <a:r>
              <a:rPr lang="zh-CN" altLang="en-US" dirty="0"/>
              <a:t>更新元数据。</a:t>
            </a:r>
          </a:p>
          <a:p>
            <a:pPr lvl="1"/>
            <a:r>
              <a:rPr lang="zh-CN" altLang="en-US" dirty="0"/>
              <a:t>（</a:t>
            </a:r>
            <a:r>
              <a:rPr lang="en-US" altLang="zh-CN" dirty="0"/>
              <a:t>5</a:t>
            </a:r>
            <a:r>
              <a:rPr lang="zh-CN" altLang="en-US" dirty="0"/>
              <a:t>）当客户端接到通知流水线已经建立完成后，将会准备发送数据块到流水线中，然后逐个数据块按序在流水线中传输。这样以来，客户端只需要发送一次，所有备份将在不同</a:t>
            </a:r>
            <a:r>
              <a:rPr lang="en-US" altLang="zh-CN" dirty="0" err="1"/>
              <a:t>DataNode</a:t>
            </a:r>
            <a:r>
              <a:rPr lang="zh-CN" altLang="en-US" dirty="0"/>
              <a:t>之间自动完成，提高了传输效率。</a:t>
            </a:r>
          </a:p>
        </p:txBody>
      </p:sp>
    </p:spTree>
    <p:extLst>
      <p:ext uri="{BB962C8B-B14F-4D97-AF65-F5344CB8AC3E}">
        <p14:creationId xmlns:p14="http://schemas.microsoft.com/office/powerpoint/2010/main" val="234775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2204-62A5-42F1-A579-283A3C25435B}"/>
              </a:ext>
            </a:extLst>
          </p:cNvPr>
          <p:cNvSpPr>
            <a:spLocks noGrp="1"/>
          </p:cNvSpPr>
          <p:nvPr>
            <p:ph type="title"/>
          </p:nvPr>
        </p:nvSpPr>
        <p:spPr/>
        <p:txBody>
          <a:bodyPr>
            <a:normAutofit/>
          </a:bodyPr>
          <a:lstStyle/>
          <a:p>
            <a:r>
              <a:rPr lang="en-US" altLang="zh-CN" dirty="0"/>
              <a:t>2.4 HDFS</a:t>
            </a:r>
            <a:r>
              <a:rPr lang="zh-CN" altLang="en-US" dirty="0"/>
              <a:t>接口</a:t>
            </a:r>
          </a:p>
        </p:txBody>
      </p:sp>
      <p:graphicFrame>
        <p:nvGraphicFramePr>
          <p:cNvPr id="4" name="内容占位符 3">
            <a:extLst>
              <a:ext uri="{FF2B5EF4-FFF2-40B4-BE49-F238E27FC236}">
                <a16:creationId xmlns:a16="http://schemas.microsoft.com/office/drawing/2014/main" id="{FA2DFB22-E958-448B-A518-AE668A044C52}"/>
              </a:ext>
            </a:extLst>
          </p:cNvPr>
          <p:cNvGraphicFramePr>
            <a:graphicFrameLocks noGrp="1"/>
          </p:cNvGraphicFramePr>
          <p:nvPr>
            <p:ph idx="1"/>
            <p:extLst>
              <p:ext uri="{D42A27DB-BD31-4B8C-83A1-F6EECF244321}">
                <p14:modId xmlns:p14="http://schemas.microsoft.com/office/powerpoint/2010/main" val="2209206766"/>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5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C7C6-031E-44B9-95BE-726B953FC28B}"/>
              </a:ext>
            </a:extLst>
          </p:cNvPr>
          <p:cNvSpPr>
            <a:spLocks noGrp="1"/>
          </p:cNvSpPr>
          <p:nvPr>
            <p:ph type="title"/>
          </p:nvPr>
        </p:nvSpPr>
        <p:spPr/>
        <p:txBody>
          <a:bodyPr>
            <a:normAutofit/>
          </a:bodyPr>
          <a:lstStyle/>
          <a:p>
            <a:r>
              <a:rPr lang="en-US" altLang="zh-CN" dirty="0"/>
              <a:t>1. HDFS Web UI</a:t>
            </a:r>
            <a:endParaRPr lang="zh-CN" altLang="en-US" dirty="0"/>
          </a:p>
        </p:txBody>
      </p:sp>
      <p:sp>
        <p:nvSpPr>
          <p:cNvPr id="3" name="内容占位符 2">
            <a:extLst>
              <a:ext uri="{FF2B5EF4-FFF2-40B4-BE49-F238E27FC236}">
                <a16:creationId xmlns:a16="http://schemas.microsoft.com/office/drawing/2014/main" id="{88EE97C0-0C9B-4712-B0CA-F8E3B5F874B7}"/>
              </a:ext>
            </a:extLst>
          </p:cNvPr>
          <p:cNvSpPr>
            <a:spLocks noGrp="1"/>
          </p:cNvSpPr>
          <p:nvPr>
            <p:ph idx="1"/>
          </p:nvPr>
        </p:nvSpPr>
        <p:spPr/>
        <p:txBody>
          <a:bodyPr/>
          <a:lstStyle/>
          <a:p>
            <a:r>
              <a:rPr lang="en-US" altLang="zh-CN" dirty="0"/>
              <a:t>HDFS Web UI</a:t>
            </a:r>
            <a:r>
              <a:rPr lang="zh-CN" altLang="zh-CN" dirty="0"/>
              <a:t>主要面向管理员，提供服务器基础统计信息和文件系统运行状态的查看功能，不支持配置更改操作。从该页面上，管理员可以查看当前文件系统中各个节点的分布信息，浏览名称节点上的存储、登录等日志，以及下载某个数据节点上某个文件的内容。</a:t>
            </a:r>
            <a:r>
              <a:rPr lang="en-US" altLang="zh-CN" dirty="0"/>
              <a:t>HDFS Web UI</a:t>
            </a:r>
            <a:r>
              <a:rPr lang="zh-CN" altLang="zh-CN" dirty="0"/>
              <a:t>地址为</a:t>
            </a:r>
            <a:r>
              <a:rPr lang="en-US" altLang="zh-CN" dirty="0"/>
              <a:t>http://NameNodeIP:50070</a:t>
            </a:r>
            <a:r>
              <a:rPr lang="zh-CN" altLang="en-US" dirty="0"/>
              <a:t>。</a:t>
            </a:r>
          </a:p>
        </p:txBody>
      </p:sp>
    </p:spTree>
    <p:extLst>
      <p:ext uri="{BB962C8B-B14F-4D97-AF65-F5344CB8AC3E}">
        <p14:creationId xmlns:p14="http://schemas.microsoft.com/office/powerpoint/2010/main" val="28986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C7C6-031E-44B9-95BE-726B953FC28B}"/>
              </a:ext>
            </a:extLst>
          </p:cNvPr>
          <p:cNvSpPr>
            <a:spLocks noGrp="1"/>
          </p:cNvSpPr>
          <p:nvPr>
            <p:ph type="title"/>
          </p:nvPr>
        </p:nvSpPr>
        <p:spPr/>
        <p:txBody>
          <a:bodyPr>
            <a:normAutofit/>
          </a:bodyPr>
          <a:lstStyle/>
          <a:p>
            <a:r>
              <a:rPr lang="en-US" altLang="zh-CN" dirty="0"/>
              <a:t>1. HDFS Web UI</a:t>
            </a:r>
            <a:endParaRPr lang="zh-CN" altLang="en-US" dirty="0"/>
          </a:p>
        </p:txBody>
      </p:sp>
      <p:pic>
        <p:nvPicPr>
          <p:cNvPr id="4" name="内容占位符 3">
            <a:extLst>
              <a:ext uri="{FF2B5EF4-FFF2-40B4-BE49-F238E27FC236}">
                <a16:creationId xmlns:a16="http://schemas.microsoft.com/office/drawing/2014/main" id="{0EDCDA87-B5EA-48A8-8772-5071A2683A01}"/>
              </a:ext>
            </a:extLst>
          </p:cNvPr>
          <p:cNvPicPr>
            <a:picLocks noGrp="1" noChangeAspect="1"/>
          </p:cNvPicPr>
          <p:nvPr>
            <p:ph idx="1"/>
          </p:nvPr>
        </p:nvPicPr>
        <p:blipFill>
          <a:blip r:embed="rId2"/>
          <a:stretch>
            <a:fillRect/>
          </a:stretch>
        </p:blipFill>
        <p:spPr>
          <a:xfrm>
            <a:off x="72398" y="1923677"/>
            <a:ext cx="4832297" cy="2539991"/>
          </a:xfrm>
          <a:prstGeom prst="rect">
            <a:avLst/>
          </a:prstGeom>
        </p:spPr>
      </p:pic>
      <p:pic>
        <p:nvPicPr>
          <p:cNvPr id="5" name="图片 4">
            <a:extLst>
              <a:ext uri="{FF2B5EF4-FFF2-40B4-BE49-F238E27FC236}">
                <a16:creationId xmlns:a16="http://schemas.microsoft.com/office/drawing/2014/main" id="{7E4B54DC-B922-4BFB-9F53-BF66B4148C47}"/>
              </a:ext>
            </a:extLst>
          </p:cNvPr>
          <p:cNvPicPr>
            <a:picLocks noChangeAspect="1"/>
          </p:cNvPicPr>
          <p:nvPr/>
        </p:nvPicPr>
        <p:blipFill>
          <a:blip r:embed="rId3"/>
          <a:stretch>
            <a:fillRect/>
          </a:stretch>
        </p:blipFill>
        <p:spPr>
          <a:xfrm>
            <a:off x="4917001" y="1563638"/>
            <a:ext cx="4136202" cy="3142119"/>
          </a:xfrm>
          <a:prstGeom prst="rect">
            <a:avLst/>
          </a:prstGeom>
        </p:spPr>
      </p:pic>
    </p:spTree>
    <p:extLst>
      <p:ext uri="{BB962C8B-B14F-4D97-AF65-F5344CB8AC3E}">
        <p14:creationId xmlns:p14="http://schemas.microsoft.com/office/powerpoint/2010/main" val="410505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6B4B-48BD-4D07-A9D8-E2E4F70CA568}"/>
              </a:ext>
            </a:extLst>
          </p:cNvPr>
          <p:cNvSpPr>
            <a:spLocks noGrp="1"/>
          </p:cNvSpPr>
          <p:nvPr>
            <p:ph type="title"/>
          </p:nvPr>
        </p:nvSpPr>
        <p:spPr>
          <a:xfrm>
            <a:off x="457200" y="205978"/>
            <a:ext cx="8229600" cy="857250"/>
          </a:xfrm>
        </p:spPr>
        <p:txBody>
          <a:bodyPr/>
          <a:lstStyle/>
          <a:p>
            <a:r>
              <a:rPr lang="zh-CN" altLang="en-US" dirty="0"/>
              <a:t>实验</a:t>
            </a:r>
            <a:r>
              <a:rPr lang="en-US" altLang="zh-CN" dirty="0"/>
              <a:t>2</a:t>
            </a:r>
            <a:r>
              <a:rPr lang="zh-CN" altLang="en-US" dirty="0"/>
              <a:t>知识地图</a:t>
            </a:r>
          </a:p>
        </p:txBody>
      </p:sp>
      <p:pic>
        <p:nvPicPr>
          <p:cNvPr id="6" name="内容占位符 5">
            <a:extLst>
              <a:ext uri="{FF2B5EF4-FFF2-40B4-BE49-F238E27FC236}">
                <a16:creationId xmlns:a16="http://schemas.microsoft.com/office/drawing/2014/main" id="{D99F69C8-1BC6-462B-A2E8-33466801195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15424" y="1200150"/>
            <a:ext cx="4513152" cy="3394075"/>
          </a:xfrm>
          <a:prstGeom prst="rect">
            <a:avLst/>
          </a:prstGeom>
        </p:spPr>
      </p:pic>
    </p:spTree>
    <p:extLst>
      <p:ext uri="{BB962C8B-B14F-4D97-AF65-F5344CB8AC3E}">
        <p14:creationId xmlns:p14="http://schemas.microsoft.com/office/powerpoint/2010/main" val="48590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72240-C86C-4D6E-91AE-6EE198A010FF}"/>
              </a:ext>
            </a:extLst>
          </p:cNvPr>
          <p:cNvSpPr>
            <a:spLocks noGrp="1"/>
          </p:cNvSpPr>
          <p:nvPr>
            <p:ph type="title"/>
          </p:nvPr>
        </p:nvSpPr>
        <p:spPr/>
        <p:txBody>
          <a:bodyPr/>
          <a:lstStyle/>
          <a:p>
            <a:r>
              <a:rPr lang="en-US" altLang="zh-CN" dirty="0"/>
              <a:t>1. HDFS Web UI</a:t>
            </a:r>
            <a:endParaRPr lang="zh-CN" altLang="en-US" dirty="0"/>
          </a:p>
        </p:txBody>
      </p:sp>
      <p:pic>
        <p:nvPicPr>
          <p:cNvPr id="4" name="内容占位符 3">
            <a:extLst>
              <a:ext uri="{FF2B5EF4-FFF2-40B4-BE49-F238E27FC236}">
                <a16:creationId xmlns:a16="http://schemas.microsoft.com/office/drawing/2014/main" id="{B5FDCEEC-6B43-4023-92F9-C088B4042031}"/>
              </a:ext>
            </a:extLst>
          </p:cNvPr>
          <p:cNvPicPr>
            <a:picLocks noGrp="1" noChangeAspect="1"/>
          </p:cNvPicPr>
          <p:nvPr>
            <p:ph idx="1"/>
          </p:nvPr>
        </p:nvPicPr>
        <p:blipFill>
          <a:blip r:embed="rId2"/>
          <a:stretch>
            <a:fillRect/>
          </a:stretch>
        </p:blipFill>
        <p:spPr>
          <a:xfrm>
            <a:off x="36596" y="954012"/>
            <a:ext cx="4869297" cy="2515396"/>
          </a:xfrm>
          <a:prstGeom prst="rect">
            <a:avLst/>
          </a:prstGeom>
        </p:spPr>
      </p:pic>
      <p:pic>
        <p:nvPicPr>
          <p:cNvPr id="5" name="图片 4">
            <a:extLst>
              <a:ext uri="{FF2B5EF4-FFF2-40B4-BE49-F238E27FC236}">
                <a16:creationId xmlns:a16="http://schemas.microsoft.com/office/drawing/2014/main" id="{2909B8EF-C18C-4E03-885D-47FAA408AF71}"/>
              </a:ext>
            </a:extLst>
          </p:cNvPr>
          <p:cNvPicPr>
            <a:picLocks noChangeAspect="1"/>
          </p:cNvPicPr>
          <p:nvPr/>
        </p:nvPicPr>
        <p:blipFill>
          <a:blip r:embed="rId3"/>
          <a:stretch>
            <a:fillRect/>
          </a:stretch>
        </p:blipFill>
        <p:spPr>
          <a:xfrm>
            <a:off x="4273943" y="2140813"/>
            <a:ext cx="4833461" cy="2657189"/>
          </a:xfrm>
          <a:prstGeom prst="rect">
            <a:avLst/>
          </a:prstGeom>
        </p:spPr>
      </p:pic>
    </p:spTree>
    <p:extLst>
      <p:ext uri="{BB962C8B-B14F-4D97-AF65-F5344CB8AC3E}">
        <p14:creationId xmlns:p14="http://schemas.microsoft.com/office/powerpoint/2010/main" val="37090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28A23-7476-43C7-8F02-80C8CD84D815}"/>
              </a:ext>
            </a:extLst>
          </p:cNvPr>
          <p:cNvSpPr>
            <a:spLocks noGrp="1"/>
          </p:cNvSpPr>
          <p:nvPr>
            <p:ph type="title"/>
          </p:nvPr>
        </p:nvSpPr>
        <p:spPr/>
        <p:txBody>
          <a:bodyPr>
            <a:normAutofit/>
          </a:bodyPr>
          <a:lstStyle/>
          <a:p>
            <a:r>
              <a:rPr lang="en-US" altLang="zh-CN" dirty="0"/>
              <a:t>2. HDFS Shell</a:t>
            </a:r>
            <a:endParaRPr lang="zh-CN" altLang="en-US" dirty="0"/>
          </a:p>
        </p:txBody>
      </p:sp>
      <p:graphicFrame>
        <p:nvGraphicFramePr>
          <p:cNvPr id="4" name="内容占位符 3">
            <a:extLst>
              <a:ext uri="{FF2B5EF4-FFF2-40B4-BE49-F238E27FC236}">
                <a16:creationId xmlns:a16="http://schemas.microsoft.com/office/drawing/2014/main" id="{2A8D7AEC-D4AD-4C1E-923F-0D690F64EB17}"/>
              </a:ext>
            </a:extLst>
          </p:cNvPr>
          <p:cNvGraphicFramePr>
            <a:graphicFrameLocks noGrp="1"/>
          </p:cNvGraphicFramePr>
          <p:nvPr>
            <p:ph idx="1"/>
            <p:extLst>
              <p:ext uri="{D42A27DB-BD31-4B8C-83A1-F6EECF244321}">
                <p14:modId xmlns:p14="http://schemas.microsoft.com/office/powerpoint/2010/main" val="2410302406"/>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65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98C7F-9DD7-4FEA-8F31-40AFAEE80BE7}"/>
              </a:ext>
            </a:extLst>
          </p:cNvPr>
          <p:cNvSpPr>
            <a:spLocks noGrp="1"/>
          </p:cNvSpPr>
          <p:nvPr>
            <p:ph type="title"/>
          </p:nvPr>
        </p:nvSpPr>
        <p:spPr/>
        <p:txBody>
          <a:bodyPr>
            <a:normAutofit/>
          </a:bodyPr>
          <a:lstStyle/>
          <a:p>
            <a:r>
              <a:rPr lang="en-US" altLang="zh-CN" dirty="0"/>
              <a:t>1</a:t>
            </a:r>
            <a:r>
              <a:rPr lang="zh-CN" altLang="zh-CN" dirty="0"/>
              <a:t>）</a:t>
            </a:r>
            <a:r>
              <a:rPr lang="en-US" altLang="zh-CN" dirty="0"/>
              <a:t>HDFS</a:t>
            </a:r>
            <a:r>
              <a:rPr lang="zh-CN" altLang="zh-CN" dirty="0"/>
              <a:t>文件系统命令</a:t>
            </a:r>
            <a:endParaRPr lang="zh-CN" altLang="en-US" dirty="0"/>
          </a:p>
        </p:txBody>
      </p:sp>
      <p:sp>
        <p:nvSpPr>
          <p:cNvPr id="3" name="内容占位符 2">
            <a:extLst>
              <a:ext uri="{FF2B5EF4-FFF2-40B4-BE49-F238E27FC236}">
                <a16:creationId xmlns:a16="http://schemas.microsoft.com/office/drawing/2014/main" id="{BD9ED787-27F1-4015-85A4-B6EBC3B349D2}"/>
              </a:ext>
            </a:extLst>
          </p:cNvPr>
          <p:cNvSpPr>
            <a:spLocks noGrp="1"/>
          </p:cNvSpPr>
          <p:nvPr>
            <p:ph idx="1"/>
          </p:nvPr>
        </p:nvSpPr>
        <p:spPr/>
        <p:txBody>
          <a:bodyPr/>
          <a:lstStyle/>
          <a:p>
            <a:r>
              <a:rPr lang="en-US" altLang="zh-CN" dirty="0" err="1"/>
              <a:t>hadoop</a:t>
            </a:r>
            <a:r>
              <a:rPr lang="en-US" altLang="zh-CN" dirty="0"/>
              <a:t> fs</a:t>
            </a:r>
          </a:p>
          <a:p>
            <a:pPr lvl="1"/>
            <a:r>
              <a:rPr lang="zh-CN" altLang="zh-CN" dirty="0"/>
              <a:t>语法</a:t>
            </a:r>
            <a:r>
              <a:rPr lang="zh-CN" altLang="en-US" dirty="0"/>
              <a:t>：</a:t>
            </a:r>
            <a:r>
              <a:rPr lang="en-US" altLang="zh-CN" i="1" dirty="0" err="1"/>
              <a:t>hadoop</a:t>
            </a:r>
            <a:r>
              <a:rPr lang="en-US" altLang="zh-CN" i="1" dirty="0"/>
              <a:t> fs [generic options]</a:t>
            </a:r>
          </a:p>
          <a:p>
            <a:pPr lvl="1"/>
            <a:r>
              <a:rPr lang="zh-CN" altLang="en-US" dirty="0"/>
              <a:t>“</a:t>
            </a:r>
            <a:r>
              <a:rPr lang="en-US" altLang="zh-CN" dirty="0" err="1"/>
              <a:t>hadoop</a:t>
            </a:r>
            <a:r>
              <a:rPr lang="en-US" altLang="zh-CN" dirty="0"/>
              <a:t> fs</a:t>
            </a:r>
            <a:r>
              <a:rPr lang="zh-CN" altLang="en-US" dirty="0"/>
              <a:t>”</a:t>
            </a:r>
            <a:r>
              <a:rPr lang="en-US" altLang="zh-CN" dirty="0"/>
              <a:t> </a:t>
            </a:r>
            <a:r>
              <a:rPr lang="zh-CN" altLang="zh-CN" dirty="0"/>
              <a:t>使用面最广，可以操作任何文件系统，比如本地文件、</a:t>
            </a:r>
            <a:r>
              <a:rPr lang="en-US" altLang="zh-CN" dirty="0"/>
              <a:t>HDFS</a:t>
            </a:r>
            <a:r>
              <a:rPr lang="zh-CN" altLang="zh-CN" dirty="0"/>
              <a:t>文件、</a:t>
            </a:r>
            <a:r>
              <a:rPr lang="en-US" altLang="zh-CN" dirty="0"/>
              <a:t>HFTP</a:t>
            </a:r>
            <a:r>
              <a:rPr lang="zh-CN" altLang="zh-CN" dirty="0"/>
              <a:t>文件、</a:t>
            </a:r>
            <a:r>
              <a:rPr lang="en-US" altLang="zh-CN" dirty="0"/>
              <a:t>S3</a:t>
            </a:r>
            <a:r>
              <a:rPr lang="zh-CN" altLang="zh-CN" dirty="0"/>
              <a:t>文件系统等</a:t>
            </a:r>
            <a:r>
              <a:rPr lang="zh-CN" altLang="en-US" dirty="0"/>
              <a:t>。</a:t>
            </a:r>
            <a:endParaRPr lang="en-US" altLang="zh-CN" dirty="0"/>
          </a:p>
          <a:p>
            <a:r>
              <a:rPr lang="en-US" altLang="zh-CN" dirty="0" err="1"/>
              <a:t>hdfs</a:t>
            </a:r>
            <a:r>
              <a:rPr lang="en-US" altLang="zh-CN" dirty="0"/>
              <a:t> </a:t>
            </a:r>
            <a:r>
              <a:rPr lang="en-US" altLang="zh-CN" dirty="0" err="1"/>
              <a:t>dfs</a:t>
            </a:r>
            <a:endParaRPr lang="en-US" altLang="zh-CN" dirty="0"/>
          </a:p>
          <a:p>
            <a:pPr lvl="1"/>
            <a:r>
              <a:rPr lang="zh-CN" altLang="en-US" dirty="0"/>
              <a:t>语法：</a:t>
            </a:r>
            <a:r>
              <a:rPr lang="en-US" altLang="zh-CN" i="1" dirty="0" err="1"/>
              <a:t>hdfs</a:t>
            </a:r>
            <a:r>
              <a:rPr lang="en-US" altLang="zh-CN" i="1" dirty="0"/>
              <a:t> </a:t>
            </a:r>
            <a:r>
              <a:rPr lang="en-US" altLang="zh-CN" i="1" dirty="0" err="1"/>
              <a:t>dfs</a:t>
            </a:r>
            <a:r>
              <a:rPr lang="en-US" altLang="zh-CN" i="1" dirty="0"/>
              <a:t> [generic options]</a:t>
            </a:r>
          </a:p>
          <a:p>
            <a:pPr lvl="1"/>
            <a:r>
              <a:rPr lang="zh-CN" altLang="zh-CN" dirty="0"/>
              <a:t>“</a:t>
            </a:r>
            <a:r>
              <a:rPr lang="en-US" altLang="zh-CN" dirty="0" err="1"/>
              <a:t>hdfs</a:t>
            </a:r>
            <a:r>
              <a:rPr lang="en-US" altLang="zh-CN" dirty="0"/>
              <a:t> </a:t>
            </a:r>
            <a:r>
              <a:rPr lang="en-US" altLang="zh-CN" dirty="0" err="1"/>
              <a:t>dfs</a:t>
            </a:r>
            <a:r>
              <a:rPr lang="zh-CN" altLang="zh-CN" dirty="0"/>
              <a:t>”则是专门针对</a:t>
            </a:r>
            <a:r>
              <a:rPr lang="en-US" altLang="zh-CN" dirty="0"/>
              <a:t>HDFS</a:t>
            </a:r>
            <a:r>
              <a:rPr lang="zh-CN" altLang="zh-CN" dirty="0"/>
              <a:t>文件系统的操作。</a:t>
            </a:r>
            <a:endParaRPr lang="zh-CN" altLang="en-US" dirty="0"/>
          </a:p>
        </p:txBody>
      </p:sp>
    </p:spTree>
    <p:extLst>
      <p:ext uri="{BB962C8B-B14F-4D97-AF65-F5344CB8AC3E}">
        <p14:creationId xmlns:p14="http://schemas.microsoft.com/office/powerpoint/2010/main" val="2693475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7B6E7-06D8-4073-98AB-B6849B5461C0}"/>
              </a:ext>
            </a:extLst>
          </p:cNvPr>
          <p:cNvSpPr>
            <a:spLocks noGrp="1"/>
          </p:cNvSpPr>
          <p:nvPr>
            <p:ph type="title"/>
          </p:nvPr>
        </p:nvSpPr>
        <p:spPr/>
        <p:txBody>
          <a:bodyPr/>
          <a:lstStyle/>
          <a:p>
            <a:r>
              <a:rPr lang="zh-CN" altLang="zh-CN" dirty="0"/>
              <a:t>“</a:t>
            </a:r>
            <a:r>
              <a:rPr lang="en-US" altLang="zh-CN" dirty="0" err="1"/>
              <a:t>hadoop</a:t>
            </a:r>
            <a:r>
              <a:rPr lang="en-US" altLang="zh-CN" dirty="0"/>
              <a:t> fs</a:t>
            </a:r>
            <a:r>
              <a:rPr lang="zh-CN" altLang="zh-CN" dirty="0"/>
              <a:t>”命令帮助</a:t>
            </a:r>
            <a:r>
              <a:rPr lang="zh-CN" altLang="en-US" dirty="0"/>
              <a:t>（部分）</a:t>
            </a:r>
          </a:p>
        </p:txBody>
      </p:sp>
      <p:sp>
        <p:nvSpPr>
          <p:cNvPr id="3" name="内容占位符 2">
            <a:extLst>
              <a:ext uri="{FF2B5EF4-FFF2-40B4-BE49-F238E27FC236}">
                <a16:creationId xmlns:a16="http://schemas.microsoft.com/office/drawing/2014/main" id="{8EBD2685-C380-4417-BC2F-781B0154DBA0}"/>
              </a:ext>
            </a:extLst>
          </p:cNvPr>
          <p:cNvSpPr>
            <a:spLocks noGrp="1"/>
          </p:cNvSpPr>
          <p:nvPr>
            <p:ph idx="1"/>
          </p:nvPr>
        </p:nvSpPr>
        <p:spPr>
          <a:xfrm>
            <a:off x="457200" y="1059582"/>
            <a:ext cx="8229600" cy="3394472"/>
          </a:xfrm>
        </p:spPr>
        <p:txBody>
          <a:bodyPr>
            <a:normAutofit fontScale="25000" lnSpcReduction="20000"/>
          </a:bodyPr>
          <a:lstStyle/>
          <a:p>
            <a:pPr marL="0" indent="0">
              <a:buNone/>
            </a:pPr>
            <a:r>
              <a:rPr lang="en-US" altLang="zh-CN" i="1" dirty="0"/>
              <a:t>Usage: </a:t>
            </a:r>
            <a:r>
              <a:rPr lang="en-US" altLang="zh-CN" i="1" dirty="0" err="1"/>
              <a:t>hadoop</a:t>
            </a:r>
            <a:r>
              <a:rPr lang="en-US" altLang="zh-CN" i="1" dirty="0"/>
              <a:t> fs [generic options]</a:t>
            </a:r>
            <a:endParaRPr lang="zh-CN" altLang="zh-CN" i="1" dirty="0"/>
          </a:p>
          <a:p>
            <a:pPr marL="0" indent="0">
              <a:buNone/>
            </a:pPr>
            <a:r>
              <a:rPr lang="en-US" altLang="zh-CN" i="1" dirty="0"/>
              <a:t>	[-</a:t>
            </a:r>
            <a:r>
              <a:rPr lang="en-US" altLang="zh-CN" i="1" dirty="0" err="1"/>
              <a:t>appendToFile</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[-cat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None/>
            </a:pPr>
            <a:r>
              <a:rPr lang="en-US" altLang="zh-CN" i="1" dirty="0"/>
              <a:t>	[-checksum &lt;</a:t>
            </a:r>
            <a:r>
              <a:rPr lang="en-US" altLang="zh-CN" i="1" dirty="0" err="1"/>
              <a:t>src</a:t>
            </a:r>
            <a:r>
              <a:rPr lang="en-US" altLang="zh-CN" i="1" dirty="0"/>
              <a:t>&gt; ...]</a:t>
            </a:r>
            <a:endParaRPr lang="zh-CN" altLang="zh-CN" i="1" dirty="0"/>
          </a:p>
          <a:p>
            <a:pPr marL="0" indent="0">
              <a:buNone/>
            </a:pPr>
            <a:r>
              <a:rPr lang="en-US" altLang="zh-CN" i="1" dirty="0"/>
              <a:t>	[-</a:t>
            </a:r>
            <a:r>
              <a:rPr lang="en-US" altLang="zh-CN" i="1" dirty="0" err="1"/>
              <a:t>chgrp</a:t>
            </a:r>
            <a:r>
              <a:rPr lang="en-US" altLang="zh-CN" i="1" dirty="0"/>
              <a:t> [-R] GROUP PATH...]</a:t>
            </a:r>
            <a:endParaRPr lang="zh-CN" altLang="zh-CN" i="1" dirty="0"/>
          </a:p>
          <a:p>
            <a:pPr marL="0" indent="0">
              <a:buNone/>
            </a:pPr>
            <a:r>
              <a:rPr lang="en-US" altLang="zh-CN" i="1" dirty="0"/>
              <a:t>	[-</a:t>
            </a:r>
            <a:r>
              <a:rPr lang="en-US" altLang="zh-CN" i="1" dirty="0" err="1"/>
              <a:t>chmod</a:t>
            </a:r>
            <a:r>
              <a:rPr lang="en-US" altLang="zh-CN" i="1" dirty="0"/>
              <a:t> [-R] &lt;MODE[,MODE]... | OCTALMODE&gt; PATH...]</a:t>
            </a:r>
            <a:endParaRPr lang="zh-CN" altLang="zh-CN" i="1" dirty="0"/>
          </a:p>
          <a:p>
            <a:pPr marL="0" indent="0">
              <a:buNone/>
            </a:pPr>
            <a:r>
              <a:rPr lang="en-US" altLang="zh-CN" i="1" dirty="0"/>
              <a:t>	[-</a:t>
            </a:r>
            <a:r>
              <a:rPr lang="en-US" altLang="zh-CN" i="1" dirty="0" err="1"/>
              <a:t>chown</a:t>
            </a:r>
            <a:r>
              <a:rPr lang="en-US" altLang="zh-CN" i="1" dirty="0"/>
              <a:t> [-R] [OWNER][:[GROUP]] PATH...]</a:t>
            </a:r>
            <a:endParaRPr lang="zh-CN" altLang="zh-CN" i="1" dirty="0"/>
          </a:p>
          <a:p>
            <a:pPr marL="0" indent="0">
              <a:buNone/>
            </a:pPr>
            <a:r>
              <a:rPr lang="en-US" altLang="zh-CN" i="1" dirty="0"/>
              <a:t>	[-</a:t>
            </a:r>
            <a:r>
              <a:rPr lang="en-US" altLang="zh-CN" i="1" dirty="0" err="1"/>
              <a:t>copyFromLocal</a:t>
            </a:r>
            <a:r>
              <a:rPr lang="en-US" altLang="zh-CN" i="1" dirty="0"/>
              <a: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copyToLocal</a:t>
            </a:r>
            <a:r>
              <a:rPr lang="en-US" altLang="zh-CN" i="1" dirty="0"/>
              <a: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[-count [-q] [-h] [-v] [-t [&lt;storage type&gt;]] [-u] [-x] &lt;path&gt; ...]</a:t>
            </a:r>
            <a:endParaRPr lang="zh-CN" altLang="zh-CN" i="1" dirty="0"/>
          </a:p>
          <a:p>
            <a:pPr marL="0" indent="0">
              <a:buNone/>
            </a:pPr>
            <a:r>
              <a:rPr lang="en-US" altLang="zh-CN" i="1" dirty="0"/>
              <a:t>	[-cp [-f] [-p | -p[</a:t>
            </a:r>
            <a:r>
              <a:rPr lang="en-US" altLang="zh-CN" i="1" dirty="0" err="1"/>
              <a:t>topax</a:t>
            </a:r>
            <a:r>
              <a:rPr lang="en-US" altLang="zh-CN" i="1" dirty="0"/>
              <a:t>]] [-d]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createSnapshot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a:t>
            </a:r>
            <a:r>
              <a:rPr lang="en-US" altLang="zh-CN" i="1" dirty="0" err="1"/>
              <a:t>deleteSnapshot</a:t>
            </a:r>
            <a:r>
              <a:rPr lang="en-US" altLang="zh-CN" i="1" dirty="0"/>
              <a:t> &lt;</a:t>
            </a:r>
            <a:r>
              <a:rPr lang="en-US" altLang="zh-CN" i="1" dirty="0" err="1"/>
              <a:t>snapshotDir</a:t>
            </a:r>
            <a:r>
              <a:rPr lang="en-US" altLang="zh-CN" i="1" dirty="0"/>
              <a:t>&gt; &lt;</a:t>
            </a:r>
            <a:r>
              <a:rPr lang="en-US" altLang="zh-CN" i="1" dirty="0" err="1"/>
              <a:t>snapshotName</a:t>
            </a:r>
            <a:r>
              <a:rPr lang="en-US" altLang="zh-CN" i="1" dirty="0"/>
              <a:t>&gt;]</a:t>
            </a:r>
            <a:endParaRPr lang="zh-CN" altLang="zh-CN" i="1" dirty="0"/>
          </a:p>
          <a:p>
            <a:pPr marL="0" indent="0">
              <a:buNone/>
            </a:pPr>
            <a:r>
              <a:rPr lang="en-US" altLang="zh-CN" i="1" dirty="0"/>
              <a:t>	[-df [-h] [&lt;path&gt; ...]]</a:t>
            </a:r>
            <a:endParaRPr lang="zh-CN" altLang="zh-CN" i="1" dirty="0"/>
          </a:p>
          <a:p>
            <a:pPr marL="0" indent="0">
              <a:buNone/>
            </a:pPr>
            <a:r>
              <a:rPr lang="en-US" altLang="zh-CN" i="1" dirty="0"/>
              <a:t>	[-du [-s] [-h] [-x] &lt;path&gt; ...]</a:t>
            </a:r>
            <a:endParaRPr lang="zh-CN" altLang="zh-CN" i="1" dirty="0"/>
          </a:p>
          <a:p>
            <a:pPr marL="0" indent="0">
              <a:buNone/>
            </a:pPr>
            <a:r>
              <a:rPr lang="en-US" altLang="zh-CN" i="1" dirty="0"/>
              <a:t>	[-expunge]</a:t>
            </a:r>
            <a:endParaRPr lang="zh-CN" altLang="zh-CN" i="1" dirty="0"/>
          </a:p>
          <a:p>
            <a:pPr marL="0" indent="0">
              <a:buNone/>
            </a:pPr>
            <a:r>
              <a:rPr lang="en-US" altLang="zh-CN" i="1" dirty="0"/>
              <a:t>	[-find &lt;path&gt; ... &lt;expression&gt; ...]</a:t>
            </a:r>
            <a:endParaRPr lang="zh-CN" altLang="zh-CN" i="1" dirty="0"/>
          </a:p>
          <a:p>
            <a:pPr marL="0" indent="0">
              <a:buNone/>
            </a:pPr>
            <a:r>
              <a:rPr lang="en-US" altLang="zh-CN" i="1" dirty="0"/>
              <a:t>	[-get [-f] [-p] [-</a:t>
            </a:r>
            <a:r>
              <a:rPr lang="en-US" altLang="zh-CN" i="1" dirty="0" err="1"/>
              <a:t>ignoreCrc</a:t>
            </a:r>
            <a:r>
              <a:rPr lang="en-US" altLang="zh-CN" i="1" dirty="0"/>
              <a:t>] [-</a:t>
            </a:r>
            <a:r>
              <a:rPr lang="en-US" altLang="zh-CN" i="1" dirty="0" err="1"/>
              <a:t>crc</a:t>
            </a:r>
            <a:r>
              <a:rPr lang="en-US" altLang="zh-CN" i="1" dirty="0"/>
              <a:t>] &lt;</a:t>
            </a:r>
            <a:r>
              <a:rPr lang="en-US" altLang="zh-CN" i="1" dirty="0" err="1"/>
              <a:t>src</a:t>
            </a:r>
            <a:r>
              <a:rPr lang="en-US" altLang="zh-CN" i="1" dirty="0"/>
              <a:t>&gt; ... &lt;</a:t>
            </a:r>
            <a:r>
              <a:rPr lang="en-US" altLang="zh-CN" i="1" dirty="0" err="1"/>
              <a:t>localdst</a:t>
            </a:r>
            <a:r>
              <a:rPr lang="en-US" altLang="zh-CN" i="1" dirty="0"/>
              <a:t>&gt;]</a:t>
            </a:r>
            <a:endParaRPr lang="zh-CN" altLang="zh-CN" i="1" dirty="0"/>
          </a:p>
          <a:p>
            <a:pPr marL="0" indent="0">
              <a:buNone/>
            </a:pPr>
            <a:r>
              <a:rPr lang="en-US" altLang="zh-CN" i="1" dirty="0"/>
              <a:t>	[-</a:t>
            </a:r>
            <a:r>
              <a:rPr lang="en-US" altLang="zh-CN" i="1" dirty="0" err="1"/>
              <a:t>getfacl</a:t>
            </a:r>
            <a:r>
              <a:rPr lang="en-US" altLang="zh-CN" i="1" dirty="0"/>
              <a:t> [-R] &lt;path&gt;]</a:t>
            </a:r>
            <a:endParaRPr lang="zh-CN" altLang="zh-CN" i="1" dirty="0"/>
          </a:p>
          <a:p>
            <a:pPr marL="0" indent="0">
              <a:buNone/>
            </a:pPr>
            <a:r>
              <a:rPr lang="en-US" altLang="zh-CN" i="1" dirty="0"/>
              <a:t>	[-</a:t>
            </a:r>
            <a:r>
              <a:rPr lang="en-US" altLang="zh-CN" i="1" dirty="0" err="1"/>
              <a:t>getfattr</a:t>
            </a:r>
            <a:r>
              <a:rPr lang="en-US" altLang="zh-CN" i="1" dirty="0"/>
              <a:t> [-R] {-n name | -d} [-e </a:t>
            </a:r>
            <a:r>
              <a:rPr lang="en-US" altLang="zh-CN" i="1" dirty="0" err="1"/>
              <a:t>en</a:t>
            </a:r>
            <a:r>
              <a:rPr lang="en-US" altLang="zh-CN" i="1" dirty="0"/>
              <a:t>] &lt;path&gt;]</a:t>
            </a:r>
            <a:endParaRPr lang="zh-CN" altLang="zh-CN" i="1" dirty="0"/>
          </a:p>
          <a:p>
            <a:pPr marL="0" indent="0">
              <a:buNone/>
            </a:pPr>
            <a:r>
              <a:rPr lang="en-US" altLang="zh-CN" i="1" dirty="0"/>
              <a:t>	[-</a:t>
            </a:r>
            <a:r>
              <a:rPr lang="en-US" altLang="zh-CN" i="1" dirty="0" err="1"/>
              <a:t>getmerge</a:t>
            </a:r>
            <a:r>
              <a:rPr lang="en-US" altLang="zh-CN" i="1" dirty="0"/>
              <a:t> [-</a:t>
            </a:r>
            <a:r>
              <a:rPr lang="en-US" altLang="zh-CN" i="1" dirty="0" err="1"/>
              <a:t>nl</a:t>
            </a:r>
            <a:r>
              <a:rPr lang="en-US" altLang="zh-CN" i="1" dirty="0"/>
              <a:t>] [-skip-empty-file] &lt;</a:t>
            </a:r>
            <a:r>
              <a:rPr lang="en-US" altLang="zh-CN" i="1" dirty="0" err="1"/>
              <a:t>src</a:t>
            </a:r>
            <a:r>
              <a:rPr lang="en-US" altLang="zh-CN" i="1" dirty="0"/>
              <a:t>&gt; &lt;</a:t>
            </a:r>
            <a:r>
              <a:rPr lang="en-US" altLang="zh-CN" i="1" dirty="0" err="1"/>
              <a:t>localdst</a:t>
            </a:r>
            <a:r>
              <a:rPr lang="en-US" altLang="zh-CN" i="1" dirty="0"/>
              <a:t>&gt;]</a:t>
            </a:r>
            <a:endParaRPr lang="zh-CN" altLang="zh-CN" i="1" dirty="0"/>
          </a:p>
          <a:p>
            <a:pPr marL="0" indent="0">
              <a:buNone/>
            </a:pPr>
            <a:r>
              <a:rPr lang="en-US" altLang="zh-CN" i="1" dirty="0"/>
              <a:t>	[-help [</a:t>
            </a:r>
            <a:r>
              <a:rPr lang="en-US" altLang="zh-CN" i="1" dirty="0" err="1"/>
              <a:t>cmd</a:t>
            </a:r>
            <a:r>
              <a:rPr lang="en-US" altLang="zh-CN" i="1" dirty="0"/>
              <a:t> ...]]</a:t>
            </a:r>
            <a:endParaRPr lang="zh-CN" altLang="zh-CN" i="1" dirty="0"/>
          </a:p>
          <a:p>
            <a:pPr marL="0" indent="0">
              <a:buNone/>
            </a:pPr>
            <a:r>
              <a:rPr lang="en-US" altLang="zh-CN" i="1" dirty="0"/>
              <a:t>	[-ls [-C] [-d] [-h] [-q] [-R] [-t] [-S] [-r] [-u] [&lt;path&gt; ...]]</a:t>
            </a:r>
            <a:endParaRPr lang="zh-CN" altLang="zh-CN" i="1" dirty="0"/>
          </a:p>
          <a:p>
            <a:pPr marL="0" indent="0">
              <a:buNone/>
            </a:pPr>
            <a:r>
              <a:rPr lang="en-US" altLang="zh-CN" i="1" dirty="0"/>
              <a:t>	[-</a:t>
            </a:r>
            <a:r>
              <a:rPr lang="en-US" altLang="zh-CN" i="1" dirty="0" err="1"/>
              <a:t>mkdir</a:t>
            </a:r>
            <a:r>
              <a:rPr lang="en-US" altLang="zh-CN" i="1" dirty="0"/>
              <a:t> [-p] &lt;path&gt; ...]</a:t>
            </a:r>
            <a:endParaRPr lang="zh-CN" altLang="zh-CN" i="1" dirty="0"/>
          </a:p>
          <a:p>
            <a:pPr marL="0" indent="0">
              <a:buNone/>
            </a:pPr>
            <a:r>
              <a:rPr lang="en-US" altLang="zh-CN" i="1" dirty="0"/>
              <a:t>	[-</a:t>
            </a:r>
            <a:r>
              <a:rPr lang="en-US" altLang="zh-CN" i="1" dirty="0" err="1"/>
              <a:t>moveFromLocal</a:t>
            </a:r>
            <a:r>
              <a:rPr lang="en-US" altLang="zh-CN" i="1" dirty="0"/>
              <a:t>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moveToLocal</a:t>
            </a:r>
            <a:r>
              <a:rPr lang="en-US" altLang="zh-CN" i="1" dirty="0"/>
              <a:t> &lt;</a:t>
            </a:r>
            <a:r>
              <a:rPr lang="en-US" altLang="zh-CN" i="1" dirty="0" err="1"/>
              <a:t>src</a:t>
            </a:r>
            <a:r>
              <a:rPr lang="en-US" altLang="zh-CN" i="1" dirty="0"/>
              <a:t>&gt; &lt;</a:t>
            </a:r>
            <a:r>
              <a:rPr lang="en-US" altLang="zh-CN" i="1" dirty="0" err="1"/>
              <a:t>localdst</a:t>
            </a:r>
            <a:r>
              <a:rPr lang="en-US" altLang="zh-CN" i="1" dirty="0"/>
              <a:t>&gt;]</a:t>
            </a:r>
            <a:endParaRPr lang="zh-CN" altLang="zh-CN" i="1" dirty="0"/>
          </a:p>
          <a:p>
            <a:pPr marL="0" indent="0">
              <a:buNone/>
            </a:pPr>
            <a:r>
              <a:rPr lang="en-US" altLang="zh-CN" i="1" dirty="0"/>
              <a:t>	[-mv &lt;</a:t>
            </a:r>
            <a:r>
              <a:rPr lang="en-US" altLang="zh-CN" i="1" dirty="0" err="1"/>
              <a:t>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[-put [-f] [-p] [-l] [-d] &lt;</a:t>
            </a:r>
            <a:r>
              <a:rPr lang="en-US" altLang="zh-CN" i="1" dirty="0" err="1"/>
              <a:t>localsrc</a:t>
            </a:r>
            <a:r>
              <a:rPr lang="en-US" altLang="zh-CN" i="1" dirty="0"/>
              <a:t>&gt; ... &lt;</a:t>
            </a:r>
            <a:r>
              <a:rPr lang="en-US" altLang="zh-CN" i="1" dirty="0" err="1"/>
              <a:t>dst</a:t>
            </a:r>
            <a:r>
              <a:rPr lang="en-US" altLang="zh-CN" i="1" dirty="0"/>
              <a:t>&gt;]</a:t>
            </a:r>
            <a:endParaRPr lang="zh-CN" altLang="zh-CN" i="1" dirty="0"/>
          </a:p>
          <a:p>
            <a:pPr marL="0" indent="0">
              <a:buNone/>
            </a:pPr>
            <a:r>
              <a:rPr lang="en-US" altLang="zh-CN" i="1" dirty="0"/>
              <a:t>	[-</a:t>
            </a:r>
            <a:r>
              <a:rPr lang="en-US" altLang="zh-CN" i="1" dirty="0" err="1"/>
              <a:t>renameSnapshot</a:t>
            </a:r>
            <a:r>
              <a:rPr lang="en-US" altLang="zh-CN" i="1" dirty="0"/>
              <a:t> &lt;</a:t>
            </a:r>
            <a:r>
              <a:rPr lang="en-US" altLang="zh-CN" i="1" dirty="0" err="1"/>
              <a:t>snapshotDir</a:t>
            </a:r>
            <a:r>
              <a:rPr lang="en-US" altLang="zh-CN" i="1" dirty="0"/>
              <a:t>&gt; &lt;</a:t>
            </a:r>
            <a:r>
              <a:rPr lang="en-US" altLang="zh-CN" i="1" dirty="0" err="1"/>
              <a:t>oldName</a:t>
            </a:r>
            <a:r>
              <a:rPr lang="en-US" altLang="zh-CN" i="1" dirty="0"/>
              <a:t>&gt; &lt;</a:t>
            </a:r>
            <a:r>
              <a:rPr lang="en-US" altLang="zh-CN" i="1" dirty="0" err="1"/>
              <a:t>newName</a:t>
            </a:r>
            <a:r>
              <a:rPr lang="en-US" altLang="zh-CN" i="1" dirty="0"/>
              <a:t>&gt;]</a:t>
            </a:r>
            <a:endParaRPr lang="zh-CN" altLang="zh-CN" i="1" dirty="0"/>
          </a:p>
          <a:p>
            <a:pPr marL="0" indent="0">
              <a:buNone/>
            </a:pPr>
            <a:r>
              <a:rPr lang="en-US" altLang="zh-CN" i="1" dirty="0"/>
              <a:t>	[-rm [-f] [-r|-R] [-</a:t>
            </a:r>
            <a:r>
              <a:rPr lang="en-US" altLang="zh-CN" i="1" dirty="0" err="1"/>
              <a:t>skipTrash</a:t>
            </a:r>
            <a:r>
              <a:rPr lang="en-US" altLang="zh-CN" i="1" dirty="0"/>
              <a:t>] [-safely] &lt;</a:t>
            </a:r>
            <a:r>
              <a:rPr lang="en-US" altLang="zh-CN" i="1" dirty="0" err="1"/>
              <a:t>src</a:t>
            </a:r>
            <a:r>
              <a:rPr lang="en-US" altLang="zh-CN" i="1" dirty="0"/>
              <a:t>&gt; ...]</a:t>
            </a:r>
            <a:endParaRPr lang="zh-CN" altLang="zh-CN" i="1" dirty="0"/>
          </a:p>
          <a:p>
            <a:pPr marL="0" indent="0">
              <a:buNone/>
            </a:pPr>
            <a:r>
              <a:rPr lang="en-US" altLang="zh-CN" i="1" dirty="0"/>
              <a:t>	[-</a:t>
            </a:r>
            <a:r>
              <a:rPr lang="en-US" altLang="zh-CN" i="1" dirty="0" err="1"/>
              <a:t>rmdir</a:t>
            </a:r>
            <a:r>
              <a:rPr lang="en-US" altLang="zh-CN" i="1" dirty="0"/>
              <a:t> [--ignore-fail-on-non-empty] &lt;</a:t>
            </a:r>
            <a:r>
              <a:rPr lang="en-US" altLang="zh-CN" i="1" dirty="0" err="1"/>
              <a:t>dir</a:t>
            </a:r>
            <a:r>
              <a:rPr lang="en-US" altLang="zh-CN" i="1" dirty="0"/>
              <a:t>&gt; ...]</a:t>
            </a:r>
            <a:endParaRPr lang="zh-CN" altLang="zh-CN" i="1" dirty="0"/>
          </a:p>
          <a:p>
            <a:pPr marL="0" indent="0">
              <a:buNone/>
            </a:pPr>
            <a:r>
              <a:rPr lang="en-US" altLang="zh-CN" i="1" dirty="0"/>
              <a:t>	[-</a:t>
            </a:r>
            <a:r>
              <a:rPr lang="en-US" altLang="zh-CN" i="1" dirty="0" err="1"/>
              <a:t>setfacl</a:t>
            </a:r>
            <a:r>
              <a:rPr lang="en-US" altLang="zh-CN" i="1" dirty="0"/>
              <a:t> [-R] [{-b|-k} {-m|-x &lt;</a:t>
            </a:r>
            <a:r>
              <a:rPr lang="en-US" altLang="zh-CN" i="1" dirty="0" err="1"/>
              <a:t>acl_spec</a:t>
            </a:r>
            <a:r>
              <a:rPr lang="en-US" altLang="zh-CN" i="1" dirty="0"/>
              <a:t>&gt;} &lt;path&gt;]|[--set &lt;</a:t>
            </a:r>
            <a:r>
              <a:rPr lang="en-US" altLang="zh-CN" i="1" dirty="0" err="1"/>
              <a:t>acl_spec</a:t>
            </a:r>
            <a:r>
              <a:rPr lang="en-US" altLang="zh-CN" i="1" dirty="0"/>
              <a:t>&gt; &lt;path&gt;]]</a:t>
            </a:r>
            <a:endParaRPr lang="zh-CN" altLang="zh-CN" i="1" dirty="0"/>
          </a:p>
          <a:p>
            <a:pPr marL="0" indent="0">
              <a:buNone/>
            </a:pPr>
            <a:r>
              <a:rPr lang="en-US" altLang="zh-CN" i="1" dirty="0"/>
              <a:t>	[-</a:t>
            </a:r>
            <a:r>
              <a:rPr lang="en-US" altLang="zh-CN" i="1" dirty="0" err="1"/>
              <a:t>setfattr</a:t>
            </a:r>
            <a:r>
              <a:rPr lang="en-US" altLang="zh-CN" i="1" dirty="0"/>
              <a:t> {-n name [-v value] | -x name} &lt;path&gt;]</a:t>
            </a:r>
            <a:endParaRPr lang="zh-CN" altLang="zh-CN" i="1" dirty="0"/>
          </a:p>
          <a:p>
            <a:pPr marL="0" indent="0">
              <a:buNone/>
            </a:pPr>
            <a:r>
              <a:rPr lang="en-US" altLang="zh-CN" i="1" dirty="0"/>
              <a:t>	[-</a:t>
            </a:r>
            <a:r>
              <a:rPr lang="en-US" altLang="zh-CN" i="1" dirty="0" err="1"/>
              <a:t>setrep</a:t>
            </a:r>
            <a:r>
              <a:rPr lang="en-US" altLang="zh-CN" i="1" dirty="0"/>
              <a:t> [-R] [-w] &lt;rep&gt; &lt;path&gt; ...]</a:t>
            </a:r>
            <a:endParaRPr lang="zh-CN" altLang="zh-CN" i="1" dirty="0"/>
          </a:p>
          <a:p>
            <a:pPr marL="0" indent="0">
              <a:buNone/>
            </a:pPr>
            <a:r>
              <a:rPr lang="en-US" altLang="zh-CN" i="1" dirty="0"/>
              <a:t>	[-stat [format] &lt;path&gt; ...]</a:t>
            </a:r>
            <a:endParaRPr lang="zh-CN" altLang="zh-CN" i="1" dirty="0"/>
          </a:p>
          <a:p>
            <a:pPr marL="0" indent="0">
              <a:buNone/>
            </a:pPr>
            <a:r>
              <a:rPr lang="en-US" altLang="zh-CN" i="1" dirty="0"/>
              <a:t>	[-tail [-f] &lt;file&gt;]</a:t>
            </a:r>
            <a:endParaRPr lang="zh-CN" altLang="zh-CN" i="1" dirty="0"/>
          </a:p>
          <a:p>
            <a:pPr marL="0" indent="0">
              <a:buNone/>
            </a:pPr>
            <a:r>
              <a:rPr lang="en-US" altLang="zh-CN" i="1" dirty="0"/>
              <a:t>	[-test -[</a:t>
            </a:r>
            <a:r>
              <a:rPr lang="en-US" altLang="zh-CN" i="1" dirty="0" err="1"/>
              <a:t>defsz</a:t>
            </a:r>
            <a:r>
              <a:rPr lang="en-US" altLang="zh-CN" i="1" dirty="0"/>
              <a:t>] &lt;path&gt;]</a:t>
            </a:r>
            <a:endParaRPr lang="zh-CN" altLang="zh-CN" i="1" dirty="0"/>
          </a:p>
          <a:p>
            <a:pPr marL="0" indent="0">
              <a:buNone/>
            </a:pPr>
            <a:r>
              <a:rPr lang="en-US" altLang="zh-CN" i="1" dirty="0"/>
              <a:t>	[-text [-</a:t>
            </a:r>
            <a:r>
              <a:rPr lang="en-US" altLang="zh-CN" i="1" dirty="0" err="1"/>
              <a:t>ignoreCrc</a:t>
            </a:r>
            <a:r>
              <a:rPr lang="en-US" altLang="zh-CN" i="1" dirty="0"/>
              <a:t>] &lt;</a:t>
            </a:r>
            <a:r>
              <a:rPr lang="en-US" altLang="zh-CN" i="1" dirty="0" err="1"/>
              <a:t>src</a:t>
            </a:r>
            <a:r>
              <a:rPr lang="en-US" altLang="zh-CN" i="1" dirty="0"/>
              <a:t>&gt; ...]</a:t>
            </a:r>
            <a:endParaRPr lang="zh-CN" altLang="zh-CN" i="1" dirty="0"/>
          </a:p>
          <a:p>
            <a:pPr marL="0" indent="0">
              <a:buNone/>
            </a:pPr>
            <a:r>
              <a:rPr lang="en-US" altLang="zh-CN" i="1" dirty="0"/>
              <a:t>	[-</a:t>
            </a:r>
            <a:r>
              <a:rPr lang="en-US" altLang="zh-CN" i="1" dirty="0" err="1"/>
              <a:t>touchz</a:t>
            </a:r>
            <a:r>
              <a:rPr lang="en-US" altLang="zh-CN" i="1" dirty="0"/>
              <a:t> &lt;path&gt; ...]</a:t>
            </a:r>
            <a:endParaRPr lang="zh-CN" altLang="zh-CN" i="1" dirty="0"/>
          </a:p>
          <a:p>
            <a:pPr marL="0" indent="0">
              <a:buNone/>
            </a:pPr>
            <a:r>
              <a:rPr lang="en-US" altLang="zh-CN" i="1" dirty="0"/>
              <a:t>	[-truncate [-w] &lt;length&gt; &lt;path&gt; ...]</a:t>
            </a:r>
            <a:endParaRPr lang="zh-CN" altLang="zh-CN" i="1" dirty="0"/>
          </a:p>
          <a:p>
            <a:pPr marL="0" indent="0">
              <a:buNone/>
            </a:pPr>
            <a:r>
              <a:rPr lang="en-US" altLang="zh-CN" i="1" dirty="0"/>
              <a:t>	[-usage [</a:t>
            </a:r>
            <a:r>
              <a:rPr lang="en-US" altLang="zh-CN" i="1" dirty="0" err="1"/>
              <a:t>cmd</a:t>
            </a:r>
            <a:r>
              <a:rPr lang="en-US" altLang="zh-CN" i="1" dirty="0"/>
              <a:t> ...]]</a:t>
            </a:r>
            <a:endParaRPr lang="zh-CN" altLang="zh-CN" i="1" dirty="0"/>
          </a:p>
        </p:txBody>
      </p:sp>
    </p:spTree>
    <p:extLst>
      <p:ext uri="{BB962C8B-B14F-4D97-AF65-F5344CB8AC3E}">
        <p14:creationId xmlns:p14="http://schemas.microsoft.com/office/powerpoint/2010/main" val="488170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46541-42A0-4017-8C0C-BCD93695FAF6}"/>
              </a:ext>
            </a:extLst>
          </p:cNvPr>
          <p:cNvSpPr>
            <a:spLocks noGrp="1"/>
          </p:cNvSpPr>
          <p:nvPr>
            <p:ph type="title"/>
          </p:nvPr>
        </p:nvSpPr>
        <p:spPr/>
        <p:txBody>
          <a:bodyPr/>
          <a:lstStyle/>
          <a:p>
            <a:r>
              <a:rPr lang="en-US" altLang="zh-CN" dirty="0"/>
              <a:t>HDFS</a:t>
            </a:r>
            <a:r>
              <a:rPr lang="zh-CN" altLang="zh-CN" dirty="0"/>
              <a:t>文件系统命令说明（部分）</a:t>
            </a:r>
            <a:endParaRPr lang="zh-CN" altLang="en-US" dirty="0"/>
          </a:p>
        </p:txBody>
      </p:sp>
      <p:graphicFrame>
        <p:nvGraphicFramePr>
          <p:cNvPr id="4" name="内容占位符 3">
            <a:extLst>
              <a:ext uri="{FF2B5EF4-FFF2-40B4-BE49-F238E27FC236}">
                <a16:creationId xmlns:a16="http://schemas.microsoft.com/office/drawing/2014/main" id="{E5A6A9E8-B1F3-41AE-9BAB-37672361CC92}"/>
              </a:ext>
            </a:extLst>
          </p:cNvPr>
          <p:cNvGraphicFramePr>
            <a:graphicFrameLocks noGrp="1"/>
          </p:cNvGraphicFramePr>
          <p:nvPr>
            <p:ph idx="1"/>
            <p:extLst>
              <p:ext uri="{D42A27DB-BD31-4B8C-83A1-F6EECF244321}">
                <p14:modId xmlns:p14="http://schemas.microsoft.com/office/powerpoint/2010/main" val="580059501"/>
              </p:ext>
            </p:extLst>
          </p:nvPr>
        </p:nvGraphicFramePr>
        <p:xfrm>
          <a:off x="457200" y="1063228"/>
          <a:ext cx="8229599" cy="3210629"/>
        </p:xfrm>
        <a:graphic>
          <a:graphicData uri="http://schemas.openxmlformats.org/drawingml/2006/table">
            <a:tbl>
              <a:tblPr firstRow="1" firstCol="1" bandRow="1">
                <a:tableStyleId>{5C22544A-7EE6-4342-B048-85BDC9FD1C3A}</a:tableStyleId>
              </a:tblPr>
              <a:tblGrid>
                <a:gridCol w="1473642">
                  <a:extLst>
                    <a:ext uri="{9D8B030D-6E8A-4147-A177-3AD203B41FA5}">
                      <a16:colId xmlns:a16="http://schemas.microsoft.com/office/drawing/2014/main" val="1436047098"/>
                    </a:ext>
                  </a:extLst>
                </a:gridCol>
                <a:gridCol w="6755957">
                  <a:extLst>
                    <a:ext uri="{9D8B030D-6E8A-4147-A177-3AD203B41FA5}">
                      <a16:colId xmlns:a16="http://schemas.microsoft.com/office/drawing/2014/main" val="3103492524"/>
                    </a:ext>
                  </a:extLst>
                </a:gridCol>
              </a:tblGrid>
              <a:tr h="0">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命令选项</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功能</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054718607"/>
                  </a:ext>
                </a:extLst>
              </a:tr>
              <a:tr h="0">
                <a:tc>
                  <a:txBody>
                    <a:bodyPr/>
                    <a:lstStyle/>
                    <a:p>
                      <a:pPr algn="l">
                        <a:lnSpc>
                          <a:spcPct val="150000"/>
                        </a:lnSpc>
                        <a:spcAft>
                          <a:spcPts val="0"/>
                        </a:spcAft>
                      </a:pPr>
                      <a:r>
                        <a:rPr lang="en-US" sz="1200" kern="0" dirty="0">
                          <a:effectLst/>
                          <a:latin typeface="微软雅黑" panose="020B0503020204020204" pitchFamily="34" charset="-122"/>
                          <a:ea typeface="微软雅黑" panose="020B0503020204020204" pitchFamily="34" charset="-122"/>
                        </a:rPr>
                        <a:t>-ls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显示文件的元数据信息或者目录包含的文件列表信息</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173798054"/>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-mv</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移动</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文件到指定位置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22646266"/>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-cp</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将文件从源路径复制到目标路径</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821660018"/>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-rm</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altLang="en-US" sz="1200" kern="0" dirty="0">
                          <a:effectLst/>
                          <a:latin typeface="微软雅黑" panose="020B0503020204020204" pitchFamily="34" charset="-122"/>
                          <a:ea typeface="微软雅黑" panose="020B0503020204020204" pitchFamily="34" charset="-122"/>
                        </a:rPr>
                        <a:t>删除文件，“</a:t>
                      </a:r>
                      <a:r>
                        <a:rPr lang="en-US" altLang="zh-CN" sz="1200" kern="0" dirty="0">
                          <a:effectLst/>
                          <a:latin typeface="微软雅黑" panose="020B0503020204020204" pitchFamily="34" charset="-122"/>
                          <a:ea typeface="微软雅黑" panose="020B0503020204020204" pitchFamily="34" charset="-122"/>
                        </a:rPr>
                        <a:t>-rm -r”</a:t>
                      </a:r>
                      <a:r>
                        <a:rPr lang="zh-CN" altLang="en-US" sz="1200" kern="0" dirty="0">
                          <a:effectLst/>
                          <a:latin typeface="微软雅黑" panose="020B0503020204020204" pitchFamily="34" charset="-122"/>
                          <a:ea typeface="微软雅黑" panose="020B0503020204020204" pitchFamily="34" charset="-122"/>
                        </a:rPr>
                        <a:t>或者“</a:t>
                      </a:r>
                      <a:r>
                        <a:rPr lang="en-US" altLang="zh-CN" sz="1200" kern="0" dirty="0">
                          <a:effectLst/>
                          <a:latin typeface="微软雅黑" panose="020B0503020204020204" pitchFamily="34" charset="-122"/>
                          <a:ea typeface="微软雅黑" panose="020B0503020204020204" pitchFamily="34" charset="-122"/>
                        </a:rPr>
                        <a:t>-rm -R”</a:t>
                      </a:r>
                      <a:r>
                        <a:rPr lang="zh-CN" altLang="en-US" sz="1200" kern="0" dirty="0">
                          <a:effectLst/>
                          <a:latin typeface="微软雅黑" panose="020B0503020204020204" pitchFamily="34" charset="-122"/>
                          <a:ea typeface="微软雅黑" panose="020B0503020204020204" pitchFamily="34" charset="-122"/>
                        </a:rPr>
                        <a:t>可以递归删除文件夹，文件夹可以包含子文件夹和子文件</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813819118"/>
                  </a:ext>
                </a:extLst>
              </a:tr>
              <a:tr h="0">
                <a:tc>
                  <a:txBody>
                    <a:bodyPr/>
                    <a:lstStyle/>
                    <a:p>
                      <a:pPr algn="l">
                        <a:lnSpc>
                          <a:spcPct val="150000"/>
                        </a:lnSpc>
                        <a:spcAft>
                          <a:spcPts val="0"/>
                        </a:spcAft>
                      </a:pPr>
                      <a:r>
                        <a:rPr lang="en-US"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rm</a:t>
                      </a:r>
                      <a:r>
                        <a:rPr lang="en-US" altLang="zh-CN" sz="1200" kern="0" dirty="0" err="1">
                          <a:effectLst/>
                          <a:latin typeface="微软雅黑" panose="020B0503020204020204" pitchFamily="34" charset="-122"/>
                          <a:ea typeface="微软雅黑" panose="020B0503020204020204" pitchFamily="34" charset="-122"/>
                        </a:rPr>
                        <a:t>dir</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altLang="en-US" sz="1200" kern="0" dirty="0">
                          <a:effectLst/>
                          <a:latin typeface="微软雅黑" panose="020B0503020204020204" pitchFamily="34" charset="-122"/>
                          <a:ea typeface="微软雅黑" panose="020B0503020204020204" pitchFamily="34" charset="-122"/>
                        </a:rPr>
                        <a:t>删除空文件夹，注意：如果文件夹非空，则删除失败</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93933919"/>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-put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从本地文件系统复制单个或多个源路径上传到</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，同时支持从标准输入读取源文件内容后写入目标位置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96636491"/>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-get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复制源路径指定的文件到本地文件系统目标路径指定的文件或文件夹</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8679693"/>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-cat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将指定文件内容输出到标准输出</a:t>
                      </a:r>
                      <a:r>
                        <a:rPr lang="en-US" sz="1200" kern="0">
                          <a:effectLst/>
                          <a:latin typeface="微软雅黑" panose="020B0503020204020204" pitchFamily="34" charset="-122"/>
                          <a:ea typeface="微软雅黑" panose="020B0503020204020204" pitchFamily="34" charset="-122"/>
                        </a:rPr>
                        <a:t>stdout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228196588"/>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-mkdir</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latin typeface="微软雅黑" panose="020B0503020204020204" pitchFamily="34" charset="-122"/>
                          <a:ea typeface="微软雅黑" panose="020B0503020204020204" pitchFamily="34" charset="-122"/>
                        </a:rPr>
                        <a:t>创建指定目录</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286239205"/>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-setrep</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latin typeface="微软雅黑" panose="020B0503020204020204" pitchFamily="34" charset="-122"/>
                          <a:ea typeface="微软雅黑" panose="020B0503020204020204" pitchFamily="34" charset="-122"/>
                        </a:rPr>
                        <a:t>改变文件的副本系数，选项</a:t>
                      </a:r>
                      <a:r>
                        <a:rPr lang="en-US" sz="1200" kern="0" dirty="0">
                          <a:effectLst/>
                          <a:latin typeface="微软雅黑" panose="020B0503020204020204" pitchFamily="34" charset="-122"/>
                          <a:ea typeface="微软雅黑" panose="020B0503020204020204" pitchFamily="34" charset="-122"/>
                        </a:rPr>
                        <a:t>-R</a:t>
                      </a:r>
                      <a:r>
                        <a:rPr lang="zh-CN" sz="1200" kern="0" dirty="0">
                          <a:effectLst/>
                          <a:latin typeface="微软雅黑" panose="020B0503020204020204" pitchFamily="34" charset="-122"/>
                          <a:ea typeface="微软雅黑" panose="020B0503020204020204" pitchFamily="34" charset="-122"/>
                        </a:rPr>
                        <a:t>用于递归改变目录下所有文件的副本系数选项</a:t>
                      </a:r>
                      <a:r>
                        <a:rPr lang="en-US" sz="1200" kern="0" dirty="0">
                          <a:effectLst/>
                          <a:latin typeface="微软雅黑" panose="020B0503020204020204" pitchFamily="34" charset="-122"/>
                          <a:ea typeface="微软雅黑" panose="020B0503020204020204" pitchFamily="34" charset="-122"/>
                        </a:rPr>
                        <a:t>-w</a:t>
                      </a:r>
                      <a:r>
                        <a:rPr lang="zh-CN" sz="1200" kern="0" dirty="0">
                          <a:effectLst/>
                          <a:latin typeface="微软雅黑" panose="020B0503020204020204" pitchFamily="34" charset="-122"/>
                          <a:ea typeface="微软雅黑" panose="020B0503020204020204" pitchFamily="34" charset="-122"/>
                        </a:rPr>
                        <a:t>表示等待副本操作结束才退出命令</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548556242"/>
                  </a:ext>
                </a:extLst>
              </a:tr>
            </a:tbl>
          </a:graphicData>
        </a:graphic>
      </p:graphicFrame>
    </p:spTree>
    <p:extLst>
      <p:ext uri="{BB962C8B-B14F-4D97-AF65-F5344CB8AC3E}">
        <p14:creationId xmlns:p14="http://schemas.microsoft.com/office/powerpoint/2010/main" val="2501655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3E63F-B94D-4F8C-9E1E-3F6637CA711A}"/>
              </a:ext>
            </a:extLst>
          </p:cNvPr>
          <p:cNvSpPr>
            <a:spLocks noGrp="1"/>
          </p:cNvSpPr>
          <p:nvPr>
            <p:ph type="title"/>
          </p:nvPr>
        </p:nvSpPr>
        <p:spPr/>
        <p:txBody>
          <a:bodyPr>
            <a:normAutofit/>
          </a:bodyPr>
          <a:lstStyle/>
          <a:p>
            <a:r>
              <a:rPr lang="en-US" altLang="zh-CN" dirty="0"/>
              <a:t>2</a:t>
            </a:r>
            <a:r>
              <a:rPr lang="zh-CN" altLang="zh-CN" dirty="0"/>
              <a:t>）</a:t>
            </a:r>
            <a:r>
              <a:rPr lang="en-US" altLang="zh-CN" dirty="0"/>
              <a:t>HDFS</a:t>
            </a:r>
            <a:r>
              <a:rPr lang="zh-CN" altLang="zh-CN" dirty="0"/>
              <a:t>系统管理命令</a:t>
            </a:r>
            <a:endParaRPr lang="zh-CN" altLang="en-US" dirty="0"/>
          </a:p>
        </p:txBody>
      </p:sp>
      <p:sp>
        <p:nvSpPr>
          <p:cNvPr id="3" name="内容占位符 2">
            <a:extLst>
              <a:ext uri="{FF2B5EF4-FFF2-40B4-BE49-F238E27FC236}">
                <a16:creationId xmlns:a16="http://schemas.microsoft.com/office/drawing/2014/main" id="{A8B0C378-06C2-4ABA-BF3D-BCF77D8B939D}"/>
              </a:ext>
            </a:extLst>
          </p:cNvPr>
          <p:cNvSpPr>
            <a:spLocks noGrp="1"/>
          </p:cNvSpPr>
          <p:nvPr>
            <p:ph idx="1"/>
          </p:nvPr>
        </p:nvSpPr>
        <p:spPr/>
        <p:txBody>
          <a:bodyPr/>
          <a:lstStyle/>
          <a:p>
            <a:r>
              <a:rPr lang="en-US" altLang="zh-CN" dirty="0"/>
              <a:t>HDFS</a:t>
            </a:r>
            <a:r>
              <a:rPr lang="zh-CN" altLang="zh-CN" dirty="0"/>
              <a:t>系统管理命令的入口是“</a:t>
            </a:r>
            <a:r>
              <a:rPr lang="en-US" altLang="zh-CN" i="1" dirty="0" err="1"/>
              <a:t>hdfs</a:t>
            </a:r>
            <a:r>
              <a:rPr lang="en-US" altLang="zh-CN" i="1" dirty="0"/>
              <a:t> </a:t>
            </a:r>
            <a:r>
              <a:rPr lang="en-US" altLang="zh-CN" i="1" dirty="0" err="1"/>
              <a:t>dfsadmin</a:t>
            </a:r>
            <a:r>
              <a:rPr lang="zh-CN" altLang="zh-CN" dirty="0"/>
              <a:t>”</a:t>
            </a:r>
            <a:r>
              <a:rPr lang="zh-CN" altLang="en-US" dirty="0"/>
              <a:t>。</a:t>
            </a:r>
          </a:p>
        </p:txBody>
      </p:sp>
    </p:spTree>
    <p:extLst>
      <p:ext uri="{BB962C8B-B14F-4D97-AF65-F5344CB8AC3E}">
        <p14:creationId xmlns:p14="http://schemas.microsoft.com/office/powerpoint/2010/main" val="169235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D6A5D-2C27-4CC0-AE44-2D6180455F21}"/>
              </a:ext>
            </a:extLst>
          </p:cNvPr>
          <p:cNvSpPr>
            <a:spLocks noGrp="1"/>
          </p:cNvSpPr>
          <p:nvPr>
            <p:ph type="title"/>
          </p:nvPr>
        </p:nvSpPr>
        <p:spPr/>
        <p:txBody>
          <a:bodyPr/>
          <a:lstStyle/>
          <a:p>
            <a:r>
              <a:rPr lang="zh-CN" altLang="en-US" dirty="0"/>
              <a:t>“</a:t>
            </a:r>
            <a:r>
              <a:rPr lang="en-US" altLang="zh-CN" dirty="0" err="1"/>
              <a:t>hdfs</a:t>
            </a:r>
            <a:r>
              <a:rPr lang="en-US" altLang="zh-CN" dirty="0"/>
              <a:t> </a:t>
            </a:r>
            <a:r>
              <a:rPr lang="en-US" altLang="zh-CN" dirty="0" err="1"/>
              <a:t>dfsadmin</a:t>
            </a:r>
            <a:r>
              <a:rPr lang="zh-CN" altLang="zh-CN" dirty="0"/>
              <a:t>”命令帮助</a:t>
            </a:r>
            <a:r>
              <a:rPr lang="zh-CN" altLang="en-US" dirty="0"/>
              <a:t>（部分）</a:t>
            </a:r>
          </a:p>
        </p:txBody>
      </p:sp>
      <p:sp>
        <p:nvSpPr>
          <p:cNvPr id="3" name="内容占位符 2">
            <a:extLst>
              <a:ext uri="{FF2B5EF4-FFF2-40B4-BE49-F238E27FC236}">
                <a16:creationId xmlns:a16="http://schemas.microsoft.com/office/drawing/2014/main" id="{3375B3CC-590A-4746-AB73-3C0F7C8542B4}"/>
              </a:ext>
            </a:extLst>
          </p:cNvPr>
          <p:cNvSpPr>
            <a:spLocks noGrp="1"/>
          </p:cNvSpPr>
          <p:nvPr>
            <p:ph idx="1"/>
          </p:nvPr>
        </p:nvSpPr>
        <p:spPr/>
        <p:txBody>
          <a:bodyPr>
            <a:normAutofit fontScale="25000" lnSpcReduction="20000"/>
          </a:bodyPr>
          <a:lstStyle/>
          <a:p>
            <a:pPr marL="0" indent="0">
              <a:buNone/>
            </a:pPr>
            <a:r>
              <a:rPr lang="en-US" altLang="zh-CN" i="1" dirty="0"/>
              <a:t>Usage: </a:t>
            </a:r>
            <a:r>
              <a:rPr lang="en-US" altLang="zh-CN" i="1" dirty="0" err="1"/>
              <a:t>hdfs</a:t>
            </a:r>
            <a:r>
              <a:rPr lang="en-US" altLang="zh-CN" i="1" dirty="0"/>
              <a:t> </a:t>
            </a:r>
            <a:r>
              <a:rPr lang="en-US" altLang="zh-CN" i="1" dirty="0" err="1"/>
              <a:t>dfsadmin</a:t>
            </a:r>
            <a:endParaRPr lang="zh-CN" altLang="zh-CN" i="1" dirty="0"/>
          </a:p>
          <a:p>
            <a:pPr marL="0" indent="0">
              <a:buNone/>
            </a:pPr>
            <a:r>
              <a:rPr lang="en-US" altLang="zh-CN" i="1" dirty="0"/>
              <a:t>Note: Administrative commands can only be run as the HDFS superuser.</a:t>
            </a:r>
            <a:endParaRPr lang="zh-CN" altLang="zh-CN" i="1" dirty="0"/>
          </a:p>
          <a:p>
            <a:pPr marL="0" indent="0">
              <a:buNone/>
            </a:pPr>
            <a:r>
              <a:rPr lang="en-US" altLang="zh-CN" i="1" dirty="0"/>
              <a:t>	[-report [-live] [-dead] [-decommissioning] [-</a:t>
            </a:r>
            <a:r>
              <a:rPr lang="en-US" altLang="zh-CN" i="1" dirty="0" err="1"/>
              <a:t>enteringmaintenance</a:t>
            </a:r>
            <a:r>
              <a:rPr lang="en-US" altLang="zh-CN" i="1" dirty="0"/>
              <a:t>] [-</a:t>
            </a:r>
            <a:r>
              <a:rPr lang="en-US" altLang="zh-CN" i="1" dirty="0" err="1"/>
              <a:t>inmaintenance</a:t>
            </a:r>
            <a:r>
              <a:rPr lang="en-US" altLang="zh-CN" i="1" dirty="0"/>
              <a:t>]]</a:t>
            </a:r>
            <a:endParaRPr lang="zh-CN" altLang="zh-CN" i="1" dirty="0"/>
          </a:p>
          <a:p>
            <a:pPr marL="0" indent="0">
              <a:buNone/>
            </a:pPr>
            <a:r>
              <a:rPr lang="en-US" altLang="zh-CN" i="1" dirty="0"/>
              <a:t>	[-</a:t>
            </a:r>
            <a:r>
              <a:rPr lang="en-US" altLang="zh-CN" i="1" dirty="0" err="1"/>
              <a:t>safemode</a:t>
            </a:r>
            <a:r>
              <a:rPr lang="en-US" altLang="zh-CN" i="1" dirty="0"/>
              <a:t> &lt;enter | leave | get | wait&gt;]</a:t>
            </a:r>
            <a:endParaRPr lang="zh-CN" altLang="zh-CN" i="1" dirty="0"/>
          </a:p>
          <a:p>
            <a:pPr marL="0" indent="0">
              <a:buNone/>
            </a:pPr>
            <a:r>
              <a:rPr lang="en-US" altLang="zh-CN" i="1" dirty="0"/>
              <a:t>	[-</a:t>
            </a:r>
            <a:r>
              <a:rPr lang="en-US" altLang="zh-CN" i="1" dirty="0" err="1"/>
              <a:t>saveNamespace</a:t>
            </a:r>
            <a:r>
              <a:rPr lang="en-US" altLang="zh-CN" i="1" dirty="0"/>
              <a:t>]</a:t>
            </a:r>
            <a:endParaRPr lang="zh-CN" altLang="zh-CN" i="1" dirty="0"/>
          </a:p>
          <a:p>
            <a:pPr marL="0" indent="0">
              <a:buNone/>
            </a:pPr>
            <a:r>
              <a:rPr lang="en-US" altLang="zh-CN" i="1" dirty="0"/>
              <a:t>	[-</a:t>
            </a:r>
            <a:r>
              <a:rPr lang="en-US" altLang="zh-CN" i="1" dirty="0" err="1"/>
              <a:t>rollEdits</a:t>
            </a:r>
            <a:r>
              <a:rPr lang="en-US" altLang="zh-CN" i="1" dirty="0"/>
              <a:t>]</a:t>
            </a:r>
            <a:endParaRPr lang="zh-CN" altLang="zh-CN" i="1" dirty="0"/>
          </a:p>
          <a:p>
            <a:pPr marL="0" indent="0">
              <a:buNone/>
            </a:pPr>
            <a:r>
              <a:rPr lang="en-US" altLang="zh-CN" i="1" dirty="0"/>
              <a:t>	[-</a:t>
            </a:r>
            <a:r>
              <a:rPr lang="en-US" altLang="zh-CN" i="1" dirty="0" err="1"/>
              <a:t>restoreFailedStorage</a:t>
            </a:r>
            <a:r>
              <a:rPr lang="en-US" altLang="zh-CN" i="1" dirty="0"/>
              <a:t> </a:t>
            </a:r>
            <a:r>
              <a:rPr lang="en-US" altLang="zh-CN" i="1" dirty="0" err="1"/>
              <a:t>true|false|check</a:t>
            </a:r>
            <a:r>
              <a:rPr lang="en-US" altLang="zh-CN" i="1" dirty="0"/>
              <a:t>]</a:t>
            </a:r>
            <a:endParaRPr lang="zh-CN" altLang="zh-CN" i="1" dirty="0"/>
          </a:p>
          <a:p>
            <a:pPr marL="0" indent="0">
              <a:buNone/>
            </a:pPr>
            <a:r>
              <a:rPr lang="en-US" altLang="zh-CN" i="1" dirty="0"/>
              <a:t>	[-</a:t>
            </a:r>
            <a:r>
              <a:rPr lang="en-US" altLang="zh-CN" i="1" dirty="0" err="1"/>
              <a:t>refreshNodes</a:t>
            </a:r>
            <a:r>
              <a:rPr lang="en-US" altLang="zh-CN" i="1" dirty="0"/>
              <a:t>]</a:t>
            </a:r>
            <a:endParaRPr lang="zh-CN" altLang="zh-CN" i="1" dirty="0"/>
          </a:p>
          <a:p>
            <a:pPr marL="0" indent="0">
              <a:buNone/>
            </a:pPr>
            <a:r>
              <a:rPr lang="en-US" altLang="zh-CN" i="1" dirty="0"/>
              <a:t>	[-</a:t>
            </a:r>
            <a:r>
              <a:rPr lang="en-US" altLang="zh-CN" i="1" dirty="0" err="1"/>
              <a:t>setQuota</a:t>
            </a:r>
            <a:r>
              <a:rPr lang="en-US" altLang="zh-CN" i="1" dirty="0"/>
              <a:t> &lt;quota&gt; &lt;</a:t>
            </a:r>
            <a:r>
              <a:rPr lang="en-US" altLang="zh-CN" i="1" dirty="0" err="1"/>
              <a:t>dirname</a:t>
            </a:r>
            <a:r>
              <a:rPr lang="en-US" altLang="zh-CN" i="1" dirty="0"/>
              <a:t>&gt;...&lt;</a:t>
            </a:r>
            <a:r>
              <a:rPr lang="en-US" altLang="zh-CN" i="1" dirty="0" err="1"/>
              <a:t>dirname</a:t>
            </a:r>
            <a:r>
              <a:rPr lang="en-US" altLang="zh-CN" i="1" dirty="0"/>
              <a:t>&gt;]</a:t>
            </a:r>
            <a:endParaRPr lang="zh-CN" altLang="zh-CN" i="1" dirty="0"/>
          </a:p>
          <a:p>
            <a:pPr marL="0" indent="0">
              <a:buNone/>
            </a:pPr>
            <a:r>
              <a:rPr lang="en-US" altLang="zh-CN" i="1" dirty="0"/>
              <a:t>	[-</a:t>
            </a:r>
            <a:r>
              <a:rPr lang="en-US" altLang="zh-CN" i="1" dirty="0" err="1"/>
              <a:t>clrQuota</a:t>
            </a:r>
            <a:r>
              <a:rPr lang="en-US" altLang="zh-CN" i="1" dirty="0"/>
              <a:t> &lt;</a:t>
            </a:r>
            <a:r>
              <a:rPr lang="en-US" altLang="zh-CN" i="1" dirty="0" err="1"/>
              <a:t>dirname</a:t>
            </a:r>
            <a:r>
              <a:rPr lang="en-US" altLang="zh-CN" i="1" dirty="0"/>
              <a:t>&gt;...&lt;</a:t>
            </a:r>
            <a:r>
              <a:rPr lang="en-US" altLang="zh-CN" i="1" dirty="0" err="1"/>
              <a:t>dirname</a:t>
            </a:r>
            <a:r>
              <a:rPr lang="en-US" altLang="zh-CN" i="1" dirty="0"/>
              <a:t>&gt;]</a:t>
            </a:r>
            <a:endParaRPr lang="zh-CN" altLang="zh-CN" i="1" dirty="0"/>
          </a:p>
          <a:p>
            <a:pPr marL="0" indent="0">
              <a:buNone/>
            </a:pPr>
            <a:r>
              <a:rPr lang="en-US" altLang="zh-CN" i="1" dirty="0"/>
              <a:t>	[-</a:t>
            </a:r>
            <a:r>
              <a:rPr lang="en-US" altLang="zh-CN" i="1" dirty="0" err="1"/>
              <a:t>setSpaceQuota</a:t>
            </a:r>
            <a:r>
              <a:rPr lang="en-US" altLang="zh-CN" i="1" dirty="0"/>
              <a:t> &lt;quota&gt; [-</a:t>
            </a:r>
            <a:r>
              <a:rPr lang="en-US" altLang="zh-CN" i="1" dirty="0" err="1"/>
              <a:t>storageType</a:t>
            </a:r>
            <a:r>
              <a:rPr lang="en-US" altLang="zh-CN" i="1" dirty="0"/>
              <a:t> &lt;</a:t>
            </a:r>
            <a:r>
              <a:rPr lang="en-US" altLang="zh-CN" i="1" dirty="0" err="1"/>
              <a:t>storagetype</a:t>
            </a:r>
            <a:r>
              <a:rPr lang="en-US" altLang="zh-CN" i="1" dirty="0"/>
              <a:t>&gt;] &lt;</a:t>
            </a:r>
            <a:r>
              <a:rPr lang="en-US" altLang="zh-CN" i="1" dirty="0" err="1"/>
              <a:t>dirname</a:t>
            </a:r>
            <a:r>
              <a:rPr lang="en-US" altLang="zh-CN" i="1" dirty="0"/>
              <a:t>&gt;...&lt;</a:t>
            </a:r>
            <a:r>
              <a:rPr lang="en-US" altLang="zh-CN" i="1" dirty="0" err="1"/>
              <a:t>dirname</a:t>
            </a:r>
            <a:r>
              <a:rPr lang="en-US" altLang="zh-CN" i="1" dirty="0"/>
              <a:t>&gt;]</a:t>
            </a:r>
            <a:endParaRPr lang="zh-CN" altLang="zh-CN" i="1" dirty="0"/>
          </a:p>
          <a:p>
            <a:pPr marL="0" indent="0">
              <a:buNone/>
            </a:pPr>
            <a:r>
              <a:rPr lang="en-US" altLang="zh-CN" i="1" dirty="0"/>
              <a:t>	[-</a:t>
            </a:r>
            <a:r>
              <a:rPr lang="en-US" altLang="zh-CN" i="1" dirty="0" err="1"/>
              <a:t>clrSpaceQuota</a:t>
            </a:r>
            <a:r>
              <a:rPr lang="en-US" altLang="zh-CN" i="1" dirty="0"/>
              <a:t> [-</a:t>
            </a:r>
            <a:r>
              <a:rPr lang="en-US" altLang="zh-CN" i="1" dirty="0" err="1"/>
              <a:t>storageType</a:t>
            </a:r>
            <a:r>
              <a:rPr lang="en-US" altLang="zh-CN" i="1" dirty="0"/>
              <a:t> &lt;</a:t>
            </a:r>
            <a:r>
              <a:rPr lang="en-US" altLang="zh-CN" i="1" dirty="0" err="1"/>
              <a:t>storagetype</a:t>
            </a:r>
            <a:r>
              <a:rPr lang="en-US" altLang="zh-CN" i="1" dirty="0"/>
              <a:t>&gt;] &lt;</a:t>
            </a:r>
            <a:r>
              <a:rPr lang="en-US" altLang="zh-CN" i="1" dirty="0" err="1"/>
              <a:t>dirname</a:t>
            </a:r>
            <a:r>
              <a:rPr lang="en-US" altLang="zh-CN" i="1" dirty="0"/>
              <a:t>&gt;...&lt;</a:t>
            </a:r>
            <a:r>
              <a:rPr lang="en-US" altLang="zh-CN" i="1" dirty="0" err="1"/>
              <a:t>dirname</a:t>
            </a:r>
            <a:r>
              <a:rPr lang="en-US" altLang="zh-CN" i="1" dirty="0"/>
              <a:t>&gt;]</a:t>
            </a:r>
            <a:endParaRPr lang="zh-CN" altLang="zh-CN" i="1" dirty="0"/>
          </a:p>
          <a:p>
            <a:pPr marL="0" indent="0">
              <a:buNone/>
            </a:pPr>
            <a:r>
              <a:rPr lang="en-US" altLang="zh-CN" i="1" dirty="0"/>
              <a:t>	[-</a:t>
            </a:r>
            <a:r>
              <a:rPr lang="en-US" altLang="zh-CN" i="1" dirty="0" err="1"/>
              <a:t>finalizeUpgrade</a:t>
            </a:r>
            <a:r>
              <a:rPr lang="en-US" altLang="zh-CN" i="1" dirty="0"/>
              <a:t>]</a:t>
            </a:r>
            <a:endParaRPr lang="zh-CN" altLang="zh-CN" i="1" dirty="0"/>
          </a:p>
          <a:p>
            <a:pPr marL="0" indent="0">
              <a:buNone/>
            </a:pPr>
            <a:r>
              <a:rPr lang="en-US" altLang="zh-CN" i="1" dirty="0"/>
              <a:t>	[-</a:t>
            </a:r>
            <a:r>
              <a:rPr lang="en-US" altLang="zh-CN" i="1" dirty="0" err="1"/>
              <a:t>rollingUpgrade</a:t>
            </a:r>
            <a:r>
              <a:rPr lang="en-US" altLang="zh-CN" i="1" dirty="0"/>
              <a:t> [&lt;</a:t>
            </a:r>
            <a:r>
              <a:rPr lang="en-US" altLang="zh-CN" i="1" dirty="0" err="1"/>
              <a:t>query|prepare|finalize</a:t>
            </a:r>
            <a:r>
              <a:rPr lang="en-US" altLang="zh-CN" i="1" dirty="0"/>
              <a:t>&gt;]]</a:t>
            </a:r>
            <a:endParaRPr lang="zh-CN" altLang="zh-CN" i="1" dirty="0"/>
          </a:p>
          <a:p>
            <a:pPr marL="0" indent="0">
              <a:buNone/>
            </a:pPr>
            <a:r>
              <a:rPr lang="en-US" altLang="zh-CN" i="1" dirty="0"/>
              <a:t>	[-</a:t>
            </a:r>
            <a:r>
              <a:rPr lang="en-US" altLang="zh-CN" i="1" dirty="0" err="1"/>
              <a:t>refreshServiceAcl</a:t>
            </a:r>
            <a:r>
              <a:rPr lang="en-US" altLang="zh-CN" i="1" dirty="0"/>
              <a:t>]</a:t>
            </a:r>
            <a:endParaRPr lang="zh-CN" altLang="zh-CN" i="1" dirty="0"/>
          </a:p>
          <a:p>
            <a:pPr marL="0" indent="0">
              <a:buNone/>
            </a:pPr>
            <a:r>
              <a:rPr lang="en-US" altLang="zh-CN" i="1" dirty="0"/>
              <a:t>	[-</a:t>
            </a:r>
            <a:r>
              <a:rPr lang="en-US" altLang="zh-CN" i="1" dirty="0" err="1"/>
              <a:t>refreshUserToGroupsMappings</a:t>
            </a:r>
            <a:r>
              <a:rPr lang="en-US" altLang="zh-CN" i="1" dirty="0"/>
              <a:t>]</a:t>
            </a:r>
            <a:endParaRPr lang="zh-CN" altLang="zh-CN" i="1" dirty="0"/>
          </a:p>
          <a:p>
            <a:pPr marL="0" indent="0">
              <a:buNone/>
            </a:pPr>
            <a:r>
              <a:rPr lang="en-US" altLang="zh-CN" i="1" dirty="0"/>
              <a:t>	[-</a:t>
            </a:r>
            <a:r>
              <a:rPr lang="en-US" altLang="zh-CN" i="1" dirty="0" err="1"/>
              <a:t>refreshSuperUserGroupsConfiguration</a:t>
            </a:r>
            <a:r>
              <a:rPr lang="en-US" altLang="zh-CN" i="1" dirty="0"/>
              <a:t>]</a:t>
            </a:r>
            <a:endParaRPr lang="zh-CN" altLang="zh-CN" i="1" dirty="0"/>
          </a:p>
          <a:p>
            <a:pPr marL="0" indent="0">
              <a:buNone/>
            </a:pPr>
            <a:r>
              <a:rPr lang="en-US" altLang="zh-CN" i="1" dirty="0"/>
              <a:t>	[-</a:t>
            </a:r>
            <a:r>
              <a:rPr lang="en-US" altLang="zh-CN" i="1" dirty="0" err="1"/>
              <a:t>refreshCallQueue</a:t>
            </a:r>
            <a:r>
              <a:rPr lang="en-US" altLang="zh-CN" i="1" dirty="0"/>
              <a:t>]</a:t>
            </a:r>
            <a:endParaRPr lang="zh-CN" altLang="zh-CN" i="1" dirty="0"/>
          </a:p>
          <a:p>
            <a:pPr marL="0" indent="0">
              <a:buNone/>
            </a:pPr>
            <a:r>
              <a:rPr lang="en-US" altLang="zh-CN" i="1" dirty="0"/>
              <a:t>	[-refresh &lt;</a:t>
            </a:r>
            <a:r>
              <a:rPr lang="en-US" altLang="zh-CN" i="1" dirty="0" err="1"/>
              <a:t>host:ipc_port</a:t>
            </a:r>
            <a:r>
              <a:rPr lang="en-US" altLang="zh-CN" i="1" dirty="0"/>
              <a:t>&gt; &lt;key&gt; [arg1..argn]</a:t>
            </a:r>
            <a:endParaRPr lang="zh-CN" altLang="zh-CN" i="1" dirty="0"/>
          </a:p>
          <a:p>
            <a:pPr marL="0" indent="0">
              <a:buNone/>
            </a:pPr>
            <a:r>
              <a:rPr lang="en-US" altLang="zh-CN" i="1" dirty="0"/>
              <a:t>	[-</a:t>
            </a:r>
            <a:r>
              <a:rPr lang="en-US" altLang="zh-CN" i="1" dirty="0" err="1"/>
              <a:t>reconfig</a:t>
            </a:r>
            <a:r>
              <a:rPr lang="en-US" altLang="zh-CN" i="1" dirty="0"/>
              <a:t> &lt;</a:t>
            </a:r>
            <a:r>
              <a:rPr lang="en-US" altLang="zh-CN" i="1" dirty="0" err="1"/>
              <a:t>namenode|datanode</a:t>
            </a:r>
            <a:r>
              <a:rPr lang="en-US" altLang="zh-CN" i="1" dirty="0"/>
              <a:t>&gt; &lt;</a:t>
            </a:r>
            <a:r>
              <a:rPr lang="en-US" altLang="zh-CN" i="1" dirty="0" err="1"/>
              <a:t>host:ipc_port</a:t>
            </a:r>
            <a:r>
              <a:rPr lang="en-US" altLang="zh-CN" i="1" dirty="0"/>
              <a:t>&gt; &lt;</a:t>
            </a:r>
            <a:r>
              <a:rPr lang="en-US" altLang="zh-CN" i="1" dirty="0" err="1"/>
              <a:t>start|status|properties</a:t>
            </a:r>
            <a:r>
              <a:rPr lang="en-US" altLang="zh-CN" i="1" dirty="0"/>
              <a:t>&gt;]</a:t>
            </a:r>
            <a:endParaRPr lang="zh-CN" altLang="zh-CN" i="1" dirty="0"/>
          </a:p>
          <a:p>
            <a:pPr marL="0" indent="0">
              <a:buNone/>
            </a:pPr>
            <a:r>
              <a:rPr lang="en-US" altLang="zh-CN" i="1" dirty="0"/>
              <a:t>	[-</a:t>
            </a:r>
            <a:r>
              <a:rPr lang="en-US" altLang="zh-CN" i="1" dirty="0" err="1"/>
              <a:t>printTopology</a:t>
            </a:r>
            <a:r>
              <a:rPr lang="en-US" altLang="zh-CN" i="1" dirty="0"/>
              <a:t>]</a:t>
            </a:r>
            <a:endParaRPr lang="zh-CN" altLang="zh-CN" i="1" dirty="0"/>
          </a:p>
          <a:p>
            <a:pPr marL="0" indent="0">
              <a:buNone/>
            </a:pPr>
            <a:r>
              <a:rPr lang="en-US" altLang="zh-CN" i="1" dirty="0"/>
              <a:t>	[-</a:t>
            </a:r>
            <a:r>
              <a:rPr lang="en-US" altLang="zh-CN" i="1" dirty="0" err="1"/>
              <a:t>refreshNamenodes</a:t>
            </a:r>
            <a:r>
              <a:rPr lang="en-US" altLang="zh-CN" i="1" dirty="0"/>
              <a:t> </a:t>
            </a:r>
            <a:r>
              <a:rPr lang="en-US" altLang="zh-CN" i="1" dirty="0" err="1"/>
              <a:t>datanode_host:ipc_port</a:t>
            </a:r>
            <a:r>
              <a:rPr lang="en-US" altLang="zh-CN" i="1" dirty="0"/>
              <a:t>]</a:t>
            </a:r>
            <a:endParaRPr lang="zh-CN" altLang="zh-CN" i="1" dirty="0"/>
          </a:p>
          <a:p>
            <a:pPr marL="0" indent="0">
              <a:buNone/>
            </a:pPr>
            <a:r>
              <a:rPr lang="en-US" altLang="zh-CN" i="1" dirty="0"/>
              <a:t>	[-</a:t>
            </a:r>
            <a:r>
              <a:rPr lang="en-US" altLang="zh-CN" i="1" dirty="0" err="1"/>
              <a:t>getVolumeReport</a:t>
            </a:r>
            <a:r>
              <a:rPr lang="en-US" altLang="zh-CN" i="1" dirty="0"/>
              <a:t> </a:t>
            </a:r>
            <a:r>
              <a:rPr lang="en-US" altLang="zh-CN" i="1" dirty="0" err="1"/>
              <a:t>datanode_host:ipc_port</a:t>
            </a:r>
            <a:r>
              <a:rPr lang="en-US" altLang="zh-CN" i="1" dirty="0"/>
              <a:t>]</a:t>
            </a:r>
            <a:endParaRPr lang="zh-CN" altLang="zh-CN" i="1" dirty="0"/>
          </a:p>
          <a:p>
            <a:pPr marL="0" indent="0">
              <a:buNone/>
            </a:pPr>
            <a:r>
              <a:rPr lang="en-US" altLang="zh-CN" i="1" dirty="0"/>
              <a:t>	[-</a:t>
            </a:r>
            <a:r>
              <a:rPr lang="en-US" altLang="zh-CN" i="1" dirty="0" err="1"/>
              <a:t>deleteBlockPool</a:t>
            </a:r>
            <a:r>
              <a:rPr lang="en-US" altLang="zh-CN" i="1" dirty="0"/>
              <a:t> </a:t>
            </a:r>
            <a:r>
              <a:rPr lang="en-US" altLang="zh-CN" i="1" dirty="0" err="1"/>
              <a:t>datanode_host:ipc_port</a:t>
            </a:r>
            <a:r>
              <a:rPr lang="en-US" altLang="zh-CN" i="1" dirty="0"/>
              <a:t> </a:t>
            </a:r>
            <a:r>
              <a:rPr lang="en-US" altLang="zh-CN" i="1" dirty="0" err="1"/>
              <a:t>blockpoolId</a:t>
            </a:r>
            <a:r>
              <a:rPr lang="en-US" altLang="zh-CN" i="1" dirty="0"/>
              <a:t> [force]]</a:t>
            </a:r>
            <a:endParaRPr lang="zh-CN" altLang="zh-CN" i="1" dirty="0"/>
          </a:p>
          <a:p>
            <a:pPr marL="0" indent="0">
              <a:buNone/>
            </a:pPr>
            <a:r>
              <a:rPr lang="en-US" altLang="zh-CN" i="1" dirty="0"/>
              <a:t>	[-</a:t>
            </a:r>
            <a:r>
              <a:rPr lang="en-US" altLang="zh-CN" i="1" dirty="0" err="1"/>
              <a:t>setBalancerBandwidth</a:t>
            </a:r>
            <a:r>
              <a:rPr lang="en-US" altLang="zh-CN" i="1" dirty="0"/>
              <a:t> &lt;bandwidth in bytes per second&gt;]</a:t>
            </a:r>
            <a:endParaRPr lang="zh-CN" altLang="zh-CN" i="1" dirty="0"/>
          </a:p>
          <a:p>
            <a:pPr marL="0" indent="0">
              <a:buNone/>
            </a:pPr>
            <a:r>
              <a:rPr lang="en-US" altLang="zh-CN" i="1" dirty="0"/>
              <a:t>	[-</a:t>
            </a:r>
            <a:r>
              <a:rPr lang="en-US" altLang="zh-CN" i="1" dirty="0" err="1"/>
              <a:t>getBalancerBandwidth</a:t>
            </a:r>
            <a:r>
              <a:rPr lang="en-US" altLang="zh-CN" i="1" dirty="0"/>
              <a:t> &lt;</a:t>
            </a:r>
            <a:r>
              <a:rPr lang="en-US" altLang="zh-CN" i="1" dirty="0" err="1"/>
              <a:t>datanode_host:ipc_port</a:t>
            </a:r>
            <a:r>
              <a:rPr lang="en-US" altLang="zh-CN" i="1" dirty="0"/>
              <a:t>&gt;]</a:t>
            </a:r>
            <a:endParaRPr lang="zh-CN" altLang="zh-CN" i="1" dirty="0"/>
          </a:p>
          <a:p>
            <a:pPr marL="0" indent="0">
              <a:buNone/>
            </a:pPr>
            <a:r>
              <a:rPr lang="en-US" altLang="zh-CN" i="1" dirty="0"/>
              <a:t>	[-</a:t>
            </a:r>
            <a:r>
              <a:rPr lang="en-US" altLang="zh-CN" i="1" dirty="0" err="1"/>
              <a:t>fetchImage</a:t>
            </a:r>
            <a:r>
              <a:rPr lang="en-US" altLang="zh-CN" i="1" dirty="0"/>
              <a:t> &lt;local directory&gt;]</a:t>
            </a:r>
            <a:endParaRPr lang="zh-CN" altLang="zh-CN" i="1" dirty="0"/>
          </a:p>
          <a:p>
            <a:pPr marL="0" indent="0">
              <a:buNone/>
            </a:pPr>
            <a:r>
              <a:rPr lang="en-US" altLang="zh-CN" i="1" dirty="0"/>
              <a:t>	[-</a:t>
            </a:r>
            <a:r>
              <a:rPr lang="en-US" altLang="zh-CN" i="1" dirty="0" err="1"/>
              <a:t>allowSnapshot</a:t>
            </a:r>
            <a:r>
              <a:rPr lang="en-US" altLang="zh-CN" i="1" dirty="0"/>
              <a:t> &lt;</a:t>
            </a:r>
            <a:r>
              <a:rPr lang="en-US" altLang="zh-CN" i="1" dirty="0" err="1"/>
              <a:t>snapshotDir</a:t>
            </a:r>
            <a:r>
              <a:rPr lang="en-US" altLang="zh-CN" i="1" dirty="0"/>
              <a:t>&gt;]</a:t>
            </a:r>
            <a:endParaRPr lang="zh-CN" altLang="zh-CN" i="1" dirty="0"/>
          </a:p>
          <a:p>
            <a:pPr marL="0" indent="0">
              <a:buNone/>
            </a:pPr>
            <a:r>
              <a:rPr lang="en-US" altLang="zh-CN" i="1" dirty="0"/>
              <a:t>	[-</a:t>
            </a:r>
            <a:r>
              <a:rPr lang="en-US" altLang="zh-CN" i="1" dirty="0" err="1"/>
              <a:t>disallowSnapshot</a:t>
            </a:r>
            <a:r>
              <a:rPr lang="en-US" altLang="zh-CN" i="1" dirty="0"/>
              <a:t> &lt;</a:t>
            </a:r>
            <a:r>
              <a:rPr lang="en-US" altLang="zh-CN" i="1" dirty="0" err="1"/>
              <a:t>snapshotDir</a:t>
            </a:r>
            <a:r>
              <a:rPr lang="en-US" altLang="zh-CN" i="1" dirty="0"/>
              <a:t>&gt;]</a:t>
            </a:r>
            <a:endParaRPr lang="zh-CN" altLang="zh-CN" i="1" dirty="0"/>
          </a:p>
          <a:p>
            <a:pPr marL="0" indent="0">
              <a:buNone/>
            </a:pPr>
            <a:r>
              <a:rPr lang="en-US" altLang="zh-CN" i="1" dirty="0"/>
              <a:t>	[-</a:t>
            </a:r>
            <a:r>
              <a:rPr lang="en-US" altLang="zh-CN" i="1" dirty="0" err="1"/>
              <a:t>shutdownDatanode</a:t>
            </a:r>
            <a:r>
              <a:rPr lang="en-US" altLang="zh-CN" i="1" dirty="0"/>
              <a:t> &lt;</a:t>
            </a:r>
            <a:r>
              <a:rPr lang="en-US" altLang="zh-CN" i="1" dirty="0" err="1"/>
              <a:t>datanode_host:ipc_port</a:t>
            </a:r>
            <a:r>
              <a:rPr lang="en-US" altLang="zh-CN" i="1" dirty="0"/>
              <a:t>&gt; [upgrade]]</a:t>
            </a:r>
            <a:endParaRPr lang="zh-CN" altLang="zh-CN" i="1" dirty="0"/>
          </a:p>
          <a:p>
            <a:pPr marL="0" indent="0">
              <a:buNone/>
            </a:pPr>
            <a:r>
              <a:rPr lang="en-US" altLang="zh-CN" i="1" dirty="0"/>
              <a:t>	[-</a:t>
            </a:r>
            <a:r>
              <a:rPr lang="en-US" altLang="zh-CN" i="1" dirty="0" err="1"/>
              <a:t>evictWriters</a:t>
            </a:r>
            <a:r>
              <a:rPr lang="en-US" altLang="zh-CN" i="1" dirty="0"/>
              <a:t> &lt;</a:t>
            </a:r>
            <a:r>
              <a:rPr lang="en-US" altLang="zh-CN" i="1" dirty="0" err="1"/>
              <a:t>datanode_host:ipc_port</a:t>
            </a:r>
            <a:r>
              <a:rPr lang="en-US" altLang="zh-CN" i="1" dirty="0"/>
              <a:t>&gt;]</a:t>
            </a:r>
            <a:endParaRPr lang="zh-CN" altLang="zh-CN" i="1" dirty="0"/>
          </a:p>
          <a:p>
            <a:pPr marL="0" indent="0">
              <a:buNone/>
            </a:pPr>
            <a:r>
              <a:rPr lang="en-US" altLang="zh-CN" i="1" dirty="0"/>
              <a:t>	[-</a:t>
            </a:r>
            <a:r>
              <a:rPr lang="en-US" altLang="zh-CN" i="1" dirty="0" err="1"/>
              <a:t>getDatanodeInfo</a:t>
            </a:r>
            <a:r>
              <a:rPr lang="en-US" altLang="zh-CN" i="1" dirty="0"/>
              <a:t> &lt;</a:t>
            </a:r>
            <a:r>
              <a:rPr lang="en-US" altLang="zh-CN" i="1" dirty="0" err="1"/>
              <a:t>datanode_host:ipc_port</a:t>
            </a:r>
            <a:r>
              <a:rPr lang="en-US" altLang="zh-CN" i="1" dirty="0"/>
              <a:t>&gt;]</a:t>
            </a:r>
            <a:endParaRPr lang="zh-CN" altLang="zh-CN" i="1" dirty="0"/>
          </a:p>
          <a:p>
            <a:pPr marL="0" indent="0">
              <a:buNone/>
            </a:pPr>
            <a:r>
              <a:rPr lang="en-US" altLang="zh-CN" i="1" dirty="0"/>
              <a:t>	[-</a:t>
            </a:r>
            <a:r>
              <a:rPr lang="en-US" altLang="zh-CN" i="1" dirty="0" err="1"/>
              <a:t>metasave</a:t>
            </a:r>
            <a:r>
              <a:rPr lang="en-US" altLang="zh-CN" i="1" dirty="0"/>
              <a:t> filename]</a:t>
            </a:r>
            <a:endParaRPr lang="zh-CN" altLang="zh-CN" i="1" dirty="0"/>
          </a:p>
          <a:p>
            <a:pPr marL="0" indent="0">
              <a:buNone/>
            </a:pPr>
            <a:r>
              <a:rPr lang="en-US" altLang="zh-CN" i="1" dirty="0"/>
              <a:t>	[-</a:t>
            </a:r>
            <a:r>
              <a:rPr lang="en-US" altLang="zh-CN" i="1" dirty="0" err="1"/>
              <a:t>triggerBlockReport</a:t>
            </a:r>
            <a:r>
              <a:rPr lang="en-US" altLang="zh-CN" i="1" dirty="0"/>
              <a:t> [-incremental] &lt;</a:t>
            </a:r>
            <a:r>
              <a:rPr lang="en-US" altLang="zh-CN" i="1" dirty="0" err="1"/>
              <a:t>datanode_host:ipc_port</a:t>
            </a:r>
            <a:r>
              <a:rPr lang="en-US" altLang="zh-CN" i="1" dirty="0"/>
              <a:t>&gt;]</a:t>
            </a:r>
            <a:endParaRPr lang="zh-CN" altLang="zh-CN" i="1" dirty="0"/>
          </a:p>
          <a:p>
            <a:pPr marL="0" indent="0">
              <a:buNone/>
            </a:pPr>
            <a:r>
              <a:rPr lang="en-US" altLang="zh-CN" i="1" dirty="0"/>
              <a:t>	[-</a:t>
            </a:r>
            <a:r>
              <a:rPr lang="en-US" altLang="zh-CN" i="1" dirty="0" err="1"/>
              <a:t>listOpenFiles</a:t>
            </a:r>
            <a:r>
              <a:rPr lang="en-US" altLang="zh-CN" i="1" dirty="0"/>
              <a:t>]</a:t>
            </a:r>
            <a:endParaRPr lang="zh-CN" altLang="zh-CN" i="1" dirty="0"/>
          </a:p>
          <a:p>
            <a:pPr marL="0" indent="0">
              <a:buNone/>
            </a:pPr>
            <a:r>
              <a:rPr lang="en-US" altLang="zh-CN" i="1" dirty="0"/>
              <a:t>	[-help [</a:t>
            </a:r>
            <a:r>
              <a:rPr lang="en-US" altLang="zh-CN" i="1" dirty="0" err="1"/>
              <a:t>cmd</a:t>
            </a:r>
            <a:r>
              <a:rPr lang="en-US" altLang="zh-CN" i="1" dirty="0"/>
              <a:t>]]</a:t>
            </a:r>
            <a:endParaRPr lang="zh-CN" altLang="zh-CN" i="1" dirty="0"/>
          </a:p>
        </p:txBody>
      </p:sp>
    </p:spTree>
    <p:extLst>
      <p:ext uri="{BB962C8B-B14F-4D97-AF65-F5344CB8AC3E}">
        <p14:creationId xmlns:p14="http://schemas.microsoft.com/office/powerpoint/2010/main" val="40365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46CBF-266D-45A2-8B15-BCBE26686093}"/>
              </a:ext>
            </a:extLst>
          </p:cNvPr>
          <p:cNvSpPr>
            <a:spLocks noGrp="1"/>
          </p:cNvSpPr>
          <p:nvPr>
            <p:ph type="title"/>
          </p:nvPr>
        </p:nvSpPr>
        <p:spPr/>
        <p:txBody>
          <a:bodyPr>
            <a:normAutofit/>
          </a:bodyPr>
          <a:lstStyle/>
          <a:p>
            <a:r>
              <a:rPr lang="en-US" altLang="en-US" dirty="0"/>
              <a:t>3. </a:t>
            </a:r>
            <a:r>
              <a:rPr lang="en-US" altLang="zh-CN" dirty="0"/>
              <a:t>HDFS Java API</a:t>
            </a:r>
            <a:endParaRPr lang="zh-CN" altLang="en-US" dirty="0"/>
          </a:p>
        </p:txBody>
      </p:sp>
      <p:sp>
        <p:nvSpPr>
          <p:cNvPr id="3" name="内容占位符 2">
            <a:extLst>
              <a:ext uri="{FF2B5EF4-FFF2-40B4-BE49-F238E27FC236}">
                <a16:creationId xmlns:a16="http://schemas.microsoft.com/office/drawing/2014/main" id="{0193C8E0-B028-4536-87D3-B5C72D1D66B0}"/>
              </a:ext>
            </a:extLst>
          </p:cNvPr>
          <p:cNvSpPr>
            <a:spLocks noGrp="1"/>
          </p:cNvSpPr>
          <p:nvPr>
            <p:ph idx="1"/>
          </p:nvPr>
        </p:nvSpPr>
        <p:spPr/>
        <p:txBody>
          <a:bodyPr/>
          <a:lstStyle/>
          <a:p>
            <a:r>
              <a:rPr lang="en-US" altLang="zh-CN" dirty="0"/>
              <a:t>HDFS</a:t>
            </a:r>
            <a:r>
              <a:rPr lang="zh-CN" altLang="zh-CN" dirty="0"/>
              <a:t>使用</a:t>
            </a:r>
            <a:r>
              <a:rPr lang="en-US" altLang="zh-CN" dirty="0"/>
              <a:t>Java</a:t>
            </a:r>
            <a:r>
              <a:rPr lang="zh-CN" altLang="zh-CN" dirty="0"/>
              <a:t>语言编写，所以提供了丰富了</a:t>
            </a:r>
            <a:r>
              <a:rPr lang="en-US" altLang="zh-CN" dirty="0"/>
              <a:t>Java</a:t>
            </a:r>
            <a:r>
              <a:rPr lang="zh-CN" altLang="zh-CN" dirty="0"/>
              <a:t>编程接口供开发人员调用，当然</a:t>
            </a:r>
            <a:r>
              <a:rPr lang="en-US" altLang="zh-CN" dirty="0"/>
              <a:t>HDFS</a:t>
            </a:r>
            <a:r>
              <a:rPr lang="zh-CN" altLang="zh-CN" dirty="0"/>
              <a:t>同时支持其它语言如</a:t>
            </a:r>
            <a:r>
              <a:rPr lang="en-US" altLang="zh-CN" dirty="0"/>
              <a:t>C++</a:t>
            </a:r>
            <a:r>
              <a:rPr lang="zh-CN" altLang="zh-CN" dirty="0"/>
              <a:t>、</a:t>
            </a:r>
            <a:r>
              <a:rPr lang="en-US" altLang="zh-CN" dirty="0"/>
              <a:t>Python</a:t>
            </a:r>
            <a:r>
              <a:rPr lang="zh-CN" altLang="zh-CN" dirty="0"/>
              <a:t>等编程接口，但它们都没有</a:t>
            </a:r>
            <a:r>
              <a:rPr lang="en-US" altLang="zh-CN" dirty="0"/>
              <a:t>Java</a:t>
            </a:r>
            <a:r>
              <a:rPr lang="zh-CN" altLang="zh-CN" dirty="0"/>
              <a:t>接口方便。凡是使用</a:t>
            </a:r>
            <a:r>
              <a:rPr lang="en-US" altLang="zh-CN" dirty="0"/>
              <a:t>Shell</a:t>
            </a:r>
            <a:r>
              <a:rPr lang="zh-CN" altLang="zh-CN" dirty="0"/>
              <a:t>命令可以完成的功能，都可以使用相应</a:t>
            </a:r>
            <a:r>
              <a:rPr lang="en-US" altLang="zh-CN" dirty="0"/>
              <a:t>Java API</a:t>
            </a:r>
            <a:r>
              <a:rPr lang="zh-CN" altLang="zh-CN" dirty="0"/>
              <a:t>来实现，甚至使用</a:t>
            </a:r>
            <a:r>
              <a:rPr lang="en-US" altLang="zh-CN" dirty="0"/>
              <a:t>API</a:t>
            </a:r>
            <a:r>
              <a:rPr lang="zh-CN" altLang="zh-CN" dirty="0"/>
              <a:t>可以完成</a:t>
            </a:r>
            <a:r>
              <a:rPr lang="en-US" altLang="zh-CN" dirty="0"/>
              <a:t>Shell</a:t>
            </a:r>
            <a:r>
              <a:rPr lang="zh-CN" altLang="zh-CN" dirty="0"/>
              <a:t>命令不支持的功能。</a:t>
            </a:r>
          </a:p>
        </p:txBody>
      </p:sp>
    </p:spTree>
    <p:extLst>
      <p:ext uri="{BB962C8B-B14F-4D97-AF65-F5344CB8AC3E}">
        <p14:creationId xmlns:p14="http://schemas.microsoft.com/office/powerpoint/2010/main" val="2425682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F1FB6-E138-4071-ADC3-CB6792CA458A}"/>
              </a:ext>
            </a:extLst>
          </p:cNvPr>
          <p:cNvSpPr>
            <a:spLocks noGrp="1"/>
          </p:cNvSpPr>
          <p:nvPr>
            <p:ph type="title"/>
          </p:nvPr>
        </p:nvSpPr>
        <p:spPr/>
        <p:txBody>
          <a:bodyPr/>
          <a:lstStyle/>
          <a:p>
            <a:r>
              <a:rPr lang="en-US" altLang="zh-CN" dirty="0"/>
              <a:t>HDFS Java API</a:t>
            </a:r>
            <a:r>
              <a:rPr lang="zh-CN" altLang="zh-CN" dirty="0"/>
              <a:t>常用类</a:t>
            </a:r>
            <a:endParaRPr lang="zh-CN" altLang="en-US" dirty="0"/>
          </a:p>
        </p:txBody>
      </p:sp>
      <p:graphicFrame>
        <p:nvGraphicFramePr>
          <p:cNvPr id="4" name="内容占位符 3">
            <a:extLst>
              <a:ext uri="{FF2B5EF4-FFF2-40B4-BE49-F238E27FC236}">
                <a16:creationId xmlns:a16="http://schemas.microsoft.com/office/drawing/2014/main" id="{2E4ABBBF-BEBC-495D-8B58-B277E6CB73E3}"/>
              </a:ext>
            </a:extLst>
          </p:cNvPr>
          <p:cNvGraphicFramePr>
            <a:graphicFrameLocks noGrp="1"/>
          </p:cNvGraphicFramePr>
          <p:nvPr>
            <p:ph idx="1"/>
            <p:extLst>
              <p:ext uri="{D42A27DB-BD31-4B8C-83A1-F6EECF244321}">
                <p14:modId xmlns:p14="http://schemas.microsoft.com/office/powerpoint/2010/main" val="3488008521"/>
              </p:ext>
            </p:extLst>
          </p:nvPr>
        </p:nvGraphicFramePr>
        <p:xfrm>
          <a:off x="457200" y="1275606"/>
          <a:ext cx="8229600" cy="2823594"/>
        </p:xfrm>
        <a:graphic>
          <a:graphicData uri="http://schemas.openxmlformats.org/drawingml/2006/table">
            <a:tbl>
              <a:tblPr firstRow="1" firstCol="1" bandRow="1">
                <a:tableStyleId>{5C22544A-7EE6-4342-B048-85BDC9FD1C3A}</a:tableStyleId>
              </a:tblPr>
              <a:tblGrid>
                <a:gridCol w="3389568">
                  <a:extLst>
                    <a:ext uri="{9D8B030D-6E8A-4147-A177-3AD203B41FA5}">
                      <a16:colId xmlns:a16="http://schemas.microsoft.com/office/drawing/2014/main" val="1216718963"/>
                    </a:ext>
                  </a:extLst>
                </a:gridCol>
                <a:gridCol w="4840032">
                  <a:extLst>
                    <a:ext uri="{9D8B030D-6E8A-4147-A177-3AD203B41FA5}">
                      <a16:colId xmlns:a16="http://schemas.microsoft.com/office/drawing/2014/main" val="4082403584"/>
                    </a:ext>
                  </a:extLst>
                </a:gridCol>
              </a:tblGrid>
              <a:tr h="0">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类名</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7324668"/>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org.apache.hadoop.fs.FileSystem</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通用文件系统基类，用于与</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文件系统交互，编写的</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程序都需要重写</a:t>
                      </a:r>
                      <a:r>
                        <a:rPr lang="en-US" sz="1200" kern="0">
                          <a:effectLst/>
                          <a:latin typeface="微软雅黑" panose="020B0503020204020204" pitchFamily="34" charset="-122"/>
                          <a:ea typeface="微软雅黑" panose="020B0503020204020204" pitchFamily="34" charset="-122"/>
                        </a:rPr>
                        <a:t>FileSystem</a:t>
                      </a:r>
                      <a:r>
                        <a:rPr lang="zh-CN" sz="1200" kern="0">
                          <a:effectLst/>
                          <a:latin typeface="微软雅黑" panose="020B0503020204020204" pitchFamily="34" charset="-122"/>
                          <a:ea typeface="微软雅黑" panose="020B0503020204020204" pitchFamily="34" charset="-122"/>
                        </a:rPr>
                        <a:t>类，通过该类，可以方便地像操作本地文件系统一样操作</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集群文件</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7270153"/>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org.apache.hadoop.fs.FSDataInputStream</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文件输入流，用于读取</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文件</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841331"/>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org.apache.hadoop.fs.FSDataOutputStream</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文件输出流，向</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顺序写入数据流</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0880937"/>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org.apache.hadoop.fs.Path</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200" kern="0">
                          <a:effectLst/>
                          <a:latin typeface="微软雅黑" panose="020B0503020204020204" pitchFamily="34" charset="-122"/>
                          <a:ea typeface="微软雅黑" panose="020B0503020204020204" pitchFamily="34" charset="-122"/>
                        </a:rPr>
                        <a:t>文件与目录定位类，用于定义</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集群中指定的目录与文件绝对或相对路径</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7559375"/>
                  </a:ext>
                </a:extLst>
              </a:tr>
              <a:tr h="0">
                <a:tc>
                  <a:txBody>
                    <a:bodyPr/>
                    <a:lstStyle/>
                    <a:p>
                      <a:pPr algn="l">
                        <a:lnSpc>
                          <a:spcPct val="150000"/>
                        </a:lnSpc>
                        <a:spcAft>
                          <a:spcPts val="0"/>
                        </a:spcAft>
                      </a:pPr>
                      <a:r>
                        <a:rPr lang="en-US" sz="1200" kern="0">
                          <a:effectLst/>
                          <a:latin typeface="微软雅黑" panose="020B0503020204020204" pitchFamily="34" charset="-122"/>
                          <a:ea typeface="微软雅黑" panose="020B0503020204020204" pitchFamily="34" charset="-122"/>
                        </a:rPr>
                        <a:t>org.apache.hadoop.fs.FileStatus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200" kern="0" dirty="0">
                          <a:effectLst/>
                          <a:latin typeface="微软雅黑" panose="020B0503020204020204" pitchFamily="34" charset="-122"/>
                          <a:ea typeface="微软雅黑" panose="020B0503020204020204" pitchFamily="34" charset="-122"/>
                        </a:rPr>
                        <a:t>文件状态显示类，可以获取文件与目录的元数据、长度、块大小、所属用户、编辑时间等信息；同时可以设置文件用户、权限等内容</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6058645"/>
                  </a:ext>
                </a:extLst>
              </a:tr>
            </a:tbl>
          </a:graphicData>
        </a:graphic>
      </p:graphicFrame>
      <p:sp>
        <p:nvSpPr>
          <p:cNvPr id="5" name="矩形 4">
            <a:extLst>
              <a:ext uri="{FF2B5EF4-FFF2-40B4-BE49-F238E27FC236}">
                <a16:creationId xmlns:a16="http://schemas.microsoft.com/office/drawing/2014/main" id="{C2E5A7F7-F94E-48B9-8BA6-8AB4A6452BF5}"/>
              </a:ext>
            </a:extLst>
          </p:cNvPr>
          <p:cNvSpPr/>
          <p:nvPr/>
        </p:nvSpPr>
        <p:spPr>
          <a:xfrm>
            <a:off x="323528" y="4155926"/>
            <a:ext cx="8363272" cy="646331"/>
          </a:xfrm>
          <a:prstGeom prst="rect">
            <a:avLst/>
          </a:prstGeom>
        </p:spPr>
        <p:txBody>
          <a:bodyPr wrap="square">
            <a:spAutoFit/>
          </a:bodyPr>
          <a:lstStyle/>
          <a:p>
            <a:r>
              <a:rPr lang="zh-CN" altLang="zh-CN" dirty="0">
                <a:cs typeface="Times New Roman" panose="02020603050405020304" pitchFamily="18" charset="0"/>
              </a:rPr>
              <a:t>关于</a:t>
            </a:r>
            <a:r>
              <a:rPr lang="en-US" altLang="zh-CN" dirty="0">
                <a:cs typeface="Times New Roman" panose="02020603050405020304" pitchFamily="18" charset="0"/>
              </a:rPr>
              <a:t>HDFS API</a:t>
            </a:r>
            <a:r>
              <a:rPr lang="zh-CN" altLang="zh-CN" dirty="0">
                <a:cs typeface="Times New Roman" panose="02020603050405020304" pitchFamily="18" charset="0"/>
              </a:rPr>
              <a:t>的更多信息读者请参考官网</a:t>
            </a:r>
            <a:r>
              <a:rPr lang="en-US" altLang="zh-CN" dirty="0">
                <a:cs typeface="Times New Roman" panose="02020603050405020304" pitchFamily="18" charset="0"/>
              </a:rPr>
              <a:t>https://hadoop.apache.org/docs/r2.9.2/api/index.html</a:t>
            </a:r>
            <a:r>
              <a:rPr lang="zh-CN" altLang="zh-CN"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198895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F1594-B65C-4A3A-9E70-E0DD435EFAFA}"/>
              </a:ext>
            </a:extLst>
          </p:cNvPr>
          <p:cNvSpPr>
            <a:spLocks noGrp="1"/>
          </p:cNvSpPr>
          <p:nvPr>
            <p:ph type="title"/>
          </p:nvPr>
        </p:nvSpPr>
        <p:spPr/>
        <p:txBody>
          <a:bodyPr/>
          <a:lstStyle/>
          <a:p>
            <a:r>
              <a:rPr lang="en-US" altLang="zh-CN" dirty="0"/>
              <a:t>HDFS Java API</a:t>
            </a:r>
            <a:endParaRPr lang="zh-CN" altLang="en-US" dirty="0"/>
          </a:p>
        </p:txBody>
      </p:sp>
      <p:pic>
        <p:nvPicPr>
          <p:cNvPr id="5" name="内容占位符 4" descr="电脑萤幕的截图&#10;&#10;描述已自动生成">
            <a:extLst>
              <a:ext uri="{FF2B5EF4-FFF2-40B4-BE49-F238E27FC236}">
                <a16:creationId xmlns:a16="http://schemas.microsoft.com/office/drawing/2014/main" id="{60EEF902-C6C3-49D1-9233-8FCB73BAD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26836"/>
            <a:ext cx="8229600" cy="3140702"/>
          </a:xfrm>
        </p:spPr>
      </p:pic>
    </p:spTree>
    <p:extLst>
      <p:ext uri="{BB962C8B-B14F-4D97-AF65-F5344CB8AC3E}">
        <p14:creationId xmlns:p14="http://schemas.microsoft.com/office/powerpoint/2010/main" val="333645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26CB-632A-4445-B737-A45120D62062}"/>
              </a:ext>
            </a:extLst>
          </p:cNvPr>
          <p:cNvSpPr>
            <a:spLocks noGrp="1"/>
          </p:cNvSpPr>
          <p:nvPr>
            <p:ph type="title"/>
          </p:nvPr>
        </p:nvSpPr>
        <p:spPr/>
        <p:txBody>
          <a:bodyPr/>
          <a:lstStyle/>
          <a:p>
            <a:r>
              <a:rPr lang="zh-CN" altLang="en-US" dirty="0"/>
              <a:t>实验</a:t>
            </a:r>
            <a:r>
              <a:rPr lang="en-US" altLang="zh-CN" dirty="0"/>
              <a:t>2  </a:t>
            </a:r>
            <a:r>
              <a:rPr lang="zh-CN" altLang="en-US" dirty="0"/>
              <a:t>实战</a:t>
            </a:r>
            <a:r>
              <a:rPr lang="en-US" altLang="zh-CN" dirty="0"/>
              <a:t>HDFS</a:t>
            </a:r>
            <a:endParaRPr lang="zh-CN" altLang="en-US" dirty="0"/>
          </a:p>
        </p:txBody>
      </p:sp>
      <p:graphicFrame>
        <p:nvGraphicFramePr>
          <p:cNvPr id="4" name="内容占位符 3">
            <a:extLst>
              <a:ext uri="{FF2B5EF4-FFF2-40B4-BE49-F238E27FC236}">
                <a16:creationId xmlns:a16="http://schemas.microsoft.com/office/drawing/2014/main" id="{CA530906-CCEE-4CF2-AEF9-DB7DD6D56A56}"/>
              </a:ext>
            </a:extLst>
          </p:cNvPr>
          <p:cNvGraphicFramePr>
            <a:graphicFrameLocks noGrp="1"/>
          </p:cNvGraphicFramePr>
          <p:nvPr>
            <p:ph idx="1"/>
            <p:extLst>
              <p:ext uri="{D42A27DB-BD31-4B8C-83A1-F6EECF244321}">
                <p14:modId xmlns:p14="http://schemas.microsoft.com/office/powerpoint/2010/main" val="906218766"/>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1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125A3-E6CF-4248-995A-61B6F950900A}"/>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934CD2D-6BC1-4E6D-A623-E436AEA4FADE}"/>
              </a:ext>
            </a:extLst>
          </p:cNvPr>
          <p:cNvSpPr>
            <a:spLocks noGrp="1"/>
          </p:cNvSpPr>
          <p:nvPr>
            <p:ph idx="1"/>
          </p:nvPr>
        </p:nvSpPr>
        <p:spPr/>
        <p:txBody>
          <a:bodyPr>
            <a:normAutofit/>
          </a:bodyPr>
          <a:lstStyle/>
          <a:p>
            <a:r>
              <a:rPr lang="zh-CN" altLang="en-US" dirty="0"/>
              <a:t>在线测试</a:t>
            </a:r>
          </a:p>
          <a:p>
            <a:pPr lvl="1"/>
            <a:r>
              <a:rPr lang="zh-CN" altLang="en-US" dirty="0"/>
              <a:t>完成云班课活动“在线测试</a:t>
            </a:r>
            <a:r>
              <a:rPr lang="en-US" altLang="zh-CN" dirty="0"/>
              <a:t>2-</a:t>
            </a:r>
            <a:r>
              <a:rPr lang="zh-CN" altLang="en-US"/>
              <a:t>实验</a:t>
            </a:r>
            <a:r>
              <a:rPr lang="en-US" altLang="zh-CN"/>
              <a:t>2</a:t>
            </a:r>
            <a:r>
              <a:rPr lang="zh-CN" altLang="en-US" dirty="0"/>
              <a:t>实战</a:t>
            </a:r>
            <a:r>
              <a:rPr lang="en-US" altLang="zh-CN" dirty="0"/>
              <a:t>HDFS</a:t>
            </a:r>
            <a:r>
              <a:rPr lang="zh-CN" altLang="en-US" dirty="0"/>
              <a:t>（</a:t>
            </a:r>
            <a:r>
              <a:rPr lang="en-US" altLang="zh-CN" dirty="0"/>
              <a:t>2020</a:t>
            </a:r>
            <a:r>
              <a:rPr lang="zh-CN" altLang="en-US" dirty="0"/>
              <a:t>春）</a:t>
            </a:r>
            <a:r>
              <a:rPr lang="en-US" altLang="zh-CN" dirty="0"/>
              <a:t>”</a:t>
            </a:r>
            <a:r>
              <a:rPr lang="zh-CN" altLang="en-US" dirty="0"/>
              <a:t>。</a:t>
            </a:r>
          </a:p>
          <a:p>
            <a:r>
              <a:rPr lang="zh-CN" altLang="en-US" dirty="0"/>
              <a:t>实验报告</a:t>
            </a:r>
            <a:endParaRPr lang="en-US" altLang="zh-CN" dirty="0"/>
          </a:p>
          <a:p>
            <a:pPr lvl="1"/>
            <a:r>
              <a:rPr lang="zh-CN" altLang="en-US" dirty="0"/>
              <a:t>提交实验报告</a:t>
            </a:r>
            <a:r>
              <a:rPr lang="en-US" altLang="zh-CN" dirty="0"/>
              <a:t>2</a:t>
            </a:r>
            <a:r>
              <a:rPr lang="zh-CN" altLang="en-US" dirty="0"/>
              <a:t>至云班课活动“实验报告</a:t>
            </a:r>
            <a:r>
              <a:rPr lang="en-US" altLang="zh-CN" dirty="0"/>
              <a:t>2-</a:t>
            </a:r>
            <a:r>
              <a:rPr lang="zh-CN" altLang="en-US" dirty="0"/>
              <a:t>实验项目</a:t>
            </a:r>
            <a:r>
              <a:rPr lang="en-US" altLang="zh-CN" dirty="0"/>
              <a:t>2</a:t>
            </a:r>
            <a:r>
              <a:rPr lang="zh-CN" altLang="en-US" dirty="0"/>
              <a:t>实战</a:t>
            </a:r>
            <a:r>
              <a:rPr lang="en-US" altLang="zh-CN" dirty="0"/>
              <a:t>HDFS</a:t>
            </a:r>
            <a:r>
              <a:rPr lang="zh-CN" altLang="en-US" dirty="0"/>
              <a:t>（</a:t>
            </a:r>
            <a:r>
              <a:rPr lang="en-US" altLang="zh-CN" dirty="0"/>
              <a:t>2020</a:t>
            </a:r>
            <a:r>
              <a:rPr lang="zh-CN" altLang="en-US" dirty="0"/>
              <a:t>春）”。</a:t>
            </a:r>
            <a:endParaRPr lang="en-US" altLang="zh-CN" dirty="0"/>
          </a:p>
        </p:txBody>
      </p:sp>
    </p:spTree>
    <p:extLst>
      <p:ext uri="{BB962C8B-B14F-4D97-AF65-F5344CB8AC3E}">
        <p14:creationId xmlns:p14="http://schemas.microsoft.com/office/powerpoint/2010/main" val="278085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3021F-43F0-4E09-A715-CED1020ADF9D}"/>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4CDA8421-715A-4726-9548-78238394C616}"/>
              </a:ext>
            </a:extLst>
          </p:cNvPr>
          <p:cNvSpPr>
            <a:spLocks noGrp="1"/>
          </p:cNvSpPr>
          <p:nvPr>
            <p:ph idx="1"/>
          </p:nvPr>
        </p:nvSpPr>
        <p:spPr/>
        <p:txBody>
          <a:bodyPr>
            <a:normAutofit fontScale="55000" lnSpcReduction="20000"/>
          </a:bodyPr>
          <a:lstStyle/>
          <a:p>
            <a:r>
              <a:rPr lang="en-US" altLang="zh-CN" dirty="0"/>
              <a:t>[1] </a:t>
            </a:r>
            <a:r>
              <a:rPr lang="zh-CN" altLang="zh-CN" dirty="0"/>
              <a:t>蔡斌</a:t>
            </a:r>
            <a:r>
              <a:rPr lang="en-US" altLang="zh-CN" dirty="0"/>
              <a:t>. Hadoop</a:t>
            </a:r>
            <a:r>
              <a:rPr lang="zh-CN" altLang="zh-CN" dirty="0"/>
              <a:t>技术内幕</a:t>
            </a:r>
            <a:r>
              <a:rPr lang="en-US" altLang="zh-CN" dirty="0"/>
              <a:t>:</a:t>
            </a:r>
            <a:r>
              <a:rPr lang="zh-CN" altLang="zh-CN" dirty="0"/>
              <a:t>深入解析</a:t>
            </a:r>
            <a:r>
              <a:rPr lang="en-US" altLang="zh-CN" dirty="0"/>
              <a:t>Hadoop Common</a:t>
            </a:r>
            <a:r>
              <a:rPr lang="zh-CN" altLang="zh-CN" dirty="0"/>
              <a:t>和</a:t>
            </a:r>
            <a:r>
              <a:rPr lang="en-US" altLang="zh-CN" dirty="0"/>
              <a:t>HDFS</a:t>
            </a:r>
            <a:r>
              <a:rPr lang="zh-CN" altLang="zh-CN" dirty="0"/>
              <a:t>架构设计与实现原理</a:t>
            </a:r>
            <a:r>
              <a:rPr lang="en-US" altLang="zh-CN" dirty="0"/>
              <a:t>[M]. </a:t>
            </a:r>
            <a:r>
              <a:rPr lang="zh-CN" altLang="zh-CN" dirty="0"/>
              <a:t>北京</a:t>
            </a:r>
            <a:r>
              <a:rPr lang="en-US" altLang="zh-CN" dirty="0"/>
              <a:t>:</a:t>
            </a:r>
            <a:r>
              <a:rPr lang="zh-CN" altLang="zh-CN" dirty="0"/>
              <a:t>机械工业出版社</a:t>
            </a:r>
            <a:r>
              <a:rPr lang="en-US" altLang="zh-CN" dirty="0"/>
              <a:t>,2013.</a:t>
            </a:r>
            <a:endParaRPr lang="zh-CN" altLang="zh-CN" dirty="0"/>
          </a:p>
          <a:p>
            <a:r>
              <a:rPr lang="en-US" altLang="zh-CN" dirty="0"/>
              <a:t>[2] GHEMAWAT S, GOBIOFF H, LEUNG S-T. The Google file system[C]// SOSP '03 Proceedings of the nineteenth ACM symposium on Operating systems principles, 2003,37(5):29-43.</a:t>
            </a:r>
            <a:endParaRPr lang="zh-CN" altLang="zh-CN" dirty="0"/>
          </a:p>
          <a:p>
            <a:r>
              <a:rPr lang="en-US" altLang="zh-CN" dirty="0"/>
              <a:t>[3] Apache Software Foundation. Apache Hadoop 2.9.2-HDFS Architecture[EB/OL]. [2018-11-13]. https://hadoop.apache.org/docs/r2.9.2/hadoop-project-dist/hadoop-hdfs/HdfsDesign.html.</a:t>
            </a:r>
            <a:endParaRPr lang="zh-CN" altLang="zh-CN" dirty="0"/>
          </a:p>
          <a:p>
            <a:r>
              <a:rPr lang="en-US" altLang="zh-CN" dirty="0"/>
              <a:t>[4] Apache Software Foundation. Apache Hadoop 2.9.2-HDFS Users Guide[EB/OL]. [2018-11-13]. https://hadoop.apache.org/docs/r2.9.2/hadoop-project-dist/hadoop-hdfs/HdfsUserGuide.html.</a:t>
            </a:r>
            <a:endParaRPr lang="zh-CN" altLang="zh-CN" dirty="0"/>
          </a:p>
          <a:p>
            <a:r>
              <a:rPr lang="en-US" altLang="zh-CN" dirty="0"/>
              <a:t>[5] Apache Software Foundation. Apache Hadoop 2.9.2-HDFS Commands Guide[EB/OL]. [2018-11-13]. https://hadoop.apache.org/docs/r2.9.2/hadoop-project-dist/hadoop-hdfs/HDFSCommands.html.</a:t>
            </a:r>
            <a:endParaRPr lang="zh-CN" altLang="zh-CN" dirty="0"/>
          </a:p>
          <a:p>
            <a:r>
              <a:rPr lang="en-US" altLang="zh-CN" dirty="0"/>
              <a:t>[6] Apache Software Foundation. Apache Hadoop 2.9.2-Apache Hadoop Main 2.9.2 API[EB/OL]. [2018-11-13]. https://hadoop.apache.org/docs/r2.9.2/api/index.html.</a:t>
            </a:r>
            <a:endParaRPr lang="zh-CN" altLang="zh-CN" dirty="0"/>
          </a:p>
          <a:p>
            <a:r>
              <a:rPr lang="en-US" altLang="zh-CN" dirty="0"/>
              <a:t>[7] Apache Software Foundation. Apache Hadoop 2.9.2-HDFS High Availability Using the Quorum Journal Manager[EB/OL]. [2018-11-13]. </a:t>
            </a:r>
            <a:r>
              <a:rPr lang="en-US" altLang="zh-CN"/>
              <a:t>https://hadoop.apache.org/docs/r2.9.2/hadoop-project-dist/hadoop-hdfs/HDFSHighAvailabilityWithQJM.html.</a:t>
            </a:r>
            <a:endParaRPr lang="zh-CN" altLang="en-US"/>
          </a:p>
        </p:txBody>
      </p:sp>
    </p:spTree>
    <p:extLst>
      <p:ext uri="{BB962C8B-B14F-4D97-AF65-F5344CB8AC3E}">
        <p14:creationId xmlns:p14="http://schemas.microsoft.com/office/powerpoint/2010/main" val="345955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
        <p:nvSpPr>
          <p:cNvPr id="16" name="圆角矩形 15"/>
          <p:cNvSpPr/>
          <p:nvPr/>
        </p:nvSpPr>
        <p:spPr>
          <a:xfrm>
            <a:off x="972226" y="1563950"/>
            <a:ext cx="7055559" cy="1535769"/>
          </a:xfrm>
          <a:prstGeom prst="roundRect">
            <a:avLst/>
          </a:prstGeom>
          <a:noFill/>
          <a:ln w="12700" cap="flat" cmpd="sng" algn="ctr">
            <a:noFill/>
            <a:prstDash val="solid"/>
            <a:miter lim="800000"/>
          </a:ln>
          <a:effectLst/>
        </p:spPr>
        <p:txBody>
          <a:bodyPr lIns="81673" tIns="40837" rIns="81673" bIns="40837" anchor="ctr"/>
          <a:lstStyle/>
          <a:p>
            <a:pPr algn="ctr" defTabSz="685628">
              <a:defRPr/>
            </a:pPr>
            <a:r>
              <a:rPr lang="en-US" altLang="zh-CN" sz="12200" b="1" kern="0" dirty="0">
                <a:solidFill>
                  <a:srgbClr val="04447F"/>
                </a:solidFill>
                <a:latin typeface="微软雅黑" panose="020B0503020204020204" pitchFamily="34" charset="-122"/>
                <a:ea typeface="微软雅黑" panose="020B0503020204020204" pitchFamily="34" charset="-122"/>
              </a:rPr>
              <a:t>THANKS</a:t>
            </a:r>
            <a:endParaRPr lang="zh-CN" altLang="en-US" sz="12200" b="1" kern="0" dirty="0">
              <a:solidFill>
                <a:srgbClr val="04447F"/>
              </a:solidFill>
              <a:latin typeface="微软雅黑" panose="020B0503020204020204" pitchFamily="34" charset="-122"/>
              <a:ea typeface="微软雅黑" panose="020B0503020204020204" pitchFamily="34" charset="-122"/>
            </a:endParaRPr>
          </a:p>
        </p:txBody>
      </p:sp>
      <p:sp>
        <p:nvSpPr>
          <p:cNvPr id="17"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Tree>
    <p:extLst>
      <p:ext uri="{BB962C8B-B14F-4D97-AF65-F5344CB8AC3E}">
        <p14:creationId xmlns:p14="http://schemas.microsoft.com/office/powerpoint/2010/main" val="722468373"/>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dirty="0"/>
              <a:t>实验</a:t>
            </a:r>
            <a:r>
              <a:rPr lang="en-US" altLang="zh-CN" dirty="0"/>
              <a:t>2</a:t>
            </a:r>
            <a:r>
              <a:rPr lang="zh-CN" altLang="en-US" dirty="0"/>
              <a:t>准备：分布式文件系统</a:t>
            </a:r>
            <a:r>
              <a:rPr lang="en-US" altLang="zh-CN" dirty="0"/>
              <a:t>HDFS</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dirty="0"/>
              <a:t>2.1 </a:t>
            </a:r>
            <a:r>
              <a:rPr lang="zh-CN" altLang="en-US" dirty="0"/>
              <a:t>初识</a:t>
            </a:r>
            <a:r>
              <a:rPr lang="en-US" altLang="zh-CN" dirty="0"/>
              <a:t>HDFS</a:t>
            </a:r>
          </a:p>
          <a:p>
            <a:r>
              <a:rPr lang="en-US" altLang="zh-CN" dirty="0"/>
              <a:t>2.2 HDFS</a:t>
            </a:r>
            <a:r>
              <a:rPr lang="zh-CN" altLang="en-US" dirty="0"/>
              <a:t>体系架构</a:t>
            </a:r>
            <a:endParaRPr lang="en-US" altLang="zh-CN" dirty="0"/>
          </a:p>
          <a:p>
            <a:r>
              <a:rPr lang="en-US" altLang="zh-CN" dirty="0"/>
              <a:t>2.3 HDFS</a:t>
            </a:r>
            <a:r>
              <a:rPr lang="zh-CN" altLang="en-US" dirty="0"/>
              <a:t>文件存储原理</a:t>
            </a:r>
            <a:endParaRPr lang="en-US" altLang="zh-CN" dirty="0"/>
          </a:p>
          <a:p>
            <a:r>
              <a:rPr lang="en-US" altLang="zh-CN" dirty="0"/>
              <a:t>2.4 HDFS</a:t>
            </a:r>
            <a:r>
              <a:rPr lang="zh-CN" altLang="en-US" dirty="0"/>
              <a:t>接口</a:t>
            </a:r>
          </a:p>
        </p:txBody>
      </p:sp>
    </p:spTree>
    <p:extLst>
      <p:ext uri="{BB962C8B-B14F-4D97-AF65-F5344CB8AC3E}">
        <p14:creationId xmlns:p14="http://schemas.microsoft.com/office/powerpoint/2010/main" val="164058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13714-432C-4A60-9737-FB58BC4E14A9}"/>
              </a:ext>
            </a:extLst>
          </p:cNvPr>
          <p:cNvSpPr>
            <a:spLocks noGrp="1"/>
          </p:cNvSpPr>
          <p:nvPr>
            <p:ph type="title"/>
          </p:nvPr>
        </p:nvSpPr>
        <p:spPr/>
        <p:txBody>
          <a:bodyPr>
            <a:normAutofit/>
          </a:bodyPr>
          <a:lstStyle/>
          <a:p>
            <a:r>
              <a:rPr lang="en-US" altLang="zh-CN" dirty="0"/>
              <a:t>2.1 </a:t>
            </a:r>
            <a:r>
              <a:rPr lang="zh-CN" altLang="en-US" dirty="0"/>
              <a:t>初识</a:t>
            </a:r>
            <a:r>
              <a:rPr lang="en-US" altLang="zh-CN" dirty="0"/>
              <a:t>HDFS</a:t>
            </a:r>
            <a:endParaRPr lang="zh-CN" altLang="en-US" dirty="0"/>
          </a:p>
        </p:txBody>
      </p:sp>
      <p:sp>
        <p:nvSpPr>
          <p:cNvPr id="3" name="内容占位符 2">
            <a:extLst>
              <a:ext uri="{FF2B5EF4-FFF2-40B4-BE49-F238E27FC236}">
                <a16:creationId xmlns:a16="http://schemas.microsoft.com/office/drawing/2014/main" id="{2E0D8601-4A17-4035-B616-581652AB7196}"/>
              </a:ext>
            </a:extLst>
          </p:cNvPr>
          <p:cNvSpPr>
            <a:spLocks noGrp="1"/>
          </p:cNvSpPr>
          <p:nvPr>
            <p:ph idx="1"/>
          </p:nvPr>
        </p:nvSpPr>
        <p:spPr/>
        <p:txBody>
          <a:bodyPr>
            <a:normAutofit lnSpcReduction="10000"/>
          </a:bodyPr>
          <a:lstStyle/>
          <a:p>
            <a:r>
              <a:rPr lang="en-US" altLang="zh-CN" dirty="0"/>
              <a:t>HDFS</a:t>
            </a:r>
            <a:r>
              <a:rPr lang="zh-CN" altLang="en-US" dirty="0"/>
              <a:t>（</a:t>
            </a:r>
            <a:r>
              <a:rPr lang="en-US" altLang="zh-CN" dirty="0"/>
              <a:t>Hadoop Distributed File System</a:t>
            </a:r>
            <a:r>
              <a:rPr lang="zh-CN" altLang="en-US" dirty="0"/>
              <a:t>）是</a:t>
            </a:r>
            <a:r>
              <a:rPr lang="en-US" altLang="zh-CN" dirty="0"/>
              <a:t>Hadoop</a:t>
            </a:r>
            <a:r>
              <a:rPr lang="zh-CN" altLang="en-US" dirty="0"/>
              <a:t>分布式文件系统，是</a:t>
            </a:r>
            <a:r>
              <a:rPr lang="en-US" altLang="zh-CN" dirty="0"/>
              <a:t>Hadoop</a:t>
            </a:r>
            <a:r>
              <a:rPr lang="zh-CN" altLang="en-US" dirty="0"/>
              <a:t>三大核心之一，是针对谷歌文件系统</a:t>
            </a:r>
            <a:r>
              <a:rPr lang="en-US" altLang="zh-CN" dirty="0"/>
              <a:t>GFS</a:t>
            </a:r>
            <a:r>
              <a:rPr lang="zh-CN" altLang="en-US" dirty="0"/>
              <a:t>（</a:t>
            </a:r>
            <a:r>
              <a:rPr lang="en-US" altLang="zh-CN" dirty="0"/>
              <a:t>Google File System</a:t>
            </a:r>
            <a:r>
              <a:rPr lang="zh-CN" altLang="en-US" dirty="0"/>
              <a:t>）的开源实现（</a:t>
            </a:r>
            <a:r>
              <a:rPr lang="en-US" altLang="zh-CN" dirty="0"/>
              <a:t>The Google File System, 2003</a:t>
            </a:r>
            <a:r>
              <a:rPr lang="zh-CN" altLang="en-US" dirty="0"/>
              <a:t>）。</a:t>
            </a:r>
            <a:r>
              <a:rPr lang="en-US" altLang="zh-CN" dirty="0"/>
              <a:t>HDFS</a:t>
            </a:r>
            <a:r>
              <a:rPr lang="zh-CN" altLang="en-US" dirty="0"/>
              <a:t>是一个具有高容错性的文件系统，适合部署在廉价的机器上，</a:t>
            </a:r>
            <a:r>
              <a:rPr lang="en-US" altLang="zh-CN" dirty="0"/>
              <a:t>HDFS</a:t>
            </a:r>
            <a:r>
              <a:rPr lang="zh-CN" altLang="en-US" dirty="0"/>
              <a:t>能提供高吞吐量的数据访问，非常适合大规模数据集上的应用。大数据处理框架如</a:t>
            </a:r>
            <a:r>
              <a:rPr lang="en-US" altLang="zh-CN" dirty="0"/>
              <a:t>MapReduce</a:t>
            </a:r>
            <a:r>
              <a:rPr lang="zh-CN" altLang="en-US" dirty="0"/>
              <a:t>、</a:t>
            </a:r>
            <a:r>
              <a:rPr lang="en-US" altLang="zh-CN" dirty="0"/>
              <a:t>Spark</a:t>
            </a:r>
            <a:r>
              <a:rPr lang="zh-CN" altLang="en-US" dirty="0"/>
              <a:t>等要处理的数据源大部分都存储在</a:t>
            </a:r>
            <a:r>
              <a:rPr lang="en-US" altLang="zh-CN" dirty="0"/>
              <a:t>HDFS</a:t>
            </a:r>
            <a:r>
              <a:rPr lang="zh-CN" altLang="en-US" dirty="0"/>
              <a:t>上，</a:t>
            </a:r>
            <a:r>
              <a:rPr lang="en-US" altLang="zh-CN" dirty="0"/>
              <a:t>Hive</a:t>
            </a:r>
            <a:r>
              <a:rPr lang="zh-CN" altLang="en-US" dirty="0"/>
              <a:t>、</a:t>
            </a:r>
            <a:r>
              <a:rPr lang="en-US" altLang="zh-CN" dirty="0"/>
              <a:t>HBase</a:t>
            </a:r>
            <a:r>
              <a:rPr lang="zh-CN" altLang="en-US" dirty="0"/>
              <a:t>等框架的数据通常也存储在</a:t>
            </a:r>
            <a:r>
              <a:rPr lang="en-US" altLang="zh-CN" dirty="0"/>
              <a:t>HDFS</a:t>
            </a:r>
            <a:r>
              <a:rPr lang="zh-CN" altLang="en-US" dirty="0"/>
              <a:t>上。简而言之，</a:t>
            </a:r>
            <a:r>
              <a:rPr lang="en-US" altLang="zh-CN" dirty="0"/>
              <a:t>HDFS</a:t>
            </a:r>
            <a:r>
              <a:rPr lang="zh-CN" altLang="en-US" dirty="0"/>
              <a:t>为大数据的存储提供了保障。</a:t>
            </a:r>
          </a:p>
        </p:txBody>
      </p:sp>
    </p:spTree>
    <p:extLst>
      <p:ext uri="{BB962C8B-B14F-4D97-AF65-F5344CB8AC3E}">
        <p14:creationId xmlns:p14="http://schemas.microsoft.com/office/powerpoint/2010/main" val="223840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ECC4-9BF2-457C-AF6F-57566CE0FA6C}"/>
              </a:ext>
            </a:extLst>
          </p:cNvPr>
          <p:cNvSpPr>
            <a:spLocks noGrp="1"/>
          </p:cNvSpPr>
          <p:nvPr>
            <p:ph type="title"/>
          </p:nvPr>
        </p:nvSpPr>
        <p:spPr/>
        <p:txBody>
          <a:bodyPr>
            <a:normAutofit/>
          </a:bodyPr>
          <a:lstStyle/>
          <a:p>
            <a:r>
              <a:rPr lang="en-US" altLang="zh-CN" dirty="0"/>
              <a:t>2.2 HDFS</a:t>
            </a:r>
            <a:r>
              <a:rPr lang="zh-CN" altLang="en-US" dirty="0"/>
              <a:t>体系架构</a:t>
            </a:r>
          </a:p>
        </p:txBody>
      </p:sp>
      <p:sp>
        <p:nvSpPr>
          <p:cNvPr id="3" name="内容占位符 2">
            <a:extLst>
              <a:ext uri="{FF2B5EF4-FFF2-40B4-BE49-F238E27FC236}">
                <a16:creationId xmlns:a16="http://schemas.microsoft.com/office/drawing/2014/main" id="{91BC6ED1-5EB3-4B08-B3B7-32FC7B0B231C}"/>
              </a:ext>
            </a:extLst>
          </p:cNvPr>
          <p:cNvSpPr>
            <a:spLocks noGrp="1"/>
          </p:cNvSpPr>
          <p:nvPr>
            <p:ph idx="1"/>
          </p:nvPr>
        </p:nvSpPr>
        <p:spPr>
          <a:xfrm>
            <a:off x="457200" y="1200151"/>
            <a:ext cx="4546848" cy="3394472"/>
          </a:xfrm>
        </p:spPr>
        <p:txBody>
          <a:bodyPr>
            <a:normAutofit fontScale="92500" lnSpcReduction="20000"/>
          </a:bodyPr>
          <a:lstStyle/>
          <a:p>
            <a:r>
              <a:rPr lang="en-US" altLang="zh-CN" dirty="0"/>
              <a:t>HDFS</a:t>
            </a:r>
            <a:r>
              <a:rPr lang="zh-CN" altLang="zh-CN" dirty="0"/>
              <a:t>采用</a:t>
            </a:r>
            <a:r>
              <a:rPr lang="en-US" altLang="zh-CN" dirty="0"/>
              <a:t>Master/Slave</a:t>
            </a:r>
            <a:r>
              <a:rPr lang="zh-CN" altLang="zh-CN" dirty="0"/>
              <a:t>架构模型，一个</a:t>
            </a:r>
            <a:r>
              <a:rPr lang="en-US" altLang="zh-CN" dirty="0"/>
              <a:t>HDFS</a:t>
            </a:r>
            <a:r>
              <a:rPr lang="zh-CN" altLang="zh-CN" dirty="0"/>
              <a:t>集群包括一个</a:t>
            </a:r>
            <a:r>
              <a:rPr lang="en-US" altLang="zh-CN" dirty="0" err="1"/>
              <a:t>NameNode</a:t>
            </a:r>
            <a:r>
              <a:rPr lang="zh-CN" altLang="zh-CN" dirty="0"/>
              <a:t>和多个</a:t>
            </a:r>
            <a:r>
              <a:rPr lang="en-US" altLang="zh-CN" dirty="0" err="1"/>
              <a:t>DataNode</a:t>
            </a:r>
            <a:r>
              <a:rPr lang="zh-CN" altLang="zh-CN" dirty="0"/>
              <a:t>。名称节点</a:t>
            </a:r>
            <a:r>
              <a:rPr lang="en-US" altLang="zh-CN" dirty="0" err="1"/>
              <a:t>NameNode</a:t>
            </a:r>
            <a:r>
              <a:rPr lang="zh-CN" altLang="zh-CN" dirty="0"/>
              <a:t>为主节点，数据节点</a:t>
            </a:r>
            <a:r>
              <a:rPr lang="en-US" altLang="zh-CN" dirty="0" err="1"/>
              <a:t>DataNode</a:t>
            </a:r>
            <a:r>
              <a:rPr lang="zh-CN" altLang="zh-CN" dirty="0"/>
              <a:t>为从节点，文件被划分为一系列的数据块（</a:t>
            </a:r>
            <a:r>
              <a:rPr lang="en-US" altLang="zh-CN" dirty="0"/>
              <a:t>Block</a:t>
            </a:r>
            <a:r>
              <a:rPr lang="zh-CN" altLang="zh-CN" dirty="0"/>
              <a:t>）存储在从节点</a:t>
            </a:r>
            <a:r>
              <a:rPr lang="en-US" altLang="zh-CN" dirty="0" err="1"/>
              <a:t>DataNode</a:t>
            </a:r>
            <a:r>
              <a:rPr lang="zh-CN" altLang="zh-CN" dirty="0"/>
              <a:t>上，</a:t>
            </a:r>
            <a:r>
              <a:rPr lang="en-US" altLang="zh-CN" dirty="0" err="1"/>
              <a:t>NameNode</a:t>
            </a:r>
            <a:r>
              <a:rPr lang="zh-CN" altLang="zh-CN" dirty="0"/>
              <a:t>是中心服务器，不存储数据，负责管理文件系统的名字空间（</a:t>
            </a:r>
            <a:r>
              <a:rPr lang="en-US" altLang="zh-CN" dirty="0"/>
              <a:t>namespace</a:t>
            </a:r>
            <a:r>
              <a:rPr lang="zh-CN" altLang="zh-CN" dirty="0"/>
              <a:t>）以及客户端对文件的访问。</a:t>
            </a:r>
            <a:endParaRPr lang="zh-CN" altLang="en-US" dirty="0"/>
          </a:p>
        </p:txBody>
      </p:sp>
      <p:sp>
        <p:nvSpPr>
          <p:cNvPr id="4" name="Rectangle 2">
            <a:extLst>
              <a:ext uri="{FF2B5EF4-FFF2-40B4-BE49-F238E27FC236}">
                <a16:creationId xmlns:a16="http://schemas.microsoft.com/office/drawing/2014/main" id="{45D8B745-67D2-43BC-B36F-DDEE8C755AD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E5B94F27-7E86-464E-A8CC-9CFD52B0F254}"/>
              </a:ext>
            </a:extLst>
          </p:cNvPr>
          <p:cNvGraphicFramePr>
            <a:graphicFrameLocks noChangeAspect="1"/>
          </p:cNvGraphicFramePr>
          <p:nvPr>
            <p:extLst>
              <p:ext uri="{D42A27DB-BD31-4B8C-83A1-F6EECF244321}">
                <p14:modId xmlns:p14="http://schemas.microsoft.com/office/powerpoint/2010/main" val="1534545772"/>
              </p:ext>
            </p:extLst>
          </p:nvPr>
        </p:nvGraphicFramePr>
        <p:xfrm>
          <a:off x="5148064" y="1269205"/>
          <a:ext cx="3962400" cy="3162300"/>
        </p:xfrm>
        <a:graphic>
          <a:graphicData uri="http://schemas.openxmlformats.org/presentationml/2006/ole">
            <mc:AlternateContent xmlns:mc="http://schemas.openxmlformats.org/markup-compatibility/2006">
              <mc:Choice xmlns:v="urn:schemas-microsoft-com:vml" Requires="v">
                <p:oleObj spid="_x0000_s1112" name="Visio" r:id="rId3" imgW="4206240" imgH="3360491" progId="Visio.Drawing.15">
                  <p:embed/>
                </p:oleObj>
              </mc:Choice>
              <mc:Fallback>
                <p:oleObj name="Visio" r:id="rId3" imgW="4206240" imgH="3360491" progId="Visio.Drawing.15">
                  <p:embed/>
                  <p:pic>
                    <p:nvPicPr>
                      <p:cNvPr id="0" name="Object 1"/>
                      <p:cNvPicPr>
                        <a:picLocks noChangeAspect="1" noChangeArrowheads="1"/>
                      </p:cNvPicPr>
                      <p:nvPr/>
                    </p:nvPicPr>
                    <p:blipFill>
                      <a:blip r:embed="rId4"/>
                      <a:srcRect/>
                      <a:stretch>
                        <a:fillRect/>
                      </a:stretch>
                    </p:blipFill>
                    <p:spPr bwMode="auto">
                      <a:xfrm>
                        <a:off x="5148064" y="1269205"/>
                        <a:ext cx="3962400"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884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87004-D15D-47FD-86C7-1647905B700E}"/>
              </a:ext>
            </a:extLst>
          </p:cNvPr>
          <p:cNvSpPr>
            <a:spLocks noGrp="1"/>
          </p:cNvSpPr>
          <p:nvPr>
            <p:ph type="title"/>
          </p:nvPr>
        </p:nvSpPr>
        <p:spPr/>
        <p:txBody>
          <a:bodyPr/>
          <a:lstStyle/>
          <a:p>
            <a:r>
              <a:rPr lang="en-US" altLang="zh-CN" dirty="0"/>
              <a:t>2.2 HDFS</a:t>
            </a:r>
            <a:r>
              <a:rPr lang="zh-CN" altLang="en-US" dirty="0"/>
              <a:t>体系架构</a:t>
            </a:r>
          </a:p>
        </p:txBody>
      </p:sp>
      <p:graphicFrame>
        <p:nvGraphicFramePr>
          <p:cNvPr id="4" name="内容占位符 3">
            <a:extLst>
              <a:ext uri="{FF2B5EF4-FFF2-40B4-BE49-F238E27FC236}">
                <a16:creationId xmlns:a16="http://schemas.microsoft.com/office/drawing/2014/main" id="{2396F30B-F9AB-4383-AEE2-381A3744BB1E}"/>
              </a:ext>
            </a:extLst>
          </p:cNvPr>
          <p:cNvGraphicFramePr>
            <a:graphicFrameLocks noGrp="1"/>
          </p:cNvGraphicFramePr>
          <p:nvPr>
            <p:ph idx="1"/>
            <p:extLst>
              <p:ext uri="{D42A27DB-BD31-4B8C-83A1-F6EECF244321}">
                <p14:modId xmlns:p14="http://schemas.microsoft.com/office/powerpoint/2010/main" val="1027742666"/>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75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E23CA-3AAF-4A07-9411-5FDF9ADD104C}"/>
              </a:ext>
            </a:extLst>
          </p:cNvPr>
          <p:cNvSpPr>
            <a:spLocks noGrp="1"/>
          </p:cNvSpPr>
          <p:nvPr>
            <p:ph type="title"/>
          </p:nvPr>
        </p:nvSpPr>
        <p:spPr/>
        <p:txBody>
          <a:bodyPr>
            <a:normAutofit/>
          </a:bodyPr>
          <a:lstStyle/>
          <a:p>
            <a:r>
              <a:rPr lang="en-US" altLang="zh-CN" dirty="0"/>
              <a:t>2.3 HDFS</a:t>
            </a:r>
            <a:r>
              <a:rPr lang="zh-CN" altLang="en-US" dirty="0"/>
              <a:t>文件存储原理</a:t>
            </a:r>
          </a:p>
        </p:txBody>
      </p:sp>
      <p:graphicFrame>
        <p:nvGraphicFramePr>
          <p:cNvPr id="4" name="内容占位符 3">
            <a:extLst>
              <a:ext uri="{FF2B5EF4-FFF2-40B4-BE49-F238E27FC236}">
                <a16:creationId xmlns:a16="http://schemas.microsoft.com/office/drawing/2014/main" id="{D408D9FD-535C-43ED-B864-AB5F2E9C477F}"/>
              </a:ext>
            </a:extLst>
          </p:cNvPr>
          <p:cNvGraphicFramePr>
            <a:graphicFrameLocks noGrp="1"/>
          </p:cNvGraphicFramePr>
          <p:nvPr>
            <p:ph idx="1"/>
            <p:extLst>
              <p:ext uri="{D42A27DB-BD31-4B8C-83A1-F6EECF244321}">
                <p14:modId xmlns:p14="http://schemas.microsoft.com/office/powerpoint/2010/main" val="139900628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09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2C6C9-9253-495B-BD56-CF7AB69A0B50}"/>
              </a:ext>
            </a:extLst>
          </p:cNvPr>
          <p:cNvSpPr>
            <a:spLocks noGrp="1"/>
          </p:cNvSpPr>
          <p:nvPr>
            <p:ph type="title"/>
          </p:nvPr>
        </p:nvSpPr>
        <p:spPr/>
        <p:txBody>
          <a:bodyPr>
            <a:normAutofit/>
          </a:bodyPr>
          <a:lstStyle/>
          <a:p>
            <a:r>
              <a:rPr lang="en-US" altLang="zh-CN" dirty="0"/>
              <a:t>1. Block</a:t>
            </a:r>
            <a:endParaRPr lang="zh-CN" altLang="en-US" dirty="0"/>
          </a:p>
        </p:txBody>
      </p:sp>
      <p:sp>
        <p:nvSpPr>
          <p:cNvPr id="3" name="内容占位符 2">
            <a:extLst>
              <a:ext uri="{FF2B5EF4-FFF2-40B4-BE49-F238E27FC236}">
                <a16:creationId xmlns:a16="http://schemas.microsoft.com/office/drawing/2014/main" id="{7F4D7B75-ACEB-41DF-BB07-45DBFA69DE9C}"/>
              </a:ext>
            </a:extLst>
          </p:cNvPr>
          <p:cNvSpPr>
            <a:spLocks noGrp="1"/>
          </p:cNvSpPr>
          <p:nvPr>
            <p:ph idx="1"/>
          </p:nvPr>
        </p:nvSpPr>
        <p:spPr/>
        <p:txBody>
          <a:bodyPr>
            <a:normAutofit fontScale="85000" lnSpcReduction="20000"/>
          </a:bodyPr>
          <a:lstStyle/>
          <a:p>
            <a:r>
              <a:rPr lang="en-US" altLang="zh-CN" dirty="0"/>
              <a:t>HDFS</a:t>
            </a:r>
            <a:r>
              <a:rPr lang="zh-CN" altLang="en-US" dirty="0"/>
              <a:t>中的数据以文件块</a:t>
            </a:r>
            <a:r>
              <a:rPr lang="en-US" altLang="zh-CN" dirty="0"/>
              <a:t>Block</a:t>
            </a:r>
            <a:r>
              <a:rPr lang="zh-CN" altLang="en-US" dirty="0"/>
              <a:t>的形式存储，</a:t>
            </a:r>
            <a:r>
              <a:rPr lang="en-US" altLang="zh-CN" dirty="0"/>
              <a:t>Block</a:t>
            </a:r>
            <a:r>
              <a:rPr lang="zh-CN" altLang="en-US" dirty="0"/>
              <a:t>是最基本的存储单位，每次读写的最小单元是一个</a:t>
            </a:r>
            <a:r>
              <a:rPr lang="en-US" altLang="zh-CN" dirty="0"/>
              <a:t>Block</a:t>
            </a:r>
            <a:r>
              <a:rPr lang="zh-CN" altLang="en-US" dirty="0"/>
              <a:t>。对于文件内容而言，一个文件的长度大小是</a:t>
            </a:r>
            <a:r>
              <a:rPr lang="en-US" altLang="zh-CN" dirty="0"/>
              <a:t>N</a:t>
            </a:r>
            <a:r>
              <a:rPr lang="zh-CN" altLang="en-US" dirty="0"/>
              <a:t>，那么从文件的</a:t>
            </a:r>
            <a:r>
              <a:rPr lang="en-US" altLang="zh-CN" dirty="0"/>
              <a:t>0</a:t>
            </a:r>
            <a:r>
              <a:rPr lang="zh-CN" altLang="en-US" dirty="0"/>
              <a:t>偏移开始，按照固定的大小，顺序对文件进行划分并编号，划分好的每一个块称一个</a:t>
            </a:r>
            <a:r>
              <a:rPr lang="en-US" altLang="zh-CN" dirty="0"/>
              <a:t>Block</a:t>
            </a:r>
            <a:r>
              <a:rPr lang="zh-CN" altLang="en-US" dirty="0"/>
              <a:t>。</a:t>
            </a:r>
            <a:r>
              <a:rPr lang="en-US" altLang="zh-CN" dirty="0"/>
              <a:t>Hadoop 2.0</a:t>
            </a:r>
            <a:r>
              <a:rPr lang="zh-CN" altLang="en-US" dirty="0"/>
              <a:t>中默认</a:t>
            </a:r>
            <a:r>
              <a:rPr lang="en-US" altLang="zh-CN" dirty="0"/>
              <a:t>Block</a:t>
            </a:r>
            <a:r>
              <a:rPr lang="zh-CN" altLang="en-US" dirty="0"/>
              <a:t>大小是</a:t>
            </a:r>
            <a:r>
              <a:rPr lang="en-US" altLang="zh-CN" dirty="0"/>
              <a:t>128MB</a:t>
            </a:r>
            <a:r>
              <a:rPr lang="zh-CN" altLang="en-US" dirty="0"/>
              <a:t>，以一个</a:t>
            </a:r>
            <a:r>
              <a:rPr lang="en-US" altLang="zh-CN" dirty="0"/>
              <a:t>N=256MB</a:t>
            </a:r>
            <a:r>
              <a:rPr lang="zh-CN" altLang="en-US" dirty="0"/>
              <a:t>的文件为例，被切分成</a:t>
            </a:r>
            <a:r>
              <a:rPr lang="en-US" altLang="zh-CN" dirty="0"/>
              <a:t>256/128=2</a:t>
            </a:r>
            <a:r>
              <a:rPr lang="zh-CN" altLang="en-US" dirty="0"/>
              <a:t>个</a:t>
            </a:r>
            <a:r>
              <a:rPr lang="en-US" altLang="zh-CN" dirty="0"/>
              <a:t>Block</a:t>
            </a:r>
            <a:r>
              <a:rPr lang="zh-CN" altLang="en-US" dirty="0"/>
              <a:t>。</a:t>
            </a:r>
            <a:endParaRPr lang="en-US" altLang="zh-CN" dirty="0"/>
          </a:p>
          <a:p>
            <a:r>
              <a:rPr lang="zh-CN" altLang="en-US" dirty="0"/>
              <a:t>不同于普通文件系统，</a:t>
            </a:r>
            <a:r>
              <a:rPr lang="en-US" altLang="zh-CN" dirty="0"/>
              <a:t>HDFS</a:t>
            </a:r>
            <a:r>
              <a:rPr lang="zh-CN" altLang="en-US" dirty="0"/>
              <a:t>中如果一个文件小于一个数据块的大小，并不占用整个数据块存储空间。</a:t>
            </a:r>
            <a:r>
              <a:rPr lang="en-US" altLang="zh-CN" dirty="0"/>
              <a:t>Block</a:t>
            </a:r>
            <a:r>
              <a:rPr lang="zh-CN" altLang="en-US" dirty="0"/>
              <a:t>的大小可以根据实际需求进行配置，可以通过</a:t>
            </a:r>
            <a:r>
              <a:rPr lang="en-US" altLang="zh-CN" dirty="0"/>
              <a:t>HDFS</a:t>
            </a:r>
            <a:r>
              <a:rPr lang="zh-CN" altLang="en-US" dirty="0"/>
              <a:t>配置文件</a:t>
            </a:r>
            <a:r>
              <a:rPr lang="en-US" altLang="zh-CN" dirty="0"/>
              <a:t>hdfs-site.xml</a:t>
            </a:r>
            <a:r>
              <a:rPr lang="zh-CN" altLang="en-US" dirty="0"/>
              <a:t>中的参数</a:t>
            </a:r>
            <a:r>
              <a:rPr lang="en-US" altLang="zh-CN" dirty="0" err="1"/>
              <a:t>dfs.blocksize</a:t>
            </a:r>
            <a:r>
              <a:rPr lang="zh-CN" altLang="en-US" dirty="0"/>
              <a:t>来定义块大小，但要注意，数字必须是</a:t>
            </a:r>
            <a:r>
              <a:rPr lang="en-US" altLang="zh-CN" dirty="0"/>
              <a:t>2K</a:t>
            </a:r>
            <a:r>
              <a:rPr lang="zh-CN" altLang="en-US" dirty="0"/>
              <a:t>，文件的大小可以不是</a:t>
            </a:r>
            <a:r>
              <a:rPr lang="en-US" altLang="zh-CN" dirty="0"/>
              <a:t>Block</a:t>
            </a:r>
            <a:r>
              <a:rPr lang="zh-CN" altLang="en-US" dirty="0"/>
              <a:t>大小的整数倍，这时最后一个块可能存在剩余。例如，一个文件大小是</a:t>
            </a:r>
            <a:r>
              <a:rPr lang="en-US" altLang="zh-CN" dirty="0"/>
              <a:t>260MB</a:t>
            </a:r>
            <a:r>
              <a:rPr lang="zh-CN" altLang="en-US" dirty="0"/>
              <a:t>，在</a:t>
            </a:r>
            <a:r>
              <a:rPr lang="en-US" altLang="zh-CN" dirty="0"/>
              <a:t>Hadoop 2.0</a:t>
            </a:r>
            <a:r>
              <a:rPr lang="zh-CN" altLang="en-US" dirty="0"/>
              <a:t>中占用三个块，第三个块只使用了</a:t>
            </a:r>
            <a:r>
              <a:rPr lang="en-US" altLang="zh-CN" dirty="0"/>
              <a:t>4MB</a:t>
            </a:r>
            <a:r>
              <a:rPr lang="zh-CN" altLang="en-US" dirty="0"/>
              <a:t>。</a:t>
            </a:r>
          </a:p>
        </p:txBody>
      </p:sp>
    </p:spTree>
    <p:extLst>
      <p:ext uri="{BB962C8B-B14F-4D97-AF65-F5344CB8AC3E}">
        <p14:creationId xmlns:p14="http://schemas.microsoft.com/office/powerpoint/2010/main" val="15955102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18108</TotalTime>
  <Words>2979</Words>
  <Application>Microsoft Office PowerPoint</Application>
  <PresentationFormat>全屏显示(16:9)</PresentationFormat>
  <Paragraphs>327</Paragraphs>
  <Slides>32</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8" baseType="lpstr">
      <vt:lpstr>等线</vt:lpstr>
      <vt:lpstr>微软雅黑</vt:lpstr>
      <vt:lpstr>Arial</vt:lpstr>
      <vt:lpstr>Calibri</vt:lpstr>
      <vt:lpstr>Office 主题​​</vt:lpstr>
      <vt:lpstr>Visio</vt:lpstr>
      <vt:lpstr>Hadoop大数据原理与应用实验教程  实验2准备：分布式文件系统HDFS</vt:lpstr>
      <vt:lpstr>实验2知识地图</vt:lpstr>
      <vt:lpstr>实验2  实战HDFS</vt:lpstr>
      <vt:lpstr>实验2准备：分布式文件系统HDFS</vt:lpstr>
      <vt:lpstr>2.1 初识HDFS</vt:lpstr>
      <vt:lpstr>2.2 HDFS体系架构</vt:lpstr>
      <vt:lpstr>2.2 HDFS体系架构</vt:lpstr>
      <vt:lpstr>2.3 HDFS文件存储原理</vt:lpstr>
      <vt:lpstr>1. Block</vt:lpstr>
      <vt:lpstr>2. Block副本管理策略</vt:lpstr>
      <vt:lpstr>2. Block副本管理策略</vt:lpstr>
      <vt:lpstr>3. 数据读取</vt:lpstr>
      <vt:lpstr>3. 数据读取</vt:lpstr>
      <vt:lpstr>4. 数据写入</vt:lpstr>
      <vt:lpstr>4. 数据写入</vt:lpstr>
      <vt:lpstr>4. 数据写入</vt:lpstr>
      <vt:lpstr>2.4 HDFS接口</vt:lpstr>
      <vt:lpstr>1. HDFS Web UI</vt:lpstr>
      <vt:lpstr>1. HDFS Web UI</vt:lpstr>
      <vt:lpstr>1. HDFS Web UI</vt:lpstr>
      <vt:lpstr>2. HDFS Shell</vt:lpstr>
      <vt:lpstr>1）HDFS文件系统命令</vt:lpstr>
      <vt:lpstr>“hadoop fs”命令帮助（部分）</vt:lpstr>
      <vt:lpstr>HDFS文件系统命令说明（部分）</vt:lpstr>
      <vt:lpstr>2）HDFS系统管理命令</vt:lpstr>
      <vt:lpstr>“hdfs dfsadmin”命令帮助（部分）</vt:lpstr>
      <vt:lpstr>3. HDFS Java API</vt:lpstr>
      <vt:lpstr>HDFS Java API常用类</vt:lpstr>
      <vt:lpstr>HDFS Java API</vt:lpstr>
      <vt:lpstr>【课后作业】</vt:lpstr>
      <vt:lpstr>【参考文献】</vt:lpstr>
      <vt:lpstr>PowerPoint 演示文稿</vt:lpstr>
    </vt:vector>
  </TitlesOfParts>
  <Company>西京学院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课件-实验2准备：分布式文件系统HDFS(2020春)</dc:title>
  <dc:creator>西京学院-徐鲁辉</dc:creator>
  <cp:lastModifiedBy>xu luhui</cp:lastModifiedBy>
  <cp:revision>1139</cp:revision>
  <dcterms:created xsi:type="dcterms:W3CDTF">2018-08-29T06:33:15Z</dcterms:created>
  <dcterms:modified xsi:type="dcterms:W3CDTF">2020-04-06T06:29:44Z</dcterms:modified>
</cp:coreProperties>
</file>