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1594" r:id="rId2"/>
    <p:sldId id="1544" r:id="rId3"/>
    <p:sldId id="1545" r:id="rId4"/>
    <p:sldId id="392" r:id="rId5"/>
    <p:sldId id="1570" r:id="rId6"/>
    <p:sldId id="1571" r:id="rId7"/>
    <p:sldId id="312" r:id="rId8"/>
    <p:sldId id="1575" r:id="rId9"/>
    <p:sldId id="1576" r:id="rId10"/>
    <p:sldId id="1577" r:id="rId11"/>
    <p:sldId id="1578" r:id="rId12"/>
    <p:sldId id="320" r:id="rId13"/>
    <p:sldId id="321" r:id="rId14"/>
    <p:sldId id="322" r:id="rId15"/>
    <p:sldId id="323" r:id="rId16"/>
    <p:sldId id="324" r:id="rId17"/>
    <p:sldId id="325" r:id="rId18"/>
    <p:sldId id="1579" r:id="rId19"/>
    <p:sldId id="1580" r:id="rId20"/>
    <p:sldId id="1581" r:id="rId21"/>
    <p:sldId id="1572" r:id="rId22"/>
    <p:sldId id="331" r:id="rId23"/>
    <p:sldId id="332" r:id="rId24"/>
    <p:sldId id="333" r:id="rId25"/>
    <p:sldId id="1584" r:id="rId26"/>
    <p:sldId id="1585" r:id="rId27"/>
    <p:sldId id="341" r:id="rId28"/>
    <p:sldId id="342" r:id="rId29"/>
    <p:sldId id="343" r:id="rId30"/>
    <p:sldId id="344" r:id="rId31"/>
    <p:sldId id="345" r:id="rId32"/>
    <p:sldId id="346" r:id="rId33"/>
    <p:sldId id="347" r:id="rId34"/>
    <p:sldId id="1573" r:id="rId35"/>
    <p:sldId id="364" r:id="rId36"/>
    <p:sldId id="365" r:id="rId37"/>
    <p:sldId id="1586" r:id="rId38"/>
    <p:sldId id="1587" r:id="rId39"/>
    <p:sldId id="1588" r:id="rId40"/>
    <p:sldId id="1590" r:id="rId41"/>
    <p:sldId id="1591" r:id="rId42"/>
    <p:sldId id="1592" r:id="rId43"/>
    <p:sldId id="1593" r:id="rId44"/>
    <p:sldId id="1574" r:id="rId45"/>
    <p:sldId id="382" r:id="rId46"/>
    <p:sldId id="383" r:id="rId47"/>
    <p:sldId id="384" r:id="rId48"/>
    <p:sldId id="385" r:id="rId49"/>
    <p:sldId id="387" r:id="rId50"/>
    <p:sldId id="388" r:id="rId51"/>
    <p:sldId id="386" r:id="rId52"/>
    <p:sldId id="389" r:id="rId53"/>
    <p:sldId id="402" r:id="rId54"/>
    <p:sldId id="403" r:id="rId55"/>
    <p:sldId id="1589" r:id="rId56"/>
    <p:sldId id="1525" r:id="rId57"/>
    <p:sldId id="1547" r:id="rId58"/>
    <p:sldId id="1595" r:id="rId5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09" d="100"/>
          <a:sy n="109" d="100"/>
        </p:scale>
        <p:origin x="662" y="62"/>
      </p:cViewPr>
      <p:guideLst>
        <p:guide orient="horz" pos="1620"/>
        <p:guide pos="2835"/>
      </p:guideLst>
    </p:cSldViewPr>
  </p:slideViewPr>
  <p:notesTextViewPr>
    <p:cViewPr>
      <p:scale>
        <a:sx n="1" d="1"/>
        <a:sy n="1" d="1"/>
      </p:scale>
      <p:origin x="0" y="0"/>
    </p:cViewPr>
  </p:notesTextViewPr>
  <p:notesViewPr>
    <p:cSldViewPr>
      <p:cViewPr varScale="1">
        <p:scale>
          <a:sx n="62" d="100"/>
          <a:sy n="62" d="100"/>
        </p:scale>
        <p:origin x="315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9C2C3-4B14-4236-AAA9-0C023B09802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2BAC03B-20CF-4139-B8CB-2E12C3EB1D00}">
      <dgm:prSet custT="1"/>
      <dgm:spPr/>
      <dgm:t>
        <a:bodyPr/>
        <a:lstStyle/>
        <a:p>
          <a:r>
            <a:rPr lang="zh-CN" altLang="en-US" sz="900">
              <a:latin typeface="微软雅黑" panose="020B0503020204020204" pitchFamily="34" charset="-122"/>
              <a:ea typeface="微软雅黑" panose="020B0503020204020204" pitchFamily="34" charset="-122"/>
            </a:rPr>
            <a:t>一、实验目的</a:t>
          </a:r>
        </a:p>
      </dgm:t>
    </dgm:pt>
    <dgm:pt modelId="{14370339-A088-44A9-B7C0-2082C3EAF486}" type="parTrans" cxnId="{84B48B20-C249-4FC7-999D-3CEA6622DDD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8B7448C-EC8B-4E2A-8BD1-186B1B640B1D}" type="sibTrans" cxnId="{84B48B20-C249-4FC7-999D-3CEA6622DDD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6166581-644F-42B1-95F8-55D88B11C838}">
      <dgm:prSet custT="1"/>
      <dgm:spPr/>
      <dgm:t>
        <a:bodyPr/>
        <a:lstStyle/>
        <a:p>
          <a:r>
            <a:rPr lang="en-US" sz="700">
              <a:latin typeface="微软雅黑" panose="020B0503020204020204" pitchFamily="34" charset="-122"/>
              <a:ea typeface="微软雅黑" panose="020B0503020204020204" pitchFamily="34" charset="-122"/>
            </a:rPr>
            <a:t>1. </a:t>
          </a:r>
          <a:r>
            <a:rPr lang="zh-CN" sz="700">
              <a:latin typeface="微软雅黑" panose="020B0503020204020204" pitchFamily="34" charset="-122"/>
              <a:ea typeface="微软雅黑" panose="020B0503020204020204" pitchFamily="34" charset="-122"/>
            </a:rPr>
            <a:t>理解</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的系统模型，包括数据模型、版本机制、</a:t>
          </a:r>
          <a:r>
            <a:rPr lang="en-US" sz="700">
              <a:latin typeface="微软雅黑" panose="020B0503020204020204" pitchFamily="34" charset="-122"/>
              <a:ea typeface="微软雅黑" panose="020B0503020204020204" pitchFamily="34" charset="-122"/>
            </a:rPr>
            <a:t>Watcher</a:t>
          </a:r>
          <a:r>
            <a:rPr lang="zh-CN" sz="700">
              <a:latin typeface="微软雅黑" panose="020B0503020204020204" pitchFamily="34" charset="-122"/>
              <a:ea typeface="微软雅黑" panose="020B0503020204020204" pitchFamily="34" charset="-122"/>
            </a:rPr>
            <a:t>监听机制、</a:t>
          </a:r>
          <a:r>
            <a:rPr lang="en-US" sz="700">
              <a:latin typeface="微软雅黑" panose="020B0503020204020204" pitchFamily="34" charset="-122"/>
              <a:ea typeface="微软雅黑" panose="020B0503020204020204" pitchFamily="34" charset="-122"/>
            </a:rPr>
            <a:t>ACL</a:t>
          </a:r>
          <a:r>
            <a:rPr lang="zh-CN" sz="700">
              <a:latin typeface="微软雅黑" panose="020B0503020204020204" pitchFamily="34" charset="-122"/>
              <a:ea typeface="微软雅黑" panose="020B0503020204020204" pitchFamily="34" charset="-122"/>
            </a:rPr>
            <a:t>权限控制机制。</a:t>
          </a:r>
        </a:p>
      </dgm:t>
    </dgm:pt>
    <dgm:pt modelId="{FD027176-AF0F-42F7-A4E1-57C6C9D65C91}" type="parTrans" cxnId="{F51D2AB0-F7B9-40E7-9265-1AD3099CBAE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981BD69-9E6A-4CA2-90BF-B7EB575EB320}" type="sibTrans" cxnId="{F51D2AB0-F7B9-40E7-9265-1AD3099CBAE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BE0A7DF-E214-49A9-BF86-638620EDAD35}">
      <dgm:prSet custT="1"/>
      <dgm:spPr/>
      <dgm:t>
        <a:bodyPr/>
        <a:lstStyle/>
        <a:p>
          <a:r>
            <a:rPr lang="en-US" sz="700">
              <a:latin typeface="微软雅黑" panose="020B0503020204020204" pitchFamily="34" charset="-122"/>
              <a:ea typeface="微软雅黑" panose="020B0503020204020204" pitchFamily="34" charset="-122"/>
            </a:rPr>
            <a:t>2. </a:t>
          </a:r>
          <a:r>
            <a:rPr lang="zh-CN" sz="700">
              <a:latin typeface="微软雅黑" panose="020B0503020204020204" pitchFamily="34" charset="-122"/>
              <a:ea typeface="微软雅黑" panose="020B0503020204020204" pitchFamily="34" charset="-122"/>
            </a:rPr>
            <a:t>理解</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的工作原理，包括集群架构、</a:t>
          </a:r>
          <a:r>
            <a:rPr lang="en-US" sz="700">
              <a:latin typeface="微软雅黑" panose="020B0503020204020204" pitchFamily="34" charset="-122"/>
              <a:ea typeface="微软雅黑" panose="020B0503020204020204" pitchFamily="34" charset="-122"/>
            </a:rPr>
            <a:t>Leader</a:t>
          </a:r>
          <a:r>
            <a:rPr lang="zh-CN" sz="700">
              <a:latin typeface="微软雅黑" panose="020B0503020204020204" pitchFamily="34" charset="-122"/>
              <a:ea typeface="微软雅黑" panose="020B0503020204020204" pitchFamily="34" charset="-122"/>
            </a:rPr>
            <a:t>选举机制。</a:t>
          </a:r>
        </a:p>
      </dgm:t>
    </dgm:pt>
    <dgm:pt modelId="{0E76049A-3057-411C-B553-D05C8D07B506}" type="parTrans" cxnId="{BE83126E-CD49-4BEE-8C9E-8F6CAF27D26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6B0D9A1-A387-4A33-BDF8-7130B814C8DA}" type="sibTrans" cxnId="{BE83126E-CD49-4BEE-8C9E-8F6CAF27D26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A0DCE4E-2C13-4190-BC70-1167D343681F}">
      <dgm:prSet custT="1"/>
      <dgm:spPr/>
      <dgm:t>
        <a:bodyPr/>
        <a:lstStyle/>
        <a:p>
          <a:r>
            <a:rPr lang="en-US" sz="700">
              <a:latin typeface="微软雅黑" panose="020B0503020204020204" pitchFamily="34" charset="-122"/>
              <a:ea typeface="微软雅黑" panose="020B0503020204020204" pitchFamily="34" charset="-122"/>
            </a:rPr>
            <a:t>3. </a:t>
          </a:r>
          <a:r>
            <a:rPr lang="zh-CN" sz="700">
              <a:latin typeface="微软雅黑" panose="020B0503020204020204" pitchFamily="34" charset="-122"/>
              <a:ea typeface="微软雅黑" panose="020B0503020204020204" pitchFamily="34" charset="-122"/>
            </a:rPr>
            <a:t>熟练掌握</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集群的部署和运行。</a:t>
          </a:r>
        </a:p>
      </dgm:t>
    </dgm:pt>
    <dgm:pt modelId="{F38A709C-D7FE-4902-9F54-A650F4128BC4}" type="parTrans" cxnId="{8A810699-0F8E-407C-953D-9BD01FF195F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37763F7-566E-4A22-BEFD-9A95F45DD7E4}" type="sibTrans" cxnId="{8A810699-0F8E-407C-953D-9BD01FF195F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846F611-CF0A-453F-8AF2-F4D632D577C4}">
      <dgm:prSet custT="1"/>
      <dgm:spPr/>
      <dgm:t>
        <a:bodyPr/>
        <a:lstStyle/>
        <a:p>
          <a:r>
            <a:rPr lang="en-US" sz="700">
              <a:latin typeface="微软雅黑" panose="020B0503020204020204" pitchFamily="34" charset="-122"/>
              <a:ea typeface="微软雅黑" panose="020B0503020204020204" pitchFamily="34" charset="-122"/>
            </a:rPr>
            <a:t>4. </a:t>
          </a:r>
          <a:r>
            <a:rPr lang="zh-CN" sz="700">
              <a:latin typeface="微软雅黑" panose="020B0503020204020204" pitchFamily="34" charset="-122"/>
              <a:ea typeface="微软雅黑" panose="020B0503020204020204" pitchFamily="34" charset="-122"/>
            </a:rPr>
            <a:t>掌握</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四字命令的使用。</a:t>
          </a:r>
        </a:p>
      </dgm:t>
    </dgm:pt>
    <dgm:pt modelId="{0A131F3A-F2F5-4EE1-B4E7-424ECE37EEBE}" type="parTrans" cxnId="{38AA08A2-6781-4FA1-BD47-511E7294A91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90042A5-6651-43F3-99F9-162AC6E52226}" type="sibTrans" cxnId="{38AA08A2-6781-4FA1-BD47-511E7294A91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B1D77D03-9776-4768-97B4-834C9C73DF36}">
      <dgm:prSet custT="1"/>
      <dgm:spPr/>
      <dgm:t>
        <a:bodyPr/>
        <a:lstStyle/>
        <a:p>
          <a:r>
            <a:rPr lang="en-US" sz="700">
              <a:latin typeface="微软雅黑" panose="020B0503020204020204" pitchFamily="34" charset="-122"/>
              <a:ea typeface="微软雅黑" panose="020B0503020204020204" pitchFamily="34" charset="-122"/>
            </a:rPr>
            <a:t>5. </a:t>
          </a:r>
          <a:r>
            <a:rPr lang="zh-CN" sz="700">
              <a:latin typeface="微软雅黑" panose="020B0503020204020204" pitchFamily="34" charset="-122"/>
              <a:ea typeface="微软雅黑" panose="020B0503020204020204" pitchFamily="34" charset="-122"/>
            </a:rPr>
            <a:t>熟练掌握</a:t>
          </a:r>
          <a:r>
            <a:rPr lang="en-US" sz="700">
              <a:latin typeface="微软雅黑" panose="020B0503020204020204" pitchFamily="34" charset="-122"/>
              <a:ea typeface="微软雅黑" panose="020B0503020204020204" pitchFamily="34" charset="-122"/>
            </a:rPr>
            <a:t>ZooKeeper Shell</a:t>
          </a:r>
          <a:r>
            <a:rPr lang="zh-CN" sz="700">
              <a:latin typeface="微软雅黑" panose="020B0503020204020204" pitchFamily="34" charset="-122"/>
              <a:ea typeface="微软雅黑" panose="020B0503020204020204" pitchFamily="34" charset="-122"/>
            </a:rPr>
            <a:t>常用命令的使用。</a:t>
          </a:r>
        </a:p>
      </dgm:t>
    </dgm:pt>
    <dgm:pt modelId="{CA282EBF-7AE4-4EE4-821E-96E52D162B87}" type="parTrans" cxnId="{64BD1C97-25B8-4582-ABBD-002D5742C17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2D95842-BB5B-4ABB-8305-D8EDC81ED5F0}" type="sibTrans" cxnId="{64BD1C97-25B8-4582-ABBD-002D5742C17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E9C21E1-9509-4FA1-92BF-D404F9B0F0F0}">
      <dgm:prSet custT="1"/>
      <dgm:spPr/>
      <dgm:t>
        <a:bodyPr/>
        <a:lstStyle/>
        <a:p>
          <a:r>
            <a:rPr lang="en-US" sz="700">
              <a:latin typeface="微软雅黑" panose="020B0503020204020204" pitchFamily="34" charset="-122"/>
              <a:ea typeface="微软雅黑" panose="020B0503020204020204" pitchFamily="34" charset="-122"/>
            </a:rPr>
            <a:t>6. </a:t>
          </a:r>
          <a:r>
            <a:rPr lang="zh-CN" sz="700">
              <a:latin typeface="微软雅黑" panose="020B0503020204020204" pitchFamily="34" charset="-122"/>
              <a:ea typeface="微软雅黑" panose="020B0503020204020204" pitchFamily="34" charset="-122"/>
            </a:rPr>
            <a:t>了解</a:t>
          </a:r>
          <a:r>
            <a:rPr lang="en-US" sz="700">
              <a:latin typeface="微软雅黑" panose="020B0503020204020204" pitchFamily="34" charset="-122"/>
              <a:ea typeface="微软雅黑" panose="020B0503020204020204" pitchFamily="34" charset="-122"/>
            </a:rPr>
            <a:t>ZooKeeper Java API</a:t>
          </a:r>
          <a:r>
            <a:rPr lang="zh-CN" sz="700">
              <a:latin typeface="微软雅黑" panose="020B0503020204020204" pitchFamily="34" charset="-122"/>
              <a:ea typeface="微软雅黑" panose="020B0503020204020204" pitchFamily="34" charset="-122"/>
            </a:rPr>
            <a:t>，能看懂简单的</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编程。</a:t>
          </a:r>
        </a:p>
      </dgm:t>
    </dgm:pt>
    <dgm:pt modelId="{AF75E4A9-128B-4131-B311-B0CAB344EF03}" type="parTrans" cxnId="{16362CF9-8E34-4BB9-915F-0EA7ADC28BE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87DE74F-CB27-48D5-AD37-1EDC73478892}" type="sibTrans" cxnId="{16362CF9-8E34-4BB9-915F-0EA7ADC28BE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972A6E5-2D16-4E8C-8934-C07A2D4118A5}">
      <dgm:prSet custT="1"/>
      <dgm:spPr/>
      <dgm:t>
        <a:bodyPr/>
        <a:lstStyle/>
        <a:p>
          <a:r>
            <a:rPr lang="zh-CN" altLang="en-US" sz="900">
              <a:latin typeface="微软雅黑" panose="020B0503020204020204" pitchFamily="34" charset="-122"/>
              <a:ea typeface="微软雅黑" panose="020B0503020204020204" pitchFamily="34" charset="-122"/>
            </a:rPr>
            <a:t>二、实验环境</a:t>
          </a:r>
        </a:p>
      </dgm:t>
    </dgm:pt>
    <dgm:pt modelId="{3638778D-FA0F-4E45-B4CD-34F7154522BB}" type="parTrans" cxnId="{146DD2C7-8F83-459C-92AC-3C6A74D3D41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7C811DF-104C-4FE2-BC67-07926F7E193F}" type="sibTrans" cxnId="{146DD2C7-8F83-459C-92AC-3C6A74D3D41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656F5DE-54FD-4FA4-B436-3015CDE179CE}">
      <dgm:prSet custT="1"/>
      <dgm:spPr/>
      <dgm:t>
        <a:bodyPr/>
        <a:lstStyle/>
        <a:p>
          <a:r>
            <a:rPr lang="zh-CN" sz="700">
              <a:latin typeface="微软雅黑" panose="020B0503020204020204" pitchFamily="34" charset="-122"/>
              <a:ea typeface="微软雅黑" panose="020B0503020204020204" pitchFamily="34" charset="-122"/>
            </a:rPr>
            <a:t>本实验所需的软件环境包括</a:t>
          </a:r>
          <a:r>
            <a:rPr lang="en-US" sz="700">
              <a:latin typeface="微软雅黑" panose="020B0503020204020204" pitchFamily="34" charset="-122"/>
              <a:ea typeface="微软雅黑" panose="020B0503020204020204" pitchFamily="34" charset="-122"/>
            </a:rPr>
            <a:t>Linux</a:t>
          </a:r>
          <a:r>
            <a:rPr lang="zh-CN" sz="700">
              <a:latin typeface="微软雅黑" panose="020B0503020204020204" pitchFamily="34" charset="-122"/>
              <a:ea typeface="微软雅黑" panose="020B0503020204020204" pitchFamily="34" charset="-122"/>
            </a:rPr>
            <a:t>集群（至少</a:t>
          </a:r>
          <a:r>
            <a:rPr lang="en-US" sz="700">
              <a:latin typeface="微软雅黑" panose="020B0503020204020204" pitchFamily="34" charset="-122"/>
              <a:ea typeface="微软雅黑" panose="020B0503020204020204" pitchFamily="34" charset="-122"/>
            </a:rPr>
            <a:t>3</a:t>
          </a:r>
          <a:r>
            <a:rPr lang="zh-CN" sz="700">
              <a:latin typeface="微软雅黑" panose="020B0503020204020204" pitchFamily="34" charset="-122"/>
              <a:ea typeface="微软雅黑" panose="020B0503020204020204" pitchFamily="34" charset="-122"/>
            </a:rPr>
            <a:t>台机器）、</a:t>
          </a:r>
          <a:r>
            <a:rPr lang="en-US" sz="700">
              <a:latin typeface="微软雅黑" panose="020B0503020204020204" pitchFamily="34" charset="-122"/>
              <a:ea typeface="微软雅黑" panose="020B0503020204020204" pitchFamily="34" charset="-122"/>
            </a:rPr>
            <a:t>Oracle JDK 1.6+</a:t>
          </a:r>
          <a:r>
            <a:rPr lang="zh-CN" sz="700">
              <a:latin typeface="微软雅黑" panose="020B0503020204020204" pitchFamily="34" charset="-122"/>
              <a:ea typeface="微软雅黑" panose="020B0503020204020204" pitchFamily="34" charset="-122"/>
            </a:rPr>
            <a:t>、</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安装包、</a:t>
          </a:r>
          <a:r>
            <a:rPr lang="en-US" sz="700">
              <a:latin typeface="微软雅黑" panose="020B0503020204020204" pitchFamily="34" charset="-122"/>
              <a:ea typeface="微软雅黑" panose="020B0503020204020204" pitchFamily="34" charset="-122"/>
            </a:rPr>
            <a:t>Eclipse</a:t>
          </a:r>
          <a:r>
            <a:rPr lang="zh-CN" sz="700">
              <a:latin typeface="微软雅黑" panose="020B0503020204020204" pitchFamily="34" charset="-122"/>
              <a:ea typeface="微软雅黑" panose="020B0503020204020204" pitchFamily="34" charset="-122"/>
            </a:rPr>
            <a:t>。</a:t>
          </a:r>
        </a:p>
      </dgm:t>
    </dgm:pt>
    <dgm:pt modelId="{DB6089E2-7648-413F-92AE-249BCF6C3916}" type="parTrans" cxnId="{EDAC00FE-A6BF-404D-BF10-0A7515A3452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298A132-7CE8-4141-BAFF-879BED5B7D7A}" type="sibTrans" cxnId="{EDAC00FE-A6BF-404D-BF10-0A7515A3452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25B1849-8C64-4224-BBE9-DF1C8F11C3DF}">
      <dgm:prSet custT="1"/>
      <dgm:spPr/>
      <dgm:t>
        <a:bodyPr/>
        <a:lstStyle/>
        <a:p>
          <a:r>
            <a:rPr lang="zh-CN" altLang="en-US" sz="900">
              <a:latin typeface="微软雅黑" panose="020B0503020204020204" pitchFamily="34" charset="-122"/>
              <a:ea typeface="微软雅黑" panose="020B0503020204020204" pitchFamily="34" charset="-122"/>
            </a:rPr>
            <a:t>三、实验内容</a:t>
          </a:r>
        </a:p>
      </dgm:t>
    </dgm:pt>
    <dgm:pt modelId="{8CA3D060-2C8C-4A04-AF65-02ECF2902ADE}" type="parTrans" cxnId="{E94C272A-F93F-4A9A-8D1F-AD8989FC1CC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1610487-642D-4EEA-9496-08D9D35D5CF7}" type="sibTrans" cxnId="{E94C272A-F93F-4A9A-8D1F-AD8989FC1CC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3A71297-523A-4D1F-B5B8-B142D9112503}">
      <dgm:prSet custT="1"/>
      <dgm:spPr/>
      <dgm:t>
        <a:bodyPr/>
        <a:lstStyle/>
        <a:p>
          <a:r>
            <a:rPr lang="en-US" sz="700">
              <a:latin typeface="微软雅黑" panose="020B0503020204020204" pitchFamily="34" charset="-122"/>
              <a:ea typeface="微软雅黑" panose="020B0503020204020204" pitchFamily="34" charset="-122"/>
            </a:rPr>
            <a:t>1. </a:t>
          </a:r>
          <a:r>
            <a:rPr lang="zh-CN" sz="700">
              <a:latin typeface="微软雅黑" panose="020B0503020204020204" pitchFamily="34" charset="-122"/>
              <a:ea typeface="微软雅黑" panose="020B0503020204020204" pitchFamily="34" charset="-122"/>
            </a:rPr>
            <a:t>规划</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集群。</a:t>
          </a:r>
        </a:p>
      </dgm:t>
    </dgm:pt>
    <dgm:pt modelId="{462BCEFD-90DF-4764-BE3B-EA9D482285F1}" type="parTrans" cxnId="{836BB53B-2B97-4713-AF86-848CAF339DC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6FCC21A-3868-432B-A7FD-77C13F2C0F05}" type="sibTrans" cxnId="{836BB53B-2B97-4713-AF86-848CAF339DC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DBA1DFD-222D-46A3-9CAC-92A00F1AFFD9}">
      <dgm:prSet custT="1"/>
      <dgm:spPr/>
      <dgm:t>
        <a:bodyPr/>
        <a:lstStyle/>
        <a:p>
          <a:r>
            <a:rPr lang="en-US" sz="700">
              <a:latin typeface="微软雅黑" panose="020B0503020204020204" pitchFamily="34" charset="-122"/>
              <a:ea typeface="微软雅黑" panose="020B0503020204020204" pitchFamily="34" charset="-122"/>
            </a:rPr>
            <a:t>2. </a:t>
          </a:r>
          <a:r>
            <a:rPr lang="zh-CN" sz="700">
              <a:latin typeface="微软雅黑" panose="020B0503020204020204" pitchFamily="34" charset="-122"/>
              <a:ea typeface="微软雅黑" panose="020B0503020204020204" pitchFamily="34" charset="-122"/>
            </a:rPr>
            <a:t>部署</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集群。</a:t>
          </a:r>
        </a:p>
      </dgm:t>
    </dgm:pt>
    <dgm:pt modelId="{DAB535AA-3306-4EB1-ABA5-1D239FAF8FCD}" type="parTrans" cxnId="{DDF843F7-DF28-41AC-9DEE-7774DAEAE1F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5194839-846D-4E0D-A233-A4D13678BE46}" type="sibTrans" cxnId="{DDF843F7-DF28-41AC-9DEE-7774DAEAE1F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F04A541-FD83-458E-AF53-9804DDD13E11}">
      <dgm:prSet custT="1"/>
      <dgm:spPr/>
      <dgm:t>
        <a:bodyPr/>
        <a:lstStyle/>
        <a:p>
          <a:r>
            <a:rPr lang="en-US" sz="700">
              <a:latin typeface="微软雅黑" panose="020B0503020204020204" pitchFamily="34" charset="-122"/>
              <a:ea typeface="微软雅黑" panose="020B0503020204020204" pitchFamily="34" charset="-122"/>
            </a:rPr>
            <a:t>3. </a:t>
          </a:r>
          <a:r>
            <a:rPr lang="zh-CN" sz="700">
              <a:latin typeface="微软雅黑" panose="020B0503020204020204" pitchFamily="34" charset="-122"/>
              <a:ea typeface="微软雅黑" panose="020B0503020204020204" pitchFamily="34" charset="-122"/>
            </a:rPr>
            <a:t>启动</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集群。</a:t>
          </a:r>
        </a:p>
      </dgm:t>
    </dgm:pt>
    <dgm:pt modelId="{91D64DFA-1F9C-4BE0-9CB2-CC6244C63316}" type="parTrans" cxnId="{F66E42B1-9C16-4155-B3C5-7B43480B760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7013B17-932D-4BF3-B266-FAD9E2B3BA5F}" type="sibTrans" cxnId="{F66E42B1-9C16-4155-B3C5-7B43480B760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60039D7-D8FF-47E4-B622-3DB64DB3EB01}">
      <dgm:prSet custT="1"/>
      <dgm:spPr/>
      <dgm:t>
        <a:bodyPr/>
        <a:lstStyle/>
        <a:p>
          <a:r>
            <a:rPr lang="en-US" sz="700">
              <a:latin typeface="微软雅黑" panose="020B0503020204020204" pitchFamily="34" charset="-122"/>
              <a:ea typeface="微软雅黑" panose="020B0503020204020204" pitchFamily="34" charset="-122"/>
            </a:rPr>
            <a:t>4. </a:t>
          </a:r>
          <a:r>
            <a:rPr lang="zh-CN" sz="700">
              <a:latin typeface="微软雅黑" panose="020B0503020204020204" pitchFamily="34" charset="-122"/>
              <a:ea typeface="微软雅黑" panose="020B0503020204020204" pitchFamily="34" charset="-122"/>
            </a:rPr>
            <a:t>验证</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集群。</a:t>
          </a:r>
        </a:p>
      </dgm:t>
    </dgm:pt>
    <dgm:pt modelId="{E7332328-000F-4A6E-BE34-18E21B326C4D}" type="parTrans" cxnId="{ECDE7FA7-F8FF-4997-9EE4-A81139530E1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1ECB615-49AE-4B7A-9E67-E27DE23A0BBF}" type="sibTrans" cxnId="{ECDE7FA7-F8FF-4997-9EE4-A81139530E1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2F9AC79-0D2A-4DA6-B0A5-715A7BF250DC}">
      <dgm:prSet custT="1"/>
      <dgm:spPr/>
      <dgm:t>
        <a:bodyPr/>
        <a:lstStyle/>
        <a:p>
          <a:r>
            <a:rPr lang="en-US" sz="700">
              <a:latin typeface="微软雅黑" panose="020B0503020204020204" pitchFamily="34" charset="-122"/>
              <a:ea typeface="微软雅黑" panose="020B0503020204020204" pitchFamily="34" charset="-122"/>
            </a:rPr>
            <a:t>5. </a:t>
          </a:r>
          <a:r>
            <a:rPr lang="zh-CN" sz="700">
              <a:latin typeface="微软雅黑" panose="020B0503020204020204" pitchFamily="34" charset="-122"/>
              <a:ea typeface="微软雅黑" panose="020B0503020204020204" pitchFamily="34" charset="-122"/>
            </a:rPr>
            <a:t>使用</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四字命令。</a:t>
          </a:r>
        </a:p>
      </dgm:t>
    </dgm:pt>
    <dgm:pt modelId="{F36C5832-70C9-4C6C-ADC0-9BBA628087B7}" type="parTrans" cxnId="{4A906797-43AD-4AEE-BC1A-857063AC837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D853F4B-6A68-4F35-87AE-8C68DB9DF3D2}" type="sibTrans" cxnId="{4A906797-43AD-4AEE-BC1A-857063AC837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F653FCA-E935-4164-97E5-84F5A05F1B6A}">
      <dgm:prSet custT="1"/>
      <dgm:spPr/>
      <dgm:t>
        <a:bodyPr/>
        <a:lstStyle/>
        <a:p>
          <a:r>
            <a:rPr lang="en-US" sz="700">
              <a:latin typeface="微软雅黑" panose="020B0503020204020204" pitchFamily="34" charset="-122"/>
              <a:ea typeface="微软雅黑" panose="020B0503020204020204" pitchFamily="34" charset="-122"/>
            </a:rPr>
            <a:t>6. </a:t>
          </a:r>
          <a:r>
            <a:rPr lang="zh-CN" sz="700">
              <a:latin typeface="微软雅黑" panose="020B0503020204020204" pitchFamily="34" charset="-122"/>
              <a:ea typeface="微软雅黑" panose="020B0503020204020204" pitchFamily="34" charset="-122"/>
            </a:rPr>
            <a:t>使用</a:t>
          </a:r>
          <a:r>
            <a:rPr lang="en-US" sz="700">
              <a:latin typeface="微软雅黑" panose="020B0503020204020204" pitchFamily="34" charset="-122"/>
              <a:ea typeface="微软雅黑" panose="020B0503020204020204" pitchFamily="34" charset="-122"/>
            </a:rPr>
            <a:t>ZooKeeper Shell</a:t>
          </a:r>
          <a:r>
            <a:rPr lang="zh-CN" sz="700">
              <a:latin typeface="微软雅黑" panose="020B0503020204020204" pitchFamily="34" charset="-122"/>
              <a:ea typeface="微软雅黑" panose="020B0503020204020204" pitchFamily="34" charset="-122"/>
            </a:rPr>
            <a:t>常用命令。</a:t>
          </a:r>
        </a:p>
      </dgm:t>
    </dgm:pt>
    <dgm:pt modelId="{29DB5453-5A88-4683-9BD1-281EE9B04715}" type="parTrans" cxnId="{65ABE71A-57D3-467C-93C6-DC97587692C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3C17EBE-1E07-4B04-80F7-0D8135491F1F}" type="sibTrans" cxnId="{65ABE71A-57D3-467C-93C6-DC97587692C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F289E65-4260-4676-A5F9-428D8A3241D4}">
      <dgm:prSet custT="1"/>
      <dgm:spPr/>
      <dgm:t>
        <a:bodyPr/>
        <a:lstStyle/>
        <a:p>
          <a:r>
            <a:rPr lang="en-US" sz="700">
              <a:latin typeface="微软雅黑" panose="020B0503020204020204" pitchFamily="34" charset="-122"/>
              <a:ea typeface="微软雅黑" panose="020B0503020204020204" pitchFamily="34" charset="-122"/>
            </a:rPr>
            <a:t>7. </a:t>
          </a:r>
          <a:r>
            <a:rPr lang="zh-CN" sz="700">
              <a:latin typeface="微软雅黑" panose="020B0503020204020204" pitchFamily="34" charset="-122"/>
              <a:ea typeface="微软雅黑" panose="020B0503020204020204" pitchFamily="34" charset="-122"/>
            </a:rPr>
            <a:t>关闭</a:t>
          </a:r>
          <a:r>
            <a:rPr lang="en-US" sz="700">
              <a:latin typeface="微软雅黑" panose="020B0503020204020204" pitchFamily="34" charset="-122"/>
              <a:ea typeface="微软雅黑" panose="020B0503020204020204" pitchFamily="34" charset="-122"/>
            </a:rPr>
            <a:t>ZooKeeper</a:t>
          </a:r>
          <a:r>
            <a:rPr lang="zh-CN" sz="700">
              <a:latin typeface="微软雅黑" panose="020B0503020204020204" pitchFamily="34" charset="-122"/>
              <a:ea typeface="微软雅黑" panose="020B0503020204020204" pitchFamily="34" charset="-122"/>
            </a:rPr>
            <a:t>集群。</a:t>
          </a:r>
        </a:p>
      </dgm:t>
    </dgm:pt>
    <dgm:pt modelId="{A027F7F1-DF96-43F5-8462-07C6381A2B4C}" type="parTrans" cxnId="{D82C33EA-6DD6-44D2-813F-C37ACC5F218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EB5C596-BDAF-4BEA-B5E6-DC6A567D6B66}" type="sibTrans" cxnId="{D82C33EA-6DD6-44D2-813F-C37ACC5F218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EC31F03-EA17-4441-B13B-CDD2E379D938}" type="pres">
      <dgm:prSet presAssocID="{F519C2C3-4B14-4236-AAA9-0C023B098023}" presName="linear" presStyleCnt="0">
        <dgm:presLayoutVars>
          <dgm:animLvl val="lvl"/>
          <dgm:resizeHandles val="exact"/>
        </dgm:presLayoutVars>
      </dgm:prSet>
      <dgm:spPr/>
    </dgm:pt>
    <dgm:pt modelId="{4D56F31F-315C-4737-8CA8-42D6F41A6D87}" type="pres">
      <dgm:prSet presAssocID="{F2BAC03B-20CF-4139-B8CB-2E12C3EB1D00}" presName="parentText" presStyleLbl="node1" presStyleIdx="0" presStyleCnt="3">
        <dgm:presLayoutVars>
          <dgm:chMax val="0"/>
          <dgm:bulletEnabled val="1"/>
        </dgm:presLayoutVars>
      </dgm:prSet>
      <dgm:spPr/>
    </dgm:pt>
    <dgm:pt modelId="{62A2403C-2B44-43E6-ADBB-21BAEC689F15}" type="pres">
      <dgm:prSet presAssocID="{F2BAC03B-20CF-4139-B8CB-2E12C3EB1D00}" presName="childText" presStyleLbl="revTx" presStyleIdx="0" presStyleCnt="3">
        <dgm:presLayoutVars>
          <dgm:bulletEnabled val="1"/>
        </dgm:presLayoutVars>
      </dgm:prSet>
      <dgm:spPr/>
    </dgm:pt>
    <dgm:pt modelId="{2D3E6B6B-E3A8-4C15-AF42-7FB76CDAD62E}" type="pres">
      <dgm:prSet presAssocID="{7972A6E5-2D16-4E8C-8934-C07A2D4118A5}" presName="parentText" presStyleLbl="node1" presStyleIdx="1" presStyleCnt="3">
        <dgm:presLayoutVars>
          <dgm:chMax val="0"/>
          <dgm:bulletEnabled val="1"/>
        </dgm:presLayoutVars>
      </dgm:prSet>
      <dgm:spPr/>
    </dgm:pt>
    <dgm:pt modelId="{E7A8CEC7-33C7-4C05-8BE8-77AE0D86A99C}" type="pres">
      <dgm:prSet presAssocID="{7972A6E5-2D16-4E8C-8934-C07A2D4118A5}" presName="childText" presStyleLbl="revTx" presStyleIdx="1" presStyleCnt="3">
        <dgm:presLayoutVars>
          <dgm:bulletEnabled val="1"/>
        </dgm:presLayoutVars>
      </dgm:prSet>
      <dgm:spPr/>
    </dgm:pt>
    <dgm:pt modelId="{32A382DF-E1CE-47A8-B9E2-B0499F84A373}" type="pres">
      <dgm:prSet presAssocID="{925B1849-8C64-4224-BBE9-DF1C8F11C3DF}" presName="parentText" presStyleLbl="node1" presStyleIdx="2" presStyleCnt="3">
        <dgm:presLayoutVars>
          <dgm:chMax val="0"/>
          <dgm:bulletEnabled val="1"/>
        </dgm:presLayoutVars>
      </dgm:prSet>
      <dgm:spPr/>
    </dgm:pt>
    <dgm:pt modelId="{6DEB57E6-396A-4715-B9D4-68050B6D5B9F}" type="pres">
      <dgm:prSet presAssocID="{925B1849-8C64-4224-BBE9-DF1C8F11C3DF}" presName="childText" presStyleLbl="revTx" presStyleIdx="2" presStyleCnt="3">
        <dgm:presLayoutVars>
          <dgm:bulletEnabled val="1"/>
        </dgm:presLayoutVars>
      </dgm:prSet>
      <dgm:spPr/>
    </dgm:pt>
  </dgm:ptLst>
  <dgm:cxnLst>
    <dgm:cxn modelId="{1D5BDB00-F25F-4F66-B289-53037E4B60D0}" type="presOf" srcId="{FA0DCE4E-2C13-4190-BC70-1167D343681F}" destId="{62A2403C-2B44-43E6-ADBB-21BAEC689F15}" srcOrd="0" destOrd="2" presId="urn:microsoft.com/office/officeart/2005/8/layout/vList2"/>
    <dgm:cxn modelId="{B8333F09-5235-4BB0-9DDA-2FD778212157}" type="presOf" srcId="{7972A6E5-2D16-4E8C-8934-C07A2D4118A5}" destId="{2D3E6B6B-E3A8-4C15-AF42-7FB76CDAD62E}" srcOrd="0" destOrd="0" presId="urn:microsoft.com/office/officeart/2005/8/layout/vList2"/>
    <dgm:cxn modelId="{3D10930D-4A24-4CF8-A187-C5B7DBC66BD2}" type="presOf" srcId="{E6166581-644F-42B1-95F8-55D88B11C838}" destId="{62A2403C-2B44-43E6-ADBB-21BAEC689F15}" srcOrd="0" destOrd="0" presId="urn:microsoft.com/office/officeart/2005/8/layout/vList2"/>
    <dgm:cxn modelId="{8C030C0E-A948-4A41-97F6-BA1B04176887}" type="presOf" srcId="{2F653FCA-E935-4164-97E5-84F5A05F1B6A}" destId="{6DEB57E6-396A-4715-B9D4-68050B6D5B9F}" srcOrd="0" destOrd="5" presId="urn:microsoft.com/office/officeart/2005/8/layout/vList2"/>
    <dgm:cxn modelId="{65ABE71A-57D3-467C-93C6-DC97587692C1}" srcId="{925B1849-8C64-4224-BBE9-DF1C8F11C3DF}" destId="{2F653FCA-E935-4164-97E5-84F5A05F1B6A}" srcOrd="5" destOrd="0" parTransId="{29DB5453-5A88-4683-9BD1-281EE9B04715}" sibTransId="{63C17EBE-1E07-4B04-80F7-0D8135491F1F}"/>
    <dgm:cxn modelId="{1329DD1D-4412-4204-837D-8CECA1A7FEC7}" type="presOf" srcId="{9F04A541-FD83-458E-AF53-9804DDD13E11}" destId="{6DEB57E6-396A-4715-B9D4-68050B6D5B9F}" srcOrd="0" destOrd="2" presId="urn:microsoft.com/office/officeart/2005/8/layout/vList2"/>
    <dgm:cxn modelId="{84B48B20-C249-4FC7-999D-3CEA6622DDDA}" srcId="{F519C2C3-4B14-4236-AAA9-0C023B098023}" destId="{F2BAC03B-20CF-4139-B8CB-2E12C3EB1D00}" srcOrd="0" destOrd="0" parTransId="{14370339-A088-44A9-B7C0-2082C3EAF486}" sibTransId="{08B7448C-EC8B-4E2A-8BD1-186B1B640B1D}"/>
    <dgm:cxn modelId="{F2BBE720-3BFA-44C9-80C3-A2F1EBC4480C}" type="presOf" srcId="{C846F611-CF0A-453F-8AF2-F4D632D577C4}" destId="{62A2403C-2B44-43E6-ADBB-21BAEC689F15}" srcOrd="0" destOrd="3" presId="urn:microsoft.com/office/officeart/2005/8/layout/vList2"/>
    <dgm:cxn modelId="{E94C272A-F93F-4A9A-8D1F-AD8989FC1CC1}" srcId="{F519C2C3-4B14-4236-AAA9-0C023B098023}" destId="{925B1849-8C64-4224-BBE9-DF1C8F11C3DF}" srcOrd="2" destOrd="0" parTransId="{8CA3D060-2C8C-4A04-AF65-02ECF2902ADE}" sibTransId="{01610487-642D-4EEA-9496-08D9D35D5CF7}"/>
    <dgm:cxn modelId="{B2A97435-33DF-4215-B2DF-EDA7748BCD29}" type="presOf" srcId="{2E9C21E1-9509-4FA1-92BF-D404F9B0F0F0}" destId="{62A2403C-2B44-43E6-ADBB-21BAEC689F15}" srcOrd="0" destOrd="5" presId="urn:microsoft.com/office/officeart/2005/8/layout/vList2"/>
    <dgm:cxn modelId="{836BB53B-2B97-4713-AF86-848CAF339DC0}" srcId="{925B1849-8C64-4224-BBE9-DF1C8F11C3DF}" destId="{A3A71297-523A-4D1F-B5B8-B142D9112503}" srcOrd="0" destOrd="0" parTransId="{462BCEFD-90DF-4764-BE3B-EA9D482285F1}" sibTransId="{76FCC21A-3868-432B-A7FD-77C13F2C0F05}"/>
    <dgm:cxn modelId="{5D16885C-D631-4FF2-A29F-85FE4C624006}" type="presOf" srcId="{6DBA1DFD-222D-46A3-9CAC-92A00F1AFFD9}" destId="{6DEB57E6-396A-4715-B9D4-68050B6D5B9F}" srcOrd="0" destOrd="1" presId="urn:microsoft.com/office/officeart/2005/8/layout/vList2"/>
    <dgm:cxn modelId="{AFE6E044-AD2C-4822-9420-60C0418F522B}" type="presOf" srcId="{02F9AC79-0D2A-4DA6-B0A5-715A7BF250DC}" destId="{6DEB57E6-396A-4715-B9D4-68050B6D5B9F}" srcOrd="0" destOrd="4" presId="urn:microsoft.com/office/officeart/2005/8/layout/vList2"/>
    <dgm:cxn modelId="{BE83126E-CD49-4BEE-8C9E-8F6CAF27D265}" srcId="{F2BAC03B-20CF-4139-B8CB-2E12C3EB1D00}" destId="{EBE0A7DF-E214-49A9-BF86-638620EDAD35}" srcOrd="1" destOrd="0" parTransId="{0E76049A-3057-411C-B553-D05C8D07B506}" sibTransId="{D6B0D9A1-A387-4A33-BDF8-7130B814C8DA}"/>
    <dgm:cxn modelId="{5D7CDD6F-A9F0-452C-AAED-24650DA13C4C}" type="presOf" srcId="{260039D7-D8FF-47E4-B622-3DB64DB3EB01}" destId="{6DEB57E6-396A-4715-B9D4-68050B6D5B9F}" srcOrd="0" destOrd="3" presId="urn:microsoft.com/office/officeart/2005/8/layout/vList2"/>
    <dgm:cxn modelId="{8F7AFF71-C7E5-41B9-9E9B-61E3B3FA7EF0}" type="presOf" srcId="{B1D77D03-9776-4768-97B4-834C9C73DF36}" destId="{62A2403C-2B44-43E6-ADBB-21BAEC689F15}" srcOrd="0" destOrd="4" presId="urn:microsoft.com/office/officeart/2005/8/layout/vList2"/>
    <dgm:cxn modelId="{288EDB52-5C56-4CC3-B114-336793141653}" type="presOf" srcId="{EBE0A7DF-E214-49A9-BF86-638620EDAD35}" destId="{62A2403C-2B44-43E6-ADBB-21BAEC689F15}" srcOrd="0" destOrd="1" presId="urn:microsoft.com/office/officeart/2005/8/layout/vList2"/>
    <dgm:cxn modelId="{037A907B-7367-4CAD-895E-905805B3087C}" type="presOf" srcId="{A3A71297-523A-4D1F-B5B8-B142D9112503}" destId="{6DEB57E6-396A-4715-B9D4-68050B6D5B9F}" srcOrd="0" destOrd="0" presId="urn:microsoft.com/office/officeart/2005/8/layout/vList2"/>
    <dgm:cxn modelId="{8C388695-7EC0-4B0F-9C30-6F597EB647D9}" type="presOf" srcId="{F2BAC03B-20CF-4139-B8CB-2E12C3EB1D00}" destId="{4D56F31F-315C-4737-8CA8-42D6F41A6D87}" srcOrd="0" destOrd="0" presId="urn:microsoft.com/office/officeart/2005/8/layout/vList2"/>
    <dgm:cxn modelId="{64BD1C97-25B8-4582-ABBD-002D5742C178}" srcId="{F2BAC03B-20CF-4139-B8CB-2E12C3EB1D00}" destId="{B1D77D03-9776-4768-97B4-834C9C73DF36}" srcOrd="4" destOrd="0" parTransId="{CA282EBF-7AE4-4EE4-821E-96E52D162B87}" sibTransId="{72D95842-BB5B-4ABB-8305-D8EDC81ED5F0}"/>
    <dgm:cxn modelId="{4A906797-43AD-4AEE-BC1A-857063AC837F}" srcId="{925B1849-8C64-4224-BBE9-DF1C8F11C3DF}" destId="{02F9AC79-0D2A-4DA6-B0A5-715A7BF250DC}" srcOrd="4" destOrd="0" parTransId="{F36C5832-70C9-4C6C-ADC0-9BBA628087B7}" sibTransId="{CD853F4B-6A68-4F35-87AE-8C68DB9DF3D2}"/>
    <dgm:cxn modelId="{8A810699-0F8E-407C-953D-9BD01FF195FD}" srcId="{F2BAC03B-20CF-4139-B8CB-2E12C3EB1D00}" destId="{FA0DCE4E-2C13-4190-BC70-1167D343681F}" srcOrd="2" destOrd="0" parTransId="{F38A709C-D7FE-4902-9F54-A650F4128BC4}" sibTransId="{737763F7-566E-4A22-BEFD-9A95F45DD7E4}"/>
    <dgm:cxn modelId="{38AA08A2-6781-4FA1-BD47-511E7294A916}" srcId="{F2BAC03B-20CF-4139-B8CB-2E12C3EB1D00}" destId="{C846F611-CF0A-453F-8AF2-F4D632D577C4}" srcOrd="3" destOrd="0" parTransId="{0A131F3A-F2F5-4EE1-B4E7-424ECE37EEBE}" sibTransId="{C90042A5-6651-43F3-99F9-162AC6E52226}"/>
    <dgm:cxn modelId="{9FFB49A4-E2A9-437B-8F15-32AD860C36CC}" type="presOf" srcId="{0656F5DE-54FD-4FA4-B436-3015CDE179CE}" destId="{E7A8CEC7-33C7-4C05-8BE8-77AE0D86A99C}" srcOrd="0" destOrd="0" presId="urn:microsoft.com/office/officeart/2005/8/layout/vList2"/>
    <dgm:cxn modelId="{ECDE7FA7-F8FF-4997-9EE4-A81139530E1A}" srcId="{925B1849-8C64-4224-BBE9-DF1C8F11C3DF}" destId="{260039D7-D8FF-47E4-B622-3DB64DB3EB01}" srcOrd="3" destOrd="0" parTransId="{E7332328-000F-4A6E-BE34-18E21B326C4D}" sibTransId="{91ECB615-49AE-4B7A-9E67-E27DE23A0BBF}"/>
    <dgm:cxn modelId="{4DBFD8AC-4BD7-49C1-9AC6-E7B089CBA872}" type="presOf" srcId="{F519C2C3-4B14-4236-AAA9-0C023B098023}" destId="{9EC31F03-EA17-4441-B13B-CDD2E379D938}" srcOrd="0" destOrd="0" presId="urn:microsoft.com/office/officeart/2005/8/layout/vList2"/>
    <dgm:cxn modelId="{F51D2AB0-F7B9-40E7-9265-1AD3099CBAEE}" srcId="{F2BAC03B-20CF-4139-B8CB-2E12C3EB1D00}" destId="{E6166581-644F-42B1-95F8-55D88B11C838}" srcOrd="0" destOrd="0" parTransId="{FD027176-AF0F-42F7-A4E1-57C6C9D65C91}" sibTransId="{2981BD69-9E6A-4CA2-90BF-B7EB575EB320}"/>
    <dgm:cxn modelId="{F66E42B1-9C16-4155-B3C5-7B43480B7604}" srcId="{925B1849-8C64-4224-BBE9-DF1C8F11C3DF}" destId="{9F04A541-FD83-458E-AF53-9804DDD13E11}" srcOrd="2" destOrd="0" parTransId="{91D64DFA-1F9C-4BE0-9CB2-CC6244C63316}" sibTransId="{57013B17-932D-4BF3-B266-FAD9E2B3BA5F}"/>
    <dgm:cxn modelId="{146DD2C7-8F83-459C-92AC-3C6A74D3D414}" srcId="{F519C2C3-4B14-4236-AAA9-0C023B098023}" destId="{7972A6E5-2D16-4E8C-8934-C07A2D4118A5}" srcOrd="1" destOrd="0" parTransId="{3638778D-FA0F-4E45-B4CD-34F7154522BB}" sibTransId="{F7C811DF-104C-4FE2-BC67-07926F7E193F}"/>
    <dgm:cxn modelId="{67D8E6CA-3FDB-49C4-81D7-65B98948E893}" type="presOf" srcId="{EF289E65-4260-4676-A5F9-428D8A3241D4}" destId="{6DEB57E6-396A-4715-B9D4-68050B6D5B9F}" srcOrd="0" destOrd="6" presId="urn:microsoft.com/office/officeart/2005/8/layout/vList2"/>
    <dgm:cxn modelId="{DE7120E1-9334-4EC0-BF88-0EDA6763B2DA}" type="presOf" srcId="{925B1849-8C64-4224-BBE9-DF1C8F11C3DF}" destId="{32A382DF-E1CE-47A8-B9E2-B0499F84A373}" srcOrd="0" destOrd="0" presId="urn:microsoft.com/office/officeart/2005/8/layout/vList2"/>
    <dgm:cxn modelId="{D82C33EA-6DD6-44D2-813F-C37ACC5F2185}" srcId="{925B1849-8C64-4224-BBE9-DF1C8F11C3DF}" destId="{EF289E65-4260-4676-A5F9-428D8A3241D4}" srcOrd="6" destOrd="0" parTransId="{A027F7F1-DF96-43F5-8462-07C6381A2B4C}" sibTransId="{2EB5C596-BDAF-4BEA-B5E6-DC6A567D6B66}"/>
    <dgm:cxn modelId="{DDF843F7-DF28-41AC-9DEE-7774DAEAE1F2}" srcId="{925B1849-8C64-4224-BBE9-DF1C8F11C3DF}" destId="{6DBA1DFD-222D-46A3-9CAC-92A00F1AFFD9}" srcOrd="1" destOrd="0" parTransId="{DAB535AA-3306-4EB1-ABA5-1D239FAF8FCD}" sibTransId="{85194839-846D-4E0D-A233-A4D13678BE46}"/>
    <dgm:cxn modelId="{16362CF9-8E34-4BB9-915F-0EA7ADC28BE5}" srcId="{F2BAC03B-20CF-4139-B8CB-2E12C3EB1D00}" destId="{2E9C21E1-9509-4FA1-92BF-D404F9B0F0F0}" srcOrd="5" destOrd="0" parTransId="{AF75E4A9-128B-4131-B311-B0CAB344EF03}" sibTransId="{087DE74F-CB27-48D5-AD37-1EDC73478892}"/>
    <dgm:cxn modelId="{EDAC00FE-A6BF-404D-BF10-0A7515A3452F}" srcId="{7972A6E5-2D16-4E8C-8934-C07A2D4118A5}" destId="{0656F5DE-54FD-4FA4-B436-3015CDE179CE}" srcOrd="0" destOrd="0" parTransId="{DB6089E2-7648-413F-92AE-249BCF6C3916}" sibTransId="{7298A132-7CE8-4141-BAFF-879BED5B7D7A}"/>
    <dgm:cxn modelId="{C746284E-6562-4B2D-B1C3-7D31E39B21D5}" type="presParOf" srcId="{9EC31F03-EA17-4441-B13B-CDD2E379D938}" destId="{4D56F31F-315C-4737-8CA8-42D6F41A6D87}" srcOrd="0" destOrd="0" presId="urn:microsoft.com/office/officeart/2005/8/layout/vList2"/>
    <dgm:cxn modelId="{D7A0A267-C44C-4916-8885-4E133C9A5EBB}" type="presParOf" srcId="{9EC31F03-EA17-4441-B13B-CDD2E379D938}" destId="{62A2403C-2B44-43E6-ADBB-21BAEC689F15}" srcOrd="1" destOrd="0" presId="urn:microsoft.com/office/officeart/2005/8/layout/vList2"/>
    <dgm:cxn modelId="{CC114CAC-88EE-4D23-947B-60E29CB81696}" type="presParOf" srcId="{9EC31F03-EA17-4441-B13B-CDD2E379D938}" destId="{2D3E6B6B-E3A8-4C15-AF42-7FB76CDAD62E}" srcOrd="2" destOrd="0" presId="urn:microsoft.com/office/officeart/2005/8/layout/vList2"/>
    <dgm:cxn modelId="{EBE390D6-BFA8-4136-A5A5-B117555C2762}" type="presParOf" srcId="{9EC31F03-EA17-4441-B13B-CDD2E379D938}" destId="{E7A8CEC7-33C7-4C05-8BE8-77AE0D86A99C}" srcOrd="3" destOrd="0" presId="urn:microsoft.com/office/officeart/2005/8/layout/vList2"/>
    <dgm:cxn modelId="{EA97D368-7D5F-4CD1-9932-B281BA59FB1A}" type="presParOf" srcId="{9EC31F03-EA17-4441-B13B-CDD2E379D938}" destId="{32A382DF-E1CE-47A8-B9E2-B0499F84A373}" srcOrd="4" destOrd="0" presId="urn:microsoft.com/office/officeart/2005/8/layout/vList2"/>
    <dgm:cxn modelId="{65C37158-8C9C-4612-9101-B4EE605E6D49}" type="presParOf" srcId="{9EC31F03-EA17-4441-B13B-CDD2E379D938}" destId="{6DEB57E6-396A-4715-B9D4-68050B6D5B9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31831-3F4A-4571-95B7-EE090923E0F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9EB0FB04-027C-4A5D-BB0F-C690AAF0BC7D}">
      <dgm:prSet custT="1"/>
      <dgm:spPr/>
      <dgm:t>
        <a:bodyPr/>
        <a:lstStyle/>
        <a:p>
          <a:r>
            <a:rPr lang="en-US" sz="2400" dirty="0">
              <a:latin typeface="微软雅黑" panose="020B0503020204020204" pitchFamily="34" charset="-122"/>
              <a:ea typeface="微软雅黑" panose="020B0503020204020204" pitchFamily="34" charset="-122"/>
            </a:rPr>
            <a:t>1. </a:t>
          </a:r>
          <a:r>
            <a:rPr lang="en-US" sz="2400" dirty="0" err="1">
              <a:latin typeface="微软雅黑" panose="020B0503020204020204" pitchFamily="34" charset="-122"/>
              <a:ea typeface="微软雅黑" panose="020B0503020204020204" pitchFamily="34" charset="-122"/>
            </a:rPr>
            <a:t>ZooKeeper</a:t>
          </a:r>
          <a:r>
            <a:rPr lang="zh-CN" sz="2400" dirty="0">
              <a:latin typeface="微软雅黑" panose="020B0503020204020204" pitchFamily="34" charset="-122"/>
              <a:ea typeface="微软雅黑" panose="020B0503020204020204" pitchFamily="34" charset="-122"/>
            </a:rPr>
            <a:t>数据模型</a:t>
          </a:r>
        </a:p>
      </dgm:t>
    </dgm:pt>
    <dgm:pt modelId="{A9725CCA-E094-4961-9A6F-8E6FEB0DB6D4}" type="parTrans" cxnId="{9C4D7A43-D63F-426E-A6C7-6E014F956A4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4E5EC5A-52E9-4698-8B6C-AAC639BF74EF}" type="sibTrans" cxnId="{9C4D7A43-D63F-426E-A6C7-6E014F956A4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449885C-717B-4F67-8D74-B7537C8BFBE6}">
      <dgm:prSet custT="1"/>
      <dgm:spPr/>
      <dgm:t>
        <a:bodyPr/>
        <a:lstStyle/>
        <a:p>
          <a:r>
            <a:rPr lang="en-US" sz="2400" dirty="0">
              <a:latin typeface="微软雅黑" panose="020B0503020204020204" pitchFamily="34" charset="-122"/>
              <a:ea typeface="微软雅黑" panose="020B0503020204020204" pitchFamily="34" charset="-122"/>
            </a:rPr>
            <a:t>2. </a:t>
          </a:r>
          <a:r>
            <a:rPr lang="en-US" sz="2400" dirty="0" err="1">
              <a:latin typeface="微软雅黑" panose="020B0503020204020204" pitchFamily="34" charset="-122"/>
              <a:ea typeface="微软雅黑" panose="020B0503020204020204" pitchFamily="34" charset="-122"/>
            </a:rPr>
            <a:t>ZNode</a:t>
          </a:r>
          <a:r>
            <a:rPr lang="zh-CN" sz="2400" dirty="0">
              <a:latin typeface="微软雅黑" panose="020B0503020204020204" pitchFamily="34" charset="-122"/>
              <a:ea typeface="微软雅黑" panose="020B0503020204020204" pitchFamily="34" charset="-122"/>
            </a:rPr>
            <a:t>版本</a:t>
          </a:r>
        </a:p>
      </dgm:t>
    </dgm:pt>
    <dgm:pt modelId="{B1129947-CCA9-4DA3-86D7-29022B4FE2B4}" type="parTrans" cxnId="{5EEC4673-AF80-4E94-8116-973BB8EE4D0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32A8D75-4422-4281-BEDD-3E458DCDE573}" type="sibTrans" cxnId="{5EEC4673-AF80-4E94-8116-973BB8EE4D0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F2109CD-47F6-4173-949F-CF509B3E56F1}">
      <dgm:prSet custT="1"/>
      <dgm:spPr/>
      <dgm:t>
        <a:bodyPr/>
        <a:lstStyle/>
        <a:p>
          <a:r>
            <a:rPr lang="en-US" sz="2400" dirty="0">
              <a:latin typeface="微软雅黑" panose="020B0503020204020204" pitchFamily="34" charset="-122"/>
              <a:ea typeface="微软雅黑" panose="020B0503020204020204" pitchFamily="34" charset="-122"/>
            </a:rPr>
            <a:t>3. Watcher</a:t>
          </a:r>
          <a:r>
            <a:rPr lang="zh-CN" sz="2400" dirty="0">
              <a:latin typeface="微软雅黑" panose="020B0503020204020204" pitchFamily="34" charset="-122"/>
              <a:ea typeface="微软雅黑" panose="020B0503020204020204" pitchFamily="34" charset="-122"/>
            </a:rPr>
            <a:t>监听机制</a:t>
          </a:r>
        </a:p>
      </dgm:t>
    </dgm:pt>
    <dgm:pt modelId="{20FFC181-B9C4-40E4-8D3F-4ABBE8531538}" type="parTrans" cxnId="{20879C13-2F40-420A-A7A9-449289585DA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EF316E0-934B-4730-9B65-3BC816134A74}" type="sibTrans" cxnId="{20879C13-2F40-420A-A7A9-449289585DA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3E46519-7099-4ED5-9A74-6E74474FA7E6}">
      <dgm:prSet custT="1"/>
      <dgm:spPr/>
      <dgm:t>
        <a:bodyPr/>
        <a:lstStyle/>
        <a:p>
          <a:r>
            <a:rPr lang="en-US" sz="2400" dirty="0">
              <a:latin typeface="微软雅黑" panose="020B0503020204020204" pitchFamily="34" charset="-122"/>
              <a:ea typeface="微软雅黑" panose="020B0503020204020204" pitchFamily="34" charset="-122"/>
            </a:rPr>
            <a:t>4. ACL</a:t>
          </a:r>
          <a:r>
            <a:rPr lang="zh-CN" sz="2400" dirty="0">
              <a:latin typeface="微软雅黑" panose="020B0503020204020204" pitchFamily="34" charset="-122"/>
              <a:ea typeface="微软雅黑" panose="020B0503020204020204" pitchFamily="34" charset="-122"/>
            </a:rPr>
            <a:t>权限控制机制</a:t>
          </a:r>
        </a:p>
      </dgm:t>
    </dgm:pt>
    <dgm:pt modelId="{4D5108BC-460D-487B-A42A-5C1ABF977A8C}" type="parTrans" cxnId="{AAD35E81-E041-4C50-BC4B-EA61873363B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A6529AC-7055-41CD-9F2E-549C146AB1AE}" type="sibTrans" cxnId="{AAD35E81-E041-4C50-BC4B-EA61873363B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B3AC482-72E7-4B09-8390-9B0AB2E399FD}" type="pres">
      <dgm:prSet presAssocID="{17831831-3F4A-4571-95B7-EE090923E0FD}" presName="linear" presStyleCnt="0">
        <dgm:presLayoutVars>
          <dgm:dir/>
          <dgm:animLvl val="lvl"/>
          <dgm:resizeHandles val="exact"/>
        </dgm:presLayoutVars>
      </dgm:prSet>
      <dgm:spPr/>
    </dgm:pt>
    <dgm:pt modelId="{080E0AB1-EE1E-42B4-95FC-9B6270794E8C}" type="pres">
      <dgm:prSet presAssocID="{9EB0FB04-027C-4A5D-BB0F-C690AAF0BC7D}" presName="parentLin" presStyleCnt="0"/>
      <dgm:spPr/>
    </dgm:pt>
    <dgm:pt modelId="{0A0A442D-83C6-4464-BE12-C5B319AB9636}" type="pres">
      <dgm:prSet presAssocID="{9EB0FB04-027C-4A5D-BB0F-C690AAF0BC7D}" presName="parentLeftMargin" presStyleLbl="node1" presStyleIdx="0" presStyleCnt="4"/>
      <dgm:spPr/>
    </dgm:pt>
    <dgm:pt modelId="{08764678-3868-4260-BE28-A405F17C9D2E}" type="pres">
      <dgm:prSet presAssocID="{9EB0FB04-027C-4A5D-BB0F-C690AAF0BC7D}" presName="parentText" presStyleLbl="node1" presStyleIdx="0" presStyleCnt="4">
        <dgm:presLayoutVars>
          <dgm:chMax val="0"/>
          <dgm:bulletEnabled val="1"/>
        </dgm:presLayoutVars>
      </dgm:prSet>
      <dgm:spPr/>
    </dgm:pt>
    <dgm:pt modelId="{864E4959-A77D-4950-9714-E278438CEE2F}" type="pres">
      <dgm:prSet presAssocID="{9EB0FB04-027C-4A5D-BB0F-C690AAF0BC7D}" presName="negativeSpace" presStyleCnt="0"/>
      <dgm:spPr/>
    </dgm:pt>
    <dgm:pt modelId="{544D80B0-C9EF-4FEE-B914-E30C69D65F86}" type="pres">
      <dgm:prSet presAssocID="{9EB0FB04-027C-4A5D-BB0F-C690AAF0BC7D}" presName="childText" presStyleLbl="conFgAcc1" presStyleIdx="0" presStyleCnt="4">
        <dgm:presLayoutVars>
          <dgm:bulletEnabled val="1"/>
        </dgm:presLayoutVars>
      </dgm:prSet>
      <dgm:spPr/>
    </dgm:pt>
    <dgm:pt modelId="{2A636C0B-C9CD-41E4-BE20-B61CE049A802}" type="pres">
      <dgm:prSet presAssocID="{74E5EC5A-52E9-4698-8B6C-AAC639BF74EF}" presName="spaceBetweenRectangles" presStyleCnt="0"/>
      <dgm:spPr/>
    </dgm:pt>
    <dgm:pt modelId="{F108CBAA-A808-4B25-BACF-D47C2F10972D}" type="pres">
      <dgm:prSet presAssocID="{4449885C-717B-4F67-8D74-B7537C8BFBE6}" presName="parentLin" presStyleCnt="0"/>
      <dgm:spPr/>
    </dgm:pt>
    <dgm:pt modelId="{C0146ECC-B595-4727-BDA7-7B42FF801312}" type="pres">
      <dgm:prSet presAssocID="{4449885C-717B-4F67-8D74-B7537C8BFBE6}" presName="parentLeftMargin" presStyleLbl="node1" presStyleIdx="0" presStyleCnt="4"/>
      <dgm:spPr/>
    </dgm:pt>
    <dgm:pt modelId="{C526ABDC-CA76-4667-B8BF-359F88B35E34}" type="pres">
      <dgm:prSet presAssocID="{4449885C-717B-4F67-8D74-B7537C8BFBE6}" presName="parentText" presStyleLbl="node1" presStyleIdx="1" presStyleCnt="4">
        <dgm:presLayoutVars>
          <dgm:chMax val="0"/>
          <dgm:bulletEnabled val="1"/>
        </dgm:presLayoutVars>
      </dgm:prSet>
      <dgm:spPr/>
    </dgm:pt>
    <dgm:pt modelId="{1B35F5B2-0D49-437E-9130-4F221F294142}" type="pres">
      <dgm:prSet presAssocID="{4449885C-717B-4F67-8D74-B7537C8BFBE6}" presName="negativeSpace" presStyleCnt="0"/>
      <dgm:spPr/>
    </dgm:pt>
    <dgm:pt modelId="{D03976F6-985E-419C-A01F-9680365C22E8}" type="pres">
      <dgm:prSet presAssocID="{4449885C-717B-4F67-8D74-B7537C8BFBE6}" presName="childText" presStyleLbl="conFgAcc1" presStyleIdx="1" presStyleCnt="4">
        <dgm:presLayoutVars>
          <dgm:bulletEnabled val="1"/>
        </dgm:presLayoutVars>
      </dgm:prSet>
      <dgm:spPr/>
    </dgm:pt>
    <dgm:pt modelId="{1237F3D9-F121-4233-925F-9AD1927F8823}" type="pres">
      <dgm:prSet presAssocID="{232A8D75-4422-4281-BEDD-3E458DCDE573}" presName="spaceBetweenRectangles" presStyleCnt="0"/>
      <dgm:spPr/>
    </dgm:pt>
    <dgm:pt modelId="{21992918-D811-4D58-BB96-989BF4863482}" type="pres">
      <dgm:prSet presAssocID="{EF2109CD-47F6-4173-949F-CF509B3E56F1}" presName="parentLin" presStyleCnt="0"/>
      <dgm:spPr/>
    </dgm:pt>
    <dgm:pt modelId="{17B78C3D-9F7E-438D-8320-9BEFD3E128E4}" type="pres">
      <dgm:prSet presAssocID="{EF2109CD-47F6-4173-949F-CF509B3E56F1}" presName="parentLeftMargin" presStyleLbl="node1" presStyleIdx="1" presStyleCnt="4"/>
      <dgm:spPr/>
    </dgm:pt>
    <dgm:pt modelId="{7B22ED9D-861A-4504-A6A6-9A4C0EDBBE72}" type="pres">
      <dgm:prSet presAssocID="{EF2109CD-47F6-4173-949F-CF509B3E56F1}" presName="parentText" presStyleLbl="node1" presStyleIdx="2" presStyleCnt="4">
        <dgm:presLayoutVars>
          <dgm:chMax val="0"/>
          <dgm:bulletEnabled val="1"/>
        </dgm:presLayoutVars>
      </dgm:prSet>
      <dgm:spPr/>
    </dgm:pt>
    <dgm:pt modelId="{F1B2A36C-3C02-472F-80F3-30DA573C2DB5}" type="pres">
      <dgm:prSet presAssocID="{EF2109CD-47F6-4173-949F-CF509B3E56F1}" presName="negativeSpace" presStyleCnt="0"/>
      <dgm:spPr/>
    </dgm:pt>
    <dgm:pt modelId="{7A4F549A-AECE-49F0-8DD2-F7E81F98A77D}" type="pres">
      <dgm:prSet presAssocID="{EF2109CD-47F6-4173-949F-CF509B3E56F1}" presName="childText" presStyleLbl="conFgAcc1" presStyleIdx="2" presStyleCnt="4">
        <dgm:presLayoutVars>
          <dgm:bulletEnabled val="1"/>
        </dgm:presLayoutVars>
      </dgm:prSet>
      <dgm:spPr/>
    </dgm:pt>
    <dgm:pt modelId="{BF524143-C7A3-4517-9B1D-0294F6407FBB}" type="pres">
      <dgm:prSet presAssocID="{8EF316E0-934B-4730-9B65-3BC816134A74}" presName="spaceBetweenRectangles" presStyleCnt="0"/>
      <dgm:spPr/>
    </dgm:pt>
    <dgm:pt modelId="{88B62A3D-707C-4CE7-8DDF-4DB8285015E1}" type="pres">
      <dgm:prSet presAssocID="{73E46519-7099-4ED5-9A74-6E74474FA7E6}" presName="parentLin" presStyleCnt="0"/>
      <dgm:spPr/>
    </dgm:pt>
    <dgm:pt modelId="{D9E5D2FB-A5A7-4B3E-9FC0-B3F62EC089E3}" type="pres">
      <dgm:prSet presAssocID="{73E46519-7099-4ED5-9A74-6E74474FA7E6}" presName="parentLeftMargin" presStyleLbl="node1" presStyleIdx="2" presStyleCnt="4"/>
      <dgm:spPr/>
    </dgm:pt>
    <dgm:pt modelId="{0C17709C-D10E-47EC-A939-641E5C309FC6}" type="pres">
      <dgm:prSet presAssocID="{73E46519-7099-4ED5-9A74-6E74474FA7E6}" presName="parentText" presStyleLbl="node1" presStyleIdx="3" presStyleCnt="4">
        <dgm:presLayoutVars>
          <dgm:chMax val="0"/>
          <dgm:bulletEnabled val="1"/>
        </dgm:presLayoutVars>
      </dgm:prSet>
      <dgm:spPr/>
    </dgm:pt>
    <dgm:pt modelId="{6E3D959B-EC32-42BA-AA17-F1A34D480469}" type="pres">
      <dgm:prSet presAssocID="{73E46519-7099-4ED5-9A74-6E74474FA7E6}" presName="negativeSpace" presStyleCnt="0"/>
      <dgm:spPr/>
    </dgm:pt>
    <dgm:pt modelId="{FB738195-4C71-4EAB-9BD1-F09F026A0408}" type="pres">
      <dgm:prSet presAssocID="{73E46519-7099-4ED5-9A74-6E74474FA7E6}" presName="childText" presStyleLbl="conFgAcc1" presStyleIdx="3" presStyleCnt="4">
        <dgm:presLayoutVars>
          <dgm:bulletEnabled val="1"/>
        </dgm:presLayoutVars>
      </dgm:prSet>
      <dgm:spPr/>
    </dgm:pt>
  </dgm:ptLst>
  <dgm:cxnLst>
    <dgm:cxn modelId="{EEE92A05-4FAB-4508-9E84-B49BBC6668B6}" type="presOf" srcId="{73E46519-7099-4ED5-9A74-6E74474FA7E6}" destId="{0C17709C-D10E-47EC-A939-641E5C309FC6}" srcOrd="1" destOrd="0" presId="urn:microsoft.com/office/officeart/2005/8/layout/list1"/>
    <dgm:cxn modelId="{48CFFE0C-5C7E-427F-8B9B-D59D9D1C530C}" type="presOf" srcId="{9EB0FB04-027C-4A5D-BB0F-C690AAF0BC7D}" destId="{08764678-3868-4260-BE28-A405F17C9D2E}" srcOrd="1" destOrd="0" presId="urn:microsoft.com/office/officeart/2005/8/layout/list1"/>
    <dgm:cxn modelId="{20879C13-2F40-420A-A7A9-449289585DA7}" srcId="{17831831-3F4A-4571-95B7-EE090923E0FD}" destId="{EF2109CD-47F6-4173-949F-CF509B3E56F1}" srcOrd="2" destOrd="0" parTransId="{20FFC181-B9C4-40E4-8D3F-4ABBE8531538}" sibTransId="{8EF316E0-934B-4730-9B65-3BC816134A74}"/>
    <dgm:cxn modelId="{5D7D545F-9CB5-4671-B629-15BE5030ACA3}" type="presOf" srcId="{EF2109CD-47F6-4173-949F-CF509B3E56F1}" destId="{7B22ED9D-861A-4504-A6A6-9A4C0EDBBE72}" srcOrd="1" destOrd="0" presId="urn:microsoft.com/office/officeart/2005/8/layout/list1"/>
    <dgm:cxn modelId="{9C4D7A43-D63F-426E-A6C7-6E014F956A4F}" srcId="{17831831-3F4A-4571-95B7-EE090923E0FD}" destId="{9EB0FB04-027C-4A5D-BB0F-C690AAF0BC7D}" srcOrd="0" destOrd="0" parTransId="{A9725CCA-E094-4961-9A6F-8E6FEB0DB6D4}" sibTransId="{74E5EC5A-52E9-4698-8B6C-AAC639BF74EF}"/>
    <dgm:cxn modelId="{05E6304D-AE0F-41C2-A381-B148122FA09B}" type="presOf" srcId="{4449885C-717B-4F67-8D74-B7537C8BFBE6}" destId="{C526ABDC-CA76-4667-B8BF-359F88B35E34}" srcOrd="1" destOrd="0" presId="urn:microsoft.com/office/officeart/2005/8/layout/list1"/>
    <dgm:cxn modelId="{F9DE1C4F-0EFA-4555-A470-608BB7BFF4DD}" type="presOf" srcId="{73E46519-7099-4ED5-9A74-6E74474FA7E6}" destId="{D9E5D2FB-A5A7-4B3E-9FC0-B3F62EC089E3}" srcOrd="0" destOrd="0" presId="urn:microsoft.com/office/officeart/2005/8/layout/list1"/>
    <dgm:cxn modelId="{D0B63873-A83E-4174-AAEF-43283F6FD474}" type="presOf" srcId="{9EB0FB04-027C-4A5D-BB0F-C690AAF0BC7D}" destId="{0A0A442D-83C6-4464-BE12-C5B319AB9636}" srcOrd="0" destOrd="0" presId="urn:microsoft.com/office/officeart/2005/8/layout/list1"/>
    <dgm:cxn modelId="{5EEC4673-AF80-4E94-8116-973BB8EE4D0E}" srcId="{17831831-3F4A-4571-95B7-EE090923E0FD}" destId="{4449885C-717B-4F67-8D74-B7537C8BFBE6}" srcOrd="1" destOrd="0" parTransId="{B1129947-CCA9-4DA3-86D7-29022B4FE2B4}" sibTransId="{232A8D75-4422-4281-BEDD-3E458DCDE573}"/>
    <dgm:cxn modelId="{16F44475-4D49-41FE-A1CD-200A30A2B1CB}" type="presOf" srcId="{4449885C-717B-4F67-8D74-B7537C8BFBE6}" destId="{C0146ECC-B595-4727-BDA7-7B42FF801312}" srcOrd="0" destOrd="0" presId="urn:microsoft.com/office/officeart/2005/8/layout/list1"/>
    <dgm:cxn modelId="{09A8E458-7A60-49B3-A6C2-05AAAF5F24F8}" type="presOf" srcId="{EF2109CD-47F6-4173-949F-CF509B3E56F1}" destId="{17B78C3D-9F7E-438D-8320-9BEFD3E128E4}" srcOrd="0" destOrd="0" presId="urn:microsoft.com/office/officeart/2005/8/layout/list1"/>
    <dgm:cxn modelId="{AAD35E81-E041-4C50-BC4B-EA61873363B0}" srcId="{17831831-3F4A-4571-95B7-EE090923E0FD}" destId="{73E46519-7099-4ED5-9A74-6E74474FA7E6}" srcOrd="3" destOrd="0" parTransId="{4D5108BC-460D-487B-A42A-5C1ABF977A8C}" sibTransId="{CA6529AC-7055-41CD-9F2E-549C146AB1AE}"/>
    <dgm:cxn modelId="{6410B7D9-401A-472F-B908-804F7244B60E}" type="presOf" srcId="{17831831-3F4A-4571-95B7-EE090923E0FD}" destId="{2B3AC482-72E7-4B09-8390-9B0AB2E399FD}" srcOrd="0" destOrd="0" presId="urn:microsoft.com/office/officeart/2005/8/layout/list1"/>
    <dgm:cxn modelId="{9A650BCF-664F-4B5C-82F0-50732C6DECAC}" type="presParOf" srcId="{2B3AC482-72E7-4B09-8390-9B0AB2E399FD}" destId="{080E0AB1-EE1E-42B4-95FC-9B6270794E8C}" srcOrd="0" destOrd="0" presId="urn:microsoft.com/office/officeart/2005/8/layout/list1"/>
    <dgm:cxn modelId="{3ECEE2C6-3A40-4DB4-91DB-D48E500A0A3C}" type="presParOf" srcId="{080E0AB1-EE1E-42B4-95FC-9B6270794E8C}" destId="{0A0A442D-83C6-4464-BE12-C5B319AB9636}" srcOrd="0" destOrd="0" presId="urn:microsoft.com/office/officeart/2005/8/layout/list1"/>
    <dgm:cxn modelId="{620EE4B7-230A-46B5-8909-25E49B0F7D1D}" type="presParOf" srcId="{080E0AB1-EE1E-42B4-95FC-9B6270794E8C}" destId="{08764678-3868-4260-BE28-A405F17C9D2E}" srcOrd="1" destOrd="0" presId="urn:microsoft.com/office/officeart/2005/8/layout/list1"/>
    <dgm:cxn modelId="{89B86F4C-FE2C-476D-A029-54DC83322A66}" type="presParOf" srcId="{2B3AC482-72E7-4B09-8390-9B0AB2E399FD}" destId="{864E4959-A77D-4950-9714-E278438CEE2F}" srcOrd="1" destOrd="0" presId="urn:microsoft.com/office/officeart/2005/8/layout/list1"/>
    <dgm:cxn modelId="{88ADC873-1901-4D74-9F0B-0C4D12FFEF3C}" type="presParOf" srcId="{2B3AC482-72E7-4B09-8390-9B0AB2E399FD}" destId="{544D80B0-C9EF-4FEE-B914-E30C69D65F86}" srcOrd="2" destOrd="0" presId="urn:microsoft.com/office/officeart/2005/8/layout/list1"/>
    <dgm:cxn modelId="{CE70B4DF-4664-4E2B-865F-D511770CB0FC}" type="presParOf" srcId="{2B3AC482-72E7-4B09-8390-9B0AB2E399FD}" destId="{2A636C0B-C9CD-41E4-BE20-B61CE049A802}" srcOrd="3" destOrd="0" presId="urn:microsoft.com/office/officeart/2005/8/layout/list1"/>
    <dgm:cxn modelId="{8C3329E5-1F45-40E5-B456-33C02FE8B63B}" type="presParOf" srcId="{2B3AC482-72E7-4B09-8390-9B0AB2E399FD}" destId="{F108CBAA-A808-4B25-BACF-D47C2F10972D}" srcOrd="4" destOrd="0" presId="urn:microsoft.com/office/officeart/2005/8/layout/list1"/>
    <dgm:cxn modelId="{BB207127-4881-4723-BB43-CFF76E3711E8}" type="presParOf" srcId="{F108CBAA-A808-4B25-BACF-D47C2F10972D}" destId="{C0146ECC-B595-4727-BDA7-7B42FF801312}" srcOrd="0" destOrd="0" presId="urn:microsoft.com/office/officeart/2005/8/layout/list1"/>
    <dgm:cxn modelId="{CCE84409-11B7-4877-BD02-B2192968CFF3}" type="presParOf" srcId="{F108CBAA-A808-4B25-BACF-D47C2F10972D}" destId="{C526ABDC-CA76-4667-B8BF-359F88B35E34}" srcOrd="1" destOrd="0" presId="urn:microsoft.com/office/officeart/2005/8/layout/list1"/>
    <dgm:cxn modelId="{AE137574-CBDB-4C4F-AD2A-7A3F52EEE723}" type="presParOf" srcId="{2B3AC482-72E7-4B09-8390-9B0AB2E399FD}" destId="{1B35F5B2-0D49-437E-9130-4F221F294142}" srcOrd="5" destOrd="0" presId="urn:microsoft.com/office/officeart/2005/8/layout/list1"/>
    <dgm:cxn modelId="{ABA26815-627C-44EA-A1AB-AC060D4F7DC1}" type="presParOf" srcId="{2B3AC482-72E7-4B09-8390-9B0AB2E399FD}" destId="{D03976F6-985E-419C-A01F-9680365C22E8}" srcOrd="6" destOrd="0" presId="urn:microsoft.com/office/officeart/2005/8/layout/list1"/>
    <dgm:cxn modelId="{36C72F33-8E45-4EE1-AF34-B6C1AAD7F230}" type="presParOf" srcId="{2B3AC482-72E7-4B09-8390-9B0AB2E399FD}" destId="{1237F3D9-F121-4233-925F-9AD1927F8823}" srcOrd="7" destOrd="0" presId="urn:microsoft.com/office/officeart/2005/8/layout/list1"/>
    <dgm:cxn modelId="{E9F24203-36C6-4007-85E8-58A7C6E67792}" type="presParOf" srcId="{2B3AC482-72E7-4B09-8390-9B0AB2E399FD}" destId="{21992918-D811-4D58-BB96-989BF4863482}" srcOrd="8" destOrd="0" presId="urn:microsoft.com/office/officeart/2005/8/layout/list1"/>
    <dgm:cxn modelId="{6A64F1E0-E34B-4267-8BC0-C09AD1974896}" type="presParOf" srcId="{21992918-D811-4D58-BB96-989BF4863482}" destId="{17B78C3D-9F7E-438D-8320-9BEFD3E128E4}" srcOrd="0" destOrd="0" presId="urn:microsoft.com/office/officeart/2005/8/layout/list1"/>
    <dgm:cxn modelId="{7C23A56D-A016-4B7C-B49D-0426DC6BCAD8}" type="presParOf" srcId="{21992918-D811-4D58-BB96-989BF4863482}" destId="{7B22ED9D-861A-4504-A6A6-9A4C0EDBBE72}" srcOrd="1" destOrd="0" presId="urn:microsoft.com/office/officeart/2005/8/layout/list1"/>
    <dgm:cxn modelId="{E1EDA9E3-4880-4F26-B45C-5D734342976D}" type="presParOf" srcId="{2B3AC482-72E7-4B09-8390-9B0AB2E399FD}" destId="{F1B2A36C-3C02-472F-80F3-30DA573C2DB5}" srcOrd="9" destOrd="0" presId="urn:microsoft.com/office/officeart/2005/8/layout/list1"/>
    <dgm:cxn modelId="{91BCDEDE-F0D4-430C-AF76-329BCA664763}" type="presParOf" srcId="{2B3AC482-72E7-4B09-8390-9B0AB2E399FD}" destId="{7A4F549A-AECE-49F0-8DD2-F7E81F98A77D}" srcOrd="10" destOrd="0" presId="urn:microsoft.com/office/officeart/2005/8/layout/list1"/>
    <dgm:cxn modelId="{C5A55676-885F-4474-9EC4-0E5CE2AE1EF7}" type="presParOf" srcId="{2B3AC482-72E7-4B09-8390-9B0AB2E399FD}" destId="{BF524143-C7A3-4517-9B1D-0294F6407FBB}" srcOrd="11" destOrd="0" presId="urn:microsoft.com/office/officeart/2005/8/layout/list1"/>
    <dgm:cxn modelId="{2A98E2BC-FE77-4D59-8424-604DBB9D0C64}" type="presParOf" srcId="{2B3AC482-72E7-4B09-8390-9B0AB2E399FD}" destId="{88B62A3D-707C-4CE7-8DDF-4DB8285015E1}" srcOrd="12" destOrd="0" presId="urn:microsoft.com/office/officeart/2005/8/layout/list1"/>
    <dgm:cxn modelId="{D4970D7D-1C47-4B62-9928-8D082CCE76BA}" type="presParOf" srcId="{88B62A3D-707C-4CE7-8DDF-4DB8285015E1}" destId="{D9E5D2FB-A5A7-4B3E-9FC0-B3F62EC089E3}" srcOrd="0" destOrd="0" presId="urn:microsoft.com/office/officeart/2005/8/layout/list1"/>
    <dgm:cxn modelId="{5C936C99-DFD7-4AF7-94FA-F46719D26652}" type="presParOf" srcId="{88B62A3D-707C-4CE7-8DDF-4DB8285015E1}" destId="{0C17709C-D10E-47EC-A939-641E5C309FC6}" srcOrd="1" destOrd="0" presId="urn:microsoft.com/office/officeart/2005/8/layout/list1"/>
    <dgm:cxn modelId="{88D35C6C-06B2-4E44-94F8-176A201B5998}" type="presParOf" srcId="{2B3AC482-72E7-4B09-8390-9B0AB2E399FD}" destId="{6E3D959B-EC32-42BA-AA17-F1A34D480469}" srcOrd="13" destOrd="0" presId="urn:microsoft.com/office/officeart/2005/8/layout/list1"/>
    <dgm:cxn modelId="{A0055048-34BF-4D3D-9EBC-770C88951138}" type="presParOf" srcId="{2B3AC482-72E7-4B09-8390-9B0AB2E399FD}" destId="{FB738195-4C71-4EAB-9BD1-F09F026A040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66EA64-71BC-45FD-9ED1-9A947DC404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2A078B2-A1A0-4AE0-A0F1-26E023253781}">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1</a:t>
          </a:r>
          <a:r>
            <a:rPr lang="zh-CN">
              <a:latin typeface="微软雅黑" panose="020B0503020204020204" pitchFamily="34" charset="-122"/>
              <a:ea typeface="微软雅黑" panose="020B0503020204020204" pitchFamily="34" charset="-122"/>
            </a:rPr>
            <a:t>）持久节点</a:t>
          </a:r>
          <a:r>
            <a:rPr lang="en-US">
              <a:latin typeface="微软雅黑" panose="020B0503020204020204" pitchFamily="34" charset="-122"/>
              <a:ea typeface="微软雅黑" panose="020B0503020204020204" pitchFamily="34" charset="-122"/>
            </a:rPr>
            <a:t>PERSISTENT</a:t>
          </a:r>
          <a:endParaRPr lang="zh-CN">
            <a:latin typeface="微软雅黑" panose="020B0503020204020204" pitchFamily="34" charset="-122"/>
            <a:ea typeface="微软雅黑" panose="020B0503020204020204" pitchFamily="34" charset="-122"/>
          </a:endParaRPr>
        </a:p>
      </dgm:t>
    </dgm:pt>
    <dgm:pt modelId="{3D02D73F-77E8-43D9-B027-DB53D112E761}" type="parTrans" cxnId="{4788C04E-B19A-477F-BC44-0B10712E4FF0}">
      <dgm:prSet/>
      <dgm:spPr/>
      <dgm:t>
        <a:bodyPr/>
        <a:lstStyle/>
        <a:p>
          <a:endParaRPr lang="zh-CN" altLang="en-US">
            <a:latin typeface="微软雅黑" panose="020B0503020204020204" pitchFamily="34" charset="-122"/>
            <a:ea typeface="微软雅黑" panose="020B0503020204020204" pitchFamily="34" charset="-122"/>
          </a:endParaRPr>
        </a:p>
      </dgm:t>
    </dgm:pt>
    <dgm:pt modelId="{8E5F885D-0D40-45DC-9B15-6D022A42CC00}" type="sibTrans" cxnId="{4788C04E-B19A-477F-BC44-0B10712E4FF0}">
      <dgm:prSet/>
      <dgm:spPr/>
      <dgm:t>
        <a:bodyPr/>
        <a:lstStyle/>
        <a:p>
          <a:endParaRPr lang="zh-CN" altLang="en-US">
            <a:latin typeface="微软雅黑" panose="020B0503020204020204" pitchFamily="34" charset="-122"/>
            <a:ea typeface="微软雅黑" panose="020B0503020204020204" pitchFamily="34" charset="-122"/>
          </a:endParaRPr>
        </a:p>
      </dgm:t>
    </dgm:pt>
    <dgm:pt modelId="{5F9D4846-6EE7-4EEE-BAA6-A84A8F59758F}">
      <dgm:prSet/>
      <dgm:spPr/>
      <dgm:t>
        <a:bodyPr/>
        <a:lstStyle/>
        <a:p>
          <a:r>
            <a:rPr lang="zh-CN">
              <a:latin typeface="微软雅黑" panose="020B0503020204020204" pitchFamily="34" charset="-122"/>
              <a:ea typeface="微软雅黑" panose="020B0503020204020204" pitchFamily="34" charset="-122"/>
            </a:rPr>
            <a:t>持久节点是</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中最常见的一种节点类型。所谓持久节点，是指此类节点的生命周期不依赖于会话，自节点被创建就会一直存在于</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服务器上，并且只有在客户端显式执行删除操作时，它们才能被删除。</a:t>
          </a:r>
        </a:p>
      </dgm:t>
    </dgm:pt>
    <dgm:pt modelId="{DCA04E37-BD27-4724-A348-AA32F8B284AF}" type="parTrans" cxnId="{DADDEB50-D533-4C8F-AB4F-7781E9A12481}">
      <dgm:prSet/>
      <dgm:spPr/>
      <dgm:t>
        <a:bodyPr/>
        <a:lstStyle/>
        <a:p>
          <a:endParaRPr lang="zh-CN" altLang="en-US">
            <a:latin typeface="微软雅黑" panose="020B0503020204020204" pitchFamily="34" charset="-122"/>
            <a:ea typeface="微软雅黑" panose="020B0503020204020204" pitchFamily="34" charset="-122"/>
          </a:endParaRPr>
        </a:p>
      </dgm:t>
    </dgm:pt>
    <dgm:pt modelId="{AAF63BA0-CF34-4E76-A45F-8AF4F3DB5D26}" type="sibTrans" cxnId="{DADDEB50-D533-4C8F-AB4F-7781E9A12481}">
      <dgm:prSet/>
      <dgm:spPr/>
      <dgm:t>
        <a:bodyPr/>
        <a:lstStyle/>
        <a:p>
          <a:endParaRPr lang="zh-CN" altLang="en-US">
            <a:latin typeface="微软雅黑" panose="020B0503020204020204" pitchFamily="34" charset="-122"/>
            <a:ea typeface="微软雅黑" panose="020B0503020204020204" pitchFamily="34" charset="-122"/>
          </a:endParaRPr>
        </a:p>
      </dgm:t>
    </dgm:pt>
    <dgm:pt modelId="{EF34D6BC-9C6F-40A1-AD00-18068F93F225}">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2</a:t>
          </a:r>
          <a:r>
            <a:rPr lang="zh-CN">
              <a:latin typeface="微软雅黑" panose="020B0503020204020204" pitchFamily="34" charset="-122"/>
              <a:ea typeface="微软雅黑" panose="020B0503020204020204" pitchFamily="34" charset="-122"/>
            </a:rPr>
            <a:t>）持久顺序节点</a:t>
          </a:r>
          <a:r>
            <a:rPr lang="en-US">
              <a:latin typeface="微软雅黑" panose="020B0503020204020204" pitchFamily="34" charset="-122"/>
              <a:ea typeface="微软雅黑" panose="020B0503020204020204" pitchFamily="34" charset="-122"/>
            </a:rPr>
            <a:t>PERSISTENT_SEQUENTIAL</a:t>
          </a:r>
          <a:endParaRPr lang="zh-CN">
            <a:latin typeface="微软雅黑" panose="020B0503020204020204" pitchFamily="34" charset="-122"/>
            <a:ea typeface="微软雅黑" panose="020B0503020204020204" pitchFamily="34" charset="-122"/>
          </a:endParaRPr>
        </a:p>
      </dgm:t>
    </dgm:pt>
    <dgm:pt modelId="{153EFA09-0A8C-4514-9BEA-2E8E898E958E}" type="parTrans" cxnId="{5DED8C3B-1087-4DB1-9CA7-4FB439132C24}">
      <dgm:prSet/>
      <dgm:spPr/>
      <dgm:t>
        <a:bodyPr/>
        <a:lstStyle/>
        <a:p>
          <a:endParaRPr lang="zh-CN" altLang="en-US">
            <a:latin typeface="微软雅黑" panose="020B0503020204020204" pitchFamily="34" charset="-122"/>
            <a:ea typeface="微软雅黑" panose="020B0503020204020204" pitchFamily="34" charset="-122"/>
          </a:endParaRPr>
        </a:p>
      </dgm:t>
    </dgm:pt>
    <dgm:pt modelId="{47320981-5C00-48BB-BFFB-76BC4F84E149}" type="sibTrans" cxnId="{5DED8C3B-1087-4DB1-9CA7-4FB439132C24}">
      <dgm:prSet/>
      <dgm:spPr/>
      <dgm:t>
        <a:bodyPr/>
        <a:lstStyle/>
        <a:p>
          <a:endParaRPr lang="zh-CN" altLang="en-US">
            <a:latin typeface="微软雅黑" panose="020B0503020204020204" pitchFamily="34" charset="-122"/>
            <a:ea typeface="微软雅黑" panose="020B0503020204020204" pitchFamily="34" charset="-122"/>
          </a:endParaRPr>
        </a:p>
      </dgm:t>
    </dgm:pt>
    <dgm:pt modelId="{A6303317-2807-4B03-8EC7-97FA9077DC25}">
      <dgm:prSet/>
      <dgm:spPr/>
      <dgm:t>
        <a:bodyPr/>
        <a:lstStyle/>
        <a:p>
          <a:r>
            <a:rPr lang="zh-CN">
              <a:latin typeface="微软雅黑" panose="020B0503020204020204" pitchFamily="34" charset="-122"/>
              <a:ea typeface="微软雅黑" panose="020B0503020204020204" pitchFamily="34" charset="-122"/>
            </a:rPr>
            <a:t>持久顺序节点的基本特性与持久节点相同，额外特性表现在顺序性上。在</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中，每个父节点都会为它的第一级子节点建立一个文件，用于记录每个子节点创建的先后顺序。基于这个顺序特性，在创建子节点的时候，可以设置这个标记，那么在创建节点过程中，</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会自动为给定节点名加上一个数字后缀，作为一个新的、完整的节点名。不过</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会给此类节点名称进行顺序编号，自动在给定节点名后加上一个数字后缀。这个数字后缀的上限是整型的最大值，其格式为“</a:t>
          </a:r>
          <a:r>
            <a:rPr lang="en-US">
              <a:latin typeface="微软雅黑" panose="020B0503020204020204" pitchFamily="34" charset="-122"/>
              <a:ea typeface="微软雅黑" panose="020B0503020204020204" pitchFamily="34" charset="-122"/>
            </a:rPr>
            <a:t>%10d</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10</a:t>
          </a:r>
          <a:r>
            <a:rPr lang="zh-CN">
              <a:latin typeface="微软雅黑" panose="020B0503020204020204" pitchFamily="34" charset="-122"/>
              <a:ea typeface="微软雅黑" panose="020B0503020204020204" pitchFamily="34" charset="-122"/>
            </a:rPr>
            <a:t>位数字，没有数值的数位用</a:t>
          </a:r>
          <a:r>
            <a:rPr lang="en-US">
              <a:latin typeface="微软雅黑" panose="020B0503020204020204" pitchFamily="34" charset="-122"/>
              <a:ea typeface="微软雅黑" panose="020B0503020204020204" pitchFamily="34" charset="-122"/>
            </a:rPr>
            <a:t>0</a:t>
          </a:r>
          <a:r>
            <a:rPr lang="zh-CN">
              <a:latin typeface="微软雅黑" panose="020B0503020204020204" pitchFamily="34" charset="-122"/>
              <a:ea typeface="微软雅黑" panose="020B0503020204020204" pitchFamily="34" charset="-122"/>
            </a:rPr>
            <a:t>补充，例如“</a:t>
          </a:r>
          <a:r>
            <a:rPr lang="en-US">
              <a:latin typeface="微软雅黑" panose="020B0503020204020204" pitchFamily="34" charset="-122"/>
              <a:ea typeface="微软雅黑" panose="020B0503020204020204" pitchFamily="34" charset="-122"/>
            </a:rPr>
            <a:t>0000000001</a:t>
          </a:r>
          <a:r>
            <a:rPr lang="zh-CN">
              <a:latin typeface="微软雅黑" panose="020B0503020204020204" pitchFamily="34" charset="-122"/>
              <a:ea typeface="微软雅黑" panose="020B0503020204020204" pitchFamily="34" charset="-122"/>
            </a:rPr>
            <a:t>”），当计数值大于</a:t>
          </a:r>
          <a:r>
            <a:rPr lang="en-US">
              <a:latin typeface="微软雅黑" panose="020B0503020204020204" pitchFamily="34" charset="-122"/>
              <a:ea typeface="微软雅黑" panose="020B0503020204020204" pitchFamily="34" charset="-122"/>
            </a:rPr>
            <a:t>2</a:t>
          </a:r>
          <a:r>
            <a:rPr lang="en-US" baseline="30000">
              <a:latin typeface="微软雅黑" panose="020B0503020204020204" pitchFamily="34" charset="-122"/>
              <a:ea typeface="微软雅黑" panose="020B0503020204020204" pitchFamily="34" charset="-122"/>
            </a:rPr>
            <a:t>32</a:t>
          </a:r>
          <a:r>
            <a:rPr lang="en-US">
              <a:latin typeface="微软雅黑" panose="020B0503020204020204" pitchFamily="34" charset="-122"/>
              <a:ea typeface="微软雅黑" panose="020B0503020204020204" pitchFamily="34" charset="-122"/>
            </a:rPr>
            <a:t>-1</a:t>
          </a:r>
          <a:r>
            <a:rPr lang="zh-CN">
              <a:latin typeface="微软雅黑" panose="020B0503020204020204" pitchFamily="34" charset="-122"/>
              <a:ea typeface="微软雅黑" panose="020B0503020204020204" pitchFamily="34" charset="-122"/>
            </a:rPr>
            <a:t>时，计数器将溢出。</a:t>
          </a:r>
        </a:p>
      </dgm:t>
    </dgm:pt>
    <dgm:pt modelId="{E89BBB03-2BA7-4CA1-BC1D-136413BB9F04}" type="parTrans" cxnId="{8E329143-2C7F-44F9-8609-16974659BDEA}">
      <dgm:prSet/>
      <dgm:spPr/>
      <dgm:t>
        <a:bodyPr/>
        <a:lstStyle/>
        <a:p>
          <a:endParaRPr lang="zh-CN" altLang="en-US">
            <a:latin typeface="微软雅黑" panose="020B0503020204020204" pitchFamily="34" charset="-122"/>
            <a:ea typeface="微软雅黑" panose="020B0503020204020204" pitchFamily="34" charset="-122"/>
          </a:endParaRPr>
        </a:p>
      </dgm:t>
    </dgm:pt>
    <dgm:pt modelId="{335AF165-08AE-47D0-90D4-78FBB5F9522C}" type="sibTrans" cxnId="{8E329143-2C7F-44F9-8609-16974659BDEA}">
      <dgm:prSet/>
      <dgm:spPr/>
      <dgm:t>
        <a:bodyPr/>
        <a:lstStyle/>
        <a:p>
          <a:endParaRPr lang="zh-CN" altLang="en-US">
            <a:latin typeface="微软雅黑" panose="020B0503020204020204" pitchFamily="34" charset="-122"/>
            <a:ea typeface="微软雅黑" panose="020B0503020204020204" pitchFamily="34" charset="-122"/>
          </a:endParaRPr>
        </a:p>
      </dgm:t>
    </dgm:pt>
    <dgm:pt modelId="{E056673C-E749-4AA6-AD2D-6BE87B283F2D}">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3</a:t>
          </a:r>
          <a:r>
            <a:rPr lang="zh-CN">
              <a:latin typeface="微软雅黑" panose="020B0503020204020204" pitchFamily="34" charset="-122"/>
              <a:ea typeface="微软雅黑" panose="020B0503020204020204" pitchFamily="34" charset="-122"/>
            </a:rPr>
            <a:t>）临时节点</a:t>
          </a:r>
          <a:r>
            <a:rPr lang="en-US">
              <a:latin typeface="微软雅黑" panose="020B0503020204020204" pitchFamily="34" charset="-122"/>
              <a:ea typeface="微软雅黑" panose="020B0503020204020204" pitchFamily="34" charset="-122"/>
            </a:rPr>
            <a:t>EPHEMERAL</a:t>
          </a:r>
          <a:endParaRPr lang="zh-CN">
            <a:latin typeface="微软雅黑" panose="020B0503020204020204" pitchFamily="34" charset="-122"/>
            <a:ea typeface="微软雅黑" panose="020B0503020204020204" pitchFamily="34" charset="-122"/>
          </a:endParaRPr>
        </a:p>
      </dgm:t>
    </dgm:pt>
    <dgm:pt modelId="{8F93379C-335D-4444-B743-BD9EA436F0AB}" type="parTrans" cxnId="{F04D6CEE-1614-4436-9D09-EA1CB750B7C8}">
      <dgm:prSet/>
      <dgm:spPr/>
      <dgm:t>
        <a:bodyPr/>
        <a:lstStyle/>
        <a:p>
          <a:endParaRPr lang="zh-CN" altLang="en-US">
            <a:latin typeface="微软雅黑" panose="020B0503020204020204" pitchFamily="34" charset="-122"/>
            <a:ea typeface="微软雅黑" panose="020B0503020204020204" pitchFamily="34" charset="-122"/>
          </a:endParaRPr>
        </a:p>
      </dgm:t>
    </dgm:pt>
    <dgm:pt modelId="{B29FB01F-68B3-465F-8A43-B7F31137E2C1}" type="sibTrans" cxnId="{F04D6CEE-1614-4436-9D09-EA1CB750B7C8}">
      <dgm:prSet/>
      <dgm:spPr/>
      <dgm:t>
        <a:bodyPr/>
        <a:lstStyle/>
        <a:p>
          <a:endParaRPr lang="zh-CN" altLang="en-US">
            <a:latin typeface="微软雅黑" panose="020B0503020204020204" pitchFamily="34" charset="-122"/>
            <a:ea typeface="微软雅黑" panose="020B0503020204020204" pitchFamily="34" charset="-122"/>
          </a:endParaRPr>
        </a:p>
      </dgm:t>
    </dgm:pt>
    <dgm:pt modelId="{38654F8C-3F1A-4EF8-970C-3F69534931C8}">
      <dgm:prSet/>
      <dgm:spPr/>
      <dgm:t>
        <a:bodyPr/>
        <a:lstStyle/>
        <a:p>
          <a:r>
            <a:rPr lang="zh-CN">
              <a:latin typeface="微软雅黑" panose="020B0503020204020204" pitchFamily="34" charset="-122"/>
              <a:ea typeface="微软雅黑" panose="020B0503020204020204" pitchFamily="34" charset="-122"/>
            </a:rPr>
            <a:t>与持久节点不同的是，临时节点的生命周期依赖于创建它的会话，也就是说，如果客户端会话失效，临时节点将被自动删除，当然也可以手动删除。注意，这里提到的是客户端会话失效，而非</a:t>
          </a:r>
          <a:r>
            <a:rPr lang="en-US">
              <a:latin typeface="微软雅黑" panose="020B0503020204020204" pitchFamily="34" charset="-122"/>
              <a:ea typeface="微软雅黑" panose="020B0503020204020204" pitchFamily="34" charset="-122"/>
            </a:rPr>
            <a:t>TCP</a:t>
          </a:r>
          <a:r>
            <a:rPr lang="zh-CN">
              <a:latin typeface="微软雅黑" panose="020B0503020204020204" pitchFamily="34" charset="-122"/>
              <a:ea typeface="微软雅黑" panose="020B0503020204020204" pitchFamily="34" charset="-122"/>
            </a:rPr>
            <a:t>连接断开。另外，</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规定临时节点不允许拥有子节点。</a:t>
          </a:r>
        </a:p>
      </dgm:t>
    </dgm:pt>
    <dgm:pt modelId="{6D4346CD-C28C-4959-9D86-B13DE1C87FEA}" type="parTrans" cxnId="{4A3B6E02-3089-4C61-AE5D-C04279528F46}">
      <dgm:prSet/>
      <dgm:spPr/>
      <dgm:t>
        <a:bodyPr/>
        <a:lstStyle/>
        <a:p>
          <a:endParaRPr lang="zh-CN" altLang="en-US">
            <a:latin typeface="微软雅黑" panose="020B0503020204020204" pitchFamily="34" charset="-122"/>
            <a:ea typeface="微软雅黑" panose="020B0503020204020204" pitchFamily="34" charset="-122"/>
          </a:endParaRPr>
        </a:p>
      </dgm:t>
    </dgm:pt>
    <dgm:pt modelId="{ADB8221F-C3D8-4F2B-805A-A2F62711B16F}" type="sibTrans" cxnId="{4A3B6E02-3089-4C61-AE5D-C04279528F46}">
      <dgm:prSet/>
      <dgm:spPr/>
      <dgm:t>
        <a:bodyPr/>
        <a:lstStyle/>
        <a:p>
          <a:endParaRPr lang="zh-CN" altLang="en-US">
            <a:latin typeface="微软雅黑" panose="020B0503020204020204" pitchFamily="34" charset="-122"/>
            <a:ea typeface="微软雅黑" panose="020B0503020204020204" pitchFamily="34" charset="-122"/>
          </a:endParaRPr>
        </a:p>
      </dgm:t>
    </dgm:pt>
    <dgm:pt modelId="{B45E3DB5-B2B9-41A8-AFDB-EA725ABC8E87}">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4</a:t>
          </a:r>
          <a:r>
            <a:rPr lang="zh-CN">
              <a:latin typeface="微软雅黑" panose="020B0503020204020204" pitchFamily="34" charset="-122"/>
              <a:ea typeface="微软雅黑" panose="020B0503020204020204" pitchFamily="34" charset="-122"/>
            </a:rPr>
            <a:t>）临时顺序节点</a:t>
          </a:r>
          <a:r>
            <a:rPr lang="en-US">
              <a:latin typeface="微软雅黑" panose="020B0503020204020204" pitchFamily="34" charset="-122"/>
              <a:ea typeface="微软雅黑" panose="020B0503020204020204" pitchFamily="34" charset="-122"/>
            </a:rPr>
            <a:t>EPHEMERAL_SEQUENTIAL</a:t>
          </a:r>
          <a:endParaRPr lang="zh-CN">
            <a:latin typeface="微软雅黑" panose="020B0503020204020204" pitchFamily="34" charset="-122"/>
            <a:ea typeface="微软雅黑" panose="020B0503020204020204" pitchFamily="34" charset="-122"/>
          </a:endParaRPr>
        </a:p>
      </dgm:t>
    </dgm:pt>
    <dgm:pt modelId="{38339655-6EAC-4BD8-A773-FAEA42CBCF14}" type="parTrans" cxnId="{649322F7-B259-4446-8F67-FD3693CF1872}">
      <dgm:prSet/>
      <dgm:spPr/>
      <dgm:t>
        <a:bodyPr/>
        <a:lstStyle/>
        <a:p>
          <a:endParaRPr lang="zh-CN" altLang="en-US">
            <a:latin typeface="微软雅黑" panose="020B0503020204020204" pitchFamily="34" charset="-122"/>
            <a:ea typeface="微软雅黑" panose="020B0503020204020204" pitchFamily="34" charset="-122"/>
          </a:endParaRPr>
        </a:p>
      </dgm:t>
    </dgm:pt>
    <dgm:pt modelId="{CB3CA685-2C62-43BF-989C-12DEFE886069}" type="sibTrans" cxnId="{649322F7-B259-4446-8F67-FD3693CF1872}">
      <dgm:prSet/>
      <dgm:spPr/>
      <dgm:t>
        <a:bodyPr/>
        <a:lstStyle/>
        <a:p>
          <a:endParaRPr lang="zh-CN" altLang="en-US">
            <a:latin typeface="微软雅黑" panose="020B0503020204020204" pitchFamily="34" charset="-122"/>
            <a:ea typeface="微软雅黑" panose="020B0503020204020204" pitchFamily="34" charset="-122"/>
          </a:endParaRPr>
        </a:p>
      </dgm:t>
    </dgm:pt>
    <dgm:pt modelId="{727A6488-37BB-457C-9223-E37267D11669}">
      <dgm:prSet/>
      <dgm:spPr/>
      <dgm:t>
        <a:bodyPr/>
        <a:lstStyle/>
        <a:p>
          <a:r>
            <a:rPr lang="zh-CN">
              <a:latin typeface="微软雅黑" panose="020B0503020204020204" pitchFamily="34" charset="-122"/>
              <a:ea typeface="微软雅黑" panose="020B0503020204020204" pitchFamily="34" charset="-122"/>
            </a:rPr>
            <a:t>临时顺序节点的基本特性和临时节点也是一致的，同样是在临时节点的基础上，添加了顺序的特性。</a:t>
          </a:r>
        </a:p>
      </dgm:t>
    </dgm:pt>
    <dgm:pt modelId="{D1CDD574-EBC9-4DAC-9A26-3FA437F9A17A}" type="parTrans" cxnId="{6E8C30EF-A780-4F2D-B802-7AA4751B4059}">
      <dgm:prSet/>
      <dgm:spPr/>
      <dgm:t>
        <a:bodyPr/>
        <a:lstStyle/>
        <a:p>
          <a:endParaRPr lang="zh-CN" altLang="en-US">
            <a:latin typeface="微软雅黑" panose="020B0503020204020204" pitchFamily="34" charset="-122"/>
            <a:ea typeface="微软雅黑" panose="020B0503020204020204" pitchFamily="34" charset="-122"/>
          </a:endParaRPr>
        </a:p>
      </dgm:t>
    </dgm:pt>
    <dgm:pt modelId="{A5D44EBA-8CAD-47CD-8150-EF44EB654ADB}" type="sibTrans" cxnId="{6E8C30EF-A780-4F2D-B802-7AA4751B4059}">
      <dgm:prSet/>
      <dgm:spPr/>
      <dgm:t>
        <a:bodyPr/>
        <a:lstStyle/>
        <a:p>
          <a:endParaRPr lang="zh-CN" altLang="en-US">
            <a:latin typeface="微软雅黑" panose="020B0503020204020204" pitchFamily="34" charset="-122"/>
            <a:ea typeface="微软雅黑" panose="020B0503020204020204" pitchFamily="34" charset="-122"/>
          </a:endParaRPr>
        </a:p>
      </dgm:t>
    </dgm:pt>
    <dgm:pt modelId="{918D3F6E-B23A-4794-B107-580E2F83D98A}" type="pres">
      <dgm:prSet presAssocID="{3066EA64-71BC-45FD-9ED1-9A947DC40487}" presName="linear" presStyleCnt="0">
        <dgm:presLayoutVars>
          <dgm:animLvl val="lvl"/>
          <dgm:resizeHandles val="exact"/>
        </dgm:presLayoutVars>
      </dgm:prSet>
      <dgm:spPr/>
    </dgm:pt>
    <dgm:pt modelId="{24500FCE-782E-421B-86A3-9446112EEDE4}" type="pres">
      <dgm:prSet presAssocID="{82A078B2-A1A0-4AE0-A0F1-26E023253781}" presName="parentText" presStyleLbl="node1" presStyleIdx="0" presStyleCnt="4">
        <dgm:presLayoutVars>
          <dgm:chMax val="0"/>
          <dgm:bulletEnabled val="1"/>
        </dgm:presLayoutVars>
      </dgm:prSet>
      <dgm:spPr/>
    </dgm:pt>
    <dgm:pt modelId="{16423E56-5893-462D-BD6B-DA0A291E4E51}" type="pres">
      <dgm:prSet presAssocID="{82A078B2-A1A0-4AE0-A0F1-26E023253781}" presName="childText" presStyleLbl="revTx" presStyleIdx="0" presStyleCnt="4">
        <dgm:presLayoutVars>
          <dgm:bulletEnabled val="1"/>
        </dgm:presLayoutVars>
      </dgm:prSet>
      <dgm:spPr/>
    </dgm:pt>
    <dgm:pt modelId="{B6115AFE-27BD-48F1-838B-5BFD1C2F7D8F}" type="pres">
      <dgm:prSet presAssocID="{EF34D6BC-9C6F-40A1-AD00-18068F93F225}" presName="parentText" presStyleLbl="node1" presStyleIdx="1" presStyleCnt="4">
        <dgm:presLayoutVars>
          <dgm:chMax val="0"/>
          <dgm:bulletEnabled val="1"/>
        </dgm:presLayoutVars>
      </dgm:prSet>
      <dgm:spPr/>
    </dgm:pt>
    <dgm:pt modelId="{2C8DCADC-C3CE-4AC6-BBD8-621255F0EFD7}" type="pres">
      <dgm:prSet presAssocID="{EF34D6BC-9C6F-40A1-AD00-18068F93F225}" presName="childText" presStyleLbl="revTx" presStyleIdx="1" presStyleCnt="4">
        <dgm:presLayoutVars>
          <dgm:bulletEnabled val="1"/>
        </dgm:presLayoutVars>
      </dgm:prSet>
      <dgm:spPr/>
    </dgm:pt>
    <dgm:pt modelId="{1CF482ED-F4A1-4BE3-B259-C2F8879B72B3}" type="pres">
      <dgm:prSet presAssocID="{E056673C-E749-4AA6-AD2D-6BE87B283F2D}" presName="parentText" presStyleLbl="node1" presStyleIdx="2" presStyleCnt="4">
        <dgm:presLayoutVars>
          <dgm:chMax val="0"/>
          <dgm:bulletEnabled val="1"/>
        </dgm:presLayoutVars>
      </dgm:prSet>
      <dgm:spPr/>
    </dgm:pt>
    <dgm:pt modelId="{40A7DA73-1396-48CF-9847-75128A333CD2}" type="pres">
      <dgm:prSet presAssocID="{E056673C-E749-4AA6-AD2D-6BE87B283F2D}" presName="childText" presStyleLbl="revTx" presStyleIdx="2" presStyleCnt="4">
        <dgm:presLayoutVars>
          <dgm:bulletEnabled val="1"/>
        </dgm:presLayoutVars>
      </dgm:prSet>
      <dgm:spPr/>
    </dgm:pt>
    <dgm:pt modelId="{718A9015-81FD-4CBE-B368-170163B79026}" type="pres">
      <dgm:prSet presAssocID="{B45E3DB5-B2B9-41A8-AFDB-EA725ABC8E87}" presName="parentText" presStyleLbl="node1" presStyleIdx="3" presStyleCnt="4">
        <dgm:presLayoutVars>
          <dgm:chMax val="0"/>
          <dgm:bulletEnabled val="1"/>
        </dgm:presLayoutVars>
      </dgm:prSet>
      <dgm:spPr/>
    </dgm:pt>
    <dgm:pt modelId="{8642182E-9C69-44D5-9057-C66B9A89BDD4}" type="pres">
      <dgm:prSet presAssocID="{B45E3DB5-B2B9-41A8-AFDB-EA725ABC8E87}" presName="childText" presStyleLbl="revTx" presStyleIdx="3" presStyleCnt="4">
        <dgm:presLayoutVars>
          <dgm:bulletEnabled val="1"/>
        </dgm:presLayoutVars>
      </dgm:prSet>
      <dgm:spPr/>
    </dgm:pt>
  </dgm:ptLst>
  <dgm:cxnLst>
    <dgm:cxn modelId="{4A3B6E02-3089-4C61-AE5D-C04279528F46}" srcId="{E056673C-E749-4AA6-AD2D-6BE87B283F2D}" destId="{38654F8C-3F1A-4EF8-970C-3F69534931C8}" srcOrd="0" destOrd="0" parTransId="{6D4346CD-C28C-4959-9D86-B13DE1C87FEA}" sibTransId="{ADB8221F-C3D8-4F2B-805A-A2F62711B16F}"/>
    <dgm:cxn modelId="{4724CF31-E50D-4696-8077-EC74A0261E41}" type="presOf" srcId="{38654F8C-3F1A-4EF8-970C-3F69534931C8}" destId="{40A7DA73-1396-48CF-9847-75128A333CD2}" srcOrd="0" destOrd="0" presId="urn:microsoft.com/office/officeart/2005/8/layout/vList2"/>
    <dgm:cxn modelId="{5DED8C3B-1087-4DB1-9CA7-4FB439132C24}" srcId="{3066EA64-71BC-45FD-9ED1-9A947DC40487}" destId="{EF34D6BC-9C6F-40A1-AD00-18068F93F225}" srcOrd="1" destOrd="0" parTransId="{153EFA09-0A8C-4514-9BEA-2E8E898E958E}" sibTransId="{47320981-5C00-48BB-BFFB-76BC4F84E149}"/>
    <dgm:cxn modelId="{8E329143-2C7F-44F9-8609-16974659BDEA}" srcId="{EF34D6BC-9C6F-40A1-AD00-18068F93F225}" destId="{A6303317-2807-4B03-8EC7-97FA9077DC25}" srcOrd="0" destOrd="0" parTransId="{E89BBB03-2BA7-4CA1-BC1D-136413BB9F04}" sibTransId="{335AF165-08AE-47D0-90D4-78FBB5F9522C}"/>
    <dgm:cxn modelId="{4788C04E-B19A-477F-BC44-0B10712E4FF0}" srcId="{3066EA64-71BC-45FD-9ED1-9A947DC40487}" destId="{82A078B2-A1A0-4AE0-A0F1-26E023253781}" srcOrd="0" destOrd="0" parTransId="{3D02D73F-77E8-43D9-B027-DB53D112E761}" sibTransId="{8E5F885D-0D40-45DC-9B15-6D022A42CC00}"/>
    <dgm:cxn modelId="{DADDEB50-D533-4C8F-AB4F-7781E9A12481}" srcId="{82A078B2-A1A0-4AE0-A0F1-26E023253781}" destId="{5F9D4846-6EE7-4EEE-BAA6-A84A8F59758F}" srcOrd="0" destOrd="0" parTransId="{DCA04E37-BD27-4724-A348-AA32F8B284AF}" sibTransId="{AAF63BA0-CF34-4E76-A45F-8AF4F3DB5D26}"/>
    <dgm:cxn modelId="{F8E23B5A-B228-4860-B5EA-ACCE88E7C249}" type="presOf" srcId="{3066EA64-71BC-45FD-9ED1-9A947DC40487}" destId="{918D3F6E-B23A-4794-B107-580E2F83D98A}" srcOrd="0" destOrd="0" presId="urn:microsoft.com/office/officeart/2005/8/layout/vList2"/>
    <dgm:cxn modelId="{26A39A7C-A1FD-453C-B947-1B03FE225407}" type="presOf" srcId="{EF34D6BC-9C6F-40A1-AD00-18068F93F225}" destId="{B6115AFE-27BD-48F1-838B-5BFD1C2F7D8F}" srcOrd="0" destOrd="0" presId="urn:microsoft.com/office/officeart/2005/8/layout/vList2"/>
    <dgm:cxn modelId="{F4BFEF8E-C151-4750-A358-CF3DC7109FEB}" type="presOf" srcId="{B45E3DB5-B2B9-41A8-AFDB-EA725ABC8E87}" destId="{718A9015-81FD-4CBE-B368-170163B79026}" srcOrd="0" destOrd="0" presId="urn:microsoft.com/office/officeart/2005/8/layout/vList2"/>
    <dgm:cxn modelId="{BBEAD295-D337-4597-B990-18B19BDF5D7B}" type="presOf" srcId="{727A6488-37BB-457C-9223-E37267D11669}" destId="{8642182E-9C69-44D5-9057-C66B9A89BDD4}" srcOrd="0" destOrd="0" presId="urn:microsoft.com/office/officeart/2005/8/layout/vList2"/>
    <dgm:cxn modelId="{6011999F-AFA1-48D0-8C04-DD09F0A1FF25}" type="presOf" srcId="{82A078B2-A1A0-4AE0-A0F1-26E023253781}" destId="{24500FCE-782E-421B-86A3-9446112EEDE4}" srcOrd="0" destOrd="0" presId="urn:microsoft.com/office/officeart/2005/8/layout/vList2"/>
    <dgm:cxn modelId="{B40412C4-FE60-471F-B5E4-CBF2B38EFF9F}" type="presOf" srcId="{A6303317-2807-4B03-8EC7-97FA9077DC25}" destId="{2C8DCADC-C3CE-4AC6-BBD8-621255F0EFD7}" srcOrd="0" destOrd="0" presId="urn:microsoft.com/office/officeart/2005/8/layout/vList2"/>
    <dgm:cxn modelId="{9922E9E8-B3DA-43A3-A2AE-3AB0BC34AC49}" type="presOf" srcId="{5F9D4846-6EE7-4EEE-BAA6-A84A8F59758F}" destId="{16423E56-5893-462D-BD6B-DA0A291E4E51}" srcOrd="0" destOrd="0" presId="urn:microsoft.com/office/officeart/2005/8/layout/vList2"/>
    <dgm:cxn modelId="{F04D6CEE-1614-4436-9D09-EA1CB750B7C8}" srcId="{3066EA64-71BC-45FD-9ED1-9A947DC40487}" destId="{E056673C-E749-4AA6-AD2D-6BE87B283F2D}" srcOrd="2" destOrd="0" parTransId="{8F93379C-335D-4444-B743-BD9EA436F0AB}" sibTransId="{B29FB01F-68B3-465F-8A43-B7F31137E2C1}"/>
    <dgm:cxn modelId="{84896EEE-1ABE-4434-AD78-B6BDF79388ED}" type="presOf" srcId="{E056673C-E749-4AA6-AD2D-6BE87B283F2D}" destId="{1CF482ED-F4A1-4BE3-B259-C2F8879B72B3}" srcOrd="0" destOrd="0" presId="urn:microsoft.com/office/officeart/2005/8/layout/vList2"/>
    <dgm:cxn modelId="{6E8C30EF-A780-4F2D-B802-7AA4751B4059}" srcId="{B45E3DB5-B2B9-41A8-AFDB-EA725ABC8E87}" destId="{727A6488-37BB-457C-9223-E37267D11669}" srcOrd="0" destOrd="0" parTransId="{D1CDD574-EBC9-4DAC-9A26-3FA437F9A17A}" sibTransId="{A5D44EBA-8CAD-47CD-8150-EF44EB654ADB}"/>
    <dgm:cxn modelId="{649322F7-B259-4446-8F67-FD3693CF1872}" srcId="{3066EA64-71BC-45FD-9ED1-9A947DC40487}" destId="{B45E3DB5-B2B9-41A8-AFDB-EA725ABC8E87}" srcOrd="3" destOrd="0" parTransId="{38339655-6EAC-4BD8-A773-FAEA42CBCF14}" sibTransId="{CB3CA685-2C62-43BF-989C-12DEFE886069}"/>
    <dgm:cxn modelId="{BB71F6BF-1FFA-489F-BC86-60295F7AA101}" type="presParOf" srcId="{918D3F6E-B23A-4794-B107-580E2F83D98A}" destId="{24500FCE-782E-421B-86A3-9446112EEDE4}" srcOrd="0" destOrd="0" presId="urn:microsoft.com/office/officeart/2005/8/layout/vList2"/>
    <dgm:cxn modelId="{D2BAE6B2-D0E7-4D8A-98D6-4AB0FCF9C031}" type="presParOf" srcId="{918D3F6E-B23A-4794-B107-580E2F83D98A}" destId="{16423E56-5893-462D-BD6B-DA0A291E4E51}" srcOrd="1" destOrd="0" presId="urn:microsoft.com/office/officeart/2005/8/layout/vList2"/>
    <dgm:cxn modelId="{04044923-9685-4E18-87A8-9967753EDC78}" type="presParOf" srcId="{918D3F6E-B23A-4794-B107-580E2F83D98A}" destId="{B6115AFE-27BD-48F1-838B-5BFD1C2F7D8F}" srcOrd="2" destOrd="0" presId="urn:microsoft.com/office/officeart/2005/8/layout/vList2"/>
    <dgm:cxn modelId="{5946FDCC-E22F-4320-8DFC-8FE34F43CBF9}" type="presParOf" srcId="{918D3F6E-B23A-4794-B107-580E2F83D98A}" destId="{2C8DCADC-C3CE-4AC6-BBD8-621255F0EFD7}" srcOrd="3" destOrd="0" presId="urn:microsoft.com/office/officeart/2005/8/layout/vList2"/>
    <dgm:cxn modelId="{268186CC-DBBB-497A-814B-C19E5A294CB2}" type="presParOf" srcId="{918D3F6E-B23A-4794-B107-580E2F83D98A}" destId="{1CF482ED-F4A1-4BE3-B259-C2F8879B72B3}" srcOrd="4" destOrd="0" presId="urn:microsoft.com/office/officeart/2005/8/layout/vList2"/>
    <dgm:cxn modelId="{A3287167-6419-4DB4-9E97-131B56FDE1A6}" type="presParOf" srcId="{918D3F6E-B23A-4794-B107-580E2F83D98A}" destId="{40A7DA73-1396-48CF-9847-75128A333CD2}" srcOrd="5" destOrd="0" presId="urn:microsoft.com/office/officeart/2005/8/layout/vList2"/>
    <dgm:cxn modelId="{65B1E90A-F49E-481A-B1DC-7790AEB27C1F}" type="presParOf" srcId="{918D3F6E-B23A-4794-B107-580E2F83D98A}" destId="{718A9015-81FD-4CBE-B368-170163B79026}" srcOrd="6" destOrd="0" presId="urn:microsoft.com/office/officeart/2005/8/layout/vList2"/>
    <dgm:cxn modelId="{98139FE9-F14D-4CA9-A8B3-8D47EABE9500}" type="presParOf" srcId="{918D3F6E-B23A-4794-B107-580E2F83D98A}" destId="{8642182E-9C69-44D5-9057-C66B9A89BDD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A8C38C-9E08-4B01-93C3-36131FB3415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28383122-8745-42E1-A220-D10DB6A12DBC}">
      <dgm:prSet custT="1"/>
      <dgm:spPr/>
      <dgm:t>
        <a:bodyPr/>
        <a:lstStyle/>
        <a:p>
          <a:r>
            <a:rPr lang="en-US" sz="2400" dirty="0">
              <a:latin typeface="微软雅黑" panose="020B0503020204020204" pitchFamily="34" charset="-122"/>
              <a:ea typeface="微软雅黑" panose="020B0503020204020204" pitchFamily="34" charset="-122"/>
            </a:rPr>
            <a:t>1. </a:t>
          </a:r>
          <a:r>
            <a:rPr lang="en-US" sz="2400" dirty="0" err="1">
              <a:latin typeface="微软雅黑" panose="020B0503020204020204" pitchFamily="34" charset="-122"/>
              <a:ea typeface="微软雅黑" panose="020B0503020204020204" pitchFamily="34" charset="-122"/>
            </a:rPr>
            <a:t>ZooKeeper</a:t>
          </a:r>
          <a:r>
            <a:rPr lang="zh-CN" sz="2400" dirty="0">
              <a:latin typeface="微软雅黑" panose="020B0503020204020204" pitchFamily="34" charset="-122"/>
              <a:ea typeface="微软雅黑" panose="020B0503020204020204" pitchFamily="34" charset="-122"/>
            </a:rPr>
            <a:t>集群架构</a:t>
          </a:r>
        </a:p>
      </dgm:t>
    </dgm:pt>
    <dgm:pt modelId="{7FF19D7F-C128-452B-BDAF-EB483638CB98}" type="parTrans" cxnId="{08618E33-1F87-4270-B3E1-79434DD49AB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326FD07-E19C-4723-A050-C66BFDE06CC0}" type="sibTrans" cxnId="{08618E33-1F87-4270-B3E1-79434DD49AB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19643FD-2029-44F4-A1ED-D867CEEC0207}">
      <dgm:prSet custT="1"/>
      <dgm:spPr/>
      <dgm:t>
        <a:bodyPr/>
        <a:lstStyle/>
        <a:p>
          <a:r>
            <a:rPr lang="en-US" sz="2400" dirty="0">
              <a:latin typeface="微软雅黑" panose="020B0503020204020204" pitchFamily="34" charset="-122"/>
              <a:ea typeface="微软雅黑" panose="020B0503020204020204" pitchFamily="34" charset="-122"/>
            </a:rPr>
            <a:t>2. Leader</a:t>
          </a:r>
          <a:r>
            <a:rPr lang="zh-CN" sz="2400" dirty="0">
              <a:latin typeface="微软雅黑" panose="020B0503020204020204" pitchFamily="34" charset="-122"/>
              <a:ea typeface="微软雅黑" panose="020B0503020204020204" pitchFamily="34" charset="-122"/>
            </a:rPr>
            <a:t>选举机制</a:t>
          </a:r>
        </a:p>
      </dgm:t>
    </dgm:pt>
    <dgm:pt modelId="{62A82059-C353-4264-9D88-E5A6DEF1A6A4}" type="parTrans" cxnId="{E992BFFE-BDC7-492A-9D70-9FFBBFEEB14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E16693C-DE96-42C9-848F-4919C1C45317}" type="sibTrans" cxnId="{E992BFFE-BDC7-492A-9D70-9FFBBFEEB14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79D6ADB-4301-461F-80FA-D985EDD40604}" type="pres">
      <dgm:prSet presAssocID="{74A8C38C-9E08-4B01-93C3-36131FB34154}" presName="linear" presStyleCnt="0">
        <dgm:presLayoutVars>
          <dgm:dir/>
          <dgm:animLvl val="lvl"/>
          <dgm:resizeHandles val="exact"/>
        </dgm:presLayoutVars>
      </dgm:prSet>
      <dgm:spPr/>
    </dgm:pt>
    <dgm:pt modelId="{58F59014-82E5-4153-AACA-3CADFB8AFC27}" type="pres">
      <dgm:prSet presAssocID="{28383122-8745-42E1-A220-D10DB6A12DBC}" presName="parentLin" presStyleCnt="0"/>
      <dgm:spPr/>
    </dgm:pt>
    <dgm:pt modelId="{6A71B304-E99F-4E0A-9F30-6DD15D0BA56C}" type="pres">
      <dgm:prSet presAssocID="{28383122-8745-42E1-A220-D10DB6A12DBC}" presName="parentLeftMargin" presStyleLbl="node1" presStyleIdx="0" presStyleCnt="2"/>
      <dgm:spPr/>
    </dgm:pt>
    <dgm:pt modelId="{F67D7EF1-BBD6-4595-A16E-D836256F7108}" type="pres">
      <dgm:prSet presAssocID="{28383122-8745-42E1-A220-D10DB6A12DBC}" presName="parentText" presStyleLbl="node1" presStyleIdx="0" presStyleCnt="2">
        <dgm:presLayoutVars>
          <dgm:chMax val="0"/>
          <dgm:bulletEnabled val="1"/>
        </dgm:presLayoutVars>
      </dgm:prSet>
      <dgm:spPr/>
    </dgm:pt>
    <dgm:pt modelId="{F852E881-765E-421D-B894-1242D7091217}" type="pres">
      <dgm:prSet presAssocID="{28383122-8745-42E1-A220-D10DB6A12DBC}" presName="negativeSpace" presStyleCnt="0"/>
      <dgm:spPr/>
    </dgm:pt>
    <dgm:pt modelId="{406631BF-7A33-4E3E-BA26-9749310DE34A}" type="pres">
      <dgm:prSet presAssocID="{28383122-8745-42E1-A220-D10DB6A12DBC}" presName="childText" presStyleLbl="conFgAcc1" presStyleIdx="0" presStyleCnt="2">
        <dgm:presLayoutVars>
          <dgm:bulletEnabled val="1"/>
        </dgm:presLayoutVars>
      </dgm:prSet>
      <dgm:spPr/>
    </dgm:pt>
    <dgm:pt modelId="{B6B84715-1EC7-4CDF-B14B-17BCB4F93649}" type="pres">
      <dgm:prSet presAssocID="{A326FD07-E19C-4723-A050-C66BFDE06CC0}" presName="spaceBetweenRectangles" presStyleCnt="0"/>
      <dgm:spPr/>
    </dgm:pt>
    <dgm:pt modelId="{87B56AB5-2A04-4E52-9ECC-005B0C83FA29}" type="pres">
      <dgm:prSet presAssocID="{319643FD-2029-44F4-A1ED-D867CEEC0207}" presName="parentLin" presStyleCnt="0"/>
      <dgm:spPr/>
    </dgm:pt>
    <dgm:pt modelId="{34829FC8-01FF-4B17-B8EA-22C38EF4392C}" type="pres">
      <dgm:prSet presAssocID="{319643FD-2029-44F4-A1ED-D867CEEC0207}" presName="parentLeftMargin" presStyleLbl="node1" presStyleIdx="0" presStyleCnt="2"/>
      <dgm:spPr/>
    </dgm:pt>
    <dgm:pt modelId="{B44350B5-26FE-4C7F-9C5D-273872C43469}" type="pres">
      <dgm:prSet presAssocID="{319643FD-2029-44F4-A1ED-D867CEEC0207}" presName="parentText" presStyleLbl="node1" presStyleIdx="1" presStyleCnt="2">
        <dgm:presLayoutVars>
          <dgm:chMax val="0"/>
          <dgm:bulletEnabled val="1"/>
        </dgm:presLayoutVars>
      </dgm:prSet>
      <dgm:spPr/>
    </dgm:pt>
    <dgm:pt modelId="{BF6B34BF-EB36-4FD8-A572-A6B9F5E88784}" type="pres">
      <dgm:prSet presAssocID="{319643FD-2029-44F4-A1ED-D867CEEC0207}" presName="negativeSpace" presStyleCnt="0"/>
      <dgm:spPr/>
    </dgm:pt>
    <dgm:pt modelId="{970CFD48-0492-459C-9A9C-13466E8FCB9D}" type="pres">
      <dgm:prSet presAssocID="{319643FD-2029-44F4-A1ED-D867CEEC0207}" presName="childText" presStyleLbl="conFgAcc1" presStyleIdx="1" presStyleCnt="2">
        <dgm:presLayoutVars>
          <dgm:bulletEnabled val="1"/>
        </dgm:presLayoutVars>
      </dgm:prSet>
      <dgm:spPr/>
    </dgm:pt>
  </dgm:ptLst>
  <dgm:cxnLst>
    <dgm:cxn modelId="{08618E33-1F87-4270-B3E1-79434DD49ABB}" srcId="{74A8C38C-9E08-4B01-93C3-36131FB34154}" destId="{28383122-8745-42E1-A220-D10DB6A12DBC}" srcOrd="0" destOrd="0" parTransId="{7FF19D7F-C128-452B-BDAF-EB483638CB98}" sibTransId="{A326FD07-E19C-4723-A050-C66BFDE06CC0}"/>
    <dgm:cxn modelId="{D501A25B-B75B-4062-A03B-5B3A31CF56FC}" type="presOf" srcId="{28383122-8745-42E1-A220-D10DB6A12DBC}" destId="{6A71B304-E99F-4E0A-9F30-6DD15D0BA56C}" srcOrd="0" destOrd="0" presId="urn:microsoft.com/office/officeart/2005/8/layout/list1"/>
    <dgm:cxn modelId="{B42E4D65-8FBE-4FA4-ADFF-19E4F37E66C7}" type="presOf" srcId="{319643FD-2029-44F4-A1ED-D867CEEC0207}" destId="{34829FC8-01FF-4B17-B8EA-22C38EF4392C}" srcOrd="0" destOrd="0" presId="urn:microsoft.com/office/officeart/2005/8/layout/list1"/>
    <dgm:cxn modelId="{4961FF88-E0AC-4B96-97F8-0E91DB2B87A3}" type="presOf" srcId="{28383122-8745-42E1-A220-D10DB6A12DBC}" destId="{F67D7EF1-BBD6-4595-A16E-D836256F7108}" srcOrd="1" destOrd="0" presId="urn:microsoft.com/office/officeart/2005/8/layout/list1"/>
    <dgm:cxn modelId="{C882B7A3-D5BD-445B-A374-BF6ACD440A6F}" type="presOf" srcId="{74A8C38C-9E08-4B01-93C3-36131FB34154}" destId="{379D6ADB-4301-461F-80FA-D985EDD40604}" srcOrd="0" destOrd="0" presId="urn:microsoft.com/office/officeart/2005/8/layout/list1"/>
    <dgm:cxn modelId="{BAE670B9-BDBE-46D9-9931-C5CEE9FCAECB}" type="presOf" srcId="{319643FD-2029-44F4-A1ED-D867CEEC0207}" destId="{B44350B5-26FE-4C7F-9C5D-273872C43469}" srcOrd="1" destOrd="0" presId="urn:microsoft.com/office/officeart/2005/8/layout/list1"/>
    <dgm:cxn modelId="{E992BFFE-BDC7-492A-9D70-9FFBBFEEB149}" srcId="{74A8C38C-9E08-4B01-93C3-36131FB34154}" destId="{319643FD-2029-44F4-A1ED-D867CEEC0207}" srcOrd="1" destOrd="0" parTransId="{62A82059-C353-4264-9D88-E5A6DEF1A6A4}" sibTransId="{EE16693C-DE96-42C9-848F-4919C1C45317}"/>
    <dgm:cxn modelId="{751EE220-13FF-4249-A52C-242119CEB0E0}" type="presParOf" srcId="{379D6ADB-4301-461F-80FA-D985EDD40604}" destId="{58F59014-82E5-4153-AACA-3CADFB8AFC27}" srcOrd="0" destOrd="0" presId="urn:microsoft.com/office/officeart/2005/8/layout/list1"/>
    <dgm:cxn modelId="{F5D9D253-AF71-4C13-9538-2EF04A9AFA79}" type="presParOf" srcId="{58F59014-82E5-4153-AACA-3CADFB8AFC27}" destId="{6A71B304-E99F-4E0A-9F30-6DD15D0BA56C}" srcOrd="0" destOrd="0" presId="urn:microsoft.com/office/officeart/2005/8/layout/list1"/>
    <dgm:cxn modelId="{129482C1-2945-48F9-A9CE-D90CF7377C93}" type="presParOf" srcId="{58F59014-82E5-4153-AACA-3CADFB8AFC27}" destId="{F67D7EF1-BBD6-4595-A16E-D836256F7108}" srcOrd="1" destOrd="0" presId="urn:microsoft.com/office/officeart/2005/8/layout/list1"/>
    <dgm:cxn modelId="{1660C7F9-B593-4B84-A36B-0486E6BF748F}" type="presParOf" srcId="{379D6ADB-4301-461F-80FA-D985EDD40604}" destId="{F852E881-765E-421D-B894-1242D7091217}" srcOrd="1" destOrd="0" presId="urn:microsoft.com/office/officeart/2005/8/layout/list1"/>
    <dgm:cxn modelId="{09F3E770-7AC6-4317-910D-DD64F3ADD331}" type="presParOf" srcId="{379D6ADB-4301-461F-80FA-D985EDD40604}" destId="{406631BF-7A33-4E3E-BA26-9749310DE34A}" srcOrd="2" destOrd="0" presId="urn:microsoft.com/office/officeart/2005/8/layout/list1"/>
    <dgm:cxn modelId="{917EE067-463D-4F77-BB13-50E224F9AE79}" type="presParOf" srcId="{379D6ADB-4301-461F-80FA-D985EDD40604}" destId="{B6B84715-1EC7-4CDF-B14B-17BCB4F93649}" srcOrd="3" destOrd="0" presId="urn:microsoft.com/office/officeart/2005/8/layout/list1"/>
    <dgm:cxn modelId="{9EE0FA11-6B3F-4F64-950C-54D7E280D52A}" type="presParOf" srcId="{379D6ADB-4301-461F-80FA-D985EDD40604}" destId="{87B56AB5-2A04-4E52-9ECC-005B0C83FA29}" srcOrd="4" destOrd="0" presId="urn:microsoft.com/office/officeart/2005/8/layout/list1"/>
    <dgm:cxn modelId="{A548852E-E142-409F-BD3E-71D6C3CA1C05}" type="presParOf" srcId="{87B56AB5-2A04-4E52-9ECC-005B0C83FA29}" destId="{34829FC8-01FF-4B17-B8EA-22C38EF4392C}" srcOrd="0" destOrd="0" presId="urn:microsoft.com/office/officeart/2005/8/layout/list1"/>
    <dgm:cxn modelId="{F9C7727A-5492-4DA5-8E9A-5DE09800EED7}" type="presParOf" srcId="{87B56AB5-2A04-4E52-9ECC-005B0C83FA29}" destId="{B44350B5-26FE-4C7F-9C5D-273872C43469}" srcOrd="1" destOrd="0" presId="urn:microsoft.com/office/officeart/2005/8/layout/list1"/>
    <dgm:cxn modelId="{5216B26E-3BF4-4D90-879B-C91A2EADCD9B}" type="presParOf" srcId="{379D6ADB-4301-461F-80FA-D985EDD40604}" destId="{BF6B34BF-EB36-4FD8-A572-A6B9F5E88784}" srcOrd="5" destOrd="0" presId="urn:microsoft.com/office/officeart/2005/8/layout/list1"/>
    <dgm:cxn modelId="{3DD9052D-C99B-4EEB-ADE0-1DA841A8A8A3}" type="presParOf" srcId="{379D6ADB-4301-461F-80FA-D985EDD40604}" destId="{970CFD48-0492-459C-9A9C-13466E8FCB9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83B816-0357-4F4B-B726-73F0752A7728}" type="doc">
      <dgm:prSet loTypeId="urn:microsoft.com/office/officeart/2005/8/layout/hProcess9" loCatId="process" qsTypeId="urn:microsoft.com/office/officeart/2005/8/quickstyle/simple1" qsCatId="simple" csTypeId="urn:microsoft.com/office/officeart/2005/8/colors/accent1_2" csCatId="accent1" phldr="1"/>
      <dgm:spPr/>
    </dgm:pt>
    <dgm:pt modelId="{7C8E16A9-BD6A-477B-881C-FE4A5406D0B3}">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运行环境和运行模式</a:t>
          </a:r>
        </a:p>
      </dgm:t>
    </dgm:pt>
    <dgm:pt modelId="{481425FC-335A-40C7-A37B-0CD0EC3F2DCF}" type="par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822AFEB4-F787-48A7-A9FF-DFB7C5B3CBC7}" type="sib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5A30D1CE-0906-444E-AC36-97B18D207E87}">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39533675-E4B9-49D6-9AF1-81439D6E2B6C}" type="par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2FFE1954-5B06-465E-BB24-13C7DC2CF610}" type="sib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94804ACC-5B63-4BB7-8EE6-6CC92C958798}">
      <dgm:prSet phldrT="[文本]"/>
      <dgm:spPr/>
      <dgm:t>
        <a:bodyPr/>
        <a:lstStyle/>
        <a:p>
          <a:r>
            <a:rPr lang="zh-CN" altLang="en-US" dirty="0">
              <a:latin typeface="微软雅黑" panose="020B0503020204020204" pitchFamily="34" charset="-122"/>
              <a:ea typeface="微软雅黑" panose="020B0503020204020204" pitchFamily="34" charset="-122"/>
            </a:rPr>
            <a:t>部署</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55E619BE-EA5B-4CD5-AF91-AC533D7FBB63}" type="par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1635BFE2-0BF0-40D8-BD47-29060C7D2A19}" type="sib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91C0CC9A-9F30-4EE6-9A08-D4B60534DC7D}">
      <dgm:prSet/>
      <dgm:spPr/>
      <dgm:t>
        <a:bodyPr/>
        <a:lstStyle/>
        <a:p>
          <a:r>
            <a:rPr lang="zh-CN" altLang="en-US" dirty="0">
              <a:latin typeface="微软雅黑" panose="020B0503020204020204" pitchFamily="34" charset="-122"/>
              <a:ea typeface="微软雅黑" panose="020B0503020204020204" pitchFamily="34" charset="-122"/>
            </a:rPr>
            <a:t>启动</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E12EADBF-60A3-4BC1-8F5E-51E7A550FB3C}" type="par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727F6834-D770-47AC-BD5D-725E6320EAB8}" type="sib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AD44E5AF-F77B-4C86-8EB8-14CD261E1256}">
      <dgm:prSet/>
      <dgm:spPr/>
      <dgm:t>
        <a:bodyPr/>
        <a:lstStyle/>
        <a:p>
          <a:r>
            <a:rPr lang="zh-CN" altLang="en-US" dirty="0">
              <a:latin typeface="微软雅黑" panose="020B0503020204020204" pitchFamily="34" charset="-122"/>
              <a:ea typeface="微软雅黑" panose="020B0503020204020204" pitchFamily="34" charset="-122"/>
            </a:rPr>
            <a:t>验证</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85514001-39D3-47D6-8449-F29349805A42}" type="par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37C7CEF6-D875-4B77-8960-E033C8A84C1C}" type="sib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6273C7C2-562D-4AAB-A746-54DE9FE09999}">
      <dgm:prSet/>
      <dgm:spPr/>
      <dgm:t>
        <a:bodyPr/>
        <a:lstStyle/>
        <a:p>
          <a:r>
            <a:rPr lang="zh-CN" altLang="en-US" dirty="0">
              <a:latin typeface="微软雅黑" panose="020B0503020204020204" pitchFamily="34" charset="-122"/>
              <a:ea typeface="微软雅黑" panose="020B0503020204020204" pitchFamily="34" charset="-122"/>
            </a:rPr>
            <a:t>关闭</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1FA4997F-703E-4441-836B-0336B9D96147}" type="parTrans" cxnId="{60E5DC72-AA54-473C-B68E-4506811117A2}">
      <dgm:prSet/>
      <dgm:spPr/>
      <dgm:t>
        <a:bodyPr/>
        <a:lstStyle/>
        <a:p>
          <a:endParaRPr lang="zh-CN" altLang="en-US">
            <a:latin typeface="微软雅黑" panose="020B0503020204020204" pitchFamily="34" charset="-122"/>
            <a:ea typeface="微软雅黑" panose="020B0503020204020204" pitchFamily="34" charset="-122"/>
          </a:endParaRPr>
        </a:p>
      </dgm:t>
    </dgm:pt>
    <dgm:pt modelId="{F58FCA2E-BB52-4988-925E-6951DF40A248}" type="sibTrans" cxnId="{60E5DC72-AA54-473C-B68E-4506811117A2}">
      <dgm:prSet/>
      <dgm:spPr/>
      <dgm:t>
        <a:bodyPr/>
        <a:lstStyle/>
        <a:p>
          <a:endParaRPr lang="zh-CN" altLang="en-US">
            <a:latin typeface="微软雅黑" panose="020B0503020204020204" pitchFamily="34" charset="-122"/>
            <a:ea typeface="微软雅黑" panose="020B0503020204020204" pitchFamily="34" charset="-122"/>
          </a:endParaRPr>
        </a:p>
      </dgm:t>
    </dgm:pt>
    <dgm:pt modelId="{A53D0136-1598-49C6-B6C2-9C2E19636EDA}" type="pres">
      <dgm:prSet presAssocID="{DB83B816-0357-4F4B-B726-73F0752A7728}" presName="CompostProcess" presStyleCnt="0">
        <dgm:presLayoutVars>
          <dgm:dir/>
          <dgm:resizeHandles val="exact"/>
        </dgm:presLayoutVars>
      </dgm:prSet>
      <dgm:spPr/>
    </dgm:pt>
    <dgm:pt modelId="{5DE4F7CC-2325-435B-901D-AE5DA2EBB83D}" type="pres">
      <dgm:prSet presAssocID="{DB83B816-0357-4F4B-B726-73F0752A7728}" presName="arrow" presStyleLbl="bgShp" presStyleIdx="0" presStyleCnt="1"/>
      <dgm:spPr/>
    </dgm:pt>
    <dgm:pt modelId="{7FF7615A-2358-4B67-8647-F748282535D0}" type="pres">
      <dgm:prSet presAssocID="{DB83B816-0357-4F4B-B726-73F0752A7728}" presName="linearProcess" presStyleCnt="0"/>
      <dgm:spPr/>
    </dgm:pt>
    <dgm:pt modelId="{920E1A41-8A43-4916-A123-FEEFEF5458DE}" type="pres">
      <dgm:prSet presAssocID="{7C8E16A9-BD6A-477B-881C-FE4A5406D0B3}" presName="textNode" presStyleLbl="node1" presStyleIdx="0" presStyleCnt="6">
        <dgm:presLayoutVars>
          <dgm:bulletEnabled val="1"/>
        </dgm:presLayoutVars>
      </dgm:prSet>
      <dgm:spPr/>
    </dgm:pt>
    <dgm:pt modelId="{9706DED9-CC32-4AF8-A4D9-31F0121522D8}" type="pres">
      <dgm:prSet presAssocID="{822AFEB4-F787-48A7-A9FF-DFB7C5B3CBC7}" presName="sibTrans" presStyleCnt="0"/>
      <dgm:spPr/>
    </dgm:pt>
    <dgm:pt modelId="{3CF6681F-619A-43A3-94EA-C64CA3C84D82}" type="pres">
      <dgm:prSet presAssocID="{5A30D1CE-0906-444E-AC36-97B18D207E87}" presName="textNode" presStyleLbl="node1" presStyleIdx="1" presStyleCnt="6">
        <dgm:presLayoutVars>
          <dgm:bulletEnabled val="1"/>
        </dgm:presLayoutVars>
      </dgm:prSet>
      <dgm:spPr/>
    </dgm:pt>
    <dgm:pt modelId="{2B80BE18-32E8-4A0D-BA11-59A3AB1734FB}" type="pres">
      <dgm:prSet presAssocID="{2FFE1954-5B06-465E-BB24-13C7DC2CF610}" presName="sibTrans" presStyleCnt="0"/>
      <dgm:spPr/>
    </dgm:pt>
    <dgm:pt modelId="{E5777AB0-54B1-4BD2-AE81-A5AD1F14FD70}" type="pres">
      <dgm:prSet presAssocID="{94804ACC-5B63-4BB7-8EE6-6CC92C958798}" presName="textNode" presStyleLbl="node1" presStyleIdx="2" presStyleCnt="6">
        <dgm:presLayoutVars>
          <dgm:bulletEnabled val="1"/>
        </dgm:presLayoutVars>
      </dgm:prSet>
      <dgm:spPr/>
    </dgm:pt>
    <dgm:pt modelId="{045EC413-E11A-4D3B-AA46-1962347892B3}" type="pres">
      <dgm:prSet presAssocID="{1635BFE2-0BF0-40D8-BD47-29060C7D2A19}" presName="sibTrans" presStyleCnt="0"/>
      <dgm:spPr/>
    </dgm:pt>
    <dgm:pt modelId="{B75B23CF-8C77-410C-AA8F-1480A703B0A6}" type="pres">
      <dgm:prSet presAssocID="{91C0CC9A-9F30-4EE6-9A08-D4B60534DC7D}" presName="textNode" presStyleLbl="node1" presStyleIdx="3" presStyleCnt="6">
        <dgm:presLayoutVars>
          <dgm:bulletEnabled val="1"/>
        </dgm:presLayoutVars>
      </dgm:prSet>
      <dgm:spPr/>
    </dgm:pt>
    <dgm:pt modelId="{C5EFB3F0-B016-4C9E-B4CA-E62ED22C0A01}" type="pres">
      <dgm:prSet presAssocID="{727F6834-D770-47AC-BD5D-725E6320EAB8}" presName="sibTrans" presStyleCnt="0"/>
      <dgm:spPr/>
    </dgm:pt>
    <dgm:pt modelId="{490131F4-CA44-4BC2-9105-1AA5ADA0682D}" type="pres">
      <dgm:prSet presAssocID="{AD44E5AF-F77B-4C86-8EB8-14CD261E1256}" presName="textNode" presStyleLbl="node1" presStyleIdx="4" presStyleCnt="6">
        <dgm:presLayoutVars>
          <dgm:bulletEnabled val="1"/>
        </dgm:presLayoutVars>
      </dgm:prSet>
      <dgm:spPr/>
    </dgm:pt>
    <dgm:pt modelId="{D095CEB5-55F0-412C-86B6-28F4BEA1CA91}" type="pres">
      <dgm:prSet presAssocID="{37C7CEF6-D875-4B77-8960-E033C8A84C1C}" presName="sibTrans" presStyleCnt="0"/>
      <dgm:spPr/>
    </dgm:pt>
    <dgm:pt modelId="{7706F90B-5405-4677-AC29-F36FB5991DD2}" type="pres">
      <dgm:prSet presAssocID="{6273C7C2-562D-4AAB-A746-54DE9FE09999}" presName="textNode" presStyleLbl="node1" presStyleIdx="5" presStyleCnt="6">
        <dgm:presLayoutVars>
          <dgm:bulletEnabled val="1"/>
        </dgm:presLayoutVars>
      </dgm:prSet>
      <dgm:spPr/>
    </dgm:pt>
  </dgm:ptLst>
  <dgm:cxnLst>
    <dgm:cxn modelId="{F2DF2A0F-BB7C-4659-9113-6703BFFE3041}" type="presOf" srcId="{94804ACC-5B63-4BB7-8EE6-6CC92C958798}" destId="{E5777AB0-54B1-4BD2-AE81-A5AD1F14FD70}" srcOrd="0" destOrd="0" presId="urn:microsoft.com/office/officeart/2005/8/layout/hProcess9"/>
    <dgm:cxn modelId="{3632E126-3ABC-4323-BD9B-C895518930A6}" type="presOf" srcId="{6273C7C2-562D-4AAB-A746-54DE9FE09999}" destId="{7706F90B-5405-4677-AC29-F36FB5991DD2}" srcOrd="0" destOrd="0" presId="urn:microsoft.com/office/officeart/2005/8/layout/hProcess9"/>
    <dgm:cxn modelId="{2B252C3B-C6EE-482D-9F83-1EA546367AA6}" srcId="{DB83B816-0357-4F4B-B726-73F0752A7728}" destId="{91C0CC9A-9F30-4EE6-9A08-D4B60534DC7D}" srcOrd="3" destOrd="0" parTransId="{E12EADBF-60A3-4BC1-8F5E-51E7A550FB3C}" sibTransId="{727F6834-D770-47AC-BD5D-725E6320EAB8}"/>
    <dgm:cxn modelId="{B3E1E95C-AEB1-4D54-93F0-3AB63A7165E2}" srcId="{DB83B816-0357-4F4B-B726-73F0752A7728}" destId="{7C8E16A9-BD6A-477B-881C-FE4A5406D0B3}" srcOrd="0" destOrd="0" parTransId="{481425FC-335A-40C7-A37B-0CD0EC3F2DCF}" sibTransId="{822AFEB4-F787-48A7-A9FF-DFB7C5B3CBC7}"/>
    <dgm:cxn modelId="{F4D65360-A3B6-48F9-9BE7-8A20681D4AB9}" srcId="{DB83B816-0357-4F4B-B726-73F0752A7728}" destId="{94804ACC-5B63-4BB7-8EE6-6CC92C958798}" srcOrd="2" destOrd="0" parTransId="{55E619BE-EA5B-4CD5-AF91-AC533D7FBB63}" sibTransId="{1635BFE2-0BF0-40D8-BD47-29060C7D2A19}"/>
    <dgm:cxn modelId="{60E5DC72-AA54-473C-B68E-4506811117A2}" srcId="{DB83B816-0357-4F4B-B726-73F0752A7728}" destId="{6273C7C2-562D-4AAB-A746-54DE9FE09999}" srcOrd="5" destOrd="0" parTransId="{1FA4997F-703E-4441-836B-0336B9D96147}" sibTransId="{F58FCA2E-BB52-4988-925E-6951DF40A248}"/>
    <dgm:cxn modelId="{E0A14B81-F048-45DE-A0E1-5321E8C72355}" type="presOf" srcId="{AD44E5AF-F77B-4C86-8EB8-14CD261E1256}" destId="{490131F4-CA44-4BC2-9105-1AA5ADA0682D}" srcOrd="0" destOrd="0" presId="urn:microsoft.com/office/officeart/2005/8/layout/hProcess9"/>
    <dgm:cxn modelId="{25B2D382-C9BA-4F8F-AC42-99EC572D5A12}" type="presOf" srcId="{7C8E16A9-BD6A-477B-881C-FE4A5406D0B3}" destId="{920E1A41-8A43-4916-A123-FEEFEF5458DE}" srcOrd="0" destOrd="0" presId="urn:microsoft.com/office/officeart/2005/8/layout/hProcess9"/>
    <dgm:cxn modelId="{64847A94-23F7-42E7-BD70-B7F4F25D0A2E}" srcId="{DB83B816-0357-4F4B-B726-73F0752A7728}" destId="{5A30D1CE-0906-444E-AC36-97B18D207E87}" srcOrd="1" destOrd="0" parTransId="{39533675-E4B9-49D6-9AF1-81439D6E2B6C}" sibTransId="{2FFE1954-5B06-465E-BB24-13C7DC2CF610}"/>
    <dgm:cxn modelId="{CD9BDEBD-31A1-4110-BC11-1A31A1CB5D8B}" type="presOf" srcId="{5A30D1CE-0906-444E-AC36-97B18D207E87}" destId="{3CF6681F-619A-43A3-94EA-C64CA3C84D82}" srcOrd="0" destOrd="0" presId="urn:microsoft.com/office/officeart/2005/8/layout/hProcess9"/>
    <dgm:cxn modelId="{BBD23AC8-AB96-46C4-9067-C373B03DD9C3}" type="presOf" srcId="{DB83B816-0357-4F4B-B726-73F0752A7728}" destId="{A53D0136-1598-49C6-B6C2-9C2E19636EDA}" srcOrd="0" destOrd="0" presId="urn:microsoft.com/office/officeart/2005/8/layout/hProcess9"/>
    <dgm:cxn modelId="{F79743E8-2848-4A0A-9C01-93D05F55E075}" srcId="{DB83B816-0357-4F4B-B726-73F0752A7728}" destId="{AD44E5AF-F77B-4C86-8EB8-14CD261E1256}" srcOrd="4" destOrd="0" parTransId="{85514001-39D3-47D6-8449-F29349805A42}" sibTransId="{37C7CEF6-D875-4B77-8960-E033C8A84C1C}"/>
    <dgm:cxn modelId="{C21213F6-29ED-4D69-B3F8-F390A71990B3}" type="presOf" srcId="{91C0CC9A-9F30-4EE6-9A08-D4B60534DC7D}" destId="{B75B23CF-8C77-410C-AA8F-1480A703B0A6}" srcOrd="0" destOrd="0" presId="urn:microsoft.com/office/officeart/2005/8/layout/hProcess9"/>
    <dgm:cxn modelId="{22A2DF26-EDD0-4DC4-93BF-AE044A3D6903}" type="presParOf" srcId="{A53D0136-1598-49C6-B6C2-9C2E19636EDA}" destId="{5DE4F7CC-2325-435B-901D-AE5DA2EBB83D}" srcOrd="0" destOrd="0" presId="urn:microsoft.com/office/officeart/2005/8/layout/hProcess9"/>
    <dgm:cxn modelId="{74B0CDAA-D11C-4052-832C-F45DB3F176AE}" type="presParOf" srcId="{A53D0136-1598-49C6-B6C2-9C2E19636EDA}" destId="{7FF7615A-2358-4B67-8647-F748282535D0}" srcOrd="1" destOrd="0" presId="urn:microsoft.com/office/officeart/2005/8/layout/hProcess9"/>
    <dgm:cxn modelId="{B49EB092-BB70-41A3-8154-6699524E17F2}" type="presParOf" srcId="{7FF7615A-2358-4B67-8647-F748282535D0}" destId="{920E1A41-8A43-4916-A123-FEEFEF5458DE}" srcOrd="0" destOrd="0" presId="urn:microsoft.com/office/officeart/2005/8/layout/hProcess9"/>
    <dgm:cxn modelId="{871C3359-B6D9-4E7B-9EDE-D5A30D04DC68}" type="presParOf" srcId="{7FF7615A-2358-4B67-8647-F748282535D0}" destId="{9706DED9-CC32-4AF8-A4D9-31F0121522D8}" srcOrd="1" destOrd="0" presId="urn:microsoft.com/office/officeart/2005/8/layout/hProcess9"/>
    <dgm:cxn modelId="{462EE9E2-6D0A-4052-B1AE-80BD8E192D1D}" type="presParOf" srcId="{7FF7615A-2358-4B67-8647-F748282535D0}" destId="{3CF6681F-619A-43A3-94EA-C64CA3C84D82}" srcOrd="2" destOrd="0" presId="urn:microsoft.com/office/officeart/2005/8/layout/hProcess9"/>
    <dgm:cxn modelId="{6101E712-71FC-4898-86EA-A9B2F7C9D1CF}" type="presParOf" srcId="{7FF7615A-2358-4B67-8647-F748282535D0}" destId="{2B80BE18-32E8-4A0D-BA11-59A3AB1734FB}" srcOrd="3" destOrd="0" presId="urn:microsoft.com/office/officeart/2005/8/layout/hProcess9"/>
    <dgm:cxn modelId="{07833030-69BA-4C23-B3D6-11A354AEC46A}" type="presParOf" srcId="{7FF7615A-2358-4B67-8647-F748282535D0}" destId="{E5777AB0-54B1-4BD2-AE81-A5AD1F14FD70}" srcOrd="4" destOrd="0" presId="urn:microsoft.com/office/officeart/2005/8/layout/hProcess9"/>
    <dgm:cxn modelId="{8610671F-231C-488B-BC7E-87AC4423B236}" type="presParOf" srcId="{7FF7615A-2358-4B67-8647-F748282535D0}" destId="{045EC413-E11A-4D3B-AA46-1962347892B3}" srcOrd="5" destOrd="0" presId="urn:microsoft.com/office/officeart/2005/8/layout/hProcess9"/>
    <dgm:cxn modelId="{72D61DD7-D5C4-40C2-B72D-02672CD91D29}" type="presParOf" srcId="{7FF7615A-2358-4B67-8647-F748282535D0}" destId="{B75B23CF-8C77-410C-AA8F-1480A703B0A6}" srcOrd="6" destOrd="0" presId="urn:microsoft.com/office/officeart/2005/8/layout/hProcess9"/>
    <dgm:cxn modelId="{BC04FBD6-7B30-4B72-9460-F67C4EA8A7BD}" type="presParOf" srcId="{7FF7615A-2358-4B67-8647-F748282535D0}" destId="{C5EFB3F0-B016-4C9E-B4CA-E62ED22C0A01}" srcOrd="7" destOrd="0" presId="urn:microsoft.com/office/officeart/2005/8/layout/hProcess9"/>
    <dgm:cxn modelId="{544CDEB6-10E7-4C0D-8236-F475154F665E}" type="presParOf" srcId="{7FF7615A-2358-4B67-8647-F748282535D0}" destId="{490131F4-CA44-4BC2-9105-1AA5ADA0682D}" srcOrd="8" destOrd="0" presId="urn:microsoft.com/office/officeart/2005/8/layout/hProcess9"/>
    <dgm:cxn modelId="{DD27B7FD-E71E-4A60-935D-9251AAA9D5AD}" type="presParOf" srcId="{7FF7615A-2358-4B67-8647-F748282535D0}" destId="{D095CEB5-55F0-412C-86B6-28F4BEA1CA91}" srcOrd="9" destOrd="0" presId="urn:microsoft.com/office/officeart/2005/8/layout/hProcess9"/>
    <dgm:cxn modelId="{B6FEE1DD-25DD-4F2F-9037-B514AC041648}" type="presParOf" srcId="{7FF7615A-2358-4B67-8647-F748282535D0}" destId="{7706F90B-5405-4677-AC29-F36FB5991DD2}"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0CB1BA-A4D0-4722-A76A-5FF71E1C6C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BCECD269-3465-42EB-AF31-95474D96DD78}">
      <dgm:prSet custT="1"/>
      <dgm:spPr/>
      <dgm:t>
        <a:bodyPr/>
        <a:lstStyle/>
        <a:p>
          <a:r>
            <a:rPr lang="zh-CN" sz="2400" dirty="0">
              <a:latin typeface="微软雅黑" panose="020B0503020204020204" pitchFamily="34" charset="-122"/>
              <a:ea typeface="微软雅黑" panose="020B0503020204020204" pitchFamily="34" charset="-122"/>
            </a:rPr>
            <a:t>操作系统</a:t>
          </a:r>
        </a:p>
      </dgm:t>
    </dgm:pt>
    <dgm:pt modelId="{41471576-39DE-4407-994F-C0BAEE200068}" type="parTrans" cxnId="{C39E6274-D746-419D-934C-FEA8B2D22EE3}">
      <dgm:prSet/>
      <dgm:spPr/>
      <dgm:t>
        <a:bodyPr/>
        <a:lstStyle/>
        <a:p>
          <a:endParaRPr lang="zh-CN" altLang="en-US">
            <a:latin typeface="微软雅黑" panose="020B0503020204020204" pitchFamily="34" charset="-122"/>
            <a:ea typeface="微软雅黑" panose="020B0503020204020204" pitchFamily="34" charset="-122"/>
          </a:endParaRPr>
        </a:p>
      </dgm:t>
    </dgm:pt>
    <dgm:pt modelId="{2478BA8C-69E1-4B3C-A8F0-CED12A2AFE58}" type="sibTrans" cxnId="{C39E6274-D746-419D-934C-FEA8B2D22EE3}">
      <dgm:prSet/>
      <dgm:spPr/>
      <dgm:t>
        <a:bodyPr/>
        <a:lstStyle/>
        <a:p>
          <a:endParaRPr lang="zh-CN" altLang="en-US">
            <a:latin typeface="微软雅黑" panose="020B0503020204020204" pitchFamily="34" charset="-122"/>
            <a:ea typeface="微软雅黑" panose="020B0503020204020204" pitchFamily="34" charset="-122"/>
          </a:endParaRPr>
        </a:p>
      </dgm:t>
    </dgm:pt>
    <dgm:pt modelId="{1C9733E8-43DF-4F8D-8209-0F8D7D6CF15A}">
      <dgm:prSet custT="1"/>
      <dgm:spPr/>
      <dgm:t>
        <a:bodyPr/>
        <a:lstStyle/>
        <a:p>
          <a:r>
            <a:rPr lang="en-US" sz="1200" dirty="0" err="1">
              <a:latin typeface="微软雅黑" panose="020B0503020204020204" pitchFamily="34" charset="-122"/>
              <a:ea typeface="微软雅黑" panose="020B0503020204020204" pitchFamily="34" charset="-122"/>
            </a:rPr>
            <a:t>ZooKeeper</a:t>
          </a:r>
          <a:r>
            <a:rPr lang="zh-CN" sz="1200" dirty="0">
              <a:latin typeface="微软雅黑" panose="020B0503020204020204" pitchFamily="34" charset="-122"/>
              <a:ea typeface="微软雅黑" panose="020B0503020204020204" pitchFamily="34" charset="-122"/>
            </a:rPr>
            <a:t>支持不同平台，在当前绝大多数主流的操作系统上都能够运行，例如</a:t>
          </a:r>
          <a:r>
            <a:rPr lang="en-US" sz="1200" dirty="0">
              <a:latin typeface="微软雅黑" panose="020B0503020204020204" pitchFamily="34" charset="-122"/>
              <a:ea typeface="微软雅黑" panose="020B0503020204020204" pitchFamily="34" charset="-122"/>
            </a:rPr>
            <a:t>GNU/Linux</a:t>
          </a:r>
          <a:r>
            <a:rPr lang="zh-CN" sz="1200" dirty="0">
              <a:latin typeface="微软雅黑" panose="020B0503020204020204" pitchFamily="34" charset="-122"/>
              <a:ea typeface="微软雅黑" panose="020B0503020204020204" pitchFamily="34" charset="-122"/>
            </a:rPr>
            <a:t>、</a:t>
          </a:r>
          <a:r>
            <a:rPr lang="en-US" sz="1200" dirty="0">
              <a:latin typeface="微软雅黑" panose="020B0503020204020204" pitchFamily="34" charset="-122"/>
              <a:ea typeface="微软雅黑" panose="020B0503020204020204" pitchFamily="34" charset="-122"/>
            </a:rPr>
            <a:t>Sun Solaris</a:t>
          </a:r>
          <a:r>
            <a:rPr lang="zh-CN" sz="1200" dirty="0">
              <a:latin typeface="微软雅黑" panose="020B0503020204020204" pitchFamily="34" charset="-122"/>
              <a:ea typeface="微软雅黑" panose="020B0503020204020204" pitchFamily="34" charset="-122"/>
            </a:rPr>
            <a:t>、</a:t>
          </a:r>
          <a:r>
            <a:rPr lang="en-US" sz="1200" dirty="0">
              <a:latin typeface="微软雅黑" panose="020B0503020204020204" pitchFamily="34" charset="-122"/>
              <a:ea typeface="微软雅黑" panose="020B0503020204020204" pitchFamily="34" charset="-122"/>
            </a:rPr>
            <a:t>FreeBSD</a:t>
          </a:r>
          <a:r>
            <a:rPr lang="zh-CN" sz="1200" dirty="0">
              <a:latin typeface="微软雅黑" panose="020B0503020204020204" pitchFamily="34" charset="-122"/>
              <a:ea typeface="微软雅黑" panose="020B0503020204020204" pitchFamily="34" charset="-122"/>
            </a:rPr>
            <a:t>、</a:t>
          </a:r>
          <a:r>
            <a:rPr lang="en-US" sz="1200" dirty="0">
              <a:latin typeface="微软雅黑" panose="020B0503020204020204" pitchFamily="34" charset="-122"/>
              <a:ea typeface="微软雅黑" panose="020B0503020204020204" pitchFamily="34" charset="-122"/>
            </a:rPr>
            <a:t>Windows</a:t>
          </a:r>
          <a:r>
            <a:rPr lang="zh-CN" sz="1200" dirty="0">
              <a:latin typeface="微软雅黑" panose="020B0503020204020204" pitchFamily="34" charset="-122"/>
              <a:ea typeface="微软雅黑" panose="020B0503020204020204" pitchFamily="34" charset="-122"/>
            </a:rPr>
            <a:t>、</a:t>
          </a:r>
          <a:r>
            <a:rPr lang="en-US" sz="1200" dirty="0">
              <a:latin typeface="微软雅黑" panose="020B0503020204020204" pitchFamily="34" charset="-122"/>
              <a:ea typeface="微软雅黑" panose="020B0503020204020204" pitchFamily="34" charset="-122"/>
            </a:rPr>
            <a:t>Mac OS X</a:t>
          </a:r>
          <a:r>
            <a:rPr lang="zh-CN" sz="1200" dirty="0">
              <a:latin typeface="微软雅黑" panose="020B0503020204020204" pitchFamily="34" charset="-122"/>
              <a:ea typeface="微软雅黑" panose="020B0503020204020204" pitchFamily="34" charset="-122"/>
            </a:rPr>
            <a:t>等。需要注意的是，</a:t>
          </a:r>
          <a:r>
            <a:rPr lang="en-US" sz="1200" dirty="0" err="1">
              <a:latin typeface="微软雅黑" panose="020B0503020204020204" pitchFamily="34" charset="-122"/>
              <a:ea typeface="微软雅黑" panose="020B0503020204020204" pitchFamily="34" charset="-122"/>
            </a:rPr>
            <a:t>ZooKeeper</a:t>
          </a:r>
          <a:r>
            <a:rPr lang="zh-CN" sz="1200" dirty="0">
              <a:latin typeface="微软雅黑" panose="020B0503020204020204" pitchFamily="34" charset="-122"/>
              <a:ea typeface="微软雅黑" panose="020B0503020204020204" pitchFamily="34" charset="-122"/>
            </a:rPr>
            <a:t>官方文档中特别强调，不建议在</a:t>
          </a:r>
          <a:r>
            <a:rPr lang="en-US" sz="1200" dirty="0">
              <a:latin typeface="微软雅黑" panose="020B0503020204020204" pitchFamily="34" charset="-122"/>
              <a:ea typeface="微软雅黑" panose="020B0503020204020204" pitchFamily="34" charset="-122"/>
            </a:rPr>
            <a:t>Mac OS X</a:t>
          </a:r>
          <a:r>
            <a:rPr lang="zh-CN" sz="1200" dirty="0">
              <a:latin typeface="微软雅黑" panose="020B0503020204020204" pitchFamily="34" charset="-122"/>
              <a:ea typeface="微软雅黑" panose="020B0503020204020204" pitchFamily="34" charset="-122"/>
            </a:rPr>
            <a:t>系统上部署生成环境的</a:t>
          </a:r>
          <a:r>
            <a:rPr lang="en-US" sz="1200" dirty="0" err="1">
              <a:latin typeface="微软雅黑" panose="020B0503020204020204" pitchFamily="34" charset="-122"/>
              <a:ea typeface="微软雅黑" panose="020B0503020204020204" pitchFamily="34" charset="-122"/>
            </a:rPr>
            <a:t>ZooKeeper</a:t>
          </a:r>
          <a:r>
            <a:rPr lang="zh-CN" sz="1200" dirty="0">
              <a:latin typeface="微软雅黑" panose="020B0503020204020204" pitchFamily="34" charset="-122"/>
              <a:ea typeface="微软雅黑" panose="020B0503020204020204" pitchFamily="34" charset="-122"/>
            </a:rPr>
            <a:t>服务器。本书采用的操作系统为</a:t>
          </a:r>
          <a:r>
            <a:rPr lang="en-US" sz="1200" dirty="0">
              <a:latin typeface="微软雅黑" panose="020B0503020204020204" pitchFamily="34" charset="-122"/>
              <a:ea typeface="微软雅黑" panose="020B0503020204020204" pitchFamily="34" charset="-122"/>
            </a:rPr>
            <a:t>Linux</a:t>
          </a:r>
          <a:r>
            <a:rPr lang="zh-CN" sz="1200" dirty="0">
              <a:latin typeface="微软雅黑" panose="020B0503020204020204" pitchFamily="34" charset="-122"/>
              <a:ea typeface="微软雅黑" panose="020B0503020204020204" pitchFamily="34" charset="-122"/>
            </a:rPr>
            <a:t>发行版</a:t>
          </a:r>
          <a:r>
            <a:rPr lang="en-US" sz="1200" dirty="0">
              <a:latin typeface="微软雅黑" panose="020B0503020204020204" pitchFamily="34" charset="-122"/>
              <a:ea typeface="微软雅黑" panose="020B0503020204020204" pitchFamily="34" charset="-122"/>
            </a:rPr>
            <a:t>CentOS 7</a:t>
          </a:r>
          <a:r>
            <a:rPr lang="zh-CN" sz="1200" dirty="0">
              <a:latin typeface="微软雅黑" panose="020B0503020204020204" pitchFamily="34" charset="-122"/>
              <a:ea typeface="微软雅黑" panose="020B0503020204020204" pitchFamily="34" charset="-122"/>
            </a:rPr>
            <a:t>。</a:t>
          </a:r>
        </a:p>
      </dgm:t>
    </dgm:pt>
    <dgm:pt modelId="{3BBA8D46-8589-45FD-8706-1C1848FCD700}" type="parTrans" cxnId="{B4BFCB7F-7A52-4167-ADF3-565EE5B99ABD}">
      <dgm:prSet/>
      <dgm:spPr/>
      <dgm:t>
        <a:bodyPr/>
        <a:lstStyle/>
        <a:p>
          <a:endParaRPr lang="zh-CN" altLang="en-US">
            <a:latin typeface="微软雅黑" panose="020B0503020204020204" pitchFamily="34" charset="-122"/>
            <a:ea typeface="微软雅黑" panose="020B0503020204020204" pitchFamily="34" charset="-122"/>
          </a:endParaRPr>
        </a:p>
      </dgm:t>
    </dgm:pt>
    <dgm:pt modelId="{628EF25E-46E7-45A8-82BA-B7BFEEED7A31}" type="sibTrans" cxnId="{B4BFCB7F-7A52-4167-ADF3-565EE5B99ABD}">
      <dgm:prSet/>
      <dgm:spPr/>
      <dgm:t>
        <a:bodyPr/>
        <a:lstStyle/>
        <a:p>
          <a:endParaRPr lang="zh-CN" altLang="en-US">
            <a:latin typeface="微软雅黑" panose="020B0503020204020204" pitchFamily="34" charset="-122"/>
            <a:ea typeface="微软雅黑" panose="020B0503020204020204" pitchFamily="34" charset="-122"/>
          </a:endParaRPr>
        </a:p>
      </dgm:t>
    </dgm:pt>
    <dgm:pt modelId="{BC84F927-ADB6-4A44-81D5-688644684C63}">
      <dgm:prSet custT="1"/>
      <dgm:spPr/>
      <dgm:t>
        <a:bodyPr/>
        <a:lstStyle/>
        <a:p>
          <a:r>
            <a:rPr lang="en-US" sz="2400" dirty="0">
              <a:latin typeface="微软雅黑" panose="020B0503020204020204" pitchFamily="34" charset="-122"/>
              <a:ea typeface="微软雅黑" panose="020B0503020204020204" pitchFamily="34" charset="-122"/>
            </a:rPr>
            <a:t>Java</a:t>
          </a:r>
          <a:r>
            <a:rPr lang="zh-CN" sz="2400" dirty="0">
              <a:latin typeface="微软雅黑" panose="020B0503020204020204" pitchFamily="34" charset="-122"/>
              <a:ea typeface="微软雅黑" panose="020B0503020204020204" pitchFamily="34" charset="-122"/>
            </a:rPr>
            <a:t>环境</a:t>
          </a:r>
        </a:p>
      </dgm:t>
    </dgm:pt>
    <dgm:pt modelId="{90B3D940-76B1-4FD1-AE1F-A92F4CA620E5}" type="parTrans" cxnId="{72EF80F3-B9DC-45BC-BEFB-694A00E1956A}">
      <dgm:prSet/>
      <dgm:spPr/>
      <dgm:t>
        <a:bodyPr/>
        <a:lstStyle/>
        <a:p>
          <a:endParaRPr lang="zh-CN" altLang="en-US">
            <a:latin typeface="微软雅黑" panose="020B0503020204020204" pitchFamily="34" charset="-122"/>
            <a:ea typeface="微软雅黑" panose="020B0503020204020204" pitchFamily="34" charset="-122"/>
          </a:endParaRPr>
        </a:p>
      </dgm:t>
    </dgm:pt>
    <dgm:pt modelId="{0CC11EC2-9F25-4615-AECA-099496BEC084}" type="sibTrans" cxnId="{72EF80F3-B9DC-45BC-BEFB-694A00E1956A}">
      <dgm:prSet/>
      <dgm:spPr/>
      <dgm:t>
        <a:bodyPr/>
        <a:lstStyle/>
        <a:p>
          <a:endParaRPr lang="zh-CN" altLang="en-US">
            <a:latin typeface="微软雅黑" panose="020B0503020204020204" pitchFamily="34" charset="-122"/>
            <a:ea typeface="微软雅黑" panose="020B0503020204020204" pitchFamily="34" charset="-122"/>
          </a:endParaRPr>
        </a:p>
      </dgm:t>
    </dgm:pt>
    <dgm:pt modelId="{EDC6244F-E4ED-4785-9B5D-F3804AACF304}">
      <dgm:prSet custT="1"/>
      <dgm:spPr/>
      <dgm:t>
        <a:bodyPr/>
        <a:lstStyle/>
        <a:p>
          <a:r>
            <a:rPr lang="en-US" sz="1200">
              <a:latin typeface="微软雅黑" panose="020B0503020204020204" pitchFamily="34" charset="-122"/>
              <a:ea typeface="微软雅黑" panose="020B0503020204020204" pitchFamily="34" charset="-122"/>
            </a:rPr>
            <a:t>ZooKeeper</a:t>
          </a:r>
          <a:r>
            <a:rPr lang="zh-CN" sz="1200">
              <a:latin typeface="微软雅黑" panose="020B0503020204020204" pitchFamily="34" charset="-122"/>
              <a:ea typeface="微软雅黑" panose="020B0503020204020204" pitchFamily="34" charset="-122"/>
            </a:rPr>
            <a:t>使用</a:t>
          </a:r>
          <a:r>
            <a:rPr lang="en-US" sz="1200">
              <a:latin typeface="微软雅黑" panose="020B0503020204020204" pitchFamily="34" charset="-122"/>
              <a:ea typeface="微软雅黑" panose="020B0503020204020204" pitchFamily="34" charset="-122"/>
            </a:rPr>
            <a:t>Java</a:t>
          </a:r>
          <a:r>
            <a:rPr lang="zh-CN" sz="1200">
              <a:latin typeface="微软雅黑" panose="020B0503020204020204" pitchFamily="34" charset="-122"/>
              <a:ea typeface="微软雅黑" panose="020B0503020204020204" pitchFamily="34" charset="-122"/>
            </a:rPr>
            <a:t>语言编写，因此它的运行环境需要</a:t>
          </a:r>
          <a:r>
            <a:rPr lang="en-US" sz="1200">
              <a:latin typeface="微软雅黑" panose="020B0503020204020204" pitchFamily="34" charset="-122"/>
              <a:ea typeface="微软雅黑" panose="020B0503020204020204" pitchFamily="34" charset="-122"/>
            </a:rPr>
            <a:t>Java</a:t>
          </a:r>
          <a:r>
            <a:rPr lang="zh-CN" sz="1200">
              <a:latin typeface="微软雅黑" panose="020B0503020204020204" pitchFamily="34" charset="-122"/>
              <a:ea typeface="微软雅黑" panose="020B0503020204020204" pitchFamily="34" charset="-122"/>
            </a:rPr>
            <a:t>环境的支持，对于</a:t>
          </a:r>
          <a:r>
            <a:rPr lang="en-US" sz="1200">
              <a:latin typeface="微软雅黑" panose="020B0503020204020204" pitchFamily="34" charset="-122"/>
              <a:ea typeface="微软雅黑" panose="020B0503020204020204" pitchFamily="34" charset="-122"/>
            </a:rPr>
            <a:t>ZooKeeper 3.4.13</a:t>
          </a:r>
          <a:r>
            <a:rPr lang="zh-CN" sz="1200">
              <a:latin typeface="微软雅黑" panose="020B0503020204020204" pitchFamily="34" charset="-122"/>
              <a:ea typeface="微软雅黑" panose="020B0503020204020204" pitchFamily="34" charset="-122"/>
            </a:rPr>
            <a:t>，需要</a:t>
          </a:r>
          <a:r>
            <a:rPr lang="en-US" sz="1200">
              <a:latin typeface="微软雅黑" panose="020B0503020204020204" pitchFamily="34" charset="-122"/>
              <a:ea typeface="微软雅黑" panose="020B0503020204020204" pitchFamily="34" charset="-122"/>
            </a:rPr>
            <a:t>Java 1.6</a:t>
          </a:r>
          <a:r>
            <a:rPr lang="zh-CN" sz="1200">
              <a:latin typeface="微软雅黑" panose="020B0503020204020204" pitchFamily="34" charset="-122"/>
              <a:ea typeface="微软雅黑" panose="020B0503020204020204" pitchFamily="34" charset="-122"/>
            </a:rPr>
            <a:t>及以上版本的支持。</a:t>
          </a:r>
        </a:p>
      </dgm:t>
    </dgm:pt>
    <dgm:pt modelId="{F7551E5C-BA9C-4EFE-BA0F-8893C35E827F}" type="parTrans" cxnId="{88890658-4995-4D52-B934-A68785E6B1C3}">
      <dgm:prSet/>
      <dgm:spPr/>
      <dgm:t>
        <a:bodyPr/>
        <a:lstStyle/>
        <a:p>
          <a:endParaRPr lang="zh-CN" altLang="en-US">
            <a:latin typeface="微软雅黑" panose="020B0503020204020204" pitchFamily="34" charset="-122"/>
            <a:ea typeface="微软雅黑" panose="020B0503020204020204" pitchFamily="34" charset="-122"/>
          </a:endParaRPr>
        </a:p>
      </dgm:t>
    </dgm:pt>
    <dgm:pt modelId="{289C92C9-DAFF-4BAD-AA21-4F46E261225D}" type="sibTrans" cxnId="{88890658-4995-4D52-B934-A68785E6B1C3}">
      <dgm:prSet/>
      <dgm:spPr/>
      <dgm:t>
        <a:bodyPr/>
        <a:lstStyle/>
        <a:p>
          <a:endParaRPr lang="zh-CN" altLang="en-US">
            <a:latin typeface="微软雅黑" panose="020B0503020204020204" pitchFamily="34" charset="-122"/>
            <a:ea typeface="微软雅黑" panose="020B0503020204020204" pitchFamily="34" charset="-122"/>
          </a:endParaRPr>
        </a:p>
      </dgm:t>
    </dgm:pt>
    <dgm:pt modelId="{5CC07D12-6D72-4433-9716-7BF8921DC598}" type="pres">
      <dgm:prSet presAssocID="{290CB1BA-A4D0-4722-A76A-5FF71E1C6C9D}" presName="Name0" presStyleCnt="0">
        <dgm:presLayoutVars>
          <dgm:dir/>
          <dgm:animLvl val="lvl"/>
          <dgm:resizeHandles val="exact"/>
        </dgm:presLayoutVars>
      </dgm:prSet>
      <dgm:spPr/>
    </dgm:pt>
    <dgm:pt modelId="{827CA23B-A702-40C6-8B91-8D64F246C1E2}" type="pres">
      <dgm:prSet presAssocID="{BCECD269-3465-42EB-AF31-95474D96DD78}" presName="linNode" presStyleCnt="0"/>
      <dgm:spPr/>
    </dgm:pt>
    <dgm:pt modelId="{EB0B6E0E-6339-474A-A6ED-E7F8421DEF6E}" type="pres">
      <dgm:prSet presAssocID="{BCECD269-3465-42EB-AF31-95474D96DD78}" presName="parentText" presStyleLbl="node1" presStyleIdx="0" presStyleCnt="2">
        <dgm:presLayoutVars>
          <dgm:chMax val="1"/>
          <dgm:bulletEnabled val="1"/>
        </dgm:presLayoutVars>
      </dgm:prSet>
      <dgm:spPr/>
    </dgm:pt>
    <dgm:pt modelId="{7CF145A6-0565-44D3-96D3-8F1AD10EC1BF}" type="pres">
      <dgm:prSet presAssocID="{BCECD269-3465-42EB-AF31-95474D96DD78}" presName="descendantText" presStyleLbl="alignAccFollowNode1" presStyleIdx="0" presStyleCnt="2">
        <dgm:presLayoutVars>
          <dgm:bulletEnabled val="1"/>
        </dgm:presLayoutVars>
      </dgm:prSet>
      <dgm:spPr/>
    </dgm:pt>
    <dgm:pt modelId="{BA46797A-67BF-4738-9E57-2F1159272CF1}" type="pres">
      <dgm:prSet presAssocID="{2478BA8C-69E1-4B3C-A8F0-CED12A2AFE58}" presName="sp" presStyleCnt="0"/>
      <dgm:spPr/>
    </dgm:pt>
    <dgm:pt modelId="{FA7F9F96-5E58-4029-94AA-3E8AFEDF7CB9}" type="pres">
      <dgm:prSet presAssocID="{BC84F927-ADB6-4A44-81D5-688644684C63}" presName="linNode" presStyleCnt="0"/>
      <dgm:spPr/>
    </dgm:pt>
    <dgm:pt modelId="{691109AF-BC7E-469A-8D91-6BB0329E9290}" type="pres">
      <dgm:prSet presAssocID="{BC84F927-ADB6-4A44-81D5-688644684C63}" presName="parentText" presStyleLbl="node1" presStyleIdx="1" presStyleCnt="2">
        <dgm:presLayoutVars>
          <dgm:chMax val="1"/>
          <dgm:bulletEnabled val="1"/>
        </dgm:presLayoutVars>
      </dgm:prSet>
      <dgm:spPr/>
    </dgm:pt>
    <dgm:pt modelId="{49B1A2BF-402B-4094-9FA0-9E827305FC05}" type="pres">
      <dgm:prSet presAssocID="{BC84F927-ADB6-4A44-81D5-688644684C63}" presName="descendantText" presStyleLbl="alignAccFollowNode1" presStyleIdx="1" presStyleCnt="2">
        <dgm:presLayoutVars>
          <dgm:bulletEnabled val="1"/>
        </dgm:presLayoutVars>
      </dgm:prSet>
      <dgm:spPr/>
    </dgm:pt>
  </dgm:ptLst>
  <dgm:cxnLst>
    <dgm:cxn modelId="{D692E320-5CCC-46D7-A84A-2B521AC5ACEA}" type="presOf" srcId="{1C9733E8-43DF-4F8D-8209-0F8D7D6CF15A}" destId="{7CF145A6-0565-44D3-96D3-8F1AD10EC1BF}" srcOrd="0" destOrd="0" presId="urn:microsoft.com/office/officeart/2005/8/layout/vList5"/>
    <dgm:cxn modelId="{6F394C61-4278-43F8-89DC-260F234FB244}" type="presOf" srcId="{BCECD269-3465-42EB-AF31-95474D96DD78}" destId="{EB0B6E0E-6339-474A-A6ED-E7F8421DEF6E}" srcOrd="0" destOrd="0" presId="urn:microsoft.com/office/officeart/2005/8/layout/vList5"/>
    <dgm:cxn modelId="{C39E6274-D746-419D-934C-FEA8B2D22EE3}" srcId="{290CB1BA-A4D0-4722-A76A-5FF71E1C6C9D}" destId="{BCECD269-3465-42EB-AF31-95474D96DD78}" srcOrd="0" destOrd="0" parTransId="{41471576-39DE-4407-994F-C0BAEE200068}" sibTransId="{2478BA8C-69E1-4B3C-A8F0-CED12A2AFE58}"/>
    <dgm:cxn modelId="{88890658-4995-4D52-B934-A68785E6B1C3}" srcId="{BC84F927-ADB6-4A44-81D5-688644684C63}" destId="{EDC6244F-E4ED-4785-9B5D-F3804AACF304}" srcOrd="0" destOrd="0" parTransId="{F7551E5C-BA9C-4EFE-BA0F-8893C35E827F}" sibTransId="{289C92C9-DAFF-4BAD-AA21-4F46E261225D}"/>
    <dgm:cxn modelId="{B4BFCB7F-7A52-4167-ADF3-565EE5B99ABD}" srcId="{BCECD269-3465-42EB-AF31-95474D96DD78}" destId="{1C9733E8-43DF-4F8D-8209-0F8D7D6CF15A}" srcOrd="0" destOrd="0" parTransId="{3BBA8D46-8589-45FD-8706-1C1848FCD700}" sibTransId="{628EF25E-46E7-45A8-82BA-B7BFEEED7A31}"/>
    <dgm:cxn modelId="{A3716AA8-0407-48BE-BBDA-30CA56D64A1D}" type="presOf" srcId="{EDC6244F-E4ED-4785-9B5D-F3804AACF304}" destId="{49B1A2BF-402B-4094-9FA0-9E827305FC05}" srcOrd="0" destOrd="0" presId="urn:microsoft.com/office/officeart/2005/8/layout/vList5"/>
    <dgm:cxn modelId="{8C811CB0-E296-46C6-A99A-556A5D493E7C}" type="presOf" srcId="{290CB1BA-A4D0-4722-A76A-5FF71E1C6C9D}" destId="{5CC07D12-6D72-4433-9716-7BF8921DC598}" srcOrd="0" destOrd="0" presId="urn:microsoft.com/office/officeart/2005/8/layout/vList5"/>
    <dgm:cxn modelId="{2770B8EB-4AD3-4891-9021-B6E4DA861FBC}" type="presOf" srcId="{BC84F927-ADB6-4A44-81D5-688644684C63}" destId="{691109AF-BC7E-469A-8D91-6BB0329E9290}" srcOrd="0" destOrd="0" presId="urn:microsoft.com/office/officeart/2005/8/layout/vList5"/>
    <dgm:cxn modelId="{72EF80F3-B9DC-45BC-BEFB-694A00E1956A}" srcId="{290CB1BA-A4D0-4722-A76A-5FF71E1C6C9D}" destId="{BC84F927-ADB6-4A44-81D5-688644684C63}" srcOrd="1" destOrd="0" parTransId="{90B3D940-76B1-4FD1-AE1F-A92F4CA620E5}" sibTransId="{0CC11EC2-9F25-4615-AECA-099496BEC084}"/>
    <dgm:cxn modelId="{8F398582-9D81-4ED8-9C15-3ED024BA9261}" type="presParOf" srcId="{5CC07D12-6D72-4433-9716-7BF8921DC598}" destId="{827CA23B-A702-40C6-8B91-8D64F246C1E2}" srcOrd="0" destOrd="0" presId="urn:microsoft.com/office/officeart/2005/8/layout/vList5"/>
    <dgm:cxn modelId="{304F41F9-8330-49C8-A8A2-E1DA089233FF}" type="presParOf" srcId="{827CA23B-A702-40C6-8B91-8D64F246C1E2}" destId="{EB0B6E0E-6339-474A-A6ED-E7F8421DEF6E}" srcOrd="0" destOrd="0" presId="urn:microsoft.com/office/officeart/2005/8/layout/vList5"/>
    <dgm:cxn modelId="{6A516F85-7FE2-400D-A97B-8914CFC3AA70}" type="presParOf" srcId="{827CA23B-A702-40C6-8B91-8D64F246C1E2}" destId="{7CF145A6-0565-44D3-96D3-8F1AD10EC1BF}" srcOrd="1" destOrd="0" presId="urn:microsoft.com/office/officeart/2005/8/layout/vList5"/>
    <dgm:cxn modelId="{5F3ED5CC-6623-473A-A31F-D14702F7A9B6}" type="presParOf" srcId="{5CC07D12-6D72-4433-9716-7BF8921DC598}" destId="{BA46797A-67BF-4738-9E57-2F1159272CF1}" srcOrd="1" destOrd="0" presId="urn:microsoft.com/office/officeart/2005/8/layout/vList5"/>
    <dgm:cxn modelId="{76F07F06-BF09-4891-A114-06DD5406751A}" type="presParOf" srcId="{5CC07D12-6D72-4433-9716-7BF8921DC598}" destId="{FA7F9F96-5E58-4029-94AA-3E8AFEDF7CB9}" srcOrd="2" destOrd="0" presId="urn:microsoft.com/office/officeart/2005/8/layout/vList5"/>
    <dgm:cxn modelId="{E8CF461D-FF70-437D-B285-AA91C78051F4}" type="presParOf" srcId="{FA7F9F96-5E58-4029-94AA-3E8AFEDF7CB9}" destId="{691109AF-BC7E-469A-8D91-6BB0329E9290}" srcOrd="0" destOrd="0" presId="urn:microsoft.com/office/officeart/2005/8/layout/vList5"/>
    <dgm:cxn modelId="{0CC87A1C-F7D2-4E5D-94B6-4D59D79ADEB9}" type="presParOf" srcId="{FA7F9F96-5E58-4029-94AA-3E8AFEDF7CB9}" destId="{49B1A2BF-402B-4094-9FA0-9E827305FC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A82ACE-03A5-4981-8B23-30AF8660A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708DCC2-8A5A-4ABD-AC6F-DDC5A0CAC069}">
      <dgm:prSet/>
      <dgm:spPr/>
      <dgm:t>
        <a:bodyPr/>
        <a:lstStyle/>
        <a:p>
          <a:r>
            <a:rPr lang="zh-CN" dirty="0">
              <a:latin typeface="微软雅黑" panose="020B0503020204020204" pitchFamily="34" charset="-122"/>
              <a:ea typeface="微软雅黑" panose="020B0503020204020204" pitchFamily="34" charset="-122"/>
            </a:rPr>
            <a:t>单机模式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Standalone Mode</a:t>
          </a:r>
          <a:r>
            <a:rPr lang="zh-CN" altLang="en-US"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dgm:t>
    </dgm:pt>
    <dgm:pt modelId="{E6E3BEEF-F9FF-4CFF-ACF7-27AC1C49E99D}" type="parTrans" cxnId="{FCE97B0A-69DD-49D9-BA3A-D6647571DD1C}">
      <dgm:prSet/>
      <dgm:spPr/>
      <dgm:t>
        <a:bodyPr/>
        <a:lstStyle/>
        <a:p>
          <a:endParaRPr lang="zh-CN" altLang="en-US">
            <a:latin typeface="微软雅黑" panose="020B0503020204020204" pitchFamily="34" charset="-122"/>
            <a:ea typeface="微软雅黑" panose="020B0503020204020204" pitchFamily="34" charset="-122"/>
          </a:endParaRPr>
        </a:p>
      </dgm:t>
    </dgm:pt>
    <dgm:pt modelId="{EAB9F9C3-AF57-47D7-8019-B4FD43D00C56}" type="sibTrans" cxnId="{FCE97B0A-69DD-49D9-BA3A-D6647571DD1C}">
      <dgm:prSet/>
      <dgm:spPr/>
      <dgm:t>
        <a:bodyPr/>
        <a:lstStyle/>
        <a:p>
          <a:endParaRPr lang="zh-CN" altLang="en-US">
            <a:latin typeface="微软雅黑" panose="020B0503020204020204" pitchFamily="34" charset="-122"/>
            <a:ea typeface="微软雅黑" panose="020B0503020204020204" pitchFamily="34" charset="-122"/>
          </a:endParaRPr>
        </a:p>
      </dgm:t>
    </dgm:pt>
    <dgm:pt modelId="{9C741E64-8751-47AF-B46A-46D54D2617AF}">
      <dgm:prSet/>
      <dgm:spPr/>
      <dgm:t>
        <a:bodyPr/>
        <a:lstStyle/>
        <a:p>
          <a:r>
            <a:rPr lang="zh-CN">
              <a:latin typeface="微软雅黑" panose="020B0503020204020204" pitchFamily="34" charset="-122"/>
              <a:ea typeface="微软雅黑" panose="020B0503020204020204" pitchFamily="34" charset="-122"/>
            </a:rPr>
            <a:t>只在一台机器上安装</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，主要用于开发测试。</a:t>
          </a:r>
        </a:p>
      </dgm:t>
    </dgm:pt>
    <dgm:pt modelId="{F7CAA4DC-35FE-4EB3-A05A-158948DD6A2F}" type="parTrans" cxnId="{CCED5C2A-A211-4C8F-A17E-4FC08CC2966B}">
      <dgm:prSet/>
      <dgm:spPr/>
      <dgm:t>
        <a:bodyPr/>
        <a:lstStyle/>
        <a:p>
          <a:endParaRPr lang="zh-CN" altLang="en-US">
            <a:latin typeface="微软雅黑" panose="020B0503020204020204" pitchFamily="34" charset="-122"/>
            <a:ea typeface="微软雅黑" panose="020B0503020204020204" pitchFamily="34" charset="-122"/>
          </a:endParaRPr>
        </a:p>
      </dgm:t>
    </dgm:pt>
    <dgm:pt modelId="{1557CCA8-F71C-4B1D-92B4-69BA6C1DDF54}" type="sibTrans" cxnId="{CCED5C2A-A211-4C8F-A17E-4FC08CC2966B}">
      <dgm:prSet/>
      <dgm:spPr/>
      <dgm:t>
        <a:bodyPr/>
        <a:lstStyle/>
        <a:p>
          <a:endParaRPr lang="zh-CN" altLang="en-US">
            <a:latin typeface="微软雅黑" panose="020B0503020204020204" pitchFamily="34" charset="-122"/>
            <a:ea typeface="微软雅黑" panose="020B0503020204020204" pitchFamily="34" charset="-122"/>
          </a:endParaRPr>
        </a:p>
      </dgm:t>
    </dgm:pt>
    <dgm:pt modelId="{265EA3DA-A06F-4577-BF66-3881B46934AD}">
      <dgm:prSet/>
      <dgm:spPr/>
      <dgm:t>
        <a:bodyPr/>
        <a:lstStyle/>
        <a:p>
          <a:r>
            <a:rPr lang="zh-CN" dirty="0">
              <a:latin typeface="微软雅黑" panose="020B0503020204020204" pitchFamily="34" charset="-122"/>
              <a:ea typeface="微软雅黑" panose="020B0503020204020204" pitchFamily="34" charset="-122"/>
            </a:rPr>
            <a:t>集群模式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Replicated Mode</a:t>
          </a:r>
          <a:r>
            <a:rPr lang="zh-CN" altLang="en-US"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dgm:t>
    </dgm:pt>
    <dgm:pt modelId="{709E4109-28F5-4F72-BE4E-834292F366C7}" type="parTrans" cxnId="{E77399BD-B8BA-461F-8CC3-DE133F7D288D}">
      <dgm:prSet/>
      <dgm:spPr/>
      <dgm:t>
        <a:bodyPr/>
        <a:lstStyle/>
        <a:p>
          <a:endParaRPr lang="zh-CN" altLang="en-US">
            <a:latin typeface="微软雅黑" panose="020B0503020204020204" pitchFamily="34" charset="-122"/>
            <a:ea typeface="微软雅黑" panose="020B0503020204020204" pitchFamily="34" charset="-122"/>
          </a:endParaRPr>
        </a:p>
      </dgm:t>
    </dgm:pt>
    <dgm:pt modelId="{69F3CA01-EE4A-4AC5-8473-ABE201B3E698}" type="sibTrans" cxnId="{E77399BD-B8BA-461F-8CC3-DE133F7D288D}">
      <dgm:prSet/>
      <dgm:spPr/>
      <dgm:t>
        <a:bodyPr/>
        <a:lstStyle/>
        <a:p>
          <a:endParaRPr lang="zh-CN" altLang="en-US">
            <a:latin typeface="微软雅黑" panose="020B0503020204020204" pitchFamily="34" charset="-122"/>
            <a:ea typeface="微软雅黑" panose="020B0503020204020204" pitchFamily="34" charset="-122"/>
          </a:endParaRPr>
        </a:p>
      </dgm:t>
    </dgm:pt>
    <dgm:pt modelId="{DFFC6831-B1AE-4F26-9D14-CDE279B21ED0}">
      <dgm:prSet/>
      <dgm:spPr/>
      <dgm:t>
        <a:bodyPr/>
        <a:lstStyle/>
        <a:p>
          <a:r>
            <a:rPr lang="zh-CN">
              <a:latin typeface="微软雅黑" panose="020B0503020204020204" pitchFamily="34" charset="-122"/>
              <a:ea typeface="微软雅黑" panose="020B0503020204020204" pitchFamily="34" charset="-122"/>
            </a:rPr>
            <a:t>在多台机器上安装</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，实际的生产环境中均采用集群模式。</a:t>
          </a:r>
        </a:p>
      </dgm:t>
    </dgm:pt>
    <dgm:pt modelId="{A80C059E-F11A-4461-8A24-EE6258853436}" type="parTrans" cxnId="{C3480498-70B0-4F8F-9412-07992DAA6E93}">
      <dgm:prSet/>
      <dgm:spPr/>
      <dgm:t>
        <a:bodyPr/>
        <a:lstStyle/>
        <a:p>
          <a:endParaRPr lang="zh-CN" altLang="en-US">
            <a:latin typeface="微软雅黑" panose="020B0503020204020204" pitchFamily="34" charset="-122"/>
            <a:ea typeface="微软雅黑" panose="020B0503020204020204" pitchFamily="34" charset="-122"/>
          </a:endParaRPr>
        </a:p>
      </dgm:t>
    </dgm:pt>
    <dgm:pt modelId="{4A957EBE-2EF3-480E-958C-ACA6D5E2EAC1}" type="sibTrans" cxnId="{C3480498-70B0-4F8F-9412-07992DAA6E93}">
      <dgm:prSet/>
      <dgm:spPr/>
      <dgm:t>
        <a:bodyPr/>
        <a:lstStyle/>
        <a:p>
          <a:endParaRPr lang="zh-CN" altLang="en-US">
            <a:latin typeface="微软雅黑" panose="020B0503020204020204" pitchFamily="34" charset="-122"/>
            <a:ea typeface="微软雅黑" panose="020B0503020204020204" pitchFamily="34" charset="-122"/>
          </a:endParaRPr>
        </a:p>
      </dgm:t>
    </dgm:pt>
    <dgm:pt modelId="{3A117F10-C2FA-4BBA-8FFF-E2B8A3BEB061}">
      <dgm:prSet/>
      <dgm:spPr/>
      <dgm:t>
        <a:bodyPr/>
        <a:lstStyle/>
        <a:p>
          <a:r>
            <a:rPr lang="zh-CN">
              <a:latin typeface="微软雅黑" panose="020B0503020204020204" pitchFamily="34" charset="-122"/>
              <a:ea typeface="微软雅黑" panose="020B0503020204020204" pitchFamily="34" charset="-122"/>
            </a:rPr>
            <a:t>伪集群模式</a:t>
          </a:r>
        </a:p>
      </dgm:t>
    </dgm:pt>
    <dgm:pt modelId="{F5D92D51-1333-4533-A28A-CD627FFFE576}" type="parTrans" cxnId="{5E63134B-491F-4ADB-BC5A-DAC7D580A6AA}">
      <dgm:prSet/>
      <dgm:spPr/>
      <dgm:t>
        <a:bodyPr/>
        <a:lstStyle/>
        <a:p>
          <a:endParaRPr lang="zh-CN" altLang="en-US">
            <a:latin typeface="微软雅黑" panose="020B0503020204020204" pitchFamily="34" charset="-122"/>
            <a:ea typeface="微软雅黑" panose="020B0503020204020204" pitchFamily="34" charset="-122"/>
          </a:endParaRPr>
        </a:p>
      </dgm:t>
    </dgm:pt>
    <dgm:pt modelId="{7B8EC34F-C2F5-4C43-8BD4-D642F0B54BCD}" type="sibTrans" cxnId="{5E63134B-491F-4ADB-BC5A-DAC7D580A6AA}">
      <dgm:prSet/>
      <dgm:spPr/>
      <dgm:t>
        <a:bodyPr/>
        <a:lstStyle/>
        <a:p>
          <a:endParaRPr lang="zh-CN" altLang="en-US">
            <a:latin typeface="微软雅黑" panose="020B0503020204020204" pitchFamily="34" charset="-122"/>
            <a:ea typeface="微软雅黑" panose="020B0503020204020204" pitchFamily="34" charset="-122"/>
          </a:endParaRPr>
        </a:p>
      </dgm:t>
    </dgm:pt>
    <dgm:pt modelId="{CFF79BFD-E0EE-4C07-9ECE-B96901B40EBF}">
      <dgm:prSet/>
      <dgm:spPr/>
      <dgm:t>
        <a:bodyPr/>
        <a:lstStyle/>
        <a:p>
          <a:r>
            <a:rPr lang="zh-CN">
              <a:latin typeface="微软雅黑" panose="020B0503020204020204" pitchFamily="34" charset="-122"/>
              <a:ea typeface="微软雅黑" panose="020B0503020204020204" pitchFamily="34" charset="-122"/>
            </a:rPr>
            <a:t>集群所有的机器都在一台机器上，但是还是以集群的特性来对外提供服务。这种模式和集群模式非常类似，只是把</a:t>
          </a:r>
          <a:r>
            <a:rPr lang="en-US">
              <a:latin typeface="微软雅黑" panose="020B0503020204020204" pitchFamily="34" charset="-122"/>
              <a:ea typeface="微软雅黑" panose="020B0503020204020204" pitchFamily="34" charset="-122"/>
            </a:rPr>
            <a:t>zoo.cfg</a:t>
          </a:r>
          <a:r>
            <a:rPr lang="zh-CN">
              <a:latin typeface="微软雅黑" panose="020B0503020204020204" pitchFamily="34" charset="-122"/>
              <a:ea typeface="微软雅黑" panose="020B0503020204020204" pitchFamily="34" charset="-122"/>
            </a:rPr>
            <a:t>文件中配置项“</a:t>
          </a:r>
          <a:r>
            <a:rPr lang="en-US">
              <a:latin typeface="微软雅黑" panose="020B0503020204020204" pitchFamily="34" charset="-122"/>
              <a:ea typeface="微软雅黑" panose="020B0503020204020204" pitchFamily="34" charset="-122"/>
            </a:rPr>
            <a:t>server.id=host:port:port</a:t>
          </a:r>
          <a:r>
            <a:rPr lang="zh-CN">
              <a:latin typeface="微软雅黑" panose="020B0503020204020204" pitchFamily="34" charset="-122"/>
              <a:ea typeface="微软雅黑" panose="020B0503020204020204" pitchFamily="34" charset="-122"/>
            </a:rPr>
            <a:t>”略做修改。</a:t>
          </a:r>
        </a:p>
      </dgm:t>
    </dgm:pt>
    <dgm:pt modelId="{E8369FAF-9B70-4888-AC29-7D97C0F336A4}" type="parTrans" cxnId="{1E34136E-F8FD-4CC6-BBDC-520C45D276B8}">
      <dgm:prSet/>
      <dgm:spPr/>
      <dgm:t>
        <a:bodyPr/>
        <a:lstStyle/>
        <a:p>
          <a:endParaRPr lang="zh-CN" altLang="en-US">
            <a:latin typeface="微软雅黑" panose="020B0503020204020204" pitchFamily="34" charset="-122"/>
            <a:ea typeface="微软雅黑" panose="020B0503020204020204" pitchFamily="34" charset="-122"/>
          </a:endParaRPr>
        </a:p>
      </dgm:t>
    </dgm:pt>
    <dgm:pt modelId="{0BFE3000-2897-4D26-A1B8-9F54C0372715}" type="sibTrans" cxnId="{1E34136E-F8FD-4CC6-BBDC-520C45D276B8}">
      <dgm:prSet/>
      <dgm:spPr/>
      <dgm:t>
        <a:bodyPr/>
        <a:lstStyle/>
        <a:p>
          <a:endParaRPr lang="zh-CN" altLang="en-US">
            <a:latin typeface="微软雅黑" panose="020B0503020204020204" pitchFamily="34" charset="-122"/>
            <a:ea typeface="微软雅黑" panose="020B0503020204020204" pitchFamily="34" charset="-122"/>
          </a:endParaRPr>
        </a:p>
      </dgm:t>
    </dgm:pt>
    <dgm:pt modelId="{A0F5DEBE-7E54-4D20-9BEE-D2AAD30329C7}" type="pres">
      <dgm:prSet presAssocID="{D5A82ACE-03A5-4981-8B23-30AF8660A161}" presName="linear" presStyleCnt="0">
        <dgm:presLayoutVars>
          <dgm:animLvl val="lvl"/>
          <dgm:resizeHandles val="exact"/>
        </dgm:presLayoutVars>
      </dgm:prSet>
      <dgm:spPr/>
    </dgm:pt>
    <dgm:pt modelId="{E01A280D-FB06-4CDC-A4BB-D9BAF101FACD}" type="pres">
      <dgm:prSet presAssocID="{1708DCC2-8A5A-4ABD-AC6F-DDC5A0CAC069}" presName="parentText" presStyleLbl="node1" presStyleIdx="0" presStyleCnt="3">
        <dgm:presLayoutVars>
          <dgm:chMax val="0"/>
          <dgm:bulletEnabled val="1"/>
        </dgm:presLayoutVars>
      </dgm:prSet>
      <dgm:spPr/>
    </dgm:pt>
    <dgm:pt modelId="{61B1923B-BF3C-4A33-A884-4FFB8DAFD3FB}" type="pres">
      <dgm:prSet presAssocID="{1708DCC2-8A5A-4ABD-AC6F-DDC5A0CAC069}" presName="childText" presStyleLbl="revTx" presStyleIdx="0" presStyleCnt="3">
        <dgm:presLayoutVars>
          <dgm:bulletEnabled val="1"/>
        </dgm:presLayoutVars>
      </dgm:prSet>
      <dgm:spPr/>
    </dgm:pt>
    <dgm:pt modelId="{9CDB8405-CF80-48C2-AFFC-8938E4699888}" type="pres">
      <dgm:prSet presAssocID="{265EA3DA-A06F-4577-BF66-3881B46934AD}" presName="parentText" presStyleLbl="node1" presStyleIdx="1" presStyleCnt="3">
        <dgm:presLayoutVars>
          <dgm:chMax val="0"/>
          <dgm:bulletEnabled val="1"/>
        </dgm:presLayoutVars>
      </dgm:prSet>
      <dgm:spPr/>
    </dgm:pt>
    <dgm:pt modelId="{34C90CB7-8B46-44D9-9E4A-15406CE87C42}" type="pres">
      <dgm:prSet presAssocID="{265EA3DA-A06F-4577-BF66-3881B46934AD}" presName="childText" presStyleLbl="revTx" presStyleIdx="1" presStyleCnt="3">
        <dgm:presLayoutVars>
          <dgm:bulletEnabled val="1"/>
        </dgm:presLayoutVars>
      </dgm:prSet>
      <dgm:spPr/>
    </dgm:pt>
    <dgm:pt modelId="{11A6323C-06C7-4BD2-B609-42A5513C0F11}" type="pres">
      <dgm:prSet presAssocID="{3A117F10-C2FA-4BBA-8FFF-E2B8A3BEB061}" presName="parentText" presStyleLbl="node1" presStyleIdx="2" presStyleCnt="3">
        <dgm:presLayoutVars>
          <dgm:chMax val="0"/>
          <dgm:bulletEnabled val="1"/>
        </dgm:presLayoutVars>
      </dgm:prSet>
      <dgm:spPr/>
    </dgm:pt>
    <dgm:pt modelId="{5E2E31EF-4222-4925-8D76-C743DCCE86CD}" type="pres">
      <dgm:prSet presAssocID="{3A117F10-C2FA-4BBA-8FFF-E2B8A3BEB061}" presName="childText" presStyleLbl="revTx" presStyleIdx="2" presStyleCnt="3">
        <dgm:presLayoutVars>
          <dgm:bulletEnabled val="1"/>
        </dgm:presLayoutVars>
      </dgm:prSet>
      <dgm:spPr/>
    </dgm:pt>
  </dgm:ptLst>
  <dgm:cxnLst>
    <dgm:cxn modelId="{FCE97B0A-69DD-49D9-BA3A-D6647571DD1C}" srcId="{D5A82ACE-03A5-4981-8B23-30AF8660A161}" destId="{1708DCC2-8A5A-4ABD-AC6F-DDC5A0CAC069}" srcOrd="0" destOrd="0" parTransId="{E6E3BEEF-F9FF-4CFF-ACF7-27AC1C49E99D}" sibTransId="{EAB9F9C3-AF57-47D7-8019-B4FD43D00C56}"/>
    <dgm:cxn modelId="{9B4B6C29-AABB-4229-BC48-3E0563EE2E22}" type="presOf" srcId="{CFF79BFD-E0EE-4C07-9ECE-B96901B40EBF}" destId="{5E2E31EF-4222-4925-8D76-C743DCCE86CD}" srcOrd="0" destOrd="0" presId="urn:microsoft.com/office/officeart/2005/8/layout/vList2"/>
    <dgm:cxn modelId="{CCED5C2A-A211-4C8F-A17E-4FC08CC2966B}" srcId="{1708DCC2-8A5A-4ABD-AC6F-DDC5A0CAC069}" destId="{9C741E64-8751-47AF-B46A-46D54D2617AF}" srcOrd="0" destOrd="0" parTransId="{F7CAA4DC-35FE-4EB3-A05A-158948DD6A2F}" sibTransId="{1557CCA8-F71C-4B1D-92B4-69BA6C1DDF54}"/>
    <dgm:cxn modelId="{72234132-A25A-4FBD-AED0-0DBBAEE6928B}" type="presOf" srcId="{1708DCC2-8A5A-4ABD-AC6F-DDC5A0CAC069}" destId="{E01A280D-FB06-4CDC-A4BB-D9BAF101FACD}" srcOrd="0" destOrd="0" presId="urn:microsoft.com/office/officeart/2005/8/layout/vList2"/>
    <dgm:cxn modelId="{C1D3313B-CB49-4905-8F88-00C9E08AF91D}" type="presOf" srcId="{DFFC6831-B1AE-4F26-9D14-CDE279B21ED0}" destId="{34C90CB7-8B46-44D9-9E4A-15406CE87C42}" srcOrd="0" destOrd="0" presId="urn:microsoft.com/office/officeart/2005/8/layout/vList2"/>
    <dgm:cxn modelId="{5E63134B-491F-4ADB-BC5A-DAC7D580A6AA}" srcId="{D5A82ACE-03A5-4981-8B23-30AF8660A161}" destId="{3A117F10-C2FA-4BBA-8FFF-E2B8A3BEB061}" srcOrd="2" destOrd="0" parTransId="{F5D92D51-1333-4533-A28A-CD627FFFE576}" sibTransId="{7B8EC34F-C2F5-4C43-8BD4-D642F0B54BCD}"/>
    <dgm:cxn modelId="{1E34136E-F8FD-4CC6-BBDC-520C45D276B8}" srcId="{3A117F10-C2FA-4BBA-8FFF-E2B8A3BEB061}" destId="{CFF79BFD-E0EE-4C07-9ECE-B96901B40EBF}" srcOrd="0" destOrd="0" parTransId="{E8369FAF-9B70-4888-AC29-7D97C0F336A4}" sibTransId="{0BFE3000-2897-4D26-A1B8-9F54C0372715}"/>
    <dgm:cxn modelId="{3FE3CB80-E567-44E2-917F-C141A9582454}" type="presOf" srcId="{265EA3DA-A06F-4577-BF66-3881B46934AD}" destId="{9CDB8405-CF80-48C2-AFFC-8938E4699888}" srcOrd="0" destOrd="0" presId="urn:microsoft.com/office/officeart/2005/8/layout/vList2"/>
    <dgm:cxn modelId="{C3480498-70B0-4F8F-9412-07992DAA6E93}" srcId="{265EA3DA-A06F-4577-BF66-3881B46934AD}" destId="{DFFC6831-B1AE-4F26-9D14-CDE279B21ED0}" srcOrd="0" destOrd="0" parTransId="{A80C059E-F11A-4461-8A24-EE6258853436}" sibTransId="{4A957EBE-2EF3-480E-958C-ACA6D5E2EAC1}"/>
    <dgm:cxn modelId="{4D97CFA0-6E41-4469-89B2-66248531BEC7}" type="presOf" srcId="{3A117F10-C2FA-4BBA-8FFF-E2B8A3BEB061}" destId="{11A6323C-06C7-4BD2-B609-42A5513C0F11}" srcOrd="0" destOrd="0" presId="urn:microsoft.com/office/officeart/2005/8/layout/vList2"/>
    <dgm:cxn modelId="{E77399BD-B8BA-461F-8CC3-DE133F7D288D}" srcId="{D5A82ACE-03A5-4981-8B23-30AF8660A161}" destId="{265EA3DA-A06F-4577-BF66-3881B46934AD}" srcOrd="1" destOrd="0" parTransId="{709E4109-28F5-4F72-BE4E-834292F366C7}" sibTransId="{69F3CA01-EE4A-4AC5-8473-ABE201B3E698}"/>
    <dgm:cxn modelId="{D2C8E1E6-E6E3-4F08-A82D-C424D9FB7A61}" type="presOf" srcId="{D5A82ACE-03A5-4981-8B23-30AF8660A161}" destId="{A0F5DEBE-7E54-4D20-9BEE-D2AAD30329C7}" srcOrd="0" destOrd="0" presId="urn:microsoft.com/office/officeart/2005/8/layout/vList2"/>
    <dgm:cxn modelId="{701214EE-6256-46AB-B3AD-D790DB5F4827}" type="presOf" srcId="{9C741E64-8751-47AF-B46A-46D54D2617AF}" destId="{61B1923B-BF3C-4A33-A884-4FFB8DAFD3FB}" srcOrd="0" destOrd="0" presId="urn:microsoft.com/office/officeart/2005/8/layout/vList2"/>
    <dgm:cxn modelId="{D7E7B675-A506-4AB4-9D83-2B1BE2447BD2}" type="presParOf" srcId="{A0F5DEBE-7E54-4D20-9BEE-D2AAD30329C7}" destId="{E01A280D-FB06-4CDC-A4BB-D9BAF101FACD}" srcOrd="0" destOrd="0" presId="urn:microsoft.com/office/officeart/2005/8/layout/vList2"/>
    <dgm:cxn modelId="{F5973ABF-6BD2-4E0D-8F14-890CA39E2639}" type="presParOf" srcId="{A0F5DEBE-7E54-4D20-9BEE-D2AAD30329C7}" destId="{61B1923B-BF3C-4A33-A884-4FFB8DAFD3FB}" srcOrd="1" destOrd="0" presId="urn:microsoft.com/office/officeart/2005/8/layout/vList2"/>
    <dgm:cxn modelId="{9F20FE4F-3E22-4781-8A2E-405CA192DDE3}" type="presParOf" srcId="{A0F5DEBE-7E54-4D20-9BEE-D2AAD30329C7}" destId="{9CDB8405-CF80-48C2-AFFC-8938E4699888}" srcOrd="2" destOrd="0" presId="urn:microsoft.com/office/officeart/2005/8/layout/vList2"/>
    <dgm:cxn modelId="{A0864B67-C585-4A8E-9CFE-ABF11A3DA509}" type="presParOf" srcId="{A0F5DEBE-7E54-4D20-9BEE-D2AAD30329C7}" destId="{34C90CB7-8B46-44D9-9E4A-15406CE87C42}" srcOrd="3" destOrd="0" presId="urn:microsoft.com/office/officeart/2005/8/layout/vList2"/>
    <dgm:cxn modelId="{F7E58BDF-24B1-4A3B-8576-FA0FACF47A92}" type="presParOf" srcId="{A0F5DEBE-7E54-4D20-9BEE-D2AAD30329C7}" destId="{11A6323C-06C7-4BD2-B609-42A5513C0F11}" srcOrd="4" destOrd="0" presId="urn:microsoft.com/office/officeart/2005/8/layout/vList2"/>
    <dgm:cxn modelId="{95032D74-8ED1-428C-8019-DB2371FBC04E}" type="presParOf" srcId="{A0F5DEBE-7E54-4D20-9BEE-D2AAD30329C7}" destId="{5E2E31EF-4222-4925-8D76-C743DCCE86C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E0DD97-18C7-42E4-91A5-2D23B98028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5D61EE4-7FBD-4F40-A3EC-A73619FA2B05}">
      <dgm:prSet phldrT="[文本]" custT="1"/>
      <dgm:spPr/>
      <dgm:t>
        <a:bodyPr/>
        <a:lstStyle/>
        <a:p>
          <a:r>
            <a:rPr lang="en-US" altLang="zh-CN" sz="2400" dirty="0">
              <a:latin typeface="微软雅黑" panose="020B0503020204020204" pitchFamily="34" charset="-122"/>
              <a:ea typeface="微软雅黑" panose="020B0503020204020204" pitchFamily="34" charset="-122"/>
            </a:rPr>
            <a:t>1. </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四字命令</a:t>
          </a:r>
        </a:p>
      </dgm:t>
    </dgm:pt>
    <dgm:pt modelId="{D295A4AB-7305-4936-AB32-F31FBAE575A0}" type="parTrans" cxnId="{A90DB65B-C4A9-4901-9C4F-E73001067A0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C527168-F592-4431-BE64-A67D109B98E6}" type="sibTrans" cxnId="{A90DB65B-C4A9-4901-9C4F-E73001067A0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99690BE-2D76-43E1-8EE7-0797D875880F}">
      <dgm:prSet phldrT="[文本]" custT="1"/>
      <dgm:spPr/>
      <dgm:t>
        <a:bodyPr/>
        <a:lstStyle/>
        <a:p>
          <a:r>
            <a:rPr lang="en-US" altLang="zh-CN" sz="2400" dirty="0">
              <a:latin typeface="微软雅黑" panose="020B0503020204020204" pitchFamily="34" charset="-122"/>
              <a:ea typeface="微软雅黑" panose="020B0503020204020204" pitchFamily="34" charset="-122"/>
            </a:rPr>
            <a:t>2. </a:t>
          </a:r>
          <a:r>
            <a:rPr lang="en-US" altLang="zh-CN" sz="2400" dirty="0" err="1">
              <a:latin typeface="微软雅黑" panose="020B0503020204020204" pitchFamily="34" charset="-122"/>
              <a:ea typeface="微软雅黑" panose="020B0503020204020204" pitchFamily="34" charset="-122"/>
            </a:rPr>
            <a:t>ZooKeeper</a:t>
          </a:r>
          <a:r>
            <a:rPr lang="en-US" altLang="zh-CN" sz="2400" dirty="0">
              <a:latin typeface="微软雅黑" panose="020B0503020204020204" pitchFamily="34" charset="-122"/>
              <a:ea typeface="微软雅黑" panose="020B0503020204020204" pitchFamily="34" charset="-122"/>
            </a:rPr>
            <a:t> Shell</a:t>
          </a:r>
          <a:endParaRPr lang="zh-CN" altLang="en-US" sz="2400" dirty="0">
            <a:latin typeface="微软雅黑" panose="020B0503020204020204" pitchFamily="34" charset="-122"/>
            <a:ea typeface="微软雅黑" panose="020B0503020204020204" pitchFamily="34" charset="-122"/>
          </a:endParaRPr>
        </a:p>
      </dgm:t>
    </dgm:pt>
    <dgm:pt modelId="{52BFCE36-FEEB-4B21-BBA4-2CD527475D9B}" type="parTrans" cxnId="{2B9C627B-C689-4F8D-9DB5-90EE13ACC1A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E153059-F3E5-4DD2-8DDA-7F71B5BB5B32}" type="sibTrans" cxnId="{2B9C627B-C689-4F8D-9DB5-90EE13ACC1A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8BF98DF-84DF-45EB-8F81-9AB125857CF4}">
      <dgm:prSet phldrT="[文本]" custT="1"/>
      <dgm:spPr/>
      <dgm:t>
        <a:bodyPr/>
        <a:lstStyle/>
        <a:p>
          <a:r>
            <a:rPr lang="en-US" altLang="zh-CN" sz="2400" dirty="0">
              <a:latin typeface="微软雅黑" panose="020B0503020204020204" pitchFamily="34" charset="-122"/>
              <a:ea typeface="微软雅黑" panose="020B0503020204020204" pitchFamily="34" charset="-122"/>
            </a:rPr>
            <a:t>3. </a:t>
          </a:r>
          <a:r>
            <a:rPr lang="en-US" altLang="zh-CN" sz="2400" dirty="0" err="1">
              <a:latin typeface="微软雅黑" panose="020B0503020204020204" pitchFamily="34" charset="-122"/>
              <a:ea typeface="微软雅黑" panose="020B0503020204020204" pitchFamily="34" charset="-122"/>
            </a:rPr>
            <a:t>ZooKeeper</a:t>
          </a:r>
          <a:r>
            <a:rPr lang="en-US" altLang="zh-CN" sz="2400" dirty="0">
              <a:latin typeface="微软雅黑" panose="020B0503020204020204" pitchFamily="34" charset="-122"/>
              <a:ea typeface="微软雅黑" panose="020B0503020204020204" pitchFamily="34" charset="-122"/>
            </a:rPr>
            <a:t> Java API</a:t>
          </a:r>
          <a:endParaRPr lang="zh-CN" altLang="en-US" sz="2400" dirty="0">
            <a:latin typeface="微软雅黑" panose="020B0503020204020204" pitchFamily="34" charset="-122"/>
            <a:ea typeface="微软雅黑" panose="020B0503020204020204" pitchFamily="34" charset="-122"/>
          </a:endParaRPr>
        </a:p>
      </dgm:t>
    </dgm:pt>
    <dgm:pt modelId="{99DC1183-51AD-4704-8C6B-DD20345DA551}" type="parTrans" cxnId="{C4467D04-5C59-4A3D-9B97-B957131C1A3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0D27F2E-C659-4F23-83C0-BD83044CFB4C}" type="sibTrans" cxnId="{C4467D04-5C59-4A3D-9B97-B957131C1A3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C2182E1-C8DB-4B0E-BB07-095CF127B1FE}" type="pres">
      <dgm:prSet presAssocID="{B5E0DD97-18C7-42E4-91A5-2D23B9802893}" presName="linear" presStyleCnt="0">
        <dgm:presLayoutVars>
          <dgm:dir/>
          <dgm:animLvl val="lvl"/>
          <dgm:resizeHandles val="exact"/>
        </dgm:presLayoutVars>
      </dgm:prSet>
      <dgm:spPr/>
    </dgm:pt>
    <dgm:pt modelId="{2BAEC7BC-C024-4F11-AADD-8F97ED7EF138}" type="pres">
      <dgm:prSet presAssocID="{85D61EE4-7FBD-4F40-A3EC-A73619FA2B05}" presName="parentLin" presStyleCnt="0"/>
      <dgm:spPr/>
    </dgm:pt>
    <dgm:pt modelId="{4C1CA3B6-E9C0-437A-8CF9-B102E04CCA8F}" type="pres">
      <dgm:prSet presAssocID="{85D61EE4-7FBD-4F40-A3EC-A73619FA2B05}" presName="parentLeftMargin" presStyleLbl="node1" presStyleIdx="0" presStyleCnt="3"/>
      <dgm:spPr/>
    </dgm:pt>
    <dgm:pt modelId="{58934EF6-4803-406D-82D7-AB3ACE466C94}" type="pres">
      <dgm:prSet presAssocID="{85D61EE4-7FBD-4F40-A3EC-A73619FA2B05}" presName="parentText" presStyleLbl="node1" presStyleIdx="0" presStyleCnt="3">
        <dgm:presLayoutVars>
          <dgm:chMax val="0"/>
          <dgm:bulletEnabled val="1"/>
        </dgm:presLayoutVars>
      </dgm:prSet>
      <dgm:spPr/>
    </dgm:pt>
    <dgm:pt modelId="{78B06152-FD45-4F0C-B5E0-B81824D6AC6D}" type="pres">
      <dgm:prSet presAssocID="{85D61EE4-7FBD-4F40-A3EC-A73619FA2B05}" presName="negativeSpace" presStyleCnt="0"/>
      <dgm:spPr/>
    </dgm:pt>
    <dgm:pt modelId="{71AB45BE-2E9A-40F7-B860-35F4A02759F9}" type="pres">
      <dgm:prSet presAssocID="{85D61EE4-7FBD-4F40-A3EC-A73619FA2B05}" presName="childText" presStyleLbl="conFgAcc1" presStyleIdx="0" presStyleCnt="3">
        <dgm:presLayoutVars>
          <dgm:bulletEnabled val="1"/>
        </dgm:presLayoutVars>
      </dgm:prSet>
      <dgm:spPr/>
    </dgm:pt>
    <dgm:pt modelId="{A7B8BB32-F477-4998-A397-15E964F76D26}" type="pres">
      <dgm:prSet presAssocID="{6C527168-F592-4431-BE64-A67D109B98E6}" presName="spaceBetweenRectangles" presStyleCnt="0"/>
      <dgm:spPr/>
    </dgm:pt>
    <dgm:pt modelId="{F989D632-91FE-4047-95E4-F53420403E71}" type="pres">
      <dgm:prSet presAssocID="{299690BE-2D76-43E1-8EE7-0797D875880F}" presName="parentLin" presStyleCnt="0"/>
      <dgm:spPr/>
    </dgm:pt>
    <dgm:pt modelId="{17C60765-ACE1-4C9F-9A67-9A45D919260B}" type="pres">
      <dgm:prSet presAssocID="{299690BE-2D76-43E1-8EE7-0797D875880F}" presName="parentLeftMargin" presStyleLbl="node1" presStyleIdx="0" presStyleCnt="3"/>
      <dgm:spPr/>
    </dgm:pt>
    <dgm:pt modelId="{DC8E0DD0-0045-4AF5-8604-FD1E5D0CCF9D}" type="pres">
      <dgm:prSet presAssocID="{299690BE-2D76-43E1-8EE7-0797D875880F}" presName="parentText" presStyleLbl="node1" presStyleIdx="1" presStyleCnt="3">
        <dgm:presLayoutVars>
          <dgm:chMax val="0"/>
          <dgm:bulletEnabled val="1"/>
        </dgm:presLayoutVars>
      </dgm:prSet>
      <dgm:spPr/>
    </dgm:pt>
    <dgm:pt modelId="{D64FDF71-8F93-4A91-8040-CF9CB41B796B}" type="pres">
      <dgm:prSet presAssocID="{299690BE-2D76-43E1-8EE7-0797D875880F}" presName="negativeSpace" presStyleCnt="0"/>
      <dgm:spPr/>
    </dgm:pt>
    <dgm:pt modelId="{F48A8513-CCB6-40D1-A35B-EC7E2982F811}" type="pres">
      <dgm:prSet presAssocID="{299690BE-2D76-43E1-8EE7-0797D875880F}" presName="childText" presStyleLbl="conFgAcc1" presStyleIdx="1" presStyleCnt="3">
        <dgm:presLayoutVars>
          <dgm:bulletEnabled val="1"/>
        </dgm:presLayoutVars>
      </dgm:prSet>
      <dgm:spPr/>
    </dgm:pt>
    <dgm:pt modelId="{0FC7EE63-8BBE-40E8-A196-007AC6887F74}" type="pres">
      <dgm:prSet presAssocID="{AE153059-F3E5-4DD2-8DDA-7F71B5BB5B32}" presName="spaceBetweenRectangles" presStyleCnt="0"/>
      <dgm:spPr/>
    </dgm:pt>
    <dgm:pt modelId="{06AA5F8A-8567-46F0-8D8F-A4C98672B000}" type="pres">
      <dgm:prSet presAssocID="{E8BF98DF-84DF-45EB-8F81-9AB125857CF4}" presName="parentLin" presStyleCnt="0"/>
      <dgm:spPr/>
    </dgm:pt>
    <dgm:pt modelId="{337F9F1A-1F8B-4277-B239-EBB5B3D2CA66}" type="pres">
      <dgm:prSet presAssocID="{E8BF98DF-84DF-45EB-8F81-9AB125857CF4}" presName="parentLeftMargin" presStyleLbl="node1" presStyleIdx="1" presStyleCnt="3"/>
      <dgm:spPr/>
    </dgm:pt>
    <dgm:pt modelId="{F04237D6-A0CA-404C-9DAC-309C1B635BCB}" type="pres">
      <dgm:prSet presAssocID="{E8BF98DF-84DF-45EB-8F81-9AB125857CF4}" presName="parentText" presStyleLbl="node1" presStyleIdx="2" presStyleCnt="3">
        <dgm:presLayoutVars>
          <dgm:chMax val="0"/>
          <dgm:bulletEnabled val="1"/>
        </dgm:presLayoutVars>
      </dgm:prSet>
      <dgm:spPr/>
    </dgm:pt>
    <dgm:pt modelId="{EB20D03E-6D59-4FDE-9F99-C2CE5AFC82E0}" type="pres">
      <dgm:prSet presAssocID="{E8BF98DF-84DF-45EB-8F81-9AB125857CF4}" presName="negativeSpace" presStyleCnt="0"/>
      <dgm:spPr/>
    </dgm:pt>
    <dgm:pt modelId="{7A0A9864-0817-4EB4-ABE2-ACD1316AA456}" type="pres">
      <dgm:prSet presAssocID="{E8BF98DF-84DF-45EB-8F81-9AB125857CF4}" presName="childText" presStyleLbl="conFgAcc1" presStyleIdx="2" presStyleCnt="3">
        <dgm:presLayoutVars>
          <dgm:bulletEnabled val="1"/>
        </dgm:presLayoutVars>
      </dgm:prSet>
      <dgm:spPr/>
    </dgm:pt>
  </dgm:ptLst>
  <dgm:cxnLst>
    <dgm:cxn modelId="{C4467D04-5C59-4A3D-9B97-B957131C1A32}" srcId="{B5E0DD97-18C7-42E4-91A5-2D23B9802893}" destId="{E8BF98DF-84DF-45EB-8F81-9AB125857CF4}" srcOrd="2" destOrd="0" parTransId="{99DC1183-51AD-4704-8C6B-DD20345DA551}" sibTransId="{B0D27F2E-C659-4F23-83C0-BD83044CFB4C}"/>
    <dgm:cxn modelId="{6567FD26-185F-4470-BFE5-FD5C552B56A2}" type="presOf" srcId="{299690BE-2D76-43E1-8EE7-0797D875880F}" destId="{17C60765-ACE1-4C9F-9A67-9A45D919260B}" srcOrd="0" destOrd="0" presId="urn:microsoft.com/office/officeart/2005/8/layout/list1"/>
    <dgm:cxn modelId="{A90DB65B-C4A9-4901-9C4F-E73001067A0B}" srcId="{B5E0DD97-18C7-42E4-91A5-2D23B9802893}" destId="{85D61EE4-7FBD-4F40-A3EC-A73619FA2B05}" srcOrd="0" destOrd="0" parTransId="{D295A4AB-7305-4936-AB32-F31FBAE575A0}" sibTransId="{6C527168-F592-4431-BE64-A67D109B98E6}"/>
    <dgm:cxn modelId="{FAE9955F-BAF9-4DE9-86C7-A973EF9E6FF1}" type="presOf" srcId="{85D61EE4-7FBD-4F40-A3EC-A73619FA2B05}" destId="{58934EF6-4803-406D-82D7-AB3ACE466C94}" srcOrd="1" destOrd="0" presId="urn:microsoft.com/office/officeart/2005/8/layout/list1"/>
    <dgm:cxn modelId="{968A9F47-888E-4368-98B3-ED7087141306}" type="presOf" srcId="{E8BF98DF-84DF-45EB-8F81-9AB125857CF4}" destId="{F04237D6-A0CA-404C-9DAC-309C1B635BCB}" srcOrd="1" destOrd="0" presId="urn:microsoft.com/office/officeart/2005/8/layout/list1"/>
    <dgm:cxn modelId="{1514C06C-6CBC-44DD-9D43-661A6F07DA16}" type="presOf" srcId="{B5E0DD97-18C7-42E4-91A5-2D23B9802893}" destId="{8C2182E1-C8DB-4B0E-BB07-095CF127B1FE}" srcOrd="0" destOrd="0" presId="urn:microsoft.com/office/officeart/2005/8/layout/list1"/>
    <dgm:cxn modelId="{2B9C627B-C689-4F8D-9DB5-90EE13ACC1AE}" srcId="{B5E0DD97-18C7-42E4-91A5-2D23B9802893}" destId="{299690BE-2D76-43E1-8EE7-0797D875880F}" srcOrd="1" destOrd="0" parTransId="{52BFCE36-FEEB-4B21-BBA4-2CD527475D9B}" sibTransId="{AE153059-F3E5-4DD2-8DDA-7F71B5BB5B32}"/>
    <dgm:cxn modelId="{8CDDDCD0-04F0-4FB5-8EBD-96877B71EFAE}" type="presOf" srcId="{299690BE-2D76-43E1-8EE7-0797D875880F}" destId="{DC8E0DD0-0045-4AF5-8604-FD1E5D0CCF9D}" srcOrd="1" destOrd="0" presId="urn:microsoft.com/office/officeart/2005/8/layout/list1"/>
    <dgm:cxn modelId="{5A4D78EA-4DB1-4CB2-AA2D-082601B3F8C9}" type="presOf" srcId="{E8BF98DF-84DF-45EB-8F81-9AB125857CF4}" destId="{337F9F1A-1F8B-4277-B239-EBB5B3D2CA66}" srcOrd="0" destOrd="0" presId="urn:microsoft.com/office/officeart/2005/8/layout/list1"/>
    <dgm:cxn modelId="{8EF394F6-3424-4BF3-8EAC-BFF5A17995AD}" type="presOf" srcId="{85D61EE4-7FBD-4F40-A3EC-A73619FA2B05}" destId="{4C1CA3B6-E9C0-437A-8CF9-B102E04CCA8F}" srcOrd="0" destOrd="0" presId="urn:microsoft.com/office/officeart/2005/8/layout/list1"/>
    <dgm:cxn modelId="{4100FE48-3BEB-422E-AA32-8B9EF35B998A}" type="presParOf" srcId="{8C2182E1-C8DB-4B0E-BB07-095CF127B1FE}" destId="{2BAEC7BC-C024-4F11-AADD-8F97ED7EF138}" srcOrd="0" destOrd="0" presId="urn:microsoft.com/office/officeart/2005/8/layout/list1"/>
    <dgm:cxn modelId="{79101655-F562-449C-9A54-36D2A83CD0D9}" type="presParOf" srcId="{2BAEC7BC-C024-4F11-AADD-8F97ED7EF138}" destId="{4C1CA3B6-E9C0-437A-8CF9-B102E04CCA8F}" srcOrd="0" destOrd="0" presId="urn:microsoft.com/office/officeart/2005/8/layout/list1"/>
    <dgm:cxn modelId="{8AE43069-01B7-426A-94EA-77E99376899E}" type="presParOf" srcId="{2BAEC7BC-C024-4F11-AADD-8F97ED7EF138}" destId="{58934EF6-4803-406D-82D7-AB3ACE466C94}" srcOrd="1" destOrd="0" presId="urn:microsoft.com/office/officeart/2005/8/layout/list1"/>
    <dgm:cxn modelId="{ED23E669-77F9-4A87-AC27-54B675DC2904}" type="presParOf" srcId="{8C2182E1-C8DB-4B0E-BB07-095CF127B1FE}" destId="{78B06152-FD45-4F0C-B5E0-B81824D6AC6D}" srcOrd="1" destOrd="0" presId="urn:microsoft.com/office/officeart/2005/8/layout/list1"/>
    <dgm:cxn modelId="{AB1FE366-49F8-4037-8136-53D9590AFA75}" type="presParOf" srcId="{8C2182E1-C8DB-4B0E-BB07-095CF127B1FE}" destId="{71AB45BE-2E9A-40F7-B860-35F4A02759F9}" srcOrd="2" destOrd="0" presId="urn:microsoft.com/office/officeart/2005/8/layout/list1"/>
    <dgm:cxn modelId="{02C95E13-8E53-4C07-B164-C9DC39AC6A11}" type="presParOf" srcId="{8C2182E1-C8DB-4B0E-BB07-095CF127B1FE}" destId="{A7B8BB32-F477-4998-A397-15E964F76D26}" srcOrd="3" destOrd="0" presId="urn:microsoft.com/office/officeart/2005/8/layout/list1"/>
    <dgm:cxn modelId="{440846F9-4610-454A-B48E-B75437AB52C4}" type="presParOf" srcId="{8C2182E1-C8DB-4B0E-BB07-095CF127B1FE}" destId="{F989D632-91FE-4047-95E4-F53420403E71}" srcOrd="4" destOrd="0" presId="urn:microsoft.com/office/officeart/2005/8/layout/list1"/>
    <dgm:cxn modelId="{8E417DAF-4565-4A8F-9AE9-59833D347CD4}" type="presParOf" srcId="{F989D632-91FE-4047-95E4-F53420403E71}" destId="{17C60765-ACE1-4C9F-9A67-9A45D919260B}" srcOrd="0" destOrd="0" presId="urn:microsoft.com/office/officeart/2005/8/layout/list1"/>
    <dgm:cxn modelId="{DBDFB7D5-082C-4FC1-B838-F526CA73109B}" type="presParOf" srcId="{F989D632-91FE-4047-95E4-F53420403E71}" destId="{DC8E0DD0-0045-4AF5-8604-FD1E5D0CCF9D}" srcOrd="1" destOrd="0" presId="urn:microsoft.com/office/officeart/2005/8/layout/list1"/>
    <dgm:cxn modelId="{AC76D1AF-23A1-412E-A8C9-C2247B9290BF}" type="presParOf" srcId="{8C2182E1-C8DB-4B0E-BB07-095CF127B1FE}" destId="{D64FDF71-8F93-4A91-8040-CF9CB41B796B}" srcOrd="5" destOrd="0" presId="urn:microsoft.com/office/officeart/2005/8/layout/list1"/>
    <dgm:cxn modelId="{CF1FC31F-FEF1-4921-93DA-412B9E64630B}" type="presParOf" srcId="{8C2182E1-C8DB-4B0E-BB07-095CF127B1FE}" destId="{F48A8513-CCB6-40D1-A35B-EC7E2982F811}" srcOrd="6" destOrd="0" presId="urn:microsoft.com/office/officeart/2005/8/layout/list1"/>
    <dgm:cxn modelId="{195CF640-2E79-4F79-AF11-265952D2D4A0}" type="presParOf" srcId="{8C2182E1-C8DB-4B0E-BB07-095CF127B1FE}" destId="{0FC7EE63-8BBE-40E8-A196-007AC6887F74}" srcOrd="7" destOrd="0" presId="urn:microsoft.com/office/officeart/2005/8/layout/list1"/>
    <dgm:cxn modelId="{6F517250-BB8F-4E09-B7ED-07C3DF286C94}" type="presParOf" srcId="{8C2182E1-C8DB-4B0E-BB07-095CF127B1FE}" destId="{06AA5F8A-8567-46F0-8D8F-A4C98672B000}" srcOrd="8" destOrd="0" presId="urn:microsoft.com/office/officeart/2005/8/layout/list1"/>
    <dgm:cxn modelId="{47249415-BB8A-4A08-929E-3837D24D8DDC}" type="presParOf" srcId="{06AA5F8A-8567-46F0-8D8F-A4C98672B000}" destId="{337F9F1A-1F8B-4277-B239-EBB5B3D2CA66}" srcOrd="0" destOrd="0" presId="urn:microsoft.com/office/officeart/2005/8/layout/list1"/>
    <dgm:cxn modelId="{F8BC43A1-1F1C-4E4A-AE63-661DFA0CBEDE}" type="presParOf" srcId="{06AA5F8A-8567-46F0-8D8F-A4C98672B000}" destId="{F04237D6-A0CA-404C-9DAC-309C1B635BCB}" srcOrd="1" destOrd="0" presId="urn:microsoft.com/office/officeart/2005/8/layout/list1"/>
    <dgm:cxn modelId="{24CCF2A5-92DE-4485-84FA-066EBCBBC0EB}" type="presParOf" srcId="{8C2182E1-C8DB-4B0E-BB07-095CF127B1FE}" destId="{EB20D03E-6D59-4FDE-9F99-C2CE5AFC82E0}" srcOrd="9" destOrd="0" presId="urn:microsoft.com/office/officeart/2005/8/layout/list1"/>
    <dgm:cxn modelId="{3D321E33-5868-41E1-8B4C-7B7D8D8879CD}" type="presParOf" srcId="{8C2182E1-C8DB-4B0E-BB07-095CF127B1FE}" destId="{7A0A9864-0817-4EB4-ABE2-ACD1316AA4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6F31F-315C-4737-8CA8-42D6F41A6D87}">
      <dsp:nvSpPr>
        <dsp:cNvPr id="0" name=""/>
        <dsp:cNvSpPr/>
      </dsp:nvSpPr>
      <dsp:spPr>
        <a:xfrm>
          <a:off x="0" y="14235"/>
          <a:ext cx="8229600" cy="299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altLang="en-US" sz="900" kern="1200">
              <a:latin typeface="微软雅黑" panose="020B0503020204020204" pitchFamily="34" charset="-122"/>
              <a:ea typeface="微软雅黑" panose="020B0503020204020204" pitchFamily="34" charset="-122"/>
            </a:rPr>
            <a:t>一、实验目的</a:t>
          </a:r>
        </a:p>
      </dsp:txBody>
      <dsp:txXfrm>
        <a:off x="14621" y="28856"/>
        <a:ext cx="8200358" cy="270278"/>
      </dsp:txXfrm>
    </dsp:sp>
    <dsp:sp modelId="{62A2403C-2B44-43E6-ADBB-21BAEC689F15}">
      <dsp:nvSpPr>
        <dsp:cNvPr id="0" name=""/>
        <dsp:cNvSpPr/>
      </dsp:nvSpPr>
      <dsp:spPr>
        <a:xfrm>
          <a:off x="0" y="313755"/>
          <a:ext cx="8229600"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8890" rIns="49784" bIns="8890" numCol="1" spcCol="1270" anchor="t" anchorCtr="0">
          <a:noAutofit/>
        </a:bodyPr>
        <a:lstStyle/>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1. </a:t>
          </a:r>
          <a:r>
            <a:rPr lang="zh-CN" sz="700" kern="1200">
              <a:latin typeface="微软雅黑" panose="020B0503020204020204" pitchFamily="34" charset="-122"/>
              <a:ea typeface="微软雅黑" panose="020B0503020204020204" pitchFamily="34" charset="-122"/>
            </a:rPr>
            <a:t>理解</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的系统模型，包括数据模型、版本机制、</a:t>
          </a:r>
          <a:r>
            <a:rPr lang="en-US" sz="700" kern="1200">
              <a:latin typeface="微软雅黑" panose="020B0503020204020204" pitchFamily="34" charset="-122"/>
              <a:ea typeface="微软雅黑" panose="020B0503020204020204" pitchFamily="34" charset="-122"/>
            </a:rPr>
            <a:t>Watcher</a:t>
          </a:r>
          <a:r>
            <a:rPr lang="zh-CN" sz="700" kern="1200">
              <a:latin typeface="微软雅黑" panose="020B0503020204020204" pitchFamily="34" charset="-122"/>
              <a:ea typeface="微软雅黑" panose="020B0503020204020204" pitchFamily="34" charset="-122"/>
            </a:rPr>
            <a:t>监听机制、</a:t>
          </a:r>
          <a:r>
            <a:rPr lang="en-US" sz="700" kern="1200">
              <a:latin typeface="微软雅黑" panose="020B0503020204020204" pitchFamily="34" charset="-122"/>
              <a:ea typeface="微软雅黑" panose="020B0503020204020204" pitchFamily="34" charset="-122"/>
            </a:rPr>
            <a:t>ACL</a:t>
          </a:r>
          <a:r>
            <a:rPr lang="zh-CN" sz="700" kern="1200">
              <a:latin typeface="微软雅黑" panose="020B0503020204020204" pitchFamily="34" charset="-122"/>
              <a:ea typeface="微软雅黑" panose="020B0503020204020204" pitchFamily="34" charset="-122"/>
            </a:rPr>
            <a:t>权限控制机制。</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2. </a:t>
          </a:r>
          <a:r>
            <a:rPr lang="zh-CN" sz="700" kern="1200">
              <a:latin typeface="微软雅黑" panose="020B0503020204020204" pitchFamily="34" charset="-122"/>
              <a:ea typeface="微软雅黑" panose="020B0503020204020204" pitchFamily="34" charset="-122"/>
            </a:rPr>
            <a:t>理解</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的工作原理，包括集群架构、</a:t>
          </a:r>
          <a:r>
            <a:rPr lang="en-US" sz="700" kern="1200">
              <a:latin typeface="微软雅黑" panose="020B0503020204020204" pitchFamily="34" charset="-122"/>
              <a:ea typeface="微软雅黑" panose="020B0503020204020204" pitchFamily="34" charset="-122"/>
            </a:rPr>
            <a:t>Leader</a:t>
          </a:r>
          <a:r>
            <a:rPr lang="zh-CN" sz="700" kern="1200">
              <a:latin typeface="微软雅黑" panose="020B0503020204020204" pitchFamily="34" charset="-122"/>
              <a:ea typeface="微软雅黑" panose="020B0503020204020204" pitchFamily="34" charset="-122"/>
            </a:rPr>
            <a:t>选举机制。</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3. </a:t>
          </a:r>
          <a:r>
            <a:rPr lang="zh-CN" sz="700" kern="1200">
              <a:latin typeface="微软雅黑" panose="020B0503020204020204" pitchFamily="34" charset="-122"/>
              <a:ea typeface="微软雅黑" panose="020B0503020204020204" pitchFamily="34" charset="-122"/>
            </a:rPr>
            <a:t>熟练掌握</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集群的部署和运行。</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4. </a:t>
          </a:r>
          <a:r>
            <a:rPr lang="zh-CN" sz="700" kern="1200">
              <a:latin typeface="微软雅黑" panose="020B0503020204020204" pitchFamily="34" charset="-122"/>
              <a:ea typeface="微软雅黑" panose="020B0503020204020204" pitchFamily="34" charset="-122"/>
            </a:rPr>
            <a:t>掌握</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四字命令的使用。</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5. </a:t>
          </a:r>
          <a:r>
            <a:rPr lang="zh-CN" sz="700" kern="1200">
              <a:latin typeface="微软雅黑" panose="020B0503020204020204" pitchFamily="34" charset="-122"/>
              <a:ea typeface="微软雅黑" panose="020B0503020204020204" pitchFamily="34" charset="-122"/>
            </a:rPr>
            <a:t>熟练掌握</a:t>
          </a:r>
          <a:r>
            <a:rPr lang="en-US" sz="700" kern="1200">
              <a:latin typeface="微软雅黑" panose="020B0503020204020204" pitchFamily="34" charset="-122"/>
              <a:ea typeface="微软雅黑" panose="020B0503020204020204" pitchFamily="34" charset="-122"/>
            </a:rPr>
            <a:t>ZooKeeper Shell</a:t>
          </a:r>
          <a:r>
            <a:rPr lang="zh-CN" sz="700" kern="1200">
              <a:latin typeface="微软雅黑" panose="020B0503020204020204" pitchFamily="34" charset="-122"/>
              <a:ea typeface="微软雅黑" panose="020B0503020204020204" pitchFamily="34" charset="-122"/>
            </a:rPr>
            <a:t>常用命令的使用。</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6. </a:t>
          </a:r>
          <a:r>
            <a:rPr lang="zh-CN" sz="700" kern="1200">
              <a:latin typeface="微软雅黑" panose="020B0503020204020204" pitchFamily="34" charset="-122"/>
              <a:ea typeface="微软雅黑" panose="020B0503020204020204" pitchFamily="34" charset="-122"/>
            </a:rPr>
            <a:t>了解</a:t>
          </a:r>
          <a:r>
            <a:rPr lang="en-US" sz="700" kern="1200">
              <a:latin typeface="微软雅黑" panose="020B0503020204020204" pitchFamily="34" charset="-122"/>
              <a:ea typeface="微软雅黑" panose="020B0503020204020204" pitchFamily="34" charset="-122"/>
            </a:rPr>
            <a:t>ZooKeeper Java API</a:t>
          </a:r>
          <a:r>
            <a:rPr lang="zh-CN" sz="700" kern="1200">
              <a:latin typeface="微软雅黑" panose="020B0503020204020204" pitchFamily="34" charset="-122"/>
              <a:ea typeface="微软雅黑" panose="020B0503020204020204" pitchFamily="34" charset="-122"/>
            </a:rPr>
            <a:t>，能看懂简单的</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编程。</a:t>
          </a:r>
        </a:p>
      </dsp:txBody>
      <dsp:txXfrm>
        <a:off x="0" y="313755"/>
        <a:ext cx="8229600" cy="1010160"/>
      </dsp:txXfrm>
    </dsp:sp>
    <dsp:sp modelId="{2D3E6B6B-E3A8-4C15-AF42-7FB76CDAD62E}">
      <dsp:nvSpPr>
        <dsp:cNvPr id="0" name=""/>
        <dsp:cNvSpPr/>
      </dsp:nvSpPr>
      <dsp:spPr>
        <a:xfrm>
          <a:off x="0" y="1323916"/>
          <a:ext cx="8229600" cy="299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altLang="en-US" sz="900" kern="1200">
              <a:latin typeface="微软雅黑" panose="020B0503020204020204" pitchFamily="34" charset="-122"/>
              <a:ea typeface="微软雅黑" panose="020B0503020204020204" pitchFamily="34" charset="-122"/>
            </a:rPr>
            <a:t>二、实验环境</a:t>
          </a:r>
        </a:p>
      </dsp:txBody>
      <dsp:txXfrm>
        <a:off x="14621" y="1338537"/>
        <a:ext cx="8200358" cy="270278"/>
      </dsp:txXfrm>
    </dsp:sp>
    <dsp:sp modelId="{E7A8CEC7-33C7-4C05-8BE8-77AE0D86A99C}">
      <dsp:nvSpPr>
        <dsp:cNvPr id="0" name=""/>
        <dsp:cNvSpPr/>
      </dsp:nvSpPr>
      <dsp:spPr>
        <a:xfrm>
          <a:off x="0" y="1623436"/>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8890" rIns="49784" bIns="8890" numCol="1" spcCol="1270" anchor="t" anchorCtr="0">
          <a:noAutofit/>
        </a:bodyPr>
        <a:lstStyle/>
        <a:p>
          <a:pPr marL="57150" lvl="1" indent="-57150" algn="l" defTabSz="311150">
            <a:lnSpc>
              <a:spcPct val="90000"/>
            </a:lnSpc>
            <a:spcBef>
              <a:spcPct val="0"/>
            </a:spcBef>
            <a:spcAft>
              <a:spcPct val="20000"/>
            </a:spcAft>
            <a:buChar char="•"/>
          </a:pPr>
          <a:r>
            <a:rPr lang="zh-CN" sz="700" kern="1200">
              <a:latin typeface="微软雅黑" panose="020B0503020204020204" pitchFamily="34" charset="-122"/>
              <a:ea typeface="微软雅黑" panose="020B0503020204020204" pitchFamily="34" charset="-122"/>
            </a:rPr>
            <a:t>本实验所需的软件环境包括</a:t>
          </a:r>
          <a:r>
            <a:rPr lang="en-US" sz="700" kern="1200">
              <a:latin typeface="微软雅黑" panose="020B0503020204020204" pitchFamily="34" charset="-122"/>
              <a:ea typeface="微软雅黑" panose="020B0503020204020204" pitchFamily="34" charset="-122"/>
            </a:rPr>
            <a:t>Linux</a:t>
          </a:r>
          <a:r>
            <a:rPr lang="zh-CN" sz="700" kern="1200">
              <a:latin typeface="微软雅黑" panose="020B0503020204020204" pitchFamily="34" charset="-122"/>
              <a:ea typeface="微软雅黑" panose="020B0503020204020204" pitchFamily="34" charset="-122"/>
            </a:rPr>
            <a:t>集群（至少</a:t>
          </a:r>
          <a:r>
            <a:rPr lang="en-US" sz="700" kern="1200">
              <a:latin typeface="微软雅黑" panose="020B0503020204020204" pitchFamily="34" charset="-122"/>
              <a:ea typeface="微软雅黑" panose="020B0503020204020204" pitchFamily="34" charset="-122"/>
            </a:rPr>
            <a:t>3</a:t>
          </a:r>
          <a:r>
            <a:rPr lang="zh-CN" sz="700" kern="1200">
              <a:latin typeface="微软雅黑" panose="020B0503020204020204" pitchFamily="34" charset="-122"/>
              <a:ea typeface="微软雅黑" panose="020B0503020204020204" pitchFamily="34" charset="-122"/>
            </a:rPr>
            <a:t>台机器）、</a:t>
          </a:r>
          <a:r>
            <a:rPr lang="en-US" sz="700" kern="1200">
              <a:latin typeface="微软雅黑" panose="020B0503020204020204" pitchFamily="34" charset="-122"/>
              <a:ea typeface="微软雅黑" panose="020B0503020204020204" pitchFamily="34" charset="-122"/>
            </a:rPr>
            <a:t>Oracle JDK 1.6+</a:t>
          </a:r>
          <a:r>
            <a:rPr lang="zh-CN" sz="700" kern="1200">
              <a:latin typeface="微软雅黑" panose="020B0503020204020204" pitchFamily="34" charset="-122"/>
              <a:ea typeface="微软雅黑" panose="020B0503020204020204" pitchFamily="34" charset="-122"/>
            </a:rPr>
            <a:t>、</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安装包、</a:t>
          </a:r>
          <a:r>
            <a:rPr lang="en-US" sz="700" kern="1200">
              <a:latin typeface="微软雅黑" panose="020B0503020204020204" pitchFamily="34" charset="-122"/>
              <a:ea typeface="微软雅黑" panose="020B0503020204020204" pitchFamily="34" charset="-122"/>
            </a:rPr>
            <a:t>Eclipse</a:t>
          </a:r>
          <a:r>
            <a:rPr lang="zh-CN" sz="700" kern="1200">
              <a:latin typeface="微软雅黑" panose="020B0503020204020204" pitchFamily="34" charset="-122"/>
              <a:ea typeface="微软雅黑" panose="020B0503020204020204" pitchFamily="34" charset="-122"/>
            </a:rPr>
            <a:t>。</a:t>
          </a:r>
        </a:p>
      </dsp:txBody>
      <dsp:txXfrm>
        <a:off x="0" y="1623436"/>
        <a:ext cx="8229600" cy="264960"/>
      </dsp:txXfrm>
    </dsp:sp>
    <dsp:sp modelId="{32A382DF-E1CE-47A8-B9E2-B0499F84A373}">
      <dsp:nvSpPr>
        <dsp:cNvPr id="0" name=""/>
        <dsp:cNvSpPr/>
      </dsp:nvSpPr>
      <dsp:spPr>
        <a:xfrm>
          <a:off x="0" y="1888396"/>
          <a:ext cx="8229600" cy="299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altLang="en-US" sz="900" kern="1200">
              <a:latin typeface="微软雅黑" panose="020B0503020204020204" pitchFamily="34" charset="-122"/>
              <a:ea typeface="微软雅黑" panose="020B0503020204020204" pitchFamily="34" charset="-122"/>
            </a:rPr>
            <a:t>三、实验内容</a:t>
          </a:r>
        </a:p>
      </dsp:txBody>
      <dsp:txXfrm>
        <a:off x="14621" y="1903017"/>
        <a:ext cx="8200358" cy="270278"/>
      </dsp:txXfrm>
    </dsp:sp>
    <dsp:sp modelId="{6DEB57E6-396A-4715-B9D4-68050B6D5B9F}">
      <dsp:nvSpPr>
        <dsp:cNvPr id="0" name=""/>
        <dsp:cNvSpPr/>
      </dsp:nvSpPr>
      <dsp:spPr>
        <a:xfrm>
          <a:off x="0" y="2187916"/>
          <a:ext cx="8229600"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8890" rIns="49784" bIns="8890" numCol="1" spcCol="1270" anchor="t" anchorCtr="0">
          <a:noAutofit/>
        </a:bodyPr>
        <a:lstStyle/>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1. </a:t>
          </a:r>
          <a:r>
            <a:rPr lang="zh-CN" sz="700" kern="1200">
              <a:latin typeface="微软雅黑" panose="020B0503020204020204" pitchFamily="34" charset="-122"/>
              <a:ea typeface="微软雅黑" panose="020B0503020204020204" pitchFamily="34" charset="-122"/>
            </a:rPr>
            <a:t>规划</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2. </a:t>
          </a:r>
          <a:r>
            <a:rPr lang="zh-CN" sz="700" kern="1200">
              <a:latin typeface="微软雅黑" panose="020B0503020204020204" pitchFamily="34" charset="-122"/>
              <a:ea typeface="微软雅黑" panose="020B0503020204020204" pitchFamily="34" charset="-122"/>
            </a:rPr>
            <a:t>部署</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3. </a:t>
          </a:r>
          <a:r>
            <a:rPr lang="zh-CN" sz="700" kern="1200">
              <a:latin typeface="微软雅黑" panose="020B0503020204020204" pitchFamily="34" charset="-122"/>
              <a:ea typeface="微软雅黑" panose="020B0503020204020204" pitchFamily="34" charset="-122"/>
            </a:rPr>
            <a:t>启动</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4. </a:t>
          </a:r>
          <a:r>
            <a:rPr lang="zh-CN" sz="700" kern="1200">
              <a:latin typeface="微软雅黑" panose="020B0503020204020204" pitchFamily="34" charset="-122"/>
              <a:ea typeface="微软雅黑" panose="020B0503020204020204" pitchFamily="34" charset="-122"/>
            </a:rPr>
            <a:t>验证</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5. </a:t>
          </a:r>
          <a:r>
            <a:rPr lang="zh-CN" sz="700" kern="1200">
              <a:latin typeface="微软雅黑" panose="020B0503020204020204" pitchFamily="34" charset="-122"/>
              <a:ea typeface="微软雅黑" panose="020B0503020204020204" pitchFamily="34" charset="-122"/>
            </a:rPr>
            <a:t>使用</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四字命令。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6. </a:t>
          </a:r>
          <a:r>
            <a:rPr lang="zh-CN" sz="700" kern="1200">
              <a:latin typeface="微软雅黑" panose="020B0503020204020204" pitchFamily="34" charset="-122"/>
              <a:ea typeface="微软雅黑" panose="020B0503020204020204" pitchFamily="34" charset="-122"/>
            </a:rPr>
            <a:t>使用</a:t>
          </a:r>
          <a:r>
            <a:rPr lang="en-US" sz="700" kern="1200">
              <a:latin typeface="微软雅黑" panose="020B0503020204020204" pitchFamily="34" charset="-122"/>
              <a:ea typeface="微软雅黑" panose="020B0503020204020204" pitchFamily="34" charset="-122"/>
            </a:rPr>
            <a:t>ZooKeeper Shell</a:t>
          </a:r>
          <a:r>
            <a:rPr lang="zh-CN" sz="700" kern="1200">
              <a:latin typeface="微软雅黑" panose="020B0503020204020204" pitchFamily="34" charset="-122"/>
              <a:ea typeface="微软雅黑" panose="020B0503020204020204" pitchFamily="34" charset="-122"/>
            </a:rPr>
            <a:t>常用命令。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7. </a:t>
          </a:r>
          <a:r>
            <a:rPr lang="zh-CN" sz="700" kern="1200">
              <a:latin typeface="微软雅黑" panose="020B0503020204020204" pitchFamily="34" charset="-122"/>
              <a:ea typeface="微软雅黑" panose="020B0503020204020204" pitchFamily="34" charset="-122"/>
            </a:rPr>
            <a:t>关闭</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集群。</a:t>
          </a:r>
        </a:p>
      </dsp:txBody>
      <dsp:txXfrm>
        <a:off x="0" y="2187916"/>
        <a:ext cx="8229600" cy="1192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D80B0-C9EF-4FEE-B914-E30C69D65F86}">
      <dsp:nvSpPr>
        <dsp:cNvPr id="0" name=""/>
        <dsp:cNvSpPr/>
      </dsp:nvSpPr>
      <dsp:spPr>
        <a:xfrm>
          <a:off x="0" y="305295"/>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764678-3868-4260-BE28-A405F17C9D2E}">
      <dsp:nvSpPr>
        <dsp:cNvPr id="0" name=""/>
        <dsp:cNvSpPr/>
      </dsp:nvSpPr>
      <dsp:spPr>
        <a:xfrm>
          <a:off x="411480" y="24855"/>
          <a:ext cx="57607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1. </a:t>
          </a:r>
          <a:r>
            <a:rPr lang="en-US" sz="2400" kern="1200" dirty="0" err="1">
              <a:latin typeface="微软雅黑" panose="020B0503020204020204" pitchFamily="34" charset="-122"/>
              <a:ea typeface="微软雅黑" panose="020B0503020204020204" pitchFamily="34" charset="-122"/>
            </a:rPr>
            <a:t>ZooKeeper</a:t>
          </a:r>
          <a:r>
            <a:rPr lang="zh-CN" sz="2400" kern="1200" dirty="0">
              <a:latin typeface="微软雅黑" panose="020B0503020204020204" pitchFamily="34" charset="-122"/>
              <a:ea typeface="微软雅黑" panose="020B0503020204020204" pitchFamily="34" charset="-122"/>
            </a:rPr>
            <a:t>数据模型</a:t>
          </a:r>
        </a:p>
      </dsp:txBody>
      <dsp:txXfrm>
        <a:off x="438860" y="52235"/>
        <a:ext cx="5705960" cy="506120"/>
      </dsp:txXfrm>
    </dsp:sp>
    <dsp:sp modelId="{D03976F6-985E-419C-A01F-9680365C22E8}">
      <dsp:nvSpPr>
        <dsp:cNvPr id="0" name=""/>
        <dsp:cNvSpPr/>
      </dsp:nvSpPr>
      <dsp:spPr>
        <a:xfrm>
          <a:off x="0" y="1167136"/>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26ABDC-CA76-4667-B8BF-359F88B35E34}">
      <dsp:nvSpPr>
        <dsp:cNvPr id="0" name=""/>
        <dsp:cNvSpPr/>
      </dsp:nvSpPr>
      <dsp:spPr>
        <a:xfrm>
          <a:off x="411480" y="886696"/>
          <a:ext cx="57607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2. </a:t>
          </a:r>
          <a:r>
            <a:rPr lang="en-US" sz="2400" kern="1200" dirty="0" err="1">
              <a:latin typeface="微软雅黑" panose="020B0503020204020204" pitchFamily="34" charset="-122"/>
              <a:ea typeface="微软雅黑" panose="020B0503020204020204" pitchFamily="34" charset="-122"/>
            </a:rPr>
            <a:t>ZNode</a:t>
          </a:r>
          <a:r>
            <a:rPr lang="zh-CN" sz="2400" kern="1200" dirty="0">
              <a:latin typeface="微软雅黑" panose="020B0503020204020204" pitchFamily="34" charset="-122"/>
              <a:ea typeface="微软雅黑" panose="020B0503020204020204" pitchFamily="34" charset="-122"/>
            </a:rPr>
            <a:t>版本</a:t>
          </a:r>
        </a:p>
      </dsp:txBody>
      <dsp:txXfrm>
        <a:off x="438860" y="914076"/>
        <a:ext cx="5705960" cy="506120"/>
      </dsp:txXfrm>
    </dsp:sp>
    <dsp:sp modelId="{7A4F549A-AECE-49F0-8DD2-F7E81F98A77D}">
      <dsp:nvSpPr>
        <dsp:cNvPr id="0" name=""/>
        <dsp:cNvSpPr/>
      </dsp:nvSpPr>
      <dsp:spPr>
        <a:xfrm>
          <a:off x="0" y="2028976"/>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22ED9D-861A-4504-A6A6-9A4C0EDBBE72}">
      <dsp:nvSpPr>
        <dsp:cNvPr id="0" name=""/>
        <dsp:cNvSpPr/>
      </dsp:nvSpPr>
      <dsp:spPr>
        <a:xfrm>
          <a:off x="411480" y="1748536"/>
          <a:ext cx="57607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3. Watcher</a:t>
          </a:r>
          <a:r>
            <a:rPr lang="zh-CN" sz="2400" kern="1200" dirty="0">
              <a:latin typeface="微软雅黑" panose="020B0503020204020204" pitchFamily="34" charset="-122"/>
              <a:ea typeface="微软雅黑" panose="020B0503020204020204" pitchFamily="34" charset="-122"/>
            </a:rPr>
            <a:t>监听机制</a:t>
          </a:r>
        </a:p>
      </dsp:txBody>
      <dsp:txXfrm>
        <a:off x="438860" y="1775916"/>
        <a:ext cx="5705960" cy="506120"/>
      </dsp:txXfrm>
    </dsp:sp>
    <dsp:sp modelId="{FB738195-4C71-4EAB-9BD1-F09F026A0408}">
      <dsp:nvSpPr>
        <dsp:cNvPr id="0" name=""/>
        <dsp:cNvSpPr/>
      </dsp:nvSpPr>
      <dsp:spPr>
        <a:xfrm>
          <a:off x="0" y="2890816"/>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17709C-D10E-47EC-A939-641E5C309FC6}">
      <dsp:nvSpPr>
        <dsp:cNvPr id="0" name=""/>
        <dsp:cNvSpPr/>
      </dsp:nvSpPr>
      <dsp:spPr>
        <a:xfrm>
          <a:off x="411480" y="2610376"/>
          <a:ext cx="57607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4. ACL</a:t>
          </a:r>
          <a:r>
            <a:rPr lang="zh-CN" sz="2400" kern="1200" dirty="0">
              <a:latin typeface="微软雅黑" panose="020B0503020204020204" pitchFamily="34" charset="-122"/>
              <a:ea typeface="微软雅黑" panose="020B0503020204020204" pitchFamily="34" charset="-122"/>
            </a:rPr>
            <a:t>权限控制机制</a:t>
          </a:r>
        </a:p>
      </dsp:txBody>
      <dsp:txXfrm>
        <a:off x="438860" y="2637756"/>
        <a:ext cx="570596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00FCE-782E-421B-86A3-9446112EEDE4}">
      <dsp:nvSpPr>
        <dsp:cNvPr id="0" name=""/>
        <dsp:cNvSpPr/>
      </dsp:nvSpPr>
      <dsp:spPr>
        <a:xfrm>
          <a:off x="0" y="80610"/>
          <a:ext cx="8229600" cy="3720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sz="1200" kern="1200">
              <a:latin typeface="微软雅黑" panose="020B0503020204020204" pitchFamily="34" charset="-122"/>
              <a:ea typeface="微软雅黑" panose="020B0503020204020204" pitchFamily="34" charset="-122"/>
            </a:rPr>
            <a:t>（</a:t>
          </a:r>
          <a:r>
            <a:rPr lang="en-US" sz="1200" kern="1200">
              <a:latin typeface="微软雅黑" panose="020B0503020204020204" pitchFamily="34" charset="-122"/>
              <a:ea typeface="微软雅黑" panose="020B0503020204020204" pitchFamily="34" charset="-122"/>
            </a:rPr>
            <a:t>1</a:t>
          </a:r>
          <a:r>
            <a:rPr lang="zh-CN" sz="1200" kern="1200">
              <a:latin typeface="微软雅黑" panose="020B0503020204020204" pitchFamily="34" charset="-122"/>
              <a:ea typeface="微软雅黑" panose="020B0503020204020204" pitchFamily="34" charset="-122"/>
            </a:rPr>
            <a:t>）持久节点</a:t>
          </a:r>
          <a:r>
            <a:rPr lang="en-US" sz="1200" kern="1200">
              <a:latin typeface="微软雅黑" panose="020B0503020204020204" pitchFamily="34" charset="-122"/>
              <a:ea typeface="微软雅黑" panose="020B0503020204020204" pitchFamily="34" charset="-122"/>
            </a:rPr>
            <a:t>PERSISTENT</a:t>
          </a:r>
          <a:endParaRPr lang="zh-CN" sz="1200" kern="1200">
            <a:latin typeface="微软雅黑" panose="020B0503020204020204" pitchFamily="34" charset="-122"/>
            <a:ea typeface="微软雅黑" panose="020B0503020204020204" pitchFamily="34" charset="-122"/>
          </a:endParaRPr>
        </a:p>
      </dsp:txBody>
      <dsp:txXfrm>
        <a:off x="18162" y="98772"/>
        <a:ext cx="8193276" cy="335736"/>
      </dsp:txXfrm>
    </dsp:sp>
    <dsp:sp modelId="{16423E56-5893-462D-BD6B-DA0A291E4E51}">
      <dsp:nvSpPr>
        <dsp:cNvPr id="0" name=""/>
        <dsp:cNvSpPr/>
      </dsp:nvSpPr>
      <dsp:spPr>
        <a:xfrm>
          <a:off x="0" y="452671"/>
          <a:ext cx="8229600" cy="391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5240" rIns="85344" bIns="15240" numCol="1" spcCol="1270" anchor="t" anchorCtr="0">
          <a:noAutofit/>
        </a:bodyPr>
        <a:lstStyle/>
        <a:p>
          <a:pPr marL="57150" lvl="1" indent="-57150" algn="l" defTabSz="400050">
            <a:lnSpc>
              <a:spcPct val="90000"/>
            </a:lnSpc>
            <a:spcBef>
              <a:spcPct val="0"/>
            </a:spcBef>
            <a:spcAft>
              <a:spcPct val="20000"/>
            </a:spcAft>
            <a:buChar char="•"/>
          </a:pPr>
          <a:r>
            <a:rPr lang="zh-CN" sz="900" kern="1200">
              <a:latin typeface="微软雅黑" panose="020B0503020204020204" pitchFamily="34" charset="-122"/>
              <a:ea typeface="微软雅黑" panose="020B0503020204020204" pitchFamily="34" charset="-122"/>
            </a:rPr>
            <a:t>持久节点是</a:t>
          </a:r>
          <a:r>
            <a:rPr lang="en-US" sz="900" kern="1200">
              <a:latin typeface="微软雅黑" panose="020B0503020204020204" pitchFamily="34" charset="-122"/>
              <a:ea typeface="微软雅黑" panose="020B0503020204020204" pitchFamily="34" charset="-122"/>
            </a:rPr>
            <a:t>ZooKeeper</a:t>
          </a:r>
          <a:r>
            <a:rPr lang="zh-CN" sz="900" kern="1200">
              <a:latin typeface="微软雅黑" panose="020B0503020204020204" pitchFamily="34" charset="-122"/>
              <a:ea typeface="微软雅黑" panose="020B0503020204020204" pitchFamily="34" charset="-122"/>
            </a:rPr>
            <a:t>中最常见的一种节点类型。所谓持久节点，是指此类节点的生命周期不依赖于会话，自节点被创建就会一直存在于</a:t>
          </a:r>
          <a:r>
            <a:rPr lang="en-US" sz="900" kern="1200">
              <a:latin typeface="微软雅黑" panose="020B0503020204020204" pitchFamily="34" charset="-122"/>
              <a:ea typeface="微软雅黑" panose="020B0503020204020204" pitchFamily="34" charset="-122"/>
            </a:rPr>
            <a:t>ZooKeeper</a:t>
          </a:r>
          <a:r>
            <a:rPr lang="zh-CN" sz="900" kern="1200">
              <a:latin typeface="微软雅黑" panose="020B0503020204020204" pitchFamily="34" charset="-122"/>
              <a:ea typeface="微软雅黑" panose="020B0503020204020204" pitchFamily="34" charset="-122"/>
            </a:rPr>
            <a:t>服务器上，并且只有在客户端显式执行删除操作时，它们才能被删除。</a:t>
          </a:r>
        </a:p>
      </dsp:txBody>
      <dsp:txXfrm>
        <a:off x="0" y="452671"/>
        <a:ext cx="8229600" cy="391230"/>
      </dsp:txXfrm>
    </dsp:sp>
    <dsp:sp modelId="{B6115AFE-27BD-48F1-838B-5BFD1C2F7D8F}">
      <dsp:nvSpPr>
        <dsp:cNvPr id="0" name=""/>
        <dsp:cNvSpPr/>
      </dsp:nvSpPr>
      <dsp:spPr>
        <a:xfrm>
          <a:off x="0" y="843901"/>
          <a:ext cx="8229600" cy="3720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sz="1200" kern="1200">
              <a:latin typeface="微软雅黑" panose="020B0503020204020204" pitchFamily="34" charset="-122"/>
              <a:ea typeface="微软雅黑" panose="020B0503020204020204" pitchFamily="34" charset="-122"/>
            </a:rPr>
            <a:t>（</a:t>
          </a:r>
          <a:r>
            <a:rPr lang="en-US" sz="1200" kern="1200">
              <a:latin typeface="微软雅黑" panose="020B0503020204020204" pitchFamily="34" charset="-122"/>
              <a:ea typeface="微软雅黑" panose="020B0503020204020204" pitchFamily="34" charset="-122"/>
            </a:rPr>
            <a:t>2</a:t>
          </a:r>
          <a:r>
            <a:rPr lang="zh-CN" sz="1200" kern="1200">
              <a:latin typeface="微软雅黑" panose="020B0503020204020204" pitchFamily="34" charset="-122"/>
              <a:ea typeface="微软雅黑" panose="020B0503020204020204" pitchFamily="34" charset="-122"/>
            </a:rPr>
            <a:t>）持久顺序节点</a:t>
          </a:r>
          <a:r>
            <a:rPr lang="en-US" sz="1200" kern="1200">
              <a:latin typeface="微软雅黑" panose="020B0503020204020204" pitchFamily="34" charset="-122"/>
              <a:ea typeface="微软雅黑" panose="020B0503020204020204" pitchFamily="34" charset="-122"/>
            </a:rPr>
            <a:t>PERSISTENT_SEQUENTIAL</a:t>
          </a:r>
          <a:endParaRPr lang="zh-CN" sz="1200" kern="1200">
            <a:latin typeface="微软雅黑" panose="020B0503020204020204" pitchFamily="34" charset="-122"/>
            <a:ea typeface="微软雅黑" panose="020B0503020204020204" pitchFamily="34" charset="-122"/>
          </a:endParaRPr>
        </a:p>
      </dsp:txBody>
      <dsp:txXfrm>
        <a:off x="18162" y="862063"/>
        <a:ext cx="8193276" cy="335736"/>
      </dsp:txXfrm>
    </dsp:sp>
    <dsp:sp modelId="{2C8DCADC-C3CE-4AC6-BBD8-621255F0EFD7}">
      <dsp:nvSpPr>
        <dsp:cNvPr id="0" name=""/>
        <dsp:cNvSpPr/>
      </dsp:nvSpPr>
      <dsp:spPr>
        <a:xfrm>
          <a:off x="0" y="1215961"/>
          <a:ext cx="8229600"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5240" rIns="85344" bIns="15240" numCol="1" spcCol="1270" anchor="t" anchorCtr="0">
          <a:noAutofit/>
        </a:bodyPr>
        <a:lstStyle/>
        <a:p>
          <a:pPr marL="57150" lvl="1" indent="-57150" algn="l" defTabSz="400050">
            <a:lnSpc>
              <a:spcPct val="90000"/>
            </a:lnSpc>
            <a:spcBef>
              <a:spcPct val="0"/>
            </a:spcBef>
            <a:spcAft>
              <a:spcPct val="20000"/>
            </a:spcAft>
            <a:buChar char="•"/>
          </a:pPr>
          <a:r>
            <a:rPr lang="zh-CN" sz="900" kern="1200">
              <a:latin typeface="微软雅黑" panose="020B0503020204020204" pitchFamily="34" charset="-122"/>
              <a:ea typeface="微软雅黑" panose="020B0503020204020204" pitchFamily="34" charset="-122"/>
            </a:rPr>
            <a:t>持久顺序节点的基本特性与持久节点相同，额外特性表现在顺序性上。在</a:t>
          </a:r>
          <a:r>
            <a:rPr lang="en-US" sz="900" kern="1200">
              <a:latin typeface="微软雅黑" panose="020B0503020204020204" pitchFamily="34" charset="-122"/>
              <a:ea typeface="微软雅黑" panose="020B0503020204020204" pitchFamily="34" charset="-122"/>
            </a:rPr>
            <a:t>ZooKeeper</a:t>
          </a:r>
          <a:r>
            <a:rPr lang="zh-CN" sz="900" kern="1200">
              <a:latin typeface="微软雅黑" panose="020B0503020204020204" pitchFamily="34" charset="-122"/>
              <a:ea typeface="微软雅黑" panose="020B0503020204020204" pitchFamily="34" charset="-122"/>
            </a:rPr>
            <a:t>中，每个父节点都会为它的第一级子节点建立一个文件，用于记录每个子节点创建的先后顺序。基于这个顺序特性，在创建子节点的时候，可以设置这个标记，那么在创建节点过程中，</a:t>
          </a:r>
          <a:r>
            <a:rPr lang="en-US" sz="900" kern="1200">
              <a:latin typeface="微软雅黑" panose="020B0503020204020204" pitchFamily="34" charset="-122"/>
              <a:ea typeface="微软雅黑" panose="020B0503020204020204" pitchFamily="34" charset="-122"/>
            </a:rPr>
            <a:t>ZooKeeper</a:t>
          </a:r>
          <a:r>
            <a:rPr lang="zh-CN" sz="900" kern="1200">
              <a:latin typeface="微软雅黑" panose="020B0503020204020204" pitchFamily="34" charset="-122"/>
              <a:ea typeface="微软雅黑" panose="020B0503020204020204" pitchFamily="34" charset="-122"/>
            </a:rPr>
            <a:t>会自动为给定节点名加上一个数字后缀，作为一个新的、完整的节点名。不过</a:t>
          </a:r>
          <a:r>
            <a:rPr lang="en-US" sz="900" kern="1200">
              <a:latin typeface="微软雅黑" panose="020B0503020204020204" pitchFamily="34" charset="-122"/>
              <a:ea typeface="微软雅黑" panose="020B0503020204020204" pitchFamily="34" charset="-122"/>
            </a:rPr>
            <a:t>ZooKeeper</a:t>
          </a:r>
          <a:r>
            <a:rPr lang="zh-CN" sz="900" kern="1200">
              <a:latin typeface="微软雅黑" panose="020B0503020204020204" pitchFamily="34" charset="-122"/>
              <a:ea typeface="微软雅黑" panose="020B0503020204020204" pitchFamily="34" charset="-122"/>
            </a:rPr>
            <a:t>会给此类节点名称进行顺序编号，自动在给定节点名后加上一个数字后缀。这个数字后缀的上限是整型的最大值，其格式为“</a:t>
          </a:r>
          <a:r>
            <a:rPr lang="en-US" sz="900" kern="1200">
              <a:latin typeface="微软雅黑" panose="020B0503020204020204" pitchFamily="34" charset="-122"/>
              <a:ea typeface="微软雅黑" panose="020B0503020204020204" pitchFamily="34" charset="-122"/>
            </a:rPr>
            <a:t>%10d</a:t>
          </a:r>
          <a:r>
            <a:rPr lang="zh-CN" sz="900" kern="1200">
              <a:latin typeface="微软雅黑" panose="020B0503020204020204" pitchFamily="34" charset="-122"/>
              <a:ea typeface="微软雅黑" panose="020B0503020204020204" pitchFamily="34" charset="-122"/>
            </a:rPr>
            <a:t>”（</a:t>
          </a:r>
          <a:r>
            <a:rPr lang="en-US" sz="900" kern="1200">
              <a:latin typeface="微软雅黑" panose="020B0503020204020204" pitchFamily="34" charset="-122"/>
              <a:ea typeface="微软雅黑" panose="020B0503020204020204" pitchFamily="34" charset="-122"/>
            </a:rPr>
            <a:t>10</a:t>
          </a:r>
          <a:r>
            <a:rPr lang="zh-CN" sz="900" kern="1200">
              <a:latin typeface="微软雅黑" panose="020B0503020204020204" pitchFamily="34" charset="-122"/>
              <a:ea typeface="微软雅黑" panose="020B0503020204020204" pitchFamily="34" charset="-122"/>
            </a:rPr>
            <a:t>位数字，没有数值的数位用</a:t>
          </a:r>
          <a:r>
            <a:rPr lang="en-US" sz="900" kern="1200">
              <a:latin typeface="微软雅黑" panose="020B0503020204020204" pitchFamily="34" charset="-122"/>
              <a:ea typeface="微软雅黑" panose="020B0503020204020204" pitchFamily="34" charset="-122"/>
            </a:rPr>
            <a:t>0</a:t>
          </a:r>
          <a:r>
            <a:rPr lang="zh-CN" sz="900" kern="1200">
              <a:latin typeface="微软雅黑" panose="020B0503020204020204" pitchFamily="34" charset="-122"/>
              <a:ea typeface="微软雅黑" panose="020B0503020204020204" pitchFamily="34" charset="-122"/>
            </a:rPr>
            <a:t>补充，例如“</a:t>
          </a:r>
          <a:r>
            <a:rPr lang="en-US" sz="900" kern="1200">
              <a:latin typeface="微软雅黑" panose="020B0503020204020204" pitchFamily="34" charset="-122"/>
              <a:ea typeface="微软雅黑" panose="020B0503020204020204" pitchFamily="34" charset="-122"/>
            </a:rPr>
            <a:t>0000000001</a:t>
          </a:r>
          <a:r>
            <a:rPr lang="zh-CN" sz="900" kern="1200">
              <a:latin typeface="微软雅黑" panose="020B0503020204020204" pitchFamily="34" charset="-122"/>
              <a:ea typeface="微软雅黑" panose="020B0503020204020204" pitchFamily="34" charset="-122"/>
            </a:rPr>
            <a:t>”），当计数值大于</a:t>
          </a:r>
          <a:r>
            <a:rPr lang="en-US" sz="900" kern="1200">
              <a:latin typeface="微软雅黑" panose="020B0503020204020204" pitchFamily="34" charset="-122"/>
              <a:ea typeface="微软雅黑" panose="020B0503020204020204" pitchFamily="34" charset="-122"/>
            </a:rPr>
            <a:t>2</a:t>
          </a:r>
          <a:r>
            <a:rPr lang="en-US" sz="900" kern="1200" baseline="30000">
              <a:latin typeface="微软雅黑" panose="020B0503020204020204" pitchFamily="34" charset="-122"/>
              <a:ea typeface="微软雅黑" panose="020B0503020204020204" pitchFamily="34" charset="-122"/>
            </a:rPr>
            <a:t>32</a:t>
          </a:r>
          <a:r>
            <a:rPr lang="en-US" sz="900" kern="1200">
              <a:latin typeface="微软雅黑" panose="020B0503020204020204" pitchFamily="34" charset="-122"/>
              <a:ea typeface="微软雅黑" panose="020B0503020204020204" pitchFamily="34" charset="-122"/>
            </a:rPr>
            <a:t>-1</a:t>
          </a:r>
          <a:r>
            <a:rPr lang="zh-CN" sz="900" kern="1200">
              <a:latin typeface="微软雅黑" panose="020B0503020204020204" pitchFamily="34" charset="-122"/>
              <a:ea typeface="微软雅黑" panose="020B0503020204020204" pitchFamily="34" charset="-122"/>
            </a:rPr>
            <a:t>时，计数器将溢出。</a:t>
          </a:r>
        </a:p>
      </dsp:txBody>
      <dsp:txXfrm>
        <a:off x="0" y="1215961"/>
        <a:ext cx="8229600" cy="745200"/>
      </dsp:txXfrm>
    </dsp:sp>
    <dsp:sp modelId="{1CF482ED-F4A1-4BE3-B259-C2F8879B72B3}">
      <dsp:nvSpPr>
        <dsp:cNvPr id="0" name=""/>
        <dsp:cNvSpPr/>
      </dsp:nvSpPr>
      <dsp:spPr>
        <a:xfrm>
          <a:off x="0" y="1961161"/>
          <a:ext cx="8229600" cy="3720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sz="1200" kern="1200">
              <a:latin typeface="微软雅黑" panose="020B0503020204020204" pitchFamily="34" charset="-122"/>
              <a:ea typeface="微软雅黑" panose="020B0503020204020204" pitchFamily="34" charset="-122"/>
            </a:rPr>
            <a:t>（</a:t>
          </a:r>
          <a:r>
            <a:rPr lang="en-US" sz="1200" kern="1200">
              <a:latin typeface="微软雅黑" panose="020B0503020204020204" pitchFamily="34" charset="-122"/>
              <a:ea typeface="微软雅黑" panose="020B0503020204020204" pitchFamily="34" charset="-122"/>
            </a:rPr>
            <a:t>3</a:t>
          </a:r>
          <a:r>
            <a:rPr lang="zh-CN" sz="1200" kern="1200">
              <a:latin typeface="微软雅黑" panose="020B0503020204020204" pitchFamily="34" charset="-122"/>
              <a:ea typeface="微软雅黑" panose="020B0503020204020204" pitchFamily="34" charset="-122"/>
            </a:rPr>
            <a:t>）临时节点</a:t>
          </a:r>
          <a:r>
            <a:rPr lang="en-US" sz="1200" kern="1200">
              <a:latin typeface="微软雅黑" panose="020B0503020204020204" pitchFamily="34" charset="-122"/>
              <a:ea typeface="微软雅黑" panose="020B0503020204020204" pitchFamily="34" charset="-122"/>
            </a:rPr>
            <a:t>EPHEMERAL</a:t>
          </a:r>
          <a:endParaRPr lang="zh-CN" sz="1200" kern="1200">
            <a:latin typeface="微软雅黑" panose="020B0503020204020204" pitchFamily="34" charset="-122"/>
            <a:ea typeface="微软雅黑" panose="020B0503020204020204" pitchFamily="34" charset="-122"/>
          </a:endParaRPr>
        </a:p>
      </dsp:txBody>
      <dsp:txXfrm>
        <a:off x="18162" y="1979323"/>
        <a:ext cx="8193276" cy="335736"/>
      </dsp:txXfrm>
    </dsp:sp>
    <dsp:sp modelId="{40A7DA73-1396-48CF-9847-75128A333CD2}">
      <dsp:nvSpPr>
        <dsp:cNvPr id="0" name=""/>
        <dsp:cNvSpPr/>
      </dsp:nvSpPr>
      <dsp:spPr>
        <a:xfrm>
          <a:off x="0" y="2333221"/>
          <a:ext cx="8229600" cy="391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5240" rIns="85344" bIns="15240" numCol="1" spcCol="1270" anchor="t" anchorCtr="0">
          <a:noAutofit/>
        </a:bodyPr>
        <a:lstStyle/>
        <a:p>
          <a:pPr marL="57150" lvl="1" indent="-57150" algn="l" defTabSz="400050">
            <a:lnSpc>
              <a:spcPct val="90000"/>
            </a:lnSpc>
            <a:spcBef>
              <a:spcPct val="0"/>
            </a:spcBef>
            <a:spcAft>
              <a:spcPct val="20000"/>
            </a:spcAft>
            <a:buChar char="•"/>
          </a:pPr>
          <a:r>
            <a:rPr lang="zh-CN" sz="900" kern="1200">
              <a:latin typeface="微软雅黑" panose="020B0503020204020204" pitchFamily="34" charset="-122"/>
              <a:ea typeface="微软雅黑" panose="020B0503020204020204" pitchFamily="34" charset="-122"/>
            </a:rPr>
            <a:t>与持久节点不同的是，临时节点的生命周期依赖于创建它的会话，也就是说，如果客户端会话失效，临时节点将被自动删除，当然也可以手动删除。注意，这里提到的是客户端会话失效，而非</a:t>
          </a:r>
          <a:r>
            <a:rPr lang="en-US" sz="900" kern="1200">
              <a:latin typeface="微软雅黑" panose="020B0503020204020204" pitchFamily="34" charset="-122"/>
              <a:ea typeface="微软雅黑" panose="020B0503020204020204" pitchFamily="34" charset="-122"/>
            </a:rPr>
            <a:t>TCP</a:t>
          </a:r>
          <a:r>
            <a:rPr lang="zh-CN" sz="900" kern="1200">
              <a:latin typeface="微软雅黑" panose="020B0503020204020204" pitchFamily="34" charset="-122"/>
              <a:ea typeface="微软雅黑" panose="020B0503020204020204" pitchFamily="34" charset="-122"/>
            </a:rPr>
            <a:t>连接断开。另外，</a:t>
          </a:r>
          <a:r>
            <a:rPr lang="en-US" sz="900" kern="1200">
              <a:latin typeface="微软雅黑" panose="020B0503020204020204" pitchFamily="34" charset="-122"/>
              <a:ea typeface="微软雅黑" panose="020B0503020204020204" pitchFamily="34" charset="-122"/>
            </a:rPr>
            <a:t>ZooKeeper</a:t>
          </a:r>
          <a:r>
            <a:rPr lang="zh-CN" sz="900" kern="1200">
              <a:latin typeface="微软雅黑" panose="020B0503020204020204" pitchFamily="34" charset="-122"/>
              <a:ea typeface="微软雅黑" panose="020B0503020204020204" pitchFamily="34" charset="-122"/>
            </a:rPr>
            <a:t>规定临时节点不允许拥有子节点。</a:t>
          </a:r>
        </a:p>
      </dsp:txBody>
      <dsp:txXfrm>
        <a:off x="0" y="2333221"/>
        <a:ext cx="8229600" cy="391230"/>
      </dsp:txXfrm>
    </dsp:sp>
    <dsp:sp modelId="{718A9015-81FD-4CBE-B368-170163B79026}">
      <dsp:nvSpPr>
        <dsp:cNvPr id="0" name=""/>
        <dsp:cNvSpPr/>
      </dsp:nvSpPr>
      <dsp:spPr>
        <a:xfrm>
          <a:off x="0" y="2724451"/>
          <a:ext cx="8229600" cy="3720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sz="1200" kern="1200">
              <a:latin typeface="微软雅黑" panose="020B0503020204020204" pitchFamily="34" charset="-122"/>
              <a:ea typeface="微软雅黑" panose="020B0503020204020204" pitchFamily="34" charset="-122"/>
            </a:rPr>
            <a:t>（</a:t>
          </a:r>
          <a:r>
            <a:rPr lang="en-US" sz="1200" kern="1200">
              <a:latin typeface="微软雅黑" panose="020B0503020204020204" pitchFamily="34" charset="-122"/>
              <a:ea typeface="微软雅黑" panose="020B0503020204020204" pitchFamily="34" charset="-122"/>
            </a:rPr>
            <a:t>4</a:t>
          </a:r>
          <a:r>
            <a:rPr lang="zh-CN" sz="1200" kern="1200">
              <a:latin typeface="微软雅黑" panose="020B0503020204020204" pitchFamily="34" charset="-122"/>
              <a:ea typeface="微软雅黑" panose="020B0503020204020204" pitchFamily="34" charset="-122"/>
            </a:rPr>
            <a:t>）临时顺序节点</a:t>
          </a:r>
          <a:r>
            <a:rPr lang="en-US" sz="1200" kern="1200">
              <a:latin typeface="微软雅黑" panose="020B0503020204020204" pitchFamily="34" charset="-122"/>
              <a:ea typeface="微软雅黑" panose="020B0503020204020204" pitchFamily="34" charset="-122"/>
            </a:rPr>
            <a:t>EPHEMERAL_SEQUENTIAL</a:t>
          </a:r>
          <a:endParaRPr lang="zh-CN" sz="1200" kern="1200">
            <a:latin typeface="微软雅黑" panose="020B0503020204020204" pitchFamily="34" charset="-122"/>
            <a:ea typeface="微软雅黑" panose="020B0503020204020204" pitchFamily="34" charset="-122"/>
          </a:endParaRPr>
        </a:p>
      </dsp:txBody>
      <dsp:txXfrm>
        <a:off x="18162" y="2742613"/>
        <a:ext cx="8193276" cy="335736"/>
      </dsp:txXfrm>
    </dsp:sp>
    <dsp:sp modelId="{8642182E-9C69-44D5-9057-C66B9A89BDD4}">
      <dsp:nvSpPr>
        <dsp:cNvPr id="0" name=""/>
        <dsp:cNvSpPr/>
      </dsp:nvSpPr>
      <dsp:spPr>
        <a:xfrm>
          <a:off x="0" y="3096511"/>
          <a:ext cx="8229600" cy="21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5240" rIns="85344" bIns="15240" numCol="1" spcCol="1270" anchor="t" anchorCtr="0">
          <a:noAutofit/>
        </a:bodyPr>
        <a:lstStyle/>
        <a:p>
          <a:pPr marL="57150" lvl="1" indent="-57150" algn="l" defTabSz="400050">
            <a:lnSpc>
              <a:spcPct val="90000"/>
            </a:lnSpc>
            <a:spcBef>
              <a:spcPct val="0"/>
            </a:spcBef>
            <a:spcAft>
              <a:spcPct val="20000"/>
            </a:spcAft>
            <a:buChar char="•"/>
          </a:pPr>
          <a:r>
            <a:rPr lang="zh-CN" altLang="en-US" sz="900" kern="1200">
              <a:latin typeface="微软雅黑" panose="020B0503020204020204" pitchFamily="34" charset="-122"/>
              <a:ea typeface="微软雅黑" panose="020B0503020204020204" pitchFamily="34" charset="-122"/>
            </a:rPr>
            <a:t>临时顺序节点的基本特性和临时节点也是一致的，同样是在临时节点的基础上，添加了顺序的特性。</a:t>
          </a:r>
        </a:p>
      </dsp:txBody>
      <dsp:txXfrm>
        <a:off x="0" y="3096511"/>
        <a:ext cx="8229600" cy="217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631BF-7A33-4E3E-BA26-9749310DE34A}">
      <dsp:nvSpPr>
        <dsp:cNvPr id="0" name=""/>
        <dsp:cNvSpPr/>
      </dsp:nvSpPr>
      <dsp:spPr>
        <a:xfrm>
          <a:off x="0" y="609135"/>
          <a:ext cx="8229600" cy="98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D7EF1-BBD6-4595-A16E-D836256F7108}">
      <dsp:nvSpPr>
        <dsp:cNvPr id="0" name=""/>
        <dsp:cNvSpPr/>
      </dsp:nvSpPr>
      <dsp:spPr>
        <a:xfrm>
          <a:off x="411480" y="33495"/>
          <a:ext cx="5760720" cy="1151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1. </a:t>
          </a:r>
          <a:r>
            <a:rPr lang="en-US" sz="2400" kern="1200" dirty="0" err="1">
              <a:latin typeface="微软雅黑" panose="020B0503020204020204" pitchFamily="34" charset="-122"/>
              <a:ea typeface="微软雅黑" panose="020B0503020204020204" pitchFamily="34" charset="-122"/>
            </a:rPr>
            <a:t>ZooKeeper</a:t>
          </a:r>
          <a:r>
            <a:rPr lang="zh-CN" sz="2400" kern="1200" dirty="0">
              <a:latin typeface="微软雅黑" panose="020B0503020204020204" pitchFamily="34" charset="-122"/>
              <a:ea typeface="微软雅黑" panose="020B0503020204020204" pitchFamily="34" charset="-122"/>
            </a:rPr>
            <a:t>集群架构</a:t>
          </a:r>
        </a:p>
      </dsp:txBody>
      <dsp:txXfrm>
        <a:off x="467681" y="89696"/>
        <a:ext cx="5648318" cy="1038878"/>
      </dsp:txXfrm>
    </dsp:sp>
    <dsp:sp modelId="{970CFD48-0492-459C-9A9C-13466E8FCB9D}">
      <dsp:nvSpPr>
        <dsp:cNvPr id="0" name=""/>
        <dsp:cNvSpPr/>
      </dsp:nvSpPr>
      <dsp:spPr>
        <a:xfrm>
          <a:off x="0" y="2378176"/>
          <a:ext cx="8229600" cy="98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4350B5-26FE-4C7F-9C5D-273872C43469}">
      <dsp:nvSpPr>
        <dsp:cNvPr id="0" name=""/>
        <dsp:cNvSpPr/>
      </dsp:nvSpPr>
      <dsp:spPr>
        <a:xfrm>
          <a:off x="411480" y="1802536"/>
          <a:ext cx="5760720" cy="1151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2. Leader</a:t>
          </a:r>
          <a:r>
            <a:rPr lang="zh-CN" sz="2400" kern="1200" dirty="0">
              <a:latin typeface="微软雅黑" panose="020B0503020204020204" pitchFamily="34" charset="-122"/>
              <a:ea typeface="微软雅黑" panose="020B0503020204020204" pitchFamily="34" charset="-122"/>
            </a:rPr>
            <a:t>选举机制</a:t>
          </a:r>
        </a:p>
      </dsp:txBody>
      <dsp:txXfrm>
        <a:off x="467681" y="1858737"/>
        <a:ext cx="5648318" cy="10388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F7CC-2325-435B-901D-AE5DA2EBB83D}">
      <dsp:nvSpPr>
        <dsp:cNvPr id="0" name=""/>
        <dsp:cNvSpPr/>
      </dsp:nvSpPr>
      <dsp:spPr>
        <a:xfrm>
          <a:off x="617219" y="0"/>
          <a:ext cx="6995160" cy="33940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E1A41-8A43-4916-A123-FEEFEF5458DE}">
      <dsp:nvSpPr>
        <dsp:cNvPr id="0" name=""/>
        <dsp:cNvSpPr/>
      </dsp:nvSpPr>
      <dsp:spPr>
        <a:xfrm>
          <a:off x="2260" y="1018222"/>
          <a:ext cx="131601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了解</a:t>
          </a:r>
          <a:r>
            <a:rPr lang="en-US" altLang="zh-CN" sz="1400" kern="1200" dirty="0" err="1">
              <a:latin typeface="微软雅黑" panose="020B0503020204020204" pitchFamily="34" charset="-122"/>
              <a:ea typeface="微软雅黑" panose="020B0503020204020204" pitchFamily="34" charset="-122"/>
            </a:rPr>
            <a:t>ZooKeeper</a:t>
          </a:r>
          <a:r>
            <a:rPr lang="zh-CN" altLang="en-US" sz="1400" kern="1200" dirty="0">
              <a:latin typeface="微软雅黑" panose="020B0503020204020204" pitchFamily="34" charset="-122"/>
              <a:ea typeface="微软雅黑" panose="020B0503020204020204" pitchFamily="34" charset="-122"/>
            </a:rPr>
            <a:t>运行环境和运行模式</a:t>
          </a:r>
        </a:p>
      </dsp:txBody>
      <dsp:txXfrm>
        <a:off x="66502" y="1082464"/>
        <a:ext cx="1187528" cy="1229146"/>
      </dsp:txXfrm>
    </dsp:sp>
    <dsp:sp modelId="{3CF6681F-619A-43A3-94EA-C64CA3C84D82}">
      <dsp:nvSpPr>
        <dsp:cNvPr id="0" name=""/>
        <dsp:cNvSpPr/>
      </dsp:nvSpPr>
      <dsp:spPr>
        <a:xfrm>
          <a:off x="1384073" y="1018222"/>
          <a:ext cx="131601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规划</a:t>
          </a:r>
          <a:r>
            <a:rPr lang="en-US" altLang="zh-CN" sz="1400" kern="1200" dirty="0" err="1">
              <a:latin typeface="微软雅黑" panose="020B0503020204020204" pitchFamily="34" charset="-122"/>
              <a:ea typeface="微软雅黑" panose="020B0503020204020204" pitchFamily="34" charset="-122"/>
            </a:rPr>
            <a:t>ZooKeeper</a:t>
          </a:r>
          <a:r>
            <a:rPr lang="zh-CN" altLang="en-US" sz="1400" kern="1200" dirty="0">
              <a:latin typeface="微软雅黑" panose="020B0503020204020204" pitchFamily="34" charset="-122"/>
              <a:ea typeface="微软雅黑" panose="020B0503020204020204" pitchFamily="34" charset="-122"/>
            </a:rPr>
            <a:t>集群</a:t>
          </a:r>
        </a:p>
      </dsp:txBody>
      <dsp:txXfrm>
        <a:off x="1448315" y="1082464"/>
        <a:ext cx="1187528" cy="1229146"/>
      </dsp:txXfrm>
    </dsp:sp>
    <dsp:sp modelId="{E5777AB0-54B1-4BD2-AE81-A5AD1F14FD70}">
      <dsp:nvSpPr>
        <dsp:cNvPr id="0" name=""/>
        <dsp:cNvSpPr/>
      </dsp:nvSpPr>
      <dsp:spPr>
        <a:xfrm>
          <a:off x="2765886" y="1018222"/>
          <a:ext cx="131601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部署</a:t>
          </a:r>
          <a:r>
            <a:rPr lang="en-US" altLang="zh-CN" sz="1400" kern="1200" dirty="0" err="1">
              <a:latin typeface="微软雅黑" panose="020B0503020204020204" pitchFamily="34" charset="-122"/>
              <a:ea typeface="微软雅黑" panose="020B0503020204020204" pitchFamily="34" charset="-122"/>
            </a:rPr>
            <a:t>ZooKeeper</a:t>
          </a:r>
          <a:r>
            <a:rPr lang="zh-CN" altLang="en-US" sz="1400" kern="1200" dirty="0">
              <a:latin typeface="微软雅黑" panose="020B0503020204020204" pitchFamily="34" charset="-122"/>
              <a:ea typeface="微软雅黑" panose="020B0503020204020204" pitchFamily="34" charset="-122"/>
            </a:rPr>
            <a:t>集群</a:t>
          </a:r>
        </a:p>
      </dsp:txBody>
      <dsp:txXfrm>
        <a:off x="2830128" y="1082464"/>
        <a:ext cx="1187528" cy="1229146"/>
      </dsp:txXfrm>
    </dsp:sp>
    <dsp:sp modelId="{B75B23CF-8C77-410C-AA8F-1480A703B0A6}">
      <dsp:nvSpPr>
        <dsp:cNvPr id="0" name=""/>
        <dsp:cNvSpPr/>
      </dsp:nvSpPr>
      <dsp:spPr>
        <a:xfrm>
          <a:off x="4147700" y="1018222"/>
          <a:ext cx="131601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启动</a:t>
          </a:r>
          <a:r>
            <a:rPr lang="en-US" altLang="zh-CN" sz="1400" kern="1200" dirty="0" err="1">
              <a:latin typeface="微软雅黑" panose="020B0503020204020204" pitchFamily="34" charset="-122"/>
              <a:ea typeface="微软雅黑" panose="020B0503020204020204" pitchFamily="34" charset="-122"/>
            </a:rPr>
            <a:t>ZooKeeper</a:t>
          </a:r>
          <a:r>
            <a:rPr lang="zh-CN" altLang="en-US" sz="1400" kern="1200" dirty="0">
              <a:latin typeface="微软雅黑" panose="020B0503020204020204" pitchFamily="34" charset="-122"/>
              <a:ea typeface="微软雅黑" panose="020B0503020204020204" pitchFamily="34" charset="-122"/>
            </a:rPr>
            <a:t>集群</a:t>
          </a:r>
        </a:p>
      </dsp:txBody>
      <dsp:txXfrm>
        <a:off x="4211942" y="1082464"/>
        <a:ext cx="1187528" cy="1229146"/>
      </dsp:txXfrm>
    </dsp:sp>
    <dsp:sp modelId="{490131F4-CA44-4BC2-9105-1AA5ADA0682D}">
      <dsp:nvSpPr>
        <dsp:cNvPr id="0" name=""/>
        <dsp:cNvSpPr/>
      </dsp:nvSpPr>
      <dsp:spPr>
        <a:xfrm>
          <a:off x="5529513" y="1018222"/>
          <a:ext cx="131601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验证</a:t>
          </a:r>
          <a:r>
            <a:rPr lang="en-US" altLang="zh-CN" sz="1400" kern="1200" dirty="0" err="1">
              <a:latin typeface="微软雅黑" panose="020B0503020204020204" pitchFamily="34" charset="-122"/>
              <a:ea typeface="微软雅黑" panose="020B0503020204020204" pitchFamily="34" charset="-122"/>
            </a:rPr>
            <a:t>ZooKeeper</a:t>
          </a:r>
          <a:r>
            <a:rPr lang="zh-CN" altLang="en-US" sz="1400" kern="1200" dirty="0">
              <a:latin typeface="微软雅黑" panose="020B0503020204020204" pitchFamily="34" charset="-122"/>
              <a:ea typeface="微软雅黑" panose="020B0503020204020204" pitchFamily="34" charset="-122"/>
            </a:rPr>
            <a:t>集群</a:t>
          </a:r>
        </a:p>
      </dsp:txBody>
      <dsp:txXfrm>
        <a:off x="5593755" y="1082464"/>
        <a:ext cx="1187528" cy="1229146"/>
      </dsp:txXfrm>
    </dsp:sp>
    <dsp:sp modelId="{7706F90B-5405-4677-AC29-F36FB5991DD2}">
      <dsp:nvSpPr>
        <dsp:cNvPr id="0" name=""/>
        <dsp:cNvSpPr/>
      </dsp:nvSpPr>
      <dsp:spPr>
        <a:xfrm>
          <a:off x="6911326" y="1018222"/>
          <a:ext cx="131601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关闭</a:t>
          </a:r>
          <a:r>
            <a:rPr lang="en-US" altLang="zh-CN" sz="1400" kern="1200" dirty="0" err="1">
              <a:latin typeface="微软雅黑" panose="020B0503020204020204" pitchFamily="34" charset="-122"/>
              <a:ea typeface="微软雅黑" panose="020B0503020204020204" pitchFamily="34" charset="-122"/>
            </a:rPr>
            <a:t>ZooKeeper</a:t>
          </a:r>
          <a:r>
            <a:rPr lang="zh-CN" altLang="en-US" sz="1400" kern="1200" dirty="0">
              <a:latin typeface="微软雅黑" panose="020B0503020204020204" pitchFamily="34" charset="-122"/>
              <a:ea typeface="微软雅黑" panose="020B0503020204020204" pitchFamily="34" charset="-122"/>
            </a:rPr>
            <a:t>集群</a:t>
          </a:r>
        </a:p>
      </dsp:txBody>
      <dsp:txXfrm>
        <a:off x="6975568" y="1082464"/>
        <a:ext cx="1187528" cy="12291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45A6-0565-44D3-96D3-8F1AD10EC1BF}">
      <dsp:nvSpPr>
        <dsp:cNvPr id="0" name=""/>
        <dsp:cNvSpPr/>
      </dsp:nvSpPr>
      <dsp:spPr>
        <a:xfrm rot="5400000">
          <a:off x="4933808" y="-1805530"/>
          <a:ext cx="132463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a:latin typeface="微软雅黑" panose="020B0503020204020204" pitchFamily="34" charset="-122"/>
              <a:ea typeface="微软雅黑" panose="020B0503020204020204" pitchFamily="34" charset="-122"/>
            </a:rPr>
            <a:t>ZooKeeper</a:t>
          </a:r>
          <a:r>
            <a:rPr lang="zh-CN" sz="1200" kern="1200" dirty="0">
              <a:latin typeface="微软雅黑" panose="020B0503020204020204" pitchFamily="34" charset="-122"/>
              <a:ea typeface="微软雅黑" panose="020B0503020204020204" pitchFamily="34" charset="-122"/>
            </a:rPr>
            <a:t>支持不同平台，在当前绝大多数主流的操作系统上都能够运行，例如</a:t>
          </a:r>
          <a:r>
            <a:rPr lang="en-US" sz="1200" kern="1200" dirty="0">
              <a:latin typeface="微软雅黑" panose="020B0503020204020204" pitchFamily="34" charset="-122"/>
              <a:ea typeface="微软雅黑" panose="020B0503020204020204" pitchFamily="34" charset="-122"/>
            </a:rPr>
            <a:t>GNU/Linux</a:t>
          </a:r>
          <a:r>
            <a:rPr lang="zh-CN" sz="1200" kern="1200" dirty="0">
              <a:latin typeface="微软雅黑" panose="020B0503020204020204" pitchFamily="34" charset="-122"/>
              <a:ea typeface="微软雅黑" panose="020B0503020204020204" pitchFamily="34" charset="-122"/>
            </a:rPr>
            <a:t>、</a:t>
          </a:r>
          <a:r>
            <a:rPr lang="en-US" sz="1200" kern="1200" dirty="0">
              <a:latin typeface="微软雅黑" panose="020B0503020204020204" pitchFamily="34" charset="-122"/>
              <a:ea typeface="微软雅黑" panose="020B0503020204020204" pitchFamily="34" charset="-122"/>
            </a:rPr>
            <a:t>Sun Solaris</a:t>
          </a:r>
          <a:r>
            <a:rPr lang="zh-CN" sz="1200" kern="1200" dirty="0">
              <a:latin typeface="微软雅黑" panose="020B0503020204020204" pitchFamily="34" charset="-122"/>
              <a:ea typeface="微软雅黑" panose="020B0503020204020204" pitchFamily="34" charset="-122"/>
            </a:rPr>
            <a:t>、</a:t>
          </a:r>
          <a:r>
            <a:rPr lang="en-US" sz="1200" kern="1200" dirty="0">
              <a:latin typeface="微软雅黑" panose="020B0503020204020204" pitchFamily="34" charset="-122"/>
              <a:ea typeface="微软雅黑" panose="020B0503020204020204" pitchFamily="34" charset="-122"/>
            </a:rPr>
            <a:t>FreeBSD</a:t>
          </a:r>
          <a:r>
            <a:rPr lang="zh-CN" sz="1200" kern="1200" dirty="0">
              <a:latin typeface="微软雅黑" panose="020B0503020204020204" pitchFamily="34" charset="-122"/>
              <a:ea typeface="微软雅黑" panose="020B0503020204020204" pitchFamily="34" charset="-122"/>
            </a:rPr>
            <a:t>、</a:t>
          </a:r>
          <a:r>
            <a:rPr lang="en-US" sz="1200" kern="1200" dirty="0">
              <a:latin typeface="微软雅黑" panose="020B0503020204020204" pitchFamily="34" charset="-122"/>
              <a:ea typeface="微软雅黑" panose="020B0503020204020204" pitchFamily="34" charset="-122"/>
            </a:rPr>
            <a:t>Windows</a:t>
          </a:r>
          <a:r>
            <a:rPr lang="zh-CN" sz="1200" kern="1200" dirty="0">
              <a:latin typeface="微软雅黑" panose="020B0503020204020204" pitchFamily="34" charset="-122"/>
              <a:ea typeface="微软雅黑" panose="020B0503020204020204" pitchFamily="34" charset="-122"/>
            </a:rPr>
            <a:t>、</a:t>
          </a:r>
          <a:r>
            <a:rPr lang="en-US" sz="1200" kern="1200" dirty="0">
              <a:latin typeface="微软雅黑" panose="020B0503020204020204" pitchFamily="34" charset="-122"/>
              <a:ea typeface="微软雅黑" panose="020B0503020204020204" pitchFamily="34" charset="-122"/>
            </a:rPr>
            <a:t>Mac OS X</a:t>
          </a:r>
          <a:r>
            <a:rPr lang="zh-CN" sz="1200" kern="1200" dirty="0">
              <a:latin typeface="微软雅黑" panose="020B0503020204020204" pitchFamily="34" charset="-122"/>
              <a:ea typeface="微软雅黑" panose="020B0503020204020204" pitchFamily="34" charset="-122"/>
            </a:rPr>
            <a:t>等。需要注意的是，</a:t>
          </a:r>
          <a:r>
            <a:rPr lang="en-US" sz="1200" kern="1200" dirty="0" err="1">
              <a:latin typeface="微软雅黑" panose="020B0503020204020204" pitchFamily="34" charset="-122"/>
              <a:ea typeface="微软雅黑" panose="020B0503020204020204" pitchFamily="34" charset="-122"/>
            </a:rPr>
            <a:t>ZooKeeper</a:t>
          </a:r>
          <a:r>
            <a:rPr lang="zh-CN" sz="1200" kern="1200" dirty="0">
              <a:latin typeface="微软雅黑" panose="020B0503020204020204" pitchFamily="34" charset="-122"/>
              <a:ea typeface="微软雅黑" panose="020B0503020204020204" pitchFamily="34" charset="-122"/>
            </a:rPr>
            <a:t>官方文档中特别强调，不建议在</a:t>
          </a:r>
          <a:r>
            <a:rPr lang="en-US" sz="1200" kern="1200" dirty="0">
              <a:latin typeface="微软雅黑" panose="020B0503020204020204" pitchFamily="34" charset="-122"/>
              <a:ea typeface="微软雅黑" panose="020B0503020204020204" pitchFamily="34" charset="-122"/>
            </a:rPr>
            <a:t>Mac OS X</a:t>
          </a:r>
          <a:r>
            <a:rPr lang="zh-CN" sz="1200" kern="1200" dirty="0">
              <a:latin typeface="微软雅黑" panose="020B0503020204020204" pitchFamily="34" charset="-122"/>
              <a:ea typeface="微软雅黑" panose="020B0503020204020204" pitchFamily="34" charset="-122"/>
            </a:rPr>
            <a:t>系统上部署生成环境的</a:t>
          </a:r>
          <a:r>
            <a:rPr lang="en-US" sz="1200" kern="1200" dirty="0" err="1">
              <a:latin typeface="微软雅黑" panose="020B0503020204020204" pitchFamily="34" charset="-122"/>
              <a:ea typeface="微软雅黑" panose="020B0503020204020204" pitchFamily="34" charset="-122"/>
            </a:rPr>
            <a:t>ZooKeeper</a:t>
          </a:r>
          <a:r>
            <a:rPr lang="zh-CN" sz="1200" kern="1200" dirty="0">
              <a:latin typeface="微软雅黑" panose="020B0503020204020204" pitchFamily="34" charset="-122"/>
              <a:ea typeface="微软雅黑" panose="020B0503020204020204" pitchFamily="34" charset="-122"/>
            </a:rPr>
            <a:t>服务器。本书采用的操作系统为</a:t>
          </a:r>
          <a:r>
            <a:rPr lang="en-US" sz="1200" kern="1200" dirty="0">
              <a:latin typeface="微软雅黑" panose="020B0503020204020204" pitchFamily="34" charset="-122"/>
              <a:ea typeface="微软雅黑" panose="020B0503020204020204" pitchFamily="34" charset="-122"/>
            </a:rPr>
            <a:t>Linux</a:t>
          </a:r>
          <a:r>
            <a:rPr lang="zh-CN" sz="1200" kern="1200" dirty="0">
              <a:latin typeface="微软雅黑" panose="020B0503020204020204" pitchFamily="34" charset="-122"/>
              <a:ea typeface="微软雅黑" panose="020B0503020204020204" pitchFamily="34" charset="-122"/>
            </a:rPr>
            <a:t>发行版</a:t>
          </a:r>
          <a:r>
            <a:rPr lang="en-US" sz="1200" kern="1200" dirty="0">
              <a:latin typeface="微软雅黑" panose="020B0503020204020204" pitchFamily="34" charset="-122"/>
              <a:ea typeface="微软雅黑" panose="020B0503020204020204" pitchFamily="34" charset="-122"/>
            </a:rPr>
            <a:t>CentOS 7</a:t>
          </a:r>
          <a:r>
            <a:rPr lang="zh-CN" sz="1200" kern="1200" dirty="0">
              <a:latin typeface="微软雅黑" panose="020B0503020204020204" pitchFamily="34" charset="-122"/>
              <a:ea typeface="微软雅黑" panose="020B0503020204020204" pitchFamily="34" charset="-122"/>
            </a:rPr>
            <a:t>。</a:t>
          </a:r>
        </a:p>
      </dsp:txBody>
      <dsp:txXfrm rot="-5400000">
        <a:off x="2962656" y="230286"/>
        <a:ext cx="5202280" cy="1195311"/>
      </dsp:txXfrm>
    </dsp:sp>
    <dsp:sp modelId="{EB0B6E0E-6339-474A-A6ED-E7F8421DEF6E}">
      <dsp:nvSpPr>
        <dsp:cNvPr id="0" name=""/>
        <dsp:cNvSpPr/>
      </dsp:nvSpPr>
      <dsp:spPr>
        <a:xfrm>
          <a:off x="0" y="41"/>
          <a:ext cx="2962656" cy="1655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操作系统</a:t>
          </a:r>
        </a:p>
      </dsp:txBody>
      <dsp:txXfrm>
        <a:off x="80829" y="80870"/>
        <a:ext cx="2800998" cy="1494141"/>
      </dsp:txXfrm>
    </dsp:sp>
    <dsp:sp modelId="{49B1A2BF-402B-4094-9FA0-9E827305FC05}">
      <dsp:nvSpPr>
        <dsp:cNvPr id="0" name=""/>
        <dsp:cNvSpPr/>
      </dsp:nvSpPr>
      <dsp:spPr>
        <a:xfrm rot="5400000">
          <a:off x="4933808" y="-66941"/>
          <a:ext cx="132463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微软雅黑" panose="020B0503020204020204" pitchFamily="34" charset="-122"/>
              <a:ea typeface="微软雅黑" panose="020B0503020204020204" pitchFamily="34" charset="-122"/>
            </a:rPr>
            <a:t>ZooKeeper</a:t>
          </a:r>
          <a:r>
            <a:rPr lang="zh-CN" sz="1200" kern="1200">
              <a:latin typeface="微软雅黑" panose="020B0503020204020204" pitchFamily="34" charset="-122"/>
              <a:ea typeface="微软雅黑" panose="020B0503020204020204" pitchFamily="34" charset="-122"/>
            </a:rPr>
            <a:t>使用</a:t>
          </a:r>
          <a:r>
            <a:rPr lang="en-US" sz="1200" kern="1200">
              <a:latin typeface="微软雅黑" panose="020B0503020204020204" pitchFamily="34" charset="-122"/>
              <a:ea typeface="微软雅黑" panose="020B0503020204020204" pitchFamily="34" charset="-122"/>
            </a:rPr>
            <a:t>Java</a:t>
          </a:r>
          <a:r>
            <a:rPr lang="zh-CN" sz="1200" kern="1200">
              <a:latin typeface="微软雅黑" panose="020B0503020204020204" pitchFamily="34" charset="-122"/>
              <a:ea typeface="微软雅黑" panose="020B0503020204020204" pitchFamily="34" charset="-122"/>
            </a:rPr>
            <a:t>语言编写，因此它的运行环境需要</a:t>
          </a:r>
          <a:r>
            <a:rPr lang="en-US" sz="1200" kern="1200">
              <a:latin typeface="微软雅黑" panose="020B0503020204020204" pitchFamily="34" charset="-122"/>
              <a:ea typeface="微软雅黑" panose="020B0503020204020204" pitchFamily="34" charset="-122"/>
            </a:rPr>
            <a:t>Java</a:t>
          </a:r>
          <a:r>
            <a:rPr lang="zh-CN" sz="1200" kern="1200">
              <a:latin typeface="微软雅黑" panose="020B0503020204020204" pitchFamily="34" charset="-122"/>
              <a:ea typeface="微软雅黑" panose="020B0503020204020204" pitchFamily="34" charset="-122"/>
            </a:rPr>
            <a:t>环境的支持，对于</a:t>
          </a:r>
          <a:r>
            <a:rPr lang="en-US" sz="1200" kern="1200">
              <a:latin typeface="微软雅黑" panose="020B0503020204020204" pitchFamily="34" charset="-122"/>
              <a:ea typeface="微软雅黑" panose="020B0503020204020204" pitchFamily="34" charset="-122"/>
            </a:rPr>
            <a:t>ZooKeeper 3.4.13</a:t>
          </a:r>
          <a:r>
            <a:rPr lang="zh-CN" sz="1200" kern="1200">
              <a:latin typeface="微软雅黑" panose="020B0503020204020204" pitchFamily="34" charset="-122"/>
              <a:ea typeface="微软雅黑" panose="020B0503020204020204" pitchFamily="34" charset="-122"/>
            </a:rPr>
            <a:t>，需要</a:t>
          </a:r>
          <a:r>
            <a:rPr lang="en-US" sz="1200" kern="1200">
              <a:latin typeface="微软雅黑" panose="020B0503020204020204" pitchFamily="34" charset="-122"/>
              <a:ea typeface="微软雅黑" panose="020B0503020204020204" pitchFamily="34" charset="-122"/>
            </a:rPr>
            <a:t>Java 1.6</a:t>
          </a:r>
          <a:r>
            <a:rPr lang="zh-CN" sz="1200" kern="1200">
              <a:latin typeface="微软雅黑" panose="020B0503020204020204" pitchFamily="34" charset="-122"/>
              <a:ea typeface="微软雅黑" panose="020B0503020204020204" pitchFamily="34" charset="-122"/>
            </a:rPr>
            <a:t>及以上版本的支持。</a:t>
          </a:r>
        </a:p>
      </dsp:txBody>
      <dsp:txXfrm rot="-5400000">
        <a:off x="2962656" y="1968875"/>
        <a:ext cx="5202280" cy="1195311"/>
      </dsp:txXfrm>
    </dsp:sp>
    <dsp:sp modelId="{691109AF-BC7E-469A-8D91-6BB0329E9290}">
      <dsp:nvSpPr>
        <dsp:cNvPr id="0" name=""/>
        <dsp:cNvSpPr/>
      </dsp:nvSpPr>
      <dsp:spPr>
        <a:xfrm>
          <a:off x="0" y="1738630"/>
          <a:ext cx="2962656" cy="1655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Java</a:t>
          </a:r>
          <a:r>
            <a:rPr lang="zh-CN" sz="2400" kern="1200" dirty="0">
              <a:latin typeface="微软雅黑" panose="020B0503020204020204" pitchFamily="34" charset="-122"/>
              <a:ea typeface="微软雅黑" panose="020B0503020204020204" pitchFamily="34" charset="-122"/>
            </a:rPr>
            <a:t>环境</a:t>
          </a:r>
        </a:p>
      </dsp:txBody>
      <dsp:txXfrm>
        <a:off x="80829" y="1819459"/>
        <a:ext cx="2800998" cy="14941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A280D-FB06-4CDC-A4BB-D9BAF101FACD}">
      <dsp:nvSpPr>
        <dsp:cNvPr id="0" name=""/>
        <dsp:cNvSpPr/>
      </dsp:nvSpPr>
      <dsp:spPr>
        <a:xfrm>
          <a:off x="0" y="135150"/>
          <a:ext cx="8229600" cy="5890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dirty="0">
              <a:latin typeface="微软雅黑" panose="020B0503020204020204" pitchFamily="34" charset="-122"/>
              <a:ea typeface="微软雅黑" panose="020B0503020204020204" pitchFamily="34" charset="-122"/>
            </a:rPr>
            <a:t>单机模式</a:t>
          </a:r>
          <a:r>
            <a:rPr lang="zh-CN" altLang="en-US" sz="1900" kern="1200" dirty="0">
              <a:latin typeface="微软雅黑" panose="020B0503020204020204" pitchFamily="34" charset="-122"/>
              <a:ea typeface="微软雅黑" panose="020B0503020204020204" pitchFamily="34" charset="-122"/>
            </a:rPr>
            <a:t>（</a:t>
          </a:r>
          <a:r>
            <a:rPr lang="en-US" altLang="zh-CN" sz="1900" kern="1200" dirty="0">
              <a:latin typeface="微软雅黑" panose="020B0503020204020204" pitchFamily="34" charset="-122"/>
              <a:ea typeface="微软雅黑" panose="020B0503020204020204" pitchFamily="34" charset="-122"/>
            </a:rPr>
            <a:t>Standalone Mode</a:t>
          </a:r>
          <a:r>
            <a:rPr lang="zh-CN" altLang="en-US" sz="1900" kern="1200" dirty="0">
              <a:latin typeface="微软雅黑" panose="020B0503020204020204" pitchFamily="34" charset="-122"/>
              <a:ea typeface="微软雅黑" panose="020B0503020204020204" pitchFamily="34" charset="-122"/>
            </a:rPr>
            <a:t>）</a:t>
          </a:r>
          <a:endParaRPr lang="zh-CN" sz="1900" kern="1200" dirty="0">
            <a:latin typeface="微软雅黑" panose="020B0503020204020204" pitchFamily="34" charset="-122"/>
            <a:ea typeface="微软雅黑" panose="020B0503020204020204" pitchFamily="34" charset="-122"/>
          </a:endParaRPr>
        </a:p>
      </dsp:txBody>
      <dsp:txXfrm>
        <a:off x="28757" y="163907"/>
        <a:ext cx="8172086" cy="531581"/>
      </dsp:txXfrm>
    </dsp:sp>
    <dsp:sp modelId="{61B1923B-BF3C-4A33-A884-4FFB8DAFD3FB}">
      <dsp:nvSpPr>
        <dsp:cNvPr id="0" name=""/>
        <dsp:cNvSpPr/>
      </dsp:nvSpPr>
      <dsp:spPr>
        <a:xfrm>
          <a:off x="0" y="724246"/>
          <a:ext cx="8229600" cy="353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latin typeface="微软雅黑" panose="020B0503020204020204" pitchFamily="34" charset="-122"/>
              <a:ea typeface="微软雅黑" panose="020B0503020204020204" pitchFamily="34" charset="-122"/>
            </a:rPr>
            <a:t>只在一台机器上安装</a:t>
          </a:r>
          <a:r>
            <a:rPr lang="en-US" sz="1500" kern="1200">
              <a:latin typeface="微软雅黑" panose="020B0503020204020204" pitchFamily="34" charset="-122"/>
              <a:ea typeface="微软雅黑" panose="020B0503020204020204" pitchFamily="34" charset="-122"/>
            </a:rPr>
            <a:t>ZooKeeper</a:t>
          </a:r>
          <a:r>
            <a:rPr lang="zh-CN" sz="1500" kern="1200">
              <a:latin typeface="微软雅黑" panose="020B0503020204020204" pitchFamily="34" charset="-122"/>
              <a:ea typeface="微软雅黑" panose="020B0503020204020204" pitchFamily="34" charset="-122"/>
            </a:rPr>
            <a:t>，主要用于开发测试。</a:t>
          </a:r>
        </a:p>
      </dsp:txBody>
      <dsp:txXfrm>
        <a:off x="0" y="724246"/>
        <a:ext cx="8229600" cy="353970"/>
      </dsp:txXfrm>
    </dsp:sp>
    <dsp:sp modelId="{9CDB8405-CF80-48C2-AFFC-8938E4699888}">
      <dsp:nvSpPr>
        <dsp:cNvPr id="0" name=""/>
        <dsp:cNvSpPr/>
      </dsp:nvSpPr>
      <dsp:spPr>
        <a:xfrm>
          <a:off x="0" y="1078216"/>
          <a:ext cx="8229600" cy="5890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dirty="0">
              <a:latin typeface="微软雅黑" panose="020B0503020204020204" pitchFamily="34" charset="-122"/>
              <a:ea typeface="微软雅黑" panose="020B0503020204020204" pitchFamily="34" charset="-122"/>
            </a:rPr>
            <a:t>集群模式</a:t>
          </a:r>
          <a:r>
            <a:rPr lang="zh-CN" altLang="en-US" sz="1900" kern="1200" dirty="0">
              <a:latin typeface="微软雅黑" panose="020B0503020204020204" pitchFamily="34" charset="-122"/>
              <a:ea typeface="微软雅黑" panose="020B0503020204020204" pitchFamily="34" charset="-122"/>
            </a:rPr>
            <a:t>（</a:t>
          </a:r>
          <a:r>
            <a:rPr lang="en-US" altLang="zh-CN" sz="1900" kern="1200" dirty="0">
              <a:latin typeface="微软雅黑" panose="020B0503020204020204" pitchFamily="34" charset="-122"/>
              <a:ea typeface="微软雅黑" panose="020B0503020204020204" pitchFamily="34" charset="-122"/>
            </a:rPr>
            <a:t>Replicated Mode</a:t>
          </a:r>
          <a:r>
            <a:rPr lang="zh-CN" altLang="en-US" sz="1900" kern="1200" dirty="0">
              <a:latin typeface="微软雅黑" panose="020B0503020204020204" pitchFamily="34" charset="-122"/>
              <a:ea typeface="微软雅黑" panose="020B0503020204020204" pitchFamily="34" charset="-122"/>
            </a:rPr>
            <a:t>）</a:t>
          </a:r>
          <a:endParaRPr lang="zh-CN" sz="1900" kern="1200" dirty="0">
            <a:latin typeface="微软雅黑" panose="020B0503020204020204" pitchFamily="34" charset="-122"/>
            <a:ea typeface="微软雅黑" panose="020B0503020204020204" pitchFamily="34" charset="-122"/>
          </a:endParaRPr>
        </a:p>
      </dsp:txBody>
      <dsp:txXfrm>
        <a:off x="28757" y="1106973"/>
        <a:ext cx="8172086" cy="531581"/>
      </dsp:txXfrm>
    </dsp:sp>
    <dsp:sp modelId="{34C90CB7-8B46-44D9-9E4A-15406CE87C42}">
      <dsp:nvSpPr>
        <dsp:cNvPr id="0" name=""/>
        <dsp:cNvSpPr/>
      </dsp:nvSpPr>
      <dsp:spPr>
        <a:xfrm>
          <a:off x="0" y="1667311"/>
          <a:ext cx="8229600" cy="353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latin typeface="微软雅黑" panose="020B0503020204020204" pitchFamily="34" charset="-122"/>
              <a:ea typeface="微软雅黑" panose="020B0503020204020204" pitchFamily="34" charset="-122"/>
            </a:rPr>
            <a:t>在多台机器上安装</a:t>
          </a:r>
          <a:r>
            <a:rPr lang="en-US" sz="1500" kern="1200">
              <a:latin typeface="微软雅黑" panose="020B0503020204020204" pitchFamily="34" charset="-122"/>
              <a:ea typeface="微软雅黑" panose="020B0503020204020204" pitchFamily="34" charset="-122"/>
            </a:rPr>
            <a:t>ZooKeeper</a:t>
          </a:r>
          <a:r>
            <a:rPr lang="zh-CN" sz="1500" kern="1200">
              <a:latin typeface="微软雅黑" panose="020B0503020204020204" pitchFamily="34" charset="-122"/>
              <a:ea typeface="微软雅黑" panose="020B0503020204020204" pitchFamily="34" charset="-122"/>
            </a:rPr>
            <a:t>，实际的生产环境中均采用集群模式。</a:t>
          </a:r>
        </a:p>
      </dsp:txBody>
      <dsp:txXfrm>
        <a:off x="0" y="1667311"/>
        <a:ext cx="8229600" cy="353970"/>
      </dsp:txXfrm>
    </dsp:sp>
    <dsp:sp modelId="{11A6323C-06C7-4BD2-B609-42A5513C0F11}">
      <dsp:nvSpPr>
        <dsp:cNvPr id="0" name=""/>
        <dsp:cNvSpPr/>
      </dsp:nvSpPr>
      <dsp:spPr>
        <a:xfrm>
          <a:off x="0" y="2021281"/>
          <a:ext cx="8229600" cy="5890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latin typeface="微软雅黑" panose="020B0503020204020204" pitchFamily="34" charset="-122"/>
              <a:ea typeface="微软雅黑" panose="020B0503020204020204" pitchFamily="34" charset="-122"/>
            </a:rPr>
            <a:t>伪集群模式</a:t>
          </a:r>
        </a:p>
      </dsp:txBody>
      <dsp:txXfrm>
        <a:off x="28757" y="2050038"/>
        <a:ext cx="8172086" cy="531581"/>
      </dsp:txXfrm>
    </dsp:sp>
    <dsp:sp modelId="{5E2E31EF-4222-4925-8D76-C743DCCE86CD}">
      <dsp:nvSpPr>
        <dsp:cNvPr id="0" name=""/>
        <dsp:cNvSpPr/>
      </dsp:nvSpPr>
      <dsp:spPr>
        <a:xfrm>
          <a:off x="0" y="2610375"/>
          <a:ext cx="8229600" cy="64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latin typeface="微软雅黑" panose="020B0503020204020204" pitchFamily="34" charset="-122"/>
              <a:ea typeface="微软雅黑" panose="020B0503020204020204" pitchFamily="34" charset="-122"/>
            </a:rPr>
            <a:t>集群所有的机器都在一台机器上，但是还是以集群的特性来对外提供服务。这种模式和集群模式非常类似，只是把</a:t>
          </a:r>
          <a:r>
            <a:rPr lang="en-US" sz="1500" kern="1200">
              <a:latin typeface="微软雅黑" panose="020B0503020204020204" pitchFamily="34" charset="-122"/>
              <a:ea typeface="微软雅黑" panose="020B0503020204020204" pitchFamily="34" charset="-122"/>
            </a:rPr>
            <a:t>zoo.cfg</a:t>
          </a:r>
          <a:r>
            <a:rPr lang="zh-CN" sz="1500" kern="1200">
              <a:latin typeface="微软雅黑" panose="020B0503020204020204" pitchFamily="34" charset="-122"/>
              <a:ea typeface="微软雅黑" panose="020B0503020204020204" pitchFamily="34" charset="-122"/>
            </a:rPr>
            <a:t>文件中配置项“</a:t>
          </a:r>
          <a:r>
            <a:rPr lang="en-US" sz="1500" kern="1200">
              <a:latin typeface="微软雅黑" panose="020B0503020204020204" pitchFamily="34" charset="-122"/>
              <a:ea typeface="微软雅黑" panose="020B0503020204020204" pitchFamily="34" charset="-122"/>
            </a:rPr>
            <a:t>server.id=host:port:port</a:t>
          </a:r>
          <a:r>
            <a:rPr lang="zh-CN" sz="1500" kern="1200">
              <a:latin typeface="微软雅黑" panose="020B0503020204020204" pitchFamily="34" charset="-122"/>
              <a:ea typeface="微软雅黑" panose="020B0503020204020204" pitchFamily="34" charset="-122"/>
            </a:rPr>
            <a:t>”略做修改。</a:t>
          </a:r>
        </a:p>
      </dsp:txBody>
      <dsp:txXfrm>
        <a:off x="0" y="2610375"/>
        <a:ext cx="8229600" cy="6489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B45BE-2E9A-40F7-B860-35F4A02759F9}">
      <dsp:nvSpPr>
        <dsp:cNvPr id="0" name=""/>
        <dsp:cNvSpPr/>
      </dsp:nvSpPr>
      <dsp:spPr>
        <a:xfrm>
          <a:off x="0" y="432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934EF6-4803-406D-82D7-AB3ACE466C94}">
      <dsp:nvSpPr>
        <dsp:cNvPr id="0" name=""/>
        <dsp:cNvSpPr/>
      </dsp:nvSpPr>
      <dsp:spPr>
        <a:xfrm>
          <a:off x="411480" y="63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1. </a:t>
          </a:r>
          <a:r>
            <a:rPr lang="en-US" altLang="zh-CN" sz="2400" kern="1200" dirty="0" err="1">
              <a:latin typeface="微软雅黑" panose="020B0503020204020204" pitchFamily="34" charset="-122"/>
              <a:ea typeface="微软雅黑" panose="020B0503020204020204" pitchFamily="34" charset="-122"/>
            </a:rPr>
            <a:t>ZooKeeper</a:t>
          </a:r>
          <a:r>
            <a:rPr lang="zh-CN" altLang="en-US" sz="2400" kern="1200" dirty="0">
              <a:latin typeface="微软雅黑" panose="020B0503020204020204" pitchFamily="34" charset="-122"/>
              <a:ea typeface="微软雅黑" panose="020B0503020204020204" pitchFamily="34" charset="-122"/>
            </a:rPr>
            <a:t>四字命令</a:t>
          </a:r>
        </a:p>
      </dsp:txBody>
      <dsp:txXfrm>
        <a:off x="447506" y="99563"/>
        <a:ext cx="5688668" cy="665948"/>
      </dsp:txXfrm>
    </dsp:sp>
    <dsp:sp modelId="{F48A8513-CCB6-40D1-A35B-EC7E2982F811}">
      <dsp:nvSpPr>
        <dsp:cNvPr id="0" name=""/>
        <dsp:cNvSpPr/>
      </dsp:nvSpPr>
      <dsp:spPr>
        <a:xfrm>
          <a:off x="0" y="1566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E0DD0-0045-4AF5-8604-FD1E5D0CCF9D}">
      <dsp:nvSpPr>
        <dsp:cNvPr id="0" name=""/>
        <dsp:cNvSpPr/>
      </dsp:nvSpPr>
      <dsp:spPr>
        <a:xfrm>
          <a:off x="411480" y="1197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2. </a:t>
          </a:r>
          <a:r>
            <a:rPr lang="en-US" altLang="zh-CN" sz="2400" kern="1200" dirty="0" err="1">
              <a:latin typeface="微软雅黑" panose="020B0503020204020204" pitchFamily="34" charset="-122"/>
              <a:ea typeface="微软雅黑" panose="020B0503020204020204" pitchFamily="34" charset="-122"/>
            </a:rPr>
            <a:t>ZooKeeper</a:t>
          </a:r>
          <a:r>
            <a:rPr lang="en-US" altLang="zh-CN" sz="2400" kern="1200" dirty="0">
              <a:latin typeface="微软雅黑" panose="020B0503020204020204" pitchFamily="34" charset="-122"/>
              <a:ea typeface="微软雅黑" panose="020B0503020204020204" pitchFamily="34" charset="-122"/>
            </a:rPr>
            <a:t> Shell</a:t>
          </a:r>
          <a:endParaRPr lang="zh-CN" altLang="en-US" sz="2400" kern="1200" dirty="0">
            <a:latin typeface="微软雅黑" panose="020B0503020204020204" pitchFamily="34" charset="-122"/>
            <a:ea typeface="微软雅黑" panose="020B0503020204020204" pitchFamily="34" charset="-122"/>
          </a:endParaRPr>
        </a:p>
      </dsp:txBody>
      <dsp:txXfrm>
        <a:off x="447506" y="1233563"/>
        <a:ext cx="5688668" cy="665948"/>
      </dsp:txXfrm>
    </dsp:sp>
    <dsp:sp modelId="{7A0A9864-0817-4EB4-ABE2-ACD1316AA456}">
      <dsp:nvSpPr>
        <dsp:cNvPr id="0" name=""/>
        <dsp:cNvSpPr/>
      </dsp:nvSpPr>
      <dsp:spPr>
        <a:xfrm>
          <a:off x="0" y="2700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4237D6-A0CA-404C-9DAC-309C1B635BCB}">
      <dsp:nvSpPr>
        <dsp:cNvPr id="0" name=""/>
        <dsp:cNvSpPr/>
      </dsp:nvSpPr>
      <dsp:spPr>
        <a:xfrm>
          <a:off x="411480" y="2331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3. </a:t>
          </a:r>
          <a:r>
            <a:rPr lang="en-US" altLang="zh-CN" sz="2400" kern="1200" dirty="0" err="1">
              <a:latin typeface="微软雅黑" panose="020B0503020204020204" pitchFamily="34" charset="-122"/>
              <a:ea typeface="微软雅黑" panose="020B0503020204020204" pitchFamily="34" charset="-122"/>
            </a:rPr>
            <a:t>ZooKeeper</a:t>
          </a:r>
          <a:r>
            <a:rPr lang="en-US" altLang="zh-CN" sz="2400" kern="1200" dirty="0">
              <a:latin typeface="微软雅黑" panose="020B0503020204020204" pitchFamily="34" charset="-122"/>
              <a:ea typeface="微软雅黑" panose="020B0503020204020204" pitchFamily="34" charset="-122"/>
            </a:rPr>
            <a:t> Java API</a:t>
          </a:r>
          <a:endParaRPr lang="zh-CN" altLang="en-US" sz="2400" kern="1200" dirty="0">
            <a:latin typeface="微软雅黑" panose="020B0503020204020204" pitchFamily="34" charset="-122"/>
            <a:ea typeface="微软雅黑" panose="020B0503020204020204" pitchFamily="34" charset="-122"/>
          </a:endParaRPr>
        </a:p>
      </dsp:txBody>
      <dsp:txXfrm>
        <a:off x="447506" y="2367563"/>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122241D-6204-4F03-9433-20F279A8DA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4399CD6-6629-42C6-8902-75791FA0C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FF6B93-A2B7-4003-A8D2-2907FE137B6D}" type="datetimeFigureOut">
              <a:rPr lang="zh-CN" altLang="en-US" smtClean="0"/>
              <a:t>2020-4-21</a:t>
            </a:fld>
            <a:endParaRPr lang="zh-CN" altLang="en-US"/>
          </a:p>
        </p:txBody>
      </p:sp>
      <p:sp>
        <p:nvSpPr>
          <p:cNvPr id="4" name="页脚占位符 3">
            <a:extLst>
              <a:ext uri="{FF2B5EF4-FFF2-40B4-BE49-F238E27FC236}">
                <a16:creationId xmlns:a16="http://schemas.microsoft.com/office/drawing/2014/main" id="{3407E08B-284E-4211-AE33-EBEADB5F23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0866DCC-28DF-474F-B3DA-A992915630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6FEBED-2881-4AB0-9853-0743C5900CC4}" type="slidenum">
              <a:rPr lang="zh-CN" altLang="en-US" smtClean="0"/>
              <a:t>‹#›</a:t>
            </a:fld>
            <a:endParaRPr lang="zh-CN" altLang="en-US"/>
          </a:p>
        </p:txBody>
      </p:sp>
    </p:spTree>
    <p:extLst>
      <p:ext uri="{BB962C8B-B14F-4D97-AF65-F5344CB8AC3E}">
        <p14:creationId xmlns:p14="http://schemas.microsoft.com/office/powerpoint/2010/main" val="1192297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73960-38AE-4647-A273-B7312DEE82D1}" type="datetimeFigureOut">
              <a:rPr lang="zh-CN" altLang="en-US" smtClean="0"/>
              <a:t>2020-4-21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99F60-7BBD-4510-A829-96DE4E604DF4}" type="slidenum">
              <a:rPr lang="zh-CN" altLang="en-US" smtClean="0"/>
              <a:t>‹#›</a:t>
            </a:fld>
            <a:endParaRPr lang="zh-CN" altLang="en-US"/>
          </a:p>
        </p:txBody>
      </p:sp>
    </p:spTree>
    <p:extLst>
      <p:ext uri="{BB962C8B-B14F-4D97-AF65-F5344CB8AC3E}">
        <p14:creationId xmlns:p14="http://schemas.microsoft.com/office/powerpoint/2010/main" val="21411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FC850-7D77-4205-9604-040A94831ED4}" type="slidenum">
              <a:rPr lang="zh-CN" altLang="en-US" smtClean="0">
                <a:solidFill>
                  <a:prstClr val="black"/>
                </a:solidFill>
              </a:rPr>
              <a:pPr/>
              <a:t>58</a:t>
            </a:fld>
            <a:endParaRPr lang="en-US" altLang="zh-CN">
              <a:solidFill>
                <a:prstClr val="black"/>
              </a:solidFill>
            </a:endParaRPr>
          </a:p>
        </p:txBody>
      </p:sp>
    </p:spTree>
    <p:extLst>
      <p:ext uri="{BB962C8B-B14F-4D97-AF65-F5344CB8AC3E}">
        <p14:creationId xmlns:p14="http://schemas.microsoft.com/office/powerpoint/2010/main" val="190005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63638"/>
            <a:ext cx="7772400" cy="1102519"/>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2020-4-21</a:t>
            </a:fld>
            <a:endParaRPr lang="zh-CN" altLang="en-US" dirty="0"/>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80794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7463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58863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solidFill>
                  <a:schemeClr val="tx1">
                    <a:lumMod val="65000"/>
                    <a:lumOff val="3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426574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微软雅黑" pitchFamily="34" charset="-122"/>
                <a:ea typeface="微软雅黑"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07707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76667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735E2AE-C026-423C-B0A8-6D1C9ABF31ED}" type="datetimeFigureOut">
              <a:rPr lang="zh-CN" altLang="en-US" smtClean="0"/>
              <a:t>2020-4-21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67806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7735E2AE-C026-423C-B0A8-6D1C9ABF31ED}" type="datetimeFigureOut">
              <a:rPr lang="zh-CN" altLang="en-US" smtClean="0"/>
              <a:t>2020-4-21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82750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35E2AE-C026-423C-B0A8-6D1C9ABF31ED}" type="datetimeFigureOut">
              <a:rPr lang="zh-CN" altLang="en-US" smtClean="0"/>
              <a:t>2020-4-21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7115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3539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3025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微软雅黑" pitchFamily="34" charset="-122"/>
                <a:ea typeface="微软雅黑" pitchFamily="34" charset="-122"/>
              </a:defRPr>
            </a:lvl1pPr>
          </a:lstStyle>
          <a:p>
            <a:fld id="{7735E2AE-C026-423C-B0A8-6D1C9ABF31ED}" type="datetimeFigureOut">
              <a:rPr lang="zh-CN" altLang="en-US" smtClean="0"/>
              <a:pPr/>
              <a:t>2020-4-21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
        <p:nvSpPr>
          <p:cNvPr id="7" name="矩形 6"/>
          <p:cNvSpPr/>
          <p:nvPr userDrawn="1"/>
        </p:nvSpPr>
        <p:spPr>
          <a:xfrm>
            <a:off x="0" y="4876006"/>
            <a:ext cx="9144000" cy="267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itchFamily="34" charset="-122"/>
                <a:ea typeface="微软雅黑" pitchFamily="34" charset="-122"/>
              </a:rPr>
              <a:t>《Hadoop</a:t>
            </a:r>
            <a:r>
              <a:rPr lang="zh-CN" altLang="en-US" sz="1400" dirty="0">
                <a:latin typeface="微软雅黑" pitchFamily="34" charset="-122"/>
                <a:ea typeface="微软雅黑" pitchFamily="34" charset="-122"/>
              </a:rPr>
              <a:t>大数据原理与应用实验教程</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配套课件    </a:t>
            </a:r>
            <a:r>
              <a:rPr lang="en-US" altLang="zh-CN" sz="1400" dirty="0">
                <a:latin typeface="微软雅黑" pitchFamily="34" charset="-122"/>
                <a:ea typeface="微软雅黑" pitchFamily="34" charset="-122"/>
              </a:rPr>
              <a:t>ISBN:978-7-5606-5543-7    </a:t>
            </a:r>
            <a:r>
              <a:rPr lang="zh-CN" altLang="en-US" sz="1400" dirty="0">
                <a:latin typeface="微软雅黑" pitchFamily="34" charset="-122"/>
                <a:ea typeface="微软雅黑" pitchFamily="34" charset="-122"/>
              </a:rPr>
              <a:t>西安电子科技大学出版社</a:t>
            </a:r>
          </a:p>
        </p:txBody>
      </p:sp>
    </p:spTree>
    <p:extLst>
      <p:ext uri="{BB962C8B-B14F-4D97-AF65-F5344CB8AC3E}">
        <p14:creationId xmlns:p14="http://schemas.microsoft.com/office/powerpoint/2010/main" val="278863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1403170"/>
            <a:ext cx="9143998" cy="1888659"/>
          </a:xfrm>
        </p:spPr>
        <p:txBody>
          <a:bodyPr>
            <a:normAutofit/>
          </a:bodyPr>
          <a:lstStyle/>
          <a:p>
            <a:pPr algn="ctr" defTabSz="685628">
              <a:spcBef>
                <a:spcPts val="0"/>
              </a:spcBef>
              <a:defRPr/>
            </a:pPr>
            <a:r>
              <a:rPr lang="en-US" altLang="zh-CN" sz="3600" b="1" kern="0" dirty="0">
                <a:gradFill>
                  <a:gsLst>
                    <a:gs pos="0">
                      <a:srgbClr val="2A528D"/>
                    </a:gs>
                    <a:gs pos="100000">
                      <a:srgbClr val="006DF0"/>
                    </a:gs>
                  </a:gsLst>
                  <a:lin ang="5400000" scaled="0"/>
                </a:gradFill>
              </a:rPr>
              <a:t>Hadoop</a:t>
            </a:r>
            <a:r>
              <a:rPr lang="zh-CN" altLang="en-US" sz="3600" b="1" kern="0" dirty="0">
                <a:gradFill>
                  <a:gsLst>
                    <a:gs pos="0">
                      <a:srgbClr val="2A528D"/>
                    </a:gs>
                    <a:gs pos="100000">
                      <a:srgbClr val="006DF0"/>
                    </a:gs>
                  </a:gsLst>
                  <a:lin ang="5400000" scaled="0"/>
                </a:gradFill>
              </a:rPr>
              <a:t>大数据原理与应用实验教程</a:t>
            </a:r>
            <a:br>
              <a:rPr lang="en-US" altLang="zh-CN" sz="3600" b="1" kern="0" dirty="0">
                <a:gradFill>
                  <a:gsLst>
                    <a:gs pos="0">
                      <a:srgbClr val="2A528D"/>
                    </a:gs>
                    <a:gs pos="100000">
                      <a:srgbClr val="006DF0"/>
                    </a:gs>
                  </a:gsLst>
                  <a:lin ang="5400000" scaled="0"/>
                </a:gradFill>
              </a:rPr>
            </a:br>
            <a:br>
              <a:rPr lang="en-US" altLang="zh-CN" sz="3600" b="1" kern="0" dirty="0">
                <a:gradFill>
                  <a:gsLst>
                    <a:gs pos="0">
                      <a:srgbClr val="2A528D"/>
                    </a:gs>
                    <a:gs pos="100000">
                      <a:srgbClr val="006DF0"/>
                    </a:gs>
                  </a:gsLst>
                  <a:lin ang="5400000" scaled="0"/>
                </a:gradFill>
              </a:rPr>
            </a:br>
            <a:r>
              <a:rPr lang="zh-CN" altLang="en-US" sz="2700" b="1" kern="0" dirty="0">
                <a:gradFill>
                  <a:gsLst>
                    <a:gs pos="0">
                      <a:srgbClr val="2A528D"/>
                    </a:gs>
                    <a:gs pos="100000">
                      <a:srgbClr val="006DF0"/>
                    </a:gs>
                  </a:gsLst>
                  <a:lin ang="5400000" scaled="0"/>
                </a:gradFill>
              </a:rPr>
              <a:t>实验</a:t>
            </a:r>
            <a:r>
              <a:rPr lang="en-US" altLang="zh-CN" sz="2700" b="1" kern="0" dirty="0">
                <a:gradFill>
                  <a:gsLst>
                    <a:gs pos="0">
                      <a:srgbClr val="2A528D"/>
                    </a:gs>
                    <a:gs pos="100000">
                      <a:srgbClr val="006DF0"/>
                    </a:gs>
                  </a:gsLst>
                  <a:lin ang="5400000" scaled="0"/>
                </a:gradFill>
              </a:rPr>
              <a:t>4</a:t>
            </a:r>
            <a:r>
              <a:rPr lang="zh-CN" altLang="en-US" sz="2700" b="1" kern="0" dirty="0">
                <a:gradFill>
                  <a:gsLst>
                    <a:gs pos="0">
                      <a:srgbClr val="2A528D"/>
                    </a:gs>
                    <a:gs pos="100000">
                      <a:srgbClr val="006DF0"/>
                    </a:gs>
                  </a:gsLst>
                  <a:lin ang="5400000" scaled="0"/>
                </a:gradFill>
              </a:rPr>
              <a:t>准备：分布式协调框架</a:t>
            </a:r>
            <a:r>
              <a:rPr lang="en-US" altLang="zh-CN" sz="2700" b="1" kern="0" dirty="0" err="1">
                <a:gradFill>
                  <a:gsLst>
                    <a:gs pos="0">
                      <a:srgbClr val="2A528D"/>
                    </a:gs>
                    <a:gs pos="100000">
                      <a:srgbClr val="006DF0"/>
                    </a:gs>
                  </a:gsLst>
                  <a:lin ang="5400000" scaled="0"/>
                </a:gradFill>
              </a:rPr>
              <a:t>ZooKeeper</a:t>
            </a:r>
            <a:endParaRPr lang="zh-CN" altLang="en-US" sz="2700" b="1" kern="0" dirty="0">
              <a:gradFill>
                <a:gsLst>
                  <a:gs pos="0">
                    <a:srgbClr val="2A528D"/>
                  </a:gs>
                  <a:gs pos="100000">
                    <a:srgbClr val="006DF0"/>
                  </a:gs>
                </a:gsLst>
                <a:lin ang="5400000" scaled="0"/>
              </a:gradFill>
              <a:cs typeface="+mn-cs"/>
            </a:endParaRPr>
          </a:p>
        </p:txBody>
      </p:sp>
      <p:sp>
        <p:nvSpPr>
          <p:cNvPr id="4"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矩形 5">
            <a:extLst>
              <a:ext uri="{FF2B5EF4-FFF2-40B4-BE49-F238E27FC236}">
                <a16:creationId xmlns:a16="http://schemas.microsoft.com/office/drawing/2014/main" id="{747E1611-A613-4498-A7B5-4EB58C8C300F}"/>
              </a:ext>
            </a:extLst>
          </p:cNvPr>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Tree>
    <p:extLst>
      <p:ext uri="{BB962C8B-B14F-4D97-AF65-F5344CB8AC3E}">
        <p14:creationId xmlns:p14="http://schemas.microsoft.com/office/powerpoint/2010/main" val="16517026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BC573-9B5A-44A5-8867-0C422D90EC58}"/>
              </a:ext>
            </a:extLst>
          </p:cNvPr>
          <p:cNvSpPr>
            <a:spLocks noGrp="1"/>
          </p:cNvSpPr>
          <p:nvPr>
            <p:ph type="title"/>
          </p:nvPr>
        </p:nvSpPr>
        <p:spPr/>
        <p:txBody>
          <a:bodyPr/>
          <a:lstStyle/>
          <a:p>
            <a:r>
              <a:rPr lang="en-US" altLang="zh-CN" dirty="0" err="1"/>
              <a:t>ZNode</a:t>
            </a:r>
            <a:r>
              <a:rPr lang="zh-CN" altLang="en-US" dirty="0"/>
              <a:t>状态信息</a:t>
            </a:r>
          </a:p>
        </p:txBody>
      </p:sp>
      <p:sp>
        <p:nvSpPr>
          <p:cNvPr id="3" name="内容占位符 2">
            <a:extLst>
              <a:ext uri="{FF2B5EF4-FFF2-40B4-BE49-F238E27FC236}">
                <a16:creationId xmlns:a16="http://schemas.microsoft.com/office/drawing/2014/main" id="{E12F5D29-339F-488A-85D5-B0567237A9FA}"/>
              </a:ext>
            </a:extLst>
          </p:cNvPr>
          <p:cNvSpPr>
            <a:spLocks noGrp="1"/>
          </p:cNvSpPr>
          <p:nvPr>
            <p:ph idx="1"/>
          </p:nvPr>
        </p:nvSpPr>
        <p:spPr/>
        <p:txBody>
          <a:bodyPr/>
          <a:lstStyle/>
          <a:p>
            <a:r>
              <a:rPr lang="zh-CN" altLang="zh-CN" dirty="0"/>
              <a:t>一个</a:t>
            </a:r>
            <a:r>
              <a:rPr lang="en-US" altLang="zh-CN" dirty="0" err="1"/>
              <a:t>ZNode</a:t>
            </a:r>
            <a:r>
              <a:rPr lang="zh-CN" altLang="zh-CN" dirty="0"/>
              <a:t>除了存储数据内容，还存储了许多表示其自身状态的重要信息，其状态信息使用</a:t>
            </a:r>
            <a:r>
              <a:rPr lang="en-US" altLang="zh-CN" dirty="0"/>
              <a:t>Stat</a:t>
            </a:r>
            <a:r>
              <a:rPr lang="zh-CN" altLang="zh-CN" dirty="0"/>
              <a:t>对象存放。</a:t>
            </a:r>
            <a:endParaRPr lang="zh-CN" altLang="en-US" dirty="0"/>
          </a:p>
        </p:txBody>
      </p:sp>
      <p:graphicFrame>
        <p:nvGraphicFramePr>
          <p:cNvPr id="4" name="表格 3">
            <a:extLst>
              <a:ext uri="{FF2B5EF4-FFF2-40B4-BE49-F238E27FC236}">
                <a16:creationId xmlns:a16="http://schemas.microsoft.com/office/drawing/2014/main" id="{492C15E4-19E7-466C-8398-9C0788180F7E}"/>
              </a:ext>
            </a:extLst>
          </p:cNvPr>
          <p:cNvGraphicFramePr>
            <a:graphicFrameLocks noGrp="1"/>
          </p:cNvGraphicFramePr>
          <p:nvPr>
            <p:extLst>
              <p:ext uri="{D42A27DB-BD31-4B8C-83A1-F6EECF244321}">
                <p14:modId xmlns:p14="http://schemas.microsoft.com/office/powerpoint/2010/main" val="3848686611"/>
              </p:ext>
            </p:extLst>
          </p:nvPr>
        </p:nvGraphicFramePr>
        <p:xfrm>
          <a:off x="457200" y="2067694"/>
          <a:ext cx="8229600" cy="2662428"/>
        </p:xfrm>
        <a:graphic>
          <a:graphicData uri="http://schemas.openxmlformats.org/drawingml/2006/table">
            <a:tbl>
              <a:tblPr firstRow="1" firstCol="1" bandRow="1">
                <a:tableStyleId>{5C22544A-7EE6-4342-B048-85BDC9FD1C3A}</a:tableStyleId>
              </a:tblPr>
              <a:tblGrid>
                <a:gridCol w="1542555">
                  <a:extLst>
                    <a:ext uri="{9D8B030D-6E8A-4147-A177-3AD203B41FA5}">
                      <a16:colId xmlns:a16="http://schemas.microsoft.com/office/drawing/2014/main" val="3263475978"/>
                    </a:ext>
                  </a:extLst>
                </a:gridCol>
                <a:gridCol w="6687045">
                  <a:extLst>
                    <a:ext uri="{9D8B030D-6E8A-4147-A177-3AD203B41FA5}">
                      <a16:colId xmlns:a16="http://schemas.microsoft.com/office/drawing/2014/main" val="188267351"/>
                    </a:ext>
                  </a:extLst>
                </a:gridCol>
              </a:tblGrid>
              <a:tr h="0">
                <a:tc>
                  <a:txBody>
                    <a:bodyPr/>
                    <a:lstStyle/>
                    <a:p>
                      <a:pPr indent="127000" algn="ctr">
                        <a:lnSpc>
                          <a:spcPct val="150000"/>
                        </a:lnSpc>
                        <a:spcAft>
                          <a:spcPts val="0"/>
                        </a:spcAft>
                      </a:pPr>
                      <a:r>
                        <a:rPr lang="zh-CN" sz="1100" kern="0">
                          <a:effectLst/>
                          <a:latin typeface="微软雅黑" panose="020B0503020204020204" pitchFamily="34" charset="-122"/>
                          <a:ea typeface="微软雅黑" panose="020B0503020204020204" pitchFamily="34" charset="-122"/>
                        </a:rPr>
                        <a:t>状态属性</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zh-CN" sz="1100" kern="0">
                          <a:effectLst/>
                          <a:latin typeface="微软雅黑" panose="020B0503020204020204" pitchFamily="34" charset="-122"/>
                          <a:ea typeface="微软雅黑" panose="020B0503020204020204" pitchFamily="34" charset="-122"/>
                        </a:rPr>
                        <a:t>说明</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201934"/>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czxid</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数据节点创建时的事务</a:t>
                      </a:r>
                      <a:r>
                        <a:rPr lang="en-US" sz="1100" kern="0">
                          <a:effectLst/>
                          <a:latin typeface="微软雅黑" panose="020B0503020204020204" pitchFamily="34" charset="-122"/>
                          <a:ea typeface="微软雅黑" panose="020B0503020204020204" pitchFamily="34" charset="-122"/>
                        </a:rPr>
                        <a:t>ID</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3928663"/>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mzxid</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数据节点最后一次更新时的事务</a:t>
                      </a:r>
                      <a:r>
                        <a:rPr lang="en-US" sz="1100" kern="0">
                          <a:effectLst/>
                          <a:latin typeface="微软雅黑" panose="020B0503020204020204" pitchFamily="34" charset="-122"/>
                          <a:ea typeface="微软雅黑" panose="020B0503020204020204" pitchFamily="34" charset="-122"/>
                        </a:rPr>
                        <a:t>ID</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0743660"/>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ctime</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数据节点创建时的时间</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61465621"/>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mtime</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数据节点最后一次更新时的时间</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92052176"/>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version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数据节点数据内容的版本号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3346023"/>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cversion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数据节点子节点的版本号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22451589"/>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aversion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数据节点的</a:t>
                      </a:r>
                      <a:r>
                        <a:rPr lang="en-US" sz="1100" kern="0">
                          <a:effectLst/>
                          <a:latin typeface="微软雅黑" panose="020B0503020204020204" pitchFamily="34" charset="-122"/>
                          <a:ea typeface="微软雅黑" panose="020B0503020204020204" pitchFamily="34" charset="-122"/>
                        </a:rPr>
                        <a:t>ACL</a:t>
                      </a:r>
                      <a:r>
                        <a:rPr lang="zh-CN" sz="1100" kern="0">
                          <a:effectLst/>
                          <a:latin typeface="微软雅黑" panose="020B0503020204020204" pitchFamily="34" charset="-122"/>
                          <a:ea typeface="微软雅黑" panose="020B0503020204020204" pitchFamily="34" charset="-122"/>
                        </a:rPr>
                        <a:t>版本号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99541341"/>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ephemeralOwner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如果节点是临时节点，则表示创建该节点的会话的</a:t>
                      </a:r>
                      <a:r>
                        <a:rPr lang="en-US" sz="1100" kern="0">
                          <a:effectLst/>
                          <a:latin typeface="微软雅黑" panose="020B0503020204020204" pitchFamily="34" charset="-122"/>
                          <a:ea typeface="微软雅黑" panose="020B0503020204020204" pitchFamily="34" charset="-122"/>
                        </a:rPr>
                        <a:t>SessionID</a:t>
                      </a:r>
                      <a:r>
                        <a:rPr lang="zh-CN" sz="1100" kern="0">
                          <a:effectLst/>
                          <a:latin typeface="微软雅黑" panose="020B0503020204020204" pitchFamily="34" charset="-122"/>
                          <a:ea typeface="微软雅黑" panose="020B0503020204020204" pitchFamily="34" charset="-122"/>
                        </a:rPr>
                        <a:t>；如果节点是持久节点，则该属性值为</a:t>
                      </a:r>
                      <a:r>
                        <a:rPr lang="en-US" sz="1100" kern="0">
                          <a:effectLst/>
                          <a:latin typeface="微软雅黑" panose="020B0503020204020204" pitchFamily="34" charset="-122"/>
                          <a:ea typeface="微软雅黑" panose="020B0503020204020204" pitchFamily="34" charset="-122"/>
                        </a:rPr>
                        <a:t>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4624767"/>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dataLength</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a:effectLst/>
                          <a:latin typeface="微软雅黑" panose="020B0503020204020204" pitchFamily="34" charset="-122"/>
                          <a:ea typeface="微软雅黑" panose="020B0503020204020204" pitchFamily="34" charset="-122"/>
                        </a:rPr>
                        <a:t>数据内容的长度</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9132556"/>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numChildren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dirty="0">
                          <a:effectLst/>
                          <a:latin typeface="微软雅黑" panose="020B0503020204020204" pitchFamily="34" charset="-122"/>
                          <a:ea typeface="微软雅黑" panose="020B0503020204020204" pitchFamily="34" charset="-122"/>
                        </a:rPr>
                        <a:t>数据节点当前的子节点个数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2846100"/>
                  </a:ext>
                </a:extLst>
              </a:tr>
              <a:tr h="0">
                <a:tc>
                  <a:txBody>
                    <a:bodyPr/>
                    <a:lstStyle/>
                    <a:p>
                      <a:pPr indent="127000" algn="just">
                        <a:lnSpc>
                          <a:spcPct val="150000"/>
                        </a:lnSpc>
                        <a:spcAft>
                          <a:spcPts val="0"/>
                        </a:spcAft>
                      </a:pPr>
                      <a:r>
                        <a:rPr lang="en-US" sz="1100" kern="0">
                          <a:effectLst/>
                          <a:latin typeface="微软雅黑" panose="020B0503020204020204" pitchFamily="34" charset="-122"/>
                          <a:ea typeface="微软雅黑" panose="020B0503020204020204" pitchFamily="34" charset="-122"/>
                        </a:rPr>
                        <a:t>pzxid</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lnSpc>
                          <a:spcPct val="150000"/>
                        </a:lnSpc>
                        <a:spcAft>
                          <a:spcPts val="0"/>
                        </a:spcAft>
                      </a:pPr>
                      <a:r>
                        <a:rPr lang="zh-CN" sz="1100" kern="0" dirty="0">
                          <a:effectLst/>
                          <a:latin typeface="微软雅黑" panose="020B0503020204020204" pitchFamily="34" charset="-122"/>
                          <a:ea typeface="微软雅黑" panose="020B0503020204020204" pitchFamily="34" charset="-122"/>
                        </a:rPr>
                        <a:t>数据节点的子节点列表最后一次被修改（子节点列表的变更而非子节点内容的变更）时的事务</a:t>
                      </a:r>
                      <a:r>
                        <a:rPr lang="en-US" sz="1100" kern="0" dirty="0">
                          <a:effectLst/>
                          <a:latin typeface="微软雅黑" panose="020B0503020204020204" pitchFamily="34" charset="-122"/>
                          <a:ea typeface="微软雅黑" panose="020B0503020204020204" pitchFamily="34" charset="-122"/>
                        </a:rPr>
                        <a:t>ID</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65959976"/>
                  </a:ext>
                </a:extLst>
              </a:tr>
            </a:tbl>
          </a:graphicData>
        </a:graphic>
      </p:graphicFrame>
    </p:spTree>
    <p:extLst>
      <p:ext uri="{BB962C8B-B14F-4D97-AF65-F5344CB8AC3E}">
        <p14:creationId xmlns:p14="http://schemas.microsoft.com/office/powerpoint/2010/main" val="12984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6512E-8D66-47DD-9877-797B90C04C78}"/>
              </a:ext>
            </a:extLst>
          </p:cNvPr>
          <p:cNvSpPr>
            <a:spLocks noGrp="1"/>
          </p:cNvSpPr>
          <p:nvPr>
            <p:ph type="title"/>
          </p:nvPr>
        </p:nvSpPr>
        <p:spPr/>
        <p:txBody>
          <a:bodyPr>
            <a:normAutofit fontScale="90000"/>
          </a:bodyPr>
          <a:lstStyle/>
          <a:p>
            <a:r>
              <a:rPr lang="en-US" altLang="zh-CN" dirty="0"/>
              <a:t>2. </a:t>
            </a:r>
            <a:r>
              <a:rPr lang="en-US" altLang="zh-CN" dirty="0" err="1"/>
              <a:t>ZNode</a:t>
            </a:r>
            <a:r>
              <a:rPr lang="zh-CN" altLang="zh-CN" dirty="0"/>
              <a:t>版本</a:t>
            </a:r>
            <a:r>
              <a:rPr lang="en-US" altLang="zh-CN" dirty="0"/>
              <a:t>——</a:t>
            </a:r>
            <a:r>
              <a:rPr lang="zh-CN" altLang="en-US" dirty="0"/>
              <a:t>保证分布式数据原子性操作</a:t>
            </a:r>
          </a:p>
        </p:txBody>
      </p:sp>
      <p:sp>
        <p:nvSpPr>
          <p:cNvPr id="3" name="内容占位符 2">
            <a:extLst>
              <a:ext uri="{FF2B5EF4-FFF2-40B4-BE49-F238E27FC236}">
                <a16:creationId xmlns:a16="http://schemas.microsoft.com/office/drawing/2014/main" id="{47F16FD5-6816-48BA-90A6-EF5012F4EEA5}"/>
              </a:ext>
            </a:extLst>
          </p:cNvPr>
          <p:cNvSpPr>
            <a:spLocks noGrp="1"/>
          </p:cNvSpPr>
          <p:nvPr>
            <p:ph idx="1"/>
          </p:nvPr>
        </p:nvSpPr>
        <p:spPr/>
        <p:txBody>
          <a:bodyPr>
            <a:normAutofit fontScale="92500" lnSpcReduction="10000"/>
          </a:bodyPr>
          <a:lstStyle/>
          <a:p>
            <a:r>
              <a:rPr lang="zh-CN" altLang="en-US" dirty="0"/>
              <a:t>每个数据节点都具有三种类型的版本信息，对数据节点的任何更新操作都会引起版本号的编号。三种类型的版本分别为：</a:t>
            </a:r>
          </a:p>
          <a:p>
            <a:pPr lvl="1"/>
            <a:r>
              <a:rPr lang="zh-CN" altLang="en-US" dirty="0"/>
              <a:t>（</a:t>
            </a:r>
            <a:r>
              <a:rPr lang="en-US" altLang="zh-CN" dirty="0"/>
              <a:t>1</a:t>
            </a:r>
            <a:r>
              <a:rPr lang="zh-CN" altLang="en-US" dirty="0"/>
              <a:t>）</a:t>
            </a:r>
            <a:r>
              <a:rPr lang="en-US" altLang="zh-CN" dirty="0"/>
              <a:t>version</a:t>
            </a:r>
            <a:r>
              <a:rPr lang="zh-CN" altLang="en-US" dirty="0"/>
              <a:t>：当前数据节点数据内容的版本号。</a:t>
            </a:r>
          </a:p>
          <a:p>
            <a:pPr lvl="1"/>
            <a:r>
              <a:rPr lang="zh-CN" altLang="en-US" dirty="0"/>
              <a:t>（</a:t>
            </a:r>
            <a:r>
              <a:rPr lang="en-US" altLang="zh-CN" dirty="0"/>
              <a:t>2</a:t>
            </a:r>
            <a:r>
              <a:rPr lang="zh-CN" altLang="en-US" dirty="0"/>
              <a:t>）</a:t>
            </a:r>
            <a:r>
              <a:rPr lang="en-US" altLang="zh-CN" dirty="0" err="1"/>
              <a:t>cversion</a:t>
            </a:r>
            <a:r>
              <a:rPr lang="zh-CN" altLang="en-US" dirty="0"/>
              <a:t>：当前数据节点子节点的版本号。</a:t>
            </a:r>
          </a:p>
          <a:p>
            <a:pPr lvl="1"/>
            <a:r>
              <a:rPr lang="zh-CN" altLang="en-US" dirty="0"/>
              <a:t>（</a:t>
            </a:r>
            <a:r>
              <a:rPr lang="en-US" altLang="zh-CN" dirty="0"/>
              <a:t>3</a:t>
            </a:r>
            <a:r>
              <a:rPr lang="zh-CN" altLang="en-US" dirty="0"/>
              <a:t>）</a:t>
            </a:r>
            <a:r>
              <a:rPr lang="en-US" altLang="zh-CN" dirty="0"/>
              <a:t>aversion</a:t>
            </a:r>
            <a:r>
              <a:rPr lang="zh-CN" altLang="en-US" dirty="0"/>
              <a:t>：当前数据节点的</a:t>
            </a:r>
            <a:r>
              <a:rPr lang="en-US" altLang="zh-CN" dirty="0"/>
              <a:t>ACL</a:t>
            </a:r>
            <a:r>
              <a:rPr lang="zh-CN" altLang="en-US" dirty="0"/>
              <a:t>版本号。</a:t>
            </a:r>
          </a:p>
          <a:p>
            <a:r>
              <a:rPr lang="zh-CN" altLang="en-US" dirty="0"/>
              <a:t>注意：</a:t>
            </a:r>
            <a:r>
              <a:rPr lang="en-US" altLang="zh-CN" dirty="0"/>
              <a:t>version</a:t>
            </a:r>
            <a:r>
              <a:rPr lang="zh-CN" altLang="zh-CN" dirty="0"/>
              <a:t>表示的是数据节点数据内容的变更次数，强调的是变更次数，因此即使前后两次变更并没有使得数据内容的值发生变化，</a:t>
            </a:r>
            <a:r>
              <a:rPr lang="en-US" altLang="zh-CN" dirty="0"/>
              <a:t>version</a:t>
            </a:r>
            <a:r>
              <a:rPr lang="zh-CN" altLang="zh-CN" dirty="0"/>
              <a:t>的值依然会变更。</a:t>
            </a:r>
            <a:endParaRPr lang="en-US" altLang="zh-CN" dirty="0"/>
          </a:p>
          <a:p>
            <a:r>
              <a:rPr lang="zh-CN" altLang="zh-CN" dirty="0"/>
              <a:t>事实上，在</a:t>
            </a:r>
            <a:r>
              <a:rPr lang="en-US" altLang="zh-CN" dirty="0" err="1"/>
              <a:t>ZooKeeper</a:t>
            </a:r>
            <a:r>
              <a:rPr lang="zh-CN" altLang="zh-CN" dirty="0"/>
              <a:t>中，</a:t>
            </a:r>
            <a:r>
              <a:rPr lang="en-US" altLang="zh-CN" dirty="0"/>
              <a:t>version</a:t>
            </a:r>
            <a:r>
              <a:rPr lang="zh-CN" altLang="zh-CN" dirty="0"/>
              <a:t>属性正是用来实现乐观锁机制中的“写入校验”的。</a:t>
            </a:r>
          </a:p>
        </p:txBody>
      </p:sp>
    </p:spTree>
    <p:extLst>
      <p:ext uri="{BB962C8B-B14F-4D97-AF65-F5344CB8AC3E}">
        <p14:creationId xmlns:p14="http://schemas.microsoft.com/office/powerpoint/2010/main" val="258436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3. Watcher</a:t>
            </a:r>
            <a:r>
              <a:rPr lang="zh-CN" altLang="zh-CN" dirty="0"/>
              <a:t>监听机制</a:t>
            </a:r>
            <a:r>
              <a:rPr lang="en-US" altLang="zh-CN" dirty="0"/>
              <a:t>——</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p:txBody>
          <a:bodyPr>
            <a:normAutofit fontScale="92500"/>
          </a:bodyPr>
          <a:lstStyle/>
          <a:p>
            <a:r>
              <a:rPr lang="en-US" altLang="zh-CN" dirty="0" err="1"/>
              <a:t>ZooKeeper</a:t>
            </a:r>
            <a:r>
              <a:rPr lang="zh-CN" altLang="zh-CN" dirty="0"/>
              <a:t>提供了分布式数据的发布</a:t>
            </a:r>
            <a:r>
              <a:rPr lang="en-US" altLang="zh-CN" dirty="0"/>
              <a:t>/</a:t>
            </a:r>
            <a:r>
              <a:rPr lang="zh-CN" altLang="zh-CN" dirty="0"/>
              <a:t>订阅功能。一个典型的发布</a:t>
            </a:r>
            <a:r>
              <a:rPr lang="en-US" altLang="zh-CN" dirty="0"/>
              <a:t>/</a:t>
            </a:r>
            <a:r>
              <a:rPr lang="zh-CN" altLang="zh-CN" dirty="0"/>
              <a:t>订阅模型系统定义了一种一对多的订阅关系，能够让多个订阅者同时监听某一个主题的对象，当这个主题对象自身状态变化时，会通知所有订阅者，使它们能够做出相应的处理。</a:t>
            </a:r>
            <a:endParaRPr lang="en-US" altLang="zh-CN" dirty="0"/>
          </a:p>
          <a:p>
            <a:r>
              <a:rPr lang="zh-CN" altLang="zh-CN" dirty="0"/>
              <a:t>在</a:t>
            </a:r>
            <a:r>
              <a:rPr lang="en-US" altLang="zh-CN" dirty="0" err="1"/>
              <a:t>ZooKeeper</a:t>
            </a:r>
            <a:r>
              <a:rPr lang="zh-CN" altLang="zh-CN" dirty="0"/>
              <a:t>中，引入了</a:t>
            </a:r>
            <a:r>
              <a:rPr lang="en-US" altLang="zh-CN" dirty="0"/>
              <a:t>Watcher</a:t>
            </a:r>
            <a:r>
              <a:rPr lang="zh-CN" altLang="zh-CN" dirty="0"/>
              <a:t>机制来实现这种分布式的通知功能。</a:t>
            </a:r>
            <a:r>
              <a:rPr lang="en-US" altLang="zh-CN" dirty="0" err="1"/>
              <a:t>ZooKeeper</a:t>
            </a:r>
            <a:r>
              <a:rPr lang="zh-CN" altLang="zh-CN" dirty="0"/>
              <a:t>允许客户端向服务端注册一个</a:t>
            </a:r>
            <a:r>
              <a:rPr lang="en-US" altLang="zh-CN" dirty="0"/>
              <a:t>Watcher</a:t>
            </a:r>
            <a:r>
              <a:rPr lang="zh-CN" altLang="zh-CN" dirty="0"/>
              <a:t>监听，当服务端的一些指定事件触发了这个</a:t>
            </a:r>
            <a:r>
              <a:rPr lang="en-US" altLang="zh-CN" dirty="0"/>
              <a:t>Watcher</a:t>
            </a:r>
            <a:r>
              <a:rPr lang="zh-CN" altLang="zh-CN" dirty="0"/>
              <a:t>，那么就会向指定客户端发送一个事件通知来实现分布式的通知功能。</a:t>
            </a:r>
          </a:p>
        </p:txBody>
      </p:sp>
    </p:spTree>
    <p:extLst>
      <p:ext uri="{BB962C8B-B14F-4D97-AF65-F5344CB8AC3E}">
        <p14:creationId xmlns:p14="http://schemas.microsoft.com/office/powerpoint/2010/main" val="87002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1972">
            <a:extLst>
              <a:ext uri="{FF2B5EF4-FFF2-40B4-BE49-F238E27FC236}">
                <a16:creationId xmlns:a16="http://schemas.microsoft.com/office/drawing/2014/main" id="{95516857-E6A4-4B9E-A73D-EED8A5187FD3}"/>
              </a:ext>
            </a:extLst>
          </p:cNvPr>
          <p:cNvGrpSpPr/>
          <p:nvPr/>
        </p:nvGrpSpPr>
        <p:grpSpPr>
          <a:xfrm>
            <a:off x="5110678" y="1677230"/>
            <a:ext cx="3961140" cy="2014560"/>
            <a:chOff x="721020" y="35999"/>
            <a:chExt cx="3961140" cy="2014560"/>
          </a:xfrm>
        </p:grpSpPr>
        <p:sp>
          <p:nvSpPr>
            <p:cNvPr id="6" name="云形 5">
              <a:extLst>
                <a:ext uri="{FF2B5EF4-FFF2-40B4-BE49-F238E27FC236}">
                  <a16:creationId xmlns:a16="http://schemas.microsoft.com/office/drawing/2014/main" id="{3EB359AD-D901-4060-8FA9-56168D50C66B}"/>
                </a:ext>
              </a:extLst>
            </p:cNvPr>
            <p:cNvSpPr/>
            <p:nvPr/>
          </p:nvSpPr>
          <p:spPr>
            <a:xfrm>
              <a:off x="1584960" y="35999"/>
              <a:ext cx="2095500" cy="76200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solidFill>
                    <a:srgbClr val="000000"/>
                  </a:solidFill>
                  <a:effectLst/>
                  <a:latin typeface="Calibri" panose="020F0502020204030204" pitchFamily="34" charset="0"/>
                  <a:ea typeface="等线" panose="02010600030101010101" pitchFamily="2" charset="-122"/>
                  <a:cs typeface="Calibri" panose="020F0502020204030204" pitchFamily="34" charset="0"/>
                </a:rPr>
                <a:t>ZooKeeper</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7" name="矩形: 圆角 6">
              <a:extLst>
                <a:ext uri="{FF2B5EF4-FFF2-40B4-BE49-F238E27FC236}">
                  <a16:creationId xmlns:a16="http://schemas.microsoft.com/office/drawing/2014/main" id="{9DA09230-4134-489E-89D3-7063ED7662C7}"/>
                </a:ext>
              </a:extLst>
            </p:cNvPr>
            <p:cNvSpPr/>
            <p:nvPr/>
          </p:nvSpPr>
          <p:spPr>
            <a:xfrm>
              <a:off x="721020" y="1587599"/>
              <a:ext cx="1116000" cy="4629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8" name="矩形: 圆角 7">
              <a:extLst>
                <a:ext uri="{FF2B5EF4-FFF2-40B4-BE49-F238E27FC236}">
                  <a16:creationId xmlns:a16="http://schemas.microsoft.com/office/drawing/2014/main" id="{9087F627-4E6B-4FFE-AD88-4AC2562EB6CB}"/>
                </a:ext>
              </a:extLst>
            </p:cNvPr>
            <p:cNvSpPr/>
            <p:nvPr/>
          </p:nvSpPr>
          <p:spPr>
            <a:xfrm>
              <a:off x="3566760" y="1584719"/>
              <a:ext cx="1115400" cy="4629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WatcherManager</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cxnSp>
          <p:nvCxnSpPr>
            <p:cNvPr id="9" name="直接箭头连接符 8">
              <a:extLst>
                <a:ext uri="{FF2B5EF4-FFF2-40B4-BE49-F238E27FC236}">
                  <a16:creationId xmlns:a16="http://schemas.microsoft.com/office/drawing/2014/main" id="{8FF2C4B1-71E9-49F0-81EC-F65AA19A8C1A}"/>
                </a:ext>
              </a:extLst>
            </p:cNvPr>
            <p:cNvCxnSpPr/>
            <p:nvPr/>
          </p:nvCxnSpPr>
          <p:spPr>
            <a:xfrm flipV="1">
              <a:off x="1837020" y="1816199"/>
              <a:ext cx="1729740" cy="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B75E9F3E-5C4C-47C1-B486-ED12BED79F99}"/>
                </a:ext>
              </a:extLst>
            </p:cNvPr>
            <p:cNvCxnSpPr/>
            <p:nvPr/>
          </p:nvCxnSpPr>
          <p:spPr>
            <a:xfrm flipV="1">
              <a:off x="1279020" y="706559"/>
              <a:ext cx="625980" cy="881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8A005D11-BCF3-44BA-86D2-9EBEFB7E2B42}"/>
                </a:ext>
              </a:extLst>
            </p:cNvPr>
            <p:cNvCxnSpPr/>
            <p:nvPr/>
          </p:nvCxnSpPr>
          <p:spPr>
            <a:xfrm flipH="1">
              <a:off x="1584960" y="759899"/>
              <a:ext cx="525780" cy="82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42">
              <a:extLst>
                <a:ext uri="{FF2B5EF4-FFF2-40B4-BE49-F238E27FC236}">
                  <a16:creationId xmlns:a16="http://schemas.microsoft.com/office/drawing/2014/main" id="{84422817-8107-4D63-809A-519FFE501B30}"/>
                </a:ext>
              </a:extLst>
            </p:cNvPr>
            <p:cNvSpPr txBox="1"/>
            <p:nvPr/>
          </p:nvSpPr>
          <p:spPr>
            <a:xfrm>
              <a:off x="1052195" y="85607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ja-JP" sz="900" kern="100" dirty="0">
                  <a:effectLst/>
                  <a:latin typeface="Calibri" panose="020F0502020204030204" pitchFamily="34" charset="0"/>
                  <a:ea typeface="宋体" panose="02010600030101010101" pitchFamily="2" charset="-122"/>
                  <a:cs typeface="Calibri" panose="020F0502020204030204" pitchFamily="34" charset="0"/>
                </a:rPr>
                <a:t>①</a:t>
              </a:r>
              <a:r>
                <a:rPr lang="zh-CN" sz="900" kern="100" dirty="0">
                  <a:effectLst/>
                  <a:latin typeface="Calibri" panose="020F0502020204030204" pitchFamily="34" charset="0"/>
                  <a:ea typeface="宋体" panose="02010600030101010101" pitchFamily="2" charset="-122"/>
                  <a:cs typeface="Calibri" panose="020F0502020204030204" pitchFamily="34" charset="0"/>
                </a:rPr>
                <a:t>注册</a:t>
              </a:r>
              <a:endParaRPr lang="zh-CN" sz="1050" kern="100" dirty="0">
                <a:effectLst/>
                <a:latin typeface="Calibri" panose="020F0502020204030204" pitchFamily="34" charset="0"/>
                <a:ea typeface="等线" panose="02010600030101010101" pitchFamily="2" charset="-122"/>
                <a:cs typeface="Calibri" panose="020F0502020204030204" pitchFamily="34" charset="0"/>
              </a:endParaRPr>
            </a:p>
          </p:txBody>
        </p:sp>
        <p:sp>
          <p:nvSpPr>
            <p:cNvPr id="13" name="文本框 42">
              <a:extLst>
                <a:ext uri="{FF2B5EF4-FFF2-40B4-BE49-F238E27FC236}">
                  <a16:creationId xmlns:a16="http://schemas.microsoft.com/office/drawing/2014/main" id="{466B7A21-224B-47FC-B283-DF36B6B3356B}"/>
                </a:ext>
              </a:extLst>
            </p:cNvPr>
            <p:cNvSpPr txBox="1"/>
            <p:nvPr/>
          </p:nvSpPr>
          <p:spPr>
            <a:xfrm>
              <a:off x="2389800" y="152375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②存储</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4" name="文本框 42">
              <a:extLst>
                <a:ext uri="{FF2B5EF4-FFF2-40B4-BE49-F238E27FC236}">
                  <a16:creationId xmlns:a16="http://schemas.microsoft.com/office/drawing/2014/main" id="{049245F3-2048-4C0A-8D89-1AD827F41F4B}"/>
                </a:ext>
              </a:extLst>
            </p:cNvPr>
            <p:cNvSpPr txBox="1"/>
            <p:nvPr/>
          </p:nvSpPr>
          <p:spPr>
            <a:xfrm>
              <a:off x="1905000" y="113513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③通知</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grpSp>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3. Watcher</a:t>
            </a:r>
            <a:r>
              <a:rPr lang="zh-CN" altLang="zh-CN" dirty="0"/>
              <a:t>监听机制</a:t>
            </a:r>
            <a:r>
              <a:rPr lang="en-US" altLang="zh-CN" dirty="0"/>
              <a:t>——</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a:xfrm>
            <a:off x="628650" y="1369219"/>
            <a:ext cx="4395833" cy="3263504"/>
          </a:xfrm>
        </p:spPr>
        <p:txBody>
          <a:bodyPr>
            <a:normAutofit fontScale="77500" lnSpcReduction="20000"/>
          </a:bodyPr>
          <a:lstStyle/>
          <a:p>
            <a:r>
              <a:rPr lang="en-US" altLang="zh-CN" dirty="0" err="1"/>
              <a:t>ZooKeeper</a:t>
            </a:r>
            <a:r>
              <a:rPr lang="zh-CN" altLang="zh-CN" dirty="0"/>
              <a:t>的</a:t>
            </a:r>
            <a:r>
              <a:rPr lang="en-US" altLang="zh-CN" dirty="0"/>
              <a:t>Watcher</a:t>
            </a:r>
            <a:r>
              <a:rPr lang="zh-CN" altLang="zh-CN" dirty="0"/>
              <a:t>机制主要包括客户端线程、客户端</a:t>
            </a:r>
            <a:r>
              <a:rPr lang="en-US" altLang="zh-CN" dirty="0" err="1"/>
              <a:t>WatcherManager</a:t>
            </a:r>
            <a:r>
              <a:rPr lang="zh-CN" altLang="zh-CN" dirty="0"/>
              <a:t>和</a:t>
            </a:r>
            <a:r>
              <a:rPr lang="en-US" altLang="zh-CN" dirty="0" err="1"/>
              <a:t>ZooKeeper</a:t>
            </a:r>
            <a:r>
              <a:rPr lang="zh-CN" altLang="zh-CN" dirty="0"/>
              <a:t>服务器三部分。</a:t>
            </a:r>
            <a:endParaRPr lang="en-US" altLang="zh-CN" dirty="0"/>
          </a:p>
          <a:p>
            <a:r>
              <a:rPr lang="zh-CN" altLang="zh-CN" dirty="0"/>
              <a:t>在工作流程上，简单地讲，客户端在向</a:t>
            </a:r>
            <a:r>
              <a:rPr lang="en-US" altLang="zh-CN" dirty="0" err="1"/>
              <a:t>ZooKeeper</a:t>
            </a:r>
            <a:r>
              <a:rPr lang="zh-CN" altLang="zh-CN" dirty="0"/>
              <a:t>服务器注册的同时，会将</a:t>
            </a:r>
            <a:r>
              <a:rPr lang="en-US" altLang="zh-CN" dirty="0"/>
              <a:t>Watcher</a:t>
            </a:r>
            <a:r>
              <a:rPr lang="zh-CN" altLang="zh-CN" dirty="0"/>
              <a:t>对象存储在客户端的</a:t>
            </a:r>
            <a:r>
              <a:rPr lang="en-US" altLang="zh-CN" dirty="0" err="1"/>
              <a:t>WatcherManager</a:t>
            </a:r>
            <a:r>
              <a:rPr lang="zh-CN" altLang="zh-CN" dirty="0"/>
              <a:t>当中。当</a:t>
            </a:r>
            <a:r>
              <a:rPr lang="en-US" altLang="zh-CN" dirty="0" err="1"/>
              <a:t>ZooKeeper</a:t>
            </a:r>
            <a:r>
              <a:rPr lang="zh-CN" altLang="zh-CN" dirty="0"/>
              <a:t>服务器触发</a:t>
            </a:r>
            <a:r>
              <a:rPr lang="en-US" altLang="zh-CN" dirty="0"/>
              <a:t>Watcher</a:t>
            </a:r>
            <a:r>
              <a:rPr lang="zh-CN" altLang="zh-CN" dirty="0"/>
              <a:t>事件后，会向客户端发送通知，客户端线程从</a:t>
            </a:r>
            <a:r>
              <a:rPr lang="en-US" altLang="zh-CN" dirty="0" err="1"/>
              <a:t>WatcherManager</a:t>
            </a:r>
            <a:r>
              <a:rPr lang="zh-CN" altLang="zh-CN" dirty="0"/>
              <a:t>中取出对应的</a:t>
            </a:r>
            <a:r>
              <a:rPr lang="en-US" altLang="zh-CN" dirty="0"/>
              <a:t>Watcher</a:t>
            </a:r>
            <a:r>
              <a:rPr lang="zh-CN" altLang="zh-CN" dirty="0"/>
              <a:t>对象来执行回调逻辑。</a:t>
            </a:r>
          </a:p>
        </p:txBody>
      </p:sp>
    </p:spTree>
    <p:extLst>
      <p:ext uri="{BB962C8B-B14F-4D97-AF65-F5344CB8AC3E}">
        <p14:creationId xmlns:p14="http://schemas.microsoft.com/office/powerpoint/2010/main" val="42925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3. Watcher</a:t>
            </a:r>
            <a:r>
              <a:rPr lang="zh-CN" altLang="zh-CN" dirty="0"/>
              <a:t>监听机制</a:t>
            </a:r>
            <a:r>
              <a:rPr lang="en-US" altLang="zh-CN" dirty="0"/>
              <a:t>——</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p:txBody>
          <a:bodyPr/>
          <a:lstStyle/>
          <a:p>
            <a:r>
              <a:rPr lang="zh-CN" altLang="zh-CN" dirty="0"/>
              <a:t>在</a:t>
            </a:r>
            <a:r>
              <a:rPr lang="en-US" altLang="zh-CN" dirty="0" err="1"/>
              <a:t>ZooKeeper</a:t>
            </a:r>
            <a:r>
              <a:rPr lang="zh-CN" altLang="zh-CN" dirty="0"/>
              <a:t>中，接口类</a:t>
            </a:r>
            <a:r>
              <a:rPr lang="en-US" altLang="zh-CN" dirty="0"/>
              <a:t>Watcher</a:t>
            </a:r>
            <a:r>
              <a:rPr lang="zh-CN" altLang="zh-CN" dirty="0"/>
              <a:t>用于表示一个标准的事件处理器，其定义了事件通知相关的逻辑，包含</a:t>
            </a:r>
            <a:r>
              <a:rPr lang="en-US" altLang="zh-CN" dirty="0" err="1"/>
              <a:t>KeeperState</a:t>
            </a:r>
            <a:r>
              <a:rPr lang="zh-CN" altLang="zh-CN" dirty="0"/>
              <a:t>和</a:t>
            </a:r>
            <a:r>
              <a:rPr lang="en-US" altLang="zh-CN" dirty="0" err="1"/>
              <a:t>EventType</a:t>
            </a:r>
            <a:r>
              <a:rPr lang="zh-CN" altLang="zh-CN" dirty="0"/>
              <a:t>两个枚举类，分别代表了通知状态和事件类型，同时定义了事件的回调方法：</a:t>
            </a:r>
            <a:r>
              <a:rPr lang="en-US" altLang="zh-CN" dirty="0"/>
              <a:t>process(</a:t>
            </a:r>
            <a:r>
              <a:rPr lang="en-US" altLang="zh-CN" dirty="0" err="1"/>
              <a:t>WatchedEvent</a:t>
            </a:r>
            <a:r>
              <a:rPr lang="en-US" altLang="zh-CN" dirty="0"/>
              <a:t> event)</a:t>
            </a:r>
            <a:r>
              <a:rPr lang="zh-CN" altLang="zh-CN" dirty="0"/>
              <a:t>。同一事件类型在不同的通知状态中代表的含义有所不同</a:t>
            </a:r>
            <a:r>
              <a:rPr lang="zh-CN" altLang="en-US" dirty="0"/>
              <a:t>。</a:t>
            </a:r>
            <a:endParaRPr lang="zh-CN" altLang="zh-CN" dirty="0"/>
          </a:p>
        </p:txBody>
      </p:sp>
    </p:spTree>
    <p:extLst>
      <p:ext uri="{BB962C8B-B14F-4D97-AF65-F5344CB8AC3E}">
        <p14:creationId xmlns:p14="http://schemas.microsoft.com/office/powerpoint/2010/main" val="426294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BECC-F15C-40CD-B5CD-8A6499EE6380}"/>
              </a:ext>
            </a:extLst>
          </p:cNvPr>
          <p:cNvSpPr>
            <a:spLocks noGrp="1"/>
          </p:cNvSpPr>
          <p:nvPr>
            <p:ph type="title"/>
          </p:nvPr>
        </p:nvSpPr>
        <p:spPr/>
        <p:txBody>
          <a:bodyPr/>
          <a:lstStyle/>
          <a:p>
            <a:r>
              <a:rPr lang="en-US" altLang="zh-CN" dirty="0"/>
              <a:t>Watcher</a:t>
            </a:r>
            <a:r>
              <a:rPr lang="zh-CN" altLang="zh-CN" dirty="0"/>
              <a:t>通知状态与事件类型一览表</a:t>
            </a:r>
            <a:endParaRPr lang="zh-CN" altLang="en-US" dirty="0"/>
          </a:p>
        </p:txBody>
      </p:sp>
      <p:graphicFrame>
        <p:nvGraphicFramePr>
          <p:cNvPr id="4" name="内容占位符 3">
            <a:extLst>
              <a:ext uri="{FF2B5EF4-FFF2-40B4-BE49-F238E27FC236}">
                <a16:creationId xmlns:a16="http://schemas.microsoft.com/office/drawing/2014/main" id="{25610A47-627D-49D1-A998-29BAF5DAE06C}"/>
              </a:ext>
            </a:extLst>
          </p:cNvPr>
          <p:cNvGraphicFramePr>
            <a:graphicFrameLocks noGrp="1"/>
          </p:cNvGraphicFramePr>
          <p:nvPr>
            <p:ph idx="1"/>
          </p:nvPr>
        </p:nvGraphicFramePr>
        <p:xfrm>
          <a:off x="628650" y="1268016"/>
          <a:ext cx="7886699" cy="3458280"/>
        </p:xfrm>
        <a:graphic>
          <a:graphicData uri="http://schemas.openxmlformats.org/drawingml/2006/table">
            <a:tbl>
              <a:tblPr firstRow="1" firstCol="1" bandRow="1">
                <a:tableStyleId>{5C22544A-7EE6-4342-B048-85BDC9FD1C3A}</a:tableStyleId>
              </a:tblPr>
              <a:tblGrid>
                <a:gridCol w="1716687">
                  <a:extLst>
                    <a:ext uri="{9D8B030D-6E8A-4147-A177-3AD203B41FA5}">
                      <a16:colId xmlns:a16="http://schemas.microsoft.com/office/drawing/2014/main" val="3025887149"/>
                    </a:ext>
                  </a:extLst>
                </a:gridCol>
                <a:gridCol w="2153938">
                  <a:extLst>
                    <a:ext uri="{9D8B030D-6E8A-4147-A177-3AD203B41FA5}">
                      <a16:colId xmlns:a16="http://schemas.microsoft.com/office/drawing/2014/main" val="2683366422"/>
                    </a:ext>
                  </a:extLst>
                </a:gridCol>
                <a:gridCol w="2153938">
                  <a:extLst>
                    <a:ext uri="{9D8B030D-6E8A-4147-A177-3AD203B41FA5}">
                      <a16:colId xmlns:a16="http://schemas.microsoft.com/office/drawing/2014/main" val="3109400510"/>
                    </a:ext>
                  </a:extLst>
                </a:gridCol>
                <a:gridCol w="1862136">
                  <a:extLst>
                    <a:ext uri="{9D8B030D-6E8A-4147-A177-3AD203B41FA5}">
                      <a16:colId xmlns:a16="http://schemas.microsoft.com/office/drawing/2014/main" val="1739700409"/>
                    </a:ext>
                  </a:extLst>
                </a:gridCol>
              </a:tblGrid>
              <a:tr h="120826">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通知状态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事件类型</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触发条件</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说明</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620240295"/>
                  </a:ext>
                </a:extLst>
              </a:tr>
              <a:tr h="241653">
                <a:tc rowSpan="5">
                  <a:txBody>
                    <a:bodyPr/>
                    <a:lstStyle/>
                    <a:p>
                      <a:pPr algn="l">
                        <a:spcAft>
                          <a:spcPts val="0"/>
                        </a:spcAft>
                      </a:pPr>
                      <a:r>
                        <a:rPr lang="en-US" sz="1050" kern="0" dirty="0" err="1">
                          <a:effectLst/>
                          <a:latin typeface="微软雅黑" panose="020B0503020204020204" pitchFamily="34" charset="-122"/>
                          <a:ea typeface="微软雅黑" panose="020B0503020204020204" pitchFamily="34" charset="-122"/>
                        </a:rPr>
                        <a:t>SyncConnected</a:t>
                      </a:r>
                      <a:endParaRPr lang="zh-CN" sz="1050" kern="100" dirty="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客户端与服务器成功建立会话</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rowSpan="5">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此时客户端和服务器处于连接状态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371739629"/>
                  </a:ext>
                </a:extLst>
              </a:tr>
              <a:tr h="241653">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NodeCreated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监听的对应数据节点被创建</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707883560"/>
                  </a:ext>
                </a:extLst>
              </a:tr>
              <a:tr h="241653">
                <a:tc vMerge="1">
                  <a:txBody>
                    <a:bodyPr/>
                    <a:lstStyle/>
                    <a:p>
                      <a:endParaRPr lang="zh-CN" altLang="en-US"/>
                    </a:p>
                  </a:txBody>
                  <a:tcPr/>
                </a:tc>
                <a:tc>
                  <a:txBody>
                    <a:bodyPr/>
                    <a:lstStyle/>
                    <a:p>
                      <a:pPr algn="l">
                        <a:spcAft>
                          <a:spcPts val="0"/>
                        </a:spcAft>
                      </a:pPr>
                      <a:r>
                        <a:rPr lang="en-US" sz="1050" kern="0" dirty="0" err="1">
                          <a:effectLst/>
                          <a:latin typeface="微软雅黑" panose="020B0503020204020204" pitchFamily="34" charset="-122"/>
                          <a:ea typeface="微软雅黑" panose="020B0503020204020204" pitchFamily="34" charset="-122"/>
                        </a:rPr>
                        <a:t>NodeDeleted</a:t>
                      </a:r>
                      <a:endParaRPr lang="zh-CN" sz="1050" kern="100" dirty="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监听的对应数据节点被删除</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3729333521"/>
                  </a:ext>
                </a:extLst>
              </a:tr>
              <a:tr h="362479">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NodeDataChanged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监听的对应数据节点的数据内容发生变更</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1815374819"/>
                  </a:ext>
                </a:extLst>
              </a:tr>
              <a:tr h="362479">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NodeChildrenChanged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监听的对应数据节点的子节点列表发生变更</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331285672"/>
                  </a:ext>
                </a:extLst>
              </a:tr>
              <a:tr h="362479">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Disconnected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客户端与</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服务器断开连接</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此时客户端和服务器处于断开连接状态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900859248"/>
                  </a:ext>
                </a:extLst>
              </a:tr>
              <a:tr h="604132">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Expired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会话超时</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此时可客户端会话失效，通常同时也会收到</a:t>
                      </a:r>
                      <a:r>
                        <a:rPr lang="en-US" sz="1050" kern="0">
                          <a:effectLst/>
                          <a:latin typeface="微软雅黑" panose="020B0503020204020204" pitchFamily="34" charset="-122"/>
                          <a:ea typeface="微软雅黑" panose="020B0503020204020204" pitchFamily="34" charset="-122"/>
                        </a:rPr>
                        <a:t>SessionExpiredException</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2182272923"/>
                  </a:ext>
                </a:extLst>
              </a:tr>
              <a:tr h="724958">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AuthFailed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通常有两种情况：</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）使用错误的</a:t>
                      </a:r>
                      <a:r>
                        <a:rPr lang="en-US" sz="1050" kern="0">
                          <a:effectLst/>
                          <a:latin typeface="微软雅黑" panose="020B0503020204020204" pitchFamily="34" charset="-122"/>
                          <a:ea typeface="微软雅黑" panose="020B0503020204020204" pitchFamily="34" charset="-122"/>
                        </a:rPr>
                        <a:t>scheme</a:t>
                      </a:r>
                      <a:r>
                        <a:rPr lang="zh-CN" sz="1050" kern="0">
                          <a:effectLst/>
                          <a:latin typeface="微软雅黑" panose="020B0503020204020204" pitchFamily="34" charset="-122"/>
                          <a:ea typeface="微软雅黑" panose="020B0503020204020204" pitchFamily="34" charset="-122"/>
                        </a:rPr>
                        <a:t>进行权限检查</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SASL</a:t>
                      </a:r>
                      <a:r>
                        <a:rPr lang="zh-CN" sz="1050" kern="0">
                          <a:effectLst/>
                          <a:latin typeface="微软雅黑" panose="020B0503020204020204" pitchFamily="34" charset="-122"/>
                          <a:ea typeface="微软雅黑" panose="020B0503020204020204" pitchFamily="34" charset="-122"/>
                        </a:rPr>
                        <a:t>权限检查失败</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通常同时也会收到</a:t>
                      </a:r>
                      <a:r>
                        <a:rPr lang="en-US" sz="1050" kern="0" dirty="0" err="1">
                          <a:effectLst/>
                          <a:latin typeface="微软雅黑" panose="020B0503020204020204" pitchFamily="34" charset="-122"/>
                          <a:ea typeface="微软雅黑" panose="020B0503020204020204" pitchFamily="34" charset="-122"/>
                        </a:rPr>
                        <a:t>AuthFailedException</a:t>
                      </a:r>
                      <a:endParaRPr lang="zh-CN" sz="1050" kern="100" dirty="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549586575"/>
                  </a:ext>
                </a:extLst>
              </a:tr>
            </a:tbl>
          </a:graphicData>
        </a:graphic>
      </p:graphicFrame>
    </p:spTree>
    <p:extLst>
      <p:ext uri="{BB962C8B-B14F-4D97-AF65-F5344CB8AC3E}">
        <p14:creationId xmlns:p14="http://schemas.microsoft.com/office/powerpoint/2010/main" val="346971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0E30A-4DCD-4E1E-B180-6E3DFC9F4EE2}"/>
              </a:ext>
            </a:extLst>
          </p:cNvPr>
          <p:cNvSpPr>
            <a:spLocks noGrp="1"/>
          </p:cNvSpPr>
          <p:nvPr>
            <p:ph type="title"/>
          </p:nvPr>
        </p:nvSpPr>
        <p:spPr/>
        <p:txBody>
          <a:bodyPr/>
          <a:lstStyle/>
          <a:p>
            <a:r>
              <a:rPr lang="en-US" altLang="zh-CN" dirty="0"/>
              <a:t>Watcher</a:t>
            </a:r>
            <a:r>
              <a:rPr lang="zh-CN" altLang="zh-CN" dirty="0"/>
              <a:t>事件类型</a:t>
            </a:r>
            <a:endParaRPr lang="zh-CN" altLang="en-US" dirty="0"/>
          </a:p>
        </p:txBody>
      </p:sp>
      <p:sp>
        <p:nvSpPr>
          <p:cNvPr id="3" name="内容占位符 2">
            <a:extLst>
              <a:ext uri="{FF2B5EF4-FFF2-40B4-BE49-F238E27FC236}">
                <a16:creationId xmlns:a16="http://schemas.microsoft.com/office/drawing/2014/main" id="{0BCDCC06-0D45-4EA7-98E7-A8BF8AD8E463}"/>
              </a:ext>
            </a:extLst>
          </p:cNvPr>
          <p:cNvSpPr>
            <a:spLocks noGrp="1"/>
          </p:cNvSpPr>
          <p:nvPr>
            <p:ph idx="1"/>
          </p:nvPr>
        </p:nvSpPr>
        <p:spPr/>
        <p:txBody>
          <a:bodyPr>
            <a:normAutofit fontScale="85000" lnSpcReduction="10000"/>
          </a:bodyPr>
          <a:lstStyle/>
          <a:p>
            <a:r>
              <a:rPr lang="zh-CN" altLang="zh-CN" dirty="0"/>
              <a:t>其中，</a:t>
            </a:r>
            <a:r>
              <a:rPr lang="en-US" altLang="zh-CN" dirty="0" err="1"/>
              <a:t>NodeDataChanged</a:t>
            </a:r>
            <a:r>
              <a:rPr lang="zh-CN" altLang="zh-CN" dirty="0"/>
              <a:t>事件的触发条件是数据内容的变化变更，此处所说的变更包括节点的数据内容和数据版本号</a:t>
            </a:r>
            <a:r>
              <a:rPr lang="en-US" altLang="zh-CN" dirty="0"/>
              <a:t>version</a:t>
            </a:r>
            <a:r>
              <a:rPr lang="zh-CN" altLang="zh-CN" dirty="0"/>
              <a:t>的变化，因此，即使使用相同的数据内容来更新，还是会触发这个事件，因为对于</a:t>
            </a:r>
            <a:r>
              <a:rPr lang="en-US" altLang="zh-CN" dirty="0" err="1"/>
              <a:t>ZooKeeper</a:t>
            </a:r>
            <a:r>
              <a:rPr lang="zh-CN" altLang="zh-CN" dirty="0"/>
              <a:t>来说，无论数据内容是否变更，一旦有客户端调用了数据更新的接口且更新成功，就会更新</a:t>
            </a:r>
            <a:r>
              <a:rPr lang="en-US" altLang="zh-CN" dirty="0"/>
              <a:t>version</a:t>
            </a:r>
            <a:r>
              <a:rPr lang="zh-CN" altLang="zh-CN" dirty="0"/>
              <a:t>值。</a:t>
            </a:r>
          </a:p>
          <a:p>
            <a:r>
              <a:rPr lang="en-US" altLang="zh-CN" dirty="0" err="1"/>
              <a:t>NodeChildrenChanged</a:t>
            </a:r>
            <a:r>
              <a:rPr lang="zh-CN" altLang="zh-CN" dirty="0"/>
              <a:t>事件会在数据节点的子节点列表发生变更的时候被触发，这里说的子节点变化特指子节点个数和组成情况的变更，即新增子节点或删除子节点，而子节点数据内容的变化时不会触发这个事件的。</a:t>
            </a:r>
          </a:p>
          <a:p>
            <a:r>
              <a:rPr lang="zh-CN" altLang="zh-CN" dirty="0"/>
              <a:t>对于</a:t>
            </a:r>
            <a:r>
              <a:rPr lang="en-US" altLang="zh-CN" dirty="0" err="1"/>
              <a:t>AuthFailed</a:t>
            </a:r>
            <a:r>
              <a:rPr lang="zh-CN" altLang="zh-CN" dirty="0"/>
              <a:t>事件，需要注意的是，它的触发条件并不是简单因为当前客户端会话没有权限，而是授权失败。</a:t>
            </a:r>
          </a:p>
        </p:txBody>
      </p:sp>
    </p:spTree>
    <p:extLst>
      <p:ext uri="{BB962C8B-B14F-4D97-AF65-F5344CB8AC3E}">
        <p14:creationId xmlns:p14="http://schemas.microsoft.com/office/powerpoint/2010/main" val="347605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C39CF-4D86-4AD8-ADAC-14792A3FB1AE}"/>
              </a:ext>
            </a:extLst>
          </p:cNvPr>
          <p:cNvSpPr>
            <a:spLocks noGrp="1"/>
          </p:cNvSpPr>
          <p:nvPr>
            <p:ph type="title"/>
          </p:nvPr>
        </p:nvSpPr>
        <p:spPr/>
        <p:txBody>
          <a:bodyPr>
            <a:normAutofit/>
          </a:bodyPr>
          <a:lstStyle/>
          <a:p>
            <a:r>
              <a:rPr lang="en-US" altLang="zh-CN" dirty="0"/>
              <a:t>4. ACL</a:t>
            </a:r>
            <a:r>
              <a:rPr lang="zh-CN" altLang="zh-CN" dirty="0"/>
              <a:t>权限控制机制</a:t>
            </a:r>
            <a:r>
              <a:rPr lang="en-US" altLang="zh-CN" dirty="0"/>
              <a:t>——</a:t>
            </a:r>
            <a:r>
              <a:rPr lang="zh-CN" altLang="en-US" dirty="0"/>
              <a:t>保障数据安全</a:t>
            </a:r>
          </a:p>
        </p:txBody>
      </p:sp>
      <p:sp>
        <p:nvSpPr>
          <p:cNvPr id="3" name="内容占位符 2">
            <a:extLst>
              <a:ext uri="{FF2B5EF4-FFF2-40B4-BE49-F238E27FC236}">
                <a16:creationId xmlns:a16="http://schemas.microsoft.com/office/drawing/2014/main" id="{EFE36A2C-875A-4482-861F-E4F1E1F520FB}"/>
              </a:ext>
            </a:extLst>
          </p:cNvPr>
          <p:cNvSpPr>
            <a:spLocks noGrp="1"/>
          </p:cNvSpPr>
          <p:nvPr>
            <p:ph idx="1"/>
          </p:nvPr>
        </p:nvSpPr>
        <p:spPr/>
        <p:txBody>
          <a:bodyPr>
            <a:normAutofit fontScale="92500" lnSpcReduction="20000"/>
          </a:bodyPr>
          <a:lstStyle/>
          <a:p>
            <a:r>
              <a:rPr lang="en-US" altLang="zh-CN" dirty="0" err="1"/>
              <a:t>ZooKeeper</a:t>
            </a:r>
            <a:r>
              <a:rPr lang="zh-CN" altLang="zh-CN" dirty="0"/>
              <a:t>提供了一套完善</a:t>
            </a:r>
            <a:r>
              <a:rPr lang="en-US" altLang="zh-CN" dirty="0"/>
              <a:t>ACL</a:t>
            </a:r>
            <a:r>
              <a:rPr lang="zh-CN" altLang="zh-CN" dirty="0"/>
              <a:t>（</a:t>
            </a:r>
            <a:r>
              <a:rPr lang="en-US" altLang="zh-CN" dirty="0"/>
              <a:t>Access Control List</a:t>
            </a:r>
            <a:r>
              <a:rPr lang="zh-CN" altLang="zh-CN" dirty="0"/>
              <a:t>）权限控制机制来保障数据的安全。</a:t>
            </a:r>
          </a:p>
          <a:p>
            <a:r>
              <a:rPr lang="en-US" altLang="zh-CN" dirty="0"/>
              <a:t>ACL</a:t>
            </a:r>
            <a:r>
              <a:rPr lang="zh-CN" altLang="zh-CN" dirty="0"/>
              <a:t>，即访问控制列表，是一种相对来说比较新颖且更细粒度的权限管理方式，可以针对任意用户和组进行细粒度的权限控制。目前绝大部分</a:t>
            </a:r>
            <a:r>
              <a:rPr lang="en-US" altLang="zh-CN" dirty="0"/>
              <a:t>Unix</a:t>
            </a:r>
            <a:r>
              <a:rPr lang="zh-CN" altLang="zh-CN" dirty="0"/>
              <a:t>系统都已经只支持</a:t>
            </a:r>
            <a:r>
              <a:rPr lang="en-US" altLang="zh-CN" dirty="0"/>
              <a:t>ACL</a:t>
            </a:r>
            <a:r>
              <a:rPr lang="zh-CN" altLang="zh-CN" dirty="0"/>
              <a:t>，</a:t>
            </a:r>
            <a:r>
              <a:rPr lang="en-US" altLang="zh-CN" dirty="0"/>
              <a:t>Linux</a:t>
            </a:r>
            <a:r>
              <a:rPr lang="zh-CN" altLang="zh-CN" dirty="0"/>
              <a:t>也从</a:t>
            </a:r>
            <a:r>
              <a:rPr lang="en-US" altLang="zh-CN" dirty="0"/>
              <a:t>2.6</a:t>
            </a:r>
            <a:r>
              <a:rPr lang="zh-CN" altLang="zh-CN" dirty="0"/>
              <a:t>版本的内核开始支持这</a:t>
            </a:r>
            <a:r>
              <a:rPr lang="en-US" altLang="zh-CN" dirty="0"/>
              <a:t>ACL</a:t>
            </a:r>
            <a:r>
              <a:rPr lang="zh-CN" altLang="zh-CN" dirty="0"/>
              <a:t>权限控制方式。</a:t>
            </a:r>
            <a:endParaRPr lang="en-US" altLang="zh-CN" dirty="0"/>
          </a:p>
          <a:p>
            <a:r>
              <a:rPr lang="en-US" altLang="zh-CN" dirty="0" err="1"/>
              <a:t>ZooKeeper</a:t>
            </a:r>
            <a:r>
              <a:rPr lang="zh-CN" altLang="zh-CN" dirty="0"/>
              <a:t>的</a:t>
            </a:r>
            <a:r>
              <a:rPr lang="en-US" altLang="zh-CN" dirty="0"/>
              <a:t>ACL</a:t>
            </a:r>
            <a:r>
              <a:rPr lang="zh-CN" altLang="zh-CN" dirty="0"/>
              <a:t>权限控制和</a:t>
            </a:r>
            <a:r>
              <a:rPr lang="en-US" altLang="zh-CN" dirty="0"/>
              <a:t>Unix/Linux</a:t>
            </a:r>
            <a:r>
              <a:rPr lang="zh-CN" altLang="zh-CN" dirty="0"/>
              <a:t>操作系统中的</a:t>
            </a:r>
            <a:r>
              <a:rPr lang="en-US" altLang="zh-CN" dirty="0"/>
              <a:t>ACL</a:t>
            </a:r>
            <a:r>
              <a:rPr lang="zh-CN" altLang="zh-CN" dirty="0"/>
              <a:t>有一些区别，读者可以从三个方面来理解</a:t>
            </a:r>
            <a:r>
              <a:rPr lang="en-US" altLang="zh-CN" dirty="0"/>
              <a:t>ACL</a:t>
            </a:r>
            <a:r>
              <a:rPr lang="zh-CN" altLang="zh-CN" dirty="0"/>
              <a:t>机制，分别是：权限模式（</a:t>
            </a:r>
            <a:r>
              <a:rPr lang="en-US" altLang="zh-CN" dirty="0"/>
              <a:t>Scheme</a:t>
            </a:r>
            <a:r>
              <a:rPr lang="zh-CN" altLang="zh-CN" dirty="0"/>
              <a:t>）、授权对象（</a:t>
            </a:r>
            <a:r>
              <a:rPr lang="en-US" altLang="zh-CN" dirty="0"/>
              <a:t>ID</a:t>
            </a:r>
            <a:r>
              <a:rPr lang="zh-CN" altLang="zh-CN" dirty="0"/>
              <a:t>）和权限（</a:t>
            </a:r>
            <a:r>
              <a:rPr lang="en-US" altLang="zh-CN" dirty="0"/>
              <a:t>Permission</a:t>
            </a:r>
            <a:r>
              <a:rPr lang="zh-CN" altLang="zh-CN" dirty="0"/>
              <a:t>），通常使用“</a:t>
            </a:r>
            <a:r>
              <a:rPr lang="en-US" altLang="zh-CN" dirty="0" err="1"/>
              <a:t>scheme:id:permission</a:t>
            </a:r>
            <a:r>
              <a:rPr lang="zh-CN" altLang="zh-CN" dirty="0"/>
              <a:t>”来标识一个有效的</a:t>
            </a:r>
            <a:r>
              <a:rPr lang="en-US" altLang="zh-CN" dirty="0"/>
              <a:t>ACL</a:t>
            </a:r>
            <a:r>
              <a:rPr lang="zh-CN" altLang="zh-CN" dirty="0"/>
              <a:t>信息</a:t>
            </a:r>
            <a:r>
              <a:rPr lang="zh-CN" altLang="en-US" dirty="0"/>
              <a:t>。</a:t>
            </a:r>
            <a:endParaRPr lang="zh-CN" altLang="zh-CN" dirty="0"/>
          </a:p>
        </p:txBody>
      </p:sp>
    </p:spTree>
    <p:extLst>
      <p:ext uri="{BB962C8B-B14F-4D97-AF65-F5344CB8AC3E}">
        <p14:creationId xmlns:p14="http://schemas.microsoft.com/office/powerpoint/2010/main" val="124064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3A97E-FD5C-4E6E-8965-63B2CE468A7E}"/>
              </a:ext>
            </a:extLst>
          </p:cNvPr>
          <p:cNvSpPr>
            <a:spLocks noGrp="1"/>
          </p:cNvSpPr>
          <p:nvPr>
            <p:ph type="title"/>
          </p:nvPr>
        </p:nvSpPr>
        <p:spPr/>
        <p:txBody>
          <a:bodyPr/>
          <a:lstStyle/>
          <a:p>
            <a:r>
              <a:rPr lang="zh-CN" altLang="en-US" dirty="0"/>
              <a:t>权限模式（</a:t>
            </a:r>
            <a:r>
              <a:rPr lang="en-US" altLang="zh-CN" dirty="0"/>
              <a:t>Scheme</a:t>
            </a:r>
            <a:r>
              <a:rPr lang="zh-CN" altLang="en-US" dirty="0"/>
              <a:t>）</a:t>
            </a:r>
          </a:p>
        </p:txBody>
      </p:sp>
      <p:sp>
        <p:nvSpPr>
          <p:cNvPr id="3" name="内容占位符 2">
            <a:extLst>
              <a:ext uri="{FF2B5EF4-FFF2-40B4-BE49-F238E27FC236}">
                <a16:creationId xmlns:a16="http://schemas.microsoft.com/office/drawing/2014/main" id="{633B9574-030B-42BE-8060-B479E0C2DBC3}"/>
              </a:ext>
            </a:extLst>
          </p:cNvPr>
          <p:cNvSpPr>
            <a:spLocks noGrp="1"/>
          </p:cNvSpPr>
          <p:nvPr>
            <p:ph idx="1"/>
          </p:nvPr>
        </p:nvSpPr>
        <p:spPr/>
        <p:txBody>
          <a:bodyPr>
            <a:normAutofit lnSpcReduction="10000"/>
          </a:bodyPr>
          <a:lstStyle/>
          <a:p>
            <a:r>
              <a:rPr lang="zh-CN" altLang="en-US" sz="1400" dirty="0"/>
              <a:t>权限模式用来确定权限验证过程中使用的检验策略。在</a:t>
            </a:r>
            <a:r>
              <a:rPr lang="en-US" altLang="zh-CN" sz="1400" dirty="0" err="1"/>
              <a:t>ZooKeeper</a:t>
            </a:r>
            <a:r>
              <a:rPr lang="zh-CN" altLang="en-US" sz="1400" dirty="0"/>
              <a:t>中，开发人员使用最多的就是以下四种权限模式。</a:t>
            </a:r>
          </a:p>
          <a:p>
            <a:r>
              <a:rPr lang="en-US" altLang="zh-CN" sz="1400" dirty="0"/>
              <a:t>1</a:t>
            </a:r>
            <a:r>
              <a:rPr lang="zh-CN" altLang="en-US" sz="1400" dirty="0"/>
              <a:t>）</a:t>
            </a:r>
            <a:r>
              <a:rPr lang="en-US" altLang="zh-CN" sz="1400" dirty="0"/>
              <a:t>IP</a:t>
            </a:r>
          </a:p>
          <a:p>
            <a:pPr lvl="1"/>
            <a:r>
              <a:rPr lang="en-US" altLang="zh-CN" sz="1200" dirty="0"/>
              <a:t>IP</a:t>
            </a:r>
            <a:r>
              <a:rPr lang="zh-CN" altLang="en-US" sz="1200" dirty="0"/>
              <a:t>模式通过</a:t>
            </a:r>
            <a:r>
              <a:rPr lang="en-US" altLang="zh-CN" sz="1200" dirty="0"/>
              <a:t>IP</a:t>
            </a:r>
            <a:r>
              <a:rPr lang="zh-CN" altLang="en-US" sz="1200" dirty="0"/>
              <a:t>地址粒度进行权限控制，例如配置了“</a:t>
            </a:r>
            <a:r>
              <a:rPr lang="en-US" altLang="zh-CN" sz="1200" dirty="0"/>
              <a:t>ip:192.168.18.130”</a:t>
            </a:r>
            <a:r>
              <a:rPr lang="zh-CN" altLang="en-US" sz="1200" dirty="0"/>
              <a:t>，就表示权限控制都是针对这个</a:t>
            </a:r>
            <a:r>
              <a:rPr lang="en-US" altLang="zh-CN" sz="1200" dirty="0"/>
              <a:t>IP</a:t>
            </a:r>
            <a:r>
              <a:rPr lang="zh-CN" altLang="en-US" sz="1200" dirty="0"/>
              <a:t>地址的。同时，</a:t>
            </a:r>
            <a:r>
              <a:rPr lang="en-US" altLang="zh-CN" sz="1200" dirty="0"/>
              <a:t>IP</a:t>
            </a:r>
            <a:r>
              <a:rPr lang="zh-CN" altLang="en-US" sz="1200" dirty="0"/>
              <a:t>模式也支持按照网段的方式进行配置，例如“</a:t>
            </a:r>
            <a:r>
              <a:rPr lang="en-US" altLang="zh-CN" sz="1200" dirty="0"/>
              <a:t>ip:192.168.18.1/24”</a:t>
            </a:r>
            <a:r>
              <a:rPr lang="zh-CN" altLang="en-US" sz="1200" dirty="0"/>
              <a:t>表示针对</a:t>
            </a:r>
            <a:r>
              <a:rPr lang="en-US" altLang="zh-CN" sz="1200" dirty="0"/>
              <a:t>192.168.18.*</a:t>
            </a:r>
            <a:r>
              <a:rPr lang="zh-CN" altLang="en-US" sz="1200" dirty="0"/>
              <a:t>的</a:t>
            </a:r>
            <a:r>
              <a:rPr lang="en-US" altLang="zh-CN" sz="1200" dirty="0"/>
              <a:t>IP</a:t>
            </a:r>
            <a:r>
              <a:rPr lang="zh-CN" altLang="en-US" sz="1200" dirty="0"/>
              <a:t>段进行权限控制。</a:t>
            </a:r>
          </a:p>
          <a:p>
            <a:r>
              <a:rPr lang="en-US" altLang="zh-CN" sz="1400" dirty="0"/>
              <a:t>2</a:t>
            </a:r>
            <a:r>
              <a:rPr lang="zh-CN" altLang="en-US" sz="1400" dirty="0"/>
              <a:t>）</a:t>
            </a:r>
            <a:r>
              <a:rPr lang="en-US" altLang="zh-CN" sz="1400" dirty="0"/>
              <a:t>Digest</a:t>
            </a:r>
          </a:p>
          <a:p>
            <a:pPr lvl="1"/>
            <a:r>
              <a:rPr lang="en-US" altLang="zh-CN" sz="1200" dirty="0"/>
              <a:t>Digest</a:t>
            </a:r>
            <a:r>
              <a:rPr lang="zh-CN" altLang="en-US" sz="1200" dirty="0"/>
              <a:t>是最常用的控制权限模式，也更符合对于权限控制的认识，其以类似于“</a:t>
            </a:r>
            <a:r>
              <a:rPr lang="en-US" altLang="zh-CN" sz="1200" dirty="0" err="1"/>
              <a:t>username:password</a:t>
            </a:r>
            <a:r>
              <a:rPr lang="en-US" altLang="zh-CN" sz="1200" dirty="0"/>
              <a:t>”</a:t>
            </a:r>
            <a:r>
              <a:rPr lang="zh-CN" altLang="en-US" sz="1200" dirty="0"/>
              <a:t>形式的权限标识来进行权限配置，便于区分不同应用来进行权限控制。当通过“</a:t>
            </a:r>
            <a:r>
              <a:rPr lang="en-US" altLang="zh-CN" sz="1200" dirty="0" err="1"/>
              <a:t>username:password</a:t>
            </a:r>
            <a:r>
              <a:rPr lang="en-US" altLang="zh-CN" sz="1200" dirty="0"/>
              <a:t>”</a:t>
            </a:r>
            <a:r>
              <a:rPr lang="zh-CN" altLang="en-US" sz="1200" dirty="0"/>
              <a:t>形式配置了权限标识后，</a:t>
            </a:r>
            <a:r>
              <a:rPr lang="en-US" altLang="zh-CN" sz="1200" dirty="0" err="1"/>
              <a:t>ZooKeeper</a:t>
            </a:r>
            <a:r>
              <a:rPr lang="zh-CN" altLang="en-US" sz="1200" dirty="0"/>
              <a:t>会对其先后进行两次编码处理，分别是</a:t>
            </a:r>
            <a:r>
              <a:rPr lang="en-US" altLang="zh-CN" sz="1200" dirty="0"/>
              <a:t>SHA-1</a:t>
            </a:r>
            <a:r>
              <a:rPr lang="zh-CN" altLang="en-US" sz="1200" dirty="0"/>
              <a:t>算法加密和</a:t>
            </a:r>
            <a:r>
              <a:rPr lang="en-US" altLang="zh-CN" sz="1200" dirty="0"/>
              <a:t>BASE64</a:t>
            </a:r>
            <a:r>
              <a:rPr lang="zh-CN" altLang="en-US" sz="1200" dirty="0"/>
              <a:t>编码。</a:t>
            </a:r>
          </a:p>
          <a:p>
            <a:r>
              <a:rPr lang="en-US" altLang="zh-CN" sz="1400" dirty="0"/>
              <a:t>3</a:t>
            </a:r>
            <a:r>
              <a:rPr lang="zh-CN" altLang="en-US" sz="1400" dirty="0"/>
              <a:t>）</a:t>
            </a:r>
            <a:r>
              <a:rPr lang="en-US" altLang="zh-CN" sz="1400" dirty="0"/>
              <a:t>World</a:t>
            </a:r>
          </a:p>
          <a:p>
            <a:pPr lvl="1"/>
            <a:r>
              <a:rPr lang="en-US" altLang="zh-CN" sz="1200" dirty="0"/>
              <a:t>World</a:t>
            </a:r>
            <a:r>
              <a:rPr lang="zh-CN" altLang="en-US" sz="1200" dirty="0"/>
              <a:t>是一种最开放的权限控制模式，事实上这种权限控制方式几乎没有任何作用，数据节点的访问权限对所有用户开发，即所有用户都可以在不进行任何权限校验的情况下操作该数据节点。另外，</a:t>
            </a:r>
            <a:r>
              <a:rPr lang="en-US" altLang="zh-CN" sz="1200" dirty="0"/>
              <a:t>World</a:t>
            </a:r>
            <a:r>
              <a:rPr lang="zh-CN" altLang="en-US" sz="1200" dirty="0"/>
              <a:t>模式也可以看作是一种特殊的</a:t>
            </a:r>
            <a:r>
              <a:rPr lang="en-US" altLang="zh-CN" sz="1200" dirty="0"/>
              <a:t>Digest</a:t>
            </a:r>
            <a:r>
              <a:rPr lang="zh-CN" altLang="en-US" sz="1200" dirty="0"/>
              <a:t>模式，它只有一个权限标识“</a:t>
            </a:r>
            <a:r>
              <a:rPr lang="en-US" altLang="zh-CN" sz="1200" dirty="0" err="1"/>
              <a:t>world:anyone</a:t>
            </a:r>
            <a:r>
              <a:rPr lang="en-US" altLang="zh-CN" sz="1200" dirty="0"/>
              <a:t>”</a:t>
            </a:r>
            <a:r>
              <a:rPr lang="zh-CN" altLang="en-US" sz="1200" dirty="0"/>
              <a:t>。</a:t>
            </a:r>
          </a:p>
          <a:p>
            <a:r>
              <a:rPr lang="en-US" altLang="zh-CN" sz="1400" dirty="0"/>
              <a:t>4</a:t>
            </a:r>
            <a:r>
              <a:rPr lang="zh-CN" altLang="en-US" sz="1400" dirty="0"/>
              <a:t>）</a:t>
            </a:r>
            <a:r>
              <a:rPr lang="en-US" altLang="zh-CN" sz="1400" dirty="0"/>
              <a:t>Super</a:t>
            </a:r>
          </a:p>
          <a:p>
            <a:pPr lvl="1"/>
            <a:r>
              <a:rPr lang="en-US" altLang="zh-CN" sz="1200" dirty="0"/>
              <a:t>Super</a:t>
            </a:r>
            <a:r>
              <a:rPr lang="zh-CN" altLang="en-US" sz="1200" dirty="0"/>
              <a:t>模式顾名思义就是超级用户的有意思，也是一种特殊的</a:t>
            </a:r>
            <a:r>
              <a:rPr lang="en-US" altLang="zh-CN" sz="1200" dirty="0"/>
              <a:t>Digest</a:t>
            </a:r>
            <a:r>
              <a:rPr lang="zh-CN" altLang="en-US" sz="1200" dirty="0"/>
              <a:t>模式。在</a:t>
            </a:r>
            <a:r>
              <a:rPr lang="en-US" altLang="zh-CN" sz="1200" dirty="0"/>
              <a:t>Super</a:t>
            </a:r>
            <a:r>
              <a:rPr lang="zh-CN" altLang="en-US" sz="1200" dirty="0"/>
              <a:t>模式下，超级用户可以对任意</a:t>
            </a:r>
            <a:r>
              <a:rPr lang="en-US" altLang="zh-CN" sz="1200" dirty="0" err="1"/>
              <a:t>ZooKeeper</a:t>
            </a:r>
            <a:r>
              <a:rPr lang="zh-CN" altLang="en-US" sz="1200" dirty="0"/>
              <a:t>上的数据节点进行任何操作。</a:t>
            </a:r>
          </a:p>
        </p:txBody>
      </p:sp>
    </p:spTree>
    <p:extLst>
      <p:ext uri="{BB962C8B-B14F-4D97-AF65-F5344CB8AC3E}">
        <p14:creationId xmlns:p14="http://schemas.microsoft.com/office/powerpoint/2010/main" val="539769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A11A9-5B56-497B-A13E-7E481A7B84B7}"/>
              </a:ext>
            </a:extLst>
          </p:cNvPr>
          <p:cNvSpPr>
            <a:spLocks noGrp="1"/>
          </p:cNvSpPr>
          <p:nvPr>
            <p:ph type="title"/>
          </p:nvPr>
        </p:nvSpPr>
        <p:spPr/>
        <p:txBody>
          <a:bodyPr>
            <a:normAutofit/>
          </a:bodyPr>
          <a:lstStyle/>
          <a:p>
            <a:r>
              <a:rPr lang="zh-CN" altLang="en-US" dirty="0"/>
              <a:t>授权对象（</a:t>
            </a:r>
            <a:r>
              <a:rPr lang="en-US" altLang="zh-CN" dirty="0"/>
              <a:t>ID</a:t>
            </a:r>
            <a:r>
              <a:rPr lang="zh-CN" altLang="en-US" dirty="0"/>
              <a:t>）</a:t>
            </a:r>
          </a:p>
        </p:txBody>
      </p:sp>
      <p:sp>
        <p:nvSpPr>
          <p:cNvPr id="3" name="内容占位符 2">
            <a:extLst>
              <a:ext uri="{FF2B5EF4-FFF2-40B4-BE49-F238E27FC236}">
                <a16:creationId xmlns:a16="http://schemas.microsoft.com/office/drawing/2014/main" id="{E503640C-7860-4FE3-B914-52171C9F7F2C}"/>
              </a:ext>
            </a:extLst>
          </p:cNvPr>
          <p:cNvSpPr>
            <a:spLocks noGrp="1"/>
          </p:cNvSpPr>
          <p:nvPr>
            <p:ph idx="1"/>
          </p:nvPr>
        </p:nvSpPr>
        <p:spPr/>
        <p:txBody>
          <a:bodyPr/>
          <a:lstStyle/>
          <a:p>
            <a:r>
              <a:rPr lang="zh-CN" altLang="zh-CN" dirty="0"/>
              <a:t>授权对象指的是权限赋予的用户或一个指定实体，例如</a:t>
            </a:r>
            <a:r>
              <a:rPr lang="en-US" altLang="zh-CN" dirty="0"/>
              <a:t>IP</a:t>
            </a:r>
            <a:r>
              <a:rPr lang="zh-CN" altLang="zh-CN" dirty="0"/>
              <a:t>地址或机器等。在不同的授权模式下，授权对象是不同的</a:t>
            </a:r>
            <a:r>
              <a:rPr lang="zh-CN" altLang="en-US" dirty="0"/>
              <a:t>。</a:t>
            </a:r>
          </a:p>
        </p:txBody>
      </p:sp>
      <p:graphicFrame>
        <p:nvGraphicFramePr>
          <p:cNvPr id="4" name="表格 3">
            <a:extLst>
              <a:ext uri="{FF2B5EF4-FFF2-40B4-BE49-F238E27FC236}">
                <a16:creationId xmlns:a16="http://schemas.microsoft.com/office/drawing/2014/main" id="{D711ABCD-52BB-4ED1-B89C-11F692F8DB55}"/>
              </a:ext>
            </a:extLst>
          </p:cNvPr>
          <p:cNvGraphicFramePr>
            <a:graphicFrameLocks noGrp="1"/>
          </p:cNvGraphicFramePr>
          <p:nvPr/>
        </p:nvGraphicFramePr>
        <p:xfrm>
          <a:off x="628650" y="2188760"/>
          <a:ext cx="7886699" cy="1920240"/>
        </p:xfrm>
        <a:graphic>
          <a:graphicData uri="http://schemas.openxmlformats.org/drawingml/2006/table">
            <a:tbl>
              <a:tblPr firstRow="1" firstCol="1" bandRow="1">
                <a:tableStyleId>{5C22544A-7EE6-4342-B048-85BDC9FD1C3A}</a:tableStyleId>
              </a:tblPr>
              <a:tblGrid>
                <a:gridCol w="1208292">
                  <a:extLst>
                    <a:ext uri="{9D8B030D-6E8A-4147-A177-3AD203B41FA5}">
                      <a16:colId xmlns:a16="http://schemas.microsoft.com/office/drawing/2014/main" val="2963293545"/>
                    </a:ext>
                  </a:extLst>
                </a:gridCol>
                <a:gridCol w="6678407">
                  <a:extLst>
                    <a:ext uri="{9D8B030D-6E8A-4147-A177-3AD203B41FA5}">
                      <a16:colId xmlns:a16="http://schemas.microsoft.com/office/drawing/2014/main" val="793447644"/>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权限模式</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授权对象</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09452788"/>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IP</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通常是一个</a:t>
                      </a:r>
                      <a:r>
                        <a:rPr lang="en-US" sz="1800" kern="0">
                          <a:effectLst/>
                          <a:latin typeface="微软雅黑" panose="020B0503020204020204" pitchFamily="34" charset="-122"/>
                          <a:ea typeface="微软雅黑" panose="020B0503020204020204" pitchFamily="34" charset="-122"/>
                        </a:rPr>
                        <a:t>IP</a:t>
                      </a:r>
                      <a:r>
                        <a:rPr lang="zh-CN" sz="1800" kern="0">
                          <a:effectLst/>
                          <a:latin typeface="微软雅黑" panose="020B0503020204020204" pitchFamily="34" charset="-122"/>
                          <a:ea typeface="微软雅黑" panose="020B0503020204020204" pitchFamily="34" charset="-122"/>
                        </a:rPr>
                        <a:t>地址或</a:t>
                      </a:r>
                      <a:r>
                        <a:rPr lang="en-US" sz="1800" kern="0">
                          <a:effectLst/>
                          <a:latin typeface="微软雅黑" panose="020B0503020204020204" pitchFamily="34" charset="-122"/>
                          <a:ea typeface="微软雅黑" panose="020B0503020204020204" pitchFamily="34" charset="-122"/>
                        </a:rPr>
                        <a:t>IP</a:t>
                      </a:r>
                      <a:r>
                        <a:rPr lang="zh-CN" sz="1800" kern="0">
                          <a:effectLst/>
                          <a:latin typeface="微软雅黑" panose="020B0503020204020204" pitchFamily="34" charset="-122"/>
                          <a:ea typeface="微软雅黑" panose="020B0503020204020204" pitchFamily="34" charset="-122"/>
                        </a:rPr>
                        <a:t>段，例如“</a:t>
                      </a:r>
                      <a:r>
                        <a:rPr lang="en-US" sz="1800" kern="0">
                          <a:effectLst/>
                          <a:latin typeface="微软雅黑" panose="020B0503020204020204" pitchFamily="34" charset="-122"/>
                          <a:ea typeface="微软雅黑" panose="020B0503020204020204" pitchFamily="34" charset="-122"/>
                        </a:rPr>
                        <a:t>ip:192.168.18.130</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ip:192.168.18.1/24</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3733929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Digest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自定义，通常是“</a:t>
                      </a:r>
                      <a:r>
                        <a:rPr lang="en-US" sz="1800" kern="0">
                          <a:effectLst/>
                          <a:latin typeface="微软雅黑" panose="020B0503020204020204" pitchFamily="34" charset="-122"/>
                          <a:ea typeface="微软雅黑" panose="020B0503020204020204" pitchFamily="34" charset="-122"/>
                        </a:rPr>
                        <a:t>username:BASE64(SHA-1(username:password))</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78737830"/>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World</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只有一个</a:t>
                      </a:r>
                      <a:r>
                        <a:rPr lang="en-US" sz="1800" kern="0">
                          <a:effectLst/>
                          <a:latin typeface="微软雅黑" panose="020B0503020204020204" pitchFamily="34" charset="-122"/>
                          <a:ea typeface="微软雅黑" panose="020B0503020204020204" pitchFamily="34" charset="-122"/>
                        </a:rPr>
                        <a:t>ID</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anyone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6601611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Super</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与</a:t>
                      </a:r>
                      <a:r>
                        <a:rPr lang="en-US" sz="1800" kern="0" dirty="0">
                          <a:effectLst/>
                          <a:latin typeface="微软雅黑" panose="020B0503020204020204" pitchFamily="34" charset="-122"/>
                          <a:ea typeface="微软雅黑" panose="020B0503020204020204" pitchFamily="34" charset="-122"/>
                        </a:rPr>
                        <a:t>Digest</a:t>
                      </a:r>
                      <a:r>
                        <a:rPr lang="zh-CN" sz="1800" kern="0" dirty="0">
                          <a:effectLst/>
                          <a:latin typeface="微软雅黑" panose="020B0503020204020204" pitchFamily="34" charset="-122"/>
                          <a:ea typeface="微软雅黑" panose="020B0503020204020204" pitchFamily="34" charset="-122"/>
                        </a:rPr>
                        <a:t>模式一致</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3392748"/>
                  </a:ext>
                </a:extLst>
              </a:tr>
            </a:tbl>
          </a:graphicData>
        </a:graphic>
      </p:graphicFrame>
    </p:spTree>
    <p:extLst>
      <p:ext uri="{BB962C8B-B14F-4D97-AF65-F5344CB8AC3E}">
        <p14:creationId xmlns:p14="http://schemas.microsoft.com/office/powerpoint/2010/main" val="244100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66B4B-48BD-4D07-A9D8-E2E4F70CA568}"/>
              </a:ext>
            </a:extLst>
          </p:cNvPr>
          <p:cNvSpPr>
            <a:spLocks noGrp="1"/>
          </p:cNvSpPr>
          <p:nvPr>
            <p:ph type="title"/>
          </p:nvPr>
        </p:nvSpPr>
        <p:spPr>
          <a:xfrm>
            <a:off x="457200" y="205978"/>
            <a:ext cx="8229600" cy="857250"/>
          </a:xfrm>
        </p:spPr>
        <p:txBody>
          <a:bodyPr/>
          <a:lstStyle/>
          <a:p>
            <a:r>
              <a:rPr lang="zh-CN" altLang="en-US" dirty="0"/>
              <a:t>实验</a:t>
            </a:r>
            <a:r>
              <a:rPr lang="en-US" altLang="zh-CN" dirty="0"/>
              <a:t>4</a:t>
            </a:r>
            <a:r>
              <a:rPr lang="zh-CN" altLang="en-US" dirty="0"/>
              <a:t>知识地图</a:t>
            </a:r>
          </a:p>
        </p:txBody>
      </p:sp>
      <p:pic>
        <p:nvPicPr>
          <p:cNvPr id="8" name="内容占位符 7">
            <a:extLst>
              <a:ext uri="{FF2B5EF4-FFF2-40B4-BE49-F238E27FC236}">
                <a16:creationId xmlns:a16="http://schemas.microsoft.com/office/drawing/2014/main" id="{3CA1584D-FB0F-4089-B46F-2F4AB4023C2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1758" y="1200150"/>
            <a:ext cx="5080483" cy="3394075"/>
          </a:xfrm>
          <a:prstGeom prst="rect">
            <a:avLst/>
          </a:prstGeom>
        </p:spPr>
      </p:pic>
    </p:spTree>
    <p:extLst>
      <p:ext uri="{BB962C8B-B14F-4D97-AF65-F5344CB8AC3E}">
        <p14:creationId xmlns:p14="http://schemas.microsoft.com/office/powerpoint/2010/main" val="485903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19C64-FA4C-4C54-913B-642D0F36BE54}"/>
              </a:ext>
            </a:extLst>
          </p:cNvPr>
          <p:cNvSpPr>
            <a:spLocks noGrp="1"/>
          </p:cNvSpPr>
          <p:nvPr>
            <p:ph type="title"/>
          </p:nvPr>
        </p:nvSpPr>
        <p:spPr/>
        <p:txBody>
          <a:bodyPr/>
          <a:lstStyle/>
          <a:p>
            <a:r>
              <a:rPr lang="zh-CN" altLang="en-US" dirty="0"/>
              <a:t>权限（</a:t>
            </a:r>
            <a:r>
              <a:rPr lang="en-US" altLang="zh-CN" dirty="0"/>
              <a:t>Permission</a:t>
            </a:r>
            <a:r>
              <a:rPr lang="zh-CN" altLang="en-US" dirty="0"/>
              <a:t>）</a:t>
            </a:r>
          </a:p>
        </p:txBody>
      </p:sp>
      <p:sp>
        <p:nvSpPr>
          <p:cNvPr id="3" name="内容占位符 2">
            <a:extLst>
              <a:ext uri="{FF2B5EF4-FFF2-40B4-BE49-F238E27FC236}">
                <a16:creationId xmlns:a16="http://schemas.microsoft.com/office/drawing/2014/main" id="{6BC6B095-A2EE-4172-8316-2EDB9BCF422B}"/>
              </a:ext>
            </a:extLst>
          </p:cNvPr>
          <p:cNvSpPr>
            <a:spLocks noGrp="1"/>
          </p:cNvSpPr>
          <p:nvPr>
            <p:ph idx="1"/>
          </p:nvPr>
        </p:nvSpPr>
        <p:spPr>
          <a:xfrm>
            <a:off x="628650" y="1369219"/>
            <a:ext cx="7886700" cy="3263504"/>
          </a:xfrm>
        </p:spPr>
        <p:txBody>
          <a:bodyPr>
            <a:normAutofit fontScale="92500" lnSpcReduction="20000"/>
          </a:bodyPr>
          <a:lstStyle/>
          <a:p>
            <a:r>
              <a:rPr lang="zh-CN" altLang="zh-CN" dirty="0"/>
              <a:t>权限就是指那些通过权限检查后可以被允许执行的操作。在</a:t>
            </a:r>
            <a:r>
              <a:rPr lang="en-US" altLang="zh-CN" dirty="0" err="1"/>
              <a:t>ZooKeeper</a:t>
            </a:r>
            <a:r>
              <a:rPr lang="zh-CN" altLang="zh-CN" dirty="0"/>
              <a:t>中，所有对数据的操作权限分为以下五大类：</a:t>
            </a:r>
          </a:p>
          <a:p>
            <a:pPr lvl="1"/>
            <a:r>
              <a:rPr lang="zh-CN" altLang="zh-CN" dirty="0"/>
              <a:t>（</a:t>
            </a:r>
            <a:r>
              <a:rPr lang="en-US" altLang="zh-CN" dirty="0"/>
              <a:t>1</a:t>
            </a:r>
            <a:r>
              <a:rPr lang="zh-CN" altLang="zh-CN" dirty="0"/>
              <a:t>）</a:t>
            </a:r>
            <a:r>
              <a:rPr lang="en-US" altLang="zh-CN" dirty="0"/>
              <a:t>CREATE</a:t>
            </a:r>
            <a:r>
              <a:rPr lang="zh-CN" altLang="zh-CN" dirty="0"/>
              <a:t>（</a:t>
            </a:r>
            <a:r>
              <a:rPr lang="en-US" altLang="zh-CN" dirty="0"/>
              <a:t>C</a:t>
            </a:r>
            <a:r>
              <a:rPr lang="zh-CN" altLang="zh-CN" dirty="0"/>
              <a:t>）：数据节点的创建权限，允许授权对象在该数据节点下创建子节点。</a:t>
            </a:r>
          </a:p>
          <a:p>
            <a:pPr lvl="1"/>
            <a:r>
              <a:rPr lang="zh-CN" altLang="zh-CN" dirty="0"/>
              <a:t>（</a:t>
            </a:r>
            <a:r>
              <a:rPr lang="en-US" altLang="zh-CN" dirty="0"/>
              <a:t>2</a:t>
            </a:r>
            <a:r>
              <a:rPr lang="zh-CN" altLang="zh-CN" dirty="0"/>
              <a:t>）</a:t>
            </a:r>
            <a:r>
              <a:rPr lang="en-US" altLang="zh-CN" dirty="0"/>
              <a:t>DELETE</a:t>
            </a:r>
            <a:r>
              <a:rPr lang="zh-CN" altLang="zh-CN" dirty="0"/>
              <a:t>（</a:t>
            </a:r>
            <a:r>
              <a:rPr lang="en-US" altLang="zh-CN" dirty="0"/>
              <a:t>D</a:t>
            </a:r>
            <a:r>
              <a:rPr lang="zh-CN" altLang="zh-CN" dirty="0"/>
              <a:t>）：子节点的删除权限，允许授权对象删除该数据接地点的子节点。</a:t>
            </a:r>
          </a:p>
          <a:p>
            <a:pPr lvl="1"/>
            <a:r>
              <a:rPr lang="zh-CN" altLang="zh-CN" dirty="0"/>
              <a:t>（</a:t>
            </a:r>
            <a:r>
              <a:rPr lang="en-US" altLang="zh-CN" dirty="0"/>
              <a:t>3</a:t>
            </a:r>
            <a:r>
              <a:rPr lang="zh-CN" altLang="zh-CN" dirty="0"/>
              <a:t>）</a:t>
            </a:r>
            <a:r>
              <a:rPr lang="en-US" altLang="zh-CN" dirty="0"/>
              <a:t>READ</a:t>
            </a:r>
            <a:r>
              <a:rPr lang="zh-CN" altLang="zh-CN" dirty="0"/>
              <a:t>（</a:t>
            </a:r>
            <a:r>
              <a:rPr lang="en-US" altLang="zh-CN" dirty="0"/>
              <a:t>R</a:t>
            </a:r>
            <a:r>
              <a:rPr lang="zh-CN" altLang="zh-CN" dirty="0"/>
              <a:t>）：数据节点的读取权限，允许授权对象访问该数据节点并读取其数据内容或子节点列表等。</a:t>
            </a:r>
          </a:p>
          <a:p>
            <a:pPr lvl="1"/>
            <a:r>
              <a:rPr lang="zh-CN" altLang="zh-CN" dirty="0"/>
              <a:t>（</a:t>
            </a:r>
            <a:r>
              <a:rPr lang="en-US" altLang="zh-CN" dirty="0"/>
              <a:t>4</a:t>
            </a:r>
            <a:r>
              <a:rPr lang="zh-CN" altLang="zh-CN" dirty="0"/>
              <a:t>）</a:t>
            </a:r>
            <a:r>
              <a:rPr lang="en-US" altLang="zh-CN" dirty="0"/>
              <a:t>WRITE</a:t>
            </a:r>
            <a:r>
              <a:rPr lang="zh-CN" altLang="zh-CN" dirty="0"/>
              <a:t>（</a:t>
            </a:r>
            <a:r>
              <a:rPr lang="en-US" altLang="zh-CN" dirty="0"/>
              <a:t>W</a:t>
            </a:r>
            <a:r>
              <a:rPr lang="zh-CN" altLang="zh-CN" dirty="0"/>
              <a:t>）：数据节点的更新权限，允许授权对象对该数据节点进行更新操作。</a:t>
            </a:r>
          </a:p>
          <a:p>
            <a:pPr lvl="1"/>
            <a:r>
              <a:rPr lang="zh-CN" altLang="zh-CN" dirty="0"/>
              <a:t>（</a:t>
            </a:r>
            <a:r>
              <a:rPr lang="en-US" altLang="zh-CN" dirty="0"/>
              <a:t>5</a:t>
            </a:r>
            <a:r>
              <a:rPr lang="zh-CN" altLang="zh-CN" dirty="0"/>
              <a:t>）</a:t>
            </a:r>
            <a:r>
              <a:rPr lang="en-US" altLang="zh-CN" dirty="0"/>
              <a:t>ADMIN</a:t>
            </a:r>
            <a:r>
              <a:rPr lang="zh-CN" altLang="zh-CN" dirty="0"/>
              <a:t>（</a:t>
            </a:r>
            <a:r>
              <a:rPr lang="en-US" altLang="zh-CN" dirty="0"/>
              <a:t>A</a:t>
            </a:r>
            <a:r>
              <a:rPr lang="zh-CN" altLang="zh-CN" dirty="0"/>
              <a:t>）：数据节点的管理权限，允许授权对象对数据节点进行</a:t>
            </a:r>
            <a:r>
              <a:rPr lang="en-US" altLang="zh-CN" dirty="0"/>
              <a:t>ACL</a:t>
            </a:r>
            <a:r>
              <a:rPr lang="zh-CN" altLang="zh-CN" dirty="0"/>
              <a:t>相关的设置操作。</a:t>
            </a:r>
          </a:p>
          <a:p>
            <a:endParaRPr lang="zh-CN" altLang="en-US" dirty="0"/>
          </a:p>
        </p:txBody>
      </p:sp>
    </p:spTree>
    <p:extLst>
      <p:ext uri="{BB962C8B-B14F-4D97-AF65-F5344CB8AC3E}">
        <p14:creationId xmlns:p14="http://schemas.microsoft.com/office/powerpoint/2010/main" val="289105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84DBD-DDB4-4667-BA15-038DC03471DE}"/>
              </a:ext>
            </a:extLst>
          </p:cNvPr>
          <p:cNvSpPr>
            <a:spLocks noGrp="1"/>
          </p:cNvSpPr>
          <p:nvPr>
            <p:ph type="title"/>
          </p:nvPr>
        </p:nvSpPr>
        <p:spPr/>
        <p:txBody>
          <a:bodyPr>
            <a:normAutofit/>
          </a:bodyPr>
          <a:lstStyle/>
          <a:p>
            <a:r>
              <a:rPr lang="en-US" altLang="zh-CN" dirty="0"/>
              <a:t>4.3 </a:t>
            </a:r>
            <a:r>
              <a:rPr lang="en-US" altLang="zh-CN" dirty="0" err="1"/>
              <a:t>ZooKeeper</a:t>
            </a:r>
            <a:r>
              <a:rPr lang="zh-CN" altLang="en-US" dirty="0"/>
              <a:t>工作原理</a:t>
            </a:r>
          </a:p>
        </p:txBody>
      </p:sp>
      <p:graphicFrame>
        <p:nvGraphicFramePr>
          <p:cNvPr id="4" name="内容占位符 3">
            <a:extLst>
              <a:ext uri="{FF2B5EF4-FFF2-40B4-BE49-F238E27FC236}">
                <a16:creationId xmlns:a16="http://schemas.microsoft.com/office/drawing/2014/main" id="{21E7BB4F-901A-4E85-A4ED-90F5E50F6B26}"/>
              </a:ext>
            </a:extLst>
          </p:cNvPr>
          <p:cNvGraphicFramePr>
            <a:graphicFrameLocks noGrp="1"/>
          </p:cNvGraphicFramePr>
          <p:nvPr>
            <p:ph idx="1"/>
            <p:extLst>
              <p:ext uri="{D42A27DB-BD31-4B8C-83A1-F6EECF244321}">
                <p14:modId xmlns:p14="http://schemas.microsoft.com/office/powerpoint/2010/main" val="341771729"/>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1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BA865-3D52-48E2-AC12-4993227E1F61}"/>
              </a:ext>
            </a:extLst>
          </p:cNvPr>
          <p:cNvSpPr>
            <a:spLocks noGrp="1"/>
          </p:cNvSpPr>
          <p:nvPr>
            <p:ph type="title"/>
          </p:nvPr>
        </p:nvSpPr>
        <p:spPr/>
        <p:txBody>
          <a:bodyPr/>
          <a:lstStyle/>
          <a:p>
            <a:r>
              <a:rPr lang="en-US" altLang="zh-CN" dirty="0"/>
              <a:t>1. </a:t>
            </a:r>
            <a:r>
              <a:rPr lang="en-US" altLang="zh-CN" dirty="0" err="1"/>
              <a:t>ZooKeeper</a:t>
            </a:r>
            <a:r>
              <a:rPr lang="zh-CN" altLang="zh-CN" dirty="0"/>
              <a:t>集群架构</a:t>
            </a:r>
            <a:endParaRPr lang="zh-CN" altLang="en-US" dirty="0"/>
          </a:p>
        </p:txBody>
      </p:sp>
      <p:sp>
        <p:nvSpPr>
          <p:cNvPr id="3" name="内容占位符 2">
            <a:extLst>
              <a:ext uri="{FF2B5EF4-FFF2-40B4-BE49-F238E27FC236}">
                <a16:creationId xmlns:a16="http://schemas.microsoft.com/office/drawing/2014/main" id="{48A7FCA9-3750-4EAD-A89E-BCE66651AC7F}"/>
              </a:ext>
            </a:extLst>
          </p:cNvPr>
          <p:cNvSpPr>
            <a:spLocks noGrp="1"/>
          </p:cNvSpPr>
          <p:nvPr>
            <p:ph idx="1"/>
          </p:nvPr>
        </p:nvSpPr>
        <p:spPr/>
        <p:txBody>
          <a:bodyPr>
            <a:normAutofit fontScale="92500" lnSpcReduction="20000"/>
          </a:bodyPr>
          <a:lstStyle/>
          <a:p>
            <a:r>
              <a:rPr lang="en-US" altLang="zh-CN" dirty="0" err="1"/>
              <a:t>ZooKeeper</a:t>
            </a:r>
            <a:r>
              <a:rPr lang="zh-CN" altLang="zh-CN" dirty="0"/>
              <a:t>运行模式有两种：单机模式（</a:t>
            </a:r>
            <a:r>
              <a:rPr lang="en-US" altLang="zh-CN" dirty="0"/>
              <a:t>Standalone Mode</a:t>
            </a:r>
            <a:r>
              <a:rPr lang="zh-CN" altLang="zh-CN" dirty="0"/>
              <a:t>）、集群模式（</a:t>
            </a:r>
            <a:r>
              <a:rPr lang="en-US" altLang="zh-CN" dirty="0"/>
              <a:t>Replicated Mode</a:t>
            </a:r>
            <a:r>
              <a:rPr lang="zh-CN" altLang="zh-CN" dirty="0"/>
              <a:t>）。其中，单机模式主要用于评估、开发和测试，而在实际的生产环境中均采用集群模式。</a:t>
            </a:r>
          </a:p>
          <a:p>
            <a:r>
              <a:rPr lang="en-US" altLang="zh-CN" dirty="0" err="1"/>
              <a:t>ZooKeeper</a:t>
            </a:r>
            <a:r>
              <a:rPr lang="zh-CN" altLang="zh-CN" dirty="0"/>
              <a:t>单机模式部署时，只在一台机器上安装</a:t>
            </a:r>
            <a:r>
              <a:rPr lang="en-US" altLang="zh-CN" dirty="0" err="1"/>
              <a:t>ZooKeeper</a:t>
            </a:r>
            <a:r>
              <a:rPr lang="zh-CN" altLang="zh-CN" dirty="0"/>
              <a:t>，该</a:t>
            </a:r>
            <a:r>
              <a:rPr lang="en-US" altLang="zh-CN" dirty="0" err="1"/>
              <a:t>ZooKeeper</a:t>
            </a:r>
            <a:r>
              <a:rPr lang="zh-CN" altLang="zh-CN" dirty="0"/>
              <a:t>提供一切协调服务；</a:t>
            </a:r>
            <a:r>
              <a:rPr lang="en-US" altLang="zh-CN" dirty="0" err="1"/>
              <a:t>ZooKeeper</a:t>
            </a:r>
            <a:r>
              <a:rPr lang="zh-CN" altLang="zh-CN" dirty="0"/>
              <a:t>单机模式运行时该</a:t>
            </a:r>
            <a:r>
              <a:rPr lang="en-US" altLang="zh-CN" dirty="0" err="1"/>
              <a:t>ZooKeeper</a:t>
            </a:r>
            <a:r>
              <a:rPr lang="zh-CN" altLang="zh-CN" dirty="0"/>
              <a:t>就是</a:t>
            </a:r>
            <a:r>
              <a:rPr lang="en-US" altLang="zh-CN" dirty="0"/>
              <a:t>Leader</a:t>
            </a:r>
            <a:r>
              <a:rPr lang="zh-CN" altLang="zh-CN" dirty="0"/>
              <a:t>。</a:t>
            </a:r>
          </a:p>
          <a:p>
            <a:r>
              <a:rPr lang="en-US" altLang="zh-CN" dirty="0" err="1"/>
              <a:t>ZooKeeper</a:t>
            </a:r>
            <a:r>
              <a:rPr lang="zh-CN" altLang="zh-CN" dirty="0"/>
              <a:t>集群模式部署时，在多台机器上安装</a:t>
            </a:r>
            <a:r>
              <a:rPr lang="en-US" altLang="zh-CN" dirty="0" err="1"/>
              <a:t>ZooKeeper</a:t>
            </a:r>
            <a:r>
              <a:rPr lang="zh-CN" altLang="zh-CN" dirty="0"/>
              <a:t>，</a:t>
            </a:r>
            <a:r>
              <a:rPr lang="en-US" altLang="zh-CN" dirty="0" err="1"/>
              <a:t>ZooKeeper</a:t>
            </a:r>
            <a:r>
              <a:rPr lang="zh-CN" altLang="zh-CN" dirty="0"/>
              <a:t>采用对等结构，无</a:t>
            </a:r>
            <a:r>
              <a:rPr lang="en-US" altLang="zh-CN" dirty="0"/>
              <a:t>Master</a:t>
            </a:r>
            <a:r>
              <a:rPr lang="zh-CN" altLang="zh-CN" dirty="0"/>
              <a:t>、</a:t>
            </a:r>
            <a:r>
              <a:rPr lang="en-US" altLang="zh-CN" dirty="0"/>
              <a:t>Slave</a:t>
            </a:r>
            <a:r>
              <a:rPr lang="zh-CN" altLang="zh-CN" dirty="0"/>
              <a:t>之分，统一都是</a:t>
            </a:r>
            <a:r>
              <a:rPr lang="en-US" altLang="zh-CN" dirty="0" err="1"/>
              <a:t>QuorumPeerMain</a:t>
            </a:r>
            <a:r>
              <a:rPr lang="zh-CN" altLang="zh-CN" dirty="0"/>
              <a:t>进程；</a:t>
            </a:r>
            <a:r>
              <a:rPr lang="en-US" altLang="zh-CN" dirty="0" err="1"/>
              <a:t>ZooKeeper</a:t>
            </a:r>
            <a:r>
              <a:rPr lang="zh-CN" altLang="zh-CN" dirty="0"/>
              <a:t>集群模式运行时采取选举方式选择</a:t>
            </a:r>
            <a:r>
              <a:rPr lang="en-US" altLang="zh-CN" dirty="0"/>
              <a:t>Leader</a:t>
            </a:r>
            <a:r>
              <a:rPr lang="zh-CN" altLang="zh-CN" dirty="0"/>
              <a:t>，采用原子广播协议</a:t>
            </a:r>
            <a:r>
              <a:rPr lang="en-US" altLang="zh-CN" dirty="0"/>
              <a:t>ZAB</a:t>
            </a:r>
            <a:r>
              <a:rPr lang="zh-CN" altLang="zh-CN" dirty="0"/>
              <a:t>完成。</a:t>
            </a:r>
            <a:endParaRPr lang="zh-CN" altLang="en-US" dirty="0"/>
          </a:p>
        </p:txBody>
      </p:sp>
    </p:spTree>
    <p:extLst>
      <p:ext uri="{BB962C8B-B14F-4D97-AF65-F5344CB8AC3E}">
        <p14:creationId xmlns:p14="http://schemas.microsoft.com/office/powerpoint/2010/main" val="321167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35F2-5536-42DB-B93B-D6FBB7BC4A02}"/>
              </a:ext>
            </a:extLst>
          </p:cNvPr>
          <p:cNvSpPr>
            <a:spLocks noGrp="1"/>
          </p:cNvSpPr>
          <p:nvPr>
            <p:ph type="title"/>
          </p:nvPr>
        </p:nvSpPr>
        <p:spPr/>
        <p:txBody>
          <a:bodyPr/>
          <a:lstStyle/>
          <a:p>
            <a:r>
              <a:rPr lang="en-US" altLang="zh-CN" dirty="0"/>
              <a:t>1. </a:t>
            </a:r>
            <a:r>
              <a:rPr lang="en-US" altLang="zh-CN" dirty="0" err="1"/>
              <a:t>ZooKeeper</a:t>
            </a:r>
            <a:r>
              <a:rPr lang="zh-CN" altLang="zh-CN" dirty="0"/>
              <a:t>集群架构</a:t>
            </a:r>
            <a:endParaRPr lang="zh-CN" altLang="en-US" dirty="0"/>
          </a:p>
        </p:txBody>
      </p:sp>
      <p:grpSp>
        <p:nvGrpSpPr>
          <p:cNvPr id="4" name="画布 21973">
            <a:extLst>
              <a:ext uri="{FF2B5EF4-FFF2-40B4-BE49-F238E27FC236}">
                <a16:creationId xmlns:a16="http://schemas.microsoft.com/office/drawing/2014/main" id="{87A6EE77-A3A6-4466-8B39-077C319109CD}"/>
              </a:ext>
            </a:extLst>
          </p:cNvPr>
          <p:cNvGrpSpPr/>
          <p:nvPr/>
        </p:nvGrpSpPr>
        <p:grpSpPr>
          <a:xfrm>
            <a:off x="1934845" y="1310403"/>
            <a:ext cx="5274310" cy="3322320"/>
            <a:chOff x="0" y="0"/>
            <a:chExt cx="5274310" cy="3322320"/>
          </a:xfrm>
        </p:grpSpPr>
        <p:sp>
          <p:nvSpPr>
            <p:cNvPr id="5" name="矩形 4">
              <a:extLst>
                <a:ext uri="{FF2B5EF4-FFF2-40B4-BE49-F238E27FC236}">
                  <a16:creationId xmlns:a16="http://schemas.microsoft.com/office/drawing/2014/main" id="{E2885AAE-3563-4F51-9605-E4309D3041D4}"/>
                </a:ext>
              </a:extLst>
            </p:cNvPr>
            <p:cNvSpPr/>
            <p:nvPr/>
          </p:nvSpPr>
          <p:spPr>
            <a:xfrm>
              <a:off x="0" y="0"/>
              <a:ext cx="5274310" cy="3322320"/>
            </a:xfrm>
            <a:prstGeom prst="rect">
              <a:avLst/>
            </a:prstGeom>
            <a:solidFill>
              <a:prstClr val="white"/>
            </a:solidFill>
          </p:spPr>
        </p:sp>
        <p:sp>
          <p:nvSpPr>
            <p:cNvPr id="6" name="矩形 5">
              <a:extLst>
                <a:ext uri="{FF2B5EF4-FFF2-40B4-BE49-F238E27FC236}">
                  <a16:creationId xmlns:a16="http://schemas.microsoft.com/office/drawing/2014/main" id="{55AA8E6F-71D4-49C3-82A5-A249D5A3C97C}"/>
                </a:ext>
              </a:extLst>
            </p:cNvPr>
            <p:cNvSpPr/>
            <p:nvPr/>
          </p:nvSpPr>
          <p:spPr>
            <a:xfrm>
              <a:off x="68240" y="2753360"/>
              <a:ext cx="1572600" cy="5283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050" kern="100">
                  <a:effectLst/>
                  <a:latin typeface="Calibri" panose="020F0502020204030204" pitchFamily="34" charset="0"/>
                  <a:ea typeface="等线"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7" name="矩形 6">
              <a:extLst>
                <a:ext uri="{FF2B5EF4-FFF2-40B4-BE49-F238E27FC236}">
                  <a16:creationId xmlns:a16="http://schemas.microsoft.com/office/drawing/2014/main" id="{1872D397-9916-47F1-A5FF-C41A8A1C6234}"/>
                </a:ext>
              </a:extLst>
            </p:cNvPr>
            <p:cNvSpPr/>
            <p:nvPr/>
          </p:nvSpPr>
          <p:spPr>
            <a:xfrm>
              <a:off x="0" y="89535"/>
              <a:ext cx="5234940" cy="166878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r">
                <a:spcAft>
                  <a:spcPts val="0"/>
                </a:spcAft>
              </a:pPr>
              <a:r>
                <a:rPr lang="en-US" sz="900" kern="100">
                  <a:effectLst/>
                  <a:latin typeface="Calibri" panose="020F0502020204030204" pitchFamily="34" charset="0"/>
                  <a:ea typeface="宋体" panose="02010600030101010101" pitchFamily="2" charset="-122"/>
                  <a:cs typeface="Calibri" panose="020F0502020204030204" pitchFamily="34" charset="0"/>
                </a:rPr>
                <a:t>ZooKeeper</a:t>
              </a:r>
              <a:r>
                <a:rPr lang="zh-CN" sz="900" kern="100">
                  <a:effectLst/>
                  <a:latin typeface="Calibri" panose="020F0502020204030204" pitchFamily="34" charset="0"/>
                  <a:ea typeface="宋体" panose="02010600030101010101" pitchFamily="2" charset="-122"/>
                  <a:cs typeface="Calibri" panose="020F0502020204030204" pitchFamily="34" charset="0"/>
                </a:rPr>
                <a:t>集群</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r">
                <a:spcAft>
                  <a:spcPts val="0"/>
                </a:spcAft>
              </a:pPr>
              <a:r>
                <a:rPr lang="en-US" sz="900" kern="100">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r">
                <a:spcAft>
                  <a:spcPts val="0"/>
                </a:spcAft>
              </a:pPr>
              <a:r>
                <a:rPr lang="en-US" sz="900" kern="100">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r">
                <a:spcAft>
                  <a:spcPts val="0"/>
                </a:spcAft>
              </a:pPr>
              <a:r>
                <a:rPr lang="en-US" sz="900" kern="100">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r">
                <a:spcAft>
                  <a:spcPts val="0"/>
                </a:spcAft>
              </a:pPr>
              <a:r>
                <a:rPr lang="en-US" sz="900" kern="100">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r">
                <a:spcAft>
                  <a:spcPts val="0"/>
                </a:spcAft>
              </a:pPr>
              <a:r>
                <a:rPr lang="en-US" sz="900" kern="100">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r">
                <a:spcAft>
                  <a:spcPts val="0"/>
                </a:spcAft>
              </a:pPr>
              <a:r>
                <a:rPr lang="en-US" sz="900" kern="100">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r">
                <a:spcAft>
                  <a:spcPts val="0"/>
                </a:spcAft>
              </a:pPr>
              <a:r>
                <a:rPr lang="en-US" sz="1050" kern="100">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8" name="矩形: 圆角 7">
              <a:extLst>
                <a:ext uri="{FF2B5EF4-FFF2-40B4-BE49-F238E27FC236}">
                  <a16:creationId xmlns:a16="http://schemas.microsoft.com/office/drawing/2014/main" id="{EE7DDA7D-9BAF-4308-9BFD-E8A23474545C}"/>
                </a:ext>
              </a:extLst>
            </p:cNvPr>
            <p:cNvSpPr/>
            <p:nvPr/>
          </p:nvSpPr>
          <p:spPr>
            <a:xfrm>
              <a:off x="68580" y="225552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9" name="矩形: 圆角 8">
              <a:extLst>
                <a:ext uri="{FF2B5EF4-FFF2-40B4-BE49-F238E27FC236}">
                  <a16:creationId xmlns:a16="http://schemas.microsoft.com/office/drawing/2014/main" id="{420FA6D6-C710-4EC5-BCE3-683DCCC6CC86}"/>
                </a:ext>
              </a:extLst>
            </p:cNvPr>
            <p:cNvSpPr/>
            <p:nvPr/>
          </p:nvSpPr>
          <p:spPr>
            <a:xfrm>
              <a:off x="70866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0" name="矩形: 圆角 9">
              <a:extLst>
                <a:ext uri="{FF2B5EF4-FFF2-40B4-BE49-F238E27FC236}">
                  <a16:creationId xmlns:a16="http://schemas.microsoft.com/office/drawing/2014/main" id="{DE2EF28F-2D10-495E-8F24-FC0DE9EA423B}"/>
                </a:ext>
              </a:extLst>
            </p:cNvPr>
            <p:cNvSpPr/>
            <p:nvPr/>
          </p:nvSpPr>
          <p:spPr>
            <a:xfrm>
              <a:off x="134874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1" name="矩形: 圆角 10">
              <a:extLst>
                <a:ext uri="{FF2B5EF4-FFF2-40B4-BE49-F238E27FC236}">
                  <a16:creationId xmlns:a16="http://schemas.microsoft.com/office/drawing/2014/main" id="{AD5BEFAB-41C7-4E3C-A0FE-E98E6DA65611}"/>
                </a:ext>
              </a:extLst>
            </p:cNvPr>
            <p:cNvSpPr/>
            <p:nvPr/>
          </p:nvSpPr>
          <p:spPr>
            <a:xfrm>
              <a:off x="198882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2" name="矩形: 圆角 11">
              <a:extLst>
                <a:ext uri="{FF2B5EF4-FFF2-40B4-BE49-F238E27FC236}">
                  <a16:creationId xmlns:a16="http://schemas.microsoft.com/office/drawing/2014/main" id="{8CA4B9D1-DE66-407C-91A8-609DE97CC4A4}"/>
                </a:ext>
              </a:extLst>
            </p:cNvPr>
            <p:cNvSpPr/>
            <p:nvPr/>
          </p:nvSpPr>
          <p:spPr>
            <a:xfrm>
              <a:off x="262890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3" name="矩形: 圆角 12">
              <a:extLst>
                <a:ext uri="{FF2B5EF4-FFF2-40B4-BE49-F238E27FC236}">
                  <a16:creationId xmlns:a16="http://schemas.microsoft.com/office/drawing/2014/main" id="{58D40C2B-4725-401B-9708-E29FCF9D55EB}"/>
                </a:ext>
              </a:extLst>
            </p:cNvPr>
            <p:cNvSpPr/>
            <p:nvPr/>
          </p:nvSpPr>
          <p:spPr>
            <a:xfrm>
              <a:off x="326898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4" name="矩形: 圆角 13">
              <a:extLst>
                <a:ext uri="{FF2B5EF4-FFF2-40B4-BE49-F238E27FC236}">
                  <a16:creationId xmlns:a16="http://schemas.microsoft.com/office/drawing/2014/main" id="{05532796-179E-4D78-ADF9-318BDE44DCA3}"/>
                </a:ext>
              </a:extLst>
            </p:cNvPr>
            <p:cNvSpPr/>
            <p:nvPr/>
          </p:nvSpPr>
          <p:spPr>
            <a:xfrm>
              <a:off x="3909060" y="225552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5" name="矩形: 圆角 14">
              <a:extLst>
                <a:ext uri="{FF2B5EF4-FFF2-40B4-BE49-F238E27FC236}">
                  <a16:creationId xmlns:a16="http://schemas.microsoft.com/office/drawing/2014/main" id="{C7E0DF83-9CDF-4A8F-95AE-059B2C1145C2}"/>
                </a:ext>
              </a:extLst>
            </p:cNvPr>
            <p:cNvSpPr/>
            <p:nvPr/>
          </p:nvSpPr>
          <p:spPr>
            <a:xfrm>
              <a:off x="454914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Client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cxnSp>
          <p:nvCxnSpPr>
            <p:cNvPr id="16" name="直接箭头连接符 15">
              <a:extLst>
                <a:ext uri="{FF2B5EF4-FFF2-40B4-BE49-F238E27FC236}">
                  <a16:creationId xmlns:a16="http://schemas.microsoft.com/office/drawing/2014/main" id="{9CD27BE8-6B52-4C3E-A41E-27621F8B1AEA}"/>
                </a:ext>
              </a:extLst>
            </p:cNvPr>
            <p:cNvCxnSpPr/>
            <p:nvPr/>
          </p:nvCxnSpPr>
          <p:spPr>
            <a:xfrm flipV="1">
              <a:off x="339090" y="1272540"/>
              <a:ext cx="171450" cy="982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6EE207A8-51AA-48E5-8B96-6839365BEF77}"/>
                </a:ext>
              </a:extLst>
            </p:cNvPr>
            <p:cNvCxnSpPr/>
            <p:nvPr/>
          </p:nvCxnSpPr>
          <p:spPr>
            <a:xfrm flipH="1" flipV="1">
              <a:off x="510540" y="1274400"/>
              <a:ext cx="46863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581E76EE-8443-4710-8C6E-643861002DF7}"/>
                </a:ext>
              </a:extLst>
            </p:cNvPr>
            <p:cNvCxnSpPr/>
            <p:nvPr/>
          </p:nvCxnSpPr>
          <p:spPr>
            <a:xfrm flipH="1" flipV="1">
              <a:off x="1554480" y="1274400"/>
              <a:ext cx="6477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283C4BA6-879F-450A-AD86-B474518CF0EA}"/>
                </a:ext>
              </a:extLst>
            </p:cNvPr>
            <p:cNvCxnSpPr/>
            <p:nvPr/>
          </p:nvCxnSpPr>
          <p:spPr>
            <a:xfrm flipH="1" flipV="1">
              <a:off x="1554480" y="1274400"/>
              <a:ext cx="70866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060BA8B0-988B-4A66-B91A-60CB56D13937}"/>
                </a:ext>
              </a:extLst>
            </p:cNvPr>
            <p:cNvCxnSpPr/>
            <p:nvPr/>
          </p:nvCxnSpPr>
          <p:spPr>
            <a:xfrm flipV="1">
              <a:off x="2887980" y="1268050"/>
              <a:ext cx="754380" cy="984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A7B2726D-FEC8-42CA-9AFA-7BE2E92B71CB}"/>
                </a:ext>
              </a:extLst>
            </p:cNvPr>
            <p:cNvCxnSpPr/>
            <p:nvPr/>
          </p:nvCxnSpPr>
          <p:spPr>
            <a:xfrm flipV="1">
              <a:off x="3543300" y="1274400"/>
              <a:ext cx="9906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A9A53B85-E076-4B64-BCC8-7423B412D971}"/>
                </a:ext>
              </a:extLst>
            </p:cNvPr>
            <p:cNvCxnSpPr/>
            <p:nvPr/>
          </p:nvCxnSpPr>
          <p:spPr>
            <a:xfrm flipV="1">
              <a:off x="4183380" y="1262290"/>
              <a:ext cx="502920" cy="990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A55790A5-342B-44C1-8DB9-59043CDFA119}"/>
                </a:ext>
              </a:extLst>
            </p:cNvPr>
            <p:cNvCxnSpPr/>
            <p:nvPr/>
          </p:nvCxnSpPr>
          <p:spPr>
            <a:xfrm flipH="1" flipV="1">
              <a:off x="4686300" y="1262290"/>
              <a:ext cx="133350" cy="990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40840F0B-3E18-4CF2-9575-3CA63FE253F9}"/>
                </a:ext>
              </a:extLst>
            </p:cNvPr>
            <p:cNvSpPr/>
            <p:nvPr/>
          </p:nvSpPr>
          <p:spPr>
            <a:xfrm>
              <a:off x="68580" y="79248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Server</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zh-CN" sz="900" kern="100">
                  <a:effectLst/>
                  <a:latin typeface="Calibri" panose="020F0502020204030204" pitchFamily="34" charset="0"/>
                  <a:ea typeface="等线" panose="02010600030101010101" pitchFamily="2" charset="-122"/>
                  <a:cs typeface="Calibri" panose="020F0502020204030204" pitchFamily="34" charset="0"/>
                </a:rPr>
                <a:t>（</a:t>
              </a:r>
              <a:r>
                <a:rPr lang="en-US" sz="900" kern="100">
                  <a:effectLst/>
                  <a:latin typeface="Calibri" panose="020F0502020204030204" pitchFamily="34" charset="0"/>
                  <a:ea typeface="等线" panose="02010600030101010101" pitchFamily="2" charset="-122"/>
                  <a:cs typeface="Calibri" panose="020F0502020204030204" pitchFamily="34" charset="0"/>
                </a:rPr>
                <a:t>Observer</a:t>
              </a:r>
              <a:r>
                <a:rPr lang="zh-CN" sz="900" kern="100">
                  <a:effectLst/>
                  <a:latin typeface="Calibri" panose="020F0502020204030204" pitchFamily="34" charset="0"/>
                  <a:ea typeface="等线" panose="02010600030101010101" pitchFamily="2" charset="-122"/>
                  <a:cs typeface="Calibri" panose="020F0502020204030204" pitchFamily="34" charset="0"/>
                </a:rPr>
                <a: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25" name="矩形 24">
              <a:extLst>
                <a:ext uri="{FF2B5EF4-FFF2-40B4-BE49-F238E27FC236}">
                  <a16:creationId xmlns:a16="http://schemas.microsoft.com/office/drawing/2014/main" id="{67D825BB-D0B9-40B5-98E3-DC7380E3ED30}"/>
                </a:ext>
              </a:extLst>
            </p:cNvPr>
            <p:cNvSpPr/>
            <p:nvPr/>
          </p:nvSpPr>
          <p:spPr>
            <a:xfrm>
              <a:off x="1112520" y="79434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Server</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zh-CN" sz="900" kern="100">
                  <a:effectLst/>
                  <a:latin typeface="Calibri" panose="020F0502020204030204" pitchFamily="34" charset="0"/>
                  <a:ea typeface="等线" panose="02010600030101010101" pitchFamily="2" charset="-122"/>
                  <a:cs typeface="Calibri" panose="020F0502020204030204" pitchFamily="34" charset="0"/>
                </a:rPr>
                <a:t>（</a:t>
              </a:r>
              <a:r>
                <a:rPr lang="en-US" sz="900" kern="100">
                  <a:effectLst/>
                  <a:latin typeface="Calibri" panose="020F0502020204030204" pitchFamily="34" charset="0"/>
                  <a:ea typeface="等线" panose="02010600030101010101" pitchFamily="2" charset="-122"/>
                  <a:cs typeface="Calibri" panose="020F0502020204030204" pitchFamily="34" charset="0"/>
                </a:rPr>
                <a:t>Follower</a:t>
              </a:r>
              <a:r>
                <a:rPr lang="zh-CN" sz="900" kern="100">
                  <a:effectLst/>
                  <a:latin typeface="Calibri" panose="020F0502020204030204" pitchFamily="34" charset="0"/>
                  <a:ea typeface="等线" panose="02010600030101010101" pitchFamily="2" charset="-122"/>
                  <a:cs typeface="Calibri" panose="020F0502020204030204" pitchFamily="34" charset="0"/>
                </a:rPr>
                <a: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26" name="矩形 25">
              <a:extLst>
                <a:ext uri="{FF2B5EF4-FFF2-40B4-BE49-F238E27FC236}">
                  <a16:creationId xmlns:a16="http://schemas.microsoft.com/office/drawing/2014/main" id="{9D3B54B2-9CC1-47FD-8826-79FA630F47AD}"/>
                </a:ext>
              </a:extLst>
            </p:cNvPr>
            <p:cNvSpPr/>
            <p:nvPr/>
          </p:nvSpPr>
          <p:spPr>
            <a:xfrm>
              <a:off x="2156460" y="78672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Server</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zh-CN" sz="900" kern="100">
                  <a:effectLst/>
                  <a:latin typeface="Calibri" panose="020F0502020204030204" pitchFamily="34" charset="0"/>
                  <a:ea typeface="等线" panose="02010600030101010101" pitchFamily="2" charset="-122"/>
                  <a:cs typeface="Calibri" panose="020F0502020204030204" pitchFamily="34" charset="0"/>
                </a:rPr>
                <a:t>（</a:t>
              </a:r>
              <a:r>
                <a:rPr lang="en-US" sz="900" kern="100">
                  <a:effectLst/>
                  <a:latin typeface="Calibri" panose="020F0502020204030204" pitchFamily="34" charset="0"/>
                  <a:ea typeface="等线" panose="02010600030101010101" pitchFamily="2" charset="-122"/>
                  <a:cs typeface="Calibri" panose="020F0502020204030204" pitchFamily="34" charset="0"/>
                </a:rPr>
                <a:t>Leader</a:t>
              </a:r>
              <a:r>
                <a:rPr lang="zh-CN" sz="900" kern="100">
                  <a:effectLst/>
                  <a:latin typeface="Calibri" panose="020F0502020204030204" pitchFamily="34" charset="0"/>
                  <a:ea typeface="等线" panose="02010600030101010101" pitchFamily="2" charset="-122"/>
                  <a:cs typeface="Calibri" panose="020F0502020204030204" pitchFamily="34" charset="0"/>
                </a:rPr>
                <a: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27" name="矩形 26">
              <a:extLst>
                <a:ext uri="{FF2B5EF4-FFF2-40B4-BE49-F238E27FC236}">
                  <a16:creationId xmlns:a16="http://schemas.microsoft.com/office/drawing/2014/main" id="{496448B3-13A0-4FD0-801C-CFE3BCE48BE2}"/>
                </a:ext>
              </a:extLst>
            </p:cNvPr>
            <p:cNvSpPr/>
            <p:nvPr/>
          </p:nvSpPr>
          <p:spPr>
            <a:xfrm>
              <a:off x="3200400" y="78799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Server</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zh-CN" sz="900" kern="100">
                  <a:effectLst/>
                  <a:latin typeface="Calibri" panose="020F0502020204030204" pitchFamily="34" charset="0"/>
                  <a:ea typeface="等线" panose="02010600030101010101" pitchFamily="2" charset="-122"/>
                  <a:cs typeface="Calibri" panose="020F0502020204030204" pitchFamily="34" charset="0"/>
                </a:rPr>
                <a:t>（</a:t>
              </a:r>
              <a:r>
                <a:rPr lang="en-US" sz="900" kern="100">
                  <a:effectLst/>
                  <a:latin typeface="Calibri" panose="020F0502020204030204" pitchFamily="34" charset="0"/>
                  <a:ea typeface="等线" panose="02010600030101010101" pitchFamily="2" charset="-122"/>
                  <a:cs typeface="Calibri" panose="020F0502020204030204" pitchFamily="34" charset="0"/>
                </a:rPr>
                <a:t>Follower</a:t>
              </a:r>
              <a:r>
                <a:rPr lang="zh-CN" sz="900" kern="100">
                  <a:effectLst/>
                  <a:latin typeface="Calibri" panose="020F0502020204030204" pitchFamily="34" charset="0"/>
                  <a:ea typeface="等线" panose="02010600030101010101" pitchFamily="2" charset="-122"/>
                  <a:cs typeface="Calibri" panose="020F0502020204030204" pitchFamily="34" charset="0"/>
                </a:rPr>
                <a: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28" name="矩形 27">
              <a:extLst>
                <a:ext uri="{FF2B5EF4-FFF2-40B4-BE49-F238E27FC236}">
                  <a16:creationId xmlns:a16="http://schemas.microsoft.com/office/drawing/2014/main" id="{97AD1FBA-69D3-4B09-AC65-2278509A9569}"/>
                </a:ext>
              </a:extLst>
            </p:cNvPr>
            <p:cNvSpPr/>
            <p:nvPr/>
          </p:nvSpPr>
          <p:spPr>
            <a:xfrm>
              <a:off x="4244340" y="78223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Server</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zh-CN" sz="900" kern="100">
                  <a:effectLst/>
                  <a:latin typeface="Calibri" panose="020F0502020204030204" pitchFamily="34" charset="0"/>
                  <a:ea typeface="等线" panose="02010600030101010101" pitchFamily="2" charset="-122"/>
                  <a:cs typeface="Calibri" panose="020F0502020204030204" pitchFamily="34" charset="0"/>
                </a:rPr>
                <a:t>（</a:t>
              </a:r>
              <a:r>
                <a:rPr lang="en-US" sz="900" kern="100">
                  <a:effectLst/>
                  <a:latin typeface="Calibri" panose="020F0502020204030204" pitchFamily="34" charset="0"/>
                  <a:ea typeface="等线" panose="02010600030101010101" pitchFamily="2" charset="-122"/>
                  <a:cs typeface="Calibri" panose="020F0502020204030204" pitchFamily="34" charset="0"/>
                </a:rPr>
                <a:t>Observer</a:t>
              </a:r>
              <a:r>
                <a:rPr lang="zh-CN" sz="900" kern="100">
                  <a:effectLst/>
                  <a:latin typeface="Calibri" panose="020F0502020204030204" pitchFamily="34" charset="0"/>
                  <a:ea typeface="等线" panose="02010600030101010101" pitchFamily="2" charset="-122"/>
                  <a:cs typeface="Calibri" panose="020F0502020204030204" pitchFamily="34" charset="0"/>
                </a:rPr>
                <a:t>）</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cxnSp>
          <p:nvCxnSpPr>
            <p:cNvPr id="29" name="连接符: 曲线 28">
              <a:extLst>
                <a:ext uri="{FF2B5EF4-FFF2-40B4-BE49-F238E27FC236}">
                  <a16:creationId xmlns:a16="http://schemas.microsoft.com/office/drawing/2014/main" id="{2394B09D-67BF-4ADE-9DCF-F68EBEB25E5F}"/>
                </a:ext>
              </a:extLst>
            </p:cNvPr>
            <p:cNvCxnSpPr/>
            <p:nvPr/>
          </p:nvCxnSpPr>
          <p:spPr>
            <a:xfrm rot="16200000" flipH="1" flipV="1">
              <a:off x="1551600" y="-254340"/>
              <a:ext cx="5760" cy="2087880"/>
            </a:xfrm>
            <a:prstGeom prst="curvedConnector3">
              <a:avLst>
                <a:gd name="adj1" fmla="val -3968750"/>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0" name="连接符: 曲线 29">
              <a:extLst>
                <a:ext uri="{FF2B5EF4-FFF2-40B4-BE49-F238E27FC236}">
                  <a16:creationId xmlns:a16="http://schemas.microsoft.com/office/drawing/2014/main" id="{43351231-C38C-4165-AD1A-D6435B3BA0E5}"/>
                </a:ext>
              </a:extLst>
            </p:cNvPr>
            <p:cNvCxnSpPr/>
            <p:nvPr/>
          </p:nvCxnSpPr>
          <p:spPr>
            <a:xfrm rot="16200000" flipH="1" flipV="1">
              <a:off x="2072640" y="268559"/>
              <a:ext cx="7620" cy="1043940"/>
            </a:xfrm>
            <a:prstGeom prst="curvedConnector3">
              <a:avLst>
                <a:gd name="adj1" fmla="val -30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连接符: 曲线 30">
              <a:extLst>
                <a:ext uri="{FF2B5EF4-FFF2-40B4-BE49-F238E27FC236}">
                  <a16:creationId xmlns:a16="http://schemas.microsoft.com/office/drawing/2014/main" id="{4050B266-9E02-46B7-B2C9-F6DE8E7854CB}"/>
                </a:ext>
              </a:extLst>
            </p:cNvPr>
            <p:cNvCxnSpPr/>
            <p:nvPr/>
          </p:nvCxnSpPr>
          <p:spPr>
            <a:xfrm rot="16200000" flipH="1">
              <a:off x="3119755" y="265384"/>
              <a:ext cx="1270" cy="1043940"/>
            </a:xfrm>
            <a:prstGeom prst="curvedConnector3">
              <a:avLst>
                <a:gd name="adj1" fmla="val -180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连接符: 曲线 31">
              <a:extLst>
                <a:ext uri="{FF2B5EF4-FFF2-40B4-BE49-F238E27FC236}">
                  <a16:creationId xmlns:a16="http://schemas.microsoft.com/office/drawing/2014/main" id="{B3CA7D72-75EB-49A5-9F42-18D9FF41D3DD}"/>
                </a:ext>
              </a:extLst>
            </p:cNvPr>
            <p:cNvCxnSpPr/>
            <p:nvPr/>
          </p:nvCxnSpPr>
          <p:spPr>
            <a:xfrm rot="16200000" flipH="1" flipV="1">
              <a:off x="3640115" y="-259465"/>
              <a:ext cx="4490" cy="2087880"/>
            </a:xfrm>
            <a:prstGeom prst="curvedConnector3">
              <a:avLst>
                <a:gd name="adj1" fmla="val -5091314"/>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3" name="连接符: 曲线 32">
              <a:extLst>
                <a:ext uri="{FF2B5EF4-FFF2-40B4-BE49-F238E27FC236}">
                  <a16:creationId xmlns:a16="http://schemas.microsoft.com/office/drawing/2014/main" id="{630B5609-6296-4AB8-95BB-8B4E8981CF37}"/>
                </a:ext>
              </a:extLst>
            </p:cNvPr>
            <p:cNvCxnSpPr/>
            <p:nvPr/>
          </p:nvCxnSpPr>
          <p:spPr>
            <a:xfrm rot="5400000" flipH="1" flipV="1">
              <a:off x="2072640" y="748620"/>
              <a:ext cx="7620" cy="1043940"/>
            </a:xfrm>
            <a:prstGeom prst="curvedConnector3">
              <a:avLst>
                <a:gd name="adj1" fmla="val -300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连接符: 曲线 33">
              <a:extLst>
                <a:ext uri="{FF2B5EF4-FFF2-40B4-BE49-F238E27FC236}">
                  <a16:creationId xmlns:a16="http://schemas.microsoft.com/office/drawing/2014/main" id="{D52A0EF6-DA15-4B09-B7C8-68F595A53EB2}"/>
                </a:ext>
              </a:extLst>
            </p:cNvPr>
            <p:cNvCxnSpPr/>
            <p:nvPr/>
          </p:nvCxnSpPr>
          <p:spPr>
            <a:xfrm rot="5400000" flipH="1">
              <a:off x="3119755" y="745445"/>
              <a:ext cx="1270" cy="1043940"/>
            </a:xfrm>
            <a:prstGeom prst="curvedConnector3">
              <a:avLst>
                <a:gd name="adj1" fmla="val -1800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07879B34-73F3-49E4-A17A-B5E0B5B8AA14}"/>
                </a:ext>
              </a:extLst>
            </p:cNvPr>
            <p:cNvCxnSpPr/>
            <p:nvPr/>
          </p:nvCxnSpPr>
          <p:spPr>
            <a:xfrm>
              <a:off x="124460" y="2918460"/>
              <a:ext cx="365760" cy="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A4C4A471-3143-4E9E-9D8E-79A102B392EC}"/>
                </a:ext>
              </a:extLst>
            </p:cNvPr>
            <p:cNvCxnSpPr/>
            <p:nvPr/>
          </p:nvCxnSpPr>
          <p:spPr>
            <a:xfrm>
              <a:off x="566420" y="2918460"/>
              <a:ext cx="365760"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6F26D91B-DA35-4EBD-BE13-DE331CD840CB}"/>
                </a:ext>
              </a:extLst>
            </p:cNvPr>
            <p:cNvCxnSpPr/>
            <p:nvPr/>
          </p:nvCxnSpPr>
          <p:spPr>
            <a:xfrm>
              <a:off x="566419" y="3124200"/>
              <a:ext cx="365760" cy="0"/>
            </a:xfrm>
            <a:prstGeom prst="straightConnector1">
              <a:avLst/>
            </a:prstGeom>
            <a:ln w="6350">
              <a:prstDash val="dash"/>
              <a:tailEnd type="triangle"/>
            </a:ln>
          </p:spPr>
          <p:style>
            <a:lnRef idx="1">
              <a:schemeClr val="dk1"/>
            </a:lnRef>
            <a:fillRef idx="0">
              <a:schemeClr val="dk1"/>
            </a:fillRef>
            <a:effectRef idx="0">
              <a:schemeClr val="dk1"/>
            </a:effectRef>
            <a:fontRef idx="minor">
              <a:schemeClr val="tx1"/>
            </a:fontRef>
          </p:style>
        </p:cxnSp>
        <p:sp>
          <p:nvSpPr>
            <p:cNvPr id="38" name="文本框 21815">
              <a:extLst>
                <a:ext uri="{FF2B5EF4-FFF2-40B4-BE49-F238E27FC236}">
                  <a16:creationId xmlns:a16="http://schemas.microsoft.com/office/drawing/2014/main" id="{60FB6317-670E-42DE-A8F7-C80858700708}"/>
                </a:ext>
              </a:extLst>
            </p:cNvPr>
            <p:cNvSpPr txBox="1"/>
            <p:nvPr/>
          </p:nvSpPr>
          <p:spPr>
            <a:xfrm>
              <a:off x="963295" y="2781300"/>
              <a:ext cx="647065" cy="44958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数据交换</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选举</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grpSp>
    </p:spTree>
    <p:extLst>
      <p:ext uri="{BB962C8B-B14F-4D97-AF65-F5344CB8AC3E}">
        <p14:creationId xmlns:p14="http://schemas.microsoft.com/office/powerpoint/2010/main" val="449771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0E31D-A755-41A1-8579-0AAD3DF40B22}"/>
              </a:ext>
            </a:extLst>
          </p:cNvPr>
          <p:cNvSpPr>
            <a:spLocks noGrp="1"/>
          </p:cNvSpPr>
          <p:nvPr>
            <p:ph type="title"/>
          </p:nvPr>
        </p:nvSpPr>
        <p:spPr/>
        <p:txBody>
          <a:bodyPr/>
          <a:lstStyle/>
          <a:p>
            <a:r>
              <a:rPr lang="en-US" altLang="zh-CN" dirty="0"/>
              <a:t>1. </a:t>
            </a:r>
            <a:r>
              <a:rPr lang="en-US" altLang="zh-CN" dirty="0" err="1"/>
              <a:t>ZooKeeper</a:t>
            </a:r>
            <a:r>
              <a:rPr lang="zh-CN" altLang="zh-CN" dirty="0"/>
              <a:t>集群架构</a:t>
            </a:r>
            <a:endParaRPr lang="zh-CN" altLang="en-US" dirty="0"/>
          </a:p>
        </p:txBody>
      </p:sp>
      <p:sp>
        <p:nvSpPr>
          <p:cNvPr id="3" name="内容占位符 2">
            <a:extLst>
              <a:ext uri="{FF2B5EF4-FFF2-40B4-BE49-F238E27FC236}">
                <a16:creationId xmlns:a16="http://schemas.microsoft.com/office/drawing/2014/main" id="{B92AB62F-C779-4D45-B8A5-7303902F7570}"/>
              </a:ext>
            </a:extLst>
          </p:cNvPr>
          <p:cNvSpPr>
            <a:spLocks noGrp="1"/>
          </p:cNvSpPr>
          <p:nvPr>
            <p:ph idx="1"/>
          </p:nvPr>
        </p:nvSpPr>
        <p:spPr/>
        <p:txBody>
          <a:bodyPr>
            <a:normAutofit fontScale="85000" lnSpcReduction="10000"/>
          </a:bodyPr>
          <a:lstStyle/>
          <a:p>
            <a:r>
              <a:rPr lang="en-US" altLang="zh-CN" dirty="0"/>
              <a:t>Leader</a:t>
            </a:r>
            <a:r>
              <a:rPr lang="zh-CN" altLang="zh-CN" dirty="0"/>
              <a:t>选举时要求“可用节点数量</a:t>
            </a:r>
            <a:r>
              <a:rPr lang="en-US" altLang="zh-CN" dirty="0"/>
              <a:t>&gt;</a:t>
            </a:r>
            <a:r>
              <a:rPr lang="zh-CN" altLang="zh-CN" dirty="0"/>
              <a:t>总节点数量</a:t>
            </a:r>
            <a:r>
              <a:rPr lang="en-US" altLang="zh-CN" dirty="0"/>
              <a:t>/2</a:t>
            </a:r>
            <a:r>
              <a:rPr lang="zh-CN" altLang="zh-CN" dirty="0"/>
              <a:t>”，即</a:t>
            </a:r>
            <a:r>
              <a:rPr lang="en-US" altLang="zh-CN" dirty="0" err="1"/>
              <a:t>ZooKeeper</a:t>
            </a:r>
            <a:r>
              <a:rPr lang="zh-CN" altLang="zh-CN" dirty="0"/>
              <a:t>集群中的存活节点必须过半。因此，在节点数量是奇数的情况下，</a:t>
            </a:r>
            <a:r>
              <a:rPr lang="en-US" altLang="zh-CN" dirty="0" err="1"/>
              <a:t>ZooKeeper</a:t>
            </a:r>
            <a:r>
              <a:rPr lang="zh-CN" altLang="zh-CN" dirty="0"/>
              <a:t>集群总能对外提供服务（即使损失了一部分节点）；如果节点数量是偶数，会存在</a:t>
            </a:r>
            <a:r>
              <a:rPr lang="en-US" altLang="zh-CN" dirty="0" err="1"/>
              <a:t>ZooKeeper</a:t>
            </a:r>
            <a:r>
              <a:rPr lang="zh-CN" altLang="zh-CN" dirty="0"/>
              <a:t>集群不能用的可能性。在生产环境中，如果</a:t>
            </a:r>
            <a:r>
              <a:rPr lang="en-US" altLang="zh-CN" dirty="0" err="1"/>
              <a:t>ZooKeeper</a:t>
            </a:r>
            <a:r>
              <a:rPr lang="zh-CN" altLang="zh-CN" dirty="0"/>
              <a:t>集群不能提供服务，那将是致命的，所以</a:t>
            </a:r>
            <a:r>
              <a:rPr lang="en-US" altLang="zh-CN" dirty="0" err="1"/>
              <a:t>ZooKeeper</a:t>
            </a:r>
            <a:r>
              <a:rPr lang="zh-CN" altLang="zh-CN" dirty="0"/>
              <a:t>集群的节点数一般采用奇数。</a:t>
            </a:r>
          </a:p>
          <a:p>
            <a:r>
              <a:rPr lang="zh-CN" altLang="zh-CN" dirty="0"/>
              <a:t>每个</a:t>
            </a:r>
            <a:r>
              <a:rPr lang="en-US" altLang="zh-CN" dirty="0"/>
              <a:t>Server</a:t>
            </a:r>
            <a:r>
              <a:rPr lang="zh-CN" altLang="zh-CN" dirty="0"/>
              <a:t>在工作过程中有四种状态：</a:t>
            </a:r>
          </a:p>
          <a:p>
            <a:pPr lvl="1"/>
            <a:r>
              <a:rPr lang="zh-CN" altLang="zh-CN" dirty="0"/>
              <a:t>（</a:t>
            </a:r>
            <a:r>
              <a:rPr lang="en-US" altLang="zh-CN" dirty="0"/>
              <a:t>1</a:t>
            </a:r>
            <a:r>
              <a:rPr lang="zh-CN" altLang="zh-CN" dirty="0"/>
              <a:t>）</a:t>
            </a:r>
            <a:r>
              <a:rPr lang="en-US" altLang="zh-CN" dirty="0"/>
              <a:t>LOOKING</a:t>
            </a:r>
            <a:r>
              <a:rPr lang="zh-CN" altLang="zh-CN" dirty="0"/>
              <a:t>：竞选状态。</a:t>
            </a:r>
          </a:p>
          <a:p>
            <a:pPr lvl="1"/>
            <a:r>
              <a:rPr lang="zh-CN" altLang="zh-CN" dirty="0"/>
              <a:t>（</a:t>
            </a:r>
            <a:r>
              <a:rPr lang="en-US" altLang="zh-CN" dirty="0"/>
              <a:t>2</a:t>
            </a:r>
            <a:r>
              <a:rPr lang="zh-CN" altLang="zh-CN" dirty="0"/>
              <a:t>）</a:t>
            </a:r>
            <a:r>
              <a:rPr lang="en-US" altLang="zh-CN" dirty="0"/>
              <a:t>FOLLOWING</a:t>
            </a:r>
            <a:r>
              <a:rPr lang="zh-CN" altLang="zh-CN" dirty="0"/>
              <a:t>：随从状态，同步</a:t>
            </a:r>
            <a:r>
              <a:rPr lang="en-US" altLang="zh-CN" dirty="0"/>
              <a:t>Leader</a:t>
            </a:r>
            <a:r>
              <a:rPr lang="zh-CN" altLang="zh-CN" dirty="0"/>
              <a:t>状态，参与投票。</a:t>
            </a:r>
          </a:p>
          <a:p>
            <a:pPr lvl="1"/>
            <a:r>
              <a:rPr lang="zh-CN" altLang="zh-CN" dirty="0"/>
              <a:t>（</a:t>
            </a:r>
            <a:r>
              <a:rPr lang="en-US" altLang="zh-CN" dirty="0"/>
              <a:t>3</a:t>
            </a:r>
            <a:r>
              <a:rPr lang="zh-CN" altLang="zh-CN" dirty="0"/>
              <a:t>）</a:t>
            </a:r>
            <a:r>
              <a:rPr lang="en-US" altLang="zh-CN" dirty="0"/>
              <a:t>OBSERVING</a:t>
            </a:r>
            <a:r>
              <a:rPr lang="zh-CN" altLang="zh-CN" dirty="0"/>
              <a:t>：观察状态，同步</a:t>
            </a:r>
            <a:r>
              <a:rPr lang="en-US" altLang="zh-CN" dirty="0"/>
              <a:t>Leader</a:t>
            </a:r>
            <a:r>
              <a:rPr lang="zh-CN" altLang="zh-CN" dirty="0"/>
              <a:t>状态，不参与投票。</a:t>
            </a:r>
          </a:p>
          <a:p>
            <a:pPr lvl="1"/>
            <a:r>
              <a:rPr lang="zh-CN" altLang="zh-CN" dirty="0"/>
              <a:t>（</a:t>
            </a:r>
            <a:r>
              <a:rPr lang="en-US" altLang="zh-CN" dirty="0"/>
              <a:t>4</a:t>
            </a:r>
            <a:r>
              <a:rPr lang="zh-CN" altLang="zh-CN" dirty="0"/>
              <a:t>）</a:t>
            </a:r>
            <a:r>
              <a:rPr lang="en-US" altLang="zh-CN" dirty="0"/>
              <a:t>LEADING</a:t>
            </a:r>
            <a:r>
              <a:rPr lang="zh-CN" altLang="zh-CN" dirty="0"/>
              <a:t>：领导者状态。</a:t>
            </a:r>
          </a:p>
        </p:txBody>
      </p:sp>
    </p:spTree>
    <p:extLst>
      <p:ext uri="{BB962C8B-B14F-4D97-AF65-F5344CB8AC3E}">
        <p14:creationId xmlns:p14="http://schemas.microsoft.com/office/powerpoint/2010/main" val="71833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0E31D-A755-41A1-8579-0AAD3DF40B22}"/>
              </a:ext>
            </a:extLst>
          </p:cNvPr>
          <p:cNvSpPr>
            <a:spLocks noGrp="1"/>
          </p:cNvSpPr>
          <p:nvPr>
            <p:ph type="title"/>
          </p:nvPr>
        </p:nvSpPr>
        <p:spPr/>
        <p:txBody>
          <a:bodyPr/>
          <a:lstStyle/>
          <a:p>
            <a:r>
              <a:rPr lang="en-US" altLang="zh-CN" dirty="0"/>
              <a:t>1. </a:t>
            </a:r>
            <a:r>
              <a:rPr lang="en-US" altLang="zh-CN" dirty="0" err="1"/>
              <a:t>ZooKeeper</a:t>
            </a:r>
            <a:r>
              <a:rPr lang="zh-CN" altLang="zh-CN" dirty="0"/>
              <a:t>集群架构</a:t>
            </a:r>
            <a:endParaRPr lang="zh-CN" altLang="en-US" dirty="0"/>
          </a:p>
        </p:txBody>
      </p:sp>
      <p:sp>
        <p:nvSpPr>
          <p:cNvPr id="3" name="内容占位符 2">
            <a:extLst>
              <a:ext uri="{FF2B5EF4-FFF2-40B4-BE49-F238E27FC236}">
                <a16:creationId xmlns:a16="http://schemas.microsoft.com/office/drawing/2014/main" id="{B92AB62F-C779-4D45-B8A5-7303902F7570}"/>
              </a:ext>
            </a:extLst>
          </p:cNvPr>
          <p:cNvSpPr>
            <a:spLocks noGrp="1"/>
          </p:cNvSpPr>
          <p:nvPr>
            <p:ph idx="1"/>
          </p:nvPr>
        </p:nvSpPr>
        <p:spPr/>
        <p:txBody>
          <a:bodyPr>
            <a:normAutofit fontScale="85000" lnSpcReduction="10000"/>
          </a:bodyPr>
          <a:lstStyle/>
          <a:p>
            <a:r>
              <a:rPr lang="en-US" altLang="zh-CN" dirty="0"/>
              <a:t>Leader</a:t>
            </a:r>
            <a:r>
              <a:rPr lang="zh-CN" altLang="zh-CN" dirty="0"/>
              <a:t>选举时要求“可用节点数量</a:t>
            </a:r>
            <a:r>
              <a:rPr lang="en-US" altLang="zh-CN" dirty="0"/>
              <a:t>&gt;</a:t>
            </a:r>
            <a:r>
              <a:rPr lang="zh-CN" altLang="zh-CN" dirty="0"/>
              <a:t>总节点数量</a:t>
            </a:r>
            <a:r>
              <a:rPr lang="en-US" altLang="zh-CN" dirty="0"/>
              <a:t>/2</a:t>
            </a:r>
            <a:r>
              <a:rPr lang="zh-CN" altLang="zh-CN" dirty="0"/>
              <a:t>”，即</a:t>
            </a:r>
            <a:r>
              <a:rPr lang="en-US" altLang="zh-CN" dirty="0" err="1"/>
              <a:t>ZooKeeper</a:t>
            </a:r>
            <a:r>
              <a:rPr lang="zh-CN" altLang="zh-CN" dirty="0"/>
              <a:t>集群中的存活节点必须过半。因此，在节点数量是奇数的情况下，</a:t>
            </a:r>
            <a:r>
              <a:rPr lang="en-US" altLang="zh-CN" dirty="0" err="1"/>
              <a:t>ZooKeeper</a:t>
            </a:r>
            <a:r>
              <a:rPr lang="zh-CN" altLang="zh-CN" dirty="0"/>
              <a:t>集群总能对外提供服务（即使损失了一部分节点）；如果节点数量是偶数，会存在</a:t>
            </a:r>
            <a:r>
              <a:rPr lang="en-US" altLang="zh-CN" dirty="0" err="1"/>
              <a:t>ZooKeeper</a:t>
            </a:r>
            <a:r>
              <a:rPr lang="zh-CN" altLang="zh-CN" dirty="0"/>
              <a:t>集群不能用的可能性。在生产环境中，如果</a:t>
            </a:r>
            <a:r>
              <a:rPr lang="en-US" altLang="zh-CN" dirty="0" err="1"/>
              <a:t>ZooKeeper</a:t>
            </a:r>
            <a:r>
              <a:rPr lang="zh-CN" altLang="zh-CN" dirty="0"/>
              <a:t>集群不能提供服务，那将是致命的，所以</a:t>
            </a:r>
            <a:r>
              <a:rPr lang="en-US" altLang="zh-CN" dirty="0" err="1"/>
              <a:t>ZooKeeper</a:t>
            </a:r>
            <a:r>
              <a:rPr lang="zh-CN" altLang="zh-CN" dirty="0"/>
              <a:t>集群的节点数一般采用奇数。</a:t>
            </a:r>
          </a:p>
          <a:p>
            <a:r>
              <a:rPr lang="zh-CN" altLang="zh-CN" dirty="0"/>
              <a:t>每个</a:t>
            </a:r>
            <a:r>
              <a:rPr lang="en-US" altLang="zh-CN" dirty="0"/>
              <a:t>Server</a:t>
            </a:r>
            <a:r>
              <a:rPr lang="zh-CN" altLang="zh-CN" dirty="0"/>
              <a:t>在工作过程中有四种状态：</a:t>
            </a:r>
          </a:p>
          <a:p>
            <a:pPr lvl="1"/>
            <a:r>
              <a:rPr lang="zh-CN" altLang="zh-CN" dirty="0"/>
              <a:t>（</a:t>
            </a:r>
            <a:r>
              <a:rPr lang="en-US" altLang="zh-CN" dirty="0"/>
              <a:t>1</a:t>
            </a:r>
            <a:r>
              <a:rPr lang="zh-CN" altLang="zh-CN" dirty="0"/>
              <a:t>）</a:t>
            </a:r>
            <a:r>
              <a:rPr lang="en-US" altLang="zh-CN" dirty="0"/>
              <a:t>LOOKING</a:t>
            </a:r>
            <a:r>
              <a:rPr lang="zh-CN" altLang="zh-CN" dirty="0"/>
              <a:t>：竞选状态。</a:t>
            </a:r>
          </a:p>
          <a:p>
            <a:pPr lvl="1"/>
            <a:r>
              <a:rPr lang="zh-CN" altLang="zh-CN" dirty="0"/>
              <a:t>（</a:t>
            </a:r>
            <a:r>
              <a:rPr lang="en-US" altLang="zh-CN" dirty="0"/>
              <a:t>2</a:t>
            </a:r>
            <a:r>
              <a:rPr lang="zh-CN" altLang="zh-CN" dirty="0"/>
              <a:t>）</a:t>
            </a:r>
            <a:r>
              <a:rPr lang="en-US" altLang="zh-CN" dirty="0"/>
              <a:t>FOLLOWING</a:t>
            </a:r>
            <a:r>
              <a:rPr lang="zh-CN" altLang="zh-CN" dirty="0"/>
              <a:t>：随从状态，同步</a:t>
            </a:r>
            <a:r>
              <a:rPr lang="en-US" altLang="zh-CN" dirty="0"/>
              <a:t>Leader</a:t>
            </a:r>
            <a:r>
              <a:rPr lang="zh-CN" altLang="zh-CN" dirty="0"/>
              <a:t>状态，参与投票。</a:t>
            </a:r>
          </a:p>
          <a:p>
            <a:pPr lvl="1"/>
            <a:r>
              <a:rPr lang="zh-CN" altLang="zh-CN" dirty="0"/>
              <a:t>（</a:t>
            </a:r>
            <a:r>
              <a:rPr lang="en-US" altLang="zh-CN" dirty="0"/>
              <a:t>3</a:t>
            </a:r>
            <a:r>
              <a:rPr lang="zh-CN" altLang="zh-CN" dirty="0"/>
              <a:t>）</a:t>
            </a:r>
            <a:r>
              <a:rPr lang="en-US" altLang="zh-CN" dirty="0"/>
              <a:t>OBSERVING</a:t>
            </a:r>
            <a:r>
              <a:rPr lang="zh-CN" altLang="zh-CN" dirty="0"/>
              <a:t>：观察状态，同步</a:t>
            </a:r>
            <a:r>
              <a:rPr lang="en-US" altLang="zh-CN" dirty="0"/>
              <a:t>Leader</a:t>
            </a:r>
            <a:r>
              <a:rPr lang="zh-CN" altLang="zh-CN" dirty="0"/>
              <a:t>状态，不参与投票。</a:t>
            </a:r>
          </a:p>
          <a:p>
            <a:pPr lvl="1"/>
            <a:r>
              <a:rPr lang="zh-CN" altLang="zh-CN" dirty="0"/>
              <a:t>（</a:t>
            </a:r>
            <a:r>
              <a:rPr lang="en-US" altLang="zh-CN" dirty="0"/>
              <a:t>4</a:t>
            </a:r>
            <a:r>
              <a:rPr lang="zh-CN" altLang="zh-CN" dirty="0"/>
              <a:t>）</a:t>
            </a:r>
            <a:r>
              <a:rPr lang="en-US" altLang="zh-CN" dirty="0"/>
              <a:t>LEADING</a:t>
            </a:r>
            <a:r>
              <a:rPr lang="zh-CN" altLang="zh-CN" dirty="0"/>
              <a:t>：领导者状态。</a:t>
            </a:r>
          </a:p>
        </p:txBody>
      </p:sp>
    </p:spTree>
    <p:extLst>
      <p:ext uri="{BB962C8B-B14F-4D97-AF65-F5344CB8AC3E}">
        <p14:creationId xmlns:p14="http://schemas.microsoft.com/office/powerpoint/2010/main" val="2401455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DC0F7-BA78-46FE-B9C0-3DD7B6B60086}"/>
              </a:ext>
            </a:extLst>
          </p:cNvPr>
          <p:cNvSpPr>
            <a:spLocks noGrp="1"/>
          </p:cNvSpPr>
          <p:nvPr>
            <p:ph type="title"/>
          </p:nvPr>
        </p:nvSpPr>
        <p:spPr/>
        <p:txBody>
          <a:bodyPr/>
          <a:lstStyle/>
          <a:p>
            <a:r>
              <a:rPr lang="en-US" altLang="zh-CN" dirty="0"/>
              <a:t>1. </a:t>
            </a:r>
            <a:r>
              <a:rPr lang="en-US" altLang="zh-CN" dirty="0" err="1"/>
              <a:t>ZooKeeper</a:t>
            </a:r>
            <a:r>
              <a:rPr lang="zh-CN" altLang="zh-CN" dirty="0"/>
              <a:t>集群架构</a:t>
            </a:r>
            <a:endParaRPr lang="zh-CN" altLang="en-US" dirty="0"/>
          </a:p>
        </p:txBody>
      </p:sp>
      <p:sp>
        <p:nvSpPr>
          <p:cNvPr id="3" name="内容占位符 2">
            <a:extLst>
              <a:ext uri="{FF2B5EF4-FFF2-40B4-BE49-F238E27FC236}">
                <a16:creationId xmlns:a16="http://schemas.microsoft.com/office/drawing/2014/main" id="{F51CAC98-FB29-401A-8BB8-EA1D41AEBBD8}"/>
              </a:ext>
            </a:extLst>
          </p:cNvPr>
          <p:cNvSpPr>
            <a:spLocks noGrp="1"/>
          </p:cNvSpPr>
          <p:nvPr>
            <p:ph idx="1"/>
          </p:nvPr>
        </p:nvSpPr>
        <p:spPr/>
        <p:txBody>
          <a:bodyPr>
            <a:normAutofit fontScale="62500" lnSpcReduction="20000"/>
          </a:bodyPr>
          <a:lstStyle/>
          <a:p>
            <a:r>
              <a:rPr lang="zh-CN" altLang="zh-CN" dirty="0"/>
              <a:t>（</a:t>
            </a:r>
            <a:r>
              <a:rPr lang="en-US" altLang="zh-CN" dirty="0"/>
              <a:t>1</a:t>
            </a:r>
            <a:r>
              <a:rPr lang="zh-CN" altLang="zh-CN" dirty="0"/>
              <a:t>）</a:t>
            </a:r>
            <a:r>
              <a:rPr lang="en-US" altLang="zh-CN" dirty="0"/>
              <a:t>Leader</a:t>
            </a:r>
            <a:r>
              <a:rPr lang="zh-CN" altLang="zh-CN" dirty="0"/>
              <a:t>：</a:t>
            </a:r>
            <a:r>
              <a:rPr lang="en-US" altLang="zh-CN" dirty="0"/>
              <a:t>Leader</a:t>
            </a:r>
            <a:r>
              <a:rPr lang="zh-CN" altLang="zh-CN" dirty="0"/>
              <a:t>服务器是整个</a:t>
            </a:r>
            <a:r>
              <a:rPr lang="en-US" altLang="zh-CN" dirty="0" err="1"/>
              <a:t>ZooKeeper</a:t>
            </a:r>
            <a:r>
              <a:rPr lang="zh-CN" altLang="zh-CN" dirty="0"/>
              <a:t>集群工作机制中的核心，其主要工作包括以下两个方面：</a:t>
            </a:r>
          </a:p>
          <a:p>
            <a:pPr lvl="1"/>
            <a:r>
              <a:rPr lang="zh-CN" altLang="zh-CN" dirty="0"/>
              <a:t>事务请求的唯一调度和处理者，保证集群事务处理的顺序性。</a:t>
            </a:r>
          </a:p>
          <a:p>
            <a:pPr lvl="1"/>
            <a:r>
              <a:rPr lang="zh-CN" altLang="zh-CN" dirty="0"/>
              <a:t>集群内部各服务器的调度者。</a:t>
            </a:r>
          </a:p>
          <a:p>
            <a:r>
              <a:rPr lang="zh-CN" altLang="zh-CN" dirty="0"/>
              <a:t>（</a:t>
            </a:r>
            <a:r>
              <a:rPr lang="en-US" altLang="zh-CN" dirty="0"/>
              <a:t>2</a:t>
            </a:r>
            <a:r>
              <a:rPr lang="zh-CN" altLang="zh-CN" dirty="0"/>
              <a:t>）</a:t>
            </a:r>
            <a:r>
              <a:rPr lang="en-US" altLang="zh-CN" dirty="0"/>
              <a:t>Follower</a:t>
            </a:r>
            <a:r>
              <a:rPr lang="zh-CN" altLang="zh-CN" dirty="0"/>
              <a:t>：</a:t>
            </a:r>
            <a:r>
              <a:rPr lang="en-US" altLang="zh-CN" dirty="0"/>
              <a:t>Follower</a:t>
            </a:r>
            <a:r>
              <a:rPr lang="zh-CN" altLang="zh-CN" dirty="0"/>
              <a:t>服务器是</a:t>
            </a:r>
            <a:r>
              <a:rPr lang="en-US" altLang="zh-CN" dirty="0" err="1"/>
              <a:t>ZooKeeper</a:t>
            </a:r>
            <a:r>
              <a:rPr lang="zh-CN" altLang="zh-CN" dirty="0"/>
              <a:t>集群状态的跟随者，其主要工作包括以下三个方面：</a:t>
            </a:r>
          </a:p>
          <a:p>
            <a:pPr lvl="1"/>
            <a:r>
              <a:rPr lang="zh-CN" altLang="zh-CN" dirty="0"/>
              <a:t>处理客户端非事务请求，转发事务请求给</a:t>
            </a:r>
            <a:r>
              <a:rPr lang="en-US" altLang="zh-CN" dirty="0"/>
              <a:t>Leader</a:t>
            </a:r>
            <a:r>
              <a:rPr lang="zh-CN" altLang="zh-CN" dirty="0"/>
              <a:t>服务器。</a:t>
            </a:r>
          </a:p>
          <a:p>
            <a:pPr lvl="1"/>
            <a:r>
              <a:rPr lang="zh-CN" altLang="zh-CN" dirty="0"/>
              <a:t>参与事务请求</a:t>
            </a:r>
            <a:r>
              <a:rPr lang="en-US" altLang="zh-CN" dirty="0"/>
              <a:t>Proposal</a:t>
            </a:r>
            <a:r>
              <a:rPr lang="zh-CN" altLang="zh-CN" dirty="0"/>
              <a:t>的投票。</a:t>
            </a:r>
          </a:p>
          <a:p>
            <a:pPr lvl="1"/>
            <a:r>
              <a:rPr lang="zh-CN" altLang="zh-CN" dirty="0"/>
              <a:t>参与</a:t>
            </a:r>
            <a:r>
              <a:rPr lang="en-US" altLang="zh-CN" dirty="0"/>
              <a:t>Leader</a:t>
            </a:r>
            <a:r>
              <a:rPr lang="zh-CN" altLang="zh-CN" dirty="0"/>
              <a:t>选举投票。</a:t>
            </a:r>
          </a:p>
          <a:p>
            <a:r>
              <a:rPr lang="zh-CN" altLang="zh-CN" dirty="0"/>
              <a:t>（</a:t>
            </a:r>
            <a:r>
              <a:rPr lang="en-US" altLang="zh-CN" dirty="0"/>
              <a:t>3</a:t>
            </a:r>
            <a:r>
              <a:rPr lang="zh-CN" altLang="zh-CN" dirty="0"/>
              <a:t>）</a:t>
            </a:r>
            <a:r>
              <a:rPr lang="en-US" altLang="zh-CN" dirty="0"/>
              <a:t>Observer</a:t>
            </a:r>
            <a:r>
              <a:rPr lang="zh-CN" altLang="zh-CN" dirty="0"/>
              <a:t>：</a:t>
            </a:r>
            <a:r>
              <a:rPr lang="en-US" altLang="zh-CN" dirty="0"/>
              <a:t>Observer</a:t>
            </a:r>
            <a:r>
              <a:rPr lang="zh-CN" altLang="zh-CN" dirty="0"/>
              <a:t>是</a:t>
            </a:r>
            <a:r>
              <a:rPr lang="en-US" altLang="zh-CN" dirty="0" err="1"/>
              <a:t>ZooKeeper</a:t>
            </a:r>
            <a:r>
              <a:rPr lang="zh-CN" altLang="zh-CN" dirty="0"/>
              <a:t>自</a:t>
            </a:r>
            <a:r>
              <a:rPr lang="en-US" altLang="zh-CN" dirty="0"/>
              <a:t>3.3.0</a:t>
            </a:r>
            <a:r>
              <a:rPr lang="zh-CN" altLang="zh-CN" dirty="0"/>
              <a:t>版本开始引入的一个全新的服务器角色。从字面意思看，该服务器充当了一个观察者的角色——其观察</a:t>
            </a:r>
            <a:r>
              <a:rPr lang="en-US" altLang="zh-CN" dirty="0" err="1"/>
              <a:t>ZooKeeper</a:t>
            </a:r>
            <a:r>
              <a:rPr lang="zh-CN" altLang="zh-CN" dirty="0"/>
              <a:t>集群的最新状态变化并将这些状态变更同步过来。</a:t>
            </a:r>
            <a:r>
              <a:rPr lang="en-US" altLang="zh-CN" dirty="0"/>
              <a:t>Observer</a:t>
            </a:r>
            <a:r>
              <a:rPr lang="zh-CN" altLang="zh-CN" dirty="0"/>
              <a:t>服务器在工作原理上和</a:t>
            </a:r>
            <a:r>
              <a:rPr lang="en-US" altLang="zh-CN" dirty="0"/>
              <a:t>Follower</a:t>
            </a:r>
            <a:r>
              <a:rPr lang="zh-CN" altLang="zh-CN" dirty="0"/>
              <a:t>基本是一致的，对于非事务请求，都可以进行独立的处理，而对于事务请求，则会转发给</a:t>
            </a:r>
            <a:r>
              <a:rPr lang="en-US" altLang="zh-CN" dirty="0"/>
              <a:t>Leader</a:t>
            </a:r>
            <a:r>
              <a:rPr lang="zh-CN" altLang="zh-CN" dirty="0"/>
              <a:t>服务器进行处理。和</a:t>
            </a:r>
            <a:r>
              <a:rPr lang="en-US" altLang="zh-CN" dirty="0"/>
              <a:t>Follower</a:t>
            </a:r>
            <a:r>
              <a:rPr lang="zh-CN" altLang="zh-CN" dirty="0"/>
              <a:t>唯一的区别在于，</a:t>
            </a:r>
            <a:r>
              <a:rPr lang="en-US" altLang="zh-CN" dirty="0"/>
              <a:t>Observer</a:t>
            </a:r>
            <a:r>
              <a:rPr lang="zh-CN" altLang="zh-CN" dirty="0"/>
              <a:t>不参与任何形式的投票，包括事务请求</a:t>
            </a:r>
            <a:r>
              <a:rPr lang="en-US" altLang="zh-CN" dirty="0"/>
              <a:t>Proposal</a:t>
            </a:r>
            <a:r>
              <a:rPr lang="zh-CN" altLang="zh-CN" dirty="0"/>
              <a:t>的投票和</a:t>
            </a:r>
            <a:r>
              <a:rPr lang="en-US" altLang="zh-CN" dirty="0"/>
              <a:t>Leader</a:t>
            </a:r>
            <a:r>
              <a:rPr lang="zh-CN" altLang="zh-CN" dirty="0"/>
              <a:t>的选举投票。简单地说，</a:t>
            </a:r>
            <a:r>
              <a:rPr lang="en-US" altLang="zh-CN" dirty="0"/>
              <a:t>Observer</a:t>
            </a:r>
            <a:r>
              <a:rPr lang="zh-CN" altLang="zh-CN" dirty="0"/>
              <a:t>服务器只提供非事务服务，通常用于在不影响集群事务处理能力的前提下提升集群的非事务处理能力。</a:t>
            </a:r>
          </a:p>
        </p:txBody>
      </p:sp>
    </p:spTree>
    <p:extLst>
      <p:ext uri="{BB962C8B-B14F-4D97-AF65-F5344CB8AC3E}">
        <p14:creationId xmlns:p14="http://schemas.microsoft.com/office/powerpoint/2010/main" val="185016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2. Leader</a:t>
            </a:r>
            <a:r>
              <a:rPr lang="zh-CN" altLang="zh-CN" dirty="0"/>
              <a:t>选举机制</a:t>
            </a:r>
            <a:endParaRPr lang="zh-CN" altLang="en-US" dirty="0"/>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70000" lnSpcReduction="20000"/>
          </a:bodyPr>
          <a:lstStyle/>
          <a:p>
            <a:r>
              <a:rPr lang="en-US" altLang="zh-CN" dirty="0"/>
              <a:t>1</a:t>
            </a:r>
            <a:r>
              <a:rPr lang="zh-CN" altLang="en-US" dirty="0"/>
              <a:t>）</a:t>
            </a:r>
            <a:r>
              <a:rPr lang="en-US" altLang="zh-CN" dirty="0"/>
              <a:t> </a:t>
            </a:r>
            <a:r>
              <a:rPr lang="zh-CN" altLang="en-US" dirty="0"/>
              <a:t>选举机制中的术语</a:t>
            </a:r>
          </a:p>
          <a:p>
            <a:pPr lvl="1"/>
            <a:r>
              <a:rPr lang="zh-CN" altLang="en-US" dirty="0"/>
              <a:t>（</a:t>
            </a:r>
            <a:r>
              <a:rPr lang="en-US" altLang="zh-CN" dirty="0"/>
              <a:t>1</a:t>
            </a:r>
            <a:r>
              <a:rPr lang="zh-CN" altLang="en-US" dirty="0"/>
              <a:t>）</a:t>
            </a:r>
            <a:r>
              <a:rPr lang="en-US" altLang="zh-CN" dirty="0"/>
              <a:t>SID</a:t>
            </a:r>
            <a:r>
              <a:rPr lang="zh-CN" altLang="en-US" dirty="0"/>
              <a:t>：服务器</a:t>
            </a:r>
            <a:r>
              <a:rPr lang="en-US" altLang="zh-CN" dirty="0"/>
              <a:t>ID</a:t>
            </a:r>
          </a:p>
          <a:p>
            <a:pPr lvl="2"/>
            <a:r>
              <a:rPr lang="en-US" altLang="zh-CN" dirty="0"/>
              <a:t>SID</a:t>
            </a:r>
            <a:r>
              <a:rPr lang="zh-CN" altLang="en-US" dirty="0"/>
              <a:t>是一个数字，用来唯一标识一台</a:t>
            </a:r>
            <a:r>
              <a:rPr lang="en-US" altLang="zh-CN" dirty="0" err="1"/>
              <a:t>ZooKeeper</a:t>
            </a:r>
            <a:r>
              <a:rPr lang="zh-CN" altLang="en-US" dirty="0"/>
              <a:t>集群中机器，每台机器不能重复，和</a:t>
            </a:r>
            <a:r>
              <a:rPr lang="en-US" altLang="zh-CN" dirty="0" err="1"/>
              <a:t>myid</a:t>
            </a:r>
            <a:r>
              <a:rPr lang="zh-CN" altLang="en-US" dirty="0"/>
              <a:t>值一致。</a:t>
            </a:r>
          </a:p>
          <a:p>
            <a:pPr lvl="1"/>
            <a:r>
              <a:rPr lang="zh-CN" altLang="en-US" dirty="0"/>
              <a:t>（</a:t>
            </a:r>
            <a:r>
              <a:rPr lang="en-US" altLang="zh-CN" dirty="0"/>
              <a:t>2</a:t>
            </a:r>
            <a:r>
              <a:rPr lang="zh-CN" altLang="en-US" dirty="0"/>
              <a:t>）</a:t>
            </a:r>
            <a:r>
              <a:rPr lang="en-US" altLang="zh-CN" dirty="0"/>
              <a:t>ZXID</a:t>
            </a:r>
            <a:r>
              <a:rPr lang="zh-CN" altLang="en-US" dirty="0"/>
              <a:t>：事务</a:t>
            </a:r>
            <a:r>
              <a:rPr lang="en-US" altLang="zh-CN" dirty="0"/>
              <a:t>ID</a:t>
            </a:r>
          </a:p>
          <a:p>
            <a:pPr lvl="2"/>
            <a:r>
              <a:rPr lang="en-US" altLang="zh-CN" dirty="0"/>
              <a:t>ZXID</a:t>
            </a:r>
            <a:r>
              <a:rPr lang="zh-CN" altLang="en-US" dirty="0"/>
              <a:t>是一个事务</a:t>
            </a:r>
            <a:r>
              <a:rPr lang="en-US" altLang="zh-CN" dirty="0"/>
              <a:t>ID</a:t>
            </a:r>
            <a:r>
              <a:rPr lang="zh-CN" altLang="en-US" dirty="0"/>
              <a:t>，用来唯一标识一次服务器状态的变更。在某一个时刻，集群中的每台服务器的</a:t>
            </a:r>
            <a:r>
              <a:rPr lang="en-US" altLang="zh-CN" dirty="0"/>
              <a:t>ZXID</a:t>
            </a:r>
            <a:r>
              <a:rPr lang="zh-CN" altLang="en-US" dirty="0"/>
              <a:t>值不一定全都一致，这和</a:t>
            </a:r>
            <a:r>
              <a:rPr lang="en-US" altLang="zh-CN" dirty="0" err="1"/>
              <a:t>ZooKeeper</a:t>
            </a:r>
            <a:r>
              <a:rPr lang="zh-CN" altLang="en-US" dirty="0"/>
              <a:t>服务器对于客户端“更新请求”的处理逻辑有关。</a:t>
            </a:r>
          </a:p>
          <a:p>
            <a:pPr lvl="1"/>
            <a:r>
              <a:rPr lang="zh-CN" altLang="en-US" dirty="0"/>
              <a:t>（</a:t>
            </a:r>
            <a:r>
              <a:rPr lang="en-US" altLang="zh-CN" dirty="0"/>
              <a:t>3</a:t>
            </a:r>
            <a:r>
              <a:rPr lang="zh-CN" altLang="en-US" dirty="0"/>
              <a:t>）</a:t>
            </a:r>
            <a:r>
              <a:rPr lang="en-US" altLang="zh-CN" dirty="0"/>
              <a:t>Vote</a:t>
            </a:r>
            <a:r>
              <a:rPr lang="zh-CN" altLang="en-US" dirty="0"/>
              <a:t>：投票</a:t>
            </a:r>
          </a:p>
          <a:p>
            <a:pPr lvl="2"/>
            <a:r>
              <a:rPr lang="en-US" altLang="zh-CN" dirty="0"/>
              <a:t>Leader</a:t>
            </a:r>
            <a:r>
              <a:rPr lang="zh-CN" altLang="en-US" dirty="0"/>
              <a:t>选举必须通过投票来实现。当集群中的机器发现自己无法检测到</a:t>
            </a:r>
            <a:r>
              <a:rPr lang="en-US" altLang="zh-CN" dirty="0"/>
              <a:t>Leader</a:t>
            </a:r>
            <a:r>
              <a:rPr lang="zh-CN" altLang="en-US" dirty="0"/>
              <a:t>机器时，就会开始尝试进行投票。</a:t>
            </a:r>
          </a:p>
          <a:p>
            <a:pPr lvl="1"/>
            <a:r>
              <a:rPr lang="zh-CN" altLang="en-US" dirty="0"/>
              <a:t>（</a:t>
            </a:r>
            <a:r>
              <a:rPr lang="en-US" altLang="zh-CN" dirty="0"/>
              <a:t>4</a:t>
            </a:r>
            <a:r>
              <a:rPr lang="zh-CN" altLang="en-US" dirty="0"/>
              <a:t>）</a:t>
            </a:r>
            <a:r>
              <a:rPr lang="en-US" altLang="zh-CN" dirty="0"/>
              <a:t>Quorum</a:t>
            </a:r>
            <a:r>
              <a:rPr lang="zh-CN" altLang="en-US" dirty="0"/>
              <a:t>：过半机器数</a:t>
            </a:r>
          </a:p>
          <a:p>
            <a:pPr lvl="2"/>
            <a:r>
              <a:rPr lang="zh-CN" altLang="en-US" dirty="0"/>
              <a:t>这是整个</a:t>
            </a:r>
            <a:r>
              <a:rPr lang="en-US" altLang="zh-CN" dirty="0"/>
              <a:t>Leader</a:t>
            </a:r>
            <a:r>
              <a:rPr lang="zh-CN" altLang="en-US" dirty="0"/>
              <a:t>选举算法中最重要的一个术语，可以把它理解为一个量词，指的是</a:t>
            </a:r>
            <a:r>
              <a:rPr lang="en-US" altLang="zh-CN" dirty="0" err="1"/>
              <a:t>ZooKeeper</a:t>
            </a:r>
            <a:r>
              <a:rPr lang="zh-CN" altLang="en-US" dirty="0"/>
              <a:t>集群中过半的机器数，如果集群中总的机器数是</a:t>
            </a:r>
            <a:r>
              <a:rPr lang="en-US" altLang="zh-CN" dirty="0"/>
              <a:t>n</a:t>
            </a:r>
            <a:r>
              <a:rPr lang="zh-CN" altLang="en-US" dirty="0"/>
              <a:t>的话，那么可以通过下面公式计算</a:t>
            </a:r>
            <a:r>
              <a:rPr lang="en-US" altLang="zh-CN" dirty="0"/>
              <a:t>quorum</a:t>
            </a:r>
            <a:r>
              <a:rPr lang="zh-CN" altLang="en-US" dirty="0"/>
              <a:t>值：</a:t>
            </a:r>
          </a:p>
          <a:p>
            <a:pPr lvl="2"/>
            <a:r>
              <a:rPr lang="en-US" altLang="zh-CN" dirty="0"/>
              <a:t>quorum = n/2 + 1</a:t>
            </a:r>
          </a:p>
          <a:p>
            <a:pPr lvl="1"/>
            <a:r>
              <a:rPr lang="zh-CN" altLang="en-US" dirty="0"/>
              <a:t>（</a:t>
            </a:r>
            <a:r>
              <a:rPr lang="en-US" altLang="zh-CN" dirty="0"/>
              <a:t>5</a:t>
            </a:r>
            <a:r>
              <a:rPr lang="zh-CN" altLang="en-US" dirty="0"/>
              <a:t>）服务器状态</a:t>
            </a:r>
          </a:p>
          <a:p>
            <a:pPr lvl="2"/>
            <a:r>
              <a:rPr lang="zh-CN" altLang="en-US" dirty="0"/>
              <a:t>服务器状态有</a:t>
            </a:r>
            <a:r>
              <a:rPr lang="en-US" altLang="zh-CN" dirty="0"/>
              <a:t>4</a:t>
            </a:r>
            <a:r>
              <a:rPr lang="zh-CN" altLang="en-US" dirty="0"/>
              <a:t>种：</a:t>
            </a:r>
            <a:r>
              <a:rPr lang="en-US" altLang="zh-CN" dirty="0"/>
              <a:t>LOOKING</a:t>
            </a:r>
            <a:r>
              <a:rPr lang="zh-CN" altLang="en-US" dirty="0"/>
              <a:t>竞选状态，</a:t>
            </a:r>
            <a:r>
              <a:rPr lang="en-US" altLang="zh-CN" dirty="0"/>
              <a:t>FOLLOWING</a:t>
            </a:r>
            <a:r>
              <a:rPr lang="zh-CN" altLang="en-US" dirty="0"/>
              <a:t>随从状态，</a:t>
            </a:r>
            <a:r>
              <a:rPr lang="en-US" altLang="zh-CN" dirty="0"/>
              <a:t>OBSERVING</a:t>
            </a:r>
            <a:r>
              <a:rPr lang="zh-CN" altLang="en-US" dirty="0"/>
              <a:t>观察状态，</a:t>
            </a:r>
            <a:r>
              <a:rPr lang="en-US" altLang="zh-CN" dirty="0"/>
              <a:t>LEADING</a:t>
            </a:r>
            <a:r>
              <a:rPr lang="zh-CN" altLang="en-US" dirty="0"/>
              <a:t>领导者状态。</a:t>
            </a:r>
          </a:p>
        </p:txBody>
      </p:sp>
    </p:spTree>
    <p:extLst>
      <p:ext uri="{BB962C8B-B14F-4D97-AF65-F5344CB8AC3E}">
        <p14:creationId xmlns:p14="http://schemas.microsoft.com/office/powerpoint/2010/main" val="179967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2. Leader</a:t>
            </a:r>
            <a:r>
              <a:rPr lang="zh-CN" altLang="zh-CN" dirty="0"/>
              <a:t>选举机制</a:t>
            </a:r>
            <a:endParaRPr lang="zh-CN" altLang="en-US" dirty="0"/>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77500" lnSpcReduction="20000"/>
          </a:bodyPr>
          <a:lstStyle/>
          <a:p>
            <a:r>
              <a:rPr lang="en-US" altLang="zh-CN" dirty="0"/>
              <a:t>2</a:t>
            </a:r>
            <a:r>
              <a:rPr lang="zh-CN" altLang="en-US" dirty="0"/>
              <a:t>）</a:t>
            </a:r>
            <a:r>
              <a:rPr lang="en-US" altLang="zh-CN" dirty="0"/>
              <a:t> Leader</a:t>
            </a:r>
            <a:r>
              <a:rPr lang="zh-CN" altLang="en-US" dirty="0"/>
              <a:t>选举概述</a:t>
            </a:r>
            <a:endParaRPr lang="en-US" altLang="zh-CN" dirty="0"/>
          </a:p>
          <a:p>
            <a:pPr lvl="1"/>
            <a:r>
              <a:rPr lang="zh-CN" altLang="zh-CN" dirty="0"/>
              <a:t>以</a:t>
            </a:r>
            <a:r>
              <a:rPr lang="en-US" altLang="zh-CN" dirty="0"/>
              <a:t>3</a:t>
            </a:r>
            <a:r>
              <a:rPr lang="zh-CN" altLang="zh-CN" dirty="0"/>
              <a:t>台机器组成的服务器集群为例介绍，假设</a:t>
            </a:r>
            <a:r>
              <a:rPr lang="en-US" altLang="zh-CN" dirty="0"/>
              <a:t>3</a:t>
            </a:r>
            <a:r>
              <a:rPr lang="zh-CN" altLang="zh-CN" dirty="0"/>
              <a:t>台机器的</a:t>
            </a:r>
            <a:r>
              <a:rPr lang="en-US" altLang="zh-CN" dirty="0" err="1"/>
              <a:t>myid</a:t>
            </a:r>
            <a:r>
              <a:rPr lang="zh-CN" altLang="zh-CN" dirty="0"/>
              <a:t>依次为</a:t>
            </a:r>
            <a:r>
              <a:rPr lang="en-US" altLang="zh-CN" dirty="0"/>
              <a:t>1</a:t>
            </a:r>
            <a:r>
              <a:rPr lang="zh-CN" altLang="zh-CN" dirty="0"/>
              <a:t>、</a:t>
            </a:r>
            <a:r>
              <a:rPr lang="en-US" altLang="zh-CN" dirty="0"/>
              <a:t>2</a:t>
            </a:r>
            <a:r>
              <a:rPr lang="zh-CN" altLang="zh-CN" dirty="0"/>
              <a:t>、</a:t>
            </a:r>
            <a:r>
              <a:rPr lang="en-US" altLang="zh-CN" dirty="0"/>
              <a:t>3</a:t>
            </a:r>
            <a:r>
              <a:rPr lang="zh-CN" altLang="zh-CN" dirty="0"/>
              <a:t>，称它们依次为</a:t>
            </a:r>
            <a:r>
              <a:rPr lang="en-US" altLang="zh-CN" dirty="0"/>
              <a:t>Server1</a:t>
            </a:r>
            <a:r>
              <a:rPr lang="zh-CN" altLang="zh-CN" dirty="0"/>
              <a:t>、</a:t>
            </a:r>
            <a:r>
              <a:rPr lang="en-US" altLang="zh-CN" dirty="0"/>
              <a:t>Server 2</a:t>
            </a:r>
            <a:r>
              <a:rPr lang="zh-CN" altLang="zh-CN" dirty="0"/>
              <a:t>和</a:t>
            </a:r>
            <a:r>
              <a:rPr lang="en-US" altLang="zh-CN" dirty="0"/>
              <a:t>Server3</a:t>
            </a:r>
            <a:r>
              <a:rPr lang="zh-CN" altLang="zh-CN" dirty="0"/>
              <a:t>，那么</a:t>
            </a:r>
            <a:r>
              <a:rPr lang="en-US" altLang="zh-CN" dirty="0"/>
              <a:t>Server1</a:t>
            </a:r>
            <a:r>
              <a:rPr lang="zh-CN" altLang="zh-CN" dirty="0"/>
              <a:t>的</a:t>
            </a:r>
            <a:r>
              <a:rPr lang="en-US" altLang="zh-CN" dirty="0"/>
              <a:t>SID</a:t>
            </a:r>
            <a:r>
              <a:rPr lang="zh-CN" altLang="zh-CN" dirty="0"/>
              <a:t>为</a:t>
            </a:r>
            <a:r>
              <a:rPr lang="en-US" altLang="zh-CN" dirty="0"/>
              <a:t>1</a:t>
            </a:r>
            <a:r>
              <a:rPr lang="zh-CN" altLang="zh-CN" dirty="0"/>
              <a:t>，</a:t>
            </a:r>
            <a:r>
              <a:rPr lang="en-US" altLang="zh-CN" dirty="0"/>
              <a:t>Server2</a:t>
            </a:r>
            <a:r>
              <a:rPr lang="zh-CN" altLang="zh-CN" dirty="0"/>
              <a:t>的</a:t>
            </a:r>
            <a:r>
              <a:rPr lang="en-US" altLang="zh-CN" dirty="0"/>
              <a:t>SID</a:t>
            </a:r>
            <a:r>
              <a:rPr lang="zh-CN" altLang="zh-CN" dirty="0"/>
              <a:t>为</a:t>
            </a:r>
            <a:r>
              <a:rPr lang="en-US" altLang="zh-CN" dirty="0"/>
              <a:t>2</a:t>
            </a:r>
            <a:r>
              <a:rPr lang="zh-CN" altLang="zh-CN" dirty="0"/>
              <a:t>，</a:t>
            </a:r>
            <a:r>
              <a:rPr lang="en-US" altLang="zh-CN" dirty="0"/>
              <a:t>Server3</a:t>
            </a:r>
            <a:r>
              <a:rPr lang="zh-CN" altLang="zh-CN" dirty="0"/>
              <a:t>的</a:t>
            </a:r>
            <a:r>
              <a:rPr lang="en-US" altLang="zh-CN" dirty="0"/>
              <a:t>SID</a:t>
            </a:r>
            <a:r>
              <a:rPr lang="zh-CN" altLang="zh-CN" dirty="0"/>
              <a:t>为</a:t>
            </a:r>
            <a:r>
              <a:rPr lang="en-US" altLang="zh-CN" dirty="0"/>
              <a:t>3</a:t>
            </a:r>
            <a:r>
              <a:rPr lang="zh-CN" altLang="zh-CN" dirty="0"/>
              <a:t>。</a:t>
            </a:r>
            <a:endParaRPr lang="en-US" altLang="zh-CN" dirty="0"/>
          </a:p>
          <a:p>
            <a:pPr lvl="1"/>
            <a:r>
              <a:rPr lang="zh-CN" altLang="en-US" dirty="0"/>
              <a:t>（</a:t>
            </a:r>
            <a:r>
              <a:rPr lang="en-US" altLang="zh-CN" dirty="0"/>
              <a:t>1</a:t>
            </a:r>
            <a:r>
              <a:rPr lang="zh-CN" altLang="en-US" dirty="0"/>
              <a:t>）服务器启动时期的</a:t>
            </a:r>
            <a:r>
              <a:rPr lang="en-US" altLang="zh-CN" dirty="0"/>
              <a:t>Leader</a:t>
            </a:r>
            <a:r>
              <a:rPr lang="zh-CN" altLang="en-US" dirty="0"/>
              <a:t>选举</a:t>
            </a:r>
          </a:p>
          <a:p>
            <a:pPr lvl="2"/>
            <a:r>
              <a:rPr lang="zh-CN" altLang="en-US" dirty="0"/>
              <a:t>在服务器集群初始化阶段，当只有服务器</a:t>
            </a:r>
            <a:r>
              <a:rPr lang="en-US" altLang="zh-CN" dirty="0"/>
              <a:t>Server1</a:t>
            </a:r>
            <a:r>
              <a:rPr lang="zh-CN" altLang="en-US" dirty="0"/>
              <a:t>启动时，它是无法完成</a:t>
            </a:r>
            <a:r>
              <a:rPr lang="en-US" altLang="zh-CN" dirty="0"/>
              <a:t>Leader</a:t>
            </a:r>
            <a:r>
              <a:rPr lang="zh-CN" altLang="en-US" dirty="0"/>
              <a:t>选举的，当第二台服务器</a:t>
            </a:r>
            <a:r>
              <a:rPr lang="en-US" altLang="zh-CN" dirty="0"/>
              <a:t>Server2</a:t>
            </a:r>
            <a:r>
              <a:rPr lang="zh-CN" altLang="en-US" dirty="0"/>
              <a:t>也启动后，此时这两台机器已经能够进行互相通信，每台机器都试图找到一个</a:t>
            </a:r>
            <a:r>
              <a:rPr lang="en-US" altLang="zh-CN" dirty="0"/>
              <a:t>Leader</a:t>
            </a:r>
            <a:r>
              <a:rPr lang="zh-CN" altLang="en-US" dirty="0"/>
              <a:t>，于是便进入了</a:t>
            </a:r>
            <a:r>
              <a:rPr lang="en-US" altLang="zh-CN" dirty="0"/>
              <a:t>Leader</a:t>
            </a:r>
            <a:r>
              <a:rPr lang="zh-CN" altLang="en-US" dirty="0"/>
              <a:t>选举流程。</a:t>
            </a:r>
          </a:p>
          <a:p>
            <a:pPr lvl="2"/>
            <a:r>
              <a:rPr lang="zh-CN" altLang="en-US" dirty="0"/>
              <a:t>① 每个</a:t>
            </a:r>
            <a:r>
              <a:rPr lang="en-US" altLang="zh-CN" dirty="0"/>
              <a:t>Server</a:t>
            </a:r>
            <a:r>
              <a:rPr lang="zh-CN" altLang="en-US" dirty="0"/>
              <a:t>会发出一个投票。</a:t>
            </a:r>
          </a:p>
          <a:p>
            <a:pPr lvl="3"/>
            <a:r>
              <a:rPr lang="zh-CN" altLang="en-US" dirty="0"/>
              <a:t>由于是初始状态，因此</a:t>
            </a:r>
            <a:r>
              <a:rPr lang="en-US" altLang="zh-CN" dirty="0"/>
              <a:t>Server1</a:t>
            </a:r>
            <a:r>
              <a:rPr lang="zh-CN" altLang="en-US" dirty="0"/>
              <a:t>和</a:t>
            </a:r>
            <a:r>
              <a:rPr lang="en-US" altLang="zh-CN" dirty="0"/>
              <a:t>Server2</a:t>
            </a:r>
            <a:r>
              <a:rPr lang="zh-CN" altLang="en-US" dirty="0"/>
              <a:t>都会将自己作为</a:t>
            </a:r>
            <a:r>
              <a:rPr lang="en-US" altLang="zh-CN" dirty="0"/>
              <a:t>Leader</a:t>
            </a:r>
            <a:r>
              <a:rPr lang="zh-CN" altLang="en-US" dirty="0"/>
              <a:t>服务器来进行投票，每次投票包含的最基本的元素包括：所推举的服务器的</a:t>
            </a:r>
            <a:r>
              <a:rPr lang="en-US" altLang="zh-CN" dirty="0"/>
              <a:t>SID</a:t>
            </a:r>
            <a:r>
              <a:rPr lang="zh-CN" altLang="en-US" dirty="0"/>
              <a:t>和</a:t>
            </a:r>
            <a:r>
              <a:rPr lang="en-US" altLang="zh-CN" dirty="0"/>
              <a:t>ZXID</a:t>
            </a:r>
            <a:r>
              <a:rPr lang="zh-CN" altLang="en-US" dirty="0"/>
              <a:t>，以（</a:t>
            </a:r>
            <a:r>
              <a:rPr lang="en-US" altLang="zh-CN" dirty="0"/>
              <a:t>SID</a:t>
            </a:r>
            <a:r>
              <a:rPr lang="zh-CN" altLang="en-US" dirty="0"/>
              <a:t>，</a:t>
            </a:r>
            <a:r>
              <a:rPr lang="en-US" altLang="zh-CN" dirty="0"/>
              <a:t>ZXID</a:t>
            </a:r>
            <a:r>
              <a:rPr lang="zh-CN" altLang="en-US" dirty="0"/>
              <a:t>）形式表示。因为是初始化阶段，因此无论是</a:t>
            </a:r>
            <a:r>
              <a:rPr lang="en-US" altLang="zh-CN" dirty="0"/>
              <a:t>Server1</a:t>
            </a:r>
            <a:r>
              <a:rPr lang="zh-CN" altLang="en-US" dirty="0"/>
              <a:t>还是</a:t>
            </a:r>
            <a:r>
              <a:rPr lang="en-US" altLang="zh-CN" dirty="0"/>
              <a:t>Server2</a:t>
            </a:r>
            <a:r>
              <a:rPr lang="zh-CN" altLang="en-US" dirty="0"/>
              <a:t>，都会投给自己，即</a:t>
            </a:r>
            <a:r>
              <a:rPr lang="en-US" altLang="zh-CN" dirty="0"/>
              <a:t>Server1</a:t>
            </a:r>
            <a:r>
              <a:rPr lang="zh-CN" altLang="en-US" dirty="0"/>
              <a:t>的投票为（</a:t>
            </a:r>
            <a:r>
              <a:rPr lang="en-US" altLang="zh-CN" dirty="0"/>
              <a:t>1</a:t>
            </a:r>
            <a:r>
              <a:rPr lang="zh-CN" altLang="en-US" dirty="0"/>
              <a:t>，</a:t>
            </a:r>
            <a:r>
              <a:rPr lang="en-US" altLang="zh-CN" dirty="0"/>
              <a:t>0</a:t>
            </a:r>
            <a:r>
              <a:rPr lang="zh-CN" altLang="en-US" dirty="0"/>
              <a:t>），</a:t>
            </a:r>
            <a:r>
              <a:rPr lang="en-US" altLang="zh-CN" dirty="0"/>
              <a:t>Server2</a:t>
            </a:r>
            <a:r>
              <a:rPr lang="zh-CN" altLang="en-US" dirty="0"/>
              <a:t>的投票为（</a:t>
            </a:r>
            <a:r>
              <a:rPr lang="en-US" altLang="zh-CN" dirty="0"/>
              <a:t>2</a:t>
            </a:r>
            <a:r>
              <a:rPr lang="zh-CN" altLang="en-US" dirty="0"/>
              <a:t>，</a:t>
            </a:r>
            <a:r>
              <a:rPr lang="en-US" altLang="zh-CN" dirty="0"/>
              <a:t>0</a:t>
            </a:r>
            <a:r>
              <a:rPr lang="zh-CN" altLang="en-US" dirty="0"/>
              <a:t>），然后各自将这个投票发给集群中其他所有机器。</a:t>
            </a:r>
          </a:p>
          <a:p>
            <a:pPr lvl="2"/>
            <a:r>
              <a:rPr lang="zh-CN" altLang="en-US" dirty="0"/>
              <a:t>② 接收来自各个服务器的投票。</a:t>
            </a:r>
          </a:p>
          <a:p>
            <a:pPr lvl="3"/>
            <a:r>
              <a:rPr lang="zh-CN" altLang="en-US" dirty="0"/>
              <a:t>每个服务器都会接收来自其他服务器的投票。集群中的每个服务器在接收到投票后，首先会判断该投票的有效性，包括检查是否是本轮投票、是否来自</a:t>
            </a:r>
            <a:r>
              <a:rPr lang="en-US" altLang="zh-CN" dirty="0"/>
              <a:t>LOOKING</a:t>
            </a:r>
            <a:r>
              <a:rPr lang="zh-CN" altLang="en-US" dirty="0"/>
              <a:t>状态的服务器。</a:t>
            </a:r>
          </a:p>
        </p:txBody>
      </p:sp>
    </p:spTree>
    <p:extLst>
      <p:ext uri="{BB962C8B-B14F-4D97-AF65-F5344CB8AC3E}">
        <p14:creationId xmlns:p14="http://schemas.microsoft.com/office/powerpoint/2010/main" val="4005894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2. Leader</a:t>
            </a:r>
            <a:r>
              <a:rPr lang="zh-CN" altLang="zh-CN" dirty="0"/>
              <a:t>选举机制</a:t>
            </a:r>
            <a:endParaRPr lang="zh-CN" altLang="en-US" dirty="0"/>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92500" lnSpcReduction="10000"/>
          </a:bodyPr>
          <a:lstStyle/>
          <a:p>
            <a:r>
              <a:rPr lang="en-US" altLang="zh-CN" dirty="0"/>
              <a:t>2. Leader</a:t>
            </a:r>
            <a:r>
              <a:rPr lang="zh-CN" altLang="en-US" dirty="0"/>
              <a:t>选举概述</a:t>
            </a:r>
            <a:endParaRPr lang="en-US" altLang="zh-CN" dirty="0"/>
          </a:p>
          <a:p>
            <a:pPr lvl="1"/>
            <a:r>
              <a:rPr lang="zh-CN" altLang="en-US" dirty="0"/>
              <a:t>（</a:t>
            </a:r>
            <a:r>
              <a:rPr lang="en-US" altLang="zh-CN" dirty="0"/>
              <a:t>1</a:t>
            </a:r>
            <a:r>
              <a:rPr lang="zh-CN" altLang="en-US" dirty="0"/>
              <a:t>）服务器启动时期的</a:t>
            </a:r>
            <a:r>
              <a:rPr lang="en-US" altLang="zh-CN" dirty="0"/>
              <a:t>Leader</a:t>
            </a:r>
            <a:r>
              <a:rPr lang="zh-CN" altLang="en-US" dirty="0"/>
              <a:t>选举</a:t>
            </a:r>
          </a:p>
          <a:p>
            <a:pPr lvl="2"/>
            <a:r>
              <a:rPr lang="zh-CN" altLang="en-US" dirty="0"/>
              <a:t>③ 处理投票。</a:t>
            </a:r>
          </a:p>
          <a:p>
            <a:pPr lvl="3"/>
            <a:r>
              <a:rPr lang="zh-CN" altLang="en-US" dirty="0"/>
              <a:t>在接收到来自其他服务器的投票后，针对每一个投票，服务器都需要将别人的投票和自己的投票进行</a:t>
            </a:r>
            <a:r>
              <a:rPr lang="en-US" altLang="zh-CN" dirty="0"/>
              <a:t>PK</a:t>
            </a:r>
            <a:r>
              <a:rPr lang="zh-CN" altLang="en-US" dirty="0"/>
              <a:t>，</a:t>
            </a:r>
            <a:r>
              <a:rPr lang="en-US" altLang="zh-CN" dirty="0"/>
              <a:t>PK</a:t>
            </a:r>
            <a:r>
              <a:rPr lang="zh-CN" altLang="en-US" dirty="0"/>
              <a:t>规则如下：</a:t>
            </a:r>
          </a:p>
          <a:p>
            <a:pPr lvl="3"/>
            <a:r>
              <a:rPr lang="zh-CN" altLang="en-US" dirty="0"/>
              <a:t>优先检查</a:t>
            </a:r>
            <a:r>
              <a:rPr lang="en-US" altLang="zh-CN" dirty="0"/>
              <a:t>ZXID</a:t>
            </a:r>
            <a:r>
              <a:rPr lang="zh-CN" altLang="en-US" dirty="0"/>
              <a:t>。</a:t>
            </a:r>
            <a:r>
              <a:rPr lang="en-US" altLang="zh-CN" dirty="0"/>
              <a:t>ZXID</a:t>
            </a:r>
            <a:r>
              <a:rPr lang="zh-CN" altLang="en-US" dirty="0"/>
              <a:t>比较大的服务器优先作为</a:t>
            </a:r>
            <a:r>
              <a:rPr lang="en-US" altLang="zh-CN" dirty="0"/>
              <a:t>Leader</a:t>
            </a:r>
            <a:r>
              <a:rPr lang="zh-CN" altLang="en-US" dirty="0"/>
              <a:t>。</a:t>
            </a:r>
          </a:p>
          <a:p>
            <a:pPr lvl="3"/>
            <a:r>
              <a:rPr lang="zh-CN" altLang="en-US" dirty="0"/>
              <a:t>如果</a:t>
            </a:r>
            <a:r>
              <a:rPr lang="en-US" altLang="zh-CN" dirty="0"/>
              <a:t>ZXID</a:t>
            </a:r>
            <a:r>
              <a:rPr lang="zh-CN" altLang="en-US" dirty="0"/>
              <a:t>相同，那么就比较</a:t>
            </a:r>
            <a:r>
              <a:rPr lang="en-US" altLang="zh-CN" dirty="0"/>
              <a:t>SID</a:t>
            </a:r>
            <a:r>
              <a:rPr lang="zh-CN" altLang="en-US" dirty="0"/>
              <a:t>。</a:t>
            </a:r>
            <a:r>
              <a:rPr lang="en-US" altLang="zh-CN" dirty="0"/>
              <a:t>SID</a:t>
            </a:r>
            <a:r>
              <a:rPr lang="zh-CN" altLang="en-US" dirty="0"/>
              <a:t>比较大的服务器作为</a:t>
            </a:r>
            <a:r>
              <a:rPr lang="en-US" altLang="zh-CN" dirty="0"/>
              <a:t>Leader</a:t>
            </a:r>
            <a:r>
              <a:rPr lang="zh-CN" altLang="en-US" dirty="0"/>
              <a:t>服务器。</a:t>
            </a:r>
          </a:p>
          <a:p>
            <a:pPr lvl="3"/>
            <a:r>
              <a:rPr lang="zh-CN" altLang="en-US" dirty="0"/>
              <a:t>根据以上规则，对于</a:t>
            </a:r>
            <a:r>
              <a:rPr lang="en-US" altLang="zh-CN" dirty="0"/>
              <a:t>Server1</a:t>
            </a:r>
            <a:r>
              <a:rPr lang="zh-CN" altLang="en-US" dirty="0"/>
              <a:t>，它自己的投票是（</a:t>
            </a:r>
            <a:r>
              <a:rPr lang="en-US" altLang="zh-CN" dirty="0"/>
              <a:t>1</a:t>
            </a:r>
            <a:r>
              <a:rPr lang="zh-CN" altLang="en-US" dirty="0"/>
              <a:t>，</a:t>
            </a:r>
            <a:r>
              <a:rPr lang="en-US" altLang="zh-CN" dirty="0"/>
              <a:t>0</a:t>
            </a:r>
            <a:r>
              <a:rPr lang="zh-CN" altLang="en-US" dirty="0"/>
              <a:t>），而接收到的投票为（</a:t>
            </a:r>
            <a:r>
              <a:rPr lang="en-US" altLang="zh-CN" dirty="0"/>
              <a:t>2</a:t>
            </a:r>
            <a:r>
              <a:rPr lang="zh-CN" altLang="en-US" dirty="0"/>
              <a:t>，</a:t>
            </a:r>
            <a:r>
              <a:rPr lang="en-US" altLang="zh-CN" dirty="0"/>
              <a:t>0</a:t>
            </a:r>
            <a:r>
              <a:rPr lang="zh-CN" altLang="en-US" dirty="0"/>
              <a:t>）。首先对比两者的</a:t>
            </a:r>
            <a:r>
              <a:rPr lang="en-US" altLang="zh-CN" dirty="0"/>
              <a:t>ZXID</a:t>
            </a:r>
            <a:r>
              <a:rPr lang="zh-CN" altLang="en-US" dirty="0"/>
              <a:t>，因为都是</a:t>
            </a:r>
            <a:r>
              <a:rPr lang="en-US" altLang="zh-CN" dirty="0"/>
              <a:t>0</a:t>
            </a:r>
            <a:r>
              <a:rPr lang="zh-CN" altLang="en-US" dirty="0"/>
              <a:t>，所以无法决定谁是</a:t>
            </a:r>
            <a:r>
              <a:rPr lang="en-US" altLang="zh-CN" dirty="0"/>
              <a:t>Leader</a:t>
            </a:r>
            <a:r>
              <a:rPr lang="zh-CN" altLang="en-US" dirty="0"/>
              <a:t>；接下来会对比两者的</a:t>
            </a:r>
            <a:r>
              <a:rPr lang="en-US" altLang="zh-CN" dirty="0"/>
              <a:t>SID</a:t>
            </a:r>
            <a:r>
              <a:rPr lang="zh-CN" altLang="en-US" dirty="0"/>
              <a:t>，很显然，</a:t>
            </a:r>
            <a:r>
              <a:rPr lang="en-US" altLang="zh-CN" dirty="0"/>
              <a:t>Server1</a:t>
            </a:r>
            <a:r>
              <a:rPr lang="zh-CN" altLang="en-US" dirty="0"/>
              <a:t>发现接收到的投票中的</a:t>
            </a:r>
            <a:r>
              <a:rPr lang="en-US" altLang="zh-CN" dirty="0"/>
              <a:t>SID</a:t>
            </a:r>
            <a:r>
              <a:rPr lang="zh-CN" altLang="en-US" dirty="0"/>
              <a:t>是</a:t>
            </a:r>
            <a:r>
              <a:rPr lang="en-US" altLang="zh-CN" dirty="0"/>
              <a:t>2</a:t>
            </a:r>
            <a:r>
              <a:rPr lang="zh-CN" altLang="en-US" dirty="0"/>
              <a:t>，大于自己，于是就会更新自己的投票为（</a:t>
            </a:r>
            <a:r>
              <a:rPr lang="en-US" altLang="zh-CN" dirty="0"/>
              <a:t>2</a:t>
            </a:r>
            <a:r>
              <a:rPr lang="zh-CN" altLang="en-US" dirty="0"/>
              <a:t>，</a:t>
            </a:r>
            <a:r>
              <a:rPr lang="en-US" altLang="zh-CN" dirty="0"/>
              <a:t>0</a:t>
            </a:r>
            <a:r>
              <a:rPr lang="zh-CN" altLang="en-US" dirty="0"/>
              <a:t>），然后重新将投票发出去。而对于</a:t>
            </a:r>
            <a:r>
              <a:rPr lang="en-US" altLang="zh-CN" dirty="0"/>
              <a:t>Server2</a:t>
            </a:r>
            <a:r>
              <a:rPr lang="zh-CN" altLang="en-US" dirty="0"/>
              <a:t>来说，不需要更新自己的投票信息，只是再一次向集群中所有机器发出上一次投票信息即可。</a:t>
            </a:r>
          </a:p>
        </p:txBody>
      </p:sp>
    </p:spTree>
    <p:extLst>
      <p:ext uri="{BB962C8B-B14F-4D97-AF65-F5344CB8AC3E}">
        <p14:creationId xmlns:p14="http://schemas.microsoft.com/office/powerpoint/2010/main" val="220835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26CB-632A-4445-B737-A45120D62062}"/>
              </a:ext>
            </a:extLst>
          </p:cNvPr>
          <p:cNvSpPr>
            <a:spLocks noGrp="1"/>
          </p:cNvSpPr>
          <p:nvPr>
            <p:ph type="title"/>
          </p:nvPr>
        </p:nvSpPr>
        <p:spPr/>
        <p:txBody>
          <a:bodyPr>
            <a:normAutofit fontScale="90000"/>
          </a:bodyPr>
          <a:lstStyle/>
          <a:p>
            <a:r>
              <a:rPr lang="zh-CN" altLang="en-US" dirty="0"/>
              <a:t>实验</a:t>
            </a:r>
            <a:r>
              <a:rPr lang="en-US" altLang="zh-CN" dirty="0"/>
              <a:t>4  </a:t>
            </a:r>
            <a:r>
              <a:rPr lang="zh-CN" altLang="en-US" dirty="0"/>
              <a:t>部署</a:t>
            </a:r>
            <a:r>
              <a:rPr lang="en-US" altLang="zh-CN" dirty="0" err="1"/>
              <a:t>ZooKeeper</a:t>
            </a:r>
            <a:r>
              <a:rPr lang="zh-CN" altLang="en-US" dirty="0"/>
              <a:t>集群和实战</a:t>
            </a:r>
            <a:r>
              <a:rPr lang="en-US" altLang="zh-CN" dirty="0" err="1"/>
              <a:t>ZooKeeper</a:t>
            </a:r>
            <a:endParaRPr lang="zh-CN" altLang="en-US" dirty="0"/>
          </a:p>
        </p:txBody>
      </p:sp>
      <p:graphicFrame>
        <p:nvGraphicFramePr>
          <p:cNvPr id="5" name="内容占位符 4">
            <a:extLst>
              <a:ext uri="{FF2B5EF4-FFF2-40B4-BE49-F238E27FC236}">
                <a16:creationId xmlns:a16="http://schemas.microsoft.com/office/drawing/2014/main" id="{8C4E717C-D006-4A09-9306-3EF104F702ED}"/>
              </a:ext>
            </a:extLst>
          </p:cNvPr>
          <p:cNvGraphicFramePr>
            <a:graphicFrameLocks noGrp="1"/>
          </p:cNvGraphicFramePr>
          <p:nvPr>
            <p:ph idx="1"/>
            <p:extLst>
              <p:ext uri="{D42A27DB-BD31-4B8C-83A1-F6EECF244321}">
                <p14:modId xmlns:p14="http://schemas.microsoft.com/office/powerpoint/2010/main" val="584389075"/>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21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2. Leader</a:t>
            </a:r>
            <a:r>
              <a:rPr lang="zh-CN" altLang="zh-CN" dirty="0"/>
              <a:t>选举机制</a:t>
            </a:r>
            <a:endParaRPr lang="zh-CN" altLang="en-US" dirty="0"/>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2. Leader</a:t>
            </a:r>
            <a:r>
              <a:rPr lang="zh-CN" altLang="en-US" dirty="0"/>
              <a:t>选举概述</a:t>
            </a:r>
            <a:endParaRPr lang="en-US" altLang="zh-CN" dirty="0"/>
          </a:p>
          <a:p>
            <a:pPr lvl="1"/>
            <a:r>
              <a:rPr lang="zh-CN" altLang="en-US" dirty="0"/>
              <a:t>（</a:t>
            </a:r>
            <a:r>
              <a:rPr lang="en-US" altLang="zh-CN" dirty="0"/>
              <a:t>1</a:t>
            </a:r>
            <a:r>
              <a:rPr lang="zh-CN" altLang="en-US" dirty="0"/>
              <a:t>）服务器启动时期的</a:t>
            </a:r>
            <a:r>
              <a:rPr lang="en-US" altLang="zh-CN" dirty="0"/>
              <a:t>Leader</a:t>
            </a:r>
            <a:r>
              <a:rPr lang="zh-CN" altLang="en-US" dirty="0"/>
              <a:t>选举</a:t>
            </a:r>
          </a:p>
          <a:p>
            <a:pPr lvl="2"/>
            <a:r>
              <a:rPr lang="zh-CN" altLang="en-US" dirty="0"/>
              <a:t>④ 统计投票。</a:t>
            </a:r>
          </a:p>
          <a:p>
            <a:pPr lvl="3"/>
            <a:r>
              <a:rPr lang="zh-CN" altLang="en-US" dirty="0"/>
              <a:t>每次投票后，服务器都会统计所有投票，判断是否已经有过半的机器收到相同的投票信息。对于</a:t>
            </a:r>
            <a:r>
              <a:rPr lang="en-US" altLang="zh-CN" dirty="0"/>
              <a:t>Server1</a:t>
            </a:r>
            <a:r>
              <a:rPr lang="zh-CN" altLang="en-US" dirty="0"/>
              <a:t>和</a:t>
            </a:r>
            <a:r>
              <a:rPr lang="en-US" altLang="zh-CN" dirty="0"/>
              <a:t>Server2</a:t>
            </a:r>
            <a:r>
              <a:rPr lang="zh-CN" altLang="en-US" dirty="0"/>
              <a:t>服务器来说，都统计出集群中已经有</a:t>
            </a:r>
            <a:r>
              <a:rPr lang="en-US" altLang="zh-CN" dirty="0"/>
              <a:t>2</a:t>
            </a:r>
            <a:r>
              <a:rPr lang="zh-CN" altLang="en-US" dirty="0"/>
              <a:t>台机器接受了（</a:t>
            </a:r>
            <a:r>
              <a:rPr lang="en-US" altLang="zh-CN" dirty="0"/>
              <a:t>2</a:t>
            </a:r>
            <a:r>
              <a:rPr lang="zh-CN" altLang="en-US" dirty="0"/>
              <a:t>，</a:t>
            </a:r>
            <a:r>
              <a:rPr lang="en-US" altLang="zh-CN" dirty="0"/>
              <a:t>0</a:t>
            </a:r>
            <a:r>
              <a:rPr lang="zh-CN" altLang="en-US" dirty="0"/>
              <a:t>）这个投票信息，对于由</a:t>
            </a:r>
            <a:r>
              <a:rPr lang="en-US" altLang="zh-CN" dirty="0"/>
              <a:t>3</a:t>
            </a:r>
            <a:r>
              <a:rPr lang="zh-CN" altLang="en-US" dirty="0"/>
              <a:t>台机器构成的集群，</a:t>
            </a:r>
            <a:r>
              <a:rPr lang="en-US" altLang="zh-CN" dirty="0"/>
              <a:t>2</a:t>
            </a:r>
            <a:r>
              <a:rPr lang="zh-CN" altLang="en-US" dirty="0"/>
              <a:t>台即达到了“过半”要求（≥</a:t>
            </a:r>
            <a:r>
              <a:rPr lang="en-US" altLang="zh-CN" dirty="0"/>
              <a:t>n/2+1</a:t>
            </a:r>
            <a:r>
              <a:rPr lang="zh-CN" altLang="en-US" dirty="0"/>
              <a:t>）。那么，当</a:t>
            </a:r>
            <a:r>
              <a:rPr lang="en-US" altLang="zh-CN" dirty="0"/>
              <a:t>Server1</a:t>
            </a:r>
            <a:r>
              <a:rPr lang="zh-CN" altLang="en-US" dirty="0"/>
              <a:t>和</a:t>
            </a:r>
            <a:r>
              <a:rPr lang="en-US" altLang="zh-CN" dirty="0"/>
              <a:t>Server2</a:t>
            </a:r>
            <a:r>
              <a:rPr lang="zh-CN" altLang="en-US" dirty="0"/>
              <a:t>都收到相同的投票信息（</a:t>
            </a:r>
            <a:r>
              <a:rPr lang="en-US" altLang="zh-CN" dirty="0"/>
              <a:t>2</a:t>
            </a:r>
            <a:r>
              <a:rPr lang="zh-CN" altLang="en-US" dirty="0"/>
              <a:t>，</a:t>
            </a:r>
            <a:r>
              <a:rPr lang="en-US" altLang="zh-CN" dirty="0"/>
              <a:t>0</a:t>
            </a:r>
            <a:r>
              <a:rPr lang="zh-CN" altLang="en-US" dirty="0"/>
              <a:t>）时，即认为已经选出了</a:t>
            </a:r>
            <a:r>
              <a:rPr lang="en-US" altLang="zh-CN" dirty="0"/>
              <a:t>Leader</a:t>
            </a:r>
            <a:r>
              <a:rPr lang="zh-CN" altLang="en-US" dirty="0"/>
              <a:t>。</a:t>
            </a:r>
          </a:p>
          <a:p>
            <a:pPr lvl="2"/>
            <a:r>
              <a:rPr lang="zh-CN" altLang="en-US" dirty="0"/>
              <a:t>⑤ 改变服务器状态。</a:t>
            </a:r>
          </a:p>
          <a:p>
            <a:pPr lvl="3"/>
            <a:r>
              <a:rPr lang="zh-CN" altLang="en-US" dirty="0"/>
              <a:t>一旦确定了</a:t>
            </a:r>
            <a:r>
              <a:rPr lang="en-US" altLang="zh-CN" dirty="0"/>
              <a:t>Leader</a:t>
            </a:r>
            <a:r>
              <a:rPr lang="zh-CN" altLang="en-US" dirty="0"/>
              <a:t>，每个服务器都会更新自己的状态：如果是</a:t>
            </a:r>
            <a:r>
              <a:rPr lang="en-US" altLang="zh-CN" dirty="0"/>
              <a:t>Follower</a:t>
            </a:r>
            <a:r>
              <a:rPr lang="zh-CN" altLang="en-US" dirty="0"/>
              <a:t>，那么就变更为</a:t>
            </a:r>
            <a:r>
              <a:rPr lang="en-US" altLang="zh-CN" dirty="0"/>
              <a:t>FOLLOWING</a:t>
            </a:r>
            <a:r>
              <a:rPr lang="zh-CN" altLang="en-US" dirty="0"/>
              <a:t>；如果是</a:t>
            </a:r>
            <a:r>
              <a:rPr lang="en-US" altLang="zh-CN" dirty="0"/>
              <a:t>Leader</a:t>
            </a:r>
            <a:r>
              <a:rPr lang="zh-CN" altLang="en-US" dirty="0"/>
              <a:t>，那么久变更为</a:t>
            </a:r>
            <a:r>
              <a:rPr lang="en-US" altLang="zh-CN" dirty="0"/>
              <a:t>LEADING</a:t>
            </a:r>
            <a:r>
              <a:rPr lang="zh-CN" altLang="en-US" dirty="0"/>
              <a:t>。</a:t>
            </a:r>
          </a:p>
        </p:txBody>
      </p:sp>
    </p:spTree>
    <p:extLst>
      <p:ext uri="{BB962C8B-B14F-4D97-AF65-F5344CB8AC3E}">
        <p14:creationId xmlns:p14="http://schemas.microsoft.com/office/powerpoint/2010/main" val="861722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2. Leader</a:t>
            </a:r>
            <a:r>
              <a:rPr lang="zh-CN" altLang="zh-CN" dirty="0"/>
              <a:t>选举机制</a:t>
            </a:r>
            <a:endParaRPr lang="zh-CN" altLang="en-US" dirty="0"/>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2. Leader</a:t>
            </a:r>
            <a:r>
              <a:rPr lang="zh-CN" altLang="en-US" dirty="0"/>
              <a:t>选举概述</a:t>
            </a:r>
            <a:endParaRPr lang="en-US" altLang="zh-CN" dirty="0"/>
          </a:p>
          <a:p>
            <a:pPr lvl="1"/>
            <a:r>
              <a:rPr lang="zh-CN" altLang="en-US" dirty="0"/>
              <a:t>（</a:t>
            </a:r>
            <a:r>
              <a:rPr lang="en-US" altLang="zh-CN" dirty="0"/>
              <a:t>2</a:t>
            </a:r>
            <a:r>
              <a:rPr lang="zh-CN" altLang="en-US" dirty="0"/>
              <a:t>）服务器运行期间的</a:t>
            </a:r>
            <a:r>
              <a:rPr lang="en-US" altLang="zh-CN" dirty="0"/>
              <a:t>Leader</a:t>
            </a:r>
            <a:r>
              <a:rPr lang="zh-CN" altLang="en-US" dirty="0"/>
              <a:t>选举</a:t>
            </a:r>
          </a:p>
          <a:p>
            <a:pPr lvl="2"/>
            <a:r>
              <a:rPr lang="zh-CN" altLang="en-US" dirty="0"/>
              <a:t>在</a:t>
            </a:r>
            <a:r>
              <a:rPr lang="en-US" altLang="zh-CN" dirty="0" err="1"/>
              <a:t>ZooKeeper</a:t>
            </a:r>
            <a:r>
              <a:rPr lang="zh-CN" altLang="en-US" dirty="0"/>
              <a:t>集群正常运行过程中，一旦选出一个</a:t>
            </a:r>
            <a:r>
              <a:rPr lang="en-US" altLang="zh-CN" dirty="0"/>
              <a:t>Leader</a:t>
            </a:r>
            <a:r>
              <a:rPr lang="zh-CN" altLang="en-US" dirty="0"/>
              <a:t>，那么所有服务器的集群角色一般不会再发生变化</a:t>
            </a:r>
            <a:r>
              <a:rPr lang="en-US" altLang="zh-CN" dirty="0"/>
              <a:t>——</a:t>
            </a:r>
            <a:r>
              <a:rPr lang="zh-CN" altLang="en-US" dirty="0"/>
              <a:t>也就是说，</a:t>
            </a:r>
            <a:r>
              <a:rPr lang="en-US" altLang="zh-CN" dirty="0"/>
              <a:t>Leader</a:t>
            </a:r>
            <a:r>
              <a:rPr lang="zh-CN" altLang="en-US" dirty="0"/>
              <a:t>服务器将一直作为集群的</a:t>
            </a:r>
            <a:r>
              <a:rPr lang="en-US" altLang="zh-CN" dirty="0"/>
              <a:t>Leader</a:t>
            </a:r>
            <a:r>
              <a:rPr lang="zh-CN" altLang="en-US" dirty="0"/>
              <a:t>，即使集群中有非</a:t>
            </a:r>
            <a:r>
              <a:rPr lang="en-US" altLang="zh-CN" dirty="0"/>
              <a:t>Leader</a:t>
            </a:r>
            <a:r>
              <a:rPr lang="zh-CN" altLang="en-US" dirty="0"/>
              <a:t>宕机或是有新机器加入集群，也不会影响</a:t>
            </a:r>
            <a:r>
              <a:rPr lang="en-US" altLang="zh-CN" dirty="0"/>
              <a:t>Leader</a:t>
            </a:r>
            <a:r>
              <a:rPr lang="zh-CN" altLang="en-US" dirty="0"/>
              <a:t>。但是一旦</a:t>
            </a:r>
            <a:r>
              <a:rPr lang="en-US" altLang="zh-CN" dirty="0"/>
              <a:t>Leader</a:t>
            </a:r>
            <a:r>
              <a:rPr lang="zh-CN" altLang="en-US" dirty="0"/>
              <a:t>宕机，那么整个集群将暂时无法对外服务，而是进入新一轮的</a:t>
            </a:r>
            <a:r>
              <a:rPr lang="en-US" altLang="zh-CN" dirty="0"/>
              <a:t>Leader</a:t>
            </a:r>
            <a:r>
              <a:rPr lang="zh-CN" altLang="en-US" dirty="0"/>
              <a:t>选举。服务器运行期间的</a:t>
            </a:r>
            <a:r>
              <a:rPr lang="en-US" altLang="zh-CN" dirty="0"/>
              <a:t>Leader</a:t>
            </a:r>
            <a:r>
              <a:rPr lang="zh-CN" altLang="en-US" dirty="0"/>
              <a:t>选举和启动时期的</a:t>
            </a:r>
            <a:r>
              <a:rPr lang="en-US" altLang="zh-CN" dirty="0"/>
              <a:t>Leader</a:t>
            </a:r>
            <a:r>
              <a:rPr lang="zh-CN" altLang="en-US" dirty="0"/>
              <a:t>选举基本过程是一致的。</a:t>
            </a:r>
          </a:p>
        </p:txBody>
      </p:sp>
    </p:spTree>
    <p:extLst>
      <p:ext uri="{BB962C8B-B14F-4D97-AF65-F5344CB8AC3E}">
        <p14:creationId xmlns:p14="http://schemas.microsoft.com/office/powerpoint/2010/main" val="19735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2. Leader</a:t>
            </a:r>
            <a:r>
              <a:rPr lang="zh-CN" altLang="zh-CN" dirty="0"/>
              <a:t>选举机制</a:t>
            </a:r>
            <a:endParaRPr lang="zh-CN" altLang="en-US" dirty="0"/>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70000" lnSpcReduction="20000"/>
          </a:bodyPr>
          <a:lstStyle/>
          <a:p>
            <a:r>
              <a:rPr lang="en-US" altLang="zh-CN" dirty="0"/>
              <a:t>2. Leader</a:t>
            </a:r>
            <a:r>
              <a:rPr lang="zh-CN" altLang="en-US" dirty="0"/>
              <a:t>选举概述</a:t>
            </a:r>
            <a:endParaRPr lang="en-US" altLang="zh-CN" dirty="0"/>
          </a:p>
          <a:p>
            <a:pPr lvl="1"/>
            <a:r>
              <a:rPr lang="zh-CN" altLang="en-US" dirty="0"/>
              <a:t>（</a:t>
            </a:r>
            <a:r>
              <a:rPr lang="en-US" altLang="zh-CN" dirty="0"/>
              <a:t>2</a:t>
            </a:r>
            <a:r>
              <a:rPr lang="zh-CN" altLang="en-US" dirty="0"/>
              <a:t>）服务器运行期间的</a:t>
            </a:r>
            <a:r>
              <a:rPr lang="en-US" altLang="zh-CN" dirty="0"/>
              <a:t>Leader</a:t>
            </a:r>
            <a:r>
              <a:rPr lang="zh-CN" altLang="en-US" dirty="0"/>
              <a:t>选举</a:t>
            </a:r>
          </a:p>
          <a:p>
            <a:pPr lvl="1"/>
            <a:r>
              <a:rPr lang="zh-CN" altLang="en-US" dirty="0"/>
              <a:t>假设当前正在运行的</a:t>
            </a:r>
            <a:r>
              <a:rPr lang="en-US" altLang="zh-CN" dirty="0" err="1"/>
              <a:t>ZooKeeper</a:t>
            </a:r>
            <a:r>
              <a:rPr lang="zh-CN" altLang="en-US" dirty="0"/>
              <a:t>集群有</a:t>
            </a:r>
            <a:r>
              <a:rPr lang="en-US" altLang="zh-CN" dirty="0"/>
              <a:t>Server1</a:t>
            </a:r>
            <a:r>
              <a:rPr lang="zh-CN" altLang="en-US" dirty="0"/>
              <a:t>、</a:t>
            </a:r>
            <a:r>
              <a:rPr lang="en-US" altLang="zh-CN" dirty="0"/>
              <a:t>Server2</a:t>
            </a:r>
            <a:r>
              <a:rPr lang="zh-CN" altLang="en-US" dirty="0"/>
              <a:t>、</a:t>
            </a:r>
            <a:r>
              <a:rPr lang="en-US" altLang="zh-CN" dirty="0"/>
              <a:t>Server3</a:t>
            </a:r>
            <a:r>
              <a:rPr lang="zh-CN" altLang="en-US" dirty="0"/>
              <a:t>三台机器组成，当前</a:t>
            </a:r>
            <a:r>
              <a:rPr lang="en-US" altLang="zh-CN" dirty="0"/>
              <a:t>Leader</a:t>
            </a:r>
            <a:r>
              <a:rPr lang="zh-CN" altLang="en-US" dirty="0"/>
              <a:t>是</a:t>
            </a:r>
            <a:r>
              <a:rPr lang="en-US" altLang="zh-CN" dirty="0"/>
              <a:t>Server2</a:t>
            </a:r>
            <a:r>
              <a:rPr lang="zh-CN" altLang="en-US" dirty="0"/>
              <a:t>，假设某一瞬间，</a:t>
            </a:r>
            <a:r>
              <a:rPr lang="en-US" altLang="zh-CN" dirty="0"/>
              <a:t>Leader</a:t>
            </a:r>
            <a:r>
              <a:rPr lang="zh-CN" altLang="en-US" dirty="0"/>
              <a:t>宕机，这个时候便开始了新一轮</a:t>
            </a:r>
            <a:r>
              <a:rPr lang="en-US" altLang="zh-CN" dirty="0"/>
              <a:t>Leader</a:t>
            </a:r>
            <a:r>
              <a:rPr lang="zh-CN" altLang="en-US" dirty="0"/>
              <a:t>选举，具体过程如下所示。</a:t>
            </a:r>
          </a:p>
          <a:p>
            <a:pPr lvl="2"/>
            <a:r>
              <a:rPr lang="zh-CN" altLang="en-US" dirty="0"/>
              <a:t>① 变更服务器状态。当</a:t>
            </a:r>
            <a:r>
              <a:rPr lang="en-US" altLang="zh-CN" dirty="0"/>
              <a:t>Leader</a:t>
            </a:r>
            <a:r>
              <a:rPr lang="zh-CN" altLang="en-US" dirty="0"/>
              <a:t>宕机后，余下的非</a:t>
            </a:r>
            <a:r>
              <a:rPr lang="en-US" altLang="zh-CN" dirty="0"/>
              <a:t>Observer</a:t>
            </a:r>
            <a:r>
              <a:rPr lang="zh-CN" altLang="en-US" dirty="0"/>
              <a:t>服务器就会将自己的服务器状态变更为</a:t>
            </a:r>
            <a:r>
              <a:rPr lang="en-US" altLang="zh-CN" dirty="0"/>
              <a:t>LOOKING</a:t>
            </a:r>
            <a:r>
              <a:rPr lang="zh-CN" altLang="en-US" dirty="0"/>
              <a:t>，然后开始进入</a:t>
            </a:r>
            <a:r>
              <a:rPr lang="en-US" altLang="zh-CN" dirty="0"/>
              <a:t>Leader</a:t>
            </a:r>
            <a:r>
              <a:rPr lang="zh-CN" altLang="en-US" dirty="0"/>
              <a:t>选举流程。</a:t>
            </a:r>
          </a:p>
          <a:p>
            <a:pPr lvl="2"/>
            <a:r>
              <a:rPr lang="zh-CN" altLang="en-US" dirty="0"/>
              <a:t>② 每个</a:t>
            </a:r>
            <a:r>
              <a:rPr lang="en-US" altLang="zh-CN" dirty="0"/>
              <a:t>Server</a:t>
            </a:r>
            <a:r>
              <a:rPr lang="zh-CN" altLang="en-US" dirty="0"/>
              <a:t>都会发出一个投票。在这个过程中，需要生成投票信息（</a:t>
            </a:r>
            <a:r>
              <a:rPr lang="en-US" altLang="zh-CN" dirty="0"/>
              <a:t>SID</a:t>
            </a:r>
            <a:r>
              <a:rPr lang="zh-CN" altLang="en-US" dirty="0"/>
              <a:t>，</a:t>
            </a:r>
            <a:r>
              <a:rPr lang="en-US" altLang="zh-CN" dirty="0"/>
              <a:t>ZXID</a:t>
            </a:r>
            <a:r>
              <a:rPr lang="zh-CN" altLang="en-US" dirty="0"/>
              <a:t>）。因为是运行期间，因此每个服务器上的</a:t>
            </a:r>
            <a:r>
              <a:rPr lang="en-US" altLang="zh-CN" dirty="0"/>
              <a:t>ZXID</a:t>
            </a:r>
            <a:r>
              <a:rPr lang="zh-CN" altLang="en-US" dirty="0"/>
              <a:t>可能不同，假定</a:t>
            </a:r>
            <a:r>
              <a:rPr lang="en-US" altLang="zh-CN" dirty="0"/>
              <a:t>Server1</a:t>
            </a:r>
            <a:r>
              <a:rPr lang="zh-CN" altLang="en-US" dirty="0"/>
              <a:t>的</a:t>
            </a:r>
            <a:r>
              <a:rPr lang="en-US" altLang="zh-CN" dirty="0"/>
              <a:t>ZXID</a:t>
            </a:r>
            <a:r>
              <a:rPr lang="zh-CN" altLang="en-US" dirty="0"/>
              <a:t>为</a:t>
            </a:r>
            <a:r>
              <a:rPr lang="en-US" altLang="zh-CN" dirty="0"/>
              <a:t>123</a:t>
            </a:r>
            <a:r>
              <a:rPr lang="zh-CN" altLang="en-US" dirty="0"/>
              <a:t>，而</a:t>
            </a:r>
            <a:r>
              <a:rPr lang="en-US" altLang="zh-CN" dirty="0"/>
              <a:t>Server3</a:t>
            </a:r>
            <a:r>
              <a:rPr lang="zh-CN" altLang="en-US" dirty="0"/>
              <a:t>的</a:t>
            </a:r>
            <a:r>
              <a:rPr lang="en-US" altLang="zh-CN" dirty="0"/>
              <a:t>ZXID</a:t>
            </a:r>
            <a:r>
              <a:rPr lang="zh-CN" altLang="en-US" dirty="0"/>
              <a:t>为</a:t>
            </a:r>
            <a:r>
              <a:rPr lang="en-US" altLang="zh-CN" dirty="0"/>
              <a:t>122</a:t>
            </a:r>
            <a:r>
              <a:rPr lang="zh-CN" altLang="en-US" dirty="0"/>
              <a:t>。在第一轮投票中，</a:t>
            </a:r>
            <a:r>
              <a:rPr lang="en-US" altLang="zh-CN" dirty="0"/>
              <a:t>Server1</a:t>
            </a:r>
            <a:r>
              <a:rPr lang="zh-CN" altLang="en-US" dirty="0"/>
              <a:t>和</a:t>
            </a:r>
            <a:r>
              <a:rPr lang="en-US" altLang="zh-CN" dirty="0"/>
              <a:t>Server3</a:t>
            </a:r>
            <a:r>
              <a:rPr lang="zh-CN" altLang="en-US" dirty="0"/>
              <a:t>都会投自己，即分别产生投票（</a:t>
            </a:r>
            <a:r>
              <a:rPr lang="en-US" altLang="zh-CN" dirty="0"/>
              <a:t>1</a:t>
            </a:r>
            <a:r>
              <a:rPr lang="zh-CN" altLang="en-US" dirty="0"/>
              <a:t>，</a:t>
            </a:r>
            <a:r>
              <a:rPr lang="en-US" altLang="zh-CN" dirty="0"/>
              <a:t>123</a:t>
            </a:r>
            <a:r>
              <a:rPr lang="zh-CN" altLang="en-US" dirty="0"/>
              <a:t>）和（</a:t>
            </a:r>
            <a:r>
              <a:rPr lang="en-US" altLang="zh-CN" dirty="0"/>
              <a:t>3</a:t>
            </a:r>
            <a:r>
              <a:rPr lang="zh-CN" altLang="en-US" dirty="0"/>
              <a:t>，</a:t>
            </a:r>
            <a:r>
              <a:rPr lang="en-US" altLang="zh-CN" dirty="0"/>
              <a:t>122</a:t>
            </a:r>
            <a:r>
              <a:rPr lang="zh-CN" altLang="en-US" dirty="0"/>
              <a:t>），然后各自将投票发给集群中所有机器。</a:t>
            </a:r>
          </a:p>
          <a:p>
            <a:pPr lvl="2"/>
            <a:r>
              <a:rPr lang="zh-CN" altLang="en-US" dirty="0"/>
              <a:t>③ 接收来自各个服务器的投票。</a:t>
            </a:r>
          </a:p>
          <a:p>
            <a:pPr lvl="2"/>
            <a:r>
              <a:rPr lang="zh-CN" altLang="en-US" dirty="0"/>
              <a:t>④ 处理投票。对于投票的处理，和上面提到的服务器启动期间的处理规则是一致的。在这个例子中，由于</a:t>
            </a:r>
            <a:r>
              <a:rPr lang="en-US" altLang="zh-CN" dirty="0"/>
              <a:t>Server1</a:t>
            </a:r>
            <a:r>
              <a:rPr lang="zh-CN" altLang="en-US" dirty="0"/>
              <a:t>的</a:t>
            </a:r>
            <a:r>
              <a:rPr lang="en-US" altLang="zh-CN" dirty="0"/>
              <a:t>ZXID</a:t>
            </a:r>
            <a:r>
              <a:rPr lang="zh-CN" altLang="en-US" dirty="0"/>
              <a:t>值大于</a:t>
            </a:r>
            <a:r>
              <a:rPr lang="en-US" altLang="zh-CN" dirty="0"/>
              <a:t>Server3</a:t>
            </a:r>
            <a:r>
              <a:rPr lang="zh-CN" altLang="en-US" dirty="0"/>
              <a:t>的</a:t>
            </a:r>
            <a:r>
              <a:rPr lang="en-US" altLang="zh-CN" dirty="0"/>
              <a:t>ZXID</a:t>
            </a:r>
            <a:r>
              <a:rPr lang="zh-CN" altLang="en-US" dirty="0"/>
              <a:t>值，因此，</a:t>
            </a:r>
            <a:r>
              <a:rPr lang="en-US" altLang="zh-CN" dirty="0"/>
              <a:t>Server1</a:t>
            </a:r>
            <a:r>
              <a:rPr lang="zh-CN" altLang="en-US" dirty="0"/>
              <a:t>会成为</a:t>
            </a:r>
            <a:r>
              <a:rPr lang="en-US" altLang="zh-CN" dirty="0"/>
              <a:t>Leader</a:t>
            </a:r>
            <a:r>
              <a:rPr lang="zh-CN" altLang="en-US" dirty="0"/>
              <a:t>。</a:t>
            </a:r>
          </a:p>
          <a:p>
            <a:pPr lvl="2"/>
            <a:r>
              <a:rPr lang="zh-CN" altLang="en-US" dirty="0"/>
              <a:t>⑤ 统计投票。</a:t>
            </a:r>
          </a:p>
          <a:p>
            <a:pPr lvl="2"/>
            <a:r>
              <a:rPr lang="zh-CN" altLang="en-US" dirty="0"/>
              <a:t>⑥ 改变服务器状态。</a:t>
            </a:r>
          </a:p>
        </p:txBody>
      </p:sp>
    </p:spTree>
    <p:extLst>
      <p:ext uri="{BB962C8B-B14F-4D97-AF65-F5344CB8AC3E}">
        <p14:creationId xmlns:p14="http://schemas.microsoft.com/office/powerpoint/2010/main" val="3418146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2. Leader</a:t>
            </a:r>
            <a:r>
              <a:rPr lang="zh-CN" altLang="zh-CN" dirty="0"/>
              <a:t>选举机制</a:t>
            </a:r>
            <a:endParaRPr lang="zh-CN" altLang="en-US" dirty="0"/>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3</a:t>
            </a:r>
            <a:r>
              <a:rPr lang="zh-CN" altLang="en-US" dirty="0"/>
              <a:t>）</a:t>
            </a:r>
            <a:r>
              <a:rPr lang="en-US" altLang="zh-CN" dirty="0"/>
              <a:t> Leader</a:t>
            </a:r>
            <a:r>
              <a:rPr lang="zh-CN" altLang="en-US" dirty="0"/>
              <a:t>选举算法</a:t>
            </a:r>
          </a:p>
          <a:p>
            <a:pPr lvl="1"/>
            <a:r>
              <a:rPr lang="zh-CN" altLang="en-US" dirty="0"/>
              <a:t>在</a:t>
            </a:r>
            <a:r>
              <a:rPr lang="en-US" altLang="zh-CN" dirty="0" err="1"/>
              <a:t>ZooKeeper</a:t>
            </a:r>
            <a:r>
              <a:rPr lang="zh-CN" altLang="en-US" dirty="0"/>
              <a:t>中，提供了三种</a:t>
            </a:r>
            <a:r>
              <a:rPr lang="en-US" altLang="zh-CN" dirty="0"/>
              <a:t>Leader</a:t>
            </a:r>
            <a:r>
              <a:rPr lang="zh-CN" altLang="en-US" dirty="0"/>
              <a:t>选举算法，分别是</a:t>
            </a:r>
            <a:r>
              <a:rPr lang="en-US" altLang="zh-CN" dirty="0" err="1"/>
              <a:t>LeaderElection</a:t>
            </a:r>
            <a:r>
              <a:rPr lang="zh-CN" altLang="en-US" dirty="0"/>
              <a:t>、</a:t>
            </a:r>
            <a:r>
              <a:rPr lang="en-US" altLang="zh-CN" dirty="0"/>
              <a:t>UDP</a:t>
            </a:r>
            <a:r>
              <a:rPr lang="zh-CN" altLang="en-US" dirty="0"/>
              <a:t>版本的</a:t>
            </a:r>
            <a:r>
              <a:rPr lang="en-US" altLang="zh-CN" dirty="0" err="1"/>
              <a:t>FastLeaderElection</a:t>
            </a:r>
            <a:r>
              <a:rPr lang="zh-CN" altLang="en-US" dirty="0"/>
              <a:t>和</a:t>
            </a:r>
            <a:r>
              <a:rPr lang="en-US" altLang="zh-CN" dirty="0"/>
              <a:t>TCP</a:t>
            </a:r>
            <a:r>
              <a:rPr lang="zh-CN" altLang="en-US" dirty="0"/>
              <a:t>版本的</a:t>
            </a:r>
            <a:r>
              <a:rPr lang="en-US" altLang="zh-CN" dirty="0" err="1"/>
              <a:t>FastLeaderElection</a:t>
            </a:r>
            <a:r>
              <a:rPr lang="zh-CN" altLang="en-US" dirty="0"/>
              <a:t>，可以通过在配置文件</a:t>
            </a:r>
            <a:r>
              <a:rPr lang="en-US" altLang="zh-CN" dirty="0" err="1"/>
              <a:t>zoo.cfg</a:t>
            </a:r>
            <a:r>
              <a:rPr lang="zh-CN" altLang="en-US" dirty="0"/>
              <a:t>中使用</a:t>
            </a:r>
            <a:r>
              <a:rPr lang="en-US" altLang="zh-CN" dirty="0" err="1"/>
              <a:t>electionAlg</a:t>
            </a:r>
            <a:r>
              <a:rPr lang="zh-CN" altLang="en-US" dirty="0"/>
              <a:t>属性来指定，分别使用数字</a:t>
            </a:r>
            <a:r>
              <a:rPr lang="en-US" altLang="zh-CN" dirty="0"/>
              <a:t>0-3</a:t>
            </a:r>
            <a:r>
              <a:rPr lang="zh-CN" altLang="en-US" dirty="0"/>
              <a:t>来表示。</a:t>
            </a:r>
          </a:p>
        </p:txBody>
      </p:sp>
      <p:graphicFrame>
        <p:nvGraphicFramePr>
          <p:cNvPr id="4" name="表格 3">
            <a:extLst>
              <a:ext uri="{FF2B5EF4-FFF2-40B4-BE49-F238E27FC236}">
                <a16:creationId xmlns:a16="http://schemas.microsoft.com/office/drawing/2014/main" id="{79548A6F-B4F9-42FD-BEF5-1BC1D8C2EC3A}"/>
              </a:ext>
            </a:extLst>
          </p:cNvPr>
          <p:cNvGraphicFramePr>
            <a:graphicFrameLocks noGrp="1"/>
          </p:cNvGraphicFramePr>
          <p:nvPr/>
        </p:nvGraphicFramePr>
        <p:xfrm>
          <a:off x="628649" y="3000971"/>
          <a:ext cx="7886699" cy="1706880"/>
        </p:xfrm>
        <a:graphic>
          <a:graphicData uri="http://schemas.openxmlformats.org/drawingml/2006/table">
            <a:tbl>
              <a:tblPr firstRow="1" firstCol="1" bandRow="1">
                <a:tableStyleId>{5C22544A-7EE6-4342-B048-85BDC9FD1C3A}</a:tableStyleId>
              </a:tblPr>
              <a:tblGrid>
                <a:gridCol w="1612324">
                  <a:extLst>
                    <a:ext uri="{9D8B030D-6E8A-4147-A177-3AD203B41FA5}">
                      <a16:colId xmlns:a16="http://schemas.microsoft.com/office/drawing/2014/main" val="2760706235"/>
                    </a:ext>
                  </a:extLst>
                </a:gridCol>
                <a:gridCol w="4582195">
                  <a:extLst>
                    <a:ext uri="{9D8B030D-6E8A-4147-A177-3AD203B41FA5}">
                      <a16:colId xmlns:a16="http://schemas.microsoft.com/office/drawing/2014/main" val="852572943"/>
                    </a:ext>
                  </a:extLst>
                </a:gridCol>
                <a:gridCol w="1692180">
                  <a:extLst>
                    <a:ext uri="{9D8B030D-6E8A-4147-A177-3AD203B41FA5}">
                      <a16:colId xmlns:a16="http://schemas.microsoft.com/office/drawing/2014/main" val="596954370"/>
                    </a:ext>
                  </a:extLst>
                </a:gridCol>
              </a:tblGrid>
              <a:tr h="0">
                <a:tc>
                  <a:txBody>
                    <a:bodyPr/>
                    <a:lstStyle/>
                    <a:p>
                      <a:pPr algn="ctr">
                        <a:spcAft>
                          <a:spcPts val="0"/>
                        </a:spcAft>
                      </a:pPr>
                      <a:r>
                        <a:rPr lang="en-US" sz="1600" kern="0">
                          <a:effectLst/>
                        </a:rPr>
                        <a:t>electionAlg</a:t>
                      </a:r>
                      <a:r>
                        <a:rPr lang="zh-CN" sz="1600" kern="0">
                          <a:effectLst/>
                        </a:rPr>
                        <a:t>属性值</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对应的</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备注</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93939822"/>
                  </a:ext>
                </a:extLst>
              </a:tr>
              <a:tr h="0">
                <a:tc>
                  <a:txBody>
                    <a:bodyPr/>
                    <a:lstStyle/>
                    <a:p>
                      <a:pPr algn="l">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LeaderElection</a:t>
                      </a:r>
                      <a:r>
                        <a:rPr lang="zh-CN" sz="1600" kern="0">
                          <a:effectLst/>
                        </a:rPr>
                        <a:t>，这是一种纯</a:t>
                      </a:r>
                      <a:r>
                        <a:rPr lang="en-US" sz="1600" kern="0">
                          <a:effectLst/>
                        </a:rPr>
                        <a:t>UDP</a:t>
                      </a:r>
                      <a:r>
                        <a:rPr lang="zh-CN" sz="1600" kern="0">
                          <a:effectLst/>
                        </a:rPr>
                        <a:t>实现的</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rowSpan="3">
                  <a:txBody>
                    <a:bodyPr/>
                    <a:lstStyle/>
                    <a:p>
                      <a:pPr algn="l">
                        <a:spcAft>
                          <a:spcPts val="0"/>
                        </a:spcAft>
                      </a:pPr>
                      <a:r>
                        <a:rPr lang="zh-CN" sz="1600" kern="0">
                          <a:effectLst/>
                        </a:rPr>
                        <a:t>自</a:t>
                      </a:r>
                      <a:r>
                        <a:rPr lang="en-US" sz="1600" kern="0">
                          <a:effectLst/>
                        </a:rPr>
                        <a:t>3.4.0</a:t>
                      </a:r>
                      <a:r>
                        <a:rPr lang="zh-CN" sz="1600" kern="0">
                          <a:effectLst/>
                        </a:rPr>
                        <a:t>版本起，废弃了</a:t>
                      </a:r>
                      <a:r>
                        <a:rPr lang="en-US" sz="1600" kern="0">
                          <a:effectLst/>
                        </a:rPr>
                        <a:t>0</a:t>
                      </a:r>
                      <a:r>
                        <a:rPr lang="zh-CN" sz="1600" kern="0">
                          <a:effectLst/>
                        </a:rPr>
                        <a:t>、</a:t>
                      </a:r>
                      <a:r>
                        <a:rPr lang="en-US" sz="1600" kern="0">
                          <a:effectLst/>
                        </a:rPr>
                        <a:t>1</a:t>
                      </a:r>
                      <a:r>
                        <a:rPr lang="zh-CN" sz="1600" kern="0">
                          <a:effectLst/>
                        </a:rPr>
                        <a:t>、</a:t>
                      </a:r>
                      <a:r>
                        <a:rPr lang="en-US" sz="1600" kern="0">
                          <a:effectLst/>
                        </a:rPr>
                        <a:t>2</a:t>
                      </a:r>
                      <a:r>
                        <a:rPr lang="zh-CN" sz="1600" kern="0">
                          <a:effectLst/>
                        </a:rPr>
                        <a:t>这三种</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3188309"/>
                  </a:ext>
                </a:extLst>
              </a:tr>
              <a:tr h="0">
                <a:tc>
                  <a:txBody>
                    <a:bodyPr/>
                    <a:lstStyle/>
                    <a:p>
                      <a:pPr algn="l">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UDP</a:t>
                      </a:r>
                      <a:r>
                        <a:rPr lang="zh-CN" sz="1600" kern="0">
                          <a:effectLst/>
                        </a:rPr>
                        <a:t>版本的</a:t>
                      </a:r>
                      <a:r>
                        <a:rPr lang="en-US" sz="1600" kern="0">
                          <a:effectLst/>
                        </a:rPr>
                        <a:t>FastLeaderElection</a:t>
                      </a:r>
                      <a:r>
                        <a:rPr lang="zh-CN" sz="1600" kern="0">
                          <a:effectLst/>
                        </a:rPr>
                        <a:t>，并且是非授权模式</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895596995"/>
                  </a:ext>
                </a:extLst>
              </a:tr>
              <a:tr h="0">
                <a:tc>
                  <a:txBody>
                    <a:bodyPr/>
                    <a:lstStyle/>
                    <a:p>
                      <a:pPr algn="l">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UDP</a:t>
                      </a:r>
                      <a:r>
                        <a:rPr lang="zh-CN" sz="1600" kern="0">
                          <a:effectLst/>
                        </a:rPr>
                        <a:t>版本的</a:t>
                      </a:r>
                      <a:r>
                        <a:rPr lang="en-US" sz="1600" kern="0">
                          <a:effectLst/>
                        </a:rPr>
                        <a:t>FastLeaderElection</a:t>
                      </a:r>
                      <a:r>
                        <a:rPr lang="zh-CN" sz="1600" kern="0">
                          <a:effectLst/>
                        </a:rPr>
                        <a:t>，但使用授权模式</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4097101008"/>
                  </a:ext>
                </a:extLst>
              </a:tr>
              <a:tr h="0">
                <a:tc>
                  <a:txBody>
                    <a:bodyPr/>
                    <a:lstStyle/>
                    <a:p>
                      <a:pPr algn="l">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TCP</a:t>
                      </a:r>
                      <a:r>
                        <a:rPr lang="zh-CN" sz="1600" kern="0">
                          <a:effectLst/>
                        </a:rPr>
                        <a:t>版本的</a:t>
                      </a:r>
                      <a:r>
                        <a:rPr lang="en-US" sz="1600" kern="0">
                          <a:effectLst/>
                        </a:rPr>
                        <a:t>FastLeaderElection</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007478"/>
                  </a:ext>
                </a:extLst>
              </a:tr>
            </a:tbl>
          </a:graphicData>
        </a:graphic>
      </p:graphicFrame>
    </p:spTree>
    <p:extLst>
      <p:ext uri="{BB962C8B-B14F-4D97-AF65-F5344CB8AC3E}">
        <p14:creationId xmlns:p14="http://schemas.microsoft.com/office/powerpoint/2010/main" val="4011052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B8392-DA0F-464C-B1D9-DCD543840B18}"/>
              </a:ext>
            </a:extLst>
          </p:cNvPr>
          <p:cNvSpPr>
            <a:spLocks noGrp="1"/>
          </p:cNvSpPr>
          <p:nvPr>
            <p:ph type="title"/>
          </p:nvPr>
        </p:nvSpPr>
        <p:spPr/>
        <p:txBody>
          <a:bodyPr>
            <a:normAutofit/>
          </a:bodyPr>
          <a:lstStyle/>
          <a:p>
            <a:r>
              <a:rPr lang="en-US" altLang="zh-CN" dirty="0"/>
              <a:t>4.4 </a:t>
            </a:r>
            <a:r>
              <a:rPr lang="zh-CN" altLang="en-US" dirty="0"/>
              <a:t>部署</a:t>
            </a:r>
            <a:r>
              <a:rPr lang="en-US" altLang="zh-CN" dirty="0" err="1"/>
              <a:t>ZooKeeper</a:t>
            </a:r>
            <a:endParaRPr lang="zh-CN" altLang="en-US" dirty="0"/>
          </a:p>
        </p:txBody>
      </p:sp>
      <p:graphicFrame>
        <p:nvGraphicFramePr>
          <p:cNvPr id="4" name="内容占位符 4">
            <a:extLst>
              <a:ext uri="{FF2B5EF4-FFF2-40B4-BE49-F238E27FC236}">
                <a16:creationId xmlns:a16="http://schemas.microsoft.com/office/drawing/2014/main" id="{EF28607C-61E3-41AE-AA9C-9FAA33B071A5}"/>
              </a:ext>
            </a:extLst>
          </p:cNvPr>
          <p:cNvGraphicFramePr>
            <a:graphicFrameLocks noGrp="1"/>
          </p:cNvGraphicFramePr>
          <p:nvPr>
            <p:ph idx="1"/>
            <p:extLst>
              <p:ext uri="{D42A27DB-BD31-4B8C-83A1-F6EECF244321}">
                <p14:modId xmlns:p14="http://schemas.microsoft.com/office/powerpoint/2010/main" val="66637870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193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6DCA5-0CC2-4EFD-A087-18BEFBA446E2}"/>
              </a:ext>
            </a:extLst>
          </p:cNvPr>
          <p:cNvSpPr>
            <a:spLocks noGrp="1"/>
          </p:cNvSpPr>
          <p:nvPr>
            <p:ph type="title"/>
          </p:nvPr>
        </p:nvSpPr>
        <p:spPr/>
        <p:txBody>
          <a:bodyPr/>
          <a:lstStyle/>
          <a:p>
            <a:r>
              <a:rPr lang="en-US" altLang="zh-CN" dirty="0"/>
              <a:t>1. </a:t>
            </a:r>
            <a:r>
              <a:rPr lang="zh-CN" altLang="en-US" dirty="0"/>
              <a:t>运行环境</a:t>
            </a:r>
          </a:p>
        </p:txBody>
      </p:sp>
      <p:graphicFrame>
        <p:nvGraphicFramePr>
          <p:cNvPr id="4" name="内容占位符 3">
            <a:extLst>
              <a:ext uri="{FF2B5EF4-FFF2-40B4-BE49-F238E27FC236}">
                <a16:creationId xmlns:a16="http://schemas.microsoft.com/office/drawing/2014/main" id="{0758B159-DB6B-4900-BD0D-0C107E90CBC6}"/>
              </a:ext>
            </a:extLst>
          </p:cNvPr>
          <p:cNvGraphicFramePr>
            <a:graphicFrameLocks noGrp="1"/>
          </p:cNvGraphicFramePr>
          <p:nvPr>
            <p:ph idx="1"/>
            <p:extLst>
              <p:ext uri="{D42A27DB-BD31-4B8C-83A1-F6EECF244321}">
                <p14:modId xmlns:p14="http://schemas.microsoft.com/office/powerpoint/2010/main" val="3010005745"/>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430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7390E-112F-4A62-839C-48FC7F157DBA}"/>
              </a:ext>
            </a:extLst>
          </p:cNvPr>
          <p:cNvSpPr>
            <a:spLocks noGrp="1"/>
          </p:cNvSpPr>
          <p:nvPr>
            <p:ph type="title"/>
          </p:nvPr>
        </p:nvSpPr>
        <p:spPr/>
        <p:txBody>
          <a:bodyPr/>
          <a:lstStyle/>
          <a:p>
            <a:r>
              <a:rPr lang="en-US" altLang="zh-CN" dirty="0"/>
              <a:t>2. </a:t>
            </a:r>
            <a:r>
              <a:rPr lang="zh-CN" altLang="en-US" dirty="0"/>
              <a:t>运行模式</a:t>
            </a:r>
          </a:p>
        </p:txBody>
      </p:sp>
      <p:graphicFrame>
        <p:nvGraphicFramePr>
          <p:cNvPr id="4" name="内容占位符 3">
            <a:extLst>
              <a:ext uri="{FF2B5EF4-FFF2-40B4-BE49-F238E27FC236}">
                <a16:creationId xmlns:a16="http://schemas.microsoft.com/office/drawing/2014/main" id="{15821602-E285-42D1-921E-5F07E79D0044}"/>
              </a:ext>
            </a:extLst>
          </p:cNvPr>
          <p:cNvGraphicFramePr>
            <a:graphicFrameLocks noGrp="1"/>
          </p:cNvGraphicFramePr>
          <p:nvPr>
            <p:ph idx="1"/>
            <p:extLst>
              <p:ext uri="{D42A27DB-BD31-4B8C-83A1-F6EECF244321}">
                <p14:modId xmlns:p14="http://schemas.microsoft.com/office/powerpoint/2010/main" val="299939051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6649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D4A64-5511-41EA-9707-6DD53A9B85F2}"/>
              </a:ext>
            </a:extLst>
          </p:cNvPr>
          <p:cNvSpPr>
            <a:spLocks noGrp="1"/>
          </p:cNvSpPr>
          <p:nvPr>
            <p:ph type="title"/>
          </p:nvPr>
        </p:nvSpPr>
        <p:spPr/>
        <p:txBody>
          <a:bodyPr/>
          <a:lstStyle/>
          <a:p>
            <a:r>
              <a:rPr lang="en-US" altLang="zh-CN" dirty="0"/>
              <a:t>3. </a:t>
            </a:r>
            <a:r>
              <a:rPr lang="zh-CN" altLang="en-US" dirty="0"/>
              <a:t>配置文件</a:t>
            </a:r>
          </a:p>
        </p:txBody>
      </p:sp>
      <p:sp>
        <p:nvSpPr>
          <p:cNvPr id="3" name="内容占位符 2">
            <a:extLst>
              <a:ext uri="{FF2B5EF4-FFF2-40B4-BE49-F238E27FC236}">
                <a16:creationId xmlns:a16="http://schemas.microsoft.com/office/drawing/2014/main" id="{47378BF4-1DC6-41FE-97E3-2531BE9B3EB1}"/>
              </a:ext>
            </a:extLst>
          </p:cNvPr>
          <p:cNvSpPr>
            <a:spLocks noGrp="1"/>
          </p:cNvSpPr>
          <p:nvPr>
            <p:ph idx="1"/>
          </p:nvPr>
        </p:nvSpPr>
        <p:spPr/>
        <p:txBody>
          <a:bodyPr/>
          <a:lstStyle/>
          <a:p>
            <a:r>
              <a:rPr lang="en-US" altLang="zh-CN" dirty="0" err="1"/>
              <a:t>ZooKeeper</a:t>
            </a:r>
            <a:r>
              <a:rPr lang="zh-CN" altLang="en-US" dirty="0"/>
              <a:t>启动时，默认读取</a:t>
            </a:r>
            <a:r>
              <a:rPr lang="en-US" altLang="zh-CN" dirty="0"/>
              <a:t>$ZOOKEEPER_HOME/conf/</a:t>
            </a:r>
            <a:r>
              <a:rPr lang="en-US" altLang="zh-CN" dirty="0" err="1"/>
              <a:t>zoo.cfg</a:t>
            </a:r>
            <a:r>
              <a:rPr lang="zh-CN" altLang="en-US" dirty="0"/>
              <a:t>文件，</a:t>
            </a:r>
            <a:r>
              <a:rPr lang="en-US" altLang="zh-CN" dirty="0" err="1"/>
              <a:t>zoo.cfg</a:t>
            </a:r>
            <a:r>
              <a:rPr lang="zh-CN" altLang="en-US" dirty="0"/>
              <a:t>文件需要配置</a:t>
            </a:r>
            <a:r>
              <a:rPr lang="en-US" altLang="zh-CN" dirty="0" err="1"/>
              <a:t>ZooKeeper</a:t>
            </a:r>
            <a:r>
              <a:rPr lang="zh-CN" altLang="en-US" dirty="0"/>
              <a:t>的运行参数。</a:t>
            </a:r>
          </a:p>
          <a:p>
            <a:r>
              <a:rPr lang="en-US" altLang="zh-CN" dirty="0" err="1"/>
              <a:t>ZooKeeper</a:t>
            </a:r>
            <a:r>
              <a:rPr lang="zh-CN" altLang="en-US" dirty="0"/>
              <a:t>部分配置参数及其含义如下页表所示，关于完整的配置参数介绍请参见官方文档</a:t>
            </a:r>
            <a:r>
              <a:rPr lang="en-US" altLang="zh-CN" dirty="0"/>
              <a:t>https://zookeeper.apache.org/doc/r3.4.13/zookeeperAdmin.html#sc_configuration</a:t>
            </a:r>
            <a:r>
              <a:rPr lang="zh-CN" altLang="en-US" dirty="0"/>
              <a:t>。</a:t>
            </a:r>
          </a:p>
          <a:p>
            <a:endParaRPr lang="zh-CN" altLang="en-US" dirty="0"/>
          </a:p>
        </p:txBody>
      </p:sp>
    </p:spTree>
    <p:extLst>
      <p:ext uri="{BB962C8B-B14F-4D97-AF65-F5344CB8AC3E}">
        <p14:creationId xmlns:p14="http://schemas.microsoft.com/office/powerpoint/2010/main" val="2376698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F3BD-A5EC-427F-BEEB-4500CCC8C3CB}"/>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DCEB6A88-77D4-4CB4-9E5D-964D0C5F3BB8}"/>
              </a:ext>
            </a:extLst>
          </p:cNvPr>
          <p:cNvGraphicFramePr>
            <a:graphicFrameLocks noGrp="1"/>
          </p:cNvGraphicFramePr>
          <p:nvPr>
            <p:ph idx="1"/>
          </p:nvPr>
        </p:nvGraphicFramePr>
        <p:xfrm>
          <a:off x="628650" y="273844"/>
          <a:ext cx="7886700" cy="4320540"/>
        </p:xfrm>
        <a:graphic>
          <a:graphicData uri="http://schemas.openxmlformats.org/drawingml/2006/table">
            <a:tbl>
              <a:tblPr firstRow="1" firstCol="1" bandRow="1">
                <a:tableStyleId>{5C22544A-7EE6-4342-B048-85BDC9FD1C3A}</a:tableStyleId>
              </a:tblPr>
              <a:tblGrid>
                <a:gridCol w="1096690">
                  <a:extLst>
                    <a:ext uri="{9D8B030D-6E8A-4147-A177-3AD203B41FA5}">
                      <a16:colId xmlns:a16="http://schemas.microsoft.com/office/drawing/2014/main" val="84226878"/>
                    </a:ext>
                  </a:extLst>
                </a:gridCol>
                <a:gridCol w="1573534">
                  <a:extLst>
                    <a:ext uri="{9D8B030D-6E8A-4147-A177-3AD203B41FA5}">
                      <a16:colId xmlns:a16="http://schemas.microsoft.com/office/drawing/2014/main" val="4255914561"/>
                    </a:ext>
                  </a:extLst>
                </a:gridCol>
                <a:gridCol w="5216476">
                  <a:extLst>
                    <a:ext uri="{9D8B030D-6E8A-4147-A177-3AD203B41FA5}">
                      <a16:colId xmlns:a16="http://schemas.microsoft.com/office/drawing/2014/main" val="3658406930"/>
                    </a:ext>
                  </a:extLst>
                </a:gridCol>
              </a:tblGrid>
              <a:tr h="50189">
                <a:tc gridSpan="2">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参数名</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hMerge="1">
                  <a:txBody>
                    <a:bodyPr/>
                    <a:lstStyle/>
                    <a:p>
                      <a:endParaRPr lang="zh-CN" altLang="en-US"/>
                    </a:p>
                  </a:txBody>
                  <a:tcP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说明</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815886767"/>
                  </a:ext>
                </a:extLst>
              </a:tr>
              <a:tr h="200758">
                <a:tc rowSpan="3">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基本配置</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clientPort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用于配置当前服务器对外的服务端口，客户端会通过该端口和</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服务器创建连接，一般设置为</a:t>
                      </a:r>
                      <a:r>
                        <a:rPr lang="en-US" sz="1050" kern="0">
                          <a:effectLst/>
                          <a:latin typeface="微软雅黑" panose="020B0503020204020204" pitchFamily="34" charset="-122"/>
                          <a:ea typeface="微软雅黑" panose="020B0503020204020204" pitchFamily="34" charset="-122"/>
                        </a:rPr>
                        <a:t>2181</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1429534"/>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dataDir</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服务器存储</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数据快照文件的目录，同时用于存放集群的</a:t>
                      </a:r>
                      <a:r>
                        <a:rPr lang="en-US" sz="1050" kern="0">
                          <a:effectLst/>
                          <a:latin typeface="微软雅黑" panose="020B0503020204020204" pitchFamily="34" charset="-122"/>
                          <a:ea typeface="微软雅黑" panose="020B0503020204020204" pitchFamily="34" charset="-122"/>
                        </a:rPr>
                        <a:t>myid</a:t>
                      </a:r>
                      <a:r>
                        <a:rPr lang="zh-CN" sz="1050" kern="0">
                          <a:effectLst/>
                          <a:latin typeface="微软雅黑" panose="020B0503020204020204" pitchFamily="34" charset="-122"/>
                          <a:ea typeface="微软雅黑" panose="020B0503020204020204" pitchFamily="34" charset="-122"/>
                        </a:rPr>
                        <a:t>文件</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531259240"/>
                  </a:ext>
                </a:extLst>
              </a:tr>
              <a:tr h="250947">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中最小时间单元（单位：毫秒）。</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所有时间均以这个时间单元的整数倍配置，例如，</a:t>
                      </a:r>
                      <a:r>
                        <a:rPr lang="en-US" sz="1050" kern="0">
                          <a:effectLst/>
                          <a:latin typeface="微软雅黑" panose="020B0503020204020204" pitchFamily="34" charset="-122"/>
                          <a:ea typeface="微软雅黑" panose="020B0503020204020204" pitchFamily="34" charset="-122"/>
                        </a:rPr>
                        <a:t>Session</a:t>
                      </a:r>
                      <a:r>
                        <a:rPr lang="zh-CN" sz="1050" kern="0">
                          <a:effectLst/>
                          <a:latin typeface="微软雅黑" panose="020B0503020204020204" pitchFamily="34" charset="-122"/>
                          <a:ea typeface="微软雅黑" panose="020B0503020204020204" pitchFamily="34" charset="-122"/>
                        </a:rPr>
                        <a:t>的最小超时时间是</a:t>
                      </a:r>
                      <a:r>
                        <a:rPr lang="en-US" sz="1050" kern="0">
                          <a:effectLst/>
                          <a:latin typeface="微软雅黑" panose="020B0503020204020204" pitchFamily="34" charset="-122"/>
                          <a:ea typeface="微软雅黑" panose="020B0503020204020204" pitchFamily="34" charset="-122"/>
                        </a:rPr>
                        <a:t>2*tickTime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222972041"/>
                  </a:ext>
                </a:extLst>
              </a:tr>
              <a:tr h="451705">
                <a:tc rowSpan="4">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高级配置</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dataLogDir</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服务器存储</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事务日志文件的目录。默认情况下，</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会将事务日志文件和数据快照文件存储在同一个目录即</a:t>
                      </a:r>
                      <a:r>
                        <a:rPr lang="en-US" sz="1050" kern="0">
                          <a:effectLst/>
                          <a:latin typeface="微软雅黑" panose="020B0503020204020204" pitchFamily="34" charset="-122"/>
                          <a:ea typeface="微软雅黑" panose="020B0503020204020204" pitchFamily="34" charset="-122"/>
                        </a:rPr>
                        <a:t>dataDir</a:t>
                      </a:r>
                      <a:r>
                        <a:rPr lang="zh-CN" sz="1050" kern="0">
                          <a:effectLst/>
                          <a:latin typeface="微软雅黑" panose="020B0503020204020204" pitchFamily="34" charset="-122"/>
                          <a:ea typeface="微软雅黑" panose="020B0503020204020204" pitchFamily="34" charset="-122"/>
                        </a:rPr>
                        <a:t>中。应尽量给事务日志的输出配置一个单独的磁盘或者挂载点，这将允许使用一个专用日志设备，帮助避免事务日志和数据快照之间的竞争</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076542069"/>
                  </a:ext>
                </a:extLst>
              </a:tr>
              <a:tr h="200758">
                <a:tc vMerge="1">
                  <a:txBody>
                    <a:bodyPr/>
                    <a:lstStyle/>
                    <a:p>
                      <a:endParaRPr lang="zh-CN" altLang="en-US"/>
                    </a:p>
                  </a:txBody>
                  <a:tcPr/>
                </a:tc>
                <a:tc>
                  <a:txBody>
                    <a:bodyPr/>
                    <a:lstStyle/>
                    <a:p>
                      <a:pPr algn="l">
                        <a:spcAft>
                          <a:spcPts val="0"/>
                        </a:spcAft>
                      </a:pPr>
                      <a:r>
                        <a:rPr lang="en-US" sz="1050" kern="0" dirty="0" err="1">
                          <a:effectLst/>
                          <a:latin typeface="微软雅黑" panose="020B0503020204020204" pitchFamily="34" charset="-122"/>
                          <a:ea typeface="微软雅黑" panose="020B0503020204020204" pitchFamily="34" charset="-122"/>
                        </a:rPr>
                        <a:t>maxClientCnxns</a:t>
                      </a:r>
                      <a:endParaRPr lang="zh-CN" sz="1050" kern="100" dirty="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用于配置单个客户端与单台服务器之间的最大并发连接数，根据</a:t>
                      </a:r>
                      <a:r>
                        <a:rPr lang="en-US" sz="1050" kern="0">
                          <a:effectLst/>
                          <a:latin typeface="微软雅黑" panose="020B0503020204020204" pitchFamily="34" charset="-122"/>
                          <a:ea typeface="微软雅黑" panose="020B0503020204020204" pitchFamily="34" charset="-122"/>
                        </a:rPr>
                        <a:t>IP</a:t>
                      </a:r>
                      <a:r>
                        <a:rPr lang="zh-CN" sz="1050" kern="0">
                          <a:effectLst/>
                          <a:latin typeface="微软雅黑" panose="020B0503020204020204" pitchFamily="34" charset="-122"/>
                          <a:ea typeface="微软雅黑" panose="020B0503020204020204" pitchFamily="34" charset="-122"/>
                        </a:rPr>
                        <a:t>来区分。默认值为</a:t>
                      </a:r>
                      <a:r>
                        <a:rPr lang="en-US" sz="1050" kern="0">
                          <a:effectLst/>
                          <a:latin typeface="微软雅黑" panose="020B0503020204020204" pitchFamily="34" charset="-122"/>
                          <a:ea typeface="微软雅黑" panose="020B0503020204020204" pitchFamily="34" charset="-122"/>
                        </a:rPr>
                        <a:t>60</a:t>
                      </a:r>
                      <a:r>
                        <a:rPr lang="zh-CN" sz="1050" kern="0">
                          <a:effectLst/>
                          <a:latin typeface="微软雅黑" panose="020B0503020204020204" pitchFamily="34" charset="-122"/>
                          <a:ea typeface="微软雅黑" panose="020B0503020204020204" pitchFamily="34" charset="-122"/>
                        </a:rPr>
                        <a:t>，如果设置为</a:t>
                      </a:r>
                      <a:r>
                        <a:rPr lang="en-US" sz="1050" kern="0">
                          <a:effectLst/>
                          <a:latin typeface="微软雅黑" panose="020B0503020204020204" pitchFamily="34" charset="-122"/>
                          <a:ea typeface="微软雅黑" panose="020B0503020204020204" pitchFamily="34" charset="-122"/>
                        </a:rPr>
                        <a:t>0</a:t>
                      </a:r>
                      <a:r>
                        <a:rPr lang="zh-CN" sz="1050" kern="0">
                          <a:effectLst/>
                          <a:latin typeface="微软雅黑" panose="020B0503020204020204" pitchFamily="34" charset="-122"/>
                          <a:ea typeface="微软雅黑" panose="020B0503020204020204" pitchFamily="34" charset="-122"/>
                        </a:rPr>
                        <a:t>，表示没有任何限制</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857639761"/>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minSessionTimeout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用于配置服务端对客户端会话超时时间的最小值，默认值为</a:t>
                      </a:r>
                      <a:r>
                        <a:rPr lang="en-US" sz="1050" kern="0">
                          <a:effectLst/>
                          <a:latin typeface="微软雅黑" panose="020B0503020204020204" pitchFamily="34" charset="-122"/>
                          <a:ea typeface="微软雅黑" panose="020B0503020204020204" pitchFamily="34" charset="-122"/>
                        </a:rPr>
                        <a:t>2*tickTime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773969475"/>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maxSessionTimeout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用于配置服务端对客户端会话超时时间的最大值，默认值为</a:t>
                      </a:r>
                      <a:r>
                        <a:rPr lang="en-US" sz="1050" kern="0">
                          <a:effectLst/>
                          <a:latin typeface="微软雅黑" panose="020B0503020204020204" pitchFamily="34" charset="-122"/>
                          <a:ea typeface="微软雅黑" panose="020B0503020204020204" pitchFamily="34" charset="-122"/>
                        </a:rPr>
                        <a:t>20*tickTime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169694305"/>
                  </a:ext>
                </a:extLst>
              </a:tr>
              <a:tr h="250947">
                <a:tc rowSpan="3">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集群选项</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initLimit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服务器等待</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启动，并完成数据同步的时间，以</a:t>
                      </a:r>
                      <a:r>
                        <a:rPr lang="en-US" sz="1050" kern="0">
                          <a:effectLst/>
                          <a:latin typeface="微软雅黑" panose="020B0503020204020204" pitchFamily="34" charset="-122"/>
                          <a:ea typeface="微软雅黑" panose="020B0503020204020204" pitchFamily="34" charset="-122"/>
                        </a:rPr>
                        <a:t>tickTime</a:t>
                      </a:r>
                      <a:r>
                        <a:rPr lang="zh-CN" sz="1050" kern="0">
                          <a:effectLst/>
                          <a:latin typeface="微软雅黑" panose="020B0503020204020204" pitchFamily="34" charset="-122"/>
                          <a:ea typeface="微软雅黑" panose="020B0503020204020204" pitchFamily="34" charset="-122"/>
                        </a:rPr>
                        <a:t>的倍数来表示，当超过设置倍数的</a:t>
                      </a:r>
                      <a:r>
                        <a:rPr lang="en-US" sz="1050" kern="0">
                          <a:effectLst/>
                          <a:latin typeface="微软雅黑" panose="020B0503020204020204" pitchFamily="34" charset="-122"/>
                          <a:ea typeface="微软雅黑" panose="020B0503020204020204" pitchFamily="34" charset="-122"/>
                        </a:rPr>
                        <a:t>tickTime</a:t>
                      </a:r>
                      <a:r>
                        <a:rPr lang="zh-CN" sz="1050" kern="0">
                          <a:effectLst/>
                          <a:latin typeface="微软雅黑" panose="020B0503020204020204" pitchFamily="34" charset="-122"/>
                          <a:ea typeface="微软雅黑" panose="020B0503020204020204" pitchFamily="34" charset="-122"/>
                        </a:rPr>
                        <a:t>时间，则连接失败</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245735526"/>
                  </a:ext>
                </a:extLst>
              </a:tr>
              <a:tr h="301136">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syncLimit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服务器和</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之间进行心跳检测的最大延迟时间，如果超过此时间</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还没有收到响应，那么</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就会认为该</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已经脱离了和自己的同步</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620894147"/>
                  </a:ext>
                </a:extLst>
              </a:tr>
              <a:tr h="1104167">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server.id=host:port:port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用于配置组成</a:t>
                      </a:r>
                      <a:r>
                        <a:rPr lang="en-US" sz="1050" kern="0" dirty="0" err="1">
                          <a:effectLst/>
                          <a:latin typeface="微软雅黑" panose="020B0503020204020204" pitchFamily="34" charset="-122"/>
                          <a:ea typeface="微软雅黑" panose="020B0503020204020204" pitchFamily="34" charset="-122"/>
                        </a:rPr>
                        <a:t>ZooKeeper</a:t>
                      </a:r>
                      <a:r>
                        <a:rPr lang="zh-CN" sz="1050" kern="0" dirty="0">
                          <a:effectLst/>
                          <a:latin typeface="微软雅黑" panose="020B0503020204020204" pitchFamily="34" charset="-122"/>
                          <a:ea typeface="微软雅黑" panose="020B0503020204020204" pitchFamily="34" charset="-122"/>
                        </a:rPr>
                        <a:t>集群的机器列表。集群中每台机器都需要感知到整个集群是由哪几台机器组成的，表示不同</a:t>
                      </a:r>
                      <a:r>
                        <a:rPr lang="en-US" sz="1050" kern="0" dirty="0" err="1">
                          <a:effectLst/>
                          <a:latin typeface="微软雅黑" panose="020B0503020204020204" pitchFamily="34" charset="-122"/>
                          <a:ea typeface="微软雅黑" panose="020B0503020204020204" pitchFamily="34" charset="-122"/>
                        </a:rPr>
                        <a:t>ZooKeeper</a:t>
                      </a:r>
                      <a:r>
                        <a:rPr lang="zh-CN" sz="1050" kern="0" dirty="0">
                          <a:effectLst/>
                          <a:latin typeface="微软雅黑" panose="020B0503020204020204" pitchFamily="34" charset="-122"/>
                          <a:ea typeface="微软雅黑" panose="020B0503020204020204" pitchFamily="34" charset="-122"/>
                        </a:rPr>
                        <a:t>服务器的自身标识。“</a:t>
                      </a:r>
                      <a:r>
                        <a:rPr lang="en-US" sz="1050" kern="0" dirty="0">
                          <a:effectLst/>
                          <a:latin typeface="微软雅黑" panose="020B0503020204020204" pitchFamily="34" charset="-122"/>
                          <a:ea typeface="微软雅黑" panose="020B0503020204020204" pitchFamily="34" charset="-122"/>
                        </a:rPr>
                        <a:t>id</a:t>
                      </a:r>
                      <a:r>
                        <a:rPr lang="zh-CN" sz="1050" kern="0" dirty="0">
                          <a:effectLst/>
                          <a:latin typeface="微软雅黑" panose="020B0503020204020204" pitchFamily="34" charset="-122"/>
                          <a:ea typeface="微软雅黑" panose="020B0503020204020204" pitchFamily="34" charset="-122"/>
                        </a:rPr>
                        <a:t>”被称为</a:t>
                      </a:r>
                      <a:r>
                        <a:rPr lang="en-US" sz="1050" kern="0" dirty="0">
                          <a:effectLst/>
                          <a:latin typeface="微软雅黑" panose="020B0503020204020204" pitchFamily="34" charset="-122"/>
                          <a:ea typeface="微软雅黑" panose="020B0503020204020204" pitchFamily="34" charset="-122"/>
                        </a:rPr>
                        <a:t>Server ID</a:t>
                      </a:r>
                      <a:r>
                        <a:rPr lang="zh-CN" sz="1050" kern="0" dirty="0">
                          <a:effectLst/>
                          <a:latin typeface="微软雅黑" panose="020B0503020204020204" pitchFamily="34" charset="-122"/>
                          <a:ea typeface="微软雅黑" panose="020B0503020204020204" pitchFamily="34" charset="-122"/>
                        </a:rPr>
                        <a:t>，用来标识该机器在集群中的机器序号，与每台服务器</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文件中的数字相对应；“</a:t>
                      </a:r>
                      <a:r>
                        <a:rPr lang="en-US" sz="1050" kern="0" dirty="0">
                          <a:effectLst/>
                          <a:latin typeface="微软雅黑" panose="020B0503020204020204" pitchFamily="34" charset="-122"/>
                          <a:ea typeface="微软雅黑" panose="020B0503020204020204" pitchFamily="34" charset="-122"/>
                        </a:rPr>
                        <a:t>host</a:t>
                      </a:r>
                      <a:r>
                        <a:rPr lang="zh-CN" sz="1050" kern="0" dirty="0">
                          <a:effectLst/>
                          <a:latin typeface="微软雅黑" panose="020B0503020204020204" pitchFamily="34" charset="-122"/>
                          <a:ea typeface="微软雅黑" panose="020B0503020204020204" pitchFamily="34" charset="-122"/>
                        </a:rPr>
                        <a:t>”代表服务器的</a:t>
                      </a:r>
                      <a:r>
                        <a:rPr lang="en-US" sz="1050" kern="0" dirty="0">
                          <a:effectLst/>
                          <a:latin typeface="微软雅黑" panose="020B0503020204020204" pitchFamily="34" charset="-122"/>
                          <a:ea typeface="微软雅黑" panose="020B0503020204020204" pitchFamily="34" charset="-122"/>
                        </a:rPr>
                        <a:t>IP</a:t>
                      </a:r>
                      <a:r>
                        <a:rPr lang="zh-CN" sz="1050" kern="0" dirty="0">
                          <a:effectLst/>
                          <a:latin typeface="微软雅黑" panose="020B0503020204020204" pitchFamily="34" charset="-122"/>
                          <a:ea typeface="微软雅黑" panose="020B0503020204020204" pitchFamily="34" charset="-122"/>
                        </a:rPr>
                        <a:t>地址；第一个端口“</a:t>
                      </a:r>
                      <a:r>
                        <a:rPr lang="en-US" sz="1050" kern="0" dirty="0">
                          <a:effectLst/>
                          <a:latin typeface="微软雅黑" panose="020B0503020204020204" pitchFamily="34" charset="-122"/>
                          <a:ea typeface="微软雅黑" panose="020B0503020204020204" pitchFamily="34" charset="-122"/>
                        </a:rPr>
                        <a:t>host</a:t>
                      </a:r>
                      <a:r>
                        <a:rPr lang="zh-CN" sz="1050" kern="0" dirty="0">
                          <a:effectLst/>
                          <a:latin typeface="微软雅黑" panose="020B0503020204020204" pitchFamily="34" charset="-122"/>
                          <a:ea typeface="微软雅黑" panose="020B0503020204020204" pitchFamily="34" charset="-122"/>
                        </a:rPr>
                        <a:t>”用于指定</a:t>
                      </a:r>
                      <a:r>
                        <a:rPr lang="en-US" sz="1050" kern="0" dirty="0">
                          <a:effectLst/>
                          <a:latin typeface="微软雅黑" panose="020B0503020204020204" pitchFamily="34" charset="-122"/>
                          <a:ea typeface="微软雅黑" panose="020B0503020204020204" pitchFamily="34" charset="-122"/>
                        </a:rPr>
                        <a:t>Follower</a:t>
                      </a:r>
                      <a:r>
                        <a:rPr lang="zh-CN" sz="1050" kern="0" dirty="0">
                          <a:effectLst/>
                          <a:latin typeface="微软雅黑" panose="020B0503020204020204" pitchFamily="34" charset="-122"/>
                          <a:ea typeface="微软雅黑" panose="020B0503020204020204" pitchFamily="34" charset="-122"/>
                        </a:rPr>
                        <a:t>服务器与</a:t>
                      </a:r>
                      <a:r>
                        <a:rPr lang="en-US" sz="1050" kern="0" dirty="0">
                          <a:effectLst/>
                          <a:latin typeface="微软雅黑" panose="020B0503020204020204" pitchFamily="34" charset="-122"/>
                          <a:ea typeface="微软雅黑" panose="020B0503020204020204" pitchFamily="34" charset="-122"/>
                        </a:rPr>
                        <a:t>Leader</a:t>
                      </a:r>
                      <a:r>
                        <a:rPr lang="zh-CN" sz="1050" kern="0" dirty="0">
                          <a:effectLst/>
                          <a:latin typeface="微软雅黑" panose="020B0503020204020204" pitchFamily="34" charset="-122"/>
                          <a:ea typeface="微软雅黑" panose="020B0503020204020204" pitchFamily="34" charset="-122"/>
                        </a:rPr>
                        <a:t>进行运行时通信和数据同步时所使用的端口；第二个端口“</a:t>
                      </a:r>
                      <a:r>
                        <a:rPr lang="en-US" sz="1050" kern="0" dirty="0">
                          <a:effectLst/>
                          <a:latin typeface="微软雅黑" panose="020B0503020204020204" pitchFamily="34" charset="-122"/>
                          <a:ea typeface="微软雅黑" panose="020B0503020204020204" pitchFamily="34" charset="-122"/>
                        </a:rPr>
                        <a:t>port</a:t>
                      </a:r>
                      <a:r>
                        <a:rPr lang="zh-CN" sz="1050" kern="0" dirty="0">
                          <a:effectLst/>
                          <a:latin typeface="微软雅黑" panose="020B0503020204020204" pitchFamily="34" charset="-122"/>
                          <a:ea typeface="微软雅黑" panose="020B0503020204020204" pitchFamily="34" charset="-122"/>
                        </a:rPr>
                        <a:t>”代表进行</a:t>
                      </a:r>
                      <a:r>
                        <a:rPr lang="en-US" sz="1050" kern="0" dirty="0">
                          <a:effectLst/>
                          <a:latin typeface="微软雅黑" panose="020B0503020204020204" pitchFamily="34" charset="-122"/>
                          <a:ea typeface="微软雅黑" panose="020B0503020204020204" pitchFamily="34" charset="-122"/>
                        </a:rPr>
                        <a:t>Leader</a:t>
                      </a:r>
                      <a:r>
                        <a:rPr lang="zh-CN" sz="1050" kern="0" dirty="0">
                          <a:effectLst/>
                          <a:latin typeface="微软雅黑" panose="020B0503020204020204" pitchFamily="34" charset="-122"/>
                          <a:ea typeface="微软雅黑" panose="020B0503020204020204" pitchFamily="34" charset="-122"/>
                        </a:rPr>
                        <a:t>选举时服务器相互通信的端口。</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文件应创建于服务器的</a:t>
                      </a:r>
                      <a:r>
                        <a:rPr lang="en-US" sz="1050" kern="0" dirty="0" err="1">
                          <a:effectLst/>
                          <a:latin typeface="微软雅黑" panose="020B0503020204020204" pitchFamily="34" charset="-122"/>
                          <a:ea typeface="微软雅黑" panose="020B0503020204020204" pitchFamily="34" charset="-122"/>
                        </a:rPr>
                        <a:t>dataDir</a:t>
                      </a:r>
                      <a:r>
                        <a:rPr lang="zh-CN" sz="1050" kern="0" dirty="0">
                          <a:effectLst/>
                          <a:latin typeface="微软雅黑" panose="020B0503020204020204" pitchFamily="34" charset="-122"/>
                          <a:ea typeface="微软雅黑" panose="020B0503020204020204" pitchFamily="34" charset="-122"/>
                        </a:rPr>
                        <a:t>目录下，这个文件的内容只有一行且是一个数字，对应于每台机器的</a:t>
                      </a:r>
                      <a:r>
                        <a:rPr lang="en-US" sz="1050" kern="0" dirty="0">
                          <a:effectLst/>
                          <a:latin typeface="微软雅黑" panose="020B0503020204020204" pitchFamily="34" charset="-122"/>
                          <a:ea typeface="微软雅黑" panose="020B0503020204020204" pitchFamily="34" charset="-122"/>
                        </a:rPr>
                        <a:t>Server ID</a:t>
                      </a:r>
                      <a:r>
                        <a:rPr lang="zh-CN" sz="1050" kern="0" dirty="0">
                          <a:effectLst/>
                          <a:latin typeface="微软雅黑" panose="020B0503020204020204" pitchFamily="34" charset="-122"/>
                          <a:ea typeface="微软雅黑" panose="020B0503020204020204" pitchFamily="34" charset="-122"/>
                        </a:rPr>
                        <a:t>数字，比如，服务器“</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”应该在</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文件中写入“</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”，该</a:t>
                      </a:r>
                      <a:r>
                        <a:rPr lang="en-US" sz="1050" kern="0" dirty="0">
                          <a:effectLst/>
                          <a:latin typeface="微软雅黑" panose="020B0503020204020204" pitchFamily="34" charset="-122"/>
                          <a:ea typeface="微软雅黑" panose="020B0503020204020204" pitchFamily="34" charset="-122"/>
                        </a:rPr>
                        <a:t>id</a:t>
                      </a:r>
                      <a:r>
                        <a:rPr lang="zh-CN" sz="1050" kern="0" dirty="0">
                          <a:effectLst/>
                          <a:latin typeface="微软雅黑" panose="020B0503020204020204" pitchFamily="34" charset="-122"/>
                          <a:ea typeface="微软雅黑" panose="020B0503020204020204" pitchFamily="34" charset="-122"/>
                        </a:rPr>
                        <a:t>必须在集群环境下服务器标识中是唯一的，且大小在</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255</a:t>
                      </a:r>
                      <a:r>
                        <a:rPr lang="zh-CN" sz="1050" kern="0" dirty="0">
                          <a:effectLst/>
                          <a:latin typeface="微软雅黑" panose="020B0503020204020204" pitchFamily="34" charset="-122"/>
                          <a:ea typeface="微软雅黑" panose="020B0503020204020204" pitchFamily="34" charset="-122"/>
                        </a:rPr>
                        <a:t>之间</a:t>
                      </a:r>
                      <a:endParaRPr lang="zh-CN" sz="1050" kern="100" dirty="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587055608"/>
                  </a:ext>
                </a:extLst>
              </a:tr>
            </a:tbl>
          </a:graphicData>
        </a:graphic>
      </p:graphicFrame>
    </p:spTree>
    <p:extLst>
      <p:ext uri="{BB962C8B-B14F-4D97-AF65-F5344CB8AC3E}">
        <p14:creationId xmlns:p14="http://schemas.microsoft.com/office/powerpoint/2010/main" val="43869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60E5A-A0CB-46C8-8FB6-0439D8AB1655}"/>
              </a:ext>
            </a:extLst>
          </p:cNvPr>
          <p:cNvSpPr>
            <a:spLocks noGrp="1"/>
          </p:cNvSpPr>
          <p:nvPr>
            <p:ph type="title"/>
          </p:nvPr>
        </p:nvSpPr>
        <p:spPr/>
        <p:txBody>
          <a:bodyPr/>
          <a:lstStyle/>
          <a:p>
            <a:r>
              <a:rPr lang="en-US" altLang="zh-CN" dirty="0" err="1"/>
              <a:t>zoo.cfg</a:t>
            </a:r>
            <a:r>
              <a:rPr lang="zh-CN" altLang="en-US" dirty="0"/>
              <a:t>配置文件示例</a:t>
            </a:r>
          </a:p>
        </p:txBody>
      </p:sp>
      <p:sp>
        <p:nvSpPr>
          <p:cNvPr id="3" name="内容占位符 2">
            <a:extLst>
              <a:ext uri="{FF2B5EF4-FFF2-40B4-BE49-F238E27FC236}">
                <a16:creationId xmlns:a16="http://schemas.microsoft.com/office/drawing/2014/main" id="{524A4964-A902-4366-BFE2-67922F15AA7A}"/>
              </a:ext>
            </a:extLst>
          </p:cNvPr>
          <p:cNvSpPr>
            <a:spLocks noGrp="1"/>
          </p:cNvSpPr>
          <p:nvPr>
            <p:ph idx="1"/>
          </p:nvPr>
        </p:nvSpPr>
        <p:spPr/>
        <p:txBody>
          <a:bodyPr>
            <a:normAutofit fontScale="92500" lnSpcReduction="10000"/>
          </a:bodyPr>
          <a:lstStyle/>
          <a:p>
            <a:r>
              <a:rPr lang="zh-CN" altLang="zh-CN" sz="900" dirty="0"/>
              <a:t>单机模式的</a:t>
            </a:r>
            <a:r>
              <a:rPr lang="en-US" altLang="zh-CN" sz="900" dirty="0" err="1"/>
              <a:t>zoo.cfg</a:t>
            </a:r>
            <a:r>
              <a:rPr lang="zh-CN" altLang="zh-CN" sz="900" dirty="0"/>
              <a:t>文件示例内容如下。</a:t>
            </a:r>
          </a:p>
          <a:p>
            <a:pPr marL="0" indent="0">
              <a:buNone/>
            </a:pPr>
            <a:r>
              <a:rPr lang="en-US" altLang="zh-CN" sz="900" i="1" dirty="0" err="1"/>
              <a:t>tickTime</a:t>
            </a:r>
            <a:r>
              <a:rPr lang="en-US" altLang="zh-CN" sz="900" i="1" dirty="0"/>
              <a:t>=2000</a:t>
            </a:r>
            <a:endParaRPr lang="zh-CN" altLang="zh-CN" sz="900" i="1" dirty="0"/>
          </a:p>
          <a:p>
            <a:pPr marL="0" indent="0">
              <a:buNone/>
            </a:pPr>
            <a:r>
              <a:rPr lang="en-US" altLang="zh-CN" sz="900" i="1" dirty="0" err="1"/>
              <a:t>dataDir</a:t>
            </a:r>
            <a:r>
              <a:rPr lang="en-US" altLang="zh-CN" sz="900" i="1" dirty="0"/>
              <a:t>=/var/lib/zookeeper</a:t>
            </a:r>
            <a:endParaRPr lang="zh-CN" altLang="zh-CN" sz="900" i="1" dirty="0"/>
          </a:p>
          <a:p>
            <a:pPr marL="0" indent="0">
              <a:buNone/>
            </a:pPr>
            <a:r>
              <a:rPr lang="en-US" altLang="zh-CN" sz="900" i="1" dirty="0" err="1"/>
              <a:t>clientPort</a:t>
            </a:r>
            <a:r>
              <a:rPr lang="en-US" altLang="zh-CN" sz="900" i="1" dirty="0"/>
              <a:t>=2181</a:t>
            </a:r>
            <a:endParaRPr lang="zh-CN" altLang="zh-CN" sz="900" i="1" dirty="0"/>
          </a:p>
          <a:p>
            <a:endParaRPr lang="en-US" altLang="zh-CN" sz="900" dirty="0"/>
          </a:p>
          <a:p>
            <a:r>
              <a:rPr lang="zh-CN" altLang="zh-CN" sz="900" dirty="0"/>
              <a:t>集群模式的</a:t>
            </a:r>
            <a:r>
              <a:rPr lang="en-US" altLang="zh-CN" sz="900" dirty="0" err="1"/>
              <a:t>zoo.cfg</a:t>
            </a:r>
            <a:r>
              <a:rPr lang="zh-CN" altLang="zh-CN" sz="900" dirty="0"/>
              <a:t>文件示例内容如下。</a:t>
            </a:r>
          </a:p>
          <a:p>
            <a:pPr marL="0" indent="0">
              <a:buNone/>
            </a:pPr>
            <a:r>
              <a:rPr lang="en-US" altLang="zh-CN" sz="900" i="1" dirty="0" err="1"/>
              <a:t>tickTime</a:t>
            </a:r>
            <a:r>
              <a:rPr lang="en-US" altLang="zh-CN" sz="900" i="1" dirty="0"/>
              <a:t>=2000</a:t>
            </a:r>
            <a:endParaRPr lang="zh-CN" altLang="zh-CN" sz="900" i="1" dirty="0"/>
          </a:p>
          <a:p>
            <a:pPr marL="0" indent="0">
              <a:buNone/>
            </a:pPr>
            <a:r>
              <a:rPr lang="en-US" altLang="zh-CN" sz="900" i="1" dirty="0" err="1"/>
              <a:t>dataDir</a:t>
            </a:r>
            <a:r>
              <a:rPr lang="en-US" altLang="zh-CN" sz="900" i="1" dirty="0"/>
              <a:t>=/var/lib/zookeeper/</a:t>
            </a:r>
            <a:endParaRPr lang="zh-CN" altLang="zh-CN" sz="900" i="1" dirty="0"/>
          </a:p>
          <a:p>
            <a:pPr marL="0" indent="0">
              <a:buNone/>
            </a:pPr>
            <a:r>
              <a:rPr lang="en-US" altLang="zh-CN" sz="900" i="1" dirty="0" err="1"/>
              <a:t>clientPort</a:t>
            </a:r>
            <a:r>
              <a:rPr lang="en-US" altLang="zh-CN" sz="900" i="1" dirty="0"/>
              <a:t>=2181</a:t>
            </a:r>
            <a:endParaRPr lang="zh-CN" altLang="zh-CN" sz="900" i="1" dirty="0"/>
          </a:p>
          <a:p>
            <a:pPr marL="0" indent="0">
              <a:buNone/>
            </a:pPr>
            <a:r>
              <a:rPr lang="en-US" altLang="zh-CN" sz="900" i="1" dirty="0" err="1"/>
              <a:t>initLimit</a:t>
            </a:r>
            <a:r>
              <a:rPr lang="en-US" altLang="zh-CN" sz="900" i="1" dirty="0"/>
              <a:t>=5</a:t>
            </a:r>
            <a:endParaRPr lang="zh-CN" altLang="zh-CN" sz="900" i="1" dirty="0"/>
          </a:p>
          <a:p>
            <a:pPr marL="0" indent="0">
              <a:buNone/>
            </a:pPr>
            <a:r>
              <a:rPr lang="en-US" altLang="zh-CN" sz="900" i="1" dirty="0" err="1"/>
              <a:t>syncLimit</a:t>
            </a:r>
            <a:r>
              <a:rPr lang="en-US" altLang="zh-CN" sz="900" i="1" dirty="0"/>
              <a:t>=2</a:t>
            </a:r>
            <a:endParaRPr lang="zh-CN" altLang="zh-CN" sz="900" i="1" dirty="0"/>
          </a:p>
          <a:p>
            <a:pPr marL="0" indent="0">
              <a:buNone/>
            </a:pPr>
            <a:r>
              <a:rPr lang="en-US" altLang="zh-CN" sz="900" i="1" dirty="0"/>
              <a:t>server.1=zoo1:2888:3888</a:t>
            </a:r>
            <a:endParaRPr lang="zh-CN" altLang="zh-CN" sz="900" i="1" dirty="0"/>
          </a:p>
          <a:p>
            <a:pPr marL="0" indent="0">
              <a:buNone/>
            </a:pPr>
            <a:r>
              <a:rPr lang="en-US" altLang="zh-CN" sz="900" i="1" dirty="0"/>
              <a:t>server.2=zoo2:2888:3888</a:t>
            </a:r>
            <a:endParaRPr lang="zh-CN" altLang="zh-CN" sz="900" i="1" dirty="0"/>
          </a:p>
          <a:p>
            <a:pPr marL="0" indent="0">
              <a:buNone/>
            </a:pPr>
            <a:r>
              <a:rPr lang="en-US" altLang="zh-CN" sz="900" i="1" dirty="0"/>
              <a:t>server.3=zoo3:2888:3888</a:t>
            </a:r>
            <a:endParaRPr lang="zh-CN" altLang="zh-CN" sz="900" i="1" dirty="0"/>
          </a:p>
          <a:p>
            <a:endParaRPr lang="en-US" altLang="zh-CN" sz="900" dirty="0"/>
          </a:p>
          <a:p>
            <a:r>
              <a:rPr lang="zh-CN" altLang="zh-CN" sz="900" dirty="0"/>
              <a:t>伪集群模式的</a:t>
            </a:r>
            <a:r>
              <a:rPr lang="en-US" altLang="zh-CN" sz="900" dirty="0" err="1"/>
              <a:t>zoo.cfg</a:t>
            </a:r>
            <a:r>
              <a:rPr lang="zh-CN" altLang="zh-CN" sz="900" dirty="0"/>
              <a:t>文件示例内容如下。</a:t>
            </a:r>
          </a:p>
          <a:p>
            <a:pPr marL="0" indent="0">
              <a:buNone/>
            </a:pPr>
            <a:r>
              <a:rPr lang="en-US" altLang="zh-CN" sz="900" i="1" dirty="0" err="1"/>
              <a:t>dataDir</a:t>
            </a:r>
            <a:r>
              <a:rPr lang="en-US" altLang="zh-CN" sz="900" i="1" dirty="0"/>
              <a:t>=/var/lib/zookeeper/</a:t>
            </a:r>
            <a:endParaRPr lang="zh-CN" altLang="zh-CN" sz="900" i="1" dirty="0"/>
          </a:p>
          <a:p>
            <a:pPr marL="0" indent="0">
              <a:buNone/>
            </a:pPr>
            <a:r>
              <a:rPr lang="en-US" altLang="zh-CN" sz="900" i="1" dirty="0" err="1"/>
              <a:t>clientPort</a:t>
            </a:r>
            <a:r>
              <a:rPr lang="en-US" altLang="zh-CN" sz="900" i="1" dirty="0"/>
              <a:t>=2181</a:t>
            </a:r>
            <a:endParaRPr lang="zh-CN" altLang="zh-CN" sz="900" i="1" dirty="0"/>
          </a:p>
          <a:p>
            <a:pPr marL="0" indent="0">
              <a:buNone/>
            </a:pPr>
            <a:r>
              <a:rPr lang="en-US" altLang="zh-CN" sz="900" i="1" dirty="0" err="1"/>
              <a:t>initLimit</a:t>
            </a:r>
            <a:r>
              <a:rPr lang="en-US" altLang="zh-CN" sz="900" i="1" dirty="0"/>
              <a:t>=5</a:t>
            </a:r>
            <a:endParaRPr lang="zh-CN" altLang="zh-CN" sz="900" i="1" dirty="0"/>
          </a:p>
          <a:p>
            <a:pPr marL="0" indent="0">
              <a:buNone/>
            </a:pPr>
            <a:r>
              <a:rPr lang="en-US" altLang="zh-CN" sz="900" i="1" dirty="0" err="1"/>
              <a:t>syncLimit</a:t>
            </a:r>
            <a:r>
              <a:rPr lang="en-US" altLang="zh-CN" sz="900" i="1" dirty="0"/>
              <a:t>=2</a:t>
            </a:r>
            <a:endParaRPr lang="zh-CN" altLang="zh-CN" sz="900" i="1" dirty="0"/>
          </a:p>
          <a:p>
            <a:pPr marL="0" indent="0">
              <a:buNone/>
            </a:pPr>
            <a:r>
              <a:rPr lang="en-US" altLang="zh-CN" sz="900" i="1" dirty="0"/>
              <a:t>server.1=zoo1:2888:3888</a:t>
            </a:r>
            <a:endParaRPr lang="zh-CN" altLang="zh-CN" sz="900" i="1" dirty="0"/>
          </a:p>
          <a:p>
            <a:pPr marL="0" indent="0">
              <a:buNone/>
            </a:pPr>
            <a:r>
              <a:rPr lang="en-US" altLang="zh-CN" sz="900" i="1" dirty="0"/>
              <a:t>server.2=zoo2:2889:3889</a:t>
            </a:r>
            <a:endParaRPr lang="zh-CN" altLang="zh-CN" sz="900" i="1" dirty="0"/>
          </a:p>
          <a:p>
            <a:pPr marL="0" indent="0">
              <a:buNone/>
            </a:pPr>
            <a:r>
              <a:rPr lang="en-US" altLang="zh-CN" sz="900" i="1" dirty="0"/>
              <a:t>server.3=zoo3:2890:3890</a:t>
            </a:r>
            <a:endParaRPr lang="zh-CN" altLang="zh-CN" sz="900" i="1" dirty="0"/>
          </a:p>
        </p:txBody>
      </p:sp>
    </p:spTree>
    <p:extLst>
      <p:ext uri="{BB962C8B-B14F-4D97-AF65-F5344CB8AC3E}">
        <p14:creationId xmlns:p14="http://schemas.microsoft.com/office/powerpoint/2010/main" val="166467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5A09-53F9-42A1-B38D-22582C68DCB5}"/>
              </a:ext>
            </a:extLst>
          </p:cNvPr>
          <p:cNvSpPr>
            <a:spLocks noGrp="1"/>
          </p:cNvSpPr>
          <p:nvPr>
            <p:ph type="title"/>
          </p:nvPr>
        </p:nvSpPr>
        <p:spPr/>
        <p:txBody>
          <a:bodyPr>
            <a:normAutofit/>
          </a:bodyPr>
          <a:lstStyle/>
          <a:p>
            <a:r>
              <a:rPr lang="zh-CN" altLang="en-US" dirty="0"/>
              <a:t>实验</a:t>
            </a:r>
            <a:r>
              <a:rPr lang="en-US" altLang="zh-CN" dirty="0"/>
              <a:t>4</a:t>
            </a:r>
            <a:r>
              <a:rPr lang="zh-CN" altLang="en-US" dirty="0"/>
              <a:t>准备：分布式协调框架</a:t>
            </a:r>
            <a:r>
              <a:rPr lang="en-US" altLang="zh-CN" dirty="0" err="1"/>
              <a:t>ZooKeeper</a:t>
            </a:r>
            <a:endParaRPr lang="zh-CN" altLang="en-US" sz="3200" dirty="0"/>
          </a:p>
        </p:txBody>
      </p:sp>
      <p:sp>
        <p:nvSpPr>
          <p:cNvPr id="3" name="内容占位符 2">
            <a:extLst>
              <a:ext uri="{FF2B5EF4-FFF2-40B4-BE49-F238E27FC236}">
                <a16:creationId xmlns:a16="http://schemas.microsoft.com/office/drawing/2014/main" id="{395E8A9E-E2D1-47AC-8B0A-21140B91CB66}"/>
              </a:ext>
            </a:extLst>
          </p:cNvPr>
          <p:cNvSpPr>
            <a:spLocks noGrp="1"/>
          </p:cNvSpPr>
          <p:nvPr>
            <p:ph idx="1"/>
          </p:nvPr>
        </p:nvSpPr>
        <p:spPr/>
        <p:txBody>
          <a:bodyPr>
            <a:normAutofit/>
          </a:bodyPr>
          <a:lstStyle/>
          <a:p>
            <a:r>
              <a:rPr lang="en-US" altLang="zh-CN" dirty="0"/>
              <a:t>4.1 </a:t>
            </a:r>
            <a:r>
              <a:rPr lang="zh-CN" altLang="en-US" dirty="0"/>
              <a:t>初识</a:t>
            </a:r>
            <a:r>
              <a:rPr lang="en-US" altLang="zh-CN" dirty="0" err="1"/>
              <a:t>ZooKeeper</a:t>
            </a:r>
            <a:endParaRPr lang="en-US" altLang="zh-CN" dirty="0"/>
          </a:p>
          <a:p>
            <a:r>
              <a:rPr lang="en-US" altLang="zh-CN" dirty="0"/>
              <a:t>4.2 </a:t>
            </a:r>
            <a:r>
              <a:rPr lang="en-US" altLang="zh-CN" dirty="0" err="1"/>
              <a:t>ZooKeeper</a:t>
            </a:r>
            <a:r>
              <a:rPr lang="zh-CN" altLang="en-US" dirty="0"/>
              <a:t>系统模型</a:t>
            </a:r>
            <a:endParaRPr lang="en-US" altLang="zh-CN" dirty="0"/>
          </a:p>
          <a:p>
            <a:r>
              <a:rPr lang="en-US" altLang="zh-CN" dirty="0"/>
              <a:t>4.3 </a:t>
            </a:r>
            <a:r>
              <a:rPr lang="en-US" altLang="zh-CN" dirty="0" err="1"/>
              <a:t>ZooKeeper</a:t>
            </a:r>
            <a:r>
              <a:rPr lang="zh-CN" altLang="en-US" dirty="0"/>
              <a:t>工作原理</a:t>
            </a:r>
            <a:endParaRPr lang="en-US" altLang="zh-CN" dirty="0"/>
          </a:p>
          <a:p>
            <a:r>
              <a:rPr lang="en-US" altLang="zh-CN" dirty="0"/>
              <a:t>4.4 </a:t>
            </a:r>
            <a:r>
              <a:rPr lang="zh-CN" altLang="en-US" dirty="0"/>
              <a:t>部署</a:t>
            </a:r>
            <a:r>
              <a:rPr lang="en-US" altLang="zh-CN" dirty="0" err="1"/>
              <a:t>ZooKeeper</a:t>
            </a:r>
            <a:endParaRPr lang="en-US" altLang="zh-CN" dirty="0"/>
          </a:p>
          <a:p>
            <a:r>
              <a:rPr lang="en-US" altLang="zh-CN" dirty="0"/>
              <a:t>4.5 </a:t>
            </a:r>
            <a:r>
              <a:rPr lang="en-US" altLang="zh-CN" dirty="0" err="1"/>
              <a:t>ZooKeeper</a:t>
            </a:r>
            <a:r>
              <a:rPr lang="zh-CN" altLang="en-US" dirty="0"/>
              <a:t>接口</a:t>
            </a:r>
          </a:p>
        </p:txBody>
      </p:sp>
    </p:spTree>
    <p:extLst>
      <p:ext uri="{BB962C8B-B14F-4D97-AF65-F5344CB8AC3E}">
        <p14:creationId xmlns:p14="http://schemas.microsoft.com/office/powerpoint/2010/main" val="1640584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D1D4F-66B7-4F08-BFC7-58E2B423E3A6}"/>
              </a:ext>
            </a:extLst>
          </p:cNvPr>
          <p:cNvSpPr>
            <a:spLocks noGrp="1"/>
          </p:cNvSpPr>
          <p:nvPr>
            <p:ph type="title"/>
          </p:nvPr>
        </p:nvSpPr>
        <p:spPr/>
        <p:txBody>
          <a:bodyPr/>
          <a:lstStyle/>
          <a:p>
            <a:r>
              <a:rPr lang="zh-CN" altLang="en-US" dirty="0"/>
              <a:t>启动</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67AB60F0-0715-4463-9F9B-11EF4DA05F78}"/>
              </a:ext>
            </a:extLst>
          </p:cNvPr>
          <p:cNvSpPr>
            <a:spLocks noGrp="1"/>
          </p:cNvSpPr>
          <p:nvPr>
            <p:ph idx="1"/>
          </p:nvPr>
        </p:nvSpPr>
        <p:spPr/>
        <p:txBody>
          <a:bodyPr/>
          <a:lstStyle/>
          <a:p>
            <a:r>
              <a:rPr lang="zh-CN" altLang="zh-CN" dirty="0"/>
              <a:t>在</a:t>
            </a:r>
            <a:r>
              <a:rPr lang="en-US" altLang="zh-CN" dirty="0" err="1"/>
              <a:t>ZooKeeper</a:t>
            </a:r>
            <a:r>
              <a:rPr lang="zh-CN" altLang="zh-CN" dirty="0"/>
              <a:t>集群的每个节点上，在普通用户下使用命令“</a:t>
            </a:r>
            <a:r>
              <a:rPr lang="en-US" altLang="zh-CN" i="1" dirty="0"/>
              <a:t>zkServer.sh start</a:t>
            </a:r>
            <a:r>
              <a:rPr lang="zh-CN" altLang="zh-CN" dirty="0"/>
              <a:t>”来启动</a:t>
            </a:r>
            <a:r>
              <a:rPr lang="en-US" altLang="zh-CN" dirty="0" err="1"/>
              <a:t>ZooKeeper</a:t>
            </a:r>
            <a:r>
              <a:rPr lang="zh-CN" altLang="en-US" dirty="0"/>
              <a:t>。</a:t>
            </a:r>
          </a:p>
        </p:txBody>
      </p:sp>
      <p:pic>
        <p:nvPicPr>
          <p:cNvPr id="4" name="图片 3">
            <a:extLst>
              <a:ext uri="{FF2B5EF4-FFF2-40B4-BE49-F238E27FC236}">
                <a16:creationId xmlns:a16="http://schemas.microsoft.com/office/drawing/2014/main" id="{83822D30-D3E5-4415-A9A5-196DCD173259}"/>
              </a:ext>
            </a:extLst>
          </p:cNvPr>
          <p:cNvPicPr/>
          <p:nvPr/>
        </p:nvPicPr>
        <p:blipFill>
          <a:blip r:embed="rId2"/>
          <a:srcRect t="28747"/>
          <a:stretch>
            <a:fillRect/>
          </a:stretch>
        </p:blipFill>
        <p:spPr>
          <a:xfrm>
            <a:off x="1934845" y="2245042"/>
            <a:ext cx="5274310" cy="653415"/>
          </a:xfrm>
          <a:prstGeom prst="rect">
            <a:avLst/>
          </a:prstGeom>
          <a:ln>
            <a:noFill/>
          </a:ln>
        </p:spPr>
      </p:pic>
      <p:pic>
        <p:nvPicPr>
          <p:cNvPr id="5" name="图片 4">
            <a:extLst>
              <a:ext uri="{FF2B5EF4-FFF2-40B4-BE49-F238E27FC236}">
                <a16:creationId xmlns:a16="http://schemas.microsoft.com/office/drawing/2014/main" id="{EFA4CDB2-9758-43B4-BB5D-4BABBA8260F8}"/>
              </a:ext>
            </a:extLst>
          </p:cNvPr>
          <p:cNvPicPr/>
          <p:nvPr/>
        </p:nvPicPr>
        <p:blipFill>
          <a:blip r:embed="rId3"/>
          <a:stretch>
            <a:fillRect/>
          </a:stretch>
        </p:blipFill>
        <p:spPr>
          <a:xfrm>
            <a:off x="1934845" y="3035380"/>
            <a:ext cx="5274310" cy="652780"/>
          </a:xfrm>
          <a:prstGeom prst="rect">
            <a:avLst/>
          </a:prstGeom>
        </p:spPr>
      </p:pic>
      <p:pic>
        <p:nvPicPr>
          <p:cNvPr id="6" name="图片 5">
            <a:extLst>
              <a:ext uri="{FF2B5EF4-FFF2-40B4-BE49-F238E27FC236}">
                <a16:creationId xmlns:a16="http://schemas.microsoft.com/office/drawing/2014/main" id="{6EFC90AE-6334-4148-9393-FB95AEBA5F77}"/>
              </a:ext>
            </a:extLst>
          </p:cNvPr>
          <p:cNvPicPr/>
          <p:nvPr/>
        </p:nvPicPr>
        <p:blipFill>
          <a:blip r:embed="rId4"/>
          <a:stretch>
            <a:fillRect/>
          </a:stretch>
        </p:blipFill>
        <p:spPr>
          <a:xfrm>
            <a:off x="1934845" y="3825083"/>
            <a:ext cx="5274310" cy="657225"/>
          </a:xfrm>
          <a:prstGeom prst="rect">
            <a:avLst/>
          </a:prstGeom>
        </p:spPr>
      </p:pic>
    </p:spTree>
    <p:extLst>
      <p:ext uri="{BB962C8B-B14F-4D97-AF65-F5344CB8AC3E}">
        <p14:creationId xmlns:p14="http://schemas.microsoft.com/office/powerpoint/2010/main" val="2495164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A891B-12BB-4341-895B-92F87F5E36E3}"/>
              </a:ext>
            </a:extLst>
          </p:cNvPr>
          <p:cNvSpPr>
            <a:spLocks noGrp="1"/>
          </p:cNvSpPr>
          <p:nvPr>
            <p:ph type="title"/>
          </p:nvPr>
        </p:nvSpPr>
        <p:spPr/>
        <p:txBody>
          <a:bodyPr/>
          <a:lstStyle/>
          <a:p>
            <a:r>
              <a:rPr lang="zh-CN" altLang="en-US" dirty="0"/>
              <a:t>验证</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930CDC8B-DE2F-4F6D-8BDF-AB7E461843F2}"/>
              </a:ext>
            </a:extLst>
          </p:cNvPr>
          <p:cNvSpPr>
            <a:spLocks noGrp="1"/>
          </p:cNvSpPr>
          <p:nvPr>
            <p:ph idx="1"/>
          </p:nvPr>
        </p:nvSpPr>
        <p:spPr/>
        <p:txBody>
          <a:bodyPr/>
          <a:lstStyle/>
          <a:p>
            <a:r>
              <a:rPr lang="zh-CN" altLang="en-US" dirty="0"/>
              <a:t>方法</a:t>
            </a:r>
            <a:r>
              <a:rPr lang="en-US" altLang="zh-CN" dirty="0"/>
              <a:t>1</a:t>
            </a:r>
            <a:r>
              <a:rPr lang="zh-CN" altLang="en-US" dirty="0"/>
              <a:t>：</a:t>
            </a:r>
            <a:r>
              <a:rPr lang="zh-CN" altLang="zh-CN" dirty="0"/>
              <a:t>在各个节点上通过“</a:t>
            </a:r>
            <a:r>
              <a:rPr lang="en-US" altLang="zh-CN" i="1" dirty="0"/>
              <a:t>zkServer.sh status</a:t>
            </a:r>
            <a:r>
              <a:rPr lang="zh-CN" altLang="zh-CN" dirty="0"/>
              <a:t>”命令查看状态，包括集群中各个节点的角色</a:t>
            </a:r>
            <a:r>
              <a:rPr lang="zh-CN" altLang="en-US" dirty="0"/>
              <a:t>。</a:t>
            </a:r>
          </a:p>
        </p:txBody>
      </p:sp>
      <p:pic>
        <p:nvPicPr>
          <p:cNvPr id="3075" name="图片 547">
            <a:extLst>
              <a:ext uri="{FF2B5EF4-FFF2-40B4-BE49-F238E27FC236}">
                <a16:creationId xmlns:a16="http://schemas.microsoft.com/office/drawing/2014/main" id="{1D4703F6-519E-46B3-A8CE-C63A06961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162" y="2139702"/>
            <a:ext cx="5273675" cy="6318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图片 548">
            <a:extLst>
              <a:ext uri="{FF2B5EF4-FFF2-40B4-BE49-F238E27FC236}">
                <a16:creationId xmlns:a16="http://schemas.microsoft.com/office/drawing/2014/main" id="{CD527B53-F684-43B3-8E8C-84F12BE99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2887662"/>
            <a:ext cx="5273675" cy="6635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549">
            <a:extLst>
              <a:ext uri="{FF2B5EF4-FFF2-40B4-BE49-F238E27FC236}">
                <a16:creationId xmlns:a16="http://schemas.microsoft.com/office/drawing/2014/main" id="{156DD1CA-51C5-4294-B4FD-8FF7901ECD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2" y="3652242"/>
            <a:ext cx="5273675" cy="647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8E2742C-A166-4292-AFF7-317D3610251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15094062-CD88-4997-BAF6-DE4BDDEEE7D0}"/>
              </a:ext>
            </a:extLst>
          </p:cNvPr>
          <p:cNvSpPr>
            <a:spLocks noChangeArrowheads="1"/>
          </p:cNvSpPr>
          <p:nvPr/>
        </p:nvSpPr>
        <p:spPr bwMode="auto">
          <a:xfrm>
            <a:off x="0" y="108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2B898FDB-8A67-46CC-A8CA-E6388F78B1A1}"/>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A6CD774F-F32A-425A-A86C-7BAC116CF7A2}"/>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55872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A891B-12BB-4341-895B-92F87F5E36E3}"/>
              </a:ext>
            </a:extLst>
          </p:cNvPr>
          <p:cNvSpPr>
            <a:spLocks noGrp="1"/>
          </p:cNvSpPr>
          <p:nvPr>
            <p:ph type="title"/>
          </p:nvPr>
        </p:nvSpPr>
        <p:spPr/>
        <p:txBody>
          <a:bodyPr/>
          <a:lstStyle/>
          <a:p>
            <a:r>
              <a:rPr lang="zh-CN" altLang="en-US" dirty="0"/>
              <a:t>验证</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930CDC8B-DE2F-4F6D-8BDF-AB7E461843F2}"/>
              </a:ext>
            </a:extLst>
          </p:cNvPr>
          <p:cNvSpPr>
            <a:spLocks noGrp="1"/>
          </p:cNvSpPr>
          <p:nvPr>
            <p:ph idx="1"/>
          </p:nvPr>
        </p:nvSpPr>
        <p:spPr/>
        <p:txBody>
          <a:bodyPr/>
          <a:lstStyle/>
          <a:p>
            <a:r>
              <a:rPr lang="zh-CN" altLang="en-US" dirty="0"/>
              <a:t>方法</a:t>
            </a:r>
            <a:r>
              <a:rPr lang="en-US" altLang="zh-CN" dirty="0"/>
              <a:t>2</a:t>
            </a:r>
            <a:r>
              <a:rPr lang="zh-CN" altLang="en-US" dirty="0"/>
              <a:t>：</a:t>
            </a:r>
            <a:r>
              <a:rPr lang="zh-CN" altLang="zh-CN" dirty="0"/>
              <a:t>在各个节点上通过“</a:t>
            </a:r>
            <a:r>
              <a:rPr lang="en-US" altLang="zh-CN" dirty="0" err="1"/>
              <a:t>jps</a:t>
            </a:r>
            <a:r>
              <a:rPr lang="zh-CN" altLang="zh-CN" dirty="0"/>
              <a:t>”命令查看进程服务，若部署成功的话，可在各个节点上看到</a:t>
            </a:r>
            <a:r>
              <a:rPr lang="en-US" altLang="zh-CN" dirty="0" err="1"/>
              <a:t>QuorumPeerMain</a:t>
            </a:r>
            <a:r>
              <a:rPr lang="zh-CN" altLang="zh-CN" dirty="0"/>
              <a:t>进程</a:t>
            </a:r>
            <a:r>
              <a:rPr lang="zh-CN" altLang="en-US" dirty="0"/>
              <a:t>。</a:t>
            </a:r>
          </a:p>
        </p:txBody>
      </p:sp>
      <p:sp>
        <p:nvSpPr>
          <p:cNvPr id="4" name="Rectangle 4">
            <a:extLst>
              <a:ext uri="{FF2B5EF4-FFF2-40B4-BE49-F238E27FC236}">
                <a16:creationId xmlns:a16="http://schemas.microsoft.com/office/drawing/2014/main" id="{68E2742C-A166-4292-AFF7-317D3610251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15094062-CD88-4997-BAF6-DE4BDDEEE7D0}"/>
              </a:ext>
            </a:extLst>
          </p:cNvPr>
          <p:cNvSpPr>
            <a:spLocks noChangeArrowheads="1"/>
          </p:cNvSpPr>
          <p:nvPr/>
        </p:nvSpPr>
        <p:spPr bwMode="auto">
          <a:xfrm>
            <a:off x="0" y="108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2B898FDB-8A67-46CC-A8CA-E6388F78B1A1}"/>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A6CD774F-F32A-425A-A86C-7BAC116CF7A2}"/>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图片 550">
            <a:extLst>
              <a:ext uri="{FF2B5EF4-FFF2-40B4-BE49-F238E27FC236}">
                <a16:creationId xmlns:a16="http://schemas.microsoft.com/office/drawing/2014/main" id="{E4A7EAA0-388D-4CFA-8A74-D5DE9236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162" y="2417257"/>
            <a:ext cx="5273675" cy="5111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图片 551">
            <a:extLst>
              <a:ext uri="{FF2B5EF4-FFF2-40B4-BE49-F238E27FC236}">
                <a16:creationId xmlns:a16="http://schemas.microsoft.com/office/drawing/2014/main" id="{3FAE7096-D9C1-4696-AA5B-C9A8145C1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3017118"/>
            <a:ext cx="52736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4097" name="图片 552">
            <a:extLst>
              <a:ext uri="{FF2B5EF4-FFF2-40B4-BE49-F238E27FC236}">
                <a16:creationId xmlns:a16="http://schemas.microsoft.com/office/drawing/2014/main" id="{43966FE1-959F-42B5-8631-5A22EBA0D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4" r="-2"/>
          <a:stretch>
            <a:fillRect/>
          </a:stretch>
        </p:blipFill>
        <p:spPr bwMode="auto">
          <a:xfrm>
            <a:off x="1935162" y="3694534"/>
            <a:ext cx="5265738" cy="533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B9F7E067-5A3C-4986-9F8A-7A787B51493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a:extLst>
              <a:ext uri="{FF2B5EF4-FFF2-40B4-BE49-F238E27FC236}">
                <a16:creationId xmlns:a16="http://schemas.microsoft.com/office/drawing/2014/main" id="{65D0DCF8-F9C9-4F3B-880E-A05F8A1D6CFD}"/>
              </a:ext>
            </a:extLst>
          </p:cNvPr>
          <p:cNvSpPr>
            <a:spLocks noChangeArrowheads="1"/>
          </p:cNvSpPr>
          <p:nvPr/>
        </p:nvSpPr>
        <p:spPr bwMode="auto">
          <a:xfrm>
            <a:off x="0" y="968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B0653EEA-D1E2-4856-A557-926B65AD5923}"/>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a:extLst>
              <a:ext uri="{FF2B5EF4-FFF2-40B4-BE49-F238E27FC236}">
                <a16:creationId xmlns:a16="http://schemas.microsoft.com/office/drawing/2014/main" id="{52AB1BEF-33D1-46BB-80E3-351675E05E07}"/>
              </a:ext>
            </a:extLst>
          </p:cNvPr>
          <p:cNvSpPr>
            <a:spLocks noChangeArrowheads="1"/>
          </p:cNvSpPr>
          <p:nvPr/>
        </p:nvSpPr>
        <p:spPr bwMode="auto">
          <a:xfrm>
            <a:off x="0" y="203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46245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08F81-EEF9-49B1-8D0C-2A73EC1CDEBB}"/>
              </a:ext>
            </a:extLst>
          </p:cNvPr>
          <p:cNvSpPr>
            <a:spLocks noGrp="1"/>
          </p:cNvSpPr>
          <p:nvPr>
            <p:ph type="title"/>
          </p:nvPr>
        </p:nvSpPr>
        <p:spPr>
          <a:xfrm>
            <a:off x="457200" y="205978"/>
            <a:ext cx="8229600" cy="857250"/>
          </a:xfrm>
        </p:spPr>
        <p:txBody>
          <a:bodyPr/>
          <a:lstStyle/>
          <a:p>
            <a:r>
              <a:rPr lang="zh-CN" altLang="en-US" dirty="0"/>
              <a:t>关闭</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7E8E8412-DEE3-4DBD-8E51-8ED1CA50151F}"/>
              </a:ext>
            </a:extLst>
          </p:cNvPr>
          <p:cNvSpPr>
            <a:spLocks noGrp="1"/>
          </p:cNvSpPr>
          <p:nvPr>
            <p:ph idx="1"/>
          </p:nvPr>
        </p:nvSpPr>
        <p:spPr>
          <a:xfrm>
            <a:off x="457200" y="1200151"/>
            <a:ext cx="3412490" cy="3394472"/>
          </a:xfrm>
        </p:spPr>
        <p:txBody>
          <a:bodyPr>
            <a:normAutofit fontScale="92500" lnSpcReduction="20000"/>
          </a:bodyPr>
          <a:lstStyle/>
          <a:p>
            <a:r>
              <a:rPr lang="zh-CN" altLang="zh-CN" dirty="0"/>
              <a:t>在</a:t>
            </a:r>
            <a:r>
              <a:rPr lang="en-US" altLang="zh-CN" dirty="0" err="1"/>
              <a:t>ZooKeeper</a:t>
            </a:r>
            <a:r>
              <a:rPr lang="zh-CN" altLang="zh-CN" dirty="0"/>
              <a:t>集群的每个节点上，在普通用户下使用命令“</a:t>
            </a:r>
            <a:r>
              <a:rPr lang="en-US" altLang="zh-CN" i="1" dirty="0"/>
              <a:t>zkServer.sh stop</a:t>
            </a:r>
            <a:r>
              <a:rPr lang="zh-CN" altLang="zh-CN" dirty="0"/>
              <a:t>”来关闭</a:t>
            </a:r>
            <a:r>
              <a:rPr lang="en-US" altLang="zh-CN" dirty="0" err="1"/>
              <a:t>ZooKeeper</a:t>
            </a:r>
            <a:r>
              <a:rPr lang="zh-CN" altLang="zh-CN" dirty="0"/>
              <a:t>服务。若</a:t>
            </a:r>
            <a:r>
              <a:rPr lang="en-US" altLang="zh-CN" dirty="0"/>
              <a:t>Linux</a:t>
            </a:r>
            <a:r>
              <a:rPr lang="zh-CN" altLang="zh-CN" dirty="0"/>
              <a:t>集群各机器节点间已配置好</a:t>
            </a:r>
            <a:r>
              <a:rPr lang="en-US" altLang="zh-CN" dirty="0"/>
              <a:t>SSH</a:t>
            </a:r>
            <a:r>
              <a:rPr lang="zh-CN" altLang="zh-CN" dirty="0"/>
              <a:t>免密登录，也可以仅在</a:t>
            </a:r>
            <a:r>
              <a:rPr lang="en-US" altLang="zh-CN" dirty="0"/>
              <a:t>master</a:t>
            </a:r>
            <a:r>
              <a:rPr lang="zh-CN" altLang="zh-CN" dirty="0"/>
              <a:t>一台机器上输入一系列命令以关闭整个</a:t>
            </a:r>
            <a:r>
              <a:rPr lang="en-US" altLang="zh-CN" dirty="0" err="1"/>
              <a:t>ZooKeeper</a:t>
            </a:r>
            <a:r>
              <a:rPr lang="zh-CN" altLang="zh-CN" dirty="0"/>
              <a:t>集群</a:t>
            </a:r>
            <a:r>
              <a:rPr lang="zh-CN" altLang="en-US" dirty="0"/>
              <a:t>。</a:t>
            </a:r>
          </a:p>
        </p:txBody>
      </p:sp>
      <p:pic>
        <p:nvPicPr>
          <p:cNvPr id="4" name="图片 3">
            <a:extLst>
              <a:ext uri="{FF2B5EF4-FFF2-40B4-BE49-F238E27FC236}">
                <a16:creationId xmlns:a16="http://schemas.microsoft.com/office/drawing/2014/main" id="{1579A8C5-EE35-45EF-9AFC-7B4114CC0459}"/>
              </a:ext>
            </a:extLst>
          </p:cNvPr>
          <p:cNvPicPr/>
          <p:nvPr/>
        </p:nvPicPr>
        <p:blipFill>
          <a:blip r:embed="rId2"/>
          <a:stretch>
            <a:fillRect/>
          </a:stretch>
        </p:blipFill>
        <p:spPr>
          <a:xfrm>
            <a:off x="3844558" y="1179234"/>
            <a:ext cx="5274310" cy="2988310"/>
          </a:xfrm>
          <a:prstGeom prst="rect">
            <a:avLst/>
          </a:prstGeom>
        </p:spPr>
      </p:pic>
    </p:spTree>
    <p:extLst>
      <p:ext uri="{BB962C8B-B14F-4D97-AF65-F5344CB8AC3E}">
        <p14:creationId xmlns:p14="http://schemas.microsoft.com/office/powerpoint/2010/main" val="3186006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FA213-40A0-4A6E-878E-69909694C6C4}"/>
              </a:ext>
            </a:extLst>
          </p:cNvPr>
          <p:cNvSpPr>
            <a:spLocks noGrp="1"/>
          </p:cNvSpPr>
          <p:nvPr>
            <p:ph type="title"/>
          </p:nvPr>
        </p:nvSpPr>
        <p:spPr/>
        <p:txBody>
          <a:bodyPr>
            <a:normAutofit/>
          </a:bodyPr>
          <a:lstStyle/>
          <a:p>
            <a:r>
              <a:rPr lang="en-US" altLang="zh-CN" dirty="0"/>
              <a:t>4.5 </a:t>
            </a:r>
            <a:r>
              <a:rPr lang="en-US" altLang="zh-CN" dirty="0" err="1"/>
              <a:t>ZooKeeper</a:t>
            </a:r>
            <a:r>
              <a:rPr lang="zh-CN" altLang="en-US" dirty="0"/>
              <a:t>接口</a:t>
            </a:r>
          </a:p>
        </p:txBody>
      </p:sp>
      <p:graphicFrame>
        <p:nvGraphicFramePr>
          <p:cNvPr id="4" name="内容占位符 3">
            <a:extLst>
              <a:ext uri="{FF2B5EF4-FFF2-40B4-BE49-F238E27FC236}">
                <a16:creationId xmlns:a16="http://schemas.microsoft.com/office/drawing/2014/main" id="{4B86E504-0ABC-458D-A3C7-B0D76F4E1751}"/>
              </a:ext>
            </a:extLst>
          </p:cNvPr>
          <p:cNvGraphicFramePr>
            <a:graphicFrameLocks noGrp="1"/>
          </p:cNvGraphicFramePr>
          <p:nvPr>
            <p:ph idx="1"/>
            <p:extLst>
              <p:ext uri="{D42A27DB-BD31-4B8C-83A1-F6EECF244321}">
                <p14:modId xmlns:p14="http://schemas.microsoft.com/office/powerpoint/2010/main" val="3977506578"/>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63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1. </a:t>
            </a:r>
            <a:r>
              <a:rPr lang="en-US" altLang="zh-CN" dirty="0" err="1"/>
              <a:t>ZooKeeper</a:t>
            </a:r>
            <a:r>
              <a:rPr lang="zh-CN" altLang="zh-CN" dirty="0"/>
              <a:t>四字命令</a:t>
            </a:r>
            <a:endParaRPr lang="zh-CN" altLang="en-US" dirty="0"/>
          </a:p>
        </p:txBody>
      </p:sp>
      <p:graphicFrame>
        <p:nvGraphicFramePr>
          <p:cNvPr id="4" name="内容占位符 3">
            <a:extLst>
              <a:ext uri="{FF2B5EF4-FFF2-40B4-BE49-F238E27FC236}">
                <a16:creationId xmlns:a16="http://schemas.microsoft.com/office/drawing/2014/main" id="{1BA0B178-D13E-48DE-B234-F2D46F372413}"/>
              </a:ext>
            </a:extLst>
          </p:cNvPr>
          <p:cNvGraphicFramePr>
            <a:graphicFrameLocks noGrp="1"/>
          </p:cNvGraphicFramePr>
          <p:nvPr>
            <p:ph idx="1"/>
          </p:nvPr>
        </p:nvGraphicFramePr>
        <p:xfrm>
          <a:off x="628650" y="1080929"/>
          <a:ext cx="7886700" cy="3569017"/>
        </p:xfrm>
        <a:graphic>
          <a:graphicData uri="http://schemas.openxmlformats.org/drawingml/2006/table">
            <a:tbl>
              <a:tblPr firstRow="1" firstCol="1" bandRow="1">
                <a:tableStyleId>{5C22544A-7EE6-4342-B048-85BDC9FD1C3A}</a:tableStyleId>
              </a:tblPr>
              <a:tblGrid>
                <a:gridCol w="1073298">
                  <a:extLst>
                    <a:ext uri="{9D8B030D-6E8A-4147-A177-3AD203B41FA5}">
                      <a16:colId xmlns:a16="http://schemas.microsoft.com/office/drawing/2014/main" val="2821107901"/>
                    </a:ext>
                  </a:extLst>
                </a:gridCol>
                <a:gridCol w="6813402">
                  <a:extLst>
                    <a:ext uri="{9D8B030D-6E8A-4147-A177-3AD203B41FA5}">
                      <a16:colId xmlns:a16="http://schemas.microsoft.com/office/drawing/2014/main" val="3141591630"/>
                    </a:ext>
                  </a:extLst>
                </a:gridCol>
              </a:tblGrid>
              <a:tr h="130492">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命令</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功能描述</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313892507"/>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conf</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服务器运行时使用的基本配置信息，包括</a:t>
                      </a:r>
                      <a:r>
                        <a:rPr lang="en-US" sz="1000" kern="0" dirty="0" err="1">
                          <a:effectLst/>
                          <a:latin typeface="微软雅黑" panose="020B0503020204020204" pitchFamily="34" charset="-122"/>
                          <a:ea typeface="微软雅黑" panose="020B0503020204020204" pitchFamily="34" charset="-122"/>
                        </a:rPr>
                        <a:t>clientPort</a:t>
                      </a:r>
                      <a:r>
                        <a:rPr lang="zh-CN" sz="1000" kern="0" dirty="0">
                          <a:effectLst/>
                          <a:latin typeface="微软雅黑" panose="020B0503020204020204" pitchFamily="34" charset="-122"/>
                          <a:ea typeface="微软雅黑" panose="020B0503020204020204" pitchFamily="34" charset="-122"/>
                        </a:rPr>
                        <a:t>、</a:t>
                      </a:r>
                      <a:r>
                        <a:rPr lang="en-US" sz="1000" kern="0" dirty="0" err="1">
                          <a:effectLst/>
                          <a:latin typeface="微软雅黑" panose="020B0503020204020204" pitchFamily="34" charset="-122"/>
                          <a:ea typeface="微软雅黑" panose="020B0503020204020204" pitchFamily="34" charset="-122"/>
                        </a:rPr>
                        <a:t>dataDir</a:t>
                      </a:r>
                      <a:r>
                        <a:rPr lang="zh-CN" sz="1000" kern="0" dirty="0">
                          <a:effectLst/>
                          <a:latin typeface="微软雅黑" panose="020B0503020204020204" pitchFamily="34" charset="-122"/>
                          <a:ea typeface="微软雅黑" panose="020B0503020204020204" pitchFamily="34" charset="-122"/>
                        </a:rPr>
                        <a:t>和</a:t>
                      </a:r>
                      <a:r>
                        <a:rPr lang="en-US" sz="1000" kern="0" dirty="0" err="1">
                          <a:effectLst/>
                          <a:latin typeface="微软雅黑" panose="020B0503020204020204" pitchFamily="34" charset="-122"/>
                          <a:ea typeface="微软雅黑" panose="020B0503020204020204" pitchFamily="34" charset="-122"/>
                        </a:rPr>
                        <a:t>tickTime</a:t>
                      </a:r>
                      <a:r>
                        <a:rPr lang="zh-CN" sz="1000" kern="0" dirty="0">
                          <a:effectLst/>
                          <a:latin typeface="微软雅黑" panose="020B0503020204020204" pitchFamily="34" charset="-122"/>
                          <a:ea typeface="微软雅黑" panose="020B0503020204020204" pitchFamily="34" charset="-122"/>
                        </a:rPr>
                        <a:t>等</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900624937"/>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cons</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用于输出当前这台服务器上所有客户端连接的详细信息，包括每个客户端的客户端</a:t>
                      </a:r>
                      <a:r>
                        <a:rPr lang="en-US" sz="1000" kern="0" dirty="0">
                          <a:effectLst/>
                          <a:latin typeface="微软雅黑" panose="020B0503020204020204" pitchFamily="34" charset="-122"/>
                          <a:ea typeface="微软雅黑" panose="020B0503020204020204" pitchFamily="34" charset="-122"/>
                        </a:rPr>
                        <a:t>IP</a:t>
                      </a:r>
                      <a:r>
                        <a:rPr lang="zh-CN" sz="1000" kern="0" dirty="0">
                          <a:effectLst/>
                          <a:latin typeface="微软雅黑" panose="020B0503020204020204" pitchFamily="34" charset="-122"/>
                          <a:ea typeface="微软雅黑" panose="020B0503020204020204" pitchFamily="34" charset="-122"/>
                        </a:rPr>
                        <a:t>、会话</a:t>
                      </a:r>
                      <a:r>
                        <a:rPr lang="en-US" sz="1000" kern="0" dirty="0">
                          <a:effectLst/>
                          <a:latin typeface="微软雅黑" panose="020B0503020204020204" pitchFamily="34" charset="-122"/>
                          <a:ea typeface="微软雅黑" panose="020B0503020204020204" pitchFamily="34" charset="-122"/>
                        </a:rPr>
                        <a:t>ID</a:t>
                      </a:r>
                      <a:r>
                        <a:rPr lang="zh-CN" sz="1000" kern="0" dirty="0">
                          <a:effectLst/>
                          <a:latin typeface="微软雅黑" panose="020B0503020204020204" pitchFamily="34" charset="-122"/>
                          <a:ea typeface="微软雅黑" panose="020B0503020204020204" pitchFamily="34" charset="-122"/>
                        </a:rPr>
                        <a:t>和最后一次与服务器交互的操作类型等</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205649797"/>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crst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功能性命令，用于重置所有的客户端连接统计信息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52936184"/>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dump</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用于输出当前集群的所有会话信息，包括这些会话的会话</a:t>
                      </a:r>
                      <a:r>
                        <a:rPr lang="en-US" sz="1000" kern="0">
                          <a:effectLst/>
                          <a:latin typeface="微软雅黑" panose="020B0503020204020204" pitchFamily="34" charset="-122"/>
                          <a:ea typeface="微软雅黑" panose="020B0503020204020204" pitchFamily="34" charset="-122"/>
                        </a:rPr>
                        <a:t>ID</a:t>
                      </a:r>
                      <a:r>
                        <a:rPr lang="zh-CN" sz="1000" kern="0">
                          <a:effectLst/>
                          <a:latin typeface="微软雅黑" panose="020B0503020204020204" pitchFamily="34" charset="-122"/>
                          <a:ea typeface="微软雅黑" panose="020B0503020204020204" pitchFamily="34" charset="-122"/>
                        </a:rPr>
                        <a:t>，以及每个会话创建的临时节点等信息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249273185"/>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envi</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所在服务器运行时的环境信息，包括</a:t>
                      </a:r>
                      <a:r>
                        <a:rPr lang="en-US" sz="1000" kern="0">
                          <a:effectLst/>
                          <a:latin typeface="微软雅黑" panose="020B0503020204020204" pitchFamily="34" charset="-122"/>
                          <a:ea typeface="微软雅黑" panose="020B0503020204020204" pitchFamily="34" charset="-122"/>
                        </a:rPr>
                        <a:t>os.version</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java.version</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user.home</a:t>
                      </a:r>
                      <a:r>
                        <a:rPr lang="zh-CN" sz="1000" kern="0">
                          <a:effectLst/>
                          <a:latin typeface="微软雅黑" panose="020B0503020204020204" pitchFamily="34" charset="-122"/>
                          <a:ea typeface="微软雅黑" panose="020B0503020204020204" pitchFamily="34" charset="-122"/>
                        </a:rPr>
                        <a:t>等</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47656256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mntr</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用于输出比</a:t>
                      </a:r>
                      <a:r>
                        <a:rPr lang="en-US" sz="1000" kern="0">
                          <a:effectLst/>
                          <a:latin typeface="微软雅黑" panose="020B0503020204020204" pitchFamily="34" charset="-122"/>
                          <a:ea typeface="微软雅黑" panose="020B0503020204020204" pitchFamily="34" charset="-122"/>
                        </a:rPr>
                        <a:t>stat</a:t>
                      </a:r>
                      <a:r>
                        <a:rPr lang="zh-CN" sz="1000" kern="0">
                          <a:effectLst/>
                          <a:latin typeface="微软雅黑" panose="020B0503020204020204" pitchFamily="34" charset="-122"/>
                          <a:ea typeface="微软雅黑" panose="020B0503020204020204" pitchFamily="34" charset="-122"/>
                        </a:rPr>
                        <a:t>命令更为详尽的服务器统计信息，包括请求处理的延迟情况、服务器内存数据库大小和集群的数据同步情况</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4042032163"/>
                  </a:ext>
                </a:extLst>
              </a:tr>
              <a:tr h="39147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ruok</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用于输出当前</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服务器是否正在运行。该命令的名字非常有趣，其谐音正好是“</a:t>
                      </a:r>
                      <a:r>
                        <a:rPr lang="en-US" sz="1000" kern="0" dirty="0">
                          <a:effectLst/>
                          <a:latin typeface="微软雅黑" panose="020B0503020204020204" pitchFamily="34" charset="-122"/>
                          <a:ea typeface="微软雅黑" panose="020B0503020204020204" pitchFamily="34" charset="-122"/>
                        </a:rPr>
                        <a:t>Are you ok</a:t>
                      </a:r>
                      <a:r>
                        <a:rPr lang="zh-CN" sz="1000" kern="0" dirty="0">
                          <a:effectLst/>
                          <a:latin typeface="微软雅黑" panose="020B0503020204020204" pitchFamily="34" charset="-122"/>
                          <a:ea typeface="微软雅黑" panose="020B0503020204020204" pitchFamily="34" charset="-122"/>
                        </a:rPr>
                        <a:t>”。执行该命令后，如果当前</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服务器正在运行，那么返“</a:t>
                      </a:r>
                      <a:r>
                        <a:rPr lang="en-US" sz="1000" kern="0" dirty="0" err="1">
                          <a:effectLst/>
                          <a:latin typeface="微软雅黑" panose="020B0503020204020204" pitchFamily="34" charset="-122"/>
                          <a:ea typeface="微软雅黑" panose="020B0503020204020204" pitchFamily="34" charset="-122"/>
                        </a:rPr>
                        <a:t>imok</a:t>
                      </a:r>
                      <a:r>
                        <a:rPr lang="zh-CN" sz="1000" kern="0" dirty="0">
                          <a:effectLst/>
                          <a:latin typeface="微软雅黑" panose="020B0503020204020204" pitchFamily="34" charset="-122"/>
                          <a:ea typeface="微软雅黑" panose="020B0503020204020204" pitchFamily="34" charset="-122"/>
                        </a:rPr>
                        <a:t>”，否则没有任何响应输出</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72491182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stat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用于获取</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服务器的运行时状态信息，包括基本的</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版本、打包信息、运行时角色、集群数据节点个数等信息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12086382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srvr</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stat</a:t>
                      </a:r>
                      <a:r>
                        <a:rPr lang="zh-CN" sz="1000" kern="0">
                          <a:effectLst/>
                          <a:latin typeface="微软雅黑" panose="020B0503020204020204" pitchFamily="34" charset="-122"/>
                          <a:ea typeface="微软雅黑" panose="020B0503020204020204" pitchFamily="34" charset="-122"/>
                        </a:rPr>
                        <a:t>命令的功能一致，唯一的区别是</a:t>
                      </a:r>
                      <a:r>
                        <a:rPr lang="en-US" sz="1000" kern="0">
                          <a:effectLst/>
                          <a:latin typeface="微软雅黑" panose="020B0503020204020204" pitchFamily="34" charset="-122"/>
                          <a:ea typeface="微软雅黑" panose="020B0503020204020204" pitchFamily="34" charset="-122"/>
                        </a:rPr>
                        <a:t>srvr</a:t>
                      </a:r>
                      <a:r>
                        <a:rPr lang="zh-CN" sz="1000" kern="0">
                          <a:effectLst/>
                          <a:latin typeface="微软雅黑" panose="020B0503020204020204" pitchFamily="34" charset="-122"/>
                          <a:ea typeface="微软雅黑" panose="020B0503020204020204" pitchFamily="34" charset="-122"/>
                        </a:rPr>
                        <a:t>不会将客户端的连接情况输出，仅仅输出服务器的自身信息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438385138"/>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srst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功能性命令，用于重置所有服务器的统计信息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122931072"/>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wchc</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用于输出当前服务器上管理的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的详细信息，以会话为单位进行归组，同时列出被该会话注册了</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的节点路径</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015301010"/>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wchp</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wchc</a:t>
                      </a:r>
                      <a:r>
                        <a:rPr lang="zh-CN" sz="1000" kern="0">
                          <a:effectLst/>
                          <a:latin typeface="微软雅黑" panose="020B0503020204020204" pitchFamily="34" charset="-122"/>
                          <a:ea typeface="微软雅黑" panose="020B0503020204020204" pitchFamily="34" charset="-122"/>
                        </a:rPr>
                        <a:t>命令非常类似，也是用于输出当前服务器上管理的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的详细信息，不同点在于</a:t>
                      </a:r>
                      <a:r>
                        <a:rPr lang="en-US" sz="1000" kern="0">
                          <a:effectLst/>
                          <a:latin typeface="微软雅黑" panose="020B0503020204020204" pitchFamily="34" charset="-122"/>
                          <a:ea typeface="微软雅黑" panose="020B0503020204020204" pitchFamily="34" charset="-122"/>
                        </a:rPr>
                        <a:t>wchp</a:t>
                      </a:r>
                      <a:r>
                        <a:rPr lang="zh-CN" sz="1000" kern="0">
                          <a:effectLst/>
                          <a:latin typeface="微软雅黑" panose="020B0503020204020204" pitchFamily="34" charset="-122"/>
                          <a:ea typeface="微软雅黑" panose="020B0503020204020204" pitchFamily="34" charset="-122"/>
                        </a:rPr>
                        <a:t>命令的输出信息以节点路径为单位进行归组</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564654512"/>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wchs</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用于输出当前服务器上管理的</a:t>
                      </a:r>
                      <a:r>
                        <a:rPr lang="en-US" sz="1000" kern="0" dirty="0">
                          <a:effectLst/>
                          <a:latin typeface="微软雅黑" panose="020B0503020204020204" pitchFamily="34" charset="-122"/>
                          <a:ea typeface="微软雅黑" panose="020B0503020204020204" pitchFamily="34" charset="-122"/>
                        </a:rPr>
                        <a:t>Watcher</a:t>
                      </a:r>
                      <a:r>
                        <a:rPr lang="zh-CN" sz="1000" kern="0" dirty="0">
                          <a:effectLst/>
                          <a:latin typeface="微软雅黑" panose="020B0503020204020204" pitchFamily="34" charset="-122"/>
                          <a:ea typeface="微软雅黑" panose="020B0503020204020204" pitchFamily="34" charset="-122"/>
                        </a:rPr>
                        <a:t>的概要信息</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800577126"/>
                  </a:ext>
                </a:extLst>
              </a:tr>
            </a:tbl>
          </a:graphicData>
        </a:graphic>
      </p:graphicFrame>
    </p:spTree>
    <p:extLst>
      <p:ext uri="{BB962C8B-B14F-4D97-AF65-F5344CB8AC3E}">
        <p14:creationId xmlns:p14="http://schemas.microsoft.com/office/powerpoint/2010/main" val="2837468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1. </a:t>
            </a:r>
            <a:r>
              <a:rPr lang="en-US" altLang="zh-CN" dirty="0" err="1"/>
              <a:t>ZooKeeper</a:t>
            </a:r>
            <a:r>
              <a:rPr lang="zh-CN" altLang="zh-CN" dirty="0"/>
              <a:t>四字命令</a:t>
            </a:r>
            <a:endParaRPr lang="zh-CN" altLang="en-US" dirty="0"/>
          </a:p>
        </p:txBody>
      </p:sp>
      <p:sp>
        <p:nvSpPr>
          <p:cNvPr id="5" name="内容占位符 4">
            <a:extLst>
              <a:ext uri="{FF2B5EF4-FFF2-40B4-BE49-F238E27FC236}">
                <a16:creationId xmlns:a16="http://schemas.microsoft.com/office/drawing/2014/main" id="{630F344B-DCE3-4200-831F-CCF4EBDB6132}"/>
              </a:ext>
            </a:extLst>
          </p:cNvPr>
          <p:cNvSpPr>
            <a:spLocks noGrp="1"/>
          </p:cNvSpPr>
          <p:nvPr>
            <p:ph idx="1"/>
          </p:nvPr>
        </p:nvSpPr>
        <p:spPr/>
        <p:txBody>
          <a:bodyPr/>
          <a:lstStyle/>
          <a:p>
            <a:r>
              <a:rPr lang="zh-CN" altLang="en-US" dirty="0"/>
              <a:t>使用方式</a:t>
            </a:r>
            <a:endParaRPr lang="en-US" altLang="zh-CN" dirty="0"/>
          </a:p>
          <a:p>
            <a:pPr lvl="1"/>
            <a:r>
              <a:rPr lang="zh-CN" altLang="en-US" dirty="0"/>
              <a:t>方式</a:t>
            </a:r>
            <a:r>
              <a:rPr lang="en-US" altLang="zh-CN" dirty="0"/>
              <a:t>1</a:t>
            </a:r>
            <a:r>
              <a:rPr lang="zh-CN" altLang="en-US" dirty="0"/>
              <a:t>：</a:t>
            </a:r>
            <a:r>
              <a:rPr lang="en-US" altLang="zh-CN" dirty="0"/>
              <a:t>Telnet</a:t>
            </a:r>
            <a:r>
              <a:rPr lang="zh-CN" altLang="zh-CN" dirty="0"/>
              <a:t>方式</a:t>
            </a:r>
            <a:endParaRPr lang="zh-CN" altLang="en-US" dirty="0"/>
          </a:p>
        </p:txBody>
      </p:sp>
      <p:pic>
        <p:nvPicPr>
          <p:cNvPr id="6" name="图片 5">
            <a:extLst>
              <a:ext uri="{FF2B5EF4-FFF2-40B4-BE49-F238E27FC236}">
                <a16:creationId xmlns:a16="http://schemas.microsoft.com/office/drawing/2014/main" id="{06CA25E5-7F17-46C1-B817-7193ABBC275C}"/>
              </a:ext>
            </a:extLst>
          </p:cNvPr>
          <p:cNvPicPr/>
          <p:nvPr/>
        </p:nvPicPr>
        <p:blipFill>
          <a:blip r:embed="rId2"/>
          <a:stretch>
            <a:fillRect/>
          </a:stretch>
        </p:blipFill>
        <p:spPr>
          <a:xfrm>
            <a:off x="1934845" y="2028826"/>
            <a:ext cx="5274310" cy="2705100"/>
          </a:xfrm>
          <a:prstGeom prst="rect">
            <a:avLst/>
          </a:prstGeom>
        </p:spPr>
      </p:pic>
    </p:spTree>
    <p:extLst>
      <p:ext uri="{BB962C8B-B14F-4D97-AF65-F5344CB8AC3E}">
        <p14:creationId xmlns:p14="http://schemas.microsoft.com/office/powerpoint/2010/main" val="753675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1. </a:t>
            </a:r>
            <a:r>
              <a:rPr lang="en-US" altLang="zh-CN" dirty="0" err="1"/>
              <a:t>ZooKeeper</a:t>
            </a:r>
            <a:r>
              <a:rPr lang="zh-CN" altLang="zh-CN" dirty="0"/>
              <a:t>四字命令</a:t>
            </a:r>
            <a:endParaRPr lang="zh-CN" altLang="en-US" dirty="0"/>
          </a:p>
        </p:txBody>
      </p:sp>
      <p:sp>
        <p:nvSpPr>
          <p:cNvPr id="5" name="内容占位符 4">
            <a:extLst>
              <a:ext uri="{FF2B5EF4-FFF2-40B4-BE49-F238E27FC236}">
                <a16:creationId xmlns:a16="http://schemas.microsoft.com/office/drawing/2014/main" id="{630F344B-DCE3-4200-831F-CCF4EBDB6132}"/>
              </a:ext>
            </a:extLst>
          </p:cNvPr>
          <p:cNvSpPr>
            <a:spLocks noGrp="1"/>
          </p:cNvSpPr>
          <p:nvPr>
            <p:ph idx="1"/>
          </p:nvPr>
        </p:nvSpPr>
        <p:spPr/>
        <p:txBody>
          <a:bodyPr/>
          <a:lstStyle/>
          <a:p>
            <a:r>
              <a:rPr lang="zh-CN" altLang="en-US" dirty="0"/>
              <a:t>使用方式</a:t>
            </a:r>
            <a:endParaRPr lang="en-US" altLang="zh-CN" dirty="0"/>
          </a:p>
          <a:p>
            <a:pPr lvl="1"/>
            <a:r>
              <a:rPr lang="zh-CN" altLang="en-US" dirty="0"/>
              <a:t>方式</a:t>
            </a:r>
            <a:r>
              <a:rPr lang="en-US" altLang="zh-CN" dirty="0"/>
              <a:t>2</a:t>
            </a:r>
            <a:r>
              <a:rPr lang="zh-CN" altLang="en-US" dirty="0"/>
              <a:t>：</a:t>
            </a:r>
            <a:r>
              <a:rPr lang="en-US" altLang="zh-CN" dirty="0" err="1"/>
              <a:t>nc</a:t>
            </a:r>
            <a:r>
              <a:rPr lang="zh-CN" altLang="zh-CN" dirty="0"/>
              <a:t>方式，命令语法如下所示：</a:t>
            </a:r>
          </a:p>
          <a:p>
            <a:pPr marL="342900" lvl="1" indent="0">
              <a:buNone/>
            </a:pPr>
            <a:r>
              <a:rPr lang="en-US" altLang="zh-CN" i="1" dirty="0"/>
              <a:t>echo {command} | </a:t>
            </a:r>
            <a:r>
              <a:rPr lang="en-US" altLang="zh-CN" i="1" dirty="0" err="1"/>
              <a:t>nc</a:t>
            </a:r>
            <a:r>
              <a:rPr lang="en-US" altLang="zh-CN" i="1" dirty="0"/>
              <a:t> {host} 2181</a:t>
            </a:r>
            <a:endParaRPr lang="zh-CN" altLang="zh-CN" i="1" dirty="0"/>
          </a:p>
        </p:txBody>
      </p:sp>
      <p:pic>
        <p:nvPicPr>
          <p:cNvPr id="7" name="图片 6">
            <a:extLst>
              <a:ext uri="{FF2B5EF4-FFF2-40B4-BE49-F238E27FC236}">
                <a16:creationId xmlns:a16="http://schemas.microsoft.com/office/drawing/2014/main" id="{82911FAB-96E3-46BC-AA18-52A2191F7C65}"/>
              </a:ext>
            </a:extLst>
          </p:cNvPr>
          <p:cNvPicPr/>
          <p:nvPr/>
        </p:nvPicPr>
        <p:blipFill>
          <a:blip r:embed="rId2"/>
          <a:stretch>
            <a:fillRect/>
          </a:stretch>
        </p:blipFill>
        <p:spPr>
          <a:xfrm>
            <a:off x="1934845" y="2541668"/>
            <a:ext cx="5274310" cy="2091055"/>
          </a:xfrm>
          <a:prstGeom prst="rect">
            <a:avLst/>
          </a:prstGeom>
        </p:spPr>
      </p:pic>
    </p:spTree>
    <p:extLst>
      <p:ext uri="{BB962C8B-B14F-4D97-AF65-F5344CB8AC3E}">
        <p14:creationId xmlns:p14="http://schemas.microsoft.com/office/powerpoint/2010/main" val="216800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lstStyle/>
          <a:p>
            <a:r>
              <a:rPr lang="en-US" altLang="zh-CN" dirty="0"/>
              <a:t>1</a:t>
            </a:r>
            <a:r>
              <a:rPr lang="zh-CN" altLang="en-US" dirty="0"/>
              <a:t>）</a:t>
            </a:r>
            <a:r>
              <a:rPr lang="zh-CN" altLang="zh-CN" dirty="0"/>
              <a:t>服务器命令行工具</a:t>
            </a:r>
            <a:r>
              <a:rPr lang="en-US" altLang="zh-CN" dirty="0"/>
              <a:t>zkServer.sh</a:t>
            </a:r>
          </a:p>
          <a:p>
            <a:endParaRPr lang="en-US" altLang="zh-CN" dirty="0"/>
          </a:p>
          <a:p>
            <a:endParaRPr lang="en-US" altLang="zh-CN" dirty="0"/>
          </a:p>
          <a:p>
            <a:pPr lvl="1"/>
            <a:endParaRPr lang="en-US" altLang="zh-CN" dirty="0"/>
          </a:p>
          <a:p>
            <a:pPr lvl="1"/>
            <a:r>
              <a:rPr lang="zh-CN" altLang="zh-CN" dirty="0"/>
              <a:t>常用选项功能如下：</a:t>
            </a:r>
          </a:p>
          <a:p>
            <a:pPr lvl="2"/>
            <a:r>
              <a:rPr lang="zh-CN" altLang="zh-CN" dirty="0"/>
              <a:t>（</a:t>
            </a:r>
            <a:r>
              <a:rPr lang="en-US" altLang="zh-CN" dirty="0"/>
              <a:t>1</a:t>
            </a:r>
            <a:r>
              <a:rPr lang="zh-CN" altLang="zh-CN" dirty="0"/>
              <a:t>）</a:t>
            </a:r>
            <a:r>
              <a:rPr lang="en-US" altLang="zh-CN" dirty="0"/>
              <a:t>start</a:t>
            </a:r>
            <a:r>
              <a:rPr lang="zh-CN" altLang="zh-CN" dirty="0"/>
              <a:t>：启动</a:t>
            </a:r>
            <a:r>
              <a:rPr lang="en-US" altLang="zh-CN" dirty="0" err="1"/>
              <a:t>ZooKeeper</a:t>
            </a:r>
            <a:r>
              <a:rPr lang="zh-CN" altLang="zh-CN" dirty="0"/>
              <a:t>服务。</a:t>
            </a:r>
          </a:p>
          <a:p>
            <a:pPr lvl="2"/>
            <a:r>
              <a:rPr lang="zh-CN" altLang="zh-CN" dirty="0"/>
              <a:t>（</a:t>
            </a:r>
            <a:r>
              <a:rPr lang="en-US" altLang="zh-CN" dirty="0"/>
              <a:t>2</a:t>
            </a:r>
            <a:r>
              <a:rPr lang="zh-CN" altLang="zh-CN" dirty="0"/>
              <a:t>）</a:t>
            </a:r>
            <a:r>
              <a:rPr lang="en-US" altLang="zh-CN" dirty="0"/>
              <a:t>stop</a:t>
            </a:r>
            <a:r>
              <a:rPr lang="zh-CN" altLang="zh-CN" dirty="0"/>
              <a:t>：停止</a:t>
            </a:r>
            <a:r>
              <a:rPr lang="en-US" altLang="zh-CN" dirty="0" err="1"/>
              <a:t>ZooKeeper</a:t>
            </a:r>
            <a:r>
              <a:rPr lang="zh-CN" altLang="zh-CN" dirty="0"/>
              <a:t>服务。</a:t>
            </a:r>
          </a:p>
          <a:p>
            <a:pPr lvl="2"/>
            <a:r>
              <a:rPr lang="zh-CN" altLang="zh-CN" dirty="0"/>
              <a:t>（</a:t>
            </a:r>
            <a:r>
              <a:rPr lang="en-US" altLang="zh-CN" dirty="0"/>
              <a:t>3</a:t>
            </a:r>
            <a:r>
              <a:rPr lang="zh-CN" altLang="zh-CN" dirty="0"/>
              <a:t>）</a:t>
            </a:r>
            <a:r>
              <a:rPr lang="en-US" altLang="zh-CN" dirty="0"/>
              <a:t>restart</a:t>
            </a:r>
            <a:r>
              <a:rPr lang="zh-CN" altLang="zh-CN" dirty="0"/>
              <a:t>：重启</a:t>
            </a:r>
            <a:r>
              <a:rPr lang="en-US" altLang="zh-CN" dirty="0" err="1"/>
              <a:t>ZooKeeper</a:t>
            </a:r>
            <a:r>
              <a:rPr lang="zh-CN" altLang="zh-CN" dirty="0"/>
              <a:t>服务。</a:t>
            </a:r>
          </a:p>
          <a:p>
            <a:pPr lvl="2"/>
            <a:r>
              <a:rPr lang="zh-CN" altLang="zh-CN" dirty="0"/>
              <a:t>（</a:t>
            </a:r>
            <a:r>
              <a:rPr lang="en-US" altLang="zh-CN" dirty="0"/>
              <a:t>4</a:t>
            </a:r>
            <a:r>
              <a:rPr lang="zh-CN" altLang="zh-CN" dirty="0"/>
              <a:t>）</a:t>
            </a:r>
            <a:r>
              <a:rPr lang="en-US" altLang="zh-CN" dirty="0"/>
              <a:t>status</a:t>
            </a:r>
            <a:r>
              <a:rPr lang="zh-CN" altLang="zh-CN" dirty="0"/>
              <a:t>：查看</a:t>
            </a:r>
            <a:r>
              <a:rPr lang="en-US" altLang="zh-CN" dirty="0" err="1"/>
              <a:t>ZooKeeper</a:t>
            </a:r>
            <a:r>
              <a:rPr lang="zh-CN" altLang="zh-CN" dirty="0"/>
              <a:t>状态。</a:t>
            </a:r>
          </a:p>
          <a:p>
            <a:endParaRPr lang="zh-CN" altLang="en-US" dirty="0"/>
          </a:p>
        </p:txBody>
      </p:sp>
      <p:pic>
        <p:nvPicPr>
          <p:cNvPr id="4" name="图片 3">
            <a:extLst>
              <a:ext uri="{FF2B5EF4-FFF2-40B4-BE49-F238E27FC236}">
                <a16:creationId xmlns:a16="http://schemas.microsoft.com/office/drawing/2014/main" id="{78EEA0C4-C3A9-48B5-A643-2A5C3AD48EF9}"/>
              </a:ext>
            </a:extLst>
          </p:cNvPr>
          <p:cNvPicPr/>
          <p:nvPr/>
        </p:nvPicPr>
        <p:blipFill>
          <a:blip r:embed="rId2"/>
          <a:stretch>
            <a:fillRect/>
          </a:stretch>
        </p:blipFill>
        <p:spPr>
          <a:xfrm>
            <a:off x="628650" y="1886150"/>
            <a:ext cx="5274310" cy="804545"/>
          </a:xfrm>
          <a:prstGeom prst="rect">
            <a:avLst/>
          </a:prstGeom>
        </p:spPr>
      </p:pic>
    </p:spTree>
    <p:extLst>
      <p:ext uri="{BB962C8B-B14F-4D97-AF65-F5344CB8AC3E}">
        <p14:creationId xmlns:p14="http://schemas.microsoft.com/office/powerpoint/2010/main" val="86227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6.7.2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normAutofit/>
          </a:bodyPr>
          <a:lstStyle/>
          <a:p>
            <a:r>
              <a:rPr lang="en-US" altLang="zh-CN" dirty="0"/>
              <a:t>2</a:t>
            </a:r>
            <a:r>
              <a:rPr lang="zh-CN" altLang="en-US" dirty="0"/>
              <a:t>）</a:t>
            </a:r>
            <a:r>
              <a:rPr lang="zh-CN" altLang="zh-CN" dirty="0"/>
              <a:t>客户端命令行工具</a:t>
            </a:r>
            <a:r>
              <a:rPr lang="en-US" altLang="zh-CN" dirty="0"/>
              <a:t>zkCli.sh</a:t>
            </a:r>
          </a:p>
          <a:p>
            <a:pPr lvl="1"/>
            <a:r>
              <a:rPr lang="en-US" altLang="zh-CN" dirty="0"/>
              <a:t>zkCli.sh</a:t>
            </a:r>
            <a:r>
              <a:rPr lang="zh-CN" altLang="zh-CN" dirty="0"/>
              <a:t>用于对</a:t>
            </a:r>
            <a:r>
              <a:rPr lang="en-US" altLang="zh-CN" dirty="0" err="1"/>
              <a:t>ZooKeeper</a:t>
            </a:r>
            <a:r>
              <a:rPr lang="zh-CN" altLang="zh-CN" dirty="0"/>
              <a:t>文件系统中数据节点进行新建、查看或删除等操作，进入客户端命令行的方法有如下几种：</a:t>
            </a:r>
          </a:p>
          <a:p>
            <a:pPr lvl="1"/>
            <a:r>
              <a:rPr lang="zh-CN" altLang="zh-CN" dirty="0"/>
              <a:t>（</a:t>
            </a:r>
            <a:r>
              <a:rPr lang="en-US" altLang="zh-CN" dirty="0"/>
              <a:t>1</a:t>
            </a:r>
            <a:r>
              <a:rPr lang="zh-CN" altLang="zh-CN" dirty="0"/>
              <a:t>）连接本地</a:t>
            </a:r>
            <a:r>
              <a:rPr lang="en-US" altLang="zh-CN" dirty="0" err="1"/>
              <a:t>ZooKeeper</a:t>
            </a:r>
            <a:r>
              <a:rPr lang="zh-CN" altLang="zh-CN" dirty="0"/>
              <a:t>服务器</a:t>
            </a:r>
          </a:p>
          <a:p>
            <a:pPr lvl="2"/>
            <a:r>
              <a:rPr lang="zh-CN" altLang="zh-CN" dirty="0"/>
              <a:t>使用命令“</a:t>
            </a:r>
            <a:r>
              <a:rPr lang="en-US" altLang="zh-CN" dirty="0"/>
              <a:t>zkCli.sh</a:t>
            </a:r>
            <a:r>
              <a:rPr lang="zh-CN" altLang="zh-CN" dirty="0"/>
              <a:t>”即可连接到本地</a:t>
            </a:r>
            <a:r>
              <a:rPr lang="en-US" altLang="zh-CN" dirty="0" err="1"/>
              <a:t>ZooKeeper</a:t>
            </a:r>
            <a:r>
              <a:rPr lang="zh-CN" altLang="zh-CN" dirty="0"/>
              <a:t>服务器，命令中没有显式指定</a:t>
            </a:r>
            <a:r>
              <a:rPr lang="en-US" altLang="zh-CN" dirty="0" err="1"/>
              <a:t>ZooKeeper</a:t>
            </a:r>
            <a:r>
              <a:rPr lang="zh-CN" altLang="zh-CN" dirty="0"/>
              <a:t>服务器地址，那么默认是本地</a:t>
            </a:r>
            <a:r>
              <a:rPr lang="en-US" altLang="zh-CN" dirty="0" err="1"/>
              <a:t>ZooKeeper</a:t>
            </a:r>
            <a:r>
              <a:rPr lang="zh-CN" altLang="zh-CN" dirty="0"/>
              <a:t>服务器。使用效果如下所示。</a:t>
            </a:r>
          </a:p>
          <a:p>
            <a:pPr marL="685800" lvl="2" indent="0">
              <a:buNone/>
            </a:pPr>
            <a:r>
              <a:rPr lang="en-US" altLang="zh-CN" i="1" dirty="0"/>
              <a:t>[</a:t>
            </a:r>
            <a:r>
              <a:rPr lang="en-US" altLang="zh-CN" i="1" dirty="0" err="1"/>
              <a:t>xuluhui@master</a:t>
            </a:r>
            <a:r>
              <a:rPr lang="en-US" altLang="zh-CN" i="1" dirty="0"/>
              <a:t> ~]$ zkCli.sh</a:t>
            </a:r>
            <a:endParaRPr lang="zh-CN" altLang="zh-CN" i="1" dirty="0"/>
          </a:p>
          <a:p>
            <a:pPr marL="685800" lvl="2" indent="0">
              <a:buNone/>
            </a:pPr>
            <a:r>
              <a:rPr lang="en-US" altLang="zh-CN" i="1" dirty="0"/>
              <a:t>[</a:t>
            </a:r>
            <a:r>
              <a:rPr lang="en-US" altLang="zh-CN" i="1" dirty="0" err="1"/>
              <a:t>zk</a:t>
            </a:r>
            <a:r>
              <a:rPr lang="en-US" altLang="zh-CN" i="1" dirty="0"/>
              <a:t>: localhost:2181(CONNECTED) 0]</a:t>
            </a:r>
            <a:endParaRPr lang="zh-CN" altLang="zh-CN" i="1" dirty="0"/>
          </a:p>
        </p:txBody>
      </p:sp>
    </p:spTree>
    <p:extLst>
      <p:ext uri="{BB962C8B-B14F-4D97-AF65-F5344CB8AC3E}">
        <p14:creationId xmlns:p14="http://schemas.microsoft.com/office/powerpoint/2010/main" val="122791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D233-54ED-42E6-A53D-BE4A0C893736}"/>
              </a:ext>
            </a:extLst>
          </p:cNvPr>
          <p:cNvSpPr>
            <a:spLocks noGrp="1"/>
          </p:cNvSpPr>
          <p:nvPr>
            <p:ph type="title"/>
          </p:nvPr>
        </p:nvSpPr>
        <p:spPr/>
        <p:txBody>
          <a:bodyPr>
            <a:normAutofit/>
          </a:bodyPr>
          <a:lstStyle/>
          <a:p>
            <a:r>
              <a:rPr lang="en-US" altLang="zh-CN" dirty="0"/>
              <a:t>4.1 </a:t>
            </a:r>
            <a:r>
              <a:rPr lang="zh-CN" altLang="en-US" dirty="0"/>
              <a:t>初识</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118F7961-6C85-4B8A-B810-1F058F48971C}"/>
              </a:ext>
            </a:extLst>
          </p:cNvPr>
          <p:cNvSpPr>
            <a:spLocks noGrp="1"/>
          </p:cNvSpPr>
          <p:nvPr>
            <p:ph idx="1"/>
          </p:nvPr>
        </p:nvSpPr>
        <p:spPr/>
        <p:txBody>
          <a:bodyPr/>
          <a:lstStyle/>
          <a:p>
            <a:r>
              <a:rPr lang="en-US" altLang="zh-CN" dirty="0"/>
              <a:t>Apache </a:t>
            </a:r>
            <a:r>
              <a:rPr lang="en-US" altLang="zh-CN" dirty="0" err="1"/>
              <a:t>ZooKeeper</a:t>
            </a:r>
            <a:r>
              <a:rPr lang="zh-CN" altLang="zh-CN" dirty="0"/>
              <a:t>是一个分布式的、开放源码的分布式应用程序协调框架，是</a:t>
            </a:r>
            <a:r>
              <a:rPr lang="en-US" altLang="zh-CN" dirty="0"/>
              <a:t>Google Chubby</a:t>
            </a:r>
            <a:r>
              <a:rPr lang="zh-CN" altLang="zh-CN" dirty="0"/>
              <a:t>的开源实现，它为大型分布式系统中的各种协调问题提供了一个解决方案，主要用于解决分布式应用中经常遇到的一些数据管理问题，如配置管理、命名服务、分布式同步、集群管理等。</a:t>
            </a:r>
            <a:endParaRPr lang="zh-CN" altLang="en-US" dirty="0"/>
          </a:p>
        </p:txBody>
      </p:sp>
      <p:pic>
        <p:nvPicPr>
          <p:cNvPr id="4" name="图片 3">
            <a:extLst>
              <a:ext uri="{FF2B5EF4-FFF2-40B4-BE49-F238E27FC236}">
                <a16:creationId xmlns:a16="http://schemas.microsoft.com/office/drawing/2014/main" id="{69070EDF-7CE6-45A3-AC1F-7C70E5A6736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75977" y="3507854"/>
            <a:ext cx="2392045" cy="717550"/>
          </a:xfrm>
          <a:prstGeom prst="rect">
            <a:avLst/>
          </a:prstGeom>
        </p:spPr>
      </p:pic>
    </p:spTree>
    <p:extLst>
      <p:ext uri="{BB962C8B-B14F-4D97-AF65-F5344CB8AC3E}">
        <p14:creationId xmlns:p14="http://schemas.microsoft.com/office/powerpoint/2010/main" val="1021018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6.7.2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normAutofit fontScale="92500" lnSpcReduction="20000"/>
          </a:bodyPr>
          <a:lstStyle/>
          <a:p>
            <a:r>
              <a:rPr lang="en-US" altLang="zh-CN" dirty="0"/>
              <a:t>2</a:t>
            </a:r>
            <a:r>
              <a:rPr lang="zh-CN" altLang="en-US" dirty="0"/>
              <a:t>）</a:t>
            </a:r>
            <a:r>
              <a:rPr lang="zh-CN" altLang="zh-CN" dirty="0"/>
              <a:t>客户端命令行工具</a:t>
            </a:r>
            <a:r>
              <a:rPr lang="en-US" altLang="zh-CN" dirty="0"/>
              <a:t>zkCli.sh</a:t>
            </a:r>
          </a:p>
          <a:p>
            <a:pPr lvl="1"/>
            <a:r>
              <a:rPr lang="zh-CN" altLang="zh-CN" dirty="0"/>
              <a:t>（</a:t>
            </a:r>
            <a:r>
              <a:rPr lang="en-US" altLang="zh-CN" dirty="0"/>
              <a:t>2</a:t>
            </a:r>
            <a:r>
              <a:rPr lang="zh-CN" altLang="zh-CN" dirty="0"/>
              <a:t>）连接指定</a:t>
            </a:r>
            <a:r>
              <a:rPr lang="en-US" altLang="zh-CN" dirty="0" err="1"/>
              <a:t>ZooKeeper</a:t>
            </a:r>
            <a:r>
              <a:rPr lang="zh-CN" altLang="zh-CN" dirty="0"/>
              <a:t>服务器</a:t>
            </a:r>
          </a:p>
          <a:p>
            <a:pPr lvl="2"/>
            <a:r>
              <a:rPr lang="zh-CN" altLang="zh-CN" dirty="0"/>
              <a:t>若希望连接到指定的</a:t>
            </a:r>
            <a:r>
              <a:rPr lang="en-US" altLang="zh-CN" dirty="0" err="1"/>
              <a:t>ZooKeeper</a:t>
            </a:r>
            <a:r>
              <a:rPr lang="zh-CN" altLang="zh-CN" dirty="0"/>
              <a:t>服务器，可以通过如下命令实现：</a:t>
            </a:r>
          </a:p>
          <a:p>
            <a:pPr marL="685800" lvl="2" indent="0">
              <a:buNone/>
            </a:pPr>
            <a:r>
              <a:rPr lang="en-US" altLang="zh-CN" i="1" dirty="0"/>
              <a:t>zkCli.sh -server </a:t>
            </a:r>
            <a:r>
              <a:rPr lang="en-US" altLang="zh-CN" i="1" dirty="0" err="1"/>
              <a:t>host:port</a:t>
            </a:r>
            <a:endParaRPr lang="zh-CN" altLang="zh-CN" i="1" dirty="0"/>
          </a:p>
          <a:p>
            <a:pPr lvl="2"/>
            <a:r>
              <a:rPr lang="zh-CN" altLang="zh-CN" dirty="0"/>
              <a:t>其中参数“</a:t>
            </a:r>
            <a:r>
              <a:rPr lang="en-US" altLang="zh-CN" dirty="0" err="1"/>
              <a:t>ip</a:t>
            </a:r>
            <a:r>
              <a:rPr lang="zh-CN" altLang="zh-CN" dirty="0"/>
              <a:t>”表示提供</a:t>
            </a:r>
            <a:r>
              <a:rPr lang="en-US" altLang="zh-CN" dirty="0" err="1"/>
              <a:t>ZooKeeper</a:t>
            </a:r>
            <a:r>
              <a:rPr lang="zh-CN" altLang="zh-CN" dirty="0"/>
              <a:t>服务的节点</a:t>
            </a:r>
            <a:r>
              <a:rPr lang="en-US" altLang="zh-CN" dirty="0"/>
              <a:t>IP</a:t>
            </a:r>
            <a:r>
              <a:rPr lang="zh-CN" altLang="zh-CN" dirty="0"/>
              <a:t>或主机名，参数“</a:t>
            </a:r>
            <a:r>
              <a:rPr lang="en-US" altLang="zh-CN" dirty="0"/>
              <a:t>port</a:t>
            </a:r>
            <a:r>
              <a:rPr lang="zh-CN" altLang="zh-CN" dirty="0"/>
              <a:t>”是客户端连接当前</a:t>
            </a:r>
            <a:r>
              <a:rPr lang="en-US" altLang="zh-CN" dirty="0" err="1"/>
              <a:t>ZooKeeper</a:t>
            </a:r>
            <a:r>
              <a:rPr lang="zh-CN" altLang="zh-CN" dirty="0"/>
              <a:t>服务器的端口号，一般设置为</a:t>
            </a:r>
            <a:r>
              <a:rPr lang="en-US" altLang="zh-CN" dirty="0"/>
              <a:t>2181</a:t>
            </a:r>
            <a:r>
              <a:rPr lang="zh-CN" altLang="zh-CN" dirty="0"/>
              <a:t>。例如，连接到</a:t>
            </a:r>
            <a:r>
              <a:rPr lang="en-US" altLang="zh-CN" dirty="0"/>
              <a:t>slave1</a:t>
            </a:r>
            <a:r>
              <a:rPr lang="zh-CN" altLang="zh-CN" dirty="0"/>
              <a:t>节点的</a:t>
            </a:r>
            <a:r>
              <a:rPr lang="en-US" altLang="zh-CN" dirty="0" err="1"/>
              <a:t>ZooKeeper</a:t>
            </a:r>
            <a:r>
              <a:rPr lang="zh-CN" altLang="zh-CN" dirty="0"/>
              <a:t>服务器通过如下命令实现：</a:t>
            </a:r>
          </a:p>
          <a:p>
            <a:pPr marL="685800" lvl="2" indent="0">
              <a:buNone/>
            </a:pPr>
            <a:r>
              <a:rPr lang="en-US" altLang="zh-CN" i="1" dirty="0"/>
              <a:t>[</a:t>
            </a:r>
            <a:r>
              <a:rPr lang="en-US" altLang="zh-CN" i="1" dirty="0" err="1"/>
              <a:t>xuluhui@master</a:t>
            </a:r>
            <a:r>
              <a:rPr lang="en-US" altLang="zh-CN" i="1" dirty="0"/>
              <a:t> ~]$ zkCli.sh -server slave1:2181</a:t>
            </a:r>
            <a:endParaRPr lang="zh-CN" altLang="zh-CN" i="1" dirty="0"/>
          </a:p>
          <a:p>
            <a:pPr marL="685800" lvl="2" indent="0">
              <a:buNone/>
            </a:pPr>
            <a:r>
              <a:rPr lang="en-US" altLang="zh-CN" i="1" dirty="0"/>
              <a:t>[</a:t>
            </a:r>
            <a:r>
              <a:rPr lang="en-US" altLang="zh-CN" i="1" dirty="0" err="1"/>
              <a:t>zk</a:t>
            </a:r>
            <a:r>
              <a:rPr lang="en-US" altLang="zh-CN" i="1" dirty="0"/>
              <a:t>: slave1:2181(CONNECTED) 0]</a:t>
            </a:r>
            <a:endParaRPr lang="zh-CN" altLang="zh-CN" i="1" dirty="0"/>
          </a:p>
          <a:p>
            <a:pPr lvl="2"/>
            <a:r>
              <a:rPr lang="zh-CN" altLang="zh-CN" dirty="0"/>
              <a:t>再如，如下命令并不是连接了两个节点，而是按照顺序连接一个，当第一个连接无法获取时，就连接第二个。</a:t>
            </a:r>
          </a:p>
          <a:p>
            <a:pPr marL="685800" lvl="2" indent="0">
              <a:buNone/>
            </a:pPr>
            <a:r>
              <a:rPr lang="en-US" altLang="zh-CN" i="1" dirty="0"/>
              <a:t>[</a:t>
            </a:r>
            <a:r>
              <a:rPr lang="en-US" altLang="zh-CN" i="1" dirty="0" err="1"/>
              <a:t>xuluhui@master</a:t>
            </a:r>
            <a:r>
              <a:rPr lang="en-US" altLang="zh-CN" i="1" dirty="0"/>
              <a:t> ~]$ zkCli.sh -server slave1:2181,slave2:2181</a:t>
            </a:r>
            <a:endParaRPr lang="zh-CN" altLang="zh-CN" i="1" dirty="0"/>
          </a:p>
          <a:p>
            <a:pPr marL="685800" lvl="2" indent="0">
              <a:buNone/>
            </a:pPr>
            <a:r>
              <a:rPr lang="en-US" altLang="zh-CN" i="1" dirty="0"/>
              <a:t>[</a:t>
            </a:r>
            <a:r>
              <a:rPr lang="en-US" altLang="zh-CN" i="1" dirty="0" err="1"/>
              <a:t>zk</a:t>
            </a:r>
            <a:r>
              <a:rPr lang="en-US" altLang="zh-CN" i="1" dirty="0"/>
              <a:t>: slave1:2181,slave2:2181(CONNECTED) 0]</a:t>
            </a:r>
            <a:endParaRPr lang="zh-CN" altLang="zh-CN" i="1" dirty="0"/>
          </a:p>
          <a:p>
            <a:endParaRPr lang="zh-CN" altLang="en-US" dirty="0"/>
          </a:p>
        </p:txBody>
      </p:sp>
    </p:spTree>
    <p:extLst>
      <p:ext uri="{BB962C8B-B14F-4D97-AF65-F5344CB8AC3E}">
        <p14:creationId xmlns:p14="http://schemas.microsoft.com/office/powerpoint/2010/main" val="1900062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err="1"/>
              <a:t>ZooKeeper</a:t>
            </a:r>
            <a:r>
              <a:rPr lang="en-US" altLang="zh-CN" dirty="0"/>
              <a:t> Shell</a:t>
            </a:r>
            <a:r>
              <a:rPr lang="zh-CN" altLang="zh-CN" dirty="0"/>
              <a:t>客户端命令用法</a:t>
            </a:r>
            <a:endParaRPr lang="zh-CN" altLang="en-US" dirty="0"/>
          </a:p>
        </p:txBody>
      </p:sp>
      <p:pic>
        <p:nvPicPr>
          <p:cNvPr id="6" name="内容占位符 5">
            <a:extLst>
              <a:ext uri="{FF2B5EF4-FFF2-40B4-BE49-F238E27FC236}">
                <a16:creationId xmlns:a16="http://schemas.microsoft.com/office/drawing/2014/main" id="{C91D7A95-D8DC-4550-9B9C-338CD45242E0}"/>
              </a:ext>
            </a:extLst>
          </p:cNvPr>
          <p:cNvPicPr>
            <a:picLocks noGrp="1"/>
          </p:cNvPicPr>
          <p:nvPr>
            <p:ph idx="1"/>
          </p:nvPr>
        </p:nvPicPr>
        <p:blipFill>
          <a:blip r:embed="rId2"/>
          <a:stretch>
            <a:fillRect/>
          </a:stretch>
        </p:blipFill>
        <p:spPr>
          <a:xfrm>
            <a:off x="1819658" y="1370013"/>
            <a:ext cx="5504683" cy="3262312"/>
          </a:xfrm>
          <a:prstGeom prst="rect">
            <a:avLst/>
          </a:prstGeom>
        </p:spPr>
      </p:pic>
    </p:spTree>
    <p:extLst>
      <p:ext uri="{BB962C8B-B14F-4D97-AF65-F5344CB8AC3E}">
        <p14:creationId xmlns:p14="http://schemas.microsoft.com/office/powerpoint/2010/main" val="382466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007F8-C408-4ED7-A9AC-C47C8F9298FE}"/>
              </a:ext>
            </a:extLst>
          </p:cNvPr>
          <p:cNvSpPr>
            <a:spLocks noGrp="1"/>
          </p:cNvSpPr>
          <p:nvPr>
            <p:ph type="title"/>
          </p:nvPr>
        </p:nvSpPr>
        <p:spPr/>
        <p:txBody>
          <a:bodyPr/>
          <a:lstStyle/>
          <a:p>
            <a:r>
              <a:rPr lang="en-US" altLang="zh-CN" dirty="0" err="1"/>
              <a:t>ZooKeeper</a:t>
            </a:r>
            <a:r>
              <a:rPr lang="en-US" altLang="zh-CN" dirty="0"/>
              <a:t> Shell</a:t>
            </a:r>
            <a:r>
              <a:rPr lang="zh-CN" altLang="zh-CN" dirty="0"/>
              <a:t>客户端部分命令使用说明</a:t>
            </a:r>
            <a:endParaRPr lang="zh-CN" altLang="en-US" dirty="0"/>
          </a:p>
        </p:txBody>
      </p:sp>
      <p:graphicFrame>
        <p:nvGraphicFramePr>
          <p:cNvPr id="4" name="内容占位符 3">
            <a:extLst>
              <a:ext uri="{FF2B5EF4-FFF2-40B4-BE49-F238E27FC236}">
                <a16:creationId xmlns:a16="http://schemas.microsoft.com/office/drawing/2014/main" id="{C771E87C-A11C-4728-9907-872B49639894}"/>
              </a:ext>
            </a:extLst>
          </p:cNvPr>
          <p:cNvGraphicFramePr>
            <a:graphicFrameLocks noGrp="1"/>
          </p:cNvGraphicFramePr>
          <p:nvPr>
            <p:ph idx="1"/>
            <p:extLst>
              <p:ext uri="{D42A27DB-BD31-4B8C-83A1-F6EECF244321}">
                <p14:modId xmlns:p14="http://schemas.microsoft.com/office/powerpoint/2010/main" val="2232953648"/>
              </p:ext>
            </p:extLst>
          </p:nvPr>
        </p:nvGraphicFramePr>
        <p:xfrm>
          <a:off x="628650" y="1172369"/>
          <a:ext cx="7886700" cy="3598329"/>
        </p:xfrm>
        <a:graphic>
          <a:graphicData uri="http://schemas.openxmlformats.org/drawingml/2006/table">
            <a:tbl>
              <a:tblPr firstRow="1" firstCol="1" bandRow="1">
                <a:tableStyleId>{5C22544A-7EE6-4342-B048-85BDC9FD1C3A}</a:tableStyleId>
              </a:tblPr>
              <a:tblGrid>
                <a:gridCol w="939256">
                  <a:extLst>
                    <a:ext uri="{9D8B030D-6E8A-4147-A177-3AD203B41FA5}">
                      <a16:colId xmlns:a16="http://schemas.microsoft.com/office/drawing/2014/main" val="388568343"/>
                    </a:ext>
                  </a:extLst>
                </a:gridCol>
                <a:gridCol w="2560136">
                  <a:extLst>
                    <a:ext uri="{9D8B030D-6E8A-4147-A177-3AD203B41FA5}">
                      <a16:colId xmlns:a16="http://schemas.microsoft.com/office/drawing/2014/main" val="2081004408"/>
                    </a:ext>
                  </a:extLst>
                </a:gridCol>
                <a:gridCol w="4387308">
                  <a:extLst>
                    <a:ext uri="{9D8B030D-6E8A-4147-A177-3AD203B41FA5}">
                      <a16:colId xmlns:a16="http://schemas.microsoft.com/office/drawing/2014/main" val="1245394113"/>
                    </a:ext>
                  </a:extLst>
                </a:gridCol>
              </a:tblGrid>
              <a:tr h="296574">
                <a:tc>
                  <a:txBody>
                    <a:bodyPr/>
                    <a:lstStyle/>
                    <a:p>
                      <a:pPr indent="127000" algn="ctr">
                        <a:spcAft>
                          <a:spcPts val="0"/>
                        </a:spcAft>
                      </a:pPr>
                      <a:r>
                        <a:rPr lang="zh-CN" sz="1400" b="0" kern="0">
                          <a:effectLst/>
                          <a:latin typeface="微软雅黑" panose="020B0503020204020204" pitchFamily="34" charset="-122"/>
                          <a:ea typeface="微软雅黑" panose="020B0503020204020204" pitchFamily="34" charset="-122"/>
                        </a:rPr>
                        <a:t>命令</a:t>
                      </a:r>
                      <a:endParaRPr lang="zh-CN" sz="14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tc>
                  <a:txBody>
                    <a:bodyPr/>
                    <a:lstStyle/>
                    <a:p>
                      <a:pPr indent="127000" algn="ctr">
                        <a:spcAft>
                          <a:spcPts val="0"/>
                        </a:spcAft>
                      </a:pPr>
                      <a:r>
                        <a:rPr lang="zh-CN" sz="1400" b="0" kern="0">
                          <a:effectLst/>
                          <a:latin typeface="微软雅黑" panose="020B0503020204020204" pitchFamily="34" charset="-122"/>
                          <a:ea typeface="微软雅黑" panose="020B0503020204020204" pitchFamily="34" charset="-122"/>
                        </a:rPr>
                        <a:t>语法</a:t>
                      </a:r>
                      <a:endParaRPr lang="zh-CN" sz="14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tc>
                  <a:txBody>
                    <a:bodyPr/>
                    <a:lstStyle/>
                    <a:p>
                      <a:pPr indent="127000" algn="ctr">
                        <a:spcAft>
                          <a:spcPts val="0"/>
                        </a:spcAft>
                      </a:pPr>
                      <a:r>
                        <a:rPr lang="zh-CN" sz="1400" b="0" kern="0">
                          <a:effectLst/>
                          <a:latin typeface="微软雅黑" panose="020B0503020204020204" pitchFamily="34" charset="-122"/>
                          <a:ea typeface="微软雅黑" panose="020B0503020204020204" pitchFamily="34" charset="-122"/>
                        </a:rPr>
                        <a:t>功能</a:t>
                      </a:r>
                      <a:endParaRPr lang="zh-CN" sz="14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1785402858"/>
                  </a:ext>
                </a:extLst>
              </a:tr>
              <a:tr h="593148">
                <a:tc>
                  <a:txBody>
                    <a:bodyPr/>
                    <a:lstStyle/>
                    <a:p>
                      <a:pPr marL="0" indent="0" algn="just" defTabSz="685800" rtl="0" eaLnBrk="1" latinLnBrk="0" hangingPunct="1">
                        <a:spcAft>
                          <a:spcPts val="0"/>
                        </a:spcAft>
                      </a:pPr>
                      <a:r>
                        <a:rPr lang="en-US" sz="1400" b="0" kern="0" dirty="0">
                          <a:solidFill>
                            <a:schemeClr val="bg1"/>
                          </a:solidFill>
                          <a:effectLst/>
                          <a:latin typeface="微软雅黑" panose="020B0503020204020204" pitchFamily="34" charset="-122"/>
                          <a:ea typeface="微软雅黑" panose="020B0503020204020204" pitchFamily="34" charset="-122"/>
                          <a:cs typeface="+mn-cs"/>
                        </a:rPr>
                        <a:t>ls</a:t>
                      </a:r>
                      <a:endParaRPr lang="zh-CN" altLang="en-US" sz="1400" b="0" kern="0" dirty="0">
                        <a:solidFill>
                          <a:schemeClr val="bg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b="0" kern="0">
                          <a:solidFill>
                            <a:schemeClr val="dk1"/>
                          </a:solidFill>
                          <a:effectLst/>
                          <a:latin typeface="微软雅黑" panose="020B0503020204020204" pitchFamily="34" charset="-122"/>
                          <a:ea typeface="微软雅黑" panose="020B0503020204020204" pitchFamily="34" charset="-122"/>
                          <a:cs typeface="+mn-cs"/>
                        </a:rPr>
                        <a:t>ls path [watch]</a:t>
                      </a:r>
                      <a:endParaRPr lang="zh-CN" altLang="en-US" sz="1400" b="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a:spcAft>
                          <a:spcPts val="0"/>
                        </a:spcAft>
                      </a:pPr>
                      <a:r>
                        <a:rPr lang="zh-CN" sz="1400" b="0" kern="0" dirty="0">
                          <a:effectLst/>
                          <a:latin typeface="微软雅黑" panose="020B0503020204020204" pitchFamily="34" charset="-122"/>
                          <a:ea typeface="微软雅黑" panose="020B0503020204020204" pitchFamily="34" charset="-122"/>
                        </a:rPr>
                        <a:t>列出</a:t>
                      </a:r>
                      <a:r>
                        <a:rPr lang="en-US" sz="1400" b="0" kern="0" dirty="0" err="1">
                          <a:effectLst/>
                          <a:latin typeface="微软雅黑" panose="020B0503020204020204" pitchFamily="34" charset="-122"/>
                          <a:ea typeface="微软雅黑" panose="020B0503020204020204" pitchFamily="34" charset="-122"/>
                        </a:rPr>
                        <a:t>ZooKeeper</a:t>
                      </a:r>
                      <a:r>
                        <a:rPr lang="zh-CN" sz="1400" b="0" kern="0" dirty="0">
                          <a:effectLst/>
                          <a:latin typeface="微软雅黑" panose="020B0503020204020204" pitchFamily="34" charset="-122"/>
                          <a:ea typeface="微软雅黑" panose="020B0503020204020204" pitchFamily="34" charset="-122"/>
                        </a:rPr>
                        <a:t>指定节点下的所有子节点。这个命令仅能看到指定节点下第一级的所有子节点，其中，参数</a:t>
                      </a:r>
                      <a:r>
                        <a:rPr lang="en-US" sz="1400" b="0" kern="0" dirty="0">
                          <a:effectLst/>
                          <a:latin typeface="微软雅黑" panose="020B0503020204020204" pitchFamily="34" charset="-122"/>
                          <a:ea typeface="微软雅黑" panose="020B0503020204020204" pitchFamily="34" charset="-122"/>
                        </a:rPr>
                        <a:t>path</a:t>
                      </a:r>
                      <a:r>
                        <a:rPr lang="zh-CN" sz="1400" b="0" kern="0" dirty="0">
                          <a:effectLst/>
                          <a:latin typeface="微软雅黑" panose="020B0503020204020204" pitchFamily="34" charset="-122"/>
                          <a:ea typeface="微软雅黑" panose="020B0503020204020204" pitchFamily="34" charset="-122"/>
                        </a:rPr>
                        <a:t>用于指定数据节点的节点路径</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2037662226"/>
                  </a:ext>
                </a:extLst>
              </a:tr>
              <a:tr h="1038008">
                <a:tc>
                  <a:txBody>
                    <a:bodyPr/>
                    <a:lstStyle/>
                    <a:p>
                      <a:pPr marL="0" indent="0" algn="just" defTabSz="685800" rtl="0" eaLnBrk="1" latinLnBrk="0" hangingPunct="1">
                        <a:spcAft>
                          <a:spcPts val="0"/>
                        </a:spcAft>
                      </a:pPr>
                      <a:r>
                        <a:rPr lang="en-US" sz="1400" b="0" kern="0">
                          <a:solidFill>
                            <a:schemeClr val="bg1"/>
                          </a:solidFill>
                          <a:effectLst/>
                          <a:latin typeface="微软雅黑" panose="020B0503020204020204" pitchFamily="34" charset="-122"/>
                          <a:ea typeface="微软雅黑" panose="020B0503020204020204" pitchFamily="34" charset="-122"/>
                          <a:cs typeface="+mn-cs"/>
                        </a:rPr>
                        <a:t>create</a:t>
                      </a:r>
                      <a:endParaRPr lang="zh-CN" altLang="en-US" sz="1400" b="0" kern="0">
                        <a:solidFill>
                          <a:schemeClr val="bg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b="0" kern="0" dirty="0">
                          <a:solidFill>
                            <a:schemeClr val="dk1"/>
                          </a:solidFill>
                          <a:effectLst/>
                          <a:latin typeface="微软雅黑" panose="020B0503020204020204" pitchFamily="34" charset="-122"/>
                          <a:ea typeface="微软雅黑" panose="020B0503020204020204" pitchFamily="34" charset="-122"/>
                          <a:cs typeface="+mn-cs"/>
                        </a:rPr>
                        <a:t>create [-s] [-e] path data </a:t>
                      </a:r>
                      <a:r>
                        <a:rPr lang="en-US" sz="1400" b="0" kern="0" dirty="0" err="1">
                          <a:solidFill>
                            <a:schemeClr val="dk1"/>
                          </a:solidFill>
                          <a:effectLst/>
                          <a:latin typeface="微软雅黑" panose="020B0503020204020204" pitchFamily="34" charset="-122"/>
                          <a:ea typeface="微软雅黑" panose="020B0503020204020204" pitchFamily="34" charset="-122"/>
                          <a:cs typeface="+mn-cs"/>
                        </a:rPr>
                        <a:t>acl</a:t>
                      </a:r>
                      <a:endParaRPr lang="zh-CN" altLang="en-US" sz="1400" b="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a:spcAft>
                          <a:spcPts val="0"/>
                        </a:spcAft>
                      </a:pPr>
                      <a:r>
                        <a:rPr lang="zh-CN" sz="1400" b="0" kern="0" dirty="0">
                          <a:effectLst/>
                          <a:latin typeface="微软雅黑" panose="020B0503020204020204" pitchFamily="34" charset="-122"/>
                          <a:ea typeface="微软雅黑" panose="020B0503020204020204" pitchFamily="34" charset="-122"/>
                        </a:rPr>
                        <a:t>创建</a:t>
                      </a:r>
                      <a:r>
                        <a:rPr lang="en-US" sz="1400" b="0" kern="0" dirty="0" err="1">
                          <a:effectLst/>
                          <a:latin typeface="微软雅黑" panose="020B0503020204020204" pitchFamily="34" charset="-122"/>
                          <a:ea typeface="微软雅黑" panose="020B0503020204020204" pitchFamily="34" charset="-122"/>
                        </a:rPr>
                        <a:t>ZooKeeper</a:t>
                      </a:r>
                      <a:r>
                        <a:rPr lang="zh-CN" sz="1400" b="0" kern="0" dirty="0">
                          <a:effectLst/>
                          <a:latin typeface="微软雅黑" panose="020B0503020204020204" pitchFamily="34" charset="-122"/>
                          <a:ea typeface="微软雅黑" panose="020B0503020204020204" pitchFamily="34" charset="-122"/>
                        </a:rPr>
                        <a:t>数据节点。其中，参数</a:t>
                      </a:r>
                      <a:r>
                        <a:rPr lang="en-US" sz="1400" b="0" kern="0" dirty="0">
                          <a:effectLst/>
                          <a:latin typeface="微软雅黑" panose="020B0503020204020204" pitchFamily="34" charset="-122"/>
                          <a:ea typeface="微软雅黑" panose="020B0503020204020204" pitchFamily="34" charset="-122"/>
                        </a:rPr>
                        <a:t>-s</a:t>
                      </a:r>
                      <a:r>
                        <a:rPr lang="zh-CN" sz="1400" b="0" kern="0" dirty="0">
                          <a:effectLst/>
                          <a:latin typeface="微软雅黑" panose="020B0503020204020204" pitchFamily="34" charset="-122"/>
                          <a:ea typeface="微软雅黑" panose="020B0503020204020204" pitchFamily="34" charset="-122"/>
                        </a:rPr>
                        <a:t>和</a:t>
                      </a:r>
                      <a:r>
                        <a:rPr lang="en-US" sz="1400" b="0" kern="0" dirty="0">
                          <a:effectLst/>
                          <a:latin typeface="微软雅黑" panose="020B0503020204020204" pitchFamily="34" charset="-122"/>
                          <a:ea typeface="微软雅黑" panose="020B0503020204020204" pitchFamily="34" charset="-122"/>
                        </a:rPr>
                        <a:t>-e</a:t>
                      </a:r>
                      <a:r>
                        <a:rPr lang="zh-CN" sz="1400" b="0" kern="0" dirty="0">
                          <a:effectLst/>
                          <a:latin typeface="微软雅黑" panose="020B0503020204020204" pitchFamily="34" charset="-122"/>
                          <a:ea typeface="微软雅黑" panose="020B0503020204020204" pitchFamily="34" charset="-122"/>
                        </a:rPr>
                        <a:t>用于指定节点特性，</a:t>
                      </a:r>
                      <a:r>
                        <a:rPr lang="en-US" sz="1400" b="0" kern="0" dirty="0">
                          <a:effectLst/>
                          <a:latin typeface="微软雅黑" panose="020B0503020204020204" pitchFamily="34" charset="-122"/>
                          <a:ea typeface="微软雅黑" panose="020B0503020204020204" pitchFamily="34" charset="-122"/>
                        </a:rPr>
                        <a:t>-s</a:t>
                      </a:r>
                      <a:r>
                        <a:rPr lang="zh-CN" sz="1400" b="0" kern="0" dirty="0">
                          <a:effectLst/>
                          <a:latin typeface="微软雅黑" panose="020B0503020204020204" pitchFamily="34" charset="-122"/>
                          <a:ea typeface="微软雅黑" panose="020B0503020204020204" pitchFamily="34" charset="-122"/>
                        </a:rPr>
                        <a:t>为顺序节点，</a:t>
                      </a:r>
                      <a:r>
                        <a:rPr lang="en-US" sz="1400" b="0" kern="0" dirty="0">
                          <a:effectLst/>
                          <a:latin typeface="微软雅黑" panose="020B0503020204020204" pitchFamily="34" charset="-122"/>
                          <a:ea typeface="微软雅黑" panose="020B0503020204020204" pitchFamily="34" charset="-122"/>
                        </a:rPr>
                        <a:t>-e</a:t>
                      </a:r>
                      <a:r>
                        <a:rPr lang="zh-CN" sz="1400" b="0" kern="0" dirty="0">
                          <a:effectLst/>
                          <a:latin typeface="微软雅黑" panose="020B0503020204020204" pitchFamily="34" charset="-122"/>
                          <a:ea typeface="微软雅黑" panose="020B0503020204020204" pitchFamily="34" charset="-122"/>
                        </a:rPr>
                        <a:t>为临时节点。默认情况下，即不添加</a:t>
                      </a:r>
                      <a:r>
                        <a:rPr lang="en-US" sz="1400" b="0" kern="0" dirty="0">
                          <a:effectLst/>
                          <a:latin typeface="微软雅黑" panose="020B0503020204020204" pitchFamily="34" charset="-122"/>
                          <a:ea typeface="微软雅黑" panose="020B0503020204020204" pitchFamily="34" charset="-122"/>
                        </a:rPr>
                        <a:t>-s</a:t>
                      </a:r>
                      <a:r>
                        <a:rPr lang="zh-CN" sz="1400" b="0" kern="0" dirty="0">
                          <a:effectLst/>
                          <a:latin typeface="微软雅黑" panose="020B0503020204020204" pitchFamily="34" charset="-122"/>
                          <a:ea typeface="微软雅黑" panose="020B0503020204020204" pitchFamily="34" charset="-122"/>
                        </a:rPr>
                        <a:t>或</a:t>
                      </a:r>
                      <a:r>
                        <a:rPr lang="en-US" sz="1400" b="0" kern="0" dirty="0">
                          <a:effectLst/>
                          <a:latin typeface="微软雅黑" panose="020B0503020204020204" pitchFamily="34" charset="-122"/>
                          <a:ea typeface="微软雅黑" panose="020B0503020204020204" pitchFamily="34" charset="-122"/>
                        </a:rPr>
                        <a:t>-e</a:t>
                      </a:r>
                      <a:r>
                        <a:rPr lang="zh-CN" sz="1400" b="0" kern="0" dirty="0">
                          <a:effectLst/>
                          <a:latin typeface="微软雅黑" panose="020B0503020204020204" pitchFamily="34" charset="-122"/>
                          <a:ea typeface="微软雅黑" panose="020B0503020204020204" pitchFamily="34" charset="-122"/>
                        </a:rPr>
                        <a:t>参数的，创建的是持久节点；参数</a:t>
                      </a:r>
                      <a:r>
                        <a:rPr lang="en-US" sz="1400" b="0" kern="0" dirty="0">
                          <a:effectLst/>
                          <a:latin typeface="微软雅黑" panose="020B0503020204020204" pitchFamily="34" charset="-122"/>
                          <a:ea typeface="微软雅黑" panose="020B0503020204020204" pitchFamily="34" charset="-122"/>
                        </a:rPr>
                        <a:t>path</a:t>
                      </a:r>
                      <a:r>
                        <a:rPr lang="zh-CN" sz="1400" b="0" kern="0" dirty="0">
                          <a:effectLst/>
                          <a:latin typeface="微软雅黑" panose="020B0503020204020204" pitchFamily="34" charset="-122"/>
                          <a:ea typeface="微软雅黑" panose="020B0503020204020204" pitchFamily="34" charset="-122"/>
                        </a:rPr>
                        <a:t>指定节点路径；参数</a:t>
                      </a:r>
                      <a:r>
                        <a:rPr lang="en-US" sz="1400" b="0" kern="0" dirty="0">
                          <a:effectLst/>
                          <a:latin typeface="微软雅黑" panose="020B0503020204020204" pitchFamily="34" charset="-122"/>
                          <a:ea typeface="微软雅黑" panose="020B0503020204020204" pitchFamily="34" charset="-122"/>
                        </a:rPr>
                        <a:t>data</a:t>
                      </a:r>
                      <a:r>
                        <a:rPr lang="zh-CN" sz="1400" b="0" kern="0" dirty="0">
                          <a:effectLst/>
                          <a:latin typeface="微软雅黑" panose="020B0503020204020204" pitchFamily="34" charset="-122"/>
                          <a:ea typeface="微软雅黑" panose="020B0503020204020204" pitchFamily="34" charset="-122"/>
                        </a:rPr>
                        <a:t>指定节点数据内容；参数</a:t>
                      </a:r>
                      <a:r>
                        <a:rPr lang="en-US" sz="1400" b="0" kern="0" dirty="0" err="1">
                          <a:effectLst/>
                          <a:latin typeface="微软雅黑" panose="020B0503020204020204" pitchFamily="34" charset="-122"/>
                          <a:ea typeface="微软雅黑" panose="020B0503020204020204" pitchFamily="34" charset="-122"/>
                        </a:rPr>
                        <a:t>acl</a:t>
                      </a:r>
                      <a:r>
                        <a:rPr lang="zh-CN" sz="1400" b="0" kern="0" dirty="0">
                          <a:effectLst/>
                          <a:latin typeface="微软雅黑" panose="020B0503020204020204" pitchFamily="34" charset="-122"/>
                          <a:ea typeface="微软雅黑" panose="020B0503020204020204" pitchFamily="34" charset="-122"/>
                        </a:rPr>
                        <a:t>用来进行权限控制，默认情况下，不做任何权限控制</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2046829479"/>
                  </a:ext>
                </a:extLst>
              </a:tr>
              <a:tr h="296574">
                <a:tc>
                  <a:txBody>
                    <a:bodyPr/>
                    <a:lstStyle/>
                    <a:p>
                      <a:pPr marL="0" indent="0" algn="just" defTabSz="685800" rtl="0" eaLnBrk="1" latinLnBrk="0" hangingPunct="1">
                        <a:spcAft>
                          <a:spcPts val="0"/>
                        </a:spcAft>
                      </a:pPr>
                      <a:r>
                        <a:rPr lang="en-US" sz="1400" b="0" kern="0">
                          <a:solidFill>
                            <a:schemeClr val="bg1"/>
                          </a:solidFill>
                          <a:effectLst/>
                          <a:latin typeface="微软雅黑" panose="020B0503020204020204" pitchFamily="34" charset="-122"/>
                          <a:ea typeface="微软雅黑" panose="020B0503020204020204" pitchFamily="34" charset="-122"/>
                          <a:cs typeface="+mn-cs"/>
                        </a:rPr>
                        <a:t>get</a:t>
                      </a:r>
                      <a:endParaRPr lang="zh-CN" altLang="en-US" sz="1400" b="0" kern="0">
                        <a:solidFill>
                          <a:schemeClr val="bg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b="0" kern="0" dirty="0">
                          <a:solidFill>
                            <a:schemeClr val="dk1"/>
                          </a:solidFill>
                          <a:effectLst/>
                          <a:latin typeface="微软雅黑" panose="020B0503020204020204" pitchFamily="34" charset="-122"/>
                          <a:ea typeface="微软雅黑" panose="020B0503020204020204" pitchFamily="34" charset="-122"/>
                          <a:cs typeface="+mn-cs"/>
                        </a:rPr>
                        <a:t>get path [watch]</a:t>
                      </a:r>
                      <a:endParaRPr lang="zh-CN" altLang="en-US" sz="1400" b="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获取</a:t>
                      </a:r>
                      <a:r>
                        <a:rPr lang="en-US" sz="1400" b="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指定节点的数据内容和属性信息</a:t>
                      </a:r>
                    </a:p>
                  </a:txBody>
                  <a:tcPr marL="66729" marR="66729" marT="0" marB="0" anchor="ctr"/>
                </a:tc>
                <a:extLst>
                  <a:ext uri="{0D108BD9-81ED-4DB2-BD59-A6C34878D82A}">
                    <a16:rowId xmlns:a16="http://schemas.microsoft.com/office/drawing/2014/main" val="2652975411"/>
                  </a:ext>
                </a:extLst>
              </a:tr>
              <a:tr h="593148">
                <a:tc>
                  <a:txBody>
                    <a:bodyPr/>
                    <a:lstStyle/>
                    <a:p>
                      <a:pPr marL="0" indent="0" algn="just" defTabSz="685800" rtl="0" eaLnBrk="1" latinLnBrk="0" hangingPunct="1">
                        <a:spcAft>
                          <a:spcPts val="0"/>
                        </a:spcAft>
                      </a:pPr>
                      <a:r>
                        <a:rPr lang="en-US" sz="1400" b="0" kern="0">
                          <a:solidFill>
                            <a:schemeClr val="bg1"/>
                          </a:solidFill>
                          <a:effectLst/>
                          <a:latin typeface="微软雅黑" panose="020B0503020204020204" pitchFamily="34" charset="-122"/>
                          <a:ea typeface="微软雅黑" panose="020B0503020204020204" pitchFamily="34" charset="-122"/>
                          <a:cs typeface="+mn-cs"/>
                        </a:rPr>
                        <a:t>set</a:t>
                      </a:r>
                      <a:endParaRPr lang="zh-CN" altLang="en-US" sz="1400" b="0" kern="0">
                        <a:solidFill>
                          <a:schemeClr val="bg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b="0" kern="0" dirty="0">
                          <a:solidFill>
                            <a:schemeClr val="dk1"/>
                          </a:solidFill>
                          <a:effectLst/>
                          <a:latin typeface="微软雅黑" panose="020B0503020204020204" pitchFamily="34" charset="-122"/>
                          <a:ea typeface="微软雅黑" panose="020B0503020204020204" pitchFamily="34" charset="-122"/>
                          <a:cs typeface="+mn-cs"/>
                        </a:rPr>
                        <a:t>set path data [version]</a:t>
                      </a:r>
                      <a:endParaRPr lang="zh-CN" altLang="en-US" sz="1400" b="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更新</a:t>
                      </a:r>
                      <a:r>
                        <a:rPr lang="en-US" sz="1400" b="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指定节点的数据内容。其中，参数</a:t>
                      </a:r>
                      <a:r>
                        <a:rPr lang="en-US" sz="1400" b="0" kern="0" dirty="0">
                          <a:solidFill>
                            <a:schemeClr val="dk1"/>
                          </a:solidFill>
                          <a:effectLst/>
                          <a:latin typeface="微软雅黑" panose="020B0503020204020204" pitchFamily="34" charset="-122"/>
                          <a:ea typeface="微软雅黑" panose="020B0503020204020204" pitchFamily="34" charset="-122"/>
                          <a:cs typeface="+mn-cs"/>
                        </a:rPr>
                        <a:t>data</a:t>
                      </a: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就是要更新的新内容；参数</a:t>
                      </a:r>
                      <a:r>
                        <a:rPr lang="en-US" sz="1400" b="0" kern="0" dirty="0">
                          <a:solidFill>
                            <a:schemeClr val="dk1"/>
                          </a:solidFill>
                          <a:effectLst/>
                          <a:latin typeface="微软雅黑" panose="020B0503020204020204" pitchFamily="34" charset="-122"/>
                          <a:ea typeface="微软雅黑" panose="020B0503020204020204" pitchFamily="34" charset="-122"/>
                          <a:cs typeface="+mn-cs"/>
                        </a:rPr>
                        <a:t>version</a:t>
                      </a: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用于指定本次更新操作时基于数据节点的哪一个数据版本进行的</a:t>
                      </a:r>
                    </a:p>
                  </a:txBody>
                  <a:tcPr marL="66729" marR="66729" marT="0" marB="0" anchor="ctr"/>
                </a:tc>
                <a:extLst>
                  <a:ext uri="{0D108BD9-81ED-4DB2-BD59-A6C34878D82A}">
                    <a16:rowId xmlns:a16="http://schemas.microsoft.com/office/drawing/2014/main" val="3741248237"/>
                  </a:ext>
                </a:extLst>
              </a:tr>
              <a:tr h="444861">
                <a:tc>
                  <a:txBody>
                    <a:bodyPr/>
                    <a:lstStyle/>
                    <a:p>
                      <a:pPr marL="0" indent="0" algn="just" defTabSz="685800" rtl="0" eaLnBrk="1" latinLnBrk="0" hangingPunct="1">
                        <a:spcAft>
                          <a:spcPts val="0"/>
                        </a:spcAft>
                      </a:pPr>
                      <a:r>
                        <a:rPr lang="en-US" sz="1400" b="0" kern="0" dirty="0">
                          <a:solidFill>
                            <a:schemeClr val="bg1"/>
                          </a:solidFill>
                          <a:effectLst/>
                          <a:latin typeface="微软雅黑" panose="020B0503020204020204" pitchFamily="34" charset="-122"/>
                          <a:ea typeface="微软雅黑" panose="020B0503020204020204" pitchFamily="34" charset="-122"/>
                          <a:cs typeface="+mn-cs"/>
                        </a:rPr>
                        <a:t>delete</a:t>
                      </a:r>
                      <a:endParaRPr lang="zh-CN" altLang="en-US" sz="1400" b="0" kern="0" dirty="0">
                        <a:solidFill>
                          <a:schemeClr val="bg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b="0" kern="0" dirty="0">
                          <a:solidFill>
                            <a:schemeClr val="dk1"/>
                          </a:solidFill>
                          <a:effectLst/>
                          <a:latin typeface="微软雅黑" panose="020B0503020204020204" pitchFamily="34" charset="-122"/>
                          <a:ea typeface="微软雅黑" panose="020B0503020204020204" pitchFamily="34" charset="-122"/>
                          <a:cs typeface="+mn-cs"/>
                        </a:rPr>
                        <a:t>delete path [version]</a:t>
                      </a:r>
                      <a:endParaRPr lang="zh-CN" altLang="en-US" sz="1400" b="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删除</a:t>
                      </a:r>
                      <a:r>
                        <a:rPr lang="en-US" sz="1400" b="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上指定数据节点。其中，参数</a:t>
                      </a:r>
                      <a:r>
                        <a:rPr lang="en-US" sz="1400" b="0" kern="0" dirty="0">
                          <a:solidFill>
                            <a:schemeClr val="dk1"/>
                          </a:solidFill>
                          <a:effectLst/>
                          <a:latin typeface="微软雅黑" panose="020B0503020204020204" pitchFamily="34" charset="-122"/>
                          <a:ea typeface="微软雅黑" panose="020B0503020204020204" pitchFamily="34" charset="-122"/>
                          <a:cs typeface="+mn-cs"/>
                        </a:rPr>
                        <a:t>version</a:t>
                      </a:r>
                      <a:endParaRPr lang="zh-CN" altLang="en-US" sz="1400" b="0" kern="0" dirty="0">
                        <a:solidFill>
                          <a:schemeClr val="dk1"/>
                        </a:solidFill>
                        <a:effectLst/>
                        <a:latin typeface="微软雅黑" panose="020B0503020204020204" pitchFamily="34" charset="-122"/>
                        <a:ea typeface="微软雅黑" panose="020B0503020204020204" pitchFamily="34" charset="-122"/>
                        <a:cs typeface="+mn-cs"/>
                      </a:endParaRPr>
                    </a:p>
                    <a:p>
                      <a:pPr marL="0" indent="0" algn="just" defTabSz="685800" rtl="0" eaLnBrk="1" latinLnBrk="0" hangingPunct="1">
                        <a:spcAft>
                          <a:spcPts val="0"/>
                        </a:spcAft>
                      </a:pPr>
                      <a:r>
                        <a:rPr lang="zh-CN" altLang="en-US" sz="1400" b="0" kern="0">
                          <a:solidFill>
                            <a:schemeClr val="dk1"/>
                          </a:solidFill>
                          <a:effectLst/>
                          <a:latin typeface="微软雅黑" panose="020B0503020204020204" pitchFamily="34" charset="-122"/>
                          <a:ea typeface="微软雅黑" panose="020B0503020204020204" pitchFamily="34" charset="-122"/>
                          <a:cs typeface="+mn-cs"/>
                        </a:rPr>
                        <a:t>的作用与</a:t>
                      </a:r>
                      <a:r>
                        <a:rPr lang="en-US" sz="1400" b="0" kern="0">
                          <a:solidFill>
                            <a:schemeClr val="dk1"/>
                          </a:solidFill>
                          <a:effectLst/>
                          <a:latin typeface="微软雅黑" panose="020B0503020204020204" pitchFamily="34" charset="-122"/>
                          <a:ea typeface="微软雅黑" panose="020B0503020204020204" pitchFamily="34" charset="-122"/>
                          <a:cs typeface="+mn-cs"/>
                        </a:rPr>
                        <a:t>set</a:t>
                      </a: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命令中</a:t>
                      </a:r>
                      <a:r>
                        <a:rPr lang="en-US" sz="1400" b="0" kern="0" dirty="0">
                          <a:solidFill>
                            <a:schemeClr val="dk1"/>
                          </a:solidFill>
                          <a:effectLst/>
                          <a:latin typeface="微软雅黑" panose="020B0503020204020204" pitchFamily="34" charset="-122"/>
                          <a:ea typeface="微软雅黑" panose="020B0503020204020204" pitchFamily="34" charset="-122"/>
                          <a:cs typeface="+mn-cs"/>
                        </a:rPr>
                        <a:t>version</a:t>
                      </a:r>
                      <a:r>
                        <a:rPr lang="zh-CN" altLang="en-US" sz="1400" b="0" kern="0" dirty="0">
                          <a:solidFill>
                            <a:schemeClr val="dk1"/>
                          </a:solidFill>
                          <a:effectLst/>
                          <a:latin typeface="微软雅黑" panose="020B0503020204020204" pitchFamily="34" charset="-122"/>
                          <a:ea typeface="微软雅黑" panose="020B0503020204020204" pitchFamily="34" charset="-122"/>
                          <a:cs typeface="+mn-cs"/>
                        </a:rPr>
                        <a:t>参数一致</a:t>
                      </a:r>
                    </a:p>
                  </a:txBody>
                  <a:tcPr marL="66729" marR="66729" marT="0" marB="0" anchor="ctr"/>
                </a:tc>
                <a:extLst>
                  <a:ext uri="{0D108BD9-81ED-4DB2-BD59-A6C34878D82A}">
                    <a16:rowId xmlns:a16="http://schemas.microsoft.com/office/drawing/2014/main" val="2608440233"/>
                  </a:ext>
                </a:extLst>
              </a:tr>
            </a:tbl>
          </a:graphicData>
        </a:graphic>
      </p:graphicFrame>
    </p:spTree>
    <p:extLst>
      <p:ext uri="{BB962C8B-B14F-4D97-AF65-F5344CB8AC3E}">
        <p14:creationId xmlns:p14="http://schemas.microsoft.com/office/powerpoint/2010/main" val="439837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5EF3-8885-4A12-9C68-F099C8C134FA}"/>
              </a:ext>
            </a:extLst>
          </p:cNvPr>
          <p:cNvSpPr>
            <a:spLocks noGrp="1"/>
          </p:cNvSpPr>
          <p:nvPr>
            <p:ph type="title"/>
          </p:nvPr>
        </p:nvSpPr>
        <p:spPr/>
        <p:txBody>
          <a:bodyPr/>
          <a:lstStyle/>
          <a:p>
            <a:r>
              <a:rPr lang="en-US" altLang="zh-CN" dirty="0"/>
              <a:t>3. </a:t>
            </a:r>
            <a:r>
              <a:rPr lang="en-US" altLang="zh-CN" dirty="0" err="1"/>
              <a:t>ZooKeeper</a:t>
            </a:r>
            <a:r>
              <a:rPr lang="en-US" altLang="zh-CN" dirty="0"/>
              <a:t> Java API</a:t>
            </a:r>
            <a:endParaRPr lang="zh-CN" altLang="en-US" dirty="0"/>
          </a:p>
        </p:txBody>
      </p:sp>
      <p:sp>
        <p:nvSpPr>
          <p:cNvPr id="3" name="内容占位符 2">
            <a:extLst>
              <a:ext uri="{FF2B5EF4-FFF2-40B4-BE49-F238E27FC236}">
                <a16:creationId xmlns:a16="http://schemas.microsoft.com/office/drawing/2014/main" id="{5ECE3AC8-CCD8-4A67-9973-0BC1CEA68D7D}"/>
              </a:ext>
            </a:extLst>
          </p:cNvPr>
          <p:cNvSpPr>
            <a:spLocks noGrp="1"/>
          </p:cNvSpPr>
          <p:nvPr>
            <p:ph idx="1"/>
          </p:nvPr>
        </p:nvSpPr>
        <p:spPr/>
        <p:txBody>
          <a:bodyPr>
            <a:normAutofit lnSpcReduction="10000"/>
          </a:bodyPr>
          <a:lstStyle/>
          <a:p>
            <a:r>
              <a:rPr lang="en-US" altLang="zh-CN" dirty="0" err="1"/>
              <a:t>ZooKeeper</a:t>
            </a:r>
            <a:r>
              <a:rPr lang="en-US" altLang="zh-CN" dirty="0"/>
              <a:t> Java API</a:t>
            </a:r>
            <a:r>
              <a:rPr lang="zh-CN" altLang="zh-CN" dirty="0"/>
              <a:t>面向开发工程师，包含</a:t>
            </a:r>
            <a:r>
              <a:rPr lang="en-US" altLang="zh-CN" dirty="0" err="1"/>
              <a:t>org.apache.zookeeper</a:t>
            </a:r>
            <a:r>
              <a:rPr lang="zh-CN" altLang="zh-CN" dirty="0"/>
              <a:t>、</a:t>
            </a:r>
            <a:r>
              <a:rPr lang="en-US" altLang="zh-CN" dirty="0" err="1"/>
              <a:t>org.apache.zookeeper.data</a:t>
            </a:r>
            <a:r>
              <a:rPr lang="zh-CN" altLang="zh-CN" dirty="0"/>
              <a:t>、</a:t>
            </a:r>
            <a:r>
              <a:rPr lang="en-US" altLang="zh-CN" dirty="0" err="1"/>
              <a:t>org.apache.zookeeper.server</a:t>
            </a:r>
            <a:r>
              <a:rPr lang="zh-CN" altLang="zh-CN" dirty="0"/>
              <a:t>、</a:t>
            </a:r>
            <a:r>
              <a:rPr lang="en-US" altLang="zh-CN" dirty="0" err="1"/>
              <a:t>org.apache.zookeeper.server.quorum</a:t>
            </a:r>
            <a:r>
              <a:rPr lang="zh-CN" altLang="zh-CN" dirty="0"/>
              <a:t>、</a:t>
            </a:r>
            <a:r>
              <a:rPr lang="en-US" altLang="zh-CN" dirty="0" err="1"/>
              <a:t>org.apache.zookeeper.server.upgrade</a:t>
            </a:r>
            <a:r>
              <a:rPr lang="zh-CN" altLang="zh-CN" dirty="0"/>
              <a:t>等包，其中</a:t>
            </a:r>
            <a:r>
              <a:rPr lang="en-US" altLang="zh-CN" dirty="0" err="1"/>
              <a:t>org.apache.zookeeper</a:t>
            </a:r>
            <a:r>
              <a:rPr lang="zh-CN" altLang="zh-CN" dirty="0"/>
              <a:t>包含</a:t>
            </a:r>
            <a:r>
              <a:rPr lang="en-US" altLang="zh-CN" dirty="0" err="1"/>
              <a:t>ZooKeeper</a:t>
            </a:r>
            <a:r>
              <a:rPr lang="zh-CN" altLang="zh-CN" dirty="0"/>
              <a:t>类，它是编程时最常用的类文件。完整的</a:t>
            </a:r>
            <a:r>
              <a:rPr lang="en-US" altLang="zh-CN" dirty="0" err="1"/>
              <a:t>ZooKeeper</a:t>
            </a:r>
            <a:r>
              <a:rPr lang="en-US" altLang="zh-CN" dirty="0"/>
              <a:t> Java API</a:t>
            </a:r>
            <a:r>
              <a:rPr lang="zh-CN" altLang="zh-CN" dirty="0"/>
              <a:t>请参考官方参考指南</a:t>
            </a:r>
            <a:r>
              <a:rPr lang="en-US" altLang="zh-CN" dirty="0"/>
              <a:t>http://zookeeper.apache.org/doc/r3.4.13/api/index.html</a:t>
            </a:r>
            <a:r>
              <a:rPr lang="zh-CN" altLang="zh-CN" dirty="0"/>
              <a:t>。</a:t>
            </a:r>
            <a:endParaRPr lang="zh-CN" altLang="en-US" dirty="0"/>
          </a:p>
        </p:txBody>
      </p:sp>
    </p:spTree>
    <p:extLst>
      <p:ext uri="{BB962C8B-B14F-4D97-AF65-F5344CB8AC3E}">
        <p14:creationId xmlns:p14="http://schemas.microsoft.com/office/powerpoint/2010/main" val="243439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45D37-22D8-4A92-AADF-519BCEF1337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F6591F47-9E6B-413D-A8FB-E776749FCD3C}"/>
              </a:ext>
            </a:extLst>
          </p:cNvPr>
          <p:cNvPicPr>
            <a:picLocks noGrp="1" noChangeAspect="1"/>
          </p:cNvPicPr>
          <p:nvPr>
            <p:ph idx="1"/>
          </p:nvPr>
        </p:nvPicPr>
        <p:blipFill>
          <a:blip r:embed="rId2"/>
          <a:stretch>
            <a:fillRect/>
          </a:stretch>
        </p:blipFill>
        <p:spPr>
          <a:xfrm>
            <a:off x="1581653" y="381271"/>
            <a:ext cx="5980694" cy="4237087"/>
          </a:xfrm>
          <a:prstGeom prst="rect">
            <a:avLst/>
          </a:prstGeom>
          <a:ln>
            <a:solidFill>
              <a:schemeClr val="tx1"/>
            </a:solidFill>
          </a:ln>
        </p:spPr>
      </p:pic>
    </p:spTree>
    <p:extLst>
      <p:ext uri="{BB962C8B-B14F-4D97-AF65-F5344CB8AC3E}">
        <p14:creationId xmlns:p14="http://schemas.microsoft.com/office/powerpoint/2010/main" val="391773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69CD0-E503-4EB6-93DD-CBFED43BB0FB}"/>
              </a:ext>
            </a:extLst>
          </p:cNvPr>
          <p:cNvSpPr>
            <a:spLocks noGrp="1"/>
          </p:cNvSpPr>
          <p:nvPr>
            <p:ph type="title"/>
          </p:nvPr>
        </p:nvSpPr>
        <p:spPr/>
        <p:txBody>
          <a:bodyPr>
            <a:normAutofit fontScale="90000"/>
          </a:bodyPr>
          <a:lstStyle/>
          <a:p>
            <a:r>
              <a:rPr lang="en-US" altLang="zh-CN" dirty="0" err="1"/>
              <a:t>ZooKeeper</a:t>
            </a:r>
            <a:r>
              <a:rPr lang="en-US" altLang="zh-CN" dirty="0"/>
              <a:t> API</a:t>
            </a:r>
            <a:r>
              <a:rPr lang="zh-CN" altLang="zh-CN" dirty="0"/>
              <a:t>中关于</a:t>
            </a:r>
            <a:r>
              <a:rPr lang="en-US" altLang="zh-CN" dirty="0" err="1"/>
              <a:t>Znode</a:t>
            </a:r>
            <a:r>
              <a:rPr lang="zh-CN" altLang="en-US" dirty="0"/>
              <a:t>的</a:t>
            </a:r>
            <a:r>
              <a:rPr lang="en-US" altLang="zh-CN" dirty="0"/>
              <a:t>9</a:t>
            </a:r>
            <a:r>
              <a:rPr lang="zh-CN" altLang="zh-CN" dirty="0"/>
              <a:t>个基本操作</a:t>
            </a:r>
            <a:endParaRPr lang="zh-CN" altLang="en-US" dirty="0"/>
          </a:p>
        </p:txBody>
      </p:sp>
      <p:graphicFrame>
        <p:nvGraphicFramePr>
          <p:cNvPr id="4" name="内容占位符 3">
            <a:extLst>
              <a:ext uri="{FF2B5EF4-FFF2-40B4-BE49-F238E27FC236}">
                <a16:creationId xmlns:a16="http://schemas.microsoft.com/office/drawing/2014/main" id="{D3BD0372-415A-4011-AB20-572FD2F84488}"/>
              </a:ext>
            </a:extLst>
          </p:cNvPr>
          <p:cNvGraphicFramePr>
            <a:graphicFrameLocks noGrp="1"/>
          </p:cNvGraphicFramePr>
          <p:nvPr>
            <p:ph idx="1"/>
            <p:extLst>
              <p:ext uri="{D42A27DB-BD31-4B8C-83A1-F6EECF244321}">
                <p14:modId xmlns:p14="http://schemas.microsoft.com/office/powerpoint/2010/main" val="2131456214"/>
              </p:ext>
            </p:extLst>
          </p:nvPr>
        </p:nvGraphicFramePr>
        <p:xfrm>
          <a:off x="457200" y="1203598"/>
          <a:ext cx="8229600" cy="3630300"/>
        </p:xfrm>
        <a:graphic>
          <a:graphicData uri="http://schemas.openxmlformats.org/drawingml/2006/table">
            <a:tbl>
              <a:tblPr firstRow="1" firstCol="1" bandRow="1">
                <a:tableStyleId>{5C22544A-7EE6-4342-B048-85BDC9FD1C3A}</a:tableStyleId>
              </a:tblPr>
              <a:tblGrid>
                <a:gridCol w="1542555">
                  <a:extLst>
                    <a:ext uri="{9D8B030D-6E8A-4147-A177-3AD203B41FA5}">
                      <a16:colId xmlns:a16="http://schemas.microsoft.com/office/drawing/2014/main" val="3306552561"/>
                    </a:ext>
                  </a:extLst>
                </a:gridCol>
                <a:gridCol w="6687045">
                  <a:extLst>
                    <a:ext uri="{9D8B030D-6E8A-4147-A177-3AD203B41FA5}">
                      <a16:colId xmlns:a16="http://schemas.microsoft.com/office/drawing/2014/main" val="2133713101"/>
                    </a:ext>
                  </a:extLst>
                </a:gridCol>
              </a:tblGrid>
              <a:tr h="0">
                <a:tc>
                  <a:txBody>
                    <a:bodyPr/>
                    <a:lstStyle/>
                    <a:p>
                      <a:pPr algn="ctr">
                        <a:lnSpc>
                          <a:spcPct val="150000"/>
                        </a:lnSpc>
                        <a:spcAft>
                          <a:spcPts val="0"/>
                        </a:spcAft>
                      </a:pPr>
                      <a:r>
                        <a:rPr lang="zh-CN" sz="1800" kern="0">
                          <a:effectLst/>
                          <a:latin typeface="微软雅黑" panose="020B0503020204020204" pitchFamily="34" charset="-122"/>
                          <a:ea typeface="微软雅黑" panose="020B0503020204020204" pitchFamily="34" charset="-122"/>
                        </a:rPr>
                        <a:t>操作</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0">
                          <a:effectLst/>
                          <a:latin typeface="微软雅黑" panose="020B0503020204020204" pitchFamily="34" charset="-122"/>
                          <a:ea typeface="微软雅黑" panose="020B0503020204020204" pitchFamily="34" charset="-122"/>
                        </a:rPr>
                        <a:t>描述</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3070574"/>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create</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a:effectLst/>
                          <a:latin typeface="微软雅黑" panose="020B0503020204020204" pitchFamily="34" charset="-122"/>
                          <a:ea typeface="微软雅黑" panose="020B0503020204020204" pitchFamily="34" charset="-122"/>
                        </a:rPr>
                        <a:t>创建</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（父</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必须存在）</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100235636"/>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delete</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a:effectLst/>
                          <a:latin typeface="微软雅黑" panose="020B0503020204020204" pitchFamily="34" charset="-122"/>
                          <a:ea typeface="微软雅黑" panose="020B0503020204020204" pitchFamily="34" charset="-122"/>
                        </a:rPr>
                        <a:t>删除</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（无子节点）</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613965315"/>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exists</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a:effectLst/>
                          <a:latin typeface="微软雅黑" panose="020B0503020204020204" pitchFamily="34" charset="-122"/>
                          <a:ea typeface="微软雅黑" panose="020B0503020204020204" pitchFamily="34" charset="-122"/>
                        </a:rPr>
                        <a:t>测试</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是否存在，并获取它的元数据</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365950037"/>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getACL</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a:effectLst/>
                          <a:latin typeface="微软雅黑" panose="020B0503020204020204" pitchFamily="34" charset="-122"/>
                          <a:ea typeface="微软雅黑" panose="020B0503020204020204" pitchFamily="34" charset="-122"/>
                        </a:rPr>
                        <a:t>为</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获取</a:t>
                      </a:r>
                      <a:r>
                        <a:rPr lang="en-US" sz="1800" kern="0">
                          <a:effectLst/>
                          <a:latin typeface="微软雅黑" panose="020B0503020204020204" pitchFamily="34" charset="-122"/>
                          <a:ea typeface="微软雅黑" panose="020B0503020204020204" pitchFamily="34" charset="-122"/>
                        </a:rPr>
                        <a:t>ACL</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850809028"/>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setACL</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a:effectLst/>
                          <a:latin typeface="微软雅黑" panose="020B0503020204020204" pitchFamily="34" charset="-122"/>
                          <a:ea typeface="微软雅黑" panose="020B0503020204020204" pitchFamily="34" charset="-122"/>
                        </a:rPr>
                        <a:t>为</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设置</a:t>
                      </a:r>
                      <a:r>
                        <a:rPr lang="en-US" sz="1800" kern="0">
                          <a:effectLst/>
                          <a:latin typeface="微软雅黑" panose="020B0503020204020204" pitchFamily="34" charset="-122"/>
                          <a:ea typeface="微软雅黑" panose="020B0503020204020204" pitchFamily="34" charset="-122"/>
                        </a:rPr>
                        <a:t>ACL</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198082341"/>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getChildren</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a:effectLst/>
                          <a:latin typeface="微软雅黑" panose="020B0503020204020204" pitchFamily="34" charset="-122"/>
                          <a:ea typeface="微软雅黑" panose="020B0503020204020204" pitchFamily="34" charset="-122"/>
                        </a:rPr>
                        <a:t>获取</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所有子节点的列表</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203091927"/>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getData</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a:effectLst/>
                          <a:latin typeface="微软雅黑" panose="020B0503020204020204" pitchFamily="34" charset="-122"/>
                          <a:ea typeface="微软雅黑" panose="020B0503020204020204" pitchFamily="34" charset="-122"/>
                        </a:rPr>
                        <a:t>获取</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相关数据</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037111466"/>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setData</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a:effectLst/>
                          <a:latin typeface="微软雅黑" panose="020B0503020204020204" pitchFamily="34" charset="-122"/>
                          <a:ea typeface="微软雅黑" panose="020B0503020204020204" pitchFamily="34" charset="-122"/>
                        </a:rPr>
                        <a:t>设置</a:t>
                      </a:r>
                      <a:r>
                        <a:rPr lang="en-US" sz="1800" kern="0">
                          <a:effectLst/>
                          <a:latin typeface="微软雅黑" panose="020B0503020204020204" pitchFamily="34" charset="-122"/>
                          <a:ea typeface="微软雅黑" panose="020B0503020204020204" pitchFamily="34" charset="-122"/>
                        </a:rPr>
                        <a:t>ZNode</a:t>
                      </a:r>
                      <a:r>
                        <a:rPr lang="zh-CN" sz="1800" kern="0">
                          <a:effectLst/>
                          <a:latin typeface="微软雅黑" panose="020B0503020204020204" pitchFamily="34" charset="-122"/>
                          <a:ea typeface="微软雅黑" panose="020B0503020204020204" pitchFamily="34" charset="-122"/>
                        </a:rPr>
                        <a:t>相关数据</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65465936"/>
                  </a:ext>
                </a:extLst>
              </a:tr>
              <a:tr h="0">
                <a:tc>
                  <a:txBody>
                    <a:bodyPr/>
                    <a:lstStyle/>
                    <a:p>
                      <a:pPr algn="l">
                        <a:lnSpc>
                          <a:spcPct val="150000"/>
                        </a:lnSpc>
                        <a:spcAft>
                          <a:spcPts val="0"/>
                        </a:spcAft>
                      </a:pPr>
                      <a:r>
                        <a:rPr lang="en-US" sz="1800" kern="0">
                          <a:effectLst/>
                          <a:latin typeface="微软雅黑" panose="020B0503020204020204" pitchFamily="34" charset="-122"/>
                          <a:ea typeface="微软雅黑" panose="020B0503020204020204" pitchFamily="34" charset="-122"/>
                        </a:rPr>
                        <a:t>sync</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800" kern="0" dirty="0">
                          <a:effectLst/>
                          <a:latin typeface="微软雅黑" panose="020B0503020204020204" pitchFamily="34" charset="-122"/>
                          <a:ea typeface="微软雅黑" panose="020B0503020204020204" pitchFamily="34" charset="-122"/>
                        </a:rPr>
                        <a:t>使客户端的</a:t>
                      </a:r>
                      <a:r>
                        <a:rPr lang="en-US" sz="1800" kern="0" dirty="0" err="1">
                          <a:effectLst/>
                          <a:latin typeface="微软雅黑" panose="020B0503020204020204" pitchFamily="34" charset="-122"/>
                          <a:ea typeface="微软雅黑" panose="020B0503020204020204" pitchFamily="34" charset="-122"/>
                        </a:rPr>
                        <a:t>ZNode</a:t>
                      </a:r>
                      <a:r>
                        <a:rPr lang="zh-CN" sz="1800" kern="0" dirty="0">
                          <a:effectLst/>
                          <a:latin typeface="微软雅黑" panose="020B0503020204020204" pitchFamily="34" charset="-122"/>
                          <a:ea typeface="微软雅黑" panose="020B0503020204020204" pitchFamily="34" charset="-122"/>
                        </a:rPr>
                        <a:t>视图与</a:t>
                      </a:r>
                      <a:r>
                        <a:rPr lang="en-US" sz="1800" kern="0" dirty="0" err="1">
                          <a:effectLst/>
                          <a:latin typeface="微软雅黑" panose="020B0503020204020204" pitchFamily="34" charset="-122"/>
                          <a:ea typeface="微软雅黑" panose="020B0503020204020204" pitchFamily="34" charset="-122"/>
                        </a:rPr>
                        <a:t>ZooKeeper</a:t>
                      </a:r>
                      <a:r>
                        <a:rPr lang="zh-CN" sz="1800" kern="0" dirty="0">
                          <a:effectLst/>
                          <a:latin typeface="微软雅黑" panose="020B0503020204020204" pitchFamily="34" charset="-122"/>
                          <a:ea typeface="微软雅黑" panose="020B0503020204020204" pitchFamily="34" charset="-122"/>
                        </a:rPr>
                        <a:t>服务器你同步</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475322946"/>
                  </a:ext>
                </a:extLst>
              </a:tr>
            </a:tbl>
          </a:graphicData>
        </a:graphic>
      </p:graphicFrame>
    </p:spTree>
    <p:extLst>
      <p:ext uri="{BB962C8B-B14F-4D97-AF65-F5344CB8AC3E}">
        <p14:creationId xmlns:p14="http://schemas.microsoft.com/office/powerpoint/2010/main" val="2742620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125A3-E6CF-4248-995A-61B6F950900A}"/>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934CD2D-6BC1-4E6D-A623-E436AEA4FADE}"/>
              </a:ext>
            </a:extLst>
          </p:cNvPr>
          <p:cNvSpPr>
            <a:spLocks noGrp="1"/>
          </p:cNvSpPr>
          <p:nvPr>
            <p:ph idx="1"/>
          </p:nvPr>
        </p:nvSpPr>
        <p:spPr/>
        <p:txBody>
          <a:bodyPr>
            <a:normAutofit/>
          </a:bodyPr>
          <a:lstStyle/>
          <a:p>
            <a:r>
              <a:rPr lang="zh-CN" altLang="en-US" dirty="0"/>
              <a:t>在线测试</a:t>
            </a:r>
          </a:p>
          <a:p>
            <a:pPr lvl="1"/>
            <a:r>
              <a:rPr lang="zh-CN" altLang="en-US" dirty="0"/>
              <a:t>完成云班课活动“在线测试</a:t>
            </a:r>
            <a:r>
              <a:rPr lang="en-US" altLang="zh-CN" dirty="0"/>
              <a:t>4-</a:t>
            </a:r>
            <a:r>
              <a:rPr lang="zh-CN" altLang="en-US"/>
              <a:t>实验</a:t>
            </a:r>
            <a:r>
              <a:rPr lang="en-US" altLang="zh-CN"/>
              <a:t>4</a:t>
            </a:r>
            <a:r>
              <a:rPr lang="zh-CN" altLang="en-US" dirty="0"/>
              <a:t>部署</a:t>
            </a:r>
            <a:r>
              <a:rPr lang="en-US" altLang="zh-CN" dirty="0" err="1"/>
              <a:t>ZooKeeper</a:t>
            </a:r>
            <a:r>
              <a:rPr lang="zh-CN" altLang="en-US" dirty="0"/>
              <a:t>集群和实战</a:t>
            </a:r>
            <a:r>
              <a:rPr lang="en-US" altLang="zh-CN" dirty="0" err="1"/>
              <a:t>ZooKeeper</a:t>
            </a:r>
            <a:r>
              <a:rPr lang="zh-CN" altLang="en-US" dirty="0"/>
              <a:t>（</a:t>
            </a:r>
            <a:r>
              <a:rPr lang="en-US" altLang="zh-CN" dirty="0"/>
              <a:t>2020</a:t>
            </a:r>
            <a:r>
              <a:rPr lang="zh-CN" altLang="en-US" dirty="0"/>
              <a:t>春）</a:t>
            </a:r>
            <a:r>
              <a:rPr lang="en-US" altLang="zh-CN" dirty="0"/>
              <a:t>”</a:t>
            </a:r>
            <a:r>
              <a:rPr lang="zh-CN" altLang="en-US" dirty="0"/>
              <a:t>。</a:t>
            </a:r>
          </a:p>
          <a:p>
            <a:r>
              <a:rPr lang="zh-CN" altLang="en-US" dirty="0"/>
              <a:t>实验报告</a:t>
            </a:r>
            <a:endParaRPr lang="en-US" altLang="zh-CN" dirty="0"/>
          </a:p>
          <a:p>
            <a:pPr lvl="1"/>
            <a:r>
              <a:rPr lang="zh-CN" altLang="en-US" dirty="0"/>
              <a:t>提交实验报告</a:t>
            </a:r>
            <a:r>
              <a:rPr lang="en-US" altLang="zh-CN" dirty="0"/>
              <a:t>4</a:t>
            </a:r>
            <a:r>
              <a:rPr lang="zh-CN" altLang="en-US" dirty="0"/>
              <a:t>至云班课活动“实验报告</a:t>
            </a:r>
            <a:r>
              <a:rPr lang="en-US" altLang="zh-CN" dirty="0"/>
              <a:t>4-</a:t>
            </a:r>
            <a:r>
              <a:rPr lang="zh-CN" altLang="en-US" dirty="0"/>
              <a:t>部署</a:t>
            </a:r>
            <a:r>
              <a:rPr lang="en-US" altLang="zh-CN" dirty="0" err="1"/>
              <a:t>ZooKeeper</a:t>
            </a:r>
            <a:r>
              <a:rPr lang="zh-CN" altLang="en-US" dirty="0"/>
              <a:t>集群和实战</a:t>
            </a:r>
            <a:r>
              <a:rPr lang="en-US" altLang="zh-CN" dirty="0" err="1"/>
              <a:t>ZooKeeper</a:t>
            </a:r>
            <a:r>
              <a:rPr lang="en-US" altLang="zh-CN" dirty="0"/>
              <a:t> </a:t>
            </a:r>
            <a:r>
              <a:rPr lang="zh-CN" altLang="en-US" dirty="0"/>
              <a:t>（</a:t>
            </a:r>
            <a:r>
              <a:rPr lang="en-US" altLang="zh-CN" dirty="0"/>
              <a:t>2020</a:t>
            </a:r>
            <a:r>
              <a:rPr lang="zh-CN" altLang="en-US" dirty="0"/>
              <a:t>春）”。</a:t>
            </a:r>
            <a:endParaRPr lang="en-US" altLang="zh-CN" dirty="0"/>
          </a:p>
        </p:txBody>
      </p:sp>
    </p:spTree>
    <p:extLst>
      <p:ext uri="{BB962C8B-B14F-4D97-AF65-F5344CB8AC3E}">
        <p14:creationId xmlns:p14="http://schemas.microsoft.com/office/powerpoint/2010/main" val="2780858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4261B-9F61-40D4-B3A9-64B762E0ECE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C6C9A0E3-C00A-4746-86F2-C68934A8FE07}"/>
              </a:ext>
            </a:extLst>
          </p:cNvPr>
          <p:cNvSpPr>
            <a:spLocks noGrp="1"/>
          </p:cNvSpPr>
          <p:nvPr>
            <p:ph idx="1"/>
          </p:nvPr>
        </p:nvSpPr>
        <p:spPr/>
        <p:txBody>
          <a:bodyPr>
            <a:normAutofit fontScale="70000" lnSpcReduction="20000"/>
          </a:bodyPr>
          <a:lstStyle/>
          <a:p>
            <a:r>
              <a:rPr lang="en-US" altLang="zh-CN" dirty="0"/>
              <a:t>[1] </a:t>
            </a:r>
            <a:r>
              <a:rPr lang="zh-CN" altLang="zh-CN" dirty="0"/>
              <a:t>倪超</a:t>
            </a:r>
            <a:r>
              <a:rPr lang="en-US" altLang="zh-CN" dirty="0"/>
              <a:t>. </a:t>
            </a:r>
            <a:r>
              <a:rPr lang="zh-CN" altLang="zh-CN" dirty="0"/>
              <a:t>从</a:t>
            </a:r>
            <a:r>
              <a:rPr lang="en-US" altLang="zh-CN" dirty="0" err="1"/>
              <a:t>Paxos</a:t>
            </a:r>
            <a:r>
              <a:rPr lang="zh-CN" altLang="zh-CN" dirty="0"/>
              <a:t>到</a:t>
            </a:r>
            <a:r>
              <a:rPr lang="en-US" altLang="zh-CN" dirty="0" err="1"/>
              <a:t>ZooKeeper</a:t>
            </a:r>
            <a:r>
              <a:rPr lang="zh-CN" altLang="zh-CN" dirty="0"/>
              <a:t>：分布式一致性原理与实践</a:t>
            </a:r>
            <a:r>
              <a:rPr lang="en-US" altLang="zh-CN" dirty="0"/>
              <a:t>[M]. </a:t>
            </a:r>
            <a:r>
              <a:rPr lang="zh-CN" altLang="zh-CN" dirty="0"/>
              <a:t>北京</a:t>
            </a:r>
            <a:r>
              <a:rPr lang="en-US" altLang="zh-CN" dirty="0"/>
              <a:t>:</a:t>
            </a:r>
            <a:r>
              <a:rPr lang="zh-CN" altLang="zh-CN" dirty="0"/>
              <a:t>电子工业出版社</a:t>
            </a:r>
            <a:r>
              <a:rPr lang="en-US" altLang="zh-CN" dirty="0"/>
              <a:t>,2015.</a:t>
            </a:r>
            <a:endParaRPr lang="zh-CN" altLang="zh-CN" dirty="0"/>
          </a:p>
          <a:p>
            <a:r>
              <a:rPr lang="en-US" altLang="zh-CN" dirty="0"/>
              <a:t>[2] Apache </a:t>
            </a:r>
            <a:r>
              <a:rPr lang="en-US" altLang="zh-CN" dirty="0" err="1"/>
              <a:t>ZooKeeper</a:t>
            </a:r>
            <a:r>
              <a:rPr lang="en-US" altLang="zh-CN" dirty="0"/>
              <a:t>[EB/OL]. https://zookeeper.apache.org/releases.html</a:t>
            </a:r>
            <a:endParaRPr lang="zh-CN" altLang="zh-CN" dirty="0"/>
          </a:p>
          <a:p>
            <a:r>
              <a:rPr lang="en-US" altLang="zh-CN" dirty="0"/>
              <a:t>[3] GitHub-Apache </a:t>
            </a:r>
            <a:r>
              <a:rPr lang="en-US" altLang="zh-CN" dirty="0" err="1"/>
              <a:t>ZooKeeper</a:t>
            </a:r>
            <a:r>
              <a:rPr lang="en-US" altLang="zh-CN" dirty="0"/>
              <a:t>[EB/OL]. https://github.com/apache/zookeeper.</a:t>
            </a:r>
            <a:endParaRPr lang="zh-CN" altLang="zh-CN" dirty="0"/>
          </a:p>
          <a:p>
            <a:r>
              <a:rPr lang="en-US" altLang="zh-CN" dirty="0"/>
              <a:t>[4] Apache </a:t>
            </a:r>
            <a:r>
              <a:rPr lang="en-US" altLang="zh-CN" dirty="0" err="1"/>
              <a:t>ZooKeeper</a:t>
            </a:r>
            <a:r>
              <a:rPr lang="en-US" altLang="zh-CN" dirty="0"/>
              <a:t>. Apache </a:t>
            </a:r>
            <a:r>
              <a:rPr lang="en-US" altLang="zh-CN" dirty="0" err="1"/>
              <a:t>ZooKeeper</a:t>
            </a:r>
            <a:r>
              <a:rPr lang="en-US" altLang="zh-CN" dirty="0"/>
              <a:t> Download[EB/OL]. https://zookeeper.apache.org/releases.html.</a:t>
            </a:r>
            <a:endParaRPr lang="zh-CN" altLang="zh-CN" dirty="0"/>
          </a:p>
          <a:p>
            <a:r>
              <a:rPr lang="en-US" altLang="zh-CN" dirty="0"/>
              <a:t>[5] Apache Software Foundation. Apache </a:t>
            </a:r>
            <a:r>
              <a:rPr lang="en-US" altLang="zh-CN" dirty="0" err="1"/>
              <a:t>ZooKeeper</a:t>
            </a:r>
            <a:r>
              <a:rPr lang="en-US" altLang="zh-CN" dirty="0"/>
              <a:t> 3.4.13</a:t>
            </a:r>
            <a:r>
              <a:rPr lang="zh-CN" altLang="zh-CN" dirty="0"/>
              <a:t>官方参考指南</a:t>
            </a:r>
            <a:r>
              <a:rPr lang="en-US" altLang="zh-CN" dirty="0"/>
              <a:t>[EB/OL]. [2018-12-15]. https://zookeeper.apache.org/doc/r3.4.13/.</a:t>
            </a:r>
            <a:endParaRPr lang="zh-CN" altLang="zh-CN" dirty="0"/>
          </a:p>
          <a:p>
            <a:r>
              <a:rPr lang="en-US" altLang="zh-CN" dirty="0"/>
              <a:t>[6] Apache Software Foundation. </a:t>
            </a:r>
            <a:r>
              <a:rPr lang="en-US" altLang="zh-CN" dirty="0" err="1"/>
              <a:t>ZooKeeper</a:t>
            </a:r>
            <a:r>
              <a:rPr lang="en-US" altLang="zh-CN" dirty="0"/>
              <a:t> 3.4.13 API[EB/OL]. [2018-12-15]. https://zookeeper.apache.org/doc/r3.4.13/api/index.html.</a:t>
            </a:r>
            <a:endParaRPr lang="zh-CN" altLang="en-US" dirty="0"/>
          </a:p>
        </p:txBody>
      </p:sp>
    </p:spTree>
    <p:extLst>
      <p:ext uri="{BB962C8B-B14F-4D97-AF65-F5344CB8AC3E}">
        <p14:creationId xmlns:p14="http://schemas.microsoft.com/office/powerpoint/2010/main" val="3429109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
        <p:nvSpPr>
          <p:cNvPr id="17"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标题 1">
            <a:extLst>
              <a:ext uri="{FF2B5EF4-FFF2-40B4-BE49-F238E27FC236}">
                <a16:creationId xmlns:a16="http://schemas.microsoft.com/office/drawing/2014/main" id="{DC424E24-2CB4-4207-BC9C-9F1481957448}"/>
              </a:ext>
            </a:extLst>
          </p:cNvPr>
          <p:cNvSpPr txBox="1">
            <a:spLocks/>
          </p:cNvSpPr>
          <p:nvPr/>
        </p:nvSpPr>
        <p:spPr>
          <a:xfrm>
            <a:off x="1" y="1403170"/>
            <a:ext cx="9143998" cy="1888659"/>
          </a:xfrm>
          <a:prstGeom prst="rect">
            <a:avLst/>
          </a:prstGeom>
        </p:spPr>
        <p:txBody>
          <a:bodyPr>
            <a:normAutofit/>
          </a:bodyPr>
          <a:lst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a:lstStyle>
          <a:p>
            <a:pPr algn="ctr" defTabSz="685628">
              <a:spcBef>
                <a:spcPts val="0"/>
              </a:spcBef>
              <a:defRPr/>
            </a:pPr>
            <a:r>
              <a:rPr lang="en-US" altLang="zh-CN" sz="11500" b="1" kern="0" dirty="0">
                <a:solidFill>
                  <a:srgbClr val="04447F"/>
                </a:solidFill>
              </a:rPr>
              <a:t>THANKS</a:t>
            </a:r>
            <a:endParaRPr lang="zh-CN" altLang="en-US" sz="2800" b="1" kern="0" dirty="0">
              <a:gradFill>
                <a:gsLst>
                  <a:gs pos="0">
                    <a:srgbClr val="2A528D"/>
                  </a:gs>
                  <a:gs pos="100000">
                    <a:srgbClr val="006DF0"/>
                  </a:gs>
                </a:gsLst>
                <a:lin ang="5400000" scaled="0"/>
              </a:gradFill>
              <a:cs typeface="+mn-cs"/>
            </a:endParaRPr>
          </a:p>
        </p:txBody>
      </p:sp>
    </p:spTree>
    <p:extLst>
      <p:ext uri="{BB962C8B-B14F-4D97-AF65-F5344CB8AC3E}">
        <p14:creationId xmlns:p14="http://schemas.microsoft.com/office/powerpoint/2010/main" val="122126970"/>
      </p:ext>
    </p:extLst>
  </p:cSld>
  <p:clrMapOvr>
    <a:masterClrMapping/>
  </p:clrMapOvr>
  <mc:AlternateContent xmlns:mc="http://schemas.openxmlformats.org/markup-compatibility/2006" xmlns:p14="http://schemas.microsoft.com/office/powerpoint/2010/main">
    <mc:Choice Requires="p14">
      <p:transition spd="slow" p14:dur="1600" advClick="0" advTm="0">
        <p14:conveyor dir="l"/>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B0A7E-84C8-4455-B180-A896562F75D3}"/>
              </a:ext>
            </a:extLst>
          </p:cNvPr>
          <p:cNvSpPr>
            <a:spLocks noGrp="1"/>
          </p:cNvSpPr>
          <p:nvPr>
            <p:ph type="title"/>
          </p:nvPr>
        </p:nvSpPr>
        <p:spPr/>
        <p:txBody>
          <a:bodyPr>
            <a:normAutofit/>
          </a:bodyPr>
          <a:lstStyle/>
          <a:p>
            <a:r>
              <a:rPr lang="en-US" altLang="zh-CN" dirty="0"/>
              <a:t>4.2 </a:t>
            </a:r>
            <a:r>
              <a:rPr lang="en-US" altLang="zh-CN" dirty="0" err="1"/>
              <a:t>ZooKeeper</a:t>
            </a:r>
            <a:r>
              <a:rPr lang="zh-CN" altLang="en-US" dirty="0"/>
              <a:t>系统模型</a:t>
            </a:r>
          </a:p>
        </p:txBody>
      </p:sp>
      <p:graphicFrame>
        <p:nvGraphicFramePr>
          <p:cNvPr id="4" name="内容占位符 3">
            <a:extLst>
              <a:ext uri="{FF2B5EF4-FFF2-40B4-BE49-F238E27FC236}">
                <a16:creationId xmlns:a16="http://schemas.microsoft.com/office/drawing/2014/main" id="{BC4EE6BF-3BB3-464E-8174-908A482217A8}"/>
              </a:ext>
            </a:extLst>
          </p:cNvPr>
          <p:cNvGraphicFramePr>
            <a:graphicFrameLocks noGrp="1"/>
          </p:cNvGraphicFramePr>
          <p:nvPr>
            <p:ph idx="1"/>
            <p:extLst>
              <p:ext uri="{D42A27DB-BD31-4B8C-83A1-F6EECF244321}">
                <p14:modId xmlns:p14="http://schemas.microsoft.com/office/powerpoint/2010/main" val="1960964654"/>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36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AFCF9-7ADB-4343-BD6C-9D5B1850D394}"/>
              </a:ext>
            </a:extLst>
          </p:cNvPr>
          <p:cNvSpPr>
            <a:spLocks noGrp="1"/>
          </p:cNvSpPr>
          <p:nvPr>
            <p:ph type="title"/>
          </p:nvPr>
        </p:nvSpPr>
        <p:spPr/>
        <p:txBody>
          <a:bodyPr/>
          <a:lstStyle/>
          <a:p>
            <a:pPr lvl="0"/>
            <a:r>
              <a:rPr lang="en-US" altLang="zh-CN" dirty="0"/>
              <a:t>1. </a:t>
            </a:r>
            <a:r>
              <a:rPr lang="en-US" altLang="zh-CN" dirty="0" err="1"/>
              <a:t>ZooKeeper</a:t>
            </a:r>
            <a:r>
              <a:rPr lang="zh-CN" altLang="zh-CN" dirty="0"/>
              <a:t>数据模型</a:t>
            </a:r>
          </a:p>
        </p:txBody>
      </p:sp>
      <p:sp>
        <p:nvSpPr>
          <p:cNvPr id="3" name="内容占位符 2">
            <a:extLst>
              <a:ext uri="{FF2B5EF4-FFF2-40B4-BE49-F238E27FC236}">
                <a16:creationId xmlns:a16="http://schemas.microsoft.com/office/drawing/2014/main" id="{A7BAD8C7-D2B6-48F1-908D-6C46FEC05B3A}"/>
              </a:ext>
            </a:extLst>
          </p:cNvPr>
          <p:cNvSpPr>
            <a:spLocks noGrp="1"/>
          </p:cNvSpPr>
          <p:nvPr>
            <p:ph idx="1"/>
          </p:nvPr>
        </p:nvSpPr>
        <p:spPr>
          <a:xfrm>
            <a:off x="628650" y="1369219"/>
            <a:ext cx="5131639" cy="3263504"/>
          </a:xfrm>
        </p:spPr>
        <p:txBody>
          <a:bodyPr>
            <a:normAutofit fontScale="70000" lnSpcReduction="20000"/>
          </a:bodyPr>
          <a:lstStyle/>
          <a:p>
            <a:r>
              <a:rPr lang="en-US" altLang="zh-CN" dirty="0" err="1"/>
              <a:t>ZooKeeper</a:t>
            </a:r>
            <a:r>
              <a:rPr lang="zh-CN" altLang="zh-CN" dirty="0"/>
              <a:t>采用类似标准文件系统的数据模型，其节点构成了一个具有层次关系的树状结构。其中每个节点被称为数据节点</a:t>
            </a:r>
            <a:r>
              <a:rPr lang="en-US" altLang="zh-CN" dirty="0" err="1"/>
              <a:t>ZNode</a:t>
            </a:r>
            <a:r>
              <a:rPr lang="zh-CN" altLang="zh-CN" dirty="0"/>
              <a:t>，</a:t>
            </a:r>
            <a:r>
              <a:rPr lang="en-US" altLang="zh-CN" dirty="0" err="1"/>
              <a:t>ZNode</a:t>
            </a:r>
            <a:r>
              <a:rPr lang="zh-CN" altLang="zh-CN" dirty="0"/>
              <a:t>是</a:t>
            </a:r>
            <a:r>
              <a:rPr lang="en-US" altLang="zh-CN" dirty="0" err="1"/>
              <a:t>ZooKeeper</a:t>
            </a:r>
            <a:r>
              <a:rPr lang="zh-CN" altLang="zh-CN" dirty="0"/>
              <a:t>中数据的最小单元，每个节点上可以存储数据，同时也可以挂载子节点，因此构成了一个层次化的命名空间。</a:t>
            </a:r>
          </a:p>
          <a:p>
            <a:r>
              <a:rPr lang="en-US" altLang="zh-CN" dirty="0" err="1"/>
              <a:t>ZNode</a:t>
            </a:r>
            <a:r>
              <a:rPr lang="zh-CN" altLang="zh-CN" dirty="0"/>
              <a:t>通过路径引用，如同</a:t>
            </a:r>
            <a:r>
              <a:rPr lang="en-US" altLang="zh-CN" dirty="0"/>
              <a:t>Unix</a:t>
            </a:r>
            <a:r>
              <a:rPr lang="zh-CN" altLang="zh-CN" dirty="0"/>
              <a:t>中的文件路径。路径必须是绝对的，因此它们必须由斜杠“</a:t>
            </a:r>
            <a:r>
              <a:rPr lang="en-US" altLang="zh-CN" dirty="0"/>
              <a:t>/</a:t>
            </a:r>
            <a:r>
              <a:rPr lang="zh-CN" altLang="zh-CN" dirty="0"/>
              <a:t>”来开头。在</a:t>
            </a:r>
            <a:r>
              <a:rPr lang="en-US" altLang="zh-CN" dirty="0" err="1"/>
              <a:t>ZooKeeper</a:t>
            </a:r>
            <a:r>
              <a:rPr lang="zh-CN" altLang="zh-CN" dirty="0"/>
              <a:t>中，路径由</a:t>
            </a:r>
            <a:r>
              <a:rPr lang="en-US" altLang="zh-CN" dirty="0"/>
              <a:t>Unicode</a:t>
            </a:r>
            <a:r>
              <a:rPr lang="zh-CN" altLang="zh-CN" dirty="0"/>
              <a:t>字符串组成，并且有一些限制。例如</a:t>
            </a:r>
            <a:r>
              <a:rPr lang="en-US" altLang="zh-CN" dirty="0" err="1"/>
              <a:t>ZooKeeper</a:t>
            </a:r>
            <a:r>
              <a:rPr lang="zh-CN" altLang="zh-CN" dirty="0"/>
              <a:t>系统的保留</a:t>
            </a:r>
            <a:r>
              <a:rPr lang="en-US" altLang="zh-CN" dirty="0" err="1"/>
              <a:t>ZNode</a:t>
            </a:r>
            <a:r>
              <a:rPr lang="zh-CN" altLang="zh-CN" dirty="0"/>
              <a:t>“</a:t>
            </a:r>
            <a:r>
              <a:rPr lang="en-US" altLang="zh-CN" dirty="0"/>
              <a:t>/zookeeper</a:t>
            </a:r>
            <a:r>
              <a:rPr lang="zh-CN" altLang="zh-CN" dirty="0"/>
              <a:t>”用以保存管理信息，比如关键配额信息。</a:t>
            </a:r>
            <a:endParaRPr lang="zh-CN" altLang="en-US" dirty="0"/>
          </a:p>
        </p:txBody>
      </p:sp>
      <p:grpSp>
        <p:nvGrpSpPr>
          <p:cNvPr id="22" name="组合 21">
            <a:extLst>
              <a:ext uri="{FF2B5EF4-FFF2-40B4-BE49-F238E27FC236}">
                <a16:creationId xmlns:a16="http://schemas.microsoft.com/office/drawing/2014/main" id="{F0935B4F-2DA5-4D39-B957-31E8D070C6C7}"/>
              </a:ext>
            </a:extLst>
          </p:cNvPr>
          <p:cNvGrpSpPr/>
          <p:nvPr/>
        </p:nvGrpSpPr>
        <p:grpSpPr>
          <a:xfrm>
            <a:off x="5770391" y="1595181"/>
            <a:ext cx="3131820" cy="2524760"/>
            <a:chOff x="5601579" y="1152049"/>
            <a:chExt cx="3131820" cy="2524760"/>
          </a:xfrm>
        </p:grpSpPr>
        <p:sp>
          <p:nvSpPr>
            <p:cNvPr id="4" name="椭圆 3">
              <a:extLst>
                <a:ext uri="{FF2B5EF4-FFF2-40B4-BE49-F238E27FC236}">
                  <a16:creationId xmlns:a16="http://schemas.microsoft.com/office/drawing/2014/main" id="{2EC99024-F857-4DDA-BCCA-88A6FD8F3647}"/>
                </a:ext>
              </a:extLst>
            </p:cNvPr>
            <p:cNvSpPr/>
            <p:nvPr/>
          </p:nvSpPr>
          <p:spPr>
            <a:xfrm>
              <a:off x="7441174" y="1152049"/>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5" name="椭圆 4">
              <a:extLst>
                <a:ext uri="{FF2B5EF4-FFF2-40B4-BE49-F238E27FC236}">
                  <a16:creationId xmlns:a16="http://schemas.microsoft.com/office/drawing/2014/main" id="{DADF1AB3-3315-450B-BA39-D2C480A32D61}"/>
                </a:ext>
              </a:extLst>
            </p:cNvPr>
            <p:cNvSpPr/>
            <p:nvPr/>
          </p:nvSpPr>
          <p:spPr>
            <a:xfrm>
              <a:off x="6485499" y="1903254"/>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900" kern="0">
                  <a:effectLst/>
                  <a:latin typeface="Calibri" panose="020F0502020204030204" pitchFamily="34" charset="0"/>
                  <a:ea typeface="等线"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6" name="椭圆 5">
              <a:extLst>
                <a:ext uri="{FF2B5EF4-FFF2-40B4-BE49-F238E27FC236}">
                  <a16:creationId xmlns:a16="http://schemas.microsoft.com/office/drawing/2014/main" id="{333305B8-B06D-4A76-9241-F741B04DF2BE}"/>
                </a:ext>
              </a:extLst>
            </p:cNvPr>
            <p:cNvSpPr/>
            <p:nvPr/>
          </p:nvSpPr>
          <p:spPr>
            <a:xfrm>
              <a:off x="8268579" y="1903254"/>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0">
                  <a:effectLst/>
                  <a:latin typeface="Calibri" panose="020F0502020204030204" pitchFamily="34" charset="0"/>
                  <a:ea typeface="等线"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7" name="六边形 6">
              <a:extLst>
                <a:ext uri="{FF2B5EF4-FFF2-40B4-BE49-F238E27FC236}">
                  <a16:creationId xmlns:a16="http://schemas.microsoft.com/office/drawing/2014/main" id="{536C0D11-9956-4F0E-8A80-667DD8CED0D6}"/>
                </a:ext>
              </a:extLst>
            </p:cNvPr>
            <p:cNvSpPr/>
            <p:nvPr/>
          </p:nvSpPr>
          <p:spPr>
            <a:xfrm rot="19796670">
              <a:off x="5726674" y="2858929"/>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latin typeface="Calibri" panose="020F0502020204030204" pitchFamily="34" charset="0"/>
                <a:cs typeface="Calibri" panose="020F0502020204030204" pitchFamily="34" charset="0"/>
              </a:endParaRPr>
            </a:p>
          </p:txBody>
        </p:sp>
        <p:cxnSp>
          <p:nvCxnSpPr>
            <p:cNvPr id="8" name="直接连接符 7">
              <a:extLst>
                <a:ext uri="{FF2B5EF4-FFF2-40B4-BE49-F238E27FC236}">
                  <a16:creationId xmlns:a16="http://schemas.microsoft.com/office/drawing/2014/main" id="{879FEB50-D93B-44EE-96F0-24B1DEA618BE}"/>
                </a:ext>
              </a:extLst>
            </p:cNvPr>
            <p:cNvCxnSpPr/>
            <p:nvPr/>
          </p:nvCxnSpPr>
          <p:spPr>
            <a:xfrm flipH="1">
              <a:off x="6717909" y="1586389"/>
              <a:ext cx="955040" cy="31686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B7E9D040-771B-4026-B9B9-358C8FC981C5}"/>
                </a:ext>
              </a:extLst>
            </p:cNvPr>
            <p:cNvCxnSpPr/>
            <p:nvPr/>
          </p:nvCxnSpPr>
          <p:spPr>
            <a:xfrm>
              <a:off x="7673584" y="1586389"/>
              <a:ext cx="827405" cy="31686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943E7680-AC49-4993-860D-EFA96592769B}"/>
                </a:ext>
              </a:extLst>
            </p:cNvPr>
            <p:cNvCxnSpPr/>
            <p:nvPr/>
          </p:nvCxnSpPr>
          <p:spPr>
            <a:xfrm flipH="1">
              <a:off x="5992739" y="2337594"/>
              <a:ext cx="725170" cy="478155"/>
            </a:xfrm>
            <a:prstGeom prst="line">
              <a:avLst/>
            </a:prstGeom>
          </p:spPr>
          <p:style>
            <a:lnRef idx="1">
              <a:schemeClr val="dk1"/>
            </a:lnRef>
            <a:fillRef idx="0">
              <a:schemeClr val="dk1"/>
            </a:fillRef>
            <a:effectRef idx="0">
              <a:schemeClr val="dk1"/>
            </a:effectRef>
            <a:fontRef idx="minor">
              <a:schemeClr val="tx1"/>
            </a:fontRef>
          </p:style>
        </p:cxnSp>
        <p:sp>
          <p:nvSpPr>
            <p:cNvPr id="11" name="六边形 10">
              <a:extLst>
                <a:ext uri="{FF2B5EF4-FFF2-40B4-BE49-F238E27FC236}">
                  <a16:creationId xmlns:a16="http://schemas.microsoft.com/office/drawing/2014/main" id="{D29B299E-880C-4A36-A5A4-AF51A6571406}"/>
                </a:ext>
              </a:extLst>
            </p:cNvPr>
            <p:cNvSpPr/>
            <p:nvPr/>
          </p:nvSpPr>
          <p:spPr>
            <a:xfrm rot="19848283">
              <a:off x="6447399" y="2890044"/>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latin typeface="Calibri" panose="020F0502020204030204" pitchFamily="34" charset="0"/>
                <a:cs typeface="Calibri" panose="020F0502020204030204" pitchFamily="34" charset="0"/>
              </a:endParaRPr>
            </a:p>
          </p:txBody>
        </p:sp>
        <p:cxnSp>
          <p:nvCxnSpPr>
            <p:cNvPr id="12" name="直接连接符 11">
              <a:extLst>
                <a:ext uri="{FF2B5EF4-FFF2-40B4-BE49-F238E27FC236}">
                  <a16:creationId xmlns:a16="http://schemas.microsoft.com/office/drawing/2014/main" id="{B9F867FB-8849-49EC-944A-9526C3FED7CC}"/>
                </a:ext>
              </a:extLst>
            </p:cNvPr>
            <p:cNvCxnSpPr/>
            <p:nvPr/>
          </p:nvCxnSpPr>
          <p:spPr>
            <a:xfrm flipH="1">
              <a:off x="6717909" y="2337594"/>
              <a:ext cx="0" cy="509905"/>
            </a:xfrm>
            <a:prstGeom prst="line">
              <a:avLst/>
            </a:prstGeom>
          </p:spPr>
          <p:style>
            <a:lnRef idx="1">
              <a:schemeClr val="dk1"/>
            </a:lnRef>
            <a:fillRef idx="0">
              <a:schemeClr val="dk1"/>
            </a:fillRef>
            <a:effectRef idx="0">
              <a:schemeClr val="dk1"/>
            </a:effectRef>
            <a:fontRef idx="minor">
              <a:schemeClr val="tx1"/>
            </a:fontRef>
          </p:style>
        </p:cxnSp>
        <p:sp>
          <p:nvSpPr>
            <p:cNvPr id="13" name="六边形 12">
              <a:extLst>
                <a:ext uri="{FF2B5EF4-FFF2-40B4-BE49-F238E27FC236}">
                  <a16:creationId xmlns:a16="http://schemas.microsoft.com/office/drawing/2014/main" id="{7A790D91-B728-4085-BB3E-915B401A652D}"/>
                </a:ext>
              </a:extLst>
            </p:cNvPr>
            <p:cNvSpPr/>
            <p:nvPr/>
          </p:nvSpPr>
          <p:spPr>
            <a:xfrm rot="19686470">
              <a:off x="7148439" y="2912904"/>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latin typeface="Calibri" panose="020F0502020204030204" pitchFamily="34" charset="0"/>
                <a:cs typeface="Calibri" panose="020F0502020204030204" pitchFamily="34" charset="0"/>
              </a:endParaRPr>
            </a:p>
          </p:txBody>
        </p:sp>
        <p:cxnSp>
          <p:nvCxnSpPr>
            <p:cNvPr id="14" name="直接连接符 13">
              <a:extLst>
                <a:ext uri="{FF2B5EF4-FFF2-40B4-BE49-F238E27FC236}">
                  <a16:creationId xmlns:a16="http://schemas.microsoft.com/office/drawing/2014/main" id="{76769C51-6620-4A94-9C77-B15192E8B2E2}"/>
                </a:ext>
              </a:extLst>
            </p:cNvPr>
            <p:cNvCxnSpPr/>
            <p:nvPr/>
          </p:nvCxnSpPr>
          <p:spPr>
            <a:xfrm>
              <a:off x="6717909" y="2337594"/>
              <a:ext cx="688340" cy="532130"/>
            </a:xfrm>
            <a:prstGeom prst="line">
              <a:avLst/>
            </a:prstGeom>
          </p:spPr>
          <p:style>
            <a:lnRef idx="1">
              <a:schemeClr val="dk1"/>
            </a:lnRef>
            <a:fillRef idx="0">
              <a:schemeClr val="dk1"/>
            </a:fillRef>
            <a:effectRef idx="0">
              <a:schemeClr val="dk1"/>
            </a:effectRef>
            <a:fontRef idx="minor">
              <a:schemeClr val="tx1"/>
            </a:fontRef>
          </p:style>
        </p:cxnSp>
        <p:sp>
          <p:nvSpPr>
            <p:cNvPr id="15" name="文本框 21767">
              <a:extLst>
                <a:ext uri="{FF2B5EF4-FFF2-40B4-BE49-F238E27FC236}">
                  <a16:creationId xmlns:a16="http://schemas.microsoft.com/office/drawing/2014/main" id="{BA22A17F-517E-4D0A-96EE-6CDDEF1779C4}"/>
                </a:ext>
              </a:extLst>
            </p:cNvPr>
            <p:cNvSpPr txBox="1"/>
            <p:nvPr/>
          </p:nvSpPr>
          <p:spPr>
            <a:xfrm>
              <a:off x="7113514" y="1274557"/>
              <a:ext cx="22161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dirty="0">
                  <a:effectLst/>
                  <a:latin typeface="Calibri" panose="020F0502020204030204" pitchFamily="34" charset="0"/>
                  <a:ea typeface="等线" panose="02010600030101010101" pitchFamily="2" charset="-122"/>
                  <a:cs typeface="Calibri" panose="020F0502020204030204" pitchFamily="34" charset="0"/>
                </a:rPr>
                <a:t>/</a:t>
              </a:r>
              <a:endParaRPr lang="zh-CN" sz="1050" kern="100" dirty="0">
                <a:effectLst/>
                <a:latin typeface="Calibri" panose="020F0502020204030204" pitchFamily="34" charset="0"/>
                <a:ea typeface="等线" panose="02010600030101010101" pitchFamily="2" charset="-122"/>
                <a:cs typeface="Calibri" panose="020F0502020204030204" pitchFamily="34" charset="0"/>
              </a:endParaRPr>
            </a:p>
          </p:txBody>
        </p:sp>
        <p:sp>
          <p:nvSpPr>
            <p:cNvPr id="16" name="文本框 42">
              <a:extLst>
                <a:ext uri="{FF2B5EF4-FFF2-40B4-BE49-F238E27FC236}">
                  <a16:creationId xmlns:a16="http://schemas.microsoft.com/office/drawing/2014/main" id="{37D4F1DF-67CE-4F82-8369-53992DD1F703}"/>
                </a:ext>
              </a:extLst>
            </p:cNvPr>
            <p:cNvSpPr txBox="1"/>
            <p:nvPr/>
          </p:nvSpPr>
          <p:spPr>
            <a:xfrm>
              <a:off x="6037189" y="1964214"/>
              <a:ext cx="4432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/app1</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7" name="文本框 42">
              <a:extLst>
                <a:ext uri="{FF2B5EF4-FFF2-40B4-BE49-F238E27FC236}">
                  <a16:creationId xmlns:a16="http://schemas.microsoft.com/office/drawing/2014/main" id="{38204E03-8C06-44A6-A4AB-FA195C0B371D}"/>
                </a:ext>
              </a:extLst>
            </p:cNvPr>
            <p:cNvSpPr txBox="1"/>
            <p:nvPr/>
          </p:nvSpPr>
          <p:spPr>
            <a:xfrm>
              <a:off x="7728194" y="1979454"/>
              <a:ext cx="4432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/app2</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8" name="文本框 42">
              <a:extLst>
                <a:ext uri="{FF2B5EF4-FFF2-40B4-BE49-F238E27FC236}">
                  <a16:creationId xmlns:a16="http://schemas.microsoft.com/office/drawing/2014/main" id="{A59E11AD-B89D-41E7-A4A4-5C08A657D10C}"/>
                </a:ext>
              </a:extLst>
            </p:cNvPr>
            <p:cNvSpPr txBox="1"/>
            <p:nvPr/>
          </p:nvSpPr>
          <p:spPr>
            <a:xfrm>
              <a:off x="5601579" y="3394234"/>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/app1/p_1</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9" name="文本框 42">
              <a:extLst>
                <a:ext uri="{FF2B5EF4-FFF2-40B4-BE49-F238E27FC236}">
                  <a16:creationId xmlns:a16="http://schemas.microsoft.com/office/drawing/2014/main" id="{1F922ACA-5218-4A4F-8CCA-7DC0FFCE45C4}"/>
                </a:ext>
              </a:extLst>
            </p:cNvPr>
            <p:cNvSpPr txBox="1"/>
            <p:nvPr/>
          </p:nvSpPr>
          <p:spPr>
            <a:xfrm>
              <a:off x="6304524" y="3394234"/>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/app1/p_2</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20" name="文本框 42">
              <a:extLst>
                <a:ext uri="{FF2B5EF4-FFF2-40B4-BE49-F238E27FC236}">
                  <a16:creationId xmlns:a16="http://schemas.microsoft.com/office/drawing/2014/main" id="{A3BB424C-2555-4CE1-B481-BED3C37D0B48}"/>
                </a:ext>
              </a:extLst>
            </p:cNvPr>
            <p:cNvSpPr txBox="1"/>
            <p:nvPr/>
          </p:nvSpPr>
          <p:spPr>
            <a:xfrm>
              <a:off x="7071604" y="3394869"/>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Calibri" panose="020F0502020204030204" pitchFamily="34" charset="0"/>
                  <a:ea typeface="等线" panose="02010600030101010101" pitchFamily="2" charset="-122"/>
                  <a:cs typeface="Calibri" panose="020F0502020204030204" pitchFamily="34" charset="0"/>
                </a:rPr>
                <a:t>/app1/p_3</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cxnSp>
          <p:nvCxnSpPr>
            <p:cNvPr id="21" name="直接连接符 20">
              <a:extLst>
                <a:ext uri="{FF2B5EF4-FFF2-40B4-BE49-F238E27FC236}">
                  <a16:creationId xmlns:a16="http://schemas.microsoft.com/office/drawing/2014/main" id="{162218F4-351A-4DA5-98BB-3F46F1ECD8EF}"/>
                </a:ext>
              </a:extLst>
            </p:cNvPr>
            <p:cNvCxnSpPr/>
            <p:nvPr/>
          </p:nvCxnSpPr>
          <p:spPr>
            <a:xfrm>
              <a:off x="8500989" y="2337594"/>
              <a:ext cx="0" cy="532130"/>
            </a:xfrm>
            <a:prstGeom prst="line">
              <a:avLst/>
            </a:prstGeom>
            <a:ln>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014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7DF44-20AA-4EB2-8A65-A3C2012FE984}"/>
              </a:ext>
            </a:extLst>
          </p:cNvPr>
          <p:cNvSpPr>
            <a:spLocks noGrp="1"/>
          </p:cNvSpPr>
          <p:nvPr>
            <p:ph type="title"/>
          </p:nvPr>
        </p:nvSpPr>
        <p:spPr/>
        <p:txBody>
          <a:bodyPr/>
          <a:lstStyle/>
          <a:p>
            <a:r>
              <a:rPr lang="en-US" altLang="zh-CN" dirty="0" err="1"/>
              <a:t>ZNode</a:t>
            </a:r>
            <a:r>
              <a:rPr lang="zh-CN" altLang="en-US" dirty="0"/>
              <a:t>类型</a:t>
            </a:r>
          </a:p>
        </p:txBody>
      </p:sp>
      <p:sp>
        <p:nvSpPr>
          <p:cNvPr id="3" name="内容占位符 2">
            <a:extLst>
              <a:ext uri="{FF2B5EF4-FFF2-40B4-BE49-F238E27FC236}">
                <a16:creationId xmlns:a16="http://schemas.microsoft.com/office/drawing/2014/main" id="{C0FBFBEE-F8F1-455B-B49E-97304343B1B5}"/>
              </a:ext>
            </a:extLst>
          </p:cNvPr>
          <p:cNvSpPr>
            <a:spLocks noGrp="1"/>
          </p:cNvSpPr>
          <p:nvPr>
            <p:ph idx="1"/>
          </p:nvPr>
        </p:nvSpPr>
        <p:spPr/>
        <p:txBody>
          <a:bodyPr/>
          <a:lstStyle/>
          <a:p>
            <a:r>
              <a:rPr lang="zh-CN" altLang="zh-CN" dirty="0"/>
              <a:t>在</a:t>
            </a:r>
            <a:r>
              <a:rPr lang="en-US" altLang="zh-CN" dirty="0" err="1"/>
              <a:t>ZooKeeper</a:t>
            </a:r>
            <a:r>
              <a:rPr lang="zh-CN" altLang="zh-CN" dirty="0"/>
              <a:t>中，每个数据节点都是有生命周期的，其生命周期的长短取决于数据节点的节点类型。</a:t>
            </a:r>
            <a:r>
              <a:rPr lang="en-US" altLang="zh-CN" dirty="0" err="1"/>
              <a:t>ZNode</a:t>
            </a:r>
            <a:r>
              <a:rPr lang="zh-CN" altLang="zh-CN" dirty="0"/>
              <a:t>类型在创建时即被确定，并且不能改变。节点可以分为持久节点（</a:t>
            </a:r>
            <a:r>
              <a:rPr lang="en-US" altLang="zh-CN" dirty="0"/>
              <a:t>PERSISTENT</a:t>
            </a:r>
            <a:r>
              <a:rPr lang="zh-CN" altLang="zh-CN" dirty="0"/>
              <a:t>）、临时节点（</a:t>
            </a:r>
            <a:r>
              <a:rPr lang="en-US" altLang="zh-CN" dirty="0"/>
              <a:t>EPHEMERAL</a:t>
            </a:r>
            <a:r>
              <a:rPr lang="zh-CN" altLang="zh-CN" dirty="0"/>
              <a:t>）和顺序节点（</a:t>
            </a:r>
            <a:r>
              <a:rPr lang="en-US" altLang="zh-CN" dirty="0"/>
              <a:t>SEQUENTIAL</a:t>
            </a:r>
            <a:r>
              <a:rPr lang="zh-CN" altLang="zh-CN" dirty="0"/>
              <a:t>）三大类型。</a:t>
            </a:r>
            <a:endParaRPr lang="zh-CN" altLang="en-US" dirty="0"/>
          </a:p>
        </p:txBody>
      </p:sp>
    </p:spTree>
    <p:extLst>
      <p:ext uri="{BB962C8B-B14F-4D97-AF65-F5344CB8AC3E}">
        <p14:creationId xmlns:p14="http://schemas.microsoft.com/office/powerpoint/2010/main" val="259909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EBAD4-70CD-42EB-99A4-4AB43E5BDCDA}"/>
              </a:ext>
            </a:extLst>
          </p:cNvPr>
          <p:cNvSpPr>
            <a:spLocks noGrp="1"/>
          </p:cNvSpPr>
          <p:nvPr>
            <p:ph type="title"/>
          </p:nvPr>
        </p:nvSpPr>
        <p:spPr/>
        <p:txBody>
          <a:bodyPr/>
          <a:lstStyle/>
          <a:p>
            <a:r>
              <a:rPr lang="en-US" altLang="zh-CN" dirty="0" err="1"/>
              <a:t>ZNode</a:t>
            </a:r>
            <a:r>
              <a:rPr lang="zh-CN" altLang="zh-CN" dirty="0"/>
              <a:t>四种组合型节点类型</a:t>
            </a:r>
            <a:endParaRPr lang="zh-CN" altLang="en-US" dirty="0"/>
          </a:p>
        </p:txBody>
      </p:sp>
      <p:graphicFrame>
        <p:nvGraphicFramePr>
          <p:cNvPr id="5" name="内容占位符 4">
            <a:extLst>
              <a:ext uri="{FF2B5EF4-FFF2-40B4-BE49-F238E27FC236}">
                <a16:creationId xmlns:a16="http://schemas.microsoft.com/office/drawing/2014/main" id="{59659C9A-DD9A-44A2-8C35-F389342580AC}"/>
              </a:ext>
            </a:extLst>
          </p:cNvPr>
          <p:cNvGraphicFramePr>
            <a:graphicFrameLocks noGrp="1"/>
          </p:cNvGraphicFramePr>
          <p:nvPr>
            <p:ph idx="1"/>
            <p:extLst>
              <p:ext uri="{D42A27DB-BD31-4B8C-83A1-F6EECF244321}">
                <p14:modId xmlns:p14="http://schemas.microsoft.com/office/powerpoint/2010/main" val="82893322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4461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18198</TotalTime>
  <Words>7086</Words>
  <Application>Microsoft Office PowerPoint</Application>
  <PresentationFormat>全屏显示(16:9)</PresentationFormat>
  <Paragraphs>503</Paragraphs>
  <Slides>58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58</vt:i4>
      </vt:variant>
    </vt:vector>
  </HeadingPairs>
  <TitlesOfParts>
    <vt:vector size="64" baseType="lpstr">
      <vt:lpstr>等线</vt:lpstr>
      <vt:lpstr>微软雅黑</vt:lpstr>
      <vt:lpstr>Arial</vt:lpstr>
      <vt:lpstr>Calibri</vt:lpstr>
      <vt:lpstr>Times New Roman</vt:lpstr>
      <vt:lpstr>Office 主题​​</vt:lpstr>
      <vt:lpstr>Hadoop大数据原理与应用实验教程  实验4准备：分布式协调框架ZooKeeper</vt:lpstr>
      <vt:lpstr>实验4知识地图</vt:lpstr>
      <vt:lpstr>实验4  部署ZooKeeper集群和实战ZooKeeper</vt:lpstr>
      <vt:lpstr>实验4准备：分布式协调框架ZooKeeper</vt:lpstr>
      <vt:lpstr>4.1 初识ZooKeeper</vt:lpstr>
      <vt:lpstr>4.2 ZooKeeper系统模型</vt:lpstr>
      <vt:lpstr>1. ZooKeeper数据模型</vt:lpstr>
      <vt:lpstr>ZNode类型</vt:lpstr>
      <vt:lpstr>ZNode四种组合型节点类型</vt:lpstr>
      <vt:lpstr>ZNode状态信息</vt:lpstr>
      <vt:lpstr>2. ZNode版本——保证分布式数据原子性操作</vt:lpstr>
      <vt:lpstr>3. Watcher监听机制——数据变更的通知</vt:lpstr>
      <vt:lpstr>3. Watcher监听机制——数据变更的通知</vt:lpstr>
      <vt:lpstr>3. Watcher监听机制——数据变更的通知</vt:lpstr>
      <vt:lpstr>Watcher通知状态与事件类型一览表</vt:lpstr>
      <vt:lpstr>Watcher事件类型</vt:lpstr>
      <vt:lpstr>4. ACL权限控制机制——保障数据安全</vt:lpstr>
      <vt:lpstr>权限模式（Scheme）</vt:lpstr>
      <vt:lpstr>授权对象（ID）</vt:lpstr>
      <vt:lpstr>权限（Permission）</vt:lpstr>
      <vt:lpstr>4.3 ZooKeeper工作原理</vt:lpstr>
      <vt:lpstr>1. ZooKeeper集群架构</vt:lpstr>
      <vt:lpstr>1. ZooKeeper集群架构</vt:lpstr>
      <vt:lpstr>1. ZooKeeper集群架构</vt:lpstr>
      <vt:lpstr>1. ZooKeeper集群架构</vt:lpstr>
      <vt:lpstr>1. ZooKeeper集群架构</vt:lpstr>
      <vt:lpstr>2. Leader选举机制</vt:lpstr>
      <vt:lpstr>2. Leader选举机制</vt:lpstr>
      <vt:lpstr>2. Leader选举机制</vt:lpstr>
      <vt:lpstr>2. Leader选举机制</vt:lpstr>
      <vt:lpstr>2. Leader选举机制</vt:lpstr>
      <vt:lpstr>2. Leader选举机制</vt:lpstr>
      <vt:lpstr>2. Leader选举机制</vt:lpstr>
      <vt:lpstr>4.4 部署ZooKeeper</vt:lpstr>
      <vt:lpstr>1. 运行环境</vt:lpstr>
      <vt:lpstr>2. 运行模式</vt:lpstr>
      <vt:lpstr>3. 配置文件</vt:lpstr>
      <vt:lpstr>PowerPoint 演示文稿</vt:lpstr>
      <vt:lpstr>zoo.cfg配置文件示例</vt:lpstr>
      <vt:lpstr>启动ZooKeeper</vt:lpstr>
      <vt:lpstr>验证ZooKeeper</vt:lpstr>
      <vt:lpstr>验证ZooKeeper</vt:lpstr>
      <vt:lpstr>关闭ZooKeeper</vt:lpstr>
      <vt:lpstr>4.5 ZooKeeper接口</vt:lpstr>
      <vt:lpstr>1. ZooKeeper四字命令</vt:lpstr>
      <vt:lpstr>1. ZooKeeper四字命令</vt:lpstr>
      <vt:lpstr>1. ZooKeeper四字命令</vt:lpstr>
      <vt:lpstr>2. ZooKeeper Shell</vt:lpstr>
      <vt:lpstr>6.7.2  ZooKeeper Shell</vt:lpstr>
      <vt:lpstr>6.7.2  ZooKeeper Shell</vt:lpstr>
      <vt:lpstr>ZooKeeper Shell客户端命令用法</vt:lpstr>
      <vt:lpstr>ZooKeeper Shell客户端部分命令使用说明</vt:lpstr>
      <vt:lpstr>3. ZooKeeper Java API</vt:lpstr>
      <vt:lpstr>PowerPoint 演示文稿</vt:lpstr>
      <vt:lpstr>ZooKeeper API中关于Znode的9个基本操作</vt:lpstr>
      <vt:lpstr>【课后作业】</vt:lpstr>
      <vt:lpstr>【参考文献】</vt:lpstr>
      <vt:lpstr>PowerPoint 演示文稿</vt:lpstr>
    </vt:vector>
  </TitlesOfParts>
  <Company>西京学院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课件-实验4准备：分布式协调框架ZooKeeper(2020春)</dc:title>
  <dc:creator>西京学院-徐鲁辉</dc:creator>
  <cp:lastModifiedBy>xu luhui</cp:lastModifiedBy>
  <cp:revision>1256</cp:revision>
  <dcterms:created xsi:type="dcterms:W3CDTF">2018-08-29T06:33:15Z</dcterms:created>
  <dcterms:modified xsi:type="dcterms:W3CDTF">2020-04-21T09:48:11Z</dcterms:modified>
</cp:coreProperties>
</file>