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2" r:id="rId3"/>
    <p:sldId id="392" r:id="rId4"/>
    <p:sldId id="393"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3" r:id="rId19"/>
    <p:sldId id="412"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313" r:id="rId39"/>
    <p:sldId id="314" r:id="rId40"/>
    <p:sldId id="315" r:id="rId41"/>
    <p:sldId id="432" r:id="rId42"/>
    <p:sldId id="433" r:id="rId43"/>
    <p:sldId id="521" r:id="rId44"/>
    <p:sldId id="435" r:id="rId45"/>
    <p:sldId id="437" r:id="rId46"/>
    <p:sldId id="438" r:id="rId47"/>
    <p:sldId id="439" r:id="rId48"/>
    <p:sldId id="441" r:id="rId49"/>
    <p:sldId id="442" r:id="rId50"/>
    <p:sldId id="443" r:id="rId51"/>
    <p:sldId id="444" r:id="rId52"/>
    <p:sldId id="446" r:id="rId53"/>
    <p:sldId id="447" r:id="rId54"/>
    <p:sldId id="448" r:id="rId55"/>
    <p:sldId id="449" r:id="rId56"/>
    <p:sldId id="450" r:id="rId57"/>
    <p:sldId id="451" r:id="rId58"/>
    <p:sldId id="452" r:id="rId59"/>
    <p:sldId id="453" r:id="rId60"/>
    <p:sldId id="454" r:id="rId61"/>
    <p:sldId id="456" r:id="rId62"/>
    <p:sldId id="455" r:id="rId63"/>
    <p:sldId id="457" r:id="rId64"/>
    <p:sldId id="458" r:id="rId65"/>
    <p:sldId id="459" r:id="rId66"/>
    <p:sldId id="460" r:id="rId67"/>
    <p:sldId id="461" r:id="rId68"/>
    <p:sldId id="462" r:id="rId69"/>
    <p:sldId id="463" r:id="rId70"/>
    <p:sldId id="464" r:id="rId71"/>
    <p:sldId id="465" r:id="rId72"/>
    <p:sldId id="467" r:id="rId73"/>
    <p:sldId id="475" r:id="rId74"/>
    <p:sldId id="466" r:id="rId75"/>
    <p:sldId id="468" r:id="rId76"/>
    <p:sldId id="469" r:id="rId77"/>
    <p:sldId id="470" r:id="rId78"/>
    <p:sldId id="471" r:id="rId79"/>
    <p:sldId id="472" r:id="rId80"/>
    <p:sldId id="473" r:id="rId81"/>
    <p:sldId id="474" r:id="rId82"/>
    <p:sldId id="476" r:id="rId83"/>
    <p:sldId id="477" r:id="rId84"/>
    <p:sldId id="478" r:id="rId85"/>
    <p:sldId id="479" r:id="rId86"/>
    <p:sldId id="480" r:id="rId87"/>
    <p:sldId id="481" r:id="rId88"/>
    <p:sldId id="482" r:id="rId89"/>
    <p:sldId id="483" r:id="rId90"/>
    <p:sldId id="484" r:id="rId91"/>
    <p:sldId id="485" r:id="rId92"/>
    <p:sldId id="486" r:id="rId93"/>
    <p:sldId id="487" r:id="rId94"/>
    <p:sldId id="488" r:id="rId95"/>
    <p:sldId id="489" r:id="rId96"/>
    <p:sldId id="490" r:id="rId97"/>
    <p:sldId id="491" r:id="rId98"/>
    <p:sldId id="492" r:id="rId99"/>
    <p:sldId id="493" r:id="rId100"/>
    <p:sldId id="494" r:id="rId101"/>
    <p:sldId id="495" r:id="rId102"/>
    <p:sldId id="496" r:id="rId103"/>
    <p:sldId id="497" r:id="rId104"/>
    <p:sldId id="498" r:id="rId105"/>
    <p:sldId id="500" r:id="rId106"/>
    <p:sldId id="505" r:id="rId107"/>
    <p:sldId id="506" r:id="rId108"/>
    <p:sldId id="501" r:id="rId109"/>
    <p:sldId id="502" r:id="rId110"/>
    <p:sldId id="504" r:id="rId111"/>
    <p:sldId id="503" r:id="rId112"/>
    <p:sldId id="507" r:id="rId113"/>
    <p:sldId id="508" r:id="rId114"/>
    <p:sldId id="509" r:id="rId115"/>
    <p:sldId id="510" r:id="rId116"/>
    <p:sldId id="511" r:id="rId117"/>
    <p:sldId id="512" r:id="rId118"/>
    <p:sldId id="513" r:id="rId119"/>
    <p:sldId id="514" r:id="rId120"/>
    <p:sldId id="515" r:id="rId121"/>
    <p:sldId id="516" r:id="rId122"/>
    <p:sldId id="517" r:id="rId123"/>
    <p:sldId id="518" r:id="rId124"/>
    <p:sldId id="519" r:id="rId125"/>
    <p:sldId id="522" r:id="rId126"/>
    <p:sldId id="283" r:id="rId1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1ACBE"/>
    <a:srgbClr val="2F5597"/>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BBDF0-110B-4654-B604-0AF5489416C0}" type="doc">
      <dgm:prSet loTypeId="urn:microsoft.com/office/officeart/2005/8/layout/hProcess9" loCatId="process" qsTypeId="urn:microsoft.com/office/officeart/2005/8/quickstyle/simple1" qsCatId="simple" csTypeId="urn:microsoft.com/office/officeart/2005/8/colors/accent1_2" csCatId="accent1" phldr="1"/>
      <dgm:spPr/>
    </dgm:pt>
    <dgm:pt modelId="{D0BD8E68-B3C3-4774-9E07-6CFB191EF791}">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的运行环境和运行模式</a:t>
          </a:r>
        </a:p>
      </dgm:t>
    </dgm:pt>
    <dgm:pt modelId="{DDA94D6C-9773-4F98-BBD3-1825D341F199}" type="parTrans" cxnId="{5DD7DBA4-694A-4A1C-9FEA-413B4D42A3FA}">
      <dgm:prSet/>
      <dgm:spPr/>
      <dgm:t>
        <a:bodyPr/>
        <a:lstStyle/>
        <a:p>
          <a:endParaRPr lang="zh-CN" altLang="en-US">
            <a:latin typeface="微软雅黑" panose="020B0503020204020204" pitchFamily="34" charset="-122"/>
            <a:ea typeface="微软雅黑" panose="020B0503020204020204" pitchFamily="34" charset="-122"/>
          </a:endParaRPr>
        </a:p>
      </dgm:t>
    </dgm:pt>
    <dgm:pt modelId="{535ADDD9-3449-424C-B474-945BA114BCCE}" type="sibTrans" cxnId="{5DD7DBA4-694A-4A1C-9FEA-413B4D42A3FA}">
      <dgm:prSet/>
      <dgm:spPr/>
      <dgm:t>
        <a:bodyPr/>
        <a:lstStyle/>
        <a:p>
          <a:endParaRPr lang="zh-CN" altLang="en-US">
            <a:latin typeface="微软雅黑" panose="020B0503020204020204" pitchFamily="34" charset="-122"/>
            <a:ea typeface="微软雅黑" panose="020B0503020204020204" pitchFamily="34" charset="-122"/>
          </a:endParaRPr>
        </a:p>
      </dgm:t>
    </dgm:pt>
    <dgm:pt modelId="{12088D42-9DB4-4F79-A268-393615FB724E}">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集群</a:t>
          </a:r>
        </a:p>
      </dgm:t>
    </dgm:pt>
    <dgm:pt modelId="{334D5E57-5D7A-4652-ADF3-AF91519043C9}" type="parTrans" cxnId="{B21D6810-556C-4D61-8EEC-8C54B4F37B4B}">
      <dgm:prSet/>
      <dgm:spPr/>
      <dgm:t>
        <a:bodyPr/>
        <a:lstStyle/>
        <a:p>
          <a:endParaRPr lang="zh-CN" altLang="en-US">
            <a:latin typeface="微软雅黑" panose="020B0503020204020204" pitchFamily="34" charset="-122"/>
            <a:ea typeface="微软雅黑" panose="020B0503020204020204" pitchFamily="34" charset="-122"/>
          </a:endParaRPr>
        </a:p>
      </dgm:t>
    </dgm:pt>
    <dgm:pt modelId="{6E93E95C-B5E0-42CE-B998-08C05740DBDB}" type="sibTrans" cxnId="{B21D6810-556C-4D61-8EEC-8C54B4F37B4B}">
      <dgm:prSet/>
      <dgm:spPr/>
      <dgm:t>
        <a:bodyPr/>
        <a:lstStyle/>
        <a:p>
          <a:endParaRPr lang="zh-CN" altLang="en-US">
            <a:latin typeface="微软雅黑" panose="020B0503020204020204" pitchFamily="34" charset="-122"/>
            <a:ea typeface="微软雅黑" panose="020B0503020204020204" pitchFamily="34" charset="-122"/>
          </a:endParaRPr>
        </a:p>
      </dgm:t>
    </dgm:pt>
    <dgm:pt modelId="{994CADAC-39C2-441E-B27F-B409DF5B8EA2}">
      <dgm:prSet phldrT="[文本]"/>
      <dgm:spPr/>
      <dgm:t>
        <a:bodyPr/>
        <a:lstStyle/>
        <a:p>
          <a:r>
            <a:rPr lang="zh-CN" altLang="en-US" dirty="0">
              <a:latin typeface="微软雅黑" panose="020B0503020204020204" pitchFamily="34" charset="-122"/>
              <a:ea typeface="微软雅黑" panose="020B0503020204020204" pitchFamily="34" charset="-122"/>
            </a:rPr>
            <a:t>准备机器及软件环境</a:t>
          </a:r>
        </a:p>
      </dgm:t>
    </dgm:pt>
    <dgm:pt modelId="{254CF267-E962-49B9-BD18-E166849F76E6}" type="parTrans" cxnId="{0CB54A07-9BB3-44C5-94A0-DEFCC5499AFE}">
      <dgm:prSet/>
      <dgm:spPr/>
      <dgm:t>
        <a:bodyPr/>
        <a:lstStyle/>
        <a:p>
          <a:endParaRPr lang="zh-CN" altLang="en-US">
            <a:latin typeface="微软雅黑" panose="020B0503020204020204" pitchFamily="34" charset="-122"/>
            <a:ea typeface="微软雅黑" panose="020B0503020204020204" pitchFamily="34" charset="-122"/>
          </a:endParaRPr>
        </a:p>
      </dgm:t>
    </dgm:pt>
    <dgm:pt modelId="{FA2C0D26-6E4E-44B2-9A51-3F3AD911FAD2}" type="sibTrans" cxnId="{0CB54A07-9BB3-44C5-94A0-DEFCC5499AFE}">
      <dgm:prSet/>
      <dgm:spPr/>
      <dgm:t>
        <a:bodyPr/>
        <a:lstStyle/>
        <a:p>
          <a:endParaRPr lang="zh-CN" altLang="en-US">
            <a:latin typeface="微软雅黑" panose="020B0503020204020204" pitchFamily="34" charset="-122"/>
            <a:ea typeface="微软雅黑" panose="020B0503020204020204" pitchFamily="34" charset="-122"/>
          </a:endParaRPr>
        </a:p>
      </dgm:t>
    </dgm:pt>
    <dgm:pt modelId="{D48E979C-4A87-47F7-B1A7-CA1A294365B4}">
      <dgm:prSet/>
      <dgm:spPr/>
      <dgm:t>
        <a:bodyPr/>
        <a:lstStyle/>
        <a:p>
          <a:r>
            <a:rPr lang="zh-CN" altLang="en-US" dirty="0">
              <a:latin typeface="微软雅黑" panose="020B0503020204020204" pitchFamily="34" charset="-122"/>
              <a:ea typeface="微软雅黑" panose="020B0503020204020204" pitchFamily="34" charset="-122"/>
            </a:rPr>
            <a:t>安装和配置</a:t>
          </a:r>
          <a:r>
            <a:rPr lang="en-US" altLang="zh-CN" dirty="0">
              <a:latin typeface="微软雅黑" panose="020B0503020204020204" pitchFamily="34" charset="-122"/>
              <a:ea typeface="微软雅黑" panose="020B0503020204020204" pitchFamily="34" charset="-122"/>
            </a:rPr>
            <a:t>Hadoop</a:t>
          </a:r>
          <a:endParaRPr lang="zh-CN" altLang="en-US" dirty="0">
            <a:latin typeface="微软雅黑" panose="020B0503020204020204" pitchFamily="34" charset="-122"/>
            <a:ea typeface="微软雅黑" panose="020B0503020204020204" pitchFamily="34" charset="-122"/>
          </a:endParaRPr>
        </a:p>
      </dgm:t>
    </dgm:pt>
    <dgm:pt modelId="{68814E89-EEA3-4D37-8277-C7B91C3531C5}" type="parTrans" cxnId="{0B796AC4-CB73-4DF8-984D-29313DDDACF7}">
      <dgm:prSet/>
      <dgm:spPr/>
      <dgm:t>
        <a:bodyPr/>
        <a:lstStyle/>
        <a:p>
          <a:endParaRPr lang="zh-CN" altLang="en-US">
            <a:latin typeface="微软雅黑" panose="020B0503020204020204" pitchFamily="34" charset="-122"/>
            <a:ea typeface="微软雅黑" panose="020B0503020204020204" pitchFamily="34" charset="-122"/>
          </a:endParaRPr>
        </a:p>
      </dgm:t>
    </dgm:pt>
    <dgm:pt modelId="{0A1073A0-C210-4C67-802B-353EA132A416}" type="sibTrans" cxnId="{0B796AC4-CB73-4DF8-984D-29313DDDACF7}">
      <dgm:prSet/>
      <dgm:spPr/>
      <dgm:t>
        <a:bodyPr/>
        <a:lstStyle/>
        <a:p>
          <a:endParaRPr lang="zh-CN" altLang="en-US">
            <a:latin typeface="微软雅黑" panose="020B0503020204020204" pitchFamily="34" charset="-122"/>
            <a:ea typeface="微软雅黑" panose="020B0503020204020204" pitchFamily="34" charset="-122"/>
          </a:endParaRPr>
        </a:p>
      </dgm:t>
    </dgm:pt>
    <dgm:pt modelId="{8FB0BAAD-6D57-4CC3-BE85-B1102CD9906B}">
      <dgm:prSet/>
      <dgm:spPr/>
      <dgm:t>
        <a:bodyPr/>
        <a:lstStyle/>
        <a:p>
          <a:r>
            <a:rPr lang="zh-CN" altLang="en-US">
              <a:latin typeface="微软雅黑" panose="020B0503020204020204" pitchFamily="34" charset="-122"/>
              <a:ea typeface="微软雅黑" panose="020B0503020204020204" pitchFamily="34" charset="-122"/>
            </a:rPr>
            <a:t>关闭防火墙</a:t>
          </a:r>
        </a:p>
      </dgm:t>
    </dgm:pt>
    <dgm:pt modelId="{2A7F26FF-8F14-4993-A3E1-CC49392CE562}" type="parTrans" cxnId="{B8A370D5-3215-4FE1-81DB-CE967B289BCD}">
      <dgm:prSet/>
      <dgm:spPr/>
      <dgm:t>
        <a:bodyPr/>
        <a:lstStyle/>
        <a:p>
          <a:endParaRPr lang="zh-CN" altLang="en-US">
            <a:latin typeface="微软雅黑" panose="020B0503020204020204" pitchFamily="34" charset="-122"/>
            <a:ea typeface="微软雅黑" panose="020B0503020204020204" pitchFamily="34" charset="-122"/>
          </a:endParaRPr>
        </a:p>
      </dgm:t>
    </dgm:pt>
    <dgm:pt modelId="{52BF0FD6-EF90-4969-9FD4-B2BA42543C73}" type="sibTrans" cxnId="{B8A370D5-3215-4FE1-81DB-CE967B289BCD}">
      <dgm:prSet/>
      <dgm:spPr/>
      <dgm:t>
        <a:bodyPr/>
        <a:lstStyle/>
        <a:p>
          <a:endParaRPr lang="zh-CN" altLang="en-US">
            <a:latin typeface="微软雅黑" panose="020B0503020204020204" pitchFamily="34" charset="-122"/>
            <a:ea typeface="微软雅黑" panose="020B0503020204020204" pitchFamily="34" charset="-122"/>
          </a:endParaRPr>
        </a:p>
      </dgm:t>
    </dgm:pt>
    <dgm:pt modelId="{C030A78A-5940-4DAB-A8DC-03ECAE288191}">
      <dgm:prSet/>
      <dgm:spPr/>
      <dgm:t>
        <a:bodyPr/>
        <a:lstStyle/>
        <a:p>
          <a:r>
            <a:rPr lang="zh-CN" altLang="en-US">
              <a:latin typeface="微软雅黑" panose="020B0503020204020204" pitchFamily="34" charset="-122"/>
              <a:ea typeface="微软雅黑" panose="020B0503020204020204" pitchFamily="34" charset="-122"/>
            </a:rPr>
            <a:t>格式化文件系统</a:t>
          </a:r>
        </a:p>
      </dgm:t>
    </dgm:pt>
    <dgm:pt modelId="{2AAD2234-DFB8-4460-BA4C-A4EC5C06BBDA}" type="parTrans" cxnId="{19CFCB49-3043-42AA-9AC1-BF1359BAC113}">
      <dgm:prSet/>
      <dgm:spPr/>
      <dgm:t>
        <a:bodyPr/>
        <a:lstStyle/>
        <a:p>
          <a:endParaRPr lang="zh-CN" altLang="en-US">
            <a:latin typeface="微软雅黑" panose="020B0503020204020204" pitchFamily="34" charset="-122"/>
            <a:ea typeface="微软雅黑" panose="020B0503020204020204" pitchFamily="34" charset="-122"/>
          </a:endParaRPr>
        </a:p>
      </dgm:t>
    </dgm:pt>
    <dgm:pt modelId="{EAB3E639-544A-4C6C-8810-4DB510FA8CB4}" type="sibTrans" cxnId="{19CFCB49-3043-42AA-9AC1-BF1359BAC113}">
      <dgm:prSet/>
      <dgm:spPr/>
      <dgm:t>
        <a:bodyPr/>
        <a:lstStyle/>
        <a:p>
          <a:endParaRPr lang="zh-CN" altLang="en-US">
            <a:latin typeface="微软雅黑" panose="020B0503020204020204" pitchFamily="34" charset="-122"/>
            <a:ea typeface="微软雅黑" panose="020B0503020204020204" pitchFamily="34" charset="-122"/>
          </a:endParaRPr>
        </a:p>
      </dgm:t>
    </dgm:pt>
    <dgm:pt modelId="{81EFC057-52B5-42BB-A6A0-CC9D606038DF}">
      <dgm:prSet/>
      <dgm:spPr/>
      <dgm:t>
        <a:bodyPr/>
        <a:lstStyle/>
        <a:p>
          <a:r>
            <a:rPr lang="zh-CN" altLang="en-US">
              <a:latin typeface="微软雅黑" panose="020B0503020204020204" pitchFamily="34" charset="-122"/>
              <a:ea typeface="微软雅黑" panose="020B0503020204020204" pitchFamily="34" charset="-122"/>
            </a:rPr>
            <a:t>启动和验证</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8B414B1A-A403-4C5A-8456-A9DE8C3578A8}" type="parTrans" cxnId="{F911EE27-9638-46A5-A362-BB364C1831F4}">
      <dgm:prSet/>
      <dgm:spPr/>
      <dgm:t>
        <a:bodyPr/>
        <a:lstStyle/>
        <a:p>
          <a:endParaRPr lang="zh-CN" altLang="en-US">
            <a:latin typeface="微软雅黑" panose="020B0503020204020204" pitchFamily="34" charset="-122"/>
            <a:ea typeface="微软雅黑" panose="020B0503020204020204" pitchFamily="34" charset="-122"/>
          </a:endParaRPr>
        </a:p>
      </dgm:t>
    </dgm:pt>
    <dgm:pt modelId="{96F57AE0-967B-47D8-B8C3-D2CD3689D0D7}" type="sibTrans" cxnId="{F911EE27-9638-46A5-A362-BB364C1831F4}">
      <dgm:prSet/>
      <dgm:spPr/>
      <dgm:t>
        <a:bodyPr/>
        <a:lstStyle/>
        <a:p>
          <a:endParaRPr lang="zh-CN" altLang="en-US">
            <a:latin typeface="微软雅黑" panose="020B0503020204020204" pitchFamily="34" charset="-122"/>
            <a:ea typeface="微软雅黑" panose="020B0503020204020204" pitchFamily="34" charset="-122"/>
          </a:endParaRPr>
        </a:p>
      </dgm:t>
    </dgm:pt>
    <dgm:pt modelId="{AAD1E830-EE1C-4D50-934E-01F0CFFE46DE}">
      <dgm:prSet/>
      <dgm:spPr/>
      <dgm:t>
        <a:bodyPr/>
        <a:lstStyle/>
        <a:p>
          <a:r>
            <a:rPr lang="zh-CN" altLang="en-US">
              <a:latin typeface="微软雅黑" panose="020B0503020204020204" pitchFamily="34" charset="-122"/>
              <a:ea typeface="微软雅黑" panose="020B0503020204020204" pitchFamily="34" charset="-122"/>
            </a:rPr>
            <a:t>关闭</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A34FB41F-7038-4C9B-A1BC-F52486CB770C}" type="parTrans" cxnId="{85432F39-D695-4860-9E42-D9D1C803B2F0}">
      <dgm:prSet/>
      <dgm:spPr/>
      <dgm:t>
        <a:bodyPr/>
        <a:lstStyle/>
        <a:p>
          <a:endParaRPr lang="zh-CN" altLang="en-US">
            <a:latin typeface="微软雅黑" panose="020B0503020204020204" pitchFamily="34" charset="-122"/>
            <a:ea typeface="微软雅黑" panose="020B0503020204020204" pitchFamily="34" charset="-122"/>
          </a:endParaRPr>
        </a:p>
      </dgm:t>
    </dgm:pt>
    <dgm:pt modelId="{8FF50512-807F-476F-B625-F6B0ED6EA788}" type="sibTrans" cxnId="{85432F39-D695-4860-9E42-D9D1C803B2F0}">
      <dgm:prSet/>
      <dgm:spPr/>
      <dgm:t>
        <a:bodyPr/>
        <a:lstStyle/>
        <a:p>
          <a:endParaRPr lang="zh-CN" altLang="en-US">
            <a:latin typeface="微软雅黑" panose="020B0503020204020204" pitchFamily="34" charset="-122"/>
            <a:ea typeface="微软雅黑" panose="020B0503020204020204" pitchFamily="34" charset="-122"/>
          </a:endParaRPr>
        </a:p>
      </dgm:t>
    </dgm:pt>
    <dgm:pt modelId="{F78719CA-AE11-4828-B6AB-0ECCEA87339C}" type="pres">
      <dgm:prSet presAssocID="{6CDBBDF0-110B-4654-B604-0AF5489416C0}" presName="CompostProcess" presStyleCnt="0">
        <dgm:presLayoutVars>
          <dgm:dir/>
          <dgm:resizeHandles val="exact"/>
        </dgm:presLayoutVars>
      </dgm:prSet>
      <dgm:spPr/>
    </dgm:pt>
    <dgm:pt modelId="{5F4C41D5-66AB-41BC-B90A-F7CA50676F6C}" type="pres">
      <dgm:prSet presAssocID="{6CDBBDF0-110B-4654-B604-0AF5489416C0}" presName="arrow" presStyleLbl="bgShp" presStyleIdx="0" presStyleCnt="1"/>
      <dgm:spPr/>
    </dgm:pt>
    <dgm:pt modelId="{F96FF352-4A02-4A77-B698-171C4F270B4B}" type="pres">
      <dgm:prSet presAssocID="{6CDBBDF0-110B-4654-B604-0AF5489416C0}" presName="linearProcess" presStyleCnt="0"/>
      <dgm:spPr/>
    </dgm:pt>
    <dgm:pt modelId="{C3BAD9EE-1BDE-4B1C-AEBC-F3B4BB8D41EE}" type="pres">
      <dgm:prSet presAssocID="{D0BD8E68-B3C3-4774-9E07-6CFB191EF791}" presName="textNode" presStyleLbl="node1" presStyleIdx="0" presStyleCnt="8">
        <dgm:presLayoutVars>
          <dgm:bulletEnabled val="1"/>
        </dgm:presLayoutVars>
      </dgm:prSet>
      <dgm:spPr/>
    </dgm:pt>
    <dgm:pt modelId="{753D123D-99AA-4BB6-8F89-2B8D0F3A8D57}" type="pres">
      <dgm:prSet presAssocID="{535ADDD9-3449-424C-B474-945BA114BCCE}" presName="sibTrans" presStyleCnt="0"/>
      <dgm:spPr/>
    </dgm:pt>
    <dgm:pt modelId="{A363D941-2891-4D96-957B-DD3EBF40942C}" type="pres">
      <dgm:prSet presAssocID="{12088D42-9DB4-4F79-A268-393615FB724E}" presName="textNode" presStyleLbl="node1" presStyleIdx="1" presStyleCnt="8">
        <dgm:presLayoutVars>
          <dgm:bulletEnabled val="1"/>
        </dgm:presLayoutVars>
      </dgm:prSet>
      <dgm:spPr/>
    </dgm:pt>
    <dgm:pt modelId="{D577C482-EFE8-4CF9-BFD7-46BD6A566364}" type="pres">
      <dgm:prSet presAssocID="{6E93E95C-B5E0-42CE-B998-08C05740DBDB}" presName="sibTrans" presStyleCnt="0"/>
      <dgm:spPr/>
    </dgm:pt>
    <dgm:pt modelId="{A625C999-3C04-45DE-B30E-82892FF92441}" type="pres">
      <dgm:prSet presAssocID="{994CADAC-39C2-441E-B27F-B409DF5B8EA2}" presName="textNode" presStyleLbl="node1" presStyleIdx="2" presStyleCnt="8">
        <dgm:presLayoutVars>
          <dgm:bulletEnabled val="1"/>
        </dgm:presLayoutVars>
      </dgm:prSet>
      <dgm:spPr/>
    </dgm:pt>
    <dgm:pt modelId="{8AD0C6FC-6A91-469F-BCA4-E19B3F583DE3}" type="pres">
      <dgm:prSet presAssocID="{FA2C0D26-6E4E-44B2-9A51-3F3AD911FAD2}" presName="sibTrans" presStyleCnt="0"/>
      <dgm:spPr/>
    </dgm:pt>
    <dgm:pt modelId="{9FB0D33F-2B36-4139-9311-D25421207DE4}" type="pres">
      <dgm:prSet presAssocID="{D48E979C-4A87-47F7-B1A7-CA1A294365B4}" presName="textNode" presStyleLbl="node1" presStyleIdx="3" presStyleCnt="8">
        <dgm:presLayoutVars>
          <dgm:bulletEnabled val="1"/>
        </dgm:presLayoutVars>
      </dgm:prSet>
      <dgm:spPr/>
    </dgm:pt>
    <dgm:pt modelId="{8EC88F5E-7C26-4713-95AC-809C5127328A}" type="pres">
      <dgm:prSet presAssocID="{0A1073A0-C210-4C67-802B-353EA132A416}" presName="sibTrans" presStyleCnt="0"/>
      <dgm:spPr/>
    </dgm:pt>
    <dgm:pt modelId="{776861D0-82BF-4661-954A-863504F0AFA9}" type="pres">
      <dgm:prSet presAssocID="{8FB0BAAD-6D57-4CC3-BE85-B1102CD9906B}" presName="textNode" presStyleLbl="node1" presStyleIdx="4" presStyleCnt="8">
        <dgm:presLayoutVars>
          <dgm:bulletEnabled val="1"/>
        </dgm:presLayoutVars>
      </dgm:prSet>
      <dgm:spPr/>
    </dgm:pt>
    <dgm:pt modelId="{8E89758B-2ACB-4001-BAF0-BD0ECC83B071}" type="pres">
      <dgm:prSet presAssocID="{52BF0FD6-EF90-4969-9FD4-B2BA42543C73}" presName="sibTrans" presStyleCnt="0"/>
      <dgm:spPr/>
    </dgm:pt>
    <dgm:pt modelId="{38D4DE00-5962-4DFC-A784-2FB73CA9AEF2}" type="pres">
      <dgm:prSet presAssocID="{C030A78A-5940-4DAB-A8DC-03ECAE288191}" presName="textNode" presStyleLbl="node1" presStyleIdx="5" presStyleCnt="8">
        <dgm:presLayoutVars>
          <dgm:bulletEnabled val="1"/>
        </dgm:presLayoutVars>
      </dgm:prSet>
      <dgm:spPr/>
    </dgm:pt>
    <dgm:pt modelId="{98F50515-0FB8-4D0D-95D8-8259A7507EF6}" type="pres">
      <dgm:prSet presAssocID="{EAB3E639-544A-4C6C-8810-4DB510FA8CB4}" presName="sibTrans" presStyleCnt="0"/>
      <dgm:spPr/>
    </dgm:pt>
    <dgm:pt modelId="{4FE7BB85-801A-4FB6-9092-C1E7A51FDBB7}" type="pres">
      <dgm:prSet presAssocID="{81EFC057-52B5-42BB-A6A0-CC9D606038DF}" presName="textNode" presStyleLbl="node1" presStyleIdx="6" presStyleCnt="8">
        <dgm:presLayoutVars>
          <dgm:bulletEnabled val="1"/>
        </dgm:presLayoutVars>
      </dgm:prSet>
      <dgm:spPr/>
    </dgm:pt>
    <dgm:pt modelId="{5B1A6F9F-43BE-4CC7-BF99-E94FCA0A99BA}" type="pres">
      <dgm:prSet presAssocID="{96F57AE0-967B-47D8-B8C3-D2CD3689D0D7}" presName="sibTrans" presStyleCnt="0"/>
      <dgm:spPr/>
    </dgm:pt>
    <dgm:pt modelId="{6CEA8147-B371-4E86-876A-C34DACCF013C}" type="pres">
      <dgm:prSet presAssocID="{AAD1E830-EE1C-4D50-934E-01F0CFFE46DE}" presName="textNode" presStyleLbl="node1" presStyleIdx="7" presStyleCnt="8">
        <dgm:presLayoutVars>
          <dgm:bulletEnabled val="1"/>
        </dgm:presLayoutVars>
      </dgm:prSet>
      <dgm:spPr/>
    </dgm:pt>
  </dgm:ptLst>
  <dgm:cxnLst>
    <dgm:cxn modelId="{0CB54A07-9BB3-44C5-94A0-DEFCC5499AFE}" srcId="{6CDBBDF0-110B-4654-B604-0AF5489416C0}" destId="{994CADAC-39C2-441E-B27F-B409DF5B8EA2}" srcOrd="2" destOrd="0" parTransId="{254CF267-E962-49B9-BD18-E166849F76E6}" sibTransId="{FA2C0D26-6E4E-44B2-9A51-3F3AD911FAD2}"/>
    <dgm:cxn modelId="{B21D6810-556C-4D61-8EEC-8C54B4F37B4B}" srcId="{6CDBBDF0-110B-4654-B604-0AF5489416C0}" destId="{12088D42-9DB4-4F79-A268-393615FB724E}" srcOrd="1" destOrd="0" parTransId="{334D5E57-5D7A-4652-ADF3-AF91519043C9}" sibTransId="{6E93E95C-B5E0-42CE-B998-08C05740DBDB}"/>
    <dgm:cxn modelId="{E811F111-A3F3-439C-9647-44800ADFE9EF}" type="presOf" srcId="{12088D42-9DB4-4F79-A268-393615FB724E}" destId="{A363D941-2891-4D96-957B-DD3EBF40942C}" srcOrd="0" destOrd="0" presId="urn:microsoft.com/office/officeart/2005/8/layout/hProcess9"/>
    <dgm:cxn modelId="{F911EE27-9638-46A5-A362-BB364C1831F4}" srcId="{6CDBBDF0-110B-4654-B604-0AF5489416C0}" destId="{81EFC057-52B5-42BB-A6A0-CC9D606038DF}" srcOrd="6" destOrd="0" parTransId="{8B414B1A-A403-4C5A-8456-A9DE8C3578A8}" sibTransId="{96F57AE0-967B-47D8-B8C3-D2CD3689D0D7}"/>
    <dgm:cxn modelId="{4AA47329-A845-42DE-9317-36B493385BE7}" type="presOf" srcId="{AAD1E830-EE1C-4D50-934E-01F0CFFE46DE}" destId="{6CEA8147-B371-4E86-876A-C34DACCF013C}" srcOrd="0" destOrd="0" presId="urn:microsoft.com/office/officeart/2005/8/layout/hProcess9"/>
    <dgm:cxn modelId="{85432F39-D695-4860-9E42-D9D1C803B2F0}" srcId="{6CDBBDF0-110B-4654-B604-0AF5489416C0}" destId="{AAD1E830-EE1C-4D50-934E-01F0CFFE46DE}" srcOrd="7" destOrd="0" parTransId="{A34FB41F-7038-4C9B-A1BC-F52486CB770C}" sibTransId="{8FF50512-807F-476F-B625-F6B0ED6EA788}"/>
    <dgm:cxn modelId="{6435675B-ED72-4201-A289-7A3039E52368}" type="presOf" srcId="{D0BD8E68-B3C3-4774-9E07-6CFB191EF791}" destId="{C3BAD9EE-1BDE-4B1C-AEBC-F3B4BB8D41EE}" srcOrd="0" destOrd="0" presId="urn:microsoft.com/office/officeart/2005/8/layout/hProcess9"/>
    <dgm:cxn modelId="{259C2F5D-4D1F-4F1B-A381-5A3082177FD3}" type="presOf" srcId="{81EFC057-52B5-42BB-A6A0-CC9D606038DF}" destId="{4FE7BB85-801A-4FB6-9092-C1E7A51FDBB7}" srcOrd="0" destOrd="0" presId="urn:microsoft.com/office/officeart/2005/8/layout/hProcess9"/>
    <dgm:cxn modelId="{6DC92144-1242-4B37-AD71-E5E1C392E067}" type="presOf" srcId="{D48E979C-4A87-47F7-B1A7-CA1A294365B4}" destId="{9FB0D33F-2B36-4139-9311-D25421207DE4}" srcOrd="0" destOrd="0" presId="urn:microsoft.com/office/officeart/2005/8/layout/hProcess9"/>
    <dgm:cxn modelId="{19CFCB49-3043-42AA-9AC1-BF1359BAC113}" srcId="{6CDBBDF0-110B-4654-B604-0AF5489416C0}" destId="{C030A78A-5940-4DAB-A8DC-03ECAE288191}" srcOrd="5" destOrd="0" parTransId="{2AAD2234-DFB8-4460-BA4C-A4EC5C06BBDA}" sibTransId="{EAB3E639-544A-4C6C-8810-4DB510FA8CB4}"/>
    <dgm:cxn modelId="{8B39E66E-5FC4-42EC-BFC7-307A0A13552E}" type="presOf" srcId="{8FB0BAAD-6D57-4CC3-BE85-B1102CD9906B}" destId="{776861D0-82BF-4661-954A-863504F0AFA9}" srcOrd="0" destOrd="0" presId="urn:microsoft.com/office/officeart/2005/8/layout/hProcess9"/>
    <dgm:cxn modelId="{A74C038C-B2E3-436D-9808-D7E4687DA4D4}" type="presOf" srcId="{6CDBBDF0-110B-4654-B604-0AF5489416C0}" destId="{F78719CA-AE11-4828-B6AB-0ECCEA87339C}" srcOrd="0" destOrd="0" presId="urn:microsoft.com/office/officeart/2005/8/layout/hProcess9"/>
    <dgm:cxn modelId="{5DD7DBA4-694A-4A1C-9FEA-413B4D42A3FA}" srcId="{6CDBBDF0-110B-4654-B604-0AF5489416C0}" destId="{D0BD8E68-B3C3-4774-9E07-6CFB191EF791}" srcOrd="0" destOrd="0" parTransId="{DDA94D6C-9773-4F98-BBD3-1825D341F199}" sibTransId="{535ADDD9-3449-424C-B474-945BA114BCCE}"/>
    <dgm:cxn modelId="{0B796AC4-CB73-4DF8-984D-29313DDDACF7}" srcId="{6CDBBDF0-110B-4654-B604-0AF5489416C0}" destId="{D48E979C-4A87-47F7-B1A7-CA1A294365B4}" srcOrd="3" destOrd="0" parTransId="{68814E89-EEA3-4D37-8277-C7B91C3531C5}" sibTransId="{0A1073A0-C210-4C67-802B-353EA132A416}"/>
    <dgm:cxn modelId="{DC5A90CE-F0E6-40B5-87A8-9EF953F120D2}" type="presOf" srcId="{C030A78A-5940-4DAB-A8DC-03ECAE288191}" destId="{38D4DE00-5962-4DFC-A784-2FB73CA9AEF2}" srcOrd="0" destOrd="0" presId="urn:microsoft.com/office/officeart/2005/8/layout/hProcess9"/>
    <dgm:cxn modelId="{B8A370D5-3215-4FE1-81DB-CE967B289BCD}" srcId="{6CDBBDF0-110B-4654-B604-0AF5489416C0}" destId="{8FB0BAAD-6D57-4CC3-BE85-B1102CD9906B}" srcOrd="4" destOrd="0" parTransId="{2A7F26FF-8F14-4993-A3E1-CC49392CE562}" sibTransId="{52BF0FD6-EF90-4969-9FD4-B2BA42543C73}"/>
    <dgm:cxn modelId="{45C041E9-D265-421B-80ED-0705688A8CB5}" type="presOf" srcId="{994CADAC-39C2-441E-B27F-B409DF5B8EA2}" destId="{A625C999-3C04-45DE-B30E-82892FF92441}" srcOrd="0" destOrd="0" presId="urn:microsoft.com/office/officeart/2005/8/layout/hProcess9"/>
    <dgm:cxn modelId="{BC14E6C1-F56B-468C-8EA3-83C3984DDFCF}" type="presParOf" srcId="{F78719CA-AE11-4828-B6AB-0ECCEA87339C}" destId="{5F4C41D5-66AB-41BC-B90A-F7CA50676F6C}" srcOrd="0" destOrd="0" presId="urn:microsoft.com/office/officeart/2005/8/layout/hProcess9"/>
    <dgm:cxn modelId="{62797610-E328-4308-83DE-65A49C8CA71A}" type="presParOf" srcId="{F78719CA-AE11-4828-B6AB-0ECCEA87339C}" destId="{F96FF352-4A02-4A77-B698-171C4F270B4B}" srcOrd="1" destOrd="0" presId="urn:microsoft.com/office/officeart/2005/8/layout/hProcess9"/>
    <dgm:cxn modelId="{85382849-1310-449A-809B-0D64E4C6ED29}" type="presParOf" srcId="{F96FF352-4A02-4A77-B698-171C4F270B4B}" destId="{C3BAD9EE-1BDE-4B1C-AEBC-F3B4BB8D41EE}" srcOrd="0" destOrd="0" presId="urn:microsoft.com/office/officeart/2005/8/layout/hProcess9"/>
    <dgm:cxn modelId="{67338ECE-9135-430B-809D-978F7643E795}" type="presParOf" srcId="{F96FF352-4A02-4A77-B698-171C4F270B4B}" destId="{753D123D-99AA-4BB6-8F89-2B8D0F3A8D57}" srcOrd="1" destOrd="0" presId="urn:microsoft.com/office/officeart/2005/8/layout/hProcess9"/>
    <dgm:cxn modelId="{E9AD14C6-F27D-4F63-AD1C-BD087C3D6203}" type="presParOf" srcId="{F96FF352-4A02-4A77-B698-171C4F270B4B}" destId="{A363D941-2891-4D96-957B-DD3EBF40942C}" srcOrd="2" destOrd="0" presId="urn:microsoft.com/office/officeart/2005/8/layout/hProcess9"/>
    <dgm:cxn modelId="{ADB19A76-1764-4C08-89B1-8825DE99A2B6}" type="presParOf" srcId="{F96FF352-4A02-4A77-B698-171C4F270B4B}" destId="{D577C482-EFE8-4CF9-BFD7-46BD6A566364}" srcOrd="3" destOrd="0" presId="urn:microsoft.com/office/officeart/2005/8/layout/hProcess9"/>
    <dgm:cxn modelId="{78756A18-833B-47E0-AAC0-76D56E15D059}" type="presParOf" srcId="{F96FF352-4A02-4A77-B698-171C4F270B4B}" destId="{A625C999-3C04-45DE-B30E-82892FF92441}" srcOrd="4" destOrd="0" presId="urn:microsoft.com/office/officeart/2005/8/layout/hProcess9"/>
    <dgm:cxn modelId="{FBFDE739-331C-4950-B806-0160B2EAFABC}" type="presParOf" srcId="{F96FF352-4A02-4A77-B698-171C4F270B4B}" destId="{8AD0C6FC-6A91-469F-BCA4-E19B3F583DE3}" srcOrd="5" destOrd="0" presId="urn:microsoft.com/office/officeart/2005/8/layout/hProcess9"/>
    <dgm:cxn modelId="{DF0368A8-D01A-4C04-B137-A99E60549093}" type="presParOf" srcId="{F96FF352-4A02-4A77-B698-171C4F270B4B}" destId="{9FB0D33F-2B36-4139-9311-D25421207DE4}" srcOrd="6" destOrd="0" presId="urn:microsoft.com/office/officeart/2005/8/layout/hProcess9"/>
    <dgm:cxn modelId="{336709C9-E556-4AB4-963E-8EB7DBA82D34}" type="presParOf" srcId="{F96FF352-4A02-4A77-B698-171C4F270B4B}" destId="{8EC88F5E-7C26-4713-95AC-809C5127328A}" srcOrd="7" destOrd="0" presId="urn:microsoft.com/office/officeart/2005/8/layout/hProcess9"/>
    <dgm:cxn modelId="{453BFD95-34BC-4901-8208-02C85C480743}" type="presParOf" srcId="{F96FF352-4A02-4A77-B698-171C4F270B4B}" destId="{776861D0-82BF-4661-954A-863504F0AFA9}" srcOrd="8" destOrd="0" presId="urn:microsoft.com/office/officeart/2005/8/layout/hProcess9"/>
    <dgm:cxn modelId="{858D19F4-BED5-4F74-B491-26ABC333A322}" type="presParOf" srcId="{F96FF352-4A02-4A77-B698-171C4F270B4B}" destId="{8E89758B-2ACB-4001-BAF0-BD0ECC83B071}" srcOrd="9" destOrd="0" presId="urn:microsoft.com/office/officeart/2005/8/layout/hProcess9"/>
    <dgm:cxn modelId="{86F90D88-B652-4912-8D94-DD0A82390B69}" type="presParOf" srcId="{F96FF352-4A02-4A77-B698-171C4F270B4B}" destId="{38D4DE00-5962-4DFC-A784-2FB73CA9AEF2}" srcOrd="10" destOrd="0" presId="urn:microsoft.com/office/officeart/2005/8/layout/hProcess9"/>
    <dgm:cxn modelId="{ED74CFF3-6E05-4BAC-8607-6B6D7A9711B8}" type="presParOf" srcId="{F96FF352-4A02-4A77-B698-171C4F270B4B}" destId="{98F50515-0FB8-4D0D-95D8-8259A7507EF6}" srcOrd="11" destOrd="0" presId="urn:microsoft.com/office/officeart/2005/8/layout/hProcess9"/>
    <dgm:cxn modelId="{6DB3995C-B0A7-491F-842F-1EDF519BDA22}" type="presParOf" srcId="{F96FF352-4A02-4A77-B698-171C4F270B4B}" destId="{4FE7BB85-801A-4FB6-9092-C1E7A51FDBB7}" srcOrd="12" destOrd="0" presId="urn:microsoft.com/office/officeart/2005/8/layout/hProcess9"/>
    <dgm:cxn modelId="{927B61C7-6345-46F3-BB25-F6D4F69BA307}" type="presParOf" srcId="{F96FF352-4A02-4A77-B698-171C4F270B4B}" destId="{5B1A6F9F-43BE-4CC7-BF99-E94FCA0A99BA}" srcOrd="13" destOrd="0" presId="urn:microsoft.com/office/officeart/2005/8/layout/hProcess9"/>
    <dgm:cxn modelId="{C3BD3FB6-05D1-4B66-861C-6F9955BECE65}" type="presParOf" srcId="{F96FF352-4A02-4A77-B698-171C4F270B4B}" destId="{6CEA8147-B371-4E86-876A-C34DACCF013C}"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41D5-66AB-41BC-B90A-F7CA50676F6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AD9EE-1BDE-4B1C-AEBC-F3B4BB8D41EE}">
      <dsp:nvSpPr>
        <dsp:cNvPr id="0" name=""/>
        <dsp:cNvSpPr/>
      </dsp:nvSpPr>
      <dsp:spPr>
        <a:xfrm>
          <a:off x="312"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了解</a:t>
          </a:r>
          <a:r>
            <a:rPr lang="en-US" altLang="zh-CN" sz="1100" kern="1200" dirty="0">
              <a:latin typeface="微软雅黑" panose="020B0503020204020204" pitchFamily="34" charset="-122"/>
              <a:ea typeface="微软雅黑" panose="020B0503020204020204" pitchFamily="34" charset="-122"/>
            </a:rPr>
            <a:t>Hadoop</a:t>
          </a:r>
          <a:r>
            <a:rPr lang="zh-CN" altLang="en-US" sz="1100" kern="1200" dirty="0">
              <a:latin typeface="微软雅黑" panose="020B0503020204020204" pitchFamily="34" charset="-122"/>
              <a:ea typeface="微软雅黑" panose="020B0503020204020204" pitchFamily="34" charset="-122"/>
            </a:rPr>
            <a:t>的运行环境和运行模式</a:t>
          </a:r>
        </a:p>
      </dsp:txBody>
      <dsp:txXfrm>
        <a:off x="46416" y="1024797"/>
        <a:ext cx="852232" cy="1212716"/>
      </dsp:txXfrm>
    </dsp:sp>
    <dsp:sp modelId="{A363D941-2891-4D96-957B-DD3EBF40942C}">
      <dsp:nvSpPr>
        <dsp:cNvPr id="0" name=""/>
        <dsp:cNvSpPr/>
      </dsp:nvSpPr>
      <dsp:spPr>
        <a:xfrm>
          <a:off x="991974"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规划</a:t>
          </a:r>
          <a:r>
            <a:rPr lang="en-US" altLang="zh-CN" sz="1100" kern="1200" dirty="0">
              <a:latin typeface="微软雅黑" panose="020B0503020204020204" pitchFamily="34" charset="-122"/>
              <a:ea typeface="微软雅黑" panose="020B0503020204020204" pitchFamily="34" charset="-122"/>
            </a:rPr>
            <a:t>Hadoop</a:t>
          </a:r>
          <a:r>
            <a:rPr lang="zh-CN" altLang="en-US" sz="1100" kern="1200" dirty="0">
              <a:latin typeface="微软雅黑" panose="020B0503020204020204" pitchFamily="34" charset="-122"/>
              <a:ea typeface="微软雅黑" panose="020B0503020204020204" pitchFamily="34" charset="-122"/>
            </a:rPr>
            <a:t>集群</a:t>
          </a:r>
        </a:p>
      </dsp:txBody>
      <dsp:txXfrm>
        <a:off x="1038078" y="1024797"/>
        <a:ext cx="852232" cy="1212716"/>
      </dsp:txXfrm>
    </dsp:sp>
    <dsp:sp modelId="{A625C999-3C04-45DE-B30E-82892FF92441}">
      <dsp:nvSpPr>
        <dsp:cNvPr id="0" name=""/>
        <dsp:cNvSpPr/>
      </dsp:nvSpPr>
      <dsp:spPr>
        <a:xfrm>
          <a:off x="1983636"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准备机器及软件环境</a:t>
          </a:r>
        </a:p>
      </dsp:txBody>
      <dsp:txXfrm>
        <a:off x="2029740" y="1024797"/>
        <a:ext cx="852232" cy="1212716"/>
      </dsp:txXfrm>
    </dsp:sp>
    <dsp:sp modelId="{9FB0D33F-2B36-4139-9311-D25421207DE4}">
      <dsp:nvSpPr>
        <dsp:cNvPr id="0" name=""/>
        <dsp:cNvSpPr/>
      </dsp:nvSpPr>
      <dsp:spPr>
        <a:xfrm>
          <a:off x="2975298"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安装和配置</a:t>
          </a:r>
          <a:r>
            <a:rPr lang="en-US" altLang="zh-CN" sz="1100" kern="1200" dirty="0">
              <a:latin typeface="微软雅黑" panose="020B0503020204020204" pitchFamily="34" charset="-122"/>
              <a:ea typeface="微软雅黑" panose="020B0503020204020204" pitchFamily="34" charset="-122"/>
            </a:rPr>
            <a:t>Hadoop</a:t>
          </a:r>
          <a:endParaRPr lang="zh-CN" altLang="en-US" sz="1100" kern="1200" dirty="0">
            <a:latin typeface="微软雅黑" panose="020B0503020204020204" pitchFamily="34" charset="-122"/>
            <a:ea typeface="微软雅黑" panose="020B0503020204020204" pitchFamily="34" charset="-122"/>
          </a:endParaRPr>
        </a:p>
      </dsp:txBody>
      <dsp:txXfrm>
        <a:off x="3021402" y="1024797"/>
        <a:ext cx="852232" cy="1212716"/>
      </dsp:txXfrm>
    </dsp:sp>
    <dsp:sp modelId="{776861D0-82BF-4661-954A-863504F0AFA9}">
      <dsp:nvSpPr>
        <dsp:cNvPr id="0" name=""/>
        <dsp:cNvSpPr/>
      </dsp:nvSpPr>
      <dsp:spPr>
        <a:xfrm>
          <a:off x="3966961"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关闭防火墙</a:t>
          </a:r>
        </a:p>
      </dsp:txBody>
      <dsp:txXfrm>
        <a:off x="4013065" y="1024797"/>
        <a:ext cx="852232" cy="1212716"/>
      </dsp:txXfrm>
    </dsp:sp>
    <dsp:sp modelId="{38D4DE00-5962-4DFC-A784-2FB73CA9AEF2}">
      <dsp:nvSpPr>
        <dsp:cNvPr id="0" name=""/>
        <dsp:cNvSpPr/>
      </dsp:nvSpPr>
      <dsp:spPr>
        <a:xfrm>
          <a:off x="4958623"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格式化文件系统</a:t>
          </a:r>
        </a:p>
      </dsp:txBody>
      <dsp:txXfrm>
        <a:off x="5004727" y="1024797"/>
        <a:ext cx="852232" cy="1212716"/>
      </dsp:txXfrm>
    </dsp:sp>
    <dsp:sp modelId="{4FE7BB85-801A-4FB6-9092-C1E7A51FDBB7}">
      <dsp:nvSpPr>
        <dsp:cNvPr id="0" name=""/>
        <dsp:cNvSpPr/>
      </dsp:nvSpPr>
      <dsp:spPr>
        <a:xfrm>
          <a:off x="5950285"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启动和验证</a:t>
          </a:r>
          <a:r>
            <a:rPr lang="en-US" altLang="zh-CN" sz="1100" kern="1200">
              <a:latin typeface="微软雅黑" panose="020B0503020204020204" pitchFamily="34" charset="-122"/>
              <a:ea typeface="微软雅黑" panose="020B0503020204020204" pitchFamily="34" charset="-122"/>
            </a:rPr>
            <a:t>Hadoop</a:t>
          </a:r>
          <a:endParaRPr lang="zh-CN" altLang="en-US" sz="1100" kern="1200">
            <a:latin typeface="微软雅黑" panose="020B0503020204020204" pitchFamily="34" charset="-122"/>
            <a:ea typeface="微软雅黑" panose="020B0503020204020204" pitchFamily="34" charset="-122"/>
          </a:endParaRPr>
        </a:p>
      </dsp:txBody>
      <dsp:txXfrm>
        <a:off x="5996389" y="1024797"/>
        <a:ext cx="852232" cy="1212716"/>
      </dsp:txXfrm>
    </dsp:sp>
    <dsp:sp modelId="{6CEA8147-B371-4E86-876A-C34DACCF013C}">
      <dsp:nvSpPr>
        <dsp:cNvPr id="0" name=""/>
        <dsp:cNvSpPr/>
      </dsp:nvSpPr>
      <dsp:spPr>
        <a:xfrm>
          <a:off x="6941947"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关闭</a:t>
          </a:r>
          <a:r>
            <a:rPr lang="en-US" altLang="zh-CN" sz="1100" kern="1200">
              <a:latin typeface="微软雅黑" panose="020B0503020204020204" pitchFamily="34" charset="-122"/>
              <a:ea typeface="微软雅黑" panose="020B0503020204020204" pitchFamily="34" charset="-122"/>
            </a:rPr>
            <a:t>Hadoop</a:t>
          </a:r>
          <a:endParaRPr lang="zh-CN" altLang="en-US" sz="1100" kern="1200">
            <a:latin typeface="微软雅黑" panose="020B0503020204020204" pitchFamily="34" charset="-122"/>
            <a:ea typeface="微软雅黑" panose="020B0503020204020204" pitchFamily="34" charset="-122"/>
          </a:endParaRPr>
        </a:p>
      </dsp:txBody>
      <dsp:txXfrm>
        <a:off x="6988051" y="1024797"/>
        <a:ext cx="852232" cy="12127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36DD7DA4-15DC-4FE6-8C0E-6E3AB6524FF3}"/>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park.apache.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zookeeper.apache.or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ive.apache.or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ig.apache.org/"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mpala.apache.or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mahout.apache.or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flume.apache.or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qoop.apache.or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afka.apache.or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mbari.apache.or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adoop.apach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hadoop.apache.org/releas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800" b="1" dirty="0">
                <a:solidFill>
                  <a:srgbClr val="01ACBE"/>
                </a:solidFill>
                <a:latin typeface="微软雅黑" panose="020B0503020204020204" pitchFamily="34" charset="-122"/>
                <a:ea typeface="微软雅黑" panose="020B0503020204020204" pitchFamily="34" charset="-122"/>
              </a:rPr>
              <a:t>第</a:t>
            </a:r>
            <a:r>
              <a:rPr lang="en-US" altLang="zh-CN" sz="4800" b="1" dirty="0">
                <a:solidFill>
                  <a:srgbClr val="01ACBE"/>
                </a:solidFill>
                <a:latin typeface="微软雅黑" panose="020B0503020204020204" pitchFamily="34" charset="-122"/>
                <a:ea typeface="微软雅黑" panose="020B0503020204020204" pitchFamily="34" charset="-122"/>
              </a:rPr>
              <a:t>2</a:t>
            </a:r>
            <a:r>
              <a:rPr lang="zh-CN" altLang="en-US" sz="4800" b="1" dirty="0">
                <a:solidFill>
                  <a:srgbClr val="01ACBE"/>
                </a:solidFill>
                <a:latin typeface="微软雅黑" panose="020B0503020204020204" pitchFamily="34" charset="-122"/>
                <a:ea typeface="微软雅黑" panose="020B0503020204020204" pitchFamily="34" charset="-122"/>
              </a:rPr>
              <a:t>章</a:t>
            </a:r>
            <a:endParaRPr lang="en-US" altLang="zh-CN" sz="4800" b="1" dirty="0">
              <a:solidFill>
                <a:srgbClr val="01ACBE"/>
              </a:solidFill>
              <a:latin typeface="微软雅黑" panose="020B0503020204020204" pitchFamily="34" charset="-122"/>
              <a:ea typeface="微软雅黑" panose="020B0503020204020204" pitchFamily="34" charset="-122"/>
            </a:endParaRPr>
          </a:p>
          <a:p>
            <a:r>
              <a:rPr lang="zh-CN" altLang="en-US" sz="4800" b="1" dirty="0">
                <a:solidFill>
                  <a:srgbClr val="01ACBE"/>
                </a:solidFill>
                <a:latin typeface="微软雅黑" panose="020B0503020204020204" pitchFamily="34" charset="-122"/>
                <a:ea typeface="微软雅黑" panose="020B0503020204020204" pitchFamily="34" charset="-122"/>
              </a:rPr>
              <a:t>初识Hadoop</a:t>
            </a: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23956-B4E6-4E2A-8F91-A834080A79FB}"/>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2D43F059-2335-42D6-AAF2-AA07124185BD}"/>
              </a:ext>
            </a:extLst>
          </p:cNvPr>
          <p:cNvSpPr>
            <a:spLocks noGrp="1"/>
          </p:cNvSpPr>
          <p:nvPr>
            <p:ph idx="1"/>
          </p:nvPr>
        </p:nvSpPr>
        <p:spPr/>
        <p:txBody>
          <a:bodyPr>
            <a:normAutofit fontScale="92500" lnSpcReduction="20000"/>
          </a:bodyPr>
          <a:lstStyle/>
          <a:p>
            <a:pPr>
              <a:lnSpc>
                <a:spcPct val="110000"/>
              </a:lnSpc>
            </a:pPr>
            <a:r>
              <a:rPr lang="zh-CN" altLang="en-US" dirty="0"/>
              <a:t>2004年，Google又发表了一篇具有深远影响的论文“MapReduce: Simplifed Data Processing on Large Clusters”，阐述了MapReduce分布式编程思想。Nutch开发者们发现Google MapReduce所解决的大规模搜索引擎数据处理问题，正是他们当时面临并亟待解决的难题。于是，Nutch开发者们模仿Google MapReduce框架设计思路，使用Java语言设计并2005年初开源实现了MapReduce。</a:t>
            </a:r>
          </a:p>
          <a:p>
            <a:pPr>
              <a:lnSpc>
                <a:spcPct val="110000"/>
              </a:lnSpc>
            </a:pPr>
            <a:r>
              <a:rPr lang="zh-CN" altLang="en-US" dirty="0"/>
              <a:t>2006年2月，Nutch中的NDFS和MapReduce独立出来，形成Lucence的子项目，并命名为Hadoop，同时Doug Cutting进入雅虎，雅虎为此组织了专门的团队和资源，致力于将Hadoop发展成为能够处理海量Web数据的分布式系统。</a:t>
            </a:r>
          </a:p>
        </p:txBody>
      </p:sp>
    </p:spTree>
    <p:extLst>
      <p:ext uri="{BB962C8B-B14F-4D97-AF65-F5344CB8AC3E}">
        <p14:creationId xmlns:p14="http://schemas.microsoft.com/office/powerpoint/2010/main" val="821515472"/>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0FFE1-C28A-4B25-B52F-57BB93BDF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EA8D2C-DAD4-4994-836D-08FCE3AB203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67CC196-A4EB-4E63-9B1E-532F16E36BC1}"/>
              </a:ext>
            </a:extLst>
          </p:cNvPr>
          <p:cNvPicPr/>
          <p:nvPr/>
        </p:nvPicPr>
        <p:blipFill>
          <a:blip r:embed="rId2"/>
          <a:stretch>
            <a:fillRect/>
          </a:stretch>
        </p:blipFill>
        <p:spPr>
          <a:xfrm>
            <a:off x="1934845" y="246103"/>
            <a:ext cx="5274310" cy="2145030"/>
          </a:xfrm>
          <a:prstGeom prst="rect">
            <a:avLst/>
          </a:prstGeom>
        </p:spPr>
      </p:pic>
      <p:pic>
        <p:nvPicPr>
          <p:cNvPr id="5" name="图片 4">
            <a:extLst>
              <a:ext uri="{FF2B5EF4-FFF2-40B4-BE49-F238E27FC236}">
                <a16:creationId xmlns:a16="http://schemas.microsoft.com/office/drawing/2014/main" id="{FE7931B9-D610-46C1-BCC4-8C377E8D33F4}"/>
              </a:ext>
            </a:extLst>
          </p:cNvPr>
          <p:cNvPicPr>
            <a:picLocks noChangeAspect="1"/>
          </p:cNvPicPr>
          <p:nvPr/>
        </p:nvPicPr>
        <p:blipFill>
          <a:blip r:embed="rId3"/>
          <a:stretch>
            <a:fillRect/>
          </a:stretch>
        </p:blipFill>
        <p:spPr>
          <a:xfrm>
            <a:off x="306767" y="2770437"/>
            <a:ext cx="3968840" cy="1482981"/>
          </a:xfrm>
          <a:prstGeom prst="rect">
            <a:avLst/>
          </a:prstGeom>
        </p:spPr>
      </p:pic>
      <p:pic>
        <p:nvPicPr>
          <p:cNvPr id="6" name="图片 5">
            <a:extLst>
              <a:ext uri="{FF2B5EF4-FFF2-40B4-BE49-F238E27FC236}">
                <a16:creationId xmlns:a16="http://schemas.microsoft.com/office/drawing/2014/main" id="{A61ED553-A106-4F6D-B256-50BE923855F0}"/>
              </a:ext>
            </a:extLst>
          </p:cNvPr>
          <p:cNvPicPr>
            <a:picLocks noChangeAspect="1"/>
          </p:cNvPicPr>
          <p:nvPr/>
        </p:nvPicPr>
        <p:blipFill>
          <a:blip r:embed="rId4"/>
          <a:stretch>
            <a:fillRect/>
          </a:stretch>
        </p:blipFill>
        <p:spPr>
          <a:xfrm>
            <a:off x="4551844" y="2771925"/>
            <a:ext cx="3963506" cy="976207"/>
          </a:xfrm>
          <a:prstGeom prst="rect">
            <a:avLst/>
          </a:prstGeom>
        </p:spPr>
      </p:pic>
    </p:spTree>
    <p:extLst>
      <p:ext uri="{BB962C8B-B14F-4D97-AF65-F5344CB8AC3E}">
        <p14:creationId xmlns:p14="http://schemas.microsoft.com/office/powerpoint/2010/main" val="1629587299"/>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7CA2B-E8EA-40AD-B3E9-369868A1675C}"/>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F6F0ED39-179B-48BC-B8ED-1A0A2531C9F6}"/>
              </a:ext>
            </a:extLst>
          </p:cNvPr>
          <p:cNvPicPr/>
          <p:nvPr/>
        </p:nvPicPr>
        <p:blipFill>
          <a:blip r:embed="rId2"/>
          <a:stretch>
            <a:fillRect/>
          </a:stretch>
        </p:blipFill>
        <p:spPr>
          <a:xfrm>
            <a:off x="1934845" y="286861"/>
            <a:ext cx="5274310" cy="2164715"/>
          </a:xfrm>
          <a:prstGeom prst="rect">
            <a:avLst/>
          </a:prstGeom>
        </p:spPr>
      </p:pic>
      <p:pic>
        <p:nvPicPr>
          <p:cNvPr id="5" name="内容占位符 4">
            <a:extLst>
              <a:ext uri="{FF2B5EF4-FFF2-40B4-BE49-F238E27FC236}">
                <a16:creationId xmlns:a16="http://schemas.microsoft.com/office/drawing/2014/main" id="{F245E39B-B0D3-4FE3-BB5F-AAF6E0FAA26C}"/>
              </a:ext>
            </a:extLst>
          </p:cNvPr>
          <p:cNvPicPr>
            <a:picLocks noGrp="1" noChangeAspect="1"/>
          </p:cNvPicPr>
          <p:nvPr>
            <p:ph idx="1"/>
          </p:nvPr>
        </p:nvPicPr>
        <p:blipFill>
          <a:blip r:embed="rId3"/>
          <a:stretch>
            <a:fillRect/>
          </a:stretch>
        </p:blipFill>
        <p:spPr>
          <a:xfrm>
            <a:off x="628650" y="2785953"/>
            <a:ext cx="3979509" cy="1466977"/>
          </a:xfrm>
          <a:prstGeom prst="rect">
            <a:avLst/>
          </a:prstGeom>
        </p:spPr>
      </p:pic>
      <p:pic>
        <p:nvPicPr>
          <p:cNvPr id="6" name="图片 5">
            <a:extLst>
              <a:ext uri="{FF2B5EF4-FFF2-40B4-BE49-F238E27FC236}">
                <a16:creationId xmlns:a16="http://schemas.microsoft.com/office/drawing/2014/main" id="{6310B88C-CA80-439C-9C0E-A70F4E3F7D64}"/>
              </a:ext>
            </a:extLst>
          </p:cNvPr>
          <p:cNvPicPr>
            <a:picLocks noChangeAspect="1"/>
          </p:cNvPicPr>
          <p:nvPr/>
        </p:nvPicPr>
        <p:blipFill>
          <a:blip r:embed="rId4"/>
          <a:stretch>
            <a:fillRect/>
          </a:stretch>
        </p:blipFill>
        <p:spPr>
          <a:xfrm>
            <a:off x="4737519" y="2785953"/>
            <a:ext cx="3979509" cy="1002879"/>
          </a:xfrm>
          <a:prstGeom prst="rect">
            <a:avLst/>
          </a:prstGeom>
        </p:spPr>
      </p:pic>
    </p:spTree>
    <p:extLst>
      <p:ext uri="{BB962C8B-B14F-4D97-AF65-F5344CB8AC3E}">
        <p14:creationId xmlns:p14="http://schemas.microsoft.com/office/powerpoint/2010/main" val="367003715"/>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241040" cy="3263504"/>
          </a:xfrm>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2. </a:t>
            </a:r>
            <a:r>
              <a:rPr lang="zh-CN" altLang="en-US" dirty="0"/>
              <a:t>执行命令</a:t>
            </a:r>
            <a:r>
              <a:rPr lang="en-US" altLang="zh-CN" dirty="0"/>
              <a:t>start-yarn.sh</a:t>
            </a:r>
          </a:p>
          <a:p>
            <a:pPr lvl="2"/>
            <a:r>
              <a:rPr lang="zh-CN" altLang="en-US" dirty="0"/>
              <a:t>若全分布模式</a:t>
            </a:r>
            <a:r>
              <a:rPr lang="en-US" altLang="zh-CN" dirty="0"/>
              <a:t>Hadoop</a:t>
            </a:r>
            <a:r>
              <a:rPr lang="zh-CN" altLang="en-US" dirty="0"/>
              <a:t>集群部署成功，执行命令</a:t>
            </a:r>
            <a:r>
              <a:rPr lang="en-US" altLang="zh-CN" dirty="0"/>
              <a:t>start-yarn.sh</a:t>
            </a:r>
            <a:r>
              <a:rPr lang="zh-CN" altLang="en-US" dirty="0"/>
              <a:t>后，在主节点的守护进程列表中多了</a:t>
            </a:r>
            <a:r>
              <a:rPr lang="en-US" altLang="zh-CN" dirty="0" err="1"/>
              <a:t>ResourceManager</a:t>
            </a:r>
            <a:r>
              <a:rPr lang="zh-CN" altLang="en-US" dirty="0"/>
              <a:t>，从节点中则多了</a:t>
            </a:r>
            <a:r>
              <a:rPr lang="en-US" altLang="zh-CN" dirty="0" err="1"/>
              <a:t>NodeManager</a:t>
            </a:r>
            <a:r>
              <a:rPr lang="zh-CN" altLang="en-US" dirty="0"/>
              <a:t>。</a:t>
            </a:r>
          </a:p>
        </p:txBody>
      </p:sp>
      <p:pic>
        <p:nvPicPr>
          <p:cNvPr id="4" name="图片 95">
            <a:extLst>
              <a:ext uri="{FF2B5EF4-FFF2-40B4-BE49-F238E27FC236}">
                <a16:creationId xmlns:a16="http://schemas.microsoft.com/office/drawing/2014/main" id="{7676C736-F8EE-46A9-B087-1C2B1BE31303}"/>
              </a:ext>
            </a:extLst>
          </p:cNvPr>
          <p:cNvPicPr>
            <a:picLocks noChangeAspect="1"/>
          </p:cNvPicPr>
          <p:nvPr/>
        </p:nvPicPr>
        <p:blipFill>
          <a:blip r:embed="rId2"/>
          <a:stretch>
            <a:fillRect/>
          </a:stretch>
        </p:blipFill>
        <p:spPr>
          <a:xfrm>
            <a:off x="3817651" y="1269008"/>
            <a:ext cx="5274310" cy="3463925"/>
          </a:xfrm>
          <a:prstGeom prst="rect">
            <a:avLst/>
          </a:prstGeom>
        </p:spPr>
      </p:pic>
    </p:spTree>
    <p:extLst>
      <p:ext uri="{BB962C8B-B14F-4D97-AF65-F5344CB8AC3E}">
        <p14:creationId xmlns:p14="http://schemas.microsoft.com/office/powerpoint/2010/main" val="4241149534"/>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2. </a:t>
            </a:r>
            <a:r>
              <a:rPr lang="zh-CN" altLang="en-US" dirty="0"/>
              <a:t>执行命令</a:t>
            </a:r>
            <a:r>
              <a:rPr lang="en-US" altLang="zh-CN" dirty="0"/>
              <a:t>start-yarn.sh</a:t>
            </a:r>
          </a:p>
          <a:p>
            <a:pPr lvl="2"/>
            <a:r>
              <a:rPr lang="zh-CN" altLang="en-US" dirty="0"/>
              <a:t>执行命令</a:t>
            </a:r>
            <a:r>
              <a:rPr lang="en-US" altLang="zh-CN" dirty="0"/>
              <a:t>start-yarn.sh</a:t>
            </a:r>
            <a:r>
              <a:rPr lang="zh-CN" altLang="en-US" dirty="0"/>
              <a:t>后，按照本书以上关于全分布模式</a:t>
            </a:r>
            <a:r>
              <a:rPr lang="en-US" altLang="zh-CN" dirty="0"/>
              <a:t>Hadoop</a:t>
            </a:r>
            <a:r>
              <a:rPr lang="zh-CN" altLang="en-US" dirty="0"/>
              <a:t>的配置，会在所有从节点的</a:t>
            </a:r>
            <a:r>
              <a:rPr lang="en-US" altLang="zh-CN" dirty="0"/>
              <a:t>Hadoop</a:t>
            </a:r>
            <a:r>
              <a:rPr lang="zh-CN" altLang="en-US" dirty="0"/>
              <a:t>安装目录</a:t>
            </a:r>
            <a:r>
              <a:rPr lang="en-US" altLang="zh-CN" dirty="0"/>
              <a:t>/</a:t>
            </a:r>
            <a:r>
              <a:rPr lang="en-US" altLang="zh-CN" dirty="0" err="1"/>
              <a:t>hdfsdata</a:t>
            </a:r>
            <a:r>
              <a:rPr lang="zh-CN" altLang="en-US" dirty="0"/>
              <a:t>下自动生成</a:t>
            </a:r>
            <a:r>
              <a:rPr lang="en-US" altLang="zh-CN" dirty="0"/>
              <a:t>nm-local-</a:t>
            </a:r>
            <a:r>
              <a:rPr lang="en-US" altLang="zh-CN" dirty="0" err="1"/>
              <a:t>dir</a:t>
            </a:r>
            <a:r>
              <a:rPr lang="zh-CN" altLang="en-US" dirty="0"/>
              <a:t>这个目录及各文件。</a:t>
            </a:r>
          </a:p>
          <a:p>
            <a:pPr lvl="2"/>
            <a:r>
              <a:rPr lang="zh-CN" altLang="en-US" dirty="0"/>
              <a:t>执行命令</a:t>
            </a:r>
            <a:r>
              <a:rPr lang="en-US" altLang="zh-CN" dirty="0"/>
              <a:t>start-yarn.sh</a:t>
            </a:r>
            <a:r>
              <a:rPr lang="zh-CN" altLang="en-US" dirty="0"/>
              <a:t>后，还会在所有主、从节点的</a:t>
            </a:r>
            <a:r>
              <a:rPr lang="en-US" altLang="zh-CN" dirty="0"/>
              <a:t>Hadoop</a:t>
            </a:r>
            <a:r>
              <a:rPr lang="zh-CN" altLang="en-US" dirty="0"/>
              <a:t>安装目录</a:t>
            </a:r>
            <a:r>
              <a:rPr lang="en-US" altLang="zh-CN" dirty="0"/>
              <a:t>/logs</a:t>
            </a:r>
            <a:r>
              <a:rPr lang="zh-CN" altLang="en-US" dirty="0"/>
              <a:t>下自动生成与</a:t>
            </a:r>
            <a:r>
              <a:rPr lang="en-US" altLang="zh-CN" dirty="0"/>
              <a:t>YARN</a:t>
            </a:r>
            <a:r>
              <a:rPr lang="zh-CN" altLang="en-US" dirty="0"/>
              <a:t>有关的日志文件*</a:t>
            </a:r>
            <a:r>
              <a:rPr lang="en-US" altLang="zh-CN" dirty="0"/>
              <a:t>.log</a:t>
            </a:r>
            <a:r>
              <a:rPr lang="zh-CN" altLang="en-US" dirty="0"/>
              <a:t>、*</a:t>
            </a:r>
            <a:r>
              <a:rPr lang="en-US" altLang="zh-CN" dirty="0"/>
              <a:t>.out</a:t>
            </a:r>
            <a:r>
              <a:rPr lang="zh-CN" altLang="en-US" dirty="0"/>
              <a:t>，在</a:t>
            </a:r>
            <a:r>
              <a:rPr lang="en-US" altLang="zh-CN" dirty="0"/>
              <a:t>Hadoop</a:t>
            </a:r>
            <a:r>
              <a:rPr lang="zh-CN" altLang="en-US" dirty="0"/>
              <a:t>安装目录</a:t>
            </a:r>
            <a:r>
              <a:rPr lang="en-US" altLang="zh-CN" dirty="0"/>
              <a:t>/</a:t>
            </a:r>
            <a:r>
              <a:rPr lang="en-US" altLang="zh-CN" dirty="0" err="1"/>
              <a:t>pids</a:t>
            </a:r>
            <a:r>
              <a:rPr lang="zh-CN" altLang="en-US" dirty="0"/>
              <a:t>下自动生成与</a:t>
            </a:r>
            <a:r>
              <a:rPr lang="en-US" altLang="zh-CN" dirty="0"/>
              <a:t>YARN</a:t>
            </a:r>
            <a:r>
              <a:rPr lang="zh-CN" altLang="en-US" dirty="0"/>
              <a:t>有关的守护进程号文件*</a:t>
            </a:r>
            <a:r>
              <a:rPr lang="en-US" altLang="zh-CN" dirty="0"/>
              <a:t>.</a:t>
            </a:r>
            <a:r>
              <a:rPr lang="en-US" altLang="zh-CN" dirty="0" err="1"/>
              <a:t>pid</a:t>
            </a:r>
            <a:r>
              <a:rPr lang="zh-CN" altLang="en-US" dirty="0"/>
              <a:t>。</a:t>
            </a:r>
          </a:p>
        </p:txBody>
      </p:sp>
    </p:spTree>
    <p:extLst>
      <p:ext uri="{BB962C8B-B14F-4D97-AF65-F5344CB8AC3E}">
        <p14:creationId xmlns:p14="http://schemas.microsoft.com/office/powerpoint/2010/main" val="3278739270"/>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752E8-EE9F-47A4-93B2-8D8ED63693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648F81-CFCB-47B0-8D01-629DEBA8A44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E0CFCDB-DBF4-47F0-BAB6-A8D4668841BA}"/>
              </a:ext>
            </a:extLst>
          </p:cNvPr>
          <p:cNvPicPr/>
          <p:nvPr/>
        </p:nvPicPr>
        <p:blipFill>
          <a:blip r:embed="rId2"/>
          <a:stretch>
            <a:fillRect/>
          </a:stretch>
        </p:blipFill>
        <p:spPr>
          <a:xfrm>
            <a:off x="1934845" y="1395691"/>
            <a:ext cx="5274310" cy="1605280"/>
          </a:xfrm>
          <a:prstGeom prst="rect">
            <a:avLst/>
          </a:prstGeom>
        </p:spPr>
      </p:pic>
      <p:pic>
        <p:nvPicPr>
          <p:cNvPr id="5" name="图片 4">
            <a:extLst>
              <a:ext uri="{FF2B5EF4-FFF2-40B4-BE49-F238E27FC236}">
                <a16:creationId xmlns:a16="http://schemas.microsoft.com/office/drawing/2014/main" id="{8A228637-E861-4FFE-87B2-79C31DAB6396}"/>
              </a:ext>
            </a:extLst>
          </p:cNvPr>
          <p:cNvPicPr/>
          <p:nvPr/>
        </p:nvPicPr>
        <p:blipFill>
          <a:blip r:embed="rId3"/>
          <a:stretch>
            <a:fillRect/>
          </a:stretch>
        </p:blipFill>
        <p:spPr>
          <a:xfrm>
            <a:off x="1934845" y="3026622"/>
            <a:ext cx="5274310" cy="1613535"/>
          </a:xfrm>
          <a:prstGeom prst="rect">
            <a:avLst/>
          </a:prstGeom>
        </p:spPr>
      </p:pic>
    </p:spTree>
    <p:extLst>
      <p:ext uri="{BB962C8B-B14F-4D97-AF65-F5344CB8AC3E}">
        <p14:creationId xmlns:p14="http://schemas.microsoft.com/office/powerpoint/2010/main" val="667158772"/>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7AB8F-22CB-48DB-84FA-67F0FB7C9B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78E01A4-6530-4DB2-87EE-F62F957902B9}"/>
              </a:ext>
            </a:extLst>
          </p:cNvPr>
          <p:cNvSpPr>
            <a:spLocks noGrp="1"/>
          </p:cNvSpPr>
          <p:nvPr>
            <p:ph idx="1"/>
          </p:nvPr>
        </p:nvSpPr>
        <p:spPr/>
        <p:txBody>
          <a:bodyPr/>
          <a:lstStyle/>
          <a:p>
            <a:endParaRPr lang="zh-CN" altLang="en-US" dirty="0"/>
          </a:p>
        </p:txBody>
      </p:sp>
      <p:pic>
        <p:nvPicPr>
          <p:cNvPr id="4" name="图片 3170">
            <a:extLst>
              <a:ext uri="{FF2B5EF4-FFF2-40B4-BE49-F238E27FC236}">
                <a16:creationId xmlns:a16="http://schemas.microsoft.com/office/drawing/2014/main" id="{C8176322-D2DC-488D-BDE0-FCAEE3C85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392" y="40725"/>
            <a:ext cx="4845216" cy="296024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3171">
            <a:extLst>
              <a:ext uri="{FF2B5EF4-FFF2-40B4-BE49-F238E27FC236}">
                <a16:creationId xmlns:a16="http://schemas.microsoft.com/office/drawing/2014/main" id="{25059D6C-6739-4924-B4E0-FCAD657D8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70" y="3000971"/>
            <a:ext cx="4838738" cy="17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91776"/>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BD52D-1B50-423F-8C66-AA834ABCA7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A261BA-A72F-48F0-8EA7-8F8C851CDD3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DA66DF48-0C56-4DBD-B883-297648FC44EB}"/>
              </a:ext>
            </a:extLst>
          </p:cNvPr>
          <p:cNvPicPr/>
          <p:nvPr/>
        </p:nvPicPr>
        <p:blipFill>
          <a:blip r:embed="rId2"/>
          <a:stretch>
            <a:fillRect/>
          </a:stretch>
        </p:blipFill>
        <p:spPr>
          <a:xfrm>
            <a:off x="1934845" y="64258"/>
            <a:ext cx="5274310" cy="2887345"/>
          </a:xfrm>
          <a:prstGeom prst="rect">
            <a:avLst/>
          </a:prstGeom>
        </p:spPr>
      </p:pic>
      <p:pic>
        <p:nvPicPr>
          <p:cNvPr id="5" name="图片 4">
            <a:extLst>
              <a:ext uri="{FF2B5EF4-FFF2-40B4-BE49-F238E27FC236}">
                <a16:creationId xmlns:a16="http://schemas.microsoft.com/office/drawing/2014/main" id="{D7E9E334-F7D5-4830-8F68-540646CF7693}"/>
              </a:ext>
            </a:extLst>
          </p:cNvPr>
          <p:cNvPicPr/>
          <p:nvPr/>
        </p:nvPicPr>
        <p:blipFill>
          <a:blip r:embed="rId3"/>
          <a:stretch>
            <a:fillRect/>
          </a:stretch>
        </p:blipFill>
        <p:spPr>
          <a:xfrm>
            <a:off x="1934845" y="3074314"/>
            <a:ext cx="5274310" cy="1645285"/>
          </a:xfrm>
          <a:prstGeom prst="rect">
            <a:avLst/>
          </a:prstGeom>
        </p:spPr>
      </p:pic>
    </p:spTree>
    <p:extLst>
      <p:ext uri="{BB962C8B-B14F-4D97-AF65-F5344CB8AC3E}">
        <p14:creationId xmlns:p14="http://schemas.microsoft.com/office/powerpoint/2010/main" val="3224724018"/>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88F6B-E658-4E9E-B5FA-8CE81F1DB9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0EBD1C-BF71-4D37-A155-F9546B3F708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AE8D0C78-218A-43E7-B450-D565C1CFFD62}"/>
              </a:ext>
            </a:extLst>
          </p:cNvPr>
          <p:cNvPicPr/>
          <p:nvPr/>
        </p:nvPicPr>
        <p:blipFill>
          <a:blip r:embed="rId2"/>
          <a:stretch>
            <a:fillRect/>
          </a:stretch>
        </p:blipFill>
        <p:spPr>
          <a:xfrm>
            <a:off x="1934845" y="75526"/>
            <a:ext cx="5274310" cy="2925445"/>
          </a:xfrm>
          <a:prstGeom prst="rect">
            <a:avLst/>
          </a:prstGeom>
        </p:spPr>
      </p:pic>
      <p:pic>
        <p:nvPicPr>
          <p:cNvPr id="5" name="图片 4">
            <a:extLst>
              <a:ext uri="{FF2B5EF4-FFF2-40B4-BE49-F238E27FC236}">
                <a16:creationId xmlns:a16="http://schemas.microsoft.com/office/drawing/2014/main" id="{583654EB-F42C-44C1-9FB2-B63C8EAF9BB6}"/>
              </a:ext>
            </a:extLst>
          </p:cNvPr>
          <p:cNvPicPr/>
          <p:nvPr/>
        </p:nvPicPr>
        <p:blipFill>
          <a:blip r:embed="rId3"/>
          <a:stretch>
            <a:fillRect/>
          </a:stretch>
        </p:blipFill>
        <p:spPr>
          <a:xfrm>
            <a:off x="1934845" y="3069632"/>
            <a:ext cx="5274310" cy="1677670"/>
          </a:xfrm>
          <a:prstGeom prst="rect">
            <a:avLst/>
          </a:prstGeom>
        </p:spPr>
      </p:pic>
    </p:spTree>
    <p:extLst>
      <p:ext uri="{BB962C8B-B14F-4D97-AF65-F5344CB8AC3E}">
        <p14:creationId xmlns:p14="http://schemas.microsoft.com/office/powerpoint/2010/main" val="786685002"/>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331365" cy="3263504"/>
          </a:xfrm>
        </p:spPr>
        <p:txBody>
          <a:bodyPr>
            <a:normAutofit lnSpcReduction="10000"/>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3. </a:t>
            </a:r>
            <a:r>
              <a:rPr lang="zh-CN" altLang="en-US" dirty="0"/>
              <a:t>执行命令</a:t>
            </a:r>
            <a:r>
              <a:rPr lang="en-US" altLang="zh-CN" dirty="0"/>
              <a:t>mr-jobhistory-daemon.sh start </a:t>
            </a:r>
            <a:r>
              <a:rPr lang="en-US" altLang="zh-CN" dirty="0" err="1"/>
              <a:t>historyserver</a:t>
            </a:r>
            <a:endParaRPr lang="en-US" altLang="zh-CN" dirty="0"/>
          </a:p>
          <a:p>
            <a:pPr lvl="2"/>
            <a:r>
              <a:rPr lang="zh-CN" altLang="en-US" dirty="0"/>
              <a:t>若全分布模式</a:t>
            </a:r>
            <a:r>
              <a:rPr lang="en-US" altLang="zh-CN" dirty="0"/>
              <a:t>Hadoop</a:t>
            </a:r>
            <a:r>
              <a:rPr lang="zh-CN" altLang="en-US" dirty="0"/>
              <a:t>集群部署成功，执行命令</a:t>
            </a:r>
            <a:r>
              <a:rPr lang="en-US" altLang="zh-CN" dirty="0"/>
              <a:t>mr-jobhistory-daemon.sh start </a:t>
            </a:r>
            <a:r>
              <a:rPr lang="en-US" altLang="zh-CN" dirty="0" err="1"/>
              <a:t>historyserver</a:t>
            </a:r>
            <a:r>
              <a:rPr lang="zh-CN" altLang="en-US" dirty="0"/>
              <a:t>后，会在主节点的守护进程列表中多出</a:t>
            </a:r>
            <a:r>
              <a:rPr lang="en-US" altLang="zh-CN" dirty="0" err="1"/>
              <a:t>JobHistoryServer</a:t>
            </a:r>
            <a:r>
              <a:rPr lang="zh-CN" altLang="en-US" dirty="0"/>
              <a:t>，而从节点的守护进程列表不发生变化。</a:t>
            </a:r>
          </a:p>
        </p:txBody>
      </p:sp>
      <p:pic>
        <p:nvPicPr>
          <p:cNvPr id="4" name="图片 3176">
            <a:extLst>
              <a:ext uri="{FF2B5EF4-FFF2-40B4-BE49-F238E27FC236}">
                <a16:creationId xmlns:a16="http://schemas.microsoft.com/office/drawing/2014/main" id="{ECAB969F-F0C4-434B-B3A3-4AC940D3E673}"/>
              </a:ext>
            </a:extLst>
          </p:cNvPr>
          <p:cNvPicPr>
            <a:picLocks noChangeAspect="1"/>
          </p:cNvPicPr>
          <p:nvPr/>
        </p:nvPicPr>
        <p:blipFill>
          <a:blip r:embed="rId2"/>
          <a:stretch>
            <a:fillRect/>
          </a:stretch>
        </p:blipFill>
        <p:spPr>
          <a:xfrm>
            <a:off x="3960015" y="1676586"/>
            <a:ext cx="5122545" cy="2849880"/>
          </a:xfrm>
          <a:prstGeom prst="rect">
            <a:avLst/>
          </a:prstGeom>
          <a:ln w="6350">
            <a:noFill/>
          </a:ln>
        </p:spPr>
      </p:pic>
    </p:spTree>
    <p:extLst>
      <p:ext uri="{BB962C8B-B14F-4D97-AF65-F5344CB8AC3E}">
        <p14:creationId xmlns:p14="http://schemas.microsoft.com/office/powerpoint/2010/main" val="3183341497"/>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3. </a:t>
            </a:r>
            <a:r>
              <a:rPr lang="zh-CN" altLang="en-US" dirty="0"/>
              <a:t>执行命令</a:t>
            </a:r>
            <a:r>
              <a:rPr lang="en-US" altLang="zh-CN" dirty="0"/>
              <a:t>mr-jobhistory-daemon.sh start </a:t>
            </a:r>
            <a:r>
              <a:rPr lang="en-US" altLang="zh-CN" dirty="0" err="1"/>
              <a:t>historyserver</a:t>
            </a:r>
            <a:endParaRPr lang="en-US" altLang="zh-CN" dirty="0"/>
          </a:p>
          <a:p>
            <a:pPr lvl="2"/>
            <a:r>
              <a:rPr lang="zh-CN" altLang="en-US" dirty="0"/>
              <a:t>执行命令</a:t>
            </a:r>
            <a:r>
              <a:rPr lang="en-US" altLang="zh-CN" dirty="0"/>
              <a:t>mr-jobhistory-daemon.sh start </a:t>
            </a:r>
            <a:r>
              <a:rPr lang="en-US" altLang="zh-CN" dirty="0" err="1"/>
              <a:t>historyserver</a:t>
            </a:r>
            <a:r>
              <a:rPr lang="zh-CN" altLang="en-US" dirty="0"/>
              <a:t>后，还会在主节点的</a:t>
            </a:r>
            <a:r>
              <a:rPr lang="en-US" altLang="zh-CN" dirty="0"/>
              <a:t>Hadoop</a:t>
            </a:r>
            <a:r>
              <a:rPr lang="zh-CN" altLang="en-US" dirty="0"/>
              <a:t>安装目录</a:t>
            </a:r>
            <a:r>
              <a:rPr lang="en-US" altLang="zh-CN" dirty="0"/>
              <a:t>/logs</a:t>
            </a:r>
            <a:r>
              <a:rPr lang="zh-CN" altLang="en-US" dirty="0"/>
              <a:t>下自动生成与</a:t>
            </a:r>
            <a:r>
              <a:rPr lang="en-US" altLang="zh-CN" dirty="0"/>
              <a:t>MapReduce</a:t>
            </a:r>
            <a:r>
              <a:rPr lang="zh-CN" altLang="en-US" dirty="0"/>
              <a:t>有关的日志文件*</a:t>
            </a:r>
            <a:r>
              <a:rPr lang="en-US" altLang="zh-CN" dirty="0"/>
              <a:t>.log</a:t>
            </a:r>
            <a:r>
              <a:rPr lang="zh-CN" altLang="en-US" dirty="0"/>
              <a:t>、*</a:t>
            </a:r>
            <a:r>
              <a:rPr lang="en-US" altLang="zh-CN" dirty="0"/>
              <a:t>.out</a:t>
            </a:r>
            <a:r>
              <a:rPr lang="zh-CN" altLang="en-US" dirty="0"/>
              <a:t>，在</a:t>
            </a:r>
            <a:r>
              <a:rPr lang="en-US" altLang="zh-CN" dirty="0"/>
              <a:t>Hadoop</a:t>
            </a:r>
            <a:r>
              <a:rPr lang="zh-CN" altLang="en-US" dirty="0"/>
              <a:t>安装目录</a:t>
            </a:r>
            <a:r>
              <a:rPr lang="en-US" altLang="zh-CN" dirty="0"/>
              <a:t>/</a:t>
            </a:r>
            <a:r>
              <a:rPr lang="en-US" altLang="zh-CN" dirty="0" err="1"/>
              <a:t>pids</a:t>
            </a:r>
            <a:r>
              <a:rPr lang="zh-CN" altLang="en-US" dirty="0"/>
              <a:t>下自动生成与</a:t>
            </a:r>
            <a:r>
              <a:rPr lang="en-US" altLang="zh-CN" dirty="0"/>
              <a:t>MapReduce</a:t>
            </a:r>
            <a:r>
              <a:rPr lang="zh-CN" altLang="en-US" dirty="0"/>
              <a:t>有关的守护进程号文件*</a:t>
            </a:r>
            <a:r>
              <a:rPr lang="en-US" altLang="zh-CN" dirty="0"/>
              <a:t>.</a:t>
            </a:r>
            <a:r>
              <a:rPr lang="en-US" altLang="zh-CN" dirty="0" err="1"/>
              <a:t>pid</a:t>
            </a:r>
            <a:r>
              <a:rPr lang="zh-CN" altLang="en-US" dirty="0"/>
              <a:t>。</a:t>
            </a:r>
          </a:p>
        </p:txBody>
      </p:sp>
    </p:spTree>
    <p:extLst>
      <p:ext uri="{BB962C8B-B14F-4D97-AF65-F5344CB8AC3E}">
        <p14:creationId xmlns:p14="http://schemas.microsoft.com/office/powerpoint/2010/main" val="150632540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34781-89B1-45AC-92F4-BD71AEDBA690}"/>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752A26F2-65C7-406C-90B6-ECC75CCF1855}"/>
              </a:ext>
            </a:extLst>
          </p:cNvPr>
          <p:cNvSpPr>
            <a:spLocks noGrp="1"/>
          </p:cNvSpPr>
          <p:nvPr>
            <p:ph idx="1"/>
          </p:nvPr>
        </p:nvSpPr>
        <p:spPr/>
        <p:txBody>
          <a:bodyPr/>
          <a:lstStyle/>
          <a:p>
            <a:r>
              <a:rPr lang="zh-CN" altLang="en-US" dirty="0"/>
              <a:t>2007年，纽约时报把存档报纸扫描版的4TB文件在100台亚马逊虚拟机服务器上使用Hadoop转换为PDF格式，整个过程所花时间不到24小时，这一事件更加深了人们对Hadoop的印象。</a:t>
            </a:r>
          </a:p>
          <a:p>
            <a:r>
              <a:rPr lang="zh-CN" altLang="en-US" dirty="0"/>
              <a:t>2008年，Google工程师Christophe Bisciglia发现把当时的Hadoop放到任意一个集群中去运行是一件很困难的事，所以与好友Facebook的Jeff Hammerbacher、雅虎的Amr Awadallah、Oracle的Mike Olson成立了专门商业化Hadoop的公司Cloudera。</a:t>
            </a:r>
          </a:p>
          <a:p>
            <a:r>
              <a:rPr lang="zh-CN" altLang="en-US" dirty="0"/>
              <a:t>2008年1月，Hadoop成为Apache顶级项目。</a:t>
            </a:r>
          </a:p>
        </p:txBody>
      </p:sp>
    </p:spTree>
    <p:extLst>
      <p:ext uri="{BB962C8B-B14F-4D97-AF65-F5344CB8AC3E}">
        <p14:creationId xmlns:p14="http://schemas.microsoft.com/office/powerpoint/2010/main" val="1397698583"/>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9C246-4674-4B83-8099-A0EB1AB98A1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5E3909F-8536-45F3-821C-1B215027151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9C43B27-BD11-4545-BAEB-90246E3087B7}"/>
              </a:ext>
            </a:extLst>
          </p:cNvPr>
          <p:cNvPicPr/>
          <p:nvPr/>
        </p:nvPicPr>
        <p:blipFill>
          <a:blip r:embed="rId2"/>
          <a:stretch>
            <a:fillRect/>
          </a:stretch>
        </p:blipFill>
        <p:spPr>
          <a:xfrm>
            <a:off x="0" y="0"/>
            <a:ext cx="5274310" cy="3863340"/>
          </a:xfrm>
          <a:prstGeom prst="rect">
            <a:avLst/>
          </a:prstGeom>
        </p:spPr>
      </p:pic>
      <p:pic>
        <p:nvPicPr>
          <p:cNvPr id="5" name="图片 4">
            <a:extLst>
              <a:ext uri="{FF2B5EF4-FFF2-40B4-BE49-F238E27FC236}">
                <a16:creationId xmlns:a16="http://schemas.microsoft.com/office/drawing/2014/main" id="{18CCAE8F-4F5F-48F5-BF94-ABA53068B0EC}"/>
              </a:ext>
            </a:extLst>
          </p:cNvPr>
          <p:cNvPicPr/>
          <p:nvPr/>
        </p:nvPicPr>
        <p:blipFill>
          <a:blip r:embed="rId3"/>
          <a:stretch>
            <a:fillRect/>
          </a:stretch>
        </p:blipFill>
        <p:spPr>
          <a:xfrm>
            <a:off x="3869690" y="2443481"/>
            <a:ext cx="5274310" cy="2290445"/>
          </a:xfrm>
          <a:prstGeom prst="rect">
            <a:avLst/>
          </a:prstGeom>
        </p:spPr>
      </p:pic>
    </p:spTree>
    <p:extLst>
      <p:ext uri="{BB962C8B-B14F-4D97-AF65-F5344CB8AC3E}">
        <p14:creationId xmlns:p14="http://schemas.microsoft.com/office/powerpoint/2010/main" val="4117161166"/>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集群方法二：查看</a:t>
            </a:r>
            <a:r>
              <a:rPr lang="en-US" altLang="zh-CN" dirty="0"/>
              <a:t>Web UI</a:t>
            </a:r>
          </a:p>
          <a:p>
            <a:pPr lvl="1"/>
            <a:r>
              <a:rPr lang="en-US" altLang="zh-CN" dirty="0"/>
              <a:t>Hadoop</a:t>
            </a:r>
            <a:r>
              <a:rPr lang="zh-CN" altLang="en-US" dirty="0"/>
              <a:t>也提供了基于</a:t>
            </a:r>
            <a:r>
              <a:rPr lang="en-US" altLang="zh-CN" dirty="0"/>
              <a:t>Web</a:t>
            </a:r>
            <a:r>
              <a:rPr lang="zh-CN" altLang="en-US" dirty="0"/>
              <a:t>的管理工具，因此，</a:t>
            </a:r>
            <a:r>
              <a:rPr lang="en-US" altLang="zh-CN" dirty="0"/>
              <a:t>Web</a:t>
            </a:r>
            <a:r>
              <a:rPr lang="zh-CN" altLang="en-US" dirty="0"/>
              <a:t>也可以用来验证全分布模式</a:t>
            </a:r>
            <a:r>
              <a:rPr lang="en-US" altLang="zh-CN" dirty="0"/>
              <a:t>Hadoop</a:t>
            </a:r>
            <a:r>
              <a:rPr lang="zh-CN" altLang="en-US" dirty="0"/>
              <a:t>集群是否部署成功且正确启动。其中</a:t>
            </a:r>
            <a:r>
              <a:rPr lang="en-US" altLang="zh-CN" dirty="0"/>
              <a:t>HDFS Web UI</a:t>
            </a:r>
            <a:r>
              <a:rPr lang="zh-CN" altLang="en-US" dirty="0"/>
              <a:t>的默认地址为</a:t>
            </a:r>
            <a:r>
              <a:rPr lang="en-US" altLang="zh-CN" dirty="0"/>
              <a:t>http://NameNodeIP:50070</a:t>
            </a:r>
            <a:r>
              <a:rPr lang="zh-CN" altLang="en-US" dirty="0"/>
              <a:t>，</a:t>
            </a:r>
            <a:r>
              <a:rPr lang="en-US" altLang="zh-CN" dirty="0"/>
              <a:t>YARN Web UI</a:t>
            </a:r>
            <a:r>
              <a:rPr lang="zh-CN" altLang="en-US" dirty="0"/>
              <a:t>的默认地址为</a:t>
            </a:r>
            <a:r>
              <a:rPr lang="en-US" altLang="zh-CN" dirty="0"/>
              <a:t>http://ResourceManagerIP:8088</a:t>
            </a:r>
            <a:r>
              <a:rPr lang="zh-CN" altLang="en-US" dirty="0"/>
              <a:t>，</a:t>
            </a:r>
            <a:r>
              <a:rPr lang="en-US" altLang="zh-CN" dirty="0"/>
              <a:t>MapReduce Web UI</a:t>
            </a:r>
            <a:r>
              <a:rPr lang="zh-CN" altLang="en-US" dirty="0"/>
              <a:t>的默认地址为</a:t>
            </a:r>
            <a:r>
              <a:rPr lang="en-US" altLang="zh-CN" dirty="0"/>
              <a:t>http://JobHistoryServerIP:19888</a:t>
            </a:r>
            <a:r>
              <a:rPr lang="zh-CN" altLang="en-US" dirty="0"/>
              <a:t>。</a:t>
            </a:r>
          </a:p>
        </p:txBody>
      </p:sp>
    </p:spTree>
    <p:extLst>
      <p:ext uri="{BB962C8B-B14F-4D97-AF65-F5344CB8AC3E}">
        <p14:creationId xmlns:p14="http://schemas.microsoft.com/office/powerpoint/2010/main" val="847377466"/>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en-US" altLang="zh-CN" dirty="0"/>
              <a:t>HDFS Web UI</a:t>
            </a:r>
            <a:endParaRPr lang="zh-CN" altLang="en-US" dirty="0"/>
          </a:p>
        </p:txBody>
      </p:sp>
      <p:pic>
        <p:nvPicPr>
          <p:cNvPr id="4" name="图片 3180">
            <a:extLst>
              <a:ext uri="{FF2B5EF4-FFF2-40B4-BE49-F238E27FC236}">
                <a16:creationId xmlns:a16="http://schemas.microsoft.com/office/drawing/2014/main" id="{B2C36720-34A9-4905-A16B-D8D7DAA92247}"/>
              </a:ext>
            </a:extLst>
          </p:cNvPr>
          <p:cNvPicPr>
            <a:picLocks noChangeAspect="1"/>
          </p:cNvPicPr>
          <p:nvPr/>
        </p:nvPicPr>
        <p:blipFill>
          <a:blip r:embed="rId2"/>
          <a:stretch>
            <a:fillRect/>
          </a:stretch>
        </p:blipFill>
        <p:spPr>
          <a:xfrm>
            <a:off x="1693545" y="1711961"/>
            <a:ext cx="5756910" cy="3021965"/>
          </a:xfrm>
          <a:prstGeom prst="rect">
            <a:avLst/>
          </a:prstGeom>
        </p:spPr>
      </p:pic>
    </p:spTree>
    <p:extLst>
      <p:ext uri="{BB962C8B-B14F-4D97-AF65-F5344CB8AC3E}">
        <p14:creationId xmlns:p14="http://schemas.microsoft.com/office/powerpoint/2010/main" val="3439426993"/>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en-US" altLang="zh-CN" dirty="0"/>
              <a:t>YARN Web UI</a:t>
            </a:r>
            <a:endParaRPr lang="zh-CN" altLang="en-US" dirty="0"/>
          </a:p>
        </p:txBody>
      </p:sp>
      <p:pic>
        <p:nvPicPr>
          <p:cNvPr id="5" name="图片 3239">
            <a:extLst>
              <a:ext uri="{FF2B5EF4-FFF2-40B4-BE49-F238E27FC236}">
                <a16:creationId xmlns:a16="http://schemas.microsoft.com/office/drawing/2014/main" id="{7AC17260-581E-4962-A031-0D27FACE3DB8}"/>
              </a:ext>
            </a:extLst>
          </p:cNvPr>
          <p:cNvPicPr>
            <a:picLocks noChangeAspect="1"/>
          </p:cNvPicPr>
          <p:nvPr/>
        </p:nvPicPr>
        <p:blipFill>
          <a:blip r:embed="rId2"/>
          <a:stretch>
            <a:fillRect/>
          </a:stretch>
        </p:blipFill>
        <p:spPr>
          <a:xfrm>
            <a:off x="1459865" y="1743711"/>
            <a:ext cx="6224270" cy="2990215"/>
          </a:xfrm>
          <a:prstGeom prst="rect">
            <a:avLst/>
          </a:prstGeom>
        </p:spPr>
      </p:pic>
    </p:spTree>
    <p:extLst>
      <p:ext uri="{BB962C8B-B14F-4D97-AF65-F5344CB8AC3E}">
        <p14:creationId xmlns:p14="http://schemas.microsoft.com/office/powerpoint/2010/main" val="2975005967"/>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en-US" altLang="zh-CN" dirty="0"/>
              <a:t>MapReduce Web UI</a:t>
            </a:r>
            <a:endParaRPr lang="zh-CN" altLang="en-US" dirty="0"/>
          </a:p>
        </p:txBody>
      </p:sp>
      <p:pic>
        <p:nvPicPr>
          <p:cNvPr id="6" name="图片 3182">
            <a:extLst>
              <a:ext uri="{FF2B5EF4-FFF2-40B4-BE49-F238E27FC236}">
                <a16:creationId xmlns:a16="http://schemas.microsoft.com/office/drawing/2014/main" id="{014A1FE1-9D9C-4672-9ED7-CD1F336AA217}"/>
              </a:ext>
            </a:extLst>
          </p:cNvPr>
          <p:cNvPicPr>
            <a:picLocks noChangeAspect="1"/>
          </p:cNvPicPr>
          <p:nvPr/>
        </p:nvPicPr>
        <p:blipFill>
          <a:blip r:embed="rId2"/>
          <a:stretch>
            <a:fillRect/>
          </a:stretch>
        </p:blipFill>
        <p:spPr>
          <a:xfrm>
            <a:off x="1351915" y="1999378"/>
            <a:ext cx="6440170" cy="2633345"/>
          </a:xfrm>
          <a:prstGeom prst="rect">
            <a:avLst/>
          </a:prstGeom>
        </p:spPr>
      </p:pic>
    </p:spTree>
    <p:extLst>
      <p:ext uri="{BB962C8B-B14F-4D97-AF65-F5344CB8AC3E}">
        <p14:creationId xmlns:p14="http://schemas.microsoft.com/office/powerpoint/2010/main" val="4043012137"/>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向全分布模式</a:t>
            </a:r>
            <a:r>
              <a:rPr lang="en-US" altLang="zh-CN" dirty="0"/>
              <a:t>Hadoop</a:t>
            </a:r>
            <a:r>
              <a:rPr lang="zh-CN" altLang="en-US" dirty="0"/>
              <a:t>集群提交自带的</a:t>
            </a:r>
            <a:r>
              <a:rPr lang="en-US" altLang="zh-CN" dirty="0"/>
              <a:t>MapReduce</a:t>
            </a:r>
            <a:r>
              <a:rPr lang="zh-CN" altLang="en-US" dirty="0"/>
              <a:t>应用程序</a:t>
            </a:r>
            <a:r>
              <a:rPr lang="en-US" altLang="zh-CN" dirty="0" err="1"/>
              <a:t>WordCount</a:t>
            </a:r>
            <a:r>
              <a:rPr lang="zh-CN" altLang="en-US" dirty="0"/>
              <a:t>也可以验证</a:t>
            </a:r>
            <a:r>
              <a:rPr lang="en-US" altLang="zh-CN" dirty="0"/>
              <a:t>Hadoop</a:t>
            </a:r>
            <a:r>
              <a:rPr lang="zh-CN" altLang="en-US" dirty="0"/>
              <a:t>集群是否部署成功。</a:t>
            </a:r>
            <a:r>
              <a:rPr lang="en-US" altLang="zh-CN" dirty="0" err="1"/>
              <a:t>WordCount</a:t>
            </a:r>
            <a:r>
              <a:rPr lang="zh-CN" altLang="en-US" dirty="0"/>
              <a:t>的功能是统计输入目录下所有文件中单词出现的次数，并将统计结果输出到指定输出目录下。</a:t>
            </a:r>
          </a:p>
          <a:p>
            <a:pPr lvl="1"/>
            <a:r>
              <a:rPr lang="zh-CN" altLang="en-US" dirty="0"/>
              <a:t>（</a:t>
            </a:r>
            <a:r>
              <a:rPr lang="en-US" altLang="zh-CN" dirty="0"/>
              <a:t>1</a:t>
            </a:r>
            <a:r>
              <a:rPr lang="zh-CN" altLang="en-US" dirty="0"/>
              <a:t>）在</a:t>
            </a:r>
            <a:r>
              <a:rPr lang="en-US" altLang="zh-CN" dirty="0"/>
              <a:t>HDFS</a:t>
            </a:r>
            <a:r>
              <a:rPr lang="zh-CN" altLang="en-US" dirty="0"/>
              <a:t>根目录下创建目录</a:t>
            </a:r>
            <a:r>
              <a:rPr lang="en-US" altLang="zh-CN" dirty="0" err="1"/>
              <a:t>InputDataTest</a:t>
            </a:r>
            <a:r>
              <a:rPr lang="zh-CN" altLang="en-US" dirty="0"/>
              <a:t>。</a:t>
            </a:r>
          </a:p>
          <a:p>
            <a:endParaRPr lang="en-US" altLang="zh-CN" dirty="0"/>
          </a:p>
        </p:txBody>
      </p:sp>
      <p:pic>
        <p:nvPicPr>
          <p:cNvPr id="5" name="图片 4">
            <a:extLst>
              <a:ext uri="{FF2B5EF4-FFF2-40B4-BE49-F238E27FC236}">
                <a16:creationId xmlns:a16="http://schemas.microsoft.com/office/drawing/2014/main" id="{344D81A4-BDC5-4F46-8D0D-0D4281B403AB}"/>
              </a:ext>
            </a:extLst>
          </p:cNvPr>
          <p:cNvPicPr/>
          <p:nvPr/>
        </p:nvPicPr>
        <p:blipFill>
          <a:blip r:embed="rId2"/>
          <a:stretch>
            <a:fillRect/>
          </a:stretch>
        </p:blipFill>
        <p:spPr>
          <a:xfrm>
            <a:off x="1934845" y="3448971"/>
            <a:ext cx="5274310" cy="788035"/>
          </a:xfrm>
          <a:prstGeom prst="rect">
            <a:avLst/>
          </a:prstGeom>
        </p:spPr>
      </p:pic>
    </p:spTree>
    <p:extLst>
      <p:ext uri="{BB962C8B-B14F-4D97-AF65-F5344CB8AC3E}">
        <p14:creationId xmlns:p14="http://schemas.microsoft.com/office/powerpoint/2010/main" val="3440387982"/>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2</a:t>
            </a:r>
            <a:r>
              <a:rPr lang="zh-CN" altLang="en-US" dirty="0"/>
              <a:t>）上传待统计单词频次的文件到</a:t>
            </a:r>
            <a:r>
              <a:rPr lang="en-US" altLang="zh-CN" dirty="0"/>
              <a:t>HDFS</a:t>
            </a:r>
            <a:r>
              <a:rPr lang="zh-CN" altLang="en-US" dirty="0"/>
              <a:t>文件系统“</a:t>
            </a:r>
            <a:r>
              <a:rPr lang="en-US" altLang="zh-CN" dirty="0"/>
              <a:t>/</a:t>
            </a:r>
            <a:r>
              <a:rPr lang="en-US" altLang="zh-CN" dirty="0" err="1"/>
              <a:t>InputDataTest</a:t>
            </a:r>
            <a:r>
              <a:rPr lang="en-US" altLang="zh-CN" dirty="0"/>
              <a:t>”</a:t>
            </a:r>
            <a:r>
              <a:rPr lang="zh-CN" altLang="en-US" dirty="0"/>
              <a:t>下，文件数量</a:t>
            </a:r>
            <a:r>
              <a:rPr lang="en-US" altLang="zh-CN" dirty="0"/>
              <a:t>&gt;=1</a:t>
            </a:r>
            <a:r>
              <a:rPr lang="zh-CN" altLang="en-US" dirty="0"/>
              <a:t>。此处编者将</a:t>
            </a:r>
            <a:r>
              <a:rPr lang="en-US" altLang="zh-CN" dirty="0"/>
              <a:t>Hadoop</a:t>
            </a:r>
            <a:r>
              <a:rPr lang="zh-CN" altLang="en-US" dirty="0"/>
              <a:t>的</a:t>
            </a:r>
            <a:r>
              <a:rPr lang="en-US" altLang="zh-CN" dirty="0"/>
              <a:t>3</a:t>
            </a:r>
            <a:r>
              <a:rPr lang="zh-CN" altLang="en-US" dirty="0"/>
              <a:t>个配置文件</a:t>
            </a:r>
            <a:r>
              <a:rPr lang="en-US" altLang="zh-CN" dirty="0"/>
              <a:t>hadoop-env.sh</a:t>
            </a:r>
            <a:r>
              <a:rPr lang="zh-CN" altLang="en-US" dirty="0"/>
              <a:t>、</a:t>
            </a:r>
            <a:r>
              <a:rPr lang="en-US" altLang="zh-CN" dirty="0"/>
              <a:t>mapred-env.sh</a:t>
            </a:r>
            <a:r>
              <a:rPr lang="zh-CN" altLang="en-US" dirty="0"/>
              <a:t>、</a:t>
            </a:r>
            <a:r>
              <a:rPr lang="en-US" altLang="zh-CN" dirty="0"/>
              <a:t>yarn-env.sh</a:t>
            </a:r>
            <a:r>
              <a:rPr lang="zh-CN" altLang="en-US" dirty="0"/>
              <a:t>上传到指定位置。</a:t>
            </a:r>
            <a:endParaRPr lang="en-US" altLang="zh-CN" dirty="0"/>
          </a:p>
        </p:txBody>
      </p:sp>
      <p:pic>
        <p:nvPicPr>
          <p:cNvPr id="7" name="图片 6">
            <a:extLst>
              <a:ext uri="{FF2B5EF4-FFF2-40B4-BE49-F238E27FC236}">
                <a16:creationId xmlns:a16="http://schemas.microsoft.com/office/drawing/2014/main" id="{0A71201F-B617-47F1-B000-1647A0B926F2}"/>
              </a:ext>
            </a:extLst>
          </p:cNvPr>
          <p:cNvPicPr/>
          <p:nvPr/>
        </p:nvPicPr>
        <p:blipFill>
          <a:blip r:embed="rId2"/>
          <a:stretch>
            <a:fillRect/>
          </a:stretch>
        </p:blipFill>
        <p:spPr>
          <a:xfrm>
            <a:off x="1934845" y="2686448"/>
            <a:ext cx="5274310" cy="1946275"/>
          </a:xfrm>
          <a:prstGeom prst="rect">
            <a:avLst/>
          </a:prstGeom>
        </p:spPr>
      </p:pic>
    </p:spTree>
    <p:extLst>
      <p:ext uri="{BB962C8B-B14F-4D97-AF65-F5344CB8AC3E}">
        <p14:creationId xmlns:p14="http://schemas.microsoft.com/office/powerpoint/2010/main" val="3531355257"/>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149863" cy="3263504"/>
          </a:xfrm>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3</a:t>
            </a:r>
            <a:r>
              <a:rPr lang="zh-CN" altLang="en-US" dirty="0"/>
              <a:t>）运行</a:t>
            </a:r>
            <a:r>
              <a:rPr lang="en-US" altLang="zh-CN" dirty="0" err="1"/>
              <a:t>WordCount</a:t>
            </a:r>
            <a:r>
              <a:rPr lang="zh-CN" altLang="en-US" dirty="0"/>
              <a:t>。使用</a:t>
            </a:r>
            <a:r>
              <a:rPr lang="en-US" altLang="zh-CN" dirty="0" err="1"/>
              <a:t>hadoop</a:t>
            </a:r>
            <a:r>
              <a:rPr lang="en-US" altLang="zh-CN" dirty="0"/>
              <a:t> jar</a:t>
            </a:r>
            <a:r>
              <a:rPr lang="zh-CN" altLang="en-US" dirty="0"/>
              <a:t>命令执行</a:t>
            </a:r>
            <a:r>
              <a:rPr lang="en-US" altLang="zh-CN" dirty="0"/>
              <a:t>Hadoop</a:t>
            </a:r>
            <a:r>
              <a:rPr lang="zh-CN" altLang="en-US" dirty="0"/>
              <a:t>自带示例程序</a:t>
            </a:r>
            <a:r>
              <a:rPr lang="en-US" altLang="zh-CN" dirty="0" err="1"/>
              <a:t>WordCount</a:t>
            </a:r>
            <a:r>
              <a:rPr lang="zh-CN" altLang="en-US" dirty="0"/>
              <a:t>。</a:t>
            </a:r>
            <a:endParaRPr lang="en-US" altLang="zh-CN" dirty="0"/>
          </a:p>
        </p:txBody>
      </p:sp>
      <p:pic>
        <p:nvPicPr>
          <p:cNvPr id="5" name="图片 4">
            <a:extLst>
              <a:ext uri="{FF2B5EF4-FFF2-40B4-BE49-F238E27FC236}">
                <a16:creationId xmlns:a16="http://schemas.microsoft.com/office/drawing/2014/main" id="{FFA852DF-08C8-485C-A235-455C301F9A0F}"/>
              </a:ext>
            </a:extLst>
          </p:cNvPr>
          <p:cNvPicPr/>
          <p:nvPr/>
        </p:nvPicPr>
        <p:blipFill>
          <a:blip r:embed="rId2"/>
          <a:stretch>
            <a:fillRect/>
          </a:stretch>
        </p:blipFill>
        <p:spPr>
          <a:xfrm>
            <a:off x="3778513" y="1369219"/>
            <a:ext cx="5274310" cy="3112770"/>
          </a:xfrm>
          <a:prstGeom prst="rect">
            <a:avLst/>
          </a:prstGeom>
        </p:spPr>
      </p:pic>
    </p:spTree>
    <p:extLst>
      <p:ext uri="{BB962C8B-B14F-4D97-AF65-F5344CB8AC3E}">
        <p14:creationId xmlns:p14="http://schemas.microsoft.com/office/powerpoint/2010/main" val="202660705"/>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lnSpcReduction="10000"/>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4</a:t>
            </a:r>
            <a:r>
              <a:rPr lang="zh-CN" altLang="en-US" dirty="0"/>
              <a:t>）查看结果。上述程序执行完毕后，会将结果输出到</a:t>
            </a:r>
            <a:r>
              <a:rPr lang="en-US" altLang="zh-CN" dirty="0"/>
              <a:t>/</a:t>
            </a:r>
            <a:r>
              <a:rPr lang="en-US" altLang="zh-CN" dirty="0" err="1"/>
              <a:t>OutputDataTest</a:t>
            </a:r>
            <a:r>
              <a:rPr lang="zh-CN" altLang="en-US" dirty="0"/>
              <a:t>目录中，如前所示原因，不能直接在</a:t>
            </a:r>
            <a:r>
              <a:rPr lang="en-US" altLang="zh-CN" dirty="0"/>
              <a:t>CentOS</a:t>
            </a:r>
            <a:r>
              <a:rPr lang="zh-CN" altLang="en-US" dirty="0"/>
              <a:t>文件系统中查看运行结果，可使用</a:t>
            </a:r>
            <a:r>
              <a:rPr lang="en-US" altLang="zh-CN" dirty="0" err="1"/>
              <a:t>hdfs</a:t>
            </a:r>
            <a:r>
              <a:rPr lang="zh-CN" altLang="en-US" dirty="0"/>
              <a:t>命令中的“</a:t>
            </a:r>
            <a:r>
              <a:rPr lang="en-US" altLang="zh-CN" dirty="0"/>
              <a:t>-ls”</a:t>
            </a:r>
            <a:r>
              <a:rPr lang="zh-CN" altLang="en-US" dirty="0"/>
              <a:t>选项来查看。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其中/OutputDataTest/_SUCCESS表示Hadoop程序已执行成功，这个文件大小为0，文件名就告知了Hadoop程序的执行状态；第二个文件/OutputDataTest/part-r-00000才是Hadoop程序的运行结果。</a:t>
            </a:r>
            <a:endParaRPr lang="en-US" altLang="zh-CN" dirty="0"/>
          </a:p>
        </p:txBody>
      </p:sp>
      <p:pic>
        <p:nvPicPr>
          <p:cNvPr id="5" name="图片 4">
            <a:extLst>
              <a:ext uri="{FF2B5EF4-FFF2-40B4-BE49-F238E27FC236}">
                <a16:creationId xmlns:a16="http://schemas.microsoft.com/office/drawing/2014/main" id="{D05E80F5-3031-4E43-9764-8B67A68EBEF6}"/>
              </a:ext>
            </a:extLst>
          </p:cNvPr>
          <p:cNvPicPr/>
          <p:nvPr/>
        </p:nvPicPr>
        <p:blipFill>
          <a:blip r:embed="rId2"/>
          <a:stretch>
            <a:fillRect/>
          </a:stretch>
        </p:blipFill>
        <p:spPr>
          <a:xfrm>
            <a:off x="1934845" y="2571750"/>
            <a:ext cx="5274310" cy="900430"/>
          </a:xfrm>
          <a:prstGeom prst="rect">
            <a:avLst/>
          </a:prstGeom>
        </p:spPr>
      </p:pic>
    </p:spTree>
    <p:extLst>
      <p:ext uri="{BB962C8B-B14F-4D97-AF65-F5344CB8AC3E}">
        <p14:creationId xmlns:p14="http://schemas.microsoft.com/office/powerpoint/2010/main" val="2724216400"/>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241040" cy="3263504"/>
          </a:xfrm>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命令终端利用“</a:t>
            </a:r>
            <a:r>
              <a:rPr lang="en-US" altLang="zh-CN" dirty="0"/>
              <a:t>-cat”</a:t>
            </a:r>
            <a:r>
              <a:rPr lang="zh-CN" altLang="en-US" dirty="0"/>
              <a:t>选项查看</a:t>
            </a:r>
            <a:r>
              <a:rPr lang="en-US" altLang="zh-CN" dirty="0"/>
              <a:t>Hadoop</a:t>
            </a:r>
            <a:r>
              <a:rPr lang="zh-CN" altLang="en-US" dirty="0"/>
              <a:t>程序的运行结果。</a:t>
            </a:r>
            <a:endParaRPr lang="en-US" altLang="zh-CN" dirty="0"/>
          </a:p>
        </p:txBody>
      </p:sp>
      <p:pic>
        <p:nvPicPr>
          <p:cNvPr id="6" name="图片 3193">
            <a:extLst>
              <a:ext uri="{FF2B5EF4-FFF2-40B4-BE49-F238E27FC236}">
                <a16:creationId xmlns:a16="http://schemas.microsoft.com/office/drawing/2014/main" id="{421B3B5C-4EFF-4A5C-8E93-9E94513EDB29}"/>
              </a:ext>
            </a:extLst>
          </p:cNvPr>
          <p:cNvPicPr>
            <a:picLocks noChangeAspect="1"/>
          </p:cNvPicPr>
          <p:nvPr/>
        </p:nvPicPr>
        <p:blipFill>
          <a:blip r:embed="rId2"/>
          <a:stretch>
            <a:fillRect/>
          </a:stretch>
        </p:blipFill>
        <p:spPr>
          <a:xfrm>
            <a:off x="3869690" y="1533526"/>
            <a:ext cx="5274310" cy="3200400"/>
          </a:xfrm>
          <a:prstGeom prst="rect">
            <a:avLst/>
          </a:prstGeom>
        </p:spPr>
      </p:pic>
    </p:spTree>
    <p:extLst>
      <p:ext uri="{BB962C8B-B14F-4D97-AF65-F5344CB8AC3E}">
        <p14:creationId xmlns:p14="http://schemas.microsoft.com/office/powerpoint/2010/main" val="237620915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7DB5E-6172-41CF-8D77-50049FEEC6F0}"/>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4BC52713-3A76-4616-96FF-9959A0BA734F}"/>
              </a:ext>
            </a:extLst>
          </p:cNvPr>
          <p:cNvSpPr>
            <a:spLocks noGrp="1"/>
          </p:cNvSpPr>
          <p:nvPr>
            <p:ph idx="1"/>
          </p:nvPr>
        </p:nvSpPr>
        <p:spPr/>
        <p:txBody>
          <a:bodyPr/>
          <a:lstStyle/>
          <a:p>
            <a:r>
              <a:rPr lang="zh-CN" altLang="en-US" dirty="0"/>
              <a:t>2008年4月，Hadoop打破世界纪录，成为最快的TB级数据排序系统。在一个910节点的集群上，Hadoop在209秒内完成了对1TB数据的排序，击败前一年的297秒冠军。</a:t>
            </a:r>
          </a:p>
          <a:p>
            <a:r>
              <a:rPr lang="zh-CN" altLang="en-US" dirty="0"/>
              <a:t>2009年4月，Hadoop对1TB数据进行排序只花了62秒。</a:t>
            </a:r>
          </a:p>
          <a:p>
            <a:r>
              <a:rPr lang="zh-CN" altLang="en-US" dirty="0"/>
              <a:t>2011年，雅虎将Hadoop团队独立出来，由雅虎主导Hadoop开发的副总裁Eric Bladeschweiler带领二十几个核心成员成立子公司Hortonworks，专门提供Hadoop相关服务。成立3年就上市。同年12月，发布1.0.0版本，标志着Hadoop已经初具生产规模。</a:t>
            </a:r>
          </a:p>
        </p:txBody>
      </p:sp>
    </p:spTree>
    <p:extLst>
      <p:ext uri="{BB962C8B-B14F-4D97-AF65-F5344CB8AC3E}">
        <p14:creationId xmlns:p14="http://schemas.microsoft.com/office/powerpoint/2010/main" val="2835432856"/>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 注意，在启动</a:t>
            </a:r>
            <a:r>
              <a:rPr lang="en-US" altLang="zh-CN" dirty="0"/>
              <a:t>Hadoop</a:t>
            </a:r>
            <a:r>
              <a:rPr lang="zh-CN" altLang="en-US" dirty="0"/>
              <a:t>时，是通过</a:t>
            </a:r>
            <a:r>
              <a:rPr lang="en-US" altLang="zh-CN" dirty="0"/>
              <a:t>start-dfs.sh</a:t>
            </a:r>
            <a:r>
              <a:rPr lang="zh-CN" altLang="en-US" dirty="0"/>
              <a:t>、</a:t>
            </a:r>
            <a:r>
              <a:rPr lang="en-US" altLang="zh-CN" dirty="0"/>
              <a:t>start-yarn.sh</a:t>
            </a:r>
            <a:r>
              <a:rPr lang="zh-CN" altLang="en-US" dirty="0"/>
              <a:t>命令启动的</a:t>
            </a:r>
            <a:r>
              <a:rPr lang="en-US" altLang="zh-CN" dirty="0"/>
              <a:t>HDFS</a:t>
            </a:r>
            <a:r>
              <a:rPr lang="zh-CN" altLang="en-US" dirty="0"/>
              <a:t>和</a:t>
            </a:r>
            <a:r>
              <a:rPr lang="en-US" altLang="zh-CN" dirty="0"/>
              <a:t>YARN</a:t>
            </a:r>
            <a:r>
              <a:rPr lang="zh-CN" altLang="en-US" dirty="0"/>
              <a:t>，除此以外，还可以使用命令</a:t>
            </a:r>
            <a:r>
              <a:rPr lang="en-US" altLang="zh-CN" dirty="0"/>
              <a:t>start-all.sh</a:t>
            </a:r>
            <a:r>
              <a:rPr lang="zh-CN" altLang="en-US" dirty="0"/>
              <a:t>来代替这两个命令。但是，</a:t>
            </a:r>
            <a:r>
              <a:rPr lang="en-US" altLang="zh-CN" dirty="0"/>
              <a:t>start-all.sh</a:t>
            </a:r>
            <a:r>
              <a:rPr lang="zh-CN" altLang="en-US" dirty="0"/>
              <a:t>由于线程等问题的处理不恰当，存在很多内部启动问题，因此，一般并不建议使用</a:t>
            </a:r>
            <a:r>
              <a:rPr lang="en-US" altLang="zh-CN" dirty="0"/>
              <a:t>start-all.sh</a:t>
            </a:r>
            <a:r>
              <a:rPr lang="zh-CN" altLang="en-US" dirty="0"/>
              <a:t>，而是建议使用</a:t>
            </a:r>
            <a:r>
              <a:rPr lang="en-US" altLang="zh-CN" dirty="0"/>
              <a:t>start-dfs.sh</a:t>
            </a:r>
            <a:r>
              <a:rPr lang="zh-CN" altLang="en-US" dirty="0"/>
              <a:t>和</a:t>
            </a:r>
            <a:r>
              <a:rPr lang="en-US" altLang="zh-CN" dirty="0"/>
              <a:t>start-yarn.sh</a:t>
            </a:r>
            <a:r>
              <a:rPr lang="zh-CN" altLang="en-US" dirty="0"/>
              <a:t>命令来分别启动</a:t>
            </a:r>
            <a:r>
              <a:rPr lang="en-US" altLang="zh-CN" dirty="0"/>
              <a:t>HDFS</a:t>
            </a:r>
            <a:r>
              <a:rPr lang="zh-CN" altLang="en-US" dirty="0"/>
              <a:t>和</a:t>
            </a:r>
            <a:r>
              <a:rPr lang="en-US" altLang="zh-CN" dirty="0"/>
              <a:t>YARN</a:t>
            </a:r>
            <a:r>
              <a:rPr lang="zh-CN" altLang="en-US" dirty="0"/>
              <a:t>。另外，对于一般的计算机而言，在执行</a:t>
            </a:r>
            <a:r>
              <a:rPr lang="en-US" altLang="zh-CN" dirty="0"/>
              <a:t>start-dfs.sh</a:t>
            </a:r>
            <a:r>
              <a:rPr lang="zh-CN" altLang="en-US" dirty="0"/>
              <a:t>和</a:t>
            </a:r>
            <a:r>
              <a:rPr lang="en-US" altLang="zh-CN" dirty="0"/>
              <a:t>start-yarn.sh</a:t>
            </a:r>
            <a:r>
              <a:rPr lang="zh-CN" altLang="en-US" dirty="0"/>
              <a:t>命令之后最好等待一会再操作各种</a:t>
            </a:r>
            <a:r>
              <a:rPr lang="en-US" altLang="zh-CN" dirty="0"/>
              <a:t>MapReduce</a:t>
            </a:r>
            <a:r>
              <a:rPr lang="zh-CN" altLang="en-US" dirty="0"/>
              <a:t>命令，防止因为线程未加载完毕而导致的各种初始化问题。</a:t>
            </a:r>
            <a:endParaRPr lang="en-US" altLang="zh-CN" dirty="0"/>
          </a:p>
        </p:txBody>
      </p:sp>
    </p:spTree>
    <p:extLst>
      <p:ext uri="{BB962C8B-B14F-4D97-AF65-F5344CB8AC3E}">
        <p14:creationId xmlns:p14="http://schemas.microsoft.com/office/powerpoint/2010/main" val="1026757319"/>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A0673-0706-4DF9-A80A-156FD71FA702}"/>
              </a:ext>
            </a:extLst>
          </p:cNvPr>
          <p:cNvSpPr>
            <a:spLocks noGrp="1"/>
          </p:cNvSpPr>
          <p:nvPr>
            <p:ph type="title"/>
          </p:nvPr>
        </p:nvSpPr>
        <p:spPr/>
        <p:txBody>
          <a:bodyPr/>
          <a:lstStyle/>
          <a:p>
            <a:r>
              <a:rPr lang="zh-CN" altLang="en-US" dirty="0"/>
              <a:t>2.5.9 关闭Hadoop</a:t>
            </a:r>
          </a:p>
        </p:txBody>
      </p:sp>
      <p:sp>
        <p:nvSpPr>
          <p:cNvPr id="3" name="内容占位符 2">
            <a:extLst>
              <a:ext uri="{FF2B5EF4-FFF2-40B4-BE49-F238E27FC236}">
                <a16:creationId xmlns:a16="http://schemas.microsoft.com/office/drawing/2014/main" id="{53DB4200-B2A2-4837-BFC8-9B2495233D6B}"/>
              </a:ext>
            </a:extLst>
          </p:cNvPr>
          <p:cNvSpPr>
            <a:spLocks noGrp="1"/>
          </p:cNvSpPr>
          <p:nvPr>
            <p:ph idx="1"/>
          </p:nvPr>
        </p:nvSpPr>
        <p:spPr/>
        <p:txBody>
          <a:bodyPr>
            <a:normAutofit fontScale="85000" lnSpcReduction="20000"/>
          </a:bodyPr>
          <a:lstStyle/>
          <a:p>
            <a:pPr>
              <a:lnSpc>
                <a:spcPct val="120000"/>
              </a:lnSpc>
            </a:pPr>
            <a:r>
              <a:rPr lang="zh-CN" altLang="en-US" dirty="0"/>
              <a:t> 关闭全分布模式</a:t>
            </a:r>
            <a:r>
              <a:rPr lang="en-US" altLang="zh-CN" dirty="0"/>
              <a:t>Hadoop</a:t>
            </a:r>
            <a:r>
              <a:rPr lang="zh-CN" altLang="en-US" dirty="0"/>
              <a:t>集群的命令与启动命令次序相反，只需在主节点</a:t>
            </a:r>
            <a:r>
              <a:rPr lang="en-US" altLang="zh-CN" dirty="0"/>
              <a:t>master</a:t>
            </a:r>
            <a:r>
              <a:rPr lang="zh-CN" altLang="en-US" dirty="0"/>
              <a:t>上依次执行以下</a:t>
            </a:r>
            <a:r>
              <a:rPr lang="en-US" altLang="zh-CN" dirty="0"/>
              <a:t>3</a:t>
            </a:r>
            <a:r>
              <a:rPr lang="zh-CN" altLang="en-US" dirty="0"/>
              <a:t>条命令即可关闭</a:t>
            </a:r>
            <a:r>
              <a:rPr lang="en-US" altLang="zh-CN" dirty="0"/>
              <a:t>Hadoop</a:t>
            </a:r>
            <a:r>
              <a:rPr lang="zh-CN" altLang="en-US" dirty="0"/>
              <a:t>。</a:t>
            </a:r>
          </a:p>
          <a:p>
            <a:pPr marL="0" indent="0">
              <a:lnSpc>
                <a:spcPct val="120000"/>
              </a:lnSpc>
              <a:buNone/>
            </a:pPr>
            <a:r>
              <a:rPr lang="en-US" altLang="zh-CN" i="1" dirty="0"/>
              <a:t>mr-jobhistory-daemon.sh stop </a:t>
            </a:r>
            <a:r>
              <a:rPr lang="en-US" altLang="zh-CN" i="1" dirty="0" err="1"/>
              <a:t>historyserver</a:t>
            </a:r>
            <a:endParaRPr lang="en-US" altLang="zh-CN" i="1" dirty="0"/>
          </a:p>
          <a:p>
            <a:pPr marL="0" indent="0">
              <a:lnSpc>
                <a:spcPct val="120000"/>
              </a:lnSpc>
              <a:buNone/>
            </a:pPr>
            <a:r>
              <a:rPr lang="en-US" altLang="zh-CN" i="1" dirty="0"/>
              <a:t>stop-yarn.sh</a:t>
            </a:r>
          </a:p>
          <a:p>
            <a:pPr marL="0" indent="0">
              <a:lnSpc>
                <a:spcPct val="120000"/>
              </a:lnSpc>
              <a:buNone/>
            </a:pPr>
            <a:r>
              <a:rPr lang="en-US" altLang="zh-CN" i="1" dirty="0"/>
              <a:t>stop-dfs.sh</a:t>
            </a:r>
          </a:p>
          <a:p>
            <a:pPr>
              <a:lnSpc>
                <a:spcPct val="120000"/>
              </a:lnSpc>
            </a:pPr>
            <a:endParaRPr lang="en-US" altLang="zh-CN" dirty="0"/>
          </a:p>
          <a:p>
            <a:pPr>
              <a:lnSpc>
                <a:spcPct val="120000"/>
              </a:lnSpc>
            </a:pPr>
            <a:r>
              <a:rPr lang="zh-CN" altLang="en-US" dirty="0"/>
              <a:t>执行</a:t>
            </a:r>
            <a:r>
              <a:rPr lang="en-US" altLang="zh-CN" dirty="0"/>
              <a:t>mr-jobhistory-daemon.sh stop </a:t>
            </a:r>
            <a:r>
              <a:rPr lang="en-US" altLang="zh-CN" dirty="0" err="1"/>
              <a:t>historyserver</a:t>
            </a:r>
            <a:r>
              <a:rPr lang="zh-CN" altLang="en-US" dirty="0"/>
              <a:t>时，其*</a:t>
            </a:r>
            <a:r>
              <a:rPr lang="en-US" altLang="zh-CN" dirty="0" err="1"/>
              <a:t>historyserver.pid</a:t>
            </a:r>
            <a:r>
              <a:rPr lang="zh-CN" altLang="en-US" dirty="0"/>
              <a:t>文件消失；执行</a:t>
            </a:r>
            <a:r>
              <a:rPr lang="en-US" altLang="zh-CN" dirty="0"/>
              <a:t>stop-yarn.sh</a:t>
            </a:r>
            <a:r>
              <a:rPr lang="zh-CN" altLang="en-US" dirty="0"/>
              <a:t>时，*</a:t>
            </a:r>
            <a:r>
              <a:rPr lang="en-US" altLang="zh-CN" dirty="0" err="1"/>
              <a:t>resourcemanager.pid</a:t>
            </a:r>
            <a:r>
              <a:rPr lang="zh-CN" altLang="en-US" dirty="0"/>
              <a:t>和*</a:t>
            </a:r>
            <a:r>
              <a:rPr lang="en-US" altLang="zh-CN" dirty="0" err="1"/>
              <a:t>nodemanager.pid</a:t>
            </a:r>
            <a:r>
              <a:rPr lang="zh-CN" altLang="en-US" dirty="0"/>
              <a:t>文件依次消失；</a:t>
            </a:r>
            <a:r>
              <a:rPr lang="en-US" altLang="zh-CN" dirty="0"/>
              <a:t>stop-dfs.sh</a:t>
            </a:r>
            <a:r>
              <a:rPr lang="zh-CN" altLang="en-US" dirty="0"/>
              <a:t>，*</a:t>
            </a:r>
            <a:r>
              <a:rPr lang="en-US" altLang="zh-CN" dirty="0" err="1"/>
              <a:t>namenode.pid</a:t>
            </a:r>
            <a:r>
              <a:rPr lang="zh-CN" altLang="en-US" dirty="0"/>
              <a:t>、*</a:t>
            </a:r>
            <a:r>
              <a:rPr lang="en-US" altLang="zh-CN" dirty="0" err="1"/>
              <a:t>datanode.pid</a:t>
            </a:r>
            <a:r>
              <a:rPr lang="zh-CN" altLang="en-US" dirty="0"/>
              <a:t>、*</a:t>
            </a:r>
            <a:r>
              <a:rPr lang="en-US" altLang="zh-CN" dirty="0" err="1"/>
              <a:t>secondarynamenode.pid</a:t>
            </a:r>
            <a:r>
              <a:rPr lang="zh-CN" altLang="en-US" dirty="0"/>
              <a:t>文件依次消失</a:t>
            </a:r>
          </a:p>
        </p:txBody>
      </p:sp>
    </p:spTree>
    <p:extLst>
      <p:ext uri="{BB962C8B-B14F-4D97-AF65-F5344CB8AC3E}">
        <p14:creationId xmlns:p14="http://schemas.microsoft.com/office/powerpoint/2010/main" val="3148480727"/>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541FE-59A7-4943-8709-092980FE78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3D0F2A-0542-4CD8-B9C5-3FDEC9421E35}"/>
              </a:ext>
            </a:extLst>
          </p:cNvPr>
          <p:cNvSpPr>
            <a:spLocks noGrp="1"/>
          </p:cNvSpPr>
          <p:nvPr>
            <p:ph idx="1"/>
          </p:nvPr>
        </p:nvSpPr>
        <p:spPr/>
        <p:txBody>
          <a:bodyPr/>
          <a:lstStyle/>
          <a:p>
            <a:endParaRPr lang="zh-CN" altLang="en-US"/>
          </a:p>
        </p:txBody>
      </p:sp>
      <p:pic>
        <p:nvPicPr>
          <p:cNvPr id="4" name="图片 3195">
            <a:extLst>
              <a:ext uri="{FF2B5EF4-FFF2-40B4-BE49-F238E27FC236}">
                <a16:creationId xmlns:a16="http://schemas.microsoft.com/office/drawing/2014/main" id="{0361BE0A-ECBE-4925-A529-A5B1CF887CB5}"/>
              </a:ext>
            </a:extLst>
          </p:cNvPr>
          <p:cNvPicPr>
            <a:picLocks noChangeAspect="1"/>
          </p:cNvPicPr>
          <p:nvPr/>
        </p:nvPicPr>
        <p:blipFill>
          <a:blip r:embed="rId2"/>
          <a:stretch>
            <a:fillRect/>
          </a:stretch>
        </p:blipFill>
        <p:spPr>
          <a:xfrm>
            <a:off x="1362075" y="1369219"/>
            <a:ext cx="6419850" cy="3127375"/>
          </a:xfrm>
          <a:prstGeom prst="rect">
            <a:avLst/>
          </a:prstGeom>
        </p:spPr>
      </p:pic>
    </p:spTree>
    <p:extLst>
      <p:ext uri="{BB962C8B-B14F-4D97-AF65-F5344CB8AC3E}">
        <p14:creationId xmlns:p14="http://schemas.microsoft.com/office/powerpoint/2010/main" val="1963117771"/>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942B1-2380-4FAA-9DCC-8E4C548324EF}"/>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D54094D1-65C3-4620-B223-DE73FFA8C803}"/>
              </a:ext>
            </a:extLst>
          </p:cNvPr>
          <p:cNvSpPr>
            <a:spLocks noGrp="1"/>
          </p:cNvSpPr>
          <p:nvPr>
            <p:ph idx="1"/>
          </p:nvPr>
        </p:nvSpPr>
        <p:spPr/>
        <p:txBody>
          <a:bodyPr>
            <a:normAutofit fontScale="85000" lnSpcReduction="20000"/>
          </a:bodyPr>
          <a:lstStyle/>
          <a:p>
            <a:pPr>
              <a:lnSpc>
                <a:spcPct val="120000"/>
              </a:lnSpc>
            </a:pPr>
            <a:r>
              <a:rPr lang="en-US" altLang="zh-CN" dirty="0"/>
              <a:t>1. </a:t>
            </a:r>
            <a:r>
              <a:rPr lang="zh-CN" altLang="en-US" dirty="0"/>
              <a:t>理解</a:t>
            </a:r>
            <a:r>
              <a:rPr lang="en-US" altLang="zh-CN" dirty="0"/>
              <a:t>Hadoop</a:t>
            </a:r>
            <a:r>
              <a:rPr lang="zh-CN" altLang="en-US" dirty="0"/>
              <a:t>是什么，了解</a:t>
            </a:r>
            <a:r>
              <a:rPr lang="en-US" altLang="zh-CN" dirty="0"/>
              <a:t>Hadoop</a:t>
            </a:r>
            <a:r>
              <a:rPr lang="zh-CN" altLang="en-US" dirty="0"/>
              <a:t>的发展简史、特点、版本。</a:t>
            </a:r>
            <a:endParaRPr lang="en-US" altLang="zh-CN" dirty="0"/>
          </a:p>
          <a:p>
            <a:pPr>
              <a:lnSpc>
                <a:spcPct val="120000"/>
              </a:lnSpc>
            </a:pPr>
            <a:r>
              <a:rPr lang="en-US" altLang="zh-CN" dirty="0"/>
              <a:t>2. </a:t>
            </a:r>
            <a:r>
              <a:rPr lang="zh-CN" altLang="en-US" dirty="0"/>
              <a:t>理解</a:t>
            </a:r>
            <a:r>
              <a:rPr lang="en-US" altLang="zh-CN" dirty="0"/>
              <a:t>Hadoop</a:t>
            </a:r>
            <a:r>
              <a:rPr lang="zh-CN" altLang="en-US" dirty="0"/>
              <a:t>生态系统组成及各组件基本功能。</a:t>
            </a:r>
            <a:endParaRPr lang="en-US" altLang="zh-CN" dirty="0"/>
          </a:p>
          <a:p>
            <a:pPr>
              <a:lnSpc>
                <a:spcPct val="120000"/>
              </a:lnSpc>
            </a:pPr>
            <a:r>
              <a:rPr lang="en-US" altLang="zh-CN" dirty="0"/>
              <a:t>3. </a:t>
            </a:r>
            <a:r>
              <a:rPr lang="zh-CN" altLang="en-US" dirty="0"/>
              <a:t>理解</a:t>
            </a:r>
            <a:r>
              <a:rPr lang="en-US" altLang="zh-CN" dirty="0"/>
              <a:t>Hadoop</a:t>
            </a:r>
            <a:r>
              <a:rPr lang="zh-CN" altLang="en-US" dirty="0"/>
              <a:t>体系架构。</a:t>
            </a:r>
            <a:endParaRPr lang="en-US" altLang="zh-CN" dirty="0"/>
          </a:p>
          <a:p>
            <a:pPr>
              <a:lnSpc>
                <a:spcPct val="120000"/>
              </a:lnSpc>
            </a:pPr>
            <a:r>
              <a:rPr lang="en-US" altLang="zh-CN" dirty="0"/>
              <a:t>4. </a:t>
            </a:r>
            <a:r>
              <a:rPr lang="zh-CN" altLang="en-US" dirty="0"/>
              <a:t>了解</a:t>
            </a:r>
            <a:r>
              <a:rPr lang="en-US" altLang="zh-CN" dirty="0"/>
              <a:t>Hadoop</a:t>
            </a:r>
            <a:r>
              <a:rPr lang="zh-CN" altLang="en-US" dirty="0"/>
              <a:t>在国内外应用现状。</a:t>
            </a:r>
            <a:endParaRPr lang="en-US" altLang="zh-CN" dirty="0"/>
          </a:p>
          <a:p>
            <a:pPr>
              <a:lnSpc>
                <a:spcPct val="120000"/>
              </a:lnSpc>
            </a:pPr>
            <a:r>
              <a:rPr lang="en-US" altLang="zh-CN" dirty="0"/>
              <a:t>5. </a:t>
            </a:r>
            <a:r>
              <a:rPr lang="zh-CN" altLang="en-US" dirty="0"/>
              <a:t>理解部署</a:t>
            </a:r>
            <a:r>
              <a:rPr lang="en-US" altLang="zh-CN" dirty="0"/>
              <a:t>Hadoop</a:t>
            </a:r>
            <a:r>
              <a:rPr lang="zh-CN" altLang="en-US" dirty="0"/>
              <a:t>集群所需系统环境、</a:t>
            </a:r>
            <a:r>
              <a:rPr lang="en-US" altLang="zh-CN" dirty="0"/>
              <a:t>Hadoop</a:t>
            </a:r>
            <a:r>
              <a:rPr lang="zh-CN" altLang="en-US" dirty="0"/>
              <a:t>运行模式，熟练掌握在</a:t>
            </a:r>
            <a:r>
              <a:rPr lang="en-US" altLang="zh-CN" dirty="0"/>
              <a:t>Linux</a:t>
            </a:r>
            <a:r>
              <a:rPr lang="zh-CN" altLang="en-US" dirty="0"/>
              <a:t>下部署全分布模式</a:t>
            </a:r>
            <a:r>
              <a:rPr lang="en-US" altLang="zh-CN" dirty="0"/>
              <a:t>Hadoop</a:t>
            </a:r>
            <a:r>
              <a:rPr lang="zh-CN" altLang="en-US" dirty="0"/>
              <a:t>过程：规划集群、准备机器及软件环境（配置静态</a:t>
            </a:r>
            <a:r>
              <a:rPr lang="en-US" altLang="zh-CN" dirty="0"/>
              <a:t>IP</a:t>
            </a:r>
            <a:r>
              <a:rPr lang="zh-CN" altLang="en-US" dirty="0"/>
              <a:t>、修改主机名、编辑域名映射、安装和配置</a:t>
            </a:r>
            <a:r>
              <a:rPr lang="en-US" altLang="zh-CN" dirty="0"/>
              <a:t>Java</a:t>
            </a:r>
            <a:r>
              <a:rPr lang="zh-CN" altLang="en-US" dirty="0"/>
              <a:t>、安装和配置</a:t>
            </a:r>
            <a:r>
              <a:rPr lang="en-US" altLang="zh-CN" dirty="0"/>
              <a:t>SSH</a:t>
            </a:r>
            <a:r>
              <a:rPr lang="zh-CN" altLang="en-US" dirty="0"/>
              <a:t>免密登录）、安装和配置</a:t>
            </a:r>
            <a:r>
              <a:rPr lang="en-US" altLang="zh-CN" dirty="0"/>
              <a:t>Hadoop</a:t>
            </a:r>
            <a:r>
              <a:rPr lang="zh-CN" altLang="en-US" dirty="0"/>
              <a:t>集群（</a:t>
            </a:r>
            <a:r>
              <a:rPr lang="en-US" altLang="zh-CN" dirty="0"/>
              <a:t> hadoop-env.sh </a:t>
            </a:r>
            <a:r>
              <a:rPr lang="zh-CN" altLang="en-US" dirty="0"/>
              <a:t>、</a:t>
            </a:r>
            <a:r>
              <a:rPr lang="en-US" altLang="zh-CN" dirty="0"/>
              <a:t> yarn-env.sh</a:t>
            </a:r>
            <a:r>
              <a:rPr lang="zh-CN" altLang="en-US" dirty="0"/>
              <a:t>、</a:t>
            </a:r>
            <a:r>
              <a:rPr lang="en-US" altLang="zh-CN" dirty="0"/>
              <a:t> mapred-env.sh</a:t>
            </a:r>
            <a:r>
              <a:rPr lang="zh-CN" altLang="en-US" dirty="0"/>
              <a:t>、</a:t>
            </a:r>
            <a:r>
              <a:rPr lang="en-US" altLang="zh-CN" dirty="0"/>
              <a:t> core-site.xml</a:t>
            </a:r>
            <a:r>
              <a:rPr lang="zh-CN" altLang="en-US" dirty="0"/>
              <a:t>、</a:t>
            </a:r>
            <a:r>
              <a:rPr lang="en-US" altLang="zh-CN" dirty="0"/>
              <a:t> hdfs-site.xml</a:t>
            </a:r>
            <a:r>
              <a:rPr lang="zh-CN" altLang="en-US" dirty="0"/>
              <a:t>、</a:t>
            </a:r>
            <a:r>
              <a:rPr lang="en-US" altLang="zh-CN" dirty="0"/>
              <a:t> yarn-site.xml</a:t>
            </a:r>
            <a:r>
              <a:rPr lang="zh-CN" altLang="en-US" dirty="0"/>
              <a:t>、</a:t>
            </a:r>
            <a:r>
              <a:rPr lang="en-US" altLang="zh-CN" dirty="0"/>
              <a:t> mapred-site.xml</a:t>
            </a:r>
            <a:r>
              <a:rPr lang="zh-CN" altLang="en-US" dirty="0"/>
              <a:t>、</a:t>
            </a:r>
            <a:r>
              <a:rPr lang="en-US" altLang="zh-CN" dirty="0"/>
              <a:t>slaves</a:t>
            </a:r>
            <a:r>
              <a:rPr lang="zh-CN" altLang="en-US" dirty="0"/>
              <a:t> ）、关闭防火墙、格式化文件系统、启动和验证</a:t>
            </a:r>
            <a:r>
              <a:rPr lang="en-US" altLang="zh-CN" dirty="0"/>
              <a:t>Hadoop</a:t>
            </a:r>
            <a:r>
              <a:rPr lang="zh-CN" altLang="en-US" dirty="0"/>
              <a:t>、关闭</a:t>
            </a:r>
            <a:r>
              <a:rPr lang="en-US" altLang="zh-CN" dirty="0"/>
              <a:t>Hadoop</a:t>
            </a:r>
            <a:r>
              <a:rPr lang="zh-CN" altLang="en-US" dirty="0"/>
              <a:t>。</a:t>
            </a:r>
          </a:p>
        </p:txBody>
      </p:sp>
    </p:spTree>
    <p:extLst>
      <p:ext uri="{BB962C8B-B14F-4D97-AF65-F5344CB8AC3E}">
        <p14:creationId xmlns:p14="http://schemas.microsoft.com/office/powerpoint/2010/main" val="1041363074"/>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942B1-2380-4FAA-9DCC-8E4C548324E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D54094D1-65C3-4620-B223-DE73FFA8C803}"/>
              </a:ext>
            </a:extLst>
          </p:cNvPr>
          <p:cNvSpPr>
            <a:spLocks noGrp="1"/>
          </p:cNvSpPr>
          <p:nvPr>
            <p:ph idx="1"/>
          </p:nvPr>
        </p:nvSpPr>
        <p:spPr/>
        <p:txBody>
          <a:bodyPr>
            <a:normAutofit lnSpcReduction="10000"/>
          </a:bodyPr>
          <a:lstStyle/>
          <a:p>
            <a:r>
              <a:rPr lang="zh-CN" altLang="en-US" dirty="0"/>
              <a:t>在线测试</a:t>
            </a:r>
          </a:p>
          <a:p>
            <a:pPr lvl="1"/>
            <a:r>
              <a:rPr lang="zh-CN" altLang="en-US" dirty="0"/>
              <a:t>完成云班课活动“在线测试</a:t>
            </a:r>
            <a:r>
              <a:rPr lang="en-US" altLang="zh-CN" dirty="0"/>
              <a:t>2-</a:t>
            </a:r>
            <a:r>
              <a:rPr lang="zh-CN" altLang="en-US" dirty="0"/>
              <a:t>初识</a:t>
            </a:r>
            <a:r>
              <a:rPr lang="en-US" altLang="zh-CN" dirty="0"/>
              <a:t>Hadoop”</a:t>
            </a:r>
            <a:r>
              <a:rPr lang="zh-CN" altLang="en-US" dirty="0"/>
              <a:t>。</a:t>
            </a:r>
          </a:p>
          <a:p>
            <a:r>
              <a:rPr lang="zh-CN" altLang="en-US" dirty="0"/>
              <a:t>思考题</a:t>
            </a:r>
          </a:p>
          <a:p>
            <a:pPr lvl="1"/>
            <a:r>
              <a:rPr lang="en-US" altLang="zh-CN" dirty="0"/>
              <a:t>1. </a:t>
            </a:r>
            <a:r>
              <a:rPr lang="zh-CN" altLang="en-US" dirty="0"/>
              <a:t>准备</a:t>
            </a:r>
            <a:r>
              <a:rPr lang="en-US" altLang="zh-CN" dirty="0"/>
              <a:t>Hadoop</a:t>
            </a:r>
            <a:r>
              <a:rPr lang="zh-CN" altLang="en-US" dirty="0"/>
              <a:t>系统环境时，安装</a:t>
            </a:r>
            <a:r>
              <a:rPr lang="en-US" altLang="zh-CN" dirty="0"/>
              <a:t>SSH</a:t>
            </a:r>
            <a:r>
              <a:rPr lang="zh-CN" altLang="en-US" dirty="0"/>
              <a:t>是必须的，但是配置</a:t>
            </a:r>
            <a:r>
              <a:rPr lang="en-US" altLang="zh-CN" dirty="0"/>
              <a:t>SSH</a:t>
            </a:r>
            <a:r>
              <a:rPr lang="zh-CN" altLang="en-US" dirty="0"/>
              <a:t>免密登录并不是必须的，试述为何还要配置</a:t>
            </a:r>
            <a:r>
              <a:rPr lang="en-US" altLang="zh-CN" dirty="0"/>
              <a:t>SSH</a:t>
            </a:r>
            <a:r>
              <a:rPr lang="zh-CN" altLang="en-US" dirty="0"/>
              <a:t>免密登录。</a:t>
            </a:r>
          </a:p>
          <a:p>
            <a:pPr lvl="1"/>
            <a:r>
              <a:rPr lang="en-US" altLang="zh-CN" dirty="0"/>
              <a:t>2. </a:t>
            </a:r>
            <a:r>
              <a:rPr lang="zh-CN" altLang="en-US" dirty="0"/>
              <a:t>配置</a:t>
            </a:r>
            <a:r>
              <a:rPr lang="en-US" altLang="zh-CN" dirty="0"/>
              <a:t>Hadoop</a:t>
            </a:r>
            <a:r>
              <a:rPr lang="zh-CN" altLang="en-US" dirty="0"/>
              <a:t>是部署</a:t>
            </a:r>
            <a:r>
              <a:rPr lang="en-US" altLang="zh-CN" dirty="0"/>
              <a:t>Hadoop</a:t>
            </a:r>
            <a:r>
              <a:rPr lang="zh-CN" altLang="en-US" dirty="0"/>
              <a:t>过程中较为繁琐的步骤，试述配置</a:t>
            </a:r>
            <a:r>
              <a:rPr lang="en-US" altLang="zh-CN" dirty="0"/>
              <a:t>Hadoop</a:t>
            </a:r>
            <a:r>
              <a:rPr lang="zh-CN" altLang="en-US" dirty="0"/>
              <a:t>伪分布模式和全分布式模式的异同。</a:t>
            </a:r>
            <a:endParaRPr lang="en-US" altLang="zh-CN" dirty="0"/>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1</a:t>
            </a:r>
            <a:r>
              <a:rPr lang="zh-CN" altLang="en-US" sz="1700" dirty="0"/>
              <a:t>部署全分布模式</a:t>
            </a:r>
            <a:r>
              <a:rPr lang="en-US" altLang="zh-CN" sz="1700" dirty="0"/>
              <a:t>Hadoop</a:t>
            </a:r>
            <a:r>
              <a:rPr lang="zh-CN" altLang="en-US" sz="1700" dirty="0"/>
              <a:t>集群</a:t>
            </a:r>
            <a:r>
              <a:rPr lang="zh-CN" altLang="en-US" sz="1700"/>
              <a:t>” 实验指导书，了解实验目的和实验内容，准备实验环境。</a:t>
            </a:r>
            <a:endParaRPr lang="zh-CN" altLang="en-US" sz="1700" dirty="0"/>
          </a:p>
        </p:txBody>
      </p:sp>
    </p:spTree>
    <p:extLst>
      <p:ext uri="{BB962C8B-B14F-4D97-AF65-F5344CB8AC3E}">
        <p14:creationId xmlns:p14="http://schemas.microsoft.com/office/powerpoint/2010/main" val="1678984746"/>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405EC-31D5-4050-92A2-BB2E82C0EE90}"/>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8D90B0F3-83B8-4C38-9791-4DB734103A65}"/>
              </a:ext>
            </a:extLst>
          </p:cNvPr>
          <p:cNvSpPr>
            <a:spLocks noGrp="1"/>
          </p:cNvSpPr>
          <p:nvPr>
            <p:ph idx="1"/>
          </p:nvPr>
        </p:nvSpPr>
        <p:spPr/>
        <p:txBody>
          <a:bodyPr>
            <a:normAutofit fontScale="62500" lnSpcReduction="20000"/>
          </a:bodyPr>
          <a:lstStyle/>
          <a:p>
            <a:r>
              <a:rPr lang="en-US" altLang="zh-CN" dirty="0"/>
              <a:t>[1] WHITE T. Hadoop</a:t>
            </a:r>
            <a:r>
              <a:rPr lang="zh-CN" altLang="zh-CN" dirty="0"/>
              <a:t>权威指南：大数据的存储与分析</a:t>
            </a:r>
            <a:r>
              <a:rPr lang="en-US" altLang="zh-CN" dirty="0"/>
              <a:t>[M]. 4</a:t>
            </a:r>
            <a:r>
              <a:rPr lang="zh-CN" altLang="zh-CN" dirty="0"/>
              <a:t>版</a:t>
            </a:r>
            <a:r>
              <a:rPr lang="en-US" altLang="zh-CN" dirty="0"/>
              <a:t>. </a:t>
            </a:r>
            <a:r>
              <a:rPr lang="zh-CN" altLang="zh-CN" dirty="0"/>
              <a:t>王海</a:t>
            </a:r>
            <a:r>
              <a:rPr lang="en-US" altLang="zh-CN" dirty="0"/>
              <a:t>,</a:t>
            </a:r>
            <a:r>
              <a:rPr lang="zh-CN" altLang="zh-CN" dirty="0"/>
              <a:t>华东</a:t>
            </a:r>
            <a:r>
              <a:rPr lang="en-US" altLang="zh-CN" dirty="0"/>
              <a:t>,</a:t>
            </a:r>
            <a:r>
              <a:rPr lang="zh-CN" altLang="zh-CN" dirty="0"/>
              <a:t>刘喻</a:t>
            </a:r>
            <a:r>
              <a:rPr lang="en-US" altLang="zh-CN" dirty="0"/>
              <a:t>,</a:t>
            </a:r>
            <a:r>
              <a:rPr lang="zh-CN" altLang="zh-CN" dirty="0"/>
              <a:t>等译</a:t>
            </a:r>
            <a:r>
              <a:rPr lang="en-US" altLang="zh-CN" dirty="0"/>
              <a:t>. </a:t>
            </a:r>
            <a:r>
              <a:rPr lang="zh-CN" altLang="zh-CN" dirty="0"/>
              <a:t>北京</a:t>
            </a:r>
            <a:r>
              <a:rPr lang="en-US" altLang="zh-CN" dirty="0"/>
              <a:t>:</a:t>
            </a:r>
            <a:r>
              <a:rPr lang="zh-CN" altLang="zh-CN" dirty="0"/>
              <a:t>清华大学出版社</a:t>
            </a:r>
            <a:r>
              <a:rPr lang="en-US" altLang="zh-CN" dirty="0"/>
              <a:t>,2017.</a:t>
            </a:r>
            <a:endParaRPr lang="zh-CN" altLang="zh-CN" dirty="0"/>
          </a:p>
          <a:p>
            <a:r>
              <a:rPr lang="en-US" altLang="zh-CN" dirty="0"/>
              <a:t>[2] </a:t>
            </a:r>
            <a:r>
              <a:rPr lang="zh-CN" altLang="zh-CN" dirty="0"/>
              <a:t>黄东军</a:t>
            </a:r>
            <a:r>
              <a:rPr lang="en-US" altLang="zh-CN" dirty="0"/>
              <a:t>. Hadoop</a:t>
            </a:r>
            <a:r>
              <a:rPr lang="zh-CN" altLang="zh-CN" dirty="0"/>
              <a:t>大数据实战权威指南</a:t>
            </a:r>
            <a:r>
              <a:rPr lang="en-US" altLang="zh-CN" dirty="0"/>
              <a:t>[M]. </a:t>
            </a:r>
            <a:r>
              <a:rPr lang="zh-CN" altLang="zh-CN" dirty="0"/>
              <a:t>北京</a:t>
            </a:r>
            <a:r>
              <a:rPr lang="en-US" altLang="zh-CN" dirty="0"/>
              <a:t>:</a:t>
            </a:r>
            <a:r>
              <a:rPr lang="zh-CN" altLang="zh-CN" dirty="0"/>
              <a:t>电子工业出版社</a:t>
            </a:r>
            <a:r>
              <a:rPr lang="en-US" altLang="zh-CN" dirty="0"/>
              <a:t>,2017.</a:t>
            </a:r>
            <a:endParaRPr lang="zh-CN" altLang="zh-CN" dirty="0"/>
          </a:p>
          <a:p>
            <a:r>
              <a:rPr lang="en-US" altLang="zh-CN" dirty="0"/>
              <a:t>[3] EADLINE D. Hadoop 2 Quick-Start Guide: Learn the Essentials of Big Data Computing in the Apache Hadoop 2 Ecosystem[M]. New Jersey: Addison-Wesley Professional,2015.</a:t>
            </a:r>
            <a:endParaRPr lang="zh-CN" altLang="zh-CN" dirty="0"/>
          </a:p>
          <a:p>
            <a:r>
              <a:rPr lang="en-US" altLang="zh-CN" dirty="0"/>
              <a:t>[4] Apache Software Foundation. Apache Hadoop WIKI Confluence[EB/OL]. [2019-7-9]. https://cwiki.apache.org/confluence/display/HADOOP2.</a:t>
            </a:r>
            <a:endParaRPr lang="zh-CN" altLang="zh-CN" dirty="0"/>
          </a:p>
          <a:p>
            <a:r>
              <a:rPr lang="en-US" altLang="zh-CN" dirty="0"/>
              <a:t>[5] Apache Software Foundation. Apache Hadoop 2.9.2</a:t>
            </a:r>
            <a:r>
              <a:rPr lang="zh-CN" altLang="zh-CN" dirty="0"/>
              <a:t>官方参考指南</a:t>
            </a:r>
            <a:r>
              <a:rPr lang="en-US" altLang="zh-CN" dirty="0"/>
              <a:t>[EB/OL]. [2018-11-13]. https://hadoop.apache.org/docs/r2.9.2/.</a:t>
            </a:r>
            <a:endParaRPr lang="zh-CN" altLang="zh-CN" dirty="0"/>
          </a:p>
          <a:p>
            <a:r>
              <a:rPr lang="en-US" altLang="zh-CN" dirty="0"/>
              <a:t>Apache Software Foundation. Apache Hadoop Download[EB/OL]. https://hadoop.apache.org/releases.html.</a:t>
            </a:r>
            <a:endParaRPr lang="zh-CN" altLang="zh-CN" dirty="0"/>
          </a:p>
          <a:p>
            <a:r>
              <a:rPr lang="en-US" altLang="zh-CN" dirty="0"/>
              <a:t>[6] Cloudera. Cloudera</a:t>
            </a:r>
            <a:r>
              <a:rPr lang="zh-CN" altLang="zh-CN" dirty="0"/>
              <a:t>官网</a:t>
            </a:r>
            <a:r>
              <a:rPr lang="en-US" altLang="zh-CN" dirty="0"/>
              <a:t>[EB/OL]. https://www.cloudera.com/.</a:t>
            </a:r>
            <a:endParaRPr lang="zh-CN" altLang="zh-CN" dirty="0"/>
          </a:p>
          <a:p>
            <a:r>
              <a:rPr lang="en-US" altLang="zh-CN" dirty="0"/>
              <a:t>[7] Hortonworks. Hortonworks</a:t>
            </a:r>
            <a:r>
              <a:rPr lang="zh-CN" altLang="zh-CN" dirty="0"/>
              <a:t>官网</a:t>
            </a:r>
            <a:r>
              <a:rPr lang="en-US" altLang="zh-CN" dirty="0"/>
              <a:t>[EB/OL]. https://hortonworks.com/.</a:t>
            </a:r>
            <a:endParaRPr lang="zh-CN" altLang="zh-CN" dirty="0"/>
          </a:p>
          <a:p>
            <a:r>
              <a:rPr lang="en-US" altLang="zh-CN"/>
              <a:t>[8] </a:t>
            </a:r>
            <a:r>
              <a:rPr lang="en-US" altLang="zh-CN" dirty="0" err="1"/>
              <a:t>MapR</a:t>
            </a:r>
            <a:r>
              <a:rPr lang="en-US" altLang="zh-CN" dirty="0"/>
              <a:t>. </a:t>
            </a:r>
            <a:r>
              <a:rPr lang="en-US" altLang="zh-CN" dirty="0" err="1"/>
              <a:t>MapR</a:t>
            </a:r>
            <a:r>
              <a:rPr lang="zh-CN" altLang="zh-CN" dirty="0"/>
              <a:t>官网</a:t>
            </a:r>
            <a:r>
              <a:rPr lang="en-US" altLang="zh-CN" dirty="0"/>
              <a:t>[EB/OL]. https://mapr.com/.</a:t>
            </a:r>
            <a:endParaRPr lang="zh-CN" altLang="zh-CN" dirty="0"/>
          </a:p>
        </p:txBody>
      </p:sp>
    </p:spTree>
    <p:extLst>
      <p:ext uri="{BB962C8B-B14F-4D97-AF65-F5344CB8AC3E}">
        <p14:creationId xmlns:p14="http://schemas.microsoft.com/office/powerpoint/2010/main" val="2386557262"/>
      </p:ext>
    </p:extLst>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800" b="1" dirty="0">
                <a:solidFill>
                  <a:srgbClr val="01ACBE"/>
                </a:solidFill>
                <a:latin typeface="微软雅黑" panose="020B0503020204020204" pitchFamily="34" charset="-122"/>
                <a:ea typeface="微软雅黑" panose="020B0503020204020204" pitchFamily="34" charset="-122"/>
              </a:rPr>
              <a:t>THANKS</a:t>
            </a:r>
            <a:endParaRPr lang="zh-CN" altLang="en-US" sz="4800" b="1" dirty="0">
              <a:solidFill>
                <a:srgbClr val="01ACBE"/>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2AE8C-DCBF-4B38-A751-29B66CFEE20A}"/>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4F38ABAC-3FA4-4E5E-9488-4AFBA7CF4963}"/>
              </a:ext>
            </a:extLst>
          </p:cNvPr>
          <p:cNvSpPr>
            <a:spLocks noGrp="1"/>
          </p:cNvSpPr>
          <p:nvPr>
            <p:ph idx="1"/>
          </p:nvPr>
        </p:nvSpPr>
        <p:spPr/>
        <p:txBody>
          <a:bodyPr/>
          <a:lstStyle/>
          <a:p>
            <a:r>
              <a:rPr lang="en-US" altLang="zh-CN" dirty="0"/>
              <a:t>2012</a:t>
            </a:r>
            <a:r>
              <a:rPr lang="zh-CN" altLang="en-US" dirty="0"/>
              <a:t>年，</a:t>
            </a:r>
            <a:r>
              <a:rPr lang="en-US" altLang="zh-CN" dirty="0"/>
              <a:t>Hortonworks</a:t>
            </a:r>
            <a:r>
              <a:rPr lang="zh-CN" altLang="en-US" dirty="0"/>
              <a:t>推出</a:t>
            </a:r>
            <a:r>
              <a:rPr lang="en-US" altLang="zh-CN" dirty="0"/>
              <a:t>YARN</a:t>
            </a:r>
            <a:r>
              <a:rPr lang="zh-CN" altLang="en-US" dirty="0"/>
              <a:t>框架第一版本，从此</a:t>
            </a:r>
            <a:r>
              <a:rPr lang="en-US" altLang="zh-CN" dirty="0"/>
              <a:t>Hadoop</a:t>
            </a:r>
            <a:r>
              <a:rPr lang="zh-CN" altLang="en-US" dirty="0"/>
              <a:t>的研究进入一个新层面。</a:t>
            </a:r>
          </a:p>
          <a:p>
            <a:r>
              <a:rPr lang="en-US" altLang="zh-CN" dirty="0"/>
              <a:t>2013</a:t>
            </a:r>
            <a:r>
              <a:rPr lang="zh-CN" altLang="en-US" dirty="0"/>
              <a:t>年</a:t>
            </a:r>
            <a:r>
              <a:rPr lang="en-US" altLang="zh-CN" dirty="0"/>
              <a:t>10</a:t>
            </a:r>
            <a:r>
              <a:rPr lang="zh-CN" altLang="en-US" dirty="0"/>
              <a:t>月，发布</a:t>
            </a:r>
            <a:r>
              <a:rPr lang="en-US" altLang="zh-CN" dirty="0"/>
              <a:t>2.2.0</a:t>
            </a:r>
            <a:r>
              <a:rPr lang="zh-CN" altLang="en-US" dirty="0"/>
              <a:t>版本，</a:t>
            </a:r>
            <a:r>
              <a:rPr lang="en-US" altLang="zh-CN" dirty="0"/>
              <a:t>Hadoop</a:t>
            </a:r>
            <a:r>
              <a:rPr lang="zh-CN" altLang="en-US" dirty="0"/>
              <a:t>正式进入</a:t>
            </a:r>
            <a:r>
              <a:rPr lang="en-US" altLang="zh-CN" dirty="0"/>
              <a:t>2.x</a:t>
            </a:r>
            <a:r>
              <a:rPr lang="zh-CN" altLang="en-US" dirty="0"/>
              <a:t>时代。</a:t>
            </a:r>
          </a:p>
          <a:p>
            <a:r>
              <a:rPr lang="en-US" altLang="zh-CN" dirty="0"/>
              <a:t>2014</a:t>
            </a:r>
            <a:r>
              <a:rPr lang="zh-CN" altLang="en-US" dirty="0"/>
              <a:t>年，</a:t>
            </a:r>
            <a:r>
              <a:rPr lang="en-US" altLang="zh-CN" dirty="0"/>
              <a:t>Hadoop 2.X</a:t>
            </a:r>
            <a:r>
              <a:rPr lang="zh-CN" altLang="en-US" dirty="0"/>
              <a:t>更新速度非常快，先后发布</a:t>
            </a:r>
            <a:r>
              <a:rPr lang="en-US" altLang="zh-CN" dirty="0"/>
              <a:t>2.3.0</a:t>
            </a:r>
            <a:r>
              <a:rPr lang="zh-CN" altLang="en-US" dirty="0"/>
              <a:t>、</a:t>
            </a:r>
            <a:r>
              <a:rPr lang="en-US" altLang="zh-CN" dirty="0"/>
              <a:t>2.4.0</a:t>
            </a:r>
            <a:r>
              <a:rPr lang="zh-CN" altLang="en-US" dirty="0"/>
              <a:t>、</a:t>
            </a:r>
            <a:r>
              <a:rPr lang="en-US" altLang="zh-CN" dirty="0"/>
              <a:t>2.5.0</a:t>
            </a:r>
            <a:r>
              <a:rPr lang="zh-CN" altLang="en-US" dirty="0"/>
              <a:t>和</a:t>
            </a:r>
            <a:r>
              <a:rPr lang="en-US" altLang="zh-CN" dirty="0"/>
              <a:t>2.6.0</a:t>
            </a:r>
            <a:r>
              <a:rPr lang="zh-CN" altLang="en-US" dirty="0"/>
              <a:t>，极大完善了</a:t>
            </a:r>
            <a:r>
              <a:rPr lang="en-US" altLang="zh-CN" dirty="0"/>
              <a:t>YARN</a:t>
            </a:r>
            <a:r>
              <a:rPr lang="zh-CN" altLang="en-US" dirty="0"/>
              <a:t>框架和整个集群的功能，很多</a:t>
            </a:r>
            <a:r>
              <a:rPr lang="en-US" altLang="zh-CN" dirty="0"/>
              <a:t>Hadoop</a:t>
            </a:r>
            <a:r>
              <a:rPr lang="zh-CN" altLang="en-US" dirty="0"/>
              <a:t>研发公司如</a:t>
            </a:r>
            <a:r>
              <a:rPr lang="en-US" altLang="zh-CN" dirty="0"/>
              <a:t>Cloudera</a:t>
            </a:r>
            <a:r>
              <a:rPr lang="zh-CN" altLang="en-US" dirty="0"/>
              <a:t>、</a:t>
            </a:r>
            <a:r>
              <a:rPr lang="en-US" altLang="zh-CN" dirty="0"/>
              <a:t>Hortonworks</a:t>
            </a:r>
            <a:r>
              <a:rPr lang="zh-CN" altLang="en-US" dirty="0"/>
              <a:t>都与其他企业合作共同开发</a:t>
            </a:r>
            <a:r>
              <a:rPr lang="en-US" altLang="zh-CN" dirty="0"/>
              <a:t>Hadoop</a:t>
            </a:r>
            <a:r>
              <a:rPr lang="zh-CN" altLang="en-US" dirty="0"/>
              <a:t>新功能。</a:t>
            </a:r>
          </a:p>
          <a:p>
            <a:r>
              <a:rPr lang="en-US" altLang="zh-CN" dirty="0"/>
              <a:t>2015</a:t>
            </a:r>
            <a:r>
              <a:rPr lang="zh-CN" altLang="en-US" dirty="0"/>
              <a:t>年</a:t>
            </a:r>
            <a:r>
              <a:rPr lang="en-US" altLang="zh-CN" dirty="0"/>
              <a:t>4</a:t>
            </a:r>
            <a:r>
              <a:rPr lang="zh-CN" altLang="en-US" dirty="0"/>
              <a:t>月，发布</a:t>
            </a:r>
            <a:r>
              <a:rPr lang="en-US" altLang="zh-CN" dirty="0"/>
              <a:t>2.7.0</a:t>
            </a:r>
            <a:r>
              <a:rPr lang="zh-CN" altLang="en-US" dirty="0"/>
              <a:t>版本。</a:t>
            </a:r>
          </a:p>
        </p:txBody>
      </p:sp>
    </p:spTree>
    <p:extLst>
      <p:ext uri="{BB962C8B-B14F-4D97-AF65-F5344CB8AC3E}">
        <p14:creationId xmlns:p14="http://schemas.microsoft.com/office/powerpoint/2010/main" val="116201825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49FED-2DB0-4537-9B93-4AB1EB5C8302}"/>
              </a:ext>
            </a:extLst>
          </p:cNvPr>
          <p:cNvSpPr>
            <a:spLocks noGrp="1"/>
          </p:cNvSpPr>
          <p:nvPr>
            <p:ph type="title"/>
          </p:nvPr>
        </p:nvSpPr>
        <p:spPr/>
        <p:txBody>
          <a:bodyPr/>
          <a:lstStyle/>
          <a:p>
            <a:r>
              <a:rPr lang="en-US" altLang="zh-CN" dirty="0"/>
              <a:t>2.1.2  Hadoop</a:t>
            </a:r>
            <a:r>
              <a:rPr lang="zh-CN" altLang="en-US" dirty="0"/>
              <a:t>发展简史</a:t>
            </a:r>
          </a:p>
        </p:txBody>
      </p:sp>
      <p:sp>
        <p:nvSpPr>
          <p:cNvPr id="3" name="内容占位符 2">
            <a:extLst>
              <a:ext uri="{FF2B5EF4-FFF2-40B4-BE49-F238E27FC236}">
                <a16:creationId xmlns:a16="http://schemas.microsoft.com/office/drawing/2014/main" id="{18B7CFDF-2DEC-4585-BF56-43902917C2F3}"/>
              </a:ext>
            </a:extLst>
          </p:cNvPr>
          <p:cNvSpPr>
            <a:spLocks noGrp="1"/>
          </p:cNvSpPr>
          <p:nvPr>
            <p:ph idx="1"/>
          </p:nvPr>
        </p:nvSpPr>
        <p:spPr/>
        <p:txBody>
          <a:bodyPr>
            <a:normAutofit lnSpcReduction="10000"/>
          </a:bodyPr>
          <a:lstStyle/>
          <a:p>
            <a:pPr>
              <a:lnSpc>
                <a:spcPct val="110000"/>
              </a:lnSpc>
            </a:pPr>
            <a:r>
              <a:rPr lang="en-US" altLang="zh-CN" dirty="0"/>
              <a:t>2016</a:t>
            </a:r>
            <a:r>
              <a:rPr lang="zh-CN" altLang="en-US" dirty="0"/>
              <a:t>年，</a:t>
            </a:r>
            <a:r>
              <a:rPr lang="en-US" altLang="zh-CN" dirty="0"/>
              <a:t>Hadoop</a:t>
            </a:r>
            <a:r>
              <a:rPr lang="zh-CN" altLang="en-US" dirty="0"/>
              <a:t>及其生态圈组件</a:t>
            </a:r>
            <a:r>
              <a:rPr lang="en-US" altLang="zh-CN" dirty="0"/>
              <a:t>Spark</a:t>
            </a:r>
            <a:r>
              <a:rPr lang="zh-CN" altLang="en-US" dirty="0"/>
              <a:t>等在各行各业落地并得到广泛应用，</a:t>
            </a:r>
            <a:r>
              <a:rPr lang="en-US" altLang="zh-CN" dirty="0"/>
              <a:t>YARN</a:t>
            </a:r>
            <a:r>
              <a:rPr lang="zh-CN" altLang="en-US" dirty="0"/>
              <a:t>持续发展以支持更多计算框架。同年</a:t>
            </a:r>
            <a:r>
              <a:rPr lang="en-US" altLang="zh-CN" dirty="0"/>
              <a:t>9</a:t>
            </a:r>
            <a:r>
              <a:rPr lang="zh-CN" altLang="en-US" dirty="0"/>
              <a:t>月，发布</a:t>
            </a:r>
            <a:r>
              <a:rPr lang="en-US" altLang="zh-CN" dirty="0"/>
              <a:t>Hadoop 3.0.0-alpha1</a:t>
            </a:r>
            <a:r>
              <a:rPr lang="zh-CN" altLang="en-US" dirty="0"/>
              <a:t>版本，预示着</a:t>
            </a:r>
            <a:r>
              <a:rPr lang="en-US" altLang="zh-CN" dirty="0"/>
              <a:t>Hadoop 3.x</a:t>
            </a:r>
            <a:r>
              <a:rPr lang="zh-CN" altLang="en-US" dirty="0"/>
              <a:t>时代的到来。</a:t>
            </a:r>
          </a:p>
          <a:p>
            <a:pPr>
              <a:lnSpc>
                <a:spcPct val="110000"/>
              </a:lnSpc>
            </a:pPr>
            <a:r>
              <a:rPr lang="en-US" altLang="zh-CN" dirty="0"/>
              <a:t>2018</a:t>
            </a:r>
            <a:r>
              <a:rPr lang="zh-CN" altLang="en-US" dirty="0"/>
              <a:t>年</a:t>
            </a:r>
            <a:r>
              <a:rPr lang="en-US" altLang="zh-CN" dirty="0"/>
              <a:t>11</a:t>
            </a:r>
            <a:r>
              <a:rPr lang="zh-CN" altLang="en-US" dirty="0"/>
              <a:t>月，发布</a:t>
            </a:r>
            <a:r>
              <a:rPr lang="en-US" altLang="zh-CN" dirty="0"/>
              <a:t>Hadoop 2.9.2</a:t>
            </a:r>
            <a:r>
              <a:rPr lang="zh-CN" altLang="en-US" dirty="0"/>
              <a:t>，同年</a:t>
            </a:r>
            <a:r>
              <a:rPr lang="en-US" altLang="zh-CN" dirty="0"/>
              <a:t>10</a:t>
            </a:r>
            <a:r>
              <a:rPr lang="zh-CN" altLang="en-US" dirty="0"/>
              <a:t>月发布</a:t>
            </a:r>
            <a:r>
              <a:rPr lang="en-US" altLang="zh-CN" dirty="0"/>
              <a:t>Ozone</a:t>
            </a:r>
            <a:r>
              <a:rPr lang="zh-CN" altLang="en-US" dirty="0"/>
              <a:t>第一版</a:t>
            </a:r>
            <a:r>
              <a:rPr lang="en-US" altLang="zh-CN" dirty="0"/>
              <a:t>0.2.1-alpha</a:t>
            </a:r>
            <a:r>
              <a:rPr lang="zh-CN" altLang="en-US" dirty="0"/>
              <a:t>，</a:t>
            </a:r>
            <a:r>
              <a:rPr lang="en-US" altLang="zh-CN" dirty="0"/>
              <a:t>Ozone</a:t>
            </a:r>
            <a:r>
              <a:rPr lang="zh-CN" altLang="en-US" dirty="0"/>
              <a:t>是</a:t>
            </a:r>
            <a:r>
              <a:rPr lang="en-US" altLang="zh-CN" dirty="0"/>
              <a:t>Hadoop</a:t>
            </a:r>
            <a:r>
              <a:rPr lang="zh-CN" altLang="en-US" dirty="0"/>
              <a:t>的子项目，该项目提供了分布式对象存储，建立在</a:t>
            </a:r>
            <a:r>
              <a:rPr lang="en-US" altLang="zh-CN" dirty="0"/>
              <a:t>Hadoop</a:t>
            </a:r>
            <a:r>
              <a:rPr lang="zh-CN" altLang="en-US" dirty="0"/>
              <a:t>分布式数据存储</a:t>
            </a:r>
            <a:r>
              <a:rPr lang="en-US" altLang="zh-CN" dirty="0"/>
              <a:t>HDDS</a:t>
            </a:r>
            <a:r>
              <a:rPr lang="zh-CN" altLang="en-US" dirty="0"/>
              <a:t>上。</a:t>
            </a:r>
          </a:p>
          <a:p>
            <a:pPr>
              <a:lnSpc>
                <a:spcPct val="110000"/>
              </a:lnSpc>
            </a:pPr>
            <a:r>
              <a:rPr lang="en-US" altLang="zh-CN" dirty="0"/>
              <a:t>2019</a:t>
            </a:r>
            <a:r>
              <a:rPr lang="zh-CN" altLang="en-US" dirty="0"/>
              <a:t>年</a:t>
            </a:r>
            <a:r>
              <a:rPr lang="en-US" altLang="zh-CN" dirty="0"/>
              <a:t>1</a:t>
            </a:r>
            <a:r>
              <a:rPr lang="zh-CN" altLang="en-US" dirty="0"/>
              <a:t>月，发布</a:t>
            </a:r>
            <a:r>
              <a:rPr lang="en-US" altLang="zh-CN" dirty="0"/>
              <a:t>Hadoop 3.2.0</a:t>
            </a:r>
            <a:r>
              <a:rPr lang="zh-CN" altLang="en-US" dirty="0"/>
              <a:t>，发布</a:t>
            </a:r>
            <a:r>
              <a:rPr lang="en-US" altLang="zh-CN" dirty="0"/>
              <a:t>Submarine</a:t>
            </a:r>
            <a:r>
              <a:rPr lang="zh-CN" altLang="en-US" dirty="0"/>
              <a:t>第一版</a:t>
            </a:r>
            <a:r>
              <a:rPr lang="en-US" altLang="zh-CN" dirty="0"/>
              <a:t>0.1.0</a:t>
            </a:r>
            <a:r>
              <a:rPr lang="zh-CN" altLang="en-US" dirty="0"/>
              <a:t>，</a:t>
            </a:r>
            <a:r>
              <a:rPr lang="en-US" altLang="zh-CN" dirty="0"/>
              <a:t>Submarine</a:t>
            </a:r>
            <a:r>
              <a:rPr lang="zh-CN" altLang="en-US" dirty="0"/>
              <a:t>是</a:t>
            </a:r>
            <a:r>
              <a:rPr lang="en-US" altLang="zh-CN" dirty="0"/>
              <a:t>Hadoop</a:t>
            </a:r>
            <a:r>
              <a:rPr lang="zh-CN" altLang="en-US" dirty="0"/>
              <a:t>的子项目，该项目旨在资源管理平台如</a:t>
            </a:r>
            <a:r>
              <a:rPr lang="en-US" altLang="zh-CN" dirty="0"/>
              <a:t>YARN</a:t>
            </a:r>
            <a:r>
              <a:rPr lang="zh-CN" altLang="en-US" dirty="0"/>
              <a:t>上运行深度学习应用程序如</a:t>
            </a:r>
            <a:r>
              <a:rPr lang="en-US" altLang="zh-CN" dirty="0"/>
              <a:t>TensorFlow</a:t>
            </a:r>
            <a:r>
              <a:rPr lang="zh-CN" altLang="en-US" dirty="0"/>
              <a:t>、</a:t>
            </a:r>
            <a:r>
              <a:rPr lang="en-US" altLang="zh-CN" dirty="0" err="1"/>
              <a:t>PyTorch</a:t>
            </a:r>
            <a:r>
              <a:rPr lang="zh-CN" altLang="en-US" dirty="0"/>
              <a:t>等。</a:t>
            </a:r>
          </a:p>
        </p:txBody>
      </p:sp>
    </p:spTree>
    <p:extLst>
      <p:ext uri="{BB962C8B-B14F-4D97-AF65-F5344CB8AC3E}">
        <p14:creationId xmlns:p14="http://schemas.microsoft.com/office/powerpoint/2010/main" val="178318868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24AE7-E1AF-4A61-BD56-2DA67132B4EC}"/>
              </a:ext>
            </a:extLst>
          </p:cNvPr>
          <p:cNvSpPr>
            <a:spLocks noGrp="1"/>
          </p:cNvSpPr>
          <p:nvPr>
            <p:ph type="title"/>
          </p:nvPr>
        </p:nvSpPr>
        <p:spPr/>
        <p:txBody>
          <a:bodyPr/>
          <a:lstStyle/>
          <a:p>
            <a:r>
              <a:rPr lang="en-US" altLang="zh-CN" dirty="0"/>
              <a:t>2.1.3  Hadoop</a:t>
            </a:r>
            <a:r>
              <a:rPr lang="zh-CN" altLang="en-US" dirty="0"/>
              <a:t>特点</a:t>
            </a:r>
          </a:p>
        </p:txBody>
      </p:sp>
      <p:sp>
        <p:nvSpPr>
          <p:cNvPr id="3" name="内容占位符 2">
            <a:extLst>
              <a:ext uri="{FF2B5EF4-FFF2-40B4-BE49-F238E27FC236}">
                <a16:creationId xmlns:a16="http://schemas.microsoft.com/office/drawing/2014/main" id="{3A71AAD3-2D23-4CCF-85F2-76DA7179CE9A}"/>
              </a:ext>
            </a:extLst>
          </p:cNvPr>
          <p:cNvSpPr>
            <a:spLocks noGrp="1"/>
          </p:cNvSpPr>
          <p:nvPr>
            <p:ph idx="1"/>
          </p:nvPr>
        </p:nvSpPr>
        <p:spPr/>
        <p:txBody>
          <a:bodyPr>
            <a:normAutofit fontScale="85000" lnSpcReduction="10000"/>
          </a:bodyPr>
          <a:lstStyle/>
          <a:p>
            <a:pPr>
              <a:lnSpc>
                <a:spcPct val="120000"/>
              </a:lnSpc>
            </a:pPr>
            <a:r>
              <a:rPr lang="zh-CN" altLang="en-US" sz="1800" dirty="0"/>
              <a:t>（</a:t>
            </a:r>
            <a:r>
              <a:rPr lang="en-US" altLang="zh-CN" sz="1800" dirty="0"/>
              <a:t>1</a:t>
            </a:r>
            <a:r>
              <a:rPr lang="zh-CN" altLang="en-US" sz="1800" dirty="0"/>
              <a:t>）高可靠性</a:t>
            </a:r>
          </a:p>
          <a:p>
            <a:pPr marL="514350" lvl="2">
              <a:lnSpc>
                <a:spcPct val="120000"/>
              </a:lnSpc>
              <a:spcBef>
                <a:spcPts val="750"/>
              </a:spcBef>
            </a:pPr>
            <a:r>
              <a:rPr lang="zh-CN" altLang="en-US" sz="1600" dirty="0"/>
              <a:t>采用冗余数据存储方式，即使一个副本发生故障，其它副本也可以保证正常对外提供服务。</a:t>
            </a:r>
          </a:p>
          <a:p>
            <a:pPr>
              <a:lnSpc>
                <a:spcPct val="120000"/>
              </a:lnSpc>
            </a:pPr>
            <a:r>
              <a:rPr lang="zh-CN" altLang="en-US" sz="1800" dirty="0"/>
              <a:t>（</a:t>
            </a:r>
            <a:r>
              <a:rPr lang="en-US" altLang="zh-CN" sz="1800" dirty="0"/>
              <a:t>2</a:t>
            </a:r>
            <a:r>
              <a:rPr lang="zh-CN" altLang="en-US" sz="1800" dirty="0"/>
              <a:t>）高扩展性</a:t>
            </a:r>
          </a:p>
          <a:p>
            <a:pPr marL="514350" lvl="2">
              <a:lnSpc>
                <a:spcPct val="120000"/>
              </a:lnSpc>
              <a:spcBef>
                <a:spcPts val="750"/>
              </a:spcBef>
            </a:pPr>
            <a:r>
              <a:rPr lang="en-US" altLang="zh-CN" sz="1600" dirty="0"/>
              <a:t>Hadoop</a:t>
            </a:r>
            <a:r>
              <a:rPr lang="zh-CN" altLang="en-US" sz="1600" dirty="0"/>
              <a:t>设计目标是可以高效稳定地运行在廉价的计算机集群上，可以方便添加机器节点，扩展到数以千计的计算机节点上。</a:t>
            </a:r>
          </a:p>
          <a:p>
            <a:pPr>
              <a:lnSpc>
                <a:spcPct val="120000"/>
              </a:lnSpc>
            </a:pPr>
            <a:r>
              <a:rPr lang="zh-CN" altLang="en-US" sz="1800" dirty="0"/>
              <a:t>（</a:t>
            </a:r>
            <a:r>
              <a:rPr lang="en-US" altLang="zh-CN" sz="1800" dirty="0"/>
              <a:t>3</a:t>
            </a:r>
            <a:r>
              <a:rPr lang="zh-CN" altLang="en-US" sz="1800" dirty="0"/>
              <a:t>）高效性</a:t>
            </a:r>
          </a:p>
          <a:p>
            <a:pPr marL="514350" lvl="2">
              <a:lnSpc>
                <a:spcPct val="120000"/>
              </a:lnSpc>
              <a:spcBef>
                <a:spcPts val="750"/>
              </a:spcBef>
            </a:pPr>
            <a:r>
              <a:rPr lang="zh-CN" altLang="en-US" sz="1600" dirty="0"/>
              <a:t>作为分布式计算平台，能够高效地处理</a:t>
            </a:r>
            <a:r>
              <a:rPr lang="en-US" altLang="zh-CN" sz="1600" dirty="0"/>
              <a:t>PB</a:t>
            </a:r>
            <a:r>
              <a:rPr lang="zh-CN" altLang="en-US" sz="1600" dirty="0"/>
              <a:t>级数据。</a:t>
            </a:r>
            <a:endParaRPr lang="en-US" altLang="zh-CN" sz="1600" dirty="0"/>
          </a:p>
          <a:p>
            <a:pPr>
              <a:lnSpc>
                <a:spcPct val="120000"/>
              </a:lnSpc>
            </a:pPr>
            <a:r>
              <a:rPr lang="zh-CN" altLang="en-US" sz="1800" dirty="0"/>
              <a:t>（</a:t>
            </a:r>
            <a:r>
              <a:rPr lang="en-US" altLang="zh-CN" sz="1800" dirty="0"/>
              <a:t>4</a:t>
            </a:r>
            <a:r>
              <a:rPr lang="zh-CN" altLang="en-US" sz="1800" dirty="0"/>
              <a:t>）高容错性</a:t>
            </a:r>
            <a:endParaRPr lang="en-US" altLang="zh-CN" sz="1800" dirty="0"/>
          </a:p>
          <a:p>
            <a:pPr lvl="1"/>
            <a:r>
              <a:rPr lang="zh-CN" altLang="en-US" sz="1600" dirty="0"/>
              <a:t>采用冗余数据存储方式，自动保存数据的多个副本，当读取该文档出错或者某一台机器宕机，系统会调用其它节点上的备份文件，保证程序顺利运行。</a:t>
            </a:r>
          </a:p>
          <a:p>
            <a:pPr marL="514350" lvl="2">
              <a:lnSpc>
                <a:spcPct val="120000"/>
              </a:lnSpc>
              <a:spcBef>
                <a:spcPts val="750"/>
              </a:spcBef>
            </a:pPr>
            <a:endParaRPr lang="zh-CN" altLang="en-US" sz="1600" dirty="0"/>
          </a:p>
        </p:txBody>
      </p:sp>
    </p:spTree>
    <p:extLst>
      <p:ext uri="{BB962C8B-B14F-4D97-AF65-F5344CB8AC3E}">
        <p14:creationId xmlns:p14="http://schemas.microsoft.com/office/powerpoint/2010/main" val="390351759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24AE7-E1AF-4A61-BD56-2DA67132B4EC}"/>
              </a:ext>
            </a:extLst>
          </p:cNvPr>
          <p:cNvSpPr>
            <a:spLocks noGrp="1"/>
          </p:cNvSpPr>
          <p:nvPr>
            <p:ph type="title"/>
          </p:nvPr>
        </p:nvSpPr>
        <p:spPr/>
        <p:txBody>
          <a:bodyPr/>
          <a:lstStyle/>
          <a:p>
            <a:r>
              <a:rPr lang="en-US" altLang="zh-CN" dirty="0"/>
              <a:t>2.1.3  Hadoop</a:t>
            </a:r>
            <a:r>
              <a:rPr lang="zh-CN" altLang="en-US" dirty="0"/>
              <a:t>特点</a:t>
            </a:r>
          </a:p>
        </p:txBody>
      </p:sp>
      <p:sp>
        <p:nvSpPr>
          <p:cNvPr id="3" name="内容占位符 2">
            <a:extLst>
              <a:ext uri="{FF2B5EF4-FFF2-40B4-BE49-F238E27FC236}">
                <a16:creationId xmlns:a16="http://schemas.microsoft.com/office/drawing/2014/main" id="{3A71AAD3-2D23-4CCF-85F2-76DA7179CE9A}"/>
              </a:ext>
            </a:extLst>
          </p:cNvPr>
          <p:cNvSpPr>
            <a:spLocks noGrp="1"/>
          </p:cNvSpPr>
          <p:nvPr>
            <p:ph idx="1"/>
          </p:nvPr>
        </p:nvSpPr>
        <p:spPr/>
        <p:txBody>
          <a:bodyPr>
            <a:normAutofit/>
          </a:bodyPr>
          <a:lstStyle/>
          <a:p>
            <a:r>
              <a:rPr lang="zh-CN" altLang="en-US" sz="1800" dirty="0"/>
              <a:t>（</a:t>
            </a:r>
            <a:r>
              <a:rPr lang="en-US" altLang="zh-CN" sz="1800" dirty="0"/>
              <a:t>5</a:t>
            </a:r>
            <a:r>
              <a:rPr lang="zh-CN" altLang="en-US" sz="1800" dirty="0"/>
              <a:t>）低成本</a:t>
            </a:r>
          </a:p>
          <a:p>
            <a:pPr marL="514350" lvl="2">
              <a:spcBef>
                <a:spcPts val="750"/>
              </a:spcBef>
            </a:pPr>
            <a:r>
              <a:rPr lang="en-US" altLang="zh-CN" dirty="0"/>
              <a:t>Hadoop</a:t>
            </a:r>
            <a:r>
              <a:rPr lang="zh-CN" altLang="en-US" dirty="0"/>
              <a:t>是开源的，即不需要支付任何费用即可下载安装使用。另外，</a:t>
            </a:r>
            <a:r>
              <a:rPr lang="en-US" altLang="zh-CN" dirty="0"/>
              <a:t>Hadoop</a:t>
            </a:r>
            <a:r>
              <a:rPr lang="zh-CN" altLang="en-US" dirty="0"/>
              <a:t>集群可以部署在普通机器上，而不需要部署在价格昂贵的小型机上，能够大大减少公司的运营成本。</a:t>
            </a:r>
          </a:p>
          <a:p>
            <a:r>
              <a:rPr lang="zh-CN" altLang="en-US" sz="1800" dirty="0"/>
              <a:t>（</a:t>
            </a:r>
            <a:r>
              <a:rPr lang="en-US" altLang="zh-CN" sz="1800" dirty="0"/>
              <a:t>6</a:t>
            </a:r>
            <a:r>
              <a:rPr lang="zh-CN" altLang="en-US" sz="1800" dirty="0"/>
              <a:t>）支持多种平台</a:t>
            </a:r>
          </a:p>
          <a:p>
            <a:pPr marL="514350" lvl="2">
              <a:spcBef>
                <a:spcPts val="750"/>
              </a:spcBef>
            </a:pPr>
            <a:r>
              <a:rPr lang="en-US" altLang="zh-CN" dirty="0"/>
              <a:t>Hadoop</a:t>
            </a:r>
            <a:r>
              <a:rPr lang="zh-CN" altLang="en-US" dirty="0"/>
              <a:t>支持</a:t>
            </a:r>
            <a:r>
              <a:rPr lang="en-US" altLang="zh-CN" dirty="0"/>
              <a:t>Windows</a:t>
            </a:r>
            <a:r>
              <a:rPr lang="zh-CN" altLang="en-US" dirty="0"/>
              <a:t>和</a:t>
            </a:r>
            <a:r>
              <a:rPr lang="en-US" altLang="zh-CN" dirty="0"/>
              <a:t>GNU/Linux</a:t>
            </a:r>
            <a:r>
              <a:rPr lang="zh-CN" altLang="en-US" dirty="0"/>
              <a:t>两类运行平台，</a:t>
            </a:r>
            <a:r>
              <a:rPr lang="en-US" altLang="zh-CN" dirty="0"/>
              <a:t>Hadoop</a:t>
            </a:r>
            <a:r>
              <a:rPr lang="zh-CN" altLang="en-US" dirty="0"/>
              <a:t>是基于</a:t>
            </a:r>
            <a:r>
              <a:rPr lang="en-US" altLang="zh-CN" dirty="0"/>
              <a:t>Java</a:t>
            </a:r>
            <a:r>
              <a:rPr lang="zh-CN" altLang="en-US" dirty="0"/>
              <a:t>语言开发的，因此其最佳运行环境无疑是</a:t>
            </a:r>
            <a:r>
              <a:rPr lang="en-US" altLang="zh-CN" dirty="0"/>
              <a:t>Linux</a:t>
            </a:r>
            <a:r>
              <a:rPr lang="zh-CN" altLang="en-US" dirty="0"/>
              <a:t>，</a:t>
            </a:r>
            <a:r>
              <a:rPr lang="en-US" altLang="zh-CN" dirty="0"/>
              <a:t>Linux</a:t>
            </a:r>
            <a:r>
              <a:rPr lang="zh-CN" altLang="en-US" dirty="0"/>
              <a:t>的发行版本众多，常见的有</a:t>
            </a:r>
            <a:r>
              <a:rPr lang="en-US" altLang="zh-CN" dirty="0"/>
              <a:t>CentOS</a:t>
            </a:r>
            <a:r>
              <a:rPr lang="zh-CN" altLang="en-US" dirty="0"/>
              <a:t>、</a:t>
            </a:r>
            <a:r>
              <a:rPr lang="en-US" altLang="zh-CN" dirty="0"/>
              <a:t>Ubuntu</a:t>
            </a:r>
            <a:r>
              <a:rPr lang="zh-CN" altLang="en-US" dirty="0"/>
              <a:t>、</a:t>
            </a:r>
            <a:r>
              <a:rPr lang="en-US" altLang="zh-CN" dirty="0"/>
              <a:t>Red Hat</a:t>
            </a:r>
            <a:r>
              <a:rPr lang="zh-CN" altLang="en-US" dirty="0"/>
              <a:t>、</a:t>
            </a:r>
            <a:r>
              <a:rPr lang="en-US" altLang="zh-CN" dirty="0"/>
              <a:t>Debian</a:t>
            </a:r>
            <a:r>
              <a:rPr lang="zh-CN" altLang="en-US" dirty="0"/>
              <a:t>、</a:t>
            </a:r>
            <a:r>
              <a:rPr lang="en-US" altLang="zh-CN" dirty="0"/>
              <a:t>Fedora</a:t>
            </a:r>
            <a:r>
              <a:rPr lang="zh-CN" altLang="en-US" dirty="0"/>
              <a:t>、</a:t>
            </a:r>
            <a:r>
              <a:rPr lang="en-US" altLang="zh-CN" dirty="0"/>
              <a:t>SUSE</a:t>
            </a:r>
            <a:r>
              <a:rPr lang="zh-CN" altLang="en-US" dirty="0"/>
              <a:t>、</a:t>
            </a:r>
            <a:r>
              <a:rPr lang="en-US" altLang="zh-CN" dirty="0"/>
              <a:t>openSUSE</a:t>
            </a:r>
            <a:r>
              <a:rPr lang="zh-CN" altLang="en-US" dirty="0"/>
              <a:t>等。</a:t>
            </a:r>
          </a:p>
          <a:p>
            <a:r>
              <a:rPr lang="zh-CN" altLang="en-US" sz="1800" dirty="0"/>
              <a:t>（</a:t>
            </a:r>
            <a:r>
              <a:rPr lang="en-US" altLang="zh-CN" sz="1800" dirty="0"/>
              <a:t>7</a:t>
            </a:r>
            <a:r>
              <a:rPr lang="zh-CN" altLang="en-US" sz="1800" dirty="0"/>
              <a:t>）支持多种编程语言</a:t>
            </a:r>
          </a:p>
          <a:p>
            <a:pPr marL="514350" lvl="2">
              <a:spcBef>
                <a:spcPts val="750"/>
              </a:spcBef>
            </a:pPr>
            <a:r>
              <a:rPr lang="en-US" altLang="zh-CN" dirty="0"/>
              <a:t>Hadoop</a:t>
            </a:r>
            <a:r>
              <a:rPr lang="zh-CN" altLang="en-US" dirty="0"/>
              <a:t>上的应用程序可以使用</a:t>
            </a:r>
            <a:r>
              <a:rPr lang="en-US" altLang="zh-CN" dirty="0"/>
              <a:t>Java</a:t>
            </a:r>
            <a:r>
              <a:rPr lang="zh-CN" altLang="en-US" dirty="0"/>
              <a:t>、</a:t>
            </a:r>
            <a:r>
              <a:rPr lang="en-US" altLang="zh-CN" dirty="0"/>
              <a:t>C++</a:t>
            </a:r>
            <a:r>
              <a:rPr lang="zh-CN" altLang="en-US" dirty="0"/>
              <a:t>编写。</a:t>
            </a:r>
          </a:p>
        </p:txBody>
      </p:sp>
    </p:spTree>
    <p:extLst>
      <p:ext uri="{BB962C8B-B14F-4D97-AF65-F5344CB8AC3E}">
        <p14:creationId xmlns:p14="http://schemas.microsoft.com/office/powerpoint/2010/main" val="183481600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1BB5A-5603-4EE2-94C8-5D9F0359D4F2}"/>
              </a:ext>
            </a:extLst>
          </p:cNvPr>
          <p:cNvSpPr>
            <a:spLocks noGrp="1"/>
          </p:cNvSpPr>
          <p:nvPr>
            <p:ph type="title"/>
          </p:nvPr>
        </p:nvSpPr>
        <p:spPr/>
        <p:txBody>
          <a:bodyPr/>
          <a:lstStyle/>
          <a:p>
            <a:r>
              <a:rPr lang="zh-CN" altLang="en-US" dirty="0"/>
              <a:t>2.1.4  Hadoop版本</a:t>
            </a:r>
          </a:p>
        </p:txBody>
      </p:sp>
      <p:sp>
        <p:nvSpPr>
          <p:cNvPr id="3" name="内容占位符 2">
            <a:extLst>
              <a:ext uri="{FF2B5EF4-FFF2-40B4-BE49-F238E27FC236}">
                <a16:creationId xmlns:a16="http://schemas.microsoft.com/office/drawing/2014/main" id="{A19CA3BE-A7E8-4FBB-BF63-3C7FB9D5A6EA}"/>
              </a:ext>
            </a:extLst>
          </p:cNvPr>
          <p:cNvSpPr>
            <a:spLocks noGrp="1"/>
          </p:cNvSpPr>
          <p:nvPr>
            <p:ph idx="1"/>
          </p:nvPr>
        </p:nvSpPr>
        <p:spPr/>
        <p:txBody>
          <a:bodyPr>
            <a:normAutofit/>
          </a:bodyPr>
          <a:lstStyle/>
          <a:p>
            <a:r>
              <a:rPr lang="en-US" altLang="zh-CN" dirty="0"/>
              <a:t>Hadoop</a:t>
            </a:r>
            <a:r>
              <a:rPr lang="zh-CN" altLang="en-US" dirty="0"/>
              <a:t>的发行版本有两类，一类是由社区维护的免费开源的</a:t>
            </a:r>
            <a:r>
              <a:rPr lang="en-US" altLang="zh-CN" dirty="0"/>
              <a:t>Apache Hadoop</a:t>
            </a:r>
            <a:r>
              <a:rPr lang="zh-CN" altLang="en-US" dirty="0"/>
              <a:t>，另一类是一些商业公司如</a:t>
            </a:r>
            <a:r>
              <a:rPr lang="en-US" altLang="zh-CN" dirty="0"/>
              <a:t>Cloudera</a:t>
            </a:r>
            <a:r>
              <a:rPr lang="zh-CN" altLang="en-US" dirty="0"/>
              <a:t>、</a:t>
            </a:r>
            <a:r>
              <a:rPr lang="en-US" altLang="zh-CN" dirty="0"/>
              <a:t>Hortonworks</a:t>
            </a:r>
            <a:r>
              <a:rPr lang="zh-CN" altLang="en-US" dirty="0"/>
              <a:t>、</a:t>
            </a:r>
            <a:r>
              <a:rPr lang="en-US" altLang="zh-CN" dirty="0" err="1"/>
              <a:t>MapR</a:t>
            </a:r>
            <a:r>
              <a:rPr lang="zh-CN" altLang="en-US" dirty="0"/>
              <a:t>等推出的</a:t>
            </a:r>
            <a:r>
              <a:rPr lang="en-US" altLang="zh-CN" dirty="0"/>
              <a:t>Hadoop</a:t>
            </a:r>
            <a:r>
              <a:rPr lang="zh-CN" altLang="en-US" dirty="0"/>
              <a:t>商业版。</a:t>
            </a:r>
          </a:p>
        </p:txBody>
      </p:sp>
    </p:spTree>
    <p:extLst>
      <p:ext uri="{BB962C8B-B14F-4D97-AF65-F5344CB8AC3E}">
        <p14:creationId xmlns:p14="http://schemas.microsoft.com/office/powerpoint/2010/main" val="374322348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1BB5A-5603-4EE2-94C8-5D9F0359D4F2}"/>
              </a:ext>
            </a:extLst>
          </p:cNvPr>
          <p:cNvSpPr>
            <a:spLocks noGrp="1"/>
          </p:cNvSpPr>
          <p:nvPr>
            <p:ph type="title"/>
          </p:nvPr>
        </p:nvSpPr>
        <p:spPr/>
        <p:txBody>
          <a:bodyPr/>
          <a:lstStyle/>
          <a:p>
            <a:r>
              <a:rPr lang="zh-CN" altLang="en-US" dirty="0"/>
              <a:t>2.1.4  Hadoop版本</a:t>
            </a:r>
          </a:p>
        </p:txBody>
      </p:sp>
      <p:sp>
        <p:nvSpPr>
          <p:cNvPr id="3" name="内容占位符 2">
            <a:extLst>
              <a:ext uri="{FF2B5EF4-FFF2-40B4-BE49-F238E27FC236}">
                <a16:creationId xmlns:a16="http://schemas.microsoft.com/office/drawing/2014/main" id="{A19CA3BE-A7E8-4FBB-BF63-3C7FB9D5A6EA}"/>
              </a:ext>
            </a:extLst>
          </p:cNvPr>
          <p:cNvSpPr>
            <a:spLocks noGrp="1"/>
          </p:cNvSpPr>
          <p:nvPr>
            <p:ph idx="1"/>
          </p:nvPr>
        </p:nvSpPr>
        <p:spPr/>
        <p:txBody>
          <a:bodyPr>
            <a:normAutofit fontScale="70000" lnSpcReduction="20000"/>
          </a:bodyPr>
          <a:lstStyle/>
          <a:p>
            <a:pPr>
              <a:lnSpc>
                <a:spcPct val="120000"/>
              </a:lnSpc>
            </a:pPr>
            <a:r>
              <a:rPr lang="en-US" altLang="zh-CN" dirty="0"/>
              <a:t>Apache Hadoop</a:t>
            </a:r>
            <a:r>
              <a:rPr lang="zh-CN" altLang="en-US" dirty="0"/>
              <a:t>版本分为三代，分别称为</a:t>
            </a:r>
            <a:r>
              <a:rPr lang="en-US" altLang="zh-CN" dirty="0"/>
              <a:t>Hadoop 1.0</a:t>
            </a:r>
            <a:r>
              <a:rPr lang="zh-CN" altLang="en-US" dirty="0"/>
              <a:t>、</a:t>
            </a:r>
            <a:r>
              <a:rPr lang="en-US" altLang="zh-CN" dirty="0"/>
              <a:t>Hadoop 2.0</a:t>
            </a:r>
            <a:r>
              <a:rPr lang="zh-CN" altLang="en-US" dirty="0"/>
              <a:t>、</a:t>
            </a:r>
            <a:r>
              <a:rPr lang="en-US" altLang="zh-CN" dirty="0"/>
              <a:t>Hadoop 3.0</a:t>
            </a:r>
            <a:r>
              <a:rPr lang="zh-CN" altLang="en-US" dirty="0"/>
              <a:t>。</a:t>
            </a:r>
          </a:p>
          <a:p>
            <a:pPr>
              <a:lnSpc>
                <a:spcPct val="120000"/>
              </a:lnSpc>
            </a:pPr>
            <a:r>
              <a:rPr lang="zh-CN" altLang="en-US" dirty="0"/>
              <a:t>第一代</a:t>
            </a:r>
            <a:r>
              <a:rPr lang="en-US" altLang="zh-CN" dirty="0"/>
              <a:t>Hadoop</a:t>
            </a:r>
            <a:r>
              <a:rPr lang="zh-CN" altLang="en-US" dirty="0"/>
              <a:t>包含</a:t>
            </a:r>
            <a:r>
              <a:rPr lang="en-US" altLang="zh-CN" dirty="0"/>
              <a:t>0.20.x</a:t>
            </a:r>
            <a:r>
              <a:rPr lang="zh-CN" altLang="en-US" dirty="0"/>
              <a:t>、</a:t>
            </a:r>
            <a:r>
              <a:rPr lang="en-US" altLang="zh-CN" dirty="0"/>
              <a:t>0.21.x</a:t>
            </a:r>
            <a:r>
              <a:rPr lang="zh-CN" altLang="en-US" dirty="0"/>
              <a:t>和</a:t>
            </a:r>
            <a:r>
              <a:rPr lang="en-US" altLang="zh-CN" dirty="0"/>
              <a:t>0.22.x</a:t>
            </a:r>
            <a:r>
              <a:rPr lang="zh-CN" altLang="en-US" dirty="0"/>
              <a:t>三大版本，其中，</a:t>
            </a:r>
            <a:r>
              <a:rPr lang="en-US" altLang="zh-CN" dirty="0"/>
              <a:t>0.20.x</a:t>
            </a:r>
            <a:r>
              <a:rPr lang="zh-CN" altLang="en-US" dirty="0"/>
              <a:t>最后演化成</a:t>
            </a:r>
            <a:r>
              <a:rPr lang="en-US" altLang="zh-CN" dirty="0"/>
              <a:t>1.0.x</a:t>
            </a:r>
            <a:r>
              <a:rPr lang="zh-CN" altLang="en-US" dirty="0"/>
              <a:t>，变成了稳定版，而</a:t>
            </a:r>
            <a:r>
              <a:rPr lang="en-US" altLang="zh-CN" dirty="0"/>
              <a:t>0.21.x</a:t>
            </a:r>
            <a:r>
              <a:rPr lang="zh-CN" altLang="en-US" dirty="0"/>
              <a:t>和</a:t>
            </a:r>
            <a:r>
              <a:rPr lang="en-US" altLang="zh-CN" dirty="0"/>
              <a:t>0.22.x</a:t>
            </a:r>
            <a:r>
              <a:rPr lang="zh-CN" altLang="en-US" dirty="0"/>
              <a:t>则增加了</a:t>
            </a:r>
            <a:r>
              <a:rPr lang="en-US" altLang="zh-CN" dirty="0"/>
              <a:t>HDFS </a:t>
            </a:r>
            <a:r>
              <a:rPr lang="en-US" altLang="zh-CN" dirty="0" err="1"/>
              <a:t>NameNode</a:t>
            </a:r>
            <a:r>
              <a:rPr lang="en-US" altLang="zh-CN" dirty="0"/>
              <a:t> HA</a:t>
            </a:r>
            <a:r>
              <a:rPr lang="zh-CN" altLang="en-US" dirty="0"/>
              <a:t>等重要新特性。第二代</a:t>
            </a:r>
            <a:r>
              <a:rPr lang="en-US" altLang="zh-CN" dirty="0"/>
              <a:t>Hadoop</a:t>
            </a:r>
            <a:r>
              <a:rPr lang="zh-CN" altLang="en-US" dirty="0"/>
              <a:t>包含</a:t>
            </a:r>
            <a:r>
              <a:rPr lang="en-US" altLang="zh-CN" dirty="0"/>
              <a:t>0.23.x</a:t>
            </a:r>
            <a:r>
              <a:rPr lang="zh-CN" altLang="en-US" dirty="0"/>
              <a:t>和</a:t>
            </a:r>
            <a:r>
              <a:rPr lang="en-US" altLang="zh-CN" dirty="0"/>
              <a:t>2.x</a:t>
            </a:r>
            <a:r>
              <a:rPr lang="zh-CN" altLang="en-US" dirty="0"/>
              <a:t>两大版本，它们完全不同于</a:t>
            </a:r>
            <a:r>
              <a:rPr lang="en-US" altLang="zh-CN" dirty="0"/>
              <a:t>Hadoop 1.0</a:t>
            </a:r>
            <a:r>
              <a:rPr lang="zh-CN" altLang="en-US" dirty="0"/>
              <a:t>，是一套全新的架构，均包含</a:t>
            </a:r>
            <a:r>
              <a:rPr lang="en-US" altLang="zh-CN" dirty="0"/>
              <a:t>HDFS Federation</a:t>
            </a:r>
            <a:r>
              <a:rPr lang="zh-CN" altLang="en-US" dirty="0"/>
              <a:t>和</a:t>
            </a:r>
            <a:r>
              <a:rPr lang="en-US" altLang="zh-CN" dirty="0"/>
              <a:t>YARN</a:t>
            </a:r>
            <a:r>
              <a:rPr lang="zh-CN" altLang="en-US" dirty="0"/>
              <a:t>两个系统，相比于</a:t>
            </a:r>
            <a:r>
              <a:rPr lang="en-US" altLang="zh-CN" dirty="0"/>
              <a:t>0.23.x</a:t>
            </a:r>
            <a:r>
              <a:rPr lang="zh-CN" altLang="en-US" dirty="0"/>
              <a:t>，</a:t>
            </a:r>
            <a:r>
              <a:rPr lang="en-US" altLang="zh-CN" dirty="0"/>
              <a:t>2.x</a:t>
            </a:r>
            <a:r>
              <a:rPr lang="zh-CN" altLang="en-US" dirty="0"/>
              <a:t>增加了</a:t>
            </a:r>
            <a:r>
              <a:rPr lang="en-US" altLang="zh-CN" dirty="0" err="1"/>
              <a:t>NameNode</a:t>
            </a:r>
            <a:r>
              <a:rPr lang="en-US" altLang="zh-CN" dirty="0"/>
              <a:t> HA</a:t>
            </a:r>
            <a:r>
              <a:rPr lang="zh-CN" altLang="en-US" dirty="0"/>
              <a:t>和</a:t>
            </a:r>
            <a:r>
              <a:rPr lang="en-US" altLang="zh-CN" dirty="0"/>
              <a:t>Wire-compatibility</a:t>
            </a:r>
            <a:r>
              <a:rPr lang="zh-CN" altLang="en-US" dirty="0"/>
              <a:t>两个重大特，需要注意的是，</a:t>
            </a:r>
            <a:r>
              <a:rPr lang="en-US" altLang="zh-CN" dirty="0"/>
              <a:t>Hadoop 2.0</a:t>
            </a:r>
            <a:r>
              <a:rPr lang="zh-CN" altLang="en-US" dirty="0"/>
              <a:t>主要由</a:t>
            </a:r>
            <a:r>
              <a:rPr lang="en-US" altLang="zh-CN" dirty="0"/>
              <a:t>Yahoo</a:t>
            </a:r>
            <a:r>
              <a:rPr lang="zh-CN" altLang="en-US" dirty="0"/>
              <a:t>独立出来的</a:t>
            </a:r>
            <a:r>
              <a:rPr lang="en-US" altLang="zh-CN" dirty="0"/>
              <a:t>Hortonworks</a:t>
            </a:r>
            <a:r>
              <a:rPr lang="zh-CN" altLang="en-US" dirty="0"/>
              <a:t>公司主持开发。与</a:t>
            </a:r>
            <a:r>
              <a:rPr lang="en-US" altLang="zh-CN" dirty="0"/>
              <a:t>Hadoop 2.0</a:t>
            </a:r>
            <a:r>
              <a:rPr lang="zh-CN" altLang="en-US" dirty="0"/>
              <a:t>相比，</a:t>
            </a:r>
            <a:r>
              <a:rPr lang="en-US" altLang="zh-CN" dirty="0"/>
              <a:t>Hadoop 3.0</a:t>
            </a:r>
            <a:r>
              <a:rPr lang="zh-CN" altLang="en-US" dirty="0"/>
              <a:t>具有许多重要的增强功能，包括</a:t>
            </a:r>
            <a:r>
              <a:rPr lang="en-US" altLang="zh-CN" dirty="0"/>
              <a:t>HDFS</a:t>
            </a:r>
            <a:r>
              <a:rPr lang="zh-CN" altLang="en-US" dirty="0"/>
              <a:t>可擦除编码，</a:t>
            </a:r>
            <a:r>
              <a:rPr lang="en-US" altLang="zh-CN" dirty="0"/>
              <a:t>YARN</a:t>
            </a:r>
            <a:r>
              <a:rPr lang="zh-CN" altLang="en-US" dirty="0"/>
              <a:t>时间轴服务</a:t>
            </a:r>
            <a:r>
              <a:rPr lang="en-US" altLang="zh-CN" dirty="0"/>
              <a:t>v.2</a:t>
            </a:r>
            <a:r>
              <a:rPr lang="zh-CN" altLang="en-US" dirty="0"/>
              <a:t>，支持</a:t>
            </a:r>
            <a:r>
              <a:rPr lang="en-US" altLang="zh-CN" dirty="0"/>
              <a:t>2</a:t>
            </a:r>
            <a:r>
              <a:rPr lang="zh-CN" altLang="en-US" dirty="0"/>
              <a:t>个以上的</a:t>
            </a:r>
            <a:r>
              <a:rPr lang="en-US" altLang="zh-CN" dirty="0" err="1"/>
              <a:t>NameNode</a:t>
            </a:r>
            <a:r>
              <a:rPr lang="zh-CN" altLang="en-US" dirty="0"/>
              <a:t>，支持</a:t>
            </a:r>
            <a:r>
              <a:rPr lang="en-US" altLang="zh-CN" dirty="0"/>
              <a:t>Microsoft Azure Data Lake</a:t>
            </a:r>
            <a:r>
              <a:rPr lang="zh-CN" altLang="en-US" dirty="0"/>
              <a:t>和</a:t>
            </a:r>
            <a:r>
              <a:rPr lang="en-US" altLang="zh-CN" dirty="0" err="1"/>
              <a:t>Aliyun</a:t>
            </a:r>
            <a:r>
              <a:rPr lang="en-US" altLang="zh-CN" dirty="0"/>
              <a:t> Object Storage System</a:t>
            </a:r>
            <a:r>
              <a:rPr lang="zh-CN" altLang="en-US" dirty="0"/>
              <a:t>文件系统连接器，并服务于深度学习用例和长期运行的应用等重要功能，新增的组件</a:t>
            </a:r>
            <a:r>
              <a:rPr lang="en-US" altLang="zh-CN" dirty="0"/>
              <a:t>Hadoop Submarine</a:t>
            </a:r>
            <a:r>
              <a:rPr lang="zh-CN" altLang="en-US" dirty="0"/>
              <a:t>使数据工程师能够在同一个</a:t>
            </a:r>
            <a:r>
              <a:rPr lang="en-US" altLang="zh-CN" dirty="0"/>
              <a:t>Hadoop YARN</a:t>
            </a:r>
            <a:r>
              <a:rPr lang="zh-CN" altLang="en-US" dirty="0"/>
              <a:t>集群上轻松开发、训练和部署深度学习模型。</a:t>
            </a:r>
          </a:p>
        </p:txBody>
      </p:sp>
    </p:spTree>
    <p:extLst>
      <p:ext uri="{BB962C8B-B14F-4D97-AF65-F5344CB8AC3E}">
        <p14:creationId xmlns:p14="http://schemas.microsoft.com/office/powerpoint/2010/main" val="369296053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021DF-CBDA-482A-B426-01B6B08739A4}"/>
              </a:ext>
            </a:extLst>
          </p:cNvPr>
          <p:cNvSpPr>
            <a:spLocks noGrp="1"/>
          </p:cNvSpPr>
          <p:nvPr>
            <p:ph type="title"/>
          </p:nvPr>
        </p:nvSpPr>
        <p:spPr/>
        <p:txBody>
          <a:bodyPr/>
          <a:lstStyle/>
          <a:p>
            <a:r>
              <a:rPr lang="en-US" altLang="zh-CN" dirty="0"/>
              <a:t>2.1.4  Hadoop</a:t>
            </a:r>
            <a:r>
              <a:rPr lang="zh-CN" altLang="en-US" dirty="0"/>
              <a:t>版本</a:t>
            </a:r>
          </a:p>
        </p:txBody>
      </p:sp>
      <p:sp>
        <p:nvSpPr>
          <p:cNvPr id="3" name="内容占位符 2">
            <a:extLst>
              <a:ext uri="{FF2B5EF4-FFF2-40B4-BE49-F238E27FC236}">
                <a16:creationId xmlns:a16="http://schemas.microsoft.com/office/drawing/2014/main" id="{581E39C2-960F-4C9F-AD26-EC7A3E9EF897}"/>
              </a:ext>
            </a:extLst>
          </p:cNvPr>
          <p:cNvSpPr>
            <a:spLocks noGrp="1"/>
          </p:cNvSpPr>
          <p:nvPr>
            <p:ph idx="1"/>
          </p:nvPr>
        </p:nvSpPr>
        <p:spPr/>
        <p:txBody>
          <a:bodyPr>
            <a:normAutofit/>
          </a:bodyPr>
          <a:lstStyle/>
          <a:p>
            <a:r>
              <a:rPr lang="en-US" altLang="zh-CN" sz="1400" dirty="0"/>
              <a:t>Hadoop</a:t>
            </a:r>
            <a:r>
              <a:rPr lang="zh-CN" altLang="en-US" sz="1400" dirty="0"/>
              <a:t>商业版主要是提供对各项服务的支持，高级功能要收取一定费用，这对一些研发能力不太强的企业来说是非常有利的，公司只要出一定的费用就能使用到一些高级功能，每个发行版都有自己的特点。</a:t>
            </a:r>
          </a:p>
          <a:p>
            <a:r>
              <a:rPr lang="zh-CN" altLang="en-US" sz="1400" dirty="0"/>
              <a:t>（</a:t>
            </a:r>
            <a:r>
              <a:rPr lang="en-US" altLang="zh-CN" sz="1400" dirty="0"/>
              <a:t>1</a:t>
            </a:r>
            <a:r>
              <a:rPr lang="zh-CN" altLang="en-US" sz="1400" dirty="0"/>
              <a:t>）</a:t>
            </a:r>
            <a:r>
              <a:rPr lang="en-US" altLang="zh-CN" sz="1400" dirty="0"/>
              <a:t>Cloudera Distribution Hadoop</a:t>
            </a:r>
            <a:r>
              <a:rPr lang="zh-CN" altLang="en-US" sz="1400" dirty="0"/>
              <a:t>（</a:t>
            </a:r>
            <a:r>
              <a:rPr lang="en-US" altLang="zh-CN" sz="1400" dirty="0"/>
              <a:t>CDH</a:t>
            </a:r>
            <a:r>
              <a:rPr lang="zh-CN" altLang="en-US" sz="1400" dirty="0"/>
              <a:t>）</a:t>
            </a:r>
          </a:p>
          <a:p>
            <a:pPr lvl="1"/>
            <a:r>
              <a:rPr lang="en-US" altLang="zh-CN" sz="1200" dirty="0"/>
              <a:t>Cloudera CDH</a:t>
            </a:r>
            <a:r>
              <a:rPr lang="zh-CN" altLang="en-US" sz="1200" dirty="0"/>
              <a:t>版本的</a:t>
            </a:r>
            <a:r>
              <a:rPr lang="en-US" altLang="zh-CN" sz="1200" dirty="0"/>
              <a:t>Hadoop</a:t>
            </a:r>
            <a:r>
              <a:rPr lang="zh-CN" altLang="en-US" sz="1200" dirty="0"/>
              <a:t>是现在国内公司使用最多的。其优点为</a:t>
            </a:r>
            <a:r>
              <a:rPr lang="en-US" altLang="zh-CN" sz="1200" dirty="0"/>
              <a:t>Cloudera Manager</a:t>
            </a:r>
            <a:r>
              <a:rPr lang="zh-CN" altLang="en-US" sz="1200" dirty="0"/>
              <a:t>（简称</a:t>
            </a:r>
            <a:r>
              <a:rPr lang="en-US" altLang="zh-CN" sz="1200" dirty="0"/>
              <a:t>CM</a:t>
            </a:r>
            <a:r>
              <a:rPr lang="zh-CN" altLang="en-US" sz="1200" dirty="0"/>
              <a:t>）配置简单，升级方便，资源分配设置方便，非常有利于整合</a:t>
            </a:r>
            <a:r>
              <a:rPr lang="en-US" altLang="zh-CN" sz="1200" dirty="0"/>
              <a:t>Impala</a:t>
            </a:r>
            <a:r>
              <a:rPr lang="zh-CN" altLang="en-US" sz="1200" dirty="0"/>
              <a:t>，官方文档详细，与</a:t>
            </a:r>
            <a:r>
              <a:rPr lang="en-US" altLang="zh-CN" sz="1200" dirty="0"/>
              <a:t>Spark</a:t>
            </a:r>
            <a:r>
              <a:rPr lang="zh-CN" altLang="en-US" sz="1200" dirty="0"/>
              <a:t>整合非常好。在</a:t>
            </a:r>
            <a:r>
              <a:rPr lang="en-US" altLang="zh-CN" sz="1200" dirty="0"/>
              <a:t>CM</a:t>
            </a:r>
            <a:r>
              <a:rPr lang="zh-CN" altLang="en-US" sz="1200" dirty="0"/>
              <a:t>基础上，我们通过页面就能完成对</a:t>
            </a:r>
            <a:r>
              <a:rPr lang="en-US" altLang="zh-CN" sz="1200" dirty="0"/>
              <a:t>Hadoop</a:t>
            </a:r>
            <a:r>
              <a:rPr lang="zh-CN" altLang="en-US" sz="1200" dirty="0"/>
              <a:t>生态系统各种环境的安装、配置和升级。其缺点为</a:t>
            </a:r>
            <a:r>
              <a:rPr lang="en-US" altLang="zh-CN" sz="1200" dirty="0"/>
              <a:t>CM</a:t>
            </a:r>
            <a:r>
              <a:rPr lang="zh-CN" altLang="en-US" sz="1200" dirty="0"/>
              <a:t>不开源，</a:t>
            </a:r>
            <a:r>
              <a:rPr lang="en-US" altLang="zh-CN" sz="1200" dirty="0"/>
              <a:t>Hadoop</a:t>
            </a:r>
            <a:r>
              <a:rPr lang="zh-CN" altLang="en-US" sz="1200" dirty="0"/>
              <a:t>某些功能与社区版有出入。目前，</a:t>
            </a:r>
            <a:r>
              <a:rPr lang="en-US" altLang="zh-CN" sz="1200" dirty="0"/>
              <a:t>CDH</a:t>
            </a:r>
            <a:r>
              <a:rPr lang="zh-CN" altLang="en-US" sz="1200" dirty="0"/>
              <a:t>的最新版本为</a:t>
            </a:r>
            <a:r>
              <a:rPr lang="en-US" altLang="zh-CN" sz="1200" dirty="0"/>
              <a:t>CDH 5</a:t>
            </a:r>
            <a:r>
              <a:rPr lang="zh-CN" altLang="en-US" sz="1200" dirty="0"/>
              <a:t>和</a:t>
            </a:r>
            <a:r>
              <a:rPr lang="en-US" altLang="zh-CN" sz="1200" dirty="0"/>
              <a:t>CDH 6</a:t>
            </a:r>
            <a:r>
              <a:rPr lang="zh-CN" altLang="en-US" sz="1200" dirty="0"/>
              <a:t>，读者可到官网</a:t>
            </a:r>
            <a:r>
              <a:rPr lang="en-US" altLang="zh-CN" sz="1200" dirty="0"/>
              <a:t>https://www.cloudera.com</a:t>
            </a:r>
            <a:r>
              <a:rPr lang="zh-CN" altLang="en-US" sz="1200" dirty="0"/>
              <a:t>获取更多信息。</a:t>
            </a:r>
          </a:p>
          <a:p>
            <a:r>
              <a:rPr lang="zh-CN" altLang="en-US" sz="1400" dirty="0"/>
              <a:t>（</a:t>
            </a:r>
            <a:r>
              <a:rPr lang="en-US" altLang="zh-CN" sz="1400" dirty="0"/>
              <a:t>2</a:t>
            </a:r>
            <a:r>
              <a:rPr lang="zh-CN" altLang="en-US" sz="1400" dirty="0"/>
              <a:t>）</a:t>
            </a:r>
            <a:r>
              <a:rPr lang="en-US" altLang="zh-CN" sz="1400" dirty="0"/>
              <a:t>Hortonworks Data Platform</a:t>
            </a:r>
            <a:r>
              <a:rPr lang="zh-CN" altLang="en-US" sz="1400" dirty="0"/>
              <a:t>（</a:t>
            </a:r>
            <a:r>
              <a:rPr lang="en-US" altLang="zh-CN" sz="1400" dirty="0"/>
              <a:t>HDP</a:t>
            </a:r>
            <a:r>
              <a:rPr lang="zh-CN" altLang="en-US" sz="1400" dirty="0"/>
              <a:t>）</a:t>
            </a:r>
          </a:p>
          <a:p>
            <a:pPr lvl="1"/>
            <a:r>
              <a:rPr lang="en-US" altLang="zh-CN" sz="1200" dirty="0"/>
              <a:t>Hortonworks HDP</a:t>
            </a:r>
            <a:r>
              <a:rPr lang="zh-CN" altLang="en-US" sz="1200" dirty="0"/>
              <a:t>优点为原装</a:t>
            </a:r>
            <a:r>
              <a:rPr lang="en-US" altLang="zh-CN" sz="1200" dirty="0"/>
              <a:t>Hadoop</a:t>
            </a:r>
            <a:r>
              <a:rPr lang="zh-CN" altLang="en-US" sz="1200" dirty="0"/>
              <a:t>、纯开源，版本与社区版一致，支持</a:t>
            </a:r>
            <a:r>
              <a:rPr lang="en-US" altLang="zh-CN" sz="1200" dirty="0" err="1"/>
              <a:t>Tez</a:t>
            </a:r>
            <a:r>
              <a:rPr lang="zh-CN" altLang="en-US" sz="1200" dirty="0"/>
              <a:t>，集成开源监控方案</a:t>
            </a:r>
            <a:r>
              <a:rPr lang="en-US" altLang="zh-CN" sz="1200" dirty="0"/>
              <a:t>Ganglia</a:t>
            </a:r>
            <a:r>
              <a:rPr lang="zh-CN" altLang="en-US" sz="1200" dirty="0"/>
              <a:t>和</a:t>
            </a:r>
            <a:r>
              <a:rPr lang="en-US" altLang="zh-CN" sz="1200" dirty="0"/>
              <a:t>Nagios</a:t>
            </a:r>
            <a:r>
              <a:rPr lang="zh-CN" altLang="en-US" sz="1200" dirty="0"/>
              <a:t>；缺点为安装、升级、添加节点、删除节点比较麻烦。目前，</a:t>
            </a:r>
            <a:r>
              <a:rPr lang="en-US" altLang="zh-CN" sz="1200" dirty="0"/>
              <a:t>HDP</a:t>
            </a:r>
            <a:r>
              <a:rPr lang="zh-CN" altLang="en-US" sz="1200" dirty="0"/>
              <a:t>的最新版本为</a:t>
            </a:r>
            <a:r>
              <a:rPr lang="en-US" altLang="zh-CN" sz="1200" dirty="0"/>
              <a:t>HDP 2</a:t>
            </a:r>
            <a:r>
              <a:rPr lang="zh-CN" altLang="en-US" sz="1200" dirty="0"/>
              <a:t>和</a:t>
            </a:r>
            <a:r>
              <a:rPr lang="en-US" altLang="zh-CN" sz="1200" dirty="0"/>
              <a:t>HDP 3</a:t>
            </a:r>
            <a:r>
              <a:rPr lang="zh-CN" altLang="en-US" sz="1200" dirty="0"/>
              <a:t>，读者可到官网</a:t>
            </a:r>
            <a:r>
              <a:rPr lang="en-US" altLang="zh-CN" sz="1200" dirty="0"/>
              <a:t>https://hortonworks.com</a:t>
            </a:r>
            <a:r>
              <a:rPr lang="zh-CN" altLang="en-US" sz="1200" dirty="0"/>
              <a:t>获取更多信息。</a:t>
            </a:r>
          </a:p>
        </p:txBody>
      </p:sp>
    </p:spTree>
    <p:extLst>
      <p:ext uri="{BB962C8B-B14F-4D97-AF65-F5344CB8AC3E}">
        <p14:creationId xmlns:p14="http://schemas.microsoft.com/office/powerpoint/2010/main" val="195094161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mj-ea"/>
              </a:rPr>
              <a:t>【</a:t>
            </a:r>
            <a:r>
              <a:rPr lang="zh-CN" altLang="en-US" sz="3200" dirty="0">
                <a:latin typeface="+mj-ea"/>
              </a:rPr>
              <a:t>知识与能力要求</a:t>
            </a:r>
            <a:r>
              <a:rPr lang="en-US" altLang="zh-CN" sz="3200" dirty="0">
                <a:latin typeface="+mj-ea"/>
              </a:rPr>
              <a:t>】</a:t>
            </a:r>
            <a:endParaRPr lang="zh-CN" altLang="en-US" sz="3200" dirty="0">
              <a:latin typeface="+mj-ea"/>
            </a:endParaRPr>
          </a:p>
        </p:txBody>
      </p:sp>
      <p:pic>
        <p:nvPicPr>
          <p:cNvPr id="22618" name="图片 22618"/>
          <p:cNvPicPr>
            <a:picLocks noGrp="1" noChangeAspect="1"/>
          </p:cNvPicPr>
          <p:nvPr>
            <p:ph idx="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284095" y="990200"/>
            <a:ext cx="4575810" cy="3623310"/>
          </a:xfrm>
          <a:prstGeom prst="rect">
            <a:avLst/>
          </a:prstGeom>
        </p:spPr>
      </p:pic>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3805C-B292-4140-95B3-34E1310BCD3D}"/>
              </a:ext>
            </a:extLst>
          </p:cNvPr>
          <p:cNvSpPr>
            <a:spLocks noGrp="1"/>
          </p:cNvSpPr>
          <p:nvPr>
            <p:ph type="title"/>
          </p:nvPr>
        </p:nvSpPr>
        <p:spPr/>
        <p:txBody>
          <a:bodyPr/>
          <a:lstStyle/>
          <a:p>
            <a:r>
              <a:rPr lang="en-US" altLang="zh-CN" dirty="0"/>
              <a:t>2.2  Hadoop</a:t>
            </a:r>
            <a:r>
              <a:rPr lang="zh-CN" altLang="en-US" dirty="0"/>
              <a:t>生态系统</a:t>
            </a:r>
          </a:p>
        </p:txBody>
      </p:sp>
      <p:sp>
        <p:nvSpPr>
          <p:cNvPr id="3" name="内容占位符 2">
            <a:extLst>
              <a:ext uri="{FF2B5EF4-FFF2-40B4-BE49-F238E27FC236}">
                <a16:creationId xmlns:a16="http://schemas.microsoft.com/office/drawing/2014/main" id="{DE3A7349-F3D5-4062-B4C6-C8E030D2716D}"/>
              </a:ext>
            </a:extLst>
          </p:cNvPr>
          <p:cNvSpPr>
            <a:spLocks noGrp="1"/>
          </p:cNvSpPr>
          <p:nvPr>
            <p:ph idx="1"/>
          </p:nvPr>
        </p:nvSpPr>
        <p:spPr/>
        <p:txBody>
          <a:bodyPr>
            <a:normAutofit/>
          </a:bodyPr>
          <a:lstStyle/>
          <a:p>
            <a:r>
              <a:rPr lang="en-US" altLang="zh-CN" sz="1600" dirty="0"/>
              <a:t>Hadoop 2.0</a:t>
            </a:r>
            <a:r>
              <a:rPr lang="zh-CN" altLang="en-US" sz="1600" dirty="0"/>
              <a:t>主要由三部分构成：分布式文件系统</a:t>
            </a:r>
            <a:r>
              <a:rPr lang="en-US" altLang="zh-CN" sz="1600" dirty="0"/>
              <a:t>HDFS</a:t>
            </a:r>
            <a:r>
              <a:rPr lang="zh-CN" altLang="en-US" sz="1600" dirty="0"/>
              <a:t>、统一资源管理和调度框架</a:t>
            </a:r>
            <a:r>
              <a:rPr lang="en-US" altLang="zh-CN" sz="1600" dirty="0"/>
              <a:t>YARN</a:t>
            </a:r>
            <a:r>
              <a:rPr lang="zh-CN" altLang="en-US" sz="1600" dirty="0"/>
              <a:t>、分布式计算框架</a:t>
            </a:r>
            <a:r>
              <a:rPr lang="en-US" altLang="zh-CN" sz="1600" dirty="0"/>
              <a:t>MapReduce</a:t>
            </a:r>
            <a:r>
              <a:rPr lang="zh-CN" altLang="en-US" sz="1600" dirty="0"/>
              <a:t>；但广义上来讲，</a:t>
            </a:r>
            <a:r>
              <a:rPr lang="en-US" altLang="zh-CN" sz="1600" dirty="0"/>
              <a:t>Hadoop</a:t>
            </a:r>
            <a:r>
              <a:rPr lang="zh-CN" altLang="en-US" sz="1600" dirty="0"/>
              <a:t>是指以</a:t>
            </a:r>
            <a:r>
              <a:rPr lang="en-US" altLang="zh-CN" sz="1600" dirty="0"/>
              <a:t>Hadoop</a:t>
            </a:r>
            <a:r>
              <a:rPr lang="zh-CN" altLang="en-US" sz="1600" dirty="0"/>
              <a:t>为基础的生态系统，是一个庞大体系，</a:t>
            </a:r>
            <a:r>
              <a:rPr lang="en-US" altLang="zh-CN" sz="1600" dirty="0"/>
              <a:t>Hadoop</a:t>
            </a:r>
            <a:r>
              <a:rPr lang="zh-CN" altLang="en-US" sz="1600" dirty="0"/>
              <a:t>仅是其中最基础、最重要的部分，生态系统中每个组件只负责解决某一特定问题。</a:t>
            </a:r>
          </a:p>
        </p:txBody>
      </p:sp>
      <p:grpSp>
        <p:nvGrpSpPr>
          <p:cNvPr id="4" name="画布 20654">
            <a:extLst>
              <a:ext uri="{FF2B5EF4-FFF2-40B4-BE49-F238E27FC236}">
                <a16:creationId xmlns:a16="http://schemas.microsoft.com/office/drawing/2014/main" id="{3162EB6E-E1F7-4328-93E1-2FD062C3F647}"/>
              </a:ext>
            </a:extLst>
          </p:cNvPr>
          <p:cNvGrpSpPr/>
          <p:nvPr/>
        </p:nvGrpSpPr>
        <p:grpSpPr>
          <a:xfrm>
            <a:off x="1807699" y="2307102"/>
            <a:ext cx="5231130" cy="2494036"/>
            <a:chOff x="0" y="0"/>
            <a:chExt cx="5274310" cy="2443480"/>
          </a:xfrm>
        </p:grpSpPr>
        <p:sp>
          <p:nvSpPr>
            <p:cNvPr id="5" name="画布 20654">
              <a:extLst>
                <a:ext uri="{FF2B5EF4-FFF2-40B4-BE49-F238E27FC236}">
                  <a16:creationId xmlns:a16="http://schemas.microsoft.com/office/drawing/2014/main" id="{0BFA1060-6C83-482B-8DE4-45865DE9960F}"/>
                </a:ext>
              </a:extLst>
            </p:cNvPr>
            <p:cNvSpPr>
              <a:spLocks noChangeAspect="1"/>
            </p:cNvSpPr>
            <p:nvPr/>
          </p:nvSpPr>
          <p:spPr>
            <a:xfrm>
              <a:off x="0" y="0"/>
              <a:ext cx="5274310" cy="2443480"/>
            </a:xfrm>
          </p:spPr>
        </p:sp>
        <p:grpSp>
          <p:nvGrpSpPr>
            <p:cNvPr id="6" name="组合 20636">
              <a:extLst>
                <a:ext uri="{FF2B5EF4-FFF2-40B4-BE49-F238E27FC236}">
                  <a16:creationId xmlns:a16="http://schemas.microsoft.com/office/drawing/2014/main" id="{CB507E33-03E1-4CAF-BC94-426D641C5B2A}"/>
                </a:ext>
              </a:extLst>
            </p:cNvPr>
            <p:cNvGrpSpPr/>
            <p:nvPr/>
          </p:nvGrpSpPr>
          <p:grpSpPr>
            <a:xfrm>
              <a:off x="217713" y="98357"/>
              <a:ext cx="4855416" cy="2292874"/>
              <a:chOff x="217713" y="98357"/>
              <a:chExt cx="4855416" cy="2292874"/>
            </a:xfrm>
          </p:grpSpPr>
          <p:sp>
            <p:nvSpPr>
              <p:cNvPr id="7" name="圆角矩形 12">
                <a:extLst>
                  <a:ext uri="{FF2B5EF4-FFF2-40B4-BE49-F238E27FC236}">
                    <a16:creationId xmlns:a16="http://schemas.microsoft.com/office/drawing/2014/main" id="{22468923-8719-4EF9-80D6-2C2E70CE617B}"/>
                  </a:ext>
                </a:extLst>
              </p:cNvPr>
              <p:cNvSpPr/>
              <p:nvPr/>
            </p:nvSpPr>
            <p:spPr>
              <a:xfrm>
                <a:off x="700580" y="491558"/>
                <a:ext cx="537115"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Hive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8" name="圆角矩形 13">
                <a:extLst>
                  <a:ext uri="{FF2B5EF4-FFF2-40B4-BE49-F238E27FC236}">
                    <a16:creationId xmlns:a16="http://schemas.microsoft.com/office/drawing/2014/main" id="{11925760-8B6D-448E-AD21-B289BCD2CEEC}"/>
                  </a:ext>
                </a:extLst>
              </p:cNvPr>
              <p:cNvSpPr/>
              <p:nvPr/>
            </p:nvSpPr>
            <p:spPr>
              <a:xfrm>
                <a:off x="700580" y="876059"/>
                <a:ext cx="1936482"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MapReduce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9" name="圆角矩形 14">
                <a:extLst>
                  <a:ext uri="{FF2B5EF4-FFF2-40B4-BE49-F238E27FC236}">
                    <a16:creationId xmlns:a16="http://schemas.microsoft.com/office/drawing/2014/main" id="{44D68754-11D4-498A-A90F-50B70D0D740A}"/>
                  </a:ext>
                </a:extLst>
              </p:cNvPr>
              <p:cNvSpPr/>
              <p:nvPr/>
            </p:nvSpPr>
            <p:spPr>
              <a:xfrm>
                <a:off x="2672173" y="876059"/>
                <a:ext cx="746367"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Spark</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0" name="圆角矩形 15">
                <a:extLst>
                  <a:ext uri="{FF2B5EF4-FFF2-40B4-BE49-F238E27FC236}">
                    <a16:creationId xmlns:a16="http://schemas.microsoft.com/office/drawing/2014/main" id="{8D1E9936-3582-416F-94BE-E8A8EE2867C9}"/>
                  </a:ext>
                </a:extLst>
              </p:cNvPr>
              <p:cNvSpPr/>
              <p:nvPr/>
            </p:nvSpPr>
            <p:spPr>
              <a:xfrm>
                <a:off x="3444822" y="488771"/>
                <a:ext cx="620658" cy="730709"/>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Impala</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1" name="圆角矩形 16">
                <a:extLst>
                  <a:ext uri="{FF2B5EF4-FFF2-40B4-BE49-F238E27FC236}">
                    <a16:creationId xmlns:a16="http://schemas.microsoft.com/office/drawing/2014/main" id="{7A2A6458-0D02-4C1A-8FB6-3B15B5BBE786}"/>
                  </a:ext>
                </a:extLst>
              </p:cNvPr>
              <p:cNvSpPr/>
              <p:nvPr/>
            </p:nvSpPr>
            <p:spPr>
              <a:xfrm>
                <a:off x="222498" y="1267398"/>
                <a:ext cx="447322" cy="743496"/>
              </a:xfrm>
              <a:prstGeom prst="round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ZooKeeper</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2" name="圆角矩形 17">
                <a:extLst>
                  <a:ext uri="{FF2B5EF4-FFF2-40B4-BE49-F238E27FC236}">
                    <a16:creationId xmlns:a16="http://schemas.microsoft.com/office/drawing/2014/main" id="{4F9D3581-6E05-4B3D-A5FA-D0E523AB74D1}"/>
                  </a:ext>
                </a:extLst>
              </p:cNvPr>
              <p:cNvSpPr/>
              <p:nvPr/>
            </p:nvSpPr>
            <p:spPr>
              <a:xfrm>
                <a:off x="222498" y="488771"/>
                <a:ext cx="447322" cy="740779"/>
              </a:xfrm>
              <a:prstGeom prst="round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Kafka</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3" name="圆角矩形 18">
                <a:extLst>
                  <a:ext uri="{FF2B5EF4-FFF2-40B4-BE49-F238E27FC236}">
                    <a16:creationId xmlns:a16="http://schemas.microsoft.com/office/drawing/2014/main" id="{654672F2-E3B1-4667-A0E4-3FB9E387729C}"/>
                  </a:ext>
                </a:extLst>
              </p:cNvPr>
              <p:cNvSpPr/>
              <p:nvPr/>
            </p:nvSpPr>
            <p:spPr>
              <a:xfrm>
                <a:off x="4609092" y="1267399"/>
                <a:ext cx="447321" cy="743495"/>
              </a:xfrm>
              <a:prstGeom prst="roundRect">
                <a:avLst/>
              </a:prstGeom>
              <a:solidFill>
                <a:schemeClr val="accent6">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Flume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4" name="圆角矩形 19">
                <a:extLst>
                  <a:ext uri="{FF2B5EF4-FFF2-40B4-BE49-F238E27FC236}">
                    <a16:creationId xmlns:a16="http://schemas.microsoft.com/office/drawing/2014/main" id="{4DDA1F52-5908-4CE7-A2A9-D9E8A6656E03}"/>
                  </a:ext>
                </a:extLst>
              </p:cNvPr>
              <p:cNvSpPr/>
              <p:nvPr/>
            </p:nvSpPr>
            <p:spPr>
              <a:xfrm>
                <a:off x="711745" y="1267399"/>
                <a:ext cx="3368817" cy="343422"/>
              </a:xfrm>
              <a:prstGeom prst="round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YARN</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5" name="圆角矩形 20">
                <a:extLst>
                  <a:ext uri="{FF2B5EF4-FFF2-40B4-BE49-F238E27FC236}">
                    <a16:creationId xmlns:a16="http://schemas.microsoft.com/office/drawing/2014/main" id="{D433F336-87B3-436F-982E-E7F77692482F}"/>
                  </a:ext>
                </a:extLst>
              </p:cNvPr>
              <p:cNvSpPr/>
              <p:nvPr/>
            </p:nvSpPr>
            <p:spPr>
              <a:xfrm>
                <a:off x="700580" y="1667472"/>
                <a:ext cx="3872966" cy="343422"/>
              </a:xfrm>
              <a:prstGeom prst="round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HDFS</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6" name="圆角矩形 21">
                <a:extLst>
                  <a:ext uri="{FF2B5EF4-FFF2-40B4-BE49-F238E27FC236}">
                    <a16:creationId xmlns:a16="http://schemas.microsoft.com/office/drawing/2014/main" id="{E5E08D74-C95B-4DCF-A33C-A7988F57BA07}"/>
                  </a:ext>
                </a:extLst>
              </p:cNvPr>
              <p:cNvSpPr/>
              <p:nvPr/>
            </p:nvSpPr>
            <p:spPr>
              <a:xfrm>
                <a:off x="217713" y="2047809"/>
                <a:ext cx="4838700" cy="343422"/>
              </a:xfrm>
              <a:prstGeom prst="roundRect">
                <a:avLst/>
              </a:prstGeom>
              <a:solidFill>
                <a:schemeClr val="accent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Common</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7" name="圆角矩形 22">
                <a:extLst>
                  <a:ext uri="{FF2B5EF4-FFF2-40B4-BE49-F238E27FC236}">
                    <a16:creationId xmlns:a16="http://schemas.microsoft.com/office/drawing/2014/main" id="{875C0633-C99E-4B1B-B685-7B8D2D8E2C07}"/>
                  </a:ext>
                </a:extLst>
              </p:cNvPr>
              <p:cNvSpPr/>
              <p:nvPr/>
            </p:nvSpPr>
            <p:spPr>
              <a:xfrm>
                <a:off x="1265478" y="488771"/>
                <a:ext cx="570602" cy="343421"/>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Pig</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8" name="圆角矩形 23">
                <a:extLst>
                  <a:ext uri="{FF2B5EF4-FFF2-40B4-BE49-F238E27FC236}">
                    <a16:creationId xmlns:a16="http://schemas.microsoft.com/office/drawing/2014/main" id="{53330704-8338-4AC5-8D88-5A5DBBEA7C55}"/>
                  </a:ext>
                </a:extLst>
              </p:cNvPr>
              <p:cNvSpPr/>
              <p:nvPr/>
            </p:nvSpPr>
            <p:spPr>
              <a:xfrm>
                <a:off x="1857105" y="491558"/>
                <a:ext cx="779958"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Mahout</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9" name="圆角矩形 24">
                <a:extLst>
                  <a:ext uri="{FF2B5EF4-FFF2-40B4-BE49-F238E27FC236}">
                    <a16:creationId xmlns:a16="http://schemas.microsoft.com/office/drawing/2014/main" id="{F5E0E26C-02AD-4F12-8D2C-7918EC6745FC}"/>
                  </a:ext>
                </a:extLst>
              </p:cNvPr>
              <p:cNvSpPr/>
              <p:nvPr/>
            </p:nvSpPr>
            <p:spPr>
              <a:xfrm>
                <a:off x="2672173" y="488771"/>
                <a:ext cx="746367" cy="343421"/>
              </a:xfrm>
              <a:prstGeom prst="round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Spark SQL</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0" name="圆角矩形 25">
                <a:extLst>
                  <a:ext uri="{FF2B5EF4-FFF2-40B4-BE49-F238E27FC236}">
                    <a16:creationId xmlns:a16="http://schemas.microsoft.com/office/drawing/2014/main" id="{15D46213-684A-408F-9089-6C57AB5777AF}"/>
                  </a:ext>
                </a:extLst>
              </p:cNvPr>
              <p:cNvSpPr/>
              <p:nvPr/>
            </p:nvSpPr>
            <p:spPr>
              <a:xfrm>
                <a:off x="4609092" y="491558"/>
                <a:ext cx="447321" cy="727922"/>
              </a:xfrm>
              <a:prstGeom prst="round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Sqoop</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1" name="圆角矩形 26">
                <a:extLst>
                  <a:ext uri="{FF2B5EF4-FFF2-40B4-BE49-F238E27FC236}">
                    <a16:creationId xmlns:a16="http://schemas.microsoft.com/office/drawing/2014/main" id="{EAD05415-0385-4A7A-A914-5EE393F2F6FD}"/>
                  </a:ext>
                </a:extLst>
              </p:cNvPr>
              <p:cNvSpPr/>
              <p:nvPr/>
            </p:nvSpPr>
            <p:spPr>
              <a:xfrm>
                <a:off x="4112526" y="488771"/>
                <a:ext cx="447322" cy="1122048"/>
              </a:xfrm>
              <a:prstGeom prst="round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HBase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2" name="圆角矩形 129">
                <a:extLst>
                  <a:ext uri="{FF2B5EF4-FFF2-40B4-BE49-F238E27FC236}">
                    <a16:creationId xmlns:a16="http://schemas.microsoft.com/office/drawing/2014/main" id="{388F0447-B974-4BF9-B086-1FC12C914832}"/>
                  </a:ext>
                </a:extLst>
              </p:cNvPr>
              <p:cNvSpPr/>
              <p:nvPr/>
            </p:nvSpPr>
            <p:spPr>
              <a:xfrm>
                <a:off x="234429" y="98357"/>
                <a:ext cx="4838700" cy="342900"/>
              </a:xfrm>
              <a:prstGeom prst="round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Bef>
                    <a:spcPts val="0"/>
                  </a:spcBef>
                  <a:spcAft>
                    <a:spcPts val="0"/>
                  </a:spcAft>
                </a:pP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Ambari</a:t>
                </a:r>
                <a:endParaRPr lang="en-US" altLang="zh-CN" sz="11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grpSp>
      </p:grpSp>
    </p:spTree>
    <p:extLst>
      <p:ext uri="{BB962C8B-B14F-4D97-AF65-F5344CB8AC3E}">
        <p14:creationId xmlns:p14="http://schemas.microsoft.com/office/powerpoint/2010/main" val="210815332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3CED3-2CA6-41C9-B620-672F13C65A70}"/>
              </a:ext>
            </a:extLst>
          </p:cNvPr>
          <p:cNvSpPr>
            <a:spLocks noGrp="1"/>
          </p:cNvSpPr>
          <p:nvPr>
            <p:ph type="title"/>
          </p:nvPr>
        </p:nvSpPr>
        <p:spPr/>
        <p:txBody>
          <a:bodyPr/>
          <a:lstStyle/>
          <a:p>
            <a:r>
              <a:rPr lang="en-US" altLang="zh-CN" dirty="0"/>
              <a:t>1.  </a:t>
            </a:r>
            <a:r>
              <a:rPr lang="zh-CN" altLang="en-US" dirty="0"/>
              <a:t>Hadoop Common</a:t>
            </a:r>
          </a:p>
        </p:txBody>
      </p:sp>
      <p:sp>
        <p:nvSpPr>
          <p:cNvPr id="3" name="内容占位符 2">
            <a:extLst>
              <a:ext uri="{FF2B5EF4-FFF2-40B4-BE49-F238E27FC236}">
                <a16:creationId xmlns:a16="http://schemas.microsoft.com/office/drawing/2014/main" id="{C6C73699-8A4B-4038-98FE-9739D916A8B2}"/>
              </a:ext>
            </a:extLst>
          </p:cNvPr>
          <p:cNvSpPr>
            <a:spLocks noGrp="1"/>
          </p:cNvSpPr>
          <p:nvPr>
            <p:ph idx="1"/>
          </p:nvPr>
        </p:nvSpPr>
        <p:spPr/>
        <p:txBody>
          <a:bodyPr/>
          <a:lstStyle/>
          <a:p>
            <a:r>
              <a:rPr lang="zh-CN" altLang="en-US" dirty="0"/>
              <a:t> Hadoop Common是Hadoop体系中最底层的一个模块，为Hadoop各子项目提供各种工具，如系统配置工具Configuration、远程过程调用RPC、序列化机制和日志操作，是其他模块的基础。</a:t>
            </a:r>
          </a:p>
        </p:txBody>
      </p:sp>
    </p:spTree>
    <p:extLst>
      <p:ext uri="{BB962C8B-B14F-4D97-AF65-F5344CB8AC3E}">
        <p14:creationId xmlns:p14="http://schemas.microsoft.com/office/powerpoint/2010/main" val="349815594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699C1-81C5-4E9C-96EE-3242EED0262A}"/>
              </a:ext>
            </a:extLst>
          </p:cNvPr>
          <p:cNvSpPr>
            <a:spLocks noGrp="1"/>
          </p:cNvSpPr>
          <p:nvPr>
            <p:ph type="title"/>
          </p:nvPr>
        </p:nvSpPr>
        <p:spPr/>
        <p:txBody>
          <a:bodyPr/>
          <a:lstStyle/>
          <a:p>
            <a:r>
              <a:rPr lang="en-US" altLang="zh-CN" dirty="0"/>
              <a:t>2.  HDFS</a:t>
            </a:r>
            <a:endParaRPr lang="zh-CN" altLang="en-US" dirty="0"/>
          </a:p>
        </p:txBody>
      </p:sp>
      <p:sp>
        <p:nvSpPr>
          <p:cNvPr id="3" name="内容占位符 2">
            <a:extLst>
              <a:ext uri="{FF2B5EF4-FFF2-40B4-BE49-F238E27FC236}">
                <a16:creationId xmlns:a16="http://schemas.microsoft.com/office/drawing/2014/main" id="{445E7D75-E34F-4F5E-A9AB-761BBC121D06}"/>
              </a:ext>
            </a:extLst>
          </p:cNvPr>
          <p:cNvSpPr>
            <a:spLocks noGrp="1"/>
          </p:cNvSpPr>
          <p:nvPr>
            <p:ph idx="1"/>
          </p:nvPr>
        </p:nvSpPr>
        <p:spPr/>
        <p:txBody>
          <a:bodyPr/>
          <a:lstStyle/>
          <a:p>
            <a:r>
              <a:rPr lang="en-US" altLang="zh-CN" dirty="0"/>
              <a:t> HDFS</a:t>
            </a:r>
            <a:r>
              <a:rPr lang="zh-CN" altLang="en-US" dirty="0"/>
              <a:t>（</a:t>
            </a:r>
            <a:r>
              <a:rPr lang="en-US" altLang="zh-CN" dirty="0"/>
              <a:t>Hadoop Distributed File System</a:t>
            </a:r>
            <a:r>
              <a:rPr lang="zh-CN" altLang="en-US" dirty="0"/>
              <a:t>）是</a:t>
            </a:r>
            <a:r>
              <a:rPr lang="en-US" altLang="zh-CN" dirty="0"/>
              <a:t>Hadoop</a:t>
            </a:r>
            <a:r>
              <a:rPr lang="zh-CN" altLang="en-US" dirty="0"/>
              <a:t>分布式文件系统，是</a:t>
            </a:r>
            <a:r>
              <a:rPr lang="en-US" altLang="zh-CN" dirty="0"/>
              <a:t>Hadoop</a:t>
            </a:r>
            <a:r>
              <a:rPr lang="zh-CN" altLang="en-US" dirty="0"/>
              <a:t>三大核心之一，是针对谷歌文件系统</a:t>
            </a:r>
            <a:r>
              <a:rPr lang="en-US" altLang="zh-CN" dirty="0"/>
              <a:t>GFS</a:t>
            </a:r>
            <a:r>
              <a:rPr lang="zh-CN" altLang="en-US" dirty="0"/>
              <a:t>（</a:t>
            </a:r>
            <a:r>
              <a:rPr lang="en-US" altLang="zh-CN" dirty="0"/>
              <a:t>Google File System</a:t>
            </a:r>
            <a:r>
              <a:rPr lang="zh-CN" altLang="en-US" dirty="0"/>
              <a:t>）的开源实现（</a:t>
            </a:r>
            <a:r>
              <a:rPr lang="en-US" altLang="zh-CN" dirty="0"/>
              <a:t>The Google File System, 2003</a:t>
            </a:r>
            <a:r>
              <a:rPr lang="zh-CN" altLang="en-US" dirty="0"/>
              <a:t>）。</a:t>
            </a:r>
            <a:r>
              <a:rPr lang="en-US" altLang="zh-CN" dirty="0"/>
              <a:t>HDFS</a:t>
            </a:r>
            <a:r>
              <a:rPr lang="zh-CN" altLang="en-US" dirty="0"/>
              <a:t>是一个具有高容错性的文件系统，适合部署在廉价的机器上，</a:t>
            </a:r>
            <a:r>
              <a:rPr lang="en-US" altLang="zh-CN" dirty="0"/>
              <a:t>HDFS</a:t>
            </a:r>
            <a:r>
              <a:rPr lang="zh-CN" altLang="en-US" dirty="0"/>
              <a:t>能提供高吞吐量的数据访问，非常适合大规模数据集上的应用。大数据处理框架如</a:t>
            </a:r>
            <a:r>
              <a:rPr lang="en-US" altLang="zh-CN" dirty="0"/>
              <a:t>MapReduce</a:t>
            </a:r>
            <a:r>
              <a:rPr lang="zh-CN" altLang="en-US" dirty="0"/>
              <a:t>、</a:t>
            </a:r>
            <a:r>
              <a:rPr lang="en-US" altLang="zh-CN" dirty="0"/>
              <a:t>Spark</a:t>
            </a:r>
            <a:r>
              <a:rPr lang="zh-CN" altLang="en-US" dirty="0"/>
              <a:t>等要处理的数据源大部分都存储在</a:t>
            </a:r>
            <a:r>
              <a:rPr lang="en-US" altLang="zh-CN" dirty="0"/>
              <a:t>HDFS</a:t>
            </a:r>
            <a:r>
              <a:rPr lang="zh-CN" altLang="en-US" dirty="0"/>
              <a:t>上，</a:t>
            </a:r>
            <a:r>
              <a:rPr lang="en-US" altLang="zh-CN" dirty="0"/>
              <a:t>Hive</a:t>
            </a:r>
            <a:r>
              <a:rPr lang="zh-CN" altLang="en-US" dirty="0"/>
              <a:t>、</a:t>
            </a:r>
            <a:r>
              <a:rPr lang="en-US" altLang="zh-CN" dirty="0"/>
              <a:t>HBase</a:t>
            </a:r>
            <a:r>
              <a:rPr lang="zh-CN" altLang="en-US" dirty="0"/>
              <a:t>等框架的数据通常也存储在</a:t>
            </a:r>
            <a:r>
              <a:rPr lang="en-US" altLang="zh-CN" dirty="0"/>
              <a:t>HDFS</a:t>
            </a:r>
            <a:r>
              <a:rPr lang="zh-CN" altLang="en-US" dirty="0"/>
              <a:t>上。简而言之，</a:t>
            </a:r>
            <a:r>
              <a:rPr lang="en-US" altLang="zh-CN" dirty="0"/>
              <a:t>HDFS</a:t>
            </a:r>
            <a:r>
              <a:rPr lang="zh-CN" altLang="en-US" dirty="0"/>
              <a:t>为大数据的存储提供了保障。</a:t>
            </a:r>
          </a:p>
        </p:txBody>
      </p:sp>
    </p:spTree>
    <p:extLst>
      <p:ext uri="{BB962C8B-B14F-4D97-AF65-F5344CB8AC3E}">
        <p14:creationId xmlns:p14="http://schemas.microsoft.com/office/powerpoint/2010/main" val="262917385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F610A-6265-47AF-B8D1-D85513B5CC77}"/>
              </a:ext>
            </a:extLst>
          </p:cNvPr>
          <p:cNvSpPr>
            <a:spLocks noGrp="1"/>
          </p:cNvSpPr>
          <p:nvPr>
            <p:ph type="title"/>
          </p:nvPr>
        </p:nvSpPr>
        <p:spPr/>
        <p:txBody>
          <a:bodyPr/>
          <a:lstStyle/>
          <a:p>
            <a:r>
              <a:rPr lang="en-US" altLang="zh-CN" dirty="0"/>
              <a:t>3.  YARN</a:t>
            </a:r>
            <a:endParaRPr lang="zh-CN" altLang="en-US" dirty="0"/>
          </a:p>
        </p:txBody>
      </p:sp>
      <p:sp>
        <p:nvSpPr>
          <p:cNvPr id="3" name="内容占位符 2">
            <a:extLst>
              <a:ext uri="{FF2B5EF4-FFF2-40B4-BE49-F238E27FC236}">
                <a16:creationId xmlns:a16="http://schemas.microsoft.com/office/drawing/2014/main" id="{472A05A8-EE24-48BB-93B7-DADB597D3A1A}"/>
              </a:ext>
            </a:extLst>
          </p:cNvPr>
          <p:cNvSpPr>
            <a:spLocks noGrp="1"/>
          </p:cNvSpPr>
          <p:nvPr>
            <p:ph idx="1"/>
          </p:nvPr>
        </p:nvSpPr>
        <p:spPr/>
        <p:txBody>
          <a:bodyPr/>
          <a:lstStyle/>
          <a:p>
            <a:r>
              <a:rPr lang="en-US" altLang="zh-CN" dirty="0"/>
              <a:t>YARN</a:t>
            </a:r>
            <a:r>
              <a:rPr lang="zh-CN" altLang="en-US" dirty="0"/>
              <a:t>（</a:t>
            </a:r>
            <a:r>
              <a:rPr lang="en-US" altLang="zh-CN" dirty="0"/>
              <a:t>Yet Another Resource Negotiator</a:t>
            </a:r>
            <a:r>
              <a:rPr lang="zh-CN" altLang="en-US" dirty="0"/>
              <a:t>）是统一资源管理和调度框架，它解决了</a:t>
            </a:r>
            <a:r>
              <a:rPr lang="en-US" altLang="zh-CN" dirty="0"/>
              <a:t>Hadoop 1.0</a:t>
            </a:r>
            <a:r>
              <a:rPr lang="zh-CN" altLang="en-US" dirty="0"/>
              <a:t>资源利用率低和不能兼容异构计算框架等多种问题，它提供了资源隔离方案和双调度器的实现，可在</a:t>
            </a:r>
            <a:r>
              <a:rPr lang="en-US" altLang="zh-CN" dirty="0"/>
              <a:t>YARN</a:t>
            </a:r>
            <a:r>
              <a:rPr lang="zh-CN" altLang="en-US" dirty="0"/>
              <a:t>上运行各种不同类型计算框架包括</a:t>
            </a:r>
            <a:r>
              <a:rPr lang="en-US" altLang="zh-CN" dirty="0"/>
              <a:t>MapReduce</a:t>
            </a:r>
            <a:r>
              <a:rPr lang="zh-CN" altLang="en-US" dirty="0"/>
              <a:t>、</a:t>
            </a:r>
            <a:r>
              <a:rPr lang="en-US" altLang="zh-CN" dirty="0"/>
              <a:t>Spark</a:t>
            </a:r>
            <a:r>
              <a:rPr lang="zh-CN" altLang="en-US" dirty="0"/>
              <a:t>、</a:t>
            </a:r>
            <a:r>
              <a:rPr lang="en-US" altLang="zh-CN" dirty="0"/>
              <a:t>Storm</a:t>
            </a:r>
            <a:r>
              <a:rPr lang="zh-CN" altLang="en-US" dirty="0"/>
              <a:t>、</a:t>
            </a:r>
            <a:r>
              <a:rPr lang="en-US" altLang="zh-CN" dirty="0" err="1"/>
              <a:t>Tez</a:t>
            </a:r>
            <a:r>
              <a:rPr lang="zh-CN" altLang="en-US" dirty="0"/>
              <a:t>等。</a:t>
            </a:r>
          </a:p>
          <a:p>
            <a:endParaRPr lang="zh-CN" altLang="en-US" dirty="0"/>
          </a:p>
        </p:txBody>
      </p:sp>
    </p:spTree>
    <p:extLst>
      <p:ext uri="{BB962C8B-B14F-4D97-AF65-F5344CB8AC3E}">
        <p14:creationId xmlns:p14="http://schemas.microsoft.com/office/powerpoint/2010/main" val="328411269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DCE1B5-8A08-490C-ADB3-2BF0816E8A1C}"/>
              </a:ext>
            </a:extLst>
          </p:cNvPr>
          <p:cNvSpPr>
            <a:spLocks noGrp="1"/>
          </p:cNvSpPr>
          <p:nvPr>
            <p:ph idx="1"/>
          </p:nvPr>
        </p:nvSpPr>
        <p:spPr/>
        <p:txBody>
          <a:bodyPr/>
          <a:lstStyle/>
          <a:p>
            <a:r>
              <a:rPr lang="en-US" altLang="zh-CN" dirty="0"/>
              <a:t>Hadoop MapReduce</a:t>
            </a:r>
            <a:r>
              <a:rPr lang="zh-CN" altLang="en-US" dirty="0"/>
              <a:t>是一个分布式的、并行处理的编程模型，是针对</a:t>
            </a:r>
            <a:r>
              <a:rPr lang="en-US" altLang="zh-CN" dirty="0"/>
              <a:t>Google MapReduce</a:t>
            </a:r>
            <a:r>
              <a:rPr lang="zh-CN" altLang="en-US" dirty="0"/>
              <a:t>的开源实现（</a:t>
            </a:r>
            <a:r>
              <a:rPr lang="en-US" altLang="zh-CN" dirty="0"/>
              <a:t>MapReduce: Simplified Data Processing on Large Clusters, 2004</a:t>
            </a:r>
            <a:r>
              <a:rPr lang="zh-CN" altLang="en-US" dirty="0"/>
              <a:t>）。开发人员可以在不了解分布式系统底层设计原理和缺少并行应用开发经验的情况下，就能使用</a:t>
            </a:r>
            <a:r>
              <a:rPr lang="en-US" altLang="zh-CN" dirty="0"/>
              <a:t>MapReduce</a:t>
            </a:r>
            <a:r>
              <a:rPr lang="zh-CN" altLang="en-US" dirty="0"/>
              <a:t>计算框架 快速轻松地编写出分布式并行程序，完成对大规模数据集（大于</a:t>
            </a:r>
            <a:r>
              <a:rPr lang="en-US" altLang="zh-CN" dirty="0"/>
              <a:t>1TB</a:t>
            </a:r>
            <a:r>
              <a:rPr lang="zh-CN" altLang="en-US" dirty="0"/>
              <a:t>）的并行计算。</a:t>
            </a:r>
            <a:r>
              <a:rPr lang="en-US" altLang="zh-CN" dirty="0"/>
              <a:t>MapReduce</a:t>
            </a:r>
            <a:r>
              <a:rPr lang="zh-CN" altLang="en-US" dirty="0"/>
              <a:t>利用函数式编程思想，将复杂的、运行于大规模集群上的并行计算过程高度抽象为两个函数：</a:t>
            </a:r>
            <a:r>
              <a:rPr lang="en-US" altLang="zh-CN" dirty="0"/>
              <a:t>Map</a:t>
            </a:r>
            <a:r>
              <a:rPr lang="zh-CN" altLang="en-US" dirty="0"/>
              <a:t>和</a:t>
            </a:r>
            <a:r>
              <a:rPr lang="en-US" altLang="zh-CN" dirty="0"/>
              <a:t>Reduce</a:t>
            </a:r>
            <a:r>
              <a:rPr lang="zh-CN" altLang="en-US" dirty="0"/>
              <a:t>，其中</a:t>
            </a:r>
            <a:r>
              <a:rPr lang="en-US" altLang="zh-CN" dirty="0"/>
              <a:t>Map</a:t>
            </a:r>
            <a:r>
              <a:rPr lang="zh-CN" altLang="en-US" dirty="0"/>
              <a:t>是对可以并行处理的小数据集进行本地计算并输出中间结果，</a:t>
            </a:r>
            <a:r>
              <a:rPr lang="en-US" altLang="zh-CN" dirty="0"/>
              <a:t>Reduce</a:t>
            </a:r>
            <a:r>
              <a:rPr lang="zh-CN" altLang="en-US" dirty="0"/>
              <a:t>是对各个</a:t>
            </a:r>
            <a:r>
              <a:rPr lang="en-US" altLang="zh-CN" dirty="0"/>
              <a:t>Map</a:t>
            </a:r>
            <a:r>
              <a:rPr lang="zh-CN" altLang="en-US" dirty="0"/>
              <a:t>的输出结果进行汇总计算得到最终结果。</a:t>
            </a:r>
          </a:p>
        </p:txBody>
      </p:sp>
      <p:sp>
        <p:nvSpPr>
          <p:cNvPr id="5" name="标题 4">
            <a:extLst>
              <a:ext uri="{FF2B5EF4-FFF2-40B4-BE49-F238E27FC236}">
                <a16:creationId xmlns:a16="http://schemas.microsoft.com/office/drawing/2014/main" id="{5F90763B-8836-4202-B30B-04397A99A046}"/>
              </a:ext>
            </a:extLst>
          </p:cNvPr>
          <p:cNvSpPr>
            <a:spLocks noGrp="1"/>
          </p:cNvSpPr>
          <p:nvPr>
            <p:ph type="title"/>
          </p:nvPr>
        </p:nvSpPr>
        <p:spPr/>
        <p:txBody>
          <a:bodyPr/>
          <a:lstStyle/>
          <a:p>
            <a:r>
              <a:rPr lang="en-US" altLang="zh-CN" dirty="0"/>
              <a:t>4.  MapReduce</a:t>
            </a:r>
            <a:endParaRPr lang="zh-CN" altLang="en-US" dirty="0"/>
          </a:p>
        </p:txBody>
      </p:sp>
    </p:spTree>
    <p:extLst>
      <p:ext uri="{BB962C8B-B14F-4D97-AF65-F5344CB8AC3E}">
        <p14:creationId xmlns:p14="http://schemas.microsoft.com/office/powerpoint/2010/main" val="298480992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13D9B-4C81-41ED-9141-9A991BB9EF9A}"/>
              </a:ext>
            </a:extLst>
          </p:cNvPr>
          <p:cNvSpPr>
            <a:spLocks noGrp="1"/>
          </p:cNvSpPr>
          <p:nvPr>
            <p:ph type="title"/>
          </p:nvPr>
        </p:nvSpPr>
        <p:spPr/>
        <p:txBody>
          <a:bodyPr/>
          <a:lstStyle/>
          <a:p>
            <a:r>
              <a:rPr lang="en-US" altLang="zh-CN" dirty="0"/>
              <a:t>5.  Spark</a:t>
            </a:r>
            <a:endParaRPr lang="zh-CN" altLang="en-US" dirty="0"/>
          </a:p>
        </p:txBody>
      </p:sp>
      <p:sp>
        <p:nvSpPr>
          <p:cNvPr id="3" name="内容占位符 2">
            <a:extLst>
              <a:ext uri="{FF2B5EF4-FFF2-40B4-BE49-F238E27FC236}">
                <a16:creationId xmlns:a16="http://schemas.microsoft.com/office/drawing/2014/main" id="{39158137-B78B-4038-988C-69F055F2930C}"/>
              </a:ext>
            </a:extLst>
          </p:cNvPr>
          <p:cNvSpPr>
            <a:spLocks noGrp="1"/>
          </p:cNvSpPr>
          <p:nvPr>
            <p:ph idx="1"/>
          </p:nvPr>
        </p:nvSpPr>
        <p:spPr/>
        <p:txBody>
          <a:bodyPr/>
          <a:lstStyle/>
          <a:p>
            <a:r>
              <a:rPr lang="en-US" altLang="zh-CN" dirty="0"/>
              <a:t>Spark</a:t>
            </a:r>
            <a:r>
              <a:rPr lang="zh-CN" altLang="en-US" dirty="0"/>
              <a:t>是加州伯克利大学</a:t>
            </a:r>
            <a:r>
              <a:rPr lang="en-US" altLang="zh-CN" dirty="0"/>
              <a:t>AMP</a:t>
            </a:r>
            <a:r>
              <a:rPr lang="zh-CN" altLang="en-US" dirty="0"/>
              <a:t>实验室开发的新一代计算框架，对迭代计算很有优势，和</a:t>
            </a:r>
            <a:r>
              <a:rPr lang="en-US" altLang="zh-CN" dirty="0"/>
              <a:t>MapReduce</a:t>
            </a:r>
            <a:r>
              <a:rPr lang="zh-CN" altLang="en-US" dirty="0"/>
              <a:t>计算框架相比性能提升明显，并且都可以与</a:t>
            </a:r>
            <a:r>
              <a:rPr lang="en-US" altLang="zh-CN" dirty="0"/>
              <a:t>YARN</a:t>
            </a:r>
            <a:r>
              <a:rPr lang="zh-CN" altLang="en-US" dirty="0"/>
              <a:t>进行集成。</a:t>
            </a:r>
          </a:p>
        </p:txBody>
      </p:sp>
      <p:pic>
        <p:nvPicPr>
          <p:cNvPr id="4" name="图片 3">
            <a:extLst>
              <a:ext uri="{FF2B5EF4-FFF2-40B4-BE49-F238E27FC236}">
                <a16:creationId xmlns:a16="http://schemas.microsoft.com/office/drawing/2014/main" id="{8F0C3887-C0D6-4DDE-9DB3-D8B8E24D75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2933" y="2571750"/>
            <a:ext cx="1671111" cy="888889"/>
          </a:xfrm>
          <a:prstGeom prst="rect">
            <a:avLst/>
          </a:prstGeom>
          <a:noFill/>
          <a:ln>
            <a:noFill/>
          </a:ln>
        </p:spPr>
      </p:pic>
      <p:sp>
        <p:nvSpPr>
          <p:cNvPr id="5" name="文本框 4">
            <a:extLst>
              <a:ext uri="{FF2B5EF4-FFF2-40B4-BE49-F238E27FC236}">
                <a16:creationId xmlns:a16="http://schemas.microsoft.com/office/drawing/2014/main" id="{459F190B-3D11-4D40-A920-6B9AE4EF9FCF}"/>
              </a:ext>
            </a:extLst>
          </p:cNvPr>
          <p:cNvSpPr txBox="1"/>
          <p:nvPr/>
        </p:nvSpPr>
        <p:spPr>
          <a:xfrm>
            <a:off x="4983480" y="4309111"/>
            <a:ext cx="4160520"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https://spark.apache.org/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172924026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A7A1E-6941-49E0-AAE4-0A9AB3BD6002}"/>
              </a:ext>
            </a:extLst>
          </p:cNvPr>
          <p:cNvSpPr>
            <a:spLocks noGrp="1"/>
          </p:cNvSpPr>
          <p:nvPr>
            <p:ph type="title"/>
          </p:nvPr>
        </p:nvSpPr>
        <p:spPr/>
        <p:txBody>
          <a:bodyPr/>
          <a:lstStyle/>
          <a:p>
            <a:r>
              <a:rPr lang="en-US" altLang="zh-CN" dirty="0"/>
              <a:t>6. HBase</a:t>
            </a:r>
            <a:endParaRPr lang="zh-CN" altLang="en-US" dirty="0"/>
          </a:p>
        </p:txBody>
      </p:sp>
      <p:sp>
        <p:nvSpPr>
          <p:cNvPr id="3" name="内容占位符 2">
            <a:extLst>
              <a:ext uri="{FF2B5EF4-FFF2-40B4-BE49-F238E27FC236}">
                <a16:creationId xmlns:a16="http://schemas.microsoft.com/office/drawing/2014/main" id="{D9166BD8-40DF-4EA1-933A-01334BC567E0}"/>
              </a:ext>
            </a:extLst>
          </p:cNvPr>
          <p:cNvSpPr>
            <a:spLocks noGrp="1"/>
          </p:cNvSpPr>
          <p:nvPr>
            <p:ph idx="1"/>
          </p:nvPr>
        </p:nvSpPr>
        <p:spPr/>
        <p:txBody>
          <a:bodyPr/>
          <a:lstStyle/>
          <a:p>
            <a:r>
              <a:rPr lang="en-US" altLang="zh-CN" dirty="0"/>
              <a:t>HBase</a:t>
            </a:r>
            <a:r>
              <a:rPr lang="zh-CN" altLang="en-US" dirty="0"/>
              <a:t>是一个分布式的、面向列族的开源数据库，一般采用</a:t>
            </a:r>
            <a:r>
              <a:rPr lang="en-US" altLang="zh-CN" dirty="0"/>
              <a:t>HDFS</a:t>
            </a:r>
            <a:r>
              <a:rPr lang="zh-CN" altLang="en-US" dirty="0"/>
              <a:t>作为底层存储。</a:t>
            </a:r>
            <a:r>
              <a:rPr lang="en-US" altLang="zh-CN" dirty="0"/>
              <a:t>HBase</a:t>
            </a:r>
            <a:r>
              <a:rPr lang="zh-CN" altLang="en-US" dirty="0"/>
              <a:t>是针对</a:t>
            </a:r>
            <a:r>
              <a:rPr lang="en-US" altLang="zh-CN" dirty="0"/>
              <a:t>Google Bigtable</a:t>
            </a:r>
            <a:r>
              <a:rPr lang="zh-CN" altLang="en-US" dirty="0"/>
              <a:t>的开源实现（</a:t>
            </a:r>
            <a:r>
              <a:rPr lang="en-US" altLang="zh-CN" dirty="0"/>
              <a:t>Bigtable: A Distributed Storage System for Structured Data, 2006</a:t>
            </a:r>
            <a:r>
              <a:rPr lang="zh-CN" altLang="en-US" dirty="0"/>
              <a:t>），二者采用相同数据模型，具有强大的非结构化数据存储能力。</a:t>
            </a:r>
            <a:r>
              <a:rPr lang="en-US" altLang="zh-CN" dirty="0"/>
              <a:t>HBase</a:t>
            </a:r>
            <a:r>
              <a:rPr lang="zh-CN" altLang="en-US" dirty="0"/>
              <a:t>使用</a:t>
            </a:r>
            <a:r>
              <a:rPr lang="en-US" altLang="zh-CN" dirty="0" err="1"/>
              <a:t>ZooKeeper</a:t>
            </a:r>
            <a:r>
              <a:rPr lang="zh-CN" altLang="en-US" dirty="0"/>
              <a:t>进行管理，它保障查询速度的一个关键因素就是</a:t>
            </a:r>
            <a:r>
              <a:rPr lang="en-US" altLang="zh-CN" dirty="0" err="1"/>
              <a:t>RowKey</a:t>
            </a:r>
            <a:r>
              <a:rPr lang="zh-CN" altLang="en-US" dirty="0"/>
              <a:t>的设计是否合理。</a:t>
            </a:r>
          </a:p>
        </p:txBody>
      </p:sp>
      <p:pic>
        <p:nvPicPr>
          <p:cNvPr id="4" name="图片 3">
            <a:extLst>
              <a:ext uri="{FF2B5EF4-FFF2-40B4-BE49-F238E27FC236}">
                <a16:creationId xmlns:a16="http://schemas.microsoft.com/office/drawing/2014/main" id="{7D4DDB0A-A26A-4999-906C-26958EEEE3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9187" y="3413662"/>
            <a:ext cx="2485625" cy="632213"/>
          </a:xfrm>
          <a:prstGeom prst="rect">
            <a:avLst/>
          </a:prstGeom>
          <a:noFill/>
          <a:ln>
            <a:noFill/>
          </a:ln>
        </p:spPr>
      </p:pic>
      <p:sp>
        <p:nvSpPr>
          <p:cNvPr id="5" name="文本框 4">
            <a:extLst>
              <a:ext uri="{FF2B5EF4-FFF2-40B4-BE49-F238E27FC236}">
                <a16:creationId xmlns:a16="http://schemas.microsoft.com/office/drawing/2014/main" id="{CE0EF861-D3D0-46AB-852B-23EC6C0A68E6}"/>
              </a:ext>
            </a:extLst>
          </p:cNvPr>
          <p:cNvSpPr txBox="1"/>
          <p:nvPr/>
        </p:nvSpPr>
        <p:spPr>
          <a:xfrm>
            <a:off x="4966166" y="4309111"/>
            <a:ext cx="4170214"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https://hbase.apache.org/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224243647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62606-9097-4C82-93BC-9BE5EB92EAA0}"/>
              </a:ext>
            </a:extLst>
          </p:cNvPr>
          <p:cNvSpPr>
            <a:spLocks noGrp="1"/>
          </p:cNvSpPr>
          <p:nvPr>
            <p:ph type="title"/>
          </p:nvPr>
        </p:nvSpPr>
        <p:spPr>
          <a:xfrm>
            <a:off x="628650" y="273844"/>
            <a:ext cx="7886700" cy="994172"/>
          </a:xfrm>
        </p:spPr>
        <p:txBody>
          <a:bodyPr/>
          <a:lstStyle/>
          <a:p>
            <a:r>
              <a:rPr lang="en-US" altLang="zh-CN" dirty="0"/>
              <a:t>7.  </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45D8CF70-0323-456E-8745-4F101AF4B6C7}"/>
              </a:ext>
            </a:extLst>
          </p:cNvPr>
          <p:cNvSpPr>
            <a:spLocks noGrp="1"/>
          </p:cNvSpPr>
          <p:nvPr>
            <p:ph idx="1"/>
          </p:nvPr>
        </p:nvSpPr>
        <p:spPr>
          <a:xfrm>
            <a:off x="628650" y="1369219"/>
            <a:ext cx="7886700" cy="3263504"/>
          </a:xfrm>
        </p:spPr>
        <p:txBody>
          <a:bodyPr/>
          <a:lstStyle/>
          <a:p>
            <a:r>
              <a:rPr lang="en-US" altLang="zh-CN"/>
              <a:t>ZooKeeper</a:t>
            </a:r>
            <a:r>
              <a:rPr lang="zh-CN" altLang="en-US"/>
              <a:t>是</a:t>
            </a:r>
            <a:r>
              <a:rPr lang="en-US" altLang="zh-CN"/>
              <a:t>Google Chubby</a:t>
            </a:r>
            <a:r>
              <a:rPr lang="zh-CN" altLang="en-US"/>
              <a:t>的开源实现，是一个分布式的、开放源码的分布式应用程序协调框架，为大型分布式系统提供了高效且可靠的分布式协调服务，提供了诸如统一命名服务、配置管理、分布式锁等分布式基础服务，并广泛应用于大型分布式系统如</a:t>
            </a:r>
            <a:r>
              <a:rPr lang="en-US" altLang="zh-CN"/>
              <a:t>Hadoop</a:t>
            </a:r>
            <a:r>
              <a:rPr lang="zh-CN" altLang="en-US"/>
              <a:t>、</a:t>
            </a:r>
            <a:r>
              <a:rPr lang="en-US" altLang="zh-CN"/>
              <a:t>HBase</a:t>
            </a:r>
            <a:r>
              <a:rPr lang="zh-CN" altLang="en-US"/>
              <a:t>、</a:t>
            </a:r>
            <a:r>
              <a:rPr lang="en-US" altLang="zh-CN"/>
              <a:t>Kafka</a:t>
            </a:r>
            <a:r>
              <a:rPr lang="zh-CN" altLang="en-US"/>
              <a:t>等开源系统，例如</a:t>
            </a:r>
            <a:r>
              <a:rPr lang="en-US" altLang="zh-CN"/>
              <a:t>HDFS NameNode HA</a:t>
            </a:r>
            <a:r>
              <a:rPr lang="zh-CN" altLang="en-US"/>
              <a:t>自动切换、</a:t>
            </a:r>
            <a:r>
              <a:rPr lang="en-US" altLang="zh-CN"/>
              <a:t>HBase</a:t>
            </a:r>
            <a:r>
              <a:rPr lang="zh-CN" altLang="en-US"/>
              <a:t>高可用、</a:t>
            </a:r>
            <a:r>
              <a:rPr lang="en-US" altLang="zh-CN"/>
              <a:t>Spark Standalone</a:t>
            </a:r>
            <a:r>
              <a:rPr lang="zh-CN" altLang="en-US"/>
              <a:t>模式下</a:t>
            </a:r>
            <a:r>
              <a:rPr lang="en-US" altLang="zh-CN"/>
              <a:t>Master HA</a:t>
            </a:r>
            <a:r>
              <a:rPr lang="zh-CN" altLang="en-US"/>
              <a:t>机制都是通过</a:t>
            </a:r>
            <a:r>
              <a:rPr lang="en-US" altLang="zh-CN"/>
              <a:t>ZooKeeper</a:t>
            </a:r>
            <a:r>
              <a:rPr lang="zh-CN" altLang="en-US"/>
              <a:t>来实现的。</a:t>
            </a:r>
            <a:endParaRPr lang="zh-CN" altLang="en-US" dirty="0"/>
          </a:p>
        </p:txBody>
      </p:sp>
      <p:pic>
        <p:nvPicPr>
          <p:cNvPr id="4" name="图片 3">
            <a:extLst>
              <a:ext uri="{FF2B5EF4-FFF2-40B4-BE49-F238E27FC236}">
                <a16:creationId xmlns:a16="http://schemas.microsoft.com/office/drawing/2014/main" id="{928C9786-0B75-43C1-AF62-D097045FB6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5782" y="3555852"/>
            <a:ext cx="3112435" cy="934812"/>
          </a:xfrm>
          <a:prstGeom prst="rect">
            <a:avLst/>
          </a:prstGeom>
        </p:spPr>
      </p:pic>
      <p:sp>
        <p:nvSpPr>
          <p:cNvPr id="5" name="文本框 4">
            <a:extLst>
              <a:ext uri="{FF2B5EF4-FFF2-40B4-BE49-F238E27FC236}">
                <a16:creationId xmlns:a16="http://schemas.microsoft.com/office/drawing/2014/main" id="{E4997C77-B1BE-4007-B103-57ACE572EA93}"/>
              </a:ext>
            </a:extLst>
          </p:cNvPr>
          <p:cNvSpPr txBox="1"/>
          <p:nvPr/>
        </p:nvSpPr>
        <p:spPr>
          <a:xfrm>
            <a:off x="4488180" y="4309111"/>
            <a:ext cx="4655820"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https://zookeeper.apache.org/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1960352180"/>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FBA5C-E23A-418C-8940-7A4EF0C28BE4}"/>
              </a:ext>
            </a:extLst>
          </p:cNvPr>
          <p:cNvSpPr>
            <a:spLocks noGrp="1"/>
          </p:cNvSpPr>
          <p:nvPr>
            <p:ph type="title"/>
          </p:nvPr>
        </p:nvSpPr>
        <p:spPr/>
        <p:txBody>
          <a:bodyPr/>
          <a:lstStyle/>
          <a:p>
            <a:r>
              <a:rPr lang="en-US" altLang="zh-CN" dirty="0"/>
              <a:t>8.  Hive</a:t>
            </a:r>
            <a:endParaRPr lang="zh-CN" altLang="en-US" dirty="0"/>
          </a:p>
        </p:txBody>
      </p:sp>
      <p:sp>
        <p:nvSpPr>
          <p:cNvPr id="3" name="内容占位符 2">
            <a:extLst>
              <a:ext uri="{FF2B5EF4-FFF2-40B4-BE49-F238E27FC236}">
                <a16:creationId xmlns:a16="http://schemas.microsoft.com/office/drawing/2014/main" id="{9C25E068-5858-4B78-95E1-B91A32354975}"/>
              </a:ext>
            </a:extLst>
          </p:cNvPr>
          <p:cNvSpPr>
            <a:spLocks noGrp="1"/>
          </p:cNvSpPr>
          <p:nvPr>
            <p:ph idx="1"/>
          </p:nvPr>
        </p:nvSpPr>
        <p:spPr/>
        <p:txBody>
          <a:bodyPr/>
          <a:lstStyle/>
          <a:p>
            <a:r>
              <a:rPr lang="en-US" altLang="zh-CN" dirty="0"/>
              <a:t>Hive</a:t>
            </a:r>
            <a:r>
              <a:rPr lang="zh-CN" altLang="en-US" dirty="0"/>
              <a:t>是一个基于</a:t>
            </a:r>
            <a:r>
              <a:rPr lang="en-US" altLang="zh-CN" dirty="0"/>
              <a:t>Hadoop</a:t>
            </a:r>
            <a:r>
              <a:rPr lang="zh-CN" altLang="en-US" dirty="0"/>
              <a:t>的数据仓库工具，最早由</a:t>
            </a:r>
            <a:r>
              <a:rPr lang="en-US" altLang="zh-CN" dirty="0"/>
              <a:t>Facebook</a:t>
            </a:r>
            <a:r>
              <a:rPr lang="zh-CN" altLang="en-US" dirty="0"/>
              <a:t>开发并使用。</a:t>
            </a:r>
            <a:r>
              <a:rPr lang="en-US" altLang="zh-CN" dirty="0"/>
              <a:t>Hive</a:t>
            </a:r>
            <a:r>
              <a:rPr lang="zh-CN" altLang="en-US" dirty="0"/>
              <a:t>让不熟悉</a:t>
            </a:r>
            <a:r>
              <a:rPr lang="en-US" altLang="zh-CN" dirty="0"/>
              <a:t>MapReduce</a:t>
            </a:r>
            <a:r>
              <a:rPr lang="zh-CN" altLang="en-US" dirty="0"/>
              <a:t>的开发人员直接编写</a:t>
            </a:r>
            <a:r>
              <a:rPr lang="en-US" altLang="zh-CN" dirty="0"/>
              <a:t>SQL</a:t>
            </a:r>
            <a:r>
              <a:rPr lang="zh-CN" altLang="en-US" dirty="0"/>
              <a:t>语句来实现对大规模数据的统计分析操作，</a:t>
            </a:r>
            <a:r>
              <a:rPr lang="en-US" altLang="zh-CN" dirty="0"/>
              <a:t>Hive</a:t>
            </a:r>
            <a:r>
              <a:rPr lang="zh-CN" altLang="en-US" dirty="0"/>
              <a:t>可以将</a:t>
            </a:r>
            <a:r>
              <a:rPr lang="en-US" altLang="zh-CN" dirty="0"/>
              <a:t>SQL</a:t>
            </a:r>
            <a:r>
              <a:rPr lang="zh-CN" altLang="en-US" dirty="0"/>
              <a:t>语句转换为</a:t>
            </a:r>
            <a:r>
              <a:rPr lang="en-US" altLang="zh-CN" dirty="0"/>
              <a:t>MapReduce</a:t>
            </a:r>
            <a:r>
              <a:rPr lang="zh-CN" altLang="en-US" dirty="0"/>
              <a:t>作业，并提交到</a:t>
            </a:r>
            <a:r>
              <a:rPr lang="en-US" altLang="zh-CN" dirty="0"/>
              <a:t>Hadoop</a:t>
            </a:r>
            <a:r>
              <a:rPr lang="zh-CN" altLang="en-US" dirty="0"/>
              <a:t>集群上运行。</a:t>
            </a:r>
            <a:r>
              <a:rPr lang="en-US" altLang="zh-CN" dirty="0"/>
              <a:t>Hive</a:t>
            </a:r>
            <a:r>
              <a:rPr lang="zh-CN" altLang="en-US" dirty="0"/>
              <a:t>大大降低了学习门槛，同时也提升了开发效率。</a:t>
            </a:r>
          </a:p>
        </p:txBody>
      </p:sp>
      <p:pic>
        <p:nvPicPr>
          <p:cNvPr id="5" name="图片 4" descr="图片包含 游戏机, 画&#10;&#10;描述已自动生成">
            <a:extLst>
              <a:ext uri="{FF2B5EF4-FFF2-40B4-BE49-F238E27FC236}">
                <a16:creationId xmlns:a16="http://schemas.microsoft.com/office/drawing/2014/main" id="{62838448-BC17-46B1-98B6-5A8CAE983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490" y="3063241"/>
            <a:ext cx="1303020" cy="1200150"/>
          </a:xfrm>
          <a:prstGeom prst="rect">
            <a:avLst/>
          </a:prstGeom>
        </p:spPr>
      </p:pic>
      <p:sp>
        <p:nvSpPr>
          <p:cNvPr id="6" name="文本框 5">
            <a:extLst>
              <a:ext uri="{FF2B5EF4-FFF2-40B4-BE49-F238E27FC236}">
                <a16:creationId xmlns:a16="http://schemas.microsoft.com/office/drawing/2014/main" id="{DB4C1C82-99B9-422F-98DD-4B78291E4553}"/>
              </a:ext>
            </a:extLst>
          </p:cNvPr>
          <p:cNvSpPr txBox="1"/>
          <p:nvPr/>
        </p:nvSpPr>
        <p:spPr>
          <a:xfrm>
            <a:off x="5128261" y="4309111"/>
            <a:ext cx="4015739"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https://hive.apache.org/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134118430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E69E2-86F3-41C0-B40C-78BA5643DC03}"/>
              </a:ext>
            </a:extLst>
          </p:cNvPr>
          <p:cNvSpPr>
            <a:spLocks noGrp="1"/>
          </p:cNvSpPr>
          <p:nvPr>
            <p:ph type="title"/>
          </p:nvPr>
        </p:nvSpPr>
        <p:spPr/>
        <p:txBody>
          <a:bodyPr/>
          <a:lstStyle/>
          <a:p>
            <a:r>
              <a:rPr lang="en-US" altLang="zh-CN" dirty="0"/>
              <a:t>9.  Pig</a:t>
            </a:r>
            <a:endParaRPr lang="zh-CN" altLang="en-US" dirty="0"/>
          </a:p>
        </p:txBody>
      </p:sp>
      <p:sp>
        <p:nvSpPr>
          <p:cNvPr id="3" name="内容占位符 2">
            <a:extLst>
              <a:ext uri="{FF2B5EF4-FFF2-40B4-BE49-F238E27FC236}">
                <a16:creationId xmlns:a16="http://schemas.microsoft.com/office/drawing/2014/main" id="{826DCDF9-D393-40D6-9FD7-C83F8B847BA0}"/>
              </a:ext>
            </a:extLst>
          </p:cNvPr>
          <p:cNvSpPr>
            <a:spLocks noGrp="1"/>
          </p:cNvSpPr>
          <p:nvPr>
            <p:ph idx="1"/>
          </p:nvPr>
        </p:nvSpPr>
        <p:spPr/>
        <p:txBody>
          <a:bodyPr/>
          <a:lstStyle/>
          <a:p>
            <a:r>
              <a:rPr lang="en-US" altLang="zh-CN" dirty="0"/>
              <a:t>Pig</a:t>
            </a:r>
            <a:r>
              <a:rPr lang="zh-CN" altLang="en-US" dirty="0"/>
              <a:t>与</a:t>
            </a:r>
            <a:r>
              <a:rPr lang="en-US" altLang="zh-CN" dirty="0"/>
              <a:t>Hive</a:t>
            </a:r>
            <a:r>
              <a:rPr lang="zh-CN" altLang="en-US" dirty="0"/>
              <a:t>类似，也是对大型数据集进行分析和评估的工具，不过与</a:t>
            </a:r>
            <a:r>
              <a:rPr lang="en-US" altLang="zh-CN" dirty="0"/>
              <a:t>Hive</a:t>
            </a:r>
            <a:r>
              <a:rPr lang="zh-CN" altLang="en-US" dirty="0"/>
              <a:t>提供</a:t>
            </a:r>
            <a:r>
              <a:rPr lang="en-US" altLang="zh-CN" dirty="0"/>
              <a:t>SQL</a:t>
            </a:r>
            <a:r>
              <a:rPr lang="zh-CN" altLang="en-US" dirty="0"/>
              <a:t>接口不同的是，它提供了一种高层的、面向领域的抽象语言</a:t>
            </a:r>
            <a:r>
              <a:rPr lang="en-US" altLang="zh-CN" dirty="0"/>
              <a:t>Pig Latin</a:t>
            </a:r>
            <a:r>
              <a:rPr lang="zh-CN" altLang="en-US" dirty="0"/>
              <a:t>，和</a:t>
            </a:r>
            <a:r>
              <a:rPr lang="en-US" altLang="zh-CN" dirty="0"/>
              <a:t>SQL</a:t>
            </a:r>
            <a:r>
              <a:rPr lang="zh-CN" altLang="en-US" dirty="0"/>
              <a:t>相比，</a:t>
            </a:r>
            <a:r>
              <a:rPr lang="en-US" altLang="zh-CN" dirty="0"/>
              <a:t>Pig Latin</a:t>
            </a:r>
            <a:r>
              <a:rPr lang="zh-CN" altLang="en-US" dirty="0"/>
              <a:t>更加灵活，但学习成本稍高。</a:t>
            </a:r>
          </a:p>
        </p:txBody>
      </p:sp>
      <p:pic>
        <p:nvPicPr>
          <p:cNvPr id="5" name="图片 4">
            <a:extLst>
              <a:ext uri="{FF2B5EF4-FFF2-40B4-BE49-F238E27FC236}">
                <a16:creationId xmlns:a16="http://schemas.microsoft.com/office/drawing/2014/main" id="{DF5D1273-AD83-41BE-8EF9-FDB8BCE87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375" y="3049660"/>
            <a:ext cx="857250" cy="1211580"/>
          </a:xfrm>
          <a:prstGeom prst="rect">
            <a:avLst/>
          </a:prstGeom>
        </p:spPr>
      </p:pic>
      <p:sp>
        <p:nvSpPr>
          <p:cNvPr id="6" name="文本框 5">
            <a:extLst>
              <a:ext uri="{FF2B5EF4-FFF2-40B4-BE49-F238E27FC236}">
                <a16:creationId xmlns:a16="http://schemas.microsoft.com/office/drawing/2014/main" id="{08F72C3D-36A3-4FE4-BFA8-B1D56754FEA6}"/>
              </a:ext>
            </a:extLst>
          </p:cNvPr>
          <p:cNvSpPr txBox="1"/>
          <p:nvPr/>
        </p:nvSpPr>
        <p:spPr>
          <a:xfrm>
            <a:off x="5128261" y="4309111"/>
            <a:ext cx="4015739"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https://pig.apache.org/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129731836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5A09-53F9-42A1-B38D-22582C68DCB5}"/>
              </a:ext>
            </a:extLst>
          </p:cNvPr>
          <p:cNvSpPr>
            <a:spLocks noGrp="1"/>
          </p:cNvSpPr>
          <p:nvPr>
            <p:ph type="title"/>
          </p:nvPr>
        </p:nvSpPr>
        <p:spPr/>
        <p:txBody>
          <a:bodyPr>
            <a:normAutofit/>
          </a:bodyPr>
          <a:lstStyle/>
          <a:p>
            <a:r>
              <a:rPr lang="zh-CN" altLang="en-US" sz="3200" dirty="0"/>
              <a:t>第</a:t>
            </a:r>
            <a:r>
              <a:rPr lang="en-US" altLang="zh-CN" sz="3200" dirty="0"/>
              <a:t>2</a:t>
            </a:r>
            <a:r>
              <a:rPr lang="zh-CN" altLang="en-US" sz="3200" dirty="0"/>
              <a:t>章  初识</a:t>
            </a:r>
            <a:r>
              <a:rPr lang="en-US" altLang="zh-CN" sz="3200" dirty="0"/>
              <a:t>Hadoop</a:t>
            </a:r>
            <a:endParaRPr lang="zh-CN" altLang="en-US" sz="3200" dirty="0"/>
          </a:p>
        </p:txBody>
      </p:sp>
      <p:sp>
        <p:nvSpPr>
          <p:cNvPr id="3" name="内容占位符 2">
            <a:extLst>
              <a:ext uri="{FF2B5EF4-FFF2-40B4-BE49-F238E27FC236}">
                <a16:creationId xmlns:a16="http://schemas.microsoft.com/office/drawing/2014/main" id="{395E8A9E-E2D1-47AC-8B0A-21140B91CB66}"/>
              </a:ext>
            </a:extLst>
          </p:cNvPr>
          <p:cNvSpPr>
            <a:spLocks noGrp="1"/>
          </p:cNvSpPr>
          <p:nvPr>
            <p:ph idx="1"/>
          </p:nvPr>
        </p:nvSpPr>
        <p:spPr/>
        <p:txBody>
          <a:bodyPr>
            <a:normAutofit/>
          </a:bodyPr>
          <a:lstStyle/>
          <a:p>
            <a:r>
              <a:rPr lang="en-US" altLang="zh-CN" sz="2000" dirty="0"/>
              <a:t>2.1  Hadoop</a:t>
            </a:r>
            <a:r>
              <a:rPr lang="zh-CN" altLang="en-US" sz="2000" dirty="0"/>
              <a:t>概述</a:t>
            </a:r>
            <a:endParaRPr lang="en-US" altLang="zh-CN" sz="2000" dirty="0"/>
          </a:p>
          <a:p>
            <a:r>
              <a:rPr lang="en-US" altLang="zh-CN" sz="2000" dirty="0"/>
              <a:t>2.2  Hadoop</a:t>
            </a:r>
            <a:r>
              <a:rPr lang="zh-CN" altLang="en-US" sz="2000" dirty="0"/>
              <a:t>生态系统</a:t>
            </a:r>
            <a:endParaRPr lang="en-US" altLang="zh-CN" sz="2000" dirty="0"/>
          </a:p>
          <a:p>
            <a:r>
              <a:rPr lang="en-US" altLang="zh-CN" sz="2000" dirty="0"/>
              <a:t>2.3  Hadoop</a:t>
            </a:r>
            <a:r>
              <a:rPr lang="zh-CN" altLang="en-US" sz="2000" dirty="0"/>
              <a:t>体系架构</a:t>
            </a:r>
            <a:endParaRPr lang="en-US" altLang="zh-CN" sz="2000" dirty="0"/>
          </a:p>
          <a:p>
            <a:r>
              <a:rPr lang="en-US" altLang="zh-CN" sz="2000" dirty="0"/>
              <a:t>2.4  Hadoop</a:t>
            </a:r>
            <a:r>
              <a:rPr lang="zh-CN" altLang="en-US" sz="2000" dirty="0"/>
              <a:t>应用现状</a:t>
            </a:r>
            <a:endParaRPr lang="en-US" altLang="zh-CN" sz="2000" dirty="0"/>
          </a:p>
          <a:p>
            <a:r>
              <a:rPr lang="en-US" altLang="zh-CN" sz="2000" dirty="0"/>
              <a:t>2.5  </a:t>
            </a:r>
            <a:r>
              <a:rPr lang="zh-CN" altLang="en-US" sz="2000" dirty="0"/>
              <a:t>部署和运行</a:t>
            </a:r>
            <a:r>
              <a:rPr lang="en-US" altLang="zh-CN" sz="2000" dirty="0"/>
              <a:t>Hadoop</a:t>
            </a:r>
            <a:endParaRPr lang="zh-CN" altLang="en-US" sz="2000" dirty="0"/>
          </a:p>
        </p:txBody>
      </p:sp>
    </p:spTree>
    <p:extLst>
      <p:ext uri="{BB962C8B-B14F-4D97-AF65-F5344CB8AC3E}">
        <p14:creationId xmlns:p14="http://schemas.microsoft.com/office/powerpoint/2010/main" val="141887266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71D64-85D1-4E10-8CC3-C9A74A58B74E}"/>
              </a:ext>
            </a:extLst>
          </p:cNvPr>
          <p:cNvSpPr>
            <a:spLocks noGrp="1"/>
          </p:cNvSpPr>
          <p:nvPr>
            <p:ph type="title"/>
          </p:nvPr>
        </p:nvSpPr>
        <p:spPr/>
        <p:txBody>
          <a:bodyPr/>
          <a:lstStyle/>
          <a:p>
            <a:r>
              <a:rPr lang="en-US" altLang="zh-CN" dirty="0"/>
              <a:t>10.  Impala</a:t>
            </a:r>
            <a:endParaRPr lang="zh-CN" altLang="en-US" dirty="0"/>
          </a:p>
        </p:txBody>
      </p:sp>
      <p:sp>
        <p:nvSpPr>
          <p:cNvPr id="3" name="内容占位符 2">
            <a:extLst>
              <a:ext uri="{FF2B5EF4-FFF2-40B4-BE49-F238E27FC236}">
                <a16:creationId xmlns:a16="http://schemas.microsoft.com/office/drawing/2014/main" id="{3B543BE6-B516-464A-A690-96D43A883913}"/>
              </a:ext>
            </a:extLst>
          </p:cNvPr>
          <p:cNvSpPr>
            <a:spLocks noGrp="1"/>
          </p:cNvSpPr>
          <p:nvPr>
            <p:ph idx="1"/>
          </p:nvPr>
        </p:nvSpPr>
        <p:spPr/>
        <p:txBody>
          <a:bodyPr/>
          <a:lstStyle/>
          <a:p>
            <a:r>
              <a:rPr lang="en-US" altLang="zh-CN" dirty="0"/>
              <a:t>Impala</a:t>
            </a:r>
            <a:r>
              <a:rPr lang="zh-CN" altLang="en-US" dirty="0"/>
              <a:t>由</a:t>
            </a:r>
            <a:r>
              <a:rPr lang="en-US" altLang="zh-CN" dirty="0"/>
              <a:t>Cloudera</a:t>
            </a:r>
            <a:r>
              <a:rPr lang="zh-CN" altLang="en-US" dirty="0"/>
              <a:t>公司开发，提供了与存储在</a:t>
            </a:r>
            <a:r>
              <a:rPr lang="en-US" altLang="zh-CN" dirty="0"/>
              <a:t>HDFS</a:t>
            </a:r>
            <a:r>
              <a:rPr lang="zh-CN" altLang="en-US" dirty="0"/>
              <a:t>、</a:t>
            </a:r>
            <a:r>
              <a:rPr lang="en-US" altLang="zh-CN" dirty="0"/>
              <a:t>HBase</a:t>
            </a:r>
            <a:r>
              <a:rPr lang="zh-CN" altLang="en-US" dirty="0"/>
              <a:t>上的海量数据进行交互式查询的</a:t>
            </a:r>
            <a:r>
              <a:rPr lang="en-US" altLang="zh-CN" dirty="0"/>
              <a:t>SQL</a:t>
            </a:r>
            <a:r>
              <a:rPr lang="zh-CN" altLang="en-US" dirty="0"/>
              <a:t>接口，其优点是查询非常迅速，其性能大幅领先于</a:t>
            </a:r>
            <a:r>
              <a:rPr lang="en-US" altLang="zh-CN" dirty="0"/>
              <a:t>Hive</a:t>
            </a:r>
            <a:r>
              <a:rPr lang="zh-CN" altLang="en-US" dirty="0"/>
              <a:t>，</a:t>
            </a:r>
            <a:r>
              <a:rPr lang="en-US" altLang="zh-CN" dirty="0"/>
              <a:t>Impala</a:t>
            </a:r>
            <a:r>
              <a:rPr lang="zh-CN" altLang="en-US" dirty="0"/>
              <a:t>并没有基于</a:t>
            </a:r>
            <a:r>
              <a:rPr lang="en-US" altLang="zh-CN" dirty="0"/>
              <a:t>MapReduce</a:t>
            </a:r>
            <a:r>
              <a:rPr lang="zh-CN" altLang="en-US" dirty="0"/>
              <a:t>计算框架，这也是</a:t>
            </a:r>
            <a:r>
              <a:rPr lang="en-US" altLang="zh-CN" dirty="0"/>
              <a:t>Impala</a:t>
            </a:r>
            <a:r>
              <a:rPr lang="zh-CN" altLang="en-US" dirty="0"/>
              <a:t>可以大幅领先</a:t>
            </a:r>
            <a:r>
              <a:rPr lang="en-US" altLang="zh-CN" dirty="0"/>
              <a:t>Hive</a:t>
            </a:r>
            <a:r>
              <a:rPr lang="zh-CN" altLang="en-US" dirty="0"/>
              <a:t>的原因。</a:t>
            </a:r>
          </a:p>
        </p:txBody>
      </p:sp>
      <p:pic>
        <p:nvPicPr>
          <p:cNvPr id="5" name="图片 4" descr="卡通人物&#10;&#10;描述已自动生成">
            <a:extLst>
              <a:ext uri="{FF2B5EF4-FFF2-40B4-BE49-F238E27FC236}">
                <a16:creationId xmlns:a16="http://schemas.microsoft.com/office/drawing/2014/main" id="{F8E5F855-FB20-492C-AB85-B80CE4AB6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222" y="2558189"/>
            <a:ext cx="1155556" cy="2165080"/>
          </a:xfrm>
          <a:prstGeom prst="rect">
            <a:avLst/>
          </a:prstGeom>
        </p:spPr>
      </p:pic>
      <p:sp>
        <p:nvSpPr>
          <p:cNvPr id="6" name="文本框 5">
            <a:extLst>
              <a:ext uri="{FF2B5EF4-FFF2-40B4-BE49-F238E27FC236}">
                <a16:creationId xmlns:a16="http://schemas.microsoft.com/office/drawing/2014/main" id="{DE887F8D-6488-407A-8644-DE5AA5D80181}"/>
              </a:ext>
            </a:extLst>
          </p:cNvPr>
          <p:cNvSpPr txBox="1"/>
          <p:nvPr/>
        </p:nvSpPr>
        <p:spPr>
          <a:xfrm>
            <a:off x="4899661" y="4309111"/>
            <a:ext cx="4244340"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https://impala.apache.org/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371772860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1F19F-847E-4A12-ABF0-A33F3D464CDE}"/>
              </a:ext>
            </a:extLst>
          </p:cNvPr>
          <p:cNvSpPr>
            <a:spLocks noGrp="1"/>
          </p:cNvSpPr>
          <p:nvPr>
            <p:ph type="title"/>
          </p:nvPr>
        </p:nvSpPr>
        <p:spPr/>
        <p:txBody>
          <a:bodyPr/>
          <a:lstStyle/>
          <a:p>
            <a:r>
              <a:rPr lang="en-US" altLang="zh-CN" dirty="0"/>
              <a:t>11.  Mahout</a:t>
            </a:r>
            <a:endParaRPr lang="zh-CN" altLang="en-US" dirty="0"/>
          </a:p>
        </p:txBody>
      </p:sp>
      <p:sp>
        <p:nvSpPr>
          <p:cNvPr id="3" name="内容占位符 2">
            <a:extLst>
              <a:ext uri="{FF2B5EF4-FFF2-40B4-BE49-F238E27FC236}">
                <a16:creationId xmlns:a16="http://schemas.microsoft.com/office/drawing/2014/main" id="{177C354B-FB74-48E2-BCFE-16A6D445F87E}"/>
              </a:ext>
            </a:extLst>
          </p:cNvPr>
          <p:cNvSpPr>
            <a:spLocks noGrp="1"/>
          </p:cNvSpPr>
          <p:nvPr>
            <p:ph idx="1"/>
          </p:nvPr>
        </p:nvSpPr>
        <p:spPr/>
        <p:txBody>
          <a:bodyPr/>
          <a:lstStyle/>
          <a:p>
            <a:r>
              <a:rPr lang="en-US" altLang="zh-CN" dirty="0"/>
              <a:t>Mahout</a:t>
            </a:r>
            <a:r>
              <a:rPr lang="zh-CN" altLang="en-US" dirty="0"/>
              <a:t>是一个机器学习和数据挖掘库，它包含许多实现，包括聚类、分类、推荐过滤等。</a:t>
            </a:r>
          </a:p>
        </p:txBody>
      </p:sp>
      <p:pic>
        <p:nvPicPr>
          <p:cNvPr id="5" name="图形 4">
            <a:extLst>
              <a:ext uri="{FF2B5EF4-FFF2-40B4-BE49-F238E27FC236}">
                <a16:creationId xmlns:a16="http://schemas.microsoft.com/office/drawing/2014/main" id="{5B55679F-0750-4F6F-8E89-39C065516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0825" y="3164158"/>
            <a:ext cx="3562350" cy="857250"/>
          </a:xfrm>
          <a:prstGeom prst="rect">
            <a:avLst/>
          </a:prstGeom>
        </p:spPr>
      </p:pic>
      <p:sp>
        <p:nvSpPr>
          <p:cNvPr id="6" name="文本框 5">
            <a:extLst>
              <a:ext uri="{FF2B5EF4-FFF2-40B4-BE49-F238E27FC236}">
                <a16:creationId xmlns:a16="http://schemas.microsoft.com/office/drawing/2014/main" id="{82453495-6CBD-4189-95A2-24B4065C1FDA}"/>
              </a:ext>
            </a:extLst>
          </p:cNvPr>
          <p:cNvSpPr txBox="1"/>
          <p:nvPr/>
        </p:nvSpPr>
        <p:spPr>
          <a:xfrm>
            <a:off x="4693920" y="4309111"/>
            <a:ext cx="4450081"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4"/>
              </a:rPr>
              <a:t>https://mahout.apache.org/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208507303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69E0-670B-4DEC-B688-0C28A865FEFE}"/>
              </a:ext>
            </a:extLst>
          </p:cNvPr>
          <p:cNvSpPr>
            <a:spLocks noGrp="1"/>
          </p:cNvSpPr>
          <p:nvPr>
            <p:ph type="title"/>
          </p:nvPr>
        </p:nvSpPr>
        <p:spPr/>
        <p:txBody>
          <a:bodyPr/>
          <a:lstStyle/>
          <a:p>
            <a:r>
              <a:rPr lang="en-US" altLang="zh-CN" dirty="0"/>
              <a:t>12.  Flume</a:t>
            </a:r>
            <a:endParaRPr lang="zh-CN" altLang="en-US" dirty="0"/>
          </a:p>
        </p:txBody>
      </p:sp>
      <p:sp>
        <p:nvSpPr>
          <p:cNvPr id="3" name="内容占位符 2">
            <a:extLst>
              <a:ext uri="{FF2B5EF4-FFF2-40B4-BE49-F238E27FC236}">
                <a16:creationId xmlns:a16="http://schemas.microsoft.com/office/drawing/2014/main" id="{EB188D9D-E6F8-4642-A732-E0994A032302}"/>
              </a:ext>
            </a:extLst>
          </p:cNvPr>
          <p:cNvSpPr>
            <a:spLocks noGrp="1"/>
          </p:cNvSpPr>
          <p:nvPr>
            <p:ph idx="1"/>
          </p:nvPr>
        </p:nvSpPr>
        <p:spPr/>
        <p:txBody>
          <a:bodyPr/>
          <a:lstStyle/>
          <a:p>
            <a:r>
              <a:rPr lang="en-US" altLang="zh-CN" dirty="0"/>
              <a:t>Flume</a:t>
            </a:r>
            <a:r>
              <a:rPr lang="zh-CN" altLang="en-US" dirty="0"/>
              <a:t>是由</a:t>
            </a:r>
            <a:r>
              <a:rPr lang="en-US" altLang="zh-CN" dirty="0"/>
              <a:t>Cloudera</a:t>
            </a:r>
            <a:r>
              <a:rPr lang="zh-CN" altLang="en-US" dirty="0"/>
              <a:t>提供的一个高可用、高可靠、分布式的海量日志采集、聚合和传输的框架。</a:t>
            </a:r>
            <a:r>
              <a:rPr lang="en-US" altLang="zh-CN" dirty="0"/>
              <a:t>Flume</a:t>
            </a:r>
            <a:r>
              <a:rPr lang="zh-CN" altLang="en-US" dirty="0"/>
              <a:t>支持在日志系统中定制各类数据发送方，用于收集数据，同时，</a:t>
            </a:r>
            <a:r>
              <a:rPr lang="en-US" altLang="zh-CN" dirty="0"/>
              <a:t>Flume</a:t>
            </a:r>
            <a:r>
              <a:rPr lang="zh-CN" altLang="en-US" dirty="0"/>
              <a:t>提供对数据进行简单处理并写到各种数据接收方。</a:t>
            </a:r>
          </a:p>
        </p:txBody>
      </p:sp>
      <p:pic>
        <p:nvPicPr>
          <p:cNvPr id="5" name="图片 4" descr="图片包含 桌子, 蛋糕, 食物, 照片&#10;&#10;描述已自动生成">
            <a:extLst>
              <a:ext uri="{FF2B5EF4-FFF2-40B4-BE49-F238E27FC236}">
                <a16:creationId xmlns:a16="http://schemas.microsoft.com/office/drawing/2014/main" id="{505C20B9-2CA6-4786-824B-5E77890DD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5" y="2770566"/>
            <a:ext cx="1619250" cy="1619250"/>
          </a:xfrm>
          <a:prstGeom prst="rect">
            <a:avLst/>
          </a:prstGeom>
        </p:spPr>
      </p:pic>
      <p:sp>
        <p:nvSpPr>
          <p:cNvPr id="6" name="文本框 5">
            <a:extLst>
              <a:ext uri="{FF2B5EF4-FFF2-40B4-BE49-F238E27FC236}">
                <a16:creationId xmlns:a16="http://schemas.microsoft.com/office/drawing/2014/main" id="{42427222-2F8C-46A2-BFC8-FD74DD13D03C}"/>
              </a:ext>
            </a:extLst>
          </p:cNvPr>
          <p:cNvSpPr txBox="1"/>
          <p:nvPr/>
        </p:nvSpPr>
        <p:spPr>
          <a:xfrm>
            <a:off x="4960620" y="4309111"/>
            <a:ext cx="4183381"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https://flume.apache.org/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469958437"/>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2B0BE-A5D7-4E11-BED4-0676F3305CC9}"/>
              </a:ext>
            </a:extLst>
          </p:cNvPr>
          <p:cNvSpPr>
            <a:spLocks noGrp="1"/>
          </p:cNvSpPr>
          <p:nvPr>
            <p:ph type="title"/>
          </p:nvPr>
        </p:nvSpPr>
        <p:spPr/>
        <p:txBody>
          <a:bodyPr/>
          <a:lstStyle/>
          <a:p>
            <a:r>
              <a:rPr lang="en-US" altLang="zh-CN" dirty="0"/>
              <a:t>13.  Sqoop</a:t>
            </a:r>
            <a:endParaRPr lang="zh-CN" altLang="en-US" dirty="0"/>
          </a:p>
        </p:txBody>
      </p:sp>
      <p:sp>
        <p:nvSpPr>
          <p:cNvPr id="3" name="内容占位符 2">
            <a:extLst>
              <a:ext uri="{FF2B5EF4-FFF2-40B4-BE49-F238E27FC236}">
                <a16:creationId xmlns:a16="http://schemas.microsoft.com/office/drawing/2014/main" id="{48A0FD10-B030-4354-8553-014DFBC91899}"/>
              </a:ext>
            </a:extLst>
          </p:cNvPr>
          <p:cNvSpPr>
            <a:spLocks noGrp="1"/>
          </p:cNvSpPr>
          <p:nvPr>
            <p:ph idx="1"/>
          </p:nvPr>
        </p:nvSpPr>
        <p:spPr/>
        <p:txBody>
          <a:bodyPr/>
          <a:lstStyle/>
          <a:p>
            <a:r>
              <a:rPr lang="en-US" altLang="zh-CN" dirty="0"/>
              <a:t>Sqoop</a:t>
            </a:r>
            <a:r>
              <a:rPr lang="zh-CN" altLang="en-US" dirty="0"/>
              <a:t>是</a:t>
            </a:r>
            <a:r>
              <a:rPr lang="en-US" altLang="zh-CN" dirty="0"/>
              <a:t>SQL to Hadoop</a:t>
            </a:r>
            <a:r>
              <a:rPr lang="zh-CN" altLang="en-US" dirty="0"/>
              <a:t>的缩写，主要用于关系数据库和</a:t>
            </a:r>
            <a:r>
              <a:rPr lang="en-US" altLang="zh-CN" dirty="0"/>
              <a:t>Hadoop</a:t>
            </a:r>
            <a:r>
              <a:rPr lang="zh-CN" altLang="en-US" dirty="0"/>
              <a:t>之间的数据双向交换。可以借助</a:t>
            </a:r>
            <a:r>
              <a:rPr lang="en-US" altLang="zh-CN" dirty="0"/>
              <a:t>Sqoop</a:t>
            </a:r>
            <a:r>
              <a:rPr lang="zh-CN" altLang="en-US" dirty="0"/>
              <a:t>完成关系型数据库如</a:t>
            </a:r>
            <a:r>
              <a:rPr lang="en-US" altLang="zh-CN" dirty="0"/>
              <a:t>MySQL</a:t>
            </a:r>
            <a:r>
              <a:rPr lang="zh-CN" altLang="en-US" dirty="0"/>
              <a:t>、</a:t>
            </a:r>
            <a:r>
              <a:rPr lang="en-US" altLang="zh-CN" dirty="0"/>
              <a:t>Oracle</a:t>
            </a:r>
            <a:r>
              <a:rPr lang="zh-CN" altLang="en-US" dirty="0"/>
              <a:t>、</a:t>
            </a:r>
            <a:r>
              <a:rPr lang="en-US" altLang="zh-CN" dirty="0"/>
              <a:t>PostgreSQL</a:t>
            </a:r>
            <a:r>
              <a:rPr lang="zh-CN" altLang="en-US" dirty="0"/>
              <a:t>等到</a:t>
            </a:r>
            <a:r>
              <a:rPr lang="en-US" altLang="zh-CN" dirty="0"/>
              <a:t>Hadoop</a:t>
            </a:r>
            <a:r>
              <a:rPr lang="zh-CN" altLang="en-US" dirty="0"/>
              <a:t>生态系统中</a:t>
            </a:r>
            <a:r>
              <a:rPr lang="en-US" altLang="zh-CN" dirty="0"/>
              <a:t>HDFS</a:t>
            </a:r>
            <a:r>
              <a:rPr lang="zh-CN" altLang="en-US" dirty="0"/>
              <a:t>、</a:t>
            </a:r>
            <a:r>
              <a:rPr lang="en-US" altLang="zh-CN" dirty="0"/>
              <a:t>HBase</a:t>
            </a:r>
            <a:r>
              <a:rPr lang="zh-CN" altLang="en-US" dirty="0"/>
              <a:t>、</a:t>
            </a:r>
            <a:r>
              <a:rPr lang="en-US" altLang="zh-CN" dirty="0"/>
              <a:t>Hive</a:t>
            </a:r>
            <a:r>
              <a:rPr lang="zh-CN" altLang="en-US" dirty="0"/>
              <a:t>等的数据导入导出操作，整个导入导出过程都是由</a:t>
            </a:r>
            <a:r>
              <a:rPr lang="en-US" altLang="zh-CN" dirty="0"/>
              <a:t>MapReduce</a:t>
            </a:r>
            <a:r>
              <a:rPr lang="zh-CN" altLang="en-US" dirty="0"/>
              <a:t>计算框架实现，非常高效。</a:t>
            </a:r>
            <a:r>
              <a:rPr lang="en-US" altLang="zh-CN" dirty="0"/>
              <a:t>Sqoop</a:t>
            </a:r>
            <a:r>
              <a:rPr lang="zh-CN" altLang="en-US" dirty="0"/>
              <a:t>项目开始于</a:t>
            </a:r>
            <a:r>
              <a:rPr lang="en-US" altLang="zh-CN" dirty="0"/>
              <a:t>2009</a:t>
            </a:r>
            <a:r>
              <a:rPr lang="zh-CN" altLang="en-US" dirty="0"/>
              <a:t>年，最早是作为</a:t>
            </a:r>
            <a:r>
              <a:rPr lang="en-US" altLang="zh-CN" dirty="0"/>
              <a:t>Hadoop</a:t>
            </a:r>
            <a:r>
              <a:rPr lang="zh-CN" altLang="en-US" dirty="0"/>
              <a:t>的一个第三方模块存在，后来为了让使用者能够快速部署，也为了让开发人员能够更快速地迭代开发，</a:t>
            </a:r>
            <a:r>
              <a:rPr lang="en-US" altLang="zh-CN" dirty="0"/>
              <a:t>Sqoop</a:t>
            </a:r>
            <a:r>
              <a:rPr lang="zh-CN" altLang="en-US" dirty="0"/>
              <a:t>就独立成为一个</a:t>
            </a:r>
            <a:r>
              <a:rPr lang="en-US" altLang="zh-CN" dirty="0"/>
              <a:t>Apache</a:t>
            </a:r>
            <a:r>
              <a:rPr lang="zh-CN" altLang="en-US" dirty="0"/>
              <a:t>项目。</a:t>
            </a:r>
          </a:p>
        </p:txBody>
      </p:sp>
      <p:pic>
        <p:nvPicPr>
          <p:cNvPr id="5" name="图片 4">
            <a:extLst>
              <a:ext uri="{FF2B5EF4-FFF2-40B4-BE49-F238E27FC236}">
                <a16:creationId xmlns:a16="http://schemas.microsoft.com/office/drawing/2014/main" id="{AC2440FA-DC06-4F75-A49C-632FBA1D5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035" y="3829283"/>
            <a:ext cx="1725930" cy="525780"/>
          </a:xfrm>
          <a:prstGeom prst="rect">
            <a:avLst/>
          </a:prstGeom>
        </p:spPr>
      </p:pic>
      <p:sp>
        <p:nvSpPr>
          <p:cNvPr id="6" name="文本框 5">
            <a:extLst>
              <a:ext uri="{FF2B5EF4-FFF2-40B4-BE49-F238E27FC236}">
                <a16:creationId xmlns:a16="http://schemas.microsoft.com/office/drawing/2014/main" id="{53609F0D-4EA1-471E-A8AE-B20E245CA769}"/>
              </a:ext>
            </a:extLst>
          </p:cNvPr>
          <p:cNvSpPr txBox="1"/>
          <p:nvPr/>
        </p:nvSpPr>
        <p:spPr>
          <a:xfrm>
            <a:off x="4937760" y="4309111"/>
            <a:ext cx="4206241"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https://sqoop.apache.org/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658160325"/>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698AC-3229-4F08-A636-0E55BD4AE25A}"/>
              </a:ext>
            </a:extLst>
          </p:cNvPr>
          <p:cNvSpPr>
            <a:spLocks noGrp="1"/>
          </p:cNvSpPr>
          <p:nvPr>
            <p:ph type="title"/>
          </p:nvPr>
        </p:nvSpPr>
        <p:spPr/>
        <p:txBody>
          <a:bodyPr/>
          <a:lstStyle/>
          <a:p>
            <a:r>
              <a:rPr lang="en-US" altLang="zh-CN" dirty="0"/>
              <a:t>14.  Kafka</a:t>
            </a:r>
            <a:endParaRPr lang="zh-CN" altLang="en-US" dirty="0"/>
          </a:p>
        </p:txBody>
      </p:sp>
      <p:sp>
        <p:nvSpPr>
          <p:cNvPr id="3" name="内容占位符 2">
            <a:extLst>
              <a:ext uri="{FF2B5EF4-FFF2-40B4-BE49-F238E27FC236}">
                <a16:creationId xmlns:a16="http://schemas.microsoft.com/office/drawing/2014/main" id="{531C8956-51CA-4410-9C18-41333BEEEC50}"/>
              </a:ext>
            </a:extLst>
          </p:cNvPr>
          <p:cNvSpPr>
            <a:spLocks noGrp="1"/>
          </p:cNvSpPr>
          <p:nvPr>
            <p:ph idx="1"/>
          </p:nvPr>
        </p:nvSpPr>
        <p:spPr/>
        <p:txBody>
          <a:bodyPr/>
          <a:lstStyle/>
          <a:p>
            <a:r>
              <a:rPr lang="en-US" altLang="zh-CN" dirty="0"/>
              <a:t>Kafka</a:t>
            </a:r>
            <a:r>
              <a:rPr lang="zh-CN" altLang="en-US" dirty="0"/>
              <a:t>是一种高吞吐量的、分布式的发布订阅消息系统，可以处理消费者在网站中的所有动作流数据。</a:t>
            </a:r>
            <a:r>
              <a:rPr lang="en-US" altLang="zh-CN" dirty="0"/>
              <a:t>Kafka</a:t>
            </a:r>
            <a:r>
              <a:rPr lang="zh-CN" altLang="en-US" dirty="0"/>
              <a:t>最初由</a:t>
            </a:r>
            <a:r>
              <a:rPr lang="en-US" altLang="zh-CN" dirty="0"/>
              <a:t>LinkedIn</a:t>
            </a:r>
            <a:r>
              <a:rPr lang="zh-CN" altLang="en-US" dirty="0"/>
              <a:t>公司开发，于</a:t>
            </a:r>
            <a:r>
              <a:rPr lang="en-US" altLang="zh-CN" dirty="0"/>
              <a:t>2010</a:t>
            </a:r>
            <a:r>
              <a:rPr lang="zh-CN" altLang="en-US" dirty="0"/>
              <a:t>年贡献给</a:t>
            </a:r>
            <a:r>
              <a:rPr lang="en-US" altLang="zh-CN" dirty="0"/>
              <a:t>Apache</a:t>
            </a:r>
            <a:r>
              <a:rPr lang="zh-CN" altLang="en-US" dirty="0"/>
              <a:t>基金会，并于</a:t>
            </a:r>
            <a:r>
              <a:rPr lang="en-US" altLang="zh-CN" dirty="0"/>
              <a:t>2012</a:t>
            </a:r>
            <a:r>
              <a:rPr lang="zh-CN" altLang="en-US" dirty="0"/>
              <a:t>年成为</a:t>
            </a:r>
            <a:r>
              <a:rPr lang="en-US" altLang="zh-CN" dirty="0"/>
              <a:t>Apache</a:t>
            </a:r>
            <a:r>
              <a:rPr lang="zh-CN" altLang="en-US" dirty="0"/>
              <a:t>顶级开源项目，它采用</a:t>
            </a:r>
            <a:r>
              <a:rPr lang="en-US" altLang="zh-CN" dirty="0"/>
              <a:t>Scala</a:t>
            </a:r>
            <a:r>
              <a:rPr lang="zh-CN" altLang="en-US" dirty="0"/>
              <a:t>和</a:t>
            </a:r>
            <a:r>
              <a:rPr lang="en-US" altLang="zh-CN" dirty="0"/>
              <a:t>Java</a:t>
            </a:r>
            <a:r>
              <a:rPr lang="zh-CN" altLang="en-US" dirty="0"/>
              <a:t>语言编写，是一个分布式、支持分区的、多副本的、基于</a:t>
            </a:r>
            <a:r>
              <a:rPr lang="en-US" altLang="zh-CN" dirty="0" err="1"/>
              <a:t>ZooKeeper</a:t>
            </a:r>
            <a:r>
              <a:rPr lang="zh-CN" altLang="en-US" dirty="0"/>
              <a:t>协调的分布式消息系统，它适合应用于以下两大类别场景：构造实时流数据管道，在系统或应用之间可靠地获取数据；构建实时流式应用程序，对这些流数据进行转换。</a:t>
            </a:r>
          </a:p>
        </p:txBody>
      </p:sp>
      <p:pic>
        <p:nvPicPr>
          <p:cNvPr id="4" name="图片 3">
            <a:extLst>
              <a:ext uri="{FF2B5EF4-FFF2-40B4-BE49-F238E27FC236}">
                <a16:creationId xmlns:a16="http://schemas.microsoft.com/office/drawing/2014/main" id="{BF45F03E-50EE-47E2-A7A3-236A7D6281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4691" y="3614494"/>
            <a:ext cx="2214617" cy="663388"/>
          </a:xfrm>
          <a:prstGeom prst="rect">
            <a:avLst/>
          </a:prstGeom>
          <a:noFill/>
          <a:ln>
            <a:noFill/>
          </a:ln>
        </p:spPr>
      </p:pic>
      <p:sp>
        <p:nvSpPr>
          <p:cNvPr id="5" name="文本框 4">
            <a:extLst>
              <a:ext uri="{FF2B5EF4-FFF2-40B4-BE49-F238E27FC236}">
                <a16:creationId xmlns:a16="http://schemas.microsoft.com/office/drawing/2014/main" id="{970DA469-E4E2-4C97-BAA3-BDAA91F7ECB2}"/>
              </a:ext>
            </a:extLst>
          </p:cNvPr>
          <p:cNvSpPr txBox="1"/>
          <p:nvPr/>
        </p:nvSpPr>
        <p:spPr>
          <a:xfrm>
            <a:off x="5029201" y="4309111"/>
            <a:ext cx="4114800"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https://kafka.apache.org/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3707172327"/>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936A7-E1D0-4DCA-9B25-615BB4BB727D}"/>
              </a:ext>
            </a:extLst>
          </p:cNvPr>
          <p:cNvSpPr>
            <a:spLocks noGrp="1"/>
          </p:cNvSpPr>
          <p:nvPr>
            <p:ph type="title"/>
          </p:nvPr>
        </p:nvSpPr>
        <p:spPr/>
        <p:txBody>
          <a:bodyPr/>
          <a:lstStyle/>
          <a:p>
            <a:r>
              <a:rPr lang="en-US" altLang="zh-CN" dirty="0"/>
              <a:t>15.  Ambari</a:t>
            </a:r>
            <a:endParaRPr lang="zh-CN" altLang="en-US" dirty="0"/>
          </a:p>
        </p:txBody>
      </p:sp>
      <p:sp>
        <p:nvSpPr>
          <p:cNvPr id="3" name="内容占位符 2">
            <a:extLst>
              <a:ext uri="{FF2B5EF4-FFF2-40B4-BE49-F238E27FC236}">
                <a16:creationId xmlns:a16="http://schemas.microsoft.com/office/drawing/2014/main" id="{7BABBCE2-0C5D-459D-A338-6CA902A0318B}"/>
              </a:ext>
            </a:extLst>
          </p:cNvPr>
          <p:cNvSpPr>
            <a:spLocks noGrp="1"/>
          </p:cNvSpPr>
          <p:nvPr>
            <p:ph idx="1"/>
          </p:nvPr>
        </p:nvSpPr>
        <p:spPr/>
        <p:txBody>
          <a:bodyPr/>
          <a:lstStyle/>
          <a:p>
            <a:r>
              <a:rPr lang="en-US" altLang="zh-CN" dirty="0"/>
              <a:t>Apache Ambari</a:t>
            </a:r>
            <a:r>
              <a:rPr lang="zh-CN" altLang="en-US" dirty="0"/>
              <a:t>是一个基于</a:t>
            </a:r>
            <a:r>
              <a:rPr lang="en-US" altLang="zh-CN" dirty="0"/>
              <a:t>Web</a:t>
            </a:r>
            <a:r>
              <a:rPr lang="zh-CN" altLang="en-US" dirty="0"/>
              <a:t>的工具，支持</a:t>
            </a:r>
            <a:r>
              <a:rPr lang="en-US" altLang="zh-CN" dirty="0"/>
              <a:t>Apache Hadoop</a:t>
            </a:r>
            <a:r>
              <a:rPr lang="zh-CN" altLang="en-US" dirty="0"/>
              <a:t>集群的安装、部署、配置和管理，目前已支持大多数</a:t>
            </a:r>
            <a:r>
              <a:rPr lang="en-US" altLang="zh-CN" dirty="0"/>
              <a:t>Hadoop</a:t>
            </a:r>
            <a:r>
              <a:rPr lang="zh-CN" altLang="en-US" dirty="0"/>
              <a:t>组件，包括</a:t>
            </a:r>
            <a:r>
              <a:rPr lang="en-US" altLang="zh-CN" dirty="0"/>
              <a:t>HDFS</a:t>
            </a:r>
            <a:r>
              <a:rPr lang="zh-CN" altLang="en-US" dirty="0"/>
              <a:t>、</a:t>
            </a:r>
            <a:r>
              <a:rPr lang="en-US" altLang="zh-CN" dirty="0"/>
              <a:t>MapReduce</a:t>
            </a:r>
            <a:r>
              <a:rPr lang="zh-CN" altLang="en-US" dirty="0"/>
              <a:t>、</a:t>
            </a:r>
            <a:r>
              <a:rPr lang="en-US" altLang="zh-CN" dirty="0"/>
              <a:t>Hive</a:t>
            </a:r>
            <a:r>
              <a:rPr lang="zh-CN" altLang="en-US" dirty="0"/>
              <a:t>、</a:t>
            </a:r>
            <a:r>
              <a:rPr lang="en-US" altLang="zh-CN" dirty="0"/>
              <a:t>Pig</a:t>
            </a:r>
            <a:r>
              <a:rPr lang="zh-CN" altLang="en-US" dirty="0"/>
              <a:t>、</a:t>
            </a:r>
            <a:r>
              <a:rPr lang="en-US" altLang="zh-CN" dirty="0"/>
              <a:t>HBase</a:t>
            </a:r>
            <a:r>
              <a:rPr lang="zh-CN" altLang="en-US" dirty="0"/>
              <a:t>、</a:t>
            </a:r>
            <a:r>
              <a:rPr lang="en-US" altLang="zh-CN" dirty="0" err="1"/>
              <a:t>ZooKeeper</a:t>
            </a:r>
            <a:r>
              <a:rPr lang="zh-CN" altLang="en-US" dirty="0"/>
              <a:t>、</a:t>
            </a:r>
            <a:r>
              <a:rPr lang="en-US" altLang="zh-CN" dirty="0"/>
              <a:t>Oozie</a:t>
            </a:r>
            <a:r>
              <a:rPr lang="zh-CN" altLang="en-US" dirty="0"/>
              <a:t>、</a:t>
            </a:r>
            <a:r>
              <a:rPr lang="en-US" altLang="zh-CN" dirty="0"/>
              <a:t>Sqoop</a:t>
            </a:r>
            <a:r>
              <a:rPr lang="zh-CN" altLang="en-US" dirty="0"/>
              <a:t>等。</a:t>
            </a:r>
            <a:r>
              <a:rPr lang="en-US" altLang="zh-CN" dirty="0"/>
              <a:t>Ambari</a:t>
            </a:r>
            <a:r>
              <a:rPr lang="zh-CN" altLang="en-US" dirty="0"/>
              <a:t>由</a:t>
            </a:r>
            <a:r>
              <a:rPr lang="en-US" altLang="zh-CN" dirty="0"/>
              <a:t>Hortonworks</a:t>
            </a:r>
            <a:r>
              <a:rPr lang="zh-CN" altLang="en-US" dirty="0"/>
              <a:t>主导开发，具有</a:t>
            </a:r>
            <a:r>
              <a:rPr lang="en-US" altLang="zh-CN" dirty="0"/>
              <a:t>Hadoop</a:t>
            </a:r>
            <a:r>
              <a:rPr lang="zh-CN" altLang="en-US" dirty="0"/>
              <a:t>集群自动化安装、中心化管理、集群监控、报警等功能，使得安装集群从几天缩短在几小时以内，运维人员也从数十人降低到几人以内，极大的提高集群管理的效率。</a:t>
            </a:r>
          </a:p>
        </p:txBody>
      </p:sp>
      <p:pic>
        <p:nvPicPr>
          <p:cNvPr id="5" name="图片 4" descr="手机屏幕截图&#10;&#10;描述已自动生成">
            <a:extLst>
              <a:ext uri="{FF2B5EF4-FFF2-40B4-BE49-F238E27FC236}">
                <a16:creationId xmlns:a16="http://schemas.microsoft.com/office/drawing/2014/main" id="{31B96287-9E88-43D8-A5A9-03F94CFC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238" y="3400656"/>
            <a:ext cx="3809524" cy="1142857"/>
          </a:xfrm>
          <a:prstGeom prst="rect">
            <a:avLst/>
          </a:prstGeom>
        </p:spPr>
      </p:pic>
      <p:sp>
        <p:nvSpPr>
          <p:cNvPr id="6" name="文本框 5">
            <a:extLst>
              <a:ext uri="{FF2B5EF4-FFF2-40B4-BE49-F238E27FC236}">
                <a16:creationId xmlns:a16="http://schemas.microsoft.com/office/drawing/2014/main" id="{A211D3A2-6623-4C14-B458-EB1E6E033F15}"/>
              </a:ext>
            </a:extLst>
          </p:cNvPr>
          <p:cNvSpPr txBox="1"/>
          <p:nvPr/>
        </p:nvSpPr>
        <p:spPr>
          <a:xfrm>
            <a:off x="4869180" y="4309111"/>
            <a:ext cx="4274821"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3"/>
              </a:rPr>
              <a:t>https://ambari.apache.org/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725594348"/>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7A3B9-57C3-4467-9D32-878AF7A29DD1}"/>
              </a:ext>
            </a:extLst>
          </p:cNvPr>
          <p:cNvSpPr>
            <a:spLocks noGrp="1"/>
          </p:cNvSpPr>
          <p:nvPr>
            <p:ph type="title"/>
          </p:nvPr>
        </p:nvSpPr>
        <p:spPr/>
        <p:txBody>
          <a:bodyPr/>
          <a:lstStyle/>
          <a:p>
            <a:r>
              <a:rPr lang="en-US" altLang="zh-CN" dirty="0"/>
              <a:t>2.3  Hadoop</a:t>
            </a:r>
            <a:r>
              <a:rPr lang="zh-CN" altLang="en-US" dirty="0"/>
              <a:t>体系架构</a:t>
            </a:r>
          </a:p>
        </p:txBody>
      </p:sp>
      <p:sp>
        <p:nvSpPr>
          <p:cNvPr id="3" name="内容占位符 2">
            <a:extLst>
              <a:ext uri="{FF2B5EF4-FFF2-40B4-BE49-F238E27FC236}">
                <a16:creationId xmlns:a16="http://schemas.microsoft.com/office/drawing/2014/main" id="{F68585FE-F9BF-4F44-BABF-97C8E6E1CB32}"/>
              </a:ext>
            </a:extLst>
          </p:cNvPr>
          <p:cNvSpPr>
            <a:spLocks noGrp="1"/>
          </p:cNvSpPr>
          <p:nvPr>
            <p:ph idx="1"/>
          </p:nvPr>
        </p:nvSpPr>
        <p:spPr/>
        <p:txBody>
          <a:bodyPr/>
          <a:lstStyle/>
          <a:p>
            <a:r>
              <a:rPr lang="en-US" altLang="zh-CN" dirty="0"/>
              <a:t>Hadoop</a:t>
            </a:r>
            <a:r>
              <a:rPr lang="zh-CN" altLang="en-US" dirty="0"/>
              <a:t>集群采用主从架构（</a:t>
            </a:r>
            <a:r>
              <a:rPr lang="en-US" altLang="zh-CN" dirty="0"/>
              <a:t>Master/Slave</a:t>
            </a:r>
            <a:r>
              <a:rPr lang="zh-CN" altLang="en-US" dirty="0"/>
              <a:t>），</a:t>
            </a:r>
            <a:r>
              <a:rPr lang="en-US" altLang="zh-CN" dirty="0" err="1"/>
              <a:t>NameNode</a:t>
            </a:r>
            <a:r>
              <a:rPr lang="zh-CN" altLang="en-US" dirty="0"/>
              <a:t>与</a:t>
            </a:r>
            <a:r>
              <a:rPr lang="en-US" altLang="zh-CN" dirty="0" err="1"/>
              <a:t>ResourceManager</a:t>
            </a:r>
            <a:r>
              <a:rPr lang="zh-CN" altLang="en-US" dirty="0"/>
              <a:t>为</a:t>
            </a:r>
            <a:r>
              <a:rPr lang="en-US" altLang="zh-CN" dirty="0"/>
              <a:t>Master</a:t>
            </a:r>
            <a:r>
              <a:rPr lang="zh-CN" altLang="en-US" dirty="0"/>
              <a:t>，</a:t>
            </a:r>
            <a:r>
              <a:rPr lang="en-US" altLang="zh-CN" dirty="0" err="1"/>
              <a:t>DataNode</a:t>
            </a:r>
            <a:r>
              <a:rPr lang="zh-CN" altLang="en-US" dirty="0"/>
              <a:t>与</a:t>
            </a:r>
            <a:r>
              <a:rPr lang="en-US" altLang="zh-CN" dirty="0" err="1"/>
              <a:t>NodeManager</a:t>
            </a:r>
            <a:r>
              <a:rPr lang="zh-CN" altLang="en-US" dirty="0"/>
              <a:t>为</a:t>
            </a:r>
            <a:r>
              <a:rPr lang="en-US" altLang="zh-CN" dirty="0"/>
              <a:t>Slaves</a:t>
            </a:r>
            <a:r>
              <a:rPr lang="zh-CN" altLang="en-US" dirty="0"/>
              <a:t>，守护进程</a:t>
            </a:r>
            <a:r>
              <a:rPr lang="en-US" altLang="zh-CN" dirty="0" err="1"/>
              <a:t>NameNode</a:t>
            </a:r>
            <a:r>
              <a:rPr lang="zh-CN" altLang="en-US" dirty="0"/>
              <a:t>和</a:t>
            </a:r>
            <a:r>
              <a:rPr lang="en-US" altLang="zh-CN" dirty="0" err="1"/>
              <a:t>DataNode</a:t>
            </a:r>
            <a:r>
              <a:rPr lang="zh-CN" altLang="en-US" dirty="0"/>
              <a:t>负责完成</a:t>
            </a:r>
            <a:r>
              <a:rPr lang="en-US" altLang="zh-CN" dirty="0"/>
              <a:t>HDFS</a:t>
            </a:r>
            <a:r>
              <a:rPr lang="zh-CN" altLang="en-US" dirty="0"/>
              <a:t>的工作，守护进程</a:t>
            </a:r>
            <a:r>
              <a:rPr lang="en-US" altLang="zh-CN" dirty="0" err="1"/>
              <a:t>ResourceManager</a:t>
            </a:r>
            <a:r>
              <a:rPr lang="zh-CN" altLang="en-US" dirty="0"/>
              <a:t>和</a:t>
            </a:r>
            <a:r>
              <a:rPr lang="en-US" altLang="zh-CN" dirty="0" err="1"/>
              <a:t>NodeManager</a:t>
            </a:r>
            <a:r>
              <a:rPr lang="zh-CN" altLang="en-US" dirty="0"/>
              <a:t>则负责完成</a:t>
            </a:r>
            <a:r>
              <a:rPr lang="en-US" altLang="zh-CN" dirty="0"/>
              <a:t>YARN</a:t>
            </a:r>
            <a:r>
              <a:rPr lang="zh-CN" altLang="en-US" dirty="0"/>
              <a:t>的工作。</a:t>
            </a:r>
          </a:p>
        </p:txBody>
      </p:sp>
      <p:grpSp>
        <p:nvGrpSpPr>
          <p:cNvPr id="18" name="画布 22620">
            <a:extLst>
              <a:ext uri="{FF2B5EF4-FFF2-40B4-BE49-F238E27FC236}">
                <a16:creationId xmlns:a16="http://schemas.microsoft.com/office/drawing/2014/main" id="{399AECFB-6FD9-4DB0-8E18-3BE7BC0C4D3C}"/>
              </a:ext>
            </a:extLst>
          </p:cNvPr>
          <p:cNvGrpSpPr>
            <a:grpSpLocks/>
          </p:cNvGrpSpPr>
          <p:nvPr/>
        </p:nvGrpSpPr>
        <p:grpSpPr>
          <a:xfrm>
            <a:off x="2365042" y="2434785"/>
            <a:ext cx="4413916" cy="2299141"/>
            <a:chOff x="0" y="0"/>
            <a:chExt cx="5274310" cy="2919095"/>
          </a:xfrm>
        </p:grpSpPr>
        <p:sp>
          <p:nvSpPr>
            <p:cNvPr id="19" name="矩形 18">
              <a:extLst>
                <a:ext uri="{FF2B5EF4-FFF2-40B4-BE49-F238E27FC236}">
                  <a16:creationId xmlns:a16="http://schemas.microsoft.com/office/drawing/2014/main" id="{1E0C366F-106A-407E-B67E-02108008C0B0}"/>
                </a:ext>
              </a:extLst>
            </p:cNvPr>
            <p:cNvSpPr/>
            <p:nvPr/>
          </p:nvSpPr>
          <p:spPr>
            <a:xfrm>
              <a:off x="0" y="0"/>
              <a:ext cx="5274310" cy="2919095"/>
            </a:xfrm>
            <a:prstGeom prst="rect">
              <a:avLst/>
            </a:prstGeom>
          </p:spPr>
        </p:sp>
        <p:pic>
          <p:nvPicPr>
            <p:cNvPr id="20" name="图片 19">
              <a:extLst>
                <a:ext uri="{FF2B5EF4-FFF2-40B4-BE49-F238E27FC236}">
                  <a16:creationId xmlns:a16="http://schemas.microsoft.com/office/drawing/2014/main" id="{EA14B7F3-0A2A-4649-8DDE-620987A01577}"/>
                </a:ext>
              </a:extLst>
            </p:cNvPr>
            <p:cNvPicPr>
              <a:picLocks noChangeAspect="1"/>
            </p:cNvPicPr>
            <p:nvPr/>
          </p:nvPicPr>
          <p:blipFill>
            <a:blip r:embed="rId2"/>
            <a:stretch>
              <a:fillRect/>
            </a:stretch>
          </p:blipFill>
          <p:spPr>
            <a:xfrm>
              <a:off x="2339000" y="332400"/>
              <a:ext cx="607400" cy="840471"/>
            </a:xfrm>
            <a:prstGeom prst="rect">
              <a:avLst/>
            </a:prstGeom>
          </p:spPr>
        </p:pic>
        <p:pic>
          <p:nvPicPr>
            <p:cNvPr id="21" name="图片 20">
              <a:extLst>
                <a:ext uri="{FF2B5EF4-FFF2-40B4-BE49-F238E27FC236}">
                  <a16:creationId xmlns:a16="http://schemas.microsoft.com/office/drawing/2014/main" id="{D1DE4A4A-F89E-4DDE-AD6F-69F54F8FA8E4}"/>
                </a:ext>
              </a:extLst>
            </p:cNvPr>
            <p:cNvPicPr/>
            <p:nvPr/>
          </p:nvPicPr>
          <p:blipFill>
            <a:blip r:embed="rId2"/>
            <a:stretch>
              <a:fillRect/>
            </a:stretch>
          </p:blipFill>
          <p:spPr>
            <a:xfrm>
              <a:off x="643550" y="1723050"/>
              <a:ext cx="607060" cy="840105"/>
            </a:xfrm>
            <a:prstGeom prst="rect">
              <a:avLst/>
            </a:prstGeom>
          </p:spPr>
        </p:pic>
        <p:pic>
          <p:nvPicPr>
            <p:cNvPr id="22" name="图片 21">
              <a:extLst>
                <a:ext uri="{FF2B5EF4-FFF2-40B4-BE49-F238E27FC236}">
                  <a16:creationId xmlns:a16="http://schemas.microsoft.com/office/drawing/2014/main" id="{D81C1C76-9026-46D0-AF7D-9D027727932C}"/>
                </a:ext>
              </a:extLst>
            </p:cNvPr>
            <p:cNvPicPr/>
            <p:nvPr/>
          </p:nvPicPr>
          <p:blipFill>
            <a:blip r:embed="rId2"/>
            <a:stretch>
              <a:fillRect/>
            </a:stretch>
          </p:blipFill>
          <p:spPr>
            <a:xfrm>
              <a:off x="2339000" y="1716700"/>
              <a:ext cx="607060" cy="840105"/>
            </a:xfrm>
            <a:prstGeom prst="rect">
              <a:avLst/>
            </a:prstGeom>
          </p:spPr>
        </p:pic>
        <p:pic>
          <p:nvPicPr>
            <p:cNvPr id="23" name="图片 22">
              <a:extLst>
                <a:ext uri="{FF2B5EF4-FFF2-40B4-BE49-F238E27FC236}">
                  <a16:creationId xmlns:a16="http://schemas.microsoft.com/office/drawing/2014/main" id="{82AB4F24-91E1-4B65-B360-23E2AB64BEDB}"/>
                </a:ext>
              </a:extLst>
            </p:cNvPr>
            <p:cNvPicPr/>
            <p:nvPr/>
          </p:nvPicPr>
          <p:blipFill>
            <a:blip r:embed="rId2"/>
            <a:stretch>
              <a:fillRect/>
            </a:stretch>
          </p:blipFill>
          <p:spPr>
            <a:xfrm>
              <a:off x="4059850" y="1691300"/>
              <a:ext cx="607060" cy="840105"/>
            </a:xfrm>
            <a:prstGeom prst="rect">
              <a:avLst/>
            </a:prstGeom>
          </p:spPr>
        </p:pic>
        <p:cxnSp>
          <p:nvCxnSpPr>
            <p:cNvPr id="24" name="直接连接符 23">
              <a:extLst>
                <a:ext uri="{FF2B5EF4-FFF2-40B4-BE49-F238E27FC236}">
                  <a16:creationId xmlns:a16="http://schemas.microsoft.com/office/drawing/2014/main" id="{5248C2AA-DDC7-4362-8229-8C4D7337A16B}"/>
                </a:ext>
              </a:extLst>
            </p:cNvPr>
            <p:cNvCxnSpPr>
              <a:endCxn id="21" idx="3"/>
            </p:cNvCxnSpPr>
            <p:nvPr/>
          </p:nvCxnSpPr>
          <p:spPr>
            <a:xfrm flipH="1">
              <a:off x="1250610" y="863570"/>
              <a:ext cx="1391920" cy="1279459"/>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1C60CA75-F7F7-44A0-83B7-C28BE1E1538A}"/>
                </a:ext>
              </a:extLst>
            </p:cNvPr>
            <p:cNvCxnSpPr>
              <a:endCxn id="22" idx="0"/>
            </p:cNvCxnSpPr>
            <p:nvPr/>
          </p:nvCxnSpPr>
          <p:spPr>
            <a:xfrm>
              <a:off x="2642530" y="863600"/>
              <a:ext cx="0" cy="853041"/>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8ECA4E5F-35B3-43C2-855F-5C3303770856}"/>
                </a:ext>
              </a:extLst>
            </p:cNvPr>
            <p:cNvCxnSpPr>
              <a:endCxn id="23" idx="1"/>
            </p:cNvCxnSpPr>
            <p:nvPr/>
          </p:nvCxnSpPr>
          <p:spPr>
            <a:xfrm>
              <a:off x="2635250" y="863540"/>
              <a:ext cx="1424600" cy="1247740"/>
            </a:xfrm>
            <a:prstGeom prst="line">
              <a:avLst/>
            </a:prstGeom>
          </p:spPr>
          <p:style>
            <a:lnRef idx="1">
              <a:schemeClr val="dk1"/>
            </a:lnRef>
            <a:fillRef idx="0">
              <a:schemeClr val="dk1"/>
            </a:fillRef>
            <a:effectRef idx="0">
              <a:schemeClr val="dk1"/>
            </a:effectRef>
            <a:fontRef idx="minor">
              <a:schemeClr val="tx1"/>
            </a:fontRef>
          </p:style>
        </p:cxnSp>
        <p:sp>
          <p:nvSpPr>
            <p:cNvPr id="27" name="文本框 22625">
              <a:extLst>
                <a:ext uri="{FF2B5EF4-FFF2-40B4-BE49-F238E27FC236}">
                  <a16:creationId xmlns:a16="http://schemas.microsoft.com/office/drawing/2014/main" id="{6DF25591-1D98-4F6D-A532-DB3B0FBFCA2F}"/>
                </a:ext>
              </a:extLst>
            </p:cNvPr>
            <p:cNvSpPr txBox="1"/>
            <p:nvPr/>
          </p:nvSpPr>
          <p:spPr>
            <a:xfrm>
              <a:off x="2216150" y="25400"/>
              <a:ext cx="10210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8" name="文本框 22625">
              <a:extLst>
                <a:ext uri="{FF2B5EF4-FFF2-40B4-BE49-F238E27FC236}">
                  <a16:creationId xmlns:a16="http://schemas.microsoft.com/office/drawing/2014/main" id="{E78345E8-B62A-41A1-AA75-DF6B7D60804E}"/>
                </a:ext>
              </a:extLst>
            </p:cNvPr>
            <p:cNvSpPr txBox="1"/>
            <p:nvPr/>
          </p:nvSpPr>
          <p:spPr>
            <a:xfrm>
              <a:off x="453050" y="2556805"/>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2625">
              <a:extLst>
                <a:ext uri="{FF2B5EF4-FFF2-40B4-BE49-F238E27FC236}">
                  <a16:creationId xmlns:a16="http://schemas.microsoft.com/office/drawing/2014/main" id="{335F8A0D-31FB-4933-A738-084458AB0EA1}"/>
                </a:ext>
              </a:extLst>
            </p:cNvPr>
            <p:cNvSpPr txBox="1"/>
            <p:nvPr/>
          </p:nvSpPr>
          <p:spPr>
            <a:xfrm>
              <a:off x="2148500" y="2556805"/>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文本框 22625">
              <a:extLst>
                <a:ext uri="{FF2B5EF4-FFF2-40B4-BE49-F238E27FC236}">
                  <a16:creationId xmlns:a16="http://schemas.microsoft.com/office/drawing/2014/main" id="{75DD9CE4-494E-4EFC-B2D7-14033A9075B8}"/>
                </a:ext>
              </a:extLst>
            </p:cNvPr>
            <p:cNvSpPr txBox="1"/>
            <p:nvPr/>
          </p:nvSpPr>
          <p:spPr>
            <a:xfrm>
              <a:off x="3875700" y="2556805"/>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1" name="文本框 22625">
              <a:extLst>
                <a:ext uri="{FF2B5EF4-FFF2-40B4-BE49-F238E27FC236}">
                  <a16:creationId xmlns:a16="http://schemas.microsoft.com/office/drawing/2014/main" id="{7DA73E8A-6D62-47F5-AB91-4CCA98B5949E}"/>
                </a:ext>
              </a:extLst>
            </p:cNvPr>
            <p:cNvSpPr txBox="1"/>
            <p:nvPr/>
          </p:nvSpPr>
          <p:spPr>
            <a:xfrm>
              <a:off x="3348650" y="1989750"/>
              <a:ext cx="304165"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b="1"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439731538"/>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6643E-42A7-463F-8E4B-9344BBFE4C49}"/>
              </a:ext>
            </a:extLst>
          </p:cNvPr>
          <p:cNvSpPr>
            <a:spLocks noGrp="1"/>
          </p:cNvSpPr>
          <p:nvPr>
            <p:ph type="title"/>
          </p:nvPr>
        </p:nvSpPr>
        <p:spPr/>
        <p:txBody>
          <a:bodyPr/>
          <a:lstStyle/>
          <a:p>
            <a:r>
              <a:rPr lang="en-US" altLang="zh-CN" dirty="0"/>
              <a:t>2.4  Hadoop</a:t>
            </a:r>
            <a:r>
              <a:rPr lang="zh-CN" altLang="en-US" dirty="0"/>
              <a:t>应用现状</a:t>
            </a:r>
          </a:p>
        </p:txBody>
      </p:sp>
      <p:sp>
        <p:nvSpPr>
          <p:cNvPr id="3" name="内容占位符 2">
            <a:extLst>
              <a:ext uri="{FF2B5EF4-FFF2-40B4-BE49-F238E27FC236}">
                <a16:creationId xmlns:a16="http://schemas.microsoft.com/office/drawing/2014/main" id="{6E44BD3B-1882-42D3-8119-0263DBD2A587}"/>
              </a:ext>
            </a:extLst>
          </p:cNvPr>
          <p:cNvSpPr>
            <a:spLocks noGrp="1"/>
          </p:cNvSpPr>
          <p:nvPr>
            <p:ph idx="1"/>
          </p:nvPr>
        </p:nvSpPr>
        <p:spPr/>
        <p:txBody>
          <a:bodyPr/>
          <a:lstStyle/>
          <a:p>
            <a:r>
              <a:rPr lang="en-US" altLang="zh-CN" dirty="0"/>
              <a:t>1. Hadoop</a:t>
            </a:r>
            <a:r>
              <a:rPr lang="zh-CN" altLang="en-US" dirty="0"/>
              <a:t>在雅虎</a:t>
            </a:r>
          </a:p>
          <a:p>
            <a:pPr lvl="1"/>
            <a:r>
              <a:rPr lang="en-US" altLang="zh-CN" dirty="0"/>
              <a:t>2007</a:t>
            </a:r>
            <a:r>
              <a:rPr lang="zh-CN" altLang="en-US" dirty="0"/>
              <a:t>年，雅虎在</a:t>
            </a:r>
            <a:r>
              <a:rPr lang="en-US" altLang="zh-CN" dirty="0"/>
              <a:t>Sunnyvale</a:t>
            </a:r>
            <a:r>
              <a:rPr lang="zh-CN" altLang="en-US" dirty="0"/>
              <a:t>总部建立</a:t>
            </a:r>
            <a:r>
              <a:rPr lang="en-US" altLang="zh-CN" dirty="0"/>
              <a:t>M45——</a:t>
            </a:r>
            <a:r>
              <a:rPr lang="zh-CN" altLang="en-US" dirty="0"/>
              <a:t>一个包含</a:t>
            </a:r>
            <a:r>
              <a:rPr lang="en-US" altLang="zh-CN" dirty="0"/>
              <a:t>4000</a:t>
            </a:r>
            <a:r>
              <a:rPr lang="zh-CN" altLang="en-US" dirty="0"/>
              <a:t>个处理器和</a:t>
            </a:r>
            <a:r>
              <a:rPr lang="en-US" altLang="zh-CN" dirty="0"/>
              <a:t>1.5PB</a:t>
            </a:r>
            <a:r>
              <a:rPr lang="zh-CN" altLang="en-US" dirty="0"/>
              <a:t>容量的</a:t>
            </a:r>
            <a:r>
              <a:rPr lang="en-US" altLang="zh-CN" dirty="0"/>
              <a:t>Hadoop</a:t>
            </a:r>
            <a:r>
              <a:rPr lang="zh-CN" altLang="en-US" dirty="0"/>
              <a:t>集群。此后，包括卡耐基梅隆大学、加州大学伯克利分校、康奈尔大学、马萨诸塞大学阿默斯特分校、斯坦福大学、华盛顿大学、密歇根大学、普渡大学等</a:t>
            </a:r>
            <a:r>
              <a:rPr lang="en-US" altLang="zh-CN" dirty="0"/>
              <a:t>12</a:t>
            </a:r>
            <a:r>
              <a:rPr lang="zh-CN" altLang="en-US" dirty="0"/>
              <a:t>所大学加入该集群系统的研究，推动了开放平台下开放源码的发布。目前，雅虎拥有全球最大的</a:t>
            </a:r>
            <a:r>
              <a:rPr lang="en-US" altLang="zh-CN" dirty="0"/>
              <a:t>Hadoop</a:t>
            </a:r>
            <a:r>
              <a:rPr lang="zh-CN" altLang="en-US" dirty="0"/>
              <a:t>集群，大约</a:t>
            </a:r>
            <a:r>
              <a:rPr lang="en-US" altLang="zh-CN" dirty="0"/>
              <a:t>25000</a:t>
            </a:r>
            <a:r>
              <a:rPr lang="zh-CN" altLang="en-US" dirty="0"/>
              <a:t>个节点，主要用于支持广告系统和网页搜索。</a:t>
            </a:r>
          </a:p>
        </p:txBody>
      </p:sp>
    </p:spTree>
    <p:extLst>
      <p:ext uri="{BB962C8B-B14F-4D97-AF65-F5344CB8AC3E}">
        <p14:creationId xmlns:p14="http://schemas.microsoft.com/office/powerpoint/2010/main" val="1411019121"/>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p>
        </p:txBody>
      </p:sp>
      <p:sp>
        <p:nvSpPr>
          <p:cNvPr id="3" name="内容占位符 2"/>
          <p:cNvSpPr>
            <a:spLocks noGrp="1"/>
          </p:cNvSpPr>
          <p:nvPr>
            <p:ph idx="1"/>
          </p:nvPr>
        </p:nvSpPr>
        <p:spPr/>
        <p:txBody>
          <a:bodyPr>
            <a:normAutofit fontScale="95000" lnSpcReduction="10000"/>
          </a:bodyPr>
          <a:lstStyle/>
          <a:p>
            <a:r>
              <a:rPr lang="zh-CN" altLang="en-US" dirty="0"/>
              <a:t>2. Hadoop在Facebook</a:t>
            </a:r>
            <a:endParaRPr lang="en-US" altLang="zh-CN" dirty="0"/>
          </a:p>
          <a:p>
            <a:pPr lvl="1"/>
            <a:r>
              <a:rPr lang="zh-CN" altLang="en-US" dirty="0"/>
              <a:t>Facebook作为全球知名的社交网站，拥有超过3亿的活跃用户，其中约有3千万用户至少每天更新一次自己的状态；用户每月总共上传10亿余张照片、1千万个视频；以及每周共享10亿条内容，包括日志、链接、新闻、微博等。因此Facebook需要存储和处理的数据量是非常巨大的，每天新增加4TB压缩后的数据，扫描135TB大小的数据，在集群上执行Hive任务超过7500次，每小时需要进行8万次计算，所以高性能的云平台对Facebook来说是非常重要的，而Facebook主要将Hadoop平台用于日志处理、推荐系统和数据仓库等方面。</a:t>
            </a:r>
            <a:endParaRPr lang="en-US" altLang="zh-CN" dirty="0"/>
          </a:p>
          <a:p>
            <a:pPr lvl="1"/>
            <a:r>
              <a:rPr lang="zh-CN" altLang="en-US" dirty="0"/>
              <a:t>Facebook将数据存储在利用Hadoop/Hive搭建的数据仓库上，这个数据仓库拥有4800个内核，具有5.5PB的存储量，每个节点可存储12TB大小的数据，同时，它还具有两层网络拓扑。Facebook中的MapReduce集群是动态变化的，它基于负载情况和集群节点之间的配置信息可动态调整。</a:t>
            </a:r>
          </a:p>
        </p:txBody>
      </p:sp>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p>
        </p:txBody>
      </p:sp>
      <p:sp>
        <p:nvSpPr>
          <p:cNvPr id="3" name="内容占位符 2"/>
          <p:cNvSpPr>
            <a:spLocks noGrp="1"/>
          </p:cNvSpPr>
          <p:nvPr>
            <p:ph idx="1"/>
          </p:nvPr>
        </p:nvSpPr>
        <p:spPr/>
        <p:txBody>
          <a:bodyPr>
            <a:normAutofit/>
          </a:bodyPr>
          <a:lstStyle/>
          <a:p>
            <a:r>
              <a:rPr lang="zh-CN" altLang="en-US" dirty="0"/>
              <a:t>3. Hadoop在沃尔玛</a:t>
            </a:r>
            <a:endParaRPr lang="en-US" altLang="zh-CN" dirty="0"/>
          </a:p>
          <a:p>
            <a:pPr lvl="1"/>
            <a:r>
              <a:rPr lang="zh-CN" altLang="en-US" dirty="0"/>
              <a:t>全球最大连锁超市沃尔玛虽然十年前就投入了在线电子商务，但在线销售的营业收入远远落后于亚马逊。后来，沃尔玛采用Hadoop来分析顾客搜索商品的行为，以及用户通过搜索引擎找到沃尔玛网站的关键词，再利用这些关键词的分析结果挖掘顾客需求，以规划下一季商品的促销策略。沃尔玛还分析顾客在Facebook、Twitter等社交网站上对商品的讨论，期望能比竞争对手提前一步发现顾客需求。</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DFB11-A5F6-4493-96DF-F96AF4FDE16C}"/>
              </a:ext>
            </a:extLst>
          </p:cNvPr>
          <p:cNvSpPr>
            <a:spLocks noGrp="1"/>
          </p:cNvSpPr>
          <p:nvPr>
            <p:ph type="title"/>
          </p:nvPr>
        </p:nvSpPr>
        <p:spPr/>
        <p:txBody>
          <a:bodyPr>
            <a:normAutofit/>
          </a:bodyPr>
          <a:lstStyle/>
          <a:p>
            <a:r>
              <a:rPr lang="en-US" altLang="zh-CN" sz="3200" dirty="0"/>
              <a:t>2.1  Hadoop</a:t>
            </a:r>
            <a:r>
              <a:rPr lang="zh-CN" altLang="en-US" sz="3200" dirty="0"/>
              <a:t>概述</a:t>
            </a:r>
          </a:p>
        </p:txBody>
      </p:sp>
      <p:sp>
        <p:nvSpPr>
          <p:cNvPr id="3" name="内容占位符 2">
            <a:extLst>
              <a:ext uri="{FF2B5EF4-FFF2-40B4-BE49-F238E27FC236}">
                <a16:creationId xmlns:a16="http://schemas.microsoft.com/office/drawing/2014/main" id="{9285DB08-C503-4C97-B550-4BCE942D183F}"/>
              </a:ext>
            </a:extLst>
          </p:cNvPr>
          <p:cNvSpPr>
            <a:spLocks noGrp="1"/>
          </p:cNvSpPr>
          <p:nvPr>
            <p:ph idx="1"/>
          </p:nvPr>
        </p:nvSpPr>
        <p:spPr/>
        <p:txBody>
          <a:bodyPr>
            <a:normAutofit/>
          </a:bodyPr>
          <a:lstStyle/>
          <a:p>
            <a:r>
              <a:rPr lang="en-US" altLang="zh-CN" sz="2000" dirty="0"/>
              <a:t>Apache Hadoop</a:t>
            </a:r>
            <a:r>
              <a:rPr lang="zh-CN" altLang="zh-CN" sz="2000" dirty="0"/>
              <a:t>于</a:t>
            </a:r>
            <a:r>
              <a:rPr lang="en-US" altLang="zh-CN" sz="2000" dirty="0"/>
              <a:t>2008</a:t>
            </a:r>
            <a:r>
              <a:rPr lang="zh-CN" altLang="zh-CN" sz="2000" dirty="0"/>
              <a:t>年</a:t>
            </a:r>
            <a:r>
              <a:rPr lang="en-US" altLang="zh-CN" sz="2000" dirty="0"/>
              <a:t>1</a:t>
            </a:r>
            <a:r>
              <a:rPr lang="zh-CN" altLang="zh-CN" sz="2000" dirty="0"/>
              <a:t>月成为</a:t>
            </a:r>
            <a:r>
              <a:rPr lang="en-US" altLang="zh-CN" sz="2000" dirty="0"/>
              <a:t>Apache</a:t>
            </a:r>
            <a:r>
              <a:rPr lang="zh-CN" altLang="zh-CN" sz="2000" dirty="0"/>
              <a:t>顶级项目。</a:t>
            </a:r>
            <a:r>
              <a:rPr lang="en-US" altLang="zh-CN" sz="2000" dirty="0"/>
              <a:t>Hadoop</a:t>
            </a:r>
            <a:r>
              <a:rPr lang="zh-CN" altLang="zh-CN" sz="2000" dirty="0"/>
              <a:t>是一个开源的、可运行于大规模集群上的分布式存储和计算的软件框架，它具有高可靠、弹性可扩展等特点，非常适合处理海量数据。</a:t>
            </a:r>
            <a:r>
              <a:rPr lang="en-US" altLang="zh-CN" sz="2000" dirty="0"/>
              <a:t>Hadoop</a:t>
            </a:r>
            <a:r>
              <a:rPr lang="zh-CN" altLang="zh-CN" sz="2000" dirty="0"/>
              <a:t>实现了分布式文件系统</a:t>
            </a:r>
            <a:r>
              <a:rPr lang="en-US" altLang="zh-CN" sz="2000" dirty="0"/>
              <a:t>HDFS</a:t>
            </a:r>
            <a:r>
              <a:rPr lang="zh-CN" altLang="zh-CN" sz="2000" dirty="0"/>
              <a:t>和分布式计算框架</a:t>
            </a:r>
            <a:r>
              <a:rPr lang="en-US" altLang="zh-CN" sz="2000" dirty="0"/>
              <a:t>MapReduce</a:t>
            </a:r>
            <a:r>
              <a:rPr lang="zh-CN" altLang="zh-CN" sz="2000" dirty="0"/>
              <a:t>等功能，被公认为行业大数据标准软件，在业内得到了广泛应用。</a:t>
            </a:r>
            <a:endParaRPr lang="zh-CN" altLang="en-US" sz="2000" dirty="0"/>
          </a:p>
        </p:txBody>
      </p:sp>
      <p:sp>
        <p:nvSpPr>
          <p:cNvPr id="4" name="文本框 3">
            <a:extLst>
              <a:ext uri="{FF2B5EF4-FFF2-40B4-BE49-F238E27FC236}">
                <a16:creationId xmlns:a16="http://schemas.microsoft.com/office/drawing/2014/main" id="{F57CCFF1-5A08-4E0F-BA2A-FAB1E02FA2F4}"/>
              </a:ext>
            </a:extLst>
          </p:cNvPr>
          <p:cNvSpPr txBox="1"/>
          <p:nvPr/>
        </p:nvSpPr>
        <p:spPr>
          <a:xfrm>
            <a:off x="4572000" y="4309111"/>
            <a:ext cx="4572000"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2"/>
              </a:rPr>
              <a:t>https://hadoop.apache.org/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3993312260"/>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p>
        </p:txBody>
      </p:sp>
      <p:sp>
        <p:nvSpPr>
          <p:cNvPr id="3" name="内容占位符 2"/>
          <p:cNvSpPr>
            <a:spLocks noGrp="1"/>
          </p:cNvSpPr>
          <p:nvPr>
            <p:ph idx="1"/>
          </p:nvPr>
        </p:nvSpPr>
        <p:spPr/>
        <p:txBody>
          <a:bodyPr>
            <a:normAutofit/>
          </a:bodyPr>
          <a:lstStyle/>
          <a:p>
            <a:r>
              <a:rPr lang="zh-CN" altLang="en-US" dirty="0"/>
              <a:t>4. Hadoop在eBay</a:t>
            </a:r>
            <a:endParaRPr lang="en-US" altLang="zh-CN" dirty="0"/>
          </a:p>
          <a:p>
            <a:pPr lvl="1"/>
            <a:r>
              <a:rPr lang="zh-CN" altLang="en-US" dirty="0"/>
              <a:t>eBay是全球最大的拍卖网站，8000万用户每天产生50TB数据量，仅存储这些数据就是一大挑战，何况还要分析这些数据。eBay强调，大数据分析面临的最大挑战就是要同时处理结构化及非结构化的数据，eBay正是利用Hadoop解决了这一难题。eBay使用Hadoop拆解非结构性巨量数据，降低数据仓库的负载，分析买卖双方在网站上的行为。</a:t>
            </a:r>
          </a:p>
        </p:txBody>
      </p:sp>
    </p:spTree>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2F9B-365C-4907-B091-474DAA3516F6}"/>
              </a:ext>
            </a:extLst>
          </p:cNvPr>
          <p:cNvSpPr>
            <a:spLocks noGrp="1"/>
          </p:cNvSpPr>
          <p:nvPr>
            <p:ph type="title"/>
          </p:nvPr>
        </p:nvSpPr>
        <p:spPr/>
        <p:txBody>
          <a:bodyPr/>
          <a:lstStyle/>
          <a:p>
            <a:r>
              <a:rPr lang="en-US" altLang="zh-CN" dirty="0"/>
              <a:t>2.4  Hadoop</a:t>
            </a:r>
            <a:r>
              <a:rPr lang="zh-CN" altLang="en-US" dirty="0"/>
              <a:t>应用现状</a:t>
            </a:r>
          </a:p>
        </p:txBody>
      </p:sp>
      <p:sp>
        <p:nvSpPr>
          <p:cNvPr id="3" name="内容占位符 2">
            <a:extLst>
              <a:ext uri="{FF2B5EF4-FFF2-40B4-BE49-F238E27FC236}">
                <a16:creationId xmlns:a16="http://schemas.microsoft.com/office/drawing/2014/main" id="{5F2D6893-9445-4730-9A3B-93304604719A}"/>
              </a:ext>
            </a:extLst>
          </p:cNvPr>
          <p:cNvSpPr>
            <a:spLocks noGrp="1"/>
          </p:cNvSpPr>
          <p:nvPr>
            <p:ph idx="1"/>
          </p:nvPr>
        </p:nvSpPr>
        <p:spPr/>
        <p:txBody>
          <a:bodyPr>
            <a:normAutofit fontScale="77500" lnSpcReduction="20000"/>
          </a:bodyPr>
          <a:lstStyle/>
          <a:p>
            <a:pPr>
              <a:lnSpc>
                <a:spcPct val="120000"/>
              </a:lnSpc>
            </a:pPr>
            <a:r>
              <a:rPr lang="en-US" altLang="zh-CN" dirty="0"/>
              <a:t>5. Hadoop</a:t>
            </a:r>
            <a:r>
              <a:rPr lang="zh-CN" altLang="en-US" dirty="0"/>
              <a:t>在中国</a:t>
            </a:r>
          </a:p>
          <a:p>
            <a:pPr lvl="1">
              <a:lnSpc>
                <a:spcPct val="120000"/>
              </a:lnSpc>
            </a:pPr>
            <a:r>
              <a:rPr lang="en-US" altLang="zh-CN" dirty="0"/>
              <a:t>Hadoop</a:t>
            </a:r>
            <a:r>
              <a:rPr lang="zh-CN" altLang="en-US" dirty="0"/>
              <a:t>在国内的使用者主要以互联网公司为主，国内采用</a:t>
            </a:r>
            <a:r>
              <a:rPr lang="en-US" altLang="zh-CN" dirty="0"/>
              <a:t>Hadoop</a:t>
            </a:r>
            <a:r>
              <a:rPr lang="zh-CN" altLang="en-US" dirty="0"/>
              <a:t>的公司主要有百度、阿里巴巴、腾讯、华为、中国移动等。</a:t>
            </a:r>
          </a:p>
          <a:p>
            <a:pPr lvl="1">
              <a:lnSpc>
                <a:spcPct val="120000"/>
              </a:lnSpc>
            </a:pPr>
            <a:r>
              <a:rPr lang="zh-CN" altLang="en-US" dirty="0"/>
              <a:t>作为全球最大的中文搜索引擎公司，百度对海量数据的存储和处理要求是比较高的，要在线下对数据进行分析，还要在规定的时间内处理完并反馈到平台上。因此，百度于</a:t>
            </a:r>
            <a:r>
              <a:rPr lang="en-US" altLang="zh-CN" dirty="0"/>
              <a:t>2006</a:t>
            </a:r>
            <a:r>
              <a:rPr lang="zh-CN" altLang="en-US" dirty="0"/>
              <a:t>年开始调研和使用</a:t>
            </a:r>
            <a:r>
              <a:rPr lang="en-US" altLang="zh-CN" dirty="0"/>
              <a:t>Hadoop</a:t>
            </a:r>
            <a:r>
              <a:rPr lang="zh-CN" altLang="en-US" dirty="0"/>
              <a:t>，主要用于日志的存储和统计，网页数据的分析和挖掘，商业分析，在线数据反馈，用户网页聚类等。目前，百度拥有超过</a:t>
            </a:r>
            <a:r>
              <a:rPr lang="en-US" altLang="zh-CN" dirty="0"/>
              <a:t>7</a:t>
            </a:r>
            <a:r>
              <a:rPr lang="zh-CN" altLang="en-US" dirty="0"/>
              <a:t>个集群，单集群超过</a:t>
            </a:r>
            <a:r>
              <a:rPr lang="en-US" altLang="zh-CN" dirty="0"/>
              <a:t>2800</a:t>
            </a:r>
            <a:r>
              <a:rPr lang="zh-CN" altLang="en-US" dirty="0"/>
              <a:t>个机器节点，</a:t>
            </a:r>
            <a:r>
              <a:rPr lang="en-US" altLang="zh-CN" dirty="0"/>
              <a:t>Hadoop</a:t>
            </a:r>
            <a:r>
              <a:rPr lang="zh-CN" altLang="en-US" dirty="0"/>
              <a:t>机器总数超过</a:t>
            </a:r>
            <a:r>
              <a:rPr lang="en-US" altLang="zh-CN" dirty="0"/>
              <a:t>15000</a:t>
            </a:r>
            <a:r>
              <a:rPr lang="zh-CN" altLang="en-US" dirty="0"/>
              <a:t>台机器，总的存储容量超过</a:t>
            </a:r>
            <a:r>
              <a:rPr lang="en-US" altLang="zh-CN" dirty="0"/>
              <a:t>100PB</a:t>
            </a:r>
            <a:r>
              <a:rPr lang="zh-CN" altLang="en-US" dirty="0"/>
              <a:t>，已经使用的超过</a:t>
            </a:r>
            <a:r>
              <a:rPr lang="en-US" altLang="zh-CN" dirty="0"/>
              <a:t>74PB</a:t>
            </a:r>
            <a:r>
              <a:rPr lang="zh-CN" altLang="en-US" dirty="0"/>
              <a:t>，每天提交的作业数目超过</a:t>
            </a:r>
            <a:r>
              <a:rPr lang="en-US" altLang="zh-CN" dirty="0"/>
              <a:t>6600</a:t>
            </a:r>
            <a:r>
              <a:rPr lang="zh-CN" altLang="en-US" dirty="0"/>
              <a:t>个，每天的输入数据量已经超过</a:t>
            </a:r>
            <a:r>
              <a:rPr lang="en-US" altLang="zh-CN" dirty="0"/>
              <a:t>7500TB</a:t>
            </a:r>
            <a:r>
              <a:rPr lang="zh-CN" altLang="en-US" dirty="0"/>
              <a:t>，输出超过</a:t>
            </a:r>
            <a:r>
              <a:rPr lang="en-US" altLang="zh-CN" dirty="0"/>
              <a:t>1700TB</a:t>
            </a:r>
            <a:r>
              <a:rPr lang="zh-CN" altLang="en-US" dirty="0"/>
              <a:t>。</a:t>
            </a:r>
          </a:p>
          <a:p>
            <a:pPr lvl="1">
              <a:lnSpc>
                <a:spcPct val="120000"/>
              </a:lnSpc>
            </a:pPr>
            <a:r>
              <a:rPr lang="zh-CN" altLang="en-US" dirty="0"/>
              <a:t>阿里巴巴的</a:t>
            </a:r>
            <a:r>
              <a:rPr lang="en-US" altLang="zh-CN" dirty="0"/>
              <a:t>Hadoop</a:t>
            </a:r>
            <a:r>
              <a:rPr lang="zh-CN" altLang="en-US" dirty="0"/>
              <a:t>集群大约有</a:t>
            </a:r>
            <a:r>
              <a:rPr lang="en-US" altLang="zh-CN" dirty="0"/>
              <a:t>3200</a:t>
            </a:r>
            <a:r>
              <a:rPr lang="zh-CN" altLang="en-US" dirty="0"/>
              <a:t>台服务器，物理</a:t>
            </a:r>
            <a:r>
              <a:rPr lang="en-US" altLang="zh-CN" dirty="0"/>
              <a:t>CPU</a:t>
            </a:r>
            <a:r>
              <a:rPr lang="zh-CN" altLang="en-US" dirty="0"/>
              <a:t>大约</a:t>
            </a:r>
            <a:r>
              <a:rPr lang="en-US" altLang="zh-CN" dirty="0"/>
              <a:t>30000</a:t>
            </a:r>
            <a:r>
              <a:rPr lang="zh-CN" altLang="en-US" dirty="0"/>
              <a:t>核心，总内存</a:t>
            </a:r>
            <a:r>
              <a:rPr lang="en-US" altLang="zh-CN" dirty="0"/>
              <a:t>100TB</a:t>
            </a:r>
            <a:r>
              <a:rPr lang="zh-CN" altLang="en-US" dirty="0"/>
              <a:t>，总存储容量超过</a:t>
            </a:r>
            <a:r>
              <a:rPr lang="en-US" altLang="zh-CN" dirty="0"/>
              <a:t>60PB</a:t>
            </a:r>
            <a:r>
              <a:rPr lang="zh-CN" altLang="en-US" dirty="0"/>
              <a:t>，每天的作业数目超过</a:t>
            </a:r>
            <a:r>
              <a:rPr lang="en-US" altLang="zh-CN" dirty="0"/>
              <a:t>150000</a:t>
            </a:r>
            <a:r>
              <a:rPr lang="zh-CN" altLang="en-US" dirty="0"/>
              <a:t>个，每天</a:t>
            </a:r>
            <a:r>
              <a:rPr lang="en-US" altLang="zh-CN" dirty="0"/>
              <a:t>Hive</a:t>
            </a:r>
            <a:r>
              <a:rPr lang="zh-CN" altLang="en-US" dirty="0"/>
              <a:t>查询大于</a:t>
            </a:r>
            <a:r>
              <a:rPr lang="en-US" altLang="zh-CN" dirty="0"/>
              <a:t>6000</a:t>
            </a:r>
            <a:r>
              <a:rPr lang="zh-CN" altLang="en-US" dirty="0"/>
              <a:t>个，每天扫描数据量约为</a:t>
            </a:r>
            <a:r>
              <a:rPr lang="en-US" altLang="zh-CN" dirty="0"/>
              <a:t>7.5PB</a:t>
            </a:r>
            <a:r>
              <a:rPr lang="zh-CN" altLang="en-US" dirty="0"/>
              <a:t>，每天扫描文件数约为</a:t>
            </a:r>
            <a:r>
              <a:rPr lang="en-US" altLang="zh-CN" dirty="0"/>
              <a:t>4</a:t>
            </a:r>
            <a:r>
              <a:rPr lang="zh-CN" altLang="en-US" dirty="0"/>
              <a:t>亿，存储利用率大概为</a:t>
            </a:r>
            <a:r>
              <a:rPr lang="en-US" altLang="zh-CN" dirty="0"/>
              <a:t>80%</a:t>
            </a:r>
            <a:r>
              <a:rPr lang="zh-CN" altLang="en-US" dirty="0"/>
              <a:t>，</a:t>
            </a:r>
            <a:r>
              <a:rPr lang="en-US" altLang="zh-CN" dirty="0"/>
              <a:t>CPU</a:t>
            </a:r>
            <a:r>
              <a:rPr lang="zh-CN" altLang="en-US" dirty="0"/>
              <a:t>利用率平均</a:t>
            </a:r>
            <a:r>
              <a:rPr lang="en-US" altLang="zh-CN" dirty="0"/>
              <a:t>65%</a:t>
            </a:r>
            <a:r>
              <a:rPr lang="zh-CN" altLang="en-US" dirty="0"/>
              <a:t>，峰值可以达到</a:t>
            </a:r>
            <a:r>
              <a:rPr lang="en-US" altLang="zh-CN" dirty="0"/>
              <a:t>80%</a:t>
            </a:r>
            <a:r>
              <a:rPr lang="zh-CN" altLang="en-US" dirty="0"/>
              <a:t>。阿里的</a:t>
            </a:r>
            <a:r>
              <a:rPr lang="en-US" altLang="zh-CN" dirty="0"/>
              <a:t>Hadoop</a:t>
            </a:r>
            <a:r>
              <a:rPr lang="zh-CN" altLang="en-US" dirty="0"/>
              <a:t>集群拥有</a:t>
            </a:r>
            <a:r>
              <a:rPr lang="en-US" altLang="zh-CN" dirty="0"/>
              <a:t>150</a:t>
            </a:r>
            <a:r>
              <a:rPr lang="zh-CN" altLang="en-US" dirty="0"/>
              <a:t>个用户组，</a:t>
            </a:r>
            <a:r>
              <a:rPr lang="en-US" altLang="zh-CN" dirty="0"/>
              <a:t>4500</a:t>
            </a:r>
            <a:r>
              <a:rPr lang="zh-CN" altLang="en-US" dirty="0"/>
              <a:t>个集群用户，为淘宝、天猫、一淘、聚划算、</a:t>
            </a:r>
            <a:r>
              <a:rPr lang="en-US" altLang="zh-CN" dirty="0"/>
              <a:t>CBU</a:t>
            </a:r>
            <a:r>
              <a:rPr lang="zh-CN" altLang="en-US" dirty="0"/>
              <a:t>、支付宝提供底层的基础计算和存储服务。 </a:t>
            </a:r>
          </a:p>
        </p:txBody>
      </p:sp>
    </p:spTree>
    <p:extLst>
      <p:ext uri="{BB962C8B-B14F-4D97-AF65-F5344CB8AC3E}">
        <p14:creationId xmlns:p14="http://schemas.microsoft.com/office/powerpoint/2010/main" val="1201941514"/>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2F9B-365C-4907-B091-474DAA3516F6}"/>
              </a:ext>
            </a:extLst>
          </p:cNvPr>
          <p:cNvSpPr>
            <a:spLocks noGrp="1"/>
          </p:cNvSpPr>
          <p:nvPr>
            <p:ph type="title"/>
          </p:nvPr>
        </p:nvSpPr>
        <p:spPr/>
        <p:txBody>
          <a:bodyPr/>
          <a:lstStyle/>
          <a:p>
            <a:r>
              <a:rPr lang="en-US" altLang="zh-CN" dirty="0"/>
              <a:t>2.4  Hadoop</a:t>
            </a:r>
            <a:r>
              <a:rPr lang="zh-CN" altLang="en-US" dirty="0"/>
              <a:t>应用现状</a:t>
            </a:r>
          </a:p>
        </p:txBody>
      </p:sp>
      <p:sp>
        <p:nvSpPr>
          <p:cNvPr id="3" name="内容占位符 2">
            <a:extLst>
              <a:ext uri="{FF2B5EF4-FFF2-40B4-BE49-F238E27FC236}">
                <a16:creationId xmlns:a16="http://schemas.microsoft.com/office/drawing/2014/main" id="{5F2D6893-9445-4730-9A3B-93304604719A}"/>
              </a:ext>
            </a:extLst>
          </p:cNvPr>
          <p:cNvSpPr>
            <a:spLocks noGrp="1"/>
          </p:cNvSpPr>
          <p:nvPr>
            <p:ph idx="1"/>
          </p:nvPr>
        </p:nvSpPr>
        <p:spPr/>
        <p:txBody>
          <a:bodyPr>
            <a:normAutofit fontScale="77500" lnSpcReduction="20000"/>
          </a:bodyPr>
          <a:lstStyle/>
          <a:p>
            <a:pPr>
              <a:lnSpc>
                <a:spcPct val="120000"/>
              </a:lnSpc>
            </a:pPr>
            <a:r>
              <a:rPr lang="en-US" altLang="zh-CN" dirty="0"/>
              <a:t>5. Hadoop</a:t>
            </a:r>
            <a:r>
              <a:rPr lang="zh-CN" altLang="en-US" dirty="0"/>
              <a:t>在中国</a:t>
            </a:r>
          </a:p>
          <a:p>
            <a:pPr lvl="1">
              <a:lnSpc>
                <a:spcPct val="120000"/>
              </a:lnSpc>
            </a:pPr>
            <a:r>
              <a:rPr lang="zh-CN" altLang="en-US" dirty="0"/>
              <a:t>腾讯也是使用</a:t>
            </a:r>
            <a:r>
              <a:rPr lang="en-US" altLang="zh-CN" dirty="0"/>
              <a:t>Hadoop</a:t>
            </a:r>
            <a:r>
              <a:rPr lang="zh-CN" altLang="en-US" dirty="0"/>
              <a:t>最早的中国互联网公司之一，腾讯的</a:t>
            </a:r>
            <a:r>
              <a:rPr lang="en-US" altLang="zh-CN" dirty="0"/>
              <a:t>Hadoop</a:t>
            </a:r>
            <a:r>
              <a:rPr lang="zh-CN" altLang="en-US" dirty="0"/>
              <a:t>集群机器总量超过</a:t>
            </a:r>
            <a:r>
              <a:rPr lang="en-US" altLang="zh-CN" dirty="0"/>
              <a:t>5000</a:t>
            </a:r>
            <a:r>
              <a:rPr lang="zh-CN" altLang="en-US" dirty="0"/>
              <a:t>台，最大单集群约为</a:t>
            </a:r>
            <a:r>
              <a:rPr lang="en-US" altLang="zh-CN" dirty="0"/>
              <a:t>2000</a:t>
            </a:r>
            <a:r>
              <a:rPr lang="zh-CN" altLang="en-US" dirty="0"/>
              <a:t>个节点，并利用</a:t>
            </a:r>
            <a:r>
              <a:rPr lang="en-US" altLang="zh-CN" dirty="0"/>
              <a:t>Apache Hive</a:t>
            </a:r>
            <a:r>
              <a:rPr lang="zh-CN" altLang="en-US" dirty="0"/>
              <a:t>构建了自己的数据仓库系统</a:t>
            </a:r>
            <a:r>
              <a:rPr lang="en-US" altLang="zh-CN" dirty="0"/>
              <a:t>TDW</a:t>
            </a:r>
            <a:r>
              <a:rPr lang="zh-CN" altLang="en-US" dirty="0"/>
              <a:t>，同时还开发了自己的</a:t>
            </a:r>
            <a:r>
              <a:rPr lang="en-US" altLang="zh-CN" dirty="0"/>
              <a:t>TDW-IDE</a:t>
            </a:r>
            <a:r>
              <a:rPr lang="zh-CN" altLang="en-US" dirty="0"/>
              <a:t>基础开发环境，腾讯的</a:t>
            </a:r>
            <a:r>
              <a:rPr lang="en-US" altLang="zh-CN" dirty="0"/>
              <a:t>Hadoop</a:t>
            </a:r>
            <a:r>
              <a:rPr lang="zh-CN" altLang="en-US" dirty="0"/>
              <a:t>为腾讯各个产品线提供基础云计算和云存储服务。</a:t>
            </a:r>
          </a:p>
          <a:p>
            <a:pPr lvl="1">
              <a:lnSpc>
                <a:spcPct val="120000"/>
              </a:lnSpc>
            </a:pPr>
            <a:r>
              <a:rPr lang="zh-CN" altLang="en-US" dirty="0"/>
              <a:t>华为是</a:t>
            </a:r>
            <a:r>
              <a:rPr lang="en-US" altLang="zh-CN" dirty="0"/>
              <a:t>Hadoop</a:t>
            </a:r>
            <a:r>
              <a:rPr lang="zh-CN" altLang="en-US" dirty="0"/>
              <a:t>的使用者，也是</a:t>
            </a:r>
            <a:r>
              <a:rPr lang="en-US" altLang="zh-CN" dirty="0"/>
              <a:t>Hadoop</a:t>
            </a:r>
            <a:r>
              <a:rPr lang="zh-CN" altLang="en-US" dirty="0"/>
              <a:t>技术的重要贡献者。</a:t>
            </a:r>
            <a:r>
              <a:rPr lang="en-US" altLang="zh-CN" dirty="0"/>
              <a:t>Hortonworks</a:t>
            </a:r>
            <a:r>
              <a:rPr lang="zh-CN" altLang="en-US" dirty="0"/>
              <a:t>公司曾发布一份报告，用于说明各公司对</a:t>
            </a:r>
            <a:r>
              <a:rPr lang="en-US" altLang="zh-CN" dirty="0"/>
              <a:t>Hadoop</a:t>
            </a:r>
            <a:r>
              <a:rPr lang="zh-CN" altLang="en-US" dirty="0"/>
              <a:t>发展的贡献，其中，华为也在其内，并排在</a:t>
            </a:r>
            <a:r>
              <a:rPr lang="en-US" altLang="zh-CN" dirty="0"/>
              <a:t>Google</a:t>
            </a:r>
            <a:r>
              <a:rPr lang="zh-CN" altLang="en-US" dirty="0"/>
              <a:t>和</a:t>
            </a:r>
            <a:r>
              <a:rPr lang="en-US" altLang="zh-CN" dirty="0"/>
              <a:t>Cisco</a:t>
            </a:r>
            <a:r>
              <a:rPr lang="zh-CN" altLang="en-US" dirty="0"/>
              <a:t>前面，华为在</a:t>
            </a:r>
            <a:r>
              <a:rPr lang="en-US" altLang="zh-CN" dirty="0"/>
              <a:t>Hadoop</a:t>
            </a:r>
            <a:r>
              <a:rPr lang="zh-CN" altLang="en-US" dirty="0"/>
              <a:t>的</a:t>
            </a:r>
            <a:r>
              <a:rPr lang="en-US" altLang="zh-CN" dirty="0"/>
              <a:t>HA</a:t>
            </a:r>
            <a:r>
              <a:rPr lang="zh-CN" altLang="en-US" dirty="0"/>
              <a:t>方案以及</a:t>
            </a:r>
            <a:r>
              <a:rPr lang="en-US" altLang="zh-CN" dirty="0"/>
              <a:t>HBase</a:t>
            </a:r>
            <a:r>
              <a:rPr lang="zh-CN" altLang="en-US" dirty="0"/>
              <a:t>领域有深入研究，并已经向业界推出了自己的基于</a:t>
            </a:r>
            <a:r>
              <a:rPr lang="en-US" altLang="zh-CN" dirty="0"/>
              <a:t>Hadoop</a:t>
            </a:r>
            <a:r>
              <a:rPr lang="zh-CN" altLang="en-US" dirty="0"/>
              <a:t>的大数据解决方案。</a:t>
            </a:r>
          </a:p>
          <a:p>
            <a:pPr lvl="1">
              <a:lnSpc>
                <a:spcPct val="120000"/>
              </a:lnSpc>
            </a:pPr>
            <a:r>
              <a:rPr lang="zh-CN" altLang="en-US" dirty="0"/>
              <a:t>中国移动于</a:t>
            </a:r>
            <a:r>
              <a:rPr lang="en-US" altLang="zh-CN" dirty="0"/>
              <a:t>2010</a:t>
            </a:r>
            <a:r>
              <a:rPr lang="zh-CN" altLang="en-US" dirty="0"/>
              <a:t>年</a:t>
            </a:r>
            <a:r>
              <a:rPr lang="en-US" altLang="zh-CN" dirty="0"/>
              <a:t>5</a:t>
            </a:r>
            <a:r>
              <a:rPr lang="zh-CN" altLang="en-US" dirty="0"/>
              <a:t>月正式推出大云</a:t>
            </a:r>
            <a:r>
              <a:rPr lang="en-US" altLang="zh-CN" dirty="0"/>
              <a:t>BigCloud1.0</a:t>
            </a:r>
            <a:r>
              <a:rPr lang="zh-CN" altLang="en-US" dirty="0"/>
              <a:t>，集群节点达到了</a:t>
            </a:r>
            <a:r>
              <a:rPr lang="en-US" altLang="zh-CN" dirty="0"/>
              <a:t>1024</a:t>
            </a:r>
            <a:r>
              <a:rPr lang="zh-CN" altLang="en-US" dirty="0"/>
              <a:t>个。中国移动的大云基于</a:t>
            </a:r>
            <a:r>
              <a:rPr lang="en-US" altLang="zh-CN" dirty="0"/>
              <a:t>Hadoop MapReduce</a:t>
            </a:r>
            <a:r>
              <a:rPr lang="zh-CN" altLang="en-US" dirty="0"/>
              <a:t>实现了分布式计算，基于</a:t>
            </a:r>
            <a:r>
              <a:rPr lang="en-US" altLang="zh-CN" dirty="0"/>
              <a:t>HDFS</a:t>
            </a:r>
            <a:r>
              <a:rPr lang="zh-CN" altLang="en-US" dirty="0"/>
              <a:t>实现了分布式存储，并开发了基于</a:t>
            </a:r>
            <a:r>
              <a:rPr lang="en-US" altLang="zh-CN" dirty="0"/>
              <a:t>Hadoop</a:t>
            </a:r>
            <a:r>
              <a:rPr lang="zh-CN" altLang="en-US" dirty="0"/>
              <a:t>的数据仓库系统</a:t>
            </a:r>
            <a:r>
              <a:rPr lang="en-US" altLang="zh-CN" dirty="0" err="1"/>
              <a:t>HugeTable</a:t>
            </a:r>
            <a:r>
              <a:rPr lang="zh-CN" altLang="en-US" dirty="0"/>
              <a:t>、并行数据挖掘工具集</a:t>
            </a:r>
            <a:r>
              <a:rPr lang="en-US" altLang="zh-CN" dirty="0"/>
              <a:t>BC-PDM</a:t>
            </a:r>
            <a:r>
              <a:rPr lang="zh-CN" altLang="en-US" dirty="0"/>
              <a:t>、并行数据抽取转化</a:t>
            </a:r>
            <a:r>
              <a:rPr lang="en-US" altLang="zh-CN" dirty="0"/>
              <a:t>BC-ETL</a:t>
            </a:r>
            <a:r>
              <a:rPr lang="zh-CN" altLang="en-US" dirty="0"/>
              <a:t>以及对象存储系统</a:t>
            </a:r>
            <a:r>
              <a:rPr lang="en-US" altLang="zh-CN" dirty="0"/>
              <a:t>BC-</a:t>
            </a:r>
            <a:r>
              <a:rPr lang="en-US" altLang="zh-CN" dirty="0" err="1"/>
              <a:t>ONestd</a:t>
            </a:r>
            <a:r>
              <a:rPr lang="zh-CN" altLang="en-US" dirty="0"/>
              <a:t>等系统，并开源了自己的</a:t>
            </a:r>
            <a:r>
              <a:rPr lang="en-US" altLang="zh-CN" dirty="0"/>
              <a:t>BC-Hadoop</a:t>
            </a:r>
            <a:r>
              <a:rPr lang="zh-CN" altLang="en-US" dirty="0"/>
              <a:t>版本。中国移动主要在电信领域应用</a:t>
            </a:r>
            <a:r>
              <a:rPr lang="en-US" altLang="zh-CN" dirty="0"/>
              <a:t>Hadoop</a:t>
            </a:r>
            <a:r>
              <a:rPr lang="zh-CN" altLang="en-US" dirty="0"/>
              <a:t>。</a:t>
            </a:r>
          </a:p>
        </p:txBody>
      </p:sp>
    </p:spTree>
    <p:extLst>
      <p:ext uri="{BB962C8B-B14F-4D97-AF65-F5344CB8AC3E}">
        <p14:creationId xmlns:p14="http://schemas.microsoft.com/office/powerpoint/2010/main" val="2574929910"/>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C28E-20E9-49A1-AEDC-403B1B863573}"/>
              </a:ext>
            </a:extLst>
          </p:cNvPr>
          <p:cNvSpPr>
            <a:spLocks noGrp="1"/>
          </p:cNvSpPr>
          <p:nvPr>
            <p:ph type="title"/>
          </p:nvPr>
        </p:nvSpPr>
        <p:spPr/>
        <p:txBody>
          <a:bodyPr/>
          <a:lstStyle/>
          <a:p>
            <a:r>
              <a:rPr lang="en-US" altLang="zh-CN" dirty="0"/>
              <a:t>2.5  </a:t>
            </a:r>
            <a:r>
              <a:rPr lang="zh-CN" altLang="en-US" dirty="0"/>
              <a:t>部署和运行</a:t>
            </a:r>
            <a:r>
              <a:rPr lang="en-US" altLang="zh-CN" dirty="0"/>
              <a:t>Hadoop</a:t>
            </a:r>
            <a:endParaRPr lang="zh-CN" altLang="en-US" dirty="0"/>
          </a:p>
        </p:txBody>
      </p:sp>
      <p:graphicFrame>
        <p:nvGraphicFramePr>
          <p:cNvPr id="4" name="内容占位符 3">
            <a:extLst>
              <a:ext uri="{FF2B5EF4-FFF2-40B4-BE49-F238E27FC236}">
                <a16:creationId xmlns:a16="http://schemas.microsoft.com/office/drawing/2014/main" id="{DF1B3EA2-7217-4A29-A844-E065D3AAEAC6}"/>
              </a:ext>
            </a:extLst>
          </p:cNvPr>
          <p:cNvGraphicFramePr>
            <a:graphicFrameLocks noGrp="1"/>
          </p:cNvGraphicFramePr>
          <p:nvPr>
            <p:ph idx="1"/>
            <p:extLst>
              <p:ext uri="{D42A27DB-BD31-4B8C-83A1-F6EECF244321}">
                <p14:modId xmlns:p14="http://schemas.microsoft.com/office/powerpoint/2010/main" val="970965284"/>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7567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6C1BF-8BA2-4933-9BC6-F01DCB1B6774}"/>
              </a:ext>
            </a:extLst>
          </p:cNvPr>
          <p:cNvSpPr>
            <a:spLocks noGrp="1"/>
          </p:cNvSpPr>
          <p:nvPr>
            <p:ph type="title"/>
          </p:nvPr>
        </p:nvSpPr>
        <p:spPr/>
        <p:txBody>
          <a:bodyPr/>
          <a:lstStyle/>
          <a:p>
            <a:r>
              <a:rPr lang="en-US" altLang="zh-CN" dirty="0"/>
              <a:t>2.5.1  </a:t>
            </a:r>
            <a:r>
              <a:rPr lang="zh-CN" altLang="en-US" dirty="0"/>
              <a:t>运行环境</a:t>
            </a:r>
          </a:p>
        </p:txBody>
      </p:sp>
      <p:sp>
        <p:nvSpPr>
          <p:cNvPr id="3" name="内容占位符 2">
            <a:extLst>
              <a:ext uri="{FF2B5EF4-FFF2-40B4-BE49-F238E27FC236}">
                <a16:creationId xmlns:a16="http://schemas.microsoft.com/office/drawing/2014/main" id="{182D951A-1CAB-491D-8EA9-A227B0E3F477}"/>
              </a:ext>
            </a:extLst>
          </p:cNvPr>
          <p:cNvSpPr>
            <a:spLocks noGrp="1"/>
          </p:cNvSpPr>
          <p:nvPr>
            <p:ph idx="1"/>
          </p:nvPr>
        </p:nvSpPr>
        <p:spPr>
          <a:xfrm>
            <a:off x="628650" y="1369219"/>
            <a:ext cx="7886700" cy="3263504"/>
          </a:xfrm>
        </p:spPr>
        <p:txBody>
          <a:bodyPr>
            <a:normAutofit fontScale="62500" lnSpcReduction="20000"/>
          </a:bodyPr>
          <a:lstStyle/>
          <a:p>
            <a:pPr>
              <a:lnSpc>
                <a:spcPct val="120000"/>
              </a:lnSpc>
            </a:pPr>
            <a:r>
              <a:rPr lang="en-US" altLang="zh-CN" dirty="0"/>
              <a:t>1</a:t>
            </a:r>
            <a:r>
              <a:rPr lang="zh-CN" altLang="en-US" dirty="0"/>
              <a:t>）操作系统</a:t>
            </a:r>
          </a:p>
          <a:p>
            <a:pPr lvl="1">
              <a:lnSpc>
                <a:spcPct val="120000"/>
              </a:lnSpc>
            </a:pPr>
            <a:r>
              <a:rPr lang="en-US" altLang="zh-CN" dirty="0"/>
              <a:t>Hadoop</a:t>
            </a:r>
            <a:r>
              <a:rPr lang="zh-CN" altLang="en-US" dirty="0"/>
              <a:t>运行平台支持以下两种：</a:t>
            </a:r>
          </a:p>
          <a:p>
            <a:pPr lvl="1">
              <a:lnSpc>
                <a:spcPct val="120000"/>
              </a:lnSpc>
            </a:pPr>
            <a:r>
              <a:rPr lang="zh-CN" altLang="en-US" dirty="0"/>
              <a:t>（</a:t>
            </a:r>
            <a:r>
              <a:rPr lang="en-US" altLang="zh-CN" dirty="0"/>
              <a:t>1</a:t>
            </a:r>
            <a:r>
              <a:rPr lang="zh-CN" altLang="en-US" dirty="0"/>
              <a:t>）</a:t>
            </a:r>
            <a:r>
              <a:rPr lang="en-US" altLang="zh-CN" dirty="0"/>
              <a:t>Windows</a:t>
            </a:r>
            <a:r>
              <a:rPr lang="zh-CN" altLang="en-US" dirty="0"/>
              <a:t>：</a:t>
            </a:r>
            <a:r>
              <a:rPr lang="en-US" altLang="zh-CN" dirty="0"/>
              <a:t>Hadoop</a:t>
            </a:r>
            <a:r>
              <a:rPr lang="zh-CN" altLang="en-US" dirty="0"/>
              <a:t>支持</a:t>
            </a:r>
            <a:r>
              <a:rPr lang="en-US" altLang="zh-CN" dirty="0"/>
              <a:t>Windows</a:t>
            </a:r>
            <a:r>
              <a:rPr lang="zh-CN" altLang="en-US" dirty="0"/>
              <a:t>，但由于</a:t>
            </a:r>
            <a:r>
              <a:rPr lang="en-US" altLang="zh-CN" dirty="0"/>
              <a:t>Windows</a:t>
            </a:r>
            <a:r>
              <a:rPr lang="zh-CN" altLang="en-US" dirty="0"/>
              <a:t>操作系统本身不太适合作为服务器操作系统，所以编者不介绍</a:t>
            </a:r>
            <a:r>
              <a:rPr lang="en-US" altLang="zh-CN" dirty="0"/>
              <a:t>Windows</a:t>
            </a:r>
            <a:r>
              <a:rPr lang="zh-CN" altLang="en-US" dirty="0"/>
              <a:t>下安装和配置</a:t>
            </a:r>
            <a:r>
              <a:rPr lang="en-US" altLang="zh-CN" dirty="0"/>
              <a:t>Hadoop</a:t>
            </a:r>
            <a:r>
              <a:rPr lang="zh-CN" altLang="en-US" dirty="0"/>
              <a:t>，读者可自行参考网址</a:t>
            </a:r>
            <a:r>
              <a:rPr lang="en-US" altLang="zh-CN" dirty="0"/>
              <a:t>https://wiki.apache.org/hadoop/Hadoop2OnWindows</a:t>
            </a:r>
            <a:r>
              <a:rPr lang="zh-CN" altLang="en-US" dirty="0"/>
              <a:t>。</a:t>
            </a:r>
          </a:p>
          <a:p>
            <a:pPr lvl="1">
              <a:lnSpc>
                <a:spcPct val="120000"/>
              </a:lnSpc>
            </a:pPr>
            <a:r>
              <a:rPr lang="zh-CN" altLang="en-US" dirty="0"/>
              <a:t>（</a:t>
            </a:r>
            <a:r>
              <a:rPr lang="en-US" altLang="zh-CN" dirty="0"/>
              <a:t>2</a:t>
            </a:r>
            <a:r>
              <a:rPr lang="zh-CN" altLang="en-US" dirty="0"/>
              <a:t>）</a:t>
            </a:r>
            <a:r>
              <a:rPr lang="en-US" altLang="zh-CN" dirty="0"/>
              <a:t>GNU/Linux</a:t>
            </a:r>
            <a:r>
              <a:rPr lang="zh-CN" altLang="en-US" dirty="0"/>
              <a:t>：</a:t>
            </a:r>
            <a:r>
              <a:rPr lang="en-US" altLang="zh-CN" dirty="0"/>
              <a:t>Hadoop</a:t>
            </a:r>
            <a:r>
              <a:rPr lang="zh-CN" altLang="en-US" dirty="0"/>
              <a:t>的最佳运行环境无疑是开源操作系统</a:t>
            </a:r>
            <a:r>
              <a:rPr lang="en-US" altLang="zh-CN" dirty="0"/>
              <a:t>Linux</a:t>
            </a:r>
            <a:r>
              <a:rPr lang="zh-CN" altLang="en-US" dirty="0"/>
              <a:t>，</a:t>
            </a:r>
            <a:r>
              <a:rPr lang="en-US" altLang="zh-CN" dirty="0"/>
              <a:t>Linux</a:t>
            </a:r>
            <a:r>
              <a:rPr lang="zh-CN" altLang="en-US" dirty="0"/>
              <a:t>的发行版本众多，常见的有</a:t>
            </a:r>
            <a:r>
              <a:rPr lang="en-US" altLang="zh-CN" dirty="0"/>
              <a:t>CentOS</a:t>
            </a:r>
            <a:r>
              <a:rPr lang="zh-CN" altLang="en-US" dirty="0"/>
              <a:t>、</a:t>
            </a:r>
            <a:r>
              <a:rPr lang="en-US" altLang="zh-CN" dirty="0"/>
              <a:t>Ubuntu</a:t>
            </a:r>
            <a:r>
              <a:rPr lang="zh-CN" altLang="en-US" dirty="0"/>
              <a:t>、</a:t>
            </a:r>
            <a:r>
              <a:rPr lang="en-US" altLang="zh-CN" dirty="0"/>
              <a:t>Red Hat</a:t>
            </a:r>
            <a:r>
              <a:rPr lang="zh-CN" altLang="en-US" dirty="0"/>
              <a:t>、</a:t>
            </a:r>
            <a:r>
              <a:rPr lang="en-US" altLang="zh-CN" dirty="0"/>
              <a:t>Debian</a:t>
            </a:r>
            <a:r>
              <a:rPr lang="zh-CN" altLang="en-US" dirty="0"/>
              <a:t>、</a:t>
            </a:r>
            <a:r>
              <a:rPr lang="en-US" altLang="zh-CN" dirty="0"/>
              <a:t>Fedora</a:t>
            </a:r>
            <a:r>
              <a:rPr lang="zh-CN" altLang="en-US" dirty="0"/>
              <a:t>、</a:t>
            </a:r>
            <a:r>
              <a:rPr lang="en-US" altLang="zh-CN" dirty="0"/>
              <a:t>SUSE</a:t>
            </a:r>
            <a:r>
              <a:rPr lang="zh-CN" altLang="en-US" dirty="0"/>
              <a:t>、</a:t>
            </a:r>
            <a:r>
              <a:rPr lang="en-US" altLang="zh-CN" dirty="0"/>
              <a:t>openSUSE</a:t>
            </a:r>
            <a:r>
              <a:rPr lang="zh-CN" altLang="en-US" dirty="0"/>
              <a:t>等。</a:t>
            </a:r>
            <a:endParaRPr lang="en-US" altLang="zh-CN" dirty="0"/>
          </a:p>
          <a:p>
            <a:pPr>
              <a:lnSpc>
                <a:spcPct val="120000"/>
              </a:lnSpc>
            </a:pPr>
            <a:r>
              <a:rPr lang="en-US" altLang="zh-CN" dirty="0"/>
              <a:t>2</a:t>
            </a:r>
            <a:r>
              <a:rPr lang="zh-CN" altLang="en-US" dirty="0"/>
              <a:t>）</a:t>
            </a:r>
            <a:r>
              <a:rPr lang="en-US" altLang="zh-CN" dirty="0"/>
              <a:t>Java</a:t>
            </a:r>
            <a:r>
              <a:rPr lang="zh-CN" altLang="en-US" dirty="0"/>
              <a:t>环境</a:t>
            </a:r>
          </a:p>
          <a:p>
            <a:pPr lvl="1">
              <a:lnSpc>
                <a:spcPct val="120000"/>
              </a:lnSpc>
            </a:pPr>
            <a:r>
              <a:rPr lang="en-US" altLang="zh-CN" dirty="0"/>
              <a:t>Hadoop</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a:t>
            </a:r>
            <a:r>
              <a:rPr lang="en-US" altLang="zh-CN" dirty="0"/>
              <a:t>Hadoop 3.x</a:t>
            </a:r>
            <a:r>
              <a:rPr lang="zh-CN" altLang="en-US" dirty="0"/>
              <a:t>需要</a:t>
            </a:r>
            <a:r>
              <a:rPr lang="en-US" altLang="zh-CN" dirty="0"/>
              <a:t>Java 8</a:t>
            </a:r>
            <a:r>
              <a:rPr lang="zh-CN" altLang="en-US" dirty="0"/>
              <a:t>，</a:t>
            </a:r>
            <a:r>
              <a:rPr lang="en-US" altLang="zh-CN" dirty="0"/>
              <a:t>Hadoop 2.7</a:t>
            </a:r>
            <a:r>
              <a:rPr lang="zh-CN" altLang="en-US" dirty="0"/>
              <a:t>及以后版本需要</a:t>
            </a:r>
            <a:r>
              <a:rPr lang="en-US" altLang="zh-CN" dirty="0"/>
              <a:t>Java 7</a:t>
            </a:r>
            <a:r>
              <a:rPr lang="zh-CN" altLang="en-US" dirty="0"/>
              <a:t>或</a:t>
            </a:r>
            <a:r>
              <a:rPr lang="en-US" altLang="zh-CN" dirty="0"/>
              <a:t>Java 8</a:t>
            </a:r>
            <a:r>
              <a:rPr lang="zh-CN" altLang="en-US" dirty="0"/>
              <a:t>，</a:t>
            </a:r>
            <a:r>
              <a:rPr lang="en-US" altLang="zh-CN" dirty="0"/>
              <a:t>Hadoop 2.6</a:t>
            </a:r>
            <a:r>
              <a:rPr lang="zh-CN" altLang="en-US" dirty="0"/>
              <a:t>及早期版本需要</a:t>
            </a:r>
            <a:r>
              <a:rPr lang="en-US" altLang="zh-CN" dirty="0"/>
              <a:t>Java 6</a:t>
            </a:r>
            <a:r>
              <a:rPr lang="zh-CN" altLang="en-US" dirty="0"/>
              <a:t>。本书采用的</a:t>
            </a:r>
            <a:r>
              <a:rPr lang="en-US" altLang="zh-CN" dirty="0"/>
              <a:t>Java</a:t>
            </a:r>
            <a:r>
              <a:rPr lang="zh-CN" altLang="en-US" dirty="0"/>
              <a:t>为</a:t>
            </a:r>
            <a:r>
              <a:rPr lang="en-US" altLang="zh-CN" dirty="0"/>
              <a:t>Oracle JDK 1.8</a:t>
            </a:r>
            <a:r>
              <a:rPr lang="zh-CN" altLang="en-US" dirty="0"/>
              <a:t>。</a:t>
            </a:r>
          </a:p>
          <a:p>
            <a:pPr>
              <a:lnSpc>
                <a:spcPct val="120000"/>
              </a:lnSpc>
            </a:pPr>
            <a:r>
              <a:rPr lang="en-US" altLang="zh-CN" dirty="0"/>
              <a:t>3</a:t>
            </a:r>
            <a:r>
              <a:rPr lang="zh-CN" altLang="en-US" dirty="0"/>
              <a:t>）</a:t>
            </a:r>
            <a:r>
              <a:rPr lang="en-US" altLang="zh-CN" dirty="0"/>
              <a:t>SSH</a:t>
            </a:r>
          </a:p>
          <a:p>
            <a:pPr lvl="1">
              <a:lnSpc>
                <a:spcPct val="120000"/>
              </a:lnSpc>
            </a:pPr>
            <a:r>
              <a:rPr lang="en-US" altLang="zh-CN" dirty="0"/>
              <a:t>Hadoop</a:t>
            </a:r>
            <a:r>
              <a:rPr lang="zh-CN" altLang="en-US" dirty="0"/>
              <a:t>集群若想运行，其运行平台</a:t>
            </a:r>
            <a:r>
              <a:rPr lang="en-US" altLang="zh-CN" dirty="0"/>
              <a:t>Linux</a:t>
            </a:r>
            <a:r>
              <a:rPr lang="zh-CN" altLang="en-US" dirty="0"/>
              <a:t>必须安装</a:t>
            </a:r>
            <a:r>
              <a:rPr lang="en-US" altLang="zh-CN" dirty="0"/>
              <a:t>SSH</a:t>
            </a:r>
            <a:r>
              <a:rPr lang="zh-CN" altLang="en-US" dirty="0"/>
              <a:t>，且</a:t>
            </a:r>
            <a:r>
              <a:rPr lang="en-US" altLang="zh-CN" dirty="0" err="1"/>
              <a:t>sshd</a:t>
            </a:r>
            <a:r>
              <a:rPr lang="zh-CN" altLang="en-US" dirty="0"/>
              <a:t>服务必须运行，只有这样，才能使用</a:t>
            </a:r>
            <a:r>
              <a:rPr lang="en-US" altLang="zh-CN" dirty="0"/>
              <a:t>Hadoop</a:t>
            </a:r>
            <a:r>
              <a:rPr lang="zh-CN" altLang="en-US" dirty="0"/>
              <a:t>脚本管理远程</a:t>
            </a:r>
            <a:r>
              <a:rPr lang="en-US" altLang="zh-CN" dirty="0"/>
              <a:t>Hadoop</a:t>
            </a:r>
            <a:r>
              <a:rPr lang="zh-CN" altLang="en-US" dirty="0"/>
              <a:t>守护进程。</a:t>
            </a:r>
          </a:p>
        </p:txBody>
      </p:sp>
    </p:spTree>
    <p:extLst>
      <p:ext uri="{BB962C8B-B14F-4D97-AF65-F5344CB8AC3E}">
        <p14:creationId xmlns:p14="http://schemas.microsoft.com/office/powerpoint/2010/main" val="1700486079"/>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DB131-BE03-4DB8-9349-5206EED11098}"/>
              </a:ext>
            </a:extLst>
          </p:cNvPr>
          <p:cNvSpPr>
            <a:spLocks noGrp="1"/>
          </p:cNvSpPr>
          <p:nvPr>
            <p:ph type="title"/>
          </p:nvPr>
        </p:nvSpPr>
        <p:spPr/>
        <p:txBody>
          <a:bodyPr/>
          <a:lstStyle/>
          <a:p>
            <a:r>
              <a:rPr lang="en-US" altLang="zh-CN" dirty="0"/>
              <a:t>2.5.2  </a:t>
            </a:r>
            <a:r>
              <a:rPr lang="zh-CN" altLang="en-US" dirty="0"/>
              <a:t>运行模式</a:t>
            </a:r>
          </a:p>
        </p:txBody>
      </p:sp>
      <p:sp>
        <p:nvSpPr>
          <p:cNvPr id="3" name="内容占位符 2">
            <a:extLst>
              <a:ext uri="{FF2B5EF4-FFF2-40B4-BE49-F238E27FC236}">
                <a16:creationId xmlns:a16="http://schemas.microsoft.com/office/drawing/2014/main" id="{FAB1F1BC-2D88-4141-B2DA-F0FDE1A802A0}"/>
              </a:ext>
            </a:extLst>
          </p:cNvPr>
          <p:cNvSpPr>
            <a:spLocks noGrp="1"/>
          </p:cNvSpPr>
          <p:nvPr>
            <p:ph idx="1"/>
          </p:nvPr>
        </p:nvSpPr>
        <p:spPr/>
        <p:txBody>
          <a:bodyPr>
            <a:normAutofit fontScale="85000" lnSpcReduction="20000"/>
          </a:bodyPr>
          <a:lstStyle/>
          <a:p>
            <a:pPr>
              <a:lnSpc>
                <a:spcPct val="120000"/>
              </a:lnSpc>
            </a:pPr>
            <a:r>
              <a:rPr lang="zh-CN" altLang="en-US" dirty="0"/>
              <a:t>（</a:t>
            </a:r>
            <a:r>
              <a:rPr lang="en-US" altLang="zh-CN" dirty="0"/>
              <a:t>1</a:t>
            </a:r>
            <a:r>
              <a:rPr lang="zh-CN" altLang="en-US" dirty="0"/>
              <a:t>）单机模式（</a:t>
            </a:r>
            <a:r>
              <a:rPr lang="en-US" altLang="zh-CN" dirty="0"/>
              <a:t>Local/Standalone Mode</a:t>
            </a:r>
            <a:r>
              <a:rPr lang="zh-CN" altLang="en-US" dirty="0"/>
              <a:t>）</a:t>
            </a:r>
            <a:endParaRPr lang="en-US" altLang="zh-CN" dirty="0"/>
          </a:p>
          <a:p>
            <a:pPr lvl="1">
              <a:lnSpc>
                <a:spcPct val="120000"/>
              </a:lnSpc>
            </a:pPr>
            <a:r>
              <a:rPr lang="zh-CN" altLang="en-US" dirty="0"/>
              <a:t>只在一台计算机上运行，不需任何配置，在这种模式下，</a:t>
            </a:r>
            <a:r>
              <a:rPr lang="en-US" altLang="zh-CN" dirty="0"/>
              <a:t>Hadoop</a:t>
            </a:r>
            <a:r>
              <a:rPr lang="zh-CN" altLang="en-US" dirty="0"/>
              <a:t>所有的守护进程都变成了一个</a:t>
            </a:r>
            <a:r>
              <a:rPr lang="en-US" altLang="zh-CN" dirty="0"/>
              <a:t>Java</a:t>
            </a:r>
            <a:r>
              <a:rPr lang="zh-CN" altLang="en-US" dirty="0"/>
              <a:t>进程，存储采用本地文件系统，没有采用分布式文件系统</a:t>
            </a:r>
            <a:r>
              <a:rPr lang="en-US" altLang="zh-CN" dirty="0"/>
              <a:t>HDFS</a:t>
            </a:r>
            <a:r>
              <a:rPr lang="zh-CN" altLang="en-US" dirty="0"/>
              <a:t>。</a:t>
            </a:r>
          </a:p>
          <a:p>
            <a:pPr>
              <a:lnSpc>
                <a:spcPct val="120000"/>
              </a:lnSpc>
            </a:pPr>
            <a:r>
              <a:rPr lang="zh-CN" altLang="en-US" dirty="0"/>
              <a:t>（</a:t>
            </a:r>
            <a:r>
              <a:rPr lang="en-US" altLang="zh-CN" dirty="0"/>
              <a:t>2</a:t>
            </a:r>
            <a:r>
              <a:rPr lang="zh-CN" altLang="en-US" dirty="0"/>
              <a:t>）伪分布模式（</a:t>
            </a:r>
            <a:r>
              <a:rPr lang="en-US" altLang="zh-CN" dirty="0"/>
              <a:t>Pseudo-Distributed Mode</a:t>
            </a:r>
            <a:r>
              <a:rPr lang="zh-CN" altLang="en-US" dirty="0"/>
              <a:t>）</a:t>
            </a:r>
            <a:endParaRPr lang="en-US" altLang="zh-CN" dirty="0"/>
          </a:p>
          <a:p>
            <a:pPr lvl="1">
              <a:lnSpc>
                <a:spcPct val="120000"/>
              </a:lnSpc>
            </a:pPr>
            <a:r>
              <a:rPr lang="zh-CN" altLang="en-US" dirty="0"/>
              <a:t>只在一台计算机上运行，在这种模式下，</a:t>
            </a:r>
            <a:r>
              <a:rPr lang="en-US" altLang="zh-CN" dirty="0"/>
              <a:t>Hadoop</a:t>
            </a:r>
            <a:r>
              <a:rPr lang="zh-CN" altLang="en-US" dirty="0"/>
              <a:t>所有守护进程都运行在一个节点上，在一个节点上模拟了一个具有</a:t>
            </a:r>
            <a:r>
              <a:rPr lang="en-US" altLang="zh-CN" dirty="0"/>
              <a:t>Hadoop</a:t>
            </a:r>
            <a:r>
              <a:rPr lang="zh-CN" altLang="en-US" dirty="0"/>
              <a:t>完整功能的微型集群，存储采用分布式文件系统</a:t>
            </a:r>
            <a:r>
              <a:rPr lang="en-US" altLang="zh-CN" dirty="0"/>
              <a:t>HDFS</a:t>
            </a:r>
            <a:r>
              <a:rPr lang="zh-CN" altLang="en-US" dirty="0"/>
              <a:t>，但是</a:t>
            </a:r>
            <a:r>
              <a:rPr lang="en-US" altLang="zh-CN" dirty="0"/>
              <a:t>HDFS</a:t>
            </a:r>
            <a:r>
              <a:rPr lang="zh-CN" altLang="en-US" dirty="0"/>
              <a:t>的名称节点和数据节点都位于同一台计算机上。</a:t>
            </a:r>
          </a:p>
          <a:p>
            <a:pPr>
              <a:lnSpc>
                <a:spcPct val="120000"/>
              </a:lnSpc>
            </a:pPr>
            <a:r>
              <a:rPr lang="zh-CN" altLang="en-US" dirty="0"/>
              <a:t>（</a:t>
            </a:r>
            <a:r>
              <a:rPr lang="en-US" altLang="zh-CN" dirty="0"/>
              <a:t>3</a:t>
            </a:r>
            <a:r>
              <a:rPr lang="zh-CN" altLang="en-US" dirty="0"/>
              <a:t>）全分布模式（</a:t>
            </a:r>
            <a:r>
              <a:rPr lang="en-US" altLang="zh-CN" dirty="0"/>
              <a:t>Fully-Distributed Mode</a:t>
            </a:r>
            <a:r>
              <a:rPr lang="zh-CN" altLang="en-US" dirty="0"/>
              <a:t>）</a:t>
            </a:r>
            <a:endParaRPr lang="en-US" altLang="zh-CN" dirty="0"/>
          </a:p>
          <a:p>
            <a:pPr lvl="1">
              <a:lnSpc>
                <a:spcPct val="120000"/>
              </a:lnSpc>
            </a:pPr>
            <a:r>
              <a:rPr lang="zh-CN" altLang="en-US" dirty="0"/>
              <a:t>在多台计算机上运行，在这种模式下，</a:t>
            </a:r>
            <a:r>
              <a:rPr lang="en-US" altLang="zh-CN" dirty="0"/>
              <a:t>Hadoop</a:t>
            </a:r>
            <a:r>
              <a:rPr lang="zh-CN" altLang="en-US" dirty="0"/>
              <a:t>的守护进程运行在多个节点上，形成一个真正意义上的集群，存储采用分布式文件系统</a:t>
            </a:r>
            <a:r>
              <a:rPr lang="en-US" altLang="zh-CN" dirty="0"/>
              <a:t>HDFS</a:t>
            </a:r>
            <a:r>
              <a:rPr lang="zh-CN" altLang="en-US" dirty="0"/>
              <a:t>，且</a:t>
            </a:r>
            <a:r>
              <a:rPr lang="en-US" altLang="zh-CN" dirty="0"/>
              <a:t>HDFS</a:t>
            </a:r>
            <a:r>
              <a:rPr lang="zh-CN" altLang="en-US" dirty="0"/>
              <a:t>的名称节点和数据节点位于不同计算机上。</a:t>
            </a:r>
          </a:p>
        </p:txBody>
      </p:sp>
    </p:spTree>
    <p:extLst>
      <p:ext uri="{BB962C8B-B14F-4D97-AF65-F5344CB8AC3E}">
        <p14:creationId xmlns:p14="http://schemas.microsoft.com/office/powerpoint/2010/main" val="3594558442"/>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61633-FAF3-49D8-A64C-C420A1F1B200}"/>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DD474988-035B-4D46-82D9-76ED21A04713}"/>
              </a:ext>
            </a:extLst>
          </p:cNvPr>
          <p:cNvSpPr>
            <a:spLocks noGrp="1"/>
          </p:cNvSpPr>
          <p:nvPr>
            <p:ph idx="1"/>
          </p:nvPr>
        </p:nvSpPr>
        <p:spPr/>
        <p:txBody>
          <a:bodyPr/>
          <a:lstStyle/>
          <a:p>
            <a:r>
              <a:rPr lang="en-US" altLang="zh-CN" dirty="0"/>
              <a:t>1. Hadoop</a:t>
            </a:r>
            <a:r>
              <a:rPr lang="zh-CN" altLang="en-US" dirty="0"/>
              <a:t>集群架构规划</a:t>
            </a:r>
          </a:p>
        </p:txBody>
      </p:sp>
      <p:graphicFrame>
        <p:nvGraphicFramePr>
          <p:cNvPr id="4" name="表格 3">
            <a:extLst>
              <a:ext uri="{FF2B5EF4-FFF2-40B4-BE49-F238E27FC236}">
                <a16:creationId xmlns:a16="http://schemas.microsoft.com/office/drawing/2014/main" id="{D1F02A44-002E-4970-A1A1-0903305FD40E}"/>
              </a:ext>
            </a:extLst>
          </p:cNvPr>
          <p:cNvGraphicFramePr>
            <a:graphicFrameLocks noGrp="1"/>
          </p:cNvGraphicFramePr>
          <p:nvPr>
            <p:extLst>
              <p:ext uri="{D42A27DB-BD31-4B8C-83A1-F6EECF244321}">
                <p14:modId xmlns:p14="http://schemas.microsoft.com/office/powerpoint/2010/main" val="2085813764"/>
              </p:ext>
            </p:extLst>
          </p:nvPr>
        </p:nvGraphicFramePr>
        <p:xfrm>
          <a:off x="628650" y="1707614"/>
          <a:ext cx="7886700" cy="3040380"/>
        </p:xfrm>
        <a:graphic>
          <a:graphicData uri="http://schemas.openxmlformats.org/drawingml/2006/table">
            <a:tbl>
              <a:tblPr firstRow="1" firstCol="1" bandRow="1">
                <a:tableStyleId>{5C22544A-7EE6-4342-B048-85BDC9FD1C3A}</a:tableStyleId>
              </a:tblPr>
              <a:tblGrid>
                <a:gridCol w="1885165">
                  <a:extLst>
                    <a:ext uri="{9D8B030D-6E8A-4147-A177-3AD203B41FA5}">
                      <a16:colId xmlns:a16="http://schemas.microsoft.com/office/drawing/2014/main" val="189103790"/>
                    </a:ext>
                  </a:extLst>
                </a:gridCol>
                <a:gridCol w="1885165">
                  <a:extLst>
                    <a:ext uri="{9D8B030D-6E8A-4147-A177-3AD203B41FA5}">
                      <a16:colId xmlns:a16="http://schemas.microsoft.com/office/drawing/2014/main" val="3786463643"/>
                    </a:ext>
                  </a:extLst>
                </a:gridCol>
                <a:gridCol w="1750169">
                  <a:extLst>
                    <a:ext uri="{9D8B030D-6E8A-4147-A177-3AD203B41FA5}">
                      <a16:colId xmlns:a16="http://schemas.microsoft.com/office/drawing/2014/main" val="1380665646"/>
                    </a:ext>
                  </a:extLst>
                </a:gridCol>
                <a:gridCol w="2366201">
                  <a:extLst>
                    <a:ext uri="{9D8B030D-6E8A-4147-A177-3AD203B41FA5}">
                      <a16:colId xmlns:a16="http://schemas.microsoft.com/office/drawing/2014/main" val="2970469055"/>
                    </a:ext>
                  </a:extLst>
                </a:gridCol>
              </a:tblGrid>
              <a:tr h="141908">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主机名</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en-US" sz="1050" kern="0">
                          <a:effectLst/>
                          <a:latin typeface="微软雅黑" panose="020B0503020204020204" pitchFamily="34" charset="-122"/>
                          <a:ea typeface="微软雅黑" panose="020B0503020204020204" pitchFamily="34" charset="-122"/>
                        </a:rPr>
                        <a:t>IP</a:t>
                      </a:r>
                      <a:r>
                        <a:rPr lang="zh-CN" sz="1050" kern="0">
                          <a:effectLst/>
                          <a:latin typeface="微软雅黑" panose="020B0503020204020204" pitchFamily="34" charset="-122"/>
                          <a:ea typeface="微软雅黑" panose="020B0503020204020204" pitchFamily="34" charset="-122"/>
                        </a:rPr>
                        <a:t>地址</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运行服务</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zh-CN" sz="1050" kern="0" dirty="0">
                          <a:effectLst/>
                          <a:latin typeface="微软雅黑" panose="020B0503020204020204" pitchFamily="34" charset="-122"/>
                          <a:ea typeface="微软雅黑" panose="020B0503020204020204" pitchFamily="34" charset="-122"/>
                        </a:rPr>
                        <a:t>软硬件配置</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3326287477"/>
                  </a:ext>
                </a:extLst>
              </a:tr>
              <a:tr h="851446">
                <a:tc>
                  <a:txBody>
                    <a:bodyPr/>
                    <a:lstStyle/>
                    <a:p>
                      <a:pPr algn="l">
                        <a:spcAft>
                          <a:spcPts val="0"/>
                        </a:spcAft>
                      </a:pPr>
                      <a:r>
                        <a:rPr lang="en-US" sz="1050" kern="0" dirty="0">
                          <a:effectLst/>
                          <a:latin typeface="微软雅黑" panose="020B0503020204020204" pitchFamily="34" charset="-122"/>
                          <a:ea typeface="微软雅黑" panose="020B0503020204020204" pitchFamily="34" charset="-122"/>
                        </a:rPr>
                        <a:t>master</a:t>
                      </a:r>
                      <a:r>
                        <a:rPr lang="zh-CN" sz="1050" kern="0" dirty="0">
                          <a:effectLst/>
                          <a:latin typeface="微软雅黑" panose="020B0503020204020204" pitchFamily="34" charset="-122"/>
                          <a:ea typeface="微软雅黑" panose="020B0503020204020204" pitchFamily="34" charset="-122"/>
                        </a:rPr>
                        <a:t>（主节点）</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dirty="0">
                          <a:effectLst/>
                          <a:latin typeface="微软雅黑" panose="020B0503020204020204" pitchFamily="34" charset="-122"/>
                          <a:ea typeface="微软雅黑" panose="020B0503020204020204" pitchFamily="34" charset="-122"/>
                        </a:rPr>
                        <a:t>192.168.18.130</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NameNode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SecondaryNameNode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ResourceManager</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JobHistoryServer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操作系统：</a:t>
                      </a:r>
                      <a:r>
                        <a:rPr lang="en-US" sz="1050" kern="0">
                          <a:effectLst/>
                          <a:latin typeface="微软雅黑" panose="020B0503020204020204" pitchFamily="34" charset="-122"/>
                          <a:ea typeface="微软雅黑" panose="020B0503020204020204" pitchFamily="34" charset="-122"/>
                        </a:rPr>
                        <a:t>CentOS 7.6.1810</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Java</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Oracle JDK 8u191</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Hadoop</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Hadoop 2.9.2</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内存：</a:t>
                      </a:r>
                      <a:r>
                        <a:rPr lang="en-US" sz="1050" kern="0">
                          <a:effectLst/>
                          <a:latin typeface="微软雅黑" panose="020B0503020204020204" pitchFamily="34" charset="-122"/>
                          <a:ea typeface="微软雅黑" panose="020B0503020204020204" pitchFamily="34" charset="-122"/>
                        </a:rPr>
                        <a:t>4G</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CPU</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个</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核</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硬盘：</a:t>
                      </a:r>
                      <a:r>
                        <a:rPr lang="en-US" sz="1050" kern="0">
                          <a:effectLst/>
                          <a:latin typeface="微软雅黑" panose="020B0503020204020204" pitchFamily="34" charset="-122"/>
                          <a:ea typeface="微软雅黑" panose="020B0503020204020204" pitchFamily="34" charset="-122"/>
                        </a:rPr>
                        <a:t>40G</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2249083237"/>
                  </a:ext>
                </a:extLst>
              </a:tr>
              <a:tr h="851446">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slave1</a:t>
                      </a:r>
                      <a:r>
                        <a:rPr lang="zh-CN" sz="1050" kern="0">
                          <a:effectLst/>
                          <a:latin typeface="微软雅黑" panose="020B0503020204020204" pitchFamily="34" charset="-122"/>
                          <a:ea typeface="微软雅黑" panose="020B0503020204020204" pitchFamily="34" charset="-122"/>
                        </a:rPr>
                        <a:t>（从节点</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192.168.18.131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NodeManager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操作系统：</a:t>
                      </a:r>
                      <a:r>
                        <a:rPr lang="en-US" sz="1050" kern="0">
                          <a:effectLst/>
                          <a:latin typeface="微软雅黑" panose="020B0503020204020204" pitchFamily="34" charset="-122"/>
                          <a:ea typeface="微软雅黑" panose="020B0503020204020204" pitchFamily="34" charset="-122"/>
                        </a:rPr>
                        <a:t>CentOS 7.6.1810</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Java</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Oracle JDK 8u191</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Hadoop</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Hadoop 2.9.2</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内存：</a:t>
                      </a:r>
                      <a:r>
                        <a:rPr lang="en-US" sz="1050" kern="0">
                          <a:effectLst/>
                          <a:latin typeface="微软雅黑" panose="020B0503020204020204" pitchFamily="34" charset="-122"/>
                          <a:ea typeface="微软雅黑" panose="020B0503020204020204" pitchFamily="34" charset="-122"/>
                        </a:rPr>
                        <a:t>1G</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CPU</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个</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核</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硬盘：</a:t>
                      </a:r>
                      <a:r>
                        <a:rPr lang="en-US" sz="1050" kern="0">
                          <a:effectLst/>
                          <a:latin typeface="微软雅黑" panose="020B0503020204020204" pitchFamily="34" charset="-122"/>
                          <a:ea typeface="微软雅黑" panose="020B0503020204020204" pitchFamily="34" charset="-122"/>
                        </a:rPr>
                        <a:t>20G</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1526216754"/>
                  </a:ext>
                </a:extLst>
              </a:tr>
              <a:tr h="851446">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slave2</a:t>
                      </a:r>
                      <a:r>
                        <a:rPr lang="zh-CN" sz="1050" kern="0">
                          <a:effectLst/>
                          <a:latin typeface="微软雅黑" panose="020B0503020204020204" pitchFamily="34" charset="-122"/>
                          <a:ea typeface="微软雅黑" panose="020B0503020204020204" pitchFamily="34" charset="-122"/>
                        </a:rPr>
                        <a:t>（从节点</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192.168.18.132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NodeManager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操作系统：</a:t>
                      </a:r>
                      <a:r>
                        <a:rPr lang="en-US" sz="1050" kern="0" dirty="0">
                          <a:effectLst/>
                          <a:latin typeface="微软雅黑" panose="020B0503020204020204" pitchFamily="34" charset="-122"/>
                          <a:ea typeface="微软雅黑" panose="020B0503020204020204" pitchFamily="34" charset="-122"/>
                        </a:rPr>
                        <a:t>CentOS 7.6.1810</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Java</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Oracle JDK 8u191</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Hadoop</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Hadoop 2.9.2</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zh-CN" sz="1050" kern="0" dirty="0">
                          <a:effectLst/>
                          <a:latin typeface="微软雅黑" panose="020B0503020204020204" pitchFamily="34" charset="-122"/>
                          <a:ea typeface="微软雅黑" panose="020B0503020204020204" pitchFamily="34" charset="-122"/>
                        </a:rPr>
                        <a:t>内存：</a:t>
                      </a:r>
                      <a:r>
                        <a:rPr lang="en-US" sz="1050" kern="0" dirty="0">
                          <a:effectLst/>
                          <a:latin typeface="微软雅黑" panose="020B0503020204020204" pitchFamily="34" charset="-122"/>
                          <a:ea typeface="微软雅黑" panose="020B0503020204020204" pitchFamily="34" charset="-122"/>
                        </a:rPr>
                        <a:t>1G</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CPU</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个</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核</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zh-CN" sz="1050" kern="0" dirty="0">
                          <a:effectLst/>
                          <a:latin typeface="微软雅黑" panose="020B0503020204020204" pitchFamily="34" charset="-122"/>
                          <a:ea typeface="微软雅黑" panose="020B0503020204020204" pitchFamily="34" charset="-122"/>
                        </a:rPr>
                        <a:t>硬盘：</a:t>
                      </a:r>
                      <a:r>
                        <a:rPr lang="en-US" sz="1050" kern="0" dirty="0">
                          <a:effectLst/>
                          <a:latin typeface="微软雅黑" panose="020B0503020204020204" pitchFamily="34" charset="-122"/>
                          <a:ea typeface="微软雅黑" panose="020B0503020204020204" pitchFamily="34" charset="-122"/>
                        </a:rPr>
                        <a:t>20G</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2835597029"/>
                  </a:ext>
                </a:extLst>
              </a:tr>
            </a:tbl>
          </a:graphicData>
        </a:graphic>
      </p:graphicFrame>
    </p:spTree>
    <p:extLst>
      <p:ext uri="{BB962C8B-B14F-4D97-AF65-F5344CB8AC3E}">
        <p14:creationId xmlns:p14="http://schemas.microsoft.com/office/powerpoint/2010/main" val="2852706717"/>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D1E2-99DF-4B19-A6D9-E7EF5BC322D6}"/>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BDA59D9B-6170-4054-93AD-3ACD8F84C3F8}"/>
              </a:ext>
            </a:extLst>
          </p:cNvPr>
          <p:cNvSpPr>
            <a:spLocks noGrp="1"/>
          </p:cNvSpPr>
          <p:nvPr>
            <p:ph idx="1"/>
          </p:nvPr>
        </p:nvSpPr>
        <p:spPr/>
        <p:txBody>
          <a:bodyPr/>
          <a:lstStyle/>
          <a:p>
            <a:r>
              <a:rPr lang="zh-CN" altLang="en-US" dirty="0"/>
              <a:t>全分布模式</a:t>
            </a:r>
            <a:r>
              <a:rPr lang="en-US" altLang="zh-CN" dirty="0"/>
              <a:t>Hadoop</a:t>
            </a:r>
            <a:r>
              <a:rPr lang="zh-CN" altLang="en-US" dirty="0"/>
              <a:t>集群架构规划图</a:t>
            </a:r>
          </a:p>
        </p:txBody>
      </p:sp>
      <p:grpSp>
        <p:nvGrpSpPr>
          <p:cNvPr id="4" name="画布 22640">
            <a:extLst>
              <a:ext uri="{FF2B5EF4-FFF2-40B4-BE49-F238E27FC236}">
                <a16:creationId xmlns:a16="http://schemas.microsoft.com/office/drawing/2014/main" id="{7CB3C23C-B669-4CAB-894A-0801681E276D}"/>
              </a:ext>
            </a:extLst>
          </p:cNvPr>
          <p:cNvGrpSpPr/>
          <p:nvPr/>
        </p:nvGrpSpPr>
        <p:grpSpPr>
          <a:xfrm>
            <a:off x="2040352" y="1714263"/>
            <a:ext cx="5274310" cy="2918460"/>
            <a:chOff x="0" y="0"/>
            <a:chExt cx="5274310" cy="2918460"/>
          </a:xfrm>
        </p:grpSpPr>
        <p:sp>
          <p:nvSpPr>
            <p:cNvPr id="5" name="矩形 4">
              <a:extLst>
                <a:ext uri="{FF2B5EF4-FFF2-40B4-BE49-F238E27FC236}">
                  <a16:creationId xmlns:a16="http://schemas.microsoft.com/office/drawing/2014/main" id="{F9F66394-BA8C-4E8F-8B4E-4590595AF180}"/>
                </a:ext>
              </a:extLst>
            </p:cNvPr>
            <p:cNvSpPr/>
            <p:nvPr/>
          </p:nvSpPr>
          <p:spPr>
            <a:xfrm>
              <a:off x="0" y="0"/>
              <a:ext cx="5274310" cy="2918460"/>
            </a:xfrm>
            <a:prstGeom prst="rect">
              <a:avLst/>
            </a:prstGeom>
          </p:spPr>
        </p:sp>
        <p:pic>
          <p:nvPicPr>
            <p:cNvPr id="6" name="图片 5">
              <a:extLst>
                <a:ext uri="{FF2B5EF4-FFF2-40B4-BE49-F238E27FC236}">
                  <a16:creationId xmlns:a16="http://schemas.microsoft.com/office/drawing/2014/main" id="{0587D09F-DFE6-49D3-BF85-2EA46DC252FF}"/>
                </a:ext>
              </a:extLst>
            </p:cNvPr>
            <p:cNvPicPr>
              <a:picLocks noChangeAspect="1"/>
            </p:cNvPicPr>
            <p:nvPr/>
          </p:nvPicPr>
          <p:blipFill>
            <a:blip r:embed="rId2"/>
            <a:stretch>
              <a:fillRect/>
            </a:stretch>
          </p:blipFill>
          <p:spPr>
            <a:xfrm>
              <a:off x="2339000" y="332400"/>
              <a:ext cx="607400" cy="840471"/>
            </a:xfrm>
            <a:prstGeom prst="rect">
              <a:avLst/>
            </a:prstGeom>
          </p:spPr>
        </p:pic>
        <p:pic>
          <p:nvPicPr>
            <p:cNvPr id="7" name="图片 6">
              <a:extLst>
                <a:ext uri="{FF2B5EF4-FFF2-40B4-BE49-F238E27FC236}">
                  <a16:creationId xmlns:a16="http://schemas.microsoft.com/office/drawing/2014/main" id="{D7758FA7-4130-41E3-97A6-BB798FB656DD}"/>
                </a:ext>
              </a:extLst>
            </p:cNvPr>
            <p:cNvPicPr/>
            <p:nvPr/>
          </p:nvPicPr>
          <p:blipFill>
            <a:blip r:embed="rId2"/>
            <a:stretch>
              <a:fillRect/>
            </a:stretch>
          </p:blipFill>
          <p:spPr>
            <a:xfrm>
              <a:off x="643550" y="1723050"/>
              <a:ext cx="607060" cy="840105"/>
            </a:xfrm>
            <a:prstGeom prst="rect">
              <a:avLst/>
            </a:prstGeom>
          </p:spPr>
        </p:pic>
        <p:pic>
          <p:nvPicPr>
            <p:cNvPr id="8" name="图片 7">
              <a:extLst>
                <a:ext uri="{FF2B5EF4-FFF2-40B4-BE49-F238E27FC236}">
                  <a16:creationId xmlns:a16="http://schemas.microsoft.com/office/drawing/2014/main" id="{5DE8583E-6871-43AD-91F8-282D3EA3CC4B}"/>
                </a:ext>
              </a:extLst>
            </p:cNvPr>
            <p:cNvPicPr/>
            <p:nvPr/>
          </p:nvPicPr>
          <p:blipFill>
            <a:blip r:embed="rId2"/>
            <a:stretch>
              <a:fillRect/>
            </a:stretch>
          </p:blipFill>
          <p:spPr>
            <a:xfrm>
              <a:off x="4059850" y="1691300"/>
              <a:ext cx="607060" cy="840105"/>
            </a:xfrm>
            <a:prstGeom prst="rect">
              <a:avLst/>
            </a:prstGeom>
          </p:spPr>
        </p:pic>
        <p:cxnSp>
          <p:nvCxnSpPr>
            <p:cNvPr id="9" name="直接连接符 8">
              <a:extLst>
                <a:ext uri="{FF2B5EF4-FFF2-40B4-BE49-F238E27FC236}">
                  <a16:creationId xmlns:a16="http://schemas.microsoft.com/office/drawing/2014/main" id="{7DC83540-6711-4042-9439-86FC9D0654CC}"/>
                </a:ext>
              </a:extLst>
            </p:cNvPr>
            <p:cNvCxnSpPr/>
            <p:nvPr/>
          </p:nvCxnSpPr>
          <p:spPr>
            <a:xfrm flipH="1">
              <a:off x="1250610" y="863570"/>
              <a:ext cx="1391920" cy="127945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F4075B98-F8DF-456C-AA2D-2613CCB0A526}"/>
                </a:ext>
              </a:extLst>
            </p:cNvPr>
            <p:cNvCxnSpPr/>
            <p:nvPr/>
          </p:nvCxnSpPr>
          <p:spPr>
            <a:xfrm>
              <a:off x="2635250" y="863540"/>
              <a:ext cx="1424600" cy="1247740"/>
            </a:xfrm>
            <a:prstGeom prst="line">
              <a:avLst/>
            </a:prstGeom>
          </p:spPr>
          <p:style>
            <a:lnRef idx="1">
              <a:schemeClr val="dk1"/>
            </a:lnRef>
            <a:fillRef idx="0">
              <a:schemeClr val="dk1"/>
            </a:fillRef>
            <a:effectRef idx="0">
              <a:schemeClr val="dk1"/>
            </a:effectRef>
            <a:fontRef idx="minor">
              <a:schemeClr val="tx1"/>
            </a:fontRef>
          </p:style>
        </p:cxnSp>
        <p:sp>
          <p:nvSpPr>
            <p:cNvPr id="11" name="文本框 22635">
              <a:extLst>
                <a:ext uri="{FF2B5EF4-FFF2-40B4-BE49-F238E27FC236}">
                  <a16:creationId xmlns:a16="http://schemas.microsoft.com/office/drawing/2014/main" id="{DD74E318-8C76-49AB-A511-8B46D1765D9D}"/>
                </a:ext>
              </a:extLst>
            </p:cNvPr>
            <p:cNvSpPr txBox="1"/>
            <p:nvPr/>
          </p:nvSpPr>
          <p:spPr>
            <a:xfrm>
              <a:off x="2216150" y="25400"/>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2625">
              <a:extLst>
                <a:ext uri="{FF2B5EF4-FFF2-40B4-BE49-F238E27FC236}">
                  <a16:creationId xmlns:a16="http://schemas.microsoft.com/office/drawing/2014/main" id="{8AC16EAC-A33C-4744-BFE8-48C7260935A5}"/>
                </a:ext>
              </a:extLst>
            </p:cNvPr>
            <p:cNvSpPr txBox="1"/>
            <p:nvPr/>
          </p:nvSpPr>
          <p:spPr>
            <a:xfrm>
              <a:off x="453050" y="2556805"/>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slave1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2625">
              <a:extLst>
                <a:ext uri="{FF2B5EF4-FFF2-40B4-BE49-F238E27FC236}">
                  <a16:creationId xmlns:a16="http://schemas.microsoft.com/office/drawing/2014/main" id="{0490BC20-FB62-4A1A-9C17-BE25A091C6BB}"/>
                </a:ext>
              </a:extLst>
            </p:cNvPr>
            <p:cNvSpPr txBox="1"/>
            <p:nvPr/>
          </p:nvSpPr>
          <p:spPr>
            <a:xfrm>
              <a:off x="3875700" y="2556061"/>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slave2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2635">
              <a:extLst>
                <a:ext uri="{FF2B5EF4-FFF2-40B4-BE49-F238E27FC236}">
                  <a16:creationId xmlns:a16="http://schemas.microsoft.com/office/drawing/2014/main" id="{DC6EAA74-6E9E-469B-852D-C26956E4914D}"/>
                </a:ext>
              </a:extLst>
            </p:cNvPr>
            <p:cNvSpPr txBox="1"/>
            <p:nvPr/>
          </p:nvSpPr>
          <p:spPr>
            <a:xfrm>
              <a:off x="2867320" y="414950"/>
              <a:ext cx="1192530" cy="605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SecondaryNameNode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JobHistoryServer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2625">
              <a:extLst>
                <a:ext uri="{FF2B5EF4-FFF2-40B4-BE49-F238E27FC236}">
                  <a16:creationId xmlns:a16="http://schemas.microsoft.com/office/drawing/2014/main" id="{87B43271-FF7C-48E4-90E5-B6C41E389118}"/>
                </a:ext>
              </a:extLst>
            </p:cNvPr>
            <p:cNvSpPr txBox="1"/>
            <p:nvPr/>
          </p:nvSpPr>
          <p:spPr>
            <a:xfrm>
              <a:off x="1196000" y="1983400"/>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2625">
              <a:extLst>
                <a:ext uri="{FF2B5EF4-FFF2-40B4-BE49-F238E27FC236}">
                  <a16:creationId xmlns:a16="http://schemas.microsoft.com/office/drawing/2014/main" id="{60DFFE17-32AF-4FD4-9BAC-7FF6E6639A85}"/>
                </a:ext>
              </a:extLst>
            </p:cNvPr>
            <p:cNvSpPr txBox="1"/>
            <p:nvPr/>
          </p:nvSpPr>
          <p:spPr>
            <a:xfrm>
              <a:off x="3234350" y="1996100"/>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4120086415"/>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D1E2-99DF-4B19-A6D9-E7EF5BC322D6}"/>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BDA59D9B-6170-4054-93AD-3ACD8F84C3F8}"/>
              </a:ext>
            </a:extLst>
          </p:cNvPr>
          <p:cNvSpPr>
            <a:spLocks noGrp="1"/>
          </p:cNvSpPr>
          <p:nvPr>
            <p:ph idx="1"/>
          </p:nvPr>
        </p:nvSpPr>
        <p:spPr/>
        <p:txBody>
          <a:bodyPr>
            <a:normAutofit fontScale="77500" lnSpcReduction="20000"/>
          </a:bodyPr>
          <a:lstStyle/>
          <a:p>
            <a:pPr>
              <a:lnSpc>
                <a:spcPct val="120000"/>
              </a:lnSpc>
            </a:pPr>
            <a:r>
              <a:rPr lang="en-US" altLang="zh-CN" dirty="0"/>
              <a:t>2. </a:t>
            </a:r>
            <a:r>
              <a:rPr lang="zh-CN" altLang="en-US" dirty="0"/>
              <a:t>软件选择</a:t>
            </a:r>
          </a:p>
          <a:p>
            <a:pPr marL="514350" lvl="2">
              <a:lnSpc>
                <a:spcPct val="120000"/>
              </a:lnSpc>
              <a:spcBef>
                <a:spcPts val="750"/>
              </a:spcBef>
            </a:pPr>
            <a:r>
              <a:rPr lang="en-US" altLang="zh-CN" sz="1700" dirty="0"/>
              <a:t>1</a:t>
            </a:r>
            <a:r>
              <a:rPr lang="zh-CN" altLang="en-US" sz="1700" dirty="0"/>
              <a:t>）虚拟机工具</a:t>
            </a:r>
          </a:p>
          <a:p>
            <a:pPr marL="857250" lvl="4">
              <a:lnSpc>
                <a:spcPct val="120000"/>
              </a:lnSpc>
              <a:spcBef>
                <a:spcPts val="750"/>
              </a:spcBef>
            </a:pPr>
            <a:r>
              <a:rPr lang="zh-CN" altLang="en-US" sz="1850" dirty="0"/>
              <a:t>鉴于多数用户使用的是</a:t>
            </a:r>
            <a:r>
              <a:rPr lang="en-US" altLang="zh-CN" sz="1850" dirty="0"/>
              <a:t>Windows</a:t>
            </a:r>
            <a:r>
              <a:rPr lang="zh-CN" altLang="en-US" sz="1850" dirty="0"/>
              <a:t>操作系统，作为</a:t>
            </a:r>
            <a:r>
              <a:rPr lang="en-US" altLang="zh-CN" sz="1850" dirty="0"/>
              <a:t>Hadoop</a:t>
            </a:r>
            <a:r>
              <a:rPr lang="zh-CN" altLang="en-US" sz="1850" dirty="0"/>
              <a:t>初学者，建议在</a:t>
            </a:r>
            <a:r>
              <a:rPr lang="en-US" altLang="zh-CN" sz="1850" dirty="0"/>
              <a:t>Windows</a:t>
            </a:r>
            <a:r>
              <a:rPr lang="zh-CN" altLang="en-US" sz="1850" dirty="0"/>
              <a:t>操作系统上安装虚拟机工具，并在其上创建</a:t>
            </a:r>
            <a:r>
              <a:rPr lang="en-US" altLang="zh-CN" sz="1850" dirty="0"/>
              <a:t>Linux</a:t>
            </a:r>
            <a:r>
              <a:rPr lang="zh-CN" altLang="en-US" sz="1850" dirty="0"/>
              <a:t>虚拟机。编者采用的虚拟机工具为</a:t>
            </a:r>
            <a:r>
              <a:rPr lang="en-US" altLang="zh-CN" sz="1850" dirty="0"/>
              <a:t>VMware Workstation Pro</a:t>
            </a:r>
            <a:r>
              <a:rPr lang="zh-CN" altLang="en-US" sz="1850" dirty="0"/>
              <a:t>，读者也可采用其他虚拟机工具例如</a:t>
            </a:r>
            <a:r>
              <a:rPr lang="en-US" altLang="zh-CN" sz="1850" dirty="0"/>
              <a:t>Oracle VirtualBox</a:t>
            </a:r>
            <a:r>
              <a:rPr lang="zh-CN" altLang="en-US" sz="1850" dirty="0"/>
              <a:t>等。</a:t>
            </a:r>
          </a:p>
          <a:p>
            <a:pPr marL="514350" lvl="2">
              <a:lnSpc>
                <a:spcPct val="120000"/>
              </a:lnSpc>
              <a:spcBef>
                <a:spcPts val="750"/>
              </a:spcBef>
            </a:pPr>
            <a:r>
              <a:rPr lang="en-US" altLang="zh-CN" sz="1700" dirty="0"/>
              <a:t>2</a:t>
            </a:r>
            <a:r>
              <a:rPr lang="zh-CN" altLang="en-US" sz="1700" dirty="0"/>
              <a:t>）</a:t>
            </a:r>
            <a:r>
              <a:rPr lang="en-US" altLang="zh-CN" sz="1700" dirty="0"/>
              <a:t>Linux</a:t>
            </a:r>
            <a:r>
              <a:rPr lang="zh-CN" altLang="en-US" sz="1700" dirty="0"/>
              <a:t>操作系统</a:t>
            </a:r>
          </a:p>
          <a:p>
            <a:pPr marL="857250" lvl="4">
              <a:lnSpc>
                <a:spcPct val="120000"/>
              </a:lnSpc>
              <a:spcBef>
                <a:spcPts val="750"/>
              </a:spcBef>
            </a:pPr>
            <a:r>
              <a:rPr lang="zh-CN" altLang="en-US" sz="1850" dirty="0"/>
              <a:t>编者采用的</a:t>
            </a:r>
            <a:r>
              <a:rPr lang="en-US" altLang="zh-CN" sz="1850" dirty="0"/>
              <a:t>Linux</a:t>
            </a:r>
            <a:r>
              <a:rPr lang="zh-CN" altLang="en-US" sz="1850" dirty="0"/>
              <a:t>操作系统为免费的</a:t>
            </a:r>
            <a:r>
              <a:rPr lang="en-US" altLang="zh-CN" sz="1850" dirty="0"/>
              <a:t>CentOS</a:t>
            </a:r>
            <a:r>
              <a:rPr lang="zh-CN" altLang="en-US" sz="1850" dirty="0"/>
              <a:t>（</a:t>
            </a:r>
            <a:r>
              <a:rPr lang="en-US" altLang="zh-CN" sz="1850" dirty="0"/>
              <a:t>Community Enterprise Operating System</a:t>
            </a:r>
            <a:r>
              <a:rPr lang="zh-CN" altLang="en-US" sz="1850" dirty="0"/>
              <a:t>，社区企业操作系统），</a:t>
            </a:r>
            <a:r>
              <a:rPr lang="en-US" altLang="zh-CN" sz="1850" dirty="0"/>
              <a:t>CentOS</a:t>
            </a:r>
            <a:r>
              <a:rPr lang="zh-CN" altLang="en-US" sz="1850" dirty="0"/>
              <a:t>是</a:t>
            </a:r>
            <a:r>
              <a:rPr lang="en-US" altLang="zh-CN" sz="1850" dirty="0"/>
              <a:t>Red Hat Enterprise Linux</a:t>
            </a:r>
            <a:r>
              <a:rPr lang="zh-CN" altLang="en-US" sz="1850" dirty="0"/>
              <a:t>依照开放源代码规定释出的源代码所编译而成，读者也可以使用其他</a:t>
            </a:r>
            <a:r>
              <a:rPr lang="en-US" altLang="zh-CN" sz="1850" dirty="0"/>
              <a:t>Linux</a:t>
            </a:r>
            <a:r>
              <a:rPr lang="zh-CN" altLang="en-US" sz="1850" dirty="0"/>
              <a:t>操作系统例如</a:t>
            </a:r>
            <a:r>
              <a:rPr lang="en-US" altLang="zh-CN" sz="1850" dirty="0"/>
              <a:t>Ubuntu</a:t>
            </a:r>
            <a:r>
              <a:rPr lang="zh-CN" altLang="en-US" sz="1850" dirty="0"/>
              <a:t>、</a:t>
            </a:r>
            <a:r>
              <a:rPr lang="en-US" altLang="zh-CN" sz="1850" dirty="0"/>
              <a:t>Red Hat</a:t>
            </a:r>
            <a:r>
              <a:rPr lang="zh-CN" altLang="en-US" sz="1850" dirty="0"/>
              <a:t>、</a:t>
            </a:r>
            <a:r>
              <a:rPr lang="en-US" altLang="zh-CN" sz="1850" dirty="0"/>
              <a:t>Debian</a:t>
            </a:r>
            <a:r>
              <a:rPr lang="zh-CN" altLang="en-US" sz="1850" dirty="0"/>
              <a:t>、</a:t>
            </a:r>
            <a:r>
              <a:rPr lang="en-US" altLang="zh-CN" sz="1850" dirty="0"/>
              <a:t>Fedora</a:t>
            </a:r>
            <a:r>
              <a:rPr lang="zh-CN" altLang="en-US" sz="1850" dirty="0"/>
              <a:t>、</a:t>
            </a:r>
            <a:r>
              <a:rPr lang="en-US" altLang="zh-CN" sz="1850" dirty="0"/>
              <a:t>SUSE</a:t>
            </a:r>
            <a:r>
              <a:rPr lang="zh-CN" altLang="en-US" sz="1850" dirty="0"/>
              <a:t>、</a:t>
            </a:r>
            <a:r>
              <a:rPr lang="en-US" altLang="zh-CN" sz="1850" dirty="0"/>
              <a:t>openSUSE</a:t>
            </a:r>
            <a:r>
              <a:rPr lang="zh-CN" altLang="en-US" sz="1850" dirty="0"/>
              <a:t>等。</a:t>
            </a:r>
          </a:p>
        </p:txBody>
      </p:sp>
    </p:spTree>
    <p:extLst>
      <p:ext uri="{BB962C8B-B14F-4D97-AF65-F5344CB8AC3E}">
        <p14:creationId xmlns:p14="http://schemas.microsoft.com/office/powerpoint/2010/main" val="1593528921"/>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D1E2-99DF-4B19-A6D9-E7EF5BC322D6}"/>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BDA59D9B-6170-4054-93AD-3ACD8F84C3F8}"/>
              </a:ext>
            </a:extLst>
          </p:cNvPr>
          <p:cNvSpPr>
            <a:spLocks noGrp="1"/>
          </p:cNvSpPr>
          <p:nvPr>
            <p:ph idx="1"/>
          </p:nvPr>
        </p:nvSpPr>
        <p:spPr/>
        <p:txBody>
          <a:bodyPr>
            <a:normAutofit fontScale="92500" lnSpcReduction="20000"/>
          </a:bodyPr>
          <a:lstStyle/>
          <a:p>
            <a:pPr>
              <a:lnSpc>
                <a:spcPct val="120000"/>
              </a:lnSpc>
            </a:pPr>
            <a:r>
              <a:rPr lang="en-US" altLang="zh-CN" dirty="0"/>
              <a:t>2. </a:t>
            </a:r>
            <a:r>
              <a:rPr lang="zh-CN" altLang="en-US" dirty="0"/>
              <a:t>软件选择</a:t>
            </a:r>
            <a:endParaRPr lang="en-US" altLang="zh-CN" dirty="0"/>
          </a:p>
          <a:p>
            <a:pPr lvl="1">
              <a:lnSpc>
                <a:spcPct val="120000"/>
              </a:lnSpc>
            </a:pPr>
            <a:r>
              <a:rPr lang="en-US" altLang="zh-CN" dirty="0"/>
              <a:t>3</a:t>
            </a:r>
            <a:r>
              <a:rPr lang="zh-CN" altLang="en-US" dirty="0"/>
              <a:t>）</a:t>
            </a:r>
            <a:r>
              <a:rPr lang="en-US" altLang="zh-CN" dirty="0"/>
              <a:t>Java</a:t>
            </a:r>
          </a:p>
          <a:p>
            <a:pPr lvl="2">
              <a:lnSpc>
                <a:spcPct val="120000"/>
              </a:lnSpc>
            </a:pPr>
            <a:r>
              <a:rPr lang="en-US" altLang="zh-CN" sz="1600" dirty="0"/>
              <a:t>Hadoop</a:t>
            </a:r>
            <a:r>
              <a:rPr lang="zh-CN" altLang="en-US" sz="1600" dirty="0"/>
              <a:t>集群若想运行，其运行平台</a:t>
            </a:r>
            <a:r>
              <a:rPr lang="en-US" altLang="zh-CN" sz="1600" dirty="0"/>
              <a:t>Linux</a:t>
            </a:r>
            <a:r>
              <a:rPr lang="zh-CN" altLang="en-US" sz="1600" dirty="0"/>
              <a:t>必须安装</a:t>
            </a:r>
            <a:r>
              <a:rPr lang="en-US" altLang="zh-CN" sz="1600" dirty="0"/>
              <a:t>Java</a:t>
            </a:r>
            <a:r>
              <a:rPr lang="zh-CN" altLang="en-US" sz="1600" dirty="0"/>
              <a:t>。</a:t>
            </a:r>
            <a:r>
              <a:rPr lang="en-US" altLang="zh-CN" sz="1600" dirty="0"/>
              <a:t>CentOS 7</a:t>
            </a:r>
            <a:r>
              <a:rPr lang="zh-CN" altLang="en-US" sz="1600" dirty="0"/>
              <a:t>自带有</a:t>
            </a:r>
            <a:r>
              <a:rPr lang="en-US" altLang="zh-CN" sz="1600" dirty="0"/>
              <a:t>OpenJDK 8</a:t>
            </a:r>
            <a:r>
              <a:rPr lang="zh-CN" altLang="en-US" sz="1600" dirty="0"/>
              <a:t>，编者采用的</a:t>
            </a:r>
            <a:r>
              <a:rPr lang="en-US" altLang="zh-CN" sz="1600" dirty="0"/>
              <a:t>Java</a:t>
            </a:r>
            <a:r>
              <a:rPr lang="zh-CN" altLang="en-US" sz="1600" dirty="0"/>
              <a:t>是</a:t>
            </a:r>
            <a:r>
              <a:rPr lang="en-US" altLang="zh-CN" sz="1600" dirty="0"/>
              <a:t>Oracle JDK 1.8</a:t>
            </a:r>
            <a:r>
              <a:rPr lang="zh-CN" altLang="en-US" sz="1600" dirty="0"/>
              <a:t>。</a:t>
            </a:r>
            <a:endParaRPr lang="en-US" altLang="zh-CN" sz="1600" dirty="0"/>
          </a:p>
          <a:p>
            <a:pPr lvl="1">
              <a:lnSpc>
                <a:spcPct val="120000"/>
              </a:lnSpc>
            </a:pPr>
            <a:r>
              <a:rPr lang="en-US" altLang="zh-CN" dirty="0"/>
              <a:t>4</a:t>
            </a:r>
            <a:r>
              <a:rPr lang="zh-CN" altLang="en-US" dirty="0"/>
              <a:t>）</a:t>
            </a:r>
            <a:r>
              <a:rPr lang="en-US" altLang="zh-CN" dirty="0"/>
              <a:t>SSH</a:t>
            </a:r>
          </a:p>
          <a:p>
            <a:pPr lvl="2">
              <a:lnSpc>
                <a:spcPct val="120000"/>
              </a:lnSpc>
            </a:pPr>
            <a:r>
              <a:rPr lang="en-US" altLang="zh-CN" sz="1600" dirty="0"/>
              <a:t>Hadoop</a:t>
            </a:r>
            <a:r>
              <a:rPr lang="zh-CN" altLang="en-US" sz="1600" dirty="0"/>
              <a:t>集群若想运行，其运行平台</a:t>
            </a:r>
            <a:r>
              <a:rPr lang="en-US" altLang="zh-CN" sz="1600" dirty="0"/>
              <a:t>Linux</a:t>
            </a:r>
            <a:r>
              <a:rPr lang="zh-CN" altLang="en-US" sz="1600" dirty="0"/>
              <a:t>必须安装的第</a:t>
            </a:r>
            <a:r>
              <a:rPr lang="en-US" altLang="zh-CN" sz="1600" dirty="0"/>
              <a:t>2</a:t>
            </a:r>
            <a:r>
              <a:rPr lang="zh-CN" altLang="en-US" sz="1600" dirty="0"/>
              <a:t>个软件是</a:t>
            </a:r>
            <a:r>
              <a:rPr lang="en-US" altLang="zh-CN" sz="1600" dirty="0"/>
              <a:t>SSH</a:t>
            </a:r>
            <a:r>
              <a:rPr lang="zh-CN" altLang="en-US" sz="1600" dirty="0"/>
              <a:t>，且</a:t>
            </a:r>
            <a:r>
              <a:rPr lang="en-US" altLang="zh-CN" sz="1600" dirty="0" err="1"/>
              <a:t>sshd</a:t>
            </a:r>
            <a:r>
              <a:rPr lang="zh-CN" altLang="en-US" sz="1600" dirty="0"/>
              <a:t>服务必须运行，只有这样，才能使用</a:t>
            </a:r>
            <a:r>
              <a:rPr lang="en-US" altLang="zh-CN" sz="1600" dirty="0"/>
              <a:t>Hadoop</a:t>
            </a:r>
            <a:r>
              <a:rPr lang="zh-CN" altLang="en-US" sz="1600" dirty="0"/>
              <a:t>脚本管理远程</a:t>
            </a:r>
            <a:r>
              <a:rPr lang="en-US" altLang="zh-CN" sz="1600" dirty="0"/>
              <a:t>Hadoop</a:t>
            </a:r>
            <a:r>
              <a:rPr lang="zh-CN" altLang="en-US" sz="1600" dirty="0"/>
              <a:t>守护进程。本书选用的</a:t>
            </a:r>
            <a:r>
              <a:rPr lang="en-US" altLang="zh-CN" sz="1600" dirty="0"/>
              <a:t>CentOS 7</a:t>
            </a:r>
            <a:r>
              <a:rPr lang="zh-CN" altLang="en-US" sz="1600" dirty="0"/>
              <a:t>自带有</a:t>
            </a:r>
            <a:r>
              <a:rPr lang="en-US" altLang="zh-CN" sz="1600" dirty="0"/>
              <a:t>SSH</a:t>
            </a:r>
            <a:r>
              <a:rPr lang="zh-CN" altLang="en-US" sz="1600" dirty="0"/>
              <a:t>。</a:t>
            </a:r>
            <a:endParaRPr lang="en-US" altLang="zh-CN" sz="1600" dirty="0"/>
          </a:p>
          <a:p>
            <a:pPr lvl="1">
              <a:lnSpc>
                <a:spcPct val="120000"/>
              </a:lnSpc>
            </a:pPr>
            <a:r>
              <a:rPr lang="en-US" altLang="zh-CN" dirty="0"/>
              <a:t>5</a:t>
            </a:r>
            <a:r>
              <a:rPr lang="zh-CN" altLang="en-US" dirty="0"/>
              <a:t>）</a:t>
            </a:r>
            <a:r>
              <a:rPr lang="en-US" altLang="zh-CN" dirty="0"/>
              <a:t>Hadoop</a:t>
            </a:r>
          </a:p>
          <a:p>
            <a:pPr lvl="2">
              <a:lnSpc>
                <a:spcPct val="120000"/>
              </a:lnSpc>
            </a:pPr>
            <a:r>
              <a:rPr lang="en-US" altLang="zh-CN" sz="1600" dirty="0"/>
              <a:t>Hadoop</a:t>
            </a:r>
            <a:r>
              <a:rPr lang="zh-CN" altLang="en-US" sz="1600" dirty="0"/>
              <a:t>的版本经历了</a:t>
            </a:r>
            <a:r>
              <a:rPr lang="en-US" altLang="zh-CN" sz="1600" dirty="0"/>
              <a:t>1.0</a:t>
            </a:r>
            <a:r>
              <a:rPr lang="zh-CN" altLang="en-US" sz="1600" dirty="0"/>
              <a:t>、</a:t>
            </a:r>
            <a:r>
              <a:rPr lang="en-US" altLang="zh-CN" sz="1600" dirty="0"/>
              <a:t>2.0</a:t>
            </a:r>
            <a:r>
              <a:rPr lang="zh-CN" altLang="en-US" sz="1600" dirty="0"/>
              <a:t>、</a:t>
            </a:r>
            <a:r>
              <a:rPr lang="en-US" altLang="zh-CN" sz="1600" dirty="0"/>
              <a:t>3.0</a:t>
            </a:r>
            <a:r>
              <a:rPr lang="zh-CN" altLang="en-US" sz="1600" dirty="0"/>
              <a:t>，目前最新稳定版本是</a:t>
            </a:r>
            <a:r>
              <a:rPr lang="en-US" altLang="zh-CN" sz="1600" dirty="0"/>
              <a:t>2019</a:t>
            </a:r>
            <a:r>
              <a:rPr lang="zh-CN" altLang="en-US" sz="1600" dirty="0"/>
              <a:t>年</a:t>
            </a:r>
            <a:r>
              <a:rPr lang="en-US" altLang="zh-CN" sz="1600" dirty="0"/>
              <a:t>1</a:t>
            </a:r>
            <a:r>
              <a:rPr lang="zh-CN" altLang="en-US" sz="1600" dirty="0"/>
              <a:t>月</a:t>
            </a:r>
            <a:r>
              <a:rPr lang="en-US" altLang="zh-CN" sz="1600" dirty="0"/>
              <a:t>16</a:t>
            </a:r>
            <a:r>
              <a:rPr lang="zh-CN" altLang="en-US" sz="1600" dirty="0"/>
              <a:t>日发布的</a:t>
            </a:r>
            <a:r>
              <a:rPr lang="en-US" altLang="zh-CN" sz="1600" dirty="0"/>
              <a:t>Hadoop 3.2.0</a:t>
            </a:r>
            <a:r>
              <a:rPr lang="zh-CN" altLang="en-US" sz="1600" dirty="0"/>
              <a:t>，编者采用的是</a:t>
            </a:r>
            <a:r>
              <a:rPr lang="en-US" altLang="zh-CN" sz="1600" dirty="0"/>
              <a:t>2018</a:t>
            </a:r>
            <a:r>
              <a:rPr lang="zh-CN" altLang="en-US" sz="1600" dirty="0"/>
              <a:t>年</a:t>
            </a:r>
            <a:r>
              <a:rPr lang="en-US" altLang="zh-CN" sz="1600" dirty="0"/>
              <a:t>11</a:t>
            </a:r>
            <a:r>
              <a:rPr lang="zh-CN" altLang="en-US" sz="1600" dirty="0"/>
              <a:t>月</a:t>
            </a:r>
            <a:r>
              <a:rPr lang="en-US" altLang="zh-CN" sz="1600" dirty="0"/>
              <a:t>19</a:t>
            </a:r>
            <a:r>
              <a:rPr lang="zh-CN" altLang="en-US" sz="1600" dirty="0"/>
              <a:t>日发布的稳定版</a:t>
            </a:r>
            <a:r>
              <a:rPr lang="en-US" altLang="zh-CN" sz="1600" dirty="0"/>
              <a:t>Hadoop 2.9.2</a:t>
            </a:r>
            <a:r>
              <a:rPr lang="zh-CN" altLang="en-US" sz="1600" dirty="0"/>
              <a:t>。</a:t>
            </a:r>
          </a:p>
        </p:txBody>
      </p:sp>
    </p:spTree>
    <p:extLst>
      <p:ext uri="{BB962C8B-B14F-4D97-AF65-F5344CB8AC3E}">
        <p14:creationId xmlns:p14="http://schemas.microsoft.com/office/powerpoint/2010/main" val="79206775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2DB0-7A03-4384-864E-548289CCFA8D}"/>
              </a:ext>
            </a:extLst>
          </p:cNvPr>
          <p:cNvSpPr>
            <a:spLocks noGrp="1"/>
          </p:cNvSpPr>
          <p:nvPr>
            <p:ph type="title"/>
          </p:nvPr>
        </p:nvSpPr>
        <p:spPr/>
        <p:txBody>
          <a:bodyPr/>
          <a:lstStyle/>
          <a:p>
            <a:r>
              <a:rPr lang="en-US" altLang="zh-CN" dirty="0"/>
              <a:t>2.1.1  Hadoop</a:t>
            </a:r>
            <a:r>
              <a:rPr lang="zh-CN" altLang="en-US" dirty="0"/>
              <a:t>简介</a:t>
            </a:r>
          </a:p>
        </p:txBody>
      </p:sp>
      <p:sp>
        <p:nvSpPr>
          <p:cNvPr id="3" name="内容占位符 2">
            <a:extLst>
              <a:ext uri="{FF2B5EF4-FFF2-40B4-BE49-F238E27FC236}">
                <a16:creationId xmlns:a16="http://schemas.microsoft.com/office/drawing/2014/main" id="{D3BC87DA-14E2-4122-8340-4B9F03F655B4}"/>
              </a:ext>
            </a:extLst>
          </p:cNvPr>
          <p:cNvSpPr>
            <a:spLocks noGrp="1"/>
          </p:cNvSpPr>
          <p:nvPr>
            <p:ph idx="1"/>
          </p:nvPr>
        </p:nvSpPr>
        <p:spPr/>
        <p:txBody>
          <a:bodyPr/>
          <a:lstStyle/>
          <a:p>
            <a:r>
              <a:rPr lang="zh-CN" altLang="en-US" dirty="0"/>
              <a:t>Hadoop是Apache基金会旗下的一个可靠的、可扩展的分布式计算开源软件框架，为用户提供了系统底层透明的分布式基础架构。Hadoop基于Java语言开发，具有很好的跨平台特性，它允许用户使用简单的编程模型在廉价的计算机集群上对大规模数据集进行分布式处理。</a:t>
            </a:r>
            <a:endParaRPr lang="en-US" altLang="zh-CN" dirty="0"/>
          </a:p>
          <a:p>
            <a:r>
              <a:rPr lang="zh-CN" altLang="en-US" dirty="0"/>
              <a:t>Hadoop旨在从单一服务器扩展到成千上万台机器，每台机器都提供本地计算和存储，且将数据备份在多个节点上，由此来提升集群的高可用性，而不是通过硬件提升，当一台机器宕机时，其它节点依然可以提供数据和计算服务。</a:t>
            </a:r>
          </a:p>
        </p:txBody>
      </p:sp>
    </p:spTree>
    <p:extLst>
      <p:ext uri="{BB962C8B-B14F-4D97-AF65-F5344CB8AC3E}">
        <p14:creationId xmlns:p14="http://schemas.microsoft.com/office/powerpoint/2010/main" val="2986048886"/>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lstStyle/>
          <a:p>
            <a:r>
              <a:rPr lang="en-US" altLang="zh-CN" dirty="0"/>
              <a:t>1. </a:t>
            </a:r>
            <a:r>
              <a:rPr lang="zh-CN" altLang="en-US" dirty="0"/>
              <a:t>准备机器</a:t>
            </a:r>
            <a:endParaRPr lang="en-US" altLang="zh-CN" dirty="0"/>
          </a:p>
          <a:p>
            <a:pPr lvl="1"/>
            <a:r>
              <a:rPr lang="zh-CN" altLang="en-US" dirty="0"/>
              <a:t>安装3台CentOS虚拟机</a:t>
            </a:r>
            <a:endParaRPr lang="en-US" altLang="zh-CN" dirty="0"/>
          </a:p>
          <a:p>
            <a:pPr lvl="2"/>
            <a:r>
              <a:rPr lang="zh-CN" altLang="en-US" dirty="0"/>
              <a:t>hadoop2.9.2-master：内存为4096MB，CPU为1个2核，硬盘</a:t>
            </a:r>
            <a:r>
              <a:rPr lang="en-US" altLang="zh-CN" dirty="0"/>
              <a:t>40G</a:t>
            </a:r>
            <a:r>
              <a:rPr lang="zh-CN" altLang="en-US" dirty="0"/>
              <a:t>。</a:t>
            </a:r>
            <a:endParaRPr lang="en-US" altLang="zh-CN" dirty="0"/>
          </a:p>
          <a:p>
            <a:pPr lvl="2"/>
            <a:r>
              <a:rPr lang="zh-CN" altLang="en-US" dirty="0"/>
              <a:t>hadoop2.9.2-slave1、hadoop2.9.2-slave2：内存均为1024MB，CPU为1个1核，硬盘</a:t>
            </a:r>
            <a:r>
              <a:rPr lang="en-US" altLang="zh-CN" dirty="0"/>
              <a:t>20G </a:t>
            </a:r>
            <a:r>
              <a:rPr lang="zh-CN" altLang="en-US" dirty="0"/>
              <a:t>。</a:t>
            </a:r>
          </a:p>
        </p:txBody>
      </p:sp>
      <p:pic>
        <p:nvPicPr>
          <p:cNvPr id="4" name="图片 3">
            <a:extLst>
              <a:ext uri="{FF2B5EF4-FFF2-40B4-BE49-F238E27FC236}">
                <a16:creationId xmlns:a16="http://schemas.microsoft.com/office/drawing/2014/main" id="{78716E8B-3A6F-4E72-BB37-97A3BD831E98}"/>
              </a:ext>
            </a:extLst>
          </p:cNvPr>
          <p:cNvPicPr>
            <a:picLocks noChangeAspect="1"/>
          </p:cNvPicPr>
          <p:nvPr/>
        </p:nvPicPr>
        <p:blipFill>
          <a:blip r:embed="rId2"/>
          <a:stretch>
            <a:fillRect/>
          </a:stretch>
        </p:blipFill>
        <p:spPr>
          <a:xfrm>
            <a:off x="2693507" y="2699209"/>
            <a:ext cx="3756986" cy="2034717"/>
          </a:xfrm>
          <a:prstGeom prst="rect">
            <a:avLst/>
          </a:prstGeom>
          <a:ln w="6350">
            <a:solidFill>
              <a:schemeClr val="tx1"/>
            </a:solidFill>
          </a:ln>
        </p:spPr>
      </p:pic>
    </p:spTree>
    <p:extLst>
      <p:ext uri="{BB962C8B-B14F-4D97-AF65-F5344CB8AC3E}">
        <p14:creationId xmlns:p14="http://schemas.microsoft.com/office/powerpoint/2010/main" val="2747814490"/>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lstStyle/>
          <a:p>
            <a:r>
              <a:rPr lang="en-US" altLang="zh-CN" dirty="0"/>
              <a:t>2. </a:t>
            </a:r>
            <a:r>
              <a:rPr lang="zh-CN" altLang="en-US" dirty="0"/>
              <a:t>配置静态</a:t>
            </a:r>
            <a:r>
              <a:rPr lang="en-US" altLang="zh-CN" dirty="0"/>
              <a:t>IP</a:t>
            </a:r>
          </a:p>
          <a:p>
            <a:pPr lvl="1"/>
            <a:r>
              <a:rPr lang="zh-CN" altLang="en-US" dirty="0"/>
              <a:t>（</a:t>
            </a:r>
            <a:r>
              <a:rPr lang="en-US" altLang="zh-CN" dirty="0"/>
              <a:t>1</a:t>
            </a:r>
            <a:r>
              <a:rPr lang="zh-CN" altLang="en-US" dirty="0"/>
              <a:t>）切换到</a:t>
            </a:r>
            <a:r>
              <a:rPr lang="en-US" altLang="zh-CN" dirty="0"/>
              <a:t>root</a:t>
            </a:r>
            <a:r>
              <a:rPr lang="zh-CN" altLang="en-US" dirty="0"/>
              <a:t>用户，使用命令</a:t>
            </a:r>
            <a:r>
              <a:rPr lang="zh-CN" altLang="en-US" i="1" dirty="0"/>
              <a:t>“</a:t>
            </a:r>
            <a:r>
              <a:rPr lang="en-US" altLang="zh-CN" i="1" dirty="0"/>
              <a:t>vim /</a:t>
            </a:r>
            <a:r>
              <a:rPr lang="en-US" altLang="zh-CN" i="1" dirty="0" err="1"/>
              <a:t>etc</a:t>
            </a:r>
            <a:r>
              <a:rPr lang="en-US" altLang="zh-CN" i="1" dirty="0"/>
              <a:t>/</a:t>
            </a:r>
            <a:r>
              <a:rPr lang="en-US" altLang="zh-CN" i="1" dirty="0" err="1"/>
              <a:t>sysconfig</a:t>
            </a:r>
            <a:r>
              <a:rPr lang="en-US" altLang="zh-CN" i="1" dirty="0"/>
              <a:t>/network-scripts/ifcfg-ens33”</a:t>
            </a:r>
            <a:r>
              <a:rPr lang="zh-CN" altLang="en-US" dirty="0"/>
              <a:t>修改网卡配置文件，设置静态</a:t>
            </a:r>
            <a:r>
              <a:rPr lang="en-US" altLang="zh-CN" dirty="0"/>
              <a:t>IP</a:t>
            </a:r>
            <a:r>
              <a:rPr lang="zh-CN" altLang="en-US" dirty="0"/>
              <a:t>地址。</a:t>
            </a:r>
          </a:p>
        </p:txBody>
      </p:sp>
      <p:pic>
        <p:nvPicPr>
          <p:cNvPr id="5" name="图片 22641">
            <a:extLst>
              <a:ext uri="{FF2B5EF4-FFF2-40B4-BE49-F238E27FC236}">
                <a16:creationId xmlns:a16="http://schemas.microsoft.com/office/drawing/2014/main" id="{308F33FC-A298-46C6-957E-7A01E14F2680}"/>
              </a:ext>
            </a:extLst>
          </p:cNvPr>
          <p:cNvPicPr>
            <a:picLocks noChangeAspect="1"/>
          </p:cNvPicPr>
          <p:nvPr/>
        </p:nvPicPr>
        <p:blipFill>
          <a:blip r:embed="rId2"/>
          <a:stretch>
            <a:fillRect/>
          </a:stretch>
        </p:blipFill>
        <p:spPr>
          <a:xfrm>
            <a:off x="2026788" y="2298895"/>
            <a:ext cx="5090423" cy="2479635"/>
          </a:xfrm>
          <a:prstGeom prst="rect">
            <a:avLst/>
          </a:prstGeom>
        </p:spPr>
      </p:pic>
    </p:spTree>
    <p:extLst>
      <p:ext uri="{BB962C8B-B14F-4D97-AF65-F5344CB8AC3E}">
        <p14:creationId xmlns:p14="http://schemas.microsoft.com/office/powerpoint/2010/main" val="3509510327"/>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lstStyle/>
          <a:p>
            <a:r>
              <a:rPr lang="en-US" altLang="zh-CN" dirty="0"/>
              <a:t>2. </a:t>
            </a:r>
            <a:r>
              <a:rPr lang="zh-CN" altLang="en-US" dirty="0"/>
              <a:t>配置静态</a:t>
            </a:r>
            <a:r>
              <a:rPr lang="en-US" altLang="zh-CN" dirty="0"/>
              <a:t>IP</a:t>
            </a:r>
          </a:p>
          <a:p>
            <a:pPr lvl="1"/>
            <a:r>
              <a:rPr lang="zh-CN" altLang="en-US" dirty="0"/>
              <a:t>（</a:t>
            </a:r>
            <a:r>
              <a:rPr lang="en-US" altLang="zh-CN" dirty="0"/>
              <a:t>2</a:t>
            </a:r>
            <a:r>
              <a:rPr lang="zh-CN" altLang="en-US" dirty="0"/>
              <a:t>）使用</a:t>
            </a:r>
            <a:r>
              <a:rPr lang="zh-CN" altLang="en-US" i="1" dirty="0"/>
              <a:t>“</a:t>
            </a:r>
            <a:r>
              <a:rPr lang="en-US" altLang="zh-CN" i="1" dirty="0"/>
              <a:t>reboot”</a:t>
            </a:r>
            <a:r>
              <a:rPr lang="zh-CN" altLang="en-US" dirty="0"/>
              <a:t>命令重启机器或者</a:t>
            </a:r>
            <a:r>
              <a:rPr lang="zh-CN" altLang="en-US" i="1" dirty="0"/>
              <a:t>“</a:t>
            </a:r>
            <a:r>
              <a:rPr lang="en-US" altLang="zh-CN" i="1" dirty="0" err="1"/>
              <a:t>systemctl</a:t>
            </a:r>
            <a:r>
              <a:rPr lang="en-US" altLang="zh-CN" i="1" dirty="0"/>
              <a:t> restart </a:t>
            </a:r>
            <a:r>
              <a:rPr lang="en-US" altLang="zh-CN" i="1" dirty="0" err="1"/>
              <a:t>network.service</a:t>
            </a:r>
            <a:r>
              <a:rPr lang="en-US" altLang="zh-CN" i="1" dirty="0"/>
              <a:t>”</a:t>
            </a:r>
            <a:r>
              <a:rPr lang="zh-CN" altLang="en-US" dirty="0"/>
              <a:t>命令重启网络方可使得配置生效。</a:t>
            </a:r>
            <a:endParaRPr lang="en-US" altLang="zh-CN" dirty="0"/>
          </a:p>
          <a:p>
            <a:pPr lvl="1"/>
            <a:endParaRPr lang="en-US" altLang="zh-CN" dirty="0"/>
          </a:p>
          <a:p>
            <a:pPr lvl="1"/>
            <a:r>
              <a:rPr lang="zh-CN" altLang="en-US" dirty="0"/>
              <a:t>同理，将虚拟机</a:t>
            </a:r>
            <a:r>
              <a:rPr lang="en-US" altLang="zh-CN" dirty="0"/>
              <a:t>hadoop2.9.2-slave1</a:t>
            </a:r>
            <a:r>
              <a:rPr lang="zh-CN" altLang="en-US" dirty="0"/>
              <a:t>和</a:t>
            </a:r>
            <a:r>
              <a:rPr lang="en-US" altLang="zh-CN" dirty="0"/>
              <a:t>hadoop2.9.2-slave2</a:t>
            </a:r>
            <a:r>
              <a:rPr lang="zh-CN" altLang="en-US" dirty="0"/>
              <a:t>的</a:t>
            </a:r>
            <a:r>
              <a:rPr lang="en-US" altLang="zh-CN" dirty="0"/>
              <a:t>IP</a:t>
            </a:r>
            <a:r>
              <a:rPr lang="zh-CN" altLang="en-US" dirty="0"/>
              <a:t>地址依次设置为静态</a:t>
            </a:r>
            <a:r>
              <a:rPr lang="en-US" altLang="zh-CN" dirty="0"/>
              <a:t>IP“192.168.18.131”</a:t>
            </a:r>
            <a:r>
              <a:rPr lang="zh-CN" altLang="en-US" dirty="0"/>
              <a:t>、“</a:t>
            </a:r>
            <a:r>
              <a:rPr lang="en-US" altLang="zh-CN" dirty="0"/>
              <a:t>192.168.18.132”</a:t>
            </a:r>
            <a:r>
              <a:rPr lang="zh-CN" altLang="en-US" dirty="0"/>
              <a:t>。</a:t>
            </a:r>
          </a:p>
        </p:txBody>
      </p:sp>
    </p:spTree>
    <p:extLst>
      <p:ext uri="{BB962C8B-B14F-4D97-AF65-F5344CB8AC3E}">
        <p14:creationId xmlns:p14="http://schemas.microsoft.com/office/powerpoint/2010/main" val="3499774304"/>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fontScale="92500" lnSpcReduction="10000"/>
          </a:bodyPr>
          <a:lstStyle/>
          <a:p>
            <a:pPr>
              <a:lnSpc>
                <a:spcPct val="110000"/>
              </a:lnSpc>
            </a:pPr>
            <a:r>
              <a:rPr lang="en-US" altLang="zh-CN" dirty="0"/>
              <a:t>3. </a:t>
            </a:r>
            <a:r>
              <a:rPr lang="zh-CN" altLang="en-US" dirty="0"/>
              <a:t>修改主机名</a:t>
            </a:r>
          </a:p>
          <a:p>
            <a:pPr lvl="1">
              <a:lnSpc>
                <a:spcPct val="110000"/>
              </a:lnSpc>
            </a:pPr>
            <a:r>
              <a:rPr lang="zh-CN" altLang="en-US" dirty="0"/>
              <a:t>切换到</a:t>
            </a:r>
            <a:r>
              <a:rPr lang="en-US" altLang="zh-CN" dirty="0"/>
              <a:t>root</a:t>
            </a:r>
            <a:r>
              <a:rPr lang="zh-CN" altLang="en-US" dirty="0"/>
              <a:t>用户，通过修改配置文件</a:t>
            </a:r>
            <a:r>
              <a:rPr lang="en-US" altLang="zh-CN" dirty="0"/>
              <a:t>/</a:t>
            </a:r>
            <a:r>
              <a:rPr lang="en-US" altLang="zh-CN" dirty="0" err="1"/>
              <a:t>etc</a:t>
            </a:r>
            <a:r>
              <a:rPr lang="en-US" altLang="zh-CN" dirty="0"/>
              <a:t>/hostname</a:t>
            </a:r>
            <a:r>
              <a:rPr lang="zh-CN" altLang="en-US" dirty="0"/>
              <a:t>，可以修改</a:t>
            </a:r>
            <a:r>
              <a:rPr lang="en-US" altLang="zh-CN" dirty="0"/>
              <a:t>Linux</a:t>
            </a:r>
            <a:r>
              <a:rPr lang="zh-CN" altLang="en-US" dirty="0"/>
              <a:t>主机名，该配置文件中原始内容为：</a:t>
            </a:r>
          </a:p>
          <a:p>
            <a:pPr lvl="2">
              <a:lnSpc>
                <a:spcPct val="110000"/>
              </a:lnSpc>
            </a:pPr>
            <a:r>
              <a:rPr lang="en-US" altLang="zh-CN" i="1" dirty="0" err="1"/>
              <a:t>localhost.localdomain</a:t>
            </a:r>
            <a:endParaRPr lang="en-US" altLang="zh-CN" i="1" dirty="0"/>
          </a:p>
          <a:p>
            <a:pPr lvl="1">
              <a:lnSpc>
                <a:spcPct val="110000"/>
              </a:lnSpc>
            </a:pPr>
            <a:r>
              <a:rPr lang="zh-CN" altLang="en-US" dirty="0"/>
              <a:t>将配置文件</a:t>
            </a:r>
            <a:r>
              <a:rPr lang="en-US" altLang="zh-CN" dirty="0"/>
              <a:t>/</a:t>
            </a:r>
            <a:r>
              <a:rPr lang="en-US" altLang="zh-CN" dirty="0" err="1"/>
              <a:t>etc</a:t>
            </a:r>
            <a:r>
              <a:rPr lang="en-US" altLang="zh-CN" dirty="0"/>
              <a:t>/hostname</a:t>
            </a:r>
            <a:r>
              <a:rPr lang="zh-CN" altLang="en-US" dirty="0"/>
              <a:t>中原始内容替换为：</a:t>
            </a:r>
          </a:p>
          <a:p>
            <a:pPr lvl="2">
              <a:lnSpc>
                <a:spcPct val="110000"/>
              </a:lnSpc>
            </a:pPr>
            <a:r>
              <a:rPr lang="en-US" altLang="zh-CN" i="1" dirty="0"/>
              <a:t>master</a:t>
            </a:r>
          </a:p>
          <a:p>
            <a:pPr lvl="1">
              <a:lnSpc>
                <a:spcPct val="110000"/>
              </a:lnSpc>
            </a:pPr>
            <a:r>
              <a:rPr lang="zh-CN" altLang="en-US" dirty="0"/>
              <a:t>使用</a:t>
            </a:r>
            <a:r>
              <a:rPr lang="zh-CN" altLang="en-US" i="1" dirty="0"/>
              <a:t>“</a:t>
            </a:r>
            <a:r>
              <a:rPr lang="en-US" altLang="zh-CN" i="1" dirty="0"/>
              <a:t>reboot”</a:t>
            </a:r>
            <a:r>
              <a:rPr lang="zh-CN" altLang="en-US" dirty="0"/>
              <a:t>命令重启机器方可使得配置生效，使用命令</a:t>
            </a:r>
            <a:r>
              <a:rPr lang="zh-CN" altLang="en-US" i="1" dirty="0"/>
              <a:t>“</a:t>
            </a:r>
            <a:r>
              <a:rPr lang="en-US" altLang="zh-CN" i="1" dirty="0"/>
              <a:t>hostname”</a:t>
            </a:r>
            <a:r>
              <a:rPr lang="zh-CN" altLang="en-US" dirty="0"/>
              <a:t>可以验证当前主机名。</a:t>
            </a:r>
            <a:endParaRPr lang="en-US" altLang="zh-CN" dirty="0"/>
          </a:p>
          <a:p>
            <a:pPr lvl="1">
              <a:lnSpc>
                <a:spcPct val="110000"/>
              </a:lnSpc>
            </a:pPr>
            <a:endParaRPr lang="zh-CN" altLang="en-US" dirty="0"/>
          </a:p>
          <a:p>
            <a:pPr lvl="1">
              <a:lnSpc>
                <a:spcPct val="110000"/>
              </a:lnSpc>
            </a:pPr>
            <a:r>
              <a:rPr lang="zh-CN" altLang="en-US" dirty="0"/>
              <a:t>同理，将虚拟机</a:t>
            </a:r>
            <a:r>
              <a:rPr lang="en-US" altLang="zh-CN" dirty="0"/>
              <a:t>hadoop2.9.2-slave1</a:t>
            </a:r>
            <a:r>
              <a:rPr lang="zh-CN" altLang="en-US" dirty="0"/>
              <a:t>和</a:t>
            </a:r>
            <a:r>
              <a:rPr lang="en-US" altLang="zh-CN" dirty="0"/>
              <a:t>hadoop2.9.2-slave2</a:t>
            </a:r>
            <a:r>
              <a:rPr lang="zh-CN" altLang="en-US" dirty="0"/>
              <a:t>的主机名依次设置为“</a:t>
            </a:r>
            <a:r>
              <a:rPr lang="en-US" altLang="zh-CN" dirty="0"/>
              <a:t>slave1”</a:t>
            </a:r>
            <a:r>
              <a:rPr lang="zh-CN" altLang="en-US" dirty="0"/>
              <a:t>、“</a:t>
            </a:r>
            <a:r>
              <a:rPr lang="en-US" altLang="zh-CN" dirty="0"/>
              <a:t>slave2”</a:t>
            </a:r>
            <a:r>
              <a:rPr lang="zh-CN" altLang="en-US" dirty="0"/>
              <a:t>。</a:t>
            </a:r>
          </a:p>
        </p:txBody>
      </p:sp>
    </p:spTree>
    <p:extLst>
      <p:ext uri="{BB962C8B-B14F-4D97-AF65-F5344CB8AC3E}">
        <p14:creationId xmlns:p14="http://schemas.microsoft.com/office/powerpoint/2010/main" val="630051800"/>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4. </a:t>
            </a:r>
            <a:r>
              <a:rPr lang="zh-CN" altLang="en-US" dirty="0"/>
              <a:t>编辑域名映射</a:t>
            </a:r>
          </a:p>
          <a:p>
            <a:pPr lvl="1"/>
            <a:r>
              <a:rPr lang="zh-CN" altLang="en-US" dirty="0"/>
              <a:t>为协助用户便捷访问该机器而无需记住</a:t>
            </a:r>
            <a:r>
              <a:rPr lang="en-US" altLang="zh-CN" dirty="0"/>
              <a:t>IP</a:t>
            </a:r>
            <a:r>
              <a:rPr lang="zh-CN" altLang="en-US" dirty="0"/>
              <a:t>地址串，需要编辑域名映射文件</a:t>
            </a:r>
            <a:r>
              <a:rPr lang="en-US" altLang="zh-CN" dirty="0"/>
              <a:t>/</a:t>
            </a:r>
            <a:r>
              <a:rPr lang="en-US" altLang="zh-CN" dirty="0" err="1"/>
              <a:t>etc</a:t>
            </a:r>
            <a:r>
              <a:rPr lang="en-US" altLang="zh-CN" dirty="0"/>
              <a:t>/hosts</a:t>
            </a:r>
            <a:r>
              <a:rPr lang="zh-CN" altLang="en-US" dirty="0"/>
              <a:t>，在原始内容最后追加如下</a:t>
            </a:r>
            <a:r>
              <a:rPr lang="en-US" altLang="zh-CN" dirty="0"/>
              <a:t>3</a:t>
            </a:r>
            <a:r>
              <a:rPr lang="zh-CN" altLang="en-US" dirty="0"/>
              <a:t>行内容：</a:t>
            </a:r>
          </a:p>
          <a:p>
            <a:pPr marL="342900" lvl="1" indent="0">
              <a:buNone/>
            </a:pPr>
            <a:r>
              <a:rPr lang="zh-CN" altLang="en-US" i="1" dirty="0"/>
              <a:t>   </a:t>
            </a:r>
            <a:r>
              <a:rPr lang="en-US" altLang="zh-CN" i="1" dirty="0"/>
              <a:t>192.168.18.130 master</a:t>
            </a:r>
          </a:p>
          <a:p>
            <a:pPr marL="342900" lvl="1" indent="0">
              <a:buNone/>
            </a:pPr>
            <a:r>
              <a:rPr lang="en-US" altLang="zh-CN" i="1" dirty="0"/>
              <a:t>   192.168.18.131 slave1</a:t>
            </a:r>
          </a:p>
          <a:p>
            <a:pPr marL="342900" lvl="1" indent="0">
              <a:buNone/>
            </a:pPr>
            <a:r>
              <a:rPr lang="en-US" altLang="zh-CN" i="1" dirty="0"/>
              <a:t>   192.168.18.132 slave2</a:t>
            </a:r>
          </a:p>
          <a:p>
            <a:pPr lvl="1"/>
            <a:r>
              <a:rPr lang="zh-CN" altLang="en-US" dirty="0"/>
              <a:t>使用</a:t>
            </a:r>
            <a:r>
              <a:rPr lang="zh-CN" altLang="en-US" i="1" dirty="0"/>
              <a:t>“</a:t>
            </a:r>
            <a:r>
              <a:rPr lang="en-US" altLang="zh-CN" i="1" dirty="0"/>
              <a:t>reboot”</a:t>
            </a:r>
            <a:r>
              <a:rPr lang="zh-CN" altLang="en-US" dirty="0"/>
              <a:t>命令重启机器方可使得配置生效。</a:t>
            </a:r>
            <a:endParaRPr lang="en-US" altLang="zh-CN" dirty="0"/>
          </a:p>
          <a:p>
            <a:pPr lvl="1"/>
            <a:endParaRPr lang="zh-CN" altLang="en-US" dirty="0"/>
          </a:p>
          <a:p>
            <a:pPr lvl="1"/>
            <a:r>
              <a:rPr lang="zh-CN" altLang="en-US" dirty="0"/>
              <a:t>同理，编辑虚拟机</a:t>
            </a:r>
            <a:r>
              <a:rPr lang="en-US" altLang="zh-CN" dirty="0"/>
              <a:t>hadoop2.9.2-slave1</a:t>
            </a:r>
            <a:r>
              <a:rPr lang="zh-CN" altLang="en-US" dirty="0"/>
              <a:t>和</a:t>
            </a:r>
            <a:r>
              <a:rPr lang="en-US" altLang="zh-CN" dirty="0"/>
              <a:t>hadoop2.9.2-slave2</a:t>
            </a:r>
            <a:r>
              <a:rPr lang="zh-CN" altLang="en-US" dirty="0"/>
              <a:t>的域名映射文件，内容同虚拟机</a:t>
            </a:r>
            <a:r>
              <a:rPr lang="en-US" altLang="zh-CN" dirty="0"/>
              <a:t>hadoop2.9.2-master</a:t>
            </a:r>
            <a:r>
              <a:rPr lang="zh-CN" altLang="en-US" dirty="0"/>
              <a:t>。</a:t>
            </a:r>
          </a:p>
        </p:txBody>
      </p:sp>
    </p:spTree>
    <p:extLst>
      <p:ext uri="{BB962C8B-B14F-4D97-AF65-F5344CB8AC3E}">
        <p14:creationId xmlns:p14="http://schemas.microsoft.com/office/powerpoint/2010/main" val="3394029824"/>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3192501" cy="3263504"/>
          </a:xfrm>
        </p:spPr>
        <p:txBody>
          <a:bodyPr>
            <a:normAutofit/>
          </a:bodyPr>
          <a:lstStyle/>
          <a:p>
            <a:r>
              <a:rPr lang="zh-CN" altLang="en-US" dirty="0"/>
              <a:t>至此，</a:t>
            </a:r>
            <a:r>
              <a:rPr lang="en-US" altLang="zh-CN" dirty="0"/>
              <a:t>3</a:t>
            </a:r>
            <a:r>
              <a:rPr lang="zh-CN" altLang="en-US" dirty="0"/>
              <a:t>台</a:t>
            </a:r>
            <a:r>
              <a:rPr lang="en-US" altLang="zh-CN" dirty="0"/>
              <a:t>CentOS</a:t>
            </a:r>
            <a:r>
              <a:rPr lang="zh-CN" altLang="en-US" dirty="0"/>
              <a:t>虚拟机的静态</a:t>
            </a:r>
            <a:r>
              <a:rPr lang="en-US" altLang="zh-CN" dirty="0"/>
              <a:t>IP</a:t>
            </a:r>
            <a:r>
              <a:rPr lang="zh-CN" altLang="en-US" dirty="0"/>
              <a:t>、主机名、域名映射均已修改完毕，用</a:t>
            </a:r>
            <a:r>
              <a:rPr lang="en-US" altLang="zh-CN" dirty="0"/>
              <a:t>ping</a:t>
            </a:r>
            <a:r>
              <a:rPr lang="zh-CN" altLang="en-US" dirty="0"/>
              <a:t>命令来检测各节点间是否通讯正常。</a:t>
            </a:r>
          </a:p>
        </p:txBody>
      </p:sp>
      <p:pic>
        <p:nvPicPr>
          <p:cNvPr id="4" name="图片 10">
            <a:extLst>
              <a:ext uri="{FF2B5EF4-FFF2-40B4-BE49-F238E27FC236}">
                <a16:creationId xmlns:a16="http://schemas.microsoft.com/office/drawing/2014/main" id="{B8085283-DF89-4783-81CC-FBD9D301A1AE}"/>
              </a:ext>
            </a:extLst>
          </p:cNvPr>
          <p:cNvPicPr>
            <a:picLocks noChangeAspect="1"/>
          </p:cNvPicPr>
          <p:nvPr/>
        </p:nvPicPr>
        <p:blipFill>
          <a:blip r:embed="rId2"/>
          <a:stretch>
            <a:fillRect/>
          </a:stretch>
        </p:blipFill>
        <p:spPr>
          <a:xfrm>
            <a:off x="4141858" y="1087926"/>
            <a:ext cx="4767485" cy="3627435"/>
          </a:xfrm>
          <a:prstGeom prst="rect">
            <a:avLst/>
          </a:prstGeom>
        </p:spPr>
      </p:pic>
    </p:spTree>
    <p:extLst>
      <p:ext uri="{BB962C8B-B14F-4D97-AF65-F5344CB8AC3E}">
        <p14:creationId xmlns:p14="http://schemas.microsoft.com/office/powerpoint/2010/main" val="1025496244"/>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1</a:t>
            </a:r>
            <a:r>
              <a:rPr lang="zh-CN" altLang="en-US" dirty="0"/>
              <a:t>）卸载</a:t>
            </a:r>
            <a:r>
              <a:rPr lang="en-US" altLang="zh-CN" dirty="0"/>
              <a:t>Oracle OpenJDK</a:t>
            </a:r>
            <a:r>
              <a:rPr lang="zh-CN" altLang="en-US" dirty="0"/>
              <a:t>。</a:t>
            </a:r>
          </a:p>
          <a:p>
            <a:pPr lvl="2"/>
            <a:r>
              <a:rPr lang="zh-CN" altLang="en-US" dirty="0"/>
              <a:t>首先，通过命令</a:t>
            </a:r>
            <a:r>
              <a:rPr lang="zh-CN" altLang="en-US" i="1" dirty="0"/>
              <a:t>“</a:t>
            </a:r>
            <a:r>
              <a:rPr lang="en-US" altLang="zh-CN" i="1" dirty="0"/>
              <a:t>java -version”</a:t>
            </a:r>
            <a:r>
              <a:rPr lang="zh-CN" altLang="en-US" dirty="0"/>
              <a:t>查看是否已安装</a:t>
            </a:r>
            <a:r>
              <a:rPr lang="en-US" altLang="zh-CN" dirty="0"/>
              <a:t>Java</a:t>
            </a:r>
            <a:r>
              <a:rPr lang="zh-CN" altLang="en-US" dirty="0"/>
              <a:t>，由于</a:t>
            </a:r>
            <a:r>
              <a:rPr lang="en-US" altLang="zh-CN" dirty="0"/>
              <a:t>CentOS 7</a:t>
            </a:r>
            <a:r>
              <a:rPr lang="zh-CN" altLang="en-US" dirty="0"/>
              <a:t>自带的</a:t>
            </a:r>
            <a:r>
              <a:rPr lang="en-US" altLang="zh-CN" dirty="0"/>
              <a:t>Java</a:t>
            </a:r>
            <a:r>
              <a:rPr lang="zh-CN" altLang="en-US" dirty="0"/>
              <a:t>是</a:t>
            </a:r>
            <a:r>
              <a:rPr lang="en-US" altLang="zh-CN" dirty="0"/>
              <a:t>Oracle OpenJDK</a:t>
            </a:r>
            <a:r>
              <a:rPr lang="zh-CN" altLang="en-US" dirty="0"/>
              <a:t>，而更建议使用</a:t>
            </a:r>
            <a:r>
              <a:rPr lang="en-US" altLang="zh-CN" dirty="0"/>
              <a:t>Oracle JDK</a:t>
            </a:r>
            <a:r>
              <a:rPr lang="zh-CN" altLang="en-US" dirty="0"/>
              <a:t>，因此将</a:t>
            </a:r>
            <a:r>
              <a:rPr lang="en-US" altLang="zh-CN" dirty="0"/>
              <a:t>Oracle OpenJDK</a:t>
            </a:r>
            <a:r>
              <a:rPr lang="zh-CN" altLang="en-US" dirty="0"/>
              <a:t>卸载。</a:t>
            </a:r>
            <a:endParaRPr lang="en-US" altLang="zh-CN" dirty="0"/>
          </a:p>
          <a:p>
            <a:pPr lvl="2"/>
            <a:endParaRPr lang="en-US" altLang="zh-CN" dirty="0"/>
          </a:p>
          <a:p>
            <a:pPr lvl="2"/>
            <a:endParaRPr lang="en-US" altLang="zh-CN" dirty="0"/>
          </a:p>
          <a:p>
            <a:pPr lvl="2"/>
            <a:endParaRPr lang="en-US" altLang="zh-CN" dirty="0"/>
          </a:p>
          <a:p>
            <a:pPr lvl="2"/>
            <a:r>
              <a:rPr lang="zh-CN" altLang="en-US" sz="1600" dirty="0"/>
              <a:t>其次，使用</a:t>
            </a:r>
            <a:r>
              <a:rPr lang="zh-CN" altLang="en-US" sz="1600" i="1" dirty="0"/>
              <a:t>“rpm -qa|grep jdk”</a:t>
            </a:r>
            <a:r>
              <a:rPr lang="zh-CN" altLang="en-US" sz="1600" dirty="0"/>
              <a:t>命令查询jdk软件。</a:t>
            </a:r>
            <a:endParaRPr lang="en-US" altLang="zh-CN" sz="1600" dirty="0"/>
          </a:p>
        </p:txBody>
      </p:sp>
      <p:pic>
        <p:nvPicPr>
          <p:cNvPr id="6" name="图片 11">
            <a:extLst>
              <a:ext uri="{FF2B5EF4-FFF2-40B4-BE49-F238E27FC236}">
                <a16:creationId xmlns:a16="http://schemas.microsoft.com/office/drawing/2014/main" id="{3F380CE3-4783-4041-B6E4-64A15F18E844}"/>
              </a:ext>
            </a:extLst>
          </p:cNvPr>
          <p:cNvPicPr>
            <a:picLocks noChangeAspect="1"/>
          </p:cNvPicPr>
          <p:nvPr/>
        </p:nvPicPr>
        <p:blipFill>
          <a:blip r:embed="rId2"/>
          <a:stretch>
            <a:fillRect/>
          </a:stretch>
        </p:blipFill>
        <p:spPr>
          <a:xfrm>
            <a:off x="1412983" y="2679026"/>
            <a:ext cx="5274310" cy="643890"/>
          </a:xfrm>
          <a:prstGeom prst="rect">
            <a:avLst/>
          </a:prstGeom>
        </p:spPr>
      </p:pic>
      <p:pic>
        <p:nvPicPr>
          <p:cNvPr id="7" name="图片 20656">
            <a:extLst>
              <a:ext uri="{FF2B5EF4-FFF2-40B4-BE49-F238E27FC236}">
                <a16:creationId xmlns:a16="http://schemas.microsoft.com/office/drawing/2014/main" id="{E2AFD4EF-7F6B-440F-B44C-6EFBFE4DD263}"/>
              </a:ext>
            </a:extLst>
          </p:cNvPr>
          <p:cNvPicPr>
            <a:picLocks noChangeAspect="1"/>
          </p:cNvPicPr>
          <p:nvPr/>
        </p:nvPicPr>
        <p:blipFill>
          <a:blip r:embed="rId3"/>
          <a:stretch>
            <a:fillRect/>
          </a:stretch>
        </p:blipFill>
        <p:spPr>
          <a:xfrm>
            <a:off x="1412983" y="3713243"/>
            <a:ext cx="5274310" cy="919480"/>
          </a:xfrm>
          <a:prstGeom prst="rect">
            <a:avLst/>
          </a:prstGeom>
        </p:spPr>
      </p:pic>
    </p:spTree>
    <p:extLst>
      <p:ext uri="{BB962C8B-B14F-4D97-AF65-F5344CB8AC3E}">
        <p14:creationId xmlns:p14="http://schemas.microsoft.com/office/powerpoint/2010/main" val="3048401300"/>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1</a:t>
            </a:r>
            <a:r>
              <a:rPr lang="zh-CN" altLang="en-US" dirty="0"/>
              <a:t>）卸载</a:t>
            </a:r>
            <a:r>
              <a:rPr lang="en-US" altLang="zh-CN" dirty="0"/>
              <a:t>Oracle OpenJDK</a:t>
            </a:r>
            <a:r>
              <a:rPr lang="zh-CN" altLang="en-US" dirty="0"/>
              <a:t>。</a:t>
            </a:r>
          </a:p>
          <a:p>
            <a:pPr lvl="2"/>
            <a:r>
              <a:rPr lang="zh-CN" altLang="en-US" sz="1600" dirty="0"/>
              <a:t>最后，切换到</a:t>
            </a:r>
            <a:r>
              <a:rPr lang="en-US" altLang="zh-CN" sz="1600" dirty="0"/>
              <a:t>root</a:t>
            </a:r>
            <a:r>
              <a:rPr lang="zh-CN" altLang="en-US" sz="1600" dirty="0"/>
              <a:t>用户下，分别使用命令</a:t>
            </a:r>
            <a:r>
              <a:rPr lang="zh-CN" altLang="en-US" sz="1600" i="1" dirty="0"/>
              <a:t>“</a:t>
            </a:r>
            <a:r>
              <a:rPr lang="en-US" altLang="zh-CN" sz="1600" i="1" dirty="0"/>
              <a:t>yum -y remove java-1.8.0*”</a:t>
            </a:r>
            <a:r>
              <a:rPr lang="zh-CN" altLang="en-US" sz="1600" dirty="0"/>
              <a:t>和</a:t>
            </a:r>
            <a:r>
              <a:rPr lang="zh-CN" altLang="en-US" sz="1600" i="1" dirty="0"/>
              <a:t>“</a:t>
            </a:r>
            <a:r>
              <a:rPr lang="en-US" altLang="zh-CN" sz="1600" i="1" dirty="0"/>
              <a:t>yum -y remove java-1.7.0*”</a:t>
            </a:r>
            <a:r>
              <a:rPr lang="zh-CN" altLang="en-US" sz="1600" dirty="0"/>
              <a:t>卸载</a:t>
            </a:r>
            <a:r>
              <a:rPr lang="en-US" altLang="zh-CN" sz="1600" dirty="0" err="1"/>
              <a:t>openjdk</a:t>
            </a:r>
            <a:r>
              <a:rPr lang="en-US" altLang="zh-CN" sz="1600" dirty="0"/>
              <a:t> 1.8</a:t>
            </a:r>
            <a:r>
              <a:rPr lang="zh-CN" altLang="en-US" sz="1600" dirty="0"/>
              <a:t>和</a:t>
            </a:r>
            <a:r>
              <a:rPr lang="en-US" altLang="zh-CN" sz="1600" dirty="0" err="1"/>
              <a:t>openjdk</a:t>
            </a:r>
            <a:r>
              <a:rPr lang="en-US" altLang="zh-CN" sz="1600" dirty="0"/>
              <a:t> 1.7</a:t>
            </a:r>
            <a:r>
              <a:rPr lang="zh-CN" altLang="en-US" sz="1600" dirty="0"/>
              <a:t>。</a:t>
            </a:r>
          </a:p>
          <a:p>
            <a:pPr lvl="2"/>
            <a:endParaRPr lang="en-US" altLang="zh-CN" sz="1600" dirty="0"/>
          </a:p>
          <a:p>
            <a:pPr lvl="2"/>
            <a:r>
              <a:rPr lang="zh-CN" altLang="en-US" sz="1600" dirty="0"/>
              <a:t>同理，卸载节点</a:t>
            </a:r>
            <a:r>
              <a:rPr lang="en-US" altLang="zh-CN" sz="1600" dirty="0"/>
              <a:t>slave1</a:t>
            </a:r>
            <a:r>
              <a:rPr lang="zh-CN" altLang="en-US" sz="1600" dirty="0"/>
              <a:t>和</a:t>
            </a:r>
            <a:r>
              <a:rPr lang="en-US" altLang="zh-CN" sz="1600" dirty="0"/>
              <a:t>slave2</a:t>
            </a:r>
            <a:r>
              <a:rPr lang="zh-CN" altLang="en-US" sz="1600" dirty="0"/>
              <a:t>上的</a:t>
            </a:r>
            <a:r>
              <a:rPr lang="en-US" altLang="zh-CN" sz="1600" dirty="0"/>
              <a:t>Oracle OpenJDK</a:t>
            </a:r>
            <a:r>
              <a:rPr lang="zh-CN" altLang="en-US" sz="1600" dirty="0"/>
              <a:t>。</a:t>
            </a:r>
          </a:p>
        </p:txBody>
      </p:sp>
    </p:spTree>
    <p:extLst>
      <p:ext uri="{BB962C8B-B14F-4D97-AF65-F5344CB8AC3E}">
        <p14:creationId xmlns:p14="http://schemas.microsoft.com/office/powerpoint/2010/main" val="2964017897"/>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fontScale="92500" lnSpcReduction="20000"/>
          </a:bodyPr>
          <a:lstStyle/>
          <a:p>
            <a:r>
              <a:rPr lang="en-US" altLang="zh-CN" dirty="0"/>
              <a:t>5. </a:t>
            </a:r>
            <a:r>
              <a:rPr lang="zh-CN" altLang="en-US" dirty="0"/>
              <a:t>安装和配置</a:t>
            </a:r>
            <a:r>
              <a:rPr lang="en-US" altLang="zh-CN" dirty="0"/>
              <a:t>Java</a:t>
            </a:r>
          </a:p>
          <a:p>
            <a:pPr lvl="1"/>
            <a:r>
              <a:rPr lang="zh-CN" altLang="en-US" dirty="0"/>
              <a:t>（</a:t>
            </a:r>
            <a:r>
              <a:rPr lang="en-US" altLang="zh-CN" dirty="0"/>
              <a:t>2</a:t>
            </a:r>
            <a:r>
              <a:rPr lang="zh-CN" altLang="en-US" dirty="0"/>
              <a:t>）下载</a:t>
            </a:r>
            <a:r>
              <a:rPr lang="en-US" altLang="zh-CN" dirty="0"/>
              <a:t>Oracle JDK</a:t>
            </a:r>
            <a:r>
              <a:rPr lang="zh-CN" altLang="en-US" dirty="0"/>
              <a:t>。</a:t>
            </a:r>
          </a:p>
          <a:p>
            <a:pPr lvl="2"/>
            <a:r>
              <a:rPr lang="zh-CN" altLang="en-US" dirty="0"/>
              <a:t>需要根据机器所安装的操作系统和位数选择相应</a:t>
            </a:r>
            <a:r>
              <a:rPr lang="en-US" altLang="zh-CN" dirty="0"/>
              <a:t>JDK</a:t>
            </a:r>
            <a:r>
              <a:rPr lang="zh-CN" altLang="en-US" dirty="0"/>
              <a:t>安装包下载，可以使用命令“</a:t>
            </a:r>
            <a:r>
              <a:rPr lang="en-US" altLang="zh-CN" i="1" dirty="0" err="1"/>
              <a:t>getconf</a:t>
            </a:r>
            <a:r>
              <a:rPr lang="en-US" altLang="zh-CN" i="1" dirty="0"/>
              <a:t> LONG_BIT”</a:t>
            </a:r>
            <a:r>
              <a:rPr lang="zh-CN" altLang="en-US" dirty="0"/>
              <a:t>来查询</a:t>
            </a:r>
            <a:r>
              <a:rPr lang="en-US" altLang="zh-CN" dirty="0"/>
              <a:t>Linux</a:t>
            </a:r>
            <a:r>
              <a:rPr lang="zh-CN" altLang="en-US" dirty="0"/>
              <a:t>操作系统是</a:t>
            </a:r>
            <a:r>
              <a:rPr lang="en-US" altLang="zh-CN" dirty="0"/>
              <a:t>32</a:t>
            </a:r>
            <a:r>
              <a:rPr lang="zh-CN" altLang="en-US" dirty="0"/>
              <a:t>还是</a:t>
            </a:r>
            <a:r>
              <a:rPr lang="en-US" altLang="zh-CN" dirty="0"/>
              <a:t>64</a:t>
            </a:r>
            <a:r>
              <a:rPr lang="zh-CN" altLang="en-US" dirty="0"/>
              <a:t>位；也可以使用命令</a:t>
            </a:r>
            <a:r>
              <a:rPr lang="zh-CN" altLang="en-US" i="1" dirty="0"/>
              <a:t>“</a:t>
            </a:r>
            <a:r>
              <a:rPr lang="en-US" altLang="zh-CN" i="1" dirty="0"/>
              <a:t>file /bin/ls”</a:t>
            </a:r>
            <a:r>
              <a:rPr lang="zh-CN" altLang="en-US" dirty="0"/>
              <a:t>来显示</a:t>
            </a:r>
            <a:r>
              <a:rPr lang="en-US" altLang="zh-CN" dirty="0"/>
              <a:t>Linux</a:t>
            </a:r>
            <a:r>
              <a:rPr lang="zh-CN" altLang="en-US" dirty="0"/>
              <a:t>版本号。</a:t>
            </a:r>
          </a:p>
          <a:p>
            <a:pPr lvl="2"/>
            <a:endParaRPr lang="zh-CN" altLang="en-US" dirty="0"/>
          </a:p>
          <a:p>
            <a:pPr lvl="2"/>
            <a:endParaRPr lang="zh-CN" altLang="en-US" dirty="0"/>
          </a:p>
          <a:p>
            <a:pPr lvl="2"/>
            <a:endParaRPr lang="zh-CN" altLang="en-US" dirty="0"/>
          </a:p>
          <a:p>
            <a:pPr lvl="2"/>
            <a:r>
              <a:rPr lang="en-US" altLang="zh-CN" dirty="0"/>
              <a:t>Oracle JDK</a:t>
            </a:r>
            <a:r>
              <a:rPr lang="zh-CN" altLang="en-US" dirty="0"/>
              <a:t>的下载地址为</a:t>
            </a:r>
            <a:r>
              <a:rPr lang="en-US" altLang="zh-CN" dirty="0">
                <a:hlinkClick r:id="rId2"/>
              </a:rPr>
              <a:t>http://www.oracle.com/technetwork/java/javase/downloads/index.html</a:t>
            </a:r>
            <a:r>
              <a:rPr lang="zh-CN" altLang="en-US" dirty="0"/>
              <a:t>，本书下载的</a:t>
            </a:r>
            <a:r>
              <a:rPr lang="en-US" altLang="zh-CN" dirty="0"/>
              <a:t>JDK</a:t>
            </a:r>
            <a:r>
              <a:rPr lang="zh-CN" altLang="en-US" dirty="0"/>
              <a:t>安装包文件名为</a:t>
            </a:r>
            <a:r>
              <a:rPr lang="en-US" altLang="zh-CN" dirty="0"/>
              <a:t>2018</a:t>
            </a:r>
            <a:r>
              <a:rPr lang="zh-CN" altLang="en-US" dirty="0"/>
              <a:t>年</a:t>
            </a:r>
            <a:r>
              <a:rPr lang="en-US" altLang="zh-CN" dirty="0"/>
              <a:t>10</a:t>
            </a:r>
            <a:r>
              <a:rPr lang="zh-CN" altLang="en-US" dirty="0"/>
              <a:t>月</a:t>
            </a:r>
            <a:r>
              <a:rPr lang="en-US" altLang="zh-CN" dirty="0"/>
              <a:t>16</a:t>
            </a:r>
            <a:r>
              <a:rPr lang="zh-CN" altLang="en-US" dirty="0"/>
              <a:t>日发布的</a:t>
            </a:r>
            <a:r>
              <a:rPr lang="en-US" altLang="zh-CN" dirty="0"/>
              <a:t>jdk-8u191-linux-x64.tar.gz</a:t>
            </a:r>
            <a:r>
              <a:rPr lang="zh-CN" altLang="en-US" dirty="0"/>
              <a:t>，并存放在目录</a:t>
            </a:r>
            <a:r>
              <a:rPr lang="en-US" altLang="zh-CN" dirty="0"/>
              <a:t>/home/</a:t>
            </a:r>
            <a:r>
              <a:rPr lang="en-US" altLang="zh-CN" dirty="0" err="1"/>
              <a:t>xuluhui</a:t>
            </a:r>
            <a:r>
              <a:rPr lang="en-US" altLang="zh-CN" dirty="0"/>
              <a:t>/Downloads</a:t>
            </a:r>
            <a:r>
              <a:rPr lang="zh-CN" altLang="en-US" dirty="0"/>
              <a:t>下。</a:t>
            </a:r>
          </a:p>
          <a:p>
            <a:pPr lvl="2"/>
            <a:endParaRPr lang="en-US" altLang="zh-CN" dirty="0"/>
          </a:p>
          <a:p>
            <a:pPr lvl="2"/>
            <a:r>
              <a:rPr lang="zh-CN" altLang="en-US" dirty="0"/>
              <a:t>同理，在节点</a:t>
            </a:r>
            <a:r>
              <a:rPr lang="en-US" altLang="zh-CN" dirty="0"/>
              <a:t>slave1</a:t>
            </a:r>
            <a:r>
              <a:rPr lang="zh-CN" altLang="en-US" dirty="0"/>
              <a:t>和</a:t>
            </a:r>
            <a:r>
              <a:rPr lang="en-US" altLang="zh-CN" dirty="0"/>
              <a:t>slave2</a:t>
            </a:r>
            <a:r>
              <a:rPr lang="zh-CN" altLang="en-US" dirty="0"/>
              <a:t>上也下载相同版本的</a:t>
            </a:r>
            <a:r>
              <a:rPr lang="en-US" altLang="zh-CN" dirty="0"/>
              <a:t>Oracle JDK</a:t>
            </a:r>
            <a:r>
              <a:rPr lang="zh-CN" altLang="en-US" dirty="0"/>
              <a:t>，并存放在目录</a:t>
            </a:r>
            <a:r>
              <a:rPr lang="en-US" altLang="zh-CN" dirty="0"/>
              <a:t>/home/</a:t>
            </a:r>
            <a:r>
              <a:rPr lang="en-US" altLang="zh-CN" dirty="0" err="1"/>
              <a:t>xuluhui</a:t>
            </a:r>
            <a:r>
              <a:rPr lang="en-US" altLang="zh-CN" dirty="0"/>
              <a:t>/Downloads</a:t>
            </a:r>
            <a:r>
              <a:rPr lang="zh-CN" altLang="en-US" dirty="0"/>
              <a:t>下。</a:t>
            </a:r>
          </a:p>
        </p:txBody>
      </p:sp>
      <p:pic>
        <p:nvPicPr>
          <p:cNvPr id="4" name="图片 19">
            <a:extLst>
              <a:ext uri="{FF2B5EF4-FFF2-40B4-BE49-F238E27FC236}">
                <a16:creationId xmlns:a16="http://schemas.microsoft.com/office/drawing/2014/main" id="{1D02BA3D-4464-4B83-81EB-26E894ABCB16}"/>
              </a:ext>
            </a:extLst>
          </p:cNvPr>
          <p:cNvPicPr>
            <a:picLocks noChangeAspect="1"/>
          </p:cNvPicPr>
          <p:nvPr/>
        </p:nvPicPr>
        <p:blipFill>
          <a:blip r:embed="rId3"/>
          <a:stretch>
            <a:fillRect/>
          </a:stretch>
        </p:blipFill>
        <p:spPr>
          <a:xfrm>
            <a:off x="1390309" y="2497060"/>
            <a:ext cx="5274310" cy="645160"/>
          </a:xfrm>
          <a:prstGeom prst="rect">
            <a:avLst/>
          </a:prstGeom>
        </p:spPr>
      </p:pic>
    </p:spTree>
    <p:extLst>
      <p:ext uri="{BB962C8B-B14F-4D97-AF65-F5344CB8AC3E}">
        <p14:creationId xmlns:p14="http://schemas.microsoft.com/office/powerpoint/2010/main" val="3320017455"/>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3</a:t>
            </a:r>
            <a:r>
              <a:rPr lang="zh-CN" altLang="en-US" dirty="0"/>
              <a:t>）安装</a:t>
            </a:r>
            <a:r>
              <a:rPr lang="en-US" altLang="zh-CN" dirty="0"/>
              <a:t>Oracle JDK</a:t>
            </a:r>
            <a:r>
              <a:rPr lang="zh-CN" altLang="en-US" dirty="0"/>
              <a:t>。</a:t>
            </a:r>
          </a:p>
          <a:p>
            <a:pPr lvl="2"/>
            <a:r>
              <a:rPr lang="zh-CN" altLang="en-US" dirty="0"/>
              <a:t>使用</a:t>
            </a:r>
            <a:r>
              <a:rPr lang="en-US" altLang="zh-CN" dirty="0"/>
              <a:t>tar</a:t>
            </a:r>
            <a:r>
              <a:rPr lang="zh-CN" altLang="en-US" dirty="0"/>
              <a:t>命令解压进行安装，例如安装到目录</a:t>
            </a:r>
            <a:r>
              <a:rPr lang="en-US" altLang="zh-CN" dirty="0"/>
              <a:t>/</a:t>
            </a:r>
            <a:r>
              <a:rPr lang="en-US" altLang="zh-CN" dirty="0" err="1"/>
              <a:t>usr</a:t>
            </a:r>
            <a:r>
              <a:rPr lang="en-US" altLang="zh-CN" dirty="0"/>
              <a:t>/java</a:t>
            </a:r>
            <a:r>
              <a:rPr lang="zh-CN" altLang="en-US" dirty="0"/>
              <a:t>下，首先在</a:t>
            </a:r>
            <a:r>
              <a:rPr lang="en-US" altLang="zh-CN" dirty="0"/>
              <a:t>/</a:t>
            </a:r>
            <a:r>
              <a:rPr lang="en-US" altLang="zh-CN" dirty="0" err="1"/>
              <a:t>usr</a:t>
            </a:r>
            <a:r>
              <a:rPr lang="zh-CN" altLang="en-US" dirty="0"/>
              <a:t>下创建目录</a:t>
            </a:r>
            <a:r>
              <a:rPr lang="en-US" altLang="zh-CN" dirty="0"/>
              <a:t>java</a:t>
            </a:r>
            <a:r>
              <a:rPr lang="zh-CN" altLang="en-US" dirty="0"/>
              <a:t>，然后解压，依次使用的命令如下所示：</a:t>
            </a:r>
          </a:p>
          <a:p>
            <a:pPr marL="685800" lvl="2" indent="0">
              <a:buNone/>
            </a:pPr>
            <a:r>
              <a:rPr lang="zh-CN" altLang="en-US" i="1" dirty="0"/>
              <a:t>	</a:t>
            </a:r>
            <a:r>
              <a:rPr lang="en-US" altLang="zh-CN" i="1" dirty="0"/>
              <a:t>cd /</a:t>
            </a:r>
            <a:r>
              <a:rPr lang="en-US" altLang="zh-CN" i="1" dirty="0" err="1"/>
              <a:t>usr</a:t>
            </a:r>
            <a:endParaRPr lang="en-US" altLang="zh-CN" i="1" dirty="0"/>
          </a:p>
          <a:p>
            <a:pPr marL="685800" lvl="2" indent="0">
              <a:buNone/>
            </a:pPr>
            <a:r>
              <a:rPr lang="en-US" altLang="zh-CN" i="1" dirty="0"/>
              <a:t>	</a:t>
            </a:r>
            <a:r>
              <a:rPr lang="en-US" altLang="zh-CN" i="1" dirty="0" err="1"/>
              <a:t>mkdir</a:t>
            </a:r>
            <a:r>
              <a:rPr lang="en-US" altLang="zh-CN" i="1" dirty="0"/>
              <a:t> java</a:t>
            </a:r>
          </a:p>
          <a:p>
            <a:pPr marL="685800" lvl="2" indent="0">
              <a:buNone/>
            </a:pPr>
            <a:r>
              <a:rPr lang="en-US" altLang="zh-CN" i="1" dirty="0"/>
              <a:t>	cd java</a:t>
            </a:r>
          </a:p>
          <a:p>
            <a:pPr marL="685800" lvl="2" indent="0">
              <a:buNone/>
            </a:pPr>
            <a:r>
              <a:rPr lang="en-US" altLang="zh-CN" i="1" dirty="0"/>
              <a:t>	tar -</a:t>
            </a:r>
            <a:r>
              <a:rPr lang="en-US" altLang="zh-CN" i="1" dirty="0" err="1"/>
              <a:t>zxvf</a:t>
            </a:r>
            <a:r>
              <a:rPr lang="en-US" altLang="zh-CN" i="1" dirty="0"/>
              <a:t> /home/</a:t>
            </a:r>
            <a:r>
              <a:rPr lang="en-US" altLang="zh-CN" i="1" dirty="0" err="1"/>
              <a:t>xuluhui</a:t>
            </a:r>
            <a:r>
              <a:rPr lang="en-US" altLang="zh-CN" i="1" dirty="0"/>
              <a:t>/Downloads/jdk-8u191-linux-x64.tar.gz</a:t>
            </a:r>
          </a:p>
          <a:p>
            <a:pPr lvl="2"/>
            <a:endParaRPr lang="en-US" altLang="zh-CN" dirty="0"/>
          </a:p>
          <a:p>
            <a:pPr lvl="2"/>
            <a:r>
              <a:rPr lang="zh-CN" altLang="en-US" dirty="0"/>
              <a:t>同理，在节点</a:t>
            </a:r>
            <a:r>
              <a:rPr lang="en-US" altLang="zh-CN" dirty="0"/>
              <a:t>slave1</a:t>
            </a:r>
            <a:r>
              <a:rPr lang="zh-CN" altLang="en-US" dirty="0"/>
              <a:t>和</a:t>
            </a:r>
            <a:r>
              <a:rPr lang="en-US" altLang="zh-CN" dirty="0"/>
              <a:t>slave2</a:t>
            </a:r>
            <a:r>
              <a:rPr lang="zh-CN" altLang="en-US" dirty="0"/>
              <a:t>上也安装</a:t>
            </a:r>
            <a:r>
              <a:rPr lang="en-US" altLang="zh-CN" dirty="0"/>
              <a:t>Oracle JDK</a:t>
            </a:r>
            <a:r>
              <a:rPr lang="zh-CN" altLang="en-US" dirty="0"/>
              <a:t>。</a:t>
            </a:r>
          </a:p>
        </p:txBody>
      </p:sp>
    </p:spTree>
    <p:extLst>
      <p:ext uri="{BB962C8B-B14F-4D97-AF65-F5344CB8AC3E}">
        <p14:creationId xmlns:p14="http://schemas.microsoft.com/office/powerpoint/2010/main" val="266392456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654C5-4695-448B-A88B-1754CCBD8E26}"/>
              </a:ext>
            </a:extLst>
          </p:cNvPr>
          <p:cNvSpPr>
            <a:spLocks noGrp="1"/>
          </p:cNvSpPr>
          <p:nvPr>
            <p:ph type="title"/>
          </p:nvPr>
        </p:nvSpPr>
        <p:spPr/>
        <p:txBody>
          <a:bodyPr/>
          <a:lstStyle/>
          <a:p>
            <a:r>
              <a:rPr lang="en-US" altLang="zh-CN" dirty="0"/>
              <a:t>2.1.1  Hadoop</a:t>
            </a:r>
            <a:r>
              <a:rPr lang="zh-CN" altLang="en-US" dirty="0"/>
              <a:t>简介</a:t>
            </a:r>
          </a:p>
        </p:txBody>
      </p:sp>
      <p:sp>
        <p:nvSpPr>
          <p:cNvPr id="3" name="内容占位符 2">
            <a:extLst>
              <a:ext uri="{FF2B5EF4-FFF2-40B4-BE49-F238E27FC236}">
                <a16:creationId xmlns:a16="http://schemas.microsoft.com/office/drawing/2014/main" id="{B4EA9800-759A-4602-A3A0-1D6CA543E424}"/>
              </a:ext>
            </a:extLst>
          </p:cNvPr>
          <p:cNvSpPr>
            <a:spLocks noGrp="1"/>
          </p:cNvSpPr>
          <p:nvPr>
            <p:ph idx="1"/>
          </p:nvPr>
        </p:nvSpPr>
        <p:spPr/>
        <p:txBody>
          <a:bodyPr/>
          <a:lstStyle/>
          <a:p>
            <a:r>
              <a:rPr lang="zh-CN" altLang="en-US" dirty="0"/>
              <a:t>第一代Hadoop（即Hadoop 1.0）的核心由分布式文件系统HDFS和分布式计算框架MapReduce组成，为了克服Hadoop1.0中HDFS和MapReduce的架构设计和应用性能方面的各种问题，提出了第二代Hadoop（即Hadoop 2.0），Hadoop 2.0的核心包括分布式文件系统HDFS、统一资源管理和调度框架YARN和分布式计算框架MapReduce。</a:t>
            </a:r>
          </a:p>
        </p:txBody>
      </p:sp>
    </p:spTree>
    <p:extLst>
      <p:ext uri="{BB962C8B-B14F-4D97-AF65-F5344CB8AC3E}">
        <p14:creationId xmlns:p14="http://schemas.microsoft.com/office/powerpoint/2010/main" val="2863854411"/>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4</a:t>
            </a:r>
            <a:r>
              <a:rPr lang="zh-CN" altLang="en-US" dirty="0"/>
              <a:t>）配置</a:t>
            </a:r>
            <a:r>
              <a:rPr lang="en-US" altLang="zh-CN" dirty="0"/>
              <a:t>Java</a:t>
            </a:r>
            <a:r>
              <a:rPr lang="zh-CN" altLang="en-US" dirty="0"/>
              <a:t>环境。</a:t>
            </a:r>
          </a:p>
          <a:p>
            <a:pPr lvl="2"/>
            <a:r>
              <a:rPr lang="zh-CN" altLang="en-US" dirty="0"/>
              <a:t>通过修改</a:t>
            </a:r>
            <a:r>
              <a:rPr lang="en-US" altLang="zh-CN" dirty="0"/>
              <a:t>/</a:t>
            </a:r>
            <a:r>
              <a:rPr lang="en-US" altLang="zh-CN" dirty="0" err="1"/>
              <a:t>etc</a:t>
            </a:r>
            <a:r>
              <a:rPr lang="en-US" altLang="zh-CN" dirty="0"/>
              <a:t>/profile</a:t>
            </a:r>
            <a:r>
              <a:rPr lang="zh-CN" altLang="en-US" dirty="0"/>
              <a:t>文件完成环境变量</a:t>
            </a:r>
            <a:r>
              <a:rPr lang="en-US" altLang="zh-CN" dirty="0"/>
              <a:t>JAVA_HOME</a:t>
            </a:r>
            <a:r>
              <a:rPr lang="zh-CN" altLang="en-US" dirty="0"/>
              <a:t>、</a:t>
            </a:r>
            <a:r>
              <a:rPr lang="en-US" altLang="zh-CN" dirty="0"/>
              <a:t>PATH</a:t>
            </a:r>
            <a:r>
              <a:rPr lang="zh-CN" altLang="en-US" dirty="0"/>
              <a:t>和</a:t>
            </a:r>
            <a:r>
              <a:rPr lang="en-US" altLang="zh-CN" dirty="0"/>
              <a:t>CLASSPATH</a:t>
            </a:r>
            <a:r>
              <a:rPr lang="zh-CN" altLang="en-US" dirty="0"/>
              <a:t>的设置，在配置文件</a:t>
            </a:r>
            <a:r>
              <a:rPr lang="en-US" altLang="zh-CN" dirty="0"/>
              <a:t>/</a:t>
            </a:r>
            <a:r>
              <a:rPr lang="en-US" altLang="zh-CN" dirty="0" err="1"/>
              <a:t>etc</a:t>
            </a:r>
            <a:r>
              <a:rPr lang="en-US" altLang="zh-CN" dirty="0"/>
              <a:t>/profile</a:t>
            </a:r>
            <a:r>
              <a:rPr lang="zh-CN" altLang="en-US" dirty="0"/>
              <a:t>的最后添加如下内容：</a:t>
            </a:r>
          </a:p>
          <a:p>
            <a:pPr marL="685800" lvl="2" indent="0">
              <a:buNone/>
            </a:pPr>
            <a:r>
              <a:rPr lang="en-US" altLang="zh-CN" i="1" dirty="0"/>
              <a:t># set java environment</a:t>
            </a:r>
          </a:p>
          <a:p>
            <a:pPr marL="685800" lvl="2" indent="0">
              <a:buNone/>
            </a:pPr>
            <a:r>
              <a:rPr lang="en-US" altLang="zh-CN" i="1" dirty="0"/>
              <a:t>export JAVA_HOME=/</a:t>
            </a:r>
            <a:r>
              <a:rPr lang="en-US" altLang="zh-CN" i="1" dirty="0" err="1"/>
              <a:t>usr</a:t>
            </a:r>
            <a:r>
              <a:rPr lang="en-US" altLang="zh-CN" i="1" dirty="0"/>
              <a:t>/java/jdk1.8.0_191</a:t>
            </a:r>
          </a:p>
          <a:p>
            <a:pPr marL="685800" lvl="2" indent="0">
              <a:buNone/>
            </a:pPr>
            <a:r>
              <a:rPr lang="en-US" altLang="zh-CN" i="1" dirty="0"/>
              <a:t>export PATH=$JAVA_HOME/bin:$PATH</a:t>
            </a:r>
          </a:p>
          <a:p>
            <a:pPr marL="685800" lvl="2" indent="0">
              <a:buNone/>
            </a:pPr>
            <a:r>
              <a:rPr lang="en-US" altLang="zh-CN" i="1" dirty="0"/>
              <a:t>export CLASSPATH=.:$JAVA_HOME/lib/dt.jar:$JAVA_HOME/lib/tools.jar</a:t>
            </a:r>
          </a:p>
          <a:p>
            <a:pPr lvl="2"/>
            <a:r>
              <a:rPr lang="zh-CN" altLang="en-US" dirty="0"/>
              <a:t>使用命令“</a:t>
            </a:r>
            <a:r>
              <a:rPr lang="en-US" altLang="zh-CN" i="1" dirty="0"/>
              <a:t>source /</a:t>
            </a:r>
            <a:r>
              <a:rPr lang="en-US" altLang="zh-CN" i="1" dirty="0" err="1"/>
              <a:t>etc</a:t>
            </a:r>
            <a:r>
              <a:rPr lang="en-US" altLang="zh-CN" i="1" dirty="0"/>
              <a:t>/profile”</a:t>
            </a:r>
            <a:r>
              <a:rPr lang="zh-CN" altLang="en-US" dirty="0"/>
              <a:t>重新加载配置文件或者重启机器，使配置生效。</a:t>
            </a:r>
          </a:p>
          <a:p>
            <a:pPr marL="685800" lvl="2" indent="0">
              <a:buNone/>
            </a:pPr>
            <a:endParaRPr lang="zh-CN" altLang="en-US" dirty="0"/>
          </a:p>
          <a:p>
            <a:pPr lvl="2"/>
            <a:r>
              <a:rPr lang="zh-CN" altLang="en-US" dirty="0"/>
              <a:t>同理，在节点</a:t>
            </a:r>
            <a:r>
              <a:rPr lang="en-US" altLang="zh-CN" dirty="0"/>
              <a:t>slave1</a:t>
            </a:r>
            <a:r>
              <a:rPr lang="zh-CN" altLang="en-US" dirty="0"/>
              <a:t>和</a:t>
            </a:r>
            <a:r>
              <a:rPr lang="en-US" altLang="zh-CN" dirty="0"/>
              <a:t>slave2</a:t>
            </a:r>
            <a:r>
              <a:rPr lang="zh-CN" altLang="en-US" dirty="0"/>
              <a:t>上也配置</a:t>
            </a:r>
            <a:r>
              <a:rPr lang="en-US" altLang="zh-CN" dirty="0"/>
              <a:t>Java</a:t>
            </a:r>
            <a:r>
              <a:rPr lang="zh-CN" altLang="en-US" dirty="0"/>
              <a:t>环境。</a:t>
            </a:r>
          </a:p>
        </p:txBody>
      </p:sp>
    </p:spTree>
    <p:extLst>
      <p:ext uri="{BB962C8B-B14F-4D97-AF65-F5344CB8AC3E}">
        <p14:creationId xmlns:p14="http://schemas.microsoft.com/office/powerpoint/2010/main" val="1208214914"/>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5</a:t>
            </a:r>
            <a:r>
              <a:rPr lang="zh-CN" altLang="en-US" dirty="0"/>
              <a:t>）验证</a:t>
            </a:r>
            <a:r>
              <a:rPr lang="en-US" altLang="zh-CN" dirty="0"/>
              <a:t>Java</a:t>
            </a:r>
            <a:r>
              <a:rPr lang="zh-CN" altLang="en-US" dirty="0"/>
              <a:t>。</a:t>
            </a:r>
          </a:p>
          <a:p>
            <a:pPr lvl="2"/>
            <a:r>
              <a:rPr lang="zh-CN" altLang="en-US" dirty="0"/>
              <a:t>再次使用命令</a:t>
            </a:r>
            <a:r>
              <a:rPr lang="zh-CN" altLang="en-US" i="1" dirty="0"/>
              <a:t>“</a:t>
            </a:r>
            <a:r>
              <a:rPr lang="en-US" altLang="zh-CN" i="1" dirty="0"/>
              <a:t>java -version”</a:t>
            </a:r>
            <a:r>
              <a:rPr lang="zh-CN" altLang="en-US" dirty="0"/>
              <a:t>，查看</a:t>
            </a:r>
            <a:r>
              <a:rPr lang="en-US" altLang="zh-CN" dirty="0"/>
              <a:t>Java</a:t>
            </a:r>
            <a:r>
              <a:rPr lang="zh-CN" altLang="en-US" dirty="0"/>
              <a:t>是否安装配置成功及其版本。</a:t>
            </a:r>
          </a:p>
        </p:txBody>
      </p:sp>
      <p:pic>
        <p:nvPicPr>
          <p:cNvPr id="4" name="图片 3">
            <a:extLst>
              <a:ext uri="{FF2B5EF4-FFF2-40B4-BE49-F238E27FC236}">
                <a16:creationId xmlns:a16="http://schemas.microsoft.com/office/drawing/2014/main" id="{B8CEC749-C425-41F9-BD54-16A36EF4E3DE}"/>
              </a:ext>
            </a:extLst>
          </p:cNvPr>
          <p:cNvPicPr/>
          <p:nvPr/>
        </p:nvPicPr>
        <p:blipFill>
          <a:blip r:embed="rId2"/>
          <a:stretch>
            <a:fillRect/>
          </a:stretch>
        </p:blipFill>
        <p:spPr>
          <a:xfrm>
            <a:off x="1392153" y="2348826"/>
            <a:ext cx="5274310" cy="652145"/>
          </a:xfrm>
          <a:prstGeom prst="rect">
            <a:avLst/>
          </a:prstGeom>
        </p:spPr>
      </p:pic>
    </p:spTree>
    <p:extLst>
      <p:ext uri="{BB962C8B-B14F-4D97-AF65-F5344CB8AC3E}">
        <p14:creationId xmlns:p14="http://schemas.microsoft.com/office/powerpoint/2010/main" val="1731415727"/>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p>
          <a:p>
            <a:pPr lvl="1"/>
            <a:r>
              <a:rPr lang="zh-CN" altLang="en-US" dirty="0"/>
              <a:t>（</a:t>
            </a:r>
            <a:r>
              <a:rPr lang="en-US" altLang="zh-CN" dirty="0"/>
              <a:t>1</a:t>
            </a:r>
            <a:r>
              <a:rPr lang="zh-CN" altLang="en-US" dirty="0"/>
              <a:t>）安装</a:t>
            </a:r>
            <a:r>
              <a:rPr lang="en-US" altLang="zh-CN" dirty="0"/>
              <a:t>SSH</a:t>
            </a:r>
            <a:r>
              <a:rPr lang="zh-CN" altLang="en-US" dirty="0"/>
              <a:t>。</a:t>
            </a:r>
          </a:p>
          <a:p>
            <a:pPr lvl="2"/>
            <a:r>
              <a:rPr lang="zh-CN" altLang="en-US" dirty="0"/>
              <a:t>使用命令</a:t>
            </a:r>
            <a:r>
              <a:rPr lang="zh-CN" altLang="en-US" i="1" dirty="0"/>
              <a:t>“</a:t>
            </a:r>
            <a:r>
              <a:rPr lang="en-US" altLang="zh-CN" i="1" dirty="0"/>
              <a:t>rpm -</a:t>
            </a:r>
            <a:r>
              <a:rPr lang="en-US" altLang="zh-CN" i="1" dirty="0" err="1"/>
              <a:t>qa|grep</a:t>
            </a:r>
            <a:r>
              <a:rPr lang="en-US" altLang="zh-CN" i="1" dirty="0"/>
              <a:t> </a:t>
            </a:r>
            <a:r>
              <a:rPr lang="en-US" altLang="zh-CN" i="1" dirty="0" err="1"/>
              <a:t>ssh</a:t>
            </a:r>
            <a:r>
              <a:rPr lang="en-US" altLang="zh-CN" i="1" dirty="0"/>
              <a:t>”</a:t>
            </a:r>
            <a:r>
              <a:rPr lang="zh-CN" altLang="en-US" dirty="0"/>
              <a:t>查询</a:t>
            </a:r>
            <a:r>
              <a:rPr lang="en-US" altLang="zh-CN" dirty="0"/>
              <a:t>SSH</a:t>
            </a:r>
            <a:r>
              <a:rPr lang="zh-CN" altLang="en-US" dirty="0"/>
              <a:t>是否已经安装。</a:t>
            </a:r>
          </a:p>
          <a:p>
            <a:pPr lvl="2"/>
            <a:endParaRPr lang="zh-CN" altLang="en-US" dirty="0"/>
          </a:p>
          <a:p>
            <a:pPr lvl="2"/>
            <a:endParaRPr lang="zh-CN" altLang="en-US" dirty="0"/>
          </a:p>
          <a:p>
            <a:pPr lvl="2"/>
            <a:endParaRPr lang="zh-CN" altLang="en-US" dirty="0"/>
          </a:p>
          <a:p>
            <a:pPr lvl="2"/>
            <a:r>
              <a:rPr lang="zh-CN" altLang="en-US" dirty="0"/>
              <a:t>若没有安装好，用</a:t>
            </a:r>
            <a:r>
              <a:rPr lang="en-US" altLang="zh-CN" dirty="0"/>
              <a:t>yum</a:t>
            </a:r>
            <a:r>
              <a:rPr lang="zh-CN" altLang="en-US" dirty="0"/>
              <a:t>安装，命令如下所示。</a:t>
            </a:r>
          </a:p>
          <a:p>
            <a:pPr marL="685800" lvl="2" indent="0">
              <a:buNone/>
            </a:pPr>
            <a:r>
              <a:rPr lang="en-US" altLang="zh-CN" i="1" dirty="0"/>
              <a:t>yum -y install </a:t>
            </a:r>
            <a:r>
              <a:rPr lang="en-US" altLang="zh-CN" i="1" dirty="0" err="1"/>
              <a:t>openssh</a:t>
            </a:r>
            <a:endParaRPr lang="en-US" altLang="zh-CN" i="1" dirty="0"/>
          </a:p>
          <a:p>
            <a:pPr marL="685800" lvl="2" indent="0">
              <a:buNone/>
            </a:pPr>
            <a:r>
              <a:rPr lang="en-US" altLang="zh-CN" i="1" dirty="0"/>
              <a:t>yum -y install </a:t>
            </a:r>
            <a:r>
              <a:rPr lang="en-US" altLang="zh-CN" i="1" dirty="0" err="1"/>
              <a:t>openssh</a:t>
            </a:r>
            <a:r>
              <a:rPr lang="en-US" altLang="zh-CN" i="1" dirty="0"/>
              <a:t>-server</a:t>
            </a:r>
          </a:p>
          <a:p>
            <a:pPr marL="685800" lvl="2" indent="0">
              <a:buNone/>
            </a:pPr>
            <a:r>
              <a:rPr lang="en-US" altLang="zh-CN" i="1" dirty="0"/>
              <a:t>yum -y install </a:t>
            </a:r>
            <a:r>
              <a:rPr lang="en-US" altLang="zh-CN" i="1" dirty="0" err="1"/>
              <a:t>openssh</a:t>
            </a:r>
            <a:r>
              <a:rPr lang="en-US" altLang="zh-CN" i="1" dirty="0"/>
              <a:t>-clients</a:t>
            </a:r>
          </a:p>
        </p:txBody>
      </p:sp>
      <p:pic>
        <p:nvPicPr>
          <p:cNvPr id="5" name="图片 58">
            <a:extLst>
              <a:ext uri="{FF2B5EF4-FFF2-40B4-BE49-F238E27FC236}">
                <a16:creationId xmlns:a16="http://schemas.microsoft.com/office/drawing/2014/main" id="{4C6BFE47-9839-4B8B-ABDE-9AA1339E39AA}"/>
              </a:ext>
            </a:extLst>
          </p:cNvPr>
          <p:cNvPicPr>
            <a:picLocks noChangeAspect="1"/>
          </p:cNvPicPr>
          <p:nvPr/>
        </p:nvPicPr>
        <p:blipFill>
          <a:blip r:embed="rId2"/>
          <a:stretch>
            <a:fillRect/>
          </a:stretch>
        </p:blipFill>
        <p:spPr>
          <a:xfrm>
            <a:off x="1416670" y="2393811"/>
            <a:ext cx="5274310" cy="801370"/>
          </a:xfrm>
          <a:prstGeom prst="rect">
            <a:avLst/>
          </a:prstGeom>
        </p:spPr>
      </p:pic>
    </p:spTree>
    <p:extLst>
      <p:ext uri="{BB962C8B-B14F-4D97-AF65-F5344CB8AC3E}">
        <p14:creationId xmlns:p14="http://schemas.microsoft.com/office/powerpoint/2010/main" val="733871248"/>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fontScale="92500" lnSpcReduction="10000"/>
          </a:bodyPr>
          <a:lstStyle/>
          <a:p>
            <a:pPr>
              <a:lnSpc>
                <a:spcPct val="110000"/>
              </a:lnSpc>
            </a:pPr>
            <a:r>
              <a:rPr lang="en-US" altLang="zh-CN" dirty="0"/>
              <a:t>6. </a:t>
            </a:r>
            <a:r>
              <a:rPr lang="zh-CN" altLang="en-US" dirty="0"/>
              <a:t>安装和配置</a:t>
            </a:r>
            <a:r>
              <a:rPr lang="en-US" altLang="zh-CN" dirty="0"/>
              <a:t>SSH</a:t>
            </a:r>
            <a:r>
              <a:rPr lang="zh-CN" altLang="en-US" dirty="0"/>
              <a:t>免密登录</a:t>
            </a:r>
          </a:p>
          <a:p>
            <a:pPr lvl="1">
              <a:lnSpc>
                <a:spcPct val="110000"/>
              </a:lnSpc>
            </a:pPr>
            <a:r>
              <a:rPr lang="zh-CN" altLang="en-US" dirty="0"/>
              <a:t>（</a:t>
            </a:r>
            <a:r>
              <a:rPr lang="en-US" altLang="zh-CN" dirty="0"/>
              <a:t>2</a:t>
            </a:r>
            <a:r>
              <a:rPr lang="zh-CN" altLang="en-US" dirty="0"/>
              <a:t>）修改</a:t>
            </a:r>
            <a:r>
              <a:rPr lang="en-US" altLang="zh-CN" dirty="0" err="1"/>
              <a:t>sshd</a:t>
            </a:r>
            <a:r>
              <a:rPr lang="zh-CN" altLang="en-US" dirty="0"/>
              <a:t>配置文件。</a:t>
            </a:r>
          </a:p>
          <a:p>
            <a:pPr lvl="2">
              <a:lnSpc>
                <a:spcPct val="110000"/>
              </a:lnSpc>
            </a:pPr>
            <a:r>
              <a:rPr lang="zh-CN" altLang="en-US" dirty="0"/>
              <a:t>使用命令</a:t>
            </a:r>
            <a:r>
              <a:rPr lang="zh-CN" altLang="en-US" i="1" dirty="0"/>
              <a:t>“</a:t>
            </a:r>
            <a:r>
              <a:rPr lang="en-US" altLang="zh-CN" i="1" dirty="0"/>
              <a:t>vim /</a:t>
            </a:r>
            <a:r>
              <a:rPr lang="en-US" altLang="zh-CN" i="1" dirty="0" err="1"/>
              <a:t>etc</a:t>
            </a:r>
            <a:r>
              <a:rPr lang="en-US" altLang="zh-CN" i="1" dirty="0"/>
              <a:t>/</a:t>
            </a:r>
            <a:r>
              <a:rPr lang="en-US" altLang="zh-CN" i="1" dirty="0" err="1"/>
              <a:t>ssh</a:t>
            </a:r>
            <a:r>
              <a:rPr lang="en-US" altLang="zh-CN" i="1" dirty="0"/>
              <a:t>/</a:t>
            </a:r>
            <a:r>
              <a:rPr lang="en-US" altLang="zh-CN" i="1" dirty="0" err="1"/>
              <a:t>sshd_config</a:t>
            </a:r>
            <a:r>
              <a:rPr lang="en-US" altLang="zh-CN" i="1" dirty="0"/>
              <a:t>”</a:t>
            </a:r>
            <a:r>
              <a:rPr lang="zh-CN" altLang="en-US" dirty="0"/>
              <a:t>修改</a:t>
            </a:r>
            <a:r>
              <a:rPr lang="en-US" altLang="zh-CN" dirty="0" err="1"/>
              <a:t>sshd</a:t>
            </a:r>
            <a:r>
              <a:rPr lang="zh-CN" altLang="en-US" dirty="0"/>
              <a:t>配置文件，原始第</a:t>
            </a:r>
            <a:r>
              <a:rPr lang="en-US" altLang="zh-CN" dirty="0"/>
              <a:t>43</a:t>
            </a:r>
            <a:r>
              <a:rPr lang="zh-CN" altLang="en-US" dirty="0"/>
              <a:t>行内容为：</a:t>
            </a:r>
          </a:p>
          <a:p>
            <a:pPr marL="685800" lvl="2" indent="0">
              <a:lnSpc>
                <a:spcPct val="110000"/>
              </a:lnSpc>
              <a:buNone/>
            </a:pPr>
            <a:r>
              <a:rPr lang="en-US" altLang="zh-CN" i="1" dirty="0"/>
              <a:t>#</a:t>
            </a:r>
            <a:r>
              <a:rPr lang="en-US" altLang="zh-CN" i="1" dirty="0" err="1"/>
              <a:t>PubkeyAuthentication</a:t>
            </a:r>
            <a:r>
              <a:rPr lang="en-US" altLang="zh-CN" i="1" dirty="0"/>
              <a:t> yes</a:t>
            </a:r>
          </a:p>
          <a:p>
            <a:pPr lvl="2">
              <a:lnSpc>
                <a:spcPct val="110000"/>
              </a:lnSpc>
            </a:pPr>
            <a:r>
              <a:rPr lang="zh-CN" altLang="en-US" dirty="0"/>
              <a:t>将其注释符号“</a:t>
            </a:r>
            <a:r>
              <a:rPr lang="en-US" altLang="zh-CN" dirty="0"/>
              <a:t>#”</a:t>
            </a:r>
            <a:r>
              <a:rPr lang="zh-CN" altLang="en-US" dirty="0"/>
              <a:t>删掉并添加一行内容，修改后的内容为：</a:t>
            </a:r>
          </a:p>
          <a:p>
            <a:pPr marL="685800" lvl="2" indent="0">
              <a:lnSpc>
                <a:spcPct val="110000"/>
              </a:lnSpc>
              <a:buNone/>
            </a:pPr>
            <a:r>
              <a:rPr lang="en-US" altLang="zh-CN" i="1" dirty="0" err="1"/>
              <a:t>RSAAuthentication</a:t>
            </a:r>
            <a:r>
              <a:rPr lang="en-US" altLang="zh-CN" i="1" dirty="0"/>
              <a:t> yes</a:t>
            </a:r>
          </a:p>
          <a:p>
            <a:pPr marL="685800" lvl="2" indent="0">
              <a:lnSpc>
                <a:spcPct val="110000"/>
              </a:lnSpc>
              <a:buNone/>
            </a:pPr>
            <a:r>
              <a:rPr lang="en-US" altLang="zh-CN" i="1" dirty="0" err="1"/>
              <a:t>PubkeyAuthentication</a:t>
            </a:r>
            <a:r>
              <a:rPr lang="en-US" altLang="zh-CN" i="1" dirty="0"/>
              <a:t> yes</a:t>
            </a:r>
          </a:p>
          <a:p>
            <a:pPr lvl="2">
              <a:lnSpc>
                <a:spcPct val="110000"/>
              </a:lnSpc>
            </a:pPr>
            <a:r>
              <a:rPr lang="zh-CN" altLang="en-US" dirty="0"/>
              <a:t>同理，在节点</a:t>
            </a:r>
            <a:r>
              <a:rPr lang="en-US" altLang="zh-CN" dirty="0"/>
              <a:t>slave1</a:t>
            </a:r>
            <a:r>
              <a:rPr lang="zh-CN" altLang="en-US" dirty="0"/>
              <a:t>和</a:t>
            </a:r>
            <a:r>
              <a:rPr lang="en-US" altLang="zh-CN" dirty="0"/>
              <a:t>slave2</a:t>
            </a:r>
            <a:r>
              <a:rPr lang="zh-CN" altLang="en-US" dirty="0"/>
              <a:t>上也修改</a:t>
            </a:r>
            <a:r>
              <a:rPr lang="en-US" altLang="zh-CN" dirty="0" err="1"/>
              <a:t>sshd</a:t>
            </a:r>
            <a:r>
              <a:rPr lang="zh-CN" altLang="en-US" dirty="0"/>
              <a:t>配置文件。</a:t>
            </a:r>
          </a:p>
          <a:p>
            <a:pPr lvl="1">
              <a:lnSpc>
                <a:spcPct val="110000"/>
              </a:lnSpc>
            </a:pPr>
            <a:r>
              <a:rPr lang="zh-CN" altLang="en-US" dirty="0"/>
              <a:t>（</a:t>
            </a:r>
            <a:r>
              <a:rPr lang="en-US" altLang="zh-CN" dirty="0"/>
              <a:t>3</a:t>
            </a:r>
            <a:r>
              <a:rPr lang="zh-CN" altLang="en-US" dirty="0"/>
              <a:t>）重启</a:t>
            </a:r>
            <a:r>
              <a:rPr lang="en-US" altLang="zh-CN" dirty="0" err="1"/>
              <a:t>sshd</a:t>
            </a:r>
            <a:r>
              <a:rPr lang="zh-CN" altLang="en-US" dirty="0"/>
              <a:t>服务。</a:t>
            </a:r>
          </a:p>
          <a:p>
            <a:pPr lvl="2">
              <a:lnSpc>
                <a:spcPct val="110000"/>
              </a:lnSpc>
            </a:pPr>
            <a:r>
              <a:rPr lang="zh-CN" altLang="en-US" dirty="0"/>
              <a:t>使用命令</a:t>
            </a:r>
            <a:r>
              <a:rPr lang="zh-CN" altLang="en-US" i="1" dirty="0"/>
              <a:t>“</a:t>
            </a:r>
            <a:r>
              <a:rPr lang="en-US" altLang="zh-CN" i="1" dirty="0" err="1"/>
              <a:t>systemctl</a:t>
            </a:r>
            <a:r>
              <a:rPr lang="en-US" altLang="zh-CN" i="1" dirty="0"/>
              <a:t> restart </a:t>
            </a:r>
            <a:r>
              <a:rPr lang="en-US" altLang="zh-CN" i="1" dirty="0" err="1"/>
              <a:t>sshd.service</a:t>
            </a:r>
            <a:r>
              <a:rPr lang="zh-CN" altLang="en-US" i="1" dirty="0"/>
              <a:t>”</a:t>
            </a:r>
            <a:r>
              <a:rPr lang="zh-CN" altLang="en-US" dirty="0"/>
              <a:t>重启</a:t>
            </a:r>
            <a:r>
              <a:rPr lang="en-US" altLang="zh-CN" dirty="0" err="1"/>
              <a:t>sshd</a:t>
            </a:r>
            <a:r>
              <a:rPr lang="zh-CN" altLang="en-US" dirty="0"/>
              <a:t>服务。</a:t>
            </a:r>
            <a:endParaRPr lang="en-US" altLang="zh-CN" dirty="0"/>
          </a:p>
          <a:p>
            <a:pPr lvl="2">
              <a:lnSpc>
                <a:spcPct val="110000"/>
              </a:lnSpc>
            </a:pPr>
            <a:r>
              <a:rPr lang="zh-CN" altLang="en-US" dirty="0"/>
              <a:t>同理，在节点</a:t>
            </a:r>
            <a:r>
              <a:rPr lang="en-US" altLang="zh-CN" dirty="0"/>
              <a:t>slave1</a:t>
            </a:r>
            <a:r>
              <a:rPr lang="zh-CN" altLang="en-US" dirty="0"/>
              <a:t>和</a:t>
            </a:r>
            <a:r>
              <a:rPr lang="en-US" altLang="zh-CN" dirty="0"/>
              <a:t>slave2</a:t>
            </a:r>
            <a:r>
              <a:rPr lang="zh-CN" altLang="en-US" dirty="0"/>
              <a:t>上也需要重启</a:t>
            </a:r>
            <a:r>
              <a:rPr lang="en-US" altLang="zh-CN" dirty="0" err="1"/>
              <a:t>sshd</a:t>
            </a:r>
            <a:r>
              <a:rPr lang="zh-CN" altLang="en-US" dirty="0"/>
              <a:t>服务。</a:t>
            </a:r>
          </a:p>
        </p:txBody>
      </p:sp>
    </p:spTree>
    <p:extLst>
      <p:ext uri="{BB962C8B-B14F-4D97-AF65-F5344CB8AC3E}">
        <p14:creationId xmlns:p14="http://schemas.microsoft.com/office/powerpoint/2010/main" val="645231921"/>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3185067"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endParaRPr lang="en-US" altLang="zh-CN" dirty="0"/>
          </a:p>
          <a:p>
            <a:pPr lvl="1"/>
            <a:r>
              <a:rPr lang="zh-CN" altLang="en-US" dirty="0"/>
              <a:t>（</a:t>
            </a:r>
            <a:r>
              <a:rPr lang="en-US" altLang="zh-CN" dirty="0"/>
              <a:t>4</a:t>
            </a:r>
            <a:r>
              <a:rPr lang="zh-CN" altLang="en-US" dirty="0"/>
              <a:t>）生成公钥和私钥。</a:t>
            </a:r>
            <a:endParaRPr lang="en-US" altLang="zh-CN" dirty="0"/>
          </a:p>
          <a:p>
            <a:pPr lvl="2"/>
            <a:r>
              <a:rPr lang="zh-CN" altLang="en-US" dirty="0"/>
              <a:t>切换到普通用户</a:t>
            </a:r>
            <a:r>
              <a:rPr lang="en-US" altLang="zh-CN" dirty="0" err="1"/>
              <a:t>xuluhui</a:t>
            </a:r>
            <a:r>
              <a:rPr lang="zh-CN" altLang="en-US" dirty="0"/>
              <a:t>下，利用“</a:t>
            </a:r>
            <a:r>
              <a:rPr lang="en-US" altLang="zh-CN" dirty="0"/>
              <a:t>cd ~”</a:t>
            </a:r>
            <a:r>
              <a:rPr lang="zh-CN" altLang="en-US" dirty="0"/>
              <a:t>命令切换回到用户</a:t>
            </a:r>
            <a:r>
              <a:rPr lang="en-US" altLang="zh-CN" dirty="0" err="1"/>
              <a:t>xuluhui</a:t>
            </a:r>
            <a:r>
              <a:rPr lang="zh-CN" altLang="en-US" dirty="0"/>
              <a:t>的家目录下，首先使用命令“</a:t>
            </a:r>
            <a:r>
              <a:rPr lang="en-US" altLang="zh-CN" dirty="0" err="1"/>
              <a:t>ssh</a:t>
            </a:r>
            <a:r>
              <a:rPr lang="en-US" altLang="zh-CN" dirty="0"/>
              <a:t>-keygen”</a:t>
            </a:r>
            <a:r>
              <a:rPr lang="zh-CN" altLang="en-US" dirty="0"/>
              <a:t>在家目录中生成公钥和私钥。</a:t>
            </a:r>
            <a:endParaRPr lang="en-US" altLang="zh-CN" dirty="0"/>
          </a:p>
          <a:p>
            <a:pPr lvl="2"/>
            <a:r>
              <a:rPr lang="zh-CN" altLang="en-US" dirty="0"/>
              <a:t>其中，</a:t>
            </a:r>
            <a:r>
              <a:rPr lang="en-US" altLang="zh-CN" dirty="0" err="1"/>
              <a:t>id_rsa</a:t>
            </a:r>
            <a:r>
              <a:rPr lang="zh-CN" altLang="en-US" dirty="0"/>
              <a:t>是私钥，</a:t>
            </a:r>
            <a:r>
              <a:rPr lang="en-US" altLang="zh-CN" dirty="0"/>
              <a:t>id_rsa.pub</a:t>
            </a:r>
            <a:r>
              <a:rPr lang="zh-CN" altLang="en-US" dirty="0"/>
              <a:t>是公钥。</a:t>
            </a:r>
          </a:p>
        </p:txBody>
      </p:sp>
      <p:pic>
        <p:nvPicPr>
          <p:cNvPr id="4" name="图片 59">
            <a:extLst>
              <a:ext uri="{FF2B5EF4-FFF2-40B4-BE49-F238E27FC236}">
                <a16:creationId xmlns:a16="http://schemas.microsoft.com/office/drawing/2014/main" id="{C461C783-A9D8-40CB-92A0-8F188830CE61}"/>
              </a:ext>
            </a:extLst>
          </p:cNvPr>
          <p:cNvPicPr>
            <a:picLocks noChangeAspect="1"/>
          </p:cNvPicPr>
          <p:nvPr/>
        </p:nvPicPr>
        <p:blipFill>
          <a:blip r:embed="rId2"/>
          <a:stretch>
            <a:fillRect/>
          </a:stretch>
        </p:blipFill>
        <p:spPr>
          <a:xfrm>
            <a:off x="3813717" y="1852439"/>
            <a:ext cx="5143500" cy="2656205"/>
          </a:xfrm>
          <a:prstGeom prst="rect">
            <a:avLst/>
          </a:prstGeom>
        </p:spPr>
      </p:pic>
    </p:spTree>
    <p:extLst>
      <p:ext uri="{BB962C8B-B14F-4D97-AF65-F5344CB8AC3E}">
        <p14:creationId xmlns:p14="http://schemas.microsoft.com/office/powerpoint/2010/main" val="3167253908"/>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p>
          <a:p>
            <a:pPr lvl="1"/>
            <a:r>
              <a:rPr lang="zh-CN" altLang="en-US" dirty="0"/>
              <a:t>（</a:t>
            </a:r>
            <a:r>
              <a:rPr lang="en-US" altLang="zh-CN" dirty="0"/>
              <a:t>4</a:t>
            </a:r>
            <a:r>
              <a:rPr lang="zh-CN" altLang="en-US" dirty="0"/>
              <a:t>）生成公钥和私钥。</a:t>
            </a:r>
            <a:endParaRPr lang="en-US" altLang="zh-CN" dirty="0"/>
          </a:p>
          <a:p>
            <a:pPr lvl="2"/>
            <a:r>
              <a:rPr lang="zh-CN" altLang="en-US" dirty="0"/>
              <a:t>其次使用如下命令把公钥</a:t>
            </a:r>
            <a:r>
              <a:rPr lang="en-US" altLang="zh-CN" dirty="0"/>
              <a:t>id_rsa.pub</a:t>
            </a:r>
            <a:r>
              <a:rPr lang="zh-CN" altLang="en-US" dirty="0"/>
              <a:t>的内容追加到</a:t>
            </a:r>
            <a:r>
              <a:rPr lang="en-US" altLang="zh-CN" dirty="0" err="1"/>
              <a:t>authorized_keys</a:t>
            </a:r>
            <a:r>
              <a:rPr lang="zh-CN" altLang="en-US" dirty="0"/>
              <a:t>授权密钥文件中。</a:t>
            </a:r>
          </a:p>
          <a:p>
            <a:pPr marL="685800" lvl="2" indent="0">
              <a:buNone/>
            </a:pPr>
            <a:r>
              <a:rPr lang="en-US" altLang="zh-CN" i="1" dirty="0"/>
              <a:t>cat ~/.</a:t>
            </a:r>
            <a:r>
              <a:rPr lang="en-US" altLang="zh-CN" i="1" dirty="0" err="1"/>
              <a:t>ssh</a:t>
            </a:r>
            <a:r>
              <a:rPr lang="en-US" altLang="zh-CN" i="1" dirty="0"/>
              <a:t>/id_rsa.pub &gt;&gt; ~/.</a:t>
            </a:r>
            <a:r>
              <a:rPr lang="en-US" altLang="zh-CN" i="1" dirty="0" err="1"/>
              <a:t>ssh</a:t>
            </a:r>
            <a:r>
              <a:rPr lang="en-US" altLang="zh-CN" i="1" dirty="0"/>
              <a:t>/</a:t>
            </a:r>
            <a:r>
              <a:rPr lang="en-US" altLang="zh-CN" i="1" dirty="0" err="1"/>
              <a:t>authorized_keys</a:t>
            </a:r>
            <a:endParaRPr lang="en-US" altLang="zh-CN" i="1" dirty="0"/>
          </a:p>
          <a:p>
            <a:pPr lvl="2"/>
            <a:r>
              <a:rPr lang="zh-CN" altLang="en-US" dirty="0"/>
              <a:t>最后使用如下命令修改密钥文件的相应权限。</a:t>
            </a:r>
          </a:p>
          <a:p>
            <a:pPr marL="685800" lvl="2" indent="0">
              <a:buNone/>
            </a:pPr>
            <a:r>
              <a:rPr lang="en-US" altLang="zh-CN" i="1" dirty="0" err="1"/>
              <a:t>chmod</a:t>
            </a:r>
            <a:r>
              <a:rPr lang="en-US" altLang="zh-CN" i="1" dirty="0"/>
              <a:t> 0600 ~/.</a:t>
            </a:r>
            <a:r>
              <a:rPr lang="en-US" altLang="zh-CN" i="1" dirty="0" err="1"/>
              <a:t>ssh</a:t>
            </a:r>
            <a:r>
              <a:rPr lang="en-US" altLang="zh-CN" i="1" dirty="0"/>
              <a:t>/</a:t>
            </a:r>
            <a:r>
              <a:rPr lang="en-US" altLang="zh-CN" i="1" dirty="0" err="1"/>
              <a:t>authorized_keys</a:t>
            </a:r>
            <a:endParaRPr lang="zh-CN" altLang="en-US" i="1" dirty="0"/>
          </a:p>
        </p:txBody>
      </p:sp>
    </p:spTree>
    <p:extLst>
      <p:ext uri="{BB962C8B-B14F-4D97-AF65-F5344CB8AC3E}">
        <p14:creationId xmlns:p14="http://schemas.microsoft.com/office/powerpoint/2010/main" val="3678261942"/>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3099110" cy="3263504"/>
          </a:xfrm>
        </p:spPr>
        <p:txBody>
          <a:bodyPr>
            <a:normAutofit fontScale="77500" lnSpcReduction="20000"/>
          </a:bodyPr>
          <a:lstStyle/>
          <a:p>
            <a:pPr>
              <a:lnSpc>
                <a:spcPct val="120000"/>
              </a:lnSpc>
            </a:pPr>
            <a:r>
              <a:rPr lang="en-US" altLang="zh-CN" dirty="0"/>
              <a:t>6. </a:t>
            </a:r>
            <a:r>
              <a:rPr lang="zh-CN" altLang="en-US" dirty="0"/>
              <a:t>安装和配置</a:t>
            </a:r>
            <a:r>
              <a:rPr lang="en-US" altLang="zh-CN" dirty="0"/>
              <a:t>SSH</a:t>
            </a:r>
            <a:r>
              <a:rPr lang="zh-CN" altLang="en-US" dirty="0"/>
              <a:t>免密登录</a:t>
            </a:r>
          </a:p>
          <a:p>
            <a:pPr lvl="1">
              <a:lnSpc>
                <a:spcPct val="120000"/>
              </a:lnSpc>
            </a:pPr>
            <a:r>
              <a:rPr lang="zh-CN" altLang="en-US" dirty="0"/>
              <a:t>（</a:t>
            </a:r>
            <a:r>
              <a:rPr lang="en-US" altLang="zh-CN" dirty="0"/>
              <a:t>5</a:t>
            </a:r>
            <a:r>
              <a:rPr lang="zh-CN" altLang="en-US" dirty="0"/>
              <a:t>）共享公钥。</a:t>
            </a:r>
          </a:p>
          <a:p>
            <a:pPr lvl="2">
              <a:lnSpc>
                <a:spcPct val="120000"/>
              </a:lnSpc>
            </a:pPr>
            <a:r>
              <a:rPr lang="zh-CN" altLang="en-US" dirty="0"/>
              <a:t>经过共享公钥后，就不再需要输入密码。因为只有</a:t>
            </a:r>
            <a:r>
              <a:rPr lang="en-US" altLang="zh-CN" dirty="0"/>
              <a:t>1</a:t>
            </a:r>
            <a:r>
              <a:rPr lang="zh-CN" altLang="en-US" dirty="0"/>
              <a:t>主</a:t>
            </a:r>
            <a:r>
              <a:rPr lang="en-US" altLang="zh-CN" dirty="0"/>
              <a:t>2</a:t>
            </a:r>
            <a:r>
              <a:rPr lang="zh-CN" altLang="en-US" dirty="0"/>
              <a:t>从节点，所以直接复制公钥比较方便，将</a:t>
            </a:r>
            <a:r>
              <a:rPr lang="en-US" altLang="zh-CN" dirty="0"/>
              <a:t>master</a:t>
            </a:r>
            <a:r>
              <a:rPr lang="zh-CN" altLang="en-US" dirty="0"/>
              <a:t>的公钥直接复制给</a:t>
            </a:r>
            <a:r>
              <a:rPr lang="en-US" altLang="zh-CN" dirty="0"/>
              <a:t>slave1</a:t>
            </a:r>
            <a:r>
              <a:rPr lang="zh-CN" altLang="en-US" dirty="0"/>
              <a:t>、</a:t>
            </a:r>
            <a:r>
              <a:rPr lang="en-US" altLang="zh-CN" dirty="0"/>
              <a:t>slave2</a:t>
            </a:r>
            <a:r>
              <a:rPr lang="zh-CN" altLang="en-US" dirty="0"/>
              <a:t>就可以解决连接从节点时需要密码的问题。</a:t>
            </a:r>
            <a:endParaRPr lang="en-US" altLang="zh-CN" dirty="0"/>
          </a:p>
          <a:p>
            <a:pPr lvl="2">
              <a:lnSpc>
                <a:spcPct val="120000"/>
              </a:lnSpc>
            </a:pPr>
            <a:r>
              <a:rPr lang="zh-CN" altLang="en-US" sz="1600" dirty="0"/>
              <a:t>将master的公钥通过命令</a:t>
            </a:r>
            <a:r>
              <a:rPr lang="zh-CN" altLang="en-US" sz="1600" i="1" dirty="0"/>
              <a:t>“ssh-copy-id -i ~/,ssh/id_rsa.pub xuluhui@slave</a:t>
            </a:r>
            <a:r>
              <a:rPr lang="en-US" altLang="zh-CN" sz="1600" i="1" dirty="0"/>
              <a:t>1</a:t>
            </a:r>
            <a:r>
              <a:rPr lang="zh-CN" altLang="en-US" sz="1600" i="1" dirty="0"/>
              <a:t>”</a:t>
            </a:r>
            <a:r>
              <a:rPr lang="zh-CN" altLang="en-US" sz="1600" dirty="0"/>
              <a:t>复制给slave</a:t>
            </a:r>
            <a:r>
              <a:rPr lang="en-US" altLang="zh-CN" sz="1600" dirty="0"/>
              <a:t>1</a:t>
            </a:r>
            <a:r>
              <a:rPr lang="zh-CN" altLang="en-US" sz="1600" dirty="0"/>
              <a:t>，同理复制给</a:t>
            </a:r>
            <a:r>
              <a:rPr lang="en-US" altLang="zh-CN" sz="1600" dirty="0"/>
              <a:t>slave2</a:t>
            </a:r>
            <a:r>
              <a:rPr lang="zh-CN" altLang="en-US" sz="1600" dirty="0"/>
              <a:t>。</a:t>
            </a:r>
            <a:endParaRPr lang="zh-CN" altLang="en-US" dirty="0"/>
          </a:p>
        </p:txBody>
      </p:sp>
      <p:pic>
        <p:nvPicPr>
          <p:cNvPr id="6" name="图片 74">
            <a:extLst>
              <a:ext uri="{FF2B5EF4-FFF2-40B4-BE49-F238E27FC236}">
                <a16:creationId xmlns:a16="http://schemas.microsoft.com/office/drawing/2014/main" id="{1E38BD45-A648-4658-8517-D4089EE05B3D}"/>
              </a:ext>
            </a:extLst>
          </p:cNvPr>
          <p:cNvPicPr>
            <a:picLocks noChangeAspect="1"/>
          </p:cNvPicPr>
          <p:nvPr/>
        </p:nvPicPr>
        <p:blipFill>
          <a:blip r:embed="rId2"/>
          <a:stretch>
            <a:fillRect/>
          </a:stretch>
        </p:blipFill>
        <p:spPr>
          <a:xfrm>
            <a:off x="3727760" y="1021963"/>
            <a:ext cx="5274310" cy="3747770"/>
          </a:xfrm>
          <a:prstGeom prst="rect">
            <a:avLst/>
          </a:prstGeom>
        </p:spPr>
      </p:pic>
    </p:spTree>
    <p:extLst>
      <p:ext uri="{BB962C8B-B14F-4D97-AF65-F5344CB8AC3E}">
        <p14:creationId xmlns:p14="http://schemas.microsoft.com/office/powerpoint/2010/main" val="673325513"/>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sz="1600" dirty="0"/>
              <a:t>6. </a:t>
            </a:r>
            <a:r>
              <a:rPr lang="zh-CN" altLang="en-US" sz="1600" dirty="0"/>
              <a:t>安装和配置</a:t>
            </a:r>
            <a:r>
              <a:rPr lang="en-US" altLang="zh-CN" sz="1600" dirty="0"/>
              <a:t>SSH</a:t>
            </a:r>
            <a:r>
              <a:rPr lang="zh-CN" altLang="en-US" sz="1600" dirty="0"/>
              <a:t>免密登录</a:t>
            </a:r>
          </a:p>
          <a:p>
            <a:pPr lvl="1"/>
            <a:r>
              <a:rPr lang="en-US" altLang="zh-CN" sz="1400" dirty="0"/>
              <a:t>5</a:t>
            </a:r>
            <a:r>
              <a:rPr lang="zh-CN" altLang="en-US" sz="1400" dirty="0"/>
              <a:t>）共享公钥。</a:t>
            </a:r>
          </a:p>
          <a:p>
            <a:pPr lvl="2"/>
            <a:r>
              <a:rPr lang="zh-CN" altLang="en-US" sz="1200" dirty="0"/>
              <a:t>为了使主节点</a:t>
            </a:r>
            <a:r>
              <a:rPr lang="en-US" altLang="zh-CN" sz="1200" dirty="0"/>
              <a:t>master</a:t>
            </a:r>
            <a:r>
              <a:rPr lang="zh-CN" altLang="en-US" sz="1200" dirty="0"/>
              <a:t>能</a:t>
            </a:r>
            <a:r>
              <a:rPr lang="en-US" altLang="zh-CN" sz="1200" dirty="0" err="1"/>
              <a:t>ssh</a:t>
            </a:r>
            <a:r>
              <a:rPr lang="zh-CN" altLang="en-US" sz="1200" dirty="0"/>
              <a:t>免密登录自身，使用</a:t>
            </a:r>
            <a:r>
              <a:rPr lang="zh-CN" altLang="en-US" sz="1200" i="1" dirty="0"/>
              <a:t>“</a:t>
            </a:r>
            <a:r>
              <a:rPr lang="en-US" altLang="zh-CN" sz="1200" i="1" dirty="0" err="1"/>
              <a:t>ssh</a:t>
            </a:r>
            <a:r>
              <a:rPr lang="en-US" altLang="zh-CN" sz="1200" i="1" dirty="0"/>
              <a:t> master”</a:t>
            </a:r>
            <a:r>
              <a:rPr lang="zh-CN" altLang="en-US" sz="1200" dirty="0"/>
              <a:t>命令尝试登录自身，第</a:t>
            </a:r>
            <a:r>
              <a:rPr lang="en-US" altLang="zh-CN" sz="1200" dirty="0"/>
              <a:t>1</a:t>
            </a:r>
            <a:r>
              <a:rPr lang="zh-CN" altLang="en-US" sz="1200" dirty="0"/>
              <a:t>次连接时需要人工干预输入“</a:t>
            </a:r>
            <a:r>
              <a:rPr lang="en-US" altLang="zh-CN" sz="1200" dirty="0"/>
              <a:t>yes”</a:t>
            </a:r>
            <a:r>
              <a:rPr lang="zh-CN" altLang="en-US" sz="1200" dirty="0"/>
              <a:t>，然后会自动将</a:t>
            </a:r>
            <a:r>
              <a:rPr lang="en-US" altLang="zh-CN" sz="1200" dirty="0"/>
              <a:t>master</a:t>
            </a:r>
            <a:r>
              <a:rPr lang="zh-CN" altLang="en-US" sz="1200" dirty="0"/>
              <a:t>的</a:t>
            </a:r>
            <a:r>
              <a:rPr lang="en-US" altLang="zh-CN" sz="1200" dirty="0"/>
              <a:t>key</a:t>
            </a:r>
            <a:r>
              <a:rPr lang="zh-CN" altLang="en-US" sz="1200" dirty="0"/>
              <a:t>加入</a:t>
            </a:r>
            <a:r>
              <a:rPr lang="en-US" altLang="zh-CN" sz="1200" dirty="0"/>
              <a:t>/home/</a:t>
            </a:r>
            <a:r>
              <a:rPr lang="en-US" altLang="zh-CN" sz="1200" dirty="0" err="1"/>
              <a:t>xuluhui</a:t>
            </a:r>
            <a:r>
              <a:rPr lang="en-US" altLang="zh-CN" sz="1200" dirty="0"/>
              <a:t>/.</a:t>
            </a:r>
            <a:r>
              <a:rPr lang="en-US" altLang="zh-CN" sz="1200" dirty="0" err="1"/>
              <a:t>ssh</a:t>
            </a:r>
            <a:r>
              <a:rPr lang="en-US" altLang="zh-CN" sz="1200" dirty="0"/>
              <a:t>/</a:t>
            </a:r>
            <a:r>
              <a:rPr lang="en-US" altLang="zh-CN" sz="1200" dirty="0" err="1"/>
              <a:t>know_hosts</a:t>
            </a:r>
            <a:r>
              <a:rPr lang="zh-CN" altLang="en-US" sz="1200" dirty="0"/>
              <a:t>文件中，此时即可登录到自身。第</a:t>
            </a:r>
            <a:r>
              <a:rPr lang="en-US" altLang="zh-CN" sz="1200" dirty="0"/>
              <a:t>2</a:t>
            </a:r>
            <a:r>
              <a:rPr lang="zh-CN" altLang="en-US" sz="1200" dirty="0"/>
              <a:t>次</a:t>
            </a:r>
            <a:r>
              <a:rPr lang="zh-CN" altLang="en-US" sz="1200" i="1" dirty="0"/>
              <a:t>“</a:t>
            </a:r>
            <a:r>
              <a:rPr lang="en-US" altLang="zh-CN" sz="1200" i="1" dirty="0" err="1"/>
              <a:t>ssh</a:t>
            </a:r>
            <a:r>
              <a:rPr lang="en-US" altLang="zh-CN" sz="1200" i="1" dirty="0"/>
              <a:t> master”</a:t>
            </a:r>
            <a:r>
              <a:rPr lang="zh-CN" altLang="en-US" sz="1200" dirty="0"/>
              <a:t>时就可以免密登录到自身。</a:t>
            </a:r>
            <a:endParaRPr lang="zh-CN" altLang="en-US" sz="1200" i="1" dirty="0"/>
          </a:p>
        </p:txBody>
      </p:sp>
      <p:pic>
        <p:nvPicPr>
          <p:cNvPr id="4" name="图片 3164">
            <a:extLst>
              <a:ext uri="{FF2B5EF4-FFF2-40B4-BE49-F238E27FC236}">
                <a16:creationId xmlns:a16="http://schemas.microsoft.com/office/drawing/2014/main" id="{A6D8EA63-3EF2-4E9B-8548-60BEB6453E61}"/>
              </a:ext>
            </a:extLst>
          </p:cNvPr>
          <p:cNvPicPr>
            <a:picLocks noChangeAspect="1"/>
          </p:cNvPicPr>
          <p:nvPr/>
        </p:nvPicPr>
        <p:blipFill>
          <a:blip r:embed="rId2"/>
          <a:stretch>
            <a:fillRect/>
          </a:stretch>
        </p:blipFill>
        <p:spPr>
          <a:xfrm>
            <a:off x="2118577" y="2571750"/>
            <a:ext cx="5041067" cy="2112447"/>
          </a:xfrm>
          <a:prstGeom prst="rect">
            <a:avLst/>
          </a:prstGeom>
        </p:spPr>
      </p:pic>
    </p:spTree>
    <p:extLst>
      <p:ext uri="{BB962C8B-B14F-4D97-AF65-F5344CB8AC3E}">
        <p14:creationId xmlns:p14="http://schemas.microsoft.com/office/powerpoint/2010/main" val="2972357477"/>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p>
          <a:p>
            <a:pPr lvl="1"/>
            <a:r>
              <a:rPr lang="en-US" altLang="zh-CN" dirty="0"/>
              <a:t>5</a:t>
            </a:r>
            <a:r>
              <a:rPr lang="zh-CN" altLang="en-US" dirty="0"/>
              <a:t>）共享公钥。</a:t>
            </a:r>
          </a:p>
          <a:p>
            <a:pPr lvl="2"/>
            <a:r>
              <a:rPr lang="zh-CN" altLang="en-US" sz="1600" dirty="0"/>
              <a:t>至此，可以从master节点ssh免密登录到自身、slave1和slave2了，这对Hadoop已经足够，但是若想达到所有节点之间都能免密登录的话，还需要在slave1、slave2上各执行3次，也就是说两两共享密钥，这样累计共执行9次。</a:t>
            </a:r>
            <a:endParaRPr lang="zh-CN" altLang="en-US" sz="1600" i="1" dirty="0"/>
          </a:p>
        </p:txBody>
      </p:sp>
    </p:spTree>
    <p:extLst>
      <p:ext uri="{BB962C8B-B14F-4D97-AF65-F5344CB8AC3E}">
        <p14:creationId xmlns:p14="http://schemas.microsoft.com/office/powerpoint/2010/main" val="1850653492"/>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p:txBody>
          <a:bodyPr>
            <a:normAutofit fontScale="92500" lnSpcReduction="20000"/>
          </a:bodyPr>
          <a:lstStyle/>
          <a:p>
            <a:r>
              <a:rPr lang="en-US" altLang="zh-CN" dirty="0"/>
              <a:t>1. </a:t>
            </a:r>
            <a:r>
              <a:rPr lang="zh-CN" altLang="en-US" dirty="0"/>
              <a:t>下载</a:t>
            </a:r>
            <a:r>
              <a:rPr lang="en-US" altLang="zh-CN" dirty="0"/>
              <a:t>Hadoop</a:t>
            </a:r>
          </a:p>
          <a:p>
            <a:pPr lvl="1"/>
            <a:r>
              <a:rPr lang="en-US" altLang="zh-CN" dirty="0"/>
              <a:t>Hadoop</a:t>
            </a:r>
            <a:r>
              <a:rPr lang="zh-CN" altLang="en-US" dirty="0"/>
              <a:t>官方下载地址为</a:t>
            </a:r>
            <a:r>
              <a:rPr lang="en-US" altLang="zh-CN" dirty="0">
                <a:hlinkClick r:id="rId2"/>
              </a:rPr>
              <a:t>http://hadoop.apache.org/releases.html</a:t>
            </a:r>
            <a:r>
              <a:rPr lang="zh-CN" altLang="en-US" dirty="0"/>
              <a:t>，本书选用的</a:t>
            </a:r>
            <a:r>
              <a:rPr lang="en-US" altLang="zh-CN" dirty="0"/>
              <a:t>Hadoop</a:t>
            </a:r>
            <a:r>
              <a:rPr lang="zh-CN" altLang="en-US" dirty="0"/>
              <a:t>版本是</a:t>
            </a:r>
            <a:r>
              <a:rPr lang="en-US" altLang="zh-CN" dirty="0"/>
              <a:t>2018</a:t>
            </a:r>
            <a:r>
              <a:rPr lang="zh-CN" altLang="en-US" dirty="0"/>
              <a:t>年</a:t>
            </a:r>
            <a:r>
              <a:rPr lang="en-US" altLang="zh-CN" dirty="0"/>
              <a:t>11</a:t>
            </a:r>
            <a:r>
              <a:rPr lang="zh-CN" altLang="en-US" dirty="0"/>
              <a:t>月</a:t>
            </a:r>
            <a:r>
              <a:rPr lang="en-US" altLang="zh-CN" dirty="0"/>
              <a:t>19</a:t>
            </a:r>
            <a:r>
              <a:rPr lang="zh-CN" altLang="en-US" dirty="0"/>
              <a:t>日发布的稳定版</a:t>
            </a:r>
            <a:r>
              <a:rPr lang="en-US" altLang="zh-CN" dirty="0"/>
              <a:t>Hadoop 2.9.2</a:t>
            </a:r>
            <a:r>
              <a:rPr lang="zh-CN" altLang="en-US" dirty="0"/>
              <a:t>，其安装包文件</a:t>
            </a:r>
            <a:r>
              <a:rPr lang="en-US" altLang="zh-CN" dirty="0"/>
              <a:t>hadoop-2.9.2.tar.gz</a:t>
            </a:r>
            <a:r>
              <a:rPr lang="zh-CN" altLang="en-US" dirty="0"/>
              <a:t>例如存放在</a:t>
            </a:r>
            <a:r>
              <a:rPr lang="en-US" altLang="zh-CN" dirty="0"/>
              <a:t>/home/</a:t>
            </a:r>
            <a:r>
              <a:rPr lang="en-US" altLang="zh-CN" dirty="0" err="1"/>
              <a:t>xuluhui</a:t>
            </a:r>
            <a:r>
              <a:rPr lang="en-US" altLang="zh-CN" dirty="0"/>
              <a:t>/Downloads</a:t>
            </a:r>
            <a:r>
              <a:rPr lang="zh-CN" altLang="en-US" dirty="0"/>
              <a:t>中。</a:t>
            </a:r>
            <a:endParaRPr lang="en-US" altLang="zh-CN" dirty="0"/>
          </a:p>
          <a:p>
            <a:r>
              <a:rPr lang="zh-CN" altLang="en-US" sz="2100" dirty="0"/>
              <a:t>2. 安装Hadoop</a:t>
            </a:r>
          </a:p>
          <a:p>
            <a:pPr lvl="1"/>
            <a:r>
              <a:rPr lang="zh-CN" altLang="en-US" sz="1900" dirty="0"/>
              <a:t>（1）切换到root用户，将hadoop-2.9.2.tar.gz解压到目录/usr/local下，具体命令如下所示。</a:t>
            </a:r>
          </a:p>
          <a:p>
            <a:pPr marL="342900" lvl="1" indent="0">
              <a:buNone/>
            </a:pPr>
            <a:r>
              <a:rPr lang="zh-CN" altLang="en-US" sz="1900" i="1" dirty="0"/>
              <a:t>su root</a:t>
            </a:r>
          </a:p>
          <a:p>
            <a:pPr marL="342900" lvl="1" indent="0">
              <a:buNone/>
            </a:pPr>
            <a:r>
              <a:rPr lang="zh-CN" altLang="en-US" sz="1900" i="1" dirty="0"/>
              <a:t>cd /usr/local</a:t>
            </a:r>
          </a:p>
          <a:p>
            <a:pPr marL="342900" lvl="1" indent="0">
              <a:buNone/>
            </a:pPr>
            <a:r>
              <a:rPr lang="zh-CN" altLang="en-US" sz="1900" i="1" dirty="0"/>
              <a:t>tar -zxvf /home/xuluhui/Downloads/hadoop-2.9.2.tar.gz</a:t>
            </a:r>
          </a:p>
          <a:p>
            <a:pPr lvl="1"/>
            <a:r>
              <a:rPr lang="zh-CN" altLang="en-US" sz="1900" dirty="0"/>
              <a:t>（2）将Hadoop安装目录的权限赋给xuluhui用户，输入以下命令。</a:t>
            </a:r>
          </a:p>
          <a:p>
            <a:pPr marL="342900" lvl="1" indent="0">
              <a:buNone/>
            </a:pPr>
            <a:r>
              <a:rPr lang="zh-CN" altLang="en-US" sz="1900" i="1" dirty="0"/>
              <a:t>chown -R xuluhui /usr/local/hadoop-2.9.2</a:t>
            </a:r>
          </a:p>
        </p:txBody>
      </p:sp>
    </p:spTree>
    <p:extLst>
      <p:ext uri="{BB962C8B-B14F-4D97-AF65-F5344CB8AC3E}">
        <p14:creationId xmlns:p14="http://schemas.microsoft.com/office/powerpoint/2010/main" val="32313768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4FE3F-4A34-4ECC-A590-3A6BDF55F705}"/>
              </a:ext>
            </a:extLst>
          </p:cNvPr>
          <p:cNvSpPr>
            <a:spLocks noGrp="1"/>
          </p:cNvSpPr>
          <p:nvPr>
            <p:ph type="title"/>
          </p:nvPr>
        </p:nvSpPr>
        <p:spPr/>
        <p:txBody>
          <a:bodyPr/>
          <a:lstStyle/>
          <a:p>
            <a:r>
              <a:rPr lang="en-US" altLang="zh-CN" dirty="0"/>
              <a:t>2.1.1  Hadoop</a:t>
            </a:r>
            <a:r>
              <a:rPr lang="zh-CN" altLang="en-US" dirty="0"/>
              <a:t>简介</a:t>
            </a:r>
          </a:p>
        </p:txBody>
      </p:sp>
      <p:sp>
        <p:nvSpPr>
          <p:cNvPr id="3" name="内容占位符 2">
            <a:extLst>
              <a:ext uri="{FF2B5EF4-FFF2-40B4-BE49-F238E27FC236}">
                <a16:creationId xmlns:a16="http://schemas.microsoft.com/office/drawing/2014/main" id="{EC527404-7AB8-4FF3-997B-09C819505000}"/>
              </a:ext>
            </a:extLst>
          </p:cNvPr>
          <p:cNvSpPr>
            <a:spLocks noGrp="1"/>
          </p:cNvSpPr>
          <p:nvPr>
            <p:ph idx="1"/>
          </p:nvPr>
        </p:nvSpPr>
        <p:spPr/>
        <p:txBody>
          <a:bodyPr>
            <a:normAutofit fontScale="85000" lnSpcReduction="20000"/>
          </a:bodyPr>
          <a:lstStyle/>
          <a:p>
            <a:pPr>
              <a:lnSpc>
                <a:spcPct val="120000"/>
              </a:lnSpc>
            </a:pPr>
            <a:r>
              <a:rPr lang="zh-CN" altLang="en-US" b="1" dirty="0"/>
              <a:t>HDFS</a:t>
            </a:r>
            <a:r>
              <a:rPr lang="zh-CN" altLang="en-US" dirty="0"/>
              <a:t>是谷歌文件系统GFS的开源实现，是面向普通硬件环境的分布式文件系统，适用于大数据场景的数据存储，提供了高可靠、高扩展、高吞吐率的数据存储服务。</a:t>
            </a:r>
            <a:endParaRPr lang="en-US" altLang="zh-CN" dirty="0"/>
          </a:p>
          <a:p>
            <a:pPr>
              <a:lnSpc>
                <a:spcPct val="120000"/>
              </a:lnSpc>
            </a:pPr>
            <a:r>
              <a:rPr lang="zh-CN" altLang="en-US" b="1" dirty="0"/>
              <a:t>MapReduce</a:t>
            </a:r>
            <a:r>
              <a:rPr lang="zh-CN" altLang="en-US" dirty="0"/>
              <a:t>是谷歌MapReduce的开源实现，是一种简化的分布式应用程序开发的编程模型，允许开发人员在不了解分布式系统底层细节和缺少并行应用开发经验的情况下，能快速轻松地编写出分布式并行程序，将其运行于计算机集群上，完成对大规模数据集的存储和计算。</a:t>
            </a:r>
            <a:endParaRPr lang="en-US" altLang="zh-CN" dirty="0"/>
          </a:p>
          <a:p>
            <a:pPr>
              <a:lnSpc>
                <a:spcPct val="120000"/>
              </a:lnSpc>
            </a:pPr>
            <a:r>
              <a:rPr lang="zh-CN" altLang="en-US" b="1" dirty="0"/>
              <a:t>YARN</a:t>
            </a:r>
            <a:r>
              <a:rPr lang="zh-CN" altLang="en-US" dirty="0"/>
              <a:t>是将MapReduce 1.0中JobTracker的资源管理功能单独剥离出来而形成，它是一个纯粹的资源管理和调度框架，并解决了Hadoop 1.0中只能运行MapReduce框架的限制，可在YARN上运行各种不同类型计算框架包括MapReduce、Spark、Storm等。</a:t>
            </a:r>
          </a:p>
        </p:txBody>
      </p:sp>
    </p:spTree>
    <p:extLst>
      <p:ext uri="{BB962C8B-B14F-4D97-AF65-F5344CB8AC3E}">
        <p14:creationId xmlns:p14="http://schemas.microsoft.com/office/powerpoint/2010/main" val="546481217"/>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p:txBody>
          <a:bodyPr>
            <a:normAutofit/>
          </a:bodyPr>
          <a:lstStyle/>
          <a:p>
            <a:r>
              <a:rPr lang="en-US" altLang="zh-CN" dirty="0"/>
              <a:t>3. </a:t>
            </a:r>
            <a:r>
              <a:rPr lang="zh-CN" altLang="en-US" dirty="0"/>
              <a:t>配置</a:t>
            </a:r>
            <a:r>
              <a:rPr lang="en-US" altLang="zh-CN" dirty="0"/>
              <a:t>Hadoop</a:t>
            </a:r>
          </a:p>
          <a:p>
            <a:pPr lvl="1"/>
            <a:r>
              <a:rPr lang="en-US" altLang="zh-CN" dirty="0"/>
              <a:t>Hadoop</a:t>
            </a:r>
            <a:r>
              <a:rPr lang="zh-CN" altLang="en-US" dirty="0"/>
              <a:t>配置文件很多，配置文件位于</a:t>
            </a:r>
            <a:r>
              <a:rPr lang="en-US" altLang="zh-CN" dirty="0"/>
              <a:t>$HADOOP_HOME/</a:t>
            </a:r>
            <a:r>
              <a:rPr lang="en-US" altLang="zh-CN" dirty="0" err="1"/>
              <a:t>etc</a:t>
            </a:r>
            <a:r>
              <a:rPr lang="en-US" altLang="zh-CN" dirty="0"/>
              <a:t>/</a:t>
            </a:r>
            <a:r>
              <a:rPr lang="en-US" altLang="zh-CN" dirty="0" err="1"/>
              <a:t>hadoop</a:t>
            </a:r>
            <a:r>
              <a:rPr lang="zh-CN" altLang="en-US" dirty="0"/>
              <a:t>。</a:t>
            </a:r>
            <a:endParaRPr lang="zh-CN" altLang="en-US" sz="1700" i="1" dirty="0"/>
          </a:p>
        </p:txBody>
      </p:sp>
      <p:pic>
        <p:nvPicPr>
          <p:cNvPr id="4" name="图片 3">
            <a:extLst>
              <a:ext uri="{FF2B5EF4-FFF2-40B4-BE49-F238E27FC236}">
                <a16:creationId xmlns:a16="http://schemas.microsoft.com/office/drawing/2014/main" id="{B81F7A64-3B20-4D1E-9875-A311C84E9402}"/>
              </a:ext>
            </a:extLst>
          </p:cNvPr>
          <p:cNvPicPr/>
          <p:nvPr/>
        </p:nvPicPr>
        <p:blipFill>
          <a:blip r:embed="rId2"/>
          <a:stretch>
            <a:fillRect/>
          </a:stretch>
        </p:blipFill>
        <p:spPr>
          <a:xfrm>
            <a:off x="1934845" y="2438986"/>
            <a:ext cx="5274310" cy="1531620"/>
          </a:xfrm>
          <a:prstGeom prst="rect">
            <a:avLst/>
          </a:prstGeom>
        </p:spPr>
      </p:pic>
    </p:spTree>
    <p:extLst>
      <p:ext uri="{BB962C8B-B14F-4D97-AF65-F5344CB8AC3E}">
        <p14:creationId xmlns:p14="http://schemas.microsoft.com/office/powerpoint/2010/main" val="3263476202"/>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a:t>3. </a:t>
            </a:r>
            <a:r>
              <a:rPr lang="zh-CN" altLang="en-US"/>
              <a:t>配置</a:t>
            </a:r>
            <a:r>
              <a:rPr lang="en-US" altLang="zh-CN"/>
              <a:t>Hadoop</a:t>
            </a:r>
          </a:p>
          <a:p>
            <a:pPr lvl="1"/>
            <a:r>
              <a:rPr lang="en-US" altLang="zh-CN"/>
              <a:t>Hadoop</a:t>
            </a:r>
            <a:r>
              <a:rPr lang="zh-CN" altLang="en-US"/>
              <a:t>主要配置文件</a:t>
            </a:r>
            <a:endParaRPr lang="en-US" altLang="zh-CN" dirty="0"/>
          </a:p>
        </p:txBody>
      </p:sp>
      <p:graphicFrame>
        <p:nvGraphicFramePr>
          <p:cNvPr id="5" name="表格 4">
            <a:extLst>
              <a:ext uri="{FF2B5EF4-FFF2-40B4-BE49-F238E27FC236}">
                <a16:creationId xmlns:a16="http://schemas.microsoft.com/office/drawing/2014/main" id="{857F6307-CD13-4FE4-88C4-40749C5BCBA4}"/>
              </a:ext>
            </a:extLst>
          </p:cNvPr>
          <p:cNvGraphicFramePr>
            <a:graphicFrameLocks noGrp="1"/>
          </p:cNvGraphicFramePr>
          <p:nvPr>
            <p:extLst>
              <p:ext uri="{D42A27DB-BD31-4B8C-83A1-F6EECF244321}">
                <p14:modId xmlns:p14="http://schemas.microsoft.com/office/powerpoint/2010/main" val="3411343623"/>
              </p:ext>
            </p:extLst>
          </p:nvPr>
        </p:nvGraphicFramePr>
        <p:xfrm>
          <a:off x="628650" y="2178011"/>
          <a:ext cx="7886700" cy="2133600"/>
        </p:xfrm>
        <a:graphic>
          <a:graphicData uri="http://schemas.openxmlformats.org/drawingml/2006/table">
            <a:tbl>
              <a:tblPr firstRow="1" firstCol="1" bandRow="1">
                <a:tableStyleId>{5C22544A-7EE6-4342-B048-85BDC9FD1C3A}</a:tableStyleId>
              </a:tblPr>
              <a:tblGrid>
                <a:gridCol w="2182926">
                  <a:extLst>
                    <a:ext uri="{9D8B030D-6E8A-4147-A177-3AD203B41FA5}">
                      <a16:colId xmlns:a16="http://schemas.microsoft.com/office/drawing/2014/main" val="389167023"/>
                    </a:ext>
                  </a:extLst>
                </a:gridCol>
                <a:gridCol w="1308020">
                  <a:extLst>
                    <a:ext uri="{9D8B030D-6E8A-4147-A177-3AD203B41FA5}">
                      <a16:colId xmlns:a16="http://schemas.microsoft.com/office/drawing/2014/main" val="2965233336"/>
                    </a:ext>
                  </a:extLst>
                </a:gridCol>
                <a:gridCol w="4395754">
                  <a:extLst>
                    <a:ext uri="{9D8B030D-6E8A-4147-A177-3AD203B41FA5}">
                      <a16:colId xmlns:a16="http://schemas.microsoft.com/office/drawing/2014/main" val="237689477"/>
                    </a:ext>
                  </a:extLst>
                </a:gridCol>
              </a:tblGrid>
              <a:tr h="0">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文件名称</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格式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描述</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6473842"/>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Bash</a:t>
                      </a:r>
                      <a:r>
                        <a:rPr lang="zh-CN" sz="1000" kern="0">
                          <a:effectLst/>
                          <a:latin typeface="微软雅黑" panose="020B0503020204020204" pitchFamily="34" charset="-122"/>
                          <a:ea typeface="微软雅黑" panose="020B0503020204020204" pitchFamily="34" charset="-122"/>
                        </a:rPr>
                        <a:t>脚本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要用的环境变量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5457347"/>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Bash</a:t>
                      </a:r>
                      <a:r>
                        <a:rPr lang="zh-CN" sz="1000" kern="0" dirty="0">
                          <a:effectLst/>
                          <a:latin typeface="微软雅黑" panose="020B0503020204020204" pitchFamily="34" charset="-122"/>
                          <a:ea typeface="微软雅黑" panose="020B0503020204020204" pitchFamily="34" charset="-122"/>
                        </a:rPr>
                        <a:t>脚本</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要用的环境变量（覆盖</a:t>
                      </a:r>
                      <a:r>
                        <a:rPr lang="en-US" sz="1000" kern="0">
                          <a:effectLst/>
                          <a:latin typeface="微软雅黑" panose="020B0503020204020204" pitchFamily="34" charset="-122"/>
                          <a:ea typeface="微软雅黑" panose="020B0503020204020204" pitchFamily="34" charset="-122"/>
                        </a:rPr>
                        <a:t>hadoop-env.sh</a:t>
                      </a:r>
                      <a:r>
                        <a:rPr lang="zh-CN" sz="1000" kern="0">
                          <a:effectLst/>
                          <a:latin typeface="微软雅黑" panose="020B0503020204020204" pitchFamily="34" charset="-122"/>
                          <a:ea typeface="微软雅黑" panose="020B0503020204020204" pitchFamily="34" charset="-122"/>
                        </a:rPr>
                        <a:t>中设置的变量）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32903997"/>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Bash</a:t>
                      </a:r>
                      <a:r>
                        <a:rPr lang="zh-CN" sz="1000" kern="0">
                          <a:effectLst/>
                          <a:latin typeface="微软雅黑" panose="020B0503020204020204" pitchFamily="34" charset="-122"/>
                          <a:ea typeface="微软雅黑" panose="020B0503020204020204" pitchFamily="34" charset="-122"/>
                        </a:rPr>
                        <a:t>脚本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要用的环境变量覆盖</a:t>
                      </a:r>
                      <a:r>
                        <a:rPr lang="en-US" sz="1000" kern="0">
                          <a:effectLst/>
                          <a:latin typeface="微软雅黑" panose="020B0503020204020204" pitchFamily="34" charset="-122"/>
                          <a:ea typeface="微软雅黑" panose="020B0503020204020204" pitchFamily="34" charset="-122"/>
                        </a:rPr>
                        <a:t>hadoop-env.sh</a:t>
                      </a:r>
                      <a:r>
                        <a:rPr lang="zh-CN" sz="1000" kern="0">
                          <a:effectLst/>
                          <a:latin typeface="微软雅黑" panose="020B0503020204020204" pitchFamily="34" charset="-122"/>
                          <a:ea typeface="微软雅黑" panose="020B0503020204020204" pitchFamily="34" charset="-122"/>
                        </a:rPr>
                        <a:t>中设置的变量）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8780159"/>
                  </a:ext>
                </a:extLst>
              </a:tr>
              <a:tr h="0">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core-site.xml</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配置</a:t>
                      </a:r>
                      <a:r>
                        <a:rPr lang="en-US" sz="1000" kern="0" dirty="0">
                          <a:effectLst/>
                          <a:latin typeface="微软雅黑" panose="020B0503020204020204" pitchFamily="34" charset="-122"/>
                          <a:ea typeface="微软雅黑" panose="020B0503020204020204" pitchFamily="34" charset="-122"/>
                        </a:rPr>
                        <a:t>XML</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 Core</a:t>
                      </a:r>
                      <a:r>
                        <a:rPr lang="zh-CN" sz="1000" kern="0">
                          <a:effectLst/>
                          <a:latin typeface="微软雅黑" panose="020B0503020204020204" pitchFamily="34" charset="-122"/>
                          <a:ea typeface="微软雅黑" panose="020B0503020204020204" pitchFamily="34" charset="-122"/>
                        </a:rPr>
                        <a:t>的配置项，包括</a:t>
                      </a:r>
                      <a:r>
                        <a:rPr lang="en-US" sz="1000" kern="0">
                          <a:effectLst/>
                          <a:latin typeface="微软雅黑" panose="020B0503020204020204" pitchFamily="34" charset="-122"/>
                          <a:ea typeface="微软雅黑" panose="020B0503020204020204" pitchFamily="34" charset="-122"/>
                        </a:rPr>
                        <a:t>HDFS</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常用的</a:t>
                      </a:r>
                      <a:r>
                        <a:rPr lang="en-US" sz="1000" kern="0">
                          <a:effectLst/>
                          <a:latin typeface="微软雅黑" panose="020B0503020204020204" pitchFamily="34" charset="-122"/>
                          <a:ea typeface="微软雅黑" panose="020B0503020204020204" pitchFamily="34" charset="-122"/>
                        </a:rPr>
                        <a:t>I/O</a:t>
                      </a:r>
                      <a:r>
                        <a:rPr lang="zh-CN" sz="1000" kern="0">
                          <a:effectLst/>
                          <a:latin typeface="微软雅黑" panose="020B0503020204020204" pitchFamily="34" charset="-122"/>
                          <a:ea typeface="微软雅黑" panose="020B0503020204020204" pitchFamily="34" charset="-122"/>
                        </a:rPr>
                        <a:t>设置等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796376"/>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hdfs-site.xml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HDFS</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NameNode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SecondaryNameNode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DataNode</a:t>
                      </a:r>
                      <a:r>
                        <a:rPr lang="zh-CN" sz="1000" kern="0">
                          <a:effectLst/>
                          <a:latin typeface="微软雅黑" panose="020B0503020204020204" pitchFamily="34" charset="-122"/>
                          <a:ea typeface="微软雅黑" panose="020B0503020204020204" pitchFamily="34" charset="-122"/>
                        </a:rPr>
                        <a:t>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64726633"/>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ResourceManager</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NodeManager</a:t>
                      </a:r>
                      <a:r>
                        <a:rPr lang="zh-CN" sz="1000" kern="0">
                          <a:effectLst/>
                          <a:latin typeface="微软雅黑" panose="020B0503020204020204" pitchFamily="34" charset="-122"/>
                          <a:ea typeface="微软雅黑" panose="020B0503020204020204" pitchFamily="34" charset="-122"/>
                        </a:rPr>
                        <a:t>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68141345"/>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JobHistoryServer</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3915482"/>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slaves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纯文本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运行</a:t>
                      </a:r>
                      <a:r>
                        <a:rPr lang="en-US" sz="1000" kern="0">
                          <a:effectLst/>
                          <a:latin typeface="微软雅黑" panose="020B0503020204020204" pitchFamily="34" charset="-122"/>
                          <a:ea typeface="微软雅黑" panose="020B0503020204020204" pitchFamily="34" charset="-122"/>
                        </a:rPr>
                        <a:t>DataNode</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NodeManager</a:t>
                      </a:r>
                      <a:r>
                        <a:rPr lang="zh-CN" sz="1000" kern="0">
                          <a:effectLst/>
                          <a:latin typeface="微软雅黑" panose="020B0503020204020204" pitchFamily="34" charset="-122"/>
                          <a:ea typeface="微软雅黑" panose="020B0503020204020204" pitchFamily="34" charset="-122"/>
                        </a:rPr>
                        <a:t>的从节点机器列表，每行</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个主机名</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7850527"/>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hadoop-metrics2.properties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控制如何在</a:t>
                      </a: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上发布度量的属性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2439480"/>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log4j.properties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系统日志文件、</a:t>
                      </a:r>
                      <a:r>
                        <a:rPr lang="en-US" sz="1000" kern="0">
                          <a:effectLst/>
                          <a:latin typeface="微软雅黑" panose="020B0503020204020204" pitchFamily="34" charset="-122"/>
                          <a:ea typeface="微软雅黑" panose="020B0503020204020204" pitchFamily="34" charset="-122"/>
                        </a:rPr>
                        <a:t>NameNode</a:t>
                      </a:r>
                      <a:r>
                        <a:rPr lang="zh-CN" sz="1000" kern="0">
                          <a:effectLst/>
                          <a:latin typeface="微软雅黑" panose="020B0503020204020204" pitchFamily="34" charset="-122"/>
                          <a:ea typeface="微软雅黑" panose="020B0503020204020204" pitchFamily="34" charset="-122"/>
                        </a:rPr>
                        <a:t>审计日志、任务</a:t>
                      </a:r>
                      <a:r>
                        <a:rPr lang="en-US" sz="1000" kern="0">
                          <a:effectLst/>
                          <a:latin typeface="微软雅黑" panose="020B0503020204020204" pitchFamily="34" charset="-122"/>
                          <a:ea typeface="微软雅黑" panose="020B0503020204020204" pitchFamily="34" charset="-122"/>
                        </a:rPr>
                        <a:t>JVM</a:t>
                      </a:r>
                      <a:r>
                        <a:rPr lang="zh-CN" sz="1000" kern="0">
                          <a:effectLst/>
                          <a:latin typeface="微软雅黑" panose="020B0503020204020204" pitchFamily="34" charset="-122"/>
                          <a:ea typeface="微软雅黑" panose="020B0503020204020204" pitchFamily="34" charset="-122"/>
                        </a:rPr>
                        <a:t>进程的任务日志的属性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6827921"/>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hadoop-policy.xml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dirty="0">
                          <a:effectLst/>
                          <a:latin typeface="微软雅黑" panose="020B0503020204020204" pitchFamily="34" charset="-122"/>
                          <a:ea typeface="微软雅黑" panose="020B0503020204020204" pitchFamily="34" charset="-122"/>
                        </a:rPr>
                        <a:t>安全模式下运行</a:t>
                      </a: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时的访问控制列表的配置项</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2889147"/>
                  </a:ext>
                </a:extLst>
              </a:tr>
            </a:tbl>
          </a:graphicData>
        </a:graphic>
      </p:graphicFrame>
    </p:spTree>
    <p:extLst>
      <p:ext uri="{BB962C8B-B14F-4D97-AF65-F5344CB8AC3E}">
        <p14:creationId xmlns:p14="http://schemas.microsoft.com/office/powerpoint/2010/main" val="277222745"/>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en-US" altLang="zh-CN" dirty="0"/>
              <a:t>Hadoop</a:t>
            </a:r>
            <a:r>
              <a:rPr lang="zh-CN" altLang="en-US" dirty="0"/>
              <a:t>默认配置文件</a:t>
            </a:r>
            <a:endParaRPr lang="en-US" altLang="zh-CN" dirty="0"/>
          </a:p>
        </p:txBody>
      </p:sp>
      <p:graphicFrame>
        <p:nvGraphicFramePr>
          <p:cNvPr id="4" name="表格 3">
            <a:extLst>
              <a:ext uri="{FF2B5EF4-FFF2-40B4-BE49-F238E27FC236}">
                <a16:creationId xmlns:a16="http://schemas.microsoft.com/office/drawing/2014/main" id="{86F2EDAE-AAB3-403E-8769-7774092E6007}"/>
              </a:ext>
            </a:extLst>
          </p:cNvPr>
          <p:cNvGraphicFramePr>
            <a:graphicFrameLocks noGrp="1"/>
          </p:cNvGraphicFramePr>
          <p:nvPr>
            <p:extLst>
              <p:ext uri="{D42A27DB-BD31-4B8C-83A1-F6EECF244321}">
                <p14:modId xmlns:p14="http://schemas.microsoft.com/office/powerpoint/2010/main" val="3229417506"/>
              </p:ext>
            </p:extLst>
          </p:nvPr>
        </p:nvGraphicFramePr>
        <p:xfrm>
          <a:off x="628650" y="2315369"/>
          <a:ext cx="7886700" cy="1920240"/>
        </p:xfrm>
        <a:graphic>
          <a:graphicData uri="http://schemas.openxmlformats.org/drawingml/2006/table">
            <a:tbl>
              <a:tblPr firstRow="1" firstCol="1" bandRow="1">
                <a:tableStyleId>{5C22544A-7EE6-4342-B048-85BDC9FD1C3A}</a:tableStyleId>
              </a:tblPr>
              <a:tblGrid>
                <a:gridCol w="1713385">
                  <a:extLst>
                    <a:ext uri="{9D8B030D-6E8A-4147-A177-3AD203B41FA5}">
                      <a16:colId xmlns:a16="http://schemas.microsoft.com/office/drawing/2014/main" val="3963126796"/>
                    </a:ext>
                  </a:extLst>
                </a:gridCol>
                <a:gridCol w="6173315">
                  <a:extLst>
                    <a:ext uri="{9D8B030D-6E8A-4147-A177-3AD203B41FA5}">
                      <a16:colId xmlns:a16="http://schemas.microsoft.com/office/drawing/2014/main" val="357791524"/>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配置文件名称</a:t>
                      </a:r>
                      <a:endParaRPr lang="zh-CN" sz="14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默认配置文件所在位置</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129462500"/>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core-site.xml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share/doc/hadoop/hadoop-project-dist/hadoop-common/core-default.xml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5610031"/>
                  </a:ext>
                </a:extLst>
              </a:tr>
              <a:tr h="0">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hdfs-site.xml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share/doc/hadoop/hadoop-project-dist/hadoop-hdfs/hdfs-default.xml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60080521"/>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yarn-site.xml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share/doc/</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-yarn/</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-yarn-common/yarn-default.xml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9290623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mapred-site.xml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share/doc/</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mapreduce</a:t>
                      </a:r>
                      <a:r>
                        <a:rPr lang="en-US" sz="1400" kern="0" dirty="0">
                          <a:effectLst/>
                          <a:latin typeface="微软雅黑" panose="020B0503020204020204" pitchFamily="34" charset="-122"/>
                          <a:ea typeface="微软雅黑" panose="020B0503020204020204" pitchFamily="34" charset="-122"/>
                        </a:rPr>
                        <a:t>-client/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mapreduce</a:t>
                      </a:r>
                      <a:r>
                        <a:rPr lang="en-US" sz="1400" kern="0" dirty="0">
                          <a:effectLst/>
                          <a:latin typeface="微软雅黑" panose="020B0503020204020204" pitchFamily="34" charset="-122"/>
                          <a:ea typeface="微软雅黑" panose="020B0503020204020204" pitchFamily="34" charset="-122"/>
                        </a:rPr>
                        <a:t>-client-core/mapreduce-default.xml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08681394"/>
                  </a:ext>
                </a:extLst>
              </a:tr>
            </a:tbl>
          </a:graphicData>
        </a:graphic>
      </p:graphicFrame>
    </p:spTree>
    <p:extLst>
      <p:ext uri="{BB962C8B-B14F-4D97-AF65-F5344CB8AC3E}">
        <p14:creationId xmlns:p14="http://schemas.microsoft.com/office/powerpoint/2010/main" val="355290416"/>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707BC-3EA5-485C-B2F7-AC479A616F4D}"/>
              </a:ext>
            </a:extLst>
          </p:cNvPr>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3240D61-4656-49D6-9253-CC0AC90EDF7A}"/>
              </a:ext>
            </a:extLst>
          </p:cNvPr>
          <p:cNvSpPr>
            <a:spLocks noGrp="1"/>
          </p:cNvSpPr>
          <p:nvPr>
            <p:ph idx="1"/>
          </p:nvPr>
        </p:nvSpPr>
        <p:spPr/>
        <p:txBody>
          <a:bodyPr/>
          <a:lstStyle/>
          <a:p>
            <a:r>
              <a:rPr lang="en-US" altLang="zh-CN" dirty="0"/>
              <a:t>3. </a:t>
            </a:r>
            <a:r>
              <a:rPr lang="zh-CN" altLang="en-US" dirty="0"/>
              <a:t>配置</a:t>
            </a:r>
            <a:r>
              <a:rPr lang="en-US" altLang="zh-CN" dirty="0"/>
              <a:t>Hadoop</a:t>
            </a:r>
          </a:p>
          <a:p>
            <a:pPr lvl="1"/>
            <a:r>
              <a:rPr lang="zh-CN" altLang="en-US" dirty="0"/>
              <a:t>读者可以在</a:t>
            </a:r>
            <a:r>
              <a:rPr lang="en-US" altLang="zh-CN" dirty="0"/>
              <a:t>Hadoop</a:t>
            </a:r>
            <a:r>
              <a:rPr lang="zh-CN" altLang="en-US" dirty="0"/>
              <a:t>共享文档的路径下，找到一个导航文件</a:t>
            </a:r>
            <a:r>
              <a:rPr lang="en-US" altLang="zh-CN" dirty="0"/>
              <a:t>share/doc/</a:t>
            </a:r>
            <a:r>
              <a:rPr lang="en-US" altLang="zh-CN" dirty="0" err="1"/>
              <a:t>hadoop</a:t>
            </a:r>
            <a:r>
              <a:rPr lang="en-US" altLang="zh-CN" dirty="0"/>
              <a:t>/index.html</a:t>
            </a:r>
            <a:r>
              <a:rPr lang="zh-CN" altLang="en-US" dirty="0"/>
              <a:t>，这个导航文件是一个宝库，除了左下角有上述</a:t>
            </a:r>
            <a:r>
              <a:rPr lang="en-US" altLang="zh-CN" dirty="0"/>
              <a:t>4</a:t>
            </a:r>
            <a:r>
              <a:rPr lang="zh-CN" altLang="en-US" dirty="0"/>
              <a:t>个默认配置文件的超级链接，还有</a:t>
            </a:r>
            <a:r>
              <a:rPr lang="en-US" altLang="zh-CN" dirty="0"/>
              <a:t>Hadoop</a:t>
            </a:r>
            <a:r>
              <a:rPr lang="zh-CN" altLang="en-US" dirty="0"/>
              <a:t>的学习教程，值得读者细读。</a:t>
            </a:r>
          </a:p>
        </p:txBody>
      </p:sp>
      <p:pic>
        <p:nvPicPr>
          <p:cNvPr id="4" name="图片 3">
            <a:extLst>
              <a:ext uri="{FF2B5EF4-FFF2-40B4-BE49-F238E27FC236}">
                <a16:creationId xmlns:a16="http://schemas.microsoft.com/office/drawing/2014/main" id="{F1E46FB4-A9A4-4686-BE2F-42AD794D9469}"/>
              </a:ext>
            </a:extLst>
          </p:cNvPr>
          <p:cNvPicPr/>
          <p:nvPr/>
        </p:nvPicPr>
        <p:blipFill>
          <a:blip r:embed="rId2"/>
          <a:stretch>
            <a:fillRect/>
          </a:stretch>
        </p:blipFill>
        <p:spPr>
          <a:xfrm>
            <a:off x="2531110" y="2595881"/>
            <a:ext cx="4081780" cy="2138045"/>
          </a:xfrm>
          <a:prstGeom prst="rect">
            <a:avLst/>
          </a:prstGeom>
        </p:spPr>
      </p:pic>
    </p:spTree>
    <p:extLst>
      <p:ext uri="{BB962C8B-B14F-4D97-AF65-F5344CB8AC3E}">
        <p14:creationId xmlns:p14="http://schemas.microsoft.com/office/powerpoint/2010/main" val="784223260"/>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本节讲述的是全分布模式</a:t>
            </a:r>
            <a:r>
              <a:rPr lang="en-US" altLang="zh-CN" dirty="0"/>
              <a:t>Hadoop</a:t>
            </a:r>
            <a:r>
              <a:rPr lang="zh-CN" altLang="en-US" dirty="0"/>
              <a:t>集群的配置，伪分布模式</a:t>
            </a:r>
            <a:r>
              <a:rPr lang="en-US" altLang="zh-CN" dirty="0"/>
              <a:t>Hadoop</a:t>
            </a:r>
            <a:r>
              <a:rPr lang="zh-CN" altLang="en-US" dirty="0"/>
              <a:t>集群在配置的时候配置文件</a:t>
            </a:r>
            <a:r>
              <a:rPr lang="en-US" altLang="zh-CN" dirty="0"/>
              <a:t>core-site.xml</a:t>
            </a:r>
            <a:r>
              <a:rPr lang="zh-CN" altLang="en-US" dirty="0"/>
              <a:t>、</a:t>
            </a:r>
            <a:r>
              <a:rPr lang="en-US" altLang="zh-CN" dirty="0"/>
              <a:t>hdfs-site.xml</a:t>
            </a:r>
            <a:r>
              <a:rPr lang="zh-CN" altLang="en-US" dirty="0"/>
              <a:t>、</a:t>
            </a:r>
            <a:r>
              <a:rPr lang="en-US" altLang="zh-CN" dirty="0"/>
              <a:t>yarn-site.xml</a:t>
            </a:r>
            <a:r>
              <a:rPr lang="zh-CN" altLang="en-US" dirty="0"/>
              <a:t>、</a:t>
            </a:r>
            <a:r>
              <a:rPr lang="en-US" altLang="zh-CN" dirty="0"/>
              <a:t>slaves</a:t>
            </a:r>
            <a:r>
              <a:rPr lang="zh-CN" altLang="en-US" dirty="0"/>
              <a:t>配置内容有所不同，其余基本相同。另外为了方便，下文中（</a:t>
            </a:r>
            <a:r>
              <a:rPr lang="en-US" altLang="zh-CN" dirty="0"/>
              <a:t>1</a:t>
            </a:r>
            <a:r>
              <a:rPr lang="zh-CN" altLang="en-US" dirty="0"/>
              <a:t>）</a:t>
            </a:r>
            <a:r>
              <a:rPr lang="en-US" altLang="zh-CN" dirty="0"/>
              <a:t>-</a:t>
            </a:r>
            <a:r>
              <a:rPr lang="zh-CN" altLang="en-US" dirty="0"/>
              <a:t>（</a:t>
            </a:r>
            <a:r>
              <a:rPr lang="en-US" altLang="zh-CN" dirty="0"/>
              <a:t>9</a:t>
            </a:r>
            <a:r>
              <a:rPr lang="zh-CN" altLang="en-US" dirty="0"/>
              <a:t>）步骤均仅在主节点</a:t>
            </a:r>
            <a:r>
              <a:rPr lang="en-US" altLang="zh-CN" dirty="0"/>
              <a:t>master</a:t>
            </a:r>
            <a:r>
              <a:rPr lang="zh-CN" altLang="en-US" dirty="0"/>
              <a:t>上进行，从节点</a:t>
            </a:r>
            <a:r>
              <a:rPr lang="en-US" altLang="zh-CN" dirty="0"/>
              <a:t>slave1</a:t>
            </a:r>
            <a:r>
              <a:rPr lang="zh-CN" altLang="en-US" dirty="0"/>
              <a:t>、</a:t>
            </a:r>
            <a:r>
              <a:rPr lang="en-US" altLang="zh-CN" dirty="0"/>
              <a:t>slave2</a:t>
            </a:r>
            <a:r>
              <a:rPr lang="zh-CN" altLang="en-US" dirty="0"/>
              <a:t>上的配置文件可以通过</a:t>
            </a:r>
            <a:r>
              <a:rPr lang="en-US" altLang="zh-CN" dirty="0" err="1"/>
              <a:t>scp</a:t>
            </a:r>
            <a:r>
              <a:rPr lang="zh-CN" altLang="en-US" dirty="0"/>
              <a:t>命令同步复制。</a:t>
            </a:r>
            <a:endParaRPr lang="en-US" altLang="zh-CN" dirty="0"/>
          </a:p>
        </p:txBody>
      </p:sp>
    </p:spTree>
    <p:extLst>
      <p:ext uri="{BB962C8B-B14F-4D97-AF65-F5344CB8AC3E}">
        <p14:creationId xmlns:p14="http://schemas.microsoft.com/office/powerpoint/2010/main" val="2834016097"/>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p>
          <a:p>
            <a:pPr lvl="1"/>
            <a:r>
              <a:rPr lang="zh-CN" altLang="en-US" dirty="0"/>
              <a:t>（</a:t>
            </a:r>
            <a:r>
              <a:rPr lang="en-US" altLang="zh-CN" dirty="0"/>
              <a:t>1</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hadoop.sh</a:t>
            </a:r>
          </a:p>
          <a:p>
            <a:pPr lvl="2"/>
            <a:r>
              <a:rPr lang="zh-CN" altLang="en-US" dirty="0"/>
              <a:t>切换到</a:t>
            </a:r>
            <a:r>
              <a:rPr lang="en-US" altLang="zh-CN" dirty="0"/>
              <a:t>root</a:t>
            </a:r>
            <a:r>
              <a:rPr lang="zh-CN" altLang="en-US" dirty="0"/>
              <a:t>用户，使用</a:t>
            </a:r>
            <a:r>
              <a:rPr lang="zh-CN" altLang="en-US" i="1" dirty="0"/>
              <a:t>“</a:t>
            </a:r>
            <a:r>
              <a:rPr lang="en-US" altLang="zh-CN" i="1" dirty="0"/>
              <a:t>vim /</a:t>
            </a:r>
            <a:r>
              <a:rPr lang="en-US" altLang="zh-CN" i="1" dirty="0" err="1"/>
              <a:t>etc</a:t>
            </a:r>
            <a:r>
              <a:rPr lang="en-US" altLang="zh-CN" i="1" dirty="0"/>
              <a:t>/</a:t>
            </a:r>
            <a:r>
              <a:rPr lang="en-US" altLang="zh-CN" i="1" dirty="0" err="1"/>
              <a:t>profile.d</a:t>
            </a:r>
            <a:r>
              <a:rPr lang="en-US" altLang="zh-CN" i="1" dirty="0"/>
              <a:t>/hadoop.sh”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hadoop.sh</a:t>
            </a:r>
            <a:r>
              <a:rPr lang="zh-CN" altLang="en-US" dirty="0"/>
              <a:t>，添加如下内容。</a:t>
            </a:r>
          </a:p>
          <a:p>
            <a:pPr marL="685800" lvl="2" indent="0">
              <a:buNone/>
            </a:pPr>
            <a:r>
              <a:rPr lang="en-US" altLang="zh-CN" i="1" dirty="0"/>
              <a:t>export HADOOP_HOME=/</a:t>
            </a:r>
            <a:r>
              <a:rPr lang="en-US" altLang="zh-CN" i="1" dirty="0" err="1"/>
              <a:t>usr</a:t>
            </a:r>
            <a:r>
              <a:rPr lang="en-US" altLang="zh-CN" i="1" dirty="0"/>
              <a:t>/local/hadoop-2.9.2</a:t>
            </a:r>
          </a:p>
          <a:p>
            <a:pPr marL="685800" lvl="2" indent="0">
              <a:buNone/>
            </a:pPr>
            <a:r>
              <a:rPr lang="en-US" altLang="zh-CN" i="1" dirty="0"/>
              <a:t>export PATH=$HADOOP_HOME/bin:$HADOOP_HOME/</a:t>
            </a:r>
            <a:r>
              <a:rPr lang="en-US" altLang="zh-CN" i="1" dirty="0" err="1"/>
              <a:t>sbin</a:t>
            </a:r>
            <a:r>
              <a:rPr lang="en-US" altLang="zh-CN" i="1" dirty="0"/>
              <a:t>:$PATH</a:t>
            </a:r>
          </a:p>
          <a:p>
            <a:pPr lvl="2"/>
            <a:r>
              <a:rPr lang="zh-CN" altLang="en-US" dirty="0"/>
              <a:t>使用命令</a:t>
            </a:r>
            <a:r>
              <a:rPr lang="zh-CN" altLang="en-US" i="1" dirty="0"/>
              <a:t>“</a:t>
            </a:r>
            <a:r>
              <a:rPr lang="en-US" altLang="zh-CN" i="1" dirty="0"/>
              <a:t>source /</a:t>
            </a:r>
            <a:r>
              <a:rPr lang="en-US" altLang="zh-CN" i="1" dirty="0" err="1"/>
              <a:t>etc</a:t>
            </a:r>
            <a:r>
              <a:rPr lang="en-US" altLang="zh-CN" i="1" dirty="0"/>
              <a:t>/</a:t>
            </a:r>
            <a:r>
              <a:rPr lang="en-US" altLang="zh-CN" i="1" dirty="0" err="1"/>
              <a:t>profile.d</a:t>
            </a:r>
            <a:r>
              <a:rPr lang="en-US" altLang="zh-CN" i="1" dirty="0"/>
              <a:t>/hadoop.sh”</a:t>
            </a:r>
            <a:r>
              <a:rPr lang="zh-CN" altLang="en-US" dirty="0"/>
              <a:t>重新加载配置文件或者重启机器，使之生效。</a:t>
            </a:r>
          </a:p>
          <a:p>
            <a:pPr lvl="2"/>
            <a:endParaRPr lang="en-US" altLang="zh-CN" dirty="0"/>
          </a:p>
          <a:p>
            <a:pPr lvl="2"/>
            <a:r>
              <a:rPr lang="zh-CN" altLang="en-US" dirty="0"/>
              <a:t>需要说明的是，此步骤可以省略，之所以将</a:t>
            </a:r>
            <a:r>
              <a:rPr lang="en-US" altLang="zh-CN" dirty="0"/>
              <a:t>Hadoop</a:t>
            </a:r>
            <a:r>
              <a:rPr lang="zh-CN" altLang="en-US" dirty="0"/>
              <a:t>安装目录下</a:t>
            </a:r>
            <a:r>
              <a:rPr lang="en-US" altLang="zh-CN" dirty="0"/>
              <a:t>bin</a:t>
            </a:r>
            <a:r>
              <a:rPr lang="zh-CN" altLang="en-US" dirty="0"/>
              <a:t>和</a:t>
            </a:r>
            <a:r>
              <a:rPr lang="en-US" altLang="zh-CN" dirty="0" err="1"/>
              <a:t>sbin</a:t>
            </a:r>
            <a:r>
              <a:rPr lang="zh-CN" altLang="en-US" dirty="0"/>
              <a:t>加入到系统环境变量</a:t>
            </a:r>
            <a:r>
              <a:rPr lang="en-US" altLang="zh-CN" dirty="0"/>
              <a:t>PATH</a:t>
            </a:r>
            <a:r>
              <a:rPr lang="zh-CN" altLang="en-US" dirty="0"/>
              <a:t>中，是因为当输入启动和管理</a:t>
            </a:r>
            <a:r>
              <a:rPr lang="en-US" altLang="zh-CN" dirty="0"/>
              <a:t>Hadoop</a:t>
            </a:r>
            <a:r>
              <a:rPr lang="zh-CN" altLang="en-US" dirty="0"/>
              <a:t>集群命令时，无需再切换到</a:t>
            </a:r>
            <a:r>
              <a:rPr lang="en-US" altLang="zh-CN" dirty="0"/>
              <a:t>Hadoop</a:t>
            </a:r>
            <a:r>
              <a:rPr lang="zh-CN" altLang="en-US" dirty="0"/>
              <a:t>安装目录下的</a:t>
            </a:r>
            <a:r>
              <a:rPr lang="en-US" altLang="zh-CN" dirty="0"/>
              <a:t>bin</a:t>
            </a:r>
            <a:r>
              <a:rPr lang="zh-CN" altLang="en-US" dirty="0"/>
              <a:t>目录或者</a:t>
            </a:r>
            <a:r>
              <a:rPr lang="en-US" altLang="zh-CN" dirty="0" err="1"/>
              <a:t>sbin</a:t>
            </a:r>
            <a:r>
              <a:rPr lang="zh-CN" altLang="en-US" dirty="0"/>
              <a:t>目录，否则会出现错误信息“</a:t>
            </a:r>
            <a:r>
              <a:rPr lang="en-US" altLang="zh-CN" dirty="0"/>
              <a:t>bash: ****: command not found...”</a:t>
            </a:r>
            <a:r>
              <a:rPr lang="zh-CN" altLang="en-US" dirty="0"/>
              <a:t>。</a:t>
            </a:r>
          </a:p>
        </p:txBody>
      </p:sp>
    </p:spTree>
    <p:extLst>
      <p:ext uri="{BB962C8B-B14F-4D97-AF65-F5344CB8AC3E}">
        <p14:creationId xmlns:p14="http://schemas.microsoft.com/office/powerpoint/2010/main" val="2958216108"/>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接下来的（</a:t>
            </a:r>
            <a:r>
              <a:rPr lang="en-US" altLang="zh-CN" dirty="0"/>
              <a:t>2</a:t>
            </a:r>
            <a:r>
              <a:rPr lang="zh-CN" altLang="en-US" dirty="0"/>
              <a:t>）</a:t>
            </a:r>
            <a:r>
              <a:rPr lang="en-US" altLang="zh-CN" dirty="0"/>
              <a:t>-</a:t>
            </a:r>
            <a:r>
              <a:rPr lang="zh-CN" altLang="en-US" dirty="0"/>
              <a:t>（</a:t>
            </a:r>
            <a:r>
              <a:rPr lang="en-US" altLang="zh-CN" dirty="0"/>
              <a:t>9</a:t>
            </a:r>
            <a:r>
              <a:rPr lang="zh-CN" altLang="en-US" dirty="0"/>
              <a:t>）步骤均在普通用户</a:t>
            </a:r>
            <a:r>
              <a:rPr lang="en-US" altLang="zh-CN" dirty="0" err="1"/>
              <a:t>xuluhui</a:t>
            </a:r>
            <a:r>
              <a:rPr lang="zh-CN" altLang="en-US" dirty="0"/>
              <a:t>下完成。</a:t>
            </a:r>
          </a:p>
          <a:p>
            <a:pPr lvl="1"/>
            <a:r>
              <a:rPr lang="zh-CN" altLang="en-US" dirty="0"/>
              <a:t>（</a:t>
            </a:r>
            <a:r>
              <a:rPr lang="en-US" altLang="zh-CN" dirty="0"/>
              <a:t>2</a:t>
            </a:r>
            <a:r>
              <a:rPr lang="zh-CN" altLang="en-US" dirty="0"/>
              <a:t>）配置</a:t>
            </a:r>
            <a:r>
              <a:rPr lang="en-US" altLang="zh-CN" dirty="0"/>
              <a:t>hadoop-env.sh</a:t>
            </a:r>
          </a:p>
          <a:p>
            <a:pPr lvl="2"/>
            <a:r>
              <a:rPr lang="zh-CN" altLang="en-US" dirty="0"/>
              <a:t>环境变量配置文件</a:t>
            </a:r>
            <a:r>
              <a:rPr lang="en-US" altLang="zh-CN" dirty="0"/>
              <a:t>hadoop-env.sh</a:t>
            </a:r>
            <a:r>
              <a:rPr lang="zh-CN" altLang="en-US" dirty="0"/>
              <a:t>主要配置</a:t>
            </a:r>
            <a:r>
              <a:rPr lang="en-US" altLang="zh-CN" dirty="0"/>
              <a:t>Java</a:t>
            </a:r>
            <a:r>
              <a:rPr lang="zh-CN" altLang="en-US" dirty="0"/>
              <a:t>的安装路径</a:t>
            </a:r>
            <a:r>
              <a:rPr lang="en-US" altLang="zh-CN" dirty="0"/>
              <a:t>JAVA_HOME</a:t>
            </a:r>
            <a:r>
              <a:rPr lang="zh-CN" altLang="en-US" dirty="0"/>
              <a:t>、</a:t>
            </a:r>
            <a:r>
              <a:rPr lang="en-US" altLang="zh-CN" dirty="0"/>
              <a:t>Hadoop</a:t>
            </a:r>
            <a:r>
              <a:rPr lang="zh-CN" altLang="en-US" dirty="0"/>
              <a:t>日志存储路径</a:t>
            </a:r>
            <a:r>
              <a:rPr lang="en-US" altLang="zh-CN" dirty="0"/>
              <a:t>HADOOP_LOG_DIR</a:t>
            </a:r>
            <a:r>
              <a:rPr lang="zh-CN" altLang="en-US" dirty="0"/>
              <a:t>及添加</a:t>
            </a:r>
            <a:r>
              <a:rPr lang="en-US" altLang="zh-CN" dirty="0"/>
              <a:t>SSH</a:t>
            </a:r>
            <a:r>
              <a:rPr lang="zh-CN" altLang="en-US" dirty="0"/>
              <a:t>的配置选项</a:t>
            </a:r>
            <a:r>
              <a:rPr lang="en-US" altLang="zh-CN" dirty="0"/>
              <a:t>HADOOP_SSH_OPTS</a:t>
            </a:r>
            <a:r>
              <a:rPr lang="zh-CN" altLang="en-US" dirty="0"/>
              <a:t>等。本书中关于</a:t>
            </a:r>
            <a:r>
              <a:rPr lang="en-US" altLang="zh-CN" dirty="0"/>
              <a:t>hadoop-env.sh</a:t>
            </a:r>
            <a:r>
              <a:rPr lang="zh-CN" altLang="en-US" dirty="0"/>
              <a:t>配置文件的修改具体如下。</a:t>
            </a:r>
          </a:p>
          <a:p>
            <a:pPr lvl="2"/>
            <a:r>
              <a:rPr lang="zh-CN" altLang="en-US" dirty="0"/>
              <a:t>① 第</a:t>
            </a:r>
            <a:r>
              <a:rPr lang="en-US" altLang="zh-CN" dirty="0"/>
              <a:t>25</a:t>
            </a:r>
            <a:r>
              <a:rPr lang="zh-CN" altLang="en-US" dirty="0"/>
              <a:t>行“</a:t>
            </a:r>
            <a:r>
              <a:rPr lang="en-US" altLang="zh-CN" dirty="0"/>
              <a:t>export JAVA_HOME=${JAVA_HOME}”</a:t>
            </a:r>
            <a:r>
              <a:rPr lang="zh-CN" altLang="en-US" dirty="0"/>
              <a:t>修改为：</a:t>
            </a:r>
          </a:p>
          <a:p>
            <a:pPr marL="685800" lvl="2" indent="0">
              <a:buNone/>
            </a:pPr>
            <a:r>
              <a:rPr lang="en-US" altLang="zh-CN" i="1" dirty="0"/>
              <a:t>export JAVA_HOME=/</a:t>
            </a:r>
            <a:r>
              <a:rPr lang="en-US" altLang="zh-CN" i="1" dirty="0" err="1"/>
              <a:t>usr</a:t>
            </a:r>
            <a:r>
              <a:rPr lang="en-US" altLang="zh-CN" i="1" dirty="0"/>
              <a:t>/java/jdk1.8.0_191</a:t>
            </a:r>
          </a:p>
        </p:txBody>
      </p:sp>
    </p:spTree>
    <p:extLst>
      <p:ext uri="{BB962C8B-B14F-4D97-AF65-F5344CB8AC3E}">
        <p14:creationId xmlns:p14="http://schemas.microsoft.com/office/powerpoint/2010/main" val="1548188671"/>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20000"/>
          </a:bodyPr>
          <a:lstStyle/>
          <a:p>
            <a:r>
              <a:rPr lang="en-US" altLang="zh-CN" dirty="0"/>
              <a:t>3. </a:t>
            </a:r>
            <a:r>
              <a:rPr lang="zh-CN" altLang="en-US" dirty="0"/>
              <a:t>配置</a:t>
            </a:r>
            <a:r>
              <a:rPr lang="en-US" altLang="zh-CN" dirty="0"/>
              <a:t>Hadoop</a:t>
            </a:r>
          </a:p>
          <a:p>
            <a:pPr lvl="1"/>
            <a:r>
              <a:rPr lang="zh-CN" altLang="en-US" dirty="0"/>
              <a:t>（</a:t>
            </a:r>
            <a:r>
              <a:rPr lang="en-US" altLang="zh-CN" dirty="0"/>
              <a:t>2</a:t>
            </a:r>
            <a:r>
              <a:rPr lang="zh-CN" altLang="en-US" dirty="0"/>
              <a:t>）配置</a:t>
            </a:r>
            <a:r>
              <a:rPr lang="en-US" altLang="zh-CN" dirty="0"/>
              <a:t>hadoop-env.sh</a:t>
            </a:r>
          </a:p>
          <a:p>
            <a:pPr lvl="2"/>
            <a:r>
              <a:rPr lang="zh-CN" altLang="en-US" dirty="0"/>
              <a:t>② 第</a:t>
            </a:r>
            <a:r>
              <a:rPr lang="en-US" altLang="zh-CN" dirty="0"/>
              <a:t>26</a:t>
            </a:r>
            <a:r>
              <a:rPr lang="zh-CN" altLang="en-US" dirty="0"/>
              <a:t>行空行处加入：</a:t>
            </a:r>
          </a:p>
          <a:p>
            <a:pPr marL="685800" lvl="2" indent="0">
              <a:buNone/>
            </a:pPr>
            <a:r>
              <a:rPr lang="en-US" altLang="zh-CN" i="1" dirty="0"/>
              <a:t>export HADOOP_SSH_OPTS='-o </a:t>
            </a:r>
            <a:r>
              <a:rPr lang="en-US" altLang="zh-CN" i="1" dirty="0" err="1"/>
              <a:t>StrictHostKeyChecking</a:t>
            </a:r>
            <a:r>
              <a:rPr lang="en-US" altLang="zh-CN" i="1" dirty="0"/>
              <a:t>=no'</a:t>
            </a:r>
          </a:p>
          <a:p>
            <a:pPr lvl="2"/>
            <a:r>
              <a:rPr lang="en-US" altLang="zh-CN" dirty="0"/>
              <a:t>  </a:t>
            </a:r>
            <a:r>
              <a:rPr lang="zh-CN" altLang="en-US" dirty="0"/>
              <a:t>这里要说明的是，</a:t>
            </a:r>
            <a:r>
              <a:rPr lang="en-US" altLang="zh-CN" dirty="0" err="1"/>
              <a:t>ssh</a:t>
            </a:r>
            <a:r>
              <a:rPr lang="zh-CN" altLang="en-US" dirty="0"/>
              <a:t>的选项“</a:t>
            </a:r>
            <a:r>
              <a:rPr lang="en-US" altLang="zh-CN" dirty="0" err="1"/>
              <a:t>StrictHostKeyChecking</a:t>
            </a:r>
            <a:r>
              <a:rPr lang="en-US" altLang="zh-CN" dirty="0"/>
              <a:t>”</a:t>
            </a:r>
            <a:r>
              <a:rPr lang="zh-CN" altLang="en-US" dirty="0"/>
              <a:t>用于控制当目标主机尚未进行过认证时，是否显示信息“</a:t>
            </a:r>
            <a:r>
              <a:rPr lang="en-US" altLang="zh-CN" dirty="0"/>
              <a:t>Are you sure you want to continue connecting (yes/no)?”</a:t>
            </a:r>
            <a:r>
              <a:rPr lang="zh-CN" altLang="en-US" dirty="0"/>
              <a:t>。所以当登录其它机器时，只需要</a:t>
            </a:r>
            <a:r>
              <a:rPr lang="en-US" altLang="zh-CN" dirty="0" err="1"/>
              <a:t>ssh</a:t>
            </a:r>
            <a:r>
              <a:rPr lang="en-US" altLang="zh-CN" dirty="0"/>
              <a:t> -o </a:t>
            </a:r>
            <a:r>
              <a:rPr lang="en-US" altLang="zh-CN" dirty="0" err="1"/>
              <a:t>StrictHostKeyChecking</a:t>
            </a:r>
            <a:r>
              <a:rPr lang="en-US" altLang="zh-CN" dirty="0"/>
              <a:t>=no</a:t>
            </a:r>
            <a:r>
              <a:rPr lang="zh-CN" altLang="en-US" dirty="0"/>
              <a:t>就可以直接登录，不会有上面的提示信息，不需要人工干预输入“</a:t>
            </a:r>
            <a:r>
              <a:rPr lang="en-US" altLang="zh-CN" dirty="0"/>
              <a:t>yes”</a:t>
            </a:r>
            <a:r>
              <a:rPr lang="zh-CN" altLang="en-US" dirty="0"/>
              <a:t>，而且还会将目标主机</a:t>
            </a:r>
            <a:r>
              <a:rPr lang="en-US" altLang="zh-CN" dirty="0"/>
              <a:t>key</a:t>
            </a:r>
            <a:r>
              <a:rPr lang="zh-CN" altLang="en-US" dirty="0"/>
              <a:t>加到</a:t>
            </a:r>
            <a:r>
              <a:rPr lang="en-US" altLang="zh-CN" dirty="0"/>
              <a:t>~/.</a:t>
            </a:r>
            <a:r>
              <a:rPr lang="en-US" altLang="zh-CN" dirty="0" err="1"/>
              <a:t>ssh</a:t>
            </a:r>
            <a:r>
              <a:rPr lang="en-US" altLang="zh-CN" dirty="0"/>
              <a:t>/</a:t>
            </a:r>
            <a:r>
              <a:rPr lang="en-US" altLang="zh-CN" dirty="0" err="1"/>
              <a:t>known_hosts</a:t>
            </a:r>
            <a:r>
              <a:rPr lang="zh-CN" altLang="en-US" dirty="0"/>
              <a:t>文件里。</a:t>
            </a:r>
          </a:p>
          <a:p>
            <a:pPr lvl="2"/>
            <a:r>
              <a:rPr lang="zh-CN" altLang="en-US" dirty="0"/>
              <a:t>③ 第</a:t>
            </a:r>
            <a:r>
              <a:rPr lang="en-US" altLang="zh-CN" dirty="0"/>
              <a:t>113</a:t>
            </a:r>
            <a:r>
              <a:rPr lang="zh-CN" altLang="en-US" dirty="0"/>
              <a:t>行“</a:t>
            </a:r>
            <a:r>
              <a:rPr lang="en-US" altLang="zh-CN" dirty="0"/>
              <a:t>export HADOOP_PID_DIR=${HADOOP_PID_DIR}”</a:t>
            </a:r>
            <a:r>
              <a:rPr lang="zh-CN" altLang="en-US" dirty="0"/>
              <a:t>指定</a:t>
            </a:r>
            <a:r>
              <a:rPr lang="en-US" altLang="zh-CN" dirty="0"/>
              <a:t>HDFS</a:t>
            </a:r>
            <a:r>
              <a:rPr lang="zh-CN" altLang="en-US" dirty="0"/>
              <a:t>守护进程号的保存位置，默认为“</a:t>
            </a:r>
            <a:r>
              <a:rPr lang="en-US" altLang="zh-CN" dirty="0"/>
              <a:t>/</a:t>
            </a:r>
            <a:r>
              <a:rPr lang="en-US" altLang="zh-CN" dirty="0" err="1"/>
              <a:t>tmp</a:t>
            </a:r>
            <a:r>
              <a:rPr lang="en-US" altLang="zh-CN" dirty="0"/>
              <a:t>”</a:t>
            </a:r>
            <a:r>
              <a:rPr lang="zh-CN" altLang="en-US" dirty="0"/>
              <a:t>，由于该文件夹用以存放临时文件，系统定时会自动清理，因此本书将“</a:t>
            </a:r>
            <a:r>
              <a:rPr lang="en-US" altLang="zh-CN" dirty="0"/>
              <a:t>HADOOP_PID_DIR”</a:t>
            </a:r>
            <a:r>
              <a:rPr lang="zh-CN" altLang="en-US" dirty="0"/>
              <a:t>设置为</a:t>
            </a:r>
            <a:r>
              <a:rPr lang="en-US" altLang="zh-CN" dirty="0"/>
              <a:t>Hadoop</a:t>
            </a:r>
            <a:r>
              <a:rPr lang="zh-CN" altLang="en-US" dirty="0"/>
              <a:t>安装目录下的目录</a:t>
            </a:r>
            <a:r>
              <a:rPr lang="en-US" altLang="zh-CN" dirty="0" err="1"/>
              <a:t>pids</a:t>
            </a:r>
            <a:r>
              <a:rPr lang="zh-CN" altLang="en-US" dirty="0"/>
              <a:t>，如下所示，其中目录</a:t>
            </a:r>
            <a:r>
              <a:rPr lang="en-US" altLang="zh-CN" dirty="0" err="1"/>
              <a:t>pids</a:t>
            </a:r>
            <a:r>
              <a:rPr lang="zh-CN" altLang="en-US" dirty="0"/>
              <a:t>会随着</a:t>
            </a:r>
            <a:r>
              <a:rPr lang="en-US" altLang="zh-CN" dirty="0"/>
              <a:t>HDFS</a:t>
            </a:r>
            <a:r>
              <a:rPr lang="zh-CN" altLang="en-US" dirty="0"/>
              <a:t>守护进程的启动而由系统自动创建，无需用户手工创建。</a:t>
            </a:r>
          </a:p>
          <a:p>
            <a:pPr marL="685800" lvl="2" indent="0">
              <a:buNone/>
            </a:pPr>
            <a:r>
              <a:rPr lang="en-US" altLang="zh-CN" i="1" dirty="0"/>
              <a:t>export HADOOP_PID_DIR=${HADOOP_HOME}/</a:t>
            </a:r>
            <a:r>
              <a:rPr lang="en-US" altLang="zh-CN" i="1" dirty="0" err="1"/>
              <a:t>pids</a:t>
            </a:r>
            <a:endParaRPr lang="en-US" altLang="zh-CN" i="1" dirty="0"/>
          </a:p>
        </p:txBody>
      </p:sp>
    </p:spTree>
    <p:extLst>
      <p:ext uri="{BB962C8B-B14F-4D97-AF65-F5344CB8AC3E}">
        <p14:creationId xmlns:p14="http://schemas.microsoft.com/office/powerpoint/2010/main" val="3932221229"/>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p>
          <a:p>
            <a:pPr lvl="1"/>
            <a:r>
              <a:rPr lang="zh-CN" altLang="en-US" dirty="0"/>
              <a:t>（</a:t>
            </a:r>
            <a:r>
              <a:rPr lang="en-US" altLang="zh-CN" dirty="0"/>
              <a:t>3</a:t>
            </a:r>
            <a:r>
              <a:rPr lang="zh-CN" altLang="en-US" dirty="0"/>
              <a:t>）配置</a:t>
            </a:r>
            <a:r>
              <a:rPr lang="en-US" altLang="zh-CN" dirty="0"/>
              <a:t>mapred-env.sh</a:t>
            </a:r>
          </a:p>
          <a:p>
            <a:pPr lvl="2"/>
            <a:r>
              <a:rPr lang="zh-CN" altLang="en-US" dirty="0"/>
              <a:t>环境变量配置文件</a:t>
            </a:r>
            <a:r>
              <a:rPr lang="en-US" altLang="zh-CN" dirty="0"/>
              <a:t>mapred-env.sh</a:t>
            </a:r>
            <a:r>
              <a:rPr lang="zh-CN" altLang="en-US" dirty="0"/>
              <a:t>主要配置</a:t>
            </a:r>
            <a:r>
              <a:rPr lang="en-US" altLang="zh-CN" dirty="0"/>
              <a:t>Java</a:t>
            </a:r>
            <a:r>
              <a:rPr lang="zh-CN" altLang="en-US" dirty="0"/>
              <a:t>安装路径</a:t>
            </a:r>
            <a:r>
              <a:rPr lang="en-US" altLang="zh-CN" dirty="0"/>
              <a:t>JAVA_HOME</a:t>
            </a:r>
            <a:r>
              <a:rPr lang="zh-CN" altLang="en-US" dirty="0"/>
              <a:t>、</a:t>
            </a:r>
            <a:r>
              <a:rPr lang="en-US" altLang="zh-CN" dirty="0"/>
              <a:t>MapReduce</a:t>
            </a:r>
            <a:r>
              <a:rPr lang="zh-CN" altLang="en-US" dirty="0"/>
              <a:t>日志存储路径</a:t>
            </a:r>
            <a:r>
              <a:rPr lang="en-US" altLang="zh-CN" dirty="0"/>
              <a:t>HADOOP_MAPRED_LOG_DIR</a:t>
            </a:r>
            <a:r>
              <a:rPr lang="zh-CN" altLang="en-US" dirty="0"/>
              <a:t>等，之所以再次设置</a:t>
            </a:r>
            <a:r>
              <a:rPr lang="en-US" altLang="zh-CN" dirty="0"/>
              <a:t>JAVA_HOME</a:t>
            </a:r>
            <a:r>
              <a:rPr lang="zh-CN" altLang="en-US" dirty="0"/>
              <a:t>，是为了保证所有进程使用的是同一个版本的</a:t>
            </a:r>
            <a:r>
              <a:rPr lang="en-US" altLang="zh-CN" dirty="0"/>
              <a:t>JDK</a:t>
            </a:r>
            <a:r>
              <a:rPr lang="zh-CN" altLang="en-US" dirty="0"/>
              <a:t>。本书中关于</a:t>
            </a:r>
            <a:r>
              <a:rPr lang="en-US" altLang="zh-CN" dirty="0"/>
              <a:t>mapred-env.sh</a:t>
            </a:r>
            <a:r>
              <a:rPr lang="zh-CN" altLang="en-US" dirty="0"/>
              <a:t>配置文件的修改具体如下。</a:t>
            </a:r>
          </a:p>
          <a:p>
            <a:pPr lvl="2"/>
            <a:r>
              <a:rPr lang="zh-CN" altLang="en-US" dirty="0"/>
              <a:t>① 第</a:t>
            </a:r>
            <a:r>
              <a:rPr lang="en-US" altLang="zh-CN" dirty="0"/>
              <a:t>16</a:t>
            </a:r>
            <a:r>
              <a:rPr lang="zh-CN" altLang="en-US" dirty="0"/>
              <a:t>行注释“</a:t>
            </a:r>
            <a:r>
              <a:rPr lang="en-US" altLang="zh-CN" dirty="0"/>
              <a:t># export JAVA_HOME=/home/y/</a:t>
            </a:r>
            <a:r>
              <a:rPr lang="en-US" altLang="zh-CN" dirty="0" err="1"/>
              <a:t>libexec</a:t>
            </a:r>
            <a:r>
              <a:rPr lang="en-US" altLang="zh-CN" dirty="0"/>
              <a:t>/jdk1.6.0/”</a:t>
            </a:r>
            <a:r>
              <a:rPr lang="zh-CN" altLang="en-US" dirty="0"/>
              <a:t>修改为：</a:t>
            </a:r>
          </a:p>
          <a:p>
            <a:pPr marL="685800" lvl="2" indent="0">
              <a:buNone/>
            </a:pPr>
            <a:r>
              <a:rPr lang="en-US" altLang="zh-CN" i="1" dirty="0"/>
              <a:t>export JAVA_HOME=/</a:t>
            </a:r>
            <a:r>
              <a:rPr lang="en-US" altLang="zh-CN" i="1" dirty="0" err="1"/>
              <a:t>usr</a:t>
            </a:r>
            <a:r>
              <a:rPr lang="en-US" altLang="zh-CN" i="1" dirty="0"/>
              <a:t>/java/jdk1.8.0_191</a:t>
            </a:r>
          </a:p>
          <a:p>
            <a:pPr lvl="2"/>
            <a:r>
              <a:rPr lang="en-US" altLang="zh-CN" dirty="0"/>
              <a:t>② </a:t>
            </a:r>
            <a:r>
              <a:rPr lang="zh-CN" altLang="en-US" dirty="0"/>
              <a:t>第</a:t>
            </a:r>
            <a:r>
              <a:rPr lang="en-US" altLang="zh-CN" dirty="0"/>
              <a:t>28</a:t>
            </a:r>
            <a:r>
              <a:rPr lang="zh-CN" altLang="en-US" dirty="0"/>
              <a:t>行指定</a:t>
            </a:r>
            <a:r>
              <a:rPr lang="en-US" altLang="zh-CN" dirty="0"/>
              <a:t>MapReduce</a:t>
            </a:r>
            <a:r>
              <a:rPr lang="zh-CN" altLang="en-US" dirty="0"/>
              <a:t>守护进程号的保存位置，默认为“</a:t>
            </a:r>
            <a:r>
              <a:rPr lang="en-US" altLang="zh-CN" dirty="0"/>
              <a:t>/</a:t>
            </a:r>
            <a:r>
              <a:rPr lang="en-US" altLang="zh-CN" dirty="0" err="1"/>
              <a:t>tmp</a:t>
            </a:r>
            <a:r>
              <a:rPr lang="en-US" altLang="zh-CN" dirty="0"/>
              <a:t>”</a:t>
            </a:r>
            <a:r>
              <a:rPr lang="zh-CN" altLang="en-US" dirty="0"/>
              <a:t>，同以上“</a:t>
            </a:r>
            <a:r>
              <a:rPr lang="en-US" altLang="zh-CN" dirty="0"/>
              <a:t>HADOOP_PID_DIR”</a:t>
            </a:r>
            <a:r>
              <a:rPr lang="zh-CN" altLang="en-US" dirty="0"/>
              <a:t>，此处注释“</a:t>
            </a:r>
            <a:r>
              <a:rPr lang="en-US" altLang="zh-CN" dirty="0"/>
              <a:t>#export HADOOP_MAPRED_PID_DIR=”</a:t>
            </a:r>
            <a:r>
              <a:rPr lang="zh-CN" altLang="en-US" dirty="0"/>
              <a:t>修改为</a:t>
            </a:r>
            <a:r>
              <a:rPr lang="en-US" altLang="zh-CN" dirty="0"/>
              <a:t>Hadoop</a:t>
            </a:r>
            <a:r>
              <a:rPr lang="zh-CN" altLang="en-US" dirty="0"/>
              <a:t>安装目录下的目录</a:t>
            </a:r>
            <a:r>
              <a:rPr lang="en-US" altLang="zh-CN" dirty="0" err="1"/>
              <a:t>pids</a:t>
            </a:r>
            <a:r>
              <a:rPr lang="zh-CN" altLang="en-US" dirty="0"/>
              <a:t>，如下所示，其中目录</a:t>
            </a:r>
            <a:r>
              <a:rPr lang="en-US" altLang="zh-CN" dirty="0" err="1"/>
              <a:t>pids</a:t>
            </a:r>
            <a:r>
              <a:rPr lang="zh-CN" altLang="en-US" dirty="0"/>
              <a:t>会随着</a:t>
            </a:r>
            <a:r>
              <a:rPr lang="en-US" altLang="zh-CN" dirty="0"/>
              <a:t>MapReduce</a:t>
            </a:r>
            <a:r>
              <a:rPr lang="zh-CN" altLang="en-US" dirty="0"/>
              <a:t>守护进程的启动而由系统自动创建，无需用户手工创建。</a:t>
            </a:r>
          </a:p>
          <a:p>
            <a:pPr marL="685800" lvl="2" indent="0">
              <a:buNone/>
            </a:pPr>
            <a:r>
              <a:rPr lang="en-US" altLang="zh-CN" i="1" dirty="0"/>
              <a:t>export HADOOP_MAPRED_PID_DIR=${HADOOP_HOME}/</a:t>
            </a:r>
            <a:r>
              <a:rPr lang="en-US" altLang="zh-CN" i="1" dirty="0" err="1"/>
              <a:t>pids</a:t>
            </a:r>
            <a:endParaRPr lang="en-US" altLang="zh-CN" i="1" dirty="0"/>
          </a:p>
          <a:p>
            <a:pPr marL="685800" lvl="2" indent="0">
              <a:buNone/>
            </a:pPr>
            <a:endParaRPr lang="en-US" altLang="zh-CN" i="1" dirty="0"/>
          </a:p>
        </p:txBody>
      </p:sp>
    </p:spTree>
    <p:extLst>
      <p:ext uri="{BB962C8B-B14F-4D97-AF65-F5344CB8AC3E}">
        <p14:creationId xmlns:p14="http://schemas.microsoft.com/office/powerpoint/2010/main" val="1187667276"/>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4</a:t>
            </a:r>
            <a:r>
              <a:rPr lang="zh-CN" altLang="en-US" dirty="0"/>
              <a:t>）配置</a:t>
            </a:r>
            <a:r>
              <a:rPr lang="en-US" altLang="zh-CN" dirty="0"/>
              <a:t>yarn-env.sh</a:t>
            </a:r>
          </a:p>
          <a:p>
            <a:pPr lvl="2"/>
            <a:r>
              <a:rPr lang="en-US" altLang="zh-CN" dirty="0"/>
              <a:t>YARN</a:t>
            </a:r>
            <a:r>
              <a:rPr lang="zh-CN" altLang="en-US" dirty="0"/>
              <a:t>是</a:t>
            </a:r>
            <a:r>
              <a:rPr lang="en-US" altLang="zh-CN" dirty="0"/>
              <a:t>Hadoop</a:t>
            </a:r>
            <a:r>
              <a:rPr lang="zh-CN" altLang="en-US" dirty="0"/>
              <a:t>的资源管理器，环境变量配置文件</a:t>
            </a:r>
            <a:r>
              <a:rPr lang="en-US" altLang="zh-CN" dirty="0"/>
              <a:t>yarn-env.sh</a:t>
            </a:r>
            <a:r>
              <a:rPr lang="zh-CN" altLang="en-US" dirty="0"/>
              <a:t>主要配置</a:t>
            </a:r>
            <a:r>
              <a:rPr lang="en-US" altLang="zh-CN" dirty="0"/>
              <a:t>Java</a:t>
            </a:r>
            <a:r>
              <a:rPr lang="zh-CN" altLang="en-US" dirty="0"/>
              <a:t>安装路径</a:t>
            </a:r>
            <a:r>
              <a:rPr lang="en-US" altLang="zh-CN" dirty="0"/>
              <a:t>JAVA_HOME</a:t>
            </a:r>
            <a:r>
              <a:rPr lang="zh-CN" altLang="en-US" dirty="0"/>
              <a:t>、</a:t>
            </a:r>
            <a:r>
              <a:rPr lang="en-US" altLang="zh-CN" dirty="0"/>
              <a:t>YARN</a:t>
            </a:r>
            <a:r>
              <a:rPr lang="zh-CN" altLang="en-US" dirty="0"/>
              <a:t>日志存放路径</a:t>
            </a:r>
            <a:r>
              <a:rPr lang="en-US" altLang="zh-CN" dirty="0"/>
              <a:t>YARN_LOG_DIR</a:t>
            </a:r>
            <a:r>
              <a:rPr lang="zh-CN" altLang="en-US" dirty="0"/>
              <a:t>等。本书中关于</a:t>
            </a:r>
            <a:r>
              <a:rPr lang="en-US" altLang="zh-CN" dirty="0"/>
              <a:t>yarn-env.sh</a:t>
            </a:r>
            <a:r>
              <a:rPr lang="zh-CN" altLang="en-US" dirty="0"/>
              <a:t>配置文件的修改具体如下。</a:t>
            </a:r>
          </a:p>
          <a:p>
            <a:pPr lvl="2"/>
            <a:r>
              <a:rPr lang="zh-CN" altLang="en-US" dirty="0"/>
              <a:t>① 第</a:t>
            </a:r>
            <a:r>
              <a:rPr lang="en-US" altLang="zh-CN" dirty="0"/>
              <a:t>23</a:t>
            </a:r>
            <a:r>
              <a:rPr lang="zh-CN" altLang="en-US" dirty="0"/>
              <a:t>行注释“</a:t>
            </a:r>
            <a:r>
              <a:rPr lang="en-US" altLang="zh-CN" dirty="0"/>
              <a:t># export JAVA_HOME=/home/y/</a:t>
            </a:r>
            <a:r>
              <a:rPr lang="en-US" altLang="zh-CN" dirty="0" err="1"/>
              <a:t>libexec</a:t>
            </a:r>
            <a:r>
              <a:rPr lang="en-US" altLang="zh-CN" dirty="0"/>
              <a:t>/jdk1.6.0/”</a:t>
            </a:r>
            <a:r>
              <a:rPr lang="zh-CN" altLang="en-US" dirty="0"/>
              <a:t>修改为：</a:t>
            </a:r>
          </a:p>
          <a:p>
            <a:pPr marL="685800" lvl="2" indent="0">
              <a:buNone/>
            </a:pPr>
            <a:r>
              <a:rPr lang="en-US" altLang="zh-CN" i="1" dirty="0"/>
              <a:t>export JAVA_HOME=/</a:t>
            </a:r>
            <a:r>
              <a:rPr lang="en-US" altLang="zh-CN" i="1" dirty="0" err="1"/>
              <a:t>usr</a:t>
            </a:r>
            <a:r>
              <a:rPr lang="en-US" altLang="zh-CN" i="1" dirty="0"/>
              <a:t>/java/jdk1.8.0_191</a:t>
            </a:r>
          </a:p>
          <a:p>
            <a:pPr lvl="2"/>
            <a:r>
              <a:rPr lang="en-US" altLang="zh-CN" dirty="0"/>
              <a:t>② yarn-env.sh</a:t>
            </a:r>
            <a:r>
              <a:rPr lang="zh-CN" altLang="en-US" dirty="0"/>
              <a:t>文件中并未提供</a:t>
            </a:r>
            <a:r>
              <a:rPr lang="en-US" altLang="zh-CN" dirty="0"/>
              <a:t>YARN_PID_DIR</a:t>
            </a:r>
            <a:r>
              <a:rPr lang="zh-CN" altLang="en-US" dirty="0"/>
              <a:t>配置项，用于指定</a:t>
            </a:r>
            <a:r>
              <a:rPr lang="en-US" altLang="zh-CN" dirty="0"/>
              <a:t>YARN</a:t>
            </a:r>
            <a:r>
              <a:rPr lang="zh-CN" altLang="en-US" dirty="0"/>
              <a:t>守护进程号的保存位置，   在该文件最后添加一行，内容如下所示，其中目录</a:t>
            </a:r>
            <a:r>
              <a:rPr lang="en-US" altLang="zh-CN" dirty="0" err="1"/>
              <a:t>pids</a:t>
            </a:r>
            <a:r>
              <a:rPr lang="zh-CN" altLang="en-US" dirty="0"/>
              <a:t>会随着</a:t>
            </a:r>
            <a:r>
              <a:rPr lang="en-US" altLang="zh-CN" dirty="0"/>
              <a:t>YARN</a:t>
            </a:r>
            <a:r>
              <a:rPr lang="zh-CN" altLang="en-US" dirty="0"/>
              <a:t>守护进程的启动而由系统自动创建，无需用户手工创建。</a:t>
            </a:r>
          </a:p>
          <a:p>
            <a:pPr marL="685800" lvl="2" indent="0">
              <a:buNone/>
            </a:pPr>
            <a:r>
              <a:rPr lang="en-US" altLang="zh-CN" i="1" dirty="0"/>
              <a:t>export YARN_PID_DIR=${HADOOP_HOME}/</a:t>
            </a:r>
            <a:r>
              <a:rPr lang="en-US" altLang="zh-CN" i="1" dirty="0" err="1"/>
              <a:t>pids</a:t>
            </a:r>
            <a:endParaRPr lang="en-US" altLang="zh-CN" i="1" dirty="0"/>
          </a:p>
          <a:p>
            <a:pPr marL="685800" lvl="2" indent="0">
              <a:buNone/>
            </a:pPr>
            <a:endParaRPr lang="en-US" altLang="zh-CN" i="1" dirty="0"/>
          </a:p>
        </p:txBody>
      </p:sp>
    </p:spTree>
    <p:extLst>
      <p:ext uri="{BB962C8B-B14F-4D97-AF65-F5344CB8AC3E}">
        <p14:creationId xmlns:p14="http://schemas.microsoft.com/office/powerpoint/2010/main" val="11238587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D6B-1FD6-4AA6-B292-0E3CF8AB8FEA}"/>
              </a:ext>
            </a:extLst>
          </p:cNvPr>
          <p:cNvSpPr>
            <a:spLocks noGrp="1"/>
          </p:cNvSpPr>
          <p:nvPr>
            <p:ph type="title"/>
          </p:nvPr>
        </p:nvSpPr>
        <p:spPr/>
        <p:txBody>
          <a:bodyPr/>
          <a:lstStyle/>
          <a:p>
            <a:r>
              <a:rPr lang="en-US" altLang="zh-CN" dirty="0"/>
              <a:t>2.1.2  Hadoop</a:t>
            </a:r>
            <a:r>
              <a:rPr lang="zh-CN" altLang="en-US" dirty="0"/>
              <a:t>发展简史</a:t>
            </a:r>
          </a:p>
        </p:txBody>
      </p:sp>
      <p:sp>
        <p:nvSpPr>
          <p:cNvPr id="3" name="内容占位符 2">
            <a:extLst>
              <a:ext uri="{FF2B5EF4-FFF2-40B4-BE49-F238E27FC236}">
                <a16:creationId xmlns:a16="http://schemas.microsoft.com/office/drawing/2014/main" id="{29E5E266-C4AF-4244-8296-CE4688C4BBCC}"/>
              </a:ext>
            </a:extLst>
          </p:cNvPr>
          <p:cNvSpPr>
            <a:spLocks noGrp="1"/>
          </p:cNvSpPr>
          <p:nvPr>
            <p:ph idx="1"/>
          </p:nvPr>
        </p:nvSpPr>
        <p:spPr/>
        <p:txBody>
          <a:bodyPr/>
          <a:lstStyle/>
          <a:p>
            <a:r>
              <a:rPr lang="zh-CN" altLang="en-US" dirty="0"/>
              <a:t>Hadoop这个名字不是单词缩写，Hadoop之父道格•卡丁（Doug Cutting）曾这样解释Hadoop名字的由来：“这个名字是我的孩子给一个棕黄色的大象玩具的取的名字。我的命名标准就是简短，容易发音和拼写，并且不会被用于别处。小孩子恰恰是这方面的高手。”</a:t>
            </a:r>
          </a:p>
        </p:txBody>
      </p:sp>
      <p:pic>
        <p:nvPicPr>
          <p:cNvPr id="4" name="图片 1">
            <a:extLst>
              <a:ext uri="{FF2B5EF4-FFF2-40B4-BE49-F238E27FC236}">
                <a16:creationId xmlns:a16="http://schemas.microsoft.com/office/drawing/2014/main" id="{25603093-0B18-415C-AA98-5B1848B86C27}"/>
              </a:ext>
            </a:extLst>
          </p:cNvPr>
          <p:cNvPicPr>
            <a:picLocks noChangeAspect="1"/>
          </p:cNvPicPr>
          <p:nvPr/>
        </p:nvPicPr>
        <p:blipFill>
          <a:blip r:embed="rId2"/>
          <a:stretch>
            <a:fillRect/>
          </a:stretch>
        </p:blipFill>
        <p:spPr>
          <a:xfrm>
            <a:off x="2755265" y="3000971"/>
            <a:ext cx="3633470" cy="976630"/>
          </a:xfrm>
          <a:prstGeom prst="rect">
            <a:avLst/>
          </a:prstGeom>
        </p:spPr>
      </p:pic>
    </p:spTree>
    <p:extLst>
      <p:ext uri="{BB962C8B-B14F-4D97-AF65-F5344CB8AC3E}">
        <p14:creationId xmlns:p14="http://schemas.microsoft.com/office/powerpoint/2010/main" val="1694007083"/>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62500" lnSpcReduction="20000"/>
          </a:bodyPr>
          <a:lstStyle/>
          <a:p>
            <a:r>
              <a:rPr lang="en-US" altLang="zh-CN" dirty="0"/>
              <a:t>3. </a:t>
            </a:r>
            <a:r>
              <a:rPr lang="zh-CN" altLang="en-US" dirty="0"/>
              <a:t>配置</a:t>
            </a:r>
            <a:r>
              <a:rPr lang="en-US" altLang="zh-CN" dirty="0"/>
              <a:t>Hadoop</a:t>
            </a:r>
          </a:p>
          <a:p>
            <a:pPr lvl="1"/>
            <a:r>
              <a:rPr lang="zh-CN" altLang="en-US" dirty="0"/>
              <a:t>（</a:t>
            </a:r>
            <a:r>
              <a:rPr lang="en-US" altLang="zh-CN" dirty="0"/>
              <a:t>5</a:t>
            </a:r>
            <a:r>
              <a:rPr lang="zh-CN" altLang="en-US" dirty="0"/>
              <a:t>）配置</a:t>
            </a:r>
            <a:r>
              <a:rPr lang="en-US" altLang="zh-CN" dirty="0"/>
              <a:t>core-site.xml</a:t>
            </a:r>
          </a:p>
          <a:p>
            <a:pPr lvl="2"/>
            <a:r>
              <a:rPr lang="en-US" altLang="zh-CN" dirty="0"/>
              <a:t>core-site.xml</a:t>
            </a:r>
            <a:r>
              <a:rPr lang="zh-CN" altLang="en-US" dirty="0"/>
              <a:t>是</a:t>
            </a:r>
            <a:r>
              <a:rPr lang="en-US" altLang="zh-CN" dirty="0" err="1"/>
              <a:t>hadoop</a:t>
            </a:r>
            <a:r>
              <a:rPr lang="en-US" altLang="zh-CN" dirty="0"/>
              <a:t> core</a:t>
            </a:r>
            <a:r>
              <a:rPr lang="zh-CN" altLang="en-US" dirty="0"/>
              <a:t>配置文件，如</a:t>
            </a:r>
            <a:r>
              <a:rPr lang="en-US" altLang="zh-CN" dirty="0"/>
              <a:t>HDFS</a:t>
            </a:r>
            <a:r>
              <a:rPr lang="zh-CN" altLang="en-US" dirty="0"/>
              <a:t>和</a:t>
            </a:r>
            <a:r>
              <a:rPr lang="en-US" altLang="zh-CN" dirty="0"/>
              <a:t>MapReduce</a:t>
            </a:r>
            <a:r>
              <a:rPr lang="zh-CN" altLang="en-US" dirty="0"/>
              <a:t>常用的</a:t>
            </a:r>
            <a:r>
              <a:rPr lang="en-US" altLang="zh-CN" dirty="0"/>
              <a:t>I/O</a:t>
            </a:r>
            <a:r>
              <a:rPr lang="zh-CN" altLang="en-US" dirty="0"/>
              <a:t>设置等，其中包括很多配置项，但实际上，大多数配置项都有默认项，也就是说，很多配置项即使不配置，也无关紧要，只是在特定场合下，有些默认值无法工作，这时再找出来配置特定值。</a:t>
            </a:r>
          </a:p>
          <a:p>
            <a:pPr marL="685800" lvl="2" indent="0">
              <a:buNone/>
            </a:pPr>
            <a:r>
              <a:rPr lang="en-US" altLang="zh-CN" i="1" dirty="0"/>
              <a:t>&lt;configuration&gt;</a:t>
            </a:r>
          </a:p>
          <a:p>
            <a:pPr marL="685800" lvl="2" indent="0">
              <a:buNone/>
            </a:pPr>
            <a:r>
              <a:rPr lang="en-US" altLang="zh-CN" i="1" dirty="0"/>
              <a:t>        &lt;property&gt;</a:t>
            </a:r>
          </a:p>
          <a:p>
            <a:pPr marL="685800" lvl="2" indent="0">
              <a:buNone/>
            </a:pPr>
            <a:r>
              <a:rPr lang="en-US" altLang="zh-CN" i="1" dirty="0"/>
              <a:t>                &lt;name&gt;</a:t>
            </a:r>
            <a:r>
              <a:rPr lang="en-US" altLang="zh-CN" i="1" dirty="0" err="1"/>
              <a:t>fs.defaultFS</a:t>
            </a:r>
            <a:r>
              <a:rPr lang="en-US" altLang="zh-CN" i="1" dirty="0"/>
              <a:t>&lt;/name&gt;</a:t>
            </a:r>
          </a:p>
          <a:p>
            <a:pPr marL="685800" lvl="2" indent="0">
              <a:buNone/>
            </a:pPr>
            <a:r>
              <a:rPr lang="en-US" altLang="zh-CN" i="1" dirty="0"/>
              <a:t>                &lt;value&gt;hdfs://192.168.18.130:9000&lt;/value&gt;</a:t>
            </a:r>
          </a:p>
          <a:p>
            <a:pPr marL="685800" lvl="2" indent="0">
              <a:buNone/>
            </a:pPr>
            <a:r>
              <a:rPr lang="en-US" altLang="zh-CN" i="1" dirty="0"/>
              <a:t>        &lt;/property&gt;</a:t>
            </a:r>
          </a:p>
          <a:p>
            <a:pPr marL="685800" lvl="2" indent="0">
              <a:buNone/>
            </a:pPr>
            <a:r>
              <a:rPr lang="en-US" altLang="zh-CN" i="1" dirty="0"/>
              <a:t>        &lt;property&gt;</a:t>
            </a:r>
          </a:p>
          <a:p>
            <a:pPr marL="685800" lvl="2" indent="0">
              <a:buNone/>
            </a:pPr>
            <a:r>
              <a:rPr lang="en-US" altLang="zh-CN" i="1" dirty="0"/>
              <a:t>                &lt;name&gt;</a:t>
            </a:r>
            <a:r>
              <a:rPr lang="en-US" altLang="zh-CN" i="1" dirty="0" err="1"/>
              <a:t>hadoop.tmp.dir</a:t>
            </a:r>
            <a:r>
              <a:rPr lang="en-US" altLang="zh-CN" i="1" dirty="0"/>
              <a:t>&lt;/name&gt;</a:t>
            </a:r>
          </a:p>
          <a:p>
            <a:pPr marL="685800" lvl="2" indent="0">
              <a:buNone/>
            </a:pPr>
            <a:r>
              <a:rPr lang="en-US" altLang="zh-CN" i="1" dirty="0"/>
              <a:t>                &lt;value&gt;/</a:t>
            </a:r>
            <a:r>
              <a:rPr lang="en-US" altLang="zh-CN" i="1" dirty="0" err="1"/>
              <a:t>usr</a:t>
            </a:r>
            <a:r>
              <a:rPr lang="en-US" altLang="zh-CN" i="1" dirty="0"/>
              <a:t>/local/hadoop-2.9.2/</a:t>
            </a:r>
            <a:r>
              <a:rPr lang="en-US" altLang="zh-CN" i="1" dirty="0" err="1"/>
              <a:t>hdfsdata</a:t>
            </a:r>
            <a:r>
              <a:rPr lang="en-US" altLang="zh-CN" i="1" dirty="0"/>
              <a:t>&lt;/value&gt;</a:t>
            </a:r>
          </a:p>
          <a:p>
            <a:pPr marL="685800" lvl="2" indent="0">
              <a:buNone/>
            </a:pPr>
            <a:r>
              <a:rPr lang="en-US" altLang="zh-CN" i="1" dirty="0"/>
              <a:t>        &lt;/property&gt;</a:t>
            </a:r>
          </a:p>
          <a:p>
            <a:pPr marL="685800" lvl="2" indent="0">
              <a:buNone/>
            </a:pPr>
            <a:r>
              <a:rPr lang="en-US" altLang="zh-CN" i="1" dirty="0"/>
              <a:t>        &lt;property&gt;</a:t>
            </a:r>
          </a:p>
          <a:p>
            <a:pPr marL="685800" lvl="2" indent="0">
              <a:buNone/>
            </a:pPr>
            <a:r>
              <a:rPr lang="en-US" altLang="zh-CN" i="1" dirty="0"/>
              <a:t>                &lt;name&gt;</a:t>
            </a:r>
            <a:r>
              <a:rPr lang="en-US" altLang="zh-CN" i="1" dirty="0" err="1"/>
              <a:t>io.file.buffer.size</a:t>
            </a:r>
            <a:r>
              <a:rPr lang="en-US" altLang="zh-CN" i="1" dirty="0"/>
              <a:t>&lt;/name&gt;</a:t>
            </a:r>
          </a:p>
          <a:p>
            <a:pPr marL="685800" lvl="2" indent="0">
              <a:buNone/>
            </a:pPr>
            <a:r>
              <a:rPr lang="en-US" altLang="zh-CN" i="1" dirty="0"/>
              <a:t>                &lt;value&gt;131072&lt;/value&gt;</a:t>
            </a:r>
          </a:p>
          <a:p>
            <a:pPr marL="685800" lvl="2" indent="0">
              <a:buNone/>
            </a:pPr>
            <a:r>
              <a:rPr lang="en-US" altLang="zh-CN" i="1" dirty="0"/>
              <a:t>        &lt;/property&gt;</a:t>
            </a:r>
          </a:p>
          <a:p>
            <a:pPr marL="685800" lvl="2" indent="0">
              <a:buNone/>
            </a:pPr>
            <a:r>
              <a:rPr lang="en-US" altLang="zh-CN" i="1" dirty="0"/>
              <a:t>&lt;configuration&gt;</a:t>
            </a:r>
          </a:p>
        </p:txBody>
      </p:sp>
    </p:spTree>
    <p:extLst>
      <p:ext uri="{BB962C8B-B14F-4D97-AF65-F5344CB8AC3E}">
        <p14:creationId xmlns:p14="http://schemas.microsoft.com/office/powerpoint/2010/main" val="418569923"/>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5</a:t>
            </a:r>
            <a:r>
              <a:rPr lang="zh-CN" altLang="en-US" dirty="0"/>
              <a:t>）配置</a:t>
            </a:r>
            <a:r>
              <a:rPr lang="en-US" altLang="zh-CN" dirty="0"/>
              <a:t>core-site.xml</a:t>
            </a:r>
          </a:p>
          <a:p>
            <a:pPr lvl="2"/>
            <a:r>
              <a:rPr lang="en-US" altLang="zh-CN" dirty="0"/>
              <a:t>core-site.xml</a:t>
            </a:r>
            <a:r>
              <a:rPr lang="zh-CN" altLang="en-US" dirty="0"/>
              <a:t>中几个重要配置项的参数名、功能、默认值。</a:t>
            </a:r>
            <a:endParaRPr lang="en-US" altLang="zh-CN" i="1" dirty="0"/>
          </a:p>
        </p:txBody>
      </p:sp>
      <p:graphicFrame>
        <p:nvGraphicFramePr>
          <p:cNvPr id="4" name="表格 3">
            <a:extLst>
              <a:ext uri="{FF2B5EF4-FFF2-40B4-BE49-F238E27FC236}">
                <a16:creationId xmlns:a16="http://schemas.microsoft.com/office/drawing/2014/main" id="{5B7DFDB6-F8D6-4E89-BF86-5A8D49110A9E}"/>
              </a:ext>
            </a:extLst>
          </p:cNvPr>
          <p:cNvGraphicFramePr>
            <a:graphicFrameLocks noGrp="1"/>
          </p:cNvGraphicFramePr>
          <p:nvPr>
            <p:extLst>
              <p:ext uri="{D42A27DB-BD31-4B8C-83A1-F6EECF244321}">
                <p14:modId xmlns:p14="http://schemas.microsoft.com/office/powerpoint/2010/main" val="2383965404"/>
              </p:ext>
            </p:extLst>
          </p:nvPr>
        </p:nvGraphicFramePr>
        <p:xfrm>
          <a:off x="628650" y="2452529"/>
          <a:ext cx="7886701" cy="1493520"/>
        </p:xfrm>
        <a:graphic>
          <a:graphicData uri="http://schemas.openxmlformats.org/drawingml/2006/table">
            <a:tbl>
              <a:tblPr firstRow="1" firstCol="1" bandRow="1">
                <a:tableStyleId>{5C22544A-7EE6-4342-B048-85BDC9FD1C3A}</a:tableStyleId>
              </a:tblPr>
              <a:tblGrid>
                <a:gridCol w="1564263">
                  <a:extLst>
                    <a:ext uri="{9D8B030D-6E8A-4147-A177-3AD203B41FA5}">
                      <a16:colId xmlns:a16="http://schemas.microsoft.com/office/drawing/2014/main" val="1328876006"/>
                    </a:ext>
                  </a:extLst>
                </a:gridCol>
                <a:gridCol w="1995818">
                  <a:extLst>
                    <a:ext uri="{9D8B030D-6E8A-4147-A177-3AD203B41FA5}">
                      <a16:colId xmlns:a16="http://schemas.microsoft.com/office/drawing/2014/main" val="2099273851"/>
                    </a:ext>
                  </a:extLst>
                </a:gridCol>
                <a:gridCol w="1822794">
                  <a:extLst>
                    <a:ext uri="{9D8B030D-6E8A-4147-A177-3AD203B41FA5}">
                      <a16:colId xmlns:a16="http://schemas.microsoft.com/office/drawing/2014/main" val="1204747694"/>
                    </a:ext>
                  </a:extLst>
                </a:gridCol>
                <a:gridCol w="2503826">
                  <a:extLst>
                    <a:ext uri="{9D8B030D-6E8A-4147-A177-3AD203B41FA5}">
                      <a16:colId xmlns:a16="http://schemas.microsoft.com/office/drawing/2014/main" val="2057939580"/>
                    </a:ext>
                  </a:extLst>
                </a:gridCol>
              </a:tblGrid>
              <a:tr h="0">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配置项参数名</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功能</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默认值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本书设置值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1628011"/>
                  </a:ext>
                </a:extLst>
              </a:tr>
              <a:tr h="0">
                <a:tc>
                  <a:txBody>
                    <a:bodyPr/>
                    <a:lstStyle/>
                    <a:p>
                      <a:pPr indent="127000" algn="just">
                        <a:spcAft>
                          <a:spcPts val="0"/>
                        </a:spcAft>
                      </a:pPr>
                      <a:r>
                        <a:rPr lang="en-US" sz="1400" kern="0" dirty="0" err="1">
                          <a:effectLst/>
                          <a:latin typeface="微软雅黑" panose="020B0503020204020204" pitchFamily="34" charset="-122"/>
                          <a:ea typeface="微软雅黑" panose="020B0503020204020204" pitchFamily="34" charset="-122"/>
                        </a:rPr>
                        <a:t>fs.defaultFS</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HDFS</a:t>
                      </a:r>
                      <a:r>
                        <a:rPr lang="zh-CN" sz="1400" kern="0">
                          <a:effectLst/>
                          <a:latin typeface="微软雅黑" panose="020B0503020204020204" pitchFamily="34" charset="-122"/>
                          <a:ea typeface="微软雅黑" panose="020B0503020204020204" pitchFamily="34" charset="-122"/>
                        </a:rPr>
                        <a:t>的文件</a:t>
                      </a:r>
                      <a:r>
                        <a:rPr lang="en-US" sz="1400" kern="0">
                          <a:effectLst/>
                          <a:latin typeface="微软雅黑" panose="020B0503020204020204" pitchFamily="34" charset="-122"/>
                          <a:ea typeface="微软雅黑" panose="020B0503020204020204" pitchFamily="34" charset="-122"/>
                        </a:rPr>
                        <a:t>URI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file:///</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hdfs://192.168.18.130:9000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7615248"/>
                  </a:ext>
                </a:extLst>
              </a:tr>
              <a:tr h="0">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io.file.buffer.size</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IO</a:t>
                      </a:r>
                      <a:r>
                        <a:rPr lang="zh-CN" sz="1400" kern="0">
                          <a:effectLst/>
                          <a:latin typeface="微软雅黑" panose="020B0503020204020204" pitchFamily="34" charset="-122"/>
                          <a:ea typeface="微软雅黑" panose="020B0503020204020204" pitchFamily="34" charset="-122"/>
                        </a:rPr>
                        <a:t>文件的缓冲区大小</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4096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131072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6778902"/>
                  </a:ext>
                </a:extLst>
              </a:tr>
              <a:tr h="0">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hadoop.tmp.dir</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Hadoop</a:t>
                      </a:r>
                      <a:r>
                        <a:rPr lang="zh-CN" sz="1400" kern="0">
                          <a:effectLst/>
                          <a:latin typeface="微软雅黑" panose="020B0503020204020204" pitchFamily="34" charset="-122"/>
                          <a:ea typeface="微软雅黑" panose="020B0503020204020204" pitchFamily="34" charset="-122"/>
                        </a:rPr>
                        <a:t>的临时目录</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tmp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-${user.name}</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usr</a:t>
                      </a:r>
                      <a:r>
                        <a:rPr lang="en-US" sz="1400" kern="0" dirty="0">
                          <a:effectLst/>
                          <a:latin typeface="微软雅黑" panose="020B0503020204020204" pitchFamily="34" charset="-122"/>
                          <a:ea typeface="微软雅黑" panose="020B0503020204020204" pitchFamily="34" charset="-122"/>
                        </a:rPr>
                        <a:t>/local/hadoop-2.9.2/</a:t>
                      </a:r>
                      <a:r>
                        <a:rPr lang="en-US" sz="1400" kern="0" dirty="0" err="1">
                          <a:effectLst/>
                          <a:latin typeface="微软雅黑" panose="020B0503020204020204" pitchFamily="34" charset="-122"/>
                          <a:ea typeface="微软雅黑" panose="020B0503020204020204" pitchFamily="34" charset="-122"/>
                        </a:rPr>
                        <a:t>hdfsdata</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17040862"/>
                  </a:ext>
                </a:extLst>
              </a:tr>
            </a:tbl>
          </a:graphicData>
        </a:graphic>
      </p:graphicFrame>
    </p:spTree>
    <p:extLst>
      <p:ext uri="{BB962C8B-B14F-4D97-AF65-F5344CB8AC3E}">
        <p14:creationId xmlns:p14="http://schemas.microsoft.com/office/powerpoint/2010/main" val="987354365"/>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6</a:t>
            </a:r>
            <a:r>
              <a:rPr lang="zh-CN" altLang="en-US" dirty="0"/>
              <a:t>）配置</a:t>
            </a:r>
            <a:r>
              <a:rPr lang="en-US" altLang="zh-CN" dirty="0"/>
              <a:t>hdfs-site.xml</a:t>
            </a:r>
          </a:p>
          <a:p>
            <a:pPr lvl="2"/>
            <a:r>
              <a:rPr lang="en-US" altLang="zh-CN" dirty="0"/>
              <a:t>hdfs-site.xml</a:t>
            </a:r>
            <a:r>
              <a:rPr lang="zh-CN" altLang="en-US" dirty="0"/>
              <a:t>配置文件主要配置</a:t>
            </a:r>
            <a:r>
              <a:rPr lang="en-US" altLang="zh-CN" dirty="0"/>
              <a:t>HDFS</a:t>
            </a:r>
            <a:r>
              <a:rPr lang="zh-CN" altLang="en-US" dirty="0"/>
              <a:t>分项数据，如字空间元数据、数据块、辅助节点的检查点的存放路径等，不修改配置项的采用默认值即可，本书中关于</a:t>
            </a:r>
            <a:r>
              <a:rPr lang="en-US" altLang="zh-CN" dirty="0"/>
              <a:t>hdfs-site.xml</a:t>
            </a:r>
            <a:r>
              <a:rPr lang="zh-CN" altLang="en-US" dirty="0"/>
              <a:t>配置文件未做任何修改。</a:t>
            </a:r>
            <a:r>
              <a:rPr lang="en-US" altLang="zh-CN" dirty="0"/>
              <a:t>hdfs-site.xml</a:t>
            </a:r>
            <a:r>
              <a:rPr lang="zh-CN" altLang="en-US" dirty="0"/>
              <a:t>中几个重要配置项的参数名、功能、默认值。</a:t>
            </a:r>
          </a:p>
        </p:txBody>
      </p:sp>
      <p:graphicFrame>
        <p:nvGraphicFramePr>
          <p:cNvPr id="5" name="表格 4">
            <a:extLst>
              <a:ext uri="{FF2B5EF4-FFF2-40B4-BE49-F238E27FC236}">
                <a16:creationId xmlns:a16="http://schemas.microsoft.com/office/drawing/2014/main" id="{9577E22E-C44C-4F3E-801E-79B2491B695B}"/>
              </a:ext>
            </a:extLst>
          </p:cNvPr>
          <p:cNvGraphicFramePr>
            <a:graphicFrameLocks noGrp="1"/>
          </p:cNvGraphicFramePr>
          <p:nvPr>
            <p:extLst>
              <p:ext uri="{D42A27DB-BD31-4B8C-83A1-F6EECF244321}">
                <p14:modId xmlns:p14="http://schemas.microsoft.com/office/powerpoint/2010/main" val="2027347727"/>
              </p:ext>
            </p:extLst>
          </p:nvPr>
        </p:nvGraphicFramePr>
        <p:xfrm>
          <a:off x="628649" y="3045215"/>
          <a:ext cx="7886699" cy="1676400"/>
        </p:xfrm>
        <a:graphic>
          <a:graphicData uri="http://schemas.openxmlformats.org/drawingml/2006/table">
            <a:tbl>
              <a:tblPr firstRow="1" firstCol="1" bandRow="1">
                <a:tableStyleId>{5C22544A-7EE6-4342-B048-85BDC9FD1C3A}</a:tableStyleId>
              </a:tblPr>
              <a:tblGrid>
                <a:gridCol w="2187476">
                  <a:extLst>
                    <a:ext uri="{9D8B030D-6E8A-4147-A177-3AD203B41FA5}">
                      <a16:colId xmlns:a16="http://schemas.microsoft.com/office/drawing/2014/main" val="121934908"/>
                    </a:ext>
                  </a:extLst>
                </a:gridCol>
                <a:gridCol w="1577149">
                  <a:extLst>
                    <a:ext uri="{9D8B030D-6E8A-4147-A177-3AD203B41FA5}">
                      <a16:colId xmlns:a16="http://schemas.microsoft.com/office/drawing/2014/main" val="4235855718"/>
                    </a:ext>
                  </a:extLst>
                </a:gridCol>
                <a:gridCol w="3240810">
                  <a:extLst>
                    <a:ext uri="{9D8B030D-6E8A-4147-A177-3AD203B41FA5}">
                      <a16:colId xmlns:a16="http://schemas.microsoft.com/office/drawing/2014/main" val="1471171893"/>
                    </a:ext>
                  </a:extLst>
                </a:gridCol>
                <a:gridCol w="881264">
                  <a:extLst>
                    <a:ext uri="{9D8B030D-6E8A-4147-A177-3AD203B41FA5}">
                      <a16:colId xmlns:a16="http://schemas.microsoft.com/office/drawing/2014/main" val="934917307"/>
                    </a:ext>
                  </a:extLst>
                </a:gridCol>
              </a:tblGrid>
              <a:tr h="0">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配置项参数名</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功能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dirty="0">
                          <a:effectLst/>
                          <a:latin typeface="微软雅黑" panose="020B0503020204020204" pitchFamily="34" charset="-122"/>
                          <a:ea typeface="微软雅黑" panose="020B0503020204020204" pitchFamily="34" charset="-122"/>
                        </a:rPr>
                        <a:t>默认值</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本书设置值</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19649773"/>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dfs.namenode.name.dir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元数据存放位置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file://${hadoop.tmp.dir}/dfs/name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3136039"/>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dfs.datanode.data.dir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数据块存放位置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file://${hadoop.tmp.dir}/dfs/data</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28263468"/>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dfs.namenode.checkpoint.dir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辅助节点的检查点存放位置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file://${hadoop.tmp.dir}/dfs/namesecondary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337609"/>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dfs.blocksize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HDFS</a:t>
                      </a:r>
                      <a:r>
                        <a:rPr lang="zh-CN" sz="1100" kern="0">
                          <a:effectLst/>
                          <a:latin typeface="微软雅黑" panose="020B0503020204020204" pitchFamily="34" charset="-122"/>
                          <a:ea typeface="微软雅黑" panose="020B0503020204020204" pitchFamily="34" charset="-122"/>
                        </a:rPr>
                        <a:t>文件块大小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134217728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6138637"/>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dfs.replication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HDFS</a:t>
                      </a:r>
                      <a:r>
                        <a:rPr lang="zh-CN" sz="1100" kern="0">
                          <a:effectLst/>
                          <a:latin typeface="微软雅黑" panose="020B0503020204020204" pitchFamily="34" charset="-122"/>
                          <a:ea typeface="微软雅黑" panose="020B0503020204020204" pitchFamily="34" charset="-122"/>
                        </a:rPr>
                        <a:t>文件块副本数</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6687990"/>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dfs.namenode.http-address</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NameNode Web UI</a:t>
                      </a:r>
                      <a:r>
                        <a:rPr lang="zh-CN" sz="1100" kern="0">
                          <a:effectLst/>
                          <a:latin typeface="微软雅黑" panose="020B0503020204020204" pitchFamily="34" charset="-122"/>
                          <a:ea typeface="微软雅黑" panose="020B0503020204020204" pitchFamily="34" charset="-122"/>
                        </a:rPr>
                        <a:t>地址和端口</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0.0.0.0:50070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dirty="0">
                          <a:effectLst/>
                          <a:latin typeface="微软雅黑" panose="020B0503020204020204" pitchFamily="34" charset="-122"/>
                          <a:ea typeface="微软雅黑" panose="020B0503020204020204" pitchFamily="34" charset="-122"/>
                        </a:rPr>
                        <a:t>未修改</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2000525"/>
                  </a:ext>
                </a:extLst>
              </a:tr>
            </a:tbl>
          </a:graphicData>
        </a:graphic>
      </p:graphicFrame>
    </p:spTree>
    <p:extLst>
      <p:ext uri="{BB962C8B-B14F-4D97-AF65-F5344CB8AC3E}">
        <p14:creationId xmlns:p14="http://schemas.microsoft.com/office/powerpoint/2010/main" val="4098867299"/>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p>
          <a:p>
            <a:pPr lvl="1"/>
            <a:r>
              <a:rPr lang="zh-CN" altLang="en-US" dirty="0"/>
              <a:t>（</a:t>
            </a:r>
            <a:r>
              <a:rPr lang="en-US" altLang="zh-CN" dirty="0"/>
              <a:t>7</a:t>
            </a:r>
            <a:r>
              <a:rPr lang="zh-CN" altLang="en-US" dirty="0"/>
              <a:t>）配置</a:t>
            </a:r>
            <a:r>
              <a:rPr lang="en-US" altLang="zh-CN" dirty="0"/>
              <a:t>mapred-site.xml</a:t>
            </a:r>
          </a:p>
          <a:p>
            <a:pPr lvl="2"/>
            <a:r>
              <a:rPr lang="en-US" altLang="zh-CN" dirty="0"/>
              <a:t>mapred-site.xml</a:t>
            </a:r>
            <a:r>
              <a:rPr lang="zh-CN" altLang="en-US" dirty="0"/>
              <a:t>配置文件是有关</a:t>
            </a:r>
            <a:r>
              <a:rPr lang="en-US" altLang="zh-CN" dirty="0"/>
              <a:t>MapReduce</a:t>
            </a:r>
            <a:r>
              <a:rPr lang="zh-CN" altLang="en-US" dirty="0"/>
              <a:t>计算框架的配置信息，</a:t>
            </a:r>
            <a:r>
              <a:rPr lang="en-US" altLang="zh-CN" dirty="0"/>
              <a:t>Hadoop</a:t>
            </a:r>
            <a:r>
              <a:rPr lang="zh-CN" altLang="en-US" dirty="0"/>
              <a:t>配置文件中没有</a:t>
            </a:r>
            <a:r>
              <a:rPr lang="en-US" altLang="zh-CN" dirty="0"/>
              <a:t>mapred-site.xml</a:t>
            </a:r>
            <a:r>
              <a:rPr lang="zh-CN" altLang="en-US" dirty="0"/>
              <a:t>，但有</a:t>
            </a:r>
            <a:r>
              <a:rPr lang="en-US" altLang="zh-CN" dirty="0" err="1"/>
              <a:t>mapred-site.xml.template</a:t>
            </a:r>
            <a:r>
              <a:rPr lang="zh-CN" altLang="en-US" dirty="0"/>
              <a:t>，读者使用命令例如</a:t>
            </a:r>
            <a:r>
              <a:rPr lang="zh-CN" altLang="en-US" i="1" dirty="0"/>
              <a:t>“</a:t>
            </a:r>
            <a:r>
              <a:rPr lang="en-US" altLang="zh-CN" i="1" dirty="0"/>
              <a:t>cp </a:t>
            </a:r>
            <a:r>
              <a:rPr lang="en-US" altLang="zh-CN" i="1" dirty="0" err="1"/>
              <a:t>mapred-site.xml.template</a:t>
            </a:r>
            <a:r>
              <a:rPr lang="en-US" altLang="zh-CN" i="1" dirty="0"/>
              <a:t>  mapred-site.xml”</a:t>
            </a:r>
            <a:r>
              <a:rPr lang="zh-CN" altLang="en-US" dirty="0"/>
              <a:t>将其复制并重命名为“</a:t>
            </a:r>
            <a:r>
              <a:rPr lang="en-US" altLang="zh-CN" dirty="0"/>
              <a:t>mapred-site.xml”</a:t>
            </a:r>
            <a:r>
              <a:rPr lang="zh-CN" altLang="en-US" dirty="0"/>
              <a:t>即可，然后用</a:t>
            </a:r>
            <a:r>
              <a:rPr lang="en-US" altLang="zh-CN" dirty="0"/>
              <a:t>vim</a:t>
            </a:r>
            <a:r>
              <a:rPr lang="zh-CN" altLang="en-US" dirty="0"/>
              <a:t>编辑相应的配置信息，本书中对于</a:t>
            </a:r>
            <a:r>
              <a:rPr lang="en-US" altLang="zh-CN" dirty="0"/>
              <a:t>mapred-site.xml</a:t>
            </a:r>
            <a:r>
              <a:rPr lang="zh-CN" altLang="en-US" dirty="0"/>
              <a:t>的添加内容如下所示。</a:t>
            </a:r>
          </a:p>
          <a:p>
            <a:pPr marL="685800" lvl="2" indent="0">
              <a:buNone/>
            </a:pPr>
            <a:r>
              <a:rPr lang="en-US" altLang="zh-CN" i="1" dirty="0"/>
              <a:t>&lt;configuration&gt;</a:t>
            </a:r>
          </a:p>
          <a:p>
            <a:pPr marL="685800" lvl="2" indent="0">
              <a:buNone/>
            </a:pPr>
            <a:r>
              <a:rPr lang="en-US" altLang="zh-CN" i="1" dirty="0"/>
              <a:t>        &lt;property&gt;</a:t>
            </a:r>
          </a:p>
          <a:p>
            <a:pPr marL="685800" lvl="2" indent="0">
              <a:buNone/>
            </a:pPr>
            <a:r>
              <a:rPr lang="en-US" altLang="zh-CN" i="1" dirty="0"/>
              <a:t>                &lt;name&gt;mapreduce.framework.name&lt;/name&gt;</a:t>
            </a:r>
          </a:p>
          <a:p>
            <a:pPr marL="685800" lvl="2" indent="0">
              <a:buNone/>
            </a:pPr>
            <a:r>
              <a:rPr lang="en-US" altLang="zh-CN" i="1" dirty="0"/>
              <a:t>                &lt;value&gt;yarn&lt;/value&gt;</a:t>
            </a:r>
          </a:p>
          <a:p>
            <a:pPr marL="685800" lvl="2" indent="0">
              <a:buNone/>
            </a:pPr>
            <a:r>
              <a:rPr lang="en-US" altLang="zh-CN" i="1" dirty="0"/>
              <a:t>        &lt;/property&gt;</a:t>
            </a:r>
          </a:p>
          <a:p>
            <a:pPr marL="685800" lvl="2" indent="0">
              <a:buNone/>
            </a:pPr>
            <a:r>
              <a:rPr lang="en-US" altLang="zh-CN" i="1" dirty="0"/>
              <a:t>&lt;/configuration&gt;</a:t>
            </a:r>
            <a:endParaRPr lang="zh-CN" altLang="en-US" i="1" dirty="0"/>
          </a:p>
        </p:txBody>
      </p:sp>
    </p:spTree>
    <p:extLst>
      <p:ext uri="{BB962C8B-B14F-4D97-AF65-F5344CB8AC3E}">
        <p14:creationId xmlns:p14="http://schemas.microsoft.com/office/powerpoint/2010/main" val="863946099"/>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7</a:t>
            </a:r>
            <a:r>
              <a:rPr lang="zh-CN" altLang="en-US" dirty="0"/>
              <a:t>）配置</a:t>
            </a:r>
            <a:r>
              <a:rPr lang="en-US" altLang="zh-CN" dirty="0"/>
              <a:t>mapred-site.xml</a:t>
            </a:r>
          </a:p>
          <a:p>
            <a:pPr lvl="2"/>
            <a:r>
              <a:rPr lang="zh-CN" altLang="en-US" dirty="0"/>
              <a:t>mapred-site.xml中几个重要配置项的参数名、功能、默认值。</a:t>
            </a:r>
            <a:endParaRPr lang="en-US" altLang="zh-CN" dirty="0"/>
          </a:p>
        </p:txBody>
      </p:sp>
      <p:graphicFrame>
        <p:nvGraphicFramePr>
          <p:cNvPr id="4" name="表格 3">
            <a:extLst>
              <a:ext uri="{FF2B5EF4-FFF2-40B4-BE49-F238E27FC236}">
                <a16:creationId xmlns:a16="http://schemas.microsoft.com/office/drawing/2014/main" id="{F4ADD1E9-9006-4A81-B71C-45DEEEB3561C}"/>
              </a:ext>
            </a:extLst>
          </p:cNvPr>
          <p:cNvGraphicFramePr>
            <a:graphicFrameLocks noGrp="1"/>
          </p:cNvGraphicFramePr>
          <p:nvPr>
            <p:extLst>
              <p:ext uri="{D42A27DB-BD31-4B8C-83A1-F6EECF244321}">
                <p14:modId xmlns:p14="http://schemas.microsoft.com/office/powerpoint/2010/main" val="2085316187"/>
              </p:ext>
            </p:extLst>
          </p:nvPr>
        </p:nvGraphicFramePr>
        <p:xfrm>
          <a:off x="628650" y="2438163"/>
          <a:ext cx="7886700" cy="2194560"/>
        </p:xfrm>
        <a:graphic>
          <a:graphicData uri="http://schemas.openxmlformats.org/drawingml/2006/table">
            <a:tbl>
              <a:tblPr firstRow="1" firstCol="1" bandRow="1">
                <a:tableStyleId>{5C22544A-7EE6-4342-B048-85BDC9FD1C3A}</a:tableStyleId>
              </a:tblPr>
              <a:tblGrid>
                <a:gridCol w="2824421">
                  <a:extLst>
                    <a:ext uri="{9D8B030D-6E8A-4147-A177-3AD203B41FA5}">
                      <a16:colId xmlns:a16="http://schemas.microsoft.com/office/drawing/2014/main" val="2936241180"/>
                    </a:ext>
                  </a:extLst>
                </a:gridCol>
                <a:gridCol w="1482084">
                  <a:extLst>
                    <a:ext uri="{9D8B030D-6E8A-4147-A177-3AD203B41FA5}">
                      <a16:colId xmlns:a16="http://schemas.microsoft.com/office/drawing/2014/main" val="119824782"/>
                    </a:ext>
                  </a:extLst>
                </a:gridCol>
                <a:gridCol w="2763577">
                  <a:extLst>
                    <a:ext uri="{9D8B030D-6E8A-4147-A177-3AD203B41FA5}">
                      <a16:colId xmlns:a16="http://schemas.microsoft.com/office/drawing/2014/main" val="2881424056"/>
                    </a:ext>
                  </a:extLst>
                </a:gridCol>
                <a:gridCol w="816618">
                  <a:extLst>
                    <a:ext uri="{9D8B030D-6E8A-4147-A177-3AD203B41FA5}">
                      <a16:colId xmlns:a16="http://schemas.microsoft.com/office/drawing/2014/main" val="1746265000"/>
                    </a:ext>
                  </a:extLst>
                </a:gridCol>
              </a:tblGrid>
              <a:tr h="0">
                <a:tc>
                  <a:txBody>
                    <a:bodyPr/>
                    <a:lstStyle/>
                    <a:p>
                      <a:pPr indent="127000" algn="ctr">
                        <a:spcAft>
                          <a:spcPts val="0"/>
                        </a:spcAft>
                      </a:pPr>
                      <a:r>
                        <a:rPr lang="zh-CN" sz="1200" kern="0" dirty="0">
                          <a:effectLst/>
                          <a:latin typeface="微软雅黑" panose="020B0503020204020204" pitchFamily="34" charset="-122"/>
                          <a:ea typeface="微软雅黑" panose="020B0503020204020204" pitchFamily="34" charset="-122"/>
                        </a:rPr>
                        <a:t>配置项参数名</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dirty="0">
                          <a:effectLst/>
                          <a:latin typeface="微软雅黑" panose="020B0503020204020204" pitchFamily="34" charset="-122"/>
                          <a:ea typeface="微软雅黑" panose="020B0503020204020204" pitchFamily="34" charset="-122"/>
                        </a:rPr>
                        <a:t>默认值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本书设置值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8426635"/>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mapreduce.framework.name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a:effectLst/>
                          <a:latin typeface="微软雅黑" panose="020B0503020204020204" pitchFamily="34" charset="-122"/>
                          <a:ea typeface="微软雅黑" panose="020B0503020204020204" pitchFamily="34" charset="-122"/>
                        </a:rPr>
                        <a:t>MapReduce</a:t>
                      </a:r>
                      <a:r>
                        <a:rPr lang="zh-CN" sz="1200" kern="0" dirty="0">
                          <a:effectLst/>
                          <a:latin typeface="微软雅黑" panose="020B0503020204020204" pitchFamily="34" charset="-122"/>
                          <a:ea typeface="微软雅黑" panose="020B0503020204020204" pitchFamily="34" charset="-122"/>
                        </a:rPr>
                        <a:t>应用程序的执行框架</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a:effectLst/>
                          <a:latin typeface="微软雅黑" panose="020B0503020204020204" pitchFamily="34" charset="-122"/>
                          <a:ea typeface="微软雅黑" panose="020B0503020204020204" pitchFamily="34" charset="-122"/>
                        </a:rPr>
                        <a:t>local</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043291"/>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mapreduce.jobhistory.webapp.address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 Web UI</a:t>
                      </a:r>
                      <a:r>
                        <a:rPr lang="zh-CN" sz="1200" kern="0">
                          <a:effectLst/>
                          <a:latin typeface="微软雅黑" panose="020B0503020204020204" pitchFamily="34" charset="-122"/>
                          <a:ea typeface="微软雅黑" panose="020B0503020204020204" pitchFamily="34" charset="-122"/>
                        </a:rPr>
                        <a:t>端口号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19888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5699540"/>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mapreduce.job.maps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作业的</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任务数目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95677258"/>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mapreduce.job.reduces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作业的</a:t>
                      </a:r>
                      <a:r>
                        <a:rPr lang="en-US" sz="1200" kern="0">
                          <a:effectLst/>
                          <a:latin typeface="微软雅黑" panose="020B0503020204020204" pitchFamily="34" charset="-122"/>
                          <a:ea typeface="微软雅黑" panose="020B0503020204020204" pitchFamily="34" charset="-122"/>
                        </a:rPr>
                        <a:t>reduce</a:t>
                      </a:r>
                      <a:r>
                        <a:rPr lang="zh-CN" sz="1200" kern="0">
                          <a:effectLst/>
                          <a:latin typeface="微软雅黑" panose="020B0503020204020204" pitchFamily="34" charset="-122"/>
                          <a:ea typeface="微软雅黑" panose="020B0503020204020204" pitchFamily="34" charset="-122"/>
                        </a:rPr>
                        <a:t>任务数目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dirty="0">
                          <a:effectLst/>
                          <a:latin typeface="微软雅黑" panose="020B0503020204020204" pitchFamily="34" charset="-122"/>
                          <a:ea typeface="微软雅黑" panose="020B0503020204020204" pitchFamily="34" charset="-122"/>
                        </a:rPr>
                        <a:t>未修改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4374739"/>
                  </a:ext>
                </a:extLst>
              </a:tr>
            </a:tbl>
          </a:graphicData>
        </a:graphic>
      </p:graphicFrame>
    </p:spTree>
    <p:extLst>
      <p:ext uri="{BB962C8B-B14F-4D97-AF65-F5344CB8AC3E}">
        <p14:creationId xmlns:p14="http://schemas.microsoft.com/office/powerpoint/2010/main" val="337613680"/>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85000" lnSpcReduction="20000"/>
          </a:bodyPr>
          <a:lstStyle/>
          <a:p>
            <a:r>
              <a:rPr lang="en-US" altLang="zh-CN" dirty="0"/>
              <a:t>3. </a:t>
            </a:r>
            <a:r>
              <a:rPr lang="zh-CN" altLang="en-US" dirty="0"/>
              <a:t>配置</a:t>
            </a:r>
            <a:r>
              <a:rPr lang="en-US" altLang="zh-CN" dirty="0"/>
              <a:t>Hadoop</a:t>
            </a:r>
          </a:p>
          <a:p>
            <a:pPr lvl="1"/>
            <a:r>
              <a:rPr lang="zh-CN" altLang="en-US" dirty="0"/>
              <a:t>（</a:t>
            </a:r>
            <a:r>
              <a:rPr lang="en-US" altLang="zh-CN" dirty="0"/>
              <a:t>8</a:t>
            </a:r>
            <a:r>
              <a:rPr lang="zh-CN" altLang="en-US" dirty="0"/>
              <a:t>）配置</a:t>
            </a:r>
            <a:r>
              <a:rPr lang="en-US" altLang="zh-CN" dirty="0"/>
              <a:t>yarn-site.xml</a:t>
            </a:r>
          </a:p>
          <a:p>
            <a:pPr lvl="2"/>
            <a:r>
              <a:rPr lang="en-US" altLang="zh-CN" dirty="0"/>
              <a:t>yarn-site.xml</a:t>
            </a:r>
            <a:r>
              <a:rPr lang="zh-CN" altLang="en-US" dirty="0"/>
              <a:t>是有关资源管理器的</a:t>
            </a:r>
            <a:r>
              <a:rPr lang="en-US" altLang="zh-CN" dirty="0"/>
              <a:t>YARN</a:t>
            </a:r>
            <a:r>
              <a:rPr lang="zh-CN" altLang="en-US" dirty="0"/>
              <a:t>配置信息，本书中对于</a:t>
            </a:r>
            <a:r>
              <a:rPr lang="en-US" altLang="zh-CN" dirty="0"/>
              <a:t>yarn-site.xml</a:t>
            </a:r>
            <a:r>
              <a:rPr lang="zh-CN" altLang="en-US" dirty="0"/>
              <a:t>的添加内容如下所示。</a:t>
            </a:r>
          </a:p>
          <a:p>
            <a:pPr marL="685800" lvl="2" indent="0">
              <a:buNone/>
            </a:pPr>
            <a:r>
              <a:rPr lang="en-US" altLang="zh-CN" i="1" dirty="0"/>
              <a:t>&lt;configuration&gt;</a:t>
            </a:r>
          </a:p>
          <a:p>
            <a:pPr marL="685800" lvl="2" indent="0">
              <a:buNone/>
            </a:pPr>
            <a:r>
              <a:rPr lang="en-US" altLang="zh-CN" i="1" dirty="0"/>
              <a:t>        &lt;property&gt;</a:t>
            </a:r>
          </a:p>
          <a:p>
            <a:pPr marL="685800" lvl="2" indent="0">
              <a:buNone/>
            </a:pPr>
            <a:r>
              <a:rPr lang="en-US" altLang="zh-CN" i="1" dirty="0"/>
              <a:t>                &lt;name&gt;</a:t>
            </a:r>
            <a:r>
              <a:rPr lang="en-US" altLang="zh-CN" i="1" dirty="0" err="1"/>
              <a:t>yarn.resourcemanager.hostname</a:t>
            </a:r>
            <a:r>
              <a:rPr lang="en-US" altLang="zh-CN" i="1" dirty="0"/>
              <a:t>&lt;/name&gt;</a:t>
            </a:r>
          </a:p>
          <a:p>
            <a:pPr marL="685800" lvl="2" indent="0">
              <a:buNone/>
            </a:pPr>
            <a:r>
              <a:rPr lang="en-US" altLang="zh-CN" i="1" dirty="0"/>
              <a:t>                &lt;value&gt;master&lt;/value&gt;</a:t>
            </a:r>
          </a:p>
          <a:p>
            <a:pPr marL="685800" lvl="2" indent="0">
              <a:buNone/>
            </a:pPr>
            <a:r>
              <a:rPr lang="en-US" altLang="zh-CN" i="1" dirty="0"/>
              <a:t>        &lt;/property&gt;</a:t>
            </a:r>
          </a:p>
          <a:p>
            <a:pPr marL="685800" lvl="2" indent="0">
              <a:buNone/>
            </a:pPr>
            <a:r>
              <a:rPr lang="en-US" altLang="zh-CN" i="1" dirty="0"/>
              <a:t>        &lt;property&gt;</a:t>
            </a:r>
          </a:p>
          <a:p>
            <a:pPr marL="685800" lvl="2" indent="0">
              <a:buNone/>
            </a:pPr>
            <a:r>
              <a:rPr lang="en-US" altLang="zh-CN" i="1" dirty="0"/>
              <a:t>                &lt;name&gt;</a:t>
            </a:r>
            <a:r>
              <a:rPr lang="en-US" altLang="zh-CN" i="1" dirty="0" err="1"/>
              <a:t>yarn.nodemanager.aux</a:t>
            </a:r>
            <a:r>
              <a:rPr lang="en-US" altLang="zh-CN" i="1" dirty="0"/>
              <a:t>-services&lt;/name&gt;</a:t>
            </a:r>
          </a:p>
          <a:p>
            <a:pPr marL="685800" lvl="2" indent="0">
              <a:buNone/>
            </a:pPr>
            <a:r>
              <a:rPr lang="en-US" altLang="zh-CN" i="1" dirty="0"/>
              <a:t>                &lt;value&gt;</a:t>
            </a:r>
            <a:r>
              <a:rPr lang="en-US" altLang="zh-CN" i="1" dirty="0" err="1"/>
              <a:t>mapreduce_shuffle</a:t>
            </a:r>
            <a:r>
              <a:rPr lang="en-US" altLang="zh-CN" i="1" dirty="0"/>
              <a:t>&lt;/value&gt;</a:t>
            </a:r>
          </a:p>
          <a:p>
            <a:pPr marL="685800" lvl="2" indent="0">
              <a:buNone/>
            </a:pPr>
            <a:r>
              <a:rPr lang="en-US" altLang="zh-CN" i="1" dirty="0"/>
              <a:t>        &lt;/property&gt;</a:t>
            </a:r>
          </a:p>
          <a:p>
            <a:pPr marL="685800" lvl="2" indent="0">
              <a:buNone/>
            </a:pPr>
            <a:r>
              <a:rPr lang="en-US" altLang="zh-CN" i="1" dirty="0"/>
              <a:t>&lt;/configuration&gt;</a:t>
            </a:r>
          </a:p>
        </p:txBody>
      </p:sp>
    </p:spTree>
    <p:extLst>
      <p:ext uri="{BB962C8B-B14F-4D97-AF65-F5344CB8AC3E}">
        <p14:creationId xmlns:p14="http://schemas.microsoft.com/office/powerpoint/2010/main" val="1971952455"/>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8</a:t>
            </a:r>
            <a:r>
              <a:rPr lang="zh-CN" altLang="en-US" dirty="0"/>
              <a:t>）配置</a:t>
            </a:r>
            <a:r>
              <a:rPr lang="en-US" altLang="zh-CN" dirty="0"/>
              <a:t>yarn-site.xml</a:t>
            </a:r>
          </a:p>
          <a:p>
            <a:pPr lvl="2"/>
            <a:r>
              <a:rPr lang="zh-CN" altLang="en-US" sz="1400" dirty="0"/>
              <a:t>yarn-site.xml中几个重要配置项的参数名、功能、默认值</a:t>
            </a:r>
            <a:r>
              <a:rPr lang="zh-CN" altLang="en-US" dirty="0"/>
              <a:t>。</a:t>
            </a:r>
          </a:p>
        </p:txBody>
      </p:sp>
      <p:graphicFrame>
        <p:nvGraphicFramePr>
          <p:cNvPr id="4" name="表格 3">
            <a:extLst>
              <a:ext uri="{FF2B5EF4-FFF2-40B4-BE49-F238E27FC236}">
                <a16:creationId xmlns:a16="http://schemas.microsoft.com/office/drawing/2014/main" id="{C28B7EB7-183C-42CC-996C-0F5410CE96C3}"/>
              </a:ext>
            </a:extLst>
          </p:cNvPr>
          <p:cNvGraphicFramePr>
            <a:graphicFrameLocks noGrp="1"/>
          </p:cNvGraphicFramePr>
          <p:nvPr>
            <p:extLst>
              <p:ext uri="{D42A27DB-BD31-4B8C-83A1-F6EECF244321}">
                <p14:modId xmlns:p14="http://schemas.microsoft.com/office/powerpoint/2010/main" val="762310739"/>
              </p:ext>
            </p:extLst>
          </p:nvPr>
        </p:nvGraphicFramePr>
        <p:xfrm>
          <a:off x="628650" y="2356486"/>
          <a:ext cx="7886701" cy="2377440"/>
        </p:xfrm>
        <a:graphic>
          <a:graphicData uri="http://schemas.openxmlformats.org/drawingml/2006/table">
            <a:tbl>
              <a:tblPr firstRow="1" firstCol="1" bandRow="1">
                <a:tableStyleId>{5C22544A-7EE6-4342-B048-85BDC9FD1C3A}</a:tableStyleId>
              </a:tblPr>
              <a:tblGrid>
                <a:gridCol w="1747318">
                  <a:extLst>
                    <a:ext uri="{9D8B030D-6E8A-4147-A177-3AD203B41FA5}">
                      <a16:colId xmlns:a16="http://schemas.microsoft.com/office/drawing/2014/main" val="1507939809"/>
                    </a:ext>
                  </a:extLst>
                </a:gridCol>
                <a:gridCol w="1752072">
                  <a:extLst>
                    <a:ext uri="{9D8B030D-6E8A-4147-A177-3AD203B41FA5}">
                      <a16:colId xmlns:a16="http://schemas.microsoft.com/office/drawing/2014/main" val="1892883691"/>
                    </a:ext>
                  </a:extLst>
                </a:gridCol>
                <a:gridCol w="3271232">
                  <a:extLst>
                    <a:ext uri="{9D8B030D-6E8A-4147-A177-3AD203B41FA5}">
                      <a16:colId xmlns:a16="http://schemas.microsoft.com/office/drawing/2014/main" val="2023471236"/>
                    </a:ext>
                  </a:extLst>
                </a:gridCol>
                <a:gridCol w="1116079">
                  <a:extLst>
                    <a:ext uri="{9D8B030D-6E8A-4147-A177-3AD203B41FA5}">
                      <a16:colId xmlns:a16="http://schemas.microsoft.com/office/drawing/2014/main" val="2149709992"/>
                    </a:ext>
                  </a:extLst>
                </a:gridCol>
              </a:tblGrid>
              <a:tr h="0">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配置项参数名</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默认值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本书设置值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6270988"/>
                  </a:ext>
                </a:extLst>
              </a:tr>
              <a:tr h="0">
                <a:tc>
                  <a:txBody>
                    <a:bodyPr/>
                    <a:lstStyle/>
                    <a:p>
                      <a:pPr indent="127000" algn="just">
                        <a:spcAft>
                          <a:spcPts val="0"/>
                        </a:spcAft>
                      </a:pPr>
                      <a:r>
                        <a:rPr lang="en-US" sz="1200" kern="0" dirty="0" err="1">
                          <a:effectLst/>
                          <a:latin typeface="微软雅黑" panose="020B0503020204020204" pitchFamily="34" charset="-122"/>
                          <a:ea typeface="微软雅黑" panose="020B0503020204020204" pitchFamily="34" charset="-122"/>
                        </a:rPr>
                        <a:t>yarn.resourcemanager.hostname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提供</a:t>
                      </a:r>
                      <a:r>
                        <a:rPr lang="en-US" sz="1200" kern="0">
                          <a:effectLst/>
                          <a:latin typeface="微软雅黑" panose="020B0503020204020204" pitchFamily="34" charset="-122"/>
                          <a:ea typeface="微软雅黑" panose="020B0503020204020204" pitchFamily="34" charset="-122"/>
                        </a:rPr>
                        <a:t>ResourceManager</a:t>
                      </a:r>
                      <a:r>
                        <a:rPr lang="zh-CN" sz="1200" kern="0">
                          <a:effectLst/>
                          <a:latin typeface="微软雅黑" panose="020B0503020204020204" pitchFamily="34" charset="-122"/>
                          <a:ea typeface="微软雅黑" panose="020B0503020204020204" pitchFamily="34" charset="-122"/>
                        </a:rPr>
                        <a:t>服务的主机名</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0.0.0.0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master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4232524"/>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yarn.resourcemanager.scheduler.class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启用的资源调度器主类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org.apache.hadoop.yarn.server.resourcemanager.scheduler.capacity.CapacityScheduler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64038465"/>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yarn.resourcemanager.webapp.address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ResourceManager Web UI http</a:t>
                      </a:r>
                      <a:r>
                        <a:rPr lang="zh-CN" sz="1200" kern="0">
                          <a:effectLst/>
                          <a:latin typeface="微软雅黑" panose="020B0503020204020204" pitchFamily="34" charset="-122"/>
                          <a:ea typeface="微软雅黑" panose="020B0503020204020204" pitchFamily="34" charset="-122"/>
                        </a:rPr>
                        <a:t>地址</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${yarn.resourcemanager.hostname}:8088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dirty="0">
                          <a:effectLst/>
                          <a:latin typeface="微软雅黑" panose="020B0503020204020204" pitchFamily="34" charset="-122"/>
                          <a:ea typeface="微软雅黑" panose="020B0503020204020204" pitchFamily="34" charset="-122"/>
                        </a:rPr>
                        <a:t>未修改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12102032"/>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yarn.nodemanager.local-dirs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中间结果存放位置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${hadoop.tmp.dir}/nm-local-dir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1713784"/>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yarn.nodemanager.aux-services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NodeManager</a:t>
                      </a:r>
                      <a:r>
                        <a:rPr lang="zh-CN" sz="1200" kern="0">
                          <a:effectLst/>
                          <a:latin typeface="微软雅黑" panose="020B0503020204020204" pitchFamily="34" charset="-122"/>
                          <a:ea typeface="微软雅黑" panose="020B0503020204020204" pitchFamily="34" charset="-122"/>
                        </a:rPr>
                        <a:t>上运行的附属服务</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err="1">
                          <a:effectLst/>
                          <a:latin typeface="微软雅黑" panose="020B0503020204020204" pitchFamily="34" charset="-122"/>
                          <a:ea typeface="微软雅黑" panose="020B0503020204020204" pitchFamily="34" charset="-122"/>
                        </a:rPr>
                        <a:t>mapreduce_shuffle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082807"/>
                  </a:ext>
                </a:extLst>
              </a:tr>
            </a:tbl>
          </a:graphicData>
        </a:graphic>
      </p:graphicFrame>
    </p:spTree>
    <p:extLst>
      <p:ext uri="{BB962C8B-B14F-4D97-AF65-F5344CB8AC3E}">
        <p14:creationId xmlns:p14="http://schemas.microsoft.com/office/powerpoint/2010/main" val="3124204006"/>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9</a:t>
            </a:r>
            <a:r>
              <a:rPr lang="zh-CN" altLang="en-US" dirty="0"/>
              <a:t>）配置</a:t>
            </a:r>
            <a:r>
              <a:rPr lang="en-US" altLang="zh-CN" dirty="0"/>
              <a:t>slaves</a:t>
            </a:r>
          </a:p>
          <a:p>
            <a:pPr lvl="2"/>
            <a:r>
              <a:rPr lang="zh-CN" altLang="en-US" dirty="0"/>
              <a:t>配置文件</a:t>
            </a:r>
            <a:r>
              <a:rPr lang="en-US" altLang="zh-CN" dirty="0"/>
              <a:t>slaves</a:t>
            </a:r>
            <a:r>
              <a:rPr lang="zh-CN" altLang="en-US" dirty="0"/>
              <a:t>用于指定从节点主机名列表，在这个文件中，需要添加所有的从节点主机名，每一个主机名占一行，本书中</a:t>
            </a:r>
            <a:r>
              <a:rPr lang="en-US" altLang="zh-CN" dirty="0"/>
              <a:t>slaves</a:t>
            </a:r>
            <a:r>
              <a:rPr lang="zh-CN" altLang="en-US" dirty="0"/>
              <a:t>文件的内容如下所示。</a:t>
            </a:r>
          </a:p>
          <a:p>
            <a:pPr marL="685800" lvl="2" indent="0">
              <a:buNone/>
            </a:pPr>
            <a:r>
              <a:rPr lang="en-US" altLang="zh-CN" i="1" dirty="0"/>
              <a:t>slave1</a:t>
            </a:r>
          </a:p>
          <a:p>
            <a:pPr marL="685800" lvl="2" indent="0">
              <a:buNone/>
            </a:pPr>
            <a:r>
              <a:rPr lang="en-US" altLang="zh-CN" i="1" dirty="0"/>
              <a:t>slave2</a:t>
            </a:r>
          </a:p>
          <a:p>
            <a:pPr lvl="2"/>
            <a:endParaRPr lang="en-US" altLang="zh-CN" dirty="0"/>
          </a:p>
          <a:p>
            <a:pPr lvl="2"/>
            <a:r>
              <a:rPr lang="zh-CN" altLang="en-US" dirty="0"/>
              <a:t>需要注意的是，在</a:t>
            </a:r>
            <a:r>
              <a:rPr lang="en-US" altLang="zh-CN" dirty="0"/>
              <a:t>slaves</a:t>
            </a:r>
            <a:r>
              <a:rPr lang="zh-CN" altLang="en-US" dirty="0"/>
              <a:t>文件里，有一个默认值</a:t>
            </a:r>
            <a:r>
              <a:rPr lang="en-US" altLang="zh-CN" dirty="0"/>
              <a:t>localhost</a:t>
            </a:r>
            <a:r>
              <a:rPr lang="zh-CN" altLang="en-US" dirty="0"/>
              <a:t>，一定要删除，若不删除，虽然后面添加了所有的从节点主机名，</a:t>
            </a:r>
            <a:r>
              <a:rPr lang="en-US" altLang="zh-CN" dirty="0"/>
              <a:t>Hadoop</a:t>
            </a:r>
            <a:r>
              <a:rPr lang="zh-CN" altLang="en-US" dirty="0"/>
              <a:t>还是无法逃脱“伪分布模式”的命运。</a:t>
            </a:r>
          </a:p>
        </p:txBody>
      </p:sp>
    </p:spTree>
    <p:extLst>
      <p:ext uri="{BB962C8B-B14F-4D97-AF65-F5344CB8AC3E}">
        <p14:creationId xmlns:p14="http://schemas.microsoft.com/office/powerpoint/2010/main" val="3496996545"/>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70000" lnSpcReduction="20000"/>
          </a:bodyPr>
          <a:lstStyle/>
          <a:p>
            <a:pPr>
              <a:lnSpc>
                <a:spcPct val="120000"/>
              </a:lnSpc>
            </a:pPr>
            <a:r>
              <a:rPr lang="en-US" altLang="zh-CN" dirty="0"/>
              <a:t>4. </a:t>
            </a:r>
            <a:r>
              <a:rPr lang="zh-CN" altLang="en-US" dirty="0"/>
              <a:t>同步配置文件</a:t>
            </a:r>
          </a:p>
          <a:p>
            <a:pPr lvl="1">
              <a:lnSpc>
                <a:spcPct val="120000"/>
              </a:lnSpc>
            </a:pPr>
            <a:r>
              <a:rPr lang="zh-CN" altLang="en-US" dirty="0"/>
              <a:t>（</a:t>
            </a:r>
            <a:r>
              <a:rPr lang="en-US" altLang="zh-CN" dirty="0"/>
              <a:t>1</a:t>
            </a:r>
            <a:r>
              <a:rPr lang="zh-CN" altLang="en-US" dirty="0"/>
              <a:t>）同步</a:t>
            </a:r>
            <a:r>
              <a:rPr lang="en-US" altLang="zh-CN" dirty="0"/>
              <a:t>hadoop.sh</a:t>
            </a:r>
          </a:p>
          <a:p>
            <a:pPr lvl="2">
              <a:lnSpc>
                <a:spcPct val="120000"/>
              </a:lnSpc>
            </a:pPr>
            <a:r>
              <a:rPr lang="zh-CN" altLang="en-US" dirty="0"/>
              <a:t>切换到</a:t>
            </a:r>
            <a:r>
              <a:rPr lang="en-US" altLang="zh-CN" dirty="0"/>
              <a:t>root</a:t>
            </a:r>
            <a:r>
              <a:rPr lang="zh-CN" altLang="en-US" dirty="0"/>
              <a:t>用户下，将</a:t>
            </a:r>
            <a:r>
              <a:rPr lang="en-US" altLang="zh-CN" dirty="0"/>
              <a:t>master</a:t>
            </a:r>
            <a:r>
              <a:rPr lang="zh-CN" altLang="en-US" dirty="0"/>
              <a:t>节点上的文件</a:t>
            </a:r>
            <a:r>
              <a:rPr lang="en-US" altLang="zh-CN" dirty="0"/>
              <a:t>hadoop.sh</a:t>
            </a:r>
            <a:r>
              <a:rPr lang="zh-CN" altLang="en-US" dirty="0"/>
              <a:t>同步到其他</a:t>
            </a:r>
            <a:r>
              <a:rPr lang="en-US" altLang="zh-CN" dirty="0"/>
              <a:t>2</a:t>
            </a:r>
            <a:r>
              <a:rPr lang="zh-CN" altLang="en-US" dirty="0"/>
              <a:t>台从节点上，命令如下所示。</a:t>
            </a:r>
          </a:p>
          <a:p>
            <a:pPr marL="685800" lvl="2" indent="0">
              <a:lnSpc>
                <a:spcPct val="120000"/>
              </a:lnSpc>
              <a:buNone/>
            </a:pPr>
            <a:r>
              <a:rPr lang="en-US" altLang="zh-CN" i="1" dirty="0" err="1"/>
              <a:t>scp</a:t>
            </a:r>
            <a:r>
              <a:rPr lang="en-US" altLang="zh-CN" i="1" dirty="0"/>
              <a:t> /etc/profile.d/hadoop.sh root@slave1:/</a:t>
            </a:r>
            <a:r>
              <a:rPr lang="en-US" altLang="zh-CN" i="1" dirty="0" err="1"/>
              <a:t>etc</a:t>
            </a:r>
            <a:r>
              <a:rPr lang="en-US" altLang="zh-CN" i="1" dirty="0"/>
              <a:t>/</a:t>
            </a:r>
            <a:r>
              <a:rPr lang="en-US" altLang="zh-CN" i="1" dirty="0" err="1"/>
              <a:t>profile.d</a:t>
            </a:r>
            <a:r>
              <a:rPr lang="en-US" altLang="zh-CN" i="1" dirty="0"/>
              <a:t>/</a:t>
            </a:r>
          </a:p>
          <a:p>
            <a:pPr marL="685800" lvl="2" indent="0">
              <a:lnSpc>
                <a:spcPct val="120000"/>
              </a:lnSpc>
              <a:buNone/>
            </a:pPr>
            <a:r>
              <a:rPr lang="en-US" altLang="zh-CN" i="1" dirty="0" err="1"/>
              <a:t>scp</a:t>
            </a:r>
            <a:r>
              <a:rPr lang="en-US" altLang="zh-CN" i="1" dirty="0"/>
              <a:t> /etc/profile.d/hadoop.sh root@slave2:/</a:t>
            </a:r>
            <a:r>
              <a:rPr lang="en-US" altLang="zh-CN" i="1" dirty="0" err="1"/>
              <a:t>etc</a:t>
            </a:r>
            <a:r>
              <a:rPr lang="en-US" altLang="zh-CN" i="1" dirty="0"/>
              <a:t>/</a:t>
            </a:r>
            <a:r>
              <a:rPr lang="en-US" altLang="zh-CN" i="1" dirty="0" err="1"/>
              <a:t>profile.d</a:t>
            </a:r>
            <a:r>
              <a:rPr lang="en-US" altLang="zh-CN" i="1" dirty="0"/>
              <a:t>/</a:t>
            </a:r>
          </a:p>
          <a:p>
            <a:pPr lvl="1">
              <a:lnSpc>
                <a:spcPct val="120000"/>
              </a:lnSpc>
            </a:pPr>
            <a:r>
              <a:rPr lang="zh-CN" altLang="en-US" dirty="0"/>
              <a:t>（</a:t>
            </a:r>
            <a:r>
              <a:rPr lang="en-US" altLang="zh-CN" dirty="0"/>
              <a:t>2</a:t>
            </a:r>
            <a:r>
              <a:rPr lang="zh-CN" altLang="en-US" dirty="0"/>
              <a:t>）同步</a:t>
            </a:r>
            <a:r>
              <a:rPr lang="en-US" altLang="zh-CN" dirty="0"/>
              <a:t>Hadoop</a:t>
            </a:r>
            <a:r>
              <a:rPr lang="zh-CN" altLang="en-US" dirty="0"/>
              <a:t>配置文件</a:t>
            </a:r>
          </a:p>
          <a:p>
            <a:pPr lvl="2">
              <a:lnSpc>
                <a:spcPct val="120000"/>
              </a:lnSpc>
            </a:pPr>
            <a:r>
              <a:rPr lang="zh-CN" altLang="en-US" dirty="0"/>
              <a:t>切换到普通用户</a:t>
            </a:r>
            <a:r>
              <a:rPr lang="en-US" altLang="zh-CN" dirty="0" err="1"/>
              <a:t>xuluhui</a:t>
            </a:r>
            <a:r>
              <a:rPr lang="zh-CN" altLang="en-US" dirty="0"/>
              <a:t>下，将</a:t>
            </a:r>
            <a:r>
              <a:rPr lang="en-US" altLang="zh-CN" dirty="0"/>
              <a:t>master</a:t>
            </a:r>
            <a:r>
              <a:rPr lang="zh-CN" altLang="en-US" dirty="0"/>
              <a:t>上</a:t>
            </a:r>
            <a:r>
              <a:rPr lang="en-US" altLang="zh-CN" dirty="0"/>
              <a:t>/</a:t>
            </a:r>
            <a:r>
              <a:rPr lang="en-US" altLang="zh-CN" dirty="0" err="1"/>
              <a:t>usr</a:t>
            </a:r>
            <a:r>
              <a:rPr lang="en-US" altLang="zh-CN" dirty="0"/>
              <a:t>/local/hadoop-2.9.2/</a:t>
            </a:r>
            <a:r>
              <a:rPr lang="en-US" altLang="zh-CN" dirty="0" err="1"/>
              <a:t>etc</a:t>
            </a:r>
            <a:r>
              <a:rPr lang="en-US" altLang="zh-CN" dirty="0"/>
              <a:t>/</a:t>
            </a:r>
            <a:r>
              <a:rPr lang="en-US" altLang="zh-CN" dirty="0" err="1"/>
              <a:t>hadoop</a:t>
            </a:r>
            <a:r>
              <a:rPr lang="zh-CN" altLang="en-US" dirty="0"/>
              <a:t>下的配置文件同步到其他</a:t>
            </a:r>
            <a:r>
              <a:rPr lang="en-US" altLang="zh-CN" dirty="0"/>
              <a:t>2</a:t>
            </a:r>
            <a:r>
              <a:rPr lang="zh-CN" altLang="en-US" dirty="0"/>
              <a:t>个从节点上。</a:t>
            </a:r>
          </a:p>
          <a:p>
            <a:pPr lvl="2">
              <a:lnSpc>
                <a:spcPct val="120000"/>
              </a:lnSpc>
            </a:pPr>
            <a:r>
              <a:rPr lang="zh-CN" altLang="en-US" dirty="0"/>
              <a:t>依次通过如下命令将主节点</a:t>
            </a:r>
            <a:r>
              <a:rPr lang="en-US" altLang="zh-CN" dirty="0"/>
              <a:t>master</a:t>
            </a:r>
            <a:r>
              <a:rPr lang="zh-CN" altLang="en-US" dirty="0"/>
              <a:t>上的</a:t>
            </a:r>
            <a:r>
              <a:rPr lang="en-US" altLang="zh-CN" dirty="0"/>
              <a:t>Hadoop</a:t>
            </a:r>
            <a:r>
              <a:rPr lang="zh-CN" altLang="en-US" dirty="0"/>
              <a:t>配置文件同步到从节点</a:t>
            </a:r>
            <a:r>
              <a:rPr lang="en-US" altLang="zh-CN" dirty="0"/>
              <a:t>slave1</a:t>
            </a:r>
            <a:r>
              <a:rPr lang="zh-CN" altLang="en-US" dirty="0"/>
              <a:t>和</a:t>
            </a:r>
            <a:r>
              <a:rPr lang="en-US" altLang="zh-CN" dirty="0"/>
              <a:t>slave2</a:t>
            </a:r>
            <a:r>
              <a:rPr lang="zh-CN" altLang="en-US" dirty="0"/>
              <a:t>上。</a:t>
            </a:r>
          </a:p>
          <a:p>
            <a:pPr marL="685800" lvl="2" indent="0">
              <a:lnSpc>
                <a:spcPct val="120000"/>
              </a:lnSpc>
              <a:buNone/>
            </a:pPr>
            <a:r>
              <a:rPr lang="en-US" altLang="zh-CN" i="1" dirty="0" err="1"/>
              <a:t>scp</a:t>
            </a:r>
            <a:r>
              <a:rPr lang="en-US" altLang="zh-CN" i="1" dirty="0"/>
              <a:t> -r /</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 xuluhui@slave1:/</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a:t>
            </a:r>
          </a:p>
          <a:p>
            <a:pPr marL="685800" lvl="2" indent="0">
              <a:lnSpc>
                <a:spcPct val="120000"/>
              </a:lnSpc>
              <a:buNone/>
            </a:pPr>
            <a:r>
              <a:rPr lang="en-US" altLang="zh-CN" i="1" dirty="0" err="1"/>
              <a:t>scp</a:t>
            </a:r>
            <a:r>
              <a:rPr lang="en-US" altLang="zh-CN" i="1" dirty="0"/>
              <a:t> -r /</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 xuluhui@slave2:/</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a:t>
            </a:r>
          </a:p>
          <a:p>
            <a:pPr marL="171450" lvl="1">
              <a:lnSpc>
                <a:spcPct val="120000"/>
              </a:lnSpc>
              <a:spcBef>
                <a:spcPts val="750"/>
              </a:spcBef>
            </a:pPr>
            <a:r>
              <a:rPr lang="zh-CN" altLang="en-US" sz="2000" dirty="0"/>
              <a:t>至此，</a:t>
            </a:r>
            <a:r>
              <a:rPr lang="en-US" altLang="zh-CN" sz="2000" dirty="0"/>
              <a:t>1</a:t>
            </a:r>
            <a:r>
              <a:rPr lang="zh-CN" altLang="en-US" sz="2000" dirty="0"/>
              <a:t>主节点</a:t>
            </a:r>
            <a:r>
              <a:rPr lang="en-US" altLang="zh-CN" sz="2000" dirty="0"/>
              <a:t>2</a:t>
            </a:r>
            <a:r>
              <a:rPr lang="zh-CN" altLang="en-US" sz="2000" dirty="0"/>
              <a:t>从节点的</a:t>
            </a:r>
            <a:r>
              <a:rPr lang="en-US" altLang="zh-CN" sz="2000" dirty="0"/>
              <a:t>Hadoop</a:t>
            </a:r>
            <a:r>
              <a:rPr lang="zh-CN" altLang="en-US" sz="2000" dirty="0"/>
              <a:t>全分布模式集群全部配置结束，重启</a:t>
            </a:r>
            <a:r>
              <a:rPr lang="en-US" altLang="zh-CN" sz="2000" dirty="0"/>
              <a:t>3</a:t>
            </a:r>
            <a:r>
              <a:rPr lang="zh-CN" altLang="en-US" sz="2000" dirty="0"/>
              <a:t>台机器，使得上述配置生效。</a:t>
            </a:r>
          </a:p>
        </p:txBody>
      </p:sp>
    </p:spTree>
    <p:extLst>
      <p:ext uri="{BB962C8B-B14F-4D97-AF65-F5344CB8AC3E}">
        <p14:creationId xmlns:p14="http://schemas.microsoft.com/office/powerpoint/2010/main" val="4237945485"/>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pPr>
              <a:lnSpc>
                <a:spcPct val="120000"/>
              </a:lnSpc>
            </a:pPr>
            <a:r>
              <a:rPr lang="zh-CN" altLang="en-US" sz="1600" dirty="0"/>
              <a:t>为了避免不必要的麻烦，建议关闭防火墙，若防火墙没有关闭，可能会导致</a:t>
            </a:r>
            <a:r>
              <a:rPr lang="en-US" altLang="zh-CN" sz="1600" dirty="0"/>
              <a:t>Hadoop</a:t>
            </a:r>
            <a:r>
              <a:rPr lang="zh-CN" altLang="en-US" sz="1600" dirty="0"/>
              <a:t>虽然可以启动，但是数据节点</a:t>
            </a:r>
            <a:r>
              <a:rPr lang="en-US" altLang="zh-CN" sz="1600" dirty="0" err="1"/>
              <a:t>DataNode</a:t>
            </a:r>
            <a:r>
              <a:rPr lang="zh-CN" altLang="en-US" sz="1600" dirty="0"/>
              <a:t>无法连接名称节点</a:t>
            </a:r>
            <a:r>
              <a:rPr lang="en-US" altLang="zh-CN" sz="1600" dirty="0" err="1"/>
              <a:t>NameNode</a:t>
            </a:r>
            <a:r>
              <a:rPr lang="zh-CN" altLang="en-US" sz="1600" dirty="0"/>
              <a:t>，如图</a:t>
            </a:r>
            <a:r>
              <a:rPr lang="en-US" altLang="zh-CN" sz="1600" dirty="0"/>
              <a:t>2-23</a:t>
            </a:r>
            <a:r>
              <a:rPr lang="zh-CN" altLang="en-US" sz="1600" dirty="0"/>
              <a:t>所示，</a:t>
            </a:r>
            <a:r>
              <a:rPr lang="en-US" altLang="zh-CN" sz="1600" dirty="0"/>
              <a:t>Hadoop</a:t>
            </a:r>
            <a:r>
              <a:rPr lang="zh-CN" altLang="en-US" sz="1600" dirty="0"/>
              <a:t>集群启动正常，但数据容量为</a:t>
            </a:r>
            <a:r>
              <a:rPr lang="en-US" altLang="zh-CN" sz="1600" dirty="0"/>
              <a:t>0B</a:t>
            </a:r>
            <a:r>
              <a:rPr lang="zh-CN" altLang="en-US" sz="1600" dirty="0"/>
              <a:t>，数据节点数量也是</a:t>
            </a:r>
            <a:r>
              <a:rPr lang="en-US" altLang="zh-CN" sz="1600" dirty="0"/>
              <a:t>0</a:t>
            </a:r>
            <a:r>
              <a:rPr lang="zh-CN" altLang="en-US" sz="1600" dirty="0"/>
              <a:t>。</a:t>
            </a:r>
          </a:p>
        </p:txBody>
      </p:sp>
      <p:pic>
        <p:nvPicPr>
          <p:cNvPr id="4" name="图片 3155">
            <a:extLst>
              <a:ext uri="{FF2B5EF4-FFF2-40B4-BE49-F238E27FC236}">
                <a16:creationId xmlns:a16="http://schemas.microsoft.com/office/drawing/2014/main" id="{17D5C13E-4C04-49FD-9CDE-2E3448613FA6}"/>
              </a:ext>
            </a:extLst>
          </p:cNvPr>
          <p:cNvPicPr>
            <a:picLocks noChangeAspect="1"/>
          </p:cNvPicPr>
          <p:nvPr/>
        </p:nvPicPr>
        <p:blipFill>
          <a:blip r:embed="rId2"/>
          <a:stretch>
            <a:fillRect/>
          </a:stretch>
        </p:blipFill>
        <p:spPr>
          <a:xfrm>
            <a:off x="2251508" y="2461597"/>
            <a:ext cx="4640983" cy="2171126"/>
          </a:xfrm>
          <a:prstGeom prst="rect">
            <a:avLst/>
          </a:prstGeom>
        </p:spPr>
      </p:pic>
    </p:spTree>
    <p:extLst>
      <p:ext uri="{BB962C8B-B14F-4D97-AF65-F5344CB8AC3E}">
        <p14:creationId xmlns:p14="http://schemas.microsoft.com/office/powerpoint/2010/main" val="36486138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9849-BCE3-4038-B0B9-CD4EE183D9A0}"/>
              </a:ext>
            </a:extLst>
          </p:cNvPr>
          <p:cNvSpPr>
            <a:spLocks noGrp="1"/>
          </p:cNvSpPr>
          <p:nvPr>
            <p:ph type="title"/>
          </p:nvPr>
        </p:nvSpPr>
        <p:spPr/>
        <p:txBody>
          <a:bodyPr/>
          <a:lstStyle/>
          <a:p>
            <a:r>
              <a:rPr lang="en-US" altLang="zh-CN" dirty="0"/>
              <a:t>2.1.2  Hadoop</a:t>
            </a:r>
            <a:r>
              <a:rPr lang="zh-CN" altLang="en-US" dirty="0"/>
              <a:t>发展简史</a:t>
            </a:r>
          </a:p>
        </p:txBody>
      </p:sp>
      <p:sp>
        <p:nvSpPr>
          <p:cNvPr id="3" name="内容占位符 2">
            <a:extLst>
              <a:ext uri="{FF2B5EF4-FFF2-40B4-BE49-F238E27FC236}">
                <a16:creationId xmlns:a16="http://schemas.microsoft.com/office/drawing/2014/main" id="{210ED54F-38A9-4985-8233-F65F9C2EE693}"/>
              </a:ext>
            </a:extLst>
          </p:cNvPr>
          <p:cNvSpPr>
            <a:spLocks noGrp="1"/>
          </p:cNvSpPr>
          <p:nvPr>
            <p:ph idx="1"/>
          </p:nvPr>
        </p:nvSpPr>
        <p:spPr/>
        <p:txBody>
          <a:bodyPr/>
          <a:lstStyle/>
          <a:p>
            <a:r>
              <a:rPr lang="zh-CN" altLang="en-US" dirty="0"/>
              <a:t>Hadoop起源于开源的网络搜索引擎Apache Nutch，它本身是Lucence项目的一部分。Nutch项目开始于2002年，一个可以代替当时主流搜索产品的开源搜索引擎。但后来，它的创造者Doug Cutting和Mike Cafarella遇到了棘手难题，该搜索引擎框架只能支持几亿数据的抓取、索引和搜索，无法扩展到拥有数十亿网页的网络。</a:t>
            </a:r>
          </a:p>
          <a:p>
            <a:r>
              <a:rPr lang="zh-CN" altLang="en-US" dirty="0"/>
              <a:t>2003年，Google发表了论文“The Google File System”，可以解决大规模数据存储的问题。于是在2004年，Nutch项目借鉴谷歌GFS使用Java语言开发了自己的分布式文件系统，即Nutch分布式文件系统NDFS，也就是HDFS的前身。</a:t>
            </a:r>
          </a:p>
        </p:txBody>
      </p:sp>
    </p:spTree>
    <p:extLst>
      <p:ext uri="{BB962C8B-B14F-4D97-AF65-F5344CB8AC3E}">
        <p14:creationId xmlns:p14="http://schemas.microsoft.com/office/powerpoint/2010/main" val="1811559096"/>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zh-CN" altLang="en-US" sz="1600" dirty="0"/>
              <a:t>CentOS 7下关闭防火墙的方式有两种：</a:t>
            </a:r>
            <a:endParaRPr lang="en-US" altLang="zh-CN" sz="1600" dirty="0"/>
          </a:p>
          <a:p>
            <a:pPr lvl="1"/>
            <a:r>
              <a:rPr lang="zh-CN" altLang="en-US" sz="1400" dirty="0"/>
              <a:t>命令</a:t>
            </a:r>
            <a:r>
              <a:rPr lang="zh-CN" altLang="en-US" sz="1400" i="1" dirty="0"/>
              <a:t>“systemctl stop firewalld.service”</a:t>
            </a:r>
            <a:r>
              <a:rPr lang="zh-CN" altLang="en-US" sz="1400" dirty="0"/>
              <a:t>用于临时关闭防火墙，重启机器后又会恢复到默认状态；</a:t>
            </a:r>
            <a:endParaRPr lang="en-US" altLang="zh-CN" sz="1400" dirty="0"/>
          </a:p>
          <a:p>
            <a:pPr lvl="1"/>
            <a:r>
              <a:rPr lang="zh-CN" altLang="en-US" sz="1400" dirty="0"/>
              <a:t>命令“</a:t>
            </a:r>
            <a:r>
              <a:rPr lang="zh-CN" altLang="en-US" sz="1400" i="1" dirty="0"/>
              <a:t>systemctl disable firewalld.service”</a:t>
            </a:r>
            <a:r>
              <a:rPr lang="zh-CN" altLang="en-US" sz="1400" dirty="0"/>
              <a:t>用于永久关闭防火墙。</a:t>
            </a:r>
          </a:p>
        </p:txBody>
      </p:sp>
      <p:pic>
        <p:nvPicPr>
          <p:cNvPr id="5" name="图片 3162" descr="C:\Users\15329\AppData\Local\Temp\SNAGHTML11c687ca.PNG">
            <a:extLst>
              <a:ext uri="{FF2B5EF4-FFF2-40B4-BE49-F238E27FC236}">
                <a16:creationId xmlns:a16="http://schemas.microsoft.com/office/drawing/2014/main" id="{4D51EE0C-ED20-4497-80E8-6CBECD6A8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54895" y="2511741"/>
            <a:ext cx="5034209" cy="2222185"/>
          </a:xfrm>
          <a:prstGeom prst="rect">
            <a:avLst/>
          </a:prstGeom>
          <a:noFill/>
          <a:ln>
            <a:noFill/>
          </a:ln>
        </p:spPr>
      </p:pic>
    </p:spTree>
    <p:extLst>
      <p:ext uri="{BB962C8B-B14F-4D97-AF65-F5344CB8AC3E}">
        <p14:creationId xmlns:p14="http://schemas.microsoft.com/office/powerpoint/2010/main" val="3683479837"/>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zh-CN" altLang="en-US" dirty="0"/>
              <a:t>重启机器，使用命令“</a:t>
            </a:r>
            <a:r>
              <a:rPr lang="en-US" altLang="zh-CN" dirty="0" err="1"/>
              <a:t>systemctl</a:t>
            </a:r>
            <a:r>
              <a:rPr lang="en-US" altLang="zh-CN" dirty="0"/>
              <a:t> status </a:t>
            </a:r>
            <a:r>
              <a:rPr lang="en-US" altLang="zh-CN" dirty="0" err="1"/>
              <a:t>firewalld.service</a:t>
            </a:r>
            <a:r>
              <a:rPr lang="en-US" altLang="zh-CN" dirty="0"/>
              <a:t>”</a:t>
            </a:r>
            <a:r>
              <a:rPr lang="zh-CN" altLang="en-US" dirty="0"/>
              <a:t>查看防火墙状态，确定防火墙状态为“inactive (dead)” 。</a:t>
            </a:r>
            <a:endParaRPr lang="en-US" altLang="zh-CN" dirty="0"/>
          </a:p>
          <a:p>
            <a:endParaRPr lang="en-US" altLang="zh-CN" dirty="0"/>
          </a:p>
          <a:p>
            <a:endParaRPr lang="en-US" altLang="zh-CN" dirty="0"/>
          </a:p>
          <a:p>
            <a:endParaRPr lang="en-US" altLang="zh-CN" dirty="0"/>
          </a:p>
          <a:p>
            <a:r>
              <a:rPr lang="zh-CN" altLang="en-US" dirty="0"/>
              <a:t>同理，关闭所有从节点slave1、slave2的防火墙。</a:t>
            </a:r>
          </a:p>
        </p:txBody>
      </p:sp>
      <p:pic>
        <p:nvPicPr>
          <p:cNvPr id="6" name="图片 5">
            <a:extLst>
              <a:ext uri="{FF2B5EF4-FFF2-40B4-BE49-F238E27FC236}">
                <a16:creationId xmlns:a16="http://schemas.microsoft.com/office/drawing/2014/main" id="{5012B105-8908-4984-921E-6C6601CC83F7}"/>
              </a:ext>
            </a:extLst>
          </p:cNvPr>
          <p:cNvPicPr/>
          <p:nvPr/>
        </p:nvPicPr>
        <p:blipFill>
          <a:blip r:embed="rId2"/>
          <a:stretch>
            <a:fillRect/>
          </a:stretch>
        </p:blipFill>
        <p:spPr>
          <a:xfrm>
            <a:off x="1934845" y="2304477"/>
            <a:ext cx="5274310" cy="935990"/>
          </a:xfrm>
          <a:prstGeom prst="rect">
            <a:avLst/>
          </a:prstGeom>
        </p:spPr>
      </p:pic>
    </p:spTree>
    <p:extLst>
      <p:ext uri="{BB962C8B-B14F-4D97-AF65-F5344CB8AC3E}">
        <p14:creationId xmlns:p14="http://schemas.microsoft.com/office/powerpoint/2010/main" val="373803215"/>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16265-D514-40BB-9D01-199C437533CC}"/>
              </a:ext>
            </a:extLst>
          </p:cNvPr>
          <p:cNvSpPr>
            <a:spLocks noGrp="1"/>
          </p:cNvSpPr>
          <p:nvPr>
            <p:ph type="title"/>
          </p:nvPr>
        </p:nvSpPr>
        <p:spPr/>
        <p:txBody>
          <a:bodyPr/>
          <a:lstStyle/>
          <a:p>
            <a:r>
              <a:rPr lang="zh-CN" altLang="en-US" dirty="0"/>
              <a:t>2.5.7  格式化文件系统</a:t>
            </a:r>
          </a:p>
        </p:txBody>
      </p:sp>
      <p:sp>
        <p:nvSpPr>
          <p:cNvPr id="3" name="内容占位符 2">
            <a:extLst>
              <a:ext uri="{FF2B5EF4-FFF2-40B4-BE49-F238E27FC236}">
                <a16:creationId xmlns:a16="http://schemas.microsoft.com/office/drawing/2014/main" id="{D84E2889-E8FD-4EF7-9430-365F9FB117AB}"/>
              </a:ext>
            </a:extLst>
          </p:cNvPr>
          <p:cNvSpPr>
            <a:spLocks noGrp="1"/>
          </p:cNvSpPr>
          <p:nvPr>
            <p:ph idx="1"/>
          </p:nvPr>
        </p:nvSpPr>
        <p:spPr/>
        <p:txBody>
          <a:bodyPr>
            <a:normAutofit/>
          </a:bodyPr>
          <a:lstStyle/>
          <a:p>
            <a:r>
              <a:rPr lang="zh-CN" altLang="en-US" sz="1600" dirty="0"/>
              <a:t>在主节点master上以普通用户xuluhui身份输入命令</a:t>
            </a:r>
            <a:r>
              <a:rPr lang="zh-CN" altLang="en-US" sz="1600" i="1" dirty="0"/>
              <a:t>“hdfs namenode -format”</a:t>
            </a:r>
            <a:r>
              <a:rPr lang="zh-CN" altLang="en-US" sz="1600" dirty="0"/>
              <a:t>，进行HDFS文件系统的格式化。</a:t>
            </a:r>
            <a:endParaRPr lang="en-US" altLang="zh-CN" sz="1600" dirty="0"/>
          </a:p>
          <a:p>
            <a:r>
              <a:rPr lang="zh-CN" altLang="en-US" sz="1600" dirty="0"/>
              <a:t>注意，此命令必须在主节点master上执行，切勿在从节点上执行。</a:t>
            </a:r>
          </a:p>
          <a:p>
            <a:endParaRPr lang="zh-CN" altLang="en-US" sz="1600" dirty="0"/>
          </a:p>
        </p:txBody>
      </p:sp>
      <p:pic>
        <p:nvPicPr>
          <p:cNvPr id="4" name="图片 3165">
            <a:extLst>
              <a:ext uri="{FF2B5EF4-FFF2-40B4-BE49-F238E27FC236}">
                <a16:creationId xmlns:a16="http://schemas.microsoft.com/office/drawing/2014/main" id="{3AE963AE-D797-4344-A098-E56905082C89}"/>
              </a:ext>
            </a:extLst>
          </p:cNvPr>
          <p:cNvPicPr>
            <a:picLocks noChangeAspect="1"/>
          </p:cNvPicPr>
          <p:nvPr/>
        </p:nvPicPr>
        <p:blipFill>
          <a:blip r:embed="rId2"/>
          <a:stretch>
            <a:fillRect/>
          </a:stretch>
        </p:blipFill>
        <p:spPr>
          <a:xfrm>
            <a:off x="2471555" y="2287694"/>
            <a:ext cx="4200889" cy="2446232"/>
          </a:xfrm>
          <a:prstGeom prst="rect">
            <a:avLst/>
          </a:prstGeom>
        </p:spPr>
      </p:pic>
    </p:spTree>
    <p:extLst>
      <p:ext uri="{BB962C8B-B14F-4D97-AF65-F5344CB8AC3E}">
        <p14:creationId xmlns:p14="http://schemas.microsoft.com/office/powerpoint/2010/main" val="3322232853"/>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16265-D514-40BB-9D01-199C437533CC}"/>
              </a:ext>
            </a:extLst>
          </p:cNvPr>
          <p:cNvSpPr>
            <a:spLocks noGrp="1"/>
          </p:cNvSpPr>
          <p:nvPr>
            <p:ph type="title"/>
          </p:nvPr>
        </p:nvSpPr>
        <p:spPr/>
        <p:txBody>
          <a:bodyPr/>
          <a:lstStyle/>
          <a:p>
            <a:r>
              <a:rPr lang="zh-CN" altLang="en-US" dirty="0"/>
              <a:t>2.5.7  格式化文件系统</a:t>
            </a:r>
          </a:p>
        </p:txBody>
      </p:sp>
      <p:sp>
        <p:nvSpPr>
          <p:cNvPr id="3" name="内容占位符 2">
            <a:extLst>
              <a:ext uri="{FF2B5EF4-FFF2-40B4-BE49-F238E27FC236}">
                <a16:creationId xmlns:a16="http://schemas.microsoft.com/office/drawing/2014/main" id="{D84E2889-E8FD-4EF7-9430-365F9FB117AB}"/>
              </a:ext>
            </a:extLst>
          </p:cNvPr>
          <p:cNvSpPr>
            <a:spLocks noGrp="1"/>
          </p:cNvSpPr>
          <p:nvPr>
            <p:ph idx="1"/>
          </p:nvPr>
        </p:nvSpPr>
        <p:spPr/>
        <p:txBody>
          <a:bodyPr>
            <a:normAutofit/>
          </a:bodyPr>
          <a:lstStyle/>
          <a:p>
            <a:pPr>
              <a:spcBef>
                <a:spcPts val="0"/>
              </a:spcBef>
            </a:pPr>
            <a:r>
              <a:rPr lang="zh-CN" altLang="en-US" sz="1600" dirty="0"/>
              <a:t>值得注意的是，HDFS格式化命令执行成功后，按照本书以上Hadoop配置，会在主节点master的Hadoop安装目录下自动生成hdfsdata/dfs/name这个HDFS元数据目录。此时，2个从节点上Hadoop安装目录下的文件不发生变化。</a:t>
            </a:r>
          </a:p>
        </p:txBody>
      </p:sp>
      <p:pic>
        <p:nvPicPr>
          <p:cNvPr id="5" name="图片 3167">
            <a:extLst>
              <a:ext uri="{FF2B5EF4-FFF2-40B4-BE49-F238E27FC236}">
                <a16:creationId xmlns:a16="http://schemas.microsoft.com/office/drawing/2014/main" id="{EC5A5B07-4038-4D9F-A3BA-11E1E1B55EA1}"/>
              </a:ext>
            </a:extLst>
          </p:cNvPr>
          <p:cNvPicPr>
            <a:picLocks noChangeAspect="1"/>
          </p:cNvPicPr>
          <p:nvPr/>
        </p:nvPicPr>
        <p:blipFill>
          <a:blip r:embed="rId2"/>
          <a:stretch>
            <a:fillRect/>
          </a:stretch>
        </p:blipFill>
        <p:spPr>
          <a:xfrm>
            <a:off x="1744735" y="2483036"/>
            <a:ext cx="5654530" cy="1478408"/>
          </a:xfrm>
          <a:prstGeom prst="rect">
            <a:avLst/>
          </a:prstGeom>
        </p:spPr>
      </p:pic>
    </p:spTree>
    <p:extLst>
      <p:ext uri="{BB962C8B-B14F-4D97-AF65-F5344CB8AC3E}">
        <p14:creationId xmlns:p14="http://schemas.microsoft.com/office/powerpoint/2010/main" val="250605014"/>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fontScale="85000" lnSpcReduction="20000"/>
          </a:bodyPr>
          <a:lstStyle/>
          <a:p>
            <a:r>
              <a:rPr lang="zh-CN" altLang="en-US" dirty="0"/>
              <a:t>启动全分布模式</a:t>
            </a:r>
            <a:r>
              <a:rPr lang="en-US" altLang="zh-CN" dirty="0"/>
              <a:t>Hadoop</a:t>
            </a:r>
            <a:r>
              <a:rPr lang="zh-CN" altLang="en-US" dirty="0"/>
              <a:t>集群的守护进程，只需在主节点</a:t>
            </a:r>
            <a:r>
              <a:rPr lang="en-US" altLang="zh-CN" dirty="0"/>
              <a:t>master</a:t>
            </a:r>
            <a:r>
              <a:rPr lang="zh-CN" altLang="en-US" dirty="0"/>
              <a:t>上依次执行以下</a:t>
            </a:r>
            <a:r>
              <a:rPr lang="en-US" altLang="zh-CN" dirty="0"/>
              <a:t>3</a:t>
            </a:r>
            <a:r>
              <a:rPr lang="zh-CN" altLang="en-US" dirty="0"/>
              <a:t>条命令即可。</a:t>
            </a:r>
          </a:p>
          <a:p>
            <a:pPr marL="0" indent="0">
              <a:buNone/>
            </a:pPr>
            <a:r>
              <a:rPr lang="en-US" altLang="zh-CN" i="1" dirty="0"/>
              <a:t>start-dfs.sh</a:t>
            </a:r>
          </a:p>
          <a:p>
            <a:pPr marL="0" indent="0">
              <a:buNone/>
            </a:pPr>
            <a:r>
              <a:rPr lang="en-US" altLang="zh-CN" i="1" dirty="0"/>
              <a:t>start-yarn.sh</a:t>
            </a:r>
          </a:p>
          <a:p>
            <a:pPr marL="0" indent="0">
              <a:buNone/>
            </a:pPr>
            <a:r>
              <a:rPr lang="en-US" altLang="zh-CN" i="1" dirty="0"/>
              <a:t>mr-jobhistory-daemon.sh start </a:t>
            </a:r>
            <a:r>
              <a:rPr lang="en-US" altLang="zh-CN" i="1" dirty="0" err="1"/>
              <a:t>historyserver</a:t>
            </a:r>
            <a:endParaRPr lang="en-US" altLang="zh-CN" i="1" dirty="0"/>
          </a:p>
          <a:p>
            <a:endParaRPr lang="en-US" altLang="zh-CN" dirty="0"/>
          </a:p>
          <a:p>
            <a:r>
              <a:rPr lang="en-US" altLang="zh-CN" dirty="0"/>
              <a:t>start-dfs.sh</a:t>
            </a:r>
            <a:r>
              <a:rPr lang="zh-CN" altLang="en-US" dirty="0"/>
              <a:t>命令会在节点上启动</a:t>
            </a:r>
            <a:r>
              <a:rPr lang="en-US" altLang="zh-CN" dirty="0" err="1"/>
              <a:t>NameNode</a:t>
            </a:r>
            <a:r>
              <a:rPr lang="zh-CN" altLang="en-US" dirty="0"/>
              <a:t>、</a:t>
            </a:r>
            <a:r>
              <a:rPr lang="en-US" altLang="zh-CN" dirty="0" err="1"/>
              <a:t>DataNode</a:t>
            </a:r>
            <a:r>
              <a:rPr lang="zh-CN" altLang="en-US" dirty="0"/>
              <a:t>和</a:t>
            </a:r>
            <a:r>
              <a:rPr lang="en-US" altLang="zh-CN" dirty="0" err="1"/>
              <a:t>SecondaryNameNode</a:t>
            </a:r>
            <a:r>
              <a:rPr lang="zh-CN" altLang="en-US" dirty="0"/>
              <a:t>服务。</a:t>
            </a:r>
            <a:r>
              <a:rPr lang="en-US" altLang="zh-CN" dirty="0"/>
              <a:t>start-yarn.sh</a:t>
            </a:r>
            <a:r>
              <a:rPr lang="zh-CN" altLang="en-US" dirty="0"/>
              <a:t>命令会在节点上启动</a:t>
            </a:r>
            <a:r>
              <a:rPr lang="en-US" altLang="zh-CN" dirty="0" err="1"/>
              <a:t>ResourceManager</a:t>
            </a:r>
            <a:r>
              <a:rPr lang="zh-CN" altLang="en-US" dirty="0"/>
              <a:t>、</a:t>
            </a:r>
            <a:r>
              <a:rPr lang="en-US" altLang="zh-CN" dirty="0" err="1"/>
              <a:t>NodeManager</a:t>
            </a:r>
            <a:r>
              <a:rPr lang="zh-CN" altLang="en-US" dirty="0"/>
              <a:t>服务。</a:t>
            </a:r>
            <a:r>
              <a:rPr lang="en-US" altLang="zh-CN" dirty="0"/>
              <a:t>mr-jobhistory-daemon.sh</a:t>
            </a:r>
            <a:r>
              <a:rPr lang="zh-CN" altLang="en-US" dirty="0"/>
              <a:t>命令会在节点上启动</a:t>
            </a:r>
            <a:r>
              <a:rPr lang="en-US" altLang="zh-CN" dirty="0" err="1"/>
              <a:t>JobHistoryServer</a:t>
            </a:r>
            <a:r>
              <a:rPr lang="zh-CN" altLang="en-US" dirty="0"/>
              <a:t>服务。请注意，即使对应的守护进程没有启动成功，</a:t>
            </a:r>
            <a:r>
              <a:rPr lang="en-US" altLang="zh-CN"/>
              <a:t>Hadoop</a:t>
            </a:r>
            <a:r>
              <a:rPr lang="zh-CN" altLang="en-US" dirty="0"/>
              <a:t>也不会在控制台显示错误消息，读者可以利用</a:t>
            </a:r>
            <a:r>
              <a:rPr lang="en-US" altLang="zh-CN" dirty="0" err="1"/>
              <a:t>jps</a:t>
            </a:r>
            <a:r>
              <a:rPr lang="zh-CN" altLang="en-US" dirty="0"/>
              <a:t>命令一步一步查询，逐步核实对应的进程是否启动成功。</a:t>
            </a:r>
          </a:p>
        </p:txBody>
      </p:sp>
    </p:spTree>
    <p:extLst>
      <p:ext uri="{BB962C8B-B14F-4D97-AF65-F5344CB8AC3E}">
        <p14:creationId xmlns:p14="http://schemas.microsoft.com/office/powerpoint/2010/main" val="1292435772"/>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1. </a:t>
            </a:r>
            <a:r>
              <a:rPr lang="zh-CN" altLang="en-US" dirty="0"/>
              <a:t>执行命令</a:t>
            </a:r>
            <a:r>
              <a:rPr lang="en-US" altLang="zh-CN" dirty="0"/>
              <a:t>start-dfs.sh</a:t>
            </a:r>
          </a:p>
          <a:p>
            <a:pPr lvl="2"/>
            <a:r>
              <a:rPr lang="zh-CN" altLang="en-US" dirty="0"/>
              <a:t>若全分布模式</a:t>
            </a:r>
            <a:r>
              <a:rPr lang="en-US" altLang="zh-CN" dirty="0"/>
              <a:t>Hadoop</a:t>
            </a:r>
            <a:r>
              <a:rPr lang="zh-CN" altLang="en-US" dirty="0"/>
              <a:t>集群部署成功，执行命令</a:t>
            </a:r>
            <a:r>
              <a:rPr lang="en-US" altLang="zh-CN" dirty="0"/>
              <a:t>start-dfs.sh</a:t>
            </a:r>
            <a:r>
              <a:rPr lang="zh-CN" altLang="en-US" dirty="0"/>
              <a:t>后，</a:t>
            </a:r>
            <a:r>
              <a:rPr lang="en-US" altLang="zh-CN" dirty="0" err="1"/>
              <a:t>NameNode</a:t>
            </a:r>
            <a:r>
              <a:rPr lang="zh-CN" altLang="en-US" dirty="0"/>
              <a:t>和</a:t>
            </a:r>
            <a:r>
              <a:rPr lang="en-US" altLang="zh-CN" dirty="0" err="1"/>
              <a:t>SecondaryNameNode</a:t>
            </a:r>
            <a:r>
              <a:rPr lang="zh-CN" altLang="en-US" dirty="0"/>
              <a:t>会出现在主节点</a:t>
            </a:r>
            <a:r>
              <a:rPr lang="en-US" altLang="zh-CN" dirty="0"/>
              <a:t>master</a:t>
            </a:r>
            <a:r>
              <a:rPr lang="zh-CN" altLang="en-US" dirty="0"/>
              <a:t>上，</a:t>
            </a:r>
            <a:r>
              <a:rPr lang="en-US" altLang="zh-CN" dirty="0" err="1"/>
              <a:t>DataNode</a:t>
            </a:r>
            <a:r>
              <a:rPr lang="zh-CN" altLang="en-US" dirty="0"/>
              <a:t>会出现在所有从节点</a:t>
            </a:r>
            <a:r>
              <a:rPr lang="en-US" altLang="zh-CN" dirty="0"/>
              <a:t>slave1</a:t>
            </a:r>
            <a:r>
              <a:rPr lang="zh-CN" altLang="en-US" dirty="0"/>
              <a:t>、</a:t>
            </a:r>
            <a:r>
              <a:rPr lang="en-US" altLang="zh-CN" dirty="0"/>
              <a:t>slave2</a:t>
            </a:r>
            <a:r>
              <a:rPr lang="zh-CN" altLang="en-US" dirty="0"/>
              <a:t>上。</a:t>
            </a:r>
            <a:endParaRPr lang="en-US" altLang="zh-CN" dirty="0"/>
          </a:p>
          <a:p>
            <a:pPr lvl="2"/>
            <a:r>
              <a:rPr lang="zh-CN" altLang="en-US" dirty="0"/>
              <a:t>这里需要注意的是，第一次启动</a:t>
            </a:r>
            <a:r>
              <a:rPr lang="en-US" altLang="zh-CN" dirty="0"/>
              <a:t>HDFS</a:t>
            </a:r>
            <a:r>
              <a:rPr lang="zh-CN" altLang="en-US" dirty="0"/>
              <a:t>集群时，由于之前步骤中在配置文件</a:t>
            </a:r>
            <a:r>
              <a:rPr lang="en-US" altLang="zh-CN" dirty="0"/>
              <a:t>hadoop-env.sh</a:t>
            </a:r>
            <a:r>
              <a:rPr lang="zh-CN" altLang="en-US" dirty="0"/>
              <a:t>中添加了一行“</a:t>
            </a:r>
            <a:r>
              <a:rPr lang="en-US" altLang="zh-CN" dirty="0"/>
              <a:t>HADOOP_SSH_OPTS='-o </a:t>
            </a:r>
            <a:r>
              <a:rPr lang="en-US" altLang="zh-CN" dirty="0" err="1"/>
              <a:t>StrictHostKeyChecking</a:t>
            </a:r>
            <a:r>
              <a:rPr lang="en-US" altLang="zh-CN" dirty="0"/>
              <a:t>=no'”</a:t>
            </a:r>
            <a:r>
              <a:rPr lang="zh-CN" altLang="en-US" dirty="0"/>
              <a:t>，所以在连接</a:t>
            </a:r>
            <a:r>
              <a:rPr lang="en-US" altLang="zh-CN" dirty="0"/>
              <a:t>0.0.0.0</a:t>
            </a:r>
            <a:r>
              <a:rPr lang="zh-CN" altLang="en-US" dirty="0"/>
              <a:t>主机时并未出现提示信息“</a:t>
            </a:r>
            <a:r>
              <a:rPr lang="en-US" altLang="zh-CN" dirty="0"/>
              <a:t>Are you sure you want to continue connecting (yes/no)?”</a:t>
            </a:r>
            <a:r>
              <a:rPr lang="zh-CN" altLang="en-US" dirty="0"/>
              <a:t>，而且还会将目标主机</a:t>
            </a:r>
            <a:r>
              <a:rPr lang="en-US" altLang="zh-CN" dirty="0"/>
              <a:t>key</a:t>
            </a:r>
            <a:r>
              <a:rPr lang="zh-CN" altLang="en-US" dirty="0"/>
              <a:t>加到</a:t>
            </a:r>
            <a:r>
              <a:rPr lang="en-US" altLang="zh-CN" dirty="0"/>
              <a:t>/home/</a:t>
            </a:r>
            <a:r>
              <a:rPr lang="en-US" altLang="zh-CN" dirty="0" err="1"/>
              <a:t>xuluhui</a:t>
            </a:r>
            <a:r>
              <a:rPr lang="en-US" altLang="zh-CN" dirty="0"/>
              <a:t>/.</a:t>
            </a:r>
            <a:r>
              <a:rPr lang="en-US" altLang="zh-CN" dirty="0" err="1"/>
              <a:t>ssh</a:t>
            </a:r>
            <a:r>
              <a:rPr lang="en-US" altLang="zh-CN" dirty="0"/>
              <a:t>/</a:t>
            </a:r>
            <a:r>
              <a:rPr lang="en-US" altLang="zh-CN" dirty="0" err="1"/>
              <a:t>known_hosts</a:t>
            </a:r>
            <a:r>
              <a:rPr lang="zh-CN" altLang="en-US" dirty="0"/>
              <a:t>文件里。</a:t>
            </a:r>
          </a:p>
        </p:txBody>
      </p:sp>
    </p:spTree>
    <p:extLst>
      <p:ext uri="{BB962C8B-B14F-4D97-AF65-F5344CB8AC3E}">
        <p14:creationId xmlns:p14="http://schemas.microsoft.com/office/powerpoint/2010/main" val="2385185484"/>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C291A-0709-444D-B497-6E8AF16D22F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226F03-C3B7-401C-AE37-986C5D534473}"/>
              </a:ext>
            </a:extLst>
          </p:cNvPr>
          <p:cNvSpPr>
            <a:spLocks noGrp="1"/>
          </p:cNvSpPr>
          <p:nvPr>
            <p:ph idx="1"/>
          </p:nvPr>
        </p:nvSpPr>
        <p:spPr/>
        <p:txBody>
          <a:bodyPr/>
          <a:lstStyle/>
          <a:p>
            <a:endParaRPr lang="zh-CN" altLang="en-US"/>
          </a:p>
        </p:txBody>
      </p:sp>
      <p:pic>
        <p:nvPicPr>
          <p:cNvPr id="4" name="图片 34">
            <a:extLst>
              <a:ext uri="{FF2B5EF4-FFF2-40B4-BE49-F238E27FC236}">
                <a16:creationId xmlns:a16="http://schemas.microsoft.com/office/drawing/2014/main" id="{0539737D-BAF9-4B11-9521-9AEE3640D932}"/>
              </a:ext>
            </a:extLst>
          </p:cNvPr>
          <p:cNvPicPr>
            <a:picLocks noChangeAspect="1"/>
          </p:cNvPicPr>
          <p:nvPr/>
        </p:nvPicPr>
        <p:blipFill>
          <a:blip r:embed="rId2"/>
          <a:stretch>
            <a:fillRect/>
          </a:stretch>
        </p:blipFill>
        <p:spPr>
          <a:xfrm>
            <a:off x="1934845" y="822969"/>
            <a:ext cx="5274310" cy="3902075"/>
          </a:xfrm>
          <a:prstGeom prst="rect">
            <a:avLst/>
          </a:prstGeom>
        </p:spPr>
      </p:pic>
    </p:spTree>
    <p:extLst>
      <p:ext uri="{BB962C8B-B14F-4D97-AF65-F5344CB8AC3E}">
        <p14:creationId xmlns:p14="http://schemas.microsoft.com/office/powerpoint/2010/main" val="1694089103"/>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1. </a:t>
            </a:r>
            <a:r>
              <a:rPr lang="zh-CN" altLang="en-US" dirty="0"/>
              <a:t>执行命令</a:t>
            </a:r>
            <a:r>
              <a:rPr lang="en-US" altLang="zh-CN" dirty="0"/>
              <a:t>start-dfs.sh</a:t>
            </a:r>
          </a:p>
          <a:p>
            <a:pPr lvl="2"/>
            <a:r>
              <a:rPr lang="zh-CN" altLang="en-US" dirty="0"/>
              <a:t> 执行命令</a:t>
            </a:r>
            <a:r>
              <a:rPr lang="en-US" altLang="zh-CN" dirty="0"/>
              <a:t>start-dfs.sh</a:t>
            </a:r>
            <a:r>
              <a:rPr lang="zh-CN" altLang="en-US" dirty="0"/>
              <a:t>后，按照本书以上关于全分布模式</a:t>
            </a:r>
            <a:r>
              <a:rPr lang="en-US" altLang="zh-CN" dirty="0"/>
              <a:t>Hadoop</a:t>
            </a:r>
            <a:r>
              <a:rPr lang="zh-CN" altLang="en-US" dirty="0"/>
              <a:t>的配置，会在主节点的</a:t>
            </a:r>
            <a:r>
              <a:rPr lang="en-US" altLang="zh-CN" dirty="0"/>
              <a:t>Hadoop</a:t>
            </a:r>
            <a:r>
              <a:rPr lang="zh-CN" altLang="en-US" dirty="0"/>
              <a:t>安装目录</a:t>
            </a:r>
            <a:r>
              <a:rPr lang="en-US" altLang="zh-CN" dirty="0"/>
              <a:t>/</a:t>
            </a:r>
            <a:r>
              <a:rPr lang="en-US" altLang="zh-CN" dirty="0" err="1"/>
              <a:t>hdfsdata</a:t>
            </a:r>
            <a:r>
              <a:rPr lang="en-US" altLang="zh-CN" dirty="0"/>
              <a:t>/</a:t>
            </a:r>
            <a:r>
              <a:rPr lang="en-US" altLang="zh-CN" dirty="0" err="1"/>
              <a:t>dfs</a:t>
            </a:r>
            <a:r>
              <a:rPr lang="zh-CN" altLang="en-US" dirty="0"/>
              <a:t>下自动生成</a:t>
            </a:r>
            <a:r>
              <a:rPr lang="en-US" altLang="zh-CN" dirty="0" err="1"/>
              <a:t>namesecondary</a:t>
            </a:r>
            <a:r>
              <a:rPr lang="zh-CN" altLang="en-US" dirty="0"/>
              <a:t>这个检查点目录及文件，同时会在所有从节点的</a:t>
            </a:r>
            <a:r>
              <a:rPr lang="en-US" altLang="zh-CN" dirty="0"/>
              <a:t>Hadoop</a:t>
            </a:r>
            <a:r>
              <a:rPr lang="zh-CN" altLang="en-US" dirty="0"/>
              <a:t>安装目录</a:t>
            </a:r>
            <a:r>
              <a:rPr lang="en-US" altLang="zh-CN" dirty="0"/>
              <a:t>/</a:t>
            </a:r>
            <a:r>
              <a:rPr lang="en-US" altLang="zh-CN" dirty="0" err="1"/>
              <a:t>hdfsdata</a:t>
            </a:r>
            <a:r>
              <a:rPr lang="en-US" altLang="zh-CN" dirty="0"/>
              <a:t>/</a:t>
            </a:r>
            <a:r>
              <a:rPr lang="en-US" altLang="zh-CN" dirty="0" err="1"/>
              <a:t>dfs</a:t>
            </a:r>
            <a:r>
              <a:rPr lang="zh-CN" altLang="en-US" dirty="0"/>
              <a:t>下自动生成</a:t>
            </a:r>
            <a:r>
              <a:rPr lang="en-US" altLang="zh-CN" dirty="0"/>
              <a:t>data</a:t>
            </a:r>
            <a:r>
              <a:rPr lang="zh-CN" altLang="en-US" dirty="0"/>
              <a:t>这个</a:t>
            </a:r>
            <a:r>
              <a:rPr lang="en-US" altLang="zh-CN" dirty="0"/>
              <a:t>HDFS</a:t>
            </a:r>
            <a:r>
              <a:rPr lang="zh-CN" altLang="en-US" dirty="0"/>
              <a:t>数据块目录及文件。</a:t>
            </a:r>
          </a:p>
          <a:p>
            <a:pPr lvl="2"/>
            <a:r>
              <a:rPr lang="zh-CN" altLang="en-US" dirty="0"/>
              <a:t>执行命令</a:t>
            </a:r>
            <a:r>
              <a:rPr lang="en-US" altLang="zh-CN" dirty="0"/>
              <a:t>start-dfs.sh</a:t>
            </a:r>
            <a:r>
              <a:rPr lang="zh-CN" altLang="en-US" dirty="0"/>
              <a:t>后，还会在所有主、从节点的</a:t>
            </a:r>
            <a:r>
              <a:rPr lang="en-US" altLang="zh-CN" dirty="0"/>
              <a:t>Hadoop</a:t>
            </a:r>
            <a:r>
              <a:rPr lang="zh-CN" altLang="en-US" dirty="0"/>
              <a:t>安装目录下自动生成</a:t>
            </a:r>
            <a:r>
              <a:rPr lang="en-US" altLang="zh-CN" dirty="0"/>
              <a:t>logs</a:t>
            </a:r>
            <a:r>
              <a:rPr lang="zh-CN" altLang="en-US" dirty="0"/>
              <a:t>日志文件目录及各日志文件*</a:t>
            </a:r>
            <a:r>
              <a:rPr lang="en-US" altLang="zh-CN" dirty="0"/>
              <a:t>.log</a:t>
            </a:r>
            <a:r>
              <a:rPr lang="zh-CN" altLang="en-US" dirty="0"/>
              <a:t>、*</a:t>
            </a:r>
            <a:r>
              <a:rPr lang="en-US" altLang="zh-CN" dirty="0"/>
              <a:t>.out</a:t>
            </a:r>
            <a:r>
              <a:rPr lang="zh-CN" altLang="en-US" dirty="0"/>
              <a:t>，以及</a:t>
            </a:r>
            <a:r>
              <a:rPr lang="en-US" altLang="zh-CN" dirty="0" err="1"/>
              <a:t>pids</a:t>
            </a:r>
            <a:r>
              <a:rPr lang="zh-CN" altLang="en-US" dirty="0"/>
              <a:t>守护进程号文件目录及各进程号文件*</a:t>
            </a:r>
            <a:r>
              <a:rPr lang="en-US" altLang="zh-CN" dirty="0"/>
              <a:t>.</a:t>
            </a:r>
            <a:r>
              <a:rPr lang="en-US" altLang="zh-CN" dirty="0" err="1"/>
              <a:t>pid</a:t>
            </a:r>
            <a:r>
              <a:rPr lang="zh-CN" altLang="en-US" dirty="0"/>
              <a:t>。</a:t>
            </a:r>
          </a:p>
        </p:txBody>
      </p:sp>
    </p:spTree>
    <p:extLst>
      <p:ext uri="{BB962C8B-B14F-4D97-AF65-F5344CB8AC3E}">
        <p14:creationId xmlns:p14="http://schemas.microsoft.com/office/powerpoint/2010/main" val="3274529442"/>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9BABA-12E8-408B-882B-72F5790B5D76}"/>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EF8E1077-CA40-4ABB-8502-628F2D4A3E5D}"/>
              </a:ext>
            </a:extLst>
          </p:cNvPr>
          <p:cNvPicPr/>
          <p:nvPr/>
        </p:nvPicPr>
        <p:blipFill>
          <a:blip r:embed="rId2"/>
          <a:stretch>
            <a:fillRect/>
          </a:stretch>
        </p:blipFill>
        <p:spPr>
          <a:xfrm>
            <a:off x="1934845" y="260312"/>
            <a:ext cx="5274310" cy="1621790"/>
          </a:xfrm>
          <a:prstGeom prst="rect">
            <a:avLst/>
          </a:prstGeom>
        </p:spPr>
      </p:pic>
      <p:pic>
        <p:nvPicPr>
          <p:cNvPr id="5" name="图片 4">
            <a:extLst>
              <a:ext uri="{FF2B5EF4-FFF2-40B4-BE49-F238E27FC236}">
                <a16:creationId xmlns:a16="http://schemas.microsoft.com/office/drawing/2014/main" id="{FE8E05AF-BCD1-48DD-9B39-BC0FCB629FAE}"/>
              </a:ext>
            </a:extLst>
          </p:cNvPr>
          <p:cNvPicPr/>
          <p:nvPr/>
        </p:nvPicPr>
        <p:blipFill>
          <a:blip r:embed="rId3"/>
          <a:stretch>
            <a:fillRect/>
          </a:stretch>
        </p:blipFill>
        <p:spPr>
          <a:xfrm>
            <a:off x="1994318" y="1895634"/>
            <a:ext cx="5274310" cy="1407160"/>
          </a:xfrm>
          <a:prstGeom prst="rect">
            <a:avLst/>
          </a:prstGeom>
        </p:spPr>
      </p:pic>
      <p:pic>
        <p:nvPicPr>
          <p:cNvPr id="6" name="内容占位符 5">
            <a:extLst>
              <a:ext uri="{FF2B5EF4-FFF2-40B4-BE49-F238E27FC236}">
                <a16:creationId xmlns:a16="http://schemas.microsoft.com/office/drawing/2014/main" id="{F3A64EB8-A755-4A72-BCD6-1180B9710C9B}"/>
              </a:ext>
            </a:extLst>
          </p:cNvPr>
          <p:cNvPicPr>
            <a:picLocks noGrp="1" noChangeAspect="1"/>
          </p:cNvPicPr>
          <p:nvPr>
            <p:ph idx="1"/>
          </p:nvPr>
        </p:nvPicPr>
        <p:blipFill>
          <a:blip r:embed="rId4"/>
          <a:stretch>
            <a:fillRect/>
          </a:stretch>
        </p:blipFill>
        <p:spPr>
          <a:xfrm>
            <a:off x="1995741" y="3316326"/>
            <a:ext cx="5272887" cy="1367832"/>
          </a:xfrm>
          <a:prstGeom prst="rect">
            <a:avLst/>
          </a:prstGeom>
        </p:spPr>
      </p:pic>
    </p:spTree>
    <p:extLst>
      <p:ext uri="{BB962C8B-B14F-4D97-AF65-F5344CB8AC3E}">
        <p14:creationId xmlns:p14="http://schemas.microsoft.com/office/powerpoint/2010/main" val="4156131227"/>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799F2-6801-4799-97C7-84F6F016B5E7}"/>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F3EA0C29-BDC8-44AB-A566-E683322FB820}"/>
              </a:ext>
            </a:extLst>
          </p:cNvPr>
          <p:cNvPicPr/>
          <p:nvPr/>
        </p:nvPicPr>
        <p:blipFill>
          <a:blip r:embed="rId2"/>
          <a:stretch>
            <a:fillRect/>
          </a:stretch>
        </p:blipFill>
        <p:spPr>
          <a:xfrm>
            <a:off x="1934845" y="273844"/>
            <a:ext cx="5274310" cy="2119630"/>
          </a:xfrm>
          <a:prstGeom prst="rect">
            <a:avLst/>
          </a:prstGeom>
        </p:spPr>
      </p:pic>
      <p:pic>
        <p:nvPicPr>
          <p:cNvPr id="5" name="图片 4">
            <a:extLst>
              <a:ext uri="{FF2B5EF4-FFF2-40B4-BE49-F238E27FC236}">
                <a16:creationId xmlns:a16="http://schemas.microsoft.com/office/drawing/2014/main" id="{3CED0644-F15F-44F7-BF6E-66458540D8B0}"/>
              </a:ext>
            </a:extLst>
          </p:cNvPr>
          <p:cNvPicPr>
            <a:picLocks/>
          </p:cNvPicPr>
          <p:nvPr/>
        </p:nvPicPr>
        <p:blipFill>
          <a:blip r:embed="rId3"/>
          <a:stretch>
            <a:fillRect/>
          </a:stretch>
        </p:blipFill>
        <p:spPr>
          <a:xfrm>
            <a:off x="297366" y="2793181"/>
            <a:ext cx="3995512" cy="1952413"/>
          </a:xfrm>
          <a:prstGeom prst="rect">
            <a:avLst/>
          </a:prstGeom>
        </p:spPr>
      </p:pic>
      <p:pic>
        <p:nvPicPr>
          <p:cNvPr id="6" name="内容占位符 5">
            <a:extLst>
              <a:ext uri="{FF2B5EF4-FFF2-40B4-BE49-F238E27FC236}">
                <a16:creationId xmlns:a16="http://schemas.microsoft.com/office/drawing/2014/main" id="{E0117C8E-5320-47FB-88E9-B10B2B838896}"/>
              </a:ext>
            </a:extLst>
          </p:cNvPr>
          <p:cNvPicPr>
            <a:picLocks noGrp="1" noChangeAspect="1"/>
          </p:cNvPicPr>
          <p:nvPr>
            <p:ph idx="1"/>
          </p:nvPr>
        </p:nvPicPr>
        <p:blipFill>
          <a:blip r:embed="rId4"/>
          <a:stretch>
            <a:fillRect/>
          </a:stretch>
        </p:blipFill>
        <p:spPr>
          <a:xfrm>
            <a:off x="4572000" y="2793181"/>
            <a:ext cx="3990178" cy="1264268"/>
          </a:xfrm>
          <a:prstGeom prst="rect">
            <a:avLst/>
          </a:prstGeom>
        </p:spPr>
      </p:pic>
    </p:spTree>
    <p:extLst>
      <p:ext uri="{BB962C8B-B14F-4D97-AF65-F5344CB8AC3E}">
        <p14:creationId xmlns:p14="http://schemas.microsoft.com/office/powerpoint/2010/main" val="3312579123"/>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REFSHAPE" val="471981388"/>
  <p:tag name="KSO_WM_UNIT_PLACING_PICTURE_USER_VIEWPORT" val="{&quot;height&quot;:5139,&quot;width&quot;:6489}"/>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1394</TotalTime>
  <Words>12203</Words>
  <Application>Microsoft Office PowerPoint</Application>
  <PresentationFormat>全屏显示(16:9)</PresentationFormat>
  <Paragraphs>781</Paragraphs>
  <Slides>126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126</vt:i4>
      </vt:variant>
    </vt:vector>
  </HeadingPairs>
  <TitlesOfParts>
    <vt:vector size="132" baseType="lpstr">
      <vt:lpstr>等线</vt:lpstr>
      <vt:lpstr>微软雅黑</vt:lpstr>
      <vt:lpstr>Arial</vt:lpstr>
      <vt:lpstr>Calibri</vt:lpstr>
      <vt:lpstr>Times New Roman</vt:lpstr>
      <vt:lpstr>Office Theme</vt:lpstr>
      <vt:lpstr>PowerPoint 演示文稿</vt:lpstr>
      <vt:lpstr>【知识与能力要求】</vt:lpstr>
      <vt:lpstr>第2章  初识Hadoop</vt:lpstr>
      <vt:lpstr>2.1  Hadoop概述</vt:lpstr>
      <vt:lpstr>2.1.1  Hadoop简介</vt:lpstr>
      <vt:lpstr>2.1.1  Hadoop简介</vt:lpstr>
      <vt:lpstr>2.1.1  Hadoop简介</vt:lpstr>
      <vt:lpstr>2.1.2  Hadoop发展简史</vt:lpstr>
      <vt:lpstr>2.1.2  Hadoop发展简史</vt:lpstr>
      <vt:lpstr>2.1.2  Hadoop发展简史</vt:lpstr>
      <vt:lpstr>2.1.2  Hadoop发展简史</vt:lpstr>
      <vt:lpstr>2.1.2  Hadoop发展简史</vt:lpstr>
      <vt:lpstr>2.1.2  Hadoop发展简史</vt:lpstr>
      <vt:lpstr>2.1.2  Hadoop发展简史</vt:lpstr>
      <vt:lpstr>2.1.3  Hadoop特点</vt:lpstr>
      <vt:lpstr>2.1.3  Hadoop特点</vt:lpstr>
      <vt:lpstr>2.1.4  Hadoop版本</vt:lpstr>
      <vt:lpstr>2.1.4  Hadoop版本</vt:lpstr>
      <vt:lpstr>2.1.4  Hadoop版本</vt:lpstr>
      <vt:lpstr>2.2  Hadoop生态系统</vt:lpstr>
      <vt:lpstr>1.  Hadoop Common</vt:lpstr>
      <vt:lpstr>2.  HDFS</vt:lpstr>
      <vt:lpstr>3.  YARN</vt:lpstr>
      <vt:lpstr>4.  MapReduce</vt:lpstr>
      <vt:lpstr>5.  Spark</vt:lpstr>
      <vt:lpstr>6. HBase</vt:lpstr>
      <vt:lpstr>7.  ZooKeeper</vt:lpstr>
      <vt:lpstr>8.  Hive</vt:lpstr>
      <vt:lpstr>9.  Pig</vt:lpstr>
      <vt:lpstr>10.  Impala</vt:lpstr>
      <vt:lpstr>11.  Mahout</vt:lpstr>
      <vt:lpstr>12.  Flume</vt:lpstr>
      <vt:lpstr>13.  Sqoop</vt:lpstr>
      <vt:lpstr>14.  Kafka</vt:lpstr>
      <vt:lpstr>15.  Ambari</vt:lpstr>
      <vt:lpstr>2.3  Hadoop体系架构</vt:lpstr>
      <vt:lpstr>2.4  Hadoop应用现状</vt:lpstr>
      <vt:lpstr>2.4  Hadoop应用现状</vt:lpstr>
      <vt:lpstr>2.4  Hadoop应用现状</vt:lpstr>
      <vt:lpstr>2.4  Hadoop应用现状</vt:lpstr>
      <vt:lpstr>2.4  Hadoop应用现状</vt:lpstr>
      <vt:lpstr>2.4  Hadoop应用现状</vt:lpstr>
      <vt:lpstr>2.5  部署和运行Hadoop</vt:lpstr>
      <vt:lpstr>2.5.1  运行环境</vt:lpstr>
      <vt:lpstr>2.5.2  运行模式</vt:lpstr>
      <vt:lpstr>2.5.3  规划Hadoop集群</vt:lpstr>
      <vt:lpstr>2.5.3  规划Hadoop集群</vt:lpstr>
      <vt:lpstr>2.5.3  规划Hadoop集群</vt:lpstr>
      <vt:lpstr>2.5.3  规划Hadoop集群</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2.5.6  关闭防火墙</vt:lpstr>
      <vt:lpstr>2.5.6  关闭防火墙</vt:lpstr>
      <vt:lpstr>2.5.6  关闭防火墙</vt:lpstr>
      <vt:lpstr>2.5.7  格式化文件系统</vt:lpstr>
      <vt:lpstr>2.5.7  格式化文件系统</vt:lpstr>
      <vt:lpstr>2.5.8  启动和验证Hadoop</vt:lpstr>
      <vt:lpstr>2.5.8  启动和验证Hadoop</vt:lpstr>
      <vt:lpstr>PowerPoint 演示文稿</vt:lpstr>
      <vt:lpstr>2.5.8  启动和验证Hadoop</vt:lpstr>
      <vt:lpstr>PowerPoint 演示文稿</vt:lpstr>
      <vt:lpstr>PowerPoint 演示文稿</vt:lpstr>
      <vt:lpstr>PowerPoint 演示文稿</vt:lpstr>
      <vt:lpstr>PowerPoint 演示文稿</vt:lpstr>
      <vt:lpstr>2.5.8  启动和验证Hadoop</vt:lpstr>
      <vt:lpstr>2.5.8  启动和验证Hadoop</vt:lpstr>
      <vt:lpstr>PowerPoint 演示文稿</vt:lpstr>
      <vt:lpstr>PowerPoint 演示文稿</vt:lpstr>
      <vt:lpstr>PowerPoint 演示文稿</vt:lpstr>
      <vt:lpstr>PowerPoint 演示文稿</vt:lpstr>
      <vt:lpstr>2.5.8  启动和验证Hadoop</vt:lpstr>
      <vt:lpstr>2.5.8  启动和验证Hadoop</vt:lpstr>
      <vt:lpstr>PowerPoint 演示文稿</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2.5.9 关闭Hadoop</vt:lpstr>
      <vt:lpstr>PowerPoint 演示文稿</vt:lpstr>
      <vt:lpstr>【本章小结】</vt:lpstr>
      <vt:lpstr>【课后作业】</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课件-第1章大数据概述(2020春)</dc:title>
  <dc:creator>安徽信息工程学院-李月军</dc:creator>
  <cp:lastModifiedBy>xu luhui</cp:lastModifiedBy>
  <cp:revision>253</cp:revision>
  <dcterms:created xsi:type="dcterms:W3CDTF">2016-11-28T05:24:00Z</dcterms:created>
  <dcterms:modified xsi:type="dcterms:W3CDTF">2020-04-06T03:34:40Z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